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  <p:sldMasterId id="2147483750" r:id="rId3"/>
    <p:sldMasterId id="2147483758" r:id="rId4"/>
    <p:sldMasterId id="2147483765" r:id="rId5"/>
  </p:sldMasterIdLst>
  <p:notesMasterIdLst>
    <p:notesMasterId r:id="rId25"/>
  </p:notesMasterIdLst>
  <p:handoutMasterIdLst>
    <p:handoutMasterId r:id="rId26"/>
  </p:handoutMasterIdLst>
  <p:sldIdLst>
    <p:sldId id="256" r:id="rId6"/>
    <p:sldId id="275" r:id="rId7"/>
    <p:sldId id="258" r:id="rId8"/>
    <p:sldId id="265" r:id="rId9"/>
    <p:sldId id="266" r:id="rId10"/>
    <p:sldId id="276" r:id="rId11"/>
    <p:sldId id="268" r:id="rId12"/>
    <p:sldId id="269" r:id="rId13"/>
    <p:sldId id="270" r:id="rId14"/>
    <p:sldId id="273" r:id="rId15"/>
    <p:sldId id="272" r:id="rId16"/>
    <p:sldId id="271" r:id="rId17"/>
    <p:sldId id="274" r:id="rId18"/>
    <p:sldId id="259" r:id="rId19"/>
    <p:sldId id="260" r:id="rId20"/>
    <p:sldId id="261" r:id="rId21"/>
    <p:sldId id="262" r:id="rId22"/>
    <p:sldId id="263" r:id="rId23"/>
    <p:sldId id="264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alin SAS" initials="KS" lastIdx="11" clrIdx="0">
    <p:extLst>
      <p:ext uri="{19B8F6BF-5375-455C-9EA6-DF929625EA0E}">
        <p15:presenceInfo xmlns:p15="http://schemas.microsoft.com/office/powerpoint/2012/main" userId="S-1-5-21-1482476501-790525478-839522115-1407" providerId="AD"/>
      </p:ext>
    </p:extLst>
  </p:cmAuthor>
  <p:cmAuthor id="2" name="Birgit MÜLLER" initials="BM" lastIdx="1" clrIdx="1">
    <p:extLst>
      <p:ext uri="{19B8F6BF-5375-455C-9EA6-DF929625EA0E}">
        <p15:presenceInfo xmlns:p15="http://schemas.microsoft.com/office/powerpoint/2012/main" userId="S-1-5-21-1482476501-790525478-839522115-147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3333"/>
    <a:srgbClr val="0000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>
      <p:cViewPr varScale="1">
        <p:scale>
          <a:sx n="116" d="100"/>
          <a:sy n="116" d="100"/>
        </p:scale>
        <p:origin x="133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6D586-7300-6848-BF69-91931D50381F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0D65E-DD4D-0C40-8A24-2BC7FAF215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031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C3DF6-2F38-474C-89F0-B364F3D3907A}" type="datetimeFigureOut">
              <a:rPr lang="en-GB" smtClean="0"/>
              <a:t>23/10/2015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FBEF3-47C7-473F-9126-4F7B052C53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511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FBEF3-47C7-473F-9126-4F7B052C536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58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 5" descr="111004_EU-OSHA_HW_PPT_cove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-854" y="838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0000" y="3564000"/>
            <a:ext cx="76464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lide Number Placeholder 9"/>
          <p:cNvSpPr txBox="1">
            <a:spLocks/>
          </p:cNvSpPr>
          <p:nvPr userDrawn="1"/>
        </p:nvSpPr>
        <p:spPr>
          <a:xfrm>
            <a:off x="8536261" y="6408723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21" name="Bild 2" descr="111004_EU-OSHA_PPT_Corporate logo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5508625"/>
            <a:ext cx="11461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platzhalter 2"/>
          <p:cNvSpPr txBox="1">
            <a:spLocks/>
          </p:cNvSpPr>
          <p:nvPr userDrawn="1"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 smtClean="0"/>
              <a:t>Safety and health at work is everyone’s concern. It’s good for you. It’s good for business.</a:t>
            </a:r>
            <a:endParaRPr lang="en-GB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0"/>
          </p:nvPr>
        </p:nvSpPr>
        <p:spPr>
          <a:xfrm>
            <a:off x="450000" y="4626000"/>
            <a:ext cx="76464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668" y="-4762"/>
            <a:ext cx="951779" cy="6876000"/>
          </a:xfrm>
          <a:prstGeom prst="rect">
            <a:avLst/>
          </a:prstGeom>
        </p:spPr>
      </p:pic>
      <p:pic>
        <p:nvPicPr>
          <p:cNvPr id="25" name="Bild 4" descr="111004_EU-OSHA_PPT_EU logo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Bild 5" descr="111004_EU-OSHA_PPT_HW logo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7434263" y="5616575"/>
            <a:ext cx="6699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Imagen 1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9144000" cy="3401568"/>
          </a:xfrm>
          <a:prstGeom prst="rect">
            <a:avLst/>
          </a:prstGeom>
        </p:spPr>
      </p:pic>
      <p:pic>
        <p:nvPicPr>
          <p:cNvPr id="28" name="Picture 5" descr="PPT_Curve_white_transparent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211235" y="11650"/>
            <a:ext cx="938212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921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3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5" descr="111004_EU-OSHA_HW_PPT_cov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4" y="8389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360800"/>
            <a:ext cx="76464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3240000"/>
            <a:ext cx="72144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6408723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0" y="6410325"/>
            <a:ext cx="7439025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 smtClean="0"/>
              <a:t>Safety and health at work is everyone’s concern. It’s good for you. It’s good for business.</a:t>
            </a:r>
            <a:endParaRPr lang="en-GB" dirty="0"/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00" y="5508625"/>
            <a:ext cx="11461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5908675"/>
            <a:ext cx="4746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34263" y="5616575"/>
            <a:ext cx="669925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9618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48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1115999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1116000"/>
            <a:ext cx="36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08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655999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1116000"/>
            <a:ext cx="36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656000"/>
            <a:ext cx="36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2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0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1496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6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0" y="1116000"/>
            <a:ext cx="4279869" cy="4860000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1116000"/>
            <a:ext cx="288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5905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116000"/>
            <a:ext cx="4049992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2016000"/>
            <a:ext cx="405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756000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1116000"/>
            <a:ext cx="489600" cy="4860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1116000"/>
            <a:ext cx="6642280" cy="4860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6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635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2480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682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406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tiff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5" descr="111004_EU-OSHA_HW_PPT_inner slide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42913" y="6273800"/>
            <a:ext cx="946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6503947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900" b="1" dirty="0" smtClean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  <a:endParaRPr lang="en-GB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432675" y="5976938"/>
            <a:ext cx="66992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249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5" descr="111004_EU-OSHA_HW_PPT_inner slid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3" y="6273800"/>
            <a:ext cx="946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6503947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900" b="1" dirty="0" smtClean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  <a:endParaRPr lang="en-GB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506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948264" y="3955582"/>
            <a:ext cx="2232248" cy="291349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3" y="6273800"/>
            <a:ext cx="946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900" b="1" dirty="0" smtClean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  <a:endParaRPr lang="en-GB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pic>
        <p:nvPicPr>
          <p:cNvPr id="8" name="Bild 15" descr="111004_EU-OSHA_HW_PPT_inner slide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1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6503947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 dirty="0"/>
          </a:p>
        </p:txBody>
      </p:sp>
    </p:spTree>
    <p:extLst>
      <p:ext uri="{BB962C8B-B14F-4D97-AF65-F5344CB8AC3E}">
        <p14:creationId xmlns:p14="http://schemas.microsoft.com/office/powerpoint/2010/main" val="128156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5" descr="111004_EU-OSHA_HW_PPT_inner slide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3" y="6273800"/>
            <a:ext cx="946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6503947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 dirty="0"/>
          </a:p>
        </p:txBody>
      </p:sp>
    </p:spTree>
    <p:extLst>
      <p:ext uri="{BB962C8B-B14F-4D97-AF65-F5344CB8AC3E}">
        <p14:creationId xmlns:p14="http://schemas.microsoft.com/office/powerpoint/2010/main" val="258994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5" descr="111004_EU-OSHA_HW_PPT_inner slide.png"/>
          <p:cNvPicPr>
            <a:picLocks noChangeAspect="1"/>
          </p:cNvPicPr>
          <p:nvPr/>
        </p:nvPicPr>
        <p:blipFill rotWithShape="1">
          <a:blip r:embed="rId3"/>
          <a:srcRect r="10625"/>
          <a:stretch/>
        </p:blipFill>
        <p:spPr bwMode="auto">
          <a:xfrm>
            <a:off x="0" y="0"/>
            <a:ext cx="817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3" y="6273800"/>
            <a:ext cx="9461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8" y="6477000"/>
            <a:ext cx="604043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en-GB" sz="900" b="1" dirty="0" smtClean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  <a:endParaRPr lang="en-GB" sz="900" b="1" dirty="0">
              <a:solidFill>
                <a:schemeClr val="tx2"/>
              </a:solidFill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974"/>
          <a:stretch/>
        </p:blipFill>
        <p:spPr>
          <a:xfrm>
            <a:off x="6257862" y="0"/>
            <a:ext cx="2884554" cy="6858000"/>
          </a:xfrm>
          <a:prstGeom prst="rect">
            <a:avLst/>
          </a:prstGeom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6503947"/>
            <a:ext cx="609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 dirty="0"/>
          </a:p>
        </p:txBody>
      </p:sp>
    </p:spTree>
    <p:extLst>
      <p:ext uri="{BB962C8B-B14F-4D97-AF65-F5344CB8AC3E}">
        <p14:creationId xmlns:p14="http://schemas.microsoft.com/office/powerpoint/2010/main" val="308458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2000" indent="-180000" algn="l" defTabSz="4572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50" indent="-285750" algn="l" defTabSz="457200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2000" indent="-180000" algn="l" defTabSz="457200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twitter.com/eu_osha" TargetMode="External"/><Relationship Id="rId13" Type="http://schemas.openxmlformats.org/officeDocument/2006/relationships/image" Target="../media/image33.jpeg"/><Relationship Id="rId3" Type="http://schemas.openxmlformats.org/officeDocument/2006/relationships/hyperlink" Target="http://www.healthy-workplaces.eu/" TargetMode="External"/><Relationship Id="rId7" Type="http://schemas.openxmlformats.org/officeDocument/2006/relationships/image" Target="../media/image30.png"/><Relationship Id="rId12" Type="http://schemas.openxmlformats.org/officeDocument/2006/relationships/hyperlink" Target="https://www.linkedin.com/company/europeanagency-for-safety-and-health-at-wor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user/EUOSHA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://www.healthy-workplaces.eu/fops" TargetMode="External"/><Relationship Id="rId10" Type="http://schemas.openxmlformats.org/officeDocument/2006/relationships/hyperlink" Target="https://www.facebook.com/EuropeanAgencyforSafetyandHealthatWork" TargetMode="External"/><Relationship Id="rId4" Type="http://schemas.openxmlformats.org/officeDocument/2006/relationships/hyperlink" Target="https://healthy-workplaces.eu/en/healthy-workplaces-newsletter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3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3752888"/>
            <a:ext cx="7646400" cy="928800"/>
          </a:xfrm>
        </p:spPr>
        <p:txBody>
          <a:bodyPr/>
          <a:lstStyle/>
          <a:p>
            <a:r>
              <a:rPr lang="en-GB" dirty="0" smtClean="0"/>
              <a:t>Healthy Workplaces for All Ages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50000" y="4481984"/>
            <a:ext cx="7646400" cy="675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+mj-lt"/>
              </a:rPr>
              <a:t>Promoting a sustainable working life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843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mtClean="0"/>
              <a:t>Introduction to the campaign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0000" y="1116000"/>
            <a:ext cx="7560000" cy="4860000"/>
          </a:xfrm>
          <a:prstGeom prst="rect">
            <a:avLst/>
          </a:prstGeom>
        </p:spPr>
        <p:txBody>
          <a:bodyPr/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Coordinated by the European Agency for Safety and Health at Work (EU-OSHA)</a:t>
            </a:r>
          </a:p>
          <a:p>
            <a:r>
              <a:rPr lang="en-GB" dirty="0" smtClean="0"/>
              <a:t>Organised in more than 30 countries</a:t>
            </a:r>
          </a:p>
          <a:p>
            <a:r>
              <a:rPr lang="en-GB" dirty="0" smtClean="0"/>
              <a:t>Supported by a network of partners:</a:t>
            </a:r>
          </a:p>
          <a:p>
            <a:pPr lvl="1"/>
            <a:r>
              <a:rPr lang="en-GB" dirty="0" smtClean="0"/>
              <a:t>National focal points</a:t>
            </a:r>
          </a:p>
          <a:p>
            <a:pPr lvl="1"/>
            <a:r>
              <a:rPr lang="en-GB" dirty="0" smtClean="0"/>
              <a:t>Official campaign partners</a:t>
            </a:r>
          </a:p>
          <a:p>
            <a:pPr lvl="1"/>
            <a:r>
              <a:rPr lang="en-GB" dirty="0"/>
              <a:t>European social </a:t>
            </a:r>
            <a:r>
              <a:rPr lang="en-GB" dirty="0" smtClean="0"/>
              <a:t>partners </a:t>
            </a:r>
          </a:p>
          <a:p>
            <a:pPr lvl="1"/>
            <a:r>
              <a:rPr lang="en-GB" dirty="0" smtClean="0"/>
              <a:t>Media partners </a:t>
            </a:r>
          </a:p>
          <a:p>
            <a:pPr lvl="1"/>
            <a:r>
              <a:rPr lang="en-GB" dirty="0" smtClean="0"/>
              <a:t>Enterprise Europe Network </a:t>
            </a:r>
          </a:p>
          <a:p>
            <a:pPr lvl="1"/>
            <a:r>
              <a:rPr lang="en-GB" dirty="0" smtClean="0"/>
              <a:t>EU institutions</a:t>
            </a:r>
          </a:p>
          <a:p>
            <a:pPr lvl="1"/>
            <a:r>
              <a:rPr lang="en-GB" dirty="0" smtClean="0"/>
              <a:t>Other EU agencies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EF4D5"/>
              </a:clrFrom>
              <a:clrTo>
                <a:srgbClr val="EEF4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14" y="1701178"/>
            <a:ext cx="4457586" cy="496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9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4" r="25831"/>
          <a:stretch/>
        </p:blipFill>
        <p:spPr>
          <a:xfrm>
            <a:off x="6076464" y="3068960"/>
            <a:ext cx="1800200" cy="2921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9" t="11462" r="33537" b="10591"/>
          <a:stretch/>
        </p:blipFill>
        <p:spPr>
          <a:xfrm>
            <a:off x="4644008" y="3429000"/>
            <a:ext cx="1296144" cy="27543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7560000" cy="2385008"/>
          </a:xfrm>
        </p:spPr>
        <p:txBody>
          <a:bodyPr/>
          <a:lstStyle/>
          <a:p>
            <a:pPr lvl="0"/>
            <a:r>
              <a:rPr lang="en-GB" dirty="0"/>
              <a:t>Promote sustainable work and healthy ageing </a:t>
            </a:r>
            <a:r>
              <a:rPr lang="en-GB" dirty="0" smtClean="0"/>
              <a:t>from </a:t>
            </a:r>
            <a:r>
              <a:rPr lang="en-GB" dirty="0"/>
              <a:t>the </a:t>
            </a:r>
            <a:r>
              <a:rPr lang="en-GB" dirty="0" smtClean="0"/>
              <a:t>beginning of working life</a:t>
            </a:r>
          </a:p>
          <a:p>
            <a:pPr lvl="0"/>
            <a:r>
              <a:rPr lang="en-GB" dirty="0" smtClean="0"/>
              <a:t>Highlight the </a:t>
            </a:r>
            <a:r>
              <a:rPr lang="en-GB" dirty="0"/>
              <a:t>importance of prevention throughout </a:t>
            </a:r>
            <a:r>
              <a:rPr lang="en-GB" dirty="0" smtClean="0"/>
              <a:t>working life</a:t>
            </a:r>
            <a:endParaRPr lang="en-GB" dirty="0"/>
          </a:p>
          <a:p>
            <a:pPr lvl="0"/>
            <a:r>
              <a:rPr lang="en-GB" dirty="0"/>
              <a:t>Assist employers and workers (</a:t>
            </a:r>
            <a:r>
              <a:rPr lang="en-GB" dirty="0" smtClean="0"/>
              <a:t>including in SMEs) </a:t>
            </a:r>
            <a:r>
              <a:rPr lang="en-GB" dirty="0"/>
              <a:t>by providing information and tools for managing </a:t>
            </a:r>
            <a:r>
              <a:rPr lang="en-GB" dirty="0" smtClean="0"/>
              <a:t>OSH </a:t>
            </a:r>
            <a:r>
              <a:rPr lang="en-GB" dirty="0"/>
              <a:t>in the context of an ageing </a:t>
            </a:r>
            <a:r>
              <a:rPr lang="en-GB" dirty="0" smtClean="0"/>
              <a:t>workforce</a:t>
            </a:r>
          </a:p>
          <a:p>
            <a:pPr lvl="0"/>
            <a:r>
              <a:rPr lang="en-GB" dirty="0" smtClean="0"/>
              <a:t>Facilitate information exchange and </a:t>
            </a:r>
            <a:r>
              <a:rPr lang="en-GB" dirty="0"/>
              <a:t>good </a:t>
            </a:r>
            <a:r>
              <a:rPr lang="en-GB" dirty="0" smtClean="0"/>
              <a:t>practice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4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7938424" cy="489600"/>
          </a:xfrm>
        </p:spPr>
        <p:txBody>
          <a:bodyPr/>
          <a:lstStyle/>
          <a:p>
            <a:r>
              <a:rPr lang="en-GB" dirty="0" smtClean="0"/>
              <a:t>What is the issue?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Europe’s workforce is ageing — longer working lives </a:t>
            </a:r>
          </a:p>
          <a:p>
            <a:r>
              <a:rPr lang="en-GB" dirty="0" smtClean="0"/>
              <a:t>Challenges arising from demographic change:</a:t>
            </a:r>
          </a:p>
          <a:p>
            <a:pPr lvl="1"/>
            <a:r>
              <a:rPr lang="en-GB" dirty="0" smtClean="0"/>
              <a:t>general labour shortages</a:t>
            </a:r>
          </a:p>
          <a:p>
            <a:pPr lvl="1"/>
            <a:r>
              <a:rPr lang="en-GB" dirty="0" smtClean="0"/>
              <a:t>shortages of skilled workers</a:t>
            </a:r>
          </a:p>
          <a:p>
            <a:pPr lvl="1"/>
            <a:r>
              <a:rPr lang="en-GB" dirty="0"/>
              <a:t>more people at work with health </a:t>
            </a:r>
            <a:r>
              <a:rPr lang="en-GB" dirty="0" smtClean="0"/>
              <a:t>problems/chronic </a:t>
            </a:r>
            <a:r>
              <a:rPr lang="en-GB" dirty="0"/>
              <a:t>diseases</a:t>
            </a:r>
          </a:p>
          <a:p>
            <a:pPr lvl="1"/>
            <a:r>
              <a:rPr lang="en-GB" dirty="0"/>
              <a:t>concerns about productivity and </a:t>
            </a:r>
            <a:r>
              <a:rPr lang="en-GB" dirty="0" smtClean="0"/>
              <a:t>absenteeism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Management of OSH in the context of an ageing workforce requires a </a:t>
            </a:r>
            <a:r>
              <a:rPr lang="en-GB" dirty="0"/>
              <a:t>multidisciplinary </a:t>
            </a:r>
            <a:r>
              <a:rPr lang="en-GB" dirty="0" smtClean="0"/>
              <a:t>approach...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2153" y="3933056"/>
            <a:ext cx="4034117" cy="2160240"/>
          </a:xfrm>
          <a:prstGeom prst="rect">
            <a:avLst/>
          </a:prstGeom>
          <a:effectLst>
            <a:outerShdw blurRad="292100" dist="139700" dir="2700000" algn="ctr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69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8370472" cy="489600"/>
          </a:xfrm>
        </p:spPr>
        <p:txBody>
          <a:bodyPr/>
          <a:lstStyle/>
          <a:p>
            <a:r>
              <a:rPr lang="en-GB" dirty="0" smtClean="0"/>
              <a:t>Prevention throughout working life — holistic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Health in later life is affected by working conditions in earlier life</a:t>
            </a: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/>
              <a:t>Prevention of work-related accidents, health problems and occupational diseases is needed throughout working life</a:t>
            </a:r>
          </a:p>
          <a:p>
            <a:r>
              <a:rPr lang="en-GB" dirty="0" smtClean="0"/>
              <a:t>Holistic approach, including:</a:t>
            </a:r>
          </a:p>
          <a:p>
            <a:pPr lvl="1"/>
            <a:r>
              <a:rPr lang="en-GB" dirty="0" smtClean="0"/>
              <a:t>work environment and organisation</a:t>
            </a:r>
          </a:p>
          <a:p>
            <a:pPr lvl="1"/>
            <a:r>
              <a:rPr lang="en-GB" dirty="0" smtClean="0"/>
              <a:t>training and lifelong learning</a:t>
            </a:r>
          </a:p>
          <a:p>
            <a:pPr lvl="1"/>
            <a:r>
              <a:rPr lang="en-GB" dirty="0"/>
              <a:t>l</a:t>
            </a:r>
            <a:r>
              <a:rPr lang="en-GB" dirty="0" smtClean="0"/>
              <a:t>eadership</a:t>
            </a:r>
            <a:endParaRPr lang="en-GB" dirty="0"/>
          </a:p>
          <a:p>
            <a:pPr lvl="1"/>
            <a:r>
              <a:rPr lang="en-GB" dirty="0"/>
              <a:t>work–life </a:t>
            </a:r>
            <a:r>
              <a:rPr lang="en-GB" dirty="0" smtClean="0"/>
              <a:t>balance</a:t>
            </a:r>
          </a:p>
          <a:p>
            <a:pPr lvl="1"/>
            <a:r>
              <a:rPr lang="en-GB" dirty="0" smtClean="0"/>
              <a:t>motivation</a:t>
            </a:r>
          </a:p>
          <a:p>
            <a:pPr lvl="1"/>
            <a:r>
              <a:rPr lang="en-GB" dirty="0" smtClean="0"/>
              <a:t>career development</a:t>
            </a:r>
          </a:p>
          <a:p>
            <a:pPr lvl="1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409487"/>
            <a:ext cx="3528392" cy="356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84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idx="4294967295"/>
          </p:nvPr>
        </p:nvSpPr>
        <p:spPr>
          <a:xfrm>
            <a:off x="450000" y="180000"/>
            <a:ext cx="7559873" cy="489600"/>
          </a:xfrm>
        </p:spPr>
        <p:txBody>
          <a:bodyPr/>
          <a:lstStyle/>
          <a:p>
            <a:r>
              <a:rPr lang="en-GB" dirty="0" smtClean="0"/>
              <a:t>Work ability concept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0000" y="1116000"/>
            <a:ext cx="8082440" cy="4977296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Work ability concept — balance between work demands and individual resources</a:t>
            </a:r>
          </a:p>
          <a:p>
            <a:r>
              <a:rPr lang="en-GB" dirty="0" smtClean="0"/>
              <a:t>Work demands affected by:</a:t>
            </a:r>
          </a:p>
          <a:p>
            <a:pPr lvl="1"/>
            <a:r>
              <a:rPr lang="en-GB" dirty="0" smtClean="0"/>
              <a:t>work content, workload, work organisation</a:t>
            </a:r>
          </a:p>
          <a:p>
            <a:pPr lvl="1"/>
            <a:r>
              <a:rPr lang="en-GB" dirty="0" smtClean="0"/>
              <a:t>working environment and community</a:t>
            </a:r>
          </a:p>
          <a:p>
            <a:pPr lvl="1"/>
            <a:r>
              <a:rPr lang="en-GB" dirty="0" smtClean="0"/>
              <a:t>leadership</a:t>
            </a:r>
          </a:p>
          <a:p>
            <a:r>
              <a:rPr lang="en-GB" dirty="0" smtClean="0"/>
              <a:t>Individual resources dependent on:</a:t>
            </a:r>
          </a:p>
          <a:p>
            <a:pPr lvl="1"/>
            <a:r>
              <a:rPr lang="en-GB" dirty="0" smtClean="0"/>
              <a:t>health and functional capacities </a:t>
            </a:r>
          </a:p>
          <a:p>
            <a:pPr lvl="1"/>
            <a:r>
              <a:rPr lang="en-GB" dirty="0" smtClean="0"/>
              <a:t>skills and competences</a:t>
            </a:r>
          </a:p>
          <a:p>
            <a:pPr lvl="1"/>
            <a:r>
              <a:rPr lang="en-GB" dirty="0" smtClean="0"/>
              <a:t>values, attitudes, motivation</a:t>
            </a:r>
          </a:p>
          <a:p>
            <a:r>
              <a:rPr lang="en-GB" dirty="0" smtClean="0"/>
              <a:t>Promoting work ability requires:</a:t>
            </a:r>
          </a:p>
          <a:p>
            <a:pPr lvl="1"/>
            <a:r>
              <a:rPr lang="en-GB" dirty="0" smtClean="0"/>
              <a:t>good leadership</a:t>
            </a:r>
          </a:p>
          <a:p>
            <a:pPr lvl="1"/>
            <a:r>
              <a:rPr lang="en-GB" dirty="0" smtClean="0"/>
              <a:t>worker participation</a:t>
            </a:r>
          </a:p>
          <a:p>
            <a:pPr lvl="1"/>
            <a:r>
              <a:rPr lang="en-GB" dirty="0" smtClean="0"/>
              <a:t>cooperation between management and workers</a:t>
            </a:r>
          </a:p>
          <a:p>
            <a:r>
              <a:rPr lang="en-GB" dirty="0" smtClean="0"/>
              <a:t>Work ability index</a:t>
            </a:r>
          </a:p>
          <a:p>
            <a:pPr marL="252000" lvl="1" indent="0">
              <a:buFont typeface="Arial" pitchFamily="34" charset="0"/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2505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mtClean="0"/>
              <a:t>Diversity-sensitive risk assessment</a:t>
            </a:r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0000" y="908720"/>
            <a:ext cx="7794408" cy="547260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sz="1900" dirty="0" smtClean="0"/>
              <a:t>Risk assessment is the cornerstone of </a:t>
            </a:r>
            <a:br>
              <a:rPr lang="en-GB" sz="1900" dirty="0" smtClean="0"/>
            </a:br>
            <a:r>
              <a:rPr lang="en-GB" sz="1900" dirty="0" smtClean="0"/>
              <a:t>OSH management in Europe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Differences exist between individuals, take account of:</a:t>
            </a:r>
          </a:p>
          <a:p>
            <a:pPr lvl="1">
              <a:lnSpc>
                <a:spcPct val="110000"/>
              </a:lnSpc>
            </a:pPr>
            <a:r>
              <a:rPr lang="en-GB" sz="1900" dirty="0"/>
              <a:t>a</a:t>
            </a:r>
            <a:r>
              <a:rPr lang="en-GB" sz="1900" dirty="0" smtClean="0"/>
              <a:t>ge</a:t>
            </a:r>
          </a:p>
          <a:p>
            <a:pPr lvl="1">
              <a:lnSpc>
                <a:spcPct val="110000"/>
              </a:lnSpc>
            </a:pPr>
            <a:r>
              <a:rPr lang="en-GB" sz="1900" dirty="0"/>
              <a:t>g</a:t>
            </a:r>
            <a:r>
              <a:rPr lang="en-GB" sz="1900" dirty="0" smtClean="0"/>
              <a:t>ender</a:t>
            </a:r>
          </a:p>
          <a:p>
            <a:pPr lvl="1">
              <a:lnSpc>
                <a:spcPct val="110000"/>
              </a:lnSpc>
            </a:pPr>
            <a:r>
              <a:rPr lang="en-GB" sz="1900" dirty="0"/>
              <a:t>d</a:t>
            </a:r>
            <a:r>
              <a:rPr lang="en-GB" sz="1900" dirty="0" smtClean="0"/>
              <a:t>isability</a:t>
            </a:r>
          </a:p>
          <a:p>
            <a:pPr lvl="1">
              <a:lnSpc>
                <a:spcPct val="110000"/>
              </a:lnSpc>
            </a:pPr>
            <a:r>
              <a:rPr lang="en-GB" sz="1900" dirty="0"/>
              <a:t>m</a:t>
            </a:r>
            <a:r>
              <a:rPr lang="en-GB" sz="1900" dirty="0" smtClean="0"/>
              <a:t>igrants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For younger workers, take account of:</a:t>
            </a:r>
          </a:p>
          <a:p>
            <a:pPr lvl="1">
              <a:lnSpc>
                <a:spcPct val="110000"/>
              </a:lnSpc>
            </a:pPr>
            <a:r>
              <a:rPr lang="en-GB" sz="1900" dirty="0" smtClean="0"/>
              <a:t>physical and intellectual development</a:t>
            </a:r>
          </a:p>
          <a:p>
            <a:pPr lvl="1">
              <a:lnSpc>
                <a:spcPct val="110000"/>
              </a:lnSpc>
            </a:pPr>
            <a:r>
              <a:rPr lang="en-GB" sz="1900" dirty="0" smtClean="0"/>
              <a:t>immaturity</a:t>
            </a:r>
          </a:p>
          <a:p>
            <a:pPr lvl="1">
              <a:lnSpc>
                <a:spcPct val="110000"/>
              </a:lnSpc>
            </a:pPr>
            <a:r>
              <a:rPr lang="en-GB" sz="1900" dirty="0" smtClean="0"/>
              <a:t>lack of experience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For older workers, consider:</a:t>
            </a:r>
          </a:p>
          <a:p>
            <a:pPr lvl="1">
              <a:lnSpc>
                <a:spcPct val="110000"/>
              </a:lnSpc>
            </a:pPr>
            <a:r>
              <a:rPr lang="en-GB" sz="1900" dirty="0" smtClean="0"/>
              <a:t>high-risk situations (e.g. shift work, high physical workload, </a:t>
            </a:r>
            <a:br>
              <a:rPr lang="en-GB" sz="1900" dirty="0" smtClean="0"/>
            </a:br>
            <a:r>
              <a:rPr lang="en-GB" sz="1900" dirty="0" smtClean="0"/>
              <a:t>extreme temperatures)</a:t>
            </a:r>
          </a:p>
          <a:p>
            <a:pPr>
              <a:lnSpc>
                <a:spcPct val="110000"/>
              </a:lnSpc>
            </a:pPr>
            <a:r>
              <a:rPr lang="en-GB" sz="1900" dirty="0"/>
              <a:t>Older workers are not a homogeneous group and </a:t>
            </a:r>
            <a:r>
              <a:rPr lang="en-GB" sz="1900" dirty="0" smtClean="0"/>
              <a:t>differences </a:t>
            </a:r>
            <a:br>
              <a:rPr lang="en-GB" sz="1900" dirty="0" smtClean="0"/>
            </a:br>
            <a:r>
              <a:rPr lang="en-GB" sz="1900" dirty="0" smtClean="0"/>
              <a:t>in both functional capacity and health between individuals </a:t>
            </a:r>
            <a:br>
              <a:rPr lang="en-GB" sz="1900" dirty="0" smtClean="0"/>
            </a:br>
            <a:r>
              <a:rPr lang="en-GB" sz="1900" dirty="0" smtClean="0"/>
              <a:t>increase with age</a:t>
            </a:r>
          </a:p>
          <a:p>
            <a:pPr>
              <a:lnSpc>
                <a:spcPct val="110000"/>
              </a:lnSpc>
            </a:pPr>
            <a:r>
              <a:rPr lang="en-GB" sz="1900" dirty="0" smtClean="0"/>
              <a:t>Diversity addressed by focusing on work demands </a:t>
            </a:r>
            <a:br>
              <a:rPr lang="en-GB" sz="1900" dirty="0" smtClean="0"/>
            </a:br>
            <a:r>
              <a:rPr lang="en-GB" sz="1900" dirty="0" smtClean="0"/>
              <a:t>in relation to individual capacities and health</a:t>
            </a:r>
          </a:p>
        </p:txBody>
      </p:sp>
    </p:spTree>
    <p:extLst>
      <p:ext uri="{BB962C8B-B14F-4D97-AF65-F5344CB8AC3E}">
        <p14:creationId xmlns:p14="http://schemas.microsoft.com/office/powerpoint/2010/main" val="180035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Adapting the workplace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Work should be adapted to individual abilities, skills and health status, as well as other factors of diversity</a:t>
            </a:r>
          </a:p>
          <a:p>
            <a:r>
              <a:rPr lang="en-GB" dirty="0" smtClean="0"/>
              <a:t>Dynamic and continuous process throughout working life</a:t>
            </a:r>
          </a:p>
          <a:p>
            <a:r>
              <a:rPr lang="en-GB" dirty="0" smtClean="0"/>
              <a:t>Examples of changes in response to functional capacity:</a:t>
            </a:r>
          </a:p>
          <a:p>
            <a:pPr lvl="1"/>
            <a:r>
              <a:rPr lang="en-GB" dirty="0" smtClean="0"/>
              <a:t>use of equipment</a:t>
            </a:r>
          </a:p>
          <a:p>
            <a:pPr lvl="1"/>
            <a:r>
              <a:rPr lang="en-GB" dirty="0" smtClean="0"/>
              <a:t>good ergonomic design</a:t>
            </a:r>
          </a:p>
          <a:p>
            <a:pPr lvl="1"/>
            <a:r>
              <a:rPr lang="en-GB" dirty="0" smtClean="0"/>
              <a:t>job re-design</a:t>
            </a:r>
          </a:p>
          <a:p>
            <a:pPr lvl="1"/>
            <a:r>
              <a:rPr lang="en-GB" dirty="0" smtClean="0"/>
              <a:t>job rotation</a:t>
            </a:r>
          </a:p>
          <a:p>
            <a:r>
              <a:rPr lang="en-GB" dirty="0" smtClean="0"/>
              <a:t>Good workplace design and good organisation benefit all ages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0112" y="4077072"/>
            <a:ext cx="3899647" cy="2088232"/>
          </a:xfrm>
          <a:prstGeom prst="rect">
            <a:avLst/>
          </a:prstGeom>
          <a:effectLst>
            <a:outerShdw blurRad="292100" dist="139700" dir="2700000" algn="ctr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348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8298464" cy="489600"/>
          </a:xfrm>
        </p:spPr>
        <p:txBody>
          <a:bodyPr/>
          <a:lstStyle/>
          <a:p>
            <a:r>
              <a:rPr lang="en-GB" dirty="0" smtClean="0"/>
              <a:t>Disability prevention, rehabilitation and return to work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0" y="908720"/>
            <a:ext cx="9144000" cy="4968552"/>
          </a:xfrm>
          <a:prstGeom prst="rect">
            <a:avLst/>
          </a:prstGeom>
          <a:blipFill dpi="0" rotWithShape="1">
            <a:blip r:embed="rId2" cstate="email">
              <a:alphaModFix amt="4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8082440" cy="2961072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GB" dirty="0" smtClean="0"/>
              <a:t>Work is good </a:t>
            </a:r>
            <a:r>
              <a:rPr lang="en-GB" dirty="0"/>
              <a:t>for </a:t>
            </a:r>
            <a:r>
              <a:rPr lang="en-GB" dirty="0" smtClean="0"/>
              <a:t>health provided that working conditions are decent</a:t>
            </a:r>
          </a:p>
          <a:p>
            <a:r>
              <a:rPr lang="en-GB" dirty="0"/>
              <a:t>Long-term sick leave can lead to mental health </a:t>
            </a:r>
            <a:r>
              <a:rPr lang="en-GB" dirty="0" smtClean="0"/>
              <a:t>issues</a:t>
            </a:r>
            <a:endParaRPr lang="en-GB" dirty="0"/>
          </a:p>
          <a:p>
            <a:r>
              <a:rPr lang="en-GB" dirty="0" smtClean="0"/>
              <a:t>Health issues most common reason for leaving workforce early</a:t>
            </a:r>
          </a:p>
          <a:p>
            <a:r>
              <a:rPr lang="en-GB" dirty="0" smtClean="0"/>
              <a:t>Important to help people with health problems remain in work through rehabilitation and return to work</a:t>
            </a:r>
          </a:p>
          <a:p>
            <a:r>
              <a:rPr lang="en-GB" dirty="0" smtClean="0"/>
              <a:t>Good examples:</a:t>
            </a:r>
          </a:p>
          <a:p>
            <a:pPr lvl="1"/>
            <a:r>
              <a:rPr lang="en-GB" dirty="0" smtClean="0"/>
              <a:t>‘sick note’ replaced by ‘fit note’ — UK</a:t>
            </a:r>
          </a:p>
          <a:p>
            <a:pPr lvl="1"/>
            <a:r>
              <a:rPr lang="en-GB" dirty="0" smtClean="0"/>
              <a:t>‘return to work’ intervention project — Denmark</a:t>
            </a:r>
          </a:p>
          <a:p>
            <a:pPr lvl="1"/>
            <a:r>
              <a:rPr lang="en-GB" dirty="0" smtClean="0"/>
              <a:t>‘fit2work’ programme — Austria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7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6288" y="908720"/>
            <a:ext cx="3947712" cy="5868000"/>
          </a:xfrm>
          <a:prstGeom prst="rect">
            <a:avLst/>
          </a:prstGeom>
          <a:effectLst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mtClean="0"/>
              <a:t>Lifelong learning</a:t>
            </a:r>
            <a:endParaRPr lang="en-GB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0000" y="1988840"/>
            <a:ext cx="4457034" cy="2700300"/>
          </a:xfrm>
          <a:prstGeom prst="rect">
            <a:avLst/>
          </a:prstGeom>
        </p:spPr>
        <p:txBody>
          <a:bodyPr/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Enable workers of all ages </a:t>
            </a:r>
            <a:br>
              <a:rPr lang="en-GB" smtClean="0"/>
            </a:br>
            <a:r>
              <a:rPr lang="en-GB" smtClean="0"/>
              <a:t>to take part in education and training</a:t>
            </a:r>
          </a:p>
          <a:p>
            <a:r>
              <a:rPr lang="en-GB" smtClean="0"/>
              <a:t>Prevent erosion of </a:t>
            </a:r>
            <a:br>
              <a:rPr lang="en-GB" smtClean="0"/>
            </a:br>
            <a:r>
              <a:rPr lang="en-GB" smtClean="0"/>
              <a:t>skills and competences</a:t>
            </a:r>
          </a:p>
          <a:p>
            <a:r>
              <a:rPr lang="en-GB" smtClean="0"/>
              <a:t>Updating and developing skills </a:t>
            </a:r>
            <a:br>
              <a:rPr lang="en-GB" smtClean="0"/>
            </a:br>
            <a:r>
              <a:rPr lang="en-GB" smtClean="0"/>
              <a:t>important for employability</a:t>
            </a:r>
          </a:p>
          <a:p>
            <a:r>
              <a:rPr lang="en-GB" smtClean="0"/>
              <a:t>Also important for </a:t>
            </a:r>
            <a:br>
              <a:rPr lang="en-GB" smtClean="0"/>
            </a:br>
            <a:r>
              <a:rPr lang="en-GB" smtClean="0"/>
              <a:t>psychosocial working environment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4948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mtClean="0"/>
              <a:t>Workplace health promotion</a:t>
            </a:r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0000" y="2204864"/>
            <a:ext cx="7560000" cy="3177096"/>
          </a:xfrm>
          <a:prstGeom prst="rect">
            <a:avLst/>
          </a:prstGeom>
        </p:spPr>
        <p:txBody>
          <a:bodyPr>
            <a:normAutofit/>
          </a:bodyPr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Combined efforts of employers, employees and </a:t>
            </a:r>
            <a:br>
              <a:rPr lang="en-GB" dirty="0" smtClean="0"/>
            </a:br>
            <a:r>
              <a:rPr lang="en-GB" dirty="0" smtClean="0"/>
              <a:t>society to improve health and well-being at work</a:t>
            </a:r>
          </a:p>
          <a:p>
            <a:r>
              <a:rPr lang="en-GB" dirty="0" smtClean="0"/>
              <a:t>Can be only successful if combined with risk prevention </a:t>
            </a:r>
            <a:br>
              <a:rPr lang="en-GB" dirty="0" smtClean="0"/>
            </a:br>
            <a:r>
              <a:rPr lang="en-GB" dirty="0" smtClean="0"/>
              <a:t>and health protection</a:t>
            </a:r>
          </a:p>
          <a:p>
            <a:r>
              <a:rPr lang="en-GB" dirty="0" smtClean="0"/>
              <a:t>‘Health promoting workplaces’ – a comprehensive approach, integrating OSH and health protection with health promotion, </a:t>
            </a:r>
            <a:r>
              <a:rPr lang="en-US" dirty="0" smtClean="0"/>
              <a:t>addressing both </a:t>
            </a:r>
            <a:r>
              <a:rPr lang="en-US" dirty="0"/>
              <a:t>work </a:t>
            </a:r>
            <a:r>
              <a:rPr lang="en-US" dirty="0" err="1"/>
              <a:t>organisation</a:t>
            </a:r>
            <a:r>
              <a:rPr lang="en-US" dirty="0"/>
              <a:t> and work environment </a:t>
            </a:r>
            <a:br>
              <a:rPr lang="en-US" dirty="0"/>
            </a:br>
            <a:r>
              <a:rPr lang="en-US" dirty="0"/>
              <a:t>issues and the individual risk factors.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01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Human resources (HR) and OSH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Cooperation between stakeholders is very important, particularly HR and OSH management</a:t>
            </a:r>
          </a:p>
          <a:p>
            <a:r>
              <a:rPr lang="en-GB" dirty="0" smtClean="0"/>
              <a:t>HR policies have an impact on safety and health, for example:</a:t>
            </a:r>
          </a:p>
          <a:p>
            <a:pPr lvl="1"/>
            <a:r>
              <a:rPr lang="en-GB" dirty="0" smtClean="0"/>
              <a:t>work–life balance</a:t>
            </a:r>
          </a:p>
          <a:p>
            <a:pPr lvl="1"/>
            <a:r>
              <a:rPr lang="en-GB" dirty="0" smtClean="0"/>
              <a:t>working time</a:t>
            </a:r>
          </a:p>
          <a:p>
            <a:pPr lvl="1"/>
            <a:r>
              <a:rPr lang="en-GB" dirty="0" smtClean="0"/>
              <a:t>lifelong learning</a:t>
            </a:r>
          </a:p>
          <a:p>
            <a:pPr lvl="1"/>
            <a:r>
              <a:rPr lang="en-GB" dirty="0" smtClean="0"/>
              <a:t>career development</a:t>
            </a:r>
          </a:p>
          <a:p>
            <a:r>
              <a:rPr lang="en-GB" dirty="0" smtClean="0"/>
              <a:t>HR should support OSH management of all ages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5" r="12389"/>
          <a:stretch/>
        </p:blipFill>
        <p:spPr>
          <a:xfrm>
            <a:off x="2812582" y="3501008"/>
            <a:ext cx="2834708" cy="297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80000"/>
            <a:ext cx="8226456" cy="489600"/>
          </a:xfrm>
        </p:spPr>
        <p:txBody>
          <a:bodyPr/>
          <a:lstStyle/>
          <a:p>
            <a:r>
              <a:rPr lang="en-GB" dirty="0" smtClean="0"/>
              <a:t>What are the benefits?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476040"/>
            <a:ext cx="7218344" cy="4329224"/>
          </a:xfrm>
        </p:spPr>
        <p:txBody>
          <a:bodyPr/>
          <a:lstStyle/>
          <a:p>
            <a:r>
              <a:rPr lang="en-GB" dirty="0" smtClean="0"/>
              <a:t>Improve health and </a:t>
            </a:r>
            <a:r>
              <a:rPr lang="en-GB" dirty="0"/>
              <a:t>well-being </a:t>
            </a:r>
            <a:r>
              <a:rPr lang="en-GB" dirty="0" smtClean="0"/>
              <a:t>of employees:</a:t>
            </a:r>
          </a:p>
          <a:p>
            <a:pPr lvl="1"/>
            <a:r>
              <a:rPr lang="en-GB" dirty="0" smtClean="0"/>
              <a:t>working is good for physical and mental health</a:t>
            </a:r>
          </a:p>
          <a:p>
            <a:pPr lvl="1"/>
            <a:r>
              <a:rPr lang="en-GB" dirty="0" smtClean="0"/>
              <a:t>health of workers of all ages can be improved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Improve productivity and cost-effectiveness at organisational level:</a:t>
            </a:r>
          </a:p>
          <a:p>
            <a:pPr lvl="1"/>
            <a:r>
              <a:rPr lang="en-GB" dirty="0" smtClean="0"/>
              <a:t>healthy, productive and motivated workforce — organisation remains competitive and innovative</a:t>
            </a:r>
          </a:p>
          <a:p>
            <a:pPr lvl="1"/>
            <a:r>
              <a:rPr lang="en-GB" dirty="0" smtClean="0"/>
              <a:t>valuable skills and experience retained within organisation</a:t>
            </a:r>
          </a:p>
          <a:p>
            <a:pPr lvl="1"/>
            <a:r>
              <a:rPr lang="en-GB" dirty="0" smtClean="0"/>
              <a:t>lower rates of sick leave and absenteeism — lower work disability costs</a:t>
            </a:r>
            <a:endParaRPr lang="en-GB" strike="sngStrike" dirty="0" smtClean="0">
              <a:solidFill>
                <a:srgbClr val="FF0000"/>
              </a:solidFill>
            </a:endParaRPr>
          </a:p>
          <a:p>
            <a:pPr lvl="1"/>
            <a:r>
              <a:rPr lang="en-GB" dirty="0" smtClean="0"/>
              <a:t>lower staff turnover</a:t>
            </a:r>
          </a:p>
          <a:p>
            <a:pPr lvl="1"/>
            <a:r>
              <a:rPr lang="en-GB" dirty="0" smtClean="0"/>
              <a:t>greater well-being at work, with employees achieving their potential</a:t>
            </a:r>
          </a:p>
        </p:txBody>
      </p:sp>
    </p:spTree>
    <p:extLst>
      <p:ext uri="{BB962C8B-B14F-4D97-AF65-F5344CB8AC3E}">
        <p14:creationId xmlns:p14="http://schemas.microsoft.com/office/powerpoint/2010/main" val="349600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50000" y="180000"/>
            <a:ext cx="7559873" cy="4896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 smtClean="0"/>
              <a:t>Getting involved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9873" y="1484784"/>
            <a:ext cx="7560000" cy="2745048"/>
          </a:xfrm>
          <a:prstGeom prst="rect">
            <a:avLst/>
          </a:prstGeom>
        </p:spPr>
        <p:txBody>
          <a:bodyPr/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50" indent="-285750" algn="l" defTabSz="4572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2000" indent="-180000" algn="l" defTabSz="457200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Organisations of all sizes and sectors, as well as individuals, can get involved</a:t>
            </a:r>
          </a:p>
          <a:p>
            <a:r>
              <a:rPr lang="en-GB" dirty="0" smtClean="0"/>
              <a:t>Get involved by:</a:t>
            </a:r>
          </a:p>
          <a:p>
            <a:pPr lvl="1"/>
            <a:r>
              <a:rPr lang="en-GB" dirty="0" smtClean="0"/>
              <a:t>disseminating campaign materials</a:t>
            </a:r>
          </a:p>
          <a:p>
            <a:pPr lvl="1"/>
            <a:r>
              <a:rPr lang="en-GB" dirty="0" smtClean="0"/>
              <a:t>taking part in or organising events and activities</a:t>
            </a:r>
          </a:p>
          <a:p>
            <a:pPr lvl="1"/>
            <a:r>
              <a:rPr lang="en-GB" dirty="0" smtClean="0"/>
              <a:t>using and promoting age-management tools</a:t>
            </a:r>
          </a:p>
          <a:p>
            <a:pPr lvl="1"/>
            <a:r>
              <a:rPr lang="en-GB" dirty="0" smtClean="0"/>
              <a:t>becoming a partner of the campaign</a:t>
            </a:r>
          </a:p>
          <a:p>
            <a:pPr lvl="1"/>
            <a:r>
              <a:rPr lang="en-GB" dirty="0" smtClean="0"/>
              <a:t>keeping up to date via social media</a:t>
            </a: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916644" y="2924944"/>
            <a:ext cx="4255756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dates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6426256" cy="2601032"/>
          </a:xfrm>
        </p:spPr>
        <p:txBody>
          <a:bodyPr/>
          <a:lstStyle/>
          <a:p>
            <a:r>
              <a:rPr lang="en-GB" dirty="0"/>
              <a:t>Campaign launch: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0" dirty="0" smtClean="0"/>
              <a:t>April </a:t>
            </a:r>
            <a:r>
              <a:rPr lang="en-GB" b="0" dirty="0"/>
              <a:t>2016</a:t>
            </a:r>
          </a:p>
          <a:p>
            <a:r>
              <a:rPr lang="en-GB" dirty="0"/>
              <a:t>European Weeks for Safety and Health at Work: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0" dirty="0" smtClean="0"/>
              <a:t>October </a:t>
            </a:r>
            <a:r>
              <a:rPr lang="en-GB" b="0" dirty="0"/>
              <a:t>2016 and 2017</a:t>
            </a:r>
          </a:p>
          <a:p>
            <a:r>
              <a:rPr lang="en-GB" dirty="0"/>
              <a:t>Healthy Workplaces Good Practice Awards Ceremony: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0" dirty="0" smtClean="0"/>
              <a:t>April </a:t>
            </a:r>
            <a:r>
              <a:rPr lang="en-GB" b="0" dirty="0"/>
              <a:t>2017</a:t>
            </a:r>
          </a:p>
          <a:p>
            <a:r>
              <a:rPr lang="en-GB" dirty="0"/>
              <a:t>Healthy Workplaces </a:t>
            </a:r>
            <a:r>
              <a:rPr lang="en-GB" dirty="0" smtClean="0"/>
              <a:t>Summit</a:t>
            </a:r>
            <a:r>
              <a:rPr lang="en-GB" dirty="0"/>
              <a:t>: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b="0" dirty="0" smtClean="0"/>
              <a:t>November 2017</a:t>
            </a:r>
            <a:endParaRPr lang="en-GB" b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9"/>
          <a:stretch/>
        </p:blipFill>
        <p:spPr>
          <a:xfrm>
            <a:off x="0" y="3789040"/>
            <a:ext cx="914400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7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Campaign partnership offer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873" y="1124744"/>
            <a:ext cx="7560000" cy="4860000"/>
          </a:xfrm>
        </p:spPr>
        <p:txBody>
          <a:bodyPr/>
          <a:lstStyle/>
          <a:p>
            <a:r>
              <a:rPr lang="en-GB" dirty="0" smtClean="0"/>
              <a:t>Successful partnerships between EU-OSHA </a:t>
            </a:r>
            <a:br>
              <a:rPr lang="en-GB" dirty="0" smtClean="0"/>
            </a:br>
            <a:r>
              <a:rPr lang="en-GB" dirty="0" smtClean="0"/>
              <a:t>and key stakeholders are crucial for the success</a:t>
            </a:r>
            <a:br>
              <a:rPr lang="en-GB" dirty="0" smtClean="0"/>
            </a:br>
            <a:r>
              <a:rPr lang="en-GB" dirty="0" smtClean="0"/>
              <a:t> of the campaign</a:t>
            </a:r>
          </a:p>
          <a:p>
            <a:r>
              <a:rPr lang="en-GB" dirty="0" smtClean="0"/>
              <a:t>Pan-European and international organisations </a:t>
            </a:r>
            <a:br>
              <a:rPr lang="en-GB" dirty="0" smtClean="0"/>
            </a:br>
            <a:r>
              <a:rPr lang="en-GB" dirty="0" smtClean="0"/>
              <a:t>can become official campaign partners</a:t>
            </a:r>
          </a:p>
          <a:p>
            <a:r>
              <a:rPr lang="en-GB" dirty="0" smtClean="0"/>
              <a:t>Benefits include:</a:t>
            </a:r>
          </a:p>
          <a:p>
            <a:pPr lvl="1"/>
            <a:r>
              <a:rPr lang="en-GB" dirty="0" smtClean="0"/>
              <a:t>a welcome pack</a:t>
            </a:r>
          </a:p>
          <a:p>
            <a:pPr lvl="1"/>
            <a:r>
              <a:rPr lang="en-GB" dirty="0" smtClean="0"/>
              <a:t>a partner certificate</a:t>
            </a:r>
          </a:p>
          <a:p>
            <a:pPr lvl="1"/>
            <a:r>
              <a:rPr lang="en-GB" dirty="0" smtClean="0"/>
              <a:t>special category for partners in the Healthy Workplaces </a:t>
            </a:r>
            <a:br>
              <a:rPr lang="en-GB" dirty="0" smtClean="0"/>
            </a:br>
            <a:r>
              <a:rPr lang="en-GB" dirty="0" smtClean="0"/>
              <a:t>Good Practice Awards</a:t>
            </a:r>
          </a:p>
          <a:p>
            <a:pPr lvl="1"/>
            <a:r>
              <a:rPr lang="en-GB" dirty="0" smtClean="0"/>
              <a:t>promotion at EU level and in the media</a:t>
            </a:r>
          </a:p>
          <a:p>
            <a:pPr lvl="1"/>
            <a:r>
              <a:rPr lang="en-GB" dirty="0" smtClean="0"/>
              <a:t>networking opportunities and exchange of </a:t>
            </a:r>
            <a:br>
              <a:rPr lang="en-GB" dirty="0" smtClean="0"/>
            </a:br>
            <a:r>
              <a:rPr lang="en-GB" dirty="0" smtClean="0"/>
              <a:t>good practice with other campaign partners</a:t>
            </a:r>
          </a:p>
          <a:p>
            <a:pPr lvl="1"/>
            <a:r>
              <a:rPr lang="en-GB" dirty="0" smtClean="0"/>
              <a:t>invitation to EU-OSHA events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550" y="0"/>
            <a:ext cx="3600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2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Healthy Workplaces Good Practice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Recognition of innovative safety and health practices in the workplace</a:t>
            </a:r>
          </a:p>
          <a:p>
            <a:r>
              <a:rPr lang="en-GB" dirty="0" smtClean="0"/>
              <a:t>Organisations are rewarded for successful and sustainable initiatives promoting healthy workplaces for all ages</a:t>
            </a:r>
          </a:p>
          <a:p>
            <a:r>
              <a:rPr lang="en-GB" dirty="0" smtClean="0"/>
              <a:t>Open to organisations in:</a:t>
            </a:r>
          </a:p>
          <a:p>
            <a:pPr lvl="1"/>
            <a:r>
              <a:rPr lang="en-GB" dirty="0" smtClean="0"/>
              <a:t>EU Member States</a:t>
            </a:r>
          </a:p>
          <a:p>
            <a:pPr lvl="1"/>
            <a:r>
              <a:rPr lang="en-GB" dirty="0" smtClean="0"/>
              <a:t>candidate countries</a:t>
            </a:r>
          </a:p>
          <a:p>
            <a:pPr lvl="1"/>
            <a:r>
              <a:rPr lang="en-GB" dirty="0" smtClean="0"/>
              <a:t>potential candidate countries</a:t>
            </a:r>
          </a:p>
          <a:p>
            <a:pPr lvl="1"/>
            <a:r>
              <a:rPr lang="en-GB" dirty="0" smtClean="0"/>
              <a:t>European Free Trade Association (EFTA)</a:t>
            </a:r>
          </a:p>
          <a:p>
            <a:r>
              <a:rPr lang="en-GB" dirty="0" smtClean="0"/>
              <a:t>Two stages:</a:t>
            </a:r>
          </a:p>
          <a:p>
            <a:pPr lvl="1"/>
            <a:r>
              <a:rPr lang="en-GB" dirty="0" smtClean="0"/>
              <a:t>National level — focal points nominate national winners</a:t>
            </a:r>
          </a:p>
          <a:p>
            <a:pPr lvl="1"/>
            <a:r>
              <a:rPr lang="en-GB" dirty="0" smtClean="0"/>
              <a:t>European level — official campaign partners and national winners</a:t>
            </a:r>
          </a:p>
          <a:p>
            <a:r>
              <a:rPr lang="en-GB" dirty="0" smtClean="0"/>
              <a:t>Winners announced at the </a:t>
            </a:r>
            <a:r>
              <a:rPr lang="en-GB" dirty="0"/>
              <a:t>a</a:t>
            </a:r>
            <a:r>
              <a:rPr lang="en-GB" dirty="0" smtClean="0"/>
              <a:t>wards </a:t>
            </a:r>
            <a:r>
              <a:rPr lang="en-GB" dirty="0"/>
              <a:t>c</a:t>
            </a:r>
            <a:r>
              <a:rPr lang="en-GB" dirty="0" smtClean="0"/>
              <a:t>eremony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06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Campaign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16000"/>
            <a:ext cx="3473928" cy="281705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Campaign guide</a:t>
            </a:r>
          </a:p>
          <a:p>
            <a:r>
              <a:rPr lang="en-GB" dirty="0"/>
              <a:t>Practical e-guide</a:t>
            </a:r>
          </a:p>
          <a:p>
            <a:r>
              <a:rPr lang="en-GB" dirty="0" smtClean="0"/>
              <a:t>Promotion material</a:t>
            </a:r>
          </a:p>
          <a:p>
            <a:pPr lvl="1"/>
            <a:r>
              <a:rPr lang="en-GB" dirty="0" smtClean="0"/>
              <a:t>Campaign leaflet</a:t>
            </a:r>
          </a:p>
          <a:p>
            <a:pPr lvl="1"/>
            <a:r>
              <a:rPr lang="en-GB" dirty="0" smtClean="0"/>
              <a:t>Good Practice Awards flyer</a:t>
            </a:r>
          </a:p>
          <a:p>
            <a:pPr lvl="1"/>
            <a:r>
              <a:rPr lang="en-GB" dirty="0" smtClean="0"/>
              <a:t>Poster</a:t>
            </a:r>
          </a:p>
          <a:p>
            <a:pPr lvl="1"/>
            <a:r>
              <a:rPr lang="en-GB" dirty="0" smtClean="0"/>
              <a:t>Video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nfographics</a:t>
            </a:r>
          </a:p>
          <a:p>
            <a:pPr lvl="1"/>
            <a:r>
              <a:rPr lang="en-GB" dirty="0" smtClean="0"/>
              <a:t>Online banner, Email signature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99992" y="1116000"/>
            <a:ext cx="3744416" cy="30963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52000" indent="-252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180000" algn="l" defTabSz="4572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Napo film</a:t>
            </a:r>
          </a:p>
          <a:p>
            <a:r>
              <a:rPr lang="en-GB" dirty="0" smtClean="0"/>
              <a:t>Materials from ‘Safer and healthier work at any age’ (European Parliament pilot project)</a:t>
            </a:r>
          </a:p>
          <a:p>
            <a:r>
              <a:rPr lang="en-GB" dirty="0" smtClean="0"/>
              <a:t>Module for Online interactive Risk Assessment (</a:t>
            </a:r>
            <a:r>
              <a:rPr lang="en-GB" dirty="0" err="1" smtClean="0"/>
              <a:t>OiRA</a:t>
            </a:r>
            <a:r>
              <a:rPr lang="en-GB" dirty="0" smtClean="0"/>
              <a:t>)</a:t>
            </a:r>
          </a:p>
          <a:p>
            <a:r>
              <a:rPr lang="en-GB" dirty="0" smtClean="0"/>
              <a:t>Reports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5404934" y="3732686"/>
            <a:ext cx="2868570" cy="2199641"/>
            <a:chOff x="5055847" y="3697337"/>
            <a:chExt cx="3451762" cy="264683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82209" y="4153277"/>
              <a:ext cx="1425400" cy="2050458"/>
            </a:xfrm>
            <a:prstGeom prst="rect">
              <a:avLst/>
            </a:prstGeom>
            <a:effectLst>
              <a:outerShdw blurRad="292100" dist="139700" dir="2700000" algn="ctr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55708">
              <a:off x="5690174" y="3697337"/>
              <a:ext cx="1890947" cy="2646837"/>
            </a:xfrm>
            <a:prstGeom prst="rect">
              <a:avLst/>
            </a:prstGeom>
            <a:effectLst>
              <a:outerShdw blurRad="292100" dist="139700" dir="2700000" algn="ctr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5847" y="4015391"/>
              <a:ext cx="976448" cy="2050459"/>
            </a:xfrm>
            <a:prstGeom prst="rect">
              <a:avLst/>
            </a:prstGeom>
            <a:effectLst>
              <a:outerShdw blurRad="292100" dist="139700" dir="2700000" algn="ctr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8647">
            <a:off x="2510346" y="4141754"/>
            <a:ext cx="2185510" cy="1660120"/>
          </a:xfrm>
          <a:prstGeom prst="rect">
            <a:avLst/>
          </a:prstGeom>
          <a:effectLst>
            <a:outerShdw blurRad="292100" dist="139700" dir="2700000" algn="ctr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12683">
            <a:off x="1447245" y="4070389"/>
            <a:ext cx="2149853" cy="1659600"/>
          </a:xfrm>
          <a:prstGeom prst="rect">
            <a:avLst/>
          </a:prstGeom>
          <a:effectLst>
            <a:outerShdw blurRad="292100" dist="139700" dir="2700000" algn="ctr" rotWithShape="0">
              <a:schemeClr val="tx1">
                <a:alpha val="65000"/>
              </a:scheme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11479">
            <a:off x="782230" y="4090239"/>
            <a:ext cx="1083924" cy="1659600"/>
          </a:xfrm>
          <a:prstGeom prst="rect">
            <a:avLst/>
          </a:prstGeom>
          <a:effectLst>
            <a:outerShdw blurRad="292100" dist="139700" dir="2700000" algn="ctr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831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Learn more at the campaign website: </a:t>
            </a:r>
            <a:br>
              <a:rPr lang="en-GB" dirty="0" smtClean="0"/>
            </a:br>
            <a:r>
              <a:rPr lang="en-GB" u="sng" dirty="0" smtClean="0">
                <a:solidFill>
                  <a:schemeClr val="tx1"/>
                </a:solidFill>
                <a:hlinkClick r:id="rId3"/>
              </a:rPr>
              <a:t>www.healthy-workplaces.eu</a:t>
            </a:r>
            <a:r>
              <a:rPr lang="en-GB" u="sng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Subscribe to our campaign newsletter:</a:t>
            </a:r>
            <a:br>
              <a:rPr lang="en-GB" dirty="0" smtClean="0"/>
            </a:br>
            <a:r>
              <a:rPr lang="es-ES" u="sng" dirty="0">
                <a:hlinkClick r:id="rId4"/>
              </a:rPr>
              <a:t>https://healthy-workplaces.eu/en/healthy-workplaces-newsletter</a:t>
            </a:r>
            <a:r>
              <a:rPr lang="es-ES" dirty="0">
                <a:hlinkClick r:id="rId4"/>
              </a:rPr>
              <a:t>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Keep up to date with activities and events through social media: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Find out about events in your country from your focal point: </a:t>
            </a:r>
            <a:r>
              <a:rPr lang="en-GB" u="sng" dirty="0" smtClean="0">
                <a:solidFill>
                  <a:schemeClr val="tx1"/>
                </a:solidFill>
                <a:hlinkClick r:id="rId5"/>
              </a:rPr>
              <a:t>www.healthy-workplaces.eu/fops</a:t>
            </a:r>
            <a:r>
              <a:rPr lang="en-GB" u="sng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n-GB" u="sng" dirty="0" smtClean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Picture 12" descr="https://lh4.googleusercontent.com/9Difi9bypu9-FoUsfFWpX6odYLLjXQk_q0aPxZBSFynecMOSLoKRKWRWIfZdXRGOdXMZCahrLBG6vWrwIeT-A26iDjTucgFVCP0Fuzr79BHW5kLJ3sw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436510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ttps://g.twimg.com/Twitter_logo_blue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972" y="4365104"/>
            <a:ext cx="531429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4365104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http://cincoaescomunicacion.com/wp-content/uploads/2013/11/linkedin-3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6874" y="4365105"/>
            <a:ext cx="432048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548680"/>
            <a:ext cx="3611500" cy="239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7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HWC2016-17_For_All_ages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PPT_HWC2016-17_For_All_ages" id="{446EC06D-29EA-4CCE-9770-5359F167B5E8}" vid="{4A175E62-1039-436C-9AB3-A9721F7881F2}"/>
    </a:ext>
  </a:extLst>
</a:theme>
</file>

<file path=ppt/theme/theme2.xml><?xml version="1.0" encoding="utf-8"?>
<a:theme xmlns:a="http://schemas.openxmlformats.org/drawingml/2006/main" name="1_PPT_HWC2016-17_For_All_ages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PPT_HWC2016-17_For_All_ages" id="{446EC06D-29EA-4CCE-9770-5359F167B5E8}" vid="{4A175E62-1039-436C-9AB3-A9721F7881F2}"/>
    </a:ext>
  </a:extLst>
</a:theme>
</file>

<file path=ppt/theme/theme3.xml><?xml version="1.0" encoding="utf-8"?>
<a:theme xmlns:a="http://schemas.openxmlformats.org/drawingml/2006/main" name="2_PPT_HWC2016-17_For_All_ages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PPT_HWC2016-17_For_All_ages" id="{446EC06D-29EA-4CCE-9770-5359F167B5E8}" vid="{4A175E62-1039-436C-9AB3-A9721F7881F2}"/>
    </a:ext>
  </a:extLst>
</a:theme>
</file>

<file path=ppt/theme/theme4.xml><?xml version="1.0" encoding="utf-8"?>
<a:theme xmlns:a="http://schemas.openxmlformats.org/drawingml/2006/main" name="3_PPT_HWC2016-17_For_All_ages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PPT_HWC2016-17_For_All_ages" id="{446EC06D-29EA-4CCE-9770-5359F167B5E8}" vid="{4A175E62-1039-436C-9AB3-A9721F7881F2}"/>
    </a:ext>
  </a:extLst>
</a:theme>
</file>

<file path=ppt/theme/theme5.xml><?xml version="1.0" encoding="utf-8"?>
<a:theme xmlns:a="http://schemas.openxmlformats.org/drawingml/2006/main" name="4_PPT_HWC2016-17_For_All_ages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PPT_HWC2016-17_For_All_ages" id="{446EC06D-29EA-4CCE-9770-5359F167B5E8}" vid="{4A175E62-1039-436C-9AB3-A9721F7881F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PPT_HWC2016-17_For_All_ages.potx</Template>
  <TotalTime>2191</TotalTime>
  <Words>779</Words>
  <Application>Microsoft Office PowerPoint</Application>
  <PresentationFormat>On-screen Show (4:3)</PresentationFormat>
  <Paragraphs>174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ＭＳ Ｐゴシック</vt:lpstr>
      <vt:lpstr>Arial</vt:lpstr>
      <vt:lpstr>Calibri</vt:lpstr>
      <vt:lpstr>Courier New</vt:lpstr>
      <vt:lpstr>Trebuchet MS</vt:lpstr>
      <vt:lpstr>Wingdings</vt:lpstr>
      <vt:lpstr>PPT_HWC2016-17_For_All_ages</vt:lpstr>
      <vt:lpstr>1_PPT_HWC2016-17_For_All_ages</vt:lpstr>
      <vt:lpstr>2_PPT_HWC2016-17_For_All_ages</vt:lpstr>
      <vt:lpstr>3_PPT_HWC2016-17_For_All_ages</vt:lpstr>
      <vt:lpstr>4_PPT_HWC2016-17_For_All_ages</vt:lpstr>
      <vt:lpstr>Healthy Workplaces for All Ages</vt:lpstr>
      <vt:lpstr>PowerPoint Presentation</vt:lpstr>
      <vt:lpstr>Key objectives</vt:lpstr>
      <vt:lpstr>What is the issue?</vt:lpstr>
      <vt:lpstr>Prevention throughout working life — holistic approach</vt:lpstr>
      <vt:lpstr>Work ability concept</vt:lpstr>
      <vt:lpstr>PowerPoint Presentation</vt:lpstr>
      <vt:lpstr>Adapting the workplace</vt:lpstr>
      <vt:lpstr>Disability prevention, rehabilitation and return to work</vt:lpstr>
      <vt:lpstr>PowerPoint Presentation</vt:lpstr>
      <vt:lpstr>PowerPoint Presentation</vt:lpstr>
      <vt:lpstr>Human resources (HR) and OSH management</vt:lpstr>
      <vt:lpstr>What are the benefits?</vt:lpstr>
      <vt:lpstr>PowerPoint Presentation</vt:lpstr>
      <vt:lpstr>Key dates</vt:lpstr>
      <vt:lpstr>Campaign partnership offer</vt:lpstr>
      <vt:lpstr>Healthy Workplaces Good Practice Awards</vt:lpstr>
      <vt:lpstr>Campaign resources</vt:lpstr>
      <vt:lpstr>Further information</vt:lpstr>
    </vt:vector>
  </TitlesOfParts>
  <Manager/>
  <Company>EU-OSHA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Birgit MÜLLER</dc:creator>
  <cp:keywords/>
  <dc:description/>
  <cp:lastModifiedBy>Heike KLEMPA</cp:lastModifiedBy>
  <cp:revision>110</cp:revision>
  <cp:lastPrinted>2015-08-20T13:15:38Z</cp:lastPrinted>
  <dcterms:created xsi:type="dcterms:W3CDTF">2015-07-09T13:57:26Z</dcterms:created>
  <dcterms:modified xsi:type="dcterms:W3CDTF">2015-10-23T10:17:24Z</dcterms:modified>
  <cp:category/>
</cp:coreProperties>
</file>