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 id="2147483765" r:id="rId2"/>
  </p:sldMasterIdLst>
  <p:notesMasterIdLst>
    <p:notesMasterId r:id="rId18"/>
  </p:notesMasterIdLst>
  <p:handoutMasterIdLst>
    <p:handoutMasterId r:id="rId19"/>
  </p:handoutMasterIdLst>
  <p:sldIdLst>
    <p:sldId id="292" r:id="rId3"/>
    <p:sldId id="293" r:id="rId4"/>
    <p:sldId id="295" r:id="rId5"/>
    <p:sldId id="297" r:id="rId6"/>
    <p:sldId id="296" r:id="rId7"/>
    <p:sldId id="274" r:id="rId8"/>
    <p:sldId id="290" r:id="rId9"/>
    <p:sldId id="275" r:id="rId10"/>
    <p:sldId id="286" r:id="rId11"/>
    <p:sldId id="302" r:id="rId12"/>
    <p:sldId id="303" r:id="rId13"/>
    <p:sldId id="258" r:id="rId14"/>
    <p:sldId id="299" r:id="rId15"/>
    <p:sldId id="300" r:id="rId16"/>
    <p:sldId id="267" r:id="rId17"/>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rgit" initials="BM" lastIdx="6" clrIdx="0"/>
  <p:cmAuthor id="2" name="Lothar LISSNER" initials="LL" lastIdx="26" clrIdx="1"/>
  <p:cmAuthor id="3" name="Heike KLEMPA" initials="HK" lastIdx="8" clrIdx="2"/>
  <p:cmAuthor id="4" name="Elke SCHNEIDER" initials="ES" lastIdx="14" clrIdx="3">
    <p:extLst>
      <p:ext uri="{19B8F6BF-5375-455C-9EA6-DF929625EA0E}">
        <p15:presenceInfo xmlns:p15="http://schemas.microsoft.com/office/powerpoint/2012/main" userId="S-1-5-21-1482476501-790525478-839522115-1189" providerId="AD"/>
      </p:ext>
    </p:extLst>
  </p:cmAuthor>
  <p:cmAuthor id="5" name="Author" initials=" " lastIdx="1" clrIdx="4">
    <p:extLst>
      <p:ext uri="{19B8F6BF-5375-455C-9EA6-DF929625EA0E}">
        <p15:presenceInfo xmlns:p15="http://schemas.microsoft.com/office/powerpoint/2012/main" userId="Author" providerId="None"/>
      </p:ext>
    </p:extLst>
  </p:cmAuthor>
  <p:cmAuthor id="6" name="EU-OSHA" initials="EU-OSHA" lastIdx="2" clrIdx="5">
    <p:extLst>
      <p:ext uri="{19B8F6BF-5375-455C-9EA6-DF929625EA0E}">
        <p15:presenceInfo xmlns:p15="http://schemas.microsoft.com/office/powerpoint/2012/main" userId="EU-OS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56" autoAdjust="0"/>
    <p:restoredTop sz="65850" autoAdjust="0"/>
  </p:normalViewPr>
  <p:slideViewPr>
    <p:cSldViewPr>
      <p:cViewPr varScale="1">
        <p:scale>
          <a:sx n="95" d="100"/>
          <a:sy n="95" d="100"/>
        </p:scale>
        <p:origin x="2166" y="72"/>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76" d="100"/>
          <a:sy n="76" d="100"/>
        </p:scale>
        <p:origin x="4104"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26/06/2020</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26/06/2020</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publications/msds-facts-and-figures-overview-prevalence-costs-and-demographics-msds-europe/view"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eurofound.europa.eu/surveys/european-working-conditions-surveys/sixth-european-working-conditions-survey-2015"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c.europa.eu/eurostat/statistics-explained/index.php/EU_labour_force_survey_-_ad_hoc_modul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publications/msds-facts-and-figures-overview-prevalence-costs-and-demographics-msds-europe/view"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eurofound.europa.eu/surveys/european-working-conditions-surveys/sixth-european-working-conditions-survey-2015"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tools-and-publications/publications/factsheets/71/view"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osha.europa.eu/en/themes/musculoskeletal-disorders/practical-tools-musculoskeletal-disorders?f%5B0%5D=field_hazards%3A4985&amp;page=1"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3"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osha.europa.eu/en/legislation/directives/5" TargetMode="External"/><Relationship Id="rId5" Type="http://schemas.openxmlformats.org/officeDocument/2006/relationships/hyperlink" Target="https://osha.europa.eu/en/legislation/directives/19" TargetMode="External"/><Relationship Id="rId4" Type="http://schemas.openxmlformats.org/officeDocument/2006/relationships/hyperlink" Target="https://osha.europa.eu/en/legislation/directives/6"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Source: </a:t>
            </a:r>
            <a:r>
              <a:rPr lang="en-GB" sz="1200" kern="1200" dirty="0" smtClean="0">
                <a:solidFill>
                  <a:schemeClr val="tx1"/>
                </a:solidFill>
                <a:effectLst/>
                <a:latin typeface="+mn-lt"/>
                <a:ea typeface="+mn-ea"/>
                <a:cs typeface="+mn-cs"/>
              </a:rPr>
              <a:t>EU-OSHA, ‘Third European Survey of Enterprises on New and Emerging Risks (ESENER 3), 2019. Available at: </a:t>
            </a:r>
            <a:r>
              <a:rPr lang="en-GB" sz="1200" u="sng" kern="1200" dirty="0" smtClean="0">
                <a:solidFill>
                  <a:schemeClr val="tx1"/>
                </a:solidFill>
                <a:effectLst/>
                <a:latin typeface="+mn-lt"/>
                <a:ea typeface="+mn-ea"/>
                <a:cs typeface="+mn-cs"/>
                <a:hlinkClick r:id="rId3"/>
              </a:rPr>
              <a:t>https://osha.europa.eu/en/publications/third-european-survey-enterprises-new-and-emerging-risks-esener-3/view</a:t>
            </a:r>
            <a:endParaRPr lang="en-GB" sz="1200" u="sng" kern="1200" dirty="0" smtClean="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5"/>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2101271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u="none" kern="1200" dirty="0" err="1" smtClean="0">
                <a:solidFill>
                  <a:schemeClr val="tx1"/>
                </a:solidFill>
                <a:effectLst/>
                <a:latin typeface="+mn-lt"/>
                <a:ea typeface="+mn-ea"/>
                <a:cs typeface="+mn-cs"/>
              </a:rPr>
              <a:t>Source</a:t>
            </a:r>
            <a:r>
              <a:rPr lang="es-ES" sz="1200" u="none" kern="1200" dirty="0" smtClean="0">
                <a:solidFill>
                  <a:schemeClr val="tx1"/>
                </a:solidFill>
                <a:effectLst/>
                <a:latin typeface="+mn-lt"/>
                <a:ea typeface="+mn-ea"/>
                <a:cs typeface="+mn-cs"/>
              </a:rPr>
              <a:t>: EU-OSHA, `</a:t>
            </a:r>
            <a:r>
              <a:rPr lang="en-US" sz="1200" u="none" kern="1200" dirty="0" smtClean="0">
                <a:solidFill>
                  <a:schemeClr val="tx1"/>
                </a:solidFill>
                <a:effectLst/>
                <a:latin typeface="+mn-lt"/>
                <a:ea typeface="+mn-ea"/>
                <a:cs typeface="+mn-cs"/>
              </a:rPr>
              <a:t>Work-related musculoskeletal disorders: prevalence, costs and demographics in the EU´, 2019, p. 45 .</a:t>
            </a:r>
            <a:r>
              <a:rPr lang="en-US" sz="1200" u="none" kern="1200" baseline="0" dirty="0" smtClean="0">
                <a:solidFill>
                  <a:schemeClr val="tx1"/>
                </a:solidFill>
                <a:effectLst/>
                <a:latin typeface="+mn-lt"/>
                <a:ea typeface="+mn-ea"/>
                <a:cs typeface="+mn-cs"/>
              </a:rPr>
              <a:t> Available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hlinkClick r:id="rId3"/>
              </a:rPr>
              <a:t>https://osha.europa.eu/en/publications/msds-facts-and-figures-overview-prevalence-costs-and-demographics-msds-europe/view</a:t>
            </a:r>
            <a:r>
              <a:rPr lang="en-GB" dirty="0" smtClean="0"/>
              <a:t> </a:t>
            </a:r>
            <a:endParaRPr lang="en-US" sz="1200" u="non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baseline="0" dirty="0" smtClean="0">
                <a:solidFill>
                  <a:schemeClr val="tx1"/>
                </a:solidFill>
                <a:effectLst/>
                <a:latin typeface="+mn-lt"/>
                <a:ea typeface="+mn-ea"/>
                <a:cs typeface="+mn-cs"/>
              </a:rPr>
              <a:t>  </a:t>
            </a:r>
            <a:endParaRPr lang="en-US" sz="1200" b="0" i="0" u="non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In 2015, approximately three out of every five workers in the EU-28 reported MSD complaints in the back, upper limbs and/or lower limbs. This can be concluded from the sixth wave of the EWCS. The most common MSD types among workers in the EU-28 are backache and muscular pains in the upper limbs (43 % and 41 %, respectively, in 2015). Muscular pains in lower limbs are reported less often (29 % in 2015). </a:t>
            </a:r>
            <a:r>
              <a:rPr lang="it-IT" sz="1200" b="0" i="0" kern="1200" dirty="0" smtClean="0">
                <a:solidFill>
                  <a:schemeClr val="tx1"/>
                </a:solidFill>
                <a:effectLst/>
                <a:latin typeface="+mn-lt"/>
                <a:ea typeface="+mn-ea"/>
                <a:cs typeface="+mn-cs"/>
              </a:rPr>
              <a:t>More</a:t>
            </a:r>
            <a:r>
              <a:rPr lang="it-IT" sz="1200" b="0" i="0" kern="1200" baseline="0" dirty="0" smtClean="0">
                <a:solidFill>
                  <a:schemeClr val="tx1"/>
                </a:solidFill>
                <a:effectLst/>
                <a:latin typeface="+mn-lt"/>
                <a:ea typeface="+mn-ea"/>
                <a:cs typeface="+mn-cs"/>
              </a:rPr>
              <a:t> information about </a:t>
            </a:r>
            <a:r>
              <a:rPr lang="en-GB" sz="1200" kern="1200" dirty="0" err="1" smtClean="0">
                <a:solidFill>
                  <a:schemeClr val="tx1"/>
                </a:solidFill>
                <a:effectLst/>
                <a:latin typeface="+mn-lt"/>
                <a:ea typeface="+mn-ea"/>
                <a:cs typeface="+mn-cs"/>
              </a:rPr>
              <a:t>Eurofound</a:t>
            </a:r>
            <a:r>
              <a:rPr lang="en-GB" sz="1200" kern="1200" baseline="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‘Sixth European Working Conditions Survey’ (EWCS), 2015. Available at: </a:t>
            </a:r>
            <a:r>
              <a:rPr lang="en-GB" sz="1200" u="sng" kern="1200" dirty="0" smtClean="0">
                <a:solidFill>
                  <a:schemeClr val="tx1"/>
                </a:solidFill>
                <a:effectLst/>
                <a:latin typeface="+mn-lt"/>
                <a:ea typeface="+mn-ea"/>
                <a:cs typeface="+mn-cs"/>
                <a:hlinkClick r:id="rId4"/>
              </a:rPr>
              <a:t>https://www.eurofound.europa.eu/surveys/european-working-conditions-surveys/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sixth-european-working-conditions-survey-2015</a:t>
            </a:r>
            <a:endParaRPr lang="en-GB" sz="1200"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smtClean="0"/>
          </a:p>
        </p:txBody>
      </p:sp>
      <p:sp>
        <p:nvSpPr>
          <p:cNvPr id="4" name="Slide Number Placeholder 3"/>
          <p:cNvSpPr>
            <a:spLocks noGrp="1"/>
          </p:cNvSpPr>
          <p:nvPr>
            <p:ph type="sldNum" sz="quarter" idx="5"/>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GB" sz="1200" kern="1200" dirty="0" smtClean="0">
                <a:solidFill>
                  <a:schemeClr val="tx1"/>
                </a:solidFill>
                <a:effectLst/>
                <a:latin typeface="+mn-lt"/>
                <a:ea typeface="+mn-ea"/>
                <a:cs typeface="+mn-cs"/>
              </a:rPr>
              <a:t>Eurostat, Labour Force Survey ad hoc module ‘Accidents at work and other work-related health problems’, 2013. Available at: </a:t>
            </a:r>
            <a:r>
              <a:rPr lang="en-GB" sz="1200" u="sng" kern="1200" dirty="0" smtClean="0">
                <a:solidFill>
                  <a:schemeClr val="tx1"/>
                </a:solidFill>
                <a:effectLst/>
                <a:latin typeface="+mn-lt"/>
                <a:ea typeface="+mn-ea"/>
                <a:cs typeface="+mn-cs"/>
                <a:hlinkClick r:id="rId3"/>
              </a:rPr>
              <a:t>https://ec.europa.eu/eurostat/statistics-explained/index.php/EU_labour_force_survey_-_ad_hoc_modules</a:t>
            </a:r>
            <a:endParaRPr lang="en-US" dirty="0" smtClean="0"/>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647806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dirty="0" smtClean="0">
                <a:solidFill>
                  <a:srgbClr val="C00000"/>
                </a:solidFill>
                <a:effectLst/>
                <a:latin typeface="+mn-lt"/>
                <a:ea typeface="+mn-ea"/>
                <a:cs typeface="+mn-cs"/>
              </a:rPr>
              <a:t>Percentage of workers reporting different musculoskeletal disorders in the past 12 months, EU-28, 2015</a:t>
            </a:r>
            <a:r>
              <a:rPr lang="en-GB" sz="1200" i="1" kern="1200" dirty="0" smtClean="0">
                <a:solidFill>
                  <a:srgbClr val="C00000"/>
                </a:solidFill>
                <a:effectLst/>
                <a:latin typeface="+mn-lt"/>
                <a:ea typeface="+mn-ea"/>
                <a:cs typeface="+mn-cs"/>
              </a:rPr>
              <a:t>.</a:t>
            </a:r>
            <a:r>
              <a:rPr lang="en-GB" sz="1200" i="1" kern="1200" baseline="0" dirty="0" smtClean="0">
                <a:solidFill>
                  <a:srgbClr val="C00000"/>
                </a:solidFill>
                <a:effectLst/>
                <a:latin typeface="+mn-lt"/>
                <a:ea typeface="+mn-ea"/>
                <a:cs typeface="+mn-cs"/>
              </a:rPr>
              <a:t> </a:t>
            </a:r>
            <a:r>
              <a:rPr lang="en-GB" sz="1200" kern="1200" dirty="0" smtClean="0">
                <a:solidFill>
                  <a:schemeClr val="tx1"/>
                </a:solidFill>
                <a:effectLst/>
                <a:latin typeface="+mn-lt"/>
                <a:ea typeface="+mn-ea"/>
                <a:cs typeface="+mn-cs"/>
              </a:rPr>
              <a:t>Source: Sixth</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European Working Conditions Survey </a:t>
            </a:r>
            <a:r>
              <a:rPr lang="en-GB" sz="1200" kern="1200" baseline="0" dirty="0" smtClean="0">
                <a:solidFill>
                  <a:schemeClr val="tx1"/>
                </a:solidFill>
                <a:effectLst/>
                <a:latin typeface="+mn-lt"/>
                <a:ea typeface="+mn-ea"/>
                <a:cs typeface="+mn-cs"/>
              </a:rPr>
              <a:t>(2015)</a:t>
            </a: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u="none" kern="1200" dirty="0" smtClean="0">
                <a:solidFill>
                  <a:schemeClr val="tx1"/>
                </a:solidFill>
                <a:effectLst/>
                <a:latin typeface="+mn-lt"/>
                <a:ea typeface="+mn-ea"/>
                <a:cs typeface="+mn-cs"/>
              </a:rPr>
              <a:t>EU-OSHA, `</a:t>
            </a:r>
            <a:r>
              <a:rPr lang="en-US" sz="1200" u="none" kern="1200" dirty="0" smtClean="0">
                <a:solidFill>
                  <a:schemeClr val="tx1"/>
                </a:solidFill>
                <a:effectLst/>
                <a:latin typeface="+mn-lt"/>
                <a:ea typeface="+mn-ea"/>
                <a:cs typeface="+mn-cs"/>
              </a:rPr>
              <a:t>Work-related musculoskeletal disorders: prevalence, costs and demographics in the EU´, 2019, p. 45 .</a:t>
            </a:r>
            <a:r>
              <a:rPr lang="en-US" sz="1200" u="none" kern="1200" baseline="0" dirty="0" smtClean="0">
                <a:solidFill>
                  <a:schemeClr val="tx1"/>
                </a:solidFill>
                <a:effectLst/>
                <a:latin typeface="+mn-lt"/>
                <a:ea typeface="+mn-ea"/>
                <a:cs typeface="+mn-cs"/>
              </a:rPr>
              <a:t> Available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hlinkClick r:id="rId3"/>
              </a:rPr>
              <a:t>https://osha.europa.eu/en/publications/msds-facts-and-figures-overview-prevalence-costs-and-demographics-msds-europe/view</a:t>
            </a:r>
            <a:r>
              <a:rPr lang="en-GB" dirty="0" smtClean="0"/>
              <a:t> </a:t>
            </a:r>
            <a:endParaRPr lang="en-US" sz="1200" u="non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most common MSD types among workers in the EU-28 are backache and muscular pains in the upper limbs (43 % and 41 %, respectively, in 2015). Muscular pains in lower limbs are reported less often (29 % in 2015). Based on </a:t>
            </a:r>
            <a:r>
              <a:rPr lang="en-GB" sz="1200" kern="1200" dirty="0" smtClean="0">
                <a:solidFill>
                  <a:schemeClr val="tx1"/>
                </a:solidFill>
                <a:effectLst/>
                <a:latin typeface="+mn-lt"/>
                <a:ea typeface="+mn-ea"/>
                <a:cs typeface="+mn-cs"/>
              </a:rPr>
              <a:t>‘Sixth European Working Conditions Survey’ (EWCS), 2015.</a:t>
            </a:r>
            <a:r>
              <a:rPr lang="en-GB" sz="1200" kern="1200" baseline="0" dirty="0" smtClean="0">
                <a:solidFill>
                  <a:schemeClr val="tx1"/>
                </a:solidFill>
                <a:effectLst/>
                <a:latin typeface="+mn-lt"/>
                <a:ea typeface="+mn-ea"/>
                <a:cs typeface="+mn-cs"/>
              </a:rPr>
              <a:t> Analysis carried out by EU-OSHA. </a:t>
            </a:r>
            <a:r>
              <a:rPr lang="en-GB" sz="1200" kern="1200" dirty="0" smtClean="0">
                <a:solidFill>
                  <a:schemeClr val="tx1"/>
                </a:solidFill>
                <a:effectLst/>
                <a:latin typeface="+mn-lt"/>
                <a:ea typeface="+mn-ea"/>
                <a:cs typeface="+mn-cs"/>
              </a:rPr>
              <a:t>More information about this survey available at: </a:t>
            </a:r>
            <a:r>
              <a:rPr lang="en-GB" sz="1200" u="sng" kern="1200" dirty="0" smtClean="0">
                <a:solidFill>
                  <a:schemeClr val="tx1"/>
                </a:solidFill>
                <a:effectLst/>
                <a:latin typeface="+mn-lt"/>
                <a:ea typeface="+mn-ea"/>
                <a:cs typeface="+mn-cs"/>
                <a:hlinkClick r:id="rId4"/>
              </a:rPr>
              <a:t>https://www.eurofound.europa.eu/surveys/european-working-conditions-surveys/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sixth-european-working-conditions-survey-2015</a:t>
            </a:r>
            <a:endParaRPr lang="en-GB" sz="1200" u="sng"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6</a:t>
            </a:fld>
            <a:endParaRPr lang="en-GB" dirty="0"/>
          </a:p>
        </p:txBody>
      </p:sp>
    </p:spTree>
    <p:extLst>
      <p:ext uri="{BB962C8B-B14F-4D97-AF65-F5344CB8AC3E}">
        <p14:creationId xmlns:p14="http://schemas.microsoft.com/office/powerpoint/2010/main" val="55434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Work-related musculoskeletal disorders (WR-MSDs) are </a:t>
            </a:r>
            <a:r>
              <a:rPr lang="en-GB" sz="1400" u="sng" dirty="0"/>
              <a:t>impairments of bodily structures</a:t>
            </a:r>
            <a:r>
              <a:rPr lang="en-GB" sz="1400" dirty="0"/>
              <a:t>, such as:</a:t>
            </a:r>
          </a:p>
          <a:p>
            <a:pPr marL="742950" lvl="1" indent="-285750">
              <a:buFont typeface="Arial" panose="020B0604020202020204" pitchFamily="34" charset="0"/>
              <a:buChar char="•"/>
            </a:pPr>
            <a:r>
              <a:rPr lang="en-GB" sz="1400" dirty="0"/>
              <a:t>muscles</a:t>
            </a:r>
          </a:p>
          <a:p>
            <a:pPr marL="742950" lvl="1" indent="-285750">
              <a:buFont typeface="Arial" panose="020B0604020202020204" pitchFamily="34" charset="0"/>
              <a:buChar char="•"/>
            </a:pPr>
            <a:r>
              <a:rPr lang="en-GB" sz="1400" dirty="0"/>
              <a:t>joints</a:t>
            </a:r>
          </a:p>
          <a:p>
            <a:pPr marL="742950" lvl="1" indent="-285750">
              <a:buFont typeface="Arial" panose="020B0604020202020204" pitchFamily="34" charset="0"/>
              <a:buChar char="•"/>
            </a:pPr>
            <a:r>
              <a:rPr lang="en-GB" sz="1400" dirty="0"/>
              <a:t>tendons</a:t>
            </a:r>
          </a:p>
          <a:p>
            <a:pPr marL="742950" lvl="1" indent="-285750">
              <a:buFont typeface="Arial" panose="020B0604020202020204" pitchFamily="34" charset="0"/>
              <a:buChar char="•"/>
            </a:pPr>
            <a:r>
              <a:rPr lang="en-GB" sz="1400" dirty="0"/>
              <a:t>ligaments</a:t>
            </a:r>
          </a:p>
          <a:p>
            <a:pPr marL="742950" lvl="1" indent="-285750">
              <a:buFont typeface="Arial" panose="020B0604020202020204" pitchFamily="34" charset="0"/>
              <a:buChar char="•"/>
            </a:pPr>
            <a:r>
              <a:rPr lang="en-GB" sz="1400" dirty="0"/>
              <a:t>nerves</a:t>
            </a:r>
          </a:p>
          <a:p>
            <a:pPr marL="742950" lvl="1" indent="-285750">
              <a:buFont typeface="Arial" panose="020B0604020202020204" pitchFamily="34" charset="0"/>
              <a:buChar char="•"/>
            </a:pPr>
            <a:r>
              <a:rPr lang="en-GB" sz="1400" dirty="0"/>
              <a:t>bones</a:t>
            </a:r>
          </a:p>
          <a:p>
            <a:pPr marL="742950" lvl="1" indent="-285750">
              <a:buFont typeface="Arial" panose="020B0604020202020204" pitchFamily="34" charset="0"/>
              <a:buChar char="•"/>
            </a:pPr>
            <a:r>
              <a:rPr lang="en-GB" sz="1400" dirty="0"/>
              <a:t>the localised blood circulation system.</a:t>
            </a:r>
          </a:p>
          <a:p>
            <a:r>
              <a:rPr lang="en-GB" sz="1400" dirty="0"/>
              <a:t>WR-MSDs are </a:t>
            </a:r>
            <a:r>
              <a:rPr lang="en-GB" sz="1400" u="sng" dirty="0"/>
              <a:t>caused or aggravated primarily by work</a:t>
            </a:r>
            <a:r>
              <a:rPr lang="en-GB" sz="1400" dirty="0"/>
              <a:t> and by the effects of the immediate environment in which work is carried out.</a:t>
            </a:r>
            <a:r>
              <a:rPr lang="fr-FR" sz="1400" dirty="0"/>
              <a:t> </a:t>
            </a:r>
          </a:p>
          <a:p>
            <a:r>
              <a:rPr lang="en-GB" sz="1400" dirty="0"/>
              <a:t>Physical, psychosocial, organisational and individual factors can contribute to the development of WR-MSDs.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EU-OSHA, 2007. ‘Factsheet 71 — Introduction to work-related musculoskeletal disorders’ (available at </a:t>
            </a:r>
            <a:r>
              <a:rPr lang="en-GB" sz="1200" u="sng" dirty="0">
                <a:hlinkClick r:id="rId3"/>
              </a:rPr>
              <a:t>https://osha.europa.eu/en/tools-and-publications/publications/factsheets/71/view</a:t>
            </a:r>
            <a:r>
              <a:rPr lang="en-GB" sz="1200" u="sng" dirty="0"/>
              <a:t>).</a:t>
            </a:r>
            <a:endParaRPr lang="fr-FR"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dirty="0"/>
          </a:p>
        </p:txBody>
      </p:sp>
    </p:spTree>
    <p:extLst>
      <p:ext uri="{BB962C8B-B14F-4D97-AF65-F5344CB8AC3E}">
        <p14:creationId xmlns:p14="http://schemas.microsoft.com/office/powerpoint/2010/main" val="1806432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solidFill>
                  <a:schemeClr val="accent1"/>
                </a:solidFill>
              </a:rPr>
              <a:t>MSDs are </a:t>
            </a:r>
            <a:r>
              <a:rPr lang="en-GB" sz="1400" u="sng" dirty="0">
                <a:solidFill>
                  <a:schemeClr val="accent1"/>
                </a:solidFill>
              </a:rPr>
              <a:t>preventable and manageable.</a:t>
            </a:r>
          </a:p>
          <a:p>
            <a:r>
              <a:rPr lang="en-GB" sz="1400" dirty="0">
                <a:solidFill>
                  <a:schemeClr val="accent1"/>
                </a:solidFill>
              </a:rPr>
              <a:t>Taking an </a:t>
            </a:r>
            <a:r>
              <a:rPr lang="en-GB" sz="1400" u="sng" dirty="0">
                <a:solidFill>
                  <a:schemeClr val="accent1"/>
                </a:solidFill>
              </a:rPr>
              <a:t>integrated approach</a:t>
            </a:r>
            <a:r>
              <a:rPr lang="en-GB" sz="1400" dirty="0">
                <a:solidFill>
                  <a:schemeClr val="accent1"/>
                </a:solidFill>
              </a:rPr>
              <a:t> and promoting a </a:t>
            </a:r>
            <a:r>
              <a:rPr lang="en-GB" sz="1400" u="sng" dirty="0">
                <a:solidFill>
                  <a:schemeClr val="accent1"/>
                </a:solidFill>
              </a:rPr>
              <a:t>culture of prevention</a:t>
            </a:r>
            <a:r>
              <a:rPr lang="en-GB" sz="1400" dirty="0">
                <a:solidFill>
                  <a:schemeClr val="accent1"/>
                </a:solidFill>
              </a:rPr>
              <a:t> are essential.</a:t>
            </a:r>
          </a:p>
          <a:p>
            <a:r>
              <a:rPr lang="en-GB" sz="1400" dirty="0">
                <a:solidFill>
                  <a:schemeClr val="accent1"/>
                </a:solidFill>
              </a:rPr>
              <a:t>Actions to </a:t>
            </a:r>
            <a:r>
              <a:rPr lang="en-GB" sz="1400" u="sng" dirty="0">
                <a:solidFill>
                  <a:schemeClr val="accent1"/>
                </a:solidFill>
              </a:rPr>
              <a:t>prevent or minimise MSDs</a:t>
            </a:r>
            <a:r>
              <a:rPr lang="en-GB" sz="1400" dirty="0">
                <a:solidFill>
                  <a:schemeClr val="accent1"/>
                </a:solidFill>
              </a:rPr>
              <a:t> should be based on the general principles of prevention:</a:t>
            </a:r>
          </a:p>
          <a:p>
            <a:pPr marL="742950" lvl="1" indent="-285750">
              <a:buFont typeface="Arial" panose="020B0604020202020204" pitchFamily="34" charset="0"/>
              <a:buChar char="•"/>
            </a:pPr>
            <a:r>
              <a:rPr lang="en-GB" sz="1400" dirty="0"/>
              <a:t>avoid risks;</a:t>
            </a:r>
          </a:p>
          <a:p>
            <a:pPr marL="742950" lvl="1" indent="-285750">
              <a:buFont typeface="Arial" panose="020B0604020202020204" pitchFamily="34" charset="0"/>
              <a:buChar char="•"/>
            </a:pPr>
            <a:r>
              <a:rPr lang="en-GB" sz="1400" dirty="0"/>
              <a:t>combat risks at source;</a:t>
            </a:r>
          </a:p>
          <a:p>
            <a:pPr marL="742950" lvl="1" indent="-285750">
              <a:buFont typeface="Arial" panose="020B0604020202020204" pitchFamily="34" charset="0"/>
              <a:buChar char="•"/>
            </a:pPr>
            <a:r>
              <a:rPr lang="en-GB" sz="1400" dirty="0"/>
              <a:t>adapt work to the individual;</a:t>
            </a:r>
          </a:p>
          <a:p>
            <a:pPr marL="742950" lvl="1" indent="-285750">
              <a:buFont typeface="Arial" panose="020B0604020202020204" pitchFamily="34" charset="0"/>
              <a:buChar char="•"/>
            </a:pPr>
            <a:r>
              <a:rPr lang="en-GB" sz="1400" dirty="0"/>
              <a:t>adapt to technological progress;</a:t>
            </a:r>
          </a:p>
          <a:p>
            <a:pPr marL="742950" lvl="1" indent="-285750">
              <a:buFont typeface="Arial" panose="020B0604020202020204" pitchFamily="34" charset="0"/>
              <a:buChar char="•"/>
            </a:pPr>
            <a:r>
              <a:rPr lang="en-GB" sz="1400" dirty="0"/>
              <a:t>replace risky practices with safe or less risky practices;</a:t>
            </a:r>
          </a:p>
          <a:p>
            <a:pPr marL="742950" lvl="1" indent="-285750">
              <a:buFont typeface="Arial" panose="020B0604020202020204" pitchFamily="34" charset="0"/>
              <a:buChar char="•"/>
            </a:pPr>
            <a:r>
              <a:rPr lang="en-GB" sz="1400" dirty="0"/>
              <a:t>develop a coherent prevention policy;</a:t>
            </a:r>
          </a:p>
          <a:p>
            <a:pPr marL="742950" lvl="1" indent="-285750">
              <a:buFont typeface="Arial" panose="020B0604020202020204" pitchFamily="34" charset="0"/>
              <a:buChar char="•"/>
            </a:pPr>
            <a:r>
              <a:rPr lang="en-GB" sz="1400" dirty="0"/>
              <a:t>prioritise collective measures;</a:t>
            </a:r>
          </a:p>
          <a:p>
            <a:pPr marL="742950" lvl="1" indent="-285750">
              <a:buFont typeface="Arial" panose="020B0604020202020204" pitchFamily="34" charset="0"/>
              <a:buChar char="•"/>
            </a:pPr>
            <a:r>
              <a:rPr lang="en-GB" sz="1400" dirty="0"/>
              <a:t>provide training and instruction for workers.</a:t>
            </a:r>
          </a:p>
          <a:p>
            <a:endParaRPr lang="en-GB"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solidFill>
                  <a:schemeClr val="accent1"/>
                </a:solidFill>
              </a:rPr>
              <a:t>Risk assessment</a:t>
            </a:r>
          </a:p>
          <a:p>
            <a:pPr marL="285750" indent="-285750">
              <a:buFont typeface="Arial" panose="020B0604020202020204" pitchFamily="34" charset="0"/>
              <a:buChar char="•"/>
            </a:pPr>
            <a:r>
              <a:rPr lang="en-US" sz="1600" dirty="0">
                <a:solidFill>
                  <a:schemeClr val="accent1"/>
                </a:solidFill>
              </a:rPr>
              <a:t>Risk assessment is essential for successful prevention.</a:t>
            </a:r>
          </a:p>
          <a:p>
            <a:pPr marL="285750" indent="-285750">
              <a:buFont typeface="Arial" panose="020B0604020202020204" pitchFamily="34" charset="0"/>
              <a:buChar char="•"/>
            </a:pPr>
            <a:r>
              <a:rPr lang="en-US" sz="1600" dirty="0">
                <a:solidFill>
                  <a:schemeClr val="accent1"/>
                </a:solidFill>
              </a:rPr>
              <a:t>Everyone — employers, managers, workers and OSH services — should participate in identifying risks and ways of managing them.</a:t>
            </a:r>
          </a:p>
          <a:p>
            <a:pPr marL="285750" indent="-285750">
              <a:buFont typeface="Arial" panose="020B0604020202020204" pitchFamily="34" charset="0"/>
              <a:buChar char="•"/>
            </a:pPr>
            <a:r>
              <a:rPr lang="en-US" sz="1600" dirty="0">
                <a:solidFill>
                  <a:schemeClr val="accent1"/>
                </a:solidFill>
              </a:rPr>
              <a:t>All groups of workers should be covered.</a:t>
            </a:r>
          </a:p>
          <a:p>
            <a:pPr marL="285750" indent="-285750">
              <a:buFont typeface="Arial" panose="020B0604020202020204" pitchFamily="34" charset="0"/>
              <a:buChar char="•"/>
            </a:pPr>
            <a:r>
              <a:rPr lang="en-US" sz="1600" dirty="0">
                <a:solidFill>
                  <a:schemeClr val="accent1"/>
                </a:solidFill>
              </a:rPr>
              <a:t>The risk assessment process should be regularly revised and updated.</a:t>
            </a:r>
          </a:p>
          <a:p>
            <a:pPr marL="285750" indent="-285750">
              <a:buFont typeface="Arial" panose="020B0604020202020204" pitchFamily="34" charset="0"/>
              <a:buChar char="•"/>
            </a:pPr>
            <a:r>
              <a:rPr lang="en-US" sz="1600" dirty="0">
                <a:solidFill>
                  <a:schemeClr val="accent1"/>
                </a:solidFill>
              </a:rPr>
              <a:t>Tools, instruments and step-by-step guidance are available to help businesses carry out risk assessment.</a:t>
            </a:r>
          </a:p>
          <a:p>
            <a:pPr lvl="0">
              <a:defRPr/>
            </a:pPr>
            <a:endParaRPr lang="en-US" sz="1600" b="1" dirty="0">
              <a:solidFill>
                <a:schemeClr val="accent1"/>
              </a:solidFill>
            </a:endParaRPr>
          </a:p>
          <a:p>
            <a:pPr lvl="0">
              <a:defRPr/>
            </a:pPr>
            <a:r>
              <a:rPr lang="en-US" sz="1600" b="1" dirty="0">
                <a:solidFill>
                  <a:schemeClr val="accent1"/>
                </a:solidFill>
              </a:rPr>
              <a:t>Step-by-step risk assessment for work-related MSDs</a:t>
            </a:r>
            <a:endParaRPr lang="en-GB" sz="1600" dirty="0">
              <a:solidFill>
                <a:schemeClr val="accent1"/>
              </a:solidFill>
            </a:endParaRPr>
          </a:p>
          <a:p>
            <a:pPr marL="342900" indent="-342900">
              <a:buFont typeface="+mj-lt"/>
              <a:buAutoNum type="arabicPeriod"/>
            </a:pPr>
            <a:r>
              <a:rPr lang="en-GB" sz="1600" dirty="0">
                <a:solidFill>
                  <a:schemeClr val="accent1"/>
                </a:solidFill>
              </a:rPr>
              <a:t>Preparation:</a:t>
            </a:r>
          </a:p>
          <a:p>
            <a:pPr lvl="1"/>
            <a:r>
              <a:rPr lang="en-GB" dirty="0">
                <a:solidFill>
                  <a:schemeClr val="tx2"/>
                </a:solidFill>
              </a:rPr>
              <a:t>Decide</a:t>
            </a:r>
            <a:r>
              <a:rPr lang="en-GB" dirty="0">
                <a:solidFill>
                  <a:schemeClr val="accent1"/>
                </a:solidFill>
              </a:rPr>
              <a:t> </a:t>
            </a:r>
            <a:r>
              <a:rPr lang="en-GB" dirty="0">
                <a:solidFill>
                  <a:schemeClr val="tx2"/>
                </a:solidFill>
              </a:rPr>
              <a:t>who will lead the risk assessment process.</a:t>
            </a:r>
          </a:p>
          <a:p>
            <a:pPr lvl="1"/>
            <a:r>
              <a:rPr lang="en-GB" dirty="0">
                <a:solidFill>
                  <a:schemeClr val="tx2"/>
                </a:solidFill>
              </a:rPr>
              <a:t>Review all available information on MSDs in the company.</a:t>
            </a:r>
            <a:endParaRPr lang="en-GB" dirty="0">
              <a:solidFill>
                <a:schemeClr val="accent1"/>
              </a:solidFill>
            </a:endParaRPr>
          </a:p>
          <a:p>
            <a:pPr marL="342900" indent="-342900">
              <a:buFont typeface="+mj-lt"/>
              <a:buAutoNum type="arabicPeriod"/>
            </a:pPr>
            <a:r>
              <a:rPr lang="en-GB" sz="1600" dirty="0">
                <a:solidFill>
                  <a:schemeClr val="accent1"/>
                </a:solidFill>
              </a:rPr>
              <a:t>Assessment:</a:t>
            </a:r>
          </a:p>
          <a:p>
            <a:pPr lvl="1"/>
            <a:r>
              <a:rPr lang="en-GB" dirty="0">
                <a:solidFill>
                  <a:schemeClr val="tx2"/>
                </a:solidFill>
              </a:rPr>
              <a:t>Identify risks and exposure.</a:t>
            </a:r>
          </a:p>
          <a:p>
            <a:pPr lvl="1"/>
            <a:r>
              <a:rPr lang="en-GB" dirty="0">
                <a:solidFill>
                  <a:schemeClr val="tx2"/>
                </a:solidFill>
              </a:rPr>
              <a:t>Draw up an action plan based on principles of prevention, with preventive measures intended to eliminate MSD risks given top priority.</a:t>
            </a:r>
          </a:p>
          <a:p>
            <a:pPr marL="342900" indent="-342900">
              <a:buFont typeface="+mj-lt"/>
              <a:buAutoNum type="arabicPeriod"/>
            </a:pPr>
            <a:r>
              <a:rPr lang="en-GB" sz="1600" dirty="0">
                <a:solidFill>
                  <a:schemeClr val="accent1"/>
                </a:solidFill>
              </a:rPr>
              <a:t>Implementation:</a:t>
            </a:r>
          </a:p>
          <a:p>
            <a:pPr lvl="1"/>
            <a:r>
              <a:rPr lang="en-GB" dirty="0">
                <a:solidFill>
                  <a:schemeClr val="tx2"/>
                </a:solidFill>
              </a:rPr>
              <a:t>Implement agreed prevention and protective measures.</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1605822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The ‘Healthy Workplaces Lighten the Load’ campaign is organised into several priority areas, which are being promoted via special communication and promotion packs spread over the full duration of the campaign. Each area looks at a specific topic related to MSDs. A range of materials, including reports, info sheets, infographics and case studies, are</a:t>
            </a:r>
            <a:r>
              <a:rPr lang="en-GB" sz="1200" i="1" kern="1200" baseline="0" dirty="0" smtClean="0">
                <a:solidFill>
                  <a:schemeClr val="tx1"/>
                </a:solidFill>
                <a:effectLst/>
                <a:latin typeface="+mn-lt"/>
                <a:ea typeface="+mn-ea"/>
                <a:cs typeface="+mn-cs"/>
              </a:rPr>
              <a:t> being </a:t>
            </a:r>
            <a:r>
              <a:rPr lang="en-GB" sz="1200" i="1" kern="1200" dirty="0" smtClean="0">
                <a:solidFill>
                  <a:schemeClr val="tx1"/>
                </a:solidFill>
                <a:effectLst/>
                <a:latin typeface="+mn-lt"/>
                <a:ea typeface="+mn-ea"/>
                <a:cs typeface="+mn-cs"/>
              </a:rPr>
              <a:t>released every three to four months in order to maintain the momentum of the campaign.</a:t>
            </a:r>
            <a:endParaRPr lang="en-GB" sz="1400" b="0" i="1" noProof="0" dirty="0" smtClean="0">
              <a:solidFill>
                <a:srgbClr val="FF0000"/>
              </a:solidFill>
            </a:endParaRPr>
          </a:p>
          <a:p>
            <a:endParaRPr lang="en-GB" sz="1400" b="0" i="1" noProof="0" dirty="0" smtClean="0">
              <a:solidFill>
                <a:srgbClr val="FF0000"/>
              </a:solidFill>
            </a:endParaRPr>
          </a:p>
          <a:p>
            <a:r>
              <a:rPr lang="en-US" sz="1400" b="1" kern="1200" noProof="0" dirty="0" smtClean="0">
                <a:solidFill>
                  <a:schemeClr val="tx1"/>
                </a:solidFill>
                <a:latin typeface="+mn-lt"/>
                <a:ea typeface="+mn-ea"/>
                <a:cs typeface="+mn-cs"/>
              </a:rPr>
              <a:t>Facts and figures/business case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MSDs affect millions of workers in Europe and the businesses they work in. </a:t>
            </a:r>
            <a:r>
              <a:rPr lang="en-US" sz="1400" dirty="0" smtClean="0"/>
              <a:t>Prevention and early intervention measures can reduce absenteeism, increase productivity and lead to real savings for businesses, as well as national healthcare and social welfare systems. The campaign provides evidence of this and links to resources that can help businesses tackling MSDs effectively.</a:t>
            </a:r>
            <a:endParaRPr lang="en-US" sz="1400" b="0" i="1" kern="1200" noProof="0" dirty="0" smtClean="0">
              <a:solidFill>
                <a:srgbClr val="FFFF00"/>
              </a:solidFill>
              <a:latin typeface="+mn-lt"/>
              <a:ea typeface="+mn-ea"/>
              <a:cs typeface="+mn-cs"/>
            </a:endParaRPr>
          </a:p>
          <a:p>
            <a:endParaRPr lang="en-GB" sz="1400" b="1" noProof="0" dirty="0" smtClean="0">
              <a:solidFill>
                <a:srgbClr val="FF0000"/>
              </a:solidFill>
            </a:endParaRPr>
          </a:p>
          <a:p>
            <a:r>
              <a:rPr lang="en-GB" sz="1400" b="1" noProof="0" dirty="0" smtClean="0"/>
              <a:t>Chronic conditions</a:t>
            </a:r>
          </a:p>
          <a:p>
            <a:r>
              <a:rPr lang="en-GB" sz="1400" noProof="0" dirty="0" smtClean="0">
                <a:solidFill>
                  <a:schemeClr val="accent1"/>
                </a:solidFill>
              </a:rPr>
              <a:t>Early intervention is key to preventing MSDs from becoming chronic. If a worker already has a chronic condition, they can be supported through well-managed OSH interventions, which will ensure that the worker </a:t>
            </a:r>
          </a:p>
          <a:p>
            <a:r>
              <a:rPr lang="en-GB" sz="1400" noProof="0" dirty="0" smtClean="0">
                <a:solidFill>
                  <a:schemeClr val="accent1"/>
                </a:solidFill>
              </a:rPr>
              <a:t>can return to work and stay in work. Talking about MSDs in the workplace is crucial for success, and simple changes to the work environment or work organisation can:</a:t>
            </a:r>
          </a:p>
          <a:p>
            <a:pPr marL="742950" lvl="1" indent="-285750">
              <a:buFont typeface="Arial" panose="020B0604020202020204" pitchFamily="34" charset="0"/>
              <a:buChar char="•"/>
            </a:pPr>
            <a:r>
              <a:rPr lang="en-GB" sz="1400" noProof="0" dirty="0" smtClean="0"/>
              <a:t>significantly reduce sick leave and long-term absence from work;</a:t>
            </a:r>
          </a:p>
          <a:p>
            <a:pPr marL="742950" lvl="1" indent="-285750">
              <a:buFont typeface="Arial" panose="020B0604020202020204" pitchFamily="34" charset="0"/>
              <a:buChar char="•"/>
            </a:pPr>
            <a:r>
              <a:rPr lang="en-GB" sz="1400" noProof="0" dirty="0" smtClean="0"/>
              <a:t>Lead to tangible savings for businesses and national health and welfare systems.</a:t>
            </a:r>
          </a:p>
          <a:p>
            <a:endParaRPr lang="en-GB" sz="1400" b="1"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noProof="0" dirty="0" smtClean="0">
                <a:solidFill>
                  <a:schemeClr val="accent1"/>
                </a:solidFill>
              </a:rPr>
              <a:t>Sedentary work</a:t>
            </a:r>
          </a:p>
          <a:p>
            <a:r>
              <a:rPr lang="en-GB" sz="1400" noProof="0" dirty="0" smtClean="0">
                <a:solidFill>
                  <a:schemeClr val="accent1"/>
                </a:solidFill>
              </a:rPr>
              <a:t>Sitting for prolonged periods is an issue encountered in many jobs, including work involving computers and assembly lines, and can increase the risk of developing MSDs and other health problems, for example obesity. It is therefore essential that measures are put in place to address this risk factor, such as encouraging workers to frequently change their posture and promoting the benefits of good workplace design.</a:t>
            </a:r>
          </a:p>
          <a:p>
            <a:endParaRPr lang="en-US" sz="1400" dirty="0" smtClean="0"/>
          </a:p>
          <a:p>
            <a:r>
              <a:rPr lang="en-US" sz="1400" dirty="0" smtClean="0"/>
              <a:t>In the context of confinement due to the COVID-19 pandemic, millions of European workers have been forced to work from home full-time to cut down the risk of contracting the virus. A new reality that can take its toll on our physical (including prolonged</a:t>
            </a:r>
            <a:r>
              <a:rPr lang="en-US" sz="1400" baseline="0" dirty="0" smtClean="0"/>
              <a:t> sitting)</a:t>
            </a:r>
            <a:r>
              <a:rPr lang="en-US" sz="1400" dirty="0" smtClean="0"/>
              <a:t> and mental health. Our brand new </a:t>
            </a:r>
            <a:r>
              <a:rPr lang="en-US" sz="1400" dirty="0" smtClean="0">
                <a:hlinkClick r:id="rId3"/>
              </a:rPr>
              <a:t>MSD database of practical tools and guidance</a:t>
            </a:r>
            <a:r>
              <a:rPr lang="en-US" sz="1400" dirty="0" smtClean="0"/>
              <a:t> makes it easy to assess and manage many MSD risks, including from telework. It contains links to resources from all across Europe: publications, case studies, guidance, practical tools, audio-visual materials.</a:t>
            </a:r>
          </a:p>
          <a:p>
            <a:endParaRPr lang="en-GB" sz="1400" b="1" noProof="0" dirty="0" smtClean="0"/>
          </a:p>
          <a:p>
            <a:r>
              <a:rPr lang="en-GB" sz="1400" b="1" noProof="0" dirty="0" smtClean="0">
                <a:solidFill>
                  <a:schemeClr val="accent1"/>
                </a:solidFill>
              </a:rPr>
              <a:t>Worker diversity</a:t>
            </a:r>
          </a:p>
          <a:p>
            <a:r>
              <a:rPr lang="en-GB" sz="1400" noProof="0" dirty="0" smtClean="0">
                <a:solidFill>
                  <a:schemeClr val="accent1"/>
                </a:solidFill>
              </a:rPr>
              <a:t>It is important that all workers are protected equally from exposure to MSD risk factors; however, some groups of workers </a:t>
            </a:r>
            <a:r>
              <a:rPr lang="en-GB" sz="1400" i="1" noProof="0" dirty="0" smtClean="0"/>
              <a:t>— </a:t>
            </a:r>
            <a:r>
              <a:rPr lang="en-GB" sz="1400" noProof="0" dirty="0" smtClean="0">
                <a:solidFill>
                  <a:schemeClr val="accent1"/>
                </a:solidFill>
              </a:rPr>
              <a:t>for instance </a:t>
            </a:r>
            <a:r>
              <a:rPr lang="en-GB" sz="1400" noProof="0" dirty="0" smtClean="0">
                <a:solidFill>
                  <a:schemeClr val="tx2"/>
                </a:solidFill>
              </a:rPr>
              <a:t>women, older workers and migrant workers </a:t>
            </a:r>
            <a:r>
              <a:rPr lang="en-GB" sz="1400" i="1" noProof="0" dirty="0" smtClean="0"/>
              <a:t>— </a:t>
            </a:r>
            <a:r>
              <a:rPr lang="en-GB" sz="1400" i="0" noProof="0" dirty="0" smtClean="0"/>
              <a:t>are more likely to be exposed than others.</a:t>
            </a:r>
            <a:endParaRPr lang="en-GB" sz="1400" i="0" noProof="0" dirty="0" smtClean="0">
              <a:solidFill>
                <a:schemeClr val="tx2"/>
              </a:solidFill>
            </a:endParaRPr>
          </a:p>
          <a:p>
            <a:r>
              <a:rPr lang="en-GB" sz="1400" noProof="0" dirty="0" smtClean="0">
                <a:solidFill>
                  <a:schemeClr val="accent1"/>
                </a:solidFill>
              </a:rPr>
              <a:t>This may be because of a lack of training or because these groups are often over-represented in jobs or sectors associated with a higher risk of MSDs, such as:</a:t>
            </a:r>
          </a:p>
          <a:p>
            <a:pPr marL="285750" indent="-285750">
              <a:buFont typeface="Arial" panose="020B0604020202020204" pitchFamily="34" charset="0"/>
              <a:buChar char="•"/>
            </a:pPr>
            <a:r>
              <a:rPr lang="en-GB" sz="1400" noProof="0" dirty="0" smtClean="0">
                <a:solidFill>
                  <a:schemeClr val="tx2"/>
                </a:solidFill>
              </a:rPr>
              <a:t>agriculture</a:t>
            </a:r>
          </a:p>
          <a:p>
            <a:pPr marL="285750" indent="-285750">
              <a:buFont typeface="Arial" panose="020B0604020202020204" pitchFamily="34" charset="0"/>
              <a:buChar char="•"/>
            </a:pPr>
            <a:r>
              <a:rPr lang="en-GB" sz="1400" noProof="0" dirty="0" smtClean="0">
                <a:solidFill>
                  <a:schemeClr val="tx2"/>
                </a:solidFill>
              </a:rPr>
              <a:t>construction</a:t>
            </a:r>
          </a:p>
          <a:p>
            <a:pPr marL="285750" indent="-285750">
              <a:buFont typeface="Arial" panose="020B0604020202020204" pitchFamily="34" charset="0"/>
              <a:buChar char="•"/>
            </a:pPr>
            <a:r>
              <a:rPr lang="en-GB" sz="1400" noProof="0" dirty="0" smtClean="0">
                <a:solidFill>
                  <a:schemeClr val="tx2"/>
                </a:solidFill>
              </a:rPr>
              <a:t>health and social care work.</a:t>
            </a:r>
          </a:p>
          <a:p>
            <a:pPr marL="0" indent="0">
              <a:buFontTx/>
              <a:buNone/>
            </a:pPr>
            <a:r>
              <a:rPr lang="en-GB" sz="1400" noProof="0" dirty="0" smtClean="0">
                <a:solidFill>
                  <a:schemeClr val="accent1"/>
                </a:solidFill>
              </a:rPr>
              <a:t>Prevention measures should therefore take into account the needs of these groups.</a:t>
            </a:r>
          </a:p>
          <a:p>
            <a:endParaRPr lang="en-GB" sz="1400" noProof="0" dirty="0" smtClean="0"/>
          </a:p>
          <a:p>
            <a:r>
              <a:rPr lang="en-GB" sz="1400" b="1" noProof="0" dirty="0" smtClean="0"/>
              <a:t>Future generations</a:t>
            </a:r>
          </a:p>
          <a:p>
            <a:r>
              <a:rPr lang="en-GB" sz="1400" noProof="0" dirty="0" smtClean="0"/>
              <a:t>Research findings indicate that even </a:t>
            </a:r>
            <a:r>
              <a:rPr lang="en-GB" sz="1400" u="sng" noProof="0" dirty="0" smtClean="0"/>
              <a:t>school children</a:t>
            </a:r>
            <a:r>
              <a:rPr lang="en-GB" sz="1400" noProof="0" dirty="0" smtClean="0"/>
              <a:t> report musculoskeletal pain. To prevent y</a:t>
            </a:r>
            <a:r>
              <a:rPr lang="en-GB" sz="1400" u="sng" noProof="0" dirty="0" smtClean="0"/>
              <a:t>oung workers</a:t>
            </a:r>
            <a:r>
              <a:rPr lang="en-GB" sz="1400" noProof="0" dirty="0" smtClean="0"/>
              <a:t> from entering the workplace with </a:t>
            </a:r>
            <a:r>
              <a:rPr lang="en-GB" sz="1400" u="sng" noProof="0" dirty="0" smtClean="0"/>
              <a:t>pre-existing MSDs</a:t>
            </a:r>
            <a:r>
              <a:rPr lang="en-GB" sz="1400" noProof="0" dirty="0" smtClean="0"/>
              <a:t> that may be exacerbated by work, it is in everyone’s interest to raise awareness of the issue as early as possible. </a:t>
            </a:r>
            <a:r>
              <a:rPr lang="en-GB" sz="1400" noProof="0" dirty="0" smtClean="0">
                <a:solidFill>
                  <a:schemeClr val="accent1"/>
                </a:solidFill>
              </a:rPr>
              <a:t>This campaign is an opportunity to </a:t>
            </a:r>
            <a:r>
              <a:rPr lang="en-GB" sz="1400" u="sng" noProof="0" dirty="0" smtClean="0">
                <a:solidFill>
                  <a:schemeClr val="accent1"/>
                </a:solidFill>
              </a:rPr>
              <a:t>promote good musculoskeletal heath among children and young people</a:t>
            </a:r>
            <a:r>
              <a:rPr lang="en-GB" sz="1400" noProof="0" dirty="0" smtClean="0">
                <a:solidFill>
                  <a:schemeClr val="accent1"/>
                </a:solidFill>
              </a:rPr>
              <a:t> by:</a:t>
            </a:r>
          </a:p>
          <a:p>
            <a:pPr marL="742950" lvl="1" indent="-285750">
              <a:buFont typeface="Arial" panose="020B0604020202020204" pitchFamily="34" charset="0"/>
              <a:buChar char="•"/>
            </a:pPr>
            <a:r>
              <a:rPr lang="en-GB" sz="1400" noProof="0" dirty="0" smtClean="0">
                <a:solidFill>
                  <a:schemeClr val="accent1"/>
                </a:solidFill>
              </a:rPr>
              <a:t>mainstreaming MSD-related issues in the education sector/curriculum;</a:t>
            </a:r>
          </a:p>
          <a:p>
            <a:pPr marL="742950" lvl="1" indent="-285750">
              <a:buFont typeface="Arial" panose="020B0604020202020204" pitchFamily="34" charset="0"/>
              <a:buChar char="•"/>
            </a:pPr>
            <a:r>
              <a:rPr lang="en-GB" sz="1400" noProof="0" dirty="0" smtClean="0">
                <a:solidFill>
                  <a:schemeClr val="accent1"/>
                </a:solidFill>
              </a:rPr>
              <a:t>supporting public health initiatives encouraging physical activity inside and outside schools.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GB" sz="1400" u="none"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1" noProof="0" dirty="0" smtClean="0">
                <a:solidFill>
                  <a:schemeClr val="accent1"/>
                </a:solidFill>
              </a:rPr>
              <a:t>Psychosocial risks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noProof="0" dirty="0" smtClean="0">
                <a:solidFill>
                  <a:schemeClr val="accent1"/>
                </a:solidFill>
              </a:rPr>
              <a:t>When carrying out a risk assessment of MSD risks in the workplace, all factors need to be taken into account. This includes </a:t>
            </a:r>
            <a:r>
              <a:rPr lang="en-GB" sz="1200" kern="1200" dirty="0" smtClean="0">
                <a:solidFill>
                  <a:schemeClr val="tx1"/>
                </a:solidFill>
                <a:effectLst/>
                <a:latin typeface="+mn-lt"/>
                <a:ea typeface="+mn-ea"/>
                <a:cs typeface="+mn-cs"/>
              </a:rPr>
              <a:t>physical, organisational, psychosocial and individual factors</a:t>
            </a:r>
            <a:r>
              <a:rPr lang="en-GB" sz="1600" kern="1200" dirty="0" smtClean="0">
                <a:solidFill>
                  <a:schemeClr val="tx1"/>
                </a:solidFill>
                <a:effectLst/>
                <a:latin typeface="+mn-lt"/>
                <a:ea typeface="+mn-ea"/>
                <a:cs typeface="+mn-cs"/>
              </a:rPr>
              <a:t>. Psychosocial factors, such as a lack of control over workload, significantly contribute to exposure to work-related MSD risks. </a:t>
            </a:r>
            <a:endParaRPr lang="en-GB" sz="1500" b="0" noProof="0" dirty="0" smtClean="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dirty="0" smtClean="0">
              <a:solidFill>
                <a:schemeClr val="accent1"/>
              </a:solidFill>
            </a:endParaRPr>
          </a:p>
          <a:p>
            <a:endParaRPr lang="en-GB" sz="1500" b="1" noProof="0" dirty="0" smtClean="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IES Working at Home Wellbeing Survey</a:t>
            </a:r>
            <a:r>
              <a:rPr lang="en-US" b="1" baseline="0" dirty="0" smtClean="0"/>
              <a:t> </a:t>
            </a:r>
            <a:r>
              <a:rPr lang="en-US" b="1" dirty="0" smtClean="0"/>
              <a:t>Interim Findings </a:t>
            </a:r>
          </a:p>
          <a:p>
            <a:r>
              <a:rPr lang="en-GB" dirty="0" smtClean="0"/>
              <a:t>https://www.employment-studies.co.uk/resource/ies-working-home-wellbeing-survey</a:t>
            </a:r>
          </a:p>
          <a:p>
            <a:r>
              <a:rPr lang="en-GB" dirty="0" smtClean="0"/>
              <a:t>https://www.employment-studies.co.uk/sites/default/files/resources/summarypdfs/IES%20Homeworker%20Wellbeing%20Survey%20Headlines%20-%20Interim%20Findings.pdf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“There has been a significant </a:t>
            </a:r>
            <a:r>
              <a:rPr lang="en-US" sz="1200" dirty="0" smtClean="0">
                <a:solidFill>
                  <a:srgbClr val="FF0000"/>
                </a:solidFill>
              </a:rPr>
              <a:t>increase in musculoskeletal complaints</a:t>
            </a:r>
            <a:r>
              <a:rPr lang="en-US" sz="1200" dirty="0" smtClean="0"/>
              <a:t>. More than half of the survey respondents reported new aches and pains, especially in the neck (58 per cent), shoulder (56 per cent) and back (55 per cent), compared to their normal physical condition.” It</a:t>
            </a:r>
            <a:r>
              <a:rPr lang="en-US" sz="1200" baseline="0" dirty="0" smtClean="0"/>
              <a:t> is important to underline that these are just first findings based on a survey limited in terms of representation. </a:t>
            </a:r>
            <a:endParaRPr lang="en-US" sz="1200" dirty="0" smtClean="0"/>
          </a:p>
          <a:p>
            <a:endParaRPr lang="es-ES" dirty="0" smtClean="0"/>
          </a:p>
          <a:p>
            <a:r>
              <a:rPr lang="en-US" sz="1200" b="1" i="0" kern="1200" dirty="0" smtClean="0">
                <a:solidFill>
                  <a:schemeClr val="tx1"/>
                </a:solidFill>
                <a:effectLst/>
                <a:latin typeface="+mn-lt"/>
                <a:ea typeface="+mn-ea"/>
                <a:cs typeface="+mn-cs"/>
              </a:rPr>
              <a:t>European</a:t>
            </a:r>
            <a:r>
              <a:rPr lang="en-US" sz="1200" b="1" i="0" kern="1200" baseline="0" dirty="0" smtClean="0">
                <a:solidFill>
                  <a:schemeClr val="tx1"/>
                </a:solidFill>
                <a:effectLst/>
                <a:latin typeface="+mn-lt"/>
                <a:ea typeface="+mn-ea"/>
                <a:cs typeface="+mn-cs"/>
              </a:rPr>
              <a:t> Commission, </a:t>
            </a:r>
            <a:r>
              <a:rPr lang="en-US" sz="1200" b="1" i="0" kern="1200" dirty="0" smtClean="0">
                <a:solidFill>
                  <a:schemeClr val="tx1"/>
                </a:solidFill>
                <a:effectLst/>
                <a:latin typeface="+mn-lt"/>
                <a:ea typeface="+mn-ea"/>
                <a:cs typeface="+mn-cs"/>
              </a:rPr>
              <a:t>Telework in the EU before and after the COVID-19: where we were, where we head to</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https://ec.europa.eu/jrc/sites/jrcsh/files/jrc120945_policy_brief_-_covid_and_telework_final.pdf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83140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solidFill>
                  <a:schemeClr val="accent1"/>
                </a:solidFill>
              </a:rPr>
              <a:t>The campaign is run by EU-OSHA, with the help of a network of partners in more than 30 countries, including:</a:t>
            </a:r>
          </a:p>
          <a:p>
            <a:pPr marL="742950" lvl="1" indent="-285750">
              <a:buFont typeface="Arial" panose="020B0604020202020204" pitchFamily="34" charset="0"/>
              <a:buChar char="•"/>
            </a:pPr>
            <a:r>
              <a:rPr lang="en-GB" sz="1400" dirty="0"/>
              <a:t>national focal points</a:t>
            </a:r>
          </a:p>
          <a:p>
            <a:pPr marL="742950" lvl="1" indent="-285750">
              <a:buFont typeface="Arial" panose="020B0604020202020204" pitchFamily="34" charset="0"/>
              <a:buChar char="•"/>
            </a:pPr>
            <a:r>
              <a:rPr lang="en-GB" sz="1400" dirty="0"/>
              <a:t>European social partners</a:t>
            </a:r>
          </a:p>
          <a:p>
            <a:pPr marL="742950" lvl="1" indent="-285750">
              <a:buFont typeface="Arial" panose="020B0604020202020204" pitchFamily="34" charset="0"/>
              <a:buChar char="•"/>
            </a:pPr>
            <a:r>
              <a:rPr lang="en-GB" sz="1400" dirty="0"/>
              <a:t>official campaign partners</a:t>
            </a:r>
          </a:p>
          <a:p>
            <a:pPr marL="742950" lvl="1" indent="-285750">
              <a:buFont typeface="Arial" panose="020B0604020202020204" pitchFamily="34" charset="0"/>
              <a:buChar char="•"/>
            </a:pPr>
            <a:r>
              <a:rPr lang="en-GB" sz="1400" dirty="0"/>
              <a:t>media partners</a:t>
            </a:r>
          </a:p>
          <a:p>
            <a:pPr marL="742950" lvl="1" indent="-285750">
              <a:buFont typeface="Arial" panose="020B0604020202020204" pitchFamily="34" charset="0"/>
              <a:buChar char="•"/>
            </a:pPr>
            <a:r>
              <a:rPr lang="en-GB" sz="1400" dirty="0"/>
              <a:t>Enterprise Europe Network</a:t>
            </a:r>
          </a:p>
          <a:p>
            <a:pPr marL="742950" lvl="1" indent="-285750">
              <a:buFont typeface="Arial" panose="020B0604020202020204" pitchFamily="34" charset="0"/>
              <a:buChar char="•"/>
            </a:pPr>
            <a:r>
              <a:rPr lang="en-GB" sz="1400" dirty="0"/>
              <a:t>EU institutions</a:t>
            </a:r>
          </a:p>
          <a:p>
            <a:pPr marL="742950" lvl="1" indent="-285750">
              <a:buFont typeface="Arial" panose="020B0604020202020204" pitchFamily="34" charset="0"/>
              <a:buChar char="•"/>
            </a:pPr>
            <a:r>
              <a:rPr lang="en-GB" sz="1400" dirty="0"/>
              <a:t>other EU agencies.</a:t>
            </a:r>
          </a:p>
          <a:p>
            <a:r>
              <a:rPr lang="en-GB" sz="1200" dirty="0">
                <a:solidFill>
                  <a:schemeClr val="accent1"/>
                </a:solidFill>
              </a:rPr>
              <a:t>The partners act as intermediaries between EU-OSHA and Europe’s workforce, disseminating campaign materials and resources at the national level. The dedication and active involvement of EU-OSHA’s partners drives the campaign and ensures that the campaign’s message is successfully promoted across Europe, reaching businesses of all sizes.</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dirty="0"/>
          </a:p>
        </p:txBody>
      </p:sp>
    </p:spTree>
    <p:extLst>
      <p:ext uri="{BB962C8B-B14F-4D97-AF65-F5344CB8AC3E}">
        <p14:creationId xmlns:p14="http://schemas.microsoft.com/office/powerpoint/2010/main" val="424684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Publications</a:t>
            </a:r>
            <a:endParaRPr lang="en-GB" b="1" dirty="0"/>
          </a:p>
          <a:p>
            <a:r>
              <a:rPr lang="en-GB" b="0" dirty="0"/>
              <a:t>A number of research reports, summaries and info sheets on MSD-related risks are available and free to download. These publications can be used to inform preventive measures in the workplace.</a:t>
            </a:r>
          </a:p>
          <a:p>
            <a:endParaRPr lang="en-GB" b="1" dirty="0"/>
          </a:p>
          <a:p>
            <a:r>
              <a:rPr lang="en-GB" b="1" dirty="0"/>
              <a:t>Campaign material</a:t>
            </a:r>
          </a:p>
          <a:p>
            <a:r>
              <a:rPr lang="en-GB" b="0" dirty="0"/>
              <a:t>The ‘Healthy Workplaces Lighten the Load’ campaign materials, such as the campaign guide and promotional leaflet, explain how the campaign works and how to get involved. They also clarify how the guidance provided can be implemented in the workplace.</a:t>
            </a:r>
          </a:p>
          <a:p>
            <a:endParaRPr lang="en-GB" b="1" dirty="0"/>
          </a:p>
          <a:p>
            <a:r>
              <a:rPr lang="en-GB" b="1" dirty="0"/>
              <a:t>Campaign toolkit</a:t>
            </a:r>
          </a:p>
          <a:p>
            <a:r>
              <a:rPr lang="en-GB" b="0" dirty="0"/>
              <a:t>The campaign toolkit provides practical step-by-step advice on how to plan and run successful campaigns. It includes examples of different communication tools and offers tips on how best to use them. </a:t>
            </a:r>
          </a:p>
          <a:p>
            <a:endParaRPr lang="en-GB" b="1" dirty="0"/>
          </a:p>
          <a:p>
            <a:r>
              <a:rPr lang="en-GB" b="1" dirty="0"/>
              <a:t>Napo films</a:t>
            </a:r>
          </a:p>
          <a:p>
            <a:r>
              <a:rPr lang="en-GB" b="0" dirty="0"/>
              <a:t>Several short awareness-raising films </a:t>
            </a:r>
            <a:r>
              <a:rPr lang="en-US" sz="1200" dirty="0">
                <a:solidFill>
                  <a:schemeClr val="accent1"/>
                </a:solidFill>
              </a:rPr>
              <a:t>—</a:t>
            </a:r>
            <a:r>
              <a:rPr lang="en-GB" b="0" dirty="0"/>
              <a:t> featuring the cartoon hero Napo </a:t>
            </a:r>
            <a:r>
              <a:rPr lang="en-US" sz="1200" dirty="0">
                <a:solidFill>
                  <a:schemeClr val="accent1"/>
                </a:solidFill>
              </a:rPr>
              <a:t>— </a:t>
            </a:r>
            <a:r>
              <a:rPr lang="en-GB" b="0" dirty="0"/>
              <a:t>have been created on the topic of MSDs. These are a great way to engage businesses and inform them about the campaign’s message.</a:t>
            </a:r>
          </a:p>
          <a:p>
            <a:endParaRPr lang="en-GB" b="1" dirty="0"/>
          </a:p>
          <a:p>
            <a:r>
              <a:rPr lang="en-GB" b="1" dirty="0" err="1"/>
              <a:t>OSHwiki</a:t>
            </a:r>
            <a:endParaRPr lang="en-GB" b="1" dirty="0"/>
          </a:p>
          <a:p>
            <a:r>
              <a:rPr lang="en-GB" b="0" dirty="0"/>
              <a:t>A section on the </a:t>
            </a:r>
            <a:r>
              <a:rPr lang="en-GB" b="0" dirty="0" err="1"/>
              <a:t>OSHwiki</a:t>
            </a:r>
            <a:r>
              <a:rPr lang="en-GB" b="0" dirty="0"/>
              <a:t> platform has been dedicated to MSDs. It contains relevant articles and links to more information on the topic, including how to manage a worker’s rehabilitation and return to work.</a:t>
            </a:r>
          </a:p>
          <a:p>
            <a:endParaRPr lang="en-GB" b="1" dirty="0"/>
          </a:p>
          <a:p>
            <a:r>
              <a:rPr lang="en-GB" b="1" dirty="0"/>
              <a:t>Practical tools and guidance </a:t>
            </a:r>
          </a:p>
          <a:p>
            <a:r>
              <a:rPr lang="en-GB" b="0" dirty="0"/>
              <a:t>An easy-to-use database of practical tools and guidance has been created to help workplaces easily assess and manage MSD-related risks. The resources, which include visual materials, cover a wide range of sectors, hazard types and prevention measures.</a:t>
            </a:r>
          </a:p>
          <a:p>
            <a:endParaRPr lang="en-GB" b="1" dirty="0"/>
          </a:p>
          <a:p>
            <a:r>
              <a:rPr lang="en-GB" b="1" dirty="0"/>
              <a:t>Case studies</a:t>
            </a:r>
          </a:p>
          <a:p>
            <a:r>
              <a:rPr lang="en-GB" b="0" dirty="0"/>
              <a:t>In addition to the case studies in the database, policy case studies from EU countries and outside the EU are also available. These case studies describe success factors and the transferability of national policy initiatives. </a:t>
            </a:r>
          </a:p>
          <a:p>
            <a:endParaRPr lang="en-GB" b="1" dirty="0"/>
          </a:p>
          <a:p>
            <a:r>
              <a:rPr lang="en-GB" b="1" dirty="0"/>
              <a:t>Legislation</a:t>
            </a:r>
          </a:p>
          <a:p>
            <a:pPr marL="0" indent="0">
              <a:buNone/>
            </a:pPr>
            <a:r>
              <a:rPr lang="en-GB" sz="1400" dirty="0">
                <a:solidFill>
                  <a:schemeClr val="accent1"/>
                </a:solidFill>
              </a:rPr>
              <a:t>The employer is legally responsible for ensuring workplace safety and health. MSD risks fall within the scope of the OSH Framework Directive (</a:t>
            </a:r>
            <a:r>
              <a:rPr lang="en-GB" sz="1400" dirty="0">
                <a:solidFill>
                  <a:schemeClr val="tx2"/>
                </a:solidFill>
                <a:hlinkClick r:id="rId3"/>
              </a:rPr>
              <a:t>Directive 89/391/EEC — the OSH Framework Directive</a:t>
            </a:r>
            <a:r>
              <a:rPr lang="en-GB" sz="1400" dirty="0">
                <a:solidFill>
                  <a:schemeClr val="tx2"/>
                </a:solidFill>
              </a:rPr>
              <a:t>), and some ar</a:t>
            </a:r>
            <a:r>
              <a:rPr lang="en-GB" sz="1400" dirty="0">
                <a:solidFill>
                  <a:schemeClr val="accent1"/>
                </a:solidFill>
              </a:rPr>
              <a:t>e tackled specifically by the following directives:</a:t>
            </a:r>
          </a:p>
          <a:p>
            <a:pPr marL="742950" lvl="1" indent="-285750">
              <a:buFont typeface="Arial" panose="020B0604020202020204" pitchFamily="34" charset="0"/>
              <a:buChar char="•"/>
            </a:pPr>
            <a:r>
              <a:rPr lang="en-GB" sz="1400" dirty="0">
                <a:solidFill>
                  <a:schemeClr val="tx2"/>
                </a:solidFill>
                <a:hlinkClick r:id="rId4"/>
              </a:rPr>
              <a:t>Directive 90/269/EEC — the Manual Handling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5"/>
              </a:rPr>
              <a:t>Directive 2002/44/EC — the Vibration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6"/>
              </a:rPr>
              <a:t>Directive 90/270/EEC — the Display Screen Equipment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7"/>
              </a:rPr>
              <a:t>Directive 2009/104/EC — the Use of Work Equipment Directive</a:t>
            </a:r>
            <a:endParaRPr lang="en-GB" sz="1400" dirty="0">
              <a:solidFill>
                <a:schemeClr val="tx2"/>
              </a:solidFill>
            </a:endParaRPr>
          </a:p>
          <a:p>
            <a:pPr marL="457200" lvl="1" indent="0">
              <a:buNone/>
            </a:pPr>
            <a:endParaRPr lang="en-GB" sz="1400" dirty="0">
              <a:solidFill>
                <a:schemeClr val="tx2"/>
              </a:solidFill>
            </a:endParaRPr>
          </a:p>
          <a:p>
            <a:pPr marL="0" indent="0">
              <a:buNone/>
            </a:pPr>
            <a:r>
              <a:rPr lang="en-US" sz="1400" dirty="0">
                <a:solidFill>
                  <a:schemeClr val="accent1"/>
                </a:solidFill>
              </a:rPr>
              <a:t>A complete overview of relevant OSH legislation is available on the EU-OSHA website (</a:t>
            </a:r>
            <a:r>
              <a:rPr lang="en-US" sz="1400" dirty="0">
                <a:solidFill>
                  <a:schemeClr val="accent1"/>
                </a:solidFill>
                <a:hlinkClick r:id="rId8"/>
              </a:rPr>
              <a:t>https://osha.europa.eu/en/safety-and-health-legislation</a:t>
            </a:r>
            <a:r>
              <a:rPr lang="en-US" sz="1400" dirty="0">
                <a:solidFill>
                  <a:schemeClr val="accent1"/>
                </a:solidFill>
              </a:rPr>
              <a:t>).</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smtClean="0">
                <a:solidFill>
                  <a:schemeClr val="accent1"/>
                </a:solidFill>
              </a:rPr>
              <a:t>European </a:t>
            </a:r>
            <a:r>
              <a:rPr lang="en-GB" sz="1400" b="1" dirty="0">
                <a:solidFill>
                  <a:schemeClr val="accent1"/>
                </a:solidFill>
              </a:rPr>
              <a:t>Week</a:t>
            </a:r>
          </a:p>
          <a:p>
            <a:r>
              <a:rPr lang="en-GB" sz="1400" b="0" dirty="0">
                <a:solidFill>
                  <a:schemeClr val="accent1"/>
                </a:solidFill>
              </a:rPr>
              <a:t>Our world-renowned European Week of Safety and Health at Work is held every year in October and is the highlight of the campaign calendar. You can get involved in many awareness-raising events that are organised in the EU and beyond, such as competitions, special film-screening events, social media events and conferences.</a:t>
            </a:r>
          </a:p>
          <a:p>
            <a:endParaRPr lang="en-GB" sz="1400" b="1" dirty="0">
              <a:solidFill>
                <a:schemeClr val="accent1"/>
              </a:solidFill>
            </a:endParaRPr>
          </a:p>
          <a:p>
            <a:r>
              <a:rPr lang="en-GB" sz="1400" b="1" dirty="0">
                <a:solidFill>
                  <a:schemeClr val="accent1"/>
                </a:solidFill>
              </a:rPr>
              <a:t>Campaign partnership</a:t>
            </a:r>
          </a:p>
          <a:p>
            <a:r>
              <a:rPr lang="en-GB" sz="1400" dirty="0">
                <a:solidFill>
                  <a:schemeClr val="accent1"/>
                </a:solidFill>
              </a:rPr>
              <a:t>The success of the campaign depends on strong partnerships between EU-OSHA and key stakeholders. Pan-European and international organisations with a commitment to OSH can become an </a:t>
            </a:r>
            <a:r>
              <a:rPr lang="en-GB" sz="1400" u="sng" dirty="0">
                <a:solidFill>
                  <a:schemeClr val="accent1"/>
                </a:solidFill>
              </a:rPr>
              <a:t>official campaign partner</a:t>
            </a:r>
            <a:r>
              <a:rPr lang="en-GB" sz="1400" b="0" u="none" dirty="0">
                <a:solidFill>
                  <a:schemeClr val="accent1"/>
                </a:solidFill>
              </a:rPr>
              <a:t>, which allows them to benefit from</a:t>
            </a:r>
            <a:r>
              <a:rPr lang="en-GB" sz="1400" dirty="0">
                <a:solidFill>
                  <a:schemeClr val="accent1"/>
                </a:solidFill>
              </a:rPr>
              <a:t>:</a:t>
            </a:r>
          </a:p>
          <a:p>
            <a:pPr marL="742950" lvl="1" indent="-285750">
              <a:buFont typeface="Arial" panose="020B0604020202020204" pitchFamily="34" charset="0"/>
              <a:buChar char="•"/>
            </a:pPr>
            <a:r>
              <a:rPr lang="en-GB" sz="1400" dirty="0">
                <a:solidFill>
                  <a:schemeClr val="tx2"/>
                </a:solidFill>
              </a:rPr>
              <a:t>promotion at EU level and in the media;</a:t>
            </a:r>
          </a:p>
          <a:p>
            <a:pPr marL="742950" lvl="1" indent="-285750">
              <a:buFont typeface="Arial" panose="020B0604020202020204" pitchFamily="34" charset="0"/>
              <a:buChar char="•"/>
            </a:pPr>
            <a:r>
              <a:rPr lang="en-GB" sz="1400" dirty="0">
                <a:solidFill>
                  <a:schemeClr val="tx2"/>
                </a:solidFill>
              </a:rPr>
              <a:t>opportunities to network and exchange;</a:t>
            </a:r>
          </a:p>
          <a:p>
            <a:pPr marL="742950" lvl="1" indent="-285750">
              <a:buFont typeface="Arial" panose="020B0604020202020204" pitchFamily="34" charset="0"/>
              <a:buChar char="•"/>
            </a:pPr>
            <a:r>
              <a:rPr lang="en-GB" sz="1400" dirty="0">
                <a:solidFill>
                  <a:schemeClr val="tx2"/>
                </a:solidFill>
              </a:rPr>
              <a:t>sharing good practice with other campaign partners;</a:t>
            </a:r>
          </a:p>
          <a:p>
            <a:pPr marL="742950" lvl="1" indent="-285750">
              <a:buFont typeface="Arial" panose="020B0604020202020204" pitchFamily="34" charset="0"/>
              <a:buChar char="•"/>
            </a:pPr>
            <a:r>
              <a:rPr lang="en-GB" sz="1400" dirty="0">
                <a:solidFill>
                  <a:schemeClr val="tx2"/>
                </a:solidFill>
              </a:rPr>
              <a:t>invitations to EU-OSHA events;</a:t>
            </a:r>
          </a:p>
          <a:p>
            <a:pPr marL="742950" lvl="1" indent="-285750">
              <a:buFont typeface="Arial" panose="020B0604020202020204" pitchFamily="34" charset="0"/>
              <a:buChar char="•"/>
            </a:pPr>
            <a:r>
              <a:rPr lang="en-GB" sz="1400" dirty="0">
                <a:solidFill>
                  <a:schemeClr val="tx2"/>
                </a:solidFill>
              </a:rPr>
              <a:t>a welcome pack;</a:t>
            </a:r>
          </a:p>
          <a:p>
            <a:pPr marL="742950" lvl="1" indent="-285750">
              <a:buFont typeface="Arial" panose="020B0604020202020204" pitchFamily="34" charset="0"/>
              <a:buChar char="•"/>
            </a:pPr>
            <a:r>
              <a:rPr lang="en-GB" sz="1400" dirty="0">
                <a:solidFill>
                  <a:schemeClr val="tx2"/>
                </a:solidFill>
              </a:rPr>
              <a:t>a partner certificate.</a:t>
            </a:r>
          </a:p>
          <a:p>
            <a:pPr lvl="1"/>
            <a:endParaRPr lang="en-GB" sz="1400" dirty="0">
              <a:solidFill>
                <a:schemeClr val="tx2"/>
              </a:solidFill>
            </a:endParaRPr>
          </a:p>
          <a:p>
            <a:r>
              <a:rPr lang="en-GB" sz="1400" b="1" dirty="0">
                <a:solidFill>
                  <a:schemeClr val="accent1"/>
                </a:solidFill>
              </a:rPr>
              <a:t>Good Practice</a:t>
            </a:r>
            <a:r>
              <a:rPr lang="en-GB" sz="1400" b="1" baseline="0" dirty="0">
                <a:solidFill>
                  <a:schemeClr val="accent1"/>
                </a:solidFill>
              </a:rPr>
              <a:t> Awards</a:t>
            </a:r>
          </a:p>
          <a:p>
            <a:r>
              <a:rPr lang="en-GB" sz="1400" dirty="0">
                <a:solidFill>
                  <a:schemeClr val="accent1"/>
                </a:solidFill>
              </a:rPr>
              <a:t>As part of the campaign, the Good Practice Awards showcase innovative approaches to OSH management and recognise successful and sustainable initiatives for managing work-related MSDs. Organisations in EU Member States, candidate countries, potential candidate countries and European Free Trade Association (EFTA) countries are invited to submit entries on the theme of managing MSDs in the workplace, and the w</a:t>
            </a:r>
            <a:r>
              <a:rPr lang="en-GB" sz="1400" kern="1200" dirty="0">
                <a:solidFill>
                  <a:schemeClr val="accent1"/>
                </a:solidFill>
                <a:latin typeface="+mn-lt"/>
                <a:ea typeface="+mn-ea"/>
                <a:cs typeface="+mn-cs"/>
              </a:rPr>
              <a:t>inners will be announced at an awards ceremony.</a:t>
            </a:r>
          </a:p>
          <a:p>
            <a:endParaRPr lang="en-GB" sz="1400" kern="1200" dirty="0">
              <a:solidFill>
                <a:schemeClr val="accent1"/>
              </a:solidFill>
              <a:latin typeface="+mn-lt"/>
              <a:ea typeface="+mn-ea"/>
              <a:cs typeface="+mn-cs"/>
            </a:endParaRPr>
          </a:p>
          <a:p>
            <a:r>
              <a:rPr lang="en-GB" sz="1400" b="1" kern="1200" dirty="0">
                <a:solidFill>
                  <a:schemeClr val="accent1"/>
                </a:solidFill>
                <a:latin typeface="+mn-lt"/>
                <a:ea typeface="+mn-ea"/>
                <a:cs typeface="+mn-cs"/>
              </a:rPr>
              <a:t>Campaign toolkit </a:t>
            </a:r>
          </a:p>
          <a:p>
            <a:r>
              <a:rPr lang="en-GB" sz="1400" kern="1200" dirty="0">
                <a:solidFill>
                  <a:schemeClr val="accent1"/>
                </a:solidFill>
                <a:latin typeface="+mn-lt"/>
                <a:ea typeface="+mn-ea"/>
                <a:cs typeface="+mn-cs"/>
              </a:rPr>
              <a:t>You can access our campaign toolkit to help you get started with running your own campaign to raise awareness of work-related MSDs. The toolkit offers step-by-step guidance on the process of preparing and running a campaign and how to make the most of your resources.</a:t>
            </a:r>
          </a:p>
          <a:p>
            <a:endParaRPr lang="en-GB" sz="1400" kern="1200" dirty="0">
              <a:solidFill>
                <a:schemeClr val="accent1"/>
              </a:solidFill>
              <a:latin typeface="+mn-lt"/>
              <a:ea typeface="+mn-ea"/>
              <a:cs typeface="+mn-cs"/>
            </a:endParaRPr>
          </a:p>
          <a:p>
            <a:r>
              <a:rPr lang="en-GB" sz="1400" b="1" kern="1200" dirty="0">
                <a:solidFill>
                  <a:schemeClr val="accent1"/>
                </a:solidFill>
                <a:latin typeface="+mn-lt"/>
                <a:ea typeface="+mn-ea"/>
                <a:cs typeface="+mn-cs"/>
              </a:rPr>
              <a:t>Campaign materials</a:t>
            </a:r>
          </a:p>
          <a:p>
            <a:r>
              <a:rPr lang="en-GB" sz="1400" b="0" kern="1200" dirty="0">
                <a:solidFill>
                  <a:schemeClr val="accent1"/>
                </a:solidFill>
                <a:latin typeface="+mn-lt"/>
                <a:ea typeface="+mn-ea"/>
                <a:cs typeface="+mn-cs"/>
              </a:rPr>
              <a:t>Everything you need to promote and make a contribution to the ‘Healthy Workplaces Lighten the Load’ campaign is available in the campaign materials. A full range of resources are free to download, including the campaign guide,   promotional leaflet and poster, and the Good Practice Awards flyer.</a:t>
            </a:r>
          </a:p>
          <a:p>
            <a:endParaRPr lang="en-GB" sz="1400" b="1" kern="1200" dirty="0">
              <a:solidFill>
                <a:schemeClr val="accent1"/>
              </a:solidFill>
              <a:latin typeface="+mn-lt"/>
              <a:ea typeface="+mn-ea"/>
              <a:cs typeface="+mn-cs"/>
            </a:endParaRPr>
          </a:p>
          <a:p>
            <a:r>
              <a:rPr lang="en-GB" sz="1400" b="1" kern="1200" dirty="0">
                <a:solidFill>
                  <a:schemeClr val="accent1"/>
                </a:solidFill>
                <a:latin typeface="+mn-lt"/>
                <a:ea typeface="+mn-ea"/>
                <a:cs typeface="+mn-cs"/>
              </a:rPr>
              <a:t>Events</a:t>
            </a:r>
          </a:p>
          <a:p>
            <a:r>
              <a:rPr lang="en-GB" sz="1400" b="0" kern="1200" dirty="0">
                <a:solidFill>
                  <a:schemeClr val="accent1"/>
                </a:solidFill>
                <a:latin typeface="+mn-lt"/>
                <a:ea typeface="+mn-ea"/>
                <a:cs typeface="+mn-cs"/>
              </a:rPr>
              <a:t>You can view upcoming events of the ‘Healthy Workplaces Lighten the Load’ campaign. Events can be searched by country and by dates, and each event can be added to your own calendar to make sure you don’t miss out.</a:t>
            </a:r>
          </a:p>
          <a:p>
            <a:endParaRPr lang="en-GB" sz="1400" b="1" kern="1200" dirty="0">
              <a:solidFill>
                <a:schemeClr val="accent1"/>
              </a:solidFill>
              <a:latin typeface="+mn-lt"/>
              <a:ea typeface="+mn-ea"/>
              <a:cs typeface="+mn-cs"/>
            </a:endParaRPr>
          </a:p>
          <a:p>
            <a:r>
              <a:rPr lang="en-GB" sz="1400" b="1" kern="1200" dirty="0">
                <a:solidFill>
                  <a:schemeClr val="accent1"/>
                </a:solidFill>
                <a:latin typeface="+mn-lt"/>
                <a:ea typeface="+mn-ea"/>
                <a:cs typeface="+mn-cs"/>
              </a:rPr>
              <a:t>Certificate of participation </a:t>
            </a:r>
          </a:p>
          <a:p>
            <a:r>
              <a:rPr lang="en-GB" sz="1400" kern="1200" dirty="0">
                <a:solidFill>
                  <a:schemeClr val="accent1"/>
                </a:solidFill>
                <a:latin typeface="+mn-lt"/>
                <a:ea typeface="+mn-ea"/>
                <a:cs typeface="+mn-cs"/>
              </a:rPr>
              <a:t>In return for organising events and activities or running your own campaign to support the </a:t>
            </a:r>
            <a:r>
              <a:rPr lang="en-GB" sz="1400" b="0" kern="1200" dirty="0">
                <a:solidFill>
                  <a:schemeClr val="accent1"/>
                </a:solidFill>
                <a:latin typeface="+mn-lt"/>
                <a:ea typeface="+mn-ea"/>
                <a:cs typeface="+mn-cs"/>
              </a:rPr>
              <a:t>Healthy Workplaces campaign, you will receive a certificate of participation in recognition of your efforts and contribution.</a:t>
            </a:r>
            <a:endParaRPr lang="en-GB" sz="1400" kern="1200" dirty="0">
              <a:solidFill>
                <a:schemeClr val="accent1"/>
              </a:solidFill>
              <a:latin typeface="+mn-lt"/>
              <a:ea typeface="+mn-ea"/>
              <a:cs typeface="+mn-cs"/>
            </a:endParaRP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1" y="4131469"/>
            <a:ext cx="959147" cy="542925"/>
          </a:xfrm>
          <a:prstGeom prst="rect">
            <a:avLst/>
          </a:prstGeom>
          <a:noFill/>
          <a:ln w="9525">
            <a:noFill/>
            <a:miter lim="800000"/>
            <a:headEnd/>
            <a:tailEnd/>
          </a:ln>
        </p:spPr>
      </p:pic>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6"/>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6"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554410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49889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1" y="4131469"/>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6"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42334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63508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8192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42796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758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98097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417499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99972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239556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3" y="4705350"/>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dirty="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675"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6" y="4522144"/>
            <a:ext cx="577199" cy="475059"/>
          </a:xfrm>
          <a:prstGeom prst="rect">
            <a:avLst/>
          </a:prstGeom>
          <a:noFill/>
          <a:ln w="9525">
            <a:noFill/>
            <a:miter lim="800000"/>
            <a:headEnd/>
            <a:tailEnd/>
          </a:ln>
        </p:spPr>
      </p:pic>
    </p:spTree>
    <p:extLst>
      <p:ext uri="{BB962C8B-B14F-4D97-AF65-F5344CB8AC3E}">
        <p14:creationId xmlns:p14="http://schemas.microsoft.com/office/powerpoint/2010/main" val="117228511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5" y="4705351"/>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hyperlink" Target="https://healthy-workplaces.eu/en/about-topic/priority-area/facts-figures" TargetMode="External"/><Relationship Id="rId3" Type="http://schemas.openxmlformats.org/officeDocument/2006/relationships/hyperlink" Target="https://healthy-workplaces.eu/en/about-topic/priority-area/chronic-conditions" TargetMode="External"/><Relationship Id="rId7" Type="http://schemas.openxmlformats.org/officeDocument/2006/relationships/hyperlink" Target="https://healthy-workplaces.eu/en/about-topic/priority-area/psychosocial-risks" TargetMode="External"/><Relationship Id="rId12"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hyperlink" Target="https://healthy-workplaces.eu/en/about-topic/priority-area/worker-diversity" TargetMode="External"/><Relationship Id="rId5" Type="http://schemas.openxmlformats.org/officeDocument/2006/relationships/hyperlink" Target="https://healthy-workplaces.eu/en/about-topic/priority-area/future-generations" TargetMode="External"/><Relationship Id="rId10"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hyperlink" Target="https://healthy-workplaces.eu/en/about-topic/priority-area/sedentary-work" TargetMode="External"/><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3" Type="http://schemas.openxmlformats.org/officeDocument/2006/relationships/image" Target="../media/image37.png"/><Relationship Id="rId7" Type="http://schemas.openxmlformats.org/officeDocument/2006/relationships/hyperlink" Target="https://healthy-workplaces.eu/en/campaign-partners/campaign-media-partner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healthy-workplaces.eu/en/campaign-partners/enterprise-europe-network" TargetMode="External"/><Relationship Id="rId11" Type="http://schemas.openxmlformats.org/officeDocument/2006/relationships/image" Target="../media/image38.png"/><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en" TargetMode="External"/><Relationship Id="rId4" Type="http://schemas.openxmlformats.org/officeDocument/2006/relationships/hyperlink" Target="https://healthy-workplaces.eu/en/campaign-partners/official-campaign-partners" TargetMode="External"/><Relationship Id="rId9" Type="http://schemas.openxmlformats.org/officeDocument/2006/relationships/hyperlink" Target="https://healthy-workplaces.eu/en/campaign-partners/national-focal-points"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1.jpg"/><Relationship Id="rId13" Type="http://schemas.openxmlformats.org/officeDocument/2006/relationships/hyperlink" Target="https://healthy-workplaces.eu/en/tools-and-publications/practical-tools" TargetMode="External"/><Relationship Id="rId18" Type="http://schemas.openxmlformats.org/officeDocument/2006/relationships/image" Target="../media/image46.png"/><Relationship Id="rId3" Type="http://schemas.openxmlformats.org/officeDocument/2006/relationships/hyperlink" Target="https://healthy-workplaces.eu/en/tools-and-publications/publications" TargetMode="External"/><Relationship Id="rId7" Type="http://schemas.openxmlformats.org/officeDocument/2006/relationships/hyperlink" Target="https://healthy-workplaces.eu/en/tools-and-publications/campaign-toolkit" TargetMode="External"/><Relationship Id="rId12" Type="http://schemas.openxmlformats.org/officeDocument/2006/relationships/image" Target="../media/image43.png"/><Relationship Id="rId17" Type="http://schemas.openxmlformats.org/officeDocument/2006/relationships/hyperlink" Target="https://healthy-workplaces.eu/en/tools-and-publications/legislation" TargetMode="External"/><Relationship Id="rId2" Type="http://schemas.openxmlformats.org/officeDocument/2006/relationships/notesSlide" Target="../notesSlides/notesSlide13.xml"/><Relationship Id="rId16" Type="http://schemas.openxmlformats.org/officeDocument/2006/relationships/image" Target="../media/image45.jp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hyperlink" Target="https://healthy-workplaces.eu/en/tools-and-publications/oshwiki" TargetMode="External"/><Relationship Id="rId5" Type="http://schemas.openxmlformats.org/officeDocument/2006/relationships/hyperlink" Target="https://healthy-workplaces.eu/en/tools-and-publications/campaign-materials" TargetMode="External"/><Relationship Id="rId15" Type="http://schemas.openxmlformats.org/officeDocument/2006/relationships/hyperlink" Target="https://healthy-workplaces.eu/en/tools-and-publications/case-studies" TargetMode="External"/><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hyperlink" Target="https://healthy-workplaces.eu/en/tools-and-publications/napo-films" TargetMode="External"/><Relationship Id="rId14" Type="http://schemas.openxmlformats.org/officeDocument/2006/relationships/image" Target="../media/image44.jp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hyperlink" Target="https://healthy-workplaces.eu/en/media-centre/events" TargetMode="External"/><Relationship Id="rId3" Type="http://schemas.openxmlformats.org/officeDocument/2006/relationships/hyperlink" Target="https://healthy-workplaces.eu/en/get-involved/european-week" TargetMode="External"/><Relationship Id="rId7" Type="http://schemas.openxmlformats.org/officeDocument/2006/relationships/hyperlink" Target="https://healthy-workplaces.eu/en/get-involved/good-practice-awards" TargetMode="External"/><Relationship Id="rId12" Type="http://schemas.openxmlformats.org/officeDocument/2006/relationships/image" Target="../media/image40.png"/><Relationship Id="rId2" Type="http://schemas.openxmlformats.org/officeDocument/2006/relationships/notesSlide" Target="../notesSlides/notesSlide14.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hyperlink" Target="https://healthy-workplaces.eu/en/tools-and-publications/campaign-materials" TargetMode="External"/><Relationship Id="rId5" Type="http://schemas.openxmlformats.org/officeDocument/2006/relationships/hyperlink" Target="https://healthy-workplaces.eu/en/get-involved/become-campaign-partner" TargetMode="External"/><Relationship Id="rId15" Type="http://schemas.openxmlformats.org/officeDocument/2006/relationships/hyperlink" Target="https://healthy-workplaces.eu/en/get-involved/get-your-certificate" TargetMode="External"/><Relationship Id="rId10" Type="http://schemas.openxmlformats.org/officeDocument/2006/relationships/image" Target="../media/image41.jpg"/><Relationship Id="rId4" Type="http://schemas.openxmlformats.org/officeDocument/2006/relationships/image" Target="../media/image47.png"/><Relationship Id="rId9" Type="http://schemas.openxmlformats.org/officeDocument/2006/relationships/hyperlink" Target="https://healthy-workplaces.eu/en/tools-and-publications/campaign-toolkit" TargetMode="External"/><Relationship Id="rId14" Type="http://schemas.openxmlformats.org/officeDocument/2006/relationships/image" Target="../media/image50.png"/></Relationships>
</file>

<file path=ppt/slides/_rels/slide15.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6.png"/><Relationship Id="rId7" Type="http://schemas.openxmlformats.org/officeDocument/2006/relationships/hyperlink" Target="http://twitter.com/eu_osha" TargetMode="External"/><Relationship Id="rId12"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5" Type="http://schemas.openxmlformats.org/officeDocument/2006/relationships/image" Target="../media/image57.png"/><Relationship Id="rId10" Type="http://schemas.openxmlformats.org/officeDocument/2006/relationships/image" Target="../media/image54.png"/><Relationship Id="rId4" Type="http://schemas.openxmlformats.org/officeDocument/2006/relationships/image" Target="../media/image52.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4600" y="3579862"/>
            <a:ext cx="5027640" cy="648072"/>
          </a:xfrm>
        </p:spPr>
        <p:txBody>
          <a:bodyPr/>
          <a:lstStyle/>
          <a:p>
            <a:r>
              <a:rPr lang="en-GB" dirty="0">
                <a:solidFill>
                  <a:srgbClr val="ACC700"/>
                </a:solidFill>
              </a:rPr>
              <a:t>Prevention and management of work-related musculoskeletal disorders</a:t>
            </a:r>
          </a:p>
        </p:txBody>
      </p:sp>
      <p:sp>
        <p:nvSpPr>
          <p:cNvPr id="3" name="Subtítulo 2"/>
          <p:cNvSpPr>
            <a:spLocks noGrp="1"/>
          </p:cNvSpPr>
          <p:nvPr>
            <p:ph type="subTitle" idx="10"/>
          </p:nvPr>
        </p:nvSpPr>
        <p:spPr>
          <a:xfrm>
            <a:off x="1704600" y="2715766"/>
            <a:ext cx="5734800" cy="720080"/>
          </a:xfrm>
        </p:spPr>
        <p:txBody>
          <a:bodyPr>
            <a:noAutofit/>
          </a:bodyPr>
          <a:lstStyle/>
          <a:p>
            <a:r>
              <a:rPr lang="en-GB" sz="2400" dirty="0"/>
              <a:t>Healthy Workplaces Campaign 2020-22</a:t>
            </a:r>
          </a:p>
          <a:p>
            <a:r>
              <a:rPr lang="en-GB" sz="2400" dirty="0"/>
              <a:t>LIGHTEN THE LOAD</a:t>
            </a:r>
          </a:p>
        </p:txBody>
      </p:sp>
    </p:spTree>
    <p:extLst>
      <p:ext uri="{BB962C8B-B14F-4D97-AF65-F5344CB8AC3E}">
        <p14:creationId xmlns:p14="http://schemas.microsoft.com/office/powerpoint/2010/main" val="779387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8"/>
            <a:ext cx="5706173" cy="3312368"/>
          </a:xfrm>
        </p:spPr>
        <p:txBody>
          <a:bodyPr lIns="0" tIns="0" rIns="0" bIns="0">
            <a:noAutofit/>
          </a:bodyPr>
          <a:lstStyle/>
          <a:p>
            <a:r>
              <a:rPr lang="en-US" sz="2000" dirty="0"/>
              <a:t>What is the problem?</a:t>
            </a:r>
          </a:p>
          <a:p>
            <a:r>
              <a:rPr lang="en-US" sz="2000" dirty="0"/>
              <a:t>Parts of the body typically affected by MSDs</a:t>
            </a:r>
          </a:p>
          <a:p>
            <a:r>
              <a:rPr lang="en-US" sz="2000" dirty="0"/>
              <a:t>What are work-related MSDs?</a:t>
            </a:r>
          </a:p>
          <a:p>
            <a:r>
              <a:rPr lang="en-US" sz="2000" dirty="0"/>
              <a:t>Tackling MSDs</a:t>
            </a:r>
          </a:p>
          <a:p>
            <a:r>
              <a:rPr lang="en-US" sz="2000" dirty="0"/>
              <a:t>Risks and prevention</a:t>
            </a:r>
          </a:p>
          <a:p>
            <a:r>
              <a:rPr lang="en-US" sz="2000" dirty="0"/>
              <a:t>EU-OSHA and campaign partners</a:t>
            </a:r>
          </a:p>
          <a:p>
            <a:r>
              <a:rPr lang="en-US" sz="2000" dirty="0"/>
              <a:t>Campaign tools and resources </a:t>
            </a:r>
          </a:p>
          <a:p>
            <a:r>
              <a:rPr lang="en-US" sz="2000" dirty="0"/>
              <a:t>How to get involved</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12160" y="1514558"/>
            <a:ext cx="2358229" cy="2857417"/>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dirty="0"/>
              <a:t>Overview</a:t>
            </a:r>
          </a:p>
        </p:txBody>
      </p:sp>
    </p:spTree>
    <p:extLst>
      <p:ext uri="{BB962C8B-B14F-4D97-AF65-F5344CB8AC3E}">
        <p14:creationId xmlns:p14="http://schemas.microsoft.com/office/powerpoint/2010/main" val="2929296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915988"/>
            <a:ext cx="3168154" cy="540000"/>
          </a:xfrm>
        </p:spPr>
        <p:txBody>
          <a:bodyPr lIns="0" tIns="0" rIns="0" bIns="0"/>
          <a:lstStyle/>
          <a:p>
            <a:r>
              <a:rPr lang="en-GB" sz="1400" dirty="0">
                <a:solidFill>
                  <a:srgbClr val="ACC700"/>
                </a:solidFill>
              </a:rPr>
              <a:t>EU-OSHA, ESENER 2019</a:t>
            </a:r>
            <a:endParaRPr lang="en-GB" dirty="0">
              <a:solidFill>
                <a:srgbClr val="ACC700"/>
              </a:solidFill>
            </a:endParaRPr>
          </a:p>
        </p:txBody>
      </p:sp>
      <p:sp>
        <p:nvSpPr>
          <p:cNvPr id="3" name="Text Placeholder 2"/>
          <p:cNvSpPr>
            <a:spLocks noGrp="1"/>
          </p:cNvSpPr>
          <p:nvPr>
            <p:ph type="body" sz="half" idx="2"/>
          </p:nvPr>
        </p:nvSpPr>
        <p:spPr>
          <a:xfrm>
            <a:off x="539749" y="1620000"/>
            <a:ext cx="3528195" cy="2722517"/>
          </a:xfrm>
        </p:spPr>
        <p:txBody>
          <a:bodyPr lIns="0" tIns="0" rIns="0" bIns="0">
            <a:noAutofit/>
          </a:bodyPr>
          <a:lstStyle/>
          <a:p>
            <a:r>
              <a:rPr lang="en-GB" sz="2000" dirty="0"/>
              <a:t>3 of the 4 most frequently identified OSH risk factors are MSD risks: </a:t>
            </a:r>
          </a:p>
          <a:p>
            <a:pPr marL="342900" indent="-342900">
              <a:buFont typeface="Arial" panose="020B0604020202020204" pitchFamily="34" charset="0"/>
              <a:buChar char="•"/>
            </a:pPr>
            <a:r>
              <a:rPr lang="en-GB" sz="2000" dirty="0"/>
              <a:t>repetitive hand or arm movements</a:t>
            </a:r>
          </a:p>
          <a:p>
            <a:pPr marL="342900" indent="-342900">
              <a:buFont typeface="Arial" panose="020B0604020202020204" pitchFamily="34" charset="0"/>
              <a:buChar char="•"/>
            </a:pPr>
            <a:r>
              <a:rPr lang="en-GB" sz="2000" dirty="0"/>
              <a:t>prolonged sitting</a:t>
            </a:r>
          </a:p>
          <a:p>
            <a:pPr marL="342900" indent="-342900">
              <a:buFont typeface="Arial" panose="020B0604020202020204" pitchFamily="34" charset="0"/>
              <a:buChar char="•"/>
            </a:pPr>
            <a:r>
              <a:rPr lang="en-GB" sz="2000" dirty="0"/>
              <a:t>lifting or moving people or heavy loads</a:t>
            </a:r>
          </a:p>
        </p:txBody>
      </p:sp>
      <p:sp>
        <p:nvSpPr>
          <p:cNvPr id="8" name="Title 1">
            <a:extLst>
              <a:ext uri="{FF2B5EF4-FFF2-40B4-BE49-F238E27FC236}">
                <a16:creationId xmlns:a16="http://schemas.microsoft.com/office/drawing/2014/main" id="{087F3F53-F634-B04E-B8FC-4FC25901A911}"/>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dirty="0"/>
              <a:t>What is the problem?</a:t>
            </a:r>
          </a:p>
        </p:txBody>
      </p:sp>
      <p:pic>
        <p:nvPicPr>
          <p:cNvPr id="27" name="Immagine 26">
            <a:extLst>
              <a:ext uri="{FF2B5EF4-FFF2-40B4-BE49-F238E27FC236}">
                <a16:creationId xmlns:a16="http://schemas.microsoft.com/office/drawing/2014/main" id="{DC426717-A75C-0F45-9C25-9E8D895F101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526301" y="1203598"/>
            <a:ext cx="977259" cy="1512167"/>
          </a:xfrm>
          <a:prstGeom prst="rect">
            <a:avLst/>
          </a:prstGeom>
        </p:spPr>
      </p:pic>
      <p:pic>
        <p:nvPicPr>
          <p:cNvPr id="20" name="Immagine 19">
            <a:extLst>
              <a:ext uri="{FF2B5EF4-FFF2-40B4-BE49-F238E27FC236}">
                <a16:creationId xmlns:a16="http://schemas.microsoft.com/office/drawing/2014/main" id="{2F2A8ADF-9A25-3041-9AD5-C8B8F2E67A75}"/>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5655529" y="1203598"/>
            <a:ext cx="2300847" cy="1512167"/>
          </a:xfrm>
          <a:prstGeom prst="rect">
            <a:avLst/>
          </a:prstGeom>
        </p:spPr>
      </p:pic>
      <p:pic>
        <p:nvPicPr>
          <p:cNvPr id="29" name="Immagine 28">
            <a:extLst>
              <a:ext uri="{FF2B5EF4-FFF2-40B4-BE49-F238E27FC236}">
                <a16:creationId xmlns:a16="http://schemas.microsoft.com/office/drawing/2014/main" id="{BB6BEA24-9E1C-0440-93DD-1B91A72862D9}"/>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4526301" y="2854667"/>
            <a:ext cx="1699812" cy="1517308"/>
          </a:xfrm>
          <a:prstGeom prst="rect">
            <a:avLst/>
          </a:prstGeom>
        </p:spPr>
      </p:pic>
      <p:pic>
        <p:nvPicPr>
          <p:cNvPr id="31" name="Immagine 30">
            <a:extLst>
              <a:ext uri="{FF2B5EF4-FFF2-40B4-BE49-F238E27FC236}">
                <a16:creationId xmlns:a16="http://schemas.microsoft.com/office/drawing/2014/main" id="{9A6E1394-A3F2-8547-B6E6-691A5E1522FF}"/>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6372200" y="2854667"/>
            <a:ext cx="1584176" cy="1517308"/>
          </a:xfrm>
          <a:prstGeom prst="rect">
            <a:avLst/>
          </a:prstGeom>
        </p:spPr>
      </p:pic>
      <p:sp>
        <p:nvSpPr>
          <p:cNvPr id="4" name="CasellaDiTesto 3">
            <a:extLst>
              <a:ext uri="{FF2B5EF4-FFF2-40B4-BE49-F238E27FC236}">
                <a16:creationId xmlns:a16="http://schemas.microsoft.com/office/drawing/2014/main" id="{00CC9189-D019-3143-8C89-41D0A4753D05}"/>
              </a:ext>
            </a:extLst>
          </p:cNvPr>
          <p:cNvSpPr txBox="1"/>
          <p:nvPr/>
        </p:nvSpPr>
        <p:spPr>
          <a:xfrm rot="16200000">
            <a:off x="4391502" y="1432904"/>
            <a:ext cx="407164"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a:t>
            </a:r>
            <a:r>
              <a:rPr lang="it-IT" sz="300" b="1" dirty="0" err="1">
                <a:solidFill>
                  <a:schemeClr val="bg1"/>
                </a:solidFill>
              </a:rPr>
              <a:t>kadmy</a:t>
            </a:r>
            <a:endParaRPr lang="it-IT" sz="300" b="1" dirty="0">
              <a:solidFill>
                <a:schemeClr val="bg1"/>
              </a:solidFill>
            </a:endParaRPr>
          </a:p>
        </p:txBody>
      </p:sp>
      <p:sp>
        <p:nvSpPr>
          <p:cNvPr id="13" name="CasellaDiTesto 12">
            <a:extLst>
              <a:ext uri="{FF2B5EF4-FFF2-40B4-BE49-F238E27FC236}">
                <a16:creationId xmlns:a16="http://schemas.microsoft.com/office/drawing/2014/main" id="{42313677-7B95-CD4B-A83C-A4B97634A1D4}"/>
              </a:ext>
            </a:extLst>
          </p:cNvPr>
          <p:cNvSpPr txBox="1"/>
          <p:nvPr/>
        </p:nvSpPr>
        <p:spPr>
          <a:xfrm rot="16200000">
            <a:off x="5529203" y="1432903"/>
            <a:ext cx="436017"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a:t>
            </a:r>
            <a:r>
              <a:rPr lang="it-IT" sz="300" b="1" dirty="0" err="1">
                <a:solidFill>
                  <a:schemeClr val="bg1"/>
                </a:solidFill>
              </a:rPr>
              <a:t>simonkr</a:t>
            </a:r>
            <a:endParaRPr lang="it-IT" sz="300" b="1" dirty="0">
              <a:solidFill>
                <a:schemeClr val="bg1"/>
              </a:solidFill>
            </a:endParaRPr>
          </a:p>
        </p:txBody>
      </p:sp>
      <p:sp>
        <p:nvSpPr>
          <p:cNvPr id="14" name="CasellaDiTesto 13">
            <a:extLst>
              <a:ext uri="{FF2B5EF4-FFF2-40B4-BE49-F238E27FC236}">
                <a16:creationId xmlns:a16="http://schemas.microsoft.com/office/drawing/2014/main" id="{EC00D3BC-E647-BD4A-BC0D-5B0D01FCAF74}"/>
              </a:ext>
            </a:extLst>
          </p:cNvPr>
          <p:cNvSpPr txBox="1"/>
          <p:nvPr/>
        </p:nvSpPr>
        <p:spPr>
          <a:xfrm rot="16200000">
            <a:off x="4325779" y="3178012"/>
            <a:ext cx="538610"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Image Source</a:t>
            </a:r>
          </a:p>
        </p:txBody>
      </p:sp>
      <p:sp>
        <p:nvSpPr>
          <p:cNvPr id="15" name="CasellaDiTesto 14">
            <a:extLst>
              <a:ext uri="{FF2B5EF4-FFF2-40B4-BE49-F238E27FC236}">
                <a16:creationId xmlns:a16="http://schemas.microsoft.com/office/drawing/2014/main" id="{0B0EB355-A0ED-2849-91B1-00BAF75B70B9}"/>
              </a:ext>
            </a:extLst>
          </p:cNvPr>
          <p:cNvSpPr txBox="1"/>
          <p:nvPr/>
        </p:nvSpPr>
        <p:spPr>
          <a:xfrm rot="16200000">
            <a:off x="6101806" y="3273991"/>
            <a:ext cx="730970"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Jacob </a:t>
            </a:r>
            <a:r>
              <a:rPr lang="it-IT" sz="300" b="1" dirty="0" err="1">
                <a:solidFill>
                  <a:schemeClr val="bg1"/>
                </a:solidFill>
              </a:rPr>
              <a:t>Ammentorp</a:t>
            </a:r>
            <a:r>
              <a:rPr lang="it-IT" sz="300" b="1" dirty="0">
                <a:solidFill>
                  <a:schemeClr val="bg1"/>
                </a:solidFill>
              </a:rPr>
              <a:t> Lund</a:t>
            </a:r>
          </a:p>
        </p:txBody>
      </p:sp>
    </p:spTree>
    <p:extLst>
      <p:ext uri="{BB962C8B-B14F-4D97-AF65-F5344CB8AC3E}">
        <p14:creationId xmlns:p14="http://schemas.microsoft.com/office/powerpoint/2010/main" val="3430531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915988"/>
            <a:ext cx="4040656" cy="540000"/>
          </a:xfrm>
        </p:spPr>
        <p:txBody>
          <a:bodyPr lIns="0" tIns="0" rIns="0" bIns="0"/>
          <a:lstStyle/>
          <a:p>
            <a:r>
              <a:rPr lang="en-US" sz="1400" dirty="0" smtClean="0">
                <a:solidFill>
                  <a:srgbClr val="ACC700"/>
                </a:solidFill>
              </a:rPr>
              <a:t>EWCS 2015</a:t>
            </a:r>
            <a:endParaRPr lang="en-GB" dirty="0">
              <a:solidFill>
                <a:srgbClr val="ACC700"/>
              </a:solidFill>
            </a:endParaRPr>
          </a:p>
        </p:txBody>
      </p:sp>
      <p:sp>
        <p:nvSpPr>
          <p:cNvPr id="3" name="Text Placeholder 2"/>
          <p:cNvSpPr>
            <a:spLocks noGrp="1"/>
          </p:cNvSpPr>
          <p:nvPr>
            <p:ph type="body" sz="half" idx="2"/>
          </p:nvPr>
        </p:nvSpPr>
        <p:spPr>
          <a:xfrm>
            <a:off x="539749" y="1620000"/>
            <a:ext cx="7560643" cy="519702"/>
          </a:xfrm>
        </p:spPr>
        <p:txBody>
          <a:bodyPr lIns="0" tIns="0" rIns="0" bIns="0">
            <a:noAutofit/>
          </a:bodyPr>
          <a:lstStyle/>
          <a:p>
            <a:r>
              <a:rPr lang="en-US" sz="1950" dirty="0"/>
              <a:t>Roughly 3 in every 5 workers in the EU report MSD complaints</a:t>
            </a:r>
            <a:endParaRPr lang="en-GB" sz="1950" dirty="0"/>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dirty="0"/>
              <a:t>What is the problem?</a:t>
            </a:r>
          </a:p>
        </p:txBody>
      </p:sp>
      <p:pic>
        <p:nvPicPr>
          <p:cNvPr id="10" name="Immagine 9">
            <a:extLst>
              <a:ext uri="{FF2B5EF4-FFF2-40B4-BE49-F238E27FC236}">
                <a16:creationId xmlns:a16="http://schemas.microsoft.com/office/drawing/2014/main" id="{3631549F-0545-C04E-A0AA-1732103AFEA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1" b="-1"/>
          <a:stretch/>
        </p:blipFill>
        <p:spPr>
          <a:xfrm>
            <a:off x="539750" y="2499741"/>
            <a:ext cx="2232681" cy="1872233"/>
          </a:xfrm>
          <a:prstGeom prst="rect">
            <a:avLst/>
          </a:prstGeom>
        </p:spPr>
      </p:pic>
      <p:pic>
        <p:nvPicPr>
          <p:cNvPr id="12" name="Immagine 11">
            <a:extLst>
              <a:ext uri="{FF2B5EF4-FFF2-40B4-BE49-F238E27FC236}">
                <a16:creationId xmlns:a16="http://schemas.microsoft.com/office/drawing/2014/main" id="{8114C947-2CC3-8440-9FDF-0542942B4F24}"/>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116317" y="2499741"/>
            <a:ext cx="2241986" cy="1872234"/>
          </a:xfrm>
          <a:prstGeom prst="rect">
            <a:avLst/>
          </a:prstGeom>
        </p:spPr>
      </p:pic>
      <p:pic>
        <p:nvPicPr>
          <p:cNvPr id="14" name="Immagine 13">
            <a:extLst>
              <a:ext uri="{FF2B5EF4-FFF2-40B4-BE49-F238E27FC236}">
                <a16:creationId xmlns:a16="http://schemas.microsoft.com/office/drawing/2014/main" id="{5D5616DD-2340-9D48-8FD2-77937D80BA0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5702189" y="2499742"/>
            <a:ext cx="2232537" cy="1872234"/>
          </a:xfrm>
          <a:prstGeom prst="rect">
            <a:avLst/>
          </a:prstGeom>
        </p:spPr>
      </p:pic>
      <p:sp>
        <p:nvSpPr>
          <p:cNvPr id="9" name="CasellaDiTesto 8">
            <a:extLst>
              <a:ext uri="{FF2B5EF4-FFF2-40B4-BE49-F238E27FC236}">
                <a16:creationId xmlns:a16="http://schemas.microsoft.com/office/drawing/2014/main" id="{BB5C33E3-4B34-0249-99C5-5D9CA08C16CB}"/>
              </a:ext>
            </a:extLst>
          </p:cNvPr>
          <p:cNvSpPr txBox="1"/>
          <p:nvPr/>
        </p:nvSpPr>
        <p:spPr>
          <a:xfrm rot="16200000">
            <a:off x="2417630" y="4039744"/>
            <a:ext cx="466474"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a:t>
            </a:r>
            <a:r>
              <a:rPr lang="it-IT" sz="300" b="1" dirty="0" err="1">
                <a:solidFill>
                  <a:schemeClr val="bg1"/>
                </a:solidFill>
              </a:rPr>
              <a:t>endopack</a:t>
            </a:r>
            <a:endParaRPr lang="it-IT" sz="300" b="1" dirty="0">
              <a:solidFill>
                <a:schemeClr val="bg1"/>
              </a:solidFill>
            </a:endParaRPr>
          </a:p>
        </p:txBody>
      </p:sp>
      <p:sp>
        <p:nvSpPr>
          <p:cNvPr id="11" name="CasellaDiTesto 10">
            <a:extLst>
              <a:ext uri="{FF2B5EF4-FFF2-40B4-BE49-F238E27FC236}">
                <a16:creationId xmlns:a16="http://schemas.microsoft.com/office/drawing/2014/main" id="{8218DD84-3A6F-7E4E-9EFD-C53087BD95FE}"/>
              </a:ext>
            </a:extLst>
          </p:cNvPr>
          <p:cNvSpPr txBox="1"/>
          <p:nvPr/>
        </p:nvSpPr>
        <p:spPr>
          <a:xfrm rot="16200000">
            <a:off x="3026555" y="4072605"/>
            <a:ext cx="400752"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a:t>
            </a:r>
            <a:r>
              <a:rPr lang="it-IT" sz="300" b="1" dirty="0" err="1">
                <a:solidFill>
                  <a:schemeClr val="bg1"/>
                </a:solidFill>
              </a:rPr>
              <a:t>davidf</a:t>
            </a:r>
            <a:endParaRPr lang="it-IT" sz="300" b="1" dirty="0">
              <a:solidFill>
                <a:schemeClr val="bg1"/>
              </a:solidFill>
            </a:endParaRPr>
          </a:p>
        </p:txBody>
      </p:sp>
      <p:sp>
        <p:nvSpPr>
          <p:cNvPr id="13" name="CasellaDiTesto 12">
            <a:extLst>
              <a:ext uri="{FF2B5EF4-FFF2-40B4-BE49-F238E27FC236}">
                <a16:creationId xmlns:a16="http://schemas.microsoft.com/office/drawing/2014/main" id="{28E608C1-C269-A246-B13F-AC6B7D70689F}"/>
              </a:ext>
            </a:extLst>
          </p:cNvPr>
          <p:cNvSpPr txBox="1"/>
          <p:nvPr/>
        </p:nvSpPr>
        <p:spPr>
          <a:xfrm rot="16200000">
            <a:off x="7546902" y="3984440"/>
            <a:ext cx="577082"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a:t>
            </a:r>
            <a:r>
              <a:rPr lang="it-IT" sz="300" b="1" dirty="0" err="1">
                <a:solidFill>
                  <a:schemeClr val="bg1"/>
                </a:solidFill>
              </a:rPr>
              <a:t>AntonioGuillem</a:t>
            </a:r>
            <a:endParaRPr lang="it-IT" sz="300" b="1" dirty="0">
              <a:solidFill>
                <a:schemeClr val="bg1"/>
              </a:solidFill>
            </a:endParaRPr>
          </a:p>
        </p:txBody>
      </p:sp>
    </p:spTree>
    <p:extLst>
      <p:ext uri="{BB962C8B-B14F-4D97-AF65-F5344CB8AC3E}">
        <p14:creationId xmlns:p14="http://schemas.microsoft.com/office/powerpoint/2010/main" val="4050621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936000"/>
            <a:ext cx="3312170" cy="540000"/>
          </a:xfrm>
        </p:spPr>
        <p:txBody>
          <a:bodyPr lIns="0" tIns="0" rIns="0" bIns="0">
            <a:noAutofit/>
          </a:bodyPr>
          <a:lstStyle/>
          <a:p>
            <a:r>
              <a:rPr lang="en-US" sz="1400" dirty="0">
                <a:solidFill>
                  <a:srgbClr val="ACC700"/>
                </a:solidFill>
              </a:rPr>
              <a:t>Eurostat, </a:t>
            </a:r>
            <a:r>
              <a:rPr lang="en-US" sz="1400" dirty="0" err="1">
                <a:solidFill>
                  <a:srgbClr val="ACC700"/>
                </a:solidFill>
              </a:rPr>
              <a:t>Labour</a:t>
            </a:r>
            <a:r>
              <a:rPr lang="en-US" sz="1400" dirty="0">
                <a:solidFill>
                  <a:srgbClr val="ACC700"/>
                </a:solidFill>
              </a:rPr>
              <a:t> Force </a:t>
            </a:r>
            <a:r>
              <a:rPr lang="en-US" sz="1400">
                <a:solidFill>
                  <a:srgbClr val="ACC700"/>
                </a:solidFill>
              </a:rPr>
              <a:t>Survey </a:t>
            </a:r>
            <a:r>
              <a:rPr lang="en-US" sz="1400" smtClean="0">
                <a:solidFill>
                  <a:srgbClr val="ACC700"/>
                </a:solidFill>
              </a:rPr>
              <a:t>2013</a:t>
            </a:r>
            <a:endParaRPr lang="en-GB" dirty="0">
              <a:solidFill>
                <a:srgbClr val="ACC700"/>
              </a:solidFill>
            </a:endParaRPr>
          </a:p>
        </p:txBody>
      </p:sp>
      <p:sp>
        <p:nvSpPr>
          <p:cNvPr id="3" name="Text Placeholder 2"/>
          <p:cNvSpPr>
            <a:spLocks noGrp="1"/>
          </p:cNvSpPr>
          <p:nvPr>
            <p:ph type="body" sz="half" idx="2"/>
          </p:nvPr>
        </p:nvSpPr>
        <p:spPr>
          <a:xfrm>
            <a:off x="539750" y="1620000"/>
            <a:ext cx="3744218" cy="2520000"/>
          </a:xfrm>
        </p:spPr>
        <p:txBody>
          <a:bodyPr lIns="0" tIns="0" rIns="0" bIns="0">
            <a:noAutofit/>
          </a:bodyPr>
          <a:lstStyle/>
          <a:p>
            <a:r>
              <a:rPr lang="en-US" sz="2000" dirty="0"/>
              <a:t>Of all workers in the EU with</a:t>
            </a:r>
            <a:br>
              <a:rPr lang="en-US" sz="2000" dirty="0"/>
            </a:br>
            <a:r>
              <a:rPr lang="en-US" sz="2000" dirty="0"/>
              <a:t>a work-related health problem, </a:t>
            </a:r>
            <a:br>
              <a:rPr lang="en-US" sz="2000" dirty="0"/>
            </a:br>
            <a:r>
              <a:rPr lang="en-US" sz="2000" dirty="0"/>
              <a:t>60 % identify MSDs</a:t>
            </a:r>
            <a:br>
              <a:rPr lang="en-US" sz="2000" dirty="0"/>
            </a:br>
            <a:r>
              <a:rPr lang="en-US" sz="2000" dirty="0"/>
              <a:t>as the most serious</a:t>
            </a:r>
            <a:endParaRPr lang="en-GB" sz="2000" dirty="0"/>
          </a:p>
        </p:txBody>
      </p:sp>
      <p:sp>
        <p:nvSpPr>
          <p:cNvPr id="8" name="Title 1">
            <a:extLst>
              <a:ext uri="{FF2B5EF4-FFF2-40B4-BE49-F238E27FC236}">
                <a16:creationId xmlns:a16="http://schemas.microsoft.com/office/drawing/2014/main" id="{62D11A14-1FDB-BD43-BD93-7A5BB24FD1A1}"/>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dirty="0"/>
              <a:t>What is the problem?</a:t>
            </a:r>
          </a:p>
        </p:txBody>
      </p:sp>
      <p:pic>
        <p:nvPicPr>
          <p:cNvPr id="6" name="Immagine 5">
            <a:extLst>
              <a:ext uri="{FF2B5EF4-FFF2-40B4-BE49-F238E27FC236}">
                <a16:creationId xmlns:a16="http://schemas.microsoft.com/office/drawing/2014/main" id="{AC8B1427-E79D-5847-8BD4-CD33A06D3B0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827389" y="1406137"/>
            <a:ext cx="1182483" cy="1414470"/>
          </a:xfrm>
          <a:prstGeom prst="rect">
            <a:avLst/>
          </a:prstGeom>
        </p:spPr>
      </p:pic>
      <p:pic>
        <p:nvPicPr>
          <p:cNvPr id="10" name="Immagine 9">
            <a:extLst>
              <a:ext uri="{FF2B5EF4-FFF2-40B4-BE49-F238E27FC236}">
                <a16:creationId xmlns:a16="http://schemas.microsoft.com/office/drawing/2014/main" id="{318A0F77-DF99-DB41-B9FA-F489050E5D6A}"/>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5901919" y="2957504"/>
            <a:ext cx="2107953" cy="1414469"/>
          </a:xfrm>
          <a:prstGeom prst="rect">
            <a:avLst/>
          </a:prstGeom>
        </p:spPr>
      </p:pic>
      <p:pic>
        <p:nvPicPr>
          <p:cNvPr id="12" name="Immagine 11">
            <a:extLst>
              <a:ext uri="{FF2B5EF4-FFF2-40B4-BE49-F238E27FC236}">
                <a16:creationId xmlns:a16="http://schemas.microsoft.com/office/drawing/2014/main" id="{1BA0EB0B-06FF-B847-8C9A-93861BE2CC53}"/>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4553438" y="2957504"/>
            <a:ext cx="1182483" cy="1414471"/>
          </a:xfrm>
          <a:prstGeom prst="rect">
            <a:avLst/>
          </a:prstGeom>
        </p:spPr>
      </p:pic>
      <p:pic>
        <p:nvPicPr>
          <p:cNvPr id="14" name="Immagine 13">
            <a:extLst>
              <a:ext uri="{FF2B5EF4-FFF2-40B4-BE49-F238E27FC236}">
                <a16:creationId xmlns:a16="http://schemas.microsoft.com/office/drawing/2014/main" id="{C8FC3D07-E4C8-4D49-806B-EEAFC8BE8705}"/>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4553438" y="1406137"/>
            <a:ext cx="2121048" cy="1414470"/>
          </a:xfrm>
          <a:prstGeom prst="rect">
            <a:avLst/>
          </a:prstGeom>
        </p:spPr>
      </p:pic>
      <p:sp>
        <p:nvSpPr>
          <p:cNvPr id="9" name="CasellaDiTesto 8">
            <a:extLst>
              <a:ext uri="{FF2B5EF4-FFF2-40B4-BE49-F238E27FC236}">
                <a16:creationId xmlns:a16="http://schemas.microsoft.com/office/drawing/2014/main" id="{F5F55AB5-3E0C-4641-9AC8-CCEE201CED77}"/>
              </a:ext>
            </a:extLst>
          </p:cNvPr>
          <p:cNvSpPr txBox="1"/>
          <p:nvPr/>
        </p:nvSpPr>
        <p:spPr>
          <a:xfrm rot="16200000">
            <a:off x="4327390" y="2472358"/>
            <a:ext cx="567463"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SDI Production</a:t>
            </a:r>
          </a:p>
        </p:txBody>
      </p:sp>
      <p:sp>
        <p:nvSpPr>
          <p:cNvPr id="11" name="CasellaDiTesto 10">
            <a:extLst>
              <a:ext uri="{FF2B5EF4-FFF2-40B4-BE49-F238E27FC236}">
                <a16:creationId xmlns:a16="http://schemas.microsoft.com/office/drawing/2014/main" id="{8174C18B-B470-A946-8B18-24E5D9464DD2}"/>
              </a:ext>
            </a:extLst>
          </p:cNvPr>
          <p:cNvSpPr txBox="1"/>
          <p:nvPr/>
        </p:nvSpPr>
        <p:spPr>
          <a:xfrm rot="16200000">
            <a:off x="7678222" y="2525954"/>
            <a:ext cx="458459"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a:t>
            </a:r>
            <a:r>
              <a:rPr lang="it-IT" sz="300" b="1" dirty="0" err="1">
                <a:solidFill>
                  <a:schemeClr val="bg1"/>
                </a:solidFill>
              </a:rPr>
              <a:t>Baloncici</a:t>
            </a:r>
            <a:endParaRPr lang="it-IT" sz="300" b="1" dirty="0">
              <a:solidFill>
                <a:schemeClr val="bg1"/>
              </a:solidFill>
            </a:endParaRPr>
          </a:p>
        </p:txBody>
      </p:sp>
      <p:sp>
        <p:nvSpPr>
          <p:cNvPr id="13" name="CasellaDiTesto 12">
            <a:extLst>
              <a:ext uri="{FF2B5EF4-FFF2-40B4-BE49-F238E27FC236}">
                <a16:creationId xmlns:a16="http://schemas.microsoft.com/office/drawing/2014/main" id="{E53B033A-40E0-3141-ABA0-9FCB993984DE}"/>
              </a:ext>
            </a:extLst>
          </p:cNvPr>
          <p:cNvSpPr txBox="1"/>
          <p:nvPr/>
        </p:nvSpPr>
        <p:spPr>
          <a:xfrm rot="16200000">
            <a:off x="5452822" y="3202098"/>
            <a:ext cx="423193" cy="46166"/>
          </a:xfrm>
          <a:prstGeom prst="rect">
            <a:avLst/>
          </a:prstGeom>
          <a:noFill/>
        </p:spPr>
        <p:txBody>
          <a:bodyPr wrap="none" lIns="0" tIns="0" rIns="0" bIns="0" rtlCol="0">
            <a:spAutoFit/>
          </a:bodyPr>
          <a:lstStyle/>
          <a:p>
            <a:pPr algn="ctr"/>
            <a:r>
              <a:rPr lang="it-IT" sz="300" b="1" dirty="0">
                <a:solidFill>
                  <a:schemeClr val="tx1">
                    <a:lumMod val="50000"/>
                    <a:lumOff val="50000"/>
                  </a:schemeClr>
                </a:solidFill>
              </a:rPr>
              <a:t>©</a:t>
            </a:r>
            <a:r>
              <a:rPr lang="it-IT" sz="300" b="1" dirty="0" err="1">
                <a:solidFill>
                  <a:schemeClr val="tx1">
                    <a:lumMod val="50000"/>
                    <a:lumOff val="50000"/>
                  </a:schemeClr>
                </a:solidFill>
              </a:rPr>
              <a:t>iStockphoto</a:t>
            </a:r>
            <a:r>
              <a:rPr lang="it-IT" sz="300" b="1" dirty="0">
                <a:solidFill>
                  <a:schemeClr val="tx1">
                    <a:lumMod val="50000"/>
                    <a:lumOff val="50000"/>
                  </a:schemeClr>
                </a:solidFill>
              </a:rPr>
              <a:t> / </a:t>
            </a:r>
            <a:r>
              <a:rPr lang="it-IT" sz="300" b="1" dirty="0" err="1">
                <a:solidFill>
                  <a:schemeClr val="tx1">
                    <a:lumMod val="50000"/>
                    <a:lumOff val="50000"/>
                  </a:schemeClr>
                </a:solidFill>
              </a:rPr>
              <a:t>zoranm</a:t>
            </a:r>
            <a:endParaRPr lang="it-IT" sz="300" b="1" dirty="0">
              <a:solidFill>
                <a:schemeClr val="tx1">
                  <a:lumMod val="50000"/>
                  <a:lumOff val="50000"/>
                </a:schemeClr>
              </a:solidFill>
            </a:endParaRPr>
          </a:p>
        </p:txBody>
      </p:sp>
      <p:sp>
        <p:nvSpPr>
          <p:cNvPr id="15" name="CasellaDiTesto 14">
            <a:extLst>
              <a:ext uri="{FF2B5EF4-FFF2-40B4-BE49-F238E27FC236}">
                <a16:creationId xmlns:a16="http://schemas.microsoft.com/office/drawing/2014/main" id="{B74AD598-EACA-7E4D-8D99-22EC6A57C2E2}"/>
              </a:ext>
            </a:extLst>
          </p:cNvPr>
          <p:cNvSpPr txBox="1"/>
          <p:nvPr/>
        </p:nvSpPr>
        <p:spPr>
          <a:xfrm rot="16200000">
            <a:off x="7698944" y="3193915"/>
            <a:ext cx="426400" cy="46166"/>
          </a:xfrm>
          <a:prstGeom prst="rect">
            <a:avLst/>
          </a:prstGeom>
          <a:noFill/>
        </p:spPr>
        <p:txBody>
          <a:bodyPr wrap="none" lIns="0" tIns="0" rIns="0" bIns="0" rtlCol="0">
            <a:spAutoFit/>
          </a:bodyPr>
          <a:lstStyle/>
          <a:p>
            <a:pPr algn="ctr"/>
            <a:r>
              <a:rPr lang="it-IT" sz="300" b="1" dirty="0">
                <a:solidFill>
                  <a:schemeClr val="bg1"/>
                </a:solidFill>
              </a:rPr>
              <a:t>©</a:t>
            </a:r>
            <a:r>
              <a:rPr lang="it-IT" sz="300" b="1" dirty="0" err="1">
                <a:solidFill>
                  <a:schemeClr val="bg1"/>
                </a:solidFill>
              </a:rPr>
              <a:t>iStockphoto</a:t>
            </a:r>
            <a:r>
              <a:rPr lang="it-IT" sz="300" b="1" dirty="0">
                <a:solidFill>
                  <a:schemeClr val="bg1"/>
                </a:solidFill>
              </a:rPr>
              <a:t> / </a:t>
            </a:r>
            <a:r>
              <a:rPr lang="it-IT" sz="300" b="1" dirty="0" err="1">
                <a:solidFill>
                  <a:schemeClr val="bg1"/>
                </a:solidFill>
              </a:rPr>
              <a:t>andresr</a:t>
            </a:r>
            <a:endParaRPr lang="it-IT" sz="300" b="1" dirty="0">
              <a:solidFill>
                <a:schemeClr val="bg1"/>
              </a:solidFill>
            </a:endParaRPr>
          </a:p>
        </p:txBody>
      </p:sp>
    </p:spTree>
    <p:extLst>
      <p:ext uri="{BB962C8B-B14F-4D97-AF65-F5344CB8AC3E}">
        <p14:creationId xmlns:p14="http://schemas.microsoft.com/office/powerpoint/2010/main" val="715134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5177"/>
            <a:ext cx="7559873" cy="660895"/>
          </a:xfrm>
        </p:spPr>
        <p:txBody>
          <a:bodyPr lIns="0" tIns="0" rIns="0" bIns="0"/>
          <a:lstStyle/>
          <a:p>
            <a:r>
              <a:rPr lang="en-US" sz="2000" dirty="0">
                <a:solidFill>
                  <a:schemeClr val="accent1"/>
                </a:solidFill>
                <a:latin typeface="Myriad Pro" panose="020B0503030403020204" pitchFamily="34" charset="0"/>
              </a:rPr>
              <a:t/>
            </a:r>
            <a:br>
              <a:rPr lang="en-US" sz="2000" dirty="0">
                <a:solidFill>
                  <a:schemeClr val="accent1"/>
                </a:solidFill>
                <a:latin typeface="Myriad Pro" panose="020B0503030403020204" pitchFamily="34" charset="0"/>
              </a:rPr>
            </a:br>
            <a:r>
              <a:rPr lang="en-US" sz="2400" dirty="0">
                <a:solidFill>
                  <a:schemeClr val="accent1"/>
                </a:solidFill>
              </a:rPr>
              <a:t>Parts of the body typically affected</a:t>
            </a:r>
            <a:r>
              <a:rPr lang="en-US" sz="2000" dirty="0">
                <a:solidFill>
                  <a:schemeClr val="accent1"/>
                </a:solidFill>
                <a:latin typeface="Myriad Pro" panose="020B0503030403020204" pitchFamily="34" charset="0"/>
              </a:rPr>
              <a:t/>
            </a:r>
            <a:br>
              <a:rPr lang="en-US" sz="2000" dirty="0">
                <a:solidFill>
                  <a:schemeClr val="accent1"/>
                </a:solidFill>
                <a:latin typeface="Myriad Pro" panose="020B0503030403020204" pitchFamily="34" charset="0"/>
              </a:rPr>
            </a:br>
            <a:endParaRPr lang="en-US" sz="2000" dirty="0">
              <a:solidFill>
                <a:schemeClr val="accent1"/>
              </a:solidFill>
            </a:endParaRPr>
          </a:p>
        </p:txBody>
      </p:sp>
      <p:grpSp>
        <p:nvGrpSpPr>
          <p:cNvPr id="28" name="Gruppo 27">
            <a:extLst>
              <a:ext uri="{FF2B5EF4-FFF2-40B4-BE49-F238E27FC236}">
                <a16:creationId xmlns:a16="http://schemas.microsoft.com/office/drawing/2014/main" id="{78CF137D-590C-574C-ADF1-02FF86B16D1C}"/>
              </a:ext>
            </a:extLst>
          </p:cNvPr>
          <p:cNvGrpSpPr/>
          <p:nvPr/>
        </p:nvGrpSpPr>
        <p:grpSpPr>
          <a:xfrm>
            <a:off x="3491880" y="1328153"/>
            <a:ext cx="4937074" cy="2755765"/>
            <a:chOff x="3864868" y="1478077"/>
            <a:chExt cx="4606469" cy="2571229"/>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3864868" y="1478077"/>
              <a:ext cx="4606469" cy="2249671"/>
            </a:xfrm>
            <a:prstGeom prst="rect">
              <a:avLst/>
            </a:prstGeom>
          </p:spPr>
        </p:pic>
        <p:sp>
          <p:nvSpPr>
            <p:cNvPr id="3" name="TextBox 2"/>
            <p:cNvSpPr txBox="1"/>
            <p:nvPr/>
          </p:nvSpPr>
          <p:spPr>
            <a:xfrm>
              <a:off x="4013933" y="3772307"/>
              <a:ext cx="1080000" cy="276999"/>
            </a:xfrm>
            <a:prstGeom prst="rect">
              <a:avLst/>
            </a:prstGeom>
            <a:noFill/>
          </p:spPr>
          <p:txBody>
            <a:bodyPr wrap="square" rtlCol="0">
              <a:spAutoFit/>
            </a:bodyPr>
            <a:lstStyle/>
            <a:p>
              <a:pPr algn="ctr"/>
              <a:r>
                <a:rPr lang="en-GB" sz="1200" b="1" dirty="0">
                  <a:solidFill>
                    <a:schemeClr val="accent1"/>
                  </a:solidFill>
                  <a:latin typeface="+mj-lt"/>
                  <a:ea typeface="+mj-ea"/>
                  <a:cs typeface="Trebuchet MS"/>
                </a:rPr>
                <a:t>Back</a:t>
              </a:r>
            </a:p>
          </p:txBody>
        </p:sp>
        <p:sp>
          <p:nvSpPr>
            <p:cNvPr id="7" name="TextBox 6"/>
            <p:cNvSpPr txBox="1"/>
            <p:nvPr/>
          </p:nvSpPr>
          <p:spPr>
            <a:xfrm>
              <a:off x="5628102" y="3772307"/>
              <a:ext cx="1080000" cy="276999"/>
            </a:xfrm>
            <a:prstGeom prst="rect">
              <a:avLst/>
            </a:prstGeom>
            <a:noFill/>
          </p:spPr>
          <p:txBody>
            <a:bodyPr wrap="square" rtlCol="0">
              <a:spAutoFit/>
            </a:bodyPr>
            <a:lstStyle/>
            <a:p>
              <a:pPr algn="ctr"/>
              <a:r>
                <a:rPr lang="en-GB" sz="1200" b="1" dirty="0">
                  <a:solidFill>
                    <a:schemeClr val="accent1"/>
                  </a:solidFill>
                  <a:latin typeface="+mj-lt"/>
                  <a:ea typeface="+mj-ea"/>
                  <a:cs typeface="Trebuchet MS"/>
                </a:rPr>
                <a:t>Upper limbs</a:t>
              </a:r>
            </a:p>
          </p:txBody>
        </p:sp>
        <p:sp>
          <p:nvSpPr>
            <p:cNvPr id="8" name="TextBox 7"/>
            <p:cNvSpPr txBox="1"/>
            <p:nvPr/>
          </p:nvSpPr>
          <p:spPr>
            <a:xfrm>
              <a:off x="7241546" y="3772307"/>
              <a:ext cx="1080000" cy="276999"/>
            </a:xfrm>
            <a:prstGeom prst="rect">
              <a:avLst/>
            </a:prstGeom>
            <a:noFill/>
          </p:spPr>
          <p:txBody>
            <a:bodyPr wrap="square" rtlCol="0">
              <a:spAutoFit/>
            </a:bodyPr>
            <a:lstStyle/>
            <a:p>
              <a:pPr algn="ctr"/>
              <a:r>
                <a:rPr lang="en-GB" sz="1200" b="1" dirty="0">
                  <a:solidFill>
                    <a:schemeClr val="accent1"/>
                  </a:solidFill>
                  <a:cs typeface="Trebuchet MS"/>
                </a:rPr>
                <a:t>Lower limbs</a:t>
              </a:r>
            </a:p>
          </p:txBody>
        </p:sp>
      </p:grpSp>
      <p:sp>
        <p:nvSpPr>
          <p:cNvPr id="9" name="TextBox 8"/>
          <p:cNvSpPr txBox="1"/>
          <p:nvPr/>
        </p:nvSpPr>
        <p:spPr>
          <a:xfrm>
            <a:off x="2161305" y="1324189"/>
            <a:ext cx="970535" cy="153888"/>
          </a:xfrm>
          <a:prstGeom prst="rect">
            <a:avLst/>
          </a:prstGeom>
          <a:noFill/>
        </p:spPr>
        <p:txBody>
          <a:bodyPr wrap="square" lIns="0" tIns="0" rIns="0" bIns="0" rtlCol="0" anchor="ctr" anchorCtr="0">
            <a:spAutoFit/>
          </a:bodyPr>
          <a:lstStyle/>
          <a:p>
            <a:r>
              <a:rPr lang="en-GB" sz="1000" b="1" dirty="0">
                <a:solidFill>
                  <a:schemeClr val="accent1"/>
                </a:solidFill>
                <a:latin typeface="+mj-lt"/>
                <a:ea typeface="+mj-ea"/>
                <a:cs typeface="Trebuchet MS"/>
              </a:rPr>
              <a:t>Neck</a:t>
            </a:r>
          </a:p>
        </p:txBody>
      </p:sp>
      <p:sp>
        <p:nvSpPr>
          <p:cNvPr id="10" name="TextBox 9"/>
          <p:cNvSpPr txBox="1"/>
          <p:nvPr/>
        </p:nvSpPr>
        <p:spPr>
          <a:xfrm>
            <a:off x="2161305" y="1566965"/>
            <a:ext cx="970535" cy="153888"/>
          </a:xfrm>
          <a:prstGeom prst="rect">
            <a:avLst/>
          </a:prstGeom>
          <a:noFill/>
        </p:spPr>
        <p:txBody>
          <a:bodyPr wrap="square" lIns="0" tIns="0" rIns="0" bIns="0" rtlCol="0" anchor="ctr" anchorCtr="0">
            <a:spAutoFit/>
          </a:bodyPr>
          <a:lstStyle/>
          <a:p>
            <a:r>
              <a:rPr lang="en-GB" sz="1000" b="1" dirty="0">
                <a:solidFill>
                  <a:schemeClr val="accent1"/>
                </a:solidFill>
                <a:latin typeface="+mj-lt"/>
                <a:ea typeface="+mj-ea"/>
                <a:cs typeface="Trebuchet MS"/>
              </a:rPr>
              <a:t>Shoulders</a:t>
            </a:r>
          </a:p>
        </p:txBody>
      </p:sp>
      <p:sp>
        <p:nvSpPr>
          <p:cNvPr id="13" name="TextBox 12"/>
          <p:cNvSpPr txBox="1"/>
          <p:nvPr/>
        </p:nvSpPr>
        <p:spPr>
          <a:xfrm>
            <a:off x="2161305" y="2119960"/>
            <a:ext cx="970535" cy="153888"/>
          </a:xfrm>
          <a:prstGeom prst="rect">
            <a:avLst/>
          </a:prstGeom>
          <a:noFill/>
        </p:spPr>
        <p:txBody>
          <a:bodyPr wrap="square" lIns="0" tIns="0" rIns="0" bIns="0" rtlCol="0" anchor="ctr" anchorCtr="0">
            <a:spAutoFit/>
          </a:bodyPr>
          <a:lstStyle/>
          <a:p>
            <a:r>
              <a:rPr lang="en-GB" sz="1000" b="1" dirty="0">
                <a:solidFill>
                  <a:schemeClr val="accent1"/>
                </a:solidFill>
                <a:latin typeface="+mj-lt"/>
                <a:ea typeface="+mj-ea"/>
                <a:cs typeface="Trebuchet MS"/>
              </a:rPr>
              <a:t>Elbows</a:t>
            </a:r>
          </a:p>
        </p:txBody>
      </p:sp>
      <p:sp>
        <p:nvSpPr>
          <p:cNvPr id="14" name="TextBox 13"/>
          <p:cNvSpPr txBox="1"/>
          <p:nvPr/>
        </p:nvSpPr>
        <p:spPr>
          <a:xfrm>
            <a:off x="2161305" y="2329241"/>
            <a:ext cx="970535" cy="153888"/>
          </a:xfrm>
          <a:prstGeom prst="rect">
            <a:avLst/>
          </a:prstGeom>
          <a:noFill/>
        </p:spPr>
        <p:txBody>
          <a:bodyPr wrap="square" lIns="0" tIns="0" rIns="0" bIns="0" rtlCol="0" anchor="ctr" anchorCtr="0">
            <a:spAutoFit/>
          </a:bodyPr>
          <a:lstStyle/>
          <a:p>
            <a:r>
              <a:rPr lang="en-GB" sz="1000" b="1" dirty="0">
                <a:solidFill>
                  <a:schemeClr val="accent1"/>
                </a:solidFill>
                <a:latin typeface="+mj-lt"/>
                <a:ea typeface="+mj-ea"/>
                <a:cs typeface="Trebuchet MS"/>
              </a:rPr>
              <a:t>Back</a:t>
            </a:r>
          </a:p>
        </p:txBody>
      </p:sp>
      <p:sp>
        <p:nvSpPr>
          <p:cNvPr id="15" name="TextBox 14"/>
          <p:cNvSpPr txBox="1"/>
          <p:nvPr/>
        </p:nvSpPr>
        <p:spPr>
          <a:xfrm>
            <a:off x="2161305" y="2590947"/>
            <a:ext cx="970535" cy="307777"/>
          </a:xfrm>
          <a:prstGeom prst="rect">
            <a:avLst/>
          </a:prstGeom>
          <a:noFill/>
        </p:spPr>
        <p:txBody>
          <a:bodyPr wrap="square" lIns="0" tIns="0" rIns="0" bIns="0" rtlCol="0" anchor="ctr" anchorCtr="0">
            <a:spAutoFit/>
          </a:bodyPr>
          <a:lstStyle/>
          <a:p>
            <a:r>
              <a:rPr lang="en-GB" sz="1000" b="1" dirty="0">
                <a:solidFill>
                  <a:schemeClr val="accent1"/>
                </a:solidFill>
                <a:latin typeface="+mj-lt"/>
                <a:ea typeface="+mj-ea"/>
                <a:cs typeface="Trebuchet MS"/>
              </a:rPr>
              <a:t>Wrists /</a:t>
            </a:r>
            <a:br>
              <a:rPr lang="en-GB" sz="1000" b="1" dirty="0">
                <a:solidFill>
                  <a:schemeClr val="accent1"/>
                </a:solidFill>
                <a:latin typeface="+mj-lt"/>
                <a:ea typeface="+mj-ea"/>
                <a:cs typeface="Trebuchet MS"/>
              </a:rPr>
            </a:br>
            <a:r>
              <a:rPr lang="en-GB" sz="1000" b="1" dirty="0">
                <a:solidFill>
                  <a:schemeClr val="accent1"/>
                </a:solidFill>
                <a:latin typeface="+mj-lt"/>
                <a:ea typeface="+mj-ea"/>
                <a:cs typeface="Trebuchet MS"/>
              </a:rPr>
              <a:t>Hands</a:t>
            </a:r>
          </a:p>
        </p:txBody>
      </p:sp>
      <p:sp>
        <p:nvSpPr>
          <p:cNvPr id="16" name="TextBox 15"/>
          <p:cNvSpPr txBox="1"/>
          <p:nvPr/>
        </p:nvSpPr>
        <p:spPr>
          <a:xfrm>
            <a:off x="2161305" y="3302964"/>
            <a:ext cx="970535" cy="153888"/>
          </a:xfrm>
          <a:prstGeom prst="rect">
            <a:avLst/>
          </a:prstGeom>
          <a:noFill/>
        </p:spPr>
        <p:txBody>
          <a:bodyPr wrap="square" lIns="0" tIns="0" rIns="0" bIns="0" rtlCol="0" anchor="ctr" anchorCtr="0">
            <a:spAutoFit/>
          </a:bodyPr>
          <a:lstStyle/>
          <a:p>
            <a:r>
              <a:rPr lang="en-GB" sz="1000" b="1" dirty="0">
                <a:solidFill>
                  <a:schemeClr val="accent1"/>
                </a:solidFill>
                <a:latin typeface="+mj-lt"/>
                <a:ea typeface="+mj-ea"/>
                <a:cs typeface="Trebuchet MS"/>
              </a:rPr>
              <a:t>Knees</a:t>
            </a:r>
          </a:p>
        </p:txBody>
      </p:sp>
      <p:sp>
        <p:nvSpPr>
          <p:cNvPr id="17" name="TextBox 16"/>
          <p:cNvSpPr txBox="1"/>
          <p:nvPr/>
        </p:nvSpPr>
        <p:spPr>
          <a:xfrm>
            <a:off x="2161305" y="3914133"/>
            <a:ext cx="970535" cy="153888"/>
          </a:xfrm>
          <a:prstGeom prst="rect">
            <a:avLst/>
          </a:prstGeom>
          <a:noFill/>
        </p:spPr>
        <p:txBody>
          <a:bodyPr wrap="square" lIns="0" tIns="0" rIns="0" bIns="0" rtlCol="0" anchor="ctr" anchorCtr="0">
            <a:spAutoFit/>
          </a:bodyPr>
          <a:lstStyle/>
          <a:p>
            <a:r>
              <a:rPr lang="en-GB" sz="1000" b="1" dirty="0">
                <a:solidFill>
                  <a:schemeClr val="accent1"/>
                </a:solidFill>
                <a:latin typeface="+mj-lt"/>
                <a:ea typeface="+mj-ea"/>
                <a:cs typeface="Trebuchet MS"/>
              </a:rPr>
              <a:t>Ankles / Feet</a:t>
            </a:r>
          </a:p>
        </p:txBody>
      </p:sp>
      <p:pic>
        <p:nvPicPr>
          <p:cNvPr id="27" name="Immagine 26">
            <a:extLst>
              <a:ext uri="{FF2B5EF4-FFF2-40B4-BE49-F238E27FC236}">
                <a16:creationId xmlns:a16="http://schemas.microsoft.com/office/drawing/2014/main" id="{66A34F25-84D2-7C46-8A38-D5DC02E739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690" y="655719"/>
            <a:ext cx="1951359" cy="3833027"/>
          </a:xfrm>
          <a:prstGeom prst="rect">
            <a:avLst/>
          </a:prstGeom>
        </p:spPr>
      </p:pic>
      <p:pic>
        <p:nvPicPr>
          <p:cNvPr id="25" name="Immagine 24">
            <a:extLst>
              <a:ext uri="{FF2B5EF4-FFF2-40B4-BE49-F238E27FC236}">
                <a16:creationId xmlns:a16="http://schemas.microsoft.com/office/drawing/2014/main" id="{F2F6C363-170E-1140-8654-7B65F90B6E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434" y="971976"/>
            <a:ext cx="1397076" cy="3358927"/>
          </a:xfrm>
          <a:prstGeom prst="rect">
            <a:avLst/>
          </a:prstGeom>
        </p:spPr>
      </p:pic>
    </p:spTree>
    <p:extLst>
      <p:ext uri="{BB962C8B-B14F-4D97-AF65-F5344CB8AC3E}">
        <p14:creationId xmlns:p14="http://schemas.microsoft.com/office/powerpoint/2010/main" val="2253540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49" y="915988"/>
            <a:ext cx="3744219" cy="3455987"/>
          </a:xfrm>
        </p:spPr>
        <p:txBody>
          <a:bodyPr lIns="0" tIns="0" rIns="0" bIns="0">
            <a:noAutofit/>
          </a:bodyPr>
          <a:lstStyle/>
          <a:p>
            <a:r>
              <a:rPr lang="en-GB" sz="2000" dirty="0"/>
              <a:t>Impairments of</a:t>
            </a:r>
            <a:br>
              <a:rPr lang="en-GB" sz="2000" dirty="0"/>
            </a:br>
            <a:r>
              <a:rPr lang="en-GB" sz="2000" dirty="0"/>
              <a:t>bodily structures</a:t>
            </a:r>
          </a:p>
          <a:p>
            <a:r>
              <a:rPr lang="en-GB" sz="2000" dirty="0"/>
              <a:t>Caused or aggravated primarily by work </a:t>
            </a:r>
          </a:p>
          <a:p>
            <a:r>
              <a:rPr lang="en-GB" sz="2000" dirty="0"/>
              <a:t>Physical, psychosocial, organisational and individual factors can contribute</a:t>
            </a:r>
          </a:p>
        </p:txBody>
      </p:sp>
      <p:sp>
        <p:nvSpPr>
          <p:cNvPr id="6" name="Title 1">
            <a:extLst>
              <a:ext uri="{FF2B5EF4-FFF2-40B4-BE49-F238E27FC236}">
                <a16:creationId xmlns:a16="http://schemas.microsoft.com/office/drawing/2014/main" id="{B28337FA-D9E9-B14B-B25F-ACA2748C2CC0}"/>
              </a:ext>
            </a:extLst>
          </p:cNvPr>
          <p:cNvSpPr txBox="1">
            <a:spLocks/>
          </p:cNvSpPr>
          <p:nvPr/>
        </p:nvSpPr>
        <p:spPr>
          <a:xfrm>
            <a:off x="539750" y="-5177"/>
            <a:ext cx="7559873" cy="660895"/>
          </a:xfrm>
          <a:prstGeom prst="rect">
            <a:avLst/>
          </a:prstGeom>
        </p:spPr>
        <p:txBody>
          <a:bodyPr vert="horz" lIns="0" tIns="0" rIns="0" bIns="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accent1"/>
                </a:solidFill>
              </a:rPr>
              <a:t>What are work-related MSDs?</a:t>
            </a:r>
            <a:endParaRPr lang="en-US" sz="2000" dirty="0">
              <a:solidFill>
                <a:schemeClr val="accent1"/>
              </a:solidFill>
            </a:endParaRPr>
          </a:p>
        </p:txBody>
      </p:sp>
      <p:pic>
        <p:nvPicPr>
          <p:cNvPr id="4" name="Immagine 3">
            <a:extLst>
              <a:ext uri="{FF2B5EF4-FFF2-40B4-BE49-F238E27FC236}">
                <a16:creationId xmlns:a16="http://schemas.microsoft.com/office/drawing/2014/main" id="{418A3B34-48E4-2C48-81D4-AAC148010E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283" b="7694"/>
          <a:stretch/>
        </p:blipFill>
        <p:spPr>
          <a:xfrm>
            <a:off x="4861377" y="842076"/>
            <a:ext cx="2623197" cy="3296136"/>
          </a:xfrm>
          <a:prstGeom prst="rect">
            <a:avLst/>
          </a:prstGeom>
        </p:spPr>
      </p:pic>
      <p:sp>
        <p:nvSpPr>
          <p:cNvPr id="2" name="Ovale 1">
            <a:extLst>
              <a:ext uri="{FF2B5EF4-FFF2-40B4-BE49-F238E27FC236}">
                <a16:creationId xmlns:a16="http://schemas.microsoft.com/office/drawing/2014/main" id="{9F3D7D94-9EAA-7946-BC33-086AC2645C18}"/>
              </a:ext>
            </a:extLst>
          </p:cNvPr>
          <p:cNvSpPr/>
          <p:nvPr/>
        </p:nvSpPr>
        <p:spPr>
          <a:xfrm>
            <a:off x="7487963" y="1038510"/>
            <a:ext cx="108372" cy="108372"/>
          </a:xfrm>
          <a:prstGeom prst="ellipse">
            <a:avLst/>
          </a:prstGeom>
          <a:solidFill>
            <a:srgbClr val="E647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a:extLst>
              <a:ext uri="{FF2B5EF4-FFF2-40B4-BE49-F238E27FC236}">
                <a16:creationId xmlns:a16="http://schemas.microsoft.com/office/drawing/2014/main" id="{E659FF73-7DB1-5B4A-957D-EE8EC5821F6D}"/>
              </a:ext>
            </a:extLst>
          </p:cNvPr>
          <p:cNvSpPr txBox="1"/>
          <p:nvPr/>
        </p:nvSpPr>
        <p:spPr>
          <a:xfrm>
            <a:off x="7596336" y="981829"/>
            <a:ext cx="648122" cy="338554"/>
          </a:xfrm>
          <a:prstGeom prst="rect">
            <a:avLst/>
          </a:prstGeom>
          <a:noFill/>
        </p:spPr>
        <p:txBody>
          <a:bodyPr wrap="square" rtlCol="0">
            <a:spAutoFit/>
          </a:bodyPr>
          <a:lstStyle/>
          <a:p>
            <a:r>
              <a:rPr lang="it-IT" sz="800" dirty="0" err="1">
                <a:solidFill>
                  <a:schemeClr val="tx1">
                    <a:lumMod val="65000"/>
                    <a:lumOff val="35000"/>
                  </a:schemeClr>
                </a:solidFill>
              </a:rPr>
              <a:t>Aches</a:t>
            </a:r>
            <a:r>
              <a:rPr lang="it-IT" sz="800" dirty="0">
                <a:solidFill>
                  <a:schemeClr val="tx1">
                    <a:lumMod val="65000"/>
                    <a:lumOff val="35000"/>
                  </a:schemeClr>
                </a:solidFill>
              </a:rPr>
              <a:t> and </a:t>
            </a:r>
            <a:r>
              <a:rPr lang="it-IT" sz="800" dirty="0" err="1">
                <a:solidFill>
                  <a:schemeClr val="tx1">
                    <a:lumMod val="65000"/>
                    <a:lumOff val="35000"/>
                  </a:schemeClr>
                </a:solidFill>
              </a:rPr>
              <a:t>pains</a:t>
            </a:r>
            <a:endParaRPr lang="it-IT" sz="800" dirty="0">
              <a:solidFill>
                <a:schemeClr val="tx1">
                  <a:lumMod val="65000"/>
                  <a:lumOff val="35000"/>
                </a:schemeClr>
              </a:solidFill>
            </a:endParaRPr>
          </a:p>
        </p:txBody>
      </p:sp>
      <p:sp>
        <p:nvSpPr>
          <p:cNvPr id="9" name="Ovale 8">
            <a:extLst>
              <a:ext uri="{FF2B5EF4-FFF2-40B4-BE49-F238E27FC236}">
                <a16:creationId xmlns:a16="http://schemas.microsoft.com/office/drawing/2014/main" id="{A4372AB5-2FB6-D642-9F92-4799A3084453}"/>
              </a:ext>
            </a:extLst>
          </p:cNvPr>
          <p:cNvSpPr/>
          <p:nvPr/>
        </p:nvSpPr>
        <p:spPr>
          <a:xfrm>
            <a:off x="7485704" y="1388926"/>
            <a:ext cx="108372" cy="1083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3AF6B84C-77D5-9B43-9E74-1BB02D2E7703}"/>
              </a:ext>
            </a:extLst>
          </p:cNvPr>
          <p:cNvSpPr txBox="1"/>
          <p:nvPr/>
        </p:nvSpPr>
        <p:spPr>
          <a:xfrm>
            <a:off x="7596336" y="1340000"/>
            <a:ext cx="720080" cy="338554"/>
          </a:xfrm>
          <a:prstGeom prst="rect">
            <a:avLst/>
          </a:prstGeom>
          <a:noFill/>
        </p:spPr>
        <p:txBody>
          <a:bodyPr wrap="square" rtlCol="0">
            <a:spAutoFit/>
          </a:bodyPr>
          <a:lstStyle/>
          <a:p>
            <a:r>
              <a:rPr lang="it-IT" sz="800" dirty="0">
                <a:solidFill>
                  <a:schemeClr val="tx1">
                    <a:lumMod val="65000"/>
                    <a:lumOff val="35000"/>
                  </a:schemeClr>
                </a:solidFill>
              </a:rPr>
              <a:t>Stress </a:t>
            </a:r>
            <a:r>
              <a:rPr lang="it-IT" sz="800" dirty="0" err="1">
                <a:solidFill>
                  <a:schemeClr val="tx1">
                    <a:lumMod val="65000"/>
                    <a:lumOff val="35000"/>
                  </a:schemeClr>
                </a:solidFill>
              </a:rPr>
              <a:t>symptoms</a:t>
            </a:r>
            <a:endParaRPr lang="it-IT" sz="800" dirty="0">
              <a:solidFill>
                <a:schemeClr val="tx1">
                  <a:lumMod val="65000"/>
                  <a:lumOff val="35000"/>
                </a:schemeClr>
              </a:solidFill>
            </a:endParaRPr>
          </a:p>
        </p:txBody>
      </p:sp>
      <p:sp>
        <p:nvSpPr>
          <p:cNvPr id="11" name="CasellaDiTesto 10">
            <a:extLst>
              <a:ext uri="{FF2B5EF4-FFF2-40B4-BE49-F238E27FC236}">
                <a16:creationId xmlns:a16="http://schemas.microsoft.com/office/drawing/2014/main" id="{20CA59DD-EC10-0348-8A61-79424DA39685}"/>
              </a:ext>
            </a:extLst>
          </p:cNvPr>
          <p:cNvSpPr txBox="1"/>
          <p:nvPr/>
        </p:nvSpPr>
        <p:spPr>
          <a:xfrm>
            <a:off x="5092287" y="4140819"/>
            <a:ext cx="864530" cy="276999"/>
          </a:xfrm>
          <a:prstGeom prst="rect">
            <a:avLst/>
          </a:prstGeom>
          <a:noFill/>
        </p:spPr>
        <p:txBody>
          <a:bodyPr wrap="square" rtlCol="0">
            <a:spAutoFit/>
          </a:bodyPr>
          <a:lstStyle/>
          <a:p>
            <a:pPr algn="ctr"/>
            <a:r>
              <a:rPr lang="it-IT" sz="1200" i="1" dirty="0">
                <a:solidFill>
                  <a:schemeClr val="tx1">
                    <a:lumMod val="65000"/>
                    <a:lumOff val="35000"/>
                  </a:schemeClr>
                </a:solidFill>
              </a:rPr>
              <a:t>Front</a:t>
            </a:r>
          </a:p>
        </p:txBody>
      </p:sp>
      <p:sp>
        <p:nvSpPr>
          <p:cNvPr id="12" name="CasellaDiTesto 11">
            <a:extLst>
              <a:ext uri="{FF2B5EF4-FFF2-40B4-BE49-F238E27FC236}">
                <a16:creationId xmlns:a16="http://schemas.microsoft.com/office/drawing/2014/main" id="{9B30F1FF-2B8D-4D47-AC85-782ECCEF384C}"/>
              </a:ext>
            </a:extLst>
          </p:cNvPr>
          <p:cNvSpPr txBox="1"/>
          <p:nvPr/>
        </p:nvSpPr>
        <p:spPr>
          <a:xfrm>
            <a:off x="6415354" y="4140819"/>
            <a:ext cx="864530" cy="276999"/>
          </a:xfrm>
          <a:prstGeom prst="rect">
            <a:avLst/>
          </a:prstGeom>
          <a:noFill/>
        </p:spPr>
        <p:txBody>
          <a:bodyPr wrap="square" rtlCol="0">
            <a:spAutoFit/>
          </a:bodyPr>
          <a:lstStyle/>
          <a:p>
            <a:pPr algn="ctr"/>
            <a:r>
              <a:rPr lang="it-IT" sz="1200" i="1" dirty="0">
                <a:solidFill>
                  <a:schemeClr val="tx1">
                    <a:lumMod val="65000"/>
                    <a:lumOff val="35000"/>
                  </a:schemeClr>
                </a:solidFill>
              </a:rPr>
              <a:t>Back</a:t>
            </a:r>
          </a:p>
        </p:txBody>
      </p:sp>
    </p:spTree>
    <p:extLst>
      <p:ext uri="{BB962C8B-B14F-4D97-AF65-F5344CB8AC3E}">
        <p14:creationId xmlns:p14="http://schemas.microsoft.com/office/powerpoint/2010/main" val="2769541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9972" r="19972"/>
          <a:stretch/>
        </p:blipFill>
        <p:spPr>
          <a:xfrm>
            <a:off x="4211960" y="876993"/>
            <a:ext cx="3744417" cy="3507141"/>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1617" t="16595" r="30260" b="13414"/>
          <a:stretch/>
        </p:blipFill>
        <p:spPr>
          <a:xfrm>
            <a:off x="4885279" y="2428657"/>
            <a:ext cx="3341045" cy="1991777"/>
          </a:xfrm>
          <a:prstGeom prst="rect">
            <a:avLst/>
          </a:prstGeom>
        </p:spPr>
      </p:pic>
      <p:pic>
        <p:nvPicPr>
          <p:cNvPr id="9" name="Picture 8"/>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9137" t="59544" b="11823"/>
          <a:stretch/>
        </p:blipFill>
        <p:spPr>
          <a:xfrm>
            <a:off x="3601379" y="3490411"/>
            <a:ext cx="1509442" cy="1025555"/>
          </a:xfrm>
          <a:prstGeom prst="rect">
            <a:avLst/>
          </a:prstGeom>
        </p:spPr>
      </p:pic>
      <p:sp>
        <p:nvSpPr>
          <p:cNvPr id="3" name="Content Placeholder 2"/>
          <p:cNvSpPr>
            <a:spLocks noGrp="1"/>
          </p:cNvSpPr>
          <p:nvPr>
            <p:ph sz="half" idx="1"/>
          </p:nvPr>
        </p:nvSpPr>
        <p:spPr>
          <a:xfrm>
            <a:off x="552417" y="919783"/>
            <a:ext cx="3227496" cy="3140069"/>
          </a:xfrm>
        </p:spPr>
        <p:txBody>
          <a:bodyPr lIns="0" tIns="0" rIns="0" bIns="0">
            <a:normAutofit/>
          </a:bodyPr>
          <a:lstStyle/>
          <a:p>
            <a:r>
              <a:rPr lang="en-GB" sz="2000" dirty="0">
                <a:solidFill>
                  <a:schemeClr val="accent1"/>
                </a:solidFill>
              </a:rPr>
              <a:t>MSDs are preventable and manageable</a:t>
            </a:r>
          </a:p>
          <a:p>
            <a:r>
              <a:rPr lang="en-GB" sz="2000" dirty="0">
                <a:solidFill>
                  <a:schemeClr val="accent1"/>
                </a:solidFill>
              </a:rPr>
              <a:t>Integrated approach</a:t>
            </a:r>
            <a:br>
              <a:rPr lang="en-GB" sz="2000" dirty="0">
                <a:solidFill>
                  <a:schemeClr val="accent1"/>
                </a:solidFill>
              </a:rPr>
            </a:br>
            <a:r>
              <a:rPr lang="en-GB" sz="2000" dirty="0">
                <a:solidFill>
                  <a:schemeClr val="accent1"/>
                </a:solidFill>
              </a:rPr>
              <a:t>and prevention culture</a:t>
            </a:r>
          </a:p>
          <a:p>
            <a:r>
              <a:rPr lang="en-GB" sz="2000" dirty="0">
                <a:solidFill>
                  <a:schemeClr val="accent1"/>
                </a:solidFill>
              </a:rPr>
              <a:t>Actions based on</a:t>
            </a:r>
            <a:br>
              <a:rPr lang="en-GB" sz="2000" dirty="0">
                <a:solidFill>
                  <a:schemeClr val="accent1"/>
                </a:solidFill>
              </a:rPr>
            </a:br>
            <a:r>
              <a:rPr lang="en-GB" sz="2000" dirty="0">
                <a:solidFill>
                  <a:schemeClr val="accent1"/>
                </a:solidFill>
              </a:rPr>
              <a:t>the general principles</a:t>
            </a:r>
            <a:br>
              <a:rPr lang="en-GB" sz="2000" dirty="0">
                <a:solidFill>
                  <a:schemeClr val="accent1"/>
                </a:solidFill>
              </a:rPr>
            </a:br>
            <a:r>
              <a:rPr lang="en-GB" sz="2000" dirty="0">
                <a:solidFill>
                  <a:schemeClr val="accent1"/>
                </a:solidFill>
              </a:rPr>
              <a:t>of prevention</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
            <a:ext cx="7632700" cy="666103"/>
          </a:xfrm>
        </p:spPr>
        <p:txBody>
          <a:bodyPr lIns="0" tIns="0" rIns="0" bIns="0"/>
          <a:lstStyle/>
          <a:p>
            <a:r>
              <a:rPr lang="en-US" sz="2400" dirty="0">
                <a:solidFill>
                  <a:schemeClr val="accent1"/>
                </a:solidFill>
              </a:rPr>
              <a:t>Tackling MSDs</a:t>
            </a:r>
            <a:endParaRPr lang="en-US" sz="2000" dirty="0"/>
          </a:p>
        </p:txBody>
      </p:sp>
    </p:spTree>
    <p:extLst>
      <p:ext uri="{BB962C8B-B14F-4D97-AF65-F5344CB8AC3E}">
        <p14:creationId xmlns:p14="http://schemas.microsoft.com/office/powerpoint/2010/main" val="1749694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
            <a:ext cx="7632700" cy="666103"/>
          </a:xfrm>
        </p:spPr>
        <p:txBody>
          <a:bodyPr lIns="0" tIns="0" rIns="0" bIns="0"/>
          <a:lstStyle/>
          <a:p>
            <a:r>
              <a:rPr lang="en-US" sz="2400" dirty="0">
                <a:solidFill>
                  <a:schemeClr val="accent1"/>
                </a:solidFill>
              </a:rPr>
              <a:t>Risk assessment</a:t>
            </a:r>
            <a:endParaRPr lang="en-US" sz="2000" dirty="0"/>
          </a:p>
        </p:txBody>
      </p:sp>
      <p:sp>
        <p:nvSpPr>
          <p:cNvPr id="8" name="Content Placeholder 2"/>
          <p:cNvSpPr>
            <a:spLocks noGrp="1"/>
          </p:cNvSpPr>
          <p:nvPr>
            <p:ph sz="half" idx="1"/>
          </p:nvPr>
        </p:nvSpPr>
        <p:spPr>
          <a:xfrm>
            <a:off x="544589" y="917575"/>
            <a:ext cx="4617619" cy="3454399"/>
          </a:xfrm>
        </p:spPr>
        <p:txBody>
          <a:bodyPr lIns="0" tIns="0" rIns="0" bIns="0">
            <a:noAutofit/>
          </a:bodyPr>
          <a:lstStyle/>
          <a:p>
            <a:r>
              <a:rPr lang="en-US" sz="2000" dirty="0">
                <a:solidFill>
                  <a:schemeClr val="accent1"/>
                </a:solidFill>
              </a:rPr>
              <a:t>Essential for successful prevention</a:t>
            </a:r>
          </a:p>
          <a:p>
            <a:r>
              <a:rPr lang="en-US" sz="2000" dirty="0">
                <a:solidFill>
                  <a:schemeClr val="accent1"/>
                </a:solidFill>
              </a:rPr>
              <a:t>Everyone — employers, managers, workers and OSH services — should participate</a:t>
            </a:r>
          </a:p>
          <a:p>
            <a:r>
              <a:rPr lang="en-US" sz="2000" dirty="0">
                <a:solidFill>
                  <a:schemeClr val="accent1"/>
                </a:solidFill>
              </a:rPr>
              <a:t>All groups of workers should</a:t>
            </a:r>
            <a:br>
              <a:rPr lang="en-US" sz="2000" dirty="0">
                <a:solidFill>
                  <a:schemeClr val="accent1"/>
                </a:solidFill>
              </a:rPr>
            </a:br>
            <a:r>
              <a:rPr lang="en-US" sz="2000" dirty="0">
                <a:solidFill>
                  <a:schemeClr val="accent1"/>
                </a:solidFill>
              </a:rPr>
              <a:t>be covered</a:t>
            </a:r>
          </a:p>
          <a:p>
            <a:r>
              <a:rPr lang="en-US" sz="2000" dirty="0">
                <a:solidFill>
                  <a:schemeClr val="accent1"/>
                </a:solidFill>
              </a:rPr>
              <a:t>The process should be regularly revised and updated</a:t>
            </a:r>
          </a:p>
          <a:p>
            <a:r>
              <a:rPr lang="en-US" sz="2000" dirty="0">
                <a:solidFill>
                  <a:schemeClr val="accent1"/>
                </a:solidFill>
              </a:rPr>
              <a:t>Tools, instruments and step-by-step guidance available</a:t>
            </a:r>
            <a:endParaRPr lang="en-US" sz="2000" dirty="0"/>
          </a:p>
        </p:txBody>
      </p:sp>
      <p:sp>
        <p:nvSpPr>
          <p:cNvPr id="10" name="Oval 9"/>
          <p:cNvSpPr/>
          <p:nvPr/>
        </p:nvSpPr>
        <p:spPr>
          <a:xfrm>
            <a:off x="5162208" y="1143309"/>
            <a:ext cx="3319182" cy="3217052"/>
          </a:xfrm>
          <a:prstGeom prst="ellipse">
            <a:avLst/>
          </a:prstGeom>
          <a:gradFill>
            <a:gsLst>
              <a:gs pos="0">
                <a:srgbClr val="ACC700">
                  <a:lumMod val="100000"/>
                  <a:alpha val="0"/>
                </a:srgbClr>
              </a:gs>
              <a:gs pos="100000">
                <a:srgbClr val="ACC700"/>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ACC700"/>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8501"/>
          <a:stretch/>
        </p:blipFill>
        <p:spPr>
          <a:xfrm>
            <a:off x="4967143" y="1814715"/>
            <a:ext cx="3709313" cy="2179263"/>
          </a:xfrm>
          <a:prstGeom prst="rect">
            <a:avLst/>
          </a:prstGeom>
        </p:spPr>
      </p:pic>
    </p:spTree>
    <p:extLst>
      <p:ext uri="{BB962C8B-B14F-4D97-AF65-F5344CB8AC3E}">
        <p14:creationId xmlns:p14="http://schemas.microsoft.com/office/powerpoint/2010/main" val="6257732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16000" cy="666000"/>
          </a:xfrm>
        </p:spPr>
        <p:txBody>
          <a:bodyPr lIns="0" tIns="0" rIns="0" bIns="0"/>
          <a:lstStyle/>
          <a:p>
            <a:r>
              <a:rPr lang="en-GB" sz="2400" dirty="0"/>
              <a:t>Areas of </a:t>
            </a:r>
            <a:r>
              <a:rPr lang="en-GB" sz="2400" dirty="0" smtClean="0"/>
              <a:t>intervention – Priority areas</a:t>
            </a:r>
            <a:endParaRPr lang="en-GB" sz="2400" dirty="0"/>
          </a:p>
        </p:txBody>
      </p:sp>
      <p:grpSp>
        <p:nvGrpSpPr>
          <p:cNvPr id="15" name="Gruppo 14">
            <a:extLst>
              <a:ext uri="{FF2B5EF4-FFF2-40B4-BE49-F238E27FC236}">
                <a16:creationId xmlns:a16="http://schemas.microsoft.com/office/drawing/2014/main" id="{F48CA151-2473-AB40-801A-01B5AB3D4B37}"/>
              </a:ext>
            </a:extLst>
          </p:cNvPr>
          <p:cNvGrpSpPr/>
          <p:nvPr/>
        </p:nvGrpSpPr>
        <p:grpSpPr>
          <a:xfrm>
            <a:off x="3262013" y="975959"/>
            <a:ext cx="2174675" cy="1633477"/>
            <a:chOff x="1547714" y="947278"/>
            <a:chExt cx="2232198" cy="1676684"/>
          </a:xfrm>
        </p:grpSpPr>
        <p:sp>
          <p:nvSpPr>
            <p:cNvPr id="4" name="TextBox 3"/>
            <p:cNvSpPr txBox="1"/>
            <p:nvPr/>
          </p:nvSpPr>
          <p:spPr>
            <a:xfrm>
              <a:off x="1547714" y="2263962"/>
              <a:ext cx="2232197" cy="360000"/>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3"/>
                </a:rPr>
                <a:t>Chronic conditions</a:t>
              </a:r>
              <a:endParaRPr lang="en-GB" sz="1200" b="1" dirty="0">
                <a:solidFill>
                  <a:schemeClr val="accent1"/>
                </a:solidFill>
                <a:latin typeface="+mj-lt"/>
                <a:ea typeface="+mj-ea"/>
                <a:cs typeface="Trebuchet MS"/>
              </a:endParaRPr>
            </a:p>
          </p:txBody>
        </p:sp>
        <p:sp>
          <p:nvSpPr>
            <p:cNvPr id="14" name="Rettangolo con angoli arrotondati 13">
              <a:hlinkClick r:id="rId3"/>
              <a:extLst>
                <a:ext uri="{FF2B5EF4-FFF2-40B4-BE49-F238E27FC236}">
                  <a16:creationId xmlns:a16="http://schemas.microsoft.com/office/drawing/2014/main" id="{B7B899F6-C31B-1641-8D3C-7A00D7C0CAAF}"/>
                </a:ext>
              </a:extLst>
            </p:cNvPr>
            <p:cNvSpPr/>
            <p:nvPr/>
          </p:nvSpPr>
          <p:spPr>
            <a:xfrm>
              <a:off x="1547715" y="947278"/>
              <a:ext cx="2232197" cy="1302839"/>
            </a:xfrm>
            <a:prstGeom prst="roundRect">
              <a:avLst>
                <a:gd name="adj" fmla="val 11563"/>
              </a:avLst>
            </a:prstGeom>
            <a:blipFill>
              <a:blip r:embed="rId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6" name="Gruppo 15">
            <a:extLst>
              <a:ext uri="{FF2B5EF4-FFF2-40B4-BE49-F238E27FC236}">
                <a16:creationId xmlns:a16="http://schemas.microsoft.com/office/drawing/2014/main" id="{26881435-D7C3-6842-8DA6-BABAE9618CD3}"/>
              </a:ext>
            </a:extLst>
          </p:cNvPr>
          <p:cNvGrpSpPr/>
          <p:nvPr/>
        </p:nvGrpSpPr>
        <p:grpSpPr>
          <a:xfrm>
            <a:off x="3262013" y="2886601"/>
            <a:ext cx="2174675" cy="1633477"/>
            <a:chOff x="1547714" y="947278"/>
            <a:chExt cx="2232198" cy="1676684"/>
          </a:xfrm>
        </p:grpSpPr>
        <p:sp>
          <p:nvSpPr>
            <p:cNvPr id="17" name="TextBox 3">
              <a:extLst>
                <a:ext uri="{FF2B5EF4-FFF2-40B4-BE49-F238E27FC236}">
                  <a16:creationId xmlns:a16="http://schemas.microsoft.com/office/drawing/2014/main" id="{442E248F-C330-9248-8607-8CB18F29745E}"/>
                </a:ext>
              </a:extLst>
            </p:cNvPr>
            <p:cNvSpPr txBox="1"/>
            <p:nvPr/>
          </p:nvSpPr>
          <p:spPr>
            <a:xfrm>
              <a:off x="1547714" y="2263962"/>
              <a:ext cx="2232197" cy="360000"/>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5"/>
                </a:rPr>
                <a:t>Future generations</a:t>
              </a:r>
              <a:endParaRPr lang="en-GB" sz="1200" b="1" dirty="0">
                <a:solidFill>
                  <a:schemeClr val="accent1"/>
                </a:solidFill>
                <a:cs typeface="Trebuchet MS"/>
              </a:endParaRPr>
            </a:p>
          </p:txBody>
        </p:sp>
        <p:sp>
          <p:nvSpPr>
            <p:cNvPr id="18" name="Rettangolo con angoli arrotondati 17">
              <a:hlinkClick r:id="rId5"/>
              <a:extLst>
                <a:ext uri="{FF2B5EF4-FFF2-40B4-BE49-F238E27FC236}">
                  <a16:creationId xmlns:a16="http://schemas.microsoft.com/office/drawing/2014/main" id="{36D696F7-BC19-3F4C-8392-F407A20154A8}"/>
                </a:ext>
              </a:extLst>
            </p:cNvPr>
            <p:cNvSpPr/>
            <p:nvPr/>
          </p:nvSpPr>
          <p:spPr>
            <a:xfrm>
              <a:off x="1547715" y="947278"/>
              <a:ext cx="2232197" cy="1302839"/>
            </a:xfrm>
            <a:prstGeom prst="roundRect">
              <a:avLst>
                <a:gd name="adj" fmla="val 11563"/>
              </a:avLst>
            </a:prstGeom>
            <a:blipFill>
              <a:blip r:embed="rId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9" name="Gruppo 18">
            <a:extLst>
              <a:ext uri="{FF2B5EF4-FFF2-40B4-BE49-F238E27FC236}">
                <a16:creationId xmlns:a16="http://schemas.microsoft.com/office/drawing/2014/main" id="{CF5CC1A4-8685-614E-82CF-CBA57ED12314}"/>
              </a:ext>
            </a:extLst>
          </p:cNvPr>
          <p:cNvGrpSpPr/>
          <p:nvPr/>
        </p:nvGrpSpPr>
        <p:grpSpPr>
          <a:xfrm>
            <a:off x="5806429" y="2875956"/>
            <a:ext cx="2174675" cy="1633477"/>
            <a:chOff x="1547714" y="947278"/>
            <a:chExt cx="2232198" cy="1676684"/>
          </a:xfrm>
        </p:grpSpPr>
        <p:sp>
          <p:nvSpPr>
            <p:cNvPr id="20" name="TextBox 3">
              <a:extLst>
                <a:ext uri="{FF2B5EF4-FFF2-40B4-BE49-F238E27FC236}">
                  <a16:creationId xmlns:a16="http://schemas.microsoft.com/office/drawing/2014/main" id="{7112F58D-1582-0B48-BE64-71C3B9526F27}"/>
                </a:ext>
              </a:extLst>
            </p:cNvPr>
            <p:cNvSpPr txBox="1"/>
            <p:nvPr/>
          </p:nvSpPr>
          <p:spPr>
            <a:xfrm>
              <a:off x="1547714" y="2263962"/>
              <a:ext cx="2232197" cy="360000"/>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7"/>
                </a:rPr>
                <a:t>Psychosocial risks</a:t>
              </a:r>
              <a:endParaRPr lang="en-GB" sz="1200" b="1" dirty="0">
                <a:solidFill>
                  <a:schemeClr val="accent1"/>
                </a:solidFill>
                <a:cs typeface="Trebuchet MS"/>
              </a:endParaRPr>
            </a:p>
          </p:txBody>
        </p:sp>
        <p:sp>
          <p:nvSpPr>
            <p:cNvPr id="21" name="Rettangolo con angoli arrotondati 20">
              <a:hlinkClick r:id="rId7"/>
              <a:extLst>
                <a:ext uri="{FF2B5EF4-FFF2-40B4-BE49-F238E27FC236}">
                  <a16:creationId xmlns:a16="http://schemas.microsoft.com/office/drawing/2014/main" id="{B3F0F7EF-6625-4E4F-9B20-CBED41DE0F7E}"/>
                </a:ext>
              </a:extLst>
            </p:cNvPr>
            <p:cNvSpPr/>
            <p:nvPr/>
          </p:nvSpPr>
          <p:spPr>
            <a:xfrm>
              <a:off x="1547715" y="947278"/>
              <a:ext cx="2232197" cy="1302839"/>
            </a:xfrm>
            <a:prstGeom prst="roundRect">
              <a:avLst>
                <a:gd name="adj" fmla="val 11563"/>
              </a:avLst>
            </a:prstGeom>
            <a:blipFill>
              <a:blip r:embed="rId8"/>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grpSp>
        <p:nvGrpSpPr>
          <p:cNvPr id="22" name="Gruppo 21">
            <a:extLst>
              <a:ext uri="{FF2B5EF4-FFF2-40B4-BE49-F238E27FC236}">
                <a16:creationId xmlns:a16="http://schemas.microsoft.com/office/drawing/2014/main" id="{CA92B1EC-2DC6-0945-9314-A7D13868A416}"/>
              </a:ext>
            </a:extLst>
          </p:cNvPr>
          <p:cNvGrpSpPr/>
          <p:nvPr/>
        </p:nvGrpSpPr>
        <p:grpSpPr>
          <a:xfrm>
            <a:off x="5806429" y="975959"/>
            <a:ext cx="2174675" cy="1633477"/>
            <a:chOff x="1547714" y="947278"/>
            <a:chExt cx="2232198" cy="1676684"/>
          </a:xfrm>
        </p:grpSpPr>
        <p:sp>
          <p:nvSpPr>
            <p:cNvPr id="23" name="TextBox 3">
              <a:extLst>
                <a:ext uri="{FF2B5EF4-FFF2-40B4-BE49-F238E27FC236}">
                  <a16:creationId xmlns:a16="http://schemas.microsoft.com/office/drawing/2014/main" id="{2F0BCF37-1A7A-3D42-AC64-F62D331489E1}"/>
                </a:ext>
              </a:extLst>
            </p:cNvPr>
            <p:cNvSpPr txBox="1"/>
            <p:nvPr/>
          </p:nvSpPr>
          <p:spPr>
            <a:xfrm>
              <a:off x="1547714" y="2263962"/>
              <a:ext cx="2232197" cy="360000"/>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9"/>
                </a:rPr>
                <a:t>Sedentary </a:t>
              </a:r>
              <a:r>
                <a:rPr lang="en-GB" sz="1200" b="1" dirty="0" smtClean="0">
                  <a:solidFill>
                    <a:schemeClr val="accent1"/>
                  </a:solidFill>
                  <a:cs typeface="Trebuchet MS"/>
                  <a:hlinkClick r:id="rId9"/>
                </a:rPr>
                <a:t>work</a:t>
              </a:r>
              <a:endParaRPr lang="en-GB" sz="1200" b="1" dirty="0">
                <a:solidFill>
                  <a:schemeClr val="accent1"/>
                </a:solidFill>
                <a:cs typeface="Trebuchet MS"/>
              </a:endParaRPr>
            </a:p>
          </p:txBody>
        </p:sp>
        <p:sp>
          <p:nvSpPr>
            <p:cNvPr id="24" name="Rettangolo con angoli arrotondati 23">
              <a:hlinkClick r:id="rId9"/>
              <a:extLst>
                <a:ext uri="{FF2B5EF4-FFF2-40B4-BE49-F238E27FC236}">
                  <a16:creationId xmlns:a16="http://schemas.microsoft.com/office/drawing/2014/main" id="{22CB8967-625F-F84C-9193-FA39CF324C3C}"/>
                </a:ext>
              </a:extLst>
            </p:cNvPr>
            <p:cNvSpPr/>
            <p:nvPr/>
          </p:nvSpPr>
          <p:spPr>
            <a:xfrm>
              <a:off x="1547715" y="947278"/>
              <a:ext cx="2232197" cy="1302839"/>
            </a:xfrm>
            <a:prstGeom prst="roundRect">
              <a:avLst>
                <a:gd name="adj" fmla="val 11563"/>
              </a:avLst>
            </a:prstGeom>
            <a:blipFill>
              <a:blip r:embed="rId10"/>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grpSp>
        <p:nvGrpSpPr>
          <p:cNvPr id="25" name="Gruppo 24">
            <a:extLst>
              <a:ext uri="{FF2B5EF4-FFF2-40B4-BE49-F238E27FC236}">
                <a16:creationId xmlns:a16="http://schemas.microsoft.com/office/drawing/2014/main" id="{3B03E551-33A9-C44B-9871-C05AC34F7DE1}"/>
              </a:ext>
            </a:extLst>
          </p:cNvPr>
          <p:cNvGrpSpPr/>
          <p:nvPr/>
        </p:nvGrpSpPr>
        <p:grpSpPr>
          <a:xfrm>
            <a:off x="715813" y="2886601"/>
            <a:ext cx="2174675" cy="1633477"/>
            <a:chOff x="1547714" y="947278"/>
            <a:chExt cx="2232198" cy="1676684"/>
          </a:xfrm>
        </p:grpSpPr>
        <p:sp>
          <p:nvSpPr>
            <p:cNvPr id="26" name="TextBox 3">
              <a:extLst>
                <a:ext uri="{FF2B5EF4-FFF2-40B4-BE49-F238E27FC236}">
                  <a16:creationId xmlns:a16="http://schemas.microsoft.com/office/drawing/2014/main" id="{49837230-701E-B240-8E05-D046D10ED00C}"/>
                </a:ext>
              </a:extLst>
            </p:cNvPr>
            <p:cNvSpPr txBox="1"/>
            <p:nvPr/>
          </p:nvSpPr>
          <p:spPr>
            <a:xfrm>
              <a:off x="1547714" y="2263962"/>
              <a:ext cx="2232197" cy="360000"/>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1"/>
                </a:rPr>
                <a:t>Worker diversity</a:t>
              </a:r>
              <a:endParaRPr lang="en-GB" sz="1200" b="1" dirty="0">
                <a:solidFill>
                  <a:schemeClr val="accent1"/>
                </a:solidFill>
                <a:cs typeface="Trebuchet MS"/>
              </a:endParaRPr>
            </a:p>
          </p:txBody>
        </p:sp>
        <p:sp>
          <p:nvSpPr>
            <p:cNvPr id="27" name="Rettangolo con angoli arrotondati 26">
              <a:hlinkClick r:id="rId11"/>
              <a:extLst>
                <a:ext uri="{FF2B5EF4-FFF2-40B4-BE49-F238E27FC236}">
                  <a16:creationId xmlns:a16="http://schemas.microsoft.com/office/drawing/2014/main" id="{7DA5E1A2-E446-5B45-9697-C57D69E3B2B3}"/>
                </a:ext>
              </a:extLst>
            </p:cNvPr>
            <p:cNvSpPr/>
            <p:nvPr/>
          </p:nvSpPr>
          <p:spPr>
            <a:xfrm>
              <a:off x="1547715" y="947278"/>
              <a:ext cx="2232197" cy="1302839"/>
            </a:xfrm>
            <a:prstGeom prst="roundRect">
              <a:avLst>
                <a:gd name="adj" fmla="val 11563"/>
              </a:avLst>
            </a:prstGeom>
            <a:blipFill>
              <a:blip r:embed="rId1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28" name="Gruppo 27">
            <a:extLst>
              <a:ext uri="{FF2B5EF4-FFF2-40B4-BE49-F238E27FC236}">
                <a16:creationId xmlns:a16="http://schemas.microsoft.com/office/drawing/2014/main" id="{7103BB8E-3EC8-0D43-87A3-27D684F4C35C}"/>
              </a:ext>
            </a:extLst>
          </p:cNvPr>
          <p:cNvGrpSpPr/>
          <p:nvPr/>
        </p:nvGrpSpPr>
        <p:grpSpPr>
          <a:xfrm>
            <a:off x="715814" y="975959"/>
            <a:ext cx="2174675" cy="1633477"/>
            <a:chOff x="1547714" y="947278"/>
            <a:chExt cx="2232198" cy="1676684"/>
          </a:xfrm>
        </p:grpSpPr>
        <p:sp>
          <p:nvSpPr>
            <p:cNvPr id="29" name="TextBox 3">
              <a:extLst>
                <a:ext uri="{FF2B5EF4-FFF2-40B4-BE49-F238E27FC236}">
                  <a16:creationId xmlns:a16="http://schemas.microsoft.com/office/drawing/2014/main" id="{EE127283-3F1D-DF4A-AE3C-4F3D446A08AF}"/>
                </a:ext>
              </a:extLst>
            </p:cNvPr>
            <p:cNvSpPr txBox="1"/>
            <p:nvPr/>
          </p:nvSpPr>
          <p:spPr>
            <a:xfrm>
              <a:off x="1547714" y="2263962"/>
              <a:ext cx="2232197" cy="360000"/>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13"/>
                </a:rPr>
                <a:t>Facts and figures</a:t>
              </a:r>
              <a:endParaRPr lang="en-GB" sz="1200" b="1" dirty="0">
                <a:solidFill>
                  <a:schemeClr val="accent1"/>
                </a:solidFill>
                <a:latin typeface="+mj-lt"/>
                <a:ea typeface="+mj-ea"/>
                <a:cs typeface="Trebuchet MS"/>
              </a:endParaRPr>
            </a:p>
          </p:txBody>
        </p:sp>
        <p:sp>
          <p:nvSpPr>
            <p:cNvPr id="30" name="Rettangolo con angoli arrotondati 29">
              <a:hlinkClick r:id="rId13"/>
              <a:extLst>
                <a:ext uri="{FF2B5EF4-FFF2-40B4-BE49-F238E27FC236}">
                  <a16:creationId xmlns:a16="http://schemas.microsoft.com/office/drawing/2014/main" id="{B71FEFCF-A7F4-594F-AD16-F99C4D58A2EF}"/>
                </a:ext>
              </a:extLst>
            </p:cNvPr>
            <p:cNvSpPr/>
            <p:nvPr/>
          </p:nvSpPr>
          <p:spPr>
            <a:xfrm>
              <a:off x="1547715" y="947278"/>
              <a:ext cx="2232197" cy="1302839"/>
            </a:xfrm>
            <a:prstGeom prst="roundRect">
              <a:avLst>
                <a:gd name="adj" fmla="val 11563"/>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spTree>
    <p:extLst>
      <p:ext uri="{BB962C8B-B14F-4D97-AF65-F5344CB8AC3E}">
        <p14:creationId xmlns:p14="http://schemas.microsoft.com/office/powerpoint/2010/main" val="4081686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8514487" cy="348518"/>
          </a:xfrm>
        </p:spPr>
        <p:txBody>
          <a:bodyPr/>
          <a:lstStyle/>
          <a:p>
            <a:r>
              <a:rPr lang="en-US" sz="2400" dirty="0" smtClean="0"/>
              <a:t>COVID-19: MSDs and home-based telework</a:t>
            </a:r>
            <a:endParaRPr lang="en-GB" sz="2400" dirty="0"/>
          </a:p>
        </p:txBody>
      </p:sp>
      <p:sp>
        <p:nvSpPr>
          <p:cNvPr id="3" name="Content Placeholder 2"/>
          <p:cNvSpPr>
            <a:spLocks noGrp="1"/>
          </p:cNvSpPr>
          <p:nvPr>
            <p:ph sz="half" idx="1"/>
          </p:nvPr>
        </p:nvSpPr>
        <p:spPr>
          <a:xfrm>
            <a:off x="450000" y="837000"/>
            <a:ext cx="4842080" cy="3645000"/>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GB" dirty="0"/>
          </a:p>
        </p:txBody>
      </p:sp>
      <p:sp>
        <p:nvSpPr>
          <p:cNvPr id="5" name="Content Placeholder 2"/>
          <p:cNvSpPr txBox="1">
            <a:spLocks/>
          </p:cNvSpPr>
          <p:nvPr/>
        </p:nvSpPr>
        <p:spPr>
          <a:xfrm>
            <a:off x="450000" y="917575"/>
            <a:ext cx="6714288" cy="3454399"/>
          </a:xfrm>
          <a:prstGeom prst="rect">
            <a:avLst/>
          </a:prstGeom>
        </p:spPr>
        <p:txBody>
          <a:bodyPr vert="horz" lIns="0" tIns="0" rIns="0" bIns="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r>
              <a:rPr lang="en-US" sz="2000" dirty="0">
                <a:solidFill>
                  <a:schemeClr val="accent1"/>
                </a:solidFill>
              </a:rPr>
              <a:t>Prevalence of telework across the EU has </a:t>
            </a:r>
            <a:r>
              <a:rPr lang="en-US" sz="2000" dirty="0" smtClean="0">
                <a:solidFill>
                  <a:schemeClr val="accent1"/>
                </a:solidFill>
              </a:rPr>
              <a:t>risen </a:t>
            </a:r>
            <a:r>
              <a:rPr lang="en-US" sz="2000" dirty="0">
                <a:solidFill>
                  <a:schemeClr val="accent1"/>
                </a:solidFill>
              </a:rPr>
              <a:t>and will continue to </a:t>
            </a:r>
            <a:r>
              <a:rPr lang="en-US" sz="2000" dirty="0" smtClean="0">
                <a:solidFill>
                  <a:schemeClr val="accent1"/>
                </a:solidFill>
              </a:rPr>
              <a:t>do so </a:t>
            </a:r>
            <a:r>
              <a:rPr lang="en-US" sz="2000" dirty="0">
                <a:solidFill>
                  <a:schemeClr val="accent1"/>
                </a:solidFill>
              </a:rPr>
              <a:t>after </a:t>
            </a:r>
            <a:r>
              <a:rPr lang="en-US" sz="2000" dirty="0" smtClean="0">
                <a:solidFill>
                  <a:schemeClr val="accent1"/>
                </a:solidFill>
              </a:rPr>
              <a:t>COVID-19</a:t>
            </a:r>
            <a:endParaRPr lang="en-US" sz="2000" dirty="0">
              <a:solidFill>
                <a:schemeClr val="accent1"/>
              </a:solidFill>
            </a:endParaRPr>
          </a:p>
          <a:p>
            <a:r>
              <a:rPr lang="en-US" sz="2000" dirty="0" smtClean="0">
                <a:solidFill>
                  <a:schemeClr val="accent1"/>
                </a:solidFill>
              </a:rPr>
              <a:t>Telework increases the risk of suffering from MSDs</a:t>
            </a:r>
          </a:p>
          <a:p>
            <a:r>
              <a:rPr lang="en-US" sz="2000" dirty="0" smtClean="0">
                <a:solidFill>
                  <a:schemeClr val="accent1"/>
                </a:solidFill>
              </a:rPr>
              <a:t>Significant growth in MSD complaints among teleworkers during the pandemic</a:t>
            </a:r>
          </a:p>
          <a:p>
            <a:r>
              <a:rPr lang="en-US" sz="2000" dirty="0" smtClean="0">
                <a:solidFill>
                  <a:schemeClr val="accent1"/>
                </a:solidFill>
              </a:rPr>
              <a:t>Associated MSD </a:t>
            </a:r>
            <a:r>
              <a:rPr lang="en-US" sz="2000" dirty="0" smtClean="0"/>
              <a:t>and psychosocial </a:t>
            </a:r>
            <a:r>
              <a:rPr lang="en-US" sz="2000" dirty="0" smtClean="0">
                <a:solidFill>
                  <a:schemeClr val="accent1"/>
                </a:solidFill>
              </a:rPr>
              <a:t>risk </a:t>
            </a:r>
            <a:r>
              <a:rPr lang="en-US" sz="2000" dirty="0" smtClean="0">
                <a:solidFill>
                  <a:schemeClr val="accent1"/>
                </a:solidFill>
              </a:rPr>
              <a:t>factors need to be addressed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2483892"/>
            <a:ext cx="2050548" cy="1873973"/>
          </a:xfrm>
          <a:prstGeom prst="rect">
            <a:avLst/>
          </a:prstGeom>
        </p:spPr>
      </p:pic>
    </p:spTree>
    <p:extLst>
      <p:ext uri="{BB962C8B-B14F-4D97-AF65-F5344CB8AC3E}">
        <p14:creationId xmlns:p14="http://schemas.microsoft.com/office/powerpoint/2010/main" val="35322926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0"/>
            <a:ext cx="7415532" cy="627534"/>
          </a:xfrm>
        </p:spPr>
        <p:txBody>
          <a:bodyPr lIns="0" tIns="0" rIns="0" bIns="0"/>
          <a:lstStyle/>
          <a:p>
            <a:r>
              <a:rPr lang="en-US" sz="2400" dirty="0"/>
              <a:t>EU-OSHA and campaign partners</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66147" y="1076835"/>
            <a:ext cx="7655505" cy="3279968"/>
            <a:chOff x="505012" y="1092007"/>
            <a:chExt cx="7655505" cy="3279968"/>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2938879" y="4031705"/>
              <a:ext cx="259253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4"/>
                </a:rPr>
                <a:t>OFFICIAL CAMPAIGN PARTNERS</a:t>
              </a:r>
              <a:endParaRPr lang="en-GB" sz="1100" b="1" dirty="0">
                <a:solidFill>
                  <a:schemeClr val="tx2"/>
                </a:solidFill>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70211" y="121177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5"/>
                </a:rPr>
                <a:t>EUROPEAN SOCIAL PARTNERS</a:t>
              </a:r>
              <a:endParaRPr lang="en-GB" sz="1100" b="1" dirty="0">
                <a:solidFill>
                  <a:schemeClr val="tx2"/>
                </a:solidFill>
              </a:endParaRP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5533019" y="3337623"/>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6"/>
                </a:rPr>
                <a:t>ENTERPRISE EUROPE NETWORK</a:t>
              </a:r>
              <a:endParaRPr lang="en-GB" sz="1100" b="1" dirty="0">
                <a:solidFill>
                  <a:schemeClr val="tx2"/>
                </a:solidFill>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1644278" y="1092007"/>
              <a:ext cx="15791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7"/>
                </a:rPr>
                <a:t>MEDIA PARTNERS</a:t>
              </a:r>
              <a:endParaRPr lang="en-GB" sz="1100" b="1" dirty="0">
                <a:solidFill>
                  <a:schemeClr val="tx2"/>
                </a:solidFill>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222848" y="2384950"/>
              <a:ext cx="153192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8"/>
                </a:rPr>
                <a:t>EU INSTITUTIONS</a:t>
              </a:r>
              <a:endParaRPr lang="en-GB" sz="1100" b="1" dirty="0">
                <a:solidFill>
                  <a:schemeClr val="tx2"/>
                </a:solidFill>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859246" y="3387990"/>
              <a:ext cx="2120919"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r>
                <a:rPr lang="it-IT" sz="1100" b="1" dirty="0">
                  <a:solidFill>
                    <a:schemeClr val="tx2"/>
                  </a:solidFill>
                  <a:latin typeface="+mj-lt"/>
                  <a:ea typeface="+mj-ea"/>
                  <a:hlinkClick r:id="rId9"/>
                </a:rPr>
                <a:t>NATIONAL FOCAL POINTS</a:t>
              </a:r>
              <a:endParaRPr lang="it-IT" sz="1100" b="1" dirty="0">
                <a:solidFill>
                  <a:schemeClr val="tx2"/>
                </a:solidFill>
                <a:latin typeface="+mj-lt"/>
                <a:ea typeface="+mj-ea"/>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505012" y="2133053"/>
              <a:ext cx="1285016"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smtClean="0">
                  <a:solidFill>
                    <a:schemeClr val="tx2"/>
                  </a:solidFill>
                  <a:hlinkClick r:id="rId10"/>
                </a:rPr>
                <a:t>EU </a:t>
              </a:r>
              <a:r>
                <a:rPr lang="en-GB" sz="1100" b="1" dirty="0">
                  <a:solidFill>
                    <a:schemeClr val="tx2"/>
                  </a:solidFill>
                  <a:hlinkClick r:id="rId10"/>
                </a:rPr>
                <a:t>AGENCIES</a:t>
              </a:r>
              <a:endParaRPr lang="en-GB" sz="1100" b="1" dirty="0">
                <a:solidFill>
                  <a:schemeClr val="tx2"/>
                </a:solidFill>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a:off x="3223380" y="1262142"/>
              <a:ext cx="2309639" cy="22456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a:off x="1147520" y="1432277"/>
              <a:ext cx="1286309" cy="70077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a:off x="2433829" y="1432277"/>
              <a:ext cx="546336" cy="212584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a:off x="2433829" y="1432277"/>
              <a:ext cx="1801317" cy="25994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4235146" y="1552045"/>
              <a:ext cx="2388041" cy="247966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a:off x="4235146" y="2555085"/>
              <a:ext cx="1987702" cy="147662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flipH="1">
              <a:off x="4235146" y="3507758"/>
              <a:ext cx="1297873" cy="52394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flipH="1" flipV="1">
              <a:off x="3223380" y="1262142"/>
              <a:ext cx="2146831" cy="119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1790028" y="1381910"/>
              <a:ext cx="3580183" cy="92127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147520" y="2473323"/>
              <a:ext cx="772186" cy="91466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a:off x="2980165" y="3558125"/>
              <a:ext cx="1254981" cy="47358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23187" y="1552045"/>
              <a:ext cx="365622" cy="8329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a:off x="6846768" y="2725220"/>
              <a:ext cx="142041" cy="61240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1790028" y="2303188"/>
              <a:ext cx="4432820" cy="25189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flipH="1">
              <a:off x="2980165" y="3507758"/>
              <a:ext cx="2552854" cy="5036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2980165" y="2555085"/>
              <a:ext cx="3242683" cy="100304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2980165" y="1552045"/>
              <a:ext cx="3643022" cy="200608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a:off x="1790028" y="2303188"/>
              <a:ext cx="3742991" cy="120457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a:off x="3223380" y="1262142"/>
              <a:ext cx="2999468" cy="129294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8" name="Immagine 7">
            <a:extLst>
              <a:ext uri="{FF2B5EF4-FFF2-40B4-BE49-F238E27FC236}">
                <a16:creationId xmlns:a16="http://schemas.microsoft.com/office/drawing/2014/main" id="{D8EE1828-E284-9447-868E-F87FF58488C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41500" y="1896519"/>
            <a:ext cx="2125171" cy="1344170"/>
          </a:xfrm>
          <a:prstGeom prst="rect">
            <a:avLst/>
          </a:prstGeom>
          <a:effectLst>
            <a:glow rad="762000">
              <a:schemeClr val="bg1">
                <a:alpha val="67000"/>
              </a:schemeClr>
            </a:glow>
          </a:effectLst>
        </p:spPr>
      </p:pic>
    </p:spTree>
    <p:extLst>
      <p:ext uri="{BB962C8B-B14F-4D97-AF65-F5344CB8AC3E}">
        <p14:creationId xmlns:p14="http://schemas.microsoft.com/office/powerpoint/2010/main" val="233717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en-GB" sz="2400" dirty="0"/>
              <a:t>Campaign resources</a:t>
            </a:r>
          </a:p>
        </p:txBody>
      </p:sp>
      <p:sp>
        <p:nvSpPr>
          <p:cNvPr id="54" name="TextBox 3">
            <a:extLst>
              <a:ext uri="{FF2B5EF4-FFF2-40B4-BE49-F238E27FC236}">
                <a16:creationId xmlns:a16="http://schemas.microsoft.com/office/drawing/2014/main" id="{641A4D49-063B-2945-873E-FABD123404C8}"/>
              </a:ext>
            </a:extLst>
          </p:cNvPr>
          <p:cNvSpPr txBox="1"/>
          <p:nvPr/>
        </p:nvSpPr>
        <p:spPr>
          <a:xfrm>
            <a:off x="527939" y="22117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3"/>
              </a:rPr>
              <a:t>Publications</a:t>
            </a:r>
            <a:endParaRPr lang="en-GB" sz="1200" b="1" dirty="0">
              <a:solidFill>
                <a:schemeClr val="accent1"/>
              </a:solidFill>
              <a:cs typeface="Trebuchet MS"/>
            </a:endParaRPr>
          </a:p>
        </p:txBody>
      </p:sp>
      <p:sp>
        <p:nvSpPr>
          <p:cNvPr id="55" name="Rettangolo con angoli arrotondati 54">
            <a:hlinkClick r:id="rId3"/>
            <a:extLst>
              <a:ext uri="{FF2B5EF4-FFF2-40B4-BE49-F238E27FC236}">
                <a16:creationId xmlns:a16="http://schemas.microsoft.com/office/drawing/2014/main" id="{49D06F5A-3872-204A-AB23-8A5682A9B9B4}"/>
              </a:ext>
            </a:extLst>
          </p:cNvPr>
          <p:cNvSpPr/>
          <p:nvPr/>
        </p:nvSpPr>
        <p:spPr>
          <a:xfrm>
            <a:off x="527940" y="1095572"/>
            <a:ext cx="1667796" cy="973423"/>
          </a:xfrm>
          <a:prstGeom prst="roundRect">
            <a:avLst>
              <a:gd name="adj" fmla="val 11563"/>
            </a:avLst>
          </a:prstGeom>
          <a:blipFill>
            <a:blip r:embed="rId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7" name="TextBox 3">
            <a:extLst>
              <a:ext uri="{FF2B5EF4-FFF2-40B4-BE49-F238E27FC236}">
                <a16:creationId xmlns:a16="http://schemas.microsoft.com/office/drawing/2014/main" id="{98F7926A-C38F-3B49-82B8-FF6177DDCDBE}"/>
              </a:ext>
            </a:extLst>
          </p:cNvPr>
          <p:cNvSpPr txBox="1"/>
          <p:nvPr/>
        </p:nvSpPr>
        <p:spPr>
          <a:xfrm>
            <a:off x="2510363" y="22117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5"/>
              </a:rPr>
              <a:t>Campaign material</a:t>
            </a:r>
            <a:endParaRPr lang="en-GB" sz="1200" b="1" dirty="0">
              <a:solidFill>
                <a:schemeClr val="accent1"/>
              </a:solidFill>
              <a:cs typeface="Trebuchet MS"/>
            </a:endParaRPr>
          </a:p>
        </p:txBody>
      </p:sp>
      <p:sp>
        <p:nvSpPr>
          <p:cNvPr id="58" name="Rettangolo con angoli arrotondati 57">
            <a:hlinkClick r:id="rId5"/>
            <a:extLst>
              <a:ext uri="{FF2B5EF4-FFF2-40B4-BE49-F238E27FC236}">
                <a16:creationId xmlns:a16="http://schemas.microsoft.com/office/drawing/2014/main" id="{DB8FD88E-0D39-D04D-B0A7-3862772AC56A}"/>
              </a:ext>
            </a:extLst>
          </p:cNvPr>
          <p:cNvSpPr/>
          <p:nvPr/>
        </p:nvSpPr>
        <p:spPr>
          <a:xfrm>
            <a:off x="2510364" y="1095572"/>
            <a:ext cx="1667796" cy="973423"/>
          </a:xfrm>
          <a:prstGeom prst="roundRect">
            <a:avLst>
              <a:gd name="adj" fmla="val 11563"/>
            </a:avLst>
          </a:prstGeom>
          <a:blipFill>
            <a:blip r:embed="rId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0" name="TextBox 3">
            <a:extLst>
              <a:ext uri="{FF2B5EF4-FFF2-40B4-BE49-F238E27FC236}">
                <a16:creationId xmlns:a16="http://schemas.microsoft.com/office/drawing/2014/main" id="{690F9809-BB40-C341-ACC1-FEAA13662006}"/>
              </a:ext>
            </a:extLst>
          </p:cNvPr>
          <p:cNvSpPr txBox="1"/>
          <p:nvPr/>
        </p:nvSpPr>
        <p:spPr>
          <a:xfrm>
            <a:off x="4492787" y="22117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7"/>
              </a:rPr>
              <a:t>Campaign toolkit</a:t>
            </a:r>
            <a:endParaRPr lang="en-GB" sz="1200" b="1" dirty="0">
              <a:solidFill>
                <a:schemeClr val="accent1"/>
              </a:solidFill>
              <a:cs typeface="Trebuchet MS"/>
            </a:endParaRPr>
          </a:p>
        </p:txBody>
      </p:sp>
      <p:sp>
        <p:nvSpPr>
          <p:cNvPr id="61" name="Rettangolo con angoli arrotondati 60">
            <a:hlinkClick r:id="rId7"/>
            <a:extLst>
              <a:ext uri="{FF2B5EF4-FFF2-40B4-BE49-F238E27FC236}">
                <a16:creationId xmlns:a16="http://schemas.microsoft.com/office/drawing/2014/main" id="{11B59399-4BFF-904D-808C-8190F0C035F3}"/>
              </a:ext>
            </a:extLst>
          </p:cNvPr>
          <p:cNvSpPr/>
          <p:nvPr/>
        </p:nvSpPr>
        <p:spPr>
          <a:xfrm>
            <a:off x="4492788" y="1095572"/>
            <a:ext cx="1667796" cy="973423"/>
          </a:xfrm>
          <a:prstGeom prst="roundRect">
            <a:avLst>
              <a:gd name="adj" fmla="val 11563"/>
            </a:avLst>
          </a:prstGeom>
          <a:blipFill>
            <a:blip r:embed="rId8"/>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3" name="TextBox 3">
            <a:extLst>
              <a:ext uri="{FF2B5EF4-FFF2-40B4-BE49-F238E27FC236}">
                <a16:creationId xmlns:a16="http://schemas.microsoft.com/office/drawing/2014/main" id="{1B5927A5-70D5-844A-ADD7-76625FDD4CB4}"/>
              </a:ext>
            </a:extLst>
          </p:cNvPr>
          <p:cNvSpPr txBox="1"/>
          <p:nvPr/>
        </p:nvSpPr>
        <p:spPr>
          <a:xfrm>
            <a:off x="6475212" y="22117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9"/>
              </a:rPr>
              <a:t>Napo films</a:t>
            </a:r>
            <a:endParaRPr lang="en-GB" sz="1200" b="1" dirty="0">
              <a:solidFill>
                <a:schemeClr val="accent1"/>
              </a:solidFill>
              <a:cs typeface="Trebuchet MS"/>
            </a:endParaRPr>
          </a:p>
        </p:txBody>
      </p:sp>
      <p:sp>
        <p:nvSpPr>
          <p:cNvPr id="64" name="Rettangolo con angoli arrotondati 63">
            <a:hlinkClick r:id="rId9"/>
            <a:extLst>
              <a:ext uri="{FF2B5EF4-FFF2-40B4-BE49-F238E27FC236}">
                <a16:creationId xmlns:a16="http://schemas.microsoft.com/office/drawing/2014/main" id="{8F5E9510-F1D8-8F4D-A14F-AB3EADA8DCA5}"/>
              </a:ext>
            </a:extLst>
          </p:cNvPr>
          <p:cNvSpPr/>
          <p:nvPr/>
        </p:nvSpPr>
        <p:spPr>
          <a:xfrm>
            <a:off x="6475213" y="1095572"/>
            <a:ext cx="1667796" cy="973423"/>
          </a:xfrm>
          <a:prstGeom prst="roundRect">
            <a:avLst>
              <a:gd name="adj" fmla="val 11563"/>
            </a:avLst>
          </a:prstGeom>
          <a:blipFill>
            <a:blip r:embed="rId10"/>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6" name="TextBox 3">
            <a:extLst>
              <a:ext uri="{FF2B5EF4-FFF2-40B4-BE49-F238E27FC236}">
                <a16:creationId xmlns:a16="http://schemas.microsoft.com/office/drawing/2014/main" id="{252EDFDC-DD85-7B4D-A2E4-5EE3AD9119D0}"/>
              </a:ext>
            </a:extLst>
          </p:cNvPr>
          <p:cNvSpPr txBox="1"/>
          <p:nvPr/>
        </p:nvSpPr>
        <p:spPr>
          <a:xfrm>
            <a:off x="527939" y="3936300"/>
            <a:ext cx="1667796" cy="268976"/>
          </a:xfrm>
          <a:prstGeom prst="rect">
            <a:avLst/>
          </a:prstGeom>
          <a:noFill/>
        </p:spPr>
        <p:txBody>
          <a:bodyPr wrap="square" lIns="0" tIns="0" rIns="0" bIns="0" rtlCol="0" anchor="ctr" anchorCtr="0">
            <a:noAutofit/>
          </a:bodyPr>
          <a:lstStyle/>
          <a:p>
            <a:pPr algn="ctr"/>
            <a:r>
              <a:rPr lang="en-GB" sz="1200" b="1" dirty="0" err="1">
                <a:solidFill>
                  <a:schemeClr val="accent1"/>
                </a:solidFill>
                <a:cs typeface="Trebuchet MS"/>
                <a:hlinkClick r:id="rId11"/>
              </a:rPr>
              <a:t>OSHwiki</a:t>
            </a:r>
            <a:endParaRPr lang="en-GB" sz="1200" b="1" dirty="0">
              <a:solidFill>
                <a:schemeClr val="accent1"/>
              </a:solidFill>
              <a:cs typeface="Trebuchet MS"/>
            </a:endParaRPr>
          </a:p>
        </p:txBody>
      </p:sp>
      <p:sp>
        <p:nvSpPr>
          <p:cNvPr id="67" name="Rettangolo con angoli arrotondati 66">
            <a:hlinkClick r:id="rId11"/>
            <a:extLst>
              <a:ext uri="{FF2B5EF4-FFF2-40B4-BE49-F238E27FC236}">
                <a16:creationId xmlns:a16="http://schemas.microsoft.com/office/drawing/2014/main" id="{393E5697-88AB-1543-84E9-545014E09E6E}"/>
              </a:ext>
            </a:extLst>
          </p:cNvPr>
          <p:cNvSpPr/>
          <p:nvPr/>
        </p:nvSpPr>
        <p:spPr>
          <a:xfrm>
            <a:off x="527940" y="2820162"/>
            <a:ext cx="1667796" cy="973423"/>
          </a:xfrm>
          <a:prstGeom prst="roundRect">
            <a:avLst>
              <a:gd name="adj" fmla="val 11563"/>
            </a:avLst>
          </a:prstGeom>
          <a:blipFill>
            <a:blip r:embed="rId1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9" name="TextBox 3">
            <a:extLst>
              <a:ext uri="{FF2B5EF4-FFF2-40B4-BE49-F238E27FC236}">
                <a16:creationId xmlns:a16="http://schemas.microsoft.com/office/drawing/2014/main" id="{2DCF56B5-47AC-8B49-9297-751FD8A12126}"/>
              </a:ext>
            </a:extLst>
          </p:cNvPr>
          <p:cNvSpPr txBox="1"/>
          <p:nvPr/>
        </p:nvSpPr>
        <p:spPr>
          <a:xfrm>
            <a:off x="2510363" y="3998658"/>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3"/>
              </a:rPr>
              <a:t>Practical tools</a:t>
            </a:r>
          </a:p>
          <a:p>
            <a:pPr algn="ctr"/>
            <a:r>
              <a:rPr lang="en-GB" sz="1200" b="1" dirty="0">
                <a:solidFill>
                  <a:schemeClr val="accent1"/>
                </a:solidFill>
                <a:cs typeface="Trebuchet MS"/>
                <a:hlinkClick r:id="rId13"/>
              </a:rPr>
              <a:t>&amp; guidance</a:t>
            </a:r>
            <a:endParaRPr lang="en-GB" sz="1200" b="1" dirty="0">
              <a:solidFill>
                <a:schemeClr val="accent1"/>
              </a:solidFill>
              <a:cs typeface="Trebuchet MS"/>
            </a:endParaRPr>
          </a:p>
        </p:txBody>
      </p:sp>
      <p:sp>
        <p:nvSpPr>
          <p:cNvPr id="70" name="Rettangolo con angoli arrotondati 69">
            <a:hlinkClick r:id="rId13"/>
            <a:extLst>
              <a:ext uri="{FF2B5EF4-FFF2-40B4-BE49-F238E27FC236}">
                <a16:creationId xmlns:a16="http://schemas.microsoft.com/office/drawing/2014/main" id="{8DA707C4-F112-664C-AC3E-5475E6F2923B}"/>
              </a:ext>
            </a:extLst>
          </p:cNvPr>
          <p:cNvSpPr/>
          <p:nvPr/>
        </p:nvSpPr>
        <p:spPr>
          <a:xfrm>
            <a:off x="2510364" y="2820162"/>
            <a:ext cx="1667796" cy="973423"/>
          </a:xfrm>
          <a:prstGeom prst="roundRect">
            <a:avLst>
              <a:gd name="adj" fmla="val 11563"/>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2" name="TextBox 3">
            <a:extLst>
              <a:ext uri="{FF2B5EF4-FFF2-40B4-BE49-F238E27FC236}">
                <a16:creationId xmlns:a16="http://schemas.microsoft.com/office/drawing/2014/main" id="{7C00CD0A-98F9-CB49-9F1F-1D053DD78889}"/>
              </a:ext>
            </a:extLst>
          </p:cNvPr>
          <p:cNvSpPr txBox="1"/>
          <p:nvPr/>
        </p:nvSpPr>
        <p:spPr>
          <a:xfrm>
            <a:off x="4492787"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5"/>
              </a:rPr>
              <a:t>Case studies</a:t>
            </a:r>
            <a:endParaRPr lang="en-GB" sz="1200" b="1" dirty="0">
              <a:solidFill>
                <a:schemeClr val="accent1"/>
              </a:solidFill>
              <a:cs typeface="Trebuchet MS"/>
            </a:endParaRPr>
          </a:p>
        </p:txBody>
      </p:sp>
      <p:sp>
        <p:nvSpPr>
          <p:cNvPr id="73" name="Rettangolo con angoli arrotondati 72">
            <a:hlinkClick r:id="rId15"/>
            <a:extLst>
              <a:ext uri="{FF2B5EF4-FFF2-40B4-BE49-F238E27FC236}">
                <a16:creationId xmlns:a16="http://schemas.microsoft.com/office/drawing/2014/main" id="{87481864-AE44-D145-A947-37B1CEAD0459}"/>
              </a:ext>
            </a:extLst>
          </p:cNvPr>
          <p:cNvSpPr/>
          <p:nvPr/>
        </p:nvSpPr>
        <p:spPr>
          <a:xfrm>
            <a:off x="4492788" y="2820162"/>
            <a:ext cx="1667796" cy="973423"/>
          </a:xfrm>
          <a:prstGeom prst="roundRect">
            <a:avLst>
              <a:gd name="adj" fmla="val 11563"/>
            </a:avLst>
          </a:prstGeom>
          <a:blipFill>
            <a:blip r:embed="rId1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5" name="TextBox 3">
            <a:extLst>
              <a:ext uri="{FF2B5EF4-FFF2-40B4-BE49-F238E27FC236}">
                <a16:creationId xmlns:a16="http://schemas.microsoft.com/office/drawing/2014/main" id="{64E9984E-5735-8C4C-BC73-6A6C18D88CCB}"/>
              </a:ext>
            </a:extLst>
          </p:cNvPr>
          <p:cNvSpPr txBox="1"/>
          <p:nvPr/>
        </p:nvSpPr>
        <p:spPr>
          <a:xfrm>
            <a:off x="6475212"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7"/>
              </a:rPr>
              <a:t>Legislation</a:t>
            </a:r>
            <a:endParaRPr lang="en-GB" sz="1200" b="1" dirty="0">
              <a:solidFill>
                <a:schemeClr val="accent1"/>
              </a:solidFill>
              <a:cs typeface="Trebuchet MS"/>
            </a:endParaRPr>
          </a:p>
        </p:txBody>
      </p:sp>
      <p:sp>
        <p:nvSpPr>
          <p:cNvPr id="76" name="Rettangolo con angoli arrotondati 75">
            <a:hlinkClick r:id="rId17"/>
            <a:extLst>
              <a:ext uri="{FF2B5EF4-FFF2-40B4-BE49-F238E27FC236}">
                <a16:creationId xmlns:a16="http://schemas.microsoft.com/office/drawing/2014/main" id="{64EB01B3-5F3C-DC4B-97C3-0F5BE824D861}"/>
              </a:ext>
            </a:extLst>
          </p:cNvPr>
          <p:cNvSpPr/>
          <p:nvPr/>
        </p:nvSpPr>
        <p:spPr>
          <a:xfrm>
            <a:off x="6475213" y="2820162"/>
            <a:ext cx="1667796" cy="973423"/>
          </a:xfrm>
          <a:prstGeom prst="roundRect">
            <a:avLst>
              <a:gd name="adj" fmla="val 11563"/>
            </a:avLst>
          </a:prstGeom>
          <a:blipFill>
            <a:blip r:embed="rId18"/>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742397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
            <a:ext cx="7481935" cy="635945"/>
          </a:xfrm>
        </p:spPr>
        <p:txBody>
          <a:bodyPr lIns="0" tIns="0" rIns="0" bIns="0"/>
          <a:lstStyle/>
          <a:p>
            <a:r>
              <a:rPr lang="en-GB" sz="2400" dirty="0"/>
              <a:t>How to get involved</a:t>
            </a:r>
          </a:p>
        </p:txBody>
      </p:sp>
      <p:sp>
        <p:nvSpPr>
          <p:cNvPr id="23" name="TextBox 3">
            <a:extLst>
              <a:ext uri="{FF2B5EF4-FFF2-40B4-BE49-F238E27FC236}">
                <a16:creationId xmlns:a16="http://schemas.microsoft.com/office/drawing/2014/main" id="{AACEA93C-4F34-8647-9D05-C55D7036EF4C}"/>
              </a:ext>
            </a:extLst>
          </p:cNvPr>
          <p:cNvSpPr txBox="1"/>
          <p:nvPr/>
        </p:nvSpPr>
        <p:spPr>
          <a:xfrm>
            <a:off x="1519151" y="22117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3"/>
              </a:rPr>
              <a:t>European Week</a:t>
            </a:r>
            <a:endParaRPr lang="en-GB" sz="1200" b="1" dirty="0">
              <a:solidFill>
                <a:schemeClr val="accent1"/>
              </a:solidFill>
              <a:cs typeface="Trebuchet MS"/>
            </a:endParaRPr>
          </a:p>
        </p:txBody>
      </p:sp>
      <p:sp>
        <p:nvSpPr>
          <p:cNvPr id="24" name="Rettangolo con angoli arrotondati 23">
            <a:hlinkClick r:id="rId3"/>
            <a:extLst>
              <a:ext uri="{FF2B5EF4-FFF2-40B4-BE49-F238E27FC236}">
                <a16:creationId xmlns:a16="http://schemas.microsoft.com/office/drawing/2014/main" id="{5AB30924-049C-754A-85DB-28FDEBBF444E}"/>
              </a:ext>
            </a:extLst>
          </p:cNvPr>
          <p:cNvSpPr/>
          <p:nvPr/>
        </p:nvSpPr>
        <p:spPr>
          <a:xfrm>
            <a:off x="1519152" y="1095572"/>
            <a:ext cx="1667796" cy="973423"/>
          </a:xfrm>
          <a:prstGeom prst="roundRect">
            <a:avLst>
              <a:gd name="adj" fmla="val 11563"/>
            </a:avLst>
          </a:prstGeom>
          <a:blipFill>
            <a:blip r:embed="rId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5" name="TextBox 3">
            <a:extLst>
              <a:ext uri="{FF2B5EF4-FFF2-40B4-BE49-F238E27FC236}">
                <a16:creationId xmlns:a16="http://schemas.microsoft.com/office/drawing/2014/main" id="{9E26C0B7-D8D4-1A45-8EF6-5E10DFF345A8}"/>
              </a:ext>
            </a:extLst>
          </p:cNvPr>
          <p:cNvSpPr txBox="1"/>
          <p:nvPr/>
        </p:nvSpPr>
        <p:spPr>
          <a:xfrm>
            <a:off x="3501575" y="22117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5"/>
              </a:rPr>
              <a:t>Campaign partnership</a:t>
            </a:r>
            <a:endParaRPr lang="en-GB" sz="1200" b="1" dirty="0">
              <a:solidFill>
                <a:schemeClr val="accent1"/>
              </a:solidFill>
              <a:cs typeface="Trebuchet MS"/>
            </a:endParaRPr>
          </a:p>
        </p:txBody>
      </p:sp>
      <p:sp>
        <p:nvSpPr>
          <p:cNvPr id="26" name="Rettangolo con angoli arrotondati 25">
            <a:hlinkClick r:id="rId5"/>
            <a:extLst>
              <a:ext uri="{FF2B5EF4-FFF2-40B4-BE49-F238E27FC236}">
                <a16:creationId xmlns:a16="http://schemas.microsoft.com/office/drawing/2014/main" id="{C46D7997-6A76-5644-92CD-9EB9B7F4206B}"/>
              </a:ext>
            </a:extLst>
          </p:cNvPr>
          <p:cNvSpPr/>
          <p:nvPr/>
        </p:nvSpPr>
        <p:spPr>
          <a:xfrm>
            <a:off x="3501576" y="1095572"/>
            <a:ext cx="1667796" cy="973423"/>
          </a:xfrm>
          <a:prstGeom prst="roundRect">
            <a:avLst>
              <a:gd name="adj" fmla="val 11563"/>
            </a:avLst>
          </a:prstGeom>
          <a:blipFill>
            <a:blip r:embed="rId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TextBox 3">
            <a:extLst>
              <a:ext uri="{FF2B5EF4-FFF2-40B4-BE49-F238E27FC236}">
                <a16:creationId xmlns:a16="http://schemas.microsoft.com/office/drawing/2014/main" id="{BC3D7309-1FAD-C248-860C-FFF503EBA0D6}"/>
              </a:ext>
            </a:extLst>
          </p:cNvPr>
          <p:cNvSpPr txBox="1"/>
          <p:nvPr/>
        </p:nvSpPr>
        <p:spPr>
          <a:xfrm>
            <a:off x="5483999" y="22117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7"/>
              </a:rPr>
              <a:t>Good Practice Awards</a:t>
            </a:r>
            <a:endParaRPr lang="en-GB" sz="1200" b="1" dirty="0">
              <a:solidFill>
                <a:schemeClr val="accent1"/>
              </a:solidFill>
              <a:cs typeface="Trebuchet MS"/>
            </a:endParaRPr>
          </a:p>
        </p:txBody>
      </p:sp>
      <p:sp>
        <p:nvSpPr>
          <p:cNvPr id="28" name="Rettangolo con angoli arrotondati 27">
            <a:hlinkClick r:id="rId7"/>
            <a:extLst>
              <a:ext uri="{FF2B5EF4-FFF2-40B4-BE49-F238E27FC236}">
                <a16:creationId xmlns:a16="http://schemas.microsoft.com/office/drawing/2014/main" id="{218E440A-5518-564C-9FAD-CD3E3460EC92}"/>
              </a:ext>
            </a:extLst>
          </p:cNvPr>
          <p:cNvSpPr/>
          <p:nvPr/>
        </p:nvSpPr>
        <p:spPr>
          <a:xfrm>
            <a:off x="5484000" y="1095572"/>
            <a:ext cx="1667796" cy="973423"/>
          </a:xfrm>
          <a:prstGeom prst="roundRect">
            <a:avLst>
              <a:gd name="adj" fmla="val 11563"/>
            </a:avLst>
          </a:prstGeom>
          <a:blipFill>
            <a:blip r:embed="rId8"/>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9" name="TextBox 3">
            <a:extLst>
              <a:ext uri="{FF2B5EF4-FFF2-40B4-BE49-F238E27FC236}">
                <a16:creationId xmlns:a16="http://schemas.microsoft.com/office/drawing/2014/main" id="{C45F702A-F941-2242-B4CC-5E135CA46652}"/>
              </a:ext>
            </a:extLst>
          </p:cNvPr>
          <p:cNvSpPr txBox="1"/>
          <p:nvPr/>
        </p:nvSpPr>
        <p:spPr>
          <a:xfrm>
            <a:off x="527939"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9"/>
              </a:rPr>
              <a:t>Campaign toolkit</a:t>
            </a:r>
            <a:endParaRPr lang="en-GB" sz="1200" b="1" dirty="0">
              <a:solidFill>
                <a:schemeClr val="accent1"/>
              </a:solidFill>
              <a:cs typeface="Trebuchet MS"/>
            </a:endParaRPr>
          </a:p>
        </p:txBody>
      </p:sp>
      <p:sp>
        <p:nvSpPr>
          <p:cNvPr id="30" name="Rettangolo con angoli arrotondati 29">
            <a:hlinkClick r:id="rId9"/>
            <a:extLst>
              <a:ext uri="{FF2B5EF4-FFF2-40B4-BE49-F238E27FC236}">
                <a16:creationId xmlns:a16="http://schemas.microsoft.com/office/drawing/2014/main" id="{C9E63BB8-81BA-CA46-8D22-912A07C8706A}"/>
              </a:ext>
            </a:extLst>
          </p:cNvPr>
          <p:cNvSpPr/>
          <p:nvPr/>
        </p:nvSpPr>
        <p:spPr>
          <a:xfrm>
            <a:off x="527940" y="2820162"/>
            <a:ext cx="1667796" cy="973423"/>
          </a:xfrm>
          <a:prstGeom prst="roundRect">
            <a:avLst>
              <a:gd name="adj" fmla="val 11563"/>
            </a:avLst>
          </a:prstGeom>
          <a:blipFill>
            <a:blip r:embed="rId10"/>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1" name="TextBox 3">
            <a:extLst>
              <a:ext uri="{FF2B5EF4-FFF2-40B4-BE49-F238E27FC236}">
                <a16:creationId xmlns:a16="http://schemas.microsoft.com/office/drawing/2014/main" id="{F682761C-A262-B542-A175-60A9B90879FF}"/>
              </a:ext>
            </a:extLst>
          </p:cNvPr>
          <p:cNvSpPr txBox="1"/>
          <p:nvPr/>
        </p:nvSpPr>
        <p:spPr>
          <a:xfrm>
            <a:off x="2510363" y="3921964"/>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1"/>
              </a:rPr>
              <a:t>Campaign materials</a:t>
            </a:r>
            <a:endParaRPr lang="en-GB" sz="1200" b="1" dirty="0">
              <a:solidFill>
                <a:schemeClr val="accent1"/>
              </a:solidFill>
              <a:cs typeface="Trebuchet MS"/>
            </a:endParaRPr>
          </a:p>
        </p:txBody>
      </p:sp>
      <p:sp>
        <p:nvSpPr>
          <p:cNvPr id="32" name="Rettangolo con angoli arrotondati 31">
            <a:hlinkClick r:id="rId11"/>
            <a:extLst>
              <a:ext uri="{FF2B5EF4-FFF2-40B4-BE49-F238E27FC236}">
                <a16:creationId xmlns:a16="http://schemas.microsoft.com/office/drawing/2014/main" id="{3D6A1172-F7BC-8044-88EC-412029693673}"/>
              </a:ext>
            </a:extLst>
          </p:cNvPr>
          <p:cNvSpPr/>
          <p:nvPr/>
        </p:nvSpPr>
        <p:spPr>
          <a:xfrm>
            <a:off x="2510364" y="2820162"/>
            <a:ext cx="1667796" cy="973423"/>
          </a:xfrm>
          <a:prstGeom prst="roundRect">
            <a:avLst>
              <a:gd name="adj" fmla="val 11563"/>
            </a:avLst>
          </a:prstGeom>
          <a:blipFill>
            <a:blip r:embed="rId1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3"/>
              </a:rPr>
              <a:t>Events</a:t>
            </a:r>
            <a:endParaRPr lang="en-GB" sz="1200" b="1" dirty="0">
              <a:solidFill>
                <a:schemeClr val="accent1"/>
              </a:solidFill>
              <a:cs typeface="Trebuchet MS"/>
            </a:endParaRPr>
          </a:p>
        </p:txBody>
      </p:sp>
      <p:sp>
        <p:nvSpPr>
          <p:cNvPr id="34" name="Rettangolo con angoli arrotondati 33">
            <a:hlinkClick r:id="rId13"/>
            <a:extLst>
              <a:ext uri="{FF2B5EF4-FFF2-40B4-BE49-F238E27FC236}">
                <a16:creationId xmlns:a16="http://schemas.microsoft.com/office/drawing/2014/main" id="{F0350AF5-6140-BB43-BFBF-D94C4392F467}"/>
              </a:ext>
            </a:extLst>
          </p:cNvPr>
          <p:cNvSpPr/>
          <p:nvPr/>
        </p:nvSpPr>
        <p:spPr>
          <a:xfrm>
            <a:off x="4492788" y="2820162"/>
            <a:ext cx="1667796" cy="973423"/>
          </a:xfrm>
          <a:prstGeom prst="roundRect">
            <a:avLst>
              <a:gd name="adj" fmla="val 11563"/>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TextBox 3">
            <a:extLst>
              <a:ext uri="{FF2B5EF4-FFF2-40B4-BE49-F238E27FC236}">
                <a16:creationId xmlns:a16="http://schemas.microsoft.com/office/drawing/2014/main" id="{D1F14980-EF38-9F43-BC06-25F35914E1E1}"/>
              </a:ext>
            </a:extLst>
          </p:cNvPr>
          <p:cNvSpPr txBox="1"/>
          <p:nvPr/>
        </p:nvSpPr>
        <p:spPr>
          <a:xfrm>
            <a:off x="6475212"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5"/>
              </a:rPr>
              <a:t>Certificate of participation</a:t>
            </a:r>
            <a:endParaRPr lang="en-GB" sz="1200" b="1" dirty="0">
              <a:solidFill>
                <a:schemeClr val="accent1"/>
              </a:solidFill>
              <a:cs typeface="Trebuchet MS"/>
            </a:endParaRPr>
          </a:p>
        </p:txBody>
      </p:sp>
      <p:sp>
        <p:nvSpPr>
          <p:cNvPr id="36" name="Rettangolo con angoli arrotondati 35">
            <a:hlinkClick r:id="rId15"/>
            <a:extLst>
              <a:ext uri="{FF2B5EF4-FFF2-40B4-BE49-F238E27FC236}">
                <a16:creationId xmlns:a16="http://schemas.microsoft.com/office/drawing/2014/main" id="{EAE1D457-1B09-2543-B3F9-58A68F4CC5BC}"/>
              </a:ext>
            </a:extLst>
          </p:cNvPr>
          <p:cNvSpPr/>
          <p:nvPr/>
        </p:nvSpPr>
        <p:spPr>
          <a:xfrm>
            <a:off x="6475213" y="2820162"/>
            <a:ext cx="1667796" cy="973423"/>
          </a:xfrm>
          <a:prstGeom prst="roundRect">
            <a:avLst>
              <a:gd name="adj" fmla="val 11563"/>
            </a:avLst>
          </a:prstGeom>
          <a:blipFill>
            <a:blip r:embed="rId1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975098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en-US" sz="2400" dirty="0">
                <a:solidFill>
                  <a:schemeClr val="accent1"/>
                </a:solidFill>
              </a:rPr>
              <a:t>Join us and lighten the load!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r>
              <a:rPr lang="en-US" sz="1600" dirty="0">
                <a:solidFill>
                  <a:schemeClr val="accent1"/>
                </a:solidFill>
              </a:rPr>
              <a:t>Find out more on the campaign website:</a:t>
            </a:r>
          </a:p>
          <a:p>
            <a:pPr marL="189000" lvl="1" indent="0">
              <a:buSzPct val="120000"/>
              <a:buNone/>
            </a:pPr>
            <a:r>
              <a:rPr lang="en-US" sz="1600" b="1" dirty="0">
                <a:solidFill>
                  <a:schemeClr val="accent1"/>
                </a:solidFill>
                <a:hlinkClick r:id="rId5"/>
              </a:rPr>
              <a:t>www.healthy-workplaces.eu</a:t>
            </a:r>
            <a:endParaRPr lang="en-US" sz="1600" b="1" dirty="0">
              <a:solidFill>
                <a:schemeClr val="accent1"/>
              </a:solidFill>
            </a:endParaRPr>
          </a:p>
          <a:p>
            <a:pPr lvl="1">
              <a:buSzPct val="120000"/>
              <a:buBlip>
                <a:blip r:embed="rId4"/>
              </a:buBlip>
            </a:pPr>
            <a:endParaRPr lang="en-US" sz="1600" dirty="0">
              <a:solidFill>
                <a:schemeClr val="accent1"/>
              </a:solidFill>
            </a:endParaRPr>
          </a:p>
          <a:p>
            <a:pPr>
              <a:buSzPct val="120000"/>
              <a:buBlip>
                <a:blip r:embed="rId4"/>
              </a:buBlip>
            </a:pPr>
            <a:r>
              <a:rPr lang="en-US" sz="1600" dirty="0">
                <a:solidFill>
                  <a:schemeClr val="accent1"/>
                </a:solidFill>
              </a:rPr>
              <a:t>Subscribe to our campaign newsletter:</a:t>
            </a:r>
          </a:p>
          <a:p>
            <a:pPr marL="189000" lvl="1" indent="0">
              <a:buSzPct val="120000"/>
              <a:buNone/>
            </a:pPr>
            <a:r>
              <a:rPr lang="es-ES" sz="1600" b="1" u="sng" dirty="0">
                <a:solidFill>
                  <a:schemeClr val="accent1"/>
                </a:solidFill>
                <a:hlinkClick r:id="rId6">
                  <a:extLst>
                    <a:ext uri="{A12FA001-AC4F-418D-AE19-62706E023703}">
                      <ahyp:hlinkClr xmlns:ahyp="http://schemas.microsoft.com/office/drawing/2018/hyperlinkcolor" xmlns="" val="tx"/>
                    </a:ext>
                  </a:extLst>
                </a:hlinkClick>
              </a:rPr>
              <a:t>https://healthy-workplaces.eu/en/healthy-workplaces-newsletter</a:t>
            </a:r>
            <a:endParaRPr lang="es-ES" sz="1600" b="1" dirty="0">
              <a:solidFill>
                <a:schemeClr val="accent1"/>
              </a:solidFill>
            </a:endParaRPr>
          </a:p>
          <a:p>
            <a:pPr lvl="1">
              <a:buSzPct val="120000"/>
              <a:buBlip>
                <a:blip r:embed="rId4"/>
              </a:buBlip>
            </a:pPr>
            <a:endParaRPr lang="en-US" sz="1600" b="1" dirty="0">
              <a:solidFill>
                <a:schemeClr val="accent1"/>
              </a:solidFill>
            </a:endParaRPr>
          </a:p>
          <a:p>
            <a:pPr>
              <a:buSzPct val="120000"/>
              <a:buBlip>
                <a:blip r:embed="rId4"/>
              </a:buBlip>
            </a:pPr>
            <a:r>
              <a:rPr lang="en-US" sz="1600" dirty="0">
                <a:solidFill>
                  <a:schemeClr val="accent1"/>
                </a:solidFill>
              </a:rPr>
              <a:t>Keep up to date with activities and events through social media:</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4"/>
              </a:buBlip>
            </a:pPr>
            <a:r>
              <a:rPr lang="en-US" sz="1600" dirty="0">
                <a:solidFill>
                  <a:schemeClr val="accent1"/>
                </a:solidFill>
              </a:rPr>
              <a:t>Find out about events in your country from your national focal point:</a:t>
            </a:r>
          </a:p>
          <a:p>
            <a:pPr marL="189000" lvl="1" indent="0">
              <a:buSzPct val="120000"/>
              <a:buNone/>
            </a:pPr>
            <a:r>
              <a:rPr lang="en-GB" sz="1600" b="1" u="sng" dirty="0">
                <a:solidFill>
                  <a:schemeClr val="accent1"/>
                </a:solidFill>
              </a:rPr>
              <a:t>https://healthy-workplaces.eu/en/campaign-partners/national-focal-points</a:t>
            </a: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51729"/>
              <a:ext cx="2016224" cy="558253"/>
            </a:xfrm>
            <a:prstGeom prst="rect">
              <a:avLst/>
            </a:prstGeom>
            <a:noFill/>
          </p:spPr>
          <p:txBody>
            <a:bodyPr vert="horz" wrap="square" lIns="0" tIns="0" rIns="0" bIns="0" rtlCol="0" anchor="ctr" anchorCtr="0">
              <a:noAutofit/>
            </a:bodyPr>
            <a:lstStyle/>
            <a:p>
              <a:pPr algn="ctr"/>
              <a:r>
                <a:rPr lang="it-IT" sz="1200" b="1" dirty="0">
                  <a:solidFill>
                    <a:schemeClr val="accent1"/>
                  </a:solidFill>
                </a:rPr>
                <a:t>2020</a:t>
              </a:r>
            </a:p>
            <a:p>
              <a:pPr algn="ctr"/>
              <a:r>
                <a:rPr lang="it-IT" b="1" dirty="0" err="1">
                  <a:solidFill>
                    <a:schemeClr val="accent1"/>
                  </a:solidFill>
                </a:rPr>
                <a:t>October</a:t>
              </a:r>
              <a:endParaRPr lang="it-IT" b="1" dirty="0">
                <a:solidFill>
                  <a:schemeClr val="accent1"/>
                </a:solidFill>
              </a:endParaRP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it-IT" sz="1400" b="1" spc="300" dirty="0">
                  <a:solidFill>
                    <a:srgbClr val="ACC700"/>
                  </a:solidFill>
                </a:rPr>
                <a:t>CAMPAIGN LAUNCH</a:t>
              </a:r>
            </a:p>
          </p:txBody>
        </p:sp>
      </p:grpSp>
      <p:sp>
        <p:nvSpPr>
          <p:cNvPr id="4" name="Rectangle 3"/>
          <p:cNvSpPr/>
          <p:nvPr/>
        </p:nvSpPr>
        <p:spPr>
          <a:xfrm>
            <a:off x="2915816" y="2912045"/>
            <a:ext cx="2183611" cy="307777"/>
          </a:xfrm>
          <a:prstGeom prst="rect">
            <a:avLst/>
          </a:prstGeom>
        </p:spPr>
        <p:txBody>
          <a:bodyPr wrap="none">
            <a:spAutoFit/>
          </a:bodyPr>
          <a:lstStyle/>
          <a:p>
            <a:r>
              <a:rPr lang="en-GB" sz="1400" b="1" dirty="0">
                <a:solidFill>
                  <a:srgbClr val="ACC700"/>
                </a:solidFill>
              </a:rPr>
              <a:t>#</a:t>
            </a:r>
            <a:r>
              <a:rPr lang="en-GB" sz="1400" b="1" dirty="0" err="1">
                <a:solidFill>
                  <a:srgbClr val="ACC700"/>
                </a:solidFill>
              </a:rPr>
              <a:t>EUhealthyworkplaces</a:t>
            </a:r>
            <a:r>
              <a:rPr lang="en-GB" sz="1400" b="1" dirty="0">
                <a:solidFill>
                  <a:srgbClr val="ACC700"/>
                </a:solidFill>
              </a:rPr>
              <a:t> </a:t>
            </a:r>
          </a:p>
        </p:txBody>
      </p:sp>
    </p:spTree>
    <p:extLst>
      <p:ext uri="{BB962C8B-B14F-4D97-AF65-F5344CB8AC3E}">
        <p14:creationId xmlns:p14="http://schemas.microsoft.com/office/powerpoint/2010/main" val="1803396576"/>
      </p:ext>
    </p:extLst>
  </p:cSld>
  <p:clrMapOvr>
    <a:masterClrMapping/>
  </p:clrMapOvr>
  <p:timing>
    <p:tnLst>
      <p:par>
        <p:cTn id="1" dur="indefinite" restart="never" nodeType="tmRoot"/>
      </p:par>
    </p:tnLst>
  </p:timing>
</p:sld>
</file>

<file path=ppt/theme/theme1.xml><?xml version="1.0" encoding="utf-8"?>
<a:theme xmlns:a="http://schemas.openxmlformats.org/drawingml/2006/main" name="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3882</TotalTime>
  <Words>2818</Words>
  <Application>Microsoft Office PowerPoint</Application>
  <PresentationFormat>On-screen Show (16:9)</PresentationFormat>
  <Paragraphs>295</Paragraphs>
  <Slides>15</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ＭＳ Ｐゴシック</vt:lpstr>
      <vt:lpstr>Arial</vt:lpstr>
      <vt:lpstr>Calibri</vt:lpstr>
      <vt:lpstr>Courier New</vt:lpstr>
      <vt:lpstr>Myriad Pro</vt:lpstr>
      <vt:lpstr>Trebuchet MS</vt:lpstr>
      <vt:lpstr>Wingdings</vt:lpstr>
      <vt:lpstr>HWC2018-19_Template_16-9</vt:lpstr>
      <vt:lpstr>1_HWC2018-19_Template_16-9</vt:lpstr>
      <vt:lpstr>Prevention and management of work-related musculoskeletal disorders</vt:lpstr>
      <vt:lpstr>PowerPoint Presentation</vt:lpstr>
      <vt:lpstr>EU-OSHA, ESENER 2019</vt:lpstr>
      <vt:lpstr>EWCS 2015</vt:lpstr>
      <vt:lpstr>Eurostat, Labour Force Survey 2013</vt:lpstr>
      <vt:lpstr> Parts of the body typically affected </vt:lpstr>
      <vt:lpstr>PowerPoint Presentation</vt:lpstr>
      <vt:lpstr>Tackling MSDs</vt:lpstr>
      <vt:lpstr>Risk assessment</vt:lpstr>
      <vt:lpstr>Areas of intervention – Priority areas</vt:lpstr>
      <vt:lpstr>COVID-19: MSDs and home-based telework</vt:lpstr>
      <vt:lpstr>EU-OSHA and campaign partners</vt:lpstr>
      <vt:lpstr>Campaign resources</vt:lpstr>
      <vt:lpstr>How to get involved</vt:lpstr>
      <vt:lpstr>Join us and lighten the load!</vt:lpstr>
    </vt:vector>
  </TitlesOfParts>
  <Manager/>
  <Company>EU-OSHA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Xabier ALTUBE</dc:creator>
  <cp:keywords/>
  <dc:description/>
  <cp:lastModifiedBy>EU-OSHA</cp:lastModifiedBy>
  <cp:revision>383</cp:revision>
  <cp:lastPrinted>2019-10-04T15:07:06Z</cp:lastPrinted>
  <dcterms:created xsi:type="dcterms:W3CDTF">2015-10-14T15:05:30Z</dcterms:created>
  <dcterms:modified xsi:type="dcterms:W3CDTF">2020-06-26T07:11:29Z</dcterms:modified>
  <cp:category/>
</cp:coreProperties>
</file>