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6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 id="{3B2544F7-5E00-7B0A-0F21-E963ECA2A433}" name="darina.konova" initials="da" userId="S::darina.konova_mlsp.government.bg#ext#@euosha.onmicrosoft.com::63d62b54-9e2f-47df-8dcf-7c29368d2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CDF49-8591-4BF3-B463-26D69274262F}" v="1" dt="2026-09-07T13:50:11.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07" autoAdjust="0"/>
    <p:restoredTop sz="75073" autoAdjust="0"/>
  </p:normalViewPr>
  <p:slideViewPr>
    <p:cSldViewPr snapToGrid="0">
      <p:cViewPr varScale="1">
        <p:scale>
          <a:sx n="98" d="100"/>
          <a:sy n="98" d="100"/>
        </p:scale>
        <p:origin x="943" y="62"/>
      </p:cViewPr>
      <p:guideLst>
        <p:guide orient="horz" pos="816"/>
        <p:guide pos="4608"/>
      </p:guideLst>
    </p:cSldViewPr>
  </p:slideViewPr>
  <p:outlineViewPr>
    <p:cViewPr>
      <p:scale>
        <a:sx n="33" d="100"/>
        <a:sy n="33" d="100"/>
      </p:scale>
      <p:origin x="0" y="-432"/>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0" d="100"/>
          <a:sy n="60" d="100"/>
        </p:scale>
        <p:origin x="271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7T13:51:45.881" v="686" actId="13244"/>
      <pc:docMkLst>
        <pc:docMk/>
      </pc:docMkLst>
      <pc:sldChg chg="modSp mod">
        <pc:chgData name="Naiara MACIAS - Communication Assistant" userId="9208f14e-163a-43fb-a9e7-9d0490f97ad9" providerId="ADAL" clId="{3BF560C9-38E3-411C-BBB1-CB3B94294DB6}" dt="2026-08-26T09:43:45.867" v="155" actId="1076"/>
        <pc:sldMkLst>
          <pc:docMk/>
          <pc:sldMk cId="3549452810" sldId="259"/>
        </pc:sldMkLst>
        <pc:spChg chg="mod">
          <ac:chgData name="Naiara MACIAS - Communication Assistant" userId="9208f14e-163a-43fb-a9e7-9d0490f97ad9" providerId="ADAL" clId="{3BF560C9-38E3-411C-BBB1-CB3B94294DB6}" dt="2026-08-26T09:43:45.867" v="155" actId="1076"/>
          <ac:spMkLst>
            <pc:docMk/>
            <pc:sldMk cId="3549452810" sldId="259"/>
            <ac:spMk id="4" creationId="{A01E9CA7-DF0D-14A8-A3D5-87452D20EFB0}"/>
          </ac:spMkLst>
        </pc:spChg>
      </pc:sldChg>
      <pc:sldChg chg="modSp mod">
        <pc:chgData name="Naiara MACIAS - Communication Assistant" userId="9208f14e-163a-43fb-a9e7-9d0490f97ad9" providerId="ADAL" clId="{3BF560C9-38E3-411C-BBB1-CB3B94294DB6}" dt="2026-09-07T13:50:43.899" v="682" actId="14100"/>
        <pc:sldMkLst>
          <pc:docMk/>
          <pc:sldMk cId="3331097242" sldId="262"/>
        </pc:sldMkLst>
        <pc:spChg chg="mod">
          <ac:chgData name="Naiara MACIAS - Communication Assistant" userId="9208f14e-163a-43fb-a9e7-9d0490f97ad9" providerId="ADAL" clId="{3BF560C9-38E3-411C-BBB1-CB3B94294DB6}" dt="2026-08-26T09:31:51.635" v="84" actId="20577"/>
          <ac:spMkLst>
            <pc:docMk/>
            <pc:sldMk cId="3331097242" sldId="262"/>
            <ac:spMk id="2" creationId="{E040AB94-2F1F-3B5A-0F08-405D7D24CAAF}"/>
          </ac:spMkLst>
        </pc:spChg>
        <pc:spChg chg="mod">
          <ac:chgData name="Naiara MACIAS - Communication Assistant" userId="9208f14e-163a-43fb-a9e7-9d0490f97ad9" providerId="ADAL" clId="{3BF560C9-38E3-411C-BBB1-CB3B94294DB6}" dt="2026-09-07T13:50:43.899" v="682" actId="14100"/>
          <ac:spMkLst>
            <pc:docMk/>
            <pc:sldMk cId="3331097242" sldId="262"/>
            <ac:spMk id="47" creationId="{63BD3E56-149F-3226-B9AE-5B99138F5F46}"/>
          </ac:spMkLst>
        </pc:spChg>
        <pc:spChg chg="mod">
          <ac:chgData name="Naiara MACIAS - Communication Assistant" userId="9208f14e-163a-43fb-a9e7-9d0490f97ad9" providerId="ADAL" clId="{3BF560C9-38E3-411C-BBB1-CB3B94294DB6}" dt="2026-08-26T13:45:16.315" v="624" actId="962"/>
          <ac:spMkLst>
            <pc:docMk/>
            <pc:sldMk cId="3331097242" sldId="262"/>
            <ac:spMk id="85" creationId="{C91EB62A-4B79-AE2B-8E13-B4315C6B3E56}"/>
          </ac:spMkLst>
        </pc:spChg>
        <pc:spChg chg="mod">
          <ac:chgData name="Naiara MACIAS - Communication Assistant" userId="9208f14e-163a-43fb-a9e7-9d0490f97ad9" providerId="ADAL" clId="{3BF560C9-38E3-411C-BBB1-CB3B94294DB6}" dt="2026-08-26T09:43:54.435" v="165" actId="1035"/>
          <ac:spMkLst>
            <pc:docMk/>
            <pc:sldMk cId="3331097242" sldId="262"/>
            <ac:spMk id="105" creationId="{94E8A230-2C71-6901-AA45-D427AF0A206A}"/>
          </ac:spMkLst>
        </pc:spChg>
        <pc:grpChg chg="mod">
          <ac:chgData name="Naiara MACIAS - Communication Assistant" userId="9208f14e-163a-43fb-a9e7-9d0490f97ad9" providerId="ADAL" clId="{3BF560C9-38E3-411C-BBB1-CB3B94294DB6}" dt="2026-08-26T16:21:33.971" v="657" actId="962"/>
          <ac:grpSpMkLst>
            <pc:docMk/>
            <pc:sldMk cId="3331097242" sldId="262"/>
            <ac:grpSpMk id="3" creationId="{4CB3070E-5865-7FEF-3107-073D336FB2E7}"/>
          </ac:grpSpMkLst>
        </pc:grpChg>
        <pc:grpChg chg="mod">
          <ac:chgData name="Naiara MACIAS - Communication Assistant" userId="9208f14e-163a-43fb-a9e7-9d0490f97ad9" providerId="ADAL" clId="{3BF560C9-38E3-411C-BBB1-CB3B94294DB6}" dt="2026-08-26T13:45:09.747" v="622" actId="962"/>
          <ac:grpSpMkLst>
            <pc:docMk/>
            <pc:sldMk cId="3331097242" sldId="262"/>
            <ac:grpSpMk id="80" creationId="{0CB53827-6F65-D87C-C050-CEF695863D65}"/>
          </ac:grpSpMkLst>
        </pc:grpChg>
        <pc:grpChg chg="mod">
          <ac:chgData name="Naiara MACIAS - Communication Assistant" userId="9208f14e-163a-43fb-a9e7-9d0490f97ad9" providerId="ADAL" clId="{3BF560C9-38E3-411C-BBB1-CB3B94294DB6}" dt="2026-08-26T13:45:12.018" v="623" actId="962"/>
          <ac:grpSpMkLst>
            <pc:docMk/>
            <pc:sldMk cId="3331097242" sldId="262"/>
            <ac:grpSpMk id="82" creationId="{C77AF0F7-A7DF-73ED-4C9C-E2DEA71D9911}"/>
          </ac:grpSpMkLst>
        </pc:grpChg>
        <pc:picChg chg="mod">
          <ac:chgData name="Naiara MACIAS - Communication Assistant" userId="9208f14e-163a-43fb-a9e7-9d0490f97ad9" providerId="ADAL" clId="{3BF560C9-38E3-411C-BBB1-CB3B94294DB6}" dt="2026-08-26T13:45:18.794" v="627" actId="962"/>
          <ac:picMkLst>
            <pc:docMk/>
            <pc:sldMk cId="3331097242" sldId="262"/>
            <ac:picMk id="76" creationId="{26407AA7-87A4-AD70-4877-27A6D7698FD1}"/>
          </ac:picMkLst>
        </pc:picChg>
        <pc:picChg chg="mod">
          <ac:chgData name="Naiara MACIAS - Communication Assistant" userId="9208f14e-163a-43fb-a9e7-9d0490f97ad9" providerId="ADAL" clId="{3BF560C9-38E3-411C-BBB1-CB3B94294DB6}" dt="2026-08-26T13:45:19.497" v="628" actId="962"/>
          <ac:picMkLst>
            <pc:docMk/>
            <pc:sldMk cId="3331097242" sldId="262"/>
            <ac:picMk id="77" creationId="{D4535F05-DF0A-A884-582E-A8B7606CFBB0}"/>
          </ac:picMkLst>
        </pc:picChg>
        <pc:picChg chg="mod">
          <ac:chgData name="Naiara MACIAS - Communication Assistant" userId="9208f14e-163a-43fb-a9e7-9d0490f97ad9" providerId="ADAL" clId="{3BF560C9-38E3-411C-BBB1-CB3B94294DB6}" dt="2026-08-26T13:45:18.116" v="626" actId="962"/>
          <ac:picMkLst>
            <pc:docMk/>
            <pc:sldMk cId="3331097242" sldId="262"/>
            <ac:picMk id="79" creationId="{E680F6B5-74B8-2400-6538-8DEC14920467}"/>
          </ac:picMkLst>
        </pc:picChg>
        <pc:picChg chg="mod">
          <ac:chgData name="Naiara MACIAS - Communication Assistant" userId="9208f14e-163a-43fb-a9e7-9d0490f97ad9" providerId="ADAL" clId="{3BF560C9-38E3-411C-BBB1-CB3B94294DB6}" dt="2026-08-26T13:45:17.451" v="625" actId="962"/>
          <ac:picMkLst>
            <pc:docMk/>
            <pc:sldMk cId="3331097242" sldId="262"/>
            <ac:picMk id="87" creationId="{F538C888-64E7-627E-C16A-FC57F47A3410}"/>
          </ac:picMkLst>
        </pc:picChg>
      </pc:sldChg>
      <pc:sldChg chg="modSp mod">
        <pc:chgData name="Naiara MACIAS - Communication Assistant" userId="9208f14e-163a-43fb-a9e7-9d0490f97ad9" providerId="ADAL" clId="{3BF560C9-38E3-411C-BBB1-CB3B94294DB6}" dt="2026-08-26T13:34:50.564" v="423" actId="14100"/>
        <pc:sldMkLst>
          <pc:docMk/>
          <pc:sldMk cId="3087233450" sldId="263"/>
        </pc:sldMkLst>
        <pc:spChg chg="mod">
          <ac:chgData name="Naiara MACIAS - Communication Assistant" userId="9208f14e-163a-43fb-a9e7-9d0490f97ad9" providerId="ADAL" clId="{3BF560C9-38E3-411C-BBB1-CB3B94294DB6}" dt="2026-08-26T13:34:09.140" v="420"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8-26T13:34:50.564" v="423"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8-26T13:34:46.451" v="422" actId="14100"/>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6T13:34:06.244" v="419" actId="14100"/>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8-26T09:44:58.643" v="185" actId="1037"/>
        <pc:sldMkLst>
          <pc:docMk/>
          <pc:sldMk cId="719662834" sldId="264"/>
        </pc:sldMkLst>
        <pc:spChg chg="mod">
          <ac:chgData name="Naiara MACIAS - Communication Assistant" userId="9208f14e-163a-43fb-a9e7-9d0490f97ad9" providerId="ADAL" clId="{3BF560C9-38E3-411C-BBB1-CB3B94294DB6}" dt="2026-08-26T09:44:54.722" v="170" actId="14100"/>
          <ac:spMkLst>
            <pc:docMk/>
            <pc:sldMk cId="719662834" sldId="264"/>
            <ac:spMk id="4" creationId="{BD5E20E1-F7B3-E4E9-82E6-ECD4246321AF}"/>
          </ac:spMkLst>
        </pc:spChg>
        <pc:picChg chg="mod">
          <ac:chgData name="Naiara MACIAS - Communication Assistant" userId="9208f14e-163a-43fb-a9e7-9d0490f97ad9" providerId="ADAL" clId="{3BF560C9-38E3-411C-BBB1-CB3B94294DB6}" dt="2026-08-26T09:44:58.643" v="185" actId="1037"/>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8-26T09:32:05.918" v="85" actId="14100"/>
        <pc:sldMkLst>
          <pc:docMk/>
          <pc:sldMk cId="3728372305" sldId="265"/>
        </pc:sldMkLst>
        <pc:spChg chg="mod">
          <ac:chgData name="Naiara MACIAS - Communication Assistant" userId="9208f14e-163a-43fb-a9e7-9d0490f97ad9" providerId="ADAL" clId="{3BF560C9-38E3-411C-BBB1-CB3B94294DB6}" dt="2026-08-26T09:32:05.918" v="85" actId="14100"/>
          <ac:spMkLst>
            <pc:docMk/>
            <pc:sldMk cId="3728372305" sldId="265"/>
            <ac:spMk id="2" creationId="{FBD2DF9D-B8AE-937F-84F1-0B2BCD885A74}"/>
          </ac:spMkLst>
        </pc:spChg>
      </pc:sldChg>
      <pc:sldChg chg="modSp mod">
        <pc:chgData name="Naiara MACIAS - Communication Assistant" userId="9208f14e-163a-43fb-a9e7-9d0490f97ad9" providerId="ADAL" clId="{3BF560C9-38E3-411C-BBB1-CB3B94294DB6}" dt="2026-08-26T09:52:24.692" v="240" actId="14100"/>
        <pc:sldMkLst>
          <pc:docMk/>
          <pc:sldMk cId="525878241" sldId="266"/>
        </pc:sldMkLst>
        <pc:spChg chg="mod ord">
          <ac:chgData name="Naiara MACIAS - Communication Assistant" userId="9208f14e-163a-43fb-a9e7-9d0490f97ad9" providerId="ADAL" clId="{3BF560C9-38E3-411C-BBB1-CB3B94294DB6}" dt="2026-08-26T09:52:21.609" v="239" actId="1035"/>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8-26T09:52:24.692" v="240"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8-26T16:22:08.422" v="671" actId="1036"/>
        <pc:sldMkLst>
          <pc:docMk/>
          <pc:sldMk cId="3063356121" sldId="267"/>
        </pc:sldMkLst>
        <pc:grpChg chg="mod">
          <ac:chgData name="Naiara MACIAS - Communication Assistant" userId="9208f14e-163a-43fb-a9e7-9d0490f97ad9" providerId="ADAL" clId="{3BF560C9-38E3-411C-BBB1-CB3B94294DB6}" dt="2026-08-26T16:22:08.422" v="671" actId="1036"/>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8-26T09:56:19.764" v="287" actId="1035"/>
        <pc:sldMkLst>
          <pc:docMk/>
          <pc:sldMk cId="2351497876" sldId="268"/>
        </pc:sldMkLst>
        <pc:spChg chg="mod">
          <ac:chgData name="Naiara MACIAS - Communication Assistant" userId="9208f14e-163a-43fb-a9e7-9d0490f97ad9" providerId="ADAL" clId="{3BF560C9-38E3-411C-BBB1-CB3B94294DB6}" dt="2026-08-26T09:56:17.838" v="285" actId="1035"/>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6T09:56:19.764" v="287" actId="1035"/>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6T13:39:09.191" v="561" actId="14100"/>
        <pc:sldMkLst>
          <pc:docMk/>
          <pc:sldMk cId="3756103953" sldId="269"/>
        </pc:sldMkLst>
        <pc:spChg chg="mod">
          <ac:chgData name="Naiara MACIAS - Communication Assistant" userId="9208f14e-163a-43fb-a9e7-9d0490f97ad9" providerId="ADAL" clId="{3BF560C9-38E3-411C-BBB1-CB3B94294DB6}" dt="2026-08-26T09:33:14.276" v="109" actId="20577"/>
          <ac:spMkLst>
            <pc:docMk/>
            <pc:sldMk cId="3756103953" sldId="269"/>
            <ac:spMk id="2" creationId="{609B23CE-37F3-BD1F-0F64-06F6795EF258}"/>
          </ac:spMkLst>
        </pc:spChg>
        <pc:spChg chg="mod">
          <ac:chgData name="Naiara MACIAS - Communication Assistant" userId="9208f14e-163a-43fb-a9e7-9d0490f97ad9" providerId="ADAL" clId="{3BF560C9-38E3-411C-BBB1-CB3B94294DB6}" dt="2026-08-26T13:39:09.191" v="561"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8-26T09:33:29" v="131" actId="20577"/>
        <pc:sldMkLst>
          <pc:docMk/>
          <pc:sldMk cId="3275847094" sldId="270"/>
        </pc:sldMkLst>
        <pc:spChg chg="mod">
          <ac:chgData name="Naiara MACIAS - Communication Assistant" userId="9208f14e-163a-43fb-a9e7-9d0490f97ad9" providerId="ADAL" clId="{3BF560C9-38E3-411C-BBB1-CB3B94294DB6}" dt="2026-08-26T09:33:29" v="131" actId="20577"/>
          <ac:spMkLst>
            <pc:docMk/>
            <pc:sldMk cId="3275847094" sldId="270"/>
            <ac:spMk id="2" creationId="{1420E16F-B5FB-D490-936E-F90C8D41ADE4}"/>
          </ac:spMkLst>
        </pc:spChg>
      </pc:sldChg>
      <pc:sldChg chg="modSp mod">
        <pc:chgData name="Naiara MACIAS - Communication Assistant" userId="9208f14e-163a-43fb-a9e7-9d0490f97ad9" providerId="ADAL" clId="{3BF560C9-38E3-411C-BBB1-CB3B94294DB6}" dt="2026-08-26T13:39:24.760" v="562" actId="14100"/>
        <pc:sldMkLst>
          <pc:docMk/>
          <pc:sldMk cId="3394160274" sldId="271"/>
        </pc:sldMkLst>
        <pc:spChg chg="mod">
          <ac:chgData name="Naiara MACIAS - Communication Assistant" userId="9208f14e-163a-43fb-a9e7-9d0490f97ad9" providerId="ADAL" clId="{3BF560C9-38E3-411C-BBB1-CB3B94294DB6}" dt="2026-08-26T09:33:38.116" v="134" actId="20577"/>
          <ac:spMkLst>
            <pc:docMk/>
            <pc:sldMk cId="3394160274" sldId="271"/>
            <ac:spMk id="2" creationId="{FA0F74CC-B32A-53DD-E43F-D404C3689568}"/>
          </ac:spMkLst>
        </pc:spChg>
        <pc:spChg chg="mod">
          <ac:chgData name="Naiara MACIAS - Communication Assistant" userId="9208f14e-163a-43fb-a9e7-9d0490f97ad9" providerId="ADAL" clId="{3BF560C9-38E3-411C-BBB1-CB3B94294DB6}" dt="2026-08-26T13:39:24.760" v="562"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8-26T09:57:53.872" v="312" actId="1037"/>
        <pc:sldMkLst>
          <pc:docMk/>
          <pc:sldMk cId="1126727459" sldId="272"/>
        </pc:sldMkLst>
        <pc:spChg chg="mod">
          <ac:chgData name="Naiara MACIAS - Communication Assistant" userId="9208f14e-163a-43fb-a9e7-9d0490f97ad9" providerId="ADAL" clId="{3BF560C9-38E3-411C-BBB1-CB3B94294DB6}" dt="2026-08-26T09:33:45.823" v="137" actId="20577"/>
          <ac:spMkLst>
            <pc:docMk/>
            <pc:sldMk cId="1126727459" sldId="272"/>
            <ac:spMk id="2" creationId="{3527C82C-4420-7D7C-CC46-57ECA4A01DB2}"/>
          </ac:spMkLst>
        </pc:spChg>
        <pc:spChg chg="mod">
          <ac:chgData name="Naiara MACIAS - Communication Assistant" userId="9208f14e-163a-43fb-a9e7-9d0490f97ad9" providerId="ADAL" clId="{3BF560C9-38E3-411C-BBB1-CB3B94294DB6}" dt="2026-08-26T09:57:50.413" v="299"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8-26T09:56:52.708" v="290"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8-26T09:57:53.872" v="312"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8-26T09:58:11.717" v="315" actId="14100"/>
        <pc:sldMkLst>
          <pc:docMk/>
          <pc:sldMk cId="2331618627" sldId="273"/>
        </pc:sldMkLst>
        <pc:spChg chg="mod">
          <ac:chgData name="Naiara MACIAS - Communication Assistant" userId="9208f14e-163a-43fb-a9e7-9d0490f97ad9" providerId="ADAL" clId="{3BF560C9-38E3-411C-BBB1-CB3B94294DB6}" dt="2026-08-26T09:33:51.936" v="138" actId="20577"/>
          <ac:spMkLst>
            <pc:docMk/>
            <pc:sldMk cId="2331618627" sldId="273"/>
            <ac:spMk id="2" creationId="{043DE3E0-B862-C988-C480-7202159FC852}"/>
          </ac:spMkLst>
        </pc:spChg>
        <pc:spChg chg="mod">
          <ac:chgData name="Naiara MACIAS - Communication Assistant" userId="9208f14e-163a-43fb-a9e7-9d0490f97ad9" providerId="ADAL" clId="{3BF560C9-38E3-411C-BBB1-CB3B94294DB6}" dt="2026-08-26T09:58:11.717" v="315" actId="14100"/>
          <ac:spMkLst>
            <pc:docMk/>
            <pc:sldMk cId="2331618627" sldId="273"/>
            <ac:spMk id="3" creationId="{5CCBC276-1616-1F51-E3A6-10D7E1A632B1}"/>
          </ac:spMkLst>
        </pc:spChg>
        <pc:spChg chg="mod">
          <ac:chgData name="Naiara MACIAS - Communication Assistant" userId="9208f14e-163a-43fb-a9e7-9d0490f97ad9" providerId="ADAL" clId="{3BF560C9-38E3-411C-BBB1-CB3B94294DB6}" dt="2026-08-26T09:58:08.550" v="314" actId="14100"/>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8-26T13:39:57.080" v="563" actId="14100"/>
        <pc:sldMkLst>
          <pc:docMk/>
          <pc:sldMk cId="2142931096" sldId="274"/>
        </pc:sldMkLst>
        <pc:spChg chg="mod">
          <ac:chgData name="Naiara MACIAS - Communication Assistant" userId="9208f14e-163a-43fb-a9e7-9d0490f97ad9" providerId="ADAL" clId="{3BF560C9-38E3-411C-BBB1-CB3B94294DB6}" dt="2026-08-26T09:34:05.416" v="141" actId="20577"/>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8-26T09:58:39.606" v="319"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6T13:39:57.080" v="563"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6T09:59:00.689" v="367" actId="1038"/>
        <pc:sldMkLst>
          <pc:docMk/>
          <pc:sldMk cId="1743069046" sldId="275"/>
        </pc:sldMkLst>
        <pc:spChg chg="mod">
          <ac:chgData name="Naiara MACIAS - Communication Assistant" userId="9208f14e-163a-43fb-a9e7-9d0490f97ad9" providerId="ADAL" clId="{3BF560C9-38E3-411C-BBB1-CB3B94294DB6}" dt="2026-08-26T09:34:12.181" v="144" actId="20577"/>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8-26T09:59:00.689" v="367" actId="1038"/>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6T09:34:28.168" v="146"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6T09:59:00.689" v="367" actId="1038"/>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8-26T09:59:00.689" v="367" actId="1038"/>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6T09:59:00.689" v="367" actId="1038"/>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8-26T13:38:44.271" v="560" actId="1035"/>
        <pc:sldMkLst>
          <pc:docMk/>
          <pc:sldMk cId="1193591122" sldId="276"/>
        </pc:sldMkLst>
        <pc:spChg chg="mod">
          <ac:chgData name="Naiara MACIAS - Communication Assistant" userId="9208f14e-163a-43fb-a9e7-9d0490f97ad9" providerId="ADAL" clId="{3BF560C9-38E3-411C-BBB1-CB3B94294DB6}" dt="2026-08-26T13:38:23.806" v="537"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8-26T13:38:20.927" v="536" actId="1036"/>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6T13:38:44.271" v="560" actId="1035"/>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6T13:37:52.494" v="526" actId="1035"/>
          <ac:spMkLst>
            <pc:docMk/>
            <pc:sldMk cId="1193591122" sldId="276"/>
            <ac:spMk id="14" creationId="{CE444FC9-C7DC-1D45-421A-8A331FCFE5E7}"/>
          </ac:spMkLst>
        </pc:spChg>
        <pc:spChg chg="mod">
          <ac:chgData name="Naiara MACIAS - Communication Assistant" userId="9208f14e-163a-43fb-a9e7-9d0490f97ad9" providerId="ADAL" clId="{3BF560C9-38E3-411C-BBB1-CB3B94294DB6}" dt="2026-08-26T13:37:52.494" v="526" actId="1035"/>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8-26T13:37:52.494" v="526" actId="1035"/>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8-26T13:37:52.494" v="526" actId="1035"/>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8-26T13:37:52.494" v="526" actId="1035"/>
          <ac:spMkLst>
            <pc:docMk/>
            <pc:sldMk cId="1193591122" sldId="276"/>
            <ac:spMk id="18" creationId="{F617D3DB-E549-5FBA-1451-FC2BF2A9B81C}"/>
          </ac:spMkLst>
        </pc:spChg>
        <pc:spChg chg="mod">
          <ac:chgData name="Naiara MACIAS - Communication Assistant" userId="9208f14e-163a-43fb-a9e7-9d0490f97ad9" providerId="ADAL" clId="{3BF560C9-38E3-411C-BBB1-CB3B94294DB6}" dt="2026-08-26T13:37:52.494" v="526" actId="1035"/>
          <ac:spMkLst>
            <pc:docMk/>
            <pc:sldMk cId="1193591122" sldId="276"/>
            <ac:spMk id="19" creationId="{5264E354-B395-9A71-FAE3-223B8DD054D4}"/>
          </ac:spMkLst>
        </pc:spChg>
        <pc:spChg chg="mod">
          <ac:chgData name="Naiara MACIAS - Communication Assistant" userId="9208f14e-163a-43fb-a9e7-9d0490f97ad9" providerId="ADAL" clId="{3BF560C9-38E3-411C-BBB1-CB3B94294DB6}" dt="2026-08-26T13:36:17.926" v="450" actId="1035"/>
          <ac:spMkLst>
            <pc:docMk/>
            <pc:sldMk cId="1193591122" sldId="276"/>
            <ac:spMk id="20" creationId="{DDDB3A61-67CA-DC2F-8A3D-3DA55425D312}"/>
          </ac:spMkLst>
        </pc:spChg>
        <pc:spChg chg="mod">
          <ac:chgData name="Naiara MACIAS - Communication Assistant" userId="9208f14e-163a-43fb-a9e7-9d0490f97ad9" providerId="ADAL" clId="{3BF560C9-38E3-411C-BBB1-CB3B94294DB6}" dt="2026-08-26T13:37:52.494" v="526" actId="1035"/>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8-26T13:37:52.494" v="526" actId="1035"/>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6T13:37:52.494" v="526" actId="1035"/>
          <ac:spMkLst>
            <pc:docMk/>
            <pc:sldMk cId="1193591122" sldId="276"/>
            <ac:spMk id="31" creationId="{27A72DE3-10C3-2DC2-669C-892D4BBCABF1}"/>
          </ac:spMkLst>
        </pc:spChg>
        <pc:picChg chg="mod">
          <ac:chgData name="Naiara MACIAS - Communication Assistant" userId="9208f14e-163a-43fb-a9e7-9d0490f97ad9" providerId="ADAL" clId="{3BF560C9-38E3-411C-BBB1-CB3B94294DB6}" dt="2026-08-26T09:53:46.780" v="259" actId="1038"/>
          <ac:picMkLst>
            <pc:docMk/>
            <pc:sldMk cId="1193591122" sldId="276"/>
            <ac:picMk id="27" creationId="{F6A7610B-190D-E49F-2CC3-F0410D0A4E34}"/>
          </ac:picMkLst>
        </pc:picChg>
        <pc:cxnChg chg="mod">
          <ac:chgData name="Naiara MACIAS - Communication Assistant" userId="9208f14e-163a-43fb-a9e7-9d0490f97ad9" providerId="ADAL" clId="{3BF560C9-38E3-411C-BBB1-CB3B94294DB6}" dt="2026-08-26T13:37:52.494" v="526" actId="1035"/>
          <ac:cxnSpMkLst>
            <pc:docMk/>
            <pc:sldMk cId="1193591122" sldId="276"/>
            <ac:cxnSpMk id="13" creationId="{F848D963-E2C1-CBA9-EEA8-EFB05ED13DA2}"/>
          </ac:cxnSpMkLst>
        </pc:cxnChg>
      </pc:sldChg>
      <pc:sldChg chg="addSp delSp modSp mod">
        <pc:chgData name="Naiara MACIAS - Communication Assistant" userId="9208f14e-163a-43fb-a9e7-9d0490f97ad9" providerId="ADAL" clId="{3BF560C9-38E3-411C-BBB1-CB3B94294DB6}" dt="2026-08-26T16:21:02.392" v="656" actId="13244"/>
        <pc:sldMkLst>
          <pc:docMk/>
          <pc:sldMk cId="3281761825" sldId="277"/>
        </pc:sldMkLst>
        <pc:spChg chg="mod">
          <ac:chgData name="Naiara MACIAS - Communication Assistant" userId="9208f14e-163a-43fb-a9e7-9d0490f97ad9" providerId="ADAL" clId="{3BF560C9-38E3-411C-BBB1-CB3B94294DB6}" dt="2026-08-26T13:46:02.024" v="630"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8-26T09:59:34.341" v="375"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8-26T16:21:02.392" v="656" actId="13244"/>
          <ac:spMkLst>
            <pc:docMk/>
            <pc:sldMk cId="3281761825" sldId="277"/>
            <ac:spMk id="7" creationId="{6FAC084E-7928-B50B-9F5D-925FAAEB3693}"/>
          </ac:spMkLst>
        </pc:spChg>
      </pc:sldChg>
      <pc:sldChg chg="modSp mod">
        <pc:chgData name="Naiara MACIAS - Communication Assistant" userId="9208f14e-163a-43fb-a9e7-9d0490f97ad9" providerId="ADAL" clId="{3BF560C9-38E3-411C-BBB1-CB3B94294DB6}" dt="2026-08-26T10:01:37.566" v="401" actId="948"/>
        <pc:sldMkLst>
          <pc:docMk/>
          <pc:sldMk cId="54826265" sldId="278"/>
        </pc:sldMkLst>
        <pc:spChg chg="mod">
          <ac:chgData name="Naiara MACIAS - Communication Assistant" userId="9208f14e-163a-43fb-a9e7-9d0490f97ad9" providerId="ADAL" clId="{3BF560C9-38E3-411C-BBB1-CB3B94294DB6}" dt="2026-08-26T09:34:43.688" v="148" actId="20577"/>
          <ac:spMkLst>
            <pc:docMk/>
            <pc:sldMk cId="54826265" sldId="278"/>
            <ac:spMk id="2" creationId="{7ED556AA-E43E-EBF1-BBBD-BD908FEA718D}"/>
          </ac:spMkLst>
        </pc:spChg>
        <pc:spChg chg="mod">
          <ac:chgData name="Naiara MACIAS - Communication Assistant" userId="9208f14e-163a-43fb-a9e7-9d0490f97ad9" providerId="ADAL" clId="{3BF560C9-38E3-411C-BBB1-CB3B94294DB6}" dt="2026-08-26T10:01:37.566" v="401" actId="948"/>
          <ac:spMkLst>
            <pc:docMk/>
            <pc:sldMk cId="54826265" sldId="278"/>
            <ac:spMk id="4" creationId="{C5D88E52-FA4F-21E4-CB70-9DE9EC219134}"/>
          </ac:spMkLst>
        </pc:spChg>
        <pc:picChg chg="mod ord">
          <ac:chgData name="Naiara MACIAS - Communication Assistant" userId="9208f14e-163a-43fb-a9e7-9d0490f97ad9" providerId="ADAL" clId="{3BF560C9-38E3-411C-BBB1-CB3B94294DB6}" dt="2026-08-26T10:01:28.633" v="400" actId="167"/>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8-26T09:35:18.731" v="152" actId="20577"/>
        <pc:sldMkLst>
          <pc:docMk/>
          <pc:sldMk cId="623117798" sldId="279"/>
        </pc:sldMkLst>
        <pc:spChg chg="mod">
          <ac:chgData name="Naiara MACIAS - Communication Assistant" userId="9208f14e-163a-43fb-a9e7-9d0490f97ad9" providerId="ADAL" clId="{3BF560C9-38E3-411C-BBB1-CB3B94294DB6}" dt="2026-08-26T09:35:18.731" v="152" actId="20577"/>
          <ac:spMkLst>
            <pc:docMk/>
            <pc:sldMk cId="623117798" sldId="279"/>
            <ac:spMk id="2" creationId="{DE4B0F3A-1CC9-13CF-B401-FF82144B6652}"/>
          </ac:spMkLst>
        </pc:spChg>
      </pc:sldChg>
      <pc:sldChg chg="modSp mod">
        <pc:chgData name="Naiara MACIAS - Communication Assistant" userId="9208f14e-163a-43fb-a9e7-9d0490f97ad9" providerId="ADAL" clId="{3BF560C9-38E3-411C-BBB1-CB3B94294DB6}" dt="2026-08-26T13:41:20.251" v="586" actId="1035"/>
        <pc:sldMkLst>
          <pc:docMk/>
          <pc:sldMk cId="1533565985" sldId="280"/>
        </pc:sldMkLst>
        <pc:spChg chg="mod">
          <ac:chgData name="Naiara MACIAS - Communication Assistant" userId="9208f14e-163a-43fb-a9e7-9d0490f97ad9" providerId="ADAL" clId="{3BF560C9-38E3-411C-BBB1-CB3B94294DB6}" dt="2026-08-26T09:35:24.947" v="153" actId="20577"/>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8-26T10:01:56.324" v="403" actId="255"/>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8-26T13:41:20.251" v="586" actId="1035"/>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6T13:40:35.471" v="564"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7T13:51:45.881" v="686" actId="13244"/>
        <pc:sldMkLst>
          <pc:docMk/>
          <pc:sldMk cId="935938627" sldId="281"/>
        </pc:sldMkLst>
        <pc:spChg chg="ord">
          <ac:chgData name="Naiara MACIAS - Communication Assistant" userId="9208f14e-163a-43fb-a9e7-9d0490f97ad9" providerId="ADAL" clId="{3BF560C9-38E3-411C-BBB1-CB3B94294DB6}" dt="2026-09-07T13:51:16.322" v="683" actId="13244"/>
          <ac:spMkLst>
            <pc:docMk/>
            <pc:sldMk cId="935938627" sldId="281"/>
            <ac:spMk id="2" creationId="{FC0B2E83-BF47-C41C-4C21-27D2B96A9258}"/>
          </ac:spMkLst>
        </pc:spChg>
        <pc:spChg chg="mod">
          <ac:chgData name="Naiara MACIAS - Communication Assistant" userId="9208f14e-163a-43fb-a9e7-9d0490f97ad9" providerId="ADAL" clId="{3BF560C9-38E3-411C-BBB1-CB3B94294DB6}" dt="2026-08-26T16:02:07.450" v="632"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8-26T16:20:15.359" v="655" actId="3064"/>
          <ac:spMkLst>
            <pc:docMk/>
            <pc:sldMk cId="935938627" sldId="281"/>
            <ac:spMk id="17" creationId="{AE90E309-D11B-0954-A506-D2CFF62DDBCE}"/>
          </ac:spMkLst>
        </pc:spChg>
        <pc:spChg chg="mod ord">
          <ac:chgData name="Naiara MACIAS - Communication Assistant" userId="9208f14e-163a-43fb-a9e7-9d0490f97ad9" providerId="ADAL" clId="{3BF560C9-38E3-411C-BBB1-CB3B94294DB6}" dt="2026-09-07T13:51:45.881" v="686" actId="1324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6T16:19:59.215" v="647"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7T13:51:37.442" v="685" actId="13244"/>
          <ac:picMkLst>
            <pc:docMk/>
            <pc:sldMk cId="935938627" sldId="281"/>
            <ac:picMk id="4" creationId="{123F9E15-A3BD-38D8-1FDE-9ADFCD49837B}"/>
          </ac:picMkLst>
        </pc:picChg>
        <pc:picChg chg="del">
          <ac:chgData name="Naiara MACIAS - Communication Assistant" userId="9208f14e-163a-43fb-a9e7-9d0490f97ad9" providerId="ADAL" clId="{3BF560C9-38E3-411C-BBB1-CB3B94294DB6}" dt="2026-09-07T13:49:35.120" v="672"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8-26T16:15:21.216" v="634"/>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6T16:14:43.110" v="633"/>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6T13:42:15.327" v="598" actId="14100"/>
        <pc:sldMkLst>
          <pc:docMk/>
          <pc:sldMk cId="2258024886" sldId="283"/>
        </pc:sldMkLst>
        <pc:spChg chg="mod">
          <ac:chgData name="Naiara MACIAS - Communication Assistant" userId="9208f14e-163a-43fb-a9e7-9d0490f97ad9" providerId="ADAL" clId="{3BF560C9-38E3-411C-BBB1-CB3B94294DB6}" dt="2026-08-26T13:42:15.327" v="598"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6T13:42:10.623" v="596" actId="14100"/>
          <ac:spMkLst>
            <pc:docMk/>
            <pc:sldMk cId="2258024886" sldId="283"/>
            <ac:spMk id="5" creationId="{C8C17700-6161-EBF7-2112-EDCF5E6EA9A3}"/>
          </ac:spMkLst>
        </pc:spChg>
      </pc:sldChg>
      <pc:sldChg chg="modSp mod">
        <pc:chgData name="Naiara MACIAS - Communication Assistant" userId="9208f14e-163a-43fb-a9e7-9d0490f97ad9" providerId="ADAL" clId="{3BF560C9-38E3-411C-BBB1-CB3B94294DB6}" dt="2026-08-26T13:44:21.497" v="621" actId="1036"/>
        <pc:sldMkLst>
          <pc:docMk/>
          <pc:sldMk cId="1752370065" sldId="284"/>
        </pc:sldMkLst>
        <pc:spChg chg="mod">
          <ac:chgData name="Naiara MACIAS - Communication Assistant" userId="9208f14e-163a-43fb-a9e7-9d0490f97ad9" providerId="ADAL" clId="{3BF560C9-38E3-411C-BBB1-CB3B94294DB6}" dt="2026-08-26T13:44:21.497" v="621" actId="1036"/>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8-26T13:44:14.480" v="614"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8-26T13:44:21.497" v="621" actId="1036"/>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8-26T13:44:21.497" v="621" actId="1036"/>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8-26T13:44:14.480" v="614"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8-26T13:33:04.494" v="405" actId="14100"/>
        <pc:sldMkLst>
          <pc:docMk/>
          <pc:sldMk cId="3914029916" sldId="287"/>
        </pc:sldMkLst>
        <pc:picChg chg="mod">
          <ac:chgData name="Naiara MACIAS - Communication Assistant" userId="9208f14e-163a-43fb-a9e7-9d0490f97ad9" providerId="ADAL" clId="{3BF560C9-38E3-411C-BBB1-CB3B94294DB6}" dt="2026-08-26T13:33:04.494" v="405" actId="14100"/>
          <ac:picMkLst>
            <pc:docMk/>
            <pc:sldMk cId="3914029916" sldId="287"/>
            <ac:picMk id="4" creationId="{3A5B412D-32EE-9429-9A1C-30633EE83502}"/>
          </ac:picMkLst>
        </pc:picChg>
      </pc:sldChg>
      <pc:sldMasterChg chg="addSp delSp modSp mod modSldLayout">
        <pc:chgData name="Naiara MACIAS - Communication Assistant" userId="9208f14e-163a-43fb-a9e7-9d0490f97ad9" providerId="ADAL" clId="{3BF560C9-38E3-411C-BBB1-CB3B94294DB6}" dt="2026-08-26T09:47:39.378" v="229" actId="1076"/>
        <pc:sldMasterMkLst>
          <pc:docMk/>
          <pc:sldMasterMk cId="3156849971" sldId="2147483660"/>
        </pc:sldMasterMkLst>
        <pc:picChg chg="add">
          <ac:chgData name="Naiara MACIAS - Communication Assistant" userId="9208f14e-163a-43fb-a9e7-9d0490f97ad9" providerId="ADAL" clId="{3BF560C9-38E3-411C-BBB1-CB3B94294DB6}" dt="2026-08-26T09:46:31.305" v="205" actId="22"/>
          <ac:picMkLst>
            <pc:docMk/>
            <pc:sldMasterMk cId="3156849971" sldId="2147483660"/>
            <ac:picMk id="5" creationId="{780B6CE7-8179-61CE-A94D-588AAD88FF79}"/>
          </ac:picMkLst>
        </pc:picChg>
        <pc:picChg chg="add mod">
          <ac:chgData name="Naiara MACIAS - Communication Assistant" userId="9208f14e-163a-43fb-a9e7-9d0490f97ad9" providerId="ADAL" clId="{3BF560C9-38E3-411C-BBB1-CB3B94294DB6}" dt="2026-08-26T09:47:24.155" v="223" actId="1076"/>
          <ac:picMkLst>
            <pc:docMk/>
            <pc:sldMasterMk cId="3156849971" sldId="2147483660"/>
            <ac:picMk id="7" creationId="{16236456-5F80-6B5E-2554-C12EEC85C7CF}"/>
          </ac:picMkLst>
        </pc:picChg>
        <pc:sldLayoutChg chg="addSp delSp modSp mod">
          <pc:chgData name="Naiara MACIAS - Communication Assistant" userId="9208f14e-163a-43fb-a9e7-9d0490f97ad9" providerId="ADAL" clId="{3BF560C9-38E3-411C-BBB1-CB3B94294DB6}" dt="2026-08-26T09:47:39.378" v="229" actId="1076"/>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6T09:46:20.581" v="201" actId="22"/>
            <ac:picMkLst>
              <pc:docMk/>
              <pc:sldMasterMk cId="3156849971" sldId="2147483660"/>
              <pc:sldLayoutMk cId="582440864" sldId="2147483661"/>
              <ac:picMk id="8" creationId="{18B20FC1-2280-37A1-CE11-7AE830A1EA50}"/>
            </ac:picMkLst>
          </pc:picChg>
          <pc:picChg chg="add mod">
            <ac:chgData name="Naiara MACIAS - Communication Assistant" userId="9208f14e-163a-43fb-a9e7-9d0490f97ad9" providerId="ADAL" clId="{3BF560C9-38E3-411C-BBB1-CB3B94294DB6}" dt="2026-08-26T09:47:39.378" v="229" actId="1076"/>
            <ac:picMkLst>
              <pc:docMk/>
              <pc:sldMasterMk cId="3156849971" sldId="2147483660"/>
              <pc:sldLayoutMk cId="582440864" sldId="2147483661"/>
              <ac:picMk id="14" creationId="{C171B77F-3626-FC72-3F5E-64E67F7E67D4}"/>
            </ac:picMkLst>
          </pc:picChg>
        </pc:sldLayoutChg>
        <pc:sldLayoutChg chg="modSp">
          <pc:chgData name="Naiara MACIAS - Communication Assistant" userId="9208f14e-163a-43fb-a9e7-9d0490f97ad9" providerId="ADAL" clId="{3BF560C9-38E3-411C-BBB1-CB3B94294DB6}" dt="2026-08-26T09:46:25.548" v="202" actId="735"/>
          <pc:sldLayoutMkLst>
            <pc:docMk/>
            <pc:sldMasterMk cId="3156849971" sldId="2147483660"/>
            <pc:sldLayoutMk cId="2151164458" sldId="21474836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Страх от загуба на работата</c:v>
                </c:pt>
                <c:pt idx="1">
                  <c:v>Дълго или нередовно работно време</c:v>
                </c:pt>
                <c:pt idx="2">
                  <c:v>Неефективност на комуникацията или сътрудничеството в организацията</c:v>
                </c:pt>
                <c:pt idx="3">
                  <c:v>Кратки срокове</c:v>
                </c:pt>
                <c:pt idx="4">
                  <c:v>Работа с трудни клиенти, пациенти, ученици и др.</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Страх от загуба на работата</c:v>
                </c:pt>
                <c:pt idx="1">
                  <c:v>Дълго или нередовно работно време</c:v>
                </c:pt>
                <c:pt idx="2">
                  <c:v>Неефективност на комуникацията или сътрудничеството в организацията</c:v>
                </c:pt>
                <c:pt idx="3">
                  <c:v>Кратки срокове</c:v>
                </c:pt>
                <c:pt idx="4">
                  <c:v>Работа с трудни клиенти, пациенти, ученици и др.</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3" qsCatId="simple" csTypeId="urn:microsoft.com/office/officeart/2005/8/colors/colorful2#3"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bg-BG" sz="1600" b="1">
              <a:solidFill>
                <a:srgbClr val="003399"/>
              </a:solidFill>
              <a:latin typeface="Arial" panose="020B0604020202020204" pitchFamily="34" charset="0"/>
              <a:ea typeface="Arial"/>
              <a:cs typeface="Arial" panose="020B0604020202020204" pitchFamily="34" charset="0"/>
            </a:rPr>
            <a:t>ПРИОРИТЕТНА ОБЛАСТ 1 </a:t>
          </a:r>
        </a:p>
        <a:p>
          <a:pPr marL="0" lvl="0" algn="ctr" defTabSz="622300">
            <a:lnSpc>
              <a:spcPct val="90000"/>
            </a:lnSpc>
            <a:spcBef>
              <a:spcPct val="0"/>
            </a:spcBef>
            <a:spcAft>
              <a:spcPct val="35000"/>
            </a:spcAft>
            <a:buNone/>
          </a:pPr>
          <a:r>
            <a:rPr lang="bg-BG" sz="1600" b="0" i="1">
              <a:solidFill>
                <a:srgbClr val="003399"/>
              </a:solidFill>
              <a:latin typeface="Arial" panose="020B0604020202020204" pitchFamily="34" charset="0"/>
              <a:ea typeface="Arial"/>
              <a:cs typeface="Arial" panose="020B0604020202020204" pitchFamily="34" charset="0"/>
            </a:rPr>
            <a:t>Февруари — май 2027 г.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bg-BG" sz="1600" b="1">
              <a:solidFill>
                <a:srgbClr val="003399"/>
              </a:solidFill>
              <a:latin typeface="Arial" panose="020B0604020202020204" pitchFamily="34" charset="0"/>
              <a:cs typeface="Arial" panose="020B0604020202020204" pitchFamily="34" charset="0"/>
            </a:rPr>
            <a:t>Оценка и управление на психосоциалните рискове</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bg-BG" sz="1600" b="1">
              <a:solidFill>
                <a:srgbClr val="003399"/>
              </a:solidFill>
              <a:latin typeface="Arial" panose="020B0604020202020204" pitchFamily="34" charset="0"/>
              <a:cs typeface="Arial" panose="020B0604020202020204" pitchFamily="34" charset="0"/>
            </a:rPr>
            <a:t>ПРИОРИТЕТНА ОБЛАСТ 2</a:t>
          </a:r>
        </a:p>
        <a:p>
          <a:r>
            <a:rPr lang="bg-BG" sz="1600" i="1">
              <a:solidFill>
                <a:srgbClr val="003399"/>
              </a:solidFill>
              <a:latin typeface="Arial" panose="020B0604020202020204" pitchFamily="34" charset="0"/>
              <a:ea typeface="Arial"/>
              <a:cs typeface="Arial" panose="020B0604020202020204" pitchFamily="34" charset="0"/>
            </a:rPr>
            <a:t>Юни — септември 2027 г.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bg-BG" sz="1600" b="1">
              <a:solidFill>
                <a:srgbClr val="003399"/>
              </a:solidFill>
              <a:latin typeface="Arial" panose="020B0604020202020204" pitchFamily="34" charset="0"/>
              <a:ea typeface="Arial"/>
              <a:cs typeface="Arial" panose="020B0604020202020204" pitchFamily="34" charset="0"/>
            </a:rPr>
            <a:t>Тормоз, сексуален тормоз и насилие</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bg-BG" sz="1600" b="1">
              <a:solidFill>
                <a:srgbClr val="003399"/>
              </a:solidFill>
              <a:latin typeface="Arial" panose="020B0604020202020204" pitchFamily="34" charset="0"/>
              <a:ea typeface="Arial"/>
              <a:cs typeface="Arial" panose="020B0604020202020204" pitchFamily="34" charset="0"/>
            </a:rPr>
            <a:t>ПРИОРИТЕТНА ОБЛАСТ 3</a:t>
          </a:r>
        </a:p>
        <a:p>
          <a:r>
            <a:rPr lang="bg-BG" sz="1600" i="1">
              <a:solidFill>
                <a:srgbClr val="003399"/>
              </a:solidFill>
              <a:latin typeface="Arial" panose="020B0604020202020204" pitchFamily="34" charset="0"/>
              <a:ea typeface="Arial"/>
              <a:cs typeface="Arial" panose="020B0604020202020204" pitchFamily="34" charset="0"/>
            </a:rPr>
            <a:t>Октомври 2027 г. — януари 2028 г.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bg-BG" sz="1600" b="1">
              <a:solidFill>
                <a:srgbClr val="003399"/>
              </a:solidFill>
              <a:latin typeface="Arial" panose="020B0604020202020204" pitchFamily="34" charset="0"/>
              <a:ea typeface="Arial"/>
              <a:cs typeface="Arial" panose="020B0604020202020204" pitchFamily="34" charset="0"/>
            </a:rPr>
            <a:t>Физически рискове и психично здраве</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bg-BG" sz="1600" b="1" dirty="0">
              <a:solidFill>
                <a:srgbClr val="003399"/>
              </a:solidFill>
              <a:latin typeface="Arial" panose="020B0604020202020204" pitchFamily="34" charset="0"/>
              <a:cs typeface="Arial" panose="020B0604020202020204" pitchFamily="34" charset="0"/>
            </a:rPr>
            <a:t>ПРИОРИТЕТНА ОБЛАСТ 4</a:t>
          </a:r>
        </a:p>
        <a:p>
          <a:r>
            <a:rPr lang="bg-BG" sz="1600" i="1" dirty="0">
              <a:solidFill>
                <a:srgbClr val="003399"/>
              </a:solidFill>
              <a:latin typeface="Arial" panose="020B0604020202020204" pitchFamily="34" charset="0"/>
              <a:ea typeface="Arial"/>
              <a:cs typeface="Arial" panose="020B0604020202020204" pitchFamily="34" charset="0"/>
            </a:rPr>
            <a:t>Февруари — май 2028 г.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bg-BG" sz="1600" b="1" dirty="0">
              <a:solidFill>
                <a:srgbClr val="003399"/>
              </a:solidFill>
              <a:latin typeface="Arial" panose="020B0604020202020204" pitchFamily="34" charset="0"/>
              <a:ea typeface="Arial"/>
              <a:cs typeface="Arial" panose="020B0604020202020204" pitchFamily="34" charset="0"/>
            </a:rPr>
            <a:t>ПРИОРИТЕТНА ОБЛАСТ 5</a:t>
          </a:r>
        </a:p>
        <a:p>
          <a:pPr marL="0" lvl="0" algn="ctr" defTabSz="622300">
            <a:lnSpc>
              <a:spcPct val="90000"/>
            </a:lnSpc>
            <a:spcBef>
              <a:spcPct val="0"/>
            </a:spcBef>
            <a:spcAft>
              <a:spcPct val="35000"/>
            </a:spcAft>
            <a:buNone/>
          </a:pPr>
          <a:r>
            <a:rPr lang="bg-BG" sz="1600" b="0" i="1" dirty="0">
              <a:solidFill>
                <a:srgbClr val="003399"/>
              </a:solidFill>
              <a:latin typeface="Arial" panose="020B0604020202020204" pitchFamily="34" charset="0"/>
              <a:ea typeface="Arial"/>
              <a:cs typeface="Arial" panose="020B0604020202020204" pitchFamily="34" charset="0"/>
            </a:rPr>
            <a:t>Юни — септември 2028 г.</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rtl="0">
            <a:buFont typeface="Symbol" panose="05050102010706020507" pitchFamily="18" charset="2"/>
            <a:buNone/>
          </a:pPr>
          <a:r>
            <a:rPr lang="bg-BG" sz="1600" b="1">
              <a:solidFill>
                <a:srgbClr val="003399"/>
              </a:solidFill>
              <a:latin typeface="Arial"/>
              <a:cs typeface="Arial"/>
            </a:rPr>
            <a:t>Психосоциални рискове в сектора на здравеопазването и</a:t>
          </a:r>
          <a:r>
            <a:rPr lang="bg-BG" sz="2000" b="1" dirty="0">
              <a:solidFill>
                <a:srgbClr val="003399"/>
              </a:solidFill>
              <a:latin typeface="Arial"/>
              <a:cs typeface="Arial"/>
            </a:rPr>
            <a:t> </a:t>
          </a:r>
          <a:r>
            <a:rPr lang="bg-BG" sz="1600" b="1">
              <a:solidFill>
                <a:srgbClr val="003399"/>
              </a:solidFill>
              <a:latin typeface="Arial"/>
              <a:cs typeface="Arial"/>
            </a:rPr>
            <a:t>социалните грижи</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bg-BG" sz="1600" b="1">
              <a:solidFill>
                <a:srgbClr val="003399"/>
              </a:solidFill>
              <a:latin typeface="Arial" panose="020B0604020202020204" pitchFamily="34" charset="0"/>
              <a:ea typeface="Arial"/>
              <a:cs typeface="Arial" panose="020B0604020202020204" pitchFamily="34" charset="0"/>
            </a:rPr>
            <a:t>Подкрепа за психичното здраве при работа</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E9D5090A-E1EC-4ED5-8416-E006CCF8B059}" type="presOf" srcId="{17673758-FE9B-444B-B2EF-84BC2C623892}" destId="{2A0EF8E1-3EEC-4A1D-B1F6-721723BCA548}"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B6FE862B-0F8D-4D95-8523-A22ECB7906FA}" type="presOf" srcId="{7A410FC2-9FF2-4A71-9050-BBD8DD5788F9}" destId="{801F2D18-D4C3-401A-96C7-BFD8231B416B}" srcOrd="0" destOrd="0" presId="urn:microsoft.com/office/officeart/2005/8/layout/vList5"/>
    <dgm:cxn modelId="{B383D62B-DDB0-4D7F-9897-B838A365A8C9}" type="presOf" srcId="{B131F061-6BB1-4E7B-ACAF-E0D409F2865B}" destId="{D3C4B033-6AAC-42A4-AFCB-2ED0D249B3B2}"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6BCAA354-0E67-4D18-96E4-086234CC3C64}" type="presOf" srcId="{88038DFD-C93C-441F-AAC0-60334A7BB63A}" destId="{1D258144-B7B5-436D-92D1-5966B367AF87}"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6EDA7C95-2233-4A73-AFAA-0B7DA870FC19}" type="presOf" srcId="{DBA2FF75-A6C1-4078-8AE5-F7FBBA933133}" destId="{F47F613A-361C-494E-80B1-A7D9864EC8D1}" srcOrd="0" destOrd="0" presId="urn:microsoft.com/office/officeart/2005/8/layout/vList5"/>
    <dgm:cxn modelId="{3C5FA098-67BA-459E-8562-FB39A676B27A}" srcId="{BCE6A6F5-5D28-48AE-957C-EA227EE48F4E}" destId="{B131F061-6BB1-4E7B-ACAF-E0D409F2865B}" srcOrd="1" destOrd="0" parTransId="{83005AB3-E457-4FA5-BD48-DA2C536C35DF}" sibTransId="{5DCBC904-6A1D-4EB9-97B2-46099583CBC6}"/>
    <dgm:cxn modelId="{8135C2B2-C34E-49B4-918C-130DE024885A}" type="presOf" srcId="{9D4CC388-ECF5-4105-840A-958C0028D830}" destId="{779CC9CF-36E5-4DE0-8897-2573A6F34520}" srcOrd="0" destOrd="0" presId="urn:microsoft.com/office/officeart/2005/8/layout/vList5"/>
    <dgm:cxn modelId="{CC2F78C1-8DB3-4463-B89A-85E94CD32CC5}" type="presOf" srcId="{2F84272C-0715-47FD-BB09-06C4E362E37A}" destId="{28B54B7B-0D6C-48E4-B3B1-6CC7A2FCCC03}" srcOrd="0" destOrd="0" presId="urn:microsoft.com/office/officeart/2005/8/layout/vList5"/>
    <dgm:cxn modelId="{0589BCC4-3848-455E-A988-1CD10EE6CED5}" type="presOf" srcId="{55E6F5A9-C18B-4F43-BD86-A89FF2400515}" destId="{4E9C5E30-89B8-498B-B077-841CC15FE959}"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5B3C49DF-D1F0-4D84-AB3F-80534AD43C20}" type="presOf" srcId="{33C3C132-9494-44D9-AAE8-DB4F333493A2}" destId="{C1A6565F-6B66-4177-B714-6BF8ED9735F2}" srcOrd="0" destOrd="0" presId="urn:microsoft.com/office/officeart/2005/8/layout/vList5"/>
    <dgm:cxn modelId="{D310F4ED-B87F-49F1-8965-B6C591A30918}" srcId="{55E6F5A9-C18B-4F43-BD86-A89FF2400515}" destId="{33C3C132-9494-44D9-AAE8-DB4F333493A2}" srcOrd="0" destOrd="0" parTransId="{CA51F160-4E5E-4BA0-B4BD-D9B00C3FBC90}" sibTransId="{A254AE2E-07F5-405F-B465-C58AEC2663D0}"/>
    <dgm:cxn modelId="{A60658F0-E453-422E-B39B-228185F6C1CD}" type="presOf" srcId="{A8678A12-CFA1-4A73-A19E-C588688F9244}" destId="{EBFA96D8-2E61-4332-9D4F-7412905E6ED4}" srcOrd="0" destOrd="0" presId="urn:microsoft.com/office/officeart/2005/8/layout/vList5"/>
    <dgm:cxn modelId="{F70B0A72-533E-4D63-A4CB-01FFB00A43B5}" type="presParOf" srcId="{85E019E5-B3EB-428A-AF07-8E36BAD04FFE}" destId="{A176C230-CA83-46AF-9338-DE55BCB61A59}" srcOrd="0" destOrd="0" presId="urn:microsoft.com/office/officeart/2005/8/layout/vList5"/>
    <dgm:cxn modelId="{C709A49E-9DE2-454E-80A5-C6495B3177F3}" type="presParOf" srcId="{A176C230-CA83-46AF-9338-DE55BCB61A59}" destId="{801F2D18-D4C3-401A-96C7-BFD8231B416B}" srcOrd="0" destOrd="0" presId="urn:microsoft.com/office/officeart/2005/8/layout/vList5"/>
    <dgm:cxn modelId="{5477536D-E43B-423F-B48E-1350ED1560B7}" type="presParOf" srcId="{A176C230-CA83-46AF-9338-DE55BCB61A59}" destId="{1D258144-B7B5-436D-92D1-5966B367AF87}" srcOrd="1" destOrd="0" presId="urn:microsoft.com/office/officeart/2005/8/layout/vList5"/>
    <dgm:cxn modelId="{4E4845E4-6B32-422A-8A06-0519F6621A8B}" type="presParOf" srcId="{85E019E5-B3EB-428A-AF07-8E36BAD04FFE}" destId="{5A04F6E6-2237-4666-8FED-73599C2ECBBF}" srcOrd="1" destOrd="0" presId="urn:microsoft.com/office/officeart/2005/8/layout/vList5"/>
    <dgm:cxn modelId="{26C1F6C2-E7D7-43D1-8B4D-57CAE6B2BA37}" type="presParOf" srcId="{85E019E5-B3EB-428A-AF07-8E36BAD04FFE}" destId="{1BBDEBCE-1DB1-4B9E-A262-28CC69FFF183}" srcOrd="2" destOrd="0" presId="urn:microsoft.com/office/officeart/2005/8/layout/vList5"/>
    <dgm:cxn modelId="{2C2C5132-1169-4E5A-98A0-D8C126E00B4E}" type="presParOf" srcId="{1BBDEBCE-1DB1-4B9E-A262-28CC69FFF183}" destId="{D3C4B033-6AAC-42A4-AFCB-2ED0D249B3B2}" srcOrd="0" destOrd="0" presId="urn:microsoft.com/office/officeart/2005/8/layout/vList5"/>
    <dgm:cxn modelId="{1EE193FC-2A35-4608-BE1C-176DC4186E1B}" type="presParOf" srcId="{1BBDEBCE-1DB1-4B9E-A262-28CC69FFF183}" destId="{28B54B7B-0D6C-48E4-B3B1-6CC7A2FCCC03}" srcOrd="1" destOrd="0" presId="urn:microsoft.com/office/officeart/2005/8/layout/vList5"/>
    <dgm:cxn modelId="{896DD961-77FB-48CD-8565-7764A58B3F94}" type="presParOf" srcId="{85E019E5-B3EB-428A-AF07-8E36BAD04FFE}" destId="{B966B9CE-A35A-43FF-A680-16F8887D96D3}" srcOrd="3" destOrd="0" presId="urn:microsoft.com/office/officeart/2005/8/layout/vList5"/>
    <dgm:cxn modelId="{AB968226-D797-44B8-8D7F-4A2A7AD8FF24}" type="presParOf" srcId="{85E019E5-B3EB-428A-AF07-8E36BAD04FFE}" destId="{4D1763B7-1D9F-44D2-B216-128A46F69FA2}" srcOrd="4" destOrd="0" presId="urn:microsoft.com/office/officeart/2005/8/layout/vList5"/>
    <dgm:cxn modelId="{F5810D8F-779C-4FF6-B778-10668FEE97BE}" type="presParOf" srcId="{4D1763B7-1D9F-44D2-B216-128A46F69FA2}" destId="{2A0EF8E1-3EEC-4A1D-B1F6-721723BCA548}" srcOrd="0" destOrd="0" presId="urn:microsoft.com/office/officeart/2005/8/layout/vList5"/>
    <dgm:cxn modelId="{D24A7772-1644-41E3-8857-FA4685C1DBE1}" type="presParOf" srcId="{4D1763B7-1D9F-44D2-B216-128A46F69FA2}" destId="{EBFA96D8-2E61-4332-9D4F-7412905E6ED4}" srcOrd="1" destOrd="0" presId="urn:microsoft.com/office/officeart/2005/8/layout/vList5"/>
    <dgm:cxn modelId="{41D12304-220A-4B55-AC46-EA9B81B0943D}" type="presParOf" srcId="{85E019E5-B3EB-428A-AF07-8E36BAD04FFE}" destId="{09AE8AAB-5AB8-429B-BA87-507E4C476897}" srcOrd="5" destOrd="0" presId="urn:microsoft.com/office/officeart/2005/8/layout/vList5"/>
    <dgm:cxn modelId="{2EFD7B6B-70D9-4740-854B-4FC2A7D8CDBD}" type="presParOf" srcId="{85E019E5-B3EB-428A-AF07-8E36BAD04FFE}" destId="{9135E115-DAAD-4BD0-9463-FBD0EFBF6069}" srcOrd="6" destOrd="0" presId="urn:microsoft.com/office/officeart/2005/8/layout/vList5"/>
    <dgm:cxn modelId="{26A59204-9B95-44B9-8E17-8C376543E77C}" type="presParOf" srcId="{9135E115-DAAD-4BD0-9463-FBD0EFBF6069}" destId="{F47F613A-361C-494E-80B1-A7D9864EC8D1}" srcOrd="0" destOrd="0" presId="urn:microsoft.com/office/officeart/2005/8/layout/vList5"/>
    <dgm:cxn modelId="{1300F309-9281-49C9-BF58-24D8DF6305D8}" type="presParOf" srcId="{9135E115-DAAD-4BD0-9463-FBD0EFBF6069}" destId="{779CC9CF-36E5-4DE0-8897-2573A6F34520}" srcOrd="1" destOrd="0" presId="urn:microsoft.com/office/officeart/2005/8/layout/vList5"/>
    <dgm:cxn modelId="{781A77BB-7AC8-4199-AE86-8780DA3A254F}" type="presParOf" srcId="{85E019E5-B3EB-428A-AF07-8E36BAD04FFE}" destId="{2E2B7D44-06EF-4846-910F-6CF638D94EDD}" srcOrd="7" destOrd="0" presId="urn:microsoft.com/office/officeart/2005/8/layout/vList5"/>
    <dgm:cxn modelId="{3EA4032C-529F-4DBC-ADD9-6C1093274742}" type="presParOf" srcId="{85E019E5-B3EB-428A-AF07-8E36BAD04FFE}" destId="{4E9A5CEA-F582-47D3-B184-7A88EB83FE1F}" srcOrd="8" destOrd="0" presId="urn:microsoft.com/office/officeart/2005/8/layout/vList5"/>
    <dgm:cxn modelId="{79B3DC06-D2E9-4F4F-8F45-9F2231D7DBED}" type="presParOf" srcId="{4E9A5CEA-F582-47D3-B184-7A88EB83FE1F}" destId="{4E9C5E30-89B8-498B-B077-841CC15FE959}" srcOrd="0" destOrd="0" presId="urn:microsoft.com/office/officeart/2005/8/layout/vList5"/>
    <dgm:cxn modelId="{349DEEF4-E74C-4A09-97CF-AD754CB2DF7F}"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760373" y="-2987325"/>
          <a:ext cx="494255" cy="65952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bg-BG" sz="1600" b="1" kern="1200">
              <a:solidFill>
                <a:srgbClr val="003399"/>
              </a:solidFill>
              <a:latin typeface="Arial" panose="020B0604020202020204" pitchFamily="34" charset="0"/>
              <a:cs typeface="Arial" panose="020B0604020202020204" pitchFamily="34" charset="0"/>
            </a:rPr>
            <a:t>Оценка и управление на психосоциалните рискове</a:t>
          </a:r>
        </a:p>
      </dsp:txBody>
      <dsp:txXfrm rot="-5400000">
        <a:off x="3709853" y="87323"/>
        <a:ext cx="6571167" cy="445999"/>
      </dsp:txXfrm>
    </dsp:sp>
    <dsp:sp modelId="{801F2D18-D4C3-401A-96C7-BFD8231B416B}">
      <dsp:nvSpPr>
        <dsp:cNvPr id="0" name=""/>
        <dsp:cNvSpPr/>
      </dsp:nvSpPr>
      <dsp:spPr>
        <a:xfrm>
          <a:off x="0" y="1413"/>
          <a:ext cx="3709853"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bg-BG" sz="1600" b="1" kern="1200">
              <a:solidFill>
                <a:srgbClr val="003399"/>
              </a:solidFill>
              <a:latin typeface="Arial" panose="020B0604020202020204" pitchFamily="34" charset="0"/>
              <a:ea typeface="Arial"/>
              <a:cs typeface="Arial" panose="020B0604020202020204" pitchFamily="34" charset="0"/>
            </a:rPr>
            <a:t>ПРИОРИТЕТНА ОБЛАСТ 1 </a:t>
          </a:r>
        </a:p>
        <a:p>
          <a:pPr marL="0" lvl="0" indent="0" algn="ctr" defTabSz="622300">
            <a:lnSpc>
              <a:spcPct val="90000"/>
            </a:lnSpc>
            <a:spcBef>
              <a:spcPct val="0"/>
            </a:spcBef>
            <a:spcAft>
              <a:spcPct val="35000"/>
            </a:spcAft>
            <a:buNone/>
          </a:pPr>
          <a:r>
            <a:rPr lang="bg-BG" sz="1600" b="0" i="1" kern="1200">
              <a:solidFill>
                <a:srgbClr val="003399"/>
              </a:solidFill>
              <a:latin typeface="Arial" panose="020B0604020202020204" pitchFamily="34" charset="0"/>
              <a:ea typeface="Arial"/>
              <a:cs typeface="Arial" panose="020B0604020202020204" pitchFamily="34" charset="0"/>
            </a:rPr>
            <a:t>Февруари — май 2027 г. </a:t>
          </a:r>
        </a:p>
      </dsp:txBody>
      <dsp:txXfrm>
        <a:off x="30159" y="31572"/>
        <a:ext cx="3649535" cy="557501"/>
      </dsp:txXfrm>
    </dsp:sp>
    <dsp:sp modelId="{28B54B7B-0D6C-48E4-B3B1-6CC7A2FCCC03}">
      <dsp:nvSpPr>
        <dsp:cNvPr id="0" name=""/>
        <dsp:cNvSpPr/>
      </dsp:nvSpPr>
      <dsp:spPr>
        <a:xfrm rot="5400000">
          <a:off x="6760373" y="-2338615"/>
          <a:ext cx="494255" cy="6595295"/>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bg-BG" sz="1600" b="1" kern="1200">
              <a:solidFill>
                <a:srgbClr val="003399"/>
              </a:solidFill>
              <a:latin typeface="Arial" panose="020B0604020202020204" pitchFamily="34" charset="0"/>
              <a:ea typeface="Arial"/>
              <a:cs typeface="Arial" panose="020B0604020202020204" pitchFamily="34" charset="0"/>
            </a:rPr>
            <a:t>Тормоз, сексуален тормоз и насилие</a:t>
          </a:r>
        </a:p>
      </dsp:txBody>
      <dsp:txXfrm rot="-5400000">
        <a:off x="3709853" y="736033"/>
        <a:ext cx="6571167" cy="445999"/>
      </dsp:txXfrm>
    </dsp:sp>
    <dsp:sp modelId="{D3C4B033-6AAC-42A4-AFCB-2ED0D249B3B2}">
      <dsp:nvSpPr>
        <dsp:cNvPr id="0" name=""/>
        <dsp:cNvSpPr/>
      </dsp:nvSpPr>
      <dsp:spPr>
        <a:xfrm>
          <a:off x="0" y="650123"/>
          <a:ext cx="3709853"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bg-BG" sz="1600" b="1" kern="1200">
              <a:solidFill>
                <a:srgbClr val="003399"/>
              </a:solidFill>
              <a:latin typeface="Arial" panose="020B0604020202020204" pitchFamily="34" charset="0"/>
              <a:cs typeface="Arial" panose="020B0604020202020204" pitchFamily="34" charset="0"/>
            </a:rPr>
            <a:t>ПРИОРИТЕТНА ОБЛАСТ 2</a:t>
          </a:r>
        </a:p>
        <a:p>
          <a:pPr marL="0" lvl="0" indent="0" algn="ctr" defTabSz="711200">
            <a:lnSpc>
              <a:spcPct val="90000"/>
            </a:lnSpc>
            <a:spcBef>
              <a:spcPct val="0"/>
            </a:spcBef>
            <a:spcAft>
              <a:spcPct val="35000"/>
            </a:spcAft>
            <a:buNone/>
          </a:pPr>
          <a:r>
            <a:rPr lang="bg-BG" sz="1600" i="1" kern="1200">
              <a:solidFill>
                <a:srgbClr val="003399"/>
              </a:solidFill>
              <a:latin typeface="Arial" panose="020B0604020202020204" pitchFamily="34" charset="0"/>
              <a:ea typeface="Arial"/>
              <a:cs typeface="Arial" panose="020B0604020202020204" pitchFamily="34" charset="0"/>
            </a:rPr>
            <a:t>Юни — септември 2027 г. </a:t>
          </a:r>
        </a:p>
      </dsp:txBody>
      <dsp:txXfrm>
        <a:off x="30159" y="680282"/>
        <a:ext cx="3649535" cy="557501"/>
      </dsp:txXfrm>
    </dsp:sp>
    <dsp:sp modelId="{EBFA96D8-2E61-4332-9D4F-7412905E6ED4}">
      <dsp:nvSpPr>
        <dsp:cNvPr id="0" name=""/>
        <dsp:cNvSpPr/>
      </dsp:nvSpPr>
      <dsp:spPr>
        <a:xfrm rot="5400000">
          <a:off x="6760373" y="-1689905"/>
          <a:ext cx="494255" cy="65952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bg-BG" sz="1600" b="1" kern="1200">
              <a:solidFill>
                <a:srgbClr val="003399"/>
              </a:solidFill>
              <a:latin typeface="Arial" panose="020B0604020202020204" pitchFamily="34" charset="0"/>
              <a:ea typeface="Arial"/>
              <a:cs typeface="Arial" panose="020B0604020202020204" pitchFamily="34" charset="0"/>
            </a:rPr>
            <a:t>Физически рискове и психично здраве</a:t>
          </a:r>
        </a:p>
      </dsp:txBody>
      <dsp:txXfrm rot="-5400000">
        <a:off x="3709853" y="1384743"/>
        <a:ext cx="6571167" cy="445999"/>
      </dsp:txXfrm>
    </dsp:sp>
    <dsp:sp modelId="{2A0EF8E1-3EEC-4A1D-B1F6-721723BCA548}">
      <dsp:nvSpPr>
        <dsp:cNvPr id="0" name=""/>
        <dsp:cNvSpPr/>
      </dsp:nvSpPr>
      <dsp:spPr>
        <a:xfrm>
          <a:off x="0" y="1298832"/>
          <a:ext cx="3709853"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bg-BG" sz="1600" b="1" kern="1200">
              <a:solidFill>
                <a:srgbClr val="003399"/>
              </a:solidFill>
              <a:latin typeface="Arial" panose="020B0604020202020204" pitchFamily="34" charset="0"/>
              <a:ea typeface="Arial"/>
              <a:cs typeface="Arial" panose="020B0604020202020204" pitchFamily="34" charset="0"/>
            </a:rPr>
            <a:t>ПРИОРИТЕТНА ОБЛАСТ 3</a:t>
          </a:r>
        </a:p>
        <a:p>
          <a:pPr marL="0" lvl="0" indent="0" algn="ctr" defTabSz="711200">
            <a:lnSpc>
              <a:spcPct val="90000"/>
            </a:lnSpc>
            <a:spcBef>
              <a:spcPct val="0"/>
            </a:spcBef>
            <a:spcAft>
              <a:spcPct val="35000"/>
            </a:spcAft>
            <a:buNone/>
          </a:pPr>
          <a:r>
            <a:rPr lang="bg-BG" sz="1600" i="1" kern="1200">
              <a:solidFill>
                <a:srgbClr val="003399"/>
              </a:solidFill>
              <a:latin typeface="Arial" panose="020B0604020202020204" pitchFamily="34" charset="0"/>
              <a:ea typeface="Arial"/>
              <a:cs typeface="Arial" panose="020B0604020202020204" pitchFamily="34" charset="0"/>
            </a:rPr>
            <a:t>Октомври 2027 г. — януари 2028 г. </a:t>
          </a:r>
        </a:p>
      </dsp:txBody>
      <dsp:txXfrm>
        <a:off x="30159" y="1328991"/>
        <a:ext cx="3649535" cy="557501"/>
      </dsp:txXfrm>
    </dsp:sp>
    <dsp:sp modelId="{779CC9CF-36E5-4DE0-8897-2573A6F34520}">
      <dsp:nvSpPr>
        <dsp:cNvPr id="0" name=""/>
        <dsp:cNvSpPr/>
      </dsp:nvSpPr>
      <dsp:spPr>
        <a:xfrm rot="5400000">
          <a:off x="6760373" y="-1041195"/>
          <a:ext cx="494255" cy="6595295"/>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Font typeface="Symbol" panose="05050102010706020507" pitchFamily="18" charset="2"/>
            <a:buNone/>
          </a:pPr>
          <a:r>
            <a:rPr lang="bg-BG" sz="1600" b="1" kern="1200">
              <a:solidFill>
                <a:srgbClr val="003399"/>
              </a:solidFill>
              <a:latin typeface="Arial"/>
              <a:cs typeface="Arial"/>
            </a:rPr>
            <a:t>Психосоциални рискове в сектора на здравеопазването и</a:t>
          </a:r>
          <a:r>
            <a:rPr lang="bg-BG" sz="2000" b="1" kern="1200" dirty="0">
              <a:solidFill>
                <a:srgbClr val="003399"/>
              </a:solidFill>
              <a:latin typeface="Arial"/>
              <a:cs typeface="Arial"/>
            </a:rPr>
            <a:t> </a:t>
          </a:r>
          <a:r>
            <a:rPr lang="bg-BG" sz="1600" b="1" kern="1200">
              <a:solidFill>
                <a:srgbClr val="003399"/>
              </a:solidFill>
              <a:latin typeface="Arial"/>
              <a:cs typeface="Arial"/>
            </a:rPr>
            <a:t>социалните грижи</a:t>
          </a:r>
        </a:p>
      </dsp:txBody>
      <dsp:txXfrm rot="-5400000">
        <a:off x="3709853" y="2033453"/>
        <a:ext cx="6571167" cy="445999"/>
      </dsp:txXfrm>
    </dsp:sp>
    <dsp:sp modelId="{F47F613A-361C-494E-80B1-A7D9864EC8D1}">
      <dsp:nvSpPr>
        <dsp:cNvPr id="0" name=""/>
        <dsp:cNvSpPr/>
      </dsp:nvSpPr>
      <dsp:spPr>
        <a:xfrm>
          <a:off x="0" y="1947542"/>
          <a:ext cx="3709853"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bg-BG" sz="1600" b="1" kern="1200" dirty="0">
              <a:solidFill>
                <a:srgbClr val="003399"/>
              </a:solidFill>
              <a:latin typeface="Arial" panose="020B0604020202020204" pitchFamily="34" charset="0"/>
              <a:cs typeface="Arial" panose="020B0604020202020204" pitchFamily="34" charset="0"/>
            </a:rPr>
            <a:t>ПРИОРИТЕТНА ОБЛАСТ 4</a:t>
          </a:r>
        </a:p>
        <a:p>
          <a:pPr marL="0" lvl="0" indent="0" algn="ctr" defTabSz="711200">
            <a:lnSpc>
              <a:spcPct val="90000"/>
            </a:lnSpc>
            <a:spcBef>
              <a:spcPct val="0"/>
            </a:spcBef>
            <a:spcAft>
              <a:spcPct val="35000"/>
            </a:spcAft>
            <a:buNone/>
          </a:pPr>
          <a:r>
            <a:rPr lang="bg-BG" sz="1600" i="1" kern="1200" dirty="0">
              <a:solidFill>
                <a:srgbClr val="003399"/>
              </a:solidFill>
              <a:latin typeface="Arial" panose="020B0604020202020204" pitchFamily="34" charset="0"/>
              <a:ea typeface="Arial"/>
              <a:cs typeface="Arial" panose="020B0604020202020204" pitchFamily="34" charset="0"/>
            </a:rPr>
            <a:t>Февруари — май 2028 г. </a:t>
          </a:r>
        </a:p>
      </dsp:txBody>
      <dsp:txXfrm>
        <a:off x="30159" y="1977701"/>
        <a:ext cx="3649535" cy="557501"/>
      </dsp:txXfrm>
    </dsp:sp>
    <dsp:sp modelId="{C1A6565F-6B66-4177-B714-6BF8ED9735F2}">
      <dsp:nvSpPr>
        <dsp:cNvPr id="0" name=""/>
        <dsp:cNvSpPr/>
      </dsp:nvSpPr>
      <dsp:spPr>
        <a:xfrm rot="5400000">
          <a:off x="6760373" y="-392485"/>
          <a:ext cx="494255" cy="6595295"/>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bg-BG" sz="1600" b="1" kern="1200">
              <a:solidFill>
                <a:srgbClr val="003399"/>
              </a:solidFill>
              <a:latin typeface="Arial" panose="020B0604020202020204" pitchFamily="34" charset="0"/>
              <a:ea typeface="Arial"/>
              <a:cs typeface="Arial" panose="020B0604020202020204" pitchFamily="34" charset="0"/>
            </a:rPr>
            <a:t>Подкрепа за психичното здраве при работа</a:t>
          </a:r>
        </a:p>
      </dsp:txBody>
      <dsp:txXfrm rot="-5400000">
        <a:off x="3709853" y="2682163"/>
        <a:ext cx="6571167" cy="445999"/>
      </dsp:txXfrm>
    </dsp:sp>
    <dsp:sp modelId="{4E9C5E30-89B8-498B-B077-841CC15FE959}">
      <dsp:nvSpPr>
        <dsp:cNvPr id="0" name=""/>
        <dsp:cNvSpPr/>
      </dsp:nvSpPr>
      <dsp:spPr>
        <a:xfrm>
          <a:off x="0" y="2596252"/>
          <a:ext cx="3709853"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bg-BG" sz="1600" b="1" kern="1200" dirty="0">
              <a:solidFill>
                <a:srgbClr val="003399"/>
              </a:solidFill>
              <a:latin typeface="Arial" panose="020B0604020202020204" pitchFamily="34" charset="0"/>
              <a:ea typeface="Arial"/>
              <a:cs typeface="Arial" panose="020B0604020202020204" pitchFamily="34" charset="0"/>
            </a:rPr>
            <a:t>ПРИОРИТЕТНА ОБЛАСТ 5</a:t>
          </a:r>
        </a:p>
        <a:p>
          <a:pPr marL="0" lvl="0" indent="0" algn="ctr" defTabSz="622300">
            <a:lnSpc>
              <a:spcPct val="90000"/>
            </a:lnSpc>
            <a:spcBef>
              <a:spcPct val="0"/>
            </a:spcBef>
            <a:spcAft>
              <a:spcPct val="35000"/>
            </a:spcAft>
            <a:buNone/>
          </a:pPr>
          <a:r>
            <a:rPr lang="bg-BG" sz="1600" b="0" i="1" kern="1200" dirty="0">
              <a:solidFill>
                <a:srgbClr val="003399"/>
              </a:solidFill>
              <a:latin typeface="Arial" panose="020B0604020202020204" pitchFamily="34" charset="0"/>
              <a:ea typeface="Arial"/>
              <a:cs typeface="Arial" panose="020B0604020202020204" pitchFamily="34" charset="0"/>
            </a:rPr>
            <a:t>Юни — септември 2028 г.</a:t>
          </a:r>
        </a:p>
      </dsp:txBody>
      <dsp:txXfrm>
        <a:off x="30159" y="2626411"/>
        <a:ext cx="3649535"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sz="1200" b="1" dirty="0">
                <a:solidFill>
                  <a:schemeClr val="tx1"/>
                </a:solidFill>
                <a:effectLst/>
                <a:latin typeface="+mn-lt"/>
                <a:ea typeface="+mn-lt"/>
                <a:cs typeface="+mn-cs"/>
              </a:rPr>
              <a:t>Двойното въздействие на работата върху психичното здраве</a:t>
            </a:r>
          </a:p>
          <a:p>
            <a:endParaRPr lang="en-GB" sz="1200" kern="1200" dirty="0">
              <a:solidFill>
                <a:schemeClr val="tx1"/>
              </a:solidFill>
              <a:effectLst/>
              <a:latin typeface="+mn-lt"/>
              <a:ea typeface="+mn-ea"/>
              <a:cs typeface="+mn-cs"/>
            </a:endParaRPr>
          </a:p>
          <a:p>
            <a:r>
              <a:rPr lang="bg-BG" sz="1200" dirty="0">
                <a:solidFill>
                  <a:schemeClr val="tx1"/>
                </a:solidFill>
                <a:effectLst/>
                <a:latin typeface="+mn-lt"/>
                <a:ea typeface="+mn-lt"/>
                <a:cs typeface="+mn-cs"/>
              </a:rPr>
              <a:t>Работата може да окаже положително въздействие върху психичното здраве, като осигури смисъл, структура и социални контакти. </a:t>
            </a:r>
          </a:p>
          <a:p>
            <a:r>
              <a:rPr lang="bg-BG" sz="1200" dirty="0">
                <a:solidFill>
                  <a:schemeClr val="tx1"/>
                </a:solidFill>
                <a:effectLst/>
                <a:latin typeface="+mn-lt"/>
                <a:ea typeface="+mn-lt"/>
                <a:cs typeface="+mn-cs"/>
              </a:rPr>
              <a:t>Това обаче важи само когато работата е добре организирана, а работната среда е благоприятна. </a:t>
            </a:r>
          </a:p>
          <a:p>
            <a:endParaRPr lang="en-US" sz="1200" b="0" i="0" kern="1200" dirty="0">
              <a:solidFill>
                <a:schemeClr val="tx1"/>
              </a:solidFill>
              <a:effectLst/>
              <a:latin typeface="+mn-lt"/>
              <a:ea typeface="+mn-ea"/>
              <a:cs typeface="+mn-cs"/>
            </a:endParaRPr>
          </a:p>
          <a:p>
            <a:r>
              <a:rPr lang="bg-BG" sz="1200" b="1" i="0" dirty="0" err="1">
                <a:solidFill>
                  <a:schemeClr val="tx1"/>
                </a:solidFill>
                <a:effectLst/>
                <a:latin typeface="+mn-lt"/>
                <a:ea typeface="+mn-lt"/>
                <a:cs typeface="+mn-cs"/>
              </a:rPr>
              <a:t>Психосоциалните</a:t>
            </a:r>
            <a:r>
              <a:rPr lang="bg-BG" sz="1200" b="1" i="0" dirty="0">
                <a:solidFill>
                  <a:schemeClr val="tx1"/>
                </a:solidFill>
                <a:effectLst/>
                <a:latin typeface="+mn-lt"/>
                <a:ea typeface="+mn-lt"/>
                <a:cs typeface="+mn-cs"/>
              </a:rPr>
              <a:t> рискове </a:t>
            </a:r>
            <a:r>
              <a:rPr lang="bg-BG" sz="1200" b="0" i="0" dirty="0">
                <a:solidFill>
                  <a:schemeClr val="tx1"/>
                </a:solidFill>
                <a:effectLst/>
                <a:latin typeface="+mn-lt"/>
                <a:ea typeface="+mn-lt"/>
                <a:cs typeface="+mn-cs"/>
              </a:rPr>
              <a:t>могат бързо да неутрализират това положително въздействие и включват: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високо работно натоварване и недостиг на време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лоша организация на работата (дълги работни часове, кратки срокове)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неясни длъжности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неефективност на комуникацията и слабо лидерство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липса на подкрепа от ръководителите или колегите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тормоз</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сексуален тормоз</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насилие от трети страни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Несигурност на работното място и ниска степен на признание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дисбаланс между професионалния и личния живот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b="0" i="0" dirty="0">
                <a:solidFill>
                  <a:schemeClr val="tx1"/>
                </a:solidFill>
                <a:effectLst/>
                <a:latin typeface="+mn-lt"/>
                <a:ea typeface="+mn-lt"/>
                <a:cs typeface="+mn-cs"/>
              </a:rPr>
              <a:t>изолация</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dirty="0">
                <a:solidFill>
                  <a:schemeClr val="tx1"/>
                </a:solidFill>
                <a:effectLst/>
                <a:latin typeface="+mn-lt"/>
                <a:ea typeface="+mn-lt"/>
                <a:cs typeface="+mn-cs"/>
              </a:rPr>
              <a:t>липса на участие в процеса на вземане на решения</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dirty="0">
                <a:solidFill>
                  <a:schemeClr val="tx1"/>
                </a:solidFill>
                <a:effectLst/>
                <a:latin typeface="+mn-lt"/>
                <a:ea typeface="+mn-lt"/>
                <a:cs typeface="+mn-cs"/>
              </a:rPr>
              <a:t>липса на самостоятелност и влияние върху начина, по който се работи</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dirty="0">
                <a:solidFill>
                  <a:schemeClr val="tx1"/>
                </a:solidFill>
                <a:effectLst/>
                <a:latin typeface="+mn-lt"/>
                <a:ea typeface="+mn-lt"/>
                <a:cs typeface="+mn-cs"/>
              </a:rPr>
              <a:t>неефективност на комуникацията по отношение на промените, въвеждани на работното място</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bg-BG" sz="1200" dirty="0">
                <a:solidFill>
                  <a:schemeClr val="tx1"/>
                </a:solidFill>
                <a:effectLst/>
                <a:latin typeface="+mn-lt"/>
                <a:ea typeface="+mn-lt"/>
                <a:cs typeface="+mn-cs"/>
              </a:rPr>
              <a:t>емоционално натоварване при работа с трудни клиенти, пациенти, ученици или потребители</a:t>
            </a:r>
            <a:r>
              <a:rPr lang="en-US" sz="1200" dirty="0">
                <a:solidFill>
                  <a:schemeClr val="tx1"/>
                </a:solidFill>
                <a:effectLst/>
                <a:latin typeface="+mn-lt"/>
                <a:ea typeface="+mn-lt"/>
                <a:cs typeface="+mn-cs"/>
              </a:rPr>
              <a:t>.</a:t>
            </a:r>
            <a:endParaRPr lang="bg-BG" sz="1200" dirty="0">
              <a:solidFill>
                <a:schemeClr val="tx1"/>
              </a:solidFill>
              <a:effectLst/>
              <a:latin typeface="+mn-lt"/>
              <a:ea typeface="+mn-lt"/>
              <a:cs typeface="+mn-cs"/>
            </a:endParaRPr>
          </a:p>
          <a:p>
            <a:pPr fontAlgn="t"/>
            <a:endParaRPr lang="en-US" sz="1200" b="0" i="0" kern="1200" dirty="0">
              <a:solidFill>
                <a:schemeClr val="tx1"/>
              </a:solidFill>
              <a:effectLst/>
              <a:latin typeface="+mn-lt"/>
              <a:ea typeface="+mn-ea"/>
              <a:cs typeface="+mn-cs"/>
            </a:endParaRPr>
          </a:p>
          <a:p>
            <a:pPr fontAlgn="t"/>
            <a:r>
              <a:rPr lang="bg-BG" sz="1200" b="1" i="0" dirty="0">
                <a:solidFill>
                  <a:schemeClr val="tx1"/>
                </a:solidFill>
                <a:effectLst/>
                <a:latin typeface="+mn-lt"/>
                <a:ea typeface="+mn-lt"/>
                <a:cs typeface="+mn-cs"/>
              </a:rPr>
              <a:t>Ако тези рискове не се идентифицират и преодоляват систематично, могат сериозно да влошат благополучието на работниците</a:t>
            </a:r>
            <a:r>
              <a:rPr lang="bg-BG" sz="1200" b="0" i="0" dirty="0">
                <a:solidFill>
                  <a:schemeClr val="tx1"/>
                </a:solidFill>
                <a:effectLst/>
                <a:latin typeface="+mn-lt"/>
                <a:ea typeface="+mn-lt"/>
                <a:cs typeface="+mn-cs"/>
              </a:rPr>
              <a:t>. Това може да доведе до професионално изчерпване, тревожност, депресия и други здравословни проблеми. </a:t>
            </a:r>
          </a:p>
          <a:p>
            <a:endParaRPr lang="en-GB" sz="1200" kern="1200" dirty="0">
              <a:solidFill>
                <a:schemeClr val="tx1"/>
              </a:solidFill>
              <a:effectLst/>
              <a:latin typeface="+mn-lt"/>
              <a:ea typeface="+mn-ea"/>
              <a:cs typeface="+mn-cs"/>
            </a:endParaRPr>
          </a:p>
          <a:p>
            <a:r>
              <a:rPr lang="bg-BG" sz="1200" b="1" dirty="0">
                <a:solidFill>
                  <a:schemeClr val="tx1"/>
                </a:solidFill>
                <a:effectLst/>
                <a:latin typeface="+mn-lt"/>
                <a:ea typeface="+mn-lt"/>
                <a:cs typeface="+mn-cs"/>
              </a:rPr>
              <a:t>Благоприятната </a:t>
            </a:r>
            <a:r>
              <a:rPr lang="bg-BG" sz="1200" b="1" dirty="0" err="1">
                <a:solidFill>
                  <a:schemeClr val="tx1"/>
                </a:solidFill>
                <a:effectLst/>
                <a:latin typeface="+mn-lt"/>
                <a:ea typeface="+mn-lt"/>
                <a:cs typeface="+mn-cs"/>
              </a:rPr>
              <a:t>психосоциална</a:t>
            </a:r>
            <a:r>
              <a:rPr lang="bg-BG" sz="1200" b="1" dirty="0">
                <a:solidFill>
                  <a:schemeClr val="tx1"/>
                </a:solidFill>
                <a:effectLst/>
                <a:latin typeface="+mn-lt"/>
                <a:ea typeface="+mn-lt"/>
                <a:cs typeface="+mn-cs"/>
              </a:rPr>
              <a:t> работна среда е от полза за всички</a:t>
            </a:r>
            <a:r>
              <a:rPr lang="bg-BG" sz="1200" dirty="0">
                <a:solidFill>
                  <a:schemeClr val="tx1"/>
                </a:solidFill>
                <a:effectLst/>
                <a:latin typeface="+mn-lt"/>
                <a:ea typeface="+mn-lt"/>
                <a:cs typeface="+mn-cs"/>
              </a:rPr>
              <a:t>. Работниците се чувстват сигурни, ценени и способни да се справят с изискванията на работата. Работодателите се сдобиват с по-мотивирана, продуктивна и лоялна работна сила. Обществото печели от по-ниски разходи за здравеопазване, по-малко отсъствия по болест и по-малко схеми за обезщетения за инвалидност, както и от по-силни общности.</a:t>
            </a:r>
          </a:p>
          <a:p>
            <a:endParaRPr lang="en-GB" sz="1200" kern="1200" dirty="0">
              <a:solidFill>
                <a:schemeClr val="tx1"/>
              </a:solidFill>
              <a:effectLst/>
              <a:latin typeface="+mn-lt"/>
              <a:ea typeface="+mn-ea"/>
              <a:cs typeface="+mn-cs"/>
            </a:endParaRPr>
          </a:p>
          <a:p>
            <a:pPr fontAlgn="t"/>
            <a:r>
              <a:rPr lang="bg-BG" sz="1200" b="0" i="0" dirty="0">
                <a:solidFill>
                  <a:schemeClr val="tx1"/>
                </a:solidFill>
                <a:effectLst/>
                <a:latin typeface="+mn-lt"/>
                <a:ea typeface="+mn-lt"/>
                <a:cs typeface="+mn-cs"/>
              </a:rPr>
              <a:t>Следователно от </a:t>
            </a:r>
            <a:r>
              <a:rPr lang="bg-BG" sz="1200" b="1" i="0" dirty="0">
                <a:solidFill>
                  <a:schemeClr val="tx1"/>
                </a:solidFill>
                <a:effectLst/>
                <a:latin typeface="+mn-lt"/>
                <a:ea typeface="+mn-lt"/>
                <a:cs typeface="+mn-cs"/>
              </a:rPr>
              <a:t>гледна точка на </a:t>
            </a:r>
            <a:r>
              <a:rPr lang="bg-BG" sz="1200" b="1" i="0" dirty="0" err="1">
                <a:solidFill>
                  <a:schemeClr val="tx1"/>
                </a:solidFill>
                <a:effectLst/>
                <a:latin typeface="+mn-lt"/>
                <a:ea typeface="+mn-lt"/>
                <a:cs typeface="+mn-cs"/>
              </a:rPr>
              <a:t>БЗР</a:t>
            </a:r>
            <a:r>
              <a:rPr lang="bg-BG" sz="1200" b="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превенцията и правилното управление на риска са от съществено значение, за да е сигурно, че работата остава положителен</a:t>
            </a:r>
            <a:r>
              <a:rPr lang="bg-BG" sz="1200" b="0" i="0" dirty="0">
                <a:solidFill>
                  <a:schemeClr val="tx1"/>
                </a:solidFill>
                <a:effectLst/>
                <a:latin typeface="+mn-lt"/>
                <a:ea typeface="+mn-lt"/>
                <a:cs typeface="+mn-cs"/>
              </a:rPr>
              <a:t>, а не вреден фактор за психичното здраве.</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bg-BG" b="1"/>
              <a:t>Психичното здраве е неразделна част от здравето. </a:t>
            </a:r>
            <a:r>
              <a:rPr lang="bg-BG"/>
              <a:t>То е състояние на благополучие, при което хората работят в пълна степен според възможностите си, успяват да се справят с ежедневния стрес и допринасят за живота на общността. </a:t>
            </a:r>
          </a:p>
          <a:p>
            <a:pPr marL="0" indent="0">
              <a:buFont typeface="Wingdings" panose="05000000000000000000" pitchFamily="2" charset="2"/>
              <a:buNone/>
            </a:pPr>
            <a:endParaRPr lang="en-US" b="1" dirty="0"/>
          </a:p>
          <a:p>
            <a:pPr marL="0" indent="0">
              <a:buFont typeface="Wingdings" panose="05000000000000000000" pitchFamily="2" charset="2"/>
              <a:buNone/>
            </a:pPr>
            <a:r>
              <a:rPr lang="bg-BG" b="1"/>
              <a:t>Психичното здраве е предпоставка за продуктивна икономика и приобщаващо общество</a:t>
            </a:r>
            <a:r>
              <a:rPr lang="bg-BG"/>
              <a:t> </a:t>
            </a:r>
            <a:r>
              <a:rPr lang="bg-BG" b="0"/>
              <a:t>и надхвърля границите на индивидуалната и семейната сфера</a:t>
            </a:r>
            <a:r>
              <a:rPr lang="bg-BG" b="1"/>
              <a:t>.</a:t>
            </a:r>
          </a:p>
          <a:p>
            <a:pPr marL="0" indent="0">
              <a:buFont typeface="Wingdings" panose="05000000000000000000" pitchFamily="2" charset="2"/>
              <a:buNone/>
            </a:pPr>
            <a:endParaRPr lang="en-US" dirty="0"/>
          </a:p>
          <a:p>
            <a:pPr marL="0" indent="0">
              <a:buFont typeface="Wingdings" panose="05000000000000000000" pitchFamily="2" charset="2"/>
              <a:buNone/>
            </a:pPr>
            <a:r>
              <a:rPr lang="bg-BG" b="1"/>
              <a:t>Доброто или лошото психично здраве не се проявява във вакуум; то се обуславя от индивидуални и външни фактори</a:t>
            </a:r>
            <a:r>
              <a:rPr lang="bg-BG"/>
              <a:t>. Отразява състоянието на нашето общество, нашата икономика, околната среда, но също и от състоянието на света около нас — и се влияе от тях. </a:t>
            </a:r>
            <a:r>
              <a:rPr lang="bg-BG" b="1"/>
              <a:t>Източник</a:t>
            </a:r>
            <a:r>
              <a:rPr lang="bg-BG"/>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bg-BG" sz="1200" b="0">
                <a:solidFill>
                  <a:schemeClr val="tx1"/>
                </a:solidFill>
                <a:effectLst/>
                <a:latin typeface="+mn-lt"/>
                <a:ea typeface="+mn-lt"/>
                <a:cs typeface="+mn-cs"/>
              </a:rPr>
              <a:t>Общите данни показват, че</a:t>
            </a:r>
            <a:r>
              <a:rPr lang="bg-BG" sz="1200">
                <a:solidFill>
                  <a:schemeClr val="tx1"/>
                </a:solidFill>
                <a:effectLst/>
                <a:latin typeface="+mn-lt"/>
                <a:ea typeface="+mn-lt"/>
                <a:cs typeface="+mn-cs"/>
              </a:rPr>
              <a:t> </a:t>
            </a:r>
            <a:r>
              <a:rPr lang="bg-BG" sz="1200" b="1">
                <a:solidFill>
                  <a:schemeClr val="tx1"/>
                </a:solidFill>
                <a:effectLst/>
                <a:latin typeface="+mn-lt"/>
                <a:ea typeface="+mn-lt"/>
                <a:cs typeface="+mn-cs"/>
              </a:rPr>
              <a:t>след COVID-19</a:t>
            </a:r>
            <a:r>
              <a:rPr lang="bg-BG" sz="1200">
                <a:solidFill>
                  <a:schemeClr val="tx1"/>
                </a:solidFill>
                <a:effectLst/>
                <a:latin typeface="+mn-lt"/>
                <a:ea typeface="+mn-lt"/>
                <a:cs typeface="+mn-cs"/>
              </a:rPr>
              <a:t> </a:t>
            </a:r>
            <a:r>
              <a:rPr lang="bg-BG" sz="1200" b="0">
                <a:solidFill>
                  <a:schemeClr val="tx1"/>
                </a:solidFill>
                <a:effectLst/>
                <a:latin typeface="+mn-lt"/>
                <a:ea typeface="+mn-lt"/>
                <a:cs typeface="+mn-cs"/>
              </a:rPr>
              <a:t>процентът от населението, който заявява, че е пострадал от </a:t>
            </a:r>
            <a:r>
              <a:rPr lang="bg-BG" sz="1200" b="1">
                <a:solidFill>
                  <a:schemeClr val="tx1"/>
                </a:solidFill>
                <a:effectLst/>
                <a:latin typeface="+mn-lt"/>
                <a:ea typeface="+mn-lt"/>
                <a:cs typeface="+mn-cs"/>
              </a:rPr>
              <a:t>проблем с психичното здраве през последните 12 месеца, се е увеличил до 46%</a:t>
            </a:r>
            <a:r>
              <a:rPr lang="bg-BG" sz="1200">
                <a:solidFill>
                  <a:schemeClr val="tx1"/>
                </a:solidFill>
                <a:effectLst/>
                <a:latin typeface="+mn-lt"/>
                <a:ea typeface="+mn-lt"/>
                <a:cs typeface="+mn-cs"/>
              </a:rPr>
              <a:t> </a:t>
            </a:r>
            <a:r>
              <a:rPr lang="bg-BG" sz="1200" b="0">
                <a:solidFill>
                  <a:schemeClr val="tx1"/>
                </a:solidFill>
                <a:effectLst/>
                <a:latin typeface="+mn-lt"/>
                <a:ea typeface="+mn-lt"/>
                <a:cs typeface="+mn-cs"/>
              </a:rPr>
              <a:t>(в сравнение с един човек на всеки 6 преди COVID-19), а 62% от гражданите на ЕС заявяват, че неотдавнашните световни събития </a:t>
            </a:r>
            <a:r>
              <a:rPr lang="bg-BG" sz="1200">
                <a:solidFill>
                  <a:schemeClr val="tx1"/>
                </a:solidFill>
                <a:effectLst/>
                <a:latin typeface="+mn-lt"/>
                <a:ea typeface="+mn-lt"/>
                <a:cs typeface="+mn-cs"/>
              </a:rPr>
              <a:t>(напр. изменението на климата, руската агресия срещу Украйна и други) са засегнали в известна или в значителна степен психичното им здраве. </a:t>
            </a:r>
            <a:r>
              <a:rPr lang="bg-BG" sz="1200" u="sng">
                <a:solidFill>
                  <a:schemeClr val="tx1"/>
                </a:solidFill>
                <a:effectLst/>
                <a:latin typeface="+mn-lt"/>
                <a:ea typeface="+mn-lt"/>
                <a:cs typeface="+mn-cs"/>
                <a:hlinkClick r:id="rId3"/>
              </a:rPr>
              <a:t>Всеобхватен подход на Комисията към психичното здраве (2023 г.)</a:t>
            </a:r>
            <a:r>
              <a:rPr lang="bg-BG" sz="1200" u="none">
                <a:solidFill>
                  <a:schemeClr val="tx1"/>
                </a:solidFill>
                <a:effectLst/>
                <a:latin typeface="+mn-lt"/>
                <a:ea typeface="+mn-lt"/>
                <a:cs typeface="+mn-cs"/>
              </a:rPr>
              <a:t> и</a:t>
            </a:r>
            <a:r>
              <a:rPr lang="bg-BG" sz="1200">
                <a:solidFill>
                  <a:schemeClr val="tx1"/>
                </a:solidFill>
                <a:effectLst/>
                <a:latin typeface="+mn-lt"/>
                <a:ea typeface="+mn-lt"/>
                <a:cs typeface="+mn-cs"/>
              </a:rPr>
              <a:t> </a:t>
            </a:r>
            <a:r>
              <a:rPr lang="bg-BG" sz="1200" u="sng">
                <a:solidFill>
                  <a:schemeClr val="tx1"/>
                </a:solidFill>
                <a:effectLst/>
                <a:latin typeface="+mn-lt"/>
                <a:ea typeface="+mn-lt"/>
                <a:cs typeface="+mn-cs"/>
                <a:hlinkClick r:id="rId4"/>
              </a:rPr>
              <a:t>https://europa.eu/eurobarometer/surveys/detail/3032</a:t>
            </a:r>
            <a:r>
              <a:rPr lang="bg-BG"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bg-BG" sz="1200" b="0" i="0">
                <a:solidFill>
                  <a:schemeClr val="tx1"/>
                </a:solidFill>
                <a:effectLst/>
                <a:latin typeface="+mn-lt"/>
                <a:ea typeface="+mn-lt"/>
                <a:cs typeface="+mn-cs"/>
              </a:rPr>
              <a:t>Страданията на засегнатите лица, както и финансовата тежест, са значителни. </a:t>
            </a:r>
            <a:r>
              <a:rPr lang="bg-BG" sz="1200" b="1" i="0">
                <a:solidFill>
                  <a:schemeClr val="tx1"/>
                </a:solidFill>
                <a:effectLst/>
                <a:latin typeface="+mn-lt"/>
                <a:ea typeface="+mn-lt"/>
                <a:cs typeface="+mn-cs"/>
              </a:rPr>
              <a:t>Според оценките психичните заболявания генерират около 76 милиарда евро годишни разходи за здравеопазване в целия ЕС, което представлява приблизително 6% от общите разходи за здравеопазване. </a:t>
            </a:r>
            <a:r>
              <a:rPr lang="bg-BG" sz="1200" b="0" i="0">
                <a:solidFill>
                  <a:schemeClr val="tx1"/>
                </a:solidFill>
                <a:effectLst/>
                <a:latin typeface="+mn-lt"/>
                <a:ea typeface="+mn-lt"/>
                <a:cs typeface="+mn-cs"/>
              </a:rPr>
              <a:t>Голяма част от тези разходи се дължи на факта, че психичните разстройства често влошават състоянието на физическото здраве, което води до по-сложно и скъпо лечение.</a:t>
            </a:r>
          </a:p>
          <a:p>
            <a:pPr fontAlgn="t"/>
            <a:endParaRPr lang="en-US" sz="1200" b="1" i="0" kern="1200" dirty="0">
              <a:solidFill>
                <a:schemeClr val="tx1"/>
              </a:solidFill>
              <a:effectLst/>
              <a:latin typeface="+mn-lt"/>
              <a:ea typeface="+mn-ea"/>
              <a:cs typeface="+mn-cs"/>
            </a:endParaRPr>
          </a:p>
          <a:p>
            <a:pPr fontAlgn="t"/>
            <a:r>
              <a:rPr lang="bg-BG" sz="1200" b="1" i="0">
                <a:solidFill>
                  <a:schemeClr val="tx1"/>
                </a:solidFill>
                <a:effectLst/>
                <a:latin typeface="+mn-lt"/>
                <a:ea typeface="+mn-lt"/>
                <a:cs typeface="+mn-cs"/>
              </a:rPr>
              <a:t>Въздействието върху пазара на труда е голямо. Прогнозира се, че лошото психично здраве ще доведе до намаляване на брутния вътрешен продукт </a:t>
            </a:r>
            <a:r>
              <a:rPr lang="bg-BG" sz="1200" b="0" i="0">
                <a:solidFill>
                  <a:schemeClr val="tx1"/>
                </a:solidFill>
                <a:effectLst/>
                <a:latin typeface="+mn-lt"/>
                <a:ea typeface="+mn-lt"/>
                <a:cs typeface="+mn-cs"/>
              </a:rPr>
              <a:t>(БВП) </a:t>
            </a:r>
            <a:r>
              <a:rPr lang="bg-BG" sz="1200" b="1" i="0">
                <a:solidFill>
                  <a:schemeClr val="tx1"/>
                </a:solidFill>
                <a:effectLst/>
                <a:latin typeface="+mn-lt"/>
                <a:ea typeface="+mn-lt"/>
                <a:cs typeface="+mn-cs"/>
              </a:rPr>
              <a:t>със средно 1,7% годишно в периода между 2025 и 2050 г.</a:t>
            </a:r>
            <a:r>
              <a:rPr lang="bg-BG" sz="1200" b="0" i="0">
                <a:solidFill>
                  <a:schemeClr val="tx1"/>
                </a:solidFill>
                <a:effectLst/>
                <a:latin typeface="+mn-lt"/>
                <a:ea typeface="+mn-lt"/>
                <a:cs typeface="+mn-cs"/>
              </a:rPr>
              <a:t>. С други думи, при липса на психични заболявания нивото на БВП през дадена година би могло да бъде с 1,7% по-високо. Тези икономически загуби се дължат до голяма степен на намалено участие на работната сила, повишена степен на отсъствие от работа и презентеизъм — когато работниците са на работното си място, но не са в състояние да работят с пълна производителност.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bg-BG" b="0" u="none" dirty="0"/>
              <a:t>Според </a:t>
            </a:r>
            <a:r>
              <a:rPr lang="bg-BG" b="0" u="sng" dirty="0">
                <a:solidFill>
                  <a:srgbClr val="92D050"/>
                </a:solidFill>
                <a:hlinkClick r:id="rId3">
                  <a:extLst>
                    <a:ext uri="{A12FA001-AC4F-418D-AE19-62706E023703}">
                      <ahyp:hlinkClr xmlns:ahyp="http://schemas.microsoft.com/office/drawing/2018/hyperlinkcolor" val="tx"/>
                    </a:ext>
                  </a:extLst>
                </a:hlinkClick>
              </a:rPr>
              <a:t>проучването сред работниците </a:t>
            </a:r>
            <a:r>
              <a:rPr lang="bg-BG" b="0" u="sng" dirty="0" err="1">
                <a:solidFill>
                  <a:srgbClr val="92D050"/>
                </a:solidFill>
                <a:hlinkClick r:id="rId3">
                  <a:extLst>
                    <a:ext uri="{A12FA001-AC4F-418D-AE19-62706E023703}">
                      <ahyp:hlinkClr xmlns:ahyp="http://schemas.microsoft.com/office/drawing/2018/hyperlinkcolor" val="tx"/>
                    </a:ext>
                  </a:extLst>
                </a:hlinkClick>
              </a:rPr>
              <a:t>OSH</a:t>
            </a:r>
            <a:r>
              <a:rPr lang="bg-BG" b="0" u="sng" dirty="0">
                <a:solidFill>
                  <a:srgbClr val="92D050"/>
                </a:solidFill>
                <a:hlinkClick r:id="rId3">
                  <a:extLst>
                    <a:ext uri="{A12FA001-AC4F-418D-AE19-62706E023703}">
                      <ahyp:hlinkClr xmlns:ahyp="http://schemas.microsoft.com/office/drawing/2018/hyperlinkcolor" val="tx"/>
                    </a:ext>
                  </a:extLst>
                </a:hlinkClick>
              </a:rPr>
              <a:t> </a:t>
            </a:r>
            <a:r>
              <a:rPr lang="bg-BG" b="0" u="sng" dirty="0" err="1">
                <a:solidFill>
                  <a:srgbClr val="92D050"/>
                </a:solidFill>
                <a:hlinkClick r:id="rId3">
                  <a:extLst>
                    <a:ext uri="{A12FA001-AC4F-418D-AE19-62706E023703}">
                      <ahyp:hlinkClr xmlns:ahyp="http://schemas.microsoft.com/office/drawing/2018/hyperlinkcolor" val="tx"/>
                    </a:ext>
                  </a:extLst>
                </a:hlinkClick>
              </a:rPr>
              <a:t>Pulse</a:t>
            </a:r>
            <a:r>
              <a:rPr lang="bg-BG" b="0" u="sng" dirty="0">
                <a:solidFill>
                  <a:srgbClr val="92D050"/>
                </a:solidFill>
                <a:hlinkClick r:id="rId3">
                  <a:extLst>
                    <a:ext uri="{A12FA001-AC4F-418D-AE19-62706E023703}">
                      <ahyp:hlinkClr xmlns:ahyp="http://schemas.microsoft.com/office/drawing/2018/hyperlinkcolor" val="tx"/>
                    </a:ext>
                  </a:extLst>
                </a:hlinkClick>
              </a:rPr>
              <a:t> 2025</a:t>
            </a:r>
            <a:r>
              <a:rPr lang="bg-BG" b="0" u="none" dirty="0">
                <a:solidFill>
                  <a:srgbClr val="92D050"/>
                </a:solidFill>
              </a:rPr>
              <a:t> </a:t>
            </a:r>
            <a:r>
              <a:rPr lang="bg-BG" u="none" dirty="0">
                <a:hlinkClick r:id="rId3"/>
              </a:rPr>
              <a:t>https://osha.europa.eu/en/facts-and-figures/osh-pulse/climate-digital-change</a:t>
            </a:r>
            <a:r>
              <a:rPr lang="bg-BG" b="0" dirty="0"/>
              <a:t> повече от</a:t>
            </a:r>
            <a:r>
              <a:rPr lang="bg-BG" dirty="0"/>
              <a:t> </a:t>
            </a:r>
            <a:r>
              <a:rPr lang="bg-BG" b="1" dirty="0"/>
              <a:t>четирима на всеки десет работещи в ЕС (44%)</a:t>
            </a:r>
            <a:r>
              <a:rPr lang="bg-BG" dirty="0"/>
              <a:t> </a:t>
            </a:r>
            <a:r>
              <a:rPr lang="bg-BG" b="0" dirty="0"/>
              <a:t>посочват, че се сблъскват с</a:t>
            </a:r>
            <a:r>
              <a:rPr lang="bg-BG" b="1" dirty="0"/>
              <a:t> много кратки крайни срокове</a:t>
            </a:r>
            <a:r>
              <a:rPr lang="bg-BG" dirty="0"/>
              <a:t> </a:t>
            </a:r>
            <a:r>
              <a:rPr lang="bg-BG" b="0" dirty="0"/>
              <a:t>или</a:t>
            </a:r>
            <a:r>
              <a:rPr lang="bg-BG" dirty="0"/>
              <a:t> </a:t>
            </a:r>
            <a:r>
              <a:rPr lang="bg-BG" b="1" dirty="0"/>
              <a:t>претоварване с работа</a:t>
            </a:r>
            <a:r>
              <a:rPr lang="bg-BG"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bg-BG" dirty="0"/>
              <a:t>Много работници споделят, че работата им оказва отрицателно влияние върху здравето им:</a:t>
            </a:r>
          </a:p>
          <a:p>
            <a:pPr marL="628650" lvl="1" indent="-171450">
              <a:buFont typeface="Arial" panose="020B0604020202020204" pitchFamily="34" charset="0"/>
              <a:buChar char="•"/>
            </a:pPr>
            <a:r>
              <a:rPr lang="bg-BG" dirty="0">
                <a:solidFill>
                  <a:schemeClr val="tx2"/>
                </a:solidFill>
              </a:rPr>
              <a:t>37% от работниците страдат от обща умора; </a:t>
            </a:r>
          </a:p>
          <a:p>
            <a:pPr marL="628650" lvl="1" indent="-171450">
              <a:buFont typeface="Arial" panose="020B0604020202020204" pitchFamily="34" charset="0"/>
              <a:buChar char="•"/>
            </a:pPr>
            <a:r>
              <a:rPr lang="bg-BG" dirty="0">
                <a:solidFill>
                  <a:schemeClr val="tx2"/>
                </a:solidFill>
              </a:rPr>
              <a:t>29% от работещите в ЕС страдат от стрес, депресия или тревожност</a:t>
            </a:r>
            <a:r>
              <a:rPr lang="bg-BG"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bg-BG" dirty="0"/>
              <a:t>44% от работниците съобщават, че се сблъскват с изключително кратки срокове или претоварване с работа. Това варира значително в отделните държави — членки на ЕС.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bg-BG" dirty="0"/>
              <a:t>Излагането на </a:t>
            </a:r>
            <a:r>
              <a:rPr lang="bg-BG" dirty="0" err="1"/>
              <a:t>психосоциални</a:t>
            </a:r>
            <a:r>
              <a:rPr lang="bg-BG" dirty="0"/>
              <a:t> рискове на работното място може да има различни последици, включително тревожност, депресия, професионално изчерпване и т.н.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bg-BG" dirty="0"/>
              <a:t>Освен индивидуалните страдания, фирмите са силно засегнати от последиците от отсъствията от работа, </a:t>
            </a:r>
            <a:r>
              <a:rPr lang="bg-BG" dirty="0" err="1"/>
              <a:t>презентеизма</a:t>
            </a:r>
            <a:r>
              <a:rPr lang="bg-BG" dirty="0"/>
              <a:t> и текучеството на персонала.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dirty="0"/>
              <a:t>Публикуваните данни </a:t>
            </a:r>
            <a:r>
              <a:rPr lang="bg-BG" b="1" dirty="0"/>
              <a:t>сравняват някои от </a:t>
            </a:r>
            <a:r>
              <a:rPr lang="bg-BG" b="1" dirty="0" err="1"/>
              <a:t>психосоциалните</a:t>
            </a:r>
            <a:r>
              <a:rPr lang="bg-BG" b="1" dirty="0"/>
              <a:t> рискове на работното място, с които се сблъскват организациите и работниците</a:t>
            </a:r>
            <a:r>
              <a:rPr lang="bg-BG" dirty="0"/>
              <a:t>, включително кратките срокове, неефективността на комуникацията и сътрудничеството, както и ангажираността на работниците.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dirty="0"/>
              <a:t>Графиката показва развитието на </a:t>
            </a:r>
            <a:r>
              <a:rPr lang="bg-BG" dirty="0" err="1"/>
              <a:t>психосоциалните</a:t>
            </a:r>
            <a:r>
              <a:rPr lang="bg-BG" dirty="0"/>
              <a:t> рискове в организациите през 2024 г. и 2019 г. Тези рискове включват: </a:t>
            </a:r>
          </a:p>
          <a:p>
            <a:pPr marL="171450" indent="-171450">
              <a:buFont typeface="Arial" panose="020B0604020202020204" pitchFamily="34" charset="0"/>
              <a:buChar char="•"/>
            </a:pPr>
            <a:r>
              <a:rPr lang="bg-BG"/>
              <a:t>работа с трудни клиенти, пациенти, ученици и др.;</a:t>
            </a:r>
          </a:p>
          <a:p>
            <a:pPr marL="171450" indent="-171450">
              <a:buFont typeface="Arial" panose="020B0604020202020204" pitchFamily="34" charset="0"/>
              <a:buChar char="•"/>
            </a:pPr>
            <a:r>
              <a:rPr lang="bg-BG" dirty="0"/>
              <a:t>кратки срокове;</a:t>
            </a:r>
          </a:p>
          <a:p>
            <a:pPr marL="171450" indent="-171450">
              <a:buFont typeface="Arial" panose="020B0604020202020204" pitchFamily="34" charset="0"/>
              <a:buChar char="•"/>
            </a:pPr>
            <a:r>
              <a:rPr lang="bg-BG" dirty="0"/>
              <a:t>неефективност на комуникацията или сътрудничеството с организацията; </a:t>
            </a:r>
          </a:p>
          <a:p>
            <a:pPr marL="171450" indent="-171450">
              <a:buFont typeface="Arial" panose="020B0604020202020204" pitchFamily="34" charset="0"/>
              <a:buChar char="•"/>
            </a:pPr>
            <a:r>
              <a:rPr lang="bg-BG" dirty="0"/>
              <a:t>дълго или нередовно работно време;</a:t>
            </a:r>
          </a:p>
          <a:p>
            <a:pPr marL="171450" indent="-171450">
              <a:buFont typeface="Arial" panose="020B0604020202020204" pitchFamily="34" charset="0"/>
              <a:buChar char="•"/>
            </a:pPr>
            <a:r>
              <a:rPr lang="bg-BG" dirty="0"/>
              <a:t>страх от загуба на работата. </a:t>
            </a:r>
          </a:p>
          <a:p>
            <a:pPr marL="0" indent="0">
              <a:buFont typeface="Arial" panose="020B0604020202020204" pitchFamily="34" charset="0"/>
              <a:buNone/>
            </a:pPr>
            <a:r>
              <a:rPr lang="bg-BG" b="1" dirty="0"/>
              <a:t>Източник</a:t>
            </a:r>
            <a:r>
              <a:rPr lang="bg-BG" dirty="0"/>
              <a:t>: </a:t>
            </a:r>
            <a:r>
              <a:rPr lang="bg-BG" sz="1200" dirty="0">
                <a:solidFill>
                  <a:schemeClr val="tx1"/>
                </a:solidFill>
                <a:effectLst/>
                <a:latin typeface="+mn-lt"/>
                <a:ea typeface="+mn-lt"/>
                <a:cs typeface="+mn-cs"/>
              </a:rPr>
              <a:t>ESENER 2024 — База: Дружества в ЕС-27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bg-BG" b="1"/>
              <a:t>Кампанията е израз на по-широката цел на ЕС</a:t>
            </a:r>
            <a:r>
              <a:rPr lang="bg-BG"/>
              <a:t> за насърчаване на стабилна култура на превенция и за справяне с проблемите, свързани с психичното здраве на работното място: </a:t>
            </a:r>
          </a:p>
          <a:p>
            <a:pPr marL="171450" indent="-171450">
              <a:buFont typeface="Arial" panose="020B0604020202020204" pitchFamily="34" charset="0"/>
              <a:buChar char="•"/>
            </a:pPr>
            <a:r>
              <a:rPr lang="bg-BG" b="0" u="sng">
                <a:hlinkClick r:id="rId3"/>
              </a:rPr>
              <a:t>стратегическата рамка на ЕС за здравословни и безопасни условия на труд за периода 2021—2027 г.</a:t>
            </a:r>
            <a:r>
              <a:rPr lang="bg-BG" b="0" u="sng"/>
              <a:t>;</a:t>
            </a:r>
          </a:p>
          <a:p>
            <a:pPr marL="171450" indent="-171450">
              <a:buFont typeface="Arial" panose="020B0604020202020204" pitchFamily="34" charset="0"/>
              <a:buChar char="•"/>
            </a:pPr>
            <a:r>
              <a:rPr lang="bg-BG" b="0">
                <a:hlinkClick r:id="rId4"/>
              </a:rPr>
              <a:t>всеобхватният подход на Европейската комисия към психичното здраве</a:t>
            </a:r>
            <a:r>
              <a:rPr lang="bg-BG" b="0"/>
              <a:t>.</a:t>
            </a:r>
            <a:r>
              <a:rPr lang="bg-BG" b="0">
                <a:hlinkClick r:id="rId4"/>
              </a:rPr>
              <a:t> </a:t>
            </a:r>
          </a:p>
          <a:p>
            <a:endParaRPr lang="en-GB" dirty="0"/>
          </a:p>
          <a:p>
            <a:r>
              <a:rPr lang="bg-BG" sz="1200" b="1">
                <a:solidFill>
                  <a:schemeClr val="tx1"/>
                </a:solidFill>
                <a:effectLst/>
                <a:latin typeface="+mn-lt"/>
                <a:ea typeface="+mn-lt"/>
                <a:cs typeface="+mn-cs"/>
              </a:rPr>
              <a:t>Какво е планирано да се направи в рамките на кампанията? </a:t>
            </a:r>
          </a:p>
          <a:p>
            <a:r>
              <a:rPr lang="bg-BG" sz="1200" u="sng">
                <a:solidFill>
                  <a:schemeClr val="tx1"/>
                </a:solidFill>
                <a:effectLst/>
                <a:latin typeface="+mn-lt"/>
                <a:ea typeface="+mn-lt"/>
                <a:cs typeface="+mn-cs"/>
                <a:hlinkClick r:id="rId5"/>
              </a:rPr>
              <a:t>Кампанията „Здравословни работни места“</a:t>
            </a:r>
            <a:r>
              <a:rPr lang="bg-BG" sz="1200">
                <a:solidFill>
                  <a:schemeClr val="tx1"/>
                </a:solidFill>
                <a:effectLst/>
                <a:latin typeface="+mn-lt"/>
                <a:ea typeface="+mn-lt"/>
                <a:cs typeface="+mn-cs"/>
              </a:rPr>
              <a:t> (ЗРМ) за 2026—2028 г. е насочена към пет ключови приоритетни области, като целта е да се повиши осведомеността относно положителното въздействие на добрата работна среда върху психичното здраве и благосъстоянието.</a:t>
            </a:r>
          </a:p>
          <a:p>
            <a:r>
              <a:rPr lang="bg-BG" sz="1200">
                <a:solidFill>
                  <a:schemeClr val="tx1"/>
                </a:solidFill>
                <a:effectLst/>
                <a:latin typeface="+mn-lt"/>
                <a:ea typeface="+mn-lt"/>
                <a:cs typeface="+mn-cs"/>
              </a:rPr>
              <a:t> </a:t>
            </a:r>
          </a:p>
          <a:p>
            <a:r>
              <a:rPr lang="bg-BG" sz="1200">
                <a:solidFill>
                  <a:schemeClr val="tx1"/>
                </a:solidFill>
                <a:effectLst/>
                <a:latin typeface="+mn-lt"/>
                <a:ea typeface="+mn-lt"/>
                <a:cs typeface="+mn-cs"/>
              </a:rPr>
              <a:t>Конкретните цели включват:</a:t>
            </a:r>
          </a:p>
          <a:p>
            <a:pPr marL="171450" lvl="0" indent="-171450">
              <a:buFont typeface="Arial" panose="020B0604020202020204" pitchFamily="34" charset="0"/>
              <a:buChar char="•"/>
            </a:pPr>
            <a:r>
              <a:rPr lang="bg-BG" sz="1200" b="1">
                <a:solidFill>
                  <a:schemeClr val="tx1"/>
                </a:solidFill>
                <a:effectLst/>
                <a:latin typeface="+mn-lt"/>
                <a:ea typeface="+mn-lt"/>
                <a:cs typeface="+mn-cs"/>
              </a:rPr>
              <a:t>насърчаване на превенцията на психосоциалните рискове</a:t>
            </a:r>
            <a:r>
              <a:rPr lang="bg-BG" sz="1200">
                <a:solidFill>
                  <a:schemeClr val="tx1"/>
                </a:solidFill>
                <a:effectLst/>
                <a:latin typeface="+mn-lt"/>
                <a:ea typeface="+mn-lt"/>
                <a:cs typeface="+mn-cs"/>
              </a:rPr>
              <a:t> чрез подходящи процедури за оценка и управление на риска; </a:t>
            </a:r>
          </a:p>
          <a:p>
            <a:pPr marL="171450" lvl="0" indent="-171450">
              <a:buFont typeface="Arial" panose="020B0604020202020204" pitchFamily="34" charset="0"/>
              <a:buChar char="•"/>
            </a:pPr>
            <a:r>
              <a:rPr lang="bg-BG" sz="1200" b="1">
                <a:solidFill>
                  <a:schemeClr val="tx1"/>
                </a:solidFill>
                <a:effectLst/>
                <a:latin typeface="+mn-lt"/>
                <a:ea typeface="+mn-lt"/>
                <a:cs typeface="+mn-cs"/>
              </a:rPr>
              <a:t>обхващане на всички сектори</a:t>
            </a:r>
            <a:r>
              <a:rPr lang="bg-BG" sz="1200">
                <a:solidFill>
                  <a:schemeClr val="tx1"/>
                </a:solidFill>
                <a:effectLst/>
                <a:latin typeface="+mn-lt"/>
                <a:ea typeface="+mn-lt"/>
                <a:cs typeface="+mn-cs"/>
              </a:rPr>
              <a:t>, като се обръща специално внимание на секторите, в които психосоциалните рискове са широко разпространени, и на секторите, в които те може да не са толкова очевидни; </a:t>
            </a:r>
          </a:p>
          <a:p>
            <a:pPr marL="171450" lvl="0" indent="-171450">
              <a:buFont typeface="Arial" panose="020B0604020202020204" pitchFamily="34" charset="0"/>
              <a:buChar char="•"/>
            </a:pPr>
            <a:r>
              <a:rPr lang="bg-BG" sz="1200" b="1">
                <a:solidFill>
                  <a:schemeClr val="tx1"/>
                </a:solidFill>
                <a:effectLst/>
                <a:latin typeface="+mn-lt"/>
                <a:ea typeface="+mn-lt"/>
                <a:cs typeface="+mn-cs"/>
              </a:rPr>
              <a:t>насърчаване на сътрудничеството</a:t>
            </a:r>
            <a:r>
              <a:rPr lang="bg-BG" sz="1200">
                <a:solidFill>
                  <a:schemeClr val="tx1"/>
                </a:solidFill>
                <a:effectLst/>
                <a:latin typeface="+mn-lt"/>
                <a:ea typeface="+mn-lt"/>
                <a:cs typeface="+mn-cs"/>
              </a:rPr>
              <a:t> между работодателите, ръководителите, надзорниците, работниците и техните представители;</a:t>
            </a:r>
          </a:p>
          <a:p>
            <a:pPr marL="171450" lvl="0" indent="-171450">
              <a:buFont typeface="Arial" panose="020B0604020202020204" pitchFamily="34" charset="0"/>
              <a:buChar char="•"/>
            </a:pPr>
            <a:r>
              <a:rPr lang="bg-BG" sz="1200" b="1">
                <a:solidFill>
                  <a:schemeClr val="tx1"/>
                </a:solidFill>
                <a:effectLst/>
                <a:latin typeface="+mn-lt"/>
                <a:ea typeface="+mn-lt"/>
                <a:cs typeface="+mn-cs"/>
              </a:rPr>
              <a:t>обединяване на партньорите от мрежата</a:t>
            </a:r>
            <a:r>
              <a:rPr lang="bg-BG" sz="1200">
                <a:solidFill>
                  <a:schemeClr val="tx1"/>
                </a:solidFill>
                <a:effectLst/>
                <a:latin typeface="+mn-lt"/>
                <a:ea typeface="+mn-lt"/>
                <a:cs typeface="+mn-cs"/>
              </a:rPr>
              <a:t> с цел</a:t>
            </a:r>
            <a:r>
              <a:rPr lang="bg-BG" sz="1200" b="1">
                <a:solidFill>
                  <a:schemeClr val="tx1"/>
                </a:solidFill>
                <a:effectLst/>
                <a:latin typeface="+mn-lt"/>
                <a:ea typeface="+mn-lt"/>
                <a:cs typeface="+mn-cs"/>
              </a:rPr>
              <a:t> </a:t>
            </a:r>
            <a:r>
              <a:rPr lang="bg-BG" sz="1200">
                <a:solidFill>
                  <a:schemeClr val="tx1"/>
                </a:solidFill>
                <a:effectLst/>
                <a:latin typeface="+mn-lt"/>
                <a:ea typeface="+mn-lt"/>
                <a:cs typeface="+mn-cs"/>
              </a:rPr>
              <a:t>обмен на информация и добри практики</a:t>
            </a:r>
            <a:r>
              <a:rPr lang="bg-BG" sz="1200" b="1">
                <a:solidFill>
                  <a:schemeClr val="tx1"/>
                </a:solidFill>
                <a:effectLst/>
                <a:latin typeface="+mn-lt"/>
                <a:ea typeface="+mn-lt"/>
                <a:cs typeface="+mn-cs"/>
              </a:rPr>
              <a:t> </a:t>
            </a:r>
            <a:r>
              <a:rPr lang="bg-BG" sz="1200">
                <a:solidFill>
                  <a:schemeClr val="tx1"/>
                </a:solidFill>
                <a:effectLst/>
                <a:latin typeface="+mn-lt"/>
                <a:ea typeface="+mn-lt"/>
                <a:cs typeface="+mn-cs"/>
              </a:rPr>
              <a:t>във връзка с превенцията на психосоциалните рискове;</a:t>
            </a:r>
          </a:p>
          <a:p>
            <a:pPr marL="171450" lvl="0" indent="-171450">
              <a:buFont typeface="Arial" panose="020B0604020202020204" pitchFamily="34" charset="0"/>
              <a:buChar char="•"/>
            </a:pPr>
            <a:r>
              <a:rPr lang="bg-BG" sz="1200">
                <a:solidFill>
                  <a:schemeClr val="tx1"/>
                </a:solidFill>
                <a:effectLst/>
                <a:latin typeface="+mn-lt"/>
                <a:ea typeface="+mn-lt"/>
                <a:cs typeface="+mn-cs"/>
              </a:rPr>
              <a:t>насърчаване на </a:t>
            </a:r>
            <a:r>
              <a:rPr lang="bg-BG" sz="1200" b="1">
                <a:solidFill>
                  <a:schemeClr val="tx1"/>
                </a:solidFill>
                <a:effectLst/>
                <a:latin typeface="+mn-lt"/>
                <a:ea typeface="+mn-lt"/>
                <a:cs typeface="+mn-cs"/>
              </a:rPr>
              <a:t>цялостен подход</a:t>
            </a:r>
            <a:r>
              <a:rPr lang="bg-BG" sz="1200">
                <a:solidFill>
                  <a:schemeClr val="tx1"/>
                </a:solidFill>
                <a:effectLst/>
                <a:latin typeface="+mn-lt"/>
                <a:ea typeface="+mn-lt"/>
                <a:cs typeface="+mn-cs"/>
              </a:rPr>
              <a:t>, при който се отчитат </a:t>
            </a:r>
            <a:r>
              <a:rPr lang="bg-BG" sz="1200" b="1">
                <a:solidFill>
                  <a:schemeClr val="tx1"/>
                </a:solidFill>
                <a:effectLst/>
                <a:latin typeface="+mn-lt"/>
                <a:ea typeface="+mn-lt"/>
                <a:cs typeface="+mn-cs"/>
              </a:rPr>
              <a:t>взаимовръзките между физическите и психосоциалните рискове и здравето на работниците</a:t>
            </a:r>
            <a:r>
              <a:rPr lang="bg-BG" sz="1200">
                <a:solidFill>
                  <a:schemeClr val="tx1"/>
                </a:solidFill>
                <a:effectLst/>
                <a:latin typeface="+mn-lt"/>
                <a:ea typeface="+mn-lt"/>
                <a:cs typeface="+mn-cs"/>
              </a:rPr>
              <a:t>;</a:t>
            </a:r>
          </a:p>
          <a:p>
            <a:pPr marL="171450" lvl="0" indent="-171450">
              <a:buFont typeface="Arial" panose="020B0604020202020204" pitchFamily="34" charset="0"/>
              <a:buChar char="•"/>
            </a:pPr>
            <a:r>
              <a:rPr lang="bg-BG" sz="1200">
                <a:solidFill>
                  <a:schemeClr val="tx1"/>
                </a:solidFill>
                <a:effectLst/>
                <a:latin typeface="+mn-lt"/>
                <a:ea typeface="+mn-lt"/>
                <a:cs typeface="+mn-cs"/>
              </a:rPr>
              <a:t>изтъкване на значението на </a:t>
            </a:r>
            <a:r>
              <a:rPr lang="bg-BG" sz="1200" b="1">
                <a:solidFill>
                  <a:schemeClr val="tx1"/>
                </a:solidFill>
                <a:effectLst/>
                <a:latin typeface="+mn-lt"/>
                <a:ea typeface="+mn-lt"/>
                <a:cs typeface="+mn-cs"/>
              </a:rPr>
              <a:t>подкрепата</a:t>
            </a:r>
            <a:r>
              <a:rPr lang="bg-BG" sz="1200" b="0">
                <a:solidFill>
                  <a:schemeClr val="tx1"/>
                </a:solidFill>
                <a:effectLst/>
                <a:latin typeface="+mn-lt"/>
                <a:ea typeface="+mn-lt"/>
                <a:cs typeface="+mn-cs"/>
              </a:rPr>
              <a:t>,</a:t>
            </a:r>
            <a:r>
              <a:rPr lang="bg-BG" sz="1200" b="1">
                <a:solidFill>
                  <a:schemeClr val="tx1"/>
                </a:solidFill>
                <a:effectLst/>
                <a:latin typeface="+mn-lt"/>
                <a:ea typeface="+mn-lt"/>
                <a:cs typeface="+mn-cs"/>
              </a:rPr>
              <a:t> ефективната комуникация</a:t>
            </a:r>
            <a:r>
              <a:rPr lang="bg-BG" sz="1200" b="0">
                <a:solidFill>
                  <a:schemeClr val="tx1"/>
                </a:solidFill>
                <a:effectLst/>
                <a:latin typeface="+mn-lt"/>
                <a:ea typeface="+mn-lt"/>
                <a:cs typeface="+mn-cs"/>
              </a:rPr>
              <a:t> и</a:t>
            </a:r>
            <a:r>
              <a:rPr lang="bg-BG" sz="1200" b="1">
                <a:solidFill>
                  <a:schemeClr val="tx1"/>
                </a:solidFill>
                <a:effectLst/>
                <a:latin typeface="+mn-lt"/>
                <a:ea typeface="+mn-lt"/>
                <a:cs typeface="+mn-cs"/>
              </a:rPr>
              <a:t> добрата организация на труда</a:t>
            </a:r>
            <a:r>
              <a:rPr lang="bg-BG" sz="1200">
                <a:solidFill>
                  <a:schemeClr val="tx1"/>
                </a:solidFill>
                <a:effectLst/>
                <a:latin typeface="+mn-lt"/>
                <a:ea typeface="+mn-lt"/>
                <a:cs typeface="+mn-cs"/>
              </a:rPr>
              <a:t>, както и на благоприятния социален климат за създаване на здравословна работна среда.</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bg-BG" sz="1200">
                <a:solidFill>
                  <a:schemeClr val="tx1"/>
                </a:solidFill>
                <a:effectLst/>
                <a:latin typeface="+mn-lt"/>
                <a:ea typeface="+mn-lt"/>
                <a:cs typeface="+mn-cs"/>
              </a:rPr>
              <a:t>Най-ефективният начин за справяне с психосоциалните рискове при работа </a:t>
            </a:r>
            <a:r>
              <a:rPr lang="bg-BG" sz="1200" b="1">
                <a:solidFill>
                  <a:schemeClr val="tx1"/>
                </a:solidFill>
                <a:effectLst/>
                <a:latin typeface="+mn-lt"/>
                <a:ea typeface="+mn-lt"/>
                <a:cs typeface="+mn-cs"/>
              </a:rPr>
              <a:t>е чрез интегриране на оценка и управление на психосоциалните рискове в цялостните практики в областта на безопасността и здравето при работа</a:t>
            </a:r>
            <a:r>
              <a:rPr lang="bg-BG" sz="1200" b="0">
                <a:solidFill>
                  <a:schemeClr val="tx1"/>
                </a:solidFill>
                <a:effectLst/>
                <a:latin typeface="+mn-lt"/>
                <a:ea typeface="+mn-lt"/>
                <a:cs typeface="+mn-cs"/>
              </a:rPr>
              <a:t> чрез:</a:t>
            </a:r>
          </a:p>
          <a:p>
            <a:pPr marL="171450" indent="-171450">
              <a:buFont typeface="Arial" panose="020B0604020202020204" pitchFamily="34" charset="0"/>
              <a:buChar char="•"/>
            </a:pPr>
            <a:r>
              <a:rPr lang="bg-BG" sz="1200">
                <a:solidFill>
                  <a:schemeClr val="tx1"/>
                </a:solidFill>
                <a:effectLst/>
                <a:latin typeface="+mn-lt"/>
                <a:ea typeface="+mn-lt"/>
                <a:cs typeface="+mn-cs"/>
              </a:rPr>
              <a:t>извършване на систематични оценки;</a:t>
            </a:r>
          </a:p>
          <a:p>
            <a:pPr marL="171450" indent="-171450">
              <a:buFont typeface="Arial" panose="020B0604020202020204" pitchFamily="34" charset="0"/>
              <a:buChar char="•"/>
            </a:pPr>
            <a:r>
              <a:rPr lang="bg-BG" sz="1200">
                <a:solidFill>
                  <a:schemeClr val="tx1"/>
                </a:solidFill>
                <a:effectLst/>
                <a:latin typeface="+mn-lt"/>
                <a:ea typeface="+mn-lt"/>
                <a:cs typeface="+mn-cs"/>
              </a:rPr>
              <a:t>включване на работниците и техните представители;</a:t>
            </a:r>
          </a:p>
          <a:p>
            <a:pPr marL="171450" indent="-171450">
              <a:buFont typeface="Arial" panose="020B0604020202020204" pitchFamily="34" charset="0"/>
              <a:buChar char="•"/>
            </a:pPr>
            <a:r>
              <a:rPr lang="bg-BG" sz="1200">
                <a:solidFill>
                  <a:schemeClr val="tx1"/>
                </a:solidFill>
                <a:effectLst/>
                <a:latin typeface="+mn-lt"/>
                <a:ea typeface="+mn-lt"/>
                <a:cs typeface="+mn-cs"/>
              </a:rPr>
              <a:t>определяне на ясни приоритети;</a:t>
            </a:r>
          </a:p>
          <a:p>
            <a:pPr marL="171450" indent="-171450">
              <a:buFont typeface="Arial" panose="020B0604020202020204" pitchFamily="34" charset="0"/>
              <a:buChar char="•"/>
            </a:pPr>
            <a:r>
              <a:rPr lang="bg-BG" sz="1200">
                <a:solidFill>
                  <a:schemeClr val="tx1"/>
                </a:solidFill>
                <a:effectLst/>
                <a:latin typeface="+mn-lt"/>
                <a:ea typeface="+mn-lt"/>
                <a:cs typeface="+mn-cs"/>
              </a:rPr>
              <a:t>последващи действия с планове за действие и оценки. </a:t>
            </a:r>
          </a:p>
          <a:p>
            <a:pPr marL="0" indent="0">
              <a:buFont typeface="Arial" panose="020B0604020202020204" pitchFamily="34" charset="0"/>
              <a:buNone/>
            </a:pPr>
            <a:r>
              <a:rPr lang="bg-BG" sz="1200" b="1">
                <a:solidFill>
                  <a:schemeClr val="tx1"/>
                </a:solidFill>
                <a:effectLst/>
                <a:latin typeface="+mn-lt"/>
                <a:ea typeface="+mn-lt"/>
                <a:cs typeface="+mn-cs"/>
              </a:rPr>
              <a:t>Силното лидерство е от съществено значение</a:t>
            </a:r>
            <a:r>
              <a:rPr lang="bg-BG" sz="1200">
                <a:solidFill>
                  <a:schemeClr val="tx1"/>
                </a:solidFill>
                <a:effectLst/>
                <a:latin typeface="+mn-lt"/>
                <a:ea typeface="+mn-lt"/>
                <a:cs typeface="+mn-cs"/>
              </a:rPr>
              <a:t> — ръководителите трябва да бъдат обучени да разпознават рисковете и да насърчават подкрепяща култура на труда.</a:t>
            </a:r>
          </a:p>
          <a:p>
            <a:endParaRPr lang="en-GB" sz="1200" kern="1200" dirty="0">
              <a:solidFill>
                <a:schemeClr val="tx1"/>
              </a:solidFill>
              <a:effectLst/>
              <a:latin typeface="+mn-lt"/>
              <a:ea typeface="+mn-ea"/>
              <a:cs typeface="+mn-cs"/>
            </a:endParaRPr>
          </a:p>
          <a:p>
            <a:r>
              <a:rPr lang="bg-BG" sz="1200">
                <a:solidFill>
                  <a:schemeClr val="tx1"/>
                </a:solidFill>
                <a:effectLst/>
                <a:latin typeface="+mn-lt"/>
                <a:ea typeface="+mn-lt"/>
                <a:cs typeface="+mn-cs"/>
              </a:rPr>
              <a:t>За да се </a:t>
            </a:r>
            <a:r>
              <a:rPr lang="bg-BG" sz="1200" b="1">
                <a:solidFill>
                  <a:schemeClr val="tx1"/>
                </a:solidFill>
                <a:effectLst/>
                <a:latin typeface="+mn-lt"/>
                <a:ea typeface="+mn-lt"/>
                <a:cs typeface="+mn-cs"/>
              </a:rPr>
              <a:t>предотвратят тормозът, сексуалният тормоз и насилието</a:t>
            </a:r>
            <a:r>
              <a:rPr lang="bg-BG" sz="1200">
                <a:solidFill>
                  <a:schemeClr val="tx1"/>
                </a:solidFill>
                <a:effectLst/>
                <a:latin typeface="+mn-lt"/>
                <a:ea typeface="+mn-lt"/>
                <a:cs typeface="+mn-cs"/>
              </a:rPr>
              <a:t> и </a:t>
            </a:r>
            <a:r>
              <a:rPr lang="bg-BG" sz="1200" b="1">
                <a:solidFill>
                  <a:schemeClr val="tx1"/>
                </a:solidFill>
                <a:effectLst/>
                <a:latin typeface="+mn-lt"/>
                <a:ea typeface="+mn-lt"/>
                <a:cs typeface="+mn-cs"/>
              </a:rPr>
              <a:t>да се преодолеят първопричините за тези рискове</a:t>
            </a:r>
            <a:r>
              <a:rPr lang="bg-BG" sz="1200">
                <a:solidFill>
                  <a:schemeClr val="tx1"/>
                </a:solidFill>
                <a:effectLst/>
                <a:latin typeface="+mn-lt"/>
                <a:ea typeface="+mn-lt"/>
                <a:cs typeface="+mn-cs"/>
              </a:rPr>
              <a:t>, организациите трябва: </a:t>
            </a:r>
          </a:p>
          <a:p>
            <a:pPr marL="171450" indent="-171450">
              <a:buFont typeface="Arial" panose="020B0604020202020204" pitchFamily="34" charset="0"/>
              <a:buChar char="•"/>
            </a:pPr>
            <a:r>
              <a:rPr lang="bg-BG" sz="1200">
                <a:solidFill>
                  <a:schemeClr val="tx1"/>
                </a:solidFill>
                <a:effectLst/>
                <a:latin typeface="+mn-lt"/>
                <a:ea typeface="+mn-lt"/>
                <a:cs typeface="+mn-cs"/>
              </a:rPr>
              <a:t>да разгледат психосоциалната работна среда, по-специално организационната култура и стила на ръководство; </a:t>
            </a:r>
          </a:p>
          <a:p>
            <a:pPr marL="171450" indent="-171450">
              <a:buFont typeface="Arial" panose="020B0604020202020204" pitchFamily="34" charset="0"/>
              <a:buChar char="•"/>
            </a:pPr>
            <a:r>
              <a:rPr lang="bg-BG" sz="1200">
                <a:solidFill>
                  <a:schemeClr val="tx1"/>
                </a:solidFill>
                <a:effectLst/>
                <a:latin typeface="+mn-lt"/>
                <a:ea typeface="+mn-lt"/>
                <a:cs typeface="+mn-cs"/>
              </a:rPr>
              <a:t>да насърчават политика на нулева толерантност към неподходящо поведение, подкрепена от инициативи за ясна комуникация и повишаване на осведомеността, добре определени процедури за сигнализиране и дисциплинарни процедури.</a:t>
            </a:r>
          </a:p>
          <a:p>
            <a:endParaRPr lang="en-GB" sz="1200" kern="1200" dirty="0">
              <a:solidFill>
                <a:schemeClr val="tx1"/>
              </a:solidFill>
              <a:effectLst/>
              <a:latin typeface="+mn-lt"/>
              <a:ea typeface="+mn-ea"/>
              <a:cs typeface="+mn-cs"/>
            </a:endParaRPr>
          </a:p>
          <a:p>
            <a:r>
              <a:rPr lang="bg-BG" sz="1200">
                <a:solidFill>
                  <a:schemeClr val="tx1"/>
                </a:solidFill>
                <a:effectLst/>
                <a:latin typeface="+mn-lt"/>
                <a:ea typeface="+mn-lt"/>
                <a:cs typeface="+mn-cs"/>
              </a:rPr>
              <a:t>Справянето с </a:t>
            </a:r>
            <a:r>
              <a:rPr lang="bg-BG" sz="1200" b="1">
                <a:solidFill>
                  <a:schemeClr val="tx1"/>
                </a:solidFill>
                <a:effectLst/>
                <a:latin typeface="+mn-lt"/>
                <a:ea typeface="+mn-lt"/>
                <a:cs typeface="+mn-cs"/>
              </a:rPr>
              <a:t>физическите рискове и с проблемите, свързани с психичното здраве</a:t>
            </a:r>
            <a:r>
              <a:rPr lang="bg-BG" sz="1200">
                <a:solidFill>
                  <a:schemeClr val="tx1"/>
                </a:solidFill>
                <a:effectLst/>
                <a:latin typeface="+mn-lt"/>
                <a:ea typeface="+mn-lt"/>
                <a:cs typeface="+mn-cs"/>
              </a:rPr>
              <a:t>, изисква да се обърне внимание на работната среда като цяло. Съществуват многобройни взаимовръзки между физическите и психосоциалните рискове. Психосоциалните рискове на работното място могат да бъдат свързани например със злополуки и мускулно-скелетни смущения. </a:t>
            </a:r>
          </a:p>
          <a:p>
            <a:endParaRPr lang="en-GB" sz="1200" kern="1200" dirty="0">
              <a:solidFill>
                <a:schemeClr val="tx1"/>
              </a:solidFill>
              <a:effectLst/>
              <a:latin typeface="+mn-lt"/>
              <a:ea typeface="+mn-ea"/>
              <a:cs typeface="+mn-cs"/>
            </a:endParaRPr>
          </a:p>
          <a:p>
            <a:r>
              <a:rPr lang="bg-BG" sz="1200">
                <a:solidFill>
                  <a:schemeClr val="tx1"/>
                </a:solidFill>
                <a:effectLst/>
                <a:latin typeface="+mn-lt"/>
                <a:ea typeface="+mn-lt"/>
                <a:cs typeface="+mn-cs"/>
              </a:rPr>
              <a:t>Трябва да се обърне специално внимание на </a:t>
            </a:r>
            <a:r>
              <a:rPr lang="bg-BG" sz="1200" b="1">
                <a:solidFill>
                  <a:schemeClr val="tx1"/>
                </a:solidFill>
                <a:effectLst/>
                <a:latin typeface="+mn-lt"/>
                <a:ea typeface="+mn-lt"/>
                <a:cs typeface="+mn-cs"/>
              </a:rPr>
              <a:t>сектора на здравеопазването и социалните грижи</a:t>
            </a:r>
            <a:r>
              <a:rPr lang="bg-BG" sz="1200">
                <a:solidFill>
                  <a:schemeClr val="tx1"/>
                </a:solidFill>
                <a:effectLst/>
                <a:latin typeface="+mn-lt"/>
                <a:ea typeface="+mn-lt"/>
                <a:cs typeface="+mn-cs"/>
              </a:rPr>
              <a:t> поради високата степен на работно натоварване, емоционалното натоварване и повишената експозиция на насилие. </a:t>
            </a:r>
          </a:p>
          <a:p>
            <a:endParaRPr lang="en-GB" sz="1200" kern="1200" dirty="0">
              <a:solidFill>
                <a:schemeClr val="tx1"/>
              </a:solidFill>
              <a:effectLst/>
              <a:latin typeface="+mn-lt"/>
              <a:ea typeface="+mn-ea"/>
              <a:cs typeface="+mn-cs"/>
            </a:endParaRPr>
          </a:p>
          <a:p>
            <a:r>
              <a:rPr lang="bg-BG" sz="1200">
                <a:solidFill>
                  <a:schemeClr val="tx1"/>
                </a:solidFill>
                <a:effectLst/>
                <a:latin typeface="+mn-lt"/>
                <a:ea typeface="+mn-lt"/>
                <a:cs typeface="+mn-cs"/>
              </a:rPr>
              <a:t>Накрая, подкрепата за </a:t>
            </a:r>
            <a:r>
              <a:rPr lang="bg-BG" sz="1200" b="1">
                <a:solidFill>
                  <a:schemeClr val="tx1"/>
                </a:solidFill>
                <a:effectLst/>
                <a:latin typeface="+mn-lt"/>
                <a:ea typeface="+mn-lt"/>
                <a:cs typeface="+mn-cs"/>
              </a:rPr>
              <a:t>психичното здраве</a:t>
            </a:r>
            <a:r>
              <a:rPr lang="bg-BG" sz="1200">
                <a:solidFill>
                  <a:schemeClr val="tx1"/>
                </a:solidFill>
                <a:effectLst/>
                <a:latin typeface="+mn-lt"/>
                <a:ea typeface="+mn-lt"/>
                <a:cs typeface="+mn-cs"/>
              </a:rPr>
              <a:t> означава насърчаване на открит диалог, борба със стигматизацията и осигуряване на ранна намеса и на ефективни процедури за връщане на работа. </a:t>
            </a:r>
            <a:r>
              <a:rPr lang="bg-BG" sz="1200" b="1">
                <a:solidFill>
                  <a:schemeClr val="tx1"/>
                </a:solidFill>
                <a:effectLst/>
                <a:latin typeface="+mn-lt"/>
                <a:ea typeface="+mn-lt"/>
                <a:cs typeface="+mn-cs"/>
              </a:rPr>
              <a:t>Сътрудничеството</a:t>
            </a:r>
            <a:r>
              <a:rPr lang="bg-BG" sz="1200">
                <a:solidFill>
                  <a:schemeClr val="tx1"/>
                </a:solidFill>
                <a:effectLst/>
                <a:latin typeface="+mn-lt"/>
                <a:ea typeface="+mn-lt"/>
                <a:cs typeface="+mn-cs"/>
              </a:rPr>
              <a:t> между ръководителите, медицинските специалисти и работниците е </a:t>
            </a:r>
            <a:r>
              <a:rPr lang="bg-BG" sz="1200" b="1">
                <a:solidFill>
                  <a:schemeClr val="tx1"/>
                </a:solidFill>
                <a:effectLst/>
                <a:latin typeface="+mn-lt"/>
                <a:ea typeface="+mn-lt"/>
                <a:cs typeface="+mn-cs"/>
              </a:rPr>
              <a:t>от ключово значение за дългосрочното благополучие</a:t>
            </a:r>
            <a:r>
              <a:rPr lang="bg-BG" sz="120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dirty="0">
                <a:solidFill>
                  <a:schemeClr val="tx1"/>
                </a:solidFill>
                <a:effectLst/>
                <a:latin typeface="+mn-lt"/>
                <a:ea typeface="+mn-lt"/>
                <a:cs typeface="+mn-cs"/>
              </a:rPr>
              <a:t>Управлението на </a:t>
            </a:r>
            <a:r>
              <a:rPr lang="bg-BG" sz="1200" b="1" i="0" dirty="0" err="1">
                <a:solidFill>
                  <a:schemeClr val="tx1"/>
                </a:solidFill>
                <a:effectLst/>
                <a:latin typeface="+mn-lt"/>
                <a:ea typeface="+mn-lt"/>
                <a:cs typeface="+mn-cs"/>
              </a:rPr>
              <a:t>психосоциалните</a:t>
            </a:r>
            <a:r>
              <a:rPr lang="bg-BG" sz="1200" b="1" i="0" dirty="0">
                <a:solidFill>
                  <a:schemeClr val="tx1"/>
                </a:solidFill>
                <a:effectLst/>
                <a:latin typeface="+mn-lt"/>
                <a:ea typeface="+mn-lt"/>
                <a:cs typeface="+mn-cs"/>
              </a:rPr>
              <a:t> рискове не е въпрос на избор</a:t>
            </a:r>
            <a:r>
              <a:rPr lang="bg-BG" sz="1200" b="0" i="0"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Работодателите имат </a:t>
            </a:r>
            <a:r>
              <a:rPr lang="bg-BG" sz="1200" b="1" i="0" dirty="0">
                <a:solidFill>
                  <a:schemeClr val="tx1"/>
                </a:solidFill>
                <a:effectLst/>
                <a:latin typeface="+mn-lt"/>
                <a:ea typeface="+mn-lt"/>
                <a:cs typeface="+mn-cs"/>
              </a:rPr>
              <a:t>правно задължение да пазят здравето и безопасността на работниците</a:t>
            </a:r>
            <a:r>
              <a:rPr lang="bg-BG" sz="1200" b="0" i="0" dirty="0">
                <a:solidFill>
                  <a:schemeClr val="tx1"/>
                </a:solidFill>
                <a:effectLst/>
                <a:latin typeface="+mn-lt"/>
                <a:ea typeface="+mn-lt"/>
                <a:cs typeface="+mn-cs"/>
              </a:rPr>
              <a:t> и това изрично включва психичното здраве като неразделна част от безопасността и здравето при работа.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Все още обаче съществува явна </a:t>
            </a:r>
            <a:r>
              <a:rPr lang="bg-BG" sz="1200" b="1" i="0" dirty="0">
                <a:solidFill>
                  <a:schemeClr val="tx1"/>
                </a:solidFill>
                <a:effectLst/>
                <a:latin typeface="+mn-lt"/>
                <a:ea typeface="+mn-lt"/>
                <a:cs typeface="+mn-cs"/>
              </a:rPr>
              <a:t>разлика между това задължение и реалната практика на място</a:t>
            </a:r>
            <a:r>
              <a:rPr lang="bg-BG" sz="1200" b="0" i="0"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Данните сочат, че</a:t>
            </a:r>
            <a:r>
              <a:rPr lang="bg-BG" sz="120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само около 39% от предприятията съобщават, че имат план за действие за предотвратяване на стреса на работното място</a:t>
            </a:r>
            <a:r>
              <a:rPr lang="bg-BG" sz="1200" b="0" i="0" dirty="0">
                <a:solidFill>
                  <a:schemeClr val="tx1"/>
                </a:solidFill>
                <a:effectLst/>
                <a:latin typeface="+mn-lt"/>
                <a:ea typeface="+mn-lt"/>
                <a:cs typeface="+mn-cs"/>
              </a:rPr>
              <a:t>, което показва, че структурираните подходи все още не са широко разпространени.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Това откроява едно важно предизвикателство пред въвеждането на мерки</a:t>
            </a:r>
            <a:r>
              <a:rPr lang="bg-BG" sz="1200" b="0" i="1"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Въпреки че </a:t>
            </a:r>
            <a:r>
              <a:rPr lang="bg-BG" sz="1200" b="1" i="0" dirty="0">
                <a:solidFill>
                  <a:schemeClr val="tx1"/>
                </a:solidFill>
                <a:effectLst/>
                <a:latin typeface="+mn-lt"/>
                <a:ea typeface="+mn-lt"/>
                <a:cs typeface="+mn-cs"/>
              </a:rPr>
              <a:t>организациите</a:t>
            </a:r>
            <a:r>
              <a:rPr lang="bg-BG" sz="1200" b="0" i="0" dirty="0">
                <a:solidFill>
                  <a:schemeClr val="tx1"/>
                </a:solidFill>
                <a:effectLst/>
                <a:latin typeface="+mn-lt"/>
                <a:ea typeface="+mn-lt"/>
                <a:cs typeface="+mn-cs"/>
              </a:rPr>
              <a:t> може </a:t>
            </a:r>
            <a:r>
              <a:rPr lang="bg-BG" sz="1200" b="1" i="0" dirty="0">
                <a:solidFill>
                  <a:schemeClr val="tx1"/>
                </a:solidFill>
                <a:effectLst/>
                <a:latin typeface="+mn-lt"/>
                <a:ea typeface="+mn-lt"/>
                <a:cs typeface="+mn-cs"/>
              </a:rPr>
              <a:t>да разпознават </a:t>
            </a:r>
            <a:r>
              <a:rPr lang="bg-BG" sz="1200" b="1" i="0" dirty="0" err="1">
                <a:solidFill>
                  <a:schemeClr val="tx1"/>
                </a:solidFill>
                <a:effectLst/>
                <a:latin typeface="+mn-lt"/>
                <a:ea typeface="+mn-lt"/>
                <a:cs typeface="+mn-cs"/>
              </a:rPr>
              <a:t>психосоциалните</a:t>
            </a:r>
            <a:r>
              <a:rPr lang="bg-BG" sz="1200" b="1" i="0" dirty="0">
                <a:solidFill>
                  <a:schemeClr val="tx1"/>
                </a:solidFill>
                <a:effectLst/>
                <a:latin typeface="+mn-lt"/>
                <a:ea typeface="+mn-lt"/>
                <a:cs typeface="+mn-cs"/>
              </a:rPr>
              <a:t> рискове</a:t>
            </a:r>
            <a:r>
              <a:rPr lang="bg-BG" sz="1200" b="0" i="0" dirty="0">
                <a:solidFill>
                  <a:schemeClr val="tx1"/>
                </a:solidFill>
                <a:effectLst/>
                <a:latin typeface="+mn-lt"/>
                <a:ea typeface="+mn-lt"/>
                <a:cs typeface="+mn-cs"/>
              </a:rPr>
              <a:t>,</a:t>
            </a:r>
            <a:r>
              <a:rPr lang="bg-BG" sz="1200" b="1" i="0" dirty="0">
                <a:solidFill>
                  <a:schemeClr val="tx1"/>
                </a:solidFill>
                <a:effectLst/>
                <a:latin typeface="+mn-lt"/>
                <a:ea typeface="+mn-lt"/>
                <a:cs typeface="+mn-cs"/>
              </a:rPr>
              <a:t> те често не разполагат със систематични, </a:t>
            </a:r>
            <a:r>
              <a:rPr lang="bg-BG" sz="1200" b="0" i="0" dirty="0">
                <a:solidFill>
                  <a:schemeClr val="tx1"/>
                </a:solidFill>
                <a:effectLst/>
                <a:latin typeface="+mn-lt"/>
                <a:ea typeface="+mn-lt"/>
                <a:cs typeface="+mn-cs"/>
              </a:rPr>
              <a:t>формализирани мерки за </a:t>
            </a:r>
            <a:r>
              <a:rPr lang="bg-BG" sz="1200" b="1" i="0" dirty="0">
                <a:solidFill>
                  <a:schemeClr val="tx1"/>
                </a:solidFill>
                <a:effectLst/>
                <a:latin typeface="+mn-lt"/>
                <a:ea typeface="+mn-lt"/>
                <a:cs typeface="+mn-cs"/>
              </a:rPr>
              <a:t>ефективното</a:t>
            </a:r>
            <a:r>
              <a:rPr lang="bg-BG" sz="1200" b="0" i="0" dirty="0">
                <a:solidFill>
                  <a:schemeClr val="tx1"/>
                </a:solidFill>
                <a:effectLst/>
                <a:latin typeface="+mn-lt"/>
                <a:ea typeface="+mn-lt"/>
                <a:cs typeface="+mn-cs"/>
              </a:rPr>
              <a:t> им преодоляване.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Освен това ситуацията</a:t>
            </a:r>
            <a:r>
              <a:rPr lang="bg-BG" sz="120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не е еднаква навсякъде в Европа</a:t>
            </a:r>
            <a:r>
              <a:rPr lang="bg-BG" sz="1200" b="0" i="0"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Данните сочат, че </a:t>
            </a:r>
            <a:r>
              <a:rPr lang="bg-BG" sz="1200" b="1" i="0" dirty="0">
                <a:solidFill>
                  <a:schemeClr val="tx1"/>
                </a:solidFill>
                <a:effectLst/>
                <a:latin typeface="+mn-lt"/>
                <a:ea typeface="+mn-lt"/>
                <a:cs typeface="+mn-cs"/>
              </a:rPr>
              <a:t>осведомеността, капацитетът </a:t>
            </a:r>
            <a:r>
              <a:rPr lang="bg-BG" sz="1200" b="0" i="0" dirty="0">
                <a:solidFill>
                  <a:schemeClr val="tx1"/>
                </a:solidFill>
                <a:effectLst/>
                <a:latin typeface="+mn-lt"/>
                <a:ea typeface="+mn-lt"/>
                <a:cs typeface="+mn-cs"/>
              </a:rPr>
              <a:t>и </a:t>
            </a:r>
            <a:r>
              <a:rPr lang="bg-BG" sz="1200" b="1" i="0" dirty="0">
                <a:solidFill>
                  <a:schemeClr val="tx1"/>
                </a:solidFill>
                <a:effectLst/>
                <a:latin typeface="+mn-lt"/>
                <a:ea typeface="+mn-lt"/>
                <a:cs typeface="+mn-cs"/>
              </a:rPr>
              <a:t>въвеждането на превантивни мерки варират значително </a:t>
            </a:r>
            <a:r>
              <a:rPr lang="bg-BG" sz="1200" b="0" i="0" dirty="0">
                <a:solidFill>
                  <a:schemeClr val="tx1"/>
                </a:solidFill>
                <a:effectLst/>
                <a:latin typeface="+mn-lt"/>
                <a:ea typeface="+mn-lt"/>
                <a:cs typeface="+mn-cs"/>
              </a:rPr>
              <a:t>в зависимост от сектора, големината на предприятията и държавата — членка на ЕС.</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rgbClr val="000000"/>
                </a:solidFill>
                <a:effectLst/>
                <a:latin typeface="+mn-lt"/>
                <a:ea typeface="+mn-lt"/>
                <a:cs typeface="ArialMT"/>
              </a:rPr>
              <a:t>Съществува </a:t>
            </a:r>
            <a:r>
              <a:rPr lang="bg-BG" sz="1200" b="1" dirty="0">
                <a:solidFill>
                  <a:srgbClr val="000000"/>
                </a:solidFill>
                <a:effectLst/>
                <a:latin typeface="+mn-lt"/>
                <a:ea typeface="+mn-lt"/>
                <a:cs typeface="ArialMT"/>
              </a:rPr>
              <a:t>необходимост от повишаване на осведомеността </a:t>
            </a:r>
            <a:r>
              <a:rPr lang="bg-BG" sz="1200" dirty="0">
                <a:solidFill>
                  <a:srgbClr val="000000"/>
                </a:solidFill>
                <a:effectLst/>
                <a:latin typeface="+mn-lt"/>
                <a:ea typeface="+mn-lt"/>
                <a:cs typeface="ArialMT"/>
              </a:rPr>
              <a:t>във всички сектори и на всички работни места относно </a:t>
            </a:r>
            <a:r>
              <a:rPr lang="bg-BG" sz="1200" b="1" dirty="0">
                <a:solidFill>
                  <a:srgbClr val="000000"/>
                </a:solidFill>
                <a:effectLst/>
                <a:latin typeface="+mn-lt"/>
                <a:ea typeface="+mn-lt"/>
                <a:cs typeface="ArialMT"/>
              </a:rPr>
              <a:t>това какво представляват </a:t>
            </a:r>
            <a:r>
              <a:rPr lang="bg-BG" sz="1200" b="1" dirty="0" err="1">
                <a:solidFill>
                  <a:srgbClr val="000000"/>
                </a:solidFill>
                <a:effectLst/>
                <a:latin typeface="+mn-lt"/>
                <a:ea typeface="+mn-lt"/>
                <a:cs typeface="ArialMT"/>
              </a:rPr>
              <a:t>психосоциалните</a:t>
            </a:r>
            <a:r>
              <a:rPr lang="bg-BG" sz="1200" b="1" dirty="0">
                <a:solidFill>
                  <a:srgbClr val="000000"/>
                </a:solidFill>
                <a:effectLst/>
                <a:latin typeface="+mn-lt"/>
                <a:ea typeface="+mn-lt"/>
                <a:cs typeface="ArialMT"/>
              </a:rPr>
              <a:t> рискове</a:t>
            </a:r>
            <a:r>
              <a:rPr lang="bg-BG" sz="1200" dirty="0">
                <a:solidFill>
                  <a:srgbClr val="000000"/>
                </a:solidFill>
                <a:effectLst/>
                <a:latin typeface="+mn-lt"/>
                <a:ea typeface="+mn-lt"/>
                <a:cs typeface="ArialMT"/>
              </a:rPr>
              <a:t>, както и от засилване на разбирането, че </a:t>
            </a:r>
            <a:r>
              <a:rPr lang="bg-BG" sz="1200" b="1" dirty="0">
                <a:solidFill>
                  <a:srgbClr val="000000"/>
                </a:solidFill>
                <a:effectLst/>
                <a:latin typeface="+mn-lt"/>
                <a:ea typeface="+mn-lt"/>
                <a:cs typeface="ArialMT"/>
              </a:rPr>
              <a:t>справянето с </a:t>
            </a:r>
            <a:r>
              <a:rPr lang="bg-BG" sz="1200" b="1" dirty="0" err="1">
                <a:solidFill>
                  <a:srgbClr val="000000"/>
                </a:solidFill>
                <a:effectLst/>
                <a:latin typeface="+mn-lt"/>
                <a:ea typeface="+mn-lt"/>
                <a:cs typeface="ArialMT"/>
              </a:rPr>
              <a:t>психосоциалните</a:t>
            </a:r>
            <a:r>
              <a:rPr lang="bg-BG" sz="1200" b="1" dirty="0">
                <a:solidFill>
                  <a:srgbClr val="000000"/>
                </a:solidFill>
                <a:effectLst/>
                <a:latin typeface="+mn-lt"/>
                <a:ea typeface="+mn-lt"/>
                <a:cs typeface="ArialMT"/>
              </a:rPr>
              <a:t> рискове е неразделна част от управлението на здравето и безопасността при работа</a:t>
            </a:r>
            <a:r>
              <a:rPr lang="bg-BG" sz="1200" dirty="0">
                <a:solidFill>
                  <a:srgbClr val="000000"/>
                </a:solidFill>
                <a:effectLst/>
                <a:latin typeface="+mn-lt"/>
                <a:ea typeface="+mn-lt"/>
                <a:cs typeface="ArialMT"/>
              </a:rPr>
              <a:t>. </a:t>
            </a:r>
          </a:p>
          <a:p>
            <a:pPr marL="0" indent="0">
              <a:buNone/>
            </a:pPr>
            <a:endParaRPr lang="en-US" sz="1200" b="0" dirty="0"/>
          </a:p>
          <a:p>
            <a:pPr marL="0" indent="0">
              <a:buNone/>
            </a:pPr>
            <a:r>
              <a:rPr lang="bg-BG" sz="1200" b="0" dirty="0"/>
              <a:t>Някои аспекти заслужават специално внимание и ще бъдат разгледани в рамките на кампанията: </a:t>
            </a:r>
          </a:p>
          <a:p>
            <a:pPr marL="171450" indent="-171450">
              <a:buFont typeface="Arial" panose="020B0604020202020204" pitchFamily="34" charset="0"/>
              <a:buChar char="•"/>
            </a:pPr>
            <a:r>
              <a:rPr lang="bg-BG" sz="1200" b="1" dirty="0" err="1"/>
              <a:t>психосоциалните</a:t>
            </a:r>
            <a:r>
              <a:rPr lang="bg-BG" sz="1200" b="1" dirty="0"/>
              <a:t> рискове, които засягат непропорционално конкретни групи</a:t>
            </a:r>
            <a:r>
              <a:rPr lang="bg-BG" sz="1200" b="0" dirty="0"/>
              <a:t>;</a:t>
            </a:r>
          </a:p>
          <a:p>
            <a:pPr marL="171450" indent="-171450">
              <a:buFont typeface="Arial" panose="020B0604020202020204" pitchFamily="34" charset="0"/>
              <a:buChar char="•"/>
            </a:pPr>
            <a:r>
              <a:rPr lang="bg-BG" sz="1200" b="0" dirty="0"/>
              <a:t>специфични</a:t>
            </a:r>
            <a:r>
              <a:rPr lang="bg-BG" sz="1200" b="1" dirty="0"/>
              <a:t> сектори, в които се наблюдава по-висока експозиция на </a:t>
            </a:r>
            <a:r>
              <a:rPr lang="bg-BG" sz="1200" b="1" dirty="0" err="1"/>
              <a:t>психосоциални</a:t>
            </a:r>
            <a:r>
              <a:rPr lang="bg-BG" sz="1200" b="1" dirty="0"/>
              <a:t> рискове</a:t>
            </a:r>
            <a:r>
              <a:rPr lang="bg-BG" sz="1200" b="0" dirty="0"/>
              <a:t>, например образование, здравеопазване и администрация;</a:t>
            </a:r>
          </a:p>
          <a:p>
            <a:pPr marL="171450" indent="-171450">
              <a:buFont typeface="Arial" panose="020B0604020202020204" pitchFamily="34" charset="0"/>
              <a:buChar char="•"/>
            </a:pPr>
            <a:r>
              <a:rPr lang="bg-BG" sz="1200" b="1" dirty="0"/>
              <a:t>цифровизацията</a:t>
            </a:r>
            <a:r>
              <a:rPr lang="bg-BG" sz="1200" b="0" dirty="0"/>
              <a:t> и променящият се свят</a:t>
            </a:r>
            <a:r>
              <a:rPr lang="bg-BG" sz="1200" dirty="0"/>
              <a:t> </a:t>
            </a:r>
            <a:r>
              <a:rPr lang="bg-BG" sz="1200" b="1" dirty="0"/>
              <a:t>на труда </a:t>
            </a:r>
            <a:r>
              <a:rPr lang="bg-BG" sz="1200" b="0" dirty="0"/>
              <a:t>са свързани с възможности, но също така създават нови рискове и предизвикателства, с които трябва да се справим.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bg-BG" sz="1200" b="0" i="0" dirty="0">
                <a:solidFill>
                  <a:schemeClr val="tx1"/>
                </a:solidFill>
                <a:effectLst/>
                <a:latin typeface="+mn-lt"/>
                <a:ea typeface="+mn-lt"/>
                <a:cs typeface="+mn-cs"/>
              </a:rPr>
              <a:t>Въпреки нарастващата осведоменост, много работодатели все още изпитват затруднения при ефективното справяне с </a:t>
            </a:r>
            <a:r>
              <a:rPr lang="bg-BG" sz="1200" b="0" i="0" dirty="0" err="1">
                <a:solidFill>
                  <a:schemeClr val="tx1"/>
                </a:solidFill>
                <a:effectLst/>
                <a:latin typeface="+mn-lt"/>
                <a:ea typeface="+mn-lt"/>
                <a:cs typeface="+mn-cs"/>
              </a:rPr>
              <a:t>психосоциалните</a:t>
            </a:r>
            <a:r>
              <a:rPr lang="bg-BG" sz="1200" b="0" i="0" dirty="0">
                <a:solidFill>
                  <a:schemeClr val="tx1"/>
                </a:solidFill>
                <a:effectLst/>
                <a:latin typeface="+mn-lt"/>
                <a:ea typeface="+mn-lt"/>
                <a:cs typeface="+mn-cs"/>
              </a:rPr>
              <a:t> рискове.</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Данните показват, че</a:t>
            </a:r>
            <a:r>
              <a:rPr lang="bg-BG" sz="120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нежеланието да се говори открито продължава да бъде най-често срещаната пречка</a:t>
            </a:r>
            <a:r>
              <a:rPr lang="bg-BG" sz="1200" b="0" i="0" dirty="0">
                <a:solidFill>
                  <a:schemeClr val="tx1"/>
                </a:solidFill>
                <a:effectLst/>
                <a:latin typeface="+mn-lt"/>
                <a:ea typeface="+mn-lt"/>
                <a:cs typeface="+mn-cs"/>
              </a:rPr>
              <a:t>, често свързана със </a:t>
            </a:r>
            <a:r>
              <a:rPr lang="bg-BG" sz="1200" b="0" i="0" dirty="0" err="1">
                <a:solidFill>
                  <a:schemeClr val="tx1"/>
                </a:solidFill>
                <a:effectLst/>
                <a:latin typeface="+mn-lt"/>
                <a:ea typeface="+mn-lt"/>
                <a:cs typeface="+mn-cs"/>
              </a:rPr>
              <a:t>стигматизиране</a:t>
            </a:r>
            <a:r>
              <a:rPr lang="bg-BG" sz="1200" b="0" i="0" dirty="0">
                <a:solidFill>
                  <a:schemeClr val="tx1"/>
                </a:solidFill>
                <a:effectLst/>
                <a:latin typeface="+mn-lt"/>
                <a:ea typeface="+mn-lt"/>
                <a:cs typeface="+mn-cs"/>
              </a:rPr>
              <a:t> и страх от отрицателни последици.</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Втората основна пречка е </a:t>
            </a:r>
            <a:r>
              <a:rPr lang="bg-BG" sz="1200" b="1" i="0" dirty="0">
                <a:solidFill>
                  <a:schemeClr val="tx1"/>
                </a:solidFill>
                <a:effectLst/>
                <a:latin typeface="+mn-lt"/>
                <a:ea typeface="+mn-lt"/>
                <a:cs typeface="+mn-cs"/>
              </a:rPr>
              <a:t>липсата на опит и знания</a:t>
            </a:r>
            <a:r>
              <a:rPr lang="bg-BG" sz="1200" b="0" i="0"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1" i="0" dirty="0">
                <a:solidFill>
                  <a:schemeClr val="tx1"/>
                </a:solidFill>
                <a:effectLst/>
                <a:latin typeface="+mn-lt"/>
                <a:ea typeface="+mn-lt"/>
                <a:cs typeface="+mn-cs"/>
              </a:rPr>
              <a:t>Много организации</a:t>
            </a:r>
            <a:r>
              <a:rPr lang="bg-BG" sz="1200" b="0" i="0" dirty="0">
                <a:solidFill>
                  <a:schemeClr val="tx1"/>
                </a:solidFill>
                <a:effectLst/>
                <a:latin typeface="+mn-lt"/>
                <a:ea typeface="+mn-lt"/>
                <a:cs typeface="+mn-cs"/>
              </a:rPr>
              <a:t> — особено МСП — </a:t>
            </a:r>
            <a:r>
              <a:rPr lang="bg-BG" sz="1200" b="1" i="0" dirty="0">
                <a:solidFill>
                  <a:schemeClr val="tx1"/>
                </a:solidFill>
                <a:effectLst/>
                <a:latin typeface="+mn-lt"/>
                <a:ea typeface="+mn-lt"/>
                <a:cs typeface="+mn-cs"/>
              </a:rPr>
              <a:t>не смятат, че разполагат с подходящите инструменти, насоки или специализирана подкрепа</a:t>
            </a:r>
            <a:r>
              <a:rPr lang="bg-BG" sz="1200" b="0" i="0" dirty="0">
                <a:solidFill>
                  <a:schemeClr val="tx1"/>
                </a:solidFill>
                <a:effectLst/>
                <a:latin typeface="+mn-lt"/>
                <a:ea typeface="+mn-lt"/>
                <a:cs typeface="+mn-cs"/>
              </a:rPr>
              <a:t>, за да управляват ефективно </a:t>
            </a:r>
            <a:r>
              <a:rPr lang="bg-BG" sz="1200" b="0" i="0" dirty="0" err="1">
                <a:solidFill>
                  <a:schemeClr val="tx1"/>
                </a:solidFill>
                <a:effectLst/>
                <a:latin typeface="+mn-lt"/>
                <a:ea typeface="+mn-lt"/>
                <a:cs typeface="+mn-cs"/>
              </a:rPr>
              <a:t>психосоциалните</a:t>
            </a:r>
            <a:r>
              <a:rPr lang="bg-BG" sz="1200" b="0" i="0" dirty="0">
                <a:solidFill>
                  <a:schemeClr val="tx1"/>
                </a:solidFill>
                <a:effectLst/>
                <a:latin typeface="+mn-lt"/>
                <a:ea typeface="+mn-lt"/>
                <a:cs typeface="+mn-cs"/>
              </a:rPr>
              <a:t> рискове.</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Тясно свързано с това е</a:t>
            </a:r>
            <a:r>
              <a:rPr lang="bg-BG" sz="120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липсата на формализирани подходи към оценката и управлението на </a:t>
            </a:r>
            <a:r>
              <a:rPr lang="bg-BG" sz="1200" b="1" i="0" dirty="0" err="1">
                <a:solidFill>
                  <a:schemeClr val="tx1"/>
                </a:solidFill>
                <a:effectLst/>
                <a:latin typeface="+mn-lt"/>
                <a:ea typeface="+mn-lt"/>
                <a:cs typeface="+mn-cs"/>
              </a:rPr>
              <a:t>психосоциалните</a:t>
            </a:r>
            <a:r>
              <a:rPr lang="bg-BG" sz="1200" b="1" i="0" dirty="0">
                <a:solidFill>
                  <a:schemeClr val="tx1"/>
                </a:solidFill>
                <a:effectLst/>
                <a:latin typeface="+mn-lt"/>
                <a:ea typeface="+mn-lt"/>
                <a:cs typeface="+mn-cs"/>
              </a:rPr>
              <a:t> рискове</a:t>
            </a:r>
            <a:r>
              <a:rPr lang="bg-BG" sz="1200" b="0" i="0" dirty="0">
                <a:solidFill>
                  <a:schemeClr val="tx1"/>
                </a:solidFill>
                <a:effectLst/>
                <a:latin typeface="+mn-lt"/>
                <a:ea typeface="+mn-lt"/>
                <a:cs typeface="+mn-cs"/>
              </a:rPr>
              <a:t>.</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Въпреки че са предприети някои мерки, </a:t>
            </a:r>
            <a:r>
              <a:rPr lang="bg-BG" sz="1200" b="1" i="0" dirty="0">
                <a:solidFill>
                  <a:schemeClr val="tx1"/>
                </a:solidFill>
                <a:effectLst/>
                <a:latin typeface="+mn-lt"/>
                <a:ea typeface="+mn-lt"/>
                <a:cs typeface="+mn-cs"/>
              </a:rPr>
              <a:t>само малка част от МСП разполагат със структурирани планове</a:t>
            </a:r>
            <a:r>
              <a:rPr lang="bg-BG" sz="1200" b="0" i="0" dirty="0">
                <a:solidFill>
                  <a:schemeClr val="tx1"/>
                </a:solidFill>
                <a:effectLst/>
                <a:latin typeface="+mn-lt"/>
                <a:ea typeface="+mn-lt"/>
                <a:cs typeface="+mn-cs"/>
              </a:rPr>
              <a:t>, а усилията често са фрагментирани или насочени към отделни лица, а не към организационни каузи (виж следващия слайд).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Въпреки това се наблюдава стабилна тенденция към подобрение.</a:t>
            </a:r>
            <a:br>
              <a:rPr lang="bg-BG" sz="1200" b="0" i="0" dirty="0">
                <a:solidFill>
                  <a:schemeClr val="tx1"/>
                </a:solidFill>
                <a:effectLst/>
                <a:latin typeface="+mn-lt"/>
                <a:ea typeface="+mn-lt"/>
                <a:cs typeface="+mn-cs"/>
              </a:rPr>
            </a:br>
            <a:r>
              <a:rPr lang="bg-BG" sz="1200" b="0" i="0" dirty="0">
                <a:solidFill>
                  <a:schemeClr val="tx1"/>
                </a:solidFill>
                <a:effectLst/>
                <a:latin typeface="+mn-lt"/>
                <a:ea typeface="+mn-lt"/>
                <a:cs typeface="+mn-cs"/>
              </a:rPr>
              <a:t>В цяла Европа </a:t>
            </a:r>
            <a:r>
              <a:rPr lang="bg-BG" sz="1200" b="1" i="0" dirty="0">
                <a:solidFill>
                  <a:schemeClr val="tx1"/>
                </a:solidFill>
                <a:effectLst/>
                <a:latin typeface="+mn-lt"/>
                <a:ea typeface="+mn-lt"/>
                <a:cs typeface="+mn-cs"/>
              </a:rPr>
              <a:t>властите и различните сектори разработват практически насоки, инструменти и законодателни рамки</a:t>
            </a:r>
            <a:r>
              <a:rPr lang="bg-BG" sz="1200" b="0" i="0" dirty="0">
                <a:solidFill>
                  <a:schemeClr val="tx1"/>
                </a:solidFill>
                <a:effectLst/>
                <a:latin typeface="+mn-lt"/>
                <a:ea typeface="+mn-lt"/>
                <a:cs typeface="+mn-cs"/>
              </a:rPr>
              <a:t>, за да подпомогнат предприятията при предприемането на действия.</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bg-BG" sz="1200" b="0" i="0" dirty="0">
                <a:solidFill>
                  <a:schemeClr val="tx1"/>
                </a:solidFill>
                <a:effectLst/>
                <a:latin typeface="+mn-lt"/>
                <a:ea typeface="+mn-lt"/>
                <a:cs typeface="+mn-cs"/>
              </a:rPr>
              <a:t>Това означава, че дружествата не започват от нула. Една от целите на кампанията е</a:t>
            </a:r>
            <a:r>
              <a:rPr lang="bg-BG" sz="1200" i="0" dirty="0">
                <a:solidFill>
                  <a:schemeClr val="tx1"/>
                </a:solidFill>
                <a:effectLst/>
                <a:latin typeface="+mn-lt"/>
                <a:ea typeface="+mn-lt"/>
                <a:cs typeface="+mn-cs"/>
              </a:rPr>
              <a:t> </a:t>
            </a:r>
            <a:r>
              <a:rPr lang="bg-BG" sz="1200" b="1" i="0" dirty="0">
                <a:solidFill>
                  <a:schemeClr val="tx1"/>
                </a:solidFill>
                <a:effectLst/>
                <a:latin typeface="+mn-lt"/>
                <a:ea typeface="+mn-lt"/>
                <a:cs typeface="+mn-cs"/>
              </a:rPr>
              <a:t>да се повиши осведомеността за съществуващите знания и добри практики и да се подкрепи разработването на подходи, насърчаващи систематичното управление на </a:t>
            </a:r>
            <a:r>
              <a:rPr lang="bg-BG" sz="1200" b="1" i="0" dirty="0" err="1">
                <a:solidFill>
                  <a:schemeClr val="tx1"/>
                </a:solidFill>
                <a:effectLst/>
                <a:latin typeface="+mn-lt"/>
                <a:ea typeface="+mn-lt"/>
                <a:cs typeface="+mn-cs"/>
              </a:rPr>
              <a:t>психосоциалните</a:t>
            </a:r>
            <a:r>
              <a:rPr lang="bg-BG" sz="1200" b="1" i="0" dirty="0">
                <a:solidFill>
                  <a:schemeClr val="tx1"/>
                </a:solidFill>
                <a:effectLst/>
                <a:latin typeface="+mn-lt"/>
                <a:ea typeface="+mn-lt"/>
                <a:cs typeface="+mn-cs"/>
              </a:rPr>
              <a:t> рискове</a:t>
            </a:r>
            <a:r>
              <a:rPr lang="bg-BG"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a:solidFill>
                  <a:schemeClr val="tx1"/>
                </a:solidFill>
                <a:effectLst/>
                <a:latin typeface="+mn-lt"/>
                <a:ea typeface="+mn-lt"/>
                <a:cs typeface="+mn-cs"/>
              </a:rPr>
              <a:t>Повече подробности относно превантивните мерки </a:t>
            </a:r>
            <a:r>
              <a:rPr lang="bg-BG" sz="1200" b="0" i="0">
                <a:solidFill>
                  <a:schemeClr val="tx1"/>
                </a:solidFill>
                <a:effectLst/>
                <a:latin typeface="+mn-lt"/>
                <a:ea typeface="+mn-lt"/>
                <a:cs typeface="+mn-cs"/>
              </a:rPr>
              <a:t>можете да намерите по-долу</a:t>
            </a:r>
            <a:r>
              <a:rPr lang="bg-BG" sz="1200" b="1" i="0">
                <a:solidFill>
                  <a:schemeClr val="tx1"/>
                </a:solidFill>
                <a:effectLst/>
                <a:latin typeface="+mn-lt"/>
                <a:ea typeface="+mn-lt"/>
                <a:cs typeface="+mn-cs"/>
              </a:rPr>
              <a:t>; </a:t>
            </a:r>
            <a:r>
              <a:rPr lang="bg-BG" sz="1200" b="0" i="0">
                <a:solidFill>
                  <a:schemeClr val="tx1"/>
                </a:solidFill>
                <a:effectLst/>
                <a:latin typeface="+mn-lt"/>
                <a:ea typeface="+mn-lt"/>
                <a:cs typeface="+mn-cs"/>
              </a:rPr>
              <a:t>важно е: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i="0">
                <a:solidFill>
                  <a:schemeClr val="tx1"/>
                </a:solidFill>
                <a:effectLst/>
                <a:latin typeface="+mn-lt"/>
                <a:ea typeface="+mn-lt"/>
                <a:cs typeface="+mn-cs"/>
              </a:rPr>
              <a:t>да се включват психосоциалните рискове в оценката и управлението на риска</a:t>
            </a:r>
            <a:r>
              <a:rPr lang="bg-BG" sz="1200" b="0" i="0">
                <a:solidFill>
                  <a:schemeClr val="tx1"/>
                </a:solidFill>
                <a:effectLst/>
                <a:latin typeface="+mn-lt"/>
                <a:ea typeface="+mn-lt"/>
                <a:cs typeface="+mn-cs"/>
              </a:rPr>
              <a:t> със значимо участие на работниците и служителите в целия процес;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i="0">
                <a:solidFill>
                  <a:schemeClr val="tx1"/>
                </a:solidFill>
                <a:effectLst/>
                <a:latin typeface="+mn-lt"/>
                <a:ea typeface="+mn-lt"/>
                <a:cs typeface="+mn-cs"/>
              </a:rPr>
              <a:t>да се насърчава подкрепящо лидерство и отворена култура на работното място</a:t>
            </a:r>
            <a:r>
              <a:rPr lang="bg-BG" sz="1200" b="0" i="0">
                <a:solidFill>
                  <a:schemeClr val="tx1"/>
                </a:solidFill>
                <a:effectLst/>
                <a:latin typeface="+mn-lt"/>
                <a:ea typeface="+mn-lt"/>
                <a:cs typeface="+mn-cs"/>
              </a:rPr>
              <a:t>, където мениджърите дават пример и насърчават диалога;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i="0">
                <a:solidFill>
                  <a:schemeClr val="tx1"/>
                </a:solidFill>
                <a:effectLst/>
                <a:latin typeface="+mn-lt"/>
                <a:ea typeface="+mn-lt"/>
                <a:cs typeface="+mn-cs"/>
              </a:rPr>
              <a:t>да се проектира организация на работата</a:t>
            </a:r>
            <a:r>
              <a:rPr lang="bg-BG" sz="1200" b="0" i="0">
                <a:solidFill>
                  <a:schemeClr val="tx1"/>
                </a:solidFill>
                <a:effectLst/>
                <a:latin typeface="+mn-lt"/>
                <a:ea typeface="+mn-lt"/>
                <a:cs typeface="+mn-cs"/>
              </a:rPr>
              <a:t>, която осигурява управляемо работно натоварване, ясни роли, подходящи ресурси и подходящи равнища на автономност;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i="0">
                <a:solidFill>
                  <a:schemeClr val="tx1"/>
                </a:solidFill>
                <a:effectLst/>
                <a:latin typeface="+mn-lt"/>
                <a:ea typeface="+mn-lt"/>
                <a:cs typeface="+mn-cs"/>
              </a:rPr>
              <a:t>да се предотвратяват насилието, тормоза и нежеланото социално поведение</a:t>
            </a:r>
            <a:r>
              <a:rPr lang="bg-BG" sz="1200" b="0" i="0">
                <a:solidFill>
                  <a:schemeClr val="tx1"/>
                </a:solidFill>
                <a:effectLst/>
                <a:latin typeface="+mn-lt"/>
                <a:ea typeface="+mn-lt"/>
                <a:cs typeface="+mn-cs"/>
              </a:rPr>
              <a:t> чрез ясни политики, процедури за подаване на сигнали и ранна намеса;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i="0">
                <a:solidFill>
                  <a:schemeClr val="tx1"/>
                </a:solidFill>
                <a:effectLst/>
                <a:latin typeface="+mn-lt"/>
                <a:ea typeface="+mn-lt"/>
                <a:cs typeface="+mn-cs"/>
              </a:rPr>
              <a:t>да се повишат осведомеността, уменията и подкрепата</a:t>
            </a:r>
            <a:r>
              <a:rPr lang="bg-BG" sz="1200" b="0" i="0">
                <a:solidFill>
                  <a:schemeClr val="tx1"/>
                </a:solidFill>
                <a:effectLst/>
                <a:latin typeface="+mn-lt"/>
                <a:ea typeface="+mn-lt"/>
                <a:cs typeface="+mn-cs"/>
              </a:rPr>
              <a:t> чрез намаляване на стигматизацията, осигуряване на обучение и насърчаване на социалната подкрепа на работното място.</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chemeClr val="tx1"/>
                </a:solidFill>
                <a:effectLst/>
                <a:latin typeface="+mn-lt"/>
                <a:ea typeface="+mn-lt"/>
                <a:cs typeface="+mn-cs"/>
              </a:rPr>
              <a:t>Има и други фактори, които са от решаващо значение за успешната превенция и управление на </a:t>
            </a:r>
            <a:r>
              <a:rPr lang="bg-BG" sz="1200" dirty="0" err="1">
                <a:solidFill>
                  <a:schemeClr val="tx1"/>
                </a:solidFill>
                <a:effectLst/>
                <a:latin typeface="+mn-lt"/>
                <a:ea typeface="+mn-lt"/>
                <a:cs typeface="+mn-cs"/>
              </a:rPr>
              <a:t>психосоциалните</a:t>
            </a:r>
            <a:r>
              <a:rPr lang="bg-BG" sz="1200" dirty="0">
                <a:solidFill>
                  <a:schemeClr val="tx1"/>
                </a:solidFill>
                <a:effectLst/>
                <a:latin typeface="+mn-lt"/>
                <a:ea typeface="+mn-lt"/>
                <a:cs typeface="+mn-cs"/>
              </a:rPr>
              <a:t> рискове.</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sz="1200" b="1" dirty="0">
                <a:solidFill>
                  <a:schemeClr val="tx1"/>
                </a:solidFill>
                <a:effectLst/>
                <a:latin typeface="+mn-lt"/>
                <a:ea typeface="+mn-lt"/>
                <a:cs typeface="+mn-cs"/>
              </a:rPr>
              <a:t>Ангажираността на ръководството като предварително условие. </a:t>
            </a:r>
            <a:r>
              <a:rPr lang="bg-BG" sz="1200" dirty="0">
                <a:solidFill>
                  <a:schemeClr val="tx1"/>
                </a:solidFill>
                <a:effectLst/>
                <a:latin typeface="+mn-lt"/>
                <a:ea typeface="+mn-lt"/>
                <a:cs typeface="+mn-cs"/>
              </a:rPr>
              <a:t>Когато ръководителите се ангажират активно, подкрепят работниците на всеки етап и дават личен пример, те демонстрират, че наистина са отдадени на създаването на добра работна среда. Няма успешен подход към адекватната превенция на </a:t>
            </a:r>
            <a:r>
              <a:rPr lang="bg-BG" sz="1200" dirty="0" err="1">
                <a:solidFill>
                  <a:schemeClr val="tx1"/>
                </a:solidFill>
                <a:effectLst/>
                <a:latin typeface="+mn-lt"/>
                <a:ea typeface="+mn-lt"/>
                <a:cs typeface="+mn-cs"/>
              </a:rPr>
              <a:t>психосоциалните</a:t>
            </a:r>
            <a:r>
              <a:rPr lang="bg-BG" sz="1200" dirty="0">
                <a:solidFill>
                  <a:schemeClr val="tx1"/>
                </a:solidFill>
                <a:effectLst/>
                <a:latin typeface="+mn-lt"/>
                <a:ea typeface="+mn-lt"/>
                <a:cs typeface="+mn-cs"/>
              </a:rPr>
              <a:t> рискове без ясен ангажимент и участие от страна на ръководството. </a:t>
            </a:r>
          </a:p>
          <a:p>
            <a:pPr marL="171450" lvl="0" indent="-171450">
              <a:buFont typeface="Arial" panose="020B0604020202020204" pitchFamily="34" charset="0"/>
              <a:buChar char="•"/>
            </a:pPr>
            <a:r>
              <a:rPr lang="bg-BG" sz="1200" b="1" dirty="0">
                <a:solidFill>
                  <a:schemeClr val="tx1"/>
                </a:solidFill>
                <a:effectLst/>
                <a:latin typeface="+mn-lt"/>
                <a:ea typeface="+mn-lt"/>
                <a:cs typeface="+mn-cs"/>
              </a:rPr>
              <a:t>Включване на работниците в процеса. </a:t>
            </a:r>
            <a:r>
              <a:rPr lang="bg-BG" sz="1200" dirty="0">
                <a:solidFill>
                  <a:schemeClr val="tx1"/>
                </a:solidFill>
                <a:effectLst/>
                <a:latin typeface="+mn-lt"/>
                <a:ea typeface="+mn-lt"/>
                <a:cs typeface="+mn-cs"/>
              </a:rPr>
              <a:t>Сътрудничеството с работниците и техните представители спомага за идентифицирането и определянето на приоритетите сред най-важните въпроси, които трябва да бъдат разгледани. Освен това по този начин работниците се приобщават към въвежданите промени, като по този начин се засилват тяхната ангажираност и мотивация. В крайна сметка намирането на подходящи решения ще е много по-ефективно, ако работниците имат право на глас и мненията им се зачитат.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bg-BG" b="1" dirty="0"/>
              <a:t>Насилието на работното място е многоаспектен проблем. </a:t>
            </a:r>
            <a:r>
              <a:rPr lang="bg-BG" dirty="0"/>
              <a:t>Може да е под формата на единичен инцидент, като физическо нападение, или на повтарящи се действия, които сплашват или унижават работника, в случаите на тормоз или насилие. Може да е продиктувано от определени цели, включително омраза на расова, етническа или полова основа. Може да произтича от множество и понякога припокриващи се източници – от колеги, ръководители, клиенти или дори от лица, които нямат никаква връзка с фирмата или нейните служители.</a:t>
            </a:r>
          </a:p>
          <a:p>
            <a:pPr algn="just"/>
            <a:endParaRPr lang="en-US" dirty="0"/>
          </a:p>
          <a:p>
            <a:pPr algn="just"/>
            <a:r>
              <a:rPr lang="bg-BG" b="1" dirty="0"/>
              <a:t>Насилието на работното място е сериозна причина за стрес и може да доведе до влошаване на здравето</a:t>
            </a:r>
            <a:r>
              <a:rPr lang="bg-BG" dirty="0"/>
              <a:t>. Непосредствената вреда, както от физическото, така и от психологическото насилие, може да бъде травматизираща и да нанесе дългосрочни психологически щети, което да доведе до сериозни здравословни проблеми, като депресия, загуба на самочувствие или нарушения на съня.</a:t>
            </a:r>
          </a:p>
          <a:p>
            <a:pPr algn="just"/>
            <a:endParaRPr lang="en-US" dirty="0"/>
          </a:p>
          <a:p>
            <a:pPr algn="just"/>
            <a:r>
              <a:rPr lang="bg-BG" dirty="0"/>
              <a:t>Европейското телефонно проучване за условията на труд (</a:t>
            </a:r>
            <a:r>
              <a:rPr lang="bg-BG" dirty="0" err="1"/>
              <a:t>EWCTS</a:t>
            </a:r>
            <a:r>
              <a:rPr lang="bg-BG" dirty="0"/>
              <a:t>), проведено от </a:t>
            </a:r>
            <a:r>
              <a:rPr lang="bg-BG" dirty="0" err="1"/>
              <a:t>Eurofound</a:t>
            </a:r>
            <a:r>
              <a:rPr lang="bg-BG" dirty="0"/>
              <a:t> през 2021 г., установи, че </a:t>
            </a:r>
            <a:r>
              <a:rPr lang="bg-BG" b="0" dirty="0"/>
              <a:t>средно </a:t>
            </a:r>
            <a:r>
              <a:rPr lang="bg-BG" b="1" dirty="0"/>
              <a:t>около 13% от работниците в ЕС са били обект на някаква форма на неблагоприятно социално поведение на работното място</a:t>
            </a:r>
            <a:r>
              <a:rPr lang="bg-BG" dirty="0"/>
              <a:t>.</a:t>
            </a:r>
          </a:p>
          <a:p>
            <a:pPr algn="just"/>
            <a:endParaRPr lang="en-US" dirty="0"/>
          </a:p>
          <a:p>
            <a:pPr algn="just"/>
            <a:r>
              <a:rPr lang="bg-BG" b="1" dirty="0"/>
              <a:t>Жените са по-склонни да съобщават за нежелано социално поведение на работното място</a:t>
            </a:r>
            <a:r>
              <a:rPr lang="bg-BG" dirty="0"/>
              <a:t>. Наскоро проучването на ЕС относно насилието, основано на пола, проведено съвместно от Евростат, </a:t>
            </a:r>
            <a:r>
              <a:rPr lang="bg-BG" dirty="0" err="1"/>
              <a:t>FRA</a:t>
            </a:r>
            <a:r>
              <a:rPr lang="bg-BG" dirty="0"/>
              <a:t> и </a:t>
            </a:r>
            <a:r>
              <a:rPr lang="bg-BG" dirty="0" err="1"/>
              <a:t>EIGE</a:t>
            </a:r>
            <a:r>
              <a:rPr lang="bg-BG" dirty="0"/>
              <a:t>, установи, че:</a:t>
            </a:r>
          </a:p>
          <a:p>
            <a:pPr marL="171450" indent="-171450" algn="just">
              <a:buFont typeface="Arial" panose="020B0604020202020204" pitchFamily="34" charset="0"/>
              <a:buChar char="•"/>
            </a:pPr>
            <a:r>
              <a:rPr lang="bg-BG" b="1" dirty="0"/>
              <a:t>30,8% от жените са били жертви на сексуален тормоз на работното място поне веднъж в живота си</a:t>
            </a:r>
            <a:r>
              <a:rPr lang="bg-BG" b="0" dirty="0"/>
              <a:t>;</a:t>
            </a:r>
            <a:r>
              <a:rPr lang="bg-BG" b="1" dirty="0"/>
              <a:t> </a:t>
            </a:r>
          </a:p>
          <a:p>
            <a:pPr marL="171450" indent="-171450" algn="just">
              <a:buFont typeface="Arial" panose="020B0604020202020204" pitchFamily="34" charset="0"/>
              <a:buChar char="•"/>
            </a:pPr>
            <a:r>
              <a:rPr lang="bg-BG" b="1" dirty="0"/>
              <a:t>4,3% от жените са били жертви на сексуален тормоз през последните 12 месеца</a:t>
            </a:r>
            <a:r>
              <a:rPr lang="bg-BG" b="0" dirty="0"/>
              <a:t>; </a:t>
            </a:r>
          </a:p>
          <a:p>
            <a:pPr marL="171450" indent="-171450" algn="just">
              <a:buFont typeface="Arial" panose="020B0604020202020204" pitchFamily="34" charset="0"/>
              <a:buChar char="•"/>
            </a:pPr>
            <a:r>
              <a:rPr lang="bg-BG" b="1" dirty="0"/>
              <a:t>по-младите жени </a:t>
            </a:r>
            <a:r>
              <a:rPr lang="bg-BG" dirty="0"/>
              <a:t>съобщават за по-висока честота, като </a:t>
            </a:r>
            <a:r>
              <a:rPr lang="bg-BG" b="1" dirty="0"/>
              <a:t>2 от всеки 5 са преживели сексуален тормоз на работното място поне веднъж в живота си.</a:t>
            </a:r>
          </a:p>
          <a:p>
            <a:pPr algn="just"/>
            <a:endParaRPr lang="en-US" dirty="0"/>
          </a:p>
          <a:p>
            <a:pPr algn="just"/>
            <a:r>
              <a:rPr lang="bg-BG" b="1" dirty="0"/>
              <a:t>Нарастващата цифровизация на труда</a:t>
            </a:r>
            <a:r>
              <a:rPr lang="bg-BG" dirty="0"/>
              <a:t> и все по-широкото използване и зависимост от ИКТ на работното място </a:t>
            </a:r>
            <a:r>
              <a:rPr lang="bg-BG" b="1" dirty="0"/>
              <a:t>са довели до появата на нови форми на антисоциално поведение</a:t>
            </a:r>
            <a:r>
              <a:rPr lang="bg-BG" dirty="0"/>
              <a:t>, включително кибертормоз и онлайн тормоз.</a:t>
            </a:r>
          </a:p>
          <a:p>
            <a:pPr algn="just"/>
            <a:r>
              <a:rPr lang="bg-BG"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bg-BG" dirty="0"/>
              <a:t>Като цяло </a:t>
            </a:r>
            <a:r>
              <a:rPr lang="bg-BG" b="1" dirty="0"/>
              <a:t>27,2% от жените са били жертви на сексуален тормоз на работното място от страна на мъж</a:t>
            </a:r>
            <a:r>
              <a:rPr lang="bg-BG" dirty="0"/>
              <a:t>, докато </a:t>
            </a:r>
            <a:r>
              <a:rPr lang="bg-BG" b="1" dirty="0"/>
              <a:t>30,8% от жените са били жертви на сексуален тормоз на работното място от страна на „извършител без значение от пола“</a:t>
            </a:r>
            <a:r>
              <a:rPr lang="bg-BG" dirty="0"/>
              <a:t>.</a:t>
            </a:r>
          </a:p>
          <a:p>
            <a:pPr marL="0" indent="0">
              <a:buFont typeface="Arial" panose="020B0604020202020204" pitchFamily="34" charset="0"/>
              <a:buNone/>
            </a:pPr>
            <a:r>
              <a:rPr lang="bg-BG" dirty="0"/>
              <a:t> </a:t>
            </a:r>
          </a:p>
          <a:p>
            <a:pPr marL="171450" indent="-171450">
              <a:buFont typeface="Arial" panose="020B0604020202020204" pitchFamily="34" charset="0"/>
              <a:buChar char="•"/>
            </a:pPr>
            <a:r>
              <a:rPr lang="bg-BG" dirty="0"/>
              <a:t>Въз основа на тези резултати може да се направи изводът, че повечето случаи на сексуален тормоз срещу жени се извършват от мъже.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bg-BG" dirty="0"/>
              <a:t>Сред </a:t>
            </a:r>
            <a:r>
              <a:rPr lang="bg-BG" b="1" dirty="0"/>
              <a:t>мъжете извършители</a:t>
            </a:r>
            <a:r>
              <a:rPr lang="bg-BG" dirty="0"/>
              <a:t>:</a:t>
            </a:r>
          </a:p>
          <a:p>
            <a:pPr marL="0" indent="0">
              <a:buFont typeface="Arial" panose="020B0604020202020204" pitchFamily="34" charset="0"/>
              <a:buNone/>
            </a:pPr>
            <a:r>
              <a:rPr lang="bg-BG" dirty="0"/>
              <a:t>      — </a:t>
            </a:r>
            <a:r>
              <a:rPr lang="bg-BG" b="1" dirty="0"/>
              <a:t>15,8% от жените </a:t>
            </a:r>
            <a:r>
              <a:rPr lang="bg-BG" dirty="0"/>
              <a:t>в ЕС-27 са били подложени на сексуален тормоз от колега; и </a:t>
            </a:r>
          </a:p>
          <a:p>
            <a:pPr marL="0" indent="0">
              <a:buFont typeface="Arial" panose="020B0604020202020204" pitchFamily="34" charset="0"/>
              <a:buNone/>
            </a:pPr>
            <a:r>
              <a:rPr lang="bg-BG" dirty="0"/>
              <a:t>      — </a:t>
            </a:r>
            <a:r>
              <a:rPr lang="bg-BG" b="1" dirty="0"/>
              <a:t>7,4% са преживели сексуален тормоз</a:t>
            </a:r>
            <a:r>
              <a:rPr lang="bg-BG" dirty="0"/>
              <a:t> от страна на началник или пряк началник; </a:t>
            </a:r>
          </a:p>
          <a:p>
            <a:pPr marL="0" indent="0">
              <a:buFont typeface="Arial" panose="020B0604020202020204" pitchFamily="34" charset="0"/>
              <a:buNone/>
            </a:pPr>
            <a:r>
              <a:rPr lang="bg-BG" dirty="0"/>
              <a:t>      — докато </a:t>
            </a:r>
            <a:r>
              <a:rPr lang="bg-BG" b="1" dirty="0"/>
              <a:t>9,3% посочват, че сексуалният тормоз е бил извършен от друг мъж в работна среда</a:t>
            </a:r>
            <a:r>
              <a:rPr lang="bg-BG" dirty="0"/>
              <a:t>, включително от клиент или потребител.</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bg-BG" dirty="0"/>
              <a:t>Насилието и тормозът на работното място не са проблеми, които имат значение само когато се случи нещо сериозно. </a:t>
            </a:r>
          </a:p>
          <a:p>
            <a:pPr algn="just"/>
            <a:endParaRPr lang="en-US" dirty="0"/>
          </a:p>
          <a:p>
            <a:pPr algn="just"/>
            <a:r>
              <a:rPr lang="bg-BG" dirty="0"/>
              <a:t>Превенцията на насилието може да се осъществи чрез: </a:t>
            </a:r>
          </a:p>
          <a:p>
            <a:pPr marL="171450" indent="-171450" algn="just">
              <a:buFont typeface="Arial" panose="020B0604020202020204" pitchFamily="34" charset="0"/>
              <a:buChar char="•"/>
            </a:pPr>
            <a:r>
              <a:rPr lang="bg-BG" b="1" dirty="0"/>
              <a:t>изясняване какво представлява уважителното поведение</a:t>
            </a:r>
            <a:r>
              <a:rPr lang="bg-BG" dirty="0"/>
              <a:t>, уточняване на ролите и осигуряване на ясно разбиране за очакванията, ако възникнат проблеми;</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bg-BG" b="1" dirty="0">
                <a:cs typeface="Arial"/>
              </a:rPr>
              <a:t>разглеждане на основните причини или съпътстващите фактори</a:t>
            </a:r>
            <a:r>
              <a:rPr lang="bg-BG" b="0" dirty="0">
                <a:cs typeface="Arial"/>
              </a:rPr>
              <a:t>,</a:t>
            </a:r>
            <a:r>
              <a:rPr lang="bg-BG" b="1" dirty="0">
                <a:cs typeface="Arial"/>
              </a:rPr>
              <a:t> </a:t>
            </a:r>
            <a:r>
              <a:rPr lang="bg-BG" b="0" dirty="0">
                <a:cs typeface="Arial"/>
              </a:rPr>
              <a:t>всяка ситуация може да даде полезна информация за това къде се крият рисковете във вашия бизнес – независимо дали става дума за натоварване с работа, работа в изолация, взаимодействия с клиенти, неясни граници в цифровата комуникация, или слаб ежедневен надзор; </a:t>
            </a:r>
          </a:p>
          <a:p>
            <a:pPr marL="171450" indent="-171450" algn="just">
              <a:buFont typeface="Arial" panose="020B0604020202020204" pitchFamily="34" charset="0"/>
              <a:buChar char="•"/>
            </a:pPr>
            <a:r>
              <a:rPr lang="bg-BG" b="1" dirty="0"/>
              <a:t>справяне с проблемите по справедлив и ефективен начин, за да се възстанови доверието и да се гарантира, че те няма да се повторят</a:t>
            </a:r>
            <a:r>
              <a:rPr lang="bg-BG" b="0" dirty="0"/>
              <a:t>,</a:t>
            </a:r>
            <a:r>
              <a:rPr lang="bg-BG" b="1" dirty="0"/>
              <a:t> </a:t>
            </a:r>
            <a:r>
              <a:rPr lang="bg-BG" dirty="0"/>
              <a:t>например чрез осигуряване на пространство, в което работниците да могат да изразят мнението си при спазване на конфиденциалност, като се изслушват и се записват ключовите факти за случилото се;</a:t>
            </a:r>
          </a:p>
          <a:p>
            <a:pPr marL="171450" indent="-171450" algn="just">
              <a:buFont typeface="Arial" panose="020B0604020202020204" pitchFamily="34" charset="0"/>
              <a:buChar char="•"/>
            </a:pPr>
            <a:r>
              <a:rPr lang="bg-BG" b="1" dirty="0"/>
              <a:t>определяне на областите, в които е необходимо подобрение</a:t>
            </a:r>
            <a:r>
              <a:rPr lang="bg-BG" dirty="0"/>
              <a:t> — това може да са проблеми или рискове във вашето предприятие, например натиск от работно натоварване, самостоятелна работа, взаимодействия с клиентите, неясни граници в цифровата комуникация или слаб ежедневен надзор; </a:t>
            </a:r>
          </a:p>
          <a:p>
            <a:pPr marL="171450" indent="-171450" algn="just">
              <a:buFont typeface="Arial" panose="020B0604020202020204" pitchFamily="34" charset="0"/>
              <a:buChar char="•"/>
            </a:pPr>
            <a:r>
              <a:rPr lang="bg-BG" b="1" dirty="0"/>
              <a:t>включване на работниците </a:t>
            </a:r>
            <a:r>
              <a:rPr lang="bg-BG" dirty="0"/>
              <a:t>в изграждането на ангажираност, доверие и споделена отговорност за предотвратяване на насилието;</a:t>
            </a:r>
          </a:p>
          <a:p>
            <a:pPr marL="171450" indent="-171450" algn="just">
              <a:buFont typeface="Arial" panose="020B0604020202020204" pitchFamily="34" charset="0"/>
              <a:buChar char="•"/>
            </a:pPr>
            <a:r>
              <a:rPr lang="bg-BG" b="1" dirty="0"/>
              <a:t>ръководенето чрез личен пример като организация</a:t>
            </a:r>
            <a:r>
              <a:rPr lang="bg-BG" dirty="0"/>
              <a:t>, с цел да се покаже, че предотвратяването на насилието е приоритет и ценност, както чрез думите, така и чрез действията.   </a:t>
            </a:r>
          </a:p>
          <a:p>
            <a:pPr algn="just"/>
            <a:endParaRPr lang="en-US" b="1" dirty="0"/>
          </a:p>
          <a:p>
            <a:r>
              <a:rPr lang="bg-BG" b="1" dirty="0"/>
              <a:t>Ресурс на кампанията</a:t>
            </a:r>
            <a:r>
              <a:rPr lang="bg-BG" dirty="0"/>
              <a:t>: предстоящото ръководство за управление и предотвратяване на насилието за средните предприятия.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bg-BG" sz="1200" b="1"/>
              <a:t>Мускулно-скелетни смущения (МСС)</a:t>
            </a:r>
          </a:p>
          <a:p>
            <a:pPr marL="171450" indent="-171450">
              <a:buFont typeface="Arial" panose="020B0604020202020204" pitchFamily="34" charset="0"/>
              <a:buChar char="•"/>
            </a:pPr>
            <a:r>
              <a:rPr lang="bg-BG" sz="1200" b="0"/>
              <a:t>Високите изисквания на работното място, ниската степен на контрол и стресът могат да увеличат риска и тежестта на мускулно-скелетните смущения.</a:t>
            </a:r>
          </a:p>
          <a:p>
            <a:pPr marL="171450" indent="-171450">
              <a:buFont typeface="Arial" panose="020B0604020202020204" pitchFamily="34" charset="0"/>
              <a:buChar char="•"/>
            </a:pPr>
            <a:r>
              <a:rPr lang="bg-BG" sz="1200" b="0"/>
              <a:t>МСС могат да повлияят психическото благополучие, устойчивостта и работоспособността.</a:t>
            </a:r>
          </a:p>
          <a:p>
            <a:pPr marL="171450" indent="-171450">
              <a:buFont typeface="Arial" panose="020B0604020202020204" pitchFamily="34" charset="0"/>
              <a:buChar char="•"/>
            </a:pPr>
            <a:r>
              <a:rPr lang="bg-BG" sz="1200" b="0"/>
              <a:t>Психосоциалните рискове могат да забавят възстановяването и връщането на работа.</a:t>
            </a:r>
          </a:p>
          <a:p>
            <a:pPr marL="0" indent="0">
              <a:buNone/>
            </a:pPr>
            <a:r>
              <a:rPr lang="bg-BG" sz="1200" b="1"/>
              <a:t>Фактори на околната среда, влияещи върху психичното здраве </a:t>
            </a:r>
          </a:p>
          <a:p>
            <a:pPr marL="171450" indent="-171450">
              <a:buFont typeface="Arial" panose="020B0604020202020204" pitchFamily="34" charset="0"/>
              <a:buChar char="•"/>
            </a:pPr>
            <a:r>
              <a:rPr lang="bg-BG" sz="1200" b="0"/>
              <a:t>Физическите условия, като шум, температура и излагане на химични вещества, могат да увеличат стреса и умората.</a:t>
            </a:r>
          </a:p>
          <a:p>
            <a:pPr marL="171450" indent="-171450">
              <a:buFont typeface="Arial" panose="020B0604020202020204" pitchFamily="34" charset="0"/>
              <a:buChar char="•"/>
            </a:pPr>
            <a:r>
              <a:rPr lang="bg-BG" sz="1200" b="0"/>
              <a:t>Тези условия често си взаимодействат с работното натоварване, недостига на време и организационните фактори.</a:t>
            </a:r>
          </a:p>
          <a:p>
            <a:pPr marL="171450" indent="-171450">
              <a:buFont typeface="Arial" panose="020B0604020202020204" pitchFamily="34" charset="0"/>
              <a:buChar char="•"/>
            </a:pPr>
            <a:r>
              <a:rPr lang="bg-BG" sz="1200" b="0"/>
              <a:t>Комбинираното излагане на експозиция може да увеличи психическото напрежение и рисковете за безопасността.</a:t>
            </a:r>
          </a:p>
          <a:p>
            <a:pPr marL="0" indent="0">
              <a:buNone/>
            </a:pPr>
            <a:r>
              <a:rPr lang="bg-BG" sz="1200" b="1" noProof="0"/>
              <a:t>Трудови злополуки и свързано с работата психично здраве</a:t>
            </a:r>
          </a:p>
          <a:p>
            <a:pPr marL="171450" indent="-171450">
              <a:buFont typeface="Arial" panose="020B0604020202020204" pitchFamily="34" charset="0"/>
              <a:buChar char="•"/>
            </a:pPr>
            <a:r>
              <a:rPr lang="bg-BG" sz="1200" b="0" noProof="0"/>
              <a:t>Психосоциалните рискове (напр. умора, недостиг на време) могат да увеличат рисковете от злополуки.</a:t>
            </a:r>
          </a:p>
          <a:p>
            <a:pPr marL="171450" indent="-171450">
              <a:buFont typeface="Arial" panose="020B0604020202020204" pitchFamily="34" charset="0"/>
              <a:buChar char="•"/>
            </a:pPr>
            <a:r>
              <a:rPr lang="bg-BG" sz="1200" b="0" noProof="0"/>
              <a:t>Злополуките и нараняванията могат да доведат до проблеми с психичното здраве.</a:t>
            </a:r>
          </a:p>
          <a:p>
            <a:pPr marL="171450" indent="-171450">
              <a:buFont typeface="Arial" panose="020B0604020202020204" pitchFamily="34" charset="0"/>
              <a:buChar char="•"/>
            </a:pPr>
            <a:r>
              <a:rPr lang="bg-BG" sz="1200" b="0" noProof="0"/>
              <a:t>Безопасността се определя както от физическите, така и от организационните фактори. </a:t>
            </a:r>
          </a:p>
          <a:p>
            <a:pPr marL="171450" indent="-171450">
              <a:buFont typeface="Arial" panose="020B0604020202020204" pitchFamily="34" charset="0"/>
              <a:buChar char="•"/>
            </a:pPr>
            <a:endParaRPr lang="en-US" sz="1200" b="0" noProof="0" dirty="0"/>
          </a:p>
          <a:p>
            <a:r>
              <a:rPr lang="bg-BG" sz="1200" b="0" noProof="0"/>
              <a:t>Важно е да се отбележи, че</a:t>
            </a:r>
            <a:r>
              <a:rPr lang="bg-BG" sz="1200" b="1" noProof="0">
                <a:solidFill>
                  <a:schemeClr val="tx1"/>
                </a:solidFill>
                <a:effectLst/>
                <a:latin typeface="+mn-lt"/>
                <a:ea typeface="+mn-lt"/>
                <a:cs typeface="+mn-cs"/>
              </a:rPr>
              <a:t> </a:t>
            </a:r>
            <a:r>
              <a:rPr lang="bg-BG" sz="1200" b="1">
                <a:solidFill>
                  <a:schemeClr val="tx1"/>
                </a:solidFill>
                <a:effectLst/>
                <a:latin typeface="+mn-lt"/>
                <a:ea typeface="+mn-lt"/>
                <a:cs typeface="+mn-cs"/>
              </a:rPr>
              <a:t>безопасността по време на изпълнение измерва ефективността на усилията на дадена организация за осигуряване на безопасността и здравето на работниците.</a:t>
            </a:r>
          </a:p>
          <a:p>
            <a:r>
              <a:rPr lang="bg-BG" sz="1200">
                <a:solidFill>
                  <a:schemeClr val="tx1"/>
                </a:solidFill>
                <a:effectLst/>
                <a:latin typeface="+mn-lt"/>
                <a:ea typeface="+mn-lt"/>
                <a:cs typeface="+mn-cs"/>
              </a:rPr>
              <a:t>Обикновено се оценяват въз основа на:</a:t>
            </a:r>
          </a:p>
          <a:p>
            <a:pPr marL="171450" indent="-171450">
              <a:buFont typeface="Arial" panose="020B0604020202020204" pitchFamily="34" charset="0"/>
              <a:buChar char="•"/>
            </a:pPr>
            <a:r>
              <a:rPr lang="bg-BG" sz="1200" b="1">
                <a:solidFill>
                  <a:schemeClr val="tx1"/>
                </a:solidFill>
                <a:effectLst/>
                <a:latin typeface="+mn-lt"/>
                <a:ea typeface="+mn-lt"/>
                <a:cs typeface="+mn-cs"/>
              </a:rPr>
              <a:t>изоставащи показатели (резултати)</a:t>
            </a:r>
          </a:p>
          <a:p>
            <a:r>
              <a:rPr lang="bg-BG" sz="1200">
                <a:solidFill>
                  <a:schemeClr val="tx1"/>
                </a:solidFill>
                <a:effectLst/>
                <a:latin typeface="+mn-lt"/>
                <a:ea typeface="+mn-lt"/>
                <a:cs typeface="+mn-cs"/>
              </a:rPr>
              <a:t>Тези показатели измерват събития, които вече са се случили, като броя на злополуките, нараняванията или случаите, близки до инциденти, отсъствията от работа поради здравословни проблеми, свързани с работата, и др.</a:t>
            </a:r>
          </a:p>
          <a:p>
            <a:pPr marL="171450" indent="-171450">
              <a:buFont typeface="Arial" panose="020B0604020202020204" pitchFamily="34" charset="0"/>
              <a:buChar char="•"/>
            </a:pPr>
            <a:r>
              <a:rPr lang="bg-BG" sz="1200" b="1">
                <a:solidFill>
                  <a:schemeClr val="tx1"/>
                </a:solidFill>
                <a:effectLst/>
                <a:latin typeface="+mn-lt"/>
                <a:ea typeface="+mn-lt"/>
                <a:cs typeface="+mn-cs"/>
              </a:rPr>
              <a:t>водещи показатели (превантивни дейности)</a:t>
            </a:r>
          </a:p>
          <a:p>
            <a:r>
              <a:rPr lang="bg-BG" sz="1200">
                <a:solidFill>
                  <a:schemeClr val="tx1"/>
                </a:solidFill>
                <a:effectLst/>
                <a:latin typeface="+mn-lt"/>
                <a:ea typeface="+mn-lt"/>
                <a:cs typeface="+mn-cs"/>
              </a:rPr>
              <a:t>Тези показатели измерват дали системите за превенция функционират, например извършени оценки на риска, участие на работниците в дейностите по безопасност и здраве при работа и др.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bg-BG" b="1"/>
              <a:t>Как да се подходи към комбинираната експозиция?</a:t>
            </a:r>
            <a:r>
              <a:rPr lang="bg-BG"/>
              <a:t> С интегрирана превенция.</a:t>
            </a:r>
          </a:p>
          <a:p>
            <a:pPr marL="0" lvl="0" indent="0">
              <a:buNone/>
            </a:pPr>
            <a:r>
              <a:rPr lang="bg-BG"/>
              <a:t>Тя може да включва например: </a:t>
            </a:r>
          </a:p>
          <a:p>
            <a:pPr marL="171450" lvl="0" indent="-171450">
              <a:buFont typeface="Arial" panose="020B0604020202020204" pitchFamily="34" charset="0"/>
              <a:buChar char="•"/>
            </a:pPr>
            <a:r>
              <a:rPr lang="bg-BG"/>
              <a:t>целенасочена превенция на МСС и физическото натоварване </a:t>
            </a:r>
            <a:r>
              <a:rPr lang="bg-BG" b="0"/>
              <a:t>чрез ергономични мерки, преструктуриране на работните задачи и подходящо възстановяване; </a:t>
            </a:r>
          </a:p>
          <a:p>
            <a:pPr marL="171450" lvl="0" indent="-171450">
              <a:buFont typeface="Arial" panose="020B0604020202020204" pitchFamily="34" charset="0"/>
              <a:buChar char="•"/>
            </a:pPr>
            <a:r>
              <a:rPr lang="bg-BG" b="0"/>
              <a:t>подобряване на условията в </a:t>
            </a:r>
            <a:r>
              <a:rPr lang="bg-BG"/>
              <a:t>работната среда </a:t>
            </a:r>
            <a:r>
              <a:rPr lang="bg-BG" b="0"/>
              <a:t>(шум, вибрации, топлина/студ, осветление, проектиране на работното пространство), с цел намаляване на въздействието върху стреса и психичното здраве; </a:t>
            </a:r>
          </a:p>
          <a:p>
            <a:pPr marL="171450" lvl="0" indent="-171450">
              <a:buFont typeface="Arial" panose="020B0604020202020204" pitchFamily="34" charset="0"/>
              <a:buChar char="•"/>
            </a:pPr>
            <a:r>
              <a:rPr lang="bg-BG"/>
              <a:t>предотвратяване на злополуки чрез </a:t>
            </a:r>
            <a:r>
              <a:rPr lang="bg-BG" b="0"/>
              <a:t>справяне с организационните и психосоциалните фактори, водещи до рисково поведение и намалено внимание; </a:t>
            </a:r>
          </a:p>
          <a:p>
            <a:pPr marL="171450" lvl="0" indent="-171450">
              <a:buFont typeface="Arial" panose="020B0604020202020204" pitchFamily="34" charset="0"/>
              <a:buChar char="•"/>
            </a:pPr>
            <a:r>
              <a:rPr lang="bg-BG" b="0"/>
              <a:t>съсредоточаване</a:t>
            </a:r>
            <a:r>
              <a:rPr lang="bg-BG"/>
              <a:t> върху секторите с висок риск и уязвимите групи, </a:t>
            </a:r>
            <a:r>
              <a:rPr lang="bg-BG" b="0"/>
              <a:t>включително средните предприятия, строителството, селското стопанство и работниците на опасни или физически тежки работни места.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chemeClr val="tx1"/>
                </a:solidFill>
                <a:effectLst/>
                <a:latin typeface="+mn-lt"/>
                <a:ea typeface="+mn-lt"/>
                <a:cs typeface="+mn-cs"/>
              </a:rPr>
              <a:t>Секторът на здравеопазването и социалните грижи играе значителна роля в европейското общество по отношение на общото здраве и благополучие, както и на икономиката като цяло.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chemeClr val="tx1"/>
                </a:solidFill>
                <a:effectLst/>
                <a:latin typeface="+mn-lt"/>
                <a:ea typeface="+mn-lt"/>
                <a:cs typeface="+mn-cs"/>
              </a:rPr>
              <a:t>Секторът на здравеопазването и социалните грижи е важен източник на работни места в икономиката на ЕС.</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chemeClr val="tx1"/>
                </a:solidFill>
                <a:effectLst/>
                <a:latin typeface="+mn-lt"/>
                <a:ea typeface="+mn-lt"/>
                <a:cs typeface="+mn-cs"/>
              </a:rPr>
              <a:t>Според статистическите данни на Евростат от наблюдението на работната сила през 2022 г. в сектора на здравеопазването и социалните грижи (</a:t>
            </a:r>
            <a:r>
              <a:rPr lang="bg-BG" sz="1200" dirty="0" err="1">
                <a:solidFill>
                  <a:schemeClr val="tx1"/>
                </a:solidFill>
                <a:effectLst/>
                <a:latin typeface="+mn-lt"/>
                <a:ea typeface="+mn-lt"/>
                <a:cs typeface="+mn-cs"/>
              </a:rPr>
              <a:t>NACE</a:t>
            </a:r>
            <a:r>
              <a:rPr lang="bg-BG" sz="1200" dirty="0">
                <a:solidFill>
                  <a:schemeClr val="tx1"/>
                </a:solidFill>
                <a:effectLst/>
                <a:latin typeface="+mn-lt"/>
                <a:ea typeface="+mn-lt"/>
                <a:cs typeface="+mn-cs"/>
              </a:rPr>
              <a:t> Q) са били заети над 21,5 милиона души. Повечето от тези работници, около 12,5 милиона души, работят в подсектора на здравеопазването.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dirty="0">
                <a:solidFill>
                  <a:schemeClr val="tx1"/>
                </a:solidFill>
                <a:effectLst/>
                <a:latin typeface="+mn-lt"/>
                <a:ea typeface="+mn-lt"/>
                <a:cs typeface="+mn-cs"/>
              </a:rPr>
              <a:t>През последните 10 години заетостта в сектора на здравеопазването и социалните грижи непрекъснато се увеличава, като тенденцията се наблюдава във всички подсектори. Секторът на здравеопазването и социалните грижи съставлява 11% от общата заетост </a:t>
            </a:r>
            <a:r>
              <a:rPr lang="bg-BG" sz="1200" dirty="0">
                <a:solidFill>
                  <a:schemeClr val="tx1"/>
                </a:solidFill>
                <a:effectLst/>
                <a:highlight>
                  <a:srgbClr val="FFFF00"/>
                </a:highlight>
                <a:latin typeface="+mn-lt"/>
                <a:ea typeface="+mn-lt"/>
                <a:cs typeface="+mn-cs"/>
              </a:rPr>
              <a:t>в цялата икономика. </a:t>
            </a:r>
          </a:p>
          <a:p>
            <a:endParaRPr lang="fr-FR" dirty="0"/>
          </a:p>
          <a:p>
            <a:r>
              <a:rPr lang="bg-BG" dirty="0"/>
              <a:t>Той включва различни дейности, като: </a:t>
            </a:r>
          </a:p>
          <a:p>
            <a:pPr marL="171450" indent="-171450">
              <a:buFont typeface="Arial" panose="020B0604020202020204" pitchFamily="34" charset="0"/>
              <a:buChar char="•"/>
            </a:pPr>
            <a:r>
              <a:rPr lang="bg-BG" sz="1200" b="0" i="0" dirty="0">
                <a:solidFill>
                  <a:schemeClr val="tx1"/>
                </a:solidFill>
                <a:effectLst/>
                <a:latin typeface="+mn-lt"/>
                <a:ea typeface="+mn-lt"/>
                <a:cs typeface="+mn-cs"/>
              </a:rPr>
              <a:t>здравно обслужване в болници, клиники, лекарски или стоматологични кабинети, например:</a:t>
            </a:r>
          </a:p>
          <a:p>
            <a:pPr marL="171450" indent="-171450">
              <a:buFont typeface="Arial" panose="020B0604020202020204" pitchFamily="34" charset="0"/>
              <a:buChar char="•"/>
            </a:pPr>
            <a:r>
              <a:rPr lang="bg-BG" sz="1200" b="0" i="0" dirty="0">
                <a:solidFill>
                  <a:schemeClr val="tx1"/>
                </a:solidFill>
                <a:effectLst/>
                <a:latin typeface="+mn-lt"/>
                <a:ea typeface="+mn-lt"/>
                <a:cs typeface="+mn-cs"/>
              </a:rPr>
              <a:t>грижите в домове с настаняване за възрастни хора, хора с увреждания и пациенти с психични заболявания в специализирани заведения и домове;</a:t>
            </a:r>
          </a:p>
          <a:p>
            <a:pPr marL="171450" indent="-171450">
              <a:buFont typeface="Arial" panose="020B0604020202020204" pitchFamily="34" charset="0"/>
              <a:buChar char="•"/>
            </a:pPr>
            <a:r>
              <a:rPr lang="bg-BG" sz="1200" b="0" i="0" dirty="0">
                <a:solidFill>
                  <a:schemeClr val="tx1"/>
                </a:solidFill>
                <a:effectLst/>
                <a:latin typeface="+mn-lt"/>
                <a:ea typeface="+mn-lt"/>
                <a:cs typeface="+mn-cs"/>
              </a:rPr>
              <a:t>социална работа (например грижи в домашни условия, грижи за възрастни хора, за хора с увреждания и за деца).</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bg-BG" sz="1200" b="1" i="0" dirty="0">
                <a:solidFill>
                  <a:schemeClr val="tx1"/>
                </a:solidFill>
                <a:effectLst/>
                <a:latin typeface="+mn-lt"/>
                <a:ea typeface="+mn-lt"/>
                <a:cs typeface="+mn-cs"/>
              </a:rPr>
              <a:t>31% от работещите в сектора на здравеопазването и социалните грижи посочват, че изпитват стрес, депресия или тревожност, причинени или утежнени от работата — процент, който надхвърля средната стойност за Европа във всички сектори (</a:t>
            </a:r>
            <a:r>
              <a:rPr lang="bg-BG" sz="1200" b="1" i="0" dirty="0" err="1">
                <a:solidFill>
                  <a:schemeClr val="tx1"/>
                </a:solidFill>
                <a:effectLst/>
                <a:latin typeface="+mn-lt"/>
                <a:ea typeface="+mn-lt"/>
                <a:cs typeface="+mn-cs"/>
              </a:rPr>
              <a:t>OSH</a:t>
            </a:r>
            <a:r>
              <a:rPr lang="bg-BG" sz="1200" b="1" i="0" dirty="0">
                <a:solidFill>
                  <a:schemeClr val="tx1"/>
                </a:solidFill>
                <a:effectLst/>
                <a:latin typeface="+mn-lt"/>
                <a:ea typeface="+mn-lt"/>
                <a:cs typeface="+mn-cs"/>
              </a:rPr>
              <a:t> </a:t>
            </a:r>
            <a:r>
              <a:rPr lang="bg-BG" sz="1200" b="1" i="0" dirty="0" err="1">
                <a:solidFill>
                  <a:schemeClr val="tx1"/>
                </a:solidFill>
                <a:effectLst/>
                <a:latin typeface="+mn-lt"/>
                <a:ea typeface="+mn-lt"/>
                <a:cs typeface="+mn-cs"/>
              </a:rPr>
              <a:t>Pulse</a:t>
            </a:r>
            <a:r>
              <a:rPr lang="bg-BG" sz="1200" b="1" i="0" dirty="0">
                <a:solidFill>
                  <a:schemeClr val="tx1"/>
                </a:solidFill>
                <a:effectLst/>
                <a:latin typeface="+mn-lt"/>
                <a:ea typeface="+mn-lt"/>
                <a:cs typeface="+mn-cs"/>
              </a:rPr>
              <a:t> 2025). </a:t>
            </a:r>
            <a:r>
              <a:rPr lang="bg-BG" dirty="0"/>
              <a:t>Данните са на разположение в: </a:t>
            </a:r>
            <a:r>
              <a:rPr lang="bg-BG" dirty="0">
                <a:hlinkClick r:id="rId3"/>
              </a:rPr>
              <a:t>OSH-pulse-2025-climate-digital-change_EN.pdf</a:t>
            </a:r>
            <a:r>
              <a:rPr lang="bg-BG" dirty="0"/>
              <a:t>, стр. 56.</a:t>
            </a:r>
            <a:r>
              <a:rPr lang="bg-BG" sz="1200" b="1" i="0" dirty="0">
                <a:solidFill>
                  <a:schemeClr val="tx1"/>
                </a:solidFill>
                <a:effectLst/>
                <a:latin typeface="+mn-lt"/>
                <a:ea typeface="+mn-lt"/>
                <a:cs typeface="+mn-cs"/>
              </a:rPr>
              <a:t> </a:t>
            </a:r>
            <a:br>
              <a:rPr lang="bg-BG" dirty="0"/>
            </a:br>
            <a:endParaRPr lang="bg-BG" dirty="0"/>
          </a:p>
          <a:p>
            <a:pPr marL="0" marR="0" lvl="0" indent="0" algn="l" defTabSz="914400" rtl="0" eaLnBrk="1" fontAlgn="auto" latinLnBrk="0" hangingPunct="1">
              <a:lnSpc>
                <a:spcPct val="100000"/>
              </a:lnSpc>
              <a:spcBef>
                <a:spcPts val="0"/>
              </a:spcBef>
              <a:spcAft>
                <a:spcPts val="0"/>
              </a:spcAft>
              <a:buClrTx/>
              <a:buSzTx/>
              <a:buFontTx/>
              <a:buNone/>
              <a:tabLst/>
              <a:defRPr/>
            </a:pPr>
            <a:r>
              <a:rPr lang="bg-BG" b="1" dirty="0"/>
              <a:t>Източник: </a:t>
            </a:r>
            <a:r>
              <a:rPr lang="bg-BG" dirty="0"/>
              <a:t>https://osha.europa.eu/sites/default/files/documents/HeSCare-OSH-Figures_EN.pdf (Доклад „</a:t>
            </a:r>
            <a:r>
              <a:rPr lang="bg-BG" dirty="0" err="1"/>
              <a:t>БЗР</a:t>
            </a:r>
            <a:r>
              <a:rPr lang="bg-BG" dirty="0"/>
              <a:t> в цифри за сектора на здравеопазването и социалните грижи“)</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a:t>Представената тук графика показва сравнителни данни за психосоциалните рискове, с които се сблъскват работещите в здравеопазването и социалните дейности (сектор „Здравеопазване и социални грижи“) и в останалите сектори в 27-те държави — членки на ЕС. </a:t>
            </a:r>
          </a:p>
          <a:p>
            <a:endParaRPr lang="fr-FR" dirty="0"/>
          </a:p>
          <a:p>
            <a:r>
              <a:rPr lang="bg-BG"/>
              <a:t>Посочените психосоциални рискове са: </a:t>
            </a:r>
          </a:p>
          <a:p>
            <a:pPr marL="171450" indent="-171450">
              <a:buFont typeface="Arial" panose="020B0604020202020204" pitchFamily="34" charset="0"/>
              <a:buChar char="•"/>
            </a:pPr>
            <a:r>
              <a:rPr lang="bg-BG"/>
              <a:t>работа с клиенти, пациенти, ученици и др.; </a:t>
            </a:r>
          </a:p>
          <a:p>
            <a:pPr marL="171450" indent="-171450">
              <a:buFont typeface="Arial" panose="020B0604020202020204" pitchFamily="34" charset="0"/>
              <a:buChar char="•"/>
            </a:pPr>
            <a:r>
              <a:rPr lang="bg-BG"/>
              <a:t>кратки срокове; </a:t>
            </a:r>
          </a:p>
          <a:p>
            <a:pPr marL="171450" indent="-171450">
              <a:buFont typeface="Arial" panose="020B0604020202020204" pitchFamily="34" charset="0"/>
              <a:buChar char="•"/>
            </a:pPr>
            <a:r>
              <a:rPr lang="bg-BG"/>
              <a:t>неефективност на комуникацията или сътрудничеството с организациите; </a:t>
            </a:r>
          </a:p>
          <a:p>
            <a:pPr marL="171450" indent="-171450">
              <a:buFont typeface="Arial" panose="020B0604020202020204" pitchFamily="34" charset="0"/>
              <a:buChar char="•"/>
            </a:pPr>
            <a:r>
              <a:rPr lang="bg-BG"/>
              <a:t>дълго или нередовно работно време; </a:t>
            </a:r>
          </a:p>
          <a:p>
            <a:pPr marL="171450" indent="-171450">
              <a:buFont typeface="Arial" panose="020B0604020202020204" pitchFamily="34" charset="0"/>
              <a:buChar char="•"/>
            </a:pPr>
            <a:r>
              <a:rPr lang="bg-BG"/>
              <a:t>страх от загуба на работата.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a:t>Този слайд е посветен на конкретни решения за сектора на здравеопазването и социалните грижи, като акцентът е върху превантивните подходи, представени за първата приоритетна област 1 (вж. слайдове 11—14), които могат да бъдат приложени и в този контекст. </a:t>
            </a:r>
          </a:p>
          <a:p>
            <a:r>
              <a:rPr lang="bg-BG"/>
              <a:t>Освен това секторът на здравеопазването и социалните грижи е изправен пред специфични предизвикателства, които заслужават специални решения, например: </a:t>
            </a:r>
          </a:p>
          <a:p>
            <a:pPr marL="285750" indent="-285750">
              <a:buFont typeface="Arial"/>
              <a:buChar char="•"/>
            </a:pPr>
            <a:r>
              <a:rPr lang="bg-BG"/>
              <a:t>интегрирането на </a:t>
            </a:r>
            <a:r>
              <a:rPr lang="bg-BG" b="1"/>
              <a:t>редовната оценка на психосоциалните рискови фактори </a:t>
            </a:r>
            <a:r>
              <a:rPr lang="bg-BG"/>
              <a:t>в цялостните практики за управление на риска е от решаващо значение;</a:t>
            </a:r>
          </a:p>
          <a:p>
            <a:pPr marL="285750" indent="-285750">
              <a:buFont typeface="Arial"/>
              <a:buChar char="•"/>
            </a:pPr>
            <a:r>
              <a:rPr lang="bg-BG"/>
              <a:t>създаване на </a:t>
            </a:r>
            <a:r>
              <a:rPr lang="bg-BG" b="1"/>
              <a:t>подкрепяща работна среда </a:t>
            </a:r>
            <a:r>
              <a:rPr lang="bg-BG"/>
              <a:t>за успешни интервенции за предотвратяване и намаляване на психосоциалните рискове (например чрез групи за партньорска подкрепа);</a:t>
            </a:r>
          </a:p>
          <a:p>
            <a:pPr marL="285750" indent="-285750">
              <a:buFont typeface="Arial"/>
              <a:buChar char="•"/>
            </a:pPr>
            <a:r>
              <a:rPr lang="bg-BG"/>
              <a:t>осигуряване на </a:t>
            </a:r>
            <a:r>
              <a:rPr lang="bg-BG" b="1"/>
              <a:t>достатъчен брой персонал </a:t>
            </a:r>
            <a:r>
              <a:rPr lang="bg-BG"/>
              <a:t>за справяне с натоварването и намаляване на съотношението пациенти — медицински специалисти;</a:t>
            </a:r>
          </a:p>
          <a:p>
            <a:pPr marL="285750" indent="-285750">
              <a:buFont typeface="Arial"/>
              <a:buChar char="•"/>
            </a:pPr>
            <a:r>
              <a:rPr lang="bg-BG"/>
              <a:t>насърчаване на </a:t>
            </a:r>
            <a:r>
              <a:rPr lang="bg-BG" b="1"/>
              <a:t>независимостта на работното място </a:t>
            </a:r>
            <a:r>
              <a:rPr lang="bg-BG"/>
              <a:t>чрез засилване на контрола на работниците върху техните графици и процеси на вземане на решения;</a:t>
            </a:r>
          </a:p>
          <a:p>
            <a:pPr marL="285750" indent="-285750">
              <a:buFont typeface="Arial"/>
              <a:buChar char="•"/>
            </a:pPr>
            <a:r>
              <a:rPr lang="bg-BG"/>
              <a:t>осигуряването на </a:t>
            </a:r>
            <a:r>
              <a:rPr lang="bg-BG" b="1"/>
              <a:t>справедливо възнаграждение и признание за усилията на работниците </a:t>
            </a:r>
            <a:r>
              <a:rPr lang="bg-BG"/>
              <a:t>е от жизненоважно значение за удовлетвореността от работата и психичното здраве;</a:t>
            </a:r>
          </a:p>
          <a:p>
            <a:pPr marL="285750" indent="-285750">
              <a:buFont typeface="Arial"/>
              <a:buChar char="•"/>
            </a:pPr>
            <a:r>
              <a:rPr lang="bg-BG" b="1"/>
              <a:t>предоставяне на информация, повишаване на осведомеността и обучение относно психосоциалните рискове </a:t>
            </a:r>
            <a:r>
              <a:rPr lang="bg-BG"/>
              <a:t>и проблемите с психичното здраве;</a:t>
            </a:r>
          </a:p>
          <a:p>
            <a:pPr marL="285750" indent="-285750">
              <a:buFont typeface="Arial"/>
              <a:buChar char="•"/>
            </a:pPr>
            <a:r>
              <a:rPr lang="bg-BG" b="1"/>
              <a:t>въвеждане на регулаторни инициативи</a:t>
            </a:r>
            <a:r>
              <a:rPr lang="bg-BG"/>
              <a:t>, например законодателство, необвързващи или доброволни политики, разработени от международни, европейски и национални организации, за предотвратяване, управление и справяне с психосоциалните рискове.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bg-BG" sz="1200" noProof="0" dirty="0"/>
              <a:t>Едно от възможните решения е адаптирането на работните места </a:t>
            </a:r>
            <a:r>
              <a:rPr lang="bg-BG" sz="1200" b="0" noProof="0" dirty="0"/>
              <a:t>, което включва: </a:t>
            </a:r>
          </a:p>
          <a:p>
            <a:pPr marL="171450" indent="-171450">
              <a:buFont typeface="Arial" panose="020B0604020202020204" pitchFamily="34" charset="0"/>
              <a:buChar char="•"/>
            </a:pPr>
            <a:r>
              <a:rPr lang="bg-BG" sz="1200" b="0" noProof="0" dirty="0"/>
              <a:t>осигуряване на по-тихи работни пространства и по-малко разсейващи фактори; </a:t>
            </a:r>
          </a:p>
          <a:p>
            <a:pPr marL="171450" indent="-171450">
              <a:buFont typeface="Arial" panose="020B0604020202020204" pitchFamily="34" charset="0"/>
              <a:buChar char="•"/>
            </a:pPr>
            <a:r>
              <a:rPr lang="bg-BG" sz="1200" b="0" noProof="0" dirty="0"/>
              <a:t>временно адаптиране на служебните задължения; </a:t>
            </a:r>
          </a:p>
          <a:p>
            <a:pPr marL="171450" indent="-171450">
              <a:buFont typeface="Arial" panose="020B0604020202020204" pitchFamily="34" charset="0"/>
              <a:buChar char="•"/>
            </a:pPr>
            <a:r>
              <a:rPr lang="bg-BG" sz="1200" b="0" noProof="0" dirty="0"/>
              <a:t>дългосрочни договорености за гъвкаво работно време;</a:t>
            </a:r>
          </a:p>
          <a:p>
            <a:pPr marL="171450" indent="-171450">
              <a:buFont typeface="Arial" panose="020B0604020202020204" pitchFamily="34" charset="0"/>
              <a:buChar char="•"/>
            </a:pPr>
            <a:r>
              <a:rPr lang="bg-BG" sz="1200" b="0" noProof="0" dirty="0"/>
              <a:t>работа от разстояние. </a:t>
            </a:r>
          </a:p>
          <a:p>
            <a:endParaRPr lang="en-GB" sz="1200" b="0" noProof="0" dirty="0"/>
          </a:p>
          <a:p>
            <a:r>
              <a:rPr lang="bg-BG" sz="1200" b="0" noProof="0" dirty="0"/>
              <a:t>Макар проблемите с психичното здраве да не са непременно свързани с работата, </a:t>
            </a:r>
            <a:r>
              <a:rPr lang="bg-BG" sz="1200" noProof="0" dirty="0"/>
              <a:t>подкрепяща </a:t>
            </a:r>
            <a:r>
              <a:rPr lang="bg-BG" sz="1200" b="0" noProof="0" dirty="0"/>
              <a:t>и </a:t>
            </a:r>
            <a:r>
              <a:rPr lang="bg-BG" sz="1200" noProof="0" dirty="0"/>
              <a:t>приобщаваща работна среда</a:t>
            </a:r>
            <a:r>
              <a:rPr lang="bg-BG" sz="1200" b="0" noProof="0" dirty="0"/>
              <a:t> може </a:t>
            </a:r>
            <a:r>
              <a:rPr lang="bg-BG" sz="1200" noProof="0" dirty="0"/>
              <a:t>да има голямо значение</a:t>
            </a:r>
            <a:r>
              <a:rPr lang="bg-BG" sz="1200" b="0" noProof="0" dirty="0"/>
              <a:t>. </a:t>
            </a:r>
          </a:p>
          <a:p>
            <a:endParaRPr lang="en-US" sz="1200" b="0" dirty="0"/>
          </a:p>
          <a:p>
            <a:r>
              <a:rPr lang="bg-BG" sz="1200" b="0" dirty="0"/>
              <a:t>Някои работници, включително хората с невроразнообразни увреждания, може да се сблъскат с трудности в стандартната работна среда</a:t>
            </a:r>
          </a:p>
          <a:p>
            <a:endParaRPr lang="en-US" sz="1200" b="0" dirty="0"/>
          </a:p>
          <a:p>
            <a:pPr lvl="0"/>
            <a:r>
              <a:rPr lang="bg-BG" sz="1200" b="1" noProof="0" dirty="0">
                <a:solidFill>
                  <a:srgbClr val="003399"/>
                </a:solidFill>
              </a:rPr>
              <a:t>Почти 50% </a:t>
            </a:r>
            <a:r>
              <a:rPr lang="bg-BG" sz="1200" b="1" dirty="0">
                <a:solidFill>
                  <a:schemeClr val="accent1"/>
                </a:solidFill>
              </a:rPr>
              <a:t>от населението на ЕС съобщава, че е имало емоционален или психосоциален проблем, например чувство на депресия или тревожност, през последните дванадесет месеца.</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dirty="0"/>
              <a:t>Източник: Евробарометър за 2023 г.: </a:t>
            </a:r>
            <a:r>
              <a:rPr lang="bg-BG" dirty="0">
                <a:hlinkClick r:id="rId3"/>
              </a:rPr>
              <a:t>Психично здраве — октомври 2023 г. —</a:t>
            </a:r>
            <a:r>
              <a:rPr lang="bg-BG" dirty="0"/>
              <a:t> </a:t>
            </a:r>
            <a:r>
              <a:rPr lang="bg-BG" dirty="0">
                <a:hlinkClick r:id="rId3"/>
              </a:rPr>
              <a:t>проучване на „Евробарометър“</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a:solidFill>
                  <a:schemeClr val="tx1"/>
                </a:solidFill>
                <a:effectLst/>
                <a:latin typeface="+mn-lt"/>
                <a:ea typeface="+mn-lt"/>
                <a:cs typeface="+mn-cs"/>
              </a:rPr>
              <a:t>Преобразувайте сложни понятия в ясни и приложими съвети</a:t>
            </a:r>
            <a:br>
              <a:rPr lang="bg-BG" sz="1200" b="0" i="0">
                <a:solidFill>
                  <a:schemeClr val="tx1"/>
                </a:solidFill>
                <a:effectLst/>
                <a:latin typeface="+mn-lt"/>
                <a:ea typeface="+mn-lt"/>
                <a:cs typeface="+mn-cs"/>
              </a:rPr>
            </a:br>
            <a:r>
              <a:rPr lang="bg-BG" sz="1200" b="0" i="0">
                <a:solidFill>
                  <a:schemeClr val="tx1"/>
                </a:solidFill>
                <a:effectLst/>
                <a:latin typeface="+mn-lt"/>
                <a:ea typeface="+mn-lt"/>
                <a:cs typeface="+mn-cs"/>
              </a:rPr>
              <a:t>Като посредници една от основните ви добавени ценности е да опростявате. Психосоциалните рискове и психичното здраве могат да изглеждат абстрактни или деликатни теми — затова е от съществено значение те да бъдат превърнати в конкретни мерки и разбираеми указания. Предоставянето на примери за добри практики и ясни насоки „стъпка по стъпка“ помага да се разбере по какъв начин мерките могат да доведат до промяна на работните места.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a:solidFill>
                  <a:schemeClr val="tx1"/>
                </a:solidFill>
                <a:effectLst/>
                <a:latin typeface="+mn-lt"/>
                <a:ea typeface="+mn-lt"/>
                <a:cs typeface="+mn-cs"/>
              </a:rPr>
              <a:t>Насърчавайте работните места да създават благоприятна среда, като същевременно се защитава неприкосновеността на личния живот</a:t>
            </a:r>
            <a:br>
              <a:rPr lang="bg-BG" sz="1200" b="0" i="0">
                <a:solidFill>
                  <a:schemeClr val="tx1"/>
                </a:solidFill>
                <a:effectLst/>
                <a:latin typeface="+mn-lt"/>
                <a:ea typeface="+mn-lt"/>
                <a:cs typeface="+mn-cs"/>
              </a:rPr>
            </a:br>
            <a:r>
              <a:rPr lang="bg-BG" sz="1200" b="0" i="0">
                <a:solidFill>
                  <a:schemeClr val="tx1"/>
                </a:solidFill>
                <a:effectLst/>
                <a:latin typeface="+mn-lt"/>
                <a:ea typeface="+mn-lt"/>
                <a:cs typeface="+mn-cs"/>
              </a:rPr>
              <a:t>Важно е да се намери правилният баланс. От работодателите не се очаква да решават лични проблеми, но участието в създаването на подкрепяща работна среда може да бъде от полза и за двете страни. Това означава да се насърчават уважението, разбирането и гъвкавостта, като същевременно се поддържат подходящи граници и поверителност.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a:solidFill>
                  <a:schemeClr val="tx1"/>
                </a:solidFill>
                <a:effectLst/>
                <a:latin typeface="+mn-lt"/>
                <a:ea typeface="+mn-lt"/>
                <a:cs typeface="+mn-cs"/>
              </a:rPr>
              <a:t>Насърчавайте гъвкави условия на работа и достъп до услуги за подкрепа</a:t>
            </a:r>
            <a:br>
              <a:rPr lang="bg-BG" sz="1200" b="0" i="0">
                <a:solidFill>
                  <a:schemeClr val="tx1"/>
                </a:solidFill>
                <a:effectLst/>
                <a:latin typeface="+mn-lt"/>
                <a:ea typeface="+mn-lt"/>
                <a:cs typeface="+mn-cs"/>
              </a:rPr>
            </a:br>
            <a:r>
              <a:rPr lang="bg-BG" sz="1200" b="0" i="0">
                <a:solidFill>
                  <a:schemeClr val="tx1"/>
                </a:solidFill>
                <a:effectLst/>
                <a:latin typeface="+mn-lt"/>
                <a:ea typeface="+mn-lt"/>
                <a:cs typeface="+mn-cs"/>
              </a:rPr>
              <a:t>Подчертаването на ползата от практични решения като гъвкаво работно време, временни промени или достъп до услуги за подкрепа на служителите може да даде насоки за това какво да се направи. Тези мерки могат да имат реално положително въздействие както при стреса, свързан с работата, така и в ситуации, в които лични проблеми оказват влияние върху работата.</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b="1" i="0">
                <a:solidFill>
                  <a:schemeClr val="tx1"/>
                </a:solidFill>
                <a:effectLst/>
                <a:latin typeface="+mn-lt"/>
                <a:ea typeface="+mn-lt"/>
                <a:cs typeface="+mn-cs"/>
              </a:rPr>
              <a:t>Насърчавайте открит диалог и култура без стигматизиране</a:t>
            </a:r>
            <a:br>
              <a:rPr lang="bg-BG" sz="1200" b="0" i="0">
                <a:solidFill>
                  <a:schemeClr val="tx1"/>
                </a:solidFill>
                <a:effectLst/>
                <a:latin typeface="+mn-lt"/>
                <a:ea typeface="+mn-lt"/>
                <a:cs typeface="+mn-cs"/>
              </a:rPr>
            </a:br>
            <a:r>
              <a:rPr lang="bg-BG" sz="1200" b="0" i="0">
                <a:solidFill>
                  <a:schemeClr val="tx1"/>
                </a:solidFill>
                <a:effectLst/>
                <a:latin typeface="+mn-lt"/>
                <a:ea typeface="+mn-lt"/>
                <a:cs typeface="+mn-cs"/>
              </a:rPr>
              <a:t>От ключова важност е да се създаде култура, в която психичното здраве може да бъде обсъждано открито. Това може да се постигне чрез повишаване на осведомеността, насърчаване на участието на работниците и ангажиране на ръководството — като по този начин се допринесе за намаляване на стигматизацията и за нормализиране на тези разговори на работното място.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sz="1400" dirty="0">
                <a:solidFill>
                  <a:schemeClr val="accent1"/>
                </a:solidFill>
              </a:rPr>
              <a:t>Кампанията се ръководи от </a:t>
            </a:r>
            <a:r>
              <a:rPr lang="bg-BG" sz="1400" dirty="0" err="1">
                <a:solidFill>
                  <a:schemeClr val="accent1"/>
                </a:solidFill>
              </a:rPr>
              <a:t>EU-OSHA</a:t>
            </a:r>
            <a:r>
              <a:rPr lang="bg-BG" sz="1400" dirty="0">
                <a:solidFill>
                  <a:schemeClr val="accent1"/>
                </a:solidFill>
              </a:rPr>
              <a:t> с помощта на мрежа от партньори в повече от 30 държави, сред които:</a:t>
            </a:r>
          </a:p>
          <a:p>
            <a:pPr marL="742950" lvl="1" indent="-285750">
              <a:buFont typeface="Arial" panose="020B0604020202020204" pitchFamily="34" charset="0"/>
              <a:buChar char="•"/>
            </a:pPr>
            <a:r>
              <a:rPr lang="bg-BG" sz="1400" b="1" dirty="0"/>
              <a:t>национални фокусни точки</a:t>
            </a:r>
            <a:r>
              <a:rPr lang="bg-BG" sz="1400" dirty="0"/>
              <a:t>: организации, координиращи кампанията на национално равнище;</a:t>
            </a:r>
          </a:p>
          <a:p>
            <a:pPr marL="742950" lvl="1" indent="-285750">
              <a:buFont typeface="Arial" panose="020B0604020202020204" pitchFamily="34" charset="0"/>
              <a:buChar char="•"/>
            </a:pPr>
            <a:r>
              <a:rPr lang="bg-BG" sz="1400" dirty="0"/>
              <a:t>европейски социални партньори;</a:t>
            </a:r>
          </a:p>
          <a:p>
            <a:pPr marL="742950" lvl="1" indent="-285750">
              <a:buFont typeface="Arial" panose="020B0604020202020204" pitchFamily="34" charset="0"/>
              <a:buChar char="•"/>
            </a:pPr>
            <a:r>
              <a:rPr lang="bg-BG" sz="1400" b="1" dirty="0"/>
              <a:t>официални партньори на кампанията</a:t>
            </a:r>
            <a:r>
              <a:rPr lang="bg-BG" sz="1400" dirty="0"/>
              <a:t>: публични и частни паневропейски организации;</a:t>
            </a:r>
          </a:p>
          <a:p>
            <a:pPr marL="742950" lvl="1" indent="-285750">
              <a:buFont typeface="Arial" panose="020B0604020202020204" pitchFamily="34" charset="0"/>
              <a:buChar char="•"/>
            </a:pPr>
            <a:r>
              <a:rPr lang="bg-BG" sz="1400" b="1" dirty="0"/>
              <a:t>партньори на </a:t>
            </a:r>
            <a:r>
              <a:rPr lang="bg-BG" sz="1400" b="1" dirty="0" err="1"/>
              <a:t>OSHVET</a:t>
            </a:r>
            <a:r>
              <a:rPr lang="bg-BG" sz="1400" dirty="0"/>
              <a:t>: партньори, специализирани в професионалното образование и обучение;</a:t>
            </a:r>
          </a:p>
          <a:p>
            <a:pPr marL="742950" lvl="1" indent="-285750">
              <a:buFont typeface="Arial" panose="020B0604020202020204" pitchFamily="34" charset="0"/>
              <a:buChar char="•"/>
            </a:pPr>
            <a:r>
              <a:rPr lang="bg-BG" sz="1400" b="1" dirty="0"/>
              <a:t>медийни партньори</a:t>
            </a:r>
            <a:r>
              <a:rPr lang="bg-BG" sz="1400" dirty="0"/>
              <a:t>: медии от целия ЕС, които популяризират кампанията;</a:t>
            </a:r>
          </a:p>
          <a:p>
            <a:pPr marL="742950" lvl="1" indent="-285750">
              <a:buFont typeface="Arial" panose="020B0604020202020204" pitchFamily="34" charset="0"/>
              <a:buChar char="•"/>
            </a:pPr>
            <a:r>
              <a:rPr lang="bg-BG" sz="1400" b="1" dirty="0"/>
              <a:t>мрежа „Enterprise </a:t>
            </a:r>
            <a:r>
              <a:rPr lang="bg-BG" sz="1400" b="1" dirty="0" err="1"/>
              <a:t>Europe</a:t>
            </a:r>
            <a:r>
              <a:rPr lang="bg-BG" sz="1400" b="1" dirty="0"/>
              <a:t>“</a:t>
            </a:r>
            <a:r>
              <a:rPr lang="bg-BG" sz="1400" dirty="0"/>
              <a:t>: мрежата на ЕС, която подпомага предприятията в тяхната дейност в областта на безопасността и здравето при работа;</a:t>
            </a:r>
          </a:p>
          <a:p>
            <a:pPr marL="742950" lvl="1" indent="-285750">
              <a:buFont typeface="Arial" panose="020B0604020202020204" pitchFamily="34" charset="0"/>
              <a:buChar char="•"/>
            </a:pPr>
            <a:r>
              <a:rPr lang="bg-BG" sz="1400" dirty="0"/>
              <a:t>институциите на ЕС;</a:t>
            </a:r>
          </a:p>
          <a:p>
            <a:pPr marL="742950" lvl="1" indent="-285750">
              <a:buFont typeface="Arial" panose="020B0604020202020204" pitchFamily="34" charset="0"/>
              <a:buChar char="•"/>
            </a:pPr>
            <a:r>
              <a:rPr lang="bg-BG" sz="1400" dirty="0"/>
              <a:t>други агенции на ЕС.</a:t>
            </a:r>
          </a:p>
          <a:p>
            <a:pPr marL="457200" lvl="1" indent="0">
              <a:buFont typeface="Arial" panose="020B0604020202020204" pitchFamily="34" charset="0"/>
              <a:buNone/>
            </a:pPr>
            <a:endParaRPr lang="en-GB" sz="1400" dirty="0"/>
          </a:p>
          <a:p>
            <a:r>
              <a:rPr lang="bg-BG" sz="1200" dirty="0">
                <a:solidFill>
                  <a:schemeClr val="accent1"/>
                </a:solidFill>
              </a:rPr>
              <a:t>Партньорите действат като посредници между </a:t>
            </a:r>
            <a:r>
              <a:rPr lang="bg-BG" sz="1200" dirty="0" err="1">
                <a:solidFill>
                  <a:schemeClr val="accent1"/>
                </a:solidFill>
              </a:rPr>
              <a:t>EU-OSHA</a:t>
            </a:r>
            <a:r>
              <a:rPr lang="bg-BG" sz="1200" dirty="0">
                <a:solidFill>
                  <a:schemeClr val="accent1"/>
                </a:solidFill>
              </a:rPr>
              <a:t> и работниците и служителите от Европа, като споделят материали и ресурси на кампанията на национално равнище. Движещият фактор на кампанията са ангажиментът и активното участие на партньорите на </a:t>
            </a:r>
            <a:r>
              <a:rPr lang="bg-BG" sz="1200" dirty="0" err="1">
                <a:solidFill>
                  <a:schemeClr val="accent1"/>
                </a:solidFill>
              </a:rPr>
              <a:t>EU-OSHA</a:t>
            </a:r>
            <a:r>
              <a:rPr lang="bg-BG" sz="1200" dirty="0">
                <a:solidFill>
                  <a:schemeClr val="accent1"/>
                </a:solidFill>
              </a:rPr>
              <a:t>, което гарантира успешното популяризиране на нейното послание в цяла Европа и достигането му до предприятия от всякакъв мащаб.</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bg-BG" b="1" dirty="0"/>
              <a:t>Европейската седмица за безопасност и здраве при работа</a:t>
            </a:r>
            <a:r>
              <a:rPr lang="bg-BG" dirty="0"/>
              <a:t> </a:t>
            </a:r>
            <a:r>
              <a:rPr lang="bg-BG" b="0" dirty="0"/>
              <a:t>се</a:t>
            </a:r>
            <a:r>
              <a:rPr lang="bg-BG" b="1" dirty="0"/>
              <a:t> </a:t>
            </a:r>
            <a:r>
              <a:rPr lang="bg-BG" dirty="0"/>
              <a:t>провежда всяка година през октомври (43-та седмица), което дава възможност на поддръжниците и партньорите от цяла Европа да организират свои собствени прояви или дейности за повишаване на осведомеността за кампанията. </a:t>
            </a:r>
          </a:p>
          <a:p>
            <a:endParaRPr lang="fr-FR" dirty="0"/>
          </a:p>
          <a:p>
            <a:r>
              <a:rPr lang="bg-BG" b="1" dirty="0"/>
              <a:t>Вземете сертификата си</a:t>
            </a:r>
            <a:r>
              <a:rPr lang="bg-BG" dirty="0"/>
              <a:t>: Получете сертификат за участието си в кампанията „Здравословни работни места“, като организирате събитие или дейност.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bg-BG" b="1" dirty="0"/>
              <a:t>Наградите за добри практики за здравословни работни места</a:t>
            </a:r>
            <a:r>
              <a:rPr lang="bg-BG" dirty="0"/>
              <a:t> е инициатива, провеждана за всяка кампания, чрез която се отбелязват организации, </a:t>
            </a:r>
            <a:r>
              <a:rPr lang="bg-BG" sz="1200" b="0" i="0" dirty="0">
                <a:solidFill>
                  <a:schemeClr val="tx1"/>
                </a:solidFill>
                <a:effectLst/>
                <a:latin typeface="+mn-lt"/>
                <a:ea typeface="+mn-lt"/>
                <a:cs typeface="+mn-cs"/>
              </a:rPr>
              <a:t>дали изключителен и новаторски принос за превенцията и управлението на </a:t>
            </a:r>
            <a:r>
              <a:rPr lang="bg-BG" sz="1200" b="0" i="0" dirty="0" err="1">
                <a:solidFill>
                  <a:schemeClr val="tx1"/>
                </a:solidFill>
                <a:effectLst/>
                <a:latin typeface="+mn-lt"/>
                <a:ea typeface="+mn-lt"/>
                <a:cs typeface="+mn-cs"/>
              </a:rPr>
              <a:t>психосоциалните</a:t>
            </a:r>
            <a:r>
              <a:rPr lang="bg-BG" sz="1200" b="0" i="0" dirty="0">
                <a:solidFill>
                  <a:schemeClr val="tx1"/>
                </a:solidFill>
                <a:effectLst/>
                <a:latin typeface="+mn-lt"/>
                <a:ea typeface="+mn-lt"/>
                <a:cs typeface="+mn-cs"/>
              </a:rPr>
              <a:t> рискове на работното място. Националните координационни центрове отговарят за избора на националния победител в конкурса за награди за добри практики, който след това ще бъде номиниран пред </a:t>
            </a:r>
            <a:r>
              <a:rPr lang="bg-BG" sz="1200" b="0" i="0" dirty="0" err="1">
                <a:solidFill>
                  <a:schemeClr val="tx1"/>
                </a:solidFill>
                <a:effectLst/>
                <a:latin typeface="+mn-lt"/>
                <a:ea typeface="+mn-lt"/>
                <a:cs typeface="+mn-cs"/>
              </a:rPr>
              <a:t>EU-OSHA</a:t>
            </a:r>
            <a:r>
              <a:rPr lang="bg-BG" sz="1200" b="0" i="0" dirty="0">
                <a:solidFill>
                  <a:schemeClr val="tx1"/>
                </a:solidFill>
                <a:effectLst/>
                <a:latin typeface="+mn-lt"/>
                <a:ea typeface="+mn-lt"/>
                <a:cs typeface="+mn-cs"/>
              </a:rPr>
              <a:t>.  </a:t>
            </a:r>
          </a:p>
          <a:p>
            <a:endParaRPr lang="en-GB" dirty="0"/>
          </a:p>
          <a:p>
            <a:r>
              <a:rPr lang="bg-BG" b="1" dirty="0"/>
              <a:t>Официални партньори на кампанията</a:t>
            </a:r>
            <a:r>
              <a:rPr lang="bg-BG" b="0" dirty="0"/>
              <a:t>: Предложението за официално партньорство на кампанията е отворено за европейски и международни дружества и организации, ангажирани с насърчаването на психичното здраве на работното място и предотвратяването на </a:t>
            </a:r>
            <a:r>
              <a:rPr lang="bg-BG" b="0" dirty="0" err="1"/>
              <a:t>психосоциалните</a:t>
            </a:r>
            <a:r>
              <a:rPr lang="bg-BG" b="0" dirty="0"/>
              <a:t> рискове в цяла Европа. Очаква се активно участие. В замяна официалните партньори на кампанията получават по-голяма видимост, могат да популяризират своите новини на уебсайта и в бюлетина на </a:t>
            </a:r>
            <a:r>
              <a:rPr lang="bg-BG" b="0" dirty="0" err="1"/>
              <a:t>EU-OSHA</a:t>
            </a:r>
            <a:r>
              <a:rPr lang="bg-BG" b="0" dirty="0"/>
              <a:t>, както и имат възможност да разширят своята мрежа от контакти. </a:t>
            </a:r>
          </a:p>
          <a:p>
            <a:endParaRPr lang="en-GB" b="1" dirty="0"/>
          </a:p>
          <a:p>
            <a:r>
              <a:rPr lang="bg-BG" b="1" dirty="0"/>
              <a:t>Медийни партньори:</a:t>
            </a:r>
            <a:r>
              <a:rPr lang="bg-BG" dirty="0"/>
              <a:t> И</a:t>
            </a:r>
            <a:r>
              <a:rPr lang="bg-BG" b="0" dirty="0"/>
              <a:t>зключителна</a:t>
            </a:r>
            <a:r>
              <a:rPr lang="bg-BG" b="1" dirty="0"/>
              <a:t> </a:t>
            </a:r>
            <a:r>
              <a:rPr lang="bg-BG" dirty="0"/>
              <a:t>европейска мрежа от журналисти и редактори, ангажирани с насърчаването на безопасни и здравословни работни места. Медийните партньори получават ранен достъп до надеждно и актуално съдържание, по-голяма видимост в общността, занимаваща се с безопасността и здравето при работа (</a:t>
            </a:r>
            <a:r>
              <a:rPr lang="bg-BG" dirty="0" err="1"/>
              <a:t>БЗР</a:t>
            </a:r>
            <a:r>
              <a:rPr lang="bg-BG" dirty="0"/>
              <a:t>), както и преки връзки с експерти от </a:t>
            </a:r>
            <a:r>
              <a:rPr lang="bg-BG" dirty="0" err="1"/>
              <a:t>EU-OSHA</a:t>
            </a:r>
            <a:r>
              <a:rPr lang="bg-BG" dirty="0"/>
              <a:t> и заинтересовани страни от цяла Европа.</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18B20FC1-2280-37A1-CE11-7AE830A1EA5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5619" y="6088409"/>
            <a:ext cx="2036769" cy="520805"/>
          </a:xfrm>
          <a:prstGeom prst="rect">
            <a:avLst/>
          </a:prstGeom>
        </p:spPr>
      </p:pic>
      <p:pic>
        <p:nvPicPr>
          <p:cNvPr id="14" name="Picture 13">
            <a:extLst>
              <a:ext uri="{FF2B5EF4-FFF2-40B4-BE49-F238E27FC236}">
                <a16:creationId xmlns:a16="http://schemas.microsoft.com/office/drawing/2014/main" id="{C171B77F-3626-FC72-3F5E-64E67F7E67D4}"/>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276168" y="5570107"/>
            <a:ext cx="734485" cy="1039757"/>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bg-BG"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bg-BG" sz="3200" b="1">
                <a:solidFill>
                  <a:schemeClr val="tx2"/>
                </a:solidFill>
                <a:ea typeface=""/>
              </a:rPr>
              <a:t>БЛАГОДАРИМ ВИ!</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bg-BG"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bg-BG"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bg-BG" sz="2133">
                <a:solidFill>
                  <a:schemeClr val="accent1"/>
                </a:solidFill>
                <a:ea typeface=""/>
                <a:cs typeface="Trebuchet MS"/>
              </a:rPr>
              <a:t>Европейска агенция за безопасност и здраве при работа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bg-BG"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bg-BG"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Автор:</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Управление на проекта:</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Нито Европейската агенция, нито което и да е лице, действащо от името на Агенцията, носят отговорност за начина, по който би могла да бъде използвана съдържащата се в настоящата публикация информация.</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 Европейска агенция за безопасност и здраве при работа,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Възпроизвеждането е разрешено при посочване на източника.</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bg-BG" sz="1467" b="1" i="0" u="none" strike="noStrike" cap="none" normalizeH="0" baseline="0" noProof="0">
                <a:ln>
                  <a:noFill/>
                </a:ln>
                <a:solidFill>
                  <a:srgbClr val="003399"/>
                </a:solidFill>
                <a:effectLst/>
                <a:uLnTx/>
                <a:uFillTx/>
                <a:latin typeface="Arial"/>
                <a:ea typeface="Arial"/>
                <a:cs typeface="+mn-cs"/>
              </a:rPr>
              <a:t>За всяко използване или възпроизвеждане на снимки или други материали, които не са под авторското право на EU-OSHA, трябва да се иска разрешение пряко от притежателите на авторските права.</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07/09/2026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bg-BG"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780B6CE7-8179-61CE-A94D-588AAD88FF79}"/>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5619" y="6088409"/>
            <a:ext cx="2036769" cy="520805"/>
          </a:xfrm>
          <a:prstGeom prst="rect">
            <a:avLst/>
          </a:prstGeom>
        </p:spPr>
      </p:pic>
      <p:pic>
        <p:nvPicPr>
          <p:cNvPr id="7" name="Picture 6">
            <a:extLst>
              <a:ext uri="{FF2B5EF4-FFF2-40B4-BE49-F238E27FC236}">
                <a16:creationId xmlns:a16="http://schemas.microsoft.com/office/drawing/2014/main" id="{16236456-5F80-6B5E-2554-C12EEC85C7CF}"/>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276168" y="5570107"/>
            <a:ext cx="734485" cy="1039757"/>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bg/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2.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bg/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bg/campaign-partners/enterprise-europe-network" TargetMode="External"/><Relationship Id="rId11" Type="http://schemas.openxmlformats.org/officeDocument/2006/relationships/hyperlink" Target="https://healthy-workplaces.osha.europa.eu/bg/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bg/campaign-partners/campaign-media-partners" TargetMode="External"/><Relationship Id="rId10" Type="http://schemas.openxmlformats.org/officeDocument/2006/relationships/image" Target="../media/image51.png"/><Relationship Id="rId4" Type="http://schemas.openxmlformats.org/officeDocument/2006/relationships/image" Target="../media/image49.svg"/><Relationship Id="rId9" Type="http://schemas.openxmlformats.org/officeDocument/2006/relationships/hyperlink" Target="https://osha.europa.eu/bg" TargetMode="External"/><Relationship Id="rId14" Type="http://schemas.openxmlformats.org/officeDocument/2006/relationships/hyperlink" Target="https://healthy-workplaces.osha.europa.eu/bg/campaign-partners/official-campaign-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bg/tools-and-publications" TargetMode="External"/><Relationship Id="rId2" Type="http://schemas.openxmlformats.org/officeDocument/2006/relationships/hyperlink" Target="https://healthy-workplaces.osha.europa.eu/bg/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bg/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hyperlink" Target="https://healthy-workplaces.osha.europa.eu/bg/get-involved/european-week" TargetMode="External"/><Relationship Id="rId7" Type="http://schemas.openxmlformats.org/officeDocument/2006/relationships/hyperlink" Target="https://healthy-workplaces.osha.europa.eu/bg/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bg/get-involved/become-campaign-partner" TargetMode="External"/><Relationship Id="rId5" Type="http://schemas.openxmlformats.org/officeDocument/2006/relationships/hyperlink" Target="https://healthy-workplaces.osha.europa.eu/bg/get-involved/good-practice-awards" TargetMode="External"/><Relationship Id="rId4" Type="http://schemas.openxmlformats.org/officeDocument/2006/relationships/hyperlink" Target="https://healthy-workplaces.osha.europa.eu/bg/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2.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9.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1.svg"/><Relationship Id="rId4" Type="http://schemas.openxmlformats.org/officeDocument/2006/relationships/image" Target="../media/image58.svg"/><Relationship Id="rId9" Type="http://schemas.openxmlformats.org/officeDocument/2006/relationships/hyperlink" Target="https://www.youtube.com/@EU_OSHA" TargetMode="External"/><Relationship Id="rId1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0195200" cy="1147875"/>
          </a:xfrm>
        </p:spPr>
        <p:txBody>
          <a:bodyPr anchor="t">
            <a:normAutofit/>
          </a:bodyPr>
          <a:lstStyle/>
          <a:p>
            <a:r>
              <a:rPr lang="bg-BG"/>
              <a:t>Кампания „Здравословни работни места“ 2026—2028 г. „Заедно за психичното здраве при работа“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bg-BG" sz="2600" i="1">
                <a:solidFill>
                  <a:srgbClr val="92D050"/>
                </a:solidFill>
              </a:rPr>
              <a:t>Превенция на психосоциалните рискове при работа</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bg-BG" dirty="0"/>
              <a:t>Съдържание</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11460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600" b="0">
                <a:solidFill>
                  <a:srgbClr val="003399"/>
                </a:solidFill>
              </a:rPr>
              <a:t>Общата картина</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bg-BG" sz="1400" dirty="0">
                <a:solidFill>
                  <a:srgbClr val="003399"/>
                </a:solidFill>
              </a:rPr>
              <a:t>Цели и задачи на кампанията</a:t>
            </a:r>
          </a:p>
          <a:p>
            <a:pPr marL="169863" indent="-169863">
              <a:buFont typeface="Arial" panose="020B0604020202020204" pitchFamily="34" charset="0"/>
              <a:buChar char="•"/>
            </a:pPr>
            <a:r>
              <a:rPr lang="bg-BG" sz="1400" dirty="0">
                <a:solidFill>
                  <a:srgbClr val="003399"/>
                </a:solidFill>
              </a:rPr>
              <a:t>За кого е предназначена кампанията?</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2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778081" y="2662845"/>
            <a:ext cx="5641891"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bg-BG" sz="1600" dirty="0"/>
              <a:t>Пътна карта за действие: петте приоритетни области</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84995"/>
          </a:xfrm>
          <a:prstGeom prst="rect">
            <a:avLst/>
          </a:prstGeom>
          <a:noFill/>
        </p:spPr>
        <p:txBody>
          <a:bodyPr wrap="square" rtlCol="0">
            <a:spAutoFit/>
          </a:bodyPr>
          <a:lstStyle/>
          <a:p>
            <a:pPr marL="169863" indent="-169863">
              <a:buFont typeface="Arial" panose="020B0604020202020204" pitchFamily="34" charset="0"/>
              <a:buChar char="•"/>
            </a:pPr>
            <a:r>
              <a:rPr lang="bg-BG" sz="1400" dirty="0">
                <a:solidFill>
                  <a:srgbClr val="003399"/>
                </a:solidFill>
              </a:rPr>
              <a:t>Оценка и управление на </a:t>
            </a:r>
            <a:r>
              <a:rPr lang="bg-BG" sz="1400" dirty="0" err="1">
                <a:solidFill>
                  <a:srgbClr val="003399"/>
                </a:solidFill>
              </a:rPr>
              <a:t>психосоциалните</a:t>
            </a:r>
            <a:r>
              <a:rPr lang="bg-BG" sz="1400" dirty="0">
                <a:solidFill>
                  <a:srgbClr val="003399"/>
                </a:solidFill>
              </a:rPr>
              <a:t> рискове</a:t>
            </a:r>
          </a:p>
          <a:p>
            <a:pPr marL="169863" indent="-169863">
              <a:buFont typeface="Arial" panose="020B0604020202020204" pitchFamily="34" charset="0"/>
              <a:buChar char="•"/>
            </a:pPr>
            <a:r>
              <a:rPr lang="bg-BG" sz="1400" dirty="0">
                <a:solidFill>
                  <a:srgbClr val="003399"/>
                </a:solidFill>
              </a:rPr>
              <a:t>Тормоз, сексуален тормоз и насилие</a:t>
            </a:r>
          </a:p>
          <a:p>
            <a:pPr marL="169863" indent="-169863">
              <a:buFont typeface="Arial" panose="020B0604020202020204" pitchFamily="34" charset="0"/>
              <a:buChar char="•"/>
            </a:pPr>
            <a:r>
              <a:rPr lang="bg-BG" sz="1400" dirty="0">
                <a:solidFill>
                  <a:srgbClr val="003399"/>
                </a:solidFill>
              </a:rPr>
              <a:t>Физически рискове и психично здраве</a:t>
            </a:r>
          </a:p>
          <a:p>
            <a:pPr marL="169863" indent="-169863">
              <a:buFont typeface="Arial" panose="020B0604020202020204" pitchFamily="34" charset="0"/>
              <a:buChar char="•"/>
            </a:pPr>
            <a:r>
              <a:rPr lang="bg-BG" sz="1400" dirty="0" err="1">
                <a:solidFill>
                  <a:srgbClr val="003399"/>
                </a:solidFill>
              </a:rPr>
              <a:t>Психосоциални</a:t>
            </a:r>
            <a:r>
              <a:rPr lang="bg-BG" sz="1400" dirty="0">
                <a:solidFill>
                  <a:srgbClr val="003399"/>
                </a:solidFill>
              </a:rPr>
              <a:t> рискове в сектора на здравеопазването и социалните грижи</a:t>
            </a:r>
          </a:p>
          <a:p>
            <a:pPr marL="169863" indent="-169863">
              <a:buFont typeface="Arial" panose="020B0604020202020204" pitchFamily="34" charset="0"/>
              <a:buChar char="•"/>
            </a:pPr>
            <a:r>
              <a:rPr lang="bg-BG" sz="1400" dirty="0">
                <a:solidFill>
                  <a:srgbClr val="003399"/>
                </a:solidFill>
              </a:rPr>
              <a:t>Подкрепа за психичното здраве при работа</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bg-BG" sz="1600">
                <a:solidFill>
                  <a:schemeClr val="bg1"/>
                </a:solidFill>
              </a:rPr>
              <a:t>Участие в кампанията</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84995"/>
          </a:xfrm>
          <a:prstGeom prst="rect">
            <a:avLst/>
          </a:prstGeom>
          <a:noFill/>
        </p:spPr>
        <p:txBody>
          <a:bodyPr wrap="square" rtlCol="0">
            <a:spAutoFit/>
          </a:bodyPr>
          <a:lstStyle/>
          <a:p>
            <a:pPr marL="169863" indent="-169863">
              <a:buFont typeface="Arial" panose="020B0604020202020204" pitchFamily="34" charset="0"/>
              <a:buChar char="•"/>
            </a:pPr>
            <a:r>
              <a:rPr lang="bg-BG" sz="1400">
                <a:solidFill>
                  <a:srgbClr val="003399"/>
                </a:solidFill>
              </a:rPr>
              <a:t>Мрежата на EU-OSHA</a:t>
            </a:r>
          </a:p>
          <a:p>
            <a:pPr marL="169863" indent="-169863">
              <a:buFont typeface="Arial" panose="020B0604020202020204" pitchFamily="34" charset="0"/>
              <a:buChar char="•"/>
            </a:pPr>
            <a:r>
              <a:rPr lang="bg-BG" sz="1400">
                <a:solidFill>
                  <a:srgbClr val="003399"/>
                </a:solidFill>
              </a:rPr>
              <a:t>Ресурси на кампанията</a:t>
            </a:r>
          </a:p>
          <a:p>
            <a:pPr marL="169863" indent="-169863">
              <a:buFont typeface="Arial" panose="020B0604020202020204" pitchFamily="34" charset="0"/>
              <a:buChar char="•"/>
            </a:pPr>
            <a:r>
              <a:rPr lang="bg-BG" sz="1400">
                <a:solidFill>
                  <a:srgbClr val="003399"/>
                </a:solidFill>
              </a:rPr>
              <a:t>Набор от инструменти и цифрово популяризиране</a:t>
            </a:r>
          </a:p>
          <a:p>
            <a:pPr marL="169863" indent="-169863">
              <a:buFont typeface="Arial" panose="020B0604020202020204" pitchFamily="34" charset="0"/>
              <a:buChar char="•"/>
            </a:pPr>
            <a:r>
              <a:rPr lang="bg-BG" sz="1400">
                <a:solidFill>
                  <a:srgbClr val="003399"/>
                </a:solidFill>
              </a:rPr>
              <a:t>Как да участвате в кампанията?</a:t>
            </a:r>
          </a:p>
          <a:p>
            <a:pPr marL="169863" indent="-169863">
              <a:buFont typeface="Arial" panose="020B0604020202020204" pitchFamily="34" charset="0"/>
              <a:buChar char="•"/>
            </a:pPr>
            <a:r>
              <a:rPr lang="bg-BG" sz="1400">
                <a:solidFill>
                  <a:srgbClr val="003399"/>
                </a:solidFill>
              </a:rPr>
              <a:t>Останете във връзка с кампанията</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bg-BG"/>
              <a:t>Общата картина: психичното здраве оказва решаващо влияние върху ежедневието и работата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bg-BG" sz="2000" b="1">
                <a:solidFill>
                  <a:schemeClr val="tx2"/>
                </a:solidFill>
              </a:rPr>
              <a:t>Психичното здраве силно се влияе от ежедневието, включително и от работата!</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5" y="2670101"/>
            <a:ext cx="8205871" cy="217527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bg-BG" dirty="0"/>
              <a:t>Работата може да укрепи психичното здраве</a:t>
            </a:r>
            <a:r>
              <a:rPr lang="bg-BG" b="0" dirty="0"/>
              <a:t>, като осигурява цел, структура и социално взаимодействие — </a:t>
            </a:r>
            <a:r>
              <a:rPr lang="bg-BG" dirty="0"/>
              <a:t>ако</a:t>
            </a:r>
            <a:r>
              <a:rPr lang="bg-BG" b="0" dirty="0"/>
              <a:t> е </a:t>
            </a:r>
            <a:r>
              <a:rPr lang="bg-BG" dirty="0"/>
              <a:t>добре организирана</a:t>
            </a:r>
            <a:r>
              <a:rPr lang="bg-BG" b="0" dirty="0"/>
              <a:t> и </a:t>
            </a:r>
            <a:r>
              <a:rPr lang="bg-BG" dirty="0"/>
              <a:t>подкрепяща</a:t>
            </a:r>
            <a:r>
              <a:rPr lang="bg-BG" b="0" dirty="0"/>
              <a:t>.</a:t>
            </a:r>
          </a:p>
          <a:p>
            <a:pPr marL="233363" indent="-233363">
              <a:spcAft>
                <a:spcPts val="600"/>
              </a:spcAft>
            </a:pPr>
            <a:r>
              <a:rPr lang="bg-BG" dirty="0"/>
              <a:t>Психосоциалните рискове на работното място</a:t>
            </a:r>
            <a:r>
              <a:rPr lang="bg-BG" b="0" dirty="0"/>
              <a:t>, например противоречиви изисквания, тормоз или постоянно високо работно натоварване, могат да подкопаят това въздействие. </a:t>
            </a:r>
          </a:p>
          <a:p>
            <a:pPr marL="233363" indent="-233363">
              <a:spcAft>
                <a:spcPts val="600"/>
              </a:spcAft>
            </a:pPr>
            <a:r>
              <a:rPr lang="bg-BG" dirty="0"/>
              <a:t>Ако не бъдат установени</a:t>
            </a:r>
            <a:r>
              <a:rPr lang="bg-BG" b="0" dirty="0"/>
              <a:t>, </a:t>
            </a:r>
            <a:r>
              <a:rPr lang="bg-BG" dirty="0"/>
              <a:t>управлявани</a:t>
            </a:r>
            <a:r>
              <a:rPr lang="bg-BG" b="0" dirty="0"/>
              <a:t> и </a:t>
            </a:r>
            <a:r>
              <a:rPr lang="bg-BG" dirty="0"/>
              <a:t>предотвратени</a:t>
            </a:r>
            <a:r>
              <a:rPr lang="bg-BG" b="0" dirty="0"/>
              <a:t>, тези </a:t>
            </a:r>
            <a:r>
              <a:rPr lang="bg-BG" dirty="0"/>
              <a:t>рискове</a:t>
            </a:r>
            <a:r>
              <a:rPr lang="bg-BG" b="0" dirty="0"/>
              <a:t> могат да доведат до редица </a:t>
            </a:r>
            <a:r>
              <a:rPr lang="bg-BG" dirty="0"/>
              <a:t>значителни здравни проблеми</a:t>
            </a:r>
            <a:r>
              <a:rPr lang="bg-BG" b="0" dirty="0"/>
              <a:t>, като професионално изчерпване, депресия, тревожност и други.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bg-BG"/>
              <a:t>Общата </a:t>
            </a:r>
            <a:r>
              <a:rPr lang="bg-BG">
                <a:solidFill>
                  <a:srgbClr val="003399"/>
                </a:solidFill>
              </a:rPr>
              <a:t>картина: </a:t>
            </a:r>
            <a:r>
              <a:rPr lang="bg-BG"/>
              <a:t>какъв е залогът?</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bg-BG" sz="1800" b="1">
                <a:solidFill>
                  <a:schemeClr val="tx2"/>
                </a:solidFill>
              </a:rPr>
              <a:t>Прогнозира се, че лошото психично здраве ще доведе до намаляване на брутния вътрешен продукт на ЕС със средно 1,7% годишно в периода между 2025 и 2050 г.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bg-BG" b="0" dirty="0"/>
              <a:t>Проблемите, свързани с психичното здраве, </a:t>
            </a:r>
            <a:r>
              <a:rPr lang="bg-BG" dirty="0"/>
              <a:t>се увеличават</a:t>
            </a:r>
            <a:r>
              <a:rPr lang="bg-BG" b="0" dirty="0"/>
              <a:t> сред европейците. </a:t>
            </a:r>
          </a:p>
          <a:p>
            <a:pPr marL="233363" indent="-233363">
              <a:spcAft>
                <a:spcPts val="600"/>
              </a:spcAft>
            </a:pPr>
            <a:r>
              <a:rPr lang="bg-BG" b="0" dirty="0"/>
              <a:t>Проблемите с психичното здраве водят до </a:t>
            </a:r>
            <a:r>
              <a:rPr lang="bg-BG" dirty="0"/>
              <a:t>икономически загуби</a:t>
            </a:r>
            <a:r>
              <a:rPr lang="bg-BG" b="0" dirty="0"/>
              <a:t>, дължащи се предимно на намаленото участие на работната сила, по-високата степен на отсъствие от работа и презентеизъм.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bg-BG"/>
              <a:t>Общата </a:t>
            </a:r>
            <a:r>
              <a:rPr lang="bg-BG">
                <a:solidFill>
                  <a:srgbClr val="003399"/>
                </a:solidFill>
              </a:rPr>
              <a:t>картина — </a:t>
            </a:r>
            <a:r>
              <a:rPr lang="bg-BG"/>
              <a:t>гледната точка на работниците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bg-BG" b="0" dirty="0"/>
              <a:t>Според </a:t>
            </a:r>
            <a:r>
              <a:rPr lang="bg-BG" b="0" dirty="0">
                <a:solidFill>
                  <a:srgbClr val="92D050"/>
                </a:solidFill>
                <a:hlinkClick r:id="rId3">
                  <a:extLst>
                    <a:ext uri="{A12FA001-AC4F-418D-AE19-62706E023703}">
                      <ahyp:hlinkClr xmlns:ahyp="http://schemas.microsoft.com/office/drawing/2018/hyperlinkcolor" val="tx"/>
                    </a:ext>
                  </a:extLst>
                </a:hlinkClick>
              </a:rPr>
              <a:t>проучването сред работниците OSH </a:t>
            </a:r>
            <a:r>
              <a:rPr lang="bg-BG" b="0" dirty="0" err="1">
                <a:solidFill>
                  <a:srgbClr val="92D050"/>
                </a:solidFill>
                <a:hlinkClick r:id="rId3">
                  <a:extLst>
                    <a:ext uri="{A12FA001-AC4F-418D-AE19-62706E023703}">
                      <ahyp:hlinkClr xmlns:ahyp="http://schemas.microsoft.com/office/drawing/2018/hyperlinkcolor" val="tx"/>
                    </a:ext>
                  </a:extLst>
                </a:hlinkClick>
              </a:rPr>
              <a:t>Pulse</a:t>
            </a:r>
            <a:r>
              <a:rPr lang="bg-BG" b="0" dirty="0">
                <a:solidFill>
                  <a:srgbClr val="92D050"/>
                </a:solidFill>
                <a:hlinkClick r:id="rId3">
                  <a:extLst>
                    <a:ext uri="{A12FA001-AC4F-418D-AE19-62706E023703}">
                      <ahyp:hlinkClr xmlns:ahyp="http://schemas.microsoft.com/office/drawing/2018/hyperlinkcolor" val="tx"/>
                    </a:ext>
                  </a:extLst>
                </a:hlinkClick>
              </a:rPr>
              <a:t> 2025</a:t>
            </a:r>
            <a:r>
              <a:rPr lang="bg-BG" b="0" dirty="0"/>
              <a:t> повече от</a:t>
            </a:r>
            <a:r>
              <a:rPr lang="bg-BG" dirty="0"/>
              <a:t> четирима на всеки десет работещи в ЕС (44%) </a:t>
            </a:r>
            <a:r>
              <a:rPr lang="bg-BG" b="0" dirty="0"/>
              <a:t>посочват, че се сблъскват с</a:t>
            </a:r>
            <a:r>
              <a:rPr lang="bg-BG" dirty="0"/>
              <a:t> много кратки крайни срокове </a:t>
            </a:r>
            <a:r>
              <a:rPr lang="bg-BG" b="0" dirty="0"/>
              <a:t>или</a:t>
            </a:r>
            <a:r>
              <a:rPr lang="bg-BG" dirty="0"/>
              <a:t> претоварване с работа.</a:t>
            </a:r>
            <a:br>
              <a:rPr lang="bg-BG" dirty="0"/>
            </a:br>
            <a:endParaRPr lang="bg-BG" dirty="0"/>
          </a:p>
          <a:p>
            <a:pPr marL="233363" indent="-233363"/>
            <a:r>
              <a:rPr lang="bg-BG" dirty="0"/>
              <a:t>Много работници споделят, че работата им оказва отрицателно влияние върху здравето им:</a:t>
            </a:r>
          </a:p>
          <a:p>
            <a:pPr lvl="1"/>
            <a:r>
              <a:rPr lang="bg-BG" dirty="0">
                <a:solidFill>
                  <a:schemeClr val="tx2"/>
                </a:solidFill>
              </a:rPr>
              <a:t>37% от работниците страдат от обща умора; </a:t>
            </a:r>
          </a:p>
          <a:p>
            <a:pPr lvl="1"/>
            <a:r>
              <a:rPr lang="bg-BG" dirty="0">
                <a:solidFill>
                  <a:schemeClr val="tx2"/>
                </a:solidFill>
              </a:rPr>
              <a:t>29% от работещите в ЕС страдат от стрес, депресия или тревожност</a:t>
            </a:r>
            <a:r>
              <a:rPr lang="bg-BG" dirty="0"/>
              <a:t>.</a:t>
            </a:r>
          </a:p>
          <a:p>
            <a:pPr marL="0" indent="0">
              <a:buNone/>
            </a:pPr>
            <a:br>
              <a:rPr lang="bg-BG" dirty="0"/>
            </a:br>
            <a:endParaRPr lang="bg-BG" dirty="0"/>
          </a:p>
        </p:txBody>
      </p:sp>
      <p:grpSp>
        <p:nvGrpSpPr>
          <p:cNvPr id="11" name="Group 10" descr="Снимка на офисен служител, седнал на бюрото си, който се мръщи, докато чете документи. От лявата му страна е фигурка, която жонглира с различни цифрови икони — например лист хартия, въпросителен знак, диаграми и часовник — за да символизира крайно недостатъчното време и претоварването с работа.  ">
            <a:extLst>
              <a:ext uri="{FF2B5EF4-FFF2-40B4-BE49-F238E27FC236}">
                <a16:creationId xmlns:a16="http://schemas.microsoft.com/office/drawing/2014/main" id="{1FA2A4BA-24EA-588B-6266-E1CE51C07E21}"/>
              </a:ext>
            </a:extLst>
          </p:cNvPr>
          <p:cNvGrpSpPr/>
          <p:nvPr/>
        </p:nvGrpSpPr>
        <p:grpSpPr>
          <a:xfrm>
            <a:off x="3709069" y="3607163"/>
            <a:ext cx="4511103" cy="2585584"/>
            <a:chOff x="3709069" y="3334449"/>
            <a:chExt cx="4511103" cy="2585584"/>
          </a:xfrm>
        </p:grpSpPr>
        <p:pic>
          <p:nvPicPr>
            <p:cNvPr id="9" name="Picture 8" descr="Снимка на офисен служител, седнал на бюрото си, който се мръщи, докато чете документи. От лявата му страна се намира кукла, която жонглира с различни цифрови икони — като лист хартия, въпросителен знак, диаграми и часовник — за да символизира крайно недостатъчното време и претоварването с работа.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bg-BG"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bg-BG" dirty="0"/>
              <a:t>Общата </a:t>
            </a:r>
            <a:r>
              <a:rPr lang="bg-BG" dirty="0">
                <a:solidFill>
                  <a:srgbClr val="003399"/>
                </a:solidFill>
              </a:rPr>
              <a:t>картина — </a:t>
            </a:r>
            <a:r>
              <a:rPr lang="bg-BG" dirty="0"/>
              <a:t>гледната точка на организациите спрямо работниците</a:t>
            </a:r>
            <a:r>
              <a:rPr lang="es-ES" dirty="0"/>
              <a:t> </a:t>
            </a:r>
            <a:r>
              <a:rPr lang="bg-BG" dirty="0"/>
              <a:t>-1-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Психосоциалните рискове при работа — организациите срещу работниците.</a:t>
            </a:r>
          </a:p>
          <a:p>
            <a:r>
              <a:rPr lang="bg-BG" sz="1800">
                <a:latin typeface="+mn-lt"/>
              </a:rPr>
              <a:t>Сходни модели, различни гледни точки</a:t>
            </a:r>
            <a:r>
              <a:rPr lang="bg-BG" sz="1800" b="1">
                <a:latin typeface="+mn-lt"/>
              </a:rPr>
              <a:t> </a:t>
            </a:r>
          </a:p>
        </p:txBody>
      </p:sp>
      <p:grpSp>
        <p:nvGrpSpPr>
          <p:cNvPr id="3" name="Group 2" descr="Каре с данни, сравняващи равнището на твърде кратките срокове, наблюдавани при организациите и работниците. Обозначава се с полукръгове и проценти. Организациите изпитват 44% недостиг на време, а работниците — 43%.">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000" i="1"/>
                  <a:t>Източник: </a:t>
                </a:r>
                <a:r>
                  <a:rPr lang="bg-BG" sz="1000" b="0"/>
                  <a:t>OSH Pulse 2025, ESENER 2024, ЕС27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19658" y="2968547"/>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7" y="2761294"/>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200"/>
                <a:t>ОРГАНИЗАЦИИ</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372565" y="2764376"/>
              <a:ext cx="1284104"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bg-BG" sz="1200" dirty="0">
                  <a:solidFill>
                    <a:srgbClr val="A9DE4E"/>
                  </a:solidFill>
                </a:rPr>
                <a:t>РАБОТНИЦИ</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276999"/>
            </a:xfrm>
            <a:prstGeom prst="rect">
              <a:avLst/>
            </a:prstGeom>
            <a:noFill/>
          </p:spPr>
          <p:txBody>
            <a:bodyPr wrap="square" rtlCol="0">
              <a:spAutoFit/>
            </a:bodyPr>
            <a:lstStyle/>
            <a:p>
              <a:r>
                <a:rPr lang="bg-BG" sz="1200" b="1" dirty="0">
                  <a:solidFill>
                    <a:schemeClr val="bg1"/>
                  </a:solidFill>
                </a:rPr>
                <a:t>КРАТКИ СРОКОВЕ</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80" name="Group 79">
            <a:extLst>
              <a:ext uri="{FF2B5EF4-FFF2-40B4-BE49-F238E27FC236}">
                <a16:creationId xmlns:a16="http://schemas.microsoft.com/office/drawing/2014/main" id="{0CB53827-6F65-D87C-C050-CEF695863D65}"/>
              </a:ext>
              <a:ext uri="{C183D7F6-B498-43B3-948B-1728B52AA6E4}">
                <adec:decorative xmlns:adec="http://schemas.microsoft.com/office/drawing/2017/decorative" val="1"/>
              </a:ext>
            </a:extLst>
          </p:cNvPr>
          <p:cNvGrpSpPr/>
          <p:nvPr/>
        </p:nvGrpSpPr>
        <p:grpSpPr>
          <a:xfrm>
            <a:off x="6269598" y="4069464"/>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000" i="1" dirty="0"/>
                <a:t>Източник: </a:t>
              </a:r>
              <a:r>
                <a:rPr lang="bg-BG" sz="1000" b="0" dirty="0" err="1"/>
                <a:t>ESENER</a:t>
              </a:r>
              <a:r>
                <a:rPr lang="bg-BG" sz="1000" b="0" dirty="0"/>
                <a:t> 2024 и </a:t>
              </a:r>
              <a:r>
                <a:rPr lang="bg-BG" sz="1000" b="0" dirty="0" err="1"/>
                <a:t>OSH</a:t>
              </a:r>
              <a:r>
                <a:rPr lang="bg-BG" sz="1000" b="0" dirty="0"/>
                <a:t> </a:t>
              </a:r>
              <a:r>
                <a:rPr lang="bg-BG" sz="1000" b="0" dirty="0" err="1"/>
                <a:t>Pulse</a:t>
              </a:r>
              <a:r>
                <a:rPr lang="bg-BG" sz="1000" b="0" dirty="0"/>
                <a:t> 2025</a:t>
              </a:r>
            </a:p>
          </p:txBody>
        </p:sp>
      </p:grpSp>
      <p:sp>
        <p:nvSpPr>
          <p:cNvPr id="81" name="Rectangle: Top Corners Rounded 80" descr="Таблица с данни, в която се сравняват нивата на неефективност на комуникацията и сътрудничеството, наблюдавани при организациите и работниците. Обозначава се с полукръгове и проценти. Организациите се сблъскват с 19% неефективност на комуникациите и сътрудничеството, а работниците — с 29%.">
            <a:extLst>
              <a:ext uri="{FF2B5EF4-FFF2-40B4-BE49-F238E27FC236}">
                <a16:creationId xmlns:a16="http://schemas.microsoft.com/office/drawing/2014/main" id="{E944D197-079A-7F87-5497-A724F128574C}"/>
              </a:ext>
            </a:extLst>
          </p:cNvPr>
          <p:cNvSpPr/>
          <p:nvPr/>
        </p:nvSpPr>
        <p:spPr>
          <a:xfrm rot="10800000">
            <a:off x="6268660" y="2286548"/>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 uri="{C183D7F6-B498-43B3-948B-1728B52AA6E4}">
                <adec:decorative xmlns:adec="http://schemas.microsoft.com/office/drawing/2017/decorative" val="1"/>
              </a:ext>
            </a:extLst>
          </p:cNvPr>
          <p:cNvGrpSpPr/>
          <p:nvPr/>
        </p:nvGrpSpPr>
        <p:grpSpPr>
          <a:xfrm>
            <a:off x="7951473" y="2817479"/>
            <a:ext cx="719903" cy="1106036"/>
            <a:chOff x="2533010" y="3106642"/>
            <a:chExt cx="719903"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533010" y="3292171"/>
              <a:ext cx="719903" cy="681586"/>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bg-BG" sz="700" b="1" dirty="0"/>
                <a:t>СПРЯМО</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6378544" y="2618797"/>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200" dirty="0"/>
              <a:t>ОРГАНИЗАЦИИ</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8855353" y="2621878"/>
            <a:ext cx="123483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bg-BG" sz="1200" dirty="0">
                <a:solidFill>
                  <a:srgbClr val="A9DE4E"/>
                </a:solidFill>
              </a:rPr>
              <a:t>РАБОТНИЦИ</a:t>
            </a:r>
          </a:p>
        </p:txBody>
      </p:sp>
      <p:sp>
        <p:nvSpPr>
          <p:cNvPr id="85" name="Rectangle: Top Corners Rounded 84">
            <a:extLst>
              <a:ext uri="{FF2B5EF4-FFF2-40B4-BE49-F238E27FC236}">
                <a16:creationId xmlns:a16="http://schemas.microsoft.com/office/drawing/2014/main" id="{C91EB62A-4B79-AE2B-8E13-B4315C6B3E56}"/>
              </a:ext>
              <a:ext uri="{C183D7F6-B498-43B3-948B-1728B52AA6E4}">
                <adec:decorative xmlns:adec="http://schemas.microsoft.com/office/drawing/2017/decorative" val="1"/>
              </a:ext>
            </a:extLst>
          </p:cNvPr>
          <p:cNvSpPr/>
          <p:nvPr/>
        </p:nvSpPr>
        <p:spPr>
          <a:xfrm>
            <a:off x="6265843" y="2017464"/>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6903960" y="2048752"/>
            <a:ext cx="3906643" cy="461665"/>
          </a:xfrm>
          <a:prstGeom prst="rect">
            <a:avLst/>
          </a:prstGeom>
          <a:noFill/>
        </p:spPr>
        <p:txBody>
          <a:bodyPr wrap="square" rtlCol="0">
            <a:spAutoFit/>
          </a:bodyPr>
          <a:lstStyle/>
          <a:p>
            <a:r>
              <a:rPr lang="bg-BG" sz="1200" b="1" dirty="0">
                <a:solidFill>
                  <a:schemeClr val="bg1"/>
                </a:solidFill>
              </a:rPr>
              <a:t>НЕЕФЕКТИВНОСТ НА КОМУНИКАЦИЯТА И СЪТРУДНИЧЕСТВОТО</a:t>
            </a:r>
          </a:p>
        </p:txBody>
      </p:sp>
      <p:pic>
        <p:nvPicPr>
          <p:cNvPr id="87" name="Graphic 86">
            <a:extLst>
              <a:ext uri="{FF2B5EF4-FFF2-40B4-BE49-F238E27FC236}">
                <a16:creationId xmlns:a16="http://schemas.microsoft.com/office/drawing/2014/main" id="{F538C888-64E7-627E-C16A-FC57F47A34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70154" y="4100839"/>
            <a:ext cx="150389" cy="177732"/>
          </a:xfrm>
          <a:prstGeom prst="rect">
            <a:avLst/>
          </a:prstGeom>
        </p:spPr>
      </p:pic>
      <p:pic>
        <p:nvPicPr>
          <p:cNvPr id="79" name="Graphic 78">
            <a:extLst>
              <a:ext uri="{FF2B5EF4-FFF2-40B4-BE49-F238E27FC236}">
                <a16:creationId xmlns:a16="http://schemas.microsoft.com/office/drawing/2014/main" id="{E680F6B5-74B8-2400-6538-8DEC149204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04280" y="2063300"/>
            <a:ext cx="489170" cy="466935"/>
          </a:xfrm>
          <a:prstGeom prst="rect">
            <a:avLst/>
          </a:prstGeom>
        </p:spPr>
      </p:pic>
      <p:pic>
        <p:nvPicPr>
          <p:cNvPr id="76" name="Picture 75">
            <a:extLst>
              <a:ext uri="{FF2B5EF4-FFF2-40B4-BE49-F238E27FC236}">
                <a16:creationId xmlns:a16="http://schemas.microsoft.com/office/drawing/2014/main" id="{26407AA7-87A4-AD70-4877-27A6D7698FD1}"/>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70154" y="2894040"/>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55244" y="2888901"/>
            <a:ext cx="1016291" cy="1016291"/>
          </a:xfrm>
          <a:prstGeom prst="rect">
            <a:avLst/>
          </a:prstGeom>
        </p:spPr>
      </p:pic>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Само 51% от организациите съобщават, че ангажират работниците в справянето с психосоциалните рискове.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400"/>
                    <a:t>САМО</a:t>
                  </a:r>
                </a:p>
              </p:txBody>
            </p:sp>
            <p:sp>
              <p:nvSpPr>
                <p:cNvPr id="100" name="Content Placeholder 2" descr="Каре, показващо процента на участие на работниците в организациите при справянето с психосоциални рискове на работното място. Процентът е 51%.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400" b="0" dirty="0"/>
                    <a:t>от организациите съобщават, че ангажират работниците в справянето с </a:t>
                  </a:r>
                  <a:r>
                    <a:rPr lang="bg-BG" sz="1400" b="0" dirty="0" err="1"/>
                    <a:t>психосоциалните</a:t>
                  </a:r>
                  <a:r>
                    <a:rPr lang="bg-BG" sz="1400" b="0" dirty="0"/>
                    <a:t> рискове.</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bg-BG" sz="1400" b="1">
                      <a:solidFill>
                        <a:schemeClr val="bg1"/>
                      </a:solidFill>
                    </a:rPr>
                    <a:t>УЧАСТИЕ НА РАБОТНИЦИТЕ</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82635"/>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bg-BG" sz="1200" dirty="0"/>
              <a:t>Включването на работниците е от съществено значение за идентифицирането на рисковете и съвместното намиране на ефективни решения.</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54" name="Star: 12 Points 53">
            <a:extLst>
              <a:ext uri="{FF2B5EF4-FFF2-40B4-BE49-F238E27FC236}">
                <a16:creationId xmlns:a16="http://schemas.microsoft.com/office/drawing/2014/main" id="{6CBE1C81-9A68-4524-8A1E-180C59A827DC}"/>
              </a:ext>
            </a:extLst>
          </p:cNvPr>
          <p:cNvSpPr/>
          <p:nvPr/>
        </p:nvSpPr>
        <p:spPr>
          <a:xfrm>
            <a:off x="2832603" y="3038274"/>
            <a:ext cx="719903" cy="681586"/>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bg-BG" sz="700" b="1" dirty="0"/>
              <a:t>СПРЯМО</a:t>
            </a:r>
          </a:p>
        </p:txBody>
      </p: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bg-BG"/>
              <a:t>Общата </a:t>
            </a:r>
            <a:r>
              <a:rPr lang="bg-BG">
                <a:solidFill>
                  <a:srgbClr val="003399"/>
                </a:solidFill>
              </a:rPr>
              <a:t>картина — </a:t>
            </a:r>
            <a:r>
              <a:rPr lang="bg-BG"/>
              <a:t>гледната точка на организациите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err="1">
                <a:latin typeface="+mn-lt"/>
              </a:rPr>
              <a:t>Психосоциални</a:t>
            </a:r>
            <a:r>
              <a:rPr lang="bg-BG" sz="1800" b="1" dirty="0">
                <a:latin typeface="+mn-lt"/>
              </a:rPr>
              <a:t> рискове, присъщи на организациите:</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1547377422"/>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bg-BG" sz="1200" i="1">
                <a:effectLst/>
              </a:rPr>
              <a:t>Източник: </a:t>
            </a:r>
            <a:r>
              <a:rPr lang="bg-BG" sz="1200">
                <a:effectLst/>
              </a:rPr>
              <a:t>ESENER 2024 — База: Дружества в ЕС-27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bg-BG"/>
              <a:t>Цели и задачи на кампанията</a:t>
            </a:r>
          </a:p>
        </p:txBody>
      </p:sp>
      <p:sp>
        <p:nvSpPr>
          <p:cNvPr id="4" name="TextBox 2">
            <a:extLst>
              <a:ext uri="{FF2B5EF4-FFF2-40B4-BE49-F238E27FC236}">
                <a16:creationId xmlns:a16="http://schemas.microsoft.com/office/drawing/2014/main" id="{16810895-3B97-1A8C-EBA3-1D1C6355CC2D}"/>
              </a:ext>
            </a:extLst>
          </p:cNvPr>
          <p:cNvSpPr txBox="1"/>
          <p:nvPr/>
        </p:nvSpPr>
        <p:spPr>
          <a:xfrm>
            <a:off x="0" y="1293442"/>
            <a:ext cx="111171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Повишаване на осведомеността относно: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957245"/>
            <a:ext cx="10938284"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bg-BG" sz="1800" dirty="0"/>
              <a:t>въздействието</a:t>
            </a:r>
            <a:r>
              <a:rPr lang="bg-BG" sz="1800" b="0" dirty="0"/>
              <a:t> </a:t>
            </a:r>
            <a:r>
              <a:rPr lang="bg-BG" sz="1800" dirty="0"/>
              <a:t>на добрата работна среда върху психичното здраве и благополучие</a:t>
            </a:r>
            <a:r>
              <a:rPr lang="bg-BG" sz="1800" b="0" dirty="0"/>
              <a:t>;</a:t>
            </a:r>
          </a:p>
          <a:p>
            <a:pPr marL="233363" indent="-233363">
              <a:spcBef>
                <a:spcPts val="600"/>
              </a:spcBef>
              <a:spcAft>
                <a:spcPts val="600"/>
              </a:spcAft>
            </a:pPr>
            <a:r>
              <a:rPr lang="bg-BG" sz="1800" b="0" dirty="0"/>
              <a:t>важността на </a:t>
            </a:r>
            <a:r>
              <a:rPr lang="bg-BG" sz="1800" dirty="0"/>
              <a:t>оценката</a:t>
            </a:r>
            <a:r>
              <a:rPr lang="bg-BG" sz="1800" b="0" dirty="0"/>
              <a:t>, </a:t>
            </a:r>
            <a:r>
              <a:rPr lang="bg-BG" sz="1800" dirty="0"/>
              <a:t>предотвратяването и управлението на </a:t>
            </a:r>
            <a:r>
              <a:rPr lang="bg-BG" sz="1800" dirty="0" err="1"/>
              <a:t>психосоциалните</a:t>
            </a:r>
            <a:r>
              <a:rPr lang="bg-BG" sz="1800" dirty="0"/>
              <a:t> рискове</a:t>
            </a:r>
            <a:r>
              <a:rPr lang="bg-BG" sz="1800" b="0" dirty="0"/>
              <a:t>. </a:t>
            </a:r>
            <a:r>
              <a:rPr lang="bg-BG"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744792"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a:latin typeface="+mn-lt"/>
              </a:rPr>
              <a:t>Насърчаване на:</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595405"/>
            <a:ext cx="7413036"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bg-BG" sz="1800" dirty="0"/>
              <a:t>изграждане на мрежи между заинтересованите страни</a:t>
            </a:r>
            <a:r>
              <a:rPr lang="bg-BG" sz="1800" b="0" dirty="0"/>
              <a:t>;</a:t>
            </a:r>
          </a:p>
          <a:p>
            <a:pPr marL="233363" indent="-233363">
              <a:spcBef>
                <a:spcPts val="0"/>
              </a:spcBef>
              <a:spcAft>
                <a:spcPts val="600"/>
              </a:spcAft>
            </a:pPr>
            <a:r>
              <a:rPr lang="bg-BG" sz="1800" b="0" dirty="0"/>
              <a:t>сътрудничество с </a:t>
            </a:r>
            <a:r>
              <a:rPr lang="bg-BG" sz="1800" dirty="0"/>
              <a:t>всички партньори на работното място</a:t>
            </a:r>
            <a:r>
              <a:rPr lang="bg-BG" sz="1800" b="0" dirty="0"/>
              <a:t>;</a:t>
            </a:r>
          </a:p>
          <a:p>
            <a:pPr marL="233363" indent="-233363">
              <a:spcBef>
                <a:spcPts val="0"/>
              </a:spcBef>
              <a:spcAft>
                <a:spcPts val="600"/>
              </a:spcAft>
            </a:pPr>
            <a:r>
              <a:rPr lang="bg-BG" sz="1800" b="0" dirty="0"/>
              <a:t>насърчаване на </a:t>
            </a:r>
            <a:r>
              <a:rPr lang="bg-BG" sz="1800" dirty="0"/>
              <a:t>подкрепяща</a:t>
            </a:r>
            <a:r>
              <a:rPr lang="bg-BG" sz="1800" b="0" dirty="0"/>
              <a:t>,</a:t>
            </a:r>
            <a:r>
              <a:rPr lang="bg-BG" sz="1800" dirty="0"/>
              <a:t> приобщаваща</a:t>
            </a:r>
            <a:r>
              <a:rPr lang="bg-BG" sz="1800" b="0" dirty="0"/>
              <a:t> и </a:t>
            </a:r>
            <a:r>
              <a:rPr lang="bg-BG" sz="1800" dirty="0"/>
              <a:t>благоприятна за психичното здраве работна среда</a:t>
            </a:r>
            <a:r>
              <a:rPr lang="bg-BG" sz="1800" b="0" dirty="0"/>
              <a:t>;</a:t>
            </a:r>
          </a:p>
          <a:p>
            <a:pPr marL="233363" indent="-233363">
              <a:spcBef>
                <a:spcPts val="0"/>
              </a:spcBef>
              <a:spcAft>
                <a:spcPts val="600"/>
              </a:spcAft>
            </a:pPr>
            <a:r>
              <a:rPr lang="bg-BG" sz="1800" dirty="0"/>
              <a:t>свързване на </a:t>
            </a:r>
            <a:r>
              <a:rPr lang="bg-BG" sz="1800" dirty="0" err="1"/>
              <a:t>психосоциалните</a:t>
            </a:r>
            <a:r>
              <a:rPr lang="bg-BG" sz="1800" dirty="0"/>
              <a:t> рискове с по-общи процеси </a:t>
            </a:r>
            <a:r>
              <a:rPr lang="bg-BG" sz="1800" b="0" dirty="0"/>
              <a:t>в областта на безопасността и здравето при работа </a:t>
            </a:r>
            <a:r>
              <a:rPr lang="bg-BG" sz="1800" dirty="0"/>
              <a:t>(</a:t>
            </a:r>
            <a:r>
              <a:rPr lang="bg-BG" sz="1800" dirty="0" err="1"/>
              <a:t>БЗР</a:t>
            </a:r>
            <a:r>
              <a:rPr lang="bg-BG" sz="1800" dirty="0"/>
              <a:t>)</a:t>
            </a:r>
            <a:r>
              <a:rPr lang="bg-BG" sz="1800" b="0" dirty="0"/>
              <a:t>, за да се гарантира всеобхватен подход.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Снимка във формата на облак, на която се вижда група работници, събрани около табло с цифри. На изображението от лявата страна се вижда зелена фигурка. Илюстрацията акцентира върху организационните мерки, необходими за поддържане на добро психично здраве на работното място.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bg-BG"/>
              <a:t>За кого е предназначена кампанията? Кой следва да участва?</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bg-BG" sz="1800" b="1">
                <a:solidFill>
                  <a:srgbClr val="003399"/>
                </a:solidFill>
              </a:rPr>
              <a:t>Доброто психично здраве е обща отговорност.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582490" cy="3449762"/>
          </a:xfrm>
          <a:prstGeom prst="rect">
            <a:avLst/>
          </a:prstGeom>
          <a:noFill/>
        </p:spPr>
        <p:txBody>
          <a:bodyPr wrap="square" rtlCol="0">
            <a:noAutofit/>
          </a:bodyPr>
          <a:lstStyle/>
          <a:p>
            <a:pPr marL="233363" indent="-233363">
              <a:buFont typeface="Wingdings" panose="05000000000000000000" pitchFamily="2" charset="2"/>
              <a:buChar char="§"/>
            </a:pPr>
            <a:r>
              <a:rPr lang="bg-BG" sz="1800" dirty="0">
                <a:solidFill>
                  <a:schemeClr val="tx2"/>
                </a:solidFill>
              </a:rPr>
              <a:t>Работодатели от предприятия от всякакъв размер </a:t>
            </a:r>
          </a:p>
          <a:p>
            <a:pPr marL="233363" indent="-233363">
              <a:buFont typeface="Wingdings" panose="05000000000000000000" pitchFamily="2" charset="2"/>
              <a:buChar char="§"/>
            </a:pPr>
            <a:r>
              <a:rPr lang="bg-BG" sz="1800" dirty="0">
                <a:solidFill>
                  <a:schemeClr val="tx2"/>
                </a:solidFill>
              </a:rPr>
              <a:t>Работници </a:t>
            </a:r>
          </a:p>
          <a:p>
            <a:pPr marL="233363" indent="-233363">
              <a:buFont typeface="Wingdings" panose="05000000000000000000" pitchFamily="2" charset="2"/>
              <a:buChar char="§"/>
            </a:pPr>
            <a:r>
              <a:rPr lang="bg-BG" sz="1800" dirty="0">
                <a:solidFill>
                  <a:schemeClr val="tx2"/>
                </a:solidFill>
              </a:rPr>
              <a:t>Социални партньори</a:t>
            </a:r>
          </a:p>
          <a:p>
            <a:pPr marL="233363" indent="-233363">
              <a:buFont typeface="Wingdings" panose="05000000000000000000" pitchFamily="2" charset="2"/>
              <a:buChar char="§"/>
            </a:pPr>
            <a:r>
              <a:rPr lang="bg-BG" sz="1800" dirty="0">
                <a:solidFill>
                  <a:schemeClr val="tx2"/>
                </a:solidFill>
              </a:rPr>
              <a:t>Инспектор по труда </a:t>
            </a:r>
          </a:p>
          <a:p>
            <a:pPr marL="233363" indent="-233363">
              <a:buFont typeface="Wingdings" panose="05000000000000000000" pitchFamily="2" charset="2"/>
              <a:buChar char="§"/>
            </a:pPr>
            <a:r>
              <a:rPr lang="bg-BG" sz="1800" dirty="0">
                <a:solidFill>
                  <a:schemeClr val="tx2"/>
                </a:solidFill>
              </a:rPr>
              <a:t>Специалисти в областта на БЗР </a:t>
            </a:r>
          </a:p>
          <a:p>
            <a:pPr marL="233363" indent="-233363">
              <a:buFont typeface="Wingdings" panose="05000000000000000000" pitchFamily="2" charset="2"/>
              <a:buChar char="§"/>
            </a:pPr>
            <a:r>
              <a:rPr lang="bg-BG" sz="1800" dirty="0">
                <a:solidFill>
                  <a:schemeClr val="tx2"/>
                </a:solidFill>
              </a:rPr>
              <a:t>Организации в областта на психичното здраве</a:t>
            </a:r>
          </a:p>
          <a:p>
            <a:pPr marL="233363" indent="-233363">
              <a:buFont typeface="Wingdings" panose="05000000000000000000" pitchFamily="2" charset="2"/>
              <a:buChar char="§"/>
            </a:pPr>
            <a:r>
              <a:rPr lang="bg-BG" sz="1800" dirty="0">
                <a:solidFill>
                  <a:schemeClr val="tx2"/>
                </a:solidFill>
              </a:rPr>
              <a:t>Организации на жените и младите хора </a:t>
            </a:r>
          </a:p>
          <a:p>
            <a:pPr marL="233363" indent="-233363">
              <a:buFont typeface="Wingdings" panose="05000000000000000000" pitchFamily="2" charset="2"/>
              <a:buChar char="§"/>
            </a:pPr>
            <a:r>
              <a:rPr lang="bg-BG" sz="1800" dirty="0">
                <a:solidFill>
                  <a:schemeClr val="tx2"/>
                </a:solidFill>
              </a:rPr>
              <a:t>Организации на ЛГБТК + </a:t>
            </a:r>
          </a:p>
          <a:p>
            <a:pPr marL="233363" indent="-233363">
              <a:buFont typeface="Wingdings" panose="05000000000000000000" pitchFamily="2" charset="2"/>
              <a:buChar char="§"/>
            </a:pPr>
            <a:r>
              <a:rPr lang="bg-BG" sz="1800" dirty="0">
                <a:solidFill>
                  <a:schemeClr val="tx2"/>
                </a:solidFill>
              </a:rPr>
              <a:t>Авторите на политики</a:t>
            </a:r>
          </a:p>
          <a:p>
            <a:pPr marL="233363" indent="-233363">
              <a:buFont typeface="Wingdings" panose="05000000000000000000" pitchFamily="2" charset="2"/>
              <a:buChar char="§"/>
            </a:pPr>
            <a:r>
              <a:rPr lang="bg-BG" sz="1800" dirty="0">
                <a:solidFill>
                  <a:schemeClr val="tx2"/>
                </a:solidFill>
              </a:rPr>
              <a:t>Изследователи и преподаватели </a:t>
            </a:r>
          </a:p>
          <a:p>
            <a:pPr marL="233363" indent="-233363">
              <a:buFont typeface="Wingdings" panose="05000000000000000000" pitchFamily="2" charset="2"/>
              <a:buChar char="§"/>
            </a:pPr>
            <a:r>
              <a:rPr lang="bg-BG" sz="1800" dirty="0">
                <a:solidFill>
                  <a:schemeClr val="tx2"/>
                </a:solidFill>
              </a:rPr>
              <a:t>Медийни специалисти </a:t>
            </a:r>
          </a:p>
          <a:p>
            <a:endParaRPr lang="en-GB" sz="1800" dirty="0"/>
          </a:p>
        </p:txBody>
      </p:sp>
      <p:pic>
        <p:nvPicPr>
          <p:cNvPr id="8" name="Picture 7" descr="Векторна илюстрация на четири зелени фигурки, свързани с линии, символизиращи споделената отговорност. Едната фигурка държи чаша кафе, другата — удивителна, третата — лупа, а четвъртата — мегафон.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916"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a:xfrm>
            <a:off x="600002" y="180000"/>
            <a:ext cx="10815674" cy="489600"/>
          </a:xfrm>
        </p:spPr>
        <p:txBody>
          <a:bodyPr/>
          <a:lstStyle/>
          <a:p>
            <a:r>
              <a:rPr lang="bg-BG" dirty="0"/>
              <a:t>Пътна карта за действие: петте приоритетни области на кампанията</a:t>
            </a:r>
          </a:p>
        </p:txBody>
      </p:sp>
      <p:graphicFrame>
        <p:nvGraphicFramePr>
          <p:cNvPr id="5" name="Content Placeholder 3" descr="График, в който са посочени датите за стартиране на всяка от петте приоритетни области на кампанията.">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1627311404"/>
              </p:ext>
            </p:extLst>
          </p:nvPr>
        </p:nvGraphicFramePr>
        <p:xfrm>
          <a:off x="1110527" y="1028466"/>
          <a:ext cx="103051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a:xfrm>
            <a:off x="600002" y="180000"/>
            <a:ext cx="10690298" cy="489600"/>
          </a:xfrm>
        </p:spPr>
        <p:txBody>
          <a:bodyPr/>
          <a:lstStyle/>
          <a:p>
            <a:r>
              <a:rPr lang="bg-BG" dirty="0"/>
              <a:t>Приоритет 1: Оценка и управление на </a:t>
            </a:r>
            <a:r>
              <a:rPr lang="bg-BG" dirty="0" err="1"/>
              <a:t>психосоциалните</a:t>
            </a:r>
            <a:r>
              <a:rPr lang="bg-BG" dirty="0"/>
              <a:t> рискове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09311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a:latin typeface="+mn-lt"/>
              </a:rPr>
              <a:t>Настояща обстановка</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916892"/>
            <a:ext cx="10690298"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bg-BG" b="0" dirty="0"/>
              <a:t>Работодателите имат </a:t>
            </a:r>
            <a:r>
              <a:rPr lang="bg-BG" dirty="0"/>
              <a:t>правно задължение да пазят здравето на работниците</a:t>
            </a:r>
            <a:r>
              <a:rPr lang="bg-BG" b="0" dirty="0"/>
              <a:t>; това включва </a:t>
            </a:r>
            <a:r>
              <a:rPr lang="bg-BG" dirty="0"/>
              <a:t>психичното здраве</a:t>
            </a:r>
            <a:r>
              <a:rPr lang="bg-BG" b="0" dirty="0"/>
              <a:t>.</a:t>
            </a:r>
          </a:p>
          <a:p>
            <a:pPr marL="233363" indent="-233363">
              <a:spcAft>
                <a:spcPts val="600"/>
              </a:spcAft>
            </a:pPr>
            <a:r>
              <a:rPr lang="bg-BG" b="0" dirty="0"/>
              <a:t>Само </a:t>
            </a:r>
            <a:r>
              <a:rPr lang="bg-BG" dirty="0"/>
              <a:t>39% от предприятията </a:t>
            </a:r>
            <a:r>
              <a:rPr lang="bg-BG" b="0" dirty="0"/>
              <a:t>съобщават, че имат </a:t>
            </a:r>
            <a:r>
              <a:rPr lang="bg-BG" dirty="0"/>
              <a:t>план за действие за справяне със стреса на работното място</a:t>
            </a:r>
            <a:r>
              <a:rPr lang="bg-BG" b="0" dirty="0"/>
              <a:t>.</a:t>
            </a:r>
          </a:p>
          <a:p>
            <a:pPr marL="233363" indent="-233363">
              <a:spcAft>
                <a:spcPts val="600"/>
              </a:spcAft>
            </a:pPr>
            <a:r>
              <a:rPr lang="bg-BG" b="0" dirty="0"/>
              <a:t>Организациите може и да осъзнават наличието на </a:t>
            </a:r>
            <a:r>
              <a:rPr lang="bg-BG" b="0" dirty="0" err="1"/>
              <a:t>психосоциални</a:t>
            </a:r>
            <a:r>
              <a:rPr lang="bg-BG" b="0" dirty="0"/>
              <a:t> рискове, но често </a:t>
            </a:r>
            <a:r>
              <a:rPr lang="bg-BG" dirty="0"/>
              <a:t>не разполагат </a:t>
            </a:r>
            <a:r>
              <a:rPr lang="bg-BG" b="0" dirty="0"/>
              <a:t>със систематични и формализирани </a:t>
            </a:r>
            <a:r>
              <a:rPr lang="bg-BG" dirty="0"/>
              <a:t>мерки за ефективното им преодоляване</a:t>
            </a:r>
            <a:r>
              <a:rPr lang="bg-BG" b="0" dirty="0"/>
              <a:t>. </a:t>
            </a:r>
          </a:p>
          <a:p>
            <a:pPr marL="233363" indent="-233363">
              <a:spcAft>
                <a:spcPts val="600"/>
              </a:spcAft>
            </a:pPr>
            <a:r>
              <a:rPr lang="bg-BG" b="0" dirty="0"/>
              <a:t>Данните показват, че осведомеността и въвеждането на </a:t>
            </a:r>
            <a:r>
              <a:rPr lang="bg-BG" dirty="0"/>
              <a:t>превантивни </a:t>
            </a:r>
            <a:r>
              <a:rPr lang="bg-BG" dirty="0">
                <a:solidFill>
                  <a:schemeClr val="accent1"/>
                </a:solidFill>
              </a:rPr>
              <a:t>мерки варират в различните </a:t>
            </a:r>
            <a:r>
              <a:rPr lang="bg-BG" dirty="0"/>
              <a:t>сектори и държави</a:t>
            </a:r>
            <a:r>
              <a:rPr lang="bg-BG" b="0" dirty="0"/>
              <a:t>.</a:t>
            </a:r>
          </a:p>
        </p:txBody>
      </p:sp>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a:xfrm>
            <a:off x="600002" y="180000"/>
            <a:ext cx="10548663" cy="489600"/>
          </a:xfrm>
        </p:spPr>
        <p:txBody>
          <a:bodyPr/>
          <a:lstStyle/>
          <a:p>
            <a:r>
              <a:rPr lang="bg-BG" dirty="0"/>
              <a:t>Приоритет 1: Оценка и управление на </a:t>
            </a:r>
            <a:r>
              <a:rPr lang="bg-BG" dirty="0" err="1"/>
              <a:t>психосоциалните</a:t>
            </a:r>
            <a:r>
              <a:rPr lang="bg-BG" dirty="0"/>
              <a:t> рискове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06290"/>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bg-BG" b="1" dirty="0">
                <a:solidFill>
                  <a:srgbClr val="003399"/>
                </a:solidFill>
                <a:cs typeface="Arial" panose="020B0604020202020204" pitchFamily="34" charset="0"/>
              </a:rPr>
              <a:t>          Основни трудности, отчетени от предприятията при справянето</a:t>
            </a:r>
            <a:endParaRPr lang="en-US" b="1" dirty="0">
              <a:solidFill>
                <a:srgbClr val="003399"/>
              </a:solidFill>
              <a:cs typeface="Arial" panose="020B0604020202020204" pitchFamily="34" charset="0"/>
            </a:endParaRPr>
          </a:p>
          <a:p>
            <a:pPr algn="ctr"/>
            <a:r>
              <a:rPr lang="bg-BG" b="1" dirty="0">
                <a:solidFill>
                  <a:srgbClr val="003399"/>
                </a:solidFill>
                <a:cs typeface="Arial" panose="020B0604020202020204" pitchFamily="34" charset="0"/>
              </a:rPr>
              <a:t>с </a:t>
            </a:r>
            <a:r>
              <a:rPr lang="bg-BG" b="1" dirty="0" err="1">
                <a:solidFill>
                  <a:srgbClr val="003399"/>
                </a:solidFill>
                <a:cs typeface="Arial" panose="020B0604020202020204" pitchFamily="34" charset="0"/>
              </a:rPr>
              <a:t>психосоциалните</a:t>
            </a:r>
            <a:r>
              <a:rPr lang="bg-BG" b="1" dirty="0">
                <a:solidFill>
                  <a:srgbClr val="003399"/>
                </a:solidFill>
                <a:cs typeface="Arial" panose="020B0604020202020204" pitchFamily="34" charset="0"/>
              </a:rPr>
              <a:t> рискове (ПСР):</a:t>
            </a:r>
          </a:p>
        </p:txBody>
      </p:sp>
      <p:grpSp>
        <p:nvGrpSpPr>
          <p:cNvPr id="13" name="Group 12" descr="4 кръгови графики, показващи основните трудности, отчетени от предприятията при справянето с психосоциалните рискове.  Кръговата графика 1 показва 59%. нежелание да се говори открито по въпроса. Кръгова графика 2 показва 44% липса на експертен опит или специализирана подкрепа. Кръговата диаграма 3 показва 43% недостатъчна осведоменост на персонала.  Кръговата диаграма 4 показва 32% недостатъчна осведоменост на ръководството.">
            <a:extLst>
              <a:ext uri="{FF2B5EF4-FFF2-40B4-BE49-F238E27FC236}">
                <a16:creationId xmlns:a16="http://schemas.microsoft.com/office/drawing/2014/main" id="{5A1D7735-3259-B0E5-ADF7-9703C0F715D4}"/>
              </a:ext>
            </a:extLst>
          </p:cNvPr>
          <p:cNvGrpSpPr/>
          <p:nvPr/>
        </p:nvGrpSpPr>
        <p:grpSpPr>
          <a:xfrm>
            <a:off x="120387" y="1684107"/>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bg-BG" sz="1400" dirty="0"/>
                  <a:t>нежелание да се говори открито по въпроса</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02464" y="3276071"/>
                <a:ext cx="2069006"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bg-BG" sz="1400" dirty="0"/>
                  <a:t>липса на експертен опит или специализирана подкрепа</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bg-BG" sz="1400" dirty="0"/>
                  <a:t>недостатъчна осведоменост на персонала</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bg-BG" sz="1400" dirty="0"/>
                  <a:t>недостатъчна осведоменост на ръководството</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bg-BG" dirty="0"/>
              <a:t>Изследванията показват, че по-малките дружества обикновено се занимават с </a:t>
            </a:r>
            <a:r>
              <a:rPr lang="bg-BG" dirty="0" err="1"/>
              <a:t>психосоциалните</a:t>
            </a:r>
            <a:r>
              <a:rPr lang="bg-BG" dirty="0"/>
              <a:t> рискове на </a:t>
            </a:r>
            <a:r>
              <a:rPr lang="bg-BG" dirty="0" err="1"/>
              <a:t>ad</a:t>
            </a:r>
            <a:r>
              <a:rPr lang="bg-BG" dirty="0"/>
              <a:t> </a:t>
            </a:r>
            <a:r>
              <a:rPr lang="bg-BG" dirty="0" err="1"/>
              <a:t>hoc</a:t>
            </a:r>
            <a:r>
              <a:rPr lang="bg-BG" dirty="0"/>
              <a:t> равнище, вместо да имат структурирани подходи. </a:t>
            </a:r>
          </a:p>
          <a:p>
            <a:pPr marL="233363" indent="-233363">
              <a:spcBef>
                <a:spcPts val="600"/>
              </a:spcBef>
            </a:pPr>
            <a:r>
              <a:rPr lang="bg-BG" dirty="0"/>
              <a:t>Съществуват обаче обещаващи подходи от страна на органите и секторите за подпомагане на дружествата при справянето с </a:t>
            </a:r>
            <a:r>
              <a:rPr lang="bg-BG" dirty="0" err="1"/>
              <a:t>психосоциалните</a:t>
            </a:r>
            <a:r>
              <a:rPr lang="bg-BG" dirty="0"/>
              <a:t> рискове.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2538663" y="5532273"/>
            <a:ext cx="9103988"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4" y="5785738"/>
            <a:ext cx="3627523"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1" y="5123374"/>
            <a:ext cx="3873743"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39904"/>
            <a:ext cx="3705224"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a:xfrm>
            <a:off x="600002" y="180000"/>
            <a:ext cx="10517177" cy="489600"/>
          </a:xfrm>
        </p:spPr>
        <p:txBody>
          <a:bodyPr/>
          <a:lstStyle/>
          <a:p>
            <a:r>
              <a:rPr lang="bg-BG" dirty="0"/>
              <a:t>Приоритет 1: Оценка и управление на </a:t>
            </a:r>
            <a:r>
              <a:rPr lang="bg-BG" dirty="0" err="1"/>
              <a:t>психосоциалните</a:t>
            </a:r>
            <a:r>
              <a:rPr lang="bg-BG" dirty="0"/>
              <a:t> рискове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983582"/>
            <a:ext cx="111171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a:latin typeface="+mn-lt"/>
              </a:rPr>
              <a:t>Превантивни мерки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485702" y="1698691"/>
            <a:ext cx="10848045" cy="2928713"/>
          </a:xfrm>
        </p:spPr>
        <p:txBody>
          <a:bodyPr>
            <a:noAutofit/>
          </a:bodyPr>
          <a:lstStyle/>
          <a:p>
            <a:pPr marL="233363" indent="-233363">
              <a:spcBef>
                <a:spcPts val="0"/>
              </a:spcBef>
              <a:spcAft>
                <a:spcPts val="600"/>
              </a:spcAft>
            </a:pPr>
            <a:r>
              <a:rPr lang="bg-BG" sz="1700" dirty="0"/>
              <a:t>Оценка и управление на </a:t>
            </a:r>
            <a:r>
              <a:rPr lang="bg-BG" sz="1700" dirty="0" err="1"/>
              <a:t>психосоциалните</a:t>
            </a:r>
            <a:r>
              <a:rPr lang="bg-BG" sz="1700" dirty="0"/>
              <a:t> рискове </a:t>
            </a:r>
            <a:r>
              <a:rPr lang="bg-BG" sz="1700" b="0" dirty="0"/>
              <a:t>като част от </a:t>
            </a:r>
            <a:r>
              <a:rPr lang="bg-BG" sz="1700" dirty="0"/>
              <a:t>цялостния процес на управление на риска в областта на БЗР</a:t>
            </a:r>
            <a:r>
              <a:rPr lang="bg-BG" sz="1700" b="0" dirty="0"/>
              <a:t>.</a:t>
            </a:r>
          </a:p>
          <a:p>
            <a:pPr marL="233363" indent="-233363">
              <a:spcBef>
                <a:spcPts val="0"/>
              </a:spcBef>
              <a:spcAft>
                <a:spcPts val="600"/>
              </a:spcAft>
            </a:pPr>
            <a:r>
              <a:rPr lang="bg-BG" sz="1700" b="0" dirty="0"/>
              <a:t>Прилагане на </a:t>
            </a:r>
            <a:r>
              <a:rPr lang="bg-BG" sz="1700" dirty="0"/>
              <a:t>йерархията на превенцията</a:t>
            </a:r>
            <a:r>
              <a:rPr lang="bg-BG" sz="1700" b="0" dirty="0"/>
              <a:t>, като се дава приоритет на мерките за справяне с рисковете при източника.</a:t>
            </a:r>
          </a:p>
          <a:p>
            <a:pPr marL="233363" indent="-233363">
              <a:spcBef>
                <a:spcPts val="0"/>
              </a:spcBef>
              <a:spcAft>
                <a:spcPts val="600"/>
              </a:spcAft>
            </a:pPr>
            <a:r>
              <a:rPr lang="bg-BG" sz="1700" b="0" dirty="0"/>
              <a:t>Проектиране и </a:t>
            </a:r>
            <a:r>
              <a:rPr lang="bg-BG" sz="1700" dirty="0"/>
              <a:t>организиране на работа с управляеми изисквания</a:t>
            </a:r>
            <a:r>
              <a:rPr lang="bg-BG" sz="1700" b="0" dirty="0"/>
              <a:t>, ясни роли и подходящи ресурси.</a:t>
            </a:r>
          </a:p>
          <a:p>
            <a:pPr marL="233363" indent="-233363">
              <a:spcBef>
                <a:spcPts val="0"/>
              </a:spcBef>
              <a:spcAft>
                <a:spcPts val="600"/>
              </a:spcAft>
            </a:pPr>
            <a:r>
              <a:rPr lang="bg-BG" sz="1700" dirty="0"/>
              <a:t>Предотвратяване на насилието</a:t>
            </a:r>
            <a:r>
              <a:rPr lang="bg-BG" sz="1700" b="0" dirty="0"/>
              <a:t>, тормоза и други форми на антисоциално поведение.</a:t>
            </a:r>
          </a:p>
          <a:p>
            <a:pPr marL="233363" indent="-233363">
              <a:spcBef>
                <a:spcPts val="0"/>
              </a:spcBef>
              <a:spcAft>
                <a:spcPts val="600"/>
              </a:spcAft>
            </a:pPr>
            <a:r>
              <a:rPr lang="bg-BG" sz="1700" b="0" dirty="0"/>
              <a:t>Предоставяне на </a:t>
            </a:r>
            <a:r>
              <a:rPr lang="bg-BG" sz="1700" dirty="0"/>
              <a:t>информация, обучение </a:t>
            </a:r>
            <a:r>
              <a:rPr lang="bg-BG" sz="1700" b="0" dirty="0"/>
              <a:t>и </a:t>
            </a:r>
            <a:r>
              <a:rPr lang="bg-BG" sz="1700" dirty="0"/>
              <a:t>подкрепа</a:t>
            </a:r>
            <a:r>
              <a:rPr lang="bg-BG" sz="1700" b="0" dirty="0"/>
              <a:t>, включително мерки за намаляване на </a:t>
            </a:r>
            <a:r>
              <a:rPr lang="bg-BG" sz="1700" b="0" dirty="0" err="1"/>
              <a:t>стигматизирането</a:t>
            </a:r>
            <a:r>
              <a:rPr lang="bg-BG" sz="1700" b="0" dirty="0"/>
              <a:t> на психичното здраве.</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276814"/>
            <a:ext cx="4174958"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600" b="1" dirty="0">
                <a:solidFill>
                  <a:schemeClr val="bg1"/>
                </a:solidFill>
              </a:rPr>
              <a:t>Йерархия на превенцията на </a:t>
            </a:r>
            <a:r>
              <a:rPr lang="bg-BG" sz="1600" b="1" dirty="0" err="1">
                <a:solidFill>
                  <a:schemeClr val="bg1"/>
                </a:solidFill>
              </a:rPr>
              <a:t>психосоциалните</a:t>
            </a:r>
            <a:r>
              <a:rPr lang="bg-BG" sz="1600" b="1" dirty="0">
                <a:solidFill>
                  <a:schemeClr val="bg1"/>
                </a:solidFill>
              </a:rPr>
              <a:t> рискове на работното място: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21232"/>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383996"/>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081085"/>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Пирамида с три стъпки, илюстрираща йерархията на превенцията на психосоциалните рискове на работното място. Върхът на пирамидата е символизиран от емоджи на човек, за да се покаже, че това е крайна мярка. Втората (средната) стъпка, символизирана с емоджи „настройки“, показва организационните и техническите мерки, а третата (най-долната) стъпка, символизирана с лупа, подчертава важността на идентифицирането и елиминирането на рисковете. В дясната част на пирамидата има фигурка, която държи възклицателен знак в лявата си ръка.">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8723" y="4353996"/>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389882"/>
            <a:ext cx="464288" cy="646331"/>
          </a:xfrm>
          <a:prstGeom prst="rect">
            <a:avLst/>
          </a:prstGeom>
          <a:noFill/>
        </p:spPr>
        <p:txBody>
          <a:bodyPr wrap="square">
            <a:spAutoFit/>
          </a:bodyPr>
          <a:lstStyle/>
          <a:p>
            <a:r>
              <a:rPr lang="bg-BG"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1" y="4415036"/>
            <a:ext cx="3334127" cy="523220"/>
          </a:xfrm>
          <a:prstGeom prst="rect">
            <a:avLst/>
          </a:prstGeom>
          <a:noFill/>
        </p:spPr>
        <p:txBody>
          <a:bodyPr wrap="square">
            <a:spAutoFit/>
          </a:bodyPr>
          <a:lstStyle/>
          <a:p>
            <a:r>
              <a:rPr lang="bg-BG" sz="1400" b="1" dirty="0">
                <a:solidFill>
                  <a:srgbClr val="003399"/>
                </a:solidFill>
              </a:rPr>
              <a:t>Индивидуалните мерки трябва да се използват като крайна мярка.</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53470"/>
            <a:ext cx="464288" cy="646331"/>
          </a:xfrm>
          <a:prstGeom prst="rect">
            <a:avLst/>
          </a:prstGeom>
          <a:noFill/>
        </p:spPr>
        <p:txBody>
          <a:bodyPr wrap="square">
            <a:spAutoFit/>
          </a:bodyPr>
          <a:lstStyle/>
          <a:p>
            <a:r>
              <a:rPr lang="bg-BG"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34782"/>
            <a:ext cx="3420694" cy="523220"/>
          </a:xfrm>
          <a:prstGeom prst="rect">
            <a:avLst/>
          </a:prstGeom>
          <a:noFill/>
        </p:spPr>
        <p:txBody>
          <a:bodyPr wrap="square">
            <a:spAutoFit/>
          </a:bodyPr>
          <a:lstStyle/>
          <a:p>
            <a:r>
              <a:rPr lang="bg-BG" sz="1400" b="1" dirty="0">
                <a:solidFill>
                  <a:srgbClr val="003399"/>
                </a:solidFill>
              </a:rPr>
              <a:t>Организационни и технически мерки, които трябва да се въведат.</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12768"/>
            <a:ext cx="464288" cy="646331"/>
          </a:xfrm>
          <a:prstGeom prst="rect">
            <a:avLst/>
          </a:prstGeom>
          <a:noFill/>
        </p:spPr>
        <p:txBody>
          <a:bodyPr wrap="square">
            <a:spAutoFit/>
          </a:bodyPr>
          <a:lstStyle/>
          <a:p>
            <a:r>
              <a:rPr lang="bg-BG"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3" y="5791855"/>
            <a:ext cx="3152775" cy="523220"/>
          </a:xfrm>
          <a:prstGeom prst="rect">
            <a:avLst/>
          </a:prstGeom>
          <a:noFill/>
        </p:spPr>
        <p:txBody>
          <a:bodyPr wrap="square">
            <a:spAutoFit/>
          </a:bodyPr>
          <a:lstStyle/>
          <a:p>
            <a:r>
              <a:rPr lang="bg-BG" sz="1400" b="1" dirty="0">
                <a:solidFill>
                  <a:srgbClr val="003399"/>
                </a:solidFill>
              </a:rPr>
              <a:t>Идентифициране и елиминиране на рисковете още в зародиш.</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a:xfrm>
            <a:off x="600002" y="180000"/>
            <a:ext cx="11033198" cy="489600"/>
          </a:xfrm>
        </p:spPr>
        <p:txBody>
          <a:bodyPr/>
          <a:lstStyle/>
          <a:p>
            <a:r>
              <a:rPr lang="bg-BG" dirty="0"/>
              <a:t>Приоритет 1: Оценка и управление на </a:t>
            </a:r>
            <a:r>
              <a:rPr lang="bg-BG" dirty="0" err="1"/>
              <a:t>психосоциалните</a:t>
            </a:r>
            <a:r>
              <a:rPr lang="bg-BG" dirty="0"/>
              <a:t> рискове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Превантивни мерки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97137"/>
            <a:ext cx="749725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bg-BG" sz="1800" dirty="0"/>
              <a:t>Разглеждане на </a:t>
            </a:r>
            <a:r>
              <a:rPr lang="bg-BG" sz="1800" dirty="0" err="1"/>
              <a:t>психосоциалните</a:t>
            </a:r>
            <a:r>
              <a:rPr lang="bg-BG" sz="1800" dirty="0"/>
              <a:t> рискове </a:t>
            </a:r>
            <a:r>
              <a:rPr lang="bg-BG" sz="1800" b="0" dirty="0"/>
              <a:t>на работното място по-скоро като </a:t>
            </a:r>
            <a:r>
              <a:rPr lang="bg-BG" sz="1800" dirty="0"/>
              <a:t>проблем на работното място</a:t>
            </a:r>
            <a:r>
              <a:rPr lang="bg-BG" sz="1800" b="0" dirty="0"/>
              <a:t>, отколкото като индивидуален проблем. </a:t>
            </a:r>
          </a:p>
          <a:p>
            <a:pPr marL="233363" indent="-233363">
              <a:spcBef>
                <a:spcPts val="600"/>
              </a:spcBef>
              <a:spcAft>
                <a:spcPts val="600"/>
              </a:spcAft>
            </a:pPr>
            <a:r>
              <a:rPr lang="bg-BG" sz="1800" b="0" dirty="0"/>
              <a:t>Осигуряване на </a:t>
            </a:r>
            <a:r>
              <a:rPr lang="bg-BG" sz="1800" dirty="0"/>
              <a:t>участието на работниците </a:t>
            </a:r>
            <a:r>
              <a:rPr lang="bg-BG" sz="1800" b="0" dirty="0"/>
              <a:t>по време на целия процес — от повишаването на осведомеността и оценката на риска до намирането на решения</a:t>
            </a:r>
            <a:r>
              <a:rPr lang="bg-BG" sz="1800" dirty="0"/>
              <a:t>.</a:t>
            </a:r>
          </a:p>
          <a:p>
            <a:pPr marL="233363" indent="-233363">
              <a:spcBef>
                <a:spcPts val="600"/>
              </a:spcBef>
              <a:spcAft>
                <a:spcPts val="600"/>
              </a:spcAft>
            </a:pPr>
            <a:r>
              <a:rPr lang="bg-BG" sz="1800" dirty="0"/>
              <a:t>Снабдяване на ръководителите с умения за разпознаване и справяне с </a:t>
            </a:r>
            <a:r>
              <a:rPr lang="bg-BG" sz="1800" dirty="0" err="1"/>
              <a:t>психосоциалните</a:t>
            </a:r>
            <a:r>
              <a:rPr lang="bg-BG" sz="1800" dirty="0"/>
              <a:t> рискове</a:t>
            </a:r>
            <a:r>
              <a:rPr lang="bg-BG" sz="1800" b="0" dirty="0"/>
              <a:t>, включително проблеми, свързани с работното натоварване, конфликти и анормално социално поведение.</a:t>
            </a:r>
          </a:p>
          <a:p>
            <a:pPr marL="233363" indent="-233363">
              <a:spcBef>
                <a:spcPts val="600"/>
              </a:spcBef>
              <a:spcAft>
                <a:spcPts val="600"/>
              </a:spcAft>
            </a:pPr>
            <a:r>
              <a:rPr lang="bg-BG" sz="1800" dirty="0"/>
              <a:t>Свързване на оценката и управлението на </a:t>
            </a:r>
            <a:r>
              <a:rPr lang="bg-BG" sz="1800" dirty="0" err="1"/>
              <a:t>психосоциалните</a:t>
            </a:r>
            <a:r>
              <a:rPr lang="bg-BG" sz="1800" dirty="0"/>
              <a:t> рискове с </a:t>
            </a:r>
            <a:r>
              <a:rPr lang="bg-BG" sz="1800" b="0" dirty="0"/>
              <a:t>по-общи фирмени подходи в областта на</a:t>
            </a:r>
            <a:r>
              <a:rPr lang="bg-BG" sz="1800" dirty="0"/>
              <a:t> БЗР.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31064" y="2911641"/>
            <a:ext cx="4346953" cy="2356072"/>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bg-BG" dirty="0"/>
              <a:t>Приоритет 2: тормоз, сексуален тормоз и насилие</a:t>
            </a:r>
            <a:r>
              <a:rPr lang="es-ES" dirty="0"/>
              <a:t> </a:t>
            </a:r>
            <a:r>
              <a:rPr lang="bg-BG" dirty="0"/>
              <a:t>-1-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Настояща обстановка</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9699032" cy="2436327"/>
          </a:xfrm>
          <a:prstGeom prst="rect">
            <a:avLst/>
          </a:prstGeom>
        </p:spPr>
        <p:txBody>
          <a:bodyPr lIns="91440" tIns="45720" rIns="91440" bIns="45720"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045" indent="-233045">
              <a:spcAft>
                <a:spcPts val="600"/>
              </a:spcAft>
            </a:pPr>
            <a:r>
              <a:rPr lang="bg-BG" dirty="0"/>
              <a:t>Многоаспектен проблем:</a:t>
            </a:r>
            <a:r>
              <a:rPr lang="bg-BG" b="0" dirty="0"/>
              <a:t> насилие, тормоз, дискриминация, виктимизация…</a:t>
            </a:r>
            <a:endParaRPr lang="en-US" dirty="0"/>
          </a:p>
          <a:p>
            <a:pPr marL="233045" indent="-233045">
              <a:spcAft>
                <a:spcPts val="600"/>
              </a:spcAft>
            </a:pPr>
            <a:r>
              <a:rPr lang="bg-BG" b="0" dirty="0"/>
              <a:t>Една от основните причини за </a:t>
            </a:r>
            <a:r>
              <a:rPr lang="bg-BG" dirty="0"/>
              <a:t>влошено здраве</a:t>
            </a:r>
            <a:r>
              <a:rPr lang="bg-BG" b="0" dirty="0"/>
              <a:t> (депресия, тревожност, нарушения на съня и др.)</a:t>
            </a:r>
            <a:endParaRPr lang="bg-BG" b="0" dirty="0">
              <a:cs typeface="Arial"/>
            </a:endParaRPr>
          </a:p>
          <a:p>
            <a:pPr marL="233045" indent="-233045">
              <a:spcAft>
                <a:spcPts val="600"/>
              </a:spcAft>
            </a:pPr>
            <a:r>
              <a:rPr lang="bg-BG" dirty="0"/>
              <a:t>13% от работниците в ЕС</a:t>
            </a:r>
            <a:r>
              <a:rPr lang="bg-BG" b="0" dirty="0"/>
              <a:t> са преживели някаква форма на насилие на работното място </a:t>
            </a:r>
            <a:r>
              <a:rPr lang="bg-BG" dirty="0"/>
              <a:t> </a:t>
            </a:r>
            <a:r>
              <a:rPr lang="bg-BG" b="0" dirty="0"/>
              <a:t> (EWCTS, Eurofound, 2021 г.). </a:t>
            </a:r>
            <a:endParaRPr lang="bg-BG" b="0" dirty="0">
              <a:cs typeface="Arial"/>
            </a:endParaRPr>
          </a:p>
          <a:p>
            <a:pPr marL="233045" indent="-233045">
              <a:spcAft>
                <a:spcPts val="600"/>
              </a:spcAft>
            </a:pPr>
            <a:r>
              <a:rPr lang="bg-BG" dirty="0"/>
              <a:t>Цифровата трансформация</a:t>
            </a:r>
            <a:r>
              <a:rPr lang="bg-BG" b="0" dirty="0"/>
              <a:t> породи нови форми на антисоциално поведение.</a:t>
            </a:r>
            <a:br>
              <a:rPr lang="bg-BG" dirty="0"/>
            </a:br>
            <a:endParaRPr lang="bg-BG" dirty="0">
              <a:cs typeface="Arial"/>
            </a:endParaRPr>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2: тормоз, сексуален тормоз и насилие</a:t>
            </a:r>
            <a:r>
              <a:rPr lang="es-ES" dirty="0"/>
              <a:t> </a:t>
            </a:r>
            <a:r>
              <a:rPr lang="bg-BG" dirty="0"/>
              <a:t>-2-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531834"/>
            <a:ext cx="8607676"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365760" tIns="121920" rIns="243840" bIns="121920" rtlCol="0">
            <a:spAutoFit/>
          </a:bodyPr>
          <a:lstStyle/>
          <a:p>
            <a:pPr algn="ctr"/>
            <a:r>
              <a:rPr lang="bg-BG" b="1" dirty="0">
                <a:solidFill>
                  <a:srgbClr val="003399"/>
                </a:solidFill>
                <a:cs typeface="Arial" panose="020B0604020202020204" pitchFamily="34" charset="0"/>
              </a:rPr>
              <a:t>Жените са по-склонни да съобщават за нежелано социално поведение на работното място.</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bg-BG" sz="5000" b="1">
                <a:solidFill>
                  <a:schemeClr val="tx2"/>
                </a:solidFill>
                <a:latin typeface="+mj-lt"/>
              </a:rPr>
              <a:t>30,8%</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200329"/>
          </a:xfrm>
          <a:prstGeom prst="rect">
            <a:avLst/>
          </a:prstGeom>
          <a:noFill/>
        </p:spPr>
        <p:txBody>
          <a:bodyPr wrap="square">
            <a:spAutoFit/>
          </a:bodyPr>
          <a:lstStyle/>
          <a:p>
            <a:pPr algn="ctr"/>
            <a:r>
              <a:rPr lang="bg-BG" dirty="0">
                <a:solidFill>
                  <a:schemeClr val="tx2"/>
                </a:solidFill>
                <a:latin typeface="+mj-lt"/>
              </a:rPr>
              <a:t>от жените са преживели </a:t>
            </a:r>
            <a:r>
              <a:rPr lang="bg-BG" b="1" dirty="0">
                <a:solidFill>
                  <a:schemeClr val="tx2"/>
                </a:solidFill>
                <a:latin typeface="+mj-lt"/>
              </a:rPr>
              <a:t>сексуален тормоз</a:t>
            </a:r>
            <a:r>
              <a:rPr lang="bg-BG" dirty="0">
                <a:solidFill>
                  <a:schemeClr val="tx2"/>
                </a:solidFill>
                <a:latin typeface="+mj-lt"/>
              </a:rPr>
              <a:t> на работното място </a:t>
            </a:r>
            <a:r>
              <a:rPr lang="bg-BG" b="1" dirty="0">
                <a:solidFill>
                  <a:schemeClr val="tx2"/>
                </a:solidFill>
                <a:latin typeface="+mj-lt"/>
              </a:rPr>
              <a:t>през живота си.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bg-BG" sz="5000" b="1">
                <a:solidFill>
                  <a:schemeClr val="tx2"/>
                </a:solidFill>
                <a:latin typeface="+mj-lt"/>
              </a:rPr>
              <a:t>4,3%</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477328"/>
          </a:xfrm>
          <a:prstGeom prst="rect">
            <a:avLst/>
          </a:prstGeom>
          <a:noFill/>
        </p:spPr>
        <p:txBody>
          <a:bodyPr wrap="square">
            <a:spAutoFit/>
          </a:bodyPr>
          <a:lstStyle/>
          <a:p>
            <a:pPr algn="ctr"/>
            <a:r>
              <a:rPr lang="bg-BG">
                <a:solidFill>
                  <a:schemeClr val="tx2"/>
                </a:solidFill>
                <a:latin typeface="+mj-lt"/>
              </a:rPr>
              <a:t>от жените са били подложени на </a:t>
            </a:r>
            <a:r>
              <a:rPr lang="bg-BG" b="1">
                <a:solidFill>
                  <a:schemeClr val="tx2"/>
                </a:solidFill>
                <a:latin typeface="+mj-lt"/>
              </a:rPr>
              <a:t>сексуален тормоз</a:t>
            </a:r>
            <a:r>
              <a:rPr lang="bg-BG">
                <a:solidFill>
                  <a:schemeClr val="tx2"/>
                </a:solidFill>
                <a:latin typeface="+mj-lt"/>
              </a:rPr>
              <a:t> </a:t>
            </a:r>
            <a:r>
              <a:rPr lang="bg-BG" b="1">
                <a:solidFill>
                  <a:schemeClr val="tx2"/>
                </a:solidFill>
                <a:latin typeface="+mj-lt"/>
              </a:rPr>
              <a:t>на работното място през последните 12 месеца</a:t>
            </a:r>
            <a:r>
              <a:rPr lang="bg-BG">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bg-BG" sz="5000" b="1">
                <a:solidFill>
                  <a:schemeClr val="tx2"/>
                </a:solidFill>
                <a:latin typeface="+mj-lt"/>
              </a:rPr>
              <a:t>7,4%</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477328"/>
          </a:xfrm>
          <a:prstGeom prst="rect">
            <a:avLst/>
          </a:prstGeom>
          <a:noFill/>
        </p:spPr>
        <p:txBody>
          <a:bodyPr wrap="square" lIns="91440" tIns="45720" rIns="91440" bIns="45720" anchor="t">
            <a:spAutoFit/>
          </a:bodyPr>
          <a:lstStyle/>
          <a:p>
            <a:pPr algn="ctr"/>
            <a:r>
              <a:rPr lang="bg-BG">
                <a:solidFill>
                  <a:schemeClr val="tx2"/>
                </a:solidFill>
                <a:latin typeface="+mj-lt"/>
              </a:rPr>
              <a:t>от жените са били подложени на</a:t>
            </a:r>
            <a:r>
              <a:rPr lang="bg-BG" b="1">
                <a:solidFill>
                  <a:schemeClr val="tx2"/>
                </a:solidFill>
                <a:latin typeface="+mj-lt"/>
              </a:rPr>
              <a:t> сексуален тормоз </a:t>
            </a:r>
            <a:r>
              <a:rPr lang="bg-BG">
                <a:solidFill>
                  <a:schemeClr val="tx2"/>
                </a:solidFill>
                <a:latin typeface="+mj-lt"/>
              </a:rPr>
              <a:t>от </a:t>
            </a:r>
            <a:r>
              <a:rPr lang="bg-BG" b="1">
                <a:solidFill>
                  <a:schemeClr val="tx2"/>
                </a:solidFill>
                <a:latin typeface="+mj-lt"/>
              </a:rPr>
              <a:t>началник/ръководител от мъжки пол</a:t>
            </a:r>
            <a:r>
              <a:rPr lang="bg-BG">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2: тормоз, сексуален тормоз и насилие</a:t>
            </a:r>
            <a:r>
              <a:rPr lang="es-ES" dirty="0"/>
              <a:t> </a:t>
            </a:r>
            <a:r>
              <a:rPr lang="bg-BG" dirty="0"/>
              <a:t>-3-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3862137" y="1385622"/>
            <a:ext cx="2738408" cy="1200329"/>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wrap="square" lIns="243840" rIns="274320" rtlCol="0" anchor="ctr">
            <a:spAutoFit/>
          </a:bodyP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bg-BG" sz="1800" b="1" dirty="0">
                <a:solidFill>
                  <a:srgbClr val="003399"/>
                </a:solidFill>
              </a:rPr>
              <a:t>Участието и лидерството на работниците са от ключово значение. </a:t>
            </a:r>
          </a:p>
        </p:txBody>
      </p:sp>
      <p:pic>
        <p:nvPicPr>
          <p:cNvPr id="8" name="Picture 7" descr="Снимка във формата на облак, на която са показани група работници от сферата на строителството, които разговарят помежду си. От лявата страна има зелена фигурка. Илюстрацията показва, че участието на работниците е от ключово значение в борбата срещу тормоза, сексуалния тормоз и насилието.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Превантивни мерки</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bg-BG" b="0" dirty="0"/>
              <a:t>Уточняване какво е допустимо и какво не е.</a:t>
            </a:r>
          </a:p>
          <a:p>
            <a:pPr marL="233363" indent="-233363">
              <a:spcAft>
                <a:spcPts val="600"/>
              </a:spcAft>
            </a:pPr>
            <a:r>
              <a:rPr lang="bg-BG" b="0" dirty="0">
                <a:cs typeface="Arial"/>
              </a:rPr>
              <a:t>Разглеждане на основните причини или факторите, допринасящи за това.</a:t>
            </a:r>
          </a:p>
          <a:p>
            <a:pPr marL="233363" indent="-233363">
              <a:spcAft>
                <a:spcPts val="600"/>
              </a:spcAft>
            </a:pPr>
            <a:r>
              <a:rPr lang="bg-BG" b="0" dirty="0"/>
              <a:t>Осигуряване на възможност за работниците да изразяват мнението си или да съобщават за инциденти при пълна конфиденциалност. </a:t>
            </a:r>
          </a:p>
          <a:p>
            <a:pPr marL="233363" indent="-233363">
              <a:spcAft>
                <a:spcPts val="600"/>
              </a:spcAft>
            </a:pPr>
            <a:r>
              <a:rPr lang="bg-BG" b="0" dirty="0"/>
              <a:t>Реагиране по справедлив и последователен начин. </a:t>
            </a:r>
          </a:p>
          <a:p>
            <a:pPr marL="233363" indent="-233363">
              <a:spcAft>
                <a:spcPts val="600"/>
              </a:spcAft>
            </a:pPr>
            <a:r>
              <a:rPr lang="bg-BG" b="0" dirty="0">
                <a:ea typeface=""/>
                <a:cs typeface="Arial"/>
              </a:rPr>
              <a:t>Планиране на стратегии за намаляване на напрежението и варианти за излизане с цел защита на персонала от насилие от трети страни.</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bg-BG" dirty="0"/>
              <a:t>Приоритет 3: Физически рискове и психично здраве</a:t>
            </a:r>
            <a:r>
              <a:rPr lang="es-ES" dirty="0"/>
              <a:t> </a:t>
            </a:r>
            <a:r>
              <a:rPr lang="bg-BG" dirty="0"/>
              <a:t>-1-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Настояща обстановка</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1996957"/>
            <a:ext cx="7746570" cy="2738641"/>
          </a:xfrm>
          <a:prstGeom prst="rect">
            <a:avLst/>
          </a:prstGeom>
          <a:noFill/>
        </p:spPr>
        <p:txBody>
          <a:bodyPr wrap="square" rtlCol="0">
            <a:noAutofit/>
          </a:bodyPr>
          <a:lstStyle/>
          <a:p>
            <a:pPr>
              <a:spcBef>
                <a:spcPts val="1200"/>
              </a:spcBef>
              <a:spcAft>
                <a:spcPts val="600"/>
              </a:spcAft>
            </a:pPr>
            <a:r>
              <a:rPr lang="bg-BG" dirty="0">
                <a:solidFill>
                  <a:schemeClr val="tx2"/>
                </a:solidFill>
              </a:rPr>
              <a:t>Кампанията ще се съсредоточи върху взаимовръзката между </a:t>
            </a:r>
            <a:r>
              <a:rPr lang="bg-BG" dirty="0" err="1">
                <a:solidFill>
                  <a:schemeClr val="tx2"/>
                </a:solidFill>
              </a:rPr>
              <a:t>психосоциалните</a:t>
            </a:r>
            <a:r>
              <a:rPr lang="bg-BG" dirty="0">
                <a:solidFill>
                  <a:schemeClr val="tx2"/>
                </a:solidFill>
              </a:rPr>
              <a:t> рискове и: </a:t>
            </a:r>
          </a:p>
          <a:p>
            <a:pPr marL="457200" indent="-223838">
              <a:spcBef>
                <a:spcPts val="600"/>
              </a:spcBef>
              <a:spcAft>
                <a:spcPts val="600"/>
              </a:spcAft>
              <a:buFont typeface="Wingdings" panose="05000000000000000000" pitchFamily="2" charset="2"/>
              <a:buChar char="§"/>
            </a:pPr>
            <a:r>
              <a:rPr lang="bg-BG" b="1" dirty="0">
                <a:solidFill>
                  <a:schemeClr val="tx2"/>
                </a:solidFill>
              </a:rPr>
              <a:t>физическо работно натоварване и мускулно-скелетни смущения</a:t>
            </a:r>
            <a:r>
              <a:rPr lang="bg-BG" dirty="0">
                <a:solidFill>
                  <a:schemeClr val="tx2"/>
                </a:solidFill>
              </a:rPr>
              <a:t> (МСС);</a:t>
            </a:r>
          </a:p>
          <a:p>
            <a:pPr marL="457200" indent="-223838">
              <a:spcBef>
                <a:spcPts val="600"/>
              </a:spcBef>
              <a:spcAft>
                <a:spcPts val="600"/>
              </a:spcAft>
              <a:buFont typeface="Wingdings" panose="05000000000000000000" pitchFamily="2" charset="2"/>
              <a:buChar char="§"/>
            </a:pPr>
            <a:r>
              <a:rPr lang="bg-BG" b="1" dirty="0">
                <a:solidFill>
                  <a:schemeClr val="tx2"/>
                </a:solidFill>
              </a:rPr>
              <a:t>фактори, свързани с работната среда </a:t>
            </a:r>
            <a:r>
              <a:rPr lang="bg-BG" dirty="0">
                <a:solidFill>
                  <a:schemeClr val="tx2"/>
                </a:solidFill>
              </a:rPr>
              <a:t>(напр. шум, температура, проектиране);</a:t>
            </a:r>
          </a:p>
          <a:p>
            <a:pPr marL="457200" indent="-223838">
              <a:spcBef>
                <a:spcPts val="600"/>
              </a:spcBef>
              <a:spcAft>
                <a:spcPts val="600"/>
              </a:spcAft>
              <a:buFont typeface="Wingdings" panose="05000000000000000000" pitchFamily="2" charset="2"/>
              <a:buChar char="§"/>
            </a:pPr>
            <a:r>
              <a:rPr lang="bg-BG" b="1" dirty="0">
                <a:solidFill>
                  <a:schemeClr val="tx2"/>
                </a:solidFill>
              </a:rPr>
              <a:t>трудови злополуки </a:t>
            </a:r>
            <a:r>
              <a:rPr lang="bg-BG" dirty="0">
                <a:solidFill>
                  <a:schemeClr val="tx2"/>
                </a:solidFill>
              </a:rPr>
              <a:t>и </a:t>
            </a:r>
            <a:r>
              <a:rPr lang="bg-BG" b="1" dirty="0">
                <a:solidFill>
                  <a:schemeClr val="tx2"/>
                </a:solidFill>
              </a:rPr>
              <a:t>ефективност по отношение на безопасността</a:t>
            </a:r>
            <a:r>
              <a:rPr lang="bg-BG"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487571" y="2923674"/>
            <a:ext cx="3231187" cy="1811924"/>
          </a:xfrm>
          <a:prstGeom prst="wedgeRectCallout">
            <a:avLst>
              <a:gd name="adj1" fmla="val -26648"/>
              <a:gd name="adj2" fmla="val 65743"/>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bg-BG" sz="1800" b="1" dirty="0">
                <a:solidFill>
                  <a:srgbClr val="003399"/>
                </a:solidFill>
              </a:rPr>
              <a:t>Физическите и </a:t>
            </a:r>
            <a:r>
              <a:rPr lang="bg-BG" sz="1800" b="1" dirty="0" err="1">
                <a:solidFill>
                  <a:srgbClr val="003399"/>
                </a:solidFill>
              </a:rPr>
              <a:t>психосоциалните</a:t>
            </a:r>
            <a:r>
              <a:rPr lang="bg-BG" sz="1800" b="1" dirty="0">
                <a:solidFill>
                  <a:srgbClr val="003399"/>
                </a:solidFill>
              </a:rPr>
              <a:t> рискове съвместно оказват влияние върху психичното здраве и безопасността. </a:t>
            </a:r>
          </a:p>
        </p:txBody>
      </p:sp>
      <p:pic>
        <p:nvPicPr>
          <p:cNvPr id="14" name="Picture 13" descr="Векторно изображение на зелена фигурка с мускулно-скелетно смущение.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5924"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3: Физически рискове и психично здраве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11717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Как да се подходи към комбинираната експозиция?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625467" cy="2773758"/>
          </a:xfrm>
        </p:spPr>
        <p:txBody>
          <a:bodyPr>
            <a:noAutofit/>
          </a:bodyPr>
          <a:lstStyle/>
          <a:p>
            <a:pPr>
              <a:spcAft>
                <a:spcPts val="600"/>
              </a:spcAft>
            </a:pPr>
            <a:r>
              <a:rPr lang="bg-BG" b="0" dirty="0"/>
              <a:t>Чрез осигуряване на</a:t>
            </a:r>
            <a:r>
              <a:rPr lang="bg-BG" dirty="0"/>
              <a:t> цялостен подход към </a:t>
            </a:r>
            <a:r>
              <a:rPr lang="bg-BG" dirty="0" err="1"/>
              <a:t>БЗР</a:t>
            </a:r>
            <a:r>
              <a:rPr lang="bg-BG" b="0" dirty="0"/>
              <a:t>, </a:t>
            </a:r>
            <a:r>
              <a:rPr lang="bg-BG" dirty="0"/>
              <a:t>като се интегрират </a:t>
            </a:r>
            <a:r>
              <a:rPr lang="bg-BG" dirty="0" err="1"/>
              <a:t>психосоциалните</a:t>
            </a:r>
            <a:r>
              <a:rPr lang="bg-BG" dirty="0"/>
              <a:t> и физическите рискове</a:t>
            </a:r>
            <a:r>
              <a:rPr lang="bg-BG" b="0" dirty="0"/>
              <a:t>. </a:t>
            </a:r>
          </a:p>
          <a:p>
            <a:pPr>
              <a:spcAft>
                <a:spcPts val="600"/>
              </a:spcAft>
            </a:pPr>
            <a:r>
              <a:rPr lang="bg-BG" b="0" dirty="0"/>
              <a:t>Осигуряване на </a:t>
            </a:r>
            <a:r>
              <a:rPr lang="bg-BG" dirty="0"/>
              <a:t>целенасочена превенция на МСС </a:t>
            </a:r>
            <a:r>
              <a:rPr lang="bg-BG" b="0" dirty="0"/>
              <a:t>и физическото натоварване. </a:t>
            </a:r>
          </a:p>
          <a:p>
            <a:pPr>
              <a:spcAft>
                <a:spcPts val="600"/>
              </a:spcAft>
            </a:pPr>
            <a:r>
              <a:rPr lang="bg-BG" b="0" dirty="0"/>
              <a:t>Отчитане </a:t>
            </a:r>
            <a:r>
              <a:rPr lang="bg-BG" dirty="0"/>
              <a:t>на въздействието на физическата работна среда върху </a:t>
            </a:r>
            <a:r>
              <a:rPr lang="bg-BG" b="0" dirty="0"/>
              <a:t>благополучието</a:t>
            </a:r>
            <a:r>
              <a:rPr lang="bg-BG" dirty="0"/>
              <a:t> на работниците.</a:t>
            </a:r>
          </a:p>
          <a:p>
            <a:pPr>
              <a:spcAft>
                <a:spcPts val="600"/>
              </a:spcAft>
            </a:pPr>
            <a:r>
              <a:rPr lang="bg-BG" b="0" dirty="0"/>
              <a:t>Обръщане на специално внимание на </a:t>
            </a:r>
            <a:r>
              <a:rPr lang="bg-BG" dirty="0"/>
              <a:t>секторите с висок риск </a:t>
            </a:r>
            <a:r>
              <a:rPr lang="bg-BG" b="0" dirty="0"/>
              <a:t>и </a:t>
            </a:r>
            <a:r>
              <a:rPr lang="bg-BG" dirty="0"/>
              <a:t>уязвимите групи </a:t>
            </a:r>
            <a:r>
              <a:rPr lang="bg-BG" b="0" dirty="0"/>
              <a:t>при прилагането на превантивни подходи.</a:t>
            </a:r>
          </a:p>
        </p:txBody>
      </p:sp>
      <p:pic>
        <p:nvPicPr>
          <p:cNvPr id="10" name="Picture 9" descr="Снимка във формата на облак, на която се виждат работници в сферата на логистиката, които разговарят.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010472" cy="489600"/>
          </a:xfrm>
        </p:spPr>
        <p:txBody>
          <a:bodyPr/>
          <a:lstStyle/>
          <a:p>
            <a:r>
              <a:rPr lang="bg-BG" dirty="0"/>
              <a:t>Приоритет 4: Психосоциални рискове в сектора на здравеопазването и социалните грижи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53966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a:latin typeface="+mn-lt"/>
              </a:rPr>
              <a:t>Настояща обстановка</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993945" cy="2568921"/>
          </a:xfrm>
        </p:spPr>
        <p:txBody>
          <a:bodyPr>
            <a:noAutofit/>
          </a:bodyPr>
          <a:lstStyle/>
          <a:p>
            <a:pPr marL="233363" indent="-233363">
              <a:spcBef>
                <a:spcPts val="1200"/>
              </a:spcBef>
              <a:spcAft>
                <a:spcPts val="600"/>
              </a:spcAft>
            </a:pPr>
            <a:r>
              <a:rPr lang="bg-BG" b="0" dirty="0"/>
              <a:t>Сектор </a:t>
            </a:r>
            <a:r>
              <a:rPr lang="bg-BG" dirty="0"/>
              <a:t>от решаващо значение за европейското общество, в който са заети 21,5 милиона работници</a:t>
            </a:r>
            <a:r>
              <a:rPr lang="bg-BG" b="0" dirty="0"/>
              <a:t>, което представлява </a:t>
            </a:r>
            <a:r>
              <a:rPr lang="bg-BG" dirty="0"/>
              <a:t>11% от работниците в ЕС. </a:t>
            </a:r>
          </a:p>
          <a:p>
            <a:pPr marL="233363" indent="-233363">
              <a:spcBef>
                <a:spcPts val="1200"/>
              </a:spcBef>
              <a:spcAft>
                <a:spcPts val="600"/>
              </a:spcAft>
            </a:pPr>
            <a:r>
              <a:rPr lang="bg-BG" dirty="0"/>
              <a:t>По-високи нива на излагане на редица </a:t>
            </a:r>
            <a:r>
              <a:rPr lang="bg-BG" dirty="0" err="1"/>
              <a:t>психосоциални</a:t>
            </a:r>
            <a:r>
              <a:rPr lang="bg-BG" dirty="0"/>
              <a:t> рискове </a:t>
            </a:r>
            <a:r>
              <a:rPr lang="bg-BG" dirty="0">
                <a:solidFill>
                  <a:schemeClr val="accent1"/>
                </a:solidFill>
              </a:rPr>
              <a:t>в сравнение с други сектори</a:t>
            </a:r>
            <a:r>
              <a:rPr lang="bg-BG" dirty="0"/>
              <a:t>. </a:t>
            </a:r>
          </a:p>
          <a:p>
            <a:pPr marL="233363" indent="-233363">
              <a:spcBef>
                <a:spcPts val="1200"/>
              </a:spcBef>
              <a:spcAft>
                <a:spcPts val="600"/>
              </a:spcAft>
            </a:pPr>
            <a:r>
              <a:rPr lang="bg-BG" dirty="0"/>
              <a:t>31% от работещите в областта на здравеопазването и социалните грижи изпитват стрес, депресия или тревожност</a:t>
            </a:r>
            <a:r>
              <a:rPr lang="bg-BG" b="0" dirty="0"/>
              <a:t>, причинени или </a:t>
            </a:r>
            <a:r>
              <a:rPr lang="bg-BG" dirty="0"/>
              <a:t>влошени от работата им </a:t>
            </a:r>
            <a:r>
              <a:rPr lang="bg-BG" b="0" dirty="0"/>
              <a:t>през последните 12 месеца.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4: Психосоциални рискове в сектора на здравеопазването и социалните грижи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102942"/>
            <a:ext cx="9675628" cy="107721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dirty="0">
                <a:latin typeface="+mn-lt"/>
              </a:rPr>
              <a:t>Процент на работните места, в които се съобщава за наличието на </a:t>
            </a:r>
            <a:r>
              <a:rPr lang="bg-BG" sz="1800" b="1" dirty="0" err="1">
                <a:latin typeface="+mn-lt"/>
              </a:rPr>
              <a:t>психосоциални</a:t>
            </a:r>
            <a:r>
              <a:rPr lang="bg-BG" sz="1800" b="1" dirty="0">
                <a:latin typeface="+mn-lt"/>
              </a:rPr>
              <a:t> опасности в сектор „Здравеопазване и социални грижи“ и средна стойност за ЕС-27 във всички сектори (2024 г.). </a:t>
            </a:r>
          </a:p>
        </p:txBody>
      </p:sp>
      <p:pic>
        <p:nvPicPr>
          <p:cNvPr id="5" name="Graphic 4" descr="Графика, сравняваща различните психосоциални рискове на работното място във всички сектори в 27-те държави — членки на ЕС, (в синьо) и в сектора на здравеопазването и социалните грижи (в зелено). Посочените психосоциални рискове са: 56% спрямо 72% трябва да работят с клиенти, пациенти, ученици и т.н.;  недостатъчно време;  43% спрямо 48% са изложени на неефективност на комуникацията или сътрудничеството с организациите;  18% спрямо 21% работят с продължително или нередовно работно време;  10% спрямо 11% се сблъскват със страх от загуба на работно място.">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789372"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681087" y="5041739"/>
            <a:ext cx="4914722" cy="1277273"/>
          </a:xfrm>
          <a:prstGeom prst="rect">
            <a:avLst/>
          </a:prstGeom>
          <a:noFill/>
        </p:spPr>
        <p:txBody>
          <a:bodyPr wrap="square" rtlCol="0">
            <a:spAutoFit/>
          </a:bodyPr>
          <a:lstStyle/>
          <a:p>
            <a:pPr marL="227013" indent="-227013">
              <a:buClr>
                <a:srgbClr val="C00000"/>
              </a:buClr>
              <a:buAutoNum type="alphaUcPeriod"/>
            </a:pPr>
            <a:r>
              <a:rPr lang="bg-BG" sz="1100" b="1" dirty="0">
                <a:solidFill>
                  <a:schemeClr val="tx1">
                    <a:lumMod val="65000"/>
                    <a:lumOff val="35000"/>
                  </a:schemeClr>
                </a:solidFill>
              </a:rPr>
              <a:t>Работа с трудни клиенти, пациенти, ученици и др.</a:t>
            </a:r>
          </a:p>
          <a:p>
            <a:pPr marL="227013" indent="-227013">
              <a:buClr>
                <a:srgbClr val="C00000"/>
              </a:buClr>
              <a:buAutoNum type="alphaUcPeriod"/>
            </a:pPr>
            <a:r>
              <a:rPr lang="bg-BG" sz="1100" b="1" dirty="0">
                <a:solidFill>
                  <a:schemeClr val="tx1">
                    <a:lumMod val="65000"/>
                    <a:lumOff val="35000"/>
                  </a:schemeClr>
                </a:solidFill>
              </a:rPr>
              <a:t>Кратки срокове</a:t>
            </a:r>
          </a:p>
          <a:p>
            <a:pPr marL="227013" indent="-227013">
              <a:buClr>
                <a:srgbClr val="C00000"/>
              </a:buClr>
              <a:buAutoNum type="alphaUcPeriod"/>
            </a:pPr>
            <a:r>
              <a:rPr lang="bg-BG" sz="1100" b="1" dirty="0">
                <a:solidFill>
                  <a:schemeClr val="tx1">
                    <a:lumMod val="65000"/>
                    <a:lumOff val="35000"/>
                  </a:schemeClr>
                </a:solidFill>
              </a:rPr>
              <a:t>Неефективност на комуникацията или сътрудничеството в организацията</a:t>
            </a:r>
          </a:p>
          <a:p>
            <a:pPr marL="227013" indent="-227013">
              <a:buClr>
                <a:srgbClr val="C00000"/>
              </a:buClr>
              <a:buAutoNum type="alphaUcPeriod"/>
            </a:pPr>
            <a:r>
              <a:rPr lang="bg-BG" sz="1100" b="1" dirty="0">
                <a:solidFill>
                  <a:schemeClr val="tx1">
                    <a:lumMod val="65000"/>
                    <a:lumOff val="35000"/>
                  </a:schemeClr>
                </a:solidFill>
              </a:rPr>
              <a:t>Дълго или нередовно работно време</a:t>
            </a:r>
          </a:p>
          <a:p>
            <a:pPr marL="227013" indent="-227013">
              <a:buClr>
                <a:srgbClr val="C00000"/>
              </a:buClr>
              <a:buAutoNum type="alphaUcPeriod"/>
            </a:pPr>
            <a:r>
              <a:rPr lang="bg-BG" sz="1100" b="1" dirty="0">
                <a:solidFill>
                  <a:schemeClr val="tx1">
                    <a:lumMod val="65000"/>
                    <a:lumOff val="35000"/>
                  </a:schemeClr>
                </a:solidFill>
              </a:rPr>
              <a:t>Страх от загуба на работата</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806790" y="6181452"/>
            <a:ext cx="5635256" cy="246221"/>
          </a:xfrm>
          <a:prstGeom prst="rect">
            <a:avLst/>
          </a:prstGeom>
          <a:noFill/>
        </p:spPr>
        <p:txBody>
          <a:bodyPr wrap="square" rtlCol="0">
            <a:spAutoFit/>
          </a:bodyPr>
          <a:lstStyle/>
          <a:p>
            <a:r>
              <a:rPr lang="bg-BG" sz="1000" i="1" dirty="0">
                <a:solidFill>
                  <a:schemeClr val="tx1">
                    <a:lumMod val="65000"/>
                    <a:lumOff val="35000"/>
                  </a:schemeClr>
                </a:solidFill>
              </a:rPr>
              <a:t>Източник: ESENER 2024 — База: заведения в ЕС-27.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595809" y="5086489"/>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bg-BG" sz="1100" b="1" dirty="0">
                  <a:solidFill>
                    <a:schemeClr val="tx1">
                      <a:lumMod val="65000"/>
                      <a:lumOff val="35000"/>
                    </a:schemeClr>
                  </a:solidFill>
                </a:rPr>
                <a:t>ЕС-27</a:t>
              </a:r>
            </a:p>
            <a:p>
              <a:pPr>
                <a:buClr>
                  <a:srgbClr val="C00000"/>
                </a:buClr>
              </a:pPr>
              <a:endParaRPr lang="es-ES" sz="1100" b="1" dirty="0">
                <a:solidFill>
                  <a:schemeClr val="tx1">
                    <a:lumMod val="65000"/>
                    <a:lumOff val="35000"/>
                  </a:schemeClr>
                </a:solidFill>
              </a:endParaRPr>
            </a:p>
            <a:p>
              <a:pPr>
                <a:buClr>
                  <a:srgbClr val="C00000"/>
                </a:buClr>
              </a:pPr>
              <a:r>
                <a:rPr lang="bg-BG" sz="1100" b="1" dirty="0">
                  <a:solidFill>
                    <a:schemeClr val="tx1">
                      <a:lumMod val="65000"/>
                      <a:lumOff val="35000"/>
                    </a:schemeClr>
                  </a:solidFill>
                </a:rPr>
                <a:t>Дейности в областта на хуманното здравеопазване</a:t>
              </a:r>
            </a:p>
            <a:p>
              <a:pPr>
                <a:buClr>
                  <a:srgbClr val="C00000"/>
                </a:buClr>
              </a:pPr>
              <a:r>
                <a:rPr lang="bg-BG" sz="1100" b="1" dirty="0">
                  <a:solidFill>
                    <a:schemeClr val="tx1">
                      <a:lumMod val="65000"/>
                      <a:lumOff val="35000"/>
                    </a:schemeClr>
                  </a:solidFill>
                </a:rPr>
                <a:t>и социалната работа</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p:txBody>
          <a:bodyPr/>
          <a:lstStyle/>
          <a:p>
            <a:r>
              <a:rPr lang="bg-BG" dirty="0"/>
              <a:t>Приоритет 4: Психосоциални рискове в сектора на здравеопазването и социалните грижи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solidFill>
                  <a:schemeClr val="tx2"/>
                </a:solidFill>
                <a:latin typeface="+mn-lt"/>
                <a:cs typeface="Arial"/>
              </a:rPr>
              <a:t>Специфични за сектора </a:t>
            </a:r>
            <a:r>
              <a:rPr lang="bg-BG" sz="1800" b="1">
                <a:latin typeface="+mn-lt"/>
                <a:cs typeface="Arial"/>
              </a:rPr>
              <a:t>превантивни мерки:</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15888"/>
            <a:ext cx="6315361" cy="4072091"/>
          </a:xfrm>
        </p:spPr>
        <p:txBody>
          <a:bodyPr>
            <a:noAutofit/>
          </a:bodyPr>
          <a:lstStyle/>
          <a:p>
            <a:pPr marL="233045" indent="-233045">
              <a:spcAft>
                <a:spcPts val="600"/>
              </a:spcAft>
            </a:pPr>
            <a:r>
              <a:rPr lang="bg-BG" b="0" dirty="0"/>
              <a:t>Насърчаване на автономността при работа в сферата на предоставянето на грижи </a:t>
            </a:r>
          </a:p>
          <a:p>
            <a:pPr marL="233045" indent="-233045">
              <a:spcAft>
                <a:spcPts val="600"/>
              </a:spcAft>
            </a:pPr>
            <a:r>
              <a:rPr lang="bg-BG" b="0" dirty="0"/>
              <a:t>Участие на работниците във вземането на решения относно работното място и полагането на грижи</a:t>
            </a:r>
          </a:p>
          <a:p>
            <a:pPr marL="233045" indent="-233045">
              <a:spcAft>
                <a:spcPts val="600"/>
              </a:spcAft>
            </a:pPr>
            <a:r>
              <a:rPr lang="bg-BG" b="0" dirty="0"/>
              <a:t>Признаване и възнаграждение на работата по полагане на грижи</a:t>
            </a:r>
          </a:p>
          <a:p>
            <a:pPr marL="233045" indent="-233045">
              <a:spcAft>
                <a:spcPts val="600"/>
              </a:spcAft>
            </a:pPr>
            <a:r>
              <a:rPr lang="bg-BG" b="0" dirty="0"/>
              <a:t>Планиране на смени с широко участие</a:t>
            </a:r>
          </a:p>
          <a:p>
            <a:pPr marL="233045" indent="-233045">
              <a:spcAft>
                <a:spcPts val="600"/>
              </a:spcAft>
            </a:pPr>
            <a:r>
              <a:rPr lang="bg-BG" b="0" dirty="0"/>
              <a:t>Подходящо кадрово обезпечаване и управление на натоварването</a:t>
            </a:r>
          </a:p>
          <a:p>
            <a:pPr marL="233045" indent="-233045">
              <a:spcAft>
                <a:spcPts val="600"/>
              </a:spcAft>
            </a:pPr>
            <a:r>
              <a:rPr lang="bg-BG" b="0" dirty="0"/>
              <a:t>Осигуряване на адекватна почивка и подобряване на равновесието между професионалния и личния живот</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6FAC084E-7928-B50B-9F5D-925FAAEB3693}"/>
              </a:ext>
            </a:extLst>
          </p:cNvPr>
          <p:cNvSpPr/>
          <p:nvPr/>
        </p:nvSpPr>
        <p:spPr>
          <a:xfrm>
            <a:off x="6904747" y="2461940"/>
            <a:ext cx="4066674" cy="2021305"/>
          </a:xfrm>
          <a:prstGeom prst="wedgeRectCallout">
            <a:avLst>
              <a:gd name="adj1" fmla="val -22802"/>
              <a:gd name="adj2" fmla="val 66338"/>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bg-BG" sz="1700" b="1" dirty="0">
                <a:solidFill>
                  <a:schemeClr val="tx2"/>
                </a:solidFill>
              </a:rPr>
              <a:t>Благоприятната работна среда не само е от полза за работниците в сферата на здравеопазването и социалните грижи, но и подобрява качеството на грижите и безопасността на пациентите.  </a:t>
            </a:r>
          </a:p>
        </p:txBody>
      </p:sp>
      <p:pic>
        <p:nvPicPr>
          <p:cNvPr id="9" name="Picture 8" descr="Векторно изображение на фигурка до болнично легло, илюстриращо сектора на здравеопазването и социалните грижи.">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5536" y="5014782"/>
            <a:ext cx="3577071" cy="1748898"/>
          </a:xfrm>
          <a:prstGeom prst="rect">
            <a:avLst/>
          </a:prstGeom>
        </p:spPr>
      </p:pic>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bg-BG" dirty="0"/>
              <a:t>Приоритет 5: Подкрепа за психичното здраве при работа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Настояща обстановка</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919147"/>
            <a:ext cx="10499800" cy="3642371"/>
          </a:xfrm>
        </p:spPr>
        <p:txBody>
          <a:bodyPr>
            <a:noAutofit/>
          </a:bodyPr>
          <a:lstStyle/>
          <a:p>
            <a:pPr marL="233363" indent="-233363">
              <a:spcAft>
                <a:spcPts val="600"/>
              </a:spcAft>
            </a:pPr>
            <a:r>
              <a:rPr lang="bg-BG" dirty="0"/>
              <a:t>Реинтеграцията на работниците</a:t>
            </a:r>
            <a:r>
              <a:rPr lang="bg-BG" b="0" dirty="0"/>
              <a:t> на работното място след преживяване на психичен проблем, свързан с работата, изисква </a:t>
            </a:r>
            <a:r>
              <a:rPr lang="bg-BG" dirty="0"/>
              <a:t>подходящо адаптиране</a:t>
            </a:r>
            <a:r>
              <a:rPr lang="bg-BG" b="0" dirty="0"/>
              <a:t>. </a:t>
            </a:r>
          </a:p>
          <a:p>
            <a:pPr marL="233363" indent="-233363">
              <a:spcAft>
                <a:spcPts val="600"/>
              </a:spcAft>
            </a:pPr>
            <a:r>
              <a:rPr lang="bg-BG" b="0" dirty="0"/>
              <a:t>Дори когато проблемите с психичното здраве не са свързани с работата, </a:t>
            </a:r>
            <a:r>
              <a:rPr lang="bg-BG" dirty="0"/>
              <a:t>подкрепящата и зачитаща достойнството работна среда е от полза </a:t>
            </a:r>
            <a:r>
              <a:rPr lang="bg-BG" b="0" dirty="0"/>
              <a:t>както </a:t>
            </a:r>
            <a:r>
              <a:rPr lang="bg-BG" dirty="0"/>
              <a:t>за отделния човек, така и за организацията</a:t>
            </a:r>
            <a:r>
              <a:rPr lang="bg-BG" b="0" dirty="0"/>
              <a:t>.</a:t>
            </a:r>
          </a:p>
          <a:p>
            <a:pPr marL="233363" indent="-233363">
              <a:spcAft>
                <a:spcPts val="600"/>
              </a:spcAft>
            </a:pPr>
            <a:r>
              <a:rPr lang="bg-BG" dirty="0"/>
              <a:t>Приспособяването, съобразено с нуждите</a:t>
            </a:r>
            <a:r>
              <a:rPr lang="bg-BG" b="0" dirty="0"/>
              <a:t>, може да даде възможност на всеки да работи ефективно и да се чувства ценен, например по-безшумни работни места, гъвкаво работно време, адаптиране на работните задължения. </a:t>
            </a:r>
          </a:p>
          <a:p>
            <a:pPr marL="233363" indent="-233363">
              <a:spcAft>
                <a:spcPts val="600"/>
              </a:spcAft>
            </a:pPr>
            <a:r>
              <a:rPr lang="bg-BG" dirty="0"/>
              <a:t>Стигмата все още представлява значителна пречка, която трябва да бъде преодоляна</a:t>
            </a:r>
            <a:r>
              <a:rPr lang="bg-BG" b="0" dirty="0"/>
              <a:t>. </a:t>
            </a:r>
          </a:p>
          <a:p>
            <a:pPr marL="0" indent="0">
              <a:spcAft>
                <a:spcPts val="600"/>
              </a:spcAft>
              <a:buNone/>
            </a:pPr>
            <a:endParaRPr lang="en-US"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dirty="0"/>
          </a:p>
          <a:p>
            <a:pPr>
              <a:spcAft>
                <a:spcPts val="600"/>
              </a:spcAft>
            </a:pPr>
            <a:endParaRPr lang="en-GB" b="0" dirty="0"/>
          </a:p>
          <a:p>
            <a:pPr>
              <a:spcAft>
                <a:spcPts val="600"/>
              </a:spcAft>
            </a:pPr>
            <a:endParaRPr lang="en-GB" b="0" dirty="0"/>
          </a:p>
        </p:txBody>
      </p:sp>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5: Подкрепа за психичното здраве при работа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Настояща обстановка</a:t>
            </a:r>
          </a:p>
        </p:txBody>
      </p:sp>
      <p:pic>
        <p:nvPicPr>
          <p:cNvPr id="12" name="Picture 11" descr="Снимка, на която се виждат офисни служители, ангажирани в разговор, и фигурка с цип на устата, за да се илюстрира препятствието пред откровеността по въпросите на психичното здраве.">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bg-BG" dirty="0"/>
              <a:t>Почти половината от </a:t>
            </a:r>
            <a:r>
              <a:rPr lang="bg-BG" dirty="0">
                <a:solidFill>
                  <a:schemeClr val="tx1">
                    <a:lumMod val="50000"/>
                    <a:lumOff val="50000"/>
                  </a:schemeClr>
                </a:solidFill>
              </a:rPr>
              <a:t>работниците в ЕС смятат, че разкриването на психично заболяване на работното място би се отразило отрицателно на кариерата им, докато другата половина е на противоположното мнение</a:t>
            </a:r>
            <a:r>
              <a:rPr lang="bg-BG" dirty="0"/>
              <a:t>.</a:t>
            </a:r>
            <a:r>
              <a:rPr lang="bg-BG" dirty="0">
                <a:solidFill>
                  <a:schemeClr val="tx1">
                    <a:lumMod val="50000"/>
                    <a:lumOff val="50000"/>
                  </a:schemeClr>
                </a:solidFill>
              </a:rPr>
              <a:t> </a:t>
            </a:r>
          </a:p>
          <a:p>
            <a:pPr marL="0" indent="0">
              <a:buNone/>
            </a:pPr>
            <a:r>
              <a:rPr lang="bg-BG" sz="1333" dirty="0"/>
              <a:t>OSH Pulse 2025</a:t>
            </a:r>
          </a:p>
        </p:txBody>
      </p:sp>
      <p:pic>
        <p:nvPicPr>
          <p:cNvPr id="10" name="Picture 9" descr="Векторно изображение в облак, представящо хартиен силует на глава със символ за безкрайност. Отляво има календар. Отдясно — фигурка, която държи флаг на ЕС.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bg-BG" sz="1600" b="1" dirty="0">
                <a:solidFill>
                  <a:schemeClr val="tx2"/>
                </a:solidFill>
              </a:rPr>
              <a:t>Почти 50% от населението на ЕС </a:t>
            </a:r>
            <a:r>
              <a:rPr lang="bg-BG" sz="1600" b="1" dirty="0">
                <a:solidFill>
                  <a:schemeClr val="tx1">
                    <a:lumMod val="50000"/>
                    <a:lumOff val="50000"/>
                  </a:schemeClr>
                </a:solidFill>
              </a:rPr>
              <a:t>съобщава, че през последните дванадесет месеца е изпитвало емоционален или психосоциален проблем, като например чувство на депресия или тревога.</a:t>
            </a:r>
          </a:p>
          <a:p>
            <a:pPr defTabSz="342900">
              <a:spcBef>
                <a:spcPts val="450"/>
              </a:spcBef>
              <a:buClr>
                <a:schemeClr val="tx2"/>
              </a:buClr>
            </a:pPr>
            <a:r>
              <a:rPr lang="bg-BG" sz="1333" b="1" dirty="0">
                <a:solidFill>
                  <a:schemeClr val="tx2"/>
                </a:solidFill>
              </a:rPr>
              <a:t>Евробарометър за 2023 г.</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959382"/>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bg-BG" dirty="0"/>
              <a:t>Приоритет 5: Подкрепа за психичното здраве при работа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1800" b="1">
                <a:latin typeface="+mn-lt"/>
              </a:rPr>
              <a:t>Превантивни мерки</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3909902"/>
          </a:xfrm>
        </p:spPr>
        <p:txBody>
          <a:bodyPr>
            <a:noAutofit/>
          </a:bodyPr>
          <a:lstStyle/>
          <a:p>
            <a:pPr marL="233363" indent="-233363">
              <a:spcAft>
                <a:spcPts val="600"/>
              </a:spcAft>
            </a:pPr>
            <a:r>
              <a:rPr lang="bg-BG" dirty="0"/>
              <a:t>Прилагайте принципите на БЗР в еднаква степен както по отношение на психичното, така и на физическото здраве</a:t>
            </a:r>
            <a:r>
              <a:rPr lang="bg-BG" b="0" dirty="0"/>
              <a:t>: ранна подкрепа, разумни адаптации, недискриминация.</a:t>
            </a:r>
          </a:p>
          <a:p>
            <a:pPr marL="233363" indent="-233363">
              <a:spcAft>
                <a:spcPts val="600"/>
              </a:spcAft>
            </a:pPr>
            <a:r>
              <a:rPr lang="bg-BG" dirty="0"/>
              <a:t>Осигурете практическа подкрепа</a:t>
            </a:r>
            <a:r>
              <a:rPr lang="bg-BG" b="0" dirty="0"/>
              <a:t>: адаптирайте задачите, работното време или работната среда, за да улесните престоя на работниците на работното място или завръщането им на работа.</a:t>
            </a:r>
          </a:p>
          <a:p>
            <a:pPr marL="233363" indent="-233363">
              <a:spcAft>
                <a:spcPts val="600"/>
              </a:spcAft>
            </a:pPr>
            <a:r>
              <a:rPr lang="bg-BG" dirty="0"/>
              <a:t>Насърчавайте подкрепяща култура, култура без заклеймяване</a:t>
            </a:r>
            <a:r>
              <a:rPr lang="bg-BG" b="0" dirty="0"/>
              <a:t>: повишаване на осведомеността, включване на работниците и насърчаване на безопасното разкриване на информация и търсене на помощ.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4" y="1323470"/>
            <a:ext cx="4286561" cy="156410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tIns="182880" rIns="9144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bg-BG" sz="1800" b="1" dirty="0">
                <a:solidFill>
                  <a:schemeClr val="tx2"/>
                </a:solidFill>
              </a:rPr>
              <a:t>Не забравяйте: ефективната превенция започва с преодоляване на първопричините за </a:t>
            </a:r>
            <a:r>
              <a:rPr lang="bg-BG" sz="1800" b="1" dirty="0" err="1">
                <a:solidFill>
                  <a:schemeClr val="tx2"/>
                </a:solidFill>
              </a:rPr>
              <a:t>психосоциалните</a:t>
            </a:r>
            <a:r>
              <a:rPr lang="bg-BG" sz="1800" b="1" dirty="0">
                <a:solidFill>
                  <a:schemeClr val="tx2"/>
                </a:solidFill>
              </a:rPr>
              <a:t> рискове на работното място.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bg-BG"/>
              <a:t>Мрежа на EU-OSHA</a:t>
            </a:r>
          </a:p>
        </p:txBody>
      </p:sp>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Лого на Мрежата на агенциите на ЕС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044672"/>
            <a:ext cx="1945359" cy="727416"/>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bg-BG" sz="1400" b="1">
                <a:solidFill>
                  <a:schemeClr val="tx2"/>
                </a:solidFill>
                <a:hlinkClick r:id="rId5">
                  <a:extLst>
                    <a:ext uri="{A12FA001-AC4F-418D-AE19-62706E023703}">
                      <ahyp:hlinkClr xmlns:ahyp="http://schemas.microsoft.com/office/drawing/2018/hyperlinkcolor" val="tx"/>
                    </a:ext>
                  </a:extLst>
                </a:hlinkClick>
              </a:rPr>
              <a:t>ЕВРОПЕЙСКИ СОЦИАЛНИ ПАРТНЬОРИ</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Лого на мрежата „Enterprise Europe“">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bg-BG" sz="1400" b="1" dirty="0">
                <a:solidFill>
                  <a:schemeClr val="tx2"/>
                </a:solidFill>
                <a:hlinkClick r:id="rId8">
                  <a:extLst>
                    <a:ext uri="{A12FA001-AC4F-418D-AE19-62706E023703}">
                      <ahyp:hlinkClr xmlns:ahyp="http://schemas.microsoft.com/office/drawing/2018/hyperlinkcolor" val="tx"/>
                    </a:ext>
                  </a:extLst>
                </a:hlinkClick>
              </a:rPr>
              <a:t>ИНСТИТУЦИИ НА ЕС</a:t>
            </a:r>
          </a:p>
          <a:p>
            <a:pPr algn="ctr"/>
            <a:endParaRPr lang="en-GB" dirty="0">
              <a:solidFill>
                <a:schemeClr val="tx2"/>
              </a:solidFill>
            </a:endParaRPr>
          </a:p>
        </p:txBody>
      </p:sp>
      <p:pic>
        <p:nvPicPr>
          <p:cNvPr id="4" name="Picture 3" descr="EU-OSHA Logo">
            <a:hlinkClick r:id="rId9"/>
            <a:extLst>
              <a:ext uri="{FF2B5EF4-FFF2-40B4-BE49-F238E27FC236}">
                <a16:creationId xmlns:a16="http://schemas.microsoft.com/office/drawing/2014/main" id="{123F9E15-A3BD-38D8-1FDE-9ADFCD4983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08637" y="2826554"/>
            <a:ext cx="2604482" cy="665970"/>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4"/>
            <a:ext cx="2009872" cy="701190"/>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bg-BG" sz="1400" b="1" dirty="0">
                <a:solidFill>
                  <a:schemeClr val="tx2"/>
                </a:solidFill>
                <a:hlinkClick r:id="rId11">
                  <a:extLst>
                    <a:ext uri="{A12FA001-AC4F-418D-AE19-62706E023703}">
                      <ahyp:hlinkClr xmlns:ahyp="http://schemas.microsoft.com/office/drawing/2018/hyperlinkcolor" val="tx"/>
                    </a:ext>
                  </a:extLst>
                </a:hlinkClick>
              </a:rPr>
              <a:t>НАЦИОНАЛНИ ФОКУСНИ ТОЧКИ НА EU-OSHA</a:t>
            </a:r>
            <a:endParaRPr lang="en-GB" sz="1400" b="1" dirty="0">
              <a:solidFill>
                <a:schemeClr val="tx2"/>
              </a:solidFill>
            </a:endParaRPr>
          </a:p>
        </p:txBody>
      </p:sp>
      <p:pic>
        <p:nvPicPr>
          <p:cNvPr id="13" name="Picture 6" descr="Лого на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Single Corner Snipped 17">
            <a:extLst>
              <a:ext uri="{FF2B5EF4-FFF2-40B4-BE49-F238E27FC236}">
                <a16:creationId xmlns:a16="http://schemas.microsoft.com/office/drawing/2014/main" id="{63B74202-3335-8F03-D304-506D14DAD998}"/>
              </a:ext>
            </a:extLst>
          </p:cNvPr>
          <p:cNvSpPr/>
          <p:nvPr/>
        </p:nvSpPr>
        <p:spPr>
          <a:xfrm>
            <a:off x="4969968" y="5692491"/>
            <a:ext cx="2059189" cy="52807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bg-BG" sz="1400" b="1" dirty="0">
                <a:solidFill>
                  <a:schemeClr val="tx2"/>
                </a:solidFill>
                <a:hlinkClick r:id="rId14">
                  <a:extLst>
                    <a:ext uri="{A12FA001-AC4F-418D-AE19-62706E023703}">
                      <ahyp:hlinkClr xmlns:ahyp="http://schemas.microsoft.com/office/drawing/2018/hyperlinkcolor" val="tx"/>
                    </a:ext>
                  </a:extLst>
                </a:hlinkClick>
              </a:rPr>
              <a:t>ОФИЦИАЛНИ ПАРТНЬОРИ НА</a:t>
            </a:r>
            <a:endParaRPr lang="en-GB" sz="1400" b="1" dirty="0">
              <a:solidFill>
                <a:schemeClr val="tx2"/>
              </a:solidFill>
            </a:endParaRPr>
          </a:p>
        </p:txBody>
      </p:sp>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1468814"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bg-BG" sz="1400" b="1" dirty="0">
                <a:solidFill>
                  <a:schemeClr val="tx2"/>
                </a:solidFill>
                <a:hlinkClick r:id="rId15">
                  <a:extLst>
                    <a:ext uri="{A12FA001-AC4F-418D-AE19-62706E023703}">
                      <ahyp:hlinkClr xmlns:ahyp="http://schemas.microsoft.com/office/drawing/2018/hyperlinkcolor" val="tx"/>
                    </a:ext>
                  </a:extLst>
                </a:hlinkClick>
              </a:rPr>
              <a:t>МЕДИЙНИ ПАРТНЬОРИ</a:t>
            </a:r>
            <a:r>
              <a:rPr lang="bg-BG" sz="1400" b="1" dirty="0">
                <a:solidFill>
                  <a:schemeClr val="tx2"/>
                </a:solidFill>
              </a:rPr>
              <a:t> </a:t>
            </a:r>
            <a:endParaRPr lang="en-GB"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a:xfrm>
            <a:off x="600002" y="180000"/>
            <a:ext cx="11110641" cy="489600"/>
          </a:xfrm>
        </p:spPr>
        <p:txBody>
          <a:bodyPr/>
          <a:lstStyle/>
          <a:p>
            <a:r>
              <a:rPr lang="bg-BG" dirty="0"/>
              <a:t>Ресурси на кампанията: всичко, от което се нуждаете, на едно място</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fontScale="92500"/>
          </a:bodyPr>
          <a:lstStyle/>
          <a:p>
            <a:pPr defTabSz="457189">
              <a:spcBef>
                <a:spcPts val="1200"/>
              </a:spcBef>
              <a:spcAft>
                <a:spcPts val="600"/>
              </a:spcAft>
              <a:buClr>
                <a:schemeClr val="tx2"/>
              </a:buClr>
            </a:pPr>
            <a:r>
              <a:rPr lang="bg-BG" sz="1800" dirty="0">
                <a:solidFill>
                  <a:schemeClr val="tx2"/>
                </a:solidFill>
              </a:rPr>
              <a:t>Започнете с нашия</a:t>
            </a:r>
            <a:r>
              <a:rPr lang="bg-BG" sz="1800" dirty="0"/>
              <a:t> </a:t>
            </a:r>
            <a:r>
              <a:rPr lang="bg-BG" sz="1800" b="1" dirty="0">
                <a:solidFill>
                  <a:schemeClr val="accent2"/>
                </a:solidFill>
                <a:hlinkClick r:id="rId2">
                  <a:extLst>
                    <a:ext uri="{A12FA001-AC4F-418D-AE19-62706E023703}">
                      <ahyp:hlinkClr xmlns:ahyp="http://schemas.microsoft.com/office/drawing/2018/hyperlinkcolor" val="tx"/>
                    </a:ext>
                  </a:extLst>
                </a:hlinkClick>
              </a:rPr>
              <a:t>уебсайт за кампанията</a:t>
            </a:r>
            <a:r>
              <a:rPr lang="bg-BG" sz="1800" dirty="0">
                <a:solidFill>
                  <a:srgbClr val="003399"/>
                </a:solidFill>
              </a:rPr>
              <a:t>.</a:t>
            </a:r>
          </a:p>
          <a:p>
            <a:pPr defTabSz="457189">
              <a:spcBef>
                <a:spcPts val="1200"/>
              </a:spcBef>
              <a:spcAft>
                <a:spcPts val="600"/>
              </a:spcAft>
              <a:buClr>
                <a:schemeClr val="tx2"/>
              </a:buClr>
            </a:pPr>
            <a:r>
              <a:rPr lang="bg-BG" sz="1800" dirty="0">
                <a:solidFill>
                  <a:schemeClr val="tx2"/>
                </a:solidFill>
              </a:rPr>
              <a:t>Разгледайте нашето</a:t>
            </a:r>
            <a:r>
              <a:rPr lang="bg-BG" sz="1800" dirty="0"/>
              <a:t> </a:t>
            </a:r>
            <a:r>
              <a:rPr lang="bg-BG" sz="1800" b="1" dirty="0">
                <a:solidFill>
                  <a:schemeClr val="accent2"/>
                </a:solidFill>
                <a:hlinkClick r:id="rId2">
                  <a:extLst>
                    <a:ext uri="{A12FA001-AC4F-418D-AE19-62706E023703}">
                      <ahyp:hlinkClr xmlns:ahyp="http://schemas.microsoft.com/office/drawing/2018/hyperlinkcolor" val="tx"/>
                    </a:ext>
                  </a:extLst>
                </a:hlinkClick>
              </a:rPr>
              <a:t>ръководство за кампанията</a:t>
            </a:r>
            <a:r>
              <a:rPr lang="bg-BG" sz="1800" dirty="0">
                <a:solidFill>
                  <a:schemeClr val="tx2"/>
                </a:solidFill>
              </a:rPr>
              <a:t>, за да научите повече за нея. </a:t>
            </a:r>
          </a:p>
          <a:p>
            <a:pPr defTabSz="457189">
              <a:spcBef>
                <a:spcPts val="1200"/>
              </a:spcBef>
              <a:spcAft>
                <a:spcPts val="600"/>
              </a:spcAft>
              <a:buClr>
                <a:schemeClr val="tx2"/>
              </a:buClr>
            </a:pPr>
            <a:r>
              <a:rPr lang="bg-BG" sz="1800" dirty="0">
                <a:solidFill>
                  <a:schemeClr val="tx2"/>
                </a:solidFill>
              </a:rPr>
              <a:t>Разгледайте нашите</a:t>
            </a:r>
            <a:r>
              <a:rPr lang="bg-BG" sz="1800" dirty="0"/>
              <a:t> </a:t>
            </a:r>
            <a:r>
              <a:rPr lang="bg-BG" sz="1800" b="1" dirty="0">
                <a:solidFill>
                  <a:schemeClr val="accent2"/>
                </a:solidFill>
                <a:hlinkClick r:id="rId3">
                  <a:extLst>
                    <a:ext uri="{A12FA001-AC4F-418D-AE19-62706E023703}">
                      <ahyp:hlinkClr xmlns:ahyp="http://schemas.microsoft.com/office/drawing/2018/hyperlinkcolor" val="tx"/>
                    </a:ext>
                  </a:extLst>
                </a:hlinkClick>
              </a:rPr>
              <a:t>публикации</a:t>
            </a:r>
            <a:r>
              <a:rPr lang="bg-BG" sz="1800" dirty="0">
                <a:solidFill>
                  <a:schemeClr val="tx2"/>
                </a:solidFill>
              </a:rPr>
              <a:t>, като инфографики, информационни документи и др.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bg-BG"/>
              <a:t>Набор от инструменти и цифрово популяризиране: ефективно популяризиране на кампанията</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bg-BG" sz="2000" b="1">
                <a:latin typeface="+mn-lt"/>
              </a:rPr>
              <a:t>Подкрепете кампанията:</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750417" cy="1540613"/>
          </a:xfrm>
        </p:spPr>
        <p:txBody>
          <a:bodyPr anchor="t">
            <a:noAutofit/>
          </a:bodyPr>
          <a:lstStyle/>
          <a:p>
            <a:pPr marL="251460" indent="-251460"/>
            <a:r>
              <a:rPr lang="bg-BG" sz="1867" b="0" dirty="0"/>
              <a:t>използвайте нашия </a:t>
            </a:r>
            <a:r>
              <a:rPr lang="bg-BG" sz="1867" dirty="0"/>
              <a:t>комплект за социалните медии </a:t>
            </a:r>
            <a:r>
              <a:rPr lang="bg-BG" sz="1867" b="0" dirty="0"/>
              <a:t>и образците, за да разпространите информацията; </a:t>
            </a:r>
            <a:endParaRPr lang="en-US" dirty="0"/>
          </a:p>
          <a:p>
            <a:pPr marL="251460" indent="-251460"/>
            <a:r>
              <a:rPr lang="bg-BG" sz="1850" b="0" dirty="0"/>
              <a:t>ще откриете презентацията си в нашата </a:t>
            </a:r>
            <a:r>
              <a:rPr lang="bg-BG" sz="1850" dirty="0"/>
              <a:t>библиотека с цифрови активи, </a:t>
            </a:r>
            <a:r>
              <a:rPr lang="bg-BG" sz="1850" b="0" dirty="0"/>
              <a:t>включително лога, образци и др.  </a:t>
            </a:r>
            <a:endParaRPr lang="bg-BG" sz="1850" b="0" dirty="0">
              <a:cs typeface="Arial"/>
            </a:endParaRP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455820" y="3730096"/>
            <a:ext cx="5849171" cy="1082537"/>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1540043" y="3754161"/>
            <a:ext cx="5317960" cy="1058472"/>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bg-BG" sz="1800" dirty="0">
                <a:solidFill>
                  <a:schemeClr val="bg1"/>
                </a:solidFill>
              </a:rPr>
              <a:t>Започнете своята </a:t>
            </a:r>
            <a:r>
              <a:rPr lang="bg-BG" sz="1800" b="0" dirty="0">
                <a:solidFill>
                  <a:schemeClr val="bg1"/>
                </a:solidFill>
              </a:rPr>
              <a:t>инициатива в рамките на </a:t>
            </a:r>
            <a:r>
              <a:rPr lang="bg-BG" sz="1800" dirty="0">
                <a:solidFill>
                  <a:schemeClr val="bg1"/>
                </a:solidFill>
              </a:rPr>
              <a:t>кампанията</a:t>
            </a:r>
            <a:r>
              <a:rPr lang="bg-BG" sz="1800" b="0" dirty="0">
                <a:solidFill>
                  <a:schemeClr val="bg1"/>
                </a:solidFill>
              </a:rPr>
              <a:t>, като използвате нашия </a:t>
            </a:r>
            <a:r>
              <a:rPr lang="bg-BG" sz="1800" dirty="0"/>
              <a:t> </a:t>
            </a:r>
            <a:r>
              <a:rPr lang="bg-BG" sz="1800" dirty="0">
                <a:solidFill>
                  <a:srgbClr val="92D050"/>
                </a:solidFill>
                <a:hlinkClick r:id="rId3">
                  <a:extLst>
                    <a:ext uri="{A12FA001-AC4F-418D-AE19-62706E023703}">
                      <ahyp:hlinkClr xmlns:ahyp="http://schemas.microsoft.com/office/drawing/2018/hyperlinkcolor" val="tx"/>
                    </a:ext>
                  </a:extLst>
                </a:hlinkClick>
              </a:rPr>
              <a:t>набор от инструменти за кампанията</a:t>
            </a:r>
            <a:r>
              <a:rPr lang="bg-BG" sz="18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2060227"/>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bg-BG"/>
              <a:t>Как да участвате в кампанията?</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484119"/>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bg-BG" b="0" dirty="0"/>
              <a:t>Организиране на събитие, дейност или инициатива по време на </a:t>
            </a:r>
            <a:r>
              <a:rPr lang="bg-BG" dirty="0">
                <a:solidFill>
                  <a:srgbClr val="92D050"/>
                </a:solidFill>
                <a:hlinkClick r:id="rId3">
                  <a:extLst>
                    <a:ext uri="{A12FA001-AC4F-418D-AE19-62706E023703}">
                      <ahyp:hlinkClr xmlns:ahyp="http://schemas.microsoft.com/office/drawing/2018/hyperlinkcolor" val="tx"/>
                    </a:ext>
                  </a:extLst>
                </a:hlinkClick>
              </a:rPr>
              <a:t>Европейската седмица за безопасност и здраве при работа</a:t>
            </a:r>
            <a:r>
              <a:rPr lang="bg-BG" dirty="0"/>
              <a:t>. </a:t>
            </a:r>
          </a:p>
          <a:p>
            <a:pPr marL="225425" indent="-225425">
              <a:spcAft>
                <a:spcPts val="600"/>
              </a:spcAft>
            </a:pPr>
            <a:r>
              <a:rPr lang="bg-BG" b="0" dirty="0"/>
              <a:t>Вземете </a:t>
            </a:r>
            <a:r>
              <a:rPr lang="bg-BG" dirty="0">
                <a:solidFill>
                  <a:srgbClr val="92D050"/>
                </a:solidFill>
                <a:hlinkClick r:id="rId4">
                  <a:extLst>
                    <a:ext uri="{A12FA001-AC4F-418D-AE19-62706E023703}">
                      <ahyp:hlinkClr xmlns:ahyp="http://schemas.microsoft.com/office/drawing/2018/hyperlinkcolor" val="tx"/>
                    </a:ext>
                  </a:extLst>
                </a:hlinkClick>
              </a:rPr>
              <a:t>сертификата си за кампанията</a:t>
            </a:r>
            <a:r>
              <a:rPr lang="bg-BG" b="0" dirty="0"/>
              <a:t>, с който се отбелязва вашето участие.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615904"/>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bg-BG" b="0" dirty="0"/>
              <a:t>Номинирайте вдъхновяващи инициативи за </a:t>
            </a:r>
            <a:r>
              <a:rPr lang="bg-BG" dirty="0">
                <a:solidFill>
                  <a:srgbClr val="92D050"/>
                </a:solidFill>
                <a:hlinkClick r:id="rId5">
                  <a:extLst>
                    <a:ext uri="{A12FA001-AC4F-418D-AE19-62706E023703}">
                      <ahyp:hlinkClr xmlns:ahyp="http://schemas.microsoft.com/office/drawing/2018/hyperlinkcolor" val="tx"/>
                    </a:ext>
                  </a:extLst>
                </a:hlinkClick>
              </a:rPr>
              <a:t>наградите за добри практики за здравословни работни места</a:t>
            </a:r>
            <a:r>
              <a:rPr lang="bg-BG" b="0" dirty="0"/>
              <a:t>, организирани от националните фокусни центрове.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304691"/>
            <a:ext cx="6681553"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bg-BG" b="0" dirty="0"/>
              <a:t>Станете</a:t>
            </a:r>
            <a:r>
              <a:rPr lang="bg-BG" dirty="0"/>
              <a:t> </a:t>
            </a:r>
            <a:r>
              <a:rPr lang="bg-BG" dirty="0">
                <a:solidFill>
                  <a:srgbClr val="92D050"/>
                </a:solidFill>
                <a:hlinkClick r:id="rId6">
                  <a:extLst>
                    <a:ext uri="{A12FA001-AC4F-418D-AE19-62706E023703}">
                      <ahyp:hlinkClr xmlns:ahyp="http://schemas.microsoft.com/office/drawing/2018/hyperlinkcolor" val="tx"/>
                    </a:ext>
                  </a:extLst>
                </a:hlinkClick>
              </a:rPr>
              <a:t>официален партньор на кампанията</a:t>
            </a:r>
            <a:r>
              <a:rPr lang="bg-BG" b="0" dirty="0"/>
              <a:t>: присъединете се към общоевропейска мрежа от многонационални дружества за по-голяма видимост. </a:t>
            </a:r>
          </a:p>
          <a:p>
            <a:pPr marL="225425" indent="-225425">
              <a:spcAft>
                <a:spcPts val="600"/>
              </a:spcAft>
            </a:pPr>
            <a:r>
              <a:rPr lang="bg-BG" b="0" dirty="0"/>
              <a:t>Станете </a:t>
            </a:r>
            <a:r>
              <a:rPr lang="bg-BG" dirty="0">
                <a:solidFill>
                  <a:srgbClr val="92D050"/>
                </a:solidFill>
                <a:hlinkClick r:id="rId7">
                  <a:extLst>
                    <a:ext uri="{A12FA001-AC4F-418D-AE19-62706E023703}">
                      <ahyp:hlinkClr xmlns:ahyp="http://schemas.microsoft.com/office/drawing/2018/hyperlinkcolor" val="tx"/>
                    </a:ext>
                  </a:extLst>
                </a:hlinkClick>
              </a:rPr>
              <a:t>медиен партньор</a:t>
            </a:r>
            <a:r>
              <a:rPr lang="bg-BG" b="0" dirty="0"/>
              <a:t>: получите достъп до ексклузивни материали за пресата, възможности за контакти и събития.</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341581"/>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952080"/>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bg-BG"/>
              <a:t>Останете във връзка с кампанията</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bg-BG" dirty="0"/>
              <a:t>Уебсайт „Здравословни работни места“ </a:t>
            </a:r>
            <a:r>
              <a:rPr lang="bg-BG" b="0" dirty="0"/>
              <a:t>— разнообразна информация на един клик разстояние. </a:t>
            </a:r>
          </a:p>
          <a:p>
            <a:pPr>
              <a:spcAft>
                <a:spcPts val="600"/>
              </a:spcAft>
            </a:pPr>
            <a:r>
              <a:rPr lang="bg-BG" dirty="0"/>
              <a:t>Абонирайте се </a:t>
            </a:r>
            <a:r>
              <a:rPr lang="bg-BG" b="0" dirty="0"/>
              <a:t>за </a:t>
            </a:r>
            <a:r>
              <a:rPr lang="bg-BG" dirty="0"/>
              <a:t>бюлетина „Здравословни работни места“: </a:t>
            </a:r>
            <a:r>
              <a:rPr lang="bg-BG" b="0" dirty="0"/>
              <a:t>всеки месец в пощенската ви кутия ще получавате кратки, подходящи за споделяне и конкретни новини.</a:t>
            </a:r>
          </a:p>
          <a:p>
            <a:pPr>
              <a:spcAft>
                <a:spcPts val="600"/>
              </a:spcAft>
            </a:pPr>
            <a:r>
              <a:rPr lang="bg-BG" b="0" dirty="0"/>
              <a:t>Разпространете информацията и ни следвайте в </a:t>
            </a:r>
            <a:r>
              <a:rPr lang="bg-BG" dirty="0"/>
              <a:t>социалните медии</a:t>
            </a:r>
            <a:r>
              <a:rPr lang="bg-BG"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bg-BG" b="0" dirty="0"/>
              <a:t> </a:t>
            </a:r>
          </a:p>
        </p:txBody>
      </p:sp>
      <p:pic>
        <p:nvPicPr>
          <p:cNvPr id="6" name="Graphic 5" descr="Логото на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Логото на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Логото на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Логото на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Логото на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bg-BG"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bg-BG"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3B12B-D547-4B73-8D31-0938A3F8A76B}">
  <ds:schemaRefs>
    <ds:schemaRef ds:uri="74375373-3c44-45ee-a688-8fa44d7da57a"/>
    <ds:schemaRef ds:uri="http://purl.org/dc/terms/"/>
    <ds:schemaRef ds:uri="http://schemas.microsoft.com/office/2006/metadata/properties"/>
    <ds:schemaRef ds:uri="d5ac9beb-95ef-4df8-be38-b0ea3ce121b4"/>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A779058B-3C77-4FFD-8AA0-3F0F96DFC4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1946</TotalTime>
  <Words>7286</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Кампания „Здравословни работни места“ 2026—2028 г. „Заедно за психичното здраве при работа“ </vt:lpstr>
      <vt:lpstr>Съдържание</vt:lpstr>
      <vt:lpstr>Общата картина: психичното здраве оказва решаващо влияние върху ежедневието и работата </vt:lpstr>
      <vt:lpstr>Общата картина: какъв е залогът?</vt:lpstr>
      <vt:lpstr>Общата картина — гледната точка на работниците </vt:lpstr>
      <vt:lpstr>Общата картина — гледната точка на организациите спрямо работниците -1- </vt:lpstr>
      <vt:lpstr>Общата картина — гледната точка на организациите -2- </vt:lpstr>
      <vt:lpstr>Цели и задачи на кампанията</vt:lpstr>
      <vt:lpstr>За кого е предназначена кампанията? Кой следва да участва?</vt:lpstr>
      <vt:lpstr>Пътна карта за действие: петте приоритетни области на кампанията</vt:lpstr>
      <vt:lpstr>Приоритет 1: Оценка и управление на психосоциалните рискове -1- </vt:lpstr>
      <vt:lpstr>Приоритет 1: Оценка и управление на психосоциалните рискове -2- </vt:lpstr>
      <vt:lpstr>Приоритет 1: Оценка и управление на психосоциалните рискове -3- </vt:lpstr>
      <vt:lpstr>Приоритет 1: Оценка и управление на психосоциалните рискове -4- </vt:lpstr>
      <vt:lpstr>Приоритет 2: тормоз, сексуален тормоз и насилие -1- </vt:lpstr>
      <vt:lpstr>Приоритет 2: тормоз, сексуален тормоз и насилие -2- </vt:lpstr>
      <vt:lpstr>Приоритет 2: тормоз, сексуален тормоз и насилие -3- </vt:lpstr>
      <vt:lpstr>Приоритет 3: Физически рискове и психично здраве -1- </vt:lpstr>
      <vt:lpstr>Приоритет 3: Физически рискове и психично здраве -2- </vt:lpstr>
      <vt:lpstr>Приоритет 4: Психосоциални рискове в сектора на здравеопазването и социалните грижи -1- </vt:lpstr>
      <vt:lpstr>Приоритет 4: Психосоциални рискове в сектора на здравеопазването и социалните грижи -2- </vt:lpstr>
      <vt:lpstr>Приоритет 4: Психосоциални рискове в сектора на здравеопазването и социалните грижи -3- </vt:lpstr>
      <vt:lpstr>Приоритет 5: Подкрепа за психичното здраве при работа -1- </vt:lpstr>
      <vt:lpstr>Приоритет 5: Подкрепа за психичното здраве при работа -2- </vt:lpstr>
      <vt:lpstr>Приоритет 5: Подкрепа за психичното здраве при работа -3- </vt:lpstr>
      <vt:lpstr>Мрежа на EU-OSHA</vt:lpstr>
      <vt:lpstr>Ресурси на кампанията: всичко, от което се нуждаете, на едно място</vt:lpstr>
      <vt:lpstr>Набор от инструменти и цифрово популяризиране: ефективно популяризиране на кампанията</vt:lpstr>
      <vt:lpstr>Как да участвате в кампанията?</vt:lpstr>
      <vt:lpstr>Останете във връзка с кампанията</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131</cp:revision>
  <dcterms:created xsi:type="dcterms:W3CDTF">2026-06-23T11:43:48Z</dcterms:created>
  <dcterms:modified xsi:type="dcterms:W3CDTF">2026-09-07T13:51:52Z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