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D9C2D8-2A64-4A89-877F-B6422FF00F9B}" v="26" dt="2026-09-07T13:53:15.9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7659" autoAdjust="0"/>
  </p:normalViewPr>
  <p:slideViewPr>
    <p:cSldViewPr snapToGrid="0">
      <p:cViewPr varScale="1">
        <p:scale>
          <a:sx n="115" d="100"/>
          <a:sy n="115" d="100"/>
        </p:scale>
        <p:origin x="127" y="58"/>
      </p:cViewPr>
      <p:guideLst>
        <p:guide orient="horz" pos="816"/>
        <p:guide pos="456"/>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lavín Jaroslav Ing. (MPSV)" userId="S::jaroslav.hlavin_mpsv.cz#ext#@euosha.onmicrosoft.com::5cd434c7-4ae7-4e30-baea-16f23f497811" providerId="AD" clId="Web-{F3230A4E-19C6-B870-3C43-4EE74D53151C}"/>
    <pc:docChg chg="modSld">
      <pc:chgData name="Hlavín Jaroslav Ing. (MPSV)" userId="S::jaroslav.hlavin_mpsv.cz#ext#@euosha.onmicrosoft.com::5cd434c7-4ae7-4e30-baea-16f23f497811" providerId="AD" clId="Web-{F3230A4E-19C6-B870-3C43-4EE74D53151C}" dt="2026-08-25T11:57:30.728" v="0" actId="14100"/>
      <pc:docMkLst>
        <pc:docMk/>
      </pc:docMkLst>
      <pc:sldChg chg="modSp">
        <pc:chgData name="Hlavín Jaroslav Ing. (MPSV)" userId="S::jaroslav.hlavin_mpsv.cz#ext#@euosha.onmicrosoft.com::5cd434c7-4ae7-4e30-baea-16f23f497811" providerId="AD" clId="Web-{F3230A4E-19C6-B870-3C43-4EE74D53151C}" dt="2026-08-25T11:57:30.728" v="0" actId="14100"/>
        <pc:sldMkLst>
          <pc:docMk/>
          <pc:sldMk cId="3331097242" sldId="262"/>
        </pc:sldMkLst>
        <pc:spChg chg="mod">
          <ac:chgData name="Hlavín Jaroslav Ing. (MPSV)" userId="S::jaroslav.hlavin_mpsv.cz#ext#@euosha.onmicrosoft.com::5cd434c7-4ae7-4e30-baea-16f23f497811" providerId="AD" clId="Web-{F3230A4E-19C6-B870-3C43-4EE74D53151C}" dt="2026-08-25T11:57:30.728" v="0" actId="14100"/>
          <ac:spMkLst>
            <pc:docMk/>
            <pc:sldMk cId="3331097242" sldId="262"/>
            <ac:spMk id="105" creationId="{94E8A230-2C71-6901-AA45-D427AF0A206A}"/>
          </ac:spMkLst>
        </pc:spChg>
      </pc:sldChg>
    </pc:docChg>
  </pc:docChgLst>
  <pc:docChgLst>
    <pc:chgData name="Hlavín Jaroslav Ing. (MPSV)" userId="S::jaroslav.hlavin_mpsv.cz#ext#@euosha.onmicrosoft.com::5cd434c7-4ae7-4e30-baea-16f23f497811" providerId="AD" clId="Web-{A22EAC75-C224-A005-EA65-AD194B1A81BC}"/>
    <pc:docChg chg="modSld">
      <pc:chgData name="Hlavín Jaroslav Ing. (MPSV)" userId="S::jaroslav.hlavin_mpsv.cz#ext#@euosha.onmicrosoft.com::5cd434c7-4ae7-4e30-baea-16f23f497811" providerId="AD" clId="Web-{A22EAC75-C224-A005-EA65-AD194B1A81BC}" dt="2026-08-25T11:47:00.405" v="22" actId="20577"/>
      <pc:docMkLst>
        <pc:docMk/>
      </pc:docMkLst>
      <pc:sldChg chg="modSp">
        <pc:chgData name="Hlavín Jaroslav Ing. (MPSV)" userId="S::jaroslav.hlavin_mpsv.cz#ext#@euosha.onmicrosoft.com::5cd434c7-4ae7-4e30-baea-16f23f497811" providerId="AD" clId="Web-{A22EAC75-C224-A005-EA65-AD194B1A81BC}" dt="2026-08-25T11:05:55.690" v="0" actId="14100"/>
        <pc:sldMkLst>
          <pc:docMk/>
          <pc:sldMk cId="975932864" sldId="258"/>
        </pc:sldMkLst>
        <pc:spChg chg="mod">
          <ac:chgData name="Hlavín Jaroslav Ing. (MPSV)" userId="S::jaroslav.hlavin_mpsv.cz#ext#@euosha.onmicrosoft.com::5cd434c7-4ae7-4e30-baea-16f23f497811" providerId="AD" clId="Web-{A22EAC75-C224-A005-EA65-AD194B1A81BC}" dt="2026-08-25T11:05:55.690" v="0" actId="14100"/>
          <ac:spMkLst>
            <pc:docMk/>
            <pc:sldMk cId="975932864" sldId="258"/>
            <ac:spMk id="2" creationId="{4C1476B4-2154-C1CD-6056-5EC8C50BA72D}"/>
          </ac:spMkLst>
        </pc:spChg>
      </pc:sldChg>
      <pc:sldChg chg="modSp">
        <pc:chgData name="Hlavín Jaroslav Ing. (MPSV)" userId="S::jaroslav.hlavin_mpsv.cz#ext#@euosha.onmicrosoft.com::5cd434c7-4ae7-4e30-baea-16f23f497811" providerId="AD" clId="Web-{A22EAC75-C224-A005-EA65-AD194B1A81BC}" dt="2026-08-25T11:07:20.474" v="1" actId="14100"/>
        <pc:sldMkLst>
          <pc:docMk/>
          <pc:sldMk cId="3549452810" sldId="259"/>
        </pc:sldMkLst>
        <pc:spChg chg="mod">
          <ac:chgData name="Hlavín Jaroslav Ing. (MPSV)" userId="S::jaroslav.hlavin_mpsv.cz#ext#@euosha.onmicrosoft.com::5cd434c7-4ae7-4e30-baea-16f23f497811" providerId="AD" clId="Web-{A22EAC75-C224-A005-EA65-AD194B1A81BC}" dt="2026-08-25T11:07:20.474" v="1" actId="14100"/>
          <ac:spMkLst>
            <pc:docMk/>
            <pc:sldMk cId="3549452810" sldId="259"/>
            <ac:spMk id="5" creationId="{EC1C5D48-D0FF-59D4-6722-C3A607640121}"/>
          </ac:spMkLst>
        </pc:spChg>
      </pc:sldChg>
      <pc:sldChg chg="modSp">
        <pc:chgData name="Hlavín Jaroslav Ing. (MPSV)" userId="S::jaroslav.hlavin_mpsv.cz#ext#@euosha.onmicrosoft.com::5cd434c7-4ae7-4e30-baea-16f23f497811" providerId="AD" clId="Web-{A22EAC75-C224-A005-EA65-AD194B1A81BC}" dt="2026-08-25T11:07:41.288" v="2" actId="14100"/>
        <pc:sldMkLst>
          <pc:docMk/>
          <pc:sldMk cId="2142931096" sldId="274"/>
        </pc:sldMkLst>
        <pc:spChg chg="mod">
          <ac:chgData name="Hlavín Jaroslav Ing. (MPSV)" userId="S::jaroslav.hlavin_mpsv.cz#ext#@euosha.onmicrosoft.com::5cd434c7-4ae7-4e30-baea-16f23f497811" providerId="AD" clId="Web-{A22EAC75-C224-A005-EA65-AD194B1A81BC}" dt="2026-08-25T11:07:41.288" v="2" actId="14100"/>
          <ac:spMkLst>
            <pc:docMk/>
            <pc:sldMk cId="2142931096" sldId="274"/>
            <ac:spMk id="2" creationId="{BE1AEECA-7220-4DC3-D1FA-A06CD0F8E338}"/>
          </ac:spMkLst>
        </pc:spChg>
      </pc:sldChg>
      <pc:sldChg chg="modSp">
        <pc:chgData name="Hlavín Jaroslav Ing. (MPSV)" userId="S::jaroslav.hlavin_mpsv.cz#ext#@euosha.onmicrosoft.com::5cd434c7-4ae7-4e30-baea-16f23f497811" providerId="AD" clId="Web-{A22EAC75-C224-A005-EA65-AD194B1A81BC}" dt="2026-08-25T11:07:54.647" v="3" actId="14100"/>
        <pc:sldMkLst>
          <pc:docMk/>
          <pc:sldMk cId="1743069046" sldId="275"/>
        </pc:sldMkLst>
        <pc:spChg chg="mod">
          <ac:chgData name="Hlavín Jaroslav Ing. (MPSV)" userId="S::jaroslav.hlavin_mpsv.cz#ext#@euosha.onmicrosoft.com::5cd434c7-4ae7-4e30-baea-16f23f497811" providerId="AD" clId="Web-{A22EAC75-C224-A005-EA65-AD194B1A81BC}" dt="2026-08-25T11:07:54.647" v="3" actId="14100"/>
          <ac:spMkLst>
            <pc:docMk/>
            <pc:sldMk cId="1743069046" sldId="275"/>
            <ac:spMk id="2" creationId="{2747BD93-4687-98D9-D166-12A7C523AF57}"/>
          </ac:spMkLst>
        </pc:spChg>
      </pc:sldChg>
      <pc:sldChg chg="modSp">
        <pc:chgData name="Hlavín Jaroslav Ing. (MPSV)" userId="S::jaroslav.hlavin_mpsv.cz#ext#@euosha.onmicrosoft.com::5cd434c7-4ae7-4e30-baea-16f23f497811" providerId="AD" clId="Web-{A22EAC75-C224-A005-EA65-AD194B1A81BC}" dt="2026-08-25T11:37:41.431" v="15" actId="14100"/>
        <pc:sldMkLst>
          <pc:docMk/>
          <pc:sldMk cId="3281761825" sldId="277"/>
        </pc:sldMkLst>
        <pc:spChg chg="mod">
          <ac:chgData name="Hlavín Jaroslav Ing. (MPSV)" userId="S::jaroslav.hlavin_mpsv.cz#ext#@euosha.onmicrosoft.com::5cd434c7-4ae7-4e30-baea-16f23f497811" providerId="AD" clId="Web-{A22EAC75-C224-A005-EA65-AD194B1A81BC}" dt="2026-08-25T11:08:10.070" v="4" actId="14100"/>
          <ac:spMkLst>
            <pc:docMk/>
            <pc:sldMk cId="3281761825" sldId="277"/>
            <ac:spMk id="2" creationId="{D38906EA-F22D-95AA-E01E-1B5B72788FD9}"/>
          </ac:spMkLst>
        </pc:spChg>
      </pc:sldChg>
      <pc:sldChg chg="modSp">
        <pc:chgData name="Hlavín Jaroslav Ing. (MPSV)" userId="S::jaroslav.hlavin_mpsv.cz#ext#@euosha.onmicrosoft.com::5cd434c7-4ae7-4e30-baea-16f23f497811" providerId="AD" clId="Web-{A22EAC75-C224-A005-EA65-AD194B1A81BC}" dt="2026-08-25T11:38:48.261" v="16" actId="14100"/>
        <pc:sldMkLst>
          <pc:docMk/>
          <pc:sldMk cId="2095597239" sldId="282"/>
        </pc:sldMkLst>
        <pc:spChg chg="mod">
          <ac:chgData name="Hlavín Jaroslav Ing. (MPSV)" userId="S::jaroslav.hlavin_mpsv.cz#ext#@euosha.onmicrosoft.com::5cd434c7-4ae7-4e30-baea-16f23f497811" providerId="AD" clId="Web-{A22EAC75-C224-A005-EA65-AD194B1A81BC}" dt="2026-08-25T11:38:48.261" v="16" actId="14100"/>
          <ac:spMkLst>
            <pc:docMk/>
            <pc:sldMk cId="2095597239" sldId="282"/>
            <ac:spMk id="4" creationId="{BB975000-B228-79E3-3455-5C5B8453EE84}"/>
          </ac:spMkLst>
        </pc:spChg>
      </pc:sldChg>
      <pc:sldChg chg="modSp">
        <pc:chgData name="Hlavín Jaroslav Ing. (MPSV)" userId="S::jaroslav.hlavin_mpsv.cz#ext#@euosha.onmicrosoft.com::5cd434c7-4ae7-4e30-baea-16f23f497811" providerId="AD" clId="Web-{A22EAC75-C224-A005-EA65-AD194B1A81BC}" dt="2026-08-25T11:47:00.405" v="22" actId="20577"/>
        <pc:sldMkLst>
          <pc:docMk/>
          <pc:sldMk cId="3914029916" sldId="287"/>
        </pc:sldMkLst>
        <pc:spChg chg="mod">
          <ac:chgData name="Hlavín Jaroslav Ing. (MPSV)" userId="S::jaroslav.hlavin_mpsv.cz#ext#@euosha.onmicrosoft.com::5cd434c7-4ae7-4e30-baea-16f23f497811" providerId="AD" clId="Web-{A22EAC75-C224-A005-EA65-AD194B1A81BC}" dt="2026-08-25T11:47:00.405" v="22" actId="20577"/>
          <ac:spMkLst>
            <pc:docMk/>
            <pc:sldMk cId="3914029916" sldId="287"/>
            <ac:spMk id="39" creationId="{D6A61F21-4BB5-33F3-14AD-E9F9AED5903C}"/>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3:53:36.786" v="731" actId="13244"/>
      <pc:docMkLst>
        <pc:docMk/>
      </pc:docMkLst>
      <pc:sldChg chg="modSp mod">
        <pc:chgData name="Naiara MACIAS - Communication Assistant" userId="9208f14e-163a-43fb-a9e7-9d0490f97ad9" providerId="ADAL" clId="{3BF560C9-38E3-411C-BBB1-CB3B94294DB6}" dt="2026-09-07T07:47:47.803" v="78" actId="14100"/>
        <pc:sldMkLst>
          <pc:docMk/>
          <pc:sldMk cId="975932864" sldId="258"/>
        </pc:sldMkLst>
        <pc:spChg chg="mod">
          <ac:chgData name="Naiara MACIAS - Communication Assistant" userId="9208f14e-163a-43fb-a9e7-9d0490f97ad9" providerId="ADAL" clId="{3BF560C9-38E3-411C-BBB1-CB3B94294DB6}" dt="2026-09-07T07:47:47.803" v="78"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07T07:50:41.011" v="136" actId="1035"/>
        <pc:sldMkLst>
          <pc:docMk/>
          <pc:sldMk cId="3331097242" sldId="262"/>
        </pc:sldMkLst>
        <pc:spChg chg="mod">
          <ac:chgData name="Naiara MACIAS - Communication Assistant" userId="9208f14e-163a-43fb-a9e7-9d0490f97ad9" providerId="ADAL" clId="{3BF560C9-38E3-411C-BBB1-CB3B94294DB6}" dt="2026-09-07T07:50:41.011" v="136" actId="1035"/>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07T07:50:24.500" v="97" actId="1038"/>
          <ac:picMkLst>
            <pc:docMk/>
            <pc:sldMk cId="3331097242" sldId="262"/>
            <ac:picMk id="94" creationId="{C1167B6E-7195-D6F7-DDBA-2F3ED4FBE4C1}"/>
          </ac:picMkLst>
        </pc:picChg>
        <pc:cxnChg chg="mod">
          <ac:chgData name="Naiara MACIAS - Communication Assistant" userId="9208f14e-163a-43fb-a9e7-9d0490f97ad9" providerId="ADAL" clId="{3BF560C9-38E3-411C-BBB1-CB3B94294DB6}" dt="2026-09-07T07:50:35.584" v="120"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07T08:27:45.350" v="580" actId="1036"/>
        <pc:sldMkLst>
          <pc:docMk/>
          <pc:sldMk cId="3087233450" sldId="263"/>
        </pc:sldMkLst>
        <pc:spChg chg="mod">
          <ac:chgData name="Naiara MACIAS - Communication Assistant" userId="9208f14e-163a-43fb-a9e7-9d0490f97ad9" providerId="ADAL" clId="{3BF560C9-38E3-411C-BBB1-CB3B94294DB6}" dt="2026-09-07T07:51:23.933" v="139"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07T08:27:45.350" v="580" actId="1036"/>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07T08:27:45.350" v="580" actId="1036"/>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07T08:27:39.923" v="575" actId="1036"/>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07T08:28:15.938" v="583" actId="1076"/>
        <pc:sldMkLst>
          <pc:docMk/>
          <pc:sldMk cId="719662834" sldId="264"/>
        </pc:sldMkLst>
        <pc:spChg chg="mod">
          <ac:chgData name="Naiara MACIAS - Communication Assistant" userId="9208f14e-163a-43fb-a9e7-9d0490f97ad9" providerId="ADAL" clId="{3BF560C9-38E3-411C-BBB1-CB3B94294DB6}" dt="2026-09-07T08:28:11.241" v="582" actId="14100"/>
          <ac:spMkLst>
            <pc:docMk/>
            <pc:sldMk cId="719662834" sldId="264"/>
            <ac:spMk id="5" creationId="{A6E16FD6-934F-2E06-A455-D69B1BC34AB6}"/>
          </ac:spMkLst>
        </pc:spChg>
        <pc:picChg chg="mod">
          <ac:chgData name="Naiara MACIAS - Communication Assistant" userId="9208f14e-163a-43fb-a9e7-9d0490f97ad9" providerId="ADAL" clId="{3BF560C9-38E3-411C-BBB1-CB3B94294DB6}" dt="2026-09-07T08:28:15.938" v="583"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07T07:52:01.085" v="157" actId="14100"/>
        <pc:sldMkLst>
          <pc:docMk/>
          <pc:sldMk cId="525878241" sldId="266"/>
        </pc:sldMkLst>
        <pc:spChg chg="mod">
          <ac:chgData name="Naiara MACIAS - Communication Assistant" userId="9208f14e-163a-43fb-a9e7-9d0490f97ad9" providerId="ADAL" clId="{3BF560C9-38E3-411C-BBB1-CB3B94294DB6}" dt="2026-09-07T07:51:58.037" v="156"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07T07:52:01.085" v="157"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07T07:54:36.446" v="214" actId="14100"/>
        <pc:sldMkLst>
          <pc:docMk/>
          <pc:sldMk cId="3063356121" sldId="267"/>
        </pc:sldMkLst>
        <pc:spChg chg="mod">
          <ac:chgData name="Naiara MACIAS - Communication Assistant" userId="9208f14e-163a-43fb-a9e7-9d0490f97ad9" providerId="ADAL" clId="{3BF560C9-38E3-411C-BBB1-CB3B94294DB6}" dt="2026-09-07T07:54:36.446" v="214" actId="14100"/>
          <ac:spMkLst>
            <pc:docMk/>
            <pc:sldMk cId="3063356121" sldId="267"/>
            <ac:spMk id="5" creationId="{435AF605-DAC3-06D5-9148-6D615B7C3E6C}"/>
          </ac:spMkLst>
        </pc:spChg>
        <pc:spChg chg="mod">
          <ac:chgData name="Naiara MACIAS - Communication Assistant" userId="9208f14e-163a-43fb-a9e7-9d0490f97ad9" providerId="ADAL" clId="{3BF560C9-38E3-411C-BBB1-CB3B94294DB6}" dt="2026-09-07T07:53:36.406" v="187" actId="1038"/>
          <ac:spMkLst>
            <pc:docMk/>
            <pc:sldMk cId="3063356121" sldId="267"/>
            <ac:spMk id="11" creationId="{BCEE7AF2-E8EB-F4AC-A820-F6891B7433D5}"/>
          </ac:spMkLst>
        </pc:spChg>
        <pc:spChg chg="mod">
          <ac:chgData name="Naiara MACIAS - Communication Assistant" userId="9208f14e-163a-43fb-a9e7-9d0490f97ad9" providerId="ADAL" clId="{3BF560C9-38E3-411C-BBB1-CB3B94294DB6}" dt="2026-09-07T07:53:50.496" v="213" actId="1037"/>
          <ac:spMkLst>
            <pc:docMk/>
            <pc:sldMk cId="3063356121" sldId="267"/>
            <ac:spMk id="12" creationId="{DDF57967-B596-6762-5BFC-3E57F47A3704}"/>
          </ac:spMkLst>
        </pc:spChg>
      </pc:sldChg>
      <pc:sldChg chg="modSp mod">
        <pc:chgData name="Naiara MACIAS - Communication Assistant" userId="9208f14e-163a-43fb-a9e7-9d0490f97ad9" providerId="ADAL" clId="{3BF560C9-38E3-411C-BBB1-CB3B94294DB6}" dt="2026-09-07T07:56:05.820" v="239" actId="1076"/>
        <pc:sldMkLst>
          <pc:docMk/>
          <pc:sldMk cId="2351497876" sldId="268"/>
        </pc:sldMkLst>
        <pc:spChg chg="mod">
          <ac:chgData name="Naiara MACIAS - Communication Assistant" userId="9208f14e-163a-43fb-a9e7-9d0490f97ad9" providerId="ADAL" clId="{3BF560C9-38E3-411C-BBB1-CB3B94294DB6}" dt="2026-09-07T07:55:53.048" v="235"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7T07:56:05.820" v="239"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7T08:46:39.168" v="686" actId="14100"/>
        <pc:sldMkLst>
          <pc:docMk/>
          <pc:sldMk cId="3756103953" sldId="269"/>
        </pc:sldMkLst>
        <pc:spChg chg="mod">
          <ac:chgData name="Naiara MACIAS - Communication Assistant" userId="9208f14e-163a-43fb-a9e7-9d0490f97ad9" providerId="ADAL" clId="{3BF560C9-38E3-411C-BBB1-CB3B94294DB6}" dt="2026-09-07T08:46:39.168" v="686"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07T07:56:21.192" v="240"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7T07:59:26.184" v="300" actId="14100"/>
        <pc:sldMkLst>
          <pc:docMk/>
          <pc:sldMk cId="1126727459" sldId="272"/>
        </pc:sldMkLst>
        <pc:spChg chg="mod">
          <ac:chgData name="Naiara MACIAS - Communication Assistant" userId="9208f14e-163a-43fb-a9e7-9d0490f97ad9" providerId="ADAL" clId="{3BF560C9-38E3-411C-BBB1-CB3B94294DB6}" dt="2026-09-07T07:59:26.184" v="300" actId="14100"/>
          <ac:spMkLst>
            <pc:docMk/>
            <pc:sldMk cId="1126727459" sldId="272"/>
            <ac:spMk id="4" creationId="{5CBA0E8D-406A-4EE2-EE7B-7FDA583569FF}"/>
          </ac:spMkLst>
        </pc:spChg>
      </pc:sldChg>
      <pc:sldChg chg="modSp mod">
        <pc:chgData name="Naiara MACIAS - Communication Assistant" userId="9208f14e-163a-43fb-a9e7-9d0490f97ad9" providerId="ADAL" clId="{3BF560C9-38E3-411C-BBB1-CB3B94294DB6}" dt="2026-09-07T08:46:23.636" v="685" actId="1037"/>
        <pc:sldMkLst>
          <pc:docMk/>
          <pc:sldMk cId="1193591122" sldId="276"/>
        </pc:sldMkLst>
        <pc:spChg chg="mod">
          <ac:chgData name="Naiara MACIAS - Communication Assistant" userId="9208f14e-163a-43fb-a9e7-9d0490f97ad9" providerId="ADAL" clId="{3BF560C9-38E3-411C-BBB1-CB3B94294DB6}" dt="2026-09-07T07:57:02.544" v="243"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07T07:56:59.912" v="242"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07T07:57:42.367" v="281"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07T07:55:23.926" v="234" actId="1076"/>
          <ac:spMkLst>
            <pc:docMk/>
            <pc:sldMk cId="1193591122" sldId="276"/>
            <ac:spMk id="14" creationId="{CE444FC9-C7DC-1D45-421A-8A331FCFE5E7}"/>
          </ac:spMkLst>
        </pc:spChg>
        <pc:spChg chg="mod">
          <ac:chgData name="Naiara MACIAS - Communication Assistant" userId="9208f14e-163a-43fb-a9e7-9d0490f97ad9" providerId="ADAL" clId="{3BF560C9-38E3-411C-BBB1-CB3B94294DB6}" dt="2026-09-07T07:55:23.926" v="234" actId="1076"/>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07T08:46:23.636" v="685" actId="1037"/>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07T07:55:23.926" v="234" actId="107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07T08:46:23.636" v="685" actId="1037"/>
          <ac:spMkLst>
            <pc:docMk/>
            <pc:sldMk cId="1193591122" sldId="276"/>
            <ac:spMk id="18" creationId="{F617D3DB-E549-5FBA-1451-FC2BF2A9B81C}"/>
          </ac:spMkLst>
        </pc:spChg>
        <pc:spChg chg="mod">
          <ac:chgData name="Naiara MACIAS - Communication Assistant" userId="9208f14e-163a-43fb-a9e7-9d0490f97ad9" providerId="ADAL" clId="{3BF560C9-38E3-411C-BBB1-CB3B94294DB6}" dt="2026-09-07T07:55:23.926" v="234" actId="1076"/>
          <ac:spMkLst>
            <pc:docMk/>
            <pc:sldMk cId="1193591122" sldId="276"/>
            <ac:spMk id="19" creationId="{5264E354-B395-9A71-FAE3-223B8DD054D4}"/>
          </ac:spMkLst>
        </pc:spChg>
        <pc:spChg chg="mod">
          <ac:chgData name="Naiara MACIAS - Communication Assistant" userId="9208f14e-163a-43fb-a9e7-9d0490f97ad9" providerId="ADAL" clId="{3BF560C9-38E3-411C-BBB1-CB3B94294DB6}" dt="2026-09-07T07:57:24.067" v="259" actId="1076"/>
          <ac:spMkLst>
            <pc:docMk/>
            <pc:sldMk cId="1193591122" sldId="276"/>
            <ac:spMk id="20" creationId="{DDDB3A61-67CA-DC2F-8A3D-3DA55425D312}"/>
          </ac:spMkLst>
        </pc:spChg>
        <pc:spChg chg="mod">
          <ac:chgData name="Naiara MACIAS - Communication Assistant" userId="9208f14e-163a-43fb-a9e7-9d0490f97ad9" providerId="ADAL" clId="{3BF560C9-38E3-411C-BBB1-CB3B94294DB6}" dt="2026-09-07T07:55:23.926" v="234" actId="1076"/>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9-07T08:30:16.708" v="668"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07T07:55:23.926" v="234" actId="1076"/>
          <ac:spMkLst>
            <pc:docMk/>
            <pc:sldMk cId="1193591122" sldId="276"/>
            <ac:spMk id="31" creationId="{27A72DE3-10C3-2DC2-669C-892D4BBCABF1}"/>
          </ac:spMkLst>
        </pc:spChg>
        <pc:picChg chg="mod">
          <ac:chgData name="Naiara MACIAS - Communication Assistant" userId="9208f14e-163a-43fb-a9e7-9d0490f97ad9" providerId="ADAL" clId="{3BF560C9-38E3-411C-BBB1-CB3B94294DB6}" dt="2026-09-07T07:55:23.926" v="234" actId="1076"/>
          <ac:picMkLst>
            <pc:docMk/>
            <pc:sldMk cId="1193591122" sldId="276"/>
            <ac:picMk id="27" creationId="{F6A7610B-190D-E49F-2CC3-F0410D0A4E34}"/>
          </ac:picMkLst>
        </pc:picChg>
        <pc:cxnChg chg="mod">
          <ac:chgData name="Naiara MACIAS - Communication Assistant" userId="9208f14e-163a-43fb-a9e7-9d0490f97ad9" providerId="ADAL" clId="{3BF560C9-38E3-411C-BBB1-CB3B94294DB6}" dt="2026-09-07T08:30:01.476" v="655" actId="14100"/>
          <ac:cxnSpMkLst>
            <pc:docMk/>
            <pc:sldMk cId="1193591122" sldId="276"/>
            <ac:cxnSpMk id="12" creationId="{DB0AC2CA-9460-FCFA-C92F-71E8C01A7AAB}"/>
          </ac:cxnSpMkLst>
        </pc:cxnChg>
      </pc:sldChg>
      <pc:sldChg chg="addSp delSp modSp mod">
        <pc:chgData name="Naiara MACIAS - Communication Assistant" userId="9208f14e-163a-43fb-a9e7-9d0490f97ad9" providerId="ADAL" clId="{3BF560C9-38E3-411C-BBB1-CB3B94294DB6}" dt="2026-09-07T08:25:05.418" v="514" actId="13244"/>
        <pc:sldMkLst>
          <pc:docMk/>
          <pc:sldMk cId="3281761825" sldId="277"/>
        </pc:sldMkLst>
        <pc:spChg chg="mod ord">
          <ac:chgData name="Naiara MACIAS - Communication Assistant" userId="9208f14e-163a-43fb-a9e7-9d0490f97ad9" providerId="ADAL" clId="{3BF560C9-38E3-411C-BBB1-CB3B94294DB6}" dt="2026-09-07T08:25:01.626" v="513" actId="13244"/>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7T08:02:59.479" v="345" actId="1035"/>
          <ac:spMkLst>
            <pc:docMk/>
            <pc:sldMk cId="3281761825" sldId="277"/>
            <ac:spMk id="4" creationId="{292E835D-59A6-7D24-4AF7-7BD1C8FB81B1}"/>
          </ac:spMkLst>
        </pc:spChg>
        <pc:spChg chg="del mod">
          <ac:chgData name="Naiara MACIAS - Communication Assistant" userId="9208f14e-163a-43fb-a9e7-9d0490f97ad9" providerId="ADAL" clId="{3BF560C9-38E3-411C-BBB1-CB3B94294DB6}" dt="2026-09-07T08:01:03.573" v="318" actId="478"/>
          <ac:spMkLst>
            <pc:docMk/>
            <pc:sldMk cId="3281761825" sldId="277"/>
            <ac:spMk id="6" creationId="{35147089-0F14-B333-5384-75841C6E7805}"/>
          </ac:spMkLst>
        </pc:spChg>
        <pc:spChg chg="add mod">
          <ac:chgData name="Naiara MACIAS - Communication Assistant" userId="9208f14e-163a-43fb-a9e7-9d0490f97ad9" providerId="ADAL" clId="{3BF560C9-38E3-411C-BBB1-CB3B94294DB6}" dt="2026-09-07T08:01:02.105" v="317" actId="1076"/>
          <ac:spMkLst>
            <pc:docMk/>
            <pc:sldMk cId="3281761825" sldId="277"/>
            <ac:spMk id="7" creationId="{73A250C3-1B98-3359-972E-5A5EF771DE15}"/>
          </ac:spMkLst>
        </pc:spChg>
        <pc:picChg chg="ord">
          <ac:chgData name="Naiara MACIAS - Communication Assistant" userId="9208f14e-163a-43fb-a9e7-9d0490f97ad9" providerId="ADAL" clId="{3BF560C9-38E3-411C-BBB1-CB3B94294DB6}" dt="2026-09-07T08:25:05.418" v="514" actId="13244"/>
          <ac:picMkLst>
            <pc:docMk/>
            <pc:sldMk cId="3281761825" sldId="277"/>
            <ac:picMk id="9" creationId="{1AE2DA59-C46A-41F2-271A-5C97AF2A33F3}"/>
          </ac:picMkLst>
        </pc:picChg>
      </pc:sldChg>
      <pc:sldChg chg="modSp mod">
        <pc:chgData name="Naiara MACIAS - Communication Assistant" userId="9208f14e-163a-43fb-a9e7-9d0490f97ad9" providerId="ADAL" clId="{3BF560C9-38E3-411C-BBB1-CB3B94294DB6}" dt="2026-09-07T08:03:05.129" v="351" actId="1035"/>
        <pc:sldMkLst>
          <pc:docMk/>
          <pc:sldMk cId="54826265" sldId="278"/>
        </pc:sldMkLst>
        <pc:spChg chg="mod ord">
          <ac:chgData name="Naiara MACIAS - Communication Assistant" userId="9208f14e-163a-43fb-a9e7-9d0490f97ad9" providerId="ADAL" clId="{3BF560C9-38E3-411C-BBB1-CB3B94294DB6}" dt="2026-09-07T08:03:05.129" v="351" actId="1035"/>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07T08:01:50.064" v="322"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07T08:47:44.556" v="688" actId="1036"/>
        <pc:sldMkLst>
          <pc:docMk/>
          <pc:sldMk cId="1533565985" sldId="280"/>
        </pc:sldMkLst>
        <pc:spChg chg="mod">
          <ac:chgData name="Naiara MACIAS - Communication Assistant" userId="9208f14e-163a-43fb-a9e7-9d0490f97ad9" providerId="ADAL" clId="{3BF560C9-38E3-411C-BBB1-CB3B94294DB6}" dt="2026-09-07T08:03:22.880" v="352"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07T08:47:44.556" v="688" actId="1036"/>
          <ac:spMkLst>
            <pc:docMk/>
            <pc:sldMk cId="1533565985" sldId="280"/>
            <ac:spMk id="6" creationId="{CE0741E7-33C7-0A3D-1020-DA4AFE481E9B}"/>
          </ac:spMkLst>
        </pc:spChg>
      </pc:sldChg>
      <pc:sldChg chg="addSp delSp modSp mod">
        <pc:chgData name="Naiara MACIAS - Communication Assistant" userId="9208f14e-163a-43fb-a9e7-9d0490f97ad9" providerId="ADAL" clId="{3BF560C9-38E3-411C-BBB1-CB3B94294DB6}" dt="2026-09-07T13:53:36.786" v="731" actId="13244"/>
        <pc:sldMkLst>
          <pc:docMk/>
          <pc:sldMk cId="935938627" sldId="281"/>
        </pc:sldMkLst>
        <pc:spChg chg="mod">
          <ac:chgData name="Naiara MACIAS - Communication Assistant" userId="9208f14e-163a-43fb-a9e7-9d0490f97ad9" providerId="ADAL" clId="{3BF560C9-38E3-411C-BBB1-CB3B94294DB6}" dt="2026-09-07T08:23:58.724" v="506"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07T08:24:09.091" v="510"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07T08:24:03.987" v="508"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3:53:36.786" v="731" actId="13244"/>
          <ac:picMkLst>
            <pc:docMk/>
            <pc:sldMk cId="935938627" sldId="281"/>
            <ac:picMk id="4" creationId="{A27DC1B5-DF85-3523-20EF-4E79B735A1B2}"/>
          </ac:picMkLst>
        </pc:picChg>
        <pc:picChg chg="del mod">
          <ac:chgData name="Naiara MACIAS - Communication Assistant" userId="9208f14e-163a-43fb-a9e7-9d0490f97ad9" providerId="ADAL" clId="{3BF560C9-38E3-411C-BBB1-CB3B94294DB6}" dt="2026-09-07T13:52:33.367" v="689"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07T08:04:43.171" v="353"/>
          <ac:picMkLst>
            <pc:docMk/>
            <pc:sldMk cId="935938627" sldId="281"/>
            <ac:picMk id="12" creationId="{D9B90991-193E-ED0D-6440-B297A63455FB}"/>
          </ac:picMkLst>
        </pc:picChg>
        <pc:picChg chg="add del mod">
          <ac:chgData name="Naiara MACIAS - Communication Assistant" userId="9208f14e-163a-43fb-a9e7-9d0490f97ad9" providerId="ADAL" clId="{3BF560C9-38E3-411C-BBB1-CB3B94294DB6}" dt="2026-09-07T08:05:03.562" v="357"/>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07T08:14:47.165" v="457" actId="1035"/>
        <pc:sldMkLst>
          <pc:docMk/>
          <pc:sldMk cId="2095597239" sldId="282"/>
        </pc:sldMkLst>
        <pc:spChg chg="mod">
          <ac:chgData name="Naiara MACIAS - Communication Assistant" userId="9208f14e-163a-43fb-a9e7-9d0490f97ad9" providerId="ADAL" clId="{3BF560C9-38E3-411C-BBB1-CB3B94294DB6}" dt="2026-09-07T08:13:41.226" v="411" actId="14100"/>
          <ac:spMkLst>
            <pc:docMk/>
            <pc:sldMk cId="2095597239" sldId="282"/>
            <ac:spMk id="4" creationId="{BB975000-B228-79E3-3455-5C5B8453EE84}"/>
          </ac:spMkLst>
        </pc:spChg>
        <pc:spChg chg="mod">
          <ac:chgData name="Naiara MACIAS - Communication Assistant" userId="9208f14e-163a-43fb-a9e7-9d0490f97ad9" providerId="ADAL" clId="{3BF560C9-38E3-411C-BBB1-CB3B94294DB6}" dt="2026-09-07T08:13:55.339" v="414" actId="14100"/>
          <ac:spMkLst>
            <pc:docMk/>
            <pc:sldMk cId="2095597239" sldId="282"/>
            <ac:spMk id="5" creationId="{198C177B-D1F7-076E-6D12-EEDD40AD3E18}"/>
          </ac:spMkLst>
        </pc:spChg>
        <pc:spChg chg="mod">
          <ac:chgData name="Naiara MACIAS - Communication Assistant" userId="9208f14e-163a-43fb-a9e7-9d0490f97ad9" providerId="ADAL" clId="{3BF560C9-38E3-411C-BBB1-CB3B94294DB6}" dt="2026-09-07T08:14:47.165" v="457" actId="1035"/>
          <ac:spMkLst>
            <pc:docMk/>
            <pc:sldMk cId="2095597239" sldId="282"/>
            <ac:spMk id="10" creationId="{C043D047-BFB3-8883-110F-DB94EAF7789A}"/>
          </ac:spMkLst>
        </pc:spChg>
        <pc:picChg chg="mod">
          <ac:chgData name="Naiara MACIAS - Communication Assistant" userId="9208f14e-163a-43fb-a9e7-9d0490f97ad9" providerId="ADAL" clId="{3BF560C9-38E3-411C-BBB1-CB3B94294DB6}" dt="2026-09-07T08:13:46.361" v="412" actId="14100"/>
          <ac:picMkLst>
            <pc:docMk/>
            <pc:sldMk cId="2095597239" sldId="282"/>
            <ac:picMk id="41" creationId="{D5559DA8-001D-C589-BF69-0A310DB2709D}"/>
          </ac:picMkLst>
        </pc:picChg>
        <pc:picChg chg="mod">
          <ac:chgData name="Naiara MACIAS - Communication Assistant" userId="9208f14e-163a-43fb-a9e7-9d0490f97ad9" providerId="ADAL" clId="{3BF560C9-38E3-411C-BBB1-CB3B94294DB6}" dt="2026-09-07T08:14:25.162" v="437" actId="1035"/>
          <ac:picMkLst>
            <pc:docMk/>
            <pc:sldMk cId="2095597239" sldId="282"/>
            <ac:picMk id="43" creationId="{0017B037-B760-943A-8561-EDF53D823013}"/>
          </ac:picMkLst>
        </pc:picChg>
        <pc:cxnChg chg="mod">
          <ac:chgData name="Naiara MACIAS - Communication Assistant" userId="9208f14e-163a-43fb-a9e7-9d0490f97ad9" providerId="ADAL" clId="{3BF560C9-38E3-411C-BBB1-CB3B94294DB6}" dt="2026-09-07T08:14:11.978" v="417" actId="14100"/>
          <ac:cxnSpMkLst>
            <pc:docMk/>
            <pc:sldMk cId="2095597239" sldId="282"/>
            <ac:cxnSpMk id="11" creationId="{96175991-1AFB-8591-CBEC-A455E2AABCD1}"/>
          </ac:cxnSpMkLst>
        </pc:cxnChg>
      </pc:sldChg>
      <pc:sldChg chg="modSp mod">
        <pc:chgData name="Naiara MACIAS - Communication Assistant" userId="9208f14e-163a-43fb-a9e7-9d0490f97ad9" providerId="ADAL" clId="{3BF560C9-38E3-411C-BBB1-CB3B94294DB6}" dt="2026-09-07T08:12:10.144" v="409" actId="1037"/>
        <pc:sldMkLst>
          <pc:docMk/>
          <pc:sldMk cId="2258024886" sldId="283"/>
        </pc:sldMkLst>
        <pc:spChg chg="mod">
          <ac:chgData name="Naiara MACIAS - Communication Assistant" userId="9208f14e-163a-43fb-a9e7-9d0490f97ad9" providerId="ADAL" clId="{3BF560C9-38E3-411C-BBB1-CB3B94294DB6}" dt="2026-09-07T08:12:01.027" v="392"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07T08:11:41.119" v="388"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7T08:12:10.144" v="409" actId="1037"/>
          <ac:spMkLst>
            <pc:docMk/>
            <pc:sldMk cId="2258024886" sldId="283"/>
            <ac:spMk id="5" creationId="{C8C17700-6161-EBF7-2112-EDCF5E6EA9A3}"/>
          </ac:spMkLst>
        </pc:spChg>
      </pc:sldChg>
      <pc:sldChg chg="modSp mod">
        <pc:chgData name="Naiara MACIAS - Communication Assistant" userId="9208f14e-163a-43fb-a9e7-9d0490f97ad9" providerId="ADAL" clId="{3BF560C9-38E3-411C-BBB1-CB3B94294DB6}" dt="2026-09-07T07:49:49.271" v="81" actId="13244"/>
        <pc:sldMkLst>
          <pc:docMk/>
          <pc:sldMk cId="452811783" sldId="286"/>
        </pc:sldMkLst>
        <pc:spChg chg="mod">
          <ac:chgData name="Naiara MACIAS - Communication Assistant" userId="9208f14e-163a-43fb-a9e7-9d0490f97ad9" providerId="ADAL" clId="{3BF560C9-38E3-411C-BBB1-CB3B94294DB6}" dt="2026-09-07T07:49:38.199" v="80"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07T07:49:49.271" v="81"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07T07:47:38.915" v="76" actId="14100"/>
        <pc:sldMkLst>
          <pc:docMk/>
          <pc:sldMk cId="3914029916" sldId="287"/>
        </pc:sldMkLst>
        <pc:spChg chg="mod">
          <ac:chgData name="Naiara MACIAS - Communication Assistant" userId="9208f14e-163a-43fb-a9e7-9d0490f97ad9" providerId="ADAL" clId="{3BF560C9-38E3-411C-BBB1-CB3B94294DB6}" dt="2026-09-07T07:47:38.915" v="76" actId="14100"/>
          <ac:spMkLst>
            <pc:docMk/>
            <pc:sldMk cId="3914029916" sldId="287"/>
            <ac:spMk id="33" creationId="{45417B6B-4210-F363-EC97-88DC0E56A70C}"/>
          </ac:spMkLst>
        </pc:spChg>
      </pc:sldChg>
      <pc:sldMasterChg chg="addSp delSp modSp mod modSldLayout">
        <pc:chgData name="Naiara MACIAS - Communication Assistant" userId="9208f14e-163a-43fb-a9e7-9d0490f97ad9" providerId="ADAL" clId="{3BF560C9-38E3-411C-BBB1-CB3B94294DB6}" dt="2026-09-07T07:46:37.098" v="75" actId="22"/>
        <pc:sldMasterMkLst>
          <pc:docMk/>
          <pc:sldMasterMk cId="3156849971" sldId="2147483660"/>
        </pc:sldMasterMkLst>
        <pc:picChg chg="add">
          <ac:chgData name="Naiara MACIAS - Communication Assistant" userId="9208f14e-163a-43fb-a9e7-9d0490f97ad9" providerId="ADAL" clId="{3BF560C9-38E3-411C-BBB1-CB3B94294DB6}" dt="2026-09-07T07:46:37.098" v="75" actId="22"/>
          <ac:picMkLst>
            <pc:docMk/>
            <pc:sldMasterMk cId="3156849971" sldId="2147483660"/>
            <ac:picMk id="5" creationId="{044AAC7C-C829-16BF-6650-6E5CF1C851E5}"/>
          </ac:picMkLst>
        </pc:picChg>
        <pc:picChg chg="add">
          <ac:chgData name="Naiara MACIAS - Communication Assistant" userId="9208f14e-163a-43fb-a9e7-9d0490f97ad9" providerId="ADAL" clId="{3BF560C9-38E3-411C-BBB1-CB3B94294DB6}" dt="2026-09-07T07:46:37.098" v="75" actId="22"/>
          <ac:picMkLst>
            <pc:docMk/>
            <pc:sldMasterMk cId="3156849971" sldId="2147483660"/>
            <ac:picMk id="7" creationId="{C325007E-1244-3A3E-3FA5-172250B7D409}"/>
          </ac:picMkLst>
        </pc:picChg>
        <pc:picChg chg="del">
          <ac:chgData name="Naiara MACIAS - Communication Assistant" userId="9208f14e-163a-43fb-a9e7-9d0490f97ad9" providerId="ADAL" clId="{3BF560C9-38E3-411C-BBB1-CB3B94294DB6}" dt="2026-09-07T07:46:36.674" v="74"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07T07:46:36.674" v="74" actId="478"/>
          <ac:picMkLst>
            <pc:docMk/>
            <pc:sldMasterMk cId="3156849971" sldId="2147483660"/>
            <ac:picMk id="12" creationId="{00000000-0000-0000-0000-000000000000}"/>
          </ac:picMkLst>
        </pc:picChg>
        <pc:sldLayoutChg chg="addSp delSp modSp mod">
          <pc:chgData name="Naiara MACIAS - Communication Assistant" userId="9208f14e-163a-43fb-a9e7-9d0490f97ad9" providerId="ADAL" clId="{3BF560C9-38E3-411C-BBB1-CB3B94294DB6}" dt="2026-09-07T07:46:26.585" v="73" actId="22"/>
          <pc:sldLayoutMkLst>
            <pc:docMk/>
            <pc:sldMasterMk cId="3156849971" sldId="2147483660"/>
            <pc:sldLayoutMk cId="582440864" sldId="2147483661"/>
          </pc:sldLayoutMkLst>
          <pc:picChg chg="add del mod">
            <ac:chgData name="Naiara MACIAS - Communication Assistant" userId="9208f14e-163a-43fb-a9e7-9d0490f97ad9" providerId="ADAL" clId="{3BF560C9-38E3-411C-BBB1-CB3B94294DB6}" dt="2026-09-07T07:42:49.126" v="28" actId="21"/>
            <ac:picMkLst>
              <pc:docMk/>
              <pc:sldMasterMk cId="3156849971" sldId="2147483660"/>
              <pc:sldLayoutMk cId="582440864" sldId="2147483661"/>
              <ac:picMk id="4" creationId="{B3885A09-11A3-0772-3FFF-5DB5BF75B0F8}"/>
            </ac:picMkLst>
          </pc:picChg>
          <pc:picChg chg="del">
            <ac:chgData name="Naiara MACIAS - Communication Assistant" userId="9208f14e-163a-43fb-a9e7-9d0490f97ad9" providerId="ADAL" clId="{3BF560C9-38E3-411C-BBB1-CB3B94294DB6}" dt="2026-09-07T07:42:50.831" v="29"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07T07:42:51.628" v="30" actId="22"/>
            <ac:picMkLst>
              <pc:docMk/>
              <pc:sldMasterMk cId="3156849971" sldId="2147483660"/>
              <pc:sldLayoutMk cId="582440864" sldId="2147483661"/>
              <ac:picMk id="8" creationId="{3CFFA58B-1A4D-9C3A-3C11-DD5BA3307E98}"/>
            </ac:picMkLst>
          </pc:picChg>
          <pc:picChg chg="add del mod">
            <ac:chgData name="Naiara MACIAS - Communication Assistant" userId="9208f14e-163a-43fb-a9e7-9d0490f97ad9" providerId="ADAL" clId="{3BF560C9-38E3-411C-BBB1-CB3B94294DB6}" dt="2026-09-07T07:46:16.107" v="69" actId="21"/>
            <ac:picMkLst>
              <pc:docMk/>
              <pc:sldMasterMk cId="3156849971" sldId="2147483660"/>
              <pc:sldLayoutMk cId="582440864" sldId="2147483661"/>
              <ac:picMk id="11" creationId="{8492F83E-09FD-D871-4C81-5FAEFB96CD22}"/>
            </ac:picMkLst>
          </pc:picChg>
          <pc:picChg chg="add">
            <ac:chgData name="Naiara MACIAS - Communication Assistant" userId="9208f14e-163a-43fb-a9e7-9d0490f97ad9" providerId="ADAL" clId="{3BF560C9-38E3-411C-BBB1-CB3B94294DB6}" dt="2026-09-07T07:46:18.882" v="71" actId="22"/>
            <ac:picMkLst>
              <pc:docMk/>
              <pc:sldMasterMk cId="3156849971" sldId="2147483660"/>
              <pc:sldLayoutMk cId="582440864" sldId="2147483661"/>
              <ac:picMk id="14" creationId="{295DF993-D46D-66FC-9084-2F1751C3371E}"/>
            </ac:picMkLst>
          </pc:picChg>
          <pc:picChg chg="del">
            <ac:chgData name="Naiara MACIAS - Communication Assistant" userId="9208f14e-163a-43fb-a9e7-9d0490f97ad9" providerId="ADAL" clId="{3BF560C9-38E3-411C-BBB1-CB3B94294DB6}" dt="2026-09-07T07:46:17.967" v="70" actId="478"/>
            <ac:picMkLst>
              <pc:docMk/>
              <pc:sldMasterMk cId="3156849971" sldId="2147483660"/>
              <pc:sldLayoutMk cId="582440864" sldId="2147483661"/>
              <ac:picMk id="16" creationId="{00000000-0000-0000-0000-000000000000}"/>
            </ac:picMkLst>
          </pc:picChg>
          <pc:picChg chg="add del">
            <ac:chgData name="Naiara MACIAS - Communication Assistant" userId="9208f14e-163a-43fb-a9e7-9d0490f97ad9" providerId="ADAL" clId="{3BF560C9-38E3-411C-BBB1-CB3B94294DB6}" dt="2026-09-07T07:46:26.585" v="73" actId="22"/>
            <ac:picMkLst>
              <pc:docMk/>
              <pc:sldMasterMk cId="3156849971" sldId="2147483660"/>
              <pc:sldLayoutMk cId="582440864" sldId="2147483661"/>
              <ac:picMk id="21" creationId="{7808793C-DF08-7BE6-32DD-C6F3FAB27634}"/>
            </ac:picMkLst>
          </pc:picChg>
        </pc:sldLayoutChg>
        <pc:sldLayoutChg chg="modSp">
          <pc:chgData name="Naiara MACIAS - Communication Assistant" userId="9208f14e-163a-43fb-a9e7-9d0490f97ad9" providerId="ADAL" clId="{3BF560C9-38E3-411C-BBB1-CB3B94294DB6}" dt="2026-09-07T07:45:18.053" v="53" actId="735"/>
          <pc:sldLayoutMkLst>
            <pc:docMk/>
            <pc:sldMasterMk cId="3156849971" sldId="2147483660"/>
            <pc:sldLayoutMk cId="2151164458" sldId="2147483662"/>
          </pc:sldLayoutMkLst>
        </pc:sldLayoutChg>
      </pc:sldMasterChg>
    </pc:docChg>
  </pc:docChgLst>
  <pc:docChgLst>
    <pc:chgData name="Hlavín Jaroslav Ing. (MPSV)" userId="S::jaroslav.hlavin_mpsv.cz#ext#@euosha.onmicrosoft.com::5cd434c7-4ae7-4e30-baea-16f23f497811" providerId="AD" clId="Web-{4C16BC7B-BB79-782E-8DC4-16D4DBD74607}"/>
    <pc:docChg chg="modSld">
      <pc:chgData name="Hlavín Jaroslav Ing. (MPSV)" userId="S::jaroslav.hlavin_mpsv.cz#ext#@euosha.onmicrosoft.com::5cd434c7-4ae7-4e30-baea-16f23f497811" providerId="AD" clId="Web-{4C16BC7B-BB79-782E-8DC4-16D4DBD74607}" dt="2026-08-25T13:27:47.019" v="347" actId="14100"/>
      <pc:docMkLst>
        <pc:docMk/>
      </pc:docMkLst>
      <pc:sldChg chg="modSp">
        <pc:chgData name="Hlavín Jaroslav Ing. (MPSV)" userId="S::jaroslav.hlavin_mpsv.cz#ext#@euosha.onmicrosoft.com::5cd434c7-4ae7-4e30-baea-16f23f497811" providerId="AD" clId="Web-{4C16BC7B-BB79-782E-8DC4-16D4DBD74607}" dt="2026-08-25T11:57:53.557" v="0" actId="14100"/>
        <pc:sldMkLst>
          <pc:docMk/>
          <pc:sldMk cId="3331097242" sldId="262"/>
        </pc:sldMkLst>
        <pc:spChg chg="mod">
          <ac:chgData name="Hlavín Jaroslav Ing. (MPSV)" userId="S::jaroslav.hlavin_mpsv.cz#ext#@euosha.onmicrosoft.com::5cd434c7-4ae7-4e30-baea-16f23f497811" providerId="AD" clId="Web-{4C16BC7B-BB79-782E-8DC4-16D4DBD74607}" dt="2026-08-25T11:57:53.557" v="0" actId="14100"/>
          <ac:spMkLst>
            <pc:docMk/>
            <pc:sldMk cId="3331097242" sldId="262"/>
            <ac:spMk id="105" creationId="{94E8A230-2C71-6901-AA45-D427AF0A206A}"/>
          </ac:spMkLst>
        </pc:spChg>
      </pc:sldChg>
      <pc:sldChg chg="modSp">
        <pc:chgData name="Hlavín Jaroslav Ing. (MPSV)" userId="S::jaroslav.hlavin_mpsv.cz#ext#@euosha.onmicrosoft.com::5cd434c7-4ae7-4e30-baea-16f23f497811" providerId="AD" clId="Web-{4C16BC7B-BB79-782E-8DC4-16D4DBD74607}" dt="2026-08-25T12:49:43.210" v="115" actId="14100"/>
        <pc:sldMkLst>
          <pc:docMk/>
          <pc:sldMk cId="719662834" sldId="264"/>
        </pc:sldMkLst>
        <pc:spChg chg="mod">
          <ac:chgData name="Hlavín Jaroslav Ing. (MPSV)" userId="S::jaroslav.hlavin_mpsv.cz#ext#@euosha.onmicrosoft.com::5cd434c7-4ae7-4e30-baea-16f23f497811" providerId="AD" clId="Web-{4C16BC7B-BB79-782E-8DC4-16D4DBD74607}" dt="2026-08-25T12:49:43.210" v="115" actId="14100"/>
          <ac:spMkLst>
            <pc:docMk/>
            <pc:sldMk cId="719662834" sldId="264"/>
            <ac:spMk id="5" creationId="{A6E16FD6-934F-2E06-A455-D69B1BC34AB6}"/>
          </ac:spMkLst>
        </pc:spChg>
      </pc:sldChg>
      <pc:sldChg chg="modSp">
        <pc:chgData name="Hlavín Jaroslav Ing. (MPSV)" userId="S::jaroslav.hlavin_mpsv.cz#ext#@euosha.onmicrosoft.com::5cd434c7-4ae7-4e30-baea-16f23f497811" providerId="AD" clId="Web-{4C16BC7B-BB79-782E-8DC4-16D4DBD74607}" dt="2026-08-25T13:03:20.133" v="222" actId="14100"/>
        <pc:sldMkLst>
          <pc:docMk/>
          <pc:sldMk cId="3728372305" sldId="265"/>
        </pc:sldMkLst>
        <pc:graphicFrameChg chg="mod modGraphic">
          <ac:chgData name="Hlavín Jaroslav Ing. (MPSV)" userId="S::jaroslav.hlavin_mpsv.cz#ext#@euosha.onmicrosoft.com::5cd434c7-4ae7-4e30-baea-16f23f497811" providerId="AD" clId="Web-{4C16BC7B-BB79-782E-8DC4-16D4DBD74607}" dt="2026-08-25T13:03:20.133" v="222" actId="14100"/>
          <ac:graphicFrameMkLst>
            <pc:docMk/>
            <pc:sldMk cId="3728372305" sldId="265"/>
            <ac:graphicFrameMk id="5" creationId="{727470C4-A17D-8388-6E2A-4EDBCFCEE12C}"/>
          </ac:graphicFrameMkLst>
        </pc:graphicFrameChg>
      </pc:sldChg>
      <pc:sldChg chg="modSp">
        <pc:chgData name="Hlavín Jaroslav Ing. (MPSV)" userId="S::jaroslav.hlavin_mpsv.cz#ext#@euosha.onmicrosoft.com::5cd434c7-4ae7-4e30-baea-16f23f497811" providerId="AD" clId="Web-{4C16BC7B-BB79-782E-8DC4-16D4DBD74607}" dt="2026-08-25T12:10:53.728" v="47" actId="1076"/>
        <pc:sldMkLst>
          <pc:docMk/>
          <pc:sldMk cId="3275847094" sldId="270"/>
        </pc:sldMkLst>
        <pc:spChg chg="mod">
          <ac:chgData name="Hlavín Jaroslav Ing. (MPSV)" userId="S::jaroslav.hlavin_mpsv.cz#ext#@euosha.onmicrosoft.com::5cd434c7-4ae7-4e30-baea-16f23f497811" providerId="AD" clId="Web-{4C16BC7B-BB79-782E-8DC4-16D4DBD74607}" dt="2026-08-25T12:10:53.728" v="47" actId="1076"/>
          <ac:spMkLst>
            <pc:docMk/>
            <pc:sldMk cId="3275847094" sldId="270"/>
            <ac:spMk id="18" creationId="{007160C7-7651-15DB-723B-2000CE369EAD}"/>
          </ac:spMkLst>
        </pc:spChg>
      </pc:sldChg>
      <pc:sldChg chg="modSp">
        <pc:chgData name="Hlavín Jaroslav Ing. (MPSV)" userId="S::jaroslav.hlavin_mpsv.cz#ext#@euosha.onmicrosoft.com::5cd434c7-4ae7-4e30-baea-16f23f497811" providerId="AD" clId="Web-{4C16BC7B-BB79-782E-8DC4-16D4DBD74607}" dt="2026-08-25T12:23:09.117" v="80" actId="14100"/>
        <pc:sldMkLst>
          <pc:docMk/>
          <pc:sldMk cId="1126727459" sldId="272"/>
        </pc:sldMkLst>
        <pc:spChg chg="mod">
          <ac:chgData name="Hlavín Jaroslav Ing. (MPSV)" userId="S::jaroslav.hlavin_mpsv.cz#ext#@euosha.onmicrosoft.com::5cd434c7-4ae7-4e30-baea-16f23f497811" providerId="AD" clId="Web-{4C16BC7B-BB79-782E-8DC4-16D4DBD74607}" dt="2026-08-25T12:23:09.117" v="80" actId="14100"/>
          <ac:spMkLst>
            <pc:docMk/>
            <pc:sldMk cId="1126727459" sldId="272"/>
            <ac:spMk id="4" creationId="{5CBA0E8D-406A-4EE2-EE7B-7FDA583569FF}"/>
          </ac:spMkLst>
        </pc:spChg>
      </pc:sldChg>
      <pc:sldChg chg="modSp">
        <pc:chgData name="Hlavín Jaroslav Ing. (MPSV)" userId="S::jaroslav.hlavin_mpsv.cz#ext#@euosha.onmicrosoft.com::5cd434c7-4ae7-4e30-baea-16f23f497811" providerId="AD" clId="Web-{4C16BC7B-BB79-782E-8DC4-16D4DBD74607}" dt="2026-08-25T12:50:52.619" v="146" actId="20577"/>
        <pc:sldMkLst>
          <pc:docMk/>
          <pc:sldMk cId="2142931096" sldId="274"/>
        </pc:sldMkLst>
        <pc:spChg chg="mod">
          <ac:chgData name="Hlavín Jaroslav Ing. (MPSV)" userId="S::jaroslav.hlavin_mpsv.cz#ext#@euosha.onmicrosoft.com::5cd434c7-4ae7-4e30-baea-16f23f497811" providerId="AD" clId="Web-{4C16BC7B-BB79-782E-8DC4-16D4DBD74607}" dt="2026-08-25T12:50:21.493" v="126" actId="20577"/>
          <ac:spMkLst>
            <pc:docMk/>
            <pc:sldMk cId="2142931096" sldId="274"/>
            <ac:spMk id="2" creationId="{BE1AEECA-7220-4DC3-D1FA-A06CD0F8E338}"/>
          </ac:spMkLst>
        </pc:spChg>
        <pc:spChg chg="mod">
          <ac:chgData name="Hlavín Jaroslav Ing. (MPSV)" userId="S::jaroslav.hlavin_mpsv.cz#ext#@euosha.onmicrosoft.com::5cd434c7-4ae7-4e30-baea-16f23f497811" providerId="AD" clId="Web-{4C16BC7B-BB79-782E-8DC4-16D4DBD74607}" dt="2026-08-25T12:50:52.619" v="146" actId="20577"/>
          <ac:spMkLst>
            <pc:docMk/>
            <pc:sldMk cId="2142931096" sldId="274"/>
            <ac:spMk id="4" creationId="{A93BC99B-6219-39BA-1A46-27AE038C0E91}"/>
          </ac:spMkLst>
        </pc:spChg>
      </pc:sldChg>
      <pc:sldChg chg="modSp">
        <pc:chgData name="Hlavín Jaroslav Ing. (MPSV)" userId="S::jaroslav.hlavin_mpsv.cz#ext#@euosha.onmicrosoft.com::5cd434c7-4ae7-4e30-baea-16f23f497811" providerId="AD" clId="Web-{4C16BC7B-BB79-782E-8DC4-16D4DBD74607}" dt="2026-08-25T12:51:02.511" v="149" actId="20577"/>
        <pc:sldMkLst>
          <pc:docMk/>
          <pc:sldMk cId="1743069046" sldId="275"/>
        </pc:sldMkLst>
        <pc:spChg chg="mod">
          <ac:chgData name="Hlavín Jaroslav Ing. (MPSV)" userId="S::jaroslav.hlavin_mpsv.cz#ext#@euosha.onmicrosoft.com::5cd434c7-4ae7-4e30-baea-16f23f497811" providerId="AD" clId="Web-{4C16BC7B-BB79-782E-8DC4-16D4DBD74607}" dt="2026-08-25T12:51:02.511" v="149" actId="20577"/>
          <ac:spMkLst>
            <pc:docMk/>
            <pc:sldMk cId="1743069046" sldId="275"/>
            <ac:spMk id="2" creationId="{2747BD93-4687-98D9-D166-12A7C523AF57}"/>
          </ac:spMkLst>
        </pc:spChg>
        <pc:spChg chg="mod">
          <ac:chgData name="Hlavín Jaroslav Ing. (MPSV)" userId="S::jaroslav.hlavin_mpsv.cz#ext#@euosha.onmicrosoft.com::5cd434c7-4ae7-4e30-baea-16f23f497811" providerId="AD" clId="Web-{4C16BC7B-BB79-782E-8DC4-16D4DBD74607}" dt="2026-08-25T12:43:55.291" v="108" actId="20577"/>
          <ac:spMkLst>
            <pc:docMk/>
            <pc:sldMk cId="1743069046" sldId="275"/>
            <ac:spMk id="4" creationId="{227A04EE-2DB0-D9B5-0046-D66CE4DD5F39}"/>
          </ac:spMkLst>
        </pc:spChg>
      </pc:sldChg>
      <pc:sldChg chg="modSp">
        <pc:chgData name="Hlavín Jaroslav Ing. (MPSV)" userId="S::jaroslav.hlavin_mpsv.cz#ext#@euosha.onmicrosoft.com::5cd434c7-4ae7-4e30-baea-16f23f497811" providerId="AD" clId="Web-{4C16BC7B-BB79-782E-8DC4-16D4DBD74607}" dt="2026-08-25T13:14:01.645" v="256" actId="1076"/>
        <pc:sldMkLst>
          <pc:docMk/>
          <pc:sldMk cId="3281761825" sldId="277"/>
        </pc:sldMkLst>
        <pc:spChg chg="mod">
          <ac:chgData name="Hlavín Jaroslav Ing. (MPSV)" userId="S::jaroslav.hlavin_mpsv.cz#ext#@euosha.onmicrosoft.com::5cd434c7-4ae7-4e30-baea-16f23f497811" providerId="AD" clId="Web-{4C16BC7B-BB79-782E-8DC4-16D4DBD74607}" dt="2026-08-25T12:51:17.167" v="153" actId="20577"/>
          <ac:spMkLst>
            <pc:docMk/>
            <pc:sldMk cId="3281761825" sldId="277"/>
            <ac:spMk id="2" creationId="{D38906EA-F22D-95AA-E01E-1B5B72788FD9}"/>
          </ac:spMkLst>
        </pc:spChg>
        <pc:spChg chg="mod">
          <ac:chgData name="Hlavín Jaroslav Ing. (MPSV)" userId="S::jaroslav.hlavin_mpsv.cz#ext#@euosha.onmicrosoft.com::5cd434c7-4ae7-4e30-baea-16f23f497811" providerId="AD" clId="Web-{4C16BC7B-BB79-782E-8DC4-16D4DBD74607}" dt="2026-08-25T13:11:12.480" v="226" actId="20577"/>
          <ac:spMkLst>
            <pc:docMk/>
            <pc:sldMk cId="3281761825" sldId="277"/>
            <ac:spMk id="3" creationId="{1D97C823-11F3-436F-4425-995595E1C562}"/>
          </ac:spMkLst>
        </pc:spChg>
        <pc:spChg chg="mod">
          <ac:chgData name="Hlavín Jaroslav Ing. (MPSV)" userId="S::jaroslav.hlavin_mpsv.cz#ext#@euosha.onmicrosoft.com::5cd434c7-4ae7-4e30-baea-16f23f497811" providerId="AD" clId="Web-{4C16BC7B-BB79-782E-8DC4-16D4DBD74607}" dt="2026-08-25T13:12:17.873" v="240" actId="20577"/>
          <ac:spMkLst>
            <pc:docMk/>
            <pc:sldMk cId="3281761825" sldId="277"/>
            <ac:spMk id="4" creationId="{292E835D-59A6-7D24-4AF7-7BD1C8FB81B1}"/>
          </ac:spMkLst>
        </pc:spChg>
      </pc:sldChg>
      <pc:sldChg chg="modSp">
        <pc:chgData name="Hlavín Jaroslav Ing. (MPSV)" userId="S::jaroslav.hlavin_mpsv.cz#ext#@euosha.onmicrosoft.com::5cd434c7-4ae7-4e30-baea-16f23f497811" providerId="AD" clId="Web-{4C16BC7B-BB79-782E-8DC4-16D4DBD74607}" dt="2026-08-25T12:53:11.453" v="161" actId="20577"/>
        <pc:sldMkLst>
          <pc:docMk/>
          <pc:sldMk cId="54826265" sldId="278"/>
        </pc:sldMkLst>
        <pc:spChg chg="mod">
          <ac:chgData name="Hlavín Jaroslav Ing. (MPSV)" userId="S::jaroslav.hlavin_mpsv.cz#ext#@euosha.onmicrosoft.com::5cd434c7-4ae7-4e30-baea-16f23f497811" providerId="AD" clId="Web-{4C16BC7B-BB79-782E-8DC4-16D4DBD74607}" dt="2026-08-25T12:53:11.453" v="161" actId="20577"/>
          <ac:spMkLst>
            <pc:docMk/>
            <pc:sldMk cId="54826265" sldId="278"/>
            <ac:spMk id="3" creationId="{5C36BDD3-3BE3-B876-474D-A22D303B12B5}"/>
          </ac:spMkLst>
        </pc:spChg>
        <pc:spChg chg="mod">
          <ac:chgData name="Hlavín Jaroslav Ing. (MPSV)" userId="S::jaroslav.hlavin_mpsv.cz#ext#@euosha.onmicrosoft.com::5cd434c7-4ae7-4e30-baea-16f23f497811" providerId="AD" clId="Web-{4C16BC7B-BB79-782E-8DC4-16D4DBD74607}" dt="2026-08-25T12:52:09.873" v="157" actId="20577"/>
          <ac:spMkLst>
            <pc:docMk/>
            <pc:sldMk cId="54826265" sldId="278"/>
            <ac:spMk id="4" creationId="{C5D88E52-FA4F-21E4-CB70-9DE9EC219134}"/>
          </ac:spMkLst>
        </pc:spChg>
      </pc:sldChg>
      <pc:sldChg chg="modSp">
        <pc:chgData name="Hlavín Jaroslav Ing. (MPSV)" userId="S::jaroslav.hlavin_mpsv.cz#ext#@euosha.onmicrosoft.com::5cd434c7-4ae7-4e30-baea-16f23f497811" providerId="AD" clId="Web-{4C16BC7B-BB79-782E-8DC4-16D4DBD74607}" dt="2026-08-25T13:23:18.430" v="320" actId="14100"/>
        <pc:sldMkLst>
          <pc:docMk/>
          <pc:sldMk cId="623117798" sldId="279"/>
        </pc:sldMkLst>
        <pc:spChg chg="mod">
          <ac:chgData name="Hlavín Jaroslav Ing. (MPSV)" userId="S::jaroslav.hlavin_mpsv.cz#ext#@euosha.onmicrosoft.com::5cd434c7-4ae7-4e30-baea-16f23f497811" providerId="AD" clId="Web-{4C16BC7B-BB79-782E-8DC4-16D4DBD74607}" dt="2026-08-25T13:23:18.430" v="320" actId="14100"/>
          <ac:spMkLst>
            <pc:docMk/>
            <pc:sldMk cId="623117798" sldId="279"/>
            <ac:spMk id="7" creationId="{30CBD275-B850-857C-5361-8A38A3AE6236}"/>
          </ac:spMkLst>
        </pc:spChg>
      </pc:sldChg>
      <pc:sldChg chg="modSp">
        <pc:chgData name="Hlavín Jaroslav Ing. (MPSV)" userId="S::jaroslav.hlavin_mpsv.cz#ext#@euosha.onmicrosoft.com::5cd434c7-4ae7-4e30-baea-16f23f497811" providerId="AD" clId="Web-{4C16BC7B-BB79-782E-8DC4-16D4DBD74607}" dt="2026-08-25T12:06:59.938" v="45" actId="1076"/>
        <pc:sldMkLst>
          <pc:docMk/>
          <pc:sldMk cId="935938627" sldId="281"/>
        </pc:sldMkLst>
        <pc:spChg chg="mod">
          <ac:chgData name="Hlavín Jaroslav Ing. (MPSV)" userId="S::jaroslav.hlavin_mpsv.cz#ext#@euosha.onmicrosoft.com::5cd434c7-4ae7-4e30-baea-16f23f497811" providerId="AD" clId="Web-{4C16BC7B-BB79-782E-8DC4-16D4DBD74607}" dt="2026-08-25T12:04:57.371" v="28" actId="14100"/>
          <ac:spMkLst>
            <pc:docMk/>
            <pc:sldMk cId="935938627" sldId="281"/>
            <ac:spMk id="6" creationId="{7B4B5548-8746-0D2B-1054-A183405F4893}"/>
          </ac:spMkLst>
        </pc:spChg>
        <pc:spChg chg="mod">
          <ac:chgData name="Hlavín Jaroslav Ing. (MPSV)" userId="S::jaroslav.hlavin_mpsv.cz#ext#@euosha.onmicrosoft.com::5cd434c7-4ae7-4e30-baea-16f23f497811" providerId="AD" clId="Web-{4C16BC7B-BB79-782E-8DC4-16D4DBD74607}" dt="2026-08-25T12:06:59.938" v="45" actId="1076"/>
          <ac:spMkLst>
            <pc:docMk/>
            <pc:sldMk cId="935938627" sldId="281"/>
            <ac:spMk id="14" creationId="{0631CA97-92BF-5C76-6C76-CEB59DC584A3}"/>
          </ac:spMkLst>
        </pc:spChg>
        <pc:spChg chg="mod">
          <ac:chgData name="Hlavín Jaroslav Ing. (MPSV)" userId="S::jaroslav.hlavin_mpsv.cz#ext#@euosha.onmicrosoft.com::5cd434c7-4ae7-4e30-baea-16f23f497811" providerId="AD" clId="Web-{4C16BC7B-BB79-782E-8DC4-16D4DBD74607}" dt="2026-08-25T12:05:50.373" v="38" actId="14100"/>
          <ac:spMkLst>
            <pc:docMk/>
            <pc:sldMk cId="935938627" sldId="281"/>
            <ac:spMk id="16" creationId="{EB8A0F19-EE21-3871-4D3D-71C31654AB29}"/>
          </ac:spMkLst>
        </pc:spChg>
        <pc:spChg chg="mod">
          <ac:chgData name="Hlavín Jaroslav Ing. (MPSV)" userId="S::jaroslav.hlavin_mpsv.cz#ext#@euosha.onmicrosoft.com::5cd434c7-4ae7-4e30-baea-16f23f497811" providerId="AD" clId="Web-{4C16BC7B-BB79-782E-8DC4-16D4DBD74607}" dt="2026-08-25T12:06:41.953" v="43" actId="1076"/>
          <ac:spMkLst>
            <pc:docMk/>
            <pc:sldMk cId="935938627" sldId="281"/>
            <ac:spMk id="17" creationId="{AE90E309-D11B-0954-A506-D2CFF62DDBCE}"/>
          </ac:spMkLst>
        </pc:spChg>
        <pc:spChg chg="mod">
          <ac:chgData name="Hlavín Jaroslav Ing. (MPSV)" userId="S::jaroslav.hlavin_mpsv.cz#ext#@euosha.onmicrosoft.com::5cd434c7-4ae7-4e30-baea-16f23f497811" providerId="AD" clId="Web-{4C16BC7B-BB79-782E-8DC4-16D4DBD74607}" dt="2026-08-25T12:06:20.608" v="41" actId="1076"/>
          <ac:spMkLst>
            <pc:docMk/>
            <pc:sldMk cId="935938627" sldId="281"/>
            <ac:spMk id="18" creationId="{63B74202-3335-8F03-D304-506D14DAD998}"/>
          </ac:spMkLst>
        </pc:spChg>
      </pc:sldChg>
      <pc:sldChg chg="modSp">
        <pc:chgData name="Hlavín Jaroslav Ing. (MPSV)" userId="S::jaroslav.hlavin_mpsv.cz#ext#@euosha.onmicrosoft.com::5cd434c7-4ae7-4e30-baea-16f23f497811" providerId="AD" clId="Web-{4C16BC7B-BB79-782E-8DC4-16D4DBD74607}" dt="2026-08-25T13:27:27.143" v="346"/>
        <pc:sldMkLst>
          <pc:docMk/>
          <pc:sldMk cId="2258024886" sldId="283"/>
        </pc:sldMkLst>
        <pc:spChg chg="mod">
          <ac:chgData name="Hlavín Jaroslav Ing. (MPSV)" userId="S::jaroslav.hlavin_mpsv.cz#ext#@euosha.onmicrosoft.com::5cd434c7-4ae7-4e30-baea-16f23f497811" providerId="AD" clId="Web-{4C16BC7B-BB79-782E-8DC4-16D4DBD74607}" dt="2026-08-25T13:27:27.143" v="346"/>
          <ac:spMkLst>
            <pc:docMk/>
            <pc:sldMk cId="2258024886" sldId="283"/>
            <ac:spMk id="5" creationId="{C8C17700-6161-EBF7-2112-EDCF5E6EA9A3}"/>
          </ac:spMkLst>
        </pc:spChg>
      </pc:sldChg>
      <pc:sldChg chg="modSp">
        <pc:chgData name="Hlavín Jaroslav Ing. (MPSV)" userId="S::jaroslav.hlavin_mpsv.cz#ext#@euosha.onmicrosoft.com::5cd434c7-4ae7-4e30-baea-16f23f497811" providerId="AD" clId="Web-{4C16BC7B-BB79-782E-8DC4-16D4DBD74607}" dt="2026-08-25T13:27:47.019" v="347" actId="14100"/>
        <pc:sldMkLst>
          <pc:docMk/>
          <pc:sldMk cId="1752370065" sldId="284"/>
        </pc:sldMkLst>
        <pc:spChg chg="mod">
          <ac:chgData name="Hlavín Jaroslav Ing. (MPSV)" userId="S::jaroslav.hlavin_mpsv.cz#ext#@euosha.onmicrosoft.com::5cd434c7-4ae7-4e30-baea-16f23f497811" providerId="AD" clId="Web-{4C16BC7B-BB79-782E-8DC4-16D4DBD74607}" dt="2026-08-25T13:27:47.019" v="347" actId="14100"/>
          <ac:spMkLst>
            <pc:docMk/>
            <pc:sldMk cId="1752370065" sldId="284"/>
            <ac:spMk id="12" creationId="{CE4A36B5-CC47-3ACD-3ED6-731C64695103}"/>
          </ac:spMkLst>
        </pc:spChg>
      </pc:sldChg>
      <pc:sldChg chg="modSp">
        <pc:chgData name="Hlavín Jaroslav Ing. (MPSV)" userId="S::jaroslav.hlavin_mpsv.cz#ext#@euosha.onmicrosoft.com::5cd434c7-4ae7-4e30-baea-16f23f497811" providerId="AD" clId="Web-{4C16BC7B-BB79-782E-8DC4-16D4DBD74607}" dt="2026-08-25T12:55:25.052" v="206" actId="20577"/>
        <pc:sldMkLst>
          <pc:docMk/>
          <pc:sldMk cId="3914029916" sldId="287"/>
        </pc:sldMkLst>
        <pc:spChg chg="mod">
          <ac:chgData name="Hlavín Jaroslav Ing. (MPSV)" userId="S::jaroslav.hlavin_mpsv.cz#ext#@euosha.onmicrosoft.com::5cd434c7-4ae7-4e30-baea-16f23f497811" providerId="AD" clId="Web-{4C16BC7B-BB79-782E-8DC4-16D4DBD74607}" dt="2026-08-25T12:49:56.836" v="120" actId="20577"/>
          <ac:spMkLst>
            <pc:docMk/>
            <pc:sldMk cId="3914029916" sldId="287"/>
            <ac:spMk id="39" creationId="{D6A61F21-4BB5-33F3-14AD-E9F9AED5903C}"/>
          </ac:spMkLst>
        </pc:spChg>
        <pc:spChg chg="mod">
          <ac:chgData name="Hlavín Jaroslav Ing. (MPSV)" userId="S::jaroslav.hlavin_mpsv.cz#ext#@euosha.onmicrosoft.com::5cd434c7-4ae7-4e30-baea-16f23f497811" providerId="AD" clId="Web-{4C16BC7B-BB79-782E-8DC4-16D4DBD74607}" dt="2026-08-25T12:55:25.052" v="206" actId="20577"/>
          <ac:spMkLst>
            <pc:docMk/>
            <pc:sldMk cId="3914029916" sldId="287"/>
            <ac:spMk id="46" creationId="{D68BF147-1544-3048-5943-4AF3FAE4E94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Strach ze ztráty zaměstnání</c:v>
                </c:pt>
                <c:pt idx="1">
                  <c:v>Dlouhá nebo nepravidelná pracovní doba</c:v>
                </c:pt>
                <c:pt idx="2">
                  <c:v>Špatná komunikace nebo spolupráce v rámci organizace</c:v>
                </c:pt>
                <c:pt idx="3">
                  <c:v>Časová tíseň</c:v>
                </c:pt>
                <c:pt idx="4">
                  <c:v>Nutnost jednat s problémovými zákazníky, pacienty, žáky atd.</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ED24-42AF-9766-D5DD0A2E099B}"/>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Strach ze ztráty zaměstnání</c:v>
                </c:pt>
                <c:pt idx="1">
                  <c:v>Dlouhá nebo nepravidelná pracovní doba</c:v>
                </c:pt>
                <c:pt idx="2">
                  <c:v>Špatná komunikace nebo spolupráce v rámci organizace</c:v>
                </c:pt>
                <c:pt idx="3">
                  <c:v>Časová tíseň</c:v>
                </c:pt>
                <c:pt idx="4">
                  <c:v>Nutnost jednat s problémovými zákazníky, pacienty, žáky atd.</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ED24-42AF-9766-D5DD0A2E099B}"/>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cs-CZ" sz="1600" b="1" dirty="0">
              <a:solidFill>
                <a:srgbClr val="003399"/>
              </a:solidFill>
              <a:latin typeface="Arial" panose="020B0604020202020204" pitchFamily="34" charset="0"/>
              <a:ea typeface="Arial"/>
              <a:cs typeface="Arial" panose="020B0604020202020204" pitchFamily="34" charset="0"/>
            </a:rPr>
            <a:t>PRIORITNÍ OBLAST 1 </a:t>
          </a:r>
        </a:p>
        <a:p>
          <a:pPr marL="0" lvl="0" algn="ctr" defTabSz="622300">
            <a:lnSpc>
              <a:spcPct val="90000"/>
            </a:lnSpc>
            <a:spcBef>
              <a:spcPct val="0"/>
            </a:spcBef>
            <a:spcAft>
              <a:spcPct val="35000"/>
            </a:spcAft>
            <a:buNone/>
          </a:pPr>
          <a:r>
            <a:rPr lang="cs-CZ" sz="1600" b="0" i="1" dirty="0">
              <a:solidFill>
                <a:srgbClr val="003399"/>
              </a:solidFill>
              <a:latin typeface="Arial" panose="020B0604020202020204" pitchFamily="34" charset="0"/>
              <a:ea typeface="Arial"/>
              <a:cs typeface="Arial" panose="020B0604020202020204" pitchFamily="34" charset="0"/>
            </a:rPr>
            <a:t>únor – květen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cs-CZ" sz="1600" b="1" dirty="0">
              <a:solidFill>
                <a:srgbClr val="003399"/>
              </a:solidFill>
              <a:latin typeface="Arial" panose="020B0604020202020204" pitchFamily="34" charset="0"/>
              <a:cs typeface="Arial" panose="020B0604020202020204" pitchFamily="34" charset="0"/>
            </a:rPr>
            <a:t>Hodnocení a řízení psychosociálních rizik</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cs-CZ" sz="1600" b="1" dirty="0">
              <a:solidFill>
                <a:srgbClr val="003399"/>
              </a:solidFill>
              <a:latin typeface="Arial" panose="020B0604020202020204" pitchFamily="34" charset="0"/>
              <a:cs typeface="Arial" panose="020B0604020202020204" pitchFamily="34" charset="0"/>
            </a:rPr>
            <a:t>PRIORITNÍ OBLAST 2</a:t>
          </a:r>
        </a:p>
        <a:p>
          <a:r>
            <a:rPr lang="cs-CZ" sz="1600" i="1" dirty="0">
              <a:solidFill>
                <a:srgbClr val="003399"/>
              </a:solidFill>
              <a:latin typeface="Arial" panose="020B0604020202020204" pitchFamily="34" charset="0"/>
              <a:ea typeface="Arial"/>
              <a:cs typeface="Arial" panose="020B0604020202020204" pitchFamily="34" charset="0"/>
            </a:rPr>
            <a:t>červen – září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cs-CZ" sz="1600" b="1" dirty="0">
              <a:solidFill>
                <a:srgbClr val="003399"/>
              </a:solidFill>
              <a:latin typeface="Arial" panose="020B0604020202020204" pitchFamily="34" charset="0"/>
              <a:ea typeface="Arial"/>
              <a:cs typeface="Arial" panose="020B0604020202020204" pitchFamily="34" charset="0"/>
            </a:rPr>
            <a:t>Obtěžování, sexuální obtěžování a násilí</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cs-CZ" sz="1600" b="1" dirty="0">
              <a:solidFill>
                <a:srgbClr val="003399"/>
              </a:solidFill>
              <a:latin typeface="Arial" panose="020B0604020202020204" pitchFamily="34" charset="0"/>
              <a:ea typeface="Arial"/>
              <a:cs typeface="Arial" panose="020B0604020202020204" pitchFamily="34" charset="0"/>
            </a:rPr>
            <a:t>PRIORITNÍ OBLAST 3</a:t>
          </a:r>
        </a:p>
        <a:p>
          <a:r>
            <a:rPr lang="cs-CZ" sz="1600" i="1" dirty="0">
              <a:solidFill>
                <a:srgbClr val="003399"/>
              </a:solidFill>
              <a:latin typeface="Arial" panose="020B0604020202020204" pitchFamily="34" charset="0"/>
              <a:ea typeface="Arial"/>
              <a:cs typeface="Arial" panose="020B0604020202020204" pitchFamily="34" charset="0"/>
            </a:rPr>
            <a:t>říjen 2027 – leden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cs-CZ" sz="1600" b="1" dirty="0">
              <a:solidFill>
                <a:srgbClr val="003399"/>
              </a:solidFill>
              <a:latin typeface="Arial" panose="020B0604020202020204" pitchFamily="34" charset="0"/>
              <a:ea typeface="Arial"/>
              <a:cs typeface="Arial" panose="020B0604020202020204" pitchFamily="34" charset="0"/>
            </a:rPr>
            <a:t>Fyzická rizika a duševní zdraví</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cs-CZ" sz="1600" b="1" dirty="0">
              <a:solidFill>
                <a:srgbClr val="003399"/>
              </a:solidFill>
              <a:latin typeface="Arial" panose="020B0604020202020204" pitchFamily="34" charset="0"/>
              <a:cs typeface="Arial" panose="020B0604020202020204" pitchFamily="34" charset="0"/>
            </a:rPr>
            <a:t>PRIORITNÍ OBLAST 4</a:t>
          </a:r>
        </a:p>
        <a:p>
          <a:r>
            <a:rPr lang="cs-CZ" sz="1600" i="1" dirty="0">
              <a:solidFill>
                <a:srgbClr val="003399"/>
              </a:solidFill>
              <a:latin typeface="Arial" panose="020B0604020202020204" pitchFamily="34" charset="0"/>
              <a:ea typeface="Arial"/>
              <a:cs typeface="Arial" panose="020B0604020202020204" pitchFamily="34" charset="0"/>
            </a:rPr>
            <a:t>únor – květen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cs-CZ" sz="1600" b="1" dirty="0">
              <a:solidFill>
                <a:srgbClr val="003399"/>
              </a:solidFill>
              <a:latin typeface="Arial" panose="020B0604020202020204" pitchFamily="34" charset="0"/>
              <a:ea typeface="Arial"/>
              <a:cs typeface="Arial" panose="020B0604020202020204" pitchFamily="34" charset="0"/>
            </a:rPr>
            <a:t>PRIORITNÍ OBLAST 5</a:t>
          </a:r>
        </a:p>
        <a:p>
          <a:pPr marL="0" lvl="0" algn="ctr" defTabSz="622300">
            <a:lnSpc>
              <a:spcPct val="90000"/>
            </a:lnSpc>
            <a:spcBef>
              <a:spcPct val="0"/>
            </a:spcBef>
            <a:spcAft>
              <a:spcPct val="35000"/>
            </a:spcAft>
            <a:buNone/>
          </a:pPr>
          <a:r>
            <a:rPr lang="cs-CZ" sz="1600" b="0" i="1" dirty="0">
              <a:solidFill>
                <a:srgbClr val="003399"/>
              </a:solidFill>
              <a:latin typeface="Arial" panose="020B0604020202020204" pitchFamily="34" charset="0"/>
              <a:ea typeface="Arial"/>
              <a:cs typeface="Arial" panose="020B0604020202020204" pitchFamily="34" charset="0"/>
            </a:rPr>
            <a:t>červen – září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rtl="0">
            <a:buFont typeface="Symbol" panose="05050102010706020507" pitchFamily="18" charset="2"/>
            <a:buNone/>
          </a:pPr>
          <a:r>
            <a:rPr lang="cs-CZ" sz="1600" b="1" dirty="0">
              <a:solidFill>
                <a:srgbClr val="003399"/>
              </a:solidFill>
              <a:latin typeface="Arial"/>
              <a:cs typeface="Arial"/>
            </a:rPr>
            <a:t>Psychosociální rizika v odvětví zdravotní a sociální péče</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cs-CZ" sz="1600" b="1" dirty="0">
              <a:solidFill>
                <a:srgbClr val="003399"/>
              </a:solidFill>
              <a:latin typeface="Arial" panose="020B0604020202020204" pitchFamily="34" charset="0"/>
              <a:ea typeface="Arial"/>
              <a:cs typeface="Arial" panose="020B0604020202020204" pitchFamily="34" charset="0"/>
            </a:rPr>
            <a:t>Podpora duševního zdraví při práci</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104492" y="-2678675"/>
          <a:ext cx="494255" cy="59779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cs-CZ" sz="1600" b="1" kern="1200" dirty="0">
              <a:solidFill>
                <a:srgbClr val="003399"/>
              </a:solidFill>
              <a:latin typeface="Arial" panose="020B0604020202020204" pitchFamily="34" charset="0"/>
              <a:cs typeface="Arial" panose="020B0604020202020204" pitchFamily="34" charset="0"/>
            </a:rPr>
            <a:t>Hodnocení a řízení psychosociálních rizik</a:t>
          </a:r>
        </a:p>
      </dsp:txBody>
      <dsp:txXfrm rot="-5400000">
        <a:off x="3362622" y="87323"/>
        <a:ext cx="5953867" cy="445999"/>
      </dsp:txXfrm>
    </dsp:sp>
    <dsp:sp modelId="{801F2D18-D4C3-401A-96C7-BFD8231B416B}">
      <dsp:nvSpPr>
        <dsp:cNvPr id="0" name=""/>
        <dsp:cNvSpPr/>
      </dsp:nvSpPr>
      <dsp:spPr>
        <a:xfrm>
          <a:off x="0" y="1413"/>
          <a:ext cx="33626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cs-CZ" sz="1600" b="1" kern="1200" dirty="0">
              <a:solidFill>
                <a:srgbClr val="003399"/>
              </a:solidFill>
              <a:latin typeface="Arial" panose="020B0604020202020204" pitchFamily="34" charset="0"/>
              <a:ea typeface="Arial"/>
              <a:cs typeface="Arial" panose="020B0604020202020204" pitchFamily="34" charset="0"/>
            </a:rPr>
            <a:t>PRIORITNÍ OBLAST 1 </a:t>
          </a:r>
        </a:p>
        <a:p>
          <a:pPr marL="0" lvl="0" indent="0" algn="ctr" defTabSz="622300">
            <a:lnSpc>
              <a:spcPct val="90000"/>
            </a:lnSpc>
            <a:spcBef>
              <a:spcPct val="0"/>
            </a:spcBef>
            <a:spcAft>
              <a:spcPct val="35000"/>
            </a:spcAft>
            <a:buNone/>
          </a:pPr>
          <a:r>
            <a:rPr lang="cs-CZ" sz="1600" b="0" i="1" kern="1200" dirty="0">
              <a:solidFill>
                <a:srgbClr val="003399"/>
              </a:solidFill>
              <a:latin typeface="Arial" panose="020B0604020202020204" pitchFamily="34" charset="0"/>
              <a:ea typeface="Arial"/>
              <a:cs typeface="Arial" panose="020B0604020202020204" pitchFamily="34" charset="0"/>
            </a:rPr>
            <a:t>únor – květen 2027 </a:t>
          </a:r>
        </a:p>
      </dsp:txBody>
      <dsp:txXfrm>
        <a:off x="30159" y="31572"/>
        <a:ext cx="3302304" cy="557501"/>
      </dsp:txXfrm>
    </dsp:sp>
    <dsp:sp modelId="{28B54B7B-0D6C-48E4-B3B1-6CC7A2FCCC03}">
      <dsp:nvSpPr>
        <dsp:cNvPr id="0" name=""/>
        <dsp:cNvSpPr/>
      </dsp:nvSpPr>
      <dsp:spPr>
        <a:xfrm rot="5400000">
          <a:off x="6104492" y="-2029965"/>
          <a:ext cx="494255" cy="5977995"/>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cs-CZ" sz="1600" b="1" kern="1200" dirty="0">
              <a:solidFill>
                <a:srgbClr val="003399"/>
              </a:solidFill>
              <a:latin typeface="Arial" panose="020B0604020202020204" pitchFamily="34" charset="0"/>
              <a:ea typeface="Arial"/>
              <a:cs typeface="Arial" panose="020B0604020202020204" pitchFamily="34" charset="0"/>
            </a:rPr>
            <a:t>Obtěžování, sexuální obtěžování a násilí</a:t>
          </a:r>
        </a:p>
      </dsp:txBody>
      <dsp:txXfrm rot="-5400000">
        <a:off x="3362622" y="736033"/>
        <a:ext cx="5953867" cy="445999"/>
      </dsp:txXfrm>
    </dsp:sp>
    <dsp:sp modelId="{D3C4B033-6AAC-42A4-AFCB-2ED0D249B3B2}">
      <dsp:nvSpPr>
        <dsp:cNvPr id="0" name=""/>
        <dsp:cNvSpPr/>
      </dsp:nvSpPr>
      <dsp:spPr>
        <a:xfrm>
          <a:off x="0" y="650123"/>
          <a:ext cx="3362622"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cs-CZ" sz="1600" b="1" kern="1200" dirty="0">
              <a:solidFill>
                <a:srgbClr val="003399"/>
              </a:solidFill>
              <a:latin typeface="Arial" panose="020B0604020202020204" pitchFamily="34" charset="0"/>
              <a:cs typeface="Arial" panose="020B0604020202020204" pitchFamily="34" charset="0"/>
            </a:rPr>
            <a:t>PRIORITNÍ OBLAST 2</a:t>
          </a:r>
        </a:p>
        <a:p>
          <a:pPr marL="0" lvl="0" indent="0" algn="ctr" defTabSz="711200">
            <a:lnSpc>
              <a:spcPct val="90000"/>
            </a:lnSpc>
            <a:spcBef>
              <a:spcPct val="0"/>
            </a:spcBef>
            <a:spcAft>
              <a:spcPct val="35000"/>
            </a:spcAft>
            <a:buNone/>
          </a:pPr>
          <a:r>
            <a:rPr lang="cs-CZ" sz="1600" i="1" kern="1200" dirty="0">
              <a:solidFill>
                <a:srgbClr val="003399"/>
              </a:solidFill>
              <a:latin typeface="Arial" panose="020B0604020202020204" pitchFamily="34" charset="0"/>
              <a:ea typeface="Arial"/>
              <a:cs typeface="Arial" panose="020B0604020202020204" pitchFamily="34" charset="0"/>
            </a:rPr>
            <a:t>červen – září 2027 </a:t>
          </a:r>
        </a:p>
      </dsp:txBody>
      <dsp:txXfrm>
        <a:off x="30159" y="680282"/>
        <a:ext cx="3302304" cy="557501"/>
      </dsp:txXfrm>
    </dsp:sp>
    <dsp:sp modelId="{EBFA96D8-2E61-4332-9D4F-7412905E6ED4}">
      <dsp:nvSpPr>
        <dsp:cNvPr id="0" name=""/>
        <dsp:cNvSpPr/>
      </dsp:nvSpPr>
      <dsp:spPr>
        <a:xfrm rot="5400000">
          <a:off x="6104492" y="-1381255"/>
          <a:ext cx="494255" cy="59779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cs-CZ" sz="1600" b="1" kern="1200" dirty="0">
              <a:solidFill>
                <a:srgbClr val="003399"/>
              </a:solidFill>
              <a:latin typeface="Arial" panose="020B0604020202020204" pitchFamily="34" charset="0"/>
              <a:ea typeface="Arial"/>
              <a:cs typeface="Arial" panose="020B0604020202020204" pitchFamily="34" charset="0"/>
            </a:rPr>
            <a:t>Fyzická rizika a duševní zdraví</a:t>
          </a:r>
        </a:p>
      </dsp:txBody>
      <dsp:txXfrm rot="-5400000">
        <a:off x="3362622" y="1384743"/>
        <a:ext cx="5953867" cy="445999"/>
      </dsp:txXfrm>
    </dsp:sp>
    <dsp:sp modelId="{2A0EF8E1-3EEC-4A1D-B1F6-721723BCA548}">
      <dsp:nvSpPr>
        <dsp:cNvPr id="0" name=""/>
        <dsp:cNvSpPr/>
      </dsp:nvSpPr>
      <dsp:spPr>
        <a:xfrm>
          <a:off x="0" y="1298832"/>
          <a:ext cx="33626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cs-CZ" sz="1600" b="1" kern="1200" dirty="0">
              <a:solidFill>
                <a:srgbClr val="003399"/>
              </a:solidFill>
              <a:latin typeface="Arial" panose="020B0604020202020204" pitchFamily="34" charset="0"/>
              <a:ea typeface="Arial"/>
              <a:cs typeface="Arial" panose="020B0604020202020204" pitchFamily="34" charset="0"/>
            </a:rPr>
            <a:t>PRIORITNÍ OBLAST 3</a:t>
          </a:r>
        </a:p>
        <a:p>
          <a:pPr marL="0" lvl="0" indent="0" algn="ctr" defTabSz="711200">
            <a:lnSpc>
              <a:spcPct val="90000"/>
            </a:lnSpc>
            <a:spcBef>
              <a:spcPct val="0"/>
            </a:spcBef>
            <a:spcAft>
              <a:spcPct val="35000"/>
            </a:spcAft>
            <a:buNone/>
          </a:pPr>
          <a:r>
            <a:rPr lang="cs-CZ" sz="1600" i="1" kern="1200" dirty="0">
              <a:solidFill>
                <a:srgbClr val="003399"/>
              </a:solidFill>
              <a:latin typeface="Arial" panose="020B0604020202020204" pitchFamily="34" charset="0"/>
              <a:ea typeface="Arial"/>
              <a:cs typeface="Arial" panose="020B0604020202020204" pitchFamily="34" charset="0"/>
            </a:rPr>
            <a:t>říjen 2027 – leden 2028 </a:t>
          </a:r>
        </a:p>
      </dsp:txBody>
      <dsp:txXfrm>
        <a:off x="30159" y="1328991"/>
        <a:ext cx="3302304" cy="557501"/>
      </dsp:txXfrm>
    </dsp:sp>
    <dsp:sp modelId="{779CC9CF-36E5-4DE0-8897-2573A6F34520}">
      <dsp:nvSpPr>
        <dsp:cNvPr id="0" name=""/>
        <dsp:cNvSpPr/>
      </dsp:nvSpPr>
      <dsp:spPr>
        <a:xfrm rot="5400000">
          <a:off x="6104492" y="-732545"/>
          <a:ext cx="494255" cy="5977995"/>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Font typeface="Symbol" panose="05050102010706020507" pitchFamily="18" charset="2"/>
            <a:buNone/>
          </a:pPr>
          <a:r>
            <a:rPr lang="cs-CZ" sz="1600" b="1" kern="1200" dirty="0">
              <a:solidFill>
                <a:srgbClr val="003399"/>
              </a:solidFill>
              <a:latin typeface="Arial"/>
              <a:cs typeface="Arial"/>
            </a:rPr>
            <a:t>Psychosociální rizika v odvětví zdravotní a sociální péče</a:t>
          </a:r>
        </a:p>
      </dsp:txBody>
      <dsp:txXfrm rot="-5400000">
        <a:off x="3362622" y="2033453"/>
        <a:ext cx="5953867" cy="445999"/>
      </dsp:txXfrm>
    </dsp:sp>
    <dsp:sp modelId="{F47F613A-361C-494E-80B1-A7D9864EC8D1}">
      <dsp:nvSpPr>
        <dsp:cNvPr id="0" name=""/>
        <dsp:cNvSpPr/>
      </dsp:nvSpPr>
      <dsp:spPr>
        <a:xfrm>
          <a:off x="0" y="1947542"/>
          <a:ext cx="3362622"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cs-CZ" sz="1600" b="1" kern="1200" dirty="0">
              <a:solidFill>
                <a:srgbClr val="003399"/>
              </a:solidFill>
              <a:latin typeface="Arial" panose="020B0604020202020204" pitchFamily="34" charset="0"/>
              <a:cs typeface="Arial" panose="020B0604020202020204" pitchFamily="34" charset="0"/>
            </a:rPr>
            <a:t>PRIORITNÍ OBLAST 4</a:t>
          </a:r>
        </a:p>
        <a:p>
          <a:pPr marL="0" lvl="0" indent="0" algn="ctr" defTabSz="711200">
            <a:lnSpc>
              <a:spcPct val="90000"/>
            </a:lnSpc>
            <a:spcBef>
              <a:spcPct val="0"/>
            </a:spcBef>
            <a:spcAft>
              <a:spcPct val="35000"/>
            </a:spcAft>
            <a:buNone/>
          </a:pPr>
          <a:r>
            <a:rPr lang="cs-CZ" sz="1600" i="1" kern="1200" dirty="0">
              <a:solidFill>
                <a:srgbClr val="003399"/>
              </a:solidFill>
              <a:latin typeface="Arial" panose="020B0604020202020204" pitchFamily="34" charset="0"/>
              <a:ea typeface="Arial"/>
              <a:cs typeface="Arial" panose="020B0604020202020204" pitchFamily="34" charset="0"/>
            </a:rPr>
            <a:t>únor – květen 2028 </a:t>
          </a:r>
        </a:p>
      </dsp:txBody>
      <dsp:txXfrm>
        <a:off x="30159" y="1977701"/>
        <a:ext cx="3302304" cy="557501"/>
      </dsp:txXfrm>
    </dsp:sp>
    <dsp:sp modelId="{C1A6565F-6B66-4177-B714-6BF8ED9735F2}">
      <dsp:nvSpPr>
        <dsp:cNvPr id="0" name=""/>
        <dsp:cNvSpPr/>
      </dsp:nvSpPr>
      <dsp:spPr>
        <a:xfrm rot="5400000">
          <a:off x="6104492" y="-83835"/>
          <a:ext cx="494255" cy="59779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cs-CZ" sz="1600" b="1" kern="1200" dirty="0">
              <a:solidFill>
                <a:srgbClr val="003399"/>
              </a:solidFill>
              <a:latin typeface="Arial" panose="020B0604020202020204" pitchFamily="34" charset="0"/>
              <a:ea typeface="Arial"/>
              <a:cs typeface="Arial" panose="020B0604020202020204" pitchFamily="34" charset="0"/>
            </a:rPr>
            <a:t>Podpora duševního zdraví při práci</a:t>
          </a:r>
        </a:p>
      </dsp:txBody>
      <dsp:txXfrm rot="-5400000">
        <a:off x="3362622" y="2682163"/>
        <a:ext cx="5953867" cy="445999"/>
      </dsp:txXfrm>
    </dsp:sp>
    <dsp:sp modelId="{4E9C5E30-89B8-498B-B077-841CC15FE959}">
      <dsp:nvSpPr>
        <dsp:cNvPr id="0" name=""/>
        <dsp:cNvSpPr/>
      </dsp:nvSpPr>
      <dsp:spPr>
        <a:xfrm>
          <a:off x="0" y="2596252"/>
          <a:ext cx="33626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cs-CZ" sz="1600" b="1" kern="1200" dirty="0">
              <a:solidFill>
                <a:srgbClr val="003399"/>
              </a:solidFill>
              <a:latin typeface="Arial" panose="020B0604020202020204" pitchFamily="34" charset="0"/>
              <a:ea typeface="Arial"/>
              <a:cs typeface="Arial" panose="020B0604020202020204" pitchFamily="34" charset="0"/>
            </a:rPr>
            <a:t>PRIORITNÍ OBLAST 5</a:t>
          </a:r>
        </a:p>
        <a:p>
          <a:pPr marL="0" lvl="0" indent="0" algn="ctr" defTabSz="622300">
            <a:lnSpc>
              <a:spcPct val="90000"/>
            </a:lnSpc>
            <a:spcBef>
              <a:spcPct val="0"/>
            </a:spcBef>
            <a:spcAft>
              <a:spcPct val="35000"/>
            </a:spcAft>
            <a:buNone/>
          </a:pPr>
          <a:r>
            <a:rPr lang="cs-CZ" sz="1600" b="0" i="1" kern="1200" dirty="0">
              <a:solidFill>
                <a:srgbClr val="003399"/>
              </a:solidFill>
              <a:latin typeface="Arial" panose="020B0604020202020204" pitchFamily="34" charset="0"/>
              <a:ea typeface="Arial"/>
              <a:cs typeface="Arial" panose="020B0604020202020204" pitchFamily="34" charset="0"/>
            </a:rPr>
            <a:t>červen – září 2028</a:t>
          </a:r>
        </a:p>
      </dsp:txBody>
      <dsp:txXfrm>
        <a:off x="30159" y="2626411"/>
        <a:ext cx="3302304"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dirty="0"/>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dirty="0"/>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sz="1200" b="1" dirty="0">
                <a:solidFill>
                  <a:schemeClr val="tx1"/>
                </a:solidFill>
                <a:effectLst/>
                <a:latin typeface="+mn-lt"/>
                <a:ea typeface="+mn-lt"/>
                <a:cs typeface="+mn-cs"/>
              </a:rPr>
              <a:t>Dvojí vliv práce na duševní zdraví</a:t>
            </a:r>
          </a:p>
          <a:p>
            <a:endParaRPr lang="en-GB" sz="1200" kern="1200" dirty="0">
              <a:solidFill>
                <a:schemeClr val="tx1"/>
              </a:solidFill>
              <a:effectLst/>
              <a:latin typeface="+mn-lt"/>
              <a:ea typeface="+mn-ea"/>
              <a:cs typeface="+mn-cs"/>
            </a:endParaRPr>
          </a:p>
          <a:p>
            <a:r>
              <a:rPr lang="cs-CZ" sz="1200" dirty="0">
                <a:solidFill>
                  <a:schemeClr val="tx1"/>
                </a:solidFill>
                <a:effectLst/>
                <a:latin typeface="+mn-lt"/>
                <a:ea typeface="+mn-lt"/>
                <a:cs typeface="+mn-cs"/>
              </a:rPr>
              <a:t>Práce může pozitivně ovlivňovat duševní zdraví, protože poskytuje cíl, strukturu a sociální interakci. </a:t>
            </a:r>
          </a:p>
          <a:p>
            <a:r>
              <a:rPr lang="cs-CZ" sz="1200" dirty="0">
                <a:solidFill>
                  <a:schemeClr val="tx1"/>
                </a:solidFill>
                <a:effectLst/>
                <a:latin typeface="+mn-lt"/>
                <a:ea typeface="+mn-lt"/>
                <a:cs typeface="+mn-cs"/>
              </a:rPr>
              <a:t>To však platí pouze v případě, že je práce dobře koncipována a pracovní prostředí je podpůrné. </a:t>
            </a:r>
          </a:p>
          <a:p>
            <a:endParaRPr lang="en-US" sz="1200" b="0" i="0" kern="1200" dirty="0">
              <a:solidFill>
                <a:schemeClr val="tx1"/>
              </a:solidFill>
              <a:effectLst/>
              <a:latin typeface="+mn-lt"/>
              <a:ea typeface="+mn-ea"/>
              <a:cs typeface="+mn-cs"/>
            </a:endParaRPr>
          </a:p>
          <a:p>
            <a:r>
              <a:rPr lang="cs-CZ" sz="1200" b="1" i="0" dirty="0">
                <a:solidFill>
                  <a:schemeClr val="tx1"/>
                </a:solidFill>
                <a:effectLst/>
                <a:latin typeface="+mn-lt"/>
                <a:ea typeface="+mn-lt"/>
                <a:cs typeface="+mn-cs"/>
              </a:rPr>
              <a:t>Psychosociální rizika</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však mohou tyto pozitivní účinky rychle zvrátit – mohou mezi ně patřit: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Vysoká pracovní zátěž a časová tíseň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Špatná organizace práce (dlouhá pracovní doba, termíny)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Nejasné úlohy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Špatná komunikace a slabé vedení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Nedostatečná podpora ze strany vedoucích pracovníků nebo kolegů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Obtěžování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Sexuální obtěžování</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Násilí ze strany třetích osob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Nejistota zaměstnání a nedostatečné uznání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Nerovnováha mezi pracovním a soukromým životem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b="0" i="0" dirty="0">
                <a:solidFill>
                  <a:schemeClr val="tx1"/>
                </a:solidFill>
                <a:effectLst/>
                <a:latin typeface="+mn-lt"/>
                <a:ea typeface="+mn-lt"/>
                <a:cs typeface="+mn-cs"/>
              </a:rPr>
              <a:t>Izolace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dirty="0">
                <a:solidFill>
                  <a:schemeClr val="tx1"/>
                </a:solidFill>
                <a:effectLst/>
                <a:latin typeface="+mn-lt"/>
                <a:ea typeface="+mn-lt"/>
                <a:cs typeface="+mn-cs"/>
              </a:rPr>
              <a:t>Nedostatečné zapojení do rozhodování</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dirty="0">
                <a:solidFill>
                  <a:schemeClr val="tx1"/>
                </a:solidFill>
                <a:effectLst/>
                <a:latin typeface="+mn-lt"/>
                <a:ea typeface="+mn-lt"/>
                <a:cs typeface="+mn-cs"/>
              </a:rPr>
              <a:t>Nedostatek autonomie a vlivu na způsob provádění práce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dirty="0">
                <a:solidFill>
                  <a:schemeClr val="tx1"/>
                </a:solidFill>
                <a:effectLst/>
                <a:latin typeface="+mn-lt"/>
                <a:ea typeface="+mn-lt"/>
                <a:cs typeface="+mn-cs"/>
              </a:rPr>
              <a:t>Nedostatečná komunikace o změnách zavedených na pracovišti</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cs-CZ" sz="1200" dirty="0">
                <a:solidFill>
                  <a:schemeClr val="tx1"/>
                </a:solidFill>
                <a:effectLst/>
                <a:latin typeface="+mn-lt"/>
                <a:ea typeface="+mn-lt"/>
                <a:cs typeface="+mn-cs"/>
              </a:rPr>
              <a:t>Emoční vypětí při jednání s problémovými klienty, pacienty, studenty nebo zákazníky</a:t>
            </a:r>
          </a:p>
          <a:p>
            <a:pPr fontAlgn="t"/>
            <a:endParaRPr lang="en-US" sz="1200" b="0" i="0" kern="1200" dirty="0">
              <a:solidFill>
                <a:schemeClr val="tx1"/>
              </a:solidFill>
              <a:effectLst/>
              <a:latin typeface="+mn-lt"/>
              <a:ea typeface="+mn-ea"/>
              <a:cs typeface="+mn-cs"/>
            </a:endParaRPr>
          </a:p>
          <a:p>
            <a:pPr fontAlgn="t"/>
            <a:r>
              <a:rPr lang="cs-CZ" sz="1200" b="1" i="0" dirty="0">
                <a:solidFill>
                  <a:schemeClr val="tx1"/>
                </a:solidFill>
                <a:effectLst/>
                <a:latin typeface="+mn-lt"/>
                <a:ea typeface="+mn-lt"/>
                <a:cs typeface="+mn-cs"/>
              </a:rPr>
              <a:t>Nejsou-li tato rizika identifikována a systematicky řešena, mohou vážně narušit pohodu pracovníků</a:t>
            </a:r>
            <a:r>
              <a:rPr lang="cs-CZ" sz="1200" b="0" i="0" dirty="0">
                <a:solidFill>
                  <a:schemeClr val="tx1"/>
                </a:solidFill>
                <a:effectLst/>
                <a:latin typeface="+mn-lt"/>
                <a:ea typeface="+mn-lt"/>
                <a:cs typeface="+mn-cs"/>
              </a:rPr>
              <a:t>. To může vést k syndromu vyhoření, úzkosti, depresi a dalším zdravotním problémům. </a:t>
            </a:r>
          </a:p>
          <a:p>
            <a:endParaRPr lang="en-GB" sz="1200" kern="1200" dirty="0">
              <a:solidFill>
                <a:schemeClr val="tx1"/>
              </a:solidFill>
              <a:effectLst/>
              <a:latin typeface="+mn-lt"/>
              <a:ea typeface="+mn-ea"/>
              <a:cs typeface="+mn-cs"/>
            </a:endParaRPr>
          </a:p>
          <a:p>
            <a:r>
              <a:rPr lang="cs-CZ" sz="1200" b="1" dirty="0">
                <a:solidFill>
                  <a:schemeClr val="tx1"/>
                </a:solidFill>
                <a:effectLst/>
                <a:latin typeface="+mn-lt"/>
                <a:ea typeface="+mn-lt"/>
                <a:cs typeface="+mn-cs"/>
              </a:rPr>
              <a:t>Dobré psychosociální pracovní prostředí je přínosné pro všechny</a:t>
            </a:r>
            <a:r>
              <a:rPr lang="cs-CZ" sz="1200" dirty="0">
                <a:solidFill>
                  <a:schemeClr val="tx1"/>
                </a:solidFill>
                <a:effectLst/>
                <a:latin typeface="+mn-lt"/>
                <a:ea typeface="+mn-lt"/>
                <a:cs typeface="+mn-cs"/>
              </a:rPr>
              <a:t>. Pracovníci se cítí bezpečně, jsou oceňováni a jsou schopni plnit pracovní úkoly. Přínosem pro zaměstnavatele jsou angažovanější, produktivnější a loajálnější pracovníci. Společnost má prospěch z nižších nákladů na zdravotní péči, nižšího počtu dní nepřítomnosti z důvodu nemoci a nižšího počtu případů invalidity, jakož i ze silnějších komunit.</a:t>
            </a:r>
          </a:p>
          <a:p>
            <a:endParaRPr lang="en-GB" sz="1200" kern="1200" dirty="0">
              <a:solidFill>
                <a:schemeClr val="tx1"/>
              </a:solidFill>
              <a:effectLst/>
              <a:latin typeface="+mn-lt"/>
              <a:ea typeface="+mn-ea"/>
              <a:cs typeface="+mn-cs"/>
            </a:endParaRPr>
          </a:p>
          <a:p>
            <a:pPr fontAlgn="t"/>
            <a:r>
              <a:rPr lang="cs-CZ" sz="1200" b="0" i="0" dirty="0">
                <a:solidFill>
                  <a:schemeClr val="tx1"/>
                </a:solidFill>
                <a:effectLst/>
                <a:latin typeface="+mn-lt"/>
                <a:ea typeface="+mn-lt"/>
                <a:cs typeface="+mn-cs"/>
              </a:rPr>
              <a:t>Z</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hlediska BOZP</a:t>
            </a:r>
            <a:r>
              <a:rPr lang="cs-CZ" sz="1200" b="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jsou proto prevence a řádné řízení rizik nezbytné k zajištění toho, aby práce zůstala pozitivním</a:t>
            </a:r>
            <a:r>
              <a:rPr lang="cs-CZ" sz="1200" b="0" i="0" dirty="0">
                <a:solidFill>
                  <a:schemeClr val="tx1"/>
                </a:solidFill>
                <a:effectLst/>
                <a:latin typeface="+mn-lt"/>
                <a:ea typeface="+mn-lt"/>
                <a:cs typeface="+mn-cs"/>
              </a:rPr>
              <a:t>, nikoli škodlivým faktorem pro duševní zdraví.</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dirty="0"/>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cs-CZ" b="1" dirty="0"/>
              <a:t>Duševní zdraví je nedílnou součástí zdraví. </a:t>
            </a:r>
            <a:r>
              <a:rPr lang="cs-CZ" dirty="0"/>
              <a:t>Jedná se o stav duševní pohody, v němž jedinci realizují své schopnosti a dokáží se vyrovnat se stresy v životě a podílet se na životě své komunity. </a:t>
            </a:r>
          </a:p>
          <a:p>
            <a:pPr marL="0" indent="0">
              <a:buFont typeface="Wingdings" panose="05000000000000000000" pitchFamily="2" charset="2"/>
              <a:buNone/>
            </a:pPr>
            <a:endParaRPr lang="en-US" b="1" dirty="0"/>
          </a:p>
          <a:p>
            <a:pPr marL="0" indent="0">
              <a:buFont typeface="Wingdings" panose="05000000000000000000" pitchFamily="2" charset="2"/>
              <a:buNone/>
            </a:pPr>
            <a:r>
              <a:rPr lang="cs-CZ" b="1" dirty="0"/>
              <a:t>Duševní zdraví je předpokladem produktivního hospodářství a inkluzivní společnosti</a:t>
            </a:r>
            <a:r>
              <a:rPr lang="cs-CZ" dirty="0"/>
              <a:t> </a:t>
            </a:r>
            <a:r>
              <a:rPr lang="cs-CZ" b="0" dirty="0"/>
              <a:t>a přesahuje rámec individuálních nebo rodinných záležitostí</a:t>
            </a:r>
            <a:r>
              <a:rPr lang="cs-CZ"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cs-CZ" b="1" dirty="0"/>
              <a:t>Dobré ani špatné duševní zdraví nevzniká ve vakuu, je podmíněno osobními a vnějšími faktory</a:t>
            </a:r>
            <a:r>
              <a:rPr lang="cs-CZ" dirty="0"/>
              <a:t>. Odráží stav naší společnosti, našeho hospodářství, našeho životního prostředí, a dokonce i stav světového dění kolem nás a současně je jimi i ovlivňováno. </a:t>
            </a:r>
            <a:r>
              <a:rPr lang="cs-CZ" b="1" dirty="0"/>
              <a:t>Zdroj</a:t>
            </a:r>
            <a:r>
              <a:rPr lang="cs-CZ" dirty="0"/>
              <a:t>: https://data.consilium.europa.eu/doc/document/ST-9870-2023-INIT/cs/pdf. </a:t>
            </a:r>
          </a:p>
          <a:p>
            <a:pPr marL="0" indent="0">
              <a:buFont typeface="Wingdings" panose="05000000000000000000" pitchFamily="2" charset="2"/>
              <a:buNone/>
            </a:pPr>
            <a:endParaRPr lang="en-US" dirty="0"/>
          </a:p>
          <a:p>
            <a:pPr lvl="0"/>
            <a:r>
              <a:rPr lang="cs-CZ" sz="1200" b="0" dirty="0">
                <a:solidFill>
                  <a:schemeClr val="tx1"/>
                </a:solidFill>
                <a:effectLst/>
                <a:latin typeface="+mn-lt"/>
                <a:ea typeface="+mn-lt"/>
                <a:cs typeface="+mn-cs"/>
              </a:rPr>
              <a:t>Obecné údaje ukazují, že</a:t>
            </a:r>
            <a:r>
              <a:rPr lang="cs-CZ" sz="1200" dirty="0">
                <a:solidFill>
                  <a:schemeClr val="tx1"/>
                </a:solidFill>
                <a:effectLst/>
                <a:latin typeface="+mn-lt"/>
                <a:ea typeface="+mn-lt"/>
                <a:cs typeface="+mn-cs"/>
              </a:rPr>
              <a:t> </a:t>
            </a:r>
            <a:r>
              <a:rPr lang="cs-CZ" sz="1200" b="1" dirty="0">
                <a:solidFill>
                  <a:schemeClr val="tx1"/>
                </a:solidFill>
                <a:effectLst/>
                <a:latin typeface="+mn-lt"/>
                <a:ea typeface="+mn-lt"/>
                <a:cs typeface="+mn-cs"/>
              </a:rPr>
              <a:t>po pandemii covidu-19</a:t>
            </a:r>
            <a:r>
              <a:rPr lang="cs-CZ" sz="1200" dirty="0">
                <a:solidFill>
                  <a:schemeClr val="tx1"/>
                </a:solidFill>
                <a:effectLst/>
                <a:latin typeface="+mn-lt"/>
                <a:ea typeface="+mn-lt"/>
                <a:cs typeface="+mn-cs"/>
              </a:rPr>
              <a:t> </a:t>
            </a:r>
            <a:r>
              <a:rPr lang="cs-CZ" sz="1200" b="0" dirty="0">
                <a:solidFill>
                  <a:schemeClr val="tx1"/>
                </a:solidFill>
                <a:effectLst/>
                <a:latin typeface="+mn-lt"/>
                <a:ea typeface="+mn-lt"/>
                <a:cs typeface="+mn-cs"/>
              </a:rPr>
              <a:t>vzrostl podíl obyvatel, kteří uvedli, že</a:t>
            </a:r>
            <a:r>
              <a:rPr lang="cs-CZ" sz="1200" dirty="0">
                <a:solidFill>
                  <a:schemeClr val="tx1"/>
                </a:solidFill>
                <a:effectLst/>
                <a:latin typeface="+mn-lt"/>
                <a:ea typeface="+mn-lt"/>
                <a:cs typeface="+mn-cs"/>
              </a:rPr>
              <a:t> </a:t>
            </a:r>
            <a:r>
              <a:rPr lang="cs-CZ" sz="1200" b="1" dirty="0">
                <a:solidFill>
                  <a:schemeClr val="tx1"/>
                </a:solidFill>
                <a:effectLst/>
                <a:latin typeface="+mn-lt"/>
                <a:ea typeface="+mn-lt"/>
                <a:cs typeface="+mn-cs"/>
              </a:rPr>
              <a:t>v posledních 12 měsících měli problém v oblasti duševního zdraví, na 46 %</a:t>
            </a:r>
            <a:r>
              <a:rPr lang="cs-CZ" sz="1200" dirty="0">
                <a:solidFill>
                  <a:schemeClr val="tx1"/>
                </a:solidFill>
                <a:effectLst/>
                <a:latin typeface="+mn-lt"/>
                <a:ea typeface="+mn-lt"/>
                <a:cs typeface="+mn-cs"/>
              </a:rPr>
              <a:t> </a:t>
            </a:r>
            <a:r>
              <a:rPr lang="cs-CZ" sz="1200" b="0" dirty="0">
                <a:solidFill>
                  <a:schemeClr val="tx1"/>
                </a:solidFill>
                <a:effectLst/>
                <a:latin typeface="+mn-lt"/>
                <a:ea typeface="+mn-lt"/>
                <a:cs typeface="+mn-cs"/>
              </a:rPr>
              <a:t>(oproti jednomu člověku ze šesti před pandemií covidu-19) a 62 % občanů EU uvádí, že jejich duševní zdraví do určité míry nebo výrazně ovlivnily nedávné světové události </a:t>
            </a:r>
            <a:r>
              <a:rPr lang="cs-CZ" sz="1200" dirty="0">
                <a:solidFill>
                  <a:schemeClr val="tx1"/>
                </a:solidFill>
                <a:effectLst/>
                <a:latin typeface="+mn-lt"/>
                <a:ea typeface="+mn-lt"/>
                <a:cs typeface="+mn-cs"/>
              </a:rPr>
              <a:t>(např. změna klimatu, ruská agrese vůči Ukrajině a další). </a:t>
            </a:r>
            <a:r>
              <a:rPr lang="cs-CZ" sz="1200" u="sng" dirty="0">
                <a:solidFill>
                  <a:schemeClr val="tx1"/>
                </a:solidFill>
                <a:effectLst/>
                <a:latin typeface="+mn-lt"/>
                <a:ea typeface="+mn-lt"/>
                <a:cs typeface="+mn-cs"/>
                <a:hlinkClick r:id="rId3"/>
              </a:rPr>
              <a:t>Komplexní přístup Komise k duševnímu zdraví (2023)</a:t>
            </a:r>
            <a:r>
              <a:rPr lang="cs-CZ" sz="1200" u="none" dirty="0">
                <a:solidFill>
                  <a:schemeClr val="tx1"/>
                </a:solidFill>
                <a:effectLst/>
                <a:latin typeface="+mn-lt"/>
                <a:ea typeface="+mn-lt"/>
                <a:cs typeface="+mn-cs"/>
              </a:rPr>
              <a:t> &amp; </a:t>
            </a:r>
            <a:r>
              <a:rPr lang="cs-CZ" sz="1200" u="sng" dirty="0">
                <a:solidFill>
                  <a:schemeClr val="tx1"/>
                </a:solidFill>
                <a:effectLst/>
                <a:latin typeface="+mn-lt"/>
                <a:ea typeface="+mn-lt"/>
                <a:cs typeface="+mn-cs"/>
                <a:hlinkClick r:id="rId4"/>
              </a:rPr>
              <a:t>https://europa.eu/eurobarometer/surveys/detail/3032</a:t>
            </a:r>
            <a:r>
              <a:rPr lang="cs-CZ"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cs-CZ" sz="1200" b="0" i="0" dirty="0">
                <a:solidFill>
                  <a:schemeClr val="tx1"/>
                </a:solidFill>
                <a:effectLst/>
                <a:latin typeface="+mn-lt"/>
                <a:ea typeface="+mn-lt"/>
                <a:cs typeface="+mn-cs"/>
              </a:rPr>
              <a:t>Utrpení jednotlivců i finanční zátěž jsou značné. </a:t>
            </a:r>
            <a:r>
              <a:rPr lang="cs-CZ" sz="1200" b="1" i="0" dirty="0">
                <a:solidFill>
                  <a:schemeClr val="tx1"/>
                </a:solidFill>
                <a:effectLst/>
                <a:latin typeface="+mn-lt"/>
                <a:ea typeface="+mn-lt"/>
                <a:cs typeface="+mn-cs"/>
              </a:rPr>
              <a:t>Odhaduje se, že problémy v oblasti duševního zdraví v celé EU každoročně vytvářejí náklady na zdravotní péči ve výši přibližně 76 miliard EUR, tedy zhruba 6 % celkových výdajů na zdravotnictví. </a:t>
            </a:r>
            <a:r>
              <a:rPr lang="cs-CZ" sz="1200" b="0" i="0" dirty="0">
                <a:solidFill>
                  <a:schemeClr val="tx1"/>
                </a:solidFill>
                <a:effectLst/>
                <a:latin typeface="+mn-lt"/>
                <a:ea typeface="+mn-lt"/>
                <a:cs typeface="+mn-cs"/>
              </a:rPr>
              <a:t>Velká část těchto nákladů vzniká proto, že duševní poruchy často zhoršují tělesný zdravotní stav, což vede ke složitější a nákladnější léčbě.</a:t>
            </a:r>
          </a:p>
          <a:p>
            <a:pPr fontAlgn="t"/>
            <a:endParaRPr lang="en-US" sz="1200" b="1" i="0" kern="1200" dirty="0">
              <a:solidFill>
                <a:schemeClr val="tx1"/>
              </a:solidFill>
              <a:effectLst/>
              <a:latin typeface="+mn-lt"/>
              <a:ea typeface="+mn-ea"/>
              <a:cs typeface="+mn-cs"/>
            </a:endParaRPr>
          </a:p>
          <a:p>
            <a:pPr fontAlgn="t"/>
            <a:r>
              <a:rPr lang="cs-CZ" sz="1200" b="1" i="0" dirty="0">
                <a:solidFill>
                  <a:schemeClr val="tx1"/>
                </a:solidFill>
                <a:effectLst/>
                <a:latin typeface="+mn-lt"/>
                <a:ea typeface="+mn-lt"/>
                <a:cs typeface="+mn-cs"/>
              </a:rPr>
              <a:t>Dopad na trh práce je značný. Předpokládá se, že špatné duševní zdraví sníží v letech 2025–2050 hrubý domácí produkt</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(HDP)</a:t>
            </a:r>
            <a:r>
              <a:rPr lang="cs-CZ" sz="1200" b="1" i="0" dirty="0">
                <a:solidFill>
                  <a:schemeClr val="tx1"/>
                </a:solidFill>
                <a:effectLst/>
                <a:latin typeface="+mn-lt"/>
                <a:ea typeface="+mn-lt"/>
                <a:cs typeface="+mn-cs"/>
              </a:rPr>
              <a:t>v průměru o 1,7 % ročně</a:t>
            </a:r>
            <a:r>
              <a:rPr lang="cs-CZ" sz="1200" b="0" i="0" dirty="0">
                <a:solidFill>
                  <a:schemeClr val="tx1"/>
                </a:solidFill>
                <a:effectLst/>
                <a:latin typeface="+mn-lt"/>
                <a:ea typeface="+mn-lt"/>
                <a:cs typeface="+mn-cs"/>
              </a:rPr>
              <a:t>. Jinými slovy, bez problémů v oblasti duševního zdraví by úroveň HDP mohla být v kterémkoli roce o 1,7 % vyšší. Tato hospodářská ztráta je způsobena především nižší účastí na trhu práce a vyšší mírou absence a prezentismu, kdy pracovníci sice jsou v práci, ale nedokážou podávat plný výkon.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dirty="0"/>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cs-CZ" dirty="0"/>
              <a:t>Podle průzkumu </a:t>
            </a:r>
            <a:r>
              <a:rPr lang="cs-CZ" u="sng" dirty="0">
                <a:hlinkClick r:id="rId3">
                  <a:extLst>
                    <a:ext uri="{A12FA001-AC4F-418D-AE19-62706E023703}">
                      <ahyp:hlinkClr xmlns:ahyp="http://schemas.microsoft.com/office/drawing/2018/hyperlinkcolor" val="tx"/>
                    </a:ext>
                  </a:extLst>
                </a:hlinkClick>
              </a:rPr>
              <a:t>Situace v oblasti BOZP 2025</a:t>
            </a:r>
            <a:r>
              <a:rPr lang="cs-CZ" dirty="0"/>
              <a:t> mezi pracovníky více než </a:t>
            </a:r>
            <a:r>
              <a:rPr lang="cs-CZ" b="1" dirty="0"/>
              <a:t>4 z 10 pracovníků v EU (44 %)</a:t>
            </a:r>
            <a:r>
              <a:rPr lang="cs-CZ" dirty="0"/>
              <a:t> uvádějí, že jsou </a:t>
            </a:r>
            <a:r>
              <a:rPr lang="cs-CZ" b="1" dirty="0"/>
              <a:t>vystaveni velké časové tísni</a:t>
            </a:r>
            <a:r>
              <a:rPr lang="cs-CZ" dirty="0"/>
              <a:t> nebo </a:t>
            </a:r>
            <a:r>
              <a:rPr lang="cs-CZ" b="1" dirty="0"/>
              <a:t>přetížení prací</a:t>
            </a:r>
            <a:r>
              <a:rPr lang="cs-CZ" dirty="0"/>
              <a:t> </a:t>
            </a:r>
            <a:r>
              <a:rPr lang="cs-CZ" dirty="0">
                <a:hlinkClick r:id="rId3"/>
              </a:rPr>
              <a:t>https://osha.europa.eu/cs/facts-and-figures/osh-pulse/climate-digital-change</a:t>
            </a:r>
            <a:r>
              <a:rPr lang="cs-CZ"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cs-CZ" dirty="0"/>
              <a:t>Mnoho pracovníků uvádí, že jejich zaměstnání má negativní vliv na jejich zdraví:</a:t>
            </a:r>
          </a:p>
          <a:p>
            <a:pPr marL="628650" lvl="1" indent="-171450">
              <a:buFont typeface="Arial" panose="020B0604020202020204" pitchFamily="34" charset="0"/>
              <a:buChar char="•"/>
            </a:pPr>
            <a:r>
              <a:rPr lang="cs-CZ" dirty="0">
                <a:solidFill>
                  <a:schemeClr val="tx2"/>
                </a:solidFill>
              </a:rPr>
              <a:t>37 % pracovníků pociťuje celkovou únavu, </a:t>
            </a:r>
          </a:p>
          <a:p>
            <a:pPr marL="628650" lvl="1" indent="-171450">
              <a:buFont typeface="Arial" panose="020B0604020202020204" pitchFamily="34" charset="0"/>
              <a:buChar char="•"/>
            </a:pPr>
            <a:r>
              <a:rPr lang="cs-CZ" dirty="0">
                <a:solidFill>
                  <a:schemeClr val="tx2"/>
                </a:solidFill>
              </a:rPr>
              <a:t>29 % pracovníků pociťuje stres, depresi nebo úzkosti</a:t>
            </a:r>
            <a:r>
              <a:rPr lang="cs-CZ"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cs-CZ" dirty="0"/>
              <a:t>44 % pracovníků uvádí, že jsou vystaveni velké časové tísni nebo přetížení prací. Mezi jednotlivými členskými státy EU existují značné rozdíly.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cs-CZ" dirty="0"/>
              <a:t>Vystavení psychosociálním rizikům na pracovišti může mít různé důsledky, včetně úzkostí, deprese nebo syndromu vyhoření.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cs-CZ" dirty="0"/>
              <a:t>Kromě utrpení jednotlivců mají na podniky závažný dopad také důsledky absence, prezentismu a fluktuace zaměstnanců.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dirty="0"/>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dirty="0"/>
              <a:t>Zobrazené údaje </a:t>
            </a:r>
            <a:r>
              <a:rPr lang="cs-CZ" b="1" dirty="0"/>
              <a:t>porovnávají některá psychosociální rizika na pracovišti, která uvádějí organizace a pracovníci</a:t>
            </a:r>
            <a:r>
              <a:rPr lang="cs-CZ" dirty="0"/>
              <a:t>, včetně časové tísně, špatné komunikace a spolupráce a zapojení pracovníků.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dirty="0"/>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dirty="0"/>
              <a:t>Zobrazený graf znázorňuje vývoj psychosociálních rizik vyskytujících se v organizacích v letech 2024 a 2019. Mezi tato rizika patří: </a:t>
            </a:r>
          </a:p>
          <a:p>
            <a:pPr marL="171450" indent="-171450">
              <a:buFont typeface="Arial" panose="020B0604020202020204" pitchFamily="34" charset="0"/>
              <a:buChar char="•"/>
            </a:pPr>
            <a:r>
              <a:rPr lang="cs-CZ" dirty="0"/>
              <a:t>nutnost jednat s problémovými zákazníky, pacienty a žáky…,</a:t>
            </a:r>
          </a:p>
          <a:p>
            <a:pPr marL="171450" indent="-171450">
              <a:buFont typeface="Arial" panose="020B0604020202020204" pitchFamily="34" charset="0"/>
              <a:buChar char="•"/>
            </a:pPr>
            <a:r>
              <a:rPr lang="cs-CZ" dirty="0"/>
              <a:t>časová tíseň,</a:t>
            </a:r>
          </a:p>
          <a:p>
            <a:pPr marL="171450" indent="-171450">
              <a:buFont typeface="Arial" panose="020B0604020202020204" pitchFamily="34" charset="0"/>
              <a:buChar char="•"/>
            </a:pPr>
            <a:r>
              <a:rPr lang="cs-CZ" dirty="0"/>
              <a:t>špatná komunikace nebo spolupráce v rámci organizace, </a:t>
            </a:r>
          </a:p>
          <a:p>
            <a:pPr marL="171450" indent="-171450">
              <a:buFont typeface="Arial" panose="020B0604020202020204" pitchFamily="34" charset="0"/>
              <a:buChar char="•"/>
            </a:pPr>
            <a:r>
              <a:rPr lang="cs-CZ" dirty="0"/>
              <a:t>dlouhá nebo nepravidelná pracovní doba,</a:t>
            </a:r>
          </a:p>
          <a:p>
            <a:pPr marL="171450" indent="-171450">
              <a:buFont typeface="Arial" panose="020B0604020202020204" pitchFamily="34" charset="0"/>
              <a:buChar char="•"/>
            </a:pPr>
            <a:r>
              <a:rPr lang="cs-CZ" dirty="0"/>
              <a:t>strach ze ztráty zaměstnání. </a:t>
            </a:r>
          </a:p>
          <a:p>
            <a:pPr marL="0" indent="0">
              <a:buFont typeface="Arial" panose="020B0604020202020204" pitchFamily="34" charset="0"/>
              <a:buNone/>
            </a:pPr>
            <a:r>
              <a:rPr lang="cs-CZ" b="1" dirty="0"/>
              <a:t>Zdroj</a:t>
            </a:r>
            <a:r>
              <a:rPr lang="cs-CZ" dirty="0"/>
              <a:t>: </a:t>
            </a:r>
            <a:r>
              <a:rPr lang="cs-CZ" sz="1200" dirty="0">
                <a:solidFill>
                  <a:schemeClr val="tx1"/>
                </a:solidFill>
                <a:effectLst/>
                <a:latin typeface="+mn-lt"/>
                <a:ea typeface="+mn-lt"/>
                <a:cs typeface="+mn-cs"/>
              </a:rPr>
              <a:t>ESENER 2024 – základ: pracoviště v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dirty="0"/>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cs-CZ" b="1" dirty="0"/>
              <a:t>Kampaň naplňuje širší cíl EU</a:t>
            </a:r>
            <a:r>
              <a:rPr lang="cs-CZ" dirty="0"/>
              <a:t> podporovat silnou kulturu prevence a řešit problematiku duševního zdraví při práci: </a:t>
            </a:r>
          </a:p>
          <a:p>
            <a:pPr marL="171450" indent="-171450">
              <a:buFont typeface="Arial" panose="020B0604020202020204" pitchFamily="34" charset="0"/>
              <a:buChar char="•"/>
            </a:pPr>
            <a:r>
              <a:rPr lang="cs-CZ" b="0" u="sng" dirty="0">
                <a:hlinkClick r:id="rId3"/>
              </a:rPr>
              <a:t>Strategický rámec EU pro bezpečnost a ochranu zdraví při práci na období 2021–2027</a:t>
            </a:r>
            <a:r>
              <a:rPr lang="cs-CZ" b="0" u="sng" dirty="0"/>
              <a:t>,</a:t>
            </a:r>
          </a:p>
          <a:p>
            <a:pPr marL="171450" indent="-171450">
              <a:buFont typeface="Arial" panose="020B0604020202020204" pitchFamily="34" charset="0"/>
              <a:buChar char="•"/>
            </a:pPr>
            <a:r>
              <a:rPr lang="cs-CZ" b="0" dirty="0"/>
              <a:t>Evropská komise: </a:t>
            </a:r>
            <a:r>
              <a:rPr lang="cs-CZ" b="0" dirty="0">
                <a:hlinkClick r:id="rId4"/>
              </a:rPr>
              <a:t>Komplexní přístup k duševnímu zdraví </a:t>
            </a:r>
          </a:p>
          <a:p>
            <a:endParaRPr lang="en-GB" dirty="0"/>
          </a:p>
          <a:p>
            <a:r>
              <a:rPr lang="cs-CZ" sz="1200" b="1" dirty="0">
                <a:solidFill>
                  <a:schemeClr val="tx1"/>
                </a:solidFill>
                <a:effectLst/>
                <a:latin typeface="+mn-lt"/>
                <a:ea typeface="+mn-lt"/>
                <a:cs typeface="+mn-cs"/>
              </a:rPr>
              <a:t>Co si kampaň klade za cíl? </a:t>
            </a:r>
          </a:p>
          <a:p>
            <a:r>
              <a:rPr lang="cs-CZ" sz="1200" dirty="0">
                <a:solidFill>
                  <a:schemeClr val="tx1"/>
                </a:solidFill>
                <a:effectLst/>
                <a:latin typeface="+mn-lt"/>
                <a:ea typeface="+mn-lt"/>
                <a:cs typeface="+mn-cs"/>
              </a:rPr>
              <a:t>Cílem kampaně </a:t>
            </a:r>
            <a:r>
              <a:rPr lang="cs-CZ" sz="1200" u="sng" dirty="0">
                <a:solidFill>
                  <a:schemeClr val="tx1"/>
                </a:solidFill>
                <a:effectLst/>
                <a:latin typeface="+mn-lt"/>
                <a:ea typeface="+mn-lt"/>
                <a:cs typeface="+mn-cs"/>
                <a:hlinkClick r:id="rId5"/>
              </a:rPr>
              <a:t>Zdravé pracoviště</a:t>
            </a:r>
            <a:r>
              <a:rPr lang="cs-CZ" sz="1200" dirty="0">
                <a:solidFill>
                  <a:schemeClr val="tx1"/>
                </a:solidFill>
                <a:effectLst/>
                <a:latin typeface="+mn-lt"/>
                <a:ea typeface="+mn-lt"/>
                <a:cs typeface="+mn-cs"/>
              </a:rPr>
              <a:t> na období 2026–2028 je zvýšit povědomí o pozitivním vlivu dobrého pracovního prostředí na duševní zdraví a pohodu.</a:t>
            </a:r>
          </a:p>
          <a:p>
            <a:r>
              <a:rPr lang="cs-CZ" sz="1200" dirty="0">
                <a:solidFill>
                  <a:schemeClr val="tx1"/>
                </a:solidFill>
                <a:effectLst/>
                <a:latin typeface="+mn-lt"/>
                <a:ea typeface="+mn-lt"/>
                <a:cs typeface="+mn-cs"/>
              </a:rPr>
              <a:t> </a:t>
            </a:r>
          </a:p>
          <a:p>
            <a:r>
              <a:rPr lang="cs-CZ" sz="1200" dirty="0">
                <a:solidFill>
                  <a:schemeClr val="tx1"/>
                </a:solidFill>
                <a:effectLst/>
                <a:latin typeface="+mn-lt"/>
                <a:ea typeface="+mn-lt"/>
                <a:cs typeface="+mn-cs"/>
              </a:rPr>
              <a:t>Mezi konkrétní cíle patří:</a:t>
            </a:r>
          </a:p>
          <a:p>
            <a:pPr marL="171450" lvl="0" indent="-171450">
              <a:buFont typeface="Arial" panose="020B0604020202020204" pitchFamily="34" charset="0"/>
              <a:buChar char="•"/>
            </a:pPr>
            <a:r>
              <a:rPr lang="cs-CZ" sz="1200" b="1" dirty="0">
                <a:solidFill>
                  <a:schemeClr val="tx1"/>
                </a:solidFill>
                <a:effectLst/>
                <a:latin typeface="+mn-lt"/>
                <a:ea typeface="+mn-lt"/>
                <a:cs typeface="+mn-cs"/>
              </a:rPr>
              <a:t>podpora prevence psychosociálních rizik</a:t>
            </a:r>
            <a:r>
              <a:rPr lang="cs-CZ" sz="1200" dirty="0">
                <a:solidFill>
                  <a:schemeClr val="tx1"/>
                </a:solidFill>
                <a:effectLst/>
                <a:latin typeface="+mn-lt"/>
                <a:ea typeface="+mn-lt"/>
                <a:cs typeface="+mn-cs"/>
              </a:rPr>
              <a:t> prostřednictvím vhodného hodnocení a řízení rizik, </a:t>
            </a:r>
          </a:p>
          <a:p>
            <a:pPr marL="171450" lvl="0" indent="-171450">
              <a:buFont typeface="Arial" panose="020B0604020202020204" pitchFamily="34" charset="0"/>
              <a:buChar char="•"/>
            </a:pPr>
            <a:r>
              <a:rPr lang="cs-CZ" sz="1200" b="1" dirty="0">
                <a:solidFill>
                  <a:schemeClr val="tx1"/>
                </a:solidFill>
                <a:effectLst/>
                <a:latin typeface="+mn-lt"/>
                <a:ea typeface="+mn-lt"/>
                <a:cs typeface="+mn-cs"/>
              </a:rPr>
              <a:t>zabývat se všemi odvětvími</a:t>
            </a:r>
            <a:r>
              <a:rPr lang="cs-CZ" sz="1200" dirty="0">
                <a:solidFill>
                  <a:schemeClr val="tx1"/>
                </a:solidFill>
                <a:effectLst/>
                <a:latin typeface="+mn-lt"/>
                <a:ea typeface="+mn-lt"/>
                <a:cs typeface="+mn-cs"/>
              </a:rPr>
              <a:t>, se zaměřením na odvětví, ve kterých jsou psychosociální rizika hojně rozšířená, a na odvětví, ve kterých mohou být psychosociální rizika méně zjevná, </a:t>
            </a:r>
          </a:p>
          <a:p>
            <a:pPr marL="171450" lvl="0" indent="-171450">
              <a:buFont typeface="Arial" panose="020B0604020202020204" pitchFamily="34" charset="0"/>
              <a:buChar char="•"/>
            </a:pPr>
            <a:r>
              <a:rPr lang="cs-CZ" sz="1200" b="1" dirty="0">
                <a:solidFill>
                  <a:schemeClr val="tx1"/>
                </a:solidFill>
                <a:effectLst/>
                <a:latin typeface="+mn-lt"/>
                <a:ea typeface="+mn-lt"/>
                <a:cs typeface="+mn-cs"/>
              </a:rPr>
              <a:t>podpora spolupráce</a:t>
            </a:r>
            <a:r>
              <a:rPr lang="cs-CZ" sz="1200" dirty="0">
                <a:solidFill>
                  <a:schemeClr val="tx1"/>
                </a:solidFill>
                <a:effectLst/>
                <a:latin typeface="+mn-lt"/>
                <a:ea typeface="+mn-lt"/>
                <a:cs typeface="+mn-cs"/>
              </a:rPr>
              <a:t> mezi zaměstnavateli, vedoucími pracovníky, nadřízenými, pracovníky a jejich zástupci,</a:t>
            </a:r>
          </a:p>
          <a:p>
            <a:pPr marL="171450" lvl="0" indent="-171450">
              <a:buFont typeface="Arial" panose="020B0604020202020204" pitchFamily="34" charset="0"/>
              <a:buChar char="•"/>
            </a:pPr>
            <a:r>
              <a:rPr lang="cs-CZ" sz="1200" b="1" dirty="0">
                <a:solidFill>
                  <a:schemeClr val="tx1"/>
                </a:solidFill>
                <a:effectLst/>
                <a:latin typeface="+mn-lt"/>
                <a:ea typeface="+mn-lt"/>
                <a:cs typeface="+mn-cs"/>
              </a:rPr>
              <a:t>sdružování partnerů v rámci sítě</a:t>
            </a:r>
            <a:r>
              <a:rPr lang="cs-CZ" sz="1200" dirty="0">
                <a:solidFill>
                  <a:schemeClr val="tx1"/>
                </a:solidFill>
                <a:effectLst/>
                <a:latin typeface="+mn-lt"/>
                <a:ea typeface="+mn-lt"/>
                <a:cs typeface="+mn-cs"/>
              </a:rPr>
              <a:t> za účelem</a:t>
            </a:r>
            <a:r>
              <a:rPr lang="cs-CZ" sz="1200" b="1" dirty="0">
                <a:solidFill>
                  <a:schemeClr val="tx1"/>
                </a:solidFill>
                <a:effectLst/>
                <a:latin typeface="+mn-lt"/>
                <a:ea typeface="+mn-lt"/>
                <a:cs typeface="+mn-cs"/>
              </a:rPr>
              <a:t> </a:t>
            </a:r>
            <a:r>
              <a:rPr lang="cs-CZ" sz="1200" dirty="0">
                <a:solidFill>
                  <a:schemeClr val="tx1"/>
                </a:solidFill>
                <a:effectLst/>
                <a:latin typeface="+mn-lt"/>
                <a:ea typeface="+mn-lt"/>
                <a:cs typeface="+mn-cs"/>
              </a:rPr>
              <a:t>výměny informací a osvědčených postupů</a:t>
            </a:r>
            <a:r>
              <a:rPr lang="cs-CZ" sz="1200" b="1" dirty="0">
                <a:solidFill>
                  <a:schemeClr val="tx1"/>
                </a:solidFill>
                <a:effectLst/>
                <a:latin typeface="+mn-lt"/>
                <a:ea typeface="+mn-lt"/>
                <a:cs typeface="+mn-cs"/>
              </a:rPr>
              <a:t> </a:t>
            </a:r>
            <a:r>
              <a:rPr lang="cs-CZ" sz="1200" dirty="0">
                <a:solidFill>
                  <a:schemeClr val="tx1"/>
                </a:solidFill>
                <a:effectLst/>
                <a:latin typeface="+mn-lt"/>
                <a:ea typeface="+mn-lt"/>
                <a:cs typeface="+mn-cs"/>
              </a:rPr>
              <a:t>v oblasti prevence psychosociálních rizik,</a:t>
            </a:r>
          </a:p>
          <a:p>
            <a:pPr marL="171450" lvl="0" indent="-171450">
              <a:buFont typeface="Arial" panose="020B0604020202020204" pitchFamily="34" charset="0"/>
              <a:buChar char="•"/>
            </a:pPr>
            <a:r>
              <a:rPr lang="cs-CZ" sz="1200" dirty="0">
                <a:solidFill>
                  <a:schemeClr val="tx1"/>
                </a:solidFill>
                <a:effectLst/>
                <a:latin typeface="+mn-lt"/>
                <a:ea typeface="+mn-lt"/>
                <a:cs typeface="+mn-cs"/>
              </a:rPr>
              <a:t>podpora </a:t>
            </a:r>
            <a:r>
              <a:rPr lang="cs-CZ" sz="1200" b="1" dirty="0">
                <a:solidFill>
                  <a:schemeClr val="tx1"/>
                </a:solidFill>
                <a:effectLst/>
                <a:latin typeface="+mn-lt"/>
                <a:ea typeface="+mn-lt"/>
                <a:cs typeface="+mn-cs"/>
              </a:rPr>
              <a:t>komplexního přístupu</a:t>
            </a:r>
            <a:r>
              <a:rPr lang="cs-CZ" sz="1200" dirty="0">
                <a:solidFill>
                  <a:schemeClr val="tx1"/>
                </a:solidFill>
                <a:effectLst/>
                <a:latin typeface="+mn-lt"/>
                <a:ea typeface="+mn-lt"/>
                <a:cs typeface="+mn-cs"/>
              </a:rPr>
              <a:t>, který zohledňuje </a:t>
            </a:r>
            <a:r>
              <a:rPr lang="cs-CZ" sz="1200" b="1" dirty="0">
                <a:solidFill>
                  <a:schemeClr val="tx1"/>
                </a:solidFill>
                <a:effectLst/>
                <a:latin typeface="+mn-lt"/>
                <a:ea typeface="+mn-lt"/>
                <a:cs typeface="+mn-cs"/>
              </a:rPr>
              <a:t>souvislosti mezi fyzickými a psychosociálními riziky a zdravím pracovníků</a:t>
            </a:r>
            <a:r>
              <a:rPr lang="cs-CZ" sz="1200" dirty="0">
                <a:solidFill>
                  <a:schemeClr val="tx1"/>
                </a:solidFill>
                <a:effectLst/>
                <a:latin typeface="+mn-lt"/>
                <a:ea typeface="+mn-lt"/>
                <a:cs typeface="+mn-cs"/>
              </a:rPr>
              <a:t>,</a:t>
            </a:r>
          </a:p>
          <a:p>
            <a:pPr marL="171450" lvl="0" indent="-171450">
              <a:buFont typeface="Arial" panose="020B0604020202020204" pitchFamily="34" charset="0"/>
              <a:buChar char="•"/>
            </a:pPr>
            <a:r>
              <a:rPr lang="cs-CZ" sz="1200" dirty="0">
                <a:solidFill>
                  <a:schemeClr val="tx1"/>
                </a:solidFill>
                <a:effectLst/>
                <a:latin typeface="+mn-lt"/>
                <a:ea typeface="+mn-lt"/>
                <a:cs typeface="+mn-cs"/>
              </a:rPr>
              <a:t>zdůrazňování významu </a:t>
            </a:r>
            <a:r>
              <a:rPr lang="cs-CZ" sz="1200" b="1" dirty="0">
                <a:solidFill>
                  <a:schemeClr val="tx1"/>
                </a:solidFill>
                <a:effectLst/>
                <a:latin typeface="+mn-lt"/>
                <a:ea typeface="+mn-lt"/>
                <a:cs typeface="+mn-cs"/>
              </a:rPr>
              <a:t>podpory</a:t>
            </a:r>
            <a:r>
              <a:rPr lang="cs-CZ" sz="1200" b="0" dirty="0">
                <a:solidFill>
                  <a:schemeClr val="tx1"/>
                </a:solidFill>
                <a:effectLst/>
                <a:latin typeface="+mn-lt"/>
                <a:ea typeface="+mn-lt"/>
                <a:cs typeface="+mn-cs"/>
              </a:rPr>
              <a:t>,</a:t>
            </a:r>
            <a:r>
              <a:rPr lang="cs-CZ" sz="1200" dirty="0">
                <a:solidFill>
                  <a:schemeClr val="tx1"/>
                </a:solidFill>
                <a:effectLst/>
                <a:latin typeface="+mn-lt"/>
                <a:ea typeface="+mn-lt"/>
                <a:cs typeface="+mn-cs"/>
              </a:rPr>
              <a:t> </a:t>
            </a:r>
            <a:r>
              <a:rPr lang="cs-CZ" sz="1200" b="1" dirty="0">
                <a:solidFill>
                  <a:schemeClr val="tx1"/>
                </a:solidFill>
                <a:effectLst/>
                <a:latin typeface="+mn-lt"/>
                <a:ea typeface="+mn-lt"/>
                <a:cs typeface="+mn-cs"/>
              </a:rPr>
              <a:t>dobré komunikace</a:t>
            </a:r>
            <a:r>
              <a:rPr lang="cs-CZ" sz="1200" dirty="0">
                <a:solidFill>
                  <a:schemeClr val="tx1"/>
                </a:solidFill>
                <a:effectLst/>
                <a:latin typeface="+mn-lt"/>
                <a:ea typeface="+mn-lt"/>
                <a:cs typeface="+mn-cs"/>
              </a:rPr>
              <a:t> </a:t>
            </a:r>
            <a:r>
              <a:rPr lang="cs-CZ" sz="1200" b="0" dirty="0">
                <a:solidFill>
                  <a:schemeClr val="tx1"/>
                </a:solidFill>
                <a:effectLst/>
                <a:latin typeface="+mn-lt"/>
                <a:ea typeface="+mn-lt"/>
                <a:cs typeface="+mn-cs"/>
              </a:rPr>
              <a:t>a </a:t>
            </a:r>
            <a:r>
              <a:rPr lang="cs-CZ" sz="1200" b="1" dirty="0">
                <a:solidFill>
                  <a:schemeClr val="tx1"/>
                </a:solidFill>
                <a:effectLst/>
                <a:latin typeface="+mn-lt"/>
                <a:ea typeface="+mn-lt"/>
                <a:cs typeface="+mn-cs"/>
              </a:rPr>
              <a:t>organizace práce</a:t>
            </a:r>
            <a:r>
              <a:rPr lang="cs-CZ" sz="1200" dirty="0">
                <a:solidFill>
                  <a:schemeClr val="tx1"/>
                </a:solidFill>
                <a:effectLst/>
                <a:latin typeface="+mn-lt"/>
                <a:ea typeface="+mn-lt"/>
                <a:cs typeface="+mn-cs"/>
              </a:rPr>
              <a:t> a příznivého sociálního klimatu k vytvoření zdravého pracovního prostředí.</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dirty="0"/>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dirty="0"/>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cs-CZ" sz="1200" dirty="0">
                <a:solidFill>
                  <a:schemeClr val="tx1"/>
                </a:solidFill>
                <a:effectLst/>
                <a:latin typeface="+mn-lt"/>
                <a:ea typeface="+mn-lt"/>
                <a:cs typeface="+mn-cs"/>
              </a:rPr>
              <a:t>Nejúčinnějším způsobem, jak řešit psychosociální rizika při práci, </a:t>
            </a:r>
            <a:r>
              <a:rPr lang="cs-CZ" sz="1200" b="1" dirty="0">
                <a:solidFill>
                  <a:schemeClr val="tx1"/>
                </a:solidFill>
                <a:effectLst/>
                <a:latin typeface="+mn-lt"/>
                <a:ea typeface="+mn-lt"/>
                <a:cs typeface="+mn-cs"/>
              </a:rPr>
              <a:t>je začlenit hodnocení a řízení psychosociálních rizik do obecných postupů v rámci bezpečnosti a ochrany zdraví při práci</a:t>
            </a:r>
            <a:r>
              <a:rPr lang="cs-CZ" sz="1200" dirty="0">
                <a:solidFill>
                  <a:schemeClr val="tx1"/>
                </a:solidFill>
                <a:effectLst/>
                <a:latin typeface="+mn-lt"/>
                <a:ea typeface="+mn-lt"/>
                <a:cs typeface="+mn-cs"/>
              </a:rPr>
              <a:t>, </a:t>
            </a:r>
            <a:r>
              <a:rPr lang="cs-CZ" sz="1200" b="0" dirty="0">
                <a:solidFill>
                  <a:schemeClr val="tx1"/>
                </a:solidFill>
                <a:effectLst/>
                <a:latin typeface="+mn-lt"/>
                <a:ea typeface="+mn-lt"/>
                <a:cs typeface="+mn-cs"/>
              </a:rPr>
              <a:t>a to:</a:t>
            </a:r>
          </a:p>
          <a:p>
            <a:pPr marL="171450" indent="-171450">
              <a:buFont typeface="Arial" panose="020B0604020202020204" pitchFamily="34" charset="0"/>
              <a:buChar char="•"/>
            </a:pPr>
            <a:r>
              <a:rPr lang="cs-CZ" sz="1200" dirty="0">
                <a:solidFill>
                  <a:schemeClr val="tx1"/>
                </a:solidFill>
                <a:effectLst/>
                <a:latin typeface="+mn-lt"/>
                <a:ea typeface="+mn-lt"/>
                <a:cs typeface="+mn-cs"/>
              </a:rPr>
              <a:t>prováděním systematického hodnocení,</a:t>
            </a:r>
          </a:p>
          <a:p>
            <a:pPr marL="171450" indent="-171450">
              <a:buFont typeface="Arial" panose="020B0604020202020204" pitchFamily="34" charset="0"/>
              <a:buChar char="•"/>
            </a:pPr>
            <a:r>
              <a:rPr lang="cs-CZ" sz="1200" dirty="0">
                <a:solidFill>
                  <a:schemeClr val="tx1"/>
                </a:solidFill>
                <a:effectLst/>
                <a:latin typeface="+mn-lt"/>
                <a:ea typeface="+mn-lt"/>
                <a:cs typeface="+mn-cs"/>
              </a:rPr>
              <a:t>zapojením pracovníků a jejich zástupců,</a:t>
            </a:r>
          </a:p>
          <a:p>
            <a:pPr marL="171450" indent="-171450">
              <a:buFont typeface="Arial" panose="020B0604020202020204" pitchFamily="34" charset="0"/>
              <a:buChar char="•"/>
            </a:pPr>
            <a:r>
              <a:rPr lang="cs-CZ" sz="1200" dirty="0">
                <a:solidFill>
                  <a:schemeClr val="tx1"/>
                </a:solidFill>
                <a:effectLst/>
                <a:latin typeface="+mn-lt"/>
                <a:ea typeface="+mn-lt"/>
                <a:cs typeface="+mn-cs"/>
              </a:rPr>
              <a:t>stanovením jasných priorit a</a:t>
            </a:r>
          </a:p>
          <a:p>
            <a:pPr marL="171450" indent="-171450">
              <a:buFont typeface="Arial" panose="020B0604020202020204" pitchFamily="34" charset="0"/>
              <a:buChar char="•"/>
            </a:pPr>
            <a:r>
              <a:rPr lang="cs-CZ" sz="1200" dirty="0">
                <a:solidFill>
                  <a:schemeClr val="tx1"/>
                </a:solidFill>
                <a:effectLst/>
                <a:latin typeface="+mn-lt"/>
                <a:ea typeface="+mn-lt"/>
                <a:cs typeface="+mn-cs"/>
              </a:rPr>
              <a:t>následnou realizací akčních plánů a hodnocení. </a:t>
            </a:r>
          </a:p>
          <a:p>
            <a:pPr marL="0" indent="0">
              <a:buFont typeface="Arial" panose="020B0604020202020204" pitchFamily="34" charset="0"/>
              <a:buNone/>
            </a:pPr>
            <a:r>
              <a:rPr lang="cs-CZ" sz="1200" b="1" dirty="0">
                <a:solidFill>
                  <a:schemeClr val="tx1"/>
                </a:solidFill>
                <a:effectLst/>
                <a:latin typeface="+mn-lt"/>
                <a:ea typeface="+mn-lt"/>
                <a:cs typeface="+mn-cs"/>
              </a:rPr>
              <a:t>Je zapotřebí silné vedení</a:t>
            </a:r>
            <a:r>
              <a:rPr lang="cs-CZ" sz="1200" dirty="0">
                <a:solidFill>
                  <a:schemeClr val="tx1"/>
                </a:solidFill>
                <a:effectLst/>
                <a:latin typeface="+mn-lt"/>
                <a:ea typeface="+mn-lt"/>
                <a:cs typeface="+mn-cs"/>
              </a:rPr>
              <a:t> – vedoucí pracovníci musí být vyškoleni, aby dokázali identifikovat rizika a podporovat podpůrnou pracovní kulturu.</a:t>
            </a:r>
          </a:p>
          <a:p>
            <a:endParaRPr lang="en-GB" sz="1200" kern="1200" dirty="0">
              <a:solidFill>
                <a:schemeClr val="tx1"/>
              </a:solidFill>
              <a:effectLst/>
              <a:latin typeface="+mn-lt"/>
              <a:ea typeface="+mn-ea"/>
              <a:cs typeface="+mn-cs"/>
            </a:endParaRPr>
          </a:p>
          <a:p>
            <a:r>
              <a:rPr lang="cs-CZ" sz="1200" dirty="0">
                <a:solidFill>
                  <a:schemeClr val="tx1"/>
                </a:solidFill>
                <a:effectLst/>
                <a:latin typeface="+mn-lt"/>
                <a:ea typeface="+mn-lt"/>
                <a:cs typeface="+mn-cs"/>
              </a:rPr>
              <a:t>Aby organizace </a:t>
            </a:r>
            <a:r>
              <a:rPr lang="cs-CZ" sz="1200" b="1" dirty="0">
                <a:solidFill>
                  <a:schemeClr val="tx1"/>
                </a:solidFill>
                <a:effectLst/>
                <a:latin typeface="+mn-lt"/>
                <a:ea typeface="+mn-lt"/>
                <a:cs typeface="+mn-cs"/>
              </a:rPr>
              <a:t>předcházely obtěžování, sexuálnímu obtěžování a násilí</a:t>
            </a:r>
            <a:r>
              <a:rPr lang="cs-CZ" sz="1200" dirty="0">
                <a:solidFill>
                  <a:schemeClr val="tx1"/>
                </a:solidFill>
                <a:effectLst/>
                <a:latin typeface="+mn-lt"/>
                <a:ea typeface="+mn-lt"/>
                <a:cs typeface="+mn-cs"/>
              </a:rPr>
              <a:t> a </a:t>
            </a:r>
            <a:r>
              <a:rPr lang="cs-CZ" sz="1200" b="1" dirty="0">
                <a:solidFill>
                  <a:schemeClr val="tx1"/>
                </a:solidFill>
                <a:effectLst/>
                <a:latin typeface="+mn-lt"/>
                <a:ea typeface="+mn-lt"/>
                <a:cs typeface="+mn-cs"/>
              </a:rPr>
              <a:t>řešily základní příčiny těchto rizik</a:t>
            </a:r>
            <a:r>
              <a:rPr lang="cs-CZ" sz="1200" dirty="0">
                <a:solidFill>
                  <a:schemeClr val="tx1"/>
                </a:solidFill>
                <a:effectLst/>
                <a:latin typeface="+mn-lt"/>
                <a:ea typeface="+mn-lt"/>
                <a:cs typeface="+mn-cs"/>
              </a:rPr>
              <a:t>, musí: </a:t>
            </a:r>
          </a:p>
          <a:p>
            <a:pPr marL="171450" indent="-171450">
              <a:buFont typeface="Arial" panose="020B0604020202020204" pitchFamily="34" charset="0"/>
              <a:buChar char="•"/>
            </a:pPr>
            <a:r>
              <a:rPr lang="cs-CZ" sz="1200" dirty="0">
                <a:solidFill>
                  <a:schemeClr val="tx1"/>
                </a:solidFill>
                <a:effectLst/>
                <a:latin typeface="+mn-lt"/>
                <a:ea typeface="+mn-lt"/>
                <a:cs typeface="+mn-cs"/>
              </a:rPr>
              <a:t>posuzovat psychosociální pracovní prostředí, zejména organizační kulturu a styl vedení, </a:t>
            </a:r>
          </a:p>
          <a:p>
            <a:pPr marL="171450" indent="-171450">
              <a:buFont typeface="Arial" panose="020B0604020202020204" pitchFamily="34" charset="0"/>
              <a:buChar char="•"/>
            </a:pPr>
            <a:r>
              <a:rPr lang="cs-CZ" sz="1200" dirty="0">
                <a:solidFill>
                  <a:schemeClr val="tx1"/>
                </a:solidFill>
                <a:effectLst/>
                <a:latin typeface="+mn-lt"/>
                <a:ea typeface="+mn-lt"/>
                <a:cs typeface="+mn-cs"/>
              </a:rPr>
              <a:t>prosazovat politiku nulové tolerance vůči nevhodnému chování, podpořenou jasnou komunikací a osvětovými iniciativami, jednoznačně vymezenými postupy pro oznamování a disciplinárními postupy.</a:t>
            </a:r>
          </a:p>
          <a:p>
            <a:endParaRPr lang="en-GB" sz="1200" kern="1200" dirty="0">
              <a:solidFill>
                <a:schemeClr val="tx1"/>
              </a:solidFill>
              <a:effectLst/>
              <a:latin typeface="+mn-lt"/>
              <a:ea typeface="+mn-ea"/>
              <a:cs typeface="+mn-cs"/>
            </a:endParaRPr>
          </a:p>
          <a:p>
            <a:r>
              <a:rPr lang="cs-CZ" sz="1200" dirty="0">
                <a:solidFill>
                  <a:schemeClr val="tx1"/>
                </a:solidFill>
                <a:effectLst/>
                <a:latin typeface="+mn-lt"/>
                <a:ea typeface="+mn-lt"/>
                <a:cs typeface="+mn-cs"/>
              </a:rPr>
              <a:t>Řešení </a:t>
            </a:r>
            <a:r>
              <a:rPr lang="cs-CZ" sz="1200" b="1" dirty="0">
                <a:solidFill>
                  <a:schemeClr val="tx1"/>
                </a:solidFill>
                <a:effectLst/>
                <a:latin typeface="+mn-lt"/>
                <a:ea typeface="+mn-lt"/>
                <a:cs typeface="+mn-cs"/>
              </a:rPr>
              <a:t>fyzických rizik a duševního zdraví</a:t>
            </a:r>
            <a:r>
              <a:rPr lang="cs-CZ" sz="1200" dirty="0">
                <a:solidFill>
                  <a:schemeClr val="tx1"/>
                </a:solidFill>
                <a:effectLst/>
                <a:latin typeface="+mn-lt"/>
                <a:ea typeface="+mn-lt"/>
                <a:cs typeface="+mn-cs"/>
              </a:rPr>
              <a:t> vyžaduje vnímání pracovního prostředí jako celku. Mezi fyzickými a psychosociálními riziky existuje řada vzájemných vazeb. Psychosociální rizika na pracovišti mohou například souviset s pracovními úrazy a muskuloskeletálními poruchami. </a:t>
            </a:r>
          </a:p>
          <a:p>
            <a:endParaRPr lang="en-GB" sz="1200" kern="1200" dirty="0">
              <a:solidFill>
                <a:schemeClr val="tx1"/>
              </a:solidFill>
              <a:effectLst/>
              <a:latin typeface="+mn-lt"/>
              <a:ea typeface="+mn-ea"/>
              <a:cs typeface="+mn-cs"/>
            </a:endParaRPr>
          </a:p>
          <a:p>
            <a:r>
              <a:rPr lang="cs-CZ" sz="1200" b="1" dirty="0">
                <a:solidFill>
                  <a:schemeClr val="tx1"/>
                </a:solidFill>
                <a:effectLst/>
                <a:latin typeface="+mn-lt"/>
                <a:ea typeface="+mn-lt"/>
                <a:cs typeface="+mn-cs"/>
              </a:rPr>
              <a:t>Zdravotnictví a sociální péče</a:t>
            </a:r>
            <a:r>
              <a:rPr lang="cs-CZ" sz="1200" dirty="0">
                <a:solidFill>
                  <a:schemeClr val="tx1"/>
                </a:solidFill>
                <a:effectLst/>
                <a:latin typeface="+mn-lt"/>
                <a:ea typeface="+mn-lt"/>
                <a:cs typeface="+mn-cs"/>
              </a:rPr>
              <a:t> vyžaduje zvláštní pozornost vzhledem k vysoké pracovní zátěži, emočnímu vypětí a zvýšenému vystavení násilí. </a:t>
            </a:r>
          </a:p>
          <a:p>
            <a:endParaRPr lang="en-GB" sz="1200" kern="1200" dirty="0">
              <a:solidFill>
                <a:schemeClr val="tx1"/>
              </a:solidFill>
              <a:effectLst/>
              <a:latin typeface="+mn-lt"/>
              <a:ea typeface="+mn-ea"/>
              <a:cs typeface="+mn-cs"/>
            </a:endParaRPr>
          </a:p>
          <a:p>
            <a:r>
              <a:rPr lang="cs-CZ" sz="1200" dirty="0">
                <a:solidFill>
                  <a:schemeClr val="tx1"/>
                </a:solidFill>
                <a:effectLst/>
                <a:latin typeface="+mn-lt"/>
                <a:ea typeface="+mn-lt"/>
                <a:cs typeface="+mn-cs"/>
              </a:rPr>
              <a:t>Zlepšování </a:t>
            </a:r>
            <a:r>
              <a:rPr lang="cs-CZ" sz="1200" b="1" dirty="0">
                <a:solidFill>
                  <a:schemeClr val="tx1"/>
                </a:solidFill>
                <a:effectLst/>
                <a:latin typeface="+mn-lt"/>
                <a:ea typeface="+mn-lt"/>
                <a:cs typeface="+mn-cs"/>
              </a:rPr>
              <a:t>duševního zdraví</a:t>
            </a:r>
            <a:r>
              <a:rPr lang="cs-CZ" sz="1200" dirty="0">
                <a:solidFill>
                  <a:schemeClr val="tx1"/>
                </a:solidFill>
                <a:effectLst/>
                <a:latin typeface="+mn-lt"/>
                <a:ea typeface="+mn-lt"/>
                <a:cs typeface="+mn-cs"/>
              </a:rPr>
              <a:t> znamená prosazování otevřeného dialogu, boj proti stigmatizaci a zajištění včasné intervence a účinných postupů návratu do práce. </a:t>
            </a:r>
            <a:r>
              <a:rPr lang="cs-CZ" sz="1200" b="1" dirty="0">
                <a:solidFill>
                  <a:schemeClr val="tx1"/>
                </a:solidFill>
                <a:effectLst/>
                <a:latin typeface="+mn-lt"/>
                <a:ea typeface="+mn-lt"/>
                <a:cs typeface="+mn-cs"/>
              </a:rPr>
              <a:t>Klíčem k dlouhodobé pohodě</a:t>
            </a:r>
            <a:r>
              <a:rPr lang="cs-CZ" sz="1200" dirty="0">
                <a:solidFill>
                  <a:schemeClr val="tx1"/>
                </a:solidFill>
                <a:effectLst/>
                <a:latin typeface="+mn-lt"/>
                <a:ea typeface="+mn-lt"/>
                <a:cs typeface="+mn-cs"/>
              </a:rPr>
              <a:t> je </a:t>
            </a:r>
            <a:r>
              <a:rPr lang="cs-CZ" sz="1200" b="1" dirty="0">
                <a:solidFill>
                  <a:schemeClr val="tx1"/>
                </a:solidFill>
                <a:effectLst/>
                <a:latin typeface="+mn-lt"/>
                <a:ea typeface="+mn-lt"/>
                <a:cs typeface="+mn-cs"/>
              </a:rPr>
              <a:t>spolupráce</a:t>
            </a:r>
            <a:r>
              <a:rPr lang="cs-CZ" sz="1200" dirty="0">
                <a:solidFill>
                  <a:schemeClr val="tx1"/>
                </a:solidFill>
                <a:effectLst/>
                <a:latin typeface="+mn-lt"/>
                <a:ea typeface="+mn-lt"/>
                <a:cs typeface="+mn-cs"/>
              </a:rPr>
              <a:t> mezi vedoucími pracovníky, zdravotníky a pracovníky.</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dirty="0"/>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Řízení psychosociálních rizik není volitelné</a:t>
            </a:r>
            <a:r>
              <a:rPr lang="cs-CZ" sz="1200" b="0" i="0"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Zaměstnavatelé mají</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zákonnou povinnost zajišťovat bezpečnost a ochranu zdraví pracovníků</a:t>
            </a:r>
            <a:r>
              <a:rPr lang="cs-CZ" sz="1200" b="0" i="0" dirty="0">
                <a:solidFill>
                  <a:schemeClr val="tx1"/>
                </a:solidFill>
                <a:effectLst/>
                <a:latin typeface="+mn-lt"/>
                <a:ea typeface="+mn-lt"/>
                <a:cs typeface="+mn-cs"/>
              </a:rPr>
              <a:t>, což výslovně zahrnuje duševní zdraví jako nedílnou součást BOZP.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Stále však existuje zřetelný</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rozdíl mezi touto povinností a praxí na pracovištích</a:t>
            </a:r>
            <a:r>
              <a:rPr lang="cs-CZ" sz="1200" b="0" i="0"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Údaje ukazují, že </a:t>
            </a:r>
            <a:r>
              <a:rPr lang="cs-CZ" sz="1200" b="1" i="0" dirty="0">
                <a:solidFill>
                  <a:schemeClr val="tx1"/>
                </a:solidFill>
                <a:effectLst/>
                <a:latin typeface="+mn-lt"/>
                <a:ea typeface="+mn-lt"/>
                <a:cs typeface="+mn-cs"/>
              </a:rPr>
              <a:t>akční plán pro prevenci stresu souvisejícího s prací má pouze přibližně 39 % podniků</a:t>
            </a:r>
            <a:r>
              <a:rPr lang="cs-CZ" sz="1200" b="0" i="0" dirty="0">
                <a:solidFill>
                  <a:schemeClr val="tx1"/>
                </a:solidFill>
                <a:effectLst/>
                <a:latin typeface="+mn-lt"/>
                <a:ea typeface="+mn-lt"/>
                <a:cs typeface="+mn-cs"/>
              </a:rPr>
              <a:t>, což svědčí o tom, že strukturované přístupy stále nejsou rozšířené.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To poukazuje na významnou výzvu spočívající v zavádění opatření</a:t>
            </a:r>
            <a:r>
              <a:rPr lang="cs-CZ" sz="1200" b="0" i="1"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I když </a:t>
            </a:r>
            <a:r>
              <a:rPr lang="cs-CZ" sz="1200" b="1" i="0" dirty="0">
                <a:solidFill>
                  <a:schemeClr val="tx1"/>
                </a:solidFill>
                <a:effectLst/>
                <a:latin typeface="+mn-lt"/>
                <a:ea typeface="+mn-lt"/>
                <a:cs typeface="+mn-cs"/>
              </a:rPr>
              <a:t>organizace</a:t>
            </a:r>
            <a:r>
              <a:rPr lang="cs-CZ" sz="1200" b="0" i="0" dirty="0">
                <a:solidFill>
                  <a:schemeClr val="tx1"/>
                </a:solidFill>
                <a:effectLst/>
                <a:latin typeface="+mn-lt"/>
                <a:ea typeface="+mn-lt"/>
                <a:cs typeface="+mn-cs"/>
              </a:rPr>
              <a:t> si mohou </a:t>
            </a:r>
            <a:r>
              <a:rPr lang="cs-CZ" sz="1200" b="1" i="0" dirty="0">
                <a:solidFill>
                  <a:schemeClr val="tx1"/>
                </a:solidFill>
                <a:effectLst/>
                <a:latin typeface="+mn-lt"/>
                <a:ea typeface="+mn-lt"/>
                <a:cs typeface="+mn-cs"/>
              </a:rPr>
              <a:t>psychosociální rizika uvědomovat</a:t>
            </a:r>
            <a:r>
              <a:rPr lang="cs-CZ" sz="1200" b="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často jim však chybějí systematická </a:t>
            </a:r>
            <a:r>
              <a:rPr lang="cs-CZ" sz="1200" b="0" i="0" dirty="0">
                <a:solidFill>
                  <a:schemeClr val="tx1"/>
                </a:solidFill>
                <a:effectLst/>
                <a:latin typeface="+mn-lt"/>
                <a:ea typeface="+mn-lt"/>
                <a:cs typeface="+mn-cs"/>
              </a:rPr>
              <a:t>a formalizovaná opatření, která by je </a:t>
            </a:r>
            <a:r>
              <a:rPr lang="cs-CZ" sz="1200" b="1" i="0" dirty="0">
                <a:solidFill>
                  <a:schemeClr val="tx1"/>
                </a:solidFill>
                <a:effectLst/>
                <a:latin typeface="+mn-lt"/>
                <a:ea typeface="+mn-lt"/>
                <a:cs typeface="+mn-cs"/>
              </a:rPr>
              <a:t>účinně</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řešila.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A navíc,</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situace není v celé Evropě stejná</a:t>
            </a:r>
            <a:r>
              <a:rPr lang="cs-CZ" sz="1200" b="0" i="0"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Údaje ukazují, že </a:t>
            </a:r>
            <a:r>
              <a:rPr lang="cs-CZ" sz="1200" b="1" i="0" dirty="0">
                <a:solidFill>
                  <a:schemeClr val="tx1"/>
                </a:solidFill>
                <a:effectLst/>
                <a:latin typeface="+mn-lt"/>
                <a:ea typeface="+mn-lt"/>
                <a:cs typeface="+mn-cs"/>
              </a:rPr>
              <a:t>povědomí, kapacity</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a </a:t>
            </a:r>
            <a:r>
              <a:rPr lang="cs-CZ" sz="1200" b="1" i="0" dirty="0">
                <a:solidFill>
                  <a:schemeClr val="tx1"/>
                </a:solidFill>
                <a:effectLst/>
                <a:latin typeface="+mn-lt"/>
                <a:ea typeface="+mn-lt"/>
                <a:cs typeface="+mn-cs"/>
              </a:rPr>
              <a:t>zavádění preventivních opatření se výrazně liší</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podle odvětví, velikosti podniku a členského státu 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rgbClr val="000000"/>
                </a:solidFill>
                <a:effectLst/>
                <a:latin typeface="+mn-lt"/>
                <a:ea typeface="+mn-lt"/>
                <a:cs typeface="ArialMT"/>
              </a:rPr>
              <a:t>Ve všech odvětvích a na všech pracovištích je </a:t>
            </a:r>
            <a:r>
              <a:rPr lang="cs-CZ" sz="1200" b="1" dirty="0">
                <a:solidFill>
                  <a:srgbClr val="000000"/>
                </a:solidFill>
                <a:effectLst/>
                <a:latin typeface="+mn-lt"/>
                <a:ea typeface="+mn-lt"/>
                <a:cs typeface="ArialMT"/>
              </a:rPr>
              <a:t>třeba zvyšovat povědomí o tom</a:t>
            </a:r>
            <a:r>
              <a:rPr lang="cs-CZ" sz="1200" dirty="0">
                <a:solidFill>
                  <a:srgbClr val="000000"/>
                </a:solidFill>
                <a:effectLst/>
                <a:latin typeface="+mn-lt"/>
                <a:ea typeface="+mn-lt"/>
                <a:cs typeface="ArialMT"/>
              </a:rPr>
              <a:t>, </a:t>
            </a:r>
            <a:r>
              <a:rPr lang="cs-CZ" sz="1200" b="1" dirty="0">
                <a:solidFill>
                  <a:srgbClr val="000000"/>
                </a:solidFill>
                <a:effectLst/>
                <a:latin typeface="+mn-lt"/>
                <a:ea typeface="+mn-lt"/>
                <a:cs typeface="ArialMT"/>
              </a:rPr>
              <a:t> co jsou psychosociální rizika</a:t>
            </a:r>
            <a:r>
              <a:rPr lang="cs-CZ" sz="1200" dirty="0">
                <a:solidFill>
                  <a:srgbClr val="000000"/>
                </a:solidFill>
                <a:effectLst/>
                <a:latin typeface="+mn-lt"/>
                <a:ea typeface="+mn-lt"/>
                <a:cs typeface="ArialMT"/>
              </a:rPr>
              <a:t>, a prohlubovat porozumění tomu, že </a:t>
            </a:r>
            <a:r>
              <a:rPr lang="cs-CZ" sz="1200" b="1" dirty="0">
                <a:solidFill>
                  <a:srgbClr val="000000"/>
                </a:solidFill>
                <a:effectLst/>
                <a:latin typeface="+mn-lt"/>
                <a:ea typeface="+mn-lt"/>
                <a:cs typeface="ArialMT"/>
              </a:rPr>
              <a:t>jejich řešení je nedílnou součástí řízení bezpečnosti a ochrany zdraví při práci</a:t>
            </a:r>
            <a:r>
              <a:rPr lang="cs-CZ" sz="1200" dirty="0">
                <a:solidFill>
                  <a:srgbClr val="000000"/>
                </a:solidFill>
                <a:effectLst/>
                <a:latin typeface="+mn-lt"/>
                <a:ea typeface="+mn-lt"/>
                <a:cs typeface="ArialMT"/>
              </a:rPr>
              <a:t>.</a:t>
            </a:r>
            <a:r>
              <a:rPr lang="cs-CZ" sz="1200" b="0" dirty="0">
                <a:solidFill>
                  <a:srgbClr val="000000"/>
                </a:solidFill>
                <a:effectLst/>
                <a:latin typeface="+mn-lt"/>
                <a:ea typeface="+mn-lt"/>
                <a:cs typeface="ArialMT"/>
              </a:rPr>
              <a:t> </a:t>
            </a:r>
          </a:p>
          <a:p>
            <a:pPr marL="0" indent="0">
              <a:buNone/>
            </a:pPr>
            <a:endParaRPr lang="en-US" sz="1200" b="0" dirty="0"/>
          </a:p>
          <a:p>
            <a:pPr marL="0" indent="0">
              <a:buNone/>
            </a:pPr>
            <a:r>
              <a:rPr lang="cs-CZ" sz="1200" b="0" dirty="0"/>
              <a:t>Některé aspekty si zaslouží zvláštní pozornost a kampaň se jimi bude zabývat: </a:t>
            </a:r>
          </a:p>
          <a:p>
            <a:pPr marL="171450" indent="-171450">
              <a:buFont typeface="Arial" panose="020B0604020202020204" pitchFamily="34" charset="0"/>
              <a:buChar char="•"/>
            </a:pPr>
            <a:r>
              <a:rPr lang="cs-CZ" sz="1200" b="1" dirty="0"/>
              <a:t>psychosociální rizika, která neúměrně postihují určité skupiny</a:t>
            </a:r>
            <a:r>
              <a:rPr lang="cs-CZ" sz="1200" b="0" dirty="0"/>
              <a:t>,</a:t>
            </a:r>
          </a:p>
          <a:p>
            <a:pPr marL="171450" indent="-171450">
              <a:buFont typeface="Arial" panose="020B0604020202020204" pitchFamily="34" charset="0"/>
              <a:buChar char="•"/>
            </a:pPr>
            <a:r>
              <a:rPr lang="cs-CZ" sz="1200" b="0" dirty="0"/>
              <a:t>konkrétní</a:t>
            </a:r>
            <a:r>
              <a:rPr lang="cs-CZ" sz="1200" dirty="0"/>
              <a:t> </a:t>
            </a:r>
            <a:r>
              <a:rPr lang="cs-CZ" sz="1200" b="1" dirty="0"/>
              <a:t>odvětví s vyšší mírou vystavení psychosociálním rizikům</a:t>
            </a:r>
            <a:r>
              <a:rPr lang="cs-CZ" sz="1200" b="0" dirty="0"/>
              <a:t>, jako je školství, zdravotnictví a veřejná správa,</a:t>
            </a:r>
          </a:p>
          <a:p>
            <a:pPr marL="171450" indent="-171450">
              <a:buFont typeface="Arial" panose="020B0604020202020204" pitchFamily="34" charset="0"/>
              <a:buChar char="•"/>
            </a:pPr>
            <a:r>
              <a:rPr lang="cs-CZ" sz="1200" b="1" dirty="0"/>
              <a:t>digitalizace</a:t>
            </a:r>
            <a:r>
              <a:rPr lang="cs-CZ" sz="1200" b="0" dirty="0"/>
              <a:t> a měnící se svět </a:t>
            </a:r>
            <a:r>
              <a:rPr lang="cs-CZ" sz="1200" b="1" dirty="0"/>
              <a:t>práce</a:t>
            </a:r>
            <a:r>
              <a:rPr lang="cs-CZ" sz="1200" b="0" dirty="0"/>
              <a:t>, které přinášejí příležitosti, ale také nová rizika a výzvy, jež je třeba řešit.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dirty="0"/>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fontAlgn="t"/>
            <a:r>
              <a:rPr lang="cs-CZ" sz="1200" b="0" i="0" dirty="0">
                <a:solidFill>
                  <a:schemeClr val="tx1"/>
                </a:solidFill>
                <a:effectLst/>
                <a:latin typeface="+mn-lt"/>
                <a:ea typeface="+mn-lt"/>
                <a:cs typeface="+mn-cs"/>
              </a:rPr>
              <a:t>Navzdory rostoucímu povědomí se mnoha pracovištím stále nedaří psychosociální rizika účinně řešit.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Údaje ukazují, že nejčastější překážkou zůstává</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neochota otevřeně o této problematice hovořit</a:t>
            </a:r>
            <a:r>
              <a:rPr lang="cs-CZ" sz="1200" b="0" i="0" dirty="0">
                <a:solidFill>
                  <a:schemeClr val="tx1"/>
                </a:solidFill>
                <a:effectLst/>
                <a:latin typeface="+mn-lt"/>
                <a:ea typeface="+mn-lt"/>
                <a:cs typeface="+mn-cs"/>
              </a:rPr>
              <a:t>, která často souvisí se stigmatizací a obavami z negativních důsledků.</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Druhou významnou překážkou je</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nedostatek odbornosti a znalostí</a:t>
            </a:r>
            <a:r>
              <a:rPr lang="cs-CZ" sz="1200" b="0" i="0"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1" i="0" dirty="0">
                <a:solidFill>
                  <a:schemeClr val="tx1"/>
                </a:solidFill>
                <a:effectLst/>
                <a:latin typeface="+mn-lt"/>
                <a:ea typeface="+mn-lt"/>
                <a:cs typeface="+mn-cs"/>
              </a:rPr>
              <a:t>Mnoho organizací</a:t>
            </a:r>
            <a:r>
              <a:rPr lang="cs-CZ" sz="1200" b="0" i="0" dirty="0">
                <a:solidFill>
                  <a:schemeClr val="tx1"/>
                </a:solidFill>
                <a:effectLst/>
                <a:latin typeface="+mn-lt"/>
                <a:ea typeface="+mn-lt"/>
                <a:cs typeface="+mn-cs"/>
              </a:rPr>
              <a:t>, zejména malých a středních podniků, </a:t>
            </a:r>
            <a:r>
              <a:rPr lang="cs-CZ" sz="1200" b="1" i="0" dirty="0">
                <a:solidFill>
                  <a:schemeClr val="tx1"/>
                </a:solidFill>
                <a:effectLst/>
                <a:latin typeface="+mn-lt"/>
                <a:ea typeface="+mn-lt"/>
                <a:cs typeface="+mn-cs"/>
              </a:rPr>
              <a:t>nemá pocit, že disponuje vhodnými nástroji, pokyny nebo odbornou podporou</a:t>
            </a:r>
            <a:r>
              <a:rPr lang="cs-CZ" sz="1200" b="0" i="0" dirty="0">
                <a:solidFill>
                  <a:schemeClr val="tx1"/>
                </a:solidFill>
                <a:effectLst/>
                <a:latin typeface="+mn-lt"/>
                <a:ea typeface="+mn-lt"/>
                <a:cs typeface="+mn-cs"/>
              </a:rPr>
              <a:t> pro účinné řízení psychosociálních rizik.</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S tím úzce souvisí</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nedostatek formalizovaných přístupů k hodnocení a řízení psychosociálních rizik</a:t>
            </a:r>
            <a:r>
              <a:rPr lang="cs-CZ" sz="1200" b="0" i="0" dirty="0">
                <a:solidFill>
                  <a:schemeClr val="tx1"/>
                </a:solidFill>
                <a:effectLst/>
                <a:latin typeface="+mn-lt"/>
                <a:ea typeface="+mn-lt"/>
                <a:cs typeface="+mn-cs"/>
              </a:rPr>
              <a:t>.</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Ačkoli určitá opatření existují, </a:t>
            </a:r>
            <a:r>
              <a:rPr lang="cs-CZ" sz="1200" b="1" i="0" dirty="0">
                <a:solidFill>
                  <a:schemeClr val="tx1"/>
                </a:solidFill>
                <a:effectLst/>
                <a:latin typeface="+mn-lt"/>
                <a:ea typeface="+mn-lt"/>
                <a:cs typeface="+mn-cs"/>
              </a:rPr>
              <a:t>strukturované plány má pouze menšina malých a středních podniků </a:t>
            </a:r>
            <a:r>
              <a:rPr lang="cs-CZ" sz="1200" b="0" i="0" dirty="0">
                <a:solidFill>
                  <a:schemeClr val="tx1"/>
                </a:solidFill>
                <a:effectLst/>
                <a:latin typeface="+mn-lt"/>
                <a:ea typeface="+mn-lt"/>
                <a:cs typeface="+mn-cs"/>
              </a:rPr>
              <a:t>a jejich úsilí je často roztříštěné nebo se zaměřuje spíše na jednotlivce než na příčiny na úrovni organizace (viz následující snímek).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Existuje však silný impuls ke zlepšení.</a:t>
            </a:r>
            <a:br>
              <a:rPr lang="cs-CZ" sz="1200" b="0" i="0" dirty="0">
                <a:solidFill>
                  <a:schemeClr val="tx1"/>
                </a:solidFill>
                <a:effectLst/>
                <a:latin typeface="+mn-lt"/>
                <a:ea typeface="+mn-lt"/>
                <a:cs typeface="+mn-cs"/>
              </a:rPr>
            </a:br>
            <a:r>
              <a:rPr lang="cs-CZ" sz="1200" b="1" i="0" dirty="0">
                <a:solidFill>
                  <a:schemeClr val="tx1"/>
                </a:solidFill>
                <a:effectLst/>
                <a:latin typeface="+mn-lt"/>
                <a:ea typeface="+mn-lt"/>
                <a:cs typeface="+mn-cs"/>
              </a:rPr>
              <a:t>Orgány a jednotlivá odvětví </a:t>
            </a:r>
            <a:r>
              <a:rPr lang="cs-CZ" sz="1200" b="0" i="0" dirty="0">
                <a:solidFill>
                  <a:schemeClr val="tx1"/>
                </a:solidFill>
                <a:effectLst/>
                <a:latin typeface="+mn-lt"/>
                <a:ea typeface="+mn-lt"/>
                <a:cs typeface="+mn-cs"/>
              </a:rPr>
              <a:t>v celé Evropě</a:t>
            </a:r>
            <a:r>
              <a:rPr lang="cs-CZ" sz="1200" b="1" i="0" dirty="0">
                <a:solidFill>
                  <a:schemeClr val="tx1"/>
                </a:solidFill>
                <a:effectLst/>
                <a:latin typeface="+mn-lt"/>
                <a:ea typeface="+mn-lt"/>
                <a:cs typeface="+mn-cs"/>
              </a:rPr>
              <a:t> připravují praktické pokyny, nástroje a legislativní rámce</a:t>
            </a:r>
            <a:r>
              <a:rPr lang="cs-CZ" sz="1200" b="0" i="0" dirty="0">
                <a:solidFill>
                  <a:schemeClr val="tx1"/>
                </a:solidFill>
                <a:effectLst/>
                <a:latin typeface="+mn-lt"/>
                <a:ea typeface="+mn-lt"/>
                <a:cs typeface="+mn-cs"/>
              </a:rPr>
              <a:t>, které mají podnikům pomoci přijímat opatření.</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cs-CZ" sz="1200" b="0" i="0" dirty="0">
                <a:solidFill>
                  <a:schemeClr val="tx1"/>
                </a:solidFill>
                <a:effectLst/>
                <a:latin typeface="+mn-lt"/>
                <a:ea typeface="+mn-lt"/>
                <a:cs typeface="+mn-cs"/>
              </a:rPr>
              <a:t>Podniky tedy nezačínají od nuly. Jedním z cílů kampaně je</a:t>
            </a:r>
            <a:r>
              <a:rPr lang="cs-CZ" sz="1200" i="0" dirty="0">
                <a:solidFill>
                  <a:schemeClr val="tx1"/>
                </a:solidFill>
                <a:effectLst/>
                <a:latin typeface="+mn-lt"/>
                <a:ea typeface="+mn-lt"/>
                <a:cs typeface="+mn-cs"/>
              </a:rPr>
              <a:t> </a:t>
            </a:r>
            <a:r>
              <a:rPr lang="cs-CZ" sz="1200" b="1" i="0" dirty="0">
                <a:solidFill>
                  <a:schemeClr val="tx1"/>
                </a:solidFill>
                <a:effectLst/>
                <a:latin typeface="+mn-lt"/>
                <a:ea typeface="+mn-lt"/>
                <a:cs typeface="+mn-cs"/>
              </a:rPr>
              <a:t>zvýšit povědomí o stávajících poznatcích a příkladech správné praxe a podpořit rozvoj přístupů, které vedou k systematickému řízení psychosociálních rizik</a:t>
            </a:r>
            <a:r>
              <a:rPr lang="cs-CZ"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dirty="0"/>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Další podrobnosti o preventivních opatřeních</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jsou uvedeny níže</a:t>
            </a:r>
            <a:r>
              <a:rPr lang="cs-CZ" sz="1200" b="1" i="0" dirty="0">
                <a:solidFill>
                  <a:schemeClr val="tx1"/>
                </a:solidFill>
                <a:effectLst/>
                <a:latin typeface="+mn-lt"/>
                <a:ea typeface="+mn-lt"/>
                <a:cs typeface="+mn-cs"/>
              </a:rPr>
              <a:t>,</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důležité 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i="0" dirty="0">
                <a:solidFill>
                  <a:schemeClr val="tx1"/>
                </a:solidFill>
                <a:effectLst/>
                <a:latin typeface="+mn-lt"/>
                <a:ea typeface="+mn-lt"/>
                <a:cs typeface="+mn-cs"/>
              </a:rPr>
              <a:t>začlenit psychosociální rizika do hodnocení a řízení rizik</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a zajistit smysluplnou účast pracovníků v celém procesu,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i="0" dirty="0">
                <a:solidFill>
                  <a:schemeClr val="tx1"/>
                </a:solidFill>
                <a:effectLst/>
                <a:latin typeface="+mn-lt"/>
                <a:ea typeface="+mn-lt"/>
                <a:cs typeface="+mn-cs"/>
              </a:rPr>
              <a:t>prosazovat podpůrný styl vedení a otevřenou kulturu na pracovišti</a:t>
            </a:r>
            <a:r>
              <a:rPr lang="cs-CZ" sz="1200" b="0" i="0" dirty="0">
                <a:solidFill>
                  <a:schemeClr val="tx1"/>
                </a:solidFill>
                <a:effectLst/>
                <a:latin typeface="+mn-lt"/>
                <a:ea typeface="+mn-lt"/>
                <a:cs typeface="+mn-cs"/>
              </a:rPr>
              <a:t>, v níž vedoucí pracovníci jdou příkladem a podporují dialog,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i="0" dirty="0">
                <a:solidFill>
                  <a:schemeClr val="tx1"/>
                </a:solidFill>
                <a:effectLst/>
                <a:latin typeface="+mn-lt"/>
                <a:ea typeface="+mn-lt"/>
                <a:cs typeface="+mn-cs"/>
              </a:rPr>
              <a:t>organizovat práci</a:t>
            </a:r>
            <a:r>
              <a:rPr lang="cs-CZ" sz="1200" i="0" dirty="0">
                <a:solidFill>
                  <a:schemeClr val="tx1"/>
                </a:solidFill>
                <a:effectLst/>
                <a:latin typeface="+mn-lt"/>
                <a:ea typeface="+mn-lt"/>
                <a:cs typeface="+mn-cs"/>
              </a:rPr>
              <a:t> </a:t>
            </a:r>
            <a:r>
              <a:rPr lang="cs-CZ" sz="1200" b="0" i="0" dirty="0">
                <a:solidFill>
                  <a:schemeClr val="tx1"/>
                </a:solidFill>
                <a:effectLst/>
                <a:latin typeface="+mn-lt"/>
                <a:ea typeface="+mn-lt"/>
                <a:cs typeface="+mn-cs"/>
              </a:rPr>
              <a:t>tak, aby byla zajištěna zvládnutelná pracovní zátěž, jasné úlohy, dostatečné zdroje a přiměřená míra autonomie,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i="0" dirty="0">
                <a:solidFill>
                  <a:schemeClr val="tx1"/>
                </a:solidFill>
                <a:effectLst/>
                <a:latin typeface="+mn-lt"/>
                <a:ea typeface="+mn-lt"/>
                <a:cs typeface="+mn-cs"/>
              </a:rPr>
              <a:t>předcházet násilí, obtěžování a nepříznivému sociálnímu chování </a:t>
            </a:r>
            <a:r>
              <a:rPr lang="cs-CZ" sz="1200" b="0" i="0" dirty="0">
                <a:solidFill>
                  <a:schemeClr val="tx1"/>
                </a:solidFill>
                <a:effectLst/>
                <a:latin typeface="+mn-lt"/>
                <a:ea typeface="+mn-lt"/>
                <a:cs typeface="+mn-cs"/>
              </a:rPr>
              <a:t>pomocí jasných pravidel, postupů pro oznamování a včasné intervence,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i="0" dirty="0">
                <a:solidFill>
                  <a:schemeClr val="tx1"/>
                </a:solidFill>
                <a:effectLst/>
                <a:latin typeface="+mn-lt"/>
                <a:ea typeface="+mn-lt"/>
                <a:cs typeface="+mn-cs"/>
              </a:rPr>
              <a:t>posilovat povědomí, dovednosti a podporu </a:t>
            </a:r>
            <a:r>
              <a:rPr lang="cs-CZ" sz="1200" b="0" i="0" dirty="0">
                <a:solidFill>
                  <a:schemeClr val="tx1"/>
                </a:solidFill>
                <a:effectLst/>
                <a:latin typeface="+mn-lt"/>
                <a:ea typeface="+mn-lt"/>
                <a:cs typeface="+mn-cs"/>
              </a:rPr>
              <a:t>prostřednictvím snižování stigmatizace, poskytování školení a rozvíjení sociální podpory na pracovišti.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dirty="0"/>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tx1"/>
                </a:solidFill>
                <a:effectLst/>
                <a:latin typeface="+mn-lt"/>
                <a:ea typeface="+mn-lt"/>
                <a:cs typeface="+mn-cs"/>
              </a:rPr>
              <a:t>Pro úspěšnou prevenci a řízení psychosociálních rizik jsou zásadní i další faktory.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1200" b="1" dirty="0">
                <a:solidFill>
                  <a:schemeClr val="tx1"/>
                </a:solidFill>
                <a:effectLst/>
                <a:latin typeface="+mn-lt"/>
                <a:ea typeface="+mn-lt"/>
                <a:cs typeface="+mn-cs"/>
              </a:rPr>
              <a:t>Závazek vedení jako nezbytný předpoklad</a:t>
            </a:r>
            <a:r>
              <a:rPr lang="cs-CZ" sz="1200" dirty="0">
                <a:solidFill>
                  <a:schemeClr val="tx1"/>
                </a:solidFill>
                <a:effectLst/>
                <a:latin typeface="+mn-lt"/>
                <a:ea typeface="+mn-lt"/>
                <a:cs typeface="+mn-cs"/>
              </a:rPr>
              <a:t> – pokud se vedoucí pracovníci aktivně zapojují, podporují pracovníky v každé fázi a jdou příkladem, prokazují skutečné odhodlání vytvářet dobré pracovní prostředí.</a:t>
            </a:r>
            <a:r>
              <a:rPr lang="cs-CZ" sz="1200" b="0" dirty="0">
                <a:solidFill>
                  <a:schemeClr val="tx1"/>
                </a:solidFill>
                <a:effectLst/>
                <a:latin typeface="+mn-lt"/>
                <a:ea typeface="+mn-lt"/>
                <a:cs typeface="+mn-cs"/>
              </a:rPr>
              <a:t> </a:t>
            </a:r>
            <a:r>
              <a:rPr lang="cs-CZ" sz="1200" dirty="0">
                <a:solidFill>
                  <a:schemeClr val="tx1"/>
                </a:solidFill>
                <a:effectLst/>
                <a:latin typeface="+mn-lt"/>
                <a:ea typeface="+mn-lt"/>
                <a:cs typeface="+mn-cs"/>
              </a:rPr>
              <a:t>Bez jasného závazku a aktivního zapojení vedení nelze psychosociálním rizikům řádně předcházet.</a:t>
            </a:r>
            <a:r>
              <a:rPr lang="cs-CZ" sz="1200" b="0" dirty="0">
                <a:solidFill>
                  <a:schemeClr val="tx1"/>
                </a:solidFill>
                <a:effectLst/>
                <a:latin typeface="+mn-lt"/>
                <a:ea typeface="+mn-lt"/>
                <a:cs typeface="+mn-cs"/>
              </a:rPr>
              <a:t> </a:t>
            </a:r>
          </a:p>
          <a:p>
            <a:pPr marL="171450" lvl="0" indent="-171450">
              <a:buFont typeface="Arial" panose="020B0604020202020204" pitchFamily="34" charset="0"/>
              <a:buChar char="•"/>
            </a:pPr>
            <a:r>
              <a:rPr lang="cs-CZ" sz="1200" b="1" dirty="0">
                <a:solidFill>
                  <a:schemeClr val="tx1"/>
                </a:solidFill>
                <a:effectLst/>
                <a:latin typeface="+mn-lt"/>
                <a:ea typeface="+mn-lt"/>
                <a:cs typeface="+mn-cs"/>
              </a:rPr>
              <a:t>Zapojení pracovníků do procesu</a:t>
            </a:r>
            <a:r>
              <a:rPr lang="cs-CZ" sz="1200" dirty="0">
                <a:solidFill>
                  <a:schemeClr val="tx1"/>
                </a:solidFill>
                <a:effectLst/>
                <a:latin typeface="+mn-lt"/>
                <a:ea typeface="+mn-lt"/>
                <a:cs typeface="+mn-cs"/>
              </a:rPr>
              <a:t> – spolupráce s pracovníky a jejich zástupci pomáhá identifikovat nejdůležitější problémy, stanovit jejich priority a řešit je.</a:t>
            </a:r>
            <a:r>
              <a:rPr lang="cs-CZ" sz="1200" b="0" dirty="0">
                <a:solidFill>
                  <a:schemeClr val="tx1"/>
                </a:solidFill>
                <a:effectLst/>
                <a:latin typeface="+mn-lt"/>
                <a:ea typeface="+mn-lt"/>
                <a:cs typeface="+mn-cs"/>
              </a:rPr>
              <a:t> </a:t>
            </a:r>
            <a:r>
              <a:rPr lang="cs-CZ" sz="1200" dirty="0">
                <a:solidFill>
                  <a:schemeClr val="tx1"/>
                </a:solidFill>
                <a:effectLst/>
                <a:latin typeface="+mn-lt"/>
                <a:ea typeface="+mn-lt"/>
                <a:cs typeface="+mn-cs"/>
              </a:rPr>
              <a:t>Pracovníci díky tomu také získávají pocit spoluodpovědnosti za zaváděné změny, což posiluje jejich odhodlání a zapojení.</a:t>
            </a:r>
            <a:r>
              <a:rPr lang="cs-CZ" sz="1200" b="0" dirty="0">
                <a:solidFill>
                  <a:schemeClr val="tx1"/>
                </a:solidFill>
                <a:effectLst/>
                <a:latin typeface="+mn-lt"/>
                <a:ea typeface="+mn-lt"/>
                <a:cs typeface="+mn-cs"/>
              </a:rPr>
              <a:t> </a:t>
            </a:r>
            <a:r>
              <a:rPr lang="cs-CZ" sz="1200" dirty="0">
                <a:solidFill>
                  <a:schemeClr val="tx1"/>
                </a:solidFill>
                <a:effectLst/>
                <a:latin typeface="+mn-lt"/>
                <a:ea typeface="+mn-lt"/>
                <a:cs typeface="+mn-cs"/>
              </a:rPr>
              <a:t>Hledání vhodných řešení je nakonec mnohem účinnější, mohou-li pracovníci vyjádřit svůj názor a jsou-li jejich názory respektovány.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dirty="0"/>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lgn="just"/>
            <a:r>
              <a:rPr lang="cs-CZ" b="1" dirty="0"/>
              <a:t>Násilí na pracovišti je mnohostranný problém.</a:t>
            </a:r>
            <a:r>
              <a:rPr lang="cs-CZ" b="0" dirty="0"/>
              <a:t> </a:t>
            </a:r>
            <a:r>
              <a:rPr lang="cs-CZ" dirty="0"/>
              <a:t>Může mít podobu jednorázového incidentu, například fyzického napadení, nebo opakovaného jednání, které pracovníka zastrašuje či ponižuje, jako je obtěžování nebo šikana.</a:t>
            </a:r>
            <a:r>
              <a:rPr lang="cs-CZ" b="0" dirty="0"/>
              <a:t> </a:t>
            </a:r>
            <a:r>
              <a:rPr lang="cs-CZ" dirty="0"/>
              <a:t>Může být motivováno rasovou, etnickou nebo genderově podmíněnou nenávistí.</a:t>
            </a:r>
            <a:r>
              <a:rPr lang="cs-CZ" b="0" dirty="0"/>
              <a:t> </a:t>
            </a:r>
            <a:r>
              <a:rPr lang="cs-CZ" dirty="0"/>
              <a:t>Může pocházet z mnoha, někdy se překrývajících zdrojů – od spolupracovníků, vedoucích pracovníků a klientů až po osoby, které nemají žádnou vazbu na podnik ani jeho pracovníky.</a:t>
            </a:r>
          </a:p>
          <a:p>
            <a:pPr algn="just"/>
            <a:endParaRPr lang="en-US" dirty="0"/>
          </a:p>
          <a:p>
            <a:pPr algn="just"/>
            <a:r>
              <a:rPr lang="cs-CZ" b="1" dirty="0"/>
              <a:t>Násilí na pracovišti je významnou příčinou stresu a může vést ke zdravotním potížím</a:t>
            </a:r>
            <a:r>
              <a:rPr lang="cs-CZ" dirty="0"/>
              <a:t>.</a:t>
            </a:r>
            <a:r>
              <a:rPr lang="cs-CZ" b="0" dirty="0"/>
              <a:t> </a:t>
            </a:r>
            <a:r>
              <a:rPr lang="cs-CZ" dirty="0"/>
              <a:t>Bezprostřední újma způsobená fyzickým či psychickým násilím může být traumatizující a mít dlouhodobé psychické následky, které vedou k závažným zdravotním problémům, jako jsou deprese, ztráta sebeúcty nebo poruchy spánku.</a:t>
            </a:r>
          </a:p>
          <a:p>
            <a:pPr algn="just"/>
            <a:endParaRPr lang="en-US" dirty="0"/>
          </a:p>
          <a:p>
            <a:pPr algn="just"/>
            <a:r>
              <a:rPr lang="cs-CZ" dirty="0"/>
              <a:t>Evropský telefonický průzkum pracovních podmínek (EWCTS), který agentura Eurofound provedla v roce 2021, zjistil, že </a:t>
            </a:r>
            <a:r>
              <a:rPr lang="cs-CZ" b="1" dirty="0"/>
              <a:t>některou formu nepříznivého sociálního chování na pracovišti zažilo</a:t>
            </a:r>
            <a:r>
              <a:rPr lang="cs-CZ" dirty="0"/>
              <a:t> </a:t>
            </a:r>
            <a:r>
              <a:rPr lang="cs-CZ" b="0" dirty="0"/>
              <a:t>v průměru</a:t>
            </a:r>
            <a:r>
              <a:rPr lang="cs-CZ" dirty="0"/>
              <a:t> </a:t>
            </a:r>
            <a:r>
              <a:rPr lang="cs-CZ" b="1" dirty="0"/>
              <a:t>přibližně 13 % pracovníků v EU</a:t>
            </a:r>
            <a:r>
              <a:rPr lang="cs-CZ" dirty="0"/>
              <a:t>.</a:t>
            </a:r>
          </a:p>
          <a:p>
            <a:pPr algn="just"/>
            <a:endParaRPr lang="en-US" dirty="0"/>
          </a:p>
          <a:p>
            <a:pPr algn="just"/>
            <a:r>
              <a:rPr lang="cs-CZ" b="1" dirty="0"/>
              <a:t>Ženy uvádějí nepříznivé sociální chování na pracovišti častěji</a:t>
            </a:r>
            <a:r>
              <a:rPr lang="cs-CZ" dirty="0"/>
              <a:t>.</a:t>
            </a:r>
            <a:r>
              <a:rPr lang="cs-CZ" b="0" dirty="0"/>
              <a:t> </a:t>
            </a:r>
            <a:r>
              <a:rPr lang="cs-CZ" dirty="0"/>
              <a:t>Nedávný průzkum EU o genderově podmíněném násilí, který společně provedly Eurostat, FRA a EIGE, zjistil, že:</a:t>
            </a:r>
          </a:p>
          <a:p>
            <a:pPr marL="171450" indent="-171450" algn="just">
              <a:buFont typeface="Arial" panose="020B0604020202020204" pitchFamily="34" charset="0"/>
              <a:buChar char="•"/>
            </a:pPr>
            <a:r>
              <a:rPr lang="cs-CZ" b="1" dirty="0"/>
              <a:t>30,8 % žen zažilo během života sexuální obtěžování na pracovišti</a:t>
            </a:r>
            <a:r>
              <a:rPr lang="cs-CZ" dirty="0"/>
              <a:t>,</a:t>
            </a:r>
            <a:r>
              <a:rPr lang="cs-CZ" b="1" dirty="0"/>
              <a:t> a</a:t>
            </a:r>
            <a:r>
              <a:rPr lang="cs-CZ" b="0" dirty="0"/>
              <a:t> </a:t>
            </a:r>
          </a:p>
          <a:p>
            <a:pPr marL="171450" indent="-171450" algn="just">
              <a:buFont typeface="Arial" panose="020B0604020202020204" pitchFamily="34" charset="0"/>
              <a:buChar char="•"/>
            </a:pPr>
            <a:r>
              <a:rPr lang="cs-CZ" b="1" dirty="0"/>
              <a:t>4,3 % žen zažilo sexuální obtěžování v posledních 12 měsících</a:t>
            </a:r>
            <a:r>
              <a:rPr lang="cs-CZ" b="0" dirty="0"/>
              <a:t>, </a:t>
            </a:r>
          </a:p>
          <a:p>
            <a:pPr marL="171450" indent="-171450" algn="just">
              <a:buFont typeface="Arial" panose="020B0604020202020204" pitchFamily="34" charset="0"/>
              <a:buChar char="•"/>
            </a:pPr>
            <a:r>
              <a:rPr lang="cs-CZ" dirty="0"/>
              <a:t>u </a:t>
            </a:r>
            <a:r>
              <a:rPr lang="cs-CZ" b="1" dirty="0"/>
              <a:t>mladších žen</a:t>
            </a:r>
            <a:r>
              <a:rPr lang="cs-CZ" dirty="0"/>
              <a:t> je tento podíl vyšší: </a:t>
            </a:r>
            <a:r>
              <a:rPr lang="cs-CZ" b="1" dirty="0"/>
              <a:t>sexuální obtěžování na pracovišti během života zažily dvě z pěti.</a:t>
            </a:r>
          </a:p>
          <a:p>
            <a:pPr algn="just"/>
            <a:endParaRPr lang="en-US" dirty="0"/>
          </a:p>
          <a:p>
            <a:pPr algn="just"/>
            <a:r>
              <a:rPr lang="cs-CZ" b="1" dirty="0"/>
              <a:t>Zvyšující se míra digitalizace práce</a:t>
            </a:r>
            <a:r>
              <a:rPr lang="cs-CZ" dirty="0"/>
              <a:t> a širší využívání informačních a komunikačních technologií (IKT) na pracovišti i závislost na nich </a:t>
            </a:r>
            <a:r>
              <a:rPr lang="cs-CZ" b="1" dirty="0"/>
              <a:t>vedly ke vzniku nových forem antisociálního chování</a:t>
            </a:r>
            <a:r>
              <a:rPr lang="cs-CZ" dirty="0"/>
              <a:t>, včetně kyberšikany a on-line obtěžování.</a:t>
            </a:r>
          </a:p>
          <a:p>
            <a:pPr algn="just"/>
            <a:r>
              <a:rPr lang="cs-CZ" b="0"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dirty="0"/>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cs-CZ" dirty="0"/>
              <a:t>Celkem </a:t>
            </a:r>
            <a:r>
              <a:rPr lang="cs-CZ" b="1" dirty="0"/>
              <a:t>27,2 % žen zažilo sexuální obtěžování na pracovišti ze strany pachatele mužského pohlaví</a:t>
            </a:r>
            <a:r>
              <a:rPr lang="cs-CZ" dirty="0"/>
              <a:t>, zatímco </a:t>
            </a:r>
            <a:r>
              <a:rPr lang="cs-CZ" b="1" dirty="0"/>
              <a:t>30,8 % žen zažilo sexuální obtěžování na pracovišti ze strany „jakéhokoli pachatele“</a:t>
            </a:r>
            <a:r>
              <a:rPr lang="cs-CZ" dirty="0"/>
              <a:t>.</a:t>
            </a:r>
          </a:p>
          <a:p>
            <a:pPr marL="0" indent="0">
              <a:buFont typeface="Arial" panose="020B0604020202020204" pitchFamily="34" charset="0"/>
              <a:buNone/>
            </a:pPr>
            <a:r>
              <a:rPr lang="cs-CZ" b="0" dirty="0"/>
              <a:t> </a:t>
            </a:r>
          </a:p>
          <a:p>
            <a:pPr marL="171450" indent="-171450">
              <a:buFont typeface="Arial" panose="020B0604020202020204" pitchFamily="34" charset="0"/>
              <a:buChar char="•"/>
            </a:pPr>
            <a:r>
              <a:rPr lang="cs-CZ" dirty="0"/>
              <a:t>Z těchto výsledků lze vyvodit, že většinu případů sexuálního obtěžování žen páchají muži.</a:t>
            </a:r>
            <a:r>
              <a:rPr lang="cs-CZ" b="0" dirty="0"/>
              <a:t>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cs-CZ" dirty="0"/>
              <a:t>Pokud jde o </a:t>
            </a:r>
            <a:r>
              <a:rPr lang="cs-CZ" b="1" dirty="0"/>
              <a:t>pachatele mužského pohlaví</a:t>
            </a:r>
            <a:r>
              <a:rPr lang="cs-CZ" dirty="0"/>
              <a:t>:</a:t>
            </a:r>
          </a:p>
          <a:p>
            <a:pPr marL="0" indent="0">
              <a:buFont typeface="Arial" panose="020B0604020202020204" pitchFamily="34" charset="0"/>
              <a:buNone/>
            </a:pPr>
            <a:r>
              <a:rPr lang="cs-CZ" b="0" dirty="0"/>
              <a:t>      </a:t>
            </a:r>
            <a:r>
              <a:rPr lang="cs-CZ" dirty="0"/>
              <a:t>– </a:t>
            </a:r>
            <a:r>
              <a:rPr lang="cs-CZ" b="1" dirty="0"/>
              <a:t>15,8 % žen</a:t>
            </a:r>
            <a:r>
              <a:rPr lang="cs-CZ" dirty="0"/>
              <a:t> v EU-27 zažilo sexuální obtěžování ze strany spolupracovníka a</a:t>
            </a:r>
            <a:r>
              <a:rPr lang="cs-CZ" b="0" dirty="0"/>
              <a:t> </a:t>
            </a:r>
          </a:p>
          <a:p>
            <a:pPr marL="0" indent="0">
              <a:buFont typeface="Arial" panose="020B0604020202020204" pitchFamily="34" charset="0"/>
              <a:buNone/>
            </a:pPr>
            <a:r>
              <a:rPr lang="cs-CZ" b="0" dirty="0"/>
              <a:t>      </a:t>
            </a:r>
            <a:r>
              <a:rPr lang="cs-CZ" dirty="0"/>
              <a:t>– </a:t>
            </a:r>
            <a:r>
              <a:rPr lang="cs-CZ" b="1" dirty="0"/>
              <a:t>7,4 % zažilo sexuální obtěžování</a:t>
            </a:r>
            <a:r>
              <a:rPr lang="cs-CZ" dirty="0"/>
              <a:t> ze strany vedoucího pracovníka nebo nadřízeného,</a:t>
            </a:r>
            <a:r>
              <a:rPr lang="cs-CZ" b="0" dirty="0"/>
              <a:t> </a:t>
            </a:r>
          </a:p>
          <a:p>
            <a:pPr marL="0" indent="0">
              <a:buFont typeface="Arial" panose="020B0604020202020204" pitchFamily="34" charset="0"/>
              <a:buNone/>
            </a:pPr>
            <a:r>
              <a:rPr lang="cs-CZ" b="0" dirty="0"/>
              <a:t>      </a:t>
            </a:r>
            <a:r>
              <a:rPr lang="cs-CZ" dirty="0"/>
              <a:t>– přičemž </a:t>
            </a:r>
            <a:r>
              <a:rPr lang="cs-CZ" b="1" dirty="0"/>
              <a:t>9,3 % žen uvedlo, že se sexuálního obtěžování v pracovním kontextu dopustil jiný muž</a:t>
            </a:r>
            <a:r>
              <a:rPr lang="cs-CZ" dirty="0"/>
              <a:t>, mj. klient nebo zákazník.</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dirty="0"/>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lgn="just"/>
            <a:r>
              <a:rPr lang="cs-CZ" dirty="0"/>
              <a:t>Problematika násilí a obtěžování na pracovišti není důležitá jen tehdy, když dojde k něčemu závažnému.</a:t>
            </a:r>
            <a:r>
              <a:rPr lang="cs-CZ" b="0" dirty="0"/>
              <a:t> </a:t>
            </a:r>
          </a:p>
          <a:p>
            <a:pPr algn="just"/>
            <a:endParaRPr lang="en-US" dirty="0"/>
          </a:p>
          <a:p>
            <a:pPr algn="just"/>
            <a:r>
              <a:rPr lang="cs-CZ" dirty="0"/>
              <a:t>Násilí lze předcházet například takto:</a:t>
            </a:r>
            <a:r>
              <a:rPr lang="cs-CZ" b="0" dirty="0"/>
              <a:t> </a:t>
            </a:r>
          </a:p>
          <a:p>
            <a:pPr marL="171450" indent="-171450" algn="just">
              <a:buFont typeface="Arial" panose="020B0604020202020204" pitchFamily="34" charset="0"/>
              <a:buChar char="•"/>
            </a:pPr>
            <a:r>
              <a:rPr lang="cs-CZ" b="1" dirty="0"/>
              <a:t>vyjasnit, jak vypadá chování založené na respektu</a:t>
            </a:r>
            <a:r>
              <a:rPr lang="cs-CZ" dirty="0"/>
              <a:t>, jednoznačně vymezit úlohy a zajistit, aby všichni věděli, co se od nich očekává, pokud vyvstanou obavy,</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b="1" dirty="0">
                <a:cs typeface="Arial"/>
              </a:rPr>
              <a:t>zaměřit se na základní příčiny nebo přispívající faktory</a:t>
            </a:r>
            <a:r>
              <a:rPr lang="cs-CZ" dirty="0"/>
              <a:t> </a:t>
            </a:r>
            <a:r>
              <a:rPr lang="cs-CZ" b="0" dirty="0">
                <a:cs typeface="Arial"/>
              </a:rPr>
              <a:t>–</a:t>
            </a:r>
            <a:r>
              <a:rPr lang="cs-CZ" b="1" dirty="0">
                <a:cs typeface="Arial"/>
              </a:rPr>
              <a:t> </a:t>
            </a:r>
            <a:r>
              <a:rPr lang="cs-CZ" b="0" dirty="0">
                <a:cs typeface="Arial"/>
              </a:rPr>
              <a:t>každá situace může poskytnout užitečné informace o tom, kde se v podniku nacházejí rizika, ať už jde o tlak vyplývající z pracovní zátěže, práci o samotě, kontakt se zákazníky, nejasné hranice v digitální komunikaci nebo nedostatečný každodenní dohled. </a:t>
            </a:r>
          </a:p>
          <a:p>
            <a:pPr marL="171450" indent="-171450" algn="just">
              <a:buFont typeface="Arial" panose="020B0604020202020204" pitchFamily="34" charset="0"/>
              <a:buChar char="•"/>
            </a:pPr>
            <a:r>
              <a:rPr lang="cs-CZ" b="1" dirty="0"/>
              <a:t>řešit problémy spravedlivě a účinně, aby se obnovila důvěra a situace se neopakovala</a:t>
            </a:r>
            <a:r>
              <a:rPr lang="cs-CZ" b="0" dirty="0"/>
              <a:t>,</a:t>
            </a:r>
            <a:r>
              <a:rPr lang="cs-CZ" b="1" dirty="0"/>
              <a:t> </a:t>
            </a:r>
            <a:r>
              <a:rPr lang="cs-CZ" dirty="0"/>
              <a:t>například vytvořit důvěrné prostředí, v němž se pracovníci mohou ozvat, naslouchat jim a zaznamenat podstatné skutečnosti o tom, co se stalo,</a:t>
            </a:r>
          </a:p>
          <a:p>
            <a:pPr marL="171450" indent="-171450" algn="just">
              <a:buFont typeface="Arial" panose="020B0604020202020204" pitchFamily="34" charset="0"/>
              <a:buChar char="•"/>
            </a:pPr>
            <a:r>
              <a:rPr lang="cs-CZ" b="1" dirty="0"/>
              <a:t>určit oblasti, které je třeba zlepšit</a:t>
            </a:r>
            <a:r>
              <a:rPr lang="cs-CZ" dirty="0"/>
              <a:t>: může jít o problémy nebo rizika v podniku, například tlak vyplývající z pracovní zátěže, práci o samotě, kontakt se zákazníky, nejasné hranice v digitální komunikaci nebo nedostatečný každodenní dohled,</a:t>
            </a:r>
            <a:r>
              <a:rPr lang="cs-CZ" b="0" dirty="0"/>
              <a:t> </a:t>
            </a:r>
          </a:p>
          <a:p>
            <a:pPr marL="171450" indent="-171450" algn="just">
              <a:buFont typeface="Arial" panose="020B0604020202020204" pitchFamily="34" charset="0"/>
              <a:buChar char="•"/>
            </a:pPr>
            <a:r>
              <a:rPr lang="cs-CZ" b="1" dirty="0"/>
              <a:t>zapojit pracovníky</a:t>
            </a:r>
            <a:r>
              <a:rPr lang="cs-CZ" dirty="0"/>
              <a:t> s cílem posílit odhodlání, důvěru a sdílenou odpovědnost za prevenci násilí,</a:t>
            </a:r>
          </a:p>
          <a:p>
            <a:pPr marL="171450" indent="-171450" algn="just">
              <a:buFont typeface="Arial" panose="020B0604020202020204" pitchFamily="34" charset="0"/>
              <a:buChar char="•"/>
            </a:pPr>
            <a:r>
              <a:rPr lang="cs-CZ" b="1" dirty="0"/>
              <a:t>jít jako organizace příkladem</a:t>
            </a:r>
            <a:r>
              <a:rPr lang="cs-CZ" dirty="0"/>
              <a:t> a slovy i činy ukazovat, že prevence násilí je prioritou a hodnotou.</a:t>
            </a:r>
            <a:r>
              <a:rPr lang="cs-CZ" b="0" dirty="0"/>
              <a:t>   </a:t>
            </a:r>
          </a:p>
          <a:p>
            <a:pPr algn="just"/>
            <a:endParaRPr lang="en-US" b="1" dirty="0"/>
          </a:p>
          <a:p>
            <a:r>
              <a:rPr lang="cs-CZ" b="1" dirty="0"/>
              <a:t>Zdroj kampaně</a:t>
            </a:r>
            <a:r>
              <a:rPr lang="cs-CZ" dirty="0"/>
              <a:t>: připravovaná příručka o řízení a prevenci násilí určená středním podnikům.</a:t>
            </a:r>
            <a:r>
              <a:rPr lang="cs-CZ" b="0" dirty="0"/>
              <a: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dirty="0"/>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None/>
            </a:pPr>
            <a:r>
              <a:rPr lang="cs-CZ" sz="1200" b="1" dirty="0"/>
              <a:t>Muskuloskeletální poruchy</a:t>
            </a:r>
          </a:p>
          <a:p>
            <a:pPr marL="171450" indent="-171450">
              <a:buFont typeface="Arial" panose="020B0604020202020204" pitchFamily="34" charset="0"/>
              <a:buChar char="•"/>
            </a:pPr>
            <a:r>
              <a:rPr lang="cs-CZ" sz="1200" b="0" dirty="0"/>
              <a:t>vysoké pracovní nároky, malá míra kontroly a stres mohou zvyšovat riziko vzniku a závažnost muskuloskeletálních poruch,</a:t>
            </a:r>
          </a:p>
          <a:p>
            <a:pPr marL="171450" indent="-171450">
              <a:buFont typeface="Arial" panose="020B0604020202020204" pitchFamily="34" charset="0"/>
              <a:buChar char="•"/>
            </a:pPr>
            <a:r>
              <a:rPr lang="cs-CZ" sz="1200" b="0" dirty="0"/>
              <a:t>muskuloskeletální poruchy mohou ovlivnit duševní pohodu, psychickou odolnost a pracovní schopnost,</a:t>
            </a:r>
          </a:p>
          <a:p>
            <a:pPr marL="171450" indent="-171450">
              <a:buFont typeface="Arial" panose="020B0604020202020204" pitchFamily="34" charset="0"/>
              <a:buChar char="•"/>
            </a:pPr>
            <a:r>
              <a:rPr lang="cs-CZ" sz="1200" b="0" dirty="0"/>
              <a:t>psychosociální rizika mohou zpomalit zotavení a návrat do práce.</a:t>
            </a:r>
          </a:p>
          <a:p>
            <a:pPr marL="0" indent="0">
              <a:buNone/>
            </a:pPr>
            <a:r>
              <a:rPr lang="cs-CZ" sz="1200" b="1" dirty="0"/>
              <a:t>Faktory prostředí ovlivňující duševní zdraví </a:t>
            </a:r>
          </a:p>
          <a:p>
            <a:pPr marL="171450" indent="-171450">
              <a:buFont typeface="Arial" panose="020B0604020202020204" pitchFamily="34" charset="0"/>
              <a:buChar char="•"/>
            </a:pPr>
            <a:r>
              <a:rPr lang="cs-CZ" sz="1200" b="0" dirty="0"/>
              <a:t>fyzikální podmínky, jako jsou hluk, teplota a expozice chemickým látkám, mohou zvyšovat stres a únavu,</a:t>
            </a:r>
          </a:p>
          <a:p>
            <a:pPr marL="171450" indent="-171450">
              <a:buFont typeface="Arial" panose="020B0604020202020204" pitchFamily="34" charset="0"/>
              <a:buChar char="•"/>
            </a:pPr>
            <a:r>
              <a:rPr lang="cs-CZ" sz="1200" b="0" dirty="0"/>
              <a:t>tyto podmínky často působí v souběhu s pracovní zátěží, časovou tísní a organizačními faktory,</a:t>
            </a:r>
          </a:p>
          <a:p>
            <a:pPr marL="171450" indent="-171450">
              <a:buFont typeface="Arial" panose="020B0604020202020204" pitchFamily="34" charset="0"/>
              <a:buChar char="•"/>
            </a:pPr>
            <a:r>
              <a:rPr lang="cs-CZ" sz="1200" b="0" dirty="0"/>
              <a:t>kombinované expozice mohou zvyšovat psychickou zátěž a bezpečnostní rizika.</a:t>
            </a:r>
          </a:p>
          <a:p>
            <a:pPr marL="0" indent="0">
              <a:buNone/>
            </a:pPr>
            <a:r>
              <a:rPr lang="cs-CZ" sz="1200" b="1" noProof="0" dirty="0"/>
              <a:t>Pracovní úrazy a duševní zdraví</a:t>
            </a:r>
          </a:p>
          <a:p>
            <a:pPr marL="171450" indent="-171450">
              <a:buFont typeface="Arial" panose="020B0604020202020204" pitchFamily="34" charset="0"/>
              <a:buChar char="•"/>
            </a:pPr>
            <a:r>
              <a:rPr lang="cs-CZ" sz="1200" b="0" noProof="0" dirty="0"/>
              <a:t>psychosociální rizika (např. únava a časová tíseň) mohou zvyšovat riziko pracovních úrazů,</a:t>
            </a:r>
          </a:p>
          <a:p>
            <a:pPr marL="171450" indent="-171450">
              <a:buFont typeface="Arial" panose="020B0604020202020204" pitchFamily="34" charset="0"/>
              <a:buChar char="•"/>
            </a:pPr>
            <a:r>
              <a:rPr lang="cs-CZ" sz="1200" b="0" noProof="0" dirty="0"/>
              <a:t>pracovní úrazy a zranění mohou vést k problémům v oblasti duševního zdraví,</a:t>
            </a:r>
          </a:p>
          <a:p>
            <a:pPr marL="171450" indent="-171450">
              <a:buFont typeface="Arial" panose="020B0604020202020204" pitchFamily="34" charset="0"/>
              <a:buChar char="•"/>
            </a:pPr>
            <a:r>
              <a:rPr lang="cs-CZ" sz="1200" b="0" noProof="0" dirty="0"/>
              <a:t>bezpečnost je ovlivněna fyzickými i organizačními faktory. </a:t>
            </a:r>
          </a:p>
          <a:p>
            <a:pPr marL="171450" indent="-171450">
              <a:buFont typeface="Arial" panose="020B0604020202020204" pitchFamily="34" charset="0"/>
              <a:buChar char="•"/>
            </a:pPr>
            <a:endParaRPr lang="en-US" sz="1200" b="0" noProof="0" dirty="0"/>
          </a:p>
          <a:p>
            <a:r>
              <a:rPr lang="cs-CZ" sz="1200" b="1" dirty="0">
                <a:solidFill>
                  <a:schemeClr val="tx1"/>
                </a:solidFill>
                <a:effectLst/>
                <a:latin typeface="+mn-lt"/>
                <a:ea typeface="+mn-lt"/>
                <a:cs typeface="+mn-cs"/>
              </a:rPr>
              <a:t>Výkonnost v oblasti bezpečnosti vyjadřuje účinnost úsilí organizace o ochranu bezpečnosti a zdraví pracovníků.</a:t>
            </a:r>
          </a:p>
          <a:p>
            <a:r>
              <a:rPr lang="cs-CZ" sz="1200" dirty="0">
                <a:solidFill>
                  <a:schemeClr val="tx1"/>
                </a:solidFill>
                <a:effectLst/>
                <a:latin typeface="+mn-lt"/>
                <a:ea typeface="+mn-lt"/>
                <a:cs typeface="+mn-cs"/>
              </a:rPr>
              <a:t>Obvykle se posuzuje na základě:</a:t>
            </a:r>
          </a:p>
          <a:p>
            <a:pPr marL="171450" indent="-171450">
              <a:buFont typeface="Arial" panose="020B0604020202020204" pitchFamily="34" charset="0"/>
              <a:buChar char="•"/>
            </a:pPr>
            <a:r>
              <a:rPr lang="cs-CZ" sz="1200" b="1" dirty="0">
                <a:solidFill>
                  <a:schemeClr val="tx1"/>
                </a:solidFill>
                <a:effectLst/>
                <a:latin typeface="+mn-lt"/>
                <a:ea typeface="+mn-lt"/>
                <a:cs typeface="+mn-cs"/>
              </a:rPr>
              <a:t>Zpožděné ukazatele (výsledky)</a:t>
            </a:r>
          </a:p>
          <a:p>
            <a:r>
              <a:rPr lang="cs-CZ" sz="1200" dirty="0">
                <a:solidFill>
                  <a:schemeClr val="tx1"/>
                </a:solidFill>
                <a:effectLst/>
                <a:latin typeface="+mn-lt"/>
                <a:ea typeface="+mn-lt"/>
                <a:cs typeface="+mn-cs"/>
              </a:rPr>
              <a:t>Tyto ukazatele zachycují události, které již nastaly, například počet pracovních úrazů, zranění nebo událostí, při nichž téměř došlo k nehodě, a míru absence z důvodu zdravotních problémů souvisejících s prací.</a:t>
            </a:r>
          </a:p>
          <a:p>
            <a:pPr marL="171450" indent="-171450">
              <a:buFont typeface="Arial" panose="020B0604020202020204" pitchFamily="34" charset="0"/>
              <a:buChar char="•"/>
            </a:pPr>
            <a:r>
              <a:rPr lang="cs-CZ" sz="1200" b="1" dirty="0">
                <a:solidFill>
                  <a:schemeClr val="tx1"/>
                </a:solidFill>
                <a:effectLst/>
                <a:latin typeface="+mn-lt"/>
                <a:ea typeface="+mn-lt"/>
                <a:cs typeface="+mn-cs"/>
              </a:rPr>
              <a:t>Předstihové ukazatele (preventivní činnosti)</a:t>
            </a:r>
          </a:p>
          <a:p>
            <a:r>
              <a:rPr lang="cs-CZ" sz="1200" dirty="0">
                <a:solidFill>
                  <a:schemeClr val="tx1"/>
                </a:solidFill>
                <a:effectLst/>
                <a:latin typeface="+mn-lt"/>
                <a:ea typeface="+mn-lt"/>
                <a:cs typeface="+mn-cs"/>
              </a:rPr>
              <a:t>Tyto ukazatele měří, zda systémy prevence fungují, například zda byla provedena hodnocení rizik nebo zda se pracovníci účastní činností v oblasti BOZP.</a:t>
            </a:r>
            <a:r>
              <a:rPr lang="cs-CZ" sz="1200" b="0" dirty="0">
                <a:solidFill>
                  <a:schemeClr val="tx1"/>
                </a:solidFill>
                <a:effectLst/>
                <a:latin typeface="+mn-lt"/>
                <a:ea typeface="+mn-lt"/>
                <a:cs typeface="+mn-cs"/>
              </a:rPr>
              <a:t>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dirty="0"/>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lvl="0" indent="0">
              <a:buNone/>
            </a:pPr>
            <a:r>
              <a:rPr lang="cs-CZ" b="1" dirty="0"/>
              <a:t>Jak řešit kombinovanou expozici</a:t>
            </a:r>
            <a:r>
              <a:rPr lang="cs-CZ" dirty="0"/>
              <a:t>?</a:t>
            </a:r>
            <a:r>
              <a:rPr lang="cs-CZ" b="0" dirty="0"/>
              <a:t> </a:t>
            </a:r>
            <a:r>
              <a:rPr lang="cs-CZ" dirty="0"/>
              <a:t>Integrovanou prevencí.</a:t>
            </a:r>
          </a:p>
          <a:p>
            <a:pPr marL="0" lvl="0" indent="0">
              <a:buNone/>
            </a:pPr>
            <a:r>
              <a:rPr lang="cs-CZ" dirty="0"/>
              <a:t>Ta může zahrnovat například:</a:t>
            </a:r>
            <a:r>
              <a:rPr lang="cs-CZ" b="0" dirty="0"/>
              <a:t> </a:t>
            </a:r>
          </a:p>
          <a:p>
            <a:pPr marL="171450" lvl="0" indent="-171450">
              <a:buFont typeface="Arial" panose="020B0604020202020204" pitchFamily="34" charset="0"/>
              <a:buChar char="•"/>
            </a:pPr>
            <a:r>
              <a:rPr lang="cs-CZ" dirty="0"/>
              <a:t>cílenou prevenci muskuloskeletálních poruch a fyzické zátěže </a:t>
            </a:r>
            <a:r>
              <a:rPr lang="cs-CZ" b="0" dirty="0"/>
              <a:t>prostřednictvím ergonomických opatření, úprav pracovních úkolů a dostatečné regenerace, </a:t>
            </a:r>
          </a:p>
          <a:p>
            <a:pPr marL="171450" lvl="0" indent="-171450">
              <a:buFont typeface="Arial" panose="020B0604020202020204" pitchFamily="34" charset="0"/>
              <a:buChar char="•"/>
            </a:pPr>
            <a:r>
              <a:rPr lang="cs-CZ" b="0" dirty="0"/>
              <a:t>zlepšování podmínek v </a:t>
            </a:r>
            <a:r>
              <a:rPr lang="cs-CZ" dirty="0"/>
              <a:t>pracovním prostředí</a:t>
            </a:r>
            <a:r>
              <a:rPr lang="cs-CZ" b="0" dirty="0"/>
              <a:t> (hluk, vibrace, teplo či chlad, osvětlení, uspořádání pracovního prostoru) s cílem omezit jejich dopad na stres a duševní zdraví, </a:t>
            </a:r>
          </a:p>
          <a:p>
            <a:pPr marL="171450" lvl="0" indent="-171450">
              <a:buFont typeface="Arial" panose="020B0604020202020204" pitchFamily="34" charset="0"/>
              <a:buChar char="•"/>
            </a:pPr>
            <a:r>
              <a:rPr lang="cs-CZ" dirty="0"/>
              <a:t>předcházení pracovním úrazům </a:t>
            </a:r>
            <a:r>
              <a:rPr lang="cs-CZ" b="0" dirty="0"/>
              <a:t>řešením organizačních a psychosociálních faktorů, které vedou k nebezpečnému chování a snížené pozornosti, </a:t>
            </a:r>
          </a:p>
          <a:p>
            <a:pPr marL="171450" lvl="0" indent="-171450">
              <a:buFont typeface="Arial" panose="020B0604020202020204" pitchFamily="34" charset="0"/>
              <a:buChar char="•"/>
            </a:pPr>
            <a:r>
              <a:rPr lang="cs-CZ" b="0" dirty="0"/>
              <a:t>zaměření</a:t>
            </a:r>
            <a:r>
              <a:rPr lang="cs-CZ" dirty="0"/>
              <a:t> na vysoce riziková odvětví a zranitelné skupiny, </a:t>
            </a:r>
            <a:r>
              <a:rPr lang="cs-CZ" b="0" dirty="0"/>
              <a:t>včetně středních podniků, stavebnictví, zemědělství a pracovníků v nejistých nebo fyzicky náročných zaměstnáních.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dirty="0"/>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tx1"/>
                </a:solidFill>
                <a:effectLst/>
                <a:latin typeface="+mn-lt"/>
                <a:ea typeface="+mn-lt"/>
                <a:cs typeface="+mn-cs"/>
              </a:rPr>
              <a:t>Odvětví zdravotnictví a sociální péče hraje v evropské společnosti významnou úlohu pro celkové zdraví a pohodu i pro hospodářství obecně.</a:t>
            </a:r>
            <a:r>
              <a:rPr lang="cs-CZ" sz="1200" b="0" dirty="0">
                <a:solidFill>
                  <a:schemeClr val="tx1"/>
                </a:solidFill>
                <a:effectLst/>
                <a:latin typeface="+mn-lt"/>
                <a:ea typeface="+mn-lt"/>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tx1"/>
                </a:solidFill>
                <a:effectLst/>
                <a:latin typeface="+mn-lt"/>
                <a:ea typeface="+mn-lt"/>
                <a:cs typeface="+mn-cs"/>
              </a:rPr>
              <a:t>Odvětví zdravotnictví a sociální péče je významným zdrojem pracovních míst v hospodářství 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tx1"/>
                </a:solidFill>
                <a:effectLst/>
                <a:latin typeface="+mn-lt"/>
                <a:ea typeface="+mn-lt"/>
                <a:cs typeface="+mn-cs"/>
              </a:rPr>
              <a:t>Podle statistik Eurostatu z výběrového šetření pracovních sil (LFS) pracovalo v roce 2022 v odvětví zdravotnictví a sociální péče (NACE Q) více než 21,5 milionu osob.</a:t>
            </a:r>
            <a:r>
              <a:rPr lang="cs-CZ" sz="1200" b="0" dirty="0">
                <a:solidFill>
                  <a:schemeClr val="tx1"/>
                </a:solidFill>
                <a:effectLst/>
                <a:latin typeface="+mn-lt"/>
                <a:ea typeface="+mn-lt"/>
                <a:cs typeface="+mn-cs"/>
              </a:rPr>
              <a:t> </a:t>
            </a:r>
            <a:r>
              <a:rPr lang="cs-CZ" sz="1200" dirty="0">
                <a:solidFill>
                  <a:schemeClr val="tx1"/>
                </a:solidFill>
                <a:effectLst/>
                <a:latin typeface="+mn-lt"/>
                <a:ea typeface="+mn-lt"/>
                <a:cs typeface="+mn-cs"/>
              </a:rPr>
              <a:t>Většina z nich pracuje v pododvětví zdravotní péče, které zaměstnává přibližně 12,5 milionu osob.</a:t>
            </a:r>
            <a:r>
              <a:rPr lang="cs-CZ" sz="1200" b="0" dirty="0">
                <a:solidFill>
                  <a:schemeClr val="tx1"/>
                </a:solidFill>
                <a:effectLst/>
                <a:latin typeface="+mn-lt"/>
                <a:ea typeface="+mn-lt"/>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solidFill>
                  <a:schemeClr val="tx1"/>
                </a:solidFill>
                <a:effectLst/>
                <a:latin typeface="+mn-lt"/>
                <a:ea typeface="+mn-lt"/>
                <a:cs typeface="+mn-cs"/>
              </a:rPr>
              <a:t>Zaměstnanost v odvětví zdravotnictví a sociální péče v posledních deseti letech soustavně roste a tento trend je patrný ve všech pododvětvích.</a:t>
            </a:r>
            <a:r>
              <a:rPr lang="cs-CZ" sz="1200" b="0" dirty="0">
                <a:solidFill>
                  <a:schemeClr val="tx1"/>
                </a:solidFill>
                <a:effectLst/>
                <a:latin typeface="+mn-lt"/>
                <a:ea typeface="+mn-lt"/>
                <a:cs typeface="+mn-cs"/>
              </a:rPr>
              <a:t> </a:t>
            </a:r>
            <a:r>
              <a:rPr lang="cs-CZ" sz="1200" dirty="0">
                <a:solidFill>
                  <a:schemeClr val="tx1"/>
                </a:solidFill>
                <a:effectLst/>
                <a:latin typeface="+mn-lt"/>
                <a:ea typeface="+mn-lt"/>
                <a:cs typeface="+mn-cs"/>
              </a:rPr>
              <a:t>Odvětví zdravotnictví a sociální péče představuje 11 % </a:t>
            </a:r>
            <a:r>
              <a:rPr lang="cs-CZ" sz="1200" dirty="0">
                <a:solidFill>
                  <a:schemeClr val="tx1"/>
                </a:solidFill>
                <a:effectLst/>
                <a:highlight>
                  <a:srgbClr val="FFFF00"/>
                </a:highlight>
                <a:latin typeface="+mn-lt"/>
                <a:ea typeface="+mn-lt"/>
                <a:cs typeface="+mn-cs"/>
              </a:rPr>
              <a:t>celkové zaměstnanosti v hospodářství.</a:t>
            </a:r>
            <a:r>
              <a:rPr lang="cs-CZ" sz="1200" b="0" dirty="0">
                <a:solidFill>
                  <a:schemeClr val="tx1"/>
                </a:solidFill>
                <a:effectLst/>
                <a:highlight>
                  <a:srgbClr val="FFFF00"/>
                </a:highlight>
                <a:latin typeface="+mn-lt"/>
                <a:ea typeface="+mn-lt"/>
                <a:cs typeface="+mn-cs"/>
              </a:rPr>
              <a:t> </a:t>
            </a:r>
          </a:p>
          <a:p>
            <a:endParaRPr lang="fr-FR" dirty="0"/>
          </a:p>
          <a:p>
            <a:r>
              <a:rPr lang="cs-CZ" dirty="0"/>
              <a:t>Odvětví zdravotnictví a sociální péče zahrnuje různé činnosti, například:</a:t>
            </a:r>
            <a:r>
              <a:rPr lang="cs-CZ" b="0" dirty="0"/>
              <a:t> </a:t>
            </a:r>
          </a:p>
          <a:p>
            <a:pPr marL="171450" indent="-171450">
              <a:buFont typeface="Arial" panose="020B0604020202020204" pitchFamily="34" charset="0"/>
              <a:buChar char="•"/>
            </a:pPr>
            <a:r>
              <a:rPr lang="cs-CZ" sz="1200" b="0" i="0" dirty="0">
                <a:solidFill>
                  <a:schemeClr val="tx1"/>
                </a:solidFill>
                <a:effectLst/>
                <a:latin typeface="+mn-lt"/>
                <a:ea typeface="+mn-lt"/>
                <a:cs typeface="+mn-cs"/>
              </a:rPr>
              <a:t>zdravotní péči v nemocnicích, na klinikách a v lékařských či zubních ordinacích,</a:t>
            </a:r>
          </a:p>
          <a:p>
            <a:pPr marL="171450" indent="-171450">
              <a:buFont typeface="Arial" panose="020B0604020202020204" pitchFamily="34" charset="0"/>
              <a:buChar char="•"/>
            </a:pPr>
            <a:r>
              <a:rPr lang="cs-CZ" sz="1200" b="0" i="0" dirty="0">
                <a:solidFill>
                  <a:schemeClr val="tx1"/>
                </a:solidFill>
                <a:effectLst/>
                <a:latin typeface="+mn-lt"/>
                <a:ea typeface="+mn-lt"/>
                <a:cs typeface="+mn-cs"/>
              </a:rPr>
              <a:t>pobytovou péči o starší osoby, osoby se zdravotním postižením a osoby s duševním onemocněním v zařízeních a domovech a</a:t>
            </a:r>
          </a:p>
          <a:p>
            <a:pPr marL="171450" indent="-171450">
              <a:buFont typeface="Arial" panose="020B0604020202020204" pitchFamily="34" charset="0"/>
              <a:buChar char="•"/>
            </a:pPr>
            <a:r>
              <a:rPr lang="cs-CZ" sz="1200" b="0" i="0" dirty="0">
                <a:solidFill>
                  <a:schemeClr val="tx1"/>
                </a:solidFill>
                <a:effectLst/>
                <a:latin typeface="+mn-lt"/>
                <a:ea typeface="+mn-lt"/>
                <a:cs typeface="+mn-cs"/>
              </a:rPr>
              <a:t>sociální práci (např. domácí péči, péči o seniory, zdravotně postižené osoby a děti).</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cs-CZ" sz="1200" b="1" i="0" dirty="0">
                <a:solidFill>
                  <a:schemeClr val="tx1"/>
                </a:solidFill>
                <a:effectLst/>
                <a:latin typeface="+mn-lt"/>
                <a:ea typeface="+mn-lt"/>
                <a:cs typeface="+mn-cs"/>
              </a:rPr>
              <a:t>Celkem 31 % pracovníků v odvětví zdravotnictví a sociální péče uvedlo, že stres, deprese nebo úzkost byly způsobeny nebo zhoršeny prací, přičemž tento údaj převyšuje evropský průměr ve všech odvětvích (Situace v oblasti BOZP 2025). </a:t>
            </a:r>
            <a:r>
              <a:rPr lang="cs-CZ" dirty="0"/>
              <a:t>Údaje jsou k dispozici zde: </a:t>
            </a:r>
            <a:r>
              <a:rPr lang="cs-CZ" dirty="0">
                <a:hlinkClick r:id="rId3"/>
              </a:rPr>
              <a:t>OSH-pulse-2025-climate-digital-change_EN.pdf</a:t>
            </a:r>
            <a:r>
              <a:rPr lang="cs-CZ" dirty="0"/>
              <a:t>, s. 56.</a:t>
            </a:r>
            <a:r>
              <a:rPr lang="cs-CZ" sz="1200" b="1" i="0" dirty="0">
                <a:solidFill>
                  <a:schemeClr val="tx1"/>
                </a:solidFill>
                <a:effectLst/>
                <a:latin typeface="+mn-lt"/>
                <a:ea typeface="+mn-lt"/>
                <a:cs typeface="+mn-cs"/>
              </a:rPr>
              <a:t> </a:t>
            </a:r>
            <a:br>
              <a:rPr lang="cs-CZ" dirty="0"/>
            </a:br>
            <a:endParaRPr lang="cs-CZ" dirty="0"/>
          </a:p>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t>Zdroj: </a:t>
            </a:r>
            <a:r>
              <a:rPr lang="cs-CZ" dirty="0"/>
              <a:t>https://osha.europa.eu/sites/default/files/documents/HeSCare-OSH-Figures_EN.pdf (zpráva „BOZP v číslech v odvětví zdravotnictví a sociální péče“)</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dirty="0"/>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dirty="0"/>
              <a:t>Zde uvedený graf porovnává údaje o psychosociálních rizicích v odvětví zdravotnictví a sociální péče a ve všech odvětvích v členských státech EU-27. </a:t>
            </a:r>
          </a:p>
          <a:p>
            <a:endParaRPr lang="fr-FR" dirty="0"/>
          </a:p>
          <a:p>
            <a:r>
              <a:rPr lang="cs-CZ" dirty="0"/>
              <a:t>Zobrazená psychosociální rizika jsou: </a:t>
            </a:r>
          </a:p>
          <a:p>
            <a:pPr marL="171450" indent="-171450">
              <a:buFont typeface="Arial" panose="020B0604020202020204" pitchFamily="34" charset="0"/>
              <a:buChar char="•"/>
            </a:pPr>
            <a:r>
              <a:rPr lang="cs-CZ" dirty="0"/>
              <a:t>nutnost jednat se zákazníky, pacienty, žáky atd., </a:t>
            </a:r>
          </a:p>
          <a:p>
            <a:pPr marL="171450" indent="-171450">
              <a:buFont typeface="Arial" panose="020B0604020202020204" pitchFamily="34" charset="0"/>
              <a:buChar char="•"/>
            </a:pPr>
            <a:r>
              <a:rPr lang="cs-CZ" dirty="0"/>
              <a:t>časová tíseň, </a:t>
            </a:r>
          </a:p>
          <a:p>
            <a:pPr marL="171450" indent="-171450">
              <a:buFont typeface="Arial" panose="020B0604020202020204" pitchFamily="34" charset="0"/>
              <a:buChar char="•"/>
            </a:pPr>
            <a:r>
              <a:rPr lang="cs-CZ" dirty="0"/>
              <a:t>špatná komunikace nebo spolupráce s organizacemi, </a:t>
            </a:r>
          </a:p>
          <a:p>
            <a:pPr marL="171450" indent="-171450">
              <a:buFont typeface="Arial" panose="020B0604020202020204" pitchFamily="34" charset="0"/>
              <a:buChar char="•"/>
            </a:pPr>
            <a:r>
              <a:rPr lang="cs-CZ" dirty="0"/>
              <a:t>dlouhá nebo nepravidelná pracovní doba, </a:t>
            </a:r>
          </a:p>
          <a:p>
            <a:pPr marL="171450" indent="-171450">
              <a:buFont typeface="Arial" panose="020B0604020202020204" pitchFamily="34" charset="0"/>
              <a:buChar char="•"/>
            </a:pPr>
            <a:r>
              <a:rPr lang="cs-CZ" dirty="0"/>
              <a:t>strach ze ztráty zaměstnání.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dirty="0"/>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dirty="0"/>
              <a:t>Tento snímek se zaměřuje na konkrétní řešení pro odvětví zdravotnictví a sociální péče, přičemž vychází z preventivních přístupů uvedených v prioritní oblasti 1 (viz snímky 11–14), které lze uplatnit i v tomto kontextu. </a:t>
            </a:r>
          </a:p>
          <a:p>
            <a:r>
              <a:rPr lang="cs-CZ" dirty="0"/>
              <a:t>Odvětví zdravotnictví a sociální péče navíc čelí specifickým výzvám, jež vyžadují konkrétní řešení, například: </a:t>
            </a:r>
          </a:p>
          <a:p>
            <a:pPr marL="285750" indent="-285750">
              <a:buFont typeface="Arial"/>
              <a:buChar char="•"/>
            </a:pPr>
            <a:r>
              <a:rPr lang="cs-CZ" dirty="0"/>
              <a:t>zásadní je začlenit </a:t>
            </a:r>
            <a:r>
              <a:rPr lang="cs-CZ" b="1" dirty="0"/>
              <a:t>pravidelné hodnocení psychosociálních rizikových faktorů</a:t>
            </a:r>
            <a:r>
              <a:rPr lang="cs-CZ" dirty="0"/>
              <a:t> do celkových postupů řízení rizik,</a:t>
            </a:r>
          </a:p>
          <a:p>
            <a:pPr marL="285750" indent="-285750">
              <a:buFont typeface="Arial"/>
              <a:buChar char="•"/>
            </a:pPr>
            <a:r>
              <a:rPr lang="cs-CZ" dirty="0"/>
              <a:t>vytvářet </a:t>
            </a:r>
            <a:r>
              <a:rPr lang="cs-CZ" b="1" dirty="0"/>
              <a:t>podpůrné pracovní prostředí</a:t>
            </a:r>
            <a:r>
              <a:rPr lang="cs-CZ" dirty="0"/>
              <a:t>, které je předpokladem úspěšných opatření k prevenci a zmírňování psychosociálních rizik, například prostřednictvím skupin vzájemné podpory,</a:t>
            </a:r>
          </a:p>
          <a:p>
            <a:pPr marL="285750" indent="-285750">
              <a:buFont typeface="Arial"/>
              <a:buChar char="•"/>
            </a:pPr>
            <a:r>
              <a:rPr lang="cs-CZ" dirty="0"/>
              <a:t>zajišťovat </a:t>
            </a:r>
            <a:r>
              <a:rPr lang="cs-CZ" b="1" dirty="0"/>
              <a:t>dostatečné personální obsazení</a:t>
            </a:r>
            <a:r>
              <a:rPr lang="cs-CZ" dirty="0"/>
              <a:t>, aby bylo možné zvládat pracovní zátěž a snižovat počet pacientů na jednoho pracovníka,</a:t>
            </a:r>
          </a:p>
          <a:p>
            <a:pPr marL="285750" indent="-285750">
              <a:buFont typeface="Arial"/>
              <a:buChar char="•"/>
            </a:pPr>
            <a:r>
              <a:rPr lang="cs-CZ" dirty="0"/>
              <a:t>podporovat </a:t>
            </a:r>
            <a:r>
              <a:rPr lang="cs-CZ" b="1" dirty="0"/>
              <a:t>autonomii při práci</a:t>
            </a:r>
            <a:r>
              <a:rPr lang="cs-CZ" dirty="0"/>
              <a:t> tím, že pracovníci získají větší kontrolu nad svým rozvrhem a rozhodovacími procesy,</a:t>
            </a:r>
          </a:p>
          <a:p>
            <a:pPr marL="285750" indent="-285750">
              <a:buFont typeface="Arial"/>
              <a:buChar char="•"/>
            </a:pPr>
            <a:r>
              <a:rPr lang="cs-CZ" dirty="0"/>
              <a:t>zajišťovat </a:t>
            </a:r>
            <a:r>
              <a:rPr lang="cs-CZ" b="1" dirty="0"/>
              <a:t>spravedlivé odměňování pracovníků a uznání jejich úsilí</a:t>
            </a:r>
            <a:r>
              <a:rPr lang="cs-CZ" dirty="0"/>
              <a:t>, neboť obojí má zásadní význam pro pracovní spokojenost a duševní zdraví,</a:t>
            </a:r>
          </a:p>
          <a:p>
            <a:pPr marL="285750" indent="-285750">
              <a:buFont typeface="Arial"/>
              <a:buChar char="•"/>
            </a:pPr>
            <a:r>
              <a:rPr lang="cs-CZ" b="1" dirty="0"/>
              <a:t>poskytovat informace, zvyšovat povědomí a zajišťovat školení o psychosociálních rizicích</a:t>
            </a:r>
            <a:r>
              <a:rPr lang="cs-CZ" dirty="0"/>
              <a:t> a problémech v oblasti duševního zdraví,</a:t>
            </a:r>
          </a:p>
          <a:p>
            <a:pPr marL="285750" indent="-285750">
              <a:buFont typeface="Arial"/>
              <a:buChar char="•"/>
            </a:pPr>
            <a:r>
              <a:rPr lang="cs-CZ" b="1" dirty="0"/>
              <a:t>zavádět regulační iniciativy</a:t>
            </a:r>
            <a:r>
              <a:rPr lang="cs-CZ" dirty="0"/>
              <a:t>, jako jsou právní předpisy a nezávazné nebo dobrovolné politiky vypracované mezinárodními, evropskými a vnitrostátními organizacemi s cílem psychosociálním rizikům předcházet, řídit je a řešit je.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dirty="0"/>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None/>
            </a:pPr>
            <a:r>
              <a:rPr lang="cs-CZ" sz="1200" b="0" noProof="0" dirty="0"/>
              <a:t>Řešením může být</a:t>
            </a:r>
            <a:r>
              <a:rPr lang="cs-CZ" sz="1200" noProof="0" dirty="0"/>
              <a:t> přizpůsobení pracoviště, například:</a:t>
            </a:r>
            <a:r>
              <a:rPr lang="cs-CZ" sz="1200" b="0" noProof="0" dirty="0"/>
              <a:t> </a:t>
            </a:r>
          </a:p>
          <a:p>
            <a:pPr marL="171450" indent="-171450">
              <a:buFont typeface="Arial" panose="020B0604020202020204" pitchFamily="34" charset="0"/>
              <a:buChar char="•"/>
            </a:pPr>
            <a:r>
              <a:rPr lang="cs-CZ" sz="1200" b="0" noProof="0" dirty="0"/>
              <a:t>zajištění tiššího pracoviště s menším množstvím rušivých vlivů, </a:t>
            </a:r>
          </a:p>
          <a:p>
            <a:pPr marL="171450" indent="-171450">
              <a:buFont typeface="Arial" panose="020B0604020202020204" pitchFamily="34" charset="0"/>
              <a:buChar char="•"/>
            </a:pPr>
            <a:r>
              <a:rPr lang="cs-CZ" sz="1200" b="0" noProof="0" dirty="0"/>
              <a:t>dočasná úprava pracovních povinností, </a:t>
            </a:r>
          </a:p>
          <a:p>
            <a:pPr marL="171450" indent="-171450">
              <a:buFont typeface="Arial" panose="020B0604020202020204" pitchFamily="34" charset="0"/>
              <a:buChar char="•"/>
            </a:pPr>
            <a:r>
              <a:rPr lang="cs-CZ" sz="1200" b="0" noProof="0" dirty="0"/>
              <a:t>dlouhodobě sjednaná pružná pracovní doba a</a:t>
            </a:r>
          </a:p>
          <a:p>
            <a:pPr marL="171450" indent="-171450">
              <a:buFont typeface="Arial" panose="020B0604020202020204" pitchFamily="34" charset="0"/>
              <a:buChar char="•"/>
            </a:pPr>
            <a:r>
              <a:rPr lang="cs-CZ" sz="1200" b="0" noProof="0" dirty="0"/>
              <a:t>práce na dálku </a:t>
            </a:r>
          </a:p>
          <a:p>
            <a:endParaRPr lang="en-GB" sz="1200" b="0" noProof="0" dirty="0"/>
          </a:p>
          <a:p>
            <a:r>
              <a:rPr lang="cs-CZ" sz="1200" b="0" noProof="0" dirty="0"/>
              <a:t>I když problémy v oblasti duševního zdraví nemusejí souviset s prací,</a:t>
            </a:r>
            <a:r>
              <a:rPr lang="cs-CZ" sz="1200" noProof="0" dirty="0"/>
              <a:t> podpůrné </a:t>
            </a:r>
            <a:r>
              <a:rPr lang="cs-CZ" sz="1200" b="0" noProof="0" dirty="0"/>
              <a:t>a</a:t>
            </a:r>
            <a:r>
              <a:rPr lang="cs-CZ" sz="1200" noProof="0" dirty="0"/>
              <a:t> inkluzivní pracovní prostředí </a:t>
            </a:r>
            <a:r>
              <a:rPr lang="cs-CZ" sz="1200" b="0" noProof="0" dirty="0"/>
              <a:t>může</a:t>
            </a:r>
            <a:r>
              <a:rPr lang="cs-CZ" sz="1200" noProof="0" dirty="0"/>
              <a:t> mít zásadní význam</a:t>
            </a:r>
            <a:r>
              <a:rPr lang="cs-CZ" sz="1200" b="0" noProof="0" dirty="0"/>
              <a:t>. </a:t>
            </a:r>
          </a:p>
          <a:p>
            <a:endParaRPr lang="en-US" sz="1200" b="0" dirty="0"/>
          </a:p>
          <a:p>
            <a:r>
              <a:rPr lang="cs-CZ" sz="1200" b="0" dirty="0"/>
              <a:t>Někteří pracovníci, včetně neurodivergentních osob, mohou ve standardním pracovním prostředí narážet na překážky.</a:t>
            </a:r>
          </a:p>
          <a:p>
            <a:endParaRPr lang="en-US" sz="1200" b="0" dirty="0"/>
          </a:p>
          <a:p>
            <a:pPr lvl="0"/>
            <a:r>
              <a:rPr lang="cs-CZ" sz="1200" b="1" noProof="0" dirty="0">
                <a:solidFill>
                  <a:srgbClr val="003399"/>
                </a:solidFill>
              </a:rPr>
              <a:t>Téměř 50 %</a:t>
            </a:r>
            <a:r>
              <a:rPr lang="cs-CZ" sz="1200" b="1" dirty="0"/>
              <a:t> </a:t>
            </a:r>
            <a:r>
              <a:rPr lang="cs-CZ" sz="1200" b="1" dirty="0">
                <a:solidFill>
                  <a:schemeClr val="accent1"/>
                </a:solidFill>
              </a:rPr>
              <a:t>obyvatel EU uvádí, že v uplynulých dvanácti měsících zažilo emoční nebo psychosociální problém, například pocity deprese či úzkosti.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dirty="0"/>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dirty="0"/>
              <a:t>Zdroj: Eurobarometr 2023: </a:t>
            </a:r>
            <a:r>
              <a:rPr lang="cs-CZ" dirty="0">
                <a:hlinkClick r:id="rId3"/>
              </a:rPr>
              <a:t>Duševní zdraví – říjen 2023 – průzkum Eurobarometru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dirty="0"/>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Převádějte složité pojmy do jasných a prakticky využitelných doporučení</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Jako zprostředkovatelé přinášíte mimo jiné zásadní přidanou hodnotu tím, že věci zjednodušujete. Psychosociální rizika a duševní zdraví mohou působit abstraktně nebo citlivě, proto je nezbytné převádět je do konkrétních kroků a srozumitelných pokynů. Příklady správné praxe a jasné pokyny krok za krokem pomáhají pracovištím pochopit, jak mohou příslušná opatření situaci změnit.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Podporujte pracoviště ve vytváření podpůrného prostředí při současné ochraně soukromí</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Je důležité nalézt správnou rovnováhu. Od zaměstnavatelů se neočekává, že budou řešit osobní problémy, ale zapojení do vytváření podpůrného pracovního prostředí může být přínosné pro obě strany. To znamená podporovat respekt, porozumění a flexibilitu – a zároveň zachovávat náležité hranice a důvěrnost.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Podporujte pružné uspořádání práce a přístup k podpůrným službám</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Zdůrazňování přidané hodnoty praktických řešení, jako jsou pružná pracovní doba, dočasné úpravy nebo přístup k podpůrným službám pro pracovníky, může ukázat, jak postupovat. Tato opatření mohou mít skutečný význam jak v případě stresu souvisejícího s prací, tak v situacích, kdy práci ovlivňují osobní problémy.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b="1" i="0" dirty="0">
                <a:solidFill>
                  <a:schemeClr val="tx1"/>
                </a:solidFill>
                <a:effectLst/>
                <a:latin typeface="+mn-lt"/>
                <a:ea typeface="+mn-lt"/>
                <a:cs typeface="+mn-cs"/>
              </a:rPr>
              <a:t>Podporujte otevřený dialog a kulturu bez stigmatizace</a:t>
            </a:r>
            <a:br>
              <a:rPr lang="cs-CZ" sz="1200" b="0" i="0" dirty="0">
                <a:solidFill>
                  <a:schemeClr val="tx1"/>
                </a:solidFill>
                <a:effectLst/>
                <a:latin typeface="+mn-lt"/>
                <a:ea typeface="+mn-lt"/>
                <a:cs typeface="+mn-cs"/>
              </a:rPr>
            </a:br>
            <a:r>
              <a:rPr lang="cs-CZ" sz="1200" b="0" i="0" dirty="0">
                <a:solidFill>
                  <a:schemeClr val="tx1"/>
                </a:solidFill>
                <a:effectLst/>
                <a:latin typeface="+mn-lt"/>
                <a:ea typeface="+mn-lt"/>
                <a:cs typeface="+mn-cs"/>
              </a:rPr>
              <a:t>Klíčové je vytvářet kulturu, v níž lze o duševním zdraví hovořit otevřeně. Toho lze dosáhnout zvyšováním povědomí, zapojením pracovníků a aktivním přístupem vedení, což pomáhá snižovat stigmatizaci a přispívá k tomu, aby se tyto rozhovory na pracovišti staly běžnými.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dirty="0"/>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sz="1400" dirty="0">
                <a:solidFill>
                  <a:schemeClr val="accent1"/>
                </a:solidFill>
              </a:rPr>
              <a:t>Tuto kampaň organizuje agentura EU-OSHA s pomocí sítě partnerů ve více než 30 zemích. Jejími partnery jsou:</a:t>
            </a:r>
          </a:p>
          <a:p>
            <a:pPr marL="742950" lvl="1" indent="-285750">
              <a:buFont typeface="Arial" panose="020B0604020202020204" pitchFamily="34" charset="0"/>
              <a:buChar char="•"/>
            </a:pPr>
            <a:r>
              <a:rPr lang="cs-CZ" sz="1400" b="1" dirty="0"/>
              <a:t>národní kontaktní místa</a:t>
            </a:r>
            <a:r>
              <a:rPr lang="cs-CZ" sz="1400" dirty="0"/>
              <a:t>: organizace, které kampaň koordinují na vnitrostátní úrovni,</a:t>
            </a:r>
          </a:p>
          <a:p>
            <a:pPr marL="742950" lvl="1" indent="-285750">
              <a:buFont typeface="Arial" panose="020B0604020202020204" pitchFamily="34" charset="0"/>
              <a:buChar char="•"/>
            </a:pPr>
            <a:r>
              <a:rPr lang="cs-CZ" sz="1400" dirty="0"/>
              <a:t>evropští sociální partneři,</a:t>
            </a:r>
          </a:p>
          <a:p>
            <a:pPr marL="742950" lvl="1" indent="-285750">
              <a:buFont typeface="Arial" panose="020B0604020202020204" pitchFamily="34" charset="0"/>
              <a:buChar char="•"/>
            </a:pPr>
            <a:r>
              <a:rPr lang="cs-CZ" sz="1400" b="1" dirty="0"/>
              <a:t>oficiální partneři kampaně</a:t>
            </a:r>
            <a:r>
              <a:rPr lang="cs-CZ" sz="1400" dirty="0"/>
              <a:t>: veřejné a soukromé celoevropské organizace,</a:t>
            </a:r>
          </a:p>
          <a:p>
            <a:pPr marL="742950" lvl="1" indent="-285750">
              <a:buFont typeface="Arial" panose="020B0604020202020204" pitchFamily="34" charset="0"/>
              <a:buChar char="•"/>
            </a:pPr>
            <a:r>
              <a:rPr lang="cs-CZ" sz="1400" b="1" dirty="0"/>
              <a:t>partneři OSHVET</a:t>
            </a:r>
            <a:r>
              <a:rPr lang="cs-CZ" sz="1400" dirty="0"/>
              <a:t>: partneři specializovaní na odborné vzdělávání a přípravu,</a:t>
            </a:r>
          </a:p>
          <a:p>
            <a:pPr marL="742950" lvl="1" indent="-285750">
              <a:buFont typeface="Arial" panose="020B0604020202020204" pitchFamily="34" charset="0"/>
              <a:buChar char="•"/>
            </a:pPr>
            <a:r>
              <a:rPr lang="cs-CZ" sz="1400" b="1" dirty="0"/>
              <a:t>mediální partneři</a:t>
            </a:r>
            <a:r>
              <a:rPr lang="cs-CZ" sz="1400" dirty="0"/>
              <a:t>: sdělovací prostředky z celé EU, které kampaň propagují,</a:t>
            </a:r>
          </a:p>
          <a:p>
            <a:pPr marL="742950" lvl="1" indent="-285750">
              <a:buFont typeface="Arial" panose="020B0604020202020204" pitchFamily="34" charset="0"/>
              <a:buChar char="•"/>
            </a:pPr>
            <a:r>
              <a:rPr lang="cs-CZ" sz="1400" b="1" dirty="0"/>
              <a:t>síť Enterprise Europe Network</a:t>
            </a:r>
            <a:r>
              <a:rPr lang="cs-CZ" sz="1400" dirty="0"/>
              <a:t>: síť EU, která pomáhá podnikům v oblasti bezpečnosti a ochrany zdraví při práci,</a:t>
            </a:r>
          </a:p>
          <a:p>
            <a:pPr marL="742950" lvl="1" indent="-285750">
              <a:buFont typeface="Arial" panose="020B0604020202020204" pitchFamily="34" charset="0"/>
              <a:buChar char="•"/>
            </a:pPr>
            <a:r>
              <a:rPr lang="cs-CZ" sz="1400" dirty="0"/>
              <a:t>orgány EU,</a:t>
            </a:r>
          </a:p>
          <a:p>
            <a:pPr marL="742950" lvl="1" indent="-285750">
              <a:buFont typeface="Arial" panose="020B0604020202020204" pitchFamily="34" charset="0"/>
              <a:buChar char="•"/>
            </a:pPr>
            <a:r>
              <a:rPr lang="cs-CZ" sz="1400" dirty="0"/>
              <a:t>další agentury EU.</a:t>
            </a:r>
          </a:p>
          <a:p>
            <a:pPr marL="457200" lvl="1" indent="0">
              <a:buFont typeface="Arial" panose="020B0604020202020204" pitchFamily="34" charset="0"/>
              <a:buNone/>
            </a:pPr>
            <a:endParaRPr lang="en-GB" sz="1400" dirty="0"/>
          </a:p>
          <a:p>
            <a:r>
              <a:rPr lang="cs-CZ" sz="1200" dirty="0">
                <a:solidFill>
                  <a:schemeClr val="accent1"/>
                </a:solidFill>
              </a:rPr>
              <a:t>Partneři fungují jako prostředníci mezi agenturou EU-OSHA a evropskými pracovníky a sdílejí materiály a zdroje kampaně na vnitrostátní úrovni. Obětavost a aktivní zapojení partnerů agentury EU-OSHA je motorem kampaně a zajišťuje úspěšnou propagaci jejího poselství v celé Evropě i oslovení podniků všech velikostí.</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dirty="0"/>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dirty="0"/>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cs-CZ" b="1" dirty="0"/>
              <a:t>Evropský týden bezpečnosti a ochrany zdraví při práci</a:t>
            </a:r>
            <a:r>
              <a:rPr lang="cs-CZ" dirty="0"/>
              <a:t> </a:t>
            </a:r>
            <a:r>
              <a:rPr lang="cs-CZ" b="0" dirty="0"/>
              <a:t>se</a:t>
            </a:r>
            <a:r>
              <a:rPr lang="cs-CZ" dirty="0"/>
              <a:t> </a:t>
            </a:r>
            <a:r>
              <a:rPr lang="cs-CZ" b="1" dirty="0"/>
              <a:t> </a:t>
            </a:r>
            <a:r>
              <a:rPr lang="cs-CZ" dirty="0"/>
              <a:t> koná každoročně v říjnu (ve 43. kalendářním týdnu) a poskytuje příznivcům a partnerům z celé Evropy příležitost uspořádat vlastní akci nebo aktivitu a zvýšit povědomí o kampani. </a:t>
            </a:r>
          </a:p>
          <a:p>
            <a:endParaRPr lang="fr-FR" dirty="0"/>
          </a:p>
          <a:p>
            <a:r>
              <a:rPr lang="cs-CZ" b="1" dirty="0"/>
              <a:t>Získejte osvědčení</a:t>
            </a:r>
            <a:r>
              <a:rPr lang="cs-CZ" dirty="0"/>
              <a:t>: Naplánujte akci nebo aktivitu a získejte osvědčení za zapojení do kampaně „Zdravé pracoviště“.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t>Ceny za správnou praxi v rámci kampaně Zdravé pracoviště</a:t>
            </a:r>
            <a:r>
              <a:rPr lang="cs-CZ" dirty="0"/>
              <a:t> je iniciativa, která se koná v rámci každé kampaně a která oceňuje organizace, </a:t>
            </a:r>
            <a:r>
              <a:rPr lang="cs-CZ" sz="1200" b="0" i="0" dirty="0">
                <a:solidFill>
                  <a:schemeClr val="tx1"/>
                </a:solidFill>
                <a:effectLst/>
                <a:latin typeface="+mn-lt"/>
                <a:ea typeface="+mn-lt"/>
                <a:cs typeface="+mn-cs"/>
              </a:rPr>
              <a:t>jež výjimečným a inovativním způsobem přispívají k prevenci a řízení psychosociálních rizik na pracovišti. Národního vítěze soutěže „Správná praxe“, který je následně oznámen agentuře EU-OSHA, vybírají národní kontaktní místa.  </a:t>
            </a:r>
          </a:p>
          <a:p>
            <a:endParaRPr lang="en-GB" dirty="0"/>
          </a:p>
          <a:p>
            <a:r>
              <a:rPr lang="cs-CZ" b="1" dirty="0"/>
              <a:t>Oficiální partneři kampaně</a:t>
            </a:r>
            <a:r>
              <a:rPr lang="cs-CZ" b="0" dirty="0"/>
              <a:t>: nabídka oficiálního partnerství v rámci kampaně je určena evropským a mezinárodním společnostem a organizacím, které se zavázaly podporovat duševní zdraví při práci a předcházet psychosociálním rizikům v celé Evropě. Očekává se aktivní zapojení. Oficiální partneři kampaně na oplátku získávají větší zviditelnění, mohou zveřejňovat své novinky na webových stránkách a ve zpravodaji agentury EU-OSHA a mají příležitost rozšířit svou síť kontaktů. </a:t>
            </a:r>
          </a:p>
          <a:p>
            <a:endParaRPr lang="en-GB" b="1" dirty="0"/>
          </a:p>
          <a:p>
            <a:r>
              <a:rPr lang="cs-CZ" b="1" dirty="0"/>
              <a:t>Mediální partneři:</a:t>
            </a:r>
            <a:r>
              <a:rPr lang="cs-CZ" b="0" dirty="0"/>
              <a:t> </a:t>
            </a:r>
            <a:r>
              <a:rPr lang="cs-CZ" dirty="0"/>
              <a:t> exkluzivní evropská síť novinářů a redaktorů, kteří se zasazují o bezpečná a zdravá pracoviště. Mediální partneři získávají včasný přístup ke spolehlivému a mediálně zajímavému obsahu, větší zviditelnění v komunitě zabývající se BOZP a přímé kontakty s odborníky agentury EU-OSHA a zúčastněnými stranami z celé Evropy.</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dirty="0"/>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dirty="0"/>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dirty="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dirty="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3CFFA58B-1A4D-9C3A-3C11-DD5BA3307E9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9939" y="6065739"/>
            <a:ext cx="2145709" cy="548661"/>
          </a:xfrm>
          <a:prstGeom prst="rect">
            <a:avLst/>
          </a:prstGeom>
        </p:spPr>
      </p:pic>
      <p:pic>
        <p:nvPicPr>
          <p:cNvPr id="14" name="Picture 13">
            <a:extLst>
              <a:ext uri="{FF2B5EF4-FFF2-40B4-BE49-F238E27FC236}">
                <a16:creationId xmlns:a16="http://schemas.microsoft.com/office/drawing/2014/main" id="{295DF993-D46D-66FC-9084-2F1751C3371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33069" y="5707743"/>
            <a:ext cx="854875" cy="903029"/>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dirty="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cs-CZ" sz="900" dirty="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cs-CZ" sz="3200" b="1" dirty="0">
                <a:solidFill>
                  <a:schemeClr val="tx2"/>
                </a:solidFill>
                <a:ea typeface=""/>
              </a:rPr>
              <a:t>DĚKUJEME!</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cs-CZ" sz="2133" dirty="0">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cs-CZ" sz="2133" dirty="0">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cs-CZ" sz="2133" dirty="0">
                <a:solidFill>
                  <a:schemeClr val="accent1"/>
                </a:solidFill>
                <a:ea typeface=""/>
                <a:cs typeface="Trebuchet MS"/>
              </a:rPr>
              <a:t>Evropská agentura pro bezpečnost a ochranu zdraví při práci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cs-CZ" sz="2133" dirty="0">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cs-CZ" sz="2133" dirty="0">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Vedení projektu:</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Ani Evropská agentura pro bezpečnost a ochranu zdraví při práci, ani žádná jiná osoba jednající jejím jménem není odpovědná za případné využití těchto informací.</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 Evropská agentura pro bezpečnost a ochranu zdraví při práci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Reprodukce povolena s uvedením zdroje.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cs-CZ" sz="1467" b="1" i="0" u="none" strike="noStrike" cap="none" normalizeH="0" baseline="0" noProof="0" dirty="0">
                <a:ln>
                  <a:noFill/>
                </a:ln>
                <a:solidFill>
                  <a:srgbClr val="003399"/>
                </a:solidFill>
                <a:effectLst/>
                <a:uLnTx/>
                <a:uFillTx/>
                <a:latin typeface="Arial"/>
                <a:ea typeface="Arial"/>
                <a:cs typeface="+mn-cs"/>
              </a:rPr>
              <a:t>K jakémukoli použití nebo reprodukci fotografií či jiných materiálů, na které se nevztahují autorská práva Evropské agentury pro bezpečnost a ochranu zdraví při práci, je nutno získat svolení přímo od držitelů autorských práv.</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dirty="0"/>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dirty="0"/>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dirty="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cs-CZ" sz="900" b="1" dirty="0">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044AAC7C-C829-16BF-6650-6E5CF1C851E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99939" y="6065739"/>
            <a:ext cx="2145709" cy="548661"/>
          </a:xfrm>
          <a:prstGeom prst="rect">
            <a:avLst/>
          </a:prstGeom>
        </p:spPr>
      </p:pic>
      <p:pic>
        <p:nvPicPr>
          <p:cNvPr id="7" name="Picture 6">
            <a:extLst>
              <a:ext uri="{FF2B5EF4-FFF2-40B4-BE49-F238E27FC236}">
                <a16:creationId xmlns:a16="http://schemas.microsoft.com/office/drawing/2014/main" id="{C325007E-1244-3A3E-3FA5-172250B7D409}"/>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33069" y="5707743"/>
            <a:ext cx="854875" cy="903029"/>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cs/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cs/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cs/campaign-partners/enterprise-europe-network" TargetMode="External"/><Relationship Id="rId11" Type="http://schemas.openxmlformats.org/officeDocument/2006/relationships/hyperlink" Target="https://healthy-workplaces.osha.europa.eu/cs/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cs/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cs" TargetMode="External"/><Relationship Id="rId14" Type="http://schemas.openxmlformats.org/officeDocument/2006/relationships/hyperlink" Target="https://healthy-workplaces.osha.europa.eu/cs/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cs/tools-and-publications" TargetMode="External"/><Relationship Id="rId2" Type="http://schemas.openxmlformats.org/officeDocument/2006/relationships/hyperlink" Target="https://healthy-workplaces.osha.europa.eu/cs/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cs/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cs/get-involved/european-week" TargetMode="External"/><Relationship Id="rId7" Type="http://schemas.openxmlformats.org/officeDocument/2006/relationships/hyperlink" Target="https://healthy-workplaces.osha.europa.eu/cs/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cs/get-involved/become-campaign-partner" TargetMode="External"/><Relationship Id="rId5" Type="http://schemas.openxmlformats.org/officeDocument/2006/relationships/hyperlink" Target="https://healthy-workplaces.osha.europa.eu/cs/get-involved/good-practice-awards" TargetMode="External"/><Relationship Id="rId4" Type="http://schemas.openxmlformats.org/officeDocument/2006/relationships/hyperlink" Target="https://healthy-workplaces.osha.europa.eu/cs/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cs-CZ" dirty="0"/>
              <a:t>Kampaň Zdravé pracoviště na období 2026–2028</a:t>
            </a:r>
            <a:br>
              <a:rPr lang="cs-CZ" dirty="0"/>
            </a:br>
            <a:r>
              <a:rPr lang="cs-CZ" dirty="0"/>
              <a:t>„Společně za duševní zdraví při práci“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cs-CZ" sz="2600" i="1" dirty="0">
                <a:solidFill>
                  <a:srgbClr val="92D050"/>
                </a:solidFill>
              </a:rPr>
              <a:t>Předcházení psychosociálním rizikům na pracovišti</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cs-CZ" dirty="0"/>
              <a:t>Obsah</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97389"/>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dirty="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cs-CZ" b="0" dirty="0">
                <a:solidFill>
                  <a:srgbClr val="003399"/>
                </a:solidFill>
              </a:rPr>
              <a:t>Širší souvislosti</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cs-CZ" sz="1600" dirty="0">
                <a:solidFill>
                  <a:srgbClr val="003399"/>
                </a:solidFill>
              </a:rPr>
              <a:t>Záměry a cíle kampaně</a:t>
            </a:r>
          </a:p>
          <a:p>
            <a:pPr marL="169863" indent="-169863">
              <a:buFont typeface="Arial" panose="020B0604020202020204" pitchFamily="34" charset="0"/>
              <a:buChar char="•"/>
            </a:pPr>
            <a:r>
              <a:rPr lang="cs-CZ" sz="1600" dirty="0">
                <a:solidFill>
                  <a:srgbClr val="003399"/>
                </a:solidFill>
              </a:rPr>
              <a:t>Komu je kampaň určena?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dirty="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cs-CZ" sz="1800" dirty="0"/>
              <a:t>Plán postupu: pět prioritních oblastí</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246495"/>
          </a:xfrm>
          <a:prstGeom prst="rect">
            <a:avLst/>
          </a:prstGeom>
          <a:noFill/>
        </p:spPr>
        <p:txBody>
          <a:bodyPr wrap="square" lIns="91440" tIns="45720" rIns="91440" bIns="45720" rtlCol="0" anchor="t">
            <a:spAutoFit/>
          </a:bodyPr>
          <a:lstStyle/>
          <a:p>
            <a:pPr marL="169863" indent="-169863">
              <a:buFont typeface="Arial" panose="020B0604020202020204" pitchFamily="34" charset="0"/>
              <a:buChar char="•"/>
            </a:pPr>
            <a:r>
              <a:rPr lang="cs-CZ" sz="1500" dirty="0">
                <a:solidFill>
                  <a:srgbClr val="003399"/>
                </a:solidFill>
              </a:rPr>
              <a:t>Hodnocení a řízení psychosociálních rizik</a:t>
            </a:r>
          </a:p>
          <a:p>
            <a:pPr marL="169863" indent="-169863">
              <a:buFont typeface="Arial" panose="020B0604020202020204" pitchFamily="34" charset="0"/>
              <a:buChar char="•"/>
            </a:pPr>
            <a:r>
              <a:rPr lang="cs-CZ" sz="1500" dirty="0">
                <a:solidFill>
                  <a:srgbClr val="003399"/>
                </a:solidFill>
              </a:rPr>
              <a:t>Obtěžování, sexuální obtěžování a násilí</a:t>
            </a:r>
          </a:p>
          <a:p>
            <a:pPr marL="169863" indent="-169863">
              <a:buFont typeface="Arial" panose="020B0604020202020204" pitchFamily="34" charset="0"/>
              <a:buChar char="•"/>
            </a:pPr>
            <a:r>
              <a:rPr lang="cs-CZ" sz="1500" dirty="0">
                <a:solidFill>
                  <a:srgbClr val="003399"/>
                </a:solidFill>
              </a:rPr>
              <a:t>Fyzická rizika a duševní zdraví</a:t>
            </a:r>
          </a:p>
          <a:p>
            <a:pPr marL="169545" indent="-169545">
              <a:buFont typeface="Arial" panose="020B0604020202020204" pitchFamily="34" charset="0"/>
              <a:buChar char="•"/>
            </a:pPr>
            <a:r>
              <a:rPr lang="cs-CZ" sz="1500">
                <a:solidFill>
                  <a:srgbClr val="003399"/>
                </a:solidFill>
              </a:rPr>
              <a:t>Psychosociální rizika v odvětví zdravotní a sociální péče</a:t>
            </a:r>
            <a:endParaRPr lang="cs-CZ" sz="1500">
              <a:solidFill>
                <a:srgbClr val="003399"/>
              </a:solidFill>
              <a:cs typeface="Arial"/>
            </a:endParaRPr>
          </a:p>
          <a:p>
            <a:pPr marL="169863" indent="-169863">
              <a:buFont typeface="Arial" panose="020B0604020202020204" pitchFamily="34" charset="0"/>
              <a:buChar char="•"/>
            </a:pPr>
            <a:r>
              <a:rPr lang="cs-CZ" sz="1500" dirty="0">
                <a:solidFill>
                  <a:srgbClr val="003399"/>
                </a:solidFill>
              </a:rPr>
              <a:t>Podpora duševního zdraví při práci</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dirty="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cs-CZ" sz="1800" dirty="0">
                <a:solidFill>
                  <a:schemeClr val="bg1"/>
                </a:solidFill>
              </a:rPr>
              <a:t>Zapojení do kampaně</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lIns="91440" tIns="45720" rIns="91440" bIns="45720" rtlCol="0" anchor="t">
            <a:spAutoFit/>
          </a:bodyPr>
          <a:lstStyle/>
          <a:p>
            <a:pPr marL="169863" indent="-169863">
              <a:buFont typeface="Arial" panose="020B0604020202020204" pitchFamily="34" charset="0"/>
              <a:buChar char="•"/>
            </a:pPr>
            <a:r>
              <a:rPr lang="cs-CZ" sz="1600" dirty="0">
                <a:solidFill>
                  <a:srgbClr val="003399"/>
                </a:solidFill>
              </a:rPr>
              <a:t>Síť agentury EU-OSHA</a:t>
            </a:r>
          </a:p>
          <a:p>
            <a:pPr marL="169863" indent="-169863">
              <a:buFont typeface="Arial" panose="020B0604020202020204" pitchFamily="34" charset="0"/>
              <a:buChar char="•"/>
            </a:pPr>
            <a:r>
              <a:rPr lang="cs-CZ" sz="1600" dirty="0">
                <a:solidFill>
                  <a:srgbClr val="003399"/>
                </a:solidFill>
              </a:rPr>
              <a:t>Zdroje kampaně</a:t>
            </a:r>
          </a:p>
          <a:p>
            <a:pPr marL="169863" indent="-169863">
              <a:buFont typeface="Arial" panose="020B0604020202020204" pitchFamily="34" charset="0"/>
              <a:buChar char="•"/>
            </a:pPr>
            <a:r>
              <a:rPr lang="cs-CZ" sz="1600" dirty="0">
                <a:solidFill>
                  <a:srgbClr val="003399"/>
                </a:solidFill>
              </a:rPr>
              <a:t>Nástroje a digitální propagace</a:t>
            </a:r>
          </a:p>
          <a:p>
            <a:pPr marL="169545" indent="-169545">
              <a:buFont typeface="Arial" panose="020B0604020202020204" pitchFamily="34" charset="0"/>
              <a:buChar char="•"/>
            </a:pPr>
            <a:r>
              <a:rPr lang="cs-CZ" sz="1600" dirty="0">
                <a:solidFill>
                  <a:srgbClr val="003399"/>
                </a:solidFill>
              </a:rPr>
              <a:t>Jak se zapojit do kampaně?</a:t>
            </a:r>
          </a:p>
          <a:p>
            <a:pPr marL="169545" indent="-169545">
              <a:buFont typeface="Arial" panose="020B0604020202020204" pitchFamily="34" charset="0"/>
              <a:buChar char="•"/>
            </a:pPr>
            <a:r>
              <a:rPr lang="cs-CZ" sz="1600">
                <a:solidFill>
                  <a:srgbClr val="003399"/>
                </a:solidFill>
                <a:cs typeface="Arial"/>
              </a:rPr>
              <a:t>Sledujte kampaň</a:t>
            </a:r>
            <a:endParaRPr lang="cs-CZ" sz="1600" dirty="0">
              <a:solidFill>
                <a:srgbClr val="003399"/>
              </a:solidFill>
              <a:cs typeface="Arial"/>
            </a:endParaRP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0310436" cy="489600"/>
          </a:xfrm>
        </p:spPr>
        <p:txBody>
          <a:bodyPr/>
          <a:lstStyle/>
          <a:p>
            <a:r>
              <a:rPr lang="cs-CZ" dirty="0"/>
              <a:t>Širší souvislosti: duševní zdraví ovlivňuje každodenní i pracovní život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cs-CZ" sz="2000" b="1" dirty="0">
                <a:solidFill>
                  <a:schemeClr val="tx2"/>
                </a:solidFill>
              </a:rPr>
              <a:t>Duševní zdraví je ovlivňováno každodenním životem, včetně práce!</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8003084" cy="237897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cs-CZ" dirty="0"/>
              <a:t>Práce může posilovat duševní zdraví </a:t>
            </a:r>
            <a:r>
              <a:rPr lang="cs-CZ" b="0" dirty="0"/>
              <a:t>tím, že poskytuje cíl, strukturu a sociální interakci – </a:t>
            </a:r>
            <a:r>
              <a:rPr lang="cs-CZ" dirty="0"/>
              <a:t>pokud</a:t>
            </a:r>
            <a:r>
              <a:rPr lang="cs-CZ" b="0" dirty="0"/>
              <a:t> </a:t>
            </a:r>
            <a:r>
              <a:rPr lang="cs-CZ" dirty="0"/>
              <a:t>je dobře koncipovaná</a:t>
            </a:r>
            <a:r>
              <a:rPr lang="cs-CZ" b="0" dirty="0"/>
              <a:t> a </a:t>
            </a:r>
            <a:r>
              <a:rPr lang="cs-CZ" dirty="0"/>
              <a:t>podpůrná</a:t>
            </a:r>
            <a:r>
              <a:rPr lang="cs-CZ" b="0" dirty="0"/>
              <a:t>.</a:t>
            </a:r>
          </a:p>
          <a:p>
            <a:pPr marL="233363" indent="-233363">
              <a:spcAft>
                <a:spcPts val="600"/>
              </a:spcAft>
            </a:pPr>
            <a:r>
              <a:rPr lang="cs-CZ" dirty="0"/>
              <a:t>Psychosociální rizika na pracovišti</a:t>
            </a:r>
            <a:r>
              <a:rPr lang="cs-CZ" b="0" dirty="0"/>
              <a:t>, jako jsou protichůdné požadavky, obtěžování nebo trvale vysoká pracovní zátěž, mohou tento účinek oslabit. </a:t>
            </a:r>
          </a:p>
          <a:p>
            <a:pPr marL="233363" indent="-233363">
              <a:spcAft>
                <a:spcPts val="600"/>
              </a:spcAft>
            </a:pPr>
            <a:r>
              <a:rPr lang="cs-CZ" dirty="0"/>
              <a:t>Nejsou-li tato rizika identifikována</a:t>
            </a:r>
            <a:r>
              <a:rPr lang="cs-CZ" b="0" dirty="0"/>
              <a:t>, </a:t>
            </a:r>
            <a:r>
              <a:rPr lang="cs-CZ" dirty="0"/>
              <a:t>řízena</a:t>
            </a:r>
            <a:r>
              <a:rPr lang="cs-CZ" b="0" dirty="0"/>
              <a:t> a </a:t>
            </a:r>
            <a:r>
              <a:rPr lang="cs-CZ" dirty="0"/>
              <a:t>nepředchází-li se jim</a:t>
            </a:r>
            <a:r>
              <a:rPr lang="cs-CZ" b="0" dirty="0"/>
              <a:t>, mohou</a:t>
            </a:r>
            <a:r>
              <a:rPr lang="cs-CZ" dirty="0"/>
              <a:t> </a:t>
            </a:r>
            <a:r>
              <a:rPr lang="cs-CZ" b="0" dirty="0"/>
              <a:t>vést k řadě </a:t>
            </a:r>
            <a:r>
              <a:rPr lang="cs-CZ" dirty="0"/>
              <a:t>závažných zdravotních problémů</a:t>
            </a:r>
            <a:r>
              <a:rPr lang="cs-CZ" b="0" dirty="0"/>
              <a:t>, včetně syndromu vyhoření, deprese, úzkosti a dalších.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cs-CZ" dirty="0"/>
              <a:t>Širší </a:t>
            </a:r>
            <a:r>
              <a:rPr lang="cs-CZ" dirty="0">
                <a:solidFill>
                  <a:srgbClr val="003399"/>
                </a:solidFill>
              </a:rPr>
              <a:t>souvislosti</a:t>
            </a:r>
            <a:r>
              <a:rPr lang="cs-CZ" dirty="0"/>
              <a:t>: o co jde?</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426326"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cs-CZ" sz="1800" b="1" dirty="0">
                <a:solidFill>
                  <a:schemeClr val="tx2"/>
                </a:solidFill>
              </a:rPr>
              <a:t>Předpokládá se, že špatné duševní zdraví sníží v letech 2025–2050 hrubý domácí produkt EU v průměru o 1,7 % ročně.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cs-CZ" b="0" dirty="0"/>
              <a:t>Problémy v oblasti duševního zdraví jsou mezi Evropany</a:t>
            </a:r>
            <a:r>
              <a:rPr lang="cs-CZ" dirty="0"/>
              <a:t> stále častější</a:t>
            </a:r>
            <a:r>
              <a:rPr lang="cs-CZ" b="0" dirty="0"/>
              <a:t>. </a:t>
            </a:r>
          </a:p>
          <a:p>
            <a:pPr marL="233363" indent="-233363">
              <a:spcAft>
                <a:spcPts val="600"/>
              </a:spcAft>
            </a:pPr>
            <a:r>
              <a:rPr lang="cs-CZ" b="0" dirty="0"/>
              <a:t>Problémy v oblasti duševního zdraví představují </a:t>
            </a:r>
            <a:r>
              <a:rPr lang="cs-CZ" dirty="0"/>
              <a:t>hospodářskou ztrátu</a:t>
            </a:r>
            <a:r>
              <a:rPr lang="cs-CZ" b="0" dirty="0"/>
              <a:t>, způsobenou zejména nižší účastí na trhu práce a vyšší mírou absence a prezentismu.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cs-CZ" dirty="0"/>
              <a:t>Širší </a:t>
            </a:r>
            <a:r>
              <a:rPr lang="cs-CZ" dirty="0">
                <a:solidFill>
                  <a:srgbClr val="003399"/>
                </a:solidFill>
              </a:rPr>
              <a:t>souvislosti</a:t>
            </a:r>
            <a:r>
              <a:rPr lang="cs-CZ" dirty="0"/>
              <a:t>: pohled pracovníků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cs-CZ" b="0" dirty="0"/>
              <a:t>Podle průzkumu </a:t>
            </a:r>
            <a:r>
              <a:rPr lang="cs-CZ" b="0" dirty="0">
                <a:solidFill>
                  <a:srgbClr val="92D050"/>
                </a:solidFill>
                <a:hlinkClick r:id="rId3">
                  <a:extLst>
                    <a:ext uri="{A12FA001-AC4F-418D-AE19-62706E023703}">
                      <ahyp:hlinkClr xmlns:ahyp="http://schemas.microsoft.com/office/drawing/2018/hyperlinkcolor" val="tx"/>
                    </a:ext>
                  </a:extLst>
                </a:hlinkClick>
              </a:rPr>
              <a:t>Situace v oblasti BOZP 2025</a:t>
            </a:r>
            <a:r>
              <a:rPr lang="cs-CZ" b="0" dirty="0"/>
              <a:t> mezi pracovníky více </a:t>
            </a:r>
            <a:r>
              <a:rPr lang="cs-CZ" b="1" dirty="0"/>
              <a:t>než 4 z 10 pracovníků v EU (44 %)</a:t>
            </a:r>
            <a:r>
              <a:rPr lang="cs-CZ" b="0" dirty="0"/>
              <a:t> uvádějí, že jsou vystaveni </a:t>
            </a:r>
            <a:r>
              <a:rPr lang="cs-CZ" b="1" dirty="0"/>
              <a:t>velké časové tísni</a:t>
            </a:r>
            <a:r>
              <a:rPr lang="cs-CZ" b="0" dirty="0"/>
              <a:t> nebo </a:t>
            </a:r>
            <a:r>
              <a:rPr lang="cs-CZ" b="1" dirty="0"/>
              <a:t>přetížení prací</a:t>
            </a:r>
            <a:r>
              <a:rPr lang="cs-CZ" b="0" dirty="0"/>
              <a:t>.</a:t>
            </a:r>
            <a:br>
              <a:rPr lang="cs-CZ" dirty="0"/>
            </a:br>
            <a:endParaRPr lang="cs-CZ" dirty="0"/>
          </a:p>
          <a:p>
            <a:pPr marL="233363" indent="-233363"/>
            <a:r>
              <a:rPr lang="cs-CZ" dirty="0"/>
              <a:t>Mnoho pracovníků uvádí, že jejich zaměstnání má negativní vliv na jejich zdraví:</a:t>
            </a:r>
          </a:p>
          <a:p>
            <a:pPr lvl="1"/>
            <a:r>
              <a:rPr lang="cs-CZ" dirty="0">
                <a:solidFill>
                  <a:schemeClr val="tx2"/>
                </a:solidFill>
              </a:rPr>
              <a:t>37 % pracovníků pociťuje celkovou únavu, </a:t>
            </a:r>
          </a:p>
          <a:p>
            <a:pPr lvl="1"/>
            <a:r>
              <a:rPr lang="cs-CZ" dirty="0">
                <a:solidFill>
                  <a:schemeClr val="tx2"/>
                </a:solidFill>
              </a:rPr>
              <a:t>29 % pracovníků pociťuje stres, depresi nebo úzkosti</a:t>
            </a:r>
            <a:r>
              <a:rPr lang="cs-CZ" dirty="0"/>
              <a:t>.</a:t>
            </a:r>
          </a:p>
          <a:p>
            <a:pPr marL="0" indent="0">
              <a:buNone/>
            </a:pPr>
            <a:br>
              <a:rPr lang="cs-CZ" dirty="0"/>
            </a:br>
            <a:endParaRPr lang="cs-CZ" dirty="0"/>
          </a:p>
        </p:txBody>
      </p:sp>
      <p:grpSp>
        <p:nvGrpSpPr>
          <p:cNvPr id="11" name="Group 10" descr="Fotografie kancelářského pracovníka, který sedí u stolu a při čtení dokumentů se mračí. Po jeho levé straně žongluje postavička s různými digitálními ikonami, například listem papíru, otazníkem, grafy a hodinami, které symbolizují velkou časovou tíseň a přetížení prací.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e kancelářského pracovníka, který sedí u stolu a při čtení dokumentů se mračí. Po jeho levé straně žongluje postavička s různými digitálními ikonami, například listem papíru, otazníkem, grafy a hodinami, které symbolizují velkou časovou tíseň a přetížení prací.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cs-CZ" sz="700" dirty="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cs-CZ" dirty="0"/>
              <a:t>Širší </a:t>
            </a:r>
            <a:r>
              <a:rPr lang="cs-CZ" dirty="0">
                <a:solidFill>
                  <a:srgbClr val="003399"/>
                </a:solidFill>
              </a:rPr>
              <a:t>souvislosti</a:t>
            </a:r>
            <a:r>
              <a:rPr lang="cs-CZ" dirty="0"/>
              <a:t>: pohled organizací a pracovníků –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Psychosociální rizika na pracovišti: organizace a pracovníci</a:t>
            </a:r>
          </a:p>
          <a:p>
            <a:r>
              <a:rPr lang="cs-CZ" sz="1800" dirty="0">
                <a:latin typeface="+mn-lt"/>
              </a:rPr>
              <a:t>Podobné vzorce, odlišné pohledy</a:t>
            </a:r>
            <a:r>
              <a:rPr lang="cs-CZ" sz="1800" b="1" dirty="0">
                <a:latin typeface="+mn-lt"/>
              </a:rPr>
              <a:t> </a:t>
            </a:r>
          </a:p>
        </p:txBody>
      </p:sp>
      <p:grpSp>
        <p:nvGrpSpPr>
          <p:cNvPr id="3" name="Group 2" descr="Datový blok porovnávající míru časové tísně uváděnou organizacemi a pracovníky. Údaje jsou znázorněny půlkruhy a procentními hodnotami. Časovou tíseň uvádí 44 % organizací a 43 % pracovníků.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000" i="1" dirty="0"/>
                  <a:t>Zdroj: </a:t>
                </a:r>
                <a:r>
                  <a:rPr lang="cs-CZ" sz="1000" b="0" dirty="0"/>
                  <a:t>Situace v oblasti BOZP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cs-CZ" sz="1400" b="1" dirty="0"/>
                  <a:t>A</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400" dirty="0"/>
                <a:t>ORGANIZACE</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cs-CZ" sz="1400" dirty="0">
                  <a:solidFill>
                    <a:srgbClr val="A9DE4E"/>
                  </a:solidFill>
                </a:rPr>
                <a:t>PRACOVNÍCI</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cs-CZ" sz="1400" b="1" dirty="0">
                  <a:solidFill>
                    <a:schemeClr val="bg1"/>
                  </a:solidFill>
                </a:rPr>
                <a:t>ČASOVÁ TÍSEŇ</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Datový blok porovnávající míru špatné komunikace a spolupráce uváděnou organizacemi a pracovníky. Údaje jsou znázorněny půlkruhy a procentními hodnotami. Špatnou komunikaci a spolupráci uvádí 19 % organizací a 29 % pracovníků.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000" i="1" dirty="0"/>
                      <a:t>Zdroj: </a:t>
                    </a:r>
                    <a:r>
                      <a:rPr lang="cs-CZ" sz="1000" b="0" dirty="0"/>
                      <a:t>ESENER 2024, Situace v oblasti BOZP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cs-CZ" sz="1400" b="1" dirty="0"/>
                      <a:t>A</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400" dirty="0"/>
                    <a:t>ORGANIZACE</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cs-CZ" sz="1400" dirty="0">
                      <a:solidFill>
                        <a:srgbClr val="A9DE4E"/>
                      </a:solidFill>
                    </a:rPr>
                    <a:t>PRACOVNÍCI</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cs-CZ" sz="1400" b="1" dirty="0">
                      <a:solidFill>
                        <a:schemeClr val="bg1"/>
                      </a:solidFill>
                    </a:rPr>
                    <a:t>ŠPATNÁ KOMUNIKACE A SPOLUPRÁCE</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2" name="Group 91" descr="Pouze 51 % organizací uvádí, že do řešení psychosociálních rizik zapojuje pracovníky.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400" dirty="0"/>
                    <a:t>POUZE</a:t>
                  </a:r>
                </a:p>
              </p:txBody>
            </p:sp>
            <p:sp>
              <p:nvSpPr>
                <p:cNvPr id="100" name="Content Placeholder 2" descr="Datový blok znázorňující podíl organizací, které do řešení psychosociálních rizik na pracovišti zapojují pracovníky. Tento podíl činí 51 %.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600" b="0" dirty="0"/>
                    <a:t>organizací uvádí, že do řešení psychosociálních rizik zapojuje pracovníky.</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cs-CZ" sz="1400" b="1" dirty="0">
                      <a:solidFill>
                        <a:schemeClr val="bg1"/>
                      </a:solidFill>
                    </a:rPr>
                    <a:t>ZAPOJENÍ PRACOVNÍKŮ</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3451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46816"/>
            <a:ext cx="2840860" cy="94665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cs-CZ" sz="1400" dirty="0"/>
              <a:t>Zapojení pracovníků je nezbytné pro identifikaci rizik a společné hledání účinných řešení.</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10506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cs-CZ" dirty="0"/>
              <a:t>Širší </a:t>
            </a:r>
            <a:r>
              <a:rPr lang="cs-CZ" dirty="0">
                <a:solidFill>
                  <a:srgbClr val="003399"/>
                </a:solidFill>
              </a:rPr>
              <a:t>souvislosti</a:t>
            </a:r>
            <a:r>
              <a:rPr lang="cs-CZ" dirty="0"/>
              <a:t>: pohled organizací –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Psychosociální rizika vyskytující se v organizacích:</a:t>
            </a:r>
          </a:p>
        </p:txBody>
      </p:sp>
      <p:graphicFrame>
        <p:nvGraphicFramePr>
          <p:cNvPr id="7" name="Chart 6" descr="Graf porovnávající výskyt psychosociálních rizik v organizacích v letech 2019 a 2024:&#10;&#10;Nutnost jednat s problémovými zákazníky, pacienty, žáky atd. 2019: 59 %. 2024: 56 %&#10;Časová tíseň. 2019: 45 % 2024: 43 %&#10;Špatná komunikace nebo spolupráce v rámci organizace. 2019: 18 % 2024: 19%&#10;Dlouhá nebo nepravidelná pracovní doba.  2019: 21 % 2024: 18 %&#10;Strach ze ztráty zaměstnání.  2019: 11 % 2024: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2616737930"/>
              </p:ext>
            </p:extLst>
          </p:nvPr>
        </p:nvGraphicFramePr>
        <p:xfrm>
          <a:off x="2015119" y="1698719"/>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cs-CZ" sz="1200" i="1" dirty="0">
                <a:effectLst/>
              </a:rPr>
              <a:t>Zdroj: </a:t>
            </a:r>
            <a:r>
              <a:rPr lang="cs-CZ" sz="1200" dirty="0">
                <a:effectLst/>
              </a:rPr>
              <a:t>ESENER 2024 – základ: pracoviště v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cs-CZ" dirty="0"/>
              <a:t>Záměry a cíle kampaně</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851286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Zvýšit povědomí o: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16301"/>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pPr>
            <a:r>
              <a:rPr lang="cs-CZ" sz="1800" dirty="0"/>
              <a:t>vlivu dobrého pracovního prostředí na duševní zdraví a pohodu</a:t>
            </a:r>
            <a:r>
              <a:rPr lang="cs-CZ" sz="1800" b="0" dirty="0"/>
              <a:t>,</a:t>
            </a:r>
          </a:p>
          <a:p>
            <a:pPr marL="233363" indent="-233363">
              <a:spcBef>
                <a:spcPts val="600"/>
              </a:spcBef>
            </a:pPr>
            <a:r>
              <a:rPr lang="cs-CZ" sz="1800" b="0" dirty="0"/>
              <a:t>významu</a:t>
            </a:r>
            <a:r>
              <a:rPr lang="cs-CZ" sz="1800" dirty="0"/>
              <a:t> hodnocení psychosociálních rizik</a:t>
            </a:r>
            <a:r>
              <a:rPr lang="cs-CZ" sz="1800" b="0" dirty="0"/>
              <a:t>, </a:t>
            </a:r>
            <a:r>
              <a:rPr lang="cs-CZ" sz="1800" dirty="0"/>
              <a:t>jejich prevence a řízení</a:t>
            </a:r>
            <a:r>
              <a:rPr lang="cs-CZ" sz="1800" b="0" dirty="0"/>
              <a:t>. </a:t>
            </a:r>
            <a:r>
              <a:rPr lang="cs-CZ" sz="1800" dirty="0"/>
              <a:t> </a:t>
            </a:r>
          </a:p>
          <a:p>
            <a:pPr marL="0" indent="0">
              <a:spcBef>
                <a:spcPts val="600"/>
              </a:spcBef>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43133"/>
            <a:ext cx="780221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Podporovat:</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551949"/>
            <a:ext cx="7144797"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cs-CZ" sz="1800" dirty="0"/>
              <a:t>navazování kontaktů mezi zúčastněnými stranami</a:t>
            </a:r>
            <a:r>
              <a:rPr lang="cs-CZ" sz="1800" b="0" dirty="0"/>
              <a:t>,</a:t>
            </a:r>
          </a:p>
          <a:p>
            <a:pPr marL="233363" indent="-233363">
              <a:spcBef>
                <a:spcPts val="0"/>
              </a:spcBef>
              <a:spcAft>
                <a:spcPts val="600"/>
              </a:spcAft>
            </a:pPr>
            <a:r>
              <a:rPr lang="cs-CZ" sz="1800" b="0" dirty="0"/>
              <a:t>spolupráci se všemi</a:t>
            </a:r>
            <a:r>
              <a:rPr lang="cs-CZ" sz="1800" dirty="0"/>
              <a:t> partnery na pracovišti</a:t>
            </a:r>
            <a:r>
              <a:rPr lang="cs-CZ" sz="1800" b="0" dirty="0"/>
              <a:t>,</a:t>
            </a:r>
          </a:p>
          <a:p>
            <a:pPr marL="233363" indent="-233363">
              <a:spcBef>
                <a:spcPts val="0"/>
              </a:spcBef>
              <a:spcAft>
                <a:spcPts val="600"/>
              </a:spcAft>
            </a:pPr>
            <a:r>
              <a:rPr lang="cs-CZ" sz="1800" b="0" dirty="0"/>
              <a:t>vytváření</a:t>
            </a:r>
            <a:r>
              <a:rPr lang="cs-CZ" sz="1800" dirty="0"/>
              <a:t> podpůrného</a:t>
            </a:r>
            <a:r>
              <a:rPr lang="cs-CZ" sz="1800" b="0" dirty="0"/>
              <a:t>,</a:t>
            </a:r>
            <a:r>
              <a:rPr lang="cs-CZ" sz="1800" dirty="0"/>
              <a:t> inkluzivního </a:t>
            </a:r>
            <a:r>
              <a:rPr lang="cs-CZ" sz="1800" b="0" dirty="0"/>
              <a:t>a</a:t>
            </a:r>
            <a:r>
              <a:rPr lang="cs-CZ" sz="1800" dirty="0"/>
              <a:t> psychicky zdravého pracovního prostředí</a:t>
            </a:r>
            <a:r>
              <a:rPr lang="cs-CZ" sz="1800" b="0" dirty="0"/>
              <a:t>,</a:t>
            </a:r>
          </a:p>
          <a:p>
            <a:pPr marL="233363" indent="-233363">
              <a:spcBef>
                <a:spcPts val="0"/>
              </a:spcBef>
              <a:spcAft>
                <a:spcPts val="600"/>
              </a:spcAft>
            </a:pPr>
            <a:r>
              <a:rPr lang="cs-CZ" sz="1800" dirty="0"/>
              <a:t>propojení psychosociálních rizik s širšími procesy </a:t>
            </a:r>
            <a:r>
              <a:rPr lang="cs-CZ" sz="1800" b="0" dirty="0"/>
              <a:t>v oblasti bezpečnosti a ochrany zdraví při práci</a:t>
            </a:r>
            <a:r>
              <a:rPr lang="cs-CZ" sz="1800" dirty="0"/>
              <a:t> (BOZP) </a:t>
            </a:r>
            <a:r>
              <a:rPr lang="cs-CZ" sz="1800" b="0" dirty="0"/>
              <a:t>s cílem zajistit komplexní přístup.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Fotografie ve tvaru oblaku, na níž je skupina pracovníků kolem panelu s číselnými údaji. Na levé straně obrázku je zelená postavička. Obrázek se zaměřuje na organizační úsilí nezbytné k podpoře dobrého duševního zdraví při práci.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cs-CZ" dirty="0"/>
              <a:t>Komu je kampaň určena? Kdo by se měl zúčastnit?</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816684" cy="578138"/>
          </a:xfrm>
          <a:prstGeom prst="wedgeRectCallout">
            <a:avLst>
              <a:gd name="adj1" fmla="val 54615"/>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cs-CZ" sz="1800" b="1" dirty="0">
                <a:solidFill>
                  <a:srgbClr val="003399"/>
                </a:solidFill>
              </a:rPr>
              <a:t>Za dobré duševní zdraví neseme společnou odpovědnost.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cs-CZ" sz="1800" dirty="0">
                <a:solidFill>
                  <a:schemeClr val="tx2"/>
                </a:solidFill>
              </a:rPr>
              <a:t>zaměstnavatelé z podniků všech velikostí </a:t>
            </a:r>
          </a:p>
          <a:p>
            <a:pPr marL="233363" indent="-233363">
              <a:buFont typeface="Wingdings" panose="05000000000000000000" pitchFamily="2" charset="2"/>
              <a:buChar char="§"/>
            </a:pPr>
            <a:r>
              <a:rPr lang="cs-CZ" sz="1800" dirty="0">
                <a:solidFill>
                  <a:schemeClr val="tx2"/>
                </a:solidFill>
              </a:rPr>
              <a:t>pracovníci </a:t>
            </a:r>
          </a:p>
          <a:p>
            <a:pPr marL="233363" indent="-233363">
              <a:buFont typeface="Wingdings" panose="05000000000000000000" pitchFamily="2" charset="2"/>
              <a:buChar char="§"/>
            </a:pPr>
            <a:r>
              <a:rPr lang="cs-CZ" sz="1800" dirty="0">
                <a:solidFill>
                  <a:schemeClr val="tx2"/>
                </a:solidFill>
              </a:rPr>
              <a:t>sociální partneři</a:t>
            </a:r>
          </a:p>
          <a:p>
            <a:pPr marL="233363" indent="-233363">
              <a:buFont typeface="Wingdings" panose="05000000000000000000" pitchFamily="2" charset="2"/>
              <a:buChar char="§"/>
            </a:pPr>
            <a:r>
              <a:rPr lang="cs-CZ" sz="1800" dirty="0">
                <a:solidFill>
                  <a:schemeClr val="tx2"/>
                </a:solidFill>
              </a:rPr>
              <a:t>inspektoři práce </a:t>
            </a:r>
          </a:p>
          <a:p>
            <a:pPr marL="233363" indent="-233363">
              <a:buFont typeface="Wingdings" panose="05000000000000000000" pitchFamily="2" charset="2"/>
              <a:buChar char="§"/>
            </a:pPr>
            <a:r>
              <a:rPr lang="cs-CZ" sz="1800" dirty="0">
                <a:solidFill>
                  <a:schemeClr val="tx2"/>
                </a:solidFill>
              </a:rPr>
              <a:t>odborníci na BOZP </a:t>
            </a:r>
          </a:p>
          <a:p>
            <a:pPr marL="233363" indent="-233363">
              <a:buFont typeface="Wingdings" panose="05000000000000000000" pitchFamily="2" charset="2"/>
              <a:buChar char="§"/>
            </a:pPr>
            <a:r>
              <a:rPr lang="cs-CZ" sz="1800" dirty="0">
                <a:solidFill>
                  <a:schemeClr val="tx2"/>
                </a:solidFill>
              </a:rPr>
              <a:t>organizace v oblasti duševního zdraví</a:t>
            </a:r>
          </a:p>
          <a:p>
            <a:pPr marL="233363" indent="-233363">
              <a:buFont typeface="Wingdings" panose="05000000000000000000" pitchFamily="2" charset="2"/>
              <a:buChar char="§"/>
            </a:pPr>
            <a:r>
              <a:rPr lang="cs-CZ" sz="1800" dirty="0">
                <a:solidFill>
                  <a:schemeClr val="tx2"/>
                </a:solidFill>
              </a:rPr>
              <a:t>ženské a mládežnické organizace </a:t>
            </a:r>
          </a:p>
          <a:p>
            <a:pPr marL="233363" indent="-233363">
              <a:buFont typeface="Wingdings" panose="05000000000000000000" pitchFamily="2" charset="2"/>
              <a:buChar char="§"/>
            </a:pPr>
            <a:r>
              <a:rPr lang="cs-CZ" sz="1800" dirty="0">
                <a:solidFill>
                  <a:schemeClr val="tx2"/>
                </a:solidFill>
              </a:rPr>
              <a:t>organizace LGBTQ+ </a:t>
            </a:r>
          </a:p>
          <a:p>
            <a:pPr marL="233363" indent="-233363">
              <a:buFont typeface="Wingdings" panose="05000000000000000000" pitchFamily="2" charset="2"/>
              <a:buChar char="§"/>
            </a:pPr>
            <a:r>
              <a:rPr lang="cs-CZ" sz="1800" dirty="0">
                <a:solidFill>
                  <a:schemeClr val="tx2"/>
                </a:solidFill>
              </a:rPr>
              <a:t>tvůrci politik</a:t>
            </a:r>
          </a:p>
          <a:p>
            <a:pPr marL="233363" indent="-233363">
              <a:buFont typeface="Wingdings" panose="05000000000000000000" pitchFamily="2" charset="2"/>
              <a:buChar char="§"/>
            </a:pPr>
            <a:r>
              <a:rPr lang="cs-CZ" sz="1800" dirty="0">
                <a:solidFill>
                  <a:schemeClr val="tx2"/>
                </a:solidFill>
              </a:rPr>
              <a:t>výzkumní pracovníci a pedagogové </a:t>
            </a:r>
          </a:p>
          <a:p>
            <a:pPr marL="233363" indent="-233363">
              <a:buFont typeface="Wingdings" panose="05000000000000000000" pitchFamily="2" charset="2"/>
              <a:buChar char="§"/>
            </a:pPr>
            <a:r>
              <a:rPr lang="cs-CZ" sz="1800" dirty="0">
                <a:solidFill>
                  <a:schemeClr val="tx2"/>
                </a:solidFill>
              </a:rPr>
              <a:t>pracovníci sdělovacích prostředků </a:t>
            </a:r>
          </a:p>
          <a:p>
            <a:endParaRPr lang="en-GB" sz="1800" dirty="0"/>
          </a:p>
        </p:txBody>
      </p:sp>
      <p:pic>
        <p:nvPicPr>
          <p:cNvPr id="8" name="Picture 7" descr="Vektorová ilustrace čtyř zelených postaviček propojených čarami, které znázorňují sdílenou odpovědnost. Jedna postavička drží šálek kávy, druhá vykřičník, třetí lupu a čtvrtá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941"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cs-CZ" dirty="0"/>
              <a:t>Plán postupu: pět prioritních oblastí kampaně</a:t>
            </a:r>
          </a:p>
        </p:txBody>
      </p:sp>
      <p:graphicFrame>
        <p:nvGraphicFramePr>
          <p:cNvPr id="5" name="Content Placeholder 3" descr="Časový plán s termíny zahájení jednotlivých pěti prioritních oblastí kampaně.">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2591373014"/>
              </p:ext>
            </p:extLst>
          </p:nvPr>
        </p:nvGraphicFramePr>
        <p:xfrm>
          <a:off x="1497877" y="1571391"/>
          <a:ext cx="9340618"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cs-CZ" dirty="0"/>
              <a:t>Priorita 1: Hodnocení a řízení psychosociálních rizik –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401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Současná situace</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989572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cs-CZ" b="0" dirty="0"/>
              <a:t>Zaměstnavatelé mají </a:t>
            </a:r>
            <a:r>
              <a:rPr lang="cs-CZ" dirty="0"/>
              <a:t>zákonnou povinnost chránit zdraví pracovníků</a:t>
            </a:r>
            <a:r>
              <a:rPr lang="cs-CZ" b="0" dirty="0"/>
              <a:t>, což zahrnuje i </a:t>
            </a:r>
            <a:r>
              <a:rPr lang="cs-CZ" dirty="0"/>
              <a:t>duševní zdraví</a:t>
            </a:r>
            <a:r>
              <a:rPr lang="cs-CZ" b="0" dirty="0"/>
              <a:t>.</a:t>
            </a:r>
          </a:p>
          <a:p>
            <a:pPr marL="233363" indent="-233363">
              <a:spcAft>
                <a:spcPts val="600"/>
              </a:spcAft>
            </a:pPr>
            <a:r>
              <a:rPr lang="cs-CZ" b="0" dirty="0"/>
              <a:t>Pouze</a:t>
            </a:r>
            <a:r>
              <a:rPr lang="cs-CZ" dirty="0"/>
              <a:t> 39 % podniků </a:t>
            </a:r>
            <a:r>
              <a:rPr lang="cs-CZ" b="0" dirty="0"/>
              <a:t> uvádí, že má </a:t>
            </a:r>
            <a:r>
              <a:rPr lang="cs-CZ" dirty="0"/>
              <a:t>akční plán pro prevenci stresu souvisejícího s prací</a:t>
            </a:r>
            <a:r>
              <a:rPr lang="cs-CZ" b="0" dirty="0"/>
              <a:t>.</a:t>
            </a:r>
          </a:p>
          <a:p>
            <a:pPr marL="233363" indent="-233363">
              <a:spcAft>
                <a:spcPts val="600"/>
              </a:spcAft>
            </a:pPr>
            <a:r>
              <a:rPr lang="cs-CZ" b="0" dirty="0"/>
              <a:t>Organizace si mohou psychosociální rizika uvědomovat, často jim však</a:t>
            </a:r>
            <a:r>
              <a:rPr lang="cs-CZ" dirty="0"/>
              <a:t> chybějí </a:t>
            </a:r>
            <a:r>
              <a:rPr lang="cs-CZ" b="0" dirty="0"/>
              <a:t>systematická a formalizovaná</a:t>
            </a:r>
            <a:r>
              <a:rPr lang="cs-CZ" dirty="0"/>
              <a:t> opatření, která by je účinně řešila</a:t>
            </a:r>
            <a:r>
              <a:rPr lang="cs-CZ" b="0" dirty="0"/>
              <a:t>. </a:t>
            </a:r>
          </a:p>
          <a:p>
            <a:pPr marL="233363" indent="-233363">
              <a:spcAft>
                <a:spcPts val="600"/>
              </a:spcAft>
            </a:pPr>
            <a:r>
              <a:rPr lang="cs-CZ" b="0" dirty="0"/>
              <a:t>Údaje ukazují, že povědomí a zavádění</a:t>
            </a:r>
            <a:r>
              <a:rPr lang="cs-CZ" dirty="0"/>
              <a:t> preventivních </a:t>
            </a:r>
            <a:r>
              <a:rPr lang="cs-CZ" dirty="0">
                <a:solidFill>
                  <a:schemeClr val="accent1"/>
                </a:solidFill>
              </a:rPr>
              <a:t>opatření se v jednotlivých odvětvích a zemích</a:t>
            </a:r>
            <a:r>
              <a:rPr lang="cs-CZ" dirty="0"/>
              <a:t> liší</a:t>
            </a:r>
            <a:r>
              <a:rPr lang="cs-CZ"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1: Hodnocení a řízení psychosociálních rizik –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cs-CZ" b="1" dirty="0">
                <a:solidFill>
                  <a:srgbClr val="003399"/>
                </a:solidFill>
                <a:cs typeface="Arial" panose="020B0604020202020204" pitchFamily="34" charset="0"/>
              </a:rPr>
              <a:t>          Hlavní obtíže, které podniky uvádějí při řešení psychosociálních rizik (PSR):</a:t>
            </a:r>
          </a:p>
        </p:txBody>
      </p:sp>
      <p:grpSp>
        <p:nvGrpSpPr>
          <p:cNvPr id="13" name="Group 12" descr="Čtyři kruhové grafy znázorňující hlavní obtíže, které podniky uvádějí při řešení psychosociálních rizik (PSR).  Kruhový graf č. 1 znázorňuje 59 %.  Neochota mluvit o těchto záležitostech otevřeně. Kruhový graf č. 2 znázorňuje 44 %. Nedostatek odborných znalostí nebo odborné podpory. Kruhový graf č. 3 znázorňuje 43 %. Nedostatečné povědomí pracovníků.  Kruhový graf č. 4 znázorňuje 32 %. Nedostatečné povědomí vedení.">
            <a:extLst>
              <a:ext uri="{FF2B5EF4-FFF2-40B4-BE49-F238E27FC236}">
                <a16:creationId xmlns:a16="http://schemas.microsoft.com/office/drawing/2014/main" id="{5A1D7735-3259-B0E5-ADF7-9703C0F715D4}"/>
              </a:ext>
            </a:extLst>
          </p:cNvPr>
          <p:cNvGrpSpPr/>
          <p:nvPr/>
        </p:nvGrpSpPr>
        <p:grpSpPr>
          <a:xfrm>
            <a:off x="120387" y="1503628"/>
            <a:ext cx="11347047" cy="2501453"/>
            <a:chOff x="176987" y="3931303"/>
            <a:chExt cx="11347047" cy="2501453"/>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9333"/>
              <a:ext cx="9573787" cy="663423"/>
              <a:chOff x="1503249" y="3271392"/>
              <a:chExt cx="7180341" cy="49756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1600" dirty="0"/>
                  <a:t>Neochota mluvit o těchto záležitostech otevřeně</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1600" dirty="0"/>
                  <a:t>Nedostatek odborných znalostí nebo odborné podpory</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277451" y="3276737"/>
                <a:ext cx="1685936"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1600" dirty="0"/>
                  <a:t>Nedostatečné povědomí pracovníků</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257241" y="3276211"/>
                <a:ext cx="1426349"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1600" dirty="0"/>
                  <a:t>Nedostatečné povědomí vedení</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14605" y="4460740"/>
            <a:ext cx="10795517"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cs-CZ" dirty="0"/>
              <a:t>Výzkum ukazuje, že menší podniky mají tendenci řešit psychosociální rizika ad hoc namísto uplatňování strukturovaných přístupů. </a:t>
            </a:r>
          </a:p>
          <a:p>
            <a:pPr marL="233363" indent="-233363">
              <a:spcBef>
                <a:spcPts val="600"/>
              </a:spcBef>
            </a:pPr>
            <a:r>
              <a:rPr lang="cs-CZ" dirty="0"/>
              <a:t>Orgány a jednotlivá odvětví však uplatňují slibné přístupy, které mají podnikům pomoci psychosociální rizika řešit.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535631"/>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541167" y="5821833"/>
            <a:ext cx="3029093"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6736017" y="5159469"/>
            <a:ext cx="32268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216509"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1: Hodnocení a řízení psychosociálních rizik –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33557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Preventivní opatření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849876" cy="2166891"/>
          </a:xfrm>
        </p:spPr>
        <p:txBody>
          <a:bodyPr>
            <a:noAutofit/>
          </a:bodyPr>
          <a:lstStyle/>
          <a:p>
            <a:pPr marL="233363" indent="-233363">
              <a:spcAft>
                <a:spcPts val="600"/>
              </a:spcAft>
            </a:pPr>
            <a:r>
              <a:rPr lang="cs-CZ" dirty="0"/>
              <a:t>Hodnotit a řídit psychosociální rizika </a:t>
            </a:r>
            <a:r>
              <a:rPr lang="cs-CZ" b="0" dirty="0"/>
              <a:t>jako součást</a:t>
            </a:r>
            <a:r>
              <a:rPr lang="cs-CZ" dirty="0"/>
              <a:t> celkového procesu řízení rizik v oblasti BOZP</a:t>
            </a:r>
            <a:r>
              <a:rPr lang="cs-CZ" b="0" dirty="0"/>
              <a:t>.</a:t>
            </a:r>
          </a:p>
          <a:p>
            <a:pPr marL="233363" indent="-233363">
              <a:spcAft>
                <a:spcPts val="600"/>
              </a:spcAft>
            </a:pPr>
            <a:r>
              <a:rPr lang="cs-CZ" b="0" dirty="0"/>
              <a:t>Uplatňovat </a:t>
            </a:r>
            <a:r>
              <a:rPr lang="cs-CZ" dirty="0"/>
              <a:t>hierarchii prevence</a:t>
            </a:r>
            <a:r>
              <a:rPr lang="cs-CZ" b="0" dirty="0"/>
              <a:t> a upřednostňovat opatření, která řeší rizika u zdroje.</a:t>
            </a:r>
          </a:p>
          <a:p>
            <a:pPr marL="233363" indent="-233363">
              <a:spcAft>
                <a:spcPts val="600"/>
              </a:spcAft>
            </a:pPr>
            <a:r>
              <a:rPr lang="cs-CZ" b="0" dirty="0"/>
              <a:t>Navrhovat a</a:t>
            </a:r>
            <a:r>
              <a:rPr lang="cs-CZ" dirty="0"/>
              <a:t> organizovat práci tak, aby byly nároky zvládnutelné</a:t>
            </a:r>
            <a:r>
              <a:rPr lang="cs-CZ" b="0" dirty="0"/>
              <a:t>, úlohy jasné a zdroje dostatečné.</a:t>
            </a:r>
          </a:p>
          <a:p>
            <a:pPr marL="233363" indent="-233363">
              <a:spcAft>
                <a:spcPts val="600"/>
              </a:spcAft>
            </a:pPr>
            <a:r>
              <a:rPr lang="cs-CZ" dirty="0"/>
              <a:t>Předcházet násilí</a:t>
            </a:r>
            <a:r>
              <a:rPr lang="cs-CZ" b="0" dirty="0"/>
              <a:t>, obtěžování a dalšímu antisociálnímu chování.</a:t>
            </a:r>
          </a:p>
          <a:p>
            <a:pPr marL="233363" indent="-233363">
              <a:spcAft>
                <a:spcPts val="600"/>
              </a:spcAft>
            </a:pPr>
            <a:r>
              <a:rPr lang="cs-CZ" b="0" dirty="0"/>
              <a:t>Poskytovat</a:t>
            </a:r>
            <a:r>
              <a:rPr lang="cs-CZ" dirty="0"/>
              <a:t> informace, školení </a:t>
            </a:r>
            <a:r>
              <a:rPr lang="cs-CZ" b="0" dirty="0"/>
              <a:t>a</a:t>
            </a:r>
            <a:r>
              <a:rPr lang="cs-CZ" dirty="0"/>
              <a:t> podporu</a:t>
            </a:r>
            <a:r>
              <a:rPr lang="cs-CZ" b="0" dirty="0"/>
              <a:t>, včetně opatření ke snižování stigmatizace související s duševním zdravím.</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7977" y="4470224"/>
            <a:ext cx="3775106" cy="1077218"/>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solidFill>
                  <a:schemeClr val="bg1"/>
                </a:solidFill>
              </a:rPr>
              <a:t>Hierarchie prevence psychosociálních rizik</a:t>
            </a:r>
            <a:endParaRPr lang="es-ES" sz="1800" b="1" dirty="0">
              <a:solidFill>
                <a:schemeClr val="bg1"/>
              </a:solidFill>
            </a:endParaRPr>
          </a:p>
          <a:p>
            <a:r>
              <a:rPr lang="cs-CZ" sz="1800" b="1" dirty="0">
                <a:solidFill>
                  <a:schemeClr val="bg1"/>
                </a:solidFill>
              </a:rPr>
              <a:t>na pracovišti: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473978"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512812" y="5420091"/>
            <a:ext cx="1420251"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5903214"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Pyramida se třemi stupni znázorňující hierarchii prevence psychosociálních rizik na pracovišti. Na vrcholu pyramidy je ikona jednotlivce, která znázorňuje, že se jedná o opatření používané až jako poslední možnost. Druhý, prostřední stupeň je označen ikonou nastavení a znázorňuje organizační a technická opatření; třetí, spodní stupeň je označen lupou a zdůrazňuje význam identifikace a eliminace rizik. Na pravé straně pyramidy stojí postavička, která drží v levé ruce vykřičník.">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66989"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359516" y="4425977"/>
            <a:ext cx="464288" cy="646331"/>
          </a:xfrm>
          <a:prstGeom prst="rect">
            <a:avLst/>
          </a:prstGeom>
          <a:noFill/>
        </p:spPr>
        <p:txBody>
          <a:bodyPr wrap="square">
            <a:spAutoFit/>
          </a:bodyPr>
          <a:lstStyle/>
          <a:p>
            <a:r>
              <a:rPr lang="cs-CZ" sz="3600" b="1" dirty="0">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6698575" y="4489231"/>
            <a:ext cx="1916481" cy="461665"/>
          </a:xfrm>
          <a:prstGeom prst="rect">
            <a:avLst/>
          </a:prstGeom>
          <a:noFill/>
        </p:spPr>
        <p:txBody>
          <a:bodyPr wrap="square">
            <a:spAutoFit/>
          </a:bodyPr>
          <a:lstStyle/>
          <a:p>
            <a:r>
              <a:rPr lang="cs-CZ" sz="1200" b="1" dirty="0">
                <a:solidFill>
                  <a:srgbClr val="003399"/>
                </a:solidFill>
              </a:rPr>
              <a:t>Individuální opatření jako poslední možnost.</a:t>
            </a:r>
          </a:p>
        </p:txBody>
      </p:sp>
      <p:sp>
        <p:nvSpPr>
          <p:cNvPr id="18" name="TextBox 17">
            <a:extLst>
              <a:ext uri="{FF2B5EF4-FFF2-40B4-BE49-F238E27FC236}">
                <a16:creationId xmlns:a16="http://schemas.microsoft.com/office/drawing/2014/main" id="{F617D3DB-E549-5FBA-1451-FC2BF2A9B81C}"/>
              </a:ext>
            </a:extLst>
          </p:cNvPr>
          <p:cNvSpPr txBox="1"/>
          <p:nvPr/>
        </p:nvSpPr>
        <p:spPr>
          <a:xfrm>
            <a:off x="6952049" y="5089565"/>
            <a:ext cx="464288" cy="646331"/>
          </a:xfrm>
          <a:prstGeom prst="rect">
            <a:avLst/>
          </a:prstGeom>
          <a:noFill/>
        </p:spPr>
        <p:txBody>
          <a:bodyPr wrap="square">
            <a:spAutoFit/>
          </a:bodyPr>
          <a:lstStyle/>
          <a:p>
            <a:r>
              <a:rPr lang="cs-CZ" sz="3600" b="1" dirty="0">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287347" y="5170877"/>
            <a:ext cx="2411611" cy="492443"/>
          </a:xfrm>
          <a:prstGeom prst="rect">
            <a:avLst/>
          </a:prstGeom>
          <a:noFill/>
        </p:spPr>
        <p:txBody>
          <a:bodyPr wrap="square">
            <a:spAutoFit/>
          </a:bodyPr>
          <a:lstStyle/>
          <a:p>
            <a:r>
              <a:rPr lang="cs-CZ" sz="1300" b="1" dirty="0">
                <a:solidFill>
                  <a:srgbClr val="003399"/>
                </a:solidFill>
              </a:rPr>
              <a:t>Je třeba zavést organizační a technická opatření.</a:t>
            </a:r>
          </a:p>
        </p:txBody>
      </p:sp>
      <p:sp>
        <p:nvSpPr>
          <p:cNvPr id="14" name="TextBox 13">
            <a:extLst>
              <a:ext uri="{FF2B5EF4-FFF2-40B4-BE49-F238E27FC236}">
                <a16:creationId xmlns:a16="http://schemas.microsoft.com/office/drawing/2014/main" id="{CE444FC9-C7DC-1D45-421A-8A331FCFE5E7}"/>
              </a:ext>
            </a:extLst>
          </p:cNvPr>
          <p:cNvSpPr txBox="1"/>
          <p:nvPr/>
        </p:nvSpPr>
        <p:spPr>
          <a:xfrm>
            <a:off x="7730733" y="5748863"/>
            <a:ext cx="464288" cy="646331"/>
          </a:xfrm>
          <a:prstGeom prst="rect">
            <a:avLst/>
          </a:prstGeom>
          <a:noFill/>
        </p:spPr>
        <p:txBody>
          <a:bodyPr wrap="square">
            <a:spAutoFit/>
          </a:bodyPr>
          <a:lstStyle/>
          <a:p>
            <a:r>
              <a:rPr lang="cs-CZ" sz="3600" b="1" dirty="0">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015917" y="5827950"/>
            <a:ext cx="2503012" cy="492443"/>
          </a:xfrm>
          <a:prstGeom prst="rect">
            <a:avLst/>
          </a:prstGeom>
          <a:noFill/>
        </p:spPr>
        <p:txBody>
          <a:bodyPr wrap="square">
            <a:spAutoFit/>
          </a:bodyPr>
          <a:lstStyle/>
          <a:p>
            <a:r>
              <a:rPr lang="cs-CZ" sz="1300" b="1" dirty="0">
                <a:solidFill>
                  <a:srgbClr val="003399"/>
                </a:solidFill>
              </a:rPr>
              <a:t>Identifikovat a eliminovat rizika přímo u zdroje.</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1: Hodnocení a řízení psychosociálních rizik –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Preventivní opatření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590959"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cs-CZ" sz="1800" dirty="0"/>
              <a:t>Přistupovat k psychosociálním rizikům </a:t>
            </a:r>
            <a:r>
              <a:rPr lang="cs-CZ" sz="1800" b="0" dirty="0"/>
              <a:t>na pracovišti</a:t>
            </a:r>
            <a:r>
              <a:rPr lang="cs-CZ" sz="1800" dirty="0"/>
              <a:t> jako k problému pracoviště, </a:t>
            </a:r>
            <a:r>
              <a:rPr lang="cs-CZ" sz="1800" b="0" dirty="0"/>
              <a:t>nikoli jednotlivce. </a:t>
            </a:r>
          </a:p>
          <a:p>
            <a:pPr marL="233363" indent="-233363">
              <a:spcBef>
                <a:spcPts val="600"/>
              </a:spcBef>
              <a:spcAft>
                <a:spcPts val="600"/>
              </a:spcAft>
            </a:pPr>
            <a:r>
              <a:rPr lang="cs-CZ" sz="1800" b="0" dirty="0"/>
              <a:t>Zajistit</a:t>
            </a:r>
            <a:r>
              <a:rPr lang="cs-CZ" sz="1800" dirty="0"/>
              <a:t> zapojení pracovníků </a:t>
            </a:r>
            <a:r>
              <a:rPr lang="cs-CZ" sz="1800" b="0" dirty="0"/>
              <a:t>v celém procesu, od zvyšování povědomí a hodnocení rizik až po hledání řešení</a:t>
            </a:r>
            <a:r>
              <a:rPr lang="cs-CZ" sz="1800" dirty="0"/>
              <a:t>.</a:t>
            </a:r>
          </a:p>
          <a:p>
            <a:pPr marL="233363" indent="-233363">
              <a:spcBef>
                <a:spcPts val="600"/>
              </a:spcBef>
              <a:spcAft>
                <a:spcPts val="600"/>
              </a:spcAft>
            </a:pPr>
            <a:r>
              <a:rPr lang="cs-CZ" sz="1800" dirty="0"/>
              <a:t>Vybavit vedoucí pracovníky schopnostmi potřebnými k rozpoznávání a řešení psychosociálních rizik</a:t>
            </a:r>
            <a:r>
              <a:rPr lang="cs-CZ" sz="1800" b="0" dirty="0"/>
              <a:t>, včetně problémů souvisejících s pracovní zátěží, konfliktů a nepříznivého sociálního chování.</a:t>
            </a:r>
          </a:p>
          <a:p>
            <a:pPr marL="233363" indent="-233363">
              <a:spcBef>
                <a:spcPts val="600"/>
              </a:spcBef>
              <a:spcAft>
                <a:spcPts val="600"/>
              </a:spcAft>
            </a:pPr>
            <a:r>
              <a:rPr lang="cs-CZ" sz="1800" dirty="0"/>
              <a:t>Propojit hodnocení a řízení psychosociálních rizik s </a:t>
            </a:r>
            <a:r>
              <a:rPr lang="cs-CZ" sz="1800" b="0" dirty="0"/>
              <a:t>širšími přístupy podniku v oblasti</a:t>
            </a:r>
            <a:r>
              <a:rPr lang="cs-CZ" sz="1800" dirty="0"/>
              <a:t> BOZP.</a:t>
            </a:r>
            <a:r>
              <a:rPr lang="cs-CZ" sz="1800" b="0" dirty="0"/>
              <a: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45" y="2922701"/>
            <a:ext cx="4850758" cy="2629137"/>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cs-CZ" dirty="0"/>
              <a:t>Priorita 2: Obtěžování, sexuální obtěžování a násilí –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1" y="1293442"/>
            <a:ext cx="866548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Současná situace</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8837205"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cs-CZ" dirty="0"/>
              <a:t>Mnohostranný problém: </a:t>
            </a:r>
            <a:r>
              <a:rPr lang="cs-CZ" b="0" dirty="0"/>
              <a:t>napadení, šikana, diskriminace, viktimizace…</a:t>
            </a:r>
          </a:p>
          <a:p>
            <a:pPr marL="233363" indent="-233363">
              <a:spcAft>
                <a:spcPts val="600"/>
              </a:spcAft>
            </a:pPr>
            <a:r>
              <a:rPr lang="cs-CZ" b="0" dirty="0"/>
              <a:t>Významná příčina</a:t>
            </a:r>
            <a:r>
              <a:rPr lang="cs-CZ" dirty="0"/>
              <a:t> zdravotních potíží </a:t>
            </a:r>
            <a:r>
              <a:rPr lang="cs-CZ" b="0" dirty="0"/>
              <a:t>(deprese, úzkost, poruchy spánku…)</a:t>
            </a:r>
          </a:p>
          <a:p>
            <a:pPr marL="233363" indent="-233363">
              <a:spcAft>
                <a:spcPts val="600"/>
              </a:spcAft>
            </a:pPr>
            <a:r>
              <a:rPr lang="cs-CZ" dirty="0"/>
              <a:t>Celkem 13 % pracovníků v EU </a:t>
            </a:r>
            <a:r>
              <a:rPr lang="cs-CZ" b="0" dirty="0"/>
              <a:t>zažilo některou formu</a:t>
            </a:r>
            <a:r>
              <a:rPr lang="cs-CZ" dirty="0"/>
              <a:t> násilí na pracovišti </a:t>
            </a:r>
            <a:r>
              <a:rPr lang="cs-CZ" b="0" dirty="0"/>
              <a:t>(EWCTS, Eurofound, 2021). </a:t>
            </a:r>
          </a:p>
          <a:p>
            <a:pPr marL="233363" indent="-233363">
              <a:spcAft>
                <a:spcPts val="600"/>
              </a:spcAft>
            </a:pPr>
            <a:r>
              <a:rPr lang="cs-CZ" dirty="0"/>
              <a:t>Digitalizace </a:t>
            </a:r>
            <a:r>
              <a:rPr lang="cs-CZ" b="0" dirty="0"/>
              <a:t>vedla ke vzniku nových forem antisociálního chování.</a:t>
            </a:r>
            <a:br>
              <a:rPr lang="cs-CZ" b="0" dirty="0"/>
            </a:br>
            <a:endParaRPr lang="cs-CZ" b="0"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2: Obtěžování, sexuální obtěžování a násilí – 2</a:t>
            </a:r>
            <a:r>
              <a:rPr lang="cs-CZ" b="1" dirty="0"/>
              <a:t>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607676"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cs-CZ" b="1" dirty="0">
                <a:solidFill>
                  <a:srgbClr val="003399"/>
                </a:solidFill>
                <a:cs typeface="Arial" panose="020B0604020202020204" pitchFamily="34" charset="0"/>
              </a:rPr>
              <a:t>Ženy uvádějí nepříznivé sociální chování na pracovišti častěji.</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cs-CZ" sz="5000" b="1" dirty="0">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cs-CZ" sz="2000" dirty="0">
                <a:solidFill>
                  <a:schemeClr val="tx2"/>
                </a:solidFill>
                <a:latin typeface="+mj-lt"/>
              </a:rPr>
              <a:t>žen zažilo </a:t>
            </a:r>
            <a:r>
              <a:rPr lang="cs-CZ" sz="2000" b="1" dirty="0">
                <a:solidFill>
                  <a:schemeClr val="tx2"/>
                </a:solidFill>
                <a:latin typeface="+mj-lt"/>
              </a:rPr>
              <a:t>během života</a:t>
            </a:r>
            <a:r>
              <a:rPr lang="cs-CZ" sz="2000" dirty="0">
                <a:solidFill>
                  <a:schemeClr val="tx2"/>
                </a:solidFill>
                <a:latin typeface="+mj-lt"/>
              </a:rPr>
              <a:t> </a:t>
            </a:r>
            <a:r>
              <a:rPr lang="cs-CZ" sz="2000" b="1" dirty="0">
                <a:solidFill>
                  <a:schemeClr val="tx2"/>
                </a:solidFill>
                <a:latin typeface="+mj-lt"/>
              </a:rPr>
              <a:t>sexuální obtěžování</a:t>
            </a:r>
            <a:r>
              <a:rPr lang="cs-CZ" sz="2000" dirty="0">
                <a:solidFill>
                  <a:schemeClr val="tx2"/>
                </a:solidFill>
                <a:latin typeface="+mj-lt"/>
              </a:rPr>
              <a:t> na pracovišti.</a:t>
            </a:r>
            <a:r>
              <a:rPr lang="cs-CZ" sz="2000" b="0" dirty="0">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cs-CZ" sz="5000" b="1" dirty="0">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02548" y="5138535"/>
            <a:ext cx="3158020" cy="1323439"/>
          </a:xfrm>
          <a:prstGeom prst="rect">
            <a:avLst/>
          </a:prstGeom>
          <a:noFill/>
        </p:spPr>
        <p:txBody>
          <a:bodyPr wrap="square">
            <a:spAutoFit/>
          </a:bodyPr>
          <a:lstStyle/>
          <a:p>
            <a:pPr algn="ctr"/>
            <a:r>
              <a:rPr lang="cs-CZ" sz="2000" dirty="0">
                <a:solidFill>
                  <a:schemeClr val="tx2"/>
                </a:solidFill>
                <a:latin typeface="+mj-lt"/>
              </a:rPr>
              <a:t>žen zažilo </a:t>
            </a:r>
            <a:r>
              <a:rPr lang="cs-CZ" sz="2000" b="1" dirty="0">
                <a:solidFill>
                  <a:schemeClr val="tx2"/>
                </a:solidFill>
                <a:latin typeface="+mj-lt"/>
              </a:rPr>
              <a:t>sexuální obtěžování na pracovišti</a:t>
            </a:r>
            <a:r>
              <a:rPr lang="cs-CZ" sz="2000" dirty="0">
                <a:solidFill>
                  <a:schemeClr val="tx2"/>
                </a:solidFill>
                <a:latin typeface="+mj-lt"/>
              </a:rPr>
              <a:t> </a:t>
            </a:r>
            <a:r>
              <a:rPr lang="cs-CZ" sz="2000" b="1" dirty="0">
                <a:solidFill>
                  <a:schemeClr val="tx2"/>
                </a:solidFill>
                <a:latin typeface="+mj-lt"/>
              </a:rPr>
              <a:t>v posledních 12 měsících</a:t>
            </a:r>
            <a:r>
              <a:rPr lang="cs-CZ" sz="2000" dirty="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cs-CZ" sz="5000" b="1" dirty="0">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cs-CZ" sz="2000" dirty="0">
                <a:solidFill>
                  <a:schemeClr val="tx2"/>
                </a:solidFill>
                <a:latin typeface="+mj-lt"/>
              </a:rPr>
              <a:t>žen zažilo </a:t>
            </a:r>
            <a:r>
              <a:rPr lang="cs-CZ" sz="2000" b="1" dirty="0">
                <a:solidFill>
                  <a:schemeClr val="tx2"/>
                </a:solidFill>
                <a:latin typeface="+mj-lt"/>
              </a:rPr>
              <a:t>sexuální obtěžování</a:t>
            </a:r>
            <a:r>
              <a:rPr lang="cs-CZ" sz="2000" dirty="0">
                <a:solidFill>
                  <a:schemeClr val="tx2"/>
                </a:solidFill>
                <a:latin typeface="+mj-lt"/>
              </a:rPr>
              <a:t> ze strany </a:t>
            </a:r>
            <a:r>
              <a:rPr lang="cs-CZ" sz="2000" b="1" dirty="0">
                <a:solidFill>
                  <a:schemeClr val="tx2"/>
                </a:solidFill>
                <a:latin typeface="+mj-lt"/>
              </a:rPr>
              <a:t>vedoucího pracovníka nebo nadřízeného mužského pohlaví</a:t>
            </a:r>
            <a:r>
              <a:rPr lang="cs-CZ" sz="2000" dirty="0">
                <a:solidFill>
                  <a:schemeClr val="tx2"/>
                </a:solidFill>
                <a:latin typeface="+mj-lt"/>
              </a:rPr>
              <a:t>.</a:t>
            </a:r>
            <a:r>
              <a:rPr lang="cs-CZ" sz="2000" b="0" dirty="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2: Obtěžování, sexuální obtěžování a násilí – 3</a:t>
            </a:r>
            <a:r>
              <a:rPr lang="cs-CZ" b="0" dirty="0"/>
              <a:t>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cs-CZ" sz="1800" b="1" dirty="0">
                <a:solidFill>
                  <a:srgbClr val="003399"/>
                </a:solidFill>
              </a:rPr>
              <a:t>Zapojení pracovníků a aktivní přístup vedení mají zásadní význam.</a:t>
            </a:r>
            <a:r>
              <a:rPr lang="cs-CZ" sz="1800" b="0" dirty="0">
                <a:solidFill>
                  <a:srgbClr val="003399"/>
                </a:solidFill>
              </a:rPr>
              <a:t> </a:t>
            </a:r>
          </a:p>
        </p:txBody>
      </p:sp>
      <p:pic>
        <p:nvPicPr>
          <p:cNvPr id="8" name="Picture 7" descr="Fotografie ve tvaru oblaku, na níž spolu hovoří skupina pracovníků ve stavebnictví. Na levé straně je zelená postavička. Obrázek naznačuje, že zapojení pracovníků má zásadní význam při potírání obtěžování, sexuálního obtěžování a násilí.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Preventivní opatření</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cs-CZ" b="0" dirty="0"/>
              <a:t>Vyjasnit, co je a co není přijatelné.</a:t>
            </a:r>
          </a:p>
          <a:p>
            <a:pPr marL="233363" indent="-233363">
              <a:spcAft>
                <a:spcPts val="600"/>
              </a:spcAft>
            </a:pPr>
            <a:r>
              <a:rPr lang="cs-CZ" b="0" dirty="0">
                <a:cs typeface="Arial"/>
              </a:rPr>
              <a:t>Zaměřit se na základní příčiny nebo přispívající faktory.</a:t>
            </a:r>
          </a:p>
          <a:p>
            <a:pPr marL="233363" indent="-233363">
              <a:spcAft>
                <a:spcPts val="600"/>
              </a:spcAft>
            </a:pPr>
            <a:r>
              <a:rPr lang="cs-CZ" b="0" dirty="0"/>
              <a:t>Umožnit pracovníkům, aby se ozvali nebo incidenty důvěrně oznámili. </a:t>
            </a:r>
          </a:p>
          <a:p>
            <a:pPr marL="233363" indent="-233363">
              <a:spcAft>
                <a:spcPts val="600"/>
              </a:spcAft>
            </a:pPr>
            <a:r>
              <a:rPr lang="cs-CZ" b="0" dirty="0"/>
              <a:t>Reagovat spravedlivě a důsledně. </a:t>
            </a:r>
          </a:p>
          <a:p>
            <a:pPr marL="233363" indent="-233363">
              <a:spcAft>
                <a:spcPts val="600"/>
              </a:spcAft>
            </a:pPr>
            <a:r>
              <a:rPr lang="cs-CZ" b="0" dirty="0">
                <a:ea typeface=""/>
                <a:cs typeface="Arial"/>
              </a:rPr>
              <a:t>Naplánovat strategie deeskalace a možnosti bezpečného odchodu, které pracovníky ochrání před násilím ze strany třetích osob.</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cs-CZ" dirty="0"/>
              <a:t>Priorita 3:</a:t>
            </a:r>
            <a:r>
              <a:rPr lang="cs-CZ" b="1" dirty="0"/>
              <a:t> </a:t>
            </a:r>
            <a:r>
              <a:rPr lang="cs-CZ" dirty="0"/>
              <a:t>Fyzická rizika a duševní zdraví – 1</a:t>
            </a:r>
            <a:r>
              <a:rPr lang="cs-CZ" b="1" dirty="0"/>
              <a:t>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Současná situace</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cs-CZ" sz="1800" dirty="0">
                <a:solidFill>
                  <a:schemeClr val="tx2"/>
                </a:solidFill>
              </a:rPr>
              <a:t>Kampaň se zaměří na vzájemné působení psychosociálních rizik a:</a:t>
            </a:r>
            <a:r>
              <a:rPr lang="cs-CZ" sz="1800" b="0" dirty="0">
                <a:solidFill>
                  <a:schemeClr val="tx2"/>
                </a:solidFill>
              </a:rPr>
              <a:t> </a:t>
            </a:r>
          </a:p>
          <a:p>
            <a:pPr marL="457200" indent="-223838">
              <a:spcBef>
                <a:spcPts val="600"/>
              </a:spcBef>
              <a:spcAft>
                <a:spcPts val="600"/>
              </a:spcAft>
              <a:buFont typeface="Wingdings" panose="05000000000000000000" pitchFamily="2" charset="2"/>
              <a:buChar char="§"/>
            </a:pPr>
            <a:r>
              <a:rPr lang="cs-CZ" sz="1800" b="1" dirty="0">
                <a:solidFill>
                  <a:schemeClr val="tx2"/>
                </a:solidFill>
              </a:rPr>
              <a:t>fyzické zátěže při práci a muskuloskeletálních poruch</a:t>
            </a:r>
            <a:r>
              <a:rPr lang="cs-CZ" sz="1800" dirty="0">
                <a:solidFill>
                  <a:schemeClr val="tx2"/>
                </a:solidFill>
              </a:rPr>
              <a:t>,</a:t>
            </a:r>
          </a:p>
          <a:p>
            <a:pPr marL="457200" indent="-223838">
              <a:spcBef>
                <a:spcPts val="600"/>
              </a:spcBef>
              <a:spcAft>
                <a:spcPts val="600"/>
              </a:spcAft>
              <a:buFont typeface="Wingdings" panose="05000000000000000000" pitchFamily="2" charset="2"/>
              <a:buChar char="§"/>
            </a:pPr>
            <a:r>
              <a:rPr lang="cs-CZ" sz="1800" b="1" dirty="0">
                <a:solidFill>
                  <a:schemeClr val="tx2"/>
                </a:solidFill>
              </a:rPr>
              <a:t>faktorů pracovního prostředí</a:t>
            </a:r>
            <a:r>
              <a:rPr lang="cs-CZ" sz="1800" dirty="0">
                <a:solidFill>
                  <a:schemeClr val="tx2"/>
                </a:solidFill>
              </a:rPr>
              <a:t> (např. hluku, teploty a uspořádání),</a:t>
            </a:r>
          </a:p>
          <a:p>
            <a:pPr marL="457200" indent="-223838">
              <a:spcBef>
                <a:spcPts val="600"/>
              </a:spcBef>
              <a:spcAft>
                <a:spcPts val="600"/>
              </a:spcAft>
              <a:buFont typeface="Wingdings" panose="05000000000000000000" pitchFamily="2" charset="2"/>
              <a:buChar char="§"/>
            </a:pPr>
            <a:r>
              <a:rPr lang="cs-CZ" sz="1800" b="1" dirty="0">
                <a:solidFill>
                  <a:schemeClr val="tx2"/>
                </a:solidFill>
              </a:rPr>
              <a:t>pracovních úrazů</a:t>
            </a:r>
            <a:r>
              <a:rPr lang="cs-CZ" sz="1800" dirty="0">
                <a:solidFill>
                  <a:schemeClr val="tx2"/>
                </a:solidFill>
              </a:rPr>
              <a:t> a </a:t>
            </a:r>
            <a:r>
              <a:rPr lang="cs-CZ" sz="1800" b="1" dirty="0">
                <a:solidFill>
                  <a:schemeClr val="tx2"/>
                </a:solidFill>
              </a:rPr>
              <a:t>výkonnosti v oblasti bezpečnosti</a:t>
            </a:r>
            <a:r>
              <a:rPr lang="cs-CZ" sz="1800" dirty="0">
                <a:solidFill>
                  <a:schemeClr val="tx2"/>
                </a:solidFill>
              </a:rPr>
              <a:t>.</a:t>
            </a:r>
            <a:r>
              <a:rPr lang="cs-CZ" sz="1800" b="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160026" y="3702326"/>
            <a:ext cx="3538332" cy="1033271"/>
          </a:xfrm>
          <a:prstGeom prst="wedgeRectCallout">
            <a:avLst>
              <a:gd name="adj1" fmla="val -19094"/>
              <a:gd name="adj2" fmla="val 75775"/>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cs-CZ" sz="1800" b="1" dirty="0">
                <a:solidFill>
                  <a:srgbClr val="003399"/>
                </a:solidFill>
              </a:rPr>
              <a:t>Fyzická a psychosociální rizika společně ovlivňují duševní zdraví a bezpečnost.</a:t>
            </a:r>
            <a:r>
              <a:rPr lang="cs-CZ" sz="1800" b="0" dirty="0">
                <a:solidFill>
                  <a:srgbClr val="003399"/>
                </a:solidFill>
              </a:rPr>
              <a:t> </a:t>
            </a:r>
          </a:p>
        </p:txBody>
      </p:sp>
      <p:pic>
        <p:nvPicPr>
          <p:cNvPr id="14" name="Picture 13" descr="Vektorová ilustrace zelené postavičky s muskuloskeletální poruchou.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340"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3:</a:t>
            </a:r>
            <a:r>
              <a:rPr lang="cs-CZ" b="1" dirty="0"/>
              <a:t> </a:t>
            </a:r>
            <a:r>
              <a:rPr lang="cs-CZ" dirty="0"/>
              <a:t>Fyzická rizika a duševní zdraví – 2</a:t>
            </a:r>
            <a:r>
              <a:rPr lang="cs-CZ" b="1" dirty="0"/>
              <a:t>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Jak řešit kombinovanou expozici?</a:t>
            </a:r>
            <a:r>
              <a:rPr lang="cs-CZ" sz="1800" b="0" dirty="0">
                <a:latin typeface="+mn-lt"/>
              </a:rPr>
              <a:t>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cs-CZ" b="0" dirty="0"/>
              <a:t>uplatňováním</a:t>
            </a:r>
            <a:r>
              <a:rPr lang="cs-CZ" dirty="0"/>
              <a:t> komplexního přístupu k BOZP</a:t>
            </a:r>
            <a:r>
              <a:rPr lang="cs-CZ" b="0" dirty="0"/>
              <a:t>, </a:t>
            </a:r>
            <a:r>
              <a:rPr lang="cs-CZ" dirty="0"/>
              <a:t>který zahrnuje psychosociální i fyzická rizika</a:t>
            </a:r>
            <a:r>
              <a:rPr lang="cs-CZ" b="0" dirty="0"/>
              <a:t>, </a:t>
            </a:r>
          </a:p>
          <a:p>
            <a:pPr>
              <a:spcAft>
                <a:spcPts val="600"/>
              </a:spcAft>
            </a:pPr>
            <a:r>
              <a:rPr lang="cs-CZ" b="0" dirty="0"/>
              <a:t>zajištěním </a:t>
            </a:r>
            <a:r>
              <a:rPr lang="cs-CZ" dirty="0"/>
              <a:t>cílené prevence muskuloskeletálních poruch </a:t>
            </a:r>
            <a:r>
              <a:rPr lang="cs-CZ" b="0" dirty="0"/>
              <a:t>a fyzické zátěže, </a:t>
            </a:r>
          </a:p>
          <a:p>
            <a:pPr>
              <a:spcAft>
                <a:spcPts val="600"/>
              </a:spcAft>
            </a:pPr>
            <a:r>
              <a:rPr lang="cs-CZ" b="0" dirty="0"/>
              <a:t>zohledňováním </a:t>
            </a:r>
            <a:r>
              <a:rPr lang="cs-CZ" dirty="0"/>
              <a:t>vlivu fyzického pracovního prostředí na </a:t>
            </a:r>
            <a:r>
              <a:rPr lang="cs-CZ" b="0" dirty="0"/>
              <a:t>pohodu</a:t>
            </a:r>
            <a:r>
              <a:rPr lang="cs-CZ" dirty="0"/>
              <a:t> pracovníků,</a:t>
            </a:r>
          </a:p>
          <a:p>
            <a:pPr>
              <a:spcAft>
                <a:spcPts val="600"/>
              </a:spcAft>
            </a:pPr>
            <a:r>
              <a:rPr lang="cs-CZ" b="0" dirty="0"/>
              <a:t>věnováním zvláštní pozornosti </a:t>
            </a:r>
            <a:r>
              <a:rPr lang="cs-CZ" dirty="0"/>
              <a:t>vysoce rizikovým odvětvím </a:t>
            </a:r>
            <a:r>
              <a:rPr lang="cs-CZ" b="0" dirty="0"/>
              <a:t>a </a:t>
            </a:r>
            <a:r>
              <a:rPr lang="cs-CZ" dirty="0"/>
              <a:t>zranitelným skupinám </a:t>
            </a:r>
            <a:r>
              <a:rPr lang="cs-CZ" b="0" dirty="0"/>
              <a:t>při přijímání preventivních opatření.</a:t>
            </a:r>
          </a:p>
        </p:txBody>
      </p:sp>
      <p:pic>
        <p:nvPicPr>
          <p:cNvPr id="10" name="Picture 9" descr="Fotografie ve tvaru oblaku, na níž spolu diskutují pracovníci v logistice.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230132"/>
            <a:ext cx="10912015" cy="489600"/>
          </a:xfrm>
        </p:spPr>
        <p:txBody>
          <a:bodyPr/>
          <a:lstStyle/>
          <a:p>
            <a:r>
              <a:rPr lang="cs-CZ"/>
              <a:t>Priorita 4: Psychosociální rizika v odvětví zdravotní a sociální péče –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Současná situace</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045" indent="-233045">
              <a:spcBef>
                <a:spcPts val="1200"/>
              </a:spcBef>
              <a:spcAft>
                <a:spcPts val="600"/>
              </a:spcAft>
            </a:pPr>
            <a:r>
              <a:rPr lang="cs-CZ" b="0" dirty="0"/>
              <a:t>Odvětví </a:t>
            </a:r>
            <a:r>
              <a:rPr lang="cs-CZ" dirty="0"/>
              <a:t>zásadního významu pro evropskou společnost, které zaměstnává 21,5 milionu pracovníků</a:t>
            </a:r>
            <a:r>
              <a:rPr lang="cs-CZ" b="0" dirty="0"/>
              <a:t>, tedy </a:t>
            </a:r>
            <a:r>
              <a:rPr lang="cs-CZ" dirty="0"/>
              <a:t>11 % všech pracovníků v EU.</a:t>
            </a:r>
            <a:r>
              <a:rPr lang="cs-CZ" b="0" dirty="0"/>
              <a:t> </a:t>
            </a:r>
            <a:endParaRPr lang="en-US" dirty="0"/>
          </a:p>
          <a:p>
            <a:pPr marL="233045" indent="-233045">
              <a:spcBef>
                <a:spcPts val="1200"/>
              </a:spcBef>
              <a:spcAft>
                <a:spcPts val="600"/>
              </a:spcAft>
            </a:pPr>
            <a:r>
              <a:rPr lang="cs-CZ" dirty="0"/>
              <a:t>Vyšší míra vystavení několika psychosociálním rizikům </a:t>
            </a:r>
            <a:r>
              <a:rPr lang="cs-CZ" dirty="0">
                <a:solidFill>
                  <a:schemeClr val="accent1"/>
                </a:solidFill>
              </a:rPr>
              <a:t>než v jiných</a:t>
            </a:r>
            <a:r>
              <a:rPr lang="cs-CZ" dirty="0"/>
              <a:t> odvětvích.</a:t>
            </a:r>
            <a:r>
              <a:rPr lang="cs-CZ" b="0" dirty="0"/>
              <a:t> </a:t>
            </a:r>
            <a:endParaRPr lang="cs-CZ" b="0" dirty="0">
              <a:cs typeface="Arial"/>
            </a:endParaRPr>
          </a:p>
          <a:p>
            <a:pPr marL="233045" indent="-233045">
              <a:spcBef>
                <a:spcPts val="1200"/>
              </a:spcBef>
              <a:spcAft>
                <a:spcPts val="600"/>
              </a:spcAft>
            </a:pPr>
            <a:r>
              <a:rPr lang="cs-CZ" dirty="0"/>
              <a:t>Celkem 31 % pracovníků v odvětví zdravotní a sociální péče uvedlo, že </a:t>
            </a:r>
            <a:r>
              <a:rPr lang="cs-CZ" b="0" dirty="0"/>
              <a:t>v posledních 12 měsících</a:t>
            </a:r>
            <a:r>
              <a:rPr lang="cs-CZ" dirty="0"/>
              <a:t> pociťovalo stres, depresi nebo úzkost, které byly </a:t>
            </a:r>
            <a:r>
              <a:rPr lang="cs-CZ" b="0" dirty="0"/>
              <a:t>způsobeny či</a:t>
            </a:r>
            <a:r>
              <a:rPr lang="cs-CZ" dirty="0"/>
              <a:t> zhoršeny prací.</a:t>
            </a:r>
            <a:r>
              <a:rPr lang="cs-CZ" b="0" dirty="0"/>
              <a:t> </a:t>
            </a:r>
            <a:endParaRPr lang="cs-CZ" b="0" dirty="0">
              <a:cs typeface="Arial"/>
            </a:endParaRP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0" y="230132"/>
            <a:ext cx="10922041" cy="489600"/>
          </a:xfrm>
        </p:spPr>
        <p:txBody>
          <a:bodyPr/>
          <a:lstStyle/>
          <a:p>
            <a:r>
              <a:rPr lang="cs-CZ"/>
              <a:t>Priorita 4: Psychosociální rizika v odvětví zdravotní a sociální péče –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9675628"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cs typeface="Arial"/>
              </a:rPr>
              <a:t>Podíl pracovišť, která uvádějí výskyt psychosociálních rizikových faktorů v odvětví </a:t>
            </a:r>
            <a:r>
              <a:rPr lang="cs-CZ" sz="1700" b="1" dirty="0">
                <a:latin typeface="+mn-lt"/>
                <a:cs typeface="Arial"/>
              </a:rPr>
              <a:t>zdravotní</a:t>
            </a:r>
            <a:r>
              <a:rPr lang="cs-CZ" sz="1800" b="1" dirty="0">
                <a:latin typeface="+mn-lt"/>
                <a:cs typeface="Arial"/>
              </a:rPr>
              <a:t> a sociální péče, a průměr EU-27 za všechna odvětví (2024). </a:t>
            </a:r>
          </a:p>
        </p:txBody>
      </p:sp>
      <p:pic>
        <p:nvPicPr>
          <p:cNvPr id="5" name="Graphic 4" descr="Graf porovnávající výskyt jednotlivých psychosociálních rizik na pracovišti ve všech odvětvích ve 27 členských státech EU (modře) a v odvětví zdravotnictví a sociální péče (zeleně). Zobrazená psychosociální rizika jsou: nutnost jednat s problémovými zákazníky, pacienty, žáky atd.: 56 % oproti 72 %, časová tíseň, špatná komunikace nebo spolupráce v rámci organizace: 43 % oproti 48 %, dlouhá nebo nepravidelná pracovní doba: 18 % oproti 21 %, strach ze ztráty zaměstnání: 10 % oproti 11 %.">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306726"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198441" y="5041739"/>
            <a:ext cx="5635256" cy="1107996"/>
          </a:xfrm>
          <a:prstGeom prst="rect">
            <a:avLst/>
          </a:prstGeom>
          <a:noFill/>
        </p:spPr>
        <p:txBody>
          <a:bodyPr wrap="square" rtlCol="0">
            <a:spAutoFit/>
          </a:bodyPr>
          <a:lstStyle/>
          <a:p>
            <a:pPr marL="227013" indent="-227013">
              <a:buClr>
                <a:srgbClr val="C00000"/>
              </a:buClr>
              <a:buAutoNum type="alphaUcPeriod"/>
            </a:pPr>
            <a:r>
              <a:rPr lang="cs-CZ" sz="1100" b="1" dirty="0">
                <a:solidFill>
                  <a:schemeClr val="tx1">
                    <a:lumMod val="65000"/>
                    <a:lumOff val="35000"/>
                  </a:schemeClr>
                </a:solidFill>
              </a:rPr>
              <a:t>Nutnost jednat s problémovými zákazníky, pacienty, žáky atd.</a:t>
            </a:r>
          </a:p>
          <a:p>
            <a:pPr marL="227013" indent="-227013">
              <a:buClr>
                <a:srgbClr val="C00000"/>
              </a:buClr>
              <a:buAutoNum type="alphaUcPeriod"/>
            </a:pPr>
            <a:r>
              <a:rPr lang="cs-CZ" sz="1100" b="1" dirty="0">
                <a:solidFill>
                  <a:schemeClr val="tx1">
                    <a:lumMod val="65000"/>
                    <a:lumOff val="35000"/>
                  </a:schemeClr>
                </a:solidFill>
              </a:rPr>
              <a:t>Časová tíseň</a:t>
            </a:r>
          </a:p>
          <a:p>
            <a:pPr marL="227013" indent="-227013">
              <a:buClr>
                <a:srgbClr val="C00000"/>
              </a:buClr>
              <a:buAutoNum type="alphaUcPeriod"/>
            </a:pPr>
            <a:r>
              <a:rPr lang="cs-CZ" sz="1100" b="1" dirty="0">
                <a:solidFill>
                  <a:schemeClr val="tx1">
                    <a:lumMod val="65000"/>
                    <a:lumOff val="35000"/>
                  </a:schemeClr>
                </a:solidFill>
              </a:rPr>
              <a:t>Špatná komunikace nebo spolupráce v rámci organizace</a:t>
            </a:r>
          </a:p>
          <a:p>
            <a:pPr marL="227013" indent="-227013">
              <a:buClr>
                <a:srgbClr val="C00000"/>
              </a:buClr>
              <a:buAutoNum type="alphaUcPeriod"/>
            </a:pPr>
            <a:r>
              <a:rPr lang="cs-CZ" sz="1100" b="1" dirty="0">
                <a:solidFill>
                  <a:schemeClr val="tx1">
                    <a:lumMod val="65000"/>
                    <a:lumOff val="35000"/>
                  </a:schemeClr>
                </a:solidFill>
              </a:rPr>
              <a:t>Dlouhá nebo nepravidelná pracovní doba</a:t>
            </a:r>
          </a:p>
          <a:p>
            <a:pPr marL="227013" indent="-227013">
              <a:buClr>
                <a:srgbClr val="C00000"/>
              </a:buClr>
              <a:buAutoNum type="alphaUcPeriod"/>
            </a:pPr>
            <a:r>
              <a:rPr lang="cs-CZ" sz="1100" b="1" dirty="0">
                <a:solidFill>
                  <a:schemeClr val="tx1">
                    <a:lumMod val="65000"/>
                    <a:lumOff val="35000"/>
                  </a:schemeClr>
                </a:solidFill>
              </a:rPr>
              <a:t>Strach ze ztráty zaměstnání</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324144" y="6029052"/>
            <a:ext cx="5635256" cy="246221"/>
          </a:xfrm>
          <a:prstGeom prst="rect">
            <a:avLst/>
          </a:prstGeom>
          <a:noFill/>
        </p:spPr>
        <p:txBody>
          <a:bodyPr wrap="square" rtlCol="0">
            <a:spAutoFit/>
          </a:bodyPr>
          <a:lstStyle/>
          <a:p>
            <a:r>
              <a:rPr lang="cs-CZ" sz="1000" i="1" dirty="0">
                <a:solidFill>
                  <a:schemeClr val="tx1">
                    <a:lumMod val="65000"/>
                    <a:lumOff val="35000"/>
                  </a:schemeClr>
                </a:solidFill>
              </a:rPr>
              <a:t>Zdroj: ESENER 2024 – základ: pracoviště v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113163"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cs-CZ" sz="1100" b="1" dirty="0">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cs-CZ" sz="1100" b="1" dirty="0">
                  <a:solidFill>
                    <a:schemeClr val="tx1">
                      <a:lumMod val="65000"/>
                      <a:lumOff val="35000"/>
                    </a:schemeClr>
                  </a:solidFill>
                </a:rPr>
                <a:t>Zdravotní a</a:t>
              </a:r>
            </a:p>
            <a:p>
              <a:pPr>
                <a:buClr>
                  <a:srgbClr val="C00000"/>
                </a:buClr>
              </a:pPr>
              <a:r>
                <a:rPr lang="cs-CZ" sz="1100" b="1" dirty="0">
                  <a:solidFill>
                    <a:schemeClr val="tx1">
                      <a:lumMod val="65000"/>
                      <a:lumOff val="35000"/>
                    </a:schemeClr>
                  </a:solidFill>
                </a:rPr>
                <a:t>sociální péče</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a:xfrm>
            <a:off x="600003" y="230132"/>
            <a:ext cx="10972173" cy="489600"/>
          </a:xfrm>
        </p:spPr>
        <p:txBody>
          <a:bodyPr/>
          <a:lstStyle/>
          <a:p>
            <a:r>
              <a:rPr lang="cs-CZ"/>
              <a:t>Priorita 4: Psychosociální rizika v odvětví zdravotní a sociální péče –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cs typeface="Arial"/>
              </a:rPr>
              <a:t>Preventivní opatření </a:t>
            </a:r>
            <a:r>
              <a:rPr lang="cs-CZ" sz="1800" b="1">
                <a:solidFill>
                  <a:schemeClr val="tx2"/>
                </a:solidFill>
                <a:latin typeface="+mn-lt"/>
                <a:cs typeface="Arial"/>
              </a:rPr>
              <a:t>specifická pro toto odvětví</a:t>
            </a:r>
            <a:r>
              <a:rPr lang="cs-CZ" sz="1800" b="1" dirty="0">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27381" y="2044226"/>
            <a:ext cx="6300191" cy="3014732"/>
          </a:xfrm>
        </p:spPr>
        <p:txBody>
          <a:bodyPr>
            <a:noAutofit/>
          </a:bodyPr>
          <a:lstStyle/>
          <a:p>
            <a:pPr marL="233045" indent="-233045">
              <a:spcAft>
                <a:spcPts val="600"/>
              </a:spcAft>
            </a:pPr>
            <a:r>
              <a:rPr lang="cs-CZ" b="0" dirty="0"/>
              <a:t>Podpora autonomie při poskytování péče </a:t>
            </a:r>
          </a:p>
          <a:p>
            <a:pPr marL="233045" indent="-233045">
              <a:spcAft>
                <a:spcPts val="600"/>
              </a:spcAft>
            </a:pPr>
            <a:r>
              <a:rPr lang="cs-CZ" b="0" dirty="0"/>
              <a:t>Zapojení zaměstnanců do rozhodování na pracovišti a o poskytování péče</a:t>
            </a:r>
          </a:p>
          <a:p>
            <a:pPr marL="233045" indent="-233045">
              <a:spcAft>
                <a:spcPts val="600"/>
              </a:spcAft>
            </a:pPr>
            <a:r>
              <a:rPr lang="cs-CZ" b="0" dirty="0"/>
              <a:t>Uznání a odměňování práce v oblasti péče</a:t>
            </a:r>
          </a:p>
          <a:p>
            <a:pPr marL="233045" indent="-233045">
              <a:spcAft>
                <a:spcPts val="600"/>
              </a:spcAft>
            </a:pPr>
            <a:r>
              <a:rPr lang="cs-CZ" b="0" dirty="0"/>
              <a:t>Plánování směn za účasti zaměstnanců</a:t>
            </a:r>
            <a:endParaRPr lang="cs-CZ" b="0" dirty="0">
              <a:cs typeface="Arial"/>
            </a:endParaRPr>
          </a:p>
          <a:p>
            <a:pPr marL="233045" indent="-233045">
              <a:spcAft>
                <a:spcPts val="600"/>
              </a:spcAft>
            </a:pPr>
            <a:r>
              <a:rPr lang="cs-CZ" b="0" dirty="0"/>
              <a:t>Dostatečné personální obsazení a řízení pracovní zátěže</a:t>
            </a:r>
          </a:p>
          <a:p>
            <a:pPr marL="233045" indent="-233045">
              <a:spcAft>
                <a:spcPts val="600"/>
              </a:spcAft>
            </a:pPr>
            <a:r>
              <a:rPr lang="cs-CZ" b="0" dirty="0"/>
              <a:t>Zajištění dostatečného odpočinku a zlepšování rovnováhy mezi pracovním a soukromým životem</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73A250C3-1B98-3359-972E-5A5EF771DE15}"/>
              </a:ext>
            </a:extLst>
          </p:cNvPr>
          <p:cNvSpPr/>
          <p:nvPr/>
        </p:nvSpPr>
        <p:spPr>
          <a:xfrm>
            <a:off x="7433089" y="2442683"/>
            <a:ext cx="3538332" cy="1827063"/>
          </a:xfrm>
          <a:prstGeom prst="wedgeRectCallout">
            <a:avLst>
              <a:gd name="adj1" fmla="val -19515"/>
              <a:gd name="adj2" fmla="val 6410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cs-CZ" sz="1800" b="1" dirty="0">
                <a:solidFill>
                  <a:schemeClr val="tx2"/>
                </a:solidFill>
              </a:rPr>
              <a:t>Dobré pracovní prostředí je přínosné nejen pro pracovníky v odvětví  zdravotní a sociální péče, ale zlepšuje také kvalitu péče a bezpečnost pacientů.  </a:t>
            </a:r>
          </a:p>
        </p:txBody>
      </p:sp>
      <p:pic>
        <p:nvPicPr>
          <p:cNvPr id="9" name="Picture 8" descr="Vektorová ilustrace postavičky vedle nemocničního lůžka znázorňující odvětví zdravotnictví a sociální péče.">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cs-CZ" dirty="0"/>
              <a:t>Priorita 5: Podpora duševního zdraví při práci –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a:latin typeface="+mn-lt"/>
                <a:cs typeface="Arial"/>
              </a:rPr>
              <a:t>Současná situace</a:t>
            </a:r>
            <a:endParaRPr lang="cs-CZ" sz="1800" b="1" dirty="0">
              <a:latin typeface="+mn-lt"/>
            </a:endParaRPr>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8222" y="4770221"/>
            <a:ext cx="4073198" cy="1992002"/>
          </a:xfrm>
          <a:prstGeom prst="rect">
            <a:avLst/>
          </a:prstGeom>
        </p:spPr>
      </p:pic>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4912" y="2040063"/>
            <a:ext cx="10499800" cy="2950153"/>
          </a:xfrm>
        </p:spPr>
        <p:txBody>
          <a:bodyPr>
            <a:noAutofit/>
          </a:bodyPr>
          <a:lstStyle/>
          <a:p>
            <a:pPr marL="233045" indent="-233045">
              <a:spcAft>
                <a:spcPts val="600"/>
              </a:spcAft>
            </a:pPr>
            <a:r>
              <a:rPr lang="cs-CZ" dirty="0"/>
              <a:t>Opětovné začlenění pracovníků </a:t>
            </a:r>
            <a:r>
              <a:rPr lang="cs-CZ" b="0" dirty="0"/>
              <a:t>do pracovního procesu poté, co se potýkali s problémem v oblasti duševního zdraví souvisejícím s prací, vyžaduje</a:t>
            </a:r>
            <a:r>
              <a:rPr lang="cs-CZ" dirty="0"/>
              <a:t> vhodné úpravy</a:t>
            </a:r>
            <a:r>
              <a:rPr lang="cs-CZ" b="0" dirty="0"/>
              <a:t>. </a:t>
            </a:r>
            <a:endParaRPr lang="en-US" dirty="0"/>
          </a:p>
          <a:p>
            <a:pPr marL="233363" indent="-233363">
              <a:spcAft>
                <a:spcPts val="600"/>
              </a:spcAft>
            </a:pPr>
            <a:r>
              <a:rPr lang="cs-CZ" b="0" dirty="0"/>
              <a:t>I když problémy v oblasti duševního zdraví nesouvisejí s prací, </a:t>
            </a:r>
            <a:r>
              <a:rPr lang="cs-CZ" dirty="0"/>
              <a:t>podpůrné pracovní prostředí založené na respektu je přínosné </a:t>
            </a:r>
            <a:r>
              <a:rPr lang="cs-CZ" b="0" dirty="0"/>
              <a:t>pro </a:t>
            </a:r>
            <a:r>
              <a:rPr lang="cs-CZ" dirty="0"/>
              <a:t>jednotlivce i organizaci</a:t>
            </a:r>
            <a:r>
              <a:rPr lang="cs-CZ" b="0" dirty="0"/>
              <a:t>.</a:t>
            </a:r>
          </a:p>
          <a:p>
            <a:pPr marL="233363" indent="-233363">
              <a:spcAft>
                <a:spcPts val="600"/>
              </a:spcAft>
            </a:pPr>
            <a:r>
              <a:rPr lang="cs-CZ" dirty="0"/>
              <a:t>Úpravy přizpůsobené individuálním potřebám</a:t>
            </a:r>
            <a:r>
              <a:rPr lang="cs-CZ" b="0" dirty="0"/>
              <a:t> mohou každému umožnit účinně pracovat a cítit se oceňovaně, například tišší pracoviště, pružná pracovní doba nebo úprava pracovních povinností. </a:t>
            </a:r>
          </a:p>
          <a:p>
            <a:pPr marL="233363" indent="-233363">
              <a:spcAft>
                <a:spcPts val="600"/>
              </a:spcAft>
            </a:pPr>
            <a:r>
              <a:rPr lang="cs-CZ" dirty="0"/>
              <a:t>Stigmatizace je stále významnou překážkou, kterou je třeba překonat</a:t>
            </a:r>
            <a:r>
              <a:rPr lang="cs-CZ" b="0" dirty="0"/>
              <a:t>. </a:t>
            </a:r>
          </a:p>
          <a:p>
            <a:pPr marL="0" indent="0">
              <a:spcAft>
                <a:spcPts val="600"/>
              </a:spcAft>
              <a:buNone/>
            </a:pPr>
            <a:endParaRPr lang="en-US"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dirty="0"/>
          </a:p>
          <a:p>
            <a:pPr>
              <a:spcAft>
                <a:spcPts val="600"/>
              </a:spcAft>
            </a:pPr>
            <a:endParaRPr lang="en-GB" b="0" dirty="0"/>
          </a:p>
          <a:p>
            <a:pPr>
              <a:spcAft>
                <a:spcPts val="600"/>
              </a:spcAft>
            </a:pPr>
            <a:endParaRPr lang="en-GB" b="0" dirty="0"/>
          </a:p>
        </p:txBody>
      </p:sp>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5: Podpora duševního zdraví při práci –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Současná situace</a:t>
            </a:r>
          </a:p>
        </p:txBody>
      </p:sp>
      <p:pic>
        <p:nvPicPr>
          <p:cNvPr id="12" name="Picture 11" descr="Fotografie ve tvaru oblaku zachycující rozhovor kancelářských pracovníků a postavičku s ústy zavřenými zipem, která znázorňuje překážku bránící otevřeně hovořit o problémech v oblasti duševního zdraví.">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47483"/>
            <a:ext cx="4650933" cy="1569875"/>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cs-CZ" dirty="0"/>
              <a:t>Téměř polovina </a:t>
            </a:r>
            <a:r>
              <a:rPr lang="cs-CZ" dirty="0">
                <a:solidFill>
                  <a:schemeClr val="tx1">
                    <a:lumMod val="50000"/>
                    <a:lumOff val="50000"/>
                  </a:schemeClr>
                </a:solidFill>
              </a:rPr>
              <a:t>pracovníků v EU se domnívá, že sdílení informací o problému s duševním zdravím na pracovišti by mělo negativní dopad na jejich kariéru, přičemž stejný podíl pracovníků s tímto tvrzením nesouhlasí. </a:t>
            </a:r>
          </a:p>
          <a:p>
            <a:pPr marL="0" indent="0">
              <a:buNone/>
            </a:pPr>
            <a:r>
              <a:rPr lang="cs-CZ" sz="1333" dirty="0"/>
              <a:t>Situace v oblasti BOZP 2025</a:t>
            </a:r>
          </a:p>
        </p:txBody>
      </p:sp>
      <p:pic>
        <p:nvPicPr>
          <p:cNvPr id="10" name="Picture 9" descr="Vektorová ilustrace ve tvaru oblaku znázorňující papírovou siluetu hlavy se symbolem nekonečna. Vlevo je kalendář. Vpravo je postavička, která drží vlajku EU.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cs-CZ" sz="1600" b="1" dirty="0">
                <a:solidFill>
                  <a:schemeClr val="tx2"/>
                </a:solidFill>
              </a:rPr>
              <a:t>Téměř 50 % obyvatel EU</a:t>
            </a:r>
            <a:r>
              <a:rPr lang="cs-CZ" sz="1600" b="1" dirty="0"/>
              <a:t> </a:t>
            </a:r>
            <a:r>
              <a:rPr lang="cs-CZ" sz="1600" b="1" dirty="0">
                <a:solidFill>
                  <a:schemeClr val="tx1">
                    <a:lumMod val="50000"/>
                    <a:lumOff val="50000"/>
                  </a:schemeClr>
                </a:solidFill>
              </a:rPr>
              <a:t>uvádí, že v posledních dvanácti měsících zažilo emoční nebo psychosociální problém, například pocity deprese či úzkosti.</a:t>
            </a:r>
          </a:p>
          <a:p>
            <a:pPr defTabSz="342900">
              <a:spcBef>
                <a:spcPts val="450"/>
              </a:spcBef>
              <a:buClr>
                <a:schemeClr val="tx2"/>
              </a:buClr>
            </a:pPr>
            <a:r>
              <a:rPr lang="cs-CZ" sz="1333" b="1" dirty="0">
                <a:solidFill>
                  <a:schemeClr val="tx2"/>
                </a:solidFill>
              </a:rPr>
              <a:t>Eurobarometr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cs-CZ" dirty="0"/>
              <a:t>Priorita 5: Podpora duševního zdraví při práci –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1800" b="1" dirty="0">
                <a:latin typeface="+mn-lt"/>
              </a:rPr>
              <a:t>Preventivní opatření</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3597604"/>
          </a:xfrm>
        </p:spPr>
        <p:txBody>
          <a:bodyPr>
            <a:noAutofit/>
          </a:bodyPr>
          <a:lstStyle/>
          <a:p>
            <a:pPr marL="233363" indent="-233363">
              <a:spcAft>
                <a:spcPts val="600"/>
              </a:spcAft>
            </a:pPr>
            <a:r>
              <a:rPr lang="cs-CZ" dirty="0"/>
              <a:t>Uplatňujte zásady BOZP stejně na duševní i fyzické zdraví</a:t>
            </a:r>
            <a:r>
              <a:rPr lang="cs-CZ" b="0" dirty="0"/>
              <a:t>: včasná podpora, přiměřené úpravy a nediskriminace.</a:t>
            </a:r>
          </a:p>
          <a:p>
            <a:pPr marL="233363" indent="-233363">
              <a:spcAft>
                <a:spcPts val="600"/>
              </a:spcAft>
            </a:pPr>
            <a:r>
              <a:rPr lang="cs-CZ" dirty="0"/>
              <a:t>Nabízejte praktickou podporu</a:t>
            </a:r>
            <a:r>
              <a:rPr lang="cs-CZ" b="0" dirty="0"/>
              <a:t>: upravte pracovní úkoly, pracovní dobu nebo prostředí tak, aby pracovníkům usnadňovaly setrvání v práci nebo návrat do práce.</a:t>
            </a:r>
          </a:p>
          <a:p>
            <a:pPr marL="233363" indent="-233363">
              <a:spcAft>
                <a:spcPts val="600"/>
              </a:spcAft>
            </a:pPr>
            <a:r>
              <a:rPr lang="cs-CZ" dirty="0"/>
              <a:t>Podporujte kulturu vzájemné podpory bez stigmatizace</a:t>
            </a:r>
            <a:r>
              <a:rPr lang="cs-CZ" b="0" dirty="0"/>
              <a:t>: zvyšujte povědomí, zapojujte pracovníky a povzbuzujte je, aby o svých obtížích hovořili bez obav a vyhledali pomoc.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304876"/>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cs-CZ" sz="1800" b="1" dirty="0">
                <a:solidFill>
                  <a:schemeClr val="tx2"/>
                </a:solidFill>
              </a:rPr>
              <a:t>Nezapomínejte: účinná prevence začíná řešením základních příčin psychosociálních rizik na pracovišti.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cs-CZ" dirty="0"/>
              <a:t>Síť agentury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Graphic 8" descr="Logo sítě agentur EU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66242" y="1246012"/>
            <a:ext cx="2095753" cy="465919"/>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cs-CZ" sz="1400" b="1" dirty="0">
                <a:solidFill>
                  <a:schemeClr val="tx2"/>
                </a:solidFill>
                <a:hlinkClick r:id="rId5">
                  <a:extLst>
                    <a:ext uri="{A12FA001-AC4F-418D-AE19-62706E023703}">
                      <ahyp:hlinkClr xmlns:ahyp="http://schemas.microsoft.com/office/drawing/2018/hyperlinkcolor" val="tx"/>
                    </a:ext>
                  </a:extLst>
                </a:hlinkClick>
              </a:rPr>
              <a:t>EVROPŠTÍ SOCIÁLNÍ PARTNEŘI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Graphic 11" descr="Logo sítě Enterprise Europe Network">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cs-CZ" sz="1400" b="1" dirty="0">
                <a:solidFill>
                  <a:schemeClr val="tx2"/>
                </a:solidFill>
                <a:hlinkClick r:id="rId8">
                  <a:extLst>
                    <a:ext uri="{A12FA001-AC4F-418D-AE19-62706E023703}">
                      <ahyp:hlinkClr xmlns:ahyp="http://schemas.microsoft.com/office/drawing/2018/hyperlinkcolor" val="tx"/>
                    </a:ext>
                  </a:extLst>
                </a:hlinkClick>
              </a:rPr>
              <a:t>ORGÁNY EU</a:t>
            </a:r>
          </a:p>
          <a:p>
            <a:pPr algn="ctr"/>
            <a:endParaRPr lang="en-GB" dirty="0">
              <a:solidFill>
                <a:schemeClr val="tx2"/>
              </a:solidFill>
            </a:endParaRPr>
          </a:p>
        </p:txBody>
      </p:sp>
      <p:pic>
        <p:nvPicPr>
          <p:cNvPr id="4" name="Picture 3" descr="EU-OSHA logo">
            <a:hlinkClick r:id="rId9"/>
            <a:extLst>
              <a:ext uri="{FF2B5EF4-FFF2-40B4-BE49-F238E27FC236}">
                <a16:creationId xmlns:a16="http://schemas.microsoft.com/office/drawing/2014/main" id="{A27DC1B5-DF85-3523-20EF-4E79B735A1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1739" y="2871049"/>
            <a:ext cx="2760500" cy="705864"/>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613260" y="4117777"/>
            <a:ext cx="250116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bIns="45720" rtlCol="0" anchor="ctr"/>
          <a:lstStyle/>
          <a:p>
            <a:pPr algn="ctr"/>
            <a:r>
              <a:rPr lang="cs-CZ" sz="1250" b="1" dirty="0">
                <a:solidFill>
                  <a:schemeClr val="tx2"/>
                </a:solidFill>
                <a:hlinkClick r:id="rId11">
                  <a:extLst>
                    <a:ext uri="{A12FA001-AC4F-418D-AE19-62706E023703}">
                      <ahyp:hlinkClr xmlns:ahyp="http://schemas.microsoft.com/office/drawing/2018/hyperlinkcolor" val="tx"/>
                    </a:ext>
                  </a:extLst>
                </a:hlinkClick>
              </a:rPr>
              <a:t>NÁRODNÍ KONTAKTNÍ MÍSTA AGENTURY EU-OSHA</a:t>
            </a:r>
            <a:endParaRPr lang="en-GB" sz="1250" b="1" dirty="0">
              <a:solidFill>
                <a:schemeClr val="tx2"/>
              </a:solidFill>
            </a:endParaRPr>
          </a:p>
        </p:txBody>
      </p:sp>
      <p:pic>
        <p:nvPicPr>
          <p:cNvPr id="13" name="Picture 6" descr="Logo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21484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cs-CZ" sz="1400" b="1" dirty="0">
                <a:solidFill>
                  <a:schemeClr val="tx2"/>
                </a:solidFill>
                <a:hlinkClick r:id="rId14">
                  <a:extLst>
                    <a:ext uri="{A12FA001-AC4F-418D-AE19-62706E023703}">
                      <ahyp:hlinkClr xmlns:ahyp="http://schemas.microsoft.com/office/drawing/2018/hyperlinkcolor" val="tx"/>
                    </a:ext>
                  </a:extLst>
                </a:hlinkClick>
              </a:rPr>
              <a:t>MEDIÁLNÍ PARTNEŘI</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822596" y="5563210"/>
            <a:ext cx="2209583" cy="506023"/>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cs-CZ" sz="1400" b="1" dirty="0">
                <a:solidFill>
                  <a:schemeClr val="tx2"/>
                </a:solidFill>
                <a:hlinkClick r:id="rId15">
                  <a:extLst>
                    <a:ext uri="{A12FA001-AC4F-418D-AE19-62706E023703}">
                      <ahyp:hlinkClr xmlns:ahyp="http://schemas.microsoft.com/office/drawing/2018/hyperlinkcolor" val="tx"/>
                    </a:ext>
                  </a:extLst>
                </a:hlinkClick>
              </a:rPr>
              <a:t>OFICIÁLNÍ PARTNEŘI KAMPANĚ</a:t>
            </a:r>
            <a:r>
              <a:rPr lang="cs-CZ" sz="1400" b="1" dirty="0">
                <a:solidFill>
                  <a:schemeClr val="tx2"/>
                </a:solidFill>
              </a:rPr>
              <a:t>O</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cs-CZ" dirty="0"/>
              <a:t>Zdroje kampaně: vše potřebné na jednom místě</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5" y="1648864"/>
            <a:ext cx="5592855" cy="2056238"/>
          </a:xfrm>
          <a:prstGeom prst="rect">
            <a:avLst/>
          </a:prstGeom>
        </p:spPr>
        <p:txBody>
          <a:bodyPr vert="horz" lIns="121920" tIns="60960" rIns="121920" bIns="60960" rtlCol="0" anchor="t" anchorCtr="0">
            <a:noAutofit/>
          </a:bodyPr>
          <a:lstStyle/>
          <a:p>
            <a:pPr defTabSz="457189">
              <a:spcBef>
                <a:spcPts val="1200"/>
              </a:spcBef>
              <a:spcAft>
                <a:spcPts val="600"/>
              </a:spcAft>
              <a:buClr>
                <a:schemeClr val="tx2"/>
              </a:buClr>
            </a:pPr>
            <a:r>
              <a:rPr lang="cs-CZ" dirty="0">
                <a:solidFill>
                  <a:schemeClr val="tx2"/>
                </a:solidFill>
              </a:rPr>
              <a:t>Začněte na </a:t>
            </a:r>
            <a:r>
              <a:rPr lang="cs-CZ" b="1" dirty="0">
                <a:solidFill>
                  <a:schemeClr val="accent2"/>
                </a:solidFill>
                <a:hlinkClick r:id="rId2">
                  <a:extLst>
                    <a:ext uri="{A12FA001-AC4F-418D-AE19-62706E023703}">
                      <ahyp:hlinkClr xmlns:ahyp="http://schemas.microsoft.com/office/drawing/2018/hyperlinkcolor" val="tx"/>
                    </a:ext>
                  </a:extLst>
                </a:hlinkClick>
              </a:rPr>
              <a:t>webových stránkách kampaně</a:t>
            </a:r>
            <a:r>
              <a:rPr lang="cs-CZ" dirty="0">
                <a:solidFill>
                  <a:srgbClr val="003399"/>
                </a:solidFill>
              </a:rPr>
              <a:t>.</a:t>
            </a:r>
          </a:p>
          <a:p>
            <a:pPr defTabSz="457189">
              <a:spcBef>
                <a:spcPts val="1200"/>
              </a:spcBef>
              <a:spcAft>
                <a:spcPts val="600"/>
              </a:spcAft>
              <a:buClr>
                <a:schemeClr val="tx2"/>
              </a:buClr>
            </a:pPr>
            <a:r>
              <a:rPr lang="cs-CZ" dirty="0">
                <a:solidFill>
                  <a:schemeClr val="tx2"/>
                </a:solidFill>
              </a:rPr>
              <a:t>Projděte si </a:t>
            </a:r>
            <a:r>
              <a:rPr lang="cs-CZ" b="1" dirty="0">
                <a:solidFill>
                  <a:schemeClr val="accent2"/>
                </a:solidFill>
                <a:hlinkClick r:id="rId2">
                  <a:extLst>
                    <a:ext uri="{A12FA001-AC4F-418D-AE19-62706E023703}">
                      <ahyp:hlinkClr xmlns:ahyp="http://schemas.microsoft.com/office/drawing/2018/hyperlinkcolor" val="tx"/>
                    </a:ext>
                  </a:extLst>
                </a:hlinkClick>
              </a:rPr>
              <a:t>příručku ke kampani</a:t>
            </a:r>
            <a:r>
              <a:rPr lang="cs-CZ" b="1" dirty="0">
                <a:solidFill>
                  <a:schemeClr val="accent2"/>
                </a:solidFill>
              </a:rPr>
              <a:t> </a:t>
            </a:r>
            <a:r>
              <a:rPr lang="cs-CZ" dirty="0">
                <a:solidFill>
                  <a:schemeClr val="tx2"/>
                </a:solidFill>
              </a:rPr>
              <a:t>a zjistěte o ní více. </a:t>
            </a:r>
          </a:p>
          <a:p>
            <a:pPr defTabSz="457189">
              <a:spcBef>
                <a:spcPts val="1200"/>
              </a:spcBef>
              <a:spcAft>
                <a:spcPts val="600"/>
              </a:spcAft>
              <a:buClr>
                <a:schemeClr val="tx2"/>
              </a:buClr>
            </a:pPr>
            <a:r>
              <a:rPr lang="cs-CZ" dirty="0">
                <a:solidFill>
                  <a:schemeClr val="tx2"/>
                </a:solidFill>
              </a:rPr>
              <a:t>Seznamte se s našimi </a:t>
            </a:r>
            <a:r>
              <a:rPr lang="cs-CZ" b="1" dirty="0">
                <a:solidFill>
                  <a:schemeClr val="accent2"/>
                </a:solidFill>
                <a:hlinkClick r:id="rId3">
                  <a:extLst>
                    <a:ext uri="{A12FA001-AC4F-418D-AE19-62706E023703}">
                      <ahyp:hlinkClr xmlns:ahyp="http://schemas.microsoft.com/office/drawing/2018/hyperlinkcolor" val="tx"/>
                    </a:ext>
                  </a:extLst>
                </a:hlinkClick>
              </a:rPr>
              <a:t>publikacemi</a:t>
            </a:r>
            <a:r>
              <a:rPr lang="cs-CZ" dirty="0">
                <a:solidFill>
                  <a:schemeClr val="tx2"/>
                </a:solidFill>
              </a:rPr>
              <a:t>, například infografikami, informačními listy a dalšími materiály.  </a:t>
            </a: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b="1" dirty="0">
              <a:solidFill>
                <a:schemeClr val="tx2"/>
              </a:solidFill>
            </a:endParaRPr>
          </a:p>
          <a:p>
            <a:pPr defTabSz="457189">
              <a:spcBef>
                <a:spcPts val="1200"/>
              </a:spcBef>
              <a:spcAft>
                <a:spcPts val="600"/>
              </a:spcAft>
              <a:buClr>
                <a:schemeClr val="tx2"/>
              </a:buClr>
            </a:pPr>
            <a:endParaRPr lang="en-GB"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2099" y="2335696"/>
            <a:ext cx="2977596" cy="2422680"/>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8035851" y="1754257"/>
            <a:ext cx="3627720" cy="3627720"/>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id="{C043D047-BFB3-8883-110F-DB94EAF7789A}"/>
                </a:ext>
              </a:extLst>
            </p:cNvPr>
            <p:cNvSpPr/>
            <p:nvPr/>
          </p:nvSpPr>
          <p:spPr>
            <a:xfrm>
              <a:off x="670736" y="265081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16907"/>
            <a:ext cx="6232604" cy="660693"/>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98507">
            <a:off x="6416954" y="2534356"/>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cs-CZ" dirty="0"/>
              <a:t>Nástroje a digitální propagace: účinná propagace kampaně</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cs-CZ" sz="2000" b="1" dirty="0">
                <a:latin typeface="+mn-lt"/>
              </a:rPr>
              <a:t>Podpořte kampaň:</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cs-CZ" b="0" dirty="0"/>
              <a:t>využijte náš</a:t>
            </a:r>
            <a:r>
              <a:rPr lang="cs-CZ" dirty="0"/>
              <a:t> balíček pro sociální média</a:t>
            </a:r>
            <a:r>
              <a:rPr lang="cs-CZ" b="0" dirty="0"/>
              <a:t> a šablony a pomozte šířit informace o kampani, </a:t>
            </a:r>
          </a:p>
          <a:p>
            <a:r>
              <a:rPr lang="cs-CZ" b="0" dirty="0"/>
              <a:t>zaujměte svou prezentací díky naší</a:t>
            </a:r>
            <a:r>
              <a:rPr lang="cs-CZ" dirty="0"/>
              <a:t> knihovně digitálních materiálů</a:t>
            </a:r>
            <a:r>
              <a:rPr lang="cs-CZ" b="0" dirty="0"/>
              <a:t>, která obsahuje loga, šablony a další materiály.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449996" y="3730097"/>
            <a:ext cx="485499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465330" y="3734109"/>
            <a:ext cx="4482119" cy="824742"/>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cs-CZ" sz="1800" dirty="0">
                <a:solidFill>
                  <a:schemeClr val="bg1"/>
                </a:solidFill>
              </a:rPr>
              <a:t>Zahajte</a:t>
            </a:r>
            <a:r>
              <a:rPr lang="cs-CZ" sz="1800" b="0" dirty="0">
                <a:solidFill>
                  <a:schemeClr val="bg1"/>
                </a:solidFill>
              </a:rPr>
              <a:t> </a:t>
            </a:r>
            <a:r>
              <a:rPr lang="cs-CZ" sz="1800" dirty="0">
                <a:solidFill>
                  <a:schemeClr val="bg1"/>
                </a:solidFill>
              </a:rPr>
              <a:t>svou kampaň </a:t>
            </a:r>
            <a:r>
              <a:rPr lang="cs-CZ" sz="1800" b="0" dirty="0">
                <a:solidFill>
                  <a:schemeClr val="bg1"/>
                </a:solidFill>
              </a:rPr>
              <a:t>s využitím našeho </a:t>
            </a:r>
            <a:r>
              <a:rPr lang="cs-CZ" sz="1800" dirty="0">
                <a:solidFill>
                  <a:srgbClr val="92D050"/>
                </a:solidFill>
                <a:hlinkClick r:id="rId3">
                  <a:extLst>
                    <a:ext uri="{A12FA001-AC4F-418D-AE19-62706E023703}">
                      <ahyp:hlinkClr xmlns:ahyp="http://schemas.microsoft.com/office/drawing/2018/hyperlinkcolor" val="tx"/>
                    </a:ext>
                  </a:extLst>
                </a:hlinkClick>
              </a:rPr>
              <a:t>souboru materiálů ke kampani</a:t>
            </a:r>
            <a:endParaRPr lang="cs-CZ" sz="1800" b="0" dirty="0">
              <a:cs typeface="Arial"/>
            </a:endParaRP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cs-CZ" dirty="0"/>
              <a:t>Jak se zapojit do kampaně?</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42107" y="1539596"/>
            <a:ext cx="1075671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cs-CZ" b="0" dirty="0"/>
              <a:t>Uspořádejte akci, aktivitu nebo iniciativu během</a:t>
            </a:r>
            <a:r>
              <a:rPr lang="cs-CZ" dirty="0"/>
              <a:t> </a:t>
            </a:r>
            <a:r>
              <a:rPr lang="cs-CZ" dirty="0">
                <a:solidFill>
                  <a:srgbClr val="92D050"/>
                </a:solidFill>
                <a:hlinkClick r:id="rId3">
                  <a:extLst>
                    <a:ext uri="{A12FA001-AC4F-418D-AE19-62706E023703}">
                      <ahyp:hlinkClr xmlns:ahyp="http://schemas.microsoft.com/office/drawing/2018/hyperlinkcolor" val="tx"/>
                    </a:ext>
                  </a:extLst>
                </a:hlinkClick>
              </a:rPr>
              <a:t>Evropského týdne bezpečnosti a ochrany zdraví při práci</a:t>
            </a:r>
            <a:r>
              <a:rPr lang="cs-CZ" dirty="0"/>
              <a:t>. </a:t>
            </a:r>
          </a:p>
          <a:p>
            <a:pPr marL="225425" indent="-225425">
              <a:spcAft>
                <a:spcPts val="600"/>
              </a:spcAft>
            </a:pPr>
            <a:r>
              <a:rPr lang="cs-CZ" b="0" dirty="0"/>
              <a:t>Získejte</a:t>
            </a:r>
            <a:r>
              <a:rPr lang="cs-CZ" dirty="0"/>
              <a:t> </a:t>
            </a:r>
            <a:r>
              <a:rPr lang="cs-CZ" dirty="0">
                <a:solidFill>
                  <a:srgbClr val="92D050"/>
                </a:solidFill>
                <a:hlinkClick r:id="rId4">
                  <a:extLst>
                    <a:ext uri="{A12FA001-AC4F-418D-AE19-62706E023703}">
                      <ahyp:hlinkClr xmlns:ahyp="http://schemas.microsoft.com/office/drawing/2018/hyperlinkcolor" val="tx"/>
                    </a:ext>
                  </a:extLst>
                </a:hlinkClick>
              </a:rPr>
              <a:t>osvědčení za zapojení do kampaně</a:t>
            </a:r>
            <a:r>
              <a:rPr lang="cs-CZ" b="0" dirty="0"/>
              <a:t>. </a:t>
            </a:r>
            <a:endParaRPr lang="fr-FR" b="0" dirty="0"/>
          </a:p>
          <a:p>
            <a:pPr marL="0" indent="0">
              <a:spcAft>
                <a:spcPts val="600"/>
              </a:spcAft>
              <a:buNone/>
            </a:pPr>
            <a:endParaRPr lang="fr-FR" b="0" dirty="0"/>
          </a:p>
          <a:p>
            <a:pPr marL="0" indent="0">
              <a:spcAft>
                <a:spcPts val="600"/>
              </a:spcAft>
              <a:buNone/>
            </a:pPr>
            <a:endParaRPr lang="cs-CZ" b="0" dirty="0"/>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43201" y="2627312"/>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cs-CZ" b="0" dirty="0"/>
              <a:t>Nominujte inspirativní iniciativy do soutěže</a:t>
            </a:r>
            <a:r>
              <a:rPr lang="cs-CZ" dirty="0"/>
              <a:t> </a:t>
            </a:r>
            <a:r>
              <a:rPr lang="cs-CZ" dirty="0">
                <a:solidFill>
                  <a:srgbClr val="92D050"/>
                </a:solidFill>
                <a:hlinkClick r:id="rId5">
                  <a:extLst>
                    <a:ext uri="{A12FA001-AC4F-418D-AE19-62706E023703}">
                      <ahyp:hlinkClr xmlns:ahyp="http://schemas.microsoft.com/office/drawing/2018/hyperlinkcolor" val="tx"/>
                    </a:ext>
                  </a:extLst>
                </a:hlinkClick>
              </a:rPr>
              <a:t>Ceny za správnou praxi v rámci kampaně Zdravé pracoviště</a:t>
            </a:r>
            <a:r>
              <a:rPr lang="cs-CZ" b="0" dirty="0"/>
              <a:t>, kterou pořádají národní kontaktní místa.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43201" y="3375454"/>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cs-CZ" b="0" dirty="0"/>
              <a:t>Staňte se </a:t>
            </a:r>
            <a:r>
              <a:rPr lang="cs-CZ" dirty="0">
                <a:solidFill>
                  <a:srgbClr val="92D050"/>
                </a:solidFill>
                <a:hlinkClick r:id="rId6">
                  <a:extLst>
                    <a:ext uri="{A12FA001-AC4F-418D-AE19-62706E023703}">
                      <ahyp:hlinkClr xmlns:ahyp="http://schemas.microsoft.com/office/drawing/2018/hyperlinkcolor" val="tx"/>
                    </a:ext>
                  </a:extLst>
                </a:hlinkClick>
              </a:rPr>
              <a:t>oficiálním partnerem kampaně</a:t>
            </a:r>
            <a:r>
              <a:rPr lang="cs-CZ" b="0" dirty="0"/>
              <a:t>: připojte se k celoevropské síti nadnárodních společností a získejte větší zviditelnění. </a:t>
            </a:r>
          </a:p>
          <a:p>
            <a:pPr marL="225425" indent="-225425">
              <a:spcAft>
                <a:spcPts val="600"/>
              </a:spcAft>
            </a:pPr>
            <a:r>
              <a:rPr lang="cs-CZ" b="0" dirty="0"/>
              <a:t>Staňte se </a:t>
            </a:r>
            <a:r>
              <a:rPr lang="cs-CZ" dirty="0">
                <a:solidFill>
                  <a:srgbClr val="92D050"/>
                </a:solidFill>
                <a:hlinkClick r:id="rId7">
                  <a:extLst>
                    <a:ext uri="{A12FA001-AC4F-418D-AE19-62706E023703}">
                      <ahyp:hlinkClr xmlns:ahyp="http://schemas.microsoft.com/office/drawing/2018/hyperlinkcolor" val="tx"/>
                    </a:ext>
                  </a:extLst>
                </a:hlinkClick>
              </a:rPr>
              <a:t>mediálním partnerem</a:t>
            </a:r>
            <a:r>
              <a:rPr lang="cs-CZ" b="0" dirty="0"/>
              <a:t>: získejte přístup k exkluzivním tiskovým materiálům, příležitostem k navazování kontaktů a akcím.</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801666" y="5430402"/>
            <a:ext cx="11087962" cy="15620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dirty="0">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46928" y="3057368"/>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cs-CZ" dirty="0"/>
              <a:t>Zůstaňte v kontaktu s kampaní</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cs-CZ" dirty="0"/>
              <a:t>Webové stránky kampaně „Zdravá pracoviště“: </a:t>
            </a:r>
            <a:r>
              <a:rPr lang="cs-CZ" b="0" dirty="0"/>
              <a:t>široká škála informací na dosah ruky. </a:t>
            </a:r>
          </a:p>
          <a:p>
            <a:pPr>
              <a:spcAft>
                <a:spcPts val="600"/>
              </a:spcAft>
            </a:pPr>
            <a:r>
              <a:rPr lang="cs-CZ" dirty="0"/>
              <a:t>Přihlaste se k odběru</a:t>
            </a:r>
            <a:r>
              <a:rPr lang="cs-CZ" b="0" dirty="0"/>
              <a:t> </a:t>
            </a:r>
            <a:r>
              <a:rPr lang="cs-CZ" dirty="0"/>
              <a:t>zpravodaje kampaně „Zdravé pracoviště“: </a:t>
            </a:r>
            <a:r>
              <a:rPr lang="cs-CZ" b="0" dirty="0"/>
              <a:t>každý měsíc vám do e-mailové schránky dorazí stručné a výstižné novinky, které lze snadno sdílet.</a:t>
            </a:r>
          </a:p>
          <a:p>
            <a:pPr>
              <a:spcAft>
                <a:spcPts val="600"/>
              </a:spcAft>
            </a:pPr>
            <a:r>
              <a:rPr lang="cs-CZ" b="0" dirty="0"/>
              <a:t>Šiřte informace o kampani a sledujte nás na </a:t>
            </a:r>
            <a:r>
              <a:rPr lang="cs-CZ" dirty="0"/>
              <a:t>sociálních sítích</a:t>
            </a:r>
            <a:r>
              <a:rPr lang="cs-CZ"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cs-CZ" b="0" dirty="0"/>
              <a:t> </a:t>
            </a:r>
          </a:p>
        </p:txBody>
      </p:sp>
      <p:pic>
        <p:nvPicPr>
          <p:cNvPr id="6" name="Graphic 5" descr="Logo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cs-CZ" sz="2400" b="1" i="0" u="none" strike="noStrike" baseline="0" dirty="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cs-CZ" sz="700" dirty="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AED0E8-BBAD-4323-8510-D707929410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3B12B-D547-4B73-8D31-0938A3F8A76B}">
  <ds:schemaRef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 ds:uri="http://schemas.microsoft.com/office/infopath/2007/PartnerControls"/>
    <ds:schemaRef ds:uri="d5ac9beb-95ef-4df8-be38-b0ea3ce121b4"/>
    <ds:schemaRef ds:uri="74375373-3c44-45ee-a688-8fa44d7da57a"/>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1880</TotalTime>
  <Words>6252</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Kampaň Zdravé pracoviště na období 2026–2028 „Společně za duševní zdraví při práci“ </vt:lpstr>
      <vt:lpstr>Obsah</vt:lpstr>
      <vt:lpstr>Širší souvislosti: duševní zdraví ovlivňuje každodenní i pracovní život </vt:lpstr>
      <vt:lpstr>Širší souvislosti: o co jde?</vt:lpstr>
      <vt:lpstr>Širší souvislosti: pohled pracovníků </vt:lpstr>
      <vt:lpstr>Širší souvislosti: pohled organizací a pracovníků – 1 </vt:lpstr>
      <vt:lpstr>Širší souvislosti: pohled organizací – 2 </vt:lpstr>
      <vt:lpstr>Záměry a cíle kampaně</vt:lpstr>
      <vt:lpstr>Komu je kampaň určena? Kdo by se měl zúčastnit?</vt:lpstr>
      <vt:lpstr>Plán postupu: pět prioritních oblastí kampaně</vt:lpstr>
      <vt:lpstr>Priorita 1: Hodnocení a řízení psychosociálních rizik – 1 </vt:lpstr>
      <vt:lpstr>Priorita 1: Hodnocení a řízení psychosociálních rizik – 2 </vt:lpstr>
      <vt:lpstr>Priorita 1: Hodnocení a řízení psychosociálních rizik – 3 </vt:lpstr>
      <vt:lpstr>Priorita 1: Hodnocení a řízení psychosociálních rizik – 4 </vt:lpstr>
      <vt:lpstr>Priorita 2: Obtěžování, sexuální obtěžování a násilí – 1 </vt:lpstr>
      <vt:lpstr>Priorita 2: Obtěžování, sexuální obtěžování a násilí – 2 </vt:lpstr>
      <vt:lpstr>Priorita 2: Obtěžování, sexuální obtěžování a násilí – 3 </vt:lpstr>
      <vt:lpstr>Priorita 3: Fyzická rizika a duševní zdraví – 1 </vt:lpstr>
      <vt:lpstr>Priorita 3: Fyzická rizika a duševní zdraví – 2 </vt:lpstr>
      <vt:lpstr>Priorita 4: Psychosociální rizika v odvětví zdravotní a sociální péče – 1 </vt:lpstr>
      <vt:lpstr>Priorita 4: Psychosociální rizika v odvětví zdravotní a sociální péče – 2 </vt:lpstr>
      <vt:lpstr>Priorita 4: Psychosociální rizika v odvětví zdravotní a sociální péče – 3 </vt:lpstr>
      <vt:lpstr>Priorita 5: Podpora duševního zdraví při práci – 1 </vt:lpstr>
      <vt:lpstr>Priorita 5: Podpora duševního zdraví při práci – 2 </vt:lpstr>
      <vt:lpstr>Priorita 5: Podpora duševního zdraví při práci – 3 </vt:lpstr>
      <vt:lpstr>Síť agentury EU-OSHA</vt:lpstr>
      <vt:lpstr>Zdroje kampaně: vše potřebné na jednom místě</vt:lpstr>
      <vt:lpstr>Nástroje a digitální propagace: účinná propagace kampaně</vt:lpstr>
      <vt:lpstr>Jak se zapojit do kampaně?</vt:lpstr>
      <vt:lpstr>Zůstaňte v kontaktu s kampaní</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240</cp:revision>
  <dcterms:created xsi:type="dcterms:W3CDTF">2026-06-23T11:43:48Z</dcterms:created>
  <dcterms:modified xsi:type="dcterms:W3CDTF">2026-09-07T13:53:44Z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