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EA3A8F-A119-49BB-9A3D-9F26BED6D7F8}" v="1" dt="2026-09-23T11:05:03.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70" autoAdjust="0"/>
    <p:restoredTop sz="86469" autoAdjust="0"/>
  </p:normalViewPr>
  <p:slideViewPr>
    <p:cSldViewPr snapToGrid="0">
      <p:cViewPr varScale="1">
        <p:scale>
          <a:sx n="93" d="100"/>
          <a:sy n="93" d="100"/>
        </p:scale>
        <p:origin x="846" y="66"/>
      </p:cViewPr>
      <p:guideLst>
        <p:guide orient="horz" pos="1440"/>
        <p:guide pos="456"/>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S::macias@ext.osha.europa.eu::9208f14e-163a-43fb-a9e7-9d0490f97ad9" providerId="AD" clId="Web-{362A92C4-FE90-2475-96B9-CEFA6732958F}"/>
    <pc:docChg chg="modSld">
      <pc:chgData name="Naiara MACIAS - Communication Assistant" userId="S::macias@ext.osha.europa.eu::9208f14e-163a-43fb-a9e7-9d0490f97ad9" providerId="AD" clId="Web-{362A92C4-FE90-2475-96B9-CEFA6732958F}" dt="2026-09-14T14:28:38.139" v="0" actId="14100"/>
      <pc:docMkLst>
        <pc:docMk/>
      </pc:docMkLst>
      <pc:sldChg chg="modSp">
        <pc:chgData name="Naiara MACIAS - Communication Assistant" userId="S::macias@ext.osha.europa.eu::9208f14e-163a-43fb-a9e7-9d0490f97ad9" providerId="AD" clId="Web-{362A92C4-FE90-2475-96B9-CEFA6732958F}" dt="2026-09-14T14:28:38.139" v="0" actId="14100"/>
        <pc:sldMkLst>
          <pc:docMk/>
          <pc:sldMk cId="3087233450" sldId="263"/>
        </pc:sldMkLst>
        <pc:spChg chg="mod">
          <ac:chgData name="Naiara MACIAS - Communication Assistant" userId="S::macias@ext.osha.europa.eu::9208f14e-163a-43fb-a9e7-9d0490f97ad9" providerId="AD" clId="Web-{362A92C4-FE90-2475-96B9-CEFA6732958F}" dt="2026-09-14T14:28:38.139" v="0" actId="14100"/>
          <ac:spMkLst>
            <pc:docMk/>
            <pc:sldMk cId="3087233450" sldId="263"/>
            <ac:spMk id="6" creationId="{C5F18C02-0207-3E05-D877-F290FBE54F2D}"/>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14T14:33:07.847" v="467" actId="1035"/>
      <pc:docMkLst>
        <pc:docMk/>
      </pc:docMkLst>
      <pc:sldChg chg="modSp mod">
        <pc:chgData name="Naiara MACIAS - Communication Assistant" userId="9208f14e-163a-43fb-a9e7-9d0490f97ad9" providerId="ADAL" clId="{3BF560C9-38E3-411C-BBB1-CB3B94294DB6}" dt="2026-09-08T08:02:41.978" v="64" actId="14100"/>
        <pc:sldMkLst>
          <pc:docMk/>
          <pc:sldMk cId="975932864" sldId="258"/>
        </pc:sldMkLst>
        <pc:spChg chg="mod">
          <ac:chgData name="Naiara MACIAS - Communication Assistant" userId="9208f14e-163a-43fb-a9e7-9d0490f97ad9" providerId="ADAL" clId="{3BF560C9-38E3-411C-BBB1-CB3B94294DB6}" dt="2026-09-08T08:02:41.978" v="64"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08T08:03:26.347" v="97" actId="1037"/>
        <pc:sldMkLst>
          <pc:docMk/>
          <pc:sldMk cId="3331097242" sldId="262"/>
        </pc:sldMkLst>
        <pc:spChg chg="mod">
          <ac:chgData name="Naiara MACIAS - Communication Assistant" userId="9208f14e-163a-43fb-a9e7-9d0490f97ad9" providerId="ADAL" clId="{3BF560C9-38E3-411C-BBB1-CB3B94294DB6}" dt="2026-09-08T08:03:11.512" v="65" actId="14100"/>
          <ac:spMkLst>
            <pc:docMk/>
            <pc:sldMk cId="3331097242" sldId="262"/>
            <ac:spMk id="2" creationId="{E040AB94-2F1F-3B5A-0F08-405D7D24CAAF}"/>
          </ac:spMkLst>
        </pc:spChg>
        <pc:spChg chg="mod">
          <ac:chgData name="Naiara MACIAS - Communication Assistant" userId="9208f14e-163a-43fb-a9e7-9d0490f97ad9" providerId="ADAL" clId="{3BF560C9-38E3-411C-BBB1-CB3B94294DB6}" dt="2026-09-08T08:03:21.529" v="79" actId="1035"/>
          <ac:spMkLst>
            <pc:docMk/>
            <pc:sldMk cId="3331097242" sldId="262"/>
            <ac:spMk id="105" creationId="{94E8A230-2C71-6901-AA45-D427AF0A206A}"/>
          </ac:spMkLst>
        </pc:spChg>
        <pc:cxnChg chg="mod">
          <ac:chgData name="Naiara MACIAS - Communication Assistant" userId="9208f14e-163a-43fb-a9e7-9d0490f97ad9" providerId="ADAL" clId="{3BF560C9-38E3-411C-BBB1-CB3B94294DB6}" dt="2026-09-08T08:03:26.347" v="97" actId="1037"/>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14T14:30:04.163" v="420" actId="1076"/>
        <pc:sldMkLst>
          <pc:docMk/>
          <pc:sldMk cId="719662834" sldId="264"/>
        </pc:sldMkLst>
        <pc:spChg chg="mod">
          <ac:chgData name="Naiara MACIAS - Communication Assistant" userId="9208f14e-163a-43fb-a9e7-9d0490f97ad9" providerId="ADAL" clId="{3BF560C9-38E3-411C-BBB1-CB3B94294DB6}" dt="2026-09-14T14:30:04.163" v="420" actId="1076"/>
          <ac:spMkLst>
            <pc:docMk/>
            <pc:sldMk cId="719662834" sldId="264"/>
            <ac:spMk id="4" creationId="{BD5E20E1-F7B3-E4E9-82E6-ECD4246321AF}"/>
          </ac:spMkLst>
        </pc:spChg>
        <pc:picChg chg="mod">
          <ac:chgData name="Naiara MACIAS - Communication Assistant" userId="9208f14e-163a-43fb-a9e7-9d0490f97ad9" providerId="ADAL" clId="{3BF560C9-38E3-411C-BBB1-CB3B94294DB6}" dt="2026-09-14T14:29:51.698" v="419" actId="1076"/>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14T14:30:33.649" v="422" actId="14100"/>
        <pc:sldMkLst>
          <pc:docMk/>
          <pc:sldMk cId="525878241" sldId="266"/>
        </pc:sldMkLst>
        <pc:spChg chg="mod">
          <ac:chgData name="Naiara MACIAS - Communication Assistant" userId="9208f14e-163a-43fb-a9e7-9d0490f97ad9" providerId="ADAL" clId="{3BF560C9-38E3-411C-BBB1-CB3B94294DB6}" dt="2026-09-14T14:30:30.009" v="421" actId="14100"/>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14T14:30:33.649" v="422"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08T08:06:26.141" v="149" actId="1035"/>
        <pc:sldMkLst>
          <pc:docMk/>
          <pc:sldMk cId="2351497876" sldId="268"/>
        </pc:sldMkLst>
        <pc:spChg chg="mod">
          <ac:chgData name="Naiara MACIAS - Communication Assistant" userId="9208f14e-163a-43fb-a9e7-9d0490f97ad9" providerId="ADAL" clId="{3BF560C9-38E3-411C-BBB1-CB3B94294DB6}" dt="2026-09-08T08:06:26.141" v="149" actId="1035"/>
          <ac:spMkLst>
            <pc:docMk/>
            <pc:sldMk cId="2351497876" sldId="268"/>
            <ac:spMk id="3" creationId="{973A5FD4-3019-E96D-9CCC-6102EE5E49D3}"/>
          </ac:spMkLst>
        </pc:spChg>
        <pc:spChg chg="mod">
          <ac:chgData name="Naiara MACIAS - Communication Assistant" userId="9208f14e-163a-43fb-a9e7-9d0490f97ad9" providerId="ADAL" clId="{3BF560C9-38E3-411C-BBB1-CB3B94294DB6}" dt="2026-09-08T08:06:14.505" v="145" actId="1035"/>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08T08:06:17.970" v="146"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08T08:06:35.123" v="150" actId="14100"/>
        <pc:sldMkLst>
          <pc:docMk/>
          <pc:sldMk cId="3756103953" sldId="269"/>
        </pc:sldMkLst>
        <pc:spChg chg="mod">
          <ac:chgData name="Naiara MACIAS - Communication Assistant" userId="9208f14e-163a-43fb-a9e7-9d0490f97ad9" providerId="ADAL" clId="{3BF560C9-38E3-411C-BBB1-CB3B94294DB6}" dt="2026-09-08T08:06:35.123" v="150" actId="14100"/>
          <ac:spMkLst>
            <pc:docMk/>
            <pc:sldMk cId="3756103953" sldId="269"/>
            <ac:spMk id="3" creationId="{EABFEF4F-FA51-B257-1D4E-B52C8BCA9B9C}"/>
          </ac:spMkLst>
        </pc:spChg>
      </pc:sldChg>
      <pc:sldChg chg="modSp mod">
        <pc:chgData name="Naiara MACIAS - Communication Assistant" userId="9208f14e-163a-43fb-a9e7-9d0490f97ad9" providerId="ADAL" clId="{3BF560C9-38E3-411C-BBB1-CB3B94294DB6}" dt="2026-09-08T08:07:14.159" v="158" actId="1076"/>
        <pc:sldMkLst>
          <pc:docMk/>
          <pc:sldMk cId="3275847094" sldId="270"/>
        </pc:sldMkLst>
        <pc:spChg chg="mod">
          <ac:chgData name="Naiara MACIAS - Communication Assistant" userId="9208f14e-163a-43fb-a9e7-9d0490f97ad9" providerId="ADAL" clId="{3BF560C9-38E3-411C-BBB1-CB3B94294DB6}" dt="2026-09-08T08:07:08.476" v="156" actId="14100"/>
          <ac:spMkLst>
            <pc:docMk/>
            <pc:sldMk cId="3275847094" sldId="270"/>
            <ac:spMk id="4" creationId="{22D02451-FCA1-2255-2ADB-577B7DCA6116}"/>
          </ac:spMkLst>
        </pc:spChg>
        <pc:picChg chg="mod">
          <ac:chgData name="Naiara MACIAS - Communication Assistant" userId="9208f14e-163a-43fb-a9e7-9d0490f97ad9" providerId="ADAL" clId="{3BF560C9-38E3-411C-BBB1-CB3B94294DB6}" dt="2026-09-08T08:07:14.159" v="158" actId="1076"/>
          <ac:picMkLst>
            <pc:docMk/>
            <pc:sldMk cId="3275847094" sldId="270"/>
            <ac:picMk id="23" creationId="{8473BF4D-E0C8-6E0F-BC49-F48EEB54A006}"/>
          </ac:picMkLst>
        </pc:picChg>
      </pc:sldChg>
      <pc:sldChg chg="modSp mod">
        <pc:chgData name="Naiara MACIAS - Communication Assistant" userId="9208f14e-163a-43fb-a9e7-9d0490f97ad9" providerId="ADAL" clId="{3BF560C9-38E3-411C-BBB1-CB3B94294DB6}" dt="2026-09-08T08:27:49.808" v="412" actId="14100"/>
        <pc:sldMkLst>
          <pc:docMk/>
          <pc:sldMk cId="1126727459" sldId="272"/>
        </pc:sldMkLst>
        <pc:spChg chg="mod">
          <ac:chgData name="Naiara MACIAS - Communication Assistant" userId="9208f14e-163a-43fb-a9e7-9d0490f97ad9" providerId="ADAL" clId="{3BF560C9-38E3-411C-BBB1-CB3B94294DB6}" dt="2026-09-08T08:07:48.346" v="167"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08T08:27:49.808" v="412" actId="14100"/>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9-08T08:11:04.741" v="188"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08T09:26:14.504" v="416" actId="1036"/>
        <pc:sldMkLst>
          <pc:docMk/>
          <pc:sldMk cId="2331618627" sldId="273"/>
        </pc:sldMkLst>
        <pc:spChg chg="mod">
          <ac:chgData name="Naiara MACIAS - Communication Assistant" userId="9208f14e-163a-43fb-a9e7-9d0490f97ad9" providerId="ADAL" clId="{3BF560C9-38E3-411C-BBB1-CB3B94294DB6}" dt="2026-09-08T08:11:11.469" v="189" actId="14100"/>
          <ac:spMkLst>
            <pc:docMk/>
            <pc:sldMk cId="2331618627" sldId="273"/>
            <ac:spMk id="4" creationId="{35380195-1CE8-DECC-8005-1F05CB33B226}"/>
          </ac:spMkLst>
        </pc:spChg>
        <pc:picChg chg="mod">
          <ac:chgData name="Naiara MACIAS - Communication Assistant" userId="9208f14e-163a-43fb-a9e7-9d0490f97ad9" providerId="ADAL" clId="{3BF560C9-38E3-411C-BBB1-CB3B94294DB6}" dt="2026-09-08T09:26:14.504" v="416" actId="1036"/>
          <ac:picMkLst>
            <pc:docMk/>
            <pc:sldMk cId="2331618627" sldId="273"/>
            <ac:picMk id="10" creationId="{B2604BD7-F235-3DCC-ED05-D2B419333190}"/>
          </ac:picMkLst>
        </pc:picChg>
      </pc:sldChg>
      <pc:sldChg chg="modSp mod">
        <pc:chgData name="Naiara MACIAS - Communication Assistant" userId="9208f14e-163a-43fb-a9e7-9d0490f97ad9" providerId="ADAL" clId="{3BF560C9-38E3-411C-BBB1-CB3B94294DB6}" dt="2026-09-14T14:32:39.969" v="462" actId="1035"/>
        <pc:sldMkLst>
          <pc:docMk/>
          <pc:sldMk cId="1743069046" sldId="275"/>
        </pc:sldMkLst>
        <pc:spChg chg="mod">
          <ac:chgData name="Naiara MACIAS - Communication Assistant" userId="9208f14e-163a-43fb-a9e7-9d0490f97ad9" providerId="ADAL" clId="{3BF560C9-38E3-411C-BBB1-CB3B94294DB6}" dt="2026-09-14T14:32:39.969" v="462" actId="1035"/>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08T08:11:26.388" v="190"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14T14:32:39.969" v="462" actId="1035"/>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14T14:32:39.969" v="462" actId="1035"/>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14T14:32:39.969" v="462" actId="1035"/>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14T14:31:41.970" v="444" actId="1076"/>
        <pc:sldMkLst>
          <pc:docMk/>
          <pc:sldMk cId="1193591122" sldId="276"/>
        </pc:sldMkLst>
        <pc:spChg chg="mod">
          <ac:chgData name="Naiara MACIAS - Communication Assistant" userId="9208f14e-163a-43fb-a9e7-9d0490f97ad9" providerId="ADAL" clId="{3BF560C9-38E3-411C-BBB1-CB3B94294DB6}" dt="2026-09-08T08:05:47.545" v="131"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08T08:04:50.193" v="130"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14T14:31:16.039" v="433" actId="103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14T14:31:33.841" v="440"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14T14:31:37.905" v="441" actId="14100"/>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14T14:31:18.974" v="434" actId="103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14T14:31:41.970" v="444" actId="1076"/>
          <ac:spMkLst>
            <pc:docMk/>
            <pc:sldMk cId="1193591122" sldId="276"/>
            <ac:spMk id="20" creationId="{DDDB3A61-67CA-DC2F-8A3D-3DA55425D312}"/>
          </ac:spMkLst>
        </pc:spChg>
        <pc:spChg chg="mod">
          <ac:chgData name="Naiara MACIAS - Communication Assistant" userId="9208f14e-163a-43fb-a9e7-9d0490f97ad9" providerId="ADAL" clId="{3BF560C9-38E3-411C-BBB1-CB3B94294DB6}" dt="2026-09-08T08:05:56.539" v="132" actId="14100"/>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9-14T14:31:39.812" v="442"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14T14:31:41.610" v="443"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9-14T14:33:07.847" v="467" actId="1035"/>
        <pc:sldMkLst>
          <pc:docMk/>
          <pc:sldMk cId="3281761825" sldId="277"/>
        </pc:sldMkLst>
        <pc:spChg chg="mod">
          <ac:chgData name="Naiara MACIAS - Communication Assistant" userId="9208f14e-163a-43fb-a9e7-9d0490f97ad9" providerId="ADAL" clId="{3BF560C9-38E3-411C-BBB1-CB3B94294DB6}" dt="2026-09-08T08:25:53.288" v="409"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08T08:14:13.063" v="249" actId="1037"/>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9-08T08:26:00.111" v="410" actId="13244"/>
          <ac:spMkLst>
            <pc:docMk/>
            <pc:sldMk cId="3281761825" sldId="277"/>
            <ac:spMk id="7" creationId="{F086B119-CB7C-AD24-08DE-3F6312EA6A9D}"/>
          </ac:spMkLst>
        </pc:spChg>
        <pc:picChg chg="mod">
          <ac:chgData name="Naiara MACIAS - Communication Assistant" userId="9208f14e-163a-43fb-a9e7-9d0490f97ad9" providerId="ADAL" clId="{3BF560C9-38E3-411C-BBB1-CB3B94294DB6}" dt="2026-09-14T14:33:07.847" v="467" actId="1035"/>
          <ac:picMkLst>
            <pc:docMk/>
            <pc:sldMk cId="3281761825" sldId="277"/>
            <ac:picMk id="9" creationId="{1AE2DA59-C46A-41F2-271A-5C97AF2A33F3}"/>
          </ac:picMkLst>
        </pc:picChg>
      </pc:sldChg>
      <pc:sldChg chg="modSp mod">
        <pc:chgData name="Naiara MACIAS - Communication Assistant" userId="9208f14e-163a-43fb-a9e7-9d0490f97ad9" providerId="ADAL" clId="{3BF560C9-38E3-411C-BBB1-CB3B94294DB6}" dt="2026-09-08T09:26:39.446" v="417" actId="14100"/>
        <pc:sldMkLst>
          <pc:docMk/>
          <pc:sldMk cId="54826265" sldId="278"/>
        </pc:sldMkLst>
        <pc:spChg chg="mod">
          <ac:chgData name="Naiara MACIAS - Communication Assistant" userId="9208f14e-163a-43fb-a9e7-9d0490f97ad9" providerId="ADAL" clId="{3BF560C9-38E3-411C-BBB1-CB3B94294DB6}" dt="2026-09-08T09:26:39.446" v="417" actId="14100"/>
          <ac:spMkLst>
            <pc:docMk/>
            <pc:sldMk cId="54826265" sldId="278"/>
            <ac:spMk id="3" creationId="{5C36BDD3-3BE3-B876-474D-A22D303B12B5}"/>
          </ac:spMkLst>
        </pc:spChg>
        <pc:spChg chg="mod">
          <ac:chgData name="Naiara MACIAS - Communication Assistant" userId="9208f14e-163a-43fb-a9e7-9d0490f97ad9" providerId="ADAL" clId="{3BF560C9-38E3-411C-BBB1-CB3B94294DB6}" dt="2026-09-08T08:14:04.279" v="240" actId="1035"/>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9-08T08:14:32.413" v="250"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08T08:15:58.279" v="280" actId="14100"/>
        <pc:sldMkLst>
          <pc:docMk/>
          <pc:sldMk cId="1533565985" sldId="280"/>
        </pc:sldMkLst>
        <pc:spChg chg="mod">
          <ac:chgData name="Naiara MACIAS - Communication Assistant" userId="9208f14e-163a-43fb-a9e7-9d0490f97ad9" providerId="ADAL" clId="{3BF560C9-38E3-411C-BBB1-CB3B94294DB6}" dt="2026-09-08T08:14:51.254" v="253"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08T08:15:58.279" v="280"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08T08:15:41.437" v="275"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8T08:29:06.879" v="415" actId="3064"/>
        <pc:sldMkLst>
          <pc:docMk/>
          <pc:sldMk cId="935938627" sldId="281"/>
        </pc:sldMkLst>
        <pc:spChg chg="mod">
          <ac:chgData name="Naiara MACIAS - Communication Assistant" userId="9208f14e-163a-43fb-a9e7-9d0490f97ad9" providerId="ADAL" clId="{3BF560C9-38E3-411C-BBB1-CB3B94294DB6}" dt="2026-09-08T08:28:41.695" v="413"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08T08:25:21.511" v="403" actId="14100"/>
          <ac:spMkLst>
            <pc:docMk/>
            <pc:sldMk cId="935938627" sldId="281"/>
            <ac:spMk id="15" creationId="{2779D3D2-45B6-A0D6-244C-6AA0B8A1BA3E}"/>
          </ac:spMkLst>
        </pc:spChg>
        <pc:spChg chg="mod">
          <ac:chgData name="Naiara MACIAS - Communication Assistant" userId="9208f14e-163a-43fb-a9e7-9d0490f97ad9" providerId="ADAL" clId="{3BF560C9-38E3-411C-BBB1-CB3B94294DB6}" dt="2026-09-08T08:29:06.879" v="415"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08T08:24:51.077" v="392"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08T08:25:25.735" v="404" actId="14100"/>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8T08:26:07.663" v="411" actId="13244"/>
          <ac:picMkLst>
            <pc:docMk/>
            <pc:sldMk cId="935938627" sldId="281"/>
            <ac:picMk id="4" creationId="{A4547D49-FDF3-BF0A-4F6C-6E726FF5A9B0}"/>
          </ac:picMkLst>
        </pc:picChg>
        <pc:picChg chg="mod">
          <ac:chgData name="Naiara MACIAS - Communication Assistant" userId="9208f14e-163a-43fb-a9e7-9d0490f97ad9" providerId="ADAL" clId="{3BF560C9-38E3-411C-BBB1-CB3B94294DB6}" dt="2026-09-08T08:16:20.719" v="281"/>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08T08:16:29.910" v="282"/>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08T08:20:25.015" v="355" actId="14100"/>
        <pc:sldMkLst>
          <pc:docMk/>
          <pc:sldMk cId="2258024886" sldId="283"/>
        </pc:sldMkLst>
        <pc:spChg chg="mod">
          <ac:chgData name="Naiara MACIAS - Communication Assistant" userId="9208f14e-163a-43fb-a9e7-9d0490f97ad9" providerId="ADAL" clId="{3BF560C9-38E3-411C-BBB1-CB3B94294DB6}" dt="2026-09-08T08:20:09.167" v="353" actId="107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08T08:20:25.015" v="355"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08T08:20:09.167" v="353" actId="1076"/>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08T08:20:14.110" v="354"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08T08:25:45.360" v="407" actId="13244"/>
        <pc:sldMkLst>
          <pc:docMk/>
          <pc:sldMk cId="452811783" sldId="286"/>
        </pc:sldMkLst>
        <pc:spChg chg="mod">
          <ac:chgData name="Naiara MACIAS - Communication Assistant" userId="9208f14e-163a-43fb-a9e7-9d0490f97ad9" providerId="ADAL" clId="{3BF560C9-38E3-411C-BBB1-CB3B94294DB6}" dt="2026-09-08T08:25:39.298" v="406"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9-08T08:25:45.360" v="407"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08T07:58:06.690" v="0" actId="14100"/>
        <pc:sldMkLst>
          <pc:docMk/>
          <pc:sldMk cId="3914029916" sldId="287"/>
        </pc:sldMkLst>
        <pc:spChg chg="mod">
          <ac:chgData name="Naiara MACIAS - Communication Assistant" userId="9208f14e-163a-43fb-a9e7-9d0490f97ad9" providerId="ADAL" clId="{3BF560C9-38E3-411C-BBB1-CB3B94294DB6}" dt="2026-09-08T07:58:06.690" v="0" actId="14100"/>
          <ac:spMkLst>
            <pc:docMk/>
            <pc:sldMk cId="3914029916" sldId="287"/>
            <ac:spMk id="33" creationId="{45417B6B-4210-F363-EC97-88DC0E56A70C}"/>
          </ac:spMkLst>
        </pc:spChg>
      </pc:sldChg>
      <pc:sldMasterChg chg="addSp delSp modSp mod modSldLayout">
        <pc:chgData name="Naiara MACIAS - Communication Assistant" userId="9208f14e-163a-43fb-a9e7-9d0490f97ad9" providerId="ADAL" clId="{3BF560C9-38E3-411C-BBB1-CB3B94294DB6}" dt="2026-09-08T08:02:10.698" v="63" actId="22"/>
        <pc:sldMasterMkLst>
          <pc:docMk/>
          <pc:sldMasterMk cId="3156849971" sldId="2147483660"/>
        </pc:sldMasterMkLst>
        <pc:picChg chg="add">
          <ac:chgData name="Naiara MACIAS - Communication Assistant" userId="9208f14e-163a-43fb-a9e7-9d0490f97ad9" providerId="ADAL" clId="{3BF560C9-38E3-411C-BBB1-CB3B94294DB6}" dt="2026-09-08T08:01:10.388" v="44" actId="22"/>
          <ac:picMkLst>
            <pc:docMk/>
            <pc:sldMasterMk cId="3156849971" sldId="2147483660"/>
            <ac:picMk id="7" creationId="{556AA06D-88B5-7793-C452-2DBD35704FDB}"/>
          </ac:picMkLst>
        </pc:picChg>
        <pc:picChg chg="mod">
          <ac:chgData name="Naiara MACIAS - Communication Assistant" userId="9208f14e-163a-43fb-a9e7-9d0490f97ad9" providerId="ADAL" clId="{3BF560C9-38E3-411C-BBB1-CB3B94294DB6}" dt="2026-09-08T08:01:36.709" v="52" actId="14100"/>
          <ac:picMkLst>
            <pc:docMk/>
            <pc:sldMasterMk cId="3156849971" sldId="2147483660"/>
            <ac:picMk id="13" creationId="{00000000-0000-0000-0000-000000000000}"/>
          </ac:picMkLst>
        </pc:picChg>
        <pc:picChg chg="add">
          <ac:chgData name="Naiara MACIAS - Communication Assistant" userId="9208f14e-163a-43fb-a9e7-9d0490f97ad9" providerId="ADAL" clId="{3BF560C9-38E3-411C-BBB1-CB3B94294DB6}" dt="2026-09-08T08:01:56.904" v="60" actId="22"/>
          <ac:picMkLst>
            <pc:docMk/>
            <pc:sldMasterMk cId="3156849971" sldId="2147483660"/>
            <ac:picMk id="16" creationId="{E0ADDC51-C773-C7B4-55A7-850EF5E07829}"/>
          </ac:picMkLst>
        </pc:picChg>
        <pc:sldLayoutChg chg="addSp delSp modSp mod">
          <pc:chgData name="Naiara MACIAS - Communication Assistant" userId="9208f14e-163a-43fb-a9e7-9d0490f97ad9" providerId="ADAL" clId="{3BF560C9-38E3-411C-BBB1-CB3B94294DB6}" dt="2026-09-08T08:02:10.698" v="63"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08T08:02:10.698" v="63" actId="22"/>
            <ac:picMkLst>
              <pc:docMk/>
              <pc:sldMasterMk cId="3156849971" sldId="2147483660"/>
              <pc:sldLayoutMk cId="582440864" sldId="2147483661"/>
              <ac:picMk id="4" creationId="{7D338E0F-1F4B-4302-38E5-3FED9B7E7E12}"/>
            </ac:picMkLst>
          </pc:picChg>
          <pc:picChg chg="add">
            <ac:chgData name="Naiara MACIAS - Communication Assistant" userId="9208f14e-163a-43fb-a9e7-9d0490f97ad9" providerId="ADAL" clId="{3BF560C9-38E3-411C-BBB1-CB3B94294DB6}" dt="2026-09-08T08:02:10.698" v="63" actId="22"/>
            <ac:picMkLst>
              <pc:docMk/>
              <pc:sldMasterMk cId="3156849971" sldId="2147483660"/>
              <pc:sldLayoutMk cId="582440864" sldId="2147483661"/>
              <ac:picMk id="8" creationId="{4C667890-97FE-0B5D-88DC-C5AC2824D0CD}"/>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D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Frygt for at miste jobbet</c:v>
                </c:pt>
                <c:pt idx="1">
                  <c:v>Lange eller uregelmæssige arbejdstider</c:v>
                </c:pt>
                <c:pt idx="2">
                  <c:v>Mangelfuld kommunikation eller dårligt samarbejde inden for organisationen</c:v>
                </c:pt>
                <c:pt idx="3">
                  <c:v>Tidspres</c:v>
                </c:pt>
                <c:pt idx="4">
                  <c:v>Kontakt med vanskelige kunder, patienter, elever m.fl.</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A8C5-4996-8FC4-BFC56FD8D133}"/>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Frygt for at miste jobbet</c:v>
                </c:pt>
                <c:pt idx="1">
                  <c:v>Lange eller uregelmæssige arbejdstider</c:v>
                </c:pt>
                <c:pt idx="2">
                  <c:v>Mangelfuld kommunikation eller dårligt samarbejde inden for organisationen</c:v>
                </c:pt>
                <c:pt idx="3">
                  <c:v>Tidspres</c:v>
                </c:pt>
                <c:pt idx="4">
                  <c:v>Kontakt med vanskelige kunder, patienter, elever m.fl.</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A8C5-4996-8FC4-BFC56FD8D133}"/>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da-DK" sz="1600" b="1">
              <a:solidFill>
                <a:srgbClr val="003399"/>
              </a:solidFill>
              <a:latin typeface="Arial" panose="020B0604020202020204" pitchFamily="34" charset="0"/>
              <a:ea typeface="Arial"/>
              <a:cs typeface="Arial" panose="020B0604020202020204" pitchFamily="34" charset="0"/>
            </a:rPr>
            <a:t>PRIORITERET OMRÅDE 1 </a:t>
          </a:r>
        </a:p>
        <a:p>
          <a:pPr marL="0" lvl="0" algn="ctr" defTabSz="622300">
            <a:lnSpc>
              <a:spcPct val="90000"/>
            </a:lnSpc>
            <a:spcBef>
              <a:spcPct val="0"/>
            </a:spcBef>
            <a:spcAft>
              <a:spcPct val="35000"/>
            </a:spcAft>
            <a:buNone/>
          </a:pPr>
          <a:r>
            <a:rPr lang="da-DK" sz="1600" b="0" i="1">
              <a:solidFill>
                <a:srgbClr val="003399"/>
              </a:solidFill>
              <a:latin typeface="Arial" panose="020B0604020202020204" pitchFamily="34" charset="0"/>
              <a:ea typeface="Arial"/>
              <a:cs typeface="Arial" panose="020B0604020202020204" pitchFamily="34" charset="0"/>
            </a:rPr>
            <a:t>Februar – maj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da-DK" sz="1600" b="1" dirty="0">
              <a:solidFill>
                <a:srgbClr val="003399"/>
              </a:solidFill>
              <a:latin typeface="Arial" panose="020B0604020202020204" pitchFamily="34" charset="0"/>
              <a:cs typeface="Arial" panose="020B0604020202020204" pitchFamily="34" charset="0"/>
            </a:rPr>
            <a:t>Vurdering og håndtering af psykosociale risici</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da-DK" sz="1600" b="1">
              <a:solidFill>
                <a:srgbClr val="003399"/>
              </a:solidFill>
              <a:latin typeface="Arial" panose="020B0604020202020204" pitchFamily="34" charset="0"/>
              <a:cs typeface="Arial" panose="020B0604020202020204" pitchFamily="34" charset="0"/>
            </a:rPr>
            <a:t>PRIORITERET OMRÅDE 2</a:t>
          </a:r>
        </a:p>
        <a:p>
          <a:r>
            <a:rPr lang="da-DK" sz="1600" i="1">
              <a:solidFill>
                <a:srgbClr val="003399"/>
              </a:solidFill>
              <a:latin typeface="Arial" panose="020B0604020202020204" pitchFamily="34" charset="0"/>
              <a:ea typeface="Arial"/>
              <a:cs typeface="Arial" panose="020B0604020202020204" pitchFamily="34" charset="0"/>
            </a:rPr>
            <a:t>Juni – 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da-DK" sz="1600" b="1">
              <a:solidFill>
                <a:srgbClr val="003399"/>
              </a:solidFill>
              <a:latin typeface="Arial" panose="020B0604020202020204" pitchFamily="34" charset="0"/>
              <a:ea typeface="Arial"/>
              <a:cs typeface="Arial" panose="020B0604020202020204" pitchFamily="34" charset="0"/>
            </a:rPr>
            <a:t>Mobning, seksuel chikane og vold</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da-DK" sz="1600" b="1">
              <a:solidFill>
                <a:srgbClr val="003399"/>
              </a:solidFill>
              <a:latin typeface="Arial" panose="020B0604020202020204" pitchFamily="34" charset="0"/>
              <a:ea typeface="Arial"/>
              <a:cs typeface="Arial" panose="020B0604020202020204" pitchFamily="34" charset="0"/>
            </a:rPr>
            <a:t>PRIORITERET OMRÅDE 3</a:t>
          </a:r>
        </a:p>
        <a:p>
          <a:r>
            <a:rPr lang="da-DK" sz="1600" i="1">
              <a:solidFill>
                <a:srgbClr val="003399"/>
              </a:solidFill>
              <a:latin typeface="Arial" panose="020B0604020202020204" pitchFamily="34" charset="0"/>
              <a:ea typeface="Arial"/>
              <a:cs typeface="Arial" panose="020B0604020202020204" pitchFamily="34" charset="0"/>
            </a:rPr>
            <a:t>Oktober 2027 – januar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da-DK" sz="1600" b="1">
              <a:solidFill>
                <a:srgbClr val="003399"/>
              </a:solidFill>
              <a:latin typeface="Arial" panose="020B0604020202020204" pitchFamily="34" charset="0"/>
              <a:ea typeface="Arial"/>
              <a:cs typeface="Arial" panose="020B0604020202020204" pitchFamily="34" charset="0"/>
            </a:rPr>
            <a:t>Fysiske risici og mental sundhed</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da-DK" sz="1600" b="1">
              <a:solidFill>
                <a:srgbClr val="003399"/>
              </a:solidFill>
              <a:latin typeface="Arial" panose="020B0604020202020204" pitchFamily="34" charset="0"/>
              <a:cs typeface="Arial" panose="020B0604020202020204" pitchFamily="34" charset="0"/>
            </a:rPr>
            <a:t>PRIORITERET OMRÅDE 4</a:t>
          </a:r>
        </a:p>
        <a:p>
          <a:r>
            <a:rPr lang="da-DK" sz="1600" i="1">
              <a:solidFill>
                <a:srgbClr val="003399"/>
              </a:solidFill>
              <a:latin typeface="Arial" panose="020B0604020202020204" pitchFamily="34" charset="0"/>
              <a:ea typeface="Arial"/>
              <a:cs typeface="Arial" panose="020B0604020202020204" pitchFamily="34" charset="0"/>
            </a:rPr>
            <a:t>Februar – maj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da-DK" sz="1600" b="1">
              <a:solidFill>
                <a:srgbClr val="003399"/>
              </a:solidFill>
              <a:latin typeface="Arial" panose="020B0604020202020204" pitchFamily="34" charset="0"/>
              <a:ea typeface="Arial"/>
              <a:cs typeface="Arial" panose="020B0604020202020204" pitchFamily="34" charset="0"/>
            </a:rPr>
            <a:t>PRIORITERET OMRÅDE 5</a:t>
          </a:r>
        </a:p>
        <a:p>
          <a:pPr marL="0" lvl="0" algn="ctr" defTabSz="622300">
            <a:lnSpc>
              <a:spcPct val="90000"/>
            </a:lnSpc>
            <a:spcBef>
              <a:spcPct val="0"/>
            </a:spcBef>
            <a:spcAft>
              <a:spcPct val="35000"/>
            </a:spcAft>
            <a:buNone/>
          </a:pPr>
          <a:r>
            <a:rPr lang="da-DK" sz="1600" b="0" i="1">
              <a:solidFill>
                <a:srgbClr val="003399"/>
              </a:solidFill>
              <a:latin typeface="Arial" panose="020B0604020202020204" pitchFamily="34" charset="0"/>
              <a:ea typeface="Arial"/>
              <a:cs typeface="Arial" panose="020B0604020202020204" pitchFamily="34" charset="0"/>
            </a:rPr>
            <a:t>Juni –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da-DK" sz="1600" b="1">
              <a:solidFill>
                <a:srgbClr val="003399"/>
              </a:solidFill>
              <a:latin typeface="Arial" panose="020B0604020202020204" pitchFamily="34" charset="0"/>
              <a:cs typeface="Arial" panose="020B0604020202020204" pitchFamily="34" charset="0"/>
            </a:rPr>
            <a:t>Psykosociale risici i sundheds- og omsorgssektoren</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da-DK" sz="1600" b="1">
              <a:solidFill>
                <a:srgbClr val="003399"/>
              </a:solidFill>
              <a:latin typeface="Arial" panose="020B0604020202020204" pitchFamily="34" charset="0"/>
              <a:ea typeface="Arial"/>
              <a:cs typeface="Arial" panose="020B0604020202020204" pitchFamily="34" charset="0"/>
            </a:rPr>
            <a:t>Fremme af mental sundhed på arbejdet</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a-DK" sz="1600" b="1" kern="1200" dirty="0">
              <a:solidFill>
                <a:srgbClr val="003399"/>
              </a:solidFill>
              <a:latin typeface="Arial" panose="020B0604020202020204" pitchFamily="34" charset="0"/>
              <a:cs typeface="Arial" panose="020B0604020202020204" pitchFamily="34" charset="0"/>
            </a:rPr>
            <a:t>Vurdering og håndtering af psykosociale risici</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a-DK" sz="1600" b="1" kern="1200">
              <a:solidFill>
                <a:srgbClr val="003399"/>
              </a:solidFill>
              <a:latin typeface="Arial" panose="020B0604020202020204" pitchFamily="34" charset="0"/>
              <a:ea typeface="Arial"/>
              <a:cs typeface="Arial" panose="020B0604020202020204" pitchFamily="34" charset="0"/>
            </a:rPr>
            <a:t>PRIORITERET OMRÅDE 1 </a:t>
          </a:r>
        </a:p>
        <a:p>
          <a:pPr marL="0" lvl="0" indent="0" algn="ctr" defTabSz="622300">
            <a:lnSpc>
              <a:spcPct val="90000"/>
            </a:lnSpc>
            <a:spcBef>
              <a:spcPct val="0"/>
            </a:spcBef>
            <a:spcAft>
              <a:spcPct val="35000"/>
            </a:spcAft>
            <a:buNone/>
          </a:pPr>
          <a:r>
            <a:rPr lang="da-DK" sz="1600" b="0" i="1" kern="1200">
              <a:solidFill>
                <a:srgbClr val="003399"/>
              </a:solidFill>
              <a:latin typeface="Arial" panose="020B0604020202020204" pitchFamily="34" charset="0"/>
              <a:ea typeface="Arial"/>
              <a:cs typeface="Arial" panose="020B0604020202020204" pitchFamily="34" charset="0"/>
            </a:rPr>
            <a:t>Februar – maj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a-DK" sz="1600" b="1" kern="1200">
              <a:solidFill>
                <a:srgbClr val="003399"/>
              </a:solidFill>
              <a:latin typeface="Arial" panose="020B0604020202020204" pitchFamily="34" charset="0"/>
              <a:ea typeface="Arial"/>
              <a:cs typeface="Arial" panose="020B0604020202020204" pitchFamily="34" charset="0"/>
            </a:rPr>
            <a:t>Mobning, seksuel chikane og vold</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a-DK" sz="1600" b="1" kern="1200">
              <a:solidFill>
                <a:srgbClr val="003399"/>
              </a:solidFill>
              <a:latin typeface="Arial" panose="020B0604020202020204" pitchFamily="34" charset="0"/>
              <a:cs typeface="Arial" panose="020B0604020202020204" pitchFamily="34" charset="0"/>
            </a:rPr>
            <a:t>PRIORITERET OMRÅDE 2</a:t>
          </a:r>
        </a:p>
        <a:p>
          <a:pPr marL="0" lvl="0" indent="0" algn="ctr" defTabSz="711200">
            <a:lnSpc>
              <a:spcPct val="90000"/>
            </a:lnSpc>
            <a:spcBef>
              <a:spcPct val="0"/>
            </a:spcBef>
            <a:spcAft>
              <a:spcPct val="35000"/>
            </a:spcAft>
            <a:buNone/>
          </a:pPr>
          <a:r>
            <a:rPr lang="da-DK" sz="1600" i="1" kern="1200">
              <a:solidFill>
                <a:srgbClr val="003399"/>
              </a:solidFill>
              <a:latin typeface="Arial" panose="020B0604020202020204" pitchFamily="34" charset="0"/>
              <a:ea typeface="Arial"/>
              <a:cs typeface="Arial" panose="020B0604020202020204" pitchFamily="34" charset="0"/>
            </a:rPr>
            <a:t>Juni – 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a-DK" sz="1600" b="1" kern="1200">
              <a:solidFill>
                <a:srgbClr val="003399"/>
              </a:solidFill>
              <a:latin typeface="Arial" panose="020B0604020202020204" pitchFamily="34" charset="0"/>
              <a:ea typeface="Arial"/>
              <a:cs typeface="Arial" panose="020B0604020202020204" pitchFamily="34" charset="0"/>
            </a:rPr>
            <a:t>Fysiske risici og mental sundhed</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da-DK" sz="1600" b="1" kern="1200">
              <a:solidFill>
                <a:srgbClr val="003399"/>
              </a:solidFill>
              <a:latin typeface="Arial" panose="020B0604020202020204" pitchFamily="34" charset="0"/>
              <a:ea typeface="Arial"/>
              <a:cs typeface="Arial" panose="020B0604020202020204" pitchFamily="34" charset="0"/>
            </a:rPr>
            <a:t>PRIORITERET OMRÅDE 3</a:t>
          </a:r>
        </a:p>
        <a:p>
          <a:pPr marL="0" lvl="0" indent="0" algn="ctr" defTabSz="711200">
            <a:lnSpc>
              <a:spcPct val="90000"/>
            </a:lnSpc>
            <a:spcBef>
              <a:spcPct val="0"/>
            </a:spcBef>
            <a:spcAft>
              <a:spcPct val="35000"/>
            </a:spcAft>
            <a:buNone/>
          </a:pPr>
          <a:r>
            <a:rPr lang="da-DK" sz="1600" i="1" kern="1200">
              <a:solidFill>
                <a:srgbClr val="003399"/>
              </a:solidFill>
              <a:latin typeface="Arial" panose="020B0604020202020204" pitchFamily="34" charset="0"/>
              <a:ea typeface="Arial"/>
              <a:cs typeface="Arial" panose="020B0604020202020204" pitchFamily="34" charset="0"/>
            </a:rPr>
            <a:t>Oktober 2027 – januar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a-DK" sz="1600" b="1" kern="1200">
              <a:solidFill>
                <a:srgbClr val="003399"/>
              </a:solidFill>
              <a:latin typeface="Arial" panose="020B0604020202020204" pitchFamily="34" charset="0"/>
              <a:cs typeface="Arial" panose="020B0604020202020204" pitchFamily="34" charset="0"/>
            </a:rPr>
            <a:t>Psykosociale risici i sundheds- og omsorgssektoren</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a-DK" sz="1600" b="1" kern="1200">
              <a:solidFill>
                <a:srgbClr val="003399"/>
              </a:solidFill>
              <a:latin typeface="Arial" panose="020B0604020202020204" pitchFamily="34" charset="0"/>
              <a:cs typeface="Arial" panose="020B0604020202020204" pitchFamily="34" charset="0"/>
            </a:rPr>
            <a:t>PRIORITERET OMRÅDE 4</a:t>
          </a:r>
        </a:p>
        <a:p>
          <a:pPr marL="0" lvl="0" indent="0" algn="ctr" defTabSz="711200">
            <a:lnSpc>
              <a:spcPct val="90000"/>
            </a:lnSpc>
            <a:spcBef>
              <a:spcPct val="0"/>
            </a:spcBef>
            <a:spcAft>
              <a:spcPct val="35000"/>
            </a:spcAft>
            <a:buNone/>
          </a:pPr>
          <a:r>
            <a:rPr lang="da-DK" sz="1600" i="1" kern="1200">
              <a:solidFill>
                <a:srgbClr val="003399"/>
              </a:solidFill>
              <a:latin typeface="Arial" panose="020B0604020202020204" pitchFamily="34" charset="0"/>
              <a:ea typeface="Arial"/>
              <a:cs typeface="Arial" panose="020B0604020202020204" pitchFamily="34" charset="0"/>
            </a:rPr>
            <a:t>Februar – maj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da-DK" sz="1600" b="1" kern="1200">
              <a:solidFill>
                <a:srgbClr val="003399"/>
              </a:solidFill>
              <a:latin typeface="Arial" panose="020B0604020202020204" pitchFamily="34" charset="0"/>
              <a:ea typeface="Arial"/>
              <a:cs typeface="Arial" panose="020B0604020202020204" pitchFamily="34" charset="0"/>
            </a:rPr>
            <a:t>Fremme af mental sundhed på arbejdet</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a-DK" sz="1600" b="1" kern="1200">
              <a:solidFill>
                <a:srgbClr val="003399"/>
              </a:solidFill>
              <a:latin typeface="Arial" panose="020B0604020202020204" pitchFamily="34" charset="0"/>
              <a:ea typeface="Arial"/>
              <a:cs typeface="Arial" panose="020B0604020202020204" pitchFamily="34" charset="0"/>
            </a:rPr>
            <a:t>PRIORITERET OMRÅDE 5</a:t>
          </a:r>
        </a:p>
        <a:p>
          <a:pPr marL="0" lvl="0" indent="0" algn="ctr" defTabSz="622300">
            <a:lnSpc>
              <a:spcPct val="90000"/>
            </a:lnSpc>
            <a:spcBef>
              <a:spcPct val="0"/>
            </a:spcBef>
            <a:spcAft>
              <a:spcPct val="35000"/>
            </a:spcAft>
            <a:buNone/>
          </a:pPr>
          <a:r>
            <a:rPr lang="da-DK" sz="1600" b="0" i="1" kern="1200">
              <a:solidFill>
                <a:srgbClr val="003399"/>
              </a:solidFill>
              <a:latin typeface="Arial" panose="020B0604020202020204" pitchFamily="34" charset="0"/>
              <a:ea typeface="Arial"/>
              <a:cs typeface="Arial" panose="020B0604020202020204" pitchFamily="34" charset="0"/>
            </a:rPr>
            <a:t>Juni – 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a:t>Oversættelse udført af Oversættelsescentret (CdT, Luxembourg), på grundlag af engelsk originaludgave</a:t>
            </a:r>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2020044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sz="1200" b="1" dirty="0">
                <a:solidFill>
                  <a:schemeClr val="tx1"/>
                </a:solidFill>
                <a:effectLst/>
                <a:latin typeface="+mn-lt"/>
                <a:ea typeface="+mn-lt"/>
                <a:cs typeface="+mn-cs"/>
              </a:rPr>
              <a:t>Arbejdets dobbelte indvirkning på den mentale sundhed</a:t>
            </a:r>
          </a:p>
          <a:p>
            <a:endParaRPr lang="en-GB" sz="1200" kern="1200" dirty="0">
              <a:solidFill>
                <a:schemeClr val="tx1"/>
              </a:solidFill>
              <a:effectLst/>
              <a:latin typeface="+mn-lt"/>
              <a:ea typeface="+mn-ea"/>
              <a:cs typeface="+mn-cs"/>
            </a:endParaRPr>
          </a:p>
          <a:p>
            <a:r>
              <a:rPr lang="da-DK" sz="1200" dirty="0">
                <a:solidFill>
                  <a:schemeClr val="tx1"/>
                </a:solidFill>
                <a:effectLst/>
                <a:latin typeface="+mn-lt"/>
                <a:ea typeface="+mn-lt"/>
                <a:cs typeface="+mn-cs"/>
              </a:rPr>
              <a:t>Arbejde kan have en positiv indvirkning på den mentale sundhed ved at give mening, struktur og social interaktion. </a:t>
            </a:r>
          </a:p>
          <a:p>
            <a:r>
              <a:rPr lang="da-DK" sz="1200" dirty="0">
                <a:solidFill>
                  <a:schemeClr val="tx1"/>
                </a:solidFill>
                <a:effectLst/>
                <a:latin typeface="+mn-lt"/>
                <a:ea typeface="+mn-lt"/>
                <a:cs typeface="+mn-cs"/>
              </a:rPr>
              <a:t>Dette gælder dog kun, når arbejdet er veltilrettelagt, og arbejdsmiljøet er støttende. </a:t>
            </a:r>
          </a:p>
          <a:p>
            <a:endParaRPr lang="en-US" sz="1200" b="0" i="0" kern="1200" dirty="0">
              <a:solidFill>
                <a:schemeClr val="tx1"/>
              </a:solidFill>
              <a:effectLst/>
              <a:latin typeface="+mn-lt"/>
              <a:ea typeface="+mn-ea"/>
              <a:cs typeface="+mn-cs"/>
            </a:endParaRPr>
          </a:p>
          <a:p>
            <a:r>
              <a:rPr lang="da-DK" sz="1200" b="1" i="0" dirty="0">
                <a:solidFill>
                  <a:schemeClr val="tx1"/>
                </a:solidFill>
                <a:effectLst/>
                <a:latin typeface="+mn-lt"/>
                <a:ea typeface="+mn-lt"/>
                <a:cs typeface="+mn-cs"/>
              </a:rPr>
              <a:t>Psykosociale risici </a:t>
            </a:r>
            <a:r>
              <a:rPr lang="da-DK" sz="1200" b="0" i="0" dirty="0">
                <a:solidFill>
                  <a:schemeClr val="tx1"/>
                </a:solidFill>
                <a:effectLst/>
                <a:latin typeface="+mn-lt"/>
                <a:ea typeface="+mn-lt"/>
                <a:cs typeface="+mn-cs"/>
              </a:rPr>
              <a:t>kan hurtigt vende denne positive udvikling. De kan bl.a. omfatte: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Stor arbejdsbelastning og tidspres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Dårlig arbejdstilrettelæggelse (lange dage, stramme frister)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Uklare roller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Mangelfuld kommunikation og svag ledelse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Manglende støtte fra ledere eller kolleger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Mobning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Seksuel chikane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Tredjepartsvold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Jobusikkerhed og manglende anerkendelse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Dårlig balance mellem arbejdsliv og privatliv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b="0" i="0" dirty="0">
                <a:solidFill>
                  <a:schemeClr val="tx1"/>
                </a:solidFill>
                <a:effectLst/>
                <a:latin typeface="+mn-lt"/>
                <a:ea typeface="+mn-lt"/>
                <a:cs typeface="+mn-cs"/>
              </a:rPr>
              <a:t>Isolation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dirty="0">
                <a:solidFill>
                  <a:schemeClr val="tx1"/>
                </a:solidFill>
                <a:effectLst/>
                <a:latin typeface="+mn-lt"/>
                <a:ea typeface="+mn-lt"/>
                <a:cs typeface="+mn-cs"/>
              </a:rPr>
              <a:t>Manglende inddragelse i beslutninger</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dirty="0">
                <a:solidFill>
                  <a:schemeClr val="tx1"/>
                </a:solidFill>
                <a:effectLst/>
                <a:latin typeface="+mn-lt"/>
                <a:ea typeface="+mn-lt"/>
                <a:cs typeface="+mn-cs"/>
              </a:rPr>
              <a:t>Manglende autonomi og indflydelse på arbejdets udførelse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dirty="0">
                <a:solidFill>
                  <a:schemeClr val="tx1"/>
                </a:solidFill>
                <a:effectLst/>
                <a:latin typeface="+mn-lt"/>
                <a:ea typeface="+mn-lt"/>
                <a:cs typeface="+mn-cs"/>
              </a:rPr>
              <a:t>Mangelfuld kommunikation om ændringer på arbejdspladsen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a-DK" sz="1200" dirty="0">
                <a:solidFill>
                  <a:schemeClr val="tx1"/>
                </a:solidFill>
                <a:effectLst/>
                <a:latin typeface="+mn-lt"/>
                <a:ea typeface="+mn-lt"/>
                <a:cs typeface="+mn-cs"/>
              </a:rPr>
              <a:t>Følelsesmæssige krav i arbejdet med vanskelige klienter, patienter, elever eller kunder</a:t>
            </a:r>
          </a:p>
          <a:p>
            <a:pPr fontAlgn="t"/>
            <a:endParaRPr lang="en-US" sz="1200" b="0" i="0" kern="1200" dirty="0">
              <a:solidFill>
                <a:schemeClr val="tx1"/>
              </a:solidFill>
              <a:effectLst/>
              <a:latin typeface="+mn-lt"/>
              <a:ea typeface="+mn-ea"/>
              <a:cs typeface="+mn-cs"/>
            </a:endParaRPr>
          </a:p>
          <a:p>
            <a:pPr fontAlgn="t"/>
            <a:r>
              <a:rPr lang="da-DK" sz="1200" b="1" i="0" dirty="0">
                <a:solidFill>
                  <a:schemeClr val="tx1"/>
                </a:solidFill>
                <a:effectLst/>
                <a:latin typeface="+mn-lt"/>
                <a:ea typeface="+mn-lt"/>
                <a:cs typeface="+mn-cs"/>
              </a:rPr>
              <a:t>Hvis disse risici ikke identificeres og håndteres systematisk, kan de få alvorlige konsekvenser for arbejdstagernes trivsel</a:t>
            </a:r>
            <a:r>
              <a:rPr lang="da-DK" sz="1200" b="0" i="0" dirty="0">
                <a:solidFill>
                  <a:schemeClr val="tx1"/>
                </a:solidFill>
                <a:effectLst/>
                <a:latin typeface="+mn-lt"/>
                <a:ea typeface="+mn-lt"/>
                <a:cs typeface="+mn-cs"/>
              </a:rPr>
              <a:t>. Det kan føre til udbrændthed, angst, depression og andre helbredsproblemer. </a:t>
            </a:r>
          </a:p>
          <a:p>
            <a:endParaRPr lang="en-GB" sz="1200" kern="1200" dirty="0">
              <a:solidFill>
                <a:schemeClr val="tx1"/>
              </a:solidFill>
              <a:effectLst/>
              <a:latin typeface="+mn-lt"/>
              <a:ea typeface="+mn-ea"/>
              <a:cs typeface="+mn-cs"/>
            </a:endParaRPr>
          </a:p>
          <a:p>
            <a:r>
              <a:rPr lang="da-DK" sz="1200" dirty="0">
                <a:solidFill>
                  <a:schemeClr val="tx1"/>
                </a:solidFill>
                <a:effectLst/>
                <a:latin typeface="+mn-lt"/>
                <a:ea typeface="+mn-lt"/>
                <a:cs typeface="+mn-cs"/>
              </a:rPr>
              <a:t>Et </a:t>
            </a:r>
            <a:r>
              <a:rPr lang="da-DK" sz="1200" b="1" dirty="0">
                <a:solidFill>
                  <a:schemeClr val="tx1"/>
                </a:solidFill>
                <a:effectLst/>
                <a:latin typeface="+mn-lt"/>
                <a:ea typeface="+mn-lt"/>
                <a:cs typeface="+mn-cs"/>
              </a:rPr>
              <a:t>godt psykosocialt arbejdsmiljø gavner alle</a:t>
            </a:r>
            <a:r>
              <a:rPr lang="da-DK" sz="1200" dirty="0">
                <a:solidFill>
                  <a:schemeClr val="tx1"/>
                </a:solidFill>
                <a:effectLst/>
                <a:latin typeface="+mn-lt"/>
                <a:ea typeface="+mn-lt"/>
                <a:cs typeface="+mn-cs"/>
              </a:rPr>
              <a:t>. Arbejdstagerne føler sig trygge, værdsatte og bedre rustet til at håndtere jobkravene. Arbejdsgiverne får en mere engageret, produktiv og loyal arbejdsstyrke. Samfundet får lavere sundhedsudgifter, færre sygefravær og færre personer på invalideydelser samt stærkere fællesskaber.</a:t>
            </a:r>
          </a:p>
          <a:p>
            <a:endParaRPr lang="en-GB" sz="1200" kern="1200" dirty="0">
              <a:solidFill>
                <a:schemeClr val="tx1"/>
              </a:solidFill>
              <a:effectLst/>
              <a:latin typeface="+mn-lt"/>
              <a:ea typeface="+mn-ea"/>
              <a:cs typeface="+mn-cs"/>
            </a:endParaRPr>
          </a:p>
          <a:p>
            <a:pPr fontAlgn="t"/>
            <a:r>
              <a:rPr lang="da-DK" sz="1200" b="0" i="0" dirty="0">
                <a:solidFill>
                  <a:schemeClr val="tx1"/>
                </a:solidFill>
                <a:effectLst/>
                <a:latin typeface="+mn-lt"/>
                <a:ea typeface="+mn-lt"/>
                <a:cs typeface="+mn-cs"/>
              </a:rPr>
              <a:t>Set fra </a:t>
            </a:r>
            <a:r>
              <a:rPr lang="da-DK" sz="1200" b="1" i="0" dirty="0">
                <a:solidFill>
                  <a:schemeClr val="tx1"/>
                </a:solidFill>
                <a:effectLst/>
                <a:latin typeface="+mn-lt"/>
                <a:ea typeface="+mn-lt"/>
                <a:cs typeface="+mn-cs"/>
              </a:rPr>
              <a:t>et arbejdsmiljøperspektiv</a:t>
            </a:r>
            <a:r>
              <a:rPr lang="da-DK" sz="1200" b="0" i="0" dirty="0">
                <a:solidFill>
                  <a:schemeClr val="tx1"/>
                </a:solidFill>
                <a:effectLst/>
                <a:latin typeface="+mn-lt"/>
                <a:ea typeface="+mn-lt"/>
                <a:cs typeface="+mn-cs"/>
              </a:rPr>
              <a:t> </a:t>
            </a:r>
            <a:r>
              <a:rPr lang="da-DK" sz="1200" b="1" i="0" dirty="0">
                <a:solidFill>
                  <a:schemeClr val="tx1"/>
                </a:solidFill>
                <a:effectLst/>
                <a:latin typeface="+mn-lt"/>
                <a:ea typeface="+mn-lt"/>
                <a:cs typeface="+mn-cs"/>
              </a:rPr>
              <a:t>er forebyggelse og en effektiv håndtering af risici derfor afgørende for, at arbejdet forbliver en positiv</a:t>
            </a:r>
            <a:r>
              <a:rPr lang="da-DK" sz="1200" b="0" i="0" dirty="0">
                <a:solidFill>
                  <a:schemeClr val="tx1"/>
                </a:solidFill>
                <a:effectLst/>
                <a:latin typeface="+mn-lt"/>
                <a:ea typeface="+mn-lt"/>
                <a:cs typeface="+mn-cs"/>
              </a:rPr>
              <a:t>, og ikke en skadelig, faktor for den mentale sundhed.</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da-DK" b="1"/>
              <a:t>Mental sundhed er en vigtig del af sundheden. </a:t>
            </a:r>
            <a:r>
              <a:rPr lang="da-DK"/>
              <a:t>Det er en tilstand af trivsel, hvor personer realiserer egne evner og kan håndtere livsstress og bidrage til samfundslivet. </a:t>
            </a:r>
          </a:p>
          <a:p>
            <a:pPr marL="0" indent="0">
              <a:buFont typeface="Wingdings" panose="05000000000000000000" pitchFamily="2" charset="2"/>
              <a:buNone/>
            </a:pPr>
            <a:endParaRPr lang="en-US" b="1" dirty="0"/>
          </a:p>
          <a:p>
            <a:pPr marL="0" indent="0">
              <a:buFont typeface="Wingdings" panose="05000000000000000000" pitchFamily="2" charset="2"/>
              <a:buNone/>
            </a:pPr>
            <a:r>
              <a:rPr lang="da-DK" b="1"/>
              <a:t>Mental sundhed er en forudsætning for en produktiv økonomi og et inklusivt samfund </a:t>
            </a:r>
            <a:r>
              <a:rPr lang="da-DK" b="0"/>
              <a:t>og rækker ud over individuelle eller familiemæssige forhold</a:t>
            </a:r>
            <a:r>
              <a:rPr lang="da-DK" b="1"/>
              <a:t>.</a:t>
            </a:r>
          </a:p>
          <a:p>
            <a:pPr marL="0" indent="0">
              <a:buFont typeface="Wingdings" panose="05000000000000000000" pitchFamily="2" charset="2"/>
              <a:buNone/>
            </a:pPr>
            <a:endParaRPr lang="en-US" dirty="0"/>
          </a:p>
          <a:p>
            <a:pPr marL="0" indent="0">
              <a:buFont typeface="Wingdings" panose="05000000000000000000" pitchFamily="2" charset="2"/>
              <a:buNone/>
            </a:pPr>
            <a:r>
              <a:rPr lang="da-DK" b="1"/>
              <a:t>Mental sundhed eller dårlig mental sundhed opstår ikke i et vakuum, men er betinget af personlige og eksterne faktorer</a:t>
            </a:r>
            <a:r>
              <a:rPr lang="da-DK"/>
              <a:t>. Den afspejler og påvirkes af vores samfunds tilstand, vores økonomi, vores miljø og også af den globale situation omkring os. </a:t>
            </a:r>
            <a:r>
              <a:rPr lang="da-DK" b="1"/>
              <a:t>Kilde</a:t>
            </a:r>
            <a:r>
              <a:rPr lang="da-DK"/>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da-DK" sz="1200" b="0">
                <a:solidFill>
                  <a:schemeClr val="tx1"/>
                </a:solidFill>
                <a:effectLst/>
                <a:latin typeface="+mn-lt"/>
                <a:ea typeface="+mn-lt"/>
                <a:cs typeface="+mn-cs"/>
              </a:rPr>
              <a:t>Generelle tal viser, at andelen af befolkningen, som angiver at have haft et </a:t>
            </a:r>
            <a:r>
              <a:rPr lang="da-DK" sz="1200" b="1">
                <a:solidFill>
                  <a:schemeClr val="tx1"/>
                </a:solidFill>
                <a:effectLst/>
                <a:latin typeface="+mn-lt"/>
                <a:ea typeface="+mn-lt"/>
                <a:cs typeface="+mn-cs"/>
              </a:rPr>
              <a:t>psykisk problem inden for de seneste 12 måneder, efter covid-19 er steget til 46 % </a:t>
            </a:r>
            <a:r>
              <a:rPr lang="da-DK" sz="1200" b="0">
                <a:solidFill>
                  <a:schemeClr val="tx1"/>
                </a:solidFill>
                <a:effectLst/>
                <a:latin typeface="+mn-lt"/>
                <a:ea typeface="+mn-lt"/>
                <a:cs typeface="+mn-cs"/>
              </a:rPr>
              <a:t>(mod én ud af seks før pandemien). Samtidig siger 62 % af EU's borgere, at de seneste begivenheder i verden </a:t>
            </a:r>
            <a:r>
              <a:rPr lang="da-DK" sz="1200">
                <a:solidFill>
                  <a:schemeClr val="tx1"/>
                </a:solidFill>
                <a:effectLst/>
                <a:latin typeface="+mn-lt"/>
                <a:ea typeface="+mn-lt"/>
                <a:cs typeface="+mn-cs"/>
              </a:rPr>
              <a:t>(f.eks. klimaændringer, Ruslands angrebskrig mod Ukraine m.fl.) i nogen eller høj grad har påvirket deres mentale sundhed. </a:t>
            </a:r>
            <a:r>
              <a:rPr lang="da-DK" sz="1200" u="sng">
                <a:solidFill>
                  <a:schemeClr val="tx1"/>
                </a:solidFill>
                <a:effectLst/>
                <a:latin typeface="+mn-lt"/>
                <a:ea typeface="+mn-lt"/>
                <a:cs typeface="+mn-cs"/>
                <a:hlinkClick r:id="rId3"/>
              </a:rPr>
              <a:t>Kommissionens samlede tilgang til mental sundhed (2023)</a:t>
            </a:r>
            <a:r>
              <a:rPr lang="da-DK" sz="1200" u="none">
                <a:solidFill>
                  <a:schemeClr val="tx1"/>
                </a:solidFill>
                <a:effectLst/>
                <a:latin typeface="+mn-lt"/>
                <a:ea typeface="+mn-lt"/>
                <a:cs typeface="+mn-cs"/>
              </a:rPr>
              <a:t> og </a:t>
            </a:r>
            <a:r>
              <a:rPr lang="da-DK" sz="1200" u="sng">
                <a:solidFill>
                  <a:schemeClr val="tx1"/>
                </a:solidFill>
                <a:effectLst/>
                <a:latin typeface="+mn-lt"/>
                <a:ea typeface="+mn-lt"/>
                <a:cs typeface="+mn-cs"/>
                <a:hlinkClick r:id="rId4"/>
              </a:rPr>
              <a:t>https://europa.eu/eurobarometer/surveys/detail/3032</a:t>
            </a:r>
            <a:r>
              <a:rPr lang="da-DK"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da-DK" sz="1200" b="0" i="0">
                <a:solidFill>
                  <a:schemeClr val="tx1"/>
                </a:solidFill>
                <a:effectLst/>
                <a:latin typeface="+mn-lt"/>
                <a:ea typeface="+mn-lt"/>
                <a:cs typeface="+mn-cs"/>
              </a:rPr>
              <a:t>Både de menneskelige og de økonomiske omkostninger er betydelige. </a:t>
            </a:r>
            <a:r>
              <a:rPr lang="da-DK" sz="1200" b="1" i="0">
                <a:solidFill>
                  <a:schemeClr val="tx1"/>
                </a:solidFill>
                <a:effectLst/>
                <a:latin typeface="+mn-lt"/>
                <a:ea typeface="+mn-lt"/>
                <a:cs typeface="+mn-cs"/>
              </a:rPr>
              <a:t>Psykiske lidelser anslås hvert år at medføre sundhedsudgifter på omkring 76 mia. EUR i EU – svarende til ca. 6 % af de samlede sundhedsudgifter. </a:t>
            </a:r>
            <a:r>
              <a:rPr lang="da-DK" sz="1200" b="0" i="0">
                <a:solidFill>
                  <a:schemeClr val="tx1"/>
                </a:solidFill>
                <a:effectLst/>
                <a:latin typeface="+mn-lt"/>
                <a:ea typeface="+mn-lt"/>
                <a:cs typeface="+mn-cs"/>
              </a:rPr>
              <a:t>En stor del af omkostningerne skyldes, at psykiske lidelser ofte forværrer fysiske sygdomme og dermed fører til mere komplekse og dyrere behandlingsforløb.</a:t>
            </a:r>
          </a:p>
          <a:p>
            <a:pPr fontAlgn="t"/>
            <a:endParaRPr lang="en-US" sz="1200" b="1" i="0" kern="1200" dirty="0">
              <a:solidFill>
                <a:schemeClr val="tx1"/>
              </a:solidFill>
              <a:effectLst/>
              <a:latin typeface="+mn-lt"/>
              <a:ea typeface="+mn-ea"/>
              <a:cs typeface="+mn-cs"/>
            </a:endParaRPr>
          </a:p>
          <a:p>
            <a:pPr fontAlgn="t"/>
            <a:r>
              <a:rPr lang="da-DK" sz="1200" b="1" i="0">
                <a:solidFill>
                  <a:schemeClr val="tx1"/>
                </a:solidFill>
                <a:effectLst/>
                <a:latin typeface="+mn-lt"/>
                <a:ea typeface="+mn-lt"/>
                <a:cs typeface="+mn-cs"/>
              </a:rPr>
              <a:t>Konsekvenserne for arbejdsmarkedet er betydelige. Dårlig mental sundhed forventes at reducere bruttonationalproduktet </a:t>
            </a:r>
            <a:r>
              <a:rPr lang="da-DK" sz="1200" b="0" i="0">
                <a:solidFill>
                  <a:schemeClr val="tx1"/>
                </a:solidFill>
                <a:effectLst/>
                <a:latin typeface="+mn-lt"/>
                <a:ea typeface="+mn-lt"/>
                <a:cs typeface="+mn-cs"/>
              </a:rPr>
              <a:t>(BNP) </a:t>
            </a:r>
            <a:r>
              <a:rPr lang="da-DK" sz="1200" b="1" i="0">
                <a:solidFill>
                  <a:schemeClr val="tx1"/>
                </a:solidFill>
                <a:effectLst/>
                <a:latin typeface="+mn-lt"/>
                <a:ea typeface="+mn-lt"/>
                <a:cs typeface="+mn-cs"/>
              </a:rPr>
              <a:t>med gennemsnitligt 1,7 % om året i perioden 2025-2050</a:t>
            </a:r>
            <a:r>
              <a:rPr lang="da-DK" sz="1200" b="0" i="0">
                <a:solidFill>
                  <a:schemeClr val="tx1"/>
                </a:solidFill>
                <a:effectLst/>
                <a:latin typeface="+mn-lt"/>
                <a:ea typeface="+mn-lt"/>
                <a:cs typeface="+mn-cs"/>
              </a:rPr>
              <a:t>. Det betyder, at BNP i et givet år kunne være 1,7 % højere, hvis psykisk mistrivsel ikke forekom. Det økonomiske tab skyldes navnlig lavere arbejdsmarkedsdeltagelse, øget sygefravær, og sygenærvær – hvor arbejdstagerne er til stede på arbejdet, men ikke er i stand til at yde deres fulde.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da-DK" b="0"/>
              <a:t>Mere </a:t>
            </a:r>
            <a:r>
              <a:rPr lang="da-DK"/>
              <a:t>end</a:t>
            </a:r>
            <a:r>
              <a:rPr lang="da-DK" b="1"/>
              <a:t> 4 ud af 10 arbejdstagere i EU (44 %) </a:t>
            </a:r>
            <a:r>
              <a:rPr lang="da-DK" b="0"/>
              <a:t>oplyser, at de er </a:t>
            </a:r>
            <a:r>
              <a:rPr lang="da-DK" b="1"/>
              <a:t>udsat for alvorligt tidspres</a:t>
            </a:r>
            <a:r>
              <a:rPr lang="da-DK" b="0"/>
              <a:t> eller </a:t>
            </a:r>
            <a:r>
              <a:rPr lang="da-DK" b="1"/>
              <a:t>for stor arbejdsbelastning</a:t>
            </a:r>
            <a:r>
              <a:rPr lang="da-DK" b="0"/>
              <a:t>, ifølge </a:t>
            </a:r>
            <a:r>
              <a:rPr lang="da-DK" b="0" u="sng">
                <a:solidFill>
                  <a:srgbClr val="92D050"/>
                </a:solidFill>
                <a:hlinkClick r:id="rId3">
                  <a:extLst>
                    <a:ext uri="{A12FA001-AC4F-418D-AE19-62706E023703}">
                      <ahyp:hlinkClr xmlns:ahyp="http://schemas.microsoft.com/office/drawing/2018/hyperlinkcolor" val="tx"/>
                    </a:ext>
                  </a:extLst>
                </a:hlinkClick>
              </a:rPr>
              <a:t>OSH Pulse 2025-undersøgelsen blandt arbejdstagere</a:t>
            </a:r>
            <a:r>
              <a:rPr lang="da-DK" b="0" u="none">
                <a:solidFill>
                  <a:srgbClr val="92D050"/>
                </a:solidFill>
              </a:rPr>
              <a:t> </a:t>
            </a:r>
            <a:r>
              <a:rPr lang="da-DK">
                <a:hlinkClick r:id="rId3"/>
              </a:rPr>
              <a:t>https://osha.europa.eu/da/facts-and-figures/osh-pulse/climate-digital-change</a:t>
            </a:r>
            <a:r>
              <a:rPr lang="da-DK"/>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da-DK"/>
              <a:t>Mange arbejdstagere oplever, at deres arbejde påvirker deres helbred negativt:</a:t>
            </a:r>
          </a:p>
          <a:p>
            <a:pPr marL="628650" lvl="1" indent="-171450">
              <a:buFont typeface="Arial" panose="020B0604020202020204" pitchFamily="34" charset="0"/>
              <a:buChar char="•"/>
            </a:pPr>
            <a:r>
              <a:rPr lang="da-DK">
                <a:solidFill>
                  <a:schemeClr val="tx2"/>
                </a:solidFill>
              </a:rPr>
              <a:t>37 % oplever generel træthed. </a:t>
            </a:r>
          </a:p>
          <a:p>
            <a:pPr marL="628650" lvl="1" indent="-171450">
              <a:buFont typeface="Arial" panose="020B0604020202020204" pitchFamily="34" charset="0"/>
              <a:buChar char="•"/>
            </a:pPr>
            <a:r>
              <a:rPr lang="da-DK">
                <a:solidFill>
                  <a:schemeClr val="tx2"/>
                </a:solidFill>
              </a:rPr>
              <a:t>29 % oplever stress, depression eller angst</a:t>
            </a:r>
            <a:r>
              <a:rPr lang="da-DK"/>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da-DK"/>
              <a:t>44 % af arbejdstagerne oplyser, at de er udsat for alvorligt tidspres eller for stor arbejdsbelastning. Der er betydelige forskelle mellem EU's medlemsstater.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da-DK"/>
              <a:t>Eksponering for psykosociale risici på arbejdspladsen kan få en række konsekvenser, herunder angst, depression og udbrændthed.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da-DK"/>
              <a:t>Ud over de menneskelige omkostninger rammes virksomhederne også hårdt af sygefravær, sygenærvær og personaleomsætning.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dirty="0"/>
              <a:t>De viste data </a:t>
            </a:r>
            <a:r>
              <a:rPr lang="da-DK" b="1" dirty="0"/>
              <a:t>sammenligner nogle af de psykosociale risici på arbejdspladsen, som organisationer og arbejdstagere oplever</a:t>
            </a:r>
            <a:r>
              <a:rPr lang="da-DK" dirty="0"/>
              <a:t>, herunder tidspres, mangelfuld kommunikation og dårligt samarbejde samt arbejdstagernes inddragelse.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dirty="0"/>
              <a:t>Grafen viser udviklingen i de psykosociale risici, som organisationer har rapporteret i 2019 og 2024. Risiciene omfatter: </a:t>
            </a:r>
          </a:p>
          <a:p>
            <a:pPr marL="171450" indent="-171450">
              <a:buFont typeface="Arial" panose="020B0604020202020204" pitchFamily="34" charset="0"/>
              <a:buChar char="•"/>
            </a:pPr>
            <a:r>
              <a:rPr lang="da-DK" dirty="0"/>
              <a:t>kontakt med vanskelige kunder, patienter og elever m.fl.</a:t>
            </a:r>
          </a:p>
          <a:p>
            <a:pPr marL="171450" indent="-171450">
              <a:buFont typeface="Arial" panose="020B0604020202020204" pitchFamily="34" charset="0"/>
              <a:buChar char="•"/>
            </a:pPr>
            <a:r>
              <a:rPr lang="da-DK" dirty="0"/>
              <a:t>tidspres</a:t>
            </a:r>
          </a:p>
          <a:p>
            <a:pPr marL="171450" indent="-171450">
              <a:buFont typeface="Arial" panose="020B0604020202020204" pitchFamily="34" charset="0"/>
              <a:buChar char="•"/>
            </a:pPr>
            <a:r>
              <a:rPr lang="da-DK" dirty="0"/>
              <a:t>mangelfuld kommunikation eller dårligt samarbejde i organisationen </a:t>
            </a:r>
          </a:p>
          <a:p>
            <a:pPr marL="171450" indent="-171450">
              <a:buFont typeface="Arial" panose="020B0604020202020204" pitchFamily="34" charset="0"/>
              <a:buChar char="•"/>
            </a:pPr>
            <a:r>
              <a:rPr lang="da-DK" dirty="0"/>
              <a:t>lange eller uregelmæssige arbejdstider</a:t>
            </a:r>
          </a:p>
          <a:p>
            <a:pPr marL="171450" indent="-171450">
              <a:buFont typeface="Arial" panose="020B0604020202020204" pitchFamily="34" charset="0"/>
              <a:buChar char="•"/>
            </a:pPr>
            <a:r>
              <a:rPr lang="da-DK" dirty="0"/>
              <a:t>frygt for at miste jobbet. </a:t>
            </a:r>
          </a:p>
          <a:p>
            <a:pPr marL="0" indent="0">
              <a:buFont typeface="Arial" panose="020B0604020202020204" pitchFamily="34" charset="0"/>
              <a:buNone/>
            </a:pPr>
            <a:r>
              <a:rPr lang="da-DK" b="1" dirty="0"/>
              <a:t>Kilde</a:t>
            </a:r>
            <a:r>
              <a:rPr lang="da-DK" dirty="0"/>
              <a:t>: </a:t>
            </a:r>
            <a:r>
              <a:rPr lang="da-DK" sz="1200" dirty="0">
                <a:solidFill>
                  <a:schemeClr val="tx1"/>
                </a:solidFill>
                <a:effectLst/>
                <a:latin typeface="+mn-lt"/>
                <a:ea typeface="+mn-lt"/>
                <a:cs typeface="+mn-cs"/>
              </a:rPr>
              <a:t>ESENER 2024 – Grundlag: Forretningssted i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da-DK" b="1" dirty="0"/>
              <a:t>Kampagnen understøtter EU's overordnede mål</a:t>
            </a:r>
            <a:r>
              <a:rPr lang="da-DK" dirty="0"/>
              <a:t> om at fremme en stærk forebyggelseskultur og sætte fokus på mental sundhed på arbejdspladsen gennem: </a:t>
            </a:r>
          </a:p>
          <a:p>
            <a:pPr marL="171450" indent="-171450">
              <a:buFont typeface="Arial" panose="020B0604020202020204" pitchFamily="34" charset="0"/>
              <a:buChar char="•"/>
            </a:pPr>
            <a:r>
              <a:rPr lang="da-DK" b="0" u="sng" dirty="0">
                <a:hlinkClick r:id="rId3"/>
              </a:rPr>
              <a:t>EU-strategirammen for sundhed og sikkerhed på arbejdspladsen 2021-2027</a:t>
            </a:r>
          </a:p>
          <a:p>
            <a:pPr marL="171450" indent="-171450">
              <a:buFont typeface="Arial" panose="020B0604020202020204" pitchFamily="34" charset="0"/>
              <a:buChar char="•"/>
            </a:pPr>
            <a:r>
              <a:rPr lang="da-DK" b="0" dirty="0"/>
              <a:t>Europa-Kommissionens </a:t>
            </a:r>
            <a:r>
              <a:rPr lang="da-DK" b="0" dirty="0">
                <a:hlinkClick r:id="rId4"/>
              </a:rPr>
              <a:t>samlede tilgang til mental sundhed </a:t>
            </a:r>
          </a:p>
          <a:p>
            <a:endParaRPr lang="en-GB" dirty="0"/>
          </a:p>
          <a:p>
            <a:r>
              <a:rPr lang="da-DK" sz="1200" b="1" dirty="0">
                <a:solidFill>
                  <a:schemeClr val="tx1"/>
                </a:solidFill>
                <a:effectLst/>
                <a:latin typeface="+mn-lt"/>
                <a:ea typeface="+mn-lt"/>
                <a:cs typeface="+mn-cs"/>
              </a:rPr>
              <a:t>Hvad skal kampagnen opnå? </a:t>
            </a:r>
          </a:p>
          <a:p>
            <a:r>
              <a:rPr lang="da-DK" sz="1200" u="sng" dirty="0">
                <a:solidFill>
                  <a:schemeClr val="tx1"/>
                </a:solidFill>
                <a:effectLst/>
                <a:latin typeface="+mn-lt"/>
                <a:ea typeface="+mn-lt"/>
                <a:cs typeface="+mn-cs"/>
                <a:hlinkClick r:id="rId5"/>
              </a:rPr>
              <a:t>Kampagnen for et sikkert og sundt arbejdsmiljø</a:t>
            </a:r>
            <a:r>
              <a:rPr lang="da-DK" sz="1200" dirty="0">
                <a:solidFill>
                  <a:schemeClr val="tx1"/>
                </a:solidFill>
                <a:effectLst/>
                <a:latin typeface="+mn-lt"/>
                <a:ea typeface="+mn-lt"/>
                <a:cs typeface="+mn-cs"/>
              </a:rPr>
              <a:t> 2026-2028 har til formål at øge bevidstheden om den positive betydning, som et godt arbejdsmiljø har for den mentale sundhed og trivslen.</a:t>
            </a:r>
          </a:p>
          <a:p>
            <a:r>
              <a:rPr lang="da-DK" sz="1200" dirty="0">
                <a:solidFill>
                  <a:schemeClr val="tx1"/>
                </a:solidFill>
                <a:effectLst/>
                <a:latin typeface="+mn-lt"/>
                <a:ea typeface="+mn-lt"/>
                <a:cs typeface="+mn-cs"/>
              </a:rPr>
              <a:t> </a:t>
            </a:r>
          </a:p>
          <a:p>
            <a:r>
              <a:rPr lang="da-DK" sz="1200" dirty="0">
                <a:solidFill>
                  <a:schemeClr val="tx1"/>
                </a:solidFill>
                <a:effectLst/>
                <a:latin typeface="+mn-lt"/>
                <a:ea typeface="+mn-lt"/>
                <a:cs typeface="+mn-cs"/>
              </a:rPr>
              <a:t>Kampagnens specifikke mål er at:</a:t>
            </a:r>
          </a:p>
          <a:p>
            <a:pPr marL="171450" lvl="0" indent="-171450">
              <a:buFont typeface="Arial" panose="020B0604020202020204" pitchFamily="34" charset="0"/>
              <a:buChar char="•"/>
            </a:pPr>
            <a:r>
              <a:rPr lang="da-DK" sz="1200" b="1" dirty="0">
                <a:solidFill>
                  <a:schemeClr val="tx1"/>
                </a:solidFill>
                <a:effectLst/>
                <a:latin typeface="+mn-lt"/>
                <a:ea typeface="+mn-lt"/>
                <a:cs typeface="+mn-cs"/>
              </a:rPr>
              <a:t>fremme forebyggelsen af psykosociale risici </a:t>
            </a:r>
            <a:r>
              <a:rPr lang="da-DK" sz="1200" dirty="0">
                <a:solidFill>
                  <a:schemeClr val="tx1"/>
                </a:solidFill>
                <a:effectLst/>
                <a:latin typeface="+mn-lt"/>
                <a:ea typeface="+mn-lt"/>
                <a:cs typeface="+mn-cs"/>
              </a:rPr>
              <a:t>gennem en systematisk vurdering og håndtering af psykosociale risici </a:t>
            </a:r>
          </a:p>
          <a:p>
            <a:pPr marL="171450" lvl="0" indent="-171450">
              <a:buFont typeface="Arial" panose="020B0604020202020204" pitchFamily="34" charset="0"/>
              <a:buChar char="•"/>
            </a:pPr>
            <a:r>
              <a:rPr lang="da-DK" sz="1200" b="1" dirty="0">
                <a:solidFill>
                  <a:schemeClr val="tx1"/>
                </a:solidFill>
                <a:effectLst/>
                <a:latin typeface="+mn-lt"/>
                <a:ea typeface="+mn-lt"/>
                <a:cs typeface="+mn-cs"/>
              </a:rPr>
              <a:t>henvende sig til alle sektorer</a:t>
            </a:r>
            <a:r>
              <a:rPr lang="da-DK" sz="1200" dirty="0">
                <a:solidFill>
                  <a:schemeClr val="tx1"/>
                </a:solidFill>
                <a:effectLst/>
                <a:latin typeface="+mn-lt"/>
                <a:ea typeface="+mn-lt"/>
                <a:cs typeface="+mn-cs"/>
              </a:rPr>
              <a:t> med særligt fokus på dem, hvor psykosociale risici er udbredte, og dem, hvor de kan være mindre synlige </a:t>
            </a:r>
          </a:p>
          <a:p>
            <a:pPr marL="171450" lvl="0" indent="-171450">
              <a:buFont typeface="Arial" panose="020B0604020202020204" pitchFamily="34" charset="0"/>
              <a:buChar char="•"/>
            </a:pPr>
            <a:r>
              <a:rPr lang="da-DK" sz="1200" b="1" dirty="0">
                <a:solidFill>
                  <a:schemeClr val="tx1"/>
                </a:solidFill>
                <a:effectLst/>
                <a:latin typeface="+mn-lt"/>
                <a:ea typeface="+mn-lt"/>
                <a:cs typeface="+mn-cs"/>
              </a:rPr>
              <a:t>fremme samarbejdet </a:t>
            </a:r>
            <a:r>
              <a:rPr lang="da-DK" sz="1200" dirty="0">
                <a:solidFill>
                  <a:schemeClr val="tx1"/>
                </a:solidFill>
                <a:effectLst/>
                <a:latin typeface="+mn-lt"/>
                <a:ea typeface="+mn-lt"/>
                <a:cs typeface="+mn-cs"/>
              </a:rPr>
              <a:t>mellem arbejdsgivere, ledere, mellemledere, arbejdstagere og deres repræsentanter</a:t>
            </a:r>
          </a:p>
          <a:p>
            <a:pPr marL="171450" lvl="0" indent="-171450">
              <a:buFont typeface="Arial" panose="020B0604020202020204" pitchFamily="34" charset="0"/>
              <a:buChar char="•"/>
            </a:pPr>
            <a:r>
              <a:rPr lang="da-DK" sz="1200" b="1" dirty="0">
                <a:solidFill>
                  <a:schemeClr val="tx1"/>
                </a:solidFill>
                <a:effectLst/>
                <a:latin typeface="+mn-lt"/>
                <a:ea typeface="+mn-lt"/>
                <a:cs typeface="+mn-cs"/>
              </a:rPr>
              <a:t>samle kampagnens partnernetværk </a:t>
            </a:r>
            <a:r>
              <a:rPr lang="da-DK" sz="1200" dirty="0">
                <a:solidFill>
                  <a:schemeClr val="tx1"/>
                </a:solidFill>
                <a:effectLst/>
                <a:latin typeface="+mn-lt"/>
                <a:ea typeface="+mn-lt"/>
                <a:cs typeface="+mn-cs"/>
              </a:rPr>
              <a:t>om udveksling af viden og god praksis inden for forebyggelse af psykosociale risici</a:t>
            </a:r>
          </a:p>
          <a:p>
            <a:pPr marL="171450" lvl="0" indent="-171450">
              <a:buFont typeface="Arial" panose="020B0604020202020204" pitchFamily="34" charset="0"/>
              <a:buChar char="•"/>
            </a:pPr>
            <a:r>
              <a:rPr lang="da-DK" sz="1200" dirty="0">
                <a:solidFill>
                  <a:schemeClr val="tx1"/>
                </a:solidFill>
                <a:effectLst/>
                <a:latin typeface="+mn-lt"/>
                <a:ea typeface="+mn-lt"/>
                <a:cs typeface="+mn-cs"/>
              </a:rPr>
              <a:t>fremme en </a:t>
            </a:r>
            <a:r>
              <a:rPr lang="da-DK" sz="1200" b="1" dirty="0">
                <a:solidFill>
                  <a:schemeClr val="tx1"/>
                </a:solidFill>
                <a:effectLst/>
                <a:latin typeface="+mn-lt"/>
                <a:ea typeface="+mn-lt"/>
                <a:cs typeface="+mn-cs"/>
              </a:rPr>
              <a:t>samlet tilgang</a:t>
            </a:r>
            <a:r>
              <a:rPr lang="da-DK" sz="1200" dirty="0">
                <a:solidFill>
                  <a:schemeClr val="tx1"/>
                </a:solidFill>
                <a:effectLst/>
                <a:latin typeface="+mn-lt"/>
                <a:ea typeface="+mn-lt"/>
                <a:cs typeface="+mn-cs"/>
              </a:rPr>
              <a:t>, der tager højde for </a:t>
            </a:r>
            <a:r>
              <a:rPr lang="da-DK" sz="1200" b="1" dirty="0">
                <a:solidFill>
                  <a:schemeClr val="tx1"/>
                </a:solidFill>
                <a:effectLst/>
                <a:latin typeface="+mn-lt"/>
                <a:ea typeface="+mn-lt"/>
                <a:cs typeface="+mn-cs"/>
              </a:rPr>
              <a:t>sammenhængen mellem fysiske og psykosociale risici og arbejdstagernes sundhed</a:t>
            </a:r>
          </a:p>
          <a:p>
            <a:pPr marL="171450" lvl="0" indent="-171450">
              <a:buFont typeface="Arial" panose="020B0604020202020204" pitchFamily="34" charset="0"/>
              <a:buChar char="•"/>
            </a:pPr>
            <a:r>
              <a:rPr lang="da-DK" sz="1200" dirty="0">
                <a:solidFill>
                  <a:schemeClr val="tx1"/>
                </a:solidFill>
                <a:effectLst/>
                <a:latin typeface="+mn-lt"/>
                <a:ea typeface="+mn-lt"/>
                <a:cs typeface="+mn-cs"/>
              </a:rPr>
              <a:t>fremhæve betydningen af </a:t>
            </a:r>
            <a:r>
              <a:rPr lang="da-DK" sz="1200" b="1" dirty="0">
                <a:solidFill>
                  <a:schemeClr val="tx1"/>
                </a:solidFill>
                <a:effectLst/>
                <a:latin typeface="+mn-lt"/>
                <a:ea typeface="+mn-lt"/>
                <a:cs typeface="+mn-cs"/>
              </a:rPr>
              <a:t>støtte</a:t>
            </a:r>
            <a:r>
              <a:rPr lang="da-DK" sz="1200" b="0" dirty="0">
                <a:solidFill>
                  <a:schemeClr val="tx1"/>
                </a:solidFill>
                <a:effectLst/>
                <a:latin typeface="+mn-lt"/>
                <a:ea typeface="+mn-lt"/>
                <a:cs typeface="+mn-cs"/>
              </a:rPr>
              <a:t>, </a:t>
            </a:r>
            <a:r>
              <a:rPr lang="da-DK" sz="1200" b="1" dirty="0">
                <a:solidFill>
                  <a:schemeClr val="tx1"/>
                </a:solidFill>
                <a:effectLst/>
                <a:latin typeface="+mn-lt"/>
                <a:ea typeface="+mn-lt"/>
                <a:cs typeface="+mn-cs"/>
              </a:rPr>
              <a:t>god kommunikation</a:t>
            </a:r>
            <a:r>
              <a:rPr lang="da-DK" sz="1200" b="0" dirty="0">
                <a:solidFill>
                  <a:schemeClr val="tx1"/>
                </a:solidFill>
                <a:effectLst/>
                <a:latin typeface="+mn-lt"/>
                <a:ea typeface="+mn-lt"/>
                <a:cs typeface="+mn-cs"/>
              </a:rPr>
              <a:t>, </a:t>
            </a:r>
            <a:r>
              <a:rPr lang="da-DK" sz="1200" b="1" dirty="0">
                <a:solidFill>
                  <a:schemeClr val="tx1"/>
                </a:solidFill>
                <a:effectLst/>
                <a:latin typeface="+mn-lt"/>
                <a:ea typeface="+mn-lt"/>
                <a:cs typeface="+mn-cs"/>
              </a:rPr>
              <a:t>god arbejdstilrettelæggelse</a:t>
            </a:r>
            <a:r>
              <a:rPr lang="da-DK" sz="1200" dirty="0">
                <a:solidFill>
                  <a:schemeClr val="tx1"/>
                </a:solidFill>
                <a:effectLst/>
                <a:latin typeface="+mn-lt"/>
                <a:ea typeface="+mn-lt"/>
                <a:cs typeface="+mn-cs"/>
              </a:rPr>
              <a:t> og et gunstigt socialt klima for at skabe et sundt arbejdsmiljø.</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da-DK" sz="1200" dirty="0">
                <a:solidFill>
                  <a:schemeClr val="tx1"/>
                </a:solidFill>
                <a:effectLst/>
                <a:latin typeface="+mn-lt"/>
                <a:ea typeface="+mn-lt"/>
                <a:cs typeface="+mn-cs"/>
              </a:rPr>
              <a:t>Den mest effektive måde at håndtere psykosociale risici på arbejdspladsen på </a:t>
            </a:r>
            <a:r>
              <a:rPr lang="da-DK" sz="1200" b="1" dirty="0">
                <a:solidFill>
                  <a:schemeClr val="tx1"/>
                </a:solidFill>
                <a:effectLst/>
                <a:latin typeface="+mn-lt"/>
                <a:ea typeface="+mn-lt"/>
                <a:cs typeface="+mn-cs"/>
              </a:rPr>
              <a:t>er ved at integrere vurdering og håndtering af psykosociale risici i praksis omkring sundhed og sikkerhed på arbejdspladsen </a:t>
            </a:r>
            <a:r>
              <a:rPr lang="da-DK" sz="1200" b="0" dirty="0">
                <a:solidFill>
                  <a:schemeClr val="tx1"/>
                </a:solidFill>
                <a:effectLst/>
                <a:latin typeface="+mn-lt"/>
                <a:ea typeface="+mn-lt"/>
                <a:cs typeface="+mn-cs"/>
              </a:rPr>
              <a:t>ved at:</a:t>
            </a:r>
          </a:p>
          <a:p>
            <a:pPr marL="171450" indent="-171450">
              <a:buFont typeface="Arial" panose="020B0604020202020204" pitchFamily="34" charset="0"/>
              <a:buChar char="•"/>
            </a:pPr>
            <a:r>
              <a:rPr lang="da-DK" sz="1200" dirty="0">
                <a:solidFill>
                  <a:schemeClr val="tx1"/>
                </a:solidFill>
                <a:effectLst/>
                <a:latin typeface="+mn-lt"/>
                <a:ea typeface="+mn-lt"/>
                <a:cs typeface="+mn-cs"/>
              </a:rPr>
              <a:t>gennemføre systematiske vurderinger</a:t>
            </a:r>
          </a:p>
          <a:p>
            <a:pPr marL="171450" indent="-171450">
              <a:buFont typeface="Arial" panose="020B0604020202020204" pitchFamily="34" charset="0"/>
              <a:buChar char="•"/>
            </a:pPr>
            <a:r>
              <a:rPr lang="da-DK" sz="1200" dirty="0">
                <a:solidFill>
                  <a:schemeClr val="tx1"/>
                </a:solidFill>
                <a:effectLst/>
                <a:latin typeface="+mn-lt"/>
                <a:ea typeface="+mn-lt"/>
                <a:cs typeface="+mn-cs"/>
              </a:rPr>
              <a:t>inddrage arbejdstagerne og deres repræsentanter</a:t>
            </a:r>
          </a:p>
          <a:p>
            <a:pPr marL="171450" indent="-171450">
              <a:buFont typeface="Arial" panose="020B0604020202020204" pitchFamily="34" charset="0"/>
              <a:buChar char="•"/>
            </a:pPr>
            <a:r>
              <a:rPr lang="da-DK" sz="1200" dirty="0">
                <a:solidFill>
                  <a:schemeClr val="tx1"/>
                </a:solidFill>
                <a:effectLst/>
                <a:latin typeface="+mn-lt"/>
                <a:ea typeface="+mn-lt"/>
                <a:cs typeface="+mn-cs"/>
              </a:rPr>
              <a:t>fastlægge klare prioriteter</a:t>
            </a:r>
          </a:p>
          <a:p>
            <a:pPr marL="171450" indent="-171450">
              <a:buFont typeface="Arial" panose="020B0604020202020204" pitchFamily="34" charset="0"/>
              <a:buChar char="•"/>
            </a:pPr>
            <a:r>
              <a:rPr lang="da-DK" sz="1200" dirty="0">
                <a:solidFill>
                  <a:schemeClr val="tx1"/>
                </a:solidFill>
                <a:effectLst/>
                <a:latin typeface="+mn-lt"/>
                <a:ea typeface="+mn-lt"/>
                <a:cs typeface="+mn-cs"/>
              </a:rPr>
              <a:t>følge op med handlingsplaner og evalueringer. </a:t>
            </a:r>
          </a:p>
          <a:p>
            <a:pPr marL="0" indent="0">
              <a:buFont typeface="Arial" panose="020B0604020202020204" pitchFamily="34" charset="0"/>
              <a:buNone/>
            </a:pPr>
            <a:r>
              <a:rPr lang="da-DK" sz="1200" b="1" dirty="0">
                <a:solidFill>
                  <a:schemeClr val="tx1"/>
                </a:solidFill>
                <a:effectLst/>
                <a:latin typeface="+mn-lt"/>
                <a:ea typeface="+mn-lt"/>
                <a:cs typeface="+mn-cs"/>
              </a:rPr>
              <a:t>Et stærkt lederskab er afgørende </a:t>
            </a:r>
            <a:r>
              <a:rPr lang="da-DK" sz="1200" dirty="0">
                <a:solidFill>
                  <a:schemeClr val="tx1"/>
                </a:solidFill>
                <a:effectLst/>
                <a:latin typeface="+mn-lt"/>
                <a:ea typeface="+mn-lt"/>
                <a:cs typeface="+mn-cs"/>
              </a:rPr>
              <a:t>– ledere skal uddannes til at identificere risici og fremme en støttende arbejdskultur.</a:t>
            </a:r>
          </a:p>
          <a:p>
            <a:endParaRPr lang="en-GB" sz="1200" kern="1200" dirty="0">
              <a:solidFill>
                <a:schemeClr val="tx1"/>
              </a:solidFill>
              <a:effectLst/>
              <a:latin typeface="+mn-lt"/>
              <a:ea typeface="+mn-ea"/>
              <a:cs typeface="+mn-cs"/>
            </a:endParaRPr>
          </a:p>
          <a:p>
            <a:r>
              <a:rPr lang="da-DK" sz="1200" dirty="0">
                <a:solidFill>
                  <a:schemeClr val="tx1"/>
                </a:solidFill>
                <a:effectLst/>
                <a:latin typeface="+mn-lt"/>
                <a:ea typeface="+mn-lt"/>
                <a:cs typeface="+mn-cs"/>
              </a:rPr>
              <a:t>For at </a:t>
            </a:r>
            <a:r>
              <a:rPr lang="da-DK" sz="1200" b="1" dirty="0">
                <a:solidFill>
                  <a:schemeClr val="tx1"/>
                </a:solidFill>
                <a:effectLst/>
                <a:latin typeface="+mn-lt"/>
                <a:ea typeface="+mn-lt"/>
                <a:cs typeface="+mn-cs"/>
              </a:rPr>
              <a:t>forebygge mobning, seksuel chikane og vold</a:t>
            </a:r>
            <a:r>
              <a:rPr lang="da-DK" sz="1200" dirty="0">
                <a:solidFill>
                  <a:schemeClr val="tx1"/>
                </a:solidFill>
                <a:effectLst/>
                <a:latin typeface="+mn-lt"/>
                <a:ea typeface="+mn-lt"/>
                <a:cs typeface="+mn-cs"/>
              </a:rPr>
              <a:t> og </a:t>
            </a:r>
            <a:r>
              <a:rPr lang="da-DK" sz="1200" b="1" dirty="0">
                <a:solidFill>
                  <a:schemeClr val="tx1"/>
                </a:solidFill>
                <a:effectLst/>
                <a:latin typeface="+mn-lt"/>
                <a:ea typeface="+mn-lt"/>
                <a:cs typeface="+mn-cs"/>
              </a:rPr>
              <a:t>tage fat på de bagvedliggende årsager</a:t>
            </a:r>
            <a:r>
              <a:rPr lang="da-DK" sz="1200" dirty="0">
                <a:solidFill>
                  <a:schemeClr val="tx1"/>
                </a:solidFill>
                <a:effectLst/>
                <a:latin typeface="+mn-lt"/>
                <a:ea typeface="+mn-lt"/>
                <a:cs typeface="+mn-cs"/>
              </a:rPr>
              <a:t> skal organisationerne: </a:t>
            </a:r>
          </a:p>
          <a:p>
            <a:pPr marL="171450" indent="-171450">
              <a:buFont typeface="Arial" panose="020B0604020202020204" pitchFamily="34" charset="0"/>
              <a:buChar char="•"/>
            </a:pPr>
            <a:r>
              <a:rPr lang="da-DK" sz="1200" dirty="0">
                <a:solidFill>
                  <a:schemeClr val="tx1"/>
                </a:solidFill>
                <a:effectLst/>
                <a:latin typeface="+mn-lt"/>
                <a:ea typeface="+mn-lt"/>
                <a:cs typeface="+mn-cs"/>
              </a:rPr>
              <a:t>undersøge det psykosociale arbejdsmiljø, navnlig organisationskulturen og ledelsesstilen </a:t>
            </a:r>
          </a:p>
          <a:p>
            <a:pPr marL="171450" indent="-171450">
              <a:buFont typeface="Arial" panose="020B0604020202020204" pitchFamily="34" charset="0"/>
              <a:buChar char="•"/>
            </a:pPr>
            <a:r>
              <a:rPr lang="da-DK" sz="1200" dirty="0">
                <a:solidFill>
                  <a:schemeClr val="tx1"/>
                </a:solidFill>
                <a:effectLst/>
                <a:latin typeface="+mn-lt"/>
                <a:ea typeface="+mn-lt"/>
                <a:cs typeface="+mn-cs"/>
              </a:rPr>
              <a:t>fremme en nultolerancepolitik over for uacceptabel adfærd, understøttet af klar kommunikation, oplysningsinitiativer, veldefinerede indberetningsprocedurer og disciplinære procedurer.</a:t>
            </a:r>
          </a:p>
          <a:p>
            <a:endParaRPr lang="en-GB" sz="1200" kern="1200" dirty="0">
              <a:solidFill>
                <a:schemeClr val="tx1"/>
              </a:solidFill>
              <a:effectLst/>
              <a:latin typeface="+mn-lt"/>
              <a:ea typeface="+mn-ea"/>
              <a:cs typeface="+mn-cs"/>
            </a:endParaRPr>
          </a:p>
          <a:p>
            <a:r>
              <a:rPr lang="da-DK" sz="1200" dirty="0">
                <a:solidFill>
                  <a:schemeClr val="tx1"/>
                </a:solidFill>
                <a:effectLst/>
                <a:latin typeface="+mn-lt"/>
                <a:ea typeface="+mn-lt"/>
                <a:cs typeface="+mn-cs"/>
              </a:rPr>
              <a:t>Håndtering af </a:t>
            </a:r>
            <a:r>
              <a:rPr lang="da-DK" sz="1200" b="1" dirty="0">
                <a:solidFill>
                  <a:schemeClr val="tx1"/>
                </a:solidFill>
                <a:effectLst/>
                <a:latin typeface="+mn-lt"/>
                <a:ea typeface="+mn-lt"/>
                <a:cs typeface="+mn-cs"/>
              </a:rPr>
              <a:t>fysiske risici og mental sundhed</a:t>
            </a:r>
            <a:r>
              <a:rPr lang="da-DK" sz="1200" dirty="0">
                <a:solidFill>
                  <a:schemeClr val="tx1"/>
                </a:solidFill>
                <a:effectLst/>
                <a:latin typeface="+mn-lt"/>
                <a:ea typeface="+mn-lt"/>
                <a:cs typeface="+mn-cs"/>
              </a:rPr>
              <a:t> kræver, at arbejdsmiljøet betragtes som en helhed. Der er mange sammenhænge mellem fysiske og psykosociale risici. Psykosociale risici på arbejdspladsen kan f.eks. være forbundet med arbejdsulykker og muskel- og skeletbesvær. </a:t>
            </a:r>
          </a:p>
          <a:p>
            <a:endParaRPr lang="en-GB" sz="1200" kern="1200" dirty="0">
              <a:solidFill>
                <a:schemeClr val="tx1"/>
              </a:solidFill>
              <a:effectLst/>
              <a:latin typeface="+mn-lt"/>
              <a:ea typeface="+mn-ea"/>
              <a:cs typeface="+mn-cs"/>
            </a:endParaRPr>
          </a:p>
          <a:p>
            <a:r>
              <a:rPr lang="da-DK" sz="1200" b="1" dirty="0">
                <a:solidFill>
                  <a:schemeClr val="tx1"/>
                </a:solidFill>
                <a:effectLst/>
                <a:latin typeface="+mn-lt"/>
                <a:ea typeface="+mn-lt"/>
                <a:cs typeface="+mn-cs"/>
              </a:rPr>
              <a:t>Sundheds- og omsorgssektoren</a:t>
            </a:r>
            <a:r>
              <a:rPr lang="da-DK" sz="1200" dirty="0">
                <a:solidFill>
                  <a:schemeClr val="tx1"/>
                </a:solidFill>
                <a:effectLst/>
                <a:latin typeface="+mn-lt"/>
                <a:ea typeface="+mn-lt"/>
                <a:cs typeface="+mn-cs"/>
              </a:rPr>
              <a:t> kræver særlig opmærksomhed på grund af stor arbejdsbelastning, høje følelsesmæssige krav og øget risiko for vold. </a:t>
            </a:r>
          </a:p>
          <a:p>
            <a:endParaRPr lang="en-GB" sz="1200" kern="1200" dirty="0">
              <a:solidFill>
                <a:schemeClr val="tx1"/>
              </a:solidFill>
              <a:effectLst/>
              <a:latin typeface="+mn-lt"/>
              <a:ea typeface="+mn-ea"/>
              <a:cs typeface="+mn-cs"/>
            </a:endParaRPr>
          </a:p>
          <a:p>
            <a:r>
              <a:rPr lang="da-DK" sz="1200" dirty="0">
                <a:solidFill>
                  <a:schemeClr val="tx1"/>
                </a:solidFill>
                <a:effectLst/>
                <a:latin typeface="+mn-lt"/>
                <a:ea typeface="+mn-lt"/>
                <a:cs typeface="+mn-cs"/>
              </a:rPr>
              <a:t>Endelig handler fremme af </a:t>
            </a:r>
            <a:r>
              <a:rPr lang="da-DK" sz="1200" b="1" dirty="0">
                <a:solidFill>
                  <a:schemeClr val="tx1"/>
                </a:solidFill>
                <a:effectLst/>
                <a:latin typeface="+mn-lt"/>
                <a:ea typeface="+mn-lt"/>
                <a:cs typeface="+mn-cs"/>
              </a:rPr>
              <a:t>mental sundhed</a:t>
            </a:r>
            <a:r>
              <a:rPr lang="da-DK" sz="1200" dirty="0">
                <a:solidFill>
                  <a:schemeClr val="tx1"/>
                </a:solidFill>
                <a:effectLst/>
                <a:latin typeface="+mn-lt"/>
                <a:ea typeface="+mn-lt"/>
                <a:cs typeface="+mn-cs"/>
              </a:rPr>
              <a:t> om at skabe en åben dialog, bekæmpe stigmatisering ved psykisk sygdom og sikre tidlig indsats samt effektive programmer for tilbagevenden til arbejdspladsen. </a:t>
            </a:r>
            <a:r>
              <a:rPr lang="da-DK" sz="1200" b="1" dirty="0">
                <a:solidFill>
                  <a:schemeClr val="tx1"/>
                </a:solidFill>
                <a:effectLst/>
                <a:latin typeface="+mn-lt"/>
                <a:ea typeface="+mn-lt"/>
                <a:cs typeface="+mn-cs"/>
              </a:rPr>
              <a:t>Samarbejde</a:t>
            </a:r>
            <a:r>
              <a:rPr lang="da-DK" sz="1200" dirty="0">
                <a:solidFill>
                  <a:schemeClr val="tx1"/>
                </a:solidFill>
                <a:effectLst/>
                <a:latin typeface="+mn-lt"/>
                <a:ea typeface="+mn-lt"/>
                <a:cs typeface="+mn-cs"/>
              </a:rPr>
              <a:t> mellem ledere, sundhedsprofessionelle og arbejdstagere er </a:t>
            </a:r>
            <a:r>
              <a:rPr lang="da-DK" sz="1200" b="1" dirty="0">
                <a:solidFill>
                  <a:schemeClr val="tx1"/>
                </a:solidFill>
                <a:effectLst/>
                <a:latin typeface="+mn-lt"/>
                <a:ea typeface="+mn-lt"/>
                <a:cs typeface="+mn-cs"/>
              </a:rPr>
              <a:t>afgørende for at skabe varig trivsel</a:t>
            </a:r>
            <a:r>
              <a:rPr lang="da-DK"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a:solidFill>
                  <a:schemeClr val="tx1"/>
                </a:solidFill>
                <a:effectLst/>
                <a:latin typeface="+mn-lt"/>
                <a:ea typeface="+mn-lt"/>
                <a:cs typeface="+mn-cs"/>
              </a:rPr>
              <a:t>Håndtering af psykosociale risici er ikke valgfri</a:t>
            </a:r>
            <a:r>
              <a:rPr lang="da-DK" sz="1200" b="0" i="0">
                <a:solidFill>
                  <a:schemeClr val="tx1"/>
                </a:solidFill>
                <a:effectLst/>
                <a:latin typeface="+mn-lt"/>
                <a:ea typeface="+mn-lt"/>
                <a:cs typeface="+mn-cs"/>
              </a:rPr>
              <a:t>.</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Arbejdsgivere har en </a:t>
            </a:r>
            <a:r>
              <a:rPr lang="da-DK" sz="1200" b="1" i="0">
                <a:solidFill>
                  <a:schemeClr val="tx1"/>
                </a:solidFill>
                <a:effectLst/>
                <a:latin typeface="+mn-lt"/>
                <a:ea typeface="+mn-lt"/>
                <a:cs typeface="+mn-cs"/>
              </a:rPr>
              <a:t>lovbestemt pligt til at beskytte arbejdstagernes sikkerhed og sundhed</a:t>
            </a:r>
            <a:r>
              <a:rPr lang="da-DK" sz="1200" b="0" i="0">
                <a:solidFill>
                  <a:schemeClr val="tx1"/>
                </a:solidFill>
                <a:effectLst/>
                <a:latin typeface="+mn-lt"/>
                <a:ea typeface="+mn-lt"/>
                <a:cs typeface="+mn-cs"/>
              </a:rPr>
              <a:t>, og dette omfatter udtrykkeligt mental sundhed som en integreret del af sundhed og sikkerhed på arbejdspladsen.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a:solidFill>
                  <a:schemeClr val="tx1"/>
                </a:solidFill>
                <a:effectLst/>
                <a:latin typeface="+mn-lt"/>
                <a:ea typeface="+mn-lt"/>
                <a:cs typeface="+mn-cs"/>
              </a:rPr>
              <a:t>Der er dog stadig en tydelig </a:t>
            </a:r>
            <a:r>
              <a:rPr lang="da-DK" sz="1200" b="1" i="0">
                <a:solidFill>
                  <a:schemeClr val="tx1"/>
                </a:solidFill>
                <a:effectLst/>
                <a:latin typeface="+mn-lt"/>
                <a:ea typeface="+mn-lt"/>
                <a:cs typeface="+mn-cs"/>
              </a:rPr>
              <a:t>kløft mellem denne forpligtelse og praksis i felten</a:t>
            </a:r>
            <a:r>
              <a:rPr lang="da-DK" sz="1200" b="0" i="0">
                <a:solidFill>
                  <a:schemeClr val="tx1"/>
                </a:solidFill>
                <a:effectLst/>
                <a:latin typeface="+mn-lt"/>
                <a:ea typeface="+mn-lt"/>
                <a:cs typeface="+mn-cs"/>
              </a:rPr>
              <a:t>.</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Data viser, at </a:t>
            </a:r>
            <a:r>
              <a:rPr lang="da-DK" sz="1200" b="1" i="0">
                <a:solidFill>
                  <a:schemeClr val="tx1"/>
                </a:solidFill>
                <a:effectLst/>
                <a:latin typeface="+mn-lt"/>
                <a:ea typeface="+mn-lt"/>
                <a:cs typeface="+mn-cs"/>
              </a:rPr>
              <a:t>kun ca. 39 % af virksomhederne har en handlingsplan til forebyggelse af arbejdsrelateret stress</a:t>
            </a:r>
            <a:r>
              <a:rPr lang="da-DK" sz="1200" b="0" i="0">
                <a:solidFill>
                  <a:schemeClr val="tx1"/>
                </a:solidFill>
                <a:effectLst/>
                <a:latin typeface="+mn-lt"/>
                <a:ea typeface="+mn-lt"/>
                <a:cs typeface="+mn-cs"/>
              </a:rPr>
              <a:t>, hvilket viser, at systematiske tilgange endnu ikke er udbredte.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a:solidFill>
                  <a:schemeClr val="tx1"/>
                </a:solidFill>
                <a:effectLst/>
                <a:latin typeface="+mn-lt"/>
                <a:ea typeface="+mn-lt"/>
                <a:cs typeface="+mn-cs"/>
              </a:rPr>
              <a:t>Det understreger behovet for at iværksætte konkrete foranstaltninger</a:t>
            </a:r>
            <a:r>
              <a:rPr lang="da-DK" sz="1200" b="0" i="1">
                <a:solidFill>
                  <a:schemeClr val="tx1"/>
                </a:solidFill>
                <a:effectLst/>
                <a:latin typeface="+mn-lt"/>
                <a:ea typeface="+mn-lt"/>
                <a:cs typeface="+mn-cs"/>
              </a:rPr>
              <a:t>.</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Selv om </a:t>
            </a:r>
            <a:r>
              <a:rPr lang="da-DK" sz="1200" b="1" i="0">
                <a:solidFill>
                  <a:schemeClr val="tx1"/>
                </a:solidFill>
                <a:effectLst/>
                <a:latin typeface="+mn-lt"/>
                <a:ea typeface="+mn-lt"/>
                <a:cs typeface="+mn-cs"/>
              </a:rPr>
              <a:t>organisationer</a:t>
            </a:r>
            <a:r>
              <a:rPr lang="da-DK" sz="1200" b="0" i="0">
                <a:solidFill>
                  <a:schemeClr val="tx1"/>
                </a:solidFill>
                <a:effectLst/>
                <a:latin typeface="+mn-lt"/>
                <a:ea typeface="+mn-lt"/>
                <a:cs typeface="+mn-cs"/>
              </a:rPr>
              <a:t> kan </a:t>
            </a:r>
            <a:r>
              <a:rPr lang="da-DK" sz="1200" b="1" i="0">
                <a:solidFill>
                  <a:schemeClr val="tx1"/>
                </a:solidFill>
                <a:effectLst/>
                <a:latin typeface="+mn-lt"/>
                <a:ea typeface="+mn-lt"/>
                <a:cs typeface="+mn-cs"/>
              </a:rPr>
              <a:t>være opmærksomme på psykosociale risici</a:t>
            </a:r>
            <a:r>
              <a:rPr lang="da-DK" sz="1200" b="0" i="0">
                <a:solidFill>
                  <a:schemeClr val="tx1"/>
                </a:solidFill>
                <a:effectLst/>
                <a:latin typeface="+mn-lt"/>
                <a:ea typeface="+mn-lt"/>
                <a:cs typeface="+mn-cs"/>
              </a:rPr>
              <a:t>, </a:t>
            </a:r>
            <a:r>
              <a:rPr lang="da-DK" sz="1200" b="1" i="0">
                <a:solidFill>
                  <a:schemeClr val="tx1"/>
                </a:solidFill>
                <a:effectLst/>
                <a:latin typeface="+mn-lt"/>
                <a:ea typeface="+mn-lt"/>
                <a:cs typeface="+mn-cs"/>
              </a:rPr>
              <a:t>mangler de ofte systematiske </a:t>
            </a:r>
            <a:r>
              <a:rPr lang="da-DK" sz="1200" b="0" i="0">
                <a:solidFill>
                  <a:schemeClr val="tx1"/>
                </a:solidFill>
                <a:effectLst/>
                <a:latin typeface="+mn-lt"/>
                <a:ea typeface="+mn-lt"/>
                <a:cs typeface="+mn-cs"/>
              </a:rPr>
              <a:t>og formaliserede tiltag til at håndtere dem </a:t>
            </a:r>
            <a:r>
              <a:rPr lang="da-DK" sz="1200" b="1" i="0">
                <a:solidFill>
                  <a:schemeClr val="tx1"/>
                </a:solidFill>
                <a:effectLst/>
                <a:latin typeface="+mn-lt"/>
                <a:ea typeface="+mn-lt"/>
                <a:cs typeface="+mn-cs"/>
              </a:rPr>
              <a:t>effektivt</a:t>
            </a:r>
            <a:r>
              <a:rPr lang="da-DK"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a:solidFill>
                  <a:schemeClr val="tx1"/>
                </a:solidFill>
                <a:effectLst/>
                <a:latin typeface="+mn-lt"/>
                <a:ea typeface="+mn-lt"/>
                <a:cs typeface="+mn-cs"/>
              </a:rPr>
              <a:t>Samtidig er </a:t>
            </a:r>
            <a:r>
              <a:rPr lang="da-DK" sz="1200" b="1" i="0">
                <a:solidFill>
                  <a:schemeClr val="tx1"/>
                </a:solidFill>
                <a:effectLst/>
                <a:latin typeface="+mn-lt"/>
                <a:ea typeface="+mn-lt"/>
                <a:cs typeface="+mn-cs"/>
              </a:rPr>
              <a:t>situationen langt fra ensartet på tværs af Europa</a:t>
            </a:r>
            <a:r>
              <a:rPr lang="da-DK" sz="1200" b="0" i="0">
                <a:solidFill>
                  <a:schemeClr val="tx1"/>
                </a:solidFill>
                <a:effectLst/>
                <a:latin typeface="+mn-lt"/>
                <a:ea typeface="+mn-lt"/>
                <a:cs typeface="+mn-cs"/>
              </a:rPr>
              <a:t>.</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Data viser, at både </a:t>
            </a:r>
            <a:r>
              <a:rPr lang="da-DK" sz="1200" b="1" i="0">
                <a:solidFill>
                  <a:schemeClr val="tx1"/>
                </a:solidFill>
                <a:effectLst/>
                <a:latin typeface="+mn-lt"/>
                <a:ea typeface="+mn-lt"/>
                <a:cs typeface="+mn-cs"/>
              </a:rPr>
              <a:t>bevidstheden om psykosociale risici, kapaciteten </a:t>
            </a:r>
            <a:r>
              <a:rPr lang="da-DK" sz="1200" b="0" i="0">
                <a:solidFill>
                  <a:schemeClr val="tx1"/>
                </a:solidFill>
                <a:effectLst/>
                <a:latin typeface="+mn-lt"/>
                <a:ea typeface="+mn-lt"/>
                <a:cs typeface="+mn-cs"/>
              </a:rPr>
              <a:t>og </a:t>
            </a:r>
            <a:r>
              <a:rPr lang="da-DK" sz="1200" b="1" i="0">
                <a:solidFill>
                  <a:schemeClr val="tx1"/>
                </a:solidFill>
                <a:effectLst/>
                <a:latin typeface="+mn-lt"/>
                <a:ea typeface="+mn-lt"/>
                <a:cs typeface="+mn-cs"/>
              </a:rPr>
              <a:t>gennemførelsen af forebyggende foranstaltninger varierer betydeligt </a:t>
            </a:r>
            <a:r>
              <a:rPr lang="da-DK" sz="1200" b="0" i="0">
                <a:solidFill>
                  <a:schemeClr val="tx1"/>
                </a:solidFill>
                <a:effectLst/>
                <a:latin typeface="+mn-lt"/>
                <a:ea typeface="+mn-lt"/>
                <a:cs typeface="+mn-cs"/>
              </a:rPr>
              <a:t>mellem sektorer, virksomhedsstørrelser og EU-medlemsstater.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solidFill>
                  <a:srgbClr val="000000"/>
                </a:solidFill>
                <a:effectLst/>
                <a:latin typeface="+mn-lt"/>
                <a:ea typeface="+mn-lt"/>
                <a:cs typeface="ArialMT"/>
              </a:rPr>
              <a:t>Der er </a:t>
            </a:r>
            <a:r>
              <a:rPr lang="da-DK" sz="1200" b="1">
                <a:solidFill>
                  <a:srgbClr val="000000"/>
                </a:solidFill>
                <a:effectLst/>
                <a:latin typeface="+mn-lt"/>
                <a:ea typeface="+mn-lt"/>
                <a:cs typeface="ArialMT"/>
              </a:rPr>
              <a:t>behov for at øge bevidstheden </a:t>
            </a:r>
            <a:r>
              <a:rPr lang="da-DK" sz="1200">
                <a:solidFill>
                  <a:srgbClr val="000000"/>
                </a:solidFill>
                <a:effectLst/>
                <a:latin typeface="+mn-lt"/>
                <a:ea typeface="+mn-lt"/>
                <a:cs typeface="ArialMT"/>
              </a:rPr>
              <a:t>i alle sektorer og på alle arbejdspladser om, </a:t>
            </a:r>
            <a:r>
              <a:rPr lang="da-DK" sz="1200" b="1">
                <a:solidFill>
                  <a:srgbClr val="000000"/>
                </a:solidFill>
                <a:effectLst/>
                <a:latin typeface="+mn-lt"/>
                <a:ea typeface="+mn-lt"/>
                <a:cs typeface="ArialMT"/>
              </a:rPr>
              <a:t>hvad psykosociale risici er</a:t>
            </a:r>
            <a:r>
              <a:rPr lang="da-DK" sz="1200">
                <a:solidFill>
                  <a:srgbClr val="000000"/>
                </a:solidFill>
                <a:effectLst/>
                <a:latin typeface="+mn-lt"/>
                <a:ea typeface="+mn-lt"/>
                <a:cs typeface="ArialMT"/>
              </a:rPr>
              <a:t>, og styrke forståelsen af, at </a:t>
            </a:r>
            <a:r>
              <a:rPr lang="da-DK" sz="1200" b="1">
                <a:solidFill>
                  <a:srgbClr val="000000"/>
                </a:solidFill>
                <a:effectLst/>
                <a:latin typeface="+mn-lt"/>
                <a:ea typeface="+mn-lt"/>
                <a:cs typeface="ArialMT"/>
              </a:rPr>
              <a:t>håndtering af psykosociale risici er en integreret del af arbejdet med sundhed og sikkerhed på arbejdspladsen</a:t>
            </a:r>
            <a:r>
              <a:rPr lang="da-DK" sz="1200">
                <a:solidFill>
                  <a:srgbClr val="000000"/>
                </a:solidFill>
                <a:effectLst/>
                <a:latin typeface="+mn-lt"/>
                <a:ea typeface="+mn-lt"/>
                <a:cs typeface="ArialMT"/>
              </a:rPr>
              <a:t>. </a:t>
            </a:r>
          </a:p>
          <a:p>
            <a:pPr marL="0" indent="0">
              <a:buNone/>
            </a:pPr>
            <a:endParaRPr lang="en-US" sz="1200" b="0" dirty="0"/>
          </a:p>
          <a:p>
            <a:pPr marL="0" indent="0">
              <a:buNone/>
            </a:pPr>
            <a:r>
              <a:rPr lang="da-DK" sz="1200" b="0"/>
              <a:t>Kampagnen vil sætte særligt fokus på: </a:t>
            </a:r>
          </a:p>
          <a:p>
            <a:pPr marL="171450" indent="-171450">
              <a:buFont typeface="Arial" panose="020B0604020202020204" pitchFamily="34" charset="0"/>
              <a:buChar char="•"/>
            </a:pPr>
            <a:r>
              <a:rPr lang="da-DK" sz="1200" b="1"/>
              <a:t>psykosociale risici, som i særlig grad påvirker bestemte grupper</a:t>
            </a:r>
          </a:p>
          <a:p>
            <a:pPr marL="171450" indent="-171450">
              <a:buFont typeface="Arial" panose="020B0604020202020204" pitchFamily="34" charset="0"/>
              <a:buChar char="•"/>
            </a:pPr>
            <a:r>
              <a:rPr lang="da-DK" sz="1200" b="1"/>
              <a:t>sektorer med særlig stor eksponering for psykosociale risici</a:t>
            </a:r>
            <a:r>
              <a:rPr lang="da-DK" sz="1200" b="0"/>
              <a:t>, f.eks. uddannelse, sundhedsvæsen og offentlig administration</a:t>
            </a:r>
          </a:p>
          <a:p>
            <a:pPr marL="171450" indent="-171450">
              <a:buFont typeface="Arial" panose="020B0604020202020204" pitchFamily="34" charset="0"/>
              <a:buChar char="•"/>
            </a:pPr>
            <a:r>
              <a:rPr lang="da-DK" sz="1200" b="1"/>
              <a:t>digitalisering</a:t>
            </a:r>
            <a:r>
              <a:rPr lang="da-DK" sz="1200" b="0"/>
              <a:t> og et foranderligt </a:t>
            </a:r>
            <a:r>
              <a:rPr lang="da-DK" sz="1200" b="1"/>
              <a:t>arbejdsmarked </a:t>
            </a:r>
            <a:r>
              <a:rPr lang="da-DK" sz="1200" b="0"/>
              <a:t>, som både skaber nye muligheder og medfører nye risici og udfordringer.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da-DK" sz="1200" b="0" i="0" dirty="0">
                <a:solidFill>
                  <a:schemeClr val="tx1"/>
                </a:solidFill>
                <a:effectLst/>
                <a:latin typeface="+mn-lt"/>
                <a:ea typeface="+mn-lt"/>
                <a:cs typeface="+mn-cs"/>
              </a:rPr>
              <a:t>Selv om bevidstheden er stigende, har mange arbejdspladser fortsat vanskeligt ved at håndtere psykosociale risici effektivt.</a:t>
            </a:r>
            <a:br>
              <a:rPr lang="da-DK" sz="1200" b="0" i="0" dirty="0">
                <a:solidFill>
                  <a:schemeClr val="tx1"/>
                </a:solidFill>
                <a:effectLst/>
                <a:latin typeface="+mn-lt"/>
                <a:ea typeface="+mn-lt"/>
                <a:cs typeface="+mn-cs"/>
              </a:rPr>
            </a:br>
            <a:r>
              <a:rPr lang="da-DK" sz="1200" b="0" i="0" dirty="0">
                <a:solidFill>
                  <a:schemeClr val="tx1"/>
                </a:solidFill>
                <a:effectLst/>
                <a:latin typeface="+mn-lt"/>
                <a:ea typeface="+mn-lt"/>
                <a:cs typeface="+mn-cs"/>
              </a:rPr>
              <a:t>Data viser, at </a:t>
            </a:r>
            <a:r>
              <a:rPr lang="da-DK" sz="1200" b="1" i="0" dirty="0">
                <a:solidFill>
                  <a:schemeClr val="tx1"/>
                </a:solidFill>
                <a:effectLst/>
                <a:latin typeface="+mn-lt"/>
                <a:ea typeface="+mn-lt"/>
                <a:cs typeface="+mn-cs"/>
              </a:rPr>
              <a:t>den største barriere fortsat er tilbageholdenhed med at tale åbent om emnet</a:t>
            </a:r>
            <a:r>
              <a:rPr lang="da-DK" sz="1200" b="0" i="0" dirty="0">
                <a:solidFill>
                  <a:schemeClr val="tx1"/>
                </a:solidFill>
                <a:effectLst/>
                <a:latin typeface="+mn-lt"/>
                <a:ea typeface="+mn-lt"/>
                <a:cs typeface="+mn-cs"/>
              </a:rPr>
              <a:t>, hvilket ofte hænger sammen med stigmatisering ved psykisk sygdom og frygt for negative konsekvenser.</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a-DK" sz="1200" b="0" i="0" dirty="0">
                <a:solidFill>
                  <a:schemeClr val="tx1"/>
                </a:solidFill>
                <a:effectLst/>
                <a:latin typeface="+mn-lt"/>
                <a:ea typeface="+mn-lt"/>
                <a:cs typeface="+mn-cs"/>
              </a:rPr>
              <a:t>En anden væsentlig udfordring er </a:t>
            </a:r>
            <a:r>
              <a:rPr lang="da-DK" sz="1200" b="1" i="0" dirty="0">
                <a:solidFill>
                  <a:schemeClr val="tx1"/>
                </a:solidFill>
                <a:effectLst/>
                <a:latin typeface="+mn-lt"/>
                <a:ea typeface="+mn-lt"/>
                <a:cs typeface="+mn-cs"/>
              </a:rPr>
              <a:t>manglende ekspertise og viden</a:t>
            </a:r>
            <a:r>
              <a:rPr lang="da-DK" sz="1200" b="0" i="0" dirty="0">
                <a:solidFill>
                  <a:schemeClr val="tx1"/>
                </a:solidFill>
                <a:effectLst/>
                <a:latin typeface="+mn-lt"/>
                <a:ea typeface="+mn-lt"/>
                <a:cs typeface="+mn-cs"/>
              </a:rPr>
              <a:t>.</a:t>
            </a:r>
            <a:br>
              <a:rPr lang="da-DK" sz="1200" b="0" i="0" dirty="0">
                <a:solidFill>
                  <a:schemeClr val="tx1"/>
                </a:solidFill>
                <a:effectLst/>
                <a:latin typeface="+mn-lt"/>
                <a:ea typeface="+mn-lt"/>
                <a:cs typeface="+mn-cs"/>
              </a:rPr>
            </a:br>
            <a:r>
              <a:rPr lang="da-DK" sz="1200" b="1" i="0" dirty="0">
                <a:solidFill>
                  <a:schemeClr val="tx1"/>
                </a:solidFill>
                <a:effectLst/>
                <a:latin typeface="+mn-lt"/>
                <a:ea typeface="+mn-lt"/>
                <a:cs typeface="+mn-cs"/>
              </a:rPr>
              <a:t>Mange organisationer</a:t>
            </a:r>
            <a:r>
              <a:rPr lang="da-DK" sz="1200" i="0" dirty="0">
                <a:solidFill>
                  <a:schemeClr val="tx1"/>
                </a:solidFill>
                <a:effectLst/>
                <a:latin typeface="+mn-lt"/>
                <a:ea typeface="+mn-lt"/>
                <a:cs typeface="+mn-cs"/>
              </a:rPr>
              <a:t> – især SMV'er – </a:t>
            </a:r>
            <a:r>
              <a:rPr lang="da-DK" sz="1200" b="1" i="0" dirty="0">
                <a:solidFill>
                  <a:schemeClr val="tx1"/>
                </a:solidFill>
                <a:effectLst/>
                <a:latin typeface="+mn-lt"/>
                <a:ea typeface="+mn-lt"/>
                <a:cs typeface="+mn-cs"/>
              </a:rPr>
              <a:t>oplever, at de mangler de redskaber og den vejledning og specialiserede støtte, der kræves</a:t>
            </a:r>
            <a:r>
              <a:rPr lang="da-DK" sz="1200" b="0" i="0" dirty="0">
                <a:solidFill>
                  <a:schemeClr val="tx1"/>
                </a:solidFill>
                <a:effectLst/>
                <a:latin typeface="+mn-lt"/>
                <a:ea typeface="+mn-lt"/>
                <a:cs typeface="+mn-cs"/>
              </a:rPr>
              <a:t> for at håndtere psykosociale risici effektivt.</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a-DK" sz="1200" b="0" i="0" dirty="0">
                <a:solidFill>
                  <a:schemeClr val="tx1"/>
                </a:solidFill>
                <a:effectLst/>
                <a:latin typeface="+mn-lt"/>
                <a:ea typeface="+mn-lt"/>
                <a:cs typeface="+mn-cs"/>
              </a:rPr>
              <a:t>Tæt forbundet hermed er </a:t>
            </a:r>
            <a:r>
              <a:rPr lang="da-DK" sz="1200" b="1" i="0" dirty="0">
                <a:solidFill>
                  <a:schemeClr val="tx1"/>
                </a:solidFill>
                <a:effectLst/>
                <a:latin typeface="+mn-lt"/>
                <a:ea typeface="+mn-lt"/>
                <a:cs typeface="+mn-cs"/>
              </a:rPr>
              <a:t>manglen på formaliserede metoder til vurdering og håndtering af psykosociale risici</a:t>
            </a:r>
            <a:r>
              <a:rPr lang="da-DK" sz="1200" b="0" i="0" dirty="0">
                <a:solidFill>
                  <a:schemeClr val="tx1"/>
                </a:solidFill>
                <a:effectLst/>
                <a:latin typeface="+mn-lt"/>
                <a:ea typeface="+mn-lt"/>
                <a:cs typeface="+mn-cs"/>
              </a:rPr>
              <a:t>.</a:t>
            </a:r>
            <a:br>
              <a:rPr lang="da-DK" sz="1200" b="0" i="0" dirty="0">
                <a:solidFill>
                  <a:schemeClr val="tx1"/>
                </a:solidFill>
                <a:effectLst/>
                <a:latin typeface="+mn-lt"/>
                <a:ea typeface="+mn-lt"/>
                <a:cs typeface="+mn-cs"/>
              </a:rPr>
            </a:br>
            <a:r>
              <a:rPr lang="da-DK" sz="1200" b="0" i="0" dirty="0">
                <a:solidFill>
                  <a:schemeClr val="tx1"/>
                </a:solidFill>
                <a:effectLst/>
                <a:latin typeface="+mn-lt"/>
                <a:ea typeface="+mn-lt"/>
                <a:cs typeface="+mn-cs"/>
              </a:rPr>
              <a:t>Selv om der allerede findes initiativer, </a:t>
            </a:r>
            <a:r>
              <a:rPr lang="da-DK" sz="1200" b="1" i="0" dirty="0">
                <a:solidFill>
                  <a:schemeClr val="tx1"/>
                </a:solidFill>
                <a:effectLst/>
                <a:latin typeface="+mn-lt"/>
                <a:ea typeface="+mn-lt"/>
                <a:cs typeface="+mn-cs"/>
              </a:rPr>
              <a:t>er det kun et mindretal af SMV'erne, der arbejder ud fra strukturerede planer</a:t>
            </a:r>
            <a:r>
              <a:rPr lang="da-DK" sz="1200" b="0" i="0" dirty="0">
                <a:solidFill>
                  <a:schemeClr val="tx1"/>
                </a:solidFill>
                <a:effectLst/>
                <a:latin typeface="+mn-lt"/>
                <a:ea typeface="+mn-lt"/>
                <a:cs typeface="+mn-cs"/>
              </a:rPr>
              <a:t>, og indsatsen er ofte fragmenteret eller rettet mod den enkelte frem for mod de organisatoriske årsager (se næste slide).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a-DK" sz="1200" b="0" i="0" dirty="0">
                <a:solidFill>
                  <a:schemeClr val="tx1"/>
                </a:solidFill>
                <a:effectLst/>
                <a:latin typeface="+mn-lt"/>
                <a:ea typeface="+mn-lt"/>
                <a:cs typeface="+mn-cs"/>
              </a:rPr>
              <a:t>Der er dog stærke tendenser i retning af forbedringer.</a:t>
            </a:r>
            <a:br>
              <a:rPr lang="da-DK" sz="1200" b="0" i="0" dirty="0">
                <a:solidFill>
                  <a:schemeClr val="tx1"/>
                </a:solidFill>
                <a:effectLst/>
                <a:latin typeface="+mn-lt"/>
                <a:ea typeface="+mn-lt"/>
                <a:cs typeface="+mn-cs"/>
              </a:rPr>
            </a:br>
            <a:r>
              <a:rPr lang="da-DK" sz="1200" b="0" i="0" dirty="0">
                <a:solidFill>
                  <a:schemeClr val="tx1"/>
                </a:solidFill>
                <a:effectLst/>
                <a:latin typeface="+mn-lt"/>
                <a:ea typeface="+mn-lt"/>
                <a:cs typeface="+mn-cs"/>
              </a:rPr>
              <a:t>Overalt i Europa </a:t>
            </a:r>
            <a:r>
              <a:rPr lang="da-DK" sz="1200" b="1" i="0" dirty="0">
                <a:solidFill>
                  <a:schemeClr val="tx1"/>
                </a:solidFill>
                <a:effectLst/>
                <a:latin typeface="+mn-lt"/>
                <a:ea typeface="+mn-lt"/>
                <a:cs typeface="+mn-cs"/>
              </a:rPr>
              <a:t>udvikler myndigheder og forskellige sektorer praktiske vejledninger, værktøjer og lovgivningsmæssige rammer</a:t>
            </a:r>
            <a:r>
              <a:rPr lang="da-DK" sz="1200" b="0" i="0" dirty="0">
                <a:solidFill>
                  <a:schemeClr val="tx1"/>
                </a:solidFill>
                <a:effectLst/>
                <a:latin typeface="+mn-lt"/>
                <a:ea typeface="+mn-lt"/>
                <a:cs typeface="+mn-cs"/>
              </a:rPr>
              <a:t>, som skal støtte virksomhederne i deres indsats.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a-DK" sz="1200" b="0" i="0" dirty="0">
                <a:solidFill>
                  <a:schemeClr val="tx1"/>
                </a:solidFill>
                <a:effectLst/>
                <a:latin typeface="+mn-lt"/>
                <a:ea typeface="+mn-lt"/>
                <a:cs typeface="+mn-cs"/>
              </a:rPr>
              <a:t>Virksomhederne starter altså ikke fra bunden. Et af kampagnens mål er </a:t>
            </a:r>
            <a:r>
              <a:rPr lang="da-DK" sz="1200" b="1" i="0" dirty="0">
                <a:solidFill>
                  <a:schemeClr val="tx1"/>
                </a:solidFill>
                <a:effectLst/>
                <a:latin typeface="+mn-lt"/>
                <a:ea typeface="+mn-lt"/>
                <a:cs typeface="+mn-cs"/>
              </a:rPr>
              <a:t>at øge kendskabet til eksisterende viden og god praksis og understøtte udviklingen af metoder, der fremmer en systematisk håndtering af psykosociale risici</a:t>
            </a:r>
            <a:r>
              <a:rPr lang="da-DK"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dirty="0">
                <a:solidFill>
                  <a:schemeClr val="tx1"/>
                </a:solidFill>
                <a:effectLst/>
                <a:latin typeface="+mn-lt"/>
                <a:ea typeface="+mn-lt"/>
                <a:cs typeface="+mn-cs"/>
              </a:rPr>
              <a:t>Yderligere oplysninger om forebyggende foranstaltninger </a:t>
            </a:r>
            <a:r>
              <a:rPr lang="da-DK" sz="1200" b="0" i="0" dirty="0">
                <a:solidFill>
                  <a:schemeClr val="tx1"/>
                </a:solidFill>
                <a:effectLst/>
                <a:latin typeface="+mn-lt"/>
                <a:ea typeface="+mn-lt"/>
                <a:cs typeface="+mn-cs"/>
              </a:rPr>
              <a:t>findes nedenfor</a:t>
            </a:r>
            <a:r>
              <a:rPr lang="da-DK" sz="1200" b="1" i="0" dirty="0">
                <a:solidFill>
                  <a:schemeClr val="tx1"/>
                </a:solidFill>
                <a:effectLst/>
                <a:latin typeface="+mn-lt"/>
                <a:ea typeface="+mn-lt"/>
                <a:cs typeface="+mn-cs"/>
              </a:rPr>
              <a:t>. </a:t>
            </a:r>
            <a:r>
              <a:rPr lang="da-DK" sz="1200" b="0" i="0" dirty="0">
                <a:solidFill>
                  <a:schemeClr val="tx1"/>
                </a:solidFill>
                <a:effectLst/>
                <a:latin typeface="+mn-lt"/>
                <a:ea typeface="+mn-lt"/>
                <a:cs typeface="+mn-cs"/>
              </a:rPr>
              <a:t>Det er vigtigt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i="0" dirty="0">
                <a:solidFill>
                  <a:schemeClr val="tx1"/>
                </a:solidFill>
                <a:effectLst/>
                <a:latin typeface="+mn-lt"/>
                <a:ea typeface="+mn-lt"/>
                <a:cs typeface="+mn-cs"/>
              </a:rPr>
              <a:t>integrere psykosociale risici i den samlede vurdering og håndtering af risici</a:t>
            </a:r>
            <a:r>
              <a:rPr lang="da-DK" sz="1200" b="0" i="0" dirty="0">
                <a:solidFill>
                  <a:schemeClr val="tx1"/>
                </a:solidFill>
                <a:effectLst/>
                <a:latin typeface="+mn-lt"/>
                <a:ea typeface="+mn-lt"/>
                <a:cs typeface="+mn-cs"/>
              </a:rPr>
              <a:t> med reel inddragelse af arbejdstagerne gennem hele processen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i="0" dirty="0">
                <a:solidFill>
                  <a:schemeClr val="tx1"/>
                </a:solidFill>
                <a:effectLst/>
                <a:latin typeface="+mn-lt"/>
                <a:ea typeface="+mn-lt"/>
                <a:cs typeface="+mn-cs"/>
              </a:rPr>
              <a:t>fremme en støttende ledelsesstil og en åben arbejdskultur</a:t>
            </a:r>
            <a:r>
              <a:rPr lang="da-DK" sz="1200" b="0" i="0" dirty="0">
                <a:solidFill>
                  <a:schemeClr val="tx1"/>
                </a:solidFill>
                <a:effectLst/>
                <a:latin typeface="+mn-lt"/>
                <a:ea typeface="+mn-lt"/>
                <a:cs typeface="+mn-cs"/>
              </a:rPr>
              <a:t>, hvor ledere går forrest og fremmer dialog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i="0" dirty="0">
                <a:solidFill>
                  <a:schemeClr val="tx1"/>
                </a:solidFill>
                <a:effectLst/>
                <a:latin typeface="+mn-lt"/>
                <a:ea typeface="+mn-lt"/>
                <a:cs typeface="+mn-cs"/>
              </a:rPr>
              <a:t>tilrettelægge arbejdet</a:t>
            </a:r>
            <a:r>
              <a:rPr lang="da-DK" sz="1200" b="0" i="0" dirty="0">
                <a:solidFill>
                  <a:schemeClr val="tx1"/>
                </a:solidFill>
                <a:effectLst/>
                <a:latin typeface="+mn-lt"/>
                <a:ea typeface="+mn-lt"/>
                <a:cs typeface="+mn-cs"/>
              </a:rPr>
              <a:t>, så arbejdsbelastningen er håndterbar, rollerne klare, ressourcerne tilstrækkelige, og arbejdstagerne har en passende grad af jobautonomi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i="0" dirty="0">
                <a:solidFill>
                  <a:schemeClr val="tx1"/>
                </a:solidFill>
                <a:effectLst/>
                <a:latin typeface="+mn-lt"/>
                <a:ea typeface="+mn-lt"/>
                <a:cs typeface="+mn-cs"/>
              </a:rPr>
              <a:t>forebygge vold, chikane og anden uacceptabel social adfærd</a:t>
            </a:r>
            <a:r>
              <a:rPr lang="da-DK" sz="1200" b="0" i="0" dirty="0">
                <a:solidFill>
                  <a:schemeClr val="tx1"/>
                </a:solidFill>
                <a:effectLst/>
                <a:latin typeface="+mn-lt"/>
                <a:ea typeface="+mn-lt"/>
                <a:cs typeface="+mn-cs"/>
              </a:rPr>
              <a:t> gennem klare politikker, indberetningsprocedurer og tidlig indsats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i="0" dirty="0">
                <a:solidFill>
                  <a:schemeClr val="tx1"/>
                </a:solidFill>
                <a:effectLst/>
                <a:latin typeface="+mn-lt"/>
                <a:ea typeface="+mn-lt"/>
                <a:cs typeface="+mn-cs"/>
              </a:rPr>
              <a:t>styrke bevidstheden, færdighederne og støtten</a:t>
            </a:r>
            <a:r>
              <a:rPr lang="da-DK" sz="1200" b="0" i="0" dirty="0">
                <a:solidFill>
                  <a:schemeClr val="tx1"/>
                </a:solidFill>
                <a:effectLst/>
                <a:latin typeface="+mn-lt"/>
                <a:ea typeface="+mn-lt"/>
                <a:cs typeface="+mn-cs"/>
              </a:rPr>
              <a:t> ved at mindske stigmatisering, tilbyde uddannelse og fremme social støtte på arbejdspladsen.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a:solidFill>
                  <a:schemeClr val="tx1"/>
                </a:solidFill>
                <a:effectLst/>
                <a:latin typeface="+mn-lt"/>
                <a:ea typeface="+mn-lt"/>
                <a:cs typeface="+mn-cs"/>
              </a:rPr>
              <a:t>Andre faktorer er afgørende for en vellykket forebyggelse og håndtering af psykosociale risici.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a:solidFill>
                  <a:schemeClr val="tx1"/>
                </a:solidFill>
                <a:effectLst/>
                <a:latin typeface="+mn-lt"/>
                <a:ea typeface="+mn-lt"/>
                <a:cs typeface="+mn-cs"/>
              </a:rPr>
              <a:t>Ledelsens engagement er en grundlæggende forudsætning </a:t>
            </a:r>
            <a:r>
              <a:rPr lang="da-DK" sz="1200">
                <a:solidFill>
                  <a:schemeClr val="tx1"/>
                </a:solidFill>
                <a:effectLst/>
                <a:latin typeface="+mn-lt"/>
                <a:ea typeface="+mn-lt"/>
                <a:cs typeface="+mn-cs"/>
              </a:rPr>
              <a:t>– Når ledere engagerer sig aktivt, støtter arbejdstagerne gennem hele processen og går forrest med et godt eksempel, viser de et reelt engagement i at skabe et godt arbejdsmiljø. En effektiv forebyggelse af psykosociale risici forudsætter et tydeligt ledelsesmæssigt engagement. </a:t>
            </a:r>
          </a:p>
          <a:p>
            <a:pPr marL="171450" lvl="0" indent="-171450">
              <a:buFont typeface="Arial" panose="020B0604020202020204" pitchFamily="34" charset="0"/>
              <a:buChar char="•"/>
            </a:pPr>
            <a:r>
              <a:rPr lang="da-DK" sz="1200" b="1">
                <a:solidFill>
                  <a:schemeClr val="tx1"/>
                </a:solidFill>
                <a:effectLst/>
                <a:latin typeface="+mn-lt"/>
                <a:ea typeface="+mn-lt"/>
                <a:cs typeface="+mn-cs"/>
              </a:rPr>
              <a:t>Inddragelse af arbejdstagerne er en vigtig del af processen </a:t>
            </a:r>
            <a:r>
              <a:rPr lang="da-DK" sz="1200">
                <a:solidFill>
                  <a:schemeClr val="tx1"/>
                </a:solidFill>
                <a:effectLst/>
                <a:latin typeface="+mn-lt"/>
                <a:ea typeface="+mn-lt"/>
                <a:cs typeface="+mn-cs"/>
              </a:rPr>
              <a:t>– Dialog med arbejdstagerne og deres repræsentanter gør det lettere at identificere og prioritere de vigtigste udfordringer. Samtidig giver det arbejdstagerne ejerskab over de ændringer, der gennemføres, og styrker deres engagement. Endelig bliver løsningerne langt bedre, når arbejdstagerne bliver hørt, og deres synspunkter respekteres.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da-DK" b="1"/>
              <a:t>Vold på arbejdspladsen er et problem med mange facetter. </a:t>
            </a:r>
            <a:r>
              <a:rPr lang="da-DK"/>
              <a:t>Den kan bestå af en enkeltstående hændelse, f.eks. et fysisk overfald, eller af gentagne handlinger, der intimiderer eller nedværdiger en arbejdstager, som det ses ved chikane (eller mobning). Den kan være motiveret af forskellige forhold, herunder race-, etnicitets- eller kønsbaseret had. Den kan udspringe af flere, og undertiden overlappende, kilder, f.eks. kolleger, ledere, klienter eller endda personer uden tilknytning til virksomheden eller dens arbejdstagere.</a:t>
            </a:r>
          </a:p>
          <a:p>
            <a:pPr algn="just"/>
            <a:endParaRPr lang="en-US" dirty="0"/>
          </a:p>
          <a:p>
            <a:pPr algn="just"/>
            <a:r>
              <a:rPr lang="da-DK" b="1"/>
              <a:t>Vold på arbejdspladsen er en væsentlig årsag til stress og kan føre til dårligt helbred</a:t>
            </a:r>
            <a:r>
              <a:rPr lang="da-DK"/>
              <a:t>. Både fysisk og psykisk vold kan have øjeblikkelige traumatiske konsekvenser og på længere sigt medføre alvorlige helbredsproblemer som depression, tab af selvværd og søvnforstyrrelser.</a:t>
            </a:r>
          </a:p>
          <a:p>
            <a:pPr algn="just"/>
            <a:endParaRPr lang="en-US" dirty="0"/>
          </a:p>
          <a:p>
            <a:pPr algn="just"/>
            <a:r>
              <a:rPr lang="da-DK"/>
              <a:t>European Working Conditions Telephone Survey (EWCTS), som Eurofound gennemførte i 2021, viste, at </a:t>
            </a:r>
            <a:r>
              <a:rPr lang="da-DK" b="0"/>
              <a:t>gennemsnitligt </a:t>
            </a:r>
            <a:r>
              <a:rPr lang="da-DK" b="1"/>
              <a:t>ca. 13 % af arbejdstagerne i EU havde været udsat for en eller anden form for uacceptabel social adfærd på arbejdspladsen</a:t>
            </a:r>
            <a:r>
              <a:rPr lang="da-DK"/>
              <a:t>.</a:t>
            </a:r>
          </a:p>
          <a:p>
            <a:pPr algn="just"/>
            <a:endParaRPr lang="en-US" dirty="0"/>
          </a:p>
          <a:p>
            <a:pPr algn="just"/>
            <a:r>
              <a:rPr lang="da-DK" b="1"/>
              <a:t>Kvinder rapporterer oftere end mænd, at de udsættes for uacceptabel social adfærd på arbejdspladsen</a:t>
            </a:r>
            <a:r>
              <a:rPr lang="da-DK"/>
              <a:t>. En nylig EU-undersøgelse om kønsbaseret vold, gennemført i fællesskab af Eurostat, FRA og EIGE, viste, at:</a:t>
            </a:r>
          </a:p>
          <a:p>
            <a:pPr marL="171450" indent="-171450" algn="just">
              <a:buFont typeface="Arial" panose="020B0604020202020204" pitchFamily="34" charset="0"/>
              <a:buChar char="•"/>
            </a:pPr>
            <a:r>
              <a:rPr lang="da-DK" b="1"/>
              <a:t>30,8 % af kvinderne har været udsat for seksuel chikane på arbejdspladsen på et tidspunkt i deres liv </a:t>
            </a:r>
          </a:p>
          <a:p>
            <a:pPr marL="171450" indent="-171450" algn="just">
              <a:buFont typeface="Arial" panose="020B0604020202020204" pitchFamily="34" charset="0"/>
              <a:buChar char="•"/>
            </a:pPr>
            <a:r>
              <a:rPr lang="da-DK" b="1"/>
              <a:t>4,3 % har været udsat for seksuel chikane på arbejdspladsen inden for de seneste 12 måneder</a:t>
            </a:r>
            <a:r>
              <a:rPr lang="da-DK" b="0"/>
              <a:t> </a:t>
            </a:r>
          </a:p>
          <a:p>
            <a:pPr marL="171450" indent="-171450" algn="just">
              <a:buFont typeface="Arial" panose="020B0604020202020204" pitchFamily="34" charset="0"/>
              <a:buChar char="•"/>
            </a:pPr>
            <a:r>
              <a:rPr lang="da-DK"/>
              <a:t>blandt </a:t>
            </a:r>
            <a:r>
              <a:rPr lang="da-DK" b="1"/>
              <a:t>yngre kvinder </a:t>
            </a:r>
            <a:r>
              <a:rPr lang="da-DK"/>
              <a:t>er forekomsten højere, idet </a:t>
            </a:r>
            <a:r>
              <a:rPr lang="da-DK" b="1"/>
              <a:t>2 ud af 5 har været udsat for seksuel chikane på arbejdspladsen på et tidspunkt i deres liv</a:t>
            </a:r>
            <a:r>
              <a:rPr lang="da-DK"/>
              <a:t>.</a:t>
            </a:r>
          </a:p>
          <a:p>
            <a:pPr algn="just"/>
            <a:endParaRPr lang="en-US" dirty="0"/>
          </a:p>
          <a:p>
            <a:pPr algn="just"/>
            <a:r>
              <a:rPr lang="da-DK" b="1"/>
              <a:t>Den stigende digitalisering af arbejdet</a:t>
            </a:r>
            <a:r>
              <a:rPr lang="da-DK"/>
              <a:t> og den øgede anvendelse og afhængighed af IKT har </a:t>
            </a:r>
            <a:r>
              <a:rPr lang="da-DK" b="1"/>
              <a:t>skabt nye former for uacceptabel social adfærd</a:t>
            </a:r>
            <a:r>
              <a:rPr lang="da-DK"/>
              <a:t>, herunder cybermobning og chikane på nettet.</a:t>
            </a:r>
          </a:p>
          <a:p>
            <a:pPr algn="just"/>
            <a:r>
              <a:rPr lang="da-DK"/>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a-DK"/>
              <a:t>Samlet set har </a:t>
            </a:r>
            <a:r>
              <a:rPr lang="da-DK" b="1"/>
              <a:t>27,2 % af kvinderne været udsat for seksuel chikane på arbejdspladsen begået af en mand</a:t>
            </a:r>
            <a:r>
              <a:rPr lang="da-DK"/>
              <a:t>, mens </a:t>
            </a:r>
            <a:r>
              <a:rPr lang="da-DK" b="1"/>
              <a:t>30,8 % har været udsat for seksuel chikane begået af en gerningsperson uanset køn</a:t>
            </a:r>
            <a:r>
              <a:rPr lang="da-DK"/>
              <a:t>.</a:t>
            </a:r>
          </a:p>
          <a:p>
            <a:pPr marL="0" indent="0">
              <a:buFont typeface="Arial" panose="020B0604020202020204" pitchFamily="34" charset="0"/>
              <a:buNone/>
            </a:pPr>
            <a:r>
              <a:rPr lang="da-DK"/>
              <a:t> </a:t>
            </a:r>
          </a:p>
          <a:p>
            <a:pPr marL="171450" indent="-171450">
              <a:buFont typeface="Arial" panose="020B0604020202020204" pitchFamily="34" charset="0"/>
              <a:buChar char="•"/>
            </a:pPr>
            <a:r>
              <a:rPr lang="da-DK"/>
              <a:t>På baggrund af disse resultater kan det konkluderes, at størstedelen af tilfældene af seksuel chikane mod kvinder begås af mænd.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da-DK"/>
              <a:t>Blandt de </a:t>
            </a:r>
            <a:r>
              <a:rPr lang="da-DK" b="1"/>
              <a:t>mandlige gerningspersoner</a:t>
            </a:r>
            <a:r>
              <a:rPr lang="da-DK"/>
              <a:t>:</a:t>
            </a:r>
          </a:p>
          <a:p>
            <a:pPr marL="0" indent="0">
              <a:buFont typeface="Arial" panose="020B0604020202020204" pitchFamily="34" charset="0"/>
              <a:buNone/>
            </a:pPr>
            <a:r>
              <a:rPr lang="da-DK"/>
              <a:t>      - har </a:t>
            </a:r>
            <a:r>
              <a:rPr lang="da-DK" b="1"/>
              <a:t>15,8 % af kvinderne </a:t>
            </a:r>
            <a:r>
              <a:rPr lang="da-DK"/>
              <a:t>i EU-27 været udsat for seksuel chikane fra en mandlig kollega </a:t>
            </a:r>
          </a:p>
          <a:p>
            <a:pPr marL="0" indent="0">
              <a:buFont typeface="Arial" panose="020B0604020202020204" pitchFamily="34" charset="0"/>
              <a:buNone/>
            </a:pPr>
            <a:r>
              <a:rPr lang="da-DK"/>
              <a:t>      - </a:t>
            </a:r>
            <a:r>
              <a:rPr lang="da-DK" b="1"/>
              <a:t>har 7,4 % været udsat for seksuel chikane </a:t>
            </a:r>
            <a:r>
              <a:rPr lang="da-DK"/>
              <a:t>fra en chef eller leder </a:t>
            </a:r>
          </a:p>
          <a:p>
            <a:pPr marL="0" indent="0">
              <a:buFont typeface="Arial" panose="020B0604020202020204" pitchFamily="34" charset="0"/>
              <a:buNone/>
            </a:pPr>
            <a:r>
              <a:rPr lang="da-DK"/>
              <a:t>      - </a:t>
            </a:r>
            <a:r>
              <a:rPr lang="da-DK" b="1"/>
              <a:t>har 9,3 % angivet, at den seksuelle chikane blev begået af en anden mand i en arbejdsmæssig sammenhæng</a:t>
            </a:r>
            <a:r>
              <a:rPr lang="da-DK"/>
              <a:t>, f.eks. en klient eller kunde.</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da-DK"/>
              <a:t>Vold og chikane på arbejdspladsen er ikke kun noget, der skal håndteres, når en alvorlig hændelse allerede har fundet sted. </a:t>
            </a:r>
          </a:p>
          <a:p>
            <a:pPr algn="just"/>
            <a:endParaRPr lang="en-US" dirty="0"/>
          </a:p>
          <a:p>
            <a:pPr algn="just"/>
            <a:r>
              <a:rPr lang="da-DK"/>
              <a:t>Forebyggelse af vold kan bl.a. ske ved at: </a:t>
            </a:r>
          </a:p>
          <a:p>
            <a:pPr marL="171450" indent="-171450" algn="just">
              <a:buFont typeface="Arial" panose="020B0604020202020204" pitchFamily="34" charset="0"/>
              <a:buChar char="•"/>
            </a:pPr>
            <a:r>
              <a:rPr lang="da-DK" b="1"/>
              <a:t>tydeliggøre, hvad der kendetegner respektfuld adfærd</a:t>
            </a:r>
            <a:r>
              <a:rPr lang="da-DK"/>
              <a:t>, præcisere roller og sikre, at forventningerne er klare, hvis der opstår problemer</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1">
                <a:cs typeface="Arial"/>
              </a:rPr>
              <a:t>undersøge de bagvedliggende årsager og medvirkende faktorer</a:t>
            </a:r>
            <a:r>
              <a:rPr lang="da-DK" b="0">
                <a:cs typeface="Arial"/>
              </a:rPr>
              <a:t>, da hver enkelt situation kan give værdifuld viden om, hvor risiciene findes i virksomheden, f.eks. arbejdspres, alenearbejde, kontakt med kunder eller klienter, uklare grænser i den digitale kommunikation eller utilstrækkelig daglig ledelse. </a:t>
            </a:r>
          </a:p>
          <a:p>
            <a:pPr marL="171450" indent="-171450" algn="just">
              <a:buFont typeface="Arial" panose="020B0604020202020204" pitchFamily="34" charset="0"/>
              <a:buChar char="•"/>
            </a:pPr>
            <a:r>
              <a:rPr lang="da-DK" b="1"/>
              <a:t>håndtere hændelser retfærdigt og effektivt for at (gen)opbygge tillid og forebygge gentagelser</a:t>
            </a:r>
            <a:r>
              <a:rPr lang="da-DK"/>
              <a:t>, bl.a. ved at give arbejdstagerne mulighed for fortroligt at fortælle om hændelser, lytte til dem og registrere de væsentligste fakta</a:t>
            </a:r>
          </a:p>
          <a:p>
            <a:pPr marL="171450" indent="-171450" algn="just">
              <a:buFont typeface="Arial" panose="020B0604020202020204" pitchFamily="34" charset="0"/>
              <a:buChar char="•"/>
            </a:pPr>
            <a:r>
              <a:rPr lang="da-DK" b="1"/>
              <a:t>identificere områder med plads til forbedringer</a:t>
            </a:r>
            <a:r>
              <a:rPr lang="da-DK"/>
              <a:t>, f.eks. arbejdspres, alenearbejde, kontakt med kunder eller klienter, uklare grænser i den digitale kommunikation eller utilstrækkelig daglig ledelse </a:t>
            </a:r>
          </a:p>
          <a:p>
            <a:pPr marL="171450" indent="-171450" algn="just">
              <a:buFont typeface="Arial" panose="020B0604020202020204" pitchFamily="34" charset="0"/>
              <a:buChar char="•"/>
            </a:pPr>
            <a:r>
              <a:rPr lang="da-DK" b="1"/>
              <a:t>inddrage arbejdstagerne </a:t>
            </a:r>
            <a:r>
              <a:rPr lang="da-DK"/>
              <a:t>for at styrke engagementet, tilliden og det fælles ansvar for forebyggelse af vold</a:t>
            </a:r>
          </a:p>
          <a:p>
            <a:pPr marL="171450" indent="-171450" algn="just">
              <a:buFont typeface="Arial" panose="020B0604020202020204" pitchFamily="34" charset="0"/>
              <a:buChar char="•"/>
            </a:pPr>
            <a:r>
              <a:rPr lang="da-DK" b="1"/>
              <a:t>gå forrest som organisation </a:t>
            </a:r>
            <a:r>
              <a:rPr lang="da-DK"/>
              <a:t>og vise gennem både ord og handling, at forebyggelse af vold er en prioritet.   </a:t>
            </a:r>
          </a:p>
          <a:p>
            <a:pPr algn="just"/>
            <a:endParaRPr lang="en-US" b="1" dirty="0"/>
          </a:p>
          <a:p>
            <a:r>
              <a:rPr lang="da-DK" b="1"/>
              <a:t>Kampagnemateriale</a:t>
            </a:r>
            <a:r>
              <a:rPr lang="da-DK"/>
              <a:t>: Den kommende vejledning om håndtering og forebyggelse af vold i mellemstore virksomheder.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da-DK" sz="1200" b="1"/>
              <a:t>Muskel- og skeletbesvær</a:t>
            </a:r>
          </a:p>
          <a:p>
            <a:pPr marL="171450" indent="-171450">
              <a:buFont typeface="Arial" panose="020B0604020202020204" pitchFamily="34" charset="0"/>
              <a:buChar char="•"/>
            </a:pPr>
            <a:r>
              <a:rPr lang="da-DK" sz="1200" b="0"/>
              <a:t>høje arbejdskrav, begrænset indflydelse på arbejdet og stress kan øge risikoen for og alvoren af muskel- og skeletbesvær</a:t>
            </a:r>
          </a:p>
          <a:p>
            <a:pPr marL="171450" indent="-171450">
              <a:buFont typeface="Arial" panose="020B0604020202020204" pitchFamily="34" charset="0"/>
              <a:buChar char="•"/>
            </a:pPr>
            <a:r>
              <a:rPr lang="da-DK" sz="1200" b="0"/>
              <a:t>muskel- og skeletbesvær kan påvirke den mentale trivsel, robustheden og arbejdsevnen</a:t>
            </a:r>
          </a:p>
          <a:p>
            <a:pPr marL="171450" indent="-171450">
              <a:buFont typeface="Arial" panose="020B0604020202020204" pitchFamily="34" charset="0"/>
              <a:buChar char="•"/>
            </a:pPr>
            <a:r>
              <a:rPr lang="da-DK" sz="1200" b="0"/>
              <a:t>psykosociale risici kan forsinke helbredelse og tilbagevenden til arbejdet.</a:t>
            </a:r>
          </a:p>
          <a:p>
            <a:pPr marL="0" indent="0">
              <a:buNone/>
            </a:pPr>
            <a:r>
              <a:rPr lang="da-DK" sz="1200" b="1"/>
              <a:t>Miljøfaktorer, der påvirker den mentale sundhed </a:t>
            </a:r>
          </a:p>
          <a:p>
            <a:pPr marL="171450" indent="-171450">
              <a:buFont typeface="Arial" panose="020B0604020202020204" pitchFamily="34" charset="0"/>
              <a:buChar char="•"/>
            </a:pPr>
            <a:r>
              <a:rPr lang="da-DK" sz="1200" b="0"/>
              <a:t>fysiske forhold som støj, temperatur og eksponering for kemikalier kan øge stress og træthed</a:t>
            </a:r>
          </a:p>
          <a:p>
            <a:pPr marL="171450" indent="-171450">
              <a:buFont typeface="Arial" panose="020B0604020202020204" pitchFamily="34" charset="0"/>
              <a:buChar char="•"/>
            </a:pPr>
            <a:r>
              <a:rPr lang="da-DK" sz="1200" b="0"/>
              <a:t>disse forhold spiller ofte sammen med arbejdsbelastning, tidspres og organisatoriske forhold</a:t>
            </a:r>
          </a:p>
          <a:p>
            <a:pPr marL="171450" indent="-171450">
              <a:buFont typeface="Arial" panose="020B0604020202020204" pitchFamily="34" charset="0"/>
              <a:buChar char="•"/>
            </a:pPr>
            <a:r>
              <a:rPr lang="da-DK" sz="1200" b="0"/>
              <a:t>kombineret eksponering kan øge den mentale belastning og sikkerhedsrisikoen.</a:t>
            </a:r>
          </a:p>
          <a:p>
            <a:pPr marL="0" indent="0">
              <a:buNone/>
            </a:pPr>
            <a:r>
              <a:rPr lang="da-DK" sz="1200" b="1" noProof="0"/>
              <a:t>Arbejdsrelaterede ulykker og mental sundhed</a:t>
            </a:r>
          </a:p>
          <a:p>
            <a:pPr marL="171450" indent="-171450">
              <a:buFont typeface="Arial" panose="020B0604020202020204" pitchFamily="34" charset="0"/>
              <a:buChar char="•"/>
            </a:pPr>
            <a:r>
              <a:rPr lang="da-DK" sz="1200" b="0" noProof="0"/>
              <a:t>psykosociale risici (f.eks. træthed og tidspres) kan øge risikoen for ulykker</a:t>
            </a:r>
          </a:p>
          <a:p>
            <a:pPr marL="171450" indent="-171450">
              <a:buFont typeface="Arial" panose="020B0604020202020204" pitchFamily="34" charset="0"/>
              <a:buChar char="•"/>
            </a:pPr>
            <a:r>
              <a:rPr lang="da-DK" sz="1200" b="0" noProof="0"/>
              <a:t>ulykker og skader kan føre til psykiske problemer</a:t>
            </a:r>
          </a:p>
          <a:p>
            <a:pPr marL="171450" indent="-171450">
              <a:buFont typeface="Arial" panose="020B0604020202020204" pitchFamily="34" charset="0"/>
              <a:buChar char="•"/>
            </a:pPr>
            <a:r>
              <a:rPr lang="da-DK" sz="1200" b="0" noProof="0"/>
              <a:t>sikkerheden påvirkes af både fysiske og organisatoriske forhold. </a:t>
            </a:r>
          </a:p>
          <a:p>
            <a:pPr marL="171450" indent="-171450">
              <a:buFont typeface="Arial" panose="020B0604020202020204" pitchFamily="34" charset="0"/>
              <a:buChar char="•"/>
            </a:pPr>
            <a:endParaRPr lang="en-US" sz="1200" b="0" noProof="0" dirty="0"/>
          </a:p>
          <a:p>
            <a:r>
              <a:rPr lang="da-DK" sz="1200" b="0" noProof="0"/>
              <a:t>Bemærk, at </a:t>
            </a:r>
            <a:r>
              <a:rPr lang="da-DK" sz="1200" b="1" noProof="0">
                <a:solidFill>
                  <a:schemeClr val="tx1"/>
                </a:solidFill>
                <a:effectLst/>
                <a:latin typeface="+mn-lt"/>
                <a:ea typeface="+mn-lt"/>
                <a:cs typeface="+mn-cs"/>
              </a:rPr>
              <a:t>s</a:t>
            </a:r>
            <a:r>
              <a:rPr lang="da-DK" sz="1200" b="1">
                <a:solidFill>
                  <a:schemeClr val="tx1"/>
                </a:solidFill>
                <a:effectLst/>
                <a:latin typeface="+mn-lt"/>
                <a:ea typeface="+mn-lt"/>
                <a:cs typeface="+mn-cs"/>
              </a:rPr>
              <a:t>ikkerhedspræstation er et mål for, hvor effektiv en organisations indsats er for at beskytte arbejdstagernes sikkerhed og sundhed</a:t>
            </a:r>
            <a:r>
              <a:rPr lang="da-DK" sz="1200" b="0"/>
              <a:t>.</a:t>
            </a:r>
          </a:p>
          <a:p>
            <a:r>
              <a:rPr lang="da-DK" sz="1200">
                <a:solidFill>
                  <a:schemeClr val="tx1"/>
                </a:solidFill>
                <a:effectLst/>
                <a:latin typeface="+mn-lt"/>
                <a:ea typeface="+mn-lt"/>
                <a:cs typeface="+mn-cs"/>
              </a:rPr>
              <a:t>Det vurderes normalt på baggrund af:</a:t>
            </a:r>
          </a:p>
          <a:p>
            <a:pPr marL="171450" indent="-171450">
              <a:buFont typeface="Arial" panose="020B0604020202020204" pitchFamily="34" charset="0"/>
              <a:buChar char="•"/>
            </a:pPr>
            <a:r>
              <a:rPr lang="da-DK" sz="1200" b="1">
                <a:solidFill>
                  <a:schemeClr val="tx1"/>
                </a:solidFill>
                <a:effectLst/>
                <a:latin typeface="+mn-lt"/>
                <a:ea typeface="+mn-lt"/>
                <a:cs typeface="+mn-cs"/>
              </a:rPr>
              <a:t>Laggende indikatorer (udfald)</a:t>
            </a:r>
          </a:p>
          <a:p>
            <a:r>
              <a:rPr lang="da-DK" sz="1200">
                <a:solidFill>
                  <a:schemeClr val="tx1"/>
                </a:solidFill>
                <a:effectLst/>
                <a:latin typeface="+mn-lt"/>
                <a:ea typeface="+mn-lt"/>
                <a:cs typeface="+mn-cs"/>
              </a:rPr>
              <a:t>Disse indikatorer måler hændelser, der allerede har fundet sted, f.eks. antal ulykker, personskader eller nærved-hændelser samt sygefravær som følge af arbejdsrelaterede helbredsproblemer.</a:t>
            </a:r>
          </a:p>
          <a:p>
            <a:pPr marL="171450" indent="-171450">
              <a:buFont typeface="Arial" panose="020B0604020202020204" pitchFamily="34" charset="0"/>
              <a:buChar char="•"/>
            </a:pPr>
            <a:r>
              <a:rPr lang="da-DK" sz="1200" b="1">
                <a:solidFill>
                  <a:schemeClr val="tx1"/>
                </a:solidFill>
                <a:effectLst/>
                <a:latin typeface="+mn-lt"/>
                <a:ea typeface="+mn-lt"/>
                <a:cs typeface="+mn-cs"/>
              </a:rPr>
              <a:t>Ledende indikatorer (forebyggende aktiviteter)</a:t>
            </a:r>
          </a:p>
          <a:p>
            <a:r>
              <a:rPr lang="da-DK" sz="1200">
                <a:solidFill>
                  <a:schemeClr val="tx1"/>
                </a:solidFill>
                <a:effectLst/>
                <a:latin typeface="+mn-lt"/>
                <a:ea typeface="+mn-lt"/>
                <a:cs typeface="+mn-cs"/>
              </a:rPr>
              <a:t>Disse indikatorer viser, om forebyggelsessystemerne fungerer, f.eks. gennemførte risikovurderinger eller arbejdstagernes deltagelse i aktiviteter vedrørende sundhed og sikkerhed på arbejdspladsen.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da-DK" b="1"/>
              <a:t>Hvordan håndteres kombineret eksponering</a:t>
            </a:r>
            <a:r>
              <a:rPr lang="da-DK"/>
              <a:t>? Gennem en integreret forebyggelsesindsats.</a:t>
            </a:r>
          </a:p>
          <a:p>
            <a:pPr marL="0" lvl="0" indent="0">
              <a:buNone/>
            </a:pPr>
            <a:r>
              <a:rPr lang="da-DK"/>
              <a:t>Det kan f.eks. omfatte: </a:t>
            </a:r>
          </a:p>
          <a:p>
            <a:pPr marL="171450" lvl="0" indent="-171450">
              <a:buFont typeface="Arial" panose="020B0604020202020204" pitchFamily="34" charset="0"/>
              <a:buChar char="•"/>
            </a:pPr>
            <a:r>
              <a:rPr lang="da-DK"/>
              <a:t>målrettet forebyggelse af muskel- og skeletbesvær og fysisk belastning </a:t>
            </a:r>
            <a:r>
              <a:rPr lang="da-DK" b="0"/>
              <a:t>gennem ergonomiske tiltag, tilpasning af arbejdsopgaver og tilstrækkelig restitution </a:t>
            </a:r>
          </a:p>
          <a:p>
            <a:pPr marL="171450" lvl="0" indent="-171450">
              <a:buFont typeface="Arial" panose="020B0604020202020204" pitchFamily="34" charset="0"/>
              <a:buChar char="•"/>
            </a:pPr>
            <a:r>
              <a:rPr lang="da-DK" b="0"/>
              <a:t>forbedring af det fysiske </a:t>
            </a:r>
            <a:r>
              <a:rPr lang="da-DK"/>
              <a:t>arbejdsmiljø </a:t>
            </a:r>
            <a:r>
              <a:rPr lang="da-DK" b="0"/>
              <a:t>(støj, vibrationer, varme/kulde, belysning og indretning af arbejdspladsen) for at mindske belastningen af den mentale sundhed </a:t>
            </a:r>
          </a:p>
          <a:p>
            <a:pPr marL="171450" lvl="0" indent="-171450">
              <a:buFont typeface="Arial" panose="020B0604020202020204" pitchFamily="34" charset="0"/>
              <a:buChar char="•"/>
            </a:pPr>
            <a:r>
              <a:rPr lang="da-DK"/>
              <a:t>forebyggelse af arbejdsulykker ved at </a:t>
            </a:r>
            <a:r>
              <a:rPr lang="da-DK" b="0"/>
              <a:t>håndtere de organisatoriske og psykosociale forhold, som kan føre til risikoadfærd og nedsat opmærksomhed </a:t>
            </a:r>
          </a:p>
          <a:p>
            <a:pPr marL="171450" lvl="0" indent="-171450">
              <a:buFont typeface="Arial" panose="020B0604020202020204" pitchFamily="34" charset="0"/>
              <a:buChar char="•"/>
            </a:pPr>
            <a:r>
              <a:rPr lang="da-DK" b="0"/>
              <a:t>særligt fokus </a:t>
            </a:r>
            <a:r>
              <a:rPr lang="da-DK"/>
              <a:t>på højrisikosektorer og sårbare grupper, </a:t>
            </a:r>
            <a:r>
              <a:rPr lang="da-DK" b="0"/>
              <a:t>herunder mellemstore virksomheder, bygge- og anlægssektoren, landbruget samt arbejdstagere med usikre eller fysisk krævende job.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a:solidFill>
                  <a:schemeClr val="tx1"/>
                </a:solidFill>
                <a:effectLst/>
                <a:latin typeface="+mn-lt"/>
                <a:ea typeface="+mn-lt"/>
                <a:cs typeface="+mn-cs"/>
              </a:rPr>
              <a:t>Sundheds- og omsorgssektoren spiller en afgørende rolle i det europæiske samfund – både for befolkningens sundhed og trivsel og for økonomien som helhed.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solidFill>
                  <a:schemeClr val="tx1"/>
                </a:solidFill>
                <a:effectLst/>
                <a:latin typeface="+mn-lt"/>
                <a:ea typeface="+mn-lt"/>
                <a:cs typeface="+mn-cs"/>
              </a:rPr>
              <a:t>Sektoren er samtidig en vigtig kilde til beskæftigelse i EU.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solidFill>
                  <a:schemeClr val="tx1"/>
                </a:solidFill>
                <a:effectLst/>
                <a:latin typeface="+mn-lt"/>
                <a:ea typeface="+mn-lt"/>
                <a:cs typeface="+mn-cs"/>
              </a:rPr>
              <a:t>Ifølge Eurostats arbejdsstyrkeundersøgelse var mere end 21,5 millioner personer beskæftiget i sundheds- og omsorgssektoren (NACE Q) i 2022. Størstedelen arbejder inden for sundhedsvæsenet, som beskæftiger omkring 12,5 millioner personer.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a:solidFill>
                  <a:schemeClr val="tx1"/>
                </a:solidFill>
                <a:effectLst/>
                <a:latin typeface="+mn-lt"/>
                <a:ea typeface="+mn-lt"/>
                <a:cs typeface="+mn-cs"/>
              </a:rPr>
              <a:t>Beskæftigelsen i sektoren er steget støt gennem de seneste ti år, og udviklingen ses på tværs af alle delsektorer. Sundheds- og omsorgssektoren tegner sig for 11 % af den samlede beskæftigelse </a:t>
            </a:r>
            <a:r>
              <a:rPr lang="da-DK" sz="1200">
                <a:solidFill>
                  <a:schemeClr val="tx1"/>
                </a:solidFill>
                <a:effectLst/>
                <a:highlight>
                  <a:srgbClr val="FFFF00"/>
                </a:highlight>
                <a:latin typeface="+mn-lt"/>
                <a:ea typeface="+mn-lt"/>
                <a:cs typeface="+mn-cs"/>
              </a:rPr>
              <a:t>i EU</a:t>
            </a:r>
            <a:r>
              <a:rPr lang="da-DK" sz="1200">
                <a:solidFill>
                  <a:schemeClr val="tx1"/>
                </a:solidFill>
                <a:effectLst/>
                <a:latin typeface="+mn-lt"/>
                <a:ea typeface="+mn-lt"/>
                <a:cs typeface="+mn-cs"/>
              </a:rPr>
              <a:t>.</a:t>
            </a:r>
            <a:r>
              <a:rPr lang="da-DK" sz="1200">
                <a:solidFill>
                  <a:schemeClr val="tx1"/>
                </a:solidFill>
                <a:effectLst/>
                <a:highlight>
                  <a:srgbClr val="FFFF00"/>
                </a:highlight>
                <a:latin typeface="+mn-lt"/>
                <a:ea typeface="+mn-lt"/>
                <a:cs typeface="+mn-cs"/>
              </a:rPr>
              <a:t> </a:t>
            </a:r>
          </a:p>
          <a:p>
            <a:endParaRPr lang="fr-FR" dirty="0"/>
          </a:p>
          <a:p>
            <a:r>
              <a:rPr lang="da-DK"/>
              <a:t>Sektoren omfatter bl.a.: </a:t>
            </a:r>
          </a:p>
          <a:p>
            <a:pPr marL="171450" indent="-171450">
              <a:buFont typeface="Arial" panose="020B0604020202020204" pitchFamily="34" charset="0"/>
              <a:buChar char="•"/>
            </a:pPr>
            <a:r>
              <a:rPr lang="da-DK" sz="1200" b="0" i="0">
                <a:solidFill>
                  <a:schemeClr val="tx1"/>
                </a:solidFill>
                <a:effectLst/>
                <a:latin typeface="+mn-lt"/>
                <a:ea typeface="+mn-lt"/>
                <a:cs typeface="+mn-cs"/>
              </a:rPr>
              <a:t>sundhedsydelser på hospitaler, klinikker samt læge- og tandlægepraksisser</a:t>
            </a:r>
          </a:p>
          <a:p>
            <a:pPr marL="171450" indent="-171450">
              <a:buFont typeface="Arial" panose="020B0604020202020204" pitchFamily="34" charset="0"/>
              <a:buChar char="•"/>
            </a:pPr>
            <a:r>
              <a:rPr lang="da-DK" sz="1200" b="0" i="0">
                <a:solidFill>
                  <a:schemeClr val="tx1"/>
                </a:solidFill>
                <a:effectLst/>
                <a:latin typeface="+mn-lt"/>
                <a:ea typeface="+mn-lt"/>
                <a:cs typeface="+mn-cs"/>
              </a:rPr>
              <a:t>døgnpleje af ældre, personer med handicap og personer med psykiske lidelser på plejeinstitutioner og i botilbud</a:t>
            </a:r>
          </a:p>
          <a:p>
            <a:pPr marL="171450" indent="-171450">
              <a:buFont typeface="Arial" panose="020B0604020202020204" pitchFamily="34" charset="0"/>
              <a:buChar char="•"/>
            </a:pPr>
            <a:r>
              <a:rPr lang="da-DK" sz="1200" b="0" i="0">
                <a:solidFill>
                  <a:schemeClr val="tx1"/>
                </a:solidFill>
                <a:effectLst/>
                <a:latin typeface="+mn-lt"/>
                <a:ea typeface="+mn-lt"/>
                <a:cs typeface="+mn-cs"/>
              </a:rPr>
              <a:t>socialt arbejde, f.eks. hjemmepleje samt omsorg for ældre, personer med handicap og børn.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da-DK" sz="1200" b="1" i="0">
                <a:solidFill>
                  <a:schemeClr val="tx1"/>
                </a:solidFill>
                <a:effectLst/>
                <a:latin typeface="+mn-lt"/>
                <a:ea typeface="+mn-lt"/>
                <a:cs typeface="+mn-cs"/>
              </a:rPr>
              <a:t>31 % af arbejdstagerne i sundheds- og omsorgssektoren oplyste, at de havde oplevet stress, depression eller angst, som skyldtes eller var blevet forværret af arbejdet – en andel, der ligger over gennemsnittet for alle sektorer i Europa (OSH Pulse 2025). </a:t>
            </a:r>
            <a:r>
              <a:rPr lang="da-DK"/>
              <a:t>Data findes i: </a:t>
            </a:r>
            <a:r>
              <a:rPr lang="da-DK">
                <a:hlinkClick r:id="rId3"/>
              </a:rPr>
              <a:t>OSH-pulse-2025-climate-digital-change_EN.pdf</a:t>
            </a:r>
            <a:r>
              <a:rPr lang="da-DK"/>
              <a:t>, s. 56.</a:t>
            </a:r>
            <a:r>
              <a:rPr lang="da-DK" sz="1200" b="1" i="0">
                <a:solidFill>
                  <a:schemeClr val="tx1"/>
                </a:solidFill>
                <a:effectLst/>
                <a:latin typeface="+mn-lt"/>
                <a:ea typeface="+mn-lt"/>
                <a:cs typeface="+mn-cs"/>
              </a:rPr>
              <a:t> </a:t>
            </a:r>
            <a:br>
              <a:rPr lang="da-DK"/>
            </a:br>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b="1"/>
              <a:t>Kilde: </a:t>
            </a:r>
            <a:r>
              <a:rPr lang="da-DK"/>
              <a:t>https://osha.europa.eu/sites/default/files/documents/HeSCare-OSH-Figures_EN.pdf (rapport om arbejdsmiljø i sundhedssektoren i tal)</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a:t>Den her viste graf viser en sammenligning af de psykosociale risici, der opleves på sundheds- og omsorgsområdet (sundheds- og omsorgssektoren), og i alle sektorer i EU-27. </a:t>
            </a:r>
          </a:p>
          <a:p>
            <a:endParaRPr lang="fr-FR" dirty="0"/>
          </a:p>
          <a:p>
            <a:r>
              <a:rPr lang="da-DK"/>
              <a:t>De viste psykosociale risici omfatter: </a:t>
            </a:r>
          </a:p>
          <a:p>
            <a:pPr marL="171450" indent="-171450">
              <a:buFont typeface="Arial" panose="020B0604020202020204" pitchFamily="34" charset="0"/>
              <a:buChar char="•"/>
            </a:pPr>
            <a:r>
              <a:rPr lang="da-DK"/>
              <a:t>kontakt med kunder, patienter, elever m.fl. </a:t>
            </a:r>
          </a:p>
          <a:p>
            <a:pPr marL="171450" indent="-171450">
              <a:buFont typeface="Arial" panose="020B0604020202020204" pitchFamily="34" charset="0"/>
              <a:buChar char="•"/>
            </a:pPr>
            <a:r>
              <a:rPr lang="da-DK"/>
              <a:t>tidspres </a:t>
            </a:r>
          </a:p>
          <a:p>
            <a:pPr marL="171450" indent="-171450">
              <a:buFont typeface="Arial" panose="020B0604020202020204" pitchFamily="34" charset="0"/>
              <a:buChar char="•"/>
            </a:pPr>
            <a:r>
              <a:rPr lang="da-DK"/>
              <a:t>mangelfuld kommunikation eller dårligt samarbejde med organisationer </a:t>
            </a:r>
          </a:p>
          <a:p>
            <a:pPr marL="171450" indent="-171450">
              <a:buFont typeface="Arial" panose="020B0604020202020204" pitchFamily="34" charset="0"/>
              <a:buChar char="•"/>
            </a:pPr>
            <a:r>
              <a:rPr lang="da-DK"/>
              <a:t>lange eller uregelmæssige arbejdstider </a:t>
            </a:r>
          </a:p>
          <a:p>
            <a:pPr marL="171450" indent="-171450">
              <a:buFont typeface="Arial" panose="020B0604020202020204" pitchFamily="34" charset="0"/>
              <a:buChar char="•"/>
            </a:pPr>
            <a:r>
              <a:rPr lang="da-DK"/>
              <a:t>frygt for at miste jobbet.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a:t>Denne slide fokuserer på løsninger, der er særligt relevante for sundheds- og omsorgssektoren. Mange af de forebyggende tiltag, der er beskrevet under prioriteret område 1 (se slide 11-14), kan også anvendes her. </a:t>
            </a:r>
          </a:p>
          <a:p>
            <a:r>
              <a:rPr lang="da-DK"/>
              <a:t>Sektoren står imidlertid over for særlige udfordringer, som kræver målrettede løsninger, herunder: </a:t>
            </a:r>
          </a:p>
          <a:p>
            <a:pPr marL="285750" indent="-285750">
              <a:buFont typeface="Arial"/>
              <a:buChar char="•"/>
            </a:pPr>
            <a:r>
              <a:rPr lang="da-DK"/>
              <a:t>at integrere </a:t>
            </a:r>
            <a:r>
              <a:rPr lang="da-DK" b="1"/>
              <a:t>regelmæssige vurderinger af psykosociale risikofaktorer </a:t>
            </a:r>
            <a:r>
              <a:rPr lang="da-DK"/>
              <a:t>i den samlede risikostyring</a:t>
            </a:r>
          </a:p>
          <a:p>
            <a:pPr marL="285750" indent="-285750">
              <a:buFont typeface="Arial"/>
              <a:buChar char="•"/>
            </a:pPr>
            <a:r>
              <a:rPr lang="da-DK"/>
              <a:t>at skabe </a:t>
            </a:r>
            <a:r>
              <a:rPr lang="da-DK" b="1"/>
              <a:t>et støttende arbejdsmiljø</a:t>
            </a:r>
            <a:r>
              <a:rPr lang="da-DK"/>
              <a:t>, der understøtter en vellykket forebyggelse og håndtering af psykosociale risici, f.eks. gennem kollegiale støttegrupper</a:t>
            </a:r>
          </a:p>
          <a:p>
            <a:pPr marL="285750" indent="-285750">
              <a:buFont typeface="Arial"/>
              <a:buChar char="•"/>
            </a:pPr>
            <a:r>
              <a:rPr lang="da-DK"/>
              <a:t>at sikre </a:t>
            </a:r>
            <a:r>
              <a:rPr lang="da-DK" b="1"/>
              <a:t>tilstrækkelig bemanding</a:t>
            </a:r>
            <a:r>
              <a:rPr lang="da-DK"/>
              <a:t>, så arbejdsbelastningen bliver håndterbar, og forholdet mellem patienter og sundhedsprofessionelle forbedres</a:t>
            </a:r>
          </a:p>
          <a:p>
            <a:pPr marL="285750" indent="-285750">
              <a:buFont typeface="Arial"/>
              <a:buChar char="•"/>
            </a:pPr>
            <a:r>
              <a:rPr lang="da-DK"/>
              <a:t>at fremme </a:t>
            </a:r>
            <a:r>
              <a:rPr lang="da-DK" b="1"/>
              <a:t>jobautonomi </a:t>
            </a:r>
            <a:r>
              <a:rPr lang="da-DK"/>
              <a:t>ved at give arbejdstagerne større indflydelse på arbejdstilrettelæggelsen og beslutningsprocesserne</a:t>
            </a:r>
          </a:p>
          <a:p>
            <a:pPr marL="285750" indent="-285750">
              <a:buFont typeface="Arial"/>
              <a:buChar char="•"/>
            </a:pPr>
            <a:r>
              <a:rPr lang="da-DK"/>
              <a:t>at sikre </a:t>
            </a:r>
            <a:r>
              <a:rPr lang="da-DK" b="1"/>
              <a:t>rimelig løn og anerkende arbejdstagernes indsats</a:t>
            </a:r>
            <a:r>
              <a:rPr lang="da-DK"/>
              <a:t>, da begge dele er afgørende for arbejdsglæden og den mentale sundhed</a:t>
            </a:r>
          </a:p>
          <a:p>
            <a:pPr marL="285750" indent="-285750">
              <a:buFont typeface="Arial"/>
              <a:buChar char="•"/>
            </a:pPr>
            <a:r>
              <a:rPr lang="da-DK"/>
              <a:t>at tilbyde </a:t>
            </a:r>
            <a:r>
              <a:rPr lang="da-DK" b="1"/>
              <a:t>information, oplysningsindsatser og uddannelse om psykosociale risici </a:t>
            </a:r>
            <a:r>
              <a:rPr lang="da-DK"/>
              <a:t>og mental sundhed</a:t>
            </a:r>
          </a:p>
          <a:p>
            <a:pPr marL="285750" indent="-285750">
              <a:buFont typeface="Arial"/>
              <a:buChar char="•"/>
            </a:pPr>
            <a:r>
              <a:rPr lang="da-DK"/>
              <a:t>at iværksætte </a:t>
            </a:r>
            <a:r>
              <a:rPr lang="da-DK" b="1"/>
              <a:t>reguleringsmæssige initiativer</a:t>
            </a:r>
            <a:r>
              <a:rPr lang="da-DK"/>
              <a:t>, f.eks. lovgivning samt ikke-bindende eller frivillige politikker udviklet af internationale, europæiske og nationale organisationer med henblik på at forebygge, håndtere og imødegå psykosociale risici.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da-DK" sz="1200" noProof="0"/>
              <a:t>Tilpasning af arbejdspladsen </a:t>
            </a:r>
            <a:r>
              <a:rPr lang="da-DK" sz="1200" b="0" noProof="0"/>
              <a:t>kan bl.a. omfatte: </a:t>
            </a:r>
          </a:p>
          <a:p>
            <a:pPr marL="171450" indent="-171450">
              <a:buFont typeface="Arial" panose="020B0604020202020204" pitchFamily="34" charset="0"/>
              <a:buChar char="•"/>
            </a:pPr>
            <a:r>
              <a:rPr lang="da-DK" sz="1200" b="0" noProof="0"/>
              <a:t>roligere arbejdsområder med færre forstyrrelser </a:t>
            </a:r>
          </a:p>
          <a:p>
            <a:pPr marL="171450" indent="-171450">
              <a:buFont typeface="Arial" panose="020B0604020202020204" pitchFamily="34" charset="0"/>
              <a:buChar char="•"/>
            </a:pPr>
            <a:r>
              <a:rPr lang="da-DK" sz="1200" b="0" noProof="0"/>
              <a:t>midlertidig tilpasning af arbejdsopgaver </a:t>
            </a:r>
          </a:p>
          <a:p>
            <a:pPr marL="171450" indent="-171450">
              <a:buFont typeface="Arial" panose="020B0604020202020204" pitchFamily="34" charset="0"/>
              <a:buChar char="•"/>
            </a:pPr>
            <a:r>
              <a:rPr lang="da-DK" sz="1200" b="0" noProof="0"/>
              <a:t>langsigtede ordninger med fleksible arbejdstider</a:t>
            </a:r>
          </a:p>
          <a:p>
            <a:pPr marL="171450" indent="-171450">
              <a:buFont typeface="Arial" panose="020B0604020202020204" pitchFamily="34" charset="0"/>
              <a:buChar char="•"/>
            </a:pPr>
            <a:r>
              <a:rPr lang="da-DK" sz="1200" b="0" noProof="0"/>
              <a:t>telearbejde </a:t>
            </a:r>
          </a:p>
          <a:p>
            <a:endParaRPr lang="en-GB" sz="1200" b="0" noProof="0" dirty="0"/>
          </a:p>
          <a:p>
            <a:r>
              <a:rPr lang="da-DK" sz="1200" b="0" noProof="0"/>
              <a:t>Selv om psykiske problemer ikke nødvendigvis er arbejdsrelaterede, kan et </a:t>
            </a:r>
            <a:r>
              <a:rPr lang="da-DK" sz="1200" noProof="0"/>
              <a:t>støttende </a:t>
            </a:r>
            <a:r>
              <a:rPr lang="da-DK" sz="1200" b="0" noProof="0"/>
              <a:t>og </a:t>
            </a:r>
            <a:r>
              <a:rPr lang="da-DK" sz="1200" noProof="0"/>
              <a:t>inkluderende arbejdsmiljø gøre en afgørende forskel</a:t>
            </a:r>
            <a:r>
              <a:rPr lang="da-DK" sz="1200" b="0" noProof="0"/>
              <a:t>. </a:t>
            </a:r>
          </a:p>
          <a:p>
            <a:endParaRPr lang="en-US" sz="1200" b="0" dirty="0"/>
          </a:p>
          <a:p>
            <a:r>
              <a:rPr lang="da-DK" sz="1200" b="0"/>
              <a:t>Nogle arbejdstagere, herunder personer med neurodiversitet, kan møde barrierer i traditionelle arbejdsmiljøer</a:t>
            </a:r>
          </a:p>
          <a:p>
            <a:endParaRPr lang="en-US" sz="1200" b="0" dirty="0"/>
          </a:p>
          <a:p>
            <a:pPr lvl="0"/>
            <a:r>
              <a:rPr lang="da-DK" sz="1200" b="1" noProof="0">
                <a:solidFill>
                  <a:srgbClr val="003399"/>
                </a:solidFill>
              </a:rPr>
              <a:t>Næsten halvdelen </a:t>
            </a:r>
            <a:r>
              <a:rPr lang="da-DK" sz="1200" b="1">
                <a:solidFill>
                  <a:schemeClr val="accent1"/>
                </a:solidFill>
              </a:rPr>
              <a:t>af EU's befolkning oplyser, at de inden for de seneste 12 måneder har oplevet et følelsesmæssigt eller psykosocialt problem, f.eks. depression eller angst.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a:t>Kilde: Eurobarometerundersøgelse 2023: </a:t>
            </a:r>
            <a:r>
              <a:rPr lang="da-DK">
                <a:hlinkClick r:id="rId3"/>
              </a:rPr>
              <a:t>Mental sundhed – oktober 2023 – Eurobarometerundersøgelse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a:solidFill>
                  <a:schemeClr val="tx1"/>
                </a:solidFill>
                <a:effectLst/>
                <a:latin typeface="+mn-lt"/>
                <a:ea typeface="+mn-lt"/>
                <a:cs typeface="+mn-cs"/>
              </a:rPr>
              <a:t>Gør komplekse emner konkrete og anvendelige</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Som formidlere er en af jeres vigtigste opgaver at gøre komplekse emner lettere at forstå. Psykosociale risici og mental sundhed kan opleves som abstrakte eller følsomme emner. Derfor er det vigtigt at omsætte dem til konkrete handlinger og let forståelige anbefalinger. Eksempler på god praksis og enkle trin-for-trin-vejledninger gør det lettere for arbejdspladserne at se, hvordan konkrete indsatser kan gøre en forskel.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a:solidFill>
                  <a:schemeClr val="tx1"/>
                </a:solidFill>
                <a:effectLst/>
                <a:latin typeface="+mn-lt"/>
                <a:ea typeface="+mn-lt"/>
                <a:cs typeface="+mn-cs"/>
              </a:rPr>
              <a:t>Skab et støttende arbejdsmiljø med respekt for privatlivet</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Det gælder om at finde den rette balance. Arbejdsgivere forventes ikke at løse medarbejdernes personlige problemer, men de kan skabe et støttende arbejdsmiljø, som gavner både arbejdstagerne og organisationen. Det indebærer at fremme respekt, forståelse og fleksibilitet, samtidig med at passende grænser og fortrolighed respekteres.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a:solidFill>
                  <a:schemeClr val="tx1"/>
                </a:solidFill>
                <a:effectLst/>
                <a:latin typeface="+mn-lt"/>
                <a:ea typeface="+mn-lt"/>
                <a:cs typeface="+mn-cs"/>
              </a:rPr>
              <a:t>Frem fleksible løsninger og adgang til støtte</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Vis værdien af praktiske løsninger som fleksible arbejdstider, midlertidig tilpasning af arbejdsopgaver eller adgang til medarbejderstøtteordninger. Sådanne tiltag kan gøre en mærkbar forskel – både ved arbejdsrelateret stress og i situationer, hvor personlige forhold påvirker arbejdslivet.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i="0">
                <a:solidFill>
                  <a:schemeClr val="tx1"/>
                </a:solidFill>
                <a:effectLst/>
                <a:latin typeface="+mn-lt"/>
                <a:ea typeface="+mn-lt"/>
                <a:cs typeface="+mn-cs"/>
              </a:rPr>
              <a:t>Frem en åben dialog og en kultur fri for stigmatisering</a:t>
            </a:r>
            <a:br>
              <a:rPr lang="da-DK" sz="1200" b="0" i="0">
                <a:solidFill>
                  <a:schemeClr val="tx1"/>
                </a:solidFill>
                <a:effectLst/>
                <a:latin typeface="+mn-lt"/>
                <a:ea typeface="+mn-lt"/>
                <a:cs typeface="+mn-cs"/>
              </a:rPr>
            </a:br>
            <a:r>
              <a:rPr lang="da-DK" sz="1200" b="0" i="0">
                <a:solidFill>
                  <a:schemeClr val="tx1"/>
                </a:solidFill>
                <a:effectLst/>
                <a:latin typeface="+mn-lt"/>
                <a:ea typeface="+mn-lt"/>
                <a:cs typeface="+mn-cs"/>
              </a:rPr>
              <a:t>En kultur, hvor mental sundhed kan drøftes åbent, er afgørende. Det kan ske gennem oplysning, inddragelse af arbejdstagerne og aktivt ledelsesengagement, hvilket bidrager til at mindske stigmatisering ved psykisk sygdom og gøre disse samtaler til en naturlig del af arbejdslivet.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sz="1400">
                <a:solidFill>
                  <a:schemeClr val="accent1"/>
                </a:solidFill>
              </a:rPr>
              <a:t>Kampagnen gennemføres af EU-OSHA med støtte fra et netværk af partnere i mere end 30 lande, herunder:</a:t>
            </a:r>
          </a:p>
          <a:p>
            <a:pPr marL="742950" lvl="1" indent="-285750">
              <a:buFont typeface="Arial" panose="020B0604020202020204" pitchFamily="34" charset="0"/>
              <a:buChar char="•"/>
            </a:pPr>
            <a:r>
              <a:rPr lang="da-DK" sz="1400" b="1"/>
              <a:t>nationale focal points</a:t>
            </a:r>
            <a:r>
              <a:rPr lang="da-DK" sz="1400"/>
              <a:t>: organisationer, der koordinerer kampagnen på nationalt plan</a:t>
            </a:r>
          </a:p>
          <a:p>
            <a:pPr marL="742950" lvl="1" indent="-285750">
              <a:buFont typeface="Arial" panose="020B0604020202020204" pitchFamily="34" charset="0"/>
              <a:buChar char="•"/>
            </a:pPr>
            <a:r>
              <a:rPr lang="da-DK" sz="1400"/>
              <a:t>de europæiske arbejdsmarkedsparter</a:t>
            </a:r>
          </a:p>
          <a:p>
            <a:pPr marL="742950" lvl="1" indent="-285750">
              <a:buFont typeface="Arial" panose="020B0604020202020204" pitchFamily="34" charset="0"/>
              <a:buChar char="•"/>
            </a:pPr>
            <a:r>
              <a:rPr lang="da-DK" sz="1400" b="1"/>
              <a:t>officielle kampagnepartnere</a:t>
            </a:r>
            <a:r>
              <a:rPr lang="da-DK" sz="1400"/>
              <a:t>: offentlige og private paneuropæiske organisationer</a:t>
            </a:r>
          </a:p>
          <a:p>
            <a:pPr marL="742950" lvl="1" indent="-285750">
              <a:buFont typeface="Arial" panose="020B0604020202020204" pitchFamily="34" charset="0"/>
              <a:buChar char="•"/>
            </a:pPr>
            <a:r>
              <a:rPr lang="da-DK" sz="1400" b="1"/>
              <a:t>OSHVET-partnere</a:t>
            </a:r>
            <a:r>
              <a:rPr lang="da-DK" sz="1400"/>
              <a:t>: partnere med speciale i erhvervsuddannelse</a:t>
            </a:r>
          </a:p>
          <a:p>
            <a:pPr marL="742950" lvl="1" indent="-285750">
              <a:buFont typeface="Arial" panose="020B0604020202020204" pitchFamily="34" charset="0"/>
              <a:buChar char="•"/>
            </a:pPr>
            <a:r>
              <a:rPr lang="da-DK" sz="1400" b="1"/>
              <a:t>mediepartnere</a:t>
            </a:r>
            <a:r>
              <a:rPr lang="da-DK" sz="1400"/>
              <a:t>: medieforetagender fra hele EU, som formidler kampagnens budskaber</a:t>
            </a:r>
          </a:p>
          <a:p>
            <a:pPr marL="742950" lvl="1" indent="-285750">
              <a:buFont typeface="Arial" panose="020B0604020202020204" pitchFamily="34" charset="0"/>
              <a:buChar char="•"/>
            </a:pPr>
            <a:r>
              <a:rPr lang="da-DK" sz="1400" b="1"/>
              <a:t>Enterprise Europe-netværket</a:t>
            </a:r>
            <a:r>
              <a:rPr lang="da-DK" sz="1400"/>
              <a:t>: EU-netværk, der hjælper virksomheder med arbejdsmiljøspørgsmål</a:t>
            </a:r>
          </a:p>
          <a:p>
            <a:pPr marL="742950" lvl="1" indent="-285750">
              <a:buFont typeface="Arial" panose="020B0604020202020204" pitchFamily="34" charset="0"/>
              <a:buChar char="•"/>
            </a:pPr>
            <a:r>
              <a:rPr lang="da-DK" sz="1400"/>
              <a:t>EU-institutioner</a:t>
            </a:r>
          </a:p>
          <a:p>
            <a:pPr marL="742950" lvl="1" indent="-285750">
              <a:buFont typeface="Arial" panose="020B0604020202020204" pitchFamily="34" charset="0"/>
              <a:buChar char="•"/>
            </a:pPr>
            <a:r>
              <a:rPr lang="da-DK" sz="1400"/>
              <a:t>andre EU-agenturer.</a:t>
            </a:r>
          </a:p>
          <a:p>
            <a:pPr marL="457200" lvl="1" indent="0">
              <a:buFont typeface="Arial" panose="020B0604020202020204" pitchFamily="34" charset="0"/>
              <a:buNone/>
            </a:pPr>
            <a:endParaRPr lang="en-GB" sz="1400" dirty="0"/>
          </a:p>
          <a:p>
            <a:r>
              <a:rPr lang="da-DK" sz="1200">
                <a:solidFill>
                  <a:schemeClr val="accent1"/>
                </a:solidFill>
              </a:rPr>
              <a:t>Partnerne fungerer som bindeled mellem EU-OSHA og Europas arbejdsstyrke ved at formidle kampagnemateriale og ressourcer på nationalt plan. Partnernes engagement og aktive medvirken er afgørende for kampagnens gennemslagskraft og sikrer, at budskabet når ud til virksomheder af alle størrelser i hele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a-DK" b="1"/>
              <a:t>Den europæiske arbejdsmiljøuge </a:t>
            </a:r>
            <a:r>
              <a:rPr lang="da-DK" b="0"/>
              <a:t>afholdes hvert år i oktober (uge 43) og giver partnere og støtter over hele Europa mulighed for at arrangere egne aktiviteter og sætte fokus på kampagnens budskaber.</a:t>
            </a:r>
            <a:r>
              <a:rPr lang="da-DK"/>
              <a:t> </a:t>
            </a:r>
          </a:p>
          <a:p>
            <a:endParaRPr lang="fr-FR" dirty="0"/>
          </a:p>
          <a:p>
            <a:r>
              <a:rPr lang="da-DK" b="1"/>
              <a:t>Få et kampagnecertifikat</a:t>
            </a:r>
            <a:r>
              <a:rPr lang="da-DK"/>
              <a:t>: Planlæg et arrangement eller en aktivitet, og modtag et certifikat som anerkendelse af din deltagelse i kampagnen for et sikkert og sundt arbejdsmiljø.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1"/>
              <a:t>Priserne for god arbejdsmiljøpraksis </a:t>
            </a:r>
            <a:r>
              <a:rPr lang="da-DK"/>
              <a:t>er et initiativ, der gennemføres i forbindelse med hver kampagne, og som hylder organisationer, </a:t>
            </a:r>
            <a:r>
              <a:rPr lang="da-DK" sz="1200" b="0" i="0">
                <a:solidFill>
                  <a:schemeClr val="tx1"/>
                </a:solidFill>
                <a:effectLst/>
                <a:latin typeface="+mn-lt"/>
                <a:ea typeface="+mn-lt"/>
                <a:cs typeface="+mn-cs"/>
              </a:rPr>
              <a:t>der har ydet en fremragende og innovativ indsats for at forebygge og håndtere psykosociale risici på arbejdspladsen. De nationale focal points udvælger de nationale vindere, som derefter indstilles til EU-OSHA.  </a:t>
            </a:r>
          </a:p>
          <a:p>
            <a:endParaRPr lang="en-GB" dirty="0"/>
          </a:p>
          <a:p>
            <a:r>
              <a:rPr lang="da-DK" b="1"/>
              <a:t>Officielle kampagnepartnere</a:t>
            </a:r>
            <a:r>
              <a:rPr lang="da-DK" b="0"/>
              <a:t>: Ordningen henvender sig til europæiske og internationale virksomheder og organisationer, der ønsker aktivt at fremme mental sundhed på arbejdspladsen og forebygge psykosociale risici i hele Europa. Aktiv deltagelse forventes. Til gengæld opnår partnerne større synlighed, mulighed for at dele nyheder via EU-OSHA's websted og nyhedsbrev samt adgang til et stærkt europæisk netværk. </a:t>
            </a:r>
          </a:p>
          <a:p>
            <a:endParaRPr lang="en-GB" b="1" dirty="0"/>
          </a:p>
          <a:p>
            <a:r>
              <a:rPr lang="da-DK" b="1"/>
              <a:t>Mediepartnere: </a:t>
            </a:r>
            <a:r>
              <a:rPr lang="da-DK"/>
              <a:t>Et eksklusivt europæisk netværk af journalister og redaktører, der arbejder for at fremme sikre og sunde arbejdspladser. Mediepartnerne får tidlig adgang til troværdigt indhold med stor nyhedsværdi, større synlighed i arbejdsmiljøfællesskabet samt direkte kontakt til EU-OSHA's eksperter og interessenter overalt i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7D338E0F-1F4B-4302-38E5-3FED9B7E7E1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6893" y="6056331"/>
            <a:ext cx="2213428" cy="565977"/>
          </a:xfrm>
          <a:prstGeom prst="rect">
            <a:avLst/>
          </a:prstGeom>
        </p:spPr>
      </p:pic>
      <p:pic>
        <p:nvPicPr>
          <p:cNvPr id="8" name="Picture 7">
            <a:extLst>
              <a:ext uri="{FF2B5EF4-FFF2-40B4-BE49-F238E27FC236}">
                <a16:creationId xmlns:a16="http://schemas.microsoft.com/office/drawing/2014/main" id="{4C667890-97FE-0B5D-88DC-C5AC2824D0C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24497" y="5595457"/>
            <a:ext cx="872015" cy="1018943"/>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a-DK"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da-DK" sz="3200" b="1">
                <a:solidFill>
                  <a:schemeClr val="tx2"/>
                </a:solidFill>
                <a:ea typeface=""/>
              </a:rPr>
              <a:t>TAK!</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da-DK"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da-DK"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da-DK" sz="2133">
                <a:solidFill>
                  <a:schemeClr val="accent1"/>
                </a:solidFill>
                <a:ea typeface=""/>
                <a:cs typeface="Trebuchet MS"/>
              </a:rPr>
              <a:t>Det Europæiske Arbejdsmiljøagentur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da-DK"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da-DK"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a-DK" sz="1467" b="1" i="0" u="none" strike="noStrike" cap="none" normalizeH="0" baseline="0" noProof="0">
                <a:ln>
                  <a:noFill/>
                </a:ln>
                <a:solidFill>
                  <a:srgbClr val="003399"/>
                </a:solidFill>
                <a:effectLst/>
                <a:uLnTx/>
                <a:uFillTx/>
                <a:latin typeface="Arial"/>
                <a:ea typeface="Arial"/>
                <a:cs typeface="+mn-cs"/>
              </a:rPr>
              <a:t>Forfatter: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a-DK" sz="1467" b="1" i="0" u="none" strike="noStrike" cap="none" normalizeH="0" baseline="0" noProof="0">
                <a:ln>
                  <a:noFill/>
                </a:ln>
                <a:solidFill>
                  <a:srgbClr val="003399"/>
                </a:solidFill>
                <a:effectLst/>
                <a:uLnTx/>
                <a:uFillTx/>
                <a:latin typeface="Arial"/>
                <a:ea typeface="Arial"/>
                <a:cs typeface="+mn-cs"/>
              </a:rPr>
              <a:t>Projektstyring:</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a-DK" sz="1467" b="1" i="0" u="none" strike="noStrike" cap="none" normalizeH="0" baseline="0" noProof="0">
                <a:ln>
                  <a:noFill/>
                </a:ln>
                <a:solidFill>
                  <a:srgbClr val="003399"/>
                </a:solidFill>
                <a:effectLst/>
                <a:uLnTx/>
                <a:uFillTx/>
                <a:latin typeface="Arial"/>
                <a:ea typeface="Arial"/>
                <a:cs typeface="+mn-cs"/>
              </a:rPr>
              <a:t>Hverken Det Europæiske Arbejdsmiljøagentur eller nogen person, der handler på vegne af agenturet, kan gøres ansvarlig for den anvendelse, der måtte blive gjort af nedenstående oplysninger.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a-DK" sz="1467" b="1" i="0" u="none" strike="noStrike" cap="none" normalizeH="0" baseline="0" noProof="0">
                <a:ln>
                  <a:noFill/>
                </a:ln>
                <a:solidFill>
                  <a:srgbClr val="003399"/>
                </a:solidFill>
                <a:effectLst/>
                <a:uLnTx/>
                <a:uFillTx/>
                <a:latin typeface="Arial"/>
                <a:ea typeface="Arial"/>
                <a:cs typeface="+mn-cs"/>
              </a:rPr>
              <a:t>© Det Europæiske Arbejdsmiljøagentur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a-DK" sz="1467" b="1" i="0" u="none" strike="noStrike" cap="none" normalizeH="0" baseline="0" noProof="0">
                <a:ln>
                  <a:noFill/>
                </a:ln>
                <a:solidFill>
                  <a:srgbClr val="003399"/>
                </a:solidFill>
                <a:effectLst/>
                <a:uLnTx/>
                <a:uFillTx/>
                <a:latin typeface="Arial"/>
                <a:ea typeface="Arial"/>
                <a:cs typeface="+mn-cs"/>
              </a:rPr>
              <a:t>Gengivelse tilladt med kildeangivelse.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a-DK" sz="1467" b="1" i="0" u="none" strike="noStrike" cap="none" normalizeH="0" baseline="0" noProof="0">
                <a:ln>
                  <a:noFill/>
                </a:ln>
                <a:solidFill>
                  <a:srgbClr val="003399"/>
                </a:solidFill>
                <a:effectLst/>
                <a:uLnTx/>
                <a:uFillTx/>
                <a:latin typeface="Arial"/>
                <a:ea typeface="Arial"/>
                <a:cs typeface="+mn-cs"/>
              </a:rPr>
              <a:t>Ved brug eller gengivelse af fotos eller andet materiale, der ikke tilhører Det Europæiske Arbejdsmiljøagentur, skal der indhentes tilladelse direkte fra rettighedshaverne.</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23/09/2026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da-DK" sz="900" b="1">
                <a:solidFill>
                  <a:schemeClr val="tx2"/>
                </a:solidFill>
                <a:latin typeface="Arial" pitchFamily="-107" charset="0"/>
                <a:ea typeface="Arial"/>
                <a:cs typeface="ＭＳ Ｐゴシック" pitchFamily="-107" charset="-128"/>
              </a:rPr>
              <a:t>https://healthy-workplaces.osha.europa.eu</a:t>
            </a:r>
          </a:p>
        </p:txBody>
      </p:sp>
      <p:pic>
        <p:nvPicPr>
          <p:cNvPr id="7" name="Picture 6">
            <a:extLst>
              <a:ext uri="{FF2B5EF4-FFF2-40B4-BE49-F238E27FC236}">
                <a16:creationId xmlns:a16="http://schemas.microsoft.com/office/drawing/2014/main" id="{556AA06D-88B5-7793-C452-2DBD35704FDB}"/>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96893" y="6056331"/>
            <a:ext cx="2213428" cy="565977"/>
          </a:xfrm>
          <a:prstGeom prst="rect">
            <a:avLst/>
          </a:prstGeom>
        </p:spPr>
      </p:pic>
      <p:pic>
        <p:nvPicPr>
          <p:cNvPr id="16" name="Picture 15">
            <a:extLst>
              <a:ext uri="{FF2B5EF4-FFF2-40B4-BE49-F238E27FC236}">
                <a16:creationId xmlns:a16="http://schemas.microsoft.com/office/drawing/2014/main" id="{E0ADDC51-C773-C7B4-55A7-850EF5E07829}"/>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224497" y="5595457"/>
            <a:ext cx="872015" cy="1018943"/>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da/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da/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da/campaign-partners/enterprise-europe-network" TargetMode="External"/><Relationship Id="rId11" Type="http://schemas.openxmlformats.org/officeDocument/2006/relationships/hyperlink" Target="https://healthy-workplaces.osha.europa.eu/da/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da/campaign-partners/official-campaign-partners" TargetMode="External"/><Relationship Id="rId10" Type="http://schemas.openxmlformats.org/officeDocument/2006/relationships/image" Target="../media/image2.png"/><Relationship Id="rId4" Type="http://schemas.openxmlformats.org/officeDocument/2006/relationships/image" Target="../media/image49.svg"/><Relationship Id="rId9" Type="http://schemas.openxmlformats.org/officeDocument/2006/relationships/hyperlink" Target="https://osha.europa.eu/da" TargetMode="External"/><Relationship Id="rId14" Type="http://schemas.openxmlformats.org/officeDocument/2006/relationships/hyperlink" Target="https://healthy-workplaces.osha.europa.eu/da/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da/tools-and-publications" TargetMode="External"/><Relationship Id="rId2" Type="http://schemas.openxmlformats.org/officeDocument/2006/relationships/hyperlink" Target="https://healthy-workplaces.osha.europa.eu/da/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da/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da/get-involved/european-week" TargetMode="External"/><Relationship Id="rId7" Type="http://schemas.openxmlformats.org/officeDocument/2006/relationships/hyperlink" Target="https://healthy-workplaces.osha.europa.eu/da/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da/get-involved/become-campaign-partner" TargetMode="External"/><Relationship Id="rId5" Type="http://schemas.openxmlformats.org/officeDocument/2006/relationships/hyperlink" Target="https://healthy-workplaces.osha.europa.eu/da/get-involved/good-practice-awards" TargetMode="External"/><Relationship Id="rId4" Type="http://schemas.openxmlformats.org/officeDocument/2006/relationships/hyperlink" Target="https://healthy-workplaces.osha.europa.eu/da/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372800" cy="928800"/>
          </a:xfrm>
        </p:spPr>
        <p:txBody>
          <a:bodyPr anchor="t">
            <a:normAutofit fontScale="90000"/>
          </a:bodyPr>
          <a:lstStyle/>
          <a:p>
            <a:r>
              <a:rPr lang="da-DK" dirty="0"/>
              <a:t>Kampagnen for et sikkert og sundt arbejdsmiljø 2026-2028</a:t>
            </a:r>
            <a:br>
              <a:rPr lang="da-DK" dirty="0"/>
            </a:br>
            <a:r>
              <a:rPr lang="da-DK" dirty="0"/>
              <a:t>"Sammen om mental sundhed på arbejdet"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902733"/>
            <a:ext cx="10195200" cy="675208"/>
          </a:xfrm>
        </p:spPr>
        <p:txBody>
          <a:bodyPr anchor="t">
            <a:normAutofit/>
          </a:bodyPr>
          <a:lstStyle/>
          <a:p>
            <a:r>
              <a:rPr lang="da-DK" sz="2600" i="1" dirty="0">
                <a:solidFill>
                  <a:srgbClr val="92D050"/>
                </a:solidFill>
              </a:rPr>
              <a:t>Forebyggelse af psykosociale risici på arbejdspladsen</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da-DK"/>
              <a:t>Indholdsfortegnelse</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79730"/>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da-DK" b="0">
                <a:solidFill>
                  <a:srgbClr val="003399"/>
                </a:solidFill>
              </a:rPr>
              <a:t>Det store billede</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da-DK" sz="1600">
                <a:solidFill>
                  <a:srgbClr val="003399"/>
                </a:solidFill>
              </a:rPr>
              <a:t>Kampagnens begrundelse og formål</a:t>
            </a:r>
          </a:p>
          <a:p>
            <a:pPr marL="169863" indent="-169863">
              <a:buFont typeface="Arial" panose="020B0604020202020204" pitchFamily="34" charset="0"/>
              <a:buChar char="•"/>
            </a:pPr>
            <a:r>
              <a:rPr lang="da-DK" sz="1600">
                <a:solidFill>
                  <a:srgbClr val="003399"/>
                </a:solidFill>
              </a:rPr>
              <a:t>Hvem henvender kampagnen sig til?</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729951" y="2683101"/>
            <a:ext cx="5641892" cy="379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da-DK" sz="1400" dirty="0"/>
              <a:t>En køreplan for handling: Kampagnens fem prioriterede områder</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23439"/>
          </a:xfrm>
          <a:prstGeom prst="rect">
            <a:avLst/>
          </a:prstGeom>
          <a:noFill/>
        </p:spPr>
        <p:txBody>
          <a:bodyPr wrap="square" rtlCol="0">
            <a:spAutoFit/>
          </a:bodyPr>
          <a:lstStyle/>
          <a:p>
            <a:pPr marL="169863" indent="-169863">
              <a:buFont typeface="Arial" panose="020B0604020202020204" pitchFamily="34" charset="0"/>
              <a:buChar char="•"/>
            </a:pPr>
            <a:r>
              <a:rPr lang="da-DK" sz="1600" dirty="0">
                <a:solidFill>
                  <a:srgbClr val="003399"/>
                </a:solidFill>
              </a:rPr>
              <a:t>Vurdering og håndtering af psykosociale risici</a:t>
            </a:r>
          </a:p>
          <a:p>
            <a:pPr marL="169863" indent="-169863">
              <a:buFont typeface="Arial" panose="020B0604020202020204" pitchFamily="34" charset="0"/>
              <a:buChar char="•"/>
            </a:pPr>
            <a:r>
              <a:rPr lang="da-DK" sz="1600" dirty="0">
                <a:solidFill>
                  <a:srgbClr val="003399"/>
                </a:solidFill>
              </a:rPr>
              <a:t>Mobning, seksuel chikane og vold</a:t>
            </a:r>
          </a:p>
          <a:p>
            <a:pPr marL="169863" indent="-169863">
              <a:buFont typeface="Arial" panose="020B0604020202020204" pitchFamily="34" charset="0"/>
              <a:buChar char="•"/>
            </a:pPr>
            <a:r>
              <a:rPr lang="da-DK" sz="1600" dirty="0">
                <a:solidFill>
                  <a:srgbClr val="003399"/>
                </a:solidFill>
              </a:rPr>
              <a:t>Fysiske risici og mental sundhed</a:t>
            </a:r>
          </a:p>
          <a:p>
            <a:pPr marL="169863" indent="-169863">
              <a:buFont typeface="Arial" panose="020B0604020202020204" pitchFamily="34" charset="0"/>
              <a:buChar char="•"/>
            </a:pPr>
            <a:r>
              <a:rPr lang="da-DK" sz="1600" dirty="0">
                <a:solidFill>
                  <a:srgbClr val="003399"/>
                </a:solidFill>
              </a:rPr>
              <a:t>Psykosociale risici i sundheds- og omsorgssektoren</a:t>
            </a:r>
          </a:p>
          <a:p>
            <a:pPr marL="169863" indent="-169863">
              <a:buFont typeface="Arial" panose="020B0604020202020204" pitchFamily="34" charset="0"/>
              <a:buChar char="•"/>
            </a:pPr>
            <a:r>
              <a:rPr lang="da-DK" sz="1600" dirty="0">
                <a:solidFill>
                  <a:srgbClr val="003399"/>
                </a:solidFill>
              </a:rPr>
              <a:t>Fremme af mental sundhed på arbejdet</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da-DK" sz="1800">
                <a:solidFill>
                  <a:schemeClr val="bg1"/>
                </a:solidFill>
              </a:rPr>
              <a:t>Deltag i kampagnen</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da-DK" sz="1600">
                <a:solidFill>
                  <a:srgbClr val="003399"/>
                </a:solidFill>
              </a:rPr>
              <a:t>EU-OSHA's netværk</a:t>
            </a:r>
          </a:p>
          <a:p>
            <a:pPr marL="169863" indent="-169863">
              <a:buFont typeface="Arial" panose="020B0604020202020204" pitchFamily="34" charset="0"/>
              <a:buChar char="•"/>
            </a:pPr>
            <a:r>
              <a:rPr lang="da-DK" sz="1600">
                <a:solidFill>
                  <a:srgbClr val="003399"/>
                </a:solidFill>
              </a:rPr>
              <a:t>Kampagnemateriale</a:t>
            </a:r>
          </a:p>
          <a:p>
            <a:pPr marL="169863" indent="-169863">
              <a:buFont typeface="Arial" panose="020B0604020202020204" pitchFamily="34" charset="0"/>
              <a:buChar char="•"/>
            </a:pPr>
            <a:r>
              <a:rPr lang="da-DK" sz="1600">
                <a:solidFill>
                  <a:srgbClr val="003399"/>
                </a:solidFill>
              </a:rPr>
              <a:t>Værktøjssæt og digital promovering</a:t>
            </a:r>
          </a:p>
          <a:p>
            <a:pPr marL="169863" indent="-169863">
              <a:buFont typeface="Arial" panose="020B0604020202020204" pitchFamily="34" charset="0"/>
              <a:buChar char="•"/>
            </a:pPr>
            <a:r>
              <a:rPr lang="da-DK" sz="1600">
                <a:solidFill>
                  <a:srgbClr val="003399"/>
                </a:solidFill>
              </a:rPr>
              <a:t>Tag del i kampagnen</a:t>
            </a:r>
          </a:p>
          <a:p>
            <a:pPr marL="169863" indent="-169863">
              <a:buFont typeface="Arial" panose="020B0604020202020204" pitchFamily="34" charset="0"/>
              <a:buChar char="•"/>
            </a:pPr>
            <a:r>
              <a:rPr lang="da-DK" sz="1600">
                <a:solidFill>
                  <a:srgbClr val="003399"/>
                </a:solidFill>
              </a:rPr>
              <a:t>Hold dig opdateret om kampagnen</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da-DK"/>
              <a:t>Det store billede: Mental sundhed præger hverdagen og arbejdslivet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da-DK" sz="2000" b="1">
                <a:solidFill>
                  <a:schemeClr val="tx2"/>
                </a:solidFill>
              </a:rPr>
              <a:t>Mental sundhed formes af hverdagen, herunder arbejdet.</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637744" cy="217527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a-DK" dirty="0"/>
              <a:t>Arbejde kan styrke den mentale sundhed </a:t>
            </a:r>
            <a:r>
              <a:rPr lang="da-DK" b="0" dirty="0"/>
              <a:t>ved at give mening, struktur og social interaktion – </a:t>
            </a:r>
            <a:r>
              <a:rPr lang="da-DK" dirty="0"/>
              <a:t>hvis</a:t>
            </a:r>
            <a:r>
              <a:rPr lang="da-DK" b="0" dirty="0"/>
              <a:t> arbejdet er </a:t>
            </a:r>
            <a:r>
              <a:rPr lang="da-DK" dirty="0"/>
              <a:t>veltilrettelagt</a:t>
            </a:r>
            <a:r>
              <a:rPr lang="da-DK" b="0" dirty="0"/>
              <a:t>, og arbejdsmiljøet er </a:t>
            </a:r>
            <a:r>
              <a:rPr lang="da-DK" dirty="0"/>
              <a:t>støttende</a:t>
            </a:r>
            <a:r>
              <a:rPr lang="da-DK" b="0" dirty="0"/>
              <a:t>.</a:t>
            </a:r>
          </a:p>
          <a:p>
            <a:pPr marL="233363" indent="-233363">
              <a:spcAft>
                <a:spcPts val="600"/>
              </a:spcAft>
            </a:pPr>
            <a:r>
              <a:rPr lang="da-DK" dirty="0"/>
              <a:t>Psykosociale risici på arbejdspladsen</a:t>
            </a:r>
            <a:r>
              <a:rPr lang="da-DK" b="0" dirty="0"/>
              <a:t>, såsom modstridende krav, chikane eller vedvarende stor arbejdsbelastning, kan svække denne positive effekt. </a:t>
            </a:r>
          </a:p>
          <a:p>
            <a:pPr marL="233363" indent="-233363">
              <a:spcAft>
                <a:spcPts val="600"/>
              </a:spcAft>
            </a:pPr>
            <a:r>
              <a:rPr lang="da-DK" dirty="0"/>
              <a:t>Hvis disse risici ikke identificeres</a:t>
            </a:r>
            <a:r>
              <a:rPr lang="da-DK" b="0" dirty="0"/>
              <a:t>, </a:t>
            </a:r>
            <a:r>
              <a:rPr lang="da-DK" dirty="0"/>
              <a:t>håndteres</a:t>
            </a:r>
            <a:r>
              <a:rPr lang="da-DK" b="0" dirty="0"/>
              <a:t> og </a:t>
            </a:r>
            <a:r>
              <a:rPr lang="da-DK" dirty="0"/>
              <a:t>forebygges</a:t>
            </a:r>
            <a:r>
              <a:rPr lang="da-DK" b="0" dirty="0"/>
              <a:t>, kan de føre til en række </a:t>
            </a:r>
            <a:r>
              <a:rPr lang="da-DK" dirty="0"/>
              <a:t>alvorlige helbredsproblemer</a:t>
            </a:r>
            <a:r>
              <a:rPr lang="da-DK" b="0" dirty="0"/>
              <a:t>, herunder udbrændthed, depression, angst og andre psykiske lidelser.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da-DK"/>
              <a:t>Det store </a:t>
            </a:r>
            <a:r>
              <a:rPr lang="da-DK">
                <a:solidFill>
                  <a:srgbClr val="003399"/>
                </a:solidFill>
              </a:rPr>
              <a:t>billede: </a:t>
            </a:r>
            <a:r>
              <a:rPr lang="da-DK"/>
              <a:t>Hvad er på spil?</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da-DK" sz="1800" b="1">
                <a:solidFill>
                  <a:schemeClr val="tx2"/>
                </a:solidFill>
              </a:rPr>
              <a:t>Dårlig mental sundhed forventes at reducere EU's bruttonationalprodukt (BNP) med gennemsnitligt 1,7 % om året i perioden 2025-2050.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a-DK" b="0"/>
              <a:t>Psykiske problemer bliver </a:t>
            </a:r>
            <a:r>
              <a:rPr lang="da-DK"/>
              <a:t>stadig mere udbredte</a:t>
            </a:r>
            <a:r>
              <a:rPr lang="da-DK" b="0"/>
              <a:t> blandt europæerne. </a:t>
            </a:r>
          </a:p>
          <a:p>
            <a:pPr marL="233363" indent="-233363">
              <a:spcAft>
                <a:spcPts val="600"/>
              </a:spcAft>
            </a:pPr>
            <a:r>
              <a:rPr lang="da-DK" b="0"/>
              <a:t>Psykiske problemer medfører betydelige </a:t>
            </a:r>
            <a:r>
              <a:rPr lang="da-DK"/>
              <a:t>økonomiske tab</a:t>
            </a:r>
            <a:r>
              <a:rPr lang="da-DK" b="0"/>
              <a:t>, især som følge af lavere arbejdsmarkedsdeltagelse, øget sygefravær og sygenærvær.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da-DK"/>
              <a:t>Det store </a:t>
            </a:r>
            <a:r>
              <a:rPr lang="da-DK">
                <a:solidFill>
                  <a:srgbClr val="003399"/>
                </a:solidFill>
              </a:rPr>
              <a:t>billede: </a:t>
            </a:r>
            <a:r>
              <a:rPr lang="da-DK"/>
              <a:t>Arbejdstagernes oplevelse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da-DK" b="0" dirty="0"/>
              <a:t>Mere end </a:t>
            </a:r>
            <a:r>
              <a:rPr lang="da-DK" dirty="0"/>
              <a:t>4 ud af 10 arbejdstagere i EU (44 %) </a:t>
            </a:r>
            <a:r>
              <a:rPr lang="da-DK" b="0" dirty="0"/>
              <a:t>oplyser, at de er udsat for </a:t>
            </a:r>
            <a:r>
              <a:rPr lang="da-DK" dirty="0"/>
              <a:t>alvorligt tidspres </a:t>
            </a:r>
            <a:r>
              <a:rPr lang="da-DK" b="0" dirty="0"/>
              <a:t>eller </a:t>
            </a:r>
            <a:r>
              <a:rPr lang="da-DK" dirty="0"/>
              <a:t>for stor arbejdsbelastning</a:t>
            </a:r>
            <a:r>
              <a:rPr lang="da-DK" b="0" dirty="0"/>
              <a:t>, ifølge </a:t>
            </a:r>
            <a:r>
              <a:rPr lang="da-DK" b="0" dirty="0">
                <a:solidFill>
                  <a:srgbClr val="92D050"/>
                </a:solidFill>
                <a:hlinkClick r:id="rId3">
                  <a:extLst>
                    <a:ext uri="{A12FA001-AC4F-418D-AE19-62706E023703}">
                      <ahyp:hlinkClr xmlns:ahyp="http://schemas.microsoft.com/office/drawing/2018/hyperlinkcolor" val="tx"/>
                    </a:ext>
                  </a:extLst>
                </a:hlinkClick>
              </a:rPr>
              <a:t>OSH Pulse 2025-undersøgelsen blandt arbejdstagere</a:t>
            </a:r>
            <a:r>
              <a:rPr lang="da-DK" b="0" dirty="0"/>
              <a:t>.</a:t>
            </a:r>
            <a:br>
              <a:rPr lang="da-DK" dirty="0"/>
            </a:br>
            <a:endParaRPr lang="da-DK" dirty="0"/>
          </a:p>
          <a:p>
            <a:pPr marL="233363" indent="-233363"/>
            <a:r>
              <a:rPr lang="da-DK" dirty="0"/>
              <a:t>Mange arbejdstagere oplever, at deres arbejde påvirker deres helbred negativt:</a:t>
            </a:r>
          </a:p>
          <a:p>
            <a:pPr lvl="1"/>
            <a:r>
              <a:rPr lang="da-DK" dirty="0">
                <a:solidFill>
                  <a:schemeClr val="tx2"/>
                </a:solidFill>
              </a:rPr>
              <a:t>37 % oplever generel træthed. </a:t>
            </a:r>
          </a:p>
          <a:p>
            <a:pPr lvl="1"/>
            <a:r>
              <a:rPr lang="da-DK" dirty="0">
                <a:solidFill>
                  <a:schemeClr val="tx2"/>
                </a:solidFill>
              </a:rPr>
              <a:t>29 % oplever stress, depression eller angst</a:t>
            </a:r>
            <a:r>
              <a:rPr lang="da-DK" dirty="0"/>
              <a:t>.</a:t>
            </a:r>
          </a:p>
          <a:p>
            <a:pPr marL="0" indent="0">
              <a:buNone/>
            </a:pPr>
            <a:br>
              <a:rPr lang="da-DK" dirty="0"/>
            </a:br>
            <a:endParaRPr lang="da-DK" dirty="0"/>
          </a:p>
        </p:txBody>
      </p:sp>
      <p:grpSp>
        <p:nvGrpSpPr>
          <p:cNvPr id="11" name="Group 10" descr="Foto af en kontoransat, der sidder ved sit skrivebord og ser bekymret ud, mens vedkommende læser dokumenter. Til venstre ses en figur, der jonglerer med forskellige digitale ikoner, bl.a. papirer, spørgsmålstegn, diagrammer og et ur, som symboliserer alvorligt tidspres og for stor arbejdsbelastning.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 af en kontoransat, der sidder ved sit skrivebord og ser bekymret ud, mens vedkommende læser dokumenter. Til venstre ses en figur, der jonglerer med forskellige digitale ikoner, bl.a. papirer, spørgsmålstegn, diagrammer og et ur, som symboliserer alvorligt tidspres og for stor arbejdsbelastning.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da-DK"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a:xfrm>
            <a:off x="600002" y="180000"/>
            <a:ext cx="10755975" cy="489600"/>
          </a:xfrm>
        </p:spPr>
        <p:txBody>
          <a:bodyPr/>
          <a:lstStyle/>
          <a:p>
            <a:r>
              <a:rPr lang="da-DK" dirty="0"/>
              <a:t>Det store </a:t>
            </a:r>
            <a:r>
              <a:rPr lang="da-DK" dirty="0">
                <a:solidFill>
                  <a:srgbClr val="003399"/>
                </a:solidFill>
              </a:rPr>
              <a:t>billede: </a:t>
            </a:r>
            <a:r>
              <a:rPr lang="da-DK" dirty="0"/>
              <a:t>Organisationernes og arbejdstagernes oplevelse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Psykosociale risici på arbejdspladsen: Organisationer vs. arbejdstagere.</a:t>
            </a:r>
          </a:p>
          <a:p>
            <a:r>
              <a:rPr lang="da-DK" sz="1800">
                <a:latin typeface="+mn-lt"/>
              </a:rPr>
              <a:t>Samme mønstre – forskellige perspektiver</a:t>
            </a:r>
            <a:r>
              <a:rPr lang="da-DK" sz="1800" b="1">
                <a:latin typeface="+mn-lt"/>
              </a:rPr>
              <a:t> </a:t>
            </a:r>
          </a:p>
        </p:txBody>
      </p:sp>
      <p:grpSp>
        <p:nvGrpSpPr>
          <p:cNvPr id="3" name="Group 2" descr="En oversigt over data, der sammenligner organisationers og arbejdstageres oplevelse af tidspres. Dette angives ved hjælp af halvcirkler og procenttal. Organisationerne oplever tidspres i 44 procent af tilfældene, arbejdstagerne i 43 procent af tilfældene.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000" i="1"/>
                  <a:t>Kilde: </a:t>
                </a:r>
                <a:r>
                  <a:rPr lang="da-DK" sz="1000" b="0"/>
                  <a:t>OSH Pulse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300" dirty="0"/>
                <a:t>ORGANISATIONER</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2983106" y="2762145"/>
              <a:ext cx="1853591" cy="270920"/>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da-DK" sz="1400" dirty="0">
                  <a:solidFill>
                    <a:srgbClr val="A9DE4E"/>
                  </a:solidFill>
                </a:rPr>
                <a:t>ARBEJDSTAGERE</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da-DK" sz="1400" b="1">
                  <a:solidFill>
                    <a:schemeClr val="bg1"/>
                  </a:solidFill>
                </a:rPr>
                <a:t>TIDSPRES</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En oversigt over data, der sammenligner organisationers og arbejdstageres oplevelse af mangelfuld kommunikation og dårligt samarbejde. Dette angives ved hjælp af halvcirkler og procenttal. Organisationerne oplever mangelfuld kommunikation og dårligt samarbejde  i 19 procent af tilfældene, arbejdstagerne i 29 procent af tilfældene.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000" i="1"/>
                      <a:t>Kilde: </a:t>
                    </a:r>
                    <a:r>
                      <a:rPr lang="da-DK" sz="1000" b="0"/>
                      <a:t>ESENER 2024 og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300" dirty="0"/>
                    <a:t>ORGANISATIONER</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2787471" y="2761919"/>
                  <a:ext cx="2101217" cy="291748"/>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da-DK" sz="1400" dirty="0">
                      <a:solidFill>
                        <a:srgbClr val="A9DE4E"/>
                      </a:solidFill>
                    </a:rPr>
                    <a:t>ARBEJDSTAGERE</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2" y="2210381"/>
                  <a:ext cx="3217640" cy="523220"/>
                </a:xfrm>
                <a:prstGeom prst="rect">
                  <a:avLst/>
                </a:prstGeom>
                <a:noFill/>
              </p:spPr>
              <p:txBody>
                <a:bodyPr wrap="square" rtlCol="0">
                  <a:spAutoFit/>
                </a:bodyPr>
                <a:lstStyle/>
                <a:p>
                  <a:r>
                    <a:rPr lang="da-DK" sz="1400" b="1" dirty="0">
                      <a:solidFill>
                        <a:schemeClr val="bg1"/>
                      </a:solidFill>
                    </a:rPr>
                    <a:t>MANGELFULD KOMMUNIKATION OG DÅRLIGT SAMARBEJDE</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Kun 51 % af organisationerne oplyser, at de inddrager arbejdstagerne i håndteringen af psykosociale risici.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400"/>
                    <a:t>KUN</a:t>
                  </a:r>
                </a:p>
              </p:txBody>
            </p:sp>
            <p:sp>
              <p:nvSpPr>
                <p:cNvPr id="100" name="Content Placeholder 2" descr="En oversigt over hvor stor en andel af arbejdstagerne der inddrages i organisationerne i forbindelse med håndtering af psykosociale risici på arbejdspladsen. Procentdelen er 51 procent.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600" b="0"/>
                    <a:t>af organisationerne oplyser, at de inddrager arbejdstagerne i håndteringen af psykosociale risici.</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da-DK" sz="1400" b="1">
                      <a:solidFill>
                        <a:schemeClr val="bg1"/>
                      </a:solidFill>
                    </a:rPr>
                    <a:t>INDDRAGELSE AF ARBEJDSTAGERE</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411516"/>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a-DK" sz="1400" dirty="0"/>
              <a:t>Inddragelse af arbejdstagerne er afgørende for at identificere risici og finde effektive løsninger i fællesskab.</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73488"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da-DK"/>
              <a:t>Det store </a:t>
            </a:r>
            <a:r>
              <a:rPr lang="da-DK">
                <a:solidFill>
                  <a:srgbClr val="003399"/>
                </a:solidFill>
              </a:rPr>
              <a:t>billede: </a:t>
            </a:r>
            <a:r>
              <a:rPr lang="da-DK"/>
              <a:t>Organisationernes oplevelse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Psykosociale risici i organisationer:</a:t>
            </a:r>
          </a:p>
        </p:txBody>
      </p:sp>
      <p:graphicFrame>
        <p:nvGraphicFramePr>
          <p:cNvPr id="7" name="Chart 6" descr="Diagram, der viser en sammenligning af de psykosociale risici i organisationer i 2019 og 2024:&#10;&#10;Kontakt med vanskelige kunder, patienter, elever m.fl. 2019: 59 %. 2024: 56%&#10;Tidspres. 2019: 45 % 2024: 43 %&#10;Mangelfuld kommunikation eller dårligt samarbejde inden for organisationen. 2019: 18 % 2024: 19 %&#10;Lange eller uregelmæssige arbejdstider.  2019: 21 % 2024: Frygt for at miste jobbet.  2019: 11 % 2024: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330118332"/>
              </p:ext>
            </p:extLst>
          </p:nvPr>
        </p:nvGraphicFramePr>
        <p:xfrm>
          <a:off x="2039169" y="1530271"/>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da-DK" sz="1200" i="1">
                <a:effectLst/>
              </a:rPr>
              <a:t>Kilde: </a:t>
            </a:r>
            <a:r>
              <a:rPr lang="da-DK" sz="1200">
                <a:effectLst/>
              </a:rPr>
              <a:t>ESENER 2024 – Grundlag: Forretningssted i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da-DK"/>
              <a:t>Kampagnens begrundelse og formål</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At øge bevidstheden om: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da-DK" sz="1800"/>
              <a:t>betydningen af et godt arbejdsmiljø for den mentale sundhed og trivslen</a:t>
            </a:r>
          </a:p>
          <a:p>
            <a:pPr marL="233363" indent="-233363">
              <a:spcBef>
                <a:spcPts val="600"/>
              </a:spcBef>
              <a:spcAft>
                <a:spcPts val="600"/>
              </a:spcAft>
            </a:pPr>
            <a:r>
              <a:rPr lang="da-DK" sz="1800" b="0"/>
              <a:t>vigtigheden af at </a:t>
            </a:r>
            <a:r>
              <a:rPr lang="da-DK" sz="1800"/>
              <a:t>vurdere</a:t>
            </a:r>
            <a:r>
              <a:rPr lang="da-DK" sz="1800" b="0"/>
              <a:t>, </a:t>
            </a:r>
            <a:r>
              <a:rPr lang="da-DK" sz="1800"/>
              <a:t>forebygge og håndtere psykosociale risici</a:t>
            </a:r>
            <a:r>
              <a:rPr lang="da-DK" sz="1800" b="0"/>
              <a:t>. </a:t>
            </a:r>
            <a:r>
              <a:rPr lang="da-DK" sz="180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13983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At fremme:</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374295"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da-DK" sz="1600" dirty="0"/>
              <a:t>netværkssamarbejde mellem interessenter</a:t>
            </a:r>
          </a:p>
          <a:p>
            <a:pPr marL="233363" indent="-233363">
              <a:spcBef>
                <a:spcPts val="600"/>
              </a:spcBef>
              <a:spcAft>
                <a:spcPts val="600"/>
              </a:spcAft>
            </a:pPr>
            <a:r>
              <a:rPr lang="da-DK" sz="1600" b="0" dirty="0"/>
              <a:t>samarbejde mellem </a:t>
            </a:r>
            <a:r>
              <a:rPr lang="da-DK" sz="1600" dirty="0"/>
              <a:t>alle parter på arbejdspladsen</a:t>
            </a:r>
          </a:p>
          <a:p>
            <a:pPr marL="233363" indent="-233363">
              <a:spcBef>
                <a:spcPts val="600"/>
              </a:spcBef>
              <a:spcAft>
                <a:spcPts val="600"/>
              </a:spcAft>
            </a:pPr>
            <a:r>
              <a:rPr lang="da-DK" sz="1600" b="0" dirty="0"/>
              <a:t>indsatsen for et </a:t>
            </a:r>
            <a:r>
              <a:rPr lang="da-DK" sz="1600" dirty="0"/>
              <a:t>støttende</a:t>
            </a:r>
            <a:r>
              <a:rPr lang="da-DK" sz="1600" b="0" dirty="0"/>
              <a:t>, </a:t>
            </a:r>
            <a:r>
              <a:rPr lang="da-DK" sz="1600" dirty="0"/>
              <a:t>inkluderende</a:t>
            </a:r>
            <a:r>
              <a:rPr lang="da-DK" sz="1600" b="0" dirty="0"/>
              <a:t> og </a:t>
            </a:r>
            <a:r>
              <a:rPr lang="da-DK" sz="1600" dirty="0"/>
              <a:t>mentalt sundt arbejdsmiljø</a:t>
            </a:r>
          </a:p>
          <a:p>
            <a:pPr marL="233363" indent="-233363">
              <a:spcBef>
                <a:spcPts val="600"/>
              </a:spcBef>
              <a:spcAft>
                <a:spcPts val="600"/>
              </a:spcAft>
            </a:pPr>
            <a:r>
              <a:rPr lang="da-DK" sz="1600" dirty="0"/>
              <a:t>integration af psykosociale risici i de bredere processer omkring sundhed og sikkerhed på arbejdspladsen </a:t>
            </a:r>
            <a:r>
              <a:rPr lang="da-DK" sz="1600" b="0" dirty="0"/>
              <a:t>for at sikre en samlet tilgang. </a:t>
            </a:r>
          </a:p>
          <a:p>
            <a:pPr>
              <a:spcBef>
                <a:spcPts val="600"/>
              </a:spcBef>
              <a:spcAft>
                <a:spcPts val="600"/>
              </a:spcAft>
            </a:pPr>
            <a:endParaRPr lang="en-GB" sz="1600" dirty="0"/>
          </a:p>
          <a:p>
            <a:pPr marL="0" indent="0">
              <a:spcBef>
                <a:spcPts val="600"/>
              </a:spcBef>
              <a:spcAft>
                <a:spcPts val="600"/>
              </a:spcAft>
              <a:buNone/>
            </a:pPr>
            <a:endParaRPr lang="en-GB" sz="1600" dirty="0"/>
          </a:p>
          <a:p>
            <a:pPr marL="0" indent="0">
              <a:spcBef>
                <a:spcPts val="600"/>
              </a:spcBef>
              <a:spcAft>
                <a:spcPts val="600"/>
              </a:spcAft>
              <a:buNone/>
            </a:pPr>
            <a:endParaRPr lang="en-GB" sz="1600" dirty="0"/>
          </a:p>
          <a:p>
            <a:pPr marL="0" indent="0">
              <a:spcBef>
                <a:spcPts val="600"/>
              </a:spcBef>
              <a:spcAft>
                <a:spcPts val="600"/>
              </a:spcAft>
              <a:buNone/>
            </a:pPr>
            <a:endParaRPr lang="en-GB" sz="1600" b="0" dirty="0"/>
          </a:p>
        </p:txBody>
      </p:sp>
      <p:pic>
        <p:nvPicPr>
          <p:cNvPr id="9" name="Picture 8" descr="Et skyformet fotografi viser en gruppe mandlige arbejdstagere samlet omkring et dashboard med forskellige nøgletal. Til venstre i billedet ses en grøn figur. Illustrationen fremhæver de organisatoriske indsatser, der er nødvendige for at understøtte en god mental sundhed på arbejdspladsen.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da-DK"/>
              <a:t>Hvem henvender kampagnen sig til? Hvem bør deltage?</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da-DK" sz="1800" b="1">
                <a:solidFill>
                  <a:srgbClr val="003399"/>
                </a:solidFill>
              </a:rPr>
              <a:t>God mental sundhed er et fælles ansvar. </a:t>
            </a:r>
          </a:p>
        </p:txBody>
      </p:sp>
      <p:sp>
        <p:nvSpPr>
          <p:cNvPr id="4" name="TextBox 3">
            <a:extLst>
              <a:ext uri="{FF2B5EF4-FFF2-40B4-BE49-F238E27FC236}">
                <a16:creationId xmlns:a16="http://schemas.microsoft.com/office/drawing/2014/main" id="{BD5E20E1-F7B3-E4E9-82E6-ECD4246321AF}"/>
              </a:ext>
            </a:extLst>
          </p:cNvPr>
          <p:cNvSpPr txBox="1"/>
          <p:nvPr/>
        </p:nvSpPr>
        <p:spPr>
          <a:xfrm>
            <a:off x="703232" y="2286000"/>
            <a:ext cx="5871383" cy="3449762"/>
          </a:xfrm>
          <a:prstGeom prst="rect">
            <a:avLst/>
          </a:prstGeom>
          <a:noFill/>
        </p:spPr>
        <p:txBody>
          <a:bodyPr wrap="square" rtlCol="0">
            <a:noAutofit/>
          </a:bodyPr>
          <a:lstStyle/>
          <a:p>
            <a:pPr marL="233363" indent="-233363">
              <a:buFont typeface="Wingdings" panose="05000000000000000000" pitchFamily="2" charset="2"/>
              <a:buChar char="§"/>
            </a:pPr>
            <a:r>
              <a:rPr lang="da-DK" sz="1750" dirty="0">
                <a:solidFill>
                  <a:schemeClr val="tx2"/>
                </a:solidFill>
              </a:rPr>
              <a:t>Arbejdsgivere i virksomheder af alle størrelser </a:t>
            </a:r>
          </a:p>
          <a:p>
            <a:pPr marL="233363" indent="-233363">
              <a:buFont typeface="Wingdings" panose="05000000000000000000" pitchFamily="2" charset="2"/>
              <a:buChar char="§"/>
            </a:pPr>
            <a:r>
              <a:rPr lang="da-DK" sz="1750" dirty="0">
                <a:solidFill>
                  <a:schemeClr val="tx2"/>
                </a:solidFill>
              </a:rPr>
              <a:t>Arbejdstagere </a:t>
            </a:r>
          </a:p>
          <a:p>
            <a:pPr marL="233363" indent="-233363">
              <a:buFont typeface="Wingdings" panose="05000000000000000000" pitchFamily="2" charset="2"/>
              <a:buChar char="§"/>
            </a:pPr>
            <a:r>
              <a:rPr lang="da-DK" sz="1750" dirty="0">
                <a:solidFill>
                  <a:schemeClr val="tx2"/>
                </a:solidFill>
              </a:rPr>
              <a:t>Arbejdsmarkedets parter</a:t>
            </a:r>
          </a:p>
          <a:p>
            <a:pPr marL="233363" indent="-233363">
              <a:buFont typeface="Wingdings" panose="05000000000000000000" pitchFamily="2" charset="2"/>
              <a:buChar char="§"/>
            </a:pPr>
            <a:r>
              <a:rPr lang="da-DK" sz="1750" dirty="0">
                <a:solidFill>
                  <a:schemeClr val="tx2"/>
                </a:solidFill>
              </a:rPr>
              <a:t>Tilsynsførende </a:t>
            </a:r>
          </a:p>
          <a:p>
            <a:pPr marL="233363" indent="-233363">
              <a:buFont typeface="Wingdings" panose="05000000000000000000" pitchFamily="2" charset="2"/>
              <a:buChar char="§"/>
            </a:pPr>
            <a:r>
              <a:rPr lang="da-DK" sz="1750" dirty="0">
                <a:solidFill>
                  <a:schemeClr val="tx2"/>
                </a:solidFill>
              </a:rPr>
              <a:t>Fagfolk på arbejdsmiljøområdet </a:t>
            </a:r>
          </a:p>
          <a:p>
            <a:pPr marL="233363" indent="-233363">
              <a:buFont typeface="Wingdings" panose="05000000000000000000" pitchFamily="2" charset="2"/>
              <a:buChar char="§"/>
            </a:pPr>
            <a:r>
              <a:rPr lang="da-DK" sz="1750" dirty="0">
                <a:solidFill>
                  <a:schemeClr val="tx2"/>
                </a:solidFill>
              </a:rPr>
              <a:t>Organisationer, der arbejder med mental sundhed</a:t>
            </a:r>
          </a:p>
          <a:p>
            <a:pPr marL="233363" indent="-233363">
              <a:buFont typeface="Wingdings" panose="05000000000000000000" pitchFamily="2" charset="2"/>
              <a:buChar char="§"/>
            </a:pPr>
            <a:r>
              <a:rPr lang="da-DK" sz="1750" dirty="0">
                <a:solidFill>
                  <a:schemeClr val="tx2"/>
                </a:solidFill>
              </a:rPr>
              <a:t>Kvindesammenslutninger og ungdomsorganisationer </a:t>
            </a:r>
          </a:p>
          <a:p>
            <a:pPr marL="233363" indent="-233363">
              <a:buFont typeface="Wingdings" panose="05000000000000000000" pitchFamily="2" charset="2"/>
              <a:buChar char="§"/>
            </a:pPr>
            <a:r>
              <a:rPr lang="da-DK" sz="1750" dirty="0">
                <a:solidFill>
                  <a:schemeClr val="tx2"/>
                </a:solidFill>
              </a:rPr>
              <a:t>LGBTQ+-organisationer </a:t>
            </a:r>
          </a:p>
          <a:p>
            <a:pPr marL="233363" indent="-233363">
              <a:buFont typeface="Wingdings" panose="05000000000000000000" pitchFamily="2" charset="2"/>
              <a:buChar char="§"/>
            </a:pPr>
            <a:r>
              <a:rPr lang="da-DK" sz="1750" dirty="0">
                <a:solidFill>
                  <a:schemeClr val="tx2"/>
                </a:solidFill>
              </a:rPr>
              <a:t>Politiske beslutningstagere</a:t>
            </a:r>
          </a:p>
          <a:p>
            <a:pPr marL="233363" indent="-233363">
              <a:buFont typeface="Wingdings" panose="05000000000000000000" pitchFamily="2" charset="2"/>
              <a:buChar char="§"/>
            </a:pPr>
            <a:r>
              <a:rPr lang="da-DK" sz="1750" dirty="0">
                <a:solidFill>
                  <a:schemeClr val="tx2"/>
                </a:solidFill>
              </a:rPr>
              <a:t>Forskere og undervisere </a:t>
            </a:r>
          </a:p>
          <a:p>
            <a:pPr marL="233363" indent="-233363">
              <a:buFont typeface="Wingdings" panose="05000000000000000000" pitchFamily="2" charset="2"/>
              <a:buChar char="§"/>
            </a:pPr>
            <a:r>
              <a:rPr lang="da-DK" sz="1750" dirty="0">
                <a:solidFill>
                  <a:schemeClr val="tx2"/>
                </a:solidFill>
              </a:rPr>
              <a:t>Mediefolk </a:t>
            </a:r>
          </a:p>
          <a:p>
            <a:endParaRPr lang="en-GB" sz="1750" dirty="0"/>
          </a:p>
        </p:txBody>
      </p:sp>
      <p:pic>
        <p:nvPicPr>
          <p:cNvPr id="8" name="Picture 7" descr="En vektorillustration viser fire grønne figurer, der er forbundet med linjer som symbol på et fælles ansvar. Den ene figur holder en kaffekop, den næste et udråbstegn, den tredje et forstørrelsesglas og den fjerde en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71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da-DK"/>
              <a:t>En køreplan for handling: Kampagnens fem prioriterede områder</a:t>
            </a:r>
          </a:p>
        </p:txBody>
      </p:sp>
      <p:graphicFrame>
        <p:nvGraphicFramePr>
          <p:cNvPr id="5" name="Content Placeholder 3" descr="Et tidsforløb viser lanceringstidspunkterne for kampagnens fem prioriterede områder.">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3139181821"/>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a:xfrm>
            <a:off x="600002" y="180000"/>
            <a:ext cx="10451456" cy="489600"/>
          </a:xfrm>
        </p:spPr>
        <p:txBody>
          <a:bodyPr/>
          <a:lstStyle/>
          <a:p>
            <a:r>
              <a:rPr lang="da-DK" dirty="0"/>
              <a:t>Prioriteret område 1: Vurdering og håndtering af psykosociale risici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114746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Den nuværende situation</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722120"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a-DK" b="0" dirty="0"/>
              <a:t>Arbejdsgivere har </a:t>
            </a:r>
            <a:r>
              <a:rPr lang="da-DK" dirty="0"/>
              <a:t>pligt til at beskytte arbejdstagernes sundhed</a:t>
            </a:r>
            <a:r>
              <a:rPr lang="da-DK" b="0" dirty="0"/>
              <a:t>, herunder den </a:t>
            </a:r>
            <a:r>
              <a:rPr lang="da-DK" dirty="0"/>
              <a:t>mentale sundhed</a:t>
            </a:r>
            <a:r>
              <a:rPr lang="da-DK" b="0" dirty="0"/>
              <a:t>.</a:t>
            </a:r>
          </a:p>
          <a:p>
            <a:pPr marL="233363" indent="-233363">
              <a:spcAft>
                <a:spcPts val="600"/>
              </a:spcAft>
            </a:pPr>
            <a:r>
              <a:rPr lang="da-DK" b="0" dirty="0"/>
              <a:t>Kun </a:t>
            </a:r>
            <a:r>
              <a:rPr lang="da-DK" dirty="0"/>
              <a:t>39 % af virksomhederne </a:t>
            </a:r>
            <a:r>
              <a:rPr lang="da-DK" b="0" dirty="0"/>
              <a:t>oplyser, at de har en </a:t>
            </a:r>
            <a:r>
              <a:rPr lang="da-DK" dirty="0"/>
              <a:t>handlingsplan mod arbejdsrelateret stress</a:t>
            </a:r>
            <a:r>
              <a:rPr lang="da-DK" b="0" dirty="0"/>
              <a:t>.</a:t>
            </a:r>
          </a:p>
          <a:p>
            <a:pPr marL="233363" indent="-233363">
              <a:spcAft>
                <a:spcPts val="600"/>
              </a:spcAft>
            </a:pPr>
            <a:r>
              <a:rPr lang="da-DK" b="0" dirty="0"/>
              <a:t>Organisationer kan være opmærksomme på psykosociale risici, men </a:t>
            </a:r>
            <a:r>
              <a:rPr lang="da-DK" dirty="0"/>
              <a:t>mangler </a:t>
            </a:r>
            <a:r>
              <a:rPr lang="da-DK" b="0" dirty="0"/>
              <a:t>ofte systematiske og formaliserede </a:t>
            </a:r>
            <a:r>
              <a:rPr lang="da-DK" dirty="0"/>
              <a:t>tiltag til at håndtere dem effektivt</a:t>
            </a:r>
            <a:r>
              <a:rPr lang="da-DK" b="0" dirty="0"/>
              <a:t>. </a:t>
            </a:r>
          </a:p>
          <a:p>
            <a:pPr marL="233363" indent="-233363">
              <a:spcAft>
                <a:spcPts val="600"/>
              </a:spcAft>
            </a:pPr>
            <a:r>
              <a:rPr lang="da-DK" b="0" dirty="0"/>
              <a:t>Data viser, at både bevidstheden om psykosociale risici og gennemførelsen af </a:t>
            </a:r>
            <a:r>
              <a:rPr lang="da-DK" dirty="0"/>
              <a:t>forebyggende </a:t>
            </a:r>
            <a:r>
              <a:rPr lang="da-DK" dirty="0">
                <a:solidFill>
                  <a:schemeClr val="accent1"/>
                </a:solidFill>
              </a:rPr>
              <a:t>foranstaltninger varierer mellem </a:t>
            </a:r>
            <a:r>
              <a:rPr lang="da-DK" dirty="0"/>
              <a:t>sektorer og lande</a:t>
            </a:r>
            <a:r>
              <a:rPr lang="da-DK"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0611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a:xfrm>
            <a:off x="600002" y="180000"/>
            <a:ext cx="10548663" cy="489600"/>
          </a:xfrm>
        </p:spPr>
        <p:txBody>
          <a:bodyPr/>
          <a:lstStyle/>
          <a:p>
            <a:r>
              <a:rPr lang="da-DK" dirty="0"/>
              <a:t>Prioriteret område 1: Vurdering og håndtering af psykosociale risici -2- </a:t>
            </a:r>
          </a:p>
        </p:txBody>
      </p:sp>
      <p:sp>
        <p:nvSpPr>
          <p:cNvPr id="4" name="Rectangle 3">
            <a:extLst>
              <a:ext uri="{FF2B5EF4-FFF2-40B4-BE49-F238E27FC236}">
                <a16:creationId xmlns:a16="http://schemas.microsoft.com/office/drawing/2014/main" id="{5978B3BF-F5DD-EF14-8F1E-31C8593438D2}"/>
              </a:ext>
            </a:extLst>
          </p:cNvPr>
          <p:cNvSpPr/>
          <p:nvPr/>
        </p:nvSpPr>
        <p:spPr>
          <a:xfrm>
            <a:off x="-12032" y="1018462"/>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da-DK" b="1" dirty="0">
                <a:solidFill>
                  <a:srgbClr val="003399"/>
                </a:solidFill>
                <a:cs typeface="Arial" panose="020B0604020202020204" pitchFamily="34" charset="0"/>
              </a:rPr>
              <a:t>          De største udfordringer som rapporteret af virksomhederne med hensyn til håndtering af psykosociale risici:</a:t>
            </a:r>
          </a:p>
        </p:txBody>
      </p:sp>
      <p:grpSp>
        <p:nvGrpSpPr>
          <p:cNvPr id="13" name="Group 12" descr="4 cirkulære grafer, der viser de største udfordringer som rapporteret af virksomhederne med hensyn til håndtering af psykosociale risici.  Cirkulær graf 1 viser 59 %.  Tilbageholdenhed med at tale åbent om problemet. Cirkulær graf 2 viser 44 %. Manglende ekspertise eller specialiseret støtte. Cirkulær graf 3 viser 43 %. Manglende bevidsthed blandt ansatte.  Cirkulær graf 4 viser 32 %. Manglende bevidsthed blandt ledelsen.">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a-DK" sz="1600"/>
                  <a:t>Tilbageholdenhed med at tale åbent om problemet</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a-DK" sz="1600"/>
                  <a:t>Manglende ekspertise eller specialiseret støtte</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a-DK" sz="1600"/>
                  <a:t>Manglende bevidsthed blandt ansatte</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a-DK" sz="1600"/>
                  <a:t>Manglende bevidsthed blandt ledelsen</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da-DK" dirty="0"/>
              <a:t>Undersøgelser viser, at mindre virksomheder oftere håndterer psykosociale risici ad hoc frem for gennem systematiske tilgange. </a:t>
            </a:r>
          </a:p>
          <a:p>
            <a:pPr marL="233363" indent="-233363">
              <a:spcBef>
                <a:spcPts val="600"/>
              </a:spcBef>
            </a:pPr>
            <a:r>
              <a:rPr lang="da-DK" dirty="0"/>
              <a:t>Samtidig findes der lovende initiativer fra myndigheder og forskellige sektorer, som kan hjælpe virksomhederne med håndteringen af psykosociale risici.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3"/>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6" y="5821833"/>
            <a:ext cx="2938580"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25248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862883"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a:xfrm>
            <a:off x="600002" y="180000"/>
            <a:ext cx="10517177" cy="489600"/>
          </a:xfrm>
        </p:spPr>
        <p:txBody>
          <a:bodyPr/>
          <a:lstStyle/>
          <a:p>
            <a:r>
              <a:rPr lang="da-DK" dirty="0"/>
              <a:t>Prioriteret område 1: Vurdering og håndtering af psykosociale risici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27097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Forebyggende foranstaltninger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0821289" cy="2332488"/>
          </a:xfrm>
        </p:spPr>
        <p:txBody>
          <a:bodyPr>
            <a:noAutofit/>
          </a:bodyPr>
          <a:lstStyle/>
          <a:p>
            <a:pPr marL="233363" indent="-233363">
              <a:spcAft>
                <a:spcPts val="600"/>
              </a:spcAft>
            </a:pPr>
            <a:r>
              <a:rPr lang="da-DK" dirty="0"/>
              <a:t>Vurder, og håndter psykosociale risici </a:t>
            </a:r>
            <a:r>
              <a:rPr lang="da-DK" b="0" dirty="0"/>
              <a:t>som en integreret del af </a:t>
            </a:r>
            <a:r>
              <a:rPr lang="da-DK" dirty="0"/>
              <a:t>den samlede arbejdsmiljøindsats</a:t>
            </a:r>
            <a:r>
              <a:rPr lang="da-DK" b="0" dirty="0"/>
              <a:t>.</a:t>
            </a:r>
          </a:p>
          <a:p>
            <a:pPr marL="233363" indent="-233363">
              <a:spcAft>
                <a:spcPts val="600"/>
              </a:spcAft>
            </a:pPr>
            <a:r>
              <a:rPr lang="da-DK" b="0" dirty="0"/>
              <a:t>Følg </a:t>
            </a:r>
            <a:r>
              <a:rPr lang="da-DK" dirty="0"/>
              <a:t>forebyggelseshierarkiet</a:t>
            </a:r>
            <a:r>
              <a:rPr lang="da-DK" b="0" dirty="0"/>
              <a:t>, og prioritér foranstaltninger, der tager fat om risiciene ved kilden.</a:t>
            </a:r>
          </a:p>
          <a:p>
            <a:pPr marL="233363" indent="-233363">
              <a:spcAft>
                <a:spcPts val="600"/>
              </a:spcAft>
            </a:pPr>
            <a:r>
              <a:rPr lang="da-DK" b="0" dirty="0"/>
              <a:t>Tilrettelæg, og </a:t>
            </a:r>
            <a:r>
              <a:rPr lang="da-DK" dirty="0"/>
              <a:t>organiser arbejdet med håndterbare krav</a:t>
            </a:r>
            <a:r>
              <a:rPr lang="da-DK" b="0" dirty="0"/>
              <a:t>, klare roller og tilstrækkelige ressourcer.</a:t>
            </a:r>
          </a:p>
          <a:p>
            <a:pPr marL="233363" indent="-233363">
              <a:spcAft>
                <a:spcPts val="600"/>
              </a:spcAft>
            </a:pPr>
            <a:r>
              <a:rPr lang="da-DK" dirty="0"/>
              <a:t>Forebyg vold</a:t>
            </a:r>
            <a:r>
              <a:rPr lang="da-DK" b="0" dirty="0"/>
              <a:t>, chikane og anden uacceptabel social adfærd.</a:t>
            </a:r>
          </a:p>
          <a:p>
            <a:pPr marL="233363" indent="-233363">
              <a:spcAft>
                <a:spcPts val="600"/>
              </a:spcAft>
            </a:pPr>
            <a:r>
              <a:rPr lang="da-DK" b="0" dirty="0"/>
              <a:t>Sørg for </a:t>
            </a:r>
            <a:r>
              <a:rPr lang="da-DK" dirty="0"/>
              <a:t>information, uddannelse </a:t>
            </a:r>
            <a:r>
              <a:rPr lang="da-DK" b="0" dirty="0"/>
              <a:t>og </a:t>
            </a:r>
            <a:r>
              <a:rPr lang="da-DK" dirty="0"/>
              <a:t>støtte</a:t>
            </a:r>
            <a:r>
              <a:rPr lang="da-DK" b="0" dirty="0"/>
              <a:t>, herunder initiativer, der reducerer stigmatisering ved psykisk sygdom.</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426422"/>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600" b="1" dirty="0">
                <a:solidFill>
                  <a:schemeClr val="bg1"/>
                </a:solidFill>
              </a:rPr>
              <a:t>Forebyggelseshierarki for psykosociale risici på arbejdspladsen: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En pyramide med tre trin, der illustrerer hierarkiet for forebyggelse af psykosociale risici på arbejdspladsen. Øverst i pyramiden ses en emoji af en person, der symboliserer, at denne foranstaltning kun skal anvendes som en sidste udvej. På det andet (og midterste) trin ses en indstillinger-emoji, der symboliserer organisatoriske og tekniske foranstaltninger, på det tredje (nederste) trin et forstørrelsesglas, der symboliserer vigtigheden af at identificere og fjerne risici. På højre side af pyramiden står der en figur med et udråbstegn i venstre hånd.">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da-DK"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1" y="4534149"/>
            <a:ext cx="2281687" cy="461665"/>
          </a:xfrm>
          <a:prstGeom prst="rect">
            <a:avLst/>
          </a:prstGeom>
          <a:noFill/>
        </p:spPr>
        <p:txBody>
          <a:bodyPr wrap="square">
            <a:spAutoFit/>
          </a:bodyPr>
          <a:lstStyle/>
          <a:p>
            <a:r>
              <a:rPr lang="da-DK" sz="1200" b="1" dirty="0">
                <a:solidFill>
                  <a:srgbClr val="003399"/>
                </a:solidFill>
              </a:rPr>
              <a:t>Individuelle foranstaltninger som sidste udvej.</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da-DK"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6" y="5191425"/>
            <a:ext cx="2577672" cy="461665"/>
          </a:xfrm>
          <a:prstGeom prst="rect">
            <a:avLst/>
          </a:prstGeom>
          <a:noFill/>
        </p:spPr>
        <p:txBody>
          <a:bodyPr wrap="square">
            <a:spAutoFit/>
          </a:bodyPr>
          <a:lstStyle/>
          <a:p>
            <a:r>
              <a:rPr lang="da-DK" sz="1200" b="1" dirty="0">
                <a:solidFill>
                  <a:srgbClr val="003399"/>
                </a:solidFill>
              </a:rPr>
              <a:t>Organisatoriske og tekniske foranstaltninger, der bør træffes.</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da-DK"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5" y="5848498"/>
            <a:ext cx="2122716" cy="461665"/>
          </a:xfrm>
          <a:prstGeom prst="rect">
            <a:avLst/>
          </a:prstGeom>
          <a:noFill/>
        </p:spPr>
        <p:txBody>
          <a:bodyPr wrap="square">
            <a:spAutoFit/>
          </a:bodyPr>
          <a:lstStyle/>
          <a:p>
            <a:r>
              <a:rPr lang="da-DK" sz="1200" b="1" dirty="0">
                <a:solidFill>
                  <a:srgbClr val="003399"/>
                </a:solidFill>
              </a:rPr>
              <a:t>Identificér, og fjern risici ved kilden.</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a:xfrm>
            <a:off x="600002" y="180000"/>
            <a:ext cx="10500617" cy="489600"/>
          </a:xfrm>
        </p:spPr>
        <p:txBody>
          <a:bodyPr/>
          <a:lstStyle/>
          <a:p>
            <a:r>
              <a:rPr lang="da-DK" dirty="0"/>
              <a:t>Prioriteret område 1: Vurdering og håndtering af psykosociale risici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1084"/>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Forebyggende foranstaltninger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13877"/>
            <a:ext cx="6526355"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da-DK" sz="1800" dirty="0"/>
              <a:t>Betragt psykosociale risici som et arbejdsmiljøanliggende</a:t>
            </a:r>
            <a:r>
              <a:rPr lang="da-DK" sz="1800" b="0" dirty="0"/>
              <a:t>, ikke som et individuelt problem. </a:t>
            </a:r>
          </a:p>
          <a:p>
            <a:pPr marL="233363" indent="-233363">
              <a:spcBef>
                <a:spcPts val="600"/>
              </a:spcBef>
              <a:spcAft>
                <a:spcPts val="600"/>
              </a:spcAft>
            </a:pPr>
            <a:r>
              <a:rPr lang="da-DK" sz="1800" b="0" dirty="0"/>
              <a:t>Sørg for, at </a:t>
            </a:r>
            <a:r>
              <a:rPr lang="da-DK" sz="1800" dirty="0"/>
              <a:t>arbejdstagerne inddrages </a:t>
            </a:r>
            <a:r>
              <a:rPr lang="da-DK" sz="1800" b="0" dirty="0"/>
              <a:t>gennem hele processen, fra oplysningsindsatser og risikovurdering til udarbejdelse af løsninger.</a:t>
            </a:r>
          </a:p>
          <a:p>
            <a:pPr marL="233363" indent="-233363">
              <a:spcBef>
                <a:spcPts val="600"/>
              </a:spcBef>
              <a:spcAft>
                <a:spcPts val="600"/>
              </a:spcAft>
            </a:pPr>
            <a:r>
              <a:rPr lang="da-DK" sz="1800" dirty="0"/>
              <a:t>Giv lederne de nødvendige kompetencer til at identificere og håndtere psykosociale risici</a:t>
            </a:r>
            <a:r>
              <a:rPr lang="da-DK" sz="1800" b="0" dirty="0"/>
              <a:t>, herunder arbejdsbelastning, konflikter og uacceptabel social adfærd.</a:t>
            </a:r>
          </a:p>
          <a:p>
            <a:pPr marL="233363" indent="-233363">
              <a:spcBef>
                <a:spcPts val="600"/>
              </a:spcBef>
              <a:spcAft>
                <a:spcPts val="600"/>
              </a:spcAft>
            </a:pPr>
            <a:r>
              <a:rPr lang="da-DK" sz="1800" dirty="0"/>
              <a:t>Integrér vurdering og håndtering af psykosociale risici i virksomhedens samlede arbejdsmiljøindsats.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8535" y="2495932"/>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da-DK"/>
              <a:t>Prioritet 2: Mobning, seksuel chikane og vold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92807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Den nuværende situation</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a-DK" dirty="0"/>
              <a:t>Et problem med mange facetter:</a:t>
            </a:r>
            <a:r>
              <a:rPr lang="da-DK" b="0" dirty="0"/>
              <a:t> overfald, mobning, diskrimination, </a:t>
            </a:r>
            <a:r>
              <a:rPr lang="da-DK" b="0" dirty="0" err="1"/>
              <a:t>viktimisering</a:t>
            </a:r>
            <a:r>
              <a:rPr lang="da-DK" b="0" dirty="0"/>
              <a:t> m.m.</a:t>
            </a:r>
          </a:p>
          <a:p>
            <a:pPr marL="233363" indent="-233363">
              <a:spcAft>
                <a:spcPts val="600"/>
              </a:spcAft>
            </a:pPr>
            <a:r>
              <a:rPr lang="da-DK" b="0" dirty="0"/>
              <a:t>En væsentlig årsag til </a:t>
            </a:r>
            <a:r>
              <a:rPr lang="da-DK" dirty="0"/>
              <a:t>dårligt helbred </a:t>
            </a:r>
            <a:r>
              <a:rPr lang="da-DK" b="0" dirty="0"/>
              <a:t>(depression, angst, søvnforstyrrelser m.m.)</a:t>
            </a:r>
          </a:p>
          <a:p>
            <a:pPr marL="233363" indent="-233363">
              <a:spcAft>
                <a:spcPts val="600"/>
              </a:spcAft>
            </a:pPr>
            <a:r>
              <a:rPr lang="da-DK" dirty="0"/>
              <a:t>13 % af arbejdstagerne i EU</a:t>
            </a:r>
            <a:r>
              <a:rPr lang="da-DK" b="0" dirty="0"/>
              <a:t> har været udsat for en eller anden form for </a:t>
            </a:r>
            <a:r>
              <a:rPr lang="da-DK" dirty="0"/>
              <a:t>vold på arbejdspladsen </a:t>
            </a:r>
            <a:r>
              <a:rPr lang="da-DK" b="0" dirty="0"/>
              <a:t>(EWCTS, Eurofound, 2021)</a:t>
            </a:r>
          </a:p>
          <a:p>
            <a:pPr marL="233363" indent="-233363">
              <a:spcAft>
                <a:spcPts val="600"/>
              </a:spcAft>
            </a:pPr>
            <a:r>
              <a:rPr lang="da-DK" dirty="0"/>
              <a:t>Digitaliseringen</a:t>
            </a:r>
            <a:r>
              <a:rPr lang="da-DK" b="0" dirty="0"/>
              <a:t> har givet anledning til nye former for uacceptabel social adfærd.</a:t>
            </a:r>
            <a:br>
              <a:rPr lang="da-DK" dirty="0"/>
            </a:br>
            <a:endParaRPr lang="da-DK"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da-DK"/>
              <a:t>Prioritet 2: Mobning, seksuel chikane og vold -2- </a:t>
            </a:r>
          </a:p>
        </p:txBody>
      </p:sp>
      <p:sp>
        <p:nvSpPr>
          <p:cNvPr id="4" name="Rectangle 3">
            <a:extLst>
              <a:ext uri="{FF2B5EF4-FFF2-40B4-BE49-F238E27FC236}">
                <a16:creationId xmlns:a16="http://schemas.microsoft.com/office/drawing/2014/main" id="{22D02451-FCA1-2255-2ADB-577B7DCA6116}"/>
              </a:ext>
            </a:extLst>
          </p:cNvPr>
          <p:cNvSpPr/>
          <p:nvPr/>
        </p:nvSpPr>
        <p:spPr>
          <a:xfrm>
            <a:off x="0" y="1568007"/>
            <a:ext cx="773264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r>
              <a:rPr lang="da-DK" b="1" dirty="0">
                <a:solidFill>
                  <a:srgbClr val="003399"/>
                </a:solidFill>
                <a:cs typeface="Arial" panose="020B0604020202020204" pitchFamily="34" charset="0"/>
              </a:rPr>
              <a:t>Kvinder rapporterer oftere end mænd, at de udsættes for uacceptabel social adfærd på arbejdspladsen.</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da-DK"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da-DK" sz="2000">
                <a:solidFill>
                  <a:schemeClr val="tx2"/>
                </a:solidFill>
                <a:latin typeface="+mj-lt"/>
              </a:rPr>
              <a:t>af kvinderne har været udsat for </a:t>
            </a:r>
            <a:r>
              <a:rPr lang="da-DK" sz="2000" b="1">
                <a:solidFill>
                  <a:schemeClr val="tx2"/>
                </a:solidFill>
                <a:latin typeface="+mj-lt"/>
              </a:rPr>
              <a:t>seksuel chikane</a:t>
            </a:r>
            <a:r>
              <a:rPr lang="da-DK" sz="2000">
                <a:solidFill>
                  <a:schemeClr val="tx2"/>
                </a:solidFill>
                <a:latin typeface="+mj-lt"/>
              </a:rPr>
              <a:t> på arbejdspladsen </a:t>
            </a:r>
            <a:r>
              <a:rPr lang="da-DK" sz="2000" b="1">
                <a:solidFill>
                  <a:schemeClr val="tx2"/>
                </a:solidFill>
                <a:latin typeface="+mj-lt"/>
              </a:rPr>
              <a:t>på et tidspunkt i deres liv</a:t>
            </a:r>
            <a:r>
              <a:rPr lang="da-DK" sz="2000">
                <a:solidFill>
                  <a:schemeClr val="tx2"/>
                </a:solidFill>
                <a:latin typeface="+mj-lt"/>
              </a:rPr>
              <a:t>.</a:t>
            </a:r>
            <a:r>
              <a:rPr lang="da-DK"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da-DK"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477328"/>
          </a:xfrm>
          <a:prstGeom prst="rect">
            <a:avLst/>
          </a:prstGeom>
          <a:noFill/>
        </p:spPr>
        <p:txBody>
          <a:bodyPr wrap="square">
            <a:spAutoFit/>
          </a:bodyPr>
          <a:lstStyle/>
          <a:p>
            <a:pPr algn="ctr"/>
            <a:r>
              <a:rPr lang="da-DK" dirty="0">
                <a:solidFill>
                  <a:schemeClr val="tx2"/>
                </a:solidFill>
                <a:latin typeface="+mj-lt"/>
              </a:rPr>
              <a:t>af kvinderne har været udsat for </a:t>
            </a:r>
            <a:r>
              <a:rPr lang="da-DK" b="1" dirty="0">
                <a:solidFill>
                  <a:schemeClr val="tx2"/>
                </a:solidFill>
                <a:latin typeface="+mj-lt"/>
              </a:rPr>
              <a:t>seksuel chikane på arbejdspladsen inden for de seneste 12 måneder</a:t>
            </a:r>
            <a:r>
              <a:rPr lang="da-DK" dirty="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da-DK"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da-DK" sz="2000">
                <a:solidFill>
                  <a:schemeClr val="tx2"/>
                </a:solidFill>
                <a:latin typeface="+mj-lt"/>
              </a:rPr>
              <a:t>af kvinderne har været udsat for</a:t>
            </a:r>
            <a:r>
              <a:rPr lang="da-DK" sz="2000" b="1">
                <a:solidFill>
                  <a:schemeClr val="tx2"/>
                </a:solidFill>
                <a:latin typeface="+mj-lt"/>
              </a:rPr>
              <a:t> seksuel chikane </a:t>
            </a:r>
            <a:r>
              <a:rPr lang="da-DK" sz="2000">
                <a:solidFill>
                  <a:schemeClr val="tx2"/>
                </a:solidFill>
                <a:latin typeface="+mj-lt"/>
              </a:rPr>
              <a:t>fra en </a:t>
            </a:r>
            <a:r>
              <a:rPr lang="da-DK" sz="2000" b="1">
                <a:solidFill>
                  <a:schemeClr val="tx2"/>
                </a:solidFill>
                <a:latin typeface="+mj-lt"/>
              </a:rPr>
              <a:t>mandlig chef eller leder</a:t>
            </a:r>
            <a:r>
              <a:rPr lang="da-DK"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da-DK"/>
              <a:t>Prioritet 2: Mobning, seksuel chikane og vold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da-DK" sz="1500" b="1" dirty="0">
                <a:solidFill>
                  <a:srgbClr val="003399"/>
                </a:solidFill>
              </a:rPr>
              <a:t>Arbejdstagernes deltagelse og ledelsens engagement er afgørende. </a:t>
            </a:r>
          </a:p>
        </p:txBody>
      </p:sp>
      <p:pic>
        <p:nvPicPr>
          <p:cNvPr id="8" name="Picture 7" descr="Et skyformet fotografi viser en gruppe arbejdstagere på en byggeplads, som taler sammen. Til venstre ses en grøn figur. Illustrationen understreger betydningen af arbejdstagernes inddragelse i forebyggelsen af chikane, seksuel chikane og vold.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Forebyggende foranstaltninger</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da-DK" b="0" dirty="0"/>
              <a:t>Gør det klart, hvilken adfærd der er acceptabel, og hvilken der ikke er.</a:t>
            </a:r>
          </a:p>
          <a:p>
            <a:pPr marL="233363" indent="-233363">
              <a:spcAft>
                <a:spcPts val="600"/>
              </a:spcAft>
            </a:pPr>
            <a:r>
              <a:rPr lang="da-DK" b="0" dirty="0">
                <a:cs typeface="Arial"/>
              </a:rPr>
              <a:t>Undersøg de bagvedliggende årsager og medvirkende faktorer.</a:t>
            </a:r>
          </a:p>
          <a:p>
            <a:pPr marL="233363" indent="-233363">
              <a:spcAft>
                <a:spcPts val="600"/>
              </a:spcAft>
            </a:pPr>
            <a:r>
              <a:rPr lang="da-DK" b="0" dirty="0"/>
              <a:t>Gør det muligt for arbejdstagerne at sige fra eller indberette hændelser fortroligt. </a:t>
            </a:r>
          </a:p>
          <a:p>
            <a:pPr marL="233363" indent="-233363">
              <a:spcAft>
                <a:spcPts val="600"/>
              </a:spcAft>
            </a:pPr>
            <a:r>
              <a:rPr lang="da-DK" b="0" dirty="0"/>
              <a:t>Reagér retfærdigt og konsekvent. </a:t>
            </a:r>
          </a:p>
          <a:p>
            <a:pPr marL="233363" indent="-233363">
              <a:spcAft>
                <a:spcPts val="600"/>
              </a:spcAft>
            </a:pPr>
            <a:r>
              <a:rPr lang="da-DK" b="0" dirty="0">
                <a:ea typeface=""/>
                <a:cs typeface="Arial"/>
              </a:rPr>
              <a:t>Udarbejd strategier for konfliktnedtrapning og muligheder for at bringe medarbejdere ud af truende situationer for at beskytte dem mod tredjepartsvold.</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da-DK"/>
              <a:t>Prioriteret område 3: Fysiske risici og mental sundhed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1" y="1295400"/>
            <a:ext cx="81649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Den nuværende situation</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da-DK" sz="1800" dirty="0">
                <a:solidFill>
                  <a:schemeClr val="tx2"/>
                </a:solidFill>
              </a:rPr>
              <a:t>Kampagnen sætter fokus på samspillet mellem psykosociale risici og: </a:t>
            </a:r>
          </a:p>
          <a:p>
            <a:pPr marL="457200" indent="-223838">
              <a:spcBef>
                <a:spcPts val="600"/>
              </a:spcBef>
              <a:spcAft>
                <a:spcPts val="600"/>
              </a:spcAft>
              <a:buFont typeface="Wingdings" panose="05000000000000000000" pitchFamily="2" charset="2"/>
              <a:buChar char="§"/>
            </a:pPr>
            <a:r>
              <a:rPr lang="da-DK" sz="1800" b="1" dirty="0">
                <a:solidFill>
                  <a:schemeClr val="tx2"/>
                </a:solidFill>
              </a:rPr>
              <a:t>fysisk arbejdsbelastning og muskel- og skeletbesvær</a:t>
            </a:r>
          </a:p>
          <a:p>
            <a:pPr marL="457200" indent="-223838">
              <a:spcBef>
                <a:spcPts val="600"/>
              </a:spcBef>
              <a:spcAft>
                <a:spcPts val="600"/>
              </a:spcAft>
              <a:buFont typeface="Wingdings" panose="05000000000000000000" pitchFamily="2" charset="2"/>
              <a:buChar char="§"/>
            </a:pPr>
            <a:r>
              <a:rPr lang="da-DK" sz="1800" b="1" dirty="0">
                <a:solidFill>
                  <a:schemeClr val="tx2"/>
                </a:solidFill>
              </a:rPr>
              <a:t>forhold i arbejdsmiljøet </a:t>
            </a:r>
            <a:r>
              <a:rPr lang="da-DK" sz="1800" dirty="0">
                <a:solidFill>
                  <a:schemeClr val="tx2"/>
                </a:solidFill>
              </a:rPr>
              <a:t>(f.eks. støj, temperatur og indretning)</a:t>
            </a:r>
          </a:p>
          <a:p>
            <a:pPr marL="457200" indent="-223838">
              <a:spcBef>
                <a:spcPts val="600"/>
              </a:spcBef>
              <a:spcAft>
                <a:spcPts val="600"/>
              </a:spcAft>
              <a:buFont typeface="Wingdings" panose="05000000000000000000" pitchFamily="2" charset="2"/>
              <a:buChar char="§"/>
            </a:pPr>
            <a:r>
              <a:rPr lang="da-DK" sz="1800" b="1" dirty="0">
                <a:solidFill>
                  <a:schemeClr val="tx2"/>
                </a:solidFill>
              </a:rPr>
              <a:t>arbejdsrelaterede ulykker </a:t>
            </a:r>
            <a:r>
              <a:rPr lang="da-DK" sz="1800" dirty="0">
                <a:solidFill>
                  <a:schemeClr val="tx2"/>
                </a:solidFill>
              </a:rPr>
              <a:t>og </a:t>
            </a:r>
            <a:r>
              <a:rPr lang="da-DK" sz="1800" b="1" dirty="0">
                <a:solidFill>
                  <a:schemeClr val="tx2"/>
                </a:solidFill>
              </a:rPr>
              <a:t>sikkerhedspræstation</a:t>
            </a:r>
            <a:r>
              <a:rPr lang="da-DK"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164996" y="3066222"/>
            <a:ext cx="3245126" cy="1669376"/>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da-DK" sz="1800" b="1" dirty="0">
                <a:solidFill>
                  <a:srgbClr val="003399"/>
                </a:solidFill>
              </a:rPr>
              <a:t>Fysiske og psykosociale risici påvirker tilsammen den mentale sundhed og sikkerheden på arbejdspladsen. </a:t>
            </a:r>
          </a:p>
        </p:txBody>
      </p:sp>
      <p:pic>
        <p:nvPicPr>
          <p:cNvPr id="14" name="Picture 13" descr="Vektorbillede af en grøn figur med muskel- og skeletbesvær.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8338"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da-DK"/>
              <a:t>Prioriteret område 3: Fysiske risici og mental sundhed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Hvordan håndteres kombineret eksponering?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866099" cy="2078916"/>
          </a:xfrm>
        </p:spPr>
        <p:txBody>
          <a:bodyPr>
            <a:normAutofit lnSpcReduction="10000"/>
          </a:bodyPr>
          <a:lstStyle/>
          <a:p>
            <a:pPr>
              <a:spcAft>
                <a:spcPts val="600"/>
              </a:spcAft>
            </a:pPr>
            <a:r>
              <a:rPr lang="da-DK" b="0" dirty="0"/>
              <a:t>ved at anlægge en</a:t>
            </a:r>
            <a:r>
              <a:rPr lang="da-DK" dirty="0"/>
              <a:t> helhedsorienteret tilgang til arbejdsmiljøet, hvor både psykosociale og fysiske risici indgår</a:t>
            </a:r>
            <a:r>
              <a:rPr lang="da-DK" b="0" dirty="0"/>
              <a:t> </a:t>
            </a:r>
          </a:p>
          <a:p>
            <a:pPr>
              <a:spcAft>
                <a:spcPts val="600"/>
              </a:spcAft>
            </a:pPr>
            <a:r>
              <a:rPr lang="da-DK" b="0" dirty="0"/>
              <a:t>ved at sikre </a:t>
            </a:r>
            <a:r>
              <a:rPr lang="da-DK" dirty="0"/>
              <a:t>målrettet forebyggelse af muskel- og skeletbesvær </a:t>
            </a:r>
            <a:r>
              <a:rPr lang="da-DK" b="0" dirty="0"/>
              <a:t>og fysisk belastning </a:t>
            </a:r>
          </a:p>
          <a:p>
            <a:pPr>
              <a:spcAft>
                <a:spcPts val="600"/>
              </a:spcAft>
            </a:pPr>
            <a:r>
              <a:rPr lang="da-DK" b="0" dirty="0"/>
              <a:t>ved at tage højde for </a:t>
            </a:r>
            <a:r>
              <a:rPr lang="da-DK" dirty="0"/>
              <a:t>det fysiske arbejdsmiljøs betydning for arbejdstagernes trivsel</a:t>
            </a:r>
          </a:p>
          <a:p>
            <a:pPr>
              <a:spcAft>
                <a:spcPts val="600"/>
              </a:spcAft>
            </a:pPr>
            <a:r>
              <a:rPr lang="da-DK" b="0" dirty="0"/>
              <a:t>ved at rette særlig opmærksomhed mod </a:t>
            </a:r>
            <a:r>
              <a:rPr lang="da-DK" dirty="0"/>
              <a:t>højrisikosektorer </a:t>
            </a:r>
            <a:r>
              <a:rPr lang="da-DK" b="0" dirty="0"/>
              <a:t>og </a:t>
            </a:r>
            <a:r>
              <a:rPr lang="da-DK" dirty="0"/>
              <a:t>sårbare grupper </a:t>
            </a:r>
            <a:r>
              <a:rPr lang="da-DK" b="0" dirty="0"/>
              <a:t>ved planlægning af forebyggende indsatser.</a:t>
            </a:r>
          </a:p>
        </p:txBody>
      </p:sp>
      <p:pic>
        <p:nvPicPr>
          <p:cNvPr id="10" name="Picture 9" descr="Et skyformet fotografi af bygningsarbejdere, der drøfter en opgave.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68397"/>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da-DK"/>
              <a:t>Prioriteret område 4: Psykosociale risici i sundheds- og omsorgssektoren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Den nuværende situation</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lnSpcReduction="10000"/>
          </a:bodyPr>
          <a:lstStyle/>
          <a:p>
            <a:pPr marL="233363" indent="-233363">
              <a:spcBef>
                <a:spcPts val="1200"/>
              </a:spcBef>
              <a:spcAft>
                <a:spcPts val="600"/>
              </a:spcAft>
            </a:pPr>
            <a:r>
              <a:rPr lang="da-DK" b="0" dirty="0"/>
              <a:t>En sektor </a:t>
            </a:r>
            <a:r>
              <a:rPr lang="da-DK" dirty="0"/>
              <a:t>med afgørende betydning for det europæiske samfund, som beskæftiger 21,5 millioner arbejdstagere</a:t>
            </a:r>
            <a:r>
              <a:rPr lang="da-DK" b="0" dirty="0"/>
              <a:t> svarende til </a:t>
            </a:r>
            <a:r>
              <a:rPr lang="da-DK" dirty="0"/>
              <a:t>11 % af alle arbejdstagere i EU. </a:t>
            </a:r>
          </a:p>
          <a:p>
            <a:pPr marL="233363" indent="-233363">
              <a:spcBef>
                <a:spcPts val="1200"/>
              </a:spcBef>
              <a:spcAft>
                <a:spcPts val="600"/>
              </a:spcAft>
            </a:pPr>
            <a:r>
              <a:rPr lang="da-DK" dirty="0"/>
              <a:t>Højere eksponering for en række psykosociale risici </a:t>
            </a:r>
            <a:r>
              <a:rPr lang="da-DK" dirty="0">
                <a:solidFill>
                  <a:schemeClr val="accent1"/>
                </a:solidFill>
              </a:rPr>
              <a:t>end i de fleste andre </a:t>
            </a:r>
            <a:r>
              <a:rPr lang="da-DK" dirty="0"/>
              <a:t>sektorer. </a:t>
            </a:r>
          </a:p>
          <a:p>
            <a:pPr marL="233363" indent="-233363">
              <a:spcBef>
                <a:spcPts val="1200"/>
              </a:spcBef>
              <a:spcAft>
                <a:spcPts val="600"/>
              </a:spcAft>
            </a:pPr>
            <a:r>
              <a:rPr lang="da-DK" dirty="0"/>
              <a:t>31 % af arbejdstagerne i sundheds- og omsorgssektoren har </a:t>
            </a:r>
            <a:r>
              <a:rPr lang="da-DK" b="0" dirty="0"/>
              <a:t>inden for de seneste 12 måneder</a:t>
            </a:r>
            <a:r>
              <a:rPr lang="da-DK" dirty="0"/>
              <a:t> oplevet stress, depression eller angst, som skyldes eller er blevet forværret af arbejdet</a:t>
            </a:r>
            <a:r>
              <a:rPr lang="da-DK"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da-DK"/>
              <a:t>Prioriteret område 4: Psykosociale risici i sundheds- og omsorgssektoren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114780"/>
            <a:ext cx="113157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dirty="0">
                <a:latin typeface="+mn-lt"/>
              </a:rPr>
              <a:t>Andel af arbejdspladser, der rapporterer om psykosociale farer i sundheds- og omsorgssektoren sammenlignet med gennemsnittet for EU-27 på tværs af alle sektorer (2024). </a:t>
            </a:r>
          </a:p>
        </p:txBody>
      </p:sp>
      <p:pic>
        <p:nvPicPr>
          <p:cNvPr id="5" name="Graphic 4" descr="En graf, der sammenligner de forskellige psykosociale risici på arbejdspladsen i alle sektorer i de 27 EU-medlemsstater (med blåt) og i sundheds- og omsorgssektoren (med grønt). De viste psykosociale risici omfatter: 56 procent mod 72 procent har at gøre med kunder, patienter, elever osv.  tidspres  43 procent mod 48 procent oplever mangelfuld kommunikation eller dårligt samarbejde med organisationer  18 procent mod 21 procent har lange eller uregelmæssige arbejdstider  10 procent mod 11 procent frygter at miste deres job.">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057286" y="2097771"/>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157345" y="4830033"/>
            <a:ext cx="4718338" cy="1169551"/>
          </a:xfrm>
          <a:prstGeom prst="rect">
            <a:avLst/>
          </a:prstGeom>
          <a:noFill/>
        </p:spPr>
        <p:txBody>
          <a:bodyPr wrap="square" rtlCol="0">
            <a:spAutoFit/>
          </a:bodyPr>
          <a:lstStyle/>
          <a:p>
            <a:pPr marL="227013" indent="-227013">
              <a:buClr>
                <a:srgbClr val="C00000"/>
              </a:buClr>
              <a:buAutoNum type="alphaUcPeriod"/>
            </a:pPr>
            <a:r>
              <a:rPr lang="da-DK" sz="1000" b="1" dirty="0">
                <a:solidFill>
                  <a:schemeClr val="tx1">
                    <a:lumMod val="65000"/>
                    <a:lumOff val="35000"/>
                  </a:schemeClr>
                </a:solidFill>
              </a:rPr>
              <a:t>Kontakt med vanskelige kunder, patienter, elever m.fl.</a:t>
            </a:r>
          </a:p>
          <a:p>
            <a:pPr marL="227013" indent="-227013">
              <a:buClr>
                <a:srgbClr val="C00000"/>
              </a:buClr>
              <a:buAutoNum type="alphaUcPeriod"/>
            </a:pPr>
            <a:r>
              <a:rPr lang="da-DK" sz="1000" b="1" dirty="0">
                <a:solidFill>
                  <a:schemeClr val="tx1">
                    <a:lumMod val="65000"/>
                    <a:lumOff val="35000"/>
                  </a:schemeClr>
                </a:solidFill>
              </a:rPr>
              <a:t>Tidspres</a:t>
            </a:r>
          </a:p>
          <a:p>
            <a:pPr marL="227013" indent="-227013">
              <a:buClr>
                <a:srgbClr val="C00000"/>
              </a:buClr>
              <a:buAutoNum type="alphaUcPeriod"/>
            </a:pPr>
            <a:r>
              <a:rPr lang="da-DK" sz="1000" b="1" dirty="0">
                <a:solidFill>
                  <a:schemeClr val="tx1">
                    <a:lumMod val="65000"/>
                    <a:lumOff val="35000"/>
                  </a:schemeClr>
                </a:solidFill>
              </a:rPr>
              <a:t>Mangelfuld kommunikation eller dårligt samarbejde inden for organisationen</a:t>
            </a:r>
          </a:p>
          <a:p>
            <a:pPr marL="227013" indent="-227013">
              <a:buClr>
                <a:srgbClr val="C00000"/>
              </a:buClr>
              <a:buAutoNum type="alphaUcPeriod"/>
            </a:pPr>
            <a:r>
              <a:rPr lang="da-DK" sz="1000" b="1" dirty="0">
                <a:solidFill>
                  <a:schemeClr val="tx1">
                    <a:lumMod val="65000"/>
                    <a:lumOff val="35000"/>
                  </a:schemeClr>
                </a:solidFill>
              </a:rPr>
              <a:t>Lange eller uregelmæssige arbejdstider</a:t>
            </a:r>
          </a:p>
          <a:p>
            <a:pPr marL="227013" indent="-227013">
              <a:buClr>
                <a:srgbClr val="C00000"/>
              </a:buClr>
              <a:buAutoNum type="alphaUcPeriod"/>
            </a:pPr>
            <a:r>
              <a:rPr lang="da-DK" sz="1000" b="1" dirty="0">
                <a:solidFill>
                  <a:schemeClr val="tx1">
                    <a:lumMod val="65000"/>
                    <a:lumOff val="35000"/>
                  </a:schemeClr>
                </a:solidFill>
              </a:rPr>
              <a:t>Frygt for at miste jobbet</a:t>
            </a:r>
          </a:p>
          <a:p>
            <a:pPr marL="342900" indent="-342900">
              <a:buAutoNum type="alphaUcPeriod"/>
            </a:pPr>
            <a:endParaRPr lang="en-GB" sz="10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283048" y="5874942"/>
            <a:ext cx="5635256" cy="246221"/>
          </a:xfrm>
          <a:prstGeom prst="rect">
            <a:avLst/>
          </a:prstGeom>
          <a:noFill/>
        </p:spPr>
        <p:txBody>
          <a:bodyPr wrap="square" rtlCol="0">
            <a:spAutoFit/>
          </a:bodyPr>
          <a:lstStyle/>
          <a:p>
            <a:r>
              <a:rPr lang="da-DK" sz="1000" i="1">
                <a:solidFill>
                  <a:schemeClr val="tx1">
                    <a:lumMod val="65000"/>
                    <a:lumOff val="35000"/>
                  </a:schemeClr>
                </a:solidFill>
              </a:rPr>
              <a:t>Kilde: ESENER 2024 – Grundlag: Forretningssteder i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8072067" y="493237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da-DK" sz="1100" b="1">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da-DK" sz="1100" b="1">
                  <a:solidFill>
                    <a:schemeClr val="tx1">
                      <a:lumMod val="65000"/>
                      <a:lumOff val="35000"/>
                    </a:schemeClr>
                  </a:solidFill>
                </a:rPr>
                <a:t>Sundheds- og</a:t>
              </a:r>
            </a:p>
            <a:p>
              <a:pPr>
                <a:buClr>
                  <a:srgbClr val="C00000"/>
                </a:buClr>
              </a:pPr>
              <a:r>
                <a:rPr lang="da-DK" sz="1100" b="1">
                  <a:solidFill>
                    <a:schemeClr val="tx1">
                      <a:lumMod val="65000"/>
                      <a:lumOff val="35000"/>
                    </a:schemeClr>
                  </a:solidFill>
                </a:rPr>
                <a:t>omsorgsaktiviteter</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da-DK"/>
              <a:t>Prioriteret område 4: Psykosociale risici i sundheds- og omsorgssektoren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solidFill>
                  <a:schemeClr val="tx2"/>
                </a:solidFill>
                <a:latin typeface="+mn-lt"/>
                <a:cs typeface="Arial"/>
              </a:rPr>
              <a:t>Sektorspecifikke </a:t>
            </a:r>
            <a:r>
              <a:rPr lang="da-DK" sz="1800" b="1">
                <a:latin typeface="+mn-lt"/>
                <a:cs typeface="Arial"/>
              </a:rPr>
              <a:t>forebyggende foranstaltninger:</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27382" y="2015889"/>
            <a:ext cx="6260434" cy="3014732"/>
          </a:xfrm>
        </p:spPr>
        <p:txBody>
          <a:bodyPr>
            <a:noAutofit/>
          </a:bodyPr>
          <a:lstStyle/>
          <a:p>
            <a:pPr marL="233045" indent="-233045">
              <a:spcAft>
                <a:spcPts val="600"/>
              </a:spcAft>
            </a:pPr>
            <a:r>
              <a:rPr lang="da-DK" b="0" dirty="0"/>
              <a:t>Fremme af jobautonomi i tilrettelæggelsen af pleje- og omsorgsarbejdet </a:t>
            </a:r>
          </a:p>
          <a:p>
            <a:pPr marL="233045" indent="-233045">
              <a:spcAft>
                <a:spcPts val="600"/>
              </a:spcAft>
            </a:pPr>
            <a:r>
              <a:rPr lang="da-DK" b="0" dirty="0"/>
              <a:t>Inddragelse af arbejdstagerne i beslutninger om både arbejdspladsen og plejen</a:t>
            </a:r>
          </a:p>
          <a:p>
            <a:pPr marL="233045" indent="-233045">
              <a:spcAft>
                <a:spcPts val="600"/>
              </a:spcAft>
            </a:pPr>
            <a:r>
              <a:rPr lang="da-DK" b="0" dirty="0"/>
              <a:t>Anerkendelse af pleje- og omsorgsarbejdet og en rimelig aflønning</a:t>
            </a:r>
          </a:p>
          <a:p>
            <a:pPr marL="233045" indent="-233045">
              <a:spcAft>
                <a:spcPts val="600"/>
              </a:spcAft>
            </a:pPr>
            <a:r>
              <a:rPr lang="da-DK" b="0" dirty="0"/>
              <a:t>Deltagerbaseret vagtplanlægning</a:t>
            </a:r>
          </a:p>
          <a:p>
            <a:pPr marL="233045" indent="-233045">
              <a:spcAft>
                <a:spcPts val="600"/>
              </a:spcAft>
            </a:pPr>
            <a:r>
              <a:rPr lang="da-DK" b="0" dirty="0"/>
              <a:t>Tilstrækkelig bemanding og styring af arbejdsbelastningen</a:t>
            </a:r>
          </a:p>
          <a:p>
            <a:pPr marL="233045" indent="-233045">
              <a:spcAft>
                <a:spcPts val="600"/>
              </a:spcAft>
            </a:pPr>
            <a:r>
              <a:rPr lang="da-DK" b="0" dirty="0"/>
              <a:t>Sikring af tilstrækkelig hvile og en bedre balance mellem arbejdsliv og privatliv</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F086B119-CB7C-AD24-08DE-3F6312EA6A9D}"/>
              </a:ext>
            </a:extLst>
          </p:cNvPr>
          <p:cNvSpPr/>
          <p:nvPr/>
        </p:nvSpPr>
        <p:spPr>
          <a:xfrm>
            <a:off x="7185991" y="2097157"/>
            <a:ext cx="3785430" cy="2136913"/>
          </a:xfrm>
          <a:prstGeom prst="wedgeRectCallout">
            <a:avLst>
              <a:gd name="adj1" fmla="val -24079"/>
              <a:gd name="adj2" fmla="val 63984"/>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da-DK" sz="1800" b="1" dirty="0">
                <a:solidFill>
                  <a:schemeClr val="tx2"/>
                </a:solidFill>
              </a:rPr>
              <a:t>Et godt arbejdsmiljø gavner ikke kun arbejdstagerne i sundheds- og omsorgssektoren, men bidrager også til højere kvalitet i plejen og større patientsikkerhed.  </a:t>
            </a:r>
          </a:p>
        </p:txBody>
      </p:sp>
      <p:pic>
        <p:nvPicPr>
          <p:cNvPr id="9" name="Picture 8" descr="Vektorbillede af en figur ved siden af en hospitalsseng, der skal symbolisere sundheds- og omsorgssektoren.">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300568"/>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da-DK"/>
              <a:t>Prioriteret område 5: Fremme af mental sundhed på arbejdet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94197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Den nuværende situation</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16878"/>
            <a:ext cx="10499800" cy="3320431"/>
          </a:xfrm>
        </p:spPr>
        <p:txBody>
          <a:bodyPr>
            <a:normAutofit/>
          </a:bodyPr>
          <a:lstStyle/>
          <a:p>
            <a:pPr marL="233363" indent="-233363">
              <a:spcBef>
                <a:spcPts val="1200"/>
              </a:spcBef>
              <a:spcAft>
                <a:spcPts val="600"/>
              </a:spcAft>
            </a:pPr>
            <a:r>
              <a:rPr lang="da-DK" dirty="0"/>
              <a:t>Arbejdstagere, der vender tilbage</a:t>
            </a:r>
            <a:r>
              <a:rPr lang="da-DK" b="0" dirty="0"/>
              <a:t> til arbejdspladsen efter at have haft et arbejdsrelateret psykisk problem, har behov for en </a:t>
            </a:r>
            <a:r>
              <a:rPr lang="da-DK" dirty="0"/>
              <a:t>hensigtsmæssig tilpasning af arbejdet</a:t>
            </a:r>
            <a:r>
              <a:rPr lang="da-DK" b="0" dirty="0"/>
              <a:t>. </a:t>
            </a:r>
          </a:p>
          <a:p>
            <a:pPr marL="233363" indent="-233363">
              <a:spcBef>
                <a:spcPts val="1200"/>
              </a:spcBef>
              <a:spcAft>
                <a:spcPts val="600"/>
              </a:spcAft>
            </a:pPr>
            <a:r>
              <a:rPr lang="da-DK" b="0" dirty="0"/>
              <a:t>Selv når psykiske problemer ikke er arbejdsrelaterede, </a:t>
            </a:r>
            <a:r>
              <a:rPr lang="da-DK" dirty="0"/>
              <a:t>gavner et støttende og respektfuldt arbejdsmiljø </a:t>
            </a:r>
            <a:r>
              <a:rPr lang="da-DK" b="0" dirty="0"/>
              <a:t>både </a:t>
            </a:r>
            <a:r>
              <a:rPr lang="da-DK" dirty="0"/>
              <a:t>den enkelte og organisationen</a:t>
            </a:r>
            <a:r>
              <a:rPr lang="da-DK" b="0" dirty="0"/>
              <a:t>.</a:t>
            </a:r>
          </a:p>
          <a:p>
            <a:pPr marL="233363" indent="-233363">
              <a:spcBef>
                <a:spcPts val="1200"/>
              </a:spcBef>
              <a:spcAft>
                <a:spcPts val="600"/>
              </a:spcAft>
            </a:pPr>
            <a:r>
              <a:rPr lang="da-DK" dirty="0"/>
              <a:t>Individuelt tilpassede løsninger </a:t>
            </a:r>
            <a:r>
              <a:rPr lang="da-DK" b="0" dirty="0"/>
              <a:t>kan gøre det muligt for alle at arbejde effektivt og føle sig værdsat, f.eks. roligere arbejdsmiljøer, fleksible arbejdstider, tilpasning af arbejdsopgaver. </a:t>
            </a:r>
          </a:p>
          <a:p>
            <a:pPr marL="233363" indent="-233363">
              <a:spcBef>
                <a:spcPts val="1200"/>
              </a:spcBef>
              <a:spcAft>
                <a:spcPts val="600"/>
              </a:spcAft>
            </a:pPr>
            <a:r>
              <a:rPr lang="da-DK" dirty="0"/>
              <a:t>Stigmatisering ved psykisk sygdom er fortsat en væsentlig barriere, der skal overvindes</a:t>
            </a:r>
            <a:r>
              <a:rPr lang="da-DK"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4165" y="4694880"/>
            <a:ext cx="4227255" cy="2067343"/>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da-DK"/>
              <a:t>Prioriteret område 5: Fremme af mental sundhed på arbejdet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Den nuværende situation</a:t>
            </a:r>
          </a:p>
        </p:txBody>
      </p:sp>
      <p:pic>
        <p:nvPicPr>
          <p:cNvPr id="12" name="Picture 11" descr="Fotografi af kontormedarbejdere i samtale samt en grøn figur med lynlås for munden, der illustrerer den barriere, det kan være at tale åbent om mental sundhed.">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da-DK"/>
              <a:t>Næsten halvdelen af </a:t>
            </a:r>
            <a:r>
              <a:rPr lang="da-DK">
                <a:solidFill>
                  <a:schemeClr val="tx1">
                    <a:lumMod val="50000"/>
                    <a:lumOff val="50000"/>
                  </a:schemeClr>
                </a:solidFill>
              </a:rPr>
              <a:t>arbejdstagerne i EU mener, at det vil få negative konsekvenser for deres karriere at fortælle om en psykisk lidelse på arbejdspladsen, mens en lige så stor andel er uenig. </a:t>
            </a:r>
          </a:p>
          <a:p>
            <a:pPr marL="0" indent="0">
              <a:buNone/>
            </a:pPr>
            <a:r>
              <a:rPr lang="da-DK" sz="1333"/>
              <a:t>OSH Pulse 2025</a:t>
            </a:r>
          </a:p>
        </p:txBody>
      </p:sp>
      <p:pic>
        <p:nvPicPr>
          <p:cNvPr id="10" name="Picture 9" descr="Vektorbillede i en sky af en papirsilhuet af et hoved med en uendelig side. Til venstre er der en kalender. Til højre, en figur med et EU-flag.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da-DK" sz="1600" b="1">
                <a:solidFill>
                  <a:schemeClr val="tx2"/>
                </a:solidFill>
              </a:rPr>
              <a:t>Næsten halvdelen af EU's befolkning </a:t>
            </a:r>
            <a:r>
              <a:rPr lang="da-DK" sz="1600" b="1">
                <a:solidFill>
                  <a:schemeClr val="tx1">
                    <a:lumMod val="50000"/>
                    <a:lumOff val="50000"/>
                  </a:schemeClr>
                </a:solidFill>
              </a:rPr>
              <a:t>oplyser, at de inden for de seneste 12 måneder har oplevet et følelsesmæssigt eller psykosocialt problem, f.eks. depression eller angst.</a:t>
            </a:r>
          </a:p>
          <a:p>
            <a:pPr defTabSz="342900">
              <a:spcBef>
                <a:spcPts val="450"/>
              </a:spcBef>
              <a:buClr>
                <a:schemeClr val="tx2"/>
              </a:buClr>
            </a:pPr>
            <a:r>
              <a:rPr lang="da-DK"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7010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da-DK"/>
              <a:t>Prioriteret område 5: Fremme af mental sundhed på arbejdet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1800" b="1">
                <a:latin typeface="+mn-lt"/>
              </a:rPr>
              <a:t>Forebyggende foranstaltninger</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32911"/>
            <a:ext cx="6211757" cy="3642332"/>
          </a:xfrm>
        </p:spPr>
        <p:txBody>
          <a:bodyPr>
            <a:noAutofit/>
          </a:bodyPr>
          <a:lstStyle/>
          <a:p>
            <a:pPr marL="233363" indent="-233363">
              <a:spcAft>
                <a:spcPts val="600"/>
              </a:spcAft>
            </a:pPr>
            <a:r>
              <a:rPr lang="da-DK" dirty="0"/>
              <a:t>Anvend de samme arbejdsmiljøprincipper for mental sundhed som for fysisk sundhed</a:t>
            </a:r>
            <a:r>
              <a:rPr lang="da-DK" b="0" dirty="0"/>
              <a:t>: tidlig støtte, rimelige tilpasninger og fravær af diskrimination.</a:t>
            </a:r>
          </a:p>
          <a:p>
            <a:pPr marL="233363" indent="-233363">
              <a:spcAft>
                <a:spcPts val="600"/>
              </a:spcAft>
            </a:pPr>
            <a:r>
              <a:rPr lang="da-DK" dirty="0"/>
              <a:t>Tilbyd praktisk støtte</a:t>
            </a:r>
            <a:r>
              <a:rPr lang="da-DK" b="0" dirty="0"/>
              <a:t> ved at tilpasse arbejdsopgaver, arbejdstid eller arbejdsmiljø, så arbejdstagerne lettere kan blive på eller vende tilbage til arbejdspladsen.</a:t>
            </a:r>
          </a:p>
          <a:p>
            <a:pPr marL="233363" indent="-233363">
              <a:spcAft>
                <a:spcPts val="600"/>
              </a:spcAft>
            </a:pPr>
            <a:r>
              <a:rPr lang="da-DK" dirty="0"/>
              <a:t>Skab en støttende kultur fri for stigmatisering ved psykisk sygdom</a:t>
            </a:r>
            <a:r>
              <a:rPr lang="da-DK" b="0" dirty="0"/>
              <a:t> gennem oplysning, inddragelse af arbejdstagerne og ved at skabe trygge rammer for at tale åbent om psykiske problemer og søge hjælp.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096540" y="1304160"/>
            <a:ext cx="4477578" cy="1353503"/>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bIns="914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da-DK" sz="1800" b="1" dirty="0">
                <a:solidFill>
                  <a:schemeClr val="tx2"/>
                </a:solidFill>
              </a:rPr>
              <a:t>Husk: Effektiv forebyggelse begynder med at tage fat på de bagvedliggende årsager til psykosociale risici på arbejdspladsen.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da-DK"/>
              <a:t>EU-OSHA's netværk</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 for netværket af EU-agenturer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225959"/>
            <a:ext cx="1945359" cy="626417"/>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da-DK" sz="1200" b="1" dirty="0">
                <a:solidFill>
                  <a:schemeClr val="tx2"/>
                </a:solidFill>
                <a:hlinkClick r:id="rId5">
                  <a:extLst>
                    <a:ext uri="{A12FA001-AC4F-418D-AE19-62706E023703}">
                      <ahyp:hlinkClr xmlns:ahyp="http://schemas.microsoft.com/office/drawing/2018/hyperlinkcolor" val="tx"/>
                    </a:ext>
                  </a:extLst>
                </a:hlinkClick>
              </a:rPr>
              <a:t>EUROPÆISKE ARBEJDSMARKEDS-PARTER</a:t>
            </a:r>
          </a:p>
          <a:p>
            <a:pPr algn="ctr"/>
            <a:endParaRPr lang="en-GB" sz="12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 for Enterprise Europe-netværket">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3"/>
            <a:ext cx="1785837" cy="373188"/>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da-DK" sz="1200" b="1" dirty="0">
                <a:solidFill>
                  <a:schemeClr val="tx2"/>
                </a:solidFill>
                <a:hlinkClick r:id="rId8">
                  <a:extLst>
                    <a:ext uri="{A12FA001-AC4F-418D-AE19-62706E023703}">
                      <ahyp:hlinkClr xmlns:ahyp="http://schemas.microsoft.com/office/drawing/2018/hyperlinkcolor" val="tx"/>
                    </a:ext>
                  </a:extLst>
                </a:hlinkClick>
              </a:rPr>
              <a:t>EU-INSTITUTIONER</a:t>
            </a:r>
          </a:p>
          <a:p>
            <a:pPr algn="ctr"/>
            <a:endParaRPr lang="en-GB" sz="1200" dirty="0">
              <a:solidFill>
                <a:schemeClr val="tx2"/>
              </a:solidFill>
            </a:endParaRPr>
          </a:p>
        </p:txBody>
      </p:sp>
      <p:pic>
        <p:nvPicPr>
          <p:cNvPr id="4" name="Picture 3" descr="EU OSHA LOGO">
            <a:hlinkClick r:id="rId9"/>
            <a:extLst>
              <a:ext uri="{FF2B5EF4-FFF2-40B4-BE49-F238E27FC236}">
                <a16:creationId xmlns:a16="http://schemas.microsoft.com/office/drawing/2014/main" id="{A4547D49-FDF3-BF0A-4F6C-6E726FF5A9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98753" y="2724309"/>
            <a:ext cx="3141244" cy="803221"/>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1" y="4097725"/>
            <a:ext cx="2009872" cy="54881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182880" rtlCol="0" anchor="ctr"/>
          <a:lstStyle/>
          <a:p>
            <a:pPr algn="ctr"/>
            <a:r>
              <a:rPr lang="da-DK" sz="1200" b="1" dirty="0">
                <a:solidFill>
                  <a:schemeClr val="tx2"/>
                </a:solidFill>
                <a:hlinkClick r:id="rId11">
                  <a:extLst>
                    <a:ext uri="{A12FA001-AC4F-418D-AE19-62706E023703}">
                      <ahyp:hlinkClr xmlns:ahyp="http://schemas.microsoft.com/office/drawing/2018/hyperlinkcolor" val="tx"/>
                    </a:ext>
                  </a:extLst>
                </a:hlinkClick>
              </a:rPr>
              <a:t>EU-OSHA'S NATIONALE FOCAL POINTS</a:t>
            </a:r>
            <a:endParaRPr lang="en-GB" sz="1200" b="1" dirty="0">
              <a:solidFill>
                <a:schemeClr val="tx2"/>
              </a:solidFill>
            </a:endParaRPr>
          </a:p>
        </p:txBody>
      </p:sp>
      <p:pic>
        <p:nvPicPr>
          <p:cNvPr id="13" name="Picture 6" descr="OSHVET's logo">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690297" cy="351524"/>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da-DK" sz="1200" b="1" dirty="0">
                <a:solidFill>
                  <a:schemeClr val="tx2"/>
                </a:solidFill>
                <a:hlinkClick r:id="rId14">
                  <a:extLst>
                    <a:ext uri="{A12FA001-AC4F-418D-AE19-62706E023703}">
                      <ahyp:hlinkClr xmlns:ahyp="http://schemas.microsoft.com/office/drawing/2018/hyperlinkcolor" val="tx"/>
                    </a:ext>
                  </a:extLst>
                </a:hlinkClick>
              </a:rPr>
              <a:t>MEDIEPARTNERE</a:t>
            </a:r>
            <a:endParaRPr lang="en-GB" sz="1200"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182880" rtlCol="0" anchor="ctr"/>
          <a:lstStyle/>
          <a:p>
            <a:pPr algn="ctr"/>
            <a:r>
              <a:rPr lang="da-DK" sz="1200" b="1" dirty="0">
                <a:solidFill>
                  <a:schemeClr val="tx2"/>
                </a:solidFill>
                <a:hlinkClick r:id="rId15">
                  <a:extLst>
                    <a:ext uri="{A12FA001-AC4F-418D-AE19-62706E023703}">
                      <ahyp:hlinkClr xmlns:ahyp="http://schemas.microsoft.com/office/drawing/2018/hyperlinkcolor" val="tx"/>
                    </a:ext>
                  </a:extLst>
                </a:hlinkClick>
              </a:rPr>
              <a:t>OFFICIELLE KAMPAGNEPARTNERE</a:t>
            </a:r>
            <a:endParaRPr lang="en-GB" sz="12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da-DK"/>
              <a:t>Kampagnemateriale – alt samlet ét sted</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da-DK" sz="1800" dirty="0">
                <a:solidFill>
                  <a:schemeClr val="tx2"/>
                </a:solidFill>
              </a:rPr>
              <a:t>Begynd på </a:t>
            </a:r>
            <a:r>
              <a:rPr lang="da-DK" sz="1800" b="1" dirty="0">
                <a:solidFill>
                  <a:schemeClr val="accent2"/>
                </a:solidFill>
                <a:hlinkClick r:id="rId2">
                  <a:extLst>
                    <a:ext uri="{A12FA001-AC4F-418D-AE19-62706E023703}">
                      <ahyp:hlinkClr xmlns:ahyp="http://schemas.microsoft.com/office/drawing/2018/hyperlinkcolor" val="tx"/>
                    </a:ext>
                  </a:extLst>
                </a:hlinkClick>
              </a:rPr>
              <a:t>kampagnens websted</a:t>
            </a:r>
            <a:r>
              <a:rPr lang="da-DK" sz="1800" dirty="0">
                <a:solidFill>
                  <a:srgbClr val="003399"/>
                </a:solidFill>
              </a:rPr>
              <a:t>.</a:t>
            </a:r>
          </a:p>
          <a:p>
            <a:pPr defTabSz="457189">
              <a:spcBef>
                <a:spcPts val="1200"/>
              </a:spcBef>
              <a:spcAft>
                <a:spcPts val="600"/>
              </a:spcAft>
              <a:buClr>
                <a:schemeClr val="tx2"/>
              </a:buClr>
            </a:pPr>
            <a:r>
              <a:rPr lang="da-DK" sz="1800" dirty="0">
                <a:solidFill>
                  <a:schemeClr val="tx2"/>
                </a:solidFill>
              </a:rPr>
              <a:t>Læs </a:t>
            </a:r>
            <a:r>
              <a:rPr lang="da-DK" sz="1800" b="1" dirty="0">
                <a:solidFill>
                  <a:schemeClr val="accent2"/>
                </a:solidFill>
                <a:hlinkClick r:id="rId2">
                  <a:extLst>
                    <a:ext uri="{A12FA001-AC4F-418D-AE19-62706E023703}">
                      <ahyp:hlinkClr xmlns:ahyp="http://schemas.microsoft.com/office/drawing/2018/hyperlinkcolor" val="tx"/>
                    </a:ext>
                  </a:extLst>
                </a:hlinkClick>
              </a:rPr>
              <a:t>kampagneguiden</a:t>
            </a:r>
            <a:r>
              <a:rPr lang="da-DK" sz="1800" dirty="0">
                <a:solidFill>
                  <a:schemeClr val="tx2"/>
                </a:solidFill>
              </a:rPr>
              <a:t>, og få mere at vide om kampagnen. </a:t>
            </a:r>
          </a:p>
          <a:p>
            <a:pPr defTabSz="457189">
              <a:spcBef>
                <a:spcPts val="1200"/>
              </a:spcBef>
              <a:spcAft>
                <a:spcPts val="600"/>
              </a:spcAft>
              <a:buClr>
                <a:schemeClr val="tx2"/>
              </a:buClr>
            </a:pPr>
            <a:r>
              <a:rPr lang="da-DK" sz="1800" dirty="0">
                <a:solidFill>
                  <a:schemeClr val="tx2"/>
                </a:solidFill>
              </a:rPr>
              <a:t>Se </a:t>
            </a:r>
            <a:r>
              <a:rPr lang="da-DK" sz="1800" b="1" dirty="0">
                <a:solidFill>
                  <a:schemeClr val="accent2"/>
                </a:solidFill>
                <a:hlinkClick r:id="rId3">
                  <a:extLst>
                    <a:ext uri="{A12FA001-AC4F-418D-AE19-62706E023703}">
                      <ahyp:hlinkClr xmlns:ahyp="http://schemas.microsoft.com/office/drawing/2018/hyperlinkcolor" val="tx"/>
                    </a:ext>
                  </a:extLst>
                </a:hlinkClick>
              </a:rPr>
              <a:t>publikationerne</a:t>
            </a:r>
            <a:r>
              <a:rPr lang="da-DK" sz="1800" dirty="0">
                <a:solidFill>
                  <a:schemeClr val="tx2"/>
                </a:solidFill>
              </a:rPr>
              <a:t>, herunder infografikker, faktaark og meget mere.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da-DK" dirty="0"/>
              <a:t>Værktøjssæt og digital promovering: Frem kampagnen</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a-DK" sz="2000" b="1">
                <a:latin typeface="+mn-lt"/>
              </a:rPr>
              <a:t>Støt kampagnen ved at:</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100023"/>
          </a:xfrm>
        </p:spPr>
        <p:txBody>
          <a:bodyPr anchor="t">
            <a:noAutofit/>
          </a:bodyPr>
          <a:lstStyle/>
          <a:p>
            <a:r>
              <a:rPr lang="da-DK" b="0" dirty="0"/>
              <a:t>bruge vores </a:t>
            </a:r>
            <a:r>
              <a:rPr lang="da-DK" dirty="0"/>
              <a:t>SoMe-materiale </a:t>
            </a:r>
            <a:r>
              <a:rPr lang="da-DK" b="0" dirty="0"/>
              <a:t>og vores skabeloner </a:t>
            </a:r>
          </a:p>
          <a:p>
            <a:r>
              <a:rPr lang="da-DK" b="0" dirty="0"/>
              <a:t>gøre dine præsentationer mere levende med vores </a:t>
            </a:r>
            <a:r>
              <a:rPr lang="da-DK" dirty="0"/>
              <a:t>digitale materialebibliotek </a:t>
            </a:r>
            <a:r>
              <a:rPr lang="da-DK" b="0" dirty="0"/>
              <a:t>med logoer, skabeloner m.m.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032552" y="3428571"/>
            <a:ext cx="5272440"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187927" y="3452635"/>
            <a:ext cx="4923521"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da-DK" sz="1800" dirty="0">
                <a:solidFill>
                  <a:schemeClr val="bg1"/>
                </a:solidFill>
              </a:rPr>
              <a:t>Start dit kampagneinitiativ</a:t>
            </a:r>
            <a:r>
              <a:rPr lang="da-DK" sz="1800" b="0" dirty="0">
                <a:solidFill>
                  <a:schemeClr val="bg1"/>
                </a:solidFill>
              </a:rPr>
              <a:t> </a:t>
            </a:r>
          </a:p>
          <a:p>
            <a:pPr marL="0" indent="0">
              <a:buNone/>
            </a:pPr>
            <a:r>
              <a:rPr lang="da-DK" sz="1800" b="0" dirty="0">
                <a:solidFill>
                  <a:schemeClr val="bg1"/>
                </a:solidFill>
              </a:rPr>
              <a:t>ved at bruge vores </a:t>
            </a:r>
            <a:r>
              <a:rPr lang="da-DK" sz="1800" dirty="0">
                <a:solidFill>
                  <a:srgbClr val="92D050"/>
                </a:solidFill>
                <a:hlinkClick r:id="rId3">
                  <a:extLst>
                    <a:ext uri="{A12FA001-AC4F-418D-AE19-62706E023703}">
                      <ahyp:hlinkClr xmlns:ahyp="http://schemas.microsoft.com/office/drawing/2018/hyperlinkcolor" val="tx"/>
                    </a:ext>
                  </a:extLst>
                </a:hlinkClick>
              </a:rPr>
              <a:t>kampagneværktøjssæt</a:t>
            </a:r>
            <a:r>
              <a:rPr lang="da-DK"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647435"/>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da-DK" dirty="0"/>
              <a:t>Deltag i kampagnen</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da-DK" b="0" dirty="0"/>
              <a:t>Du kan arrangere et arrangement, en aktivitet eller et initiativ under den </a:t>
            </a:r>
            <a:r>
              <a:rPr lang="da-DK" dirty="0">
                <a:solidFill>
                  <a:srgbClr val="92D050"/>
                </a:solidFill>
                <a:hlinkClick r:id="rId3">
                  <a:extLst>
                    <a:ext uri="{A12FA001-AC4F-418D-AE19-62706E023703}">
                      <ahyp:hlinkClr xmlns:ahyp="http://schemas.microsoft.com/office/drawing/2018/hyperlinkcolor" val="tx"/>
                    </a:ext>
                  </a:extLst>
                </a:hlinkClick>
              </a:rPr>
              <a:t>europæiske arbejdsmiljøuge</a:t>
            </a:r>
            <a:r>
              <a:rPr lang="da-DK" dirty="0"/>
              <a:t>. </a:t>
            </a:r>
          </a:p>
          <a:p>
            <a:pPr marL="225425" indent="-225425">
              <a:spcAft>
                <a:spcPts val="600"/>
              </a:spcAft>
            </a:pPr>
            <a:r>
              <a:rPr lang="da-DK" b="0" dirty="0"/>
              <a:t>Du kan få et </a:t>
            </a:r>
            <a:r>
              <a:rPr lang="da-DK" dirty="0">
                <a:solidFill>
                  <a:srgbClr val="92D050"/>
                </a:solidFill>
                <a:hlinkClick r:id="rId4">
                  <a:extLst>
                    <a:ext uri="{A12FA001-AC4F-418D-AE19-62706E023703}">
                      <ahyp:hlinkClr xmlns:ahyp="http://schemas.microsoft.com/office/drawing/2018/hyperlinkcolor" val="tx"/>
                    </a:ext>
                  </a:extLst>
                </a:hlinkClick>
              </a:rPr>
              <a:t>kampagnecertifikat</a:t>
            </a:r>
            <a:r>
              <a:rPr lang="da-DK" dirty="0">
                <a:solidFill>
                  <a:srgbClr val="92D050"/>
                </a:solidFill>
              </a:rPr>
              <a:t> </a:t>
            </a:r>
            <a:r>
              <a:rPr lang="da-DK" b="0" dirty="0"/>
              <a:t>som anerkendelse af din deltagelse.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da-DK" b="0" dirty="0"/>
              <a:t>Du kan nominere inspirerende initiativer til </a:t>
            </a:r>
            <a:r>
              <a:rPr lang="da-DK" dirty="0">
                <a:solidFill>
                  <a:srgbClr val="92D050"/>
                </a:solidFill>
                <a:hlinkClick r:id="rId5">
                  <a:extLst>
                    <a:ext uri="{A12FA001-AC4F-418D-AE19-62706E023703}">
                      <ahyp:hlinkClr xmlns:ahyp="http://schemas.microsoft.com/office/drawing/2018/hyperlinkcolor" val="tx"/>
                    </a:ext>
                  </a:extLst>
                </a:hlinkClick>
              </a:rPr>
              <a:t>priserne for god arbejdsmiljøpraksis</a:t>
            </a:r>
            <a:r>
              <a:rPr lang="da-DK" b="0" dirty="0"/>
              <a:t>, som organiseres af de nationale focal points.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da-DK" b="0" dirty="0"/>
              <a:t>Du kan blive </a:t>
            </a:r>
            <a:r>
              <a:rPr lang="da-DK" dirty="0">
                <a:solidFill>
                  <a:srgbClr val="92D050"/>
                </a:solidFill>
                <a:hlinkClick r:id="rId6">
                  <a:extLst>
                    <a:ext uri="{A12FA001-AC4F-418D-AE19-62706E023703}">
                      <ahyp:hlinkClr xmlns:ahyp="http://schemas.microsoft.com/office/drawing/2018/hyperlinkcolor" val="tx"/>
                    </a:ext>
                  </a:extLst>
                </a:hlinkClick>
              </a:rPr>
              <a:t>officiel kampagnepartner</a:t>
            </a:r>
            <a:r>
              <a:rPr lang="da-DK" b="0" dirty="0"/>
              <a:t> og indgå i et paneuropæisk netværk af multinationale virksomheder. </a:t>
            </a:r>
          </a:p>
          <a:p>
            <a:pPr marL="225425" indent="-225425">
              <a:spcAft>
                <a:spcPts val="600"/>
              </a:spcAft>
            </a:pPr>
            <a:r>
              <a:rPr lang="da-DK" b="0" dirty="0"/>
              <a:t>Du kan blive </a:t>
            </a:r>
            <a:r>
              <a:rPr lang="da-DK" dirty="0">
                <a:solidFill>
                  <a:srgbClr val="92D050"/>
                </a:solidFill>
                <a:hlinkClick r:id="rId7">
                  <a:extLst>
                    <a:ext uri="{A12FA001-AC4F-418D-AE19-62706E023703}">
                      <ahyp:hlinkClr xmlns:ahyp="http://schemas.microsoft.com/office/drawing/2018/hyperlinkcolor" val="tx"/>
                    </a:ext>
                  </a:extLst>
                </a:hlinkClick>
              </a:rPr>
              <a:t>mediepartner</a:t>
            </a:r>
            <a:r>
              <a:rPr lang="da-DK" b="0" dirty="0"/>
              <a:t> og få adgang til eksklusivt pressemateriale, netværksmuligheder og arrangementer.</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da-DK"/>
              <a:t>Hold dig opdateret om kampagnen</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da-DK"/>
              <a:t>Besøg Healthy Workplaces-webstedet</a:t>
            </a:r>
            <a:r>
              <a:rPr lang="da-DK" b="0"/>
              <a:t>, og få adgang til et væld af information. </a:t>
            </a:r>
          </a:p>
          <a:p>
            <a:pPr>
              <a:spcAft>
                <a:spcPts val="600"/>
              </a:spcAft>
            </a:pPr>
            <a:r>
              <a:rPr lang="da-DK"/>
              <a:t>Tilmeld dig Healthy Workplaces-nyhedsbrevet</a:t>
            </a:r>
            <a:r>
              <a:rPr lang="da-DK" b="0"/>
              <a:t> med korte og let delbare nyheder hver måned.</a:t>
            </a:r>
          </a:p>
          <a:p>
            <a:pPr>
              <a:spcAft>
                <a:spcPts val="600"/>
              </a:spcAft>
            </a:pPr>
            <a:r>
              <a:rPr lang="da-DK" b="0"/>
              <a:t>Hjælp med at sprede budskabet, og følg kampagnen på de </a:t>
            </a:r>
            <a:r>
              <a:rPr lang="da-DK"/>
              <a:t>sociale medier</a:t>
            </a:r>
            <a:r>
              <a:rPr lang="da-DK" b="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da-DK" b="0"/>
              <a:t> </a:t>
            </a:r>
          </a:p>
        </p:txBody>
      </p:sp>
      <p:pic>
        <p:nvPicPr>
          <p:cNvPr id="6" name="Graphic 5" descr="LinkedIn-logo">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logo">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logo">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logo">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logo">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da-DK"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da-DK"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Props1.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2.xml><?xml version="1.0" encoding="utf-8"?>
<ds:datastoreItem xmlns:ds="http://schemas.openxmlformats.org/officeDocument/2006/customXml" ds:itemID="{0D24A12C-CEE4-4F01-903D-16EE2E08BB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33B12B-D547-4B73-8D31-0938A3F8A76B}">
  <ds:schemaRefs>
    <ds:schemaRef ds:uri="http://schemas.microsoft.com/office/2006/metadata/properties"/>
    <ds:schemaRef ds:uri="http://schemas.microsoft.com/office/2006/documentManagement/types"/>
    <ds:schemaRef ds:uri="http://purl.org/dc/terms/"/>
    <ds:schemaRef ds:uri="d5ac9beb-95ef-4df8-be38-b0ea3ce121b4"/>
    <ds:schemaRef ds:uri="http://schemas.openxmlformats.org/package/2006/metadata/core-properties"/>
    <ds:schemaRef ds:uri="http://schemas.microsoft.com/office/infopath/2007/PartnerControls"/>
    <ds:schemaRef ds:uri="http://purl.org/dc/dcmitype/"/>
    <ds:schemaRef ds:uri="74375373-3c44-45ee-a688-8fa44d7da57a"/>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1890</TotalTime>
  <Words>6383</Words>
  <Application>Microsoft Office PowerPoint</Application>
  <PresentationFormat>Widescreen</PresentationFormat>
  <Paragraphs>541</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Kampagnen for et sikkert og sundt arbejdsmiljø 2026-2028 "Sammen om mental sundhed på arbejdet" </vt:lpstr>
      <vt:lpstr>Indholdsfortegnelse</vt:lpstr>
      <vt:lpstr>Det store billede: Mental sundhed præger hverdagen og arbejdslivet </vt:lpstr>
      <vt:lpstr>Det store billede: Hvad er på spil?</vt:lpstr>
      <vt:lpstr>Det store billede: Arbejdstagernes oplevelse </vt:lpstr>
      <vt:lpstr>Det store billede: Organisationernes og arbejdstagernes oplevelse -1- </vt:lpstr>
      <vt:lpstr>Det store billede: Organisationernes oplevelse -2- </vt:lpstr>
      <vt:lpstr>Kampagnens begrundelse og formål</vt:lpstr>
      <vt:lpstr>Hvem henvender kampagnen sig til? Hvem bør deltage?</vt:lpstr>
      <vt:lpstr>En køreplan for handling: Kampagnens fem prioriterede områder</vt:lpstr>
      <vt:lpstr>Prioriteret område 1: Vurdering og håndtering af psykosociale risici -1- </vt:lpstr>
      <vt:lpstr>Prioriteret område 1: Vurdering og håndtering af psykosociale risici -2- </vt:lpstr>
      <vt:lpstr>Prioriteret område 1: Vurdering og håndtering af psykosociale risici -3- </vt:lpstr>
      <vt:lpstr>Prioriteret område 1: Vurdering og håndtering af psykosociale risici -4- </vt:lpstr>
      <vt:lpstr>Prioritet 2: Mobning, seksuel chikane og vold -1- </vt:lpstr>
      <vt:lpstr>Prioritet 2: Mobning, seksuel chikane og vold -2- </vt:lpstr>
      <vt:lpstr>Prioritet 2: Mobning, seksuel chikane og vold -3- </vt:lpstr>
      <vt:lpstr>Prioriteret område 3: Fysiske risici og mental sundhed -1- </vt:lpstr>
      <vt:lpstr>Prioriteret område 3: Fysiske risici og mental sundhed -2- </vt:lpstr>
      <vt:lpstr>Prioriteret område 4: Psykosociale risici i sundheds- og omsorgssektoren -1- </vt:lpstr>
      <vt:lpstr>Prioriteret område 4: Psykosociale risici i sundheds- og omsorgssektoren -2- </vt:lpstr>
      <vt:lpstr>Prioriteret område 4: Psykosociale risici i sundheds- og omsorgssektoren -3- </vt:lpstr>
      <vt:lpstr>Prioriteret område 5: Fremme af mental sundhed på arbejdet -1- </vt:lpstr>
      <vt:lpstr>Prioriteret område 5: Fremme af mental sundhed på arbejdet -2- </vt:lpstr>
      <vt:lpstr>Prioriteret område 5: Fremme af mental sundhed på arbejdet -3- </vt:lpstr>
      <vt:lpstr>EU-OSHA's netværk</vt:lpstr>
      <vt:lpstr>Kampagnemateriale – alt samlet ét sted</vt:lpstr>
      <vt:lpstr>Værktøjssæt og digital promovering: Frem kampagnen</vt:lpstr>
      <vt:lpstr>Deltag i kampagnen</vt:lpstr>
      <vt:lpstr>Hold dig opdateret om kampagnen</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74</cp:revision>
  <dcterms:created xsi:type="dcterms:W3CDTF">2026-06-23T11:43:48Z</dcterms:created>
  <dcterms:modified xsi:type="dcterms:W3CDTF">2026-09-23T11:05:05Z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128400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ies>
</file>