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428887-A0D6-46F1-AB23-CF946A5A63AC}" v="24" dt="2026-09-22T14:56:24.1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13" autoAdjust="0"/>
    <p:restoredTop sz="81776" autoAdjust="0"/>
  </p:normalViewPr>
  <p:slideViewPr>
    <p:cSldViewPr snapToGrid="0">
      <p:cViewPr varScale="1">
        <p:scale>
          <a:sx n="129" d="100"/>
          <a:sy n="129" d="100"/>
        </p:scale>
        <p:origin x="1884" y="60"/>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08T10:11:11.757" v="590" actId="14100"/>
      <pc:docMkLst>
        <pc:docMk/>
      </pc:docMkLst>
      <pc:sldChg chg="modSp mod">
        <pc:chgData name="Naiara MACIAS - Communication Assistant" userId="9208f14e-163a-43fb-a9e7-9d0490f97ad9" providerId="ADAL" clId="{3BF560C9-38E3-411C-BBB1-CB3B94294DB6}" dt="2026-09-08T10:08:25.221" v="575" actId="14100"/>
        <pc:sldMkLst>
          <pc:docMk/>
          <pc:sldMk cId="3815475544" sldId="256"/>
        </pc:sldMkLst>
        <pc:spChg chg="mod">
          <ac:chgData name="Naiara MACIAS - Communication Assistant" userId="9208f14e-163a-43fb-a9e7-9d0490f97ad9" providerId="ADAL" clId="{3BF560C9-38E3-411C-BBB1-CB3B94294DB6}" dt="2026-09-08T10:08:25.221" v="575" actId="14100"/>
          <ac:spMkLst>
            <pc:docMk/>
            <pc:sldMk cId="3815475544" sldId="256"/>
            <ac:spMk id="2" creationId="{4055F44F-2BE5-5A42-2AEB-D36721AD3D53}"/>
          </ac:spMkLst>
        </pc:spChg>
      </pc:sldChg>
      <pc:sldChg chg="modSp mod">
        <pc:chgData name="Naiara MACIAS - Communication Assistant" userId="9208f14e-163a-43fb-a9e7-9d0490f97ad9" providerId="ADAL" clId="{3BF560C9-38E3-411C-BBB1-CB3B94294DB6}" dt="2026-09-08T08:34:43.426" v="63" actId="14100"/>
        <pc:sldMkLst>
          <pc:docMk/>
          <pc:sldMk cId="975932864" sldId="258"/>
        </pc:sldMkLst>
        <pc:spChg chg="mod">
          <ac:chgData name="Naiara MACIAS - Communication Assistant" userId="9208f14e-163a-43fb-a9e7-9d0490f97ad9" providerId="ADAL" clId="{3BF560C9-38E3-411C-BBB1-CB3B94294DB6}" dt="2026-09-08T08:34:43.426" v="63"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08T08:35:46.668" v="80" actId="1035"/>
        <pc:sldMkLst>
          <pc:docMk/>
          <pc:sldMk cId="3549452810" sldId="259"/>
        </pc:sldMkLst>
        <pc:spChg chg="mod">
          <ac:chgData name="Naiara MACIAS - Communication Assistant" userId="9208f14e-163a-43fb-a9e7-9d0490f97ad9" providerId="ADAL" clId="{3BF560C9-38E3-411C-BBB1-CB3B94294DB6}" dt="2026-09-08T08:35:46.668" v="80" actId="1035"/>
          <ac:spMkLst>
            <pc:docMk/>
            <pc:sldMk cId="3549452810" sldId="259"/>
            <ac:spMk id="4" creationId="{A01E9CA7-DF0D-14A8-A3D5-87452D20EFB0}"/>
          </ac:spMkLst>
        </pc:spChg>
        <pc:spChg chg="mod">
          <ac:chgData name="Naiara MACIAS - Communication Assistant" userId="9208f14e-163a-43fb-a9e7-9d0490f97ad9" providerId="ADAL" clId="{3BF560C9-38E3-411C-BBB1-CB3B94294DB6}" dt="2026-09-08T08:35:39.075" v="72" actId="3064"/>
          <ac:spMkLst>
            <pc:docMk/>
            <pc:sldMk cId="3549452810" sldId="259"/>
            <ac:spMk id="5" creationId="{EC1C5D48-D0FF-59D4-6722-C3A607640121}"/>
          </ac:spMkLst>
        </pc:spChg>
      </pc:sldChg>
      <pc:sldChg chg="modSp mod">
        <pc:chgData name="Naiara MACIAS - Communication Assistant" userId="9208f14e-163a-43fb-a9e7-9d0490f97ad9" providerId="ADAL" clId="{3BF560C9-38E3-411C-BBB1-CB3B94294DB6}" dt="2026-09-08T08:36:54.043" v="110" actId="1036"/>
        <pc:sldMkLst>
          <pc:docMk/>
          <pc:sldMk cId="967474651" sldId="260"/>
        </pc:sldMkLst>
        <pc:spChg chg="mod">
          <ac:chgData name="Naiara MACIAS - Communication Assistant" userId="9208f14e-163a-43fb-a9e7-9d0490f97ad9" providerId="ADAL" clId="{3BF560C9-38E3-411C-BBB1-CB3B94294DB6}" dt="2026-09-08T08:36:52.774" v="106" actId="1036"/>
          <ac:spMkLst>
            <pc:docMk/>
            <pc:sldMk cId="967474651" sldId="260"/>
            <ac:spMk id="7" creationId="{B943F274-A5EE-534C-1EBE-8ABC061AF964}"/>
          </ac:spMkLst>
        </pc:spChg>
        <pc:grpChg chg="mod">
          <ac:chgData name="Naiara MACIAS - Communication Assistant" userId="9208f14e-163a-43fb-a9e7-9d0490f97ad9" providerId="ADAL" clId="{3BF560C9-38E3-411C-BBB1-CB3B94294DB6}" dt="2026-09-08T08:36:54.043" v="110" actId="1036"/>
          <ac:grpSpMkLst>
            <pc:docMk/>
            <pc:sldMk cId="967474651" sldId="260"/>
            <ac:grpSpMk id="11" creationId="{1FA2A4BA-24EA-588B-6266-E1CE51C07E21}"/>
          </ac:grpSpMkLst>
        </pc:grpChg>
      </pc:sldChg>
      <pc:sldChg chg="modSp mod">
        <pc:chgData name="Naiara MACIAS - Communication Assistant" userId="9208f14e-163a-43fb-a9e7-9d0490f97ad9" providerId="ADAL" clId="{3BF560C9-38E3-411C-BBB1-CB3B94294DB6}" dt="2026-09-08T08:37:51.436" v="151" actId="1035"/>
        <pc:sldMkLst>
          <pc:docMk/>
          <pc:sldMk cId="3331097242" sldId="262"/>
        </pc:sldMkLst>
        <pc:spChg chg="mod">
          <ac:chgData name="Naiara MACIAS - Communication Assistant" userId="9208f14e-163a-43fb-a9e7-9d0490f97ad9" providerId="ADAL" clId="{3BF560C9-38E3-411C-BBB1-CB3B94294DB6}" dt="2026-09-08T08:37:51.436" v="151" actId="1035"/>
          <ac:spMkLst>
            <pc:docMk/>
            <pc:sldMk cId="3331097242" sldId="262"/>
            <ac:spMk id="105" creationId="{94E8A230-2C71-6901-AA45-D427AF0A206A}"/>
          </ac:spMkLst>
        </pc:spChg>
        <pc:picChg chg="mod">
          <ac:chgData name="Naiara MACIAS - Communication Assistant" userId="9208f14e-163a-43fb-a9e7-9d0490f97ad9" providerId="ADAL" clId="{3BF560C9-38E3-411C-BBB1-CB3B94294DB6}" dt="2026-09-08T08:37:47.947" v="148" actId="1036"/>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9-08T08:37:10.484" v="122" actId="1038"/>
          <ac:cxnSpMkLst>
            <pc:docMk/>
            <pc:sldMk cId="3331097242" sldId="262"/>
            <ac:cxnSpMk id="106" creationId="{9C028D6A-574C-CC41-4A14-71FB0B9713B0}"/>
          </ac:cxnSpMkLst>
        </pc:cxnChg>
      </pc:sldChg>
      <pc:sldChg chg="modSp mod">
        <pc:chgData name="Naiara MACIAS - Communication Assistant" userId="9208f14e-163a-43fb-a9e7-9d0490f97ad9" providerId="ADAL" clId="{3BF560C9-38E3-411C-BBB1-CB3B94294DB6}" dt="2026-09-08T08:39:02.403" v="210" actId="14100"/>
        <pc:sldMkLst>
          <pc:docMk/>
          <pc:sldMk cId="3087233450" sldId="263"/>
        </pc:sldMkLst>
        <pc:spChg chg="mod">
          <ac:chgData name="Naiara MACIAS - Communication Assistant" userId="9208f14e-163a-43fb-a9e7-9d0490f97ad9" providerId="ADAL" clId="{3BF560C9-38E3-411C-BBB1-CB3B94294DB6}" dt="2026-09-08T08:38:07.066" v="154"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9-08T08:39:02.403" v="210"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08T08:38:58.419" v="209" actId="1036"/>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08T08:38:23.595" v="173" actId="1035"/>
          <ac:spMkLst>
            <pc:docMk/>
            <pc:sldMk cId="3087233450" sldId="263"/>
            <ac:spMk id="7" creationId="{1372602C-481B-8EC5-5FE3-0280CA503DA0}"/>
          </ac:spMkLst>
        </pc:spChg>
        <pc:picChg chg="mod">
          <ac:chgData name="Naiara MACIAS - Communication Assistant" userId="9208f14e-163a-43fb-a9e7-9d0490f97ad9" providerId="ADAL" clId="{3BF560C9-38E3-411C-BBB1-CB3B94294DB6}" dt="2026-09-08T08:38:33.433" v="191" actId="14100"/>
          <ac:picMkLst>
            <pc:docMk/>
            <pc:sldMk cId="3087233450" sldId="263"/>
            <ac:picMk id="9" creationId="{F096355A-2958-5289-6E4A-A17E8FA57374}"/>
          </ac:picMkLst>
        </pc:picChg>
      </pc:sldChg>
      <pc:sldChg chg="modSp mod">
        <pc:chgData name="Naiara MACIAS - Communication Assistant" userId="9208f14e-163a-43fb-a9e7-9d0490f97ad9" providerId="ADAL" clId="{3BF560C9-38E3-411C-BBB1-CB3B94294DB6}" dt="2026-09-08T09:27:39.437" v="494" actId="14100"/>
        <pc:sldMkLst>
          <pc:docMk/>
          <pc:sldMk cId="719662834" sldId="264"/>
        </pc:sldMkLst>
        <pc:spChg chg="mod">
          <ac:chgData name="Naiara MACIAS - Communication Assistant" userId="9208f14e-163a-43fb-a9e7-9d0490f97ad9" providerId="ADAL" clId="{3BF560C9-38E3-411C-BBB1-CB3B94294DB6}" dt="2026-09-08T09:27:39.437" v="494" actId="14100"/>
          <ac:spMkLst>
            <pc:docMk/>
            <pc:sldMk cId="719662834" sldId="264"/>
            <ac:spMk id="2" creationId="{0F6AD3B3-6F43-47EA-C5AC-2A9DC72728EB}"/>
          </ac:spMkLst>
        </pc:spChg>
        <pc:spChg chg="mod">
          <ac:chgData name="Naiara MACIAS - Communication Assistant" userId="9208f14e-163a-43fb-a9e7-9d0490f97ad9" providerId="ADAL" clId="{3BF560C9-38E3-411C-BBB1-CB3B94294DB6}" dt="2026-09-08T08:39:18.486" v="214" actId="14100"/>
          <ac:spMkLst>
            <pc:docMk/>
            <pc:sldMk cId="719662834" sldId="264"/>
            <ac:spMk id="4" creationId="{BD5E20E1-F7B3-E4E9-82E6-ECD4246321AF}"/>
          </ac:spMkLst>
        </pc:spChg>
        <pc:spChg chg="mod">
          <ac:chgData name="Naiara MACIAS - Communication Assistant" userId="9208f14e-163a-43fb-a9e7-9d0490f97ad9" providerId="ADAL" clId="{3BF560C9-38E3-411C-BBB1-CB3B94294DB6}" dt="2026-09-08T08:39:26.523" v="215" actId="14100"/>
          <ac:spMkLst>
            <pc:docMk/>
            <pc:sldMk cId="719662834" sldId="264"/>
            <ac:spMk id="5" creationId="{A6E16FD6-934F-2E06-A455-D69B1BC34AB6}"/>
          </ac:spMkLst>
        </pc:spChg>
        <pc:picChg chg="mod">
          <ac:chgData name="Naiara MACIAS - Communication Assistant" userId="9208f14e-163a-43fb-a9e7-9d0490f97ad9" providerId="ADAL" clId="{3BF560C9-38E3-411C-BBB1-CB3B94294DB6}" dt="2026-09-08T08:39:32.092" v="219" actId="1038"/>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08T08:40:18.330" v="236" actId="14100"/>
        <pc:sldMkLst>
          <pc:docMk/>
          <pc:sldMk cId="525878241" sldId="266"/>
        </pc:sldMkLst>
        <pc:spChg chg="mod">
          <ac:chgData name="Naiara MACIAS - Communication Assistant" userId="9208f14e-163a-43fb-a9e7-9d0490f97ad9" providerId="ADAL" clId="{3BF560C9-38E3-411C-BBB1-CB3B94294DB6}" dt="2026-09-08T08:40:08.204" v="234" actId="1035"/>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08T08:40:12.386" v="235" actId="14100"/>
          <ac:spMkLst>
            <pc:docMk/>
            <pc:sldMk cId="525878241" sldId="266"/>
            <ac:spMk id="5" creationId="{78220600-1A6C-86C9-A599-10A49BB4CE4E}"/>
          </ac:spMkLst>
        </pc:spChg>
        <pc:picChg chg="mod">
          <ac:chgData name="Naiara MACIAS - Communication Assistant" userId="9208f14e-163a-43fb-a9e7-9d0490f97ad9" providerId="ADAL" clId="{3BF560C9-38E3-411C-BBB1-CB3B94294DB6}" dt="2026-09-08T08:40:18.330" v="236" actId="14100"/>
          <ac:picMkLst>
            <pc:docMk/>
            <pc:sldMk cId="525878241" sldId="266"/>
            <ac:picMk id="6" creationId="{7149023F-12B0-28FE-8FD2-43688F396FD5}"/>
          </ac:picMkLst>
        </pc:picChg>
      </pc:sldChg>
      <pc:sldChg chg="modSp mod">
        <pc:chgData name="Naiara MACIAS - Communication Assistant" userId="9208f14e-163a-43fb-a9e7-9d0490f97ad9" providerId="ADAL" clId="{3BF560C9-38E3-411C-BBB1-CB3B94294DB6}" dt="2026-09-08T08:40:50.092" v="248" actId="1037"/>
        <pc:sldMkLst>
          <pc:docMk/>
          <pc:sldMk cId="3063356121" sldId="267"/>
        </pc:sldMkLst>
        <pc:spChg chg="mod">
          <ac:chgData name="Naiara MACIAS - Communication Assistant" userId="9208f14e-163a-43fb-a9e7-9d0490f97ad9" providerId="ADAL" clId="{3BF560C9-38E3-411C-BBB1-CB3B94294DB6}" dt="2026-09-08T08:40:32.771" v="237" actId="14100"/>
          <ac:spMkLst>
            <pc:docMk/>
            <pc:sldMk cId="3063356121" sldId="267"/>
            <ac:spMk id="12" creationId="{DDF57967-B596-6762-5BFC-3E57F47A3704}"/>
          </ac:spMkLst>
        </pc:spChg>
        <pc:grpChg chg="mod">
          <ac:chgData name="Naiara MACIAS - Communication Assistant" userId="9208f14e-163a-43fb-a9e7-9d0490f97ad9" providerId="ADAL" clId="{3BF560C9-38E3-411C-BBB1-CB3B94294DB6}" dt="2026-09-08T08:40:50.092" v="248" actId="1037"/>
          <ac:grpSpMkLst>
            <pc:docMk/>
            <pc:sldMk cId="3063356121" sldId="267"/>
            <ac:grpSpMk id="13" creationId="{5A1D7735-3259-B0E5-ADF7-9703C0F715D4}"/>
          </ac:grpSpMkLst>
        </pc:grpChg>
      </pc:sldChg>
      <pc:sldChg chg="modSp mod">
        <pc:chgData name="Naiara MACIAS - Communication Assistant" userId="9208f14e-163a-43fb-a9e7-9d0490f97ad9" providerId="ADAL" clId="{3BF560C9-38E3-411C-BBB1-CB3B94294DB6}" dt="2026-09-08T08:43:10.634" v="282" actId="14100"/>
        <pc:sldMkLst>
          <pc:docMk/>
          <pc:sldMk cId="2351497876" sldId="268"/>
        </pc:sldMkLst>
        <pc:spChg chg="mod">
          <ac:chgData name="Naiara MACIAS - Communication Assistant" userId="9208f14e-163a-43fb-a9e7-9d0490f97ad9" providerId="ADAL" clId="{3BF560C9-38E3-411C-BBB1-CB3B94294DB6}" dt="2026-09-08T08:43:10.634" v="282" actId="14100"/>
          <ac:spMkLst>
            <pc:docMk/>
            <pc:sldMk cId="2351497876" sldId="268"/>
            <ac:spMk id="3" creationId="{973A5FD4-3019-E96D-9CCC-6102EE5E49D3}"/>
          </ac:spMkLst>
        </pc:spChg>
        <pc:spChg chg="mod">
          <ac:chgData name="Naiara MACIAS - Communication Assistant" userId="9208f14e-163a-43fb-a9e7-9d0490f97ad9" providerId="ADAL" clId="{3BF560C9-38E3-411C-BBB1-CB3B94294DB6}" dt="2026-09-08T08:42:57.883" v="277"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08T08:43:08.866" v="281" actId="14100"/>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08T08:43:27.586" v="284" actId="14100"/>
        <pc:sldMkLst>
          <pc:docMk/>
          <pc:sldMk cId="3756103953" sldId="269"/>
        </pc:sldMkLst>
        <pc:spChg chg="mod">
          <ac:chgData name="Naiara MACIAS - Communication Assistant" userId="9208f14e-163a-43fb-a9e7-9d0490f97ad9" providerId="ADAL" clId="{3BF560C9-38E3-411C-BBB1-CB3B94294DB6}" dt="2026-09-08T08:43:27.586" v="284" actId="14100"/>
          <ac:spMkLst>
            <pc:docMk/>
            <pc:sldMk cId="3756103953" sldId="269"/>
            <ac:spMk id="3" creationId="{EABFEF4F-FA51-B257-1D4E-B52C8BCA9B9C}"/>
          </ac:spMkLst>
        </pc:spChg>
        <pc:spChg chg="mod">
          <ac:chgData name="Naiara MACIAS - Communication Assistant" userId="9208f14e-163a-43fb-a9e7-9d0490f97ad9" providerId="ADAL" clId="{3BF560C9-38E3-411C-BBB1-CB3B94294DB6}" dt="2026-09-08T08:43:23.867" v="283" actId="14100"/>
          <ac:spMkLst>
            <pc:docMk/>
            <pc:sldMk cId="3756103953" sldId="269"/>
            <ac:spMk id="4" creationId="{9CC6CADA-FDD3-A1A6-969A-E1D56BD8330C}"/>
          </ac:spMkLst>
        </pc:spChg>
      </pc:sldChg>
      <pc:sldChg chg="modSp mod">
        <pc:chgData name="Naiara MACIAS - Communication Assistant" userId="9208f14e-163a-43fb-a9e7-9d0490f97ad9" providerId="ADAL" clId="{3BF560C9-38E3-411C-BBB1-CB3B94294DB6}" dt="2026-09-08T09:28:46.350" v="497" actId="14100"/>
        <pc:sldMkLst>
          <pc:docMk/>
          <pc:sldMk cId="3275847094" sldId="270"/>
        </pc:sldMkLst>
        <pc:spChg chg="mod">
          <ac:chgData name="Naiara MACIAS - Communication Assistant" userId="9208f14e-163a-43fb-a9e7-9d0490f97ad9" providerId="ADAL" clId="{3BF560C9-38E3-411C-BBB1-CB3B94294DB6}" dt="2026-09-08T09:28:46.350" v="497"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08T10:09:58.750" v="586" actId="14100"/>
        <pc:sldMkLst>
          <pc:docMk/>
          <pc:sldMk cId="3394160274" sldId="271"/>
        </pc:sldMkLst>
        <pc:spChg chg="mod">
          <ac:chgData name="Naiara MACIAS - Communication Assistant" userId="9208f14e-163a-43fb-a9e7-9d0490f97ad9" providerId="ADAL" clId="{3BF560C9-38E3-411C-BBB1-CB3B94294DB6}" dt="2026-09-08T08:44:00.010" v="291" actId="14100"/>
          <ac:spMkLst>
            <pc:docMk/>
            <pc:sldMk cId="3394160274" sldId="271"/>
            <ac:spMk id="4" creationId="{F590AA2A-8FD2-1517-C8AA-1E48066C8B0D}"/>
          </ac:spMkLst>
        </pc:spChg>
        <pc:spChg chg="mod">
          <ac:chgData name="Naiara MACIAS - Communication Assistant" userId="9208f14e-163a-43fb-a9e7-9d0490f97ad9" providerId="ADAL" clId="{3BF560C9-38E3-411C-BBB1-CB3B94294DB6}" dt="2026-09-08T10:09:58.750" v="586"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08T08:44:58.027" v="328" actId="1037"/>
        <pc:sldMkLst>
          <pc:docMk/>
          <pc:sldMk cId="1126727459" sldId="272"/>
        </pc:sldMkLst>
        <pc:spChg chg="mod">
          <ac:chgData name="Naiara MACIAS - Communication Assistant" userId="9208f14e-163a-43fb-a9e7-9d0490f97ad9" providerId="ADAL" clId="{3BF560C9-38E3-411C-BBB1-CB3B94294DB6}" dt="2026-09-08T08:44:53.306" v="303"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08T08:44:46.345" v="302" actId="14100"/>
          <ac:spMkLst>
            <pc:docMk/>
            <pc:sldMk cId="1126727459" sldId="272"/>
            <ac:spMk id="5" creationId="{C399328D-E85F-2454-F6C0-3587135632DD}"/>
          </ac:spMkLst>
        </pc:spChg>
        <pc:picChg chg="mod">
          <ac:chgData name="Naiara MACIAS - Communication Assistant" userId="9208f14e-163a-43fb-a9e7-9d0490f97ad9" providerId="ADAL" clId="{3BF560C9-38E3-411C-BBB1-CB3B94294DB6}" dt="2026-09-08T08:44:58.027" v="328"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08T09:29:24.871" v="499" actId="14100"/>
        <pc:sldMkLst>
          <pc:docMk/>
          <pc:sldMk cId="2331618627" sldId="273"/>
        </pc:sldMkLst>
        <pc:spChg chg="mod">
          <ac:chgData name="Naiara MACIAS - Communication Assistant" userId="9208f14e-163a-43fb-a9e7-9d0490f97ad9" providerId="ADAL" clId="{3BF560C9-38E3-411C-BBB1-CB3B94294DB6}" dt="2026-09-08T09:29:24.871" v="499" actId="14100"/>
          <ac:spMkLst>
            <pc:docMk/>
            <pc:sldMk cId="2331618627" sldId="273"/>
            <ac:spMk id="3" creationId="{5CCBC276-1616-1F51-E3A6-10D7E1A632B1}"/>
          </ac:spMkLst>
        </pc:spChg>
        <pc:spChg chg="mod">
          <ac:chgData name="Naiara MACIAS - Communication Assistant" userId="9208f14e-163a-43fb-a9e7-9d0490f97ad9" providerId="ADAL" clId="{3BF560C9-38E3-411C-BBB1-CB3B94294DB6}" dt="2026-09-08T08:45:22.867" v="338" actId="1035"/>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9-08T09:31:25.725" v="540" actId="14100"/>
        <pc:sldMkLst>
          <pc:docMk/>
          <pc:sldMk cId="2142931096" sldId="274"/>
        </pc:sldMkLst>
        <pc:spChg chg="mod">
          <ac:chgData name="Naiara MACIAS - Communication Assistant" userId="9208f14e-163a-43fb-a9e7-9d0490f97ad9" providerId="ADAL" clId="{3BF560C9-38E3-411C-BBB1-CB3B94294DB6}" dt="2026-09-08T09:31:25.725" v="540" actId="14100"/>
          <ac:spMkLst>
            <pc:docMk/>
            <pc:sldMk cId="2142931096" sldId="274"/>
            <ac:spMk id="2" creationId="{BE1AEECA-7220-4DC3-D1FA-A06CD0F8E338}"/>
          </ac:spMkLst>
        </pc:spChg>
        <pc:spChg chg="mod">
          <ac:chgData name="Naiara MACIAS - Communication Assistant" userId="9208f14e-163a-43fb-a9e7-9d0490f97ad9" providerId="ADAL" clId="{3BF560C9-38E3-411C-BBB1-CB3B94294DB6}" dt="2026-09-08T08:45:38.946" v="342"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9-08T08:45:34.777" v="341" actId="14100"/>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9-08T09:31:22.181" v="539" actId="14100"/>
        <pc:sldMkLst>
          <pc:docMk/>
          <pc:sldMk cId="1743069046" sldId="275"/>
        </pc:sldMkLst>
        <pc:spChg chg="mod">
          <ac:chgData name="Naiara MACIAS - Communication Assistant" userId="9208f14e-163a-43fb-a9e7-9d0490f97ad9" providerId="ADAL" clId="{3BF560C9-38E3-411C-BBB1-CB3B94294DB6}" dt="2026-09-08T09:31:22.181" v="539" actId="14100"/>
          <ac:spMkLst>
            <pc:docMk/>
            <pc:sldMk cId="1743069046" sldId="275"/>
            <ac:spMk id="2" creationId="{2747BD93-4687-98D9-D166-12A7C523AF57}"/>
          </ac:spMkLst>
        </pc:spChg>
        <pc:spChg chg="mod">
          <ac:chgData name="Naiara MACIAS - Communication Assistant" userId="9208f14e-163a-43fb-a9e7-9d0490f97ad9" providerId="ADAL" clId="{3BF560C9-38E3-411C-BBB1-CB3B94294DB6}" dt="2026-09-08T09:30:07.202" v="522" actId="1035"/>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08T08:45:50.235" v="343"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9-08T09:30:15.719" v="525" actId="1035"/>
          <ac:spMkLst>
            <pc:docMk/>
            <pc:sldMk cId="1743069046" sldId="275"/>
            <ac:spMk id="7" creationId="{32E5DB43-F8AF-67D6-F8E0-7EA0FBB30A34}"/>
          </ac:spMkLst>
        </pc:spChg>
        <pc:grpChg chg="mod">
          <ac:chgData name="Naiara MACIAS - Communication Assistant" userId="9208f14e-163a-43fb-a9e7-9d0490f97ad9" providerId="ADAL" clId="{3BF560C9-38E3-411C-BBB1-CB3B94294DB6}" dt="2026-09-08T09:30:07.202" v="522" actId="1035"/>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08T09:30:07.202" v="522" actId="1035"/>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08T09:28:31.007" v="496" actId="14100"/>
        <pc:sldMkLst>
          <pc:docMk/>
          <pc:sldMk cId="1193591122" sldId="276"/>
        </pc:sldMkLst>
        <pc:spChg chg="mod">
          <ac:chgData name="Naiara MACIAS - Communication Assistant" userId="9208f14e-163a-43fb-a9e7-9d0490f97ad9" providerId="ADAL" clId="{3BF560C9-38E3-411C-BBB1-CB3B94294DB6}" dt="2026-09-08T08:42:10.201" v="270" actId="14100"/>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08T08:42:06.131" v="269" actId="103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08T08:41:54.299" v="257" actId="14100"/>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08T09:28:28.102" v="495"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08T09:28:31.007" v="496"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9-08T10:07:25.727" v="573" actId="13244"/>
        <pc:sldMkLst>
          <pc:docMk/>
          <pc:sldMk cId="3281761825" sldId="277"/>
        </pc:sldMkLst>
        <pc:spChg chg="mod">
          <ac:chgData name="Naiara MACIAS - Communication Assistant" userId="9208f14e-163a-43fb-a9e7-9d0490f97ad9" providerId="ADAL" clId="{3BF560C9-38E3-411C-BBB1-CB3B94294DB6}" dt="2026-09-08T10:07:21.462" v="572" actId="962"/>
          <ac:spMkLst>
            <pc:docMk/>
            <pc:sldMk cId="3281761825" sldId="277"/>
            <ac:spMk id="2" creationId="{D38906EA-F22D-95AA-E01E-1B5B72788FD9}"/>
          </ac:spMkLst>
        </pc:spChg>
        <pc:spChg chg="mod">
          <ac:chgData name="Naiara MACIAS - Communication Assistant" userId="9208f14e-163a-43fb-a9e7-9d0490f97ad9" providerId="ADAL" clId="{3BF560C9-38E3-411C-BBB1-CB3B94294DB6}" dt="2026-09-08T08:47:16.386" v="361"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9-08T10:07:25.727" v="573" actId="13244"/>
          <ac:spMkLst>
            <pc:docMk/>
            <pc:sldMk cId="3281761825" sldId="277"/>
            <ac:spMk id="7" creationId="{2969ACA8-C7A1-9238-A068-FD5565903204}"/>
          </ac:spMkLst>
        </pc:spChg>
      </pc:sldChg>
      <pc:sldChg chg="modSp mod">
        <pc:chgData name="Naiara MACIAS - Communication Assistant" userId="9208f14e-163a-43fb-a9e7-9d0490f97ad9" providerId="ADAL" clId="{3BF560C9-38E3-411C-BBB1-CB3B94294DB6}" dt="2026-09-08T08:49:29.595" v="366" actId="14100"/>
        <pc:sldMkLst>
          <pc:docMk/>
          <pc:sldMk cId="54826265" sldId="278"/>
        </pc:sldMkLst>
        <pc:spChg chg="mod">
          <ac:chgData name="Naiara MACIAS - Communication Assistant" userId="9208f14e-163a-43fb-a9e7-9d0490f97ad9" providerId="ADAL" clId="{3BF560C9-38E3-411C-BBB1-CB3B94294DB6}" dt="2026-09-08T08:49:29.595" v="366" actId="14100"/>
          <ac:spMkLst>
            <pc:docMk/>
            <pc:sldMk cId="54826265" sldId="278"/>
            <ac:spMk id="2" creationId="{7ED556AA-E43E-EBF1-BBBD-BD908FEA718D}"/>
          </ac:spMkLst>
        </pc:spChg>
        <pc:spChg chg="mod">
          <ac:chgData name="Naiara MACIAS - Communication Assistant" userId="9208f14e-163a-43fb-a9e7-9d0490f97ad9" providerId="ADAL" clId="{3BF560C9-38E3-411C-BBB1-CB3B94294DB6}" dt="2026-09-08T08:49:12.276" v="365" actId="14100"/>
          <ac:spMkLst>
            <pc:docMk/>
            <pc:sldMk cId="54826265" sldId="278"/>
            <ac:spMk id="3" creationId="{5C36BDD3-3BE3-B876-474D-A22D303B12B5}"/>
          </ac:spMkLst>
        </pc:spChg>
        <pc:picChg chg="mod">
          <ac:chgData name="Naiara MACIAS - Communication Assistant" userId="9208f14e-163a-43fb-a9e7-9d0490f97ad9" providerId="ADAL" clId="{3BF560C9-38E3-411C-BBB1-CB3B94294DB6}" dt="2026-09-08T08:49:08.218" v="364"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08T08:49:34.131" v="367" actId="14100"/>
        <pc:sldMkLst>
          <pc:docMk/>
          <pc:sldMk cId="623117798" sldId="279"/>
        </pc:sldMkLst>
        <pc:spChg chg="mod">
          <ac:chgData name="Naiara MACIAS - Communication Assistant" userId="9208f14e-163a-43fb-a9e7-9d0490f97ad9" providerId="ADAL" clId="{3BF560C9-38E3-411C-BBB1-CB3B94294DB6}" dt="2026-09-08T08:49:34.131" v="367" actId="14100"/>
          <ac:spMkLst>
            <pc:docMk/>
            <pc:sldMk cId="623117798" sldId="279"/>
            <ac:spMk id="2" creationId="{DE4B0F3A-1CC9-13CF-B401-FF82144B6652}"/>
          </ac:spMkLst>
        </pc:spChg>
      </pc:sldChg>
      <pc:sldChg chg="modSp mod">
        <pc:chgData name="Naiara MACIAS - Communication Assistant" userId="9208f14e-163a-43fb-a9e7-9d0490f97ad9" providerId="ADAL" clId="{3BF560C9-38E3-411C-BBB1-CB3B94294DB6}" dt="2026-09-08T10:10:42.389" v="589" actId="1076"/>
        <pc:sldMkLst>
          <pc:docMk/>
          <pc:sldMk cId="1533565985" sldId="280"/>
        </pc:sldMkLst>
        <pc:spChg chg="mod">
          <ac:chgData name="Naiara MACIAS - Communication Assistant" userId="9208f14e-163a-43fb-a9e7-9d0490f97ad9" providerId="ADAL" clId="{3BF560C9-38E3-411C-BBB1-CB3B94294DB6}" dt="2026-09-08T08:49:41.691" v="368" actId="14100"/>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9-08T10:10:34.510" v="587" actId="14100"/>
          <ac:spMkLst>
            <pc:docMk/>
            <pc:sldMk cId="1533565985" sldId="280"/>
            <ac:spMk id="3" creationId="{A88F03D4-EFC2-3D85-61DE-F758B238FF21}"/>
          </ac:spMkLst>
        </pc:spChg>
        <pc:spChg chg="mod">
          <ac:chgData name="Naiara MACIAS - Communication Assistant" userId="9208f14e-163a-43fb-a9e7-9d0490f97ad9" providerId="ADAL" clId="{3BF560C9-38E3-411C-BBB1-CB3B94294DB6}" dt="2026-09-08T08:51:02.659" v="378" actId="1076"/>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08T10:10:42.389" v="589" actId="1076"/>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9-08T08:50:58.059" v="377"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8T10:11:11.757" v="590" actId="14100"/>
        <pc:sldMkLst>
          <pc:docMk/>
          <pc:sldMk cId="935938627" sldId="281"/>
        </pc:sldMkLst>
        <pc:spChg chg="mod">
          <ac:chgData name="Naiara MACIAS - Communication Assistant" userId="9208f14e-163a-43fb-a9e7-9d0490f97ad9" providerId="ADAL" clId="{3BF560C9-38E3-411C-BBB1-CB3B94294DB6}" dt="2026-09-08T10:11:11.757" v="590" actId="14100"/>
          <ac:spMkLst>
            <pc:docMk/>
            <pc:sldMk cId="935938627" sldId="281"/>
            <ac:spMk id="15" creationId="{2779D3D2-45B6-A0D6-244C-6AA0B8A1BA3E}"/>
          </ac:spMkLst>
        </pc:spChg>
        <pc:spChg chg="mod">
          <ac:chgData name="Naiara MACIAS - Communication Assistant" userId="9208f14e-163a-43fb-a9e7-9d0490f97ad9" providerId="ADAL" clId="{3BF560C9-38E3-411C-BBB1-CB3B94294DB6}" dt="2026-09-08T10:06:48.222" v="564"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08T10:07:01.766" v="570"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08T10:06:56.759" v="568"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08T10:07:33.774" v="574" actId="13244"/>
          <ac:picMkLst>
            <pc:docMk/>
            <pc:sldMk cId="935938627" sldId="281"/>
            <ac:picMk id="4" creationId="{46F65456-00ED-345C-CB7C-8F93A35539F2}"/>
          </ac:picMkLst>
        </pc:picChg>
        <pc:picChg chg="mod">
          <ac:chgData name="Naiara MACIAS - Communication Assistant" userId="9208f14e-163a-43fb-a9e7-9d0490f97ad9" providerId="ADAL" clId="{3BF560C9-38E3-411C-BBB1-CB3B94294DB6}" dt="2026-09-08T08:51:44.217" v="382"/>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08T08:51:55.370" v="383"/>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08T08:56:46.874" v="397" actId="108"/>
        <pc:sldMkLst>
          <pc:docMk/>
          <pc:sldMk cId="2095597239" sldId="282"/>
        </pc:sldMkLst>
        <pc:spChg chg="mod">
          <ac:chgData name="Naiara MACIAS - Communication Assistant" userId="9208f14e-163a-43fb-a9e7-9d0490f97ad9" providerId="ADAL" clId="{3BF560C9-38E3-411C-BBB1-CB3B94294DB6}" dt="2026-09-08T08:56:46.874" v="397" actId="108"/>
          <ac:spMkLst>
            <pc:docMk/>
            <pc:sldMk cId="2095597239" sldId="282"/>
            <ac:spMk id="4" creationId="{BB975000-B228-79E3-3455-5C5B8453EE84}"/>
          </ac:spMkLst>
        </pc:spChg>
      </pc:sldChg>
      <pc:sldChg chg="modSp mod">
        <pc:chgData name="Naiara MACIAS - Communication Assistant" userId="9208f14e-163a-43fb-a9e7-9d0490f97ad9" providerId="ADAL" clId="{3BF560C9-38E3-411C-BBB1-CB3B94294DB6}" dt="2026-09-08T09:19:09.563" v="462" actId="1035"/>
        <pc:sldMkLst>
          <pc:docMk/>
          <pc:sldMk cId="2258024886" sldId="283"/>
        </pc:sldMkLst>
        <pc:spChg chg="mod">
          <ac:chgData name="Naiara MACIAS - Communication Assistant" userId="9208f14e-163a-43fb-a9e7-9d0490f97ad9" providerId="ADAL" clId="{3BF560C9-38E3-411C-BBB1-CB3B94294DB6}" dt="2026-09-08T09:19:09.563" v="462" actId="1035"/>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08T09:18:59.921" v="452"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08T09:19:09.563" v="462" actId="1035"/>
          <ac:spMkLst>
            <pc:docMk/>
            <pc:sldMk cId="2258024886" sldId="283"/>
            <ac:spMk id="5" creationId="{C8C17700-6161-EBF7-2112-EDCF5E6EA9A3}"/>
          </ac:spMkLst>
        </pc:spChg>
        <pc:picChg chg="mod">
          <ac:chgData name="Naiara MACIAS - Communication Assistant" userId="9208f14e-163a-43fb-a9e7-9d0490f97ad9" providerId="ADAL" clId="{3BF560C9-38E3-411C-BBB1-CB3B94294DB6}" dt="2026-09-08T09:19:05.465" v="453"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08T09:23:18.405" v="493" actId="1035"/>
        <pc:sldMkLst>
          <pc:docMk/>
          <pc:sldMk cId="1752370065" sldId="284"/>
        </pc:sldMkLst>
        <pc:spChg chg="mod">
          <ac:chgData name="Naiara MACIAS - Communication Assistant" userId="9208f14e-163a-43fb-a9e7-9d0490f97ad9" providerId="ADAL" clId="{3BF560C9-38E3-411C-BBB1-CB3B94294DB6}" dt="2026-09-08T09:23:14.651" v="487" actId="1036"/>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08T09:23:18.405" v="493" actId="1035"/>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08T09:23:14.651" v="487" actId="1036"/>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08T09:23:14.651" v="487" actId="1036"/>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08T09:23:18.405" v="493" actId="1035"/>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9-08T08:34:13.058" v="60" actId="14100"/>
        <pc:sldMkLst>
          <pc:docMk/>
          <pc:sldMk cId="3914029916" sldId="287"/>
        </pc:sldMkLst>
        <pc:spChg chg="mod">
          <ac:chgData name="Naiara MACIAS - Communication Assistant" userId="9208f14e-163a-43fb-a9e7-9d0490f97ad9" providerId="ADAL" clId="{3BF560C9-38E3-411C-BBB1-CB3B94294DB6}" dt="2026-09-08T08:31:37.857" v="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9-08T08:34:13.058" v="60"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9-08T08:31:41.288" v="1" actId="14100"/>
          <ac:spMkLst>
            <pc:docMk/>
            <pc:sldMk cId="3914029916" sldId="287"/>
            <ac:spMk id="47" creationId="{5F2DE310-38D7-585F-D622-7027522F2AC1}"/>
          </ac:spMkLst>
        </pc:spChg>
      </pc:sldChg>
      <pc:sldMasterChg chg="addSp delSp modSp mod modSldLayout">
        <pc:chgData name="Naiara MACIAS - Communication Assistant" userId="9208f14e-163a-43fb-a9e7-9d0490f97ad9" providerId="ADAL" clId="{3BF560C9-38E3-411C-BBB1-CB3B94294DB6}" dt="2026-09-08T08:33:54.608" v="59" actId="22"/>
        <pc:sldMasterMkLst>
          <pc:docMk/>
          <pc:sldMasterMk cId="3156849971" sldId="2147483660"/>
        </pc:sldMasterMkLst>
        <pc:picChg chg="add">
          <ac:chgData name="Naiara MACIAS - Communication Assistant" userId="9208f14e-163a-43fb-a9e7-9d0490f97ad9" providerId="ADAL" clId="{3BF560C9-38E3-411C-BBB1-CB3B94294DB6}" dt="2026-09-08T08:33:54.608" v="59" actId="22"/>
          <ac:picMkLst>
            <pc:docMk/>
            <pc:sldMasterMk cId="3156849971" sldId="2147483660"/>
            <ac:picMk id="5" creationId="{E38980F2-159A-D6C6-C16A-791705DB728A}"/>
          </ac:picMkLst>
        </pc:picChg>
        <pc:picChg chg="add">
          <ac:chgData name="Naiara MACIAS - Communication Assistant" userId="9208f14e-163a-43fb-a9e7-9d0490f97ad9" providerId="ADAL" clId="{3BF560C9-38E3-411C-BBB1-CB3B94294DB6}" dt="2026-09-08T08:33:54.608" v="59" actId="22"/>
          <ac:picMkLst>
            <pc:docMk/>
            <pc:sldMasterMk cId="3156849971" sldId="2147483660"/>
            <ac:picMk id="7" creationId="{EA7F43A1-24D5-9EF7-3C26-8D44059B9E29}"/>
          </ac:picMkLst>
        </pc:picChg>
        <pc:sldLayoutChg chg="addSp delSp modSp mod">
          <pc:chgData name="Naiara MACIAS - Communication Assistant" userId="9208f14e-163a-43fb-a9e7-9d0490f97ad9" providerId="ADAL" clId="{3BF560C9-38E3-411C-BBB1-CB3B94294DB6}" dt="2026-09-08T08:33:43.074" v="56" actId="735"/>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08T08:32:46.834" v="36" actId="22"/>
            <ac:picMkLst>
              <pc:docMk/>
              <pc:sldMasterMk cId="3156849971" sldId="2147483660"/>
              <pc:sldLayoutMk cId="582440864" sldId="2147483661"/>
              <ac:picMk id="8" creationId="{A5AB9D44-5C41-B551-4F39-D822EDDD0C30}"/>
            </ac:picMkLst>
          </pc:picChg>
          <pc:picChg chg="add">
            <ac:chgData name="Naiara MACIAS - Communication Assistant" userId="9208f14e-163a-43fb-a9e7-9d0490f97ad9" providerId="ADAL" clId="{3BF560C9-38E3-411C-BBB1-CB3B94294DB6}" dt="2026-09-08T08:33:32.602" v="55" actId="22"/>
            <ac:picMkLst>
              <pc:docMk/>
              <pc:sldMasterMk cId="3156849971" sldId="2147483660"/>
              <pc:sldLayoutMk cId="582440864" sldId="2147483661"/>
              <ac:picMk id="14" creationId="{CF4DA5D1-9F82-650A-EBB6-BCE41EF9BE02}"/>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Angst vor Arbeitsplatzverlust</c:v>
                </c:pt>
                <c:pt idx="1">
                  <c:v>Lange oder unregelmäßige Arbeitszeiten</c:v>
                </c:pt>
                <c:pt idx="2">
                  <c:v>Schlechte Kommunikation oder Zusammenarbeit innerhalb der Organisation</c:v>
                </c:pt>
                <c:pt idx="3">
                  <c:v>Zeitdruck</c:v>
                </c:pt>
                <c:pt idx="4">
                  <c:v>Umgang mit schwierigen Kundinnen und Kunden, Patientinnen und Patienten, Schülerinnen und Schülern usw.</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C35C-4381-A504-95B504D6C809}"/>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Angst vor Arbeitsplatzverlust</c:v>
                </c:pt>
                <c:pt idx="1">
                  <c:v>Lange oder unregelmäßige Arbeitszeiten</c:v>
                </c:pt>
                <c:pt idx="2">
                  <c:v>Schlechte Kommunikation oder Zusammenarbeit innerhalb der Organisation</c:v>
                </c:pt>
                <c:pt idx="3">
                  <c:v>Zeitdruck</c:v>
                </c:pt>
                <c:pt idx="4">
                  <c:v>Umgang mit schwierigen Kundinnen und Kunden, Patientinnen und Patienten, Schülerinnen und Schülern usw.</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C35C-4381-A504-95B504D6C809}"/>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100" b="1" i="0" u="none" strike="noStrike" kern="1200" baseline="0">
                <a:solidFill>
                  <a:schemeClr val="accent1"/>
                </a:solidFill>
                <a:latin typeface="Arial" panose="020B0604020202020204" pitchFamily="34" charset="0"/>
                <a:ea typeface="+mn-ea"/>
                <a:cs typeface="+mn-cs"/>
              </a:defRPr>
            </a:pPr>
            <a:endParaRPr lang="en-US"/>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de-DE" sz="1600" b="1">
              <a:solidFill>
                <a:srgbClr val="003399"/>
              </a:solidFill>
              <a:latin typeface="Arial" panose="020B0604020202020204" pitchFamily="34" charset="0"/>
              <a:ea typeface="Arial"/>
              <a:cs typeface="Arial" panose="020B0604020202020204" pitchFamily="34" charset="0"/>
            </a:rPr>
            <a:t>SCHWERPUNKTBEREICH 1: </a:t>
          </a:r>
        </a:p>
        <a:p>
          <a:pPr marL="0" lvl="0" algn="ctr" defTabSz="622300">
            <a:lnSpc>
              <a:spcPct val="90000"/>
            </a:lnSpc>
            <a:spcBef>
              <a:spcPct val="0"/>
            </a:spcBef>
            <a:spcAft>
              <a:spcPct val="35000"/>
            </a:spcAft>
            <a:buNone/>
          </a:pPr>
          <a:r>
            <a:rPr lang="de-DE" sz="1600" b="0" i="1">
              <a:solidFill>
                <a:srgbClr val="003399"/>
              </a:solidFill>
              <a:latin typeface="Arial" panose="020B0604020202020204" pitchFamily="34" charset="0"/>
              <a:ea typeface="Arial"/>
              <a:cs typeface="Arial" panose="020B0604020202020204" pitchFamily="34" charset="0"/>
            </a:rPr>
            <a:t>Februar bis Mai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de-DE" sz="1600" b="1" dirty="0">
              <a:solidFill>
                <a:srgbClr val="003399"/>
              </a:solidFill>
              <a:latin typeface="Arial" panose="020B0604020202020204" pitchFamily="34" charset="0"/>
              <a:cs typeface="Arial" panose="020B0604020202020204" pitchFamily="34" charset="0"/>
            </a:rPr>
            <a:t>Gefährdungsbeurteilung und Management psychosozialer Risiken</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de-DE" sz="1600" b="1">
              <a:solidFill>
                <a:srgbClr val="003399"/>
              </a:solidFill>
              <a:latin typeface="Arial" panose="020B0604020202020204" pitchFamily="34" charset="0"/>
              <a:cs typeface="Arial" panose="020B0604020202020204" pitchFamily="34" charset="0"/>
            </a:rPr>
            <a:t>SCHWERPUNKTBEREICH 2:</a:t>
          </a:r>
        </a:p>
        <a:p>
          <a:r>
            <a:rPr lang="de-DE" sz="1600" i="1">
              <a:solidFill>
                <a:srgbClr val="003399"/>
              </a:solidFill>
              <a:latin typeface="Arial" panose="020B0604020202020204" pitchFamily="34" charset="0"/>
              <a:ea typeface="Arial"/>
              <a:cs typeface="Arial" panose="020B0604020202020204" pitchFamily="34" charset="0"/>
            </a:rPr>
            <a:t>Juni bis September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de-DE" sz="1600" b="1">
              <a:solidFill>
                <a:srgbClr val="003399"/>
              </a:solidFill>
              <a:latin typeface="Arial" panose="020B0604020202020204" pitchFamily="34" charset="0"/>
              <a:ea typeface="Arial"/>
              <a:cs typeface="Arial" panose="020B0604020202020204" pitchFamily="34" charset="0"/>
            </a:rPr>
            <a:t>Belästigung, sexuelle Belästigung und Gewalt</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de-DE" sz="1600" b="1">
              <a:solidFill>
                <a:srgbClr val="003399"/>
              </a:solidFill>
              <a:latin typeface="Arial" panose="020B0604020202020204" pitchFamily="34" charset="0"/>
              <a:ea typeface="Arial"/>
              <a:cs typeface="Arial" panose="020B0604020202020204" pitchFamily="34" charset="0"/>
            </a:rPr>
            <a:t>SCHWERPUNKTBEREICH 3:</a:t>
          </a:r>
        </a:p>
        <a:p>
          <a:r>
            <a:rPr lang="de-DE" sz="1600" i="1">
              <a:solidFill>
                <a:srgbClr val="003399"/>
              </a:solidFill>
              <a:latin typeface="Arial" panose="020B0604020202020204" pitchFamily="34" charset="0"/>
              <a:ea typeface="Arial"/>
              <a:cs typeface="Arial" panose="020B0604020202020204" pitchFamily="34" charset="0"/>
            </a:rPr>
            <a:t>Oktober 2027 bis Januar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de-DE" sz="1600" b="1">
              <a:solidFill>
                <a:srgbClr val="003399"/>
              </a:solidFill>
              <a:latin typeface="Arial" panose="020B0604020202020204" pitchFamily="34" charset="0"/>
              <a:ea typeface="Arial"/>
              <a:cs typeface="Arial" panose="020B0604020202020204" pitchFamily="34" charset="0"/>
            </a:rPr>
            <a:t>Physische Risiken und psychische Gesundheit</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de-DE" sz="1600" b="1">
              <a:solidFill>
                <a:srgbClr val="003399"/>
              </a:solidFill>
              <a:latin typeface="Arial" panose="020B0604020202020204" pitchFamily="34" charset="0"/>
              <a:cs typeface="Arial" panose="020B0604020202020204" pitchFamily="34" charset="0"/>
            </a:rPr>
            <a:t>SCHWERPUNKTBEREICH 4:</a:t>
          </a:r>
        </a:p>
        <a:p>
          <a:r>
            <a:rPr lang="de-DE" sz="1600" i="1">
              <a:solidFill>
                <a:srgbClr val="003399"/>
              </a:solidFill>
              <a:latin typeface="Arial" panose="020B0604020202020204" pitchFamily="34" charset="0"/>
              <a:ea typeface="Arial"/>
              <a:cs typeface="Arial" panose="020B0604020202020204" pitchFamily="34" charset="0"/>
            </a:rPr>
            <a:t>Februar bis Mai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de-DE" sz="1600" b="1">
              <a:solidFill>
                <a:srgbClr val="003399"/>
              </a:solidFill>
              <a:latin typeface="Arial" panose="020B0604020202020204" pitchFamily="34" charset="0"/>
              <a:ea typeface="Arial"/>
              <a:cs typeface="Arial" panose="020B0604020202020204" pitchFamily="34" charset="0"/>
            </a:rPr>
            <a:t>SCHWERPUNKTBEREICH 5:</a:t>
          </a:r>
        </a:p>
        <a:p>
          <a:pPr marL="0" lvl="0" algn="ctr" defTabSz="622300">
            <a:lnSpc>
              <a:spcPct val="90000"/>
            </a:lnSpc>
            <a:spcBef>
              <a:spcPct val="0"/>
            </a:spcBef>
            <a:spcAft>
              <a:spcPct val="35000"/>
            </a:spcAft>
            <a:buNone/>
          </a:pPr>
          <a:r>
            <a:rPr lang="de-DE" sz="1600" b="0" i="1">
              <a:solidFill>
                <a:srgbClr val="003399"/>
              </a:solidFill>
              <a:latin typeface="Arial" panose="020B0604020202020204" pitchFamily="34" charset="0"/>
              <a:ea typeface="Arial"/>
              <a:cs typeface="Arial" panose="020B0604020202020204" pitchFamily="34" charset="0"/>
            </a:rPr>
            <a:t>Juni bis September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de-DE" sz="1600" b="1">
              <a:solidFill>
                <a:srgbClr val="003399"/>
              </a:solidFill>
              <a:latin typeface="Arial" panose="020B0604020202020204" pitchFamily="34" charset="0"/>
              <a:cs typeface="Arial" panose="020B0604020202020204" pitchFamily="34" charset="0"/>
            </a:rPr>
            <a:t>Psychosoziale Risiken im Gesundheits- und Sozialwesen</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de-DE" sz="1600" b="1">
              <a:solidFill>
                <a:srgbClr val="003399"/>
              </a:solidFill>
              <a:latin typeface="Arial" panose="020B0604020202020204" pitchFamily="34" charset="0"/>
              <a:ea typeface="Arial"/>
              <a:cs typeface="Arial" panose="020B0604020202020204" pitchFamily="34" charset="0"/>
            </a:rPr>
            <a:t>Förderung der psychischen Gesundheit bei der Arbeit</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e-DE" sz="1600" b="1" kern="1200" dirty="0">
              <a:solidFill>
                <a:srgbClr val="003399"/>
              </a:solidFill>
              <a:latin typeface="Arial" panose="020B0604020202020204" pitchFamily="34" charset="0"/>
              <a:cs typeface="Arial" panose="020B0604020202020204" pitchFamily="34" charset="0"/>
            </a:rPr>
            <a:t>Gefährdungsbeurteilung und Management psychosozialer Risiken</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sz="1600" b="1" kern="1200">
              <a:solidFill>
                <a:srgbClr val="003399"/>
              </a:solidFill>
              <a:latin typeface="Arial" panose="020B0604020202020204" pitchFamily="34" charset="0"/>
              <a:ea typeface="Arial"/>
              <a:cs typeface="Arial" panose="020B0604020202020204" pitchFamily="34" charset="0"/>
            </a:rPr>
            <a:t>SCHWERPUNKTBEREICH 1: </a:t>
          </a:r>
        </a:p>
        <a:p>
          <a:pPr marL="0" lvl="0" indent="0" algn="ctr" defTabSz="622300">
            <a:lnSpc>
              <a:spcPct val="90000"/>
            </a:lnSpc>
            <a:spcBef>
              <a:spcPct val="0"/>
            </a:spcBef>
            <a:spcAft>
              <a:spcPct val="35000"/>
            </a:spcAft>
            <a:buNone/>
          </a:pPr>
          <a:r>
            <a:rPr lang="de-DE" sz="1600" b="0" i="1" kern="1200">
              <a:solidFill>
                <a:srgbClr val="003399"/>
              </a:solidFill>
              <a:latin typeface="Arial" panose="020B0604020202020204" pitchFamily="34" charset="0"/>
              <a:ea typeface="Arial"/>
              <a:cs typeface="Arial" panose="020B0604020202020204" pitchFamily="34" charset="0"/>
            </a:rPr>
            <a:t>Februar bis Mai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e-DE" sz="1600" b="1" kern="1200">
              <a:solidFill>
                <a:srgbClr val="003399"/>
              </a:solidFill>
              <a:latin typeface="Arial" panose="020B0604020202020204" pitchFamily="34" charset="0"/>
              <a:ea typeface="Arial"/>
              <a:cs typeface="Arial" panose="020B0604020202020204" pitchFamily="34" charset="0"/>
            </a:rPr>
            <a:t>Belästigung, sexuelle Belästigung und Gewalt</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b="1" kern="1200">
              <a:solidFill>
                <a:srgbClr val="003399"/>
              </a:solidFill>
              <a:latin typeface="Arial" panose="020B0604020202020204" pitchFamily="34" charset="0"/>
              <a:cs typeface="Arial" panose="020B0604020202020204" pitchFamily="34" charset="0"/>
            </a:rPr>
            <a:t>SCHWERPUNKTBEREICH 2:</a:t>
          </a:r>
        </a:p>
        <a:p>
          <a:pPr marL="0" lvl="0" indent="0" algn="ctr" defTabSz="711200">
            <a:lnSpc>
              <a:spcPct val="90000"/>
            </a:lnSpc>
            <a:spcBef>
              <a:spcPct val="0"/>
            </a:spcBef>
            <a:spcAft>
              <a:spcPct val="35000"/>
            </a:spcAft>
            <a:buNone/>
          </a:pPr>
          <a:r>
            <a:rPr lang="de-DE" sz="1600" i="1" kern="1200">
              <a:solidFill>
                <a:srgbClr val="003399"/>
              </a:solidFill>
              <a:latin typeface="Arial" panose="020B0604020202020204" pitchFamily="34" charset="0"/>
              <a:ea typeface="Arial"/>
              <a:cs typeface="Arial" panose="020B0604020202020204" pitchFamily="34" charset="0"/>
            </a:rPr>
            <a:t>Juni bis September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e-DE" sz="1600" b="1" kern="1200">
              <a:solidFill>
                <a:srgbClr val="003399"/>
              </a:solidFill>
              <a:latin typeface="Arial" panose="020B0604020202020204" pitchFamily="34" charset="0"/>
              <a:ea typeface="Arial"/>
              <a:cs typeface="Arial" panose="020B0604020202020204" pitchFamily="34" charset="0"/>
            </a:rPr>
            <a:t>Physische Risiken und psychische Gesundheit</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de-DE" sz="1600" b="1" kern="1200">
              <a:solidFill>
                <a:srgbClr val="003399"/>
              </a:solidFill>
              <a:latin typeface="Arial" panose="020B0604020202020204" pitchFamily="34" charset="0"/>
              <a:ea typeface="Arial"/>
              <a:cs typeface="Arial" panose="020B0604020202020204" pitchFamily="34" charset="0"/>
            </a:rPr>
            <a:t>SCHWERPUNKTBEREICH 3:</a:t>
          </a:r>
        </a:p>
        <a:p>
          <a:pPr marL="0" lvl="0" indent="0" algn="ctr" defTabSz="711200">
            <a:lnSpc>
              <a:spcPct val="90000"/>
            </a:lnSpc>
            <a:spcBef>
              <a:spcPct val="0"/>
            </a:spcBef>
            <a:spcAft>
              <a:spcPct val="35000"/>
            </a:spcAft>
            <a:buNone/>
          </a:pPr>
          <a:r>
            <a:rPr lang="de-DE" sz="1600" i="1" kern="1200">
              <a:solidFill>
                <a:srgbClr val="003399"/>
              </a:solidFill>
              <a:latin typeface="Arial" panose="020B0604020202020204" pitchFamily="34" charset="0"/>
              <a:ea typeface="Arial"/>
              <a:cs typeface="Arial" panose="020B0604020202020204" pitchFamily="34" charset="0"/>
            </a:rPr>
            <a:t>Oktober 2027 bis Januar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de-DE" sz="1600" b="1" kern="1200">
              <a:solidFill>
                <a:srgbClr val="003399"/>
              </a:solidFill>
              <a:latin typeface="Arial" panose="020B0604020202020204" pitchFamily="34" charset="0"/>
              <a:cs typeface="Arial" panose="020B0604020202020204" pitchFamily="34" charset="0"/>
            </a:rPr>
            <a:t>Psychosoziale Risiken im Gesundheits- und Sozialwesen</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de-DE" sz="1600" b="1" kern="1200">
              <a:solidFill>
                <a:srgbClr val="003399"/>
              </a:solidFill>
              <a:latin typeface="Arial" panose="020B0604020202020204" pitchFamily="34" charset="0"/>
              <a:cs typeface="Arial" panose="020B0604020202020204" pitchFamily="34" charset="0"/>
            </a:rPr>
            <a:t>SCHWERPUNKTBEREICH 4:</a:t>
          </a:r>
        </a:p>
        <a:p>
          <a:pPr marL="0" lvl="0" indent="0" algn="ctr" defTabSz="711200">
            <a:lnSpc>
              <a:spcPct val="90000"/>
            </a:lnSpc>
            <a:spcBef>
              <a:spcPct val="0"/>
            </a:spcBef>
            <a:spcAft>
              <a:spcPct val="35000"/>
            </a:spcAft>
            <a:buNone/>
          </a:pPr>
          <a:r>
            <a:rPr lang="de-DE" sz="1600" i="1" kern="1200">
              <a:solidFill>
                <a:srgbClr val="003399"/>
              </a:solidFill>
              <a:latin typeface="Arial" panose="020B0604020202020204" pitchFamily="34" charset="0"/>
              <a:ea typeface="Arial"/>
              <a:cs typeface="Arial" panose="020B0604020202020204" pitchFamily="34" charset="0"/>
            </a:rPr>
            <a:t>Februar bis Mai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de-DE" sz="1600" b="1" kern="1200">
              <a:solidFill>
                <a:srgbClr val="003399"/>
              </a:solidFill>
              <a:latin typeface="Arial" panose="020B0604020202020204" pitchFamily="34" charset="0"/>
              <a:ea typeface="Arial"/>
              <a:cs typeface="Arial" panose="020B0604020202020204" pitchFamily="34" charset="0"/>
            </a:rPr>
            <a:t>Förderung der psychischen Gesundheit bei der Arbeit</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de-DE" sz="1600" b="1" kern="1200">
              <a:solidFill>
                <a:srgbClr val="003399"/>
              </a:solidFill>
              <a:latin typeface="Arial" panose="020B0604020202020204" pitchFamily="34" charset="0"/>
              <a:ea typeface="Arial"/>
              <a:cs typeface="Arial" panose="020B0604020202020204" pitchFamily="34" charset="0"/>
            </a:rPr>
            <a:t>SCHWERPUNKTBEREICH 5:</a:t>
          </a:r>
        </a:p>
        <a:p>
          <a:pPr marL="0" lvl="0" indent="0" algn="ctr" defTabSz="622300">
            <a:lnSpc>
              <a:spcPct val="90000"/>
            </a:lnSpc>
            <a:spcBef>
              <a:spcPct val="0"/>
            </a:spcBef>
            <a:spcAft>
              <a:spcPct val="35000"/>
            </a:spcAft>
            <a:buNone/>
          </a:pPr>
          <a:r>
            <a:rPr lang="de-DE" sz="1600" b="0" i="1" kern="1200">
              <a:solidFill>
                <a:srgbClr val="003399"/>
              </a:solidFill>
              <a:latin typeface="Arial" panose="020B0604020202020204" pitchFamily="34" charset="0"/>
              <a:ea typeface="Arial"/>
              <a:cs typeface="Arial" panose="020B0604020202020204" pitchFamily="34" charset="0"/>
            </a:rPr>
            <a:t>Juni bis September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Übersetzung des englischen Originaltextes, angefertigt vom Übersetzungszentrum (</a:t>
            </a:r>
            <a:r>
              <a:rPr lang="de-DE" dirty="0" err="1"/>
              <a:t>CdT,Luxemburg</a:t>
            </a:r>
            <a:r>
              <a:rPr lang="de-DE"/>
              <a:t>).</a:t>
            </a:r>
            <a:endParaRPr lang="en-GB"/>
          </a:p>
        </p:txBody>
      </p:sp>
      <p:sp>
        <p:nvSpPr>
          <p:cNvPr id="4" name="Slide Number Placeholder 3"/>
          <p:cNvSpPr>
            <a:spLocks noGrp="1"/>
          </p:cNvSpPr>
          <p:nvPr>
            <p:ph type="sldNum" sz="quarter" idx="5"/>
          </p:nvPr>
        </p:nvSpPr>
        <p:spPr/>
        <p:txBody>
          <a:bodyPr/>
          <a:lstStyle/>
          <a:p>
            <a:fld id="{EDBBB53E-E968-4B04-87EF-C96293204690}" type="slidenum">
              <a:rPr lang="en-GB" smtClean="0"/>
              <a:t>1</a:t>
            </a:fld>
            <a:endParaRPr lang="en-GB"/>
          </a:p>
        </p:txBody>
      </p:sp>
    </p:spTree>
    <p:extLst>
      <p:ext uri="{BB962C8B-B14F-4D97-AF65-F5344CB8AC3E}">
        <p14:creationId xmlns:p14="http://schemas.microsoft.com/office/powerpoint/2010/main" val="2148417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sz="1200" b="1" dirty="0">
                <a:solidFill>
                  <a:schemeClr val="tx1"/>
                </a:solidFill>
                <a:effectLst/>
                <a:latin typeface="+mn-lt"/>
                <a:ea typeface="+mn-lt"/>
                <a:cs typeface="+mn-cs"/>
              </a:rPr>
              <a:t>Die doppelte Wirkung von Arbeit auf die psychische Gesundheit</a:t>
            </a:r>
          </a:p>
          <a:p>
            <a:endParaRPr lang="en-GB" sz="1200" kern="1200" dirty="0">
              <a:solidFill>
                <a:schemeClr val="tx1"/>
              </a:solidFill>
              <a:effectLst/>
              <a:latin typeface="+mn-lt"/>
              <a:ea typeface="+mn-ea"/>
              <a:cs typeface="+mn-cs"/>
            </a:endParaRPr>
          </a:p>
          <a:p>
            <a:r>
              <a:rPr lang="de-DE" sz="1200" dirty="0">
                <a:solidFill>
                  <a:schemeClr val="tx1"/>
                </a:solidFill>
                <a:effectLst/>
                <a:latin typeface="+mn-lt"/>
                <a:ea typeface="+mn-lt"/>
                <a:cs typeface="+mn-cs"/>
              </a:rPr>
              <a:t>Arbeit kann sich positiv auf die psychische Gesundheit auswirken, indem sie Sinn, Struktur und soziale Interaktion bietet. </a:t>
            </a:r>
          </a:p>
          <a:p>
            <a:r>
              <a:rPr lang="de-DE" sz="1200" dirty="0">
                <a:solidFill>
                  <a:schemeClr val="tx1"/>
                </a:solidFill>
                <a:effectLst/>
                <a:latin typeface="+mn-lt"/>
                <a:ea typeface="+mn-lt"/>
                <a:cs typeface="+mn-cs"/>
              </a:rPr>
              <a:t>Dies trifft jedoch nur zu, wenn die Arbeit gut gestaltet ist und das Arbeitsumfeld unterstützend wirkt. </a:t>
            </a:r>
          </a:p>
          <a:p>
            <a:endParaRPr lang="en-US" sz="1200" b="0" i="0" kern="1200" dirty="0">
              <a:solidFill>
                <a:schemeClr val="tx1"/>
              </a:solidFill>
              <a:effectLst/>
              <a:latin typeface="+mn-lt"/>
              <a:ea typeface="+mn-ea"/>
              <a:cs typeface="+mn-cs"/>
            </a:endParaRPr>
          </a:p>
          <a:p>
            <a:r>
              <a:rPr lang="de-DE" sz="1200" b="1" i="0" dirty="0">
                <a:solidFill>
                  <a:schemeClr val="tx1"/>
                </a:solidFill>
                <a:effectLst/>
                <a:latin typeface="+mn-lt"/>
                <a:ea typeface="+mn-lt"/>
                <a:cs typeface="+mn-cs"/>
              </a:rPr>
              <a:t>Psychosoziale Risiken </a:t>
            </a:r>
            <a:r>
              <a:rPr lang="de-DE" sz="1200" b="0" i="0" dirty="0">
                <a:solidFill>
                  <a:schemeClr val="tx1"/>
                </a:solidFill>
                <a:effectLst/>
                <a:latin typeface="+mn-lt"/>
                <a:ea typeface="+mn-lt"/>
                <a:cs typeface="+mn-cs"/>
              </a:rPr>
              <a:t>können diese positiven Effekte schnell zunichtemachen, zu ihnen können gehören: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Hohe Arbeitsbelastung und Zeitdruck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Schlechte Arbeitsorganisation (lange Arbeitszeiten, Fristen)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Unklare Rollenverteilung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Schlechte Kommunikation und schwache Führung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Fehlende Unterstützung durch Führungskräfte oder Kolleginnen und Kollegen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Belästigung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Sexuelle Belästigung</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Gewalt durch Dritte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Angst vor Verlust des Arbeitsplatzes und geringe Anerkennung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b="0" i="0" dirty="0">
                <a:solidFill>
                  <a:srgbClr val="111111"/>
                </a:solidFill>
                <a:effectLst/>
                <a:latin typeface="-apple-system"/>
              </a:rPr>
              <a:t>Schlechte Vereinbarkeit von Beruf und Privatleben</a:t>
            </a:r>
            <a:r>
              <a:rPr lang="de-DE" sz="1200" b="0" i="0" dirty="0">
                <a:solidFill>
                  <a:schemeClr val="tx1"/>
                </a:solidFill>
                <a:effectLst/>
                <a:latin typeface="+mn-lt"/>
                <a:ea typeface="+mn-lt"/>
                <a:cs typeface="+mn-cs"/>
              </a:rPr>
              <a:t> sowie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b="0" i="0" dirty="0">
                <a:solidFill>
                  <a:schemeClr val="tx1"/>
                </a:solidFill>
                <a:effectLst/>
                <a:latin typeface="+mn-lt"/>
                <a:ea typeface="+mn-lt"/>
                <a:cs typeface="+mn-cs"/>
              </a:rPr>
              <a:t>Isolation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dirty="0">
                <a:solidFill>
                  <a:schemeClr val="tx1"/>
                </a:solidFill>
                <a:effectLst/>
                <a:latin typeface="+mn-lt"/>
                <a:ea typeface="+mn-lt"/>
                <a:cs typeface="+mn-cs"/>
              </a:rPr>
              <a:t>Mangelnde Einbeziehung in Entscheidungsprozesse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dirty="0">
                <a:solidFill>
                  <a:schemeClr val="tx1"/>
                </a:solidFill>
                <a:effectLst/>
                <a:latin typeface="+mn-lt"/>
                <a:ea typeface="+mn-lt"/>
                <a:cs typeface="+mn-cs"/>
              </a:rPr>
              <a:t>Mangelnde Eigenverantwortung und mangelnder Einfluss auf die Arbeitsmethoden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dirty="0">
                <a:solidFill>
                  <a:schemeClr val="tx1"/>
                </a:solidFill>
                <a:effectLst/>
                <a:latin typeface="+mn-lt"/>
                <a:ea typeface="+mn-lt"/>
                <a:cs typeface="+mn-cs"/>
              </a:rPr>
              <a:t>Schlechte Kommunikation über am Arbeitsplatz eingeführte Änderungen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de-DE" sz="1200" dirty="0">
                <a:solidFill>
                  <a:schemeClr val="tx1"/>
                </a:solidFill>
                <a:effectLst/>
                <a:latin typeface="+mn-lt"/>
                <a:ea typeface="+mn-lt"/>
                <a:cs typeface="+mn-cs"/>
              </a:rPr>
              <a:t>Emotionale Anforderungen im Umgang mit schwierigen Klientinnen und Klienten, Patientinnen und Patienten, Schülerinnen und Schülern oder Kundinnen und Kunden</a:t>
            </a:r>
          </a:p>
          <a:p>
            <a:pPr fontAlgn="t"/>
            <a:endParaRPr lang="en-US" sz="1200" b="0" i="0" kern="1200" dirty="0">
              <a:solidFill>
                <a:schemeClr val="tx1"/>
              </a:solidFill>
              <a:effectLst/>
              <a:latin typeface="+mn-lt"/>
              <a:ea typeface="+mn-ea"/>
              <a:cs typeface="+mn-cs"/>
            </a:endParaRPr>
          </a:p>
          <a:p>
            <a:pPr fontAlgn="t"/>
            <a:r>
              <a:rPr lang="de-DE" sz="1200" b="1" i="0" dirty="0">
                <a:solidFill>
                  <a:schemeClr val="tx1"/>
                </a:solidFill>
                <a:effectLst/>
                <a:latin typeface="+mn-lt"/>
                <a:ea typeface="+mn-lt"/>
                <a:cs typeface="+mn-cs"/>
              </a:rPr>
              <a:t>Werden diese Risiken nicht erkannt und nicht systematisch angegangen, können sie das Wohlbefinden der Beschäftigten ernsthaft beeinträchtigen</a:t>
            </a:r>
            <a:r>
              <a:rPr lang="de-DE" sz="1200" b="0" i="0" dirty="0">
                <a:solidFill>
                  <a:schemeClr val="tx1"/>
                </a:solidFill>
                <a:effectLst/>
                <a:latin typeface="+mn-lt"/>
                <a:ea typeface="+mn-lt"/>
                <a:cs typeface="+mn-cs"/>
              </a:rPr>
              <a:t>. Das kann zu Burnout, Angstzuständen, Depressionen und anderen gesundheitlichen Problemen führen. </a:t>
            </a:r>
          </a:p>
          <a:p>
            <a:endParaRPr lang="en-GB" sz="1200" kern="1200" dirty="0">
              <a:solidFill>
                <a:schemeClr val="tx1"/>
              </a:solidFill>
              <a:effectLst/>
              <a:latin typeface="+mn-lt"/>
              <a:ea typeface="+mn-ea"/>
              <a:cs typeface="+mn-cs"/>
            </a:endParaRPr>
          </a:p>
          <a:p>
            <a:r>
              <a:rPr lang="de-DE" sz="1200" b="1" dirty="0">
                <a:solidFill>
                  <a:schemeClr val="tx1"/>
                </a:solidFill>
                <a:effectLst/>
                <a:latin typeface="+mn-lt"/>
                <a:ea typeface="+mn-lt"/>
                <a:cs typeface="+mn-cs"/>
              </a:rPr>
              <a:t>Ein gutes psychosoziales Arbeitsumfeld ist für alle von Vorteil.</a:t>
            </a:r>
            <a:r>
              <a:rPr lang="de-DE" sz="1200" dirty="0">
                <a:solidFill>
                  <a:schemeClr val="tx1"/>
                </a:solidFill>
                <a:effectLst/>
                <a:latin typeface="+mn-lt"/>
                <a:ea typeface="+mn-lt"/>
                <a:cs typeface="+mn-cs"/>
              </a:rPr>
              <a:t> Die Beschäftigten fühlen sich sicher, wertgeschätzt und in der Lage, die Anforderungen ihrer Arbeit zu bewältigen. Arbeitgeber profitieren von engagierteren, produktiveren und loyaleren Beschäftigten. Die Gesellschaft wiederum profitiert von geringeren Gesundheitskosten, weniger krankheitsbedingten Fehlzeiten und geringeren Aufwendungen für Invaliditätsleistungen sowie von stärkeren Gemeinschaften.</a:t>
            </a:r>
          </a:p>
          <a:p>
            <a:endParaRPr lang="en-GB" sz="1200" kern="1200" dirty="0">
              <a:solidFill>
                <a:schemeClr val="tx1"/>
              </a:solidFill>
              <a:effectLst/>
              <a:latin typeface="+mn-lt"/>
              <a:ea typeface="+mn-ea"/>
              <a:cs typeface="+mn-cs"/>
            </a:endParaRPr>
          </a:p>
          <a:p>
            <a:pPr fontAlgn="t"/>
            <a:r>
              <a:rPr lang="de-DE" sz="1200" b="0" i="0" dirty="0">
                <a:solidFill>
                  <a:schemeClr val="tx1"/>
                </a:solidFill>
                <a:effectLst/>
                <a:latin typeface="+mn-lt"/>
                <a:ea typeface="+mn-lt"/>
                <a:cs typeface="+mn-cs"/>
              </a:rPr>
              <a:t>Aus </a:t>
            </a:r>
            <a:r>
              <a:rPr lang="de-DE" sz="1200" b="1" i="0" dirty="0">
                <a:solidFill>
                  <a:schemeClr val="tx1"/>
                </a:solidFill>
                <a:effectLst/>
                <a:latin typeface="+mn-lt"/>
                <a:ea typeface="+mn-lt"/>
                <a:cs typeface="+mn-cs"/>
              </a:rPr>
              <a:t>Sicht der Sicherheit und Gesundheit bei der Arbeit sind Prävention und ein angemessenes Risikomanagement daher unerlässlich, um sicherzustellen, dass die Arbeit ein positiver </a:t>
            </a:r>
            <a:r>
              <a:rPr lang="de-DE" sz="1200" b="0" i="0" dirty="0">
                <a:solidFill>
                  <a:schemeClr val="tx1"/>
                </a:solidFill>
                <a:effectLst/>
                <a:latin typeface="+mn-lt"/>
                <a:ea typeface="+mn-lt"/>
                <a:cs typeface="+mn-cs"/>
              </a:rPr>
              <a:t>Faktor bleibt und der psychischen Gesundheit nicht schadet.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de-DE" b="1"/>
              <a:t>Die psychische Gesundheit ist Bestandteil der allgemeinen Gesundheit. </a:t>
            </a:r>
            <a:r>
              <a:rPr lang="de-DE"/>
              <a:t>Es handelt sich um einen Zustand des Wohlbefindens, in dem Individuen ihre vollen Fähigkeiten einbringen, den täglichen Stress bewältigen und zum Gemeinschaftsleben beitragen können. </a:t>
            </a:r>
          </a:p>
          <a:p>
            <a:pPr marL="0" indent="0">
              <a:buFont typeface="Wingdings" panose="05000000000000000000" pitchFamily="2" charset="2"/>
              <a:buNone/>
            </a:pPr>
            <a:endParaRPr lang="en-US" b="1" dirty="0"/>
          </a:p>
          <a:p>
            <a:pPr marL="0" indent="0">
              <a:buFont typeface="Wingdings" panose="05000000000000000000" pitchFamily="2" charset="2"/>
              <a:buNone/>
            </a:pPr>
            <a:r>
              <a:rPr lang="de-DE" b="1"/>
              <a:t>Psychische Gesundheit ist die Voraussetzung für eine produktive Wirtschaft und eine inklusive Gesellschaft</a:t>
            </a:r>
            <a:r>
              <a:rPr lang="de-DE"/>
              <a:t> und geht weit über personenbezogene oder familiäre Belange hinaus.</a:t>
            </a:r>
          </a:p>
          <a:p>
            <a:pPr marL="0" indent="0">
              <a:buFont typeface="Wingdings" panose="05000000000000000000" pitchFamily="2" charset="2"/>
              <a:buNone/>
            </a:pPr>
            <a:endParaRPr lang="en-US" dirty="0"/>
          </a:p>
          <a:p>
            <a:pPr marL="0" indent="0">
              <a:buFont typeface="Wingdings" panose="05000000000000000000" pitchFamily="2" charset="2"/>
              <a:buNone/>
            </a:pPr>
            <a:r>
              <a:rPr lang="de-DE" b="1"/>
              <a:t>Psychische Gesundheit oder psychische Erkrankungen entstehen nicht im luftleeren Raum; sie werden durch persönliche und äußere Faktoren beeinflusst</a:t>
            </a:r>
            <a:r>
              <a:rPr lang="de-DE"/>
              <a:t>. Der psychische Gesundheitszustand spiegelt den Zustand unserer Gesellschaft, unserer Wirtschaft, unserer Umwelt und sogar die Weltlage wider und wird davon beeinflusst. </a:t>
            </a:r>
            <a:r>
              <a:rPr lang="de-DE" b="1"/>
              <a:t>Quelle</a:t>
            </a:r>
            <a:r>
              <a:rPr lang="de-DE"/>
              <a:t>: https://health.ec.europa.eu/document/download/cef45b6d-a871-44d5-9d62-3cecc47eda89_de?filename=com_2023_298_1_act_de.pdf. </a:t>
            </a:r>
          </a:p>
          <a:p>
            <a:pPr marL="0" indent="0">
              <a:buFont typeface="Wingdings" panose="05000000000000000000" pitchFamily="2" charset="2"/>
              <a:buNone/>
            </a:pPr>
            <a:endParaRPr lang="en-US" dirty="0"/>
          </a:p>
          <a:p>
            <a:pPr lvl="0"/>
            <a:r>
              <a:rPr lang="de-DE" sz="1200" b="0">
                <a:solidFill>
                  <a:schemeClr val="tx1"/>
                </a:solidFill>
                <a:effectLst/>
                <a:latin typeface="+mn-lt"/>
                <a:ea typeface="+mn-lt"/>
                <a:cs typeface="+mn-cs"/>
              </a:rPr>
              <a:t>Allgemeine Zahlen belegen, dass</a:t>
            </a:r>
            <a:r>
              <a:rPr lang="de-DE" sz="1200">
                <a:solidFill>
                  <a:schemeClr val="tx1"/>
                </a:solidFill>
                <a:effectLst/>
                <a:latin typeface="+mn-lt"/>
                <a:ea typeface="+mn-lt"/>
                <a:cs typeface="+mn-cs"/>
              </a:rPr>
              <a:t> der Anteil der Bevölkerung, der angibt, </a:t>
            </a:r>
            <a:r>
              <a:rPr lang="de-DE" sz="1200" b="1">
                <a:solidFill>
                  <a:schemeClr val="tx1"/>
                </a:solidFill>
                <a:effectLst/>
                <a:latin typeface="+mn-lt"/>
                <a:ea typeface="+mn-lt"/>
                <a:cs typeface="+mn-cs"/>
              </a:rPr>
              <a:t>in den 12 Monaten zuvor unter psychischen Problemen</a:t>
            </a:r>
            <a:r>
              <a:rPr lang="de-DE" sz="1200">
                <a:solidFill>
                  <a:schemeClr val="tx1"/>
                </a:solidFill>
                <a:effectLst/>
                <a:latin typeface="+mn-lt"/>
                <a:ea typeface="+mn-lt"/>
                <a:cs typeface="+mn-cs"/>
              </a:rPr>
              <a:t> gelitten zu haben, </a:t>
            </a:r>
            <a:r>
              <a:rPr lang="de-DE" sz="1200" b="1">
                <a:solidFill>
                  <a:schemeClr val="tx1"/>
                </a:solidFill>
                <a:effectLst/>
                <a:latin typeface="+mn-lt"/>
                <a:ea typeface="+mn-lt"/>
                <a:cs typeface="+mn-cs"/>
              </a:rPr>
              <a:t>nach COVID-19</a:t>
            </a:r>
            <a:r>
              <a:rPr lang="de-DE" sz="1200">
                <a:solidFill>
                  <a:schemeClr val="tx1"/>
                </a:solidFill>
                <a:effectLst/>
                <a:latin typeface="+mn-lt"/>
                <a:ea typeface="+mn-lt"/>
                <a:cs typeface="+mn-cs"/>
              </a:rPr>
              <a:t> </a:t>
            </a:r>
            <a:r>
              <a:rPr lang="de-DE" sz="1200" b="1">
                <a:solidFill>
                  <a:schemeClr val="tx1"/>
                </a:solidFill>
                <a:effectLst/>
                <a:latin typeface="+mn-lt"/>
                <a:ea typeface="+mn-lt"/>
                <a:cs typeface="+mn-cs"/>
              </a:rPr>
              <a:t>auf 46 % angestiegen</a:t>
            </a:r>
            <a:r>
              <a:rPr lang="de-DE" sz="1200">
                <a:solidFill>
                  <a:schemeClr val="tx1"/>
                </a:solidFill>
                <a:effectLst/>
                <a:latin typeface="+mn-lt"/>
                <a:ea typeface="+mn-lt"/>
                <a:cs typeface="+mn-cs"/>
              </a:rPr>
              <a:t> ist</a:t>
            </a:r>
            <a:r>
              <a:rPr lang="de-DE" sz="1200" b="0">
                <a:solidFill>
                  <a:schemeClr val="tx1"/>
                </a:solidFill>
                <a:effectLst/>
                <a:latin typeface="+mn-lt"/>
                <a:ea typeface="+mn-lt"/>
                <a:cs typeface="+mn-cs"/>
              </a:rPr>
              <a:t> (im Vergleich zu einem Sechstel der EU-Bürgerinnen und -Bürger vor COVID-19), während 62 % der EU-Bürgerinnen und -Bürger angeben, dass die jüngsten globalen Ereignisse </a:t>
            </a:r>
            <a:r>
              <a:rPr lang="de-DE" sz="1200">
                <a:solidFill>
                  <a:schemeClr val="tx1"/>
                </a:solidFill>
                <a:effectLst/>
                <a:latin typeface="+mn-lt"/>
                <a:ea typeface="+mn-lt"/>
                <a:cs typeface="+mn-cs"/>
              </a:rPr>
              <a:t>(z. B. der Klimawandel, die russische Aggression gegen die Ukraine u. a.) ihre psychische Gesundheit etwas oder stark beeinträchtigt haben. </a:t>
            </a:r>
            <a:r>
              <a:rPr lang="de-DE" sz="1200" u="sng">
                <a:solidFill>
                  <a:schemeClr val="tx1"/>
                </a:solidFill>
                <a:effectLst/>
                <a:latin typeface="+mn-lt"/>
                <a:ea typeface="+mn-lt"/>
                <a:cs typeface="+mn-cs"/>
                <a:hlinkClick r:id="rId3"/>
              </a:rPr>
              <a:t>Das ganzheitliche Konzept der Kommission in Sachen psychische Gesundheit (2023)</a:t>
            </a:r>
            <a:r>
              <a:rPr lang="de-DE" sz="1200" u="none">
                <a:solidFill>
                  <a:schemeClr val="tx1"/>
                </a:solidFill>
                <a:effectLst/>
                <a:latin typeface="+mn-lt"/>
                <a:ea typeface="+mn-lt"/>
                <a:cs typeface="+mn-cs"/>
              </a:rPr>
              <a:t> und </a:t>
            </a:r>
            <a:r>
              <a:rPr lang="de-DE" sz="1200" u="sng">
                <a:solidFill>
                  <a:schemeClr val="tx1"/>
                </a:solidFill>
                <a:effectLst/>
                <a:latin typeface="+mn-lt"/>
                <a:ea typeface="+mn-lt"/>
                <a:cs typeface="+mn-cs"/>
                <a:hlinkClick r:id="rId4"/>
              </a:rPr>
              <a:t>https://europa.eu/eurobarometer/surveys/detail/3032</a:t>
            </a:r>
            <a:r>
              <a:rPr lang="de-DE" sz="120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de-DE" sz="1200" b="0" i="0">
                <a:solidFill>
                  <a:schemeClr val="tx1"/>
                </a:solidFill>
                <a:effectLst/>
                <a:latin typeface="+mn-lt"/>
                <a:ea typeface="+mn-lt"/>
                <a:cs typeface="+mn-cs"/>
              </a:rPr>
              <a:t>Sowohl das individuelle Leid als auch die finanzielle Belastung sind beträchtlich. </a:t>
            </a:r>
            <a:r>
              <a:rPr lang="de-DE" sz="1200" b="1" i="0">
                <a:solidFill>
                  <a:schemeClr val="tx1"/>
                </a:solidFill>
                <a:effectLst/>
                <a:latin typeface="+mn-lt"/>
                <a:ea typeface="+mn-lt"/>
                <a:cs typeface="+mn-cs"/>
              </a:rPr>
              <a:t>Schätzungen zufolge verursachen psychische Erkrankungen EU-weit jährliche Gesundheitskosten in Höhe von rund 76 Milliarden Euro – das entspricht etwa 6 % der gesamten Gesundheitsausgaben. </a:t>
            </a:r>
            <a:r>
              <a:rPr lang="de-DE" sz="1200" b="0" i="0">
                <a:solidFill>
                  <a:schemeClr val="tx1"/>
                </a:solidFill>
                <a:effectLst/>
                <a:latin typeface="+mn-lt"/>
                <a:ea typeface="+mn-lt"/>
                <a:cs typeface="+mn-cs"/>
              </a:rPr>
              <a:t>Ein Großteil dieser Kosten ist darauf zurückzuführen, dass psychische Störungen häufig auch zu körperlichen Erkrankungen führen, was wiederum aufwändigere und kostenintensivere Behandlungen zur Folge hat.</a:t>
            </a:r>
          </a:p>
          <a:p>
            <a:pPr fontAlgn="t"/>
            <a:endParaRPr lang="en-US" sz="1200" b="1" i="0" kern="1200" dirty="0">
              <a:solidFill>
                <a:schemeClr val="tx1"/>
              </a:solidFill>
              <a:effectLst/>
              <a:latin typeface="+mn-lt"/>
              <a:ea typeface="+mn-ea"/>
              <a:cs typeface="+mn-cs"/>
            </a:endParaRPr>
          </a:p>
          <a:p>
            <a:pPr fontAlgn="t"/>
            <a:r>
              <a:rPr lang="de-DE" sz="1200" b="1" i="0">
                <a:solidFill>
                  <a:schemeClr val="tx1"/>
                </a:solidFill>
                <a:effectLst/>
                <a:latin typeface="+mn-lt"/>
                <a:ea typeface="+mn-lt"/>
                <a:cs typeface="+mn-cs"/>
              </a:rPr>
              <a:t>Die Auswirkungen auf den Arbeitsmarkt sind erheblich. Es wird davon ausgegangen, dass durch eine schlechte psychische Gesundheit das Bruttoinlandsprodukt </a:t>
            </a:r>
            <a:r>
              <a:rPr lang="de-DE" sz="1200" b="0" i="0">
                <a:solidFill>
                  <a:schemeClr val="tx1"/>
                </a:solidFill>
                <a:effectLst/>
                <a:latin typeface="+mn-lt"/>
                <a:ea typeface="+mn-lt"/>
                <a:cs typeface="+mn-cs"/>
              </a:rPr>
              <a:t>(BIP)</a:t>
            </a:r>
            <a:r>
              <a:rPr lang="de-DE" sz="1200" b="1" i="0">
                <a:solidFill>
                  <a:schemeClr val="tx1"/>
                </a:solidFill>
                <a:effectLst/>
                <a:latin typeface="+mn-lt"/>
                <a:ea typeface="+mn-lt"/>
                <a:cs typeface="+mn-cs"/>
              </a:rPr>
              <a:t> von 2025 bis 2050 um durchschnittlich 1,7 % pro Jahr sinken wird.</a:t>
            </a:r>
            <a:r>
              <a:rPr lang="de-DE" sz="1200" b="0" i="0">
                <a:solidFill>
                  <a:schemeClr val="tx1"/>
                </a:solidFill>
                <a:effectLst/>
                <a:latin typeface="+mn-lt"/>
                <a:ea typeface="+mn-lt"/>
                <a:cs typeface="+mn-cs"/>
              </a:rPr>
              <a:t> Im Umkehrschluss könnte das BIP also in jedem beliebigen Jahr um 1,7 % höher ausfallen, wenn es keine psychischen Erkrankungen gäbe. Dieser wirtschaftliche Verlust wird maßgeblich durch eine geringere Erwerbsbeteiligung, erhöhte Fehlzeiten und Präsentismus – ein Phänomen, bei dem Beschäftigte zwar am Arbeitsplatz anwesend, jedoch in ihrer Leistungsfähigkeit eingeschränkt sind – verursacht.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de-DE"/>
              <a:t>In der </a:t>
            </a:r>
            <a:r>
              <a:rPr lang="de-DE" u="sng">
                <a:hlinkClick r:id="rId3">
                  <a:extLst>
                    <a:ext uri="{A12FA001-AC4F-418D-AE19-62706E023703}">
                      <ahyp:hlinkClr xmlns:ahyp="http://schemas.microsoft.com/office/drawing/2018/hyperlinkcolor" val="tx"/>
                    </a:ext>
                  </a:extLst>
                </a:hlinkClick>
              </a:rPr>
              <a:t>OSH-Pulse-Erhebung 2025</a:t>
            </a:r>
            <a:r>
              <a:rPr lang="de-DE"/>
              <a:t> gaben mehr als </a:t>
            </a:r>
            <a:r>
              <a:rPr lang="de-DE" b="1"/>
              <a:t>vier von zehn befragten Beschäftigten in der gesamten EU (44 %)</a:t>
            </a:r>
            <a:r>
              <a:rPr lang="de-DE"/>
              <a:t> an, dass sie </a:t>
            </a:r>
            <a:r>
              <a:rPr lang="de-DE" b="1"/>
              <a:t>massivem Zeitdruck</a:t>
            </a:r>
            <a:r>
              <a:rPr lang="de-DE"/>
              <a:t> oder </a:t>
            </a:r>
            <a:r>
              <a:rPr lang="de-DE" b="1"/>
              <a:t>Arbeitsüberlastung</a:t>
            </a:r>
            <a:r>
              <a:rPr lang="de-DE"/>
              <a:t> ausgesetzt sind </a:t>
            </a:r>
            <a:r>
              <a:rPr lang="de-DE">
                <a:hlinkClick r:id="rId3"/>
              </a:rPr>
              <a:t>https://osha.europa.eu/en/facts-and-figures/osh-pulse/climate-digital-change</a:t>
            </a:r>
            <a:r>
              <a:rPr lang="de-DE"/>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de-DE"/>
              <a:t>Viele Beschäftigte sind der Meinung, dass sich ihre Arbeit negativ auf ihre Gesundheit auswirkt:</a:t>
            </a:r>
          </a:p>
          <a:p>
            <a:pPr marL="628650" lvl="1" indent="-171450">
              <a:buFont typeface="Arial" panose="020B0604020202020204" pitchFamily="34" charset="0"/>
              <a:buChar char="•"/>
            </a:pPr>
            <a:r>
              <a:rPr lang="de-DE">
                <a:solidFill>
                  <a:schemeClr val="tx2"/>
                </a:solidFill>
              </a:rPr>
              <a:t>37 % der Beschäftigten sind von allgemeiner Erschöpfung betroffen. </a:t>
            </a:r>
          </a:p>
          <a:p>
            <a:pPr marL="628650" lvl="1" indent="-171450">
              <a:buFont typeface="Arial" panose="020B0604020202020204" pitchFamily="34" charset="0"/>
              <a:buChar char="•"/>
            </a:pPr>
            <a:r>
              <a:rPr lang="de-DE">
                <a:solidFill>
                  <a:schemeClr val="tx2"/>
                </a:solidFill>
              </a:rPr>
              <a:t>29 % der Beschäftigten in der EU leiden unter Stress, Depressionen oder Angstzuständen.</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de-DE"/>
              <a:t>44 % der Beschäftigten geben an, massivem Zeitdruck oder Arbeitsüberlastung ausgesetzt zu sein. Diese Zahlen fallen in den einzelnen EU-Mitgliedstaaten jedoch sehr unterschiedlich aus.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de-DE"/>
              <a:t>Die Belastung durch psychosoziale Risiken bei der Arbeit kann verschiedene Auswirkungen haben, darunter Angstzustände, Depressionen, Burnout usw.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de-DE"/>
              <a:t>Abgesehen von dem Leid der einzelnen Betroffenen haben die Unternehmen in erheblichem Maße mit den Auswirkungen von Fehlzeiten, Präsentismus und Personalfluktuation zu kämpfen.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dirty="0"/>
              <a:t>Die </a:t>
            </a:r>
            <a:r>
              <a:rPr lang="de-DE" b="1" dirty="0"/>
              <a:t>dargestellten Daten setzen ausgewählte psychosoziale Risiken am Arbeitsplatz, denen Organisationen und Beschäftigte ausgesetzt sind, zueinander in Bezug</a:t>
            </a:r>
            <a:r>
              <a:rPr lang="de-DE" dirty="0"/>
              <a:t>; zu ihnen gehören Zeitdruck, schlechte Kommunikation und Zusammenarbeit sowie die Einbeziehung der Beschäftigten.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a:t>Die Grafik zeigt die Entwicklung psychosozialer Risiken in Organisationen in den Jahren 2024 und 2019. Zu diesen Risiken gehören: </a:t>
            </a:r>
          </a:p>
          <a:p>
            <a:pPr marL="171450" indent="-171450">
              <a:buFont typeface="Arial" panose="020B0604020202020204" pitchFamily="34" charset="0"/>
              <a:buChar char="•"/>
            </a:pPr>
            <a:r>
              <a:rPr lang="de-DE"/>
              <a:t>Umgang mit schwierigen Kundinnen und Kunden, Patientinnen und Patienten, Schülerinnen und Schülern usw.;</a:t>
            </a:r>
          </a:p>
          <a:p>
            <a:pPr marL="171450" indent="-171450">
              <a:buFont typeface="Arial" panose="020B0604020202020204" pitchFamily="34" charset="0"/>
              <a:buChar char="•"/>
            </a:pPr>
            <a:r>
              <a:rPr lang="de-DE"/>
              <a:t>Zeitdruck;</a:t>
            </a:r>
          </a:p>
          <a:p>
            <a:pPr marL="171450" indent="-171450">
              <a:buFont typeface="Arial" panose="020B0604020202020204" pitchFamily="34" charset="0"/>
              <a:buChar char="•"/>
            </a:pPr>
            <a:r>
              <a:rPr lang="de-DE"/>
              <a:t>schlechte Kommunikation oder Zusammenarbeit innerhalb der Organisation; </a:t>
            </a:r>
          </a:p>
          <a:p>
            <a:pPr marL="171450" indent="-171450">
              <a:buFont typeface="Arial" panose="020B0604020202020204" pitchFamily="34" charset="0"/>
              <a:buChar char="•"/>
            </a:pPr>
            <a:r>
              <a:rPr lang="de-DE"/>
              <a:t>lange oder unregelmäßige Arbeitszeiten;</a:t>
            </a:r>
          </a:p>
          <a:p>
            <a:pPr marL="171450" indent="-171450">
              <a:buFont typeface="Arial" panose="020B0604020202020204" pitchFamily="34" charset="0"/>
              <a:buChar char="•"/>
            </a:pPr>
            <a:r>
              <a:rPr lang="de-DE"/>
              <a:t>Angst vor Arbeitsplatzverlust. </a:t>
            </a:r>
          </a:p>
          <a:p>
            <a:pPr marL="0" indent="0">
              <a:buFont typeface="Arial" panose="020B0604020202020204" pitchFamily="34" charset="0"/>
              <a:buNone/>
            </a:pPr>
            <a:r>
              <a:rPr lang="de-DE"/>
              <a:t>Quelle: </a:t>
            </a:r>
            <a:r>
              <a:rPr lang="de-DE" sz="1200">
                <a:solidFill>
                  <a:schemeClr val="tx1"/>
                </a:solidFill>
                <a:effectLst/>
                <a:latin typeface="+mn-lt"/>
                <a:ea typeface="+mn-lt"/>
                <a:cs typeface="+mn-cs"/>
              </a:rPr>
              <a:t>ESENER 2024 – Basis: Betriebe in der EU-27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de-DE" b="1"/>
              <a:t>Die Kampagne ist Teil des umfassenderen Engagements der EU</a:t>
            </a:r>
            <a:r>
              <a:rPr lang="de-DE"/>
              <a:t> zur Förderung einer starken Präventionskultur und zur Verbesserung der psychischen Gesundheit bei der Arbeit: </a:t>
            </a:r>
          </a:p>
          <a:p>
            <a:pPr marL="171450" indent="-171450">
              <a:buFont typeface="Arial" panose="020B0604020202020204" pitchFamily="34" charset="0"/>
              <a:buChar char="•"/>
            </a:pPr>
            <a:r>
              <a:rPr lang="de-DE" b="0">
                <a:hlinkClick r:id="rId3"/>
              </a:rPr>
              <a:t>Strategischer Rahmen der EU für Gesundheit und Sicherheit am Arbeitsplatz (2021–2027)</a:t>
            </a:r>
            <a:r>
              <a:rPr lang="de-DE" b="0"/>
              <a:t>;</a:t>
            </a:r>
          </a:p>
          <a:p>
            <a:pPr marL="171450" indent="-171450">
              <a:buFont typeface="Arial" panose="020B0604020202020204" pitchFamily="34" charset="0"/>
              <a:buChar char="•"/>
            </a:pPr>
            <a:r>
              <a:rPr lang="de-DE" b="0">
                <a:hlinkClick r:id="rId4"/>
              </a:rPr>
              <a:t>Ganzheitliches Konzept</a:t>
            </a:r>
            <a:r>
              <a:rPr lang="de-DE" b="0"/>
              <a:t> der Europäischen Kommission </a:t>
            </a:r>
            <a:r>
              <a:rPr lang="de-DE" b="0">
                <a:hlinkClick r:id="rId4"/>
              </a:rPr>
              <a:t>zur psychischen Gesundheit. </a:t>
            </a:r>
          </a:p>
          <a:p>
            <a:endParaRPr lang="en-GB" dirty="0"/>
          </a:p>
          <a:p>
            <a:r>
              <a:rPr lang="de-DE" sz="1200" b="1">
                <a:solidFill>
                  <a:schemeClr val="tx1"/>
                </a:solidFill>
                <a:effectLst/>
                <a:latin typeface="+mn-lt"/>
                <a:ea typeface="+mn-lt"/>
                <a:cs typeface="+mn-cs"/>
              </a:rPr>
              <a:t>Was soll mit der Kampagne erreicht werden? </a:t>
            </a:r>
          </a:p>
          <a:p>
            <a:r>
              <a:rPr lang="de-DE" sz="1200">
                <a:solidFill>
                  <a:schemeClr val="tx1"/>
                </a:solidFill>
                <a:effectLst/>
                <a:latin typeface="+mn-lt"/>
                <a:ea typeface="+mn-lt"/>
                <a:cs typeface="+mn-cs"/>
              </a:rPr>
              <a:t>Mit der </a:t>
            </a:r>
            <a:r>
              <a:rPr lang="de-DE" sz="1200" u="sng">
                <a:solidFill>
                  <a:schemeClr val="tx1"/>
                </a:solidFill>
                <a:effectLst/>
                <a:latin typeface="+mn-lt"/>
                <a:ea typeface="+mn-lt"/>
                <a:cs typeface="+mn-cs"/>
                <a:hlinkClick r:id="rId5"/>
              </a:rPr>
              <a:t>Kampagne „Gesunde Arbeitsplätze“</a:t>
            </a:r>
            <a:r>
              <a:rPr lang="de-DE" sz="1200">
                <a:solidFill>
                  <a:schemeClr val="tx1"/>
                </a:solidFill>
                <a:effectLst/>
                <a:latin typeface="+mn-lt"/>
                <a:ea typeface="+mn-lt"/>
                <a:cs typeface="+mn-cs"/>
              </a:rPr>
              <a:t> 2026-2028 soll das Bewusstsein für die positiven Auswirkungen eines guten Arbeitsumfelds auf die psychische Gesundheit und das Wohlbefinden geschärft werden.</a:t>
            </a:r>
          </a:p>
          <a:p>
            <a:r>
              <a:rPr lang="de-DE" sz="1200">
                <a:solidFill>
                  <a:schemeClr val="tx1"/>
                </a:solidFill>
                <a:effectLst/>
                <a:latin typeface="+mn-lt"/>
                <a:ea typeface="+mn-lt"/>
                <a:cs typeface="+mn-cs"/>
              </a:rPr>
              <a:t> </a:t>
            </a:r>
          </a:p>
          <a:p>
            <a:r>
              <a:rPr lang="de-DE" sz="1200">
                <a:solidFill>
                  <a:schemeClr val="tx1"/>
                </a:solidFill>
                <a:effectLst/>
                <a:latin typeface="+mn-lt"/>
                <a:ea typeface="+mn-lt"/>
                <a:cs typeface="+mn-cs"/>
              </a:rPr>
              <a:t>Zu den spezifischen Zielen gehören:</a:t>
            </a:r>
          </a:p>
          <a:p>
            <a:pPr marL="171450" lvl="0" indent="-171450">
              <a:buFont typeface="Arial" panose="020B0604020202020204" pitchFamily="34" charset="0"/>
              <a:buChar char="•"/>
            </a:pPr>
            <a:r>
              <a:rPr lang="de-DE" sz="1200" b="1">
                <a:solidFill>
                  <a:schemeClr val="tx1"/>
                </a:solidFill>
                <a:effectLst/>
                <a:latin typeface="+mn-lt"/>
                <a:ea typeface="+mn-lt"/>
                <a:cs typeface="+mn-cs"/>
              </a:rPr>
              <a:t>Förderung der Prävention psychosozialer Risiken</a:t>
            </a:r>
            <a:r>
              <a:rPr lang="de-DE" sz="1200">
                <a:solidFill>
                  <a:schemeClr val="tx1"/>
                </a:solidFill>
                <a:effectLst/>
                <a:latin typeface="+mn-lt"/>
                <a:ea typeface="+mn-lt"/>
                <a:cs typeface="+mn-cs"/>
              </a:rPr>
              <a:t> durch angemessene Verfahren bei Gefährdungsbeurteilung und Risikomanagement; </a:t>
            </a:r>
          </a:p>
          <a:p>
            <a:pPr marL="171450" lvl="0" indent="-171450">
              <a:buFont typeface="Arial" panose="020B0604020202020204" pitchFamily="34" charset="0"/>
              <a:buChar char="•"/>
            </a:pPr>
            <a:r>
              <a:rPr lang="de-DE" sz="1200" b="1">
                <a:solidFill>
                  <a:schemeClr val="tx1"/>
                </a:solidFill>
                <a:effectLst/>
                <a:latin typeface="+mn-lt"/>
                <a:ea typeface="+mn-lt"/>
                <a:cs typeface="+mn-cs"/>
              </a:rPr>
              <a:t>Einbeziehung aller Sektoren </a:t>
            </a:r>
            <a:r>
              <a:rPr lang="de-DE" sz="1200">
                <a:solidFill>
                  <a:schemeClr val="tx1"/>
                </a:solidFill>
                <a:effectLst/>
                <a:latin typeface="+mn-lt"/>
                <a:ea typeface="+mn-lt"/>
                <a:cs typeface="+mn-cs"/>
              </a:rPr>
              <a:t>mit Fokus auf solche mit weitverbreiteten psychosozialen Risiken sowie auf jene, in denen diese weniger offensichtlich sind; </a:t>
            </a:r>
          </a:p>
          <a:p>
            <a:pPr marL="171450" lvl="0" indent="-171450">
              <a:buFont typeface="Arial" panose="020B0604020202020204" pitchFamily="34" charset="0"/>
              <a:buChar char="•"/>
            </a:pPr>
            <a:r>
              <a:rPr lang="de-DE" sz="1200" b="1">
                <a:solidFill>
                  <a:schemeClr val="tx1"/>
                </a:solidFill>
                <a:effectLst/>
                <a:latin typeface="+mn-lt"/>
                <a:ea typeface="+mn-lt"/>
                <a:cs typeface="+mn-cs"/>
              </a:rPr>
              <a:t>Förderung der Zusammenarbeit</a:t>
            </a:r>
            <a:r>
              <a:rPr lang="de-DE" sz="1200">
                <a:solidFill>
                  <a:schemeClr val="tx1"/>
                </a:solidFill>
                <a:effectLst/>
                <a:latin typeface="+mn-lt"/>
                <a:ea typeface="+mn-lt"/>
                <a:cs typeface="+mn-cs"/>
              </a:rPr>
              <a:t> zwischen Arbeitgebern, Führungskräften, Vorgesetzten, Beschäftigten und ihrer jeweiligen Vertretung;</a:t>
            </a:r>
          </a:p>
          <a:p>
            <a:pPr marL="171450" lvl="0" indent="-171450">
              <a:buFont typeface="Arial" panose="020B0604020202020204" pitchFamily="34" charset="0"/>
              <a:buChar char="•"/>
            </a:pPr>
            <a:r>
              <a:rPr lang="de-DE" sz="1200" b="1">
                <a:solidFill>
                  <a:schemeClr val="tx1"/>
                </a:solidFill>
                <a:effectLst/>
                <a:latin typeface="+mn-lt"/>
                <a:ea typeface="+mn-lt"/>
                <a:cs typeface="+mn-cs"/>
              </a:rPr>
              <a:t>Zusammenführung von Netzwerkpartnern</a:t>
            </a:r>
            <a:r>
              <a:rPr lang="de-DE" sz="1200">
                <a:solidFill>
                  <a:schemeClr val="tx1"/>
                </a:solidFill>
                <a:effectLst/>
                <a:latin typeface="+mn-lt"/>
                <a:ea typeface="+mn-lt"/>
                <a:cs typeface="+mn-cs"/>
              </a:rPr>
              <a:t> für den Austausch von Informationen und bewährten Verfahren zur Prävention psychosozialer Risiken;</a:t>
            </a:r>
          </a:p>
          <a:p>
            <a:pPr marL="171450" lvl="0" indent="-171450">
              <a:buFont typeface="Arial" panose="020B0604020202020204" pitchFamily="34" charset="0"/>
              <a:buChar char="•"/>
            </a:pPr>
            <a:r>
              <a:rPr lang="de-DE" sz="1200">
                <a:solidFill>
                  <a:schemeClr val="tx1"/>
                </a:solidFill>
                <a:effectLst/>
                <a:latin typeface="+mn-lt"/>
                <a:ea typeface="+mn-lt"/>
                <a:cs typeface="+mn-cs"/>
              </a:rPr>
              <a:t>Förderung </a:t>
            </a:r>
            <a:r>
              <a:rPr lang="de-DE" sz="1200" b="1">
                <a:solidFill>
                  <a:schemeClr val="tx1"/>
                </a:solidFill>
                <a:effectLst/>
                <a:latin typeface="+mn-lt"/>
                <a:ea typeface="+mn-lt"/>
                <a:cs typeface="+mn-cs"/>
              </a:rPr>
              <a:t>eines ganzheitlichen Konzepts</a:t>
            </a:r>
            <a:r>
              <a:rPr lang="de-DE" sz="1200">
                <a:solidFill>
                  <a:schemeClr val="tx1"/>
                </a:solidFill>
                <a:effectLst/>
                <a:latin typeface="+mn-lt"/>
                <a:ea typeface="+mn-lt"/>
                <a:cs typeface="+mn-cs"/>
              </a:rPr>
              <a:t>, bei dem </a:t>
            </a:r>
            <a:r>
              <a:rPr lang="de-DE" sz="1200" b="1">
                <a:solidFill>
                  <a:schemeClr val="tx1"/>
                </a:solidFill>
                <a:effectLst/>
                <a:latin typeface="+mn-lt"/>
                <a:ea typeface="+mn-lt"/>
                <a:cs typeface="+mn-cs"/>
              </a:rPr>
              <a:t>die Zusammenhänge zwischen physischen und psychosozialen Risiken und der Gesundheit von Beschäftigten berücksichtigt werden</a:t>
            </a:r>
            <a:r>
              <a:rPr lang="de-DE" sz="1200">
                <a:solidFill>
                  <a:schemeClr val="tx1"/>
                </a:solidFill>
                <a:effectLst/>
                <a:latin typeface="+mn-lt"/>
                <a:ea typeface="+mn-lt"/>
                <a:cs typeface="+mn-cs"/>
              </a:rPr>
              <a:t>;</a:t>
            </a:r>
          </a:p>
          <a:p>
            <a:pPr marL="171450" lvl="0" indent="-171450">
              <a:buFont typeface="Arial" panose="020B0604020202020204" pitchFamily="34" charset="0"/>
              <a:buChar char="•"/>
            </a:pPr>
            <a:r>
              <a:rPr lang="de-DE" sz="1200">
                <a:solidFill>
                  <a:schemeClr val="tx1"/>
                </a:solidFill>
                <a:effectLst/>
                <a:latin typeface="+mn-lt"/>
                <a:ea typeface="+mn-lt"/>
                <a:cs typeface="+mn-cs"/>
              </a:rPr>
              <a:t>Hervorhebung der Bedeutung von </a:t>
            </a:r>
            <a:r>
              <a:rPr lang="de-DE" sz="1200" b="1">
                <a:solidFill>
                  <a:schemeClr val="tx1"/>
                </a:solidFill>
                <a:effectLst/>
                <a:latin typeface="+mn-lt"/>
                <a:ea typeface="+mn-lt"/>
                <a:cs typeface="+mn-cs"/>
              </a:rPr>
              <a:t>Unterstützung, guter Kommunikation</a:t>
            </a:r>
            <a:r>
              <a:rPr lang="de-DE" sz="1200">
                <a:solidFill>
                  <a:schemeClr val="tx1"/>
                </a:solidFill>
                <a:effectLst/>
                <a:latin typeface="+mn-lt"/>
                <a:ea typeface="+mn-lt"/>
                <a:cs typeface="+mn-cs"/>
              </a:rPr>
              <a:t> und </a:t>
            </a:r>
            <a:r>
              <a:rPr lang="de-DE" sz="1200" b="1">
                <a:solidFill>
                  <a:schemeClr val="tx1"/>
                </a:solidFill>
                <a:effectLst/>
                <a:latin typeface="+mn-lt"/>
                <a:ea typeface="+mn-lt"/>
                <a:cs typeface="+mn-cs"/>
              </a:rPr>
              <a:t>Arbeitsorganisation</a:t>
            </a:r>
            <a:r>
              <a:rPr lang="de-DE" sz="1200">
                <a:solidFill>
                  <a:schemeClr val="tx1"/>
                </a:solidFill>
                <a:effectLst/>
                <a:latin typeface="+mn-lt"/>
                <a:ea typeface="+mn-lt"/>
                <a:cs typeface="+mn-cs"/>
              </a:rPr>
              <a:t> sowie eines günstigen sozialen Klimas für die Schaffung einer gesunden Arbeitsumgebung.</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de-DE" sz="1200" dirty="0">
                <a:solidFill>
                  <a:schemeClr val="tx1"/>
                </a:solidFill>
                <a:effectLst/>
                <a:latin typeface="+mn-lt"/>
                <a:ea typeface="+mn-lt"/>
                <a:cs typeface="+mn-cs"/>
              </a:rPr>
              <a:t>Der effektivste Weg zur Bewältigung psychosozialer Risiken am Arbeitsplatz besteht darin, </a:t>
            </a:r>
            <a:r>
              <a:rPr lang="de-DE" sz="1200" b="1" dirty="0">
                <a:solidFill>
                  <a:schemeClr val="tx1"/>
                </a:solidFill>
                <a:effectLst/>
                <a:latin typeface="+mn-lt"/>
                <a:ea typeface="+mn-lt"/>
                <a:cs typeface="+mn-cs"/>
              </a:rPr>
              <a:t>die Gefährdungsbeurteilung und das Management psychosozialer Risiken in die allgemeinen Verfahren des Arbeitsschutzes zu integrieren</a:t>
            </a:r>
            <a:r>
              <a:rPr lang="de-DE" sz="1200" dirty="0">
                <a:solidFill>
                  <a:schemeClr val="tx1"/>
                </a:solidFill>
                <a:effectLst/>
                <a:latin typeface="+mn-lt"/>
                <a:ea typeface="+mn-lt"/>
                <a:cs typeface="+mn-cs"/>
              </a:rPr>
              <a:t>, indem:</a:t>
            </a:r>
          </a:p>
          <a:p>
            <a:pPr marL="171450" indent="-171450">
              <a:buFont typeface="Arial" panose="020B0604020202020204" pitchFamily="34" charset="0"/>
              <a:buChar char="•"/>
            </a:pPr>
            <a:r>
              <a:rPr lang="de-DE" sz="1200" dirty="0">
                <a:solidFill>
                  <a:schemeClr val="tx1"/>
                </a:solidFill>
                <a:effectLst/>
                <a:latin typeface="+mn-lt"/>
                <a:ea typeface="+mn-lt"/>
                <a:cs typeface="+mn-cs"/>
              </a:rPr>
              <a:t>systematische Bewertungen durchgeführt werden;</a:t>
            </a:r>
          </a:p>
          <a:p>
            <a:pPr marL="171450" indent="-171450">
              <a:buFont typeface="Arial" panose="020B0604020202020204" pitchFamily="34" charset="0"/>
              <a:buChar char="•"/>
            </a:pPr>
            <a:r>
              <a:rPr lang="de-DE" sz="1200" dirty="0">
                <a:solidFill>
                  <a:schemeClr val="tx1"/>
                </a:solidFill>
                <a:effectLst/>
                <a:latin typeface="+mn-lt"/>
                <a:ea typeface="+mn-lt"/>
                <a:cs typeface="+mn-cs"/>
              </a:rPr>
              <a:t>Beschäftigte und ihre Vertretungen einbezogen werden;</a:t>
            </a:r>
          </a:p>
          <a:p>
            <a:pPr marL="171450" indent="-171450">
              <a:buFont typeface="Arial" panose="020B0604020202020204" pitchFamily="34" charset="0"/>
              <a:buChar char="•"/>
            </a:pPr>
            <a:r>
              <a:rPr lang="de-DE" sz="1200" dirty="0">
                <a:solidFill>
                  <a:schemeClr val="tx1"/>
                </a:solidFill>
                <a:effectLst/>
                <a:latin typeface="+mn-lt"/>
                <a:ea typeface="+mn-lt"/>
                <a:cs typeface="+mn-cs"/>
              </a:rPr>
              <a:t>klare Prioritäten festgelegt werden und</a:t>
            </a:r>
          </a:p>
          <a:p>
            <a:pPr marL="171450" indent="-171450">
              <a:buFont typeface="Arial" panose="020B0604020202020204" pitchFamily="34" charset="0"/>
              <a:buChar char="•"/>
            </a:pPr>
            <a:r>
              <a:rPr lang="de-DE" sz="1200" dirty="0">
                <a:solidFill>
                  <a:schemeClr val="tx1"/>
                </a:solidFill>
                <a:effectLst/>
                <a:latin typeface="+mn-lt"/>
                <a:ea typeface="+mn-lt"/>
                <a:cs typeface="+mn-cs"/>
              </a:rPr>
              <a:t>Folgemaßnahmen in Form von Aktionsplänen und Evaluierungen ergriffen werden. </a:t>
            </a:r>
          </a:p>
          <a:p>
            <a:pPr marL="0" indent="0">
              <a:buFont typeface="Arial" panose="020B0604020202020204" pitchFamily="34" charset="0"/>
              <a:buNone/>
            </a:pPr>
            <a:r>
              <a:rPr lang="de-DE" sz="1200" b="1" dirty="0">
                <a:solidFill>
                  <a:schemeClr val="tx1"/>
                </a:solidFill>
                <a:effectLst/>
                <a:latin typeface="+mn-lt"/>
                <a:ea typeface="+mn-lt"/>
                <a:cs typeface="+mn-cs"/>
              </a:rPr>
              <a:t>Eine starke Führung ist unerlässlich</a:t>
            </a:r>
            <a:r>
              <a:rPr lang="de-DE" sz="1200" dirty="0">
                <a:solidFill>
                  <a:schemeClr val="tx1"/>
                </a:solidFill>
                <a:effectLst/>
                <a:latin typeface="+mn-lt"/>
                <a:ea typeface="+mn-lt"/>
                <a:cs typeface="+mn-cs"/>
              </a:rPr>
              <a:t> – Führungskräfte müssen darin geschult werden, Risiken zu erkennen und eine unterstützende Arbeitskultur zu fördern.</a:t>
            </a:r>
          </a:p>
          <a:p>
            <a:endParaRPr lang="en-GB" sz="1200" kern="1200" dirty="0">
              <a:solidFill>
                <a:schemeClr val="tx1"/>
              </a:solidFill>
              <a:effectLst/>
              <a:latin typeface="+mn-lt"/>
              <a:ea typeface="+mn-ea"/>
              <a:cs typeface="+mn-cs"/>
            </a:endParaRPr>
          </a:p>
          <a:p>
            <a:r>
              <a:rPr lang="de-DE" sz="1200" dirty="0">
                <a:solidFill>
                  <a:schemeClr val="tx1"/>
                </a:solidFill>
                <a:effectLst/>
                <a:latin typeface="+mn-lt"/>
                <a:ea typeface="+mn-lt"/>
                <a:cs typeface="+mn-cs"/>
              </a:rPr>
              <a:t>Um </a:t>
            </a:r>
            <a:r>
              <a:rPr lang="de-DE" sz="1200" b="1" dirty="0">
                <a:solidFill>
                  <a:schemeClr val="tx1"/>
                </a:solidFill>
                <a:effectLst/>
                <a:latin typeface="+mn-lt"/>
                <a:ea typeface="+mn-lt"/>
                <a:cs typeface="+mn-cs"/>
              </a:rPr>
              <a:t>Belästigung, sexuelle Belästigung und Gewalt</a:t>
            </a:r>
            <a:r>
              <a:rPr lang="de-DE" sz="1200" dirty="0">
                <a:solidFill>
                  <a:schemeClr val="tx1"/>
                </a:solidFill>
                <a:effectLst/>
                <a:latin typeface="+mn-lt"/>
                <a:ea typeface="+mn-lt"/>
                <a:cs typeface="+mn-cs"/>
              </a:rPr>
              <a:t> zu verhindern und die </a:t>
            </a:r>
            <a:r>
              <a:rPr lang="de-DE" sz="1200" b="1" dirty="0">
                <a:solidFill>
                  <a:schemeClr val="tx1"/>
                </a:solidFill>
                <a:effectLst/>
                <a:latin typeface="+mn-lt"/>
                <a:ea typeface="+mn-lt"/>
                <a:cs typeface="+mn-cs"/>
              </a:rPr>
              <a:t>Grundursachen dieser Risiken zu bekämpfen</a:t>
            </a:r>
            <a:r>
              <a:rPr lang="de-DE" sz="1200" dirty="0">
                <a:solidFill>
                  <a:schemeClr val="tx1"/>
                </a:solidFill>
                <a:effectLst/>
                <a:latin typeface="+mn-lt"/>
                <a:ea typeface="+mn-lt"/>
                <a:cs typeface="+mn-cs"/>
              </a:rPr>
              <a:t>, müssen Organisationen: </a:t>
            </a:r>
          </a:p>
          <a:p>
            <a:pPr marL="171450" indent="-171450">
              <a:buFont typeface="Arial" panose="020B0604020202020204" pitchFamily="34" charset="0"/>
              <a:buChar char="•"/>
            </a:pPr>
            <a:r>
              <a:rPr lang="de-DE" sz="1200" dirty="0">
                <a:solidFill>
                  <a:schemeClr val="tx1"/>
                </a:solidFill>
                <a:effectLst/>
                <a:latin typeface="+mn-lt"/>
                <a:ea typeface="+mn-lt"/>
                <a:cs typeface="+mn-cs"/>
              </a:rPr>
              <a:t>das psychosoziale Arbeitsumfeld, insbesondere die Organisationskultur und den Führungsstil, im Blick haben; </a:t>
            </a:r>
          </a:p>
          <a:p>
            <a:pPr marL="171450" indent="-171450">
              <a:buFont typeface="Arial" panose="020B0604020202020204" pitchFamily="34" charset="0"/>
              <a:buChar char="•"/>
            </a:pPr>
            <a:r>
              <a:rPr lang="de-DE" sz="1200" dirty="0">
                <a:solidFill>
                  <a:schemeClr val="tx1"/>
                </a:solidFill>
                <a:effectLst/>
                <a:latin typeface="+mn-lt"/>
                <a:ea typeface="+mn-lt"/>
                <a:cs typeface="+mn-cs"/>
              </a:rPr>
              <a:t>eine Null-Toleranz-Politik in Bezug auf unangemessenes Verhalten fördern, flankiert durch klare Kommunikations- und Sensibilisierungsmaßnahmen, klar definierte Meldeverfahren und Disziplinarverfahren.</a:t>
            </a:r>
          </a:p>
          <a:p>
            <a:endParaRPr lang="en-GB" sz="1200" kern="1200" dirty="0">
              <a:solidFill>
                <a:schemeClr val="tx1"/>
              </a:solidFill>
              <a:effectLst/>
              <a:latin typeface="+mn-lt"/>
              <a:ea typeface="+mn-ea"/>
              <a:cs typeface="+mn-cs"/>
            </a:endParaRPr>
          </a:p>
          <a:p>
            <a:r>
              <a:rPr lang="de-DE" sz="1200" b="1" dirty="0">
                <a:solidFill>
                  <a:schemeClr val="tx1"/>
                </a:solidFill>
                <a:effectLst/>
                <a:latin typeface="+mn-lt"/>
                <a:ea typeface="+mn-lt"/>
                <a:cs typeface="+mn-cs"/>
              </a:rPr>
              <a:t>Um physische Risiken und psychische Gesundheitsprobleme</a:t>
            </a:r>
            <a:r>
              <a:rPr lang="de-DE" sz="1200" dirty="0">
                <a:solidFill>
                  <a:schemeClr val="tx1"/>
                </a:solidFill>
                <a:effectLst/>
                <a:latin typeface="+mn-lt"/>
                <a:ea typeface="+mn-lt"/>
                <a:cs typeface="+mn-cs"/>
              </a:rPr>
              <a:t> anzugehen, muss das Arbeitsumfeld als Ganzes betrachtet werden. Es bestehen zahlreiche Wechselwirkungen zwischen physischen und psychosozialen Risiken. Psychosoziale Risiken am Arbeitsplatz können beispielsweise mit Unfällen sowie Muskel- und Skeletterkrankungen in Verbindung gebracht werden. </a:t>
            </a:r>
          </a:p>
          <a:p>
            <a:endParaRPr lang="en-GB" sz="1200" kern="1200" dirty="0">
              <a:solidFill>
                <a:schemeClr val="tx1"/>
              </a:solidFill>
              <a:effectLst/>
              <a:latin typeface="+mn-lt"/>
              <a:ea typeface="+mn-ea"/>
              <a:cs typeface="+mn-cs"/>
            </a:endParaRPr>
          </a:p>
          <a:p>
            <a:r>
              <a:rPr lang="de-DE" sz="1200" dirty="0">
                <a:solidFill>
                  <a:schemeClr val="tx1"/>
                </a:solidFill>
                <a:effectLst/>
                <a:latin typeface="+mn-lt"/>
                <a:ea typeface="+mn-lt"/>
                <a:cs typeface="+mn-cs"/>
              </a:rPr>
              <a:t>Das </a:t>
            </a:r>
            <a:r>
              <a:rPr lang="de-DE" sz="1200" b="1" dirty="0">
                <a:solidFill>
                  <a:schemeClr val="tx1"/>
                </a:solidFill>
                <a:effectLst/>
                <a:latin typeface="+mn-lt"/>
                <a:ea typeface="+mn-lt"/>
                <a:cs typeface="+mn-cs"/>
              </a:rPr>
              <a:t>Gesundheits- und Sozialwesen</a:t>
            </a:r>
            <a:r>
              <a:rPr lang="de-DE" sz="1200" dirty="0">
                <a:solidFill>
                  <a:schemeClr val="tx1"/>
                </a:solidFill>
                <a:effectLst/>
                <a:latin typeface="+mn-lt"/>
                <a:ea typeface="+mn-lt"/>
                <a:cs typeface="+mn-cs"/>
              </a:rPr>
              <a:t> bedarf aufgrund hoher Arbeitsbelastung, emotionaler Anforderungen und einer erhöhten Gefährdung durch Gewalt besonderer Aufmerksamkeit. </a:t>
            </a:r>
          </a:p>
          <a:p>
            <a:endParaRPr lang="en-GB" sz="1200" kern="1200" dirty="0">
              <a:solidFill>
                <a:schemeClr val="tx1"/>
              </a:solidFill>
              <a:effectLst/>
              <a:latin typeface="+mn-lt"/>
              <a:ea typeface="+mn-ea"/>
              <a:cs typeface="+mn-cs"/>
            </a:endParaRPr>
          </a:p>
          <a:p>
            <a:r>
              <a:rPr lang="de-DE" sz="1200" dirty="0">
                <a:solidFill>
                  <a:schemeClr val="tx1"/>
                </a:solidFill>
                <a:effectLst/>
                <a:latin typeface="+mn-lt"/>
                <a:ea typeface="+mn-lt"/>
                <a:cs typeface="+mn-cs"/>
              </a:rPr>
              <a:t>Abschließend ist es zur Förderung der </a:t>
            </a:r>
            <a:r>
              <a:rPr lang="de-DE" sz="1200" b="1" dirty="0">
                <a:solidFill>
                  <a:schemeClr val="tx1"/>
                </a:solidFill>
                <a:effectLst/>
                <a:latin typeface="+mn-lt"/>
                <a:ea typeface="+mn-lt"/>
                <a:cs typeface="+mn-cs"/>
              </a:rPr>
              <a:t>psychischen Gesundheit</a:t>
            </a:r>
            <a:r>
              <a:rPr lang="de-DE" sz="1200" dirty="0">
                <a:solidFill>
                  <a:schemeClr val="tx1"/>
                </a:solidFill>
                <a:effectLst/>
                <a:latin typeface="+mn-lt"/>
                <a:ea typeface="+mn-lt"/>
                <a:cs typeface="+mn-cs"/>
              </a:rPr>
              <a:t> erforderlich, einen offenen Dialog anzuregen, einer Stigmatisierung entgegenzuwirken und für frühzeitige Interventionen und wirksame Verfahren zur Rückkehr an den Arbeitsplatz zu sorgen. Die </a:t>
            </a:r>
            <a:r>
              <a:rPr lang="de-DE" sz="1200" b="1" dirty="0">
                <a:solidFill>
                  <a:schemeClr val="tx1"/>
                </a:solidFill>
                <a:effectLst/>
                <a:latin typeface="+mn-lt"/>
                <a:ea typeface="+mn-lt"/>
                <a:cs typeface="+mn-cs"/>
              </a:rPr>
              <a:t>Zusammenarbeit</a:t>
            </a:r>
            <a:r>
              <a:rPr lang="de-DE" sz="1200" dirty="0">
                <a:solidFill>
                  <a:schemeClr val="tx1"/>
                </a:solidFill>
                <a:effectLst/>
                <a:latin typeface="+mn-lt"/>
                <a:ea typeface="+mn-lt"/>
                <a:cs typeface="+mn-cs"/>
              </a:rPr>
              <a:t> zwischen Führungskräften, medizinischen Fachkräften und den Beschäftigten ist der </a:t>
            </a:r>
            <a:r>
              <a:rPr lang="de-DE" sz="1200" b="1" dirty="0">
                <a:solidFill>
                  <a:schemeClr val="tx1"/>
                </a:solidFill>
                <a:effectLst/>
                <a:latin typeface="+mn-lt"/>
                <a:ea typeface="+mn-lt"/>
                <a:cs typeface="+mn-cs"/>
              </a:rPr>
              <a:t>Schlüssel zum langfristigen Wohlbefinden</a:t>
            </a:r>
            <a:r>
              <a:rPr lang="de-DE"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Das Management psychosozialer Risiken ist keine freiwillige Leistung</a:t>
            </a:r>
            <a:r>
              <a:rPr lang="de-DE" sz="1200" b="0" i="0">
                <a:solidFill>
                  <a:schemeClr val="tx1"/>
                </a:solidFill>
                <a:effectLst/>
                <a:latin typeface="+mn-lt"/>
                <a:ea typeface="+mn-lt"/>
                <a:cs typeface="+mn-cs"/>
              </a:rPr>
              <a:t>.</a:t>
            </a:r>
            <a:br>
              <a:rPr lang="de-DE" sz="1200" b="0" i="0">
                <a:solidFill>
                  <a:schemeClr val="tx1"/>
                </a:solidFill>
                <a:effectLst/>
                <a:latin typeface="+mn-lt"/>
                <a:ea typeface="+mn-lt"/>
                <a:cs typeface="+mn-cs"/>
              </a:rPr>
            </a:br>
            <a:r>
              <a:rPr lang="de-DE" sz="1200" b="0" i="0">
                <a:solidFill>
                  <a:schemeClr val="tx1"/>
                </a:solidFill>
                <a:effectLst/>
                <a:latin typeface="+mn-lt"/>
                <a:ea typeface="+mn-lt"/>
                <a:cs typeface="+mn-cs"/>
              </a:rPr>
              <a:t>Arbeitgeber sind gesetzlich</a:t>
            </a:r>
            <a:r>
              <a:rPr lang="de-DE" sz="1200" b="1" i="0">
                <a:solidFill>
                  <a:schemeClr val="tx1"/>
                </a:solidFill>
                <a:effectLst/>
                <a:latin typeface="+mn-lt"/>
                <a:ea typeface="+mn-lt"/>
                <a:cs typeface="+mn-cs"/>
              </a:rPr>
              <a:t> verpflichtet, die Gesundheit und Sicherheit ihrer Beschäftigten zu schützen</a:t>
            </a:r>
            <a:r>
              <a:rPr lang="de-DE" sz="1200" b="0" i="0">
                <a:solidFill>
                  <a:schemeClr val="tx1"/>
                </a:solidFill>
                <a:effectLst/>
                <a:latin typeface="+mn-lt"/>
                <a:ea typeface="+mn-lt"/>
                <a:cs typeface="+mn-cs"/>
              </a:rPr>
              <a:t>, dies schließt die psychische Gesundheit ausdrücklich als integralen Bestandteil von Sicherheit und Gesundheit bei der Arbeit ein.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0">
                <a:solidFill>
                  <a:schemeClr val="tx1"/>
                </a:solidFill>
                <a:effectLst/>
                <a:latin typeface="+mn-lt"/>
                <a:ea typeface="+mn-lt"/>
                <a:cs typeface="+mn-cs"/>
              </a:rPr>
              <a:t>Es besteht jedoch weiterhin eine erhebliche </a:t>
            </a:r>
            <a:r>
              <a:rPr lang="de-DE" sz="1200" b="1" i="0">
                <a:solidFill>
                  <a:schemeClr val="tx1"/>
                </a:solidFill>
                <a:effectLst/>
                <a:latin typeface="+mn-lt"/>
                <a:ea typeface="+mn-lt"/>
                <a:cs typeface="+mn-cs"/>
              </a:rPr>
              <a:t>Diskrepanz zwischen dieser Verpflichtung und der tatsächlichen Umsetzung</a:t>
            </a:r>
            <a:r>
              <a:rPr lang="de-DE" sz="1200" i="0">
                <a:solidFill>
                  <a:schemeClr val="tx1"/>
                </a:solidFill>
                <a:effectLst/>
                <a:latin typeface="+mn-lt"/>
                <a:ea typeface="+mn-lt"/>
                <a:cs typeface="+mn-cs"/>
              </a:rPr>
              <a:t>.</a:t>
            </a:r>
            <a:br>
              <a:rPr lang="de-DE" sz="1200" b="0" i="0">
                <a:solidFill>
                  <a:schemeClr val="tx1"/>
                </a:solidFill>
                <a:effectLst/>
                <a:latin typeface="+mn-lt"/>
                <a:ea typeface="+mn-lt"/>
                <a:cs typeface="+mn-cs"/>
              </a:rPr>
            </a:br>
            <a:r>
              <a:rPr lang="de-DE" sz="1200" i="0">
                <a:solidFill>
                  <a:schemeClr val="tx1"/>
                </a:solidFill>
                <a:effectLst/>
                <a:latin typeface="+mn-lt"/>
                <a:ea typeface="+mn-lt"/>
                <a:cs typeface="+mn-cs"/>
              </a:rPr>
              <a:t>Die </a:t>
            </a:r>
            <a:r>
              <a:rPr lang="de-DE" sz="1200" b="0" i="0">
                <a:solidFill>
                  <a:schemeClr val="tx1"/>
                </a:solidFill>
                <a:effectLst/>
                <a:latin typeface="+mn-lt"/>
                <a:ea typeface="+mn-lt"/>
                <a:cs typeface="+mn-cs"/>
              </a:rPr>
              <a:t>Daten zeigen, dass </a:t>
            </a:r>
            <a:r>
              <a:rPr lang="de-DE" sz="1200" b="1" i="0">
                <a:solidFill>
                  <a:schemeClr val="tx1"/>
                </a:solidFill>
                <a:effectLst/>
                <a:latin typeface="+mn-lt"/>
                <a:ea typeface="+mn-lt"/>
                <a:cs typeface="+mn-cs"/>
              </a:rPr>
              <a:t>nur etwa 39 % der Unternehmen angeben, über einen Aktionsplan zur Vermeidung von arbeitsbedingtem Stress zu verfügen</a:t>
            </a:r>
            <a:r>
              <a:rPr lang="de-DE" sz="1200" b="0" i="0">
                <a:solidFill>
                  <a:schemeClr val="tx1"/>
                </a:solidFill>
                <a:effectLst/>
                <a:latin typeface="+mn-lt"/>
                <a:ea typeface="+mn-lt"/>
                <a:cs typeface="+mn-cs"/>
              </a:rPr>
              <a:t>, was darauf hindeutet, dass strukturierte Ansätze noch nicht weit verbreitet sind.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a:solidFill>
                  <a:schemeClr val="tx1"/>
                </a:solidFill>
                <a:effectLst/>
                <a:latin typeface="+mn-lt"/>
                <a:ea typeface="+mn-lt"/>
                <a:cs typeface="+mn-cs"/>
              </a:rPr>
              <a:t>Dies verdeutlicht, wie groß die Herausforderung bei der Einführung entsprechender Maßnahmen ist</a:t>
            </a:r>
            <a:r>
              <a:rPr lang="de-DE" sz="1200" b="0" i="1">
                <a:solidFill>
                  <a:schemeClr val="tx1"/>
                </a:solidFill>
                <a:effectLst/>
                <a:latin typeface="+mn-lt"/>
                <a:ea typeface="+mn-lt"/>
                <a:cs typeface="+mn-cs"/>
              </a:rPr>
              <a:t>.</a:t>
            </a:r>
            <a:br>
              <a:rPr lang="de-DE" sz="1200" b="0" i="0">
                <a:solidFill>
                  <a:schemeClr val="tx1"/>
                </a:solidFill>
                <a:effectLst/>
                <a:latin typeface="+mn-lt"/>
                <a:ea typeface="+mn-lt"/>
                <a:cs typeface="+mn-cs"/>
              </a:rPr>
            </a:br>
            <a:r>
              <a:rPr lang="de-DE" sz="1200" b="1">
                <a:solidFill>
                  <a:schemeClr val="tx1"/>
                </a:solidFill>
                <a:effectLst/>
                <a:latin typeface="+mn-lt"/>
                <a:ea typeface="+mn-lt"/>
                <a:cs typeface="+mn-cs"/>
              </a:rPr>
              <a:t>Organisationen erkennen zwar</a:t>
            </a:r>
            <a:r>
              <a:rPr lang="de-DE" sz="1200">
                <a:solidFill>
                  <a:schemeClr val="tx1"/>
                </a:solidFill>
                <a:effectLst/>
                <a:latin typeface="+mn-lt"/>
                <a:ea typeface="+mn-lt"/>
                <a:cs typeface="+mn-cs"/>
              </a:rPr>
              <a:t> </a:t>
            </a:r>
            <a:r>
              <a:rPr lang="de-DE" sz="1200" b="1" i="0">
                <a:solidFill>
                  <a:schemeClr val="tx1"/>
                </a:solidFill>
                <a:effectLst/>
                <a:latin typeface="+mn-lt"/>
                <a:ea typeface="+mn-lt"/>
                <a:cs typeface="+mn-cs"/>
              </a:rPr>
              <a:t>psychosoziale Risiken</a:t>
            </a:r>
            <a:r>
              <a:rPr lang="de-DE" sz="1200" b="0" i="0">
                <a:solidFill>
                  <a:schemeClr val="tx1"/>
                </a:solidFill>
                <a:effectLst/>
                <a:latin typeface="+mn-lt"/>
                <a:ea typeface="+mn-lt"/>
                <a:cs typeface="+mn-cs"/>
              </a:rPr>
              <a:t>, </a:t>
            </a:r>
            <a:r>
              <a:rPr lang="de-DE" sz="1200" b="1" i="0">
                <a:solidFill>
                  <a:schemeClr val="tx1"/>
                </a:solidFill>
                <a:effectLst/>
                <a:latin typeface="+mn-lt"/>
                <a:ea typeface="+mn-lt"/>
                <a:cs typeface="+mn-cs"/>
              </a:rPr>
              <a:t>verfügen jedoch häufig nicht über systematische, </a:t>
            </a:r>
            <a:r>
              <a:rPr lang="de-DE" sz="1200" b="0" i="0">
                <a:solidFill>
                  <a:schemeClr val="tx1"/>
                </a:solidFill>
                <a:effectLst/>
                <a:latin typeface="+mn-lt"/>
                <a:ea typeface="+mn-lt"/>
                <a:cs typeface="+mn-cs"/>
              </a:rPr>
              <a:t>formalisierte Maßnahmen, um diesen Risiken </a:t>
            </a:r>
            <a:r>
              <a:rPr lang="de-DE" sz="1200" b="1" i="0">
                <a:solidFill>
                  <a:schemeClr val="tx1"/>
                </a:solidFill>
                <a:effectLst/>
                <a:latin typeface="+mn-lt"/>
                <a:ea typeface="+mn-lt"/>
                <a:cs typeface="+mn-cs"/>
              </a:rPr>
              <a:t>wirksam</a:t>
            </a:r>
            <a:r>
              <a:rPr lang="de-DE" sz="1200" b="0" i="0">
                <a:solidFill>
                  <a:schemeClr val="tx1"/>
                </a:solidFill>
                <a:effectLst/>
                <a:latin typeface="+mn-lt"/>
                <a:ea typeface="+mn-lt"/>
                <a:cs typeface="+mn-cs"/>
              </a:rPr>
              <a:t> zu begegnen.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i="0">
                <a:solidFill>
                  <a:schemeClr val="tx1"/>
                </a:solidFill>
                <a:effectLst/>
                <a:latin typeface="+mn-lt"/>
                <a:ea typeface="+mn-lt"/>
                <a:cs typeface="+mn-cs"/>
              </a:rPr>
              <a:t>Zudem stellt sich die </a:t>
            </a:r>
            <a:r>
              <a:rPr lang="de-DE" sz="1200" b="1" i="0">
                <a:solidFill>
                  <a:schemeClr val="tx1"/>
                </a:solidFill>
                <a:effectLst/>
                <a:latin typeface="+mn-lt"/>
                <a:ea typeface="+mn-lt"/>
                <a:cs typeface="+mn-cs"/>
              </a:rPr>
              <a:t>Situation europaweit nicht einheitlich dar</a:t>
            </a:r>
            <a:r>
              <a:rPr lang="de-DE" sz="1200" i="0">
                <a:solidFill>
                  <a:schemeClr val="tx1"/>
                </a:solidFill>
                <a:effectLst/>
                <a:latin typeface="+mn-lt"/>
                <a:ea typeface="+mn-lt"/>
                <a:cs typeface="+mn-cs"/>
              </a:rPr>
              <a:t>.</a:t>
            </a:r>
            <a:br>
              <a:rPr lang="de-DE" sz="1200" b="0" i="0">
                <a:solidFill>
                  <a:schemeClr val="tx1"/>
                </a:solidFill>
                <a:effectLst/>
                <a:latin typeface="+mn-lt"/>
                <a:ea typeface="+mn-lt"/>
                <a:cs typeface="+mn-cs"/>
              </a:rPr>
            </a:br>
            <a:r>
              <a:rPr lang="de-DE" sz="1200" i="0">
                <a:solidFill>
                  <a:schemeClr val="tx1"/>
                </a:solidFill>
                <a:effectLst/>
                <a:latin typeface="+mn-lt"/>
                <a:ea typeface="+mn-lt"/>
                <a:cs typeface="+mn-cs"/>
              </a:rPr>
              <a:t>Daten belegen, dass </a:t>
            </a:r>
            <a:r>
              <a:rPr lang="de-DE" sz="1200" b="1" i="0">
                <a:solidFill>
                  <a:schemeClr val="tx1"/>
                </a:solidFill>
                <a:effectLst/>
                <a:latin typeface="+mn-lt"/>
                <a:ea typeface="+mn-lt"/>
                <a:cs typeface="+mn-cs"/>
              </a:rPr>
              <a:t>Sensibilisierung, Kapazitäten</a:t>
            </a:r>
            <a:r>
              <a:rPr lang="de-DE" sz="1200" i="0">
                <a:solidFill>
                  <a:schemeClr val="tx1"/>
                </a:solidFill>
                <a:effectLst/>
                <a:latin typeface="+mn-lt"/>
                <a:ea typeface="+mn-lt"/>
                <a:cs typeface="+mn-cs"/>
              </a:rPr>
              <a:t> und </a:t>
            </a:r>
            <a:r>
              <a:rPr lang="de-DE" sz="1200" b="1" i="0">
                <a:solidFill>
                  <a:schemeClr val="tx1"/>
                </a:solidFill>
                <a:effectLst/>
                <a:latin typeface="+mn-lt"/>
                <a:ea typeface="+mn-lt"/>
                <a:cs typeface="+mn-cs"/>
              </a:rPr>
              <a:t>die Einführung von Präventionsmaßnahmen</a:t>
            </a:r>
            <a:r>
              <a:rPr lang="de-DE" sz="1200" i="0">
                <a:solidFill>
                  <a:schemeClr val="tx1"/>
                </a:solidFill>
                <a:effectLst/>
                <a:latin typeface="+mn-lt"/>
                <a:ea typeface="+mn-lt"/>
                <a:cs typeface="+mn-cs"/>
              </a:rPr>
              <a:t> zwischen den einzelnen Sektoren, Unternehmensgrößen und EU-Mitgliedstaaten </a:t>
            </a:r>
            <a:r>
              <a:rPr lang="de-DE" sz="1200" b="1" i="0">
                <a:solidFill>
                  <a:schemeClr val="tx1"/>
                </a:solidFill>
                <a:effectLst/>
                <a:latin typeface="+mn-lt"/>
                <a:ea typeface="+mn-lt"/>
                <a:cs typeface="+mn-cs"/>
              </a:rPr>
              <a:t>stark voneinander abweichen</a:t>
            </a:r>
            <a:r>
              <a:rPr lang="de-DE" sz="1200" i="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rgbClr val="000000"/>
                </a:solidFill>
                <a:effectLst/>
                <a:latin typeface="+mn-lt"/>
                <a:ea typeface="+mn-lt"/>
                <a:cs typeface="ArialMT"/>
              </a:rPr>
              <a:t>Dabei ist ein </a:t>
            </a:r>
            <a:r>
              <a:rPr lang="de-DE" sz="1200" b="1">
                <a:solidFill>
                  <a:srgbClr val="000000"/>
                </a:solidFill>
                <a:effectLst/>
                <a:latin typeface="+mn-lt"/>
                <a:ea typeface="+mn-lt"/>
                <a:cs typeface="ArialMT"/>
              </a:rPr>
              <a:t>Bedarf zu erkennen, das Bewusstsein </a:t>
            </a:r>
            <a:r>
              <a:rPr lang="de-DE" sz="1200" b="0">
                <a:solidFill>
                  <a:srgbClr val="000000"/>
                </a:solidFill>
                <a:effectLst/>
                <a:latin typeface="+mn-lt"/>
                <a:ea typeface="+mn-lt"/>
                <a:cs typeface="ArialMT"/>
              </a:rPr>
              <a:t>in allen Sektoren und an allen Arbeitsplätzen</a:t>
            </a:r>
            <a:r>
              <a:rPr lang="de-DE" sz="1200" b="1">
                <a:solidFill>
                  <a:srgbClr val="000000"/>
                </a:solidFill>
                <a:effectLst/>
                <a:latin typeface="+mn-lt"/>
                <a:ea typeface="+mn-lt"/>
                <a:cs typeface="ArialMT"/>
              </a:rPr>
              <a:t> dafür zu schärfen,</a:t>
            </a:r>
            <a:r>
              <a:rPr lang="de-DE" sz="1200">
                <a:solidFill>
                  <a:srgbClr val="000000"/>
                </a:solidFill>
                <a:effectLst/>
                <a:latin typeface="+mn-lt"/>
                <a:ea typeface="+mn-lt"/>
                <a:cs typeface="ArialMT"/>
              </a:rPr>
              <a:t> </a:t>
            </a:r>
            <a:r>
              <a:rPr lang="de-DE" sz="1200" b="1">
                <a:solidFill>
                  <a:srgbClr val="000000"/>
                </a:solidFill>
                <a:effectLst/>
                <a:latin typeface="+mn-lt"/>
                <a:ea typeface="+mn-lt"/>
                <a:cs typeface="ArialMT"/>
              </a:rPr>
              <a:t>was psychosoziale Risiken </a:t>
            </a:r>
            <a:r>
              <a:rPr lang="de-DE" sz="1200">
                <a:solidFill>
                  <a:srgbClr val="000000"/>
                </a:solidFill>
                <a:effectLst/>
                <a:latin typeface="+mn-lt"/>
                <a:ea typeface="+mn-lt"/>
                <a:cs typeface="ArialMT"/>
              </a:rPr>
              <a:t>sind, und das Verständnis dafür zu fördern, dass </a:t>
            </a:r>
            <a:r>
              <a:rPr lang="de-DE" sz="1200" b="1">
                <a:solidFill>
                  <a:srgbClr val="000000"/>
                </a:solidFill>
                <a:effectLst/>
                <a:latin typeface="+mn-lt"/>
                <a:ea typeface="+mn-lt"/>
                <a:cs typeface="ArialMT"/>
              </a:rPr>
              <a:t>die Bewältigung psychosozialer Risiken ein wesentlicher Bestandteil des Managements von Gesundheit und Sicherheit bei der Arbeit ist</a:t>
            </a:r>
            <a:r>
              <a:rPr lang="de-DE" sz="1200">
                <a:solidFill>
                  <a:srgbClr val="000000"/>
                </a:solidFill>
                <a:effectLst/>
                <a:latin typeface="+mn-lt"/>
                <a:ea typeface="+mn-lt"/>
                <a:cs typeface="ArialMT"/>
              </a:rPr>
              <a:t>. </a:t>
            </a:r>
          </a:p>
          <a:p>
            <a:pPr marL="0" indent="0">
              <a:buNone/>
            </a:pPr>
            <a:endParaRPr lang="en-US" sz="1200" b="0" dirty="0"/>
          </a:p>
          <a:p>
            <a:pPr marL="0" indent="0">
              <a:buNone/>
            </a:pPr>
            <a:r>
              <a:rPr lang="de-DE" sz="1200" b="0"/>
              <a:t>Einige Aspekte erfordern besondere Aufmerksamkeit und werden im Rahmen dieser Kampagne behandelt: </a:t>
            </a:r>
          </a:p>
          <a:p>
            <a:pPr marL="171450" indent="-171450">
              <a:buFont typeface="Arial" panose="020B0604020202020204" pitchFamily="34" charset="0"/>
              <a:buChar char="•"/>
            </a:pPr>
            <a:r>
              <a:rPr lang="de-DE" sz="1200" b="1"/>
              <a:t>psychosoziale Risiken, von denen bestimmte Gruppen unverhältnismäßig stark betroffen sind</a:t>
            </a:r>
            <a:r>
              <a:rPr lang="de-DE" sz="1200" b="0"/>
              <a:t>;</a:t>
            </a:r>
          </a:p>
          <a:p>
            <a:pPr marL="171450" indent="-171450">
              <a:buFont typeface="Arial" panose="020B0604020202020204" pitchFamily="34" charset="0"/>
              <a:buChar char="•"/>
            </a:pPr>
            <a:r>
              <a:rPr lang="de-DE" sz="1200" b="0"/>
              <a:t>bestimmte</a:t>
            </a:r>
            <a:r>
              <a:rPr lang="de-DE" sz="1200" b="1"/>
              <a:t> Sektoren, die eine höhere Gefährdung durch psychosoziale Risiken aufweisen</a:t>
            </a:r>
            <a:r>
              <a:rPr lang="de-DE" sz="1200" b="0"/>
              <a:t>, etwa das Bildungswesen, das Gesundheitswesen und die Verwaltung;</a:t>
            </a:r>
          </a:p>
          <a:p>
            <a:pPr marL="171450" indent="-171450">
              <a:buFont typeface="Arial" panose="020B0604020202020204" pitchFamily="34" charset="0"/>
              <a:buChar char="•"/>
            </a:pPr>
            <a:r>
              <a:rPr lang="de-DE" sz="1200"/>
              <a:t>die </a:t>
            </a:r>
            <a:r>
              <a:rPr lang="de-DE" sz="1200" b="1"/>
              <a:t>Digitalisierung</a:t>
            </a:r>
            <a:r>
              <a:rPr lang="de-DE" sz="1200" b="0"/>
              <a:t> und die sich wandelnde </a:t>
            </a:r>
            <a:r>
              <a:rPr lang="de-DE" sz="1200" b="1"/>
              <a:t>Arbeitswelt</a:t>
            </a:r>
            <a:r>
              <a:rPr lang="de-DE" sz="1200" b="0"/>
              <a:t>, die Chancen, zugleich aber auch neue zu bewältigende Risiken und Herausforderungen mit sich bringt.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de-DE" sz="1200" b="0" i="0">
                <a:solidFill>
                  <a:schemeClr val="tx1"/>
                </a:solidFill>
                <a:effectLst/>
                <a:latin typeface="+mn-lt"/>
                <a:ea typeface="+mn-lt"/>
                <a:cs typeface="+mn-cs"/>
              </a:rPr>
              <a:t>Trotz wachsenden Bewusstseins tun sich viele Unternehmen nach wie vor schwer, psychosoziale Risiken wirksam anzugehen.</a:t>
            </a:r>
            <a:br>
              <a:rPr lang="de-DE" sz="1200" b="0" i="0">
                <a:solidFill>
                  <a:schemeClr val="tx1"/>
                </a:solidFill>
                <a:effectLst/>
                <a:latin typeface="+mn-lt"/>
                <a:ea typeface="+mn-lt"/>
                <a:cs typeface="+mn-cs"/>
              </a:rPr>
            </a:br>
            <a:r>
              <a:rPr lang="de-DE" sz="1200" b="0" i="0">
                <a:solidFill>
                  <a:schemeClr val="tx1"/>
                </a:solidFill>
                <a:effectLst/>
                <a:latin typeface="+mn-lt"/>
                <a:ea typeface="+mn-lt"/>
                <a:cs typeface="+mn-cs"/>
              </a:rPr>
              <a:t>Es zeigt sich, dass </a:t>
            </a:r>
            <a:r>
              <a:rPr lang="de-DE" sz="1200" b="1" i="0">
                <a:solidFill>
                  <a:schemeClr val="tx1"/>
                </a:solidFill>
                <a:effectLst/>
                <a:latin typeface="+mn-lt"/>
                <a:ea typeface="+mn-lt"/>
                <a:cs typeface="+mn-cs"/>
              </a:rPr>
              <a:t>die Zurückhaltung, das Thema offen anzusprechen, nach wie vor das häufigste Hindernis darstellt</a:t>
            </a:r>
            <a:r>
              <a:rPr lang="de-DE" sz="1200" b="0" i="0">
                <a:solidFill>
                  <a:schemeClr val="tx1"/>
                </a:solidFill>
                <a:effectLst/>
                <a:latin typeface="+mn-lt"/>
                <a:ea typeface="+mn-lt"/>
                <a:cs typeface="+mn-cs"/>
              </a:rPr>
              <a:t>, da dies oft mit Stigmatisierung und der Angst vor negativen Konsequenzen einhergeht.</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DE" sz="1200" i="0">
                <a:solidFill>
                  <a:schemeClr val="tx1"/>
                </a:solidFill>
                <a:effectLst/>
                <a:latin typeface="+mn-lt"/>
                <a:ea typeface="+mn-lt"/>
                <a:cs typeface="+mn-cs"/>
              </a:rPr>
              <a:t>Ein zweites wesentliches Hindernis ist der </a:t>
            </a:r>
            <a:r>
              <a:rPr lang="de-DE" sz="1200" b="1" i="0">
                <a:solidFill>
                  <a:schemeClr val="tx1"/>
                </a:solidFill>
                <a:effectLst/>
                <a:latin typeface="+mn-lt"/>
                <a:ea typeface="+mn-lt"/>
                <a:cs typeface="+mn-cs"/>
              </a:rPr>
              <a:t>Mangel an Expertise und Fachkenntnissen</a:t>
            </a:r>
            <a:r>
              <a:rPr lang="de-DE" sz="1200" i="0">
                <a:solidFill>
                  <a:schemeClr val="tx1"/>
                </a:solidFill>
                <a:effectLst/>
                <a:latin typeface="+mn-lt"/>
                <a:ea typeface="+mn-lt"/>
                <a:cs typeface="+mn-cs"/>
              </a:rPr>
              <a:t>.</a:t>
            </a:r>
            <a:br>
              <a:rPr lang="de-DE" sz="1200" b="0" i="0">
                <a:solidFill>
                  <a:schemeClr val="tx1"/>
                </a:solidFill>
                <a:effectLst/>
                <a:latin typeface="+mn-lt"/>
                <a:ea typeface="+mn-lt"/>
                <a:cs typeface="+mn-cs"/>
              </a:rPr>
            </a:br>
            <a:r>
              <a:rPr lang="de-DE" sz="1200" b="1" i="0">
                <a:solidFill>
                  <a:schemeClr val="tx1"/>
                </a:solidFill>
                <a:effectLst/>
                <a:latin typeface="+mn-lt"/>
                <a:ea typeface="+mn-lt"/>
                <a:cs typeface="+mn-cs"/>
              </a:rPr>
              <a:t>Viele Organisationen</a:t>
            </a:r>
            <a:r>
              <a:rPr lang="de-DE" sz="1200" i="0">
                <a:solidFill>
                  <a:schemeClr val="tx1"/>
                </a:solidFill>
                <a:effectLst/>
                <a:latin typeface="+mn-lt"/>
                <a:ea typeface="+mn-lt"/>
                <a:cs typeface="+mn-cs"/>
              </a:rPr>
              <a:t> </a:t>
            </a:r>
            <a:r>
              <a:rPr lang="de-DE" sz="1200" b="0" i="0">
                <a:solidFill>
                  <a:schemeClr val="tx1"/>
                </a:solidFill>
                <a:effectLst/>
                <a:latin typeface="+mn-lt"/>
                <a:ea typeface="+mn-lt"/>
                <a:cs typeface="+mn-cs"/>
              </a:rPr>
              <a:t>– insbesondere KMU – </a:t>
            </a:r>
            <a:r>
              <a:rPr lang="de-DE" sz="1200" b="1" i="0">
                <a:solidFill>
                  <a:schemeClr val="tx1"/>
                </a:solidFill>
                <a:effectLst/>
                <a:latin typeface="+mn-lt"/>
                <a:ea typeface="+mn-lt"/>
                <a:cs typeface="+mn-cs"/>
              </a:rPr>
              <a:t>befürchten, nicht über die richtigen Instrumente und Leitfäden oder die richtige fachliche Unterstützung</a:t>
            </a:r>
            <a:r>
              <a:rPr lang="de-DE" sz="1200" b="0" i="0">
                <a:solidFill>
                  <a:schemeClr val="tx1"/>
                </a:solidFill>
                <a:effectLst/>
                <a:latin typeface="+mn-lt"/>
                <a:ea typeface="+mn-lt"/>
                <a:cs typeface="+mn-cs"/>
              </a:rPr>
              <a:t> zu verfügen, um psychosoziale Risiken wirksam angehen zu können.</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DE" sz="1200" i="0">
                <a:solidFill>
                  <a:schemeClr val="tx1"/>
                </a:solidFill>
                <a:effectLst/>
                <a:latin typeface="+mn-lt"/>
                <a:ea typeface="+mn-lt"/>
                <a:cs typeface="+mn-cs"/>
              </a:rPr>
              <a:t>Damit eng verbunden ist </a:t>
            </a:r>
            <a:r>
              <a:rPr lang="de-DE" sz="1200" b="1" i="0">
                <a:solidFill>
                  <a:schemeClr val="tx1"/>
                </a:solidFill>
                <a:effectLst/>
                <a:latin typeface="+mn-lt"/>
                <a:ea typeface="+mn-lt"/>
                <a:cs typeface="+mn-cs"/>
              </a:rPr>
              <a:t>das Fehlen formalisierter Ansätze für die Gefährdungsbeurteilung und das Management psychosozialer Risiken.</a:t>
            </a:r>
            <a:br>
              <a:rPr lang="de-DE" sz="1200" b="0" i="0">
                <a:solidFill>
                  <a:schemeClr val="tx1"/>
                </a:solidFill>
                <a:effectLst/>
                <a:latin typeface="+mn-lt"/>
                <a:ea typeface="+mn-lt"/>
                <a:cs typeface="+mn-cs"/>
              </a:rPr>
            </a:br>
            <a:r>
              <a:rPr lang="de-DE" sz="1200" b="0" i="0">
                <a:solidFill>
                  <a:schemeClr val="tx1"/>
                </a:solidFill>
                <a:effectLst/>
                <a:latin typeface="+mn-lt"/>
                <a:ea typeface="+mn-lt"/>
                <a:cs typeface="+mn-cs"/>
              </a:rPr>
              <a:t>Zwar wurden bereits einige Maßnahmen auf den Weg gebracht, </a:t>
            </a:r>
            <a:r>
              <a:rPr lang="de-DE" sz="1200" b="1" i="0">
                <a:solidFill>
                  <a:schemeClr val="tx1"/>
                </a:solidFill>
                <a:effectLst/>
                <a:latin typeface="+mn-lt"/>
                <a:ea typeface="+mn-lt"/>
                <a:cs typeface="+mn-cs"/>
              </a:rPr>
              <a:t>jedoch verfügt nur eine Minderheit der KMU über strukturierte Pläne</a:t>
            </a:r>
            <a:r>
              <a:rPr lang="de-DE" sz="1200" b="0" i="0">
                <a:solidFill>
                  <a:schemeClr val="tx1"/>
                </a:solidFill>
                <a:effectLst/>
                <a:latin typeface="+mn-lt"/>
                <a:ea typeface="+mn-lt"/>
                <a:cs typeface="+mn-cs"/>
              </a:rPr>
              <a:t>, während die Bemühungen häufig fragmentiert oder auf Einzelpersonen statt auf organisatorische Ursachen ausgerichtet sind (siehe nächste Folie).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DE" sz="1200" b="0" i="0">
                <a:solidFill>
                  <a:schemeClr val="tx1"/>
                </a:solidFill>
                <a:effectLst/>
                <a:latin typeface="+mn-lt"/>
                <a:ea typeface="+mn-lt"/>
                <a:cs typeface="+mn-cs"/>
              </a:rPr>
              <a:t>Es besteht jedoch ein starkes Momentum für Verbesserungen.</a:t>
            </a:r>
            <a:br>
              <a:rPr lang="de-DE" sz="1200" b="0" i="0">
                <a:solidFill>
                  <a:schemeClr val="tx1"/>
                </a:solidFill>
                <a:effectLst/>
                <a:latin typeface="+mn-lt"/>
                <a:ea typeface="+mn-lt"/>
                <a:cs typeface="+mn-cs"/>
              </a:rPr>
            </a:br>
            <a:r>
              <a:rPr lang="de-DE" sz="1200" i="0">
                <a:solidFill>
                  <a:schemeClr val="tx1"/>
                </a:solidFill>
                <a:effectLst/>
                <a:latin typeface="+mn-lt"/>
                <a:ea typeface="+mn-lt"/>
                <a:cs typeface="+mn-cs"/>
              </a:rPr>
              <a:t>Europaweit </a:t>
            </a:r>
            <a:r>
              <a:rPr lang="de-DE" sz="1200" b="1" i="0">
                <a:solidFill>
                  <a:schemeClr val="tx1"/>
                </a:solidFill>
                <a:effectLst/>
                <a:latin typeface="+mn-lt"/>
                <a:ea typeface="+mn-lt"/>
                <a:cs typeface="+mn-cs"/>
              </a:rPr>
              <a:t>erarbeiten Behörden und Sektoren praktische Leitfäden, Instrumente und Rechtsrahmen</a:t>
            </a:r>
            <a:r>
              <a:rPr lang="de-DE" sz="1200" i="0">
                <a:solidFill>
                  <a:schemeClr val="tx1"/>
                </a:solidFill>
                <a:effectLst/>
                <a:latin typeface="+mn-lt"/>
                <a:ea typeface="+mn-lt"/>
                <a:cs typeface="+mn-cs"/>
              </a:rPr>
              <a:t>, um Unternehmen dabei zu unterstützen, aktiv zu werden.</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de-DE" sz="1200" b="0" i="0">
                <a:solidFill>
                  <a:schemeClr val="tx1"/>
                </a:solidFill>
                <a:effectLst/>
                <a:latin typeface="+mn-lt"/>
                <a:ea typeface="+mn-lt"/>
                <a:cs typeface="+mn-cs"/>
              </a:rPr>
              <a:t>Dies bedeutet, dass Unternehmen nicht bei null anfangen. Eines der Ziele der Kampagne besteht darin, </a:t>
            </a:r>
            <a:r>
              <a:rPr lang="de-DE" sz="1200" b="1" i="0">
                <a:solidFill>
                  <a:schemeClr val="tx1"/>
                </a:solidFill>
                <a:effectLst/>
                <a:latin typeface="+mn-lt"/>
                <a:ea typeface="+mn-lt"/>
                <a:cs typeface="+mn-cs"/>
              </a:rPr>
              <a:t>das Bewusstsein für vorhandenes Wissen und bewährte Verfahren zu schärfen und die Entwicklung von Ansätzen zu unterstützen, die ein systematisches Management psychosozialer Risiken fördern</a:t>
            </a:r>
            <a:r>
              <a:rPr lang="de-DE" sz="1200" b="0" i="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Nähere Angaben zu Präventivmaßnahmen</a:t>
            </a:r>
            <a:r>
              <a:rPr lang="de-DE" sz="1200" i="0">
                <a:solidFill>
                  <a:schemeClr val="tx1"/>
                </a:solidFill>
                <a:effectLst/>
                <a:latin typeface="+mn-lt"/>
                <a:ea typeface="+mn-lt"/>
                <a:cs typeface="+mn-cs"/>
              </a:rPr>
              <a:t> finden Sie weiter unten; dabei ist Folgendes wichtig:</a:t>
            </a:r>
            <a:r>
              <a:rPr lang="de-DE" sz="1200" b="0" i="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i="0">
                <a:solidFill>
                  <a:schemeClr val="tx1"/>
                </a:solidFill>
                <a:effectLst/>
                <a:latin typeface="+mn-lt"/>
                <a:ea typeface="+mn-lt"/>
                <a:cs typeface="+mn-cs"/>
              </a:rPr>
              <a:t>psychosoziale Risiken in die Gefährdungsbeurteilung und in das Risikomanagement zu integrieren</a:t>
            </a:r>
            <a:r>
              <a:rPr lang="de-DE" sz="1200" b="0" i="0">
                <a:solidFill>
                  <a:schemeClr val="tx1"/>
                </a:solidFill>
                <a:effectLst/>
                <a:latin typeface="+mn-lt"/>
                <a:ea typeface="+mn-lt"/>
                <a:cs typeface="+mn-cs"/>
              </a:rPr>
              <a:t> und dabei die Beschäftigten während des gesamten Prozesses sinnvoll einzubeziehen;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i="0">
                <a:solidFill>
                  <a:schemeClr val="tx1"/>
                </a:solidFill>
                <a:effectLst/>
                <a:latin typeface="+mn-lt"/>
                <a:ea typeface="+mn-lt"/>
                <a:cs typeface="+mn-cs"/>
              </a:rPr>
              <a:t>eine unterstützende Führungskultur und eine offene Arbeitskultur zu fördern</a:t>
            </a:r>
            <a:r>
              <a:rPr lang="de-DE" sz="1200" b="0" i="0">
                <a:solidFill>
                  <a:schemeClr val="tx1"/>
                </a:solidFill>
                <a:effectLst/>
                <a:latin typeface="+mn-lt"/>
                <a:ea typeface="+mn-lt"/>
                <a:cs typeface="+mn-cs"/>
              </a:rPr>
              <a:t>, in der Führungskräfte mit gutem Beispiel vorangehen und den Dialog fördern;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i="0">
                <a:solidFill>
                  <a:schemeClr val="tx1"/>
                </a:solidFill>
                <a:effectLst/>
                <a:latin typeface="+mn-lt"/>
                <a:ea typeface="+mn-lt"/>
                <a:cs typeface="+mn-cs"/>
              </a:rPr>
              <a:t>Arbeitsorganisationen zu gestalten</a:t>
            </a:r>
            <a:r>
              <a:rPr lang="de-DE" sz="1200" b="0" i="0">
                <a:solidFill>
                  <a:schemeClr val="tx1"/>
                </a:solidFill>
                <a:effectLst/>
                <a:latin typeface="+mn-lt"/>
                <a:ea typeface="+mn-lt"/>
                <a:cs typeface="+mn-cs"/>
              </a:rPr>
              <a:t>, die eine überschaubare Arbeitsbelastung, eine klare Rollenverteilung, ausreichende Ressourcen und ein angemessenes Maß an Eigenverantwortung sicherstellen;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i="0">
                <a:solidFill>
                  <a:schemeClr val="tx1"/>
                </a:solidFill>
                <a:effectLst/>
                <a:latin typeface="+mn-lt"/>
                <a:ea typeface="+mn-lt"/>
                <a:cs typeface="+mn-cs"/>
              </a:rPr>
              <a:t>Gewalt, Belästigung und soziales Fehlverhalten </a:t>
            </a:r>
            <a:r>
              <a:rPr lang="de-DE" sz="1200" b="0" i="0">
                <a:solidFill>
                  <a:schemeClr val="tx1"/>
                </a:solidFill>
                <a:effectLst/>
                <a:latin typeface="+mn-lt"/>
                <a:ea typeface="+mn-lt"/>
                <a:cs typeface="+mn-cs"/>
              </a:rPr>
              <a:t>durch klare Strategien, Meldeverfahren und frühzeitiges Eingreifen zu verhindern;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i="0">
                <a:solidFill>
                  <a:schemeClr val="tx1"/>
                </a:solidFill>
                <a:effectLst/>
                <a:latin typeface="+mn-lt"/>
                <a:ea typeface="+mn-lt"/>
                <a:cs typeface="+mn-cs"/>
              </a:rPr>
              <a:t>das Bewusstsein, die Kompetenzen und die Unterstützung</a:t>
            </a:r>
            <a:r>
              <a:rPr lang="de-DE" sz="1200" b="0" i="0">
                <a:solidFill>
                  <a:schemeClr val="tx1"/>
                </a:solidFill>
                <a:effectLst/>
                <a:latin typeface="+mn-lt"/>
                <a:ea typeface="+mn-lt"/>
                <a:cs typeface="+mn-cs"/>
              </a:rPr>
              <a:t> zu stärken, indem Stigmatisierung abgebaut, Schulungen angeboten und soziale Unterstützung am Arbeitsplatz gefördert werden.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solidFill>
                  <a:schemeClr val="tx1"/>
                </a:solidFill>
                <a:effectLst/>
                <a:latin typeface="+mn-lt"/>
                <a:ea typeface="+mn-lt"/>
                <a:cs typeface="+mn-cs"/>
              </a:rPr>
              <a:t>Für die erfolgreiche Prävention und das Management psychosozialer Risiken sind weitere Faktoren von entscheidender Bedeutung.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200" b="1" dirty="0">
                <a:solidFill>
                  <a:schemeClr val="tx1"/>
                </a:solidFill>
                <a:effectLst/>
                <a:latin typeface="+mn-lt"/>
                <a:ea typeface="+mn-lt"/>
                <a:cs typeface="+mn-cs"/>
              </a:rPr>
              <a:t>Das Engagement der Leitungsebene als Voraussetzung</a:t>
            </a:r>
            <a:r>
              <a:rPr lang="de-DE" sz="1200" dirty="0">
                <a:solidFill>
                  <a:schemeClr val="tx1"/>
                </a:solidFill>
                <a:effectLst/>
                <a:latin typeface="+mn-lt"/>
                <a:ea typeface="+mn-lt"/>
                <a:cs typeface="+mn-cs"/>
              </a:rPr>
              <a:t>: Wenn sich Führungskräfte aktiv einbringen, die Beschäftigten in jeder Phase unterstützen und mit gutem Beispiel vorangehen, zeigen sie echtes Engagement im Hinblick auf die Schaffung eines guten Arbeitsumfelds. Eine erfolgreiche Prävention psychosozialer Risiken ist ohne ein klares Bekenntnis und Engagement der Leitungsebene nicht möglich. </a:t>
            </a:r>
          </a:p>
          <a:p>
            <a:pPr marL="171450" lvl="0" indent="-171450">
              <a:buFont typeface="Arial" panose="020B0604020202020204" pitchFamily="34" charset="0"/>
              <a:buChar char="•"/>
            </a:pPr>
            <a:r>
              <a:rPr lang="de-DE" sz="1200" b="1" dirty="0">
                <a:solidFill>
                  <a:schemeClr val="tx1"/>
                </a:solidFill>
                <a:effectLst/>
                <a:latin typeface="+mn-lt"/>
                <a:ea typeface="+mn-lt"/>
                <a:cs typeface="+mn-cs"/>
              </a:rPr>
              <a:t>Einbeziehung der Beschäftigten als Teil des Prozesses</a:t>
            </a:r>
            <a:r>
              <a:rPr lang="de-DE" sz="1200" b="0" dirty="0">
                <a:solidFill>
                  <a:schemeClr val="tx1"/>
                </a:solidFill>
                <a:effectLst/>
                <a:latin typeface="+mn-lt"/>
                <a:ea typeface="+mn-lt"/>
                <a:cs typeface="+mn-cs"/>
              </a:rPr>
              <a:t>: </a:t>
            </a:r>
            <a:r>
              <a:rPr lang="de-DE" sz="1200" dirty="0">
                <a:solidFill>
                  <a:schemeClr val="tx1"/>
                </a:solidFill>
                <a:effectLst/>
                <a:latin typeface="+mn-lt"/>
                <a:ea typeface="+mn-lt"/>
                <a:cs typeface="+mn-cs"/>
              </a:rPr>
              <a:t>Der Austausch mit den Beschäftigten und ihren Vertretungen trägt dazu bei, die wichtigsten anzugehenden Probleme ermitteln und priorisieren zu können. Dies gibt den Beschäftigten zudem das Gefühl der Eigenverantwortung für die eingeführten Änderungen, wodurch Bekenntnis und Engagement gestärkt werden. Die Suche nach geeigneten Lösungen wird schließlich wesentlich effektiver, wenn Beschäftigte angehört und ihre Meinungen respektiert werden.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de-DE" b="1"/>
              <a:t>Gewalt am Arbeitsplatz ist ein vielschichtiges Thema. </a:t>
            </a:r>
            <a:r>
              <a:rPr lang="de-DE"/>
              <a:t>Sie kann in Form eines einmaligen Vorfalls, wie etwa eines tätlichen Angriffs, oder in Form wiederholter Handlungen als Belästigung oder Mobbing erfolgen und darauf abzielen, Beschäftigte einzuschüchtern oder herabzuwürdigen. Die Motive können ganz verschieden sein, wozu u. a. auch rassistisch, ethnisch oder geschlechtsspezifisch motivierter Hass zählt. Gewalt am Arbeitsplatz kann vielfältige, sich bisweilen überschneidende Verursacher haben, etwa Kolleginnen und Kollegen, Führungskräfte, Kundinnen und Kunden oder sogar Personen, die in keinerlei Verbindung zum Unternehmen oder seiner Belegschaft stehen.</a:t>
            </a:r>
          </a:p>
          <a:p>
            <a:pPr algn="just"/>
            <a:endParaRPr lang="en-US" dirty="0"/>
          </a:p>
          <a:p>
            <a:pPr algn="just"/>
            <a:r>
              <a:rPr lang="de-DE" b="1"/>
              <a:t>Gewalt am Arbeitsplatz ist eine wesentliche Ursache für Stress und kann zu Gesundheitsschäden führen</a:t>
            </a:r>
            <a:r>
              <a:rPr lang="de-DE"/>
              <a:t>. Unmittelbare Schäden, seien sie auf körperliche oder psychische Gewalteinwirkung zurückzuführen, können langfristig traumatisierend wirken und psychische Schäden verursachen, die zu schwerwiegenden gesundheitlichen Problemen wie Depressionen, dem Verlust des Selbstwertgefühls oder Schlafstörungen führen können.</a:t>
            </a:r>
          </a:p>
          <a:p>
            <a:pPr algn="just"/>
            <a:endParaRPr lang="en-US" dirty="0"/>
          </a:p>
          <a:p>
            <a:pPr algn="just"/>
            <a:r>
              <a:rPr lang="de-DE"/>
              <a:t>Die von Eurofound im Jahr 2021 durchgeführte Europäische Telefonerhebung über die Arbeitsbedingungen (EWCTS) ergab, dass </a:t>
            </a:r>
            <a:r>
              <a:rPr lang="de-DE" b="0"/>
              <a:t>im Durchschnitt </a:t>
            </a:r>
            <a:r>
              <a:rPr lang="de-DE" b="1"/>
              <a:t>etwa 13 % der Beschäftigten in der EU bei der Arbeit soziales Fehlverhalten gleich welcher Form erlebt haben</a:t>
            </a:r>
            <a:r>
              <a:rPr lang="de-DE"/>
              <a:t>.</a:t>
            </a:r>
          </a:p>
          <a:p>
            <a:pPr algn="just"/>
            <a:endParaRPr lang="en-US" dirty="0"/>
          </a:p>
          <a:p>
            <a:pPr algn="just"/>
            <a:r>
              <a:rPr lang="de-DE" b="1"/>
              <a:t>Frauen melden häufiger soziales Fehlverhalten am Arbeitsplatz</a:t>
            </a:r>
            <a:r>
              <a:rPr lang="de-DE"/>
              <a:t>. Kürzlich kamen Eurostat, die Agentur der Europäischen Union für Grundrechte und das Europäisches Institut für Gleichstellungsfragen in einer gemeinsam durchgeführten EU-Erhebung zu geschlechtsspezifischer Gewalt zu dem Ergebnis, dass:</a:t>
            </a:r>
          </a:p>
          <a:p>
            <a:pPr marL="171450" indent="-171450" algn="just">
              <a:buFont typeface="Arial" panose="020B0604020202020204" pitchFamily="34" charset="0"/>
              <a:buChar char="•"/>
            </a:pPr>
            <a:r>
              <a:rPr lang="de-DE" b="1"/>
              <a:t>30,8 % der Frauen im Laufe ihres Lebens sexuelle Belästigung am Arbeitsplatz erfahren haben; </a:t>
            </a:r>
          </a:p>
          <a:p>
            <a:pPr marL="171450" indent="-171450" algn="just">
              <a:buFont typeface="Arial" panose="020B0604020202020204" pitchFamily="34" charset="0"/>
              <a:buChar char="•"/>
            </a:pPr>
            <a:r>
              <a:rPr lang="de-DE" b="1"/>
              <a:t>4,3 % der Frauen in den 12 Monaten zuvor Opfer sexueller Belästigung geworden waren</a:t>
            </a:r>
            <a:r>
              <a:rPr lang="de-DE" b="0"/>
              <a:t>; </a:t>
            </a:r>
          </a:p>
          <a:p>
            <a:pPr marL="171450" indent="-171450" algn="just">
              <a:buFont typeface="Arial" panose="020B0604020202020204" pitchFamily="34" charset="0"/>
              <a:buChar char="•"/>
            </a:pPr>
            <a:r>
              <a:rPr lang="de-DE" b="1"/>
              <a:t>jüngere Frauen </a:t>
            </a:r>
            <a:r>
              <a:rPr lang="de-DE" b="0"/>
              <a:t>eine höhere Prävalenz ausweisen</a:t>
            </a:r>
            <a:r>
              <a:rPr lang="de-DE"/>
              <a:t>: </a:t>
            </a:r>
            <a:r>
              <a:rPr lang="de-DE" b="1"/>
              <a:t>zwei von fünf Frauen haben im Laufe ihres Lebens sexuelle Belästigung am Arbeitsplatz erfahren.</a:t>
            </a:r>
          </a:p>
          <a:p>
            <a:pPr algn="just"/>
            <a:endParaRPr lang="en-US" dirty="0"/>
          </a:p>
          <a:p>
            <a:pPr algn="just"/>
            <a:r>
              <a:rPr lang="de-DE" b="1"/>
              <a:t>Die zunehmende Digitalisierung der Arbeitswelt</a:t>
            </a:r>
            <a:r>
              <a:rPr lang="de-DE"/>
              <a:t> und die verstärkte Nutzung und Abhängigkeit von IKT am Arbeitsplatz haben </a:t>
            </a:r>
            <a:r>
              <a:rPr lang="de-DE" b="1"/>
              <a:t>zu neuen Formen sozialen Fehlverhaltens geführt</a:t>
            </a:r>
            <a:r>
              <a:rPr lang="de-DE"/>
              <a:t>, darunter Cyber-Mobbing und Online-Belästigung.</a:t>
            </a:r>
          </a:p>
          <a:p>
            <a:pPr algn="just"/>
            <a:r>
              <a:rPr lang="de-DE"/>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de-DE"/>
              <a:t>Insgesamt haben </a:t>
            </a:r>
            <a:r>
              <a:rPr lang="de-DE" b="1"/>
              <a:t>27,2 % der Frauen am Arbeitsplatz sexuelle Belästigung durch einen männlichen Täter erlebt</a:t>
            </a:r>
            <a:r>
              <a:rPr lang="de-DE"/>
              <a:t>, während </a:t>
            </a:r>
            <a:r>
              <a:rPr lang="de-DE" b="1"/>
              <a:t>30,8 % der Frauen am Arbeitsplatz sexuelle Belästigung durch „einen Täter bzw. eine Täterin“ erfahren haben</a:t>
            </a:r>
            <a:r>
              <a:rPr lang="de-DE"/>
              <a:t>.</a:t>
            </a:r>
          </a:p>
          <a:p>
            <a:pPr marL="0" indent="0">
              <a:buFont typeface="Arial" panose="020B0604020202020204" pitchFamily="34" charset="0"/>
              <a:buNone/>
            </a:pPr>
            <a:r>
              <a:rPr lang="de-DE"/>
              <a:t> </a:t>
            </a:r>
          </a:p>
          <a:p>
            <a:pPr marL="171450" indent="-171450">
              <a:buFont typeface="Arial" panose="020B0604020202020204" pitchFamily="34" charset="0"/>
              <a:buChar char="•"/>
            </a:pPr>
            <a:r>
              <a:rPr lang="de-DE"/>
              <a:t>Auf der Grundlage dieser Ergebnisse lässt sich der Schluss ziehen, dass die meisten Vorfälle sexueller Belästigung von Männern an Frauen begangen werden.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de-DE"/>
              <a:t>Hinsichtlich der </a:t>
            </a:r>
            <a:r>
              <a:rPr lang="de-DE" b="1"/>
              <a:t>männlichen Täter</a:t>
            </a:r>
            <a:r>
              <a:rPr lang="de-DE"/>
              <a:t> haben:</a:t>
            </a:r>
          </a:p>
          <a:p>
            <a:pPr marL="0" indent="0">
              <a:buFont typeface="Arial" panose="020B0604020202020204" pitchFamily="34" charset="0"/>
              <a:buNone/>
            </a:pPr>
            <a:r>
              <a:rPr lang="de-DE"/>
              <a:t>      – </a:t>
            </a:r>
            <a:r>
              <a:rPr lang="de-DE" b="1"/>
              <a:t>15,8 % der Frauen </a:t>
            </a:r>
            <a:r>
              <a:rPr lang="de-DE"/>
              <a:t>in der EU-27 sexuelle Belästigung durch einen Kollegen erfahren; </a:t>
            </a:r>
          </a:p>
          <a:p>
            <a:pPr marL="0" indent="0">
              <a:buFont typeface="Arial" panose="020B0604020202020204" pitchFamily="34" charset="0"/>
              <a:buNone/>
            </a:pPr>
            <a:r>
              <a:rPr lang="de-DE"/>
              <a:t>      – </a:t>
            </a:r>
            <a:r>
              <a:rPr lang="de-DE" b="1"/>
              <a:t>7,4 % der Frauen sexuelle Belästigung</a:t>
            </a:r>
            <a:r>
              <a:rPr lang="de-DE"/>
              <a:t> durch eine Führungskraft oder einen Vorgesetzten erfahren; </a:t>
            </a:r>
          </a:p>
          <a:p>
            <a:pPr marL="0" indent="0">
              <a:buFont typeface="Arial" panose="020B0604020202020204" pitchFamily="34" charset="0"/>
              <a:buNone/>
            </a:pPr>
            <a:r>
              <a:rPr lang="de-DE"/>
              <a:t>      – </a:t>
            </a:r>
            <a:r>
              <a:rPr lang="de-DE" b="1"/>
              <a:t>9,3 % angegeben, dass die sexuelle Belästigung am Arbeitsplatz von einem anderen Mann begangen wurde</a:t>
            </a:r>
            <a:r>
              <a:rPr lang="de-DE"/>
              <a:t>, darunter Kunden oder Auftraggeber.</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de-DE"/>
              <a:t>Gewalt und Belästigung am Arbeitsplatz sind nicht erst dann von Belang, wenn etwas Ernstes geschieht. </a:t>
            </a:r>
          </a:p>
          <a:p>
            <a:pPr algn="just"/>
            <a:endParaRPr lang="en-US" dirty="0"/>
          </a:p>
          <a:p>
            <a:pPr algn="just"/>
            <a:r>
              <a:rPr lang="de-DE"/>
              <a:t>Die Gewaltprävention kann angegangen werden durch: </a:t>
            </a:r>
          </a:p>
          <a:p>
            <a:pPr marL="171450" indent="-171450" algn="just">
              <a:buFont typeface="Arial" panose="020B0604020202020204" pitchFamily="34" charset="0"/>
              <a:buChar char="•"/>
            </a:pPr>
            <a:r>
              <a:rPr lang="de-DE" b="1"/>
              <a:t>Klarstellung, wie respektvolles Verhalten aussieht</a:t>
            </a:r>
            <a:r>
              <a:rPr lang="de-DE"/>
              <a:t>: genaue Definition der Rollen und Sicherstellen, dass die Erwartungen verstanden werden, falls Bedenken aufkommen;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b="1"/>
              <a:t>Betrachten der Ursachen oder Einflussfaktoren</a:t>
            </a:r>
            <a:r>
              <a:rPr lang="de-DE"/>
              <a:t>: dies kann in jeder Situation wertvolle Hinweise darauf geben, wo die Risiken in Ihrem Unternehmen liegen – sei es durch Arbeitsbelastung, Alleinarbeit, Kontakt mit Kundinnen und Kunden, unklare Grenzen in der digitalen Kommunikation oder eine unzureichende tägliche Aufsicht;</a:t>
            </a:r>
            <a:r>
              <a:rPr lang="de-DE" b="0">
                <a:cs typeface="Arial"/>
              </a:rPr>
              <a:t> </a:t>
            </a:r>
          </a:p>
          <a:p>
            <a:pPr marL="171450" indent="-171450" algn="just">
              <a:buFont typeface="Arial" panose="020B0604020202020204" pitchFamily="34" charset="0"/>
              <a:buChar char="•"/>
            </a:pPr>
            <a:r>
              <a:rPr lang="de-DE" b="1"/>
              <a:t>faire und wirksame Reaktion auf Anliegen, um Vertrauen (wieder) aufzubauen und Wiederholungen auszuschließen</a:t>
            </a:r>
            <a:r>
              <a:rPr lang="de-DE"/>
              <a:t>: dies umfasst u. a. die Schaffung eines vertraulichen Raumes für Beschäftigte, in dem sie Missstände ansprechen können, sowie das Zuhören und Dokumentieren der wesentlichen Fakten des Geschehens;</a:t>
            </a:r>
          </a:p>
          <a:p>
            <a:pPr marL="171450" indent="-171450" algn="just">
              <a:buFont typeface="Arial" panose="020B0604020202020204" pitchFamily="34" charset="0"/>
              <a:buChar char="•"/>
            </a:pPr>
            <a:r>
              <a:rPr lang="de-DE" b="1"/>
              <a:t>Ermitteln von Bereichen mit Verbesserungspotenzial</a:t>
            </a:r>
            <a:r>
              <a:rPr lang="de-DE"/>
              <a:t>: dies können Problem- oder Risikobereiche in Ihrem Unternehmen sein, z. B. Arbeitsbelastung, Alleinarbeit, Kontakt mit Kundinnen und Kunden, unklare Grenzen in der digitalen Kommunikation oder eine unzureichende tägliche Aufsicht; </a:t>
            </a:r>
          </a:p>
          <a:p>
            <a:pPr marL="171450" indent="-171450" algn="just">
              <a:buFont typeface="Arial" panose="020B0604020202020204" pitchFamily="34" charset="0"/>
              <a:buChar char="•"/>
            </a:pPr>
            <a:r>
              <a:rPr lang="de-DE" b="1"/>
              <a:t>Einbeziehung der Beschäftigten</a:t>
            </a:r>
            <a:r>
              <a:rPr lang="de-DE"/>
              <a:t> zur Förderung von Engagement, Vertrauen und gemeinsamer Verantwortung für die Gewaltprävention;</a:t>
            </a:r>
          </a:p>
          <a:p>
            <a:pPr marL="171450" indent="-171450" algn="just">
              <a:buFont typeface="Arial" panose="020B0604020202020204" pitchFamily="34" charset="0"/>
              <a:buChar char="•"/>
            </a:pPr>
            <a:r>
              <a:rPr lang="de-DE" b="1"/>
              <a:t>Vorbildwirkung als Organisation</a:t>
            </a:r>
            <a:r>
              <a:rPr lang="de-DE"/>
              <a:t>, um durch Worte und Taten zu zeigen, dass Gewaltprävention eine Priorität und ein zentraler Wert ist.   </a:t>
            </a:r>
          </a:p>
          <a:p>
            <a:pPr algn="just"/>
            <a:endParaRPr lang="en-US" b="1" dirty="0"/>
          </a:p>
          <a:p>
            <a:r>
              <a:rPr lang="de-DE" b="1"/>
              <a:t>Kampagnenressource</a:t>
            </a:r>
            <a:r>
              <a:rPr lang="de-DE"/>
              <a:t>: der in Kürze erscheinende Leitfaden über den Umgang mit Gewalt und zu deren Prävention in mittleren Unternehmen.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de-DE" sz="1200" b="1"/>
              <a:t>Muskel- und Skeletterkrankungen (MSE)</a:t>
            </a:r>
          </a:p>
          <a:p>
            <a:pPr marL="171450" indent="-171450">
              <a:buFont typeface="Arial" panose="020B0604020202020204" pitchFamily="34" charset="0"/>
              <a:buChar char="•"/>
            </a:pPr>
            <a:r>
              <a:rPr lang="de-DE" sz="1200" b="0"/>
              <a:t>Hohe Arbeitsanforderungen, geringer Entscheidungsspielraum und Stress können das Risiko für Muskel- und Skeletterkrankungen und deren Schweregrad erhöhen.</a:t>
            </a:r>
          </a:p>
          <a:p>
            <a:pPr marL="171450" indent="-171450">
              <a:buFont typeface="Arial" panose="020B0604020202020204" pitchFamily="34" charset="0"/>
              <a:buChar char="•"/>
            </a:pPr>
            <a:r>
              <a:rPr lang="de-DE" sz="1200" b="0"/>
              <a:t>Muskel- und Skeletterkrankungen können das psychische Wohlbefinden, die Belastbarkeit und die Arbeitsfähigkeit beeinträchtigen.</a:t>
            </a:r>
          </a:p>
          <a:p>
            <a:pPr marL="171450" indent="-171450">
              <a:buFont typeface="Arial" panose="020B0604020202020204" pitchFamily="34" charset="0"/>
              <a:buChar char="•"/>
            </a:pPr>
            <a:r>
              <a:rPr lang="de-DE" sz="1200" b="0"/>
              <a:t>Psychosoziale Risiken können die Genesung und die berufliche Wiedereingliederung verzögern.</a:t>
            </a:r>
          </a:p>
          <a:p>
            <a:pPr marL="0" indent="0">
              <a:buNone/>
            </a:pPr>
            <a:r>
              <a:rPr lang="de-DE" sz="1200" b="1"/>
              <a:t>Umweltfaktoren, die sich auf die psychische Gesundheit auswirken </a:t>
            </a:r>
          </a:p>
          <a:p>
            <a:pPr marL="171450" indent="-171450">
              <a:buFont typeface="Arial" panose="020B0604020202020204" pitchFamily="34" charset="0"/>
              <a:buChar char="•"/>
            </a:pPr>
            <a:r>
              <a:rPr lang="de-DE" sz="1200" b="0"/>
              <a:t>Physikalische Einflüsse wie Lärm, Temperatur und chemische Belastungen können Stress und Erschöpfung verstärken.</a:t>
            </a:r>
          </a:p>
          <a:p>
            <a:pPr marL="171450" indent="-171450">
              <a:buFont typeface="Arial" panose="020B0604020202020204" pitchFamily="34" charset="0"/>
              <a:buChar char="•"/>
            </a:pPr>
            <a:r>
              <a:rPr lang="de-DE" sz="1200" b="0"/>
              <a:t>Diese Einflüsse stehen häufig in Wechselwirkung mit Arbeitsbelastung, Zeitdruck und organisatorischen Faktoren.</a:t>
            </a:r>
          </a:p>
          <a:p>
            <a:pPr marL="171450" indent="-171450">
              <a:buFont typeface="Arial" panose="020B0604020202020204" pitchFamily="34" charset="0"/>
              <a:buChar char="•"/>
            </a:pPr>
            <a:r>
              <a:rPr lang="de-DE" sz="1200" b="0"/>
              <a:t>Eine Kombination aus mehreren belastenden Faktoren kann die psychische Belastung und die Sicherheitsrisiken erhöhen.</a:t>
            </a:r>
          </a:p>
          <a:p>
            <a:pPr marL="0" indent="0">
              <a:buNone/>
            </a:pPr>
            <a:r>
              <a:rPr lang="de-DE" sz="1200" b="1" noProof="0"/>
              <a:t>Arbeitsbedingte Unfälle und psychische Gesundheit</a:t>
            </a:r>
          </a:p>
          <a:p>
            <a:pPr marL="171450" indent="-171450">
              <a:buFont typeface="Arial" panose="020B0604020202020204" pitchFamily="34" charset="0"/>
              <a:buChar char="•"/>
            </a:pPr>
            <a:r>
              <a:rPr lang="de-DE" sz="1200" b="0" noProof="0"/>
              <a:t>Psychosoziale Risiken (z. B. Erschöpfung und Zeitdruck) können das Unfallrisiko erhöhen.</a:t>
            </a:r>
          </a:p>
          <a:p>
            <a:pPr marL="171450" indent="-171450">
              <a:buFont typeface="Arial" panose="020B0604020202020204" pitchFamily="34" charset="0"/>
              <a:buChar char="•"/>
            </a:pPr>
            <a:r>
              <a:rPr lang="de-DE" sz="1200" b="0" noProof="0"/>
              <a:t>Unfälle und Verletzungen können zu psychischen Problemen führen.</a:t>
            </a:r>
          </a:p>
          <a:p>
            <a:pPr marL="171450" indent="-171450">
              <a:buFont typeface="Arial" panose="020B0604020202020204" pitchFamily="34" charset="0"/>
              <a:buChar char="•"/>
            </a:pPr>
            <a:r>
              <a:rPr lang="de-DE" sz="1200" b="0" noProof="0"/>
              <a:t>Sicherheit wird sowohl durch physische als auch durch organisatorische Faktoren beeinflusst. </a:t>
            </a:r>
          </a:p>
          <a:p>
            <a:pPr marL="171450" indent="-171450">
              <a:buFont typeface="Arial" panose="020B0604020202020204" pitchFamily="34" charset="0"/>
              <a:buChar char="•"/>
            </a:pPr>
            <a:endParaRPr lang="en-US" sz="1200" b="0" noProof="0" dirty="0"/>
          </a:p>
          <a:p>
            <a:r>
              <a:rPr lang="de-DE" sz="1200" b="0" noProof="0"/>
              <a:t>Es ist anzumerken, dass anhand von </a:t>
            </a:r>
            <a:r>
              <a:rPr lang="de-DE" sz="1200" b="1" noProof="0"/>
              <a:t>Sicherheitsindikatoren </a:t>
            </a:r>
            <a:r>
              <a:rPr lang="de-DE" sz="1200" b="1">
                <a:solidFill>
                  <a:schemeClr val="tx1"/>
                </a:solidFill>
                <a:effectLst/>
                <a:latin typeface="+mn-lt"/>
                <a:ea typeface="+mn-lt"/>
                <a:cs typeface="+mn-cs"/>
              </a:rPr>
              <a:t>die Wirksamkeit der Bemühungen einer Organisation um den Schutz der Sicherheit und Gesundheit ihrer Belegschaft gemessen wird.</a:t>
            </a:r>
          </a:p>
          <a:p>
            <a:r>
              <a:rPr lang="de-DE" sz="1200">
                <a:solidFill>
                  <a:schemeClr val="tx1"/>
                </a:solidFill>
                <a:effectLst/>
                <a:latin typeface="+mn-lt"/>
                <a:ea typeface="+mn-lt"/>
                <a:cs typeface="+mn-cs"/>
              </a:rPr>
              <a:t>Sie gliedern sich in der Regel wie folgt:</a:t>
            </a:r>
          </a:p>
          <a:p>
            <a:pPr marL="171450" indent="-171450">
              <a:buFont typeface="Arial" panose="020B0604020202020204" pitchFamily="34" charset="0"/>
              <a:buChar char="•"/>
            </a:pPr>
            <a:r>
              <a:rPr lang="de-DE" sz="1200" b="1">
                <a:solidFill>
                  <a:schemeClr val="tx1"/>
                </a:solidFill>
                <a:effectLst/>
                <a:latin typeface="+mn-lt"/>
                <a:ea typeface="+mn-lt"/>
                <a:cs typeface="+mn-cs"/>
              </a:rPr>
              <a:t>Nachlaufende Indikatoren (Ergebnisse)</a:t>
            </a:r>
          </a:p>
          <a:p>
            <a:r>
              <a:rPr lang="de-DE" sz="1200">
                <a:solidFill>
                  <a:schemeClr val="tx1"/>
                </a:solidFill>
                <a:effectLst/>
                <a:latin typeface="+mn-lt"/>
                <a:ea typeface="+mn-lt"/>
                <a:cs typeface="+mn-cs"/>
              </a:rPr>
              <a:t>Mit diesen Indikatoren werden bereits eingetretene Ereignisse gemessen, z. B. die Zahl von Unfällen, Verletzungen oder Beinaheunfällen, krankheitsbedingte Fehlzeiten aufgrund arbeitsbezogener Gesundheitsprobleme usw.</a:t>
            </a:r>
          </a:p>
          <a:p>
            <a:pPr marL="171450" indent="-171450">
              <a:buFont typeface="Arial" panose="020B0604020202020204" pitchFamily="34" charset="0"/>
              <a:buChar char="•"/>
            </a:pPr>
            <a:r>
              <a:rPr lang="de-DE" sz="1200" b="1">
                <a:solidFill>
                  <a:schemeClr val="tx1"/>
                </a:solidFill>
                <a:effectLst/>
                <a:latin typeface="+mn-lt"/>
                <a:ea typeface="+mn-lt"/>
                <a:cs typeface="+mn-cs"/>
              </a:rPr>
              <a:t>Vorauslaufende Indikatoren (Präventionsmaßnahmen)</a:t>
            </a:r>
          </a:p>
          <a:p>
            <a:r>
              <a:rPr lang="de-DE" sz="1200">
                <a:solidFill>
                  <a:schemeClr val="tx1"/>
                </a:solidFill>
                <a:effectLst/>
                <a:latin typeface="+mn-lt"/>
                <a:ea typeface="+mn-lt"/>
                <a:cs typeface="+mn-cs"/>
              </a:rPr>
              <a:t>Mit diesen Indikatoren wird gemessen, ob Präventionssysteme funktionieren, beispielsweise anhand durchgeführter Gefährdungsbeurteilungen, der Beteiligung der Beschäftigten an Arbeitsschutzmaßnahmen usw.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de-DE" b="1"/>
              <a:t>Wie kann gegen Mehrfachbelastungen vorgegangen werden?</a:t>
            </a:r>
            <a:r>
              <a:rPr lang="de-DE"/>
              <a:t> Durch integrierte Präventionsmaßnahmen.</a:t>
            </a:r>
          </a:p>
          <a:p>
            <a:pPr marL="0" lvl="0" indent="0">
              <a:buNone/>
            </a:pPr>
            <a:r>
              <a:rPr lang="de-DE"/>
              <a:t>Dazu zählen beispielsweise: </a:t>
            </a:r>
          </a:p>
          <a:p>
            <a:pPr marL="171450" lvl="0" indent="-171450">
              <a:buFont typeface="Arial" panose="020B0604020202020204" pitchFamily="34" charset="0"/>
              <a:buChar char="•"/>
            </a:pPr>
            <a:r>
              <a:rPr lang="de-DE"/>
              <a:t>die gezielte Prävention von Muskel- und Skeletterkrankungen (MSE) und körperlicher Belastung durch ergonomische Interventionen, die Umgestaltung von Arbeitsabläufen und eine ausreichende Erholung;</a:t>
            </a:r>
            <a:r>
              <a:rPr lang="de-DE" b="0"/>
              <a:t> </a:t>
            </a:r>
          </a:p>
          <a:p>
            <a:pPr marL="171450" lvl="0" indent="-171450">
              <a:buFont typeface="Arial" panose="020B0604020202020204" pitchFamily="34" charset="0"/>
              <a:buChar char="•"/>
            </a:pPr>
            <a:r>
              <a:rPr lang="de-DE"/>
              <a:t>die Verbesserung der Bedingungen am Arbeitsplatz (Lärm, Vibrationen, Hitze/Kälte, Beleuchtung, Arbeitsplatzgestaltung), um die Auswirkungen auf Stress und die psychische Gesundheit zu verringern;</a:t>
            </a:r>
            <a:r>
              <a:rPr lang="de-DE" b="0"/>
              <a:t> </a:t>
            </a:r>
          </a:p>
          <a:p>
            <a:pPr marL="171450" lvl="0" indent="-171450">
              <a:buFont typeface="Arial" panose="020B0604020202020204" pitchFamily="34" charset="0"/>
              <a:buChar char="•"/>
            </a:pPr>
            <a:r>
              <a:rPr lang="de-DE"/>
              <a:t>die Verhütung von Arbeitsunfällen</a:t>
            </a:r>
            <a:r>
              <a:rPr lang="de-DE" b="0"/>
              <a:t>, indem die organisatorischen und psychosozialen Ursachen für unsicheres Verhalten und verminderte Aufmerksamkeit angegangen werden; </a:t>
            </a:r>
          </a:p>
          <a:p>
            <a:pPr marL="171450" lvl="0" indent="-171450">
              <a:buFont typeface="Arial" panose="020B0604020202020204" pitchFamily="34" charset="0"/>
              <a:buChar char="•"/>
            </a:pPr>
            <a:r>
              <a:rPr lang="de-DE"/>
              <a:t>die Konzentration auf Hochrisikosektoren und schutzbedürftige Gruppen, darunter mittlere Unternehmen, das Baugewerbe, die Landwirtschaft sowie Beschäftigte in prekären oder körperlich anstrengenden Berufen.</a:t>
            </a:r>
            <a:r>
              <a:rPr lang="de-DE" b="0"/>
              <a:t>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tx1"/>
                </a:solidFill>
                <a:effectLst/>
                <a:latin typeface="+mn-lt"/>
                <a:ea typeface="+mn-lt"/>
                <a:cs typeface="+mn-cs"/>
              </a:rPr>
              <a:t>Dem Gesundheits- und Sozialwesen kommt eine wichtige Funktion in der europäischen Gesellschaft zu, sowohl hinsichtlich der allgemeinen Gesundheit und des Wohlbefindens als auch für die Wirtschaft im Allgemeinen.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tx1"/>
                </a:solidFill>
                <a:effectLst/>
                <a:latin typeface="+mn-lt"/>
                <a:ea typeface="+mn-lt"/>
                <a:cs typeface="+mn-cs"/>
              </a:rPr>
              <a:t>Das Gesundheits- und Sozialwesen ist ein wichtiger Jobmotor für die EU-Wirtschaft.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tx1"/>
                </a:solidFill>
                <a:effectLst/>
                <a:latin typeface="+mn-lt"/>
                <a:ea typeface="+mn-lt"/>
                <a:cs typeface="+mn-cs"/>
              </a:rPr>
              <a:t>Nach Eurostat-Statistiken aus der EU-Arbeitskräfteerhebung (EU-AKE) waren im Jahr 2022 über 21,5 Millionen Menschen im Gesundheits- und Sozialwesen (NACE-Code Q) beschäftigt. Mit rund 12,5 Millionen waren die meisten dieser Beschäftigten im Teilsektor Gesundheitswesen tätig.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a:solidFill>
                  <a:schemeClr val="tx1"/>
                </a:solidFill>
                <a:effectLst/>
                <a:latin typeface="+mn-lt"/>
                <a:ea typeface="+mn-lt"/>
                <a:cs typeface="+mn-cs"/>
              </a:rPr>
              <a:t>Die Zahl der Anstellungen im Gesundheits- und Sozialwesen ist in den letzten 10 Jahren stetig gestiegen – eine Entwicklung, die in allen Teilsektoren zu beobachten ist. Auf das Gesundheits- und Sozialwesen entfallen 11 % aller </a:t>
            </a:r>
            <a:r>
              <a:rPr lang="de-DE" sz="1200">
                <a:solidFill>
                  <a:schemeClr val="tx1"/>
                </a:solidFill>
                <a:effectLst/>
                <a:highlight>
                  <a:srgbClr val="FFFF00"/>
                </a:highlight>
                <a:latin typeface="+mn-lt"/>
                <a:ea typeface="+mn-lt"/>
                <a:cs typeface="+mn-cs"/>
              </a:rPr>
              <a:t>Arbeitsplätze in der Gesamtwirtschaft. </a:t>
            </a:r>
          </a:p>
          <a:p>
            <a:endParaRPr lang="fr-FR" dirty="0"/>
          </a:p>
          <a:p>
            <a:r>
              <a:rPr lang="de-DE"/>
              <a:t>Das Gesundheits- und Sozialwesen umfasst verschiedene Tätigkeitsbereiche: </a:t>
            </a:r>
          </a:p>
          <a:p>
            <a:pPr marL="171450" indent="-171450">
              <a:buFont typeface="Arial" panose="020B0604020202020204" pitchFamily="34" charset="0"/>
              <a:buChar char="•"/>
            </a:pPr>
            <a:r>
              <a:rPr lang="de-DE" sz="1200" b="0" i="0">
                <a:solidFill>
                  <a:schemeClr val="tx1"/>
                </a:solidFill>
                <a:effectLst/>
                <a:latin typeface="+mn-lt"/>
                <a:ea typeface="+mn-lt"/>
                <a:cs typeface="+mn-cs"/>
              </a:rPr>
              <a:t>Gesundheitsversorgung in Krankenhäusern, Kliniken, Arzt- oder Zahnarztpraxen;</a:t>
            </a:r>
          </a:p>
          <a:p>
            <a:pPr marL="171450" indent="-171450">
              <a:buFont typeface="Arial" panose="020B0604020202020204" pitchFamily="34" charset="0"/>
              <a:buChar char="•"/>
            </a:pPr>
            <a:r>
              <a:rPr lang="de-DE" sz="1200" b="0" i="0">
                <a:solidFill>
                  <a:schemeClr val="tx1"/>
                </a:solidFill>
                <a:effectLst/>
                <a:latin typeface="+mn-lt"/>
                <a:ea typeface="+mn-lt"/>
                <a:cs typeface="+mn-cs"/>
              </a:rPr>
              <a:t>stationäre Pflege (z. B. von älteren, behinderten und psychisch kranken Menschen in stationären Einrichtungen und Heimen);</a:t>
            </a:r>
          </a:p>
          <a:p>
            <a:pPr marL="171450" indent="-171450">
              <a:buFont typeface="Arial" panose="020B0604020202020204" pitchFamily="34" charset="0"/>
              <a:buChar char="•"/>
            </a:pPr>
            <a:r>
              <a:rPr lang="de-DE" sz="1200" b="0" i="0">
                <a:solidFill>
                  <a:schemeClr val="tx1"/>
                </a:solidFill>
                <a:effectLst/>
                <a:latin typeface="+mn-lt"/>
                <a:ea typeface="+mn-lt"/>
                <a:cs typeface="+mn-cs"/>
              </a:rPr>
              <a:t>Sozialarbeit (z. B. häusliche Pflege, Betreuung von älteren Menschen, Menschen mit Behinderung und Kindern).</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de-DE" sz="1200" b="1" i="0">
                <a:solidFill>
                  <a:schemeClr val="tx1"/>
                </a:solidFill>
                <a:effectLst/>
                <a:latin typeface="+mn-lt"/>
                <a:ea typeface="+mn-lt"/>
                <a:cs typeface="+mn-cs"/>
              </a:rPr>
              <a:t>Insgesamt berichteten 31 % der Beschäftigten im Gesundheits- und Sozialwesen von arbeitsbedingtem oder durch die Arbeit verschlimmertem Stress, Depressionen oder Angstzuständen – ein Wert, der über dem sektorübergreifenden europäischen Durchschnitt liegt (OSH Pulse 2025). </a:t>
            </a:r>
            <a:r>
              <a:rPr lang="de-DE"/>
              <a:t>Abrufbar unter: </a:t>
            </a:r>
            <a:r>
              <a:rPr lang="de-DE">
                <a:hlinkClick r:id="rId3"/>
              </a:rPr>
              <a:t>OSH-pulse-2025-climate-digital-change_EN.pdf</a:t>
            </a:r>
            <a:r>
              <a:rPr lang="de-DE"/>
              <a:t>, S. 56.</a:t>
            </a:r>
            <a:r>
              <a:rPr lang="de-DE" sz="1200" b="1" i="0">
                <a:solidFill>
                  <a:schemeClr val="tx1"/>
                </a:solidFill>
                <a:effectLst/>
                <a:latin typeface="+mn-lt"/>
                <a:ea typeface="+mn-lt"/>
                <a:cs typeface="+mn-cs"/>
              </a:rPr>
              <a:t> </a:t>
            </a:r>
            <a:br>
              <a:rPr lang="de-DE"/>
            </a:br>
            <a:endParaRPr lang="de-DE"/>
          </a:p>
          <a:p>
            <a:pPr marL="0" marR="0" lvl="0" indent="0" algn="l" defTabSz="914400" rtl="0" eaLnBrk="1" fontAlgn="auto" latinLnBrk="0" hangingPunct="1">
              <a:lnSpc>
                <a:spcPct val="100000"/>
              </a:lnSpc>
              <a:spcBef>
                <a:spcPts val="0"/>
              </a:spcBef>
              <a:spcAft>
                <a:spcPts val="0"/>
              </a:spcAft>
              <a:buClrTx/>
              <a:buSzTx/>
              <a:buFontTx/>
              <a:buNone/>
              <a:tabLst/>
              <a:defRPr/>
            </a:pPr>
            <a:r>
              <a:rPr lang="de-DE" b="1"/>
              <a:t>Quelle: </a:t>
            </a:r>
            <a:r>
              <a:rPr lang="de-DE"/>
              <a:t>https://osha.europa.eu/sites/default/files/documents/HeSCare-OSH-Figures_EN.pdf (Bericht über Sicherheit und Gesundheit bei der Arbeit in Zahlen im Gesundheitswesen)</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a:t>Das Diagramm zeigt einen Vergleich zwischen den psychosozialen Risiken im Bereich der menschlichen Gesundheit und des Sozialwesens und denen aller Sektoren in den 27 EU-Mitgliedstaaten. </a:t>
            </a:r>
          </a:p>
          <a:p>
            <a:endParaRPr lang="fr-FR" dirty="0"/>
          </a:p>
          <a:p>
            <a:r>
              <a:rPr lang="de-DE"/>
              <a:t>Die angezeigten psychosozialen Risiken sind: </a:t>
            </a:r>
          </a:p>
          <a:p>
            <a:pPr marL="171450" indent="-171450">
              <a:buFont typeface="Arial" panose="020B0604020202020204" pitchFamily="34" charset="0"/>
              <a:buChar char="•"/>
            </a:pPr>
            <a:r>
              <a:rPr lang="de-DE"/>
              <a:t>der Umgang mit schwierigen Kundinnen und Kunden, Patientinnen und Patienten, Schülerinnen und Schülern usw.; </a:t>
            </a:r>
          </a:p>
          <a:p>
            <a:pPr marL="171450" indent="-171450">
              <a:buFont typeface="Arial" panose="020B0604020202020204" pitchFamily="34" charset="0"/>
              <a:buChar char="•"/>
            </a:pPr>
            <a:r>
              <a:rPr lang="de-DE"/>
              <a:t>Zeitdruck; </a:t>
            </a:r>
          </a:p>
          <a:p>
            <a:pPr marL="171450" indent="-171450">
              <a:buFont typeface="Arial" panose="020B0604020202020204" pitchFamily="34" charset="0"/>
              <a:buChar char="•"/>
            </a:pPr>
            <a:r>
              <a:rPr lang="de-DE"/>
              <a:t>schlechte Kommunikation oder Zusammenarbeit mit Organisationen; </a:t>
            </a:r>
          </a:p>
          <a:p>
            <a:pPr marL="171450" indent="-171450">
              <a:buFont typeface="Arial" panose="020B0604020202020204" pitchFamily="34" charset="0"/>
              <a:buChar char="•"/>
            </a:pPr>
            <a:r>
              <a:rPr lang="de-DE"/>
              <a:t>lange oder unregelmäßige Arbeitszeiten; </a:t>
            </a:r>
          </a:p>
          <a:p>
            <a:pPr marL="171450" indent="-171450">
              <a:buFont typeface="Arial" panose="020B0604020202020204" pitchFamily="34" charset="0"/>
              <a:buChar char="•"/>
            </a:pPr>
            <a:r>
              <a:rPr lang="de-DE"/>
              <a:t>Angst vor Arbeitsplatzverlust.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a:t>Diese Folie befasst sich mit spezifischen Lösungen für das Gesundheits- und Sozialwesen. Dabei stehen präventive Ansätze im Vordergrund, die für den Schwerpunktbereich 1 (siehe Folien 11–14) aufgezeigt wurden und auch in diesem Zusammenhang angewendet werden können. </a:t>
            </a:r>
          </a:p>
          <a:p>
            <a:r>
              <a:rPr lang="de-DE"/>
              <a:t>Darüber hinaus steht das Gesundheits- und Sozialwesen vor verschiedenen spezifischen Herausforderungen, die besondere Lösungen erfordern: </a:t>
            </a:r>
          </a:p>
          <a:p>
            <a:pPr marL="285750" indent="-285750">
              <a:buFont typeface="Arial"/>
              <a:buChar char="•"/>
            </a:pPr>
            <a:r>
              <a:rPr lang="de-DE" b="1"/>
              <a:t>regelmäßige Gefährdungsbeurteilung psychosozialer Risikofaktoren in das allgemeine Risikomanagement</a:t>
            </a:r>
            <a:r>
              <a:rPr lang="de-DE"/>
              <a:t> integrieren; was von entscheidender Bedeutung ist;</a:t>
            </a:r>
          </a:p>
          <a:p>
            <a:pPr marL="285750" indent="-285750">
              <a:buFont typeface="Arial"/>
              <a:buChar char="•"/>
            </a:pPr>
            <a:r>
              <a:rPr lang="de-DE" b="1"/>
              <a:t>ein unterstützendes Arbeitsumfeld </a:t>
            </a:r>
            <a:r>
              <a:rPr lang="de-DE"/>
              <a:t>für erfolgreiche Maßnahmen zur Prävention und Minderung psychosozialer Risiken schaffen (beispielsweise durch Peer-Support-Gruppen);</a:t>
            </a:r>
          </a:p>
          <a:p>
            <a:pPr marL="285750" indent="-285750">
              <a:buFont typeface="Arial"/>
              <a:buChar char="•"/>
            </a:pPr>
            <a:r>
              <a:rPr lang="de-DE" b="1"/>
              <a:t>einen angemessenen Personalschlüssel </a:t>
            </a:r>
            <a:r>
              <a:rPr lang="de-DE"/>
              <a:t>zur Bewältigung des Arbeitspensums und zur Verringerung des Verhältnisses von Patientinnen und Patienten zu Fachpersonal sicherstellen;</a:t>
            </a:r>
          </a:p>
          <a:p>
            <a:pPr marL="285750" indent="-285750">
              <a:buFont typeface="Arial"/>
              <a:buChar char="•"/>
            </a:pPr>
            <a:r>
              <a:rPr lang="de-DE"/>
              <a:t>die </a:t>
            </a:r>
            <a:r>
              <a:rPr lang="de-DE" b="1"/>
              <a:t>Eigenverantwortung am Arbeitsplatz </a:t>
            </a:r>
            <a:r>
              <a:rPr lang="de-DE"/>
              <a:t>durch Stärkung der Beschäftigten hinsichtlich ihrer Kontrolle über die Arbeitszeiten und in Bezug auf Entscheidungsprozesse fördern;</a:t>
            </a:r>
          </a:p>
          <a:p>
            <a:pPr marL="285750" indent="-285750">
              <a:buFont typeface="Arial"/>
              <a:buChar char="•"/>
            </a:pPr>
            <a:r>
              <a:rPr lang="de-DE"/>
              <a:t>anerkennen, dass </a:t>
            </a:r>
            <a:r>
              <a:rPr lang="de-DE" b="1"/>
              <a:t>gerechte Vergütung und Anerkennung der Bemühungen der Beschäftigten</a:t>
            </a:r>
            <a:r>
              <a:rPr lang="de-DE"/>
              <a:t> von entscheidender Bedeutung und für die Arbeitszufriedenheit und die psychische Gesundheit sind;</a:t>
            </a:r>
          </a:p>
          <a:p>
            <a:pPr marL="285750" indent="-285750">
              <a:buFont typeface="Arial"/>
              <a:buChar char="•"/>
            </a:pPr>
            <a:r>
              <a:rPr lang="de-DE" b="1"/>
              <a:t>Informationen, Sensibilisierungsmaßnahmen und Schulungen zu psychosozialen Risiken </a:t>
            </a:r>
            <a:r>
              <a:rPr lang="de-DE"/>
              <a:t>sowie zu psychischen Problemen </a:t>
            </a:r>
            <a:r>
              <a:rPr lang="de-DE" b="1"/>
              <a:t>bereitstellen</a:t>
            </a:r>
            <a:r>
              <a:rPr lang="de-DE"/>
              <a:t>;</a:t>
            </a:r>
          </a:p>
          <a:p>
            <a:pPr marL="285750" indent="-285750">
              <a:buFont typeface="Arial"/>
              <a:buChar char="•"/>
            </a:pPr>
            <a:r>
              <a:rPr lang="de-DE" b="1"/>
              <a:t>regulatorische Maßnahmen</a:t>
            </a:r>
            <a:r>
              <a:rPr lang="de-DE"/>
              <a:t>, wie etwa Rechtsvorschriften sowie unverbindliche oder freiwillige Richtlinien, die von internationalen, europäischen und nationalen Organisationen zur Verhütung, Bewältigung und Bekämpfung psychosozialer Risiken entwickelt wurden, umsetzen.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de-DE" sz="1200" noProof="0"/>
              <a:t>Eine Lösung kann darin bestehen, Arbeitsplätze </a:t>
            </a:r>
            <a:r>
              <a:rPr lang="de-DE" sz="1200" b="0" noProof="0"/>
              <a:t>anzupassen, unter anderem durch folgende Maßnahmen: </a:t>
            </a:r>
          </a:p>
          <a:p>
            <a:pPr marL="171450" indent="-171450">
              <a:buFont typeface="Arial" panose="020B0604020202020204" pitchFamily="34" charset="0"/>
              <a:buChar char="•"/>
            </a:pPr>
            <a:r>
              <a:rPr lang="de-DE" sz="1200" b="0" noProof="0"/>
              <a:t>Sorge für geräuschärmere Arbeitsplätze und weniger Ablenkungen; </a:t>
            </a:r>
          </a:p>
          <a:p>
            <a:pPr marL="171450" indent="-171450">
              <a:buFont typeface="Arial" panose="020B0604020202020204" pitchFamily="34" charset="0"/>
              <a:buChar char="•"/>
            </a:pPr>
            <a:r>
              <a:rPr lang="de-DE" sz="1200" b="0" noProof="0"/>
              <a:t>vorübergehende Anpassung der Arbeitsaufgaben; </a:t>
            </a:r>
          </a:p>
          <a:p>
            <a:pPr marL="171450" indent="-171450">
              <a:buFont typeface="Arial" panose="020B0604020202020204" pitchFamily="34" charset="0"/>
              <a:buChar char="•"/>
            </a:pPr>
            <a:r>
              <a:rPr lang="de-DE" sz="1200" b="0" noProof="0"/>
              <a:t>langfristige Vereinbarungen über flexible Arbeitszeiten;</a:t>
            </a:r>
          </a:p>
          <a:p>
            <a:pPr marL="171450" indent="-171450">
              <a:buFont typeface="Arial" panose="020B0604020202020204" pitchFamily="34" charset="0"/>
              <a:buChar char="•"/>
            </a:pPr>
            <a:r>
              <a:rPr lang="de-DE" sz="1200" b="0" noProof="0"/>
              <a:t>Telearbeit. </a:t>
            </a:r>
          </a:p>
          <a:p>
            <a:endParaRPr lang="en-GB" sz="1200" b="0" noProof="0" dirty="0"/>
          </a:p>
          <a:p>
            <a:r>
              <a:rPr lang="de-DE" sz="1200" b="0" noProof="0"/>
              <a:t>Auch wenn psychische Probleme nicht arbeitsbedingt sein sollten,</a:t>
            </a:r>
            <a:r>
              <a:rPr lang="de-DE" sz="1200" noProof="0"/>
              <a:t> kann </a:t>
            </a:r>
            <a:r>
              <a:rPr lang="de-DE" sz="1200" b="0" noProof="0"/>
              <a:t>ein </a:t>
            </a:r>
            <a:r>
              <a:rPr lang="de-DE" sz="1200" noProof="0"/>
              <a:t>unterstützendes </a:t>
            </a:r>
            <a:r>
              <a:rPr lang="de-DE" sz="1200" b="0" noProof="0"/>
              <a:t>und </a:t>
            </a:r>
            <a:r>
              <a:rPr lang="de-DE" sz="1200" noProof="0"/>
              <a:t>inklusives Arbeitsumfeld einen großen Unterschied machen</a:t>
            </a:r>
            <a:r>
              <a:rPr lang="de-DE" sz="1200" b="0" noProof="0"/>
              <a:t>. </a:t>
            </a:r>
          </a:p>
          <a:p>
            <a:endParaRPr lang="en-US" sz="1200" b="0" dirty="0"/>
          </a:p>
          <a:p>
            <a:r>
              <a:rPr lang="de-DE" sz="1200" b="0"/>
              <a:t>Einige Beschäftigte, darunter auch neurodiverse Personen, können in herkömmlichen Arbeitsumgebungen auf Barrieren stoßen.</a:t>
            </a:r>
          </a:p>
          <a:p>
            <a:endParaRPr lang="en-US" sz="1200" b="0" dirty="0"/>
          </a:p>
          <a:p>
            <a:pPr lvl="0"/>
            <a:r>
              <a:rPr lang="de-DE" sz="1200" b="1" noProof="0">
                <a:solidFill>
                  <a:srgbClr val="003399"/>
                </a:solidFill>
              </a:rPr>
              <a:t>Fast 50 % </a:t>
            </a:r>
            <a:r>
              <a:rPr lang="de-DE" sz="1200" b="1">
                <a:solidFill>
                  <a:schemeClr val="accent1"/>
                </a:solidFill>
              </a:rPr>
              <a:t>der EU-Bevölkerung geben an, in den zwölf Monaten zuvor emotionale oder psychosoziale Probleme gehabt zu haben, etwa das Durchleben von depressiven Phasen oder Angstzuständen.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a:t>Quelle: Eurobarometer 2023: </a:t>
            </a:r>
            <a:r>
              <a:rPr lang="de-DE">
                <a:hlinkClick r:id="rId3"/>
              </a:rPr>
              <a:t>Psychische Gesundheit – Oktober 2023 – – Eurobarometer-Umfrage</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Komplexe Konzepte in klare, praxisnahe Empfehlungen umsetzen</a:t>
            </a:r>
            <a:br>
              <a:rPr lang="de-DE" sz="1200" b="0" i="0">
                <a:solidFill>
                  <a:schemeClr val="tx1"/>
                </a:solidFill>
                <a:effectLst/>
                <a:latin typeface="+mn-lt"/>
                <a:ea typeface="+mn-lt"/>
                <a:cs typeface="+mn-cs"/>
              </a:rPr>
            </a:br>
            <a:r>
              <a:rPr lang="de-DE" sz="1200" b="0" i="0">
                <a:solidFill>
                  <a:schemeClr val="tx1"/>
                </a:solidFill>
                <a:effectLst/>
                <a:latin typeface="+mn-lt"/>
                <a:ea typeface="+mn-lt"/>
                <a:cs typeface="+mn-cs"/>
              </a:rPr>
              <a:t>Als Vermittlerinnen bzw. Vermittler besteht einer Ihrer wichtigsten Mehrwerte in der Vereinfachung. Psychosoziale Risiken und psychische Gesundheit können abstrakt oder sensibel wirken – daher ist es unerlässlich, sie in konkrete Maßnahmen und verständliche Anweisungen umzusetzen. Die Bereitstellung von Beispielen für bewährte Verfahren und klaren Schritt-für-Schritt-Anleitungen trägt dazu bei, dass in den Arbeitsstätten verstanden wird, wie Maßnahmen etwas bewirken können.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Die Verantwortlichen für Arbeitsplätze dazu ermutigen, unterstützende Umfelder zu schaffen und gleichzeitig die Privatsphäre zu schützen</a:t>
            </a:r>
            <a:br>
              <a:rPr lang="de-DE" sz="1200" i="0">
                <a:solidFill>
                  <a:schemeClr val="tx1"/>
                </a:solidFill>
                <a:effectLst/>
                <a:latin typeface="+mn-lt"/>
                <a:ea typeface="+mn-lt"/>
                <a:cs typeface="+mn-cs"/>
              </a:rPr>
            </a:br>
            <a:r>
              <a:rPr lang="de-DE" sz="1200" i="0">
                <a:solidFill>
                  <a:schemeClr val="tx1"/>
                </a:solidFill>
                <a:effectLst/>
                <a:latin typeface="+mn-lt"/>
                <a:ea typeface="+mn-lt"/>
                <a:cs typeface="+mn-cs"/>
              </a:rPr>
              <a:t>Wichtig ist, das richtige Gleichgewicht zu finden.</a:t>
            </a:r>
            <a:r>
              <a:rPr lang="de-DE" sz="1200" b="0" i="0">
                <a:solidFill>
                  <a:schemeClr val="tx1"/>
                </a:solidFill>
                <a:effectLst/>
                <a:latin typeface="+mn-lt"/>
                <a:ea typeface="+mn-lt"/>
                <a:cs typeface="+mn-cs"/>
              </a:rPr>
              <a:t> Von Arbeitgebern wird nicht erwartet, dass sie persönliche Probleme lösen, es kann jedoch für beide Seiten von Vorteil sein, ein unterstützendes Arbeitsumfeld zu schaffen. Dazu zählen die Förderung von Respekt, Verständnis und Flexibilität unter Wahrung angemessener Grenzen und Vertraulichkeit.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Förderung flexibler Beschäftigungsformen und des Zugangs zu Unterstützungsangeboten</a:t>
            </a:r>
            <a:br>
              <a:rPr lang="de-DE" sz="1200" b="1" i="0">
                <a:solidFill>
                  <a:schemeClr val="tx1"/>
                </a:solidFill>
                <a:effectLst/>
                <a:latin typeface="+mn-lt"/>
                <a:ea typeface="+mn-lt"/>
                <a:cs typeface="+mn-cs"/>
              </a:rPr>
            </a:br>
            <a:r>
              <a:rPr lang="de-DE" sz="1200" b="0" i="0">
                <a:solidFill>
                  <a:schemeClr val="tx1"/>
                </a:solidFill>
                <a:effectLst/>
                <a:latin typeface="+mn-lt"/>
                <a:ea typeface="+mn-lt"/>
                <a:cs typeface="+mn-cs"/>
              </a:rPr>
              <a:t>Die Vorteile des Mehrwerts praktischer Lösungen aufzuzeigen – etwa von flexiblen Arbeitszeiten, vorübergehenden Anpassungen oder dem Zugang zu Unterstützungsangeboten für Beschäftigte –, kann als Orientierungshilfe dienen. Solche Maßnahmen können einen spürbaren Unterschied bewirken – sowohl bei arbeitsbedingtem Stress als auch in Fällen, in denen persönliche Probleme die Tätigkeit beeinträchtigen.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1" i="0">
                <a:solidFill>
                  <a:schemeClr val="tx1"/>
                </a:solidFill>
                <a:effectLst/>
                <a:latin typeface="+mn-lt"/>
                <a:ea typeface="+mn-lt"/>
                <a:cs typeface="+mn-cs"/>
              </a:rPr>
              <a:t>Ermunterung zu offenem Dialog und einer Kultur ohne Stigmatisierung</a:t>
            </a:r>
            <a:br>
              <a:rPr lang="de-DE" sz="1200" b="0" i="0">
                <a:solidFill>
                  <a:schemeClr val="tx1"/>
                </a:solidFill>
                <a:effectLst/>
                <a:latin typeface="+mn-lt"/>
                <a:ea typeface="+mn-lt"/>
                <a:cs typeface="+mn-cs"/>
              </a:rPr>
            </a:br>
            <a:r>
              <a:rPr lang="de-DE" sz="1200" b="0" i="0">
                <a:solidFill>
                  <a:schemeClr val="tx1"/>
                </a:solidFill>
                <a:effectLst/>
                <a:latin typeface="+mn-lt"/>
                <a:ea typeface="+mn-lt"/>
                <a:cs typeface="+mn-cs"/>
              </a:rPr>
              <a:t>Die Schaffung einer Kultur, in der psychische Gesundheit offen diskutiert werden kann, ist von zentraler Bedeutung. Dies kann durch Sensibilisierung, die Einbeziehung der Beschäftigten und das Engagement der Führungskräfte erreicht werden und dazu beitragen, Stigmatisierung abzubauen und entsprechende Gespräche am Arbeitsplatz zu normalisieren.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sz="1400">
                <a:solidFill>
                  <a:schemeClr val="accent1"/>
                </a:solidFill>
              </a:rPr>
              <a:t>Die Kampagne wird von der EU-OSHA geleitet und von einem Partnernetz in mehr als 30 Ländern unterstützt. Zu diesen Partnern gehören u. a.:</a:t>
            </a:r>
          </a:p>
          <a:p>
            <a:pPr marL="742950" lvl="1" indent="-285750">
              <a:buFont typeface="Arial" panose="020B0604020202020204" pitchFamily="34" charset="0"/>
              <a:buChar char="•"/>
            </a:pPr>
            <a:r>
              <a:rPr lang="de-DE" sz="1400" b="1"/>
              <a:t>nationale Focal Points:</a:t>
            </a:r>
            <a:r>
              <a:rPr lang="de-DE" sz="1400"/>
              <a:t> koordinieren die Kampagne auf nationaler Ebene;</a:t>
            </a:r>
          </a:p>
          <a:p>
            <a:pPr marL="742950" lvl="1" indent="-285750">
              <a:buFont typeface="Arial" panose="020B0604020202020204" pitchFamily="34" charset="0"/>
              <a:buChar char="•"/>
            </a:pPr>
            <a:r>
              <a:rPr lang="de-DE" sz="1400"/>
              <a:t>europäische Sozialpartner;</a:t>
            </a:r>
          </a:p>
          <a:p>
            <a:pPr marL="742950" lvl="1" indent="-285750">
              <a:buFont typeface="Arial" panose="020B0604020202020204" pitchFamily="34" charset="0"/>
              <a:buChar char="•"/>
            </a:pPr>
            <a:r>
              <a:rPr lang="de-DE" sz="1400" b="1"/>
              <a:t>offizielle Kampagnenpartner</a:t>
            </a:r>
            <a:r>
              <a:rPr lang="de-DE" sz="1400"/>
              <a:t>: öffentliche und private europaweit agierende Organisationen;</a:t>
            </a:r>
          </a:p>
          <a:p>
            <a:pPr marL="742950" lvl="1" indent="-285750">
              <a:buFont typeface="Arial" panose="020B0604020202020204" pitchFamily="34" charset="0"/>
              <a:buChar char="•"/>
            </a:pPr>
            <a:r>
              <a:rPr lang="de-DE" sz="1400" b="1"/>
              <a:t>OSHVET-Botschafter</a:t>
            </a:r>
            <a:r>
              <a:rPr lang="de-DE" sz="1400"/>
              <a:t>: auf berufliche Aus- und Weiterbildung spezialisierte Partner;</a:t>
            </a:r>
          </a:p>
          <a:p>
            <a:pPr marL="742950" lvl="1" indent="-285750">
              <a:buFont typeface="Arial" panose="020B0604020202020204" pitchFamily="34" charset="0"/>
              <a:buChar char="•"/>
            </a:pPr>
            <a:r>
              <a:rPr lang="de-DE" sz="1400" b="1"/>
              <a:t>Medienpartner</a:t>
            </a:r>
            <a:r>
              <a:rPr lang="de-DE" sz="1400"/>
              <a:t>: Medienunternehmen aus der gesamten EU, die die Kampagne unterstützen;</a:t>
            </a:r>
          </a:p>
          <a:p>
            <a:pPr marL="742950" lvl="1" indent="-285750">
              <a:buFont typeface="Arial" panose="020B0604020202020204" pitchFamily="34" charset="0"/>
              <a:buChar char="•"/>
            </a:pPr>
            <a:r>
              <a:rPr lang="de-DE" sz="1400" b="1"/>
              <a:t>Enterprise Europe Network</a:t>
            </a:r>
            <a:r>
              <a:rPr lang="de-DE" sz="1400"/>
              <a:t>: EU-Netzwerk zur Unterstützung von Unternehmen im Bereich Sicherheit und Gesundheit bei der Arbeit;</a:t>
            </a:r>
          </a:p>
          <a:p>
            <a:pPr marL="742950" lvl="1" indent="-285750">
              <a:buFont typeface="Arial" panose="020B0604020202020204" pitchFamily="34" charset="0"/>
              <a:buChar char="•"/>
            </a:pPr>
            <a:r>
              <a:rPr lang="de-DE" sz="1400"/>
              <a:t>Organe und Einrichtungen der EU;</a:t>
            </a:r>
          </a:p>
          <a:p>
            <a:pPr marL="742950" lvl="1" indent="-285750">
              <a:buFont typeface="Arial" panose="020B0604020202020204" pitchFamily="34" charset="0"/>
              <a:buChar char="•"/>
            </a:pPr>
            <a:r>
              <a:rPr lang="de-DE" sz="1400"/>
              <a:t>andere EU-Agenturen.</a:t>
            </a:r>
          </a:p>
          <a:p>
            <a:pPr marL="457200" lvl="1" indent="0">
              <a:buFont typeface="Arial" panose="020B0604020202020204" pitchFamily="34" charset="0"/>
              <a:buNone/>
            </a:pPr>
            <a:endParaRPr lang="en-GB" sz="1400" dirty="0"/>
          </a:p>
          <a:p>
            <a:r>
              <a:rPr lang="de-DE" sz="1200">
                <a:solidFill>
                  <a:schemeClr val="accent1"/>
                </a:solidFill>
              </a:rPr>
              <a:t>Die Partner dienen als Bindeglied zwischen der EU-OSHA und der europäischen Erwerbsbevölkerung. Sie verbreiten Kampagnenmaterial und -ressourcen auf nationaler Ebene. Das Engagement und die aktive Beteiligung der Partner der EU-OSHA treiben die Kampagne voran und tragen dafür Sorge, dass die Botschaft der Kampagne in ganz Europa erfolgreich verbreitet wird und Unternehmen jeder Größe erreicht.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de-DE" b="1"/>
              <a:t>Die Europäische Woche für Sicherheit und Gesundheit bei der Arbeit </a:t>
            </a:r>
            <a:r>
              <a:rPr lang="de-DE" b="0"/>
              <a:t>findet jedes Jahr im Oktober (43. Kalenderwoche) statt </a:t>
            </a:r>
            <a:r>
              <a:rPr lang="de-DE"/>
              <a:t>und bietet Unterstützern und Partnern aus ganz Europa die Möglichkeit, eigene Veranstaltungen oder Aktivitäten zu organisieren, um die Kampagne in der Öffentlichkeit bekanntzumachen. </a:t>
            </a:r>
          </a:p>
          <a:p>
            <a:endParaRPr lang="fr-FR" dirty="0"/>
          </a:p>
          <a:p>
            <a:r>
              <a:rPr lang="de-DE" b="1"/>
              <a:t>Erhalten Sie Ihr Zertifikat</a:t>
            </a:r>
            <a:r>
              <a:rPr lang="de-DE"/>
              <a:t>: Lassen Sie sich für Ihre Mitwirkung an der Kampagne „Gesunde Arbeitsplätze“ zertifizieren, indem Sie eine Veranstaltung oder Aktivität planen.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a:t>Der</a:t>
            </a:r>
            <a:r>
              <a:rPr lang="de-DE" b="1"/>
              <a:t> Wettbewerb für gute Praxislösungen im Rahmen der Kampagne „Gesunde Arbeitsplätze“</a:t>
            </a:r>
            <a:r>
              <a:rPr lang="de-DE"/>
              <a:t> ist eine kampagnenbegleitende Initiative, mit dem Organisationen gewürdigt werden, </a:t>
            </a:r>
            <a:r>
              <a:rPr lang="de-DE" sz="1200" b="0" i="0">
                <a:solidFill>
                  <a:schemeClr val="tx1"/>
                </a:solidFill>
                <a:effectLst/>
                <a:latin typeface="+mn-lt"/>
                <a:ea typeface="+mn-lt"/>
                <a:cs typeface="+mn-cs"/>
              </a:rPr>
              <a:t>die herausragende und innovative Beiträge zur Stärkung der Prävention und des Managements psychosozialer Risiken bei der Arbeit geleistet haben. Die nationalen Focal Points sind für die Auswahl der Gewinnerinnen und Gewinner des nationalen Wettbewerbs für gute Praxislösungen im Rahmen der Kampagne „Gesunde Arbeitsplätze“ zuständig, deren Namen anschließend der EU-OSHA vorgelegt werden.  </a:t>
            </a:r>
          </a:p>
          <a:p>
            <a:endParaRPr lang="en-GB" dirty="0"/>
          </a:p>
          <a:p>
            <a:r>
              <a:rPr lang="de-DE" b="1"/>
              <a:t>Offizielle Kampagnenpartner</a:t>
            </a:r>
            <a:r>
              <a:rPr lang="de-DE" b="0"/>
              <a:t>: Das Angebot zur offiziellen Kampagnenpartnerschaft steht europäischen und internationalen Unternehmen und Organisationen offen, die sich für die Förderung der psychischen Gesundheit bei der Arbeit und die Stärkung der Prävention psychosozialer Risiken in ganz Europa einsetzen. Es wird eine aktive Beteiligung erwartet. Im Gegenzug profitieren die offiziellen Kampagnenpartner von einer höheren Sichtbarkeit, können ihre Neuigkeiten auf der Website und im Newsletter der EU-OSHA bewerben und haben die Möglichkeit, ihr Netzwerk zu erweitern. </a:t>
            </a:r>
          </a:p>
          <a:p>
            <a:endParaRPr lang="en-GB" b="1" dirty="0"/>
          </a:p>
          <a:p>
            <a:r>
              <a:rPr lang="de-DE" b="1"/>
              <a:t>Medienpartner: </a:t>
            </a:r>
            <a:r>
              <a:rPr lang="de-DE"/>
              <a:t>Ein exklusives europäisches Netzwerk von Journalistinnen und Journalisten sowie Redakteurinnen und Redakteuren setzt sich für die Förderung sicherer und gesunder Arbeitsplätze ein. Medienpartner erhalten frühzeitig Zugang zu verlässlichen und aktuellen Inhalten mit Nachrichtenwert, profitieren von einer erhöhten Sichtbarkeit innerhalb der Gemeinschaft für Sicherheit und Gesundheit bei der Arbeit (OSH) und können direkte Kontakte zu Expertinnen und Experten der EU-OSHA sowie zu Interessenvertretern in ganz Europa knüpfen.</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jp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A5AB9D44-5C41-B551-4F39-D822EDDD0C3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5892" y="6057383"/>
            <a:ext cx="2178387" cy="557017"/>
          </a:xfrm>
          <a:prstGeom prst="rect">
            <a:avLst/>
          </a:prstGeom>
        </p:spPr>
      </p:pic>
      <p:pic>
        <p:nvPicPr>
          <p:cNvPr id="14" name="Picture 13">
            <a:extLst>
              <a:ext uri="{FF2B5EF4-FFF2-40B4-BE49-F238E27FC236}">
                <a16:creationId xmlns:a16="http://schemas.microsoft.com/office/drawing/2014/main" id="{CF4DA5D1-9F82-650A-EBB6-BCE41EF9BE02}"/>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070813" y="5634925"/>
            <a:ext cx="1195176" cy="979475"/>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4152"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de-DE"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de-DE" sz="3200" b="1">
                <a:solidFill>
                  <a:schemeClr val="tx2"/>
                </a:solidFill>
                <a:ea typeface=""/>
              </a:rPr>
              <a:t>VIELEN DANK!</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de-DE"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de-DE"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de-DE" sz="2133">
                <a:solidFill>
                  <a:schemeClr val="accent1"/>
                </a:solidFill>
                <a:ea typeface=""/>
                <a:cs typeface="Trebuchet MS"/>
              </a:rPr>
              <a:t>Europäische Agentur für Sicherheit und Gesundheitsschutz am Arbeitsplatz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de-DE"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de-DE"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Verfasser: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Projektmanagement: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Weder die Europäische Agentur für Sicherheit und Gesundheitsschutz am Arbeitsplatz noch in ihrem Namen handelnde Personen können für die Verwendung der folgenden Informationen verantwortlich gemacht werden.</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 Europäische Agentur für Sicherheit und Gesundheitsschutz am Arbeitsplatz,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Nachdruck mit Quellenangabe gestattet.</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de-DE" sz="1467" b="1" i="0" u="none" strike="noStrike" cap="none" normalizeH="0" baseline="0" noProof="0">
                <a:ln>
                  <a:noFill/>
                </a:ln>
                <a:solidFill>
                  <a:srgbClr val="003399"/>
                </a:solidFill>
                <a:effectLst/>
                <a:uLnTx/>
                <a:uFillTx/>
                <a:latin typeface="Arial"/>
                <a:ea typeface="Arial"/>
                <a:cs typeface="+mn-cs"/>
              </a:rPr>
              <a:t>Bei Verwendung oder Wiedergabe von Fotos oder sonstigem Material, das nicht dem Urheberrecht der Europäischen Agentur für Sicherheit und Gesundheitsschutz am Arbeitsplatz unterliegt, ist die Genehmigung direkt beim Urheberrechtsinhaber einzuholen.</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22/09/2026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de-DE"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E38980F2-159A-D6C6-C16A-791705DB728A}"/>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5892" y="6057383"/>
            <a:ext cx="2178387" cy="557017"/>
          </a:xfrm>
          <a:prstGeom prst="rect">
            <a:avLst/>
          </a:prstGeom>
        </p:spPr>
      </p:pic>
      <p:pic>
        <p:nvPicPr>
          <p:cNvPr id="7" name="Picture 6">
            <a:extLst>
              <a:ext uri="{FF2B5EF4-FFF2-40B4-BE49-F238E27FC236}">
                <a16:creationId xmlns:a16="http://schemas.microsoft.com/office/drawing/2014/main" id="{EA7F43A1-24D5-9EF7-3C26-8D44059B9E29}"/>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070813" y="5634925"/>
            <a:ext cx="1195176" cy="979475"/>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de/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de/themes/mainstreaming-osh-education/oshvet-project-osh-vocational-education-and-trainin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de/campaign-partners/enterprise-europe-network" TargetMode="External"/><Relationship Id="rId11" Type="http://schemas.openxmlformats.org/officeDocument/2006/relationships/hyperlink" Target="https://healthy-workplaces.osha.europa.eu/de/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de/campaign-partners/official-campaign-partners" TargetMode="External"/><Relationship Id="rId10" Type="http://schemas.openxmlformats.org/officeDocument/2006/relationships/image" Target="../media/image2.png"/><Relationship Id="rId4" Type="http://schemas.openxmlformats.org/officeDocument/2006/relationships/image" Target="../media/image49.svg"/><Relationship Id="rId9" Type="http://schemas.openxmlformats.org/officeDocument/2006/relationships/hyperlink" Target="https://osha.europa.eu/de" TargetMode="External"/><Relationship Id="rId14" Type="http://schemas.openxmlformats.org/officeDocument/2006/relationships/hyperlink" Target="https://healthy-workplaces.osha.europa.eu/de/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de/tools-and-publications" TargetMode="External"/><Relationship Id="rId2" Type="http://schemas.openxmlformats.org/officeDocument/2006/relationships/hyperlink" Target="https://healthy-workplaces.osha.europa.eu/de/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de/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de/get-involved/european-week" TargetMode="External"/><Relationship Id="rId7" Type="http://schemas.openxmlformats.org/officeDocument/2006/relationships/hyperlink" Target="https://healthy-workplaces.osha.europa.eu/de/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de/get-involved/become-campaign-partner" TargetMode="External"/><Relationship Id="rId5" Type="http://schemas.openxmlformats.org/officeDocument/2006/relationships/hyperlink" Target="https://healthy-workplaces.osha.europa.eu/de/get-involved/good-practice-awards" TargetMode="External"/><Relationship Id="rId4" Type="http://schemas.openxmlformats.org/officeDocument/2006/relationships/hyperlink" Target="https://healthy-workplaces.osha.europa.eu/de/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9974346" cy="928800"/>
          </a:xfrm>
        </p:spPr>
        <p:txBody>
          <a:bodyPr anchor="t">
            <a:normAutofit fontScale="90000"/>
          </a:bodyPr>
          <a:lstStyle/>
          <a:p>
            <a:r>
              <a:rPr lang="de-DE" dirty="0"/>
              <a:t>Kampagne „Gesunde Arbeitsplätze“ 2026-2028</a:t>
            </a:r>
            <a:br>
              <a:rPr lang="de-DE" dirty="0"/>
            </a:br>
            <a:r>
              <a:rPr lang="de-DE" dirty="0"/>
              <a:t>„Gemeinsam für psychische Gesundheit bei der Arbeit“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6000"/>
            <a:ext cx="10195200" cy="675208"/>
          </a:xfrm>
        </p:spPr>
        <p:txBody>
          <a:bodyPr anchor="t">
            <a:normAutofit/>
          </a:bodyPr>
          <a:lstStyle/>
          <a:p>
            <a:r>
              <a:rPr lang="de-DE" sz="2600" i="1">
                <a:solidFill>
                  <a:srgbClr val="92D050"/>
                </a:solidFill>
              </a:rPr>
              <a:t>Prävention psychosozialer Risiken stärken!</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de-DE"/>
              <a:t>Inhaltsverzeichnis</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882912"/>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2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de-DE" sz="1600" b="0">
                <a:solidFill>
                  <a:srgbClr val="003399"/>
                </a:solidFill>
              </a:rPr>
              <a:t>Das große Ganze</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38664"/>
          </a:xfrm>
          <a:prstGeom prst="rect">
            <a:avLst/>
          </a:prstGeom>
          <a:noFill/>
        </p:spPr>
        <p:txBody>
          <a:bodyPr wrap="square" rtlCol="0">
            <a:spAutoFit/>
          </a:bodyPr>
          <a:lstStyle/>
          <a:p>
            <a:endParaRPr lang="es-ES" sz="1400" strike="sngStrike" dirty="0">
              <a:solidFill>
                <a:srgbClr val="003399"/>
              </a:solidFill>
            </a:endParaRPr>
          </a:p>
          <a:p>
            <a:pPr marL="169863" indent="-169863">
              <a:buFont typeface="Arial" panose="020B0604020202020204" pitchFamily="34" charset="0"/>
              <a:buChar char="•"/>
            </a:pPr>
            <a:r>
              <a:rPr lang="de-DE" sz="1400">
                <a:solidFill>
                  <a:srgbClr val="003399"/>
                </a:solidFill>
              </a:rPr>
              <a:t>Ziele und Zweck der Kampagne</a:t>
            </a:r>
          </a:p>
          <a:p>
            <a:pPr marL="169863" indent="-169863">
              <a:buFont typeface="Arial" panose="020B0604020202020204" pitchFamily="34" charset="0"/>
              <a:buChar char="•"/>
            </a:pPr>
            <a:r>
              <a:rPr lang="de-DE" sz="1400">
                <a:solidFill>
                  <a:srgbClr val="003399"/>
                </a:solidFill>
              </a:rPr>
              <a:t>An wen richtet sich die Kampagne?</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6"/>
            <a:ext cx="5634977" cy="1749611"/>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62845"/>
            <a:ext cx="4793396" cy="40007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de-DE" sz="1600"/>
              <a:t>Aktionsplan: die fünf Schwerpunktbereiche</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384995"/>
          </a:xfrm>
          <a:prstGeom prst="rect">
            <a:avLst/>
          </a:prstGeom>
          <a:noFill/>
        </p:spPr>
        <p:txBody>
          <a:bodyPr wrap="square" rtlCol="0">
            <a:spAutoFit/>
          </a:bodyPr>
          <a:lstStyle/>
          <a:p>
            <a:pPr marL="169863" indent="-169863">
              <a:buFont typeface="Arial" panose="020B0604020202020204" pitchFamily="34" charset="0"/>
              <a:buChar char="•"/>
            </a:pPr>
            <a:r>
              <a:rPr lang="de-DE" sz="1400">
                <a:solidFill>
                  <a:srgbClr val="003399"/>
                </a:solidFill>
              </a:rPr>
              <a:t>Gefährdungsbeurteilung und Management psychosozialer Risiken</a:t>
            </a:r>
          </a:p>
          <a:p>
            <a:pPr marL="169863" indent="-169863">
              <a:buFont typeface="Arial" panose="020B0604020202020204" pitchFamily="34" charset="0"/>
              <a:buChar char="•"/>
            </a:pPr>
            <a:r>
              <a:rPr lang="de-DE" sz="1400">
                <a:solidFill>
                  <a:srgbClr val="003399"/>
                </a:solidFill>
              </a:rPr>
              <a:t>Belästigung, sexuelle Belästigung und Gewalt</a:t>
            </a:r>
          </a:p>
          <a:p>
            <a:pPr marL="169863" indent="-169863">
              <a:buFont typeface="Arial" panose="020B0604020202020204" pitchFamily="34" charset="0"/>
              <a:buChar char="•"/>
            </a:pPr>
            <a:r>
              <a:rPr lang="de-DE" sz="1400">
                <a:solidFill>
                  <a:srgbClr val="003399"/>
                </a:solidFill>
              </a:rPr>
              <a:t>Physische Risiken und psychische Gesundheit</a:t>
            </a:r>
          </a:p>
          <a:p>
            <a:pPr marL="169863" indent="-169863">
              <a:buFont typeface="Arial" panose="020B0604020202020204" pitchFamily="34" charset="0"/>
              <a:buChar char="•"/>
            </a:pPr>
            <a:r>
              <a:rPr lang="de-DE" sz="1400">
                <a:solidFill>
                  <a:srgbClr val="003399"/>
                </a:solidFill>
              </a:rPr>
              <a:t>Psychosoziale Risiken im Gesundheits- und Sozialwesen</a:t>
            </a:r>
          </a:p>
          <a:p>
            <a:pPr marL="169863" indent="-169863">
              <a:buFont typeface="Arial" panose="020B0604020202020204" pitchFamily="34" charset="0"/>
              <a:buChar char="•"/>
            </a:pPr>
            <a:r>
              <a:rPr lang="de-DE" sz="1400">
                <a:solidFill>
                  <a:srgbClr val="003399"/>
                </a:solidFill>
              </a:rPr>
              <a:t>Förderung der psychischen Gesundheit bei der Arbeit</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52589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2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2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de-DE" sz="1600">
                <a:solidFill>
                  <a:schemeClr val="bg1"/>
                </a:solidFill>
              </a:rPr>
              <a:t>Mitwirken an der Kampagne</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169551"/>
          </a:xfrm>
          <a:prstGeom prst="rect">
            <a:avLst/>
          </a:prstGeom>
          <a:noFill/>
        </p:spPr>
        <p:txBody>
          <a:bodyPr wrap="square" rtlCol="0">
            <a:spAutoFit/>
          </a:bodyPr>
          <a:lstStyle/>
          <a:p>
            <a:pPr marL="169863" indent="-169863">
              <a:buFont typeface="Arial" panose="020B0604020202020204" pitchFamily="34" charset="0"/>
              <a:buChar char="•"/>
            </a:pPr>
            <a:r>
              <a:rPr lang="de-DE" sz="1400">
                <a:solidFill>
                  <a:srgbClr val="003399"/>
                </a:solidFill>
              </a:rPr>
              <a:t>Das Netzwerk der EU-OSHA</a:t>
            </a:r>
          </a:p>
          <a:p>
            <a:pPr marL="169863" indent="-169863">
              <a:buFont typeface="Arial" panose="020B0604020202020204" pitchFamily="34" charset="0"/>
              <a:buChar char="•"/>
            </a:pPr>
            <a:r>
              <a:rPr lang="de-DE" sz="1400">
                <a:solidFill>
                  <a:srgbClr val="003399"/>
                </a:solidFill>
              </a:rPr>
              <a:t>Ressourcen für die Kampagne</a:t>
            </a:r>
          </a:p>
          <a:p>
            <a:pPr marL="169863" indent="-169863">
              <a:buFont typeface="Arial" panose="020B0604020202020204" pitchFamily="34" charset="0"/>
              <a:buChar char="•"/>
            </a:pPr>
            <a:r>
              <a:rPr lang="de-DE" sz="1400">
                <a:solidFill>
                  <a:srgbClr val="003399"/>
                </a:solidFill>
              </a:rPr>
              <a:t>Toolkit und Online-Werbung</a:t>
            </a:r>
          </a:p>
          <a:p>
            <a:pPr marL="169863" indent="-169863">
              <a:buFont typeface="Arial" panose="020B0604020202020204" pitchFamily="34" charset="0"/>
              <a:buChar char="•"/>
            </a:pPr>
            <a:r>
              <a:rPr lang="de-DE" sz="1400">
                <a:solidFill>
                  <a:srgbClr val="003399"/>
                </a:solidFill>
              </a:rPr>
              <a:t>So können Sie sich an der Kampagne beteiligen</a:t>
            </a:r>
          </a:p>
          <a:p>
            <a:pPr marL="169863" indent="-169863">
              <a:buFont typeface="Arial" panose="020B0604020202020204" pitchFamily="34" charset="0"/>
              <a:buChar char="•"/>
            </a:pPr>
            <a:r>
              <a:rPr lang="de-DE" sz="1400">
                <a:solidFill>
                  <a:srgbClr val="003399"/>
                </a:solidFill>
              </a:rPr>
              <a:t>Bleiben Sie auf dem Laufenden</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de-DE"/>
              <a:t>Das große Ganze: Die psychische Gesundheit prägt das tägliche Leben und die Arbeit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de-DE" sz="2000" b="1">
                <a:solidFill>
                  <a:schemeClr val="tx2"/>
                </a:solidFill>
              </a:rPr>
              <a:t>Die psychische Gesundheit wird vom Alltag geprägt – auch von der Arbeit!</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6" y="2670100"/>
            <a:ext cx="7583052" cy="3276054"/>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e-DE" dirty="0"/>
              <a:t>Arbeit kann die psychische Gesundheit stärken</a:t>
            </a:r>
            <a:r>
              <a:rPr lang="de-DE" b="0" dirty="0"/>
              <a:t>, indem sie Sinn, Struktur und soziale Interaktion bietet –</a:t>
            </a:r>
            <a:r>
              <a:rPr lang="de-DE" dirty="0"/>
              <a:t> dazu muss sie gut gestaltet sein </a:t>
            </a:r>
            <a:r>
              <a:rPr lang="de-DE" b="0" dirty="0"/>
              <a:t>und</a:t>
            </a:r>
            <a:r>
              <a:rPr lang="de-DE" dirty="0"/>
              <a:t> unterstützend wirken</a:t>
            </a:r>
            <a:r>
              <a:rPr lang="de-DE" b="0" dirty="0"/>
              <a:t>.</a:t>
            </a:r>
          </a:p>
          <a:p>
            <a:pPr marL="233363" indent="-233363">
              <a:spcAft>
                <a:spcPts val="600"/>
              </a:spcAft>
            </a:pPr>
            <a:r>
              <a:rPr lang="de-DE" dirty="0"/>
              <a:t>Psychosoziale Risiken </a:t>
            </a:r>
            <a:r>
              <a:rPr lang="de-DE" b="1" dirty="0"/>
              <a:t>bei der Arbeit</a:t>
            </a:r>
            <a:r>
              <a:rPr lang="de-DE" b="0" dirty="0"/>
              <a:t> – wie widersprüchliche Anforderungen, Belästigung oder eine anhaltend hohe Arbeitsbelastung – können diesen Effekt untergraben. </a:t>
            </a:r>
          </a:p>
          <a:p>
            <a:pPr marL="233363" indent="-233363">
              <a:spcAft>
                <a:spcPts val="600"/>
              </a:spcAft>
            </a:pPr>
            <a:r>
              <a:rPr lang="de-DE" b="1" dirty="0"/>
              <a:t>Ohne Risikoerkennung, -management und -prävention</a:t>
            </a:r>
            <a:r>
              <a:rPr lang="de-DE" b="0" dirty="0"/>
              <a:t> können eine Reihe </a:t>
            </a:r>
            <a:r>
              <a:rPr lang="de-DE" b="1" dirty="0"/>
              <a:t>erheblicher Gesundheitsprobleme</a:t>
            </a:r>
            <a:r>
              <a:rPr lang="de-DE" b="0" dirty="0"/>
              <a:t> wie Burnout, Depressionen, Angstzuständen und andere entstehen</a:t>
            </a:r>
            <a:r>
              <a:rPr lang="de-DE" dirty="0"/>
              <a:t>.</a:t>
            </a:r>
            <a:r>
              <a:rPr lang="de-DE" b="0" dirty="0"/>
              <a:t>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de-DE">
                <a:solidFill>
                  <a:srgbClr val="003399"/>
                </a:solidFill>
              </a:rPr>
              <a:t>Das große Ganze:</a:t>
            </a:r>
            <a:r>
              <a:rPr lang="de-DE"/>
              <a:t> Worum geht es?</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687806" y="1634682"/>
            <a:ext cx="10550630" cy="1267544"/>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9144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e-DE" sz="1800" b="1" dirty="0">
                <a:solidFill>
                  <a:schemeClr val="tx2"/>
                </a:solidFill>
              </a:rPr>
              <a:t>Prognosen zufolge wird sich das Bruttoinlandsprodukt der EU von 2025 bis 2050 aufgrund einer schlechten psychischen Gesundheitslage jährlich um durchschnittlich 1,7 % verringern.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2856252"/>
            <a:ext cx="6425804" cy="256018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e-DE" b="0" dirty="0"/>
              <a:t>Probleme im Bereich der psychischen Gesundheit </a:t>
            </a:r>
            <a:r>
              <a:rPr lang="de-DE" b="1" dirty="0"/>
              <a:t>nehmen</a:t>
            </a:r>
            <a:r>
              <a:rPr lang="de-DE" b="0" dirty="0"/>
              <a:t> unter den europäischen Bürgerinnen und Bürgern </a:t>
            </a:r>
            <a:r>
              <a:rPr lang="de-DE" b="1" dirty="0"/>
              <a:t>zu</a:t>
            </a:r>
            <a:r>
              <a:rPr lang="de-DE" b="0" dirty="0"/>
              <a:t>. </a:t>
            </a:r>
          </a:p>
          <a:p>
            <a:pPr marL="233363" indent="-233363">
              <a:spcAft>
                <a:spcPts val="600"/>
              </a:spcAft>
            </a:pPr>
            <a:r>
              <a:rPr lang="de-DE" b="0" dirty="0"/>
              <a:t>Psychische Gesundheitsprobleme verursachen einen </a:t>
            </a:r>
            <a:r>
              <a:rPr lang="de-DE" b="1" dirty="0"/>
              <a:t>wirtschaftlichen Verlust</a:t>
            </a:r>
            <a:r>
              <a:rPr lang="de-DE" b="0" dirty="0"/>
              <a:t>, der vor allem auf eine geringere Erwerbsbeteiligung, Fehlzeiten und Präsentismus zurückzuführen ist.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de-DE"/>
              <a:t>Das große Ganze: Die Perspektive der Beschäftigten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301154"/>
            <a:ext cx="10874901" cy="2265770"/>
          </a:xfrm>
        </p:spPr>
        <p:txBody>
          <a:bodyPr>
            <a:noAutofit/>
          </a:bodyPr>
          <a:lstStyle/>
          <a:p>
            <a:pPr marL="233363" indent="-233363"/>
            <a:r>
              <a:rPr lang="de-DE" b="0" dirty="0"/>
              <a:t>In der </a:t>
            </a:r>
            <a:r>
              <a:rPr lang="de-DE" b="0" dirty="0">
                <a:solidFill>
                  <a:srgbClr val="92D050"/>
                </a:solidFill>
                <a:hlinkClick r:id="rId3">
                  <a:extLst>
                    <a:ext uri="{A12FA001-AC4F-418D-AE19-62706E023703}">
                      <ahyp:hlinkClr xmlns:ahyp="http://schemas.microsoft.com/office/drawing/2018/hyperlinkcolor" val="tx"/>
                    </a:ext>
                  </a:extLst>
                </a:hlinkClick>
              </a:rPr>
              <a:t>OSH-Pulse-Erhebung 2025</a:t>
            </a:r>
            <a:r>
              <a:rPr lang="de-DE" dirty="0"/>
              <a:t> </a:t>
            </a:r>
            <a:r>
              <a:rPr lang="de-DE" b="0" dirty="0"/>
              <a:t>gaben mehr als</a:t>
            </a:r>
            <a:r>
              <a:rPr lang="de-DE" dirty="0"/>
              <a:t> vier von zehn befragten Beschäftigten in der gesamten EU (44 %) </a:t>
            </a:r>
            <a:r>
              <a:rPr lang="de-DE" b="0" dirty="0"/>
              <a:t>an, dass sie </a:t>
            </a:r>
            <a:r>
              <a:rPr lang="de-DE" dirty="0"/>
              <a:t>massivem Zeitdruck </a:t>
            </a:r>
            <a:r>
              <a:rPr lang="de-DE" b="0" dirty="0"/>
              <a:t>oder </a:t>
            </a:r>
            <a:r>
              <a:rPr lang="de-DE" dirty="0"/>
              <a:t>Arbeitsüberlastung</a:t>
            </a:r>
            <a:r>
              <a:rPr lang="de-DE" b="0" dirty="0"/>
              <a:t> ausgesetzt sind.</a:t>
            </a:r>
            <a:br>
              <a:rPr lang="de-DE" dirty="0"/>
            </a:br>
            <a:endParaRPr lang="de-DE" dirty="0"/>
          </a:p>
          <a:p>
            <a:pPr marL="233363" indent="-233363"/>
            <a:r>
              <a:rPr lang="de-DE" dirty="0"/>
              <a:t>Viele Beschäftigte sind der Meinung, dass sich ihre Arbeit negativ auf ihre Gesundheit auswirkt:</a:t>
            </a:r>
          </a:p>
          <a:p>
            <a:pPr lvl="1"/>
            <a:r>
              <a:rPr lang="de-DE" dirty="0">
                <a:solidFill>
                  <a:schemeClr val="tx2"/>
                </a:solidFill>
              </a:rPr>
              <a:t>37 % der Beschäftigten sind von allgemeiner Erschöpfung betroffen. </a:t>
            </a:r>
          </a:p>
          <a:p>
            <a:pPr lvl="1"/>
            <a:r>
              <a:rPr lang="de-DE" dirty="0">
                <a:solidFill>
                  <a:schemeClr val="tx2"/>
                </a:solidFill>
              </a:rPr>
              <a:t>29 % der Beschäftigten in der EU leiden unter Stress, Depressionen oder Angstzuständen.</a:t>
            </a:r>
          </a:p>
          <a:p>
            <a:pPr marL="0" indent="0">
              <a:buNone/>
            </a:pPr>
            <a:br>
              <a:rPr lang="de-DE" dirty="0"/>
            </a:br>
            <a:endParaRPr lang="de-DE" dirty="0"/>
          </a:p>
        </p:txBody>
      </p:sp>
      <p:grpSp>
        <p:nvGrpSpPr>
          <p:cNvPr id="11" name="Group 10" descr="Foto eines Büroangestellten am Schreibtisch, der beim Lesen von Dokumenten die Stirn runzelt. Links jongliert ein Maskottchen der Kampagne mit verschiedenen digitalen Icons wie einem Blatt Papier, einer Sprechblase mit Fragezeichen, Diagrammen und einer Uhr, um den starken Zeitdruck und die Arbeitsüberlastung zu symbolisieren.  ">
            <a:extLst>
              <a:ext uri="{FF2B5EF4-FFF2-40B4-BE49-F238E27FC236}">
                <a16:creationId xmlns:a16="http://schemas.microsoft.com/office/drawing/2014/main" id="{1FA2A4BA-24EA-588B-6266-E1CE51C07E21}"/>
              </a:ext>
            </a:extLst>
          </p:cNvPr>
          <p:cNvGrpSpPr/>
          <p:nvPr/>
        </p:nvGrpSpPr>
        <p:grpSpPr>
          <a:xfrm>
            <a:off x="3840448" y="3317269"/>
            <a:ext cx="4511103" cy="2585584"/>
            <a:chOff x="3709069" y="3334449"/>
            <a:chExt cx="4511103" cy="2585584"/>
          </a:xfrm>
        </p:grpSpPr>
        <p:pic>
          <p:nvPicPr>
            <p:cNvPr id="9" name="Picture 8" descr="Foto eines Büroangestellten am Schreibtisch, der beim Lesen von Dokumenten die Stirn runzelt. Links jongliert ein Maskottchen der Kampagne mit verschiedenen digitalen Icons wie einem Blatt Papier, einer Sprechblase mit Fragezeichen, Diagrammen und einer Uhr, um den starken Zeitdruck und die Arbeitsüberlastung zu symbolisieren.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de-DE"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de-DE"/>
              <a:t>Das große </a:t>
            </a:r>
            <a:r>
              <a:rPr lang="de-DE">
                <a:solidFill>
                  <a:srgbClr val="003399"/>
                </a:solidFill>
              </a:rPr>
              <a:t>Ganze</a:t>
            </a:r>
            <a:r>
              <a:rPr lang="de-DE"/>
              <a:t>: Die Perspektive von Organisationen und Beschäftigten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Psychosoziale Risiken am Arbeitsplatz: Organisationen vs. Beschäftigte</a:t>
            </a:r>
          </a:p>
          <a:p>
            <a:r>
              <a:rPr lang="de-DE" sz="1800">
                <a:latin typeface="+mn-lt"/>
              </a:rPr>
              <a:t>Ähnliche Muster, andere Perspektiven</a:t>
            </a:r>
            <a:r>
              <a:rPr lang="de-DE" sz="1800" b="1">
                <a:latin typeface="+mn-lt"/>
              </a:rPr>
              <a:t> </a:t>
            </a:r>
          </a:p>
        </p:txBody>
      </p:sp>
      <p:grpSp>
        <p:nvGrpSpPr>
          <p:cNvPr id="3" name="Group 2" descr="Grafik mit dem Vergleich des von Organisationen und von Beschäftigten wahrgenommenen Zeitdrucks. Ausgedrückt in Teilkreisen und Prozentsätzen. Organisationen stehen zu 44 %, Beschäftigte zu 43 % unter Zeitdruck.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000" i="1"/>
                  <a:t>Quelle: </a:t>
                </a:r>
                <a:r>
                  <a:rPr lang="de-DE" sz="1000" b="0"/>
                  <a:t>OSH Pulse 2025, ESENER 2024, EU-27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06066" y="2761294"/>
              <a:ext cx="1879613"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400" dirty="0"/>
                <a:t>ORGANISATIONEN</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169149" y="2765700"/>
              <a:ext cx="1585099"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de-DE" sz="1400" dirty="0">
                  <a:solidFill>
                    <a:srgbClr val="A9DE4E"/>
                  </a:solidFill>
                </a:rPr>
                <a:t>BESCHÄFTIGTE</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de-DE" sz="1400" b="1">
                  <a:solidFill>
                    <a:schemeClr val="bg1"/>
                  </a:solidFill>
                </a:rPr>
                <a:t>ZEITDRUCK</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Grafik mit dem Vergleich des von Organisationen und von Beschäftigten wahrgenommenen Ausmaßes schlechter Kommunikation und Zusammenarbeit. Ausgedrückt in Teilkreisen und Prozentsätzen. Organisationen erleben zu 19 %, Beschäftigte hingegen zu 29 % schlechte Kommunikation und Zusammenarbeit.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000" i="1"/>
                      <a:t>Quelle: </a:t>
                    </a:r>
                    <a:r>
                      <a:rPr lang="de-DE" sz="1000" b="0"/>
                      <a:t>ESENER 2024 und OSH Pulse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e-DE"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69865"/>
                  <a:ext cx="187941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400" dirty="0"/>
                    <a:t>ORGANISATIONEN</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3244337" y="2746820"/>
                  <a:ext cx="1657333"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de-DE" sz="1400" dirty="0">
                      <a:solidFill>
                        <a:srgbClr val="A9DE4E"/>
                      </a:solidFill>
                    </a:rPr>
                    <a:t>BESCHÄFTIGTE</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de-DE" sz="1400" b="1" dirty="0">
                      <a:solidFill>
                        <a:schemeClr val="bg1"/>
                      </a:solidFill>
                    </a:rPr>
                    <a:t>SCHLECHTE KOMMUNIKATION UND ZUSAMMENARBEIT</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Nur 51 % der Organisationen geben an, ihre Beschäftigten beim Umgang mit psychosozialen Risiken einzubeziehen.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8"/>
                <a:chOff x="874651" y="2168532"/>
                <a:chExt cx="8846862" cy="1639968"/>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400"/>
                    <a:t>NUR</a:t>
                  </a:r>
                </a:p>
              </p:txBody>
            </p:sp>
            <p:sp>
              <p:nvSpPr>
                <p:cNvPr id="100" name="Content Placeholder 2" descr="Grafik, die den prozentualen Anteil der Einbeziehung von Beschäftigten in Organisationen beim Umgang mit psychosozialen Risiken am Arbeitsplatz zeigt. Der Anteil beträgt 51 %. ">
                  <a:extLst>
                    <a:ext uri="{FF2B5EF4-FFF2-40B4-BE49-F238E27FC236}">
                      <a16:creationId xmlns:a16="http://schemas.microsoft.com/office/drawing/2014/main" id="{3994B876-AAE8-E8B6-4731-D4BFD324526D}"/>
                    </a:ext>
                  </a:extLst>
                </p:cNvPr>
                <p:cNvSpPr txBox="1">
                  <a:spLocks/>
                </p:cNvSpPr>
                <p:nvPr/>
              </p:nvSpPr>
              <p:spPr>
                <a:xfrm>
                  <a:off x="2715624" y="2730080"/>
                  <a:ext cx="3011414" cy="107842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600" b="0" dirty="0"/>
                    <a:t>der Organisationen geben an, ihre Beschäftigten in den Umgang mit psychosozialen Risiken einzubeziehen.</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de-DE" sz="1400" b="1">
                      <a:solidFill>
                        <a:schemeClr val="bg1"/>
                      </a:solidFill>
                    </a:rPr>
                    <a:t>EINBEZIEHUNG DER BESCHÄFTIGTEN</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1" y="4313492"/>
            <a:ext cx="4770035" cy="2132942"/>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09389" y="5339015"/>
            <a:ext cx="3092198" cy="1054261"/>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de-DE" sz="1300" dirty="0"/>
              <a:t>Die Einbeziehung der Beschäftigten ist für das gemeinsame Erkennen von Risiken und die gemeinsame Suche nach wirksamen Lösungen unerlässlich.</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6067382"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1"/>
              </a:ext>
            </a:extLst>
          </p:cNvPr>
          <p:cNvSpPr>
            <a:spLocks noGrp="1"/>
          </p:cNvSpPr>
          <p:nvPr>
            <p:ph type="title"/>
          </p:nvPr>
        </p:nvSpPr>
        <p:spPr/>
        <p:txBody>
          <a:bodyPr/>
          <a:lstStyle/>
          <a:p>
            <a:r>
              <a:rPr lang="de-DE"/>
              <a:t>Das große </a:t>
            </a:r>
            <a:r>
              <a:rPr lang="de-DE">
                <a:solidFill>
                  <a:srgbClr val="003399"/>
                </a:solidFill>
              </a:rPr>
              <a:t>Ganze</a:t>
            </a:r>
            <a:r>
              <a:rPr lang="de-DE"/>
              <a:t>: Die Perspektive der Organisationen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Psychosoziale Risiken in Organisationen:</a:t>
            </a:r>
          </a:p>
        </p:txBody>
      </p:sp>
      <p:graphicFrame>
        <p:nvGraphicFramePr>
          <p:cNvPr id="12" name="Chart 11" descr="Chart showing a comparison of the psychosocial risks present in organisations in 2019 and 2024:&#10;&#10;Having to deal with difficult customers, patients, pupils, etc. 2019: 59%. 2024: 56%&#10;Time pressure. 2019: 45% 2024: 43%&#10;Poor communication or cooperation within the organisation. 2019: 18% 2024: 19%&#10;Long or irregular working hours.  2019: 21% 2024: 18%&#10;Fear of job loss.  2019: 11% 2024: 10%&#10;&#10;&#10;&#10;">
            <a:extLst>
              <a:ext uri="{FF2B5EF4-FFF2-40B4-BE49-F238E27FC236}">
                <a16:creationId xmlns:a16="http://schemas.microsoft.com/office/drawing/2014/main" id="{25A46D38-6881-B00D-95B5-8E342FDBB6C1}"/>
              </a:ext>
            </a:extLst>
          </p:cNvPr>
          <p:cNvGraphicFramePr/>
          <p:nvPr>
            <p:extLst>
              <p:ext uri="{D42A27DB-BD31-4B8C-83A1-F6EECF244321}">
                <p14:modId xmlns:p14="http://schemas.microsoft.com/office/powerpoint/2010/main" val="2990881231"/>
              </p:ext>
            </p:extLst>
          </p:nvPr>
        </p:nvGraphicFramePr>
        <p:xfrm>
          <a:off x="1623535" y="1565222"/>
          <a:ext cx="7584260" cy="417859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de-DE" sz="1200" i="1">
                <a:effectLst/>
              </a:rPr>
              <a:t>Quelle: </a:t>
            </a:r>
            <a:r>
              <a:rPr lang="de-DE" sz="1200">
                <a:effectLst/>
              </a:rPr>
              <a:t>ESENER 2024 – Basis: Betriebe in der EU-27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de-DE"/>
              <a:t>Ziele und Zweck der Kampagne</a:t>
            </a:r>
          </a:p>
        </p:txBody>
      </p:sp>
      <p:sp>
        <p:nvSpPr>
          <p:cNvPr id="4" name="TextBox 2">
            <a:extLst>
              <a:ext uri="{FF2B5EF4-FFF2-40B4-BE49-F238E27FC236}">
                <a16:creationId xmlns:a16="http://schemas.microsoft.com/office/drawing/2014/main" id="{16810895-3B97-1A8C-EBA3-1D1C6355CC2D}"/>
              </a:ext>
            </a:extLst>
          </p:cNvPr>
          <p:cNvSpPr txBox="1"/>
          <p:nvPr/>
        </p:nvSpPr>
        <p:spPr>
          <a:xfrm>
            <a:off x="0" y="1293442"/>
            <a:ext cx="1037511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Sensibilisierung für: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39756"/>
            <a:ext cx="10847879"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de-DE" sz="1800" b="0" dirty="0"/>
              <a:t>die </a:t>
            </a:r>
            <a:r>
              <a:rPr lang="de-DE" sz="1800" dirty="0"/>
              <a:t>Auswirkungen eines guten Arbeitsumfelds auf die psychische Gesundheit und das Wohlbefinden</a:t>
            </a:r>
            <a:r>
              <a:rPr lang="de-DE" sz="1800" b="0" dirty="0"/>
              <a:t>;</a:t>
            </a:r>
          </a:p>
          <a:p>
            <a:pPr marL="233363" indent="-233363">
              <a:spcBef>
                <a:spcPts val="0"/>
              </a:spcBef>
              <a:spcAft>
                <a:spcPts val="600"/>
              </a:spcAft>
            </a:pPr>
            <a:r>
              <a:rPr lang="de-DE" sz="1800" b="0" dirty="0"/>
              <a:t>die Bedeutung von </a:t>
            </a:r>
            <a:r>
              <a:rPr lang="de-DE" sz="1800" dirty="0"/>
              <a:t>Bewertung</a:t>
            </a:r>
            <a:r>
              <a:rPr lang="de-DE" sz="1800" b="0" dirty="0"/>
              <a:t>, </a:t>
            </a:r>
            <a:r>
              <a:rPr lang="de-DE" sz="1800" dirty="0"/>
              <a:t>Prävention und Management psychosozialer Risiken</a:t>
            </a:r>
            <a:r>
              <a:rPr lang="de-DE" sz="1800" b="0" dirty="0"/>
              <a:t>. </a:t>
            </a:r>
            <a:r>
              <a:rPr lang="de-DE" sz="1800" dirty="0"/>
              <a:t> </a:t>
            </a:r>
          </a:p>
          <a:p>
            <a:pPr marL="0" indent="0">
              <a:spcBef>
                <a:spcPts val="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3062415"/>
            <a:ext cx="804569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Ermutigung zur:</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588011"/>
            <a:ext cx="7639820" cy="2593125"/>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de-DE" sz="1800" dirty="0"/>
              <a:t>Vernetzung zwischen Interessenvertreterinnen</a:t>
            </a:r>
            <a:r>
              <a:rPr lang="de-DE" sz="1800" b="0" dirty="0"/>
              <a:t> und -vertretern;</a:t>
            </a:r>
          </a:p>
          <a:p>
            <a:pPr marL="233363" indent="-233363">
              <a:spcBef>
                <a:spcPts val="0"/>
              </a:spcBef>
              <a:spcAft>
                <a:spcPts val="600"/>
              </a:spcAft>
            </a:pPr>
            <a:r>
              <a:rPr lang="de-DE" sz="1800" b="0" dirty="0"/>
              <a:t>Zusammenarbeit mit </a:t>
            </a:r>
            <a:r>
              <a:rPr lang="de-DE" sz="1800" dirty="0"/>
              <a:t>allen Partnern am Arbeitsplatz</a:t>
            </a:r>
            <a:r>
              <a:rPr lang="de-DE" sz="1800" b="0" dirty="0"/>
              <a:t>;</a:t>
            </a:r>
          </a:p>
          <a:p>
            <a:pPr marL="233363" indent="-233363">
              <a:spcBef>
                <a:spcPts val="0"/>
              </a:spcBef>
              <a:spcAft>
                <a:spcPts val="600"/>
              </a:spcAft>
            </a:pPr>
            <a:r>
              <a:rPr lang="de-DE" sz="1800" b="0" dirty="0"/>
              <a:t>Förderung eines </a:t>
            </a:r>
            <a:r>
              <a:rPr lang="de-DE" sz="1800" dirty="0"/>
              <a:t>unterstützenden</a:t>
            </a:r>
            <a:r>
              <a:rPr lang="de-DE" sz="1800" b="0" dirty="0"/>
              <a:t>,</a:t>
            </a:r>
            <a:r>
              <a:rPr lang="de-DE" sz="1800" dirty="0"/>
              <a:t> inklusiven</a:t>
            </a:r>
            <a:r>
              <a:rPr lang="de-DE" sz="1800" b="0" dirty="0"/>
              <a:t> und </a:t>
            </a:r>
            <a:r>
              <a:rPr lang="de-DE" sz="1800" dirty="0"/>
              <a:t>psychisch gesunden Arbeitsumfelds</a:t>
            </a:r>
            <a:r>
              <a:rPr lang="de-DE" sz="1800" b="0" dirty="0"/>
              <a:t>;</a:t>
            </a:r>
          </a:p>
          <a:p>
            <a:pPr marL="233363" indent="-233363">
              <a:spcBef>
                <a:spcPts val="0"/>
              </a:spcBef>
              <a:spcAft>
                <a:spcPts val="600"/>
              </a:spcAft>
            </a:pPr>
            <a:r>
              <a:rPr lang="de-DE" sz="1800" b="0" dirty="0"/>
              <a:t>Sicherstellung eines ganzheitlichen Konzepts durch die</a:t>
            </a:r>
            <a:r>
              <a:rPr lang="de-DE" sz="1800" dirty="0"/>
              <a:t> Verknüpfung psychosozialer Risiken mit übergeordneten </a:t>
            </a:r>
            <a:r>
              <a:rPr lang="de-DE" sz="1800" b="1" dirty="0"/>
              <a:t>Prozessen</a:t>
            </a:r>
            <a:r>
              <a:rPr lang="de-DE" sz="1800" b="0" dirty="0"/>
              <a:t> im Bereich Sicherheit und Gesundheit bei der Arbeit </a:t>
            </a:r>
            <a:r>
              <a:rPr lang="de-DE" sz="1800" dirty="0"/>
              <a:t>(OSH)</a:t>
            </a:r>
            <a:r>
              <a:rPr lang="de-DE" sz="1800" b="0" dirty="0"/>
              <a:t>.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Foto in Gestalt einer Wolke mit einer Gruppe männlicher Beschäftigter, die sich mit Grafiken auf einer Magnettafel befassen. Auf der linken Seite des Bildes befindet sich ein grünes Maskottchen der Kampagne. Im Mittelpunkt des Bildes stehen die für die Förderung einer guten psychischen Gesundheit am Arbeitsplatz erforderlichen organisatorischen Maßnahmen.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9073" y="4787041"/>
            <a:ext cx="3793332" cy="1974375"/>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a:xfrm>
            <a:off x="600002" y="180000"/>
            <a:ext cx="11472255" cy="489600"/>
          </a:xfrm>
        </p:spPr>
        <p:txBody>
          <a:bodyPr/>
          <a:lstStyle/>
          <a:p>
            <a:r>
              <a:rPr lang="de-DE" dirty="0"/>
              <a:t>An wen richtet sich die Kampagne? Wer kann an der Kampagne teilnehmen?</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7087047"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de-DE" sz="1800" b="1" dirty="0">
                <a:solidFill>
                  <a:srgbClr val="003399"/>
                </a:solidFill>
              </a:rPr>
              <a:t>Psychische Gesundheit ist eine gemeinsame Verantwortung.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782188" cy="3449762"/>
          </a:xfrm>
          <a:prstGeom prst="rect">
            <a:avLst/>
          </a:prstGeom>
          <a:noFill/>
        </p:spPr>
        <p:txBody>
          <a:bodyPr wrap="square" rtlCol="0">
            <a:noAutofit/>
          </a:bodyPr>
          <a:lstStyle/>
          <a:p>
            <a:pPr marL="233363" indent="-233363">
              <a:buFont typeface="Wingdings" panose="05000000000000000000" pitchFamily="2" charset="2"/>
              <a:buChar char="§"/>
            </a:pPr>
            <a:r>
              <a:rPr lang="de-DE" sz="1800" dirty="0">
                <a:solidFill>
                  <a:schemeClr val="tx2"/>
                </a:solidFill>
              </a:rPr>
              <a:t>Arbeitgeber aller Unternehmensgrößen </a:t>
            </a:r>
          </a:p>
          <a:p>
            <a:pPr marL="233363" indent="-233363">
              <a:buFont typeface="Wingdings" panose="05000000000000000000" pitchFamily="2" charset="2"/>
              <a:buChar char="§"/>
            </a:pPr>
            <a:r>
              <a:rPr lang="de-DE" sz="1800" dirty="0">
                <a:solidFill>
                  <a:schemeClr val="tx2"/>
                </a:solidFill>
              </a:rPr>
              <a:t>Beschäftigte </a:t>
            </a:r>
          </a:p>
          <a:p>
            <a:pPr marL="233363" indent="-233363">
              <a:buFont typeface="Wingdings" panose="05000000000000000000" pitchFamily="2" charset="2"/>
              <a:buChar char="§"/>
            </a:pPr>
            <a:r>
              <a:rPr lang="de-DE" sz="1800" dirty="0">
                <a:solidFill>
                  <a:schemeClr val="tx2"/>
                </a:solidFill>
              </a:rPr>
              <a:t>Sozialpartner</a:t>
            </a:r>
          </a:p>
          <a:p>
            <a:pPr marL="233363" indent="-233363">
              <a:buFont typeface="Wingdings" panose="05000000000000000000" pitchFamily="2" charset="2"/>
              <a:buChar char="§"/>
            </a:pPr>
            <a:r>
              <a:rPr lang="de-DE" sz="1800" dirty="0">
                <a:solidFill>
                  <a:schemeClr val="tx2"/>
                </a:solidFill>
              </a:rPr>
              <a:t>Arbeitsinspektorinnen und -inspektoren </a:t>
            </a:r>
          </a:p>
          <a:p>
            <a:pPr marL="233363" indent="-233363">
              <a:buFont typeface="Wingdings" panose="05000000000000000000" pitchFamily="2" charset="2"/>
              <a:buChar char="§"/>
            </a:pPr>
            <a:r>
              <a:rPr lang="de-DE" sz="1800" dirty="0">
                <a:solidFill>
                  <a:schemeClr val="tx2"/>
                </a:solidFill>
              </a:rPr>
              <a:t>Fachkräfte für Sicherheit und Gesundheit am Arbeitsplatz </a:t>
            </a:r>
          </a:p>
          <a:p>
            <a:pPr marL="233363" indent="-233363">
              <a:buFont typeface="Wingdings" panose="05000000000000000000" pitchFamily="2" charset="2"/>
              <a:buChar char="§"/>
            </a:pPr>
            <a:r>
              <a:rPr lang="de-DE" sz="1800" dirty="0">
                <a:solidFill>
                  <a:schemeClr val="tx2"/>
                </a:solidFill>
              </a:rPr>
              <a:t>Organisationen für psychische Gesundheit</a:t>
            </a:r>
          </a:p>
          <a:p>
            <a:pPr marL="233363" indent="-233363">
              <a:buFont typeface="Wingdings" panose="05000000000000000000" pitchFamily="2" charset="2"/>
              <a:buChar char="§"/>
            </a:pPr>
            <a:r>
              <a:rPr lang="de-DE" sz="1800" dirty="0">
                <a:solidFill>
                  <a:schemeClr val="tx2"/>
                </a:solidFill>
              </a:rPr>
              <a:t>Frauen- und Jugendorganisationen </a:t>
            </a:r>
          </a:p>
          <a:p>
            <a:pPr marL="233363" indent="-233363">
              <a:buFont typeface="Wingdings" panose="05000000000000000000" pitchFamily="2" charset="2"/>
              <a:buChar char="§"/>
            </a:pPr>
            <a:r>
              <a:rPr lang="de-DE" sz="1800" dirty="0">
                <a:solidFill>
                  <a:schemeClr val="tx2"/>
                </a:solidFill>
              </a:rPr>
              <a:t>LGBTQ+-Organisationen </a:t>
            </a:r>
          </a:p>
          <a:p>
            <a:pPr marL="233363" indent="-233363">
              <a:buFont typeface="Wingdings" panose="05000000000000000000" pitchFamily="2" charset="2"/>
              <a:buChar char="§"/>
            </a:pPr>
            <a:r>
              <a:rPr lang="de-DE" sz="1800" dirty="0">
                <a:solidFill>
                  <a:schemeClr val="tx2"/>
                </a:solidFill>
              </a:rPr>
              <a:t>Politische Entscheidungstragende</a:t>
            </a:r>
          </a:p>
          <a:p>
            <a:pPr marL="233363" indent="-233363">
              <a:buFont typeface="Wingdings" panose="05000000000000000000" pitchFamily="2" charset="2"/>
              <a:buChar char="§"/>
            </a:pPr>
            <a:r>
              <a:rPr lang="de-DE" sz="1800" dirty="0">
                <a:solidFill>
                  <a:schemeClr val="tx2"/>
                </a:solidFill>
              </a:rPr>
              <a:t>Forschende und Lehrende </a:t>
            </a:r>
          </a:p>
          <a:p>
            <a:pPr marL="233363" indent="-233363">
              <a:buFont typeface="Wingdings" panose="05000000000000000000" pitchFamily="2" charset="2"/>
              <a:buChar char="§"/>
            </a:pPr>
            <a:r>
              <a:rPr lang="de-DE" sz="1800" dirty="0">
                <a:solidFill>
                  <a:schemeClr val="tx2"/>
                </a:solidFill>
              </a:rPr>
              <a:t>Medienschaffende </a:t>
            </a:r>
          </a:p>
          <a:p>
            <a:endParaRPr lang="en-GB" sz="1800" dirty="0"/>
          </a:p>
        </p:txBody>
      </p:sp>
      <p:pic>
        <p:nvPicPr>
          <p:cNvPr id="8" name="Picture 7" descr="In einer Vektorgrafik sind die vier grünen Maskottchen der Kampagne durch Linien miteinander verbunden, was die gemeinsame Verantwortung symbolisiert. Ein Maskottchen hält eine Tasse Kaffee in der Hand, ein anderes ein Ausrufezeichen, ein drittes eine Lupe und ein weiteres ein Megafon.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8309" y="1645516"/>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de-DE"/>
              <a:t>Aktionsplan: die fünf Schwerpunktbereiche der Kampagne</a:t>
            </a:r>
          </a:p>
        </p:txBody>
      </p:sp>
      <p:graphicFrame>
        <p:nvGraphicFramePr>
          <p:cNvPr id="5" name="Content Placeholder 3" descr="Zeitplan für den Start der fünf Schwerpunktbereiche der Kampagne">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84305691"/>
              </p:ext>
            </p:extLst>
          </p:nvPr>
        </p:nvGraphicFramePr>
        <p:xfrm>
          <a:off x="1497877" y="1571391"/>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p:txBody>
          <a:bodyPr/>
          <a:lstStyle/>
          <a:p>
            <a:r>
              <a:rPr lang="de-DE"/>
              <a:t>Schwerpunkt 1: Gefährdungsbeurteilung und Management psychosozialer Risiken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23332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Aktuelles Umfeld</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958772"/>
            <a:ext cx="10817228" cy="300583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e-DE" b="0" dirty="0"/>
              <a:t>Arbeitgeber sind gesetzlich </a:t>
            </a:r>
            <a:r>
              <a:rPr lang="de-DE" dirty="0"/>
              <a:t>verpflichtet, die Gesundheit ihrer Beschäftigten zu schützen</a:t>
            </a:r>
            <a:r>
              <a:rPr lang="de-DE" b="0" dirty="0"/>
              <a:t>; dies umfasst auch die </a:t>
            </a:r>
            <a:r>
              <a:rPr lang="de-DE" b="1" dirty="0"/>
              <a:t>psychische Gesundheit</a:t>
            </a:r>
            <a:r>
              <a:rPr lang="de-DE" b="0" dirty="0"/>
              <a:t>.</a:t>
            </a:r>
          </a:p>
          <a:p>
            <a:pPr marL="233363" indent="-233363">
              <a:spcAft>
                <a:spcPts val="600"/>
              </a:spcAft>
            </a:pPr>
            <a:r>
              <a:rPr lang="de-DE" b="0" dirty="0"/>
              <a:t>Nur </a:t>
            </a:r>
            <a:r>
              <a:rPr lang="de-DE" dirty="0"/>
              <a:t>39 % der Unternehmen </a:t>
            </a:r>
            <a:r>
              <a:rPr lang="de-DE" b="0" dirty="0"/>
              <a:t>geben an, über einen </a:t>
            </a:r>
            <a:r>
              <a:rPr lang="de-DE" dirty="0"/>
              <a:t>Aktionsplan gegen arbeitsbedingten Stress zu verfügen</a:t>
            </a:r>
            <a:r>
              <a:rPr lang="de-DE" b="0" dirty="0"/>
              <a:t>.</a:t>
            </a:r>
          </a:p>
          <a:p>
            <a:pPr marL="233363" indent="-233363">
              <a:spcAft>
                <a:spcPts val="600"/>
              </a:spcAft>
            </a:pPr>
            <a:r>
              <a:rPr lang="de-DE" b="0" dirty="0"/>
              <a:t>Organisationen erkennen zwar psychosoziale Risiken, verfügen jedoch häufig </a:t>
            </a:r>
            <a:r>
              <a:rPr lang="de-DE" dirty="0"/>
              <a:t>nicht über </a:t>
            </a:r>
            <a:r>
              <a:rPr lang="de-DE" b="0" dirty="0"/>
              <a:t>systematische, formalisierte </a:t>
            </a:r>
            <a:r>
              <a:rPr lang="de-DE" dirty="0"/>
              <a:t>Maßnahmen, um diesen Risiken wirksam zu begegnen</a:t>
            </a:r>
            <a:r>
              <a:rPr lang="de-DE" b="0" dirty="0"/>
              <a:t>. </a:t>
            </a:r>
          </a:p>
          <a:p>
            <a:pPr marL="233363" indent="-233363">
              <a:spcAft>
                <a:spcPts val="600"/>
              </a:spcAft>
            </a:pPr>
            <a:r>
              <a:rPr lang="de-DE" b="0" dirty="0"/>
              <a:t>Die vorliegenden Daten zeigen, dass die Sensibilisierung und die Einführung von </a:t>
            </a:r>
            <a:r>
              <a:rPr lang="de-DE" b="1" dirty="0"/>
              <a:t>Präventivmaßnahmen</a:t>
            </a:r>
            <a:r>
              <a:rPr lang="de-DE" b="0" dirty="0"/>
              <a:t> </a:t>
            </a:r>
            <a:r>
              <a:rPr lang="de-DE" dirty="0">
                <a:solidFill>
                  <a:schemeClr val="accent1"/>
                </a:solidFill>
              </a:rPr>
              <a:t>von Sektor zu Sektor und von Land zu Land unterschiedlich ausfallen</a:t>
            </a:r>
            <a:r>
              <a:rPr lang="de-DE"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25251"/>
            <a:ext cx="3698467" cy="2020989"/>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1: Gefährdungsbeurteilung und Management psychosozialer Risiken -2- </a:t>
            </a:r>
          </a:p>
        </p:txBody>
      </p:sp>
      <p:sp>
        <p:nvSpPr>
          <p:cNvPr id="4" name="Rectangle 3">
            <a:extLst>
              <a:ext uri="{FF2B5EF4-FFF2-40B4-BE49-F238E27FC236}">
                <a16:creationId xmlns:a16="http://schemas.microsoft.com/office/drawing/2014/main" id="{5978B3BF-F5DD-EF14-8F1E-31C8593438D2}"/>
              </a:ext>
            </a:extLst>
          </p:cNvPr>
          <p:cNvSpPr/>
          <p:nvPr/>
        </p:nvSpPr>
        <p:spPr>
          <a:xfrm>
            <a:off x="0" y="1144579"/>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de-DE" b="1" dirty="0">
                <a:solidFill>
                  <a:srgbClr val="003399"/>
                </a:solidFill>
                <a:cs typeface="Arial" panose="020B0604020202020204" pitchFamily="34" charset="0"/>
              </a:rPr>
              <a:t>          Die wichtigsten von den Unternehmen gemeldeten Schwierigkeiten</a:t>
            </a:r>
            <a:br>
              <a:rPr lang="de-DE" b="1" dirty="0">
                <a:solidFill>
                  <a:srgbClr val="003399"/>
                </a:solidFill>
                <a:cs typeface="Arial" panose="020B0604020202020204" pitchFamily="34" charset="0"/>
              </a:rPr>
            </a:br>
            <a:r>
              <a:rPr lang="de-DE" b="1" dirty="0">
                <a:solidFill>
                  <a:srgbClr val="003399"/>
                </a:solidFill>
                <a:cs typeface="Arial" panose="020B0604020202020204" pitchFamily="34" charset="0"/>
              </a:rPr>
              <a:t>beim Umgang mit psychosozialen Risiken:</a:t>
            </a:r>
          </a:p>
        </p:txBody>
      </p:sp>
      <p:grpSp>
        <p:nvGrpSpPr>
          <p:cNvPr id="13" name="Group 12" descr="4 Kreisdiagramme zur Veranschaulichung der von Unternehmen beim Umgang mit psychosozialen Risiken gemeldeten Hauptschwierigkeiten.  Kreisdiagramm 1 zeigt 59 %.  Zurückhaltung beim Ansprechen des Themas. Kreisdiagramm 2 zeigt 44 %. Fehlende Sachkenntnis oder mangelnde fachliche Unterstützung. Kreisdiagramm 3 zeigt 43 %. Mangelndes Bewusstsein seitens der Belegschaft.  Kreisdiagramm 4 zeigt 32 %. Mangelndes Bewusstsein seitens der Unternehmensleitung.">
            <a:extLst>
              <a:ext uri="{FF2B5EF4-FFF2-40B4-BE49-F238E27FC236}">
                <a16:creationId xmlns:a16="http://schemas.microsoft.com/office/drawing/2014/main" id="{5A1D7735-3259-B0E5-ADF7-9703C0F715D4}"/>
              </a:ext>
            </a:extLst>
          </p:cNvPr>
          <p:cNvGrpSpPr/>
          <p:nvPr/>
        </p:nvGrpSpPr>
        <p:grpSpPr>
          <a:xfrm>
            <a:off x="64199" y="1503628"/>
            <a:ext cx="11792355" cy="2500562"/>
            <a:chOff x="176987" y="3931303"/>
            <a:chExt cx="11792355"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10019095" cy="670316"/>
              <a:chOff x="1503249" y="3265556"/>
              <a:chExt cx="7514321"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e-DE" sz="1600"/>
                  <a:t>Zurückhaltung beim Ansprechen des Themas</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e-DE" sz="1600"/>
                  <a:t>Fehlende Sachkenntnis oder mangelnde fachliche Unterstützung</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e-DE" sz="1600"/>
                  <a:t>Mangelndes Bewusstsein seitens der Belegschaft</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99407"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de-DE" sz="1600" dirty="0"/>
                  <a:t>Mangelndes Bewusstsein seitens der Unternehmensleitung</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de-DE" dirty="0"/>
              <a:t>Untersuchungen zeigen, dass kleinere Unternehmen weniger über strukturierte Ansätze verfügen und eher dazu neigen, psychosoziale Risiken fallbezogen anzugehen. </a:t>
            </a:r>
          </a:p>
          <a:p>
            <a:pPr marL="233363" indent="-233363">
              <a:spcBef>
                <a:spcPts val="600"/>
              </a:spcBef>
            </a:pPr>
            <a:r>
              <a:rPr lang="de-DE" dirty="0"/>
              <a:t>Es existieren jedoch vielversprechende Ansätze seitens der Behörden und Sektoren zur Unterstützung von Unternehmen beim Umgang mit psychosozialen Risiken.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293845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18758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849762"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1: Gefährdungsbeurteilung und Management psychosozialer Risiken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Präventivmaßnahmen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1042649" cy="2737410"/>
          </a:xfrm>
        </p:spPr>
        <p:txBody>
          <a:bodyPr>
            <a:noAutofit/>
          </a:bodyPr>
          <a:lstStyle/>
          <a:p>
            <a:pPr marL="233363" indent="-233363">
              <a:spcBef>
                <a:spcPts val="0"/>
              </a:spcBef>
              <a:spcAft>
                <a:spcPts val="600"/>
              </a:spcAft>
            </a:pPr>
            <a:r>
              <a:rPr lang="de-DE" sz="1600" dirty="0"/>
              <a:t>Bewertung und Management psychosozialer Risiken </a:t>
            </a:r>
            <a:r>
              <a:rPr lang="de-DE" sz="1600" b="0" dirty="0"/>
              <a:t>als Teil </a:t>
            </a:r>
            <a:r>
              <a:rPr lang="de-DE" sz="1600" dirty="0"/>
              <a:t>des allgemeinen Risikomanagementprozesses im Bereich Sicherheit und Gesundheit bei der Arbeit</a:t>
            </a:r>
            <a:r>
              <a:rPr lang="de-DE" sz="1600" b="0" dirty="0"/>
              <a:t>.</a:t>
            </a:r>
          </a:p>
          <a:p>
            <a:pPr marL="233363" indent="-233363">
              <a:spcBef>
                <a:spcPts val="0"/>
              </a:spcBef>
              <a:spcAft>
                <a:spcPts val="600"/>
              </a:spcAft>
            </a:pPr>
            <a:r>
              <a:rPr lang="de-DE" sz="1600" b="0" dirty="0"/>
              <a:t>Anwendung der </a:t>
            </a:r>
            <a:r>
              <a:rPr lang="de-DE" sz="1600" dirty="0"/>
              <a:t>Präventionshierarchie</a:t>
            </a:r>
            <a:r>
              <a:rPr lang="de-DE" sz="1600" b="0" dirty="0"/>
              <a:t> mit der Priorisierung von Maßnahmen, mit denen Risiken an der Quelle angegangen werden.</a:t>
            </a:r>
          </a:p>
          <a:p>
            <a:pPr marL="233363" indent="-233363">
              <a:spcBef>
                <a:spcPts val="0"/>
              </a:spcBef>
              <a:spcAft>
                <a:spcPts val="600"/>
              </a:spcAft>
            </a:pPr>
            <a:r>
              <a:rPr lang="de-DE" sz="1600" b="0" dirty="0"/>
              <a:t>Gestaltung und </a:t>
            </a:r>
            <a:r>
              <a:rPr lang="de-DE" sz="1600" dirty="0"/>
              <a:t>Organisation der Arbeit mit überschaubaren Anforderungen</a:t>
            </a:r>
            <a:r>
              <a:rPr lang="de-DE" sz="1600" b="0" dirty="0"/>
              <a:t>, einer klaren Rollenverteilung und ausreichenden Ressourcen.</a:t>
            </a:r>
          </a:p>
          <a:p>
            <a:pPr marL="233363" indent="-233363">
              <a:spcBef>
                <a:spcPts val="0"/>
              </a:spcBef>
              <a:spcAft>
                <a:spcPts val="600"/>
              </a:spcAft>
            </a:pPr>
            <a:r>
              <a:rPr lang="de-DE" sz="1600" dirty="0"/>
              <a:t>Verhinderung von Gewalt</a:t>
            </a:r>
            <a:r>
              <a:rPr lang="de-DE" sz="1600" b="0" dirty="0"/>
              <a:t>, Belästigung und anderem sozialen Fehlverhalten.</a:t>
            </a:r>
          </a:p>
          <a:p>
            <a:pPr marL="233363" indent="-233363">
              <a:spcBef>
                <a:spcPts val="0"/>
              </a:spcBef>
              <a:spcAft>
                <a:spcPts val="600"/>
              </a:spcAft>
            </a:pPr>
            <a:r>
              <a:rPr lang="de-DE" sz="1600" b="0" dirty="0"/>
              <a:t>Bereitstellung von </a:t>
            </a:r>
            <a:r>
              <a:rPr lang="de-DE" sz="1600" dirty="0"/>
              <a:t>Informationen, Schulungen </a:t>
            </a:r>
            <a:r>
              <a:rPr lang="de-DE" sz="1600" b="0" dirty="0"/>
              <a:t>und </a:t>
            </a:r>
            <a:r>
              <a:rPr lang="de-DE" sz="1600" dirty="0"/>
              <a:t>Unterstützung</a:t>
            </a:r>
            <a:r>
              <a:rPr lang="de-DE" sz="1600" b="0" dirty="0"/>
              <a:t>, einschließlich Maßnahmen zum Abbau der Stigmatisierung psychologischer Erkrankungen.</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678466"/>
            <a:ext cx="4221126"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600" b="1" dirty="0">
                <a:solidFill>
                  <a:schemeClr val="bg1"/>
                </a:solidFill>
              </a:rPr>
              <a:t>Präventionshierarchie für psychosoziale Risiken am Arbeitsplatz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Eine dreistufige Pyramide zur Darstellung der Präventionshierarchie für psychosoziale Risiken am Arbeitsplatz. Die Spitze der Pyramide, symbolisiert durch das Emoji einer Person, zeigt, dass es sich bei dieser Maßnahme um das letzte Mittel handelt. Die zweite (mittlere) Stufe, symbolisiert durch ein Zahnrad, steht für organisatorische und technische Maßnahmen, während die dritte (unterste) Stufe durch eine Lupe symbolisiert wird, um die Bedeutung der Erkennung und der Beseitigung der Risiken zu unterstreichen. Rechts neben der Pyramide befindet sich ein Maskottchen der Kampagne mit einem Ausrufezeichen in der linken Hand.">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de-DE"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489231"/>
            <a:ext cx="2367696" cy="461665"/>
          </a:xfrm>
          <a:prstGeom prst="rect">
            <a:avLst/>
          </a:prstGeom>
          <a:noFill/>
        </p:spPr>
        <p:txBody>
          <a:bodyPr wrap="square">
            <a:spAutoFit/>
          </a:bodyPr>
          <a:lstStyle/>
          <a:p>
            <a:r>
              <a:rPr lang="de-DE" sz="1200" b="1" dirty="0">
                <a:solidFill>
                  <a:srgbClr val="003399"/>
                </a:solidFill>
              </a:rPr>
              <a:t>Personenbezogene Maßnahmen als letztes Mittel.</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de-DE"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5" y="5170877"/>
            <a:ext cx="2685365" cy="461665"/>
          </a:xfrm>
          <a:prstGeom prst="rect">
            <a:avLst/>
          </a:prstGeom>
          <a:noFill/>
        </p:spPr>
        <p:txBody>
          <a:bodyPr wrap="square">
            <a:spAutoFit/>
          </a:bodyPr>
          <a:lstStyle/>
          <a:p>
            <a:r>
              <a:rPr lang="de-DE" sz="1200" b="1" dirty="0">
                <a:solidFill>
                  <a:srgbClr val="003399"/>
                </a:solidFill>
              </a:rPr>
              <a:t>Zu ergreifende organisatorische und technische Maßnahmen.</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de-DE"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27950"/>
            <a:ext cx="2355800" cy="461665"/>
          </a:xfrm>
          <a:prstGeom prst="rect">
            <a:avLst/>
          </a:prstGeom>
          <a:noFill/>
        </p:spPr>
        <p:txBody>
          <a:bodyPr wrap="square">
            <a:spAutoFit/>
          </a:bodyPr>
          <a:lstStyle/>
          <a:p>
            <a:r>
              <a:rPr lang="de-DE" sz="1200" b="1" dirty="0">
                <a:solidFill>
                  <a:srgbClr val="003399"/>
                </a:solidFill>
              </a:rPr>
              <a:t>Risiken an ihrem Ursprung ermitteln und beseitigen.</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1: Gefährdungsbeurteilung und Management psychosozialer Risiken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dirty="0">
                <a:latin typeface="+mn-lt"/>
              </a:rPr>
              <a:t>Präventivmaßnahmen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35033"/>
            <a:ext cx="796675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de-DE" sz="1800" dirty="0"/>
              <a:t>Psychosoziale Risiken </a:t>
            </a:r>
            <a:r>
              <a:rPr lang="de-DE" sz="1800" b="0" dirty="0"/>
              <a:t>am Arbeitsplatz</a:t>
            </a:r>
            <a:r>
              <a:rPr lang="de-DE" sz="1800" dirty="0"/>
              <a:t> sollten als strukturelles arbeitsbezogenes Problem </a:t>
            </a:r>
            <a:r>
              <a:rPr lang="de-DE" sz="1800" b="0" dirty="0"/>
              <a:t>und nicht als individuelles Problem</a:t>
            </a:r>
            <a:r>
              <a:rPr lang="de-DE" sz="1800" dirty="0"/>
              <a:t> </a:t>
            </a:r>
            <a:r>
              <a:rPr lang="de-DE" sz="1800" b="1" dirty="0"/>
              <a:t>betrachtet werden.</a:t>
            </a:r>
            <a:r>
              <a:rPr lang="de-DE" sz="1800" b="0" dirty="0"/>
              <a:t> </a:t>
            </a:r>
          </a:p>
          <a:p>
            <a:pPr marL="233363" indent="-233363">
              <a:spcBef>
                <a:spcPts val="600"/>
              </a:spcBef>
              <a:spcAft>
                <a:spcPts val="600"/>
              </a:spcAft>
            </a:pPr>
            <a:r>
              <a:rPr lang="de-DE" sz="1800" b="0" dirty="0"/>
              <a:t>Sie sollten sicherstellen, dass die </a:t>
            </a:r>
            <a:r>
              <a:rPr lang="de-DE" sz="1800" b="1" dirty="0"/>
              <a:t>Beschäftigten</a:t>
            </a:r>
            <a:r>
              <a:rPr lang="de-DE" sz="1800" b="0" dirty="0"/>
              <a:t> während des gesamten Prozesses </a:t>
            </a:r>
            <a:r>
              <a:rPr lang="de-DE" sz="1800" b="1" dirty="0"/>
              <a:t>einbezogen werden</a:t>
            </a:r>
            <a:r>
              <a:rPr lang="de-DE" sz="1800" b="0" dirty="0"/>
              <a:t> – von der Sensibilisierung und der Gefährdungsbeurteilung bis hin zur Erarbeitung von Lösungen.</a:t>
            </a:r>
          </a:p>
          <a:p>
            <a:pPr marL="233363" indent="-233363">
              <a:spcBef>
                <a:spcPts val="600"/>
              </a:spcBef>
              <a:spcAft>
                <a:spcPts val="600"/>
              </a:spcAft>
            </a:pPr>
            <a:r>
              <a:rPr lang="de-DE" sz="1800" dirty="0"/>
              <a:t>Befähigen Sie Ihre Führungskräfte, psychosoziale Risiken </a:t>
            </a:r>
            <a:r>
              <a:rPr lang="de-DE" sz="1800" b="0" dirty="0"/>
              <a:t>–</a:t>
            </a:r>
            <a:r>
              <a:rPr lang="de-DE" sz="1800" dirty="0"/>
              <a:t> </a:t>
            </a:r>
            <a:r>
              <a:rPr lang="de-DE" sz="1800" b="0" dirty="0"/>
              <a:t>einschließlich Problemen bei der Arbeitsbelastung, Konflikten und sozialem Fehlverhalten</a:t>
            </a:r>
            <a:r>
              <a:rPr lang="de-DE" sz="1800" dirty="0"/>
              <a:t> </a:t>
            </a:r>
            <a:r>
              <a:rPr lang="de-DE" sz="1800" b="0" dirty="0"/>
              <a:t>–</a:t>
            </a:r>
            <a:r>
              <a:rPr lang="de-DE" sz="1800" dirty="0"/>
              <a:t> zu erkennen und anzugehen.</a:t>
            </a:r>
          </a:p>
          <a:p>
            <a:pPr marL="233363" indent="-233363">
              <a:spcBef>
                <a:spcPts val="600"/>
              </a:spcBef>
              <a:spcAft>
                <a:spcPts val="600"/>
              </a:spcAft>
            </a:pPr>
            <a:r>
              <a:rPr lang="de-DE" sz="1800" dirty="0"/>
              <a:t>Verknüpfen Sie die Bewertung und das Management psychosozialer Risiken mit </a:t>
            </a:r>
            <a:r>
              <a:rPr lang="de-DE" sz="1800" b="0" dirty="0"/>
              <a:t>den übergeordneten Unternehmenskonzepten bezüglich</a:t>
            </a:r>
            <a:r>
              <a:rPr lang="de-DE" sz="1800" dirty="0"/>
              <a:t> Sicherheit und Gesundheit bei der Arbeit.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4737" y="3075071"/>
            <a:ext cx="4427264" cy="2399601"/>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p:txBody>
          <a:bodyPr/>
          <a:lstStyle/>
          <a:p>
            <a:r>
              <a:rPr lang="de-DE"/>
              <a:t>Schwerpunkt 2: Belästigung, sexuelle Belästigung und Gewalt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71738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Aktuelles Umfeld</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0229766"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de-DE" dirty="0"/>
              <a:t>Ein vielschichtiges Thema:</a:t>
            </a:r>
            <a:r>
              <a:rPr lang="de-DE" b="0" dirty="0"/>
              <a:t> Belästigungen, Mobbing, Diskriminierung, Viktimisierung usw.</a:t>
            </a:r>
          </a:p>
          <a:p>
            <a:pPr marL="233363" indent="-233363">
              <a:spcAft>
                <a:spcPts val="600"/>
              </a:spcAft>
            </a:pPr>
            <a:r>
              <a:rPr lang="de-DE" b="0" dirty="0"/>
              <a:t>Eine wesentliche Ursache für </a:t>
            </a:r>
            <a:r>
              <a:rPr lang="de-DE" dirty="0"/>
              <a:t>Gesundheitsprobleme </a:t>
            </a:r>
            <a:r>
              <a:rPr lang="de-DE" b="0" dirty="0"/>
              <a:t>(Depressionen, Angstzustände, Schlafstörungen usw.).</a:t>
            </a:r>
          </a:p>
          <a:p>
            <a:pPr marL="233363" indent="-233363">
              <a:spcAft>
                <a:spcPts val="600"/>
              </a:spcAft>
            </a:pPr>
            <a:r>
              <a:rPr lang="de-DE" dirty="0"/>
              <a:t>13 % der Beschäftigten in der EU</a:t>
            </a:r>
            <a:r>
              <a:rPr lang="de-DE" b="0" dirty="0"/>
              <a:t> haben am </a:t>
            </a:r>
            <a:r>
              <a:rPr lang="de-DE" b="1" dirty="0"/>
              <a:t>Arbeitsplatz</a:t>
            </a:r>
            <a:r>
              <a:rPr lang="de-DE" b="0" dirty="0"/>
              <a:t> bereits eine Form von </a:t>
            </a:r>
            <a:r>
              <a:rPr lang="de-DE" dirty="0"/>
              <a:t>Gewalt </a:t>
            </a:r>
            <a:r>
              <a:rPr lang="de-DE" b="0" dirty="0"/>
              <a:t>erlebt (EWCTS, </a:t>
            </a:r>
            <a:r>
              <a:rPr lang="de-DE" b="0" dirty="0" err="1"/>
              <a:t>Eurofound</a:t>
            </a:r>
            <a:r>
              <a:rPr lang="de-DE" b="0" dirty="0"/>
              <a:t>, 2021). </a:t>
            </a:r>
          </a:p>
          <a:p>
            <a:pPr marL="233363" indent="-233363">
              <a:spcAft>
                <a:spcPts val="600"/>
              </a:spcAft>
            </a:pPr>
            <a:r>
              <a:rPr lang="de-DE" dirty="0"/>
              <a:t>Die Digitalisierung</a:t>
            </a:r>
            <a:r>
              <a:rPr lang="de-DE" b="0" dirty="0"/>
              <a:t> hat neue Formen sozialen Fehlverhaltens hervorgebracht.</a:t>
            </a:r>
            <a:br>
              <a:rPr lang="de-DE" dirty="0"/>
            </a:br>
            <a:endParaRPr lang="de-DE"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2: Belästigung, sexuelle Belästigung und Gewalt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07141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p>
            <a:r>
              <a:rPr lang="de-DE" b="1" dirty="0">
                <a:solidFill>
                  <a:srgbClr val="003399"/>
                </a:solidFill>
                <a:cs typeface="Arial" panose="020B0604020202020204" pitchFamily="34" charset="0"/>
              </a:rPr>
              <a:t>Frauen melden häufiger soziales Fehlverhalten am Arbeitsplatz.</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de-DE"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477328"/>
          </a:xfrm>
          <a:prstGeom prst="rect">
            <a:avLst/>
          </a:prstGeom>
          <a:noFill/>
        </p:spPr>
        <p:txBody>
          <a:bodyPr wrap="square">
            <a:spAutoFit/>
          </a:bodyPr>
          <a:lstStyle/>
          <a:p>
            <a:pPr algn="ctr"/>
            <a:r>
              <a:rPr lang="de-DE" dirty="0">
                <a:solidFill>
                  <a:schemeClr val="tx2"/>
                </a:solidFill>
                <a:latin typeface="+mj-lt"/>
              </a:rPr>
              <a:t>der Frauen haben </a:t>
            </a:r>
            <a:r>
              <a:rPr lang="de-DE" b="1" dirty="0">
                <a:solidFill>
                  <a:schemeClr val="tx2"/>
                </a:solidFill>
                <a:latin typeface="+mj-lt"/>
              </a:rPr>
              <a:t>im Laufe ihres Lebens</a:t>
            </a:r>
            <a:r>
              <a:rPr lang="de-DE" dirty="0">
                <a:solidFill>
                  <a:schemeClr val="tx2"/>
                </a:solidFill>
                <a:latin typeface="+mj-lt"/>
              </a:rPr>
              <a:t> </a:t>
            </a:r>
            <a:r>
              <a:rPr lang="de-DE" b="1" dirty="0">
                <a:solidFill>
                  <a:schemeClr val="tx2"/>
                </a:solidFill>
                <a:latin typeface="+mj-lt"/>
              </a:rPr>
              <a:t>sexuelle Belästigung</a:t>
            </a:r>
            <a:r>
              <a:rPr lang="de-DE" dirty="0">
                <a:solidFill>
                  <a:schemeClr val="tx2"/>
                </a:solidFill>
                <a:latin typeface="+mj-lt"/>
              </a:rPr>
              <a:t> am Arbeitsplatz erfahren.</a:t>
            </a:r>
            <a:r>
              <a:rPr lang="de-DE" b="1" dirty="0">
                <a:solidFill>
                  <a:schemeClr val="tx2"/>
                </a:solidFill>
                <a:latin typeface="+mj-lt"/>
              </a:rPr>
              <a:t>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de-DE"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477328"/>
          </a:xfrm>
          <a:prstGeom prst="rect">
            <a:avLst/>
          </a:prstGeom>
          <a:noFill/>
        </p:spPr>
        <p:txBody>
          <a:bodyPr wrap="square">
            <a:spAutoFit/>
          </a:bodyPr>
          <a:lstStyle/>
          <a:p>
            <a:pPr algn="ctr"/>
            <a:r>
              <a:rPr lang="de-DE">
                <a:solidFill>
                  <a:schemeClr val="tx2"/>
                </a:solidFill>
                <a:latin typeface="+mj-lt"/>
              </a:rPr>
              <a:t>der Frauen waren in den </a:t>
            </a:r>
            <a:r>
              <a:rPr lang="de-DE" b="1">
                <a:solidFill>
                  <a:schemeClr val="tx2"/>
                </a:solidFill>
                <a:latin typeface="+mj-lt"/>
              </a:rPr>
              <a:t>letzten 12 Monaten am Arbeitsplatz</a:t>
            </a:r>
            <a:r>
              <a:rPr lang="de-DE">
                <a:solidFill>
                  <a:schemeClr val="tx2"/>
                </a:solidFill>
                <a:latin typeface="+mj-lt"/>
              </a:rPr>
              <a:t> Opfer </a:t>
            </a:r>
            <a:r>
              <a:rPr lang="de-DE" b="1">
                <a:solidFill>
                  <a:schemeClr val="tx2"/>
                </a:solidFill>
                <a:latin typeface="+mj-lt"/>
              </a:rPr>
              <a:t>sexueller Belästigung</a:t>
            </a:r>
            <a:r>
              <a:rPr lang="de-DE">
                <a:solidFill>
                  <a:schemeClr val="tx2"/>
                </a:solidFill>
                <a:latin typeface="+mj-lt"/>
              </a:rPr>
              <a:t> geworden.</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de-DE"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477328"/>
          </a:xfrm>
          <a:prstGeom prst="rect">
            <a:avLst/>
          </a:prstGeom>
          <a:noFill/>
        </p:spPr>
        <p:txBody>
          <a:bodyPr wrap="square" lIns="91440" tIns="45720" rIns="91440" bIns="45720" anchor="t">
            <a:spAutoFit/>
          </a:bodyPr>
          <a:lstStyle/>
          <a:p>
            <a:pPr algn="ctr"/>
            <a:r>
              <a:rPr lang="de-DE">
                <a:solidFill>
                  <a:schemeClr val="tx2"/>
                </a:solidFill>
                <a:latin typeface="+mj-lt"/>
              </a:rPr>
              <a:t>der Frauen wurden</a:t>
            </a:r>
            <a:r>
              <a:rPr lang="de-DE" b="1">
                <a:solidFill>
                  <a:schemeClr val="tx2"/>
                </a:solidFill>
                <a:latin typeface="+mj-lt"/>
              </a:rPr>
              <a:t> von </a:t>
            </a:r>
            <a:r>
              <a:rPr lang="de-DE">
                <a:solidFill>
                  <a:schemeClr val="tx2"/>
                </a:solidFill>
                <a:latin typeface="+mj-lt"/>
              </a:rPr>
              <a:t>einer </a:t>
            </a:r>
            <a:r>
              <a:rPr lang="de-DE" b="1">
                <a:solidFill>
                  <a:schemeClr val="tx2"/>
                </a:solidFill>
                <a:latin typeface="+mj-lt"/>
              </a:rPr>
              <a:t>männlichen Führungskraft oder einem Vorgesetzten sexuell belästigt</a:t>
            </a:r>
            <a:r>
              <a:rPr lang="de-DE">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2: Belästigung, sexuelle Belästigung und Gewalt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2914328" y="1139169"/>
            <a:ext cx="3900770" cy="1067981"/>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91440" r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de-DE" sz="1800" b="1" dirty="0">
                <a:solidFill>
                  <a:srgbClr val="003399"/>
                </a:solidFill>
              </a:rPr>
              <a:t>Die Beteiligung von Beschäftigten und Führungskompetenzen sind von entscheidender Bedeutung. </a:t>
            </a:r>
          </a:p>
        </p:txBody>
      </p:sp>
      <p:pic>
        <p:nvPicPr>
          <p:cNvPr id="8" name="Picture 7" descr="Foto in Gestalt einer Wolke, die eine Gruppe von Beschäftigten in einem Lager im Gespräch zeigt. Auf der linken Seite ist ein grünes Maskottchen der Kampagne zu sehen. Mit dem Bild wird die Beschäftigtenbeteiligung als zentrales Element im Kampf gegen Belästigung, sexuelle Belästigung und Gewalt hervorgehoben.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dirty="0">
                <a:latin typeface="+mn-lt"/>
              </a:rPr>
              <a:t>Präventivmaßnahmen</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7" y="3344018"/>
            <a:ext cx="10371423" cy="2579110"/>
          </a:xfrm>
        </p:spPr>
        <p:txBody>
          <a:bodyPr anchor="t">
            <a:noAutofit/>
          </a:bodyPr>
          <a:lstStyle/>
          <a:p>
            <a:pPr marL="233363" indent="-233363">
              <a:spcAft>
                <a:spcPts val="600"/>
              </a:spcAft>
            </a:pPr>
            <a:r>
              <a:rPr lang="de-DE" b="0" dirty="0"/>
              <a:t>Klarstellen, was akzeptabel ist und was nicht.</a:t>
            </a:r>
          </a:p>
          <a:p>
            <a:pPr marL="233363" indent="-233363">
              <a:spcAft>
                <a:spcPts val="600"/>
              </a:spcAft>
            </a:pPr>
            <a:r>
              <a:rPr lang="de-DE" b="0" dirty="0">
                <a:cs typeface="Arial"/>
              </a:rPr>
              <a:t>Den zugrunde liegenden Ursachen oder Einflussfaktoren nachgehen.</a:t>
            </a:r>
          </a:p>
          <a:p>
            <a:pPr marL="233363" indent="-233363">
              <a:spcAft>
                <a:spcPts val="600"/>
              </a:spcAft>
            </a:pPr>
            <a:r>
              <a:rPr lang="de-DE" b="0" dirty="0"/>
              <a:t>Beschäftigten die Möglichkeit geben, Bedenken oder Vorfälle vertraulich zu melden. </a:t>
            </a:r>
          </a:p>
          <a:p>
            <a:pPr marL="233363" indent="-233363">
              <a:spcAft>
                <a:spcPts val="600"/>
              </a:spcAft>
            </a:pPr>
            <a:r>
              <a:rPr lang="de-DE" b="0" dirty="0"/>
              <a:t>Fair und konsequent reagieren. </a:t>
            </a:r>
          </a:p>
          <a:p>
            <a:pPr marL="233363" indent="-233363">
              <a:spcAft>
                <a:spcPts val="600"/>
              </a:spcAft>
            </a:pPr>
            <a:r>
              <a:rPr lang="de-DE" b="0" dirty="0">
                <a:ea typeface=""/>
                <a:cs typeface="Arial"/>
              </a:rPr>
              <a:t>Ein Konzept für Deeskalationsstrategien und Ausstiegsoptionen erarbeiten, um die Beschäftigen vor Gewalt durch Dritte zu schützen.</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de-DE"/>
              <a:t>Schwerpunkt 3: Physische Risiken und psychische Gesundheit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0" y="1295400"/>
            <a:ext cx="848757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Aktuelles Umfeld</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1996957"/>
            <a:ext cx="8022534" cy="2503525"/>
          </a:xfrm>
          <a:prstGeom prst="rect">
            <a:avLst/>
          </a:prstGeom>
          <a:noFill/>
        </p:spPr>
        <p:txBody>
          <a:bodyPr wrap="square" rtlCol="0">
            <a:noAutofit/>
          </a:bodyPr>
          <a:lstStyle/>
          <a:p>
            <a:pPr>
              <a:spcBef>
                <a:spcPts val="1200"/>
              </a:spcBef>
              <a:spcAft>
                <a:spcPts val="600"/>
              </a:spcAft>
            </a:pPr>
            <a:r>
              <a:rPr lang="de-DE" sz="1800" dirty="0">
                <a:solidFill>
                  <a:schemeClr val="tx2"/>
                </a:solidFill>
              </a:rPr>
              <a:t>Die Kampagne beschäftigt sich schwerpunktmäßig mit dem Zusammenspiel zwischen psychosozialen Risiken und: </a:t>
            </a:r>
          </a:p>
          <a:p>
            <a:pPr marL="457200" indent="-223838">
              <a:spcBef>
                <a:spcPts val="600"/>
              </a:spcBef>
              <a:spcAft>
                <a:spcPts val="600"/>
              </a:spcAft>
              <a:buFont typeface="Wingdings" panose="05000000000000000000" pitchFamily="2" charset="2"/>
              <a:buChar char="§"/>
            </a:pPr>
            <a:r>
              <a:rPr lang="de-DE" sz="1800" b="1" dirty="0">
                <a:solidFill>
                  <a:schemeClr val="tx2"/>
                </a:solidFill>
              </a:rPr>
              <a:t>körperlicher Arbeitsbelastung sowie Muskel- und Skeletterkrankungen</a:t>
            </a:r>
            <a:r>
              <a:rPr lang="de-DE" sz="1800" dirty="0">
                <a:solidFill>
                  <a:schemeClr val="tx2"/>
                </a:solidFill>
              </a:rPr>
              <a:t> (MSE);</a:t>
            </a:r>
          </a:p>
          <a:p>
            <a:pPr marL="457200" indent="-223838">
              <a:spcBef>
                <a:spcPts val="600"/>
              </a:spcBef>
              <a:spcAft>
                <a:spcPts val="600"/>
              </a:spcAft>
              <a:buFont typeface="Wingdings" panose="05000000000000000000" pitchFamily="2" charset="2"/>
              <a:buChar char="§"/>
            </a:pPr>
            <a:r>
              <a:rPr lang="de-DE" sz="1800" b="1" dirty="0">
                <a:solidFill>
                  <a:schemeClr val="tx2"/>
                </a:solidFill>
              </a:rPr>
              <a:t>Faktoren des Arbeitsumfelds </a:t>
            </a:r>
            <a:r>
              <a:rPr lang="de-DE" sz="1800" dirty="0">
                <a:solidFill>
                  <a:schemeClr val="tx2"/>
                </a:solidFill>
              </a:rPr>
              <a:t>(z. B. Lärm, Temperatur, Gestaltung);</a:t>
            </a:r>
          </a:p>
          <a:p>
            <a:pPr marL="457200" indent="-223838">
              <a:spcBef>
                <a:spcPts val="600"/>
              </a:spcBef>
              <a:spcAft>
                <a:spcPts val="600"/>
              </a:spcAft>
              <a:buFont typeface="Wingdings" panose="05000000000000000000" pitchFamily="2" charset="2"/>
              <a:buChar char="§"/>
            </a:pPr>
            <a:r>
              <a:rPr lang="de-DE" sz="1800" b="1" dirty="0">
                <a:solidFill>
                  <a:schemeClr val="tx2"/>
                </a:solidFill>
              </a:rPr>
              <a:t>arbeitsbedingten Unfällen </a:t>
            </a:r>
            <a:r>
              <a:rPr lang="de-DE" sz="1800" dirty="0">
                <a:solidFill>
                  <a:schemeClr val="tx2"/>
                </a:solidFill>
              </a:rPr>
              <a:t>und</a:t>
            </a:r>
            <a:r>
              <a:rPr lang="de-DE" sz="1800" b="1" dirty="0">
                <a:solidFill>
                  <a:schemeClr val="tx2"/>
                </a:solidFill>
              </a:rPr>
              <a:t> Sicherheitsindikatoren</a:t>
            </a:r>
            <a:r>
              <a:rPr lang="de-DE"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515671" y="2842771"/>
            <a:ext cx="3012874" cy="1892827"/>
          </a:xfrm>
          <a:prstGeom prst="wedgeRectCallout">
            <a:avLst>
              <a:gd name="adj1" fmla="val -24762"/>
              <a:gd name="adj2" fmla="val 6321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de-DE" sz="1800" b="1" dirty="0">
                <a:solidFill>
                  <a:srgbClr val="003399"/>
                </a:solidFill>
              </a:rPr>
              <a:t>Physische und psychosoziale Risiken beeinflussen gemeinsam die psychische Gesundheit und Sicherheit. </a:t>
            </a:r>
          </a:p>
        </p:txBody>
      </p:sp>
      <p:pic>
        <p:nvPicPr>
          <p:cNvPr id="14" name="Picture 13" descr="Vektorgrafik mit einem grünen Maskottchen der Kampagne, das unter einer Muskel- und Skeletterkrankung leidet.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37575"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de-DE"/>
              <a:t>Schwerpunkt 3: Physische Risiken und psychische Gesundheit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1" y="1295400"/>
            <a:ext cx="1099457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dirty="0">
                <a:latin typeface="+mn-lt"/>
              </a:rPr>
              <a:t>Wie kann gegen Mehrfachbelastungen vorgegangen werden?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1996194"/>
            <a:ext cx="10625467" cy="2887420"/>
          </a:xfrm>
        </p:spPr>
        <p:txBody>
          <a:bodyPr>
            <a:normAutofit/>
          </a:bodyPr>
          <a:lstStyle/>
          <a:p>
            <a:pPr>
              <a:spcAft>
                <a:spcPts val="600"/>
              </a:spcAft>
            </a:pPr>
            <a:r>
              <a:rPr lang="de-DE" b="0" dirty="0"/>
              <a:t>durch die Bereitstellung</a:t>
            </a:r>
            <a:r>
              <a:rPr lang="de-DE" dirty="0"/>
              <a:t> eines ganzheitlichen Ansatzes für Sicherheit und Gesundheit bei der Arbeit</a:t>
            </a:r>
            <a:r>
              <a:rPr lang="de-DE" b="1" dirty="0"/>
              <a:t> unter</a:t>
            </a:r>
            <a:r>
              <a:rPr lang="de-DE" b="0" dirty="0"/>
              <a:t> </a:t>
            </a:r>
            <a:r>
              <a:rPr lang="de-DE" dirty="0"/>
              <a:t>Einbeziehung psychosozialer und physischer Risiken</a:t>
            </a:r>
            <a:r>
              <a:rPr lang="de-DE" b="0" dirty="0"/>
              <a:t>; </a:t>
            </a:r>
          </a:p>
          <a:p>
            <a:pPr>
              <a:spcAft>
                <a:spcPts val="600"/>
              </a:spcAft>
            </a:pPr>
            <a:r>
              <a:rPr lang="de-DE" b="0" dirty="0"/>
              <a:t>durch </a:t>
            </a:r>
            <a:r>
              <a:rPr lang="de-DE" dirty="0"/>
              <a:t>Sicherstellung einer gezielten Prävention von Muskel- und Skeletterkrankungen </a:t>
            </a:r>
            <a:r>
              <a:rPr lang="de-DE" b="0" dirty="0"/>
              <a:t>und körperlicher Belastung; </a:t>
            </a:r>
          </a:p>
          <a:p>
            <a:pPr>
              <a:spcAft>
                <a:spcPts val="600"/>
              </a:spcAft>
            </a:pPr>
            <a:r>
              <a:rPr lang="de-DE" b="0" dirty="0"/>
              <a:t>durch Berücksichtigung der </a:t>
            </a:r>
            <a:r>
              <a:rPr lang="de-DE" dirty="0"/>
              <a:t>Auswirkungen des physischen Arbeitsumfelds auf das Wohlbefinden der Beschäftigten</a:t>
            </a:r>
            <a:r>
              <a:rPr lang="de-DE" b="0" dirty="0"/>
              <a:t>;</a:t>
            </a:r>
          </a:p>
          <a:p>
            <a:pPr>
              <a:spcAft>
                <a:spcPts val="600"/>
              </a:spcAft>
            </a:pPr>
            <a:r>
              <a:rPr lang="de-DE" b="0" dirty="0"/>
              <a:t>durch besondere Beachtung von </a:t>
            </a:r>
            <a:r>
              <a:rPr lang="de-DE" dirty="0"/>
              <a:t>Hochrisikosektoren </a:t>
            </a:r>
            <a:r>
              <a:rPr lang="de-DE" b="0" dirty="0"/>
              <a:t>und </a:t>
            </a:r>
            <a:r>
              <a:rPr lang="de-DE" dirty="0"/>
              <a:t>schutzbedürftigen Gruppen</a:t>
            </a:r>
            <a:r>
              <a:rPr lang="de-DE" b="0" dirty="0"/>
              <a:t> bei Anwendung präventiver Ansätze.</a:t>
            </a:r>
          </a:p>
        </p:txBody>
      </p:sp>
      <p:pic>
        <p:nvPicPr>
          <p:cNvPr id="10" name="Picture 9" descr="Foto in Gestalt einer Wolke mit Beschäftigten in einem Logistikbetrieb im Gespräch.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450484" cy="489600"/>
          </a:xfrm>
        </p:spPr>
        <p:txBody>
          <a:bodyPr/>
          <a:lstStyle/>
          <a:p>
            <a:r>
              <a:rPr lang="de-DE" dirty="0"/>
              <a:t>Schwerpunkt 4: Psychosoziale Risiken im Gesundheits- und Sozialwesen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58456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Aktuelles Umfeld</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941610" cy="2790219"/>
          </a:xfrm>
        </p:spPr>
        <p:txBody>
          <a:bodyPr>
            <a:noAutofit/>
          </a:bodyPr>
          <a:lstStyle/>
          <a:p>
            <a:pPr marL="233363" indent="-233363">
              <a:spcBef>
                <a:spcPts val="1200"/>
              </a:spcBef>
              <a:spcAft>
                <a:spcPts val="600"/>
              </a:spcAft>
            </a:pPr>
            <a:r>
              <a:rPr lang="de-DE" b="0" dirty="0"/>
              <a:t>Ein Sektor</a:t>
            </a:r>
            <a:r>
              <a:rPr lang="de-DE" dirty="0"/>
              <a:t>, der für die europäische Gesellschaft von entscheidender Bedeutung ist und 21,5 Millionen Beschäftigte zählt</a:t>
            </a:r>
            <a:r>
              <a:rPr lang="de-DE" b="0" dirty="0"/>
              <a:t>, die </a:t>
            </a:r>
            <a:r>
              <a:rPr lang="de-DE" dirty="0"/>
              <a:t>11 % der Beschäftigten in der EU ausmachen. </a:t>
            </a:r>
          </a:p>
          <a:p>
            <a:pPr marL="233363" indent="-233363">
              <a:spcBef>
                <a:spcPts val="1200"/>
              </a:spcBef>
              <a:spcAft>
                <a:spcPts val="600"/>
              </a:spcAft>
            </a:pPr>
            <a:r>
              <a:rPr lang="de-DE" dirty="0"/>
              <a:t>Höheres Expositionsniveau gegenüber verschiedenen psychosozialen Risiken </a:t>
            </a:r>
            <a:r>
              <a:rPr lang="de-DE" dirty="0">
                <a:solidFill>
                  <a:schemeClr val="accent1"/>
                </a:solidFill>
              </a:rPr>
              <a:t>im Vergleich zu anderen </a:t>
            </a:r>
            <a:r>
              <a:rPr lang="de-DE" dirty="0"/>
              <a:t>Sektoren. </a:t>
            </a:r>
          </a:p>
          <a:p>
            <a:pPr marL="233363" indent="-233363">
              <a:spcBef>
                <a:spcPts val="1200"/>
              </a:spcBef>
              <a:spcAft>
                <a:spcPts val="600"/>
              </a:spcAft>
            </a:pPr>
            <a:r>
              <a:rPr lang="de-DE" dirty="0"/>
              <a:t>31 % der Beschäftigten im Gesundheits- und Sozialwesen leiden an Stress, Depressionen oder Angstzuständen</a:t>
            </a:r>
            <a:r>
              <a:rPr lang="de-DE" b="0" dirty="0"/>
              <a:t>, die in den 12 Monaten zuvor durch ihre Arbeit verursacht </a:t>
            </a:r>
            <a:r>
              <a:rPr lang="de-DE" dirty="0"/>
              <a:t>oder verschlimmert wurden</a:t>
            </a:r>
            <a:r>
              <a:rPr lang="de-DE" b="0" dirty="0"/>
              <a:t>.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7BD93-4687-98D9-D166-12A7C523AF57}"/>
              </a:ext>
              <a:ext uri="{C183D7F6-B498-43B3-948B-1728B52AA6E4}">
                <adec:decorative xmlns:adec="http://schemas.microsoft.com/office/drawing/2017/decorative" val="1"/>
              </a:ext>
            </a:extLst>
          </p:cNvPr>
          <p:cNvSpPr>
            <a:spLocks noGrp="1"/>
          </p:cNvSpPr>
          <p:nvPr>
            <p:ph type="title"/>
          </p:nvPr>
        </p:nvSpPr>
        <p:spPr>
          <a:xfrm>
            <a:off x="600002" y="180000"/>
            <a:ext cx="11374284" cy="489600"/>
          </a:xfrm>
        </p:spPr>
        <p:txBody>
          <a:bodyPr/>
          <a:lstStyle/>
          <a:p>
            <a:r>
              <a:rPr lang="de-DE" dirty="0"/>
              <a:t>Schwerpunkt 4: Psychosoziale Risiken im Gesundheits- und Sozialwesen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113328"/>
            <a:ext cx="10799114"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dirty="0">
                <a:latin typeface="+mn-lt"/>
              </a:rPr>
              <a:t>Anteil der Arbeitsplätze im Gesundheits- und Sozialwesen, für die von psychosozialen Gefährdungen berichtet wird, im Vergleich zum EU-27-Durchschnitt aller Sektoren (2024). </a:t>
            </a:r>
          </a:p>
        </p:txBody>
      </p:sp>
      <p:pic>
        <p:nvPicPr>
          <p:cNvPr id="5" name="Graphic 4" descr="Diagramm zum Vergleich der unterschiedlichen psychosozialen Risiken am Arbeitsplatz: alle Sektoren in den Mitgliedstaaten der EU-27 (blau) und nur das Gesundheits- und Sozialwesen (grün). Die dargestellten psychosozialen Risiken: 56 % gegenüber 72 % haben Kontakt mit Kundinnen und Kunden, Patientinnen und Patienten, Schülerinnen und Schülern usw.; Zeitdruck; 43 % gegenüber 48 % haben mit schlechter Kommunikation oder Zusammenarbeit mit anderen Organisationen zu kämpfen; 18 % gegenüber 21 % sind von langen oder unregelmäßigen Arbeitszeiten betroffen; 10 % gegenüber 11 % haben Angst vor dem Verlust ihres Arbeitsplatzes.">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3295840" y="2001506"/>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3078678" y="4791365"/>
            <a:ext cx="5023599" cy="1384995"/>
          </a:xfrm>
          <a:prstGeom prst="rect">
            <a:avLst/>
          </a:prstGeom>
          <a:noFill/>
        </p:spPr>
        <p:txBody>
          <a:bodyPr wrap="square" rtlCol="0">
            <a:spAutoFit/>
          </a:bodyPr>
          <a:lstStyle/>
          <a:p>
            <a:pPr marL="227013" indent="-227013">
              <a:buClr>
                <a:srgbClr val="C00000"/>
              </a:buClr>
              <a:buAutoNum type="alphaUcPeriod"/>
            </a:pPr>
            <a:r>
              <a:rPr lang="de-DE" sz="1050" b="1" dirty="0">
                <a:solidFill>
                  <a:schemeClr val="tx1">
                    <a:lumMod val="65000"/>
                    <a:lumOff val="35000"/>
                  </a:schemeClr>
                </a:solidFill>
              </a:rPr>
              <a:t>Umgang mit schwierigen Kundinnen und Kunden, Patientinnen und Patienten, Schülerinnen und Schülern usw.</a:t>
            </a:r>
          </a:p>
          <a:p>
            <a:pPr marL="227013" indent="-227013">
              <a:buClr>
                <a:srgbClr val="C00000"/>
              </a:buClr>
              <a:buAutoNum type="alphaUcPeriod"/>
            </a:pPr>
            <a:r>
              <a:rPr lang="de-DE" sz="1050" b="1" dirty="0">
                <a:solidFill>
                  <a:schemeClr val="tx1">
                    <a:lumMod val="65000"/>
                    <a:lumOff val="35000"/>
                  </a:schemeClr>
                </a:solidFill>
              </a:rPr>
              <a:t>Zeitdruck</a:t>
            </a:r>
          </a:p>
          <a:p>
            <a:pPr marL="227013" indent="-227013">
              <a:buClr>
                <a:srgbClr val="C00000"/>
              </a:buClr>
              <a:buAutoNum type="alphaUcPeriod"/>
            </a:pPr>
            <a:r>
              <a:rPr lang="de-DE" sz="1050" b="1" dirty="0">
                <a:solidFill>
                  <a:schemeClr val="tx1">
                    <a:lumMod val="65000"/>
                    <a:lumOff val="35000"/>
                  </a:schemeClr>
                </a:solidFill>
              </a:rPr>
              <a:t>Schlechte Kommunikation oder Zusammenarbeit innerhalb der Organisation</a:t>
            </a:r>
          </a:p>
          <a:p>
            <a:pPr marL="227013" indent="-227013">
              <a:buClr>
                <a:srgbClr val="C00000"/>
              </a:buClr>
              <a:buAutoNum type="alphaUcPeriod"/>
            </a:pPr>
            <a:r>
              <a:rPr lang="de-DE" sz="1050" b="1" dirty="0">
                <a:solidFill>
                  <a:schemeClr val="tx1">
                    <a:lumMod val="65000"/>
                    <a:lumOff val="35000"/>
                  </a:schemeClr>
                </a:solidFill>
              </a:rPr>
              <a:t>Lange oder unregelmäßige Arbeitszeiten</a:t>
            </a:r>
          </a:p>
          <a:p>
            <a:pPr marL="227013" indent="-227013">
              <a:buClr>
                <a:srgbClr val="C00000"/>
              </a:buClr>
              <a:buAutoNum type="alphaUcPeriod"/>
            </a:pPr>
            <a:r>
              <a:rPr lang="de-DE" sz="1050" b="1" dirty="0">
                <a:solidFill>
                  <a:schemeClr val="tx1">
                    <a:lumMod val="65000"/>
                    <a:lumOff val="35000"/>
                  </a:schemeClr>
                </a:solidFill>
              </a:rPr>
              <a:t>Angst vor Arbeitsplatzverlust</a:t>
            </a:r>
          </a:p>
          <a:p>
            <a:pPr marL="342900" indent="-342900">
              <a:buAutoNum type="alphaUcPeriod"/>
            </a:pPr>
            <a:endParaRPr lang="en-GB" sz="105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3313258" y="5972643"/>
            <a:ext cx="9269638" cy="338554"/>
          </a:xfrm>
          <a:prstGeom prst="rect">
            <a:avLst/>
          </a:prstGeom>
          <a:noFill/>
        </p:spPr>
        <p:txBody>
          <a:bodyPr wrap="square" rtlCol="0">
            <a:spAutoFit/>
          </a:bodyPr>
          <a:lstStyle/>
          <a:p>
            <a:r>
              <a:rPr lang="de-DE" sz="800" i="1" dirty="0">
                <a:solidFill>
                  <a:schemeClr val="tx1">
                    <a:lumMod val="65000"/>
                    <a:lumOff val="35000"/>
                  </a:schemeClr>
                </a:solidFill>
              </a:rPr>
              <a:t>Quelle: ESENER 2024</a:t>
            </a:r>
            <a:br>
              <a:rPr lang="de-DE" sz="800" i="1" dirty="0">
                <a:solidFill>
                  <a:schemeClr val="tx1">
                    <a:lumMod val="65000"/>
                    <a:lumOff val="35000"/>
                  </a:schemeClr>
                </a:solidFill>
              </a:rPr>
            </a:br>
            <a:r>
              <a:rPr lang="de-DE" sz="800" i="1" dirty="0">
                <a:solidFill>
                  <a:schemeClr val="tx1">
                    <a:lumMod val="65000"/>
                    <a:lumOff val="35000"/>
                  </a:schemeClr>
                </a:solidFill>
              </a:rPr>
              <a:t>Basis: Betriebe in der EU-27.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8102277" y="4836115"/>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de-DE" sz="1100" b="1">
                  <a:solidFill>
                    <a:schemeClr val="tx1">
                      <a:lumMod val="65000"/>
                      <a:lumOff val="35000"/>
                    </a:schemeClr>
                  </a:solidFill>
                </a:rPr>
                <a:t>EU-27</a:t>
              </a:r>
            </a:p>
            <a:p>
              <a:pPr>
                <a:buClr>
                  <a:srgbClr val="C00000"/>
                </a:buClr>
              </a:pPr>
              <a:endParaRPr lang="es-ES" sz="1100" b="1" dirty="0">
                <a:solidFill>
                  <a:schemeClr val="tx1">
                    <a:lumMod val="65000"/>
                    <a:lumOff val="35000"/>
                  </a:schemeClr>
                </a:solidFill>
              </a:endParaRPr>
            </a:p>
            <a:p>
              <a:pPr>
                <a:buClr>
                  <a:srgbClr val="C00000"/>
                </a:buClr>
              </a:pPr>
              <a:r>
                <a:rPr lang="de-DE" sz="1100" b="1">
                  <a:solidFill>
                    <a:schemeClr val="tx1">
                      <a:lumMod val="65000"/>
                      <a:lumOff val="35000"/>
                    </a:schemeClr>
                  </a:solidFill>
                </a:rPr>
                <a:t>Gesundheits- und</a:t>
              </a:r>
            </a:p>
            <a:p>
              <a:pPr>
                <a:buClr>
                  <a:srgbClr val="C00000"/>
                </a:buClr>
              </a:pPr>
              <a:r>
                <a:rPr lang="de-DE" sz="1100" b="1">
                  <a:solidFill>
                    <a:schemeClr val="tx1">
                      <a:lumMod val="65000"/>
                      <a:lumOff val="35000"/>
                    </a:schemeClr>
                  </a:solidFill>
                </a:rPr>
                <a:t>Sozialwesen</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06EA-F22D-95AA-E01E-1B5B72788FD9}"/>
              </a:ext>
              <a:ext uri="{C183D7F6-B498-43B3-948B-1728B52AA6E4}">
                <adec:decorative xmlns:adec="http://schemas.microsoft.com/office/drawing/2017/decorative" val="0"/>
              </a:ext>
            </a:extLst>
          </p:cNvPr>
          <p:cNvSpPr>
            <a:spLocks noGrp="1"/>
          </p:cNvSpPr>
          <p:nvPr>
            <p:ph type="title"/>
          </p:nvPr>
        </p:nvSpPr>
        <p:spPr>
          <a:xfrm>
            <a:off x="600002" y="180000"/>
            <a:ext cx="11591998" cy="489600"/>
          </a:xfrm>
        </p:spPr>
        <p:txBody>
          <a:bodyPr/>
          <a:lstStyle/>
          <a:p>
            <a:r>
              <a:rPr lang="de-DE" dirty="0"/>
              <a:t>Schwerpunkt 4: Psychosoziale Risiken im Gesundheits- und Sozialwesen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solidFill>
                  <a:schemeClr val="tx2"/>
                </a:solidFill>
                <a:latin typeface="+mn-lt"/>
                <a:cs typeface="Arial"/>
              </a:rPr>
              <a:t>Sektorspezifische</a:t>
            </a:r>
            <a:r>
              <a:rPr lang="de-DE" sz="1800" b="1">
                <a:latin typeface="+mn-lt"/>
                <a:cs typeface="Arial"/>
              </a:rPr>
              <a:t> Präventionsmaßnahmen:</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41042" y="1965604"/>
            <a:ext cx="5958985" cy="3709805"/>
          </a:xfrm>
        </p:spPr>
        <p:txBody>
          <a:bodyPr>
            <a:noAutofit/>
          </a:bodyPr>
          <a:lstStyle/>
          <a:p>
            <a:pPr marL="233045" indent="-233045">
              <a:spcAft>
                <a:spcPts val="600"/>
              </a:spcAft>
            </a:pPr>
            <a:r>
              <a:rPr lang="de-DE" b="0" dirty="0"/>
              <a:t>Förderung der Eigenverantwortung am Arbeitsplatz in der Pflege </a:t>
            </a:r>
          </a:p>
          <a:p>
            <a:pPr marL="233045" indent="-233045">
              <a:spcAft>
                <a:spcPts val="600"/>
              </a:spcAft>
            </a:pPr>
            <a:r>
              <a:rPr lang="de-DE" b="0" dirty="0"/>
              <a:t>Einbeziehung der Beschäftigten in Entscheidungen zum Arbeitsplatz und zur Pflege</a:t>
            </a:r>
          </a:p>
          <a:p>
            <a:pPr marL="233045" indent="-233045">
              <a:spcAft>
                <a:spcPts val="600"/>
              </a:spcAft>
            </a:pPr>
            <a:r>
              <a:rPr lang="de-DE" b="0" dirty="0"/>
              <a:t>Anerkennung und Vergütung von Pflegedienstleistungen</a:t>
            </a:r>
          </a:p>
          <a:p>
            <a:pPr marL="233045" indent="-233045">
              <a:spcAft>
                <a:spcPts val="600"/>
              </a:spcAft>
            </a:pPr>
            <a:r>
              <a:rPr lang="de-DE" b="0" dirty="0"/>
              <a:t>Partizipative Schichtplanung</a:t>
            </a:r>
          </a:p>
          <a:p>
            <a:pPr marL="233045" indent="-233045">
              <a:spcAft>
                <a:spcPts val="600"/>
              </a:spcAft>
            </a:pPr>
            <a:r>
              <a:rPr lang="de-DE" b="0" dirty="0"/>
              <a:t>Angemessene Personalausstattung und adäquate Aufgaben- und Arbeitsverwaltung</a:t>
            </a:r>
          </a:p>
          <a:p>
            <a:pPr marL="233045" indent="-233045">
              <a:spcAft>
                <a:spcPts val="600"/>
              </a:spcAft>
            </a:pPr>
            <a:r>
              <a:rPr lang="de-DE" b="0" dirty="0"/>
              <a:t>Sicherstellung ausreichender Ruhezeiten und bessere Vereinbarkeit von Berufs- und Privatleben</a:t>
            </a:r>
          </a:p>
          <a:p>
            <a:pPr marL="0" indent="0">
              <a:spcBef>
                <a:spcPts val="1200"/>
              </a:spcBef>
              <a:spcAft>
                <a:spcPts val="600"/>
              </a:spcAft>
              <a:buNone/>
            </a:pPr>
            <a:endParaRPr lang="en-GB" dirty="0"/>
          </a:p>
        </p:txBody>
      </p:sp>
      <p:sp>
        <p:nvSpPr>
          <p:cNvPr id="7" name="Speech Bubble: Rectangle 6">
            <a:extLst>
              <a:ext uri="{FF2B5EF4-FFF2-40B4-BE49-F238E27FC236}">
                <a16:creationId xmlns:a16="http://schemas.microsoft.com/office/drawing/2014/main" id="{2969ACA8-C7A1-9238-A068-FD5565903204}"/>
              </a:ext>
            </a:extLst>
          </p:cNvPr>
          <p:cNvSpPr/>
          <p:nvPr/>
        </p:nvSpPr>
        <p:spPr>
          <a:xfrm>
            <a:off x="7080216" y="2110610"/>
            <a:ext cx="3891206" cy="2222146"/>
          </a:xfrm>
          <a:prstGeom prst="wedgeRectCallout">
            <a:avLst>
              <a:gd name="adj1" fmla="val -24762"/>
              <a:gd name="adj2" fmla="val 6321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e-DE" sz="1800" b="1" dirty="0">
                <a:solidFill>
                  <a:schemeClr val="tx2"/>
                </a:solidFill>
              </a:rPr>
              <a:t>Gute Arbeitsbedingungen kommen nicht nur den Beschäftigten im Gesundheits- und Sozialwesen zugute, sondern sorgen auch für eine Verbesserung der Pflegequalität und der Patientensicherheit.  </a:t>
            </a:r>
          </a:p>
        </p:txBody>
      </p:sp>
      <p:pic>
        <p:nvPicPr>
          <p:cNvPr id="9" name="Picture 8" descr="Vektorgrafik mit einem Maskottchen der Kampagne neben einem Krankenhausbett zur Veranschaulichung des Gesundheits- und Sozialwesens.">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a:xfrm>
            <a:off x="600002" y="180000"/>
            <a:ext cx="10983017" cy="489600"/>
          </a:xfrm>
        </p:spPr>
        <p:txBody>
          <a:bodyPr/>
          <a:lstStyle/>
          <a:p>
            <a:r>
              <a:rPr lang="de-DE" dirty="0"/>
              <a:t>Schwerpunkt 5: Förderung der psychischen Gesundheit bei der Arbeit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1" y="1296482"/>
            <a:ext cx="10983017"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Aktuelles Umfeld</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1877579"/>
            <a:ext cx="10499800" cy="2950153"/>
          </a:xfrm>
        </p:spPr>
        <p:txBody>
          <a:bodyPr>
            <a:normAutofit lnSpcReduction="10000"/>
          </a:bodyPr>
          <a:lstStyle/>
          <a:p>
            <a:pPr marL="233363" indent="-233363">
              <a:spcBef>
                <a:spcPts val="1200"/>
              </a:spcBef>
              <a:spcAft>
                <a:spcPts val="600"/>
              </a:spcAft>
            </a:pPr>
            <a:r>
              <a:rPr lang="de-DE" dirty="0"/>
              <a:t>Die berufliche Wiedereingliederung von </a:t>
            </a:r>
            <a:r>
              <a:rPr lang="de-DE" b="0" dirty="0"/>
              <a:t>Beschäftigten nach einer arbeitsbedingten psychischen Erkrankung erfordert </a:t>
            </a:r>
            <a:r>
              <a:rPr lang="de-DE" dirty="0"/>
              <a:t>angemessene Anpassungen</a:t>
            </a:r>
            <a:r>
              <a:rPr lang="de-DE" b="0" dirty="0"/>
              <a:t>. </a:t>
            </a:r>
          </a:p>
          <a:p>
            <a:pPr marL="233363" indent="-233363">
              <a:spcBef>
                <a:spcPts val="1200"/>
              </a:spcBef>
              <a:spcAft>
                <a:spcPts val="600"/>
              </a:spcAft>
            </a:pPr>
            <a:r>
              <a:rPr lang="de-DE" b="0" dirty="0"/>
              <a:t>Selbst wenn psychische Probleme nicht arbeitsbedingt sind, </a:t>
            </a:r>
            <a:r>
              <a:rPr lang="de-DE" dirty="0"/>
              <a:t>kommt ein unterstützendes und respektvolles Arbeitsumfeld </a:t>
            </a:r>
            <a:r>
              <a:rPr lang="de-DE" b="0" dirty="0"/>
              <a:t>sowohl der </a:t>
            </a:r>
            <a:r>
              <a:rPr lang="de-DE" dirty="0"/>
              <a:t>einzelnen Person als auch der Organisation </a:t>
            </a:r>
            <a:r>
              <a:rPr lang="de-DE" b="0" dirty="0"/>
              <a:t>zugute.</a:t>
            </a:r>
          </a:p>
          <a:p>
            <a:pPr marL="233363" indent="-233363">
              <a:spcBef>
                <a:spcPts val="1200"/>
              </a:spcBef>
              <a:spcAft>
                <a:spcPts val="600"/>
              </a:spcAft>
            </a:pPr>
            <a:r>
              <a:rPr lang="de-DE" dirty="0"/>
              <a:t>Individuelle Anpassungen </a:t>
            </a:r>
            <a:r>
              <a:rPr lang="de-DE" b="0" dirty="0"/>
              <a:t>können es allen ermöglichen, effektiv zu arbeiten und sich wertgeschätzt zu fühlen; zu diesen Anpassungen gehören z. B. geräuschärmere Arbeitsplätze, flexible Arbeitszeiten und die Anpassung der Arbeitsaufgaben. </a:t>
            </a:r>
          </a:p>
          <a:p>
            <a:pPr marL="233363" indent="-233363">
              <a:spcBef>
                <a:spcPts val="1200"/>
              </a:spcBef>
              <a:spcAft>
                <a:spcPts val="600"/>
              </a:spcAft>
            </a:pPr>
            <a:r>
              <a:rPr lang="de-DE" dirty="0"/>
              <a:t>Stigmatisierung ist nach wie vor ein großes Hindernis, das es zu überwinden gilt</a:t>
            </a:r>
            <a:r>
              <a:rPr lang="de-DE"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3343" y="4684697"/>
            <a:ext cx="4248077" cy="2077526"/>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a:xfrm>
            <a:off x="600002" y="180000"/>
            <a:ext cx="10878528" cy="489600"/>
          </a:xfrm>
        </p:spPr>
        <p:txBody>
          <a:bodyPr/>
          <a:lstStyle/>
          <a:p>
            <a:r>
              <a:rPr lang="de-DE" dirty="0"/>
              <a:t>Schwerpunkt 5: Förderung der psychischen Gesundheit bei der Arbeit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dirty="0">
                <a:latin typeface="+mn-lt"/>
              </a:rPr>
              <a:t>Aktuelles Umfeld</a:t>
            </a:r>
          </a:p>
        </p:txBody>
      </p:sp>
      <p:pic>
        <p:nvPicPr>
          <p:cNvPr id="12" name="Picture 11" descr="Foto einer Gruppe von Büroangestellten im Gespräch und ein Maskottchen der Kampagne mit verschlossenem Mund zur Veranschaulichung der Hemmschwelle beim Sprechen über die psychische Gesundheit.">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de-DE"/>
              <a:t>Fast die Hälfte der Beschäftigten in der EU </a:t>
            </a:r>
            <a:r>
              <a:rPr lang="de-DE">
                <a:solidFill>
                  <a:schemeClr val="tx1">
                    <a:lumMod val="50000"/>
                    <a:lumOff val="50000"/>
                  </a:schemeClr>
                </a:solidFill>
              </a:rPr>
              <a:t>ist der Auffassung, dass sich die Offenlegung einer psychischen Erkrankung am Arbeitsplatz negativ auf ihre berufliche Karriere auswirken würde; ein ebenso großer Anteil stimmt dem nicht zu. </a:t>
            </a:r>
          </a:p>
          <a:p>
            <a:pPr marL="0" indent="0">
              <a:buNone/>
            </a:pPr>
            <a:r>
              <a:rPr lang="de-DE" sz="1333"/>
              <a:t>OSH Pulse 2025</a:t>
            </a:r>
          </a:p>
        </p:txBody>
      </p:sp>
      <p:pic>
        <p:nvPicPr>
          <p:cNvPr id="10" name="Picture 9" descr="Vektorgrafik in Gestalt einer Wolke mit der Papiersilhouette eines Kopfes mit Unendlichkeitssymbol. Links ist ein Kalender abgebildet. Rechts hält ein Maskottchen der Kampagne eine Europaflagg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de-DE" sz="1600" b="1" noProof="0">
                <a:solidFill>
                  <a:srgbClr val="003399"/>
                </a:solidFill>
              </a:rPr>
              <a:t>Fast 50 % </a:t>
            </a:r>
            <a:r>
              <a:rPr lang="de-DE" sz="1600" b="1">
                <a:solidFill>
                  <a:schemeClr val="accent1"/>
                </a:solidFill>
              </a:rPr>
              <a:t>der EU-Bevölkerung geben an, in den zwölf Monaten zuvor emotionale oder psychosoziale Probleme gehabt zu haben, etwa das Durchleben von depressiven Phasen oder Angstzuständen.</a:t>
            </a:r>
          </a:p>
          <a:p>
            <a:pPr defTabSz="342900">
              <a:spcBef>
                <a:spcPts val="450"/>
              </a:spcBef>
              <a:buClr>
                <a:schemeClr val="tx2"/>
              </a:buClr>
            </a:pPr>
            <a:r>
              <a:rPr lang="de-DE" sz="1333" b="1">
                <a:solidFill>
                  <a:schemeClr val="tx2"/>
                </a:solidFill>
              </a:rPr>
              <a:t>Eurobarometer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6478" y="2959382"/>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a:xfrm>
            <a:off x="600002" y="180000"/>
            <a:ext cx="10965370" cy="489600"/>
          </a:xfrm>
        </p:spPr>
        <p:txBody>
          <a:bodyPr/>
          <a:lstStyle/>
          <a:p>
            <a:r>
              <a:rPr lang="de-DE" dirty="0"/>
              <a:t>Schwerpunkt 5: Förderung der psychischen Gesundheit bei der Arbeit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72771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1800" b="1">
                <a:latin typeface="+mn-lt"/>
              </a:rPr>
              <a:t>Präventivmaßnahmen</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1955592"/>
            <a:ext cx="6872987" cy="3806659"/>
          </a:xfrm>
        </p:spPr>
        <p:txBody>
          <a:bodyPr>
            <a:noAutofit/>
          </a:bodyPr>
          <a:lstStyle/>
          <a:p>
            <a:pPr marL="233363" indent="-233363">
              <a:spcAft>
                <a:spcPts val="600"/>
              </a:spcAft>
            </a:pPr>
            <a:r>
              <a:rPr lang="de-DE" dirty="0"/>
              <a:t>Anwendung der Grundsätze für Sicherheit und Gesundheit bei der Arbeit sowohl auf die psychische als auch auf die physische Gesundheit</a:t>
            </a:r>
            <a:r>
              <a:rPr lang="de-DE" b="0" dirty="0"/>
              <a:t>: frühzeitige Unterstützung, angemessene Anpassungen, Nichtdiskriminierung.</a:t>
            </a:r>
          </a:p>
          <a:p>
            <a:pPr marL="233363" indent="-233363">
              <a:spcAft>
                <a:spcPts val="600"/>
              </a:spcAft>
            </a:pPr>
            <a:r>
              <a:rPr lang="de-DE" dirty="0"/>
              <a:t>Praktische Unterstützung</a:t>
            </a:r>
            <a:r>
              <a:rPr lang="de-DE" b="0" dirty="0"/>
              <a:t>: Anpassung von Aufgaben, Arbeitszeiten oder der Umgebung, um Beschäftigten den Alltag am Arbeitsplatz oder die berufliche Wiedereingliederung zu erleichtern.</a:t>
            </a:r>
          </a:p>
          <a:p>
            <a:pPr marL="233363" indent="-233363">
              <a:spcAft>
                <a:spcPts val="600"/>
              </a:spcAft>
            </a:pPr>
            <a:r>
              <a:rPr lang="de-DE" dirty="0"/>
              <a:t>Etablierung einer unterstützenden und stigmatisierungsfreien Kultur</a:t>
            </a:r>
            <a:r>
              <a:rPr lang="de-DE" b="0" dirty="0"/>
              <a:t>: Schärfen des Bewusstseins, Einbeziehung der Beschäftigten und Ermutigung, Probleme offen anzusprechen und Hilfe zu suchen.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586478" y="1304160"/>
            <a:ext cx="4066272" cy="1578490"/>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de-DE" sz="1800" b="1" dirty="0">
                <a:solidFill>
                  <a:schemeClr val="tx2"/>
                </a:solidFill>
              </a:rPr>
              <a:t>Denken Sie daran: Wirksame Prävention beginnt mit der Bekämpfung der grundlegenden Ursachen psychosozialer Risiken am Arbeitsplatz.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de-DE"/>
              <a:t>Das Netzwerk der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o: Netzwerk der EU-Agenturen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60"/>
            <a:ext cx="1945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de-DE" sz="1400" b="1" dirty="0">
                <a:solidFill>
                  <a:schemeClr val="tx2"/>
                </a:solidFill>
                <a:hlinkClick r:id="rId5">
                  <a:extLst>
                    <a:ext uri="{A12FA001-AC4F-418D-AE19-62706E023703}">
                      <ahyp:hlinkClr xmlns:ahyp="http://schemas.microsoft.com/office/drawing/2018/hyperlinkcolor" val="tx"/>
                    </a:ext>
                  </a:extLst>
                </a:hlinkClick>
              </a:rPr>
              <a:t>EUROPÄISCHE SOZIALPARTNER</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o: Enterprise Europe Network (EEN)">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399869"/>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de-DE" sz="1400" b="1" dirty="0">
                <a:solidFill>
                  <a:schemeClr val="tx2"/>
                </a:solidFill>
                <a:hlinkClick r:id="rId8">
                  <a:extLst>
                    <a:ext uri="{A12FA001-AC4F-418D-AE19-62706E023703}">
                      <ahyp:hlinkClr xmlns:ahyp="http://schemas.microsoft.com/office/drawing/2018/hyperlinkcolor" val="tx"/>
                    </a:ext>
                  </a:extLst>
                </a:hlinkClick>
              </a:rPr>
              <a:t>EU-ORGANE</a:t>
            </a:r>
          </a:p>
          <a:p>
            <a:pPr algn="ctr"/>
            <a:endParaRPr lang="en-GB" dirty="0">
              <a:solidFill>
                <a:schemeClr val="tx2"/>
              </a:solidFill>
            </a:endParaRPr>
          </a:p>
        </p:txBody>
      </p:sp>
      <p:pic>
        <p:nvPicPr>
          <p:cNvPr id="4" name="Picture 3" descr="Logo of Europäische Agentur für Sicherheit und Gesundheitsschutz am Arbeitsplatz, ">
            <a:hlinkClick r:id="rId9"/>
            <a:extLst>
              <a:ext uri="{FF2B5EF4-FFF2-40B4-BE49-F238E27FC236}">
                <a16:creationId xmlns:a16="http://schemas.microsoft.com/office/drawing/2014/main" id="{46F65456-00ED-345C-CB7C-8F93A35539F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34137" y="2966296"/>
            <a:ext cx="2178387" cy="557017"/>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0" y="4097724"/>
            <a:ext cx="2327885"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fr-FR" sz="1400" b="1" dirty="0">
                <a:solidFill>
                  <a:schemeClr val="tx2"/>
                </a:solidFill>
                <a:hlinkClick r:id="rId11"/>
              </a:rPr>
              <a:t>NATIONALE FOCAL POINTS DER EU-OSHA</a:t>
            </a:r>
            <a:endParaRPr lang="en-GB" sz="1400" b="1" dirty="0">
              <a:solidFill>
                <a:schemeClr val="tx2"/>
              </a:solidFill>
            </a:endParaRPr>
          </a:p>
        </p:txBody>
      </p:sp>
      <p:pic>
        <p:nvPicPr>
          <p:cNvPr id="13" name="Picture 6" descr="Logo: OSHVET-Projek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919370"/>
            <a:ext cx="1931602" cy="404864"/>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de-DE" sz="1400" b="1" dirty="0">
                <a:solidFill>
                  <a:schemeClr val="tx2"/>
                </a:solidFill>
                <a:hlinkClick r:id="rId14">
                  <a:extLst>
                    <a:ext uri="{A12FA001-AC4F-418D-AE19-62706E023703}">
                      <ahyp:hlinkClr xmlns:ahyp="http://schemas.microsoft.com/office/drawing/2018/hyperlinkcolor" val="tx"/>
                    </a:ext>
                  </a:extLst>
                </a:hlinkClick>
              </a:rPr>
              <a:t>MEDIENPARTNER</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52113" y="5573236"/>
            <a:ext cx="2283534"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de-DE" sz="1400" b="1" dirty="0">
                <a:solidFill>
                  <a:schemeClr val="tx2"/>
                </a:solidFill>
                <a:hlinkClick r:id="rId15">
                  <a:extLst>
                    <a:ext uri="{A12FA001-AC4F-418D-AE19-62706E023703}">
                      <ahyp:hlinkClr xmlns:ahyp="http://schemas.microsoft.com/office/drawing/2018/hyperlinkcolor" val="tx"/>
                    </a:ext>
                  </a:extLst>
                </a:hlinkClick>
              </a:rPr>
              <a:t>OFFIZIELLE KAMPAGNENPARTNER</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a:xfrm>
            <a:off x="600002" y="180000"/>
            <a:ext cx="10719693" cy="489600"/>
          </a:xfrm>
        </p:spPr>
        <p:txBody>
          <a:bodyPr/>
          <a:lstStyle/>
          <a:p>
            <a:r>
              <a:rPr lang="de-DE" dirty="0"/>
              <a:t>Ressourcen für die Kampagne: Alles, was Sie brauchen, an einem Ort</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fontScale="92500" lnSpcReduction="10000"/>
          </a:bodyPr>
          <a:lstStyle/>
          <a:p>
            <a:pPr defTabSz="457189">
              <a:spcBef>
                <a:spcPts val="1200"/>
              </a:spcBef>
              <a:spcAft>
                <a:spcPts val="600"/>
              </a:spcAft>
              <a:buClr>
                <a:schemeClr val="tx2"/>
              </a:buClr>
            </a:pPr>
            <a:r>
              <a:rPr lang="de-DE" sz="1800" dirty="0">
                <a:solidFill>
                  <a:schemeClr val="tx2"/>
                </a:solidFill>
              </a:rPr>
              <a:t>Beginnen Sie mit unserer </a:t>
            </a:r>
            <a:r>
              <a:rPr lang="de-DE" sz="1800" b="1" dirty="0">
                <a:solidFill>
                  <a:schemeClr val="accent2"/>
                </a:solidFill>
                <a:hlinkClick r:id="rId2">
                  <a:extLst>
                    <a:ext uri="{A12FA001-AC4F-418D-AE19-62706E023703}">
                      <ahyp:hlinkClr xmlns:ahyp="http://schemas.microsoft.com/office/drawing/2018/hyperlinkcolor" val="tx"/>
                    </a:ext>
                  </a:extLst>
                </a:hlinkClick>
              </a:rPr>
              <a:t>Kampagnen-Website</a:t>
            </a:r>
            <a:r>
              <a:rPr lang="de-DE" sz="1800" dirty="0">
                <a:solidFill>
                  <a:srgbClr val="003399"/>
                </a:solidFill>
              </a:rPr>
              <a:t>.</a:t>
            </a:r>
          </a:p>
          <a:p>
            <a:pPr defTabSz="457189">
              <a:spcBef>
                <a:spcPts val="1200"/>
              </a:spcBef>
              <a:spcAft>
                <a:spcPts val="600"/>
              </a:spcAft>
              <a:buClr>
                <a:schemeClr val="tx2"/>
              </a:buClr>
            </a:pPr>
            <a:r>
              <a:rPr lang="de-DE" sz="1800" dirty="0">
                <a:solidFill>
                  <a:schemeClr val="tx2"/>
                </a:solidFill>
              </a:rPr>
              <a:t>Lesen Sie sich unseren </a:t>
            </a:r>
            <a:r>
              <a:rPr lang="de-DE" b="1" dirty="0">
                <a:solidFill>
                  <a:schemeClr val="accent2"/>
                </a:solidFill>
                <a:hlinkClick r:id="rId2">
                  <a:extLst>
                    <a:ext uri="{A12FA001-AC4F-418D-AE19-62706E023703}">
                      <ahyp:hlinkClr xmlns:ahyp="http://schemas.microsoft.com/office/drawing/2018/hyperlinkcolor" val="tx"/>
                    </a:ext>
                  </a:extLst>
                </a:hlinkClick>
              </a:rPr>
              <a:t>Kampagnenleitfaden durch</a:t>
            </a:r>
            <a:r>
              <a:rPr lang="de-DE" sz="1800" dirty="0">
                <a:solidFill>
                  <a:schemeClr val="tx2"/>
                </a:solidFill>
              </a:rPr>
              <a:t>, um mehr über die Kampagne zu erfahren. </a:t>
            </a:r>
          </a:p>
          <a:p>
            <a:pPr defTabSz="457189">
              <a:spcBef>
                <a:spcPts val="1200"/>
              </a:spcBef>
              <a:spcAft>
                <a:spcPts val="600"/>
              </a:spcAft>
              <a:buClr>
                <a:schemeClr val="tx2"/>
              </a:buClr>
            </a:pPr>
            <a:r>
              <a:rPr lang="de-DE" sz="1800" dirty="0">
                <a:solidFill>
                  <a:schemeClr val="tx2"/>
                </a:solidFill>
              </a:rPr>
              <a:t>Informieren Sie sich über unsere </a:t>
            </a:r>
            <a:r>
              <a:rPr lang="de-DE" sz="1800" b="1" dirty="0">
                <a:solidFill>
                  <a:schemeClr val="accent2"/>
                </a:solidFill>
                <a:hlinkClick r:id="rId3">
                  <a:extLst>
                    <a:ext uri="{A12FA001-AC4F-418D-AE19-62706E023703}">
                      <ahyp:hlinkClr xmlns:ahyp="http://schemas.microsoft.com/office/drawing/2018/hyperlinkcolor" val="tx"/>
                    </a:ext>
                  </a:extLst>
                </a:hlinkClick>
              </a:rPr>
              <a:t>Veröffentlichungen</a:t>
            </a:r>
            <a:r>
              <a:rPr lang="de-DE" sz="1800" dirty="0">
                <a:solidFill>
                  <a:schemeClr val="tx2"/>
                </a:solidFill>
              </a:rPr>
              <a:t>, z. B. unsere Infografiken, Merkblätter und mehr.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p:txBody>
          <a:bodyPr/>
          <a:lstStyle/>
          <a:p>
            <a:r>
              <a:rPr lang="de-DE"/>
              <a:t>Toolkit und Online-Werbung: die Kampagne effektiv bewerben</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de-DE" sz="2000" b="1">
                <a:latin typeface="+mn-lt"/>
              </a:rPr>
              <a:t>Unterstützen Sie die Kampagne:</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6652159" cy="1540613"/>
          </a:xfrm>
        </p:spPr>
        <p:txBody>
          <a:bodyPr anchor="t">
            <a:noAutofit/>
          </a:bodyPr>
          <a:lstStyle/>
          <a:p>
            <a:r>
              <a:rPr lang="de-DE" sz="1867" b="0" dirty="0"/>
              <a:t>Verwenden Sie unser </a:t>
            </a:r>
            <a:r>
              <a:rPr lang="de-DE" sz="1867" dirty="0" err="1"/>
              <a:t>Social</a:t>
            </a:r>
            <a:r>
              <a:rPr lang="de-DE" sz="1867" dirty="0"/>
              <a:t>-Media-Kit </a:t>
            </a:r>
            <a:r>
              <a:rPr lang="de-DE" sz="1867" b="0" dirty="0"/>
              <a:t>und unsere Vorlagen, um die Botschaft zu verbreiten. </a:t>
            </a:r>
          </a:p>
          <a:p>
            <a:r>
              <a:rPr lang="de-DE" sz="1867" b="0" dirty="0"/>
              <a:t>Werten Sie Ihre Präsentation mit unserer </a:t>
            </a:r>
            <a:r>
              <a:rPr lang="de-DE" sz="1867" b="1" dirty="0"/>
              <a:t>Bibliothek</a:t>
            </a:r>
            <a:r>
              <a:rPr lang="de-DE" sz="1867" b="0" dirty="0"/>
              <a:t> </a:t>
            </a:r>
            <a:r>
              <a:rPr lang="de-DE" sz="1867" dirty="0"/>
              <a:t>digitaler Ressourcen </a:t>
            </a:r>
            <a:r>
              <a:rPr lang="de-DE" sz="1867" b="0" dirty="0"/>
              <a:t>auf – darunter Logos, Vorlagen und vieles mehr.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497998" y="3883349"/>
            <a:ext cx="4806993"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630812" y="3932953"/>
            <a:ext cx="4357449" cy="834768"/>
          </a:xfrm>
          <a:prstGeom prst="rect">
            <a:avLst/>
          </a:prstGeom>
        </p:spPr>
        <p:txBody>
          <a:bodyPr vert="horz" lIns="121920" tIns="60960" rIns="121920" bIns="60960" rtlCol="0" anchor="t" anchorCtr="0">
            <a:normAutofit fontScale="925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de-DE" sz="1867" dirty="0">
                <a:solidFill>
                  <a:schemeClr val="bg1"/>
                </a:solidFill>
              </a:rPr>
              <a:t>Starten Sie Ihre </a:t>
            </a:r>
            <a:r>
              <a:rPr lang="de-DE" sz="1867" b="0" dirty="0">
                <a:solidFill>
                  <a:schemeClr val="bg1"/>
                </a:solidFill>
              </a:rPr>
              <a:t>Initiative zur</a:t>
            </a:r>
            <a:r>
              <a:rPr lang="de-DE" sz="1867" dirty="0">
                <a:solidFill>
                  <a:schemeClr val="bg1"/>
                </a:solidFill>
              </a:rPr>
              <a:t> Kampagne</a:t>
            </a:r>
            <a:r>
              <a:rPr lang="de-DE" sz="1867" b="0" dirty="0">
                <a:solidFill>
                  <a:schemeClr val="bg1"/>
                </a:solidFill>
              </a:rPr>
              <a:t> </a:t>
            </a:r>
          </a:p>
          <a:p>
            <a:pPr marL="0" indent="0">
              <a:buNone/>
            </a:pPr>
            <a:r>
              <a:rPr lang="de-DE" sz="1867" b="0" dirty="0">
                <a:solidFill>
                  <a:schemeClr val="bg1"/>
                </a:solidFill>
              </a:rPr>
              <a:t>mit unserem </a:t>
            </a:r>
            <a:r>
              <a:rPr lang="de-DE" sz="1867" dirty="0">
                <a:solidFill>
                  <a:srgbClr val="92D050"/>
                </a:solidFill>
                <a:hlinkClick r:id="rId3">
                  <a:extLst>
                    <a:ext uri="{A12FA001-AC4F-418D-AE19-62706E023703}">
                      <ahyp:hlinkClr xmlns:ahyp="http://schemas.microsoft.com/office/drawing/2018/hyperlinkcolor" val="tx"/>
                    </a:ext>
                  </a:extLst>
                </a:hlinkClick>
              </a:rPr>
              <a:t>Kampagnen-Toolkit</a:t>
            </a:r>
            <a:r>
              <a:rPr lang="de-DE"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9801" y="1679562"/>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de-DE"/>
              <a:t>So können Sie sich an der Kampagne beteiligen</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381462"/>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e-DE" b="0" dirty="0"/>
              <a:t>Organisieren Sie eine Veranstaltung, eine Aktivität oder eine Initiative im Rahmen der </a:t>
            </a:r>
            <a:r>
              <a:rPr lang="de-DE" b="1" dirty="0">
                <a:solidFill>
                  <a:srgbClr val="92D050"/>
                </a:solidFill>
                <a:hlinkClick r:id="rId3">
                  <a:extLst>
                    <a:ext uri="{A12FA001-AC4F-418D-AE19-62706E023703}">
                      <ahyp:hlinkClr xmlns:ahyp="http://schemas.microsoft.com/office/drawing/2018/hyperlinkcolor" val="tx"/>
                    </a:ext>
                  </a:extLst>
                </a:hlinkClick>
              </a:rPr>
              <a:t>Europäischen Woche für Sicherheit und Gesundheit bei der Arbeit</a:t>
            </a:r>
            <a:r>
              <a:rPr lang="de-DE" dirty="0"/>
              <a:t>. </a:t>
            </a:r>
          </a:p>
          <a:p>
            <a:pPr marL="225425" indent="-225425">
              <a:spcAft>
                <a:spcPts val="600"/>
              </a:spcAft>
            </a:pPr>
            <a:r>
              <a:rPr lang="de-DE" b="0" dirty="0"/>
              <a:t>Erhalten Sie Ihr </a:t>
            </a:r>
            <a:r>
              <a:rPr lang="de-DE" dirty="0">
                <a:solidFill>
                  <a:srgbClr val="92D050"/>
                </a:solidFill>
                <a:hlinkClick r:id="rId4">
                  <a:extLst>
                    <a:ext uri="{A12FA001-AC4F-418D-AE19-62706E023703}">
                      <ahyp:hlinkClr xmlns:ahyp="http://schemas.microsoft.com/office/drawing/2018/hyperlinkcolor" val="tx"/>
                    </a:ext>
                  </a:extLst>
                </a:hlinkClick>
              </a:rPr>
              <a:t>Kampagnenzertifikat</a:t>
            </a:r>
            <a:r>
              <a:rPr lang="de-DE" b="0" dirty="0"/>
              <a:t> als Anerkennung für Ihren Einsatz.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32671"/>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e-DE" b="0" dirty="0"/>
              <a:t>Reichen Sie eine Nominierung für inspirierende Initiativen für den </a:t>
            </a:r>
            <a:r>
              <a:rPr lang="de-DE" dirty="0">
                <a:solidFill>
                  <a:srgbClr val="92D050"/>
                </a:solidFill>
                <a:hlinkClick r:id="rId5">
                  <a:extLst>
                    <a:ext uri="{A12FA001-AC4F-418D-AE19-62706E023703}">
                      <ahyp:hlinkClr xmlns:ahyp="http://schemas.microsoft.com/office/drawing/2018/hyperlinkcolor" val="tx"/>
                    </a:ext>
                  </a:extLst>
                </a:hlinkClick>
              </a:rPr>
              <a:t>Wettbewerb für gute Praxislösungen im Rahmen der Kampagne „Gesunde Arbeitsplätze“</a:t>
            </a:r>
            <a:r>
              <a:rPr lang="de-DE" b="0" dirty="0">
                <a:solidFill>
                  <a:srgbClr val="92D050"/>
                </a:solidFill>
                <a:hlinkClick r:id="rId5">
                  <a:extLst>
                    <a:ext uri="{A12FA001-AC4F-418D-AE19-62706E023703}">
                      <ahyp:hlinkClr xmlns:ahyp="http://schemas.microsoft.com/office/drawing/2018/hyperlinkcolor" val="tx"/>
                    </a:ext>
                  </a:extLst>
                </a:hlinkClick>
              </a:rPr>
              <a:t> </a:t>
            </a:r>
            <a:r>
              <a:rPr lang="de-DE" b="0" dirty="0"/>
              <a:t>ein, der von den nationalen </a:t>
            </a:r>
            <a:r>
              <a:rPr lang="de-DE" b="0" dirty="0" err="1"/>
              <a:t>Focal</a:t>
            </a:r>
            <a:r>
              <a:rPr lang="de-DE" b="0" dirty="0"/>
              <a:t> Points organisiert wird.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273863"/>
            <a:ext cx="6979407"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de-DE" b="0" dirty="0"/>
              <a:t>Werden Sie </a:t>
            </a:r>
            <a:r>
              <a:rPr lang="de-DE" dirty="0">
                <a:solidFill>
                  <a:srgbClr val="92D050"/>
                </a:solidFill>
                <a:hlinkClick r:id="rId6">
                  <a:extLst>
                    <a:ext uri="{A12FA001-AC4F-418D-AE19-62706E023703}">
                      <ahyp:hlinkClr xmlns:ahyp="http://schemas.microsoft.com/office/drawing/2018/hyperlinkcolor" val="tx"/>
                    </a:ext>
                  </a:extLst>
                </a:hlinkClick>
              </a:rPr>
              <a:t>offizieller Kampagnenpartner</a:t>
            </a:r>
            <a:r>
              <a:rPr lang="de-DE" b="0" dirty="0"/>
              <a:t>: Schließen Sie sich einem EU-weiten Netzwerk multinationaler Unternehmen an und steigern Sie so Ihre Sichtbarkeit. </a:t>
            </a:r>
          </a:p>
          <a:p>
            <a:pPr marL="225425" indent="-225425">
              <a:spcAft>
                <a:spcPts val="600"/>
              </a:spcAft>
            </a:pPr>
            <a:r>
              <a:rPr lang="de-DE" b="0" dirty="0"/>
              <a:t>Werden Sie</a:t>
            </a:r>
            <a:r>
              <a:rPr lang="de-DE" dirty="0"/>
              <a:t> </a:t>
            </a:r>
            <a:r>
              <a:rPr lang="de-DE" dirty="0">
                <a:solidFill>
                  <a:srgbClr val="92D050"/>
                </a:solidFill>
                <a:hlinkClick r:id="rId7">
                  <a:extLst>
                    <a:ext uri="{A12FA001-AC4F-418D-AE19-62706E023703}">
                      <ahyp:hlinkClr xmlns:ahyp="http://schemas.microsoft.com/office/drawing/2018/hyperlinkcolor" val="tx"/>
                    </a:ext>
                  </a:extLst>
                </a:hlinkClick>
              </a:rPr>
              <a:t>Medienpartner</a:t>
            </a:r>
            <a:r>
              <a:rPr lang="de-DE" b="0" dirty="0"/>
              <a:t>: Erhalten Sie Zugriff auf exklusives Pressematerial, Vernetzungsmöglichkeiten und Veranstaltungen.</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5113351"/>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728958"/>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de-DE"/>
              <a:t>Bleiben Sie auf dem Laufenden</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de-DE" dirty="0"/>
              <a:t>Website zur Kampagne „Gesunde Arbeitsplätze“</a:t>
            </a:r>
            <a:r>
              <a:rPr lang="de-DE" b="0" dirty="0"/>
              <a:t>: vielfältige Informationen auf einen Klick. </a:t>
            </a:r>
          </a:p>
          <a:p>
            <a:pPr>
              <a:spcAft>
                <a:spcPts val="600"/>
              </a:spcAft>
            </a:pPr>
            <a:r>
              <a:rPr lang="de-DE" dirty="0"/>
              <a:t>Abonnieren </a:t>
            </a:r>
            <a:r>
              <a:rPr lang="de-DE" b="0" dirty="0"/>
              <a:t>Sie unseren</a:t>
            </a:r>
            <a:r>
              <a:rPr lang="de-DE" dirty="0"/>
              <a:t> </a:t>
            </a:r>
            <a:r>
              <a:rPr lang="de-DE" b="1" dirty="0"/>
              <a:t>Newsletter „Gesunde Arbeitsplätze“</a:t>
            </a:r>
            <a:r>
              <a:rPr lang="de-DE" b="0" dirty="0"/>
              <a:t>: Jeden Monat finden Sie kompakte, teilbare und direkt auf den Punkt gebrachte Nachrichten in Ihrem Postfach.</a:t>
            </a:r>
          </a:p>
          <a:p>
            <a:pPr>
              <a:spcAft>
                <a:spcPts val="600"/>
              </a:spcAft>
            </a:pPr>
            <a:r>
              <a:rPr lang="de-DE" b="0" dirty="0"/>
              <a:t>Sagen Sie es weiter und folgen Sie uns in den</a:t>
            </a:r>
            <a:r>
              <a:rPr lang="de-DE" dirty="0"/>
              <a:t> sozialen Medien</a:t>
            </a:r>
            <a:r>
              <a:rPr lang="de-DE"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de-DE" b="0" dirty="0"/>
              <a:t> </a:t>
            </a:r>
          </a:p>
        </p:txBody>
      </p:sp>
      <p:pic>
        <p:nvPicPr>
          <p:cNvPr id="6" name="Graphic 5" descr="Logo: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o: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o: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o: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o: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de-DE"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de-DE"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SharedWithUsers xmlns="d5ac9beb-95ef-4df8-be38-b0ea3ce121b4">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AA199F0-FA0B-4F13-A49B-FD2B241FFF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033B12B-D547-4B73-8D31-0938A3F8A76B}">
  <ds:schemaRefs>
    <ds:schemaRef ds:uri="http://www.w3.org/XML/1998/namespace"/>
    <ds:schemaRef ds:uri="d5ac9beb-95ef-4df8-be38-b0ea3ce121b4"/>
    <ds:schemaRef ds:uri="http://purl.org/dc/dcmitype/"/>
    <ds:schemaRef ds:uri="http://schemas.microsoft.com/office/infopath/2007/PartnerControls"/>
    <ds:schemaRef ds:uri="http://schemas.microsoft.com/office/2006/documentManagement/types"/>
    <ds:schemaRef ds:uri="http://purl.org/dc/elements/1.1/"/>
    <ds:schemaRef ds:uri="http://purl.org/dc/terms/"/>
    <ds:schemaRef ds:uri="http://schemas.openxmlformats.org/package/2006/metadata/core-properties"/>
    <ds:schemaRef ds:uri="74375373-3c44-45ee-a688-8fa44d7da57a"/>
    <ds:schemaRef ds:uri="http://schemas.microsoft.com/office/2006/metadata/properties"/>
  </ds:schemaRefs>
</ds:datastoreItem>
</file>

<file path=customXml/itemProps3.xml><?xml version="1.0" encoding="utf-8"?>
<ds:datastoreItem xmlns:ds="http://schemas.openxmlformats.org/officeDocument/2006/customXml" ds:itemID="{05C73E6F-A96F-49EB-BDFD-3A55EF48DB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1931</TotalTime>
  <Words>6968</Words>
  <Application>Microsoft Office PowerPoint</Application>
  <PresentationFormat>Widescreen</PresentationFormat>
  <Paragraphs>541</Paragraphs>
  <Slides>30</Slides>
  <Notes>29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-apple-system</vt:lpstr>
      <vt:lpstr>Aptos</vt:lpstr>
      <vt:lpstr>Arial</vt:lpstr>
      <vt:lpstr>Courier New</vt:lpstr>
      <vt:lpstr>Myriad Pro</vt:lpstr>
      <vt:lpstr>Symbol</vt:lpstr>
      <vt:lpstr>Wingdings</vt:lpstr>
      <vt:lpstr>Theme1</vt:lpstr>
      <vt:lpstr>Kampagne „Gesunde Arbeitsplätze“ 2026-2028 „Gemeinsam für psychische Gesundheit bei der Arbeit“ </vt:lpstr>
      <vt:lpstr>Inhaltsverzeichnis</vt:lpstr>
      <vt:lpstr>Das große Ganze: Die psychische Gesundheit prägt das tägliche Leben und die Arbeit </vt:lpstr>
      <vt:lpstr>Das große Ganze: Worum geht es?</vt:lpstr>
      <vt:lpstr>Das große Ganze: Die Perspektive der Beschäftigten </vt:lpstr>
      <vt:lpstr>Das große Ganze: Die Perspektive von Organisationen und Beschäftigten -1- </vt:lpstr>
      <vt:lpstr>Das große Ganze: Die Perspektive der Organisationen -2- </vt:lpstr>
      <vt:lpstr>Ziele und Zweck der Kampagne</vt:lpstr>
      <vt:lpstr>An wen richtet sich die Kampagne? Wer kann an der Kampagne teilnehmen?</vt:lpstr>
      <vt:lpstr>Aktionsplan: die fünf Schwerpunktbereiche der Kampagne</vt:lpstr>
      <vt:lpstr>Schwerpunkt 1: Gefährdungsbeurteilung und Management psychosozialer Risiken -1- </vt:lpstr>
      <vt:lpstr>Schwerpunkt 1: Gefährdungsbeurteilung und Management psychosozialer Risiken -2- </vt:lpstr>
      <vt:lpstr>Schwerpunkt 1: Gefährdungsbeurteilung und Management psychosozialer Risiken -3- </vt:lpstr>
      <vt:lpstr>Schwerpunkt 1: Gefährdungsbeurteilung und Management psychosozialer Risiken -4- </vt:lpstr>
      <vt:lpstr>Schwerpunkt 2: Belästigung, sexuelle Belästigung und Gewalt -1- </vt:lpstr>
      <vt:lpstr>Schwerpunkt 2: Belästigung, sexuelle Belästigung und Gewalt -2- </vt:lpstr>
      <vt:lpstr>Schwerpunkt 2: Belästigung, sexuelle Belästigung und Gewalt -3- </vt:lpstr>
      <vt:lpstr>Schwerpunkt 3: Physische Risiken und psychische Gesundheit -1- </vt:lpstr>
      <vt:lpstr>Schwerpunkt 3: Physische Risiken und psychische Gesundheit -2- </vt:lpstr>
      <vt:lpstr>Schwerpunkt 4: Psychosoziale Risiken im Gesundheits- und Sozialwesen -1- </vt:lpstr>
      <vt:lpstr>Schwerpunkt 4: Psychosoziale Risiken im Gesundheits- und Sozialwesen -2- </vt:lpstr>
      <vt:lpstr>Schwerpunkt 4: Psychosoziale Risiken im Gesundheits- und Sozialwesen -3- </vt:lpstr>
      <vt:lpstr>Schwerpunkt 5: Förderung der psychischen Gesundheit bei der Arbeit -1- </vt:lpstr>
      <vt:lpstr>Schwerpunkt 5: Förderung der psychischen Gesundheit bei der Arbeit -2- </vt:lpstr>
      <vt:lpstr>Schwerpunkt 5: Förderung der psychischen Gesundheit bei der Arbeit -3- </vt:lpstr>
      <vt:lpstr>Das Netzwerk der EU-OSHA</vt:lpstr>
      <vt:lpstr>Ressourcen für die Kampagne: Alles, was Sie brauchen, an einem Ort</vt:lpstr>
      <vt:lpstr>Toolkit und Online-Werbung: die Kampagne effektiv bewerben</vt:lpstr>
      <vt:lpstr>So können Sie sich an der Kampagne beteiligen</vt:lpstr>
      <vt:lpstr>Bleiben Sie auf dem Laufenden</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 </dc:title>
  <dc:creator>CDT</dc:creator>
  <cp:lastModifiedBy>Naiara MACIAS - Communication Assistant</cp:lastModifiedBy>
  <cp:revision>75</cp:revision>
  <dcterms:created xsi:type="dcterms:W3CDTF">2026-06-23T11:43:48Z</dcterms:created>
  <dcterms:modified xsi:type="dcterms:W3CDTF">2026-09-22T14:56:26Z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y fmtid="{D5CDD505-2E9C-101B-9397-08002B2CF9AE}" pid="4" name="Order">
    <vt:r8>127600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