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35"/>
  </p:notesMasterIdLst>
  <p:sldIdLst>
    <p:sldId id="256" r:id="rId5"/>
    <p:sldId id="287" r:id="rId6"/>
    <p:sldId id="258" r:id="rId7"/>
    <p:sldId id="259" r:id="rId8"/>
    <p:sldId id="260" r:id="rId9"/>
    <p:sldId id="262" r:id="rId10"/>
    <p:sldId id="286" r:id="rId11"/>
    <p:sldId id="263" r:id="rId12"/>
    <p:sldId id="264" r:id="rId13"/>
    <p:sldId id="265" r:id="rId14"/>
    <p:sldId id="266" r:id="rId15"/>
    <p:sldId id="267" r:id="rId16"/>
    <p:sldId id="276" r:id="rId17"/>
    <p:sldId id="268" r:id="rId18"/>
    <p:sldId id="269" r:id="rId19"/>
    <p:sldId id="270" r:id="rId20"/>
    <p:sldId id="271" r:id="rId21"/>
    <p:sldId id="272" r:id="rId22"/>
    <p:sldId id="273" r:id="rId23"/>
    <p:sldId id="274" r:id="rId24"/>
    <p:sldId id="275" r:id="rId25"/>
    <p:sldId id="277" r:id="rId26"/>
    <p:sldId id="278" r:id="rId27"/>
    <p:sldId id="279" r:id="rId28"/>
    <p:sldId id="280" r:id="rId29"/>
    <p:sldId id="281" r:id="rId30"/>
    <p:sldId id="282" r:id="rId31"/>
    <p:sldId id="283" r:id="rId32"/>
    <p:sldId id="284" r:id="rId33"/>
    <p:sldId id="285"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HWC Campaign" id="{BEA17430-0A67-459D-B740-8B6B0B8F1A19}">
          <p14:sldIdLst>
            <p14:sldId id="256"/>
            <p14:sldId id="287"/>
            <p14:sldId id="258"/>
            <p14:sldId id="259"/>
            <p14:sldId id="260"/>
            <p14:sldId id="262"/>
            <p14:sldId id="286"/>
            <p14:sldId id="263"/>
            <p14:sldId id="264"/>
            <p14:sldId id="265"/>
            <p14:sldId id="266"/>
            <p14:sldId id="267"/>
            <p14:sldId id="276"/>
            <p14:sldId id="268"/>
            <p14:sldId id="269"/>
            <p14:sldId id="270"/>
          </p14:sldIdLst>
        </p14:section>
        <p14:section name="HWC Content" id="{537A06FB-B5F9-461C-8843-58D1C4644F5D}">
          <p14:sldIdLst>
            <p14:sldId id="271"/>
            <p14:sldId id="272"/>
            <p14:sldId id="273"/>
            <p14:sldId id="274"/>
            <p14:sldId id="275"/>
            <p14:sldId id="277"/>
            <p14:sldId id="278"/>
            <p14:sldId id="279"/>
            <p14:sldId id="280"/>
            <p14:sldId id="281"/>
            <p14:sldId id="282"/>
            <p14:sldId id="283"/>
            <p14:sldId id="284"/>
            <p14:sldId id="285"/>
          </p14:sldIdLst>
        </p14:section>
      </p14:sectionLst>
    </p:ext>
    <p:ext uri="{EFAFB233-063F-42B5-8137-9DF3F51BA10A}">
      <p15:sldGuideLst xmlns:p15="http://schemas.microsoft.com/office/powerpoint/2012/main">
        <p15:guide id="1" orient="horz" pos="816" userDrawn="1">
          <p15:clr>
            <a:srgbClr val="A4A3A4"/>
          </p15:clr>
        </p15:guide>
        <p15:guide id="2" pos="458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5439446-41D0-63BF-B21B-7C48341877AF}" name="Pierre BERASTEGUI" initials="PB" userId="S::berastegui@osha.europa.eu::b545e255-f18a-4671-b6cb-a0065696e015" providerId="AD"/>
  <p188:author id="{0082A949-BD10-65D5-6DBE-AEC3066A7567}" name="Naiara MACIAS - Communication Assistant" initials="NM" userId="S::macias@ext.osha.europa.eu::9208f14e-163a-43fb-a9e7-9d0490f97ad9" providerId="AD"/>
  <p188:author id="{2CB21C78-CF46-9AEC-C325-DC14CDD38D22}" name="Lorenzo MUNAR" initials="LM" userId="S::munar@osha.europa.eu::f1ab06de-6021-4401-b35b-7414b4f037e5" providerId="AD"/>
  <p188:author id="{D36968A7-7B97-2C7D-FFE3-DDD73EA612A1}" name="Nina JONCZYK - Research Project Officer" initials="NO" userId="S::jonczyk@ext.osha.europa.eu::613b0174-0e22-41ac-a44e-f2a24952a36a" providerId="AD"/>
  <p188:author id="{7ACD0ECF-835A-01DA-2717-37746D1734F0}" name="Julia HODDER" initials="JH" userId="S::hodder@osha.europa.eu::b7d05ee0-26e9-4c6c-b0be-576d5de02c6d" providerId="AD"/>
  <p188:author id="{8C2161D2-FC18-67AD-520D-B257FCABDA8B}" name="Julia FLINTROP" initials="JF" userId="S::flintrop@osha.europa.eu::6b21331c-82a6-47fa-92f2-29afc76638f1" providerId="AD"/>
  <p188:author id="{BD0AEADF-9E61-5E80-33BC-439BE2CB1946}" name="Dietmar ELSLER" initials="" userId="S::elsler@osha.europa.eu::9818efce-fffa-477e-9910-a6157ee69d9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9DE4E"/>
    <a:srgbClr val="DCE1FF"/>
    <a:srgbClr val="003399"/>
    <a:srgbClr val="003366"/>
    <a:srgbClr val="E64715"/>
    <a:srgbClr val="F05151"/>
    <a:srgbClr val="967EA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00" autoAdjust="0"/>
    <p:restoredTop sz="93603" autoAdjust="0"/>
  </p:normalViewPr>
  <p:slideViewPr>
    <p:cSldViewPr snapToGrid="0">
      <p:cViewPr varScale="1">
        <p:scale>
          <a:sx n="116" d="100"/>
          <a:sy n="116" d="100"/>
        </p:scale>
        <p:origin x="102" y="228"/>
      </p:cViewPr>
      <p:guideLst>
        <p:guide orient="horz" pos="816"/>
        <p:guide pos="4584"/>
      </p:guideLst>
    </p:cSldViewPr>
  </p:slideViewPr>
  <p:outlineViewPr>
    <p:cViewPr>
      <p:scale>
        <a:sx n="33" d="100"/>
        <a:sy n="33" d="100"/>
      </p:scale>
      <p:origin x="0" y="-11266"/>
    </p:cViewPr>
  </p:outlineViewPr>
  <p:notesTextViewPr>
    <p:cViewPr>
      <p:scale>
        <a:sx n="3" d="2"/>
        <a:sy n="3" d="2"/>
      </p:scale>
      <p:origin x="-6" y="-18"/>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Naiara MACIAS - Communication Assistant" userId="9208f14e-163a-43fb-a9e7-9d0490f97ad9" providerId="ADAL" clId="{3BF560C9-38E3-411C-BBB1-CB3B94294DB6}"/>
    <pc:docChg chg="undo custSel modSld modMainMaster modSection">
      <pc:chgData name="Naiara MACIAS - Communication Assistant" userId="9208f14e-163a-43fb-a9e7-9d0490f97ad9" providerId="ADAL" clId="{3BF560C9-38E3-411C-BBB1-CB3B94294DB6}" dt="2026-09-15T14:58:41.006" v="614" actId="14100"/>
      <pc:docMkLst>
        <pc:docMk/>
      </pc:docMkLst>
      <pc:sldChg chg="modSp mod">
        <pc:chgData name="Naiara MACIAS - Communication Assistant" userId="9208f14e-163a-43fb-a9e7-9d0490f97ad9" providerId="ADAL" clId="{3BF560C9-38E3-411C-BBB1-CB3B94294DB6}" dt="2026-08-26T15:23:04.334" v="418" actId="14100"/>
        <pc:sldMkLst>
          <pc:docMk/>
          <pc:sldMk cId="975932864" sldId="258"/>
        </pc:sldMkLst>
        <pc:spChg chg="mod">
          <ac:chgData name="Naiara MACIAS - Communication Assistant" userId="9208f14e-163a-43fb-a9e7-9d0490f97ad9" providerId="ADAL" clId="{3BF560C9-38E3-411C-BBB1-CB3B94294DB6}" dt="2026-08-26T15:23:04.334" v="418" actId="14100"/>
          <ac:spMkLst>
            <pc:docMk/>
            <pc:sldMk cId="975932864" sldId="258"/>
            <ac:spMk id="4" creationId="{712E9181-8079-E827-80EB-F819444B4416}"/>
          </ac:spMkLst>
        </pc:spChg>
      </pc:sldChg>
      <pc:sldChg chg="modSp mod">
        <pc:chgData name="Naiara MACIAS - Communication Assistant" userId="9208f14e-163a-43fb-a9e7-9d0490f97ad9" providerId="ADAL" clId="{3BF560C9-38E3-411C-BBB1-CB3B94294DB6}" dt="2026-08-26T14:41:40.643" v="41" actId="1036"/>
        <pc:sldMkLst>
          <pc:docMk/>
          <pc:sldMk cId="967474651" sldId="260"/>
        </pc:sldMkLst>
        <pc:spChg chg="mod">
          <ac:chgData name="Naiara MACIAS - Communication Assistant" userId="9208f14e-163a-43fb-a9e7-9d0490f97ad9" providerId="ADAL" clId="{3BF560C9-38E3-411C-BBB1-CB3B94294DB6}" dt="2026-08-26T14:41:40.643" v="41" actId="1036"/>
          <ac:spMkLst>
            <pc:docMk/>
            <pc:sldMk cId="967474651" sldId="260"/>
            <ac:spMk id="7" creationId="{B943F274-A5EE-534C-1EBE-8ABC061AF964}"/>
          </ac:spMkLst>
        </pc:spChg>
        <pc:grpChg chg="mod">
          <ac:chgData name="Naiara MACIAS - Communication Assistant" userId="9208f14e-163a-43fb-a9e7-9d0490f97ad9" providerId="ADAL" clId="{3BF560C9-38E3-411C-BBB1-CB3B94294DB6}" dt="2026-08-26T14:41:35.795" v="35" actId="1076"/>
          <ac:grpSpMkLst>
            <pc:docMk/>
            <pc:sldMk cId="967474651" sldId="260"/>
            <ac:grpSpMk id="11" creationId="{1FA2A4BA-24EA-588B-6266-E1CE51C07E21}"/>
          </ac:grpSpMkLst>
        </pc:grpChg>
      </pc:sldChg>
      <pc:sldChg chg="modSp mod">
        <pc:chgData name="Naiara MACIAS - Communication Assistant" userId="9208f14e-163a-43fb-a9e7-9d0490f97ad9" providerId="ADAL" clId="{3BF560C9-38E3-411C-BBB1-CB3B94294DB6}" dt="2026-08-26T16:03:14.150" v="486" actId="1038"/>
        <pc:sldMkLst>
          <pc:docMk/>
          <pc:sldMk cId="3331097242" sldId="262"/>
        </pc:sldMkLst>
        <pc:spChg chg="mod">
          <ac:chgData name="Naiara MACIAS - Communication Assistant" userId="9208f14e-163a-43fb-a9e7-9d0490f97ad9" providerId="ADAL" clId="{3BF560C9-38E3-411C-BBB1-CB3B94294DB6}" dt="2026-08-26T15:24:10.879" v="420" actId="1037"/>
          <ac:spMkLst>
            <pc:docMk/>
            <pc:sldMk cId="3331097242" sldId="262"/>
            <ac:spMk id="59" creationId="{B3D97650-AE4D-B44D-B328-7AE7E54C5E67}"/>
          </ac:spMkLst>
        </pc:spChg>
        <pc:spChg chg="mod">
          <ac:chgData name="Naiara MACIAS - Communication Assistant" userId="9208f14e-163a-43fb-a9e7-9d0490f97ad9" providerId="ADAL" clId="{3BF560C9-38E3-411C-BBB1-CB3B94294DB6}" dt="2026-08-26T15:24:32.126" v="422" actId="14100"/>
          <ac:spMkLst>
            <pc:docMk/>
            <pc:sldMk cId="3331097242" sldId="262"/>
            <ac:spMk id="81" creationId="{E944D197-079A-7F87-5497-A724F128574C}"/>
          </ac:spMkLst>
        </pc:spChg>
        <pc:spChg chg="mod">
          <ac:chgData name="Naiara MACIAS - Communication Assistant" userId="9208f14e-163a-43fb-a9e7-9d0490f97ad9" providerId="ADAL" clId="{3BF560C9-38E3-411C-BBB1-CB3B94294DB6}" dt="2026-08-26T15:24:38.717" v="423" actId="14100"/>
          <ac:spMkLst>
            <pc:docMk/>
            <pc:sldMk cId="3331097242" sldId="262"/>
            <ac:spMk id="85" creationId="{C91EB62A-4B79-AE2B-8E13-B4315C6B3E56}"/>
          </ac:spMkLst>
        </pc:spChg>
        <pc:spChg chg="mod">
          <ac:chgData name="Naiara MACIAS - Communication Assistant" userId="9208f14e-163a-43fb-a9e7-9d0490f97ad9" providerId="ADAL" clId="{3BF560C9-38E3-411C-BBB1-CB3B94294DB6}" dt="2026-08-26T14:41:51.416" v="50" actId="1035"/>
          <ac:spMkLst>
            <pc:docMk/>
            <pc:sldMk cId="3331097242" sldId="262"/>
            <ac:spMk id="100" creationId="{3994B876-AAE8-E8B6-4731-D4BFD324526D}"/>
          </ac:spMkLst>
        </pc:spChg>
        <pc:spChg chg="mod">
          <ac:chgData name="Naiara MACIAS - Communication Assistant" userId="9208f14e-163a-43fb-a9e7-9d0490f97ad9" providerId="ADAL" clId="{3BF560C9-38E3-411C-BBB1-CB3B94294DB6}" dt="2026-08-26T15:24:06.629" v="419" actId="1037"/>
          <ac:spMkLst>
            <pc:docMk/>
            <pc:sldMk cId="3331097242" sldId="262"/>
            <ac:spMk id="101" creationId="{28EDE9BD-0690-4F32-3C23-35FAF40A3780}"/>
          </ac:spMkLst>
        </pc:spChg>
        <pc:spChg chg="mod">
          <ac:chgData name="Naiara MACIAS - Communication Assistant" userId="9208f14e-163a-43fb-a9e7-9d0490f97ad9" providerId="ADAL" clId="{3BF560C9-38E3-411C-BBB1-CB3B94294DB6}" dt="2026-08-26T16:03:14.150" v="486" actId="1038"/>
          <ac:spMkLst>
            <pc:docMk/>
            <pc:sldMk cId="3331097242" sldId="262"/>
            <ac:spMk id="105" creationId="{94E8A230-2C71-6901-AA45-D427AF0A206A}"/>
          </ac:spMkLst>
        </pc:spChg>
        <pc:grpChg chg="mod">
          <ac:chgData name="Naiara MACIAS - Communication Assistant" userId="9208f14e-163a-43fb-a9e7-9d0490f97ad9" providerId="ADAL" clId="{3BF560C9-38E3-411C-BBB1-CB3B94294DB6}" dt="2026-08-26T15:24:53.105" v="425" actId="1076"/>
          <ac:grpSpMkLst>
            <pc:docMk/>
            <pc:sldMk cId="3331097242" sldId="262"/>
            <ac:grpSpMk id="74" creationId="{563A276B-2E8A-E549-FC54-0266E8954E8A}"/>
          </ac:grpSpMkLst>
        </pc:grpChg>
        <pc:picChg chg="mod">
          <ac:chgData name="Naiara MACIAS - Communication Assistant" userId="9208f14e-163a-43fb-a9e7-9d0490f97ad9" providerId="ADAL" clId="{3BF560C9-38E3-411C-BBB1-CB3B94294DB6}" dt="2026-08-26T16:03:08.402" v="472" actId="14100"/>
          <ac:picMkLst>
            <pc:docMk/>
            <pc:sldMk cId="3331097242" sldId="262"/>
            <ac:picMk id="104" creationId="{8C13DF95-DF72-2414-8771-5094A22C232D}"/>
          </ac:picMkLst>
        </pc:picChg>
        <pc:cxnChg chg="mod">
          <ac:chgData name="Naiara MACIAS - Communication Assistant" userId="9208f14e-163a-43fb-a9e7-9d0490f97ad9" providerId="ADAL" clId="{3BF560C9-38E3-411C-BBB1-CB3B94294DB6}" dt="2026-08-26T15:25:20.382" v="426" actId="14100"/>
          <ac:cxnSpMkLst>
            <pc:docMk/>
            <pc:sldMk cId="3331097242" sldId="262"/>
            <ac:cxnSpMk id="68" creationId="{403F5680-8806-9570-1922-216E40EE249E}"/>
          </ac:cxnSpMkLst>
        </pc:cxnChg>
        <pc:cxnChg chg="mod">
          <ac:chgData name="Naiara MACIAS - Communication Assistant" userId="9208f14e-163a-43fb-a9e7-9d0490f97ad9" providerId="ADAL" clId="{3BF560C9-38E3-411C-BBB1-CB3B94294DB6}" dt="2026-08-26T15:25:26.837" v="427" actId="14100"/>
          <ac:cxnSpMkLst>
            <pc:docMk/>
            <pc:sldMk cId="3331097242" sldId="262"/>
            <ac:cxnSpMk id="88" creationId="{EA5A03A7-C33E-853F-ED67-9A9980114945}"/>
          </ac:cxnSpMkLst>
        </pc:cxnChg>
      </pc:sldChg>
      <pc:sldChg chg="modSp mod">
        <pc:chgData name="Naiara MACIAS - Communication Assistant" userId="9208f14e-163a-43fb-a9e7-9d0490f97ad9" providerId="ADAL" clId="{3BF560C9-38E3-411C-BBB1-CB3B94294DB6}" dt="2026-08-26T14:42:50.179" v="83" actId="14100"/>
        <pc:sldMkLst>
          <pc:docMk/>
          <pc:sldMk cId="3087233450" sldId="263"/>
        </pc:sldMkLst>
        <pc:spChg chg="mod">
          <ac:chgData name="Naiara MACIAS - Communication Assistant" userId="9208f14e-163a-43fb-a9e7-9d0490f97ad9" providerId="ADAL" clId="{3BF560C9-38E3-411C-BBB1-CB3B94294DB6}" dt="2026-08-26T14:42:18.315" v="68" actId="14100"/>
          <ac:spMkLst>
            <pc:docMk/>
            <pc:sldMk cId="3087233450" sldId="263"/>
            <ac:spMk id="4" creationId="{16810895-3B97-1A8C-EBA3-1D1C6355CC2D}"/>
          </ac:spMkLst>
        </pc:spChg>
        <pc:spChg chg="mod">
          <ac:chgData name="Naiara MACIAS - Communication Assistant" userId="9208f14e-163a-43fb-a9e7-9d0490f97ad9" providerId="ADAL" clId="{3BF560C9-38E3-411C-BBB1-CB3B94294DB6}" dt="2026-08-26T14:42:50.179" v="83" actId="14100"/>
          <ac:spMkLst>
            <pc:docMk/>
            <pc:sldMk cId="3087233450" sldId="263"/>
            <ac:spMk id="5" creationId="{14A5E75E-DFA9-8862-DC12-065B059B0E9F}"/>
          </ac:spMkLst>
        </pc:spChg>
        <pc:spChg chg="mod">
          <ac:chgData name="Naiara MACIAS - Communication Assistant" userId="9208f14e-163a-43fb-a9e7-9d0490f97ad9" providerId="ADAL" clId="{3BF560C9-38E3-411C-BBB1-CB3B94294DB6}" dt="2026-08-26T14:42:43.792" v="77" actId="1035"/>
          <ac:spMkLst>
            <pc:docMk/>
            <pc:sldMk cId="3087233450" sldId="263"/>
            <ac:spMk id="6" creationId="{C5F18C02-0207-3E05-D877-F290FBE54F2D}"/>
          </ac:spMkLst>
        </pc:spChg>
        <pc:spChg chg="mod">
          <ac:chgData name="Naiara MACIAS - Communication Assistant" userId="9208f14e-163a-43fb-a9e7-9d0490f97ad9" providerId="ADAL" clId="{3BF560C9-38E3-411C-BBB1-CB3B94294DB6}" dt="2026-08-26T14:42:46.119" v="82" actId="1035"/>
          <ac:spMkLst>
            <pc:docMk/>
            <pc:sldMk cId="3087233450" sldId="263"/>
            <ac:spMk id="7" creationId="{1372602C-481B-8EC5-5FE3-0280CA503DA0}"/>
          </ac:spMkLst>
        </pc:spChg>
      </pc:sldChg>
      <pc:sldChg chg="modSp mod">
        <pc:chgData name="Naiara MACIAS - Communication Assistant" userId="9208f14e-163a-43fb-a9e7-9d0490f97ad9" providerId="ADAL" clId="{3BF560C9-38E3-411C-BBB1-CB3B94294DB6}" dt="2026-08-26T14:44:02.108" v="115" actId="14100"/>
        <pc:sldMkLst>
          <pc:docMk/>
          <pc:sldMk cId="525878241" sldId="266"/>
        </pc:sldMkLst>
        <pc:spChg chg="mod">
          <ac:chgData name="Naiara MACIAS - Communication Assistant" userId="9208f14e-163a-43fb-a9e7-9d0490f97ad9" providerId="ADAL" clId="{3BF560C9-38E3-411C-BBB1-CB3B94294DB6}" dt="2026-08-26T14:43:58.140" v="114" actId="20577"/>
          <ac:spMkLst>
            <pc:docMk/>
            <pc:sldMk cId="525878241" sldId="266"/>
            <ac:spMk id="4" creationId="{5EE5061C-8F42-6456-36E1-0EEAD890D909}"/>
          </ac:spMkLst>
        </pc:spChg>
        <pc:spChg chg="mod">
          <ac:chgData name="Naiara MACIAS - Communication Assistant" userId="9208f14e-163a-43fb-a9e7-9d0490f97ad9" providerId="ADAL" clId="{3BF560C9-38E3-411C-BBB1-CB3B94294DB6}" dt="2026-08-26T14:44:02.108" v="115" actId="14100"/>
          <ac:spMkLst>
            <pc:docMk/>
            <pc:sldMk cId="525878241" sldId="266"/>
            <ac:spMk id="5" creationId="{78220600-1A6C-86C9-A599-10A49BB4CE4E}"/>
          </ac:spMkLst>
        </pc:spChg>
        <pc:picChg chg="ord">
          <ac:chgData name="Naiara MACIAS - Communication Assistant" userId="9208f14e-163a-43fb-a9e7-9d0490f97ad9" providerId="ADAL" clId="{3BF560C9-38E3-411C-BBB1-CB3B94294DB6}" dt="2026-08-26T14:43:24.280" v="93" actId="167"/>
          <ac:picMkLst>
            <pc:docMk/>
            <pc:sldMk cId="525878241" sldId="266"/>
            <ac:picMk id="6" creationId="{7149023F-12B0-28FE-8FD2-43688F396FD5}"/>
          </ac:picMkLst>
        </pc:picChg>
      </pc:sldChg>
      <pc:sldChg chg="modSp mod">
        <pc:chgData name="Naiara MACIAS - Communication Assistant" userId="9208f14e-163a-43fb-a9e7-9d0490f97ad9" providerId="ADAL" clId="{3BF560C9-38E3-411C-BBB1-CB3B94294DB6}" dt="2026-08-26T15:33:03.517" v="438" actId="1036"/>
        <pc:sldMkLst>
          <pc:docMk/>
          <pc:sldMk cId="3063356121" sldId="267"/>
        </pc:sldMkLst>
        <pc:spChg chg="mod">
          <ac:chgData name="Naiara MACIAS - Communication Assistant" userId="9208f14e-163a-43fb-a9e7-9d0490f97ad9" providerId="ADAL" clId="{3BF560C9-38E3-411C-BBB1-CB3B94294DB6}" dt="2026-08-26T15:32:58.398" v="433" actId="1076"/>
          <ac:spMkLst>
            <pc:docMk/>
            <pc:sldMk cId="3063356121" sldId="267"/>
            <ac:spMk id="5" creationId="{435AF605-DAC3-06D5-9148-6D615B7C3E6C}"/>
          </ac:spMkLst>
        </pc:spChg>
        <pc:spChg chg="mod">
          <ac:chgData name="Naiara MACIAS - Communication Assistant" userId="9208f14e-163a-43fb-a9e7-9d0490f97ad9" providerId="ADAL" clId="{3BF560C9-38E3-411C-BBB1-CB3B94294DB6}" dt="2026-08-26T15:33:03.517" v="438" actId="1036"/>
          <ac:spMkLst>
            <pc:docMk/>
            <pc:sldMk cId="3063356121" sldId="267"/>
            <ac:spMk id="9" creationId="{4DC8855D-01CF-4E73-F998-DCC42C6A85DD}"/>
          </ac:spMkLst>
        </pc:spChg>
        <pc:spChg chg="mod">
          <ac:chgData name="Naiara MACIAS - Communication Assistant" userId="9208f14e-163a-43fb-a9e7-9d0490f97ad9" providerId="ADAL" clId="{3BF560C9-38E3-411C-BBB1-CB3B94294DB6}" dt="2026-08-26T15:33:03.517" v="438" actId="1036"/>
          <ac:spMkLst>
            <pc:docMk/>
            <pc:sldMk cId="3063356121" sldId="267"/>
            <ac:spMk id="10" creationId="{DCFD6557-77B8-59DD-ED72-7EF7743CFDCA}"/>
          </ac:spMkLst>
        </pc:spChg>
        <pc:spChg chg="mod">
          <ac:chgData name="Naiara MACIAS - Communication Assistant" userId="9208f14e-163a-43fb-a9e7-9d0490f97ad9" providerId="ADAL" clId="{3BF560C9-38E3-411C-BBB1-CB3B94294DB6}" dt="2026-08-26T15:33:03.517" v="438" actId="1036"/>
          <ac:spMkLst>
            <pc:docMk/>
            <pc:sldMk cId="3063356121" sldId="267"/>
            <ac:spMk id="11" creationId="{BCEE7AF2-E8EB-F4AC-A820-F6891B7433D5}"/>
          </ac:spMkLst>
        </pc:spChg>
        <pc:spChg chg="mod">
          <ac:chgData name="Naiara MACIAS - Communication Assistant" userId="9208f14e-163a-43fb-a9e7-9d0490f97ad9" providerId="ADAL" clId="{3BF560C9-38E3-411C-BBB1-CB3B94294DB6}" dt="2026-08-26T15:33:03.517" v="438" actId="1036"/>
          <ac:spMkLst>
            <pc:docMk/>
            <pc:sldMk cId="3063356121" sldId="267"/>
            <ac:spMk id="12" creationId="{DDF57967-B596-6762-5BFC-3E57F47A3704}"/>
          </ac:spMkLst>
        </pc:spChg>
        <pc:picChg chg="mod">
          <ac:chgData name="Naiara MACIAS - Communication Assistant" userId="9208f14e-163a-43fb-a9e7-9d0490f97ad9" providerId="ADAL" clId="{3BF560C9-38E3-411C-BBB1-CB3B94294DB6}" dt="2026-08-26T15:32:43.089" v="430" actId="1035"/>
          <ac:picMkLst>
            <pc:docMk/>
            <pc:sldMk cId="3063356121" sldId="267"/>
            <ac:picMk id="7" creationId="{AFF32426-BCE2-F911-6B72-3C72DB0D4193}"/>
          </ac:picMkLst>
        </pc:picChg>
      </pc:sldChg>
      <pc:sldChg chg="modSp mod">
        <pc:chgData name="Naiara MACIAS - Communication Assistant" userId="9208f14e-163a-43fb-a9e7-9d0490f97ad9" providerId="ADAL" clId="{3BF560C9-38E3-411C-BBB1-CB3B94294DB6}" dt="2026-08-26T14:46:57.987" v="201" actId="1076"/>
        <pc:sldMkLst>
          <pc:docMk/>
          <pc:sldMk cId="2351497876" sldId="268"/>
        </pc:sldMkLst>
        <pc:spChg chg="mod">
          <ac:chgData name="Naiara MACIAS - Communication Assistant" userId="9208f14e-163a-43fb-a9e7-9d0490f97ad9" providerId="ADAL" clId="{3BF560C9-38E3-411C-BBB1-CB3B94294DB6}" dt="2026-08-26T14:46:56.124" v="200" actId="14100"/>
          <ac:spMkLst>
            <pc:docMk/>
            <pc:sldMk cId="2351497876" sldId="268"/>
            <ac:spMk id="5" creationId="{C0D4E519-66B9-93E1-E83E-1DEBC498A31E}"/>
          </ac:spMkLst>
        </pc:spChg>
        <pc:picChg chg="mod">
          <ac:chgData name="Naiara MACIAS - Communication Assistant" userId="9208f14e-163a-43fb-a9e7-9d0490f97ad9" providerId="ADAL" clId="{3BF560C9-38E3-411C-BBB1-CB3B94294DB6}" dt="2026-08-26T14:46:57.987" v="201" actId="1076"/>
          <ac:picMkLst>
            <pc:docMk/>
            <pc:sldMk cId="2351497876" sldId="268"/>
            <ac:picMk id="6" creationId="{E019D5C2-FEC6-2BE9-6405-4D43C457A930}"/>
          </ac:picMkLst>
        </pc:picChg>
      </pc:sldChg>
      <pc:sldChg chg="modSp mod">
        <pc:chgData name="Naiara MACIAS - Communication Assistant" userId="9208f14e-163a-43fb-a9e7-9d0490f97ad9" providerId="ADAL" clId="{3BF560C9-38E3-411C-BBB1-CB3B94294DB6}" dt="2026-08-26T15:43:05.531" v="451" actId="20577"/>
        <pc:sldMkLst>
          <pc:docMk/>
          <pc:sldMk cId="3275847094" sldId="270"/>
        </pc:sldMkLst>
        <pc:spChg chg="mod">
          <ac:chgData name="Naiara MACIAS - Communication Assistant" userId="9208f14e-163a-43fb-a9e7-9d0490f97ad9" providerId="ADAL" clId="{3BF560C9-38E3-411C-BBB1-CB3B94294DB6}" dt="2026-08-26T15:34:39.687" v="447" actId="14100"/>
          <ac:spMkLst>
            <pc:docMk/>
            <pc:sldMk cId="3275847094" sldId="270"/>
            <ac:spMk id="4" creationId="{22D02451-FCA1-2255-2ADB-577B7DCA6116}"/>
          </ac:spMkLst>
        </pc:spChg>
        <pc:spChg chg="mod">
          <ac:chgData name="Naiara MACIAS - Communication Assistant" userId="9208f14e-163a-43fb-a9e7-9d0490f97ad9" providerId="ADAL" clId="{3BF560C9-38E3-411C-BBB1-CB3B94294DB6}" dt="2026-08-26T15:43:05.531" v="451" actId="20577"/>
          <ac:spMkLst>
            <pc:docMk/>
            <pc:sldMk cId="3275847094" sldId="270"/>
            <ac:spMk id="21" creationId="{A7ABC460-2264-B61F-607B-325C48B50248}"/>
          </ac:spMkLst>
        </pc:spChg>
      </pc:sldChg>
      <pc:sldChg chg="modSp mod">
        <pc:chgData name="Naiara MACIAS - Communication Assistant" userId="9208f14e-163a-43fb-a9e7-9d0490f97ad9" providerId="ADAL" clId="{3BF560C9-38E3-411C-BBB1-CB3B94294DB6}" dt="2026-09-15T14:53:13.222" v="589" actId="14100"/>
        <pc:sldMkLst>
          <pc:docMk/>
          <pc:sldMk cId="1126727459" sldId="272"/>
        </pc:sldMkLst>
        <pc:spChg chg="mod">
          <ac:chgData name="Naiara MACIAS - Communication Assistant" userId="9208f14e-163a-43fb-a9e7-9d0490f97ad9" providerId="ADAL" clId="{3BF560C9-38E3-411C-BBB1-CB3B94294DB6}" dt="2026-08-26T14:47:42.158" v="207" actId="14100"/>
          <ac:spMkLst>
            <pc:docMk/>
            <pc:sldMk cId="1126727459" sldId="272"/>
            <ac:spMk id="4" creationId="{5CBA0E8D-406A-4EE2-EE7B-7FDA583569FF}"/>
          </ac:spMkLst>
        </pc:spChg>
        <pc:spChg chg="mod">
          <ac:chgData name="Naiara MACIAS - Communication Assistant" userId="9208f14e-163a-43fb-a9e7-9d0490f97ad9" providerId="ADAL" clId="{3BF560C9-38E3-411C-BBB1-CB3B94294DB6}" dt="2026-08-26T14:47:57.172" v="219" actId="14100"/>
          <ac:spMkLst>
            <pc:docMk/>
            <pc:sldMk cId="1126727459" sldId="272"/>
            <ac:spMk id="5" creationId="{C399328D-E85F-2454-F6C0-3587135632DD}"/>
          </ac:spMkLst>
        </pc:spChg>
        <pc:spChg chg="mod">
          <ac:chgData name="Naiara MACIAS - Communication Assistant" userId="9208f14e-163a-43fb-a9e7-9d0490f97ad9" providerId="ADAL" clId="{3BF560C9-38E3-411C-BBB1-CB3B94294DB6}" dt="2026-09-15T14:53:13.222" v="589" actId="14100"/>
          <ac:spMkLst>
            <pc:docMk/>
            <pc:sldMk cId="1126727459" sldId="272"/>
            <ac:spMk id="6" creationId="{85270BE9-B6B4-E837-9558-D005BF977F0D}"/>
          </ac:spMkLst>
        </pc:spChg>
        <pc:picChg chg="mod">
          <ac:chgData name="Naiara MACIAS - Communication Assistant" userId="9208f14e-163a-43fb-a9e7-9d0490f97ad9" providerId="ADAL" clId="{3BF560C9-38E3-411C-BBB1-CB3B94294DB6}" dt="2026-08-26T14:47:48.032" v="218" actId="1037"/>
          <ac:picMkLst>
            <pc:docMk/>
            <pc:sldMk cId="1126727459" sldId="272"/>
            <ac:picMk id="12" creationId="{96CEE4D5-7E5F-C921-33E5-3C8D4D28E3FC}"/>
          </ac:picMkLst>
        </pc:picChg>
      </pc:sldChg>
      <pc:sldChg chg="modSp mod">
        <pc:chgData name="Naiara MACIAS - Communication Assistant" userId="9208f14e-163a-43fb-a9e7-9d0490f97ad9" providerId="ADAL" clId="{3BF560C9-38E3-411C-BBB1-CB3B94294DB6}" dt="2026-08-26T14:48:18.245" v="223" actId="14100"/>
        <pc:sldMkLst>
          <pc:docMk/>
          <pc:sldMk cId="2331618627" sldId="273"/>
        </pc:sldMkLst>
        <pc:spChg chg="mod">
          <ac:chgData name="Naiara MACIAS - Communication Assistant" userId="9208f14e-163a-43fb-a9e7-9d0490f97ad9" providerId="ADAL" clId="{3BF560C9-38E3-411C-BBB1-CB3B94294DB6}" dt="2026-08-26T14:48:18.245" v="223" actId="14100"/>
          <ac:spMkLst>
            <pc:docMk/>
            <pc:sldMk cId="2331618627" sldId="273"/>
            <ac:spMk id="4" creationId="{35380195-1CE8-DECC-8005-1F05CB33B226}"/>
          </ac:spMkLst>
        </pc:spChg>
      </pc:sldChg>
      <pc:sldChg chg="modSp mod">
        <pc:chgData name="Naiara MACIAS - Communication Assistant" userId="9208f14e-163a-43fb-a9e7-9d0490f97ad9" providerId="ADAL" clId="{3BF560C9-38E3-411C-BBB1-CB3B94294DB6}" dt="2026-08-26T14:48:50.686" v="228" actId="14100"/>
        <pc:sldMkLst>
          <pc:docMk/>
          <pc:sldMk cId="2142931096" sldId="274"/>
        </pc:sldMkLst>
        <pc:spChg chg="mod">
          <ac:chgData name="Naiara MACIAS - Communication Assistant" userId="9208f14e-163a-43fb-a9e7-9d0490f97ad9" providerId="ADAL" clId="{3BF560C9-38E3-411C-BBB1-CB3B94294DB6}" dt="2026-08-26T14:48:50.686" v="228" actId="14100"/>
          <ac:spMkLst>
            <pc:docMk/>
            <pc:sldMk cId="2142931096" sldId="274"/>
            <ac:spMk id="3" creationId="{6F1E7306-F80C-4588-AD91-7EA7EFACBB29}"/>
          </ac:spMkLst>
        </pc:spChg>
        <pc:spChg chg="mod">
          <ac:chgData name="Naiara MACIAS - Communication Assistant" userId="9208f14e-163a-43fb-a9e7-9d0490f97ad9" providerId="ADAL" clId="{3BF560C9-38E3-411C-BBB1-CB3B94294DB6}" dt="2026-08-26T14:48:39.342" v="227" actId="1076"/>
          <ac:spMkLst>
            <pc:docMk/>
            <pc:sldMk cId="2142931096" sldId="274"/>
            <ac:spMk id="4" creationId="{A93BC99B-6219-39BA-1A46-27AE038C0E91}"/>
          </ac:spMkLst>
        </pc:spChg>
      </pc:sldChg>
      <pc:sldChg chg="modSp mod">
        <pc:chgData name="Naiara MACIAS - Communication Assistant" userId="9208f14e-163a-43fb-a9e7-9d0490f97ad9" providerId="ADAL" clId="{3BF560C9-38E3-411C-BBB1-CB3B94294DB6}" dt="2026-08-26T16:08:49.863" v="535" actId="13244"/>
        <pc:sldMkLst>
          <pc:docMk/>
          <pc:sldMk cId="1743069046" sldId="275"/>
        </pc:sldMkLst>
        <pc:spChg chg="mod">
          <ac:chgData name="Naiara MACIAS - Communication Assistant" userId="9208f14e-163a-43fb-a9e7-9d0490f97ad9" providerId="ADAL" clId="{3BF560C9-38E3-411C-BBB1-CB3B94294DB6}" dt="2026-08-26T14:49:10.538" v="245" actId="1037"/>
          <ac:spMkLst>
            <pc:docMk/>
            <pc:sldMk cId="1743069046" sldId="275"/>
            <ac:spMk id="3" creationId="{7B47A301-AB26-D0F5-79B1-8D1A868D7582}"/>
          </ac:spMkLst>
        </pc:spChg>
        <pc:spChg chg="mod">
          <ac:chgData name="Naiara MACIAS - Communication Assistant" userId="9208f14e-163a-43fb-a9e7-9d0490f97ad9" providerId="ADAL" clId="{3BF560C9-38E3-411C-BBB1-CB3B94294DB6}" dt="2026-08-26T14:49:23.543" v="247" actId="14100"/>
          <ac:spMkLst>
            <pc:docMk/>
            <pc:sldMk cId="1743069046" sldId="275"/>
            <ac:spMk id="4" creationId="{227A04EE-2DB0-D9B5-0046-D66CE4DD5F39}"/>
          </ac:spMkLst>
        </pc:spChg>
        <pc:spChg chg="mod">
          <ac:chgData name="Naiara MACIAS - Communication Assistant" userId="9208f14e-163a-43fb-a9e7-9d0490f97ad9" providerId="ADAL" clId="{3BF560C9-38E3-411C-BBB1-CB3B94294DB6}" dt="2026-08-26T14:49:10.538" v="245" actId="1037"/>
          <ac:spMkLst>
            <pc:docMk/>
            <pc:sldMk cId="1743069046" sldId="275"/>
            <ac:spMk id="7" creationId="{32E5DB43-F8AF-67D6-F8E0-7EA0FBB30A34}"/>
          </ac:spMkLst>
        </pc:spChg>
        <pc:spChg chg="ord">
          <ac:chgData name="Naiara MACIAS - Communication Assistant" userId="9208f14e-163a-43fb-a9e7-9d0490f97ad9" providerId="ADAL" clId="{3BF560C9-38E3-411C-BBB1-CB3B94294DB6}" dt="2026-08-26T16:08:49.863" v="535" actId="13244"/>
          <ac:spMkLst>
            <pc:docMk/>
            <pc:sldMk cId="1743069046" sldId="275"/>
            <ac:spMk id="13" creationId="{E1713B19-7F38-46A1-0859-A15DD15FFFA8}"/>
          </ac:spMkLst>
        </pc:spChg>
        <pc:grpChg chg="mod">
          <ac:chgData name="Naiara MACIAS - Communication Assistant" userId="9208f14e-163a-43fb-a9e7-9d0490f97ad9" providerId="ADAL" clId="{3BF560C9-38E3-411C-BBB1-CB3B94294DB6}" dt="2026-08-26T14:49:10.538" v="245" actId="1037"/>
          <ac:grpSpMkLst>
            <pc:docMk/>
            <pc:sldMk cId="1743069046" sldId="275"/>
            <ac:grpSpMk id="10" creationId="{D963D6E3-77BE-2BE6-458C-290BDFBA6FA9}"/>
          </ac:grpSpMkLst>
        </pc:grpChg>
        <pc:picChg chg="mod">
          <ac:chgData name="Naiara MACIAS - Communication Assistant" userId="9208f14e-163a-43fb-a9e7-9d0490f97ad9" providerId="ADAL" clId="{3BF560C9-38E3-411C-BBB1-CB3B94294DB6}" dt="2026-08-26T14:49:10.538" v="245" actId="1037"/>
          <ac:picMkLst>
            <pc:docMk/>
            <pc:sldMk cId="1743069046" sldId="275"/>
            <ac:picMk id="5" creationId="{460B4302-BA1D-5B05-2934-34E3F90390F3}"/>
          </ac:picMkLst>
        </pc:picChg>
      </pc:sldChg>
      <pc:sldChg chg="modSp mod">
        <pc:chgData name="Naiara MACIAS - Communication Assistant" userId="9208f14e-163a-43fb-a9e7-9d0490f97ad9" providerId="ADAL" clId="{3BF560C9-38E3-411C-BBB1-CB3B94294DB6}" dt="2026-08-26T15:35:02.315" v="449" actId="255"/>
        <pc:sldMkLst>
          <pc:docMk/>
          <pc:sldMk cId="1193591122" sldId="276"/>
        </pc:sldMkLst>
        <pc:spChg chg="mod">
          <ac:chgData name="Naiara MACIAS - Communication Assistant" userId="9208f14e-163a-43fb-a9e7-9d0490f97ad9" providerId="ADAL" clId="{3BF560C9-38E3-411C-BBB1-CB3B94294DB6}" dt="2026-08-26T15:35:02.315" v="449" actId="255"/>
          <ac:spMkLst>
            <pc:docMk/>
            <pc:sldMk cId="1193591122" sldId="276"/>
            <ac:spMk id="4" creationId="{35B17C73-38C1-AC28-3702-CD6320B251BC}"/>
          </ac:spMkLst>
        </pc:spChg>
        <pc:spChg chg="mod">
          <ac:chgData name="Naiara MACIAS - Communication Assistant" userId="9208f14e-163a-43fb-a9e7-9d0490f97ad9" providerId="ADAL" clId="{3BF560C9-38E3-411C-BBB1-CB3B94294DB6}" dt="2026-08-26T14:45:42.157" v="165" actId="14100"/>
          <ac:spMkLst>
            <pc:docMk/>
            <pc:sldMk cId="1193591122" sldId="276"/>
            <ac:spMk id="9" creationId="{0429D36E-AAB9-46F0-8B35-C9C5393BD222}"/>
          </ac:spMkLst>
        </pc:spChg>
        <pc:spChg chg="mod">
          <ac:chgData name="Naiara MACIAS - Communication Assistant" userId="9208f14e-163a-43fb-a9e7-9d0490f97ad9" providerId="ADAL" clId="{3BF560C9-38E3-411C-BBB1-CB3B94294DB6}" dt="2026-08-26T14:46:09.926" v="194" actId="1038"/>
          <ac:spMkLst>
            <pc:docMk/>
            <pc:sldMk cId="1193591122" sldId="276"/>
            <ac:spMk id="14" creationId="{CE444FC9-C7DC-1D45-421A-8A331FCFE5E7}"/>
          </ac:spMkLst>
        </pc:spChg>
        <pc:spChg chg="mod">
          <ac:chgData name="Naiara MACIAS - Communication Assistant" userId="9208f14e-163a-43fb-a9e7-9d0490f97ad9" providerId="ADAL" clId="{3BF560C9-38E3-411C-BBB1-CB3B94294DB6}" dt="2026-08-26T14:46:09.926" v="194" actId="1038"/>
          <ac:spMkLst>
            <pc:docMk/>
            <pc:sldMk cId="1193591122" sldId="276"/>
            <ac:spMk id="15" creationId="{587D9CDB-64C7-5826-4CE4-57ED0F5FCF55}"/>
          </ac:spMkLst>
        </pc:spChg>
        <pc:spChg chg="mod">
          <ac:chgData name="Naiara MACIAS - Communication Assistant" userId="9208f14e-163a-43fb-a9e7-9d0490f97ad9" providerId="ADAL" clId="{3BF560C9-38E3-411C-BBB1-CB3B94294DB6}" dt="2026-08-26T14:46:09.926" v="194" actId="1038"/>
          <ac:spMkLst>
            <pc:docMk/>
            <pc:sldMk cId="1193591122" sldId="276"/>
            <ac:spMk id="16" creationId="{862C4994-88F8-1D4C-46B8-2D618BABA264}"/>
          </ac:spMkLst>
        </pc:spChg>
        <pc:spChg chg="mod">
          <ac:chgData name="Naiara MACIAS - Communication Assistant" userId="9208f14e-163a-43fb-a9e7-9d0490f97ad9" providerId="ADAL" clId="{3BF560C9-38E3-411C-BBB1-CB3B94294DB6}" dt="2026-08-26T14:46:09.926" v="194" actId="1038"/>
          <ac:spMkLst>
            <pc:docMk/>
            <pc:sldMk cId="1193591122" sldId="276"/>
            <ac:spMk id="17" creationId="{298BCD17-2F50-4F66-E531-FB0C4244FF51}"/>
          </ac:spMkLst>
        </pc:spChg>
        <pc:spChg chg="mod">
          <ac:chgData name="Naiara MACIAS - Communication Assistant" userId="9208f14e-163a-43fb-a9e7-9d0490f97ad9" providerId="ADAL" clId="{3BF560C9-38E3-411C-BBB1-CB3B94294DB6}" dt="2026-08-26T14:46:09.926" v="194" actId="1038"/>
          <ac:spMkLst>
            <pc:docMk/>
            <pc:sldMk cId="1193591122" sldId="276"/>
            <ac:spMk id="18" creationId="{F617D3DB-E549-5FBA-1451-FC2BF2A9B81C}"/>
          </ac:spMkLst>
        </pc:spChg>
        <pc:spChg chg="mod">
          <ac:chgData name="Naiara MACIAS - Communication Assistant" userId="9208f14e-163a-43fb-a9e7-9d0490f97ad9" providerId="ADAL" clId="{3BF560C9-38E3-411C-BBB1-CB3B94294DB6}" dt="2026-08-26T14:46:09.926" v="194" actId="1038"/>
          <ac:spMkLst>
            <pc:docMk/>
            <pc:sldMk cId="1193591122" sldId="276"/>
            <ac:spMk id="19" creationId="{5264E354-B395-9A71-FAE3-223B8DD054D4}"/>
          </ac:spMkLst>
        </pc:spChg>
        <pc:spChg chg="mod">
          <ac:chgData name="Naiara MACIAS - Communication Assistant" userId="9208f14e-163a-43fb-a9e7-9d0490f97ad9" providerId="ADAL" clId="{3BF560C9-38E3-411C-BBB1-CB3B94294DB6}" dt="2026-08-26T14:46:09.926" v="194" actId="1038"/>
          <ac:spMkLst>
            <pc:docMk/>
            <pc:sldMk cId="1193591122" sldId="276"/>
            <ac:spMk id="29" creationId="{999934AF-AF70-6169-DCF5-75F40B15C85E}"/>
          </ac:spMkLst>
        </pc:spChg>
        <pc:spChg chg="mod">
          <ac:chgData name="Naiara MACIAS - Communication Assistant" userId="9208f14e-163a-43fb-a9e7-9d0490f97ad9" providerId="ADAL" clId="{3BF560C9-38E3-411C-BBB1-CB3B94294DB6}" dt="2026-08-26T14:46:09.926" v="194" actId="1038"/>
          <ac:spMkLst>
            <pc:docMk/>
            <pc:sldMk cId="1193591122" sldId="276"/>
            <ac:spMk id="30" creationId="{F7E70735-201B-ED52-51CB-32F369D2854B}"/>
          </ac:spMkLst>
        </pc:spChg>
        <pc:spChg chg="mod">
          <ac:chgData name="Naiara MACIAS - Communication Assistant" userId="9208f14e-163a-43fb-a9e7-9d0490f97ad9" providerId="ADAL" clId="{3BF560C9-38E3-411C-BBB1-CB3B94294DB6}" dt="2026-08-26T14:46:09.926" v="194" actId="1038"/>
          <ac:spMkLst>
            <pc:docMk/>
            <pc:sldMk cId="1193591122" sldId="276"/>
            <ac:spMk id="31" creationId="{27A72DE3-10C3-2DC2-669C-892D4BBCABF1}"/>
          </ac:spMkLst>
        </pc:spChg>
        <pc:picChg chg="mod">
          <ac:chgData name="Naiara MACIAS - Communication Assistant" userId="9208f14e-163a-43fb-a9e7-9d0490f97ad9" providerId="ADAL" clId="{3BF560C9-38E3-411C-BBB1-CB3B94294DB6}" dt="2026-08-26T14:46:09.926" v="194" actId="1038"/>
          <ac:picMkLst>
            <pc:docMk/>
            <pc:sldMk cId="1193591122" sldId="276"/>
            <ac:picMk id="27" creationId="{F6A7610B-190D-E49F-2CC3-F0410D0A4E34}"/>
          </ac:picMkLst>
        </pc:picChg>
      </pc:sldChg>
      <pc:sldChg chg="addSp delSp modSp mod">
        <pc:chgData name="Naiara MACIAS - Communication Assistant" userId="9208f14e-163a-43fb-a9e7-9d0490f97ad9" providerId="ADAL" clId="{3BF560C9-38E3-411C-BBB1-CB3B94294DB6}" dt="2026-09-15T14:54:26.650" v="612" actId="1035"/>
        <pc:sldMkLst>
          <pc:docMk/>
          <pc:sldMk cId="3281761825" sldId="277"/>
        </pc:sldMkLst>
        <pc:spChg chg="mod">
          <ac:chgData name="Naiara MACIAS - Communication Assistant" userId="9208f14e-163a-43fb-a9e7-9d0490f97ad9" providerId="ADAL" clId="{3BF560C9-38E3-411C-BBB1-CB3B94294DB6}" dt="2026-09-15T14:54:00.492" v="590" actId="14100"/>
          <ac:spMkLst>
            <pc:docMk/>
            <pc:sldMk cId="3281761825" sldId="277"/>
            <ac:spMk id="4" creationId="{292E835D-59A6-7D24-4AF7-7BD1C8FB81B1}"/>
          </ac:spMkLst>
        </pc:spChg>
        <pc:spChg chg="add mod ord">
          <ac:chgData name="Naiara MACIAS - Communication Assistant" userId="9208f14e-163a-43fb-a9e7-9d0490f97ad9" providerId="ADAL" clId="{3BF560C9-38E3-411C-BBB1-CB3B94294DB6}" dt="2026-09-15T14:54:16.956" v="602" actId="14100"/>
          <ac:spMkLst>
            <pc:docMk/>
            <pc:sldMk cId="3281761825" sldId="277"/>
            <ac:spMk id="5" creationId="{2AB30D65-2075-917D-3AF8-EDEDC822EFF6}"/>
          </ac:spMkLst>
        </pc:spChg>
        <pc:spChg chg="ord">
          <ac:chgData name="Naiara MACIAS - Communication Assistant" userId="9208f14e-163a-43fb-a9e7-9d0490f97ad9" providerId="ADAL" clId="{3BF560C9-38E3-411C-BBB1-CB3B94294DB6}" dt="2026-08-26T16:09:02.268" v="536" actId="13244"/>
          <ac:spMkLst>
            <pc:docMk/>
            <pc:sldMk cId="3281761825" sldId="277"/>
            <ac:spMk id="8" creationId="{57ADDED1-EA13-6070-6961-90434845FF59}"/>
          </ac:spMkLst>
        </pc:spChg>
        <pc:picChg chg="mod">
          <ac:chgData name="Naiara MACIAS - Communication Assistant" userId="9208f14e-163a-43fb-a9e7-9d0490f97ad9" providerId="ADAL" clId="{3BF560C9-38E3-411C-BBB1-CB3B94294DB6}" dt="2026-09-15T14:54:26.650" v="612" actId="1035"/>
          <ac:picMkLst>
            <pc:docMk/>
            <pc:sldMk cId="3281761825" sldId="277"/>
            <ac:picMk id="9" creationId="{1AE2DA59-C46A-41F2-271A-5C97AF2A33F3}"/>
          </ac:picMkLst>
        </pc:picChg>
      </pc:sldChg>
      <pc:sldChg chg="modSp mod">
        <pc:chgData name="Naiara MACIAS - Communication Assistant" userId="9208f14e-163a-43fb-a9e7-9d0490f97ad9" providerId="ADAL" clId="{3BF560C9-38E3-411C-BBB1-CB3B94294DB6}" dt="2026-08-26T15:43:43.405" v="453" actId="1036"/>
        <pc:sldMkLst>
          <pc:docMk/>
          <pc:sldMk cId="54826265" sldId="278"/>
        </pc:sldMkLst>
        <pc:spChg chg="mod">
          <ac:chgData name="Naiara MACIAS - Communication Assistant" userId="9208f14e-163a-43fb-a9e7-9d0490f97ad9" providerId="ADAL" clId="{3BF560C9-38E3-411C-BBB1-CB3B94294DB6}" dt="2026-08-26T14:52:17.005" v="279" actId="14100"/>
          <ac:spMkLst>
            <pc:docMk/>
            <pc:sldMk cId="54826265" sldId="278"/>
            <ac:spMk id="4" creationId="{C5D88E52-FA4F-21E4-CB70-9DE9EC219134}"/>
          </ac:spMkLst>
        </pc:spChg>
        <pc:picChg chg="mod ord">
          <ac:chgData name="Naiara MACIAS - Communication Assistant" userId="9208f14e-163a-43fb-a9e7-9d0490f97ad9" providerId="ADAL" clId="{3BF560C9-38E3-411C-BBB1-CB3B94294DB6}" dt="2026-08-26T15:43:43.405" v="453" actId="1036"/>
          <ac:picMkLst>
            <pc:docMk/>
            <pc:sldMk cId="54826265" sldId="278"/>
            <ac:picMk id="8" creationId="{08FF9576-AD91-714E-19DE-9FA911A8A138}"/>
          </ac:picMkLst>
        </pc:picChg>
      </pc:sldChg>
      <pc:sldChg chg="modSp mod">
        <pc:chgData name="Naiara MACIAS - Communication Assistant" userId="9208f14e-163a-43fb-a9e7-9d0490f97ad9" providerId="ADAL" clId="{3BF560C9-38E3-411C-BBB1-CB3B94294DB6}" dt="2026-09-15T14:55:01.852" v="613" actId="14100"/>
        <pc:sldMkLst>
          <pc:docMk/>
          <pc:sldMk cId="1533565985" sldId="280"/>
        </pc:sldMkLst>
        <pc:spChg chg="mod">
          <ac:chgData name="Naiara MACIAS - Communication Assistant" userId="9208f14e-163a-43fb-a9e7-9d0490f97ad9" providerId="ADAL" clId="{3BF560C9-38E3-411C-BBB1-CB3B94294DB6}" dt="2026-08-26T14:53:07.038" v="285" actId="14100"/>
          <ac:spMkLst>
            <pc:docMk/>
            <pc:sldMk cId="1533565985" sldId="280"/>
            <ac:spMk id="3" creationId="{A88F03D4-EFC2-3D85-61DE-F758B238FF21}"/>
          </ac:spMkLst>
        </pc:spChg>
        <pc:spChg chg="mod">
          <ac:chgData name="Naiara MACIAS - Communication Assistant" userId="9208f14e-163a-43fb-a9e7-9d0490f97ad9" providerId="ADAL" clId="{3BF560C9-38E3-411C-BBB1-CB3B94294DB6}" dt="2026-08-26T14:53:02.522" v="284" actId="255"/>
          <ac:spMkLst>
            <pc:docMk/>
            <pc:sldMk cId="1533565985" sldId="280"/>
            <ac:spMk id="4" creationId="{039DD0FA-6516-77A6-3C81-A9C7D123C9BD}"/>
          </ac:spMkLst>
        </pc:spChg>
        <pc:spChg chg="mod">
          <ac:chgData name="Naiara MACIAS - Communication Assistant" userId="9208f14e-163a-43fb-a9e7-9d0490f97ad9" providerId="ADAL" clId="{3BF560C9-38E3-411C-BBB1-CB3B94294DB6}" dt="2026-09-15T14:55:01.852" v="613" actId="14100"/>
          <ac:spMkLst>
            <pc:docMk/>
            <pc:sldMk cId="1533565985" sldId="280"/>
            <ac:spMk id="6" creationId="{CE0741E7-33C7-0A3D-1020-DA4AFE481E9B}"/>
          </ac:spMkLst>
        </pc:spChg>
        <pc:picChg chg="mod">
          <ac:chgData name="Naiara MACIAS - Communication Assistant" userId="9208f14e-163a-43fb-a9e7-9d0490f97ad9" providerId="ADAL" clId="{3BF560C9-38E3-411C-BBB1-CB3B94294DB6}" dt="2026-08-26T14:53:18.758" v="287" actId="1076"/>
          <ac:picMkLst>
            <pc:docMk/>
            <pc:sldMk cId="1533565985" sldId="280"/>
            <ac:picMk id="22" creationId="{3FA80D8D-A8F6-9ECD-5C8A-35E79316B081}"/>
          </ac:picMkLst>
        </pc:picChg>
      </pc:sldChg>
      <pc:sldChg chg="addSp delSp modSp mod">
        <pc:chgData name="Naiara MACIAS - Communication Assistant" userId="9208f14e-163a-43fb-a9e7-9d0490f97ad9" providerId="ADAL" clId="{3BF560C9-38E3-411C-BBB1-CB3B94294DB6}" dt="2026-09-07T13:55:49.317" v="588"/>
        <pc:sldMkLst>
          <pc:docMk/>
          <pc:sldMk cId="935938627" sldId="281"/>
        </pc:sldMkLst>
        <pc:spChg chg="mod">
          <ac:chgData name="Naiara MACIAS - Communication Assistant" userId="9208f14e-163a-43fb-a9e7-9d0490f97ad9" providerId="ADAL" clId="{3BF560C9-38E3-411C-BBB1-CB3B94294DB6}" dt="2026-08-26T16:07:52.156" v="529" actId="3064"/>
          <ac:spMkLst>
            <pc:docMk/>
            <pc:sldMk cId="935938627" sldId="281"/>
            <ac:spMk id="17" creationId="{AE90E309-D11B-0954-A506-D2CFF62DDBCE}"/>
          </ac:spMkLst>
        </pc:spChg>
        <pc:spChg chg="mod">
          <ac:chgData name="Naiara MACIAS - Communication Assistant" userId="9208f14e-163a-43fb-a9e7-9d0490f97ad9" providerId="ADAL" clId="{3BF560C9-38E3-411C-BBB1-CB3B94294DB6}" dt="2026-08-26T16:07:55.700" v="531" actId="3064"/>
          <ac:spMkLst>
            <pc:docMk/>
            <pc:sldMk cId="935938627" sldId="281"/>
            <ac:spMk id="18" creationId="{63B74202-3335-8F03-D304-506D14DAD998}"/>
          </ac:spMkLst>
        </pc:spChg>
        <pc:spChg chg="mod">
          <ac:chgData name="Naiara MACIAS - Communication Assistant" userId="9208f14e-163a-43fb-a9e7-9d0490f97ad9" providerId="ADAL" clId="{3BF560C9-38E3-411C-BBB1-CB3B94294DB6}" dt="2026-08-26T16:07:45.478" v="525" actId="3064"/>
          <ac:spMkLst>
            <pc:docMk/>
            <pc:sldMk cId="935938627" sldId="281"/>
            <ac:spMk id="19" creationId="{5155C629-3D49-9581-E052-72826EDB983E}"/>
          </ac:spMkLst>
        </pc:spChg>
        <pc:picChg chg="add mod">
          <ac:chgData name="Naiara MACIAS - Communication Assistant" userId="9208f14e-163a-43fb-a9e7-9d0490f97ad9" providerId="ADAL" clId="{3BF560C9-38E3-411C-BBB1-CB3B94294DB6}" dt="2026-09-07T13:55:49.317" v="588"/>
          <ac:picMkLst>
            <pc:docMk/>
            <pc:sldMk cId="935938627" sldId="281"/>
            <ac:picMk id="4" creationId="{B53F1E87-111D-9053-3D70-CCA3CA8A88C4}"/>
          </ac:picMkLst>
        </pc:picChg>
        <pc:picChg chg="mod">
          <ac:chgData name="Naiara MACIAS - Communication Assistant" userId="9208f14e-163a-43fb-a9e7-9d0490f97ad9" providerId="ADAL" clId="{3BF560C9-38E3-411C-BBB1-CB3B94294DB6}" dt="2026-08-26T15:58:15.942" v="455"/>
          <ac:picMkLst>
            <pc:docMk/>
            <pc:sldMk cId="935938627" sldId="281"/>
            <ac:picMk id="12" creationId="{D9B90991-193E-ED0D-6440-B297A63455FB}"/>
          </ac:picMkLst>
        </pc:picChg>
        <pc:picChg chg="mod">
          <ac:chgData name="Naiara MACIAS - Communication Assistant" userId="9208f14e-163a-43fb-a9e7-9d0490f97ad9" providerId="ADAL" clId="{3BF560C9-38E3-411C-BBB1-CB3B94294DB6}" dt="2026-08-26T15:57:25.017" v="454"/>
          <ac:picMkLst>
            <pc:docMk/>
            <pc:sldMk cId="935938627" sldId="281"/>
            <ac:picMk id="13" creationId="{1D374714-3762-EFED-F977-F4E1D3BC146B}"/>
          </ac:picMkLst>
        </pc:picChg>
      </pc:sldChg>
      <pc:sldChg chg="modSp mod">
        <pc:chgData name="Naiara MACIAS - Communication Assistant" userId="9208f14e-163a-43fb-a9e7-9d0490f97ad9" providerId="ADAL" clId="{3BF560C9-38E3-411C-BBB1-CB3B94294DB6}" dt="2026-08-26T15:35:55.643" v="450" actId="1036"/>
        <pc:sldMkLst>
          <pc:docMk/>
          <pc:sldMk cId="2095597239" sldId="282"/>
        </pc:sldMkLst>
        <pc:spChg chg="mod">
          <ac:chgData name="Naiara MACIAS - Communication Assistant" userId="9208f14e-163a-43fb-a9e7-9d0490f97ad9" providerId="ADAL" clId="{3BF560C9-38E3-411C-BBB1-CB3B94294DB6}" dt="2026-08-26T14:55:12.521" v="309" actId="1037"/>
          <ac:spMkLst>
            <pc:docMk/>
            <pc:sldMk cId="2095597239" sldId="282"/>
            <ac:spMk id="4" creationId="{BB975000-B228-79E3-3455-5C5B8453EE84}"/>
          </ac:spMkLst>
        </pc:spChg>
        <pc:spChg chg="mod">
          <ac:chgData name="Naiara MACIAS - Communication Assistant" userId="9208f14e-163a-43fb-a9e7-9d0490f97ad9" providerId="ADAL" clId="{3BF560C9-38E3-411C-BBB1-CB3B94294DB6}" dt="2026-08-26T14:55:25.870" v="313" actId="1076"/>
          <ac:spMkLst>
            <pc:docMk/>
            <pc:sldMk cId="2095597239" sldId="282"/>
            <ac:spMk id="5" creationId="{198C177B-D1F7-076E-6D12-EEDD40AD3E18}"/>
          </ac:spMkLst>
        </pc:spChg>
        <pc:grpChg chg="mod">
          <ac:chgData name="Naiara MACIAS - Communication Assistant" userId="9208f14e-163a-43fb-a9e7-9d0490f97ad9" providerId="ADAL" clId="{3BF560C9-38E3-411C-BBB1-CB3B94294DB6}" dt="2026-08-26T14:55:47.175" v="321" actId="1038"/>
          <ac:grpSpMkLst>
            <pc:docMk/>
            <pc:sldMk cId="2095597239" sldId="282"/>
            <ac:grpSpMk id="6" creationId="{9A680413-F657-8DB1-D2E7-C7EDF6B5A0CD}"/>
          </ac:grpSpMkLst>
        </pc:grpChg>
        <pc:picChg chg="mod">
          <ac:chgData name="Naiara MACIAS - Communication Assistant" userId="9208f14e-163a-43fb-a9e7-9d0490f97ad9" providerId="ADAL" clId="{3BF560C9-38E3-411C-BBB1-CB3B94294DB6}" dt="2026-08-26T14:55:18.951" v="311" actId="1076"/>
          <ac:picMkLst>
            <pc:docMk/>
            <pc:sldMk cId="2095597239" sldId="282"/>
            <ac:picMk id="41" creationId="{D5559DA8-001D-C589-BF69-0A310DB2709D}"/>
          </ac:picMkLst>
        </pc:picChg>
        <pc:picChg chg="mod">
          <ac:chgData name="Naiara MACIAS - Communication Assistant" userId="9208f14e-163a-43fb-a9e7-9d0490f97ad9" providerId="ADAL" clId="{3BF560C9-38E3-411C-BBB1-CB3B94294DB6}" dt="2026-08-26T15:35:55.643" v="450" actId="1036"/>
          <ac:picMkLst>
            <pc:docMk/>
            <pc:sldMk cId="2095597239" sldId="282"/>
            <ac:picMk id="43" creationId="{0017B037-B760-943A-8561-EDF53D823013}"/>
          </ac:picMkLst>
        </pc:picChg>
        <pc:cxnChg chg="mod">
          <ac:chgData name="Naiara MACIAS - Communication Assistant" userId="9208f14e-163a-43fb-a9e7-9d0490f97ad9" providerId="ADAL" clId="{3BF560C9-38E3-411C-BBB1-CB3B94294DB6}" dt="2026-08-26T14:55:37.399" v="315" actId="14100"/>
          <ac:cxnSpMkLst>
            <pc:docMk/>
            <pc:sldMk cId="2095597239" sldId="282"/>
            <ac:cxnSpMk id="11" creationId="{96175991-1AFB-8591-CBEC-A455E2AABCD1}"/>
          </ac:cxnSpMkLst>
        </pc:cxnChg>
      </pc:sldChg>
      <pc:sldChg chg="modSp mod">
        <pc:chgData name="Naiara MACIAS - Communication Assistant" userId="9208f14e-163a-43fb-a9e7-9d0490f97ad9" providerId="ADAL" clId="{3BF560C9-38E3-411C-BBB1-CB3B94294DB6}" dt="2026-09-15T14:58:41.006" v="614" actId="14100"/>
        <pc:sldMkLst>
          <pc:docMk/>
          <pc:sldMk cId="2258024886" sldId="283"/>
        </pc:sldMkLst>
        <pc:spChg chg="mod">
          <ac:chgData name="Naiara MACIAS - Communication Assistant" userId="9208f14e-163a-43fb-a9e7-9d0490f97ad9" providerId="ADAL" clId="{3BF560C9-38E3-411C-BBB1-CB3B94294DB6}" dt="2026-09-15T14:58:41.006" v="614" actId="14100"/>
          <ac:spMkLst>
            <pc:docMk/>
            <pc:sldMk cId="2258024886" sldId="283"/>
            <ac:spMk id="2" creationId="{BED12378-62F0-B264-8E35-BBB465347E5B}"/>
          </ac:spMkLst>
        </pc:spChg>
        <pc:spChg chg="mod">
          <ac:chgData name="Naiara MACIAS - Communication Assistant" userId="9208f14e-163a-43fb-a9e7-9d0490f97ad9" providerId="ADAL" clId="{3BF560C9-38E3-411C-BBB1-CB3B94294DB6}" dt="2026-08-26T14:57:31.415" v="361" actId="1035"/>
          <ac:spMkLst>
            <pc:docMk/>
            <pc:sldMk cId="2258024886" sldId="283"/>
            <ac:spMk id="3" creationId="{26FDE9A7-A25E-C902-14C9-66E2709E5F4E}"/>
          </ac:spMkLst>
        </pc:spChg>
        <pc:spChg chg="mod">
          <ac:chgData name="Naiara MACIAS - Communication Assistant" userId="9208f14e-163a-43fb-a9e7-9d0490f97ad9" providerId="ADAL" clId="{3BF560C9-38E3-411C-BBB1-CB3B94294DB6}" dt="2026-08-26T14:57:25.373" v="356" actId="1035"/>
          <ac:spMkLst>
            <pc:docMk/>
            <pc:sldMk cId="2258024886" sldId="283"/>
            <ac:spMk id="4" creationId="{3DCE6A3B-55A5-A6C4-7FB3-4DAF357D0AF2}"/>
          </ac:spMkLst>
        </pc:spChg>
        <pc:spChg chg="mod">
          <ac:chgData name="Naiara MACIAS - Communication Assistant" userId="9208f14e-163a-43fb-a9e7-9d0490f97ad9" providerId="ADAL" clId="{3BF560C9-38E3-411C-BBB1-CB3B94294DB6}" dt="2026-08-26T14:57:31.415" v="361" actId="1035"/>
          <ac:spMkLst>
            <pc:docMk/>
            <pc:sldMk cId="2258024886" sldId="283"/>
            <ac:spMk id="5" creationId="{C8C17700-6161-EBF7-2112-EDCF5E6EA9A3}"/>
          </ac:spMkLst>
        </pc:spChg>
        <pc:spChg chg="mod">
          <ac:chgData name="Naiara MACIAS - Communication Assistant" userId="9208f14e-163a-43fb-a9e7-9d0490f97ad9" providerId="ADAL" clId="{3BF560C9-38E3-411C-BBB1-CB3B94294DB6}" dt="2026-08-26T14:57:25.373" v="356" actId="1035"/>
          <ac:spMkLst>
            <pc:docMk/>
            <pc:sldMk cId="2258024886" sldId="283"/>
            <ac:spMk id="6" creationId="{F69F208C-C8EC-EDE3-1939-FE088A89FBE1}"/>
          </ac:spMkLst>
        </pc:spChg>
        <pc:picChg chg="mod">
          <ac:chgData name="Naiara MACIAS - Communication Assistant" userId="9208f14e-163a-43fb-a9e7-9d0490f97ad9" providerId="ADAL" clId="{3BF560C9-38E3-411C-BBB1-CB3B94294DB6}" dt="2026-08-26T14:57:36.070" v="362" actId="1076"/>
          <ac:picMkLst>
            <pc:docMk/>
            <pc:sldMk cId="2258024886" sldId="283"/>
            <ac:picMk id="12" creationId="{AE85B1B8-3A3C-0097-AEB2-67D8B80F358C}"/>
          </ac:picMkLst>
        </pc:picChg>
      </pc:sldChg>
      <pc:sldChg chg="addSp delSp modSp mod">
        <pc:chgData name="Naiara MACIAS - Communication Assistant" userId="9208f14e-163a-43fb-a9e7-9d0490f97ad9" providerId="ADAL" clId="{3BF560C9-38E3-411C-BBB1-CB3B94294DB6}" dt="2026-08-26T15:04:24.335" v="389" actId="14100"/>
        <pc:sldMkLst>
          <pc:docMk/>
          <pc:sldMk cId="1752370065" sldId="284"/>
        </pc:sldMkLst>
        <pc:spChg chg="mod">
          <ac:chgData name="Naiara MACIAS - Communication Assistant" userId="9208f14e-163a-43fb-a9e7-9d0490f97ad9" providerId="ADAL" clId="{3BF560C9-38E3-411C-BBB1-CB3B94294DB6}" dt="2026-08-26T14:58:27.885" v="371" actId="14100"/>
          <ac:spMkLst>
            <pc:docMk/>
            <pc:sldMk cId="1752370065" sldId="284"/>
            <ac:spMk id="4" creationId="{5C1DBC48-F142-C0B1-11C9-3E783B9F4381}"/>
          </ac:spMkLst>
        </pc:spChg>
        <pc:spChg chg="mod">
          <ac:chgData name="Naiara MACIAS - Communication Assistant" userId="9208f14e-163a-43fb-a9e7-9d0490f97ad9" providerId="ADAL" clId="{3BF560C9-38E3-411C-BBB1-CB3B94294DB6}" dt="2026-08-26T15:04:14.176" v="388" actId="14100"/>
          <ac:spMkLst>
            <pc:docMk/>
            <pc:sldMk cId="1752370065" sldId="284"/>
            <ac:spMk id="12" creationId="{CE4A36B5-CC47-3ACD-3ED6-731C64695103}"/>
          </ac:spMkLst>
        </pc:spChg>
        <pc:spChg chg="mod">
          <ac:chgData name="Naiara MACIAS - Communication Assistant" userId="9208f14e-163a-43fb-a9e7-9d0490f97ad9" providerId="ADAL" clId="{3BF560C9-38E3-411C-BBB1-CB3B94294DB6}" dt="2026-08-26T15:04:24.335" v="389" actId="14100"/>
          <ac:spMkLst>
            <pc:docMk/>
            <pc:sldMk cId="1752370065" sldId="284"/>
            <ac:spMk id="13" creationId="{78E2315A-30DE-FD38-61CD-DD0E886F17E4}"/>
          </ac:spMkLst>
        </pc:spChg>
        <pc:picChg chg="mod">
          <ac:chgData name="Naiara MACIAS - Communication Assistant" userId="9208f14e-163a-43fb-a9e7-9d0490f97ad9" providerId="ADAL" clId="{3BF560C9-38E3-411C-BBB1-CB3B94294DB6}" dt="2026-08-26T15:04:02.028" v="387" actId="1036"/>
          <ac:picMkLst>
            <pc:docMk/>
            <pc:sldMk cId="1752370065" sldId="284"/>
            <ac:picMk id="7" creationId="{C4C8B071-6C97-DB1B-B7DA-25B21340E56C}"/>
          </ac:picMkLst>
        </pc:picChg>
      </pc:sldChg>
      <pc:sldChg chg="modSp mod">
        <pc:chgData name="Naiara MACIAS - Communication Assistant" userId="9208f14e-163a-43fb-a9e7-9d0490f97ad9" providerId="ADAL" clId="{3BF560C9-38E3-411C-BBB1-CB3B94294DB6}" dt="2026-08-26T16:08:31.309" v="534" actId="13244"/>
        <pc:sldMkLst>
          <pc:docMk/>
          <pc:sldMk cId="452811783" sldId="286"/>
        </pc:sldMkLst>
        <pc:spChg chg="mod">
          <ac:chgData name="Naiara MACIAS - Communication Assistant" userId="9208f14e-163a-43fb-a9e7-9d0490f97ad9" providerId="ADAL" clId="{3BF560C9-38E3-411C-BBB1-CB3B94294DB6}" dt="2026-08-26T16:08:22.932" v="533" actId="962"/>
          <ac:spMkLst>
            <pc:docMk/>
            <pc:sldMk cId="452811783" sldId="286"/>
            <ac:spMk id="2" creationId="{D47BA438-0F2E-9C64-4D00-CD1C2707EEF5}"/>
          </ac:spMkLst>
        </pc:spChg>
        <pc:graphicFrameChg chg="mod">
          <ac:chgData name="Naiara MACIAS - Communication Assistant" userId="9208f14e-163a-43fb-a9e7-9d0490f97ad9" providerId="ADAL" clId="{3BF560C9-38E3-411C-BBB1-CB3B94294DB6}" dt="2026-08-26T16:08:31.309" v="534" actId="13244"/>
          <ac:graphicFrameMkLst>
            <pc:docMk/>
            <pc:sldMk cId="452811783" sldId="286"/>
            <ac:graphicFrameMk id="7" creationId="{25A46D38-6881-B00D-95B5-8E342FDBB6C1}"/>
          </ac:graphicFrameMkLst>
        </pc:graphicFrameChg>
      </pc:sldChg>
      <pc:sldChg chg="modSp mod">
        <pc:chgData name="Naiara MACIAS - Communication Assistant" userId="9208f14e-163a-43fb-a9e7-9d0490f97ad9" providerId="ADAL" clId="{3BF560C9-38E3-411C-BBB1-CB3B94294DB6}" dt="2026-09-07T13:54:17.591" v="556" actId="1036"/>
        <pc:sldMkLst>
          <pc:docMk/>
          <pc:sldMk cId="3914029916" sldId="287"/>
        </pc:sldMkLst>
        <pc:spChg chg="mod">
          <ac:chgData name="Naiara MACIAS - Communication Assistant" userId="9208f14e-163a-43fb-a9e7-9d0490f97ad9" providerId="ADAL" clId="{3BF560C9-38E3-411C-BBB1-CB3B94294DB6}" dt="2026-08-26T15:20:40.948" v="390" actId="14100"/>
          <ac:spMkLst>
            <pc:docMk/>
            <pc:sldMk cId="3914029916" sldId="287"/>
            <ac:spMk id="33" creationId="{45417B6B-4210-F363-EC97-88DC0E56A70C}"/>
          </ac:spMkLst>
        </pc:spChg>
        <pc:spChg chg="mod">
          <ac:chgData name="Naiara MACIAS - Communication Assistant" userId="9208f14e-163a-43fb-a9e7-9d0490f97ad9" providerId="ADAL" clId="{3BF560C9-38E3-411C-BBB1-CB3B94294DB6}" dt="2026-08-26T15:22:01.851" v="403" actId="255"/>
          <ac:spMkLst>
            <pc:docMk/>
            <pc:sldMk cId="3914029916" sldId="287"/>
            <ac:spMk id="39" creationId="{D6A61F21-4BB5-33F3-14AD-E9F9AED5903C}"/>
          </ac:spMkLst>
        </pc:spChg>
        <pc:spChg chg="mod">
          <ac:chgData name="Naiara MACIAS - Communication Assistant" userId="9208f14e-163a-43fb-a9e7-9d0490f97ad9" providerId="ADAL" clId="{3BF560C9-38E3-411C-BBB1-CB3B94294DB6}" dt="2026-08-26T15:22:12.429" v="404" actId="14100"/>
          <ac:spMkLst>
            <pc:docMk/>
            <pc:sldMk cId="3914029916" sldId="287"/>
            <ac:spMk id="40" creationId="{01B6424F-F4D0-DCE0-D6C7-3132CBD849E2}"/>
          </ac:spMkLst>
        </pc:spChg>
        <pc:spChg chg="mod">
          <ac:chgData name="Naiara MACIAS - Communication Assistant" userId="9208f14e-163a-43fb-a9e7-9d0490f97ad9" providerId="ADAL" clId="{3BF560C9-38E3-411C-BBB1-CB3B94294DB6}" dt="2026-08-26T15:22:25.478" v="405" actId="14100"/>
          <ac:spMkLst>
            <pc:docMk/>
            <pc:sldMk cId="3914029916" sldId="287"/>
            <ac:spMk id="42" creationId="{D06124C7-8380-8747-0F0D-C7E8B15E4E95}"/>
          </ac:spMkLst>
        </pc:spChg>
        <pc:spChg chg="mod">
          <ac:chgData name="Naiara MACIAS - Communication Assistant" userId="9208f14e-163a-43fb-a9e7-9d0490f97ad9" providerId="ADAL" clId="{3BF560C9-38E3-411C-BBB1-CB3B94294DB6}" dt="2026-08-26T15:22:30.503" v="409" actId="1035"/>
          <ac:spMkLst>
            <pc:docMk/>
            <pc:sldMk cId="3914029916" sldId="287"/>
            <ac:spMk id="43" creationId="{D42E9689-5C1F-0882-7CBB-3B2D7835F7D8}"/>
          </ac:spMkLst>
        </pc:spChg>
        <pc:spChg chg="mod">
          <ac:chgData name="Naiara MACIAS - Communication Assistant" userId="9208f14e-163a-43fb-a9e7-9d0490f97ad9" providerId="ADAL" clId="{3BF560C9-38E3-411C-BBB1-CB3B94294DB6}" dt="2026-08-26T15:22:41.669" v="417" actId="1036"/>
          <ac:spMkLst>
            <pc:docMk/>
            <pc:sldMk cId="3914029916" sldId="287"/>
            <ac:spMk id="46" creationId="{D68BF147-1544-3048-5943-4AF3FAE4E94E}"/>
          </ac:spMkLst>
        </pc:spChg>
        <pc:spChg chg="mod">
          <ac:chgData name="Naiara MACIAS - Communication Assistant" userId="9208f14e-163a-43fb-a9e7-9d0490f97ad9" providerId="ADAL" clId="{3BF560C9-38E3-411C-BBB1-CB3B94294DB6}" dt="2026-08-26T15:22:41.669" v="417" actId="1036"/>
          <ac:spMkLst>
            <pc:docMk/>
            <pc:sldMk cId="3914029916" sldId="287"/>
            <ac:spMk id="47" creationId="{5F2DE310-38D7-585F-D622-7027522F2AC1}"/>
          </ac:spMkLst>
        </pc:spChg>
        <pc:spChg chg="mod">
          <ac:chgData name="Naiara MACIAS - Communication Assistant" userId="9208f14e-163a-43fb-a9e7-9d0490f97ad9" providerId="ADAL" clId="{3BF560C9-38E3-411C-BBB1-CB3B94294DB6}" dt="2026-08-26T15:22:41.669" v="417" actId="1036"/>
          <ac:spMkLst>
            <pc:docMk/>
            <pc:sldMk cId="3914029916" sldId="287"/>
            <ac:spMk id="49" creationId="{7EBC6C43-18BD-396C-936E-60060E29FF44}"/>
          </ac:spMkLst>
        </pc:spChg>
        <pc:spChg chg="mod">
          <ac:chgData name="Naiara MACIAS - Communication Assistant" userId="9208f14e-163a-43fb-a9e7-9d0490f97ad9" providerId="ADAL" clId="{3BF560C9-38E3-411C-BBB1-CB3B94294DB6}" dt="2026-09-07T13:54:17.591" v="556" actId="1036"/>
          <ac:spMkLst>
            <pc:docMk/>
            <pc:sldMk cId="3914029916" sldId="287"/>
            <ac:spMk id="50" creationId="{863FAD76-E4A9-C6C2-16DF-08003F2A8FF7}"/>
          </ac:spMkLst>
        </pc:spChg>
      </pc:sldChg>
      <pc:sldMasterChg chg="addSp delSp modSp mod modSldLayout">
        <pc:chgData name="Naiara MACIAS - Communication Assistant" userId="9208f14e-163a-43fb-a9e7-9d0490f97ad9" providerId="ADAL" clId="{3BF560C9-38E3-411C-BBB1-CB3B94294DB6}" dt="2026-08-26T14:40:46.778" v="32" actId="22"/>
        <pc:sldMasterMkLst>
          <pc:docMk/>
          <pc:sldMasterMk cId="3156849971" sldId="2147483660"/>
        </pc:sldMasterMkLst>
        <pc:picChg chg="add">
          <ac:chgData name="Naiara MACIAS - Communication Assistant" userId="9208f14e-163a-43fb-a9e7-9d0490f97ad9" providerId="ADAL" clId="{3BF560C9-38E3-411C-BBB1-CB3B94294DB6}" dt="2026-08-26T14:39:38.453" v="12" actId="22"/>
          <ac:picMkLst>
            <pc:docMk/>
            <pc:sldMasterMk cId="3156849971" sldId="2147483660"/>
            <ac:picMk id="5" creationId="{889BA144-7964-DF65-91F2-41E29C3C7DB6}"/>
          </ac:picMkLst>
        </pc:picChg>
        <pc:picChg chg="add">
          <ac:chgData name="Naiara MACIAS - Communication Assistant" userId="9208f14e-163a-43fb-a9e7-9d0490f97ad9" providerId="ADAL" clId="{3BF560C9-38E3-411C-BBB1-CB3B94294DB6}" dt="2026-08-26T14:40:31.850" v="30" actId="22"/>
          <ac:picMkLst>
            <pc:docMk/>
            <pc:sldMasterMk cId="3156849971" sldId="2147483660"/>
            <ac:picMk id="14" creationId="{1532135C-1742-4B1D-7CA1-968AAA80F33A}"/>
          </ac:picMkLst>
        </pc:picChg>
        <pc:sldLayoutChg chg="addSp delSp modSp mod">
          <pc:chgData name="Naiara MACIAS - Communication Assistant" userId="9208f14e-163a-43fb-a9e7-9d0490f97ad9" providerId="ADAL" clId="{3BF560C9-38E3-411C-BBB1-CB3B94294DB6}" dt="2026-08-26T14:40:46.778" v="32" actId="22"/>
          <pc:sldLayoutMkLst>
            <pc:docMk/>
            <pc:sldMasterMk cId="3156849971" sldId="2147483660"/>
            <pc:sldLayoutMk cId="582440864" sldId="2147483661"/>
          </pc:sldLayoutMkLst>
          <pc:picChg chg="add">
            <ac:chgData name="Naiara MACIAS - Communication Assistant" userId="9208f14e-163a-43fb-a9e7-9d0490f97ad9" providerId="ADAL" clId="{3BF560C9-38E3-411C-BBB1-CB3B94294DB6}" dt="2026-08-26T14:39:30.014" v="9" actId="22"/>
            <ac:picMkLst>
              <pc:docMk/>
              <pc:sldMasterMk cId="3156849971" sldId="2147483660"/>
              <pc:sldLayoutMk cId="582440864" sldId="2147483661"/>
              <ac:picMk id="8" creationId="{229FE1D1-A0DD-9AF4-1914-F7A5B6FFA12F}"/>
            </ac:picMkLst>
          </pc:picChg>
          <pc:picChg chg="add">
            <ac:chgData name="Naiara MACIAS - Communication Assistant" userId="9208f14e-163a-43fb-a9e7-9d0490f97ad9" providerId="ADAL" clId="{3BF560C9-38E3-411C-BBB1-CB3B94294DB6}" dt="2026-08-26T14:40:46.778" v="32" actId="22"/>
            <ac:picMkLst>
              <pc:docMk/>
              <pc:sldMasterMk cId="3156849971" sldId="2147483660"/>
              <pc:sldLayoutMk cId="582440864" sldId="2147483661"/>
              <ac:picMk id="11" creationId="{D1DEA42D-7E56-0B13-E27C-5EDC968FC8B5}"/>
            </ac:picMkLst>
          </pc:picChg>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DOCUMENT1.communication1.ntld\translations\Projects\eCdT_jobs\post-processing\Roberto%20-%20POST\2026\EuOsha\2026-052%20HWC%20-%20General%20PPT-%20Together%20for%20Mental%20Health%20at%20Work%20FINAL.embed01_E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GB"/>
        </a:p>
      </c:txPr>
    </c:title>
    <c:autoTitleDeleted val="0"/>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bar3DChart>
        <c:barDir val="bar"/>
        <c:grouping val="clustered"/>
        <c:varyColors val="0"/>
        <c:ser>
          <c:idx val="0"/>
          <c:order val="0"/>
          <c:tx>
            <c:strRef>
              <c:f>Sheet1!$B$1</c:f>
              <c:strCache>
                <c:ptCount val="1"/>
                <c:pt idx="0">
                  <c:v>2019</c:v>
                </c:pt>
              </c:strCache>
            </c:strRef>
          </c:tx>
          <c:spPr>
            <a:solidFill>
              <a:schemeClr val="accent1"/>
            </a:solidFill>
            <a:ln>
              <a:noFill/>
            </a:ln>
            <a:effectLst/>
            <a:sp3d/>
          </c:spPr>
          <c:invertIfNegative val="0"/>
          <c:cat>
            <c:strRef>
              <c:f>Sheet1!$A$2:$A$6</c:f>
              <c:strCache>
                <c:ptCount val="5"/>
                <c:pt idx="0">
                  <c:v>Φόβος απώλειας θέσης εργασίας</c:v>
                </c:pt>
                <c:pt idx="1">
                  <c:v>Υπερωριακή απασχόληση ή ακανόνιστο ωράριο εργασίας</c:v>
                </c:pt>
                <c:pt idx="2">
                  <c:v>Προβλήματα επικοινωνίας ή συνεργασίας εντός του οργανισμού</c:v>
                </c:pt>
                <c:pt idx="3">
                  <c:v>Πίεση χρόνου</c:v>
                </c:pt>
                <c:pt idx="4">
                  <c:v>Αντιμετώπιση δύστροπων πελατών, ασθενών, μαθητών, κ.λπ.</c:v>
                </c:pt>
              </c:strCache>
            </c:strRef>
          </c:cat>
          <c:val>
            <c:numRef>
              <c:f>Sheet1!$B$2:$B$6</c:f>
              <c:numCache>
                <c:formatCode>General</c:formatCode>
                <c:ptCount val="5"/>
                <c:pt idx="0">
                  <c:v>11</c:v>
                </c:pt>
                <c:pt idx="1">
                  <c:v>21</c:v>
                </c:pt>
                <c:pt idx="2">
                  <c:v>18</c:v>
                </c:pt>
                <c:pt idx="3">
                  <c:v>45</c:v>
                </c:pt>
                <c:pt idx="4">
                  <c:v>59</c:v>
                </c:pt>
              </c:numCache>
            </c:numRef>
          </c:val>
          <c:extLst>
            <c:ext xmlns:c16="http://schemas.microsoft.com/office/drawing/2014/chart" uri="{C3380CC4-5D6E-409C-BE32-E72D297353CC}">
              <c16:uniqueId val="{00000000-4EE7-43B8-8C20-598BCF8EE3ED}"/>
            </c:ext>
          </c:extLst>
        </c:ser>
        <c:ser>
          <c:idx val="1"/>
          <c:order val="1"/>
          <c:tx>
            <c:strRef>
              <c:f>Sheet1!$C$1</c:f>
              <c:strCache>
                <c:ptCount val="1"/>
                <c:pt idx="0">
                  <c:v>2024</c:v>
                </c:pt>
              </c:strCache>
            </c:strRef>
          </c:tx>
          <c:spPr>
            <a:solidFill>
              <a:schemeClr val="accent2"/>
            </a:solidFill>
            <a:ln>
              <a:noFill/>
            </a:ln>
            <a:effectLst/>
            <a:sp3d/>
          </c:spPr>
          <c:invertIfNegative val="0"/>
          <c:cat>
            <c:strRef>
              <c:f>Sheet1!$A$2:$A$6</c:f>
              <c:strCache>
                <c:ptCount val="5"/>
                <c:pt idx="0">
                  <c:v>Φόβος απώλειας θέσης εργασίας</c:v>
                </c:pt>
                <c:pt idx="1">
                  <c:v>Υπερωριακή απασχόληση ή ακανόνιστο ωράριο εργασίας</c:v>
                </c:pt>
                <c:pt idx="2">
                  <c:v>Προβλήματα επικοινωνίας ή συνεργασίας εντός του οργανισμού</c:v>
                </c:pt>
                <c:pt idx="3">
                  <c:v>Πίεση χρόνου</c:v>
                </c:pt>
                <c:pt idx="4">
                  <c:v>Αντιμετώπιση δύστροπων πελατών, ασθενών, μαθητών, κ.λπ.</c:v>
                </c:pt>
              </c:strCache>
            </c:strRef>
          </c:cat>
          <c:val>
            <c:numRef>
              <c:f>Sheet1!$C$2:$C$6</c:f>
              <c:numCache>
                <c:formatCode>General</c:formatCode>
                <c:ptCount val="5"/>
                <c:pt idx="0">
                  <c:v>10</c:v>
                </c:pt>
                <c:pt idx="1">
                  <c:v>18</c:v>
                </c:pt>
                <c:pt idx="2">
                  <c:v>19</c:v>
                </c:pt>
                <c:pt idx="3">
                  <c:v>43</c:v>
                </c:pt>
                <c:pt idx="4">
                  <c:v>56</c:v>
                </c:pt>
              </c:numCache>
            </c:numRef>
          </c:val>
          <c:extLst>
            <c:ext xmlns:c16="http://schemas.microsoft.com/office/drawing/2014/chart" uri="{C3380CC4-5D6E-409C-BE32-E72D297353CC}">
              <c16:uniqueId val="{00000001-4EE7-43B8-8C20-598BCF8EE3ED}"/>
            </c:ext>
          </c:extLst>
        </c:ser>
        <c:dLbls>
          <c:showLegendKey val="0"/>
          <c:showVal val="0"/>
          <c:showCatName val="0"/>
          <c:showSerName val="0"/>
          <c:showPercent val="0"/>
          <c:showBubbleSize val="0"/>
        </c:dLbls>
        <c:gapWidth val="150"/>
        <c:shape val="box"/>
        <c:axId val="1053880415"/>
        <c:axId val="1053885215"/>
        <c:axId val="0"/>
      </c:bar3DChart>
      <c:catAx>
        <c:axId val="1053880415"/>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lgn="just">
              <a:defRPr sz="1400" b="1" i="0" u="none" strike="noStrike" kern="1200" baseline="0">
                <a:solidFill>
                  <a:schemeClr val="accent1"/>
                </a:solidFill>
                <a:latin typeface="Arial" panose="020B0604020202020204" pitchFamily="34" charset="0"/>
                <a:ea typeface="+mn-ea"/>
                <a:cs typeface="+mn-cs"/>
              </a:defRPr>
            </a:pPr>
            <a:endParaRPr lang="fr-FR"/>
          </a:p>
        </c:txPr>
        <c:crossAx val="1053885215"/>
        <c:crosses val="autoZero"/>
        <c:auto val="1"/>
        <c:lblAlgn val="ctr"/>
        <c:lblOffset val="100"/>
        <c:noMultiLvlLbl val="0"/>
      </c:catAx>
      <c:valAx>
        <c:axId val="1053885215"/>
        <c:scaling>
          <c:orientation val="minMax"/>
          <c:max val="80"/>
          <c:min val="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1053880415"/>
        <c:crosses val="autoZero"/>
        <c:crossBetween val="between"/>
        <c:majorUnit val="20"/>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1">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CE6A6F5-5D28-48AE-957C-EA227EE48F4E}" type="doc">
      <dgm:prSet loTypeId="urn:microsoft.com/office/officeart/2005/8/layout/vList5" loCatId="list" qsTypeId="urn:microsoft.com/office/officeart/2005/8/quickstyle/simple1#1" qsCatId="simple" csTypeId="urn:microsoft.com/office/officeart/2005/8/colors/colorful2#1" csCatId="colorful" phldr="1"/>
      <dgm:spPr/>
      <dgm:t>
        <a:bodyPr/>
        <a:lstStyle/>
        <a:p>
          <a:endParaRPr lang="en-GB"/>
        </a:p>
      </dgm:t>
    </dgm:pt>
    <dgm:pt modelId="{7A410FC2-9FF2-4A71-9050-BBD8DD5788F9}">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el-GR" sz="1600" b="1" dirty="0">
              <a:solidFill>
                <a:srgbClr val="003399"/>
              </a:solidFill>
              <a:latin typeface="Arial" panose="020B0604020202020204" pitchFamily="34" charset="0"/>
              <a:ea typeface="Arial"/>
              <a:cs typeface="Arial" panose="020B0604020202020204" pitchFamily="34" charset="0"/>
            </a:rPr>
            <a:t>ΤΟΜΕΑΣ ΠΡΟΤΕΡΑΙΟΤΗΤΑΣ 1 </a:t>
          </a:r>
        </a:p>
        <a:p>
          <a:pPr marL="0" lvl="0" algn="ctr" defTabSz="622300">
            <a:lnSpc>
              <a:spcPct val="90000"/>
            </a:lnSpc>
            <a:spcBef>
              <a:spcPct val="0"/>
            </a:spcBef>
            <a:spcAft>
              <a:spcPct val="35000"/>
            </a:spcAft>
            <a:buNone/>
          </a:pPr>
          <a:r>
            <a:rPr lang="el-GR" sz="1600" b="0" i="1" dirty="0">
              <a:solidFill>
                <a:srgbClr val="003399"/>
              </a:solidFill>
              <a:latin typeface="Arial" panose="020B0604020202020204" pitchFamily="34" charset="0"/>
              <a:ea typeface="Arial"/>
              <a:cs typeface="Arial" panose="020B0604020202020204" pitchFamily="34" charset="0"/>
            </a:rPr>
            <a:t>Φεβρουάριος — Μάιος 2027 </a:t>
          </a:r>
        </a:p>
      </dgm:t>
    </dgm:pt>
    <dgm:pt modelId="{E5192DBA-1282-4789-83C1-A114652B3D01}" type="par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D84B9280-5EE6-4D2C-8EFD-BB2351204C4E}" type="sibTrans" cxnId="{72257B5F-9AB1-4ADB-B095-542B36F580E1}">
      <dgm:prSet/>
      <dgm:spPr/>
      <dgm:t>
        <a:bodyPr/>
        <a:lstStyle/>
        <a:p>
          <a:endParaRPr lang="en-GB" sz="1600">
            <a:latin typeface="Arial" panose="020B0604020202020204" pitchFamily="34" charset="0"/>
            <a:cs typeface="Arial" panose="020B0604020202020204" pitchFamily="34" charset="0"/>
          </a:endParaRPr>
        </a:p>
      </dgm:t>
    </dgm:pt>
    <dgm:pt modelId="{88038DFD-C93C-441F-AAC0-60334A7BB63A}">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el-GR" sz="1600" b="1" dirty="0">
              <a:solidFill>
                <a:srgbClr val="003399"/>
              </a:solidFill>
              <a:latin typeface="Arial" panose="020B0604020202020204" pitchFamily="34" charset="0"/>
              <a:cs typeface="Arial" panose="020B0604020202020204" pitchFamily="34" charset="0"/>
            </a:rPr>
            <a:t>Εκτίμηση και διαχείριση των ψυχοκοινωνικών κινδύνων</a:t>
          </a:r>
        </a:p>
      </dgm:t>
    </dgm:pt>
    <dgm:pt modelId="{6D3C8C0A-C785-444A-9D50-B836B89432D9}" type="par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8D5E5108-3096-44C7-AB83-ACC644BC4F12}" type="sibTrans" cxnId="{83DDFF40-3133-4F70-88EE-E860D7484E69}">
      <dgm:prSet/>
      <dgm:spPr/>
      <dgm:t>
        <a:bodyPr/>
        <a:lstStyle/>
        <a:p>
          <a:endParaRPr lang="en-GB" sz="1600">
            <a:latin typeface="Arial" panose="020B0604020202020204" pitchFamily="34" charset="0"/>
            <a:cs typeface="Arial" panose="020B0604020202020204" pitchFamily="34" charset="0"/>
          </a:endParaRPr>
        </a:p>
      </dgm:t>
    </dgm:pt>
    <dgm:pt modelId="{B131F061-6BB1-4E7B-ACAF-E0D409F2865B}">
      <dgm:prSet phldrT="[Text]" custT="1"/>
      <dgm:spPr>
        <a:solidFill>
          <a:srgbClr val="A9DE4E"/>
        </a:solidFill>
      </dgm:spPr>
      <dgm:t>
        <a:bodyPr/>
        <a:lstStyle/>
        <a:p>
          <a:r>
            <a:rPr lang="el-GR" sz="1600" b="1" dirty="0">
              <a:solidFill>
                <a:srgbClr val="003399"/>
              </a:solidFill>
              <a:latin typeface="Arial" panose="020B0604020202020204" pitchFamily="34" charset="0"/>
              <a:cs typeface="Arial" panose="020B0604020202020204" pitchFamily="34" charset="0"/>
            </a:rPr>
            <a:t>ΤΟΜΕΑΣ ΠΡΟΤΕΡΑΙΟΤΗΤΑΣ 2</a:t>
          </a:r>
        </a:p>
        <a:p>
          <a:r>
            <a:rPr lang="el-GR" sz="1600" i="1" dirty="0">
              <a:solidFill>
                <a:srgbClr val="003399"/>
              </a:solidFill>
              <a:latin typeface="Arial" panose="020B0604020202020204" pitchFamily="34" charset="0"/>
              <a:ea typeface="Arial"/>
              <a:cs typeface="Arial" panose="020B0604020202020204" pitchFamily="34" charset="0"/>
            </a:rPr>
            <a:t>Ιούνιος — Σεπτέμβριος 2027 </a:t>
          </a:r>
        </a:p>
      </dgm:t>
    </dgm:pt>
    <dgm:pt modelId="{83005AB3-E457-4FA5-BD48-DA2C536C35DF}" type="par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5DCBC904-6A1D-4EB9-97B2-46099583CBC6}" type="sibTrans" cxnId="{3C5FA098-67BA-459E-8562-FB39A676B27A}">
      <dgm:prSet/>
      <dgm:spPr/>
      <dgm:t>
        <a:bodyPr/>
        <a:lstStyle/>
        <a:p>
          <a:endParaRPr lang="en-GB" sz="1600">
            <a:latin typeface="Arial" panose="020B0604020202020204" pitchFamily="34" charset="0"/>
            <a:cs typeface="Arial" panose="020B0604020202020204" pitchFamily="34" charset="0"/>
          </a:endParaRPr>
        </a:p>
      </dgm:t>
    </dgm:pt>
    <dgm:pt modelId="{2F84272C-0715-47FD-BB09-06C4E362E37A}">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el-GR" sz="1600" b="1" dirty="0">
              <a:solidFill>
                <a:srgbClr val="003399"/>
              </a:solidFill>
              <a:latin typeface="Arial" panose="020B0604020202020204" pitchFamily="34" charset="0"/>
              <a:ea typeface="Arial"/>
              <a:cs typeface="Arial" panose="020B0604020202020204" pitchFamily="34" charset="0"/>
            </a:rPr>
            <a:t>Παρενόχληση, σεξουαλική παρενόχληση και βία</a:t>
          </a:r>
        </a:p>
      </dgm:t>
    </dgm:pt>
    <dgm:pt modelId="{0EE3AA32-F317-46BD-9D44-B4770E7D8E8A}" type="par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231F0753-9056-4D22-98F5-D82845A02673}" type="sibTrans" cxnId="{819718DF-7B60-495A-B3F7-4AEBEC405BE1}">
      <dgm:prSet/>
      <dgm:spPr/>
      <dgm:t>
        <a:bodyPr/>
        <a:lstStyle/>
        <a:p>
          <a:endParaRPr lang="en-GB" sz="1600">
            <a:latin typeface="Arial" panose="020B0604020202020204" pitchFamily="34" charset="0"/>
            <a:cs typeface="Arial" panose="020B0604020202020204" pitchFamily="34" charset="0"/>
          </a:endParaRPr>
        </a:p>
      </dgm:t>
    </dgm:pt>
    <dgm:pt modelId="{17673758-FE9B-444B-B2EF-84BC2C623892}">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r>
            <a:rPr lang="el-GR" sz="1600" b="1" dirty="0">
              <a:solidFill>
                <a:srgbClr val="003399"/>
              </a:solidFill>
              <a:latin typeface="Arial" panose="020B0604020202020204" pitchFamily="34" charset="0"/>
              <a:ea typeface="Arial"/>
              <a:cs typeface="Arial" panose="020B0604020202020204" pitchFamily="34" charset="0"/>
            </a:rPr>
            <a:t>ΤΟΜΕΑΣ ΠΡΟΤΕΡΑΙΟΤΗΤΑΣ 3</a:t>
          </a:r>
        </a:p>
        <a:p>
          <a:r>
            <a:rPr lang="el-GR" sz="1600" i="1" dirty="0">
              <a:solidFill>
                <a:srgbClr val="003399"/>
              </a:solidFill>
              <a:latin typeface="Arial" panose="020B0604020202020204" pitchFamily="34" charset="0"/>
              <a:ea typeface="Arial"/>
              <a:cs typeface="Arial" panose="020B0604020202020204" pitchFamily="34" charset="0"/>
            </a:rPr>
            <a:t>Οκτώβριος 2027 – Ιανουάριος 2028 </a:t>
          </a:r>
        </a:p>
      </dgm:t>
    </dgm:pt>
    <dgm:pt modelId="{8AA97127-CC49-4681-8382-6EE83D7DD448}" type="par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9684D408-C8D0-4D7F-A554-DF2D39C317B9}" type="sibTrans" cxnId="{B6161E40-1F25-4808-B6B6-5578F85E62E4}">
      <dgm:prSet/>
      <dgm:spPr/>
      <dgm:t>
        <a:bodyPr/>
        <a:lstStyle/>
        <a:p>
          <a:endParaRPr lang="en-GB" sz="1600">
            <a:latin typeface="Arial" panose="020B0604020202020204" pitchFamily="34" charset="0"/>
            <a:cs typeface="Arial" panose="020B0604020202020204" pitchFamily="34" charset="0"/>
          </a:endParaRPr>
        </a:p>
      </dgm:t>
    </dgm:pt>
    <dgm:pt modelId="{A8678A12-CFA1-4A73-A19E-C588688F9244}">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a:buFont typeface="Symbol" panose="05050102010706020507" pitchFamily="18" charset="2"/>
            <a:buNone/>
          </a:pPr>
          <a:r>
            <a:rPr lang="el-GR" sz="1600" b="1" dirty="0">
              <a:solidFill>
                <a:srgbClr val="003399"/>
              </a:solidFill>
              <a:latin typeface="Arial" panose="020B0604020202020204" pitchFamily="34" charset="0"/>
              <a:ea typeface="Arial"/>
              <a:cs typeface="Arial" panose="020B0604020202020204" pitchFamily="34" charset="0"/>
            </a:rPr>
            <a:t>Σωματικοί κίνδυνοι και ψυχική υγεία</a:t>
          </a:r>
        </a:p>
      </dgm:t>
    </dgm:pt>
    <dgm:pt modelId="{75DF78F7-DC90-4A90-83CA-85D6C80C1F0F}" type="par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B50A4B0C-FB77-4508-A748-FD77A5ACD977}" type="sibTrans" cxnId="{1079B132-5D62-400C-A9D2-CCFB207F84E9}">
      <dgm:prSet/>
      <dgm:spPr/>
      <dgm:t>
        <a:bodyPr/>
        <a:lstStyle/>
        <a:p>
          <a:endParaRPr lang="en-GB" sz="1600">
            <a:latin typeface="Arial" panose="020B0604020202020204" pitchFamily="34" charset="0"/>
            <a:cs typeface="Arial" panose="020B0604020202020204" pitchFamily="34" charset="0"/>
          </a:endParaRPr>
        </a:p>
      </dgm:t>
    </dgm:pt>
    <dgm:pt modelId="{DBA2FF75-A6C1-4078-8AE5-F7FBBA933133}">
      <dgm:prSet phldrT="[Text]" custT="1"/>
      <dgm:spPr>
        <a:solidFill>
          <a:srgbClr val="A9DE4E"/>
        </a:solidFill>
      </dgm:spPr>
      <dgm:t>
        <a:bodyPr/>
        <a:lstStyle/>
        <a:p>
          <a:r>
            <a:rPr lang="el-GR" sz="1600" b="1" dirty="0">
              <a:solidFill>
                <a:srgbClr val="003399"/>
              </a:solidFill>
              <a:latin typeface="Arial" panose="020B0604020202020204" pitchFamily="34" charset="0"/>
              <a:cs typeface="Arial" panose="020B0604020202020204" pitchFamily="34" charset="0"/>
            </a:rPr>
            <a:t>ΤΟΜΕΑΣ ΠΡΟΤΕΡΑΙΟΤΗΤΑΣ 4</a:t>
          </a:r>
        </a:p>
        <a:p>
          <a:r>
            <a:rPr lang="el-GR" sz="1600" i="1" dirty="0">
              <a:solidFill>
                <a:srgbClr val="003399"/>
              </a:solidFill>
              <a:latin typeface="Arial" panose="020B0604020202020204" pitchFamily="34" charset="0"/>
              <a:ea typeface="Arial"/>
              <a:cs typeface="Arial" panose="020B0604020202020204" pitchFamily="34" charset="0"/>
            </a:rPr>
            <a:t>Φεβρουάριος — Μάιος 2028 </a:t>
          </a:r>
        </a:p>
      </dgm:t>
    </dgm:pt>
    <dgm:pt modelId="{D9DB1F1B-843F-402C-9AB7-F401B193752F}" type="par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8D27CF93-09C5-4078-9363-3241321DD0D5}" type="sibTrans" cxnId="{24E63850-4003-448C-A9ED-A14C059BFC86}">
      <dgm:prSet/>
      <dgm:spPr/>
      <dgm:t>
        <a:bodyPr/>
        <a:lstStyle/>
        <a:p>
          <a:endParaRPr lang="en-GB" sz="1600">
            <a:latin typeface="Arial" panose="020B0604020202020204" pitchFamily="34" charset="0"/>
            <a:cs typeface="Arial" panose="020B0604020202020204" pitchFamily="34" charset="0"/>
          </a:endParaRPr>
        </a:p>
      </dgm:t>
    </dgm:pt>
    <dgm:pt modelId="{55E6F5A9-C18B-4F43-BD86-A89FF2400515}">
      <dgm:prSet phldrT="[Text]" custT="1"/>
      <dgm:spPr>
        <a:solidFill>
          <a:srgbClr val="A9DE4E"/>
        </a:solidFill>
        <a:ln w="25400" cap="flat" cmpd="sng" algn="ctr">
          <a:solidFill>
            <a:srgbClr val="FFFFFF">
              <a:hueOff val="0"/>
              <a:satOff val="0"/>
              <a:lumOff val="0"/>
              <a:alphaOff val="0"/>
            </a:srgbClr>
          </a:solidFill>
          <a:prstDash val="solid"/>
        </a:ln>
        <a:effectLst/>
      </dgm:spPr>
      <dgm:t>
        <a:bodyPr spcFirstLastPara="0" vert="horz" wrap="square" lIns="53340" tIns="26670" rIns="53340" bIns="26670" numCol="1" spcCol="1270" anchor="ctr" anchorCtr="0"/>
        <a:lstStyle/>
        <a:p>
          <a:pPr marL="0" lvl="0" algn="ctr" defTabSz="622300">
            <a:lnSpc>
              <a:spcPct val="90000"/>
            </a:lnSpc>
            <a:spcBef>
              <a:spcPct val="0"/>
            </a:spcBef>
            <a:spcAft>
              <a:spcPct val="35000"/>
            </a:spcAft>
            <a:buNone/>
          </a:pPr>
          <a:r>
            <a:rPr lang="el-GR" sz="1600" b="1" dirty="0">
              <a:solidFill>
                <a:srgbClr val="003399"/>
              </a:solidFill>
              <a:latin typeface="Arial" panose="020B0604020202020204" pitchFamily="34" charset="0"/>
              <a:ea typeface="Arial"/>
              <a:cs typeface="Arial" panose="020B0604020202020204" pitchFamily="34" charset="0"/>
            </a:rPr>
            <a:t>ΤΟΜΕΑΣ ΠΡΟΤΕΡΑΙΟΤΗΤΑΣ 5</a:t>
          </a:r>
        </a:p>
        <a:p>
          <a:pPr marL="0" lvl="0" algn="ctr" defTabSz="622300">
            <a:lnSpc>
              <a:spcPct val="90000"/>
            </a:lnSpc>
            <a:spcBef>
              <a:spcPct val="0"/>
            </a:spcBef>
            <a:spcAft>
              <a:spcPct val="35000"/>
            </a:spcAft>
            <a:buNone/>
          </a:pPr>
          <a:r>
            <a:rPr lang="el-GR" sz="1600" b="0" i="1" dirty="0">
              <a:solidFill>
                <a:srgbClr val="003399"/>
              </a:solidFill>
              <a:latin typeface="Arial" panose="020B0604020202020204" pitchFamily="34" charset="0"/>
              <a:ea typeface="Arial"/>
              <a:cs typeface="Arial" panose="020B0604020202020204" pitchFamily="34" charset="0"/>
            </a:rPr>
            <a:t>Ιούνιος — Σεπτέμβριος 2028</a:t>
          </a:r>
        </a:p>
      </dgm:t>
    </dgm:pt>
    <dgm:pt modelId="{FF5CB173-4A28-4050-BFC5-B16FAE82F26D}" type="par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B9A5538A-DF14-42B5-9D5E-B533D13FABC3}" type="sibTrans" cxnId="{E93DD78C-212B-4E95-A4D3-D9A2817705A5}">
      <dgm:prSet/>
      <dgm:spPr/>
      <dgm:t>
        <a:bodyPr/>
        <a:lstStyle/>
        <a:p>
          <a:endParaRPr lang="en-GB" sz="1600">
            <a:latin typeface="Arial" panose="020B0604020202020204" pitchFamily="34" charset="0"/>
            <a:cs typeface="Arial" panose="020B0604020202020204" pitchFamily="34" charset="0"/>
          </a:endParaRPr>
        </a:p>
      </dgm:t>
    </dgm:pt>
    <dgm:pt modelId="{9D4CC388-ECF5-4105-840A-958C0028D830}">
      <dgm:prSet phldrT="[Text]" custT="1"/>
      <dgm:spPr>
        <a:solidFill>
          <a:srgbClr val="A9DE4E">
            <a:alpha val="40000"/>
          </a:srgbClr>
        </a:solidFill>
        <a:ln>
          <a:solidFill>
            <a:schemeClr val="bg1">
              <a:lumMod val="85000"/>
              <a:alpha val="90000"/>
            </a:schemeClr>
          </a:solidFill>
        </a:ln>
      </dgm:spPr>
      <dgm:t>
        <a:bodyPr/>
        <a:lstStyle/>
        <a:p>
          <a:pPr>
            <a:buFont typeface="Symbol" panose="05050102010706020507" pitchFamily="18" charset="2"/>
            <a:buNone/>
          </a:pPr>
          <a:r>
            <a:rPr lang="el-GR" sz="1600" b="1" dirty="0">
              <a:solidFill>
                <a:srgbClr val="003399"/>
              </a:solidFill>
              <a:latin typeface="Arial" panose="020B0604020202020204" pitchFamily="34" charset="0"/>
              <a:cs typeface="Arial" panose="020B0604020202020204" pitchFamily="34" charset="0"/>
            </a:rPr>
            <a:t>Ψυχοκοινωνικοί κίνδυνοι στον κλάδο της υγειονομικής περίθαλψης και κοινωνικής πρόνοιας</a:t>
          </a:r>
        </a:p>
      </dgm:t>
    </dgm:pt>
    <dgm:pt modelId="{8696FCF1-892A-4226-B6C5-198A20F7AB16}" type="par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B60A0990-5043-47A4-9D3E-DF64A1FB2B81}" type="sibTrans" cxnId="{10DF820D-AD68-4E7D-96E7-63991C131F6D}">
      <dgm:prSet/>
      <dgm:spPr/>
      <dgm:t>
        <a:bodyPr/>
        <a:lstStyle/>
        <a:p>
          <a:endParaRPr lang="en-GB" sz="1600">
            <a:latin typeface="Arial" panose="020B0604020202020204" pitchFamily="34" charset="0"/>
            <a:cs typeface="Arial" panose="020B0604020202020204" pitchFamily="34" charset="0"/>
          </a:endParaRPr>
        </a:p>
      </dgm:t>
    </dgm:pt>
    <dgm:pt modelId="{33C3C132-9494-44D9-AAE8-DB4F333493A2}">
      <dgm:prSet phldrT="[Text]" custT="1"/>
      <dgm:spPr>
        <a:solidFill>
          <a:srgbClr val="A9DE4E">
            <a:alpha val="40000"/>
          </a:srgbClr>
        </a:solidFill>
        <a:ln w="25400" cap="flat" cmpd="sng" algn="ctr">
          <a:solidFill>
            <a:srgbClr val="FFFFFF">
              <a:lumMod val="85000"/>
              <a:alpha val="90000"/>
            </a:srgbClr>
          </a:solidFill>
          <a:prstDash val="solid"/>
        </a:ln>
        <a:effectLst/>
      </dgm:spPr>
      <dgm:t>
        <a:bodyPr spcFirstLastPara="0" vert="horz" wrap="square" lIns="247650" tIns="123825" rIns="247650" bIns="123825" numCol="1" spcCol="1270" anchor="ctr" anchorCtr="0"/>
        <a:lstStyle/>
        <a:p>
          <a:pPr marL="114300" lvl="1" indent="-114300" algn="l" defTabSz="622300">
            <a:lnSpc>
              <a:spcPct val="90000"/>
            </a:lnSpc>
            <a:spcBef>
              <a:spcPct val="0"/>
            </a:spcBef>
            <a:spcAft>
              <a:spcPct val="15000"/>
            </a:spcAft>
            <a:buFont typeface="Symbol" panose="05050102010706020507" pitchFamily="18" charset="2"/>
            <a:buNone/>
          </a:pPr>
          <a:r>
            <a:rPr lang="el-GR" sz="1600" b="1" dirty="0">
              <a:solidFill>
                <a:srgbClr val="003399"/>
              </a:solidFill>
              <a:latin typeface="Arial" panose="020B0604020202020204" pitchFamily="34" charset="0"/>
              <a:ea typeface="Arial"/>
              <a:cs typeface="Arial" panose="020B0604020202020204" pitchFamily="34" charset="0"/>
            </a:rPr>
            <a:t>Υποστήριξη της ψυχικής υγείας στην εργασία</a:t>
          </a:r>
        </a:p>
      </dgm:t>
    </dgm:pt>
    <dgm:pt modelId="{CA51F160-4E5E-4BA0-B4BD-D9B00C3FBC90}" type="par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A254AE2E-07F5-405F-B465-C58AEC2663D0}" type="sibTrans" cxnId="{D310F4ED-B87F-49F1-8965-B6C591A30918}">
      <dgm:prSet/>
      <dgm:spPr/>
      <dgm:t>
        <a:bodyPr/>
        <a:lstStyle/>
        <a:p>
          <a:endParaRPr lang="en-GB" sz="1600">
            <a:latin typeface="Arial" panose="020B0604020202020204" pitchFamily="34" charset="0"/>
            <a:cs typeface="Arial" panose="020B0604020202020204" pitchFamily="34" charset="0"/>
          </a:endParaRPr>
        </a:p>
      </dgm:t>
    </dgm:pt>
    <dgm:pt modelId="{85E019E5-B3EB-428A-AF07-8E36BAD04FFE}" type="pres">
      <dgm:prSet presAssocID="{BCE6A6F5-5D28-48AE-957C-EA227EE48F4E}" presName="Name0" presStyleCnt="0">
        <dgm:presLayoutVars>
          <dgm:dir/>
          <dgm:animLvl val="lvl"/>
          <dgm:resizeHandles val="exact"/>
        </dgm:presLayoutVars>
      </dgm:prSet>
      <dgm:spPr/>
    </dgm:pt>
    <dgm:pt modelId="{A176C230-CA83-46AF-9338-DE55BCB61A59}" type="pres">
      <dgm:prSet presAssocID="{7A410FC2-9FF2-4A71-9050-BBD8DD5788F9}" presName="linNode" presStyleCnt="0"/>
      <dgm:spPr/>
    </dgm:pt>
    <dgm:pt modelId="{801F2D18-D4C3-401A-96C7-BFD8231B416B}" type="pres">
      <dgm:prSet presAssocID="{7A410FC2-9FF2-4A71-9050-BBD8DD5788F9}" presName="parentText" presStyleLbl="node1" presStyleIdx="0" presStyleCnt="5">
        <dgm:presLayoutVars>
          <dgm:chMax val="1"/>
          <dgm:bulletEnabled val="1"/>
        </dgm:presLayoutVars>
      </dgm:prSet>
      <dgm:spPr>
        <a:xfrm>
          <a:off x="0" y="1330"/>
          <a:ext cx="2966482" cy="581592"/>
        </a:xfrm>
        <a:prstGeom prst="roundRect">
          <a:avLst/>
        </a:prstGeom>
      </dgm:spPr>
    </dgm:pt>
    <dgm:pt modelId="{1D258144-B7B5-436D-92D1-5966B367AF87}" type="pres">
      <dgm:prSet presAssocID="{7A410FC2-9FF2-4A71-9050-BBD8DD5788F9}" presName="descendantText" presStyleLbl="alignAccFollowNode1" presStyleIdx="0" presStyleCnt="5">
        <dgm:presLayoutVars>
          <dgm:bulletEnabled val="1"/>
        </dgm:presLayoutVars>
      </dgm:prSet>
      <dgm:spPr>
        <a:xfrm rot="5400000">
          <a:off x="5370719" y="-2344747"/>
          <a:ext cx="465273" cy="5273747"/>
        </a:xfrm>
        <a:prstGeom prst="round2SameRect">
          <a:avLst/>
        </a:prstGeom>
      </dgm:spPr>
    </dgm:pt>
    <dgm:pt modelId="{5A04F6E6-2237-4666-8FED-73599C2ECBBF}" type="pres">
      <dgm:prSet presAssocID="{D84B9280-5EE6-4D2C-8EFD-BB2351204C4E}" presName="sp" presStyleCnt="0"/>
      <dgm:spPr/>
    </dgm:pt>
    <dgm:pt modelId="{1BBDEBCE-1DB1-4B9E-A262-28CC69FFF183}" type="pres">
      <dgm:prSet presAssocID="{B131F061-6BB1-4E7B-ACAF-E0D409F2865B}" presName="linNode" presStyleCnt="0"/>
      <dgm:spPr/>
    </dgm:pt>
    <dgm:pt modelId="{D3C4B033-6AAC-42A4-AFCB-2ED0D249B3B2}" type="pres">
      <dgm:prSet presAssocID="{B131F061-6BB1-4E7B-ACAF-E0D409F2865B}" presName="parentText" presStyleLbl="node1" presStyleIdx="1" presStyleCnt="5">
        <dgm:presLayoutVars>
          <dgm:chMax val="1"/>
          <dgm:bulletEnabled val="1"/>
        </dgm:presLayoutVars>
      </dgm:prSet>
      <dgm:spPr/>
    </dgm:pt>
    <dgm:pt modelId="{28B54B7B-0D6C-48E4-B3B1-6CC7A2FCCC03}" type="pres">
      <dgm:prSet presAssocID="{B131F061-6BB1-4E7B-ACAF-E0D409F2865B}" presName="descendantText" presStyleLbl="alignAccFollowNode1" presStyleIdx="1" presStyleCnt="5">
        <dgm:presLayoutVars>
          <dgm:bulletEnabled val="1"/>
        </dgm:presLayoutVars>
      </dgm:prSet>
      <dgm:spPr/>
    </dgm:pt>
    <dgm:pt modelId="{B966B9CE-A35A-43FF-A680-16F8887D96D3}" type="pres">
      <dgm:prSet presAssocID="{5DCBC904-6A1D-4EB9-97B2-46099583CBC6}" presName="sp" presStyleCnt="0"/>
      <dgm:spPr/>
    </dgm:pt>
    <dgm:pt modelId="{4D1763B7-1D9F-44D2-B216-128A46F69FA2}" type="pres">
      <dgm:prSet presAssocID="{17673758-FE9B-444B-B2EF-84BC2C623892}" presName="linNode" presStyleCnt="0"/>
      <dgm:spPr/>
    </dgm:pt>
    <dgm:pt modelId="{2A0EF8E1-3EEC-4A1D-B1F6-721723BCA548}" type="pres">
      <dgm:prSet presAssocID="{17673758-FE9B-444B-B2EF-84BC2C623892}" presName="parentText" presStyleLbl="node1" presStyleIdx="2" presStyleCnt="5">
        <dgm:presLayoutVars>
          <dgm:chMax val="1"/>
          <dgm:bulletEnabled val="1"/>
        </dgm:presLayoutVars>
      </dgm:prSet>
      <dgm:spPr>
        <a:xfrm>
          <a:off x="0" y="1222674"/>
          <a:ext cx="2966482" cy="581592"/>
        </a:xfrm>
        <a:prstGeom prst="roundRect">
          <a:avLst/>
        </a:prstGeom>
      </dgm:spPr>
    </dgm:pt>
    <dgm:pt modelId="{EBFA96D8-2E61-4332-9D4F-7412905E6ED4}" type="pres">
      <dgm:prSet presAssocID="{17673758-FE9B-444B-B2EF-84BC2C623892}" presName="descendantText" presStyleLbl="alignAccFollowNode1" presStyleIdx="2" presStyleCnt="5">
        <dgm:presLayoutVars>
          <dgm:bulletEnabled val="1"/>
        </dgm:presLayoutVars>
      </dgm:prSet>
      <dgm:spPr>
        <a:xfrm rot="5400000">
          <a:off x="5370719" y="-1123403"/>
          <a:ext cx="465273" cy="5273747"/>
        </a:xfrm>
        <a:prstGeom prst="round2SameRect">
          <a:avLst/>
        </a:prstGeom>
      </dgm:spPr>
    </dgm:pt>
    <dgm:pt modelId="{09AE8AAB-5AB8-429B-BA87-507E4C476897}" type="pres">
      <dgm:prSet presAssocID="{9684D408-C8D0-4D7F-A554-DF2D39C317B9}" presName="sp" presStyleCnt="0"/>
      <dgm:spPr/>
    </dgm:pt>
    <dgm:pt modelId="{9135E115-DAAD-4BD0-9463-FBD0EFBF6069}" type="pres">
      <dgm:prSet presAssocID="{DBA2FF75-A6C1-4078-8AE5-F7FBBA933133}" presName="linNode" presStyleCnt="0"/>
      <dgm:spPr/>
    </dgm:pt>
    <dgm:pt modelId="{F47F613A-361C-494E-80B1-A7D9864EC8D1}" type="pres">
      <dgm:prSet presAssocID="{DBA2FF75-A6C1-4078-8AE5-F7FBBA933133}" presName="parentText" presStyleLbl="node1" presStyleIdx="3" presStyleCnt="5">
        <dgm:presLayoutVars>
          <dgm:chMax val="1"/>
          <dgm:bulletEnabled val="1"/>
        </dgm:presLayoutVars>
      </dgm:prSet>
      <dgm:spPr/>
    </dgm:pt>
    <dgm:pt modelId="{779CC9CF-36E5-4DE0-8897-2573A6F34520}" type="pres">
      <dgm:prSet presAssocID="{DBA2FF75-A6C1-4078-8AE5-F7FBBA933133}" presName="descendantText" presStyleLbl="alignAccFollowNode1" presStyleIdx="3" presStyleCnt="5">
        <dgm:presLayoutVars>
          <dgm:bulletEnabled val="1"/>
        </dgm:presLayoutVars>
      </dgm:prSet>
      <dgm:spPr/>
    </dgm:pt>
    <dgm:pt modelId="{2E2B7D44-06EF-4846-910F-6CF638D94EDD}" type="pres">
      <dgm:prSet presAssocID="{8D27CF93-09C5-4078-9363-3241321DD0D5}" presName="sp" presStyleCnt="0"/>
      <dgm:spPr/>
    </dgm:pt>
    <dgm:pt modelId="{4E9A5CEA-F582-47D3-B184-7A88EB83FE1F}" type="pres">
      <dgm:prSet presAssocID="{55E6F5A9-C18B-4F43-BD86-A89FF2400515}" presName="linNode" presStyleCnt="0"/>
      <dgm:spPr/>
    </dgm:pt>
    <dgm:pt modelId="{4E9C5E30-89B8-498B-B077-841CC15FE959}" type="pres">
      <dgm:prSet presAssocID="{55E6F5A9-C18B-4F43-BD86-A89FF2400515}" presName="parentText" presStyleLbl="node1" presStyleIdx="4" presStyleCnt="5">
        <dgm:presLayoutVars>
          <dgm:chMax val="1"/>
          <dgm:bulletEnabled val="1"/>
        </dgm:presLayoutVars>
      </dgm:prSet>
      <dgm:spPr>
        <a:xfrm>
          <a:off x="0" y="2444018"/>
          <a:ext cx="2966482" cy="581592"/>
        </a:xfrm>
        <a:prstGeom prst="roundRect">
          <a:avLst/>
        </a:prstGeom>
      </dgm:spPr>
    </dgm:pt>
    <dgm:pt modelId="{C1A6565F-6B66-4177-B714-6BF8ED9735F2}" type="pres">
      <dgm:prSet presAssocID="{55E6F5A9-C18B-4F43-BD86-A89FF2400515}" presName="descendantText" presStyleLbl="alignAccFollowNode1" presStyleIdx="4" presStyleCnt="5">
        <dgm:presLayoutVars>
          <dgm:bulletEnabled val="1"/>
        </dgm:presLayoutVars>
      </dgm:prSet>
      <dgm:spPr>
        <a:xfrm rot="5400000">
          <a:off x="5370719" y="97940"/>
          <a:ext cx="465273" cy="5273747"/>
        </a:xfrm>
        <a:prstGeom prst="round2SameRect">
          <a:avLst/>
        </a:prstGeom>
      </dgm:spPr>
    </dgm:pt>
  </dgm:ptLst>
  <dgm:cxnLst>
    <dgm:cxn modelId="{D5A78E09-8BBF-486A-93B8-E1055FFC35DD}" type="presOf" srcId="{9D4CC388-ECF5-4105-840A-958C0028D830}" destId="{779CC9CF-36E5-4DE0-8897-2573A6F34520}" srcOrd="0" destOrd="0" presId="urn:microsoft.com/office/officeart/2005/8/layout/vList5"/>
    <dgm:cxn modelId="{10DF820D-AD68-4E7D-96E7-63991C131F6D}" srcId="{DBA2FF75-A6C1-4078-8AE5-F7FBBA933133}" destId="{9D4CC388-ECF5-4105-840A-958C0028D830}" srcOrd="0" destOrd="0" parTransId="{8696FCF1-892A-4226-B6C5-198A20F7AB16}" sibTransId="{B60A0990-5043-47A4-9D3E-DF64A1FB2B81}"/>
    <dgm:cxn modelId="{FBF36814-23ED-49C2-92D6-A743E35DB467}" type="presOf" srcId="{33C3C132-9494-44D9-AAE8-DB4F333493A2}" destId="{C1A6565F-6B66-4177-B714-6BF8ED9735F2}" srcOrd="0" destOrd="0" presId="urn:microsoft.com/office/officeart/2005/8/layout/vList5"/>
    <dgm:cxn modelId="{A007EF17-0A30-41C2-917C-665BE9E80FA6}" type="presOf" srcId="{DBA2FF75-A6C1-4078-8AE5-F7FBBA933133}" destId="{F47F613A-361C-494E-80B1-A7D9864EC8D1}" srcOrd="0" destOrd="0" presId="urn:microsoft.com/office/officeart/2005/8/layout/vList5"/>
    <dgm:cxn modelId="{1880BE2F-49B4-48E3-87B2-6B67B830153A}" type="presOf" srcId="{7A410FC2-9FF2-4A71-9050-BBD8DD5788F9}" destId="{801F2D18-D4C3-401A-96C7-BFD8231B416B}" srcOrd="0" destOrd="0" presId="urn:microsoft.com/office/officeart/2005/8/layout/vList5"/>
    <dgm:cxn modelId="{1079B132-5D62-400C-A9D2-CCFB207F84E9}" srcId="{17673758-FE9B-444B-B2EF-84BC2C623892}" destId="{A8678A12-CFA1-4A73-A19E-C588688F9244}" srcOrd="0" destOrd="0" parTransId="{75DF78F7-DC90-4A90-83CA-85D6C80C1F0F}" sibTransId="{B50A4B0C-FB77-4508-A748-FD77A5ACD977}"/>
    <dgm:cxn modelId="{B6161E40-1F25-4808-B6B6-5578F85E62E4}" srcId="{BCE6A6F5-5D28-48AE-957C-EA227EE48F4E}" destId="{17673758-FE9B-444B-B2EF-84BC2C623892}" srcOrd="2" destOrd="0" parTransId="{8AA97127-CC49-4681-8382-6EE83D7DD448}" sibTransId="{9684D408-C8D0-4D7F-A554-DF2D39C317B9}"/>
    <dgm:cxn modelId="{83DDFF40-3133-4F70-88EE-E860D7484E69}" srcId="{7A410FC2-9FF2-4A71-9050-BBD8DD5788F9}" destId="{88038DFD-C93C-441F-AAC0-60334A7BB63A}" srcOrd="0" destOrd="0" parTransId="{6D3C8C0A-C785-444A-9D50-B836B89432D9}" sibTransId="{8D5E5108-3096-44C7-AB83-ACC644BC4F12}"/>
    <dgm:cxn modelId="{72257B5F-9AB1-4ADB-B095-542B36F580E1}" srcId="{BCE6A6F5-5D28-48AE-957C-EA227EE48F4E}" destId="{7A410FC2-9FF2-4A71-9050-BBD8DD5788F9}" srcOrd="0" destOrd="0" parTransId="{E5192DBA-1282-4789-83C1-A114652B3D01}" sibTransId="{D84B9280-5EE6-4D2C-8EFD-BB2351204C4E}"/>
    <dgm:cxn modelId="{98614661-025F-4D93-BE1F-66C090C6366E}" type="presOf" srcId="{2F84272C-0715-47FD-BB09-06C4E362E37A}" destId="{28B54B7B-0D6C-48E4-B3B1-6CC7A2FCCC03}" srcOrd="0" destOrd="0" presId="urn:microsoft.com/office/officeart/2005/8/layout/vList5"/>
    <dgm:cxn modelId="{FC971164-1312-4F36-9016-E68767058139}" type="presOf" srcId="{BCE6A6F5-5D28-48AE-957C-EA227EE48F4E}" destId="{85E019E5-B3EB-428A-AF07-8E36BAD04FFE}" srcOrd="0" destOrd="0" presId="urn:microsoft.com/office/officeart/2005/8/layout/vList5"/>
    <dgm:cxn modelId="{24E63850-4003-448C-A9ED-A14C059BFC86}" srcId="{BCE6A6F5-5D28-48AE-957C-EA227EE48F4E}" destId="{DBA2FF75-A6C1-4078-8AE5-F7FBBA933133}" srcOrd="3" destOrd="0" parTransId="{D9DB1F1B-843F-402C-9AB7-F401B193752F}" sibTransId="{8D27CF93-09C5-4078-9363-3241321DD0D5}"/>
    <dgm:cxn modelId="{93D03688-8F4D-49F1-A080-3931457FA82B}" type="presOf" srcId="{B131F061-6BB1-4E7B-ACAF-E0D409F2865B}" destId="{D3C4B033-6AAC-42A4-AFCB-2ED0D249B3B2}" srcOrd="0" destOrd="0" presId="urn:microsoft.com/office/officeart/2005/8/layout/vList5"/>
    <dgm:cxn modelId="{E93DD78C-212B-4E95-A4D3-D9A2817705A5}" srcId="{BCE6A6F5-5D28-48AE-957C-EA227EE48F4E}" destId="{55E6F5A9-C18B-4F43-BD86-A89FF2400515}" srcOrd="4" destOrd="0" parTransId="{FF5CB173-4A28-4050-BFC5-B16FAE82F26D}" sibTransId="{B9A5538A-DF14-42B5-9D5E-B533D13FABC3}"/>
    <dgm:cxn modelId="{3C5FA098-67BA-459E-8562-FB39A676B27A}" srcId="{BCE6A6F5-5D28-48AE-957C-EA227EE48F4E}" destId="{B131F061-6BB1-4E7B-ACAF-E0D409F2865B}" srcOrd="1" destOrd="0" parTransId="{83005AB3-E457-4FA5-BD48-DA2C536C35DF}" sibTransId="{5DCBC904-6A1D-4EB9-97B2-46099583CBC6}"/>
    <dgm:cxn modelId="{FE70EC9F-EAF2-4F5C-9080-DFDE85B40D1B}" type="presOf" srcId="{88038DFD-C93C-441F-AAC0-60334A7BB63A}" destId="{1D258144-B7B5-436D-92D1-5966B367AF87}" srcOrd="0" destOrd="0" presId="urn:microsoft.com/office/officeart/2005/8/layout/vList5"/>
    <dgm:cxn modelId="{E2BB10A5-7B53-4330-B991-4EA7A8A12A3C}" type="presOf" srcId="{55E6F5A9-C18B-4F43-BD86-A89FF2400515}" destId="{4E9C5E30-89B8-498B-B077-841CC15FE959}" srcOrd="0" destOrd="0" presId="urn:microsoft.com/office/officeart/2005/8/layout/vList5"/>
    <dgm:cxn modelId="{01465BAD-64BE-44AC-93B3-90E0E7D45DB5}" type="presOf" srcId="{A8678A12-CFA1-4A73-A19E-C588688F9244}" destId="{EBFA96D8-2E61-4332-9D4F-7412905E6ED4}" srcOrd="0" destOrd="0" presId="urn:microsoft.com/office/officeart/2005/8/layout/vList5"/>
    <dgm:cxn modelId="{4028F4D5-A11A-42F1-9186-0FCDE2A7D6FE}" type="presOf" srcId="{17673758-FE9B-444B-B2EF-84BC2C623892}" destId="{2A0EF8E1-3EEC-4A1D-B1F6-721723BCA548}" srcOrd="0" destOrd="0" presId="urn:microsoft.com/office/officeart/2005/8/layout/vList5"/>
    <dgm:cxn modelId="{819718DF-7B60-495A-B3F7-4AEBEC405BE1}" srcId="{B131F061-6BB1-4E7B-ACAF-E0D409F2865B}" destId="{2F84272C-0715-47FD-BB09-06C4E362E37A}" srcOrd="0" destOrd="0" parTransId="{0EE3AA32-F317-46BD-9D44-B4770E7D8E8A}" sibTransId="{231F0753-9056-4D22-98F5-D82845A02673}"/>
    <dgm:cxn modelId="{D310F4ED-B87F-49F1-8965-B6C591A30918}" srcId="{55E6F5A9-C18B-4F43-BD86-A89FF2400515}" destId="{33C3C132-9494-44D9-AAE8-DB4F333493A2}" srcOrd="0" destOrd="0" parTransId="{CA51F160-4E5E-4BA0-B4BD-D9B00C3FBC90}" sibTransId="{A254AE2E-07F5-405F-B465-C58AEC2663D0}"/>
    <dgm:cxn modelId="{C0B13D06-9937-48A6-BCD3-70DCA6E20609}" type="presParOf" srcId="{85E019E5-B3EB-428A-AF07-8E36BAD04FFE}" destId="{A176C230-CA83-46AF-9338-DE55BCB61A59}" srcOrd="0" destOrd="0" presId="urn:microsoft.com/office/officeart/2005/8/layout/vList5"/>
    <dgm:cxn modelId="{9AC2DFA3-84C1-4997-9288-03B7BD4CBD87}" type="presParOf" srcId="{A176C230-CA83-46AF-9338-DE55BCB61A59}" destId="{801F2D18-D4C3-401A-96C7-BFD8231B416B}" srcOrd="0" destOrd="0" presId="urn:microsoft.com/office/officeart/2005/8/layout/vList5"/>
    <dgm:cxn modelId="{C6248CF1-808F-466D-898F-FB8429745719}" type="presParOf" srcId="{A176C230-CA83-46AF-9338-DE55BCB61A59}" destId="{1D258144-B7B5-436D-92D1-5966B367AF87}" srcOrd="1" destOrd="0" presId="urn:microsoft.com/office/officeart/2005/8/layout/vList5"/>
    <dgm:cxn modelId="{C6BE4B83-AFB3-4721-8E5B-9BC6A5A1B98C}" type="presParOf" srcId="{85E019E5-B3EB-428A-AF07-8E36BAD04FFE}" destId="{5A04F6E6-2237-4666-8FED-73599C2ECBBF}" srcOrd="1" destOrd="0" presId="urn:microsoft.com/office/officeart/2005/8/layout/vList5"/>
    <dgm:cxn modelId="{4AB2923A-5675-4AC9-BB2F-82C28BF76E80}" type="presParOf" srcId="{85E019E5-B3EB-428A-AF07-8E36BAD04FFE}" destId="{1BBDEBCE-1DB1-4B9E-A262-28CC69FFF183}" srcOrd="2" destOrd="0" presId="urn:microsoft.com/office/officeart/2005/8/layout/vList5"/>
    <dgm:cxn modelId="{98EB6AF1-5746-4F02-8252-8501AC711DE6}" type="presParOf" srcId="{1BBDEBCE-1DB1-4B9E-A262-28CC69FFF183}" destId="{D3C4B033-6AAC-42A4-AFCB-2ED0D249B3B2}" srcOrd="0" destOrd="0" presId="urn:microsoft.com/office/officeart/2005/8/layout/vList5"/>
    <dgm:cxn modelId="{08A33CA5-FB08-4D2D-92FA-5CB12D077DC0}" type="presParOf" srcId="{1BBDEBCE-1DB1-4B9E-A262-28CC69FFF183}" destId="{28B54B7B-0D6C-48E4-B3B1-6CC7A2FCCC03}" srcOrd="1" destOrd="0" presId="urn:microsoft.com/office/officeart/2005/8/layout/vList5"/>
    <dgm:cxn modelId="{C2B36E4E-7F84-49F6-BB51-7D9CF0F9B6BF}" type="presParOf" srcId="{85E019E5-B3EB-428A-AF07-8E36BAD04FFE}" destId="{B966B9CE-A35A-43FF-A680-16F8887D96D3}" srcOrd="3" destOrd="0" presId="urn:microsoft.com/office/officeart/2005/8/layout/vList5"/>
    <dgm:cxn modelId="{C273CFC6-D014-4D3D-82DB-3C969DF56D97}" type="presParOf" srcId="{85E019E5-B3EB-428A-AF07-8E36BAD04FFE}" destId="{4D1763B7-1D9F-44D2-B216-128A46F69FA2}" srcOrd="4" destOrd="0" presId="urn:microsoft.com/office/officeart/2005/8/layout/vList5"/>
    <dgm:cxn modelId="{C21214E5-207D-423B-9DC6-9E420B0103BF}" type="presParOf" srcId="{4D1763B7-1D9F-44D2-B216-128A46F69FA2}" destId="{2A0EF8E1-3EEC-4A1D-B1F6-721723BCA548}" srcOrd="0" destOrd="0" presId="urn:microsoft.com/office/officeart/2005/8/layout/vList5"/>
    <dgm:cxn modelId="{2BAA1F96-5C82-4C18-9B28-6DBABBEF1BBF}" type="presParOf" srcId="{4D1763B7-1D9F-44D2-B216-128A46F69FA2}" destId="{EBFA96D8-2E61-4332-9D4F-7412905E6ED4}" srcOrd="1" destOrd="0" presId="urn:microsoft.com/office/officeart/2005/8/layout/vList5"/>
    <dgm:cxn modelId="{B362787E-8465-4323-8B87-A0E9A4C1BE35}" type="presParOf" srcId="{85E019E5-B3EB-428A-AF07-8E36BAD04FFE}" destId="{09AE8AAB-5AB8-429B-BA87-507E4C476897}" srcOrd="5" destOrd="0" presId="urn:microsoft.com/office/officeart/2005/8/layout/vList5"/>
    <dgm:cxn modelId="{D5D90333-66AD-449F-8712-824B53A26910}" type="presParOf" srcId="{85E019E5-B3EB-428A-AF07-8E36BAD04FFE}" destId="{9135E115-DAAD-4BD0-9463-FBD0EFBF6069}" srcOrd="6" destOrd="0" presId="urn:microsoft.com/office/officeart/2005/8/layout/vList5"/>
    <dgm:cxn modelId="{FC0F225A-8E6E-4189-9488-A466CC7B0DE1}" type="presParOf" srcId="{9135E115-DAAD-4BD0-9463-FBD0EFBF6069}" destId="{F47F613A-361C-494E-80B1-A7D9864EC8D1}" srcOrd="0" destOrd="0" presId="urn:microsoft.com/office/officeart/2005/8/layout/vList5"/>
    <dgm:cxn modelId="{6E7BFD9F-BA7E-4398-915D-DFF4EBD96EEC}" type="presParOf" srcId="{9135E115-DAAD-4BD0-9463-FBD0EFBF6069}" destId="{779CC9CF-36E5-4DE0-8897-2573A6F34520}" srcOrd="1" destOrd="0" presId="urn:microsoft.com/office/officeart/2005/8/layout/vList5"/>
    <dgm:cxn modelId="{9A116E5B-1D40-46B7-991A-37BD9BD8D335}" type="presParOf" srcId="{85E019E5-B3EB-428A-AF07-8E36BAD04FFE}" destId="{2E2B7D44-06EF-4846-910F-6CF638D94EDD}" srcOrd="7" destOrd="0" presId="urn:microsoft.com/office/officeart/2005/8/layout/vList5"/>
    <dgm:cxn modelId="{34A1CFEC-768F-4B7D-B06E-B5C5C6B8B35F}" type="presParOf" srcId="{85E019E5-B3EB-428A-AF07-8E36BAD04FFE}" destId="{4E9A5CEA-F582-47D3-B184-7A88EB83FE1F}" srcOrd="8" destOrd="0" presId="urn:microsoft.com/office/officeart/2005/8/layout/vList5"/>
    <dgm:cxn modelId="{4DE45637-9F00-41F8-B137-26946B612146}" type="presParOf" srcId="{4E9A5CEA-F582-47D3-B184-7A88EB83FE1F}" destId="{4E9C5E30-89B8-498B-B077-841CC15FE959}" srcOrd="0" destOrd="0" presId="urn:microsoft.com/office/officeart/2005/8/layout/vList5"/>
    <dgm:cxn modelId="{379454C4-DA96-4B53-B9CA-3FCA827EF175}" type="presParOf" srcId="{4E9A5CEA-F582-47D3-B184-7A88EB83FE1F}" destId="{C1A6565F-6B66-4177-B714-6BF8ED9735F2}" srcOrd="1"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D258144-B7B5-436D-92D1-5966B367AF87}">
      <dsp:nvSpPr>
        <dsp:cNvPr id="0" name=""/>
        <dsp:cNvSpPr/>
      </dsp:nvSpPr>
      <dsp:spPr>
        <a:xfrm rot="5400000">
          <a:off x="6268121" y="-275567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l-GR" sz="1600" b="1" kern="1200" dirty="0">
              <a:solidFill>
                <a:srgbClr val="003399"/>
              </a:solidFill>
              <a:latin typeface="Arial" panose="020B0604020202020204" pitchFamily="34" charset="0"/>
              <a:cs typeface="Arial" panose="020B0604020202020204" pitchFamily="34" charset="0"/>
            </a:rPr>
            <a:t>Εκτίμηση και διαχείριση των ψυχοκοινωνικών κινδύνων</a:t>
          </a:r>
        </a:p>
      </dsp:txBody>
      <dsp:txXfrm rot="-5400000">
        <a:off x="3449249" y="87323"/>
        <a:ext cx="6107871" cy="445999"/>
      </dsp:txXfrm>
    </dsp:sp>
    <dsp:sp modelId="{801F2D18-D4C3-401A-96C7-BFD8231B416B}">
      <dsp:nvSpPr>
        <dsp:cNvPr id="0" name=""/>
        <dsp:cNvSpPr/>
      </dsp:nvSpPr>
      <dsp:spPr>
        <a:xfrm>
          <a:off x="0" y="1413"/>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l-GR" sz="1600" b="1" kern="1200" dirty="0">
              <a:solidFill>
                <a:srgbClr val="003399"/>
              </a:solidFill>
              <a:latin typeface="Arial" panose="020B0604020202020204" pitchFamily="34" charset="0"/>
              <a:ea typeface="Arial"/>
              <a:cs typeface="Arial" panose="020B0604020202020204" pitchFamily="34" charset="0"/>
            </a:rPr>
            <a:t>ΤΟΜΕΑΣ ΠΡΟΤΕΡΑΙΟΤΗΤΑΣ 1 </a:t>
          </a:r>
        </a:p>
        <a:p>
          <a:pPr marL="0" lvl="0" indent="0" algn="ctr" defTabSz="622300">
            <a:lnSpc>
              <a:spcPct val="90000"/>
            </a:lnSpc>
            <a:spcBef>
              <a:spcPct val="0"/>
            </a:spcBef>
            <a:spcAft>
              <a:spcPct val="35000"/>
            </a:spcAft>
            <a:buNone/>
          </a:pPr>
          <a:r>
            <a:rPr lang="el-GR" sz="1600" b="0" i="1" kern="1200" dirty="0">
              <a:solidFill>
                <a:srgbClr val="003399"/>
              </a:solidFill>
              <a:latin typeface="Arial" panose="020B0604020202020204" pitchFamily="34" charset="0"/>
              <a:ea typeface="Arial"/>
              <a:cs typeface="Arial" panose="020B0604020202020204" pitchFamily="34" charset="0"/>
            </a:rPr>
            <a:t>Φεβρουάριος — Μάιος 2027 </a:t>
          </a:r>
        </a:p>
      </dsp:txBody>
      <dsp:txXfrm>
        <a:off x="30159" y="31572"/>
        <a:ext cx="3388931" cy="557501"/>
      </dsp:txXfrm>
    </dsp:sp>
    <dsp:sp modelId="{28B54B7B-0D6C-48E4-B3B1-6CC7A2FCCC03}">
      <dsp:nvSpPr>
        <dsp:cNvPr id="0" name=""/>
        <dsp:cNvSpPr/>
      </dsp:nvSpPr>
      <dsp:spPr>
        <a:xfrm rot="5400000">
          <a:off x="6268121" y="-210696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l-GR" sz="1600" b="1" kern="1200" dirty="0">
              <a:solidFill>
                <a:srgbClr val="003399"/>
              </a:solidFill>
              <a:latin typeface="Arial" panose="020B0604020202020204" pitchFamily="34" charset="0"/>
              <a:ea typeface="Arial"/>
              <a:cs typeface="Arial" panose="020B0604020202020204" pitchFamily="34" charset="0"/>
            </a:rPr>
            <a:t>Παρενόχληση, σεξουαλική παρενόχληση και βία</a:t>
          </a:r>
        </a:p>
      </dsp:txBody>
      <dsp:txXfrm rot="-5400000">
        <a:off x="3449249" y="736033"/>
        <a:ext cx="6107871" cy="445999"/>
      </dsp:txXfrm>
    </dsp:sp>
    <dsp:sp modelId="{D3C4B033-6AAC-42A4-AFCB-2ED0D249B3B2}">
      <dsp:nvSpPr>
        <dsp:cNvPr id="0" name=""/>
        <dsp:cNvSpPr/>
      </dsp:nvSpPr>
      <dsp:spPr>
        <a:xfrm>
          <a:off x="0" y="650123"/>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l-GR" sz="1600" b="1" kern="1200" dirty="0">
              <a:solidFill>
                <a:srgbClr val="003399"/>
              </a:solidFill>
              <a:latin typeface="Arial" panose="020B0604020202020204" pitchFamily="34" charset="0"/>
              <a:cs typeface="Arial" panose="020B0604020202020204" pitchFamily="34" charset="0"/>
            </a:rPr>
            <a:t>ΤΟΜΕΑΣ ΠΡΟΤΕΡΑΙΟΤΗΤΑΣ 2</a:t>
          </a:r>
        </a:p>
        <a:p>
          <a:pPr marL="0" lvl="0" indent="0" algn="ctr" defTabSz="711200">
            <a:lnSpc>
              <a:spcPct val="90000"/>
            </a:lnSpc>
            <a:spcBef>
              <a:spcPct val="0"/>
            </a:spcBef>
            <a:spcAft>
              <a:spcPct val="35000"/>
            </a:spcAft>
            <a:buNone/>
          </a:pPr>
          <a:r>
            <a:rPr lang="el-GR" sz="1600" i="1" kern="1200" dirty="0">
              <a:solidFill>
                <a:srgbClr val="003399"/>
              </a:solidFill>
              <a:latin typeface="Arial" panose="020B0604020202020204" pitchFamily="34" charset="0"/>
              <a:ea typeface="Arial"/>
              <a:cs typeface="Arial" panose="020B0604020202020204" pitchFamily="34" charset="0"/>
            </a:rPr>
            <a:t>Ιούνιος — Σεπτέμβριος 2027 </a:t>
          </a:r>
        </a:p>
      </dsp:txBody>
      <dsp:txXfrm>
        <a:off x="30159" y="680282"/>
        <a:ext cx="3388931" cy="557501"/>
      </dsp:txXfrm>
    </dsp:sp>
    <dsp:sp modelId="{EBFA96D8-2E61-4332-9D4F-7412905E6ED4}">
      <dsp:nvSpPr>
        <dsp:cNvPr id="0" name=""/>
        <dsp:cNvSpPr/>
      </dsp:nvSpPr>
      <dsp:spPr>
        <a:xfrm rot="5400000">
          <a:off x="6268121" y="-145825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l-GR" sz="1600" b="1" kern="1200" dirty="0">
              <a:solidFill>
                <a:srgbClr val="003399"/>
              </a:solidFill>
              <a:latin typeface="Arial" panose="020B0604020202020204" pitchFamily="34" charset="0"/>
              <a:ea typeface="Arial"/>
              <a:cs typeface="Arial" panose="020B0604020202020204" pitchFamily="34" charset="0"/>
            </a:rPr>
            <a:t>Σωματικοί κίνδυνοι και ψυχική υγεία</a:t>
          </a:r>
        </a:p>
      </dsp:txBody>
      <dsp:txXfrm rot="-5400000">
        <a:off x="3449249" y="1384743"/>
        <a:ext cx="6107871" cy="445999"/>
      </dsp:txXfrm>
    </dsp:sp>
    <dsp:sp modelId="{2A0EF8E1-3EEC-4A1D-B1F6-721723BCA548}">
      <dsp:nvSpPr>
        <dsp:cNvPr id="0" name=""/>
        <dsp:cNvSpPr/>
      </dsp:nvSpPr>
      <dsp:spPr>
        <a:xfrm>
          <a:off x="0" y="129883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711200">
            <a:lnSpc>
              <a:spcPct val="90000"/>
            </a:lnSpc>
            <a:spcBef>
              <a:spcPct val="0"/>
            </a:spcBef>
            <a:spcAft>
              <a:spcPct val="35000"/>
            </a:spcAft>
            <a:buNone/>
          </a:pPr>
          <a:r>
            <a:rPr lang="el-GR" sz="1600" b="1" kern="1200" dirty="0">
              <a:solidFill>
                <a:srgbClr val="003399"/>
              </a:solidFill>
              <a:latin typeface="Arial" panose="020B0604020202020204" pitchFamily="34" charset="0"/>
              <a:ea typeface="Arial"/>
              <a:cs typeface="Arial" panose="020B0604020202020204" pitchFamily="34" charset="0"/>
            </a:rPr>
            <a:t>ΤΟΜΕΑΣ ΠΡΟΤΕΡΑΙΟΤΗΤΑΣ 3</a:t>
          </a:r>
        </a:p>
        <a:p>
          <a:pPr marL="0" lvl="0" indent="0" algn="ctr" defTabSz="711200">
            <a:lnSpc>
              <a:spcPct val="90000"/>
            </a:lnSpc>
            <a:spcBef>
              <a:spcPct val="0"/>
            </a:spcBef>
            <a:spcAft>
              <a:spcPct val="35000"/>
            </a:spcAft>
            <a:buNone/>
          </a:pPr>
          <a:r>
            <a:rPr lang="el-GR" sz="1600" i="1" kern="1200" dirty="0">
              <a:solidFill>
                <a:srgbClr val="003399"/>
              </a:solidFill>
              <a:latin typeface="Arial" panose="020B0604020202020204" pitchFamily="34" charset="0"/>
              <a:ea typeface="Arial"/>
              <a:cs typeface="Arial" panose="020B0604020202020204" pitchFamily="34" charset="0"/>
            </a:rPr>
            <a:t>Οκτώβριος 2027 – Ιανουάριος 2028 </a:t>
          </a:r>
        </a:p>
      </dsp:txBody>
      <dsp:txXfrm>
        <a:off x="30159" y="1328991"/>
        <a:ext cx="3388931" cy="557501"/>
      </dsp:txXfrm>
    </dsp:sp>
    <dsp:sp modelId="{779CC9CF-36E5-4DE0-8897-2573A6F34520}">
      <dsp:nvSpPr>
        <dsp:cNvPr id="0" name=""/>
        <dsp:cNvSpPr/>
      </dsp:nvSpPr>
      <dsp:spPr>
        <a:xfrm rot="5400000">
          <a:off x="6268121" y="-809547"/>
          <a:ext cx="494255" cy="6131999"/>
        </a:xfrm>
        <a:prstGeom prst="round2SameRect">
          <a:avLst/>
        </a:prstGeom>
        <a:solidFill>
          <a:srgbClr val="A9DE4E">
            <a:alpha val="40000"/>
          </a:srgbClr>
        </a:solidFill>
        <a:ln w="25400" cap="flat" cmpd="sng" algn="ctr">
          <a:solidFill>
            <a:schemeClr val="bg1">
              <a:lumMod val="85000"/>
              <a:alpha val="9000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711200">
            <a:lnSpc>
              <a:spcPct val="90000"/>
            </a:lnSpc>
            <a:spcBef>
              <a:spcPct val="0"/>
            </a:spcBef>
            <a:spcAft>
              <a:spcPct val="15000"/>
            </a:spcAft>
            <a:buFont typeface="Symbol" panose="05050102010706020507" pitchFamily="18" charset="2"/>
            <a:buNone/>
          </a:pPr>
          <a:r>
            <a:rPr lang="el-GR" sz="1600" b="1" kern="1200" dirty="0">
              <a:solidFill>
                <a:srgbClr val="003399"/>
              </a:solidFill>
              <a:latin typeface="Arial" panose="020B0604020202020204" pitchFamily="34" charset="0"/>
              <a:cs typeface="Arial" panose="020B0604020202020204" pitchFamily="34" charset="0"/>
            </a:rPr>
            <a:t>Ψυχοκοινωνικοί κίνδυνοι στον κλάδο της υγειονομικής περίθαλψης και κοινωνικής πρόνοιας</a:t>
          </a:r>
        </a:p>
      </dsp:txBody>
      <dsp:txXfrm rot="-5400000">
        <a:off x="3449249" y="2033453"/>
        <a:ext cx="6107871" cy="445999"/>
      </dsp:txXfrm>
    </dsp:sp>
    <dsp:sp modelId="{F47F613A-361C-494E-80B1-A7D9864EC8D1}">
      <dsp:nvSpPr>
        <dsp:cNvPr id="0" name=""/>
        <dsp:cNvSpPr/>
      </dsp:nvSpPr>
      <dsp:spPr>
        <a:xfrm>
          <a:off x="0" y="1947542"/>
          <a:ext cx="3449249" cy="617819"/>
        </a:xfrm>
        <a:prstGeom prst="roundRect">
          <a:avLst/>
        </a:prstGeom>
        <a:solidFill>
          <a:srgbClr val="A9DE4E"/>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30480" rIns="60960" bIns="30480" numCol="1" spcCol="1270" anchor="ctr" anchorCtr="0">
          <a:noAutofit/>
        </a:bodyPr>
        <a:lstStyle/>
        <a:p>
          <a:pPr marL="0" lvl="0" indent="0" algn="ctr" defTabSz="711200">
            <a:lnSpc>
              <a:spcPct val="90000"/>
            </a:lnSpc>
            <a:spcBef>
              <a:spcPct val="0"/>
            </a:spcBef>
            <a:spcAft>
              <a:spcPct val="35000"/>
            </a:spcAft>
            <a:buNone/>
          </a:pPr>
          <a:r>
            <a:rPr lang="el-GR" sz="1600" b="1" kern="1200" dirty="0">
              <a:solidFill>
                <a:srgbClr val="003399"/>
              </a:solidFill>
              <a:latin typeface="Arial" panose="020B0604020202020204" pitchFamily="34" charset="0"/>
              <a:cs typeface="Arial" panose="020B0604020202020204" pitchFamily="34" charset="0"/>
            </a:rPr>
            <a:t>ΤΟΜΕΑΣ ΠΡΟΤΕΡΑΙΟΤΗΤΑΣ 4</a:t>
          </a:r>
        </a:p>
        <a:p>
          <a:pPr marL="0" lvl="0" indent="0" algn="ctr" defTabSz="711200">
            <a:lnSpc>
              <a:spcPct val="90000"/>
            </a:lnSpc>
            <a:spcBef>
              <a:spcPct val="0"/>
            </a:spcBef>
            <a:spcAft>
              <a:spcPct val="35000"/>
            </a:spcAft>
            <a:buNone/>
          </a:pPr>
          <a:r>
            <a:rPr lang="el-GR" sz="1600" i="1" kern="1200" dirty="0">
              <a:solidFill>
                <a:srgbClr val="003399"/>
              </a:solidFill>
              <a:latin typeface="Arial" panose="020B0604020202020204" pitchFamily="34" charset="0"/>
              <a:ea typeface="Arial"/>
              <a:cs typeface="Arial" panose="020B0604020202020204" pitchFamily="34" charset="0"/>
            </a:rPr>
            <a:t>Φεβρουάριος — Μάιος 2028 </a:t>
          </a:r>
        </a:p>
      </dsp:txBody>
      <dsp:txXfrm>
        <a:off x="30159" y="1977701"/>
        <a:ext cx="3388931" cy="557501"/>
      </dsp:txXfrm>
    </dsp:sp>
    <dsp:sp modelId="{C1A6565F-6B66-4177-B714-6BF8ED9735F2}">
      <dsp:nvSpPr>
        <dsp:cNvPr id="0" name=""/>
        <dsp:cNvSpPr/>
      </dsp:nvSpPr>
      <dsp:spPr>
        <a:xfrm rot="5400000">
          <a:off x="6268121" y="-160837"/>
          <a:ext cx="494255" cy="6131999"/>
        </a:xfrm>
        <a:prstGeom prst="round2SameRect">
          <a:avLst/>
        </a:prstGeom>
        <a:solidFill>
          <a:srgbClr val="A9DE4E">
            <a:alpha val="40000"/>
          </a:srgbClr>
        </a:solidFill>
        <a:ln w="25400" cap="flat" cmpd="sng" algn="ctr">
          <a:solidFill>
            <a:srgbClr val="FFFFFF">
              <a:lumMod val="85000"/>
              <a:alpha val="90000"/>
            </a:srgb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14300" lvl="1" indent="-114300" algn="l" defTabSz="622300">
            <a:lnSpc>
              <a:spcPct val="90000"/>
            </a:lnSpc>
            <a:spcBef>
              <a:spcPct val="0"/>
            </a:spcBef>
            <a:spcAft>
              <a:spcPct val="15000"/>
            </a:spcAft>
            <a:buFont typeface="Symbol" panose="05050102010706020507" pitchFamily="18" charset="2"/>
            <a:buNone/>
          </a:pPr>
          <a:r>
            <a:rPr lang="el-GR" sz="1600" b="1" kern="1200" dirty="0">
              <a:solidFill>
                <a:srgbClr val="003399"/>
              </a:solidFill>
              <a:latin typeface="Arial" panose="020B0604020202020204" pitchFamily="34" charset="0"/>
              <a:ea typeface="Arial"/>
              <a:cs typeface="Arial" panose="020B0604020202020204" pitchFamily="34" charset="0"/>
            </a:rPr>
            <a:t>Υποστήριξη της ψυχικής υγείας στην εργασία</a:t>
          </a:r>
        </a:p>
      </dsp:txBody>
      <dsp:txXfrm rot="-5400000">
        <a:off x="3449249" y="2682163"/>
        <a:ext cx="6107871" cy="445999"/>
      </dsp:txXfrm>
    </dsp:sp>
    <dsp:sp modelId="{4E9C5E30-89B8-498B-B077-841CC15FE959}">
      <dsp:nvSpPr>
        <dsp:cNvPr id="0" name=""/>
        <dsp:cNvSpPr/>
      </dsp:nvSpPr>
      <dsp:spPr>
        <a:xfrm>
          <a:off x="0" y="2596252"/>
          <a:ext cx="3449249" cy="617819"/>
        </a:xfrm>
        <a:prstGeom prst="roundRect">
          <a:avLst/>
        </a:prstGeom>
        <a:solidFill>
          <a:srgbClr val="A9DE4E"/>
        </a:solidFill>
        <a:ln w="25400" cap="flat" cmpd="sng" algn="ctr">
          <a:solidFill>
            <a:srgbClr val="FFFFFF">
              <a:hueOff val="0"/>
              <a:satOff val="0"/>
              <a:lumOff val="0"/>
              <a:alphaOff val="0"/>
            </a:srgb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26670" rIns="53340" bIns="26670" numCol="1" spcCol="1270" anchor="ctr" anchorCtr="0">
          <a:noAutofit/>
        </a:bodyPr>
        <a:lstStyle/>
        <a:p>
          <a:pPr marL="0" lvl="0" indent="0" algn="ctr" defTabSz="622300">
            <a:lnSpc>
              <a:spcPct val="90000"/>
            </a:lnSpc>
            <a:spcBef>
              <a:spcPct val="0"/>
            </a:spcBef>
            <a:spcAft>
              <a:spcPct val="35000"/>
            </a:spcAft>
            <a:buNone/>
          </a:pPr>
          <a:r>
            <a:rPr lang="el-GR" sz="1600" b="1" kern="1200" dirty="0">
              <a:solidFill>
                <a:srgbClr val="003399"/>
              </a:solidFill>
              <a:latin typeface="Arial" panose="020B0604020202020204" pitchFamily="34" charset="0"/>
              <a:ea typeface="Arial"/>
              <a:cs typeface="Arial" panose="020B0604020202020204" pitchFamily="34" charset="0"/>
            </a:rPr>
            <a:t>ΤΟΜΕΑΣ ΠΡΟΤΕΡΑΙΟΤΗΤΑΣ 5</a:t>
          </a:r>
        </a:p>
        <a:p>
          <a:pPr marL="0" lvl="0" indent="0" algn="ctr" defTabSz="622300">
            <a:lnSpc>
              <a:spcPct val="90000"/>
            </a:lnSpc>
            <a:spcBef>
              <a:spcPct val="0"/>
            </a:spcBef>
            <a:spcAft>
              <a:spcPct val="35000"/>
            </a:spcAft>
            <a:buNone/>
          </a:pPr>
          <a:r>
            <a:rPr lang="el-GR" sz="1600" b="0" i="1" kern="1200" dirty="0">
              <a:solidFill>
                <a:srgbClr val="003399"/>
              </a:solidFill>
              <a:latin typeface="Arial" panose="020B0604020202020204" pitchFamily="34" charset="0"/>
              <a:ea typeface="Arial"/>
              <a:cs typeface="Arial" panose="020B0604020202020204" pitchFamily="34" charset="0"/>
            </a:rPr>
            <a:t>Ιούνιος — Σεπτέμβριος 2028</a:t>
          </a:r>
        </a:p>
      </dsp:txBody>
      <dsp:txXfrm>
        <a:off x="30159" y="2626411"/>
        <a:ext cx="3388931" cy="55750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F2819D-CBE5-49E0-BF8D-F36FEF812A0C}" type="datetimeFigureOut">
              <a:rPr lang="en-GB" smtClean="0"/>
              <a:t>15/09/2026</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DBBB53E-E968-4B04-87EF-C96293204690}" type="slidenum">
              <a:rPr lang="en-GB" smtClean="0"/>
              <a:t>‹#›</a:t>
            </a:fld>
            <a:endParaRPr lang="en-GB" dirty="0"/>
          </a:p>
        </p:txBody>
      </p:sp>
    </p:spTree>
    <p:extLst>
      <p:ext uri="{BB962C8B-B14F-4D97-AF65-F5344CB8AC3E}">
        <p14:creationId xmlns:p14="http://schemas.microsoft.com/office/powerpoint/2010/main" val="42587537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commission.europa.eu/strategy-and-policy/priorities-2019-2024/promoting-our-european-way-life/european-health-union/comprehensive-approach-mental-health_en"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europa.eu/eurobarometer/surveys/detail/3032" TargetMode="Externa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osha.europa.eu/en/facts-and-figures/osh-pulse/climate-digital-change"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osha.europa.eu/en/safety-and-health-legislation/eu-strategic-framework-health-and-safety-work-2021-2027" TargetMode="External"/><Relationship Id="rId2" Type="http://schemas.openxmlformats.org/officeDocument/2006/relationships/slide" Target="../slides/slide8.xml"/><Relationship Id="rId1" Type="http://schemas.openxmlformats.org/officeDocument/2006/relationships/notesMaster" Target="../notesMasters/notesMaster1.xml"/><Relationship Id="rId5" Type="http://schemas.openxmlformats.org/officeDocument/2006/relationships/hyperlink" Target="https://healthy-workplaces.osha.europa.eu/en" TargetMode="External"/><Relationship Id="rId4" Type="http://schemas.openxmlformats.org/officeDocument/2006/relationships/hyperlink" Target="https://health.ec.europa.eu/publications/comprehensive-approach-mental-health_en"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osha.europa.eu/sites/default/files/documents/OSH-pulse-2025-climate-digital-change_EN.pdf"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europa.eu/eurobarometer/surveys/detail/3032"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EDBBB53E-E968-4B04-87EF-C96293204690}" type="slidenum">
              <a:rPr lang="en-GB" smtClean="0"/>
              <a:t>1</a:t>
            </a:fld>
            <a:endParaRPr lang="en-GB" dirty="0"/>
          </a:p>
        </p:txBody>
      </p:sp>
    </p:spTree>
    <p:extLst>
      <p:ext uri="{BB962C8B-B14F-4D97-AF65-F5344CB8AC3E}">
        <p14:creationId xmlns:p14="http://schemas.microsoft.com/office/powerpoint/2010/main" val="2594589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a:t>
            </a:fld>
            <a:endParaRPr lang="en-GB" dirty="0"/>
          </a:p>
        </p:txBody>
      </p:sp>
    </p:spTree>
    <p:extLst>
      <p:ext uri="{BB962C8B-B14F-4D97-AF65-F5344CB8AC3E}">
        <p14:creationId xmlns:p14="http://schemas.microsoft.com/office/powerpoint/2010/main" val="22223889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l-GR" sz="1200" b="1" dirty="0">
                <a:solidFill>
                  <a:schemeClr val="tx1"/>
                </a:solidFill>
                <a:effectLst/>
                <a:latin typeface="+mn-lt"/>
                <a:ea typeface="+mn-lt"/>
                <a:cs typeface="+mn-cs"/>
              </a:rPr>
              <a:t>Η διττή επίδραση της εργασίας στην ψυχική υγεία</a:t>
            </a:r>
          </a:p>
          <a:p>
            <a:endParaRPr lang="en-GB" sz="1200" kern="1200" dirty="0">
              <a:solidFill>
                <a:schemeClr val="tx1"/>
              </a:solidFill>
              <a:effectLst/>
              <a:latin typeface="+mn-lt"/>
              <a:ea typeface="+mn-ea"/>
              <a:cs typeface="+mn-cs"/>
            </a:endParaRPr>
          </a:p>
          <a:p>
            <a:r>
              <a:rPr lang="el-GR" sz="1200" dirty="0">
                <a:solidFill>
                  <a:schemeClr val="tx1"/>
                </a:solidFill>
                <a:effectLst/>
                <a:latin typeface="+mn-lt"/>
                <a:ea typeface="+mn-lt"/>
                <a:cs typeface="+mn-cs"/>
              </a:rPr>
              <a:t>Η εργασία μπορεί να επηρεάσει θετικά την ψυχική υγεία, προσφέροντας έναν σκοπό στη ζωή, οργάνωση και δυνατότητες κοινωνικής αλληλεπίδρασης. </a:t>
            </a:r>
          </a:p>
          <a:p>
            <a:r>
              <a:rPr lang="el-GR" sz="1200" dirty="0">
                <a:solidFill>
                  <a:schemeClr val="tx1"/>
                </a:solidFill>
                <a:effectLst/>
                <a:latin typeface="+mn-lt"/>
                <a:ea typeface="+mn-lt"/>
                <a:cs typeface="+mn-cs"/>
              </a:rPr>
              <a:t>Ωστόσο, αυτό συμβαίνει μόνο όταν η εργασία είναι σωστά σχεδιασμένη και το περιβάλλον εργασίας είναι υποστηρικτικό. </a:t>
            </a:r>
          </a:p>
          <a:p>
            <a:endParaRPr lang="en-US" sz="1200" b="0" i="0" kern="1200" dirty="0">
              <a:solidFill>
                <a:schemeClr val="tx1"/>
              </a:solidFill>
              <a:effectLst/>
              <a:latin typeface="+mn-lt"/>
              <a:ea typeface="+mn-ea"/>
              <a:cs typeface="+mn-cs"/>
            </a:endParaRPr>
          </a:p>
          <a:p>
            <a:r>
              <a:rPr lang="el-GR" sz="1200" b="1" i="0" dirty="0">
                <a:solidFill>
                  <a:schemeClr val="tx1"/>
                </a:solidFill>
                <a:effectLst/>
                <a:latin typeface="+mn-lt"/>
                <a:ea typeface="+mn-lt"/>
                <a:cs typeface="+mn-cs"/>
              </a:rPr>
              <a:t>Οι ψυχοκοινωνικοί κίνδυνοι </a:t>
            </a:r>
            <a:r>
              <a:rPr lang="el-GR" sz="1200" b="0" i="0" dirty="0">
                <a:solidFill>
                  <a:schemeClr val="tx1"/>
                </a:solidFill>
                <a:effectLst/>
                <a:latin typeface="+mn-lt"/>
                <a:ea typeface="+mn-lt"/>
                <a:cs typeface="+mn-cs"/>
              </a:rPr>
              <a:t>μπορούν να αναστρέψουν γρήγορα αυτές τις θετικές επιδράσεις. Οι εν λόγω κίνδυνοι είναι μεταξύ άλλων οι εξής: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l-GR" sz="1200" b="0" i="0" dirty="0">
                <a:solidFill>
                  <a:schemeClr val="tx1"/>
                </a:solidFill>
                <a:effectLst/>
                <a:latin typeface="+mn-lt"/>
                <a:ea typeface="+mn-lt"/>
                <a:cs typeface="+mn-cs"/>
              </a:rPr>
              <a:t>υψηλός φόρτος εργασίας και πίεση χρόνου,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l-GR" sz="1200" b="0" i="0" dirty="0">
                <a:solidFill>
                  <a:schemeClr val="tx1"/>
                </a:solidFill>
                <a:effectLst/>
                <a:latin typeface="+mn-lt"/>
                <a:ea typeface="+mn-lt"/>
                <a:cs typeface="+mn-cs"/>
              </a:rPr>
              <a:t>κακή οργάνωση της εργασίας (πολλές ώρες εργασίας, προθεσμίες),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l-GR" sz="1200" b="0" i="0" dirty="0">
                <a:solidFill>
                  <a:schemeClr val="tx1"/>
                </a:solidFill>
                <a:effectLst/>
                <a:latin typeface="+mn-lt"/>
                <a:ea typeface="+mn-lt"/>
                <a:cs typeface="+mn-cs"/>
              </a:rPr>
              <a:t>ασαφείς ρόλοι,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l-GR" sz="1200" b="0" i="0" dirty="0">
                <a:solidFill>
                  <a:schemeClr val="tx1"/>
                </a:solidFill>
                <a:effectLst/>
                <a:latin typeface="+mn-lt"/>
                <a:ea typeface="+mn-lt"/>
                <a:cs typeface="+mn-cs"/>
              </a:rPr>
              <a:t>ελλιπής επικοινωνία και αδύναμη ηγεσία,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l-GR" sz="1200" b="0" i="0" dirty="0">
                <a:solidFill>
                  <a:schemeClr val="tx1"/>
                </a:solidFill>
                <a:effectLst/>
                <a:latin typeface="+mn-lt"/>
                <a:ea typeface="+mn-lt"/>
                <a:cs typeface="+mn-cs"/>
              </a:rPr>
              <a:t>ελλιπής υποστήριξη από προϊσταμένους ή συναδέλφους,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l-GR" sz="1200" b="0" i="0" dirty="0">
                <a:solidFill>
                  <a:schemeClr val="tx1"/>
                </a:solidFill>
                <a:effectLst/>
                <a:latin typeface="+mn-lt"/>
                <a:ea typeface="+mn-lt"/>
                <a:cs typeface="+mn-cs"/>
              </a:rPr>
              <a:t>παρενόχληση,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l-GR" sz="1200" b="0" i="0" dirty="0">
                <a:solidFill>
                  <a:schemeClr val="tx1"/>
                </a:solidFill>
                <a:effectLst/>
                <a:latin typeface="+mn-lt"/>
                <a:ea typeface="+mn-lt"/>
                <a:cs typeface="+mn-cs"/>
              </a:rPr>
              <a:t>σεξουαλική παρενόχληση,</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l-GR" sz="1200" b="0" i="0" dirty="0">
                <a:solidFill>
                  <a:schemeClr val="tx1"/>
                </a:solidFill>
                <a:effectLst/>
                <a:latin typeface="+mn-lt"/>
                <a:ea typeface="+mn-lt"/>
                <a:cs typeface="+mn-cs"/>
              </a:rPr>
              <a:t>βία από τρίτους στην εργασία,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l-GR" sz="1200" b="0" i="0" dirty="0">
                <a:solidFill>
                  <a:schemeClr val="tx1"/>
                </a:solidFill>
                <a:effectLst/>
                <a:latin typeface="+mn-lt"/>
                <a:ea typeface="+mn-lt"/>
                <a:cs typeface="+mn-cs"/>
              </a:rPr>
              <a:t>εργασιακή ανασφάλεια και ελλιπής αναγνώριση,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l-GR" sz="1200" b="0" i="0" dirty="0">
                <a:solidFill>
                  <a:schemeClr val="tx1"/>
                </a:solidFill>
                <a:effectLst/>
                <a:latin typeface="+mn-lt"/>
                <a:ea typeface="+mn-lt"/>
                <a:cs typeface="+mn-cs"/>
              </a:rPr>
              <a:t>έλλειψη ισορροπίας μεταξύ επαγγελματικής και προσωπικής ζωής, και </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l-GR" sz="1200" b="0" i="0" dirty="0">
                <a:solidFill>
                  <a:schemeClr val="tx1"/>
                </a:solidFill>
                <a:effectLst/>
                <a:latin typeface="+mn-lt"/>
                <a:ea typeface="+mn-lt"/>
                <a:cs typeface="+mn-cs"/>
              </a:rPr>
              <a:t>Απομόνωση,</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l-GR" sz="1200" dirty="0">
                <a:solidFill>
                  <a:schemeClr val="tx1"/>
                </a:solidFill>
                <a:effectLst/>
                <a:latin typeface="+mn-lt"/>
                <a:ea typeface="+mn-lt"/>
                <a:cs typeface="+mn-cs"/>
              </a:rPr>
              <a:t>έλλειψη συμμετοχής στη λήψη αποφάσεων,</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l-GR" sz="1200" dirty="0">
                <a:solidFill>
                  <a:schemeClr val="tx1"/>
                </a:solidFill>
                <a:effectLst/>
                <a:latin typeface="+mn-lt"/>
                <a:ea typeface="+mn-lt"/>
                <a:cs typeface="+mn-cs"/>
              </a:rPr>
              <a:t>έλλειψη αυτονομίας και επιρροής στον τρόπο εκτέλεσης της εργασίας,</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l-GR" sz="1200" dirty="0">
                <a:solidFill>
                  <a:schemeClr val="tx1"/>
                </a:solidFill>
                <a:effectLst/>
                <a:latin typeface="+mn-lt"/>
                <a:ea typeface="+mn-lt"/>
                <a:cs typeface="+mn-cs"/>
              </a:rPr>
              <a:t>ελλιπής ενημέρωση σχετικά με τις αλλαγές που συντελούνται στον χώρο εργασίας,</a:t>
            </a:r>
          </a:p>
          <a:p>
            <a:pPr marL="171450" marR="0" lvl="0" indent="-171450" algn="l" defTabSz="914400" rtl="0" eaLnBrk="1" fontAlgn="t" latinLnBrk="0" hangingPunct="1">
              <a:lnSpc>
                <a:spcPct val="100000"/>
              </a:lnSpc>
              <a:spcBef>
                <a:spcPts val="0"/>
              </a:spcBef>
              <a:spcAft>
                <a:spcPts val="0"/>
              </a:spcAft>
              <a:buClrTx/>
              <a:buSzTx/>
              <a:buFont typeface="Arial" panose="020B0604020202020204" pitchFamily="34" charset="0"/>
              <a:buChar char="•"/>
              <a:tabLst/>
              <a:defRPr/>
            </a:pPr>
            <a:r>
              <a:rPr lang="el-GR" sz="1200" dirty="0">
                <a:solidFill>
                  <a:schemeClr val="tx1"/>
                </a:solidFill>
                <a:effectLst/>
                <a:latin typeface="+mn-lt"/>
                <a:ea typeface="+mn-lt"/>
                <a:cs typeface="+mn-cs"/>
              </a:rPr>
              <a:t>συναισθηματική πίεση κατά την επικοινωνία με δύστροπους πελάτες, ασθενείς, μαθητές ή καταναλωτές.</a:t>
            </a:r>
          </a:p>
          <a:p>
            <a:pPr fontAlgn="t"/>
            <a:endParaRPr lang="en-US" sz="1200" b="0" i="0" kern="1200" dirty="0">
              <a:solidFill>
                <a:schemeClr val="tx1"/>
              </a:solidFill>
              <a:effectLst/>
              <a:latin typeface="+mn-lt"/>
              <a:ea typeface="+mn-ea"/>
              <a:cs typeface="+mn-cs"/>
            </a:endParaRPr>
          </a:p>
          <a:p>
            <a:pPr fontAlgn="t"/>
            <a:r>
              <a:rPr lang="el-GR" sz="1200" b="1" i="0" dirty="0">
                <a:solidFill>
                  <a:schemeClr val="tx1"/>
                </a:solidFill>
                <a:effectLst/>
                <a:latin typeface="+mn-lt"/>
                <a:ea typeface="+mn-lt"/>
                <a:cs typeface="+mn-cs"/>
              </a:rPr>
              <a:t>Εάν οι κίνδυνοι αυτοί δεν αναγνωρίζονται και δεν αντιμετωπίζονται συστηματικά, μπορούν να υπονομεύσουν σοβαρά την ευημερία των εργαζομένων</a:t>
            </a:r>
            <a:r>
              <a:rPr lang="el-GR" sz="1200" b="0" i="0" dirty="0">
                <a:solidFill>
                  <a:schemeClr val="tx1"/>
                </a:solidFill>
                <a:effectLst/>
                <a:latin typeface="+mn-lt"/>
                <a:ea typeface="+mn-lt"/>
                <a:cs typeface="+mn-cs"/>
              </a:rPr>
              <a:t>. Αυτό μπορεί να οδηγήσει σε επαγγελματική εξουθένωση, αίσθημα ανησυχίας, κατάθλιψη και άλλα προβλήματα υγείας. </a:t>
            </a:r>
          </a:p>
          <a:p>
            <a:endParaRPr lang="en-GB" sz="1200" kern="1200" dirty="0">
              <a:solidFill>
                <a:schemeClr val="tx1"/>
              </a:solidFill>
              <a:effectLst/>
              <a:latin typeface="+mn-lt"/>
              <a:ea typeface="+mn-ea"/>
              <a:cs typeface="+mn-cs"/>
            </a:endParaRPr>
          </a:p>
          <a:p>
            <a:r>
              <a:rPr lang="el-GR" sz="1200" dirty="0">
                <a:solidFill>
                  <a:schemeClr val="tx1"/>
                </a:solidFill>
                <a:effectLst/>
                <a:latin typeface="+mn-lt"/>
                <a:ea typeface="+mn-lt"/>
                <a:cs typeface="+mn-cs"/>
              </a:rPr>
              <a:t>Ένα </a:t>
            </a:r>
            <a:r>
              <a:rPr lang="el-GR" sz="1200" b="1" dirty="0">
                <a:solidFill>
                  <a:schemeClr val="tx1"/>
                </a:solidFill>
                <a:effectLst/>
                <a:latin typeface="+mn-lt"/>
                <a:ea typeface="+mn-lt"/>
                <a:cs typeface="+mn-cs"/>
              </a:rPr>
              <a:t>υγιές ψυχοκοινωνικό περιβάλλον εργασίας είναι προς όφελος όλων</a:t>
            </a:r>
            <a:r>
              <a:rPr lang="el-GR" sz="1200" dirty="0">
                <a:solidFill>
                  <a:schemeClr val="tx1"/>
                </a:solidFill>
                <a:effectLst/>
                <a:latin typeface="+mn-lt"/>
                <a:ea typeface="+mn-lt"/>
                <a:cs typeface="+mn-cs"/>
              </a:rPr>
              <a:t>. Οι εργαζόμενοι αισθάνονται ασφαλείς, χρήσιμοι και είναι σε θέση να ανταποκριθούν στις εργασιακές απαιτήσεις. Οι εργοδότες αποκτούν ένα πιο δραστήριο, παραγωγικό και αφοσιωμένο εργατικό δυναμικό. Η κοινωνία επωφελείται από τη μείωση του κόστους της υγειονομικής περίθαλψης, τον περιορισμό των απουσιών λόγω ασθένειας και των δαπανών λόγω αναπηρίας, καθώς και από την ενδυνάμωση των κοινοτήτων.</a:t>
            </a:r>
          </a:p>
          <a:p>
            <a:endParaRPr lang="en-GB" sz="1200" kern="1200" dirty="0">
              <a:solidFill>
                <a:schemeClr val="tx1"/>
              </a:solidFill>
              <a:effectLst/>
              <a:latin typeface="+mn-lt"/>
              <a:ea typeface="+mn-ea"/>
              <a:cs typeface="+mn-cs"/>
            </a:endParaRPr>
          </a:p>
          <a:p>
            <a:pPr fontAlgn="t"/>
            <a:r>
              <a:rPr lang="el-GR" sz="1200" b="0" i="0" dirty="0">
                <a:solidFill>
                  <a:schemeClr val="tx1"/>
                </a:solidFill>
                <a:effectLst/>
                <a:latin typeface="+mn-lt"/>
                <a:ea typeface="+mn-lt"/>
                <a:cs typeface="+mn-cs"/>
              </a:rPr>
              <a:t>Από την άποψη της </a:t>
            </a:r>
            <a:r>
              <a:rPr lang="el-GR" sz="1200" b="1" i="0" dirty="0">
                <a:solidFill>
                  <a:schemeClr val="tx1"/>
                </a:solidFill>
                <a:effectLst/>
                <a:latin typeface="+mn-lt"/>
                <a:ea typeface="+mn-lt"/>
                <a:cs typeface="+mn-cs"/>
              </a:rPr>
              <a:t>ΕΑΥ</a:t>
            </a:r>
            <a:r>
              <a:rPr lang="el-GR" sz="1200" b="0" i="0" dirty="0">
                <a:solidFill>
                  <a:schemeClr val="tx1"/>
                </a:solidFill>
                <a:effectLst/>
                <a:latin typeface="+mn-lt"/>
                <a:ea typeface="+mn-lt"/>
                <a:cs typeface="+mn-cs"/>
              </a:rPr>
              <a:t>, </a:t>
            </a:r>
            <a:r>
              <a:rPr lang="el-GR" sz="1200" b="1" i="0" dirty="0">
                <a:solidFill>
                  <a:schemeClr val="tx1"/>
                </a:solidFill>
                <a:effectLst/>
                <a:latin typeface="+mn-lt"/>
                <a:ea typeface="+mn-lt"/>
                <a:cs typeface="+mn-cs"/>
              </a:rPr>
              <a:t>η πρόληψη και η σωστή διαχείριση των κινδύνων είναι επομένως απαραίτητα στοιχεία για να διασφαλιστεί ότι η εργασία παραμένει θετικός</a:t>
            </a:r>
            <a:r>
              <a:rPr lang="el-GR" sz="1200" b="0" i="0" dirty="0">
                <a:solidFill>
                  <a:schemeClr val="tx1"/>
                </a:solidFill>
                <a:effectLst/>
                <a:latin typeface="+mn-lt"/>
                <a:ea typeface="+mn-lt"/>
                <a:cs typeface="+mn-cs"/>
              </a:rPr>
              <a:t>, και όχι επιβλαβής, παράγοντας για την ψυχική υγεία.</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a:t>
            </a:fld>
            <a:endParaRPr lang="en-GB" dirty="0"/>
          </a:p>
        </p:txBody>
      </p:sp>
    </p:spTree>
    <p:extLst>
      <p:ext uri="{BB962C8B-B14F-4D97-AF65-F5344CB8AC3E}">
        <p14:creationId xmlns:p14="http://schemas.microsoft.com/office/powerpoint/2010/main" val="27351000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indent="0">
              <a:buFont typeface="Wingdings" panose="05000000000000000000" pitchFamily="2" charset="2"/>
              <a:buNone/>
            </a:pPr>
            <a:r>
              <a:rPr lang="el-GR" b="1" dirty="0"/>
              <a:t>Η ψυχική υγεία αποτελεί αναπόσπαστο μέρος της υγείας. </a:t>
            </a:r>
            <a:r>
              <a:rPr lang="el-GR" dirty="0"/>
              <a:t>Πρόκειται για μια κατάσταση ευημερίας, στην οποία τα άτομα αξιοποιούν πλήρως τις ικανότητές τους, μπορούν να αντιμετωπίζουν το καθημερινό άγχος και να συμβάλλουν στη ζωή της κοινότητας. </a:t>
            </a:r>
          </a:p>
          <a:p>
            <a:pPr marL="0" indent="0">
              <a:buFont typeface="Wingdings" panose="05000000000000000000" pitchFamily="2" charset="2"/>
              <a:buNone/>
            </a:pPr>
            <a:endParaRPr lang="en-US" b="1" dirty="0"/>
          </a:p>
          <a:p>
            <a:pPr marL="0" indent="0">
              <a:buFont typeface="Wingdings" panose="05000000000000000000" pitchFamily="2" charset="2"/>
              <a:buNone/>
            </a:pPr>
            <a:r>
              <a:rPr lang="el-GR" b="1" dirty="0"/>
              <a:t>Η ψυχική υγεία αποτελεί προϋπόθεση για μια παραγωγική οικονομία και μια κοινωνία χωρίς αποκλεισμούς </a:t>
            </a:r>
            <a:r>
              <a:rPr lang="el-GR" b="0" dirty="0"/>
              <a:t>και δεν περιορίζεται σε ατομικά ή οικογενειακά ζητήματα</a:t>
            </a:r>
            <a:r>
              <a:rPr lang="el-GR" b="1" dirty="0"/>
              <a:t>.</a:t>
            </a:r>
          </a:p>
          <a:p>
            <a:pPr marL="0" indent="0">
              <a:buFont typeface="Wingdings" panose="05000000000000000000" pitchFamily="2" charset="2"/>
              <a:buNone/>
            </a:pPr>
            <a:endParaRPr lang="en-US" dirty="0"/>
          </a:p>
          <a:p>
            <a:pPr marL="0" indent="0">
              <a:buFont typeface="Wingdings" panose="05000000000000000000" pitchFamily="2" charset="2"/>
              <a:buNone/>
            </a:pPr>
            <a:r>
              <a:rPr lang="el-GR" b="1" dirty="0"/>
              <a:t>Η καλή ή κακή ψυχική υγεία δεν είναι αυθύπαρκτη, εξαρτάται από προσωπικούς και εξωτερικούς παράγοντες</a:t>
            </a:r>
            <a:r>
              <a:rPr lang="el-GR" dirty="0"/>
              <a:t>.  Αντικατοπτρίζει την κατάσταση της κοινωνίας μας, της οικονομίας μας, του περιβάλλοντός μας, καθώς και την παγκόσμια κατάσταση που επικρατεί γύρω μας, και επηρεάζεται από αυτές. </a:t>
            </a:r>
            <a:r>
              <a:rPr lang="el-GR" b="1" dirty="0"/>
              <a:t>Πηγή</a:t>
            </a:r>
            <a:r>
              <a:rPr lang="el-GR" dirty="0"/>
              <a:t>: https://eur-lex.europa.eu/legal-content/EL/TXT/?uri=celex:52023DC0298 </a:t>
            </a:r>
          </a:p>
          <a:p>
            <a:pPr marL="0" indent="0">
              <a:buFont typeface="Wingdings" panose="05000000000000000000" pitchFamily="2" charset="2"/>
              <a:buNone/>
            </a:pPr>
            <a:endParaRPr lang="en-US" dirty="0"/>
          </a:p>
          <a:p>
            <a:pPr lvl="0"/>
            <a:r>
              <a:rPr lang="el-GR" sz="1200" b="0" dirty="0">
                <a:solidFill>
                  <a:schemeClr val="tx1"/>
                </a:solidFill>
                <a:effectLst/>
                <a:latin typeface="+mn-lt"/>
                <a:ea typeface="+mn-lt"/>
                <a:cs typeface="+mn-cs"/>
              </a:rPr>
              <a:t>Τα γενικά στοιχεία δείχνουν ότι </a:t>
            </a:r>
            <a:r>
              <a:rPr lang="el-GR" sz="1200" b="1" dirty="0">
                <a:solidFill>
                  <a:schemeClr val="tx1"/>
                </a:solidFill>
                <a:effectLst/>
                <a:latin typeface="+mn-lt"/>
                <a:ea typeface="+mn-lt"/>
                <a:cs typeface="+mn-cs"/>
              </a:rPr>
              <a:t>μετά την πανδημία του COVID-19 </a:t>
            </a:r>
            <a:r>
              <a:rPr lang="el-GR" sz="1200" b="0" dirty="0">
                <a:solidFill>
                  <a:schemeClr val="tx1"/>
                </a:solidFill>
                <a:effectLst/>
                <a:latin typeface="+mn-lt"/>
                <a:ea typeface="+mn-lt"/>
                <a:cs typeface="+mn-cs"/>
              </a:rPr>
              <a:t>το ποσοστό του πληθυσμού που δηλώνει ότι αντιμετώπισε </a:t>
            </a:r>
            <a:r>
              <a:rPr lang="el-GR" sz="1200" b="1" dirty="0">
                <a:solidFill>
                  <a:schemeClr val="tx1"/>
                </a:solidFill>
                <a:effectLst/>
                <a:latin typeface="+mn-lt"/>
                <a:ea typeface="+mn-lt"/>
                <a:cs typeface="+mn-cs"/>
              </a:rPr>
              <a:t>κάποιο πρόβλημα ψυχικής υγείας τους τελευταίους 12 μήνες αυξήθηκε στο 46% </a:t>
            </a:r>
            <a:r>
              <a:rPr lang="el-GR" sz="1200" b="0" dirty="0">
                <a:solidFill>
                  <a:schemeClr val="tx1"/>
                </a:solidFill>
                <a:effectLst/>
                <a:latin typeface="+mn-lt"/>
                <a:ea typeface="+mn-lt"/>
                <a:cs typeface="+mn-cs"/>
              </a:rPr>
              <a:t>(σε σύγκριση με 1 στα 6 άτομα πριν από την πανδημία του COVID-19), ενώ το 62% των πολιτών της ΕΕ δηλώνει ότι τα πρόσφατα παγκόσμια γεγονότα </a:t>
            </a:r>
            <a:r>
              <a:rPr lang="el-GR" sz="1200" dirty="0">
                <a:solidFill>
                  <a:schemeClr val="tx1"/>
                </a:solidFill>
                <a:effectLst/>
                <a:latin typeface="+mn-lt"/>
                <a:ea typeface="+mn-lt"/>
                <a:cs typeface="+mn-cs"/>
              </a:rPr>
              <a:t>(π.χ. η κλιματική αλλαγή, η ρωσική επιθετικότητα κατά της Ουκρανίας και άλλα) έχουν επηρεάσει σε κάποιο βαθμό ή σε μεγάλο βαθμό την ψυχική τους υγεία. </a:t>
            </a:r>
            <a:r>
              <a:rPr lang="el-GR" sz="1200" u="sng" dirty="0">
                <a:solidFill>
                  <a:schemeClr val="tx1"/>
                </a:solidFill>
                <a:effectLst/>
                <a:latin typeface="+mn-lt"/>
                <a:ea typeface="+mn-lt"/>
                <a:cs typeface="+mn-cs"/>
                <a:hlinkClick r:id="rId3"/>
              </a:rPr>
              <a:t>Η ολοκληρωμένη προσέγγιση της Επιτροπής για την ψυχική υγεία (2023)</a:t>
            </a:r>
            <a:r>
              <a:rPr lang="el-GR" sz="1200" u="none" dirty="0">
                <a:solidFill>
                  <a:schemeClr val="tx1"/>
                </a:solidFill>
                <a:effectLst/>
                <a:latin typeface="+mn-lt"/>
                <a:ea typeface="+mn-lt"/>
                <a:cs typeface="+mn-cs"/>
              </a:rPr>
              <a:t> &amp; </a:t>
            </a:r>
            <a:r>
              <a:rPr lang="el-GR" sz="1200" u="sng" dirty="0">
                <a:solidFill>
                  <a:schemeClr val="tx1"/>
                </a:solidFill>
                <a:effectLst/>
                <a:latin typeface="+mn-lt"/>
                <a:ea typeface="+mn-lt"/>
                <a:cs typeface="+mn-cs"/>
                <a:hlinkClick r:id="rId4"/>
              </a:rPr>
              <a:t>https://europa.eu/eurobarometer/surveys/detail/3032</a:t>
            </a:r>
            <a:r>
              <a:rPr lang="el-GR" sz="1200" dirty="0">
                <a:solidFill>
                  <a:schemeClr val="tx1"/>
                </a:solidFill>
                <a:effectLst/>
                <a:latin typeface="+mn-lt"/>
                <a:ea typeface="+mn-lt"/>
                <a:cs typeface="+mn-cs"/>
              </a:rPr>
              <a:t> </a:t>
            </a:r>
          </a:p>
          <a:p>
            <a:pPr marL="0" indent="0">
              <a:buFont typeface="Wingdings" panose="05000000000000000000" pitchFamily="2" charset="2"/>
              <a:buNone/>
            </a:pPr>
            <a:endParaRPr lang="en-US" dirty="0"/>
          </a:p>
          <a:p>
            <a:pPr fontAlgn="t"/>
            <a:r>
              <a:rPr lang="el-GR" sz="1200" b="0" i="0" dirty="0">
                <a:solidFill>
                  <a:schemeClr val="tx1"/>
                </a:solidFill>
                <a:effectLst/>
                <a:latin typeface="+mn-lt"/>
                <a:ea typeface="+mn-lt"/>
                <a:cs typeface="+mn-cs"/>
              </a:rPr>
              <a:t>Τόσο ο προσωπικός πόνος όσο και η οικονομική επιβάρυνση είναι σημαντικοί παράγοντες. </a:t>
            </a:r>
            <a:r>
              <a:rPr lang="el-GR" sz="1200" b="1" i="0" dirty="0">
                <a:solidFill>
                  <a:schemeClr val="tx1"/>
                </a:solidFill>
                <a:effectLst/>
                <a:latin typeface="+mn-lt"/>
                <a:ea typeface="+mn-lt"/>
                <a:cs typeface="+mn-cs"/>
              </a:rPr>
              <a:t>Οι ψυχικές παθήσεις εκτιμάται ότι συνεπάγονται ετήσιες δαπάνες υγειονομικής περίθαλψης ύψους περίπου 76 δισ. EUR σε ολόκληρη την ΕΕ, ποσό που αντιστοιχεί στο 6 % περίπου των συνολικών δαπανών για την υγεία. </a:t>
            </a:r>
            <a:r>
              <a:rPr lang="el-GR" sz="1200" b="0" i="0" dirty="0">
                <a:solidFill>
                  <a:schemeClr val="tx1"/>
                </a:solidFill>
                <a:effectLst/>
                <a:latin typeface="+mn-lt"/>
                <a:ea typeface="+mn-lt"/>
                <a:cs typeface="+mn-cs"/>
              </a:rPr>
              <a:t>Μεγάλο μέρος αυτού του κόστους οφείλεται στο γεγονός ότι οι ψυχικές διαταραχές συχνά επιδεινώνουν τις σωματικές παθήσεις, με αποτέλεσμα η θεραπεία να γίνεται πιο περίπλοκη και δαπανηρή.</a:t>
            </a:r>
          </a:p>
          <a:p>
            <a:pPr fontAlgn="t"/>
            <a:endParaRPr lang="en-US" sz="1200" b="1" i="0" kern="1200" dirty="0">
              <a:solidFill>
                <a:schemeClr val="tx1"/>
              </a:solidFill>
              <a:effectLst/>
              <a:latin typeface="+mn-lt"/>
              <a:ea typeface="+mn-ea"/>
              <a:cs typeface="+mn-cs"/>
            </a:endParaRPr>
          </a:p>
          <a:p>
            <a:pPr fontAlgn="t"/>
            <a:r>
              <a:rPr lang="el-GR" sz="1200" b="1" i="0" dirty="0">
                <a:solidFill>
                  <a:schemeClr val="tx1"/>
                </a:solidFill>
                <a:effectLst/>
                <a:latin typeface="+mn-lt"/>
                <a:ea typeface="+mn-lt"/>
                <a:cs typeface="+mn-cs"/>
              </a:rPr>
              <a:t>Ο αντίκτυπος στην αγορά εργασίας είναι σημαντικός. Προβλέπεται ότι η κακή ψυχική υγεία θα μειώσει το ακαθάριστο εγχώριο προϊόν </a:t>
            </a:r>
            <a:r>
              <a:rPr lang="el-GR" sz="1200" b="0" i="0" dirty="0">
                <a:solidFill>
                  <a:schemeClr val="tx1"/>
                </a:solidFill>
                <a:effectLst/>
                <a:latin typeface="+mn-lt"/>
                <a:ea typeface="+mn-lt"/>
                <a:cs typeface="+mn-cs"/>
              </a:rPr>
              <a:t>(ΑΕΠ) </a:t>
            </a:r>
            <a:r>
              <a:rPr lang="el-GR" sz="1200" b="1" i="0" dirty="0">
                <a:solidFill>
                  <a:schemeClr val="tx1"/>
                </a:solidFill>
                <a:effectLst/>
                <a:latin typeface="+mn-lt"/>
                <a:ea typeface="+mn-lt"/>
                <a:cs typeface="+mn-cs"/>
              </a:rPr>
              <a:t>κατά 1,7% κατά μέσο όρο ετησίως μεταξύ του 2025 και του 2050</a:t>
            </a:r>
            <a:r>
              <a:rPr lang="el-GR" sz="1200" b="0" i="0" dirty="0">
                <a:solidFill>
                  <a:schemeClr val="tx1"/>
                </a:solidFill>
                <a:effectLst/>
                <a:latin typeface="+mn-lt"/>
                <a:ea typeface="+mn-lt"/>
                <a:cs typeface="+mn-cs"/>
              </a:rPr>
              <a:t>. Με άλλα λόγια, τα επίπεδα του ΑΕΠ σε ένα δεδομένο έτος θα μπορούσαν να είναι κατά 1,7 % υψηλότερα αν δεν υπήρχαν προβλήματα ψυχικής υγείας. Αυτή η οικονομική απώλεια οφείλεται σε μεγάλο βαθμό στη μειωμένη συμμετοχή του εργατικού δυναμικού, στην αυξημένη απουσία από την εργασία και στο φαινόμενο του «παρουσιασμού» — όπου οι εργαζόμενοι βρίσκονται στην εργασία τους αλλά δεν είναι σε θέση να αποδώσουν με πλήρη παραγωγικότητα. https://www.oecd.org/en/publications/the-economic-case-for-preventing-mental-ill-health_16668f16-en.html </a:t>
            </a:r>
          </a:p>
          <a:p>
            <a:pPr fontAlgn="t"/>
            <a:endParaRPr lang="en-US" sz="1200" b="0" i="0" kern="1200" dirty="0">
              <a:solidFill>
                <a:schemeClr val="tx1"/>
              </a:solidFill>
              <a:effectLst/>
              <a:latin typeface="+mn-lt"/>
              <a:ea typeface="+mn-ea"/>
              <a:cs typeface="+mn-cs"/>
            </a:endParaRPr>
          </a:p>
          <a:p>
            <a:pPr fontAlgn="t"/>
            <a:endParaRPr lang="en-US"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4</a:t>
            </a:fld>
            <a:endParaRPr lang="en-GB" dirty="0"/>
          </a:p>
        </p:txBody>
      </p:sp>
    </p:spTree>
    <p:extLst>
      <p:ext uri="{BB962C8B-B14F-4D97-AF65-F5344CB8AC3E}">
        <p14:creationId xmlns:p14="http://schemas.microsoft.com/office/powerpoint/2010/main" val="2787546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l-GR" b="0" dirty="0"/>
              <a:t>Περισσότεροι </a:t>
            </a:r>
            <a:r>
              <a:rPr lang="el-GR" dirty="0"/>
              <a:t>από</a:t>
            </a:r>
            <a:r>
              <a:rPr lang="el-GR" b="1" dirty="0"/>
              <a:t> 4 στους 10 εργαζομένους σε ολόκληρη την ΕΕ (44 %) </a:t>
            </a:r>
            <a:r>
              <a:rPr lang="el-GR" b="0" dirty="0"/>
              <a:t> αναφέρουν ότι </a:t>
            </a:r>
            <a:r>
              <a:rPr lang="el-GR" b="1" dirty="0"/>
              <a:t>υφίστανται σοβαρή πίεση χρόνου</a:t>
            </a:r>
            <a:r>
              <a:rPr lang="el-GR" dirty="0"/>
              <a:t> </a:t>
            </a:r>
            <a:r>
              <a:rPr lang="el-GR" b="0" dirty="0"/>
              <a:t>ή </a:t>
            </a:r>
            <a:r>
              <a:rPr lang="el-GR" b="1" dirty="0"/>
              <a:t>υπερβολικό φόρτο εργασίας</a:t>
            </a:r>
            <a:r>
              <a:rPr lang="el-GR" b="0" dirty="0"/>
              <a:t>, σύμφωνα με την έρευνα  </a:t>
            </a:r>
            <a:r>
              <a:rPr lang="el-GR" b="0" u="sng" dirty="0">
                <a:solidFill>
                  <a:srgbClr val="92D050"/>
                </a:solidFill>
                <a:hlinkClick r:id="rId3">
                  <a:extLst>
                    <a:ext uri="{A12FA001-AC4F-418D-AE19-62706E023703}">
                      <ahyp:hlinkClr xmlns:ahyp="http://schemas.microsoft.com/office/drawing/2018/hyperlinkcolor" val="tx"/>
                    </a:ext>
                  </a:extLst>
                </a:hlinkClick>
              </a:rPr>
              <a:t>Σφυγμομέτρηση ΕΑΥ 2025 για τους εργαζόμενους</a:t>
            </a:r>
            <a:r>
              <a:rPr lang="el-GR" b="0" u="none" dirty="0">
                <a:solidFill>
                  <a:srgbClr val="92D050"/>
                </a:solidFill>
              </a:rPr>
              <a:t> </a:t>
            </a:r>
            <a:r>
              <a:rPr lang="el-GR" dirty="0">
                <a:hlinkClick r:id="rId3"/>
              </a:rPr>
              <a:t>https://osha.europa.eu/el/facts-and-figures/osh-pulse/climate-digital-change</a:t>
            </a:r>
            <a:r>
              <a:rPr lang="el-GR" dirty="0"/>
              <a:t>. </a:t>
            </a:r>
          </a:p>
          <a:p>
            <a:pPr marL="171450" indent="-171450">
              <a:buFont typeface="Arial" panose="020B0604020202020204" pitchFamily="34" charset="0"/>
              <a:buChar char="•"/>
            </a:pPr>
            <a:endParaRPr lang="en-GB" dirty="0"/>
          </a:p>
          <a:p>
            <a:pPr marL="171450" indent="-171450">
              <a:buFont typeface="Arial" panose="020B0604020202020204" pitchFamily="34" charset="0"/>
              <a:buChar char="•"/>
            </a:pPr>
            <a:r>
              <a:rPr lang="el-GR" dirty="0"/>
              <a:t>Μεγάλος αριθμός εργαζομένων δηλώνουν ότι η εργασία έχει αρνητικό αντίκτυπο στην υγεία τους:</a:t>
            </a:r>
          </a:p>
          <a:p>
            <a:pPr marL="628650" lvl="1" indent="-171450">
              <a:buFont typeface="Arial" panose="020B0604020202020204" pitchFamily="34" charset="0"/>
              <a:buChar char="•"/>
            </a:pPr>
            <a:r>
              <a:rPr lang="el-GR" dirty="0">
                <a:solidFill>
                  <a:schemeClr val="tx2"/>
                </a:solidFill>
              </a:rPr>
              <a:t>το 37 % των εργαζομένων υποφέρουν από γενική κόπωση, </a:t>
            </a:r>
          </a:p>
          <a:p>
            <a:pPr marL="628650" lvl="1" indent="-171450">
              <a:buFont typeface="Arial" panose="020B0604020202020204" pitchFamily="34" charset="0"/>
              <a:buChar char="•"/>
            </a:pPr>
            <a:r>
              <a:rPr lang="el-GR" dirty="0">
                <a:solidFill>
                  <a:schemeClr val="tx2"/>
                </a:solidFill>
              </a:rPr>
              <a:t>το 29 % των εργαζομένων στην ΕΕ υποφέρουν από στρες, κατάθλιψη ή αίσθημα ανησυχίας</a:t>
            </a:r>
            <a:r>
              <a:rPr lang="el-GR" dirty="0"/>
              <a:t>.</a:t>
            </a:r>
          </a:p>
          <a:p>
            <a:pPr marL="0" indent="0">
              <a:buFont typeface="Arial" panose="020B0604020202020204" pitchFamily="34" charset="0"/>
              <a:buNone/>
            </a:pPr>
            <a:endParaRPr lang="en-US" u="none" dirty="0"/>
          </a:p>
          <a:p>
            <a:pPr marL="171450" indent="-171450">
              <a:buFont typeface="Arial" panose="020B0604020202020204" pitchFamily="34" charset="0"/>
              <a:buChar char="•"/>
            </a:pPr>
            <a:r>
              <a:rPr lang="el-GR" dirty="0"/>
              <a:t>Το 44% των εργαζομένων δηλώνει ότι αντιμετωπίζει έντονη πίεση χρόνου ή υπερβολικό φόρτο εργασίας. Η κατάσταση αυτή παρουσιάζει μεγάλες διακυμάνσεις μεταξύ των κρατών μελών της ΕΕ. </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l-GR" dirty="0"/>
              <a:t>Η έκθεση σε ψυχοκοινωνικούς κινδύνους στον χώρο εργασίας μπορεί να έχει διάφορες επιπτώσεις, όπως αίσθημα ανησυχίας, κατάθλιψη, επαγγελματική εξουθένωση κ.λπ. </a:t>
            </a:r>
          </a:p>
          <a:p>
            <a:pPr marL="0" indent="0">
              <a:buFont typeface="Arial" panose="020B0604020202020204" pitchFamily="34" charset="0"/>
              <a:buNone/>
            </a:pPr>
            <a:endParaRPr lang="en-US" dirty="0"/>
          </a:p>
          <a:p>
            <a:pPr marL="171450" indent="-171450">
              <a:buFont typeface="Arial" panose="020B0604020202020204" pitchFamily="34" charset="0"/>
              <a:buChar char="•"/>
            </a:pPr>
            <a:r>
              <a:rPr lang="el-GR" dirty="0"/>
              <a:t>Πέρα από τα ατομικά δεινά, οι επιχειρήσεις πλήττονται σοβαρά από τις επιπτώσεις του απουσιασμού, του παρουσιασμού και της εναλλαγής προσωπικού.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5</a:t>
            </a:fld>
            <a:endParaRPr lang="en-GB" dirty="0"/>
          </a:p>
        </p:txBody>
      </p:sp>
    </p:spTree>
    <p:extLst>
      <p:ext uri="{BB962C8B-B14F-4D97-AF65-F5344CB8AC3E}">
        <p14:creationId xmlns:p14="http://schemas.microsoft.com/office/powerpoint/2010/main" val="41013271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l-GR" dirty="0"/>
              <a:t>Τα δεδομένα που εμφανίζονται </a:t>
            </a:r>
            <a:r>
              <a:rPr lang="el-GR" b="1" dirty="0"/>
              <a:t>συγκρίνουν ορισμένους από τους ψυχοκοινωνικούς κινδύνους που αντιμετωπίζουν στην εργασία οι επιχειρήσεις/οργανισμοί και οι εργαζόμενοι</a:t>
            </a:r>
            <a:r>
              <a:rPr lang="el-GR" dirty="0"/>
              <a:t>, μεταξύ άλλων την πίεση χρόνου, την κακή επικοινωνία και συνεργασία, καθώς και τη συμμετοχή των εργαζομένων.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6</a:t>
            </a:fld>
            <a:endParaRPr lang="en-GB" dirty="0"/>
          </a:p>
        </p:txBody>
      </p:sp>
    </p:spTree>
    <p:extLst>
      <p:ext uri="{BB962C8B-B14F-4D97-AF65-F5344CB8AC3E}">
        <p14:creationId xmlns:p14="http://schemas.microsoft.com/office/powerpoint/2010/main" val="13157422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l-GR" dirty="0"/>
              <a:t>Στο γράφημα παρουσιάζεται η εξέλιξη όσον αφορά στην εμφάνιση ψυχοκοινωνικών κινδύνων στις επιχειρήσεις/οργανισμούς την περίοδο 2024-2019. Στους κινδύνους αυτούς περιλαμβάνονται οι εξής: </a:t>
            </a:r>
          </a:p>
          <a:p>
            <a:pPr marL="171450" indent="-171450">
              <a:buFont typeface="Arial" panose="020B0604020202020204" pitchFamily="34" charset="0"/>
              <a:buChar char="•"/>
            </a:pPr>
            <a:r>
              <a:rPr lang="el-GR" dirty="0"/>
              <a:t>αντιμετώπιση δύστροπων πελατών, ασθενών, μαθητών, κ.λπ.,</a:t>
            </a:r>
          </a:p>
          <a:p>
            <a:pPr marL="171450" indent="-171450">
              <a:buFont typeface="Arial" panose="020B0604020202020204" pitchFamily="34" charset="0"/>
              <a:buChar char="•"/>
            </a:pPr>
            <a:r>
              <a:rPr lang="el-GR" dirty="0"/>
              <a:t>πίεση χρόνου,</a:t>
            </a:r>
          </a:p>
          <a:p>
            <a:pPr marL="171450" indent="-171450">
              <a:buFont typeface="Arial" panose="020B0604020202020204" pitchFamily="34" charset="0"/>
              <a:buChar char="•"/>
            </a:pPr>
            <a:r>
              <a:rPr lang="el-GR" dirty="0"/>
              <a:t>προβλήματα επικοινωνίας ή συνεργασίας εντός της επιχείρησης/οργανισμού, </a:t>
            </a:r>
          </a:p>
          <a:p>
            <a:pPr marL="171450" indent="-171450">
              <a:buFont typeface="Arial" panose="020B0604020202020204" pitchFamily="34" charset="0"/>
              <a:buChar char="•"/>
            </a:pPr>
            <a:r>
              <a:rPr lang="el-GR" dirty="0"/>
              <a:t>υπερωριακή απασχόληση ή ακανόνιστο ωράριο εργασίας,</a:t>
            </a:r>
          </a:p>
          <a:p>
            <a:pPr marL="171450" indent="-171450">
              <a:buFont typeface="Arial" panose="020B0604020202020204" pitchFamily="34" charset="0"/>
              <a:buChar char="•"/>
            </a:pPr>
            <a:r>
              <a:rPr lang="el-GR" dirty="0"/>
              <a:t>φόβος απώλειας θέσης εργασίας, </a:t>
            </a:r>
          </a:p>
          <a:p>
            <a:pPr marL="0" indent="0">
              <a:buFont typeface="Arial" panose="020B0604020202020204" pitchFamily="34" charset="0"/>
              <a:buNone/>
            </a:pPr>
            <a:r>
              <a:rPr lang="el-GR" b="1" dirty="0"/>
              <a:t>Πηγή</a:t>
            </a:r>
            <a:r>
              <a:rPr lang="el-GR" dirty="0"/>
              <a:t>: </a:t>
            </a:r>
            <a:r>
              <a:rPr lang="el-GR" sz="1200" dirty="0">
                <a:solidFill>
                  <a:schemeClr val="tx1"/>
                </a:solidFill>
                <a:effectLst/>
                <a:latin typeface="+mn-lt"/>
                <a:ea typeface="+mn-lt"/>
                <a:cs typeface="+mn-cs"/>
              </a:rPr>
              <a:t>ESENER 2024 — Βάση: Επιχειρήσεις/Οργανισμοί στην ΕΕ-27.</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7</a:t>
            </a:fld>
            <a:endParaRPr lang="en-GB" dirty="0"/>
          </a:p>
        </p:txBody>
      </p:sp>
    </p:spTree>
    <p:extLst>
      <p:ext uri="{BB962C8B-B14F-4D97-AF65-F5344CB8AC3E}">
        <p14:creationId xmlns:p14="http://schemas.microsoft.com/office/powerpoint/2010/main" val="15112638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l-GR" b="1" dirty="0"/>
              <a:t>Η εκστρατεία εντάσσεται στον ευρύτερο στόχο της ΕΕ</a:t>
            </a:r>
            <a:r>
              <a:rPr lang="el-GR" dirty="0"/>
              <a:t> για την προαγωγή μιας ισχυρής νοοτροπίας (κουλτούρας) πρόληψης και την αντιμετώπιση των ζητημάτων ψυχικής υγείας στο εργασιακό περιβάλλον: </a:t>
            </a:r>
          </a:p>
          <a:p>
            <a:pPr marL="171450" indent="-171450">
              <a:buFont typeface="Arial" panose="020B0604020202020204" pitchFamily="34" charset="0"/>
              <a:buChar char="•"/>
            </a:pPr>
            <a:r>
              <a:rPr lang="el-GR" b="0" dirty="0"/>
              <a:t>Το </a:t>
            </a:r>
            <a:r>
              <a:rPr lang="el-GR" b="0" u="sng" dirty="0">
                <a:hlinkClick r:id="rId3"/>
              </a:rPr>
              <a:t>στρατηγικό πλαίσιο της ΕΕ για την υγεία και την ασφάλεια στην εργασία (2021-2027)</a:t>
            </a:r>
            <a:r>
              <a:rPr lang="el-GR" b="0" u="sng" dirty="0"/>
              <a:t>.</a:t>
            </a:r>
            <a:endParaRPr lang="el-GR" b="0" dirty="0"/>
          </a:p>
          <a:p>
            <a:pPr marL="171450" indent="-171450">
              <a:buFont typeface="Arial" panose="020B0604020202020204" pitchFamily="34" charset="0"/>
              <a:buChar char="•"/>
            </a:pPr>
            <a:r>
              <a:rPr lang="el-GR" b="0" dirty="0"/>
              <a:t>Η </a:t>
            </a:r>
            <a:r>
              <a:rPr lang="el-GR" b="0" dirty="0">
                <a:hlinkClick r:id="rId4"/>
              </a:rPr>
              <a:t>ολοκληρωμένη προσέγγιση της ψυχικής υγείας</a:t>
            </a:r>
            <a:r>
              <a:rPr lang="el-GR" b="0" dirty="0"/>
              <a:t> από την Ευρωπαϊκή Επιτροπή.</a:t>
            </a:r>
            <a:r>
              <a:rPr lang="el-GR" b="0" dirty="0">
                <a:hlinkClick r:id="rId4"/>
              </a:rPr>
              <a:t> </a:t>
            </a:r>
          </a:p>
          <a:p>
            <a:endParaRPr lang="en-GB" dirty="0"/>
          </a:p>
          <a:p>
            <a:r>
              <a:rPr lang="el-GR" sz="1200" b="1" dirty="0">
                <a:solidFill>
                  <a:schemeClr val="tx1"/>
                </a:solidFill>
                <a:effectLst/>
                <a:latin typeface="+mn-lt"/>
                <a:ea typeface="+mn-lt"/>
                <a:cs typeface="+mn-cs"/>
              </a:rPr>
              <a:t>Ποιοι είναι οι στόχοι της εκστρατείας </a:t>
            </a:r>
          </a:p>
          <a:p>
            <a:r>
              <a:rPr lang="el-GR" sz="1200" dirty="0">
                <a:solidFill>
                  <a:schemeClr val="tx1"/>
                </a:solidFill>
                <a:effectLst/>
                <a:latin typeface="+mn-lt"/>
                <a:ea typeface="+mn-lt"/>
                <a:cs typeface="+mn-cs"/>
              </a:rPr>
              <a:t>Η </a:t>
            </a:r>
            <a:r>
              <a:rPr lang="el-GR" sz="1200" u="sng" dirty="0">
                <a:solidFill>
                  <a:schemeClr val="tx1"/>
                </a:solidFill>
                <a:effectLst/>
                <a:latin typeface="+mn-lt"/>
                <a:ea typeface="+mn-lt"/>
                <a:cs typeface="+mn-cs"/>
                <a:hlinkClick r:id="rId5"/>
              </a:rPr>
              <a:t>εκστρατεία «Ασφαλείς και Υγιείς Χώροι Εργασίας»</a:t>
            </a:r>
            <a:r>
              <a:rPr lang="el-GR" sz="1200" dirty="0">
                <a:solidFill>
                  <a:schemeClr val="tx1"/>
                </a:solidFill>
                <a:effectLst/>
                <a:latin typeface="+mn-lt"/>
                <a:ea typeface="+mn-lt"/>
                <a:cs typeface="+mn-cs"/>
              </a:rPr>
              <a:t> 2026-2028 στοχεύει στην ευαισθητοποίηση σχετικά με τον θετικό αντίκτυπο ενός υγιούς εργασιακού περιβάλλοντος στην ψυχική υγεία και την ευημερία.</a:t>
            </a:r>
          </a:p>
          <a:p>
            <a:r>
              <a:rPr lang="el-GR" sz="1200" dirty="0">
                <a:solidFill>
                  <a:schemeClr val="tx1"/>
                </a:solidFill>
                <a:effectLst/>
                <a:latin typeface="+mn-lt"/>
                <a:ea typeface="+mn-lt"/>
                <a:cs typeface="+mn-cs"/>
              </a:rPr>
              <a:t> </a:t>
            </a:r>
          </a:p>
          <a:p>
            <a:r>
              <a:rPr lang="el-GR" sz="1200" dirty="0">
                <a:solidFill>
                  <a:schemeClr val="tx1"/>
                </a:solidFill>
                <a:effectLst/>
                <a:latin typeface="+mn-lt"/>
                <a:ea typeface="+mn-lt"/>
                <a:cs typeface="+mn-cs"/>
              </a:rPr>
              <a:t>Στους ειδικούς στόχους περιλαμβάνονται:</a:t>
            </a:r>
          </a:p>
          <a:p>
            <a:pPr marL="171450" lvl="0" indent="-171450">
              <a:buFont typeface="Arial" panose="020B0604020202020204" pitchFamily="34" charset="0"/>
              <a:buChar char="•"/>
            </a:pPr>
            <a:r>
              <a:rPr lang="el-GR" sz="1200" b="1" dirty="0">
                <a:solidFill>
                  <a:schemeClr val="tx1"/>
                </a:solidFill>
                <a:effectLst/>
                <a:latin typeface="+mn-lt"/>
                <a:ea typeface="+mn-lt"/>
                <a:cs typeface="+mn-cs"/>
              </a:rPr>
              <a:t>η προαγωγή της πρόληψης των ψυχοκοινωνικών κινδύνων</a:t>
            </a:r>
            <a:r>
              <a:rPr lang="el-GR" sz="1200" dirty="0">
                <a:solidFill>
                  <a:schemeClr val="tx1"/>
                </a:solidFill>
                <a:effectLst/>
                <a:latin typeface="+mn-lt"/>
                <a:ea typeface="+mn-lt"/>
                <a:cs typeface="+mn-cs"/>
              </a:rPr>
              <a:t> μέσω κατάλληλων διαδικασιών εκτίμησης και διαχείρισης αυτών των κινδύνων, </a:t>
            </a:r>
          </a:p>
          <a:p>
            <a:pPr marL="171450" lvl="0" indent="-171450">
              <a:buFont typeface="Arial" panose="020B0604020202020204" pitchFamily="34" charset="0"/>
              <a:buChar char="•"/>
            </a:pPr>
            <a:r>
              <a:rPr lang="el-GR" sz="1200" b="1" dirty="0">
                <a:solidFill>
                  <a:schemeClr val="tx1"/>
                </a:solidFill>
                <a:effectLst/>
                <a:latin typeface="+mn-lt"/>
                <a:ea typeface="+mn-lt"/>
                <a:cs typeface="+mn-cs"/>
              </a:rPr>
              <a:t>η κάλυψη όλων των κλάδων οικονομικής δραστηριότητας</a:t>
            </a:r>
            <a:r>
              <a:rPr lang="el-GR" sz="1200" dirty="0">
                <a:solidFill>
                  <a:schemeClr val="tx1"/>
                </a:solidFill>
                <a:effectLst/>
                <a:latin typeface="+mn-lt"/>
                <a:ea typeface="+mn-lt"/>
                <a:cs typeface="+mn-cs"/>
              </a:rPr>
              <a:t>, με έμφαση στους κλάδους όπου οι ψυχοκοινωνικοί κίνδυνοι είναι ευρέως διαδεδομένοι και στους κλάδους όπου οι ψυχοκοινωνικοί κίνδυνοι ενδέχεται να είναι λιγότερο ορατοί, </a:t>
            </a:r>
          </a:p>
          <a:p>
            <a:pPr marL="171450" lvl="0" indent="-171450">
              <a:buFont typeface="Arial" panose="020B0604020202020204" pitchFamily="34" charset="0"/>
              <a:buChar char="•"/>
            </a:pPr>
            <a:r>
              <a:rPr lang="el-GR" sz="1200" b="1" dirty="0">
                <a:solidFill>
                  <a:schemeClr val="tx1"/>
                </a:solidFill>
                <a:effectLst/>
                <a:latin typeface="+mn-lt"/>
                <a:ea typeface="+mn-lt"/>
                <a:cs typeface="+mn-cs"/>
              </a:rPr>
              <a:t>η ενθάρρυνση της συνεργασίας</a:t>
            </a:r>
            <a:r>
              <a:rPr lang="el-GR" sz="1200" dirty="0">
                <a:solidFill>
                  <a:schemeClr val="tx1"/>
                </a:solidFill>
                <a:effectLst/>
                <a:latin typeface="+mn-lt"/>
                <a:ea typeface="+mn-lt"/>
                <a:cs typeface="+mn-cs"/>
              </a:rPr>
              <a:t> μεταξύ εργοδοτών, διευθυντικών στελεχών, προϊσταμένων, εργαζομένων και των εκπροσώπων τους,</a:t>
            </a:r>
          </a:p>
          <a:p>
            <a:pPr marL="171450" lvl="0" indent="-171450">
              <a:buFont typeface="Arial" panose="020B0604020202020204" pitchFamily="34" charset="0"/>
              <a:buChar char="•"/>
            </a:pPr>
            <a:r>
              <a:rPr lang="el-GR" sz="1200" b="1" dirty="0">
                <a:solidFill>
                  <a:schemeClr val="tx1"/>
                </a:solidFill>
                <a:effectLst/>
                <a:latin typeface="+mn-lt"/>
                <a:ea typeface="+mn-lt"/>
                <a:cs typeface="+mn-cs"/>
              </a:rPr>
              <a:t>η διασύνδεση των εταίρων του δικτύου</a:t>
            </a:r>
            <a:r>
              <a:rPr lang="el-GR" sz="1200" dirty="0">
                <a:solidFill>
                  <a:schemeClr val="tx1"/>
                </a:solidFill>
                <a:effectLst/>
                <a:latin typeface="+mn-lt"/>
                <a:ea typeface="+mn-lt"/>
                <a:cs typeface="+mn-cs"/>
              </a:rPr>
              <a:t> με σκοπό την ανταλλαγή πληροφοριών και ορθών πρακτικών σχετικά με την πρόληψη των ψυχοκοινωνικών κινδύνων,</a:t>
            </a:r>
          </a:p>
          <a:p>
            <a:pPr marL="171450" lvl="0" indent="-171450">
              <a:buFont typeface="Arial" panose="020B0604020202020204" pitchFamily="34" charset="0"/>
              <a:buChar char="•"/>
            </a:pPr>
            <a:r>
              <a:rPr lang="el-GR" sz="1200" dirty="0">
                <a:solidFill>
                  <a:schemeClr val="tx1"/>
                </a:solidFill>
                <a:effectLst/>
                <a:latin typeface="+mn-lt"/>
                <a:ea typeface="+mn-lt"/>
                <a:cs typeface="+mn-cs"/>
              </a:rPr>
              <a:t>η προαγωγή μιας </a:t>
            </a:r>
            <a:r>
              <a:rPr lang="el-GR" sz="1200" b="1" dirty="0">
                <a:solidFill>
                  <a:schemeClr val="tx1"/>
                </a:solidFill>
                <a:effectLst/>
                <a:latin typeface="+mn-lt"/>
                <a:ea typeface="+mn-lt"/>
                <a:cs typeface="+mn-cs"/>
              </a:rPr>
              <a:t>ολοκληρωμένης προσέγγισης</a:t>
            </a:r>
            <a:r>
              <a:rPr lang="el-GR" sz="1200" dirty="0">
                <a:solidFill>
                  <a:schemeClr val="tx1"/>
                </a:solidFill>
                <a:effectLst/>
                <a:latin typeface="+mn-lt"/>
                <a:ea typeface="+mn-lt"/>
                <a:cs typeface="+mn-cs"/>
              </a:rPr>
              <a:t>, η οποία λαμβάνει υπόψη τη </a:t>
            </a:r>
            <a:r>
              <a:rPr lang="el-GR" sz="1200" b="1" dirty="0">
                <a:solidFill>
                  <a:schemeClr val="tx1"/>
                </a:solidFill>
                <a:effectLst/>
                <a:latin typeface="+mn-lt"/>
                <a:ea typeface="+mn-lt"/>
                <a:cs typeface="+mn-cs"/>
              </a:rPr>
              <a:t>σύνδεση μεταξύ των σωματικών και ψυχοκοινωνικών κινδύνων και της υγείας των εργαζομένων,</a:t>
            </a:r>
            <a:endParaRPr lang="el-GR" sz="1200" dirty="0">
              <a:solidFill>
                <a:schemeClr val="tx1"/>
              </a:solidFill>
              <a:effectLst/>
              <a:latin typeface="+mn-lt"/>
              <a:ea typeface="+mn-lt"/>
              <a:cs typeface="+mn-cs"/>
            </a:endParaRPr>
          </a:p>
          <a:p>
            <a:pPr marL="171450" lvl="0" indent="-171450">
              <a:buFont typeface="Arial" panose="020B0604020202020204" pitchFamily="34" charset="0"/>
              <a:buChar char="•"/>
            </a:pPr>
            <a:r>
              <a:rPr lang="el-GR" sz="1200" dirty="0">
                <a:solidFill>
                  <a:schemeClr val="tx1"/>
                </a:solidFill>
                <a:effectLst/>
                <a:latin typeface="+mn-lt"/>
                <a:ea typeface="+mn-lt"/>
                <a:cs typeface="+mn-cs"/>
              </a:rPr>
              <a:t>η έμφαση στη σημασία της </a:t>
            </a:r>
            <a:r>
              <a:rPr lang="el-GR" sz="1200" b="1" dirty="0">
                <a:solidFill>
                  <a:schemeClr val="tx1"/>
                </a:solidFill>
                <a:effectLst/>
                <a:latin typeface="+mn-lt"/>
                <a:ea typeface="+mn-lt"/>
                <a:cs typeface="+mn-cs"/>
              </a:rPr>
              <a:t>υποστήριξης</a:t>
            </a:r>
            <a:r>
              <a:rPr lang="el-GR" sz="1200" dirty="0">
                <a:solidFill>
                  <a:schemeClr val="tx1"/>
                </a:solidFill>
                <a:effectLst/>
                <a:latin typeface="+mn-lt"/>
                <a:ea typeface="+mn-lt"/>
                <a:cs typeface="+mn-cs"/>
              </a:rPr>
              <a:t>, </a:t>
            </a:r>
            <a:r>
              <a:rPr lang="el-GR" sz="1200" b="1" dirty="0">
                <a:solidFill>
                  <a:schemeClr val="tx1"/>
                </a:solidFill>
                <a:effectLst/>
                <a:latin typeface="+mn-lt"/>
                <a:ea typeface="+mn-lt"/>
                <a:cs typeface="+mn-cs"/>
              </a:rPr>
              <a:t>της καλής επικοινωνίας</a:t>
            </a:r>
            <a:r>
              <a:rPr lang="el-GR" sz="1200" dirty="0">
                <a:solidFill>
                  <a:schemeClr val="tx1"/>
                </a:solidFill>
                <a:effectLst/>
                <a:latin typeface="+mn-lt"/>
                <a:ea typeface="+mn-lt"/>
                <a:cs typeface="+mn-cs"/>
              </a:rPr>
              <a:t> </a:t>
            </a:r>
            <a:r>
              <a:rPr lang="el-GR" sz="1200" b="0" dirty="0">
                <a:solidFill>
                  <a:schemeClr val="tx1"/>
                </a:solidFill>
                <a:effectLst/>
                <a:latin typeface="+mn-lt"/>
                <a:ea typeface="+mn-lt"/>
                <a:cs typeface="+mn-cs"/>
              </a:rPr>
              <a:t>και</a:t>
            </a:r>
            <a:r>
              <a:rPr lang="el-GR" sz="1200" dirty="0">
                <a:solidFill>
                  <a:schemeClr val="tx1"/>
                </a:solidFill>
                <a:effectLst/>
                <a:latin typeface="+mn-lt"/>
                <a:ea typeface="+mn-lt"/>
                <a:cs typeface="+mn-cs"/>
              </a:rPr>
              <a:t> </a:t>
            </a:r>
            <a:r>
              <a:rPr lang="el-GR" sz="1200" b="1" dirty="0">
                <a:solidFill>
                  <a:schemeClr val="tx1"/>
                </a:solidFill>
                <a:effectLst/>
                <a:latin typeface="+mn-lt"/>
                <a:ea typeface="+mn-lt"/>
                <a:cs typeface="+mn-cs"/>
              </a:rPr>
              <a:t>οργάνωσης της εργασίας</a:t>
            </a:r>
            <a:r>
              <a:rPr lang="el-GR" sz="1200" dirty="0">
                <a:solidFill>
                  <a:schemeClr val="tx1"/>
                </a:solidFill>
                <a:effectLst/>
                <a:latin typeface="+mn-lt"/>
                <a:ea typeface="+mn-lt"/>
                <a:cs typeface="+mn-cs"/>
              </a:rPr>
              <a:t>, καθώς και ενός θετικού κοινωνικού κλίματος ώστε να δημιουργούνται υγιή περιβάλλοντα εργασίας.</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8</a:t>
            </a:fld>
            <a:endParaRPr lang="en-GB" dirty="0"/>
          </a:p>
        </p:txBody>
      </p:sp>
    </p:spTree>
    <p:extLst>
      <p:ext uri="{BB962C8B-B14F-4D97-AF65-F5344CB8AC3E}">
        <p14:creationId xmlns:p14="http://schemas.microsoft.com/office/powerpoint/2010/main" val="10122081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9</a:t>
            </a:fld>
            <a:endParaRPr lang="en-GB" dirty="0"/>
          </a:p>
        </p:txBody>
      </p:sp>
    </p:spTree>
    <p:extLst>
      <p:ext uri="{BB962C8B-B14F-4D97-AF65-F5344CB8AC3E}">
        <p14:creationId xmlns:p14="http://schemas.microsoft.com/office/powerpoint/2010/main" val="39517911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indent="0">
              <a:buFont typeface="Arial" panose="020B0604020202020204" pitchFamily="34" charset="0"/>
              <a:buNone/>
            </a:pPr>
            <a:r>
              <a:rPr lang="el-GR" sz="1200" dirty="0">
                <a:solidFill>
                  <a:schemeClr val="tx1"/>
                </a:solidFill>
                <a:effectLst/>
                <a:latin typeface="+mn-lt"/>
                <a:ea typeface="+mn-lt"/>
                <a:cs typeface="+mn-cs"/>
              </a:rPr>
              <a:t>Ο πιο αποτελεσματικός τρόπος για την αντιμετώπιση των ψυχοκοινωνικών κινδύνων στην εργασία είναι </a:t>
            </a:r>
            <a:r>
              <a:rPr lang="el-GR" sz="1200" b="1" dirty="0">
                <a:solidFill>
                  <a:schemeClr val="tx1"/>
                </a:solidFill>
                <a:effectLst/>
                <a:latin typeface="+mn-lt"/>
                <a:ea typeface="+mn-lt"/>
                <a:cs typeface="+mn-cs"/>
              </a:rPr>
              <a:t>να ενσωματωθεί η εκτίμηση και η διαχείριση αυτών των κινδύνων στις γενικές πρακτικές επαγγελματικής ασφάλειας και υγείας</a:t>
            </a:r>
            <a:r>
              <a:rPr lang="el-GR" sz="1200" dirty="0">
                <a:solidFill>
                  <a:schemeClr val="tx1"/>
                </a:solidFill>
                <a:effectLst/>
                <a:latin typeface="+mn-lt"/>
                <a:ea typeface="+mn-lt"/>
                <a:cs typeface="+mn-cs"/>
              </a:rPr>
              <a:t> με τους εξής τρόπους:</a:t>
            </a:r>
          </a:p>
          <a:p>
            <a:pPr marL="171450" indent="-171450">
              <a:buFont typeface="Arial" panose="020B0604020202020204" pitchFamily="34" charset="0"/>
              <a:buChar char="•"/>
            </a:pPr>
            <a:r>
              <a:rPr lang="el-GR" sz="1200" dirty="0">
                <a:solidFill>
                  <a:schemeClr val="tx1"/>
                </a:solidFill>
                <a:effectLst/>
                <a:latin typeface="+mn-lt"/>
                <a:ea typeface="+mn-lt"/>
                <a:cs typeface="+mn-cs"/>
              </a:rPr>
              <a:t>διεξαγωγή συστηματικών εκτιμήσεων κινδύνου,</a:t>
            </a:r>
          </a:p>
          <a:p>
            <a:pPr marL="171450" indent="-171450">
              <a:buFont typeface="Arial" panose="020B0604020202020204" pitchFamily="34" charset="0"/>
              <a:buChar char="•"/>
            </a:pPr>
            <a:r>
              <a:rPr lang="el-GR" sz="1200" dirty="0">
                <a:solidFill>
                  <a:schemeClr val="tx1"/>
                </a:solidFill>
                <a:effectLst/>
                <a:latin typeface="+mn-lt"/>
                <a:ea typeface="+mn-lt"/>
                <a:cs typeface="+mn-cs"/>
              </a:rPr>
              <a:t>συμμετοχή των εργαζομένων και των εκπροσώπων τους στη σχετική διαδικασία,</a:t>
            </a:r>
          </a:p>
          <a:p>
            <a:pPr marL="171450" indent="-171450">
              <a:buFont typeface="Arial" panose="020B0604020202020204" pitchFamily="34" charset="0"/>
              <a:buChar char="•"/>
            </a:pPr>
            <a:r>
              <a:rPr lang="el-GR" sz="1200" dirty="0">
                <a:solidFill>
                  <a:schemeClr val="tx1"/>
                </a:solidFill>
                <a:effectLst/>
                <a:latin typeface="+mn-lt"/>
                <a:ea typeface="+mn-lt"/>
                <a:cs typeface="+mn-cs"/>
              </a:rPr>
              <a:t>καθορισμός σαφών προτεραιοτήτων, και</a:t>
            </a:r>
          </a:p>
          <a:p>
            <a:pPr marL="171450" indent="-171450">
              <a:buFont typeface="Arial" panose="020B0604020202020204" pitchFamily="34" charset="0"/>
              <a:buChar char="•"/>
            </a:pPr>
            <a:r>
              <a:rPr lang="el-GR" sz="1200" dirty="0">
                <a:solidFill>
                  <a:schemeClr val="tx1"/>
                </a:solidFill>
                <a:effectLst/>
                <a:latin typeface="+mn-lt"/>
                <a:ea typeface="+mn-lt"/>
                <a:cs typeface="+mn-cs"/>
              </a:rPr>
              <a:t>εφαρμογή σχεδίων δράσης και πραγματοποίηση αξιολογήσεών τους. </a:t>
            </a:r>
          </a:p>
          <a:p>
            <a:pPr marL="0" indent="0">
              <a:buFont typeface="Arial" panose="020B0604020202020204" pitchFamily="34" charset="0"/>
              <a:buNone/>
            </a:pPr>
            <a:r>
              <a:rPr lang="el-GR" sz="1200" dirty="0">
                <a:solidFill>
                  <a:schemeClr val="tx1"/>
                </a:solidFill>
                <a:effectLst/>
                <a:latin typeface="+mn-lt"/>
                <a:ea typeface="+mn-lt"/>
                <a:cs typeface="+mn-cs"/>
              </a:rPr>
              <a:t>Οι </a:t>
            </a:r>
            <a:r>
              <a:rPr lang="el-GR" sz="1200" b="1" dirty="0">
                <a:solidFill>
                  <a:schemeClr val="tx1"/>
                </a:solidFill>
                <a:effectLst/>
                <a:latin typeface="+mn-lt"/>
                <a:ea typeface="+mn-lt"/>
                <a:cs typeface="+mn-cs"/>
              </a:rPr>
              <a:t>ισχυρές ηγετικές ικανότητες είναι απαραίτητες</a:t>
            </a:r>
            <a:r>
              <a:rPr lang="el-GR" sz="1200" dirty="0">
                <a:solidFill>
                  <a:schemeClr val="tx1"/>
                </a:solidFill>
                <a:effectLst/>
                <a:latin typeface="+mn-lt"/>
                <a:ea typeface="+mn-lt"/>
                <a:cs typeface="+mn-cs"/>
              </a:rPr>
              <a:t> —τα διευθυντικά στελέχη πρέπει να λαμβάνουν κατάρτιση ώστε να αναγνωρίζουν τους σχετικούς κινδύνους και να προάγουν μια νοοτροπία υποστήριξης στην εργασία.</a:t>
            </a:r>
          </a:p>
          <a:p>
            <a:endParaRPr lang="en-GB" sz="1200" kern="1200" dirty="0">
              <a:solidFill>
                <a:schemeClr val="tx1"/>
              </a:solidFill>
              <a:effectLst/>
              <a:latin typeface="+mn-lt"/>
              <a:ea typeface="+mn-ea"/>
              <a:cs typeface="+mn-cs"/>
            </a:endParaRPr>
          </a:p>
          <a:p>
            <a:r>
              <a:rPr lang="el-GR" sz="1200" dirty="0">
                <a:solidFill>
                  <a:schemeClr val="tx1"/>
                </a:solidFill>
                <a:effectLst/>
                <a:latin typeface="+mn-lt"/>
                <a:ea typeface="+mn-lt"/>
                <a:cs typeface="+mn-cs"/>
              </a:rPr>
              <a:t>Για να </a:t>
            </a:r>
            <a:r>
              <a:rPr lang="el-GR" sz="1200" b="1" dirty="0">
                <a:solidFill>
                  <a:schemeClr val="tx1"/>
                </a:solidFill>
                <a:effectLst/>
                <a:latin typeface="+mn-lt"/>
                <a:ea typeface="+mn-lt"/>
                <a:cs typeface="+mn-cs"/>
              </a:rPr>
              <a:t>αποτρέψουν την παρενόχληση, τη σεξουαλική παρενόχληση και τη βία</a:t>
            </a:r>
            <a:r>
              <a:rPr lang="el-GR" sz="1200" dirty="0">
                <a:solidFill>
                  <a:schemeClr val="tx1"/>
                </a:solidFill>
                <a:effectLst/>
                <a:latin typeface="+mn-lt"/>
                <a:ea typeface="+mn-lt"/>
                <a:cs typeface="+mn-cs"/>
              </a:rPr>
              <a:t> και </a:t>
            </a:r>
            <a:r>
              <a:rPr lang="el-GR" sz="1200" b="1" dirty="0">
                <a:solidFill>
                  <a:schemeClr val="tx1"/>
                </a:solidFill>
                <a:effectLst/>
                <a:latin typeface="+mn-lt"/>
                <a:ea typeface="+mn-lt"/>
                <a:cs typeface="+mn-cs"/>
              </a:rPr>
              <a:t>να αντιμετωπίσουν τις βαθύτερες αιτίες αυτών των κινδύνων</a:t>
            </a:r>
            <a:r>
              <a:rPr lang="el-GR" sz="1200" dirty="0">
                <a:solidFill>
                  <a:schemeClr val="tx1"/>
                </a:solidFill>
                <a:effectLst/>
                <a:latin typeface="+mn-lt"/>
                <a:ea typeface="+mn-lt"/>
                <a:cs typeface="+mn-cs"/>
              </a:rPr>
              <a:t>, οι επιχειρήσεις/οργανισμοί πρέπει: </a:t>
            </a:r>
          </a:p>
          <a:p>
            <a:pPr marL="171450" indent="-171450">
              <a:buFont typeface="Arial" panose="020B0604020202020204" pitchFamily="34" charset="0"/>
              <a:buChar char="•"/>
            </a:pPr>
            <a:r>
              <a:rPr lang="el-GR" sz="1200" dirty="0">
                <a:solidFill>
                  <a:schemeClr val="tx1"/>
                </a:solidFill>
                <a:effectLst/>
                <a:latin typeface="+mn-lt"/>
                <a:ea typeface="+mn-lt"/>
                <a:cs typeface="+mn-cs"/>
              </a:rPr>
              <a:t>να εξετάζουν το ψυχοκοινωνικό περιβάλλον εργασίας, ιδίως την οργανωτική νοοτροπία και τον τρόπο ηγεσίας, </a:t>
            </a:r>
          </a:p>
          <a:p>
            <a:pPr marL="171450" indent="-171450">
              <a:buFont typeface="Arial" panose="020B0604020202020204" pitchFamily="34" charset="0"/>
              <a:buChar char="•"/>
            </a:pPr>
            <a:r>
              <a:rPr lang="el-GR" sz="1200" dirty="0">
                <a:solidFill>
                  <a:schemeClr val="tx1"/>
                </a:solidFill>
                <a:effectLst/>
                <a:latin typeface="+mn-lt"/>
                <a:ea typeface="+mn-lt"/>
                <a:cs typeface="+mn-cs"/>
              </a:rPr>
              <a:t>να προάγουν πολιτικές μηδενικής ανοχής έναντι ανάρμοστων συμπεριφορών, οι οποίες θα πλαισιώνονται από σαφή επικοινωνία και πρωτοβουλίες ευαισθητοποίησης, καθώς και από σαφώς καθορισμένες διαδικασίες αναφοράς περιστατικών και πειθαρχικές διαδικασίες.</a:t>
            </a:r>
          </a:p>
          <a:p>
            <a:endParaRPr lang="en-GB" sz="1200" kern="1200" dirty="0">
              <a:solidFill>
                <a:schemeClr val="tx1"/>
              </a:solidFill>
              <a:effectLst/>
              <a:latin typeface="+mn-lt"/>
              <a:ea typeface="+mn-ea"/>
              <a:cs typeface="+mn-cs"/>
            </a:endParaRPr>
          </a:p>
          <a:p>
            <a:r>
              <a:rPr lang="el-GR" sz="1200" dirty="0">
                <a:solidFill>
                  <a:schemeClr val="tx1"/>
                </a:solidFill>
                <a:effectLst/>
                <a:latin typeface="+mn-lt"/>
                <a:ea typeface="+mn-lt"/>
                <a:cs typeface="+mn-cs"/>
              </a:rPr>
              <a:t>Η αντιμετώπιση </a:t>
            </a:r>
            <a:r>
              <a:rPr lang="el-GR" sz="1200" b="1" dirty="0">
                <a:solidFill>
                  <a:schemeClr val="tx1"/>
                </a:solidFill>
                <a:effectLst/>
                <a:latin typeface="+mn-lt"/>
                <a:ea typeface="+mn-lt"/>
                <a:cs typeface="+mn-cs"/>
              </a:rPr>
              <a:t>των σωματικών κινδύνων και των προβλημάτων ψυχικής υγείας</a:t>
            </a:r>
            <a:r>
              <a:rPr lang="el-GR" sz="1200" dirty="0">
                <a:solidFill>
                  <a:schemeClr val="tx1"/>
                </a:solidFill>
                <a:effectLst/>
                <a:latin typeface="+mn-lt"/>
                <a:ea typeface="+mn-lt"/>
                <a:cs typeface="+mn-cs"/>
              </a:rPr>
              <a:t> προϋποθέτει μια συνολική θεώρηση του περιβάλλοντος εργασίας. Υπάρχουν πολλές αλληλεπιδράσεις μεταξύ των σωματικών και των ψυχοκοινωνικών κινδύνων. Π.χ. οι ψυχοκοινωνικοί κίνδυνοι στην εργασία μπορούν να συνδέονται με ατυχήματα και μυοσκελετικές παθήσεις. </a:t>
            </a:r>
          </a:p>
          <a:p>
            <a:endParaRPr lang="en-GB" sz="1200" kern="1200" dirty="0">
              <a:solidFill>
                <a:schemeClr val="tx1"/>
              </a:solidFill>
              <a:effectLst/>
              <a:latin typeface="+mn-lt"/>
              <a:ea typeface="+mn-ea"/>
              <a:cs typeface="+mn-cs"/>
            </a:endParaRPr>
          </a:p>
          <a:p>
            <a:r>
              <a:rPr lang="el-GR" sz="1200" dirty="0">
                <a:solidFill>
                  <a:schemeClr val="tx1"/>
                </a:solidFill>
                <a:effectLst/>
                <a:latin typeface="+mn-lt"/>
                <a:ea typeface="+mn-lt"/>
                <a:cs typeface="+mn-cs"/>
              </a:rPr>
              <a:t>Ο </a:t>
            </a:r>
            <a:r>
              <a:rPr lang="el-GR" sz="1200" b="1" dirty="0">
                <a:solidFill>
                  <a:schemeClr val="tx1"/>
                </a:solidFill>
                <a:effectLst/>
                <a:latin typeface="+mn-lt"/>
                <a:ea typeface="+mn-lt"/>
                <a:cs typeface="+mn-cs"/>
              </a:rPr>
              <a:t>κλάδος της υγειονομικής περίθαλψης και κοινωνικής πρόνοιας</a:t>
            </a:r>
            <a:r>
              <a:rPr lang="el-GR" sz="1200" dirty="0">
                <a:solidFill>
                  <a:schemeClr val="tx1"/>
                </a:solidFill>
                <a:effectLst/>
                <a:latin typeface="+mn-lt"/>
                <a:ea typeface="+mn-lt"/>
                <a:cs typeface="+mn-cs"/>
              </a:rPr>
              <a:t> απαιτεί ιδιαίτερη προσοχή, εξαιτίας του υψηλού φόρτου εργασίας, της συναισθηματικής πίεσης και της αυξανόμενης έκθεσης σε φαινόμενα βίας. </a:t>
            </a:r>
          </a:p>
          <a:p>
            <a:endParaRPr lang="en-GB" sz="1200" kern="1200" dirty="0">
              <a:solidFill>
                <a:schemeClr val="tx1"/>
              </a:solidFill>
              <a:effectLst/>
              <a:latin typeface="+mn-lt"/>
              <a:ea typeface="+mn-ea"/>
              <a:cs typeface="+mn-cs"/>
            </a:endParaRPr>
          </a:p>
          <a:p>
            <a:r>
              <a:rPr lang="el-GR" sz="1200" dirty="0">
                <a:solidFill>
                  <a:schemeClr val="tx1"/>
                </a:solidFill>
                <a:effectLst/>
                <a:latin typeface="+mn-lt"/>
                <a:ea typeface="+mn-lt"/>
                <a:cs typeface="+mn-cs"/>
              </a:rPr>
              <a:t>Τέλος, η υποστήριξη της </a:t>
            </a:r>
            <a:r>
              <a:rPr lang="el-GR" sz="1200" b="1" dirty="0">
                <a:solidFill>
                  <a:schemeClr val="tx1"/>
                </a:solidFill>
                <a:effectLst/>
                <a:latin typeface="+mn-lt"/>
                <a:ea typeface="+mn-lt"/>
                <a:cs typeface="+mn-cs"/>
              </a:rPr>
              <a:t>ψυχικής υγείας</a:t>
            </a:r>
            <a:r>
              <a:rPr lang="el-GR" sz="1200" dirty="0">
                <a:solidFill>
                  <a:schemeClr val="tx1"/>
                </a:solidFill>
                <a:effectLst/>
                <a:latin typeface="+mn-lt"/>
                <a:ea typeface="+mn-lt"/>
                <a:cs typeface="+mn-cs"/>
              </a:rPr>
              <a:t> συνεπάγεται την προαγωγή του ανοικτού διαλόγου, την καταπολέμηση του στίγματος και τη διασφάλιση έγκαιρης παρέμβασης καθώς και αποτελεσματικών διαδικασιών επανένταξης στην εργασία. Η </a:t>
            </a:r>
            <a:r>
              <a:rPr lang="el-GR" sz="1200" b="1" dirty="0">
                <a:solidFill>
                  <a:schemeClr val="tx1"/>
                </a:solidFill>
                <a:effectLst/>
                <a:latin typeface="+mn-lt"/>
                <a:ea typeface="+mn-lt"/>
                <a:cs typeface="+mn-cs"/>
              </a:rPr>
              <a:t>συνεργασία</a:t>
            </a:r>
            <a:r>
              <a:rPr lang="el-GR" sz="1200" dirty="0">
                <a:solidFill>
                  <a:schemeClr val="tx1"/>
                </a:solidFill>
                <a:effectLst/>
                <a:latin typeface="+mn-lt"/>
                <a:ea typeface="+mn-lt"/>
                <a:cs typeface="+mn-cs"/>
              </a:rPr>
              <a:t> μεταξύ διευθυντικών στελεχών, επαγγελματιών του τομέα της υγείας και εργαζομένων είναι </a:t>
            </a:r>
            <a:r>
              <a:rPr lang="el-GR" sz="1200" b="1" dirty="0">
                <a:solidFill>
                  <a:schemeClr val="tx1"/>
                </a:solidFill>
                <a:effectLst/>
                <a:latin typeface="+mn-lt"/>
                <a:ea typeface="+mn-lt"/>
                <a:cs typeface="+mn-cs"/>
              </a:rPr>
              <a:t>καθοριστική για τη διασφάλιση μακροπρόθεσμης ευημερίας</a:t>
            </a:r>
            <a:r>
              <a:rPr lang="el-GR" sz="1200" dirty="0">
                <a:solidFill>
                  <a:schemeClr val="tx1"/>
                </a:solidFill>
                <a:effectLst/>
                <a:latin typeface="+mn-lt"/>
                <a:ea typeface="+mn-lt"/>
                <a:cs typeface="+mn-cs"/>
              </a:rPr>
              <a:t>.</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10</a:t>
            </a:fld>
            <a:endParaRPr lang="en-GB" dirty="0"/>
          </a:p>
        </p:txBody>
      </p:sp>
    </p:spTree>
    <p:extLst>
      <p:ext uri="{BB962C8B-B14F-4D97-AF65-F5344CB8AC3E}">
        <p14:creationId xmlns:p14="http://schemas.microsoft.com/office/powerpoint/2010/main" val="2326012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b="1" i="0" dirty="0">
                <a:solidFill>
                  <a:schemeClr val="tx1"/>
                </a:solidFill>
                <a:effectLst/>
                <a:latin typeface="+mn-lt"/>
                <a:ea typeface="+mn-lt"/>
                <a:cs typeface="+mn-cs"/>
              </a:rPr>
              <a:t>Η διαχείριση των ψυχοκοινωνικών κινδύνων δεν είναι προαιρετική</a:t>
            </a:r>
            <a:r>
              <a:rPr lang="el-GR" sz="1200" b="0" i="0" dirty="0">
                <a:solidFill>
                  <a:schemeClr val="tx1"/>
                </a:solidFill>
                <a:effectLst/>
                <a:latin typeface="+mn-lt"/>
                <a:ea typeface="+mn-lt"/>
                <a:cs typeface="+mn-cs"/>
              </a:rPr>
              <a:t>.</a:t>
            </a:r>
            <a:br>
              <a:rPr lang="el-GR" sz="1200" b="0" i="0" dirty="0">
                <a:solidFill>
                  <a:schemeClr val="tx1"/>
                </a:solidFill>
                <a:effectLst/>
                <a:latin typeface="+mn-lt"/>
                <a:ea typeface="+mn-lt"/>
                <a:cs typeface="+mn-cs"/>
              </a:rPr>
            </a:br>
            <a:r>
              <a:rPr lang="el-GR" sz="1200" b="0" i="0" dirty="0">
                <a:solidFill>
                  <a:schemeClr val="tx1"/>
                </a:solidFill>
                <a:effectLst/>
                <a:latin typeface="+mn-lt"/>
                <a:ea typeface="+mn-lt"/>
                <a:cs typeface="+mn-cs"/>
              </a:rPr>
              <a:t>Οι εργοδότες έχουν </a:t>
            </a:r>
            <a:r>
              <a:rPr lang="el-GR" sz="1200" b="1" i="0" dirty="0">
                <a:solidFill>
                  <a:schemeClr val="tx1"/>
                </a:solidFill>
                <a:effectLst/>
                <a:latin typeface="+mn-lt"/>
                <a:ea typeface="+mn-lt"/>
                <a:cs typeface="+mn-cs"/>
              </a:rPr>
              <a:t>υποχρέωση, βάσει του νόμου, να προστατεύουν την υγεία και την ασφάλεια των εργαζομένων</a:t>
            </a:r>
            <a:r>
              <a:rPr lang="el-GR" sz="1200" b="0" i="0" dirty="0">
                <a:solidFill>
                  <a:schemeClr val="tx1"/>
                </a:solidFill>
                <a:effectLst/>
                <a:latin typeface="+mn-lt"/>
                <a:ea typeface="+mn-lt"/>
                <a:cs typeface="+mn-cs"/>
              </a:rPr>
              <a:t>, συμπεριλαμβάνοντας ρητά την ψυχική υγεία ως αναπόσπαστο μέρος της επαγγελματικής ασφάλειας και υγείας.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b="0" i="0" dirty="0">
                <a:solidFill>
                  <a:schemeClr val="tx1"/>
                </a:solidFill>
                <a:effectLst/>
                <a:latin typeface="+mn-lt"/>
                <a:ea typeface="+mn-lt"/>
                <a:cs typeface="+mn-cs"/>
              </a:rPr>
              <a:t>Ωστόσο, εξακολουθεί να υπάρχει ένα σαφές </a:t>
            </a:r>
            <a:r>
              <a:rPr lang="el-GR" sz="1200" b="1" i="0" dirty="0">
                <a:solidFill>
                  <a:schemeClr val="tx1"/>
                </a:solidFill>
                <a:effectLst/>
                <a:latin typeface="+mn-lt"/>
                <a:ea typeface="+mn-lt"/>
                <a:cs typeface="+mn-cs"/>
              </a:rPr>
              <a:t>χάσμα μεταξύ αυτής της υποχρέωσης και της πρακτικής που εφαρμόζεται στην πράξη</a:t>
            </a:r>
            <a:r>
              <a:rPr lang="el-GR" sz="1200" b="0" i="0" dirty="0">
                <a:solidFill>
                  <a:schemeClr val="tx1"/>
                </a:solidFill>
                <a:effectLst/>
                <a:latin typeface="+mn-lt"/>
                <a:ea typeface="+mn-lt"/>
                <a:cs typeface="+mn-cs"/>
              </a:rPr>
              <a:t>.</a:t>
            </a:r>
            <a:br>
              <a:rPr lang="el-GR" sz="1200" b="0" i="0" dirty="0">
                <a:solidFill>
                  <a:schemeClr val="tx1"/>
                </a:solidFill>
                <a:effectLst/>
                <a:latin typeface="+mn-lt"/>
                <a:ea typeface="+mn-lt"/>
                <a:cs typeface="+mn-cs"/>
              </a:rPr>
            </a:br>
            <a:r>
              <a:rPr lang="el-GR" sz="1200" b="0" i="0" dirty="0">
                <a:solidFill>
                  <a:schemeClr val="tx1"/>
                </a:solidFill>
                <a:effectLst/>
                <a:latin typeface="+mn-lt"/>
                <a:ea typeface="+mn-lt"/>
                <a:cs typeface="+mn-cs"/>
              </a:rPr>
              <a:t>Τα στοιχεία δείχνουν ότι </a:t>
            </a:r>
            <a:r>
              <a:rPr lang="el-GR" sz="1200" b="1" i="0" dirty="0">
                <a:solidFill>
                  <a:schemeClr val="tx1"/>
                </a:solidFill>
                <a:effectLst/>
                <a:latin typeface="+mn-lt"/>
                <a:ea typeface="+mn-lt"/>
                <a:cs typeface="+mn-cs"/>
              </a:rPr>
              <a:t>μόνο το 39% περίπου των επιχειρήσεων/οργανισμών δηλώνουν ότι διαθέτουν σχέδιο δράσης για την πρόληψη του εργασιακού στρες</a:t>
            </a:r>
            <a:r>
              <a:rPr lang="el-GR" sz="1200" b="0" i="0" dirty="0">
                <a:solidFill>
                  <a:schemeClr val="tx1"/>
                </a:solidFill>
                <a:effectLst/>
                <a:latin typeface="+mn-lt"/>
                <a:ea typeface="+mn-lt"/>
                <a:cs typeface="+mn-cs"/>
              </a:rPr>
              <a:t>, γεγονός που υποδηλώνει ότι οι δομημένες προσεγγίσεις εξακολουθούν να μην είναι διαδεδομένες.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i="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b="0" i="0" dirty="0">
                <a:solidFill>
                  <a:schemeClr val="tx1"/>
                </a:solidFill>
                <a:effectLst/>
                <a:latin typeface="+mn-lt"/>
                <a:ea typeface="+mn-lt"/>
                <a:cs typeface="+mn-cs"/>
              </a:rPr>
              <a:t>Το γεγονός αυτό τονίζει τη σημαντική πρόκληση που συνιστά η εφαρμογή μέτρων</a:t>
            </a:r>
            <a:r>
              <a:rPr lang="el-GR" sz="1200" b="0" i="1" dirty="0">
                <a:solidFill>
                  <a:schemeClr val="tx1"/>
                </a:solidFill>
                <a:effectLst/>
                <a:latin typeface="+mn-lt"/>
                <a:ea typeface="+mn-lt"/>
                <a:cs typeface="+mn-cs"/>
              </a:rPr>
              <a:t>.</a:t>
            </a:r>
            <a:br>
              <a:rPr lang="el-GR" sz="1200" b="0" i="0" dirty="0">
                <a:solidFill>
                  <a:schemeClr val="tx1"/>
                </a:solidFill>
                <a:effectLst/>
                <a:latin typeface="+mn-lt"/>
                <a:ea typeface="+mn-lt"/>
                <a:cs typeface="+mn-cs"/>
              </a:rPr>
            </a:br>
            <a:r>
              <a:rPr lang="el-GR" sz="1200" b="0" i="0" dirty="0">
                <a:solidFill>
                  <a:schemeClr val="tx1"/>
                </a:solidFill>
                <a:effectLst/>
                <a:latin typeface="+mn-lt"/>
                <a:ea typeface="+mn-lt"/>
                <a:cs typeface="+mn-cs"/>
              </a:rPr>
              <a:t>Μολονότι οι</a:t>
            </a:r>
            <a:r>
              <a:rPr lang="el-GR" sz="1200" b="0" dirty="0">
                <a:solidFill>
                  <a:schemeClr val="tx1"/>
                </a:solidFill>
                <a:effectLst/>
                <a:latin typeface="+mn-lt"/>
                <a:ea typeface="+mn-lt"/>
                <a:cs typeface="+mn-cs"/>
              </a:rPr>
              <a:t> </a:t>
            </a:r>
            <a:r>
              <a:rPr lang="el-GR" sz="1200" b="1" u="sng" dirty="0">
                <a:solidFill>
                  <a:schemeClr val="tx1"/>
                </a:solidFill>
                <a:effectLst/>
                <a:latin typeface="+mn-lt"/>
                <a:ea typeface="+mn-lt"/>
                <a:cs typeface="+mn-cs"/>
              </a:rPr>
              <a:t>επιχειρήσεις</a:t>
            </a:r>
            <a:r>
              <a:rPr lang="el-GR" sz="1200" b="1" dirty="0">
                <a:solidFill>
                  <a:schemeClr val="tx1"/>
                </a:solidFill>
                <a:effectLst/>
                <a:latin typeface="+mn-lt"/>
                <a:ea typeface="+mn-lt"/>
                <a:cs typeface="+mn-cs"/>
              </a:rPr>
              <a:t>/</a:t>
            </a:r>
            <a:r>
              <a:rPr lang="el-GR" sz="1200" b="1" i="0" dirty="0">
                <a:solidFill>
                  <a:schemeClr val="tx1"/>
                </a:solidFill>
                <a:effectLst/>
                <a:latin typeface="+mn-lt"/>
                <a:ea typeface="+mn-lt"/>
                <a:cs typeface="+mn-cs"/>
              </a:rPr>
              <a:t>οργανισμοί</a:t>
            </a:r>
            <a:r>
              <a:rPr lang="el-GR" sz="1200" b="0" i="0" dirty="0">
                <a:solidFill>
                  <a:schemeClr val="tx1"/>
                </a:solidFill>
                <a:effectLst/>
                <a:latin typeface="+mn-lt"/>
                <a:ea typeface="+mn-lt"/>
                <a:cs typeface="+mn-cs"/>
              </a:rPr>
              <a:t> ενδέχεται να</a:t>
            </a:r>
            <a:r>
              <a:rPr lang="el-GR" sz="1200" i="0" dirty="0">
                <a:solidFill>
                  <a:schemeClr val="tx1"/>
                </a:solidFill>
                <a:effectLst/>
                <a:latin typeface="+mn-lt"/>
                <a:ea typeface="+mn-lt"/>
                <a:cs typeface="+mn-cs"/>
              </a:rPr>
              <a:t> </a:t>
            </a:r>
            <a:r>
              <a:rPr lang="el-GR" sz="1200" b="1" i="0" dirty="0">
                <a:solidFill>
                  <a:schemeClr val="tx1"/>
                </a:solidFill>
                <a:effectLst/>
                <a:latin typeface="+mn-lt"/>
                <a:ea typeface="+mn-lt"/>
                <a:cs typeface="+mn-cs"/>
              </a:rPr>
              <a:t>αναγνωρίζουν τους ψυχοκοινωνικούς κινδύνους</a:t>
            </a:r>
            <a:r>
              <a:rPr lang="el-GR" sz="1200" b="0" i="0" dirty="0">
                <a:solidFill>
                  <a:schemeClr val="tx1"/>
                </a:solidFill>
                <a:effectLst/>
                <a:latin typeface="+mn-lt"/>
                <a:ea typeface="+mn-lt"/>
                <a:cs typeface="+mn-cs"/>
              </a:rPr>
              <a:t>,</a:t>
            </a:r>
            <a:r>
              <a:rPr lang="el-GR" sz="1200" i="0" dirty="0">
                <a:solidFill>
                  <a:schemeClr val="tx1"/>
                </a:solidFill>
                <a:effectLst/>
                <a:latin typeface="+mn-lt"/>
                <a:ea typeface="+mn-lt"/>
                <a:cs typeface="+mn-cs"/>
              </a:rPr>
              <a:t> </a:t>
            </a:r>
            <a:r>
              <a:rPr lang="el-GR" sz="1200" b="1" i="0" dirty="0">
                <a:solidFill>
                  <a:schemeClr val="tx1"/>
                </a:solidFill>
                <a:effectLst/>
                <a:latin typeface="+mn-lt"/>
                <a:ea typeface="+mn-lt"/>
                <a:cs typeface="+mn-cs"/>
              </a:rPr>
              <a:t>συχνά δεν διαθέτουν συστηματικά,</a:t>
            </a:r>
            <a:r>
              <a:rPr lang="el-GR" sz="1200" i="0" dirty="0">
                <a:solidFill>
                  <a:schemeClr val="tx1"/>
                </a:solidFill>
                <a:effectLst/>
                <a:latin typeface="+mn-lt"/>
                <a:ea typeface="+mn-lt"/>
                <a:cs typeface="+mn-cs"/>
              </a:rPr>
              <a:t> </a:t>
            </a:r>
            <a:r>
              <a:rPr lang="el-GR" sz="1200" b="0" i="0" dirty="0">
                <a:solidFill>
                  <a:schemeClr val="tx1"/>
                </a:solidFill>
                <a:effectLst/>
                <a:latin typeface="+mn-lt"/>
                <a:ea typeface="+mn-lt"/>
                <a:cs typeface="+mn-cs"/>
              </a:rPr>
              <a:t>τυποποιημένα μέτρα για την </a:t>
            </a:r>
            <a:r>
              <a:rPr lang="el-GR" sz="1200" i="0" dirty="0">
                <a:solidFill>
                  <a:schemeClr val="tx1"/>
                </a:solidFill>
                <a:effectLst/>
                <a:latin typeface="+mn-lt"/>
                <a:ea typeface="+mn-lt"/>
                <a:cs typeface="+mn-cs"/>
              </a:rPr>
              <a:t>αποτελεσματική</a:t>
            </a:r>
            <a:r>
              <a:rPr lang="el-GR" sz="1200" b="1" i="0" dirty="0">
                <a:solidFill>
                  <a:schemeClr val="tx1"/>
                </a:solidFill>
                <a:effectLst/>
                <a:latin typeface="+mn-lt"/>
                <a:ea typeface="+mn-lt"/>
                <a:cs typeface="+mn-cs"/>
              </a:rPr>
              <a:t> αντιμετώπισή τους</a:t>
            </a:r>
            <a:r>
              <a:rPr lang="el-GR" sz="1200" b="0" i="0" dirty="0">
                <a:solidFill>
                  <a:schemeClr val="tx1"/>
                </a:solidFill>
                <a:effectLst/>
                <a:latin typeface="+mn-lt"/>
                <a:ea typeface="+mn-lt"/>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b="0" i="0" dirty="0">
                <a:solidFill>
                  <a:schemeClr val="tx1"/>
                </a:solidFill>
                <a:effectLst/>
                <a:latin typeface="+mn-lt"/>
                <a:ea typeface="+mn-lt"/>
                <a:cs typeface="+mn-cs"/>
              </a:rPr>
              <a:t>Επιπλέον, η </a:t>
            </a:r>
            <a:r>
              <a:rPr lang="el-GR" sz="1200" b="1" i="0" dirty="0">
                <a:solidFill>
                  <a:schemeClr val="tx1"/>
                </a:solidFill>
                <a:effectLst/>
                <a:latin typeface="+mn-lt"/>
                <a:ea typeface="+mn-lt"/>
                <a:cs typeface="+mn-cs"/>
              </a:rPr>
              <a:t>κατάσταση δεν είναι ομοιόμορφη σε όλη την Ευρώπη</a:t>
            </a:r>
            <a:r>
              <a:rPr lang="el-GR" sz="1200" b="0" i="0" dirty="0">
                <a:solidFill>
                  <a:schemeClr val="tx1"/>
                </a:solidFill>
                <a:effectLst/>
                <a:latin typeface="+mn-lt"/>
                <a:ea typeface="+mn-lt"/>
                <a:cs typeface="+mn-cs"/>
              </a:rPr>
              <a:t>.</a:t>
            </a:r>
            <a:br>
              <a:rPr lang="el-GR" sz="1200" b="0" i="0" dirty="0">
                <a:solidFill>
                  <a:schemeClr val="tx1"/>
                </a:solidFill>
                <a:effectLst/>
                <a:latin typeface="+mn-lt"/>
                <a:ea typeface="+mn-lt"/>
                <a:cs typeface="+mn-cs"/>
              </a:rPr>
            </a:br>
            <a:r>
              <a:rPr lang="el-GR" sz="1200" b="0" i="0" dirty="0">
                <a:solidFill>
                  <a:schemeClr val="tx1"/>
                </a:solidFill>
                <a:effectLst/>
                <a:latin typeface="+mn-lt"/>
                <a:ea typeface="+mn-lt"/>
                <a:cs typeface="+mn-cs"/>
              </a:rPr>
              <a:t>Από τα στοιχεία προκύπτει ότι </a:t>
            </a:r>
            <a:r>
              <a:rPr lang="el-GR" sz="1200" b="1" i="0" dirty="0">
                <a:solidFill>
                  <a:schemeClr val="tx1"/>
                </a:solidFill>
                <a:effectLst/>
                <a:latin typeface="+mn-lt"/>
                <a:ea typeface="+mn-lt"/>
                <a:cs typeface="+mn-cs"/>
              </a:rPr>
              <a:t>η ευαισθητοποίηση, η ικανότητα, </a:t>
            </a:r>
            <a:r>
              <a:rPr lang="el-GR" sz="1200" b="0" i="0" dirty="0">
                <a:solidFill>
                  <a:schemeClr val="tx1"/>
                </a:solidFill>
                <a:effectLst/>
                <a:latin typeface="+mn-lt"/>
                <a:ea typeface="+mn-lt"/>
                <a:cs typeface="+mn-cs"/>
              </a:rPr>
              <a:t>και </a:t>
            </a:r>
            <a:r>
              <a:rPr lang="el-GR" sz="1200" b="1" i="0" dirty="0">
                <a:solidFill>
                  <a:schemeClr val="tx1"/>
                </a:solidFill>
                <a:effectLst/>
                <a:latin typeface="+mn-lt"/>
                <a:ea typeface="+mn-lt"/>
                <a:cs typeface="+mn-cs"/>
              </a:rPr>
              <a:t>η εφαρμογή μέτρων πρόληψης παρουσιάζουν σημαντικές διαφορές </a:t>
            </a:r>
            <a:r>
              <a:rPr lang="el-GR" sz="1200" b="0" i="0" dirty="0">
                <a:solidFill>
                  <a:schemeClr val="tx1"/>
                </a:solidFill>
                <a:effectLst/>
                <a:latin typeface="+mn-lt"/>
                <a:ea typeface="+mn-lt"/>
                <a:cs typeface="+mn-cs"/>
              </a:rPr>
              <a:t>ανάλογα με τον κλάδο οικονομικής δραστηριότητας, το μέγεθος της επιχείρησης και το κράτος μέλος της ΕΕ.</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solidFill>
                <a:srgbClr val="000000"/>
              </a:solidFill>
              <a:effectLst/>
              <a:latin typeface="+mn-lt"/>
              <a:ea typeface="Times New Roman" panose="02020603050405020304" pitchFamily="18" charset="0"/>
              <a:cs typeface="Arial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dirty="0">
                <a:solidFill>
                  <a:srgbClr val="000000"/>
                </a:solidFill>
                <a:effectLst/>
                <a:latin typeface="+mn-lt"/>
                <a:ea typeface="+mn-lt"/>
                <a:cs typeface="ArialMT"/>
              </a:rPr>
              <a:t>Υπάρχει </a:t>
            </a:r>
            <a:r>
              <a:rPr lang="el-GR" sz="1200" b="1" dirty="0">
                <a:solidFill>
                  <a:srgbClr val="000000"/>
                </a:solidFill>
                <a:effectLst/>
                <a:latin typeface="+mn-lt"/>
                <a:ea typeface="+mn-lt"/>
                <a:cs typeface="ArialMT"/>
              </a:rPr>
              <a:t>ανάγκη ευαισθητοποίησης </a:t>
            </a:r>
            <a:r>
              <a:rPr lang="el-GR" sz="1200" dirty="0">
                <a:solidFill>
                  <a:srgbClr val="000000"/>
                </a:solidFill>
                <a:effectLst/>
                <a:latin typeface="+mn-lt"/>
                <a:ea typeface="+mn-lt"/>
                <a:cs typeface="ArialMT"/>
              </a:rPr>
              <a:t>σε όλους τους κλάδους και τους χώρους εργασίας σχετικά με </a:t>
            </a:r>
            <a:r>
              <a:rPr lang="el-GR" sz="1200" b="1" dirty="0">
                <a:solidFill>
                  <a:srgbClr val="000000"/>
                </a:solidFill>
                <a:effectLst/>
                <a:latin typeface="+mn-lt"/>
                <a:ea typeface="+mn-lt"/>
                <a:cs typeface="ArialMT"/>
              </a:rPr>
              <a:t>τους ψυχοκοινωνικούς κινδύνους</a:t>
            </a:r>
            <a:r>
              <a:rPr lang="el-GR" sz="1200" dirty="0">
                <a:solidFill>
                  <a:srgbClr val="000000"/>
                </a:solidFill>
                <a:effectLst/>
                <a:latin typeface="+mn-lt"/>
                <a:ea typeface="+mn-lt"/>
                <a:cs typeface="ArialMT"/>
              </a:rPr>
              <a:t> και καλύτερης προαγωγής της αντίληψης ότι </a:t>
            </a:r>
            <a:r>
              <a:rPr lang="el-GR" sz="1200" b="1" dirty="0">
                <a:solidFill>
                  <a:srgbClr val="000000"/>
                </a:solidFill>
                <a:effectLst/>
                <a:latin typeface="+mn-lt"/>
                <a:ea typeface="+mn-lt"/>
                <a:cs typeface="ArialMT"/>
              </a:rPr>
              <a:t>η αντιμετώπιση των ψυχοκοινωνικών κινδύνων αποτελεί αναπόσπαστο μέρος της διαχείρισης της επαγγελματικής υγείας και ασφάλειας</a:t>
            </a:r>
            <a:r>
              <a:rPr lang="el-GR" sz="1200" dirty="0">
                <a:solidFill>
                  <a:srgbClr val="000000"/>
                </a:solidFill>
                <a:effectLst/>
                <a:latin typeface="+mn-lt"/>
                <a:ea typeface="+mn-lt"/>
                <a:cs typeface="ArialMT"/>
              </a:rPr>
              <a:t>. </a:t>
            </a:r>
          </a:p>
          <a:p>
            <a:pPr marL="0" indent="0">
              <a:buNone/>
            </a:pPr>
            <a:endParaRPr lang="en-US" sz="1200" b="0" dirty="0"/>
          </a:p>
          <a:p>
            <a:pPr marL="0" indent="0">
              <a:buNone/>
            </a:pPr>
            <a:r>
              <a:rPr lang="el-GR" sz="1200" b="0" dirty="0"/>
              <a:t>Ορισμένα θέματα χρήζουν ιδιαίτερης προσοχής και θα εξεταστούν στο πλαίσιο της εκστρατείας: </a:t>
            </a:r>
          </a:p>
          <a:p>
            <a:pPr marL="171450" indent="-171450">
              <a:buFont typeface="Arial" panose="020B0604020202020204" pitchFamily="34" charset="0"/>
              <a:buChar char="•"/>
            </a:pPr>
            <a:r>
              <a:rPr lang="el-GR" sz="1200" b="1" dirty="0"/>
              <a:t>οι ψυχοκοινωνικοί κίνδυνοι που επηρεάζουν δυσανάλογα συγκεκριμένες ομάδες,</a:t>
            </a:r>
            <a:endParaRPr lang="el-GR" sz="1200" b="0" dirty="0"/>
          </a:p>
          <a:p>
            <a:pPr marL="171450" indent="-171450">
              <a:buFont typeface="Arial" panose="020B0604020202020204" pitchFamily="34" charset="0"/>
              <a:buChar char="•"/>
            </a:pPr>
            <a:r>
              <a:rPr lang="el-GR" sz="1200" b="0" dirty="0"/>
              <a:t>συγκεκριμένοι</a:t>
            </a:r>
            <a:r>
              <a:rPr lang="el-GR" sz="1200" b="1" dirty="0"/>
              <a:t> κλάδοι που παρουσιάζουν μεγαλύτερη έκθεση σε ψυχοκοινωνικούς κινδύνους</a:t>
            </a:r>
            <a:r>
              <a:rPr lang="el-GR" sz="1200" dirty="0"/>
              <a:t>,</a:t>
            </a:r>
            <a:r>
              <a:rPr lang="el-GR" sz="1200" b="0" dirty="0"/>
              <a:t> όπως είναι η εκπαίδευση, η υγειονομική περίθαλψη και η δημόσια διοίκηση,</a:t>
            </a:r>
          </a:p>
          <a:p>
            <a:pPr marL="171450" indent="-171450">
              <a:buFont typeface="Arial" panose="020B0604020202020204" pitchFamily="34" charset="0"/>
              <a:buChar char="•"/>
            </a:pPr>
            <a:r>
              <a:rPr lang="el-GR" sz="1200" b="1" dirty="0"/>
              <a:t>η ψηφιακή εποχή</a:t>
            </a:r>
            <a:r>
              <a:rPr lang="el-GR" sz="1200" b="0" dirty="0"/>
              <a:t> και ο </a:t>
            </a:r>
            <a:r>
              <a:rPr lang="el-GR" sz="1200" b="1" dirty="0"/>
              <a:t>μεταβαλλόμενος κόσμος της εργασίας</a:t>
            </a:r>
            <a:r>
              <a:rPr lang="el-GR" sz="1200" b="0" dirty="0"/>
              <a:t>, που προσφέρουν ευκαιρίες, αλλά ταυτόχρονα δημιουργούν νέους κινδύνους και προκλήσεις που πρέπει να αντιμετωπιστούν. </a:t>
            </a:r>
          </a:p>
          <a:p>
            <a:endParaRPr lang="en-GB" sz="1200" dirty="0">
              <a:latin typeface="+mn-lt"/>
            </a:endParaRPr>
          </a:p>
          <a:p>
            <a:endParaRPr lang="en-GB" sz="1200" dirty="0">
              <a:latin typeface="+mn-lt"/>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11</a:t>
            </a:fld>
            <a:endParaRPr lang="en-GB" dirty="0"/>
          </a:p>
        </p:txBody>
      </p:sp>
    </p:spTree>
    <p:extLst>
      <p:ext uri="{BB962C8B-B14F-4D97-AF65-F5344CB8AC3E}">
        <p14:creationId xmlns:p14="http://schemas.microsoft.com/office/powerpoint/2010/main" val="37259805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fontAlgn="t"/>
            <a:r>
              <a:rPr lang="el-GR" sz="1200" b="0" i="0" dirty="0">
                <a:solidFill>
                  <a:schemeClr val="tx1"/>
                </a:solidFill>
                <a:effectLst/>
                <a:latin typeface="+mn-lt"/>
                <a:ea typeface="+mn-lt"/>
                <a:cs typeface="+mn-cs"/>
              </a:rPr>
              <a:t>Παρά την αυξανόμενη ευαισθητοποίηση, πολλοί χώροι εργασίας εξακολουθούν να δυσκολεύονται να αντιμετωπίσουν αποτελεσματικά τους ψυχοκοινωνικούς κινδύνους.</a:t>
            </a:r>
            <a:br>
              <a:rPr lang="el-GR" sz="1200" b="0" i="0" dirty="0">
                <a:solidFill>
                  <a:schemeClr val="tx1"/>
                </a:solidFill>
                <a:effectLst/>
                <a:latin typeface="+mn-lt"/>
                <a:ea typeface="+mn-lt"/>
                <a:cs typeface="+mn-cs"/>
              </a:rPr>
            </a:br>
            <a:r>
              <a:rPr lang="el-GR" sz="1200" b="0" i="0" dirty="0">
                <a:solidFill>
                  <a:schemeClr val="tx1"/>
                </a:solidFill>
                <a:effectLst/>
                <a:latin typeface="+mn-lt"/>
                <a:ea typeface="+mn-lt"/>
                <a:cs typeface="+mn-cs"/>
              </a:rPr>
              <a:t>Τα στοιχεία δείχνουν ότι </a:t>
            </a:r>
            <a:r>
              <a:rPr lang="el-GR" sz="1200" b="1" i="0" dirty="0">
                <a:solidFill>
                  <a:schemeClr val="tx1"/>
                </a:solidFill>
                <a:effectLst/>
                <a:latin typeface="+mn-lt"/>
                <a:ea typeface="+mn-lt"/>
                <a:cs typeface="+mn-cs"/>
              </a:rPr>
              <a:t>η απροθυμία των αιτούντων να μιλήσουν ανοιχτά παραμένει το πιο κοινό εμπόδιο</a:t>
            </a:r>
            <a:r>
              <a:rPr lang="el-GR" sz="1200" b="0" i="0" dirty="0">
                <a:solidFill>
                  <a:schemeClr val="tx1"/>
                </a:solidFill>
                <a:effectLst/>
                <a:latin typeface="+mn-lt"/>
                <a:ea typeface="+mn-lt"/>
                <a:cs typeface="+mn-cs"/>
              </a:rPr>
              <a:t>, η οποία συχνά συνδέεται με τον στιγματισμό και τον φόβο αρνητικών συνεπειών.</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l-GR" sz="1200" b="0" i="0" dirty="0">
                <a:solidFill>
                  <a:schemeClr val="tx1"/>
                </a:solidFill>
                <a:effectLst/>
                <a:latin typeface="+mn-lt"/>
                <a:ea typeface="+mn-lt"/>
                <a:cs typeface="+mn-cs"/>
              </a:rPr>
              <a:t>Ένα δεύτερο σημαντικό εμπόδιο είναι η </a:t>
            </a:r>
            <a:r>
              <a:rPr lang="el-GR" sz="1200" b="1" i="0" dirty="0">
                <a:solidFill>
                  <a:schemeClr val="tx1"/>
                </a:solidFill>
                <a:effectLst/>
                <a:latin typeface="+mn-lt"/>
                <a:ea typeface="+mn-lt"/>
                <a:cs typeface="+mn-cs"/>
              </a:rPr>
              <a:t>έλλειψη εμπειρογνωμοσύνης και γνώσεων</a:t>
            </a:r>
            <a:r>
              <a:rPr lang="el-GR" sz="1200" b="0" i="0" dirty="0">
                <a:solidFill>
                  <a:schemeClr val="tx1"/>
                </a:solidFill>
                <a:effectLst/>
                <a:latin typeface="+mn-lt"/>
                <a:ea typeface="+mn-lt"/>
                <a:cs typeface="+mn-cs"/>
              </a:rPr>
              <a:t>.</a:t>
            </a:r>
            <a:br>
              <a:rPr lang="el-GR" sz="1200" b="0" i="0" dirty="0">
                <a:solidFill>
                  <a:schemeClr val="tx1"/>
                </a:solidFill>
                <a:effectLst/>
                <a:latin typeface="+mn-lt"/>
                <a:ea typeface="+mn-lt"/>
                <a:cs typeface="+mn-cs"/>
              </a:rPr>
            </a:br>
            <a:r>
              <a:rPr lang="el-GR" sz="1200" b="1" i="0" dirty="0">
                <a:solidFill>
                  <a:schemeClr val="tx1"/>
                </a:solidFill>
                <a:effectLst/>
                <a:latin typeface="+mn-lt"/>
                <a:ea typeface="+mn-lt"/>
                <a:cs typeface="+mn-cs"/>
              </a:rPr>
              <a:t>Πολλές επιχειρήσεις/οργανισμοί</a:t>
            </a:r>
            <a:r>
              <a:rPr lang="el-GR" sz="1200" b="0" i="0" dirty="0">
                <a:solidFill>
                  <a:schemeClr val="tx1"/>
                </a:solidFill>
                <a:effectLst/>
                <a:latin typeface="+mn-lt"/>
                <a:ea typeface="+mn-lt"/>
                <a:cs typeface="+mn-cs"/>
              </a:rPr>
              <a:t>—ιδίως οι μικρομεσαίες επιχειρήσεις—</a:t>
            </a:r>
            <a:r>
              <a:rPr lang="el-GR" sz="1200" b="1" i="0" dirty="0">
                <a:solidFill>
                  <a:schemeClr val="tx1"/>
                </a:solidFill>
                <a:effectLst/>
                <a:latin typeface="+mn-lt"/>
                <a:ea typeface="+mn-lt"/>
                <a:cs typeface="+mn-cs"/>
              </a:rPr>
              <a:t>δεν θεωρούν ότι διαθέτουν τα κατάλληλα εργαλεία, καθοδήγηση ή εξειδικευμένη υποστήριξη</a:t>
            </a:r>
            <a:r>
              <a:rPr lang="el-GR" sz="1200" b="0" i="0" dirty="0">
                <a:solidFill>
                  <a:schemeClr val="tx1"/>
                </a:solidFill>
                <a:effectLst/>
                <a:latin typeface="+mn-lt"/>
                <a:ea typeface="+mn-lt"/>
                <a:cs typeface="+mn-cs"/>
              </a:rPr>
              <a:t> για την αποτελεσματική διαχείριση των ψυχοκοινωνικών κινδύνων.</a:t>
            </a:r>
          </a:p>
          <a:p>
            <a:pPr fontAlgn="t"/>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l-GR" sz="1200" b="0" i="0" dirty="0">
                <a:solidFill>
                  <a:schemeClr val="tx1"/>
                </a:solidFill>
                <a:effectLst/>
                <a:latin typeface="+mn-lt"/>
                <a:ea typeface="+mn-lt"/>
                <a:cs typeface="+mn-cs"/>
              </a:rPr>
              <a:t>Αυτό συνδέεται στενά με</a:t>
            </a:r>
            <a:r>
              <a:rPr lang="el-GR" sz="1200" i="0" dirty="0">
                <a:solidFill>
                  <a:schemeClr val="tx1"/>
                </a:solidFill>
                <a:effectLst/>
                <a:latin typeface="+mn-lt"/>
                <a:ea typeface="+mn-lt"/>
                <a:cs typeface="+mn-cs"/>
              </a:rPr>
              <a:t> </a:t>
            </a:r>
            <a:r>
              <a:rPr lang="el-GR" sz="1200" b="1" i="0" dirty="0">
                <a:solidFill>
                  <a:schemeClr val="tx1"/>
                </a:solidFill>
                <a:effectLst/>
                <a:latin typeface="+mn-lt"/>
                <a:ea typeface="+mn-lt"/>
                <a:cs typeface="+mn-cs"/>
              </a:rPr>
              <a:t>την έλλειψη τυποποιημένων προσεγγίσεων για την εκτίμηση και τη διαχείριση των ψυχοκοινωνικών κινδύνων</a:t>
            </a:r>
            <a:r>
              <a:rPr lang="el-GR" sz="1200" b="0" i="0" dirty="0">
                <a:solidFill>
                  <a:schemeClr val="tx1"/>
                </a:solidFill>
                <a:effectLst/>
                <a:latin typeface="+mn-lt"/>
                <a:ea typeface="+mn-lt"/>
                <a:cs typeface="+mn-cs"/>
              </a:rPr>
              <a:t>.</a:t>
            </a:r>
            <a:br>
              <a:rPr lang="el-GR" sz="1200" b="0" i="0" dirty="0">
                <a:solidFill>
                  <a:schemeClr val="tx1"/>
                </a:solidFill>
                <a:effectLst/>
                <a:latin typeface="+mn-lt"/>
                <a:ea typeface="+mn-lt"/>
                <a:cs typeface="+mn-cs"/>
              </a:rPr>
            </a:br>
            <a:r>
              <a:rPr lang="el-GR" sz="1200" b="0" i="0" dirty="0">
                <a:solidFill>
                  <a:schemeClr val="tx1"/>
                </a:solidFill>
                <a:effectLst/>
                <a:latin typeface="+mn-lt"/>
                <a:ea typeface="+mn-lt"/>
                <a:cs typeface="+mn-cs"/>
              </a:rPr>
              <a:t>Παρότι έχουν ληφθεί ορισμένα μέτρα, </a:t>
            </a:r>
            <a:r>
              <a:rPr lang="el-GR" sz="1200" b="1" i="0" dirty="0">
                <a:solidFill>
                  <a:schemeClr val="tx1"/>
                </a:solidFill>
                <a:effectLst/>
                <a:latin typeface="+mn-lt"/>
                <a:ea typeface="+mn-lt"/>
                <a:cs typeface="+mn-cs"/>
              </a:rPr>
              <a:t>μόνο μια μειοψηφία των μικρομεσαίων επιχειρήσεων διαθέτει δομημένα σχέδια δράσης</a:t>
            </a:r>
            <a:r>
              <a:rPr lang="el-GR" sz="1200" b="0" i="0" dirty="0">
                <a:solidFill>
                  <a:schemeClr val="tx1"/>
                </a:solidFill>
                <a:effectLst/>
                <a:latin typeface="+mn-lt"/>
                <a:ea typeface="+mn-lt"/>
                <a:cs typeface="+mn-cs"/>
              </a:rPr>
              <a:t>, ενώ οι προσπάθειες είναι συχνά αποσπασματικές ή επικεντρώνονται σε μεμονωμένα άτομα και όχι σε οργανωτικά ζητήματα (βλ. επόμενη διαφάνεια). </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l-GR" sz="1200" b="0" i="0" dirty="0">
                <a:solidFill>
                  <a:schemeClr val="tx1"/>
                </a:solidFill>
                <a:effectLst/>
                <a:latin typeface="+mn-lt"/>
                <a:ea typeface="+mn-lt"/>
                <a:cs typeface="+mn-cs"/>
              </a:rPr>
              <a:t>Ωστόσο, υπάρχει ισχυρή δυναμική βελτίωσης.</a:t>
            </a:r>
            <a:br>
              <a:rPr lang="el-GR" sz="1200" b="0" i="0" dirty="0">
                <a:solidFill>
                  <a:schemeClr val="tx1"/>
                </a:solidFill>
                <a:effectLst/>
                <a:latin typeface="+mn-lt"/>
                <a:ea typeface="+mn-lt"/>
                <a:cs typeface="+mn-cs"/>
              </a:rPr>
            </a:br>
            <a:r>
              <a:rPr lang="el-GR" sz="1200" b="0" i="0" dirty="0">
                <a:solidFill>
                  <a:schemeClr val="tx1"/>
                </a:solidFill>
                <a:effectLst/>
                <a:latin typeface="+mn-lt"/>
                <a:ea typeface="+mn-lt"/>
                <a:cs typeface="+mn-cs"/>
              </a:rPr>
              <a:t>Σε ολόκληρη την Ευρώπη, οι αρχές και οι οργανώσεις των διαφόρων κλάδων </a:t>
            </a:r>
            <a:r>
              <a:rPr lang="el-GR" sz="1200" b="1" i="0" dirty="0">
                <a:solidFill>
                  <a:schemeClr val="tx1"/>
                </a:solidFill>
                <a:effectLst/>
                <a:latin typeface="+mn-lt"/>
                <a:ea typeface="+mn-lt"/>
                <a:cs typeface="+mn-cs"/>
              </a:rPr>
              <a:t>αναπτύσσουν πρακτικές οδηγίες, εργαλεία και νομοθετικά πλαίσια</a:t>
            </a:r>
            <a:r>
              <a:rPr lang="el-GR" sz="1200" b="0" i="0" dirty="0">
                <a:solidFill>
                  <a:schemeClr val="tx1"/>
                </a:solidFill>
                <a:effectLst/>
                <a:latin typeface="+mn-lt"/>
                <a:ea typeface="+mn-lt"/>
                <a:cs typeface="+mn-cs"/>
              </a:rPr>
              <a:t> για να υποστηρίξουν τις επιχειρήσεις/οργανισμούς στην ανάληψη δράσης.</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t" latinLnBrk="0" hangingPunct="1">
              <a:lnSpc>
                <a:spcPct val="100000"/>
              </a:lnSpc>
              <a:spcBef>
                <a:spcPts val="0"/>
              </a:spcBef>
              <a:spcAft>
                <a:spcPts val="0"/>
              </a:spcAft>
              <a:buClrTx/>
              <a:buSzTx/>
              <a:buFontTx/>
              <a:buNone/>
              <a:tabLst/>
              <a:defRPr/>
            </a:pPr>
            <a:r>
              <a:rPr lang="el-GR" sz="1200" b="0" i="0" dirty="0">
                <a:solidFill>
                  <a:schemeClr val="tx1"/>
                </a:solidFill>
                <a:effectLst/>
                <a:latin typeface="+mn-lt"/>
                <a:ea typeface="+mn-lt"/>
                <a:cs typeface="+mn-cs"/>
              </a:rPr>
              <a:t>Αυτό σημαίνει ότι οι επιχειρήσεις/οργανισμοί δεν ξεκινούν από το μηδέν. Ένας από τους στόχους της εκστρατείας </a:t>
            </a:r>
            <a:r>
              <a:rPr lang="el-GR" sz="1200" b="1" i="0" dirty="0">
                <a:solidFill>
                  <a:schemeClr val="tx1"/>
                </a:solidFill>
                <a:effectLst/>
                <a:latin typeface="+mn-lt"/>
                <a:ea typeface="+mn-lt"/>
                <a:cs typeface="+mn-cs"/>
              </a:rPr>
              <a:t>είναι η ευαισθητοποίηση σχετικά με τις υπάρχουσες γνώσεις και τις καλές πρακτικές, καθώς και η υποστήριξη της ανάπτυξης προσεγγίσεων που ενθαρρύνουν τη συστηματική διαχείριση των ψυχοκοινωνικών κινδύνων</a:t>
            </a:r>
            <a:r>
              <a:rPr lang="el-GR" sz="1200" b="0" i="0" dirty="0">
                <a:solidFill>
                  <a:schemeClr val="tx1"/>
                </a:solidFill>
                <a:effectLst/>
                <a:latin typeface="+mn-lt"/>
                <a:ea typeface="+mn-lt"/>
                <a:cs typeface="+mn-cs"/>
              </a:rPr>
              <a:t>.</a:t>
            </a:r>
          </a:p>
          <a:p>
            <a:pPr marL="0" marR="0" lvl="0" indent="0" algn="l" defTabSz="914400" rtl="0" eaLnBrk="1" fontAlgn="t"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12</a:t>
            </a:fld>
            <a:endParaRPr lang="en-GB" dirty="0"/>
          </a:p>
        </p:txBody>
      </p:sp>
    </p:spTree>
    <p:extLst>
      <p:ext uri="{BB962C8B-B14F-4D97-AF65-F5344CB8AC3E}">
        <p14:creationId xmlns:p14="http://schemas.microsoft.com/office/powerpoint/2010/main" val="948095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b="1" i="0" dirty="0">
                <a:solidFill>
                  <a:schemeClr val="tx1"/>
                </a:solidFill>
                <a:effectLst/>
                <a:latin typeface="+mn-lt"/>
                <a:ea typeface="+mn-lt"/>
                <a:cs typeface="+mn-cs"/>
              </a:rPr>
              <a:t>Περισσότερες λεπτομέρειες σχετικά με τα μέτρα</a:t>
            </a:r>
            <a:r>
              <a:rPr lang="el-GR" sz="1200" i="0" dirty="0">
                <a:solidFill>
                  <a:schemeClr val="tx1"/>
                </a:solidFill>
                <a:effectLst/>
                <a:latin typeface="+mn-lt"/>
                <a:ea typeface="+mn-lt"/>
                <a:cs typeface="+mn-cs"/>
              </a:rPr>
              <a:t> </a:t>
            </a:r>
            <a:r>
              <a:rPr lang="el-GR" sz="1200" b="1" i="0" dirty="0">
                <a:solidFill>
                  <a:schemeClr val="tx1"/>
                </a:solidFill>
                <a:effectLst/>
                <a:latin typeface="+mn-lt"/>
                <a:ea typeface="+mn-lt"/>
                <a:cs typeface="+mn-cs"/>
              </a:rPr>
              <a:t>πρόληψης</a:t>
            </a:r>
            <a:r>
              <a:rPr lang="el-GR" sz="1200" i="0" dirty="0">
                <a:solidFill>
                  <a:schemeClr val="tx1"/>
                </a:solidFill>
                <a:effectLst/>
                <a:latin typeface="+mn-lt"/>
                <a:ea typeface="+mn-lt"/>
                <a:cs typeface="+mn-cs"/>
              </a:rPr>
              <a:t> </a:t>
            </a:r>
            <a:r>
              <a:rPr lang="el-GR" sz="1200" b="0" i="0" dirty="0">
                <a:solidFill>
                  <a:schemeClr val="tx1"/>
                </a:solidFill>
                <a:effectLst/>
                <a:latin typeface="+mn-lt"/>
                <a:ea typeface="+mn-lt"/>
                <a:cs typeface="+mn-cs"/>
              </a:rPr>
              <a:t>παρέχονται </a:t>
            </a:r>
            <a:r>
              <a:rPr lang="el-GR" sz="1200" i="0" dirty="0">
                <a:solidFill>
                  <a:schemeClr val="tx1"/>
                </a:solidFill>
                <a:effectLst/>
                <a:latin typeface="+mn-lt"/>
                <a:ea typeface="+mn-lt"/>
                <a:cs typeface="+mn-cs"/>
              </a:rPr>
              <a:t>παρακάτω. Είναι σημαντικό</a:t>
            </a:r>
            <a:r>
              <a:rPr lang="el-GR" sz="1200" b="0" i="0" dirty="0">
                <a:solidFill>
                  <a:schemeClr val="tx1"/>
                </a:solidFill>
                <a:effectLst/>
                <a:latin typeface="+mn-lt"/>
                <a:ea typeface="+mn-lt"/>
                <a:cs typeface="+mn-cs"/>
              </a:rPr>
              <a: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200" b="1" i="0" dirty="0">
                <a:solidFill>
                  <a:schemeClr val="tx1"/>
                </a:solidFill>
                <a:effectLst/>
                <a:latin typeface="+mn-lt"/>
                <a:ea typeface="+mn-lt"/>
                <a:cs typeface="+mn-cs"/>
              </a:rPr>
              <a:t>να ενσωματωθούν οι ψυχοκοινωνικοί κίνδυνοι στη συνολική διαδικασία εκτίμησης και τη διαχείριση των κινδύνων για την ΕΑΥ</a:t>
            </a:r>
            <a:r>
              <a:rPr lang="el-GR" sz="1200" b="0" i="0" dirty="0">
                <a:solidFill>
                  <a:schemeClr val="tx1"/>
                </a:solidFill>
                <a:effectLst/>
                <a:latin typeface="+mn-lt"/>
                <a:ea typeface="+mn-lt"/>
                <a:cs typeface="+mn-cs"/>
              </a:rPr>
              <a:t>, με ουσιαστική συμμετοχή των εργαζομένων σε όλη τη διάρκεια της διαδικασίας,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200" b="1" i="0" dirty="0">
                <a:solidFill>
                  <a:schemeClr val="tx1"/>
                </a:solidFill>
                <a:effectLst/>
                <a:latin typeface="+mn-lt"/>
                <a:ea typeface="+mn-lt"/>
                <a:cs typeface="+mn-cs"/>
              </a:rPr>
              <a:t>να προαχθεί ένα πρότυπο ηγεσίας που προσφέρει υποστήριξη και διασφαλίζει μια </a:t>
            </a:r>
            <a:r>
              <a:rPr lang="en-US" sz="1200" b="1" i="0" dirty="0">
                <a:solidFill>
                  <a:schemeClr val="tx1"/>
                </a:solidFill>
                <a:effectLst/>
                <a:latin typeface="+mn-lt"/>
                <a:ea typeface="+mn-lt"/>
                <a:cs typeface="+mn-cs"/>
              </a:rPr>
              <a:t>“</a:t>
            </a:r>
            <a:r>
              <a:rPr lang="el-GR" sz="1200" b="1" i="0" dirty="0">
                <a:solidFill>
                  <a:schemeClr val="tx1"/>
                </a:solidFill>
                <a:effectLst/>
                <a:latin typeface="+mn-lt"/>
                <a:ea typeface="+mn-lt"/>
                <a:cs typeface="+mn-cs"/>
              </a:rPr>
              <a:t>ανοιχτή</a:t>
            </a:r>
            <a:r>
              <a:rPr lang="en-US" sz="1200" b="1" i="0" dirty="0">
                <a:solidFill>
                  <a:schemeClr val="tx1"/>
                </a:solidFill>
                <a:effectLst/>
                <a:latin typeface="+mn-lt"/>
                <a:ea typeface="+mn-lt"/>
                <a:cs typeface="+mn-cs"/>
              </a:rPr>
              <a:t>”</a:t>
            </a:r>
            <a:r>
              <a:rPr lang="el-GR" sz="1200" b="1" i="0" dirty="0">
                <a:solidFill>
                  <a:schemeClr val="tx1"/>
                </a:solidFill>
                <a:effectLst/>
                <a:latin typeface="+mn-lt"/>
                <a:ea typeface="+mn-lt"/>
                <a:cs typeface="+mn-cs"/>
              </a:rPr>
              <a:t> νοοτροπία (κουλτούρα) στον χώρο εργασίας</a:t>
            </a:r>
            <a:r>
              <a:rPr lang="el-GR" sz="1200" b="0" i="0" dirty="0">
                <a:solidFill>
                  <a:schemeClr val="tx1"/>
                </a:solidFill>
                <a:effectLst/>
                <a:latin typeface="+mn-lt"/>
                <a:ea typeface="+mn-lt"/>
                <a:cs typeface="+mn-cs"/>
              </a:rPr>
              <a:t>, όπου οι τα διευθυντικά στελέχη δίνουν το παράδειγμα και ενθαρρύνουν τον διάλογο,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200" b="1" i="0" dirty="0">
                <a:solidFill>
                  <a:schemeClr val="tx1"/>
                </a:solidFill>
                <a:effectLst/>
                <a:latin typeface="+mn-lt"/>
                <a:ea typeface="+mn-lt"/>
                <a:cs typeface="+mn-cs"/>
              </a:rPr>
              <a:t>να σχεδιαστούν μορφές οργάνωσης της εργασίας</a:t>
            </a:r>
            <a:r>
              <a:rPr lang="el-GR" sz="1200" i="0" dirty="0">
                <a:solidFill>
                  <a:schemeClr val="tx1"/>
                </a:solidFill>
                <a:effectLst/>
                <a:latin typeface="+mn-lt"/>
                <a:ea typeface="+mn-lt"/>
                <a:cs typeface="+mn-cs"/>
              </a:rPr>
              <a:t> </a:t>
            </a:r>
            <a:r>
              <a:rPr lang="el-GR" sz="1200" b="0" i="0" dirty="0">
                <a:solidFill>
                  <a:schemeClr val="tx1"/>
                </a:solidFill>
                <a:effectLst/>
                <a:latin typeface="+mn-lt"/>
                <a:ea typeface="+mn-lt"/>
                <a:cs typeface="+mn-cs"/>
              </a:rPr>
              <a:t>που διασφαλίζουν διαχειρίσιμο φόρτο εργασίας, σαφείς ρόλους, επαρκείς πόρους και κατάλληλα επίπεδα αυτονομίας,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200" b="1" i="0" dirty="0">
                <a:solidFill>
                  <a:schemeClr val="tx1"/>
                </a:solidFill>
                <a:effectLst/>
                <a:latin typeface="+mn-lt"/>
                <a:ea typeface="+mn-lt"/>
                <a:cs typeface="+mn-cs"/>
              </a:rPr>
              <a:t>να προληφθεί η βία, η παρενόχληση και η δυσμενής κοινωνική συμπεριφορά</a:t>
            </a:r>
            <a:r>
              <a:rPr lang="el-GR" sz="1200" b="0" i="0" dirty="0">
                <a:solidFill>
                  <a:schemeClr val="tx1"/>
                </a:solidFill>
                <a:effectLst/>
                <a:latin typeface="+mn-lt"/>
                <a:ea typeface="+mn-lt"/>
                <a:cs typeface="+mn-cs"/>
              </a:rPr>
              <a:t>, μέσω σαφών πολιτικών, διαδικασιών καταγγελίας και έγκαιρων παρεμβάσεων,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200" b="1" i="0" dirty="0">
                <a:solidFill>
                  <a:schemeClr val="tx1"/>
                </a:solidFill>
                <a:effectLst/>
                <a:latin typeface="+mn-lt"/>
                <a:ea typeface="+mn-lt"/>
                <a:cs typeface="+mn-cs"/>
              </a:rPr>
              <a:t>να ενισχυθούν η ευαισθητοποίηση, οι δεξιότητες και η υποστήριξη</a:t>
            </a:r>
            <a:r>
              <a:rPr lang="el-GR" sz="1200" b="0" i="0" dirty="0">
                <a:solidFill>
                  <a:schemeClr val="tx1"/>
                </a:solidFill>
                <a:effectLst/>
                <a:latin typeface="+mn-lt"/>
                <a:ea typeface="+mn-lt"/>
                <a:cs typeface="+mn-cs"/>
              </a:rPr>
              <a:t>, με μείωση του στιγματισμού, παροχή κατάρτισης και προαγωγή της κοινωνικής υποστήριξης στον χώρο εργασίας.</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13</a:t>
            </a:fld>
            <a:endParaRPr lang="en-GB" dirty="0"/>
          </a:p>
        </p:txBody>
      </p:sp>
    </p:spTree>
    <p:extLst>
      <p:ext uri="{BB962C8B-B14F-4D97-AF65-F5344CB8AC3E}">
        <p14:creationId xmlns:p14="http://schemas.microsoft.com/office/powerpoint/2010/main" val="10458394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dirty="0">
                <a:solidFill>
                  <a:schemeClr val="tx1"/>
                </a:solidFill>
                <a:effectLst/>
                <a:latin typeface="+mn-lt"/>
                <a:ea typeface="+mn-lt"/>
                <a:cs typeface="+mn-cs"/>
              </a:rPr>
              <a:t>Άλλοι παράγοντες που είναι ζωτικής σημασίας για την επιτυχή πρόληψη και διαχείριση των ψυχοκοινωνικών κινδύνων.</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sz="1200" b="1" dirty="0">
                <a:solidFill>
                  <a:schemeClr val="tx1"/>
                </a:solidFill>
                <a:effectLst/>
                <a:latin typeface="+mn-lt"/>
                <a:ea typeface="+mn-lt"/>
                <a:cs typeface="+mn-cs"/>
              </a:rPr>
              <a:t> Η δέσμευση της Διοίκησης ως προϋπόθεση </a:t>
            </a:r>
            <a:r>
              <a:rPr lang="el-GR" sz="1200" dirty="0">
                <a:solidFill>
                  <a:schemeClr val="tx1"/>
                </a:solidFill>
                <a:effectLst/>
                <a:latin typeface="+mn-lt"/>
                <a:ea typeface="+mn-lt"/>
                <a:cs typeface="+mn-cs"/>
              </a:rPr>
              <a:t>– Όταν τα διευθυντικά στελέχη συμμετέχουν ενεργά, υποστηρίζουν τους εργαζομένους σε κάθε στάδιο και λειτουργούν ως πρότυπο, αποδεικνύουν με αυτόν τον τρόπο την πραγματική δέσμευσή τους για τη δημιουργία ενός υγιούς περιβάλλοντος εργασίας. Δεν υπάρχει καμία επιτυχημένη προσέγγιση για την σωστή πρόληψη των ψυχοκοινωνικών κινδύνων χωρίς σαφή δέσμευση και συμμετοχή της διοίκησης. </a:t>
            </a:r>
          </a:p>
          <a:p>
            <a:pPr marL="171450" lvl="0" indent="-171450">
              <a:buFont typeface="Arial" panose="020B0604020202020204" pitchFamily="34" charset="0"/>
              <a:buChar char="•"/>
            </a:pPr>
            <a:r>
              <a:rPr lang="el-GR" sz="1200" b="1" dirty="0">
                <a:solidFill>
                  <a:schemeClr val="tx1"/>
                </a:solidFill>
                <a:effectLst/>
                <a:latin typeface="+mn-lt"/>
                <a:ea typeface="+mn-lt"/>
                <a:cs typeface="+mn-cs"/>
              </a:rPr>
              <a:t>Συμμετοχή των εργαζομένων στο πλαίσιο της διαδικασίας </a:t>
            </a:r>
            <a:r>
              <a:rPr lang="el-GR" sz="1200" dirty="0">
                <a:solidFill>
                  <a:schemeClr val="tx1"/>
                </a:solidFill>
                <a:effectLst/>
                <a:latin typeface="+mn-lt"/>
                <a:ea typeface="+mn-lt"/>
                <a:cs typeface="+mn-cs"/>
              </a:rPr>
              <a:t>– Η συμμετοχή των εργαζομένων και των εκπροσώπων τους συμβάλλει στον εντοπισμό και στην χορήγηση προτεραιότητας στα πιο σημαντικά ζητήματα που πρέπει να αντιμετωπιστούν. Παράλληλα, δίνει στους εργαζομένους την αίσθηση ότι συμμετέχουν ενεργά στις αλλαγές που υλοποιούνται, ενισχύοντας έτσι την αφοσίωση και την ενεργό συμμετοχή τους. Τελικά, η εξεύρεση κατάλληλων λύσεων θα είναι πολύ πιο αποτελεσματική, αν οι εργαζόμενοι έχουν λόγο και οι απόψεις τους γίνονται σεβαστές. </a:t>
            </a:r>
          </a:p>
          <a:p>
            <a:pPr marL="0" lvl="0" indent="0">
              <a:buFontTx/>
              <a:buNone/>
            </a:pP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EDBBB53E-E968-4B04-87EF-C96293204690}" type="slidenum">
              <a:rPr lang="en-GB" smtClean="0"/>
              <a:t>14</a:t>
            </a:fld>
            <a:endParaRPr lang="en-GB" dirty="0"/>
          </a:p>
        </p:txBody>
      </p:sp>
    </p:spTree>
    <p:extLst>
      <p:ext uri="{BB962C8B-B14F-4D97-AF65-F5344CB8AC3E}">
        <p14:creationId xmlns:p14="http://schemas.microsoft.com/office/powerpoint/2010/main" val="199554576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algn="just"/>
            <a:r>
              <a:rPr lang="el-GR" b="1" dirty="0"/>
              <a:t>Η βία στον χώρο εργασίας αποτελεί ένα πολύπλευρο ζήτημα. </a:t>
            </a:r>
            <a:r>
              <a:rPr lang="el-GR" dirty="0"/>
              <a:t>Μπορεί να λάβει τη μορφή ενός μεμονωμένου περιστατικού, όπως μια σωματική επίθεση, ή επαναλαμβανόμενων ενεργειών που εκφοβίζουν ή εξευτελίζουν έναν εργαζόμενο, στην περίπτωση παρενόχλησης ή εκφοβισμού. Μπορεί να έχει ως κίνητρο ορισμένους στόχους, όπως το φυλετικό, εθνοτικό ή έμφυλο μίσος. Μπορεί να προέρχεται από πολλαπλές και, ενίοτε, αλληλεπικαλυπτόμενες πηγές, όπως συνάδελφοι, προϊστάμενοι, πελάτες ή ακόμη και άτομα που δεν έχουν καμία σχέση με την επιχείρηση ή τους εργαζομένους της.</a:t>
            </a:r>
          </a:p>
          <a:p>
            <a:pPr algn="just"/>
            <a:endParaRPr lang="en-US" dirty="0"/>
          </a:p>
          <a:p>
            <a:pPr algn="just"/>
            <a:r>
              <a:rPr lang="el-GR" b="1" dirty="0"/>
              <a:t>Η βία στον χώρο εργασίας αποτελεί σημαντική αιτία στρες και μπορεί να οδηγήσει σε προβλήματα υγείας</a:t>
            </a:r>
            <a:r>
              <a:rPr lang="el-GR" dirty="0"/>
              <a:t>. Η άμεση βλάβη, είτε πρόκειται για σωματική είτε για ψυχολογική βία, μπορεί να προκαλέσει τραύμα και να επιφέρει μακροπρόθεσμες ψυχολογικές βλάβες, οδηγώντας σε σοβαρά προβλήματα υγείας, όπως κατάθλιψη, απώλεια αυτοεκτίμησης ή διαταραχές ύπνου.</a:t>
            </a:r>
          </a:p>
          <a:p>
            <a:pPr algn="just"/>
            <a:endParaRPr lang="en-US" dirty="0"/>
          </a:p>
          <a:p>
            <a:pPr algn="just"/>
            <a:r>
              <a:rPr lang="el-GR" dirty="0"/>
              <a:t>Η Ευρωπαϊκή Τηλεφωνική Έρευνα για τις Συνθήκες Εργασίας (EWCTS) που διεξήγαγε το Eurofound το 2021 διαπίστωσε ότι, </a:t>
            </a:r>
            <a:r>
              <a:rPr lang="el-GR" b="0" dirty="0"/>
              <a:t>κατά μέσο όρο, </a:t>
            </a:r>
            <a:r>
              <a:rPr lang="el-GR" b="1" dirty="0"/>
              <a:t>περίπου το 13% των εργαζομένων στην ΕΕ αντιμετώπισε κάποια μορφή αρνητικής κοινωνικής συμπεριφοράς στον χώρο εργασίας τους</a:t>
            </a:r>
            <a:r>
              <a:rPr lang="el-GR" dirty="0"/>
              <a:t>.</a:t>
            </a:r>
          </a:p>
          <a:p>
            <a:pPr algn="just"/>
            <a:endParaRPr lang="en-US" dirty="0"/>
          </a:p>
          <a:p>
            <a:pPr algn="just"/>
            <a:r>
              <a:rPr lang="el-GR" b="1" dirty="0"/>
              <a:t>Οι γυναίκες αναφέρουν συχνότερα ανάρμοστη κοινωνική συμπεριφορά στην εργασία</a:t>
            </a:r>
            <a:r>
              <a:rPr lang="el-GR" dirty="0"/>
              <a:t>. Πρόσφατα, στο πλαίσιο της έρευνας της ΕΕ για την έμφυλη βία που διενεργήθηκε από κοινού από την Eurostat, τον FRA και το EIGE, διαπιστώθηκε ότι:</a:t>
            </a:r>
          </a:p>
          <a:p>
            <a:pPr marL="171450" indent="-171450" algn="just">
              <a:buFont typeface="Arial" panose="020B0604020202020204" pitchFamily="34" charset="0"/>
              <a:buChar char="•"/>
            </a:pPr>
            <a:r>
              <a:rPr lang="el-GR" dirty="0"/>
              <a:t>το </a:t>
            </a:r>
            <a:r>
              <a:rPr lang="el-GR" b="1" dirty="0"/>
              <a:t>30,8 % των γυναικών έχουν υποστεί σεξουαλική παρενόχληση στην εργασία κατά τη διάρκεια της ζωής τους,</a:t>
            </a:r>
            <a:r>
              <a:rPr lang="el-GR" dirty="0"/>
              <a:t> </a:t>
            </a:r>
            <a:r>
              <a:rPr lang="el-GR" b="1" dirty="0"/>
              <a:t>και </a:t>
            </a:r>
          </a:p>
          <a:p>
            <a:pPr marL="171450" indent="-171450" algn="just">
              <a:buFont typeface="Arial" panose="020B0604020202020204" pitchFamily="34" charset="0"/>
              <a:buChar char="•"/>
            </a:pPr>
            <a:r>
              <a:rPr lang="el-GR" b="1" dirty="0"/>
              <a:t>το 4,5 % των γυναικών υπέστη σεξουαλική παρενόχληση τους τελευταίους 12 μήνες,</a:t>
            </a:r>
            <a:r>
              <a:rPr lang="el-GR" b="0" dirty="0"/>
              <a:t> </a:t>
            </a:r>
          </a:p>
          <a:p>
            <a:pPr marL="171450" indent="-171450" algn="just">
              <a:buFont typeface="Arial" panose="020B0604020202020204" pitchFamily="34" charset="0"/>
              <a:buChar char="•"/>
            </a:pPr>
            <a:r>
              <a:rPr lang="el-GR" b="1" dirty="0"/>
              <a:t>οι νεότερες γυναίκες </a:t>
            </a:r>
            <a:r>
              <a:rPr lang="el-GR" dirty="0"/>
              <a:t>αναφέρουν υψηλότερο επιπολασμό, καθώς </a:t>
            </a:r>
            <a:r>
              <a:rPr lang="el-GR" b="1" dirty="0"/>
              <a:t>2 στις 5 έχουν υποστεί σεξουαλική παρενόχληση στην εργασία κατά τη διάρκεια της ζωής τους.</a:t>
            </a:r>
          </a:p>
          <a:p>
            <a:pPr algn="just"/>
            <a:endParaRPr lang="en-US" dirty="0"/>
          </a:p>
          <a:p>
            <a:pPr algn="just"/>
            <a:r>
              <a:rPr lang="el-GR" b="1" dirty="0"/>
              <a:t>Ο αυξανόμενος ψηφιακός μετασχηματισμός της εργασίας</a:t>
            </a:r>
            <a:r>
              <a:rPr lang="el-GR" dirty="0"/>
              <a:t> και η ολοένα και μεγαλύτερη χρήση και εξάρτηση από τις ΤΠΕ στον εργασιακό χώρο </a:t>
            </a:r>
            <a:r>
              <a:rPr lang="el-GR" b="1" dirty="0"/>
              <a:t>έχουν δημιουργήσει νέες μορφές αντικοινωνικής συμπεριφοράς</a:t>
            </a:r>
            <a:r>
              <a:rPr lang="el-GR" dirty="0"/>
              <a:t>, όπως ο διαδικτυακός εκφοβισμός και η διαδικτυακή παρενόχληση.</a:t>
            </a:r>
          </a:p>
          <a:p>
            <a:pPr algn="just"/>
            <a:r>
              <a:rPr lang="el-GR" dirty="0"/>
              <a:t> </a:t>
            </a:r>
          </a:p>
        </p:txBody>
      </p:sp>
      <p:sp>
        <p:nvSpPr>
          <p:cNvPr id="4" name="Slide Number Placeholder 3"/>
          <p:cNvSpPr>
            <a:spLocks noGrp="1"/>
          </p:cNvSpPr>
          <p:nvPr>
            <p:ph type="sldNum" sz="quarter" idx="5"/>
          </p:nvPr>
        </p:nvSpPr>
        <p:spPr/>
        <p:txBody>
          <a:bodyPr/>
          <a:lstStyle/>
          <a:p>
            <a:fld id="{EDBBB53E-E968-4B04-87EF-C96293204690}" type="slidenum">
              <a:rPr lang="en-GB" smtClean="0"/>
              <a:t>15</a:t>
            </a:fld>
            <a:endParaRPr lang="en-GB" dirty="0"/>
          </a:p>
        </p:txBody>
      </p:sp>
    </p:spTree>
    <p:extLst>
      <p:ext uri="{BB962C8B-B14F-4D97-AF65-F5344CB8AC3E}">
        <p14:creationId xmlns:p14="http://schemas.microsoft.com/office/powerpoint/2010/main" val="14267358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l-GR" dirty="0"/>
              <a:t>Συνολικά, </a:t>
            </a:r>
            <a:r>
              <a:rPr lang="el-GR" b="1" dirty="0"/>
              <a:t>το 27,2 % των γυναικών έχει υποστεί σεξουαλική παρενόχληση στον χώρο εργασίας τους από άνδρα δράστη</a:t>
            </a:r>
            <a:r>
              <a:rPr lang="el-GR" dirty="0"/>
              <a:t>, ενώ </a:t>
            </a:r>
            <a:r>
              <a:rPr lang="el-GR" b="1" dirty="0"/>
              <a:t>το 30,8 % των γυναικών έχει υποστεί σεξουαλική παρενόχληση στον χώρο εργασίας τους από «οποιονδήποτε δράστη</a:t>
            </a:r>
            <a:r>
              <a:rPr lang="el-GR" dirty="0"/>
              <a:t>».</a:t>
            </a:r>
          </a:p>
          <a:p>
            <a:pPr marL="0" indent="0">
              <a:buFont typeface="Arial" panose="020B0604020202020204" pitchFamily="34" charset="0"/>
              <a:buNone/>
            </a:pPr>
            <a:r>
              <a:rPr lang="el-GR" dirty="0"/>
              <a:t> </a:t>
            </a:r>
          </a:p>
          <a:p>
            <a:pPr marL="171450" indent="-171450">
              <a:buFont typeface="Arial" panose="020B0604020202020204" pitchFamily="34" charset="0"/>
              <a:buChar char="•"/>
            </a:pPr>
            <a:r>
              <a:rPr lang="el-GR" dirty="0"/>
              <a:t>Με βάση αυτά τα στοιχεία, μπορεί να συναχθεί το συμπέρασμα ότι τα περισσότερα περιστατικά σεξουαλικής παρενόχλησης εις βάρος γυναικών διαπράττονται από άνδρες. </a:t>
            </a:r>
          </a:p>
          <a:p>
            <a:pPr marL="0" indent="0">
              <a:buFont typeface="Arial" panose="020B0604020202020204" pitchFamily="34" charset="0"/>
              <a:buNone/>
            </a:pPr>
            <a:endParaRPr lang="en-GB" dirty="0"/>
          </a:p>
          <a:p>
            <a:pPr marL="171450" indent="-171450">
              <a:buFont typeface="Arial" panose="020B0604020202020204" pitchFamily="34" charset="0"/>
              <a:buChar char="•"/>
            </a:pPr>
            <a:r>
              <a:rPr lang="el-GR" dirty="0"/>
              <a:t>Όσον αφορά τους </a:t>
            </a:r>
            <a:r>
              <a:rPr lang="el-GR" b="1" dirty="0"/>
              <a:t>άνδρες δράστες</a:t>
            </a:r>
            <a:r>
              <a:rPr lang="el-GR" dirty="0"/>
              <a:t>:</a:t>
            </a:r>
          </a:p>
          <a:p>
            <a:pPr marL="0" indent="0">
              <a:buFont typeface="Arial" panose="020B0604020202020204" pitchFamily="34" charset="0"/>
              <a:buNone/>
            </a:pPr>
            <a:r>
              <a:rPr lang="el-GR" dirty="0"/>
              <a:t>      - </a:t>
            </a:r>
            <a:r>
              <a:rPr lang="el-GR" b="1" dirty="0"/>
              <a:t>το 15,8 % των γυναικών </a:t>
            </a:r>
            <a:r>
              <a:rPr lang="el-GR" dirty="0"/>
              <a:t>στην ΕΕ-27 έχει υποστεί σεξουαλική παρενόχληση από συνάδελφο, και </a:t>
            </a:r>
          </a:p>
          <a:p>
            <a:pPr marL="0" indent="0">
              <a:buFont typeface="Arial" panose="020B0604020202020204" pitchFamily="34" charset="0"/>
              <a:buNone/>
            </a:pPr>
            <a:r>
              <a:rPr lang="el-GR" dirty="0"/>
              <a:t>      - </a:t>
            </a:r>
            <a:r>
              <a:rPr lang="el-GR" b="1" dirty="0"/>
              <a:t>το 7,4 % έχει υποστεί σεξουαλική παρενόχληση </a:t>
            </a:r>
            <a:r>
              <a:rPr lang="el-GR" dirty="0"/>
              <a:t>από διευθυντή ή προϊστάμενο, </a:t>
            </a:r>
          </a:p>
          <a:p>
            <a:pPr marL="0" indent="0">
              <a:buFont typeface="Arial" panose="020B0604020202020204" pitchFamily="34" charset="0"/>
              <a:buNone/>
            </a:pPr>
            <a:r>
              <a:rPr lang="el-GR" dirty="0"/>
              <a:t>      - ενώ το </a:t>
            </a:r>
            <a:r>
              <a:rPr lang="el-GR" b="1" dirty="0"/>
              <a:t>9,3 % ανέφερε ότι η σεξουαλική παρενόχληση διαπράχθηκε από άλλον άνδρα στο εργασιακό περιβάλλον</a:t>
            </a:r>
            <a:r>
              <a:rPr lang="el-GR" dirty="0"/>
              <a:t>, συμπεριλαμβανομένου πελάτη ή καταναλωτή.</a:t>
            </a:r>
          </a:p>
        </p:txBody>
      </p:sp>
      <p:sp>
        <p:nvSpPr>
          <p:cNvPr id="4" name="Slide Number Placeholder 3"/>
          <p:cNvSpPr>
            <a:spLocks noGrp="1"/>
          </p:cNvSpPr>
          <p:nvPr>
            <p:ph type="sldNum" sz="quarter" idx="5"/>
          </p:nvPr>
        </p:nvSpPr>
        <p:spPr/>
        <p:txBody>
          <a:bodyPr/>
          <a:lstStyle/>
          <a:p>
            <a:fld id="{EDBBB53E-E968-4B04-87EF-C96293204690}" type="slidenum">
              <a:rPr lang="en-GB" smtClean="0"/>
              <a:t>16</a:t>
            </a:fld>
            <a:endParaRPr lang="en-GB" dirty="0"/>
          </a:p>
        </p:txBody>
      </p:sp>
    </p:spTree>
    <p:extLst>
      <p:ext uri="{BB962C8B-B14F-4D97-AF65-F5344CB8AC3E}">
        <p14:creationId xmlns:p14="http://schemas.microsoft.com/office/powerpoint/2010/main" val="26917653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algn="just"/>
            <a:r>
              <a:rPr lang="el-GR" dirty="0"/>
              <a:t>Η βία και η παρενόχληση στον χώρο εργασίας δεν είναι ζητήματα που έχουν σημασία μόνο όταν συμβαίνει κάτι σοβαρό. </a:t>
            </a:r>
          </a:p>
          <a:p>
            <a:pPr algn="just"/>
            <a:endParaRPr lang="en-US" dirty="0"/>
          </a:p>
          <a:p>
            <a:pPr algn="just"/>
            <a:r>
              <a:rPr lang="el-GR" dirty="0"/>
              <a:t>Η πρόληψη της βίας μπορεί να αντιμετωπιστεί με τους εξής τρόπους: </a:t>
            </a:r>
          </a:p>
          <a:p>
            <a:pPr marL="171450" indent="-171450" algn="just">
              <a:buFont typeface="Arial" panose="020B0604020202020204" pitchFamily="34" charset="0"/>
              <a:buChar char="•"/>
            </a:pPr>
            <a:r>
              <a:rPr lang="el-GR" b="1" dirty="0"/>
              <a:t>να διευκρινιστεί τι σημαίνει «συμπεριφορά σεβασμού»</a:t>
            </a:r>
            <a:r>
              <a:rPr lang="el-GR" dirty="0"/>
              <a:t>, να καθοριστούν με σαφήνεια οι ρόλοι και να διασφαλιστεί ότι οι προσδοκίες γίνονται κατανοητές σε περίπτωση που προκύψουν ανησυχίες,</a:t>
            </a:r>
          </a:p>
          <a:p>
            <a:pPr marL="171450" marR="0" lvl="0" indent="-171450" algn="just"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l-GR" b="1" dirty="0">
                <a:cs typeface="Arial"/>
              </a:rPr>
              <a:t>να εξεταστούν οι βασικές αιτίες ή οι παράγοντες που ευθύνονται για το φαινόμενο</a:t>
            </a:r>
            <a:r>
              <a:rPr lang="el-GR" b="0" dirty="0">
                <a:cs typeface="Arial"/>
              </a:rPr>
              <a:t>.</a:t>
            </a:r>
            <a:r>
              <a:rPr lang="el-GR" b="1" dirty="0">
                <a:cs typeface="Arial"/>
              </a:rPr>
              <a:t> </a:t>
            </a:r>
            <a:r>
              <a:rPr lang="el-GR" b="0" dirty="0">
                <a:cs typeface="Arial"/>
              </a:rPr>
              <a:t>Κάθε περίπτωση μπορεί να σας δώσει χρήσιμες πληροφορίες σχετικά με το πού εντοπίζονται οι κίνδυνοι στην επιχείρησή σας, είτε πρόκειται για πίεση λόγω φόρτου εργασίας, μοναχική εργασία, αλληλεπιδράσεις με πελάτες, ασαφή όρια στην ψηφιακή επικοινωνία ή ανεπαρκή καθημερινή εποπτεία, </a:t>
            </a:r>
          </a:p>
          <a:p>
            <a:pPr marL="171450" indent="-171450" algn="just">
              <a:buFont typeface="Arial" panose="020B0604020202020204" pitchFamily="34" charset="0"/>
              <a:buChar char="•"/>
            </a:pPr>
            <a:r>
              <a:rPr lang="el-GR" b="1" dirty="0"/>
              <a:t>να αντιμετωπίζονται τα προβλήματα με δίκαιο και αποτελεσματικό τρόπο, προκειμένου να (επανα)οικοδομηθεί η εμπιστοσύνη και να διασφαλιστεί ότι δεν θα επαναληφθούν</a:t>
            </a:r>
            <a:r>
              <a:rPr lang="el-GR" b="0" dirty="0"/>
              <a:t>.</a:t>
            </a:r>
            <a:r>
              <a:rPr lang="el-GR" b="1" dirty="0"/>
              <a:t> </a:t>
            </a:r>
            <a:r>
              <a:rPr lang="el-GR" dirty="0"/>
              <a:t>Π.χ. παροχή ενός χώρου όπου οι εργαζόμενοι μπορούν να εκφράσουν τις απόψεις τους με εμπιστευτικότητα, όπου ακούγονται και καταγράφονται τα βασικά στοιχεία του συμβάντος,</a:t>
            </a:r>
          </a:p>
          <a:p>
            <a:pPr marL="171450" indent="-171450" algn="just">
              <a:buFont typeface="Arial" panose="020B0604020202020204" pitchFamily="34" charset="0"/>
              <a:buChar char="•"/>
            </a:pPr>
            <a:r>
              <a:rPr lang="el-GR" b="1" dirty="0"/>
              <a:t>να εντοπίζονται οι τομείς βελτίωσης</a:t>
            </a:r>
            <a:r>
              <a:rPr lang="el-GR" dirty="0"/>
              <a:t>: μπορεί να πρόκειται για προβλήματα ή κινδύνους για την επιχείρησή σας, π.χ. πίεση φόρτου εργασίας, μοναχική εργασία, αλληλεπιδράσεις πελατών, ασαφή όρια στην ψηφιακή επικοινωνία ή ανεπαρκής καθημερινή εποπτεία, </a:t>
            </a:r>
          </a:p>
          <a:p>
            <a:pPr marL="171450" indent="-171450" algn="just">
              <a:buFont typeface="Arial" panose="020B0604020202020204" pitchFamily="34" charset="0"/>
              <a:buChar char="•"/>
            </a:pPr>
            <a:r>
              <a:rPr lang="el-GR" b="1" dirty="0"/>
              <a:t>να συμπεριλαμβάνονται στην όλη προσπάθεια οι εργαζόμενοι</a:t>
            </a:r>
            <a:r>
              <a:rPr lang="el-GR" dirty="0"/>
              <a:t>, με στόχο την ενίσχυση της δέσμευσης, της εμπιστοσύνης και της κοινής ευθύνης για την πρόληψη της βίας,</a:t>
            </a:r>
          </a:p>
          <a:p>
            <a:pPr marL="171450" indent="-171450" algn="just">
              <a:buFont typeface="Arial" panose="020B0604020202020204" pitchFamily="34" charset="0"/>
              <a:buChar char="•"/>
            </a:pPr>
            <a:r>
              <a:rPr lang="el-GR" b="1" dirty="0"/>
              <a:t>να δίνετε το παράδειγμα ως επιχείρηση/οργανισμός</a:t>
            </a:r>
            <a:r>
              <a:rPr lang="el-GR" dirty="0"/>
              <a:t>, ώστε να προβάλλετε το γεγονός ότι η πρόληψη της βίας αποτελεί προτεραιότητα και αξία, τόσο με τα λόγια όσο και με τις πράξεις σας.   </a:t>
            </a:r>
          </a:p>
          <a:p>
            <a:pPr algn="just"/>
            <a:endParaRPr lang="en-US" b="1" dirty="0"/>
          </a:p>
          <a:p>
            <a:r>
              <a:rPr lang="el-GR" b="1" dirty="0"/>
              <a:t>Πληροφοριακό υλικό της εκστρατείας</a:t>
            </a:r>
            <a:r>
              <a:rPr lang="el-GR" dirty="0"/>
              <a:t>: ο οδηγός που θα δημοσιευθεί για τη διαχείριση και την πρόληψη της βίας για τις μεσαίες επιχειρήσεις.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17</a:t>
            </a:fld>
            <a:endParaRPr lang="en-GB" dirty="0"/>
          </a:p>
        </p:txBody>
      </p:sp>
    </p:spTree>
    <p:extLst>
      <p:ext uri="{BB962C8B-B14F-4D97-AF65-F5344CB8AC3E}">
        <p14:creationId xmlns:p14="http://schemas.microsoft.com/office/powerpoint/2010/main" val="31557122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indent="0">
              <a:buNone/>
            </a:pPr>
            <a:r>
              <a:rPr lang="el-GR" sz="1200" b="1" dirty="0"/>
              <a:t>Μυοσκελετικές παθήσεις (ΜΣΠ)</a:t>
            </a:r>
          </a:p>
          <a:p>
            <a:pPr marL="171450" indent="-171450">
              <a:buFont typeface="Arial" panose="020B0604020202020204" pitchFamily="34" charset="0"/>
              <a:buChar char="•"/>
            </a:pPr>
            <a:r>
              <a:rPr lang="el-GR" sz="1200" b="0" dirty="0"/>
              <a:t>οι υψηλές απαιτήσεις της εργασίας, ο περιορισμένος έλεγχος και το στρες μπορούν να αυξήσουν τον κίνδυνο και τη σοβαρότητα των </a:t>
            </a:r>
            <a:r>
              <a:rPr lang="el-GR" sz="1200" b="0" dirty="0" err="1"/>
              <a:t>μυοσκελετικών</a:t>
            </a:r>
            <a:r>
              <a:rPr lang="el-GR" sz="1200" b="0" dirty="0"/>
              <a:t> παθήσεων,</a:t>
            </a:r>
          </a:p>
          <a:p>
            <a:pPr marL="171450" indent="-171450">
              <a:buFont typeface="Arial" panose="020B0604020202020204" pitchFamily="34" charset="0"/>
              <a:buChar char="•"/>
            </a:pPr>
            <a:r>
              <a:rPr lang="el-GR" sz="1200" b="0" dirty="0"/>
              <a:t>οι ΜΣΠ μπορούν να επηρεάσουν την ψυχική ευημερία, την ανθεκτικότητα και την ικανότητα για εργασία,</a:t>
            </a:r>
          </a:p>
          <a:p>
            <a:pPr marL="171450" indent="-171450">
              <a:buFont typeface="Arial" panose="020B0604020202020204" pitchFamily="34" charset="0"/>
              <a:buChar char="•"/>
            </a:pPr>
            <a:r>
              <a:rPr lang="el-GR" sz="1200" b="0" dirty="0"/>
              <a:t>οι ψυχοκοινωνικοί κίνδυνοι μπορεί να καθυστερήσουν την αποκατάσταση της υγείας και την επιστροφή στην εργασία.</a:t>
            </a:r>
          </a:p>
          <a:p>
            <a:pPr marL="0" indent="0">
              <a:buNone/>
            </a:pPr>
            <a:r>
              <a:rPr lang="el-GR" sz="1200" b="1" dirty="0"/>
              <a:t>Περιβαλλοντικοί παράγοντες που επηρεάζουν την ψυχική υγεία </a:t>
            </a:r>
          </a:p>
          <a:p>
            <a:pPr marL="171450" indent="-171450">
              <a:buFont typeface="Arial" panose="020B0604020202020204" pitchFamily="34" charset="0"/>
              <a:buChar char="•"/>
            </a:pPr>
            <a:r>
              <a:rPr lang="el-GR" sz="1200" b="0" dirty="0"/>
              <a:t>οι φυσικές συνθήκες, όπως ο θόρυβος, η θερμοκρασία και η έκθεση σε χημικές ουσίες, μπορούν να αυξήσουν το στρες και την κόπωση,</a:t>
            </a:r>
          </a:p>
          <a:p>
            <a:pPr marL="171450" indent="-171450">
              <a:buFont typeface="Arial" panose="020B0604020202020204" pitchFamily="34" charset="0"/>
              <a:buChar char="•"/>
            </a:pPr>
            <a:r>
              <a:rPr lang="el-GR" sz="1200" b="0" dirty="0"/>
              <a:t>οι συνθήκες αυτές συχνά αλληλεπιδρούν με τον φόρτο εργασίας, την πίεση χρόνου και τους οργανωτικούς παράγοντες,</a:t>
            </a:r>
          </a:p>
          <a:p>
            <a:pPr marL="171450" indent="-171450">
              <a:buFont typeface="Arial" panose="020B0604020202020204" pitchFamily="34" charset="0"/>
              <a:buChar char="•"/>
            </a:pPr>
            <a:r>
              <a:rPr lang="el-GR" sz="1200" b="0" dirty="0"/>
              <a:t>η έκθεση σε πολλούς παράγοντες ταυτόχρονα, μπορεί να αυξήσει την ψυχική καταπόνηση και τους κινδύνους για την ασφάλεια.</a:t>
            </a:r>
          </a:p>
          <a:p>
            <a:pPr marL="0" indent="0">
              <a:buNone/>
            </a:pPr>
            <a:r>
              <a:rPr lang="el-GR" sz="1200" b="1" noProof="0" dirty="0"/>
              <a:t>Εργατικά ατυχήματα και ψυχική υγεία</a:t>
            </a:r>
          </a:p>
          <a:p>
            <a:pPr marL="171450" indent="-171450">
              <a:buFont typeface="Arial" panose="020B0604020202020204" pitchFamily="34" charset="0"/>
              <a:buChar char="•"/>
            </a:pPr>
            <a:r>
              <a:rPr lang="el-GR" sz="1200" b="0" noProof="0" dirty="0"/>
              <a:t>οι ψυχοκοινωνικοί κίνδυνοι (π.χ. κόπωση, πίεση χρόνου) μπορούν να αυξήσουν τον κίνδυνο ατυχημάτων,</a:t>
            </a:r>
          </a:p>
          <a:p>
            <a:pPr marL="171450" indent="-171450">
              <a:buFont typeface="Arial" panose="020B0604020202020204" pitchFamily="34" charset="0"/>
              <a:buChar char="•"/>
            </a:pPr>
            <a:r>
              <a:rPr lang="el-GR" sz="1200" b="0" noProof="0" dirty="0"/>
              <a:t>τα ατυχήματα και οι τραυματισμοί μπορούν να οδηγήσουν σε προβλήματα ψυχικής υγείας,</a:t>
            </a:r>
          </a:p>
          <a:p>
            <a:pPr marL="171450" indent="-171450">
              <a:buFont typeface="Arial" panose="020B0604020202020204" pitchFamily="34" charset="0"/>
              <a:buChar char="•"/>
            </a:pPr>
            <a:r>
              <a:rPr lang="el-GR" sz="1200" b="0" noProof="0" dirty="0"/>
              <a:t>η ασφάλεια επηρεάζεται τόσο από σωματικούς όσο και από οργανωτικούς παράγοντες. </a:t>
            </a:r>
          </a:p>
          <a:p>
            <a:pPr marL="171450" indent="-171450">
              <a:buFont typeface="Arial" panose="020B0604020202020204" pitchFamily="34" charset="0"/>
              <a:buChar char="•"/>
            </a:pPr>
            <a:endParaRPr lang="en-US" sz="1200" b="0" noProof="0" dirty="0"/>
          </a:p>
          <a:p>
            <a:r>
              <a:rPr lang="el-GR" sz="1200" b="0" noProof="0" dirty="0"/>
              <a:t>Αξίζει να σημειωθεί ότι οι </a:t>
            </a:r>
            <a:r>
              <a:rPr lang="el-GR" sz="1200" b="1" noProof="0" dirty="0">
                <a:solidFill>
                  <a:schemeClr val="tx1"/>
                </a:solidFill>
                <a:effectLst/>
                <a:latin typeface="+mn-lt"/>
                <a:ea typeface="+mn-lt"/>
                <a:cs typeface="+mn-cs"/>
              </a:rPr>
              <a:t>επιδόσεις ασφάλειας μετρούν την αποτελεσματικότητα των προσπαθειών μιας επιχείρησης/οργανισμού για την προστασία της ασφάλειας και της υγείας των εργαζομένων.</a:t>
            </a:r>
          </a:p>
          <a:p>
            <a:r>
              <a:rPr lang="el-GR" sz="1200" dirty="0">
                <a:solidFill>
                  <a:schemeClr val="tx1"/>
                </a:solidFill>
                <a:effectLst/>
                <a:latin typeface="+mn-lt"/>
                <a:ea typeface="+mn-lt"/>
                <a:cs typeface="+mn-cs"/>
              </a:rPr>
              <a:t>Συνήθως αξιολογούνται με βάση:</a:t>
            </a:r>
          </a:p>
          <a:p>
            <a:pPr marL="171450" indent="-171450">
              <a:buFont typeface="Arial" panose="020B0604020202020204" pitchFamily="34" charset="0"/>
              <a:buChar char="•"/>
            </a:pPr>
            <a:r>
              <a:rPr lang="el-GR" sz="1200" b="1" dirty="0">
                <a:solidFill>
                  <a:schemeClr val="tx1"/>
                </a:solidFill>
                <a:effectLst/>
                <a:latin typeface="+mn-lt"/>
                <a:ea typeface="+mn-lt"/>
                <a:cs typeface="+mn-cs"/>
              </a:rPr>
              <a:t>Δείκτες εκ των υστέρων (αποτελέσματα)</a:t>
            </a:r>
          </a:p>
          <a:p>
            <a:r>
              <a:rPr lang="el-GR" sz="1200" dirty="0">
                <a:solidFill>
                  <a:schemeClr val="tx1"/>
                </a:solidFill>
                <a:effectLst/>
                <a:latin typeface="+mn-lt"/>
                <a:ea typeface="+mn-lt"/>
                <a:cs typeface="+mn-cs"/>
              </a:rPr>
              <a:t>Αυτοί οι δείκτες μετρούν γεγονότα που έχουν ήδη συμβεί, όπως ο αριθμός των ατυχημάτων, των τραυματισμών ή των παρ’ ολίγον ατυχημάτων, η απουσία από την εργασία λόγω προβλημάτων υγείας που σχετίζονται με την εργασία κ.λπ.</a:t>
            </a:r>
          </a:p>
          <a:p>
            <a:pPr marL="171450" indent="-171450">
              <a:buFont typeface="Arial" panose="020B0604020202020204" pitchFamily="34" charset="0"/>
              <a:buChar char="•"/>
            </a:pPr>
            <a:r>
              <a:rPr lang="el-GR" sz="1200" b="1" dirty="0">
                <a:solidFill>
                  <a:schemeClr val="tx1"/>
                </a:solidFill>
                <a:effectLst/>
                <a:latin typeface="+mn-lt"/>
                <a:ea typeface="+mn-lt"/>
                <a:cs typeface="+mn-cs"/>
              </a:rPr>
              <a:t>Βασικοί δείκτες (δράσεις πρόληψης)</a:t>
            </a:r>
          </a:p>
          <a:p>
            <a:r>
              <a:rPr lang="el-GR" sz="1200" dirty="0">
                <a:solidFill>
                  <a:schemeClr val="tx1"/>
                </a:solidFill>
                <a:effectLst/>
                <a:latin typeface="+mn-lt"/>
                <a:ea typeface="+mn-lt"/>
                <a:cs typeface="+mn-cs"/>
              </a:rPr>
              <a:t>Οι δείκτες αυτοί μετρούν κατά πόσον λειτουργούν τα συστήματα πρόληψης, όπως η ολοκλήρωση των εκτιμήσεων κινδύνου, η συμμετοχή των εργαζομένων σε δράσεις για την ΕΑΥ κ.λπ. </a:t>
            </a:r>
          </a:p>
          <a:p>
            <a:pPr marL="0" indent="0">
              <a:buFont typeface="Arial" panose="020B0604020202020204" pitchFamily="34" charset="0"/>
              <a:buNone/>
            </a:pPr>
            <a:endParaRPr lang="en-GB" noProof="0" dirty="0"/>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18</a:t>
            </a:fld>
            <a:endParaRPr lang="en-GB" dirty="0"/>
          </a:p>
        </p:txBody>
      </p:sp>
    </p:spTree>
    <p:extLst>
      <p:ext uri="{BB962C8B-B14F-4D97-AF65-F5344CB8AC3E}">
        <p14:creationId xmlns:p14="http://schemas.microsoft.com/office/powerpoint/2010/main" val="161030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lvl="0" indent="0">
              <a:buNone/>
            </a:pPr>
            <a:r>
              <a:rPr lang="el-GR" b="1" dirty="0"/>
              <a:t>Πώς να αντιμετωπίσουμε τη συνδυαστική έκθεση</a:t>
            </a:r>
            <a:r>
              <a:rPr lang="el-GR" dirty="0"/>
              <a:t>; Με ολοκληρωμένη πρόληψη,</a:t>
            </a:r>
          </a:p>
          <a:p>
            <a:pPr marL="0" lvl="0" indent="0">
              <a:buNone/>
            </a:pPr>
            <a:r>
              <a:rPr lang="el-GR" dirty="0"/>
              <a:t>που μπορεί να περιλαμβάνει για παράδειγμα: </a:t>
            </a:r>
          </a:p>
          <a:p>
            <a:pPr marL="171450" lvl="0" indent="-171450">
              <a:buFont typeface="Arial" panose="020B0604020202020204" pitchFamily="34" charset="0"/>
              <a:buChar char="•"/>
            </a:pPr>
            <a:r>
              <a:rPr lang="el-GR" dirty="0"/>
              <a:t>στοχευμένη πρόληψη των ΜΣΠ και της σωματικής καταπόνησης </a:t>
            </a:r>
            <a:r>
              <a:rPr lang="el-GR" b="0" dirty="0"/>
              <a:t>μέσω εργονομικών παρεμβάσεων, επανασχεδιασμού των εργασιών και κατάλληλης αποκατάστασης, </a:t>
            </a:r>
          </a:p>
          <a:p>
            <a:pPr marL="171450" lvl="0" indent="-171450">
              <a:buFont typeface="Arial" panose="020B0604020202020204" pitchFamily="34" charset="0"/>
              <a:buChar char="•"/>
            </a:pPr>
            <a:r>
              <a:rPr lang="el-GR" b="0" dirty="0"/>
              <a:t>βελτίωση των συνθηκών στο </a:t>
            </a:r>
            <a:r>
              <a:rPr lang="el-GR" dirty="0"/>
              <a:t>εργασιακό περιβάλλον </a:t>
            </a:r>
            <a:r>
              <a:rPr lang="el-GR" b="0" dirty="0"/>
              <a:t>(θόρυβος, κραδασμοί, θερμότητα/ψύχος, φωτισμός, σχεδιασμός χώρων εργασίας) για τη μείωση των επιπτώσεων στο στρες και την ψυχική υγεία, </a:t>
            </a:r>
          </a:p>
          <a:p>
            <a:pPr marL="171450" lvl="0" indent="-171450">
              <a:buFont typeface="Arial" panose="020B0604020202020204" pitchFamily="34" charset="0"/>
              <a:buChar char="•"/>
            </a:pPr>
            <a:r>
              <a:rPr lang="el-GR" dirty="0"/>
              <a:t>πρόληψη ατυχημάτων μέσω </a:t>
            </a:r>
            <a:r>
              <a:rPr lang="el-GR" b="0" dirty="0"/>
              <a:t>της αντιμετώπισης των οργανωτικών και ψυχοκοινωνικών παραγόντων που οδηγούν σε επικίνδυνες συμπεριφορές και μειωμένη προσοχή,</a:t>
            </a:r>
          </a:p>
          <a:p>
            <a:pPr marL="171450" lvl="0" indent="-171450">
              <a:buFont typeface="Arial" panose="020B0604020202020204" pitchFamily="34" charset="0"/>
              <a:buChar char="•"/>
            </a:pPr>
            <a:r>
              <a:rPr lang="el-GR" b="0" dirty="0"/>
              <a:t>έμφαση </a:t>
            </a:r>
            <a:r>
              <a:rPr lang="el-GR" dirty="0"/>
              <a:t>σε κλάδους υψηλού κινδύνου και ευάλωτες ομάδες, </a:t>
            </a:r>
            <a:r>
              <a:rPr lang="el-GR" b="0" dirty="0"/>
              <a:t>συμπεριλαμβανομένων των μεσαίων επιχειρήσεων, του κατασκευαστικού κλάδου, της γεωργίας και των εργαζομένων σε επισφαλείς ή σωματικά απαιτητικές θέσεις εργασίας.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19</a:t>
            </a:fld>
            <a:endParaRPr lang="en-GB" dirty="0"/>
          </a:p>
        </p:txBody>
      </p:sp>
    </p:spTree>
    <p:extLst>
      <p:ext uri="{BB962C8B-B14F-4D97-AF65-F5344CB8AC3E}">
        <p14:creationId xmlns:p14="http://schemas.microsoft.com/office/powerpoint/2010/main" val="1820869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dirty="0">
                <a:solidFill>
                  <a:schemeClr val="tx1"/>
                </a:solidFill>
                <a:effectLst/>
                <a:latin typeface="+mn-lt"/>
                <a:ea typeface="+mn-lt"/>
                <a:cs typeface="+mn-cs"/>
              </a:rPr>
              <a:t>Ο κλάδος της υγειονομικής περίθαλψης και κοινωνικής πρόνοιας διαδραματίζει σημαντικό ρόλο στην ευρωπαϊκή κοινωνία, τόσο όσον αφορά τη γενική δημόσια υγεία και ευημερία όσο και για την οικονομία γενικότερα.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dirty="0">
                <a:solidFill>
                  <a:schemeClr val="tx1"/>
                </a:solidFill>
                <a:effectLst/>
                <a:latin typeface="+mn-lt"/>
                <a:ea typeface="+mn-lt"/>
                <a:cs typeface="+mn-cs"/>
              </a:rPr>
              <a:t>Ο κλάδος της υγειονομικής περίθαλψης και κοινωνικής πρόνοιας αποτελεί σημαντική πηγή δημιουργίας θέσεων εργασίας στην οικονομία της ΕΕ.</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dirty="0">
                <a:solidFill>
                  <a:schemeClr val="tx1"/>
                </a:solidFill>
                <a:effectLst/>
                <a:latin typeface="+mn-lt"/>
                <a:ea typeface="+mn-lt"/>
                <a:cs typeface="+mn-cs"/>
              </a:rPr>
              <a:t>Σύμφωνα με τα στατιστικά στοιχεία της έρευνας εργατικού δυναμικού (LFS) της Eurostat, το 2022 απασχολούνταν πάνω από 21,5 εκατομμύρια άτομα στον κλάδο της υγειονομικής περίθαλψης και κοινωνικής πρόνοιας (NACE Q). Οι περισσότεροι από αυτούς τους εργαζόμενους απασχολούνται στον </a:t>
            </a:r>
            <a:r>
              <a:rPr lang="el-GR" sz="1200" dirty="0" err="1">
                <a:solidFill>
                  <a:schemeClr val="tx1"/>
                </a:solidFill>
                <a:effectLst/>
                <a:latin typeface="+mn-lt"/>
                <a:ea typeface="+mn-lt"/>
                <a:cs typeface="+mn-cs"/>
              </a:rPr>
              <a:t>υποκλάδο</a:t>
            </a:r>
            <a:r>
              <a:rPr lang="el-GR" sz="1200" dirty="0">
                <a:solidFill>
                  <a:schemeClr val="tx1"/>
                </a:solidFill>
                <a:effectLst/>
                <a:latin typeface="+mn-lt"/>
                <a:ea typeface="+mn-lt"/>
                <a:cs typeface="+mn-cs"/>
              </a:rPr>
              <a:t> της υγειονομικής περίθαλψης, ο οποίος αριθμεί περίπου 12,5 εκατομμύρια εργαζόμενους.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dirty="0">
                <a:solidFill>
                  <a:schemeClr val="tx1"/>
                </a:solidFill>
                <a:effectLst/>
                <a:latin typeface="+mn-lt"/>
                <a:ea typeface="+mn-lt"/>
                <a:cs typeface="+mn-cs"/>
              </a:rPr>
              <a:t>Η απασχόληση στον κλάδο της υγειονομικής περίθαλψης και κοινωνικής πρόνοιας αυξάνεται σταθερά τα τελευταία 10 χρόνια, τάση που παρατηρείται σε όλους τους </a:t>
            </a:r>
            <a:r>
              <a:rPr lang="el-GR" sz="1200" dirty="0" err="1">
                <a:solidFill>
                  <a:schemeClr val="tx1"/>
                </a:solidFill>
                <a:effectLst/>
                <a:latin typeface="+mn-lt"/>
                <a:ea typeface="+mn-lt"/>
                <a:cs typeface="+mn-cs"/>
              </a:rPr>
              <a:t>υποκλάδους</a:t>
            </a:r>
            <a:r>
              <a:rPr lang="el-GR" sz="1200" dirty="0">
                <a:solidFill>
                  <a:schemeClr val="tx1"/>
                </a:solidFill>
                <a:effectLst/>
                <a:latin typeface="+mn-lt"/>
                <a:ea typeface="+mn-lt"/>
                <a:cs typeface="+mn-cs"/>
              </a:rPr>
              <a:t>. Ο κλάδος της υγειονομικής περίθαλψης και κοινωνικής πρόνοιας αντιπροσωπεύει το 11 % της συνολικής απασχόλησης </a:t>
            </a:r>
            <a:r>
              <a:rPr lang="el-GR" sz="1200" dirty="0">
                <a:solidFill>
                  <a:schemeClr val="tx1"/>
                </a:solidFill>
                <a:effectLst/>
                <a:highlight>
                  <a:srgbClr val="FFFF00"/>
                </a:highlight>
                <a:latin typeface="+mn-lt"/>
                <a:ea typeface="+mn-lt"/>
                <a:cs typeface="+mn-cs"/>
              </a:rPr>
              <a:t>στο σύνολο της οικονομίας. </a:t>
            </a:r>
          </a:p>
          <a:p>
            <a:endParaRPr lang="fr-FR" dirty="0"/>
          </a:p>
          <a:p>
            <a:r>
              <a:rPr lang="el-GR" dirty="0"/>
              <a:t>Ο κλάδος αυτός περιλαμβάνει διάφορες δραστηριότητες, όπως: </a:t>
            </a:r>
          </a:p>
          <a:p>
            <a:pPr marL="171450" indent="-171450">
              <a:buFont typeface="Arial" panose="020B0604020202020204" pitchFamily="34" charset="0"/>
              <a:buChar char="•"/>
            </a:pPr>
            <a:r>
              <a:rPr lang="el-GR" sz="1200" b="0" i="0" dirty="0">
                <a:solidFill>
                  <a:schemeClr val="tx1"/>
                </a:solidFill>
                <a:effectLst/>
                <a:latin typeface="+mn-lt"/>
                <a:ea typeface="+mn-lt"/>
                <a:cs typeface="+mn-cs"/>
              </a:rPr>
              <a:t>υγειονομική περίθαλψη σε νοσοκομεία, κλινικές, ιατρεία ή οδοντιατρεία, μεταξύ άλλων,</a:t>
            </a:r>
          </a:p>
          <a:p>
            <a:pPr marL="171450" indent="-171450">
              <a:buFont typeface="Arial" panose="020B0604020202020204" pitchFamily="34" charset="0"/>
              <a:buChar char="•"/>
            </a:pPr>
            <a:r>
              <a:rPr lang="el-GR" sz="1200" b="0" i="0" dirty="0">
                <a:solidFill>
                  <a:schemeClr val="tx1"/>
                </a:solidFill>
                <a:effectLst/>
                <a:latin typeface="+mn-lt"/>
                <a:ea typeface="+mn-lt"/>
                <a:cs typeface="+mn-cs"/>
              </a:rPr>
              <a:t>κλειστή φροντίδα ηλικιωμένων, ατόμων με αναπηρία και ασθενών με προβλήματα ψυχικής υγείας σε ιδρυματικά περιβάλλοντα και οίκους ευγηρίας, και</a:t>
            </a:r>
          </a:p>
          <a:p>
            <a:pPr marL="171450" indent="-171450">
              <a:buFont typeface="Arial" panose="020B0604020202020204" pitchFamily="34" charset="0"/>
              <a:buChar char="•"/>
            </a:pPr>
            <a:r>
              <a:rPr lang="el-GR" sz="1200" b="0" i="0" dirty="0">
                <a:solidFill>
                  <a:schemeClr val="tx1"/>
                </a:solidFill>
                <a:effectLst/>
                <a:latin typeface="+mn-lt"/>
                <a:ea typeface="+mn-lt"/>
                <a:cs typeface="+mn-cs"/>
              </a:rPr>
              <a:t>κοινωνική εργασία (π.χ. φροντίδα κατ’ οίκον, φροντίδα ηλικιωμένων, ατόμων με αναπηρία και παιδιών).</a:t>
            </a:r>
          </a:p>
          <a:p>
            <a:pPr marL="171450" indent="-171450">
              <a:buFont typeface="Arial" panose="020B0604020202020204" pitchFamily="34" charset="0"/>
              <a:buChar char="•"/>
            </a:pPr>
            <a:endParaRPr lang="en-US" sz="1200" b="0" i="0" kern="1200" dirty="0">
              <a:solidFill>
                <a:schemeClr val="tx1"/>
              </a:solidFill>
              <a:effectLst/>
              <a:latin typeface="+mn-lt"/>
              <a:ea typeface="+mn-ea"/>
              <a:cs typeface="+mn-cs"/>
            </a:endParaRPr>
          </a:p>
          <a:p>
            <a:r>
              <a:rPr lang="el-GR" sz="1200" b="1" i="0" dirty="0">
                <a:solidFill>
                  <a:schemeClr val="tx1"/>
                </a:solidFill>
                <a:effectLst/>
                <a:latin typeface="+mn-lt"/>
                <a:ea typeface="+mn-lt"/>
                <a:cs typeface="+mn-cs"/>
              </a:rPr>
              <a:t>Το 31 % των εργαζομένων στον κλάδο της υγειονομικής </a:t>
            </a:r>
            <a:r>
              <a:rPr lang="el-GR" sz="1200" b="1" dirty="0">
                <a:solidFill>
                  <a:schemeClr val="tx1"/>
                </a:solidFill>
                <a:effectLst/>
                <a:latin typeface="+mn-lt"/>
                <a:ea typeface="+mn-lt"/>
                <a:cs typeface="+mn-cs"/>
              </a:rPr>
              <a:t>περίθαλψης και κοινωνικής πρόνοιας </a:t>
            </a:r>
            <a:r>
              <a:rPr lang="el-GR" sz="1200" b="1" i="0" dirty="0">
                <a:solidFill>
                  <a:schemeClr val="tx1"/>
                </a:solidFill>
                <a:effectLst/>
                <a:latin typeface="+mn-lt"/>
                <a:ea typeface="+mn-lt"/>
                <a:cs typeface="+mn-cs"/>
              </a:rPr>
              <a:t>ανέφεραν ότι αντιμετωπίζουν στρες, κατάθλιψη ή αίσθημα ανησυχίας που προκαλείται ή επιτείνεται από την εργασία τους, ένα ποσοστό που υπερβαίνει τον ευρωπαϊκό μέσο όρο σε όλους τους κλάδους (έρευνα «Σφυγμομέτρηση ΕΑΥ 2025»). </a:t>
            </a:r>
            <a:r>
              <a:rPr lang="el-GR" dirty="0"/>
              <a:t>Τα δεδομένα είναι διαθέσιμα στη διεύθυνση: </a:t>
            </a:r>
            <a:r>
              <a:rPr lang="el-GR" dirty="0">
                <a:hlinkClick r:id="rId3"/>
              </a:rPr>
              <a:t>OSH-pulse-2025-climate-digital-change_EN.pdf</a:t>
            </a:r>
            <a:r>
              <a:rPr lang="el-GR" dirty="0"/>
              <a:t>, σ. 56.</a:t>
            </a:r>
            <a:r>
              <a:rPr lang="el-GR" sz="1200" b="1" i="0" dirty="0">
                <a:solidFill>
                  <a:schemeClr val="tx1"/>
                </a:solidFill>
                <a:effectLst/>
                <a:latin typeface="+mn-lt"/>
                <a:ea typeface="+mn-lt"/>
                <a:cs typeface="+mn-cs"/>
              </a:rPr>
              <a:t> </a:t>
            </a:r>
            <a:br>
              <a:rPr lang="el-GR" dirty="0"/>
            </a:br>
            <a:endParaRPr lang="el-G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b="1" dirty="0"/>
              <a:t>Πηγή: </a:t>
            </a:r>
            <a:r>
              <a:rPr lang="el-GR" dirty="0"/>
              <a:t>https://osha.europa.eu/sites/default/files/documents/HeSCare-OSH-Figures_EN.pdf (Έκθεση σχετικά με την υγειονομική περίθαλψη και την ΕΑΥ σε αριθμούς»)</a:t>
            </a:r>
          </a:p>
        </p:txBody>
      </p:sp>
      <p:sp>
        <p:nvSpPr>
          <p:cNvPr id="4" name="Slide Number Placeholder 3"/>
          <p:cNvSpPr>
            <a:spLocks noGrp="1"/>
          </p:cNvSpPr>
          <p:nvPr>
            <p:ph type="sldNum" sz="quarter" idx="5"/>
          </p:nvPr>
        </p:nvSpPr>
        <p:spPr/>
        <p:txBody>
          <a:bodyPr/>
          <a:lstStyle/>
          <a:p>
            <a:fld id="{EDBBB53E-E968-4B04-87EF-C96293204690}" type="slidenum">
              <a:rPr lang="en-GB" smtClean="0"/>
              <a:t>20</a:t>
            </a:fld>
            <a:endParaRPr lang="en-GB" dirty="0"/>
          </a:p>
        </p:txBody>
      </p:sp>
    </p:spTree>
    <p:extLst>
      <p:ext uri="{BB962C8B-B14F-4D97-AF65-F5344CB8AC3E}">
        <p14:creationId xmlns:p14="http://schemas.microsoft.com/office/powerpoint/2010/main" val="32656783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l-GR" dirty="0"/>
              <a:t>Το διάγραμμα που εμφανίζεται εδώ παρουσιάζει συγκριτικά στοιχεία σχετικά με τους ψυχοκοινωνικούς κινδύνους που αντιμετωπίζονται στον κλάδο της υγειονομικής περίθαλψης και κοινωνικής πρόνοιας σε σύγκριση με το σύνολο των κλάδων στα 27 κράτη μέλη της ΕΕ. </a:t>
            </a:r>
          </a:p>
          <a:p>
            <a:endParaRPr lang="fr-FR" dirty="0"/>
          </a:p>
          <a:p>
            <a:r>
              <a:rPr lang="el-GR" dirty="0"/>
              <a:t>Οι ψυχοκοινωνικοί κίνδυνοι που εμφανίζονται είναι: </a:t>
            </a:r>
          </a:p>
          <a:p>
            <a:pPr marL="171450" indent="-171450">
              <a:buFont typeface="Arial" panose="020B0604020202020204" pitchFamily="34" charset="0"/>
              <a:buChar char="•"/>
            </a:pPr>
            <a:r>
              <a:rPr lang="el-GR" dirty="0"/>
              <a:t>αντιμετώπιση δύστροπων πελατών, ασθενών, μαθητών, κ.λπ.,</a:t>
            </a:r>
          </a:p>
          <a:p>
            <a:pPr marL="171450" indent="-171450">
              <a:buFont typeface="Arial" panose="020B0604020202020204" pitchFamily="34" charset="0"/>
              <a:buChar char="•"/>
            </a:pPr>
            <a:r>
              <a:rPr lang="el-GR" dirty="0"/>
              <a:t>πίεση χρόνου, </a:t>
            </a:r>
          </a:p>
          <a:p>
            <a:pPr marL="171450" indent="-171450">
              <a:buFont typeface="Arial" panose="020B0604020202020204" pitchFamily="34" charset="0"/>
              <a:buChar char="•"/>
            </a:pPr>
            <a:r>
              <a:rPr lang="el-GR" dirty="0"/>
              <a:t>ελλιπής επικοινωνία ή συνεργασία εντός του οργανισμού, </a:t>
            </a:r>
          </a:p>
          <a:p>
            <a:pPr marL="171450" indent="-171450">
              <a:buFont typeface="Arial" panose="020B0604020202020204" pitchFamily="34" charset="0"/>
              <a:buChar char="•"/>
            </a:pPr>
            <a:r>
              <a:rPr lang="el-GR" dirty="0"/>
              <a:t>υπερωριακή απασχόληση ή ακανόνιστο ωράριο εργασίας, </a:t>
            </a:r>
          </a:p>
          <a:p>
            <a:pPr marL="171450" indent="-171450">
              <a:buFont typeface="Arial" panose="020B0604020202020204" pitchFamily="34" charset="0"/>
              <a:buChar char="•"/>
            </a:pPr>
            <a:r>
              <a:rPr lang="el-GR" dirty="0"/>
              <a:t>φόβος απώλειας θέσης εργασίας.</a:t>
            </a:r>
          </a:p>
          <a:p>
            <a:pPr marL="171450" indent="-171450">
              <a:buFont typeface="Arial" panose="020B0604020202020204" pitchFamily="34" charset="0"/>
              <a:buChar char="•"/>
            </a:pPr>
            <a:endParaRPr lang="fr-FR" dirty="0"/>
          </a:p>
          <a:p>
            <a:pPr marL="171450" indent="-171450">
              <a:buFont typeface="Arial" panose="020B0604020202020204" pitchFamily="34" charset="0"/>
              <a:buChar char="•"/>
            </a:pPr>
            <a:endParaRPr lang="fr-FR" dirty="0"/>
          </a:p>
        </p:txBody>
      </p:sp>
      <p:sp>
        <p:nvSpPr>
          <p:cNvPr id="4" name="Slide Number Placeholder 3"/>
          <p:cNvSpPr>
            <a:spLocks noGrp="1"/>
          </p:cNvSpPr>
          <p:nvPr>
            <p:ph type="sldNum" sz="quarter" idx="5"/>
          </p:nvPr>
        </p:nvSpPr>
        <p:spPr/>
        <p:txBody>
          <a:bodyPr/>
          <a:lstStyle/>
          <a:p>
            <a:fld id="{EDBBB53E-E968-4B04-87EF-C96293204690}" type="slidenum">
              <a:rPr lang="en-GB" smtClean="0"/>
              <a:t>21</a:t>
            </a:fld>
            <a:endParaRPr lang="en-GB" dirty="0"/>
          </a:p>
        </p:txBody>
      </p:sp>
    </p:spTree>
    <p:extLst>
      <p:ext uri="{BB962C8B-B14F-4D97-AF65-F5344CB8AC3E}">
        <p14:creationId xmlns:p14="http://schemas.microsoft.com/office/powerpoint/2010/main" val="3814573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l-GR" dirty="0"/>
              <a:t>Αυτή η διαφάνεια επικεντρώνεται σε συγκεκριμένες λύσεις για τον κλάδο της υγειονομικής </a:t>
            </a:r>
            <a:r>
              <a:rPr lang="el-GR" sz="1200" dirty="0">
                <a:solidFill>
                  <a:schemeClr val="tx1"/>
                </a:solidFill>
                <a:effectLst/>
                <a:latin typeface="+mn-lt"/>
                <a:ea typeface="+mn-lt"/>
                <a:cs typeface="+mn-cs"/>
              </a:rPr>
              <a:t>περίθαλψης και κοινωνικής πρόνοιας</a:t>
            </a:r>
            <a:r>
              <a:rPr lang="el-GR" dirty="0"/>
              <a:t>, με έμφαση στις προσεγγίσεις πρόληψης που παρουσιάστηκαν για τον πρώτο τομέα προτεραιότητας 1 (βλ. διαφάνειες 11-14) και μπορούν επίσης να εφαρμοστούν σε αυτό το πλαίσιο. </a:t>
            </a:r>
          </a:p>
          <a:p>
            <a:r>
              <a:rPr lang="el-GR" dirty="0"/>
              <a:t>Επιπλέον, ο κλάδος της υγειονομικής </a:t>
            </a:r>
            <a:r>
              <a:rPr lang="el-GR" sz="1200" dirty="0">
                <a:solidFill>
                  <a:schemeClr val="tx1"/>
                </a:solidFill>
                <a:effectLst/>
                <a:latin typeface="+mn-lt"/>
                <a:ea typeface="+mn-lt"/>
                <a:cs typeface="+mn-cs"/>
              </a:rPr>
              <a:t>περίθαλψης και κοινωνικής πρόνοιας </a:t>
            </a:r>
            <a:r>
              <a:rPr lang="el-GR" dirty="0"/>
              <a:t>αντιμετωπίζει συγκεκριμένες προκλήσεις οι οποίες χρήζουν ειδικών λύσεων, όπως: </a:t>
            </a:r>
          </a:p>
          <a:p>
            <a:pPr marL="285750" indent="-285750">
              <a:buFont typeface="Arial"/>
              <a:buChar char="•"/>
            </a:pPr>
            <a:r>
              <a:rPr lang="el-GR" dirty="0"/>
              <a:t>η ενσωμάτωση </a:t>
            </a:r>
            <a:r>
              <a:rPr lang="el-GR" b="1" dirty="0"/>
              <a:t>τακτικών εκτιμήσεων κινδύνου όσον αφορά τους παράγοντες ψυχοκοινωνικών κινδύνων στο συνολικό πλαίσιο των πρακτικών εκτίμησης και διαχείρισης των κινδύνων για την ΕΑΥ</a:t>
            </a:r>
            <a:r>
              <a:rPr lang="el-GR" dirty="0"/>
              <a:t> είναι ζωτικής σημασίας,</a:t>
            </a:r>
          </a:p>
          <a:p>
            <a:pPr marL="285750" indent="-285750">
              <a:buFont typeface="Arial"/>
              <a:buChar char="•"/>
            </a:pPr>
            <a:r>
              <a:rPr lang="el-GR" dirty="0"/>
              <a:t>δημιουργία </a:t>
            </a:r>
            <a:r>
              <a:rPr lang="el-GR" b="1" dirty="0"/>
              <a:t>ενός υποστηρικτικού εργασιακού περιβάλλοντος </a:t>
            </a:r>
            <a:r>
              <a:rPr lang="el-GR" dirty="0"/>
              <a:t>για την επιτυχή εφαρμογή μέτρων πρόληψης και μετριασμού των ψυχοκοινωνικών κινδύνων (για παράδειγμα, μέσω της δημιουργίας ομάδων αλληλοϋποστήριξης),</a:t>
            </a:r>
          </a:p>
          <a:p>
            <a:pPr marL="285750" indent="-285750">
              <a:buFont typeface="Arial"/>
              <a:buChar char="•"/>
            </a:pPr>
            <a:r>
              <a:rPr lang="el-GR" dirty="0"/>
              <a:t>εξασφάλιση </a:t>
            </a:r>
            <a:r>
              <a:rPr lang="el-GR" b="1" dirty="0"/>
              <a:t>επαρκούς στελέχωσης </a:t>
            </a:r>
            <a:r>
              <a:rPr lang="el-GR" dirty="0"/>
              <a:t>για τη διαχείριση του φόρτου εργασίας και τη μείωση της αναλογίας ασθενών ανά επαγγελματία,</a:t>
            </a:r>
          </a:p>
          <a:p>
            <a:pPr marL="285750" indent="-285750">
              <a:buFont typeface="Arial"/>
              <a:buChar char="•"/>
            </a:pPr>
            <a:r>
              <a:rPr lang="el-GR" dirty="0"/>
              <a:t>προαγωγή της </a:t>
            </a:r>
            <a:r>
              <a:rPr lang="el-GR" b="1" dirty="0"/>
              <a:t>εργασιακής αυτονομίας </a:t>
            </a:r>
            <a:r>
              <a:rPr lang="el-GR" dirty="0"/>
              <a:t>με την ενίσχυση του ελέγχου των εργαζομένων επί των ωραρίων τους και των διαδικασιών λήψης αποφάσεων,</a:t>
            </a:r>
          </a:p>
          <a:p>
            <a:pPr marL="285750" indent="-285750">
              <a:buFont typeface="Arial"/>
              <a:buChar char="•"/>
            </a:pPr>
            <a:r>
              <a:rPr lang="el-GR" dirty="0"/>
              <a:t>η παροχή </a:t>
            </a:r>
            <a:r>
              <a:rPr lang="el-GR" b="1" dirty="0"/>
              <a:t>δίκαιης αμοιβής και αναγνώρισης των προσπαθειών των εργαζομένων</a:t>
            </a:r>
            <a:r>
              <a:rPr lang="el-GR" dirty="0"/>
              <a:t> είναι εξίσου ζωτικής σημασίας για την ικανοποίηση από την εργασία και την ψυχική υγεία,</a:t>
            </a:r>
          </a:p>
          <a:p>
            <a:pPr marL="285750" indent="-285750">
              <a:buFont typeface="Arial"/>
              <a:buChar char="•"/>
            </a:pPr>
            <a:r>
              <a:rPr lang="el-GR" b="1" dirty="0"/>
              <a:t>παροχή ενημέρωσης, ευαισθητοποίησης και κατάρτισης σχετικά με τους ψυχοκοινωνικούς κινδύνους </a:t>
            </a:r>
            <a:r>
              <a:rPr lang="el-GR" dirty="0"/>
              <a:t>και τα ζητήματα ψυχικής υγείας,</a:t>
            </a:r>
          </a:p>
          <a:p>
            <a:pPr marL="285750" indent="-285750">
              <a:buFont typeface="Arial"/>
              <a:buChar char="•"/>
            </a:pPr>
            <a:r>
              <a:rPr lang="el-GR" b="1" dirty="0"/>
              <a:t>ανάληψη ρυθμιστικών πρωτοβουλιών</a:t>
            </a:r>
            <a:r>
              <a:rPr lang="el-GR" dirty="0"/>
              <a:t>, όπως νομοθετικές, μη δεσμευτικές ή εθελοντικές πολιτικές που αναπτύσσονται από διεθνείς, ευρωπαϊκούς και εθνικούς οργανισμούς για την πρόληψη, τη διαχείριση και την αντιμετώπιση των ψυχοκοινωνικών κινδύνων. </a:t>
            </a:r>
          </a:p>
        </p:txBody>
      </p:sp>
      <p:sp>
        <p:nvSpPr>
          <p:cNvPr id="4" name="Slide Number Placeholder 3"/>
          <p:cNvSpPr>
            <a:spLocks noGrp="1"/>
          </p:cNvSpPr>
          <p:nvPr>
            <p:ph type="sldNum" sz="quarter" idx="5"/>
          </p:nvPr>
        </p:nvSpPr>
        <p:spPr/>
        <p:txBody>
          <a:bodyPr/>
          <a:lstStyle/>
          <a:p>
            <a:fld id="{EDBBB53E-E968-4B04-87EF-C96293204690}" type="slidenum">
              <a:rPr lang="en-GB" smtClean="0"/>
              <a:t>22</a:t>
            </a:fld>
            <a:endParaRPr lang="en-GB" dirty="0"/>
          </a:p>
        </p:txBody>
      </p:sp>
    </p:spTree>
    <p:extLst>
      <p:ext uri="{BB962C8B-B14F-4D97-AF65-F5344CB8AC3E}">
        <p14:creationId xmlns:p14="http://schemas.microsoft.com/office/powerpoint/2010/main" val="31388230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indent="0">
              <a:buNone/>
            </a:pPr>
            <a:r>
              <a:rPr lang="el-GR" sz="1200" noProof="0" dirty="0"/>
              <a:t>Η κατάλληλη προσαρμογή των χώρων εργασίας </a:t>
            </a:r>
            <a:r>
              <a:rPr lang="el-GR" sz="1200" b="0" noProof="0" dirty="0"/>
              <a:t>μπορεί να αποτελέσει λύση, όπως: </a:t>
            </a:r>
          </a:p>
          <a:p>
            <a:pPr marL="171450" indent="-171450">
              <a:buFont typeface="Arial" panose="020B0604020202020204" pitchFamily="34" charset="0"/>
              <a:buChar char="•"/>
            </a:pPr>
            <a:r>
              <a:rPr lang="el-GR" sz="1200" b="0" noProof="0" dirty="0"/>
              <a:t>εξασφάλιση πιο ήσυχων χώρων εργασίας με λιγότερους περισπασμούς, </a:t>
            </a:r>
          </a:p>
          <a:p>
            <a:pPr marL="171450" indent="-171450">
              <a:buFont typeface="Arial" panose="020B0604020202020204" pitchFamily="34" charset="0"/>
              <a:buChar char="•"/>
            </a:pPr>
            <a:r>
              <a:rPr lang="el-GR" sz="1200" b="0" noProof="0" dirty="0"/>
              <a:t>προσωρινή προσαρμογή των εργασιακών καθηκόντων,</a:t>
            </a:r>
          </a:p>
          <a:p>
            <a:pPr marL="171450" indent="-171450">
              <a:buFont typeface="Arial" panose="020B0604020202020204" pitchFamily="34" charset="0"/>
              <a:buChar char="•"/>
            </a:pPr>
            <a:r>
              <a:rPr lang="el-GR" sz="1200" b="0" noProof="0" dirty="0"/>
              <a:t>μακροπρόθεσμες διευθετήσεις σε σχέση με το ευέλικτο ωράριο εργασίας,</a:t>
            </a:r>
          </a:p>
          <a:p>
            <a:pPr marL="171450" indent="-171450">
              <a:buFont typeface="Arial" panose="020B0604020202020204" pitchFamily="34" charset="0"/>
              <a:buChar char="•"/>
            </a:pPr>
            <a:r>
              <a:rPr lang="el-GR" sz="1200" b="0" noProof="0" dirty="0"/>
              <a:t>τηλεργασία. </a:t>
            </a:r>
          </a:p>
          <a:p>
            <a:endParaRPr lang="en-GB" sz="1200" b="0" noProof="0" dirty="0"/>
          </a:p>
          <a:p>
            <a:r>
              <a:rPr lang="el-GR" sz="1200" b="0" noProof="0" dirty="0"/>
              <a:t>Αν και τα προβλήματα ψυχικής υγείας μπορεί να μην σχετίζονται με την εργασία, ένα </a:t>
            </a:r>
            <a:r>
              <a:rPr lang="el-GR" sz="1200" noProof="0" dirty="0"/>
              <a:t>υποστηρικτικό </a:t>
            </a:r>
            <a:r>
              <a:rPr lang="el-GR" sz="1200" b="0" noProof="0" dirty="0"/>
              <a:t>και </a:t>
            </a:r>
            <a:r>
              <a:rPr lang="el-GR" sz="1200" noProof="0" dirty="0"/>
              <a:t>συμπεριληπτικό εργασιακό περιβάλλον</a:t>
            </a:r>
            <a:r>
              <a:rPr lang="el-GR" sz="1200" b="0" noProof="0" dirty="0"/>
              <a:t> μπορεί </a:t>
            </a:r>
            <a:r>
              <a:rPr lang="el-GR" sz="1200" noProof="0" dirty="0"/>
              <a:t>να κάνει τη διαφορά</a:t>
            </a:r>
            <a:r>
              <a:rPr lang="el-GR" sz="1200" b="0" noProof="0" dirty="0"/>
              <a:t>. </a:t>
            </a:r>
          </a:p>
          <a:p>
            <a:endParaRPr lang="en-US" sz="1200" b="0" dirty="0"/>
          </a:p>
          <a:p>
            <a:r>
              <a:rPr lang="el-GR" sz="1200" b="0" dirty="0"/>
              <a:t>Ορισμένοι εργαζόμενοι, μεταξύ των οποίων και άτομα με νευροδιαφορετικότητα, ενδέχεται να αντιμετωπίζουν εμπόδια σε τυπικά εργασιακά περιβάλλοντα.</a:t>
            </a:r>
          </a:p>
          <a:p>
            <a:endParaRPr lang="en-US" sz="1200" b="0" dirty="0"/>
          </a:p>
          <a:p>
            <a:pPr lvl="0"/>
            <a:r>
              <a:rPr lang="el-GR" sz="1200" b="1" noProof="0" dirty="0">
                <a:solidFill>
                  <a:srgbClr val="003399"/>
                </a:solidFill>
              </a:rPr>
              <a:t>Σχεδόν το 50% </a:t>
            </a:r>
            <a:r>
              <a:rPr lang="el-GR" sz="1200" b="1" dirty="0">
                <a:solidFill>
                  <a:schemeClr val="accent1"/>
                </a:solidFill>
              </a:rPr>
              <a:t>του πληθυσμού της ΕΕ δηλώνει ότι αντιμετώπισε κάποιο συναισθηματικό ή ψυχοκοινωνικό πρόβλημα, όπως αίσθημα κατάθλιψης ή στρες, τους τελευταίους δώδεκα μήνες.</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23</a:t>
            </a:fld>
            <a:endParaRPr lang="en-GB" dirty="0"/>
          </a:p>
        </p:txBody>
      </p:sp>
    </p:spTree>
    <p:extLst>
      <p:ext uri="{BB962C8B-B14F-4D97-AF65-F5344CB8AC3E}">
        <p14:creationId xmlns:p14="http://schemas.microsoft.com/office/powerpoint/2010/main" val="26628983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l-GR" dirty="0"/>
              <a:t>Πηγή: Ευρωβαρόμετρο 2023: </a:t>
            </a:r>
            <a:r>
              <a:rPr lang="el-GR" dirty="0">
                <a:hlinkClick r:id="rId3"/>
              </a:rPr>
              <a:t>Ψυχική υγεία — Οκτώβριος 2023 — Έρευνα του Ευρωβαρόμετρου</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24</a:t>
            </a:fld>
            <a:endParaRPr lang="en-GB" dirty="0"/>
          </a:p>
        </p:txBody>
      </p:sp>
    </p:spTree>
    <p:extLst>
      <p:ext uri="{BB962C8B-B14F-4D97-AF65-F5344CB8AC3E}">
        <p14:creationId xmlns:p14="http://schemas.microsoft.com/office/powerpoint/2010/main" val="271754070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l-GR" sz="1200" b="1" i="0" dirty="0">
                <a:solidFill>
                  <a:schemeClr val="tx1"/>
                </a:solidFill>
                <a:effectLst/>
                <a:latin typeface="+mn-lt"/>
                <a:ea typeface="+mn-lt"/>
                <a:cs typeface="+mn-cs"/>
              </a:rPr>
              <a:t>Μετατροπή πολύπλοκων εννοιών σε σαφείς και εφαρμόσιμες συμβουλές</a:t>
            </a:r>
            <a:r>
              <a:rPr lang="el-GR" sz="1200" i="0" dirty="0">
                <a:solidFill>
                  <a:schemeClr val="tx1"/>
                </a:solidFill>
                <a:effectLst/>
                <a:latin typeface="+mn-lt"/>
                <a:ea typeface="+mn-lt"/>
                <a:cs typeface="+mn-cs"/>
              </a:rPr>
              <a:t>.</a:t>
            </a:r>
            <a:br>
              <a:rPr lang="el-GR" sz="1200" b="0" i="0" dirty="0">
                <a:solidFill>
                  <a:schemeClr val="tx1"/>
                </a:solidFill>
                <a:effectLst/>
                <a:latin typeface="+mn-lt"/>
                <a:ea typeface="+mn-lt"/>
                <a:cs typeface="+mn-cs"/>
              </a:rPr>
            </a:br>
            <a:r>
              <a:rPr lang="el-GR" sz="1200" b="0" i="0" dirty="0">
                <a:solidFill>
                  <a:schemeClr val="tx1"/>
                </a:solidFill>
                <a:effectLst/>
                <a:latin typeface="+mn-lt"/>
                <a:ea typeface="+mn-lt"/>
                <a:cs typeface="+mn-cs"/>
              </a:rPr>
              <a:t>Ως διαμεσολαβητές, μία από τις βασικές προστιθέμενες αξίες σας πρέπει να είναι η απλούστευση. Οι ψυχοκοινωνικοί κίνδυνοι και η ψυχική υγεία μπορεί να θεωρούνται αφηρημένες ή ευαίσθητες έννοιες, γι’ αυτό είναι απαραίτητο να μετατραπούν σε συγκεκριμένα μέτρα και κατανοητές οδηγίες. Η παροχή παραδειγμάτων καλών πρακτικών και σαφών οδηγιών βήμα προς βήμα βοηθά τους εργοδότες να κατανοήσουν πώς οι παρεμβάσεις μπορούν να κάνουν τη διαφορά.</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b="1" i="0" dirty="0">
                <a:solidFill>
                  <a:schemeClr val="tx1"/>
                </a:solidFill>
                <a:effectLst/>
                <a:latin typeface="+mn-lt"/>
                <a:ea typeface="+mn-lt"/>
                <a:cs typeface="+mn-cs"/>
              </a:rPr>
              <a:t>Ενθάρρυνση των χώρων εργασίας ούτως ώστε να δημιουργήσουν υποστηρικτικά περιβάλλοντα, προστατεύοντας παράλληλα την ιδιωτικότητα</a:t>
            </a:r>
            <a:r>
              <a:rPr lang="el-GR" sz="1200" i="0" dirty="0">
                <a:solidFill>
                  <a:schemeClr val="tx1"/>
                </a:solidFill>
                <a:effectLst/>
                <a:latin typeface="+mn-lt"/>
                <a:ea typeface="+mn-lt"/>
                <a:cs typeface="+mn-cs"/>
              </a:rPr>
              <a:t>.</a:t>
            </a:r>
            <a:br>
              <a:rPr lang="el-GR" sz="1200" b="0" i="0" dirty="0">
                <a:solidFill>
                  <a:schemeClr val="tx1"/>
                </a:solidFill>
                <a:effectLst/>
                <a:latin typeface="+mn-lt"/>
                <a:ea typeface="+mn-lt"/>
                <a:cs typeface="+mn-cs"/>
              </a:rPr>
            </a:br>
            <a:r>
              <a:rPr lang="el-GR" sz="1200" b="0" i="0" dirty="0">
                <a:solidFill>
                  <a:schemeClr val="tx1"/>
                </a:solidFill>
                <a:effectLst/>
                <a:latin typeface="+mn-lt"/>
                <a:ea typeface="+mn-lt"/>
                <a:cs typeface="+mn-cs"/>
              </a:rPr>
              <a:t>Είναι σημαντικό να επιτευχθεί η σωστή ισορροπία. Δεν αναμένεται από τους εργοδότες να επιλύσουν τα προσωπικά προβλήματα των εργαζομένων τους, αλλά η συμμετοχή τους στη δημιουργία ενός υποστηρικτικού εργασιακού περιβάλλοντος μπορεί να είναι επωφελής και για τις δύο πλευρές. Αυτό σημαίνει την προαγωγή του σεβασμού, της κατανόησης και της ευελιξίας με παράλληλη διατήρηση των κατάλληλων ορίων και της εμπιστευτικότητας.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b="1" i="0" dirty="0">
                <a:solidFill>
                  <a:schemeClr val="tx1"/>
                </a:solidFill>
                <a:effectLst/>
                <a:latin typeface="+mn-lt"/>
                <a:ea typeface="+mn-lt"/>
                <a:cs typeface="+mn-cs"/>
              </a:rPr>
              <a:t>Προαγωγή ευέλικτων ρυθμίσεων και πρόσβασης σε υπηρεσίες υποστήριξης</a:t>
            </a:r>
            <a:br>
              <a:rPr lang="el-GR" sz="1200" b="0" i="0" dirty="0">
                <a:solidFill>
                  <a:schemeClr val="tx1"/>
                </a:solidFill>
                <a:effectLst/>
                <a:latin typeface="+mn-lt"/>
                <a:ea typeface="+mn-lt"/>
                <a:cs typeface="+mn-cs"/>
              </a:rPr>
            </a:br>
            <a:r>
              <a:rPr lang="el-GR" sz="1200" b="0" i="0" dirty="0">
                <a:solidFill>
                  <a:schemeClr val="tx1"/>
                </a:solidFill>
                <a:effectLst/>
                <a:latin typeface="+mn-lt"/>
                <a:ea typeface="+mn-lt"/>
                <a:cs typeface="+mn-cs"/>
              </a:rPr>
              <a:t>Η ανάδειξη της προστιθέμενης αξίας πρακτικών λύσεων, όπως ο ευέλικτος χρόνος εργασίας, οι προσωρινές προσαρμογές ή η πρόσβαση σε υπηρεσίες υποστήριξης των εργαζομένων, μπορεί να προσφέρει ιδέες για το τι πρέπει να γίνει. Αυτά τα μέτρα μπορούν να κάνουν πραγματική διαφορά, τόσο όσον αφορά το εργασιακό στρες όσο και σε περιπτώσεις όπου προσωπικά ζητήματα επηρεάζουν την εργασία.</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0"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l-GR" sz="1200" b="1" i="0" dirty="0">
                <a:solidFill>
                  <a:schemeClr val="tx1"/>
                </a:solidFill>
                <a:effectLst/>
                <a:latin typeface="+mn-lt"/>
                <a:ea typeface="+mn-lt"/>
                <a:cs typeface="+mn-cs"/>
              </a:rPr>
              <a:t>Ενθάρρυνση του «ανοικτού» διαλόγου και των πολιτισμών χωρίς στιγματισμό</a:t>
            </a:r>
            <a:r>
              <a:rPr lang="el-GR" sz="1200" b="0" i="0" dirty="0">
                <a:solidFill>
                  <a:schemeClr val="tx1"/>
                </a:solidFill>
                <a:effectLst/>
                <a:latin typeface="+mn-lt"/>
                <a:ea typeface="+mn-lt"/>
                <a:cs typeface="+mn-cs"/>
              </a:rPr>
              <a:t> </a:t>
            </a:r>
            <a:br>
              <a:rPr lang="el-GR" sz="1200" b="0" i="0" dirty="0">
                <a:solidFill>
                  <a:schemeClr val="tx1"/>
                </a:solidFill>
                <a:effectLst/>
                <a:latin typeface="+mn-lt"/>
                <a:ea typeface="+mn-lt"/>
                <a:cs typeface="+mn-cs"/>
              </a:rPr>
            </a:br>
            <a:r>
              <a:rPr lang="el-GR" sz="1200" b="0" i="0" dirty="0">
                <a:solidFill>
                  <a:schemeClr val="tx1"/>
                </a:solidFill>
                <a:effectLst/>
                <a:latin typeface="+mn-lt"/>
                <a:ea typeface="+mn-lt"/>
                <a:cs typeface="+mn-cs"/>
              </a:rPr>
              <a:t>Η δημιουργία μιας νοοτροπίας (κουλτούρας) στο πλαίσιο της οποίας η ψυχική υγεία μπορεί να συζητείται ανοιχτά είναι καίριας σημασίας. Αυτό μπορεί να επιτευχθεί με την προαγωγή της ευαισθητοποίησης, της συμμετοχής των εργαζομένων και της δέσμευσης της ηγεσίας, ώστε να μειωθεί ο στιγματισμός και να εξομαλυνθούν αυτές οι συζητήσεις στον χώρο εργασίας. </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25</a:t>
            </a:fld>
            <a:endParaRPr lang="en-GB" dirty="0"/>
          </a:p>
        </p:txBody>
      </p:sp>
    </p:spTree>
    <p:extLst>
      <p:ext uri="{BB962C8B-B14F-4D97-AF65-F5344CB8AC3E}">
        <p14:creationId xmlns:p14="http://schemas.microsoft.com/office/powerpoint/2010/main" val="189172751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l-GR" sz="1400" dirty="0">
                <a:solidFill>
                  <a:schemeClr val="accent1"/>
                </a:solidFill>
              </a:rPr>
              <a:t>Η εκστρατεία οργανώνεται και υλοποιείται από τον EU-OSHA, με τη βοήθεια ενός δικτύου εταίρων σε περισσότερες από 30 χώρες, όπως:</a:t>
            </a:r>
          </a:p>
          <a:p>
            <a:pPr marL="742950" lvl="1" indent="-285750">
              <a:buFont typeface="Arial" panose="020B0604020202020204" pitchFamily="34" charset="0"/>
              <a:buChar char="•"/>
            </a:pPr>
            <a:r>
              <a:rPr lang="el-GR" sz="1400" b="1" dirty="0"/>
              <a:t>Εθνικοί Εστιακοί Πόλοι του </a:t>
            </a:r>
            <a:r>
              <a:rPr lang="en-US" sz="1400" b="1" dirty="0"/>
              <a:t>EU-OSHA</a:t>
            </a:r>
            <a:r>
              <a:rPr lang="el-GR" sz="1400" dirty="0"/>
              <a:t>: φορείς που συντονίζουν την εκστρατεία σε εθνικό επίπεδο,</a:t>
            </a:r>
          </a:p>
          <a:p>
            <a:pPr marL="742950" lvl="1" indent="-285750">
              <a:buFont typeface="Arial" panose="020B0604020202020204" pitchFamily="34" charset="0"/>
              <a:buChar char="•"/>
            </a:pPr>
            <a:r>
              <a:rPr lang="el-GR" sz="1400" dirty="0"/>
              <a:t>ευρωπαίοι κοινωνικοί εταίροι,</a:t>
            </a:r>
          </a:p>
          <a:p>
            <a:pPr marL="742950" lvl="1" indent="-285750">
              <a:buFont typeface="Arial" panose="020B0604020202020204" pitchFamily="34" charset="0"/>
              <a:buChar char="•"/>
            </a:pPr>
            <a:r>
              <a:rPr lang="el-GR" sz="1400" b="1" dirty="0"/>
              <a:t>επίσημοι εταίροι της εκστρατείας</a:t>
            </a:r>
            <a:r>
              <a:rPr lang="el-GR" sz="1400" dirty="0"/>
              <a:t>: δημόσιοι και ιδιωτικοί πανευρωπαϊκοί οργανισμοί,</a:t>
            </a:r>
          </a:p>
          <a:p>
            <a:pPr marL="742950" lvl="1" indent="-285750">
              <a:buFont typeface="Arial" panose="020B0604020202020204" pitchFamily="34" charset="0"/>
              <a:buChar char="•"/>
            </a:pPr>
            <a:r>
              <a:rPr lang="el-GR" sz="1400" b="1" dirty="0"/>
              <a:t>συνεργάτες του Δικτύου OSHVET</a:t>
            </a:r>
            <a:r>
              <a:rPr lang="el-GR" sz="1400" dirty="0"/>
              <a:t>: συνεργάτες που ειδικεύονται στην επαγγελματική εκπαίδευση και κατάρτιση,</a:t>
            </a:r>
          </a:p>
          <a:p>
            <a:pPr marL="742950" lvl="1" indent="-285750">
              <a:buFont typeface="Arial" panose="020B0604020202020204" pitchFamily="34" charset="0"/>
              <a:buChar char="•"/>
            </a:pPr>
            <a:r>
              <a:rPr lang="el-GR" sz="1400" b="1" dirty="0"/>
              <a:t>εταίροι από τον χώρο των μέσων μαζικής ενημέρωσης</a:t>
            </a:r>
            <a:r>
              <a:rPr lang="el-GR" sz="1400" dirty="0"/>
              <a:t>: δημοσιογράφοι και μέσα ενημέρωσης από όλη την ΕΕ που προβάλλουν και προάγουν την εκστρατεία,</a:t>
            </a:r>
          </a:p>
          <a:p>
            <a:pPr marL="742950" lvl="1" indent="-285750">
              <a:buFont typeface="Arial" panose="020B0604020202020204" pitchFamily="34" charset="0"/>
              <a:buChar char="•"/>
            </a:pPr>
            <a:r>
              <a:rPr lang="el-GR" sz="1400" b="1" dirty="0"/>
              <a:t>το Δίκτυο «Enterprise Europe Network»</a:t>
            </a:r>
            <a:r>
              <a:rPr lang="el-GR" sz="1400" dirty="0"/>
              <a:t>: δίκτυο της ΕΕ που συμβάλλει μεταξύ άλλων, στη στήριξη των επιχειρήσεων σε θέματα ασφάλειας και υγείας στην εργασία,</a:t>
            </a:r>
          </a:p>
          <a:p>
            <a:pPr marL="742950" lvl="1" indent="-285750">
              <a:buFont typeface="Arial" panose="020B0604020202020204" pitchFamily="34" charset="0"/>
              <a:buChar char="•"/>
            </a:pPr>
            <a:r>
              <a:rPr lang="el-GR" sz="1400" dirty="0"/>
              <a:t>θεσμικά όργανα της ΕΕ,</a:t>
            </a:r>
          </a:p>
          <a:p>
            <a:pPr marL="742950" lvl="1" indent="-285750">
              <a:buFont typeface="Arial" panose="020B0604020202020204" pitchFamily="34" charset="0"/>
              <a:buChar char="•"/>
            </a:pPr>
            <a:r>
              <a:rPr lang="el-GR" sz="1400" dirty="0"/>
              <a:t>άλλοι οργανισμοί της ΕΕ.</a:t>
            </a:r>
          </a:p>
          <a:p>
            <a:pPr marL="457200" lvl="1" indent="0">
              <a:buFont typeface="Arial" panose="020B0604020202020204" pitchFamily="34" charset="0"/>
              <a:buNone/>
            </a:pPr>
            <a:endParaRPr lang="en-GB" sz="1400" dirty="0"/>
          </a:p>
          <a:p>
            <a:r>
              <a:rPr lang="el-GR" sz="1200" dirty="0">
                <a:solidFill>
                  <a:schemeClr val="accent1"/>
                </a:solidFill>
              </a:rPr>
              <a:t>Οι εταίροι του EU-OSHA ενεργούν ως διαμεσολαβητές μεταξύ του EU-OSHA και του εργατικού δυναμικού της Ευρώπης, ανταλλάσσοντας στο πλαίσιο της εκστρατείας σχετικό ενημερωτικό υλικό και άλλες πηγές πληροφόρησης σε εθνικό επίπεδο. Η αφοσίωση και η ενεργή συμμετοχή των εταίρων του EU-OSHA προάγουν την εκστρατεία και διασφαλίζουν ότι το μήνυμα της εκστρατείας διαδίδεται επιτυχώς σε ολόκληρη την Ευρώπη, φτάνοντας σε επιχειρήσεις και οργανισμούς κάθε μεγέθους.</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26</a:t>
            </a:fld>
            <a:endParaRPr lang="en-GB" dirty="0"/>
          </a:p>
        </p:txBody>
      </p:sp>
    </p:spTree>
    <p:extLst>
      <p:ext uri="{BB962C8B-B14F-4D97-AF65-F5344CB8AC3E}">
        <p14:creationId xmlns:p14="http://schemas.microsoft.com/office/powerpoint/2010/main" val="15940774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28</a:t>
            </a:fld>
            <a:endParaRPr lang="en-GB" dirty="0"/>
          </a:p>
        </p:txBody>
      </p:sp>
    </p:spTree>
    <p:extLst>
      <p:ext uri="{BB962C8B-B14F-4D97-AF65-F5344CB8AC3E}">
        <p14:creationId xmlns:p14="http://schemas.microsoft.com/office/powerpoint/2010/main" val="1249411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r>
              <a:rPr lang="el-GR" b="1" dirty="0"/>
              <a:t>Η Ευρωπαϊκή Εβδομάδα για την Ασφάλεια και την Υγεία στην Εργασία </a:t>
            </a:r>
            <a:r>
              <a:rPr lang="el-GR" b="0" dirty="0"/>
              <a:t>διεξάγεται</a:t>
            </a:r>
            <a:r>
              <a:rPr lang="el-GR" b="1" dirty="0"/>
              <a:t> </a:t>
            </a:r>
            <a:r>
              <a:rPr lang="el-GR" dirty="0"/>
              <a:t>κάθε χρόνο τον Οκτώβριο (43η εβδομάδα), δίνοντας την ευκαιρία σε υποστηρικτές και εταίρους από όλη την Ευρώπη να οργανώσουν τη δική τους εκδήλωση ή δράση με στόχο την ενημέρωση και ευαισθητοποίηση σχετικά με την εκστρατεία. </a:t>
            </a:r>
          </a:p>
          <a:p>
            <a:endParaRPr lang="fr-FR" dirty="0"/>
          </a:p>
          <a:p>
            <a:r>
              <a:rPr lang="el-GR" b="1" dirty="0"/>
              <a:t>Αποκτήστε πιστοποιητικό συμμετοχής</a:t>
            </a:r>
            <a:r>
              <a:rPr lang="el-GR" dirty="0"/>
              <a:t>: Αποκτήστε πιστοποιητικό που βεβαιώνει την ενεργή συμμετοχή σας στην εκστρατεία «Ασφαλείς και Υγιείς Χώροι Εργασίας» διοργανώνοντας μια εκδήλωση ή μια άλλη σχετική δράση. </a:t>
            </a:r>
          </a:p>
          <a:p>
            <a:endParaRPr lang="fr-FR" dirty="0"/>
          </a:p>
          <a:p>
            <a:pPr marL="0" marR="0" lvl="0" indent="0" algn="l" defTabSz="914400" rtl="0" eaLnBrk="1" fontAlgn="auto" latinLnBrk="0" hangingPunct="1">
              <a:lnSpc>
                <a:spcPct val="100000"/>
              </a:lnSpc>
              <a:spcBef>
                <a:spcPts val="0"/>
              </a:spcBef>
              <a:spcAft>
                <a:spcPts val="0"/>
              </a:spcAft>
              <a:buClrTx/>
              <a:buSzTx/>
              <a:buFontTx/>
              <a:buNone/>
              <a:tabLst/>
              <a:defRPr/>
            </a:pPr>
            <a:r>
              <a:rPr lang="el-GR" b="0" dirty="0"/>
              <a:t>Τα</a:t>
            </a:r>
            <a:r>
              <a:rPr lang="el-GR" b="1" dirty="0"/>
              <a:t> Βραβεία Καλής Πρακτικής για Ασφαλείς και Υγιείς Χώρους Εργασίας</a:t>
            </a:r>
            <a:r>
              <a:rPr lang="el-GR" dirty="0"/>
              <a:t> είναι μια πρωτοβουλία που διοργανώνεται σε κάθε εκστρατεία και απονέμονται σε επιχειρήσεις και οργανισμούς που </a:t>
            </a:r>
            <a:r>
              <a:rPr lang="el-GR" sz="1200" b="0" i="0" dirty="0">
                <a:solidFill>
                  <a:schemeClr val="tx1"/>
                </a:solidFill>
                <a:effectLst/>
                <a:latin typeface="+mn-lt"/>
                <a:ea typeface="+mn-lt"/>
                <a:cs typeface="+mn-cs"/>
              </a:rPr>
              <a:t>έχουν συμβάλει σημαντικά και με καινοτόμους τρόπους στην πρόληψη και τη διαχείριση των ψυχοκοινωνικών κινδύνων στην εργασία. Οι Εθνικοί Εστιακοί Πόλοι του </a:t>
            </a:r>
            <a:r>
              <a:rPr lang="en-US" sz="1200" b="0" i="0" dirty="0">
                <a:solidFill>
                  <a:schemeClr val="tx1"/>
                </a:solidFill>
                <a:effectLst/>
                <a:latin typeface="+mn-lt"/>
                <a:ea typeface="+mn-lt"/>
                <a:cs typeface="+mn-cs"/>
              </a:rPr>
              <a:t>EU-OSHA</a:t>
            </a:r>
            <a:r>
              <a:rPr lang="el-GR" sz="1200" b="0" i="0" dirty="0">
                <a:solidFill>
                  <a:schemeClr val="tx1"/>
                </a:solidFill>
                <a:effectLst/>
                <a:latin typeface="+mn-lt"/>
                <a:ea typeface="+mn-lt"/>
                <a:cs typeface="+mn-cs"/>
              </a:rPr>
              <a:t> είναι υπεύθυνοι για την επιλογή του νικητή των βραβείων καλής πρακτικής σε εθνικό επίπεδο, ο οποίος στη συνέχεια θα κοινοποιηθεί στον EU-OSHA.  </a:t>
            </a:r>
          </a:p>
          <a:p>
            <a:endParaRPr lang="en-GB" dirty="0"/>
          </a:p>
          <a:p>
            <a:r>
              <a:rPr lang="el-GR" b="1" dirty="0"/>
              <a:t>Επίσημοι εταίροι της εκστρατείας</a:t>
            </a:r>
            <a:r>
              <a:rPr lang="el-GR" b="0" dirty="0"/>
              <a:t>: Δυνατότητα συμμετοχής των επίσημων εταίρων της εκστρατείας έχουν ευρωπαϊκές και διεθνείς επιχειρήσεις και οργανισμοί που έχουν αναλάβει δέσμευση για την προαγωγή της ψυχικής υγείας στην εργασία και την πρόληψη των ψυχοκοινωνικών κινδύνων σε ολόκληρη την Ευρώπη. Αναμένεται ενεργή συμμετοχή. Με τη σειρά τους, οι επίσημοι εταίροι της εκστρατείας αποκτούν προβολή, μπορούν να προβάλλουν τα νέα τους στον σχετικό </a:t>
            </a:r>
            <a:r>
              <a:rPr lang="el-GR" b="0" dirty="0" err="1"/>
              <a:t>ιστόιτοπο</a:t>
            </a:r>
            <a:r>
              <a:rPr lang="el-GR" b="0" dirty="0"/>
              <a:t> και στο ενημερωτικό δελτίο του EU-OSHA και έχουν την ευκαιρία να επεκτείνουν το δίκτυό τους. </a:t>
            </a:r>
          </a:p>
          <a:p>
            <a:endParaRPr lang="en-GB" b="1" dirty="0"/>
          </a:p>
          <a:p>
            <a:r>
              <a:rPr lang="el-GR" b="1" dirty="0"/>
              <a:t>Εταίροι από τον χώρο των μέσα μαζικής ενημέρωσης:  </a:t>
            </a:r>
            <a:r>
              <a:rPr lang="el-GR" dirty="0"/>
              <a:t>ένα αποκλειστικό ευρωπαϊκό δίκτυο δημοσιογράφων και συντακτών που έχουν αναλάβει τη δέσμευση να προβάλλουν και να προάγουν τους ασφαλείς και υγιείς χώρους εργασίας. Οι εταίροι από τα ΜΜΕ αποκτούν έγκαιρη πρόσβαση σε αξιόπιστο και ειδησεογραφικά ενδιαφέρον περιεχόμενο, αυξημένη προβολή στην κοινότητα της επαγγελματικής ασφάλειας και υγείας (OSH), καθώς και άμεσες επαφές με εμπειρογνώμονες του EU-OSHA και ενδιαφερόμενους φορείς σε όλη την Ευρώπη.</a:t>
            </a:r>
          </a:p>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29</a:t>
            </a:fld>
            <a:endParaRPr lang="en-GB" dirty="0"/>
          </a:p>
        </p:txBody>
      </p:sp>
    </p:spTree>
    <p:extLst>
      <p:ext uri="{BB962C8B-B14F-4D97-AF65-F5344CB8AC3E}">
        <p14:creationId xmlns:p14="http://schemas.microsoft.com/office/powerpoint/2010/main" val="119646967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DBBB53E-E968-4B04-87EF-C96293204690}" type="slidenum">
              <a:rPr lang="en-GB" smtClean="0"/>
              <a:t>30</a:t>
            </a:fld>
            <a:endParaRPr lang="en-GB" dirty="0"/>
          </a:p>
        </p:txBody>
      </p:sp>
    </p:spTree>
    <p:extLst>
      <p:ext uri="{BB962C8B-B14F-4D97-AF65-F5344CB8AC3E}">
        <p14:creationId xmlns:p14="http://schemas.microsoft.com/office/powerpoint/2010/main" val="10840878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 Id="rId6" Type="http://schemas.openxmlformats.org/officeDocument/2006/relationships/image" Target="../media/image2.jpg"/><Relationship Id="rId5" Type="http://schemas.openxmlformats.org/officeDocument/2006/relationships/image" Target="../media/image7.png"/><Relationship Id="rId4" Type="http://schemas.openxmlformats.org/officeDocument/2006/relationships/image" Target="../media/image6.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10.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1.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277445" y="25823"/>
            <a:ext cx="926011" cy="6936959"/>
          </a:xfrm>
          <a:prstGeom prst="rect">
            <a:avLst/>
          </a:prstGeom>
        </p:spPr>
      </p:pic>
      <p:pic>
        <p:nvPicPr>
          <p:cNvPr id="19" name="FONDO-PORTADA-PATRON-EUOSHA-2011-16-9.png"/>
          <p:cNvPicPr>
            <a:picLocks/>
          </p:cNvPicPr>
          <p:nvPr/>
        </p:nvPicPr>
        <p:blipFill>
          <a:blip r:embed="rId3">
            <a:extLst>
              <a:ext uri="{28A0092B-C50C-407E-A947-70E740481C1C}">
                <a14:useLocalDpi xmlns:a14="http://schemas.microsoft.com/office/drawing/2010/main" val="0"/>
              </a:ext>
            </a:extLst>
          </a:blip>
          <a:srcRect/>
          <a:stretch/>
        </p:blipFill>
        <p:spPr>
          <a:xfrm>
            <a:off x="0" y="4233"/>
            <a:ext cx="12192000" cy="6854400"/>
          </a:xfrm>
          <a:prstGeom prst="rect">
            <a:avLst/>
          </a:prstGeom>
        </p:spPr>
      </p:pic>
      <p:sp>
        <p:nvSpPr>
          <p:cNvPr id="2" name="Title 1"/>
          <p:cNvSpPr>
            <a:spLocks noGrp="1"/>
          </p:cNvSpPr>
          <p:nvPr>
            <p:ph type="title"/>
          </p:nvPr>
        </p:nvSpPr>
        <p:spPr>
          <a:xfrm>
            <a:off x="600000" y="3564000"/>
            <a:ext cx="10195200" cy="928800"/>
          </a:xfrm>
        </p:spPr>
        <p:txBody>
          <a:bodyPr lIns="0" tIns="0" rIns="0" bIns="0" anchor="t" anchorCtr="0"/>
          <a:lstStyle>
            <a:lvl1pPr algn="l">
              <a:defRPr sz="3200" b="1" i="0" cap="none" baseline="0"/>
            </a:lvl1pPr>
          </a:lstStyle>
          <a:p>
            <a:r>
              <a:rPr lang="en-GB"/>
              <a:t>Click to edit Master 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dirty="0"/>
          </a:p>
        </p:txBody>
      </p:sp>
      <p:sp>
        <p:nvSpPr>
          <p:cNvPr id="10"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endParaRPr lang="en-GB" sz="900" dirty="0"/>
          </a:p>
        </p:txBody>
      </p:sp>
      <p:sp>
        <p:nvSpPr>
          <p:cNvPr id="13" name="Subtitle 2"/>
          <p:cNvSpPr>
            <a:spLocks noGrp="1"/>
          </p:cNvSpPr>
          <p:nvPr>
            <p:ph type="subTitle" idx="10"/>
          </p:nvPr>
        </p:nvSpPr>
        <p:spPr>
          <a:xfrm>
            <a:off x="600000" y="4626000"/>
            <a:ext cx="10195200" cy="675208"/>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pic>
        <p:nvPicPr>
          <p:cNvPr id="17"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68627" y="6100802"/>
            <a:ext cx="5050469" cy="482113"/>
          </a:xfrm>
          <a:prstGeom prst="rect">
            <a:avLst/>
          </a:prstGeom>
          <a:noFill/>
          <a:ln w="9525">
            <a:noFill/>
            <a:miter lim="800000"/>
            <a:headEnd/>
            <a:tailEnd/>
          </a:ln>
        </p:spPr>
      </p:pic>
      <p:pic>
        <p:nvPicPr>
          <p:cNvPr id="20" name="imagen-portada-EUOSHA-2013-16-9.png"/>
          <p:cNvPicPr>
            <a:picLocks noChangeAspect="1"/>
          </p:cNvPicPr>
          <p:nvPr/>
        </p:nvPicPr>
        <p:blipFill>
          <a:blip r:embed="rId5">
            <a:extLst>
              <a:ext uri="{28A0092B-C50C-407E-A947-70E740481C1C}">
                <a14:useLocalDpi xmlns:a14="http://schemas.microsoft.com/office/drawing/2010/main" val="0"/>
              </a:ext>
            </a:extLst>
          </a:blip>
          <a:srcRect/>
          <a:stretch/>
        </p:blipFill>
        <p:spPr>
          <a:xfrm>
            <a:off x="0" y="1"/>
            <a:ext cx="12192000" cy="3416351"/>
          </a:xfrm>
          <a:prstGeom prst="rect">
            <a:avLst/>
          </a:prstGeom>
        </p:spPr>
      </p:pic>
      <p:pic>
        <p:nvPicPr>
          <p:cNvPr id="8" name="Picture 7">
            <a:extLst>
              <a:ext uri="{FF2B5EF4-FFF2-40B4-BE49-F238E27FC236}">
                <a16:creationId xmlns:a16="http://schemas.microsoft.com/office/drawing/2014/main" id="{229FE1D1-A0DD-9AF4-1914-F7A5B6FFA12F}"/>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0252741" y="5622807"/>
            <a:ext cx="868229" cy="979201"/>
          </a:xfrm>
          <a:prstGeom prst="rect">
            <a:avLst/>
          </a:prstGeom>
        </p:spPr>
      </p:pic>
      <p:pic>
        <p:nvPicPr>
          <p:cNvPr id="11" name="Picture 10">
            <a:extLst>
              <a:ext uri="{FF2B5EF4-FFF2-40B4-BE49-F238E27FC236}">
                <a16:creationId xmlns:a16="http://schemas.microsoft.com/office/drawing/2014/main" id="{D1DEA42D-7E56-0B13-E27C-5EDC968FC8B5}"/>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597888" y="6070346"/>
            <a:ext cx="2165299" cy="553670"/>
          </a:xfrm>
          <a:prstGeom prst="rect">
            <a:avLst/>
          </a:prstGeom>
        </p:spPr>
      </p:pic>
    </p:spTree>
    <p:extLst>
      <p:ext uri="{BB962C8B-B14F-4D97-AF65-F5344CB8AC3E}">
        <p14:creationId xmlns:p14="http://schemas.microsoft.com/office/powerpoint/2010/main" val="58244086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7" name="Content Placeholder 2"/>
          <p:cNvSpPr>
            <a:spLocks noGrp="1"/>
          </p:cNvSpPr>
          <p:nvPr>
            <p:ph sz="half" idx="1"/>
          </p:nvPr>
        </p:nvSpPr>
        <p:spPr>
          <a:xfrm>
            <a:off x="600000" y="1116000"/>
            <a:ext cx="1008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1164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Header Section">
    <p:spTree>
      <p:nvGrpSpPr>
        <p:cNvPr id="1" name=""/>
        <p:cNvGrpSpPr/>
        <p:nvPr/>
      </p:nvGrpSpPr>
      <p:grpSpPr>
        <a:xfrm>
          <a:off x="0" y="0"/>
          <a:ext cx="0" cy="0"/>
          <a:chOff x="0" y="0"/>
          <a:chExt cx="0" cy="0"/>
        </a:xfrm>
      </p:grpSpPr>
      <p:pic>
        <p:nvPicPr>
          <p:cNvPr id="14" name="FONDO-PORTADA-PATRON-EUOSHA-2011-16-9.png"/>
          <p:cNvPicPr>
            <a:picLocks noChangeAspect="1"/>
          </p:cNvPicPr>
          <p:nvPr/>
        </p:nvPicPr>
        <p:blipFill>
          <a:blip r:embed="rId2">
            <a:extLst>
              <a:ext uri="{28A0092B-C50C-407E-A947-70E740481C1C}">
                <a14:useLocalDpi xmlns:a14="http://schemas.microsoft.com/office/drawing/2010/main" val="0"/>
              </a:ext>
            </a:extLst>
          </a:blip>
          <a:srcRect/>
          <a:stretch/>
        </p:blipFill>
        <p:spPr>
          <a:xfrm>
            <a:off x="1" y="-2926"/>
            <a:ext cx="12191999" cy="6860927"/>
          </a:xfrm>
          <a:prstGeom prst="rect">
            <a:avLst/>
          </a:prstGeom>
        </p:spPr>
      </p:pic>
      <p:sp>
        <p:nvSpPr>
          <p:cNvPr id="2" name="Title 1"/>
          <p:cNvSpPr>
            <a:spLocks noGrp="1"/>
          </p:cNvSpPr>
          <p:nvPr>
            <p:ph type="ctrTitle"/>
          </p:nvPr>
        </p:nvSpPr>
        <p:spPr>
          <a:xfrm>
            <a:off x="600000" y="1360800"/>
            <a:ext cx="10195200" cy="1461600"/>
          </a:xfrm>
        </p:spPr>
        <p:txBody>
          <a:bodyPr lIns="0" tIns="0" rIns="0" bIns="0" anchor="t" anchorCtr="0"/>
          <a:lstStyle>
            <a:lvl1pPr>
              <a:defRPr sz="3200" baseline="0"/>
            </a:lvl1pPr>
          </a:lstStyle>
          <a:p>
            <a:r>
              <a:rPr lang="en-GB"/>
              <a:t>Click to edit Master title style</a:t>
            </a:r>
            <a:endParaRPr lang="en-US"/>
          </a:p>
        </p:txBody>
      </p:sp>
      <p:sp>
        <p:nvSpPr>
          <p:cNvPr id="3" name="Subtitle 2"/>
          <p:cNvSpPr>
            <a:spLocks noGrp="1"/>
          </p:cNvSpPr>
          <p:nvPr>
            <p:ph type="subTitle" idx="1"/>
          </p:nvPr>
        </p:nvSpPr>
        <p:spPr>
          <a:xfrm>
            <a:off x="1171200" y="3240000"/>
            <a:ext cx="9619200" cy="1269120"/>
          </a:xfrm>
        </p:spPr>
        <p:txBody>
          <a:bodyPr lIns="0" tIns="0" rIns="0" bIns="0" anchor="t">
            <a:normAutofit/>
          </a:bodyPr>
          <a:lstStyle>
            <a:lvl1pPr marL="0" indent="0" algn="l">
              <a:buNone/>
              <a:defRPr sz="1800" baseline="0">
                <a:solidFill>
                  <a:schemeClr val="tx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GB"/>
              <a:t>Click to edit Master subtitle style</a:t>
            </a:r>
            <a:endParaRPr lang="en-US"/>
          </a:p>
        </p:txBody>
      </p:sp>
      <p:sp>
        <p:nvSpPr>
          <p:cNvPr id="5" name="Slide Number Placeholder 9"/>
          <p:cNvSpPr txBox="1">
            <a:spLocks/>
          </p:cNvSpPr>
          <p:nvPr/>
        </p:nvSpPr>
        <p:spPr>
          <a:xfrm>
            <a:off x="11381682" y="6408724"/>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sz="1400" dirty="0"/>
          </a:p>
        </p:txBody>
      </p:sp>
      <p:sp>
        <p:nvSpPr>
          <p:cNvPr id="9" name="Textplatzhalter 2"/>
          <p:cNvSpPr txBox="1">
            <a:spLocks/>
          </p:cNvSpPr>
          <p:nvPr/>
        </p:nvSpPr>
        <p:spPr>
          <a:xfrm>
            <a:off x="601135" y="6422401"/>
            <a:ext cx="9918700" cy="327025"/>
          </a:xfrm>
          <a:prstGeom prst="rect">
            <a:avLst/>
          </a:prstGeom>
        </p:spPr>
        <p:txBody>
          <a:bodyPr lIns="0" tIns="0" rIns="0" bIns="0" anchor="ctr" anchorCtr="0"/>
          <a:lstStyle>
            <a:lvl1pPr marL="0" indent="0" algn="l" defTabSz="914400" rtl="0" eaLnBrk="1" latinLnBrk="0" hangingPunct="1">
              <a:spcBef>
                <a:spcPts val="0"/>
              </a:spcBef>
              <a:buFont typeface="Arial" pitchFamily="34" charset="0"/>
              <a:buNone/>
              <a:defRPr sz="900" b="0" i="0" kern="1200" spc="30">
                <a:ln>
                  <a:noFill/>
                </a:ln>
                <a:solidFill>
                  <a:srgbClr val="003399"/>
                </a:solidFill>
                <a:latin typeface="Arial"/>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defRPr/>
            </a:pPr>
            <a:r>
              <a:rPr lang="el-GR" sz="900" dirty="0"/>
              <a:t>.</a:t>
            </a:r>
          </a:p>
        </p:txBody>
      </p:sp>
      <p:pic>
        <p:nvPicPr>
          <p:cNvPr id="11" name="Bild 2"/>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600000" y="6100800"/>
            <a:ext cx="1440000" cy="482115"/>
          </a:xfrm>
          <a:prstGeom prst="rect">
            <a:avLst/>
          </a:prstGeom>
          <a:noFill/>
          <a:ln w="9525">
            <a:noFill/>
            <a:miter lim="800000"/>
            <a:headEnd/>
            <a:tailEnd/>
          </a:ln>
        </p:spPr>
      </p:pic>
      <p:pic>
        <p:nvPicPr>
          <p:cNvPr id="12" name="Bild 4"/>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2870400" y="6100801"/>
            <a:ext cx="5049600" cy="482031"/>
          </a:xfrm>
          <a:prstGeom prst="rect">
            <a:avLst/>
          </a:prstGeom>
          <a:noFill/>
          <a:ln w="9525">
            <a:noFill/>
            <a:miter lim="800000"/>
            <a:headEnd/>
            <a:tailEnd/>
          </a:ln>
        </p:spPr>
      </p:pic>
      <p:pic>
        <p:nvPicPr>
          <p:cNvPr id="13" name="Bild 5"/>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0137601" y="5635200"/>
            <a:ext cx="1045812" cy="979200"/>
          </a:xfrm>
          <a:prstGeom prst="rect">
            <a:avLst/>
          </a:prstGeom>
          <a:noFill/>
          <a:ln w="9525">
            <a:noFill/>
            <a:miter lim="800000"/>
            <a:headEnd/>
            <a:tailEnd/>
          </a:ln>
        </p:spPr>
      </p:pic>
    </p:spTree>
    <p:extLst>
      <p:ext uri="{BB962C8B-B14F-4D97-AF65-F5344CB8AC3E}">
        <p14:creationId xmlns:p14="http://schemas.microsoft.com/office/powerpoint/2010/main" val="16341339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ocial Media">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E0B0BF0C-1C43-40C6-8D79-A79F4C7DC847}"/>
              </a:ext>
            </a:extLst>
          </p:cNvPr>
          <p:cNvSpPr txBox="1"/>
          <p:nvPr/>
        </p:nvSpPr>
        <p:spPr>
          <a:xfrm>
            <a:off x="600001" y="113838"/>
            <a:ext cx="5280587" cy="584775"/>
          </a:xfrm>
          <a:prstGeom prst="rect">
            <a:avLst/>
          </a:prstGeom>
          <a:noFill/>
        </p:spPr>
        <p:txBody>
          <a:bodyPr wrap="square" rtlCol="0">
            <a:spAutoFit/>
          </a:bodyPr>
          <a:lstStyle/>
          <a:p>
            <a:r>
              <a:rPr lang="el-GR" sz="3200" b="1" dirty="0">
                <a:solidFill>
                  <a:schemeClr val="tx2"/>
                </a:solidFill>
                <a:ea typeface=""/>
              </a:rPr>
              <a:t>ΣΑΣ ΕΥΧΑΡΙΣΤΟΥΜΕ!</a:t>
            </a:r>
          </a:p>
        </p:txBody>
      </p:sp>
      <p:sp>
        <p:nvSpPr>
          <p:cNvPr id="2" name="TextBox 1">
            <a:extLst>
              <a:ext uri="{FF2B5EF4-FFF2-40B4-BE49-F238E27FC236}">
                <a16:creationId xmlns:a16="http://schemas.microsoft.com/office/drawing/2014/main" id="{408841F7-2A05-3EF9-8BFB-27CA2D8ACFB4}"/>
              </a:ext>
            </a:extLst>
          </p:cNvPr>
          <p:cNvSpPr txBox="1"/>
          <p:nvPr/>
        </p:nvSpPr>
        <p:spPr>
          <a:xfrm>
            <a:off x="2342033" y="2408716"/>
            <a:ext cx="8031387" cy="420564"/>
          </a:xfrm>
          <a:prstGeom prst="rect">
            <a:avLst/>
          </a:prstGeom>
          <a:noFill/>
        </p:spPr>
        <p:txBody>
          <a:bodyPr wrap="square" rtlCol="0">
            <a:spAutoFit/>
          </a:bodyPr>
          <a:lstStyle/>
          <a:p>
            <a:r>
              <a:rPr lang="el-GR" sz="2133" dirty="0">
                <a:solidFill>
                  <a:schemeClr val="accent1"/>
                </a:solidFill>
                <a:ea typeface=""/>
                <a:cs typeface="Trebuchet MS"/>
              </a:rPr>
              <a:t>@EuropeanAgencyforSafetyandHealthatWork</a:t>
            </a:r>
          </a:p>
        </p:txBody>
      </p:sp>
      <p:sp>
        <p:nvSpPr>
          <p:cNvPr id="10" name="TextBox 9">
            <a:extLst>
              <a:ext uri="{FF2B5EF4-FFF2-40B4-BE49-F238E27FC236}">
                <a16:creationId xmlns:a16="http://schemas.microsoft.com/office/drawing/2014/main" id="{CAFF86A4-D080-7E0B-D745-791F747A83DE}"/>
              </a:ext>
            </a:extLst>
          </p:cNvPr>
          <p:cNvSpPr txBox="1"/>
          <p:nvPr/>
        </p:nvSpPr>
        <p:spPr>
          <a:xfrm>
            <a:off x="2351584" y="3701569"/>
            <a:ext cx="5280587" cy="420564"/>
          </a:xfrm>
          <a:prstGeom prst="rect">
            <a:avLst/>
          </a:prstGeom>
          <a:noFill/>
        </p:spPr>
        <p:txBody>
          <a:bodyPr wrap="square" rtlCol="0">
            <a:spAutoFit/>
          </a:bodyPr>
          <a:lstStyle/>
          <a:p>
            <a:r>
              <a:rPr lang="el-GR" sz="2133" dirty="0">
                <a:solidFill>
                  <a:schemeClr val="accent1"/>
                </a:solidFill>
                <a:ea typeface=""/>
                <a:cs typeface="Trebuchet MS"/>
              </a:rPr>
              <a:t>@EU_OSHA</a:t>
            </a:r>
          </a:p>
        </p:txBody>
      </p:sp>
      <p:sp>
        <p:nvSpPr>
          <p:cNvPr id="11" name="TextBox 10">
            <a:extLst>
              <a:ext uri="{FF2B5EF4-FFF2-40B4-BE49-F238E27FC236}">
                <a16:creationId xmlns:a16="http://schemas.microsoft.com/office/drawing/2014/main" id="{BBA9EA81-FF72-ADA1-ADAE-2A3E4262EEDB}"/>
              </a:ext>
            </a:extLst>
          </p:cNvPr>
          <p:cNvSpPr txBox="1"/>
          <p:nvPr/>
        </p:nvSpPr>
        <p:spPr>
          <a:xfrm>
            <a:off x="2342033" y="1805366"/>
            <a:ext cx="9472912" cy="420564"/>
          </a:xfrm>
          <a:prstGeom prst="rect">
            <a:avLst/>
          </a:prstGeom>
          <a:noFill/>
        </p:spPr>
        <p:txBody>
          <a:bodyPr wrap="square" rtlCol="0">
            <a:spAutoFit/>
          </a:bodyPr>
          <a:lstStyle/>
          <a:p>
            <a:r>
              <a:rPr lang="el-GR" sz="2133" dirty="0">
                <a:solidFill>
                  <a:schemeClr val="accent1"/>
                </a:solidFill>
                <a:ea typeface=""/>
                <a:cs typeface="Trebuchet MS"/>
              </a:rPr>
              <a:t>Ευρωπαϊκός Οργανισμός για την Ασφάλεια και την Υγεία στην Εργασία (EU-OSHA)</a:t>
            </a:r>
          </a:p>
        </p:txBody>
      </p:sp>
      <p:sp>
        <p:nvSpPr>
          <p:cNvPr id="12" name="TextBox 11">
            <a:extLst>
              <a:ext uri="{FF2B5EF4-FFF2-40B4-BE49-F238E27FC236}">
                <a16:creationId xmlns:a16="http://schemas.microsoft.com/office/drawing/2014/main" id="{29ED77D2-06B7-857E-DE23-72D6208B2878}"/>
              </a:ext>
            </a:extLst>
          </p:cNvPr>
          <p:cNvSpPr txBox="1"/>
          <p:nvPr/>
        </p:nvSpPr>
        <p:spPr>
          <a:xfrm>
            <a:off x="2373472" y="4302495"/>
            <a:ext cx="5280587" cy="420564"/>
          </a:xfrm>
          <a:prstGeom prst="rect">
            <a:avLst/>
          </a:prstGeom>
          <a:noFill/>
        </p:spPr>
        <p:txBody>
          <a:bodyPr wrap="square" rtlCol="0">
            <a:spAutoFit/>
          </a:bodyPr>
          <a:lstStyle/>
          <a:p>
            <a:r>
              <a:rPr lang="el-GR" sz="2133" dirty="0">
                <a:solidFill>
                  <a:schemeClr val="accent1"/>
                </a:solidFill>
                <a:ea typeface=""/>
                <a:cs typeface="Trebuchet MS"/>
              </a:rPr>
              <a:t>EU_OSHA</a:t>
            </a:r>
          </a:p>
        </p:txBody>
      </p:sp>
      <p:pic>
        <p:nvPicPr>
          <p:cNvPr id="13" name="Graphic 12">
            <a:extLst>
              <a:ext uri="{FF2B5EF4-FFF2-40B4-BE49-F238E27FC236}">
                <a16:creationId xmlns:a16="http://schemas.microsoft.com/office/drawing/2014/main" id="{6E86EF06-243A-6017-49CF-A45B8B3B6677}"/>
              </a:ext>
            </a:extLst>
          </p:cNvPr>
          <p:cNvPicPr>
            <a:picLocks noChangeAspect="1"/>
          </p:cNvPicPr>
          <p:nvPr/>
        </p:nvPicPr>
        <p:blipFill>
          <a:blip>
            <a:extLst>
              <a:ext uri="{96DAC541-7B7A-43D3-8B79-37D633B846F1}">
                <asvg:svgBlip xmlns:asvg="http://schemas.microsoft.com/office/drawing/2016/SVG/main" r:embed="rId2"/>
              </a:ext>
            </a:extLst>
          </a:blip>
          <a:srcRect b="65732"/>
          <a:stretch>
            <a:fillRect/>
          </a:stretch>
        </p:blipFill>
        <p:spPr>
          <a:xfrm>
            <a:off x="1775398" y="1786964"/>
            <a:ext cx="469900" cy="1161984"/>
          </a:xfrm>
          <a:prstGeom prst="rect">
            <a:avLst/>
          </a:prstGeom>
        </p:spPr>
      </p:pic>
      <p:sp>
        <p:nvSpPr>
          <p:cNvPr id="14" name="TextBox 13">
            <a:extLst>
              <a:ext uri="{FF2B5EF4-FFF2-40B4-BE49-F238E27FC236}">
                <a16:creationId xmlns:a16="http://schemas.microsoft.com/office/drawing/2014/main" id="{BFC2D16E-CCF2-F6CA-7E19-1FE27F155F7E}"/>
              </a:ext>
            </a:extLst>
          </p:cNvPr>
          <p:cNvSpPr txBox="1"/>
          <p:nvPr/>
        </p:nvSpPr>
        <p:spPr>
          <a:xfrm>
            <a:off x="2342033" y="3045929"/>
            <a:ext cx="5280587" cy="420564"/>
          </a:xfrm>
          <a:prstGeom prst="rect">
            <a:avLst/>
          </a:prstGeom>
          <a:noFill/>
        </p:spPr>
        <p:txBody>
          <a:bodyPr wrap="square" rtlCol="0">
            <a:spAutoFit/>
          </a:bodyPr>
          <a:lstStyle/>
          <a:p>
            <a:r>
              <a:rPr lang="el-GR" sz="2133" dirty="0">
                <a:solidFill>
                  <a:schemeClr val="accent1"/>
                </a:solidFill>
                <a:ea typeface=""/>
                <a:cs typeface="Trebuchet MS"/>
              </a:rPr>
              <a:t>@osha.europa.eu</a:t>
            </a:r>
          </a:p>
        </p:txBody>
      </p:sp>
      <p:pic>
        <p:nvPicPr>
          <p:cNvPr id="15" name="Graphic 14">
            <a:extLst>
              <a:ext uri="{FF2B5EF4-FFF2-40B4-BE49-F238E27FC236}">
                <a16:creationId xmlns:a16="http://schemas.microsoft.com/office/drawing/2014/main" id="{9A333F86-33D9-9260-99AE-ACB1C41501A1}"/>
              </a:ext>
            </a:extLst>
          </p:cNvPr>
          <p:cNvPicPr>
            <a:picLocks noChangeAspect="1"/>
          </p:cNvPicPr>
          <p:nvPr/>
        </p:nvPicPr>
        <p:blipFill>
          <a:blip>
            <a:extLst>
              <a:ext uri="{96DAC541-7B7A-43D3-8B79-37D633B846F1}">
                <asvg:svgBlip xmlns:asvg="http://schemas.microsoft.com/office/drawing/2016/SVG/main" r:embed="rId2"/>
              </a:ext>
            </a:extLst>
          </a:blip>
          <a:srcRect t="52737" b="30731"/>
          <a:stretch>
            <a:fillRect/>
          </a:stretch>
        </p:blipFill>
        <p:spPr>
          <a:xfrm>
            <a:off x="1772330" y="2948949"/>
            <a:ext cx="469900" cy="560599"/>
          </a:xfrm>
          <a:prstGeom prst="rect">
            <a:avLst/>
          </a:prstGeom>
        </p:spPr>
      </p:pic>
      <p:pic>
        <p:nvPicPr>
          <p:cNvPr id="16" name="Graphic 15">
            <a:extLst>
              <a:ext uri="{FF2B5EF4-FFF2-40B4-BE49-F238E27FC236}">
                <a16:creationId xmlns:a16="http://schemas.microsoft.com/office/drawing/2014/main" id="{6EC1E031-1617-ADE4-CFF0-3A2B378AC887}"/>
              </a:ext>
            </a:extLst>
          </p:cNvPr>
          <p:cNvPicPr>
            <a:picLocks noChangeAspect="1"/>
          </p:cNvPicPr>
          <p:nvPr/>
        </p:nvPicPr>
        <p:blipFill>
          <a:blip>
            <a:extLst>
              <a:ext uri="{96DAC541-7B7A-43D3-8B79-37D633B846F1}">
                <asvg:svgBlip xmlns:asvg="http://schemas.microsoft.com/office/drawing/2016/SVG/main" r:embed="rId2"/>
              </a:ext>
            </a:extLst>
          </a:blip>
          <a:srcRect t="72163"/>
          <a:stretch>
            <a:fillRect/>
          </a:stretch>
        </p:blipFill>
        <p:spPr>
          <a:xfrm>
            <a:off x="1772330" y="3621022"/>
            <a:ext cx="469900" cy="943940"/>
          </a:xfrm>
          <a:prstGeom prst="rect">
            <a:avLst/>
          </a:prstGeom>
        </p:spPr>
      </p:pic>
    </p:spTree>
    <p:extLst>
      <p:ext uri="{BB962C8B-B14F-4D97-AF65-F5344CB8AC3E}">
        <p14:creationId xmlns:p14="http://schemas.microsoft.com/office/powerpoint/2010/main" val="2809736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CB0C08-1D13-F181-4705-69373AFD7455}"/>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A333181F-493E-7A4E-18F2-E49551E109BB}"/>
              </a:ext>
            </a:extLst>
          </p:cNvPr>
          <p:cNvSpPr txBox="1">
            <a:spLocks/>
          </p:cNvSpPr>
          <p:nvPr/>
        </p:nvSpPr>
        <p:spPr>
          <a:xfrm>
            <a:off x="600000" y="1116000"/>
            <a:ext cx="10080000" cy="4860000"/>
          </a:xfrm>
          <a:prstGeom prst="rect">
            <a:avLst/>
          </a:prstGeom>
        </p:spPr>
        <p:txBody>
          <a:bodyPr vert="horz" lIns="121920" tIns="60960" rIns="121920" bIns="60960" rtlCol="0" anchor="t" anchorCtr="0">
            <a:norm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endParaRPr kumimoji="0" lang="en-US" sz="1467" b="1" i="0" u="none" strike="noStrike" kern="1200" cap="none" spc="0" normalizeH="0" baseline="0" noProof="0" dirty="0">
              <a:ln>
                <a:noFill/>
              </a:ln>
              <a:solidFill>
                <a:srgbClr val="003399"/>
              </a:solidFill>
              <a:effectLst/>
              <a:uLnTx/>
              <a:uFillTx/>
              <a:latin typeface="Arial"/>
              <a:ea typeface="+mn-ea"/>
              <a:cs typeface="+mn-cs"/>
            </a:endParaRP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l-GR" sz="1467" b="1" i="0" u="none" strike="noStrike" cap="none" normalizeH="0" baseline="0" noProof="0" dirty="0">
                <a:ln>
                  <a:noFill/>
                </a:ln>
                <a:solidFill>
                  <a:srgbClr val="003399"/>
                </a:solidFill>
                <a:effectLst/>
                <a:uLnTx/>
                <a:uFillTx/>
                <a:latin typeface="Arial"/>
                <a:ea typeface="Arial"/>
                <a:cs typeface="+mn-cs"/>
              </a:rPr>
              <a:t>Συντάκτης:</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l-GR" sz="1467" b="1" i="0" u="none" strike="noStrike" cap="none" normalizeH="0" baseline="0" noProof="0" dirty="0">
                <a:ln>
                  <a:noFill/>
                </a:ln>
                <a:solidFill>
                  <a:srgbClr val="003399"/>
                </a:solidFill>
                <a:effectLst/>
                <a:uLnTx/>
                <a:uFillTx/>
                <a:latin typeface="Arial"/>
                <a:ea typeface="Arial"/>
                <a:cs typeface="+mn-cs"/>
              </a:rPr>
              <a:t>Διαχείριση έργου:</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l-GR" sz="1467" b="1" i="0" u="none" strike="noStrike" cap="none" normalizeH="0" baseline="0" noProof="0" dirty="0">
                <a:ln>
                  <a:noFill/>
                </a:ln>
                <a:solidFill>
                  <a:srgbClr val="003399"/>
                </a:solidFill>
                <a:effectLst/>
                <a:uLnTx/>
                <a:uFillTx/>
                <a:latin typeface="Arial"/>
                <a:ea typeface="Arial"/>
                <a:cs typeface="+mn-cs"/>
              </a:rPr>
              <a:t>Ούτε ο Ευρωπαϊκός Οργανισμός για την Ασφάλεια και την Υγεία στην Εργασία ούτε οποιοδήποτε άλλο πρόσωπο ενεργεί εξ ονόματος του Οργανισμού ευθύνεται για ενδεχόμενη χρήση των παρακάτω πληροφοριών.</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l-GR" sz="1467" b="1" i="0" u="none" strike="noStrike" cap="none" normalizeH="0" baseline="0" noProof="0" dirty="0">
                <a:ln>
                  <a:noFill/>
                </a:ln>
                <a:solidFill>
                  <a:srgbClr val="003399"/>
                </a:solidFill>
                <a:effectLst/>
                <a:uLnTx/>
                <a:uFillTx/>
                <a:latin typeface="Arial"/>
                <a:ea typeface="Arial"/>
                <a:cs typeface="+mn-cs"/>
              </a:rPr>
              <a:t>© Ευρωπαϊκός Οργανισμός για την Ασφάλεια και την Υγεία στην Εργασία, </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l-GR" sz="1467" b="1" i="0" u="none" strike="noStrike" cap="none" normalizeH="0" baseline="0" noProof="0" dirty="0">
                <a:ln>
                  <a:noFill/>
                </a:ln>
                <a:solidFill>
                  <a:srgbClr val="003399"/>
                </a:solidFill>
                <a:effectLst/>
                <a:uLnTx/>
                <a:uFillTx/>
                <a:latin typeface="Arial"/>
                <a:ea typeface="Arial"/>
                <a:cs typeface="+mn-cs"/>
              </a:rPr>
              <a:t>Η αναπαραγωγή επιτρέπεται εφόσον αναφέρεται η πηγή.</a:t>
            </a:r>
          </a:p>
          <a:p>
            <a:pPr marL="0" marR="0" lvl="0" indent="0" algn="l" defTabSz="457189" rtl="0" eaLnBrk="1" fontAlgn="auto" latinLnBrk="0" hangingPunct="1">
              <a:lnSpc>
                <a:spcPct val="100000"/>
              </a:lnSpc>
              <a:spcBef>
                <a:spcPts val="600"/>
              </a:spcBef>
              <a:spcAft>
                <a:spcPts val="0"/>
              </a:spcAft>
              <a:buClr>
                <a:srgbClr val="003399"/>
              </a:buClr>
              <a:buSzTx/>
              <a:buFont typeface="Wingdings" pitchFamily="2" charset="2"/>
              <a:buNone/>
              <a:tabLst/>
              <a:defRPr/>
            </a:pPr>
            <a:r>
              <a:rPr kumimoji="0" lang="el-GR" sz="1467" b="1" i="0" u="none" strike="noStrike" cap="none" normalizeH="0" baseline="0" noProof="0" dirty="0">
                <a:ln>
                  <a:noFill/>
                </a:ln>
                <a:solidFill>
                  <a:srgbClr val="003399"/>
                </a:solidFill>
                <a:effectLst/>
                <a:uLnTx/>
                <a:uFillTx/>
                <a:latin typeface="Arial"/>
                <a:ea typeface="Arial"/>
                <a:cs typeface="+mn-cs"/>
              </a:rPr>
              <a:t>Για κάθε χρήση ή αναπαραγωγή φωτογραφιών ή άλλου υλικού τα οποία δεν καλύπτονται από δικαιώματα πνευματικής ιδιοκτησίας του Ευρωπαϊκού Οργανισμού για την Ασφάλεια και την Υγεία στην Εργασία πρέπει να ζητείται απευθείας η άδεια των κατόχων των δικαιωμάτων πνευματικής ιδιοκτησίας.</a:t>
            </a:r>
          </a:p>
          <a:p>
            <a:pPr marL="251994" marR="0" lvl="0" indent="-251994" algn="l" defTabSz="457189" rtl="0" eaLnBrk="1" fontAlgn="auto" latinLnBrk="0" hangingPunct="1">
              <a:lnSpc>
                <a:spcPct val="100000"/>
              </a:lnSpc>
              <a:spcBef>
                <a:spcPts val="600"/>
              </a:spcBef>
              <a:spcAft>
                <a:spcPts val="0"/>
              </a:spcAft>
              <a:buClr>
                <a:srgbClr val="003399"/>
              </a:buClr>
              <a:buSzTx/>
              <a:buFont typeface="Wingdings" pitchFamily="2" charset="2"/>
              <a:buChar char="§"/>
              <a:tabLst/>
              <a:defRPr/>
            </a:pPr>
            <a:endParaRPr kumimoji="0" lang="en-GB" sz="1800" b="1" i="0" u="none" strike="noStrike" kern="1200" cap="none" spc="0" normalizeH="0" baseline="0" noProof="0" dirty="0">
              <a:ln>
                <a:noFill/>
              </a:ln>
              <a:solidFill>
                <a:srgbClr val="003399"/>
              </a:solidFill>
              <a:effectLst/>
              <a:uLnTx/>
              <a:uFillTx/>
              <a:latin typeface="Arial"/>
              <a:ea typeface="+mn-ea"/>
              <a:cs typeface="+mn-cs"/>
            </a:endParaRPr>
          </a:p>
        </p:txBody>
      </p:sp>
      <p:sp>
        <p:nvSpPr>
          <p:cNvPr id="4" name="Content Placeholder 2">
            <a:extLst>
              <a:ext uri="{FF2B5EF4-FFF2-40B4-BE49-F238E27FC236}">
                <a16:creationId xmlns:a16="http://schemas.microsoft.com/office/drawing/2014/main" id="{14E43108-E4FC-4CC1-124E-129630EA5B94}"/>
              </a:ext>
            </a:extLst>
          </p:cNvPr>
          <p:cNvSpPr>
            <a:spLocks noGrp="1"/>
          </p:cNvSpPr>
          <p:nvPr>
            <p:ph sz="half" idx="1" hasCustomPrompt="1"/>
          </p:nvPr>
        </p:nvSpPr>
        <p:spPr>
          <a:xfrm>
            <a:off x="1359600" y="3333890"/>
            <a:ext cx="828879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author</a:t>
            </a:r>
          </a:p>
        </p:txBody>
      </p:sp>
      <p:sp>
        <p:nvSpPr>
          <p:cNvPr id="5" name="Content Placeholder 2">
            <a:extLst>
              <a:ext uri="{FF2B5EF4-FFF2-40B4-BE49-F238E27FC236}">
                <a16:creationId xmlns:a16="http://schemas.microsoft.com/office/drawing/2014/main" id="{5971BE78-E9DB-67C0-3E02-A5D0467BFF7A}"/>
              </a:ext>
            </a:extLst>
          </p:cNvPr>
          <p:cNvSpPr>
            <a:spLocks noGrp="1"/>
          </p:cNvSpPr>
          <p:nvPr>
            <p:ph sz="half" idx="10" hasCustomPrompt="1"/>
          </p:nvPr>
        </p:nvSpPr>
        <p:spPr>
          <a:xfrm>
            <a:off x="5123539" y="4481156"/>
            <a:ext cx="1452515"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Year</a:t>
            </a:r>
          </a:p>
        </p:txBody>
      </p:sp>
      <p:sp>
        <p:nvSpPr>
          <p:cNvPr id="6" name="Content Placeholder 2">
            <a:extLst>
              <a:ext uri="{FF2B5EF4-FFF2-40B4-BE49-F238E27FC236}">
                <a16:creationId xmlns:a16="http://schemas.microsoft.com/office/drawing/2014/main" id="{E185B128-DA71-565F-04F1-DE69A837C7BD}"/>
              </a:ext>
            </a:extLst>
          </p:cNvPr>
          <p:cNvSpPr>
            <a:spLocks noGrp="1"/>
          </p:cNvSpPr>
          <p:nvPr>
            <p:ph sz="half" idx="11" hasCustomPrompt="1"/>
          </p:nvPr>
        </p:nvSpPr>
        <p:spPr>
          <a:xfrm>
            <a:off x="2579256" y="3630668"/>
            <a:ext cx="7069139" cy="296777"/>
          </a:xfrm>
        </p:spPr>
        <p:txBody>
          <a:bodyPr>
            <a:normAutofit/>
          </a:bodyPr>
          <a:lstStyle>
            <a:lvl1pPr marL="0" indent="0">
              <a:buNone/>
              <a:defRPr sz="1467"/>
            </a:lvl1pPr>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US"/>
              <a:t>Enter PM</a:t>
            </a:r>
          </a:p>
        </p:txBody>
      </p:sp>
    </p:spTree>
    <p:extLst>
      <p:ext uri="{BB962C8B-B14F-4D97-AF65-F5344CB8AC3E}">
        <p14:creationId xmlns:p14="http://schemas.microsoft.com/office/powerpoint/2010/main" val="30360579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489600"/>
          </a:xfrm>
        </p:spPr>
        <p:txBody>
          <a:bodyPr/>
          <a:lstStyle/>
          <a:p>
            <a:r>
              <a:rPr lang="en-GB"/>
              <a:t>Click to edit Master title style</a:t>
            </a:r>
            <a:endParaRPr lang="en-US"/>
          </a:p>
        </p:txBody>
      </p:sp>
      <p:sp>
        <p:nvSpPr>
          <p:cNvPr id="3" name="Content Placeholder 2"/>
          <p:cNvSpPr>
            <a:spLocks noGrp="1"/>
          </p:cNvSpPr>
          <p:nvPr>
            <p:ph sz="half" idx="1"/>
          </p:nvPr>
        </p:nvSpPr>
        <p:spPr>
          <a:xfrm>
            <a:off x="599999" y="1115999"/>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5880000" y="1116000"/>
            <a:ext cx="4800000"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3946690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60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4" name="Content Placeholder 3"/>
          <p:cNvSpPr>
            <a:spLocks noGrp="1"/>
          </p:cNvSpPr>
          <p:nvPr>
            <p:ph sz="half" idx="2"/>
          </p:nvPr>
        </p:nvSpPr>
        <p:spPr>
          <a:xfrm>
            <a:off x="599999" y="1655999"/>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5880000" y="1116000"/>
            <a:ext cx="4800000" cy="540000"/>
          </a:xfrm>
        </p:spPr>
        <p:txBody>
          <a:bodyPr anchor="b">
            <a:noAutofit/>
          </a:bodyPr>
          <a:lstStyle>
            <a:lvl1pPr marL="0" indent="0">
              <a:buNone/>
              <a:defRPr sz="2000" b="0" baseline="0"/>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880000" y="1656000"/>
            <a:ext cx="4800000" cy="432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891431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Tree>
    <p:extLst>
      <p:ext uri="{BB962C8B-B14F-4D97-AF65-F5344CB8AC3E}">
        <p14:creationId xmlns:p14="http://schemas.microsoft.com/office/powerpoint/2010/main" val="35356583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65562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80000"/>
            <a:ext cx="10080000" cy="540000"/>
          </a:xfrm>
        </p:spPr>
        <p:txBody>
          <a:bodyPr anchor="b"/>
          <a:lstStyle>
            <a:lvl1pPr algn="l">
              <a:defRPr sz="2400" b="1" i="0" baseline="0"/>
            </a:lvl1pPr>
          </a:lstStyle>
          <a:p>
            <a:r>
              <a:rPr lang="en-GB"/>
              <a:t>Click to edit Master title style</a:t>
            </a:r>
            <a:endParaRPr lang="en-US"/>
          </a:p>
        </p:txBody>
      </p:sp>
      <p:sp>
        <p:nvSpPr>
          <p:cNvPr id="3" name="Content Placeholder 2"/>
          <p:cNvSpPr>
            <a:spLocks noGrp="1"/>
          </p:cNvSpPr>
          <p:nvPr>
            <p:ph idx="1"/>
          </p:nvPr>
        </p:nvSpPr>
        <p:spPr>
          <a:xfrm>
            <a:off x="4920002" y="1116000"/>
            <a:ext cx="5706492" cy="4860000"/>
          </a:xfrm>
        </p:spPr>
        <p:txBody>
          <a:bodyPr>
            <a:normAutofit/>
          </a:bodyPr>
          <a:lstStyle>
            <a:lvl5pPr>
              <a:defRPr/>
            </a:lvl5pPr>
            <a:lvl6pPr marL="2514537" indent="-228594">
              <a:buClr>
                <a:schemeClr val="tx2"/>
              </a:buClr>
              <a:buSzPct val="101000"/>
              <a:buFont typeface="Courier New" pitchFamily="49" charset="0"/>
              <a:buChar char="o"/>
              <a:defRPr sz="1200"/>
            </a:lvl6pPr>
            <a:lvl7pPr marL="2971726" indent="-228594">
              <a:buClr>
                <a:schemeClr val="tx2"/>
              </a:buClr>
              <a:buFont typeface="Courier New" pitchFamily="49" charset="0"/>
              <a:buChar char="o"/>
              <a:defRPr sz="1200" baseline="0"/>
            </a:lvl7pPr>
            <a:lvl8pPr marL="3428914" indent="-228594">
              <a:buClr>
                <a:schemeClr val="tx2"/>
              </a:buClr>
              <a:buFont typeface="Courier New" pitchFamily="49" charset="0"/>
              <a:buChar char="o"/>
              <a:defRPr sz="1200" baseline="0"/>
            </a:lvl8pPr>
            <a:lvl9pPr marL="3886103" indent="-228594">
              <a:buClr>
                <a:schemeClr val="tx2"/>
              </a:buClr>
              <a:buFont typeface="Courier New" pitchFamily="49" charset="0"/>
              <a:buChar char="o"/>
              <a:defRPr sz="1200" baseline="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600000" y="1116000"/>
            <a:ext cx="3840000" cy="48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Tree>
    <p:extLst>
      <p:ext uri="{BB962C8B-B14F-4D97-AF65-F5344CB8AC3E}">
        <p14:creationId xmlns:p14="http://schemas.microsoft.com/office/powerpoint/2010/main" val="38249114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0000" y="1116000"/>
            <a:ext cx="5399989" cy="900000"/>
          </a:xfrm>
        </p:spPr>
        <p:txBody>
          <a:bodyPr anchor="b">
            <a:normAutofit/>
          </a:bodyPr>
          <a:lstStyle>
            <a:lvl1pPr algn="l">
              <a:defRPr sz="2400" b="1" i="0" baseline="0"/>
            </a:lvl1pPr>
          </a:lstStyle>
          <a:p>
            <a:r>
              <a:rPr lang="en-GB"/>
              <a:t>Click to edit Master title style</a:t>
            </a:r>
            <a:endParaRPr lang="en-US"/>
          </a:p>
        </p:txBody>
      </p:sp>
      <p:sp>
        <p:nvSpPr>
          <p:cNvPr id="4" name="Text Placeholder 3"/>
          <p:cNvSpPr>
            <a:spLocks noGrp="1"/>
          </p:cNvSpPr>
          <p:nvPr>
            <p:ph type="body" sz="half" idx="2"/>
          </p:nvPr>
        </p:nvSpPr>
        <p:spPr>
          <a:xfrm>
            <a:off x="599999" y="2016000"/>
            <a:ext cx="5400000" cy="3960000"/>
          </a:xfrm>
        </p:spPr>
        <p:txBody>
          <a:bodyPr anchor="t">
            <a:normAutofit/>
          </a:bodyPr>
          <a:lstStyle>
            <a:lvl1pPr marL="0" indent="0">
              <a:buNone/>
              <a:defRPr sz="12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GB"/>
              <a:t>Click to edit Master text styles</a:t>
            </a:r>
          </a:p>
        </p:txBody>
      </p:sp>
      <p:sp>
        <p:nvSpPr>
          <p:cNvPr id="18" name="Picture Placeholder 17"/>
          <p:cNvSpPr>
            <a:spLocks noGrp="1"/>
          </p:cNvSpPr>
          <p:nvPr>
            <p:ph type="pic" sz="quarter" idx="14"/>
          </p:nvPr>
        </p:nvSpPr>
        <p:spPr>
          <a:xfrm>
            <a:off x="6502400" y="1600200"/>
            <a:ext cx="4572000" cy="3429000"/>
          </a:xfrm>
          <a:prstGeom prst="ellipse">
            <a:avLst/>
          </a:prstGeom>
          <a:ln w="76200">
            <a:noFill/>
          </a:ln>
        </p:spPr>
        <p:txBody>
          <a:bodyPr/>
          <a:lstStyle/>
          <a:p>
            <a:r>
              <a:rPr lang="en-GB" dirty="0"/>
              <a:t>Click icon to add picture</a:t>
            </a:r>
            <a:endParaRPr lang="en-US" dirty="0"/>
          </a:p>
        </p:txBody>
      </p:sp>
    </p:spTree>
    <p:extLst>
      <p:ext uri="{BB962C8B-B14F-4D97-AF65-F5344CB8AC3E}">
        <p14:creationId xmlns:p14="http://schemas.microsoft.com/office/powerpoint/2010/main" val="3240271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10080000"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626878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37093" y="1116000"/>
            <a:ext cx="652800" cy="4860000"/>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600000" y="1116000"/>
            <a:ext cx="8856373" cy="486000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21569370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48C47-ACDF-9166-C591-82A3BB11B28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3F63650C-A239-5291-BBFF-0D6E9C53AB8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A5A38236-B34C-AD98-F715-C0CE4F880C4E}"/>
              </a:ext>
            </a:extLst>
          </p:cNvPr>
          <p:cNvSpPr>
            <a:spLocks noGrp="1"/>
          </p:cNvSpPr>
          <p:nvPr>
            <p:ph type="dt" sz="half" idx="10"/>
          </p:nvPr>
        </p:nvSpPr>
        <p:spPr/>
        <p:txBody>
          <a:bodyPr/>
          <a:lstStyle/>
          <a:p>
            <a:fld id="{ECACD359-935B-4549-8940-A815A6F84B79}" type="datetimeFigureOut">
              <a:rPr lang="en-GB" smtClean="0"/>
              <a:t>15/09/2026</a:t>
            </a:fld>
            <a:endParaRPr lang="en-GB" dirty="0"/>
          </a:p>
        </p:txBody>
      </p:sp>
      <p:sp>
        <p:nvSpPr>
          <p:cNvPr id="5" name="Footer Placeholder 4">
            <a:extLst>
              <a:ext uri="{FF2B5EF4-FFF2-40B4-BE49-F238E27FC236}">
                <a16:creationId xmlns:a16="http://schemas.microsoft.com/office/drawing/2014/main" id="{1CAD1968-AB34-B0A1-A7BD-CE5E627DDEC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id="{EA8C9EC8-403C-D941-E287-E7F7508AF704}"/>
              </a:ext>
            </a:extLst>
          </p:cNvPr>
          <p:cNvSpPr>
            <a:spLocks noGrp="1"/>
          </p:cNvSpPr>
          <p:nvPr>
            <p:ph type="sldNum" sz="quarter" idx="12"/>
          </p:nvPr>
        </p:nvSpPr>
        <p:spPr/>
        <p:txBody>
          <a:bodyPr/>
          <a:lstStyle/>
          <a:p>
            <a:fld id="{35C90CD6-6913-42FC-806F-769177573D76}" type="slidenum">
              <a:rPr lang="en-GB" smtClean="0"/>
              <a:t>‹#›</a:t>
            </a:fld>
            <a:endParaRPr lang="en-GB" dirty="0"/>
          </a:p>
        </p:txBody>
      </p:sp>
    </p:spTree>
    <p:extLst>
      <p:ext uri="{BB962C8B-B14F-4D97-AF65-F5344CB8AC3E}">
        <p14:creationId xmlns:p14="http://schemas.microsoft.com/office/powerpoint/2010/main" val="35378584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3.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jp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3" name="FONDO-PATRON-EUOSHA-2011-16-9.png"/>
          <p:cNvPicPr>
            <a:picLocks/>
          </p:cNvPicPr>
          <p:nvPr/>
        </p:nvPicPr>
        <p:blipFill>
          <a:blip r:embed="rId16">
            <a:extLst>
              <a:ext uri="{28A0092B-C50C-407E-A947-70E740481C1C}">
                <a14:useLocalDpi xmlns:a14="http://schemas.microsoft.com/office/drawing/2010/main" val="0"/>
              </a:ext>
            </a:extLst>
          </a:blip>
          <a:srcRect/>
          <a:stretch/>
        </p:blipFill>
        <p:spPr>
          <a:xfrm>
            <a:off x="0" y="8585"/>
            <a:ext cx="12192000" cy="6854400"/>
          </a:xfrm>
          <a:prstGeom prst="rect">
            <a:avLst/>
          </a:prstGeom>
        </p:spPr>
      </p:pic>
      <p:sp>
        <p:nvSpPr>
          <p:cNvPr id="2" name="Title Placeholder 1"/>
          <p:cNvSpPr>
            <a:spLocks noGrp="1"/>
          </p:cNvSpPr>
          <p:nvPr>
            <p:ph type="title"/>
          </p:nvPr>
        </p:nvSpPr>
        <p:spPr>
          <a:xfrm>
            <a:off x="600002" y="180000"/>
            <a:ext cx="10079831" cy="489600"/>
          </a:xfrm>
          <a:prstGeom prst="rect">
            <a:avLst/>
          </a:prstGeom>
        </p:spPr>
        <p:txBody>
          <a:bodyPr vert="horz" lIns="91440" tIns="45720" rIns="91440" bIns="45720" rtlCol="0" anchor="ctr">
            <a:noAutofit/>
          </a:bodyPr>
          <a:lstStyle/>
          <a:p>
            <a:r>
              <a:rPr lang="en-GB"/>
              <a:t>Click to edit Master title style</a:t>
            </a:r>
            <a:endParaRPr lang="en-US"/>
          </a:p>
        </p:txBody>
      </p:sp>
      <p:sp>
        <p:nvSpPr>
          <p:cNvPr id="3" name="Text Placeholder 2"/>
          <p:cNvSpPr>
            <a:spLocks noGrp="1"/>
          </p:cNvSpPr>
          <p:nvPr>
            <p:ph type="body" idx="1"/>
          </p:nvPr>
        </p:nvSpPr>
        <p:spPr>
          <a:xfrm>
            <a:off x="600000" y="1116000"/>
            <a:ext cx="10080000" cy="4860000"/>
          </a:xfrm>
          <a:prstGeom prst="rect">
            <a:avLst/>
          </a:prstGeom>
        </p:spPr>
        <p:txBody>
          <a:bodyPr vert="horz" lIns="91440" tIns="45720" rIns="91440" bIns="45720" rtlCol="0" anchor="t" anchorCtr="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10" name="Slide Number Placeholder 9"/>
          <p:cNvSpPr txBox="1">
            <a:spLocks/>
          </p:cNvSpPr>
          <p:nvPr/>
        </p:nvSpPr>
        <p:spPr>
          <a:xfrm>
            <a:off x="11376587" y="6503948"/>
            <a:ext cx="813301" cy="365125"/>
          </a:xfrm>
          <a:prstGeom prst="rect">
            <a:avLst/>
          </a:prstGeom>
        </p:spPr>
        <p:txBody>
          <a:bodyPr vert="horz" lIns="91440" tIns="45720" rIns="91440" bIns="45720" rtlCol="0" anchor="ctr"/>
          <a:lstStyle>
            <a:defPPr>
              <a:defRPr lang="en-US"/>
            </a:defPPr>
            <a:lvl1pPr marL="0" algn="r" defTabSz="914400" rtl="0" eaLnBrk="1" latinLnBrk="0" hangingPunct="1">
              <a:defRPr sz="14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56A064B8-E15C-4A1C-8E7E-B0BD818D867C}" type="slidenum">
              <a:rPr lang="en-GB" sz="1000" baseline="0" smtClean="0"/>
              <a:pPr/>
              <a:t>‹#›</a:t>
            </a:fld>
            <a:endParaRPr lang="en-GB" sz="1000" baseline="0" dirty="0"/>
          </a:p>
        </p:txBody>
      </p:sp>
      <p:sp>
        <p:nvSpPr>
          <p:cNvPr id="11" name="Rectangle 11"/>
          <p:cNvSpPr>
            <a:spLocks noChangeArrowheads="1"/>
          </p:cNvSpPr>
          <p:nvPr/>
        </p:nvSpPr>
        <p:spPr bwMode="auto">
          <a:xfrm>
            <a:off x="1856319" y="6477002"/>
            <a:ext cx="8053916" cy="104775"/>
          </a:xfrm>
          <a:prstGeom prst="rect">
            <a:avLst/>
          </a:prstGeom>
          <a:noFill/>
          <a:ln w="9525">
            <a:noFill/>
            <a:miter lim="800000"/>
            <a:headEnd/>
            <a:tailEnd/>
          </a:ln>
        </p:spPr>
        <p:txBody>
          <a:bodyPr lIns="0" tIns="0" rIns="0" bIns="0">
            <a:prstTxWarp prst="textNoShape">
              <a:avLst/>
            </a:prstTxWarp>
          </a:bodyPr>
          <a:lstStyle/>
          <a:p>
            <a:pPr algn="ctr">
              <a:lnSpc>
                <a:spcPct val="90000"/>
              </a:lnSpc>
              <a:spcBef>
                <a:spcPct val="30000"/>
              </a:spcBef>
              <a:buClr>
                <a:srgbClr val="00529F"/>
              </a:buClr>
              <a:defRPr/>
            </a:pPr>
            <a:r>
              <a:rPr lang="el-GR" sz="900" b="1" dirty="0">
                <a:solidFill>
                  <a:schemeClr val="tx2"/>
                </a:solidFill>
                <a:latin typeface="Arial" pitchFamily="-107" charset="0"/>
                <a:ea typeface="Arial"/>
                <a:cs typeface="ＭＳ Ｐゴシック" pitchFamily="-107" charset="-128"/>
              </a:rPr>
              <a:t>https://healthy-workplaces.osha.europa.eu</a:t>
            </a:r>
          </a:p>
        </p:txBody>
      </p:sp>
      <p:pic>
        <p:nvPicPr>
          <p:cNvPr id="5" name="Picture 4">
            <a:extLst>
              <a:ext uri="{FF2B5EF4-FFF2-40B4-BE49-F238E27FC236}">
                <a16:creationId xmlns:a16="http://schemas.microsoft.com/office/drawing/2014/main" id="{889BA144-7964-DF65-91F2-41E29C3C7DB6}"/>
              </a:ext>
            </a:extLst>
          </p:cNvPr>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252741" y="5622807"/>
            <a:ext cx="868229" cy="979201"/>
          </a:xfrm>
          <a:prstGeom prst="rect">
            <a:avLst/>
          </a:prstGeom>
        </p:spPr>
      </p:pic>
      <p:pic>
        <p:nvPicPr>
          <p:cNvPr id="14" name="Picture 13">
            <a:extLst>
              <a:ext uri="{FF2B5EF4-FFF2-40B4-BE49-F238E27FC236}">
                <a16:creationId xmlns:a16="http://schemas.microsoft.com/office/drawing/2014/main" id="{1532135C-1742-4B1D-7CA1-968AAA80F33A}"/>
              </a:ext>
            </a:extLst>
          </p:cNvPr>
          <p:cNvPicPr>
            <a:picLocks noChangeAspect="1"/>
          </p:cNvPicPr>
          <p:nvPr userDrawn="1"/>
        </p:nvPicPr>
        <p:blipFill>
          <a:blip r:embed="rId18">
            <a:extLst>
              <a:ext uri="{28A0092B-C50C-407E-A947-70E740481C1C}">
                <a14:useLocalDpi xmlns:a14="http://schemas.microsoft.com/office/drawing/2010/main" val="0"/>
              </a:ext>
            </a:extLst>
          </a:blip>
          <a:stretch>
            <a:fillRect/>
          </a:stretch>
        </p:blipFill>
        <p:spPr>
          <a:xfrm>
            <a:off x="597888" y="6070346"/>
            <a:ext cx="2165299" cy="553670"/>
          </a:xfrm>
          <a:prstGeom prst="rect">
            <a:avLst/>
          </a:prstGeom>
        </p:spPr>
      </p:pic>
    </p:spTree>
    <p:extLst>
      <p:ext uri="{BB962C8B-B14F-4D97-AF65-F5344CB8AC3E}">
        <p14:creationId xmlns:p14="http://schemas.microsoft.com/office/powerpoint/2010/main" val="31568499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defTabSz="457189" rtl="0" eaLnBrk="1" latinLnBrk="0" hangingPunct="1">
        <a:spcBef>
          <a:spcPct val="0"/>
        </a:spcBef>
        <a:buNone/>
        <a:defRPr sz="24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osha.europa.eu/el/facts-and-figures/osh-pulse/climate-digital-change"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svg"/><Relationship Id="rId12"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svg"/><Relationship Id="rId10" Type="http://schemas.openxmlformats.org/officeDocument/2006/relationships/image" Target="../media/image23.svg"/><Relationship Id="rId4" Type="http://schemas.openxmlformats.org/officeDocument/2006/relationships/image" Target="../media/image17.png"/><Relationship Id="rId9" Type="http://schemas.openxmlformats.org/officeDocument/2006/relationships/image" Target="../media/image22.png"/></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9.sv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28.png"/><Relationship Id="rId7" Type="http://schemas.openxmlformats.org/officeDocument/2006/relationships/diagramColors" Target="../diagrams/colors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2.sv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3.sv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7.svg"/><Relationship Id="rId4" Type="http://schemas.openxmlformats.org/officeDocument/2006/relationships/image" Target="../media/image36.png"/></Relationships>
</file>

<file path=ppt/slides/_rels/slide1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1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hyperlink" Target="https://europa.eu/european-union/about-eu/institutions-bodies_en" TargetMode="External"/><Relationship Id="rId13" Type="http://schemas.openxmlformats.org/officeDocument/2006/relationships/hyperlink" Target="https://healthy-workplaces.osha.europa.eu/el/campaign-partners/official-campaign-partners" TargetMode="External"/><Relationship Id="rId3" Type="http://schemas.openxmlformats.org/officeDocument/2006/relationships/hyperlink" Target="https://europa.eu/european-union/about-eu/agencies/decentralised-agencies_en" TargetMode="External"/><Relationship Id="rId7" Type="http://schemas.openxmlformats.org/officeDocument/2006/relationships/image" Target="../media/image50.svg"/><Relationship Id="rId12" Type="http://schemas.openxmlformats.org/officeDocument/2006/relationships/hyperlink" Target="https://healthy-workplaces.osha.europa.eu/el/campaign-partners/campaign-media-partners"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s://healthy-workplaces.osha.europa.eu/el/campaign-partners/enterprise-europe-network" TargetMode="External"/><Relationship Id="rId11" Type="http://schemas.openxmlformats.org/officeDocument/2006/relationships/image" Target="../media/image51.png"/><Relationship Id="rId5" Type="http://schemas.openxmlformats.org/officeDocument/2006/relationships/hyperlink" Target="https://eur-lex.europa.eu/summary/glossary/social_partners.html" TargetMode="External"/><Relationship Id="rId15" Type="http://schemas.openxmlformats.org/officeDocument/2006/relationships/image" Target="../media/image3.png"/><Relationship Id="rId10" Type="http://schemas.openxmlformats.org/officeDocument/2006/relationships/hyperlink" Target="https://osha.europa.eu/el/themes/mainstreaming-osh-education/oshvet-project-osh-vocational-education-and-training" TargetMode="External"/><Relationship Id="rId4" Type="http://schemas.openxmlformats.org/officeDocument/2006/relationships/image" Target="../media/image49.svg"/><Relationship Id="rId9" Type="http://schemas.openxmlformats.org/officeDocument/2006/relationships/hyperlink" Target="https://healthy-workplaces.osha.europa.eu/el/campaign-partners/national-focal-points" TargetMode="External"/><Relationship Id="rId14" Type="http://schemas.openxmlformats.org/officeDocument/2006/relationships/hyperlink" Target="https://osha.europa.eu/el" TargetMode="External"/></Relationships>
</file>

<file path=ppt/slides/_rels/slide27.xml.rels><?xml version="1.0" encoding="UTF-8" standalone="yes"?>
<Relationships xmlns="http://schemas.openxmlformats.org/package/2006/relationships"><Relationship Id="rId3" Type="http://schemas.openxmlformats.org/officeDocument/2006/relationships/hyperlink" Target="https://healthy-workplaces.osha.europa.eu/el/tools-and-publications" TargetMode="External"/><Relationship Id="rId2" Type="http://schemas.openxmlformats.org/officeDocument/2006/relationships/hyperlink" Target="https://healthy-workplaces.osha.europa.eu/el/publications/healthy-workplaces-campaign-guide-together-mental-health-work" TargetMode="External"/><Relationship Id="rId1" Type="http://schemas.openxmlformats.org/officeDocument/2006/relationships/slideLayout" Target="../slideLayouts/slideLayout2.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52.jpeg"/></Relationships>
</file>

<file path=ppt/slides/_rels/slide28.xml.rels><?xml version="1.0" encoding="UTF-8" standalone="yes"?>
<Relationships xmlns="http://schemas.openxmlformats.org/package/2006/relationships"><Relationship Id="rId3" Type="http://schemas.openxmlformats.org/officeDocument/2006/relationships/hyperlink" Target="https://healthy-workplaces.osha.europa.eu/el/tools-and-publications/campaign-toolkit"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55.png"/></Relationships>
</file>

<file path=ppt/slides/_rels/slide29.xml.rels><?xml version="1.0" encoding="UTF-8" standalone="yes"?>
<Relationships xmlns="http://schemas.openxmlformats.org/package/2006/relationships"><Relationship Id="rId8" Type="http://schemas.openxmlformats.org/officeDocument/2006/relationships/image" Target="../media/image56.png"/><Relationship Id="rId3" Type="http://schemas.openxmlformats.org/officeDocument/2006/relationships/hyperlink" Target="https://healthy-workplaces.osha.europa.eu/el/get-involved/european-week" TargetMode="External"/><Relationship Id="rId7" Type="http://schemas.openxmlformats.org/officeDocument/2006/relationships/hyperlink" Target="https://healthy-workplaces.osha.europa.eu/el/media-centre/become-media-partner"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hyperlink" Target="https://healthy-workplaces.osha.europa.eu/el/get-involved/become-campaign-partner" TargetMode="External"/><Relationship Id="rId5" Type="http://schemas.openxmlformats.org/officeDocument/2006/relationships/hyperlink" Target="https://healthy-workplaces.osha.europa.eu/el/get-involved/good-practice-awards" TargetMode="External"/><Relationship Id="rId4" Type="http://schemas.openxmlformats.org/officeDocument/2006/relationships/hyperlink" Target="https://healthy-workplaces.osha.europa.eu/el/get-involved/get-your-certificate" TargetMode="External"/></Relationships>
</file>

<file path=ppt/slides/_rels/slide30.xml.rels><?xml version="1.0" encoding="UTF-8" standalone="yes"?>
<Relationships xmlns="http://schemas.openxmlformats.org/package/2006/relationships"><Relationship Id="rId8" Type="http://schemas.openxmlformats.org/officeDocument/2006/relationships/image" Target="../media/image59.svg"/><Relationship Id="rId13" Type="http://schemas.openxmlformats.org/officeDocument/2006/relationships/image" Target="../media/image62.svg"/><Relationship Id="rId3" Type="http://schemas.openxmlformats.org/officeDocument/2006/relationships/hyperlink" Target="https://es.linkedin.com/company/european-agency-for-safety-and-health-at-work" TargetMode="External"/><Relationship Id="rId7" Type="http://schemas.openxmlformats.org/officeDocument/2006/relationships/hyperlink" Target="https://bsky.app/profile/osha.europa.eu" TargetMode="External"/><Relationship Id="rId12" Type="http://schemas.openxmlformats.org/officeDocument/2006/relationships/image" Target="../media/image61.sv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58.svg"/><Relationship Id="rId11" Type="http://schemas.openxmlformats.org/officeDocument/2006/relationships/hyperlink" Target="https://www.flickr.com/photos/euosha/albums" TargetMode="External"/><Relationship Id="rId5" Type="http://schemas.openxmlformats.org/officeDocument/2006/relationships/hyperlink" Target="https://www.facebook.com/EuropeanAgencyforSafetyandHealthatWork/" TargetMode="External"/><Relationship Id="rId10" Type="http://schemas.openxmlformats.org/officeDocument/2006/relationships/image" Target="../media/image60.svg"/><Relationship Id="rId4" Type="http://schemas.openxmlformats.org/officeDocument/2006/relationships/image" Target="../media/image57.svg"/><Relationship Id="rId9" Type="http://schemas.openxmlformats.org/officeDocument/2006/relationships/hyperlink" Target="https://www.youtube.com/@EU_OSHA" TargetMode="External"/><Relationship Id="rId14" Type="http://schemas.openxmlformats.org/officeDocument/2006/relationships/image" Target="../media/image6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5F44F-2BE5-5A42-2AEB-D36721AD3D53}"/>
              </a:ext>
            </a:extLst>
          </p:cNvPr>
          <p:cNvSpPr>
            <a:spLocks noGrp="1"/>
          </p:cNvSpPr>
          <p:nvPr>
            <p:ph type="title"/>
          </p:nvPr>
        </p:nvSpPr>
        <p:spPr>
          <a:xfrm>
            <a:off x="599998" y="3564000"/>
            <a:ext cx="11149415" cy="928800"/>
          </a:xfrm>
        </p:spPr>
        <p:txBody>
          <a:bodyPr anchor="t">
            <a:noAutofit/>
          </a:bodyPr>
          <a:lstStyle/>
          <a:p>
            <a:r>
              <a:rPr lang="el-GR" sz="2600" dirty="0"/>
              <a:t>Εκστρατεία 2026-2028 «Ασφαλείς και Υγιείς Χώροι Εργασίας»</a:t>
            </a:r>
            <a:br>
              <a:rPr lang="el-GR" sz="2600" dirty="0"/>
            </a:br>
            <a:r>
              <a:rPr lang="el-GR" sz="2600" dirty="0"/>
              <a:t>«Προαγωγή της ψυχικής υγείας στην εργασία με τη συμμετοχή όλων» </a:t>
            </a:r>
          </a:p>
        </p:txBody>
      </p:sp>
      <p:sp>
        <p:nvSpPr>
          <p:cNvPr id="3" name="Subtitle 2">
            <a:extLst>
              <a:ext uri="{FF2B5EF4-FFF2-40B4-BE49-F238E27FC236}">
                <a16:creationId xmlns:a16="http://schemas.microsoft.com/office/drawing/2014/main" id="{D00A30E1-B4E9-CA09-6804-8F6C748F833E}"/>
              </a:ext>
            </a:extLst>
          </p:cNvPr>
          <p:cNvSpPr>
            <a:spLocks noGrp="1"/>
          </p:cNvSpPr>
          <p:nvPr>
            <p:ph type="subTitle" idx="10"/>
          </p:nvPr>
        </p:nvSpPr>
        <p:spPr>
          <a:xfrm>
            <a:off x="600000" y="4758352"/>
            <a:ext cx="10195200" cy="675208"/>
          </a:xfrm>
        </p:spPr>
        <p:txBody>
          <a:bodyPr anchor="t">
            <a:normAutofit/>
          </a:bodyPr>
          <a:lstStyle/>
          <a:p>
            <a:r>
              <a:rPr lang="el-GR" sz="2600" i="1" dirty="0">
                <a:solidFill>
                  <a:srgbClr val="92D050"/>
                </a:solidFill>
              </a:rPr>
              <a:t>Πρόληψη των ψυχοκοινωνικών κινδύνων στην εργασία</a:t>
            </a:r>
          </a:p>
        </p:txBody>
      </p:sp>
    </p:spTree>
    <p:extLst>
      <p:ext uri="{BB962C8B-B14F-4D97-AF65-F5344CB8AC3E}">
        <p14:creationId xmlns:p14="http://schemas.microsoft.com/office/powerpoint/2010/main" val="3815475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8B8C8-EFD6-0F19-BE9F-4DFDB5D6CE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3BDB617-E733-8A2E-5754-FE9BF36CD8E3}"/>
              </a:ext>
            </a:extLst>
          </p:cNvPr>
          <p:cNvSpPr>
            <a:spLocks noGrp="1"/>
          </p:cNvSpPr>
          <p:nvPr>
            <p:ph type="title"/>
          </p:nvPr>
        </p:nvSpPr>
        <p:spPr/>
        <p:txBody>
          <a:bodyPr/>
          <a:lstStyle/>
          <a:p>
            <a:r>
              <a:rPr lang="el-GR" dirty="0"/>
              <a:t>Πίνακας περιεχομένων</a:t>
            </a:r>
          </a:p>
        </p:txBody>
      </p:sp>
      <p:sp>
        <p:nvSpPr>
          <p:cNvPr id="3" name="Rectangle 2">
            <a:extLst>
              <a:ext uri="{FF2B5EF4-FFF2-40B4-BE49-F238E27FC236}">
                <a16:creationId xmlns:a16="http://schemas.microsoft.com/office/drawing/2014/main" id="{182DB617-AC83-BA12-BC0D-461DE5D4C4D4}"/>
              </a:ext>
              <a:ext uri="{C183D7F6-B498-43B3-948B-1728B52AA6E4}">
                <adec:decorative xmlns:adec="http://schemas.microsoft.com/office/drawing/2017/decorative" val="1"/>
              </a:ext>
            </a:extLst>
          </p:cNvPr>
          <p:cNvSpPr/>
          <p:nvPr/>
        </p:nvSpPr>
        <p:spPr>
          <a:xfrm>
            <a:off x="318977" y="5393449"/>
            <a:ext cx="11115240" cy="130561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4" name="Graphic 3">
            <a:extLst>
              <a:ext uri="{FF2B5EF4-FFF2-40B4-BE49-F238E27FC236}">
                <a16:creationId xmlns:a16="http://schemas.microsoft.com/office/drawing/2014/main" id="{3A5B412D-32EE-9429-9A1C-30633EE83502}"/>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0" y="460738"/>
            <a:ext cx="12192000" cy="5638800"/>
          </a:xfrm>
          <a:prstGeom prst="rect">
            <a:avLst/>
          </a:prstGeom>
        </p:spPr>
      </p:pic>
      <p:sp>
        <p:nvSpPr>
          <p:cNvPr id="33" name="Rectangle 32">
            <a:extLst>
              <a:ext uri="{FF2B5EF4-FFF2-40B4-BE49-F238E27FC236}">
                <a16:creationId xmlns:a16="http://schemas.microsoft.com/office/drawing/2014/main" id="{45417B6B-4210-F363-EC97-88DC0E56A70C}"/>
              </a:ext>
              <a:ext uri="{C183D7F6-B498-43B3-948B-1728B52AA6E4}">
                <adec:decorative xmlns:adec="http://schemas.microsoft.com/office/drawing/2017/decorative" val="1"/>
              </a:ext>
            </a:extLst>
          </p:cNvPr>
          <p:cNvSpPr/>
          <p:nvPr/>
        </p:nvSpPr>
        <p:spPr>
          <a:xfrm>
            <a:off x="723901" y="1537089"/>
            <a:ext cx="4503358" cy="972195"/>
          </a:xfrm>
          <a:prstGeom prst="rect">
            <a:avLst/>
          </a:prstGeom>
          <a:solidFill>
            <a:schemeClr val="bg1">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dirty="0"/>
          </a:p>
        </p:txBody>
      </p:sp>
      <p:sp>
        <p:nvSpPr>
          <p:cNvPr id="35" name="Rectangle: Rounded Corners 34">
            <a:extLst>
              <a:ext uri="{FF2B5EF4-FFF2-40B4-BE49-F238E27FC236}">
                <a16:creationId xmlns:a16="http://schemas.microsoft.com/office/drawing/2014/main" id="{04AB50A3-0922-7F35-54D2-1578D4CB6342}"/>
              </a:ext>
              <a:ext uri="{C183D7F6-B498-43B3-948B-1728B52AA6E4}">
                <adec:decorative xmlns:adec="http://schemas.microsoft.com/office/drawing/2017/decorative" val="1"/>
              </a:ext>
            </a:extLst>
          </p:cNvPr>
          <p:cNvSpPr/>
          <p:nvPr/>
        </p:nvSpPr>
        <p:spPr>
          <a:xfrm>
            <a:off x="859106" y="1377483"/>
            <a:ext cx="4180727" cy="334635"/>
          </a:xfrm>
          <a:prstGeom prst="roundRect">
            <a:avLst/>
          </a:prstGeom>
          <a:solidFill>
            <a:srgbClr val="A9DE4E"/>
          </a:solidFill>
        </p:spPr>
        <p:style>
          <a:lnRef idx="2">
            <a:schemeClr val="lt1">
              <a:hueOff val="0"/>
              <a:satOff val="0"/>
              <a:lumOff val="0"/>
              <a:alphaOff val="0"/>
            </a:schemeClr>
          </a:lnRef>
          <a:fillRef idx="1">
            <a:schemeClr val="accent2">
              <a:shade val="80000"/>
              <a:hueOff val="58131"/>
              <a:satOff val="-8649"/>
              <a:lumOff val="6098"/>
              <a:alphaOff val="0"/>
            </a:schemeClr>
          </a:fillRef>
          <a:effectRef idx="0">
            <a:schemeClr val="accent2">
              <a:shade val="80000"/>
              <a:hueOff val="58131"/>
              <a:satOff val="-8649"/>
              <a:lumOff val="6098"/>
              <a:alphaOff val="0"/>
            </a:schemeClr>
          </a:effectRef>
          <a:fontRef idx="minor">
            <a:schemeClr val="lt1"/>
          </a:fontRef>
        </p:style>
        <p:txBody>
          <a:bodyPr/>
          <a:lstStyle/>
          <a:p>
            <a:endParaRPr lang="en-GB" sz="1400" dirty="0"/>
          </a:p>
        </p:txBody>
      </p:sp>
      <p:sp>
        <p:nvSpPr>
          <p:cNvPr id="36" name="Rectangle: Rounded Corners 4">
            <a:extLst>
              <a:ext uri="{FF2B5EF4-FFF2-40B4-BE49-F238E27FC236}">
                <a16:creationId xmlns:a16="http://schemas.microsoft.com/office/drawing/2014/main" id="{D73FC4F2-52B8-7038-135F-EE125FC7B4B8}"/>
              </a:ext>
            </a:extLst>
          </p:cNvPr>
          <p:cNvSpPr txBox="1"/>
          <p:nvPr/>
        </p:nvSpPr>
        <p:spPr>
          <a:xfrm>
            <a:off x="879619" y="1393819"/>
            <a:ext cx="3678733" cy="318299"/>
          </a:xfrm>
          <a:prstGeom prst="rect">
            <a:avLst/>
          </a:prstGeom>
          <a:noFill/>
          <a:ln>
            <a:noFill/>
          </a:ln>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p>
            <a:r>
              <a:rPr lang="el-GR" b="0" dirty="0">
                <a:solidFill>
                  <a:srgbClr val="003399"/>
                </a:solidFill>
              </a:rPr>
              <a:t>Η συνολική εικόνα</a:t>
            </a:r>
          </a:p>
        </p:txBody>
      </p:sp>
      <p:sp>
        <p:nvSpPr>
          <p:cNvPr id="32" name="TextBox 31">
            <a:extLst>
              <a:ext uri="{FF2B5EF4-FFF2-40B4-BE49-F238E27FC236}">
                <a16:creationId xmlns:a16="http://schemas.microsoft.com/office/drawing/2014/main" id="{5C407CE5-6F21-E5E8-AA79-769E92E5EAFE}"/>
              </a:ext>
            </a:extLst>
          </p:cNvPr>
          <p:cNvSpPr txBox="1"/>
          <p:nvPr/>
        </p:nvSpPr>
        <p:spPr>
          <a:xfrm>
            <a:off x="806404" y="1547960"/>
            <a:ext cx="4606214" cy="794426"/>
          </a:xfrm>
          <a:prstGeom prst="rect">
            <a:avLst/>
          </a:prstGeom>
          <a:noFill/>
        </p:spPr>
        <p:txBody>
          <a:bodyPr wrap="square" rtlCol="0">
            <a:spAutoFit/>
          </a:bodyPr>
          <a:lstStyle/>
          <a:p>
            <a:endParaRPr lang="es-ES" sz="1600" strike="sngStrike" dirty="0">
              <a:solidFill>
                <a:srgbClr val="003399"/>
              </a:solidFill>
            </a:endParaRPr>
          </a:p>
          <a:p>
            <a:pPr marL="169863" indent="-169863">
              <a:buFont typeface="Arial" panose="020B0604020202020204" pitchFamily="34" charset="0"/>
              <a:buChar char="•"/>
            </a:pPr>
            <a:r>
              <a:rPr lang="el-GR" sz="1600" dirty="0">
                <a:solidFill>
                  <a:srgbClr val="003399"/>
                </a:solidFill>
              </a:rPr>
              <a:t>Σκοποί και στόχοι της εκστρατείας</a:t>
            </a:r>
          </a:p>
          <a:p>
            <a:pPr marL="169863" indent="-169863">
              <a:buFont typeface="Arial" panose="020B0604020202020204" pitchFamily="34" charset="0"/>
              <a:buChar char="•"/>
            </a:pPr>
            <a:r>
              <a:rPr lang="el-GR" sz="1600" dirty="0">
                <a:solidFill>
                  <a:srgbClr val="003399"/>
                </a:solidFill>
              </a:rPr>
              <a:t>Σε ποιους απευθύνεται η εκστρατεία;</a:t>
            </a:r>
          </a:p>
        </p:txBody>
      </p:sp>
      <p:sp>
        <p:nvSpPr>
          <p:cNvPr id="40" name="Rectangle 39">
            <a:extLst>
              <a:ext uri="{FF2B5EF4-FFF2-40B4-BE49-F238E27FC236}">
                <a16:creationId xmlns:a16="http://schemas.microsoft.com/office/drawing/2014/main" id="{01B6424F-F4D0-DCE0-D6C7-3132CBD849E2}"/>
              </a:ext>
              <a:ext uri="{C183D7F6-B498-43B3-948B-1728B52AA6E4}">
                <adec:decorative xmlns:adec="http://schemas.microsoft.com/office/drawing/2017/decorative" val="1"/>
              </a:ext>
            </a:extLst>
          </p:cNvPr>
          <p:cNvSpPr/>
          <p:nvPr/>
        </p:nvSpPr>
        <p:spPr>
          <a:xfrm>
            <a:off x="5667427" y="2812977"/>
            <a:ext cx="5634977" cy="1980944"/>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dirty="0"/>
          </a:p>
        </p:txBody>
      </p:sp>
      <p:sp>
        <p:nvSpPr>
          <p:cNvPr id="42" name="Rectangle: Rounded Corners 41">
            <a:extLst>
              <a:ext uri="{FF2B5EF4-FFF2-40B4-BE49-F238E27FC236}">
                <a16:creationId xmlns:a16="http://schemas.microsoft.com/office/drawing/2014/main" id="{D06124C7-8380-8747-0F0D-C7E8B15E4E95}"/>
              </a:ext>
              <a:ext uri="{C183D7F6-B498-43B3-948B-1728B52AA6E4}">
                <adec:decorative xmlns:adec="http://schemas.microsoft.com/office/drawing/2017/decorative" val="1"/>
              </a:ext>
            </a:extLst>
          </p:cNvPr>
          <p:cNvSpPr/>
          <p:nvPr/>
        </p:nvSpPr>
        <p:spPr>
          <a:xfrm>
            <a:off x="5805623" y="2373802"/>
            <a:ext cx="5252232" cy="701154"/>
          </a:xfrm>
          <a:prstGeom prst="roundRect">
            <a:avLst/>
          </a:prstGeom>
          <a:solidFill>
            <a:srgbClr val="DCE1FF"/>
          </a:solidFill>
        </p:spPr>
        <p:style>
          <a:lnRef idx="2">
            <a:schemeClr val="lt1">
              <a:hueOff val="0"/>
              <a:satOff val="0"/>
              <a:lumOff val="0"/>
              <a:alphaOff val="0"/>
            </a:schemeClr>
          </a:lnRef>
          <a:fillRef idx="1">
            <a:schemeClr val="accent2">
              <a:shade val="80000"/>
              <a:hueOff val="290657"/>
              <a:satOff val="-43244"/>
              <a:lumOff val="30492"/>
              <a:alphaOff val="0"/>
            </a:schemeClr>
          </a:fillRef>
          <a:effectRef idx="0">
            <a:schemeClr val="accent2">
              <a:shade val="80000"/>
              <a:hueOff val="290657"/>
              <a:satOff val="-43244"/>
              <a:lumOff val="30492"/>
              <a:alphaOff val="0"/>
            </a:schemeClr>
          </a:effectRef>
          <a:fontRef idx="minor">
            <a:schemeClr val="lt1"/>
          </a:fontRef>
        </p:style>
        <p:txBody>
          <a:bodyPr/>
          <a:lstStyle/>
          <a:p>
            <a:endParaRPr lang="en-GB" sz="1400" dirty="0"/>
          </a:p>
        </p:txBody>
      </p:sp>
      <p:sp>
        <p:nvSpPr>
          <p:cNvPr id="43" name="Rectangle: Rounded Corners 12">
            <a:extLst>
              <a:ext uri="{FF2B5EF4-FFF2-40B4-BE49-F238E27FC236}">
                <a16:creationId xmlns:a16="http://schemas.microsoft.com/office/drawing/2014/main" id="{D42E9689-5C1F-0882-7CBB-3B2D7835F7D8}"/>
              </a:ext>
            </a:extLst>
          </p:cNvPr>
          <p:cNvSpPr txBox="1"/>
          <p:nvPr/>
        </p:nvSpPr>
        <p:spPr>
          <a:xfrm>
            <a:off x="5802144" y="2488018"/>
            <a:ext cx="4766620" cy="56567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91440" numCol="1" spcCol="1270" anchor="ctr" anchorCtr="0">
            <a:noAutofit/>
          </a:bodyPr>
          <a:lstStyle>
            <a:defPPr>
              <a:defRPr lang="en-US"/>
            </a:defPPr>
            <a:lvl1pPr>
              <a:defRPr sz="1200" b="0">
                <a:solidFill>
                  <a:srgbClr val="003399"/>
                </a:solidFill>
              </a:defRPr>
            </a:lvl1pPr>
          </a:lstStyle>
          <a:p>
            <a:r>
              <a:rPr lang="el-GR" sz="1800" dirty="0"/>
              <a:t>Οδικός χάρτης για δράση: οι πέντε τομείς προτεραιότητας</a:t>
            </a:r>
          </a:p>
        </p:txBody>
      </p:sp>
      <p:sp>
        <p:nvSpPr>
          <p:cNvPr id="39" name="TextBox 38">
            <a:extLst>
              <a:ext uri="{FF2B5EF4-FFF2-40B4-BE49-F238E27FC236}">
                <a16:creationId xmlns:a16="http://schemas.microsoft.com/office/drawing/2014/main" id="{D6A61F21-4BB5-33F3-14AD-E9F9AED5903C}"/>
              </a:ext>
            </a:extLst>
          </p:cNvPr>
          <p:cNvSpPr txBox="1"/>
          <p:nvPr/>
        </p:nvSpPr>
        <p:spPr>
          <a:xfrm>
            <a:off x="5804714" y="3075394"/>
            <a:ext cx="5416961" cy="1569660"/>
          </a:xfrm>
          <a:prstGeom prst="rect">
            <a:avLst/>
          </a:prstGeom>
          <a:noFill/>
        </p:spPr>
        <p:txBody>
          <a:bodyPr wrap="square" rtlCol="0">
            <a:spAutoFit/>
          </a:bodyPr>
          <a:lstStyle/>
          <a:p>
            <a:pPr marL="169863" indent="-169863">
              <a:buFont typeface="Arial" panose="020B0604020202020204" pitchFamily="34" charset="0"/>
              <a:buChar char="•"/>
            </a:pPr>
            <a:r>
              <a:rPr lang="el-GR" sz="1600" dirty="0">
                <a:solidFill>
                  <a:srgbClr val="003399"/>
                </a:solidFill>
              </a:rPr>
              <a:t>Εκτίμηση και διαχείριση των ψυχοκοινωνικών κινδύνων</a:t>
            </a:r>
          </a:p>
          <a:p>
            <a:pPr marL="169863" indent="-169863">
              <a:buFont typeface="Arial" panose="020B0604020202020204" pitchFamily="34" charset="0"/>
              <a:buChar char="•"/>
            </a:pPr>
            <a:r>
              <a:rPr lang="el-GR" sz="1600" dirty="0">
                <a:solidFill>
                  <a:srgbClr val="003399"/>
                </a:solidFill>
              </a:rPr>
              <a:t>Παρενόχληση, σεξουαλική παρενόχληση και βία</a:t>
            </a:r>
          </a:p>
          <a:p>
            <a:pPr marL="169863" indent="-169863">
              <a:buFont typeface="Arial" panose="020B0604020202020204" pitchFamily="34" charset="0"/>
              <a:buChar char="•"/>
            </a:pPr>
            <a:r>
              <a:rPr lang="el-GR" sz="1600" dirty="0">
                <a:solidFill>
                  <a:srgbClr val="003399"/>
                </a:solidFill>
              </a:rPr>
              <a:t>Σωματικοί κίνδυνοι και ψυχική υγεία</a:t>
            </a:r>
          </a:p>
          <a:p>
            <a:pPr marL="169863" indent="-169863">
              <a:buFont typeface="Arial" panose="020B0604020202020204" pitchFamily="34" charset="0"/>
              <a:buChar char="•"/>
            </a:pPr>
            <a:r>
              <a:rPr lang="el-GR" sz="1600" dirty="0">
                <a:solidFill>
                  <a:srgbClr val="003399"/>
                </a:solidFill>
              </a:rPr>
              <a:t>Ψυχοκοινωνικοί κίνδυνοι στον κλάδο της υγειονομικής περίθαλψης και κοινωνικής πρόνοιας</a:t>
            </a:r>
          </a:p>
          <a:p>
            <a:pPr marL="169863" indent="-169863">
              <a:buFont typeface="Arial" panose="020B0604020202020204" pitchFamily="34" charset="0"/>
              <a:buChar char="•"/>
            </a:pPr>
            <a:r>
              <a:rPr lang="el-GR" sz="1600" dirty="0">
                <a:solidFill>
                  <a:srgbClr val="003399"/>
                </a:solidFill>
              </a:rPr>
              <a:t>Υποστήριξη της ψυχικής υγείας στην εργασία</a:t>
            </a:r>
          </a:p>
        </p:txBody>
      </p:sp>
      <p:sp>
        <p:nvSpPr>
          <p:cNvPr id="47" name="Rectangle 46">
            <a:extLst>
              <a:ext uri="{FF2B5EF4-FFF2-40B4-BE49-F238E27FC236}">
                <a16:creationId xmlns:a16="http://schemas.microsoft.com/office/drawing/2014/main" id="{5F2DE310-38D7-585F-D622-7027522F2AC1}"/>
              </a:ext>
              <a:ext uri="{C183D7F6-B498-43B3-948B-1728B52AA6E4}">
                <adec:decorative xmlns:adec="http://schemas.microsoft.com/office/drawing/2017/decorative" val="1"/>
              </a:ext>
            </a:extLst>
          </p:cNvPr>
          <p:cNvSpPr/>
          <p:nvPr/>
        </p:nvSpPr>
        <p:spPr>
          <a:xfrm>
            <a:off x="725884" y="4801974"/>
            <a:ext cx="4767254" cy="1703396"/>
          </a:xfrm>
          <a:prstGeom prst="rect">
            <a:avLst/>
          </a:prstGeom>
          <a:solidFill>
            <a:schemeClr val="lt1">
              <a:hueOff val="0"/>
              <a:satOff val="0"/>
              <a:lumOff val="0"/>
              <a:alpha val="68000"/>
            </a:schemeClr>
          </a:solidFill>
          <a:ln w="15875"/>
        </p:spPr>
        <p:style>
          <a:lnRef idx="2">
            <a:schemeClr val="accent2">
              <a:shade val="80000"/>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endParaRPr lang="en-GB" sz="1400" dirty="0"/>
          </a:p>
        </p:txBody>
      </p:sp>
      <p:sp>
        <p:nvSpPr>
          <p:cNvPr id="49" name="Rectangle: Rounded Corners 48">
            <a:extLst>
              <a:ext uri="{FF2B5EF4-FFF2-40B4-BE49-F238E27FC236}">
                <a16:creationId xmlns:a16="http://schemas.microsoft.com/office/drawing/2014/main" id="{7EBC6C43-18BD-396C-936E-60060E29FF44}"/>
              </a:ext>
              <a:ext uri="{C183D7F6-B498-43B3-948B-1728B52AA6E4}">
                <adec:decorative xmlns:adec="http://schemas.microsoft.com/office/drawing/2017/decorative" val="1"/>
              </a:ext>
            </a:extLst>
          </p:cNvPr>
          <p:cNvSpPr/>
          <p:nvPr/>
        </p:nvSpPr>
        <p:spPr>
          <a:xfrm>
            <a:off x="864080" y="4629543"/>
            <a:ext cx="4331279" cy="370957"/>
          </a:xfrm>
          <a:prstGeom prst="roundRect">
            <a:avLst/>
          </a:prstGeom>
          <a:solidFill>
            <a:srgbClr val="003399"/>
          </a:solidFill>
        </p:spPr>
        <p:style>
          <a:lnRef idx="2">
            <a:schemeClr val="lt1">
              <a:hueOff val="0"/>
              <a:satOff val="0"/>
              <a:lumOff val="0"/>
              <a:alphaOff val="0"/>
            </a:schemeClr>
          </a:lnRef>
          <a:fillRef idx="1">
            <a:schemeClr val="accent2">
              <a:shade val="80000"/>
              <a:hueOff val="348788"/>
              <a:satOff val="-51893"/>
              <a:lumOff val="36590"/>
              <a:alphaOff val="0"/>
            </a:schemeClr>
          </a:fillRef>
          <a:effectRef idx="0">
            <a:schemeClr val="accent2">
              <a:shade val="80000"/>
              <a:hueOff val="348788"/>
              <a:satOff val="-51893"/>
              <a:lumOff val="36590"/>
              <a:alphaOff val="0"/>
            </a:schemeClr>
          </a:effectRef>
          <a:fontRef idx="minor">
            <a:schemeClr val="lt1"/>
          </a:fontRef>
        </p:style>
        <p:txBody>
          <a:bodyPr/>
          <a:lstStyle/>
          <a:p>
            <a:endParaRPr lang="en-GB" sz="1400" dirty="0"/>
          </a:p>
        </p:txBody>
      </p:sp>
      <p:sp>
        <p:nvSpPr>
          <p:cNvPr id="50" name="Rectangle: Rounded Corners 14">
            <a:extLst>
              <a:ext uri="{FF2B5EF4-FFF2-40B4-BE49-F238E27FC236}">
                <a16:creationId xmlns:a16="http://schemas.microsoft.com/office/drawing/2014/main" id="{863FAD76-E4A9-C6C2-16DF-08003F2A8FF7}"/>
              </a:ext>
            </a:extLst>
          </p:cNvPr>
          <p:cNvSpPr txBox="1"/>
          <p:nvPr/>
        </p:nvSpPr>
        <p:spPr>
          <a:xfrm>
            <a:off x="881855" y="4638051"/>
            <a:ext cx="3676498" cy="334739"/>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1290" tIns="0" rIns="161290" bIns="0" numCol="1" spcCol="1270" anchor="ctr" anchorCtr="0">
            <a:noAutofit/>
          </a:bodyPr>
          <a:lstStyle>
            <a:defPPr>
              <a:defRPr lang="en-US"/>
            </a:defPPr>
            <a:lvl1pPr>
              <a:defRPr sz="1400" b="0"/>
            </a:lvl1pPr>
          </a:lstStyle>
          <a:p>
            <a:r>
              <a:rPr lang="el-GR" sz="1800" dirty="0">
                <a:solidFill>
                  <a:schemeClr val="bg1"/>
                </a:solidFill>
              </a:rPr>
              <a:t>Συμμετοχή στην εκστρατεία</a:t>
            </a:r>
          </a:p>
        </p:txBody>
      </p:sp>
      <p:sp>
        <p:nvSpPr>
          <p:cNvPr id="46" name="TextBox 45">
            <a:extLst>
              <a:ext uri="{FF2B5EF4-FFF2-40B4-BE49-F238E27FC236}">
                <a16:creationId xmlns:a16="http://schemas.microsoft.com/office/drawing/2014/main" id="{D68BF147-1544-3048-5943-4AF3FAE4E94E}"/>
              </a:ext>
            </a:extLst>
          </p:cNvPr>
          <p:cNvSpPr txBox="1"/>
          <p:nvPr/>
        </p:nvSpPr>
        <p:spPr>
          <a:xfrm>
            <a:off x="886924" y="5017912"/>
            <a:ext cx="4331279" cy="1323439"/>
          </a:xfrm>
          <a:prstGeom prst="rect">
            <a:avLst/>
          </a:prstGeom>
          <a:noFill/>
        </p:spPr>
        <p:txBody>
          <a:bodyPr wrap="square" rtlCol="0">
            <a:spAutoFit/>
          </a:bodyPr>
          <a:lstStyle/>
          <a:p>
            <a:pPr marL="169863" indent="-169863">
              <a:buFont typeface="Arial" panose="020B0604020202020204" pitchFamily="34" charset="0"/>
              <a:buChar char="•"/>
            </a:pPr>
            <a:r>
              <a:rPr lang="el-GR" sz="1600" dirty="0">
                <a:solidFill>
                  <a:srgbClr val="003399"/>
                </a:solidFill>
              </a:rPr>
              <a:t>Το δίκτυο του EU-OSHA</a:t>
            </a:r>
          </a:p>
          <a:p>
            <a:pPr marL="169863" indent="-169863">
              <a:buFont typeface="Arial" panose="020B0604020202020204" pitchFamily="34" charset="0"/>
              <a:buChar char="•"/>
            </a:pPr>
            <a:r>
              <a:rPr lang="el-GR" sz="1600" dirty="0">
                <a:solidFill>
                  <a:srgbClr val="003399"/>
                </a:solidFill>
              </a:rPr>
              <a:t>Πηγές πληροφόρησης για την εκστρατεία</a:t>
            </a:r>
          </a:p>
          <a:p>
            <a:pPr marL="169863" indent="-169863">
              <a:buFont typeface="Arial" panose="020B0604020202020204" pitchFamily="34" charset="0"/>
              <a:buChar char="•"/>
            </a:pPr>
            <a:r>
              <a:rPr lang="el-GR" sz="1600" dirty="0">
                <a:solidFill>
                  <a:srgbClr val="003399"/>
                </a:solidFill>
              </a:rPr>
              <a:t>Εργαλειοθήκη και ψηφιακή προβολή</a:t>
            </a:r>
          </a:p>
          <a:p>
            <a:pPr marL="169863" indent="-169863">
              <a:buFont typeface="Arial" panose="020B0604020202020204" pitchFamily="34" charset="0"/>
              <a:buChar char="•"/>
            </a:pPr>
            <a:r>
              <a:rPr lang="el-GR" sz="1600" dirty="0">
                <a:solidFill>
                  <a:srgbClr val="003399"/>
                </a:solidFill>
              </a:rPr>
              <a:t>Πώς να συμμετάσχετε στην εκστρατεία;</a:t>
            </a:r>
          </a:p>
          <a:p>
            <a:pPr marL="169863" indent="-169863">
              <a:buFont typeface="Arial" panose="020B0604020202020204" pitchFamily="34" charset="0"/>
              <a:buChar char="•"/>
            </a:pPr>
            <a:r>
              <a:rPr lang="el-GR" sz="1600" dirty="0">
                <a:solidFill>
                  <a:srgbClr val="003399"/>
                </a:solidFill>
              </a:rPr>
              <a:t>Μείνετε ενημερωμένοι για την εκστρατεία</a:t>
            </a:r>
          </a:p>
        </p:txBody>
      </p:sp>
    </p:spTree>
    <p:extLst>
      <p:ext uri="{BB962C8B-B14F-4D97-AF65-F5344CB8AC3E}">
        <p14:creationId xmlns:p14="http://schemas.microsoft.com/office/powerpoint/2010/main" val="3914029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76B4-2154-C1CD-6056-5EC8C50BA72D}"/>
              </a:ext>
            </a:extLst>
          </p:cNvPr>
          <p:cNvSpPr>
            <a:spLocks noGrp="1"/>
          </p:cNvSpPr>
          <p:nvPr>
            <p:ph type="title"/>
          </p:nvPr>
        </p:nvSpPr>
        <p:spPr/>
        <p:txBody>
          <a:bodyPr/>
          <a:lstStyle/>
          <a:p>
            <a:r>
              <a:rPr lang="el-GR" dirty="0"/>
              <a:t>Η συνολική εικόνα: η ψυχική υγεία επηρεάζει την καθημερινή ζωή και την εργασία </a:t>
            </a:r>
          </a:p>
        </p:txBody>
      </p:sp>
      <p:pic>
        <p:nvPicPr>
          <p:cNvPr id="6" name="Picture 5">
            <a:extLst>
              <a:ext uri="{FF2B5EF4-FFF2-40B4-BE49-F238E27FC236}">
                <a16:creationId xmlns:a16="http://schemas.microsoft.com/office/drawing/2014/main" id="{4A464B1F-EE39-B4A3-E800-20E0EE30369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874" y="1923060"/>
            <a:ext cx="2062030" cy="2339507"/>
          </a:xfrm>
          <a:prstGeom prst="rect">
            <a:avLst/>
          </a:prstGeom>
        </p:spPr>
      </p:pic>
      <p:sp>
        <p:nvSpPr>
          <p:cNvPr id="5" name="Speech Bubble: Rectangle 5">
            <a:extLst>
              <a:ext uri="{FF2B5EF4-FFF2-40B4-BE49-F238E27FC236}">
                <a16:creationId xmlns:a16="http://schemas.microsoft.com/office/drawing/2014/main" id="{7AE505FB-50ED-6148-4A89-3427126BCE9C}"/>
              </a:ext>
            </a:extLst>
          </p:cNvPr>
          <p:cNvSpPr/>
          <p:nvPr/>
        </p:nvSpPr>
        <p:spPr>
          <a:xfrm>
            <a:off x="2906915" y="1684421"/>
            <a:ext cx="8003084" cy="744380"/>
          </a:xfrm>
          <a:custGeom>
            <a:avLst/>
            <a:gdLst>
              <a:gd name="csX0" fmla="*/ 0 w 5727562"/>
              <a:gd name="csY0" fmla="*/ 0 h 741987"/>
              <a:gd name="csX1" fmla="*/ 954594 w 5727562"/>
              <a:gd name="csY1" fmla="*/ 0 h 741987"/>
              <a:gd name="csX2" fmla="*/ 954594 w 5727562"/>
              <a:gd name="csY2" fmla="*/ 0 h 741987"/>
              <a:gd name="csX3" fmla="*/ 2386484 w 5727562"/>
              <a:gd name="csY3" fmla="*/ 0 h 741987"/>
              <a:gd name="csX4" fmla="*/ 5727562 w 5727562"/>
              <a:gd name="csY4" fmla="*/ 0 h 741987"/>
              <a:gd name="csX5" fmla="*/ 5727562 w 5727562"/>
              <a:gd name="csY5" fmla="*/ 432826 h 741987"/>
              <a:gd name="csX6" fmla="*/ 5727562 w 5727562"/>
              <a:gd name="csY6" fmla="*/ 432826 h 741987"/>
              <a:gd name="csX7" fmla="*/ 5727562 w 5727562"/>
              <a:gd name="csY7" fmla="*/ 618323 h 741987"/>
              <a:gd name="csX8" fmla="*/ 5727562 w 5727562"/>
              <a:gd name="csY8" fmla="*/ 741987 h 741987"/>
              <a:gd name="csX9" fmla="*/ 2386484 w 5727562"/>
              <a:gd name="csY9" fmla="*/ 741987 h 741987"/>
              <a:gd name="csX10" fmla="*/ 954594 w 5727562"/>
              <a:gd name="csY10" fmla="*/ 741987 h 741987"/>
              <a:gd name="csX11" fmla="*/ 954594 w 5727562"/>
              <a:gd name="csY11" fmla="*/ 741987 h 741987"/>
              <a:gd name="csX12" fmla="*/ 0 w 5727562"/>
              <a:gd name="csY12" fmla="*/ 741987 h 741987"/>
              <a:gd name="csX13" fmla="*/ 0 w 5727562"/>
              <a:gd name="csY13" fmla="*/ 618323 h 741987"/>
              <a:gd name="csX14" fmla="*/ -274751 w 5727562"/>
              <a:gd name="csY14" fmla="*/ 668686 h 741987"/>
              <a:gd name="csX15" fmla="*/ 0 w 5727562"/>
              <a:gd name="csY15" fmla="*/ 432826 h 741987"/>
              <a:gd name="csX16" fmla="*/ 0 w 5727562"/>
              <a:gd name="csY16" fmla="*/ 0 h 741987"/>
              <a:gd name="csX0" fmla="*/ 274751 w 6002313"/>
              <a:gd name="csY0" fmla="*/ 0 h 741987"/>
              <a:gd name="csX1" fmla="*/ 1229345 w 6002313"/>
              <a:gd name="csY1" fmla="*/ 0 h 741987"/>
              <a:gd name="csX2" fmla="*/ 1229345 w 6002313"/>
              <a:gd name="csY2" fmla="*/ 0 h 741987"/>
              <a:gd name="csX3" fmla="*/ 2661235 w 6002313"/>
              <a:gd name="csY3" fmla="*/ 0 h 741987"/>
              <a:gd name="csX4" fmla="*/ 6002313 w 6002313"/>
              <a:gd name="csY4" fmla="*/ 0 h 741987"/>
              <a:gd name="csX5" fmla="*/ 6002313 w 6002313"/>
              <a:gd name="csY5" fmla="*/ 432826 h 741987"/>
              <a:gd name="csX6" fmla="*/ 6002313 w 6002313"/>
              <a:gd name="csY6" fmla="*/ 432826 h 741987"/>
              <a:gd name="csX7" fmla="*/ 6002313 w 6002313"/>
              <a:gd name="csY7" fmla="*/ 618323 h 741987"/>
              <a:gd name="csX8" fmla="*/ 6002313 w 6002313"/>
              <a:gd name="csY8" fmla="*/ 741987 h 741987"/>
              <a:gd name="csX9" fmla="*/ 2661235 w 6002313"/>
              <a:gd name="csY9" fmla="*/ 741987 h 741987"/>
              <a:gd name="csX10" fmla="*/ 1229345 w 6002313"/>
              <a:gd name="csY10" fmla="*/ 741987 h 741987"/>
              <a:gd name="csX11" fmla="*/ 1229345 w 6002313"/>
              <a:gd name="csY11" fmla="*/ 741987 h 741987"/>
              <a:gd name="csX12" fmla="*/ 274751 w 6002313"/>
              <a:gd name="csY12" fmla="*/ 741987 h 741987"/>
              <a:gd name="csX13" fmla="*/ 274751 w 6002313"/>
              <a:gd name="csY13" fmla="*/ 618323 h 741987"/>
              <a:gd name="csX14" fmla="*/ 0 w 6002313"/>
              <a:gd name="csY14" fmla="*/ 668686 h 741987"/>
              <a:gd name="csX15" fmla="*/ 274751 w 6002313"/>
              <a:gd name="csY15" fmla="*/ 280426 h 741987"/>
              <a:gd name="csX16" fmla="*/ 274751 w 6002313"/>
              <a:gd name="csY16" fmla="*/ 0 h 74198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6002313" h="741987">
                <a:moveTo>
                  <a:pt x="274751" y="0"/>
                </a:moveTo>
                <a:lnTo>
                  <a:pt x="1229345" y="0"/>
                </a:lnTo>
                <a:lnTo>
                  <a:pt x="1229345" y="0"/>
                </a:lnTo>
                <a:lnTo>
                  <a:pt x="2661235" y="0"/>
                </a:lnTo>
                <a:lnTo>
                  <a:pt x="6002313" y="0"/>
                </a:lnTo>
                <a:lnTo>
                  <a:pt x="6002313" y="432826"/>
                </a:lnTo>
                <a:lnTo>
                  <a:pt x="6002313" y="432826"/>
                </a:lnTo>
                <a:lnTo>
                  <a:pt x="6002313" y="618323"/>
                </a:lnTo>
                <a:lnTo>
                  <a:pt x="6002313" y="741987"/>
                </a:lnTo>
                <a:lnTo>
                  <a:pt x="2661235" y="741987"/>
                </a:lnTo>
                <a:lnTo>
                  <a:pt x="1229345" y="741987"/>
                </a:lnTo>
                <a:lnTo>
                  <a:pt x="1229345" y="741987"/>
                </a:lnTo>
                <a:lnTo>
                  <a:pt x="274751" y="741987"/>
                </a:lnTo>
                <a:lnTo>
                  <a:pt x="274751" y="618323"/>
                </a:lnTo>
                <a:lnTo>
                  <a:pt x="0" y="668686"/>
                </a:lnTo>
                <a:lnTo>
                  <a:pt x="274751" y="280426"/>
                </a:lnTo>
                <a:lnTo>
                  <a:pt x="274751" y="0"/>
                </a:lnTo>
                <a:close/>
              </a:path>
            </a:pathLst>
          </a:cu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731520" rtlCol="0" anchor="ctr"/>
          <a:lstStyle/>
          <a:p>
            <a:pPr lvl="0"/>
            <a:r>
              <a:rPr lang="el-GR" sz="2000" b="1" dirty="0">
                <a:solidFill>
                  <a:schemeClr val="tx2"/>
                </a:solidFill>
              </a:rPr>
              <a:t>Η ψυχική υγεία επηρεάζεται από την καθημερινή ζωή, συμπεριλαμβανομένης της εργασίας!</a:t>
            </a:r>
          </a:p>
        </p:txBody>
      </p:sp>
      <p:sp>
        <p:nvSpPr>
          <p:cNvPr id="4" name="Content Placeholder 2">
            <a:extLst>
              <a:ext uri="{FF2B5EF4-FFF2-40B4-BE49-F238E27FC236}">
                <a16:creationId xmlns:a16="http://schemas.microsoft.com/office/drawing/2014/main" id="{712E9181-8079-E827-80EB-F819444B4416}"/>
              </a:ext>
            </a:extLst>
          </p:cNvPr>
          <p:cNvSpPr txBox="1">
            <a:spLocks/>
          </p:cNvSpPr>
          <p:nvPr/>
        </p:nvSpPr>
        <p:spPr>
          <a:xfrm>
            <a:off x="3272254" y="2670100"/>
            <a:ext cx="7637745" cy="313435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el-GR" dirty="0"/>
              <a:t>Η εργασία, εφόσον</a:t>
            </a:r>
            <a:r>
              <a:rPr lang="el-GR" b="0" dirty="0"/>
              <a:t> </a:t>
            </a:r>
            <a:r>
              <a:rPr lang="el-GR" dirty="0"/>
              <a:t>είναι καλά σχεδιασμένη</a:t>
            </a:r>
            <a:r>
              <a:rPr lang="el-GR" b="0" dirty="0"/>
              <a:t> και </a:t>
            </a:r>
            <a:r>
              <a:rPr lang="el-GR" dirty="0"/>
              <a:t>προσφέρει υποστήριξη, μπορεί να βελτιώσει την ψυχική υγεία</a:t>
            </a:r>
            <a:r>
              <a:rPr lang="el-GR" b="0" dirty="0"/>
              <a:t> προσφέροντας έναν σκοπό στη ζωή, οργάνωση και δυνατότητες κοινωνικής αλληλεπίδρασης,.</a:t>
            </a:r>
          </a:p>
          <a:p>
            <a:pPr marL="233363" indent="-233363">
              <a:spcAft>
                <a:spcPts val="600"/>
              </a:spcAft>
            </a:pPr>
            <a:r>
              <a:rPr lang="el-GR" dirty="0"/>
              <a:t>Οι ψυχοκοινωνικοί κίνδυνοι στην εργασία</a:t>
            </a:r>
            <a:r>
              <a:rPr lang="el-GR" b="0" dirty="0"/>
              <a:t>, όπως οι αντικρουόμενες απαιτήσεις, η παρενόχληση ή ο σταθερά υψηλός φόρτος εργασίας, μπορούν να υπονομεύσουν αυτήν την επίδραση. </a:t>
            </a:r>
          </a:p>
          <a:p>
            <a:pPr marL="233363" indent="-233363">
              <a:spcAft>
                <a:spcPts val="600"/>
              </a:spcAft>
            </a:pPr>
            <a:r>
              <a:rPr lang="el-GR" b="0" dirty="0"/>
              <a:t>Οι κίνδυνοι αυτοί, </a:t>
            </a:r>
            <a:r>
              <a:rPr lang="el-GR" dirty="0"/>
              <a:t>εάν δεν αναγνωριστούν</a:t>
            </a:r>
            <a:r>
              <a:rPr lang="el-GR" b="0" dirty="0"/>
              <a:t>, </a:t>
            </a:r>
            <a:r>
              <a:rPr lang="el-GR" dirty="0"/>
              <a:t>δεν αντιμετωπιστούν</a:t>
            </a:r>
            <a:r>
              <a:rPr lang="el-GR" b="0" dirty="0"/>
              <a:t> και </a:t>
            </a:r>
            <a:r>
              <a:rPr lang="el-GR" dirty="0"/>
              <a:t>δεν προληφθούν</a:t>
            </a:r>
            <a:r>
              <a:rPr lang="el-GR" b="0" dirty="0"/>
              <a:t>, μπορούν να οδηγήσουν σε μια σειρά σοβαρών </a:t>
            </a:r>
            <a:r>
              <a:rPr lang="el-GR" dirty="0"/>
              <a:t>προβλημάτων υγείας</a:t>
            </a:r>
            <a:r>
              <a:rPr lang="el-GR" b="0" dirty="0"/>
              <a:t>, όπως η επαγγελματική εξουθένωση, η κατάθλιψη, το αίσθημα ανησυχίας και άλλα. </a:t>
            </a:r>
          </a:p>
        </p:txBody>
      </p:sp>
    </p:spTree>
    <p:extLst>
      <p:ext uri="{BB962C8B-B14F-4D97-AF65-F5344CB8AC3E}">
        <p14:creationId xmlns:p14="http://schemas.microsoft.com/office/powerpoint/2010/main" val="97593286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DE0424F-6E04-3554-5CEE-4B2CA78AC274}"/>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78131" y="2685413"/>
            <a:ext cx="3236976" cy="1901952"/>
          </a:xfrm>
          <a:prstGeom prst="rect">
            <a:avLst/>
          </a:prstGeom>
        </p:spPr>
      </p:pic>
      <p:sp>
        <p:nvSpPr>
          <p:cNvPr id="2" name="Title 1">
            <a:extLst>
              <a:ext uri="{FF2B5EF4-FFF2-40B4-BE49-F238E27FC236}">
                <a16:creationId xmlns:a16="http://schemas.microsoft.com/office/drawing/2014/main" id="{4E543452-7C4E-52BA-11FF-DA54F4541831}"/>
              </a:ext>
            </a:extLst>
          </p:cNvPr>
          <p:cNvSpPr>
            <a:spLocks noGrp="1"/>
          </p:cNvSpPr>
          <p:nvPr>
            <p:ph type="title"/>
          </p:nvPr>
        </p:nvSpPr>
        <p:spPr/>
        <p:txBody>
          <a:bodyPr/>
          <a:lstStyle/>
          <a:p>
            <a:r>
              <a:rPr lang="el-GR" dirty="0"/>
              <a:t>Η συνολική </a:t>
            </a:r>
            <a:r>
              <a:rPr lang="el-GR" dirty="0">
                <a:solidFill>
                  <a:srgbClr val="003399"/>
                </a:solidFill>
              </a:rPr>
              <a:t>εικόνα: </a:t>
            </a:r>
            <a:r>
              <a:rPr lang="el-GR" dirty="0"/>
              <a:t>τι διακυβεύεται;</a:t>
            </a:r>
          </a:p>
        </p:txBody>
      </p:sp>
      <p:sp>
        <p:nvSpPr>
          <p:cNvPr id="5" name="Speech Bubble: Rectangle 6">
            <a:extLst>
              <a:ext uri="{FF2B5EF4-FFF2-40B4-BE49-F238E27FC236}">
                <a16:creationId xmlns:a16="http://schemas.microsoft.com/office/drawing/2014/main" id="{EC1C5D48-D0FF-59D4-6722-C3A607640121}"/>
              </a:ext>
            </a:extLst>
          </p:cNvPr>
          <p:cNvSpPr/>
          <p:nvPr/>
        </p:nvSpPr>
        <p:spPr>
          <a:xfrm>
            <a:off x="797344" y="1846216"/>
            <a:ext cx="10326063" cy="1056009"/>
          </a:xfrm>
          <a:custGeom>
            <a:avLst/>
            <a:gdLst>
              <a:gd name="csX0" fmla="*/ 0 w 10326063"/>
              <a:gd name="csY0" fmla="*/ 0 h 847001"/>
              <a:gd name="csX1" fmla="*/ 1721011 w 10326063"/>
              <a:gd name="csY1" fmla="*/ 0 h 847001"/>
              <a:gd name="csX2" fmla="*/ 1721011 w 10326063"/>
              <a:gd name="csY2" fmla="*/ 0 h 847001"/>
              <a:gd name="csX3" fmla="*/ 4302526 w 10326063"/>
              <a:gd name="csY3" fmla="*/ 0 h 847001"/>
              <a:gd name="csX4" fmla="*/ 10326063 w 10326063"/>
              <a:gd name="csY4" fmla="*/ 0 h 847001"/>
              <a:gd name="csX5" fmla="*/ 10326063 w 10326063"/>
              <a:gd name="csY5" fmla="*/ 494084 h 847001"/>
              <a:gd name="csX6" fmla="*/ 10326063 w 10326063"/>
              <a:gd name="csY6" fmla="*/ 494084 h 847001"/>
              <a:gd name="csX7" fmla="*/ 10326063 w 10326063"/>
              <a:gd name="csY7" fmla="*/ 705834 h 847001"/>
              <a:gd name="csX8" fmla="*/ 10326063 w 10326063"/>
              <a:gd name="csY8" fmla="*/ 847001 h 847001"/>
              <a:gd name="csX9" fmla="*/ 4302526 w 10326063"/>
              <a:gd name="csY9" fmla="*/ 847001 h 847001"/>
              <a:gd name="csX10" fmla="*/ 2714515 w 10326063"/>
              <a:gd name="csY10" fmla="*/ 1169183 h 847001"/>
              <a:gd name="csX11" fmla="*/ 1721011 w 10326063"/>
              <a:gd name="csY11" fmla="*/ 847001 h 847001"/>
              <a:gd name="csX12" fmla="*/ 0 w 10326063"/>
              <a:gd name="csY12" fmla="*/ 847001 h 847001"/>
              <a:gd name="csX13" fmla="*/ 0 w 10326063"/>
              <a:gd name="csY13" fmla="*/ 705834 h 847001"/>
              <a:gd name="csX14" fmla="*/ 0 w 10326063"/>
              <a:gd name="csY14" fmla="*/ 494084 h 847001"/>
              <a:gd name="csX15" fmla="*/ 0 w 10326063"/>
              <a:gd name="csY15" fmla="*/ 494084 h 847001"/>
              <a:gd name="csX16" fmla="*/ 0 w 10326063"/>
              <a:gd name="csY16" fmla="*/ 0 h 847001"/>
              <a:gd name="csX0" fmla="*/ 0 w 10326063"/>
              <a:gd name="csY0" fmla="*/ 0 h 1169183"/>
              <a:gd name="csX1" fmla="*/ 1721011 w 10326063"/>
              <a:gd name="csY1" fmla="*/ 0 h 1169183"/>
              <a:gd name="csX2" fmla="*/ 1721011 w 10326063"/>
              <a:gd name="csY2" fmla="*/ 0 h 1169183"/>
              <a:gd name="csX3" fmla="*/ 4302526 w 10326063"/>
              <a:gd name="csY3" fmla="*/ 0 h 1169183"/>
              <a:gd name="csX4" fmla="*/ 10326063 w 10326063"/>
              <a:gd name="csY4" fmla="*/ 0 h 1169183"/>
              <a:gd name="csX5" fmla="*/ 10326063 w 10326063"/>
              <a:gd name="csY5" fmla="*/ 494084 h 1169183"/>
              <a:gd name="csX6" fmla="*/ 10326063 w 10326063"/>
              <a:gd name="csY6" fmla="*/ 494084 h 1169183"/>
              <a:gd name="csX7" fmla="*/ 10326063 w 10326063"/>
              <a:gd name="csY7" fmla="*/ 705834 h 1169183"/>
              <a:gd name="csX8" fmla="*/ 10326063 w 10326063"/>
              <a:gd name="csY8" fmla="*/ 847001 h 1169183"/>
              <a:gd name="csX9" fmla="*/ 2743692 w 10326063"/>
              <a:gd name="csY9" fmla="*/ 864418 h 1169183"/>
              <a:gd name="csX10" fmla="*/ 2714515 w 10326063"/>
              <a:gd name="csY10" fmla="*/ 1169183 h 1169183"/>
              <a:gd name="csX11" fmla="*/ 1721011 w 10326063"/>
              <a:gd name="csY11" fmla="*/ 847001 h 1169183"/>
              <a:gd name="csX12" fmla="*/ 0 w 10326063"/>
              <a:gd name="csY12" fmla="*/ 847001 h 1169183"/>
              <a:gd name="csX13" fmla="*/ 0 w 10326063"/>
              <a:gd name="csY13" fmla="*/ 705834 h 1169183"/>
              <a:gd name="csX14" fmla="*/ 0 w 10326063"/>
              <a:gd name="csY14" fmla="*/ 494084 h 1169183"/>
              <a:gd name="csX15" fmla="*/ 0 w 10326063"/>
              <a:gd name="csY15" fmla="*/ 494084 h 1169183"/>
              <a:gd name="csX16" fmla="*/ 0 w 10326063"/>
              <a:gd name="csY16" fmla="*/ 0 h 1169183"/>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721011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125818"/>
              <a:gd name="csX1" fmla="*/ 1721011 w 10326063"/>
              <a:gd name="csY1" fmla="*/ 0 h 1125818"/>
              <a:gd name="csX2" fmla="*/ 1721011 w 10326063"/>
              <a:gd name="csY2" fmla="*/ 0 h 1125818"/>
              <a:gd name="csX3" fmla="*/ 4302526 w 10326063"/>
              <a:gd name="csY3" fmla="*/ 0 h 1125818"/>
              <a:gd name="csX4" fmla="*/ 10326063 w 10326063"/>
              <a:gd name="csY4" fmla="*/ 0 h 1125818"/>
              <a:gd name="csX5" fmla="*/ 10326063 w 10326063"/>
              <a:gd name="csY5" fmla="*/ 494084 h 1125818"/>
              <a:gd name="csX6" fmla="*/ 10326063 w 10326063"/>
              <a:gd name="csY6" fmla="*/ 494084 h 1125818"/>
              <a:gd name="csX7" fmla="*/ 10326063 w 10326063"/>
              <a:gd name="csY7" fmla="*/ 705834 h 1125818"/>
              <a:gd name="csX8" fmla="*/ 10326063 w 10326063"/>
              <a:gd name="csY8" fmla="*/ 847001 h 1125818"/>
              <a:gd name="csX9" fmla="*/ 2743692 w 10326063"/>
              <a:gd name="csY9" fmla="*/ 864418 h 1125818"/>
              <a:gd name="csX10" fmla="*/ 2428268 w 10326063"/>
              <a:gd name="csY10" fmla="*/ 1125818 h 1125818"/>
              <a:gd name="csX11" fmla="*/ 1196225 w 10326063"/>
              <a:gd name="csY11" fmla="*/ 847001 h 1125818"/>
              <a:gd name="csX12" fmla="*/ 0 w 10326063"/>
              <a:gd name="csY12" fmla="*/ 847001 h 1125818"/>
              <a:gd name="csX13" fmla="*/ 0 w 10326063"/>
              <a:gd name="csY13" fmla="*/ 705834 h 1125818"/>
              <a:gd name="csX14" fmla="*/ 0 w 10326063"/>
              <a:gd name="csY14" fmla="*/ 494084 h 1125818"/>
              <a:gd name="csX15" fmla="*/ 0 w 10326063"/>
              <a:gd name="csY15" fmla="*/ 494084 h 1125818"/>
              <a:gd name="csX16" fmla="*/ 0 w 10326063"/>
              <a:gd name="csY16" fmla="*/ 0 h 1125818"/>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2743692 w 10326063"/>
              <a:gd name="csY9" fmla="*/ 864418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86169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654364 w 10326063"/>
              <a:gd name="csY9" fmla="*/ 881763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091127"/>
              <a:gd name="csX1" fmla="*/ 1721011 w 10326063"/>
              <a:gd name="csY1" fmla="*/ 0 h 1091127"/>
              <a:gd name="csX2" fmla="*/ 1721011 w 10326063"/>
              <a:gd name="csY2" fmla="*/ 0 h 1091127"/>
              <a:gd name="csX3" fmla="*/ 4302526 w 10326063"/>
              <a:gd name="csY3" fmla="*/ 0 h 1091127"/>
              <a:gd name="csX4" fmla="*/ 10326063 w 10326063"/>
              <a:gd name="csY4" fmla="*/ 0 h 1091127"/>
              <a:gd name="csX5" fmla="*/ 10326063 w 10326063"/>
              <a:gd name="csY5" fmla="*/ 494084 h 1091127"/>
              <a:gd name="csX6" fmla="*/ 10326063 w 10326063"/>
              <a:gd name="csY6" fmla="*/ 494084 h 1091127"/>
              <a:gd name="csX7" fmla="*/ 10326063 w 10326063"/>
              <a:gd name="csY7" fmla="*/ 705834 h 1091127"/>
              <a:gd name="csX8" fmla="*/ 10326063 w 10326063"/>
              <a:gd name="csY8" fmla="*/ 847001 h 1091127"/>
              <a:gd name="csX9" fmla="*/ 1797487 w 10326063"/>
              <a:gd name="csY9" fmla="*/ 873089 h 1091127"/>
              <a:gd name="csX10" fmla="*/ 1831920 w 10326063"/>
              <a:gd name="csY10" fmla="*/ 1091127 h 1091127"/>
              <a:gd name="csX11" fmla="*/ 1196225 w 10326063"/>
              <a:gd name="csY11" fmla="*/ 847001 h 1091127"/>
              <a:gd name="csX12" fmla="*/ 0 w 10326063"/>
              <a:gd name="csY12" fmla="*/ 847001 h 1091127"/>
              <a:gd name="csX13" fmla="*/ 0 w 10326063"/>
              <a:gd name="csY13" fmla="*/ 705834 h 1091127"/>
              <a:gd name="csX14" fmla="*/ 0 w 10326063"/>
              <a:gd name="csY14" fmla="*/ 494084 h 1091127"/>
              <a:gd name="csX15" fmla="*/ 0 w 10326063"/>
              <a:gd name="csY15" fmla="*/ 494084 h 1091127"/>
              <a:gd name="csX16" fmla="*/ 0 w 10326063"/>
              <a:gd name="csY16" fmla="*/ 0 h 1091127"/>
              <a:gd name="csX0" fmla="*/ 0 w 10326063"/>
              <a:gd name="csY0" fmla="*/ 0 h 1151837"/>
              <a:gd name="csX1" fmla="*/ 1721011 w 10326063"/>
              <a:gd name="csY1" fmla="*/ 0 h 1151837"/>
              <a:gd name="csX2" fmla="*/ 1721011 w 10326063"/>
              <a:gd name="csY2" fmla="*/ 0 h 1151837"/>
              <a:gd name="csX3" fmla="*/ 4302526 w 10326063"/>
              <a:gd name="csY3" fmla="*/ 0 h 1151837"/>
              <a:gd name="csX4" fmla="*/ 10326063 w 10326063"/>
              <a:gd name="csY4" fmla="*/ 0 h 1151837"/>
              <a:gd name="csX5" fmla="*/ 10326063 w 10326063"/>
              <a:gd name="csY5" fmla="*/ 494084 h 1151837"/>
              <a:gd name="csX6" fmla="*/ 10326063 w 10326063"/>
              <a:gd name="csY6" fmla="*/ 494084 h 1151837"/>
              <a:gd name="csX7" fmla="*/ 10326063 w 10326063"/>
              <a:gd name="csY7" fmla="*/ 705834 h 1151837"/>
              <a:gd name="csX8" fmla="*/ 10326063 w 10326063"/>
              <a:gd name="csY8" fmla="*/ 847001 h 1151837"/>
              <a:gd name="csX9" fmla="*/ 1797487 w 10326063"/>
              <a:gd name="csY9" fmla="*/ 873089 h 1151837"/>
              <a:gd name="csX10" fmla="*/ 1855774 w 10326063"/>
              <a:gd name="csY10" fmla="*/ 1151837 h 1151837"/>
              <a:gd name="csX11" fmla="*/ 1196225 w 10326063"/>
              <a:gd name="csY11" fmla="*/ 847001 h 1151837"/>
              <a:gd name="csX12" fmla="*/ 0 w 10326063"/>
              <a:gd name="csY12" fmla="*/ 847001 h 1151837"/>
              <a:gd name="csX13" fmla="*/ 0 w 10326063"/>
              <a:gd name="csY13" fmla="*/ 705834 h 1151837"/>
              <a:gd name="csX14" fmla="*/ 0 w 10326063"/>
              <a:gd name="csY14" fmla="*/ 494084 h 1151837"/>
              <a:gd name="csX15" fmla="*/ 0 w 10326063"/>
              <a:gd name="csY15" fmla="*/ 494084 h 1151837"/>
              <a:gd name="csX16" fmla="*/ 0 w 10326063"/>
              <a:gd name="csY16" fmla="*/ 0 h 115183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10326063" h="1151837">
                <a:moveTo>
                  <a:pt x="0" y="0"/>
                </a:moveTo>
                <a:lnTo>
                  <a:pt x="1721011" y="0"/>
                </a:lnTo>
                <a:lnTo>
                  <a:pt x="1721011" y="0"/>
                </a:lnTo>
                <a:lnTo>
                  <a:pt x="4302526" y="0"/>
                </a:lnTo>
                <a:lnTo>
                  <a:pt x="10326063" y="0"/>
                </a:lnTo>
                <a:lnTo>
                  <a:pt x="10326063" y="494084"/>
                </a:lnTo>
                <a:lnTo>
                  <a:pt x="10326063" y="494084"/>
                </a:lnTo>
                <a:lnTo>
                  <a:pt x="10326063" y="705834"/>
                </a:lnTo>
                <a:lnTo>
                  <a:pt x="10326063" y="847001"/>
                </a:lnTo>
                <a:lnTo>
                  <a:pt x="1797487" y="873089"/>
                </a:lnTo>
                <a:lnTo>
                  <a:pt x="1855774" y="1151837"/>
                </a:lnTo>
                <a:lnTo>
                  <a:pt x="1196225" y="847001"/>
                </a:lnTo>
                <a:lnTo>
                  <a:pt x="0" y="847001"/>
                </a:lnTo>
                <a:lnTo>
                  <a:pt x="0" y="705834"/>
                </a:lnTo>
                <a:lnTo>
                  <a:pt x="0" y="494084"/>
                </a:lnTo>
                <a:lnTo>
                  <a:pt x="0" y="494084"/>
                </a:lnTo>
                <a:lnTo>
                  <a:pt x="0" y="0"/>
                </a:lnTo>
                <a:close/>
              </a:path>
            </a:pathLst>
          </a:custGeom>
          <a:solidFill>
            <a:srgbClr val="A9DE4E"/>
          </a:solidFill>
          <a:ln w="25400">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bIns="45720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el-GR" sz="1800" b="1" dirty="0">
                <a:solidFill>
                  <a:schemeClr val="tx2"/>
                </a:solidFill>
              </a:rPr>
              <a:t>Η κακή ψυχική υγεία προβλέπεται να μειώσει το ακαθάριστο εγχώριο προϊόν της ΕΕ </a:t>
            </a:r>
            <a:br>
              <a:rPr lang="el-GR" sz="1800" b="1" dirty="0">
                <a:solidFill>
                  <a:schemeClr val="tx2"/>
                </a:solidFill>
              </a:rPr>
            </a:br>
            <a:r>
              <a:rPr lang="el-GR" sz="1800" b="1" dirty="0">
                <a:solidFill>
                  <a:schemeClr val="tx2"/>
                </a:solidFill>
              </a:rPr>
              <a:t>κατά 1,7% κατά μέσο όρο ετησίως, μεταξύ του 2025 και του 2050. </a:t>
            </a:r>
          </a:p>
        </p:txBody>
      </p:sp>
      <p:sp>
        <p:nvSpPr>
          <p:cNvPr id="4" name="Content Placeholder 2">
            <a:extLst>
              <a:ext uri="{FF2B5EF4-FFF2-40B4-BE49-F238E27FC236}">
                <a16:creationId xmlns:a16="http://schemas.microsoft.com/office/drawing/2014/main" id="{A01E9CA7-DF0D-14A8-A3D5-87452D20EFB0}"/>
              </a:ext>
            </a:extLst>
          </p:cNvPr>
          <p:cNvSpPr txBox="1">
            <a:spLocks/>
          </p:cNvSpPr>
          <p:nvPr/>
        </p:nvSpPr>
        <p:spPr>
          <a:xfrm>
            <a:off x="4812632" y="3033494"/>
            <a:ext cx="6310775" cy="195784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el-GR" b="0" dirty="0"/>
              <a:t>Τα προβλήματα ψυχικής υγείας </a:t>
            </a:r>
            <a:r>
              <a:rPr lang="el-GR" dirty="0"/>
              <a:t>αυξάνονται</a:t>
            </a:r>
            <a:r>
              <a:rPr lang="el-GR" b="0" dirty="0"/>
              <a:t> μεταξύ των Ευρωπαίων. </a:t>
            </a:r>
          </a:p>
          <a:p>
            <a:pPr marL="233363" indent="-233363">
              <a:spcAft>
                <a:spcPts val="600"/>
              </a:spcAft>
            </a:pPr>
            <a:r>
              <a:rPr lang="el-GR" b="0" dirty="0"/>
              <a:t>Τα προβλήματα ψυχικής υγείας συνεπάγονται οικονομική ζημία</a:t>
            </a:r>
            <a:r>
              <a:rPr lang="el-GR" dirty="0"/>
              <a:t>, </a:t>
            </a:r>
            <a:r>
              <a:rPr lang="el-GR" b="0" dirty="0"/>
              <a:t>η οποία οφείλεται κυρίως στη μειωμένη συμμετοχή του εργατικού δυναμικού, στην αυξημένη απουσία από την εργασία και στο φαινόμενο του «</a:t>
            </a:r>
            <a:r>
              <a:rPr lang="el-GR" b="0" dirty="0" err="1"/>
              <a:t>παρουσιασμού</a:t>
            </a:r>
            <a:r>
              <a:rPr lang="el-GR" b="0" dirty="0"/>
              <a:t>». </a:t>
            </a:r>
          </a:p>
        </p:txBody>
      </p:sp>
    </p:spTree>
    <p:extLst>
      <p:ext uri="{BB962C8B-B14F-4D97-AF65-F5344CB8AC3E}">
        <p14:creationId xmlns:p14="http://schemas.microsoft.com/office/powerpoint/2010/main" val="3549452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EF9F9D-BAA6-DB92-8448-9FBF0633718B}"/>
              </a:ext>
            </a:extLst>
          </p:cNvPr>
          <p:cNvSpPr>
            <a:spLocks noGrp="1"/>
          </p:cNvSpPr>
          <p:nvPr>
            <p:ph type="title"/>
          </p:nvPr>
        </p:nvSpPr>
        <p:spPr/>
        <p:txBody>
          <a:bodyPr/>
          <a:lstStyle/>
          <a:p>
            <a:r>
              <a:rPr lang="el-GR" dirty="0"/>
              <a:t>Η συνολική </a:t>
            </a:r>
            <a:r>
              <a:rPr lang="el-GR" dirty="0">
                <a:solidFill>
                  <a:srgbClr val="003399"/>
                </a:solidFill>
              </a:rPr>
              <a:t>εικόνα: </a:t>
            </a:r>
            <a:r>
              <a:rPr lang="el-GR" dirty="0"/>
              <a:t>η άποψη των εργαζομένων </a:t>
            </a:r>
          </a:p>
        </p:txBody>
      </p:sp>
      <p:sp>
        <p:nvSpPr>
          <p:cNvPr id="7" name="Content Placeholder 2">
            <a:extLst>
              <a:ext uri="{FF2B5EF4-FFF2-40B4-BE49-F238E27FC236}">
                <a16:creationId xmlns:a16="http://schemas.microsoft.com/office/drawing/2014/main" id="{B943F274-A5EE-534C-1EBE-8ABC061AF964}"/>
              </a:ext>
            </a:extLst>
          </p:cNvPr>
          <p:cNvSpPr>
            <a:spLocks noGrp="1"/>
          </p:cNvSpPr>
          <p:nvPr>
            <p:ph sz="half" idx="1"/>
          </p:nvPr>
        </p:nvSpPr>
        <p:spPr>
          <a:xfrm>
            <a:off x="624062" y="1182675"/>
            <a:ext cx="10458863" cy="2694000"/>
          </a:xfrm>
        </p:spPr>
        <p:txBody>
          <a:bodyPr>
            <a:noAutofit/>
          </a:bodyPr>
          <a:lstStyle/>
          <a:p>
            <a:pPr marL="233363" indent="-233363"/>
            <a:r>
              <a:rPr lang="el-GR" b="0" dirty="0"/>
              <a:t>Περισσότεροι από </a:t>
            </a:r>
            <a:r>
              <a:rPr lang="el-GR" dirty="0"/>
              <a:t>4 στους 10 εργαζομένους σε ολόκληρη την ΕΕ (44 %) </a:t>
            </a:r>
            <a:r>
              <a:rPr lang="el-GR" b="0" dirty="0"/>
              <a:t>αναφέρουν ότι αντιμετωπίζουν </a:t>
            </a:r>
            <a:r>
              <a:rPr lang="el-GR" dirty="0"/>
              <a:t>σοβαρή πίεση χρόνου </a:t>
            </a:r>
            <a:r>
              <a:rPr lang="el-GR" b="0" dirty="0"/>
              <a:t>ή </a:t>
            </a:r>
            <a:r>
              <a:rPr lang="el-GR" dirty="0"/>
              <a:t>υπερβολικό φόρτο εργασίας</a:t>
            </a:r>
            <a:r>
              <a:rPr lang="el-GR" b="0" dirty="0"/>
              <a:t>, σύμφωνα με την έρευνα </a:t>
            </a:r>
            <a:r>
              <a:rPr lang="el-GR" b="0" dirty="0">
                <a:solidFill>
                  <a:srgbClr val="92D050"/>
                </a:solidFill>
                <a:hlinkClick r:id="rId3">
                  <a:extLst>
                    <a:ext uri="{A12FA001-AC4F-418D-AE19-62706E023703}">
                      <ahyp:hlinkClr xmlns:ahyp="http://schemas.microsoft.com/office/drawing/2018/hyperlinkcolor" val="tx"/>
                    </a:ext>
                  </a:extLst>
                </a:hlinkClick>
              </a:rPr>
              <a:t>Σφυγμομέτρηση ΕΑΥ 2025 για τους εργαζόμενους</a:t>
            </a:r>
            <a:r>
              <a:rPr lang="el-GR" b="0" dirty="0"/>
              <a:t>.</a:t>
            </a:r>
            <a:endParaRPr lang="el-GR" dirty="0"/>
          </a:p>
          <a:p>
            <a:pPr marL="233363" indent="-233363"/>
            <a:r>
              <a:rPr lang="el-GR" dirty="0"/>
              <a:t>Μεγάλος αριθμός εργαζομένων δηλώνουν ότι η εργασία έχει αρνητικό αντίκτυπο στην υγεία τους:</a:t>
            </a:r>
          </a:p>
          <a:p>
            <a:pPr lvl="1"/>
            <a:r>
              <a:rPr lang="el-GR" dirty="0">
                <a:solidFill>
                  <a:schemeClr val="tx2"/>
                </a:solidFill>
              </a:rPr>
              <a:t>το 37 % των εργαζομένων υποφέρουν από γενική κόπωση, </a:t>
            </a:r>
          </a:p>
          <a:p>
            <a:pPr lvl="1"/>
            <a:r>
              <a:rPr lang="el-GR" dirty="0">
                <a:solidFill>
                  <a:schemeClr val="tx2"/>
                </a:solidFill>
              </a:rPr>
              <a:t>το 29 % των εργαζομένων στην ΕΕ υποφέρουν από στρες, κατάθλιψη ή αίσθημα ανησυχίας</a:t>
            </a:r>
            <a:r>
              <a:rPr lang="el-GR" dirty="0"/>
              <a:t>.</a:t>
            </a:r>
          </a:p>
          <a:p>
            <a:pPr marL="0" indent="0">
              <a:buNone/>
            </a:pPr>
            <a:br>
              <a:rPr lang="el-GR" dirty="0"/>
            </a:br>
            <a:endParaRPr lang="el-GR" dirty="0"/>
          </a:p>
        </p:txBody>
      </p:sp>
      <p:grpSp>
        <p:nvGrpSpPr>
          <p:cNvPr id="11" name="Group 10" descr="Φωτογραφία ενός υπαλλήλου γραφείου που κάθεται στο γραφείο του συνοφρυωμένος και διαβάζει έγγραφα. Στα αριστερά του, υπάρχει μια γραφική φιγούρα που σκέφτεται διάφορα ψηφιακά εικονίδια, όπως ένα φύλλο χαρτιού, ένα ερωτηματικό, γραφήματα και ένα ρολόι, για να συμβολίσει τη σοβαρή πίεση χρόνου και τον υπερβολικό φόρτο εργασίας.  ">
            <a:extLst>
              <a:ext uri="{FF2B5EF4-FFF2-40B4-BE49-F238E27FC236}">
                <a16:creationId xmlns:a16="http://schemas.microsoft.com/office/drawing/2014/main" id="{1FA2A4BA-24EA-588B-6266-E1CE51C07E21}"/>
              </a:ext>
            </a:extLst>
          </p:cNvPr>
          <p:cNvGrpSpPr/>
          <p:nvPr/>
        </p:nvGrpSpPr>
        <p:grpSpPr>
          <a:xfrm>
            <a:off x="3709069" y="3582099"/>
            <a:ext cx="4511103" cy="2585584"/>
            <a:chOff x="3709069" y="3334449"/>
            <a:chExt cx="4511103" cy="2585584"/>
          </a:xfrm>
        </p:grpSpPr>
        <p:pic>
          <p:nvPicPr>
            <p:cNvPr id="9" name="Picture 8" descr="Φωτογραφία ενός υπαλλήλου γραφείου που κάθεται στο γραφείο του συνοφρυωμένος και διαβάζει έγγραφα. Στα αριστερά του, υπάρχει μια γραφική φιγούρα που σκέφτεται διάφορα ψηφιακά εικονίδια, όπως ένα φύλλο χαρτιού, ένα ερωτηματικό, γραφήματα και ένα ρολόι, για να συμβολίσει τη σοβαρή πίεση χρόνου και τον υπερβολικό φόρτο εργασίας.  ">
              <a:extLst>
                <a:ext uri="{FF2B5EF4-FFF2-40B4-BE49-F238E27FC236}">
                  <a16:creationId xmlns:a16="http://schemas.microsoft.com/office/drawing/2014/main" id="{85AF0D99-C6CD-7E8E-8DE4-1B852B335F5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09069" y="3334449"/>
              <a:ext cx="4511103" cy="2585584"/>
            </a:xfrm>
            <a:prstGeom prst="rect">
              <a:avLst/>
            </a:prstGeom>
          </p:spPr>
        </p:pic>
        <p:sp>
          <p:nvSpPr>
            <p:cNvPr id="10" name="TextBox 9">
              <a:extLst>
                <a:ext uri="{FF2B5EF4-FFF2-40B4-BE49-F238E27FC236}">
                  <a16:creationId xmlns:a16="http://schemas.microsoft.com/office/drawing/2014/main" id="{49D4436F-CAF0-C9F6-BA9A-8490A4DF8CE7}"/>
                </a:ext>
              </a:extLst>
            </p:cNvPr>
            <p:cNvSpPr txBox="1"/>
            <p:nvPr/>
          </p:nvSpPr>
          <p:spPr>
            <a:xfrm rot="16200000">
              <a:off x="7397570" y="5097431"/>
              <a:ext cx="1445149" cy="200055"/>
            </a:xfrm>
            <a:prstGeom prst="rect">
              <a:avLst/>
            </a:prstGeom>
            <a:noFill/>
          </p:spPr>
          <p:txBody>
            <a:bodyPr wrap="square">
              <a:spAutoFit/>
            </a:bodyPr>
            <a:lstStyle/>
            <a:p>
              <a:r>
                <a:rPr lang="el-GR" sz="700" dirty="0"/>
                <a:t>© Liubomir - stock.adobe.com</a:t>
              </a:r>
            </a:p>
          </p:txBody>
        </p:sp>
      </p:grpSp>
    </p:spTree>
    <p:extLst>
      <p:ext uri="{BB962C8B-B14F-4D97-AF65-F5344CB8AC3E}">
        <p14:creationId xmlns:p14="http://schemas.microsoft.com/office/powerpoint/2010/main" val="9674746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40AB94-2F1F-3B5A-0F08-405D7D24CAAF}"/>
              </a:ext>
            </a:extLst>
          </p:cNvPr>
          <p:cNvSpPr>
            <a:spLocks noGrp="1"/>
          </p:cNvSpPr>
          <p:nvPr>
            <p:ph type="title"/>
          </p:nvPr>
        </p:nvSpPr>
        <p:spPr/>
        <p:txBody>
          <a:bodyPr/>
          <a:lstStyle/>
          <a:p>
            <a:r>
              <a:rPr lang="el-GR" dirty="0"/>
              <a:t>Η συνολική </a:t>
            </a:r>
            <a:r>
              <a:rPr lang="el-GR" dirty="0">
                <a:solidFill>
                  <a:srgbClr val="003399"/>
                </a:solidFill>
              </a:rPr>
              <a:t>εικόνα: </a:t>
            </a:r>
            <a:r>
              <a:rPr lang="el-GR" dirty="0"/>
              <a:t>η άποψη των επιχειρήσεων/οργανισμών </a:t>
            </a:r>
            <a:br>
              <a:rPr lang="el-GR" dirty="0"/>
            </a:br>
            <a:r>
              <a:rPr lang="el-GR" dirty="0"/>
              <a:t>σε σύγκριση με την άποψη των εργαζομένων -1- </a:t>
            </a:r>
          </a:p>
        </p:txBody>
      </p:sp>
      <p:sp>
        <p:nvSpPr>
          <p:cNvPr id="4" name="TextBox 2">
            <a:extLst>
              <a:ext uri="{FF2B5EF4-FFF2-40B4-BE49-F238E27FC236}">
                <a16:creationId xmlns:a16="http://schemas.microsoft.com/office/drawing/2014/main" id="{CEE5EADB-861C-BCA7-607F-2180873881C7}"/>
              </a:ext>
            </a:extLst>
          </p:cNvPr>
          <p:cNvSpPr txBox="1"/>
          <p:nvPr/>
        </p:nvSpPr>
        <p:spPr>
          <a:xfrm>
            <a:off x="0" y="964898"/>
            <a:ext cx="12192000"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800" b="1" dirty="0">
                <a:latin typeface="+mn-lt"/>
              </a:rPr>
              <a:t>Ψυχοκοινωνικοί κίνδυνοι στην εργασία: Επιχειρήσεις/Οργανισμοί σε σύγκριση με τους εργαζομένους.</a:t>
            </a:r>
          </a:p>
          <a:p>
            <a:r>
              <a:rPr lang="el-GR" sz="1800" dirty="0">
                <a:latin typeface="+mn-lt"/>
              </a:rPr>
              <a:t>Παρόμοιες τάσεις, διαφορετικές προοπτικές</a:t>
            </a:r>
            <a:r>
              <a:rPr lang="el-GR" sz="1800" b="1" dirty="0">
                <a:latin typeface="+mn-lt"/>
              </a:rPr>
              <a:t> </a:t>
            </a:r>
          </a:p>
        </p:txBody>
      </p:sp>
      <p:grpSp>
        <p:nvGrpSpPr>
          <p:cNvPr id="3" name="Group 2" descr="Πίνακας στοιχείων που συγκρίνει τα επίπεδα πίεσης χρόνου που βιώνουν οι οργανισμοί και οι εργαζόμενοι. Αυτά παρουσιάζονται με γραφήματα ημικυκλίου και ποσοστά. Οι οργανισμοί βιώνουν πίεση χρόνου στο 44% των περιπτώσεων, ενώ οι εργαζόμενοι στο 43%. ">
            <a:extLst>
              <a:ext uri="{FF2B5EF4-FFF2-40B4-BE49-F238E27FC236}">
                <a16:creationId xmlns:a16="http://schemas.microsoft.com/office/drawing/2014/main" id="{4CB3070E-5865-7FEF-3107-073D336FB2E7}"/>
              </a:ext>
            </a:extLst>
          </p:cNvPr>
          <p:cNvGrpSpPr/>
          <p:nvPr/>
        </p:nvGrpSpPr>
        <p:grpSpPr>
          <a:xfrm>
            <a:off x="1262299" y="2024787"/>
            <a:ext cx="4567001" cy="2356922"/>
            <a:chOff x="849662" y="2168532"/>
            <a:chExt cx="4567001" cy="2356922"/>
          </a:xfrm>
        </p:grpSpPr>
        <p:grpSp>
          <p:nvGrpSpPr>
            <p:cNvPr id="18" name="Group 17">
              <a:extLst>
                <a:ext uri="{FF2B5EF4-FFF2-40B4-BE49-F238E27FC236}">
                  <a16:creationId xmlns:a16="http://schemas.microsoft.com/office/drawing/2014/main" id="{8E0FD3EB-BF9D-6730-BAD7-1A73B730BF91}"/>
                </a:ext>
              </a:extLst>
            </p:cNvPr>
            <p:cNvGrpSpPr/>
            <p:nvPr/>
          </p:nvGrpSpPr>
          <p:grpSpPr>
            <a:xfrm>
              <a:off x="875589" y="4220531"/>
              <a:ext cx="4541074" cy="304923"/>
              <a:chOff x="902464" y="4494345"/>
              <a:chExt cx="4541074" cy="304923"/>
            </a:xfrm>
          </p:grpSpPr>
          <p:sp>
            <p:nvSpPr>
              <p:cNvPr id="72" name="Rectangle: Top Corners Rounded 71">
                <a:extLst>
                  <a:ext uri="{FF2B5EF4-FFF2-40B4-BE49-F238E27FC236}">
                    <a16:creationId xmlns:a16="http://schemas.microsoft.com/office/drawing/2014/main" id="{B1F783A4-69C9-3F1A-0D75-A00C32CAB649}"/>
                  </a:ext>
                </a:extLst>
              </p:cNvPr>
              <p:cNvSpPr/>
              <p:nvPr/>
            </p:nvSpPr>
            <p:spPr>
              <a:xfrm rot="10800000">
                <a:off x="902464" y="4494345"/>
                <a:ext cx="4047185"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3" name="Content Placeholder 2">
                <a:extLst>
                  <a:ext uri="{FF2B5EF4-FFF2-40B4-BE49-F238E27FC236}">
                    <a16:creationId xmlns:a16="http://schemas.microsoft.com/office/drawing/2014/main" id="{CDFCF740-4B73-7F14-5958-8EEA91BA232C}"/>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l-GR" sz="1000" i="1" dirty="0"/>
                  <a:t>Πηγή: </a:t>
                </a:r>
                <a:r>
                  <a:rPr lang="el-GR" sz="1000" b="0" dirty="0"/>
                  <a:t>Σφυγμομέτρηση ΕΑΥ 2025, ESENER 2024, ΕΕ-27</a:t>
                </a:r>
              </a:p>
            </p:txBody>
          </p:sp>
        </p:grpSp>
        <p:sp>
          <p:nvSpPr>
            <p:cNvPr id="31" name="Rectangle: Top Corners Rounded 30">
              <a:extLst>
                <a:ext uri="{FF2B5EF4-FFF2-40B4-BE49-F238E27FC236}">
                  <a16:creationId xmlns:a16="http://schemas.microsoft.com/office/drawing/2014/main" id="{9A6C7599-91BC-E7B5-BF27-43CED707F3E3}"/>
                </a:ext>
              </a:extLst>
            </p:cNvPr>
            <p:cNvSpPr/>
            <p:nvPr/>
          </p:nvSpPr>
          <p:spPr>
            <a:xfrm rot="10800000">
              <a:off x="874654" y="2437617"/>
              <a:ext cx="4048127" cy="2048036"/>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33" name="Group 32">
              <a:extLst>
                <a:ext uri="{FF2B5EF4-FFF2-40B4-BE49-F238E27FC236}">
                  <a16:creationId xmlns:a16="http://schemas.microsoft.com/office/drawing/2014/main" id="{522FC2E6-E53E-6F6A-77D2-D225EB5F11EB}"/>
                </a:ext>
              </a:extLst>
            </p:cNvPr>
            <p:cNvGrpSpPr/>
            <p:nvPr/>
          </p:nvGrpSpPr>
          <p:grpSpPr>
            <a:xfrm>
              <a:off x="2524383" y="3063152"/>
              <a:ext cx="590550" cy="1011431"/>
              <a:chOff x="2545648" y="3192677"/>
              <a:chExt cx="590550" cy="1011431"/>
            </a:xfrm>
          </p:grpSpPr>
          <p:cxnSp>
            <p:nvCxnSpPr>
              <p:cNvPr id="68" name="Straight Connector 67">
                <a:extLst>
                  <a:ext uri="{FF2B5EF4-FFF2-40B4-BE49-F238E27FC236}">
                    <a16:creationId xmlns:a16="http://schemas.microsoft.com/office/drawing/2014/main" id="{403F5680-8806-9570-1922-216E40EE249E}"/>
                  </a:ext>
                </a:extLst>
              </p:cNvPr>
              <p:cNvCxnSpPr>
                <a:cxnSpLocks/>
              </p:cNvCxnSpPr>
              <p:nvPr/>
            </p:nvCxnSpPr>
            <p:spPr>
              <a:xfrm>
                <a:off x="2840923" y="3192677"/>
                <a:ext cx="0" cy="1011431"/>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70" name="Star: 12 Points 69">
                <a:extLst>
                  <a:ext uri="{FF2B5EF4-FFF2-40B4-BE49-F238E27FC236}">
                    <a16:creationId xmlns:a16="http://schemas.microsoft.com/office/drawing/2014/main" id="{109E387F-4030-FC90-7A85-89E24092DCBF}"/>
                  </a:ext>
                </a:extLst>
              </p:cNvPr>
              <p:cNvSpPr/>
              <p:nvPr/>
            </p:nvSpPr>
            <p:spPr>
              <a:xfrm>
                <a:off x="2545648" y="337463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l-GR" sz="1400" b="1" dirty="0"/>
                  <a:t>έναντι</a:t>
                </a:r>
              </a:p>
            </p:txBody>
          </p:sp>
        </p:grpSp>
        <p:sp>
          <p:nvSpPr>
            <p:cNvPr id="36" name="Content Placeholder 2">
              <a:extLst>
                <a:ext uri="{FF2B5EF4-FFF2-40B4-BE49-F238E27FC236}">
                  <a16:creationId xmlns:a16="http://schemas.microsoft.com/office/drawing/2014/main" id="{F0CF0F9B-61E6-FF00-5CE9-92E9AAC91A7A}"/>
                </a:ext>
              </a:extLst>
            </p:cNvPr>
            <p:cNvSpPr txBox="1">
              <a:spLocks/>
            </p:cNvSpPr>
            <p:nvPr/>
          </p:nvSpPr>
          <p:spPr>
            <a:xfrm>
              <a:off x="849662" y="2761294"/>
              <a:ext cx="2713354"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l-GR" sz="1400" dirty="0"/>
                <a:t>ΕΠΙΧΕΙΡΗΣΕΙΣ/ΟΡΓΑΝΙΣΜΟΙ</a:t>
              </a:r>
            </a:p>
          </p:txBody>
        </p:sp>
        <p:sp>
          <p:nvSpPr>
            <p:cNvPr id="47" name="Content Placeholder 2">
              <a:extLst>
                <a:ext uri="{FF2B5EF4-FFF2-40B4-BE49-F238E27FC236}">
                  <a16:creationId xmlns:a16="http://schemas.microsoft.com/office/drawing/2014/main" id="{63BD3E56-149F-3226-B9AE-5B99138F5F46}"/>
                </a:ext>
              </a:extLst>
            </p:cNvPr>
            <p:cNvSpPr txBox="1">
              <a:spLocks/>
            </p:cNvSpPr>
            <p:nvPr/>
          </p:nvSpPr>
          <p:spPr>
            <a:xfrm>
              <a:off x="3111270" y="2764376"/>
              <a:ext cx="1836502"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spcBef>
                  <a:spcPts val="1200"/>
                </a:spcBef>
                <a:spcAft>
                  <a:spcPts val="600"/>
                </a:spcAft>
                <a:buNone/>
              </a:pPr>
              <a:r>
                <a:rPr lang="el-GR" sz="1400" dirty="0">
                  <a:solidFill>
                    <a:srgbClr val="A9DE4E"/>
                  </a:solidFill>
                </a:rPr>
                <a:t>ΕΡΓΑΖΟΜΕΝΟΙ</a:t>
              </a:r>
            </a:p>
          </p:txBody>
        </p:sp>
        <p:pic>
          <p:nvPicPr>
            <p:cNvPr id="48" name="Picture 47">
              <a:extLst>
                <a:ext uri="{FF2B5EF4-FFF2-40B4-BE49-F238E27FC236}">
                  <a16:creationId xmlns:a16="http://schemas.microsoft.com/office/drawing/2014/main" id="{C4E73898-ADE6-0CD8-B88A-ED65864DCD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0458" y="3035987"/>
              <a:ext cx="1016293" cy="1016293"/>
            </a:xfrm>
            <a:prstGeom prst="rect">
              <a:avLst/>
            </a:prstGeom>
          </p:spPr>
        </p:pic>
        <p:pic>
          <p:nvPicPr>
            <p:cNvPr id="53" name="Picture 52">
              <a:extLst>
                <a:ext uri="{FF2B5EF4-FFF2-40B4-BE49-F238E27FC236}">
                  <a16:creationId xmlns:a16="http://schemas.microsoft.com/office/drawing/2014/main" id="{E60C4342-DE35-F29A-ED37-BFE73D9CEE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04793" y="3063152"/>
              <a:ext cx="1016293" cy="1011431"/>
            </a:xfrm>
            <a:prstGeom prst="rect">
              <a:avLst/>
            </a:prstGeom>
          </p:spPr>
        </p:pic>
        <p:sp>
          <p:nvSpPr>
            <p:cNvPr id="59" name="Rectangle: Top Corners Rounded 58">
              <a:extLst>
                <a:ext uri="{FF2B5EF4-FFF2-40B4-BE49-F238E27FC236}">
                  <a16:creationId xmlns:a16="http://schemas.microsoft.com/office/drawing/2014/main" id="{B3D97650-AE4D-B44D-B328-7AE7E54C5E67}"/>
                </a:ext>
              </a:extLst>
            </p:cNvPr>
            <p:cNvSpPr/>
            <p:nvPr/>
          </p:nvSpPr>
          <p:spPr>
            <a:xfrm>
              <a:off x="868306" y="2168532"/>
              <a:ext cx="4058636"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2" name="TextBox 61">
              <a:extLst>
                <a:ext uri="{FF2B5EF4-FFF2-40B4-BE49-F238E27FC236}">
                  <a16:creationId xmlns:a16="http://schemas.microsoft.com/office/drawing/2014/main" id="{7A475EE8-CF90-9824-EFB1-7E9F97149478}"/>
                </a:ext>
              </a:extLst>
            </p:cNvPr>
            <p:cNvSpPr txBox="1"/>
            <p:nvPr/>
          </p:nvSpPr>
          <p:spPr>
            <a:xfrm>
              <a:off x="1500427" y="2295618"/>
              <a:ext cx="3286842" cy="307777"/>
            </a:xfrm>
            <a:prstGeom prst="rect">
              <a:avLst/>
            </a:prstGeom>
            <a:noFill/>
          </p:spPr>
          <p:txBody>
            <a:bodyPr wrap="square" rtlCol="0">
              <a:spAutoFit/>
            </a:bodyPr>
            <a:lstStyle/>
            <a:p>
              <a:r>
                <a:rPr lang="el-GR" sz="1400" b="1" dirty="0">
                  <a:solidFill>
                    <a:schemeClr val="bg1"/>
                  </a:solidFill>
                </a:rPr>
                <a:t>ΠΙΕΣΗ ΧΡΟΝΟΥ</a:t>
              </a:r>
            </a:p>
          </p:txBody>
        </p:sp>
        <p:pic>
          <p:nvPicPr>
            <p:cNvPr id="64" name="Graphic 63">
              <a:extLst>
                <a:ext uri="{FF2B5EF4-FFF2-40B4-BE49-F238E27FC236}">
                  <a16:creationId xmlns:a16="http://schemas.microsoft.com/office/drawing/2014/main" id="{8B96221E-423D-47B0-93D8-EBDD59A34F6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025162" y="2198067"/>
              <a:ext cx="335444" cy="466705"/>
            </a:xfrm>
            <a:prstGeom prst="rect">
              <a:avLst/>
            </a:prstGeom>
          </p:spPr>
        </p:pic>
        <p:pic>
          <p:nvPicPr>
            <p:cNvPr id="66" name="Graphic 65">
              <a:extLst>
                <a:ext uri="{FF2B5EF4-FFF2-40B4-BE49-F238E27FC236}">
                  <a16:creationId xmlns:a16="http://schemas.microsoft.com/office/drawing/2014/main" id="{6B32666D-C9BB-E352-AAF9-05A3CA062DD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grpSp>
        <p:nvGrpSpPr>
          <p:cNvPr id="74" name="Group 73" descr="Πίνακας στοιχείων που συγκρίνει τα επίπεδα των οργανισμών και των εργαζομένων όσον αφορά την ανεπαρκή επικοινωνία και συνεργασία. Αυτά παρουσιάζονται με γραφήματα ημικυκλίου και ποσοστά. Οι οργανισμοί βιώνουν ανεπαρκή επικοινωνία και συνεργασία στο 19% των περιπτώσεων, ενώ οι εργαζόμενοι στο 29% των περιπτώσεων. ">
            <a:extLst>
              <a:ext uri="{FF2B5EF4-FFF2-40B4-BE49-F238E27FC236}">
                <a16:creationId xmlns:a16="http://schemas.microsoft.com/office/drawing/2014/main" id="{563A276B-2E8A-E549-FC54-0266E8954E8A}"/>
              </a:ext>
            </a:extLst>
          </p:cNvPr>
          <p:cNvGrpSpPr/>
          <p:nvPr/>
        </p:nvGrpSpPr>
        <p:grpSpPr>
          <a:xfrm>
            <a:off x="6258149" y="2017464"/>
            <a:ext cx="4552522" cy="2356922"/>
            <a:chOff x="5919609" y="1825127"/>
            <a:chExt cx="4552522" cy="2356922"/>
          </a:xfrm>
        </p:grpSpPr>
        <p:grpSp>
          <p:nvGrpSpPr>
            <p:cNvPr id="75" name="Group 74">
              <a:extLst>
                <a:ext uri="{FF2B5EF4-FFF2-40B4-BE49-F238E27FC236}">
                  <a16:creationId xmlns:a16="http://schemas.microsoft.com/office/drawing/2014/main" id="{8765684F-F56A-B597-17F0-43461CD88E79}"/>
                </a:ext>
              </a:extLst>
            </p:cNvPr>
            <p:cNvGrpSpPr/>
            <p:nvPr/>
          </p:nvGrpSpPr>
          <p:grpSpPr>
            <a:xfrm>
              <a:off x="5919609" y="1825127"/>
              <a:ext cx="4552522" cy="2356922"/>
              <a:chOff x="5919609" y="1825127"/>
              <a:chExt cx="4552522" cy="2356922"/>
            </a:xfrm>
          </p:grpSpPr>
          <p:grpSp>
            <p:nvGrpSpPr>
              <p:cNvPr id="78" name="Group 77">
                <a:extLst>
                  <a:ext uri="{FF2B5EF4-FFF2-40B4-BE49-F238E27FC236}">
                    <a16:creationId xmlns:a16="http://schemas.microsoft.com/office/drawing/2014/main" id="{321220B3-A0D2-59BC-3106-AEA4944D5AC2}"/>
                  </a:ext>
                </a:extLst>
              </p:cNvPr>
              <p:cNvGrpSpPr/>
              <p:nvPr/>
            </p:nvGrpSpPr>
            <p:grpSpPr>
              <a:xfrm>
                <a:off x="5919609" y="1825127"/>
                <a:ext cx="4552522" cy="2356922"/>
                <a:chOff x="864141" y="2168532"/>
                <a:chExt cx="4552522" cy="2356922"/>
              </a:xfrm>
            </p:grpSpPr>
            <p:grpSp>
              <p:nvGrpSpPr>
                <p:cNvPr id="80" name="Group 79">
                  <a:extLst>
                    <a:ext uri="{FF2B5EF4-FFF2-40B4-BE49-F238E27FC236}">
                      <a16:creationId xmlns:a16="http://schemas.microsoft.com/office/drawing/2014/main" id="{0CB53827-6F65-D87C-C050-CEF695863D65}"/>
                    </a:ext>
                  </a:extLst>
                </p:cNvPr>
                <p:cNvGrpSpPr/>
                <p:nvPr/>
              </p:nvGrpSpPr>
              <p:grpSpPr>
                <a:xfrm>
                  <a:off x="875590" y="4220532"/>
                  <a:ext cx="4541073" cy="304922"/>
                  <a:chOff x="902465" y="4494346"/>
                  <a:chExt cx="4541073" cy="304922"/>
                </a:xfrm>
              </p:grpSpPr>
              <p:sp>
                <p:nvSpPr>
                  <p:cNvPr id="90" name="Rectangle: Top Corners Rounded 89">
                    <a:extLst>
                      <a:ext uri="{FF2B5EF4-FFF2-40B4-BE49-F238E27FC236}">
                        <a16:creationId xmlns:a16="http://schemas.microsoft.com/office/drawing/2014/main" id="{A50E14E0-ECCD-E89F-7793-44BFA600471C}"/>
                      </a:ext>
                    </a:extLst>
                  </p:cNvPr>
                  <p:cNvSpPr/>
                  <p:nvPr/>
                </p:nvSpPr>
                <p:spPr>
                  <a:xfrm rot="10800000">
                    <a:off x="902465" y="4494346"/>
                    <a:ext cx="4057697" cy="265121"/>
                  </a:xfrm>
                  <a:prstGeom prst="round2SameRect">
                    <a:avLst>
                      <a:gd name="adj1" fmla="val 40351"/>
                      <a:gd name="adj2" fmla="val 0"/>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1" name="Content Placeholder 2">
                    <a:extLst>
                      <a:ext uri="{FF2B5EF4-FFF2-40B4-BE49-F238E27FC236}">
                        <a16:creationId xmlns:a16="http://schemas.microsoft.com/office/drawing/2014/main" id="{F3656B3E-E26E-EEAB-BA3E-59F6F5D6079B}"/>
                      </a:ext>
                    </a:extLst>
                  </p:cNvPr>
                  <p:cNvSpPr txBox="1">
                    <a:spLocks/>
                  </p:cNvSpPr>
                  <p:nvPr/>
                </p:nvSpPr>
                <p:spPr>
                  <a:xfrm>
                    <a:off x="1395412" y="4508968"/>
                    <a:ext cx="4048126" cy="290300"/>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l-GR" sz="1000" i="1" dirty="0"/>
                      <a:t>Πηγή: </a:t>
                    </a:r>
                    <a:r>
                      <a:rPr lang="el-GR" sz="1000" b="0" dirty="0"/>
                      <a:t>ESENER 2024 και Σφυγομέτρηση ΕΑΥ 2025</a:t>
                    </a:r>
                  </a:p>
                </p:txBody>
              </p:sp>
            </p:grpSp>
            <p:sp>
              <p:nvSpPr>
                <p:cNvPr id="81" name="Rectangle: Top Corners Rounded 80">
                  <a:extLst>
                    <a:ext uri="{FF2B5EF4-FFF2-40B4-BE49-F238E27FC236}">
                      <a16:creationId xmlns:a16="http://schemas.microsoft.com/office/drawing/2014/main" id="{E944D197-079A-7F87-5497-A724F128574C}"/>
                    </a:ext>
                  </a:extLst>
                </p:cNvPr>
                <p:cNvSpPr/>
                <p:nvPr/>
              </p:nvSpPr>
              <p:spPr>
                <a:xfrm rot="10800000">
                  <a:off x="874651" y="2437615"/>
                  <a:ext cx="4048125" cy="2048033"/>
                </a:xfrm>
                <a:prstGeom prst="round2SameRect">
                  <a:avLst>
                    <a:gd name="adj1" fmla="val 5400"/>
                    <a:gd name="adj2" fmla="val 0"/>
                  </a:avLst>
                </a:prstGeom>
                <a:noFill/>
                <a:ln w="9525">
                  <a:solidFill>
                    <a:srgbClr val="E6471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82" name="Group 81">
                  <a:extLst>
                    <a:ext uri="{FF2B5EF4-FFF2-40B4-BE49-F238E27FC236}">
                      <a16:creationId xmlns:a16="http://schemas.microsoft.com/office/drawing/2014/main" id="{C77AF0F7-A7DF-73ED-4C9C-E2DEA71D9911}"/>
                    </a:ext>
                  </a:extLst>
                </p:cNvPr>
                <p:cNvGrpSpPr/>
                <p:nvPr/>
              </p:nvGrpSpPr>
              <p:grpSpPr>
                <a:xfrm>
                  <a:off x="2579185" y="3100548"/>
                  <a:ext cx="590550" cy="982605"/>
                  <a:chOff x="2600450" y="3230073"/>
                  <a:chExt cx="590550" cy="982605"/>
                </a:xfrm>
              </p:grpSpPr>
              <p:cxnSp>
                <p:nvCxnSpPr>
                  <p:cNvPr id="88" name="Straight Connector 87">
                    <a:extLst>
                      <a:ext uri="{FF2B5EF4-FFF2-40B4-BE49-F238E27FC236}">
                        <a16:creationId xmlns:a16="http://schemas.microsoft.com/office/drawing/2014/main" id="{EA5A03A7-C33E-853F-ED67-9A9980114945}"/>
                      </a:ext>
                    </a:extLst>
                  </p:cNvPr>
                  <p:cNvCxnSpPr>
                    <a:cxnSpLocks/>
                  </p:cNvCxnSpPr>
                  <p:nvPr/>
                </p:nvCxnSpPr>
                <p:spPr>
                  <a:xfrm>
                    <a:off x="2895725" y="3230073"/>
                    <a:ext cx="0" cy="982605"/>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
                <p:nvSpPr>
                  <p:cNvPr id="89" name="Star: 12 Points 88">
                    <a:extLst>
                      <a:ext uri="{FF2B5EF4-FFF2-40B4-BE49-F238E27FC236}">
                        <a16:creationId xmlns:a16="http://schemas.microsoft.com/office/drawing/2014/main" id="{22072EAA-BFBE-3531-D226-4B3C15CCA4D3}"/>
                      </a:ext>
                    </a:extLst>
                  </p:cNvPr>
                  <p:cNvSpPr/>
                  <p:nvPr/>
                </p:nvSpPr>
                <p:spPr>
                  <a:xfrm>
                    <a:off x="2600450" y="3383207"/>
                    <a:ext cx="590550" cy="590550"/>
                  </a:xfrm>
                  <a:prstGeom prst="star12">
                    <a:avLst>
                      <a:gd name="adj" fmla="val 39113"/>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lIns="0" rIns="0" rtlCol="0" anchor="ctr"/>
                  <a:lstStyle/>
                  <a:p>
                    <a:pPr algn="ctr"/>
                    <a:r>
                      <a:rPr lang="el-GR" sz="1400" b="1" dirty="0"/>
                      <a:t>έναντι</a:t>
                    </a:r>
                  </a:p>
                </p:txBody>
              </p:sp>
            </p:grpSp>
            <p:sp>
              <p:nvSpPr>
                <p:cNvPr id="83" name="Content Placeholder 2">
                  <a:extLst>
                    <a:ext uri="{FF2B5EF4-FFF2-40B4-BE49-F238E27FC236}">
                      <a16:creationId xmlns:a16="http://schemas.microsoft.com/office/drawing/2014/main" id="{103AE3D5-105C-517C-6970-616EBC6B444B}"/>
                    </a:ext>
                  </a:extLst>
                </p:cNvPr>
                <p:cNvSpPr txBox="1">
                  <a:spLocks/>
                </p:cNvSpPr>
                <p:nvPr/>
              </p:nvSpPr>
              <p:spPr>
                <a:xfrm>
                  <a:off x="864141" y="2769865"/>
                  <a:ext cx="3087453" cy="345956"/>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l-GR" sz="1400" dirty="0"/>
                    <a:t>ΕΠΙΧΕΙΡΗΣΕΙΣ/ΟΡΓΑΝΙΣΜΟΙ</a:t>
                  </a:r>
                </a:p>
              </p:txBody>
            </p:sp>
            <p:sp>
              <p:nvSpPr>
                <p:cNvPr id="84" name="Content Placeholder 2">
                  <a:extLst>
                    <a:ext uri="{FF2B5EF4-FFF2-40B4-BE49-F238E27FC236}">
                      <a16:creationId xmlns:a16="http://schemas.microsoft.com/office/drawing/2014/main" id="{D46596CD-DA3A-8BA5-760E-C114F51D9F35}"/>
                    </a:ext>
                  </a:extLst>
                </p:cNvPr>
                <p:cNvSpPr txBox="1">
                  <a:spLocks/>
                </p:cNvSpPr>
                <p:nvPr/>
              </p:nvSpPr>
              <p:spPr>
                <a:xfrm>
                  <a:off x="2991103" y="2772946"/>
                  <a:ext cx="1931674" cy="328849"/>
                </a:xfrm>
                <a:prstGeom prst="rect">
                  <a:avLst/>
                </a:prstGeom>
                <a:noFill/>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spcBef>
                      <a:spcPts val="1200"/>
                    </a:spcBef>
                    <a:spcAft>
                      <a:spcPts val="600"/>
                    </a:spcAft>
                    <a:buNone/>
                  </a:pPr>
                  <a:r>
                    <a:rPr lang="el-GR" sz="1400" dirty="0">
                      <a:solidFill>
                        <a:srgbClr val="A9DE4E"/>
                      </a:solidFill>
                    </a:rPr>
                    <a:t>ΕΡΓΑΖΟΜΕΝΟΙ</a:t>
                  </a:r>
                </a:p>
              </p:txBody>
            </p:sp>
            <p:sp>
              <p:nvSpPr>
                <p:cNvPr id="85" name="Rectangle: Top Corners Rounded 84">
                  <a:extLst>
                    <a:ext uri="{FF2B5EF4-FFF2-40B4-BE49-F238E27FC236}">
                      <a16:creationId xmlns:a16="http://schemas.microsoft.com/office/drawing/2014/main" id="{C91EB62A-4B79-AE2B-8E13-B4315C6B3E56}"/>
                    </a:ext>
                  </a:extLst>
                </p:cNvPr>
                <p:cNvSpPr/>
                <p:nvPr/>
              </p:nvSpPr>
              <p:spPr>
                <a:xfrm>
                  <a:off x="865485" y="2168532"/>
                  <a:ext cx="4067802" cy="529344"/>
                </a:xfrm>
                <a:prstGeom prst="round2SameRect">
                  <a:avLst>
                    <a:gd name="adj1" fmla="val 40351"/>
                    <a:gd name="adj2" fmla="val 0"/>
                  </a:avLst>
                </a:prstGeom>
                <a:solidFill>
                  <a:srgbClr val="E6471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6" name="TextBox 85">
                  <a:extLst>
                    <a:ext uri="{FF2B5EF4-FFF2-40B4-BE49-F238E27FC236}">
                      <a16:creationId xmlns:a16="http://schemas.microsoft.com/office/drawing/2014/main" id="{72A012CE-4C78-89C1-323F-C0DC2FB982DD}"/>
                    </a:ext>
                  </a:extLst>
                </p:cNvPr>
                <p:cNvSpPr txBox="1"/>
                <p:nvPr/>
              </p:nvSpPr>
              <p:spPr>
                <a:xfrm>
                  <a:off x="1509953" y="2199820"/>
                  <a:ext cx="3217640" cy="523220"/>
                </a:xfrm>
                <a:prstGeom prst="rect">
                  <a:avLst/>
                </a:prstGeom>
                <a:noFill/>
              </p:spPr>
              <p:txBody>
                <a:bodyPr wrap="square" rtlCol="0">
                  <a:spAutoFit/>
                </a:bodyPr>
                <a:lstStyle/>
                <a:p>
                  <a:r>
                    <a:rPr lang="el-GR" sz="1400" b="1" dirty="0">
                      <a:solidFill>
                        <a:schemeClr val="bg1"/>
                      </a:solidFill>
                    </a:rPr>
                    <a:t>ΑΝΕΠΑΡΚΗΣ ΕΠΙΚΟΙΝΩΝΙΑ ΚΑΙ ΣΥΝΕΡΓΑΣΙΑ</a:t>
                  </a:r>
                </a:p>
              </p:txBody>
            </p:sp>
            <p:pic>
              <p:nvPicPr>
                <p:cNvPr id="87" name="Graphic 86">
                  <a:extLst>
                    <a:ext uri="{FF2B5EF4-FFF2-40B4-BE49-F238E27FC236}">
                      <a16:creationId xmlns:a16="http://schemas.microsoft.com/office/drawing/2014/main" id="{F538C888-64E7-627E-C16A-FC57F47A341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276146" y="4251907"/>
                  <a:ext cx="150389" cy="177732"/>
                </a:xfrm>
                <a:prstGeom prst="rect">
                  <a:avLst/>
                </a:prstGeom>
              </p:spPr>
            </p:pic>
          </p:grpSp>
          <p:pic>
            <p:nvPicPr>
              <p:cNvPr id="79" name="Graphic 78">
                <a:extLst>
                  <a:ext uri="{FF2B5EF4-FFF2-40B4-BE49-F238E27FC236}">
                    <a16:creationId xmlns:a16="http://schemas.microsoft.com/office/drawing/2014/main" id="{E680F6B5-74B8-2400-6538-8DEC1492046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6065740" y="1870963"/>
                <a:ext cx="489170" cy="466935"/>
              </a:xfrm>
              <a:prstGeom prst="rect">
                <a:avLst/>
              </a:prstGeom>
            </p:spPr>
          </p:pic>
        </p:grpSp>
        <p:pic>
          <p:nvPicPr>
            <p:cNvPr id="76" name="Picture 75">
              <a:extLst>
                <a:ext uri="{FF2B5EF4-FFF2-40B4-BE49-F238E27FC236}">
                  <a16:creationId xmlns:a16="http://schemas.microsoft.com/office/drawing/2014/main" id="{26407AA7-87A4-AD70-4877-27A6D7698FD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331614" y="2701703"/>
              <a:ext cx="1011429" cy="1016291"/>
            </a:xfrm>
            <a:prstGeom prst="rect">
              <a:avLst/>
            </a:prstGeom>
          </p:spPr>
        </p:pic>
        <p:pic>
          <p:nvPicPr>
            <p:cNvPr id="77" name="Picture 76">
              <a:extLst>
                <a:ext uri="{FF2B5EF4-FFF2-40B4-BE49-F238E27FC236}">
                  <a16:creationId xmlns:a16="http://schemas.microsoft.com/office/drawing/2014/main" id="{D4535F05-DF0A-A884-582E-A8B7606CFBB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16704" y="2696564"/>
              <a:ext cx="1016291" cy="1016291"/>
            </a:xfrm>
            <a:prstGeom prst="rect">
              <a:avLst/>
            </a:prstGeom>
          </p:spPr>
        </p:pic>
      </p:grpSp>
      <p:sp>
        <p:nvSpPr>
          <p:cNvPr id="29" name="Rectangle 28">
            <a:extLst>
              <a:ext uri="{FF2B5EF4-FFF2-40B4-BE49-F238E27FC236}">
                <a16:creationId xmlns:a16="http://schemas.microsoft.com/office/drawing/2014/main" id="{1F4AFD87-7E3C-95C4-9167-B16A9474E2AF}"/>
              </a:ext>
              <a:ext uri="{C183D7F6-B498-43B3-948B-1728B52AA6E4}">
                <adec:decorative xmlns:adec="http://schemas.microsoft.com/office/drawing/2017/decorative" val="1"/>
              </a:ext>
            </a:extLst>
          </p:cNvPr>
          <p:cNvSpPr/>
          <p:nvPr/>
        </p:nvSpPr>
        <p:spPr>
          <a:xfrm>
            <a:off x="120316" y="5568141"/>
            <a:ext cx="11417968" cy="11098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2" name="Group 91" descr="Μόνο το 51% των οργανισμών δηλώνει ότι εξασφαλίζει τη συμμετοχή των εργαζομένων στην αντιμετώπιση των ψυχοκοινωνικών κινδύνων. ">
            <a:extLst>
              <a:ext uri="{FF2B5EF4-FFF2-40B4-BE49-F238E27FC236}">
                <a16:creationId xmlns:a16="http://schemas.microsoft.com/office/drawing/2014/main" id="{B4A7BB91-524A-4AEB-00A7-EAE7B13F645F}"/>
              </a:ext>
            </a:extLst>
          </p:cNvPr>
          <p:cNvGrpSpPr/>
          <p:nvPr/>
        </p:nvGrpSpPr>
        <p:grpSpPr>
          <a:xfrm>
            <a:off x="1255951" y="4787683"/>
            <a:ext cx="8865649" cy="1641028"/>
            <a:chOff x="868305" y="4881619"/>
            <a:chExt cx="8865649" cy="1641028"/>
          </a:xfrm>
        </p:grpSpPr>
        <p:grpSp>
          <p:nvGrpSpPr>
            <p:cNvPr id="93" name="Group 92">
              <a:extLst>
                <a:ext uri="{FF2B5EF4-FFF2-40B4-BE49-F238E27FC236}">
                  <a16:creationId xmlns:a16="http://schemas.microsoft.com/office/drawing/2014/main" id="{B42987CB-F356-1208-0D2E-A09CB733F72A}"/>
                </a:ext>
              </a:extLst>
            </p:cNvPr>
            <p:cNvGrpSpPr/>
            <p:nvPr/>
          </p:nvGrpSpPr>
          <p:grpSpPr>
            <a:xfrm>
              <a:off x="868305" y="4881619"/>
              <a:ext cx="8865649" cy="1641028"/>
              <a:chOff x="1677818" y="4627998"/>
              <a:chExt cx="8865649" cy="1641028"/>
            </a:xfrm>
          </p:grpSpPr>
          <p:sp>
            <p:nvSpPr>
              <p:cNvPr id="95" name="Rectangle: Top Corners Rounded 94">
                <a:extLst>
                  <a:ext uri="{FF2B5EF4-FFF2-40B4-BE49-F238E27FC236}">
                    <a16:creationId xmlns:a16="http://schemas.microsoft.com/office/drawing/2014/main" id="{E40171EC-B0AD-45B0-B111-D90A0F846A28}"/>
                  </a:ext>
                </a:extLst>
              </p:cNvPr>
              <p:cNvSpPr/>
              <p:nvPr/>
            </p:nvSpPr>
            <p:spPr>
              <a:xfrm rot="10800000">
                <a:off x="1696605" y="4895252"/>
                <a:ext cx="8846862" cy="1373774"/>
              </a:xfrm>
              <a:prstGeom prst="round2SameRect">
                <a:avLst>
                  <a:gd name="adj1" fmla="val 5570"/>
                  <a:gd name="adj2" fmla="val 0"/>
                </a:avLst>
              </a:prstGeom>
              <a:solidFill>
                <a:srgbClr val="967EA7">
                  <a:alpha val="16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nvGrpSpPr>
              <p:cNvPr id="96" name="Group 95">
                <a:extLst>
                  <a:ext uri="{FF2B5EF4-FFF2-40B4-BE49-F238E27FC236}">
                    <a16:creationId xmlns:a16="http://schemas.microsoft.com/office/drawing/2014/main" id="{187B51C5-0470-281D-A47C-BB9E8CE95786}"/>
                  </a:ext>
                </a:extLst>
              </p:cNvPr>
              <p:cNvGrpSpPr/>
              <p:nvPr/>
            </p:nvGrpSpPr>
            <p:grpSpPr>
              <a:xfrm>
                <a:off x="1677818" y="4627998"/>
                <a:ext cx="8853205" cy="1639967"/>
                <a:chOff x="868304" y="2168532"/>
                <a:chExt cx="8853205" cy="1639967"/>
              </a:xfrm>
            </p:grpSpPr>
            <p:sp>
              <p:nvSpPr>
                <p:cNvPr id="98" name="Rectangle: Top Corners Rounded 97">
                  <a:extLst>
                    <a:ext uri="{FF2B5EF4-FFF2-40B4-BE49-F238E27FC236}">
                      <a16:creationId xmlns:a16="http://schemas.microsoft.com/office/drawing/2014/main" id="{9E6EB131-E8A8-7E95-C383-289B204F3753}"/>
                    </a:ext>
                  </a:extLst>
                </p:cNvPr>
                <p:cNvSpPr/>
                <p:nvPr/>
              </p:nvSpPr>
              <p:spPr>
                <a:xfrm rot="10800000">
                  <a:off x="874651" y="2437617"/>
                  <a:ext cx="8846858" cy="1370882"/>
                </a:xfrm>
                <a:prstGeom prst="round2SameRect">
                  <a:avLst>
                    <a:gd name="adj1" fmla="val 5400"/>
                    <a:gd name="adj2" fmla="val 0"/>
                  </a:avLst>
                </a:prstGeom>
                <a:noFill/>
                <a:ln w="9525">
                  <a:solidFill>
                    <a:srgbClr val="967EA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9" name="Content Placeholder 2">
                  <a:extLst>
                    <a:ext uri="{FF2B5EF4-FFF2-40B4-BE49-F238E27FC236}">
                      <a16:creationId xmlns:a16="http://schemas.microsoft.com/office/drawing/2014/main" id="{ACEBEDBF-2310-D95D-DC23-53E5A1262D55}"/>
                    </a:ext>
                  </a:extLst>
                </p:cNvPr>
                <p:cNvSpPr txBox="1">
                  <a:spLocks/>
                </p:cNvSpPr>
                <p:nvPr/>
              </p:nvSpPr>
              <p:spPr>
                <a:xfrm>
                  <a:off x="990143" y="3053138"/>
                  <a:ext cx="817166" cy="45955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l-GR" sz="1400" dirty="0"/>
                    <a:t>ΜΟΝΟ</a:t>
                  </a:r>
                </a:p>
              </p:txBody>
            </p:sp>
            <p:sp>
              <p:nvSpPr>
                <p:cNvPr id="100" name="Content Placeholder 2" descr="Πίνακας στοιχείων που παρουσιάζει το ποσοστό συμμετοχής των εργαζομένων οργανισμών, για την αντιμετώπιση των ψυχοκοινωνικών κινδύνων στην εργασία. Το ποσοστό είναι 51%. ">
                  <a:extLst>
                    <a:ext uri="{FF2B5EF4-FFF2-40B4-BE49-F238E27FC236}">
                      <a16:creationId xmlns:a16="http://schemas.microsoft.com/office/drawing/2014/main" id="{3994B876-AAE8-E8B6-4731-D4BFD324526D}"/>
                    </a:ext>
                  </a:extLst>
                </p:cNvPr>
                <p:cNvSpPr txBox="1">
                  <a:spLocks/>
                </p:cNvSpPr>
                <p:nvPr/>
              </p:nvSpPr>
              <p:spPr>
                <a:xfrm>
                  <a:off x="2715628" y="2523196"/>
                  <a:ext cx="2992725" cy="1226228"/>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l-GR" sz="1550" b="0" dirty="0"/>
                    <a:t>των επιχειρήσεων/οργανισμών αναφέρουν ότι το προσωπικό τους συμμετέχει στην αντιμετώπιση των ψυχοκοινωνικών κινδύνων.</a:t>
                  </a:r>
                </a:p>
              </p:txBody>
            </p:sp>
            <p:sp>
              <p:nvSpPr>
                <p:cNvPr id="101" name="Rectangle: Top Corners Rounded 100">
                  <a:extLst>
                    <a:ext uri="{FF2B5EF4-FFF2-40B4-BE49-F238E27FC236}">
                      <a16:creationId xmlns:a16="http://schemas.microsoft.com/office/drawing/2014/main" id="{28EDE9BD-0690-4F32-3C23-35FAF40A3780}"/>
                    </a:ext>
                  </a:extLst>
                </p:cNvPr>
                <p:cNvSpPr/>
                <p:nvPr/>
              </p:nvSpPr>
              <p:spPr>
                <a:xfrm>
                  <a:off x="868304" y="2168532"/>
                  <a:ext cx="8846859" cy="348411"/>
                </a:xfrm>
                <a:prstGeom prst="round2SameRect">
                  <a:avLst>
                    <a:gd name="adj1" fmla="val 40351"/>
                    <a:gd name="adj2" fmla="val 0"/>
                  </a:avLst>
                </a:prstGeom>
                <a:solidFill>
                  <a:srgbClr val="967EA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2" name="TextBox 101">
                  <a:extLst>
                    <a:ext uri="{FF2B5EF4-FFF2-40B4-BE49-F238E27FC236}">
                      <a16:creationId xmlns:a16="http://schemas.microsoft.com/office/drawing/2014/main" id="{14F6540A-FFD1-DC25-8F0A-F8B629B38F32}"/>
                    </a:ext>
                  </a:extLst>
                </p:cNvPr>
                <p:cNvSpPr txBox="1"/>
                <p:nvPr/>
              </p:nvSpPr>
              <p:spPr>
                <a:xfrm>
                  <a:off x="1500427" y="2199820"/>
                  <a:ext cx="4087205" cy="307777"/>
                </a:xfrm>
                <a:prstGeom prst="rect">
                  <a:avLst/>
                </a:prstGeom>
                <a:noFill/>
              </p:spPr>
              <p:txBody>
                <a:bodyPr wrap="square" rtlCol="0">
                  <a:spAutoFit/>
                </a:bodyPr>
                <a:lstStyle/>
                <a:p>
                  <a:r>
                    <a:rPr lang="el-GR" sz="1400" b="1" dirty="0">
                      <a:solidFill>
                        <a:schemeClr val="bg1"/>
                      </a:solidFill>
                    </a:rPr>
                    <a:t>ΣΥΜΜΕΤΟΧΗ ΤΩΝ ΕΡΓΑΖΟΜΕΝΩΝ</a:t>
                  </a:r>
                </a:p>
              </p:txBody>
            </p:sp>
          </p:grpSp>
          <p:pic>
            <p:nvPicPr>
              <p:cNvPr id="97" name="Graphic 96">
                <a:extLst>
                  <a:ext uri="{FF2B5EF4-FFF2-40B4-BE49-F238E27FC236}">
                    <a16:creationId xmlns:a16="http://schemas.microsoft.com/office/drawing/2014/main" id="{0C493727-3E75-7FAB-9B5B-71EF55D9607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845211" y="4756673"/>
                <a:ext cx="458249" cy="476220"/>
              </a:xfrm>
              <a:prstGeom prst="rect">
                <a:avLst/>
              </a:prstGeom>
            </p:spPr>
          </p:pic>
        </p:grpSp>
        <p:pic>
          <p:nvPicPr>
            <p:cNvPr id="94" name="Picture 93">
              <a:extLst>
                <a:ext uri="{FF2B5EF4-FFF2-40B4-BE49-F238E27FC236}">
                  <a16:creationId xmlns:a16="http://schemas.microsoft.com/office/drawing/2014/main" id="{C1167B6E-7195-D6F7-DDBA-2F3ED4FBE4C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654990" y="5410738"/>
              <a:ext cx="1011429" cy="1011429"/>
            </a:xfrm>
            <a:prstGeom prst="rect">
              <a:avLst/>
            </a:prstGeom>
          </p:spPr>
        </p:pic>
      </p:grpSp>
      <p:pic>
        <p:nvPicPr>
          <p:cNvPr id="104" name="Picture 103">
            <a:extLst>
              <a:ext uri="{FF2B5EF4-FFF2-40B4-BE49-F238E27FC236}">
                <a16:creationId xmlns:a16="http://schemas.microsoft.com/office/drawing/2014/main" id="{8C13DF95-DF72-2414-8771-5094A22C232D}"/>
              </a:ext>
              <a:ext uri="{C183D7F6-B498-43B3-948B-1728B52AA6E4}">
                <adec:decorative xmlns:adec="http://schemas.microsoft.com/office/drawing/2017/decorative" val="1"/>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6216721" y="4405761"/>
            <a:ext cx="4655077" cy="2081538"/>
          </a:xfrm>
          <a:prstGeom prst="rect">
            <a:avLst/>
          </a:prstGeom>
        </p:spPr>
      </p:pic>
      <p:sp>
        <p:nvSpPr>
          <p:cNvPr id="105" name="Content Placeholder 2">
            <a:extLst>
              <a:ext uri="{FF2B5EF4-FFF2-40B4-BE49-F238E27FC236}">
                <a16:creationId xmlns:a16="http://schemas.microsoft.com/office/drawing/2014/main" id="{94E8A230-2C71-6901-AA45-D427AF0A206A}"/>
              </a:ext>
            </a:extLst>
          </p:cNvPr>
          <p:cNvSpPr txBox="1">
            <a:spLocks/>
          </p:cNvSpPr>
          <p:nvPr/>
        </p:nvSpPr>
        <p:spPr>
          <a:xfrm>
            <a:off x="6455613" y="5274355"/>
            <a:ext cx="2870939" cy="98886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1200"/>
              </a:spcBef>
              <a:spcAft>
                <a:spcPts val="600"/>
              </a:spcAft>
              <a:buNone/>
            </a:pPr>
            <a:r>
              <a:rPr lang="el-GR" sz="1400" dirty="0"/>
              <a:t>Η συμμετοχή των εργαζομένων είναι απαραίτητη για την αναγνώριση των κινδύνων και την από κοινού εξεύρεση αποτελεσματικών λύσεων.</a:t>
            </a:r>
          </a:p>
        </p:txBody>
      </p:sp>
      <p:cxnSp>
        <p:nvCxnSpPr>
          <p:cNvPr id="106" name="Straight Connector 105">
            <a:extLst>
              <a:ext uri="{FF2B5EF4-FFF2-40B4-BE49-F238E27FC236}">
                <a16:creationId xmlns:a16="http://schemas.microsoft.com/office/drawing/2014/main" id="{9C028D6A-574C-CC41-4A14-71FB0B9713B0}"/>
              </a:ext>
              <a:ext uri="{C183D7F6-B498-43B3-948B-1728B52AA6E4}">
                <adec:decorative xmlns:adec="http://schemas.microsoft.com/office/drawing/2017/decorative" val="1"/>
              </a:ext>
            </a:extLst>
          </p:cNvPr>
          <p:cNvCxnSpPr>
            <a:cxnSpLocks/>
          </p:cNvCxnSpPr>
          <p:nvPr/>
        </p:nvCxnSpPr>
        <p:spPr>
          <a:xfrm>
            <a:off x="5990759" y="5322675"/>
            <a:ext cx="0" cy="1106036"/>
          </a:xfrm>
          <a:prstGeom prst="line">
            <a:avLst/>
          </a:prstGeom>
          <a:ln>
            <a:solidFill>
              <a:schemeClr val="accent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310972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7BA438-0F2E-9C64-4D00-CD1C2707EEF5}"/>
              </a:ext>
              <a:ext uri="{C183D7F6-B498-43B3-948B-1728B52AA6E4}">
                <adec:decorative xmlns:adec="http://schemas.microsoft.com/office/drawing/2017/decorative" val="0"/>
              </a:ext>
            </a:extLst>
          </p:cNvPr>
          <p:cNvSpPr>
            <a:spLocks noGrp="1"/>
          </p:cNvSpPr>
          <p:nvPr>
            <p:ph type="title"/>
          </p:nvPr>
        </p:nvSpPr>
        <p:spPr/>
        <p:txBody>
          <a:bodyPr/>
          <a:lstStyle/>
          <a:p>
            <a:r>
              <a:rPr lang="el-GR" dirty="0"/>
              <a:t>Η συνολική </a:t>
            </a:r>
            <a:r>
              <a:rPr lang="el-GR" dirty="0">
                <a:solidFill>
                  <a:srgbClr val="003399"/>
                </a:solidFill>
              </a:rPr>
              <a:t>εικόνα: </a:t>
            </a:r>
            <a:r>
              <a:rPr lang="el-GR" dirty="0"/>
              <a:t>η άποψη των επιχειρήσεων/οργανισμών -2- </a:t>
            </a:r>
          </a:p>
        </p:txBody>
      </p:sp>
      <p:sp>
        <p:nvSpPr>
          <p:cNvPr id="13" name="TextBox 2">
            <a:extLst>
              <a:ext uri="{FF2B5EF4-FFF2-40B4-BE49-F238E27FC236}">
                <a16:creationId xmlns:a16="http://schemas.microsoft.com/office/drawing/2014/main" id="{BA3B64AA-D43C-97A4-0D72-0979C37CABFA}"/>
              </a:ext>
            </a:extLst>
          </p:cNvPr>
          <p:cNvSpPr txBox="1"/>
          <p:nvPr/>
        </p:nvSpPr>
        <p:spPr>
          <a:xfrm>
            <a:off x="1" y="1293442"/>
            <a:ext cx="9385300"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800" b="1" dirty="0">
                <a:latin typeface="+mn-lt"/>
              </a:rPr>
              <a:t>Ψυχοκοινωνικοί κίνδυνοι στις επιχειρήσεις/οργανισμούς:</a:t>
            </a:r>
          </a:p>
        </p:txBody>
      </p:sp>
      <p:graphicFrame>
        <p:nvGraphicFramePr>
          <p:cNvPr id="7" name="Chart 6" descr="Διάγραμμα που απεικονίζει τη σύγκριση των ψυχοκοινωνικών κινδύνων που υπήρχαν στους οργανισμούς το 2019 και το 2024:&#10;&#10;Αντιμετώπιση δύστροπων πελατών, ασθενών, μαθητών, 2019: 59 %. 2024: 56 %&#10;πίεση χρόνου. 2019: 45% 2024: 43%&#10;Προβλήματα επικοινωνίας ή συνεργασίας εντός του οργανισμού. 2019: 18 % 2024: 19%&#10;Υπερωριακή απασχόληση ή ακανόνιστο ωράριο εργασίας.  2019: 21 % 2024: 18%&#10;Φόβος απώλειας θέσης εργασίας  2019: 11 % 2024: Το 10%&#10;&#10;&#10;&#10;">
            <a:extLst>
              <a:ext uri="{FF2B5EF4-FFF2-40B4-BE49-F238E27FC236}">
                <a16:creationId xmlns:a16="http://schemas.microsoft.com/office/drawing/2014/main" id="{25A46D38-6881-B00D-95B5-8E342FDBB6C1}"/>
              </a:ext>
            </a:extLst>
          </p:cNvPr>
          <p:cNvGraphicFramePr>
            <a:graphicFrameLocks/>
          </p:cNvGraphicFramePr>
          <p:nvPr>
            <p:extLst>
              <p:ext uri="{D42A27DB-BD31-4B8C-83A1-F6EECF244321}">
                <p14:modId xmlns:p14="http://schemas.microsoft.com/office/powerpoint/2010/main" val="1979864623"/>
              </p:ext>
            </p:extLst>
          </p:nvPr>
        </p:nvGraphicFramePr>
        <p:xfrm>
          <a:off x="2051204" y="1470116"/>
          <a:ext cx="7584260" cy="4206535"/>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2ECF66E0-FB21-2548-B71C-FFBFC3E2A706}"/>
              </a:ext>
            </a:extLst>
          </p:cNvPr>
          <p:cNvSpPr txBox="1"/>
          <p:nvPr/>
        </p:nvSpPr>
        <p:spPr>
          <a:xfrm>
            <a:off x="3954995" y="5854350"/>
            <a:ext cx="6093994" cy="276999"/>
          </a:xfrm>
          <a:prstGeom prst="rect">
            <a:avLst/>
          </a:prstGeom>
          <a:noFill/>
        </p:spPr>
        <p:txBody>
          <a:bodyPr wrap="square">
            <a:spAutoFit/>
          </a:bodyPr>
          <a:lstStyle/>
          <a:p>
            <a:r>
              <a:rPr lang="el-GR" sz="1200" i="1" dirty="0">
                <a:effectLst/>
              </a:rPr>
              <a:t>Πηγή: </a:t>
            </a:r>
            <a:r>
              <a:rPr lang="el-GR" sz="1200" dirty="0">
                <a:effectLst/>
              </a:rPr>
              <a:t>ESENER 2024 — Βάση: Επιχειρήσεις/Οργανισμοί στην ΕΕ-27.</a:t>
            </a:r>
          </a:p>
        </p:txBody>
      </p:sp>
      <p:pic>
        <p:nvPicPr>
          <p:cNvPr id="8" name="Graphic 7">
            <a:extLst>
              <a:ext uri="{FF2B5EF4-FFF2-40B4-BE49-F238E27FC236}">
                <a16:creationId xmlns:a16="http://schemas.microsoft.com/office/drawing/2014/main" id="{F89978D5-6BB2-6486-CD4B-DAA555F47461}"/>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14750" y="5767698"/>
            <a:ext cx="240245" cy="283925"/>
          </a:xfrm>
          <a:prstGeom prst="rect">
            <a:avLst/>
          </a:prstGeom>
        </p:spPr>
      </p:pic>
    </p:spTree>
    <p:extLst>
      <p:ext uri="{BB962C8B-B14F-4D97-AF65-F5344CB8AC3E}">
        <p14:creationId xmlns:p14="http://schemas.microsoft.com/office/powerpoint/2010/main" val="452811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DA10D-02FB-5290-F3A4-BE123CA9B049}"/>
              </a:ext>
            </a:extLst>
          </p:cNvPr>
          <p:cNvSpPr>
            <a:spLocks noGrp="1"/>
          </p:cNvSpPr>
          <p:nvPr>
            <p:ph type="title"/>
          </p:nvPr>
        </p:nvSpPr>
        <p:spPr/>
        <p:txBody>
          <a:bodyPr/>
          <a:lstStyle/>
          <a:p>
            <a:r>
              <a:rPr lang="el-GR" dirty="0"/>
              <a:t>Σκοποί και στόχοι της εκστρατείας</a:t>
            </a:r>
          </a:p>
        </p:txBody>
      </p:sp>
      <p:sp>
        <p:nvSpPr>
          <p:cNvPr id="4" name="TextBox 2">
            <a:extLst>
              <a:ext uri="{FF2B5EF4-FFF2-40B4-BE49-F238E27FC236}">
                <a16:creationId xmlns:a16="http://schemas.microsoft.com/office/drawing/2014/main" id="{16810895-3B97-1A8C-EBA3-1D1C6355CC2D}"/>
              </a:ext>
            </a:extLst>
          </p:cNvPr>
          <p:cNvSpPr txBox="1"/>
          <p:nvPr/>
        </p:nvSpPr>
        <p:spPr>
          <a:xfrm>
            <a:off x="1" y="1293442"/>
            <a:ext cx="10925174"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800" b="1" dirty="0">
                <a:latin typeface="+mn-lt"/>
              </a:rPr>
              <a:t>Να ενισχυθεί η ευαισθητοποίηση σχετικά με: </a:t>
            </a:r>
          </a:p>
        </p:txBody>
      </p:sp>
      <p:sp>
        <p:nvSpPr>
          <p:cNvPr id="7" name="Content Placeholder 2">
            <a:extLst>
              <a:ext uri="{FF2B5EF4-FFF2-40B4-BE49-F238E27FC236}">
                <a16:creationId xmlns:a16="http://schemas.microsoft.com/office/drawing/2014/main" id="{1372602C-481B-8EC5-5FE3-0280CA503DA0}"/>
              </a:ext>
            </a:extLst>
          </p:cNvPr>
          <p:cNvSpPr txBox="1">
            <a:spLocks/>
          </p:cNvSpPr>
          <p:nvPr/>
        </p:nvSpPr>
        <p:spPr>
          <a:xfrm>
            <a:off x="599999" y="1900095"/>
            <a:ext cx="10572826" cy="94140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el-GR" sz="1800" b="0" dirty="0"/>
              <a:t>τον </a:t>
            </a:r>
            <a:r>
              <a:rPr lang="el-GR" sz="1800" dirty="0"/>
              <a:t>αντίκτυπο ενός καλού εργασιακού περιβάλλοντος στην ψυχική υγεία και ευημερία,</a:t>
            </a:r>
            <a:endParaRPr lang="el-GR" sz="1800" b="0" dirty="0"/>
          </a:p>
          <a:p>
            <a:pPr marL="233363" indent="-233363">
              <a:spcBef>
                <a:spcPts val="600"/>
              </a:spcBef>
              <a:spcAft>
                <a:spcPts val="600"/>
              </a:spcAft>
            </a:pPr>
            <a:r>
              <a:rPr lang="el-GR" sz="1800" b="0" dirty="0"/>
              <a:t>τη σημασία της </a:t>
            </a:r>
            <a:r>
              <a:rPr lang="el-GR" sz="1800" dirty="0"/>
              <a:t>εκτίμησης,</a:t>
            </a:r>
            <a:r>
              <a:rPr lang="el-GR" sz="1800" b="0" dirty="0"/>
              <a:t> της </a:t>
            </a:r>
            <a:r>
              <a:rPr lang="el-GR" sz="1800" dirty="0"/>
              <a:t>πρόληψης </a:t>
            </a:r>
            <a:r>
              <a:rPr lang="el-GR" sz="1800" b="0" dirty="0"/>
              <a:t>και της </a:t>
            </a:r>
            <a:r>
              <a:rPr lang="el-GR" sz="1800" dirty="0"/>
              <a:t>διαχείρισης των ψυχοκοινωνικών κινδύνων</a:t>
            </a:r>
            <a:r>
              <a:rPr lang="el-GR" sz="1800" b="0" dirty="0"/>
              <a:t>. </a:t>
            </a:r>
            <a:r>
              <a:rPr lang="el-GR" sz="1800" dirty="0"/>
              <a:t> </a:t>
            </a:r>
          </a:p>
          <a:p>
            <a:pPr marL="0" indent="0">
              <a:spcBef>
                <a:spcPts val="600"/>
              </a:spcBef>
              <a:spcAft>
                <a:spcPts val="600"/>
              </a:spcAft>
              <a:buNone/>
            </a:pPr>
            <a:endParaRPr lang="en-GB" sz="1800" b="0" dirty="0"/>
          </a:p>
        </p:txBody>
      </p:sp>
      <p:sp>
        <p:nvSpPr>
          <p:cNvPr id="5" name="TextBox 2">
            <a:extLst>
              <a:ext uri="{FF2B5EF4-FFF2-40B4-BE49-F238E27FC236}">
                <a16:creationId xmlns:a16="http://schemas.microsoft.com/office/drawing/2014/main" id="{14A5E75E-DFA9-8862-DC12-065B059B0E9F}"/>
              </a:ext>
            </a:extLst>
          </p:cNvPr>
          <p:cNvSpPr txBox="1"/>
          <p:nvPr/>
        </p:nvSpPr>
        <p:spPr>
          <a:xfrm>
            <a:off x="1" y="2990901"/>
            <a:ext cx="7943849"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800" b="1" dirty="0">
                <a:latin typeface="+mn-lt"/>
              </a:rPr>
              <a:t>Να ενθαρρυνθεί:</a:t>
            </a:r>
          </a:p>
        </p:txBody>
      </p:sp>
      <p:sp>
        <p:nvSpPr>
          <p:cNvPr id="6" name="Content Placeholder 2">
            <a:extLst>
              <a:ext uri="{FF2B5EF4-FFF2-40B4-BE49-F238E27FC236}">
                <a16:creationId xmlns:a16="http://schemas.microsoft.com/office/drawing/2014/main" id="{C5F18C02-0207-3E05-D877-F290FBE54F2D}"/>
              </a:ext>
            </a:extLst>
          </p:cNvPr>
          <p:cNvSpPr txBox="1">
            <a:spLocks/>
          </p:cNvSpPr>
          <p:nvPr/>
        </p:nvSpPr>
        <p:spPr>
          <a:xfrm>
            <a:off x="599996" y="3658575"/>
            <a:ext cx="7724853" cy="2259773"/>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0"/>
              </a:spcBef>
              <a:spcAft>
                <a:spcPts val="600"/>
              </a:spcAft>
            </a:pPr>
            <a:r>
              <a:rPr lang="el-GR" sz="1800" dirty="0"/>
              <a:t>η δικτύωση μεταξύ των ενδιαφερόμενων μερών,</a:t>
            </a:r>
            <a:endParaRPr lang="el-GR" sz="1800" b="0" dirty="0"/>
          </a:p>
          <a:p>
            <a:pPr marL="233363" indent="-233363">
              <a:spcBef>
                <a:spcPts val="0"/>
              </a:spcBef>
              <a:spcAft>
                <a:spcPts val="600"/>
              </a:spcAft>
            </a:pPr>
            <a:r>
              <a:rPr lang="el-GR" sz="1800" b="0" dirty="0"/>
              <a:t>η συνεργασία με </a:t>
            </a:r>
            <a:r>
              <a:rPr lang="el-GR" sz="1800" dirty="0"/>
              <a:t>όλους τους εμπλεκόμενους στον χώρο εργασίας,</a:t>
            </a:r>
            <a:endParaRPr lang="el-GR" sz="1800" b="0" dirty="0"/>
          </a:p>
          <a:p>
            <a:pPr marL="233363" indent="-233363">
              <a:spcBef>
                <a:spcPts val="0"/>
              </a:spcBef>
              <a:spcAft>
                <a:spcPts val="600"/>
              </a:spcAft>
            </a:pPr>
            <a:r>
              <a:rPr lang="el-GR" sz="1800" b="0" dirty="0"/>
              <a:t>η προαγωγή ενός </a:t>
            </a:r>
            <a:r>
              <a:rPr lang="el-GR" sz="1800" dirty="0"/>
              <a:t>υποστηρικτικού,</a:t>
            </a:r>
            <a:r>
              <a:rPr lang="el-GR" sz="1800" b="0" dirty="0"/>
              <a:t> </a:t>
            </a:r>
            <a:r>
              <a:rPr lang="el-GR" sz="1800" dirty="0"/>
              <a:t>συμπεριληπτικού</a:t>
            </a:r>
            <a:r>
              <a:rPr lang="el-GR" sz="1800" b="0" dirty="0"/>
              <a:t> και </a:t>
            </a:r>
            <a:r>
              <a:rPr lang="el-GR" sz="1800" dirty="0"/>
              <a:t>ψυχικά υγιούς εργασιακού περιβάλλοντος,</a:t>
            </a:r>
            <a:endParaRPr lang="el-GR" sz="1800" b="0" dirty="0"/>
          </a:p>
          <a:p>
            <a:pPr marL="233363" indent="-233363">
              <a:spcBef>
                <a:spcPts val="0"/>
              </a:spcBef>
              <a:spcAft>
                <a:spcPts val="600"/>
              </a:spcAft>
            </a:pPr>
            <a:r>
              <a:rPr lang="el-GR" sz="1800" dirty="0"/>
              <a:t>η σύνδεση των ψυχοκοινωνικών κινδύνων με ευρύτερες διαδικασίες </a:t>
            </a:r>
            <a:r>
              <a:rPr lang="el-GR" sz="1800" b="0" dirty="0"/>
              <a:t>επαγγελματικής ασφάλειας και υγείας </a:t>
            </a:r>
            <a:r>
              <a:rPr lang="el-GR" sz="1800" dirty="0"/>
              <a:t>(ΕΑΥ), </a:t>
            </a:r>
            <a:r>
              <a:rPr lang="el-GR" sz="1800" b="0" dirty="0"/>
              <a:t>ώστε να διασφαλιστεί μια ολοκληρωμένη προσέγγιση. </a:t>
            </a:r>
          </a:p>
          <a:p>
            <a:pPr>
              <a:spcBef>
                <a:spcPts val="0"/>
              </a:spcBef>
              <a:spcAft>
                <a:spcPts val="600"/>
              </a:spcAft>
            </a:pPr>
            <a:endParaRPr lang="en-GB" sz="1800" dirty="0"/>
          </a:p>
          <a:p>
            <a:pPr marL="0" indent="0">
              <a:spcBef>
                <a:spcPts val="0"/>
              </a:spcBef>
              <a:spcAft>
                <a:spcPts val="600"/>
              </a:spcAft>
              <a:buNone/>
            </a:pPr>
            <a:endParaRPr lang="en-GB" sz="1800" dirty="0"/>
          </a:p>
          <a:p>
            <a:pPr marL="0" indent="0">
              <a:spcBef>
                <a:spcPts val="0"/>
              </a:spcBef>
              <a:spcAft>
                <a:spcPts val="600"/>
              </a:spcAft>
              <a:buNone/>
            </a:pPr>
            <a:endParaRPr lang="en-GB" sz="1800" dirty="0"/>
          </a:p>
          <a:p>
            <a:pPr marL="0" indent="0">
              <a:spcBef>
                <a:spcPts val="0"/>
              </a:spcBef>
              <a:spcAft>
                <a:spcPts val="600"/>
              </a:spcAft>
              <a:buNone/>
            </a:pPr>
            <a:endParaRPr lang="en-GB" sz="1800" b="0" dirty="0"/>
          </a:p>
        </p:txBody>
      </p:sp>
      <p:pic>
        <p:nvPicPr>
          <p:cNvPr id="9" name="Picture 8" descr="Μια φωτογραφία σε σχήμα σύννεφου που απεικονίζει μια ομάδα ανδρών εργαζομένων γύρω από έναν πίνακα με αριθμητικά στοιχεία. Στην εικόνα, στην αριστερή πλευρά υπάρχει μια πράσινη γραφική φιγούρα. Η εικόνα επικεντρώνεται στις οργανωτικές προσπάθειες που απαιτούνται για την προαγωγή της καλής ψυχικής υγείας στον χώρο εργασίας.  ">
            <a:extLst>
              <a:ext uri="{FF2B5EF4-FFF2-40B4-BE49-F238E27FC236}">
                <a16:creationId xmlns:a16="http://schemas.microsoft.com/office/drawing/2014/main" id="{F096355A-2958-5289-6E4A-A17E8FA5737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44793" y="4670307"/>
            <a:ext cx="4017612" cy="2091109"/>
          </a:xfrm>
          <a:prstGeom prst="rect">
            <a:avLst/>
          </a:prstGeom>
        </p:spPr>
      </p:pic>
    </p:spTree>
    <p:extLst>
      <p:ext uri="{BB962C8B-B14F-4D97-AF65-F5344CB8AC3E}">
        <p14:creationId xmlns:p14="http://schemas.microsoft.com/office/powerpoint/2010/main" val="30872334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D3B3-6F43-47EA-C5AC-2A9DC72728EB}"/>
              </a:ext>
            </a:extLst>
          </p:cNvPr>
          <p:cNvSpPr>
            <a:spLocks noGrp="1"/>
          </p:cNvSpPr>
          <p:nvPr>
            <p:ph type="title"/>
          </p:nvPr>
        </p:nvSpPr>
        <p:spPr/>
        <p:txBody>
          <a:bodyPr/>
          <a:lstStyle/>
          <a:p>
            <a:r>
              <a:rPr lang="el-GR" dirty="0"/>
              <a:t>Σε ποιους απευθύνεται η εκστρατεία; </a:t>
            </a:r>
            <a:br>
              <a:rPr lang="el-GR" dirty="0"/>
            </a:br>
            <a:r>
              <a:rPr lang="el-GR" dirty="0"/>
              <a:t>Ποιοι θα πρέπει να συμμετάσχουν;</a:t>
            </a:r>
          </a:p>
        </p:txBody>
      </p:sp>
      <p:sp>
        <p:nvSpPr>
          <p:cNvPr id="5" name="Speech Bubble: Rectangle 4">
            <a:extLst>
              <a:ext uri="{FF2B5EF4-FFF2-40B4-BE49-F238E27FC236}">
                <a16:creationId xmlns:a16="http://schemas.microsoft.com/office/drawing/2014/main" id="{A6E16FD6-934F-2E06-A455-D69B1BC34AB6}"/>
              </a:ext>
            </a:extLst>
          </p:cNvPr>
          <p:cNvSpPr/>
          <p:nvPr/>
        </p:nvSpPr>
        <p:spPr>
          <a:xfrm>
            <a:off x="703232" y="1531088"/>
            <a:ext cx="6364049" cy="578138"/>
          </a:xfrm>
          <a:prstGeom prst="wedgeRectCallout">
            <a:avLst>
              <a:gd name="adj1" fmla="val 52413"/>
              <a:gd name="adj2" fmla="val 23359"/>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a:buNone/>
            </a:pPr>
            <a:r>
              <a:rPr lang="el-GR" sz="1800" b="1" dirty="0">
                <a:solidFill>
                  <a:srgbClr val="003399"/>
                </a:solidFill>
              </a:rPr>
              <a:t>Η καλή ψυχική υγεία αποτελεί ευθύνη όλων. </a:t>
            </a:r>
          </a:p>
        </p:txBody>
      </p:sp>
      <p:sp>
        <p:nvSpPr>
          <p:cNvPr id="4" name="TextBox 3">
            <a:extLst>
              <a:ext uri="{FF2B5EF4-FFF2-40B4-BE49-F238E27FC236}">
                <a16:creationId xmlns:a16="http://schemas.microsoft.com/office/drawing/2014/main" id="{BD5E20E1-F7B3-E4E9-82E6-ECD4246321AF}"/>
              </a:ext>
            </a:extLst>
          </p:cNvPr>
          <p:cNvSpPr txBox="1"/>
          <p:nvPr/>
        </p:nvSpPr>
        <p:spPr>
          <a:xfrm>
            <a:off x="950657" y="2376880"/>
            <a:ext cx="5259149" cy="3449762"/>
          </a:xfrm>
          <a:prstGeom prst="rect">
            <a:avLst/>
          </a:prstGeom>
          <a:noFill/>
        </p:spPr>
        <p:txBody>
          <a:bodyPr wrap="square" rtlCol="0">
            <a:noAutofit/>
          </a:bodyPr>
          <a:lstStyle/>
          <a:p>
            <a:pPr marL="233363" indent="-233363">
              <a:buFont typeface="Wingdings" panose="05000000000000000000" pitchFamily="2" charset="2"/>
              <a:buChar char="§"/>
            </a:pPr>
            <a:r>
              <a:rPr lang="el-GR" sz="1800" dirty="0">
                <a:solidFill>
                  <a:schemeClr val="tx2"/>
                </a:solidFill>
              </a:rPr>
              <a:t>Εργοδότες επιχειρήσεων</a:t>
            </a:r>
            <a:r>
              <a:rPr lang="el-GR" dirty="0">
                <a:solidFill>
                  <a:schemeClr val="tx2"/>
                </a:solidFill>
              </a:rPr>
              <a:t> και </a:t>
            </a:r>
            <a:r>
              <a:rPr lang="el-GR" sz="1800" dirty="0">
                <a:solidFill>
                  <a:schemeClr val="tx2"/>
                </a:solidFill>
              </a:rPr>
              <a:t>οργανισμών</a:t>
            </a:r>
            <a:br>
              <a:rPr lang="el-GR" sz="1800" dirty="0">
                <a:solidFill>
                  <a:schemeClr val="tx2"/>
                </a:solidFill>
              </a:rPr>
            </a:br>
            <a:r>
              <a:rPr lang="el-GR" sz="1800" dirty="0">
                <a:solidFill>
                  <a:schemeClr val="tx2"/>
                </a:solidFill>
              </a:rPr>
              <a:t>κάθε μεγέθους </a:t>
            </a:r>
          </a:p>
          <a:p>
            <a:pPr marL="233363" indent="-233363">
              <a:buFont typeface="Wingdings" panose="05000000000000000000" pitchFamily="2" charset="2"/>
              <a:buChar char="§"/>
            </a:pPr>
            <a:r>
              <a:rPr lang="el-GR" sz="1800" dirty="0">
                <a:solidFill>
                  <a:schemeClr val="tx2"/>
                </a:solidFill>
              </a:rPr>
              <a:t>Εργαζόμενοι </a:t>
            </a:r>
          </a:p>
          <a:p>
            <a:pPr marL="233363" indent="-233363">
              <a:buFont typeface="Wingdings" panose="05000000000000000000" pitchFamily="2" charset="2"/>
              <a:buChar char="§"/>
            </a:pPr>
            <a:r>
              <a:rPr lang="el-GR" sz="1800" dirty="0">
                <a:solidFill>
                  <a:schemeClr val="tx2"/>
                </a:solidFill>
              </a:rPr>
              <a:t>Κοινωνικοί εταίροι</a:t>
            </a:r>
          </a:p>
          <a:p>
            <a:pPr marL="233363" indent="-233363">
              <a:buFont typeface="Wingdings" panose="05000000000000000000" pitchFamily="2" charset="2"/>
              <a:buChar char="§"/>
            </a:pPr>
            <a:r>
              <a:rPr lang="el-GR" sz="1800" dirty="0">
                <a:solidFill>
                  <a:schemeClr val="tx2"/>
                </a:solidFill>
              </a:rPr>
              <a:t>Επιθεωρητές εργασίας </a:t>
            </a:r>
          </a:p>
          <a:p>
            <a:pPr marL="233363" indent="-233363">
              <a:buFont typeface="Wingdings" panose="05000000000000000000" pitchFamily="2" charset="2"/>
              <a:buChar char="§"/>
            </a:pPr>
            <a:r>
              <a:rPr lang="el-GR" sz="1800" dirty="0">
                <a:solidFill>
                  <a:schemeClr val="tx2"/>
                </a:solidFill>
              </a:rPr>
              <a:t>Επαγγελματίες ΕΑΥ </a:t>
            </a:r>
          </a:p>
          <a:p>
            <a:pPr marL="233363" indent="-233363">
              <a:buFont typeface="Wingdings" panose="05000000000000000000" pitchFamily="2" charset="2"/>
              <a:buChar char="§"/>
            </a:pPr>
            <a:r>
              <a:rPr lang="el-GR" sz="1800" dirty="0">
                <a:solidFill>
                  <a:schemeClr val="tx2"/>
                </a:solidFill>
              </a:rPr>
              <a:t>Οργανισμοί ψυχικής υγείας</a:t>
            </a:r>
          </a:p>
          <a:p>
            <a:pPr marL="233363" indent="-233363">
              <a:buFont typeface="Wingdings" panose="05000000000000000000" pitchFamily="2" charset="2"/>
              <a:buChar char="§"/>
            </a:pPr>
            <a:r>
              <a:rPr lang="el-GR" sz="1800" dirty="0">
                <a:solidFill>
                  <a:schemeClr val="tx2"/>
                </a:solidFill>
              </a:rPr>
              <a:t>Οργανώσεις γυναικών και νέων </a:t>
            </a:r>
          </a:p>
          <a:p>
            <a:pPr marL="233363" indent="-233363">
              <a:buFont typeface="Wingdings" panose="05000000000000000000" pitchFamily="2" charset="2"/>
              <a:buChar char="§"/>
            </a:pPr>
            <a:r>
              <a:rPr lang="el-GR" sz="1800" dirty="0">
                <a:solidFill>
                  <a:schemeClr val="tx2"/>
                </a:solidFill>
              </a:rPr>
              <a:t>Οργανώσεις ΛΟΑΤΚΙ+ </a:t>
            </a:r>
          </a:p>
          <a:p>
            <a:pPr marL="233363" indent="-233363">
              <a:buFont typeface="Wingdings" panose="05000000000000000000" pitchFamily="2" charset="2"/>
              <a:buChar char="§"/>
            </a:pPr>
            <a:r>
              <a:rPr lang="el-GR" sz="1800" dirty="0">
                <a:solidFill>
                  <a:schemeClr val="tx2"/>
                </a:solidFill>
              </a:rPr>
              <a:t>Φορείς χάραξης πολιτικής</a:t>
            </a:r>
          </a:p>
          <a:p>
            <a:pPr marL="233363" indent="-233363">
              <a:buFont typeface="Wingdings" panose="05000000000000000000" pitchFamily="2" charset="2"/>
              <a:buChar char="§"/>
            </a:pPr>
            <a:r>
              <a:rPr lang="el-GR" sz="1800" dirty="0">
                <a:solidFill>
                  <a:schemeClr val="tx2"/>
                </a:solidFill>
              </a:rPr>
              <a:t>Ερευνητές και εκπαιδευτικοί </a:t>
            </a:r>
          </a:p>
          <a:p>
            <a:pPr marL="233363" indent="-233363">
              <a:buFont typeface="Wingdings" panose="05000000000000000000" pitchFamily="2" charset="2"/>
              <a:buChar char="§"/>
            </a:pPr>
            <a:r>
              <a:rPr lang="el-GR" sz="1800" dirty="0">
                <a:solidFill>
                  <a:schemeClr val="tx2"/>
                </a:solidFill>
              </a:rPr>
              <a:t>Επαγγελματίες των ΜΜΕ. </a:t>
            </a:r>
          </a:p>
          <a:p>
            <a:endParaRPr lang="en-GB" sz="1800" dirty="0"/>
          </a:p>
        </p:txBody>
      </p:sp>
      <p:pic>
        <p:nvPicPr>
          <p:cNvPr id="8" name="Picture 7" descr="Διανυσματική οπτική απεικόνιση τεσσάρων πράσινων γραφικών φιγούρων που ενώνονται με γραμμές που αντιπροσωπεύουν την κοινή ευθύνη. Μια γραφική φιγούρα κρατά ένα φλιτζάνι καφέ, η άλλη ένα θαυμαστικό, η τρίτη έναν μεγεθυντικό φακό και η τέταρτη ένα μεγάφωνο. ">
            <a:extLst>
              <a:ext uri="{FF2B5EF4-FFF2-40B4-BE49-F238E27FC236}">
                <a16:creationId xmlns:a16="http://schemas.microsoft.com/office/drawing/2014/main" id="{7BCBDC9E-D9FB-E804-EA92-C64D22B5D5F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655733"/>
            <a:ext cx="4291956" cy="5096698"/>
          </a:xfrm>
          <a:prstGeom prst="rect">
            <a:avLst/>
          </a:prstGeom>
        </p:spPr>
      </p:pic>
    </p:spTree>
    <p:extLst>
      <p:ext uri="{BB962C8B-B14F-4D97-AF65-F5344CB8AC3E}">
        <p14:creationId xmlns:p14="http://schemas.microsoft.com/office/powerpoint/2010/main" val="719662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393A63D-6B7A-BB59-9430-82D27ABFBEE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369" y="4366604"/>
            <a:ext cx="4748052" cy="2374026"/>
          </a:xfrm>
          <a:prstGeom prst="rect">
            <a:avLst/>
          </a:prstGeom>
        </p:spPr>
      </p:pic>
      <p:sp>
        <p:nvSpPr>
          <p:cNvPr id="2" name="Title 1">
            <a:extLst>
              <a:ext uri="{FF2B5EF4-FFF2-40B4-BE49-F238E27FC236}">
                <a16:creationId xmlns:a16="http://schemas.microsoft.com/office/drawing/2014/main" id="{FBD2DF9D-B8AE-937F-84F1-0B2BCD885A74}"/>
              </a:ext>
            </a:extLst>
          </p:cNvPr>
          <p:cNvSpPr>
            <a:spLocks noGrp="1"/>
          </p:cNvSpPr>
          <p:nvPr>
            <p:ph type="title"/>
          </p:nvPr>
        </p:nvSpPr>
        <p:spPr>
          <a:xfrm>
            <a:off x="600002" y="180000"/>
            <a:ext cx="11387682" cy="489600"/>
          </a:xfrm>
        </p:spPr>
        <p:txBody>
          <a:bodyPr/>
          <a:lstStyle/>
          <a:p>
            <a:r>
              <a:rPr lang="el-GR" dirty="0"/>
              <a:t>Οδικός χάρτης για δράση: οι πέντε τομείς προτεραιότητας της εκστρατείας</a:t>
            </a:r>
          </a:p>
        </p:txBody>
      </p:sp>
      <p:graphicFrame>
        <p:nvGraphicFramePr>
          <p:cNvPr id="5" name="Content Placeholder 3" descr="Χρονοδιάγραμμα με τις ημερομηνίες έναρξης για καθέναν από τους πέντε τομείς προτεραιότητας της εκστρατείας.">
            <a:extLst>
              <a:ext uri="{FF2B5EF4-FFF2-40B4-BE49-F238E27FC236}">
                <a16:creationId xmlns:a16="http://schemas.microsoft.com/office/drawing/2014/main" id="{727470C4-A17D-8388-6E2A-4EDBCFCEE12C}"/>
              </a:ext>
            </a:extLst>
          </p:cNvPr>
          <p:cNvGraphicFramePr>
            <a:graphicFrameLocks noGrp="1"/>
          </p:cNvGraphicFramePr>
          <p:nvPr>
            <p:extLst>
              <p:ext uri="{D42A27DB-BD31-4B8C-83A1-F6EECF244321}">
                <p14:modId xmlns:p14="http://schemas.microsoft.com/office/powerpoint/2010/main" val="2009794436"/>
              </p:ext>
            </p:extLst>
          </p:nvPr>
        </p:nvGraphicFramePr>
        <p:xfrm>
          <a:off x="1497877" y="1169457"/>
          <a:ext cx="9581249" cy="32154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8" name="Picture 7">
            <a:extLst>
              <a:ext uri="{FF2B5EF4-FFF2-40B4-BE49-F238E27FC236}">
                <a16:creationId xmlns:a16="http://schemas.microsoft.com/office/drawing/2014/main" id="{0B45660B-49A7-C8B9-252D-6A3DF1F42946}"/>
              </a:ext>
              <a:ext uri="{C183D7F6-B498-43B3-948B-1728B52AA6E4}">
                <adec:decorative xmlns:adec="http://schemas.microsoft.com/office/drawing/2017/decorative" val="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7170" y="4247146"/>
            <a:ext cx="3264012" cy="2477863"/>
          </a:xfrm>
          <a:prstGeom prst="rect">
            <a:avLst/>
          </a:prstGeom>
        </p:spPr>
      </p:pic>
    </p:spTree>
    <p:extLst>
      <p:ext uri="{BB962C8B-B14F-4D97-AF65-F5344CB8AC3E}">
        <p14:creationId xmlns:p14="http://schemas.microsoft.com/office/powerpoint/2010/main" val="37283723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149023F-12B0-28FE-8FD2-43688F396FD5}"/>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4352"/>
            <a:ext cx="3938016" cy="2151888"/>
          </a:xfrm>
          <a:prstGeom prst="rect">
            <a:avLst/>
          </a:prstGeom>
        </p:spPr>
      </p:pic>
      <p:sp>
        <p:nvSpPr>
          <p:cNvPr id="2" name="Title 1">
            <a:extLst>
              <a:ext uri="{FF2B5EF4-FFF2-40B4-BE49-F238E27FC236}">
                <a16:creationId xmlns:a16="http://schemas.microsoft.com/office/drawing/2014/main" id="{08956FBB-E172-1DED-B87B-2204CE556F86}"/>
              </a:ext>
            </a:extLst>
          </p:cNvPr>
          <p:cNvSpPr>
            <a:spLocks noGrp="1"/>
          </p:cNvSpPr>
          <p:nvPr>
            <p:ph type="title"/>
          </p:nvPr>
        </p:nvSpPr>
        <p:spPr>
          <a:xfrm>
            <a:off x="600002" y="190048"/>
            <a:ext cx="11447972" cy="489600"/>
          </a:xfrm>
        </p:spPr>
        <p:txBody>
          <a:bodyPr/>
          <a:lstStyle/>
          <a:p>
            <a:r>
              <a:rPr lang="el-GR" dirty="0"/>
              <a:t>Προτεραιότητα 1: Εκτίμηση και διαχείριση των ψυχοκοινωνικών κινδύνων -1- </a:t>
            </a:r>
          </a:p>
        </p:txBody>
      </p:sp>
      <p:sp>
        <p:nvSpPr>
          <p:cNvPr id="5" name="TextBox 2">
            <a:extLst>
              <a:ext uri="{FF2B5EF4-FFF2-40B4-BE49-F238E27FC236}">
                <a16:creationId xmlns:a16="http://schemas.microsoft.com/office/drawing/2014/main" id="{78220600-1A6C-86C9-A599-10A49BB4CE4E}"/>
              </a:ext>
            </a:extLst>
          </p:cNvPr>
          <p:cNvSpPr txBox="1"/>
          <p:nvPr/>
        </p:nvSpPr>
        <p:spPr>
          <a:xfrm>
            <a:off x="0" y="1293442"/>
            <a:ext cx="1110615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800" b="1" dirty="0">
                <a:latin typeface="+mn-lt"/>
              </a:rPr>
              <a:t>Η τρέχουσα κατάσταση</a:t>
            </a:r>
          </a:p>
        </p:txBody>
      </p:sp>
      <p:sp>
        <p:nvSpPr>
          <p:cNvPr id="4" name="Content Placeholder 2">
            <a:extLst>
              <a:ext uri="{FF2B5EF4-FFF2-40B4-BE49-F238E27FC236}">
                <a16:creationId xmlns:a16="http://schemas.microsoft.com/office/drawing/2014/main" id="{5EE5061C-8F42-6456-36E1-0EEAD890D909}"/>
              </a:ext>
            </a:extLst>
          </p:cNvPr>
          <p:cNvSpPr txBox="1">
            <a:spLocks/>
          </p:cNvSpPr>
          <p:nvPr/>
        </p:nvSpPr>
        <p:spPr>
          <a:xfrm>
            <a:off x="600001" y="1939453"/>
            <a:ext cx="10668074" cy="2807643"/>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r>
              <a:rPr lang="el-GR" b="0" dirty="0"/>
              <a:t>Οι εργοδότες έχουν </a:t>
            </a:r>
            <a:r>
              <a:rPr lang="el-GR" dirty="0"/>
              <a:t>νομική υποχρέωση να προστατεύουν την υγεία των εργαζομένων</a:t>
            </a:r>
            <a:r>
              <a:rPr lang="el-GR" b="0" dirty="0"/>
              <a:t>. </a:t>
            </a:r>
            <a:r>
              <a:rPr lang="es-ES" b="0" dirty="0"/>
              <a:t>             </a:t>
            </a:r>
            <a:r>
              <a:rPr lang="el-GR" b="0" dirty="0"/>
              <a:t>Η υποχρέωση αυτή περιλαμβάνει και την </a:t>
            </a:r>
            <a:r>
              <a:rPr lang="el-GR" dirty="0"/>
              <a:t>ψυχική υγεία</a:t>
            </a:r>
            <a:r>
              <a:rPr lang="el-GR" b="0" dirty="0"/>
              <a:t>.</a:t>
            </a:r>
          </a:p>
          <a:p>
            <a:pPr marL="233363" indent="-233363"/>
            <a:r>
              <a:rPr lang="el-GR" b="0" dirty="0"/>
              <a:t>Μόνο </a:t>
            </a:r>
            <a:r>
              <a:rPr lang="el-GR" dirty="0"/>
              <a:t>το 39% των επιχειρήσεων/οργανισμών </a:t>
            </a:r>
            <a:r>
              <a:rPr lang="el-GR" b="0" dirty="0"/>
              <a:t>αναφέρουν ότι έχουν </a:t>
            </a:r>
            <a:r>
              <a:rPr lang="el-GR" dirty="0"/>
              <a:t>σχέδιο δράσης για την καταπολέμηση του εργασιακού στρες</a:t>
            </a:r>
            <a:r>
              <a:rPr lang="el-GR" b="0" dirty="0"/>
              <a:t>.</a:t>
            </a:r>
          </a:p>
          <a:p>
            <a:pPr marL="233363" indent="-233363"/>
            <a:r>
              <a:rPr lang="el-GR" b="0" dirty="0"/>
              <a:t>Οι επιχειρήσεις/οργανισμοί μπορεί να αναγνωρίζουν τους ψυχοκοινωνικούς κινδύνους, αλλά συχνά </a:t>
            </a:r>
            <a:r>
              <a:rPr lang="el-GR" dirty="0"/>
              <a:t>δεν διαθέτουν </a:t>
            </a:r>
            <a:r>
              <a:rPr lang="el-GR" b="0" dirty="0"/>
              <a:t>συστηματικά και τυποποιημένα </a:t>
            </a:r>
            <a:r>
              <a:rPr lang="el-GR" dirty="0"/>
              <a:t>μέτρα για την αποτελεσματική αντιμετώπισή τους</a:t>
            </a:r>
            <a:r>
              <a:rPr lang="el-GR" b="0" dirty="0"/>
              <a:t>. </a:t>
            </a:r>
          </a:p>
          <a:p>
            <a:pPr marL="233363" indent="-233363"/>
            <a:r>
              <a:rPr lang="el-GR" b="0" dirty="0"/>
              <a:t>Τα στοιχεία δείχνουν ότι η ευαισθητοποίηση και η εφαρμογή </a:t>
            </a:r>
            <a:r>
              <a:rPr lang="el-GR" dirty="0">
                <a:solidFill>
                  <a:schemeClr val="accent1"/>
                </a:solidFill>
              </a:rPr>
              <a:t>μέτρων πρόληψης παρουσιάζουν διαφορές μεταξύ </a:t>
            </a:r>
            <a:r>
              <a:rPr lang="el-GR" dirty="0"/>
              <a:t>των κλάδων οικονομικής δραστηριότητας και των χωρών</a:t>
            </a:r>
            <a:r>
              <a:rPr lang="el-GR" b="0" dirty="0"/>
              <a:t>.</a:t>
            </a:r>
          </a:p>
        </p:txBody>
      </p:sp>
    </p:spTree>
    <p:extLst>
      <p:ext uri="{BB962C8B-B14F-4D97-AF65-F5344CB8AC3E}">
        <p14:creationId xmlns:p14="http://schemas.microsoft.com/office/powerpoint/2010/main" val="5258782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91D47-550C-C10E-4A4E-6869EC31C7A1}"/>
              </a:ext>
              <a:ext uri="{C183D7F6-B498-43B3-948B-1728B52AA6E4}">
                <adec:decorative xmlns:adec="http://schemas.microsoft.com/office/drawing/2017/decorative" val="1"/>
              </a:ext>
            </a:extLst>
          </p:cNvPr>
          <p:cNvSpPr>
            <a:spLocks noGrp="1"/>
          </p:cNvSpPr>
          <p:nvPr>
            <p:ph type="title"/>
          </p:nvPr>
        </p:nvSpPr>
        <p:spPr>
          <a:xfrm>
            <a:off x="600002" y="159904"/>
            <a:ext cx="11407778" cy="489600"/>
          </a:xfrm>
        </p:spPr>
        <p:txBody>
          <a:bodyPr/>
          <a:lstStyle/>
          <a:p>
            <a:r>
              <a:rPr lang="el-GR" dirty="0"/>
              <a:t>Προτεραιότητα 1: Εκτίμηση και διαχείριση των ψυχοκοινωνικών κινδύνων -2- </a:t>
            </a:r>
          </a:p>
        </p:txBody>
      </p:sp>
      <p:sp>
        <p:nvSpPr>
          <p:cNvPr id="4" name="Rectangle 3">
            <a:extLst>
              <a:ext uri="{FF2B5EF4-FFF2-40B4-BE49-F238E27FC236}">
                <a16:creationId xmlns:a16="http://schemas.microsoft.com/office/drawing/2014/main" id="{5978B3BF-F5DD-EF14-8F1E-31C8593438D2}"/>
              </a:ext>
            </a:extLst>
          </p:cNvPr>
          <p:cNvSpPr/>
          <p:nvPr/>
        </p:nvSpPr>
        <p:spPr>
          <a:xfrm>
            <a:off x="0" y="970328"/>
            <a:ext cx="12192000"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487680" tIns="121920" rIns="243840" bIns="121920" rtlCol="0">
            <a:spAutoFit/>
          </a:bodyPr>
          <a:lstStyle/>
          <a:p>
            <a:pPr algn="ctr"/>
            <a:r>
              <a:rPr lang="el-GR" b="1" dirty="0">
                <a:solidFill>
                  <a:srgbClr val="003399"/>
                </a:solidFill>
                <a:cs typeface="Arial" panose="020B0604020202020204" pitchFamily="34" charset="0"/>
              </a:rPr>
              <a:t>          Κύριες δυσκολίες που ανέφεραν οι επιχειρήσεις/οργανισμοί όσον αφορά την αντιμετώπιση των ψυχοκοινωνικών κινδύνων:</a:t>
            </a:r>
          </a:p>
        </p:txBody>
      </p:sp>
      <p:grpSp>
        <p:nvGrpSpPr>
          <p:cNvPr id="13" name="Group 12" descr="4 κυκλικά γραφήματα που παρουσιάζουν τις κύριες δυσκολίες που ανέφεραν οι επιχειρήσεις όσον αφορά την αντιμετώπιση των ψυχοκοινωνικών κινδύνων.  Στο κυκλικό γράφημα 1 απεικονίζεται το 59 %.  Απροθυμία για ανοικτή συζήτηση αυτού του θέματος. Στο κυκλικό γράφημα 2 απεικονίζεται το 44 %. Έλλειψη εμπειρογνωσίας ή υποστήριξης από ειδικούς Στο κυκλικό γράφημα 3 απεικονίζεται το 43 %. Έλλειψη ευαισθητοποίησης του προσωπικού  Στο κυκλικό γράφημα 4 απεικονίζεται το 59 %. Έλλειψη ευαισθητοποίησης της διοίκησης.">
            <a:extLst>
              <a:ext uri="{FF2B5EF4-FFF2-40B4-BE49-F238E27FC236}">
                <a16:creationId xmlns:a16="http://schemas.microsoft.com/office/drawing/2014/main" id="{5A1D7735-3259-B0E5-ADF7-9703C0F715D4}"/>
              </a:ext>
            </a:extLst>
          </p:cNvPr>
          <p:cNvGrpSpPr/>
          <p:nvPr/>
        </p:nvGrpSpPr>
        <p:grpSpPr>
          <a:xfrm>
            <a:off x="120387" y="1471729"/>
            <a:ext cx="11741588" cy="2585630"/>
            <a:chOff x="176987" y="3899404"/>
            <a:chExt cx="11741588" cy="2585630"/>
          </a:xfrm>
        </p:grpSpPr>
        <p:pic>
          <p:nvPicPr>
            <p:cNvPr id="7" name="Picture 6">
              <a:extLst>
                <a:ext uri="{FF2B5EF4-FFF2-40B4-BE49-F238E27FC236}">
                  <a16:creationId xmlns:a16="http://schemas.microsoft.com/office/drawing/2014/main" id="{AFF32426-BCE2-F911-6B72-3C72DB0D419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987" y="3899404"/>
              <a:ext cx="11028278" cy="2320421"/>
            </a:xfrm>
            <a:prstGeom prst="rect">
              <a:avLst/>
            </a:prstGeom>
          </p:spPr>
        </p:pic>
        <p:grpSp>
          <p:nvGrpSpPr>
            <p:cNvPr id="8" name="Group 7">
              <a:extLst>
                <a:ext uri="{FF2B5EF4-FFF2-40B4-BE49-F238E27FC236}">
                  <a16:creationId xmlns:a16="http://schemas.microsoft.com/office/drawing/2014/main" id="{897581BB-4216-3A32-AAC1-60C46110EDE4}"/>
                </a:ext>
              </a:extLst>
            </p:cNvPr>
            <p:cNvGrpSpPr/>
            <p:nvPr/>
          </p:nvGrpSpPr>
          <p:grpSpPr>
            <a:xfrm>
              <a:off x="1950247" y="5814729"/>
              <a:ext cx="9968328" cy="670305"/>
              <a:chOff x="1503249" y="3305440"/>
              <a:chExt cx="7476246" cy="502727"/>
            </a:xfrm>
          </p:grpSpPr>
          <p:sp>
            <p:nvSpPr>
              <p:cNvPr id="9" name="Title 1">
                <a:extLst>
                  <a:ext uri="{FF2B5EF4-FFF2-40B4-BE49-F238E27FC236}">
                    <a16:creationId xmlns:a16="http://schemas.microsoft.com/office/drawing/2014/main" id="{4DC8855D-01CF-4E73-F998-DCC42C6A85DD}"/>
                  </a:ext>
                </a:extLst>
              </p:cNvPr>
              <p:cNvSpPr txBox="1">
                <a:spLocks/>
              </p:cNvSpPr>
              <p:nvPr/>
            </p:nvSpPr>
            <p:spPr>
              <a:xfrm>
                <a:off x="1503249" y="3311266"/>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l-GR" sz="1600" dirty="0"/>
                  <a:t>Απροθυμία για ανοικτή συζήτηση αυτού του θέματος</a:t>
                </a:r>
              </a:p>
            </p:txBody>
          </p:sp>
          <p:sp>
            <p:nvSpPr>
              <p:cNvPr id="10" name="Title 1">
                <a:extLst>
                  <a:ext uri="{FF2B5EF4-FFF2-40B4-BE49-F238E27FC236}">
                    <a16:creationId xmlns:a16="http://schemas.microsoft.com/office/drawing/2014/main" id="{DCFD6557-77B8-59DD-ED72-7EF7743CFDCA}"/>
                  </a:ext>
                </a:extLst>
              </p:cNvPr>
              <p:cNvSpPr txBox="1">
                <a:spLocks/>
              </p:cNvSpPr>
              <p:nvPr/>
            </p:nvSpPr>
            <p:spPr>
              <a:xfrm>
                <a:off x="3352988" y="3315947"/>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l-GR" sz="1600" dirty="0"/>
                  <a:t>Έλλειψη εμπειρογνωμοσύνης </a:t>
                </a:r>
                <a:br>
                  <a:rPr lang="el-GR" sz="1600" dirty="0"/>
                </a:br>
                <a:r>
                  <a:rPr lang="el-GR" sz="1600" dirty="0"/>
                  <a:t>ή υποστήριξης από ειδικούς</a:t>
                </a:r>
              </a:p>
            </p:txBody>
          </p:sp>
          <p:sp>
            <p:nvSpPr>
              <p:cNvPr id="11" name="Title 1">
                <a:extLst>
                  <a:ext uri="{FF2B5EF4-FFF2-40B4-BE49-F238E27FC236}">
                    <a16:creationId xmlns:a16="http://schemas.microsoft.com/office/drawing/2014/main" id="{BCEE7AF2-E8EB-F4AC-A820-F6891B7433D5}"/>
                  </a:ext>
                </a:extLst>
              </p:cNvPr>
              <p:cNvSpPr txBox="1">
                <a:spLocks/>
              </p:cNvSpPr>
              <p:nvPr/>
            </p:nvSpPr>
            <p:spPr>
              <a:xfrm>
                <a:off x="5187989" y="3305440"/>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l-GR" sz="1600" dirty="0"/>
                  <a:t>Έλλειψη ευαισθητοποίησης </a:t>
                </a:r>
                <a:br>
                  <a:rPr lang="el-GR" sz="1600" dirty="0"/>
                </a:br>
                <a:r>
                  <a:rPr lang="el-GR" sz="1600" dirty="0"/>
                  <a:t>του προσωπικού</a:t>
                </a:r>
              </a:p>
            </p:txBody>
          </p:sp>
          <p:sp>
            <p:nvSpPr>
              <p:cNvPr id="12" name="Title 1">
                <a:extLst>
                  <a:ext uri="{FF2B5EF4-FFF2-40B4-BE49-F238E27FC236}">
                    <a16:creationId xmlns:a16="http://schemas.microsoft.com/office/drawing/2014/main" id="{DDF57967-B596-6762-5BFC-3E57F47A3704}"/>
                  </a:ext>
                </a:extLst>
              </p:cNvPr>
              <p:cNvSpPr txBox="1">
                <a:spLocks/>
              </p:cNvSpPr>
              <p:nvPr/>
            </p:nvSpPr>
            <p:spPr>
              <a:xfrm>
                <a:off x="7018163" y="3312053"/>
                <a:ext cx="1961332" cy="492220"/>
              </a:xfrm>
              <a:prstGeom prst="rect">
                <a:avLst/>
              </a:prstGeom>
            </p:spPr>
            <p:txBody>
              <a:bodyPr vert="horz" lIns="121920" tIns="60960" rIns="121920" bIns="60960" rtlCol="0" anchor="ctr">
                <a:noAutofit/>
              </a:bodyPr>
              <a:lstStyle>
                <a:lvl1pPr algn="l" defTabSz="342900" rtl="0" eaLnBrk="1" latinLnBrk="0" hangingPunct="1">
                  <a:spcBef>
                    <a:spcPct val="0"/>
                  </a:spcBef>
                  <a:buNone/>
                  <a:defRPr sz="1800" b="1" i="0" kern="1200" baseline="0">
                    <a:solidFill>
                      <a:schemeClr val="tx2"/>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el-GR" sz="1600" dirty="0"/>
                  <a:t>Έλλειψη ευαισθητοποίησης </a:t>
                </a:r>
                <a:br>
                  <a:rPr lang="el-GR" sz="1600" dirty="0"/>
                </a:br>
                <a:r>
                  <a:rPr lang="el-GR" sz="1600" dirty="0"/>
                  <a:t>της διοίκησης</a:t>
                </a:r>
              </a:p>
            </p:txBody>
          </p:sp>
        </p:grpSp>
      </p:grpSp>
      <p:sp>
        <p:nvSpPr>
          <p:cNvPr id="5" name="TextBox 4">
            <a:extLst>
              <a:ext uri="{FF2B5EF4-FFF2-40B4-BE49-F238E27FC236}">
                <a16:creationId xmlns:a16="http://schemas.microsoft.com/office/drawing/2014/main" id="{435AF605-DAC3-06D5-9148-6D615B7C3E6C}"/>
              </a:ext>
            </a:extLst>
          </p:cNvPr>
          <p:cNvSpPr txBox="1"/>
          <p:nvPr/>
        </p:nvSpPr>
        <p:spPr>
          <a:xfrm>
            <a:off x="626698" y="4293551"/>
            <a:ext cx="10962789" cy="1431161"/>
          </a:xfrm>
          <a:prstGeom prst="rect">
            <a:avLst/>
          </a:prstGeom>
        </p:spPr>
        <p:txBody>
          <a:bodyPr lIns="91440" tIns="45720" rIns="91440" bIns="45720" anchor="t">
            <a:noAutofit/>
          </a:bodyPr>
          <a:lstStyle>
            <a:defPPr>
              <a:defRPr lang="en-US"/>
            </a:defPPr>
            <a:lvl1pPr marL="251994" indent="-251994" defTabSz="457189">
              <a:spcBef>
                <a:spcPts val="1200"/>
              </a:spcBef>
              <a:spcAft>
                <a:spcPts val="600"/>
              </a:spcAft>
              <a:buClr>
                <a:schemeClr val="tx2"/>
              </a:buClr>
              <a:buFont typeface="Wingdings" pitchFamily="2" charset="2"/>
              <a:buChar char="§"/>
              <a:defRPr b="0" i="0" baseline="0">
                <a:solidFill>
                  <a:schemeClr val="tx2"/>
                </a:solidFill>
              </a:defRPr>
            </a:lvl1pPr>
            <a:lvl2pPr marL="431989" indent="-179996" defTabSz="457189">
              <a:spcBef>
                <a:spcPts val="0"/>
              </a:spcBef>
              <a:spcAft>
                <a:spcPts val="0"/>
              </a:spcAft>
              <a:buClrTx/>
              <a:buFont typeface="Arial" pitchFamily="34" charset="0"/>
              <a:buChar char="•"/>
              <a:defRPr baseline="0"/>
            </a:lvl2pPr>
            <a:lvl3pPr marL="611985" indent="-179996" defTabSz="457189">
              <a:spcBef>
                <a:spcPts val="0"/>
              </a:spcBef>
              <a:spcAft>
                <a:spcPts val="0"/>
              </a:spcAft>
              <a:buClrTx/>
              <a:buFont typeface="Arial" pitchFamily="34" charset="0"/>
              <a:buChar char="−"/>
              <a:defRPr sz="1700" baseline="0"/>
            </a:lvl3pPr>
            <a:lvl4pPr marL="791980" indent="-179996" defTabSz="457189">
              <a:spcBef>
                <a:spcPts val="0"/>
              </a:spcBef>
              <a:spcAft>
                <a:spcPts val="0"/>
              </a:spcAft>
              <a:buClrTx/>
              <a:buFont typeface="Arial" pitchFamily="34" charset="0"/>
              <a:buChar char="•"/>
              <a:defRPr sz="1600" baseline="0"/>
            </a:lvl4pPr>
            <a:lvl5pPr marL="971976" indent="-179996" defTabSz="457189">
              <a:spcBef>
                <a:spcPts val="0"/>
              </a:spcBef>
              <a:spcAft>
                <a:spcPts val="0"/>
              </a:spcAft>
              <a:buClrTx/>
              <a:buFont typeface="Arial" pitchFamily="34" charset="0"/>
              <a:buChar char="−"/>
              <a:defRPr sz="1500" baseline="0"/>
            </a:lvl5pPr>
            <a:lvl6pPr marL="1257719" indent="-285744" defTabSz="457189">
              <a:spcBef>
                <a:spcPts val="0"/>
              </a:spcBef>
              <a:buFont typeface="Arial" pitchFamily="34" charset="0"/>
              <a:buChar char="•"/>
              <a:defRPr sz="1400" baseline="0"/>
            </a:lvl6pPr>
            <a:lvl7pPr marL="1331967" indent="-179996" defTabSz="457189">
              <a:spcBef>
                <a:spcPts val="0"/>
              </a:spcBef>
              <a:buFont typeface="Arial" pitchFamily="34" charset="0"/>
              <a:buChar char="−"/>
              <a:defRPr sz="1300" baseline="0"/>
            </a:lvl7pPr>
            <a:lvl8pPr marL="3428914" indent="-228594" defTabSz="457189">
              <a:spcBef>
                <a:spcPct val="20000"/>
              </a:spcBef>
              <a:buFont typeface="Arial"/>
              <a:buChar char="•"/>
              <a:defRPr sz="2000"/>
            </a:lvl8pPr>
            <a:lvl9pPr marL="3886103" indent="-228594" defTabSz="457189">
              <a:spcBef>
                <a:spcPct val="20000"/>
              </a:spcBef>
              <a:buFont typeface="Arial"/>
              <a:buChar char="•"/>
              <a:defRPr sz="2000"/>
            </a:lvl9pPr>
          </a:lstStyle>
          <a:p>
            <a:pPr marL="233045" indent="-233045">
              <a:spcBef>
                <a:spcPts val="600"/>
              </a:spcBef>
            </a:pPr>
            <a:r>
              <a:rPr lang="el-GR" dirty="0"/>
              <a:t>Η έρευνα δείχνει ότι οι μικρότερες επιχειρήσεις/οργανισμοί τείνουν να αντιμετωπίζουν τους ψυχοκοινωνικούς κινδύνους σε ad hoc επίπεδο αντί να ακολουθούν δομημένες προσεγγίσεις. </a:t>
            </a:r>
          </a:p>
          <a:p>
            <a:pPr marL="233363" indent="-233363">
              <a:spcBef>
                <a:spcPts val="600"/>
              </a:spcBef>
            </a:pPr>
            <a:r>
              <a:rPr lang="el-GR" dirty="0"/>
              <a:t>Ωστόσο, υπάρχουν ελπιδοφόρες πρωτοβουλίες από τις αρχές αλλά και τις οργανώσεις των διαφόρων κλάδων, με στόχο τη στήριξη των επιχειρήσεων/οργανισμών στην αντιμετώπιση των ψυχοκοινωνικών κινδύνων. </a:t>
            </a:r>
          </a:p>
        </p:txBody>
      </p:sp>
    </p:spTree>
    <p:extLst>
      <p:ext uri="{BB962C8B-B14F-4D97-AF65-F5344CB8AC3E}">
        <p14:creationId xmlns:p14="http://schemas.microsoft.com/office/powerpoint/2010/main" val="30633561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DDDB3A61-67CA-DC2F-8A3D-3DA55425D312}"/>
              </a:ext>
              <a:ext uri="{C183D7F6-B498-43B3-948B-1728B52AA6E4}">
                <adec:decorative xmlns:adec="http://schemas.microsoft.com/office/drawing/2017/decorative" val="1"/>
              </a:ext>
            </a:extLst>
          </p:cNvPr>
          <p:cNvSpPr/>
          <p:nvPr/>
        </p:nvSpPr>
        <p:spPr>
          <a:xfrm>
            <a:off x="0" y="5472112"/>
            <a:ext cx="11642651" cy="120588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1" name="TextBox 30">
            <a:extLst>
              <a:ext uri="{FF2B5EF4-FFF2-40B4-BE49-F238E27FC236}">
                <a16:creationId xmlns:a16="http://schemas.microsoft.com/office/drawing/2014/main" id="{27A72DE3-10C3-2DC2-669C-892D4BBCABF1}"/>
              </a:ext>
              <a:ext uri="{C183D7F6-B498-43B3-948B-1728B52AA6E4}">
                <adec:decorative xmlns:adec="http://schemas.microsoft.com/office/drawing/2017/decorative" val="1"/>
              </a:ext>
            </a:extLst>
          </p:cNvPr>
          <p:cNvSpPr txBox="1"/>
          <p:nvPr/>
        </p:nvSpPr>
        <p:spPr>
          <a:xfrm>
            <a:off x="8182660" y="5821832"/>
            <a:ext cx="3333020" cy="600163"/>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30" name="TextBox 29">
            <a:extLst>
              <a:ext uri="{FF2B5EF4-FFF2-40B4-BE49-F238E27FC236}">
                <a16:creationId xmlns:a16="http://schemas.microsoft.com/office/drawing/2014/main" id="{F7E70735-201B-ED52-51CB-32F369D2854B}"/>
              </a:ext>
              <a:ext uri="{C183D7F6-B498-43B3-948B-1728B52AA6E4}">
                <adec:decorative xmlns:adec="http://schemas.microsoft.com/office/drawing/2017/decorative" val="1"/>
              </a:ext>
            </a:extLst>
          </p:cNvPr>
          <p:cNvSpPr txBox="1"/>
          <p:nvPr/>
        </p:nvSpPr>
        <p:spPr>
          <a:xfrm>
            <a:off x="7527637" y="5159469"/>
            <a:ext cx="3016538"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9" name="TextBox 28">
            <a:extLst>
              <a:ext uri="{FF2B5EF4-FFF2-40B4-BE49-F238E27FC236}">
                <a16:creationId xmlns:a16="http://schemas.microsoft.com/office/drawing/2014/main" id="{999934AF-AF70-6169-DCF5-75F40B15C85E}"/>
              </a:ext>
              <a:ext uri="{C183D7F6-B498-43B3-948B-1728B52AA6E4}">
                <adec:decorative xmlns:adec="http://schemas.microsoft.com/office/drawing/2017/decorative" val="1"/>
              </a:ext>
            </a:extLst>
          </p:cNvPr>
          <p:cNvSpPr txBox="1"/>
          <p:nvPr/>
        </p:nvSpPr>
        <p:spPr>
          <a:xfrm>
            <a:off x="6858001" y="4492544"/>
            <a:ext cx="2752756" cy="533544"/>
          </a:xfrm>
          <a:prstGeom prst="rect">
            <a:avLst/>
          </a:prstGeom>
          <a:solidFill>
            <a:srgbClr val="DCE1FF">
              <a:alpha val="54000"/>
            </a:srgbClr>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GB" sz="1800" b="1" dirty="0">
              <a:latin typeface="+mn-lt"/>
            </a:endParaRPr>
          </a:p>
        </p:txBody>
      </p:sp>
      <p:sp>
        <p:nvSpPr>
          <p:cNvPr id="2" name="Title 1">
            <a:extLst>
              <a:ext uri="{FF2B5EF4-FFF2-40B4-BE49-F238E27FC236}">
                <a16:creationId xmlns:a16="http://schemas.microsoft.com/office/drawing/2014/main" id="{34A6B977-9CAB-E4F5-7015-A61BAFFAB91B}"/>
              </a:ext>
              <a:ext uri="{C183D7F6-B498-43B3-948B-1728B52AA6E4}">
                <adec:decorative xmlns:adec="http://schemas.microsoft.com/office/drawing/2017/decorative" val="1"/>
              </a:ext>
            </a:extLst>
          </p:cNvPr>
          <p:cNvSpPr>
            <a:spLocks noGrp="1"/>
          </p:cNvSpPr>
          <p:nvPr>
            <p:ph type="title"/>
          </p:nvPr>
        </p:nvSpPr>
        <p:spPr>
          <a:xfrm>
            <a:off x="600002" y="180000"/>
            <a:ext cx="11518310" cy="489600"/>
          </a:xfrm>
        </p:spPr>
        <p:txBody>
          <a:bodyPr/>
          <a:lstStyle/>
          <a:p>
            <a:r>
              <a:rPr lang="el-GR" dirty="0"/>
              <a:t>Προτεραιότητα 1: Εκτίμηση και διαχείριση των ψυχοκοινωνικών κινδύνων -3- </a:t>
            </a:r>
          </a:p>
        </p:txBody>
      </p:sp>
      <p:sp>
        <p:nvSpPr>
          <p:cNvPr id="3" name="TextBox 2">
            <a:extLst>
              <a:ext uri="{FF2B5EF4-FFF2-40B4-BE49-F238E27FC236}">
                <a16:creationId xmlns:a16="http://schemas.microsoft.com/office/drawing/2014/main" id="{4A7CAEB2-ACAC-341B-CED9-DD2E210A63F2}"/>
              </a:ext>
            </a:extLst>
          </p:cNvPr>
          <p:cNvSpPr txBox="1"/>
          <p:nvPr/>
        </p:nvSpPr>
        <p:spPr>
          <a:xfrm>
            <a:off x="0" y="1307432"/>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800" b="1" dirty="0">
                <a:latin typeface="+mn-lt"/>
              </a:rPr>
              <a:t>Μέτρα πρόληψης - 1</a:t>
            </a:r>
          </a:p>
        </p:txBody>
      </p:sp>
      <p:sp>
        <p:nvSpPr>
          <p:cNvPr id="4" name="Content Placeholder 11">
            <a:extLst>
              <a:ext uri="{FF2B5EF4-FFF2-40B4-BE49-F238E27FC236}">
                <a16:creationId xmlns:a16="http://schemas.microsoft.com/office/drawing/2014/main" id="{35B17C73-38C1-AC28-3702-CD6320B251BC}"/>
              </a:ext>
            </a:extLst>
          </p:cNvPr>
          <p:cNvSpPr>
            <a:spLocks noGrp="1"/>
          </p:cNvSpPr>
          <p:nvPr>
            <p:ph sz="half" idx="1"/>
          </p:nvPr>
        </p:nvSpPr>
        <p:spPr>
          <a:xfrm>
            <a:off x="600002" y="1872648"/>
            <a:ext cx="10582303" cy="2145143"/>
          </a:xfrm>
        </p:spPr>
        <p:txBody>
          <a:bodyPr>
            <a:noAutofit/>
          </a:bodyPr>
          <a:lstStyle/>
          <a:p>
            <a:pPr marL="233363" indent="-233363"/>
            <a:r>
              <a:rPr lang="el-GR" sz="1600" dirty="0"/>
              <a:t>Εκτιμήστε και διαχειριστείτε τους ψυχοκοινωνικούς κινδύνους </a:t>
            </a:r>
            <a:r>
              <a:rPr lang="el-GR" sz="1600" b="0" dirty="0"/>
              <a:t>στο πλαίσιο της </a:t>
            </a:r>
            <a:r>
              <a:rPr lang="el-GR" sz="1600" dirty="0"/>
              <a:t>συνολικής διαδικασίας εκτίμησης και διαχείρισης των κινδύνων για την ΕΑΥ</a:t>
            </a:r>
            <a:r>
              <a:rPr lang="el-GR" sz="1600" b="0" dirty="0"/>
              <a:t>.</a:t>
            </a:r>
          </a:p>
          <a:p>
            <a:pPr marL="233363" indent="-233363"/>
            <a:r>
              <a:rPr lang="el-GR" sz="1600" b="0" dirty="0"/>
              <a:t>Ιεραρχήστε</a:t>
            </a:r>
            <a:r>
              <a:rPr lang="el-GR" sz="1600" dirty="0"/>
              <a:t> τα μέτρα πρόληψης</a:t>
            </a:r>
            <a:r>
              <a:rPr lang="el-GR" sz="1600" b="0" dirty="0"/>
              <a:t>, δίνοντας προτεραιότητα σε μέτρα για την αντιμετώπιση των κινδύνων στην πηγή</a:t>
            </a:r>
            <a:r>
              <a:rPr lang="en-US" sz="1600" b="0" dirty="0"/>
              <a:t> </a:t>
            </a:r>
            <a:r>
              <a:rPr lang="el-GR" sz="1600" b="0" dirty="0"/>
              <a:t>τους.</a:t>
            </a:r>
          </a:p>
          <a:p>
            <a:pPr marL="233363" indent="-233363"/>
            <a:r>
              <a:rPr lang="el-GR" sz="1600" b="0" dirty="0"/>
              <a:t>Σχεδιάστε και </a:t>
            </a:r>
            <a:r>
              <a:rPr lang="el-GR" sz="1600" dirty="0"/>
              <a:t>οργανώστε την εργασία με διαχειρίσιμες απαιτήσεις</a:t>
            </a:r>
            <a:r>
              <a:rPr lang="el-GR" sz="1600" b="0" dirty="0"/>
              <a:t>, σαφείς ρόλους και επαρκείς πόρους.</a:t>
            </a:r>
          </a:p>
          <a:p>
            <a:pPr marL="233363" indent="-233363"/>
            <a:r>
              <a:rPr lang="el-GR" sz="1600" dirty="0"/>
              <a:t>Προλάβετε τη βία</a:t>
            </a:r>
            <a:r>
              <a:rPr lang="el-GR" sz="1600" b="0" dirty="0"/>
              <a:t>, την παρενόχληση και άλλες αντικοινωνικές συμπεριφορές.</a:t>
            </a:r>
          </a:p>
          <a:p>
            <a:pPr marL="233363" indent="-233363"/>
            <a:r>
              <a:rPr lang="el-GR" sz="1600" b="0" dirty="0"/>
              <a:t>Παρέχετε </a:t>
            </a:r>
            <a:r>
              <a:rPr lang="el-GR" sz="1600" dirty="0"/>
              <a:t>πληροφορίες, κατάρτιση </a:t>
            </a:r>
            <a:r>
              <a:rPr lang="el-GR" sz="1600" b="0" dirty="0"/>
              <a:t>και </a:t>
            </a:r>
            <a:r>
              <a:rPr lang="el-GR" sz="1600" dirty="0"/>
              <a:t>υποστήριξη</a:t>
            </a:r>
            <a:r>
              <a:rPr lang="el-GR" sz="1600" b="0" dirty="0"/>
              <a:t>, συμπεριλαμβανομένων μέτρων για τη μείωση του στιγματισμού για την ψυχική υγεία.</a:t>
            </a:r>
          </a:p>
        </p:txBody>
      </p:sp>
      <p:sp>
        <p:nvSpPr>
          <p:cNvPr id="9" name="TextBox 2">
            <a:extLst>
              <a:ext uri="{FF2B5EF4-FFF2-40B4-BE49-F238E27FC236}">
                <a16:creationId xmlns:a16="http://schemas.microsoft.com/office/drawing/2014/main" id="{0429D36E-AAB9-46F0-8B35-C9C5393BD222}"/>
              </a:ext>
              <a:ext uri="{C183D7F6-B498-43B3-948B-1728B52AA6E4}">
                <adec:decorative xmlns:adec="http://schemas.microsoft.com/office/drawing/2017/decorative" val="0"/>
              </a:ext>
            </a:extLst>
          </p:cNvPr>
          <p:cNvSpPr txBox="1"/>
          <p:nvPr/>
        </p:nvSpPr>
        <p:spPr>
          <a:xfrm>
            <a:off x="-1" y="4445246"/>
            <a:ext cx="4379165" cy="984885"/>
          </a:xfrm>
          <a:prstGeom prst="rect">
            <a:avLst/>
          </a:prstGeom>
          <a:solidFill>
            <a:srgbClr val="003399"/>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600" b="1" dirty="0">
                <a:solidFill>
                  <a:schemeClr val="bg1"/>
                </a:solidFill>
              </a:rPr>
              <a:t>Ιεράρχηση των μέτρων πρόληψης των ψυχοκοινωνικών κινδύνων </a:t>
            </a:r>
            <a:br>
              <a:rPr lang="el-GR" sz="1600" b="1" dirty="0">
                <a:solidFill>
                  <a:schemeClr val="bg1"/>
                </a:solidFill>
              </a:rPr>
            </a:br>
            <a:r>
              <a:rPr lang="el-GR" sz="1600" b="1" dirty="0">
                <a:solidFill>
                  <a:schemeClr val="bg1"/>
                </a:solidFill>
              </a:rPr>
              <a:t>στην εργασία: </a:t>
            </a:r>
          </a:p>
        </p:txBody>
      </p:sp>
      <p:cxnSp>
        <p:nvCxnSpPr>
          <p:cNvPr id="11" name="Straight Connector 10">
            <a:extLst>
              <a:ext uri="{FF2B5EF4-FFF2-40B4-BE49-F238E27FC236}">
                <a16:creationId xmlns:a16="http://schemas.microsoft.com/office/drawing/2014/main" id="{6729C751-8516-6AD7-FF50-CDE9C81A3B54}"/>
              </a:ext>
              <a:ext uri="{C183D7F6-B498-43B3-948B-1728B52AA6E4}">
                <adec:decorative xmlns:adec="http://schemas.microsoft.com/office/drawing/2017/decorative" val="1"/>
              </a:ext>
            </a:extLst>
          </p:cNvPr>
          <p:cNvCxnSpPr>
            <a:cxnSpLocks/>
          </p:cNvCxnSpPr>
          <p:nvPr/>
        </p:nvCxnSpPr>
        <p:spPr>
          <a:xfrm>
            <a:off x="6115470" y="4757327"/>
            <a:ext cx="876078"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0AC2CA-9460-FCFA-C92F-71E8C01A7AAB}"/>
              </a:ext>
              <a:ext uri="{C183D7F6-B498-43B3-948B-1728B52AA6E4}">
                <adec:decorative xmlns:adec="http://schemas.microsoft.com/office/drawing/2017/decorative" val="1"/>
              </a:ext>
            </a:extLst>
          </p:cNvPr>
          <p:cNvCxnSpPr>
            <a:cxnSpLocks/>
          </p:cNvCxnSpPr>
          <p:nvPr/>
        </p:nvCxnSpPr>
        <p:spPr>
          <a:xfrm>
            <a:off x="6112323" y="5420091"/>
            <a:ext cx="1551910"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F848D963-E2C1-CBA9-EEA8-EFB05ED13DA2}"/>
              </a:ext>
              <a:ext uri="{C183D7F6-B498-43B3-948B-1728B52AA6E4}">
                <adec:decorative xmlns:adec="http://schemas.microsoft.com/office/drawing/2017/decorative" val="1"/>
              </a:ext>
            </a:extLst>
          </p:cNvPr>
          <p:cNvCxnSpPr>
            <a:cxnSpLocks/>
          </p:cNvCxnSpPr>
          <p:nvPr/>
        </p:nvCxnSpPr>
        <p:spPr>
          <a:xfrm>
            <a:off x="6544706" y="6117180"/>
            <a:ext cx="1799194" cy="0"/>
          </a:xfrm>
          <a:prstGeom prst="line">
            <a:avLst/>
          </a:prstGeom>
          <a:ln>
            <a:solidFill>
              <a:srgbClr val="003399"/>
            </a:solidFill>
            <a:prstDash val="dash"/>
            <a:tailEnd type="oval"/>
          </a:ln>
        </p:spPr>
        <p:style>
          <a:lnRef idx="1">
            <a:schemeClr val="accent1"/>
          </a:lnRef>
          <a:fillRef idx="0">
            <a:schemeClr val="accent1"/>
          </a:fillRef>
          <a:effectRef idx="0">
            <a:schemeClr val="accent1"/>
          </a:effectRef>
          <a:fontRef idx="minor">
            <a:schemeClr val="tx1"/>
          </a:fontRef>
        </p:style>
      </p:cxnSp>
      <p:pic>
        <p:nvPicPr>
          <p:cNvPr id="27" name="Graphic 26" descr="Μια πυραμίδα τριών επιπέδων που απεικονίζει την ιεραρχία της πρόληψης των ψυχοκοινωνικών κινδύνων στην εργασία. Η κορυφή της πυραμίδας συμβολίζεται με εικονίδιο ατόμου, για να υποδηλώσει ότι τα εν λόγω ατομικά μέτρα λαμβάνονται ως έσχατη λύση. Το δεύτερο (κεντρικό) βήμα, που συμβολίζεται με εικονίδιο «παραμέτρων/ρυθμίσεων» (settings), αποτυπώνει τα οργανωτικά και τεχνικά μέτρα, ενώ το τρίτο (κάτω) βήμα, που συμβολίζεται με έναν μεγεθυντικό φακό, υπογραμμίζει τη σημασία του εντοπισμού και της εξάλειψης των κινδύνων. Στη δεξιά πλευρά της πυραμίδας, υπάρχει ένα εικονίδιο μιας γραφικής φιγούρας που κρατάει ένα θαυμαστικό στο αριστερό της χέρι.">
            <a:extLst>
              <a:ext uri="{FF2B5EF4-FFF2-40B4-BE49-F238E27FC236}">
                <a16:creationId xmlns:a16="http://schemas.microsoft.com/office/drawing/2014/main" id="{F6A7610B-190D-E49F-2CC3-F0410D0A4E3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108481" y="4428184"/>
            <a:ext cx="3152775" cy="2428875"/>
          </a:xfrm>
          <a:prstGeom prst="rect">
            <a:avLst/>
          </a:prstGeom>
        </p:spPr>
      </p:pic>
      <p:sp>
        <p:nvSpPr>
          <p:cNvPr id="19" name="TextBox 18">
            <a:extLst>
              <a:ext uri="{FF2B5EF4-FFF2-40B4-BE49-F238E27FC236}">
                <a16:creationId xmlns:a16="http://schemas.microsoft.com/office/drawing/2014/main" id="{5264E354-B395-9A71-FAE3-223B8DD054D4}"/>
              </a:ext>
            </a:extLst>
          </p:cNvPr>
          <p:cNvSpPr txBox="1"/>
          <p:nvPr/>
        </p:nvSpPr>
        <p:spPr>
          <a:xfrm>
            <a:off x="7001008" y="4425977"/>
            <a:ext cx="464288" cy="646331"/>
          </a:xfrm>
          <a:prstGeom prst="rect">
            <a:avLst/>
          </a:prstGeom>
          <a:noFill/>
        </p:spPr>
        <p:txBody>
          <a:bodyPr wrap="square">
            <a:spAutoFit/>
          </a:bodyPr>
          <a:lstStyle/>
          <a:p>
            <a:r>
              <a:rPr lang="el-GR" sz="3600" b="1" dirty="0">
                <a:solidFill>
                  <a:srgbClr val="003399"/>
                </a:solidFill>
                <a:latin typeface="+mn-lt"/>
              </a:rPr>
              <a:t>3</a:t>
            </a:r>
          </a:p>
        </p:txBody>
      </p:sp>
      <p:sp>
        <p:nvSpPr>
          <p:cNvPr id="17" name="TextBox 16">
            <a:extLst>
              <a:ext uri="{FF2B5EF4-FFF2-40B4-BE49-F238E27FC236}">
                <a16:creationId xmlns:a16="http://schemas.microsoft.com/office/drawing/2014/main" id="{298BCD17-2F50-4F66-E531-FB0C4244FF51}"/>
              </a:ext>
            </a:extLst>
          </p:cNvPr>
          <p:cNvSpPr txBox="1"/>
          <p:nvPr/>
        </p:nvSpPr>
        <p:spPr>
          <a:xfrm>
            <a:off x="7340067" y="4549221"/>
            <a:ext cx="2270690" cy="430887"/>
          </a:xfrm>
          <a:prstGeom prst="rect">
            <a:avLst/>
          </a:prstGeom>
          <a:noFill/>
        </p:spPr>
        <p:txBody>
          <a:bodyPr wrap="square">
            <a:spAutoFit/>
          </a:bodyPr>
          <a:lstStyle/>
          <a:p>
            <a:r>
              <a:rPr lang="el-GR" sz="1100" b="1" dirty="0">
                <a:solidFill>
                  <a:srgbClr val="003399"/>
                </a:solidFill>
              </a:rPr>
              <a:t>Μεμονωμένα μέτρα λαμβάνονται ως έσχατη λύση.</a:t>
            </a:r>
          </a:p>
        </p:txBody>
      </p:sp>
      <p:sp>
        <p:nvSpPr>
          <p:cNvPr id="18" name="TextBox 17">
            <a:extLst>
              <a:ext uri="{FF2B5EF4-FFF2-40B4-BE49-F238E27FC236}">
                <a16:creationId xmlns:a16="http://schemas.microsoft.com/office/drawing/2014/main" id="{F617D3DB-E549-5FBA-1451-FC2BF2A9B81C}"/>
              </a:ext>
            </a:extLst>
          </p:cNvPr>
          <p:cNvSpPr txBox="1"/>
          <p:nvPr/>
        </p:nvSpPr>
        <p:spPr>
          <a:xfrm>
            <a:off x="7694562" y="5089565"/>
            <a:ext cx="464288" cy="646331"/>
          </a:xfrm>
          <a:prstGeom prst="rect">
            <a:avLst/>
          </a:prstGeom>
          <a:noFill/>
        </p:spPr>
        <p:txBody>
          <a:bodyPr wrap="square">
            <a:spAutoFit/>
          </a:bodyPr>
          <a:lstStyle/>
          <a:p>
            <a:r>
              <a:rPr lang="el-GR" sz="3600" b="1" dirty="0">
                <a:solidFill>
                  <a:srgbClr val="003399"/>
                </a:solidFill>
                <a:latin typeface="+mn-lt"/>
              </a:rPr>
              <a:t>2</a:t>
            </a:r>
          </a:p>
        </p:txBody>
      </p:sp>
      <p:sp>
        <p:nvSpPr>
          <p:cNvPr id="16" name="TextBox 15">
            <a:extLst>
              <a:ext uri="{FF2B5EF4-FFF2-40B4-BE49-F238E27FC236}">
                <a16:creationId xmlns:a16="http://schemas.microsoft.com/office/drawing/2014/main" id="{862C4994-88F8-1D4C-46B8-2D618BABA264}"/>
              </a:ext>
            </a:extLst>
          </p:cNvPr>
          <p:cNvSpPr txBox="1"/>
          <p:nvPr/>
        </p:nvSpPr>
        <p:spPr>
          <a:xfrm>
            <a:off x="8029860" y="5208977"/>
            <a:ext cx="2685365" cy="430887"/>
          </a:xfrm>
          <a:prstGeom prst="rect">
            <a:avLst/>
          </a:prstGeom>
          <a:noFill/>
        </p:spPr>
        <p:txBody>
          <a:bodyPr wrap="square">
            <a:spAutoFit/>
          </a:bodyPr>
          <a:lstStyle/>
          <a:p>
            <a:r>
              <a:rPr lang="el-GR" sz="1100" b="1" dirty="0">
                <a:solidFill>
                  <a:srgbClr val="003399"/>
                </a:solidFill>
              </a:rPr>
              <a:t>Οργανωτικά και τεχνικά μέτρα </a:t>
            </a:r>
            <a:br>
              <a:rPr lang="en-US" sz="1100" b="1" dirty="0">
                <a:solidFill>
                  <a:srgbClr val="003399"/>
                </a:solidFill>
              </a:rPr>
            </a:br>
            <a:r>
              <a:rPr lang="el-GR" sz="1100" b="1" dirty="0">
                <a:solidFill>
                  <a:srgbClr val="003399"/>
                </a:solidFill>
              </a:rPr>
              <a:t>που πρέπει να ληφθούν.</a:t>
            </a:r>
          </a:p>
        </p:txBody>
      </p:sp>
      <p:sp>
        <p:nvSpPr>
          <p:cNvPr id="14" name="TextBox 13">
            <a:extLst>
              <a:ext uri="{FF2B5EF4-FFF2-40B4-BE49-F238E27FC236}">
                <a16:creationId xmlns:a16="http://schemas.microsoft.com/office/drawing/2014/main" id="{CE444FC9-C7DC-1D45-421A-8A331FCFE5E7}"/>
              </a:ext>
            </a:extLst>
          </p:cNvPr>
          <p:cNvSpPr txBox="1"/>
          <p:nvPr/>
        </p:nvSpPr>
        <p:spPr>
          <a:xfrm>
            <a:off x="8372225" y="5748863"/>
            <a:ext cx="464288" cy="646331"/>
          </a:xfrm>
          <a:prstGeom prst="rect">
            <a:avLst/>
          </a:prstGeom>
          <a:noFill/>
        </p:spPr>
        <p:txBody>
          <a:bodyPr wrap="square">
            <a:spAutoFit/>
          </a:bodyPr>
          <a:lstStyle/>
          <a:p>
            <a:r>
              <a:rPr lang="el-GR" sz="3600" b="1" dirty="0">
                <a:solidFill>
                  <a:srgbClr val="003399"/>
                </a:solidFill>
                <a:latin typeface="+mn-lt"/>
              </a:rPr>
              <a:t>1</a:t>
            </a:r>
          </a:p>
        </p:txBody>
      </p:sp>
      <p:sp>
        <p:nvSpPr>
          <p:cNvPr id="15" name="TextBox 14">
            <a:extLst>
              <a:ext uri="{FF2B5EF4-FFF2-40B4-BE49-F238E27FC236}">
                <a16:creationId xmlns:a16="http://schemas.microsoft.com/office/drawing/2014/main" id="{587D9CDB-64C7-5826-4CE4-57ED0F5FCF55}"/>
              </a:ext>
            </a:extLst>
          </p:cNvPr>
          <p:cNvSpPr txBox="1"/>
          <p:nvPr/>
        </p:nvSpPr>
        <p:spPr>
          <a:xfrm>
            <a:off x="8657408" y="5875575"/>
            <a:ext cx="2753541" cy="430887"/>
          </a:xfrm>
          <a:prstGeom prst="rect">
            <a:avLst/>
          </a:prstGeom>
          <a:noFill/>
        </p:spPr>
        <p:txBody>
          <a:bodyPr wrap="square">
            <a:spAutoFit/>
          </a:bodyPr>
          <a:lstStyle/>
          <a:p>
            <a:r>
              <a:rPr lang="el-GR" sz="1100" b="1" dirty="0">
                <a:solidFill>
                  <a:srgbClr val="003399"/>
                </a:solidFill>
              </a:rPr>
              <a:t>Να αναγνωριστούν και να εξαλειφθούν οι κίνδυνοι στην πηγή τους.</a:t>
            </a:r>
          </a:p>
        </p:txBody>
      </p:sp>
    </p:spTree>
    <p:extLst>
      <p:ext uri="{BB962C8B-B14F-4D97-AF65-F5344CB8AC3E}">
        <p14:creationId xmlns:p14="http://schemas.microsoft.com/office/powerpoint/2010/main" val="1193591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ABEE-27A3-E6DD-708A-88D3309363CD}"/>
              </a:ext>
              <a:ext uri="{C183D7F6-B498-43B3-948B-1728B52AA6E4}">
                <adec:decorative xmlns:adec="http://schemas.microsoft.com/office/drawing/2017/decorative" val="1"/>
              </a:ext>
            </a:extLst>
          </p:cNvPr>
          <p:cNvSpPr>
            <a:spLocks noGrp="1"/>
          </p:cNvSpPr>
          <p:nvPr>
            <p:ph type="title"/>
          </p:nvPr>
        </p:nvSpPr>
        <p:spPr>
          <a:xfrm>
            <a:off x="600001" y="180000"/>
            <a:ext cx="11518311" cy="489600"/>
          </a:xfrm>
        </p:spPr>
        <p:txBody>
          <a:bodyPr/>
          <a:lstStyle/>
          <a:p>
            <a:r>
              <a:rPr lang="el-GR" dirty="0"/>
              <a:t>Προτεραιότητα 1: Εκτίμηση και διαχείριση των ψυχοκοινωνικών κινδύνων -4- </a:t>
            </a:r>
          </a:p>
        </p:txBody>
      </p:sp>
      <p:sp>
        <p:nvSpPr>
          <p:cNvPr id="3" name="TextBox 2">
            <a:extLst>
              <a:ext uri="{FF2B5EF4-FFF2-40B4-BE49-F238E27FC236}">
                <a16:creationId xmlns:a16="http://schemas.microsoft.com/office/drawing/2014/main" id="{973A5FD4-3019-E96D-9CCC-6102EE5E49D3}"/>
              </a:ext>
            </a:extLst>
          </p:cNvPr>
          <p:cNvSpPr txBox="1"/>
          <p:nvPr/>
        </p:nvSpPr>
        <p:spPr>
          <a:xfrm>
            <a:off x="0" y="130616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800" b="1" dirty="0">
                <a:latin typeface="+mn-lt"/>
              </a:rPr>
              <a:t>Μέτρα πρόληψης - 2</a:t>
            </a:r>
          </a:p>
        </p:txBody>
      </p:sp>
      <p:sp>
        <p:nvSpPr>
          <p:cNvPr id="5" name="Content Placeholder 2">
            <a:extLst>
              <a:ext uri="{FF2B5EF4-FFF2-40B4-BE49-F238E27FC236}">
                <a16:creationId xmlns:a16="http://schemas.microsoft.com/office/drawing/2014/main" id="{C0D4E519-66B9-93E1-E83E-1DEBC498A31E}"/>
              </a:ext>
            </a:extLst>
          </p:cNvPr>
          <p:cNvSpPr txBox="1">
            <a:spLocks/>
          </p:cNvSpPr>
          <p:nvPr/>
        </p:nvSpPr>
        <p:spPr>
          <a:xfrm>
            <a:off x="600002" y="2093393"/>
            <a:ext cx="7058098" cy="3778017"/>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233363" indent="-233363">
              <a:spcBef>
                <a:spcPts val="600"/>
              </a:spcBef>
              <a:spcAft>
                <a:spcPts val="600"/>
              </a:spcAft>
            </a:pPr>
            <a:r>
              <a:rPr lang="el-GR" sz="1600" dirty="0"/>
              <a:t>Να αντιμετωπίζονται οι ψυχοκοινωνικοί κίνδυνοι </a:t>
            </a:r>
            <a:r>
              <a:rPr lang="el-GR" sz="1600" b="0" dirty="0"/>
              <a:t>στην εργασία </a:t>
            </a:r>
            <a:r>
              <a:rPr lang="el-GR" sz="1600" dirty="0"/>
              <a:t>ως ζήτημα του χώρου εργασίας και </a:t>
            </a:r>
            <a:r>
              <a:rPr lang="el-GR" sz="1600" b="0" dirty="0"/>
              <a:t>όχι ως </a:t>
            </a:r>
            <a:r>
              <a:rPr lang="el-GR" sz="1600" dirty="0"/>
              <a:t>προσωπικό ζήτημα. </a:t>
            </a:r>
          </a:p>
          <a:p>
            <a:pPr marL="233363" indent="-233363">
              <a:spcBef>
                <a:spcPts val="600"/>
              </a:spcBef>
              <a:spcAft>
                <a:spcPts val="600"/>
              </a:spcAft>
            </a:pPr>
            <a:r>
              <a:rPr lang="el-GR" sz="1600" b="0" dirty="0"/>
              <a:t>Να διασφαλίζεται</a:t>
            </a:r>
            <a:r>
              <a:rPr lang="el-GR" sz="1600" dirty="0"/>
              <a:t> η συμμετοχή των εργαζομένων </a:t>
            </a:r>
            <a:r>
              <a:rPr lang="el-GR" sz="1600" b="0" dirty="0"/>
              <a:t>καθ’ όλη τη διάρκεια της διαδικασίας, από την ευαισθητοποίηση και την εκτίμηση των κινδύνων έως τον προσδιορισμό λύσεων</a:t>
            </a:r>
            <a:r>
              <a:rPr lang="el-GR" sz="1600" dirty="0"/>
              <a:t>.</a:t>
            </a:r>
          </a:p>
          <a:p>
            <a:pPr marL="233363" indent="-233363">
              <a:spcBef>
                <a:spcPts val="600"/>
              </a:spcBef>
              <a:spcAft>
                <a:spcPts val="600"/>
              </a:spcAft>
            </a:pPr>
            <a:r>
              <a:rPr lang="el-GR" sz="1600" dirty="0"/>
              <a:t>Να είναι εφοδιασμένα τα διευθυντικά στελέχη με τα κατάλληλα μέσα και δεξιότητες ώστε να αναγνωρίζουν και να αντιμετωπίζουν τους ψυχοκοινωνικούς κινδύνους</a:t>
            </a:r>
            <a:r>
              <a:rPr lang="el-GR" sz="1600" b="0" dirty="0"/>
              <a:t>, συμπεριλαμβανομένων των προβλημάτων που σχετίζονται με τον φόρτο εργασίας, των συγκρούσεων και της αρνητικής κοινωνικής συμπεριφοράς.</a:t>
            </a:r>
          </a:p>
          <a:p>
            <a:pPr marL="233363" indent="-233363">
              <a:spcBef>
                <a:spcPts val="600"/>
              </a:spcBef>
              <a:spcAft>
                <a:spcPts val="600"/>
              </a:spcAft>
            </a:pPr>
            <a:r>
              <a:rPr lang="el-GR" sz="1600" dirty="0"/>
              <a:t>Να συνδεθεί η εκτίμηση και η διαχείριση των ψυχοκοινωνικών κινδύνων με </a:t>
            </a:r>
            <a:r>
              <a:rPr lang="el-GR" sz="1600" b="0" dirty="0"/>
              <a:t>τις ευρύτερες εταιρικές προσεγγίσεις σχετικά με</a:t>
            </a:r>
            <a:r>
              <a:rPr lang="el-GR" sz="1600" dirty="0"/>
              <a:t> την επαγγελματική ασφάλεια και υγεία. </a:t>
            </a:r>
          </a:p>
          <a:p>
            <a:pPr marL="233363" indent="-233363">
              <a:spcBef>
                <a:spcPts val="600"/>
              </a:spcBef>
              <a:spcAft>
                <a:spcPts val="600"/>
              </a:spcAft>
            </a:pPr>
            <a:endParaRPr lang="en-GB" sz="1600" dirty="0"/>
          </a:p>
          <a:p>
            <a:pPr>
              <a:spcBef>
                <a:spcPts val="600"/>
              </a:spcBef>
              <a:spcAft>
                <a:spcPts val="600"/>
              </a:spcAft>
            </a:pPr>
            <a:endParaRPr lang="en-GB" sz="1600" dirty="0"/>
          </a:p>
        </p:txBody>
      </p:sp>
      <p:pic>
        <p:nvPicPr>
          <p:cNvPr id="6" name="Graphic 5">
            <a:extLst>
              <a:ext uri="{FF2B5EF4-FFF2-40B4-BE49-F238E27FC236}">
                <a16:creationId xmlns:a16="http://schemas.microsoft.com/office/drawing/2014/main" id="{E019D5C2-FEC6-2BE9-6405-4D43C457A930}"/>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277100" y="2476268"/>
            <a:ext cx="4644507" cy="2517348"/>
          </a:xfrm>
          <a:prstGeom prst="rect">
            <a:avLst/>
          </a:prstGeom>
        </p:spPr>
      </p:pic>
    </p:spTree>
    <p:extLst>
      <p:ext uri="{BB962C8B-B14F-4D97-AF65-F5344CB8AC3E}">
        <p14:creationId xmlns:p14="http://schemas.microsoft.com/office/powerpoint/2010/main" val="23514978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9B23CE-37F3-BD1F-0F64-06F6795EF258}"/>
              </a:ext>
            </a:extLst>
          </p:cNvPr>
          <p:cNvSpPr>
            <a:spLocks noGrp="1"/>
          </p:cNvSpPr>
          <p:nvPr>
            <p:ph type="title"/>
          </p:nvPr>
        </p:nvSpPr>
        <p:spPr>
          <a:xfrm>
            <a:off x="600002" y="180000"/>
            <a:ext cx="10423040" cy="489600"/>
          </a:xfrm>
        </p:spPr>
        <p:txBody>
          <a:bodyPr/>
          <a:lstStyle/>
          <a:p>
            <a:r>
              <a:rPr lang="el-GR" dirty="0"/>
              <a:t>Προτεραιότητα 2: Παρενόχληση, σεξουαλική παρενόχληση και βία -1-</a:t>
            </a:r>
          </a:p>
        </p:txBody>
      </p:sp>
      <p:sp>
        <p:nvSpPr>
          <p:cNvPr id="3" name="TextBox 2">
            <a:extLst>
              <a:ext uri="{FF2B5EF4-FFF2-40B4-BE49-F238E27FC236}">
                <a16:creationId xmlns:a16="http://schemas.microsoft.com/office/drawing/2014/main" id="{EABFEF4F-FA51-B257-1D4E-B52C8BCA9B9C}"/>
              </a:ext>
            </a:extLst>
          </p:cNvPr>
          <p:cNvSpPr txBox="1"/>
          <p:nvPr/>
        </p:nvSpPr>
        <p:spPr>
          <a:xfrm>
            <a:off x="0" y="1293442"/>
            <a:ext cx="1029903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800" b="1" dirty="0">
                <a:latin typeface="+mn-lt"/>
              </a:rPr>
              <a:t>Η τρέχουσα κατάσταση</a:t>
            </a:r>
          </a:p>
        </p:txBody>
      </p:sp>
      <p:sp>
        <p:nvSpPr>
          <p:cNvPr id="4" name="Content Placeholder 3">
            <a:extLst>
              <a:ext uri="{FF2B5EF4-FFF2-40B4-BE49-F238E27FC236}">
                <a16:creationId xmlns:a16="http://schemas.microsoft.com/office/drawing/2014/main" id="{9CC6CADA-FDD3-A1A6-969A-E1D56BD8330C}"/>
              </a:ext>
            </a:extLst>
          </p:cNvPr>
          <p:cNvSpPr txBox="1">
            <a:spLocks/>
          </p:cNvSpPr>
          <p:nvPr/>
        </p:nvSpPr>
        <p:spPr>
          <a:xfrm>
            <a:off x="599999" y="2009523"/>
            <a:ext cx="11033200" cy="2436327"/>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33363" indent="-233363">
              <a:spcAft>
                <a:spcPts val="600"/>
              </a:spcAft>
            </a:pPr>
            <a:r>
              <a:rPr lang="el-GR" dirty="0"/>
              <a:t>Ένα πολύπλευρο ζήτημα:</a:t>
            </a:r>
            <a:r>
              <a:rPr lang="el-GR" b="0" dirty="0"/>
              <a:t> επιθέσεις, εκφοβισμός, διακρίσεις, θυματοποίηση, ...</a:t>
            </a:r>
          </a:p>
          <a:p>
            <a:pPr marL="233363" indent="-233363">
              <a:spcAft>
                <a:spcPts val="600"/>
              </a:spcAft>
            </a:pPr>
            <a:r>
              <a:rPr lang="el-GR" b="0" dirty="0"/>
              <a:t>Σημαντική αιτία</a:t>
            </a:r>
            <a:r>
              <a:rPr lang="el-GR" dirty="0"/>
              <a:t> των προβλημάτων υγείας </a:t>
            </a:r>
            <a:r>
              <a:rPr lang="el-GR" b="0" dirty="0"/>
              <a:t>(κατάθλιψη, στρες, διαταραχές ύπνου, ...)</a:t>
            </a:r>
          </a:p>
          <a:p>
            <a:pPr marL="233363" indent="-233363">
              <a:spcAft>
                <a:spcPts val="600"/>
              </a:spcAft>
            </a:pPr>
            <a:r>
              <a:rPr lang="el-GR" dirty="0"/>
              <a:t>Το 13% των εργαζομένων στην ΕΕ</a:t>
            </a:r>
            <a:r>
              <a:rPr lang="el-GR" b="0" dirty="0"/>
              <a:t> υπέστη κάποια μορφή βίας </a:t>
            </a:r>
            <a:r>
              <a:rPr lang="el-GR" dirty="0"/>
              <a:t>στον χώρο εργασίας τους </a:t>
            </a:r>
            <a:br>
              <a:rPr lang="el-GR" dirty="0"/>
            </a:br>
            <a:r>
              <a:rPr lang="el-GR" b="0" dirty="0"/>
              <a:t>(έρευνα EWCTS, Eurofound, 2021). </a:t>
            </a:r>
          </a:p>
          <a:p>
            <a:pPr marL="233363" indent="-233363">
              <a:spcAft>
                <a:spcPts val="600"/>
              </a:spcAft>
            </a:pPr>
            <a:r>
              <a:rPr lang="el-GR" dirty="0"/>
              <a:t>Η ψηφιακή εποχή της εργασίας</a:t>
            </a:r>
            <a:r>
              <a:rPr lang="el-GR" b="0" dirty="0"/>
              <a:t> έχει δημιουργήσει νέες μορφές αντικοινωνικών συμπεριφορών.</a:t>
            </a:r>
            <a:br>
              <a:rPr lang="el-GR" dirty="0"/>
            </a:br>
            <a:endParaRPr lang="el-GR" dirty="0"/>
          </a:p>
          <a:p>
            <a:pPr>
              <a:spcAft>
                <a:spcPts val="600"/>
              </a:spcAft>
            </a:pPr>
            <a:endParaRPr lang="en-GB" b="0" dirty="0"/>
          </a:p>
          <a:p>
            <a:pPr>
              <a:spcAft>
                <a:spcPts val="600"/>
              </a:spcAft>
            </a:pPr>
            <a:endParaRPr lang="en-GB" dirty="0"/>
          </a:p>
          <a:p>
            <a:pPr>
              <a:spcAft>
                <a:spcPts val="600"/>
              </a:spcAft>
            </a:pPr>
            <a:endParaRPr lang="en-GB" dirty="0"/>
          </a:p>
          <a:p>
            <a:pPr>
              <a:spcAft>
                <a:spcPts val="600"/>
              </a:spcAft>
            </a:pPr>
            <a:endParaRPr lang="en-GB" dirty="0"/>
          </a:p>
          <a:p>
            <a:pPr>
              <a:spcAft>
                <a:spcPts val="600"/>
              </a:spcAft>
            </a:pPr>
            <a:endParaRPr lang="en-GB" dirty="0"/>
          </a:p>
        </p:txBody>
      </p:sp>
      <p:pic>
        <p:nvPicPr>
          <p:cNvPr id="7" name="Picture 6">
            <a:extLst>
              <a:ext uri="{FF2B5EF4-FFF2-40B4-BE49-F238E27FC236}">
                <a16:creationId xmlns:a16="http://schemas.microsoft.com/office/drawing/2014/main" id="{1BD1E05D-6468-A88D-0AA7-C9B2B6F9C320}"/>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630928"/>
            <a:ext cx="3962400" cy="2115312"/>
          </a:xfrm>
          <a:prstGeom prst="rect">
            <a:avLst/>
          </a:prstGeom>
        </p:spPr>
      </p:pic>
    </p:spTree>
    <p:extLst>
      <p:ext uri="{BB962C8B-B14F-4D97-AF65-F5344CB8AC3E}">
        <p14:creationId xmlns:p14="http://schemas.microsoft.com/office/powerpoint/2010/main" val="37561039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20E16F-B5FB-D490-936E-F90C8D41ADE4}"/>
              </a:ext>
              <a:ext uri="{C183D7F6-B498-43B3-948B-1728B52AA6E4}">
                <adec:decorative xmlns:adec="http://schemas.microsoft.com/office/drawing/2017/decorative" val="1"/>
              </a:ext>
            </a:extLst>
          </p:cNvPr>
          <p:cNvSpPr>
            <a:spLocks noGrp="1"/>
          </p:cNvSpPr>
          <p:nvPr>
            <p:ph type="title"/>
          </p:nvPr>
        </p:nvSpPr>
        <p:spPr>
          <a:xfrm>
            <a:off x="600002" y="180000"/>
            <a:ext cx="10422387" cy="489600"/>
          </a:xfrm>
        </p:spPr>
        <p:txBody>
          <a:bodyPr/>
          <a:lstStyle/>
          <a:p>
            <a:r>
              <a:rPr lang="el-GR" dirty="0"/>
              <a:t>Προτεραιότητα 2: Παρενόχληση, σεξουαλική παρενόχληση και βία -2-</a:t>
            </a:r>
          </a:p>
        </p:txBody>
      </p:sp>
      <p:sp>
        <p:nvSpPr>
          <p:cNvPr id="4" name="Rectangle 3">
            <a:extLst>
              <a:ext uri="{FF2B5EF4-FFF2-40B4-BE49-F238E27FC236}">
                <a16:creationId xmlns:a16="http://schemas.microsoft.com/office/drawing/2014/main" id="{22D02451-FCA1-2255-2ADB-577B7DCA6116}"/>
              </a:ext>
            </a:extLst>
          </p:cNvPr>
          <p:cNvSpPr/>
          <p:nvPr/>
        </p:nvSpPr>
        <p:spPr>
          <a:xfrm>
            <a:off x="-5097" y="1684234"/>
            <a:ext cx="7821012" cy="800219"/>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640080" tIns="121920" rIns="182880" bIns="121920" rtlCol="0">
            <a:spAutoFit/>
          </a:bodyPr>
          <a:lstStyle/>
          <a:p>
            <a:r>
              <a:rPr lang="el-GR" b="1" dirty="0">
                <a:solidFill>
                  <a:srgbClr val="003399"/>
                </a:solidFill>
                <a:cs typeface="Arial" panose="020B0604020202020204" pitchFamily="34" charset="0"/>
              </a:rPr>
              <a:t>Οι γυναίκες αναφέρουν συχνότερα ανάρμοστη κοινωνική συμπεριφορά στην εργασία.</a:t>
            </a:r>
          </a:p>
        </p:txBody>
      </p:sp>
      <p:pic>
        <p:nvPicPr>
          <p:cNvPr id="23" name="Picture 22">
            <a:extLst>
              <a:ext uri="{FF2B5EF4-FFF2-40B4-BE49-F238E27FC236}">
                <a16:creationId xmlns:a16="http://schemas.microsoft.com/office/drawing/2014/main" id="{8473BF4D-E0C8-6E0F-BC49-F48EEB54A00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17096" r="970"/>
          <a:stretch>
            <a:fillRect/>
          </a:stretch>
        </p:blipFill>
        <p:spPr>
          <a:xfrm>
            <a:off x="-16272" y="4086670"/>
            <a:ext cx="12207240" cy="2755057"/>
          </a:xfrm>
          <a:prstGeom prst="rect">
            <a:avLst/>
          </a:prstGeom>
        </p:spPr>
      </p:pic>
      <p:sp>
        <p:nvSpPr>
          <p:cNvPr id="17" name="TextBox 16">
            <a:extLst>
              <a:ext uri="{FF2B5EF4-FFF2-40B4-BE49-F238E27FC236}">
                <a16:creationId xmlns:a16="http://schemas.microsoft.com/office/drawing/2014/main" id="{4058FEDD-A82B-B004-EFB5-7AFDF7AC4111}"/>
              </a:ext>
            </a:extLst>
          </p:cNvPr>
          <p:cNvSpPr txBox="1"/>
          <p:nvPr/>
        </p:nvSpPr>
        <p:spPr>
          <a:xfrm>
            <a:off x="1169611" y="4346355"/>
            <a:ext cx="2446657" cy="861774"/>
          </a:xfrm>
          <a:prstGeom prst="rect">
            <a:avLst/>
          </a:prstGeom>
          <a:noFill/>
        </p:spPr>
        <p:txBody>
          <a:bodyPr wrap="square">
            <a:spAutoFit/>
          </a:bodyPr>
          <a:lstStyle/>
          <a:p>
            <a:r>
              <a:rPr lang="el-GR" sz="5000" b="1" dirty="0">
                <a:solidFill>
                  <a:schemeClr val="tx2"/>
                </a:solidFill>
                <a:latin typeface="+mj-lt"/>
              </a:rPr>
              <a:t>30,8 %</a:t>
            </a:r>
          </a:p>
        </p:txBody>
      </p:sp>
      <p:sp>
        <p:nvSpPr>
          <p:cNvPr id="16" name="TextBox 15">
            <a:extLst>
              <a:ext uri="{FF2B5EF4-FFF2-40B4-BE49-F238E27FC236}">
                <a16:creationId xmlns:a16="http://schemas.microsoft.com/office/drawing/2014/main" id="{CA72F3B5-6CF1-887F-257A-225D8DEAAF62}"/>
              </a:ext>
            </a:extLst>
          </p:cNvPr>
          <p:cNvSpPr txBox="1"/>
          <p:nvPr/>
        </p:nvSpPr>
        <p:spPr>
          <a:xfrm>
            <a:off x="789796" y="5144021"/>
            <a:ext cx="2908592" cy="1477328"/>
          </a:xfrm>
          <a:prstGeom prst="rect">
            <a:avLst/>
          </a:prstGeom>
          <a:noFill/>
        </p:spPr>
        <p:txBody>
          <a:bodyPr wrap="square">
            <a:spAutoFit/>
          </a:bodyPr>
          <a:lstStyle/>
          <a:p>
            <a:pPr algn="ctr"/>
            <a:r>
              <a:rPr lang="el-GR" dirty="0">
                <a:solidFill>
                  <a:schemeClr val="tx2"/>
                </a:solidFill>
                <a:latin typeface="+mj-lt"/>
              </a:rPr>
              <a:t>των γυναικών έχουν υποστεί </a:t>
            </a:r>
            <a:r>
              <a:rPr lang="el-GR" b="1" dirty="0">
                <a:solidFill>
                  <a:schemeClr val="tx2"/>
                </a:solidFill>
                <a:latin typeface="+mj-lt"/>
              </a:rPr>
              <a:t>σεξουαλική παρενόχληση</a:t>
            </a:r>
            <a:r>
              <a:rPr lang="el-GR" dirty="0">
                <a:solidFill>
                  <a:schemeClr val="tx2"/>
                </a:solidFill>
                <a:latin typeface="+mj-lt"/>
              </a:rPr>
              <a:t> στον χώρο εργασίας τους </a:t>
            </a:r>
            <a:r>
              <a:rPr lang="el-GR" b="1" dirty="0">
                <a:solidFill>
                  <a:schemeClr val="tx2"/>
                </a:solidFill>
                <a:latin typeface="+mj-lt"/>
              </a:rPr>
              <a:t>κατά τη διάρκεια της ζωής τους. </a:t>
            </a:r>
          </a:p>
        </p:txBody>
      </p:sp>
      <p:sp>
        <p:nvSpPr>
          <p:cNvPr id="19" name="TextBox 18">
            <a:extLst>
              <a:ext uri="{FF2B5EF4-FFF2-40B4-BE49-F238E27FC236}">
                <a16:creationId xmlns:a16="http://schemas.microsoft.com/office/drawing/2014/main" id="{88E99A72-8A49-DBD2-A68E-F3219A1B39E1}"/>
              </a:ext>
            </a:extLst>
          </p:cNvPr>
          <p:cNvSpPr txBox="1"/>
          <p:nvPr/>
        </p:nvSpPr>
        <p:spPr>
          <a:xfrm>
            <a:off x="5017131" y="4346355"/>
            <a:ext cx="1980227" cy="861774"/>
          </a:xfrm>
          <a:prstGeom prst="rect">
            <a:avLst/>
          </a:prstGeom>
          <a:noFill/>
        </p:spPr>
        <p:txBody>
          <a:bodyPr wrap="square">
            <a:spAutoFit/>
          </a:bodyPr>
          <a:lstStyle/>
          <a:p>
            <a:r>
              <a:rPr lang="el-GR" sz="5000" b="1" dirty="0">
                <a:solidFill>
                  <a:schemeClr val="tx2"/>
                </a:solidFill>
                <a:latin typeface="+mj-lt"/>
              </a:rPr>
              <a:t>4,3 %</a:t>
            </a:r>
          </a:p>
        </p:txBody>
      </p:sp>
      <p:sp>
        <p:nvSpPr>
          <p:cNvPr id="18" name="TextBox 17">
            <a:extLst>
              <a:ext uri="{FF2B5EF4-FFF2-40B4-BE49-F238E27FC236}">
                <a16:creationId xmlns:a16="http://schemas.microsoft.com/office/drawing/2014/main" id="{007160C7-7651-15DB-723B-2000CE369EAD}"/>
              </a:ext>
            </a:extLst>
          </p:cNvPr>
          <p:cNvSpPr txBox="1"/>
          <p:nvPr/>
        </p:nvSpPr>
        <p:spPr>
          <a:xfrm>
            <a:off x="4392784" y="5138535"/>
            <a:ext cx="2947468" cy="1477328"/>
          </a:xfrm>
          <a:prstGeom prst="rect">
            <a:avLst/>
          </a:prstGeom>
          <a:noFill/>
        </p:spPr>
        <p:txBody>
          <a:bodyPr wrap="square">
            <a:spAutoFit/>
          </a:bodyPr>
          <a:lstStyle/>
          <a:p>
            <a:pPr algn="ctr"/>
            <a:r>
              <a:rPr lang="el-GR" dirty="0">
                <a:solidFill>
                  <a:schemeClr val="tx2"/>
                </a:solidFill>
                <a:latin typeface="+mj-lt"/>
              </a:rPr>
              <a:t>των γυναικών έχουν υποστεί </a:t>
            </a:r>
            <a:r>
              <a:rPr lang="el-GR" b="1" dirty="0">
                <a:solidFill>
                  <a:schemeClr val="tx2"/>
                </a:solidFill>
                <a:latin typeface="+mj-lt"/>
              </a:rPr>
              <a:t>σεξουαλική παρενόχληση</a:t>
            </a:r>
            <a:r>
              <a:rPr lang="el-GR" dirty="0">
                <a:solidFill>
                  <a:schemeClr val="tx2"/>
                </a:solidFill>
                <a:latin typeface="+mj-lt"/>
              </a:rPr>
              <a:t> </a:t>
            </a:r>
            <a:r>
              <a:rPr lang="el-GR" b="1" dirty="0">
                <a:solidFill>
                  <a:schemeClr val="tx2"/>
                </a:solidFill>
                <a:latin typeface="+mj-lt"/>
              </a:rPr>
              <a:t>στον χώρο εργασίας τους τους τελευταίους 12 μήνες</a:t>
            </a:r>
            <a:r>
              <a:rPr lang="el-GR" dirty="0">
                <a:solidFill>
                  <a:schemeClr val="tx2"/>
                </a:solidFill>
                <a:latin typeface="+mj-lt"/>
              </a:rPr>
              <a:t>.</a:t>
            </a:r>
          </a:p>
        </p:txBody>
      </p:sp>
      <p:pic>
        <p:nvPicPr>
          <p:cNvPr id="29" name="Picture 28">
            <a:extLst>
              <a:ext uri="{FF2B5EF4-FFF2-40B4-BE49-F238E27FC236}">
                <a16:creationId xmlns:a16="http://schemas.microsoft.com/office/drawing/2014/main" id="{0E63CB33-EADF-2114-7EB2-F9BC940B368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5912" y="2827339"/>
            <a:ext cx="5201413" cy="1287810"/>
          </a:xfrm>
          <a:prstGeom prst="rect">
            <a:avLst/>
          </a:prstGeom>
        </p:spPr>
      </p:pic>
      <p:sp>
        <p:nvSpPr>
          <p:cNvPr id="20" name="TextBox 19">
            <a:extLst>
              <a:ext uri="{FF2B5EF4-FFF2-40B4-BE49-F238E27FC236}">
                <a16:creationId xmlns:a16="http://schemas.microsoft.com/office/drawing/2014/main" id="{18501F7F-0D7B-D9AE-0A9C-D5CEB760D3C2}"/>
              </a:ext>
            </a:extLst>
          </p:cNvPr>
          <p:cNvSpPr txBox="1"/>
          <p:nvPr/>
        </p:nvSpPr>
        <p:spPr>
          <a:xfrm>
            <a:off x="9042162" y="4346355"/>
            <a:ext cx="1980227" cy="861774"/>
          </a:xfrm>
          <a:prstGeom prst="rect">
            <a:avLst/>
          </a:prstGeom>
          <a:noFill/>
        </p:spPr>
        <p:txBody>
          <a:bodyPr wrap="square" lIns="91440" tIns="45720" rIns="91440" bIns="45720" anchor="t">
            <a:spAutoFit/>
          </a:bodyPr>
          <a:lstStyle/>
          <a:p>
            <a:r>
              <a:rPr lang="el-GR" sz="5000" b="1" dirty="0">
                <a:solidFill>
                  <a:schemeClr val="tx2"/>
                </a:solidFill>
                <a:latin typeface="+mj-lt"/>
              </a:rPr>
              <a:t>7,4 %</a:t>
            </a:r>
          </a:p>
        </p:txBody>
      </p:sp>
      <p:sp>
        <p:nvSpPr>
          <p:cNvPr id="21" name="TextBox 20">
            <a:extLst>
              <a:ext uri="{FF2B5EF4-FFF2-40B4-BE49-F238E27FC236}">
                <a16:creationId xmlns:a16="http://schemas.microsoft.com/office/drawing/2014/main" id="{A7ABC460-2264-B61F-607B-325C48B50248}"/>
              </a:ext>
            </a:extLst>
          </p:cNvPr>
          <p:cNvSpPr txBox="1"/>
          <p:nvPr/>
        </p:nvSpPr>
        <p:spPr>
          <a:xfrm>
            <a:off x="8412480" y="5136120"/>
            <a:ext cx="2947467" cy="1477328"/>
          </a:xfrm>
          <a:prstGeom prst="rect">
            <a:avLst/>
          </a:prstGeom>
          <a:noFill/>
        </p:spPr>
        <p:txBody>
          <a:bodyPr wrap="square" lIns="91440" tIns="45720" rIns="91440" bIns="45720" anchor="t">
            <a:spAutoFit/>
          </a:bodyPr>
          <a:lstStyle/>
          <a:p>
            <a:pPr algn="ctr"/>
            <a:r>
              <a:rPr lang="el-GR" dirty="0">
                <a:solidFill>
                  <a:schemeClr val="tx2"/>
                </a:solidFill>
                <a:latin typeface="+mj-lt"/>
              </a:rPr>
              <a:t>των γυναικών έχουν υποστεί σεξουαλική παρενόχληση</a:t>
            </a:r>
            <a:r>
              <a:rPr lang="el-GR" b="1" dirty="0">
                <a:solidFill>
                  <a:schemeClr val="tx2"/>
                </a:solidFill>
                <a:latin typeface="+mj-lt"/>
              </a:rPr>
              <a:t> </a:t>
            </a:r>
            <a:r>
              <a:rPr lang="el-GR" dirty="0">
                <a:solidFill>
                  <a:schemeClr val="tx2"/>
                </a:solidFill>
                <a:latin typeface="+mj-lt"/>
              </a:rPr>
              <a:t> από κάποιον </a:t>
            </a:r>
            <a:r>
              <a:rPr lang="el-GR" b="1" dirty="0">
                <a:solidFill>
                  <a:schemeClr val="tx2"/>
                </a:solidFill>
                <a:latin typeface="+mj-lt"/>
              </a:rPr>
              <a:t>άνδρα διευθυντή/προϊστάμενο</a:t>
            </a:r>
            <a:r>
              <a:rPr lang="el-GR" dirty="0">
                <a:solidFill>
                  <a:schemeClr val="tx2"/>
                </a:solidFill>
                <a:latin typeface="+mj-lt"/>
              </a:rPr>
              <a:t>. </a:t>
            </a:r>
          </a:p>
        </p:txBody>
      </p:sp>
      <p:pic>
        <p:nvPicPr>
          <p:cNvPr id="7" name="Graphic 6">
            <a:extLst>
              <a:ext uri="{FF2B5EF4-FFF2-40B4-BE49-F238E27FC236}">
                <a16:creationId xmlns:a16="http://schemas.microsoft.com/office/drawing/2014/main" id="{1CBBB6E7-D9A1-7EF7-B0F8-49FC3681FB8D}"/>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255941" y="1920588"/>
            <a:ext cx="3495001" cy="2537112"/>
          </a:xfrm>
          <a:prstGeom prst="rect">
            <a:avLst/>
          </a:prstGeom>
        </p:spPr>
      </p:pic>
    </p:spTree>
    <p:extLst>
      <p:ext uri="{BB962C8B-B14F-4D97-AF65-F5344CB8AC3E}">
        <p14:creationId xmlns:p14="http://schemas.microsoft.com/office/powerpoint/2010/main" val="3275847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F74CC-B32A-53DD-E43F-D404C3689568}"/>
              </a:ext>
              <a:ext uri="{C183D7F6-B498-43B3-948B-1728B52AA6E4}">
                <adec:decorative xmlns:adec="http://schemas.microsoft.com/office/drawing/2017/decorative" val="1"/>
              </a:ext>
            </a:extLst>
          </p:cNvPr>
          <p:cNvSpPr>
            <a:spLocks noGrp="1"/>
          </p:cNvSpPr>
          <p:nvPr>
            <p:ph type="title"/>
          </p:nvPr>
        </p:nvSpPr>
        <p:spPr>
          <a:xfrm>
            <a:off x="600002" y="180000"/>
            <a:ext cx="10371419" cy="489600"/>
          </a:xfrm>
        </p:spPr>
        <p:txBody>
          <a:bodyPr/>
          <a:lstStyle/>
          <a:p>
            <a:r>
              <a:rPr lang="el-GR" dirty="0"/>
              <a:t>Προτεραιότητα 2: Παρενόχληση, σεξουαλική παρενόχληση και βία -3-</a:t>
            </a:r>
          </a:p>
        </p:txBody>
      </p:sp>
      <p:sp>
        <p:nvSpPr>
          <p:cNvPr id="6" name="Speech Bubble: Rectangle 5">
            <a:extLst>
              <a:ext uri="{FF2B5EF4-FFF2-40B4-BE49-F238E27FC236}">
                <a16:creationId xmlns:a16="http://schemas.microsoft.com/office/drawing/2014/main" id="{B9B435B6-9277-3AA6-F94F-89147BA99C49}"/>
              </a:ext>
            </a:extLst>
          </p:cNvPr>
          <p:cNvSpPr/>
          <p:nvPr/>
        </p:nvSpPr>
        <p:spPr>
          <a:xfrm>
            <a:off x="2893925" y="1544763"/>
            <a:ext cx="3706620" cy="882047"/>
          </a:xfrm>
          <a:prstGeom prst="wedgeRectCallout">
            <a:avLst>
              <a:gd name="adj1" fmla="val 56933"/>
              <a:gd name="adj2" fmla="val -1622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lgn="ctr"/>
            <a:r>
              <a:rPr lang="el-GR" sz="1600" b="1" dirty="0">
                <a:solidFill>
                  <a:srgbClr val="003399"/>
                </a:solidFill>
              </a:rPr>
              <a:t>Η συμμετοχή των εργαζομένων και η ηγεσία είναι παράγοντες καίριας σημασίας. </a:t>
            </a:r>
          </a:p>
        </p:txBody>
      </p:sp>
      <p:pic>
        <p:nvPicPr>
          <p:cNvPr id="8" name="Picture 7" descr="Μια φωτογραφία σε σχήμα σύννεφου που απεικονίζει μια ομάδα εργατών στον τομέα των κατασκευών να συνομιλούν μεταξύ τους. Στην αριστερή πλευρά υπάρχει μια πράσινη γραφική φιγούρα. Η εικόνα υποδηλώνει ότι η συμμετοχή των εργαζομένων είναι καίριας σημασίας για την καταπολέμηση της παρενόχλησης, της σεξουαλικής παρενόχλησης και της βίας. ">
            <a:extLst>
              <a:ext uri="{FF2B5EF4-FFF2-40B4-BE49-F238E27FC236}">
                <a16:creationId xmlns:a16="http://schemas.microsoft.com/office/drawing/2014/main" id="{4EF0DE16-82B7-EB11-DA7E-F7D19B3205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70651" y="716626"/>
            <a:ext cx="3900770" cy="2012035"/>
          </a:xfrm>
          <a:prstGeom prst="rect">
            <a:avLst/>
          </a:prstGeom>
        </p:spPr>
      </p:pic>
      <p:sp>
        <p:nvSpPr>
          <p:cNvPr id="3" name="TextBox 2">
            <a:extLst>
              <a:ext uri="{FF2B5EF4-FFF2-40B4-BE49-F238E27FC236}">
                <a16:creationId xmlns:a16="http://schemas.microsoft.com/office/drawing/2014/main" id="{1DB563F2-7747-B55A-17E9-81F2C37A7A01}"/>
              </a:ext>
            </a:extLst>
          </p:cNvPr>
          <p:cNvSpPr txBox="1"/>
          <p:nvPr/>
        </p:nvSpPr>
        <p:spPr>
          <a:xfrm>
            <a:off x="0" y="2728661"/>
            <a:ext cx="10971421"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800" b="1" dirty="0">
                <a:latin typeface="+mn-lt"/>
              </a:rPr>
              <a:t>Μέτρα πρόληψης</a:t>
            </a:r>
          </a:p>
        </p:txBody>
      </p:sp>
      <p:sp>
        <p:nvSpPr>
          <p:cNvPr id="4" name="Content Placeholder 3">
            <a:extLst>
              <a:ext uri="{FF2B5EF4-FFF2-40B4-BE49-F238E27FC236}">
                <a16:creationId xmlns:a16="http://schemas.microsoft.com/office/drawing/2014/main" id="{F590AA2A-8FD2-1517-C8AA-1E48066C8B0D}"/>
              </a:ext>
            </a:extLst>
          </p:cNvPr>
          <p:cNvSpPr>
            <a:spLocks noGrp="1"/>
          </p:cNvSpPr>
          <p:nvPr>
            <p:ph sz="half" idx="1"/>
          </p:nvPr>
        </p:nvSpPr>
        <p:spPr>
          <a:xfrm>
            <a:off x="599998" y="3344018"/>
            <a:ext cx="10835026" cy="2579110"/>
          </a:xfrm>
        </p:spPr>
        <p:txBody>
          <a:bodyPr anchor="t">
            <a:noAutofit/>
          </a:bodyPr>
          <a:lstStyle/>
          <a:p>
            <a:pPr marL="233363" indent="-233363">
              <a:spcAft>
                <a:spcPts val="600"/>
              </a:spcAft>
            </a:pPr>
            <a:r>
              <a:rPr lang="el-GR" b="0" dirty="0"/>
              <a:t>Διευκρινίστε τι είναι αποδεκτό και τι όχι.</a:t>
            </a:r>
          </a:p>
          <a:p>
            <a:pPr marL="233363" indent="-233363">
              <a:spcAft>
                <a:spcPts val="600"/>
              </a:spcAft>
            </a:pPr>
            <a:r>
              <a:rPr lang="el-GR" b="0" dirty="0">
                <a:cs typeface="Arial"/>
              </a:rPr>
              <a:t>Εξετάστε τις βασικές αιτίες ή τους βασικούς παράγοντες κινδύνου.</a:t>
            </a:r>
          </a:p>
          <a:p>
            <a:pPr marL="233363" indent="-233363">
              <a:spcAft>
                <a:spcPts val="600"/>
              </a:spcAft>
            </a:pPr>
            <a:r>
              <a:rPr lang="el-GR" b="0" dirty="0"/>
              <a:t>Μεριμνήστε ώστε οι εργαζόμενοι να μπορούν να μιλήσουν ή να καταγγείλουν συμβάντα εμπιστευτικά. </a:t>
            </a:r>
          </a:p>
          <a:p>
            <a:pPr marL="233363" indent="-233363">
              <a:spcAft>
                <a:spcPts val="600"/>
              </a:spcAft>
            </a:pPr>
            <a:r>
              <a:rPr lang="el-GR" b="0" dirty="0"/>
              <a:t>Να απαντάτε με δίκαιο και συνεπή τρόπο. </a:t>
            </a:r>
          </a:p>
          <a:p>
            <a:pPr marL="233363" indent="-233363">
              <a:spcAft>
                <a:spcPts val="600"/>
              </a:spcAft>
            </a:pPr>
            <a:r>
              <a:rPr lang="el-GR" b="0" dirty="0">
                <a:ea typeface=""/>
                <a:cs typeface="Arial"/>
              </a:rPr>
              <a:t>Σχεδιάστε στρατηγικές αποκλιμάκωσης και εναλλακτικές δυνατότητες επίλυσης διαφορών για την προστασία του προσωπικού από την άσκηση βίας από τρίτους.</a:t>
            </a:r>
          </a:p>
          <a:p>
            <a:pPr marL="380990" indent="-380990">
              <a:spcBef>
                <a:spcPts val="1200"/>
              </a:spcBef>
              <a:spcAft>
                <a:spcPts val="600"/>
              </a:spcAft>
            </a:pPr>
            <a:endParaRPr lang="en-GB" b="0" dirty="0">
              <a:cs typeface="Arial"/>
            </a:endParaRPr>
          </a:p>
          <a:p>
            <a:pPr marL="0" indent="0">
              <a:spcBef>
                <a:spcPts val="1200"/>
              </a:spcBef>
              <a:spcAft>
                <a:spcPts val="600"/>
              </a:spcAft>
              <a:buNone/>
            </a:pPr>
            <a:endParaRPr lang="en-GB" noProof="0" dirty="0">
              <a:cs typeface="Arial"/>
            </a:endParaRPr>
          </a:p>
          <a:p>
            <a:pPr marL="0" indent="0">
              <a:spcBef>
                <a:spcPts val="1200"/>
              </a:spcBef>
              <a:spcAft>
                <a:spcPts val="600"/>
              </a:spcAft>
              <a:buNone/>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a:p>
            <a:pPr>
              <a:spcBef>
                <a:spcPts val="1200"/>
              </a:spcBef>
              <a:spcAft>
                <a:spcPts val="600"/>
              </a:spcAft>
            </a:pPr>
            <a:endParaRPr lang="en-GB" dirty="0">
              <a:cs typeface="Arial"/>
            </a:endParaRPr>
          </a:p>
        </p:txBody>
      </p:sp>
    </p:spTree>
    <p:extLst>
      <p:ext uri="{BB962C8B-B14F-4D97-AF65-F5344CB8AC3E}">
        <p14:creationId xmlns:p14="http://schemas.microsoft.com/office/powerpoint/2010/main" val="33941602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EA4575A-5F92-BAB6-7C2D-4A098ABB4238}"/>
              </a:ext>
              <a:ext uri="{C183D7F6-B498-43B3-948B-1728B52AA6E4}">
                <adec:decorative xmlns:adec="http://schemas.microsoft.com/office/drawing/2017/decorative" val="1"/>
              </a:ext>
            </a:extLst>
          </p:cNvPr>
          <p:cNvSpPr/>
          <p:nvPr/>
        </p:nvSpPr>
        <p:spPr>
          <a:xfrm>
            <a:off x="4561367" y="6305107"/>
            <a:ext cx="2700670" cy="2977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a:extLst>
              <a:ext uri="{FF2B5EF4-FFF2-40B4-BE49-F238E27FC236}">
                <a16:creationId xmlns:a16="http://schemas.microsoft.com/office/drawing/2014/main" id="{3527C82C-4420-7D7C-CC46-57ECA4A01DB2}"/>
              </a:ext>
            </a:extLst>
          </p:cNvPr>
          <p:cNvSpPr>
            <a:spLocks noGrp="1"/>
          </p:cNvSpPr>
          <p:nvPr>
            <p:ph type="title"/>
          </p:nvPr>
        </p:nvSpPr>
        <p:spPr/>
        <p:txBody>
          <a:bodyPr/>
          <a:lstStyle/>
          <a:p>
            <a:r>
              <a:rPr lang="el-GR" dirty="0"/>
              <a:t>Προτεραιότητα 3: Σωματικοί κίνδυνοι και ψυχική υγεία -1- </a:t>
            </a:r>
          </a:p>
        </p:txBody>
      </p:sp>
      <p:sp>
        <p:nvSpPr>
          <p:cNvPr id="6" name="TextBox 5">
            <a:extLst>
              <a:ext uri="{FF2B5EF4-FFF2-40B4-BE49-F238E27FC236}">
                <a16:creationId xmlns:a16="http://schemas.microsoft.com/office/drawing/2014/main" id="{85270BE9-B6B4-E837-9558-D005BF977F0D}"/>
              </a:ext>
            </a:extLst>
          </p:cNvPr>
          <p:cNvSpPr txBox="1"/>
          <p:nvPr/>
        </p:nvSpPr>
        <p:spPr>
          <a:xfrm>
            <a:off x="1" y="1295400"/>
            <a:ext cx="764536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800" b="1" dirty="0">
                <a:latin typeface="+mn-lt"/>
              </a:rPr>
              <a:t>Η τρέχουσα κατάσταση</a:t>
            </a:r>
          </a:p>
        </p:txBody>
      </p:sp>
      <p:sp>
        <p:nvSpPr>
          <p:cNvPr id="5" name="TextBox 4">
            <a:extLst>
              <a:ext uri="{FF2B5EF4-FFF2-40B4-BE49-F238E27FC236}">
                <a16:creationId xmlns:a16="http://schemas.microsoft.com/office/drawing/2014/main" id="{C399328D-E85F-2454-F6C0-3587135632DD}"/>
              </a:ext>
            </a:extLst>
          </p:cNvPr>
          <p:cNvSpPr txBox="1"/>
          <p:nvPr/>
        </p:nvSpPr>
        <p:spPr>
          <a:xfrm>
            <a:off x="648130" y="1996957"/>
            <a:ext cx="7419545" cy="2927467"/>
          </a:xfrm>
          <a:prstGeom prst="rect">
            <a:avLst/>
          </a:prstGeom>
          <a:noFill/>
        </p:spPr>
        <p:txBody>
          <a:bodyPr wrap="square" rtlCol="0">
            <a:noAutofit/>
          </a:bodyPr>
          <a:lstStyle/>
          <a:p>
            <a:pPr>
              <a:spcBef>
                <a:spcPts val="1200"/>
              </a:spcBef>
              <a:spcAft>
                <a:spcPts val="600"/>
              </a:spcAft>
            </a:pPr>
            <a:r>
              <a:rPr lang="el-GR" dirty="0">
                <a:solidFill>
                  <a:schemeClr val="tx2"/>
                </a:solidFill>
              </a:rPr>
              <a:t>Η εκστρατεία θα επικεντρωθεί στην αλληλεπίδραση μεταξύ των ψυχοκοινωνικών κινδύνων και: </a:t>
            </a:r>
          </a:p>
          <a:p>
            <a:pPr marL="457200" indent="-223838">
              <a:spcBef>
                <a:spcPts val="600"/>
              </a:spcBef>
              <a:spcAft>
                <a:spcPts val="600"/>
              </a:spcAft>
              <a:buFont typeface="Wingdings" panose="05000000000000000000" pitchFamily="2" charset="2"/>
              <a:buChar char="§"/>
            </a:pPr>
            <a:r>
              <a:rPr lang="el-GR" b="1" dirty="0">
                <a:solidFill>
                  <a:schemeClr val="tx2"/>
                </a:solidFill>
              </a:rPr>
              <a:t>του σωματικού φόρτου εργασίας και μυοσκελετικών παθήσεων</a:t>
            </a:r>
            <a:r>
              <a:rPr lang="el-GR" dirty="0">
                <a:solidFill>
                  <a:schemeClr val="tx2"/>
                </a:solidFill>
              </a:rPr>
              <a:t> (ΜΣΠ),</a:t>
            </a:r>
          </a:p>
          <a:p>
            <a:pPr marL="457200" indent="-223838">
              <a:spcBef>
                <a:spcPts val="600"/>
              </a:spcBef>
              <a:spcAft>
                <a:spcPts val="600"/>
              </a:spcAft>
              <a:buFont typeface="Wingdings" panose="05000000000000000000" pitchFamily="2" charset="2"/>
              <a:buChar char="§"/>
            </a:pPr>
            <a:r>
              <a:rPr lang="el-GR" b="1" dirty="0">
                <a:solidFill>
                  <a:schemeClr val="tx2"/>
                </a:solidFill>
              </a:rPr>
              <a:t>των παραγόντων περιβάλλοντος εργασίας </a:t>
            </a:r>
            <a:r>
              <a:rPr lang="el-GR" dirty="0">
                <a:solidFill>
                  <a:schemeClr val="tx2"/>
                </a:solidFill>
              </a:rPr>
              <a:t>(π.χ. θόρυβος, θερμοκρασία, σχεδιασμός),</a:t>
            </a:r>
          </a:p>
          <a:p>
            <a:pPr marL="457200" indent="-223838">
              <a:spcBef>
                <a:spcPts val="600"/>
              </a:spcBef>
              <a:spcAft>
                <a:spcPts val="600"/>
              </a:spcAft>
              <a:buFont typeface="Wingdings" panose="05000000000000000000" pitchFamily="2" charset="2"/>
              <a:buChar char="§"/>
            </a:pPr>
            <a:r>
              <a:rPr lang="el-GR" b="1" dirty="0">
                <a:solidFill>
                  <a:schemeClr val="tx2"/>
                </a:solidFill>
              </a:rPr>
              <a:t>των ατυχημάτων που σχετίζονται με την εργασία </a:t>
            </a:r>
            <a:r>
              <a:rPr lang="el-GR" dirty="0">
                <a:solidFill>
                  <a:schemeClr val="tx2"/>
                </a:solidFill>
              </a:rPr>
              <a:t>και</a:t>
            </a:r>
            <a:r>
              <a:rPr lang="el-GR" b="1" dirty="0">
                <a:solidFill>
                  <a:schemeClr val="tx2"/>
                </a:solidFill>
              </a:rPr>
              <a:t> επιδόσεων ασφάλειας</a:t>
            </a:r>
            <a:r>
              <a:rPr lang="el-GR" dirty="0">
                <a:solidFill>
                  <a:schemeClr val="tx2"/>
                </a:solidFill>
              </a:rPr>
              <a:t>. </a:t>
            </a:r>
          </a:p>
        </p:txBody>
      </p:sp>
      <p:sp>
        <p:nvSpPr>
          <p:cNvPr id="4" name="Speech Bubble: Rectangle 3">
            <a:extLst>
              <a:ext uri="{FF2B5EF4-FFF2-40B4-BE49-F238E27FC236}">
                <a16:creationId xmlns:a16="http://schemas.microsoft.com/office/drawing/2014/main" id="{5CBA0E8D-406A-4EE2-EE7B-7FDA583569FF}"/>
              </a:ext>
            </a:extLst>
          </p:cNvPr>
          <p:cNvSpPr/>
          <p:nvPr/>
        </p:nvSpPr>
        <p:spPr>
          <a:xfrm>
            <a:off x="8067675" y="3133724"/>
            <a:ext cx="3200400" cy="1601873"/>
          </a:xfrm>
          <a:prstGeom prst="wedgeRectCallout">
            <a:avLst>
              <a:gd name="adj1" fmla="val -18828"/>
              <a:gd name="adj2" fmla="val 63751"/>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r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pPr lvl="0"/>
            <a:r>
              <a:rPr lang="el-GR" sz="1800" b="1" dirty="0">
                <a:solidFill>
                  <a:srgbClr val="003399"/>
                </a:solidFill>
              </a:rPr>
              <a:t>Οι σωματικοί και οι ψυχοκοινωνικοί κίνδυνοι επηρεάζουν από κοινού την ψυχική υγεία και την ασφάλεια. </a:t>
            </a:r>
          </a:p>
        </p:txBody>
      </p:sp>
      <p:pic>
        <p:nvPicPr>
          <p:cNvPr id="14" name="Picture 13" descr="Διανυσματική εικόνα πράσινης γραφικής φιγούρας που πάσχει από μυοσκελετική πάθηση. ">
            <a:extLst>
              <a:ext uri="{FF2B5EF4-FFF2-40B4-BE49-F238E27FC236}">
                <a16:creationId xmlns:a16="http://schemas.microsoft.com/office/drawing/2014/main" id="{E152F94C-CFFC-E956-12EF-6F7711D3CD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2218" y="4735598"/>
            <a:ext cx="4783142" cy="2035379"/>
          </a:xfrm>
          <a:prstGeom prst="rect">
            <a:avLst/>
          </a:prstGeom>
        </p:spPr>
      </p:pic>
      <p:pic>
        <p:nvPicPr>
          <p:cNvPr id="12" name="Picture 11">
            <a:extLst>
              <a:ext uri="{FF2B5EF4-FFF2-40B4-BE49-F238E27FC236}">
                <a16:creationId xmlns:a16="http://schemas.microsoft.com/office/drawing/2014/main" id="{96CEE4D5-7E5F-C921-33E5-3C8D4D28E3F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38515" y="5033331"/>
            <a:ext cx="1913294" cy="1725614"/>
          </a:xfrm>
          <a:prstGeom prst="rect">
            <a:avLst/>
          </a:prstGeom>
        </p:spPr>
      </p:pic>
    </p:spTree>
    <p:extLst>
      <p:ext uri="{BB962C8B-B14F-4D97-AF65-F5344CB8AC3E}">
        <p14:creationId xmlns:p14="http://schemas.microsoft.com/office/powerpoint/2010/main" val="11267274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DE3E0-B862-C988-C480-7202159FC852}"/>
              </a:ext>
              <a:ext uri="{C183D7F6-B498-43B3-948B-1728B52AA6E4}">
                <adec:decorative xmlns:adec="http://schemas.microsoft.com/office/drawing/2017/decorative" val="1"/>
              </a:ext>
            </a:extLst>
          </p:cNvPr>
          <p:cNvSpPr>
            <a:spLocks noGrp="1"/>
          </p:cNvSpPr>
          <p:nvPr>
            <p:ph type="title"/>
          </p:nvPr>
        </p:nvSpPr>
        <p:spPr/>
        <p:txBody>
          <a:bodyPr/>
          <a:lstStyle/>
          <a:p>
            <a:r>
              <a:rPr lang="el-GR" dirty="0"/>
              <a:t>Προτεραιότητα 3: Σωματικοί κίνδυνοι και ψυχική υγεία -2- </a:t>
            </a:r>
          </a:p>
        </p:txBody>
      </p:sp>
      <p:sp>
        <p:nvSpPr>
          <p:cNvPr id="3" name="TextBox 2">
            <a:extLst>
              <a:ext uri="{FF2B5EF4-FFF2-40B4-BE49-F238E27FC236}">
                <a16:creationId xmlns:a16="http://schemas.microsoft.com/office/drawing/2014/main" id="{5CCBC276-1616-1F51-E3A6-10D7E1A632B1}"/>
              </a:ext>
            </a:extLst>
          </p:cNvPr>
          <p:cNvSpPr txBox="1"/>
          <p:nvPr/>
        </p:nvSpPr>
        <p:spPr>
          <a:xfrm>
            <a:off x="0" y="1295400"/>
            <a:ext cx="1146609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800" b="1" dirty="0">
                <a:latin typeface="+mn-lt"/>
              </a:rPr>
              <a:t>Πώς να αντιμετωπίσουμε τη συνδυαστική έκθεση; </a:t>
            </a:r>
          </a:p>
        </p:txBody>
      </p:sp>
      <p:sp>
        <p:nvSpPr>
          <p:cNvPr id="4" name="Content Placeholder 2">
            <a:extLst>
              <a:ext uri="{FF2B5EF4-FFF2-40B4-BE49-F238E27FC236}">
                <a16:creationId xmlns:a16="http://schemas.microsoft.com/office/drawing/2014/main" id="{35380195-1CE8-DECC-8005-1F05CB33B226}"/>
              </a:ext>
            </a:extLst>
          </p:cNvPr>
          <p:cNvSpPr>
            <a:spLocks noGrp="1"/>
          </p:cNvSpPr>
          <p:nvPr>
            <p:ph sz="half" idx="1"/>
          </p:nvPr>
        </p:nvSpPr>
        <p:spPr>
          <a:xfrm>
            <a:off x="599996" y="2026842"/>
            <a:ext cx="10866099" cy="3173808"/>
          </a:xfrm>
        </p:spPr>
        <p:txBody>
          <a:bodyPr>
            <a:noAutofit/>
          </a:bodyPr>
          <a:lstStyle/>
          <a:p>
            <a:pPr>
              <a:spcAft>
                <a:spcPts val="600"/>
              </a:spcAft>
            </a:pPr>
            <a:r>
              <a:rPr lang="el-GR" b="0" dirty="0"/>
              <a:t>εφαρμόζοντας</a:t>
            </a:r>
            <a:r>
              <a:rPr lang="el-GR" dirty="0"/>
              <a:t> ολιστική προσέγγιση όσον αφορά την</a:t>
            </a:r>
            <a:r>
              <a:rPr lang="el-GR" b="0" dirty="0"/>
              <a:t> </a:t>
            </a:r>
            <a:r>
              <a:rPr lang="el-GR" dirty="0"/>
              <a:t>ΕΑΥ,</a:t>
            </a:r>
            <a:r>
              <a:rPr lang="el-GR" b="0" dirty="0"/>
              <a:t> </a:t>
            </a:r>
            <a:r>
              <a:rPr lang="el-GR" dirty="0"/>
              <a:t>που θα ενσωματώνει τους ψυχοκοινωνικούς και σωματικούς κινδύνους,</a:t>
            </a:r>
            <a:r>
              <a:rPr lang="el-GR" b="0" dirty="0"/>
              <a:t> </a:t>
            </a:r>
          </a:p>
          <a:p>
            <a:pPr>
              <a:spcAft>
                <a:spcPts val="600"/>
              </a:spcAft>
            </a:pPr>
            <a:r>
              <a:rPr lang="el-GR" b="0" dirty="0"/>
              <a:t>εξασφαλίζοντας </a:t>
            </a:r>
            <a:r>
              <a:rPr lang="el-GR" dirty="0"/>
              <a:t>τη στοχευμένη πρόληψη των μυοσκελετικών παθήσεων </a:t>
            </a:r>
            <a:r>
              <a:rPr lang="el-GR" b="0" dirty="0"/>
              <a:t>και της σωματικής καταπόνησης, </a:t>
            </a:r>
          </a:p>
          <a:p>
            <a:pPr>
              <a:spcAft>
                <a:spcPts val="600"/>
              </a:spcAft>
            </a:pPr>
            <a:r>
              <a:rPr lang="el-GR" b="0" dirty="0"/>
              <a:t>λαμβάνοντας υπόψη τις </a:t>
            </a:r>
            <a:r>
              <a:rPr lang="el-GR" dirty="0"/>
              <a:t>επιπτώσεις του φυσικού εργασιακού περιβάλλοντος στην </a:t>
            </a:r>
            <a:r>
              <a:rPr lang="el-GR" b="0" dirty="0"/>
              <a:t>ευημερία</a:t>
            </a:r>
            <a:r>
              <a:rPr lang="el-GR" dirty="0"/>
              <a:t> των εργαζομένων,</a:t>
            </a:r>
          </a:p>
          <a:p>
            <a:pPr>
              <a:spcAft>
                <a:spcPts val="600"/>
              </a:spcAft>
            </a:pPr>
            <a:r>
              <a:rPr lang="el-GR" b="0" dirty="0"/>
              <a:t>παρέχοντας ιδιαίτερη προσοχή στους </a:t>
            </a:r>
            <a:r>
              <a:rPr lang="el-GR" dirty="0"/>
              <a:t>κλάδους υψηλού κινδύνου </a:t>
            </a:r>
            <a:r>
              <a:rPr lang="el-GR" b="0" dirty="0"/>
              <a:t>και </a:t>
            </a:r>
            <a:r>
              <a:rPr lang="el-GR" dirty="0"/>
              <a:t>στις ευάλωτες ομάδες </a:t>
            </a:r>
            <a:r>
              <a:rPr lang="el-GR" b="0" dirty="0"/>
              <a:t>όταν υιοθετούνται προσεγγίσεις πρόληψης.</a:t>
            </a:r>
          </a:p>
        </p:txBody>
      </p:sp>
      <p:pic>
        <p:nvPicPr>
          <p:cNvPr id="10" name="Picture 9" descr="Φωτογραφία σε σχήμα σύννεφου που απεικονίζει εργαζομένους εφοδιαστικής να συζητούν. ">
            <a:extLst>
              <a:ext uri="{FF2B5EF4-FFF2-40B4-BE49-F238E27FC236}">
                <a16:creationId xmlns:a16="http://schemas.microsoft.com/office/drawing/2014/main" id="{B2604BD7-F235-3DCC-ED05-D2B41933319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6293" y="4658123"/>
            <a:ext cx="4017612" cy="2078916"/>
          </a:xfrm>
          <a:prstGeom prst="rect">
            <a:avLst/>
          </a:prstGeom>
        </p:spPr>
      </p:pic>
    </p:spTree>
    <p:extLst>
      <p:ext uri="{BB962C8B-B14F-4D97-AF65-F5344CB8AC3E}">
        <p14:creationId xmlns:p14="http://schemas.microsoft.com/office/powerpoint/2010/main" val="23316186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AEECA-7220-4DC3-D1FA-A06CD0F8E338}"/>
              </a:ext>
            </a:extLst>
          </p:cNvPr>
          <p:cNvSpPr>
            <a:spLocks noGrp="1"/>
          </p:cNvSpPr>
          <p:nvPr>
            <p:ph type="title"/>
          </p:nvPr>
        </p:nvSpPr>
        <p:spPr>
          <a:xfrm>
            <a:off x="600002" y="190048"/>
            <a:ext cx="10079831" cy="489600"/>
          </a:xfrm>
        </p:spPr>
        <p:txBody>
          <a:bodyPr/>
          <a:lstStyle/>
          <a:p>
            <a:r>
              <a:rPr lang="el-GR" dirty="0"/>
              <a:t>Προτεραιότητα 4: Ψυχοκοινωνικοί κίνδυνοι στον κλάδο </a:t>
            </a:r>
            <a:br>
              <a:rPr lang="el-GR" dirty="0"/>
            </a:br>
            <a:r>
              <a:rPr lang="el-GR" dirty="0"/>
              <a:t>της υγειονομικής περίθαλψης και κοινωνικής πρόνοιας·-1- </a:t>
            </a:r>
          </a:p>
        </p:txBody>
      </p:sp>
      <p:sp>
        <p:nvSpPr>
          <p:cNvPr id="3" name="TextBox 2">
            <a:extLst>
              <a:ext uri="{FF2B5EF4-FFF2-40B4-BE49-F238E27FC236}">
                <a16:creationId xmlns:a16="http://schemas.microsoft.com/office/drawing/2014/main" id="{6F1E7306-F80C-4588-AD91-7EA7EFACBB29}"/>
              </a:ext>
            </a:extLst>
          </p:cNvPr>
          <p:cNvSpPr txBox="1"/>
          <p:nvPr/>
        </p:nvSpPr>
        <p:spPr>
          <a:xfrm>
            <a:off x="-1" y="1295400"/>
            <a:ext cx="1108223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800" b="1" dirty="0">
                <a:latin typeface="+mn-lt"/>
              </a:rPr>
              <a:t>Η τρέχουσα κατάσταση</a:t>
            </a:r>
          </a:p>
        </p:txBody>
      </p:sp>
      <p:sp>
        <p:nvSpPr>
          <p:cNvPr id="4" name="Content Placeholder 2">
            <a:extLst>
              <a:ext uri="{FF2B5EF4-FFF2-40B4-BE49-F238E27FC236}">
                <a16:creationId xmlns:a16="http://schemas.microsoft.com/office/drawing/2014/main" id="{A93BC99B-6219-39BA-1A46-27AE038C0E91}"/>
              </a:ext>
            </a:extLst>
          </p:cNvPr>
          <p:cNvSpPr>
            <a:spLocks noGrp="1"/>
          </p:cNvSpPr>
          <p:nvPr>
            <p:ph sz="half" idx="1"/>
          </p:nvPr>
        </p:nvSpPr>
        <p:spPr>
          <a:xfrm>
            <a:off x="600002" y="2006550"/>
            <a:ext cx="10482227" cy="2679750"/>
          </a:xfrm>
        </p:spPr>
        <p:txBody>
          <a:bodyPr>
            <a:noAutofit/>
          </a:bodyPr>
          <a:lstStyle/>
          <a:p>
            <a:pPr marL="233363" indent="-233363">
              <a:spcBef>
                <a:spcPts val="1200"/>
              </a:spcBef>
              <a:spcAft>
                <a:spcPts val="600"/>
              </a:spcAft>
            </a:pPr>
            <a:r>
              <a:rPr lang="el-GR" b="0" dirty="0"/>
              <a:t>Πρόκειται για έναν κλάδο </a:t>
            </a:r>
            <a:r>
              <a:rPr lang="el-GR" dirty="0"/>
              <a:t>ζωτικής σημασίας για την ευρωπαϊκή κοινωνία, ο οποίος απασχολεί 21,5</a:t>
            </a:r>
            <a:r>
              <a:rPr lang="el-GR" b="0" dirty="0"/>
              <a:t> εκατομμύρια εργαζομένους και αντιπροσωπεύει </a:t>
            </a:r>
            <a:r>
              <a:rPr lang="el-GR" dirty="0"/>
              <a:t>το 11 % των εργαζομένων της ΕΕ. </a:t>
            </a:r>
          </a:p>
          <a:p>
            <a:pPr marL="233363" indent="-233363">
              <a:spcBef>
                <a:spcPts val="1200"/>
              </a:spcBef>
              <a:spcAft>
                <a:spcPts val="600"/>
              </a:spcAft>
            </a:pPr>
            <a:r>
              <a:rPr lang="el-GR" dirty="0"/>
              <a:t>Παρατηρούνται υψηλότερα επίπεδα έκθεσης σε διάφορους ψυχοκοινωνικούς κινδύνους </a:t>
            </a:r>
            <a:r>
              <a:rPr lang="el-GR" dirty="0">
                <a:solidFill>
                  <a:schemeClr val="accent1"/>
                </a:solidFill>
              </a:rPr>
              <a:t>σε σύγκριση με άλλους κλάδους οικονομικής δραστηριότητας</a:t>
            </a:r>
            <a:r>
              <a:rPr lang="el-GR" dirty="0"/>
              <a:t>. </a:t>
            </a:r>
          </a:p>
          <a:p>
            <a:pPr marL="233363" indent="-233363">
              <a:spcBef>
                <a:spcPts val="1200"/>
              </a:spcBef>
              <a:spcAft>
                <a:spcPts val="600"/>
              </a:spcAft>
            </a:pPr>
            <a:r>
              <a:rPr lang="el-GR" dirty="0"/>
              <a:t>Το 31 % των εργαζομένων στον κλάδο της υγειονομικής περίθαλψης και κοινωνικής πρόνοιας αντιμετωπίζουν στρες, κατάθλιψη ή αίσθημα ανησυχίας </a:t>
            </a:r>
            <a:r>
              <a:rPr lang="el-GR" b="0" dirty="0"/>
              <a:t>που προκλήθηκαν ή </a:t>
            </a:r>
            <a:r>
              <a:rPr lang="el-GR" dirty="0"/>
              <a:t>επιδεινώθηκαν από την εργασία τους </a:t>
            </a:r>
            <a:r>
              <a:rPr lang="el-GR" b="0" dirty="0"/>
              <a:t>κατά τους τελευταίους 12 μήνες. </a:t>
            </a:r>
          </a:p>
          <a:p>
            <a:pPr>
              <a:spcBef>
                <a:spcPts val="1200"/>
              </a:spcBef>
              <a:spcAft>
                <a:spcPts val="600"/>
              </a:spcAft>
            </a:pPr>
            <a:endParaRPr lang="en-GB" b="0" dirty="0"/>
          </a:p>
          <a:p>
            <a:pPr marL="0" indent="0">
              <a:spcBef>
                <a:spcPts val="1200"/>
              </a:spcBef>
              <a:spcAft>
                <a:spcPts val="600"/>
              </a:spcAft>
              <a:buNone/>
            </a:pPr>
            <a:endParaRPr lang="en-GB" b="0" noProof="0" dirty="0"/>
          </a:p>
          <a:p>
            <a:pPr>
              <a:spcBef>
                <a:spcPts val="1200"/>
              </a:spcBef>
              <a:spcAft>
                <a:spcPts val="600"/>
              </a:spcAft>
            </a:pPr>
            <a:endParaRPr lang="en-GB" noProof="0" dirty="0"/>
          </a:p>
        </p:txBody>
      </p:sp>
      <p:pic>
        <p:nvPicPr>
          <p:cNvPr id="7" name="Picture 6">
            <a:extLst>
              <a:ext uri="{FF2B5EF4-FFF2-40B4-BE49-F238E27FC236}">
                <a16:creationId xmlns:a16="http://schemas.microsoft.com/office/drawing/2014/main" id="{E4C2FEFC-128B-0A5F-861A-2CFC7AF5A4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4575471"/>
            <a:ext cx="4017264" cy="2176272"/>
          </a:xfrm>
          <a:prstGeom prst="rect">
            <a:avLst/>
          </a:prstGeom>
        </p:spPr>
      </p:pic>
    </p:spTree>
    <p:extLst>
      <p:ext uri="{BB962C8B-B14F-4D97-AF65-F5344CB8AC3E}">
        <p14:creationId xmlns:p14="http://schemas.microsoft.com/office/powerpoint/2010/main" val="21429310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E1713B19-7F38-46A1-0859-A15DD15FFFA8}"/>
              </a:ext>
            </a:extLst>
          </p:cNvPr>
          <p:cNvSpPr>
            <a:spLocks noGrp="1"/>
          </p:cNvSpPr>
          <p:nvPr>
            <p:ph type="title"/>
          </p:nvPr>
        </p:nvSpPr>
        <p:spPr>
          <a:xfrm>
            <a:off x="600002" y="180000"/>
            <a:ext cx="10079831" cy="489600"/>
          </a:xfrm>
        </p:spPr>
        <p:txBody>
          <a:bodyPr/>
          <a:lstStyle/>
          <a:p>
            <a:r>
              <a:rPr lang="el-GR" dirty="0"/>
              <a:t>Προτεραιότητα 4: Ψυχοκοινωνικοί κίνδυνοι στον κλάδο </a:t>
            </a:r>
            <a:br>
              <a:rPr lang="el-GR" dirty="0"/>
            </a:br>
            <a:r>
              <a:rPr lang="el-GR" dirty="0"/>
              <a:t>της υγειονομικής περίθαλψης και κοινωνικής πρόνοιας·-2- </a:t>
            </a:r>
          </a:p>
        </p:txBody>
      </p:sp>
      <p:sp>
        <p:nvSpPr>
          <p:cNvPr id="4" name="TextBox 2">
            <a:extLst>
              <a:ext uri="{FF2B5EF4-FFF2-40B4-BE49-F238E27FC236}">
                <a16:creationId xmlns:a16="http://schemas.microsoft.com/office/drawing/2014/main" id="{227A04EE-2DB0-D9B5-0046-D66CE4DD5F39}"/>
              </a:ext>
            </a:extLst>
          </p:cNvPr>
          <p:cNvSpPr txBox="1"/>
          <p:nvPr/>
        </p:nvSpPr>
        <p:spPr>
          <a:xfrm>
            <a:off x="1" y="1209218"/>
            <a:ext cx="9675628" cy="984885"/>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600" b="1" dirty="0">
                <a:latin typeface="+mn-lt"/>
              </a:rPr>
              <a:t>Ποσοστό χώρων εργασίας που αναφέρουν την ύπαρξη ψυχοκοινωνικών κινδύνων στον κλάδο της υγειονομικής περίθαλψης και κοινωνικής πρόνοιας και ο μέσος όρος της ΕΕ των 27 στο σύνολο των κλάδων (2024). </a:t>
            </a:r>
          </a:p>
        </p:txBody>
      </p:sp>
      <p:pic>
        <p:nvPicPr>
          <p:cNvPr id="5" name="Graphic 4" descr="Ένα διάγραμμα συγκρίνει τους διάφορους ψυχοκοινωνικούς κινδύνους στην εργασία μεταξύ του συνόλου των τομέων στα 27 κράτη μέλη της ΕΕ (με μπλε χρώμα) και του κλάδου της υγειονομικής και κοινωνικής περίθαλψης (με πράσινο χρώμα). Οι ψυχοκοινωνικοί κίνδυνοι που παρουσιάζονται είναι οι εξής: Το 56% έναντι του 72% πρέπει να αντιμετωπίσει πελάτες, ασθενείς, μαθητές κ.λπ…·  πίεση χρόνου·  Το 43% έναντι του 48% αντιμετωπίζει προβλήματα επικοινωνίας ή συνεργασίας με οργανισμούς·  Το 18% έναντι του 21% έχει παρατεταμένο ή ακανόνιστο ωράριο εργασίας·  Το 10% έναντι του 11% βιώνει φόβο απώλειας της εργασίας τους.">
            <a:extLst>
              <a:ext uri="{FF2B5EF4-FFF2-40B4-BE49-F238E27FC236}">
                <a16:creationId xmlns:a16="http://schemas.microsoft.com/office/drawing/2014/main" id="{460B4302-BA1D-5B05-2934-34E3F90390F3}"/>
              </a:ext>
            </a:extLst>
          </p:cNvPr>
          <p:cNvPicPr>
            <a:picLocks noChangeAspect="1"/>
          </p:cNvPicPr>
          <p:nvPr/>
        </p:nvPicPr>
        <p:blipFill>
          <a:blip>
            <a:extLst>
              <a:ext uri="{96DAC541-7B7A-43D3-8B79-37D633B846F1}">
                <asvg:svgBlip xmlns:asvg="http://schemas.microsoft.com/office/drawing/2016/SVG/main" r:embed="rId3"/>
              </a:ext>
            </a:extLst>
          </a:blip>
          <a:srcRect b="30407"/>
          <a:stretch>
            <a:fillRect/>
          </a:stretch>
        </p:blipFill>
        <p:spPr>
          <a:xfrm>
            <a:off x="2859051" y="2251880"/>
            <a:ext cx="5635256" cy="2732262"/>
          </a:xfrm>
          <a:prstGeom prst="rect">
            <a:avLst/>
          </a:prstGeom>
        </p:spPr>
      </p:pic>
      <p:sp>
        <p:nvSpPr>
          <p:cNvPr id="3" name="TextBox 2">
            <a:extLst>
              <a:ext uri="{FF2B5EF4-FFF2-40B4-BE49-F238E27FC236}">
                <a16:creationId xmlns:a16="http://schemas.microsoft.com/office/drawing/2014/main" id="{7B47A301-AB26-D0F5-79B1-8D1A868D7582}"/>
              </a:ext>
            </a:extLst>
          </p:cNvPr>
          <p:cNvSpPr txBox="1"/>
          <p:nvPr/>
        </p:nvSpPr>
        <p:spPr>
          <a:xfrm>
            <a:off x="2750766" y="5041739"/>
            <a:ext cx="5635256" cy="1107996"/>
          </a:xfrm>
          <a:prstGeom prst="rect">
            <a:avLst/>
          </a:prstGeom>
          <a:noFill/>
        </p:spPr>
        <p:txBody>
          <a:bodyPr wrap="square" rtlCol="0">
            <a:spAutoFit/>
          </a:bodyPr>
          <a:lstStyle/>
          <a:p>
            <a:pPr marL="227013" indent="-227013">
              <a:buClr>
                <a:srgbClr val="C00000"/>
              </a:buClr>
              <a:buAutoNum type="alphaUcPeriod"/>
            </a:pPr>
            <a:r>
              <a:rPr lang="el-GR" sz="1100" b="1" dirty="0">
                <a:solidFill>
                  <a:schemeClr val="tx1">
                    <a:lumMod val="65000"/>
                    <a:lumOff val="35000"/>
                  </a:schemeClr>
                </a:solidFill>
              </a:rPr>
              <a:t>Αντιμετώπιση δύστροπων πελατών, ασθενών, μαθητών, κ.λπ.</a:t>
            </a:r>
          </a:p>
          <a:p>
            <a:pPr marL="227013" indent="-227013">
              <a:buClr>
                <a:srgbClr val="C00000"/>
              </a:buClr>
              <a:buAutoNum type="alphaUcPeriod"/>
            </a:pPr>
            <a:r>
              <a:rPr lang="el-GR" sz="1100" b="1" dirty="0">
                <a:solidFill>
                  <a:schemeClr val="tx1">
                    <a:lumMod val="65000"/>
                    <a:lumOff val="35000"/>
                  </a:schemeClr>
                </a:solidFill>
              </a:rPr>
              <a:t>Πίεση χρόνου</a:t>
            </a:r>
          </a:p>
          <a:p>
            <a:pPr marL="227013" indent="-227013">
              <a:buClr>
                <a:srgbClr val="C00000"/>
              </a:buClr>
              <a:buAutoNum type="alphaUcPeriod"/>
            </a:pPr>
            <a:r>
              <a:rPr lang="el-GR" sz="1100" b="1" dirty="0">
                <a:solidFill>
                  <a:schemeClr val="tx1">
                    <a:lumMod val="65000"/>
                    <a:lumOff val="35000"/>
                  </a:schemeClr>
                </a:solidFill>
              </a:rPr>
              <a:t>Προβλήματα επικοινωνίας ή συνεργασίας εντός του οργανισμού</a:t>
            </a:r>
          </a:p>
          <a:p>
            <a:pPr marL="227013" indent="-227013">
              <a:buClr>
                <a:srgbClr val="C00000"/>
              </a:buClr>
              <a:buAutoNum type="alphaUcPeriod"/>
            </a:pPr>
            <a:r>
              <a:rPr lang="el-GR" sz="1100" b="1" dirty="0">
                <a:solidFill>
                  <a:schemeClr val="tx1">
                    <a:lumMod val="65000"/>
                    <a:lumOff val="35000"/>
                  </a:schemeClr>
                </a:solidFill>
              </a:rPr>
              <a:t>Υπερωριακή απασχόληση ή ακανόνιστο ωράριο εργασίας</a:t>
            </a:r>
          </a:p>
          <a:p>
            <a:pPr marL="227013" indent="-227013">
              <a:buClr>
                <a:srgbClr val="C00000"/>
              </a:buClr>
              <a:buAutoNum type="alphaUcPeriod"/>
            </a:pPr>
            <a:r>
              <a:rPr lang="el-GR" sz="1100" b="1" dirty="0">
                <a:solidFill>
                  <a:schemeClr val="tx1">
                    <a:lumMod val="65000"/>
                    <a:lumOff val="35000"/>
                  </a:schemeClr>
                </a:solidFill>
              </a:rPr>
              <a:t>Φόβος απώλειας θέσης εργασίας</a:t>
            </a:r>
          </a:p>
          <a:p>
            <a:pPr marL="342900" indent="-342900">
              <a:buAutoNum type="alphaUcPeriod"/>
            </a:pPr>
            <a:endParaRPr lang="en-GB" sz="1100" dirty="0"/>
          </a:p>
        </p:txBody>
      </p:sp>
      <p:sp>
        <p:nvSpPr>
          <p:cNvPr id="7" name="TextBox 6">
            <a:extLst>
              <a:ext uri="{FF2B5EF4-FFF2-40B4-BE49-F238E27FC236}">
                <a16:creationId xmlns:a16="http://schemas.microsoft.com/office/drawing/2014/main" id="{32E5DB43-F8AF-67D6-F8E0-7EA0FBB30A34}"/>
              </a:ext>
            </a:extLst>
          </p:cNvPr>
          <p:cNvSpPr txBox="1"/>
          <p:nvPr/>
        </p:nvSpPr>
        <p:spPr>
          <a:xfrm>
            <a:off x="2876469" y="6029052"/>
            <a:ext cx="5635256" cy="246221"/>
          </a:xfrm>
          <a:prstGeom prst="rect">
            <a:avLst/>
          </a:prstGeom>
          <a:noFill/>
        </p:spPr>
        <p:txBody>
          <a:bodyPr wrap="square" rtlCol="0">
            <a:spAutoFit/>
          </a:bodyPr>
          <a:lstStyle/>
          <a:p>
            <a:r>
              <a:rPr lang="el-GR" sz="1000" i="1" dirty="0">
                <a:solidFill>
                  <a:schemeClr val="tx1">
                    <a:lumMod val="65000"/>
                    <a:lumOff val="35000"/>
                  </a:schemeClr>
                </a:solidFill>
              </a:rPr>
              <a:t>Πηγή: ESENER 2024 – Βάση: Οργανισμοί στην ΕΕ-27.</a:t>
            </a:r>
          </a:p>
        </p:txBody>
      </p:sp>
      <p:grpSp>
        <p:nvGrpSpPr>
          <p:cNvPr id="10" name="Group 9">
            <a:extLst>
              <a:ext uri="{FF2B5EF4-FFF2-40B4-BE49-F238E27FC236}">
                <a16:creationId xmlns:a16="http://schemas.microsoft.com/office/drawing/2014/main" id="{D963D6E3-77BE-2BE6-458C-290BDFBA6FA9}"/>
              </a:ext>
              <a:ext uri="{C183D7F6-B498-43B3-948B-1728B52AA6E4}">
                <adec:decorative xmlns:adec="http://schemas.microsoft.com/office/drawing/2017/decorative" val="1"/>
              </a:ext>
            </a:extLst>
          </p:cNvPr>
          <p:cNvGrpSpPr/>
          <p:nvPr/>
        </p:nvGrpSpPr>
        <p:grpSpPr>
          <a:xfrm>
            <a:off x="7665488" y="5086489"/>
            <a:ext cx="2427099" cy="1125414"/>
            <a:chOff x="8712925" y="5162335"/>
            <a:chExt cx="2427099" cy="1125414"/>
          </a:xfrm>
        </p:grpSpPr>
        <p:sp>
          <p:nvSpPr>
            <p:cNvPr id="6" name="TextBox 5">
              <a:extLst>
                <a:ext uri="{FF2B5EF4-FFF2-40B4-BE49-F238E27FC236}">
                  <a16:creationId xmlns:a16="http://schemas.microsoft.com/office/drawing/2014/main" id="{B6850AA9-D7B6-C879-0CAE-1CB4E1FB3785}"/>
                </a:ext>
              </a:extLst>
            </p:cNvPr>
            <p:cNvSpPr txBox="1"/>
            <p:nvPr/>
          </p:nvSpPr>
          <p:spPr>
            <a:xfrm>
              <a:off x="9026434" y="5179753"/>
              <a:ext cx="2113590" cy="1107996"/>
            </a:xfrm>
            <a:prstGeom prst="rect">
              <a:avLst/>
            </a:prstGeom>
            <a:noFill/>
          </p:spPr>
          <p:txBody>
            <a:bodyPr wrap="square" rtlCol="0">
              <a:spAutoFit/>
            </a:bodyPr>
            <a:lstStyle/>
            <a:p>
              <a:pPr>
                <a:buClr>
                  <a:srgbClr val="C00000"/>
                </a:buClr>
              </a:pPr>
              <a:r>
                <a:rPr lang="el-GR" sz="1100" b="1" dirty="0">
                  <a:solidFill>
                    <a:schemeClr val="tx1">
                      <a:lumMod val="65000"/>
                      <a:lumOff val="35000"/>
                    </a:schemeClr>
                  </a:solidFill>
                </a:rPr>
                <a:t>ΕΕ-27</a:t>
              </a:r>
            </a:p>
            <a:p>
              <a:pPr>
                <a:buClr>
                  <a:srgbClr val="C00000"/>
                </a:buClr>
              </a:pPr>
              <a:endParaRPr lang="es-ES" sz="1100" b="1" dirty="0">
                <a:solidFill>
                  <a:schemeClr val="tx1">
                    <a:lumMod val="65000"/>
                    <a:lumOff val="35000"/>
                  </a:schemeClr>
                </a:solidFill>
              </a:endParaRPr>
            </a:p>
            <a:p>
              <a:pPr>
                <a:buClr>
                  <a:srgbClr val="C00000"/>
                </a:buClr>
              </a:pPr>
              <a:r>
                <a:rPr lang="el-GR" sz="1100" b="1" dirty="0">
                  <a:solidFill>
                    <a:schemeClr val="tx1">
                      <a:lumMod val="65000"/>
                      <a:lumOff val="35000"/>
                    </a:schemeClr>
                  </a:solidFill>
                </a:rPr>
                <a:t>Κλάδος υγειονομικής περίθαλψης και</a:t>
              </a:r>
            </a:p>
            <a:p>
              <a:pPr>
                <a:buClr>
                  <a:srgbClr val="C00000"/>
                </a:buClr>
              </a:pPr>
              <a:r>
                <a:rPr lang="el-GR" sz="1100" b="1" dirty="0">
                  <a:solidFill>
                    <a:schemeClr val="tx1">
                      <a:lumMod val="65000"/>
                      <a:lumOff val="35000"/>
                    </a:schemeClr>
                  </a:solidFill>
                </a:rPr>
                <a:t>κοινωνικής πρόνοιας</a:t>
              </a:r>
            </a:p>
            <a:p>
              <a:pPr marL="342900" indent="-342900">
                <a:buAutoNum type="alphaUcPeriod"/>
              </a:pPr>
              <a:endParaRPr lang="en-GB" sz="1100" dirty="0">
                <a:solidFill>
                  <a:schemeClr val="tx1">
                    <a:lumMod val="65000"/>
                    <a:lumOff val="35000"/>
                  </a:schemeClr>
                </a:solidFill>
              </a:endParaRPr>
            </a:p>
          </p:txBody>
        </p:sp>
        <p:sp>
          <p:nvSpPr>
            <p:cNvPr id="8" name="Rectangle 7">
              <a:extLst>
                <a:ext uri="{FF2B5EF4-FFF2-40B4-BE49-F238E27FC236}">
                  <a16:creationId xmlns:a16="http://schemas.microsoft.com/office/drawing/2014/main" id="{721D2A23-91B5-55E2-FE5F-D77DD6921349}"/>
                </a:ext>
              </a:extLst>
            </p:cNvPr>
            <p:cNvSpPr/>
            <p:nvPr/>
          </p:nvSpPr>
          <p:spPr>
            <a:xfrm>
              <a:off x="8717280" y="5162335"/>
              <a:ext cx="313509" cy="313509"/>
            </a:xfrm>
            <a:prstGeom prst="rect">
              <a:avLst/>
            </a:prstGeom>
            <a:solidFill>
              <a:srgbClr val="0033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Rectangle 8">
              <a:extLst>
                <a:ext uri="{FF2B5EF4-FFF2-40B4-BE49-F238E27FC236}">
                  <a16:creationId xmlns:a16="http://schemas.microsoft.com/office/drawing/2014/main" id="{2DCDB081-D5A1-8ED6-CE81-4275ABED10CD}"/>
                </a:ext>
              </a:extLst>
            </p:cNvPr>
            <p:cNvSpPr/>
            <p:nvPr/>
          </p:nvSpPr>
          <p:spPr>
            <a:xfrm>
              <a:off x="8712925" y="5593075"/>
              <a:ext cx="313509" cy="313509"/>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spTree>
    <p:extLst>
      <p:ext uri="{BB962C8B-B14F-4D97-AF65-F5344CB8AC3E}">
        <p14:creationId xmlns:p14="http://schemas.microsoft.com/office/powerpoint/2010/main" val="174306904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57ADDED1-EA13-6070-6961-90434845FF59}"/>
              </a:ext>
            </a:extLst>
          </p:cNvPr>
          <p:cNvSpPr>
            <a:spLocks noGrp="1"/>
          </p:cNvSpPr>
          <p:nvPr>
            <p:ph type="title"/>
          </p:nvPr>
        </p:nvSpPr>
        <p:spPr>
          <a:xfrm>
            <a:off x="600002" y="180000"/>
            <a:ext cx="10079831" cy="489600"/>
          </a:xfrm>
        </p:spPr>
        <p:txBody>
          <a:bodyPr/>
          <a:lstStyle/>
          <a:p>
            <a:r>
              <a:rPr lang="el-GR" dirty="0"/>
              <a:t>Προτεραιότητα 4: Ψυχοκοινωνικοί κίνδυνοι στον κλάδο </a:t>
            </a:r>
            <a:br>
              <a:rPr lang="el-GR" dirty="0"/>
            </a:br>
            <a:r>
              <a:rPr lang="el-GR" dirty="0"/>
              <a:t>της υγειονομικής περίθαλψης και κοινωνικής πρόνοιας·-3- </a:t>
            </a:r>
          </a:p>
        </p:txBody>
      </p:sp>
      <p:sp>
        <p:nvSpPr>
          <p:cNvPr id="3" name="TextBox 2">
            <a:extLst>
              <a:ext uri="{FF2B5EF4-FFF2-40B4-BE49-F238E27FC236}">
                <a16:creationId xmlns:a16="http://schemas.microsoft.com/office/drawing/2014/main" id="{1D97C823-11F3-436F-4425-995595E1C562}"/>
              </a:ext>
            </a:extLst>
          </p:cNvPr>
          <p:cNvSpPr txBox="1"/>
          <p:nvPr/>
        </p:nvSpPr>
        <p:spPr>
          <a:xfrm>
            <a:off x="0" y="1304160"/>
            <a:ext cx="10971421" cy="523220"/>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nchor="t">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800" b="1" dirty="0">
                <a:solidFill>
                  <a:schemeClr val="tx2"/>
                </a:solidFill>
                <a:latin typeface="+mn-lt"/>
                <a:cs typeface="Arial"/>
              </a:rPr>
              <a:t>Μέτρα πρόληψης σε επίπεδο κλάδου</a:t>
            </a:r>
            <a:r>
              <a:rPr lang="el-GR" sz="1800" b="1" dirty="0">
                <a:latin typeface="+mn-lt"/>
                <a:cs typeface="Arial"/>
              </a:rPr>
              <a:t>:</a:t>
            </a:r>
          </a:p>
        </p:txBody>
      </p:sp>
      <p:sp>
        <p:nvSpPr>
          <p:cNvPr id="4" name="Content Placeholder 11">
            <a:extLst>
              <a:ext uri="{FF2B5EF4-FFF2-40B4-BE49-F238E27FC236}">
                <a16:creationId xmlns:a16="http://schemas.microsoft.com/office/drawing/2014/main" id="{292E835D-59A6-7D24-4AF7-7BD1C8FB81B1}"/>
              </a:ext>
            </a:extLst>
          </p:cNvPr>
          <p:cNvSpPr>
            <a:spLocks noGrp="1"/>
          </p:cNvSpPr>
          <p:nvPr>
            <p:ph sz="half" idx="1"/>
          </p:nvPr>
        </p:nvSpPr>
        <p:spPr>
          <a:xfrm>
            <a:off x="687018" y="2038350"/>
            <a:ext cx="6331620" cy="3724275"/>
          </a:xfrm>
        </p:spPr>
        <p:txBody>
          <a:bodyPr>
            <a:noAutofit/>
          </a:bodyPr>
          <a:lstStyle/>
          <a:p>
            <a:pPr marL="233045" indent="-233045">
              <a:spcAft>
                <a:spcPts val="600"/>
              </a:spcAft>
            </a:pPr>
            <a:r>
              <a:rPr lang="el-GR" b="0" dirty="0"/>
              <a:t>Προαγωγή της επαγγελματικής αυτονομίας στην παροχή φροντίδας </a:t>
            </a:r>
          </a:p>
          <a:p>
            <a:pPr marL="233045" indent="-233045">
              <a:spcAft>
                <a:spcPts val="600"/>
              </a:spcAft>
            </a:pPr>
            <a:r>
              <a:rPr lang="el-GR" b="0" dirty="0"/>
              <a:t>Συμμετοχή των εργαζομένων στις αποφάσεις σχετικά με τον χώρο εργασίας και τη φροντίδα</a:t>
            </a:r>
          </a:p>
          <a:p>
            <a:pPr marL="233045" indent="-233045">
              <a:spcAft>
                <a:spcPts val="600"/>
              </a:spcAft>
            </a:pPr>
            <a:r>
              <a:rPr lang="el-GR" b="0" dirty="0"/>
              <a:t>Αναγνώριση και αμοιβή της εργασίας φροντίδας</a:t>
            </a:r>
          </a:p>
          <a:p>
            <a:pPr marL="233045" indent="-233045">
              <a:spcAft>
                <a:spcPts val="600"/>
              </a:spcAft>
            </a:pPr>
            <a:r>
              <a:rPr lang="el-GR" b="0" dirty="0"/>
              <a:t>Συμμετοχικός προγραμματισμός βαρδιών</a:t>
            </a:r>
          </a:p>
          <a:p>
            <a:pPr marL="233045" indent="-233045">
              <a:spcAft>
                <a:spcPts val="600"/>
              </a:spcAft>
            </a:pPr>
            <a:r>
              <a:rPr lang="el-GR" b="0" dirty="0"/>
              <a:t>Επαρκής στελέχωση και διαχείριση φόρτου εργασίας</a:t>
            </a:r>
          </a:p>
          <a:p>
            <a:pPr marL="233045" indent="-233045">
              <a:spcAft>
                <a:spcPts val="600"/>
              </a:spcAft>
            </a:pPr>
            <a:r>
              <a:rPr lang="el-GR" b="0" dirty="0"/>
              <a:t>Εξασφάλιση επαρκούς ανάπαυσης και βελτίωση της ισορροπίας μεταξύ επαγγελματικής και προσωπικής ζωής</a:t>
            </a:r>
          </a:p>
          <a:p>
            <a:pPr marL="0" indent="0">
              <a:spcBef>
                <a:spcPts val="1200"/>
              </a:spcBef>
              <a:spcAft>
                <a:spcPts val="600"/>
              </a:spcAft>
              <a:buNone/>
            </a:pPr>
            <a:endParaRPr lang="en-GB" dirty="0"/>
          </a:p>
        </p:txBody>
      </p:sp>
      <p:sp>
        <p:nvSpPr>
          <p:cNvPr id="5" name="Speech Bubble: Rectangle 4">
            <a:extLst>
              <a:ext uri="{FF2B5EF4-FFF2-40B4-BE49-F238E27FC236}">
                <a16:creationId xmlns:a16="http://schemas.microsoft.com/office/drawing/2014/main" id="{2AB30D65-2075-917D-3AF8-EDEDC822EFF6}"/>
              </a:ext>
            </a:extLst>
          </p:cNvPr>
          <p:cNvSpPr/>
          <p:nvPr/>
        </p:nvSpPr>
        <p:spPr>
          <a:xfrm>
            <a:off x="7247157" y="2137206"/>
            <a:ext cx="3699387" cy="2263344"/>
          </a:xfrm>
          <a:prstGeom prst="wedgeRectCallout">
            <a:avLst>
              <a:gd name="adj1" fmla="val -23189"/>
              <a:gd name="adj2" fmla="val 66431"/>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182880" tIns="274320" rIns="274320" bIns="27432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el-GR" sz="1700" b="1" dirty="0">
                <a:solidFill>
                  <a:schemeClr val="tx2"/>
                </a:solidFill>
              </a:rPr>
              <a:t>Το καλό εργασιακό περιβάλλον όχι μόνο ωφελεί τους εργαζόμενους στον κλάδο της υγειονομικής περίθαλψης και κοινωνικής πρόνοιας, αλλά βελτιώνει επίσης την ποιότητα της περίθαλψης και την ασφάλεια των ασθενών.  </a:t>
            </a:r>
          </a:p>
        </p:txBody>
      </p:sp>
      <p:pic>
        <p:nvPicPr>
          <p:cNvPr id="9" name="Picture 8" descr="Διανυσματική εικόνα γραφικής φιγούρας δίπλα σε ένα νοσοκομειακό κρεβάτι που απεικονίζει τον κλάδο της υγειονομικής και κοινωνικής περίθαλψης.">
            <a:extLst>
              <a:ext uri="{FF2B5EF4-FFF2-40B4-BE49-F238E27FC236}">
                <a16:creationId xmlns:a16="http://schemas.microsoft.com/office/drawing/2014/main" id="{1AE2DA59-C46A-41F2-271A-5C97AF2A33F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43186" y="4294460"/>
            <a:ext cx="4531376" cy="2453075"/>
          </a:xfrm>
          <a:prstGeom prst="rect">
            <a:avLst/>
          </a:prstGeom>
        </p:spPr>
      </p:pic>
    </p:spTree>
    <p:extLst>
      <p:ext uri="{BB962C8B-B14F-4D97-AF65-F5344CB8AC3E}">
        <p14:creationId xmlns:p14="http://schemas.microsoft.com/office/powerpoint/2010/main" val="32817618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8FF9576-AD91-714E-19DE-9FA911A8A13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96275" y="5044072"/>
            <a:ext cx="3515626" cy="1719321"/>
          </a:xfrm>
          <a:prstGeom prst="rect">
            <a:avLst/>
          </a:prstGeom>
        </p:spPr>
      </p:pic>
      <p:sp>
        <p:nvSpPr>
          <p:cNvPr id="2" name="Title 1">
            <a:extLst>
              <a:ext uri="{FF2B5EF4-FFF2-40B4-BE49-F238E27FC236}">
                <a16:creationId xmlns:a16="http://schemas.microsoft.com/office/drawing/2014/main" id="{7ED556AA-E43E-EBF1-BBBD-BD908FEA718D}"/>
              </a:ext>
            </a:extLst>
          </p:cNvPr>
          <p:cNvSpPr>
            <a:spLocks noGrp="1"/>
          </p:cNvSpPr>
          <p:nvPr>
            <p:ph type="title"/>
          </p:nvPr>
        </p:nvSpPr>
        <p:spPr/>
        <p:txBody>
          <a:bodyPr/>
          <a:lstStyle/>
          <a:p>
            <a:r>
              <a:rPr lang="el-GR" dirty="0"/>
              <a:t>Προτεραιότητα 5: Υποστήριξη της ψυχικής υγείας στην εργασία -1- </a:t>
            </a:r>
          </a:p>
        </p:txBody>
      </p:sp>
      <p:sp>
        <p:nvSpPr>
          <p:cNvPr id="3" name="TextBox 2">
            <a:extLst>
              <a:ext uri="{FF2B5EF4-FFF2-40B4-BE49-F238E27FC236}">
                <a16:creationId xmlns:a16="http://schemas.microsoft.com/office/drawing/2014/main" id="{5C36BDD3-3BE3-B876-474D-A22D303B12B5}"/>
              </a:ext>
            </a:extLst>
          </p:cNvPr>
          <p:cNvSpPr txBox="1"/>
          <p:nvPr/>
        </p:nvSpPr>
        <p:spPr>
          <a:xfrm>
            <a:off x="0" y="1296482"/>
            <a:ext cx="10792326"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800" b="1" dirty="0">
                <a:latin typeface="+mn-lt"/>
              </a:rPr>
              <a:t>Η τρέχουσα κατάσταση</a:t>
            </a:r>
          </a:p>
        </p:txBody>
      </p:sp>
      <p:sp>
        <p:nvSpPr>
          <p:cNvPr id="4" name="Content Placeholder 2">
            <a:extLst>
              <a:ext uri="{FF2B5EF4-FFF2-40B4-BE49-F238E27FC236}">
                <a16:creationId xmlns:a16="http://schemas.microsoft.com/office/drawing/2014/main" id="{C5D88E52-FA4F-21E4-CB70-9DE9EC219134}"/>
              </a:ext>
            </a:extLst>
          </p:cNvPr>
          <p:cNvSpPr>
            <a:spLocks noGrp="1"/>
          </p:cNvSpPr>
          <p:nvPr>
            <p:ph sz="half" idx="1"/>
          </p:nvPr>
        </p:nvSpPr>
        <p:spPr>
          <a:xfrm>
            <a:off x="612032" y="2061499"/>
            <a:ext cx="10180294" cy="4015451"/>
          </a:xfrm>
        </p:spPr>
        <p:txBody>
          <a:bodyPr>
            <a:noAutofit/>
          </a:bodyPr>
          <a:lstStyle/>
          <a:p>
            <a:pPr marL="233363" indent="-233363">
              <a:spcBef>
                <a:spcPts val="1200"/>
              </a:spcBef>
              <a:spcAft>
                <a:spcPts val="600"/>
              </a:spcAft>
            </a:pPr>
            <a:r>
              <a:rPr lang="el-GR" sz="1600" dirty="0"/>
              <a:t>Η επανένταξη των εργαζομένων</a:t>
            </a:r>
            <a:r>
              <a:rPr lang="el-GR" sz="1600" b="0" dirty="0"/>
              <a:t> στον χώρο εργασίας τους, μετά την αντιμετώπιση ενός προβλήματος ψυχικής υγείας που σχετίζεται με την εργασία, απαιτεί </a:t>
            </a:r>
            <a:r>
              <a:rPr lang="el-GR" sz="1600" dirty="0"/>
              <a:t>κατάλληλες προσαρμογές</a:t>
            </a:r>
            <a:r>
              <a:rPr lang="el-GR" sz="1600" b="0" dirty="0"/>
              <a:t>. </a:t>
            </a:r>
          </a:p>
          <a:p>
            <a:pPr marL="233363" indent="-233363">
              <a:spcBef>
                <a:spcPts val="1200"/>
              </a:spcBef>
              <a:spcAft>
                <a:spcPts val="600"/>
              </a:spcAft>
            </a:pPr>
            <a:r>
              <a:rPr lang="el-GR" sz="1600" b="0" dirty="0"/>
              <a:t>Ακόμη και όταν τα προβλήματα ψυχικής υγείας δεν σχετίζονται με την εργασία, </a:t>
            </a:r>
            <a:r>
              <a:rPr lang="el-GR" sz="1600" dirty="0"/>
              <a:t>ένα υποστηρικτικό και εργασιακό περιβάλλον όπου υπάρχει σεβασμός προς όλους, ωφελεί </a:t>
            </a:r>
            <a:r>
              <a:rPr lang="el-GR" sz="1600" b="0" dirty="0"/>
              <a:t>τόσο το </a:t>
            </a:r>
            <a:r>
              <a:rPr lang="el-GR" sz="1600" dirty="0"/>
              <a:t>άτομο όσο και την επιχείρηση/ οργανισμό</a:t>
            </a:r>
            <a:r>
              <a:rPr lang="el-GR" sz="1600" b="0" dirty="0"/>
              <a:t>.</a:t>
            </a:r>
          </a:p>
          <a:p>
            <a:pPr marL="233363" indent="-233363">
              <a:spcBef>
                <a:spcPts val="1200"/>
              </a:spcBef>
              <a:spcAft>
                <a:spcPts val="600"/>
              </a:spcAft>
            </a:pPr>
            <a:r>
              <a:rPr lang="el-GR" sz="1600" dirty="0"/>
              <a:t>Οι εξατομικευμένες προσαρμογές </a:t>
            </a:r>
            <a:r>
              <a:rPr lang="el-GR" sz="1600" b="0" dirty="0"/>
              <a:t>μπορούν να δώσουν </a:t>
            </a:r>
            <a:r>
              <a:rPr lang="el-GR" sz="1600" dirty="0"/>
              <a:t>σε όλους τους εργαζόμενους </a:t>
            </a:r>
            <a:r>
              <a:rPr lang="el-GR" sz="1600" b="0" dirty="0"/>
              <a:t>τη δυνατότητα να εργάζονται αποτελεσματικά και να αισθάνονται ότι αναγνωρίζονται, π.χ. πιο αθόρυβοι χώροι εργασίας, ευέλικτες ώρες εργασίας, προσαρμογή των εργασιακών καθηκόντων. </a:t>
            </a:r>
          </a:p>
          <a:p>
            <a:pPr marL="233363" indent="-233363">
              <a:spcBef>
                <a:spcPts val="1200"/>
              </a:spcBef>
              <a:spcAft>
                <a:spcPts val="600"/>
              </a:spcAft>
            </a:pPr>
            <a:r>
              <a:rPr lang="el-GR" sz="1600" dirty="0"/>
              <a:t>Ο στιγματισμός εξακολουθεί να αποτελεί σημαντικό εμπόδιο που πρέπει να ξεπεραστεί</a:t>
            </a:r>
            <a:r>
              <a:rPr lang="el-GR" sz="1600" b="0" dirty="0"/>
              <a:t>. </a:t>
            </a:r>
          </a:p>
          <a:p>
            <a:pPr marL="0" indent="0">
              <a:spcBef>
                <a:spcPts val="1200"/>
              </a:spcBef>
              <a:spcAft>
                <a:spcPts val="600"/>
              </a:spcAft>
              <a:buNone/>
            </a:pPr>
            <a:endParaRPr lang="en-US" sz="1600" b="0" dirty="0"/>
          </a:p>
          <a:p>
            <a:pPr>
              <a:spcBef>
                <a:spcPts val="1200"/>
              </a:spcBef>
              <a:spcAft>
                <a:spcPts val="600"/>
              </a:spcAft>
            </a:pPr>
            <a:endParaRPr lang="en-GB" sz="1600" b="0" dirty="0"/>
          </a:p>
          <a:p>
            <a:pPr marL="0" indent="0">
              <a:spcBef>
                <a:spcPts val="1200"/>
              </a:spcBef>
              <a:spcAft>
                <a:spcPts val="600"/>
              </a:spcAft>
              <a:buNone/>
            </a:pPr>
            <a:endParaRPr lang="en-GB" sz="1600" b="0" dirty="0"/>
          </a:p>
          <a:p>
            <a:pPr marL="0" indent="0">
              <a:spcBef>
                <a:spcPts val="1200"/>
              </a:spcBef>
              <a:spcAft>
                <a:spcPts val="600"/>
              </a:spcAft>
              <a:buNone/>
            </a:pPr>
            <a:endParaRPr lang="en-GB" sz="1600" b="0" dirty="0"/>
          </a:p>
          <a:p>
            <a:pPr marL="0" indent="0">
              <a:spcBef>
                <a:spcPts val="1200"/>
              </a:spcBef>
              <a:spcAft>
                <a:spcPts val="600"/>
              </a:spcAft>
              <a:buNone/>
            </a:pPr>
            <a:endParaRPr lang="en-GB" sz="1600" b="0" dirty="0"/>
          </a:p>
          <a:p>
            <a:pPr marL="0" indent="0">
              <a:spcBef>
                <a:spcPts val="1200"/>
              </a:spcBef>
              <a:spcAft>
                <a:spcPts val="600"/>
              </a:spcAft>
              <a:buNone/>
            </a:pPr>
            <a:endParaRPr lang="en-GB" sz="1600" b="0" dirty="0"/>
          </a:p>
          <a:p>
            <a:pPr marL="0" indent="0">
              <a:spcBef>
                <a:spcPts val="1200"/>
              </a:spcBef>
              <a:spcAft>
                <a:spcPts val="600"/>
              </a:spcAft>
              <a:buNone/>
            </a:pPr>
            <a:endParaRPr lang="en-GB" sz="1600" dirty="0"/>
          </a:p>
          <a:p>
            <a:pPr>
              <a:spcBef>
                <a:spcPts val="1200"/>
              </a:spcBef>
              <a:spcAft>
                <a:spcPts val="600"/>
              </a:spcAft>
            </a:pPr>
            <a:endParaRPr lang="en-GB" sz="1600" b="0" dirty="0"/>
          </a:p>
          <a:p>
            <a:pPr>
              <a:spcBef>
                <a:spcPts val="1200"/>
              </a:spcBef>
              <a:spcAft>
                <a:spcPts val="600"/>
              </a:spcAft>
            </a:pPr>
            <a:endParaRPr lang="en-GB" sz="1600" b="0" dirty="0"/>
          </a:p>
        </p:txBody>
      </p:sp>
    </p:spTree>
    <p:extLst>
      <p:ext uri="{BB962C8B-B14F-4D97-AF65-F5344CB8AC3E}">
        <p14:creationId xmlns:p14="http://schemas.microsoft.com/office/powerpoint/2010/main" val="548262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B0F3A-1CC9-13CF-B401-FF82144B6652}"/>
              </a:ext>
              <a:ext uri="{C183D7F6-B498-43B3-948B-1728B52AA6E4}">
                <adec:decorative xmlns:adec="http://schemas.microsoft.com/office/drawing/2017/decorative" val="1"/>
              </a:ext>
            </a:extLst>
          </p:cNvPr>
          <p:cNvSpPr>
            <a:spLocks noGrp="1"/>
          </p:cNvSpPr>
          <p:nvPr>
            <p:ph type="title"/>
          </p:nvPr>
        </p:nvSpPr>
        <p:spPr/>
        <p:txBody>
          <a:bodyPr/>
          <a:lstStyle/>
          <a:p>
            <a:r>
              <a:rPr lang="el-GR" dirty="0"/>
              <a:t>Προτεραιότητα 5: Υποστήριξη της ψυχικής υγείας στην εργασία -2- </a:t>
            </a:r>
          </a:p>
        </p:txBody>
      </p:sp>
      <p:sp>
        <p:nvSpPr>
          <p:cNvPr id="9" name="TextBox 8">
            <a:extLst>
              <a:ext uri="{FF2B5EF4-FFF2-40B4-BE49-F238E27FC236}">
                <a16:creationId xmlns:a16="http://schemas.microsoft.com/office/drawing/2014/main" id="{412667F5-F4D0-FCC4-EC58-588FECAE8931}"/>
              </a:ext>
            </a:extLst>
          </p:cNvPr>
          <p:cNvSpPr txBox="1"/>
          <p:nvPr/>
        </p:nvSpPr>
        <p:spPr>
          <a:xfrm>
            <a:off x="-1" y="1296484"/>
            <a:ext cx="10419345"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800" b="1" dirty="0">
                <a:latin typeface="+mn-lt"/>
              </a:rPr>
              <a:t>Η τρέχουσα κατάσταση</a:t>
            </a:r>
          </a:p>
        </p:txBody>
      </p:sp>
      <p:pic>
        <p:nvPicPr>
          <p:cNvPr id="12" name="Picture 11" descr="Φωτογραφία που απεικονίζει μια ομάδα υπαλλήλων γραφείου εν μέσω συζήτησης και μια γραφική φιγούρα με το στόμα κλειστό με φερμουάρ, για να τονιστεί το εμπόδιο που υπάρχει στην αποκάλυψη ζητημάτων ψυχικής υγείας.">
            <a:extLst>
              <a:ext uri="{FF2B5EF4-FFF2-40B4-BE49-F238E27FC236}">
                <a16:creationId xmlns:a16="http://schemas.microsoft.com/office/drawing/2014/main" id="{D0ED720F-0CF4-14A3-7F7C-2DEDB16CB9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09727" y="2212593"/>
            <a:ext cx="4070114" cy="1799145"/>
          </a:xfrm>
          <a:prstGeom prst="rect">
            <a:avLst/>
          </a:prstGeom>
        </p:spPr>
      </p:pic>
      <p:sp>
        <p:nvSpPr>
          <p:cNvPr id="7" name="TextBox 6">
            <a:extLst>
              <a:ext uri="{FF2B5EF4-FFF2-40B4-BE49-F238E27FC236}">
                <a16:creationId xmlns:a16="http://schemas.microsoft.com/office/drawing/2014/main" id="{30CBD275-B850-857C-5361-8A38A3AE6236}"/>
              </a:ext>
            </a:extLst>
          </p:cNvPr>
          <p:cNvSpPr txBox="1"/>
          <p:nvPr/>
        </p:nvSpPr>
        <p:spPr>
          <a:xfrm>
            <a:off x="909727" y="4037457"/>
            <a:ext cx="4530618" cy="1579901"/>
          </a:xfrm>
          <a:prstGeom prst="rect">
            <a:avLst/>
          </a:prstGeom>
        </p:spPr>
        <p:txBody>
          <a:bodyPr vert="horz" lIns="121920" tIns="60960" rIns="121920" bIns="60960" rtlCol="0" anchor="t" anchorCtr="0">
            <a:noAutofit/>
          </a:bodyPr>
          <a:lstStyle>
            <a:lvl1pPr marL="189000" indent="-189000" defTabSz="342900">
              <a:spcBef>
                <a:spcPts val="450"/>
              </a:spcBef>
              <a:spcAft>
                <a:spcPts val="0"/>
              </a:spcAft>
              <a:buClr>
                <a:schemeClr val="tx2"/>
              </a:buClr>
              <a:buFont typeface="Wingdings" pitchFamily="2" charset="2"/>
              <a:buChar char="§"/>
              <a:defRPr sz="1600" b="1" i="0" baseline="0">
                <a:solidFill>
                  <a:schemeClr val="tx2"/>
                </a:solidFill>
              </a:defRPr>
            </a:lvl1pPr>
            <a:lvl2pPr marL="324000" indent="-135000" defTabSz="342900">
              <a:spcBef>
                <a:spcPts val="0"/>
              </a:spcBef>
              <a:spcAft>
                <a:spcPts val="0"/>
              </a:spcAft>
              <a:buClrTx/>
              <a:buFont typeface="Arial" pitchFamily="34" charset="0"/>
              <a:buChar char="•"/>
              <a:defRPr sz="1350" baseline="0"/>
            </a:lvl2pPr>
            <a:lvl3pPr marL="459000" indent="-135000" defTabSz="342900">
              <a:spcBef>
                <a:spcPts val="0"/>
              </a:spcBef>
              <a:spcAft>
                <a:spcPts val="0"/>
              </a:spcAft>
              <a:buClrTx/>
              <a:buFont typeface="Arial" pitchFamily="34" charset="0"/>
              <a:buChar char="−"/>
              <a:defRPr sz="1275" baseline="0"/>
            </a:lvl3pPr>
            <a:lvl4pPr marL="594000" indent="-135000" defTabSz="342900">
              <a:spcBef>
                <a:spcPts val="0"/>
              </a:spcBef>
              <a:spcAft>
                <a:spcPts val="0"/>
              </a:spcAft>
              <a:buClrTx/>
              <a:buFont typeface="Arial" pitchFamily="34" charset="0"/>
              <a:buChar char="•"/>
              <a:defRPr sz="1200" baseline="0"/>
            </a:lvl4pPr>
            <a:lvl5pPr marL="729000" indent="-135000" defTabSz="342900">
              <a:spcBef>
                <a:spcPts val="0"/>
              </a:spcBef>
              <a:spcAft>
                <a:spcPts val="0"/>
              </a:spcAft>
              <a:buClrTx/>
              <a:buFont typeface="Arial" pitchFamily="34" charset="0"/>
              <a:buChar char="−"/>
              <a:defRPr sz="1125" baseline="0"/>
            </a:lvl5pPr>
            <a:lvl6pPr marL="1885950" indent="-171450" defTabSz="342900">
              <a:spcBef>
                <a:spcPts val="0"/>
              </a:spcBef>
              <a:buClr>
                <a:schemeClr val="tx2"/>
              </a:buClr>
              <a:buSzPct val="101000"/>
              <a:buFont typeface="Courier New" pitchFamily="49" charset="0"/>
              <a:buChar char="o"/>
              <a:defRPr sz="900" baseline="0"/>
            </a:lvl6pPr>
            <a:lvl7pPr marL="2228850" indent="-171450" defTabSz="342900">
              <a:spcBef>
                <a:spcPts val="0"/>
              </a:spcBef>
              <a:buClr>
                <a:schemeClr val="tx2"/>
              </a:buClr>
              <a:buFont typeface="Courier New" pitchFamily="49" charset="0"/>
              <a:buChar char="o"/>
              <a:defRPr sz="900" baseline="0"/>
            </a:lvl7pPr>
            <a:lvl8pPr marL="2571750" indent="-171450" defTabSz="342900">
              <a:spcBef>
                <a:spcPct val="20000"/>
              </a:spcBef>
              <a:buClr>
                <a:schemeClr val="tx2"/>
              </a:buClr>
              <a:buFont typeface="Courier New" pitchFamily="49" charset="0"/>
              <a:buChar char="o"/>
              <a:defRPr sz="900" baseline="0"/>
            </a:lvl8pPr>
            <a:lvl9pPr marL="2914650" indent="-171450" defTabSz="342900">
              <a:spcBef>
                <a:spcPct val="20000"/>
              </a:spcBef>
              <a:buClr>
                <a:schemeClr val="tx2"/>
              </a:buClr>
              <a:buFont typeface="Courier New" pitchFamily="49" charset="0"/>
              <a:buChar char="o"/>
              <a:defRPr sz="900" baseline="0"/>
            </a:lvl9pPr>
          </a:lstStyle>
          <a:p>
            <a:pPr marL="0" indent="0">
              <a:buNone/>
            </a:pPr>
            <a:r>
              <a:rPr lang="el-GR" dirty="0"/>
              <a:t>Σχεδόν οι μισοί </a:t>
            </a:r>
            <a:r>
              <a:rPr lang="el-GR" dirty="0">
                <a:solidFill>
                  <a:schemeClr val="tx1">
                    <a:lumMod val="50000"/>
                    <a:lumOff val="50000"/>
                  </a:schemeClr>
                </a:solidFill>
              </a:rPr>
              <a:t>εργαζόμενοι στην ΕΕ θεωρούν ότι η γνωστοποίηση μιας κατάστασης ψυχικής υγείας στην εργασία θα έχει αρνητικό αντίκτυπο στην επαγγελματική τους πορεία, ενώ οι άλλοι μισοί έχουν αντίθετη άποψη</a:t>
            </a:r>
            <a:r>
              <a:rPr lang="el-GR" dirty="0"/>
              <a:t>.</a:t>
            </a:r>
            <a:r>
              <a:rPr lang="el-GR" dirty="0">
                <a:solidFill>
                  <a:schemeClr val="tx1">
                    <a:lumMod val="50000"/>
                    <a:lumOff val="50000"/>
                  </a:schemeClr>
                </a:solidFill>
              </a:rPr>
              <a:t> </a:t>
            </a:r>
          </a:p>
          <a:p>
            <a:pPr marL="0" indent="0">
              <a:buNone/>
            </a:pPr>
            <a:r>
              <a:rPr lang="el-GR" sz="1333" dirty="0"/>
              <a:t>Σφυγμομέτρηση ΕΑΥ 2025</a:t>
            </a:r>
          </a:p>
        </p:txBody>
      </p:sp>
      <p:pic>
        <p:nvPicPr>
          <p:cNvPr id="10" name="Picture 9" descr="Διανυσματική εικόνα ενός σύννεφου που περιέχει μια χάρτινη σιλουέτα κεφαλιού με το σύμβολο του απείρου. Στα αριστερά υπάρχει ένα ημερολόγιο. Στα δεξιά, απεικονίζεται μια γραφική φιγούρα που κρατά μια σημαία της ΕΕ. ">
            <a:extLst>
              <a:ext uri="{FF2B5EF4-FFF2-40B4-BE49-F238E27FC236}">
                <a16:creationId xmlns:a16="http://schemas.microsoft.com/office/drawing/2014/main" id="{56843928-319D-0CB1-209E-A36F5648073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65230" y="1605765"/>
            <a:ext cx="3831611" cy="2442069"/>
          </a:xfrm>
          <a:prstGeom prst="rect">
            <a:avLst/>
          </a:prstGeom>
        </p:spPr>
      </p:pic>
      <p:sp>
        <p:nvSpPr>
          <p:cNvPr id="8" name="TextBox 7">
            <a:extLst>
              <a:ext uri="{FF2B5EF4-FFF2-40B4-BE49-F238E27FC236}">
                <a16:creationId xmlns:a16="http://schemas.microsoft.com/office/drawing/2014/main" id="{BC3401B1-0043-BC1C-BADE-3F2498FFECC0}"/>
              </a:ext>
            </a:extLst>
          </p:cNvPr>
          <p:cNvSpPr txBox="1"/>
          <p:nvPr/>
        </p:nvSpPr>
        <p:spPr>
          <a:xfrm>
            <a:off x="6644914" y="4047833"/>
            <a:ext cx="4637359" cy="1811543"/>
          </a:xfrm>
          <a:prstGeom prst="rect">
            <a:avLst/>
          </a:prstGeom>
          <a:noFill/>
        </p:spPr>
        <p:txBody>
          <a:bodyPr wrap="square">
            <a:noAutofit/>
          </a:bodyPr>
          <a:lstStyle/>
          <a:p>
            <a:pPr>
              <a:spcBef>
                <a:spcPts val="450"/>
              </a:spcBef>
            </a:pPr>
            <a:r>
              <a:rPr lang="el-GR" sz="1600" b="1" dirty="0">
                <a:solidFill>
                  <a:schemeClr val="tx2"/>
                </a:solidFill>
              </a:rPr>
              <a:t>Σχεδόν το 50% του πληθυσμού της ΕΕ </a:t>
            </a:r>
            <a:r>
              <a:rPr lang="el-GR" sz="1600" b="1" dirty="0">
                <a:solidFill>
                  <a:schemeClr val="tx1">
                    <a:lumMod val="50000"/>
                    <a:lumOff val="50000"/>
                  </a:schemeClr>
                </a:solidFill>
              </a:rPr>
              <a:t>αναφέρει ότι αντιμετώπισε κάποιο συναισθηματικό ή ψυχοκοινωνικό πρόβλημα, όπως αίσθημα κατάθλιψης ή στρες, τους τελευταίους δώδεκα μήνες.</a:t>
            </a:r>
          </a:p>
          <a:p>
            <a:pPr defTabSz="342900">
              <a:spcBef>
                <a:spcPts val="450"/>
              </a:spcBef>
              <a:buClr>
                <a:schemeClr val="tx2"/>
              </a:buClr>
            </a:pPr>
            <a:r>
              <a:rPr lang="el-GR" sz="1333" b="1" dirty="0">
                <a:solidFill>
                  <a:schemeClr val="tx2"/>
                </a:solidFill>
              </a:rPr>
              <a:t>Ευρωβαρόμετρο 2023</a:t>
            </a:r>
          </a:p>
        </p:txBody>
      </p:sp>
      <p:cxnSp>
        <p:nvCxnSpPr>
          <p:cNvPr id="18" name="Straight Connector 17">
            <a:extLst>
              <a:ext uri="{FF2B5EF4-FFF2-40B4-BE49-F238E27FC236}">
                <a16:creationId xmlns:a16="http://schemas.microsoft.com/office/drawing/2014/main" id="{34E536AA-EFD2-41D2-86D5-D5BEA55ACD73}"/>
              </a:ext>
              <a:ext uri="{C183D7F6-B498-43B3-948B-1728B52AA6E4}">
                <adec:decorative xmlns:adec="http://schemas.microsoft.com/office/drawing/2017/decorative" val="1"/>
              </a:ext>
            </a:extLst>
          </p:cNvPr>
          <p:cNvCxnSpPr/>
          <p:nvPr/>
        </p:nvCxnSpPr>
        <p:spPr>
          <a:xfrm>
            <a:off x="6096000" y="2513018"/>
            <a:ext cx="0" cy="3554104"/>
          </a:xfrm>
          <a:prstGeom prst="line">
            <a:avLst/>
          </a:prstGeom>
          <a:ln>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231177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3FA80D8D-A8F6-9ECD-5C8A-35E79316B08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6040" y="2874977"/>
            <a:ext cx="3523793" cy="2603218"/>
          </a:xfrm>
          <a:prstGeom prst="rect">
            <a:avLst/>
          </a:prstGeom>
        </p:spPr>
      </p:pic>
      <p:sp>
        <p:nvSpPr>
          <p:cNvPr id="2" name="Title 1">
            <a:extLst>
              <a:ext uri="{FF2B5EF4-FFF2-40B4-BE49-F238E27FC236}">
                <a16:creationId xmlns:a16="http://schemas.microsoft.com/office/drawing/2014/main" id="{CA39BC2C-E0FC-5B40-4587-442EC3FC9B77}"/>
              </a:ext>
              <a:ext uri="{C183D7F6-B498-43B3-948B-1728B52AA6E4}">
                <adec:decorative xmlns:adec="http://schemas.microsoft.com/office/drawing/2017/decorative" val="1"/>
              </a:ext>
            </a:extLst>
          </p:cNvPr>
          <p:cNvSpPr>
            <a:spLocks noGrp="1"/>
          </p:cNvSpPr>
          <p:nvPr>
            <p:ph type="title"/>
          </p:nvPr>
        </p:nvSpPr>
        <p:spPr/>
        <p:txBody>
          <a:bodyPr/>
          <a:lstStyle/>
          <a:p>
            <a:r>
              <a:rPr lang="el-GR" dirty="0"/>
              <a:t>Προτεραιότητα 5: Υποστήριξη της ψυχικής υγείας στην εργασία -3- </a:t>
            </a:r>
          </a:p>
        </p:txBody>
      </p:sp>
      <p:sp>
        <p:nvSpPr>
          <p:cNvPr id="3" name="TextBox 2">
            <a:extLst>
              <a:ext uri="{FF2B5EF4-FFF2-40B4-BE49-F238E27FC236}">
                <a16:creationId xmlns:a16="http://schemas.microsoft.com/office/drawing/2014/main" id="{A88F03D4-EFC2-3D85-61DE-F758B238FF21}"/>
              </a:ext>
            </a:extLst>
          </p:cNvPr>
          <p:cNvSpPr txBox="1"/>
          <p:nvPr/>
        </p:nvSpPr>
        <p:spPr>
          <a:xfrm>
            <a:off x="0" y="1304160"/>
            <a:ext cx="6800850" cy="533544"/>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1800" b="1" dirty="0">
                <a:latin typeface="+mn-lt"/>
              </a:rPr>
              <a:t>Μέτρα πρόληψης</a:t>
            </a:r>
          </a:p>
        </p:txBody>
      </p:sp>
      <p:sp>
        <p:nvSpPr>
          <p:cNvPr id="4" name="Content Placeholder 2">
            <a:extLst>
              <a:ext uri="{FF2B5EF4-FFF2-40B4-BE49-F238E27FC236}">
                <a16:creationId xmlns:a16="http://schemas.microsoft.com/office/drawing/2014/main" id="{039DD0FA-6516-77A6-3C81-A9C7D123C9BD}"/>
              </a:ext>
            </a:extLst>
          </p:cNvPr>
          <p:cNvSpPr>
            <a:spLocks noGrp="1"/>
          </p:cNvSpPr>
          <p:nvPr>
            <p:ph sz="half" idx="1"/>
          </p:nvPr>
        </p:nvSpPr>
        <p:spPr>
          <a:xfrm>
            <a:off x="452429" y="2057761"/>
            <a:ext cx="6453195" cy="4009664"/>
          </a:xfrm>
        </p:spPr>
        <p:txBody>
          <a:bodyPr>
            <a:noAutofit/>
          </a:bodyPr>
          <a:lstStyle/>
          <a:p>
            <a:pPr marL="233363" indent="-233363">
              <a:spcAft>
                <a:spcPts val="600"/>
              </a:spcAft>
            </a:pPr>
            <a:r>
              <a:rPr lang="el-GR" sz="1700" dirty="0"/>
              <a:t>Να εφαρμόζονται οι αρχές της υγείας και ασφάλειας στην εργασία εξίσου τόσο στον τομέα της ψυχικής όσο και της σωματικής υγείας</a:t>
            </a:r>
            <a:r>
              <a:rPr lang="el-GR" sz="1700" b="0" dirty="0"/>
              <a:t>: έγκαιρη υποστήριξη, εύλογες προσαρμογές, μη διάκριση.</a:t>
            </a:r>
          </a:p>
          <a:p>
            <a:pPr marL="233363" indent="-233363">
              <a:spcAft>
                <a:spcPts val="600"/>
              </a:spcAft>
            </a:pPr>
            <a:r>
              <a:rPr lang="el-GR" sz="1700" dirty="0"/>
              <a:t>Να παρέχεται πρακτική υποστήριξη</a:t>
            </a:r>
            <a:r>
              <a:rPr lang="el-GR" sz="1700" b="0" dirty="0"/>
              <a:t>: προσαρμογή των καθηκόντων, του ωραρίου εργασίας ή του εργασιακού περιβάλλοντος, ώστε να διευκολυνθεί η παραμονή των εργαζομένων στην εργασία ή η επιστροφή τους στην εργασία.</a:t>
            </a:r>
          </a:p>
          <a:p>
            <a:pPr marL="233363" indent="-233363">
              <a:spcAft>
                <a:spcPts val="600"/>
              </a:spcAft>
            </a:pPr>
            <a:r>
              <a:rPr lang="el-GR" sz="1700" dirty="0"/>
              <a:t>Να καλλιεργηθεί μια νοοτροπία (κουλτούρα) αλληλεγγύης και μη στιγματισμού</a:t>
            </a:r>
            <a:r>
              <a:rPr lang="el-GR" sz="1700" b="0" dirty="0"/>
              <a:t>: να ενισχυθεί η ευαισθητοποίηση, να διασφαλίζεται η συμμετοχή των εργαζομένων και να ενθαρρύνεται η ασφαλής αναφορά</a:t>
            </a:r>
            <a:br>
              <a:rPr lang="el-GR" sz="1700" b="0" dirty="0"/>
            </a:br>
            <a:r>
              <a:rPr lang="el-GR" sz="1700" b="0" dirty="0"/>
              <a:t>των προβλημάτων και η αναζήτηση βοήθειας. </a:t>
            </a:r>
          </a:p>
        </p:txBody>
      </p:sp>
      <p:sp>
        <p:nvSpPr>
          <p:cNvPr id="6" name="Speech Bubble: Rectangle 5">
            <a:extLst>
              <a:ext uri="{FF2B5EF4-FFF2-40B4-BE49-F238E27FC236}">
                <a16:creationId xmlns:a16="http://schemas.microsoft.com/office/drawing/2014/main" id="{CE0741E7-33C7-0A3D-1020-DA4AFE481E9B}"/>
              </a:ext>
            </a:extLst>
          </p:cNvPr>
          <p:cNvSpPr/>
          <p:nvPr/>
        </p:nvSpPr>
        <p:spPr>
          <a:xfrm>
            <a:off x="7179535" y="1295400"/>
            <a:ext cx="3883881" cy="1579577"/>
          </a:xfrm>
          <a:prstGeom prst="wedgeRectCallout">
            <a:avLst>
              <a:gd name="adj1" fmla="val -20542"/>
              <a:gd name="adj2" fmla="val 69750"/>
            </a:avLst>
          </a:prstGeom>
          <a:solidFill>
            <a:srgbClr val="A9DE4E"/>
          </a:solidFill>
          <a:ln>
            <a:solidFill>
              <a:srgbClr val="DCE1FF"/>
            </a:solidFill>
          </a:ln>
        </p:spPr>
        <p:style>
          <a:lnRef idx="2">
            <a:schemeClr val="accent1">
              <a:shade val="15000"/>
            </a:schemeClr>
          </a:lnRef>
          <a:fillRef idx="1">
            <a:schemeClr val="accent1"/>
          </a:fillRef>
          <a:effectRef idx="0">
            <a:schemeClr val="accent1"/>
          </a:effectRef>
          <a:fontRef idx="minor">
            <a:schemeClr val="lt1"/>
          </a:fontRef>
        </p:style>
        <p:txBody>
          <a:bodyPr lIns="243840" tIns="182880" rIns="274320" bIns="182880" rtlCol="0" anchor="ctr"/>
          <a:lstStyle>
            <a:defPPr>
              <a:defRPr lang="en-US"/>
            </a:defPPr>
            <a:lvl1pPr marL="0" algn="l" defTabSz="1219170" rtl="0" eaLnBrk="1" latinLnBrk="0" hangingPunct="1">
              <a:defRPr sz="2400" kern="1200">
                <a:solidFill>
                  <a:schemeClr val="lt1"/>
                </a:solidFill>
                <a:latin typeface="+mn-lt"/>
                <a:ea typeface="+mn-ea"/>
                <a:cs typeface="+mn-cs"/>
              </a:defRPr>
            </a:lvl1pPr>
            <a:lvl2pPr marL="609585" algn="l" defTabSz="1219170" rtl="0" eaLnBrk="1" latinLnBrk="0" hangingPunct="1">
              <a:defRPr sz="2400" kern="1200">
                <a:solidFill>
                  <a:schemeClr val="lt1"/>
                </a:solidFill>
                <a:latin typeface="+mn-lt"/>
                <a:ea typeface="+mn-ea"/>
                <a:cs typeface="+mn-cs"/>
              </a:defRPr>
            </a:lvl2pPr>
            <a:lvl3pPr marL="1219170" algn="l" defTabSz="1219170" rtl="0" eaLnBrk="1" latinLnBrk="0" hangingPunct="1">
              <a:defRPr sz="2400" kern="1200">
                <a:solidFill>
                  <a:schemeClr val="lt1"/>
                </a:solidFill>
                <a:latin typeface="+mn-lt"/>
                <a:ea typeface="+mn-ea"/>
                <a:cs typeface="+mn-cs"/>
              </a:defRPr>
            </a:lvl3pPr>
            <a:lvl4pPr marL="1828754" algn="l" defTabSz="1219170" rtl="0" eaLnBrk="1" latinLnBrk="0" hangingPunct="1">
              <a:defRPr sz="2400" kern="1200">
                <a:solidFill>
                  <a:schemeClr val="lt1"/>
                </a:solidFill>
                <a:latin typeface="+mn-lt"/>
                <a:ea typeface="+mn-ea"/>
                <a:cs typeface="+mn-cs"/>
              </a:defRPr>
            </a:lvl4pPr>
            <a:lvl5pPr marL="2438339" algn="l" defTabSz="1219170" rtl="0" eaLnBrk="1" latinLnBrk="0" hangingPunct="1">
              <a:defRPr sz="2400" kern="1200">
                <a:solidFill>
                  <a:schemeClr val="lt1"/>
                </a:solidFill>
                <a:latin typeface="+mn-lt"/>
                <a:ea typeface="+mn-ea"/>
                <a:cs typeface="+mn-cs"/>
              </a:defRPr>
            </a:lvl5pPr>
            <a:lvl6pPr marL="3047924" algn="l" defTabSz="1219170" rtl="0" eaLnBrk="1" latinLnBrk="0" hangingPunct="1">
              <a:defRPr sz="2400" kern="1200">
                <a:solidFill>
                  <a:schemeClr val="lt1"/>
                </a:solidFill>
                <a:latin typeface="+mn-lt"/>
                <a:ea typeface="+mn-ea"/>
                <a:cs typeface="+mn-cs"/>
              </a:defRPr>
            </a:lvl6pPr>
            <a:lvl7pPr marL="3657509" algn="l" defTabSz="1219170" rtl="0" eaLnBrk="1" latinLnBrk="0" hangingPunct="1">
              <a:defRPr sz="2400" kern="1200">
                <a:solidFill>
                  <a:schemeClr val="lt1"/>
                </a:solidFill>
                <a:latin typeface="+mn-lt"/>
                <a:ea typeface="+mn-ea"/>
                <a:cs typeface="+mn-cs"/>
              </a:defRPr>
            </a:lvl7pPr>
            <a:lvl8pPr marL="4267093" algn="l" defTabSz="1219170" rtl="0" eaLnBrk="1" latinLnBrk="0" hangingPunct="1">
              <a:defRPr sz="2400" kern="1200">
                <a:solidFill>
                  <a:schemeClr val="lt1"/>
                </a:solidFill>
                <a:latin typeface="+mn-lt"/>
                <a:ea typeface="+mn-ea"/>
                <a:cs typeface="+mn-cs"/>
              </a:defRPr>
            </a:lvl8pPr>
            <a:lvl9pPr marL="4876678" algn="l" defTabSz="1219170" rtl="0" eaLnBrk="1" latinLnBrk="0" hangingPunct="1">
              <a:defRPr sz="2400" kern="1200">
                <a:solidFill>
                  <a:schemeClr val="lt1"/>
                </a:solidFill>
                <a:latin typeface="+mn-lt"/>
                <a:ea typeface="+mn-ea"/>
                <a:cs typeface="+mn-cs"/>
              </a:defRPr>
            </a:lvl9pPr>
          </a:lstStyle>
          <a:p>
            <a:r>
              <a:rPr lang="el-GR" sz="1700" b="1" dirty="0">
                <a:solidFill>
                  <a:schemeClr val="tx2"/>
                </a:solidFill>
              </a:rPr>
              <a:t>Μην ξεχνάτε: η αποτελεσματική πρόληψη ξεκινά με την αντιμετώπιση των βαθύτερων αιτίων των ψυχοκοινωνικών κινδύνων στον χώρο εργασίας. </a:t>
            </a:r>
          </a:p>
        </p:txBody>
      </p:sp>
    </p:spTree>
    <p:extLst>
      <p:ext uri="{BB962C8B-B14F-4D97-AF65-F5344CB8AC3E}">
        <p14:creationId xmlns:p14="http://schemas.microsoft.com/office/powerpoint/2010/main" val="1533565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val 15">
            <a:extLst>
              <a:ext uri="{FF2B5EF4-FFF2-40B4-BE49-F238E27FC236}">
                <a16:creationId xmlns:a16="http://schemas.microsoft.com/office/drawing/2014/main" id="{EB8A0F19-EE21-3871-4D3D-71C31654AB29}"/>
              </a:ext>
              <a:ext uri="{C183D7F6-B498-43B3-948B-1728B52AA6E4}">
                <adec:decorative xmlns:adec="http://schemas.microsoft.com/office/drawing/2017/decorative" val="1"/>
              </a:ext>
            </a:extLst>
          </p:cNvPr>
          <p:cNvSpPr/>
          <p:nvPr/>
        </p:nvSpPr>
        <p:spPr>
          <a:xfrm>
            <a:off x="4738167" y="2004039"/>
            <a:ext cx="2350523" cy="239204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dirty="0"/>
          </a:p>
        </p:txBody>
      </p:sp>
      <p:sp>
        <p:nvSpPr>
          <p:cNvPr id="2" name="Title 1">
            <a:extLst>
              <a:ext uri="{FF2B5EF4-FFF2-40B4-BE49-F238E27FC236}">
                <a16:creationId xmlns:a16="http://schemas.microsoft.com/office/drawing/2014/main" id="{FC0B2E83-BF47-C41C-4C21-27D2B96A9258}"/>
              </a:ext>
            </a:extLst>
          </p:cNvPr>
          <p:cNvSpPr>
            <a:spLocks noGrp="1"/>
          </p:cNvSpPr>
          <p:nvPr>
            <p:ph type="title"/>
          </p:nvPr>
        </p:nvSpPr>
        <p:spPr/>
        <p:txBody>
          <a:bodyPr/>
          <a:lstStyle/>
          <a:p>
            <a:r>
              <a:rPr lang="el-GR" dirty="0"/>
              <a:t>Το δίκτυο του EU-OSHA</a:t>
            </a:r>
          </a:p>
        </p:txBody>
      </p:sp>
      <p:sp>
        <p:nvSpPr>
          <p:cNvPr id="6" name="Oval 5">
            <a:extLst>
              <a:ext uri="{FF2B5EF4-FFF2-40B4-BE49-F238E27FC236}">
                <a16:creationId xmlns:a16="http://schemas.microsoft.com/office/drawing/2014/main" id="{7B4B5548-8746-0D2B-1054-A183405F4893}"/>
              </a:ext>
              <a:ext uri="{C183D7F6-B498-43B3-948B-1728B52AA6E4}">
                <adec:decorative xmlns:adec="http://schemas.microsoft.com/office/drawing/2017/decorative" val="1"/>
              </a:ext>
            </a:extLst>
          </p:cNvPr>
          <p:cNvSpPr/>
          <p:nvPr/>
        </p:nvSpPr>
        <p:spPr>
          <a:xfrm>
            <a:off x="3048300" y="331661"/>
            <a:ext cx="5731419" cy="5731419"/>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dirty="0"/>
          </a:p>
        </p:txBody>
      </p:sp>
      <p:sp>
        <p:nvSpPr>
          <p:cNvPr id="7" name="Oval 6">
            <a:extLst>
              <a:ext uri="{FF2B5EF4-FFF2-40B4-BE49-F238E27FC236}">
                <a16:creationId xmlns:a16="http://schemas.microsoft.com/office/drawing/2014/main" id="{FFCF09EB-C8BA-E42D-06BD-EB4CF9EBC63C}"/>
              </a:ext>
              <a:ext uri="{C183D7F6-B498-43B3-948B-1728B52AA6E4}">
                <adec:decorative xmlns:adec="http://schemas.microsoft.com/office/drawing/2017/decorative" val="1"/>
              </a:ext>
            </a:extLst>
          </p:cNvPr>
          <p:cNvSpPr/>
          <p:nvPr/>
        </p:nvSpPr>
        <p:spPr>
          <a:xfrm>
            <a:off x="4012966" y="1244011"/>
            <a:ext cx="3813520" cy="3880884"/>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dirty="0"/>
          </a:p>
        </p:txBody>
      </p:sp>
      <p:sp>
        <p:nvSpPr>
          <p:cNvPr id="8" name="Oval 7">
            <a:extLst>
              <a:ext uri="{FF2B5EF4-FFF2-40B4-BE49-F238E27FC236}">
                <a16:creationId xmlns:a16="http://schemas.microsoft.com/office/drawing/2014/main" id="{5C3E14E5-20B6-82C2-B39B-122022375DCB}"/>
              </a:ext>
              <a:ext uri="{C183D7F6-B498-43B3-948B-1728B52AA6E4}">
                <adec:decorative xmlns:adec="http://schemas.microsoft.com/office/drawing/2017/decorative" val="1"/>
              </a:ext>
            </a:extLst>
          </p:cNvPr>
          <p:cNvSpPr/>
          <p:nvPr/>
        </p:nvSpPr>
        <p:spPr>
          <a:xfrm>
            <a:off x="2685685" y="1497388"/>
            <a:ext cx="1204115" cy="1226921"/>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9" name="Graphic 8" descr="Λογότυπο του Δικτύου των Οργανισμών της ΕΕ ">
            <a:hlinkClick r:id="rId3"/>
            <a:extLst>
              <a:ext uri="{FF2B5EF4-FFF2-40B4-BE49-F238E27FC236}">
                <a16:creationId xmlns:a16="http://schemas.microsoft.com/office/drawing/2014/main" id="{52157770-B269-93F5-9D54-10E011B196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703651" y="1627271"/>
            <a:ext cx="956954" cy="956954"/>
          </a:xfrm>
          <a:prstGeom prst="rect">
            <a:avLst/>
          </a:prstGeom>
        </p:spPr>
      </p:pic>
      <p:sp>
        <p:nvSpPr>
          <p:cNvPr id="14" name="Rectangle: Single Corner Snipped 13">
            <a:extLst>
              <a:ext uri="{FF2B5EF4-FFF2-40B4-BE49-F238E27FC236}">
                <a16:creationId xmlns:a16="http://schemas.microsoft.com/office/drawing/2014/main" id="{0631CA97-92BF-5C76-6C76-CEB59DC584A3}"/>
              </a:ext>
            </a:extLst>
          </p:cNvPr>
          <p:cNvSpPr/>
          <p:nvPr/>
        </p:nvSpPr>
        <p:spPr>
          <a:xfrm>
            <a:off x="4896320" y="1225960"/>
            <a:ext cx="1945359"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182880" rIns="91440" rtlCol="0" anchor="ctr"/>
          <a:lstStyle/>
          <a:p>
            <a:pPr algn="ctr"/>
            <a:r>
              <a:rPr lang="el-GR" sz="1200" b="1" dirty="0">
                <a:solidFill>
                  <a:schemeClr val="tx2"/>
                </a:solidFill>
                <a:hlinkClick r:id="rId5">
                  <a:extLst>
                    <a:ext uri="{A12FA001-AC4F-418D-AE19-62706E023703}">
                      <ahyp:hlinkClr xmlns:ahyp="http://schemas.microsoft.com/office/drawing/2018/hyperlinkcolor" val="tx"/>
                    </a:ext>
                  </a:extLst>
                </a:hlinkClick>
              </a:rPr>
              <a:t>ΕΥΡΩΠΑΙΟΙ ΚΟΙΝΩΝΙΚΟΙ ΕΤΑΙΡΟΙ</a:t>
            </a:r>
          </a:p>
          <a:p>
            <a:pPr algn="ctr"/>
            <a:endParaRPr lang="en-GB" sz="1200" b="1" dirty="0">
              <a:solidFill>
                <a:schemeClr val="tx2"/>
              </a:solidFill>
            </a:endParaRPr>
          </a:p>
        </p:txBody>
      </p:sp>
      <p:sp>
        <p:nvSpPr>
          <p:cNvPr id="20" name="Oval 19">
            <a:extLst>
              <a:ext uri="{FF2B5EF4-FFF2-40B4-BE49-F238E27FC236}">
                <a16:creationId xmlns:a16="http://schemas.microsoft.com/office/drawing/2014/main" id="{7F3944AE-F063-EE5C-87DA-BD38FDDCF6A0}"/>
              </a:ext>
              <a:ext uri="{C183D7F6-B498-43B3-948B-1728B52AA6E4}">
                <adec:decorative xmlns:adec="http://schemas.microsoft.com/office/drawing/2017/decorative" val="1"/>
              </a:ext>
            </a:extLst>
          </p:cNvPr>
          <p:cNvSpPr/>
          <p:nvPr/>
        </p:nvSpPr>
        <p:spPr>
          <a:xfrm>
            <a:off x="7244321" y="741392"/>
            <a:ext cx="1431022" cy="907656"/>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Graphic 11" descr="Λογότυπο του δικτύου Enterprise Europe Network">
            <a:hlinkClick r:id="rId6"/>
            <a:extLst>
              <a:ext uri="{FF2B5EF4-FFF2-40B4-BE49-F238E27FC236}">
                <a16:creationId xmlns:a16="http://schemas.microsoft.com/office/drawing/2014/main" id="{D9B90991-193E-ED0D-6440-B297A63455F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678377" y="727640"/>
            <a:ext cx="888891" cy="769747"/>
          </a:xfrm>
          <a:prstGeom prst="rect">
            <a:avLst/>
          </a:prstGeom>
        </p:spPr>
      </p:pic>
      <p:sp>
        <p:nvSpPr>
          <p:cNvPr id="15" name="Rectangle: Single Corner Snipped 14">
            <a:extLst>
              <a:ext uri="{FF2B5EF4-FFF2-40B4-BE49-F238E27FC236}">
                <a16:creationId xmlns:a16="http://schemas.microsoft.com/office/drawing/2014/main" id="{2779D3D2-45B6-A0D6-244C-6AA0B8A1BA3E}"/>
              </a:ext>
            </a:extLst>
          </p:cNvPr>
          <p:cNvSpPr/>
          <p:nvPr/>
        </p:nvSpPr>
        <p:spPr>
          <a:xfrm>
            <a:off x="1983798" y="3508042"/>
            <a:ext cx="1785837" cy="442527"/>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0" rtlCol="0" anchor="ctr"/>
          <a:lstStyle/>
          <a:p>
            <a:pPr algn="ctr"/>
            <a:r>
              <a:rPr lang="el-GR" sz="1200" b="1" dirty="0">
                <a:solidFill>
                  <a:schemeClr val="tx2"/>
                </a:solidFill>
                <a:hlinkClick r:id="rId8">
                  <a:extLst>
                    <a:ext uri="{A12FA001-AC4F-418D-AE19-62706E023703}">
                      <ahyp:hlinkClr xmlns:ahyp="http://schemas.microsoft.com/office/drawing/2018/hyperlinkcolor" val="tx"/>
                    </a:ext>
                  </a:extLst>
                </a:hlinkClick>
              </a:rPr>
              <a:t>ΘΕΣΜΙΚΑ ΟΡΓΑΝΑ ΤΗΣ ΕΕ</a:t>
            </a:r>
          </a:p>
          <a:p>
            <a:pPr algn="ctr"/>
            <a:endParaRPr lang="en-GB" sz="1200" dirty="0">
              <a:solidFill>
                <a:schemeClr val="tx2"/>
              </a:solidFill>
            </a:endParaRPr>
          </a:p>
        </p:txBody>
      </p:sp>
      <p:sp>
        <p:nvSpPr>
          <p:cNvPr id="17" name="Rectangle: Single Corner Snipped 16">
            <a:extLst>
              <a:ext uri="{FF2B5EF4-FFF2-40B4-BE49-F238E27FC236}">
                <a16:creationId xmlns:a16="http://schemas.microsoft.com/office/drawing/2014/main" id="{AE90E309-D11B-0954-A506-D2CFF62DDBCE}"/>
              </a:ext>
            </a:extLst>
          </p:cNvPr>
          <p:cNvSpPr/>
          <p:nvPr/>
        </p:nvSpPr>
        <p:spPr>
          <a:xfrm>
            <a:off x="4883971" y="4097724"/>
            <a:ext cx="2009872"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el-GR" sz="1200" b="1" dirty="0">
                <a:solidFill>
                  <a:schemeClr val="tx2"/>
                </a:solidFill>
                <a:hlinkClick r:id="rId9">
                  <a:extLst>
                    <a:ext uri="{A12FA001-AC4F-418D-AE19-62706E023703}">
                      <ahyp:hlinkClr xmlns:ahyp="http://schemas.microsoft.com/office/drawing/2018/hyperlinkcolor" val="tx"/>
                    </a:ext>
                  </a:extLst>
                </a:hlinkClick>
              </a:rPr>
              <a:t>ΕΘΝΙΚΟΙ ΕΣΤΙΑΚΟΙ ΠΟΛΟΙ ΤΟΥ EU-OSHA</a:t>
            </a:r>
            <a:endParaRPr lang="en-GB" sz="1200" b="1" dirty="0">
              <a:solidFill>
                <a:schemeClr val="tx2"/>
              </a:solidFill>
            </a:endParaRPr>
          </a:p>
        </p:txBody>
      </p:sp>
      <p:pic>
        <p:nvPicPr>
          <p:cNvPr id="13" name="Picture 6" descr="Λογότυπο OSHVET">
            <a:hlinkClick r:id="rId10"/>
            <a:extLst>
              <a:ext uri="{FF2B5EF4-FFF2-40B4-BE49-F238E27FC236}">
                <a16:creationId xmlns:a16="http://schemas.microsoft.com/office/drawing/2014/main" id="{1D374714-3762-EFED-F977-F4E1D3BC146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959832" y="3553073"/>
            <a:ext cx="1599794" cy="456331"/>
          </a:xfrm>
          <a:prstGeom prst="rect">
            <a:avLst/>
          </a:prstGeom>
          <a:noFill/>
          <a:extLst>
            <a:ext uri="{909E8E84-426E-40DD-AFC4-6F175D3DCCD1}">
              <a14:hiddenFill xmlns:a14="http://schemas.microsoft.com/office/drawing/2010/main">
                <a:solidFill>
                  <a:srgbClr val="FFFFFF"/>
                </a:solidFill>
              </a14:hiddenFill>
            </a:ext>
          </a:extLst>
        </p:spPr>
      </p:pic>
      <p:sp>
        <p:nvSpPr>
          <p:cNvPr id="19" name="Rectangle: Single Corner Snipped 18">
            <a:extLst>
              <a:ext uri="{FF2B5EF4-FFF2-40B4-BE49-F238E27FC236}">
                <a16:creationId xmlns:a16="http://schemas.microsoft.com/office/drawing/2014/main" id="{5155C629-3D49-9581-E052-72826EDB983E}"/>
              </a:ext>
              <a:ext uri="{C183D7F6-B498-43B3-948B-1728B52AA6E4}">
                <adec:decorative xmlns:adec="http://schemas.microsoft.com/office/drawing/2017/decorative" val="0"/>
              </a:ext>
            </a:extLst>
          </p:cNvPr>
          <p:cNvSpPr/>
          <p:nvPr/>
        </p:nvSpPr>
        <p:spPr>
          <a:xfrm>
            <a:off x="7434071" y="4798914"/>
            <a:ext cx="2732613" cy="525320"/>
          </a:xfrm>
          <a:prstGeom prst="snip1Rect">
            <a:avLst/>
          </a:prstGeom>
          <a:solidFill>
            <a:srgbClr val="DCE1FF"/>
          </a:solidFill>
          <a:ln>
            <a:noFill/>
          </a:ln>
        </p:spPr>
        <p:style>
          <a:lnRef idx="2">
            <a:schemeClr val="accent1">
              <a:shade val="15000"/>
            </a:schemeClr>
          </a:lnRef>
          <a:fillRef idx="1">
            <a:schemeClr val="accent1"/>
          </a:fillRef>
          <a:effectRef idx="0">
            <a:schemeClr val="accent1"/>
          </a:effectRef>
          <a:fontRef idx="minor">
            <a:schemeClr val="lt1"/>
          </a:fontRef>
        </p:style>
        <p:txBody>
          <a:bodyPr tIns="182880" bIns="182880" rtlCol="0" anchor="ctr"/>
          <a:lstStyle/>
          <a:p>
            <a:pPr algn="ctr"/>
            <a:r>
              <a:rPr lang="el-GR" sz="1200" b="1" dirty="0">
                <a:solidFill>
                  <a:schemeClr val="tx2"/>
                </a:solidFill>
                <a:hlinkClick r:id="rId12">
                  <a:extLst>
                    <a:ext uri="{A12FA001-AC4F-418D-AE19-62706E023703}">
                      <ahyp:hlinkClr xmlns:ahyp="http://schemas.microsoft.com/office/drawing/2018/hyperlinkcolor" val="tx"/>
                    </a:ext>
                  </a:extLst>
                </a:hlinkClick>
              </a:rPr>
              <a:t>ΕΤΑΙΡΟΙ ΑΠΌ ΤΟΝ ΧΩΡΟ ΤΩΝ ΜΕΣΩΝ ΜΑΖΙΚΗΣ ΕΝΗΜΕΡΩΣΗΣ</a:t>
            </a:r>
            <a:endParaRPr lang="en-GB" sz="1200" dirty="0">
              <a:solidFill>
                <a:schemeClr val="tx2"/>
              </a:solidFill>
            </a:endParaRPr>
          </a:p>
        </p:txBody>
      </p:sp>
      <p:sp>
        <p:nvSpPr>
          <p:cNvPr id="18" name="Rectangle: Single Corner Snipped 17">
            <a:extLst>
              <a:ext uri="{FF2B5EF4-FFF2-40B4-BE49-F238E27FC236}">
                <a16:creationId xmlns:a16="http://schemas.microsoft.com/office/drawing/2014/main" id="{63B74202-3335-8F03-D304-506D14DAD998}"/>
              </a:ext>
            </a:extLst>
          </p:cNvPr>
          <p:cNvSpPr/>
          <p:nvPr/>
        </p:nvSpPr>
        <p:spPr>
          <a:xfrm>
            <a:off x="4782490" y="5573236"/>
            <a:ext cx="2059189" cy="546128"/>
          </a:xfrm>
          <a:prstGeom prst="snip1Rect">
            <a:avLst/>
          </a:prstGeom>
          <a:solidFill>
            <a:srgbClr val="DCE1FF"/>
          </a:solidFill>
          <a:ln w="53975">
            <a:noFill/>
          </a:ln>
        </p:spPr>
        <p:style>
          <a:lnRef idx="2">
            <a:schemeClr val="accent1">
              <a:shade val="15000"/>
            </a:schemeClr>
          </a:lnRef>
          <a:fillRef idx="1">
            <a:schemeClr val="accent1"/>
          </a:fillRef>
          <a:effectRef idx="0">
            <a:schemeClr val="accent1"/>
          </a:effectRef>
          <a:fontRef idx="minor">
            <a:schemeClr val="lt1"/>
          </a:fontRef>
        </p:style>
        <p:txBody>
          <a:bodyPr lIns="91440" tIns="0" rIns="91440" rtlCol="0" anchor="ctr"/>
          <a:lstStyle/>
          <a:p>
            <a:pPr algn="ctr"/>
            <a:r>
              <a:rPr lang="el-GR" sz="1200" b="1" dirty="0">
                <a:solidFill>
                  <a:schemeClr val="tx2"/>
                </a:solidFill>
                <a:hlinkClick r:id="rId13">
                  <a:extLst>
                    <a:ext uri="{A12FA001-AC4F-418D-AE19-62706E023703}">
                      <ahyp:hlinkClr xmlns:ahyp="http://schemas.microsoft.com/office/drawing/2018/hyperlinkcolor" val="tx"/>
                    </a:ext>
                  </a:extLst>
                </a:hlinkClick>
              </a:rPr>
              <a:t>ΕΠΙΣΗΜΟΙ ΕΤΑΙΡΟΙ ΤΗΣ ΕΚΣΤΡΑΤΕΙΑΣ</a:t>
            </a:r>
            <a:endParaRPr lang="en-GB" sz="1400" b="1" dirty="0">
              <a:solidFill>
                <a:schemeClr val="tx2"/>
              </a:solidFill>
            </a:endParaRPr>
          </a:p>
        </p:txBody>
      </p:sp>
      <p:pic>
        <p:nvPicPr>
          <p:cNvPr id="4" name="Picture 3" descr="EU-OSHA logo&#10;">
            <a:hlinkClick r:id="rId14"/>
            <a:extLst>
              <a:ext uri="{FF2B5EF4-FFF2-40B4-BE49-F238E27FC236}">
                <a16:creationId xmlns:a16="http://schemas.microsoft.com/office/drawing/2014/main" id="{B53F1E87-111D-9053-3D70-CCA3CA8A88C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883971" y="2887205"/>
            <a:ext cx="2604084" cy="665868"/>
          </a:xfrm>
          <a:prstGeom prst="rect">
            <a:avLst/>
          </a:prstGeom>
        </p:spPr>
      </p:pic>
    </p:spTree>
    <p:extLst>
      <p:ext uri="{BB962C8B-B14F-4D97-AF65-F5344CB8AC3E}">
        <p14:creationId xmlns:p14="http://schemas.microsoft.com/office/powerpoint/2010/main" val="9359386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DCB70-AE18-7D44-DC5B-73B8A3B6C0CD}"/>
              </a:ext>
            </a:extLst>
          </p:cNvPr>
          <p:cNvSpPr>
            <a:spLocks noGrp="1"/>
          </p:cNvSpPr>
          <p:nvPr>
            <p:ph type="title"/>
          </p:nvPr>
        </p:nvSpPr>
        <p:spPr>
          <a:xfrm>
            <a:off x="600002" y="180000"/>
            <a:ext cx="10342318" cy="489600"/>
          </a:xfrm>
        </p:spPr>
        <p:txBody>
          <a:bodyPr/>
          <a:lstStyle/>
          <a:p>
            <a:r>
              <a:rPr lang="el-GR" dirty="0"/>
              <a:t>Υλικό της εκστρατείας: όλα όσα χρειάζεστε, διαθέσιμα σε ένα σημείο</a:t>
            </a:r>
          </a:p>
        </p:txBody>
      </p:sp>
      <p:sp>
        <p:nvSpPr>
          <p:cNvPr id="4" name="TextBox 3">
            <a:extLst>
              <a:ext uri="{FF2B5EF4-FFF2-40B4-BE49-F238E27FC236}">
                <a16:creationId xmlns:a16="http://schemas.microsoft.com/office/drawing/2014/main" id="{BB975000-B228-79E3-3455-5C5B8453EE84}"/>
              </a:ext>
            </a:extLst>
          </p:cNvPr>
          <p:cNvSpPr txBox="1"/>
          <p:nvPr/>
        </p:nvSpPr>
        <p:spPr>
          <a:xfrm>
            <a:off x="1018975" y="1628812"/>
            <a:ext cx="5583841" cy="2076290"/>
          </a:xfrm>
          <a:prstGeom prst="rect">
            <a:avLst/>
          </a:prstGeom>
        </p:spPr>
        <p:txBody>
          <a:bodyPr vert="horz" lIns="121920" tIns="60960" rIns="121920" bIns="60960" rtlCol="0" anchor="t" anchorCtr="0">
            <a:noAutofit/>
          </a:bodyPr>
          <a:lstStyle/>
          <a:p>
            <a:pPr defTabSz="457189">
              <a:spcBef>
                <a:spcPts val="1200"/>
              </a:spcBef>
              <a:spcAft>
                <a:spcPts val="600"/>
              </a:spcAft>
              <a:buClr>
                <a:schemeClr val="tx2"/>
              </a:buClr>
            </a:pPr>
            <a:r>
              <a:rPr lang="el-GR" dirty="0">
                <a:solidFill>
                  <a:schemeClr val="tx2"/>
                </a:solidFill>
              </a:rPr>
              <a:t>Ξεκινήστε από τον </a:t>
            </a:r>
            <a:r>
              <a:rPr lang="el-GR" b="1" dirty="0">
                <a:solidFill>
                  <a:schemeClr val="accent2"/>
                </a:solidFill>
                <a:hlinkClick r:id="rId2">
                  <a:extLst>
                    <a:ext uri="{A12FA001-AC4F-418D-AE19-62706E023703}">
                      <ahyp:hlinkClr xmlns:ahyp="http://schemas.microsoft.com/office/drawing/2018/hyperlinkcolor" val="tx"/>
                    </a:ext>
                  </a:extLst>
                </a:hlinkClick>
              </a:rPr>
              <a:t>ιστότοπο της εκστρατείας μας</a:t>
            </a:r>
            <a:r>
              <a:rPr lang="el-GR" dirty="0">
                <a:solidFill>
                  <a:srgbClr val="003399"/>
                </a:solidFill>
              </a:rPr>
              <a:t>.</a:t>
            </a:r>
          </a:p>
          <a:p>
            <a:pPr defTabSz="457189">
              <a:spcBef>
                <a:spcPts val="1200"/>
              </a:spcBef>
              <a:spcAft>
                <a:spcPts val="600"/>
              </a:spcAft>
              <a:buClr>
                <a:schemeClr val="tx2"/>
              </a:buClr>
            </a:pPr>
            <a:r>
              <a:rPr lang="el-GR" dirty="0">
                <a:solidFill>
                  <a:schemeClr val="tx2"/>
                </a:solidFill>
              </a:rPr>
              <a:t>Ανατρέξτε στον </a:t>
            </a:r>
            <a:r>
              <a:rPr lang="el-GR" b="1" dirty="0">
                <a:solidFill>
                  <a:schemeClr val="accent2"/>
                </a:solidFill>
                <a:hlinkClick r:id="rId2">
                  <a:extLst>
                    <a:ext uri="{A12FA001-AC4F-418D-AE19-62706E023703}">
                      <ahyp:hlinkClr xmlns:ahyp="http://schemas.microsoft.com/office/drawing/2018/hyperlinkcolor" val="tx"/>
                    </a:ext>
                  </a:extLst>
                </a:hlinkClick>
              </a:rPr>
              <a:t>οδηγό της εκστρατείας</a:t>
            </a:r>
            <a:r>
              <a:rPr lang="el-GR" b="1" dirty="0">
                <a:solidFill>
                  <a:schemeClr val="accent2"/>
                </a:solidFill>
              </a:rPr>
              <a:t> </a:t>
            </a:r>
            <a:r>
              <a:rPr lang="el-GR" dirty="0">
                <a:solidFill>
                  <a:schemeClr val="tx2"/>
                </a:solidFill>
              </a:rPr>
              <a:t>για να μάθετε περισσότερα σχετικά με την εκστρατεία. </a:t>
            </a:r>
          </a:p>
          <a:p>
            <a:pPr defTabSz="457189">
              <a:spcBef>
                <a:spcPts val="1200"/>
              </a:spcBef>
              <a:spcAft>
                <a:spcPts val="600"/>
              </a:spcAft>
              <a:buClr>
                <a:schemeClr val="tx2"/>
              </a:buClr>
            </a:pPr>
            <a:r>
              <a:rPr lang="el-GR" dirty="0">
                <a:solidFill>
                  <a:schemeClr val="tx2"/>
                </a:solidFill>
              </a:rPr>
              <a:t>Διαβάστε τις </a:t>
            </a:r>
            <a:r>
              <a:rPr lang="el-GR" b="1" dirty="0">
                <a:solidFill>
                  <a:schemeClr val="accent2"/>
                </a:solidFill>
                <a:hlinkClick r:id="rId3">
                  <a:extLst>
                    <a:ext uri="{A12FA001-AC4F-418D-AE19-62706E023703}">
                      <ahyp:hlinkClr xmlns:ahyp="http://schemas.microsoft.com/office/drawing/2018/hyperlinkcolor" val="tx"/>
                    </a:ext>
                  </a:extLst>
                </a:hlinkClick>
              </a:rPr>
              <a:t>δημοσιεύσεις</a:t>
            </a:r>
            <a:r>
              <a:rPr lang="el-GR" dirty="0">
                <a:solidFill>
                  <a:schemeClr val="tx2"/>
                </a:solidFill>
              </a:rPr>
              <a:t> μας, όπως τα ενημερωτικά γραφήματα, τα ενημερωτικά δελτία και πολλά άλλα.  </a:t>
            </a:r>
          </a:p>
          <a:p>
            <a:pPr defTabSz="457189">
              <a:spcBef>
                <a:spcPts val="1200"/>
              </a:spcBef>
              <a:spcAft>
                <a:spcPts val="600"/>
              </a:spcAft>
              <a:buClr>
                <a:schemeClr val="tx2"/>
              </a:buClr>
            </a:pPr>
            <a:endParaRPr lang="en-GB" dirty="0">
              <a:solidFill>
                <a:schemeClr val="tx2"/>
              </a:solidFill>
            </a:endParaRPr>
          </a:p>
          <a:p>
            <a:pPr defTabSz="457189">
              <a:spcBef>
                <a:spcPts val="1200"/>
              </a:spcBef>
              <a:spcAft>
                <a:spcPts val="600"/>
              </a:spcAft>
              <a:buClr>
                <a:schemeClr val="tx2"/>
              </a:buClr>
            </a:pPr>
            <a:endParaRPr lang="en-GB" dirty="0">
              <a:solidFill>
                <a:schemeClr val="tx2"/>
              </a:solidFill>
            </a:endParaRPr>
          </a:p>
          <a:p>
            <a:pPr defTabSz="457189">
              <a:spcBef>
                <a:spcPts val="1200"/>
              </a:spcBef>
              <a:spcAft>
                <a:spcPts val="600"/>
              </a:spcAft>
              <a:buClr>
                <a:schemeClr val="tx2"/>
              </a:buClr>
            </a:pPr>
            <a:endParaRPr lang="en-GB" b="1" dirty="0">
              <a:solidFill>
                <a:schemeClr val="tx2"/>
              </a:solidFill>
            </a:endParaRPr>
          </a:p>
          <a:p>
            <a:pPr defTabSz="457189">
              <a:spcBef>
                <a:spcPts val="1200"/>
              </a:spcBef>
              <a:spcAft>
                <a:spcPts val="600"/>
              </a:spcAft>
              <a:buClr>
                <a:schemeClr val="tx2"/>
              </a:buClr>
            </a:pPr>
            <a:endParaRPr lang="en-GB" b="1" dirty="0">
              <a:solidFill>
                <a:schemeClr val="tx2"/>
              </a:solidFill>
            </a:endParaRPr>
          </a:p>
        </p:txBody>
      </p:sp>
      <p:pic>
        <p:nvPicPr>
          <p:cNvPr id="41" name="Picture 40">
            <a:extLst>
              <a:ext uri="{FF2B5EF4-FFF2-40B4-BE49-F238E27FC236}">
                <a16:creationId xmlns:a16="http://schemas.microsoft.com/office/drawing/2014/main" id="{D5559DA8-001D-C589-BF69-0A310DB2709D}"/>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65165" y="2368075"/>
            <a:ext cx="2607860" cy="2121849"/>
          </a:xfrm>
          <a:prstGeom prst="rect">
            <a:avLst/>
          </a:prstGeom>
        </p:spPr>
      </p:pic>
      <p:sp>
        <p:nvSpPr>
          <p:cNvPr id="5" name="Oval 4">
            <a:extLst>
              <a:ext uri="{FF2B5EF4-FFF2-40B4-BE49-F238E27FC236}">
                <a16:creationId xmlns:a16="http://schemas.microsoft.com/office/drawing/2014/main" id="{198C177B-D1F7-076E-6D12-EEDD40AD3E18}"/>
              </a:ext>
              <a:ext uri="{C183D7F6-B498-43B3-948B-1728B52AA6E4}">
                <adec:decorative xmlns:adec="http://schemas.microsoft.com/office/drawing/2017/decorative" val="1"/>
              </a:ext>
            </a:extLst>
          </p:cNvPr>
          <p:cNvSpPr/>
          <p:nvPr/>
        </p:nvSpPr>
        <p:spPr>
          <a:xfrm>
            <a:off x="8232387" y="1696339"/>
            <a:ext cx="3493361" cy="3493361"/>
          </a:xfrm>
          <a:prstGeom prst="ellips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3200" dirty="0"/>
          </a:p>
        </p:txBody>
      </p:sp>
      <p:grpSp>
        <p:nvGrpSpPr>
          <p:cNvPr id="6" name="Group 5">
            <a:extLst>
              <a:ext uri="{FF2B5EF4-FFF2-40B4-BE49-F238E27FC236}">
                <a16:creationId xmlns:a16="http://schemas.microsoft.com/office/drawing/2014/main" id="{9A680413-F657-8DB1-D2E7-C7EDF6B5A0CD}"/>
              </a:ext>
              <a:ext uri="{C183D7F6-B498-43B3-948B-1728B52AA6E4}">
                <adec:decorative xmlns:adec="http://schemas.microsoft.com/office/drawing/2017/decorative" val="1"/>
              </a:ext>
            </a:extLst>
          </p:cNvPr>
          <p:cNvGrpSpPr/>
          <p:nvPr/>
        </p:nvGrpSpPr>
        <p:grpSpPr>
          <a:xfrm>
            <a:off x="631361" y="1696339"/>
            <a:ext cx="303193" cy="4366608"/>
            <a:chOff x="666434" y="1524478"/>
            <a:chExt cx="303193" cy="4538469"/>
          </a:xfrm>
        </p:grpSpPr>
        <p:sp>
          <p:nvSpPr>
            <p:cNvPr id="7" name="Rectangle: Rounded Corners 6">
              <a:extLst>
                <a:ext uri="{FF2B5EF4-FFF2-40B4-BE49-F238E27FC236}">
                  <a16:creationId xmlns:a16="http://schemas.microsoft.com/office/drawing/2014/main" id="{E94DAE0F-8D99-0ED7-4D20-4629413F2C6D}"/>
                </a:ext>
              </a:extLst>
            </p:cNvPr>
            <p:cNvSpPr/>
            <p:nvPr/>
          </p:nvSpPr>
          <p:spPr>
            <a:xfrm>
              <a:off x="756121" y="1524478"/>
              <a:ext cx="129703" cy="4538469"/>
            </a:xfrm>
            <a:prstGeom prst="roundRect">
              <a:avLst/>
            </a:prstGeom>
            <a:solidFill>
              <a:srgbClr val="A9DE4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Oval 7">
              <a:extLst>
                <a:ext uri="{FF2B5EF4-FFF2-40B4-BE49-F238E27FC236}">
                  <a16:creationId xmlns:a16="http://schemas.microsoft.com/office/drawing/2014/main" id="{1E529C10-7F06-95BA-59B3-4E36579612FF}"/>
                </a:ext>
              </a:extLst>
            </p:cNvPr>
            <p:cNvSpPr/>
            <p:nvPr/>
          </p:nvSpPr>
          <p:spPr>
            <a:xfrm>
              <a:off x="666434" y="1524478"/>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9" name="Oval 8">
              <a:extLst>
                <a:ext uri="{FF2B5EF4-FFF2-40B4-BE49-F238E27FC236}">
                  <a16:creationId xmlns:a16="http://schemas.microsoft.com/office/drawing/2014/main" id="{474F9ED9-CB78-A851-00C2-3274DD84F884}"/>
                </a:ext>
              </a:extLst>
            </p:cNvPr>
            <p:cNvSpPr/>
            <p:nvPr/>
          </p:nvSpPr>
          <p:spPr>
            <a:xfrm>
              <a:off x="670735" y="2097987"/>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Oval 9">
              <a:extLst>
                <a:ext uri="{FF2B5EF4-FFF2-40B4-BE49-F238E27FC236}">
                  <a16:creationId xmlns:a16="http://schemas.microsoft.com/office/drawing/2014/main" id="{C043D047-BFB3-8883-110F-DB94EAF7789A}"/>
                </a:ext>
              </a:extLst>
            </p:cNvPr>
            <p:cNvSpPr/>
            <p:nvPr/>
          </p:nvSpPr>
          <p:spPr>
            <a:xfrm>
              <a:off x="670736" y="2899054"/>
              <a:ext cx="298891" cy="298891"/>
            </a:xfrm>
            <a:prstGeom prst="ellipse">
              <a:avLst/>
            </a:prstGeom>
            <a:solidFill>
              <a:schemeClr val="bg1"/>
            </a:solidFill>
            <a:ln w="139700">
              <a:solidFill>
                <a:srgbClr val="A9DE4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pSp>
      <p:pic>
        <p:nvPicPr>
          <p:cNvPr id="31" name="Picture 30">
            <a:extLst>
              <a:ext uri="{FF2B5EF4-FFF2-40B4-BE49-F238E27FC236}">
                <a16:creationId xmlns:a16="http://schemas.microsoft.com/office/drawing/2014/main" id="{BA190DCD-D176-EE5B-B207-10581F25801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1927" y="3957401"/>
            <a:ext cx="5095876" cy="2864050"/>
          </a:xfrm>
          <a:prstGeom prst="rect">
            <a:avLst/>
          </a:prstGeom>
        </p:spPr>
      </p:pic>
      <p:cxnSp>
        <p:nvCxnSpPr>
          <p:cNvPr id="11" name="Straight Connector 10">
            <a:extLst>
              <a:ext uri="{FF2B5EF4-FFF2-40B4-BE49-F238E27FC236}">
                <a16:creationId xmlns:a16="http://schemas.microsoft.com/office/drawing/2014/main" id="{96175991-1AFB-8591-CBEC-A455E2AABCD1}"/>
              </a:ext>
              <a:ext uri="{C183D7F6-B498-43B3-948B-1728B52AA6E4}">
                <adec:decorative xmlns:adec="http://schemas.microsoft.com/office/drawing/2017/decorative" val="1"/>
              </a:ext>
            </a:extLst>
          </p:cNvPr>
          <p:cNvCxnSpPr>
            <a:cxnSpLocks/>
          </p:cNvCxnSpPr>
          <p:nvPr/>
        </p:nvCxnSpPr>
        <p:spPr>
          <a:xfrm flipV="1">
            <a:off x="1853695" y="3957401"/>
            <a:ext cx="6471439" cy="620199"/>
          </a:xfrm>
          <a:prstGeom prst="line">
            <a:avLst/>
          </a:prstGeom>
          <a:noFill/>
          <a:ln w="6350">
            <a:solidFill>
              <a:srgbClr val="003399"/>
            </a:solidFill>
            <a:prstDash val="dash"/>
          </a:ln>
        </p:spPr>
        <p:style>
          <a:lnRef idx="2">
            <a:schemeClr val="accent1">
              <a:shade val="15000"/>
            </a:schemeClr>
          </a:lnRef>
          <a:fillRef idx="1">
            <a:schemeClr val="accent1"/>
          </a:fillRef>
          <a:effectRef idx="0">
            <a:schemeClr val="accent1"/>
          </a:effectRef>
          <a:fontRef idx="minor">
            <a:schemeClr val="lt1"/>
          </a:fontRef>
        </p:style>
      </p:cxnSp>
      <p:pic>
        <p:nvPicPr>
          <p:cNvPr id="43" name="Picture 42">
            <a:extLst>
              <a:ext uri="{FF2B5EF4-FFF2-40B4-BE49-F238E27FC236}">
                <a16:creationId xmlns:a16="http://schemas.microsoft.com/office/drawing/2014/main" id="{0017B037-B760-943A-8561-EDF53D823013}"/>
              </a:ext>
              <a:ext uri="{C183D7F6-B498-43B3-948B-1728B52AA6E4}">
                <adec:decorative xmlns:adec="http://schemas.microsoft.com/office/drawing/2017/decorative" val="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282789">
            <a:off x="6576300" y="2578606"/>
            <a:ext cx="1424686" cy="1476924"/>
          </a:xfrm>
          <a:prstGeom prst="rect">
            <a:avLst/>
          </a:prstGeom>
        </p:spPr>
      </p:pic>
    </p:spTree>
    <p:extLst>
      <p:ext uri="{BB962C8B-B14F-4D97-AF65-F5344CB8AC3E}">
        <p14:creationId xmlns:p14="http://schemas.microsoft.com/office/powerpoint/2010/main" val="20955972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12378-62F0-B264-8E35-BBB465347E5B}"/>
              </a:ext>
            </a:extLst>
          </p:cNvPr>
          <p:cNvSpPr>
            <a:spLocks noGrp="1"/>
          </p:cNvSpPr>
          <p:nvPr>
            <p:ph type="title"/>
          </p:nvPr>
        </p:nvSpPr>
        <p:spPr>
          <a:xfrm>
            <a:off x="600002" y="180000"/>
            <a:ext cx="10290420" cy="489600"/>
          </a:xfrm>
        </p:spPr>
        <p:txBody>
          <a:bodyPr/>
          <a:lstStyle/>
          <a:p>
            <a:r>
              <a:rPr lang="el-GR" dirty="0"/>
              <a:t>Εργαλειοθήκη και ψηφιακή προβολή: προάγετε αποτελεσματικά την εκστρατεία</a:t>
            </a:r>
          </a:p>
        </p:txBody>
      </p:sp>
      <p:sp>
        <p:nvSpPr>
          <p:cNvPr id="6" name="TextBox 2">
            <a:extLst>
              <a:ext uri="{FF2B5EF4-FFF2-40B4-BE49-F238E27FC236}">
                <a16:creationId xmlns:a16="http://schemas.microsoft.com/office/drawing/2014/main" id="{F69F208C-C8EC-EDE3-1939-FE088A89FBE1}"/>
              </a:ext>
            </a:extLst>
          </p:cNvPr>
          <p:cNvSpPr txBox="1"/>
          <p:nvPr/>
        </p:nvSpPr>
        <p:spPr>
          <a:xfrm>
            <a:off x="1" y="1497825"/>
            <a:ext cx="7283301" cy="553998"/>
          </a:xfrm>
          <a:prstGeom prst="rect">
            <a:avLst/>
          </a:prstGeom>
          <a:solidFill>
            <a:srgbClr val="DCE1FF"/>
          </a:solidFill>
          <a:ln>
            <a:noFill/>
          </a:ln>
        </p:spPr>
        <p:style>
          <a:lnRef idx="0">
            <a:scrgbClr r="0" g="0" b="0"/>
          </a:lnRef>
          <a:fillRef idx="0">
            <a:scrgbClr r="0" g="0" b="0"/>
          </a:fillRef>
          <a:effectRef idx="0">
            <a:scrgbClr r="0" g="0" b="0"/>
          </a:effectRef>
          <a:fontRef idx="minor">
            <a:schemeClr val="lt1"/>
          </a:fontRef>
        </p:style>
        <p:txBody>
          <a:bodyPr wrap="square" lIns="731520" tIns="121920" rIns="243840" bIns="121920" rtlCol="0">
            <a:spAutoFit/>
          </a:bodyPr>
          <a:lstStyle>
            <a:defPPr>
              <a:defRPr lang="en-US"/>
            </a:defPPr>
            <a:lvl1pPr>
              <a:defRPr sz="2400">
                <a:solidFill>
                  <a:srgbClr val="003399"/>
                </a:solidFill>
                <a:latin typeface="Arial" panose="020B0604020202020204" pitchFamily="34" charset="0"/>
                <a:cs typeface="Arial" panose="020B0604020202020204" pitchFamily="34" charset="0"/>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r>
              <a:rPr lang="el-GR" sz="2000" b="1" dirty="0">
                <a:latin typeface="+mn-lt"/>
              </a:rPr>
              <a:t>Υποστηρίξτε την εκστρατεία:</a:t>
            </a:r>
          </a:p>
        </p:txBody>
      </p:sp>
      <p:sp>
        <p:nvSpPr>
          <p:cNvPr id="4" name="Content Placeholder 2">
            <a:extLst>
              <a:ext uri="{FF2B5EF4-FFF2-40B4-BE49-F238E27FC236}">
                <a16:creationId xmlns:a16="http://schemas.microsoft.com/office/drawing/2014/main" id="{3DCE6A3B-55A5-A6C4-7FB3-4DAF357D0AF2}"/>
              </a:ext>
            </a:extLst>
          </p:cNvPr>
          <p:cNvSpPr>
            <a:spLocks noGrp="1"/>
          </p:cNvSpPr>
          <p:nvPr>
            <p:ph sz="half" idx="1"/>
          </p:nvPr>
        </p:nvSpPr>
        <p:spPr>
          <a:xfrm>
            <a:off x="624941" y="2124583"/>
            <a:ext cx="6750417" cy="2022109"/>
          </a:xfrm>
        </p:spPr>
        <p:txBody>
          <a:bodyPr anchor="t">
            <a:noAutofit/>
          </a:bodyPr>
          <a:lstStyle/>
          <a:p>
            <a:r>
              <a:rPr lang="el-GR" b="0" dirty="0"/>
              <a:t>χρησιμοποιήστε το </a:t>
            </a:r>
            <a:r>
              <a:rPr lang="el-GR" dirty="0"/>
              <a:t>ενημερωτικό πακέτο μας για τα μέσα κοινωνικής δικτύωσης </a:t>
            </a:r>
            <a:r>
              <a:rPr lang="el-GR" b="0" dirty="0"/>
              <a:t>και τα σχετικά υποδείγματα για να διαδώσετε το μήνυμα της εκστρατείας, </a:t>
            </a:r>
          </a:p>
          <a:p>
            <a:r>
              <a:rPr lang="el-GR" b="0" dirty="0"/>
              <a:t>κάντε την παρουσίασή σας να ξεχωρίζει αξιοποιώντας τη </a:t>
            </a:r>
            <a:r>
              <a:rPr lang="el-GR" dirty="0"/>
              <a:t>βιβλιοθήκη ψηφιακών υλικών που διαθέτουμε</a:t>
            </a:r>
            <a:r>
              <a:rPr lang="el-GR" b="0" dirty="0"/>
              <a:t>, η οποία περιλαμβάνει λογότυπα, υποδείγματα και πολλά άλλα υλικά.  </a:t>
            </a:r>
          </a:p>
        </p:txBody>
      </p:sp>
      <p:sp>
        <p:nvSpPr>
          <p:cNvPr id="3" name="Arrow: Pentagon 2">
            <a:extLst>
              <a:ext uri="{FF2B5EF4-FFF2-40B4-BE49-F238E27FC236}">
                <a16:creationId xmlns:a16="http://schemas.microsoft.com/office/drawing/2014/main" id="{26FDE9A7-A25E-C902-14C9-66E2709E5F4E}"/>
              </a:ext>
              <a:ext uri="{C183D7F6-B498-43B3-948B-1728B52AA6E4}">
                <adec:decorative xmlns:adec="http://schemas.microsoft.com/office/drawing/2017/decorative" val="1"/>
              </a:ext>
            </a:extLst>
          </p:cNvPr>
          <p:cNvSpPr/>
          <p:nvPr/>
        </p:nvSpPr>
        <p:spPr>
          <a:xfrm>
            <a:off x="1998920" y="4165102"/>
            <a:ext cx="5306071" cy="1278770"/>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Content Placeholder 2">
            <a:extLst>
              <a:ext uri="{FF2B5EF4-FFF2-40B4-BE49-F238E27FC236}">
                <a16:creationId xmlns:a16="http://schemas.microsoft.com/office/drawing/2014/main" id="{C8C17700-6161-EBF7-2112-EDCF5E6EA9A3}"/>
              </a:ext>
            </a:extLst>
          </p:cNvPr>
          <p:cNvSpPr txBox="1">
            <a:spLocks/>
          </p:cNvSpPr>
          <p:nvPr/>
        </p:nvSpPr>
        <p:spPr>
          <a:xfrm>
            <a:off x="2147777" y="4189166"/>
            <a:ext cx="4710225" cy="834768"/>
          </a:xfrm>
          <a:prstGeom prst="rect">
            <a:avLst/>
          </a:prstGeom>
        </p:spPr>
        <p:txBody>
          <a:bodyPr vert="horz" lIns="121920" tIns="60960" rIns="121920" bIns="60960" rtlCol="0" anchor="t" anchorCtr="0">
            <a:noAutofit/>
          </a:bodyPr>
          <a:lstStyle>
            <a:lvl1pPr marL="189000" indent="-189000" algn="l" defTabSz="342900" rtl="0" eaLnBrk="1" latinLnBrk="0" hangingPunct="1">
              <a:spcBef>
                <a:spcPts val="450"/>
              </a:spcBef>
              <a:spcAft>
                <a:spcPts val="0"/>
              </a:spcAft>
              <a:buClr>
                <a:schemeClr val="tx2"/>
              </a:buClr>
              <a:buFont typeface="Wingdings" pitchFamily="2" charset="2"/>
              <a:buChar char="§"/>
              <a:defRPr sz="1350" b="1" i="0" kern="1200" baseline="0">
                <a:solidFill>
                  <a:schemeClr val="tx2"/>
                </a:solidFill>
                <a:latin typeface="+mn-lt"/>
                <a:ea typeface="+mn-ea"/>
                <a:cs typeface="+mn-cs"/>
              </a:defRPr>
            </a:lvl1pPr>
            <a:lvl2pPr marL="324000" indent="-135000" algn="l" defTabSz="342900" rtl="0" eaLnBrk="1" latinLnBrk="0" hangingPunct="1">
              <a:spcBef>
                <a:spcPts val="0"/>
              </a:spcBef>
              <a:spcAft>
                <a:spcPts val="0"/>
              </a:spcAft>
              <a:buClrTx/>
              <a:buFont typeface="Arial" pitchFamily="34" charset="0"/>
              <a:buChar char="•"/>
              <a:defRPr sz="1350" kern="1200" baseline="0">
                <a:solidFill>
                  <a:schemeClr val="tx1"/>
                </a:solidFill>
                <a:latin typeface="+mn-lt"/>
                <a:ea typeface="+mn-ea"/>
                <a:cs typeface="+mn-cs"/>
              </a:defRPr>
            </a:lvl2pPr>
            <a:lvl3pPr marL="459000" indent="-135000" algn="l" defTabSz="342900" rtl="0" eaLnBrk="1" latinLnBrk="0" hangingPunct="1">
              <a:spcBef>
                <a:spcPts val="0"/>
              </a:spcBef>
              <a:spcAft>
                <a:spcPts val="0"/>
              </a:spcAft>
              <a:buClrTx/>
              <a:buFont typeface="Arial" pitchFamily="34" charset="0"/>
              <a:buChar char="−"/>
              <a:defRPr sz="1275" kern="1200" baseline="0">
                <a:solidFill>
                  <a:schemeClr val="tx1"/>
                </a:solidFill>
                <a:latin typeface="+mn-lt"/>
                <a:ea typeface="+mn-ea"/>
                <a:cs typeface="+mn-cs"/>
              </a:defRPr>
            </a:lvl3pPr>
            <a:lvl4pPr marL="594000" indent="-135000" algn="l" defTabSz="342900" rtl="0" eaLnBrk="1" latinLnBrk="0" hangingPunct="1">
              <a:spcBef>
                <a:spcPts val="0"/>
              </a:spcBef>
              <a:spcAft>
                <a:spcPts val="0"/>
              </a:spcAft>
              <a:buClrTx/>
              <a:buFont typeface="Arial" pitchFamily="34" charset="0"/>
              <a:buChar char="•"/>
              <a:defRPr sz="1200" kern="1200" baseline="0">
                <a:solidFill>
                  <a:schemeClr val="tx1"/>
                </a:solidFill>
                <a:latin typeface="+mn-lt"/>
                <a:ea typeface="+mn-ea"/>
                <a:cs typeface="+mn-cs"/>
              </a:defRPr>
            </a:lvl4pPr>
            <a:lvl5pPr marL="729000" indent="-135000" algn="l" defTabSz="342900" rtl="0" eaLnBrk="1" latinLnBrk="0" hangingPunct="1">
              <a:spcBef>
                <a:spcPts val="0"/>
              </a:spcBef>
              <a:spcAft>
                <a:spcPts val="0"/>
              </a:spcAft>
              <a:buClrTx/>
              <a:buFont typeface="Arial" pitchFamily="34" charset="0"/>
              <a:buChar char="−"/>
              <a:defRPr sz="1125" kern="1200" baseline="0">
                <a:solidFill>
                  <a:schemeClr val="tx1"/>
                </a:solidFill>
                <a:latin typeface="+mn-lt"/>
                <a:ea typeface="+mn-ea"/>
                <a:cs typeface="+mn-cs"/>
              </a:defRPr>
            </a:lvl5pPr>
            <a:lvl6pPr marL="1885950" indent="-171450" algn="l" defTabSz="342900" rtl="0" eaLnBrk="1" latinLnBrk="0" hangingPunct="1">
              <a:spcBef>
                <a:spcPts val="0"/>
              </a:spcBef>
              <a:buClr>
                <a:schemeClr val="tx2"/>
              </a:buClr>
              <a:buSzPct val="101000"/>
              <a:buFont typeface="Courier New" pitchFamily="49" charset="0"/>
              <a:buChar char="o"/>
              <a:defRPr sz="900" kern="1200" baseline="0">
                <a:solidFill>
                  <a:schemeClr val="tx1"/>
                </a:solidFill>
                <a:latin typeface="+mn-lt"/>
                <a:ea typeface="+mn-ea"/>
                <a:cs typeface="+mn-cs"/>
              </a:defRPr>
            </a:lvl6pPr>
            <a:lvl7pPr marL="2228850" indent="-171450" algn="l" defTabSz="342900" rtl="0" eaLnBrk="1" latinLnBrk="0" hangingPunct="1">
              <a:spcBef>
                <a:spcPts val="0"/>
              </a:spcBef>
              <a:buClr>
                <a:schemeClr val="tx2"/>
              </a:buClr>
              <a:buFont typeface="Courier New" pitchFamily="49" charset="0"/>
              <a:buChar char="o"/>
              <a:defRPr sz="900" kern="1200" baseline="0">
                <a:solidFill>
                  <a:schemeClr val="tx1"/>
                </a:solidFill>
                <a:latin typeface="+mn-lt"/>
                <a:ea typeface="+mn-ea"/>
                <a:cs typeface="+mn-cs"/>
              </a:defRPr>
            </a:lvl7pPr>
            <a:lvl8pPr marL="25717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8pPr>
            <a:lvl9pPr marL="2914650" indent="-171450" algn="l" defTabSz="342900" rtl="0" eaLnBrk="1" latinLnBrk="0" hangingPunct="1">
              <a:spcBef>
                <a:spcPct val="20000"/>
              </a:spcBef>
              <a:buClr>
                <a:schemeClr val="tx2"/>
              </a:buClr>
              <a:buFont typeface="Courier New" pitchFamily="49" charset="0"/>
              <a:buChar char="o"/>
              <a:defRPr sz="900" kern="1200" baseline="0">
                <a:solidFill>
                  <a:schemeClr val="tx1"/>
                </a:solidFill>
                <a:latin typeface="+mn-lt"/>
                <a:ea typeface="+mn-ea"/>
                <a:cs typeface="+mn-cs"/>
              </a:defRPr>
            </a:lvl9pPr>
          </a:lstStyle>
          <a:p>
            <a:pPr marL="0" indent="0">
              <a:buNone/>
            </a:pPr>
            <a:r>
              <a:rPr lang="el-GR" sz="1700" dirty="0">
                <a:solidFill>
                  <a:schemeClr val="bg1"/>
                </a:solidFill>
              </a:rPr>
              <a:t>Ξεκινήστε τη δική σας </a:t>
            </a:r>
            <a:r>
              <a:rPr lang="el-GR" sz="1700" b="0" dirty="0">
                <a:solidFill>
                  <a:schemeClr val="bg1"/>
                </a:solidFill>
              </a:rPr>
              <a:t>πρωτοβουλία</a:t>
            </a:r>
            <a:r>
              <a:rPr lang="el-GR" sz="1700" dirty="0">
                <a:solidFill>
                  <a:schemeClr val="bg1"/>
                </a:solidFill>
              </a:rPr>
              <a:t> στο πλαίσιο της εκστρατείας</a:t>
            </a:r>
            <a:r>
              <a:rPr lang="el-GR" sz="1700" b="0" dirty="0">
                <a:solidFill>
                  <a:schemeClr val="bg1"/>
                </a:solidFill>
              </a:rPr>
              <a:t> </a:t>
            </a:r>
          </a:p>
          <a:p>
            <a:pPr marL="0" indent="0">
              <a:buNone/>
            </a:pPr>
            <a:r>
              <a:rPr lang="el-GR" sz="1700" b="0" dirty="0">
                <a:solidFill>
                  <a:schemeClr val="bg1"/>
                </a:solidFill>
              </a:rPr>
              <a:t>χρησιμοποιώντας την </a:t>
            </a:r>
            <a:r>
              <a:rPr lang="el-GR" sz="1700" dirty="0">
                <a:solidFill>
                  <a:srgbClr val="92D050"/>
                </a:solidFill>
                <a:hlinkClick r:id="rId3">
                  <a:extLst>
                    <a:ext uri="{A12FA001-AC4F-418D-AE19-62706E023703}">
                      <ahyp:hlinkClr xmlns:ahyp="http://schemas.microsoft.com/office/drawing/2018/hyperlinkcolor" val="tx"/>
                    </a:ext>
                  </a:extLst>
                </a:hlinkClick>
              </a:rPr>
              <a:t>εργαλειοθήκη μας για την εκστρατεία</a:t>
            </a:r>
            <a:r>
              <a:rPr lang="el-GR" sz="1700" b="0" dirty="0"/>
              <a:t>. </a:t>
            </a:r>
          </a:p>
        </p:txBody>
      </p:sp>
      <p:pic>
        <p:nvPicPr>
          <p:cNvPr id="12" name="Picture 11">
            <a:extLst>
              <a:ext uri="{FF2B5EF4-FFF2-40B4-BE49-F238E27FC236}">
                <a16:creationId xmlns:a16="http://schemas.microsoft.com/office/drawing/2014/main" id="{AE85B1B8-3A3C-0097-AEB2-67D8B80F358C}"/>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53848" y="2347872"/>
            <a:ext cx="3922773" cy="3191711"/>
          </a:xfrm>
          <a:prstGeom prst="rect">
            <a:avLst/>
          </a:prstGeom>
        </p:spPr>
      </p:pic>
    </p:spTree>
    <p:extLst>
      <p:ext uri="{BB962C8B-B14F-4D97-AF65-F5344CB8AC3E}">
        <p14:creationId xmlns:p14="http://schemas.microsoft.com/office/powerpoint/2010/main" val="2258024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DD9A7-4797-0A30-8C34-53CD408AFDCE}"/>
              </a:ext>
            </a:extLst>
          </p:cNvPr>
          <p:cNvSpPr>
            <a:spLocks noGrp="1"/>
          </p:cNvSpPr>
          <p:nvPr>
            <p:ph type="title"/>
          </p:nvPr>
        </p:nvSpPr>
        <p:spPr/>
        <p:txBody>
          <a:bodyPr/>
          <a:lstStyle/>
          <a:p>
            <a:r>
              <a:rPr lang="el-GR" dirty="0"/>
              <a:t>Πώς να συμμετάσχετε στην εκστρατεία;</a:t>
            </a:r>
          </a:p>
        </p:txBody>
      </p:sp>
      <p:sp>
        <p:nvSpPr>
          <p:cNvPr id="12" name="Content Placeholder 2">
            <a:extLst>
              <a:ext uri="{FF2B5EF4-FFF2-40B4-BE49-F238E27FC236}">
                <a16:creationId xmlns:a16="http://schemas.microsoft.com/office/drawing/2014/main" id="{CE4A36B5-CC47-3ACD-3ED6-731C64695103}"/>
              </a:ext>
            </a:extLst>
          </p:cNvPr>
          <p:cNvSpPr txBox="1">
            <a:spLocks/>
          </p:cNvSpPr>
          <p:nvPr/>
        </p:nvSpPr>
        <p:spPr>
          <a:xfrm>
            <a:off x="632081" y="1539596"/>
            <a:ext cx="10457677" cy="1013599"/>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el-GR" b="0" dirty="0"/>
              <a:t>Διοργανώστε μια εκδήλωση, μια δράση ενημέρωσης και ευαισθητοποίησης  ή μια άλλη πρωτοβουλία κατά τη διάρκεια της</a:t>
            </a:r>
            <a:br>
              <a:rPr lang="el-GR" b="0" dirty="0"/>
            </a:br>
            <a:r>
              <a:rPr lang="el-GR" dirty="0">
                <a:solidFill>
                  <a:srgbClr val="92D050"/>
                </a:solidFill>
                <a:hlinkClick r:id="rId3">
                  <a:extLst>
                    <a:ext uri="{A12FA001-AC4F-418D-AE19-62706E023703}">
                      <ahyp:hlinkClr xmlns:ahyp="http://schemas.microsoft.com/office/drawing/2018/hyperlinkcolor" val="tx"/>
                    </a:ext>
                  </a:extLst>
                </a:hlinkClick>
              </a:rPr>
              <a:t>Ευρωπαϊκής Εβδομάδας για την Ασφάλεια και την Υγεία στην Εργασία</a:t>
            </a:r>
            <a:r>
              <a:rPr lang="el-GR" dirty="0"/>
              <a:t>. </a:t>
            </a:r>
          </a:p>
          <a:p>
            <a:pPr marL="225425" indent="-225425">
              <a:spcAft>
                <a:spcPts val="600"/>
              </a:spcAft>
            </a:pPr>
            <a:r>
              <a:rPr lang="el-GR" b="0" dirty="0"/>
              <a:t>Αποκτήστε το </a:t>
            </a:r>
            <a:r>
              <a:rPr lang="el-GR" dirty="0">
                <a:solidFill>
                  <a:srgbClr val="92D050"/>
                </a:solidFill>
                <a:hlinkClick r:id="rId4">
                  <a:extLst>
                    <a:ext uri="{A12FA001-AC4F-418D-AE19-62706E023703}">
                      <ahyp:hlinkClr xmlns:ahyp="http://schemas.microsoft.com/office/drawing/2018/hyperlinkcolor" val="tx"/>
                    </a:ext>
                  </a:extLst>
                </a:hlinkClick>
              </a:rPr>
              <a:t>πιστοποιητικό της εκστρατείας</a:t>
            </a:r>
            <a:r>
              <a:rPr lang="el-GR" dirty="0">
                <a:solidFill>
                  <a:srgbClr val="92D050"/>
                </a:solidFill>
              </a:rPr>
              <a:t> </a:t>
            </a:r>
            <a:r>
              <a:rPr lang="el-GR" b="0" dirty="0"/>
              <a:t>που αναγνωρίζει την ενεργή  συμμετοχή σας. </a:t>
            </a:r>
          </a:p>
        </p:txBody>
      </p:sp>
      <p:sp>
        <p:nvSpPr>
          <p:cNvPr id="4" name="Content Placeholder 2">
            <a:extLst>
              <a:ext uri="{FF2B5EF4-FFF2-40B4-BE49-F238E27FC236}">
                <a16:creationId xmlns:a16="http://schemas.microsoft.com/office/drawing/2014/main" id="{5C1DBC48-F142-C0B1-11C9-3E783B9F4381}"/>
              </a:ext>
            </a:extLst>
          </p:cNvPr>
          <p:cNvSpPr txBox="1">
            <a:spLocks/>
          </p:cNvSpPr>
          <p:nvPr/>
        </p:nvSpPr>
        <p:spPr>
          <a:xfrm>
            <a:off x="632080" y="2899990"/>
            <a:ext cx="10047753" cy="748142"/>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el-GR" b="0" dirty="0"/>
              <a:t>Προτείνετε εμπνευσμένες πρωτοβουλίες για τα </a:t>
            </a:r>
            <a:r>
              <a:rPr lang="el-GR" dirty="0">
                <a:solidFill>
                  <a:srgbClr val="92D050"/>
                </a:solidFill>
                <a:hlinkClick r:id="rId5">
                  <a:extLst>
                    <a:ext uri="{A12FA001-AC4F-418D-AE19-62706E023703}">
                      <ahyp:hlinkClr xmlns:ahyp="http://schemas.microsoft.com/office/drawing/2018/hyperlinkcolor" val="tx"/>
                    </a:ext>
                  </a:extLst>
                </a:hlinkClick>
              </a:rPr>
              <a:t>Βραβεία Καλής Πρακτικής για τους «Ασφαλείς και Υγιείς Χώρους Εργασίας»</a:t>
            </a:r>
            <a:r>
              <a:rPr lang="el-GR" b="0" dirty="0"/>
              <a:t>, που διοργανώνονται από τους Εθνικούς Εστιακούς Πόλους του </a:t>
            </a:r>
            <a:r>
              <a:rPr lang="en-US" b="0" dirty="0"/>
              <a:t>EU-OSHA</a:t>
            </a:r>
            <a:r>
              <a:rPr lang="el-GR" b="0" dirty="0"/>
              <a:t>. </a:t>
            </a:r>
          </a:p>
        </p:txBody>
      </p:sp>
      <p:sp>
        <p:nvSpPr>
          <p:cNvPr id="13" name="Content Placeholder 2">
            <a:extLst>
              <a:ext uri="{FF2B5EF4-FFF2-40B4-BE49-F238E27FC236}">
                <a16:creationId xmlns:a16="http://schemas.microsoft.com/office/drawing/2014/main" id="{78E2315A-30DE-FD38-61CD-DD0E886F17E4}"/>
              </a:ext>
            </a:extLst>
          </p:cNvPr>
          <p:cNvSpPr txBox="1">
            <a:spLocks/>
          </p:cNvSpPr>
          <p:nvPr/>
        </p:nvSpPr>
        <p:spPr>
          <a:xfrm>
            <a:off x="632079" y="3833037"/>
            <a:ext cx="7703847" cy="2045485"/>
          </a:xfrm>
          <a:prstGeom prst="rect">
            <a:avLst/>
          </a:prstGeom>
        </p:spPr>
        <p:txBody>
          <a:bodyPr anchor="t">
            <a:noAutofit/>
          </a:bodyPr>
          <a:lstStyle>
            <a:lvl1pPr marL="251994" indent="-251994" algn="l" defTabSz="457189" rtl="0" eaLnBrk="1" latinLnBrk="0" hangingPunct="1">
              <a:spcBef>
                <a:spcPts val="600"/>
              </a:spcBef>
              <a:spcAft>
                <a:spcPts val="0"/>
              </a:spcAft>
              <a:buClr>
                <a:schemeClr val="tx2"/>
              </a:buClr>
              <a:buFont typeface="Wingdings" pitchFamily="2" charset="2"/>
              <a:buChar char="§"/>
              <a:defRPr sz="1800" b="1" i="0" kern="1200" baseline="0">
                <a:solidFill>
                  <a:schemeClr val="tx2"/>
                </a:solidFill>
                <a:latin typeface="+mn-lt"/>
                <a:ea typeface="+mn-ea"/>
                <a:cs typeface="+mn-cs"/>
              </a:defRPr>
            </a:lvl1pPr>
            <a:lvl2pPr marL="431989" indent="-179996" algn="l" defTabSz="457189" rtl="0" eaLnBrk="1" latinLnBrk="0" hangingPunct="1">
              <a:spcBef>
                <a:spcPts val="0"/>
              </a:spcBef>
              <a:spcAft>
                <a:spcPts val="0"/>
              </a:spcAft>
              <a:buClrTx/>
              <a:buFont typeface="Arial" pitchFamily="34" charset="0"/>
              <a:buChar char="•"/>
              <a:defRPr sz="1800" kern="1200" baseline="0">
                <a:solidFill>
                  <a:schemeClr val="tx1"/>
                </a:solidFill>
                <a:latin typeface="+mn-lt"/>
                <a:ea typeface="+mn-ea"/>
                <a:cs typeface="+mn-cs"/>
              </a:defRPr>
            </a:lvl2pPr>
            <a:lvl3pPr marL="611985" indent="-179996" algn="l" defTabSz="457189" rtl="0" eaLnBrk="1" latinLnBrk="0" hangingPunct="1">
              <a:spcBef>
                <a:spcPts val="0"/>
              </a:spcBef>
              <a:spcAft>
                <a:spcPts val="0"/>
              </a:spcAft>
              <a:buClrTx/>
              <a:buFont typeface="Arial" pitchFamily="34" charset="0"/>
              <a:buChar char="−"/>
              <a:defRPr sz="1700" kern="1200" baseline="0">
                <a:solidFill>
                  <a:schemeClr val="tx1"/>
                </a:solidFill>
                <a:latin typeface="+mn-lt"/>
                <a:ea typeface="+mn-ea"/>
                <a:cs typeface="+mn-cs"/>
              </a:defRPr>
            </a:lvl3pPr>
            <a:lvl4pPr marL="791980" indent="-179996" algn="l" defTabSz="457189" rtl="0" eaLnBrk="1" latinLnBrk="0" hangingPunct="1">
              <a:spcBef>
                <a:spcPts val="0"/>
              </a:spcBef>
              <a:spcAft>
                <a:spcPts val="0"/>
              </a:spcAft>
              <a:buClrTx/>
              <a:buFont typeface="Arial" pitchFamily="34" charset="0"/>
              <a:buChar char="•"/>
              <a:defRPr sz="1600" kern="1200" baseline="0">
                <a:solidFill>
                  <a:schemeClr val="tx1"/>
                </a:solidFill>
                <a:latin typeface="+mn-lt"/>
                <a:ea typeface="+mn-ea"/>
                <a:cs typeface="+mn-cs"/>
              </a:defRPr>
            </a:lvl4pPr>
            <a:lvl5pPr marL="971976" indent="-179996" algn="l" defTabSz="457189" rtl="0" eaLnBrk="1" latinLnBrk="0" hangingPunct="1">
              <a:spcBef>
                <a:spcPts val="0"/>
              </a:spcBef>
              <a:spcAft>
                <a:spcPts val="0"/>
              </a:spcAft>
              <a:buClrTx/>
              <a:buFont typeface="Arial" pitchFamily="34" charset="0"/>
              <a:buChar char="−"/>
              <a:defRPr sz="1500" kern="1200" baseline="0">
                <a:solidFill>
                  <a:schemeClr val="tx1"/>
                </a:solidFill>
                <a:latin typeface="+mn-lt"/>
                <a:ea typeface="+mn-ea"/>
                <a:cs typeface="+mn-cs"/>
              </a:defRPr>
            </a:lvl5pPr>
            <a:lvl6pPr marL="1257719" indent="-285744" algn="l" defTabSz="457189" rtl="0" eaLnBrk="1" latinLnBrk="0" hangingPunct="1">
              <a:spcBef>
                <a:spcPts val="0"/>
              </a:spcBef>
              <a:buFont typeface="Arial" pitchFamily="34" charset="0"/>
              <a:buChar char="•"/>
              <a:defRPr sz="1400" kern="1200" baseline="0">
                <a:solidFill>
                  <a:schemeClr val="tx1"/>
                </a:solidFill>
                <a:latin typeface="+mn-lt"/>
                <a:ea typeface="+mn-ea"/>
                <a:cs typeface="+mn-cs"/>
              </a:defRPr>
            </a:lvl6pPr>
            <a:lvl7pPr marL="1331967" indent="-179996" algn="l" defTabSz="457189" rtl="0" eaLnBrk="1" latinLnBrk="0" hangingPunct="1">
              <a:spcBef>
                <a:spcPts val="0"/>
              </a:spcBef>
              <a:buFont typeface="Arial" pitchFamily="34" charset="0"/>
              <a:buChar char="−"/>
              <a:defRPr sz="1300" kern="1200" baseline="0">
                <a:solidFill>
                  <a:schemeClr val="tx1"/>
                </a:solidFill>
                <a:latin typeface="+mn-lt"/>
                <a:ea typeface="+mn-ea"/>
                <a:cs typeface="+mn-cs"/>
              </a:defRPr>
            </a:lvl7pPr>
            <a:lvl8pPr marL="3428914" indent="-228594" algn="l" defTabSz="457189" rtl="0" eaLnBrk="1" latinLnBrk="0" hangingPunct="1">
              <a:spcBef>
                <a:spcPct val="20000"/>
              </a:spcBef>
              <a:buFont typeface="Arial"/>
              <a:buChar char="•"/>
              <a:defRPr sz="2000" kern="1200">
                <a:solidFill>
                  <a:schemeClr val="tx1"/>
                </a:solidFill>
                <a:latin typeface="+mn-lt"/>
                <a:ea typeface="+mn-ea"/>
                <a:cs typeface="+mn-cs"/>
              </a:defRPr>
            </a:lvl8pPr>
            <a:lvl9pPr marL="3886103" indent="-228594" algn="l" defTabSz="457189" rtl="0" eaLnBrk="1" latinLnBrk="0" hangingPunct="1">
              <a:spcBef>
                <a:spcPct val="20000"/>
              </a:spcBef>
              <a:buFont typeface="Arial"/>
              <a:buChar char="•"/>
              <a:defRPr sz="2000" kern="1200">
                <a:solidFill>
                  <a:schemeClr val="tx1"/>
                </a:solidFill>
                <a:latin typeface="+mn-lt"/>
                <a:ea typeface="+mn-ea"/>
                <a:cs typeface="+mn-cs"/>
              </a:defRPr>
            </a:lvl9pPr>
          </a:lstStyle>
          <a:p>
            <a:pPr marL="225425" indent="-225425">
              <a:spcAft>
                <a:spcPts val="600"/>
              </a:spcAft>
            </a:pPr>
            <a:r>
              <a:rPr lang="el-GR" b="0" dirty="0"/>
              <a:t>Γίνετε επίσημος</a:t>
            </a:r>
            <a:r>
              <a:rPr lang="el-GR" dirty="0"/>
              <a:t> </a:t>
            </a:r>
            <a:r>
              <a:rPr lang="el-GR" dirty="0">
                <a:solidFill>
                  <a:srgbClr val="92D050"/>
                </a:solidFill>
                <a:hlinkClick r:id="rId6">
                  <a:extLst>
                    <a:ext uri="{A12FA001-AC4F-418D-AE19-62706E023703}">
                      <ahyp:hlinkClr xmlns:ahyp="http://schemas.microsoft.com/office/drawing/2018/hyperlinkcolor" val="tx"/>
                    </a:ext>
                  </a:extLst>
                </a:hlinkClick>
              </a:rPr>
              <a:t>εταίρος της εκστρατείας</a:t>
            </a:r>
            <a:r>
              <a:rPr lang="el-GR" b="0" dirty="0"/>
              <a:t>: για μεγαλύτερη προβολή, γίνετε μέλος ενός πανευρωπαϊκού δικτύου πολυεθνικών επιχειρήσεων που υποστηρίζουν την εκστρατεία. </a:t>
            </a:r>
          </a:p>
          <a:p>
            <a:pPr marL="225425" indent="-225425">
              <a:spcAft>
                <a:spcPts val="600"/>
              </a:spcAft>
            </a:pPr>
            <a:r>
              <a:rPr lang="el-GR" b="0" dirty="0"/>
              <a:t>Γίνετε </a:t>
            </a:r>
            <a:r>
              <a:rPr lang="el-GR" dirty="0">
                <a:solidFill>
                  <a:srgbClr val="92D050"/>
                </a:solidFill>
                <a:hlinkClick r:id="rId7">
                  <a:extLst>
                    <a:ext uri="{A12FA001-AC4F-418D-AE19-62706E023703}">
                      <ahyp:hlinkClr xmlns:ahyp="http://schemas.microsoft.com/office/drawing/2018/hyperlinkcolor" val="tx"/>
                    </a:ext>
                  </a:extLst>
                </a:hlinkClick>
              </a:rPr>
              <a:t>εταίρος από τον χώρο των μέσων μαζικής ενημέρωσης</a:t>
            </a:r>
            <a:r>
              <a:rPr lang="el-GR" b="0" dirty="0"/>
              <a:t>: αποκτήστε πρόσβαση σε αποκλειστικό ενημερωτικό υλικό για τον Τύπο, ευκαιρίες δικτύωσης και </a:t>
            </a:r>
            <a:r>
              <a:rPr lang="el-GR" b="0" dirty="0" err="1"/>
              <a:t>συμμετχή</a:t>
            </a:r>
            <a:r>
              <a:rPr lang="el-GR" b="0" dirty="0"/>
              <a:t> σε εκδηλώσεις.</a:t>
            </a:r>
          </a:p>
        </p:txBody>
      </p:sp>
      <p:pic>
        <p:nvPicPr>
          <p:cNvPr id="7" name="Picture 6">
            <a:extLst>
              <a:ext uri="{FF2B5EF4-FFF2-40B4-BE49-F238E27FC236}">
                <a16:creationId xmlns:a16="http://schemas.microsoft.com/office/drawing/2014/main" id="{C4C8B071-6C97-DB1B-B7DA-25B21340E56C}"/>
              </a:ext>
              <a:ext uri="{C183D7F6-B498-43B3-948B-1728B52AA6E4}">
                <adec:decorative xmlns:adec="http://schemas.microsoft.com/office/drawing/2017/decorative" val="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214675" y="4368604"/>
            <a:ext cx="3493311" cy="2438611"/>
          </a:xfrm>
          <a:prstGeom prst="rect">
            <a:avLst/>
          </a:prstGeom>
        </p:spPr>
      </p:pic>
    </p:spTree>
    <p:extLst>
      <p:ext uri="{BB962C8B-B14F-4D97-AF65-F5344CB8AC3E}">
        <p14:creationId xmlns:p14="http://schemas.microsoft.com/office/powerpoint/2010/main" val="17523700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5DA4C5-AD31-E56C-80BF-7A57877B4D2A}"/>
              </a:ext>
            </a:extLst>
          </p:cNvPr>
          <p:cNvSpPr>
            <a:spLocks noGrp="1"/>
          </p:cNvSpPr>
          <p:nvPr>
            <p:ph type="title"/>
          </p:nvPr>
        </p:nvSpPr>
        <p:spPr/>
        <p:txBody>
          <a:bodyPr/>
          <a:lstStyle/>
          <a:p>
            <a:r>
              <a:rPr lang="el-GR" dirty="0"/>
              <a:t>Παραμείνετε ενημερωμένοι για την εκστρατεία</a:t>
            </a:r>
          </a:p>
        </p:txBody>
      </p:sp>
      <p:sp>
        <p:nvSpPr>
          <p:cNvPr id="4" name="Content Placeholder 16">
            <a:extLst>
              <a:ext uri="{FF2B5EF4-FFF2-40B4-BE49-F238E27FC236}">
                <a16:creationId xmlns:a16="http://schemas.microsoft.com/office/drawing/2014/main" id="{42C4DEA1-9BE3-AD4D-F2A0-108C53A69EE3}"/>
              </a:ext>
            </a:extLst>
          </p:cNvPr>
          <p:cNvSpPr>
            <a:spLocks noGrp="1"/>
          </p:cNvSpPr>
          <p:nvPr>
            <p:ph sz="half" idx="1"/>
          </p:nvPr>
        </p:nvSpPr>
        <p:spPr>
          <a:xfrm>
            <a:off x="624066" y="1867814"/>
            <a:ext cx="11201575" cy="1675759"/>
          </a:xfrm>
        </p:spPr>
        <p:txBody>
          <a:bodyPr>
            <a:noAutofit/>
          </a:bodyPr>
          <a:lstStyle/>
          <a:p>
            <a:pPr>
              <a:spcAft>
                <a:spcPts val="600"/>
              </a:spcAft>
            </a:pPr>
            <a:r>
              <a:rPr lang="el-GR" dirty="0" err="1"/>
              <a:t>Ιστότοπος</a:t>
            </a:r>
            <a:r>
              <a:rPr lang="el-GR" dirty="0"/>
              <a:t> «Ασφαλείς και Υγιείς Χώροι Εργασίας»: </a:t>
            </a:r>
            <a:r>
              <a:rPr lang="el-GR" b="0" dirty="0"/>
              <a:t>μια πληθώρα πληροφοριών στη διάθεσή σας. </a:t>
            </a:r>
          </a:p>
          <a:p>
            <a:pPr>
              <a:spcAft>
                <a:spcPts val="600"/>
              </a:spcAft>
            </a:pPr>
            <a:r>
              <a:rPr lang="el-GR" dirty="0"/>
              <a:t>Εγγραφείτε στο </a:t>
            </a:r>
            <a:r>
              <a:rPr lang="el-GR" b="0" dirty="0"/>
              <a:t>ενημερωτικό δελτίο για τους Ασφαλείς και Υγιείς Χώρους Εργασίας:</a:t>
            </a:r>
            <a:r>
              <a:rPr lang="el-GR" dirty="0"/>
              <a:t> </a:t>
            </a:r>
            <a:r>
              <a:rPr lang="el-GR" b="0" dirty="0"/>
              <a:t>κάθε μήνα, θα λαμβάνετε στο ηλεκτρονικό σας ταχυδρομείο σύντομα, εύκολα κοινοποιήσιμα και περιεκτικά νέα.</a:t>
            </a:r>
          </a:p>
          <a:p>
            <a:pPr>
              <a:spcAft>
                <a:spcPts val="600"/>
              </a:spcAft>
            </a:pPr>
            <a:r>
              <a:rPr lang="el-GR" b="0" dirty="0"/>
              <a:t>Διαδώστε το μήνυμα και ακολουθήστε μας στα </a:t>
            </a:r>
            <a:r>
              <a:rPr lang="el-GR" dirty="0"/>
              <a:t>μέσα κοινωνικής δικτύωσης</a:t>
            </a:r>
            <a:r>
              <a:rPr lang="el-GR" b="0" dirty="0"/>
              <a:t>. </a:t>
            </a:r>
          </a:p>
          <a:p>
            <a:pPr marL="0" indent="0">
              <a:spcAft>
                <a:spcPts val="600"/>
              </a:spcAft>
              <a:buNone/>
            </a:pPr>
            <a:endParaRPr lang="en-GB" b="0" dirty="0"/>
          </a:p>
          <a:p>
            <a:pPr>
              <a:spcAft>
                <a:spcPts val="600"/>
              </a:spcAft>
            </a:pPr>
            <a:endParaRPr lang="en-GB" b="0" dirty="0"/>
          </a:p>
          <a:p>
            <a:pPr>
              <a:spcAft>
                <a:spcPts val="600"/>
              </a:spcAft>
            </a:pPr>
            <a:endParaRPr lang="en-GB" b="0" dirty="0"/>
          </a:p>
          <a:p>
            <a:pPr>
              <a:spcAft>
                <a:spcPts val="600"/>
              </a:spcAft>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endParaRPr lang="en-GB" b="0" dirty="0"/>
          </a:p>
          <a:p>
            <a:pPr marL="0" indent="0">
              <a:spcAft>
                <a:spcPts val="600"/>
              </a:spcAft>
              <a:buNone/>
            </a:pPr>
            <a:r>
              <a:rPr lang="el-GR" b="0" dirty="0"/>
              <a:t> </a:t>
            </a:r>
          </a:p>
        </p:txBody>
      </p:sp>
      <p:pic>
        <p:nvPicPr>
          <p:cNvPr id="6" name="Graphic 5" descr="Λογότυπο LinkedIn">
            <a:hlinkClick r:id="rId3"/>
            <a:extLst>
              <a:ext uri="{FF2B5EF4-FFF2-40B4-BE49-F238E27FC236}">
                <a16:creationId xmlns:a16="http://schemas.microsoft.com/office/drawing/2014/main" id="{5CA3E554-F4E9-1CE6-26CD-1D307EC780F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781593" y="3745461"/>
            <a:ext cx="390525" cy="390525"/>
          </a:xfrm>
          <a:prstGeom prst="rect">
            <a:avLst/>
          </a:prstGeom>
        </p:spPr>
      </p:pic>
      <p:pic>
        <p:nvPicPr>
          <p:cNvPr id="7" name="Graphic 6" descr="Λογότυπο Facebook">
            <a:hlinkClick r:id="rId5"/>
            <a:extLst>
              <a:ext uri="{FF2B5EF4-FFF2-40B4-BE49-F238E27FC236}">
                <a16:creationId xmlns:a16="http://schemas.microsoft.com/office/drawing/2014/main" id="{2CE42A9A-2165-5771-5A04-01CF8BA9F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499689" y="3745461"/>
            <a:ext cx="180975" cy="381000"/>
          </a:xfrm>
          <a:prstGeom prst="rect">
            <a:avLst/>
          </a:prstGeom>
        </p:spPr>
      </p:pic>
      <p:pic>
        <p:nvPicPr>
          <p:cNvPr id="8" name="Graphic 7" descr="Λογότυπο Bluesky">
            <a:hlinkClick r:id="rId7"/>
            <a:extLst>
              <a:ext uri="{FF2B5EF4-FFF2-40B4-BE49-F238E27FC236}">
                <a16:creationId xmlns:a16="http://schemas.microsoft.com/office/drawing/2014/main" id="{13A413D1-F3EE-8212-B83A-A7BFEED6FEC5}"/>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5008235" y="3753646"/>
            <a:ext cx="428625" cy="381000"/>
          </a:xfrm>
          <a:prstGeom prst="rect">
            <a:avLst/>
          </a:prstGeom>
        </p:spPr>
      </p:pic>
      <p:pic>
        <p:nvPicPr>
          <p:cNvPr id="9" name="Graphic 8" descr="Λογότυπο YouTube">
            <a:hlinkClick r:id="rId9"/>
            <a:extLst>
              <a:ext uri="{FF2B5EF4-FFF2-40B4-BE49-F238E27FC236}">
                <a16:creationId xmlns:a16="http://schemas.microsoft.com/office/drawing/2014/main" id="{2FC982CB-23E2-CA75-7F6F-9F234F7997C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5669448" y="3745461"/>
            <a:ext cx="533400" cy="381000"/>
          </a:xfrm>
          <a:prstGeom prst="rect">
            <a:avLst/>
          </a:prstGeom>
        </p:spPr>
      </p:pic>
      <p:pic>
        <p:nvPicPr>
          <p:cNvPr id="10" name="Graphic 9" descr="Λογότυπο Flickr">
            <a:hlinkClick r:id="rId11"/>
            <a:extLst>
              <a:ext uri="{FF2B5EF4-FFF2-40B4-BE49-F238E27FC236}">
                <a16:creationId xmlns:a16="http://schemas.microsoft.com/office/drawing/2014/main" id="{D9CCDE08-4360-3DDD-5191-AAB1A246794C}"/>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482356" y="3854998"/>
            <a:ext cx="371475" cy="161925"/>
          </a:xfrm>
          <a:prstGeom prst="rect">
            <a:avLst/>
          </a:prstGeom>
        </p:spPr>
      </p:pic>
      <p:sp>
        <p:nvSpPr>
          <p:cNvPr id="5" name="TextBox 4">
            <a:extLst>
              <a:ext uri="{FF2B5EF4-FFF2-40B4-BE49-F238E27FC236}">
                <a16:creationId xmlns:a16="http://schemas.microsoft.com/office/drawing/2014/main" id="{61E78753-6BA7-5C4B-D0D8-E33608DCE258}"/>
              </a:ext>
            </a:extLst>
          </p:cNvPr>
          <p:cNvSpPr txBox="1"/>
          <p:nvPr/>
        </p:nvSpPr>
        <p:spPr>
          <a:xfrm>
            <a:off x="3653793" y="4328347"/>
            <a:ext cx="3901741" cy="461665"/>
          </a:xfrm>
          <a:prstGeom prst="rect">
            <a:avLst/>
          </a:prstGeom>
          <a:noFill/>
        </p:spPr>
        <p:txBody>
          <a:bodyPr wrap="square">
            <a:spAutoFit/>
          </a:bodyPr>
          <a:lstStyle/>
          <a:p>
            <a:r>
              <a:rPr lang="el-GR" sz="2400" b="1" i="0" u="none" strike="noStrike" baseline="0" dirty="0">
                <a:solidFill>
                  <a:srgbClr val="003199"/>
                </a:solidFill>
                <a:latin typeface="Myriad Pro" panose="020B0503030403020204" pitchFamily="34" charset="0"/>
              </a:rPr>
              <a:t>#EUhealthyworkplaces </a:t>
            </a:r>
          </a:p>
        </p:txBody>
      </p:sp>
      <p:pic>
        <p:nvPicPr>
          <p:cNvPr id="13" name="Graphic 12">
            <a:extLst>
              <a:ext uri="{FF2B5EF4-FFF2-40B4-BE49-F238E27FC236}">
                <a16:creationId xmlns:a16="http://schemas.microsoft.com/office/drawing/2014/main" id="{D4D5CE5E-0612-4D69-85FD-B089B26BAF4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7079062" y="3745461"/>
            <a:ext cx="592766" cy="958887"/>
          </a:xfrm>
          <a:prstGeom prst="rect">
            <a:avLst/>
          </a:prstGeom>
        </p:spPr>
      </p:pic>
      <p:grpSp>
        <p:nvGrpSpPr>
          <p:cNvPr id="15" name="Group 14">
            <a:extLst>
              <a:ext uri="{FF2B5EF4-FFF2-40B4-BE49-F238E27FC236}">
                <a16:creationId xmlns:a16="http://schemas.microsoft.com/office/drawing/2014/main" id="{64DA1346-73A5-E86D-6827-657FA0E18B45}"/>
              </a:ext>
              <a:ext uri="{C183D7F6-B498-43B3-948B-1728B52AA6E4}">
                <adec:decorative xmlns:adec="http://schemas.microsoft.com/office/drawing/2017/decorative" val="1"/>
              </a:ext>
            </a:extLst>
          </p:cNvPr>
          <p:cNvGrpSpPr/>
          <p:nvPr/>
        </p:nvGrpSpPr>
        <p:grpSpPr>
          <a:xfrm>
            <a:off x="8186014" y="3745461"/>
            <a:ext cx="3639627" cy="3001174"/>
            <a:chOff x="8155155" y="3779360"/>
            <a:chExt cx="3639627" cy="3001174"/>
          </a:xfrm>
        </p:grpSpPr>
        <p:pic>
          <p:nvPicPr>
            <p:cNvPr id="12" name="Picture 11">
              <a:extLst>
                <a:ext uri="{FF2B5EF4-FFF2-40B4-BE49-F238E27FC236}">
                  <a16:creationId xmlns:a16="http://schemas.microsoft.com/office/drawing/2014/main" id="{FA938CF1-F2D0-C2F5-747D-9092156F9A09}"/>
                </a:ext>
                <a:ext uri="{C183D7F6-B498-43B3-948B-1728B52AA6E4}">
                  <adec:decorative xmlns:adec="http://schemas.microsoft.com/office/drawing/2017/decorative" val="1"/>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55155" y="3779360"/>
              <a:ext cx="3639627" cy="2975106"/>
            </a:xfrm>
            <a:prstGeom prst="rect">
              <a:avLst/>
            </a:prstGeom>
          </p:spPr>
        </p:pic>
        <p:sp>
          <p:nvSpPr>
            <p:cNvPr id="14" name="TextBox 13">
              <a:extLst>
                <a:ext uri="{FF2B5EF4-FFF2-40B4-BE49-F238E27FC236}">
                  <a16:creationId xmlns:a16="http://schemas.microsoft.com/office/drawing/2014/main" id="{5154CDF7-F0E7-FEE8-2BD4-8599746603E8}"/>
                </a:ext>
              </a:extLst>
            </p:cNvPr>
            <p:cNvSpPr txBox="1"/>
            <p:nvPr/>
          </p:nvSpPr>
          <p:spPr>
            <a:xfrm>
              <a:off x="9163050" y="6580479"/>
              <a:ext cx="2085975" cy="200055"/>
            </a:xfrm>
            <a:prstGeom prst="rect">
              <a:avLst/>
            </a:prstGeom>
            <a:noFill/>
          </p:spPr>
          <p:txBody>
            <a:bodyPr wrap="square" rtlCol="0">
              <a:spAutoFit/>
            </a:bodyPr>
            <a:lstStyle/>
            <a:p>
              <a:r>
                <a:rPr lang="el-GR" sz="700" dirty="0">
                  <a:solidFill>
                    <a:schemeClr val="bg1"/>
                  </a:solidFill>
                </a:rPr>
                <a:t>© PaeGAG - stock.adobe.com </a:t>
              </a:r>
            </a:p>
          </p:txBody>
        </p:sp>
      </p:grpSp>
    </p:spTree>
    <p:extLst>
      <p:ext uri="{BB962C8B-B14F-4D97-AF65-F5344CB8AC3E}">
        <p14:creationId xmlns:p14="http://schemas.microsoft.com/office/powerpoint/2010/main" val="2034050229"/>
      </p:ext>
    </p:extLst>
  </p:cSld>
  <p:clrMapOvr>
    <a:masterClrMapping/>
  </p:clrMapOvr>
</p:sld>
</file>

<file path=ppt/theme/theme1.xml><?xml version="1.0" encoding="utf-8"?>
<a:theme xmlns:a="http://schemas.openxmlformats.org/drawingml/2006/main" name="Theme1">
  <a:themeElements>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Elements>
  <a:objectDefaults/>
  <a:extraClrSchemeLst>
    <a:extraClrScheme>
      <a:clrScheme name="EU-OSHA HWC 2026">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extraClrScheme>
  </a:extraClrSchemeLst>
  <a:extLst>
    <a:ext uri="{05A4C25C-085E-4340-85A3-A5531E510DB2}">
      <thm15:themeFamily xmlns:thm15="http://schemas.microsoft.com/office/thememl/2012/main" name="Theme1" id="{2D9F2BE2-8C09-4DD0-841D-02C8DD75103C}" vid="{5F5B35B9-6E25-4DD5-87EE-04018E0015D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EU-OSHA HWC">
    <a:dk1>
      <a:srgbClr val="000000"/>
    </a:dk1>
    <a:lt1>
      <a:srgbClr val="FFFFFF"/>
    </a:lt1>
    <a:dk2>
      <a:srgbClr val="003399"/>
    </a:dk2>
    <a:lt2>
      <a:srgbClr val="FFFFFF"/>
    </a:lt2>
    <a:accent1>
      <a:srgbClr val="003399"/>
    </a:accent1>
    <a:accent2>
      <a:srgbClr val="A9DE4E"/>
    </a:accent2>
    <a:accent3>
      <a:srgbClr val="B7D31A"/>
    </a:accent3>
    <a:accent4>
      <a:srgbClr val="FCFFDD"/>
    </a:accent4>
    <a:accent5>
      <a:srgbClr val="DCE1FF"/>
    </a:accent5>
    <a:accent6>
      <a:srgbClr val="61A231"/>
    </a:accent6>
    <a:hlink>
      <a:srgbClr val="003399"/>
    </a:hlink>
    <a:folHlink>
      <a:srgbClr val="B1B3B4"/>
    </a:folHlink>
  </a:clrScheme>
  <a:fontScheme name="EUOSHA Corporate">
    <a:maj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EUOSHA Corporate">
    <a:fillStyleLst>
      <a:solidFill>
        <a:schemeClr val="phClr"/>
      </a:solidFill>
      <a:gradFill rotWithShape="1">
        <a:gsLst>
          <a:gs pos="0">
            <a:schemeClr val="phClr">
              <a:tint val="50000"/>
              <a:satMod val="300000"/>
              <a:lumMod val="100000"/>
            </a:schemeClr>
          </a:gs>
          <a:gs pos="100000">
            <a:schemeClr val="phClr">
              <a:tint val="90000"/>
            </a:schemeClr>
          </a:gs>
        </a:gsLst>
        <a:lin ang="16200000" scaled="1"/>
      </a:gradFill>
      <a:gradFill rotWithShape="1">
        <a:gsLst>
          <a:gs pos="0">
            <a:schemeClr val="phClr">
              <a:tint val="100000"/>
              <a:shade val="51000"/>
              <a:satMod val="130000"/>
              <a:lumMod val="100000"/>
            </a:schemeClr>
          </a:gs>
          <a:gs pos="100000">
            <a:schemeClr val="phClr">
              <a:shade val="90000"/>
              <a:lumMod val="90000"/>
            </a:schemeClr>
          </a:gs>
        </a:gsLst>
        <a:lin ang="5400000" scaled="0"/>
      </a:gradFill>
    </a:fillStyleLst>
    <a:lnStyleLst>
      <a:ln w="9525"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75000"/>
            </a:srgbClr>
          </a:outerShdw>
        </a:effectLst>
      </a:effectStyle>
      <a:effectStyle>
        <a:effectLst>
          <a:outerShdw blurRad="38100" dist="25400" dir="5400000" rotWithShape="0">
            <a:srgbClr val="000000">
              <a:alpha val="45000"/>
            </a:srgbClr>
          </a:outerShdw>
        </a:effectLst>
      </a:effectStyle>
      <a:effectStyle>
        <a:effectLst>
          <a:outerShdw blurRad="88900" dist="38100" dir="5400000" algn="ctr" rotWithShape="0">
            <a:srgbClr val="000000">
              <a:alpha val="65000"/>
            </a:srgbClr>
          </a:outerShdw>
        </a:effectLst>
        <a:scene3d>
          <a:camera prst="orthographicFront">
            <a:rot lat="0" lon="0" rev="0"/>
          </a:camera>
          <a:lightRig rig="threePt" dir="t">
            <a:rot lat="0" lon="0" rev="5400000"/>
          </a:lightRig>
        </a:scene3d>
        <a:sp3d>
          <a:bevelT w="25400" h="38100"/>
        </a:sp3d>
      </a:effectStyle>
    </a:effectStyleLst>
    <a:bgFillStyleLst>
      <a:solidFill>
        <a:schemeClr val="phClr"/>
      </a:solidFill>
      <a:gradFill rotWithShape="1">
        <a:gsLst>
          <a:gs pos="0">
            <a:schemeClr val="phClr">
              <a:tint val="40000"/>
              <a:shade val="100000"/>
              <a:hueMod val="100000"/>
              <a:satMod val="350000"/>
              <a:lumMod val="100000"/>
            </a:schemeClr>
          </a:gs>
          <a:gs pos="92000">
            <a:schemeClr val="phClr">
              <a:shade val="88000"/>
              <a:hueMod val="96000"/>
              <a:satMod val="120000"/>
              <a:lumMod val="74000"/>
            </a:schemeClr>
          </a:gs>
        </a:gsLst>
        <a:path path="circle">
          <a:fillToRect l="50000" t="-80000" r="50000" b="180000"/>
        </a:path>
      </a:gradFill>
      <a:gradFill rotWithShape="1">
        <a:gsLst>
          <a:gs pos="0">
            <a:schemeClr val="phClr">
              <a:tint val="80000"/>
              <a:shade val="100000"/>
              <a:hueMod val="100000"/>
              <a:satMod val="300000"/>
              <a:lumMod val="100000"/>
            </a:schemeClr>
          </a:gs>
          <a:gs pos="100000">
            <a:schemeClr val="phClr">
              <a:shade val="84000"/>
              <a:hueMod val="96000"/>
              <a:satMod val="120000"/>
              <a:lumMod val="8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74375373-3c44-45ee-a688-8fa44d7da57a">
      <Terms xmlns="http://schemas.microsoft.com/office/infopath/2007/PartnerControls"/>
    </lcf76f155ced4ddcb4097134ff3c332f>
    <TaxCatchAll xmlns="d5ac9beb-95ef-4df8-be38-b0ea3ce121b4"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F1A8072D50D324290DB59222B659673" ma:contentTypeVersion="15" ma:contentTypeDescription="Create a new document." ma:contentTypeScope="" ma:versionID="9e6cbb1b56caa255d0a1bbd001c277e9">
  <xsd:schema xmlns:xsd="http://www.w3.org/2001/XMLSchema" xmlns:xs="http://www.w3.org/2001/XMLSchema" xmlns:p="http://schemas.microsoft.com/office/2006/metadata/properties" xmlns:ns2="74375373-3c44-45ee-a688-8fa44d7da57a" xmlns:ns3="d5ac9beb-95ef-4df8-be38-b0ea3ce121b4" targetNamespace="http://schemas.microsoft.com/office/2006/metadata/properties" ma:root="true" ma:fieldsID="6495e9695a6c4b71d2d3259f56bae0f6" ns2:_="" ns3:_="">
    <xsd:import namespace="74375373-3c44-45ee-a688-8fa44d7da57a"/>
    <xsd:import namespace="d5ac9beb-95ef-4df8-be38-b0ea3ce121b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4375373-3c44-45ee-a688-8fa44d7da57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43eddb06-0740-404c-89a8-dbfe3edc3644"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Location" ma:index="22"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5ac9beb-95ef-4df8-be38-b0ea3ce121b4"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287d961c-142d-46b7-b7b5-46e4ba4cb74c}" ma:internalName="TaxCatchAll" ma:showField="CatchAllData" ma:web="d5ac9beb-95ef-4df8-be38-b0ea3ce121b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5C73E6F-A96F-49EB-BDFD-3A55EF48DB84}">
  <ds:schemaRefs>
    <ds:schemaRef ds:uri="http://schemas.microsoft.com/sharepoint/v3/contenttype/forms"/>
  </ds:schemaRefs>
</ds:datastoreItem>
</file>

<file path=customXml/itemProps2.xml><?xml version="1.0" encoding="utf-8"?>
<ds:datastoreItem xmlns:ds="http://schemas.openxmlformats.org/officeDocument/2006/customXml" ds:itemID="{D033B12B-D547-4B73-8D31-0938A3F8A76B}">
  <ds:schemaRefs>
    <ds:schemaRef ds:uri="http://purl.org/dc/elements/1.1/"/>
    <ds:schemaRef ds:uri="d5ac9beb-95ef-4df8-be38-b0ea3ce121b4"/>
    <ds:schemaRef ds:uri="http://schemas.openxmlformats.org/package/2006/metadata/core-properties"/>
    <ds:schemaRef ds:uri="http://schemas.microsoft.com/office/2006/metadata/properties"/>
    <ds:schemaRef ds:uri="http://schemas.microsoft.com/office/2006/documentManagement/types"/>
    <ds:schemaRef ds:uri="http://schemas.microsoft.com/office/infopath/2007/PartnerControls"/>
    <ds:schemaRef ds:uri="74375373-3c44-45ee-a688-8fa44d7da57a"/>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D9619B57-B024-4799-8F50-42879C640C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4375373-3c44-45ee-a688-8fa44d7da57a"/>
    <ds:schemaRef ds:uri="d5ac9beb-95ef-4df8-be38-b0ea3ce121b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EUOSHA Campaign 2026</Template>
  <TotalTime>2415</TotalTime>
  <Words>7826</Words>
  <Application>Microsoft Office PowerPoint</Application>
  <PresentationFormat>Widescreen</PresentationFormat>
  <Paragraphs>539</Paragraphs>
  <Slides>30</Slides>
  <Notes>29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Aptos</vt:lpstr>
      <vt:lpstr>Arial</vt:lpstr>
      <vt:lpstr>Courier New</vt:lpstr>
      <vt:lpstr>Myriad Pro</vt:lpstr>
      <vt:lpstr>Symbol</vt:lpstr>
      <vt:lpstr>Wingdings</vt:lpstr>
      <vt:lpstr>Theme1</vt:lpstr>
      <vt:lpstr>Εκστρατεία 2026-2028 «Ασφαλείς και Υγιείς Χώροι Εργασίας» «Προαγωγή της ψυχικής υγείας στην εργασία με τη συμμετοχή όλων» </vt:lpstr>
      <vt:lpstr>Πίνακας περιεχομένων</vt:lpstr>
      <vt:lpstr>Η συνολική εικόνα: η ψυχική υγεία επηρεάζει την καθημερινή ζωή και την εργασία </vt:lpstr>
      <vt:lpstr>Η συνολική εικόνα: τι διακυβεύεται;</vt:lpstr>
      <vt:lpstr>Η συνολική εικόνα: η άποψη των εργαζομένων </vt:lpstr>
      <vt:lpstr>Η συνολική εικόνα: η άποψη των επιχειρήσεων/οργανισμών  σε σύγκριση με την άποψη των εργαζομένων -1- </vt:lpstr>
      <vt:lpstr>Η συνολική εικόνα: η άποψη των επιχειρήσεων/οργανισμών -2- </vt:lpstr>
      <vt:lpstr>Σκοποί και στόχοι της εκστρατείας</vt:lpstr>
      <vt:lpstr>Σε ποιους απευθύνεται η εκστρατεία;  Ποιοι θα πρέπει να συμμετάσχουν;</vt:lpstr>
      <vt:lpstr>Οδικός χάρτης για δράση: οι πέντε τομείς προτεραιότητας της εκστρατείας</vt:lpstr>
      <vt:lpstr>Προτεραιότητα 1: Εκτίμηση και διαχείριση των ψυχοκοινωνικών κινδύνων -1- </vt:lpstr>
      <vt:lpstr>Προτεραιότητα 1: Εκτίμηση και διαχείριση των ψυχοκοινωνικών κινδύνων -2- </vt:lpstr>
      <vt:lpstr>Προτεραιότητα 1: Εκτίμηση και διαχείριση των ψυχοκοινωνικών κινδύνων -3- </vt:lpstr>
      <vt:lpstr>Προτεραιότητα 1: Εκτίμηση και διαχείριση των ψυχοκοινωνικών κινδύνων -4- </vt:lpstr>
      <vt:lpstr>Προτεραιότητα 2: Παρενόχληση, σεξουαλική παρενόχληση και βία -1-</vt:lpstr>
      <vt:lpstr>Προτεραιότητα 2: Παρενόχληση, σεξουαλική παρενόχληση και βία -2-</vt:lpstr>
      <vt:lpstr>Προτεραιότητα 2: Παρενόχληση, σεξουαλική παρενόχληση και βία -3-</vt:lpstr>
      <vt:lpstr>Προτεραιότητα 3: Σωματικοί κίνδυνοι και ψυχική υγεία -1- </vt:lpstr>
      <vt:lpstr>Προτεραιότητα 3: Σωματικοί κίνδυνοι και ψυχική υγεία -2- </vt:lpstr>
      <vt:lpstr>Προτεραιότητα 4: Ψυχοκοινωνικοί κίνδυνοι στον κλάδο  της υγειονομικής περίθαλψης και κοινωνικής πρόνοιας·-1- </vt:lpstr>
      <vt:lpstr>Προτεραιότητα 4: Ψυχοκοινωνικοί κίνδυνοι στον κλάδο  της υγειονομικής περίθαλψης και κοινωνικής πρόνοιας·-2- </vt:lpstr>
      <vt:lpstr>Προτεραιότητα 4: Ψυχοκοινωνικοί κίνδυνοι στον κλάδο  της υγειονομικής περίθαλψης και κοινωνικής πρόνοιας·-3- </vt:lpstr>
      <vt:lpstr>Προτεραιότητα 5: Υποστήριξη της ψυχικής υγείας στην εργασία -1- </vt:lpstr>
      <vt:lpstr>Προτεραιότητα 5: Υποστήριξη της ψυχικής υγείας στην εργασία -2- </vt:lpstr>
      <vt:lpstr>Προτεραιότητα 5: Υποστήριξη της ψυχικής υγείας στην εργασία -3- </vt:lpstr>
      <vt:lpstr>Το δίκτυο του EU-OSHA</vt:lpstr>
      <vt:lpstr>Υλικό της εκστρατείας: όλα όσα χρειάζεστε, διαθέσιμα σε ένα σημείο</vt:lpstr>
      <vt:lpstr>Εργαλειοθήκη και ψηφιακή προβολή: προάγετε αποτελεσματικά την εκστρατεία</vt:lpstr>
      <vt:lpstr>Πώς να συμμετάσχετε στην εκστρατεία;</vt:lpstr>
      <vt:lpstr>Παραμείνετε ενημερωμένοι για την εκστρατεία</vt:lpstr>
    </vt:vector>
  </TitlesOfParts>
  <Company>CDT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Workplaces Campaign 2026-2028  “Together for mental health at work”</dc:title>
  <dc:creator>CDT</dc:creator>
  <cp:lastModifiedBy>Naiara MACIAS - Communication Assistant</cp:lastModifiedBy>
  <cp:revision>126</cp:revision>
  <dcterms:created xsi:type="dcterms:W3CDTF">2026-06-23T11:43:48Z</dcterms:created>
  <dcterms:modified xsi:type="dcterms:W3CDTF">2026-09-15T14:58:50Z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0x0101005F1A8072D50D324290DB59222B659673</vt:lpwstr>
  </property>
  <property fmtid="{D5CDD505-2E9C-101B-9397-08002B2CF9AE}" pid="3" name="MediaServiceImageTags">
    <vt:lpwstr/>
  </property>
</Properties>
</file>