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75B396-2127-447C-8BA3-FCBCE5772F02}" v="6" dt="2026-09-21T09:13:51.0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175" autoAdjust="0"/>
  </p:normalViewPr>
  <p:slideViewPr>
    <p:cSldViewPr snapToGrid="0">
      <p:cViewPr varScale="1">
        <p:scale>
          <a:sx n="109" d="100"/>
          <a:sy n="109" d="100"/>
        </p:scale>
        <p:origin x="1380" y="72"/>
      </p:cViewPr>
      <p:guideLst>
        <p:guide orient="horz" pos="816"/>
        <p:guide pos="4584"/>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Fear of job loss</c:v>
                </c:pt>
                <c:pt idx="1">
                  <c:v>Long or irregular working hours</c:v>
                </c:pt>
                <c:pt idx="2">
                  <c:v>Poor communication or cooperation within the organisation</c:v>
                </c:pt>
                <c:pt idx="3">
                  <c:v>Time pressure</c:v>
                </c:pt>
                <c:pt idx="4">
                  <c:v>Having to deal with difficult customers, patients, pupils etc.</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Fear of job loss</c:v>
                </c:pt>
                <c:pt idx="1">
                  <c:v>Long or irregular working hours</c:v>
                </c:pt>
                <c:pt idx="2">
                  <c:v>Poor communication or cooperation within the organisation</c:v>
                </c:pt>
                <c:pt idx="3">
                  <c:v>Time pressure</c:v>
                </c:pt>
                <c:pt idx="4">
                  <c:v>Having to deal with difficult customers, patients, pupils etc.</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en-US"/>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n-GB" sz="1600" b="1" kern="1200">
              <a:solidFill>
                <a:srgbClr val="003399"/>
              </a:solidFill>
              <a:latin typeface="Arial" panose="020B0604020202020204" pitchFamily="34" charset="0"/>
              <a:ea typeface="+mn-ea"/>
              <a:cs typeface="Arial" panose="020B0604020202020204" pitchFamily="34" charset="0"/>
            </a:rPr>
            <a:t>PRIORITY AREA 1 </a:t>
          </a:r>
        </a:p>
        <a:p>
          <a:pPr marL="0" lvl="0" algn="ctr" defTabSz="622300">
            <a:lnSpc>
              <a:spcPct val="90000"/>
            </a:lnSpc>
            <a:spcBef>
              <a:spcPct val="0"/>
            </a:spcBef>
            <a:spcAft>
              <a:spcPct val="35000"/>
            </a:spcAft>
            <a:buNone/>
          </a:pPr>
          <a:r>
            <a:rPr lang="en-GB" sz="1600" b="0" i="1" kern="1200">
              <a:solidFill>
                <a:srgbClr val="003399"/>
              </a:solidFill>
              <a:latin typeface="Arial" panose="020B0604020202020204" pitchFamily="34" charset="0"/>
              <a:ea typeface="+mn-ea"/>
              <a:cs typeface="Arial" panose="020B0604020202020204" pitchFamily="34" charset="0"/>
            </a:rPr>
            <a:t>February – May 2027 </a:t>
          </a:r>
          <a:endParaRPr lang="en-GB" sz="1600" b="0" i="1" kern="1200" dirty="0">
            <a:solidFill>
              <a:srgbClr val="003399"/>
            </a:solidFill>
            <a:latin typeface="Arial" panose="020B0604020202020204" pitchFamily="34" charset="0"/>
            <a:ea typeface="+mn-ea"/>
            <a:cs typeface="Arial" panose="020B0604020202020204" pitchFamily="34" charset="0"/>
          </a:endParaRP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n-GB" sz="1600" b="1" dirty="0">
              <a:solidFill>
                <a:srgbClr val="003399"/>
              </a:solidFill>
              <a:latin typeface="Arial" panose="020B0604020202020204" pitchFamily="34" charset="0"/>
              <a:cs typeface="Arial" panose="020B0604020202020204" pitchFamily="34" charset="0"/>
            </a:rPr>
            <a:t>Psychosocial risk assessment and management</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en-GB" sz="1600" b="1">
              <a:solidFill>
                <a:srgbClr val="003399"/>
              </a:solidFill>
              <a:latin typeface="Arial" panose="020B0604020202020204" pitchFamily="34" charset="0"/>
              <a:cs typeface="Arial" panose="020B0604020202020204" pitchFamily="34" charset="0"/>
            </a:rPr>
            <a:t>PRIORITY AREA 2</a:t>
          </a:r>
        </a:p>
        <a:p>
          <a:r>
            <a:rPr lang="en-GB" sz="1600" i="1">
              <a:solidFill>
                <a:srgbClr val="003399"/>
              </a:solidFill>
              <a:latin typeface="Arial" panose="020B0604020202020204" pitchFamily="34" charset="0"/>
              <a:ea typeface="+mn-ea"/>
              <a:cs typeface="Arial" panose="020B0604020202020204" pitchFamily="34" charset="0"/>
            </a:rPr>
            <a:t>June</a:t>
          </a:r>
          <a:r>
            <a:rPr lang="en-GB" sz="1600" i="1">
              <a:solidFill>
                <a:srgbClr val="003399"/>
              </a:solidFill>
              <a:latin typeface="Arial" panose="020B0604020202020204" pitchFamily="34" charset="0"/>
              <a:cs typeface="Arial" panose="020B0604020202020204" pitchFamily="34" charset="0"/>
            </a:rPr>
            <a:t> – September 2027 </a:t>
          </a:r>
          <a:endParaRPr lang="en-GB" sz="1600" dirty="0">
            <a:solidFill>
              <a:srgbClr val="003399"/>
            </a:solidFill>
            <a:latin typeface="Arial" panose="020B0604020202020204" pitchFamily="34" charset="0"/>
            <a:cs typeface="Arial" panose="020B0604020202020204" pitchFamily="34" charset="0"/>
          </a:endParaRP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n-GB" sz="1600" b="1" kern="1200">
              <a:solidFill>
                <a:srgbClr val="003399"/>
              </a:solidFill>
              <a:latin typeface="Arial" panose="020B0604020202020204" pitchFamily="34" charset="0"/>
              <a:ea typeface="+mn-ea"/>
              <a:cs typeface="Arial" panose="020B0604020202020204" pitchFamily="34" charset="0"/>
            </a:rPr>
            <a:t>Harassment, sexual harassment, and violence</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en-GB" sz="1600" b="1" kern="1200" dirty="0">
              <a:solidFill>
                <a:srgbClr val="003399"/>
              </a:solidFill>
              <a:latin typeface="Arial" panose="020B0604020202020204" pitchFamily="34" charset="0"/>
              <a:cs typeface="Arial" panose="020B0604020202020204" pitchFamily="34" charset="0"/>
            </a:rPr>
            <a:t>PRIORITY </a:t>
          </a:r>
          <a:r>
            <a:rPr lang="en-GB" sz="1600" b="1" kern="1200" dirty="0">
              <a:solidFill>
                <a:srgbClr val="003399"/>
              </a:solidFill>
              <a:latin typeface="Arial" panose="020B0604020202020204" pitchFamily="34" charset="0"/>
              <a:ea typeface="+mn-ea"/>
              <a:cs typeface="Arial" panose="020B0604020202020204" pitchFamily="34" charset="0"/>
            </a:rPr>
            <a:t>AREA</a:t>
          </a:r>
          <a:r>
            <a:rPr lang="en-GB" sz="1600" b="1" kern="1200" dirty="0">
              <a:solidFill>
                <a:srgbClr val="003399"/>
              </a:solidFill>
              <a:latin typeface="Arial" panose="020B0604020202020204" pitchFamily="34" charset="0"/>
              <a:cs typeface="Arial" panose="020B0604020202020204" pitchFamily="34" charset="0"/>
            </a:rPr>
            <a:t> 3</a:t>
          </a:r>
        </a:p>
        <a:p>
          <a:r>
            <a:rPr lang="en-GB" sz="1600" i="1" kern="1200" dirty="0">
              <a:solidFill>
                <a:srgbClr val="003399"/>
              </a:solidFill>
              <a:latin typeface="Arial" panose="020B0604020202020204" pitchFamily="34" charset="0"/>
              <a:ea typeface="+mn-ea"/>
              <a:cs typeface="Arial" panose="020B0604020202020204" pitchFamily="34" charset="0"/>
            </a:rPr>
            <a:t>October 2027 – January 2028 </a:t>
          </a:r>
          <a:endParaRPr lang="en-GB" sz="1600" kern="1200" dirty="0">
            <a:solidFill>
              <a:srgbClr val="003399"/>
            </a:solidFill>
            <a:latin typeface="Arial" panose="020B0604020202020204" pitchFamily="34" charset="0"/>
            <a:cs typeface="Arial" panose="020B0604020202020204" pitchFamily="34" charset="0"/>
          </a:endParaRP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n-GB" sz="1600" b="1" kern="1200">
              <a:solidFill>
                <a:srgbClr val="003399"/>
              </a:solidFill>
              <a:latin typeface="Arial" panose="020B0604020202020204" pitchFamily="34" charset="0"/>
              <a:ea typeface="+mn-ea"/>
              <a:cs typeface="Arial" panose="020B0604020202020204" pitchFamily="34" charset="0"/>
            </a:rPr>
            <a:t>Physical</a:t>
          </a:r>
          <a:r>
            <a:rPr lang="en-GB" sz="1600" b="1" kern="1200">
              <a:solidFill>
                <a:srgbClr val="003399"/>
              </a:solidFill>
              <a:latin typeface="Arial" panose="020B0604020202020204" pitchFamily="34" charset="0"/>
              <a:cs typeface="Arial" panose="020B0604020202020204" pitchFamily="34" charset="0"/>
            </a:rPr>
            <a:t> </a:t>
          </a:r>
          <a:r>
            <a:rPr lang="en-GB" sz="1600" b="1" kern="1200">
              <a:solidFill>
                <a:srgbClr val="003399"/>
              </a:solidFill>
              <a:latin typeface="Arial" panose="020B0604020202020204" pitchFamily="34" charset="0"/>
              <a:ea typeface="+mn-ea"/>
              <a:cs typeface="Arial" panose="020B0604020202020204" pitchFamily="34" charset="0"/>
            </a:rPr>
            <a:t>risks</a:t>
          </a:r>
          <a:r>
            <a:rPr lang="en-GB" sz="1600" b="1" kern="1200">
              <a:solidFill>
                <a:srgbClr val="003399"/>
              </a:solidFill>
              <a:latin typeface="Arial" panose="020B0604020202020204" pitchFamily="34" charset="0"/>
              <a:cs typeface="Arial" panose="020B0604020202020204" pitchFamily="34" charset="0"/>
            </a:rPr>
            <a:t> and mental health</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en-GB" sz="1600" b="1">
              <a:solidFill>
                <a:srgbClr val="003399"/>
              </a:solidFill>
              <a:latin typeface="Arial" panose="020B0604020202020204" pitchFamily="34" charset="0"/>
              <a:cs typeface="Arial" panose="020B0604020202020204" pitchFamily="34" charset="0"/>
            </a:rPr>
            <a:t>PRIORITY AREA 4</a:t>
          </a:r>
        </a:p>
        <a:p>
          <a:r>
            <a:rPr lang="en-GB" sz="1600" i="1">
              <a:solidFill>
                <a:srgbClr val="003399"/>
              </a:solidFill>
              <a:latin typeface="Arial" panose="020B0604020202020204" pitchFamily="34" charset="0"/>
              <a:cs typeface="Arial" panose="020B0604020202020204" pitchFamily="34" charset="0"/>
            </a:rPr>
            <a:t>February – </a:t>
          </a:r>
          <a:r>
            <a:rPr lang="en-GB" sz="1600" i="1">
              <a:solidFill>
                <a:srgbClr val="003399"/>
              </a:solidFill>
              <a:latin typeface="Arial" panose="020B0604020202020204" pitchFamily="34" charset="0"/>
              <a:ea typeface="+mn-ea"/>
              <a:cs typeface="Arial" panose="020B0604020202020204" pitchFamily="34" charset="0"/>
            </a:rPr>
            <a:t>May</a:t>
          </a:r>
          <a:r>
            <a:rPr lang="en-GB" sz="1600" i="1">
              <a:solidFill>
                <a:srgbClr val="003399"/>
              </a:solidFill>
              <a:latin typeface="Arial" panose="020B0604020202020204" pitchFamily="34" charset="0"/>
              <a:cs typeface="Arial" panose="020B0604020202020204" pitchFamily="34" charset="0"/>
            </a:rPr>
            <a:t> 2028 </a:t>
          </a:r>
          <a:endParaRPr lang="en-GB" sz="1600" dirty="0">
            <a:solidFill>
              <a:srgbClr val="003399"/>
            </a:solidFill>
            <a:latin typeface="Arial" panose="020B0604020202020204" pitchFamily="34" charset="0"/>
            <a:cs typeface="Arial" panose="020B0604020202020204" pitchFamily="34" charset="0"/>
          </a:endParaRP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n-GB" sz="1600" b="1" kern="1200">
              <a:solidFill>
                <a:srgbClr val="003399"/>
              </a:solidFill>
              <a:latin typeface="Arial" panose="020B0604020202020204" pitchFamily="34" charset="0"/>
              <a:ea typeface="+mn-ea"/>
              <a:cs typeface="Arial" panose="020B0604020202020204" pitchFamily="34" charset="0"/>
            </a:rPr>
            <a:t>PRIORITY AREA 5</a:t>
          </a:r>
        </a:p>
        <a:p>
          <a:pPr marL="0" lvl="0" algn="ctr" defTabSz="622300">
            <a:lnSpc>
              <a:spcPct val="90000"/>
            </a:lnSpc>
            <a:spcBef>
              <a:spcPct val="0"/>
            </a:spcBef>
            <a:spcAft>
              <a:spcPct val="35000"/>
            </a:spcAft>
            <a:buNone/>
          </a:pPr>
          <a:r>
            <a:rPr lang="en-GB" sz="1600" b="0" i="1" kern="1200">
              <a:solidFill>
                <a:srgbClr val="003399"/>
              </a:solidFill>
              <a:latin typeface="Arial" panose="020B0604020202020204" pitchFamily="34" charset="0"/>
              <a:ea typeface="+mn-ea"/>
              <a:cs typeface="Arial" panose="020B0604020202020204" pitchFamily="34" charset="0"/>
            </a:rPr>
            <a:t>June – 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n-GB" sz="1600" b="1">
              <a:solidFill>
                <a:srgbClr val="003399"/>
              </a:solidFill>
              <a:latin typeface="Arial" panose="020B0604020202020204" pitchFamily="34" charset="0"/>
              <a:cs typeface="Arial" panose="020B0604020202020204" pitchFamily="34" charset="0"/>
            </a:rPr>
            <a:t>Psychosocial risks in the health and social care sector</a:t>
          </a:r>
          <a:endParaRPr lang="en-GB" sz="1600" b="1" dirty="0">
            <a:solidFill>
              <a:srgbClr val="003399"/>
            </a:solidFill>
            <a:latin typeface="Arial" panose="020B0604020202020204" pitchFamily="34" charset="0"/>
            <a:cs typeface="Arial" panose="020B0604020202020204" pitchFamily="34" charset="0"/>
          </a:endParaRP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en-GB" sz="1600" b="1" kern="1200">
              <a:solidFill>
                <a:srgbClr val="003399"/>
              </a:solidFill>
              <a:latin typeface="Arial" panose="020B0604020202020204" pitchFamily="34" charset="0"/>
              <a:ea typeface="+mn-ea"/>
              <a:cs typeface="Arial" panose="020B0604020202020204" pitchFamily="34" charset="0"/>
            </a:rPr>
            <a:t>Supporting mental health at work</a:t>
          </a:r>
          <a:endParaRPr lang="en-GB" sz="1600" b="1" kern="1200" dirty="0">
            <a:solidFill>
              <a:srgbClr val="003399"/>
            </a:solidFill>
            <a:latin typeface="Arial" panose="020B0604020202020204" pitchFamily="34" charset="0"/>
            <a:ea typeface="+mn-ea"/>
            <a:cs typeface="Arial" panose="020B0604020202020204" pitchFamily="34" charset="0"/>
          </a:endParaRP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n-GB" sz="1600" b="1" kern="1200" dirty="0">
              <a:solidFill>
                <a:srgbClr val="003399"/>
              </a:solidFill>
              <a:latin typeface="Arial" panose="020B0604020202020204" pitchFamily="34" charset="0"/>
              <a:cs typeface="Arial" panose="020B0604020202020204" pitchFamily="34" charset="0"/>
            </a:rPr>
            <a:t>Psychosocial risk assessment and management</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GB" sz="1600" b="1" kern="1200">
              <a:solidFill>
                <a:srgbClr val="003399"/>
              </a:solidFill>
              <a:latin typeface="Arial" panose="020B0604020202020204" pitchFamily="34" charset="0"/>
              <a:ea typeface="+mn-ea"/>
              <a:cs typeface="Arial" panose="020B0604020202020204" pitchFamily="34" charset="0"/>
            </a:rPr>
            <a:t>PRIORITY AREA 1 </a:t>
          </a:r>
        </a:p>
        <a:p>
          <a:pPr marL="0" lvl="0" indent="0" algn="ctr" defTabSz="622300">
            <a:lnSpc>
              <a:spcPct val="90000"/>
            </a:lnSpc>
            <a:spcBef>
              <a:spcPct val="0"/>
            </a:spcBef>
            <a:spcAft>
              <a:spcPct val="35000"/>
            </a:spcAft>
            <a:buNone/>
          </a:pPr>
          <a:r>
            <a:rPr lang="en-GB" sz="1600" b="0" i="1" kern="1200">
              <a:solidFill>
                <a:srgbClr val="003399"/>
              </a:solidFill>
              <a:latin typeface="Arial" panose="020B0604020202020204" pitchFamily="34" charset="0"/>
              <a:ea typeface="+mn-ea"/>
              <a:cs typeface="Arial" panose="020B0604020202020204" pitchFamily="34" charset="0"/>
            </a:rPr>
            <a:t>February – May 2027 </a:t>
          </a:r>
          <a:endParaRPr lang="en-GB" sz="1600" b="0" i="1" kern="1200" dirty="0">
            <a:solidFill>
              <a:srgbClr val="003399"/>
            </a:solidFill>
            <a:latin typeface="Arial" panose="020B0604020202020204" pitchFamily="34" charset="0"/>
            <a:ea typeface="+mn-ea"/>
            <a:cs typeface="Arial" panose="020B0604020202020204" pitchFamily="34" charset="0"/>
          </a:endParaRP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n-GB" sz="1600" b="1" kern="1200">
              <a:solidFill>
                <a:srgbClr val="003399"/>
              </a:solidFill>
              <a:latin typeface="Arial" panose="020B0604020202020204" pitchFamily="34" charset="0"/>
              <a:ea typeface="+mn-ea"/>
              <a:cs typeface="Arial" panose="020B0604020202020204" pitchFamily="34" charset="0"/>
            </a:rPr>
            <a:t>Harassment, sexual harassment, and violence</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b="1" kern="1200">
              <a:solidFill>
                <a:srgbClr val="003399"/>
              </a:solidFill>
              <a:latin typeface="Arial" panose="020B0604020202020204" pitchFamily="34" charset="0"/>
              <a:cs typeface="Arial" panose="020B0604020202020204" pitchFamily="34" charset="0"/>
            </a:rPr>
            <a:t>PRIORITY AREA 2</a:t>
          </a:r>
        </a:p>
        <a:p>
          <a:pPr marL="0" lvl="0" indent="0" algn="ctr" defTabSz="711200">
            <a:lnSpc>
              <a:spcPct val="90000"/>
            </a:lnSpc>
            <a:spcBef>
              <a:spcPct val="0"/>
            </a:spcBef>
            <a:spcAft>
              <a:spcPct val="35000"/>
            </a:spcAft>
            <a:buNone/>
          </a:pPr>
          <a:r>
            <a:rPr lang="en-GB" sz="1600" i="1" kern="1200">
              <a:solidFill>
                <a:srgbClr val="003399"/>
              </a:solidFill>
              <a:latin typeface="Arial" panose="020B0604020202020204" pitchFamily="34" charset="0"/>
              <a:ea typeface="+mn-ea"/>
              <a:cs typeface="Arial" panose="020B0604020202020204" pitchFamily="34" charset="0"/>
            </a:rPr>
            <a:t>June</a:t>
          </a:r>
          <a:r>
            <a:rPr lang="en-GB" sz="1600" i="1" kern="1200">
              <a:solidFill>
                <a:srgbClr val="003399"/>
              </a:solidFill>
              <a:latin typeface="Arial" panose="020B0604020202020204" pitchFamily="34" charset="0"/>
              <a:cs typeface="Arial" panose="020B0604020202020204" pitchFamily="34" charset="0"/>
            </a:rPr>
            <a:t> – September 2027 </a:t>
          </a:r>
          <a:endParaRPr lang="en-GB" sz="1600" kern="1200" dirty="0">
            <a:solidFill>
              <a:srgbClr val="003399"/>
            </a:solidFill>
            <a:latin typeface="Arial" panose="020B0604020202020204" pitchFamily="34" charset="0"/>
            <a:cs typeface="Arial" panose="020B0604020202020204" pitchFamily="34" charset="0"/>
          </a:endParaRP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n-GB" sz="1600" b="1" kern="1200">
              <a:solidFill>
                <a:srgbClr val="003399"/>
              </a:solidFill>
              <a:latin typeface="Arial" panose="020B0604020202020204" pitchFamily="34" charset="0"/>
              <a:ea typeface="+mn-ea"/>
              <a:cs typeface="Arial" panose="020B0604020202020204" pitchFamily="34" charset="0"/>
            </a:rPr>
            <a:t>Physical</a:t>
          </a:r>
          <a:r>
            <a:rPr lang="en-GB" sz="1600" b="1" kern="1200">
              <a:solidFill>
                <a:srgbClr val="003399"/>
              </a:solidFill>
              <a:latin typeface="Arial" panose="020B0604020202020204" pitchFamily="34" charset="0"/>
              <a:cs typeface="Arial" panose="020B0604020202020204" pitchFamily="34" charset="0"/>
            </a:rPr>
            <a:t> </a:t>
          </a:r>
          <a:r>
            <a:rPr lang="en-GB" sz="1600" b="1" kern="1200">
              <a:solidFill>
                <a:srgbClr val="003399"/>
              </a:solidFill>
              <a:latin typeface="Arial" panose="020B0604020202020204" pitchFamily="34" charset="0"/>
              <a:ea typeface="+mn-ea"/>
              <a:cs typeface="Arial" panose="020B0604020202020204" pitchFamily="34" charset="0"/>
            </a:rPr>
            <a:t>risks</a:t>
          </a:r>
          <a:r>
            <a:rPr lang="en-GB" sz="1600" b="1" kern="1200">
              <a:solidFill>
                <a:srgbClr val="003399"/>
              </a:solidFill>
              <a:latin typeface="Arial" panose="020B0604020202020204" pitchFamily="34" charset="0"/>
              <a:cs typeface="Arial" panose="020B0604020202020204" pitchFamily="34" charset="0"/>
            </a:rPr>
            <a:t> and mental health</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rgbClr val="003399"/>
              </a:solidFill>
              <a:latin typeface="Arial" panose="020B0604020202020204" pitchFamily="34" charset="0"/>
              <a:cs typeface="Arial" panose="020B0604020202020204" pitchFamily="34" charset="0"/>
            </a:rPr>
            <a:t>PRIORITY </a:t>
          </a:r>
          <a:r>
            <a:rPr lang="en-GB" sz="1600" b="1" kern="1200" dirty="0">
              <a:solidFill>
                <a:srgbClr val="003399"/>
              </a:solidFill>
              <a:latin typeface="Arial" panose="020B0604020202020204" pitchFamily="34" charset="0"/>
              <a:ea typeface="+mn-ea"/>
              <a:cs typeface="Arial" panose="020B0604020202020204" pitchFamily="34" charset="0"/>
            </a:rPr>
            <a:t>AREA</a:t>
          </a:r>
          <a:r>
            <a:rPr lang="en-GB" sz="1600" b="1" kern="1200" dirty="0">
              <a:solidFill>
                <a:srgbClr val="003399"/>
              </a:solidFill>
              <a:latin typeface="Arial" panose="020B0604020202020204" pitchFamily="34" charset="0"/>
              <a:cs typeface="Arial" panose="020B0604020202020204" pitchFamily="34" charset="0"/>
            </a:rPr>
            <a:t> 3</a:t>
          </a:r>
        </a:p>
        <a:p>
          <a:pPr marL="0" lvl="0" indent="0" algn="ctr" defTabSz="711200">
            <a:lnSpc>
              <a:spcPct val="90000"/>
            </a:lnSpc>
            <a:spcBef>
              <a:spcPct val="0"/>
            </a:spcBef>
            <a:spcAft>
              <a:spcPct val="35000"/>
            </a:spcAft>
            <a:buNone/>
          </a:pPr>
          <a:r>
            <a:rPr lang="en-GB" sz="1600" i="1" kern="1200" dirty="0">
              <a:solidFill>
                <a:srgbClr val="003399"/>
              </a:solidFill>
              <a:latin typeface="Arial" panose="020B0604020202020204" pitchFamily="34" charset="0"/>
              <a:ea typeface="+mn-ea"/>
              <a:cs typeface="Arial" panose="020B0604020202020204" pitchFamily="34" charset="0"/>
            </a:rPr>
            <a:t>October 2027 – January 2028 </a:t>
          </a:r>
          <a:endParaRPr lang="en-GB" sz="1600" kern="1200" dirty="0">
            <a:solidFill>
              <a:srgbClr val="003399"/>
            </a:solidFill>
            <a:latin typeface="Arial" panose="020B0604020202020204" pitchFamily="34" charset="0"/>
            <a:cs typeface="Arial" panose="020B0604020202020204" pitchFamily="34" charset="0"/>
          </a:endParaRP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n-GB" sz="1600" b="1" kern="1200">
              <a:solidFill>
                <a:srgbClr val="003399"/>
              </a:solidFill>
              <a:latin typeface="Arial" panose="020B0604020202020204" pitchFamily="34" charset="0"/>
              <a:cs typeface="Arial" panose="020B0604020202020204" pitchFamily="34" charset="0"/>
            </a:rPr>
            <a:t>Psychosocial risks in the health and social care sector</a:t>
          </a:r>
          <a:endParaRPr lang="en-GB" sz="1600" b="1" kern="1200" dirty="0">
            <a:solidFill>
              <a:srgbClr val="003399"/>
            </a:solidFill>
            <a:latin typeface="Arial" panose="020B0604020202020204" pitchFamily="34" charset="0"/>
            <a:cs typeface="Arial" panose="020B0604020202020204" pitchFamily="34" charset="0"/>
          </a:endParaRP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b="1" kern="1200">
              <a:solidFill>
                <a:srgbClr val="003399"/>
              </a:solidFill>
              <a:latin typeface="Arial" panose="020B0604020202020204" pitchFamily="34" charset="0"/>
              <a:cs typeface="Arial" panose="020B0604020202020204" pitchFamily="34" charset="0"/>
            </a:rPr>
            <a:t>PRIORITY AREA 4</a:t>
          </a:r>
        </a:p>
        <a:p>
          <a:pPr marL="0" lvl="0" indent="0" algn="ctr" defTabSz="711200">
            <a:lnSpc>
              <a:spcPct val="90000"/>
            </a:lnSpc>
            <a:spcBef>
              <a:spcPct val="0"/>
            </a:spcBef>
            <a:spcAft>
              <a:spcPct val="35000"/>
            </a:spcAft>
            <a:buNone/>
          </a:pPr>
          <a:r>
            <a:rPr lang="en-GB" sz="1600" i="1" kern="1200">
              <a:solidFill>
                <a:srgbClr val="003399"/>
              </a:solidFill>
              <a:latin typeface="Arial" panose="020B0604020202020204" pitchFamily="34" charset="0"/>
              <a:cs typeface="Arial" panose="020B0604020202020204" pitchFamily="34" charset="0"/>
            </a:rPr>
            <a:t>February – </a:t>
          </a:r>
          <a:r>
            <a:rPr lang="en-GB" sz="1600" i="1" kern="1200">
              <a:solidFill>
                <a:srgbClr val="003399"/>
              </a:solidFill>
              <a:latin typeface="Arial" panose="020B0604020202020204" pitchFamily="34" charset="0"/>
              <a:ea typeface="+mn-ea"/>
              <a:cs typeface="Arial" panose="020B0604020202020204" pitchFamily="34" charset="0"/>
            </a:rPr>
            <a:t>May</a:t>
          </a:r>
          <a:r>
            <a:rPr lang="en-GB" sz="1600" i="1" kern="1200">
              <a:solidFill>
                <a:srgbClr val="003399"/>
              </a:solidFill>
              <a:latin typeface="Arial" panose="020B0604020202020204" pitchFamily="34" charset="0"/>
              <a:cs typeface="Arial" panose="020B0604020202020204" pitchFamily="34" charset="0"/>
            </a:rPr>
            <a:t> 2028 </a:t>
          </a:r>
          <a:endParaRPr lang="en-GB" sz="1600" kern="1200" dirty="0">
            <a:solidFill>
              <a:srgbClr val="003399"/>
            </a:solidFill>
            <a:latin typeface="Arial" panose="020B0604020202020204" pitchFamily="34" charset="0"/>
            <a:cs typeface="Arial" panose="020B0604020202020204" pitchFamily="34" charset="0"/>
          </a:endParaRP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en-GB" sz="1600" b="1" kern="1200">
              <a:solidFill>
                <a:srgbClr val="003399"/>
              </a:solidFill>
              <a:latin typeface="Arial" panose="020B0604020202020204" pitchFamily="34" charset="0"/>
              <a:ea typeface="+mn-ea"/>
              <a:cs typeface="Arial" panose="020B0604020202020204" pitchFamily="34" charset="0"/>
            </a:rPr>
            <a:t>Supporting mental health at work</a:t>
          </a:r>
          <a:endParaRPr lang="en-GB" sz="1600" b="1" kern="1200" dirty="0">
            <a:solidFill>
              <a:srgbClr val="003399"/>
            </a:solidFill>
            <a:latin typeface="Arial" panose="020B0604020202020204" pitchFamily="34" charset="0"/>
            <a:ea typeface="+mn-ea"/>
            <a:cs typeface="Arial" panose="020B0604020202020204" pitchFamily="34" charset="0"/>
          </a:endParaRP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GB" sz="1600" b="1" kern="1200">
              <a:solidFill>
                <a:srgbClr val="003399"/>
              </a:solidFill>
              <a:latin typeface="Arial" panose="020B0604020202020204" pitchFamily="34" charset="0"/>
              <a:ea typeface="+mn-ea"/>
              <a:cs typeface="Arial" panose="020B0604020202020204" pitchFamily="34" charset="0"/>
            </a:rPr>
            <a:t>PRIORITY AREA 5</a:t>
          </a:r>
        </a:p>
        <a:p>
          <a:pPr marL="0" lvl="0" indent="0" algn="ctr" defTabSz="622300">
            <a:lnSpc>
              <a:spcPct val="90000"/>
            </a:lnSpc>
            <a:spcBef>
              <a:spcPct val="0"/>
            </a:spcBef>
            <a:spcAft>
              <a:spcPct val="35000"/>
            </a:spcAft>
            <a:buNone/>
          </a:pPr>
          <a:r>
            <a:rPr lang="en-GB" sz="1600" b="0" i="1" kern="1200">
              <a:solidFill>
                <a:srgbClr val="003399"/>
              </a:solidFill>
              <a:latin typeface="Arial" panose="020B0604020202020204" pitchFamily="34" charset="0"/>
              <a:ea typeface="+mn-ea"/>
              <a:cs typeface="Arial" panose="020B0604020202020204" pitchFamily="34" charset="0"/>
            </a:rPr>
            <a:t>June – 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The dual impact of work on mental health</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Work can impact positively mental health by providing purpose, structure, and social interaction. </a:t>
            </a:r>
          </a:p>
          <a:p>
            <a:r>
              <a:rPr lang="en-GB" sz="1200" kern="1200" dirty="0">
                <a:solidFill>
                  <a:schemeClr val="tx1"/>
                </a:solidFill>
                <a:effectLst/>
                <a:latin typeface="+mn-lt"/>
                <a:ea typeface="+mn-ea"/>
                <a:cs typeface="+mn-cs"/>
              </a:rPr>
              <a:t>However, this is only true when work is well-designed, and the work environment is supportive. </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Psychosocial risks </a:t>
            </a:r>
            <a:r>
              <a:rPr lang="en-US" sz="1200" b="0" i="0" kern="1200" dirty="0">
                <a:solidFill>
                  <a:schemeClr val="tx1"/>
                </a:solidFill>
                <a:effectLst/>
                <a:latin typeface="+mn-lt"/>
                <a:ea typeface="+mn-ea"/>
                <a:cs typeface="+mn-cs"/>
              </a:rPr>
              <a:t>can quickly reverse these positive effects, these may include:  </a:t>
            </a:r>
            <a:endParaRPr lang="en-US" sz="1200" b="1" i="0" kern="1200" dirty="0">
              <a:solidFill>
                <a:schemeClr val="tx1"/>
              </a:solidFill>
              <a:effectLst/>
              <a:latin typeface="+mn-lt"/>
              <a:ea typeface="+mn-ea"/>
              <a:cs typeface="+mn-cs"/>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High workload and time pressure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Poor work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(long hours, deadlines)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Unclear roles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Poor communication and weak leadership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Lack of support from managers or colleagues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Harassment,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Sexual harassment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Third-party violence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Job insecurity and low recognition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Poor work–life imbalance and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Isolation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Lack of involvement in making decisions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Lack of autonomy and influence over the way work is done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Poor communication about changes introduced to the workplace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Emotional demands when dealing with difficult clients, patients, students</a:t>
            </a:r>
            <a:r>
              <a:rPr lang="en-US"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or customers</a:t>
            </a:r>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If these risks are not identified and addressed systematically, they can seriously undermine workers’ wellbeing</a:t>
            </a:r>
            <a:r>
              <a:rPr lang="en-US" sz="1200" b="0" i="0" kern="1200" dirty="0">
                <a:solidFill>
                  <a:schemeClr val="tx1"/>
                </a:solidFill>
                <a:effectLst/>
                <a:latin typeface="+mn-lt"/>
                <a:ea typeface="+mn-ea"/>
                <a:cs typeface="+mn-cs"/>
              </a:rPr>
              <a:t>. This can lead to burnout, anxiety, depression and other health problems.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a:t>
            </a:r>
            <a:r>
              <a:rPr lang="en-GB" sz="1200" b="1" kern="1200" dirty="0">
                <a:solidFill>
                  <a:schemeClr val="tx1"/>
                </a:solidFill>
                <a:effectLst/>
                <a:latin typeface="+mn-lt"/>
                <a:ea typeface="+mn-ea"/>
                <a:cs typeface="+mn-cs"/>
              </a:rPr>
              <a:t>good psychosocial work environment benefits everyone</a:t>
            </a:r>
            <a:r>
              <a:rPr lang="en-GB" sz="1200" kern="1200" dirty="0">
                <a:solidFill>
                  <a:schemeClr val="tx1"/>
                </a:solidFill>
                <a:effectLst/>
                <a:latin typeface="+mn-lt"/>
                <a:ea typeface="+mn-ea"/>
                <a:cs typeface="+mn-cs"/>
              </a:rPr>
              <a:t>. Workers feel safe, valued, and able to cope with job demands. Employers gain a more engaged, productive, and loyal workforce. Society benefits from lower healthcare costs, fewer sickness absences and disability schemes, and stronger communities.</a:t>
            </a:r>
          </a:p>
          <a:p>
            <a:endParaRPr lang="en-GB" sz="120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From </a:t>
            </a:r>
            <a:r>
              <a:rPr lang="en-US" sz="1200" b="1" i="0" kern="1200" dirty="0">
                <a:solidFill>
                  <a:schemeClr val="tx1"/>
                </a:solidFill>
                <a:effectLst/>
                <a:latin typeface="+mn-lt"/>
                <a:ea typeface="+mn-ea"/>
                <a:cs typeface="+mn-cs"/>
              </a:rPr>
              <a:t>an OSH perspective</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prevention and proper risk management are therefore essential to ensure work remains a positive</a:t>
            </a:r>
            <a:r>
              <a:rPr lang="en-US" sz="1200" b="0" i="0" kern="1200" dirty="0">
                <a:solidFill>
                  <a:schemeClr val="tx1"/>
                </a:solidFill>
                <a:effectLst/>
                <a:latin typeface="+mn-lt"/>
                <a:ea typeface="+mn-ea"/>
                <a:cs typeface="+mn-cs"/>
              </a:rPr>
              <a:t>, rather than a harmful factor for mental health.</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b="1" dirty="0"/>
              <a:t>Mental health is an integral part of health. </a:t>
            </a:r>
            <a:r>
              <a:rPr lang="en-US" dirty="0"/>
              <a:t>It is a state of well-being in which individuals work to their full abilities, can cope with day-to-day stress, and contribute to community life. </a:t>
            </a:r>
          </a:p>
          <a:p>
            <a:pPr marL="0" indent="0">
              <a:buFont typeface="Wingdings" panose="05000000000000000000" pitchFamily="2" charset="2"/>
              <a:buNone/>
            </a:pPr>
            <a:endParaRPr lang="en-US" b="1" dirty="0"/>
          </a:p>
          <a:p>
            <a:pPr marL="0" indent="0">
              <a:buFont typeface="Wingdings" panose="05000000000000000000" pitchFamily="2" charset="2"/>
              <a:buNone/>
            </a:pPr>
            <a:r>
              <a:rPr lang="en-US" b="1" dirty="0"/>
              <a:t>Mental health is a precondition for a productive economy and inclusive society </a:t>
            </a:r>
            <a:r>
              <a:rPr lang="en-US" b="0" dirty="0"/>
              <a:t>and goes beyond individual or family matters</a:t>
            </a:r>
            <a:r>
              <a:rPr lang="en-US" b="1" dirty="0"/>
              <a:t>.</a:t>
            </a:r>
          </a:p>
          <a:p>
            <a:pPr marL="0" indent="0">
              <a:buFont typeface="Wingdings" panose="05000000000000000000" pitchFamily="2" charset="2"/>
              <a:buNone/>
            </a:pPr>
            <a:endParaRPr lang="en-US" dirty="0"/>
          </a:p>
          <a:p>
            <a:pPr marL="0" indent="0">
              <a:buFont typeface="Wingdings" panose="05000000000000000000" pitchFamily="2" charset="2"/>
              <a:buNone/>
            </a:pPr>
            <a:r>
              <a:rPr lang="en-US" b="1" dirty="0"/>
              <a:t>Mental health or ill-health does not happen in a vacuum; it is conditioned by personal and external factors</a:t>
            </a:r>
            <a:r>
              <a:rPr lang="en-US" dirty="0"/>
              <a:t>. It reflects and is influenced by the state of our society, our economy, our environment, but also by the state of world affairs around us. </a:t>
            </a:r>
            <a:r>
              <a:rPr lang="en-US" b="1" dirty="0"/>
              <a:t>Source</a:t>
            </a:r>
            <a:r>
              <a:rPr lang="en-US" dirty="0"/>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en-GB" sz="1200" b="0" kern="1200" dirty="0">
                <a:solidFill>
                  <a:schemeClr val="tx1"/>
                </a:solidFill>
                <a:effectLst/>
                <a:latin typeface="+mn-lt"/>
                <a:ea typeface="+mn-ea"/>
                <a:cs typeface="+mn-cs"/>
              </a:rPr>
              <a:t>General figures show that </a:t>
            </a:r>
            <a:r>
              <a:rPr lang="en-GB" sz="1200" b="1" kern="1200" dirty="0">
                <a:solidFill>
                  <a:schemeClr val="tx1"/>
                </a:solidFill>
                <a:effectLst/>
                <a:latin typeface="+mn-lt"/>
                <a:ea typeface="+mn-ea"/>
                <a:cs typeface="+mn-cs"/>
              </a:rPr>
              <a:t>after COVID-19 </a:t>
            </a:r>
            <a:r>
              <a:rPr lang="en-GB" sz="1200" b="0" kern="1200" dirty="0">
                <a:solidFill>
                  <a:schemeClr val="tx1"/>
                </a:solidFill>
                <a:effectLst/>
                <a:latin typeface="+mn-lt"/>
                <a:ea typeface="+mn-ea"/>
                <a:cs typeface="+mn-cs"/>
              </a:rPr>
              <a:t>the percentage of population saying that they have suffered from a </a:t>
            </a:r>
            <a:r>
              <a:rPr lang="en-GB" sz="1200" b="1" kern="1200" dirty="0">
                <a:solidFill>
                  <a:schemeClr val="tx1"/>
                </a:solidFill>
                <a:effectLst/>
                <a:latin typeface="+mn-lt"/>
                <a:ea typeface="+mn-ea"/>
                <a:cs typeface="+mn-cs"/>
              </a:rPr>
              <a:t>mental health problem in the last 12 months increased to 46% </a:t>
            </a:r>
            <a:r>
              <a:rPr lang="en-GB" sz="1200" b="0" kern="1200" dirty="0">
                <a:solidFill>
                  <a:schemeClr val="tx1"/>
                </a:solidFill>
                <a:effectLst/>
                <a:latin typeface="+mn-lt"/>
                <a:ea typeface="+mn-ea"/>
                <a:cs typeface="+mn-cs"/>
              </a:rPr>
              <a:t>(compared to 1 person in 6 before COVID-19) and 62% of EU citizens say that recent world events </a:t>
            </a:r>
            <a:r>
              <a:rPr lang="en-GB" sz="1200" kern="1200" dirty="0">
                <a:solidFill>
                  <a:schemeClr val="tx1"/>
                </a:solidFill>
                <a:effectLst/>
                <a:latin typeface="+mn-lt"/>
                <a:ea typeface="+mn-ea"/>
                <a:cs typeface="+mn-cs"/>
              </a:rPr>
              <a:t>(e.g. climate change, the Russian aggression against Ukraine and others) have somewhat or greatly affected their mental health. </a:t>
            </a:r>
            <a:r>
              <a:rPr lang="en-GB" sz="1200" u="sng" kern="1200" dirty="0">
                <a:solidFill>
                  <a:schemeClr val="tx1"/>
                </a:solidFill>
                <a:effectLst/>
                <a:latin typeface="+mn-lt"/>
                <a:ea typeface="+mn-ea"/>
                <a:cs typeface="+mn-cs"/>
                <a:hlinkClick r:id="rId3"/>
              </a:rPr>
              <a:t>Commission’s comprehensive approach to mental health (2023)</a:t>
            </a:r>
            <a:r>
              <a:rPr lang="en-GB" sz="1200" u="none" kern="1200" dirty="0">
                <a:solidFill>
                  <a:schemeClr val="tx1"/>
                </a:solidFill>
                <a:effectLst/>
                <a:latin typeface="+mn-lt"/>
                <a:ea typeface="+mn-ea"/>
                <a:cs typeface="+mn-cs"/>
              </a:rPr>
              <a:t> &amp; </a:t>
            </a:r>
            <a:r>
              <a:rPr lang="en-GB" sz="1200" u="sng" kern="1200" dirty="0">
                <a:solidFill>
                  <a:schemeClr val="tx1"/>
                </a:solidFill>
                <a:effectLst/>
                <a:latin typeface="+mn-lt"/>
                <a:ea typeface="+mn-ea"/>
                <a:cs typeface="+mn-cs"/>
                <a:hlinkClick r:id="rId4"/>
              </a:rPr>
              <a:t>https://europa.eu/eurobarometer/surveys/detail/3032</a:t>
            </a:r>
            <a:r>
              <a:rPr lang="en-GB" sz="1200" kern="1200" dirty="0">
                <a:solidFill>
                  <a:schemeClr val="tx1"/>
                </a:solidFill>
                <a:effectLst/>
                <a:latin typeface="+mn-lt"/>
                <a:ea typeface="+mn-ea"/>
                <a:cs typeface="+mn-cs"/>
              </a:rPr>
              <a:t> </a:t>
            </a:r>
          </a:p>
          <a:p>
            <a:pPr marL="0" indent="0">
              <a:buFont typeface="Wingdings" panose="05000000000000000000" pitchFamily="2" charset="2"/>
              <a:buNone/>
            </a:pPr>
            <a:endParaRPr lang="en-US" dirty="0"/>
          </a:p>
          <a:p>
            <a:pPr fontAlgn="t"/>
            <a:r>
              <a:rPr lang="en-US" sz="1200" b="0" i="0" kern="1200" dirty="0">
                <a:solidFill>
                  <a:schemeClr val="tx1"/>
                </a:solidFill>
                <a:effectLst/>
                <a:latin typeface="+mn-lt"/>
                <a:ea typeface="+mn-ea"/>
                <a:cs typeface="+mn-cs"/>
              </a:rPr>
              <a:t>The individual suffering as well as the financial burden is significant. </a:t>
            </a:r>
            <a:r>
              <a:rPr lang="en-US" sz="1200" b="1" i="0" kern="1200" dirty="0">
                <a:solidFill>
                  <a:schemeClr val="tx1"/>
                </a:solidFill>
                <a:effectLst/>
                <a:latin typeface="+mn-lt"/>
                <a:ea typeface="+mn-ea"/>
                <a:cs typeface="+mn-cs"/>
              </a:rPr>
              <a:t>Mental health conditions are estimated to generate around EUR 76 billion in annual healthcare costs across the EU—approximately 6% of total health expenditure. </a:t>
            </a:r>
            <a:r>
              <a:rPr lang="en-US" sz="1200" b="0" i="0" kern="1200" dirty="0">
                <a:solidFill>
                  <a:schemeClr val="tx1"/>
                </a:solidFill>
                <a:effectLst/>
                <a:latin typeface="+mn-lt"/>
                <a:ea typeface="+mn-ea"/>
                <a:cs typeface="+mn-cs"/>
              </a:rPr>
              <a:t>Much of this cost arises because mental disorders often worsen physical health conditions, resulting in more complex and costly treatment(s).</a:t>
            </a:r>
          </a:p>
          <a:p>
            <a:pPr fontAlgn="t"/>
            <a:endParaRPr lang="en-US"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The impact on the </a:t>
            </a:r>
            <a:r>
              <a:rPr lang="en-US" sz="1200" b="1" i="0" kern="1200" dirty="0" err="1">
                <a:solidFill>
                  <a:schemeClr val="tx1"/>
                </a:solidFill>
                <a:effectLst/>
                <a:latin typeface="+mn-lt"/>
                <a:ea typeface="+mn-ea"/>
                <a:cs typeface="+mn-cs"/>
              </a:rPr>
              <a:t>labour</a:t>
            </a:r>
            <a:r>
              <a:rPr lang="en-US" sz="1200" b="1" i="0" kern="1200" dirty="0">
                <a:solidFill>
                  <a:schemeClr val="tx1"/>
                </a:solidFill>
                <a:effectLst/>
                <a:latin typeface="+mn-lt"/>
                <a:ea typeface="+mn-ea"/>
                <a:cs typeface="+mn-cs"/>
              </a:rPr>
              <a:t> market is substantial. Poor mental health is projected to reduce Gross Domestic Product </a:t>
            </a:r>
            <a:r>
              <a:rPr lang="en-US" sz="1200" b="0" i="0" kern="1200" dirty="0">
                <a:solidFill>
                  <a:schemeClr val="tx1"/>
                </a:solidFill>
                <a:effectLst/>
                <a:latin typeface="+mn-lt"/>
                <a:ea typeface="+mn-ea"/>
                <a:cs typeface="+mn-cs"/>
              </a:rPr>
              <a:t>(GDP) </a:t>
            </a:r>
            <a:r>
              <a:rPr lang="en-US" sz="1200" b="1" i="0" kern="1200" dirty="0">
                <a:solidFill>
                  <a:schemeClr val="tx1"/>
                </a:solidFill>
                <a:effectLst/>
                <a:latin typeface="+mn-lt"/>
                <a:ea typeface="+mn-ea"/>
                <a:cs typeface="+mn-cs"/>
              </a:rPr>
              <a:t>by an average of 1.7% annually between 2025 and 2050</a:t>
            </a:r>
            <a:r>
              <a:rPr lang="en-US" sz="1200" b="0" i="0" kern="1200" dirty="0">
                <a:solidFill>
                  <a:schemeClr val="tx1"/>
                </a:solidFill>
                <a:effectLst/>
                <a:latin typeface="+mn-lt"/>
                <a:ea typeface="+mn-ea"/>
                <a:cs typeface="+mn-cs"/>
              </a:rPr>
              <a:t>. In other words, GDP levels in any given year could be 1.7% higher in the absence of mental ill health. This economic loss is largely driven by reduced workforce participation, increased absenteeism, and presenteeism—where workers are at work but unable to perform at full productivity.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GB" b="0" dirty="0"/>
              <a:t>More </a:t>
            </a:r>
            <a:r>
              <a:rPr lang="en-GB" dirty="0"/>
              <a:t>than</a:t>
            </a:r>
            <a:r>
              <a:rPr lang="en-GB" b="1" dirty="0"/>
              <a:t> 4 in 10 workers across the EU (44 %) </a:t>
            </a:r>
            <a:r>
              <a:rPr lang="en-GB" b="0" dirty="0"/>
              <a:t>report that they are </a:t>
            </a:r>
            <a:r>
              <a:rPr lang="en-GB" b="1" dirty="0"/>
              <a:t>exposed to severe time pressure</a:t>
            </a:r>
            <a:r>
              <a:rPr lang="en-GB" dirty="0"/>
              <a:t> </a:t>
            </a:r>
            <a:r>
              <a:rPr lang="en-GB" b="0" dirty="0"/>
              <a:t>or </a:t>
            </a:r>
            <a:r>
              <a:rPr lang="en-GB" b="1" dirty="0"/>
              <a:t>overload of work</a:t>
            </a:r>
            <a:r>
              <a:rPr lang="en-GB" b="0" dirty="0"/>
              <a:t>, according to the </a:t>
            </a:r>
            <a:r>
              <a:rPr lang="en-GB" b="0" u="sng" dirty="0">
                <a:solidFill>
                  <a:srgbClr val="92D050"/>
                </a:solidFill>
                <a:hlinkClick r:id="rId3">
                  <a:extLst>
                    <a:ext uri="{A12FA001-AC4F-418D-AE19-62706E023703}">
                      <ahyp:hlinkClr xmlns:ahyp="http://schemas.microsoft.com/office/drawing/2018/hyperlinkcolor" val="tx"/>
                    </a:ext>
                  </a:extLst>
                </a:hlinkClick>
              </a:rPr>
              <a:t>OSH Pulse 2025 worker survey</a:t>
            </a:r>
            <a:r>
              <a:rPr lang="en-GB" b="0" u="none" dirty="0">
                <a:solidFill>
                  <a:srgbClr val="92D050"/>
                </a:solidFill>
              </a:rPr>
              <a:t> </a:t>
            </a:r>
            <a:r>
              <a:rPr lang="en-GB" dirty="0">
                <a:hlinkClick r:id="rId3"/>
              </a:rPr>
              <a:t>https://osha.europa.eu/en/facts-and-figures/osh-pulse/climate-digital-change</a:t>
            </a:r>
            <a:r>
              <a:rPr lang="en-GB"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Many workers say their jobs impact their health negatively:</a:t>
            </a:r>
          </a:p>
          <a:p>
            <a:pPr marL="628650" lvl="1" indent="-171450">
              <a:buFont typeface="Arial" panose="020B0604020202020204" pitchFamily="34" charset="0"/>
              <a:buChar char="•"/>
            </a:pPr>
            <a:r>
              <a:rPr lang="en-GB" dirty="0">
                <a:solidFill>
                  <a:schemeClr val="tx2"/>
                </a:solidFill>
              </a:rPr>
              <a:t>37 % of workers experience overall fatigue. </a:t>
            </a:r>
          </a:p>
          <a:p>
            <a:pPr marL="628650" lvl="1" indent="-171450">
              <a:buFont typeface="Arial" panose="020B0604020202020204" pitchFamily="34" charset="0"/>
              <a:buChar char="•"/>
            </a:pPr>
            <a:r>
              <a:rPr lang="en-GB" dirty="0">
                <a:solidFill>
                  <a:schemeClr val="tx2"/>
                </a:solidFill>
              </a:rPr>
              <a:t>29 % of workers experience stress, depression or anxiety</a:t>
            </a:r>
            <a:r>
              <a:rPr lang="en-GB"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en-US" dirty="0"/>
              <a:t>44% of workers report that they are exposed to severe time pressure or overload of work. This varies a lot across EU Member States.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Exposure to psychosocial risks at work may have various consequences, including anxiety, depression, burnout etc.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Beyond individual suffering, companies are heavily affected by the effects of absenteeism, presenteeism and turnover.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dirty="0"/>
              <a:t>The data </a:t>
            </a:r>
            <a:r>
              <a:rPr lang="fr-FR" dirty="0" err="1"/>
              <a:t>displayed</a:t>
            </a:r>
            <a:r>
              <a:rPr lang="fr-FR" dirty="0"/>
              <a:t> </a:t>
            </a:r>
            <a:r>
              <a:rPr lang="fr-FR" b="1" dirty="0"/>
              <a:t>compares </a:t>
            </a:r>
            <a:r>
              <a:rPr lang="fr-FR" b="1" dirty="0" err="1"/>
              <a:t>some</a:t>
            </a:r>
            <a:r>
              <a:rPr lang="fr-FR" b="1" dirty="0"/>
              <a:t> of the psychosocial </a:t>
            </a:r>
            <a:r>
              <a:rPr lang="fr-FR" b="1" dirty="0" err="1"/>
              <a:t>risks</a:t>
            </a:r>
            <a:r>
              <a:rPr lang="fr-FR" b="1" dirty="0"/>
              <a:t> at </a:t>
            </a:r>
            <a:r>
              <a:rPr lang="fr-FR" b="1" dirty="0" err="1"/>
              <a:t>work</a:t>
            </a:r>
            <a:r>
              <a:rPr lang="fr-FR" b="1" dirty="0"/>
              <a:t> </a:t>
            </a:r>
            <a:r>
              <a:rPr lang="fr-FR" b="1" dirty="0" err="1"/>
              <a:t>experienced</a:t>
            </a:r>
            <a:r>
              <a:rPr lang="fr-FR" b="1" dirty="0"/>
              <a:t> by organisations and </a:t>
            </a:r>
            <a:r>
              <a:rPr lang="fr-FR" b="1" dirty="0" err="1"/>
              <a:t>workers</a:t>
            </a:r>
            <a:r>
              <a:rPr lang="fr-FR" dirty="0"/>
              <a:t>, </a:t>
            </a:r>
            <a:r>
              <a:rPr lang="fr-FR" dirty="0" err="1"/>
              <a:t>including</a:t>
            </a:r>
            <a:r>
              <a:rPr lang="fr-FR" dirty="0"/>
              <a:t> time pressure, </a:t>
            </a:r>
            <a:r>
              <a:rPr lang="fr-FR" dirty="0" err="1"/>
              <a:t>poor</a:t>
            </a:r>
            <a:r>
              <a:rPr lang="fr-FR" dirty="0"/>
              <a:t> communication and </a:t>
            </a:r>
            <a:r>
              <a:rPr lang="fr-FR" dirty="0" err="1"/>
              <a:t>cooperation</a:t>
            </a:r>
            <a:r>
              <a:rPr lang="fr-FR" dirty="0"/>
              <a:t>, and </a:t>
            </a:r>
            <a:r>
              <a:rPr lang="fr-FR" dirty="0" err="1"/>
              <a:t>worker</a:t>
            </a:r>
            <a:r>
              <a:rPr lang="fr-FR" dirty="0"/>
              <a:t> </a:t>
            </a:r>
            <a:r>
              <a:rPr lang="fr-FR" dirty="0" err="1"/>
              <a:t>involvement</a:t>
            </a:r>
            <a:r>
              <a:rPr lang="fr-FR" dirty="0"/>
              <a:t>.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dirty="0"/>
              <a:t>The graph </a:t>
            </a:r>
            <a:r>
              <a:rPr lang="fr-FR" dirty="0" err="1"/>
              <a:t>displayed</a:t>
            </a:r>
            <a:r>
              <a:rPr lang="fr-FR" dirty="0"/>
              <a:t> shows the </a:t>
            </a:r>
            <a:r>
              <a:rPr lang="fr-FR" dirty="0" err="1"/>
              <a:t>evolution</a:t>
            </a:r>
            <a:r>
              <a:rPr lang="fr-FR" dirty="0"/>
              <a:t> of psychosocial </a:t>
            </a:r>
            <a:r>
              <a:rPr lang="fr-FR" dirty="0" err="1"/>
              <a:t>risks</a:t>
            </a:r>
            <a:r>
              <a:rPr lang="fr-FR" dirty="0"/>
              <a:t> </a:t>
            </a:r>
            <a:r>
              <a:rPr lang="fr-FR" dirty="0" err="1"/>
              <a:t>present</a:t>
            </a:r>
            <a:r>
              <a:rPr lang="fr-FR" dirty="0"/>
              <a:t> in organisations over the </a:t>
            </a:r>
            <a:r>
              <a:rPr lang="fr-FR" dirty="0" err="1"/>
              <a:t>years</a:t>
            </a:r>
            <a:r>
              <a:rPr lang="fr-FR" dirty="0"/>
              <a:t> 2024 and 2019. </a:t>
            </a:r>
            <a:r>
              <a:rPr lang="fr-FR" dirty="0" err="1"/>
              <a:t>These</a:t>
            </a:r>
            <a:r>
              <a:rPr lang="fr-FR" dirty="0"/>
              <a:t> </a:t>
            </a:r>
            <a:r>
              <a:rPr lang="fr-FR" dirty="0" err="1"/>
              <a:t>risks</a:t>
            </a:r>
            <a:r>
              <a:rPr lang="fr-FR" dirty="0"/>
              <a:t> </a:t>
            </a:r>
            <a:r>
              <a:rPr lang="fr-FR" dirty="0" err="1"/>
              <a:t>include</a:t>
            </a:r>
            <a:r>
              <a:rPr lang="fr-FR" dirty="0"/>
              <a:t>: </a:t>
            </a:r>
          </a:p>
          <a:p>
            <a:pPr marL="171450" indent="-171450">
              <a:buFont typeface="Arial" panose="020B0604020202020204" pitchFamily="34" charset="0"/>
              <a:buChar char="•"/>
            </a:pPr>
            <a:r>
              <a:rPr lang="fr-FR" dirty="0"/>
              <a:t>having to deal </a:t>
            </a:r>
            <a:r>
              <a:rPr lang="fr-FR" dirty="0" err="1"/>
              <a:t>with</a:t>
            </a:r>
            <a:r>
              <a:rPr lang="fr-FR" dirty="0"/>
              <a:t> </a:t>
            </a:r>
            <a:r>
              <a:rPr lang="fr-FR" dirty="0" err="1"/>
              <a:t>difficult</a:t>
            </a:r>
            <a:r>
              <a:rPr lang="fr-FR" dirty="0"/>
              <a:t> </a:t>
            </a:r>
            <a:r>
              <a:rPr lang="fr-FR" dirty="0" err="1"/>
              <a:t>customers</a:t>
            </a:r>
            <a:r>
              <a:rPr lang="fr-FR" dirty="0"/>
              <a:t>, patients and </a:t>
            </a:r>
            <a:r>
              <a:rPr lang="fr-FR" dirty="0" err="1"/>
              <a:t>pupils</a:t>
            </a:r>
            <a:r>
              <a:rPr lang="fr-FR" dirty="0"/>
              <a:t>…;</a:t>
            </a:r>
          </a:p>
          <a:p>
            <a:pPr marL="171450" indent="-171450">
              <a:buFont typeface="Arial" panose="020B0604020202020204" pitchFamily="34" charset="0"/>
              <a:buChar char="•"/>
            </a:pPr>
            <a:r>
              <a:rPr lang="fr-FR" dirty="0"/>
              <a:t>time pressure;</a:t>
            </a:r>
          </a:p>
          <a:p>
            <a:pPr marL="171450" indent="-171450">
              <a:buFont typeface="Arial" panose="020B0604020202020204" pitchFamily="34" charset="0"/>
              <a:buChar char="•"/>
            </a:pPr>
            <a:r>
              <a:rPr lang="fr-FR" dirty="0" err="1"/>
              <a:t>poor</a:t>
            </a:r>
            <a:r>
              <a:rPr lang="fr-FR" dirty="0"/>
              <a:t> communication or </a:t>
            </a:r>
            <a:r>
              <a:rPr lang="fr-FR" dirty="0" err="1"/>
              <a:t>cooperation</a:t>
            </a:r>
            <a:r>
              <a:rPr lang="fr-FR" dirty="0"/>
              <a:t> </a:t>
            </a:r>
            <a:r>
              <a:rPr lang="fr-FR" dirty="0" err="1"/>
              <a:t>with</a:t>
            </a:r>
            <a:r>
              <a:rPr lang="fr-FR" dirty="0"/>
              <a:t> the organisation; </a:t>
            </a:r>
          </a:p>
          <a:p>
            <a:pPr marL="171450" indent="-171450">
              <a:buFont typeface="Arial" panose="020B0604020202020204" pitchFamily="34" charset="0"/>
              <a:buChar char="•"/>
            </a:pPr>
            <a:r>
              <a:rPr lang="fr-FR" dirty="0"/>
              <a:t>long or </a:t>
            </a:r>
            <a:r>
              <a:rPr lang="fr-FR" dirty="0" err="1"/>
              <a:t>irregular</a:t>
            </a:r>
            <a:r>
              <a:rPr lang="fr-FR" dirty="0"/>
              <a:t> </a:t>
            </a:r>
            <a:r>
              <a:rPr lang="fr-FR" dirty="0" err="1"/>
              <a:t>working</a:t>
            </a:r>
            <a:r>
              <a:rPr lang="fr-FR" dirty="0"/>
              <a:t> </a:t>
            </a:r>
            <a:r>
              <a:rPr lang="fr-FR" dirty="0" err="1"/>
              <a:t>hours</a:t>
            </a:r>
            <a:r>
              <a:rPr lang="fr-FR" dirty="0"/>
              <a:t>;</a:t>
            </a:r>
          </a:p>
          <a:p>
            <a:pPr marL="171450" indent="-171450">
              <a:buFont typeface="Arial" panose="020B0604020202020204" pitchFamily="34" charset="0"/>
              <a:buChar char="•"/>
            </a:pPr>
            <a:r>
              <a:rPr lang="fr-FR" dirty="0" err="1"/>
              <a:t>fear</a:t>
            </a:r>
            <a:r>
              <a:rPr lang="fr-FR" dirty="0"/>
              <a:t> of job </a:t>
            </a:r>
            <a:r>
              <a:rPr lang="fr-FR" dirty="0" err="1"/>
              <a:t>loss</a:t>
            </a:r>
            <a:r>
              <a:rPr lang="fr-FR" dirty="0"/>
              <a:t>. </a:t>
            </a:r>
          </a:p>
          <a:p>
            <a:pPr marL="0" indent="0">
              <a:buFont typeface="Arial" panose="020B0604020202020204" pitchFamily="34" charset="0"/>
              <a:buNone/>
            </a:pPr>
            <a:r>
              <a:rPr lang="fr-FR" b="1" dirty="0"/>
              <a:t>Source</a:t>
            </a:r>
            <a:r>
              <a:rPr lang="fr-FR" dirty="0"/>
              <a:t>: </a:t>
            </a:r>
            <a:r>
              <a:rPr lang="en-GB" sz="1200" kern="1200" dirty="0">
                <a:solidFill>
                  <a:schemeClr val="tx1"/>
                </a:solidFill>
                <a:effectLst/>
                <a:latin typeface="+mn-lt"/>
                <a:ea typeface="+mn-ea"/>
                <a:cs typeface="+mn-cs"/>
              </a:rPr>
              <a:t>ESENER 2024 - Base: Establishment in the EU-27</a:t>
            </a:r>
            <a:endParaRPr lang="fr-FR" dirty="0"/>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fr-FR" b="1" dirty="0"/>
              <a:t>The </a:t>
            </a:r>
            <a:r>
              <a:rPr lang="fr-FR" b="1" dirty="0" err="1"/>
              <a:t>campaign</a:t>
            </a:r>
            <a:r>
              <a:rPr lang="fr-FR" b="1" dirty="0"/>
              <a:t> </a:t>
            </a:r>
            <a:r>
              <a:rPr lang="fr-FR" b="1" dirty="0" err="1"/>
              <a:t>embodies</a:t>
            </a:r>
            <a:r>
              <a:rPr lang="fr-FR" b="1" dirty="0"/>
              <a:t> the </a:t>
            </a:r>
            <a:r>
              <a:rPr lang="fr-FR" b="1" dirty="0" err="1"/>
              <a:t>EU’s</a:t>
            </a:r>
            <a:r>
              <a:rPr lang="fr-FR" b="1" dirty="0"/>
              <a:t> </a:t>
            </a:r>
            <a:r>
              <a:rPr lang="fr-FR" b="1" dirty="0" err="1"/>
              <a:t>wider</a:t>
            </a:r>
            <a:r>
              <a:rPr lang="fr-FR" b="1" dirty="0"/>
              <a:t> objective</a:t>
            </a:r>
            <a:r>
              <a:rPr lang="fr-FR" dirty="0"/>
              <a:t> to </a:t>
            </a:r>
            <a:r>
              <a:rPr lang="fr-FR" dirty="0" err="1"/>
              <a:t>promote</a:t>
            </a:r>
            <a:r>
              <a:rPr lang="fr-FR" dirty="0"/>
              <a:t> a </a:t>
            </a:r>
            <a:r>
              <a:rPr lang="fr-FR" dirty="0" err="1"/>
              <a:t>strong</a:t>
            </a:r>
            <a:r>
              <a:rPr lang="fr-FR" dirty="0"/>
              <a:t> </a:t>
            </a:r>
            <a:r>
              <a:rPr lang="fr-FR" dirty="0" err="1"/>
              <a:t>prevention</a:t>
            </a:r>
            <a:r>
              <a:rPr lang="fr-FR" dirty="0"/>
              <a:t> culture and </a:t>
            </a:r>
            <a:r>
              <a:rPr lang="fr-FR" dirty="0" err="1"/>
              <a:t>address</a:t>
            </a:r>
            <a:r>
              <a:rPr lang="fr-FR" dirty="0"/>
              <a:t> mental </a:t>
            </a:r>
            <a:r>
              <a:rPr lang="fr-FR" dirty="0" err="1"/>
              <a:t>health</a:t>
            </a:r>
            <a:r>
              <a:rPr lang="fr-FR" dirty="0"/>
              <a:t> at </a:t>
            </a:r>
            <a:r>
              <a:rPr lang="fr-FR" dirty="0" err="1"/>
              <a:t>work</a:t>
            </a:r>
            <a:r>
              <a:rPr lang="fr-FR" dirty="0"/>
              <a:t>: </a:t>
            </a:r>
          </a:p>
          <a:p>
            <a:pPr marL="171450" indent="-171450">
              <a:buFont typeface="Arial" panose="020B0604020202020204" pitchFamily="34" charset="0"/>
              <a:buChar char="•"/>
            </a:pPr>
            <a:r>
              <a:rPr lang="en-GB" b="0" dirty="0"/>
              <a:t>The </a:t>
            </a:r>
            <a:r>
              <a:rPr lang="en-GB" b="0" u="sng" dirty="0">
                <a:hlinkClick r:id="rId3"/>
              </a:rPr>
              <a:t>2021–2027 EU strategic framework on health and safety at work</a:t>
            </a:r>
            <a:r>
              <a:rPr lang="en-GB" b="0" u="sng" dirty="0"/>
              <a:t>;</a:t>
            </a:r>
          </a:p>
          <a:p>
            <a:pPr marL="171450" indent="-171450">
              <a:buFont typeface="Arial" panose="020B0604020202020204" pitchFamily="34" charset="0"/>
              <a:buChar char="•"/>
            </a:pPr>
            <a:r>
              <a:rPr lang="en-GB" b="0" dirty="0"/>
              <a:t>The European Commission’s </a:t>
            </a:r>
            <a:r>
              <a:rPr lang="en-GB" b="0" dirty="0">
                <a:hlinkClick r:id="rId4"/>
              </a:rPr>
              <a:t>comprehensive approach to mental health </a:t>
            </a:r>
            <a:endParaRPr lang="fr-FR" b="0" dirty="0"/>
          </a:p>
          <a:p>
            <a:endParaRPr lang="en-GB" dirty="0"/>
          </a:p>
          <a:p>
            <a:r>
              <a:rPr lang="en-GB" sz="1200" b="1" kern="1200" dirty="0">
                <a:solidFill>
                  <a:schemeClr val="tx1"/>
                </a:solidFill>
                <a:effectLst/>
                <a:latin typeface="+mn-lt"/>
                <a:ea typeface="+mn-ea"/>
                <a:cs typeface="+mn-cs"/>
              </a:rPr>
              <a:t>What does the campaign set out to do? </a:t>
            </a:r>
          </a:p>
          <a:p>
            <a:r>
              <a:rPr lang="en-GB" sz="1200" kern="1200" dirty="0">
                <a:solidFill>
                  <a:schemeClr val="tx1"/>
                </a:solidFill>
                <a:effectLst/>
                <a:latin typeface="+mn-lt"/>
                <a:ea typeface="+mn-ea"/>
                <a:cs typeface="+mn-cs"/>
              </a:rPr>
              <a:t>The 2026-2028 </a:t>
            </a:r>
            <a:r>
              <a:rPr lang="en-GB" sz="1200" u="sng" kern="1200" dirty="0">
                <a:solidFill>
                  <a:schemeClr val="tx1"/>
                </a:solidFill>
                <a:effectLst/>
                <a:latin typeface="+mn-lt"/>
                <a:ea typeface="+mn-ea"/>
                <a:cs typeface="+mn-cs"/>
                <a:hlinkClick r:id="rId5"/>
              </a:rPr>
              <a:t>Healthy Workplaces Campaign</a:t>
            </a:r>
            <a:r>
              <a:rPr lang="en-GB" sz="1200" kern="1200" dirty="0">
                <a:solidFill>
                  <a:schemeClr val="tx1"/>
                </a:solidFill>
                <a:effectLst/>
                <a:latin typeface="+mn-lt"/>
                <a:ea typeface="+mn-ea"/>
                <a:cs typeface="+mn-cs"/>
              </a:rPr>
              <a:t> (HWC) aims to raise awareness about the positive impact of a good work environment on mental health and wellbeing.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Specific aims include:</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promoting psychosocial risk prevention </a:t>
            </a:r>
            <a:r>
              <a:rPr lang="en-GB" sz="1200" kern="1200" dirty="0">
                <a:solidFill>
                  <a:schemeClr val="tx1"/>
                </a:solidFill>
                <a:effectLst/>
                <a:latin typeface="+mn-lt"/>
                <a:ea typeface="+mn-ea"/>
                <a:cs typeface="+mn-cs"/>
              </a:rPr>
              <a:t>through proper risk assessment and management procedures; </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addressing all sectors</a:t>
            </a:r>
            <a:r>
              <a:rPr lang="en-GB" sz="1200" kern="1200" dirty="0">
                <a:solidFill>
                  <a:schemeClr val="tx1"/>
                </a:solidFill>
                <a:effectLst/>
                <a:latin typeface="+mn-lt"/>
                <a:ea typeface="+mn-ea"/>
                <a:cs typeface="+mn-cs"/>
              </a:rPr>
              <a:t>, with a focus on those where psychosocial risks are </a:t>
            </a:r>
            <a:r>
              <a:rPr lang="en-US" sz="1200" kern="1200" dirty="0">
                <a:solidFill>
                  <a:schemeClr val="tx1"/>
                </a:solidFill>
                <a:effectLst/>
                <a:latin typeface="+mn-lt"/>
                <a:ea typeface="+mn-ea"/>
                <a:cs typeface="+mn-cs"/>
              </a:rPr>
              <a:t>widespread</a:t>
            </a:r>
            <a:r>
              <a:rPr lang="en-GB" sz="1200" kern="1200" dirty="0">
                <a:solidFill>
                  <a:schemeClr val="tx1"/>
                </a:solidFill>
                <a:effectLst/>
                <a:latin typeface="+mn-lt"/>
                <a:ea typeface="+mn-ea"/>
                <a:cs typeface="+mn-cs"/>
              </a:rPr>
              <a:t> and those where psychosocial risks might be less apparent; </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encouraging cooperation </a:t>
            </a:r>
            <a:r>
              <a:rPr lang="en-GB" sz="1200" kern="1200" dirty="0">
                <a:solidFill>
                  <a:schemeClr val="tx1"/>
                </a:solidFill>
                <a:effectLst/>
                <a:latin typeface="+mn-lt"/>
                <a:ea typeface="+mn-ea"/>
                <a:cs typeface="+mn-cs"/>
              </a:rPr>
              <a:t>amongst employers, managers, supervisors, workers and their representatives;</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bringing network of partners together </a:t>
            </a:r>
            <a:r>
              <a:rPr lang="en-GB" sz="1200" kern="1200" dirty="0">
                <a:solidFill>
                  <a:schemeClr val="tx1"/>
                </a:solidFill>
                <a:effectLst/>
                <a:latin typeface="+mn-lt"/>
                <a:ea typeface="+mn-ea"/>
                <a:cs typeface="+mn-cs"/>
              </a:rPr>
              <a:t>to</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exchange information and good practices</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psychosocial risk prevention</a:t>
            </a:r>
            <a:r>
              <a:rPr lang="en-US" sz="1200"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fostering</a:t>
            </a:r>
            <a:r>
              <a:rPr lang="en-GB" sz="1200" b="1" kern="1200" dirty="0">
                <a:solidFill>
                  <a:schemeClr val="tx1"/>
                </a:solidFill>
                <a:effectLst/>
                <a:latin typeface="+mn-lt"/>
                <a:ea typeface="+mn-ea"/>
                <a:cs typeface="+mn-cs"/>
              </a:rPr>
              <a:t> a comprehensive approach </a:t>
            </a:r>
            <a:r>
              <a:rPr lang="en-GB" sz="1200" kern="1200" dirty="0">
                <a:solidFill>
                  <a:schemeClr val="tx1"/>
                </a:solidFill>
                <a:effectLst/>
                <a:latin typeface="+mn-lt"/>
                <a:ea typeface="+mn-ea"/>
                <a:cs typeface="+mn-cs"/>
              </a:rPr>
              <a:t>that considers the </a:t>
            </a:r>
            <a:r>
              <a:rPr lang="en-GB" sz="1200" b="1" kern="1200" dirty="0">
                <a:solidFill>
                  <a:schemeClr val="tx1"/>
                </a:solidFill>
                <a:effectLst/>
                <a:latin typeface="+mn-lt"/>
                <a:ea typeface="+mn-ea"/>
                <a:cs typeface="+mn-cs"/>
              </a:rPr>
              <a:t>links between physical and psychosocial risks and the health of workers</a:t>
            </a:r>
            <a:r>
              <a:rPr lang="en-GB" sz="120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highlighting the importance of </a:t>
            </a:r>
            <a:r>
              <a:rPr lang="en-GB" sz="1200" b="1" kern="1200" dirty="0">
                <a:solidFill>
                  <a:schemeClr val="tx1"/>
                </a:solidFill>
                <a:effectLst/>
                <a:latin typeface="+mn-lt"/>
                <a:ea typeface="+mn-ea"/>
                <a:cs typeface="+mn-cs"/>
              </a:rPr>
              <a:t>support</a:t>
            </a:r>
            <a:r>
              <a:rPr lang="en-GB" sz="1200" b="0" kern="1200" dirty="0">
                <a:solidFill>
                  <a:schemeClr val="tx1"/>
                </a:solidFill>
                <a:effectLst/>
                <a:latin typeface="+mn-lt"/>
                <a:ea typeface="+mn-ea"/>
                <a:cs typeface="+mn-cs"/>
              </a:rPr>
              <a:t>,</a:t>
            </a:r>
            <a:r>
              <a:rPr lang="en-GB" sz="1200" b="1" kern="1200" dirty="0">
                <a:solidFill>
                  <a:schemeClr val="tx1"/>
                </a:solidFill>
                <a:effectLst/>
                <a:latin typeface="+mn-lt"/>
                <a:ea typeface="+mn-ea"/>
                <a:cs typeface="+mn-cs"/>
              </a:rPr>
              <a:t> good communication </a:t>
            </a:r>
            <a:r>
              <a:rPr lang="en-GB" sz="1200" b="0" kern="1200" dirty="0">
                <a:solidFill>
                  <a:schemeClr val="tx1"/>
                </a:solidFill>
                <a:effectLst/>
                <a:latin typeface="+mn-lt"/>
                <a:ea typeface="+mn-ea"/>
                <a:cs typeface="+mn-cs"/>
              </a:rPr>
              <a:t>and </a:t>
            </a:r>
            <a:r>
              <a:rPr lang="en-GB" sz="1200" b="1" kern="1200" dirty="0">
                <a:solidFill>
                  <a:schemeClr val="tx1"/>
                </a:solidFill>
                <a:effectLst/>
                <a:latin typeface="+mn-lt"/>
                <a:ea typeface="+mn-ea"/>
                <a:cs typeface="+mn-cs"/>
              </a:rPr>
              <a:t>work organisation</a:t>
            </a:r>
            <a:r>
              <a:rPr lang="en-US"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and a favourable social climate to create a healthy work environment</a:t>
            </a:r>
            <a:r>
              <a:rPr lang="en-US" sz="1200" kern="1200" dirty="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kern="1200" dirty="0">
                <a:solidFill>
                  <a:schemeClr val="tx1"/>
                </a:solidFill>
                <a:effectLst/>
                <a:latin typeface="+mn-lt"/>
                <a:ea typeface="+mn-ea"/>
                <a:cs typeface="+mn-cs"/>
              </a:rPr>
              <a:t>The most effective way to address psychosocial risks at work </a:t>
            </a:r>
            <a:r>
              <a:rPr lang="en-GB" sz="1200" b="1" kern="1200" dirty="0">
                <a:solidFill>
                  <a:schemeClr val="tx1"/>
                </a:solidFill>
                <a:effectLst/>
                <a:latin typeface="+mn-lt"/>
                <a:ea typeface="+mn-ea"/>
                <a:cs typeface="+mn-cs"/>
              </a:rPr>
              <a:t>is by integrating psychosocial risk assessment and management into overall occupational safety and health practices </a:t>
            </a:r>
            <a:r>
              <a:rPr lang="en-GB" sz="1200" b="0" kern="1200" dirty="0">
                <a:solidFill>
                  <a:schemeClr val="tx1"/>
                </a:solidFill>
                <a:effectLst/>
                <a:latin typeface="+mn-lt"/>
                <a:ea typeface="+mn-ea"/>
                <a:cs typeface="+mn-cs"/>
              </a:rPr>
              <a:t>by:</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carrying out systematic assessments;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involving workers and their representatives;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setting clear priorities; and</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following up with action plans and evaluations. </a:t>
            </a:r>
          </a:p>
          <a:p>
            <a:pPr marL="0" indent="0">
              <a:buFont typeface="Arial" panose="020B0604020202020204" pitchFamily="34" charset="0"/>
              <a:buNone/>
            </a:pPr>
            <a:r>
              <a:rPr lang="en-GB" sz="1200" b="1" kern="1200" dirty="0">
                <a:solidFill>
                  <a:schemeClr val="tx1"/>
                </a:solidFill>
                <a:effectLst/>
                <a:latin typeface="+mn-lt"/>
                <a:ea typeface="+mn-ea"/>
                <a:cs typeface="+mn-cs"/>
              </a:rPr>
              <a:t>Strong leadership is essential </a:t>
            </a:r>
            <a:r>
              <a:rPr lang="en-GB" sz="1200" kern="1200" dirty="0">
                <a:solidFill>
                  <a:schemeClr val="tx1"/>
                </a:solidFill>
                <a:effectLst/>
                <a:latin typeface="+mn-lt"/>
                <a:ea typeface="+mn-ea"/>
                <a:cs typeface="+mn-cs"/>
              </a:rPr>
              <a:t>─ managers must be trained to identify risks and foster a supportive work culture.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To </a:t>
            </a:r>
            <a:r>
              <a:rPr lang="en-GB" sz="1200" b="1" kern="1200" dirty="0">
                <a:solidFill>
                  <a:schemeClr val="tx1"/>
                </a:solidFill>
                <a:effectLst/>
                <a:latin typeface="+mn-lt"/>
                <a:ea typeface="+mn-ea"/>
                <a:cs typeface="+mn-cs"/>
              </a:rPr>
              <a:t>prevent harassment, sexual harassment and violence</a:t>
            </a:r>
            <a:r>
              <a:rPr lang="en-GB" sz="1200" kern="1200" dirty="0">
                <a:solidFill>
                  <a:schemeClr val="tx1"/>
                </a:solidFill>
                <a:effectLst/>
                <a:latin typeface="+mn-lt"/>
                <a:ea typeface="+mn-ea"/>
                <a:cs typeface="+mn-cs"/>
              </a:rPr>
              <a:t> and </a:t>
            </a:r>
            <a:r>
              <a:rPr lang="en-GB" sz="1200" b="1" kern="1200" dirty="0">
                <a:solidFill>
                  <a:schemeClr val="tx1"/>
                </a:solidFill>
                <a:effectLst/>
                <a:latin typeface="+mn-lt"/>
                <a:ea typeface="+mn-ea"/>
                <a:cs typeface="+mn-cs"/>
              </a:rPr>
              <a:t>tackle the root causes of these risks</a:t>
            </a:r>
            <a:r>
              <a:rPr lang="en-GB" sz="1200" kern="1200" dirty="0">
                <a:solidFill>
                  <a:schemeClr val="tx1"/>
                </a:solidFill>
                <a:effectLst/>
                <a:latin typeface="+mn-lt"/>
                <a:ea typeface="+mn-ea"/>
                <a:cs typeface="+mn-cs"/>
              </a:rPr>
              <a:t>, organisations must: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look at the psychosocial working environment, notably the organisational culture and leadership style;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promote a zero-tolerance policy for inappropriate conduct, supported by clear communication and awareness-raising initiatives, well-defined reporting procedures, and disciplinary processes.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Addressing </a:t>
            </a:r>
            <a:r>
              <a:rPr lang="en-GB" sz="1200" b="1" kern="1200" dirty="0">
                <a:solidFill>
                  <a:schemeClr val="tx1"/>
                </a:solidFill>
                <a:effectLst/>
                <a:latin typeface="+mn-lt"/>
                <a:ea typeface="+mn-ea"/>
                <a:cs typeface="+mn-cs"/>
              </a:rPr>
              <a:t>physical risks and mental health</a:t>
            </a:r>
            <a:r>
              <a:rPr lang="en-GB" sz="1200" kern="1200" dirty="0">
                <a:solidFill>
                  <a:schemeClr val="tx1"/>
                </a:solidFill>
                <a:effectLst/>
                <a:latin typeface="+mn-lt"/>
                <a:ea typeface="+mn-ea"/>
                <a:cs typeface="+mn-cs"/>
              </a:rPr>
              <a:t> requires to reflect on the work environment as a whole. There are numerous interactions between physical and psychosocial risks. E.g. psychosocial risks at work can be linked to accidents and musculoskeletal disorders.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health and social care sector</a:t>
            </a:r>
            <a:r>
              <a:rPr lang="en-GB" sz="1200" kern="1200" dirty="0">
                <a:solidFill>
                  <a:schemeClr val="tx1"/>
                </a:solidFill>
                <a:effectLst/>
                <a:latin typeface="+mn-lt"/>
                <a:ea typeface="+mn-ea"/>
                <a:cs typeface="+mn-cs"/>
              </a:rPr>
              <a:t> requires special attention due to high workloads, emotional demands, and increased exposure to violence.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Finally, supporting </a:t>
            </a:r>
            <a:r>
              <a:rPr lang="en-GB" sz="1200" b="1" kern="1200" dirty="0">
                <a:solidFill>
                  <a:schemeClr val="tx1"/>
                </a:solidFill>
                <a:effectLst/>
                <a:latin typeface="+mn-lt"/>
                <a:ea typeface="+mn-ea"/>
                <a:cs typeface="+mn-cs"/>
              </a:rPr>
              <a:t>mental health</a:t>
            </a:r>
            <a:r>
              <a:rPr lang="en-GB" sz="1200" kern="1200" dirty="0">
                <a:solidFill>
                  <a:schemeClr val="tx1"/>
                </a:solidFill>
                <a:effectLst/>
                <a:latin typeface="+mn-lt"/>
                <a:ea typeface="+mn-ea"/>
                <a:cs typeface="+mn-cs"/>
              </a:rPr>
              <a:t> means fostering open dialogue, challenging stigma, and ensuring early intervention and effective return-to-work procedures. </a:t>
            </a:r>
            <a:r>
              <a:rPr lang="en-GB" sz="1200" b="1" kern="1200" dirty="0">
                <a:solidFill>
                  <a:schemeClr val="tx1"/>
                </a:solidFill>
                <a:effectLst/>
                <a:latin typeface="+mn-lt"/>
                <a:ea typeface="+mn-ea"/>
                <a:cs typeface="+mn-cs"/>
              </a:rPr>
              <a:t>Collaboration</a:t>
            </a:r>
            <a:r>
              <a:rPr lang="en-GB" sz="1200" kern="1200" dirty="0">
                <a:solidFill>
                  <a:schemeClr val="tx1"/>
                </a:solidFill>
                <a:effectLst/>
                <a:latin typeface="+mn-lt"/>
                <a:ea typeface="+mn-ea"/>
                <a:cs typeface="+mn-cs"/>
              </a:rPr>
              <a:t> between managers, health professionals, and workers is </a:t>
            </a:r>
            <a:r>
              <a:rPr lang="en-GB" sz="1200" b="1" kern="1200" dirty="0">
                <a:solidFill>
                  <a:schemeClr val="tx1"/>
                </a:solidFill>
                <a:effectLst/>
                <a:latin typeface="+mn-lt"/>
                <a:ea typeface="+mn-ea"/>
                <a:cs typeface="+mn-cs"/>
              </a:rPr>
              <a:t>key to long-term wellbeing</a:t>
            </a:r>
            <a:r>
              <a:rPr lang="en-GB" sz="120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Psychosocial risk management is not optional</a:t>
            </a:r>
            <a:r>
              <a:rPr lang="en-GB" sz="1200" b="0" i="0" kern="1200" dirty="0">
                <a:solidFill>
                  <a:schemeClr val="tx1"/>
                </a:solidFill>
                <a:effectLst/>
                <a:latin typeface="+mn-lt"/>
                <a:ea typeface="+mn-ea"/>
                <a:cs typeface="+mn-cs"/>
              </a:rPr>
              <a: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Employers have a </a:t>
            </a:r>
            <a:r>
              <a:rPr lang="en-GB" sz="1200" b="1" i="0" kern="1200" dirty="0">
                <a:solidFill>
                  <a:schemeClr val="tx1"/>
                </a:solidFill>
                <a:effectLst/>
                <a:latin typeface="+mn-lt"/>
                <a:ea typeface="+mn-ea"/>
                <a:cs typeface="+mn-cs"/>
              </a:rPr>
              <a:t>legal duty to protect workers’ health and safety</a:t>
            </a:r>
            <a:r>
              <a:rPr lang="en-GB" sz="1200" b="0" i="0" kern="1200" dirty="0">
                <a:solidFill>
                  <a:schemeClr val="tx1"/>
                </a:solidFill>
                <a:effectLst/>
                <a:latin typeface="+mn-lt"/>
                <a:ea typeface="+mn-ea"/>
                <a:cs typeface="+mn-cs"/>
              </a:rPr>
              <a:t>, and this explicitly includes mental health as an integral part of occupational safety and health.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However, there is still a clear </a:t>
            </a:r>
            <a:r>
              <a:rPr lang="en-GB" sz="1200" b="1" i="0" kern="1200" dirty="0">
                <a:solidFill>
                  <a:schemeClr val="tx1"/>
                </a:solidFill>
                <a:effectLst/>
                <a:latin typeface="+mn-lt"/>
                <a:ea typeface="+mn-ea"/>
                <a:cs typeface="+mn-cs"/>
              </a:rPr>
              <a:t>gap between this obligation and practice on the ground</a:t>
            </a:r>
            <a:r>
              <a:rPr lang="en-GB" sz="1200" b="0" i="0" kern="1200" dirty="0">
                <a:solidFill>
                  <a:schemeClr val="tx1"/>
                </a:solidFill>
                <a:effectLst/>
                <a:latin typeface="+mn-lt"/>
                <a:ea typeface="+mn-ea"/>
                <a:cs typeface="+mn-cs"/>
              </a:rPr>
              <a: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Data shows that </a:t>
            </a:r>
            <a:r>
              <a:rPr lang="en-GB" sz="1200" b="1" i="0" kern="1200" dirty="0">
                <a:solidFill>
                  <a:schemeClr val="tx1"/>
                </a:solidFill>
                <a:effectLst/>
                <a:latin typeface="+mn-lt"/>
                <a:ea typeface="+mn-ea"/>
                <a:cs typeface="+mn-cs"/>
              </a:rPr>
              <a:t>only around 39% of enterprises report having an action plan to prevent work-related stress</a:t>
            </a:r>
            <a:r>
              <a:rPr lang="en-GB" sz="1200" b="0" i="0" kern="1200" dirty="0">
                <a:solidFill>
                  <a:schemeClr val="tx1"/>
                </a:solidFill>
                <a:effectLst/>
                <a:latin typeface="+mn-lt"/>
                <a:ea typeface="+mn-ea"/>
                <a:cs typeface="+mn-cs"/>
              </a:rPr>
              <a:t>, indicating that structured approaches are still not widespread.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highlights an important challenge to put in place measures</a:t>
            </a:r>
            <a:r>
              <a:rPr lang="en-GB" sz="1200" b="0" i="1" kern="1200" dirty="0">
                <a:solidFill>
                  <a:schemeClr val="tx1"/>
                </a:solidFill>
                <a:effectLst/>
                <a:latin typeface="+mn-lt"/>
                <a:ea typeface="+mn-ea"/>
                <a:cs typeface="+mn-cs"/>
              </a:rPr>
              <a: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While </a:t>
            </a:r>
            <a:r>
              <a:rPr lang="en-GB" sz="1200" b="1" i="0" kern="1200" dirty="0">
                <a:solidFill>
                  <a:schemeClr val="tx1"/>
                </a:solidFill>
                <a:effectLst/>
                <a:latin typeface="+mn-lt"/>
                <a:ea typeface="+mn-ea"/>
                <a:cs typeface="+mn-cs"/>
              </a:rPr>
              <a:t>organisations</a:t>
            </a:r>
            <a:r>
              <a:rPr lang="en-GB" sz="1200" b="0" i="0" kern="1200" dirty="0">
                <a:solidFill>
                  <a:schemeClr val="tx1"/>
                </a:solidFill>
                <a:effectLst/>
                <a:latin typeface="+mn-lt"/>
                <a:ea typeface="+mn-ea"/>
                <a:cs typeface="+mn-cs"/>
              </a:rPr>
              <a:t> may </a:t>
            </a:r>
            <a:r>
              <a:rPr lang="en-GB" sz="1200" b="1" i="0" kern="1200" dirty="0">
                <a:solidFill>
                  <a:schemeClr val="tx1"/>
                </a:solidFill>
                <a:effectLst/>
                <a:latin typeface="+mn-lt"/>
                <a:ea typeface="+mn-ea"/>
                <a:cs typeface="+mn-cs"/>
              </a:rPr>
              <a:t>recognise psychosocial risks</a:t>
            </a: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they often lack systematic, </a:t>
            </a:r>
            <a:r>
              <a:rPr lang="en-GB" sz="1200" b="0" i="0" kern="1200" dirty="0">
                <a:solidFill>
                  <a:schemeClr val="tx1"/>
                </a:solidFill>
                <a:effectLst/>
                <a:latin typeface="+mn-lt"/>
                <a:ea typeface="+mn-ea"/>
                <a:cs typeface="+mn-cs"/>
              </a:rPr>
              <a:t>formalised measures to address them </a:t>
            </a:r>
            <a:r>
              <a:rPr lang="en-GB" sz="1200" b="1" i="0" kern="1200" dirty="0">
                <a:solidFill>
                  <a:schemeClr val="tx1"/>
                </a:solidFill>
                <a:effectLst/>
                <a:latin typeface="+mn-lt"/>
                <a:ea typeface="+mn-ea"/>
                <a:cs typeface="+mn-cs"/>
              </a:rPr>
              <a:t>effectively</a:t>
            </a:r>
            <a:r>
              <a:rPr lang="en-GB"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In addition, the </a:t>
            </a:r>
            <a:r>
              <a:rPr lang="en-GB" sz="1200" b="1" i="0" kern="1200" dirty="0">
                <a:solidFill>
                  <a:schemeClr val="tx1"/>
                </a:solidFill>
                <a:effectLst/>
                <a:latin typeface="+mn-lt"/>
                <a:ea typeface="+mn-ea"/>
                <a:cs typeface="+mn-cs"/>
              </a:rPr>
              <a:t>situation is not uniform across Europe</a:t>
            </a:r>
            <a:r>
              <a:rPr lang="en-GB" sz="1200" b="0" i="0" kern="1200" dirty="0">
                <a:solidFill>
                  <a:schemeClr val="tx1"/>
                </a:solidFill>
                <a:effectLst/>
                <a:latin typeface="+mn-lt"/>
                <a:ea typeface="+mn-ea"/>
                <a:cs typeface="+mn-cs"/>
              </a:rPr>
              <a: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Evidence shows that </a:t>
            </a:r>
            <a:r>
              <a:rPr lang="en-GB" sz="1200" b="1" i="0" kern="1200" dirty="0">
                <a:solidFill>
                  <a:schemeClr val="tx1"/>
                </a:solidFill>
                <a:effectLst/>
                <a:latin typeface="+mn-lt"/>
                <a:ea typeface="+mn-ea"/>
                <a:cs typeface="+mn-cs"/>
              </a:rPr>
              <a:t>awareness, capacity, </a:t>
            </a:r>
            <a:r>
              <a:rPr lang="en-GB" sz="1200" b="0" i="0" kern="1200" dirty="0">
                <a:solidFill>
                  <a:schemeClr val="tx1"/>
                </a:solidFill>
                <a:effectLst/>
                <a:latin typeface="+mn-lt"/>
                <a:ea typeface="+mn-ea"/>
                <a:cs typeface="+mn-cs"/>
              </a:rPr>
              <a:t>and </a:t>
            </a:r>
            <a:r>
              <a:rPr lang="en-GB" sz="1200" b="1" i="0" kern="1200" dirty="0">
                <a:solidFill>
                  <a:schemeClr val="tx1"/>
                </a:solidFill>
                <a:effectLst/>
                <a:latin typeface="+mn-lt"/>
                <a:ea typeface="+mn-ea"/>
                <a:cs typeface="+mn-cs"/>
              </a:rPr>
              <a:t>putting in place preventive measures vary significantly </a:t>
            </a:r>
            <a:r>
              <a:rPr lang="en-GB" sz="1200" b="0" i="0" kern="1200" dirty="0">
                <a:solidFill>
                  <a:schemeClr val="tx1"/>
                </a:solidFill>
                <a:effectLst/>
                <a:latin typeface="+mn-lt"/>
                <a:ea typeface="+mn-ea"/>
                <a:cs typeface="+mn-cs"/>
              </a:rPr>
              <a:t>between sectors, company size, and EU Member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mn-lt"/>
                <a:ea typeface="Times New Roman" panose="02020603050405020304" pitchFamily="18" charset="0"/>
                <a:cs typeface="ArialMT"/>
              </a:rPr>
              <a:t>There is a </a:t>
            </a:r>
            <a:r>
              <a:rPr lang="en-GB" sz="1200" b="1" dirty="0">
                <a:solidFill>
                  <a:srgbClr val="000000"/>
                </a:solidFill>
                <a:effectLst/>
                <a:latin typeface="+mn-lt"/>
                <a:ea typeface="Times New Roman" panose="02020603050405020304" pitchFamily="18" charset="0"/>
                <a:cs typeface="ArialMT"/>
              </a:rPr>
              <a:t>need to raise awareness </a:t>
            </a:r>
            <a:r>
              <a:rPr lang="en-GB" sz="1200" dirty="0">
                <a:solidFill>
                  <a:srgbClr val="000000"/>
                </a:solidFill>
                <a:effectLst/>
                <a:latin typeface="+mn-lt"/>
                <a:ea typeface="Times New Roman" panose="02020603050405020304" pitchFamily="18" charset="0"/>
                <a:cs typeface="ArialMT"/>
              </a:rPr>
              <a:t>across all sectors and workplaces of </a:t>
            </a:r>
            <a:r>
              <a:rPr lang="en-GB" sz="1200" b="1" dirty="0">
                <a:solidFill>
                  <a:srgbClr val="000000"/>
                </a:solidFill>
                <a:effectLst/>
                <a:latin typeface="+mn-lt"/>
                <a:ea typeface="Times New Roman" panose="02020603050405020304" pitchFamily="18" charset="0"/>
                <a:cs typeface="ArialMT"/>
              </a:rPr>
              <a:t>what psychosocial risks </a:t>
            </a:r>
            <a:r>
              <a:rPr lang="en-GB" sz="1200" dirty="0">
                <a:solidFill>
                  <a:srgbClr val="000000"/>
                </a:solidFill>
                <a:effectLst/>
                <a:latin typeface="+mn-lt"/>
                <a:ea typeface="Times New Roman" panose="02020603050405020304" pitchFamily="18" charset="0"/>
                <a:cs typeface="ArialMT"/>
              </a:rPr>
              <a:t>are and increase understanding that </a:t>
            </a:r>
            <a:r>
              <a:rPr lang="en-GB" sz="1200" b="1" dirty="0">
                <a:solidFill>
                  <a:srgbClr val="000000"/>
                </a:solidFill>
                <a:effectLst/>
                <a:latin typeface="+mn-lt"/>
                <a:ea typeface="Times New Roman" panose="02020603050405020304" pitchFamily="18" charset="0"/>
                <a:cs typeface="ArialMT"/>
              </a:rPr>
              <a:t>addressing psychosocial risks is an intrinsic part of occupational health and safety management</a:t>
            </a:r>
            <a:r>
              <a:rPr lang="en-GB" sz="1200" dirty="0">
                <a:solidFill>
                  <a:srgbClr val="000000"/>
                </a:solidFill>
                <a:effectLst/>
                <a:latin typeface="+mn-lt"/>
                <a:ea typeface="Times New Roman" panose="02020603050405020304" pitchFamily="18" charset="0"/>
                <a:cs typeface="ArialMT"/>
              </a:rPr>
              <a:t>. </a:t>
            </a:r>
          </a:p>
          <a:p>
            <a:pPr marL="0" indent="0">
              <a:buNone/>
            </a:pPr>
            <a:endParaRPr lang="en-US" sz="1200" b="0" dirty="0"/>
          </a:p>
          <a:p>
            <a:pPr marL="0" indent="0">
              <a:buNone/>
            </a:pPr>
            <a:r>
              <a:rPr lang="en-US" sz="1200" b="0" dirty="0"/>
              <a:t>Some aspects deserve specific attention and will be addressed in the campaign: </a:t>
            </a:r>
          </a:p>
          <a:p>
            <a:pPr marL="171450" indent="-171450">
              <a:buFont typeface="Arial" panose="020B0604020202020204" pitchFamily="34" charset="0"/>
              <a:buChar char="•"/>
            </a:pPr>
            <a:r>
              <a:rPr lang="en-US" sz="1200" b="1" dirty="0"/>
              <a:t>psychosocial risks disproportionately affecting specific groups</a:t>
            </a:r>
            <a:r>
              <a:rPr lang="en-US" sz="1200" b="0" dirty="0"/>
              <a:t>;</a:t>
            </a:r>
          </a:p>
          <a:p>
            <a:pPr marL="171450" indent="-171450">
              <a:buFont typeface="Arial" panose="020B0604020202020204" pitchFamily="34" charset="0"/>
              <a:buChar char="•"/>
            </a:pPr>
            <a:r>
              <a:rPr lang="en-US" sz="1200" b="0" dirty="0"/>
              <a:t>specific</a:t>
            </a:r>
            <a:r>
              <a:rPr lang="en-US" sz="1200" b="1" dirty="0"/>
              <a:t> sectors showing a higher exposure to psychosocial risks</a:t>
            </a:r>
            <a:r>
              <a:rPr lang="en-US" sz="1200" b="0" dirty="0"/>
              <a:t> such as education, health care and administration;</a:t>
            </a:r>
          </a:p>
          <a:p>
            <a:pPr marL="171450" indent="-171450">
              <a:buFont typeface="Arial" panose="020B0604020202020204" pitchFamily="34" charset="0"/>
              <a:buChar char="•"/>
            </a:pPr>
            <a:r>
              <a:rPr lang="en-US" sz="1200" b="1" dirty="0" err="1"/>
              <a:t>digitalisation</a:t>
            </a:r>
            <a:r>
              <a:rPr lang="en-US" sz="1200" b="0" dirty="0"/>
              <a:t> and the changing world </a:t>
            </a:r>
            <a:r>
              <a:rPr lang="en-US" sz="1200" b="1" dirty="0"/>
              <a:t>of work </a:t>
            </a:r>
            <a:r>
              <a:rPr lang="en-US" sz="1200" b="0" dirty="0"/>
              <a:t>which comes with opportunities but also introduces new risks and challenges to deal with. </a:t>
            </a:r>
            <a:endParaRPr lang="en-GB" sz="1200" b="0" noProof="0" dirty="0"/>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Despite growing awareness, many workplaces still struggle to address psychosocial risks effectively.</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Evidence shows that </a:t>
            </a:r>
            <a:r>
              <a:rPr lang="en-GB" sz="1200" b="1" i="0" kern="1200" dirty="0">
                <a:solidFill>
                  <a:schemeClr val="tx1"/>
                </a:solidFill>
                <a:effectLst/>
                <a:latin typeface="+mn-lt"/>
                <a:ea typeface="+mn-ea"/>
                <a:cs typeface="+mn-cs"/>
              </a:rPr>
              <a:t>reluctance to talk openly remains the most common barrier</a:t>
            </a:r>
            <a:r>
              <a:rPr lang="en-GB" sz="1200" b="0" i="0" kern="1200" dirty="0">
                <a:solidFill>
                  <a:schemeClr val="tx1"/>
                </a:solidFill>
                <a:effectLst/>
                <a:latin typeface="+mn-lt"/>
                <a:ea typeface="+mn-ea"/>
                <a:cs typeface="+mn-cs"/>
              </a:rPr>
              <a:t>, often linked to stigma and fear of negative consequences.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second major barrier is the </a:t>
            </a:r>
            <a:r>
              <a:rPr lang="en-GB" sz="1200" b="1" i="0" kern="1200" dirty="0">
                <a:solidFill>
                  <a:schemeClr val="tx1"/>
                </a:solidFill>
                <a:effectLst/>
                <a:latin typeface="+mn-lt"/>
                <a:ea typeface="+mn-ea"/>
                <a:cs typeface="+mn-cs"/>
              </a:rPr>
              <a:t>lack of expertise and knowledge</a:t>
            </a:r>
            <a:r>
              <a:rPr lang="en-GB" sz="1200" b="0" i="0" kern="1200" dirty="0">
                <a:solidFill>
                  <a:schemeClr val="tx1"/>
                </a:solidFill>
                <a:effectLst/>
                <a:latin typeface="+mn-lt"/>
                <a:ea typeface="+mn-ea"/>
                <a:cs typeface="+mn-cs"/>
              </a:rPr>
              <a:t>.</a:t>
            </a: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Many organisations</a:t>
            </a:r>
            <a:r>
              <a:rPr lang="en-GB" sz="1200" b="0" i="0" kern="1200" dirty="0">
                <a:solidFill>
                  <a:schemeClr val="tx1"/>
                </a:solidFill>
                <a:effectLst/>
                <a:latin typeface="+mn-lt"/>
                <a:ea typeface="+mn-ea"/>
                <a:cs typeface="+mn-cs"/>
              </a:rPr>
              <a:t>—especially SMEs—</a:t>
            </a:r>
            <a:r>
              <a:rPr lang="en-GB" sz="1200" b="1" i="0" kern="1200" dirty="0">
                <a:solidFill>
                  <a:schemeClr val="tx1"/>
                </a:solidFill>
                <a:effectLst/>
                <a:latin typeface="+mn-lt"/>
                <a:ea typeface="+mn-ea"/>
                <a:cs typeface="+mn-cs"/>
              </a:rPr>
              <a:t>do not feel equipped with the right tools, guidance or specialist support</a:t>
            </a:r>
            <a:r>
              <a:rPr lang="en-GB" sz="1200" b="0" i="0" kern="1200" dirty="0">
                <a:solidFill>
                  <a:schemeClr val="tx1"/>
                </a:solidFill>
                <a:effectLst/>
                <a:latin typeface="+mn-lt"/>
                <a:ea typeface="+mn-ea"/>
                <a:cs typeface="+mn-cs"/>
              </a:rPr>
              <a:t> to manage psychosocial risks effectively.</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Closely linked to this is </a:t>
            </a:r>
            <a:r>
              <a:rPr lang="en-GB" sz="1200" b="1" i="0" kern="1200" dirty="0">
                <a:solidFill>
                  <a:schemeClr val="tx1"/>
                </a:solidFill>
                <a:effectLst/>
                <a:latin typeface="+mn-lt"/>
                <a:ea typeface="+mn-ea"/>
                <a:cs typeface="+mn-cs"/>
              </a:rPr>
              <a:t>the lack of formalised approaches to psychosocial risk assessment and management</a:t>
            </a:r>
            <a:r>
              <a:rPr lang="en-GB" sz="1200" b="0" i="0" kern="1200" dirty="0">
                <a:solidFill>
                  <a:schemeClr val="tx1"/>
                </a:solidFill>
                <a:effectLst/>
                <a:latin typeface="+mn-lt"/>
                <a:ea typeface="+mn-ea"/>
                <a:cs typeface="+mn-cs"/>
              </a:rPr>
              <a: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While some actions exist, </a:t>
            </a:r>
            <a:r>
              <a:rPr lang="en-GB" sz="1200" b="1" i="0" kern="1200" dirty="0">
                <a:solidFill>
                  <a:schemeClr val="tx1"/>
                </a:solidFill>
                <a:effectLst/>
                <a:latin typeface="+mn-lt"/>
                <a:ea typeface="+mn-ea"/>
                <a:cs typeface="+mn-cs"/>
              </a:rPr>
              <a:t>only a minority of SME enterprises have structured plans</a:t>
            </a:r>
            <a:r>
              <a:rPr lang="en-GB" sz="1200" b="0" i="0" kern="1200" dirty="0">
                <a:solidFill>
                  <a:schemeClr val="tx1"/>
                </a:solidFill>
                <a:effectLst/>
                <a:latin typeface="+mn-lt"/>
                <a:ea typeface="+mn-ea"/>
                <a:cs typeface="+mn-cs"/>
              </a:rPr>
              <a:t>, and efforts are often fragmented or focused on individuals rather than organisational causes (see next slide).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However, there is strong momentum for improvement.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Across Europe, </a:t>
            </a:r>
            <a:r>
              <a:rPr lang="en-GB" sz="1200" b="1" i="0" kern="1200" dirty="0">
                <a:solidFill>
                  <a:schemeClr val="tx1"/>
                </a:solidFill>
                <a:effectLst/>
                <a:latin typeface="+mn-lt"/>
                <a:ea typeface="+mn-ea"/>
                <a:cs typeface="+mn-cs"/>
              </a:rPr>
              <a:t>authorities and sectors are developing practical guidance, tools and legislative frameworks</a:t>
            </a:r>
            <a:r>
              <a:rPr lang="en-GB" sz="1200" b="0" i="0" kern="1200" dirty="0">
                <a:solidFill>
                  <a:schemeClr val="tx1"/>
                </a:solidFill>
                <a:effectLst/>
                <a:latin typeface="+mn-lt"/>
                <a:ea typeface="+mn-ea"/>
                <a:cs typeface="+mn-cs"/>
              </a:rPr>
              <a:t> to support companies in taking action.</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means companies are not starting from zero. One of the aims of the campaign is </a:t>
            </a:r>
            <a:r>
              <a:rPr lang="en-GB" sz="1200" b="1" i="0" kern="1200" dirty="0">
                <a:solidFill>
                  <a:schemeClr val="tx1"/>
                </a:solidFill>
                <a:effectLst/>
                <a:latin typeface="+mn-lt"/>
                <a:ea typeface="+mn-ea"/>
                <a:cs typeface="+mn-cs"/>
              </a:rPr>
              <a:t>to raise awareness of existing knowledge and good practices and support the development of approaches encouraging systematic psychosocial risk management</a:t>
            </a:r>
            <a:r>
              <a:rPr lang="en-GB" sz="1200" b="0" i="0" kern="1200" dirty="0">
                <a:solidFill>
                  <a:schemeClr val="tx1"/>
                </a:solidFill>
                <a:effectLst/>
                <a:latin typeface="+mn-lt"/>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More details on preventative measures </a:t>
            </a:r>
            <a:r>
              <a:rPr lang="en-GB" sz="1200" b="0" i="0" kern="1200" dirty="0">
                <a:solidFill>
                  <a:schemeClr val="tx1"/>
                </a:solidFill>
                <a:effectLst/>
                <a:latin typeface="+mn-lt"/>
                <a:ea typeface="+mn-ea"/>
                <a:cs typeface="+mn-cs"/>
              </a:rPr>
              <a:t>can be found below</a:t>
            </a:r>
            <a:r>
              <a:rPr lang="en-GB" sz="1200" b="1"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it is important to: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kern="1200" dirty="0">
                <a:solidFill>
                  <a:schemeClr val="tx1"/>
                </a:solidFill>
                <a:effectLst/>
                <a:latin typeface="+mn-lt"/>
                <a:ea typeface="+mn-ea"/>
                <a:cs typeface="+mn-cs"/>
              </a:rPr>
              <a:t>integrate psychosocial risks into risk assessment and management</a:t>
            </a:r>
            <a:r>
              <a:rPr lang="en-GB" sz="1200" b="0" i="0" kern="1200" dirty="0">
                <a:solidFill>
                  <a:schemeClr val="tx1"/>
                </a:solidFill>
                <a:effectLst/>
                <a:latin typeface="+mn-lt"/>
                <a:ea typeface="+mn-ea"/>
                <a:cs typeface="+mn-cs"/>
              </a:rPr>
              <a:t>, with meaningful worker participation throughout the process;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kern="1200" dirty="0">
                <a:solidFill>
                  <a:schemeClr val="tx1"/>
                </a:solidFill>
                <a:effectLst/>
                <a:latin typeface="+mn-lt"/>
                <a:ea typeface="+mn-ea"/>
                <a:cs typeface="+mn-cs"/>
              </a:rPr>
              <a:t>promote supportive leadership and an open workplace culture</a:t>
            </a:r>
            <a:r>
              <a:rPr lang="en-GB" sz="1200" b="0" i="0" kern="1200" dirty="0">
                <a:solidFill>
                  <a:schemeClr val="tx1"/>
                </a:solidFill>
                <a:effectLst/>
                <a:latin typeface="+mn-lt"/>
                <a:ea typeface="+mn-ea"/>
                <a:cs typeface="+mn-cs"/>
              </a:rPr>
              <a:t>, where managers lead by example and encourage dialogue;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kern="1200" dirty="0">
                <a:solidFill>
                  <a:schemeClr val="tx1"/>
                </a:solidFill>
                <a:effectLst/>
                <a:latin typeface="+mn-lt"/>
                <a:ea typeface="+mn-ea"/>
                <a:cs typeface="+mn-cs"/>
              </a:rPr>
              <a:t>design work organisations </a:t>
            </a:r>
            <a:r>
              <a:rPr lang="en-GB" sz="1200" b="0" i="0" kern="1200" dirty="0">
                <a:solidFill>
                  <a:schemeClr val="tx1"/>
                </a:solidFill>
                <a:effectLst/>
                <a:latin typeface="+mn-lt"/>
                <a:ea typeface="+mn-ea"/>
                <a:cs typeface="+mn-cs"/>
              </a:rPr>
              <a:t>that ensures manageable workloads, clear roles, adequate resources, and appropriate levels of autonomy;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kern="1200" dirty="0">
                <a:solidFill>
                  <a:schemeClr val="tx1"/>
                </a:solidFill>
                <a:effectLst/>
                <a:latin typeface="+mn-lt"/>
                <a:ea typeface="+mn-ea"/>
                <a:cs typeface="+mn-cs"/>
              </a:rPr>
              <a:t>prevent violence, harassment and adverse social behaviour</a:t>
            </a:r>
            <a:r>
              <a:rPr lang="en-GB" sz="1200" b="0" i="0" kern="1200" dirty="0">
                <a:solidFill>
                  <a:schemeClr val="tx1"/>
                </a:solidFill>
                <a:effectLst/>
                <a:latin typeface="+mn-lt"/>
                <a:ea typeface="+mn-ea"/>
                <a:cs typeface="+mn-cs"/>
              </a:rPr>
              <a:t>, through clear policies, reporting procedures and early intervention;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kern="1200" dirty="0">
                <a:solidFill>
                  <a:schemeClr val="tx1"/>
                </a:solidFill>
                <a:effectLst/>
                <a:latin typeface="+mn-lt"/>
                <a:ea typeface="+mn-ea"/>
                <a:cs typeface="+mn-cs"/>
              </a:rPr>
              <a:t>strengthen awareness, skills and support</a:t>
            </a:r>
            <a:r>
              <a:rPr lang="en-GB" sz="1200" b="0" i="0" kern="1200" dirty="0">
                <a:solidFill>
                  <a:schemeClr val="tx1"/>
                </a:solidFill>
                <a:effectLst/>
                <a:latin typeface="+mn-lt"/>
                <a:ea typeface="+mn-ea"/>
                <a:cs typeface="+mn-cs"/>
              </a:rPr>
              <a:t>, by reducing stigma, providing training, and fostering social support in the workplace.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Other factors are crucial for successful psychosocial risk prevention and management.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Management’s commitment as a precondition  </a:t>
            </a:r>
            <a:r>
              <a:rPr lang="en-GB" sz="1200" kern="1200" dirty="0">
                <a:solidFill>
                  <a:schemeClr val="tx1"/>
                </a:solidFill>
                <a:effectLst/>
                <a:latin typeface="+mn-lt"/>
                <a:ea typeface="+mn-ea"/>
                <a:cs typeface="+mn-cs"/>
              </a:rPr>
              <a:t>– When managers are actively involved, support workers at each stage, and lead by example, they show genuine commitment to creating a good work environment. There is no successful approach towards proper psychosocial risks prevention without clear management commitment and engagement. </a:t>
            </a: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Involving workers as part of the process </a:t>
            </a:r>
            <a:r>
              <a:rPr lang="en-GB" sz="1200" kern="1200" dirty="0">
                <a:solidFill>
                  <a:schemeClr val="tx1"/>
                </a:solidFill>
                <a:effectLst/>
                <a:latin typeface="+mn-lt"/>
                <a:ea typeface="+mn-ea"/>
                <a:cs typeface="+mn-cs"/>
              </a:rPr>
              <a:t>– Engaging with workers and their representatives helps identify and prioritise the most important issues to address. It also gives workers a sense of ownership over the changes being put in place, building commitment and engagement. Finally finding suitable solutions will be much more effective, if workers have their say and opinions respected.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en-US" b="1" dirty="0"/>
              <a:t>Workplace violence is a multifaceted issue. </a:t>
            </a:r>
            <a:r>
              <a:rPr lang="en-US" dirty="0"/>
              <a:t>It can take the form of a one-off incident, such as a physical assault, or repeated actions that intimidate or demean a worker, in the case of harassment or bullying. It can be motivated by certain aims, including racial, ethnic or gender-based hatred. It can stem from multiple and sometimes overlapping sources, from coworkers, managers, clients or even individuals having no connection to the business or its workers.</a:t>
            </a:r>
          </a:p>
          <a:p>
            <a:pPr algn="just"/>
            <a:endParaRPr lang="en-US" dirty="0"/>
          </a:p>
          <a:p>
            <a:pPr algn="just"/>
            <a:r>
              <a:rPr lang="en-US" b="1" dirty="0"/>
              <a:t>Violence at work is a significant cause of stress and may lead to ill health</a:t>
            </a:r>
            <a:r>
              <a:rPr lang="en-US" dirty="0"/>
              <a:t>. Immediate harm, both physical or psychological violence, can be </a:t>
            </a:r>
            <a:r>
              <a:rPr lang="en-US" dirty="0" err="1"/>
              <a:t>traumatising</a:t>
            </a:r>
            <a:r>
              <a:rPr lang="en-US" dirty="0"/>
              <a:t> and psychologically damaging in the long run, leading to severe health problems, such as depression, loss of self-esteem or sleeping disorders.</a:t>
            </a:r>
          </a:p>
          <a:p>
            <a:pPr algn="just"/>
            <a:endParaRPr lang="en-US" dirty="0"/>
          </a:p>
          <a:p>
            <a:pPr algn="just"/>
            <a:r>
              <a:rPr lang="en-US" dirty="0"/>
              <a:t>The European Working Conditions Telephone Survey (EWCTS) conducted by </a:t>
            </a:r>
            <a:r>
              <a:rPr lang="en-US" dirty="0" err="1"/>
              <a:t>Eurofound</a:t>
            </a:r>
            <a:r>
              <a:rPr lang="en-US" dirty="0"/>
              <a:t> in 2021 found that, </a:t>
            </a:r>
            <a:r>
              <a:rPr lang="en-US" b="0" dirty="0"/>
              <a:t>on average, </a:t>
            </a:r>
            <a:r>
              <a:rPr lang="en-US" b="1" dirty="0"/>
              <a:t>about 13% of workers in the EU experienced some form of adverse social </a:t>
            </a:r>
            <a:r>
              <a:rPr lang="en-US" b="1" dirty="0" err="1"/>
              <a:t>behaviour</a:t>
            </a:r>
            <a:r>
              <a:rPr lang="en-US" b="1" dirty="0"/>
              <a:t> at work</a:t>
            </a:r>
            <a:r>
              <a:rPr lang="en-US" dirty="0"/>
              <a:t>.</a:t>
            </a:r>
          </a:p>
          <a:p>
            <a:pPr algn="just"/>
            <a:endParaRPr lang="en-US" dirty="0"/>
          </a:p>
          <a:p>
            <a:pPr algn="just"/>
            <a:r>
              <a:rPr lang="en-US" b="1" dirty="0"/>
              <a:t>Women are more likely to report adverse social </a:t>
            </a:r>
            <a:r>
              <a:rPr lang="en-US" b="1" dirty="0" err="1"/>
              <a:t>behaviour</a:t>
            </a:r>
            <a:r>
              <a:rPr lang="en-US" b="1" dirty="0"/>
              <a:t> at work</a:t>
            </a:r>
            <a:r>
              <a:rPr lang="en-US" dirty="0"/>
              <a:t>. Recently, the EU gender-based violence survey carried out jointly by Eurostat, FRA, and EIGE found that:</a:t>
            </a:r>
          </a:p>
          <a:p>
            <a:pPr marL="171450" indent="-171450" algn="just">
              <a:buFont typeface="Arial" panose="020B0604020202020204" pitchFamily="34" charset="0"/>
              <a:buChar char="•"/>
            </a:pPr>
            <a:r>
              <a:rPr lang="en-US" b="1" dirty="0"/>
              <a:t>30.8 % of women have experienced sexual harassment at work in their lifetime</a:t>
            </a:r>
            <a:r>
              <a:rPr lang="en-US" b="0" dirty="0"/>
              <a:t>;</a:t>
            </a:r>
            <a:r>
              <a:rPr lang="en-US" dirty="0"/>
              <a:t> </a:t>
            </a:r>
            <a:r>
              <a:rPr lang="en-US" b="1" dirty="0"/>
              <a:t>and </a:t>
            </a:r>
          </a:p>
          <a:p>
            <a:pPr marL="171450" indent="-171450" algn="just">
              <a:buFont typeface="Arial" panose="020B0604020202020204" pitchFamily="34" charset="0"/>
              <a:buChar char="•"/>
            </a:pPr>
            <a:r>
              <a:rPr lang="en-US" b="1" dirty="0"/>
              <a:t>4.3 % of women experienced sexual harassment in the last 12 months</a:t>
            </a:r>
            <a:r>
              <a:rPr lang="en-US" b="0" dirty="0"/>
              <a:t>; </a:t>
            </a:r>
          </a:p>
          <a:p>
            <a:pPr marL="171450" indent="-171450" algn="just">
              <a:buFont typeface="Arial" panose="020B0604020202020204" pitchFamily="34" charset="0"/>
              <a:buChar char="•"/>
            </a:pPr>
            <a:r>
              <a:rPr lang="en-US" b="1" dirty="0"/>
              <a:t>younger women </a:t>
            </a:r>
            <a:r>
              <a:rPr lang="en-US" dirty="0"/>
              <a:t>report a higher prevalence, with </a:t>
            </a:r>
            <a:r>
              <a:rPr lang="en-US" b="1" dirty="0"/>
              <a:t>2 in 5 having experienced sexual harassment at work in their lifetime.</a:t>
            </a:r>
          </a:p>
          <a:p>
            <a:pPr algn="just"/>
            <a:endParaRPr lang="en-US" dirty="0"/>
          </a:p>
          <a:p>
            <a:pPr algn="just"/>
            <a:r>
              <a:rPr lang="en-US" b="1" dirty="0"/>
              <a:t>The increasing </a:t>
            </a:r>
            <a:r>
              <a:rPr lang="en-US" b="1" dirty="0" err="1"/>
              <a:t>digitalisation</a:t>
            </a:r>
            <a:r>
              <a:rPr lang="en-US" b="1" dirty="0"/>
              <a:t> of work</a:t>
            </a:r>
            <a:r>
              <a:rPr lang="en-US" dirty="0"/>
              <a:t> and the growing use of and reliance on ICTs at work has </a:t>
            </a:r>
            <a:r>
              <a:rPr lang="en-US" b="1" dirty="0"/>
              <a:t>created new forms of antisocial </a:t>
            </a:r>
            <a:r>
              <a:rPr lang="en-US" b="1" dirty="0" err="1"/>
              <a:t>behaviours</a:t>
            </a:r>
            <a:r>
              <a:rPr lang="en-US" dirty="0"/>
              <a:t>, including cyberbullying and online harassment.</a:t>
            </a:r>
          </a:p>
          <a:p>
            <a:pPr algn="just"/>
            <a:r>
              <a:rPr lang="en-US"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Overall, </a:t>
            </a:r>
            <a:r>
              <a:rPr lang="en-GB" b="1" dirty="0"/>
              <a:t>27.2 % of women have experienced sexual harassment at work by a male perpetrator</a:t>
            </a:r>
            <a:r>
              <a:rPr lang="en-GB" dirty="0"/>
              <a:t>, while </a:t>
            </a:r>
            <a:r>
              <a:rPr lang="en-GB" b="1" dirty="0"/>
              <a:t>30.8 % of women have experienced sexual harassment at work by ‘any perpetrator</a:t>
            </a:r>
            <a:r>
              <a:rPr lang="en-GB" dirty="0"/>
              <a:t>’.</a:t>
            </a:r>
          </a:p>
          <a:p>
            <a:pPr marL="0" indent="0">
              <a:buFont typeface="Arial" panose="020B0604020202020204" pitchFamily="34" charset="0"/>
              <a:buNone/>
            </a:pPr>
            <a:r>
              <a:rPr lang="en-GB" dirty="0"/>
              <a:t> </a:t>
            </a:r>
          </a:p>
          <a:p>
            <a:pPr marL="171450" indent="-171450">
              <a:buFont typeface="Arial" panose="020B0604020202020204" pitchFamily="34" charset="0"/>
              <a:buChar char="•"/>
            </a:pPr>
            <a:r>
              <a:rPr lang="en-GB" dirty="0"/>
              <a:t>Based on these results, it is possible to conclude that most incidents of sexual harassment against women are perpetrated by men.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Amongst </a:t>
            </a:r>
            <a:r>
              <a:rPr lang="en-GB" b="1" dirty="0"/>
              <a:t>male perpetrators</a:t>
            </a:r>
            <a:r>
              <a:rPr lang="en-GB" dirty="0"/>
              <a:t>:</a:t>
            </a:r>
          </a:p>
          <a:p>
            <a:pPr marL="0" indent="0">
              <a:buFont typeface="Arial" panose="020B0604020202020204" pitchFamily="34" charset="0"/>
              <a:buNone/>
            </a:pPr>
            <a:r>
              <a:rPr lang="en-GB" dirty="0"/>
              <a:t>      - </a:t>
            </a:r>
            <a:r>
              <a:rPr lang="en-GB" b="1" dirty="0"/>
              <a:t>15.8 % of women </a:t>
            </a:r>
            <a:r>
              <a:rPr lang="en-GB" dirty="0"/>
              <a:t>in the EU-27 have experienced sexual harassment from a co-worker; and </a:t>
            </a:r>
          </a:p>
          <a:p>
            <a:pPr marL="0" indent="0">
              <a:buFont typeface="Arial" panose="020B0604020202020204" pitchFamily="34" charset="0"/>
              <a:buNone/>
            </a:pPr>
            <a:r>
              <a:rPr lang="en-GB" dirty="0"/>
              <a:t>      - </a:t>
            </a:r>
            <a:r>
              <a:rPr lang="en-GB" b="1" dirty="0"/>
              <a:t>7.4 % have experienced sexual harassment </a:t>
            </a:r>
            <a:r>
              <a:rPr lang="en-GB" dirty="0"/>
              <a:t>by a boss or supervisor; </a:t>
            </a:r>
          </a:p>
          <a:p>
            <a:pPr marL="0" indent="0">
              <a:buFont typeface="Arial" panose="020B0604020202020204" pitchFamily="34" charset="0"/>
              <a:buNone/>
            </a:pPr>
            <a:r>
              <a:rPr lang="en-GB" dirty="0"/>
              <a:t>      - while </a:t>
            </a:r>
            <a:r>
              <a:rPr lang="en-GB" b="1" dirty="0"/>
              <a:t>9.3 % indicated that sexual harassment was perpetrated by another man in the work context</a:t>
            </a:r>
            <a:r>
              <a:rPr lang="en-GB" dirty="0"/>
              <a:t>, including a client or customer.</a:t>
            </a:r>
            <a:endParaRPr lang="en-US" dirty="0"/>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en-US" dirty="0"/>
              <a:t>Workplace violence and harassment are not only issues that matter when something serious happens. </a:t>
            </a:r>
          </a:p>
          <a:p>
            <a:pPr algn="just"/>
            <a:endParaRPr lang="en-US" dirty="0"/>
          </a:p>
          <a:p>
            <a:pPr algn="just"/>
            <a:r>
              <a:rPr lang="en-US" dirty="0"/>
              <a:t>The prevention of violence can be tackled by: </a:t>
            </a:r>
          </a:p>
          <a:p>
            <a:pPr marL="171450" indent="-171450" algn="just">
              <a:buFont typeface="Arial" panose="020B0604020202020204" pitchFamily="34" charset="0"/>
              <a:buChar char="•"/>
            </a:pPr>
            <a:r>
              <a:rPr lang="en-US" b="1" dirty="0"/>
              <a:t>clarifying what respectful </a:t>
            </a:r>
            <a:r>
              <a:rPr lang="en-US" b="1" dirty="0" err="1"/>
              <a:t>behaviour</a:t>
            </a:r>
            <a:r>
              <a:rPr lang="en-US" b="1" dirty="0"/>
              <a:t> looks like</a:t>
            </a:r>
            <a:r>
              <a:rPr lang="en-US" dirty="0"/>
              <a:t>, spelling out roles and ensuring expectations are understood if concerns arise;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cs typeface="Arial"/>
              </a:rPr>
              <a:t>looking at the root causes or contributing factors</a:t>
            </a:r>
            <a:r>
              <a:rPr lang="en-GB" b="0" dirty="0">
                <a:cs typeface="Arial"/>
              </a:rPr>
              <a:t>,</a:t>
            </a:r>
            <a:r>
              <a:rPr lang="en-GB" b="1" dirty="0">
                <a:cs typeface="Arial"/>
              </a:rPr>
              <a:t> </a:t>
            </a:r>
            <a:r>
              <a:rPr lang="en-US" b="0" dirty="0">
                <a:cs typeface="Arial"/>
              </a:rPr>
              <a:t>each situation can tell you something useful about where the risks are in your business, whether that is workload pressure, lone working, customer interactions, unclear boundaries in digital communication, or weak day-to-day supervision. </a:t>
            </a:r>
            <a:endParaRPr lang="en-US" b="0" dirty="0"/>
          </a:p>
          <a:p>
            <a:pPr marL="171450" indent="-171450" algn="just">
              <a:buFont typeface="Arial" panose="020B0604020202020204" pitchFamily="34" charset="0"/>
              <a:buChar char="•"/>
            </a:pPr>
            <a:r>
              <a:rPr lang="en-US" b="1" dirty="0"/>
              <a:t>responding to issues fairly and effectively to (re) build trust and ensure that they do not happen again</a:t>
            </a:r>
            <a:r>
              <a:rPr lang="en-US" b="0" dirty="0"/>
              <a:t>,</a:t>
            </a:r>
            <a:r>
              <a:rPr lang="en-US" b="1" dirty="0"/>
              <a:t> </a:t>
            </a:r>
            <a:r>
              <a:rPr lang="en-US" dirty="0"/>
              <a:t>e.g. providing a space for workers to speak up in confidentiality, listening and writing down key facts of what’s happened;</a:t>
            </a:r>
          </a:p>
          <a:p>
            <a:pPr marL="171450" indent="-171450" algn="just">
              <a:buFont typeface="Arial" panose="020B0604020202020204" pitchFamily="34" charset="0"/>
              <a:buChar char="•"/>
            </a:pPr>
            <a:r>
              <a:rPr lang="en-US" b="1" dirty="0"/>
              <a:t>identifying areas of improvement</a:t>
            </a:r>
            <a:r>
              <a:rPr lang="en-US" dirty="0"/>
              <a:t>: these could be problems or risks in your business, e.g. workload pressure, lone working, customer interactions, unclear boundaries in digital communication, or weak day-to-day supervision; </a:t>
            </a:r>
          </a:p>
          <a:p>
            <a:pPr marL="171450" indent="-171450" algn="just">
              <a:buFont typeface="Arial" panose="020B0604020202020204" pitchFamily="34" charset="0"/>
              <a:buChar char="•"/>
            </a:pPr>
            <a:r>
              <a:rPr lang="en-US" b="1" dirty="0"/>
              <a:t>including workers </a:t>
            </a:r>
            <a:r>
              <a:rPr lang="en-US" dirty="0"/>
              <a:t>to build commitment, trust, and shared responsibility for violence prevention;</a:t>
            </a:r>
          </a:p>
          <a:p>
            <a:pPr marL="171450" indent="-171450" algn="just">
              <a:buFont typeface="Arial" panose="020B0604020202020204" pitchFamily="34" charset="0"/>
              <a:buChar char="•"/>
            </a:pPr>
            <a:r>
              <a:rPr lang="en-US" b="1" dirty="0"/>
              <a:t>leading by example as an </a:t>
            </a:r>
            <a:r>
              <a:rPr lang="en-US" b="1" dirty="0" err="1"/>
              <a:t>organisation</a:t>
            </a:r>
            <a:r>
              <a:rPr lang="en-US" b="1" dirty="0"/>
              <a:t> </a:t>
            </a:r>
            <a:r>
              <a:rPr lang="en-US" dirty="0"/>
              <a:t>to show violence prevention is a priority and value, both through your words and actions.   </a:t>
            </a:r>
          </a:p>
          <a:p>
            <a:pPr algn="just"/>
            <a:endParaRPr lang="en-US" b="1" dirty="0"/>
          </a:p>
          <a:p>
            <a:r>
              <a:rPr lang="en-GB" b="1" dirty="0"/>
              <a:t>Campaign resource</a:t>
            </a:r>
            <a:r>
              <a:rPr lang="en-GB" dirty="0"/>
              <a:t>: the upcoming guide on the management and prevention of violence for medium-sized enterprises.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n-US" sz="1200" b="1" dirty="0"/>
              <a:t>Musculoskeletal disorders (MSDs)</a:t>
            </a:r>
          </a:p>
          <a:p>
            <a:pPr marL="171450" indent="-171450">
              <a:buFont typeface="Arial" panose="020B0604020202020204" pitchFamily="34" charset="0"/>
              <a:buChar char="•"/>
            </a:pPr>
            <a:r>
              <a:rPr lang="en-US" sz="1200" b="0" dirty="0"/>
              <a:t>high job demands, low control and stress can increase the risk and severity of MSDs;</a:t>
            </a:r>
          </a:p>
          <a:p>
            <a:pPr marL="171450" indent="-171450">
              <a:buFont typeface="Arial" panose="020B0604020202020204" pitchFamily="34" charset="0"/>
              <a:buChar char="•"/>
            </a:pPr>
            <a:r>
              <a:rPr lang="en-US" sz="1200" b="0" dirty="0"/>
              <a:t>MSDs can affect mental wellbeing, resilience and work ability;</a:t>
            </a:r>
          </a:p>
          <a:p>
            <a:pPr marL="171450" indent="-171450">
              <a:buFont typeface="Arial" panose="020B0604020202020204" pitchFamily="34" charset="0"/>
              <a:buChar char="•"/>
            </a:pPr>
            <a:r>
              <a:rPr lang="en-US" sz="1200" b="0" dirty="0"/>
              <a:t>psychosocial risks can delay recovery and return to work.</a:t>
            </a:r>
          </a:p>
          <a:p>
            <a:pPr marL="0" indent="0">
              <a:buNone/>
            </a:pPr>
            <a:r>
              <a:rPr lang="en-GB" sz="1200" b="1" dirty="0"/>
              <a:t>Environmental factors affecting mental heath </a:t>
            </a:r>
          </a:p>
          <a:p>
            <a:pPr marL="171450" indent="-171450">
              <a:buFont typeface="Arial" panose="020B0604020202020204" pitchFamily="34" charset="0"/>
              <a:buChar char="•"/>
            </a:pPr>
            <a:r>
              <a:rPr lang="en-US" sz="1200" b="0" dirty="0"/>
              <a:t>physical conditions, such as noise, temperature and chemical exposure can increase stress and fatigue;</a:t>
            </a:r>
          </a:p>
          <a:p>
            <a:pPr marL="171450" indent="-171450">
              <a:buFont typeface="Arial" panose="020B0604020202020204" pitchFamily="34" charset="0"/>
              <a:buChar char="•"/>
            </a:pPr>
            <a:r>
              <a:rPr lang="en-US" sz="1200" b="0" dirty="0"/>
              <a:t>these conditions often interact with workload, time pressure and </a:t>
            </a:r>
            <a:r>
              <a:rPr lang="en-US" sz="1200" b="0" dirty="0" err="1"/>
              <a:t>organisational</a:t>
            </a:r>
            <a:r>
              <a:rPr lang="en-US" sz="1200" b="0" dirty="0"/>
              <a:t> factors;</a:t>
            </a:r>
          </a:p>
          <a:p>
            <a:pPr marL="171450" indent="-171450">
              <a:buFont typeface="Arial" panose="020B0604020202020204" pitchFamily="34" charset="0"/>
              <a:buChar char="•"/>
            </a:pPr>
            <a:r>
              <a:rPr lang="en-US" sz="1200" b="0" dirty="0"/>
              <a:t>combined exposures can increase mental strain and safety risks.</a:t>
            </a:r>
          </a:p>
          <a:p>
            <a:pPr marL="0" indent="0">
              <a:buNone/>
            </a:pPr>
            <a:r>
              <a:rPr lang="en-US" sz="1200" b="1" noProof="0" dirty="0"/>
              <a:t>Work-related accidents and mental health</a:t>
            </a:r>
          </a:p>
          <a:p>
            <a:pPr marL="171450" indent="-171450">
              <a:buFont typeface="Arial" panose="020B0604020202020204" pitchFamily="34" charset="0"/>
              <a:buChar char="•"/>
            </a:pPr>
            <a:r>
              <a:rPr lang="en-US" sz="1200" b="0" noProof="0" dirty="0"/>
              <a:t>psychosocial risks (e.g. fatigue, time pressure) can increase the risks of accidents;</a:t>
            </a:r>
          </a:p>
          <a:p>
            <a:pPr marL="171450" indent="-171450">
              <a:buFont typeface="Arial" panose="020B0604020202020204" pitchFamily="34" charset="0"/>
              <a:buChar char="•"/>
            </a:pPr>
            <a:r>
              <a:rPr lang="en-US" sz="1200" b="0" noProof="0" dirty="0"/>
              <a:t>accidents and injuries can lead to mental health issues;</a:t>
            </a:r>
          </a:p>
          <a:p>
            <a:pPr marL="171450" indent="-171450">
              <a:buFont typeface="Arial" panose="020B0604020202020204" pitchFamily="34" charset="0"/>
              <a:buChar char="•"/>
            </a:pPr>
            <a:r>
              <a:rPr lang="en-US" sz="1200" b="0" noProof="0" dirty="0"/>
              <a:t>safety is influenced by both physical and </a:t>
            </a:r>
            <a:r>
              <a:rPr lang="en-US" sz="1200" b="0" noProof="0" dirty="0" err="1"/>
              <a:t>organisational</a:t>
            </a:r>
            <a:r>
              <a:rPr lang="en-US" sz="1200" b="0" noProof="0" dirty="0"/>
              <a:t> factors. </a:t>
            </a:r>
          </a:p>
          <a:p>
            <a:pPr marL="171450" indent="-171450">
              <a:buFont typeface="Arial" panose="020B0604020202020204" pitchFamily="34" charset="0"/>
              <a:buChar char="•"/>
            </a:pPr>
            <a:endParaRPr lang="en-US" sz="1200" b="0" noProof="0" dirty="0"/>
          </a:p>
          <a:p>
            <a:r>
              <a:rPr lang="en-US" sz="1200" b="0" noProof="0" dirty="0"/>
              <a:t>To note, </a:t>
            </a:r>
            <a:r>
              <a:rPr lang="en-GB" sz="1200" b="1" kern="1200" noProof="0" dirty="0">
                <a:solidFill>
                  <a:schemeClr val="tx1"/>
                </a:solidFill>
                <a:effectLst/>
                <a:latin typeface="+mn-lt"/>
                <a:ea typeface="+mn-ea"/>
                <a:cs typeface="+mn-cs"/>
              </a:rPr>
              <a:t>s</a:t>
            </a:r>
            <a:r>
              <a:rPr lang="en-GB" sz="1200" b="1" kern="1200" dirty="0" err="1">
                <a:solidFill>
                  <a:schemeClr val="tx1"/>
                </a:solidFill>
                <a:effectLst/>
                <a:latin typeface="+mn-lt"/>
                <a:ea typeface="+mn-ea"/>
                <a:cs typeface="+mn-cs"/>
              </a:rPr>
              <a:t>afety</a:t>
            </a:r>
            <a:r>
              <a:rPr lang="en-GB" sz="1200" b="1" kern="1200" dirty="0">
                <a:solidFill>
                  <a:schemeClr val="tx1"/>
                </a:solidFill>
                <a:effectLst/>
                <a:latin typeface="+mn-lt"/>
                <a:ea typeface="+mn-ea"/>
                <a:cs typeface="+mn-cs"/>
              </a:rPr>
              <a:t> performance measures the effectiveness of an organisation's efforts to protect workers' safety and health.</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is usually assessed on the basis of:</a:t>
            </a: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Lagging indicators (outcomes)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indicators measure events that have already occurred, such as number of accidents, injuries or near misses, absenteeism due to work-related health problems, etc.</a:t>
            </a: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Leading indicators (prevention activities)</a:t>
            </a:r>
            <a:endParaRPr lang="en-GB" sz="1200" kern="1200" dirty="0">
              <a:solidFill>
                <a:schemeClr val="tx1"/>
              </a:solidFill>
              <a:effectLst/>
              <a:latin typeface="+mn-lt"/>
              <a:ea typeface="+mn-ea"/>
              <a:cs typeface="+mn-cs"/>
            </a:endParaRPr>
          </a:p>
          <a:p>
            <a:r>
              <a:rPr lang="en-GB" sz="1200" kern="1200">
                <a:solidFill>
                  <a:schemeClr val="tx1"/>
                </a:solidFill>
                <a:effectLst/>
                <a:latin typeface="+mn-lt"/>
                <a:ea typeface="+mn-ea"/>
                <a:cs typeface="+mn-cs"/>
              </a:rPr>
              <a:t>These indicators </a:t>
            </a:r>
            <a:r>
              <a:rPr lang="en-GB" sz="1200" kern="1200" dirty="0">
                <a:solidFill>
                  <a:schemeClr val="tx1"/>
                </a:solidFill>
                <a:effectLst/>
                <a:latin typeface="+mn-lt"/>
                <a:ea typeface="+mn-ea"/>
                <a:cs typeface="+mn-cs"/>
              </a:rPr>
              <a:t>measure whether prevention systems are working, such as risk assessments completed, worker participation in OSH activities, etc.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en-US" b="1" dirty="0"/>
              <a:t>How to tackle combined exposure</a:t>
            </a:r>
            <a:r>
              <a:rPr lang="en-US" dirty="0"/>
              <a:t>? With integrated prevention.</a:t>
            </a:r>
          </a:p>
          <a:p>
            <a:pPr marL="0" lvl="0" indent="0">
              <a:buNone/>
            </a:pPr>
            <a:r>
              <a:rPr lang="en-US" dirty="0"/>
              <a:t>This may include for example: </a:t>
            </a:r>
          </a:p>
          <a:p>
            <a:pPr marL="171450" lvl="0" indent="-171450">
              <a:buFont typeface="Arial" panose="020B0604020202020204" pitchFamily="34" charset="0"/>
              <a:buChar char="•"/>
            </a:pPr>
            <a:r>
              <a:rPr lang="en-US" dirty="0"/>
              <a:t>targeted prevention of MSDs and physical strain </a:t>
            </a:r>
            <a:r>
              <a:rPr lang="en-US" b="0" dirty="0"/>
              <a:t>through ergonomic interventions, task redesign and adequate recovery; </a:t>
            </a:r>
          </a:p>
          <a:p>
            <a:pPr marL="171450" lvl="0" indent="-171450">
              <a:buFont typeface="Arial" panose="020B0604020202020204" pitchFamily="34" charset="0"/>
              <a:buChar char="•"/>
            </a:pPr>
            <a:r>
              <a:rPr lang="en-US" b="0" dirty="0"/>
              <a:t>improving conditions in the </a:t>
            </a:r>
            <a:r>
              <a:rPr lang="en-US" dirty="0"/>
              <a:t>work environment </a:t>
            </a:r>
            <a:r>
              <a:rPr lang="en-US" b="0" dirty="0"/>
              <a:t>(noise, vibration, heat/cold, lighting, workspace design) to reduce the impact on stress and mental health; </a:t>
            </a:r>
          </a:p>
          <a:p>
            <a:pPr marL="171450" lvl="0" indent="-171450">
              <a:buFont typeface="Arial" panose="020B0604020202020204" pitchFamily="34" charset="0"/>
              <a:buChar char="•"/>
            </a:pPr>
            <a:r>
              <a:rPr lang="en-US" dirty="0"/>
              <a:t>preventing accidents by </a:t>
            </a:r>
            <a:r>
              <a:rPr lang="en-US" b="0" dirty="0"/>
              <a:t>addressing </a:t>
            </a:r>
            <a:r>
              <a:rPr lang="en-US" b="0" dirty="0" err="1"/>
              <a:t>organisational</a:t>
            </a:r>
            <a:r>
              <a:rPr lang="en-US" b="0" dirty="0"/>
              <a:t> and psychosocial drivers of unsafe </a:t>
            </a:r>
            <a:r>
              <a:rPr lang="en-US" b="0" dirty="0" err="1"/>
              <a:t>behaviours</a:t>
            </a:r>
            <a:r>
              <a:rPr lang="en-US" b="0" dirty="0"/>
              <a:t> and reduced attention; </a:t>
            </a:r>
          </a:p>
          <a:p>
            <a:pPr marL="171450" lvl="0" indent="-171450">
              <a:buFont typeface="Arial" panose="020B0604020202020204" pitchFamily="34" charset="0"/>
              <a:buChar char="•"/>
            </a:pPr>
            <a:r>
              <a:rPr lang="en-US" b="0" dirty="0"/>
              <a:t>focusing </a:t>
            </a:r>
            <a:r>
              <a:rPr lang="en-US" dirty="0"/>
              <a:t>on high‑risk sectors and vulnerable groups, </a:t>
            </a:r>
            <a:r>
              <a:rPr lang="en-US" b="0" dirty="0"/>
              <a:t>including medium-sized enterprises, construction, agriculture and workers in precarious or physically demanding jobs.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a:t>
            </a:r>
            <a:r>
              <a:rPr lang="en-GB" sz="1200" kern="1200" dirty="0" err="1">
                <a:solidFill>
                  <a:schemeClr val="tx1"/>
                </a:solidFill>
                <a:effectLst/>
                <a:latin typeface="+mn-lt"/>
                <a:ea typeface="+mn-ea"/>
                <a:cs typeface="+mn-cs"/>
              </a:rPr>
              <a:t>HeSCare</a:t>
            </a:r>
            <a:r>
              <a:rPr lang="en-GB" sz="1200" kern="1200" dirty="0">
                <a:solidFill>
                  <a:schemeClr val="tx1"/>
                </a:solidFill>
                <a:effectLst/>
                <a:latin typeface="+mn-lt"/>
                <a:ea typeface="+mn-ea"/>
                <a:cs typeface="+mn-cs"/>
              </a:rPr>
              <a:t> sector plays a significant role in European society, in terms of overall health and wellbeing as well as for the economy in general.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a:t>
            </a:r>
            <a:r>
              <a:rPr lang="en-GB" sz="1200" kern="1200" dirty="0" err="1">
                <a:solidFill>
                  <a:schemeClr val="tx1"/>
                </a:solidFill>
                <a:effectLst/>
                <a:latin typeface="+mn-lt"/>
                <a:ea typeface="+mn-ea"/>
                <a:cs typeface="+mn-cs"/>
              </a:rPr>
              <a:t>HeSCare</a:t>
            </a:r>
            <a:r>
              <a:rPr lang="en-GB" sz="1200" kern="1200" dirty="0">
                <a:solidFill>
                  <a:schemeClr val="tx1"/>
                </a:solidFill>
                <a:effectLst/>
                <a:latin typeface="+mn-lt"/>
                <a:ea typeface="+mn-ea"/>
                <a:cs typeface="+mn-cs"/>
              </a:rPr>
              <a:t> sector is an important job generator in the EU economy.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According to Eurostat LFS statistics, over 21.5 million people were employed in the </a:t>
            </a:r>
            <a:r>
              <a:rPr lang="en-GB" sz="1200" kern="1200" dirty="0" err="1">
                <a:solidFill>
                  <a:schemeClr val="tx1"/>
                </a:solidFill>
                <a:effectLst/>
                <a:latin typeface="+mn-lt"/>
                <a:ea typeface="+mn-ea"/>
                <a:cs typeface="+mn-cs"/>
              </a:rPr>
              <a:t>HeSCare</a:t>
            </a:r>
            <a:r>
              <a:rPr lang="en-GB" sz="1200" kern="1200" dirty="0">
                <a:solidFill>
                  <a:schemeClr val="tx1"/>
                </a:solidFill>
                <a:effectLst/>
                <a:latin typeface="+mn-lt"/>
                <a:ea typeface="+mn-ea"/>
                <a:cs typeface="+mn-cs"/>
              </a:rPr>
              <a:t> sector (NACE Q) in 2022. Most of these workers work in the healthcare subsector, with around 12.5 million employees.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Employment in the </a:t>
            </a:r>
            <a:r>
              <a:rPr lang="en-GB" sz="1200" kern="1200" dirty="0" err="1">
                <a:solidFill>
                  <a:schemeClr val="tx1"/>
                </a:solidFill>
                <a:effectLst/>
                <a:latin typeface="+mn-lt"/>
                <a:ea typeface="+mn-ea"/>
                <a:cs typeface="+mn-cs"/>
              </a:rPr>
              <a:t>HeSCare</a:t>
            </a:r>
            <a:r>
              <a:rPr lang="en-GB" sz="1200" kern="1200" dirty="0">
                <a:solidFill>
                  <a:schemeClr val="tx1"/>
                </a:solidFill>
                <a:effectLst/>
                <a:latin typeface="+mn-lt"/>
                <a:ea typeface="+mn-ea"/>
                <a:cs typeface="+mn-cs"/>
              </a:rPr>
              <a:t> sector have been steadily increasing over the past 10 years, a trend noticed across all subsectors. The </a:t>
            </a:r>
            <a:r>
              <a:rPr lang="en-GB" sz="1200" kern="1200" dirty="0" err="1">
                <a:solidFill>
                  <a:schemeClr val="tx1"/>
                </a:solidFill>
                <a:effectLst/>
                <a:latin typeface="+mn-lt"/>
                <a:ea typeface="+mn-ea"/>
                <a:cs typeface="+mn-cs"/>
              </a:rPr>
              <a:t>HeSCare</a:t>
            </a:r>
            <a:r>
              <a:rPr lang="en-GB" sz="1200" kern="1200" dirty="0">
                <a:solidFill>
                  <a:schemeClr val="tx1"/>
                </a:solidFill>
                <a:effectLst/>
                <a:latin typeface="+mn-lt"/>
                <a:ea typeface="+mn-ea"/>
                <a:cs typeface="+mn-cs"/>
              </a:rPr>
              <a:t> sector accounts for 11% of all employment </a:t>
            </a:r>
            <a:r>
              <a:rPr lang="en-GB" sz="1200" kern="1200" dirty="0">
                <a:solidFill>
                  <a:schemeClr val="tx1"/>
                </a:solidFill>
                <a:effectLst/>
                <a:highlight>
                  <a:srgbClr val="FFFF00"/>
                </a:highlight>
                <a:latin typeface="+mn-lt"/>
                <a:ea typeface="+mn-ea"/>
                <a:cs typeface="+mn-cs"/>
              </a:rPr>
              <a:t>across the total economy. </a:t>
            </a:r>
          </a:p>
          <a:p>
            <a:endParaRPr lang="fr-FR" dirty="0"/>
          </a:p>
          <a:p>
            <a:r>
              <a:rPr lang="fr-FR" dirty="0"/>
              <a:t>The Health and Social Care </a:t>
            </a:r>
            <a:r>
              <a:rPr lang="fr-FR" dirty="0" err="1"/>
              <a:t>Sector</a:t>
            </a:r>
            <a:r>
              <a:rPr lang="fr-FR" dirty="0"/>
              <a:t> </a:t>
            </a:r>
            <a:r>
              <a:rPr lang="fr-FR" dirty="0" err="1"/>
              <a:t>includes</a:t>
            </a:r>
            <a:r>
              <a:rPr lang="fr-FR" dirty="0"/>
              <a:t> </a:t>
            </a:r>
            <a:r>
              <a:rPr lang="fr-FR" dirty="0" err="1"/>
              <a:t>various</a:t>
            </a:r>
            <a:r>
              <a:rPr lang="fr-FR" dirty="0"/>
              <a:t> </a:t>
            </a:r>
            <a:r>
              <a:rPr lang="fr-FR" dirty="0" err="1"/>
              <a:t>activities</a:t>
            </a:r>
            <a:r>
              <a:rPr lang="fr-FR" dirty="0"/>
              <a:t>, </a:t>
            </a:r>
            <a:r>
              <a:rPr lang="fr-FR" dirty="0" err="1"/>
              <a:t>such</a:t>
            </a:r>
            <a:r>
              <a:rPr lang="fr-FR" dirty="0"/>
              <a:t> as: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healthcare in hospitals, clinics, medical or dental care practices, for example;</a:t>
            </a:r>
            <a:endParaRPr lang="en-US" sz="1200" b="0" i="0" kern="1200" dirty="0">
              <a:solidFill>
                <a:schemeClr val="tx1"/>
              </a:solidFill>
              <a:effectLst/>
              <a:latin typeface="+mn-lt"/>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residential care of elderly, disabled, and mental health patients in residential settings and homes; and</a:t>
            </a:r>
            <a:endParaRPr lang="en-US" sz="1200" b="0" i="0" kern="1200" dirty="0">
              <a:solidFill>
                <a:schemeClr val="tx1"/>
              </a:solidFill>
              <a:effectLst/>
              <a:latin typeface="+mn-lt"/>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social work (e.g. homecare, caring for the elderly, disabled persons and children).</a:t>
            </a:r>
            <a:endParaRPr lang="en-US" sz="1200" b="0" i="0" kern="1200" dirty="0">
              <a:solidFill>
                <a:schemeClr val="tx1"/>
              </a:solidFill>
              <a:effectLst/>
              <a:latin typeface="+mn-lt"/>
            </a:endParaRP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31 % of health and social care workers reported stress, depression or anxiety caused or made worse by work – a figure that exceeds the European average across all sectors (OSH Pulse 2025). </a:t>
            </a:r>
            <a:r>
              <a:rPr lang="en-US" dirty="0"/>
              <a:t>Data available at: </a:t>
            </a:r>
            <a:r>
              <a:rPr lang="en-US" dirty="0">
                <a:hlinkClick r:id="rId3"/>
              </a:rPr>
              <a:t>OSH-pulse-2025-climate-digital-change_EN.pdf</a:t>
            </a:r>
            <a:r>
              <a:rPr lang="en-US" dirty="0"/>
              <a:t>,</a:t>
            </a:r>
            <a:r>
              <a:rPr lang="en-US" dirty="0">
                <a:cs typeface="+mn-lt"/>
              </a:rPr>
              <a:t> p. 56.</a:t>
            </a:r>
            <a:r>
              <a:rPr lang="en-US" sz="1200" b="1" i="0" kern="1200" dirty="0">
                <a:solidFill>
                  <a:schemeClr val="tx1"/>
                </a:solidFill>
                <a:effectLst/>
                <a:latin typeface="+mn-lt"/>
                <a:ea typeface="+mn-ea"/>
                <a:cs typeface="+mn-cs"/>
              </a:rPr>
              <a:t> </a:t>
            </a:r>
            <a:br>
              <a:rPr lang="en-US" dirty="0">
                <a:cs typeface="+mn-lt"/>
              </a:rPr>
            </a:b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Source: </a:t>
            </a:r>
            <a:r>
              <a:rPr lang="en-US" dirty="0"/>
              <a:t>https://osha.europa.eu/sites/default/files/documents/HeSCare-OSH-Figures_EN.pdf (Health care OSH in figures report)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dirty="0"/>
              <a:t>The </a:t>
            </a:r>
            <a:r>
              <a:rPr lang="fr-FR" dirty="0" err="1"/>
              <a:t>graphic</a:t>
            </a:r>
            <a:r>
              <a:rPr lang="fr-FR" dirty="0"/>
              <a:t> </a:t>
            </a:r>
            <a:r>
              <a:rPr lang="fr-FR" dirty="0" err="1"/>
              <a:t>displayed</a:t>
            </a:r>
            <a:r>
              <a:rPr lang="fr-FR" dirty="0"/>
              <a:t> </a:t>
            </a:r>
            <a:r>
              <a:rPr lang="fr-FR" dirty="0" err="1"/>
              <a:t>here</a:t>
            </a:r>
            <a:r>
              <a:rPr lang="fr-FR" dirty="0"/>
              <a:t> shows comparative date </a:t>
            </a:r>
            <a:r>
              <a:rPr lang="fr-FR" dirty="0" err="1"/>
              <a:t>between</a:t>
            </a:r>
            <a:r>
              <a:rPr lang="fr-FR" dirty="0"/>
              <a:t> psychosocial </a:t>
            </a:r>
            <a:r>
              <a:rPr lang="fr-FR" dirty="0" err="1"/>
              <a:t>risks</a:t>
            </a:r>
            <a:r>
              <a:rPr lang="fr-FR" dirty="0"/>
              <a:t> </a:t>
            </a:r>
            <a:r>
              <a:rPr lang="fr-FR" dirty="0" err="1"/>
              <a:t>experienced</a:t>
            </a:r>
            <a:r>
              <a:rPr lang="fr-FR" dirty="0"/>
              <a:t> in the Human Health and Social Work </a:t>
            </a:r>
            <a:r>
              <a:rPr lang="fr-FR" dirty="0" err="1"/>
              <a:t>Activities</a:t>
            </a:r>
            <a:r>
              <a:rPr lang="fr-FR" dirty="0"/>
              <a:t> ( Health and Social Care </a:t>
            </a:r>
            <a:r>
              <a:rPr lang="fr-FR" dirty="0" err="1"/>
              <a:t>Sector</a:t>
            </a:r>
            <a:r>
              <a:rPr lang="fr-FR" dirty="0"/>
              <a:t>) and all </a:t>
            </a:r>
            <a:r>
              <a:rPr lang="fr-FR" dirty="0" err="1"/>
              <a:t>sectors</a:t>
            </a:r>
            <a:r>
              <a:rPr lang="fr-FR" dirty="0"/>
              <a:t> </a:t>
            </a:r>
            <a:r>
              <a:rPr lang="fr-FR" dirty="0" err="1"/>
              <a:t>across</a:t>
            </a:r>
            <a:r>
              <a:rPr lang="fr-FR" dirty="0"/>
              <a:t> the EU-27 </a:t>
            </a:r>
            <a:r>
              <a:rPr lang="fr-FR" dirty="0" err="1"/>
              <a:t>Member</a:t>
            </a:r>
            <a:r>
              <a:rPr lang="fr-FR" dirty="0"/>
              <a:t> State countries. </a:t>
            </a:r>
          </a:p>
          <a:p>
            <a:endParaRPr lang="fr-FR" dirty="0"/>
          </a:p>
          <a:p>
            <a:r>
              <a:rPr lang="fr-FR" dirty="0"/>
              <a:t>Psychosocial </a:t>
            </a:r>
            <a:r>
              <a:rPr lang="fr-FR" dirty="0" err="1"/>
              <a:t>risks</a:t>
            </a:r>
            <a:r>
              <a:rPr lang="fr-FR" dirty="0"/>
              <a:t> </a:t>
            </a:r>
            <a:r>
              <a:rPr lang="fr-FR" dirty="0" err="1"/>
              <a:t>displayed</a:t>
            </a:r>
            <a:r>
              <a:rPr lang="fr-FR" dirty="0"/>
              <a:t> are: </a:t>
            </a:r>
          </a:p>
          <a:p>
            <a:pPr marL="171450" indent="-171450">
              <a:buFont typeface="Arial" panose="020B0604020202020204" pitchFamily="34" charset="0"/>
              <a:buChar char="•"/>
            </a:pPr>
            <a:r>
              <a:rPr lang="fr-FR" dirty="0"/>
              <a:t>having to deal </a:t>
            </a:r>
            <a:r>
              <a:rPr lang="fr-FR" dirty="0" err="1"/>
              <a:t>with</a:t>
            </a:r>
            <a:r>
              <a:rPr lang="fr-FR" dirty="0"/>
              <a:t> </a:t>
            </a:r>
            <a:r>
              <a:rPr lang="fr-FR" dirty="0" err="1"/>
              <a:t>customers</a:t>
            </a:r>
            <a:r>
              <a:rPr lang="fr-FR" dirty="0"/>
              <a:t>, patients, </a:t>
            </a:r>
            <a:r>
              <a:rPr lang="fr-FR" dirty="0" err="1"/>
              <a:t>pupils</a:t>
            </a:r>
            <a:r>
              <a:rPr lang="fr-FR" dirty="0"/>
              <a:t>, etc…; </a:t>
            </a:r>
          </a:p>
          <a:p>
            <a:pPr marL="171450" indent="-171450">
              <a:buFont typeface="Arial" panose="020B0604020202020204" pitchFamily="34" charset="0"/>
              <a:buChar char="•"/>
            </a:pPr>
            <a:r>
              <a:rPr lang="fr-FR" dirty="0"/>
              <a:t>time pressure; </a:t>
            </a:r>
          </a:p>
          <a:p>
            <a:pPr marL="171450" indent="-171450">
              <a:buFont typeface="Arial" panose="020B0604020202020204" pitchFamily="34" charset="0"/>
              <a:buChar char="•"/>
            </a:pPr>
            <a:r>
              <a:rPr lang="fr-FR" dirty="0" err="1"/>
              <a:t>poor</a:t>
            </a:r>
            <a:r>
              <a:rPr lang="fr-FR" dirty="0"/>
              <a:t> communication or </a:t>
            </a:r>
            <a:r>
              <a:rPr lang="fr-FR" dirty="0" err="1"/>
              <a:t>cooperation</a:t>
            </a:r>
            <a:r>
              <a:rPr lang="fr-FR" dirty="0"/>
              <a:t> </a:t>
            </a:r>
            <a:r>
              <a:rPr lang="fr-FR" dirty="0" err="1"/>
              <a:t>with</a:t>
            </a:r>
            <a:r>
              <a:rPr lang="fr-FR" dirty="0"/>
              <a:t> organisations; </a:t>
            </a:r>
          </a:p>
          <a:p>
            <a:pPr marL="171450" indent="-171450">
              <a:buFont typeface="Arial" panose="020B0604020202020204" pitchFamily="34" charset="0"/>
              <a:buChar char="•"/>
            </a:pPr>
            <a:r>
              <a:rPr lang="fr-FR" dirty="0"/>
              <a:t>long or </a:t>
            </a:r>
            <a:r>
              <a:rPr lang="fr-FR" dirty="0" err="1"/>
              <a:t>irregular</a:t>
            </a:r>
            <a:r>
              <a:rPr lang="fr-FR" dirty="0"/>
              <a:t> </a:t>
            </a:r>
            <a:r>
              <a:rPr lang="fr-FR" dirty="0" err="1"/>
              <a:t>working</a:t>
            </a:r>
            <a:r>
              <a:rPr lang="fr-FR" dirty="0"/>
              <a:t> </a:t>
            </a:r>
            <a:r>
              <a:rPr lang="fr-FR" dirty="0" err="1"/>
              <a:t>hours</a:t>
            </a:r>
            <a:r>
              <a:rPr lang="fr-FR" dirty="0"/>
              <a:t>; </a:t>
            </a:r>
          </a:p>
          <a:p>
            <a:pPr marL="171450" indent="-171450">
              <a:buFont typeface="Arial" panose="020B0604020202020204" pitchFamily="34" charset="0"/>
              <a:buChar char="•"/>
            </a:pPr>
            <a:r>
              <a:rPr lang="fr-FR" dirty="0" err="1"/>
              <a:t>fear</a:t>
            </a:r>
            <a:r>
              <a:rPr lang="fr-FR" dirty="0"/>
              <a:t> of job </a:t>
            </a:r>
            <a:r>
              <a:rPr lang="fr-FR" dirty="0" err="1"/>
              <a:t>loss</a:t>
            </a:r>
            <a:r>
              <a:rPr lang="fr-FR" dirty="0"/>
              <a:t>.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dirty="0"/>
              <a:t>This slide focusses on </a:t>
            </a:r>
            <a:r>
              <a:rPr lang="fr-FR" dirty="0" err="1"/>
              <a:t>specific</a:t>
            </a:r>
            <a:r>
              <a:rPr lang="fr-FR" dirty="0"/>
              <a:t> solutions for the Health and Social Care </a:t>
            </a:r>
            <a:r>
              <a:rPr lang="fr-FR" dirty="0" err="1"/>
              <a:t>sector</a:t>
            </a:r>
            <a:r>
              <a:rPr lang="fr-FR" dirty="0"/>
              <a:t>, </a:t>
            </a:r>
            <a:r>
              <a:rPr lang="fr-FR" dirty="0" err="1"/>
              <a:t>focusing</a:t>
            </a:r>
            <a:r>
              <a:rPr lang="fr-FR" dirty="0"/>
              <a:t> on </a:t>
            </a:r>
            <a:r>
              <a:rPr lang="fr-FR" dirty="0" err="1"/>
              <a:t>preventative</a:t>
            </a:r>
            <a:r>
              <a:rPr lang="fr-FR" dirty="0"/>
              <a:t> </a:t>
            </a:r>
            <a:r>
              <a:rPr lang="fr-FR" dirty="0" err="1"/>
              <a:t>approachs</a:t>
            </a:r>
            <a:r>
              <a:rPr lang="fr-FR" dirty="0"/>
              <a:t> </a:t>
            </a:r>
            <a:r>
              <a:rPr lang="fr-FR" dirty="0" err="1"/>
              <a:t>shown</a:t>
            </a:r>
            <a:r>
              <a:rPr lang="fr-FR" dirty="0"/>
              <a:t> for the first </a:t>
            </a:r>
            <a:r>
              <a:rPr lang="fr-FR" dirty="0" err="1"/>
              <a:t>priority</a:t>
            </a:r>
            <a:r>
              <a:rPr lang="fr-FR" dirty="0"/>
              <a:t> area 1 (</a:t>
            </a:r>
            <a:r>
              <a:rPr lang="fr-FR" dirty="0" err="1"/>
              <a:t>see</a:t>
            </a:r>
            <a:r>
              <a:rPr lang="fr-FR" dirty="0"/>
              <a:t> slides 11-14) </a:t>
            </a:r>
            <a:r>
              <a:rPr lang="fr-FR" dirty="0" err="1"/>
              <a:t>that</a:t>
            </a:r>
            <a:r>
              <a:rPr lang="fr-FR" dirty="0"/>
              <a:t> can </a:t>
            </a:r>
            <a:r>
              <a:rPr lang="fr-FR" dirty="0" err="1"/>
              <a:t>also</a:t>
            </a:r>
            <a:r>
              <a:rPr lang="fr-FR" dirty="0"/>
              <a:t> </a:t>
            </a:r>
            <a:r>
              <a:rPr lang="fr-FR" dirty="0" err="1"/>
              <a:t>be</a:t>
            </a:r>
            <a:r>
              <a:rPr lang="fr-FR" dirty="0"/>
              <a:t> </a:t>
            </a:r>
            <a:r>
              <a:rPr lang="fr-FR" dirty="0" err="1"/>
              <a:t>applied</a:t>
            </a:r>
            <a:r>
              <a:rPr lang="fr-FR" dirty="0"/>
              <a:t> in </a:t>
            </a:r>
            <a:r>
              <a:rPr lang="fr-FR" dirty="0" err="1"/>
              <a:t>this</a:t>
            </a:r>
            <a:r>
              <a:rPr lang="fr-FR" dirty="0"/>
              <a:t> </a:t>
            </a:r>
            <a:r>
              <a:rPr lang="fr-FR" dirty="0" err="1"/>
              <a:t>context</a:t>
            </a:r>
            <a:r>
              <a:rPr lang="fr-FR" dirty="0"/>
              <a:t>. </a:t>
            </a:r>
          </a:p>
          <a:p>
            <a:r>
              <a:rPr lang="fr-FR" dirty="0" err="1"/>
              <a:t>Additionally</a:t>
            </a:r>
            <a:r>
              <a:rPr lang="fr-FR" dirty="0"/>
              <a:t>, the Health and Social Care </a:t>
            </a:r>
            <a:r>
              <a:rPr lang="fr-FR" dirty="0" err="1"/>
              <a:t>Sector</a:t>
            </a:r>
            <a:r>
              <a:rPr lang="fr-FR" dirty="0"/>
              <a:t> has </a:t>
            </a:r>
            <a:r>
              <a:rPr lang="fr-FR" dirty="0" err="1"/>
              <a:t>specific</a:t>
            </a:r>
            <a:r>
              <a:rPr lang="fr-FR" dirty="0"/>
              <a:t> challenges </a:t>
            </a:r>
            <a:r>
              <a:rPr lang="fr-FR" dirty="0" err="1"/>
              <a:t>that</a:t>
            </a:r>
            <a:r>
              <a:rPr lang="fr-FR" dirty="0"/>
              <a:t> </a:t>
            </a:r>
            <a:r>
              <a:rPr lang="fr-FR" dirty="0" err="1"/>
              <a:t>deserve</a:t>
            </a:r>
            <a:r>
              <a:rPr lang="fr-FR" dirty="0"/>
              <a:t> </a:t>
            </a:r>
            <a:r>
              <a:rPr lang="fr-FR" dirty="0" err="1"/>
              <a:t>specific</a:t>
            </a:r>
            <a:r>
              <a:rPr lang="fr-FR" dirty="0"/>
              <a:t> solutions, </a:t>
            </a:r>
            <a:r>
              <a:rPr lang="fr-FR" dirty="0" err="1"/>
              <a:t>such</a:t>
            </a:r>
            <a:r>
              <a:rPr lang="fr-FR" dirty="0"/>
              <a:t> as: </a:t>
            </a:r>
            <a:endParaRPr lang="en-US" dirty="0"/>
          </a:p>
          <a:p>
            <a:pPr marL="285750" indent="-285750">
              <a:buFont typeface="Arial"/>
              <a:buChar char="•"/>
            </a:pPr>
            <a:r>
              <a:rPr lang="en-GB" dirty="0"/>
              <a:t>integrating </a:t>
            </a:r>
            <a:r>
              <a:rPr lang="en-GB" b="1" dirty="0"/>
              <a:t>regular risk assessment of psychosocial risk factors </a:t>
            </a:r>
            <a:r>
              <a:rPr lang="en-GB" dirty="0"/>
              <a:t>into overall risk management practices is crucial;</a:t>
            </a:r>
            <a:endParaRPr lang="en-US" dirty="0"/>
          </a:p>
          <a:p>
            <a:pPr marL="285750" indent="-285750">
              <a:buFont typeface="Arial"/>
              <a:buChar char="•"/>
            </a:pPr>
            <a:r>
              <a:rPr lang="en-GB" dirty="0"/>
              <a:t>creating </a:t>
            </a:r>
            <a:r>
              <a:rPr lang="en-GB" b="1" dirty="0"/>
              <a:t>a supportive work environment </a:t>
            </a:r>
            <a:r>
              <a:rPr lang="en-GB" dirty="0"/>
              <a:t>for successful interventions to prevent and mitigate psychosocial risks (for instance through peer support groups);</a:t>
            </a:r>
            <a:endParaRPr lang="en-US" dirty="0"/>
          </a:p>
          <a:p>
            <a:pPr marL="285750" indent="-285750">
              <a:buFont typeface="Arial"/>
              <a:buChar char="•"/>
            </a:pPr>
            <a:r>
              <a:rPr lang="en-GB" dirty="0"/>
              <a:t>ensuring </a:t>
            </a:r>
            <a:r>
              <a:rPr lang="en-GB" b="1" dirty="0"/>
              <a:t>adequate staffing levels </a:t>
            </a:r>
            <a:r>
              <a:rPr lang="en-GB" dirty="0"/>
              <a:t>to manage workloads and reduce patient–professional ratios;</a:t>
            </a:r>
            <a:endParaRPr lang="en-US" dirty="0"/>
          </a:p>
          <a:p>
            <a:pPr marL="285750" indent="-285750">
              <a:buFont typeface="Arial"/>
              <a:buChar char="•"/>
            </a:pPr>
            <a:r>
              <a:rPr lang="en-GB" dirty="0"/>
              <a:t>promoting </a:t>
            </a:r>
            <a:r>
              <a:rPr lang="en-GB" b="1" dirty="0"/>
              <a:t>job autonomy </a:t>
            </a:r>
            <a:r>
              <a:rPr lang="en-GB" dirty="0"/>
              <a:t>by enhancing workers’ control over their schedules and decision-making processes;</a:t>
            </a:r>
            <a:endParaRPr lang="en-US" dirty="0"/>
          </a:p>
          <a:p>
            <a:pPr marL="285750" indent="-285750">
              <a:buFont typeface="Arial"/>
              <a:buChar char="•"/>
            </a:pPr>
            <a:r>
              <a:rPr lang="en-GB" dirty="0"/>
              <a:t>providing </a:t>
            </a:r>
            <a:r>
              <a:rPr lang="en-GB" b="1" dirty="0"/>
              <a:t>fair remuneration and recognition of workers’ efforts </a:t>
            </a:r>
            <a:r>
              <a:rPr lang="en-GB" dirty="0"/>
              <a:t>are vital for job satisfaction and mental health;</a:t>
            </a:r>
            <a:endParaRPr lang="en-US" dirty="0"/>
          </a:p>
          <a:p>
            <a:pPr marL="285750" indent="-285750">
              <a:buFont typeface="Arial"/>
              <a:buChar char="•"/>
            </a:pPr>
            <a:r>
              <a:rPr lang="en-GB" b="1" dirty="0"/>
              <a:t>providing information, awareness-raising and training on psychosocial risks </a:t>
            </a:r>
            <a:r>
              <a:rPr lang="en-GB" dirty="0"/>
              <a:t>and mental health issues;</a:t>
            </a:r>
            <a:endParaRPr lang="en-US" dirty="0"/>
          </a:p>
          <a:p>
            <a:pPr marL="285750" indent="-285750">
              <a:buFont typeface="Arial"/>
              <a:buChar char="•"/>
            </a:pPr>
            <a:r>
              <a:rPr lang="en-GB" b="1" dirty="0"/>
              <a:t>putting in place regulatory initiatives</a:t>
            </a:r>
            <a:r>
              <a:rPr lang="en-GB" dirty="0"/>
              <a:t>, such as legislation, non-binding or voluntary policies developed by international, European and national organisations to prevent, manage and address PSRs.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en-GB" sz="1200" noProof="0" dirty="0"/>
              <a:t>Adapting workplaces </a:t>
            </a:r>
            <a:r>
              <a:rPr lang="en-GB" sz="1200" b="0" noProof="0" dirty="0"/>
              <a:t>may be a solution, including: </a:t>
            </a:r>
          </a:p>
          <a:p>
            <a:pPr marL="171450" indent="-171450">
              <a:buFont typeface="Arial" panose="020B0604020202020204" pitchFamily="34" charset="0"/>
              <a:buChar char="•"/>
            </a:pPr>
            <a:r>
              <a:rPr lang="en-GB" sz="1200" b="0" noProof="0" dirty="0"/>
              <a:t>providing quieter workplaces and less distractions; </a:t>
            </a:r>
          </a:p>
          <a:p>
            <a:pPr marL="171450" indent="-171450">
              <a:buFont typeface="Arial" panose="020B0604020202020204" pitchFamily="34" charset="0"/>
              <a:buChar char="•"/>
            </a:pPr>
            <a:r>
              <a:rPr lang="en-GB" sz="1200" b="0" noProof="0" dirty="0"/>
              <a:t>temporary adjustment of work duties; </a:t>
            </a:r>
          </a:p>
          <a:p>
            <a:pPr marL="171450" indent="-171450">
              <a:buFont typeface="Arial" panose="020B0604020202020204" pitchFamily="34" charset="0"/>
              <a:buChar char="•"/>
            </a:pPr>
            <a:r>
              <a:rPr lang="en-GB" sz="1200" b="0" noProof="0" dirty="0"/>
              <a:t>long-term arrangements on flexible hours;</a:t>
            </a:r>
          </a:p>
          <a:p>
            <a:pPr marL="171450" indent="-171450">
              <a:buFont typeface="Arial" panose="020B0604020202020204" pitchFamily="34" charset="0"/>
              <a:buChar char="•"/>
            </a:pPr>
            <a:r>
              <a:rPr lang="en-GB" sz="1200" b="0" noProof="0" dirty="0"/>
              <a:t>teleworking </a:t>
            </a:r>
          </a:p>
          <a:p>
            <a:endParaRPr lang="en-GB" sz="1200" b="0" noProof="0" dirty="0"/>
          </a:p>
          <a:p>
            <a:r>
              <a:rPr lang="en-GB" sz="1200" b="0" noProof="0" dirty="0"/>
              <a:t>Whilst mental health issues may not be work-related, a </a:t>
            </a:r>
            <a:r>
              <a:rPr lang="en-GB" sz="1200" noProof="0" dirty="0"/>
              <a:t>supportive </a:t>
            </a:r>
            <a:r>
              <a:rPr lang="en-GB" sz="1200" b="0" noProof="0" dirty="0"/>
              <a:t>and </a:t>
            </a:r>
            <a:r>
              <a:rPr lang="en-GB" sz="1200" noProof="0" dirty="0"/>
              <a:t>inclusive work environment</a:t>
            </a:r>
            <a:r>
              <a:rPr lang="en-GB" sz="1200" b="0" noProof="0" dirty="0"/>
              <a:t> can </a:t>
            </a:r>
            <a:r>
              <a:rPr lang="en-GB" sz="1200" noProof="0" dirty="0"/>
              <a:t>make a big difference</a:t>
            </a:r>
            <a:r>
              <a:rPr lang="en-GB" sz="1200" b="0" noProof="0" dirty="0"/>
              <a:t>. </a:t>
            </a:r>
            <a:endParaRPr lang="en-GB" sz="1200" b="0" dirty="0"/>
          </a:p>
          <a:p>
            <a:endParaRPr lang="en-US" sz="1200" b="0" dirty="0"/>
          </a:p>
          <a:p>
            <a:r>
              <a:rPr lang="en-US" sz="1200" b="0" dirty="0"/>
              <a:t>Some workers, including neurodiverse individuals, may face barriers in standard work environments</a:t>
            </a:r>
          </a:p>
          <a:p>
            <a:endParaRPr lang="en-US" sz="1200" b="0" dirty="0"/>
          </a:p>
          <a:p>
            <a:pPr lvl="0"/>
            <a:r>
              <a:rPr lang="en-GB" sz="1200" b="1" noProof="0" dirty="0">
                <a:solidFill>
                  <a:srgbClr val="003399"/>
                </a:solidFill>
              </a:rPr>
              <a:t>Almost 50% </a:t>
            </a:r>
            <a:r>
              <a:rPr lang="en-US" sz="1200" b="1" dirty="0">
                <a:solidFill>
                  <a:schemeClr val="accent1"/>
                </a:solidFill>
              </a:rPr>
              <a:t>of the EU population report having experienced an emotional or psychosocial problem, such as feeling depressed or anxious, in the past twelve months.</a:t>
            </a:r>
            <a:endParaRPr lang="en-GB" sz="1200" b="1" noProof="0" dirty="0">
              <a:solidFill>
                <a:schemeClr val="accent1"/>
              </a:solidFill>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s-ES" dirty="0" err="1"/>
              <a:t>Source</a:t>
            </a:r>
            <a:r>
              <a:rPr lang="es-ES" dirty="0"/>
              <a:t>: </a:t>
            </a:r>
            <a:r>
              <a:rPr lang="es-ES" dirty="0" err="1"/>
              <a:t>Eurobarometer</a:t>
            </a:r>
            <a:r>
              <a:rPr lang="es-ES" dirty="0"/>
              <a:t> 2023: </a:t>
            </a:r>
            <a:r>
              <a:rPr lang="en-GB" dirty="0">
                <a:hlinkClick r:id="rId3"/>
              </a:rPr>
              <a:t>Mental health - October 2023 - - Eurobarometer survey</a:t>
            </a:r>
            <a:endParaRPr lang="en-GB"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Translate complex concepts into clear, actionable advice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As intermediaries, one of your key added values is to simplify. Psychosocial risks and mental health can seem abstract or sensitive—so translating them into concrete steps and understandable instructions is essential. Providing good practice examples and clear step by step guidance, helps to make workplaces understand how interventions can make a difference.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Encourage workplaces to create supportive environments while protecting privacy</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It is important to strike the right balance. Employers are not expected to solve personal problems, but engaging into creating a supportive work environment can be beneficial for both sides. This means fostering respect, understanding, and flexibility—while maintaining appropriate boundaries and confidentiality.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Promote flexible arrangements and access to support services</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Highlighting the added value of practical solutions such as flexible working time, temporary adjustments, or access to employee support services can provide insights into what to do. These measures can make a real difference, both for work-related stress and for situations where personal issues affect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Encourage open dialogue and stigma-free cultures</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Creating a culture where mental health can be discussed openly is key. This can be done by promoting awareness, worker participation, and leadership engagement—helping to reduce stigma and normalise these conversations in the workplace.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400" dirty="0">
                <a:solidFill>
                  <a:schemeClr val="accent1"/>
                </a:solidFill>
              </a:rPr>
              <a:t>The campaign is run by EU-OSHA, with the help of a network of partners in more than 30 countries, including:</a:t>
            </a:r>
          </a:p>
          <a:p>
            <a:pPr marL="742950" lvl="1" indent="-285750">
              <a:buFont typeface="Arial" panose="020B0604020202020204" pitchFamily="34" charset="0"/>
              <a:buChar char="•"/>
            </a:pPr>
            <a:r>
              <a:rPr lang="en-GB" sz="1400" b="1" dirty="0"/>
              <a:t>national focal points</a:t>
            </a:r>
            <a:r>
              <a:rPr lang="en-GB" sz="1400" dirty="0"/>
              <a:t>: organisations coordinating the campaign at national level;</a:t>
            </a:r>
          </a:p>
          <a:p>
            <a:pPr marL="742950" lvl="1" indent="-285750">
              <a:buFont typeface="Arial" panose="020B0604020202020204" pitchFamily="34" charset="0"/>
              <a:buChar char="•"/>
            </a:pPr>
            <a:r>
              <a:rPr lang="en-GB" sz="1400" dirty="0"/>
              <a:t>European social partners;</a:t>
            </a:r>
          </a:p>
          <a:p>
            <a:pPr marL="742950" lvl="1" indent="-285750">
              <a:buFont typeface="Arial" panose="020B0604020202020204" pitchFamily="34" charset="0"/>
              <a:buChar char="•"/>
            </a:pPr>
            <a:r>
              <a:rPr lang="en-GB" sz="1400" b="1" dirty="0"/>
              <a:t>official campaign partners</a:t>
            </a:r>
            <a:r>
              <a:rPr lang="en-GB" sz="1400" dirty="0"/>
              <a:t>: public and private pan-European organisations ;</a:t>
            </a:r>
          </a:p>
          <a:p>
            <a:pPr marL="742950" lvl="1" indent="-285750">
              <a:buFont typeface="Arial" panose="020B0604020202020204" pitchFamily="34" charset="0"/>
              <a:buChar char="•"/>
            </a:pPr>
            <a:r>
              <a:rPr lang="en-GB" sz="1400" b="1" dirty="0"/>
              <a:t>OSHVET partners</a:t>
            </a:r>
            <a:r>
              <a:rPr lang="en-GB" sz="1400" dirty="0"/>
              <a:t>: partners specialised in vocational education and training ;</a:t>
            </a:r>
          </a:p>
          <a:p>
            <a:pPr marL="742950" lvl="1" indent="-285750">
              <a:buFont typeface="Arial" panose="020B0604020202020204" pitchFamily="34" charset="0"/>
              <a:buChar char="•"/>
            </a:pPr>
            <a:r>
              <a:rPr lang="en-GB" sz="1400" b="1" dirty="0"/>
              <a:t>media partners</a:t>
            </a:r>
            <a:r>
              <a:rPr lang="en-GB" sz="1400" dirty="0"/>
              <a:t>: media outlets from across the EU promoting the campaign;</a:t>
            </a:r>
          </a:p>
          <a:p>
            <a:pPr marL="742950" lvl="1" indent="-285750">
              <a:buFont typeface="Arial" panose="020B0604020202020204" pitchFamily="34" charset="0"/>
              <a:buChar char="•"/>
            </a:pPr>
            <a:r>
              <a:rPr lang="en-GB" sz="1400" b="1" dirty="0"/>
              <a:t>Enterprise Europe Network</a:t>
            </a:r>
            <a:r>
              <a:rPr lang="en-GB" sz="1400" dirty="0"/>
              <a:t>: EU network helping to support businesses on safety and health at work;</a:t>
            </a:r>
          </a:p>
          <a:p>
            <a:pPr marL="742950" lvl="1" indent="-285750">
              <a:buFont typeface="Arial" panose="020B0604020202020204" pitchFamily="34" charset="0"/>
              <a:buChar char="•"/>
            </a:pPr>
            <a:r>
              <a:rPr lang="en-GB" sz="1400" dirty="0"/>
              <a:t>EU institutions;</a:t>
            </a:r>
          </a:p>
          <a:p>
            <a:pPr marL="742950" lvl="1" indent="-285750">
              <a:buFont typeface="Arial" panose="020B0604020202020204" pitchFamily="34" charset="0"/>
              <a:buChar char="•"/>
            </a:pPr>
            <a:r>
              <a:rPr lang="en-GB" sz="1400" dirty="0"/>
              <a:t>other EU agencies.</a:t>
            </a:r>
          </a:p>
          <a:p>
            <a:pPr marL="457200" lvl="1" indent="0">
              <a:buFont typeface="Arial" panose="020B0604020202020204" pitchFamily="34" charset="0"/>
              <a:buNone/>
            </a:pPr>
            <a:endParaRPr lang="en-GB" sz="1400" dirty="0"/>
          </a:p>
          <a:p>
            <a:r>
              <a:rPr lang="en-GB" sz="1200" dirty="0">
                <a:solidFill>
                  <a:schemeClr val="accent1"/>
                </a:solidFill>
              </a:rPr>
              <a:t>Partners act as intermediaries between EU-OSHA and Europe’s workforce, sharing campaign materials and resources at the national level. The dedication and active involvement of EU-OSHA’s partners drives the campaign and ensures that its message is successfully promoted across Europe, reaching businesses of all sizes.</a:t>
            </a:r>
            <a:endParaRPr lang="en-GB"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b="1" dirty="0" err="1"/>
              <a:t>European</a:t>
            </a:r>
            <a:r>
              <a:rPr lang="fr-FR" b="1" dirty="0"/>
              <a:t> Week for </a:t>
            </a:r>
            <a:r>
              <a:rPr lang="fr-FR" b="1" dirty="0" err="1"/>
              <a:t>Safety</a:t>
            </a:r>
            <a:r>
              <a:rPr lang="fr-FR" b="1" dirty="0"/>
              <a:t> and Health at Work </a:t>
            </a:r>
            <a:r>
              <a:rPr lang="fr-FR" b="0" dirty="0" err="1"/>
              <a:t>is</a:t>
            </a:r>
            <a:r>
              <a:rPr lang="fr-FR" b="1" dirty="0"/>
              <a:t> </a:t>
            </a:r>
            <a:r>
              <a:rPr lang="fr-FR" dirty="0" err="1"/>
              <a:t>held</a:t>
            </a:r>
            <a:r>
              <a:rPr lang="fr-FR" dirty="0"/>
              <a:t> </a:t>
            </a:r>
            <a:r>
              <a:rPr lang="fr-FR" dirty="0" err="1"/>
              <a:t>each</a:t>
            </a:r>
            <a:r>
              <a:rPr lang="fr-FR" dirty="0"/>
              <a:t> </a:t>
            </a:r>
            <a:r>
              <a:rPr lang="fr-FR" dirty="0" err="1"/>
              <a:t>year</a:t>
            </a:r>
            <a:r>
              <a:rPr lang="fr-FR" dirty="0"/>
              <a:t> in </a:t>
            </a:r>
            <a:r>
              <a:rPr lang="fr-FR" dirty="0" err="1"/>
              <a:t>october</a:t>
            </a:r>
            <a:r>
              <a:rPr lang="fr-FR" dirty="0"/>
              <a:t> (43rd </a:t>
            </a:r>
            <a:r>
              <a:rPr lang="fr-FR" dirty="0" err="1"/>
              <a:t>week</a:t>
            </a:r>
            <a:r>
              <a:rPr lang="fr-FR" dirty="0"/>
              <a:t>), </a:t>
            </a:r>
            <a:r>
              <a:rPr lang="fr-FR" dirty="0" err="1"/>
              <a:t>providing</a:t>
            </a:r>
            <a:r>
              <a:rPr lang="fr-FR" dirty="0"/>
              <a:t> an </a:t>
            </a:r>
            <a:r>
              <a:rPr lang="fr-FR" dirty="0" err="1"/>
              <a:t>opportunity</a:t>
            </a:r>
            <a:r>
              <a:rPr lang="fr-FR" dirty="0"/>
              <a:t> for supporters and </a:t>
            </a:r>
            <a:r>
              <a:rPr lang="fr-FR" dirty="0" err="1"/>
              <a:t>partners</a:t>
            </a:r>
            <a:r>
              <a:rPr lang="fr-FR" dirty="0"/>
              <a:t> </a:t>
            </a:r>
            <a:r>
              <a:rPr lang="fr-FR" dirty="0" err="1"/>
              <a:t>from</a:t>
            </a:r>
            <a:r>
              <a:rPr lang="fr-FR" dirty="0"/>
              <a:t> </a:t>
            </a:r>
            <a:r>
              <a:rPr lang="fr-FR" dirty="0" err="1"/>
              <a:t>across</a:t>
            </a:r>
            <a:r>
              <a:rPr lang="fr-FR" dirty="0"/>
              <a:t> Europe to organise </a:t>
            </a:r>
            <a:r>
              <a:rPr lang="fr-FR" dirty="0" err="1"/>
              <a:t>their</a:t>
            </a:r>
            <a:r>
              <a:rPr lang="fr-FR" dirty="0"/>
              <a:t> </a:t>
            </a:r>
            <a:r>
              <a:rPr lang="fr-FR" dirty="0" err="1"/>
              <a:t>own</a:t>
            </a:r>
            <a:r>
              <a:rPr lang="fr-FR" dirty="0"/>
              <a:t> </a:t>
            </a:r>
            <a:r>
              <a:rPr lang="fr-FR" dirty="0" err="1"/>
              <a:t>event</a:t>
            </a:r>
            <a:r>
              <a:rPr lang="fr-FR" dirty="0"/>
              <a:t> or </a:t>
            </a:r>
            <a:r>
              <a:rPr lang="fr-FR" dirty="0" err="1"/>
              <a:t>activity</a:t>
            </a:r>
            <a:r>
              <a:rPr lang="fr-FR" dirty="0"/>
              <a:t> to </a:t>
            </a:r>
            <a:r>
              <a:rPr lang="fr-FR" dirty="0" err="1"/>
              <a:t>raise</a:t>
            </a:r>
            <a:r>
              <a:rPr lang="fr-FR" dirty="0"/>
              <a:t> </a:t>
            </a:r>
            <a:r>
              <a:rPr lang="fr-FR" dirty="0" err="1"/>
              <a:t>awareness</a:t>
            </a:r>
            <a:r>
              <a:rPr lang="fr-FR" dirty="0"/>
              <a:t> of the </a:t>
            </a:r>
            <a:r>
              <a:rPr lang="fr-FR" dirty="0" err="1"/>
              <a:t>campaign</a:t>
            </a:r>
            <a:r>
              <a:rPr lang="fr-FR" dirty="0"/>
              <a:t>. </a:t>
            </a:r>
          </a:p>
          <a:p>
            <a:endParaRPr lang="fr-FR" dirty="0"/>
          </a:p>
          <a:p>
            <a:r>
              <a:rPr lang="fr-FR" b="1" dirty="0" err="1"/>
              <a:t>Get</a:t>
            </a:r>
            <a:r>
              <a:rPr lang="fr-FR" b="1" dirty="0"/>
              <a:t> </a:t>
            </a:r>
            <a:r>
              <a:rPr lang="fr-FR" b="1" dirty="0" err="1"/>
              <a:t>your</a:t>
            </a:r>
            <a:r>
              <a:rPr lang="fr-FR" b="1" dirty="0"/>
              <a:t> </a:t>
            </a:r>
            <a:r>
              <a:rPr lang="fr-FR" b="1" dirty="0" err="1"/>
              <a:t>certificate</a:t>
            </a:r>
            <a:r>
              <a:rPr lang="fr-FR" dirty="0"/>
              <a:t>: </a:t>
            </a:r>
            <a:r>
              <a:rPr lang="fr-FR" dirty="0" err="1"/>
              <a:t>Obtain</a:t>
            </a:r>
            <a:r>
              <a:rPr lang="fr-FR" dirty="0"/>
              <a:t> a certification for </a:t>
            </a:r>
            <a:r>
              <a:rPr lang="fr-FR" dirty="0" err="1"/>
              <a:t>your</a:t>
            </a:r>
            <a:r>
              <a:rPr lang="fr-FR" dirty="0"/>
              <a:t> </a:t>
            </a:r>
            <a:r>
              <a:rPr lang="fr-FR" dirty="0" err="1"/>
              <a:t>involvement</a:t>
            </a:r>
            <a:r>
              <a:rPr lang="fr-FR" dirty="0"/>
              <a:t> in the Healthy Workplaces Campaign by planning an </a:t>
            </a:r>
            <a:r>
              <a:rPr lang="fr-FR" dirty="0" err="1"/>
              <a:t>event</a:t>
            </a:r>
            <a:r>
              <a:rPr lang="fr-FR" dirty="0"/>
              <a:t> or </a:t>
            </a:r>
            <a:r>
              <a:rPr lang="fr-FR" dirty="0" err="1"/>
              <a:t>activity</a:t>
            </a:r>
            <a:r>
              <a:rPr lang="fr-FR" dirty="0"/>
              <a:t>.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The</a:t>
            </a:r>
            <a:r>
              <a:rPr lang="fr-FR" b="1" dirty="0"/>
              <a:t> Healthy Workplaces Good Practice Awards </a:t>
            </a:r>
            <a:r>
              <a:rPr lang="fr-FR" dirty="0" err="1"/>
              <a:t>is</a:t>
            </a:r>
            <a:r>
              <a:rPr lang="fr-FR" dirty="0"/>
              <a:t> an initiative </a:t>
            </a:r>
            <a:r>
              <a:rPr lang="fr-FR" dirty="0" err="1"/>
              <a:t>ran</a:t>
            </a:r>
            <a:r>
              <a:rPr lang="fr-FR" dirty="0"/>
              <a:t> for </a:t>
            </a:r>
            <a:r>
              <a:rPr lang="fr-FR" dirty="0" err="1"/>
              <a:t>each</a:t>
            </a:r>
            <a:r>
              <a:rPr lang="fr-FR" dirty="0"/>
              <a:t> </a:t>
            </a:r>
            <a:r>
              <a:rPr lang="fr-FR" dirty="0" err="1"/>
              <a:t>campaign</a:t>
            </a:r>
            <a:r>
              <a:rPr lang="fr-FR" dirty="0"/>
              <a:t>, </a:t>
            </a:r>
            <a:r>
              <a:rPr lang="fr-FR" dirty="0" err="1"/>
              <a:t>celebrating</a:t>
            </a:r>
            <a:r>
              <a:rPr lang="fr-FR" dirty="0"/>
              <a:t> organisations </a:t>
            </a:r>
            <a:r>
              <a:rPr lang="en-US" sz="1200" b="0" i="0" kern="1200" dirty="0">
                <a:solidFill>
                  <a:schemeClr val="tx1"/>
                </a:solidFill>
                <a:effectLst/>
                <a:latin typeface="+mn-lt"/>
                <a:ea typeface="+mn-ea"/>
                <a:cs typeface="+mn-cs"/>
              </a:rPr>
              <a:t>who have made outstanding and innovative contributions to preventing and managing psychosocial risks at work. National Focal Points are in charge of selecting the national Good Practice Awards’ winner, which will then be submitted to EU-OSHA.  </a:t>
            </a:r>
            <a:endParaRPr lang="en-GB" dirty="0"/>
          </a:p>
          <a:p>
            <a:endParaRPr lang="en-GB" dirty="0"/>
          </a:p>
          <a:p>
            <a:r>
              <a:rPr lang="en-GB" b="1" dirty="0"/>
              <a:t>Official Campaign Partners</a:t>
            </a:r>
            <a:r>
              <a:rPr lang="en-GB" b="0" dirty="0"/>
              <a:t>: the Official Campaign Partnership offer is open to European and international companies and organisations committed to promoting mental health at work and preventing psychosocial risks across Europe. Active involvement is expected. In return, official campaign partners gain visibility, can promote their news on the EU-OSHA website and newsletter, and have the chance to expand their network. </a:t>
            </a:r>
          </a:p>
          <a:p>
            <a:endParaRPr lang="en-GB" b="1" dirty="0"/>
          </a:p>
          <a:p>
            <a:r>
              <a:rPr lang="en-GB" b="1" dirty="0"/>
              <a:t>Media Partners: </a:t>
            </a:r>
            <a:r>
              <a:rPr lang="en-GB" b="0" dirty="0"/>
              <a:t>an</a:t>
            </a:r>
            <a:r>
              <a:rPr lang="en-GB" b="1" dirty="0"/>
              <a:t> </a:t>
            </a:r>
            <a:r>
              <a:rPr lang="en-GB" dirty="0"/>
              <a:t>exclusive European network of journalists and editors committed to promoting safe and healthy workplaces. Media partners gain early access to trusted and newsworthy content, increased visibility within the occupational safety and health (OSH) community, and direct connections to EU-OSHA experts and stakeholders across Europe.</a:t>
            </a:r>
            <a:endParaRPr lang="en-GB" b="1"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pic>
        <p:nvPicPr>
          <p:cNvPr id="7" name="Bild 2"/>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16" name="Bild 5"/>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pic>
        <p:nvPicPr>
          <p:cNvPr id="20" name="imagen-portada-EUOSHA-2013-16-9.png"/>
          <p:cNvPicPr>
            <a:picLocks noChangeAspect="1"/>
          </p:cNvPicPr>
          <p:nvPr/>
        </p:nvPicPr>
        <p:blipFill>
          <a:blip r:embed="rId7">
            <a:extLst>
              <a:ext uri="{28A0092B-C50C-407E-A947-70E740481C1C}">
                <a14:useLocalDpi xmlns:a14="http://schemas.microsoft.com/office/drawing/2010/main" val="0"/>
              </a:ext>
            </a:extLst>
          </a:blip>
          <a:srcRect/>
          <a:stretch/>
        </p:blipFill>
        <p:spPr>
          <a:xfrm>
            <a:off x="0" y="1"/>
            <a:ext cx="12192000" cy="3416351"/>
          </a:xfrm>
          <a:prstGeom prst="rect">
            <a:avLst/>
          </a:prstGeom>
        </p:spPr>
      </p:pic>
    </p:spTree>
    <p:extLst>
      <p:ext uri="{BB962C8B-B14F-4D97-AF65-F5344CB8AC3E}">
        <p14:creationId xmlns:p14="http://schemas.microsoft.com/office/powerpoint/2010/main" val="58244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en-IE" sz="3200" b="1">
                <a:solidFill>
                  <a:schemeClr val="tx2"/>
                </a:solidFill>
                <a:ea typeface="+mj-ea"/>
              </a:rPr>
              <a:t>THANK YOU!</a:t>
            </a:r>
            <a:endParaRPr lang="en-GB" sz="3200" b="1"/>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en-IE" sz="2133">
                <a:solidFill>
                  <a:schemeClr val="accent1"/>
                </a:solidFill>
                <a:ea typeface="+mj-ea"/>
                <a:cs typeface="Trebuchet MS"/>
              </a:rPr>
              <a:t>@EuropeanAgencyforSafetyandHealthatWork</a:t>
            </a:r>
            <a:endParaRPr lang="en-GB" sz="2133">
              <a:solidFill>
                <a:schemeClr val="accent1"/>
              </a:solidFill>
            </a:endParaRP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en-IE" sz="2133">
                <a:solidFill>
                  <a:schemeClr val="accent1"/>
                </a:solidFill>
                <a:ea typeface="+mj-ea"/>
                <a:cs typeface="Trebuchet MS"/>
              </a:rPr>
              <a:t>@EU_OSHA</a:t>
            </a:r>
            <a:endParaRPr lang="en-GB" sz="2133">
              <a:solidFill>
                <a:schemeClr val="accent1"/>
              </a:solidFill>
            </a:endParaRP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en-US" sz="2133">
                <a:solidFill>
                  <a:schemeClr val="accent1"/>
                </a:solidFill>
                <a:ea typeface="+mj-ea"/>
                <a:cs typeface="Trebuchet MS"/>
              </a:rPr>
              <a:t>European Agency for Safety and Health at Work (EU-OSHA)</a:t>
            </a:r>
            <a:endParaRPr lang="en-GB" sz="2133">
              <a:solidFill>
                <a:schemeClr val="accent1"/>
              </a:solidFill>
            </a:endParaRP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en-IE" sz="2133">
                <a:solidFill>
                  <a:schemeClr val="accent1"/>
                </a:solidFill>
                <a:ea typeface="+mj-ea"/>
                <a:cs typeface="Trebuchet MS"/>
              </a:rPr>
              <a:t>EU_OSHA</a:t>
            </a:r>
            <a:endParaRPr lang="en-GB" sz="2133">
              <a:solidFill>
                <a:schemeClr val="accent1"/>
              </a:solidFill>
            </a:endParaRP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en-IE" sz="2133">
                <a:solidFill>
                  <a:schemeClr val="accent1"/>
                </a:solidFill>
                <a:ea typeface="+mj-ea"/>
                <a:cs typeface="Trebuchet MS"/>
              </a:rPr>
              <a:t>@osha.europa.eu</a:t>
            </a:r>
            <a:endParaRPr lang="en-GB" sz="2133">
              <a:solidFill>
                <a:schemeClr val="accent1"/>
              </a:solidFill>
            </a:endParaRP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n-US" sz="1467" b="1" i="0" u="none" strike="noStrike" kern="1200" cap="none" spc="0" normalizeH="0" baseline="0" noProof="0">
                <a:ln>
                  <a:noFill/>
                </a:ln>
                <a:solidFill>
                  <a:srgbClr val="003399"/>
                </a:solidFill>
                <a:effectLst/>
                <a:uLnTx/>
                <a:uFillTx/>
                <a:latin typeface="Arial"/>
                <a:ea typeface="+mn-ea"/>
                <a:cs typeface="+mn-cs"/>
              </a:rPr>
              <a:t>Author: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n-US" sz="1467" b="1" i="0" u="none" strike="noStrike" kern="1200" cap="none" spc="0" normalizeH="0" baseline="0" noProof="0">
                <a:ln>
                  <a:noFill/>
                </a:ln>
                <a:solidFill>
                  <a:srgbClr val="003399"/>
                </a:solidFill>
                <a:effectLst/>
                <a:uLnTx/>
                <a:uFillTx/>
                <a:latin typeface="Arial"/>
                <a:ea typeface="+mn-ea"/>
                <a:cs typeface="+mn-cs"/>
              </a:rPr>
              <a:t>Project management:</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n-US" sz="1467" b="1" i="0" u="none" strike="noStrike" kern="1200" cap="none" spc="0" normalizeH="0" baseline="0" noProof="0">
                <a:ln>
                  <a:noFill/>
                </a:ln>
                <a:solidFill>
                  <a:srgbClr val="003399"/>
                </a:solidFill>
                <a:effectLst/>
                <a:uLnTx/>
                <a:uFillTx/>
                <a:latin typeface="Arial"/>
                <a:ea typeface="+mn-ea"/>
                <a:cs typeface="+mn-cs"/>
              </a:rPr>
              <a:t>Neither the European Agency for Safety and Health at Work nor any person acting on behalf of the agency is responsible for the use that might be made of the following information.</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n-US" sz="1467" b="1" i="0" u="none" strike="noStrike" kern="1200" cap="none" spc="0" normalizeH="0" baseline="0" noProof="0">
                <a:ln>
                  <a:noFill/>
                </a:ln>
                <a:solidFill>
                  <a:srgbClr val="003399"/>
                </a:solidFill>
                <a:effectLst/>
                <a:uLnTx/>
                <a:uFillTx/>
                <a:latin typeface="Arial"/>
                <a:ea typeface="+mn-ea"/>
                <a:cs typeface="+mn-cs"/>
              </a:rPr>
              <a:t>© European Agency for Safety and Health at Work,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n-US" sz="1467" b="1" i="0" u="none" strike="noStrike" kern="1200" cap="none" spc="0" normalizeH="0" baseline="0" noProof="0">
                <a:ln>
                  <a:noFill/>
                </a:ln>
                <a:solidFill>
                  <a:srgbClr val="003399"/>
                </a:solidFill>
                <a:effectLst/>
                <a:uLnTx/>
                <a:uFillTx/>
                <a:latin typeface="Arial"/>
                <a:ea typeface="+mn-ea"/>
                <a:cs typeface="+mn-cs"/>
              </a:rPr>
              <a:t>Reproduction is </a:t>
            </a:r>
            <a:r>
              <a:rPr kumimoji="0" lang="en-US" sz="1467" b="1" i="0" u="none" strike="noStrike" kern="1200" cap="none" spc="0" normalizeH="0" baseline="0" noProof="0" err="1">
                <a:ln>
                  <a:noFill/>
                </a:ln>
                <a:solidFill>
                  <a:srgbClr val="003399"/>
                </a:solidFill>
                <a:effectLst/>
                <a:uLnTx/>
                <a:uFillTx/>
                <a:latin typeface="Arial"/>
                <a:ea typeface="+mn-ea"/>
                <a:cs typeface="+mn-cs"/>
              </a:rPr>
              <a:t>authorised</a:t>
            </a:r>
            <a:r>
              <a:rPr kumimoji="0" lang="en-US" sz="1467" b="1" i="0" u="none" strike="noStrike" kern="1200" cap="none" spc="0" normalizeH="0" baseline="0" noProof="0">
                <a:ln>
                  <a:noFill/>
                </a:ln>
                <a:solidFill>
                  <a:srgbClr val="003399"/>
                </a:solidFill>
                <a:effectLst/>
                <a:uLnTx/>
                <a:uFillTx/>
                <a:latin typeface="Arial"/>
                <a:ea typeface="+mn-ea"/>
                <a:cs typeface="+mn-cs"/>
              </a:rPr>
              <a:t> provided the source is acknowledged.</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n-US" sz="1467" b="1" i="0" u="none" strike="noStrike" kern="1200" cap="none" spc="0" normalizeH="0" baseline="0" noProof="0">
                <a:ln>
                  <a:noFill/>
                </a:ln>
                <a:solidFill>
                  <a:srgbClr val="003399"/>
                </a:solidFill>
                <a:effectLst/>
                <a:uLnTx/>
                <a:uFillTx/>
                <a:latin typeface="Arial"/>
                <a:ea typeface="+mn-ea"/>
                <a:cs typeface="+mn-cs"/>
              </a:rPr>
              <a:t>For any use or reproduction of photos or other material that is not under the copyright of the European Agency for Safety and Health at Work, permission must be sought directly from the copyright holders.</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21/09/2026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Bild 3"/>
          <p:cNvPicPr>
            <a:picLocks noChangeAspect="1"/>
          </p:cNvPicPr>
          <p:nvPr/>
        </p:nvPicPr>
        <p:blipFill>
          <a:blip r:embed="rId17">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900" b="1">
                <a:solidFill>
                  <a:schemeClr val="tx2"/>
                </a:solidFill>
                <a:latin typeface="Arial" pitchFamily="-107" charset="0"/>
                <a:ea typeface="ＭＳ Ｐゴシック" pitchFamily="-107" charset="-128"/>
                <a:cs typeface="ＭＳ Ｐゴシック" pitchFamily="-107" charset="-128"/>
              </a:rPr>
              <a:t>https://healthy-workplaces.osha.europa.eu</a:t>
            </a:r>
          </a:p>
        </p:txBody>
      </p:sp>
      <p:pic>
        <p:nvPicPr>
          <p:cNvPr id="12" name="Bild 5"/>
          <p:cNvPicPr>
            <a:picLocks noChangeAspect="1"/>
          </p:cNvPicPr>
          <p:nvPr/>
        </p:nvPicPr>
        <p:blipFill>
          <a:blip r:embed="rId18">
            <a:extLst>
              <a:ext uri="{28A0092B-C50C-407E-A947-70E740481C1C}">
                <a14:useLocalDpi xmlns:a14="http://schemas.microsoft.com/office/drawing/2010/main" val="0"/>
              </a:ext>
            </a:extLst>
          </a:blip>
          <a:srcRect/>
          <a:stretch/>
        </p:blipFill>
        <p:spPr bwMode="auto">
          <a:xfrm>
            <a:off x="10137600" y="5635200"/>
            <a:ext cx="1045811" cy="979200"/>
          </a:xfrm>
          <a:prstGeom prst="rect">
            <a:avLst/>
          </a:prstGeom>
          <a:noFill/>
          <a:ln w="9525">
            <a:noFill/>
            <a:miter lim="800000"/>
            <a:headEnd/>
            <a:tailEnd/>
          </a:ln>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6.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sv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osha.europa.eu/en" TargetMode="External"/><Relationship Id="rId13" Type="http://schemas.openxmlformats.org/officeDocument/2006/relationships/image" Target="../media/image50.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48.svg"/><Relationship Id="rId12" Type="http://schemas.openxmlformats.org/officeDocument/2006/relationships/hyperlink" Target="https://osha.europa.eu/en/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en/campaign-partners/enterprise-europe-network" TargetMode="External"/><Relationship Id="rId11" Type="http://schemas.openxmlformats.org/officeDocument/2006/relationships/hyperlink" Target="https://healthy-workplaces.osha.europa.eu/en/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en/campaign-partners/official-campaign-partners" TargetMode="External"/><Relationship Id="rId10" Type="http://schemas.openxmlformats.org/officeDocument/2006/relationships/hyperlink" Target="https://europa.eu/european-union/about-eu/institutions-bodies_en" TargetMode="External"/><Relationship Id="rId4" Type="http://schemas.openxmlformats.org/officeDocument/2006/relationships/image" Target="../media/image47.svg"/><Relationship Id="rId9" Type="http://schemas.openxmlformats.org/officeDocument/2006/relationships/image" Target="../media/image49.png"/><Relationship Id="rId14" Type="http://schemas.openxmlformats.org/officeDocument/2006/relationships/hyperlink" Target="https://healthy-workplaces.osha.europa.eu/en/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en/tools-and-publications" TargetMode="External"/><Relationship Id="rId2" Type="http://schemas.openxmlformats.org/officeDocument/2006/relationships/hyperlink" Target="https://healthy-workplaces.osha.europa.eu/en/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en/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s://healthy-workplaces.osha.europa.eu/en/get-involved/european-week" TargetMode="External"/><Relationship Id="rId7" Type="http://schemas.openxmlformats.org/officeDocument/2006/relationships/hyperlink" Target="https://healthy-workplaces.osha.europa.eu/en/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5" Type="http://schemas.openxmlformats.org/officeDocument/2006/relationships/hyperlink" Target="https://healthy-workplaces.osha.europa.eu/en/get-involved/good-practice-awards" TargetMode="External"/><Relationship Id="rId4" Type="http://schemas.openxmlformats.org/officeDocument/2006/relationships/hyperlink" Target="https://healthy-workplaces.osha.europa.eu/en/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1.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0.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7.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59.svg"/><Relationship Id="rId4" Type="http://schemas.openxmlformats.org/officeDocument/2006/relationships/image" Target="../media/image56.svg"/><Relationship Id="rId9" Type="http://schemas.openxmlformats.org/officeDocument/2006/relationships/hyperlink" Target="https://www.youtube.com/@EU_OSHA" TargetMode="External"/><Relationship Id="rId1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en-GB" dirty="0"/>
              <a:t>Healthy Workplaces Campaign 2026-2028 </a:t>
            </a:r>
            <a:br>
              <a:rPr lang="en-GB" dirty="0"/>
            </a:br>
            <a:r>
              <a:rPr lang="en-GB" dirty="0"/>
              <a:t>“Together for mental health at work”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en-GB" sz="2600" i="1">
                <a:solidFill>
                  <a:srgbClr val="92D050"/>
                </a:solidFill>
              </a:rPr>
              <a:t>Preventing psychosocial risks at work</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es-ES"/>
              <a:t>Table </a:t>
            </a:r>
            <a:r>
              <a:rPr lang="es-ES" err="1"/>
              <a:t>of</a:t>
            </a:r>
            <a:r>
              <a:rPr lang="es-ES"/>
              <a:t> </a:t>
            </a:r>
            <a:r>
              <a:rPr lang="es-ES" err="1"/>
              <a:t>contents</a:t>
            </a:r>
            <a:endParaRPr lang="en-GB"/>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1012680"/>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n-US" b="0" dirty="0">
                <a:solidFill>
                  <a:srgbClr val="003399"/>
                </a:solidFill>
              </a:rPr>
              <a:t>The big picture</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es-ES" sz="1600" dirty="0" err="1">
                <a:solidFill>
                  <a:srgbClr val="003399"/>
                </a:solidFill>
              </a:rPr>
              <a:t>Aims</a:t>
            </a:r>
            <a:r>
              <a:rPr lang="es-ES" sz="1600" dirty="0">
                <a:solidFill>
                  <a:srgbClr val="003399"/>
                </a:solidFill>
              </a:rPr>
              <a:t> and </a:t>
            </a:r>
            <a:r>
              <a:rPr lang="es-ES" sz="1600" dirty="0" err="1">
                <a:solidFill>
                  <a:srgbClr val="003399"/>
                </a:solidFill>
              </a:rPr>
              <a:t>objectives</a:t>
            </a:r>
            <a:r>
              <a:rPr lang="es-ES" sz="1600" dirty="0">
                <a:solidFill>
                  <a:srgbClr val="003399"/>
                </a:solidFill>
              </a:rPr>
              <a:t> </a:t>
            </a:r>
            <a:r>
              <a:rPr lang="es-ES" sz="1600" dirty="0" err="1">
                <a:solidFill>
                  <a:srgbClr val="003399"/>
                </a:solidFill>
              </a:rPr>
              <a:t>of</a:t>
            </a:r>
            <a:r>
              <a:rPr lang="es-ES" sz="1600" dirty="0">
                <a:solidFill>
                  <a:srgbClr val="003399"/>
                </a:solidFill>
              </a:rPr>
              <a:t> </a:t>
            </a:r>
            <a:r>
              <a:rPr lang="es-ES" sz="1600" dirty="0" err="1">
                <a:solidFill>
                  <a:srgbClr val="003399"/>
                </a:solidFill>
              </a:rPr>
              <a:t>the</a:t>
            </a:r>
            <a:r>
              <a:rPr lang="es-ES" sz="1600" dirty="0">
                <a:solidFill>
                  <a:srgbClr val="003399"/>
                </a:solidFill>
              </a:rPr>
              <a:t> </a:t>
            </a:r>
            <a:r>
              <a:rPr lang="es-ES" sz="1600" dirty="0" err="1">
                <a:solidFill>
                  <a:srgbClr val="003399"/>
                </a:solidFill>
              </a:rPr>
              <a:t>campaign</a:t>
            </a:r>
            <a:endParaRPr lang="es-ES" sz="1600" dirty="0">
              <a:solidFill>
                <a:srgbClr val="003399"/>
              </a:solidFill>
            </a:endParaRPr>
          </a:p>
          <a:p>
            <a:pPr marL="169863" indent="-169863">
              <a:buFont typeface="Arial" panose="020B0604020202020204" pitchFamily="34" charset="0"/>
              <a:buChar char="•"/>
            </a:pPr>
            <a:r>
              <a:rPr lang="es-ES" sz="1600" dirty="0">
                <a:solidFill>
                  <a:srgbClr val="003399"/>
                </a:solidFill>
              </a:rPr>
              <a:t>Who </a:t>
            </a:r>
            <a:r>
              <a:rPr lang="es-ES" sz="1600" dirty="0" err="1">
                <a:solidFill>
                  <a:srgbClr val="003399"/>
                </a:solidFill>
              </a:rPr>
              <a:t>is</a:t>
            </a:r>
            <a:r>
              <a:rPr lang="es-ES" sz="1600" dirty="0">
                <a:solidFill>
                  <a:srgbClr val="003399"/>
                </a:solidFill>
              </a:rPr>
              <a:t> </a:t>
            </a:r>
            <a:r>
              <a:rPr lang="es-ES" sz="1600" dirty="0" err="1">
                <a:solidFill>
                  <a:srgbClr val="003399"/>
                </a:solidFill>
              </a:rPr>
              <a:t>the</a:t>
            </a:r>
            <a:r>
              <a:rPr lang="es-ES" sz="1600" dirty="0">
                <a:solidFill>
                  <a:srgbClr val="003399"/>
                </a:solidFill>
              </a:rPr>
              <a:t> </a:t>
            </a:r>
            <a:r>
              <a:rPr lang="es-ES" sz="1600" dirty="0" err="1">
                <a:solidFill>
                  <a:srgbClr val="003399"/>
                </a:solidFill>
              </a:rPr>
              <a:t>campaign</a:t>
            </a:r>
            <a:r>
              <a:rPr lang="es-ES" sz="1600" dirty="0">
                <a:solidFill>
                  <a:srgbClr val="003399"/>
                </a:solidFill>
              </a:rPr>
              <a:t> </a:t>
            </a:r>
            <a:r>
              <a:rPr lang="es-ES" sz="1600" dirty="0" err="1">
                <a:solidFill>
                  <a:srgbClr val="003399"/>
                </a:solidFill>
              </a:rPr>
              <a:t>for</a:t>
            </a:r>
            <a:r>
              <a:rPr lang="es-ES" sz="1600" dirty="0">
                <a:solidFill>
                  <a:srgbClr val="003399"/>
                </a:solidFill>
              </a:rPr>
              <a:t>?</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en-US" sz="1800" dirty="0"/>
              <a:t>A roadmap to action: the five priority areas</a:t>
            </a:r>
            <a:endParaRPr lang="en-US" sz="1800" strike="sngStrike" dirty="0"/>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323439"/>
          </a:xfrm>
          <a:prstGeom prst="rect">
            <a:avLst/>
          </a:prstGeom>
          <a:noFill/>
        </p:spPr>
        <p:txBody>
          <a:bodyPr wrap="square" rtlCol="0">
            <a:spAutoFit/>
          </a:bodyPr>
          <a:lstStyle/>
          <a:p>
            <a:pPr marL="169863" indent="-169863">
              <a:buFont typeface="Arial" panose="020B0604020202020204" pitchFamily="34" charset="0"/>
              <a:buChar char="•"/>
            </a:pPr>
            <a:r>
              <a:rPr lang="en-US" sz="1600" dirty="0">
                <a:solidFill>
                  <a:srgbClr val="003399"/>
                </a:solidFill>
              </a:rPr>
              <a:t>Psychosocial risk assessment and management</a:t>
            </a:r>
          </a:p>
          <a:p>
            <a:pPr marL="169863" indent="-169863">
              <a:buFont typeface="Arial" panose="020B0604020202020204" pitchFamily="34" charset="0"/>
              <a:buChar char="•"/>
            </a:pPr>
            <a:r>
              <a:rPr lang="en-US" sz="1600" dirty="0">
                <a:solidFill>
                  <a:srgbClr val="003399"/>
                </a:solidFill>
              </a:rPr>
              <a:t>Harassment, sexual harassment, and violence</a:t>
            </a:r>
          </a:p>
          <a:p>
            <a:pPr marL="169863" indent="-169863">
              <a:buFont typeface="Arial" panose="020B0604020202020204" pitchFamily="34" charset="0"/>
              <a:buChar char="•"/>
            </a:pPr>
            <a:r>
              <a:rPr lang="en-US" sz="1600" dirty="0">
                <a:solidFill>
                  <a:srgbClr val="003399"/>
                </a:solidFill>
              </a:rPr>
              <a:t>Physical risks and mental health</a:t>
            </a:r>
          </a:p>
          <a:p>
            <a:pPr marL="169863" indent="-169863">
              <a:buFont typeface="Arial" panose="020B0604020202020204" pitchFamily="34" charset="0"/>
              <a:buChar char="•"/>
            </a:pPr>
            <a:r>
              <a:rPr lang="en-US" sz="1600" dirty="0">
                <a:solidFill>
                  <a:srgbClr val="003399"/>
                </a:solidFill>
              </a:rPr>
              <a:t>Psychosocial risks in the health and social care sector</a:t>
            </a:r>
          </a:p>
          <a:p>
            <a:pPr marL="169863" indent="-169863">
              <a:buFont typeface="Arial" panose="020B0604020202020204" pitchFamily="34" charset="0"/>
              <a:buChar char="•"/>
            </a:pPr>
            <a:r>
              <a:rPr lang="en-US" sz="1600" dirty="0">
                <a:solidFill>
                  <a:srgbClr val="003399"/>
                </a:solidFill>
              </a:rPr>
              <a:t>Supporting mental health at work</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en-US" sz="1800" dirty="0">
                <a:solidFill>
                  <a:schemeClr val="bg1"/>
                </a:solidFill>
              </a:rPr>
              <a:t>Taking part in the campaign</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es-ES" sz="1600" dirty="0">
                <a:solidFill>
                  <a:srgbClr val="003399"/>
                </a:solidFill>
              </a:rPr>
              <a:t>EU-</a:t>
            </a:r>
            <a:r>
              <a:rPr lang="es-ES" sz="1600" dirty="0" err="1">
                <a:solidFill>
                  <a:srgbClr val="003399"/>
                </a:solidFill>
              </a:rPr>
              <a:t>OSHA´s</a:t>
            </a:r>
            <a:r>
              <a:rPr lang="es-ES" sz="1600" dirty="0">
                <a:solidFill>
                  <a:srgbClr val="003399"/>
                </a:solidFill>
              </a:rPr>
              <a:t> Network</a:t>
            </a:r>
          </a:p>
          <a:p>
            <a:pPr marL="169863" indent="-169863">
              <a:buFont typeface="Arial" panose="020B0604020202020204" pitchFamily="34" charset="0"/>
              <a:buChar char="•"/>
            </a:pPr>
            <a:r>
              <a:rPr lang="es-ES" sz="1600" dirty="0" err="1">
                <a:solidFill>
                  <a:srgbClr val="003399"/>
                </a:solidFill>
              </a:rPr>
              <a:t>Campaign</a:t>
            </a:r>
            <a:r>
              <a:rPr lang="es-ES" sz="1600" dirty="0">
                <a:solidFill>
                  <a:srgbClr val="003399"/>
                </a:solidFill>
              </a:rPr>
              <a:t> Resources</a:t>
            </a:r>
          </a:p>
          <a:p>
            <a:pPr marL="169863" indent="-169863">
              <a:buFont typeface="Arial" panose="020B0604020202020204" pitchFamily="34" charset="0"/>
              <a:buChar char="•"/>
            </a:pPr>
            <a:r>
              <a:rPr lang="es-ES" sz="1600" dirty="0" err="1">
                <a:solidFill>
                  <a:srgbClr val="003399"/>
                </a:solidFill>
              </a:rPr>
              <a:t>Toolkit</a:t>
            </a:r>
            <a:r>
              <a:rPr lang="es-ES" sz="1600" dirty="0">
                <a:solidFill>
                  <a:srgbClr val="003399"/>
                </a:solidFill>
              </a:rPr>
              <a:t> and digital </a:t>
            </a:r>
            <a:r>
              <a:rPr lang="es-ES" sz="1600" dirty="0" err="1">
                <a:solidFill>
                  <a:srgbClr val="003399"/>
                </a:solidFill>
              </a:rPr>
              <a:t>promotion</a:t>
            </a:r>
            <a:endParaRPr lang="es-ES" sz="1600" dirty="0">
              <a:solidFill>
                <a:srgbClr val="003399"/>
              </a:solidFill>
            </a:endParaRPr>
          </a:p>
          <a:p>
            <a:pPr marL="169863" indent="-169863">
              <a:buFont typeface="Arial" panose="020B0604020202020204" pitchFamily="34" charset="0"/>
              <a:buChar char="•"/>
            </a:pPr>
            <a:r>
              <a:rPr lang="es-ES" sz="1600" dirty="0">
                <a:solidFill>
                  <a:srgbClr val="003399"/>
                </a:solidFill>
              </a:rPr>
              <a:t>How </a:t>
            </a:r>
            <a:r>
              <a:rPr lang="es-ES" sz="1600" dirty="0" err="1">
                <a:solidFill>
                  <a:srgbClr val="003399"/>
                </a:solidFill>
              </a:rPr>
              <a:t>to</a:t>
            </a:r>
            <a:r>
              <a:rPr lang="es-ES" sz="1600" dirty="0">
                <a:solidFill>
                  <a:srgbClr val="003399"/>
                </a:solidFill>
              </a:rPr>
              <a:t> </a:t>
            </a:r>
            <a:r>
              <a:rPr lang="es-ES" sz="1600" dirty="0" err="1">
                <a:solidFill>
                  <a:srgbClr val="003399"/>
                </a:solidFill>
              </a:rPr>
              <a:t>get</a:t>
            </a:r>
            <a:r>
              <a:rPr lang="es-ES" sz="1600" dirty="0">
                <a:solidFill>
                  <a:srgbClr val="003399"/>
                </a:solidFill>
              </a:rPr>
              <a:t> </a:t>
            </a:r>
            <a:r>
              <a:rPr lang="es-ES" sz="1600" dirty="0" err="1">
                <a:solidFill>
                  <a:srgbClr val="003399"/>
                </a:solidFill>
              </a:rPr>
              <a:t>involved</a:t>
            </a:r>
            <a:r>
              <a:rPr lang="es-ES" sz="1600" dirty="0">
                <a:solidFill>
                  <a:srgbClr val="003399"/>
                </a:solidFill>
              </a:rPr>
              <a:t> in </a:t>
            </a:r>
            <a:r>
              <a:rPr lang="es-ES" sz="1600" dirty="0" err="1">
                <a:solidFill>
                  <a:srgbClr val="003399"/>
                </a:solidFill>
              </a:rPr>
              <a:t>the</a:t>
            </a:r>
            <a:r>
              <a:rPr lang="es-ES" sz="1600" dirty="0">
                <a:solidFill>
                  <a:srgbClr val="003399"/>
                </a:solidFill>
              </a:rPr>
              <a:t> </a:t>
            </a:r>
            <a:r>
              <a:rPr lang="es-ES" sz="1600" dirty="0" err="1">
                <a:solidFill>
                  <a:srgbClr val="003399"/>
                </a:solidFill>
              </a:rPr>
              <a:t>campaign</a:t>
            </a:r>
            <a:r>
              <a:rPr lang="es-ES" sz="1600" dirty="0">
                <a:solidFill>
                  <a:srgbClr val="003399"/>
                </a:solidFill>
              </a:rPr>
              <a:t>?</a:t>
            </a:r>
          </a:p>
          <a:p>
            <a:pPr marL="169863" indent="-169863">
              <a:buFont typeface="Arial" panose="020B0604020202020204" pitchFamily="34" charset="0"/>
              <a:buChar char="•"/>
            </a:pPr>
            <a:r>
              <a:rPr lang="es-ES" sz="1600" dirty="0">
                <a:solidFill>
                  <a:srgbClr val="003399"/>
                </a:solidFill>
              </a:rPr>
              <a:t>Stay </a:t>
            </a:r>
            <a:r>
              <a:rPr lang="es-ES" sz="1600" dirty="0" err="1">
                <a:solidFill>
                  <a:srgbClr val="003399"/>
                </a:solidFill>
              </a:rPr>
              <a:t>connected</a:t>
            </a:r>
            <a:r>
              <a:rPr lang="es-ES" sz="1600" dirty="0">
                <a:solidFill>
                  <a:srgbClr val="003399"/>
                </a:solidFill>
              </a:rPr>
              <a:t> </a:t>
            </a:r>
            <a:r>
              <a:rPr lang="es-ES" sz="1600" dirty="0" err="1">
                <a:solidFill>
                  <a:srgbClr val="003399"/>
                </a:solidFill>
              </a:rPr>
              <a:t>to</a:t>
            </a:r>
            <a:r>
              <a:rPr lang="es-ES" sz="1600" dirty="0">
                <a:solidFill>
                  <a:srgbClr val="003399"/>
                </a:solidFill>
              </a:rPr>
              <a:t> </a:t>
            </a:r>
            <a:r>
              <a:rPr lang="es-ES" sz="1600" dirty="0" err="1">
                <a:solidFill>
                  <a:srgbClr val="003399"/>
                </a:solidFill>
              </a:rPr>
              <a:t>the</a:t>
            </a:r>
            <a:r>
              <a:rPr lang="es-ES" sz="1600" dirty="0">
                <a:solidFill>
                  <a:srgbClr val="003399"/>
                </a:solidFill>
              </a:rPr>
              <a:t> </a:t>
            </a:r>
            <a:r>
              <a:rPr lang="es-ES" sz="1600" dirty="0" err="1">
                <a:solidFill>
                  <a:srgbClr val="003399"/>
                </a:solidFill>
              </a:rPr>
              <a:t>campaign</a:t>
            </a:r>
            <a:endParaRPr lang="es-ES" sz="1600" dirty="0">
              <a:solidFill>
                <a:srgbClr val="003399"/>
              </a:solidFill>
            </a:endParaRP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en-US" dirty="0"/>
              <a:t>The big picture: mental health shapes daily life and work </a:t>
            </a:r>
            <a:endParaRPr lang="en-GB" dirty="0"/>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en-US" sz="2000" b="1" dirty="0">
                <a:solidFill>
                  <a:schemeClr val="tx2"/>
                </a:solidFill>
              </a:rPr>
              <a:t>Mental health is shaped by everyday life, including work!</a:t>
            </a:r>
            <a:endParaRPr lang="en-GB" sz="2000" b="1" dirty="0">
              <a:solidFill>
                <a:schemeClr val="tx2"/>
              </a:solidFill>
            </a:endParaRP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0"/>
            <a:ext cx="7637744" cy="24352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n-US" dirty="0"/>
              <a:t>Work can reinforce mental health </a:t>
            </a:r>
            <a:r>
              <a:rPr lang="en-US" b="0" dirty="0"/>
              <a:t>by providing purpose, structure, and social interaction—</a:t>
            </a:r>
            <a:r>
              <a:rPr lang="en-US" dirty="0"/>
              <a:t>if</a:t>
            </a:r>
            <a:r>
              <a:rPr lang="en-US" b="0" dirty="0"/>
              <a:t> </a:t>
            </a:r>
            <a:r>
              <a:rPr lang="en-US" dirty="0"/>
              <a:t>well-designed</a:t>
            </a:r>
            <a:r>
              <a:rPr lang="en-US" b="0" dirty="0"/>
              <a:t> and </a:t>
            </a:r>
            <a:r>
              <a:rPr lang="en-US" dirty="0"/>
              <a:t>supportive</a:t>
            </a:r>
            <a:r>
              <a:rPr lang="en-US" b="0" dirty="0"/>
              <a:t>.</a:t>
            </a:r>
          </a:p>
          <a:p>
            <a:pPr marL="233363" indent="-233363">
              <a:spcAft>
                <a:spcPts val="600"/>
              </a:spcAft>
            </a:pPr>
            <a:r>
              <a:rPr lang="en-US" dirty="0"/>
              <a:t>Psychosocial risks at work</a:t>
            </a:r>
            <a:r>
              <a:rPr lang="en-US" b="0" dirty="0"/>
              <a:t>, like conflicting demands, harassment or consistently high workload, can undermine this effect. </a:t>
            </a:r>
          </a:p>
          <a:p>
            <a:pPr marL="233363" indent="-233363">
              <a:spcAft>
                <a:spcPts val="600"/>
              </a:spcAft>
            </a:pPr>
            <a:r>
              <a:rPr lang="en-US" dirty="0"/>
              <a:t>If not identified</a:t>
            </a:r>
            <a:r>
              <a:rPr lang="en-US" b="0" dirty="0"/>
              <a:t>, </a:t>
            </a:r>
            <a:r>
              <a:rPr lang="en-US" dirty="0"/>
              <a:t>managed</a:t>
            </a:r>
            <a:r>
              <a:rPr lang="en-US" b="0" dirty="0"/>
              <a:t> and </a:t>
            </a:r>
            <a:r>
              <a:rPr lang="en-US" dirty="0"/>
              <a:t>prevented</a:t>
            </a:r>
            <a:r>
              <a:rPr lang="en-US" b="0" dirty="0"/>
              <a:t>, these </a:t>
            </a:r>
            <a:r>
              <a:rPr lang="en-US" dirty="0"/>
              <a:t>risks</a:t>
            </a:r>
            <a:r>
              <a:rPr lang="en-US" b="0" dirty="0"/>
              <a:t> can lead to a range of </a:t>
            </a:r>
            <a:r>
              <a:rPr lang="en-US" dirty="0"/>
              <a:t>significant health issues</a:t>
            </a:r>
            <a:r>
              <a:rPr lang="en-US" b="0" dirty="0"/>
              <a:t>, like burnout, depression, anxiety and others. </a:t>
            </a:r>
            <a:endParaRPr lang="en-GB" dirty="0"/>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es-ES" dirty="0"/>
              <a:t>The </a:t>
            </a:r>
            <a:r>
              <a:rPr lang="es-ES" dirty="0" err="1"/>
              <a:t>big</a:t>
            </a:r>
            <a:r>
              <a:rPr lang="es-ES" dirty="0"/>
              <a:t> </a:t>
            </a:r>
            <a:r>
              <a:rPr lang="es-ES" dirty="0" err="1">
                <a:solidFill>
                  <a:srgbClr val="003399"/>
                </a:solidFill>
              </a:rPr>
              <a:t>picture</a:t>
            </a:r>
            <a:r>
              <a:rPr lang="es-ES" dirty="0">
                <a:solidFill>
                  <a:srgbClr val="003399"/>
                </a:solidFill>
              </a:rPr>
              <a:t>: </a:t>
            </a:r>
            <a:r>
              <a:rPr lang="es-ES" dirty="0" err="1"/>
              <a:t>what</a:t>
            </a:r>
            <a:r>
              <a:rPr lang="es-ES" dirty="0"/>
              <a:t> </a:t>
            </a:r>
            <a:r>
              <a:rPr lang="es-ES" dirty="0" err="1"/>
              <a:t>is</a:t>
            </a:r>
            <a:r>
              <a:rPr lang="es-ES" dirty="0"/>
              <a:t> at </a:t>
            </a:r>
            <a:r>
              <a:rPr lang="es-ES" dirty="0" err="1"/>
              <a:t>stake</a:t>
            </a:r>
            <a:r>
              <a:rPr lang="es-ES" dirty="0"/>
              <a:t>?</a:t>
            </a:r>
            <a:endParaRPr lang="en-GB" dirty="0"/>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n-US" sz="1800" b="1" dirty="0">
                <a:solidFill>
                  <a:schemeClr val="tx2"/>
                </a:solidFill>
              </a:rPr>
              <a:t>Poor mental health is projected to reduce EU Gross Domestic Product by an average of 1.7% annually between 2025 and 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n-US" b="0" dirty="0"/>
              <a:t>Mental health issues are </a:t>
            </a:r>
            <a:r>
              <a:rPr lang="en-US" dirty="0"/>
              <a:t>increasing</a:t>
            </a:r>
            <a:r>
              <a:rPr lang="en-US" b="0" dirty="0"/>
              <a:t> amongst Europeans. </a:t>
            </a:r>
          </a:p>
          <a:p>
            <a:pPr marL="233363" indent="-233363">
              <a:spcAft>
                <a:spcPts val="600"/>
              </a:spcAft>
            </a:pPr>
            <a:r>
              <a:rPr lang="en-US" b="0" dirty="0"/>
              <a:t>Mental health issues represent an </a:t>
            </a:r>
            <a:r>
              <a:rPr lang="en-US" dirty="0"/>
              <a:t>economic loss</a:t>
            </a:r>
            <a:r>
              <a:rPr lang="en-US" b="0" dirty="0"/>
              <a:t>, largely driven by reduced workforce participation, increased absenteeism, and presenteeism. </a:t>
            </a:r>
            <a:endParaRPr lang="en-GB" dirty="0"/>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es-ES" dirty="0"/>
              <a:t>The </a:t>
            </a:r>
            <a:r>
              <a:rPr lang="es-ES" dirty="0" err="1"/>
              <a:t>big</a:t>
            </a:r>
            <a:r>
              <a:rPr lang="es-ES" dirty="0"/>
              <a:t> </a:t>
            </a:r>
            <a:r>
              <a:rPr lang="es-ES" dirty="0" err="1">
                <a:solidFill>
                  <a:srgbClr val="003399"/>
                </a:solidFill>
              </a:rPr>
              <a:t>picture</a:t>
            </a:r>
            <a:r>
              <a:rPr lang="es-ES" dirty="0">
                <a:solidFill>
                  <a:srgbClr val="003399"/>
                </a:solidFill>
              </a:rPr>
              <a:t>: </a:t>
            </a:r>
            <a:r>
              <a:rPr lang="es-ES" dirty="0" err="1"/>
              <a:t>workers</a:t>
            </a:r>
            <a:r>
              <a:rPr lang="en-GB" dirty="0"/>
              <a:t>’ view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en-GB" b="0" dirty="0"/>
              <a:t>More </a:t>
            </a:r>
            <a:r>
              <a:rPr lang="en-GB" dirty="0"/>
              <a:t>than 4 in 10 workers across the EU (44 %) </a:t>
            </a:r>
            <a:r>
              <a:rPr lang="en-GB" b="0" dirty="0"/>
              <a:t>report that they are exposed </a:t>
            </a:r>
            <a:r>
              <a:rPr lang="en-GB" dirty="0"/>
              <a:t>to severe time pressure </a:t>
            </a:r>
            <a:r>
              <a:rPr lang="en-GB" b="0" dirty="0"/>
              <a:t>or </a:t>
            </a:r>
            <a:r>
              <a:rPr lang="en-GB" dirty="0"/>
              <a:t>overload of work</a:t>
            </a:r>
            <a:r>
              <a:rPr lang="en-GB" b="0" dirty="0"/>
              <a:t>, according to the </a:t>
            </a:r>
            <a:r>
              <a:rPr lang="en-GB" b="0" dirty="0">
                <a:solidFill>
                  <a:srgbClr val="92D050"/>
                </a:solidFill>
                <a:hlinkClick r:id="rId3">
                  <a:extLst>
                    <a:ext uri="{A12FA001-AC4F-418D-AE19-62706E023703}">
                      <ahyp:hlinkClr xmlns:ahyp="http://schemas.microsoft.com/office/drawing/2018/hyperlinkcolor" val="tx"/>
                    </a:ext>
                  </a:extLst>
                </a:hlinkClick>
              </a:rPr>
              <a:t>OSH Pulse 2025 worker survey</a:t>
            </a:r>
            <a:r>
              <a:rPr lang="en-GB" b="0" dirty="0"/>
              <a:t>.</a:t>
            </a:r>
            <a:br>
              <a:rPr lang="en-GB" dirty="0"/>
            </a:br>
            <a:endParaRPr lang="en-GB" dirty="0">
              <a:cs typeface="Arial"/>
            </a:endParaRPr>
          </a:p>
          <a:p>
            <a:pPr marL="233363" indent="-233363"/>
            <a:r>
              <a:rPr lang="en-GB" dirty="0"/>
              <a:t>Many workers say their jobs impact their health negatively:</a:t>
            </a:r>
          </a:p>
          <a:p>
            <a:pPr lvl="1"/>
            <a:r>
              <a:rPr lang="en-GB" dirty="0">
                <a:solidFill>
                  <a:schemeClr val="tx2"/>
                </a:solidFill>
              </a:rPr>
              <a:t>37 % of workers experience overall fatigue. </a:t>
            </a:r>
          </a:p>
          <a:p>
            <a:pPr lvl="1"/>
            <a:r>
              <a:rPr lang="en-GB" dirty="0">
                <a:solidFill>
                  <a:schemeClr val="tx2"/>
                </a:solidFill>
              </a:rPr>
              <a:t>29 % of workers experience stress, depression or anxiety</a:t>
            </a:r>
            <a:r>
              <a:rPr lang="en-GB" dirty="0"/>
              <a:t>.</a:t>
            </a:r>
          </a:p>
          <a:p>
            <a:pPr marL="0" indent="0">
              <a:buNone/>
            </a:pPr>
            <a:br>
              <a:rPr lang="en-GB" dirty="0"/>
            </a:br>
            <a:endParaRPr lang="en-GB" dirty="0">
              <a:cs typeface="Arial"/>
            </a:endParaRPr>
          </a:p>
        </p:txBody>
      </p:sp>
      <p:grpSp>
        <p:nvGrpSpPr>
          <p:cNvPr id="11" name="Group 10" descr="Photograph of a white-collar worker sat at a desk frowning upon reading documents. On their left hand side, there is a muppet juggling different digital icons, such as a paper, question mark, charts, a clock, to symbolise severe time pressure and work overload. &#10;">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Photograph of a white-collar worker sat at a desk frowning upon reading documents. On their left hand side, there is a muppet juggling different digital icons, such as a paper, question mark, charts, a clock, to symbolise severe time pressure and work overload.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en-GB" sz="700" dirty="0"/>
                <a:t>© </a:t>
              </a:r>
              <a:r>
                <a:rPr lang="en-GB" sz="700" dirty="0" err="1"/>
                <a:t>Liubomir</a:t>
              </a:r>
              <a:r>
                <a:rPr lang="en-GB" sz="700" dirty="0"/>
                <a:t>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es-ES" dirty="0"/>
              <a:t>The </a:t>
            </a:r>
            <a:r>
              <a:rPr lang="es-ES" dirty="0" err="1"/>
              <a:t>big</a:t>
            </a:r>
            <a:r>
              <a:rPr lang="es-ES" dirty="0"/>
              <a:t> </a:t>
            </a:r>
            <a:r>
              <a:rPr lang="es-ES" dirty="0" err="1">
                <a:solidFill>
                  <a:srgbClr val="003399"/>
                </a:solidFill>
              </a:rPr>
              <a:t>picture</a:t>
            </a:r>
            <a:r>
              <a:rPr lang="es-ES" dirty="0">
                <a:solidFill>
                  <a:srgbClr val="003399"/>
                </a:solidFill>
              </a:rPr>
              <a:t>: </a:t>
            </a:r>
            <a:r>
              <a:rPr lang="es-ES" dirty="0" err="1"/>
              <a:t>organisations</a:t>
            </a:r>
            <a:r>
              <a:rPr lang="en-GB" dirty="0"/>
              <a:t>’ vs workers’ view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800" b="1" dirty="0">
                <a:latin typeface="+mn-lt"/>
              </a:rPr>
              <a:t>Psychosocial risks at work: Organisations vs workers.</a:t>
            </a:r>
          </a:p>
          <a:p>
            <a:r>
              <a:rPr lang="en-US" sz="1800" dirty="0">
                <a:latin typeface="+mn-lt"/>
              </a:rPr>
              <a:t>Similar patterns, different perspectives</a:t>
            </a:r>
            <a:r>
              <a:rPr lang="en-GB" sz="1800" b="1" dirty="0">
                <a:latin typeface="+mn-lt"/>
              </a:rPr>
              <a:t> </a:t>
            </a:r>
          </a:p>
        </p:txBody>
      </p:sp>
      <p:grpSp>
        <p:nvGrpSpPr>
          <p:cNvPr id="3" name="Group 2" descr="A box of data comparing organisations and workers' levels of experienced time pressure. This is indicated by semi-circles and percentages. Organisations experience 44 percent of time pressure, whilst workers 43 percent.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US" sz="1000" i="1" dirty="0"/>
                  <a:t>Source: </a:t>
                </a:r>
                <a:r>
                  <a:rPr lang="en-US" sz="1000" b="0" dirty="0"/>
                  <a:t>OSH Pulse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s-ES" sz="1400" b="1" dirty="0"/>
                  <a:t>VS</a:t>
                </a:r>
                <a:endParaRPr lang="en-GB" sz="1400" b="1" dirty="0"/>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US" sz="1400" dirty="0"/>
                <a:t>ORGANISATIONS</a:t>
              </a:r>
              <a:endParaRPr lang="en-GB" sz="1400" dirty="0"/>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5" y="2764376"/>
              <a:ext cx="113927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en-US" sz="1400">
                  <a:solidFill>
                    <a:srgbClr val="A9DE4E"/>
                  </a:solidFill>
                </a:rPr>
                <a:t>WORKERS</a:t>
              </a:r>
              <a:endParaRPr lang="en-GB" sz="1400">
                <a:solidFill>
                  <a:srgbClr val="A9DE4E"/>
                </a:solidFill>
              </a:endParaRP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2524125" cy="307777"/>
            </a:xfrm>
            <a:prstGeom prst="rect">
              <a:avLst/>
            </a:prstGeom>
            <a:noFill/>
          </p:spPr>
          <p:txBody>
            <a:bodyPr wrap="square" rtlCol="0">
              <a:spAutoFit/>
            </a:bodyPr>
            <a:lstStyle/>
            <a:p>
              <a:r>
                <a:rPr lang="es-ES" sz="1400" b="1" dirty="0">
                  <a:solidFill>
                    <a:schemeClr val="bg1"/>
                  </a:solidFill>
                </a:rPr>
                <a:t>TIME PRESSURE</a:t>
              </a:r>
              <a:endParaRPr lang="en-GB" sz="1400" b="1" dirty="0">
                <a:solidFill>
                  <a:schemeClr val="bg1"/>
                </a:solidFill>
              </a:endParaRP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A box of data comparing organisations and workers' levels of experienced poor communication and cooperation. This is indicated by semi-circles and percentages. Organisations experience 19 percent of time pressure, whilst workers 29 percent. ">
            <a:extLst>
              <a:ext uri="{FF2B5EF4-FFF2-40B4-BE49-F238E27FC236}">
                <a16:creationId xmlns:a16="http://schemas.microsoft.com/office/drawing/2014/main" id="{563A276B-2E8A-E549-FC54-0266E8954E8A}"/>
              </a:ext>
            </a:extLst>
          </p:cNvPr>
          <p:cNvGrpSpPr/>
          <p:nvPr/>
        </p:nvGrpSpPr>
        <p:grpSpPr>
          <a:xfrm>
            <a:off x="6265843" y="2017464"/>
            <a:ext cx="4564320" cy="2356922"/>
            <a:chOff x="5927303" y="1825127"/>
            <a:chExt cx="4564320"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64320" cy="2356922"/>
              <a:chOff x="5927303" y="1825127"/>
              <a:chExt cx="4564320"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64320" cy="2356922"/>
                <a:chOff x="871835" y="2168532"/>
                <a:chExt cx="4564320"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US" sz="1000" i="1"/>
                      <a:t>Source: </a:t>
                    </a:r>
                    <a:r>
                      <a:rPr lang="en-US" sz="1000" b="0"/>
                      <a:t>ESENER 2024, and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s-ES" sz="1400" b="1"/>
                      <a:t>VS</a:t>
                    </a:r>
                    <a:endParaRPr lang="en-GB" sz="1400" b="1"/>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US" sz="1400" dirty="0"/>
                    <a:t>ORGANISATIONS</a:t>
                  </a:r>
                  <a:endParaRPr lang="en-GB" sz="1400" dirty="0"/>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461345" y="2772946"/>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en-US" sz="1400">
                      <a:solidFill>
                        <a:srgbClr val="A9DE4E"/>
                      </a:solidFill>
                    </a:rPr>
                    <a:t>WORKERS</a:t>
                  </a:r>
                  <a:endParaRPr lang="en-GB" sz="1400">
                    <a:solidFill>
                      <a:srgbClr val="A9DE4E"/>
                    </a:solidFill>
                  </a:endParaRP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2" y="2199820"/>
                  <a:ext cx="3926203" cy="523220"/>
                </a:xfrm>
                <a:prstGeom prst="rect">
                  <a:avLst/>
                </a:prstGeom>
                <a:noFill/>
              </p:spPr>
              <p:txBody>
                <a:bodyPr wrap="square" rtlCol="0">
                  <a:spAutoFit/>
                </a:bodyPr>
                <a:lstStyle/>
                <a:p>
                  <a:r>
                    <a:rPr lang="es-ES" sz="1400" b="1" dirty="0">
                      <a:solidFill>
                        <a:schemeClr val="bg1"/>
                      </a:solidFill>
                    </a:rPr>
                    <a:t>POOR COMMUNICATION </a:t>
                  </a:r>
                </a:p>
                <a:p>
                  <a:r>
                    <a:rPr lang="es-ES" sz="1400" b="1" dirty="0">
                      <a:solidFill>
                        <a:schemeClr val="bg1"/>
                      </a:solidFill>
                    </a:rPr>
                    <a:t>AND COOPERATION</a:t>
                  </a:r>
                  <a:endParaRPr lang="en-GB" sz="1400" b="1" dirty="0">
                    <a:solidFill>
                      <a:schemeClr val="bg1"/>
                    </a:solidFill>
                  </a:endParaRP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Only 51% of organisations report involving workers in dealing with psychosocial risks.&#10;">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US" sz="1400"/>
                    <a:t>ONLY</a:t>
                  </a:r>
                  <a:endParaRPr lang="en-GB" sz="1400"/>
                </a:p>
              </p:txBody>
            </p:sp>
            <p:sp>
              <p:nvSpPr>
                <p:cNvPr id="100" name="Content Placeholder 2" descr="A box showing the percentage of workers' involvement in organisations when dealing with psychosocial risks at work. The percentage is 51 percent.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US" sz="1600" b="0" dirty="0"/>
                    <a:t>of </a:t>
                  </a:r>
                  <a:r>
                    <a:rPr lang="en-US" sz="1600" b="0" dirty="0" err="1"/>
                    <a:t>organisations</a:t>
                  </a:r>
                  <a:r>
                    <a:rPr lang="en-US" sz="1600" b="0" dirty="0"/>
                    <a:t> report involving workers in dealing with psychosocial risks.</a:t>
                  </a:r>
                  <a:endParaRPr lang="en-GB" sz="1600" dirty="0"/>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3011415" cy="307777"/>
                </a:xfrm>
                <a:prstGeom prst="rect">
                  <a:avLst/>
                </a:prstGeom>
                <a:noFill/>
              </p:spPr>
              <p:txBody>
                <a:bodyPr wrap="square" rtlCol="0">
                  <a:spAutoFit/>
                </a:bodyPr>
                <a:lstStyle/>
                <a:p>
                  <a:r>
                    <a:rPr lang="es-ES" sz="1400" b="1" dirty="0">
                      <a:solidFill>
                        <a:schemeClr val="bg1"/>
                      </a:solidFill>
                    </a:rPr>
                    <a:t>WORKER INVOLVEMENT</a:t>
                  </a:r>
                  <a:endParaRPr lang="en-GB" sz="1400" b="1" dirty="0">
                    <a:solidFill>
                      <a:schemeClr val="bg1"/>
                    </a:solidFill>
                  </a:endParaRP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502955"/>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n-US" sz="1400" dirty="0"/>
              <a:t>Involving workers is essential for identifying risks and finding effective solutions together.</a:t>
            </a:r>
            <a:endParaRPr lang="en-GB" sz="1400" dirty="0"/>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es-ES" dirty="0"/>
              <a:t>The </a:t>
            </a:r>
            <a:r>
              <a:rPr lang="es-ES" dirty="0" err="1"/>
              <a:t>big</a:t>
            </a:r>
            <a:r>
              <a:rPr lang="es-ES" dirty="0"/>
              <a:t> </a:t>
            </a:r>
            <a:r>
              <a:rPr lang="es-ES" dirty="0" err="1">
                <a:solidFill>
                  <a:srgbClr val="003399"/>
                </a:solidFill>
              </a:rPr>
              <a:t>picture</a:t>
            </a:r>
            <a:r>
              <a:rPr lang="es-ES" dirty="0">
                <a:solidFill>
                  <a:srgbClr val="003399"/>
                </a:solidFill>
              </a:rPr>
              <a:t>: </a:t>
            </a:r>
            <a:r>
              <a:rPr lang="es-ES" dirty="0" err="1"/>
              <a:t>organisations</a:t>
            </a:r>
            <a:r>
              <a:rPr lang="en-GB" dirty="0"/>
              <a:t>’ view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800" b="1" dirty="0">
                <a:latin typeface="+mn-lt"/>
              </a:rPr>
              <a:t>Psychosocial risks present in organisations:</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355841757"/>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en-GB" sz="1200" i="1" dirty="0">
                <a:effectLst/>
              </a:rPr>
              <a:t>Source: </a:t>
            </a:r>
            <a:r>
              <a:rPr lang="en-GB" sz="1200" dirty="0">
                <a:effectLst/>
              </a:rPr>
              <a:t>ESENER 2024 - Base: Establishment in the EU-27</a:t>
            </a:r>
            <a:endParaRPr lang="en-GB" sz="1200" dirty="0"/>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es-ES" dirty="0" err="1"/>
              <a:t>Aims</a:t>
            </a:r>
            <a:r>
              <a:rPr lang="es-ES" dirty="0"/>
              <a:t> and </a:t>
            </a:r>
            <a:r>
              <a:rPr lang="es-ES" dirty="0" err="1"/>
              <a:t>objectives</a:t>
            </a:r>
            <a:r>
              <a:rPr lang="es-ES" dirty="0"/>
              <a:t> </a:t>
            </a:r>
            <a:r>
              <a:rPr lang="es-ES" dirty="0" err="1"/>
              <a:t>of</a:t>
            </a:r>
            <a:r>
              <a:rPr lang="es-ES" dirty="0"/>
              <a:t> </a:t>
            </a:r>
            <a:r>
              <a:rPr lang="es-ES" dirty="0" err="1"/>
              <a:t>the</a:t>
            </a:r>
            <a:r>
              <a:rPr lang="es-ES" dirty="0"/>
              <a:t> </a:t>
            </a:r>
            <a:r>
              <a:rPr lang="es-ES" dirty="0" err="1"/>
              <a:t>campaign</a:t>
            </a:r>
            <a:endParaRPr lang="en-GB" dirty="0"/>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800" b="1">
                <a:latin typeface="+mn-lt"/>
              </a:rPr>
              <a:t>To raise awareness of: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n-GB" sz="1800" b="0" dirty="0"/>
              <a:t>the </a:t>
            </a:r>
            <a:r>
              <a:rPr lang="en-GB" sz="1800" dirty="0"/>
              <a:t>impact of a good working environment on mental health and wellbeing</a:t>
            </a:r>
            <a:r>
              <a:rPr lang="en-GB" sz="1800" b="0" dirty="0"/>
              <a:t>;</a:t>
            </a:r>
          </a:p>
          <a:p>
            <a:pPr marL="233363" indent="-233363">
              <a:spcBef>
                <a:spcPts val="600"/>
              </a:spcBef>
              <a:spcAft>
                <a:spcPts val="600"/>
              </a:spcAft>
            </a:pPr>
            <a:r>
              <a:rPr lang="en-GB" sz="1800" b="0" dirty="0"/>
              <a:t>the importance of </a:t>
            </a:r>
            <a:r>
              <a:rPr lang="en-GB" sz="1800" dirty="0"/>
              <a:t>assessing</a:t>
            </a:r>
            <a:r>
              <a:rPr lang="en-GB" sz="1800" b="0" dirty="0"/>
              <a:t>, </a:t>
            </a:r>
            <a:r>
              <a:rPr lang="en-GB" sz="1800" dirty="0"/>
              <a:t>preventing and managing psychosocial risks</a:t>
            </a:r>
            <a:r>
              <a:rPr lang="en-GB" sz="1800" b="0" dirty="0"/>
              <a:t>. </a:t>
            </a:r>
            <a:r>
              <a:rPr lang="en-GB"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13983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800" b="1">
                <a:latin typeface="+mn-lt"/>
              </a:rPr>
              <a:t>To encourage:</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715725"/>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n-GB" sz="1800" dirty="0"/>
              <a:t>networking between stakeholders</a:t>
            </a:r>
            <a:r>
              <a:rPr lang="en-GB" sz="1800" b="0" dirty="0"/>
              <a:t>;</a:t>
            </a:r>
          </a:p>
          <a:p>
            <a:pPr marL="233363" indent="-233363">
              <a:spcBef>
                <a:spcPts val="600"/>
              </a:spcBef>
              <a:spcAft>
                <a:spcPts val="600"/>
              </a:spcAft>
            </a:pPr>
            <a:r>
              <a:rPr lang="en-GB" sz="1800" b="0" dirty="0"/>
              <a:t>cooperation with </a:t>
            </a:r>
            <a:r>
              <a:rPr lang="en-GB" sz="1800" dirty="0"/>
              <a:t>all partners in the workplace</a:t>
            </a:r>
            <a:r>
              <a:rPr lang="en-GB" sz="1800" b="0" dirty="0"/>
              <a:t>;</a:t>
            </a:r>
          </a:p>
          <a:p>
            <a:pPr marL="233363" indent="-233363">
              <a:spcBef>
                <a:spcPts val="600"/>
              </a:spcBef>
              <a:spcAft>
                <a:spcPts val="600"/>
              </a:spcAft>
            </a:pPr>
            <a:r>
              <a:rPr lang="en-GB" sz="1800" b="0" dirty="0"/>
              <a:t>promotion of a </a:t>
            </a:r>
            <a:r>
              <a:rPr lang="en-GB" sz="1800" dirty="0"/>
              <a:t>supportive</a:t>
            </a:r>
            <a:r>
              <a:rPr lang="en-GB" sz="1800" b="0" dirty="0"/>
              <a:t>,</a:t>
            </a:r>
            <a:r>
              <a:rPr lang="en-GB" sz="1800" dirty="0"/>
              <a:t> inclusive</a:t>
            </a:r>
            <a:r>
              <a:rPr lang="en-GB" sz="1800" b="0" dirty="0"/>
              <a:t> and </a:t>
            </a:r>
            <a:r>
              <a:rPr lang="en-GB" sz="1800" dirty="0"/>
              <a:t>mentally healthy work environment</a:t>
            </a:r>
            <a:r>
              <a:rPr lang="en-GB" sz="1800" b="0" dirty="0"/>
              <a:t>;</a:t>
            </a:r>
          </a:p>
          <a:p>
            <a:pPr marL="233363" indent="-233363">
              <a:spcBef>
                <a:spcPts val="600"/>
              </a:spcBef>
              <a:spcAft>
                <a:spcPts val="600"/>
              </a:spcAft>
            </a:pPr>
            <a:r>
              <a:rPr lang="en-GB" sz="1800" dirty="0"/>
              <a:t>linking psychosocial risks to broader </a:t>
            </a:r>
            <a:r>
              <a:rPr lang="en-GB" sz="1800" b="0" dirty="0"/>
              <a:t>occupational safety and health </a:t>
            </a:r>
            <a:r>
              <a:rPr lang="en-GB" sz="1800" dirty="0"/>
              <a:t>(OSH) processes </a:t>
            </a:r>
            <a:r>
              <a:rPr lang="en-GB" sz="1800" b="0" dirty="0"/>
              <a:t>to ensure a comprehensive approach. </a:t>
            </a:r>
          </a:p>
          <a:p>
            <a:pPr>
              <a:spcBef>
                <a:spcPts val="600"/>
              </a:spcBef>
              <a:spcAft>
                <a:spcPts val="600"/>
              </a:spcAft>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dirty="0"/>
          </a:p>
          <a:p>
            <a:pPr marL="0" indent="0">
              <a:spcBef>
                <a:spcPts val="600"/>
              </a:spcBef>
              <a:spcAft>
                <a:spcPts val="600"/>
              </a:spcAft>
              <a:buNone/>
            </a:pPr>
            <a:endParaRPr lang="en-GB" sz="1800" b="0" dirty="0"/>
          </a:p>
        </p:txBody>
      </p:sp>
      <p:pic>
        <p:nvPicPr>
          <p:cNvPr id="9" name="Picture 8" descr="A photograph in the shape of a cloud showing a group of male workers around a dashboard of figures. In the image, on the left hand side there is a green muppet. The image focuses on the organisational efforts necessary to support good mental health at work.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es-ES" dirty="0"/>
              <a:t>Who </a:t>
            </a:r>
            <a:r>
              <a:rPr lang="es-ES" dirty="0" err="1"/>
              <a:t>is</a:t>
            </a:r>
            <a:r>
              <a:rPr lang="es-ES" dirty="0"/>
              <a:t> </a:t>
            </a:r>
            <a:r>
              <a:rPr lang="es-ES" dirty="0" err="1"/>
              <a:t>the</a:t>
            </a:r>
            <a:r>
              <a:rPr lang="es-ES" dirty="0"/>
              <a:t> </a:t>
            </a:r>
            <a:r>
              <a:rPr lang="es-ES" dirty="0" err="1"/>
              <a:t>campaign</a:t>
            </a:r>
            <a:r>
              <a:rPr lang="es-ES" dirty="0"/>
              <a:t> </a:t>
            </a:r>
            <a:r>
              <a:rPr lang="es-ES" dirty="0" err="1"/>
              <a:t>for</a:t>
            </a:r>
            <a:r>
              <a:rPr lang="es-ES" dirty="0"/>
              <a:t>? Who </a:t>
            </a:r>
            <a:r>
              <a:rPr lang="es-ES" dirty="0" err="1"/>
              <a:t>should</a:t>
            </a:r>
            <a:r>
              <a:rPr lang="es-ES" dirty="0"/>
              <a:t> </a:t>
            </a:r>
            <a:r>
              <a:rPr lang="es-ES" dirty="0" err="1"/>
              <a:t>take</a:t>
            </a:r>
            <a:r>
              <a:rPr lang="es-ES" dirty="0"/>
              <a:t> </a:t>
            </a:r>
            <a:r>
              <a:rPr lang="es-ES" dirty="0" err="1"/>
              <a:t>part</a:t>
            </a:r>
            <a:r>
              <a:rPr lang="es-ES" dirty="0"/>
              <a:t>?</a:t>
            </a:r>
            <a:endParaRPr lang="en-GB" dirty="0"/>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en-GB" sz="1800" b="1" dirty="0">
                <a:solidFill>
                  <a:srgbClr val="003399"/>
                </a:solidFill>
              </a:rPr>
              <a:t>Good mental health is a shared responsibility.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en-GB" sz="1800" dirty="0">
                <a:solidFill>
                  <a:schemeClr val="tx2"/>
                </a:solidFill>
              </a:rPr>
              <a:t>Employers of all company sizes </a:t>
            </a:r>
          </a:p>
          <a:p>
            <a:pPr marL="233363" indent="-233363">
              <a:buFont typeface="Wingdings" panose="05000000000000000000" pitchFamily="2" charset="2"/>
              <a:buChar char="§"/>
            </a:pPr>
            <a:r>
              <a:rPr lang="en-GB" sz="1800" dirty="0">
                <a:solidFill>
                  <a:schemeClr val="tx2"/>
                </a:solidFill>
              </a:rPr>
              <a:t>Workers </a:t>
            </a:r>
          </a:p>
          <a:p>
            <a:pPr marL="233363" indent="-233363">
              <a:buFont typeface="Wingdings" panose="05000000000000000000" pitchFamily="2" charset="2"/>
              <a:buChar char="§"/>
            </a:pPr>
            <a:r>
              <a:rPr lang="en-GB" sz="1800" dirty="0">
                <a:solidFill>
                  <a:schemeClr val="tx2"/>
                </a:solidFill>
              </a:rPr>
              <a:t>Social partners</a:t>
            </a:r>
          </a:p>
          <a:p>
            <a:pPr marL="233363" indent="-233363">
              <a:buFont typeface="Wingdings" panose="05000000000000000000" pitchFamily="2" charset="2"/>
              <a:buChar char="§"/>
            </a:pPr>
            <a:r>
              <a:rPr lang="en-GB" sz="1800" dirty="0">
                <a:solidFill>
                  <a:schemeClr val="tx2"/>
                </a:solidFill>
              </a:rPr>
              <a:t>Labour inspectors </a:t>
            </a:r>
          </a:p>
          <a:p>
            <a:pPr marL="233363" indent="-233363">
              <a:buFont typeface="Wingdings" panose="05000000000000000000" pitchFamily="2" charset="2"/>
              <a:buChar char="§"/>
            </a:pPr>
            <a:r>
              <a:rPr lang="en-GB" sz="1800" dirty="0">
                <a:solidFill>
                  <a:schemeClr val="tx2"/>
                </a:solidFill>
              </a:rPr>
              <a:t>OSH professionals </a:t>
            </a:r>
          </a:p>
          <a:p>
            <a:pPr marL="233363" indent="-233363">
              <a:buFont typeface="Wingdings" panose="05000000000000000000" pitchFamily="2" charset="2"/>
              <a:buChar char="§"/>
            </a:pPr>
            <a:r>
              <a:rPr lang="en-GB" sz="1800" dirty="0">
                <a:solidFill>
                  <a:schemeClr val="tx2"/>
                </a:solidFill>
              </a:rPr>
              <a:t>Mental health organisations</a:t>
            </a:r>
          </a:p>
          <a:p>
            <a:pPr marL="233363" indent="-233363">
              <a:buFont typeface="Wingdings" panose="05000000000000000000" pitchFamily="2" charset="2"/>
              <a:buChar char="§"/>
            </a:pPr>
            <a:r>
              <a:rPr lang="en-GB" sz="1800" dirty="0">
                <a:solidFill>
                  <a:schemeClr val="tx2"/>
                </a:solidFill>
              </a:rPr>
              <a:t>Women’s and youth organisations </a:t>
            </a:r>
          </a:p>
          <a:p>
            <a:pPr marL="233363" indent="-233363">
              <a:buFont typeface="Wingdings" panose="05000000000000000000" pitchFamily="2" charset="2"/>
              <a:buChar char="§"/>
            </a:pPr>
            <a:r>
              <a:rPr lang="en-GB" sz="1800" dirty="0">
                <a:solidFill>
                  <a:schemeClr val="tx2"/>
                </a:solidFill>
              </a:rPr>
              <a:t>LGBTQ+ organisations </a:t>
            </a:r>
          </a:p>
          <a:p>
            <a:pPr marL="233363" indent="-233363">
              <a:buFont typeface="Wingdings" panose="05000000000000000000" pitchFamily="2" charset="2"/>
              <a:buChar char="§"/>
            </a:pPr>
            <a:r>
              <a:rPr lang="en-GB" sz="1800" dirty="0">
                <a:solidFill>
                  <a:schemeClr val="tx2"/>
                </a:solidFill>
              </a:rPr>
              <a:t>Policymakers</a:t>
            </a:r>
          </a:p>
          <a:p>
            <a:pPr marL="233363" indent="-233363">
              <a:buFont typeface="Wingdings" panose="05000000000000000000" pitchFamily="2" charset="2"/>
              <a:buChar char="§"/>
            </a:pPr>
            <a:r>
              <a:rPr lang="en-GB" sz="1800" dirty="0">
                <a:solidFill>
                  <a:schemeClr val="tx2"/>
                </a:solidFill>
              </a:rPr>
              <a:t>Researchers and educators </a:t>
            </a:r>
          </a:p>
          <a:p>
            <a:pPr marL="233363" indent="-233363">
              <a:buFont typeface="Wingdings" panose="05000000000000000000" pitchFamily="2" charset="2"/>
              <a:buChar char="§"/>
            </a:pPr>
            <a:r>
              <a:rPr lang="en-GB" sz="1800" dirty="0">
                <a:solidFill>
                  <a:schemeClr val="tx2"/>
                </a:solidFill>
              </a:rPr>
              <a:t>Media professionals </a:t>
            </a:r>
          </a:p>
          <a:p>
            <a:endParaRPr lang="en-GB" sz="1800" dirty="0"/>
          </a:p>
        </p:txBody>
      </p:sp>
      <p:pic>
        <p:nvPicPr>
          <p:cNvPr id="8" name="Picture 7" descr="A vector visual of four green muppets joined by lines representing shared responsibility. One muppet is holding a cup of coffee, one an exclamation mark, one a magnifying frame, and one with a megaphone.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es-ES" dirty="0"/>
              <a:t>A </a:t>
            </a:r>
            <a:r>
              <a:rPr lang="es-ES" dirty="0" err="1"/>
              <a:t>roadmap</a:t>
            </a:r>
            <a:r>
              <a:rPr lang="es-ES" dirty="0"/>
              <a:t> </a:t>
            </a:r>
            <a:r>
              <a:rPr lang="es-ES" dirty="0" err="1"/>
              <a:t>to</a:t>
            </a:r>
            <a:r>
              <a:rPr lang="es-ES" dirty="0"/>
              <a:t> </a:t>
            </a:r>
            <a:r>
              <a:rPr lang="es-ES" dirty="0" err="1"/>
              <a:t>action</a:t>
            </a:r>
            <a:r>
              <a:rPr lang="es-ES" dirty="0"/>
              <a:t>: </a:t>
            </a:r>
            <a:r>
              <a:rPr lang="es-ES" dirty="0" err="1"/>
              <a:t>the</a:t>
            </a:r>
            <a:r>
              <a:rPr lang="es-ES" dirty="0"/>
              <a:t> </a:t>
            </a:r>
            <a:r>
              <a:rPr lang="es-ES" dirty="0" err="1"/>
              <a:t>five</a:t>
            </a:r>
            <a:r>
              <a:rPr lang="es-ES" dirty="0"/>
              <a:t> </a:t>
            </a:r>
            <a:r>
              <a:rPr lang="es-ES" dirty="0" err="1"/>
              <a:t>priority</a:t>
            </a:r>
            <a:r>
              <a:rPr lang="es-ES" dirty="0"/>
              <a:t> </a:t>
            </a:r>
            <a:r>
              <a:rPr lang="es-ES" dirty="0" err="1"/>
              <a:t>areas</a:t>
            </a:r>
            <a:r>
              <a:rPr lang="es-ES" dirty="0"/>
              <a:t> </a:t>
            </a:r>
            <a:r>
              <a:rPr lang="es-ES" dirty="0" err="1"/>
              <a:t>of</a:t>
            </a:r>
            <a:r>
              <a:rPr lang="es-ES" dirty="0"/>
              <a:t> </a:t>
            </a:r>
            <a:r>
              <a:rPr lang="es-ES" dirty="0" err="1"/>
              <a:t>the</a:t>
            </a:r>
            <a:r>
              <a:rPr lang="es-ES" dirty="0"/>
              <a:t> </a:t>
            </a:r>
            <a:r>
              <a:rPr lang="es-ES" dirty="0" err="1"/>
              <a:t>campaign</a:t>
            </a:r>
            <a:endParaRPr lang="en-GB" dirty="0"/>
          </a:p>
        </p:txBody>
      </p:sp>
      <p:graphicFrame>
        <p:nvGraphicFramePr>
          <p:cNvPr id="5" name="Content Placeholder 3" descr="A timetable showing the launch dates for each of the campaign’s five priority areas.">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4137619656"/>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es-ES" dirty="0" err="1"/>
              <a:t>Priority</a:t>
            </a:r>
            <a:r>
              <a:rPr lang="es-ES" dirty="0"/>
              <a:t> 1: </a:t>
            </a:r>
            <a:r>
              <a:rPr lang="es-ES" dirty="0" err="1"/>
              <a:t>Psychosocial</a:t>
            </a:r>
            <a:r>
              <a:rPr lang="es-ES" dirty="0"/>
              <a:t> </a:t>
            </a:r>
            <a:r>
              <a:rPr lang="es-ES" dirty="0" err="1"/>
              <a:t>risk</a:t>
            </a:r>
            <a:r>
              <a:rPr lang="es-ES" dirty="0"/>
              <a:t> </a:t>
            </a:r>
            <a:r>
              <a:rPr lang="es-ES" dirty="0" err="1"/>
              <a:t>assessment</a:t>
            </a:r>
            <a:r>
              <a:rPr lang="es-ES" dirty="0"/>
              <a:t> and </a:t>
            </a:r>
            <a:r>
              <a:rPr lang="es-ES" dirty="0" err="1"/>
              <a:t>management</a:t>
            </a:r>
            <a:r>
              <a:rPr lang="es-ES" dirty="0"/>
              <a:t> </a:t>
            </a:r>
            <a:r>
              <a:rPr lang="en-GB" dirty="0"/>
              <a:t>-1-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Current landscape</a:t>
            </a:r>
            <a:endParaRPr lang="en-GB" sz="1800" b="1" dirty="0">
              <a:latin typeface="+mn-lt"/>
            </a:endParaRP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79831"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n-US" b="0" dirty="0"/>
              <a:t>Employers have a </a:t>
            </a:r>
            <a:r>
              <a:rPr lang="en-US" dirty="0"/>
              <a:t>legal duty to protect workers’ health</a:t>
            </a:r>
            <a:r>
              <a:rPr lang="en-US" b="0" dirty="0"/>
              <a:t>; this includes </a:t>
            </a:r>
            <a:r>
              <a:rPr lang="en-US" dirty="0"/>
              <a:t>mental health</a:t>
            </a:r>
            <a:r>
              <a:rPr lang="en-US" b="0" dirty="0"/>
              <a:t>.</a:t>
            </a:r>
            <a:endParaRPr lang="en-GB" b="0" dirty="0"/>
          </a:p>
          <a:p>
            <a:pPr marL="233363" indent="-233363">
              <a:spcAft>
                <a:spcPts val="600"/>
              </a:spcAft>
            </a:pPr>
            <a:r>
              <a:rPr lang="en-GB" b="0" dirty="0"/>
              <a:t>Only </a:t>
            </a:r>
            <a:r>
              <a:rPr lang="en-GB" dirty="0"/>
              <a:t>39% of enterprises </a:t>
            </a:r>
            <a:r>
              <a:rPr lang="en-GB" b="0" dirty="0"/>
              <a:t>report having an </a:t>
            </a:r>
            <a:r>
              <a:rPr lang="en-GB" dirty="0"/>
              <a:t>action plan against work-related stress</a:t>
            </a:r>
            <a:r>
              <a:rPr lang="en-GB" b="0" dirty="0"/>
              <a:t>.</a:t>
            </a:r>
          </a:p>
          <a:p>
            <a:pPr marL="233363" indent="-233363">
              <a:spcAft>
                <a:spcPts val="600"/>
              </a:spcAft>
            </a:pPr>
            <a:r>
              <a:rPr lang="en-GB" b="0" dirty="0"/>
              <a:t>Organisations may recognise psychosocial risks, but often </a:t>
            </a:r>
            <a:r>
              <a:rPr lang="en-GB" dirty="0"/>
              <a:t>lack </a:t>
            </a:r>
            <a:r>
              <a:rPr lang="en-GB" b="0" dirty="0"/>
              <a:t>systematic, formalised </a:t>
            </a:r>
            <a:r>
              <a:rPr lang="en-GB" dirty="0"/>
              <a:t>measures to address them effectively</a:t>
            </a:r>
            <a:r>
              <a:rPr lang="en-GB" b="0" dirty="0"/>
              <a:t>. </a:t>
            </a:r>
          </a:p>
          <a:p>
            <a:pPr marL="233363" indent="-233363">
              <a:spcAft>
                <a:spcPts val="600"/>
              </a:spcAft>
            </a:pPr>
            <a:r>
              <a:rPr lang="en-US" b="0" dirty="0"/>
              <a:t>Evidence shows that awareness and putting in place </a:t>
            </a:r>
            <a:r>
              <a:rPr lang="en-US" dirty="0"/>
              <a:t>preventive </a:t>
            </a:r>
            <a:r>
              <a:rPr lang="en-US" dirty="0">
                <a:solidFill>
                  <a:schemeClr val="accent1"/>
                </a:solidFill>
              </a:rPr>
              <a:t>measures vary across </a:t>
            </a:r>
            <a:r>
              <a:rPr lang="en-US" dirty="0"/>
              <a:t>sectors and countries</a:t>
            </a:r>
            <a:r>
              <a:rPr lang="en-US"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1: </a:t>
            </a:r>
            <a:r>
              <a:rPr lang="es-ES" dirty="0" err="1"/>
              <a:t>Psychosocial</a:t>
            </a:r>
            <a:r>
              <a:rPr lang="es-ES" dirty="0"/>
              <a:t> </a:t>
            </a:r>
            <a:r>
              <a:rPr lang="es-ES" dirty="0" err="1"/>
              <a:t>risk</a:t>
            </a:r>
            <a:r>
              <a:rPr lang="es-ES" dirty="0"/>
              <a:t> </a:t>
            </a:r>
            <a:r>
              <a:rPr lang="es-ES" dirty="0" err="1"/>
              <a:t>assessment</a:t>
            </a:r>
            <a:r>
              <a:rPr lang="es-ES" dirty="0"/>
              <a:t> and </a:t>
            </a:r>
            <a:r>
              <a:rPr lang="es-ES" dirty="0" err="1"/>
              <a:t>management</a:t>
            </a:r>
            <a:r>
              <a:rPr lang="es-ES" dirty="0"/>
              <a:t> </a:t>
            </a:r>
            <a:r>
              <a:rPr lang="en-GB" dirty="0"/>
              <a:t>-2- </a:t>
            </a:r>
          </a:p>
        </p:txBody>
      </p:sp>
      <p:sp>
        <p:nvSpPr>
          <p:cNvPr id="4" name="Rectangle 3">
            <a:extLst>
              <a:ext uri="{FF2B5EF4-FFF2-40B4-BE49-F238E27FC236}">
                <a16:creationId xmlns:a16="http://schemas.microsoft.com/office/drawing/2014/main" id="{5978B3BF-F5DD-EF14-8F1E-31C8593438D2}"/>
              </a:ext>
            </a:extLst>
          </p:cNvPr>
          <p:cNvSpPr/>
          <p:nvPr/>
        </p:nvSpPr>
        <p:spPr>
          <a:xfrm>
            <a:off x="0" y="1295190"/>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1005840" tIns="121920" rIns="243840" bIns="121920" rtlCol="0">
            <a:spAutoFit/>
          </a:bodyPr>
          <a:lstStyle/>
          <a:p>
            <a:pPr algn="ctr"/>
            <a:r>
              <a:rPr lang="en-GB" b="1" dirty="0">
                <a:solidFill>
                  <a:srgbClr val="003399"/>
                </a:solidFill>
                <a:cs typeface="Arial" panose="020B0604020202020204" pitchFamily="34" charset="0"/>
              </a:rPr>
              <a:t>          Main difficulties reported by companies in dealing with psychosocial risks (PSR):</a:t>
            </a:r>
          </a:p>
        </p:txBody>
      </p:sp>
      <p:grpSp>
        <p:nvGrpSpPr>
          <p:cNvPr id="13" name="Group 12" descr="4 circular graphs showing the main difficulties reported by companies in dealing with psychosocial risks (PSRs). &#10;Circular graph 1 shows 59 percent.  Reluctance to talk openly about the issue.&#10;Circular graph 2 shows 44 percent. Lack of expertise or specialist support.&#10;Circular graph 3 shows 43 percent. Lack of awareness among staff. &#10;Circular graph 4 shows 32 percent. Lack of awareness among management.">
            <a:extLst>
              <a:ext uri="{FF2B5EF4-FFF2-40B4-BE49-F238E27FC236}">
                <a16:creationId xmlns:a16="http://schemas.microsoft.com/office/drawing/2014/main" id="{5A1D7735-3259-B0E5-ADF7-9703C0F715D4}"/>
              </a:ext>
            </a:extLst>
          </p:cNvPr>
          <p:cNvGrpSpPr/>
          <p:nvPr/>
        </p:nvGrpSpPr>
        <p:grpSpPr>
          <a:xfrm>
            <a:off x="50043"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t>Reluctance to talk openly about the issue</a:t>
                </a:r>
                <a:endParaRPr lang="en-GB" sz="1600" dirty="0"/>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t>Lack of expertise or specialist support</a:t>
                </a:r>
                <a:endParaRPr lang="en-GB" sz="1600" dirty="0"/>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t>Lack of awareness among staff</a:t>
                </a:r>
                <a:endParaRPr lang="en-GB" sz="1600" dirty="0"/>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600" dirty="0"/>
                  <a:t>Lack of awareness among management</a:t>
                </a:r>
                <a:endParaRPr lang="en-GB" sz="1600" dirty="0"/>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en-GB" dirty="0"/>
              <a:t>Research shows that smaller companies tend to deal with PSRs on an ad-hoc level instead of having structured approaches. </a:t>
            </a:r>
            <a:endParaRPr lang="en-US" dirty="0"/>
          </a:p>
          <a:p>
            <a:pPr marL="233363" indent="-233363">
              <a:spcBef>
                <a:spcPts val="600"/>
              </a:spcBef>
            </a:pPr>
            <a:r>
              <a:rPr lang="en-GB" dirty="0"/>
              <a:t>However, there are promising approaches from authorities and sectors to support companies in dealing with PSRs.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26789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33412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1: </a:t>
            </a:r>
            <a:r>
              <a:rPr lang="es-ES" dirty="0" err="1"/>
              <a:t>Psychosocial</a:t>
            </a:r>
            <a:r>
              <a:rPr lang="es-ES" dirty="0"/>
              <a:t> </a:t>
            </a:r>
            <a:r>
              <a:rPr lang="es-ES" dirty="0" err="1"/>
              <a:t>risk</a:t>
            </a:r>
            <a:r>
              <a:rPr lang="es-ES" dirty="0"/>
              <a:t> </a:t>
            </a:r>
            <a:r>
              <a:rPr lang="es-ES" dirty="0" err="1"/>
              <a:t>assessment</a:t>
            </a:r>
            <a:r>
              <a:rPr lang="es-ES" dirty="0"/>
              <a:t> and </a:t>
            </a:r>
            <a:r>
              <a:rPr lang="es-ES" dirty="0" err="1"/>
              <a:t>management</a:t>
            </a:r>
            <a:r>
              <a:rPr lang="es-ES" dirty="0"/>
              <a:t> </a:t>
            </a:r>
            <a:r>
              <a:rPr lang="en-GB" dirty="0"/>
              <a:t>-3-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Preventative measures - 1</a:t>
            </a:r>
            <a:endParaRPr lang="en-GB" sz="1800" b="1" dirty="0">
              <a:latin typeface="+mn-lt"/>
            </a:endParaRP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0582303" cy="2166891"/>
          </a:xfrm>
        </p:spPr>
        <p:txBody>
          <a:bodyPr>
            <a:noAutofit/>
          </a:bodyPr>
          <a:lstStyle/>
          <a:p>
            <a:pPr marL="233363" indent="-233363">
              <a:spcAft>
                <a:spcPts val="600"/>
              </a:spcAft>
            </a:pPr>
            <a:r>
              <a:rPr lang="en-GB" dirty="0"/>
              <a:t>Assess and manage psychosocial risks </a:t>
            </a:r>
            <a:r>
              <a:rPr lang="en-GB" b="0" dirty="0"/>
              <a:t>as part of </a:t>
            </a:r>
            <a:r>
              <a:rPr lang="en-GB" dirty="0"/>
              <a:t>the overall OSH risk management process</a:t>
            </a:r>
            <a:r>
              <a:rPr lang="en-GB" b="0" dirty="0"/>
              <a:t>.</a:t>
            </a:r>
          </a:p>
          <a:p>
            <a:pPr marL="233363" indent="-233363">
              <a:spcAft>
                <a:spcPts val="600"/>
              </a:spcAft>
            </a:pPr>
            <a:r>
              <a:rPr lang="en-GB" b="0" dirty="0"/>
              <a:t>Apply the </a:t>
            </a:r>
            <a:r>
              <a:rPr lang="en-GB" dirty="0"/>
              <a:t>hierarchy of prevention</a:t>
            </a:r>
            <a:r>
              <a:rPr lang="en-GB" b="0" dirty="0"/>
              <a:t>, prioritising measures that address risks at the source.</a:t>
            </a:r>
          </a:p>
          <a:p>
            <a:pPr marL="233363" indent="-233363">
              <a:spcAft>
                <a:spcPts val="600"/>
              </a:spcAft>
            </a:pPr>
            <a:r>
              <a:rPr lang="en-GB" b="0" dirty="0"/>
              <a:t>Design and </a:t>
            </a:r>
            <a:r>
              <a:rPr lang="en-GB" dirty="0"/>
              <a:t>organise work with manageable demands</a:t>
            </a:r>
            <a:r>
              <a:rPr lang="en-GB" b="0" dirty="0"/>
              <a:t>, clear roles and adequate resources.</a:t>
            </a:r>
          </a:p>
          <a:p>
            <a:pPr marL="233363" indent="-233363">
              <a:spcAft>
                <a:spcPts val="600"/>
              </a:spcAft>
            </a:pPr>
            <a:r>
              <a:rPr lang="en-GB" dirty="0"/>
              <a:t>Prevent violence</a:t>
            </a:r>
            <a:r>
              <a:rPr lang="en-GB" b="0" dirty="0"/>
              <a:t>, harassment and other anti-social behaviour.</a:t>
            </a:r>
          </a:p>
          <a:p>
            <a:pPr marL="233363" indent="-233363">
              <a:spcAft>
                <a:spcPts val="600"/>
              </a:spcAft>
            </a:pPr>
            <a:r>
              <a:rPr lang="en-GB" b="0" dirty="0"/>
              <a:t>Provide </a:t>
            </a:r>
            <a:r>
              <a:rPr lang="en-GB" dirty="0"/>
              <a:t>information, training </a:t>
            </a:r>
            <a:r>
              <a:rPr lang="en-GB" b="0" dirty="0"/>
              <a:t>and </a:t>
            </a:r>
            <a:r>
              <a:rPr lang="en-GB" dirty="0"/>
              <a:t>support</a:t>
            </a:r>
            <a:r>
              <a:rPr lang="en-GB" b="0" dirty="0"/>
              <a:t>, including measures to reduce mental health stigma.</a:t>
            </a:r>
            <a:endParaRPr lang="en-GB" dirty="0"/>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333956"/>
            <a:ext cx="4221126" cy="800219"/>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800" b="1" dirty="0">
                <a:solidFill>
                  <a:schemeClr val="bg1"/>
                </a:solidFill>
              </a:rPr>
              <a:t>Hierarchy of prevention of psychosocial risks at work: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A pyramid of three steps showing the hierarchy of prevention of psychosocial risks at work. At the top of the pyramid, symbolised by the emoji of an individual, to show this measure as a last resort. The second (and middle) step symbolised by a settings emoji to show organisational and technical measures and the third (bottom) step symbolised by a magnifying glass to show the importance of identifying and eliminating risks. On the right hand side of the pyramid, there is a muppet with an exclamation point in their left hand.">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en-US" sz="3600" b="1" dirty="0">
                <a:solidFill>
                  <a:srgbClr val="003399"/>
                </a:solidFill>
                <a:latin typeface="+mn-lt"/>
              </a:rPr>
              <a:t>3</a:t>
            </a:r>
            <a:endParaRPr lang="en-GB" sz="3600" dirty="0">
              <a:solidFill>
                <a:srgbClr val="003399"/>
              </a:solidFill>
            </a:endParaRP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1916481" cy="523220"/>
          </a:xfrm>
          <a:prstGeom prst="rect">
            <a:avLst/>
          </a:prstGeom>
          <a:noFill/>
        </p:spPr>
        <p:txBody>
          <a:bodyPr wrap="square">
            <a:spAutoFit/>
          </a:bodyPr>
          <a:lstStyle/>
          <a:p>
            <a:r>
              <a:rPr lang="en-US" sz="1400" b="1" dirty="0">
                <a:solidFill>
                  <a:srgbClr val="003399"/>
                </a:solidFill>
              </a:rPr>
              <a:t>Individual measures as last resort.</a:t>
            </a:r>
            <a:endParaRPr lang="en-GB" sz="1400" dirty="0">
              <a:solidFill>
                <a:srgbClr val="003399"/>
              </a:solidFill>
            </a:endParaRP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en-US" sz="3600" b="1" dirty="0">
                <a:solidFill>
                  <a:srgbClr val="003399"/>
                </a:solidFill>
                <a:latin typeface="+mn-lt"/>
              </a:rPr>
              <a:t>2</a:t>
            </a:r>
            <a:endParaRPr lang="en-GB" sz="3600" dirty="0">
              <a:solidFill>
                <a:srgbClr val="003399"/>
              </a:solidFill>
            </a:endParaRP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523220"/>
          </a:xfrm>
          <a:prstGeom prst="rect">
            <a:avLst/>
          </a:prstGeom>
          <a:noFill/>
        </p:spPr>
        <p:txBody>
          <a:bodyPr wrap="square">
            <a:spAutoFit/>
          </a:bodyPr>
          <a:lstStyle/>
          <a:p>
            <a:r>
              <a:rPr lang="en-US" sz="1400" b="1" dirty="0" err="1">
                <a:solidFill>
                  <a:srgbClr val="003399"/>
                </a:solidFill>
              </a:rPr>
              <a:t>Organisational</a:t>
            </a:r>
            <a:r>
              <a:rPr lang="en-US" sz="1400" b="1" dirty="0">
                <a:solidFill>
                  <a:srgbClr val="003399"/>
                </a:solidFill>
              </a:rPr>
              <a:t> and technical measures to put in place.</a:t>
            </a:r>
            <a:endParaRPr lang="en-GB" sz="1400" dirty="0">
              <a:solidFill>
                <a:srgbClr val="003399"/>
              </a:solidFill>
            </a:endParaRP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en-US" sz="3600" b="1" dirty="0">
                <a:solidFill>
                  <a:srgbClr val="003399"/>
                </a:solidFill>
                <a:latin typeface="+mn-lt"/>
              </a:rPr>
              <a:t>1</a:t>
            </a:r>
            <a:endParaRPr lang="en-GB" sz="3600" dirty="0">
              <a:solidFill>
                <a:srgbClr val="003399"/>
              </a:solidFill>
            </a:endParaRP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503012" cy="523220"/>
          </a:xfrm>
          <a:prstGeom prst="rect">
            <a:avLst/>
          </a:prstGeom>
          <a:noFill/>
        </p:spPr>
        <p:txBody>
          <a:bodyPr wrap="square">
            <a:spAutoFit/>
          </a:bodyPr>
          <a:lstStyle/>
          <a:p>
            <a:r>
              <a:rPr lang="en-US" sz="1400" b="1" dirty="0">
                <a:solidFill>
                  <a:srgbClr val="003399"/>
                </a:solidFill>
              </a:rPr>
              <a:t>Identify and eliminate risks at its source.</a:t>
            </a:r>
            <a:endParaRPr lang="en-GB" sz="1400" dirty="0">
              <a:solidFill>
                <a:srgbClr val="003399"/>
              </a:solidFill>
            </a:endParaRP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1: </a:t>
            </a:r>
            <a:r>
              <a:rPr lang="es-ES" dirty="0" err="1"/>
              <a:t>Psychosocial</a:t>
            </a:r>
            <a:r>
              <a:rPr lang="es-ES" dirty="0"/>
              <a:t> </a:t>
            </a:r>
            <a:r>
              <a:rPr lang="es-ES" dirty="0" err="1"/>
              <a:t>risk</a:t>
            </a:r>
            <a:r>
              <a:rPr lang="es-ES" dirty="0"/>
              <a:t> </a:t>
            </a:r>
            <a:r>
              <a:rPr lang="es-ES" dirty="0" err="1"/>
              <a:t>assessment</a:t>
            </a:r>
            <a:r>
              <a:rPr lang="es-ES" dirty="0"/>
              <a:t> and </a:t>
            </a:r>
            <a:r>
              <a:rPr lang="es-ES" dirty="0" err="1"/>
              <a:t>management</a:t>
            </a:r>
            <a:r>
              <a:rPr lang="es-ES" dirty="0"/>
              <a:t> </a:t>
            </a:r>
            <a:r>
              <a:rPr lang="en-GB" dirty="0"/>
              <a:t>-4-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Preventative measures - 2</a:t>
            </a:r>
            <a:endParaRPr lang="en-GB" sz="1800" b="1" dirty="0">
              <a:latin typeface="+mn-lt"/>
            </a:endParaRP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6282061"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n-US" sz="1800" dirty="0"/>
              <a:t>Treat psychosocial risks </a:t>
            </a:r>
            <a:r>
              <a:rPr lang="en-US" sz="1800" b="0" dirty="0"/>
              <a:t>at work </a:t>
            </a:r>
            <a:r>
              <a:rPr lang="en-US" sz="1800" dirty="0"/>
              <a:t>as a workplace issue </a:t>
            </a:r>
            <a:r>
              <a:rPr lang="en-US" sz="1800" b="0" dirty="0"/>
              <a:t>rather than as an individual issue. </a:t>
            </a:r>
          </a:p>
          <a:p>
            <a:pPr marL="233363" indent="-233363">
              <a:spcBef>
                <a:spcPts val="600"/>
              </a:spcBef>
              <a:spcAft>
                <a:spcPts val="600"/>
              </a:spcAft>
            </a:pPr>
            <a:r>
              <a:rPr lang="en-GB" sz="1800" b="0" dirty="0"/>
              <a:t>Ensure </a:t>
            </a:r>
            <a:r>
              <a:rPr lang="en-GB" sz="1800" dirty="0"/>
              <a:t>workers’ involvement </a:t>
            </a:r>
            <a:r>
              <a:rPr lang="en-GB" sz="1800" b="0" dirty="0"/>
              <a:t>throughout the process, from awareness raising and risk assessment to identifying solutions</a:t>
            </a:r>
            <a:r>
              <a:rPr lang="en-GB" sz="1800" dirty="0"/>
              <a:t>.</a:t>
            </a:r>
          </a:p>
          <a:p>
            <a:pPr marL="233363" indent="-233363">
              <a:spcBef>
                <a:spcPts val="600"/>
              </a:spcBef>
              <a:spcAft>
                <a:spcPts val="600"/>
              </a:spcAft>
            </a:pPr>
            <a:r>
              <a:rPr lang="en-GB" sz="1800" dirty="0"/>
              <a:t>Equip managers to recognise and address psychosocial risks</a:t>
            </a:r>
            <a:r>
              <a:rPr lang="en-GB" sz="1800" b="0" dirty="0"/>
              <a:t>, including workload issues, conflicts and adverse social behaviour.</a:t>
            </a:r>
          </a:p>
          <a:p>
            <a:pPr marL="233363" indent="-233363">
              <a:spcBef>
                <a:spcPts val="600"/>
              </a:spcBef>
              <a:spcAft>
                <a:spcPts val="600"/>
              </a:spcAft>
            </a:pPr>
            <a:r>
              <a:rPr lang="en-GB" sz="1800" dirty="0"/>
              <a:t>Link psychosocial risks assessment and management to </a:t>
            </a:r>
            <a:r>
              <a:rPr lang="en-GB" sz="1800" b="0" dirty="0"/>
              <a:t>broader company approaches on</a:t>
            </a:r>
            <a:r>
              <a:rPr lang="en-GB" sz="1800" dirty="0"/>
              <a:t> OSH.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09144" y="2358310"/>
            <a:ext cx="5212463" cy="2825183"/>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es-ES" dirty="0" err="1"/>
              <a:t>Priority</a:t>
            </a:r>
            <a:r>
              <a:rPr lang="es-ES" dirty="0"/>
              <a:t> 2: </a:t>
            </a:r>
            <a:r>
              <a:rPr lang="es-ES" dirty="0" err="1"/>
              <a:t>harassment</a:t>
            </a:r>
            <a:r>
              <a:rPr lang="es-ES" dirty="0"/>
              <a:t>, sexual </a:t>
            </a:r>
            <a:r>
              <a:rPr lang="es-ES" dirty="0" err="1"/>
              <a:t>harassment</a:t>
            </a:r>
            <a:r>
              <a:rPr lang="es-ES" dirty="0"/>
              <a:t>, and </a:t>
            </a:r>
            <a:r>
              <a:rPr lang="es-ES" dirty="0" err="1"/>
              <a:t>violence</a:t>
            </a:r>
            <a:r>
              <a:rPr lang="es-ES" dirty="0"/>
              <a:t> </a:t>
            </a:r>
            <a:r>
              <a:rPr lang="en-GB" dirty="0"/>
              <a:t>-1-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Current landscape</a:t>
            </a:r>
            <a:endParaRPr lang="en-GB" sz="1800" b="1" dirty="0">
              <a:latin typeface="+mn-lt"/>
            </a:endParaRP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n-GB" dirty="0"/>
              <a:t>A multifaceted issue:</a:t>
            </a:r>
            <a:r>
              <a:rPr lang="en-GB" b="0" dirty="0"/>
              <a:t> assault, bullying, discrimination, victimisation, …</a:t>
            </a:r>
            <a:endParaRPr lang="en-GB" dirty="0">
              <a:cs typeface="Arial"/>
            </a:endParaRPr>
          </a:p>
          <a:p>
            <a:pPr marL="233363" indent="-233363">
              <a:spcAft>
                <a:spcPts val="600"/>
              </a:spcAft>
            </a:pPr>
            <a:r>
              <a:rPr lang="en-GB" b="0" dirty="0"/>
              <a:t>A significant cause of </a:t>
            </a:r>
            <a:r>
              <a:rPr lang="en-GB" dirty="0"/>
              <a:t>ill health </a:t>
            </a:r>
            <a:r>
              <a:rPr lang="en-GB" b="0" dirty="0"/>
              <a:t>(depression, anxiety, sleep disorders, …)</a:t>
            </a:r>
            <a:endParaRPr lang="en-GB" b="0" dirty="0">
              <a:cs typeface="Arial"/>
            </a:endParaRPr>
          </a:p>
          <a:p>
            <a:pPr marL="233363" indent="-233363">
              <a:spcAft>
                <a:spcPts val="600"/>
              </a:spcAft>
            </a:pPr>
            <a:r>
              <a:rPr lang="en-GB" dirty="0"/>
              <a:t>13% of EU workers</a:t>
            </a:r>
            <a:r>
              <a:rPr lang="en-GB" b="0" dirty="0"/>
              <a:t> experienced some form of </a:t>
            </a:r>
            <a:r>
              <a:rPr lang="en-GB" dirty="0"/>
              <a:t>violence at work </a:t>
            </a:r>
            <a:r>
              <a:rPr lang="en-GB" b="0" dirty="0"/>
              <a:t>(EWCTS, Eurofound, 2021). </a:t>
            </a:r>
            <a:endParaRPr lang="en-GB" dirty="0">
              <a:cs typeface="Arial"/>
            </a:endParaRPr>
          </a:p>
          <a:p>
            <a:pPr marL="233363" indent="-233363">
              <a:spcAft>
                <a:spcPts val="600"/>
              </a:spcAft>
            </a:pPr>
            <a:r>
              <a:rPr lang="en-GB" dirty="0"/>
              <a:t>Digitalisation</a:t>
            </a:r>
            <a:r>
              <a:rPr lang="en-GB" b="0" dirty="0"/>
              <a:t> has created new forms of antisocial behaviours.</a:t>
            </a:r>
            <a:br>
              <a:rPr lang="en-GB" dirty="0"/>
            </a:br>
            <a:endParaRPr lang="en-GB" b="0" dirty="0">
              <a:cs typeface="Arial"/>
            </a:endParaRPr>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2: </a:t>
            </a:r>
            <a:r>
              <a:rPr lang="es-ES" dirty="0" err="1"/>
              <a:t>harassment</a:t>
            </a:r>
            <a:r>
              <a:rPr lang="es-ES" dirty="0"/>
              <a:t>, sexual </a:t>
            </a:r>
            <a:r>
              <a:rPr lang="es-ES" dirty="0" err="1"/>
              <a:t>harassment</a:t>
            </a:r>
            <a:r>
              <a:rPr lang="es-ES" dirty="0"/>
              <a:t>, and </a:t>
            </a:r>
            <a:r>
              <a:rPr lang="es-ES" dirty="0" err="1"/>
              <a:t>violence</a:t>
            </a:r>
            <a:r>
              <a:rPr lang="es-ES" dirty="0"/>
              <a:t> </a:t>
            </a:r>
            <a:r>
              <a:rPr lang="en-GB" dirty="0"/>
              <a:t>-2-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607676"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en-US" b="1" dirty="0">
                <a:solidFill>
                  <a:srgbClr val="003399"/>
                </a:solidFill>
                <a:cs typeface="Arial" panose="020B0604020202020204" pitchFamily="34" charset="0"/>
              </a:rPr>
              <a:t>Women are more likely to report adverse social </a:t>
            </a:r>
            <a:r>
              <a:rPr lang="en-US" b="1" dirty="0" err="1">
                <a:solidFill>
                  <a:srgbClr val="003399"/>
                </a:solidFill>
                <a:cs typeface="Arial" panose="020B0604020202020204" pitchFamily="34" charset="0"/>
              </a:rPr>
              <a:t>behaviour</a:t>
            </a:r>
            <a:r>
              <a:rPr lang="en-US" b="1" dirty="0">
                <a:solidFill>
                  <a:srgbClr val="003399"/>
                </a:solidFill>
                <a:cs typeface="Arial" panose="020B0604020202020204" pitchFamily="34" charset="0"/>
              </a:rPr>
              <a:t> at work.</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en-GB" sz="5000" b="1" dirty="0">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en-GB" sz="2000" dirty="0">
                <a:solidFill>
                  <a:schemeClr val="tx2"/>
                </a:solidFill>
                <a:latin typeface="+mj-lt"/>
              </a:rPr>
              <a:t>of women have experienced </a:t>
            </a:r>
            <a:r>
              <a:rPr lang="en-GB" sz="2000" b="1" dirty="0">
                <a:solidFill>
                  <a:schemeClr val="tx2"/>
                </a:solidFill>
                <a:latin typeface="+mj-lt"/>
              </a:rPr>
              <a:t>sexual harassment</a:t>
            </a:r>
            <a:r>
              <a:rPr lang="en-GB" sz="2000" dirty="0">
                <a:solidFill>
                  <a:schemeClr val="tx2"/>
                </a:solidFill>
                <a:latin typeface="+mj-lt"/>
              </a:rPr>
              <a:t> at work </a:t>
            </a:r>
            <a:r>
              <a:rPr lang="en-GB" sz="2000" b="1" dirty="0">
                <a:solidFill>
                  <a:schemeClr val="tx2"/>
                </a:solidFill>
                <a:latin typeface="+mj-lt"/>
              </a:rPr>
              <a:t>in their lifetime</a:t>
            </a:r>
            <a:r>
              <a:rPr lang="en-GB" sz="2000" dirty="0">
                <a:solidFill>
                  <a:schemeClr val="tx2"/>
                </a:solidFill>
                <a:latin typeface="+mj-lt"/>
              </a:rPr>
              <a:t>.</a:t>
            </a:r>
            <a:r>
              <a:rPr lang="en-GB" sz="2000" b="1" dirty="0">
                <a:solidFill>
                  <a:schemeClr val="tx2"/>
                </a:solidFill>
                <a:latin typeface="+mj-lt"/>
              </a:rPr>
              <a:t> </a:t>
            </a:r>
            <a:endParaRPr lang="en-GB" sz="2000" dirty="0">
              <a:solidFill>
                <a:schemeClr val="tx2"/>
              </a:solidFill>
              <a:latin typeface="+mj-lt"/>
            </a:endParaRP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en-GB" sz="5000" b="1" dirty="0">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en-GB" sz="2000" dirty="0">
                <a:solidFill>
                  <a:schemeClr val="tx2"/>
                </a:solidFill>
                <a:latin typeface="+mj-lt"/>
              </a:rPr>
              <a:t>of women have </a:t>
            </a:r>
            <a:r>
              <a:rPr lang="en-US" sz="2000" dirty="0">
                <a:solidFill>
                  <a:schemeClr val="tx2"/>
                </a:solidFill>
                <a:latin typeface="+mj-lt"/>
              </a:rPr>
              <a:t>experienced </a:t>
            </a:r>
            <a:r>
              <a:rPr lang="en-US" sz="2000" b="1" dirty="0">
                <a:solidFill>
                  <a:schemeClr val="tx2"/>
                </a:solidFill>
                <a:latin typeface="+mj-lt"/>
              </a:rPr>
              <a:t>sexual harassment</a:t>
            </a:r>
            <a:r>
              <a:rPr lang="en-US" sz="2000" dirty="0">
                <a:solidFill>
                  <a:schemeClr val="tx2"/>
                </a:solidFill>
                <a:latin typeface="+mj-lt"/>
              </a:rPr>
              <a:t> </a:t>
            </a:r>
            <a:r>
              <a:rPr lang="en-US" sz="2000" b="1" dirty="0">
                <a:solidFill>
                  <a:schemeClr val="tx2"/>
                </a:solidFill>
                <a:latin typeface="+mj-lt"/>
              </a:rPr>
              <a:t>at work in the last 12 months</a:t>
            </a:r>
            <a:r>
              <a:rPr lang="en-US" sz="2000" dirty="0">
                <a:solidFill>
                  <a:schemeClr val="tx2"/>
                </a:solidFill>
                <a:latin typeface="+mj-lt"/>
              </a:rPr>
              <a:t>.</a:t>
            </a:r>
            <a:endParaRPr lang="en-GB" sz="2000" dirty="0">
              <a:solidFill>
                <a:schemeClr val="tx2"/>
              </a:solidFill>
              <a:latin typeface="+mj-lt"/>
            </a:endParaRP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en-GB" sz="5000" b="1" dirty="0">
                <a:solidFill>
                  <a:schemeClr val="tx2"/>
                </a:solidFill>
                <a:latin typeface="+mj-lt"/>
              </a:rPr>
              <a:t>7.4%</a:t>
            </a:r>
            <a:endParaRPr lang="en-US" dirty="0"/>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es-ES" sz="2000" dirty="0">
                <a:solidFill>
                  <a:schemeClr val="tx2"/>
                </a:solidFill>
                <a:latin typeface="+mj-lt"/>
              </a:rPr>
              <a:t>of </a:t>
            </a:r>
            <a:r>
              <a:rPr lang="es-ES" sz="2000" dirty="0" err="1">
                <a:solidFill>
                  <a:schemeClr val="tx2"/>
                </a:solidFill>
                <a:latin typeface="+mj-lt"/>
              </a:rPr>
              <a:t>women</a:t>
            </a:r>
            <a:r>
              <a:rPr lang="es-ES" sz="2000" dirty="0">
                <a:solidFill>
                  <a:schemeClr val="tx2"/>
                </a:solidFill>
                <a:latin typeface="+mj-lt"/>
              </a:rPr>
              <a:t> </a:t>
            </a:r>
            <a:r>
              <a:rPr lang="es-ES" sz="2000" dirty="0" err="1">
                <a:solidFill>
                  <a:schemeClr val="tx2"/>
                </a:solidFill>
                <a:latin typeface="+mj-lt"/>
              </a:rPr>
              <a:t>have</a:t>
            </a:r>
            <a:r>
              <a:rPr lang="es-ES" sz="2000" dirty="0">
                <a:solidFill>
                  <a:schemeClr val="tx2"/>
                </a:solidFill>
                <a:latin typeface="+mj-lt"/>
              </a:rPr>
              <a:t> </a:t>
            </a:r>
            <a:r>
              <a:rPr lang="es-ES" sz="2000" dirty="0" err="1">
                <a:solidFill>
                  <a:schemeClr val="tx2"/>
                </a:solidFill>
                <a:latin typeface="+mj-lt"/>
              </a:rPr>
              <a:t>experienced</a:t>
            </a:r>
            <a:r>
              <a:rPr lang="es-ES" sz="2000" b="1" dirty="0">
                <a:solidFill>
                  <a:schemeClr val="tx2"/>
                </a:solidFill>
                <a:latin typeface="+mj-lt"/>
              </a:rPr>
              <a:t> sexual </a:t>
            </a:r>
            <a:r>
              <a:rPr lang="es-ES" sz="2000" b="1" dirty="0" err="1">
                <a:solidFill>
                  <a:schemeClr val="tx2"/>
                </a:solidFill>
                <a:latin typeface="+mj-lt"/>
              </a:rPr>
              <a:t>harassment</a:t>
            </a:r>
            <a:r>
              <a:rPr lang="es-ES" sz="2000" b="1" dirty="0">
                <a:solidFill>
                  <a:schemeClr val="tx2"/>
                </a:solidFill>
                <a:latin typeface="+mj-lt"/>
              </a:rPr>
              <a:t> </a:t>
            </a:r>
            <a:r>
              <a:rPr lang="es-ES" sz="2000" dirty="0" err="1">
                <a:solidFill>
                  <a:schemeClr val="tx2"/>
                </a:solidFill>
                <a:latin typeface="+mj-lt"/>
              </a:rPr>
              <a:t>from</a:t>
            </a:r>
            <a:r>
              <a:rPr lang="es-ES" sz="2000" dirty="0">
                <a:solidFill>
                  <a:schemeClr val="tx2"/>
                </a:solidFill>
                <a:latin typeface="+mj-lt"/>
              </a:rPr>
              <a:t> a </a:t>
            </a:r>
            <a:r>
              <a:rPr lang="es-ES" sz="2000" b="1" dirty="0">
                <a:solidFill>
                  <a:schemeClr val="tx2"/>
                </a:solidFill>
                <a:latin typeface="+mj-lt"/>
              </a:rPr>
              <a:t>male </a:t>
            </a:r>
            <a:r>
              <a:rPr lang="es-ES" sz="2000" b="1" dirty="0" err="1">
                <a:solidFill>
                  <a:schemeClr val="tx2"/>
                </a:solidFill>
                <a:latin typeface="+mj-lt"/>
              </a:rPr>
              <a:t>boss</a:t>
            </a:r>
            <a:r>
              <a:rPr lang="es-ES" sz="2000" b="1" dirty="0">
                <a:solidFill>
                  <a:schemeClr val="tx2"/>
                </a:solidFill>
                <a:latin typeface="+mj-lt"/>
              </a:rPr>
              <a:t>/supervisor</a:t>
            </a:r>
            <a:r>
              <a:rPr lang="es-ES" sz="2000" dirty="0">
                <a:solidFill>
                  <a:schemeClr val="tx2"/>
                </a:solidFill>
                <a:latin typeface="+mj-lt"/>
              </a:rPr>
              <a:t>. </a:t>
            </a:r>
            <a:endParaRPr lang="en-US" dirty="0">
              <a:solidFill>
                <a:schemeClr val="tx2"/>
              </a:solidFill>
            </a:endParaRP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2: </a:t>
            </a:r>
            <a:r>
              <a:rPr lang="es-ES" dirty="0" err="1"/>
              <a:t>harassment</a:t>
            </a:r>
            <a:r>
              <a:rPr lang="es-ES" dirty="0"/>
              <a:t>, sexual </a:t>
            </a:r>
            <a:r>
              <a:rPr lang="es-ES" dirty="0" err="1"/>
              <a:t>harassment</a:t>
            </a:r>
            <a:r>
              <a:rPr lang="es-ES" dirty="0"/>
              <a:t>, and </a:t>
            </a:r>
            <a:r>
              <a:rPr lang="es-ES" dirty="0" err="1"/>
              <a:t>violence</a:t>
            </a:r>
            <a:r>
              <a:rPr lang="es-ES" dirty="0"/>
              <a:t> </a:t>
            </a:r>
            <a:r>
              <a:rPr lang="en-GB" dirty="0"/>
              <a:t>-3-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561347" y="1544763"/>
            <a:ext cx="3039198"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fr-FR" sz="1800" b="1" err="1">
                <a:solidFill>
                  <a:srgbClr val="003399"/>
                </a:solidFill>
              </a:rPr>
              <a:t>Workers</a:t>
            </a:r>
            <a:r>
              <a:rPr lang="fr-FR" sz="1800" b="1">
                <a:solidFill>
                  <a:srgbClr val="003399"/>
                </a:solidFill>
              </a:rPr>
              <a:t>’ participation and leadership are key. </a:t>
            </a:r>
            <a:endParaRPr lang="en-GB" sz="1800" b="1">
              <a:solidFill>
                <a:srgbClr val="003399"/>
              </a:solidFill>
            </a:endParaRPr>
          </a:p>
        </p:txBody>
      </p:sp>
      <p:pic>
        <p:nvPicPr>
          <p:cNvPr id="8" name="Picture 7" descr="A photo in the shape of a cloud showing a group of workers in the construction field talking to each other. On the left hand side, there is a green muppet. The image suggests workers' participation as key in combatting harrassment, sexual harrassment and violence.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a:latin typeface="+mn-lt"/>
              </a:rPr>
              <a:t>Preventative measures</a:t>
            </a:r>
            <a:endParaRPr lang="en-GB" sz="1800" b="1">
              <a:latin typeface="+mn-lt"/>
            </a:endParaRP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en-GB" b="0" dirty="0"/>
              <a:t>Clarify what is and is not acceptable.</a:t>
            </a:r>
          </a:p>
          <a:p>
            <a:pPr marL="233363" indent="-233363">
              <a:spcAft>
                <a:spcPts val="600"/>
              </a:spcAft>
            </a:pPr>
            <a:r>
              <a:rPr lang="en-GB" b="0" dirty="0">
                <a:cs typeface="Arial"/>
              </a:rPr>
              <a:t>Look at the root causes or contributing factors.</a:t>
            </a:r>
          </a:p>
          <a:p>
            <a:pPr marL="233363" indent="-233363">
              <a:spcAft>
                <a:spcPts val="600"/>
              </a:spcAft>
            </a:pPr>
            <a:r>
              <a:rPr lang="en-GB" b="0" dirty="0"/>
              <a:t>Make it possible for workers to speak up or report incidents confidentially. </a:t>
            </a:r>
            <a:endParaRPr lang="en-GB" b="0" dirty="0">
              <a:cs typeface="Arial"/>
            </a:endParaRPr>
          </a:p>
          <a:p>
            <a:pPr marL="233363" indent="-233363">
              <a:spcAft>
                <a:spcPts val="600"/>
              </a:spcAft>
            </a:pPr>
            <a:r>
              <a:rPr lang="en-GB" b="0" dirty="0"/>
              <a:t>Respond in a fair and consistent way. </a:t>
            </a:r>
          </a:p>
          <a:p>
            <a:pPr marL="233363" indent="-233363">
              <a:spcAft>
                <a:spcPts val="600"/>
              </a:spcAft>
            </a:pPr>
            <a:r>
              <a:rPr lang="en-GB" b="0" dirty="0">
                <a:ea typeface="Calibri"/>
                <a:cs typeface="Arial"/>
              </a:rPr>
              <a:t>Plan for de-escalation strategies and exit options to protect staff from third-party violence.</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es-ES" dirty="0" err="1"/>
              <a:t>Priority</a:t>
            </a:r>
            <a:r>
              <a:rPr lang="es-ES" dirty="0"/>
              <a:t> 3: </a:t>
            </a:r>
            <a:r>
              <a:rPr lang="es-ES" dirty="0" err="1"/>
              <a:t>Physical</a:t>
            </a:r>
            <a:r>
              <a:rPr lang="es-ES" dirty="0"/>
              <a:t> </a:t>
            </a:r>
            <a:r>
              <a:rPr lang="es-ES" dirty="0" err="1"/>
              <a:t>risks</a:t>
            </a:r>
            <a:r>
              <a:rPr lang="es-ES" dirty="0"/>
              <a:t> and mental </a:t>
            </a:r>
            <a:r>
              <a:rPr lang="es-ES" dirty="0" err="1"/>
              <a:t>health</a:t>
            </a:r>
            <a:r>
              <a:rPr lang="es-ES" dirty="0"/>
              <a:t> </a:t>
            </a:r>
            <a:r>
              <a:rPr lang="en-GB" dirty="0"/>
              <a:t>-1-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Current landscape</a:t>
            </a:r>
            <a:endParaRPr lang="en-GB" sz="1800" b="1" dirty="0">
              <a:latin typeface="+mn-lt"/>
            </a:endParaRP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8"/>
            <a:ext cx="8778727" cy="1892826"/>
          </a:xfrm>
          <a:prstGeom prst="rect">
            <a:avLst/>
          </a:prstGeom>
          <a:noFill/>
        </p:spPr>
        <p:txBody>
          <a:bodyPr wrap="square" rtlCol="0">
            <a:noAutofit/>
          </a:bodyPr>
          <a:lstStyle/>
          <a:p>
            <a:pPr>
              <a:spcBef>
                <a:spcPts val="1200"/>
              </a:spcBef>
              <a:spcAft>
                <a:spcPts val="600"/>
              </a:spcAft>
            </a:pPr>
            <a:r>
              <a:rPr lang="en-GB" sz="1800" dirty="0">
                <a:solidFill>
                  <a:schemeClr val="tx2"/>
                </a:solidFill>
              </a:rPr>
              <a:t>The campaign will focus on the interplay between psychosocial risks and: </a:t>
            </a:r>
          </a:p>
          <a:p>
            <a:pPr marL="457200" indent="-223838">
              <a:spcBef>
                <a:spcPts val="600"/>
              </a:spcBef>
              <a:spcAft>
                <a:spcPts val="600"/>
              </a:spcAft>
              <a:buFont typeface="Wingdings" panose="05000000000000000000" pitchFamily="2" charset="2"/>
              <a:buChar char="§"/>
            </a:pPr>
            <a:r>
              <a:rPr lang="en-US" sz="1800" b="1" dirty="0">
                <a:solidFill>
                  <a:schemeClr val="tx2"/>
                </a:solidFill>
              </a:rPr>
              <a:t>physical workload and musculoskeletal disorders</a:t>
            </a:r>
            <a:r>
              <a:rPr lang="en-US" sz="1800" dirty="0">
                <a:solidFill>
                  <a:schemeClr val="tx2"/>
                </a:solidFill>
              </a:rPr>
              <a:t> (MSDs);</a:t>
            </a:r>
          </a:p>
          <a:p>
            <a:pPr marL="457200" indent="-223838">
              <a:spcBef>
                <a:spcPts val="600"/>
              </a:spcBef>
              <a:spcAft>
                <a:spcPts val="600"/>
              </a:spcAft>
              <a:buFont typeface="Wingdings" panose="05000000000000000000" pitchFamily="2" charset="2"/>
              <a:buChar char="§"/>
            </a:pPr>
            <a:r>
              <a:rPr lang="en-US" sz="1800" b="1" dirty="0">
                <a:solidFill>
                  <a:schemeClr val="tx2"/>
                </a:solidFill>
              </a:rPr>
              <a:t>work environment factors </a:t>
            </a:r>
            <a:r>
              <a:rPr lang="en-US" sz="1800" dirty="0">
                <a:solidFill>
                  <a:schemeClr val="tx2"/>
                </a:solidFill>
              </a:rPr>
              <a:t>(e.g. noise, temperature, design);</a:t>
            </a:r>
          </a:p>
          <a:p>
            <a:pPr marL="457200" indent="-223838">
              <a:spcBef>
                <a:spcPts val="600"/>
              </a:spcBef>
              <a:spcAft>
                <a:spcPts val="600"/>
              </a:spcAft>
              <a:buFont typeface="Wingdings" panose="05000000000000000000" pitchFamily="2" charset="2"/>
              <a:buChar char="§"/>
            </a:pPr>
            <a:r>
              <a:rPr lang="en-US" sz="1800" b="1" dirty="0">
                <a:solidFill>
                  <a:schemeClr val="tx2"/>
                </a:solidFill>
              </a:rPr>
              <a:t>work-related accidents </a:t>
            </a:r>
            <a:r>
              <a:rPr lang="en-US" sz="1800" dirty="0">
                <a:solidFill>
                  <a:schemeClr val="tx2"/>
                </a:solidFill>
              </a:rPr>
              <a:t>and</a:t>
            </a:r>
            <a:r>
              <a:rPr lang="en-US" sz="1800" b="1" dirty="0">
                <a:solidFill>
                  <a:schemeClr val="tx2"/>
                </a:solidFill>
              </a:rPr>
              <a:t> safety performance</a:t>
            </a:r>
            <a:r>
              <a:rPr lang="en-US" sz="1800" dirty="0">
                <a:solidFill>
                  <a:schemeClr val="tx2"/>
                </a:solidFill>
              </a:rPr>
              <a:t>. </a:t>
            </a:r>
            <a:endParaRPr lang="en-US" sz="1800" b="1" dirty="0">
              <a:solidFill>
                <a:schemeClr val="tx2"/>
              </a:solidFill>
            </a:endParaRP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487572" y="2898315"/>
            <a:ext cx="2617576" cy="1837283"/>
          </a:xfrm>
          <a:prstGeom prst="wedgeRectCallout">
            <a:avLst>
              <a:gd name="adj1" fmla="val -25994"/>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en-US" sz="1800" b="1" dirty="0">
                <a:solidFill>
                  <a:srgbClr val="003399"/>
                </a:solidFill>
              </a:rPr>
              <a:t>Physical risks and psychosocial risks jointly influence mental health and safety</a:t>
            </a:r>
            <a:r>
              <a:rPr lang="en-GB" sz="1800" b="1" dirty="0">
                <a:solidFill>
                  <a:srgbClr val="003399"/>
                </a:solidFill>
              </a:rPr>
              <a:t>. </a:t>
            </a:r>
          </a:p>
        </p:txBody>
      </p:sp>
      <p:pic>
        <p:nvPicPr>
          <p:cNvPr id="14" name="Picture 13" descr="Vector image of a green muppet with a musculoskeletal disorder.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0644"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3: </a:t>
            </a:r>
            <a:r>
              <a:rPr lang="es-ES" dirty="0" err="1"/>
              <a:t>Physical</a:t>
            </a:r>
            <a:r>
              <a:rPr lang="es-ES" dirty="0"/>
              <a:t> </a:t>
            </a:r>
            <a:r>
              <a:rPr lang="es-ES" dirty="0" err="1"/>
              <a:t>risks</a:t>
            </a:r>
            <a:r>
              <a:rPr lang="es-ES" dirty="0"/>
              <a:t> and mental </a:t>
            </a:r>
            <a:r>
              <a:rPr lang="es-ES" dirty="0" err="1"/>
              <a:t>health</a:t>
            </a:r>
            <a:r>
              <a:rPr lang="es-ES" dirty="0"/>
              <a:t> </a:t>
            </a:r>
            <a:r>
              <a:rPr lang="en-GB" dirty="0"/>
              <a:t>-2-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How to tackle combined exposure?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078916"/>
          </a:xfrm>
        </p:spPr>
        <p:txBody>
          <a:bodyPr>
            <a:normAutofit/>
          </a:bodyPr>
          <a:lstStyle/>
          <a:p>
            <a:pPr>
              <a:spcAft>
                <a:spcPts val="600"/>
              </a:spcAft>
            </a:pPr>
            <a:r>
              <a:rPr lang="en-US" b="0" dirty="0"/>
              <a:t>by providing</a:t>
            </a:r>
            <a:r>
              <a:rPr lang="en-US" dirty="0"/>
              <a:t> holistic approach towards OSH</a:t>
            </a:r>
            <a:r>
              <a:rPr lang="en-US" b="0" dirty="0"/>
              <a:t>, </a:t>
            </a:r>
            <a:r>
              <a:rPr lang="en-US" dirty="0"/>
              <a:t>integrating psychosocial and physical risks</a:t>
            </a:r>
            <a:r>
              <a:rPr lang="en-US" b="0" dirty="0"/>
              <a:t>; </a:t>
            </a:r>
          </a:p>
          <a:p>
            <a:pPr>
              <a:spcAft>
                <a:spcPts val="600"/>
              </a:spcAft>
            </a:pPr>
            <a:r>
              <a:rPr lang="en-US" b="0" dirty="0"/>
              <a:t>ensuring </a:t>
            </a:r>
            <a:r>
              <a:rPr lang="en-US" dirty="0"/>
              <a:t>targeted prevention of MSDs </a:t>
            </a:r>
            <a:r>
              <a:rPr lang="en-US" b="0" dirty="0"/>
              <a:t>and physical strain; </a:t>
            </a:r>
          </a:p>
          <a:p>
            <a:pPr>
              <a:spcAft>
                <a:spcPts val="600"/>
              </a:spcAft>
            </a:pPr>
            <a:r>
              <a:rPr lang="en-US" b="0" dirty="0"/>
              <a:t>considering the </a:t>
            </a:r>
            <a:r>
              <a:rPr lang="en-US" dirty="0"/>
              <a:t>effect of the physical work environment on workers </a:t>
            </a:r>
            <a:r>
              <a:rPr lang="en-US" b="0" dirty="0"/>
              <a:t>well-being;</a:t>
            </a:r>
          </a:p>
          <a:p>
            <a:pPr>
              <a:spcAft>
                <a:spcPts val="600"/>
              </a:spcAft>
            </a:pPr>
            <a:r>
              <a:rPr lang="en-US" b="0" dirty="0"/>
              <a:t>providing specific attention to </a:t>
            </a:r>
            <a:r>
              <a:rPr lang="en-US" dirty="0"/>
              <a:t>high‑risk sectors </a:t>
            </a:r>
            <a:r>
              <a:rPr lang="en-US" b="0" dirty="0"/>
              <a:t>and </a:t>
            </a:r>
            <a:r>
              <a:rPr lang="en-US" dirty="0"/>
              <a:t>vulnerable groups </a:t>
            </a:r>
            <a:r>
              <a:rPr lang="en-US" b="0" dirty="0"/>
              <a:t>when preventive approaches are taken.</a:t>
            </a:r>
          </a:p>
        </p:txBody>
      </p:sp>
      <p:pic>
        <p:nvPicPr>
          <p:cNvPr id="10" name="Picture 9" descr="Photograph in the shape of a cloud showing construction workers having a discussion.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es-ES" dirty="0" err="1"/>
              <a:t>Priority</a:t>
            </a:r>
            <a:r>
              <a:rPr lang="es-ES" dirty="0"/>
              <a:t> 4: </a:t>
            </a:r>
            <a:r>
              <a:rPr lang="es-ES" dirty="0" err="1"/>
              <a:t>Psychosocial</a:t>
            </a:r>
            <a:r>
              <a:rPr lang="es-ES" dirty="0"/>
              <a:t> </a:t>
            </a:r>
            <a:r>
              <a:rPr lang="es-ES" dirty="0" err="1"/>
              <a:t>risks</a:t>
            </a:r>
            <a:r>
              <a:rPr lang="es-ES" dirty="0"/>
              <a:t> in </a:t>
            </a:r>
            <a:r>
              <a:rPr lang="es-ES" dirty="0" err="1"/>
              <a:t>the</a:t>
            </a:r>
            <a:r>
              <a:rPr lang="es-ES" dirty="0"/>
              <a:t> </a:t>
            </a:r>
            <a:r>
              <a:rPr lang="es-ES" dirty="0" err="1"/>
              <a:t>health</a:t>
            </a:r>
            <a:r>
              <a:rPr lang="es-ES" dirty="0"/>
              <a:t> and social care sector </a:t>
            </a:r>
            <a:r>
              <a:rPr lang="en-GB" dirty="0"/>
              <a:t>-1-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Current landscape</a:t>
            </a:r>
            <a:endParaRPr lang="en-GB" sz="1800" b="1" dirty="0">
              <a:latin typeface="+mn-lt"/>
            </a:endParaRP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736346" cy="2197721"/>
          </a:xfrm>
        </p:spPr>
        <p:txBody>
          <a:bodyPr>
            <a:normAutofit/>
          </a:bodyPr>
          <a:lstStyle/>
          <a:p>
            <a:pPr marL="233363" indent="-233363">
              <a:spcBef>
                <a:spcPts val="1200"/>
              </a:spcBef>
              <a:spcAft>
                <a:spcPts val="600"/>
              </a:spcAft>
            </a:pPr>
            <a:r>
              <a:rPr lang="en-GB" b="0" dirty="0"/>
              <a:t>A sector </a:t>
            </a:r>
            <a:r>
              <a:rPr lang="en-GB" dirty="0"/>
              <a:t>crucial to European society, employing 21.5 million workers</a:t>
            </a:r>
            <a:r>
              <a:rPr lang="en-GB" b="0" dirty="0"/>
              <a:t>, accounting for </a:t>
            </a:r>
            <a:r>
              <a:rPr lang="en-US" dirty="0"/>
              <a:t>11% of EU workers. </a:t>
            </a:r>
            <a:endParaRPr lang="en-GB" b="0" dirty="0"/>
          </a:p>
          <a:p>
            <a:pPr marL="233363" indent="-233363">
              <a:spcBef>
                <a:spcPts val="1200"/>
              </a:spcBef>
              <a:spcAft>
                <a:spcPts val="600"/>
              </a:spcAft>
            </a:pPr>
            <a:r>
              <a:rPr lang="en-GB" dirty="0"/>
              <a:t>Higher levels of exposure to several psychosocial risks </a:t>
            </a:r>
            <a:r>
              <a:rPr lang="en-GB" dirty="0">
                <a:solidFill>
                  <a:schemeClr val="accent1"/>
                </a:solidFill>
              </a:rPr>
              <a:t>compared to other </a:t>
            </a:r>
            <a:r>
              <a:rPr lang="en-GB" dirty="0"/>
              <a:t>sectors. </a:t>
            </a:r>
          </a:p>
          <a:p>
            <a:pPr marL="233363" indent="-233363">
              <a:spcBef>
                <a:spcPts val="1200"/>
              </a:spcBef>
              <a:spcAft>
                <a:spcPts val="600"/>
              </a:spcAft>
            </a:pPr>
            <a:r>
              <a:rPr lang="en-US" dirty="0"/>
              <a:t>31% of health and social care workers experience stress, depression or anxiety </a:t>
            </a:r>
            <a:r>
              <a:rPr lang="en-US" b="0" dirty="0"/>
              <a:t>caused or </a:t>
            </a:r>
            <a:r>
              <a:rPr lang="en-US" dirty="0"/>
              <a:t>made worse by their work </a:t>
            </a:r>
            <a:r>
              <a:rPr lang="en-US" b="0" dirty="0"/>
              <a:t>in the last 12 months. </a:t>
            </a:r>
            <a:endParaRPr lang="en-GB" b="0" dirty="0"/>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4: </a:t>
            </a:r>
            <a:r>
              <a:rPr lang="es-ES" dirty="0" err="1"/>
              <a:t>Psychosocial</a:t>
            </a:r>
            <a:r>
              <a:rPr lang="es-ES" dirty="0"/>
              <a:t> </a:t>
            </a:r>
            <a:r>
              <a:rPr lang="es-ES" dirty="0" err="1"/>
              <a:t>risks</a:t>
            </a:r>
            <a:r>
              <a:rPr lang="es-ES" dirty="0"/>
              <a:t> in </a:t>
            </a:r>
            <a:r>
              <a:rPr lang="es-ES" dirty="0" err="1"/>
              <a:t>the</a:t>
            </a:r>
            <a:r>
              <a:rPr lang="es-ES" dirty="0"/>
              <a:t> </a:t>
            </a:r>
            <a:r>
              <a:rPr lang="es-ES" dirty="0" err="1"/>
              <a:t>health</a:t>
            </a:r>
            <a:r>
              <a:rPr lang="es-ES" dirty="0"/>
              <a:t> and social care sector </a:t>
            </a:r>
            <a:r>
              <a:rPr lang="en-GB" dirty="0"/>
              <a:t>-2-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293442"/>
            <a:ext cx="9675628"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Percentage of workplaces reporting the presence of psychosocial hazards in the Health and social care sector and EU-27 average across all sectors (2024). </a:t>
            </a:r>
            <a:endParaRPr lang="en-GB" sz="1800" b="1" dirty="0">
              <a:latin typeface="+mn-lt"/>
            </a:endParaRPr>
          </a:p>
        </p:txBody>
      </p:sp>
      <p:pic>
        <p:nvPicPr>
          <p:cNvPr id="5" name="Graphic 4" descr="A graph comparing how different psychosocial risks at work between all sectors in the 27 EU Member States in blue and the Health and Social Care Sector in green. The psychosocial risks displayed are:&#10;56 percent vs 72 percent have to deal with customers, patients, pupils, etc…; &#10;time pressure; &#10;43 percent vs 48 percent deal with poor communication or cooperation with organisations; &#10;18 percent vs 21 percent deal with long or irregular working hours; &#10;10 percent vs 11 percent experience fear of job loss.">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878830" y="2210846"/>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770545" y="5000705"/>
            <a:ext cx="5635256" cy="1107996"/>
          </a:xfrm>
          <a:prstGeom prst="rect">
            <a:avLst/>
          </a:prstGeom>
          <a:noFill/>
        </p:spPr>
        <p:txBody>
          <a:bodyPr wrap="square" rtlCol="0">
            <a:spAutoFit/>
          </a:bodyPr>
          <a:lstStyle/>
          <a:p>
            <a:pPr marL="227013" indent="-227013">
              <a:buClr>
                <a:srgbClr val="C00000"/>
              </a:buClr>
              <a:buAutoNum type="alphaUcPeriod"/>
            </a:pPr>
            <a:r>
              <a:rPr lang="es-ES" sz="1100" b="1" dirty="0" err="1">
                <a:solidFill>
                  <a:schemeClr val="tx1">
                    <a:lumMod val="65000"/>
                    <a:lumOff val="35000"/>
                  </a:schemeClr>
                </a:solidFill>
              </a:rPr>
              <a:t>Having</a:t>
            </a:r>
            <a:r>
              <a:rPr lang="es-ES" sz="1100" b="1" dirty="0">
                <a:solidFill>
                  <a:schemeClr val="tx1">
                    <a:lumMod val="65000"/>
                    <a:lumOff val="35000"/>
                  </a:schemeClr>
                </a:solidFill>
              </a:rPr>
              <a:t> </a:t>
            </a:r>
            <a:r>
              <a:rPr lang="es-ES" sz="1100" b="1" dirty="0" err="1">
                <a:solidFill>
                  <a:schemeClr val="tx1">
                    <a:lumMod val="65000"/>
                    <a:lumOff val="35000"/>
                  </a:schemeClr>
                </a:solidFill>
              </a:rPr>
              <a:t>to</a:t>
            </a:r>
            <a:r>
              <a:rPr lang="es-ES" sz="1100" b="1" dirty="0">
                <a:solidFill>
                  <a:schemeClr val="tx1">
                    <a:lumMod val="65000"/>
                    <a:lumOff val="35000"/>
                  </a:schemeClr>
                </a:solidFill>
              </a:rPr>
              <a:t> deal </a:t>
            </a:r>
            <a:r>
              <a:rPr lang="es-ES" sz="1100" b="1" dirty="0" err="1">
                <a:solidFill>
                  <a:schemeClr val="tx1">
                    <a:lumMod val="65000"/>
                    <a:lumOff val="35000"/>
                  </a:schemeClr>
                </a:solidFill>
              </a:rPr>
              <a:t>with</a:t>
            </a:r>
            <a:r>
              <a:rPr lang="es-ES" sz="1100" b="1" dirty="0">
                <a:solidFill>
                  <a:schemeClr val="tx1">
                    <a:lumMod val="65000"/>
                    <a:lumOff val="35000"/>
                  </a:schemeClr>
                </a:solidFill>
              </a:rPr>
              <a:t> </a:t>
            </a:r>
            <a:r>
              <a:rPr lang="es-ES" sz="1100" b="1" dirty="0" err="1">
                <a:solidFill>
                  <a:schemeClr val="tx1">
                    <a:lumMod val="65000"/>
                    <a:lumOff val="35000"/>
                  </a:schemeClr>
                </a:solidFill>
              </a:rPr>
              <a:t>difficult</a:t>
            </a:r>
            <a:r>
              <a:rPr lang="es-ES" sz="1100" b="1" dirty="0">
                <a:solidFill>
                  <a:schemeClr val="tx1">
                    <a:lumMod val="65000"/>
                    <a:lumOff val="35000"/>
                  </a:schemeClr>
                </a:solidFill>
              </a:rPr>
              <a:t> </a:t>
            </a:r>
            <a:r>
              <a:rPr lang="es-ES" sz="1100" b="1" dirty="0" err="1">
                <a:solidFill>
                  <a:schemeClr val="tx1">
                    <a:lumMod val="65000"/>
                    <a:lumOff val="35000"/>
                  </a:schemeClr>
                </a:solidFill>
              </a:rPr>
              <a:t>customers</a:t>
            </a:r>
            <a:r>
              <a:rPr lang="es-ES" sz="1100" b="1" dirty="0">
                <a:solidFill>
                  <a:schemeClr val="tx1">
                    <a:lumMod val="65000"/>
                    <a:lumOff val="35000"/>
                  </a:schemeClr>
                </a:solidFill>
              </a:rPr>
              <a:t>, </a:t>
            </a:r>
            <a:r>
              <a:rPr lang="es-ES" sz="1100" b="1" dirty="0" err="1">
                <a:solidFill>
                  <a:schemeClr val="tx1">
                    <a:lumMod val="65000"/>
                    <a:lumOff val="35000"/>
                  </a:schemeClr>
                </a:solidFill>
              </a:rPr>
              <a:t>patients</a:t>
            </a:r>
            <a:r>
              <a:rPr lang="es-ES" sz="1100" b="1" dirty="0">
                <a:solidFill>
                  <a:schemeClr val="tx1">
                    <a:lumMod val="65000"/>
                    <a:lumOff val="35000"/>
                  </a:schemeClr>
                </a:solidFill>
              </a:rPr>
              <a:t>, </a:t>
            </a:r>
            <a:r>
              <a:rPr lang="es-ES" sz="1100" b="1" dirty="0" err="1">
                <a:solidFill>
                  <a:schemeClr val="tx1">
                    <a:lumMod val="65000"/>
                    <a:lumOff val="35000"/>
                  </a:schemeClr>
                </a:solidFill>
              </a:rPr>
              <a:t>pupils</a:t>
            </a:r>
            <a:r>
              <a:rPr lang="es-ES" sz="1100" b="1" dirty="0">
                <a:solidFill>
                  <a:schemeClr val="tx1">
                    <a:lumMod val="65000"/>
                    <a:lumOff val="35000"/>
                  </a:schemeClr>
                </a:solidFill>
              </a:rPr>
              <a:t> etc.</a:t>
            </a:r>
          </a:p>
          <a:p>
            <a:pPr marL="227013" indent="-227013">
              <a:buClr>
                <a:srgbClr val="C00000"/>
              </a:buClr>
              <a:buAutoNum type="alphaUcPeriod"/>
            </a:pPr>
            <a:r>
              <a:rPr lang="es-ES" sz="1100" b="1" dirty="0">
                <a:solidFill>
                  <a:schemeClr val="tx1">
                    <a:lumMod val="65000"/>
                    <a:lumOff val="35000"/>
                  </a:schemeClr>
                </a:solidFill>
              </a:rPr>
              <a:t>Time </a:t>
            </a:r>
            <a:r>
              <a:rPr lang="es-ES" sz="1100" b="1" dirty="0" err="1">
                <a:solidFill>
                  <a:schemeClr val="tx1">
                    <a:lumMod val="65000"/>
                    <a:lumOff val="35000"/>
                  </a:schemeClr>
                </a:solidFill>
              </a:rPr>
              <a:t>pressure</a:t>
            </a:r>
            <a:endParaRPr lang="es-ES" sz="1100" b="1" dirty="0">
              <a:solidFill>
                <a:schemeClr val="tx1">
                  <a:lumMod val="65000"/>
                  <a:lumOff val="35000"/>
                </a:schemeClr>
              </a:solidFill>
            </a:endParaRPr>
          </a:p>
          <a:p>
            <a:pPr marL="227013" indent="-227013">
              <a:buClr>
                <a:srgbClr val="C00000"/>
              </a:buClr>
              <a:buAutoNum type="alphaUcPeriod"/>
            </a:pPr>
            <a:r>
              <a:rPr lang="es-ES" sz="1100" b="1" dirty="0">
                <a:solidFill>
                  <a:schemeClr val="tx1">
                    <a:lumMod val="65000"/>
                    <a:lumOff val="35000"/>
                  </a:schemeClr>
                </a:solidFill>
              </a:rPr>
              <a:t>Poor </a:t>
            </a:r>
            <a:r>
              <a:rPr lang="es-ES" sz="1100" b="1" dirty="0" err="1">
                <a:solidFill>
                  <a:schemeClr val="tx1">
                    <a:lumMod val="65000"/>
                    <a:lumOff val="35000"/>
                  </a:schemeClr>
                </a:solidFill>
              </a:rPr>
              <a:t>communication</a:t>
            </a:r>
            <a:r>
              <a:rPr lang="es-ES" sz="1100" b="1" dirty="0">
                <a:solidFill>
                  <a:schemeClr val="tx1">
                    <a:lumMod val="65000"/>
                    <a:lumOff val="35000"/>
                  </a:schemeClr>
                </a:solidFill>
              </a:rPr>
              <a:t> </a:t>
            </a:r>
            <a:r>
              <a:rPr lang="es-ES" sz="1100" b="1" dirty="0" err="1">
                <a:solidFill>
                  <a:schemeClr val="tx1">
                    <a:lumMod val="65000"/>
                    <a:lumOff val="35000"/>
                  </a:schemeClr>
                </a:solidFill>
              </a:rPr>
              <a:t>or</a:t>
            </a:r>
            <a:r>
              <a:rPr lang="es-ES" sz="1100" b="1" dirty="0">
                <a:solidFill>
                  <a:schemeClr val="tx1">
                    <a:lumMod val="65000"/>
                    <a:lumOff val="35000"/>
                  </a:schemeClr>
                </a:solidFill>
              </a:rPr>
              <a:t> </a:t>
            </a:r>
            <a:r>
              <a:rPr lang="es-ES" sz="1100" b="1" dirty="0" err="1">
                <a:solidFill>
                  <a:schemeClr val="tx1">
                    <a:lumMod val="65000"/>
                    <a:lumOff val="35000"/>
                  </a:schemeClr>
                </a:solidFill>
              </a:rPr>
              <a:t>cooperation</a:t>
            </a:r>
            <a:r>
              <a:rPr lang="es-ES" sz="1100" b="1" dirty="0">
                <a:solidFill>
                  <a:schemeClr val="tx1">
                    <a:lumMod val="65000"/>
                    <a:lumOff val="35000"/>
                  </a:schemeClr>
                </a:solidFill>
              </a:rPr>
              <a:t> </a:t>
            </a:r>
            <a:r>
              <a:rPr lang="es-ES" sz="1100" b="1" dirty="0" err="1">
                <a:solidFill>
                  <a:schemeClr val="tx1">
                    <a:lumMod val="65000"/>
                    <a:lumOff val="35000"/>
                  </a:schemeClr>
                </a:solidFill>
              </a:rPr>
              <a:t>within</a:t>
            </a:r>
            <a:r>
              <a:rPr lang="es-ES" sz="1100" b="1" dirty="0">
                <a:solidFill>
                  <a:schemeClr val="tx1">
                    <a:lumMod val="65000"/>
                    <a:lumOff val="35000"/>
                  </a:schemeClr>
                </a:solidFill>
              </a:rPr>
              <a:t> </a:t>
            </a:r>
            <a:r>
              <a:rPr lang="es-ES" sz="1100" b="1" dirty="0" err="1">
                <a:solidFill>
                  <a:schemeClr val="tx1">
                    <a:lumMod val="65000"/>
                    <a:lumOff val="35000"/>
                  </a:schemeClr>
                </a:solidFill>
              </a:rPr>
              <a:t>the</a:t>
            </a:r>
            <a:r>
              <a:rPr lang="es-ES" sz="1100" b="1" dirty="0">
                <a:solidFill>
                  <a:schemeClr val="tx1">
                    <a:lumMod val="65000"/>
                    <a:lumOff val="35000"/>
                  </a:schemeClr>
                </a:solidFill>
              </a:rPr>
              <a:t> </a:t>
            </a:r>
            <a:r>
              <a:rPr lang="es-ES" sz="1100" b="1" dirty="0" err="1">
                <a:solidFill>
                  <a:schemeClr val="tx1">
                    <a:lumMod val="65000"/>
                    <a:lumOff val="35000"/>
                  </a:schemeClr>
                </a:solidFill>
              </a:rPr>
              <a:t>organisation</a:t>
            </a:r>
            <a:endParaRPr lang="es-ES" sz="1100" b="1" dirty="0">
              <a:solidFill>
                <a:schemeClr val="tx1">
                  <a:lumMod val="65000"/>
                  <a:lumOff val="35000"/>
                </a:schemeClr>
              </a:solidFill>
            </a:endParaRPr>
          </a:p>
          <a:p>
            <a:pPr marL="227013" indent="-227013">
              <a:buClr>
                <a:srgbClr val="C00000"/>
              </a:buClr>
              <a:buAutoNum type="alphaUcPeriod"/>
            </a:pPr>
            <a:r>
              <a:rPr lang="es-ES" sz="1100" b="1" dirty="0">
                <a:solidFill>
                  <a:schemeClr val="tx1">
                    <a:lumMod val="65000"/>
                    <a:lumOff val="35000"/>
                  </a:schemeClr>
                </a:solidFill>
              </a:rPr>
              <a:t>Long </a:t>
            </a:r>
            <a:r>
              <a:rPr lang="es-ES" sz="1100" b="1" dirty="0" err="1">
                <a:solidFill>
                  <a:schemeClr val="tx1">
                    <a:lumMod val="65000"/>
                    <a:lumOff val="35000"/>
                  </a:schemeClr>
                </a:solidFill>
              </a:rPr>
              <a:t>or</a:t>
            </a:r>
            <a:r>
              <a:rPr lang="es-ES" sz="1100" b="1" dirty="0">
                <a:solidFill>
                  <a:schemeClr val="tx1">
                    <a:lumMod val="65000"/>
                    <a:lumOff val="35000"/>
                  </a:schemeClr>
                </a:solidFill>
              </a:rPr>
              <a:t> irregular </a:t>
            </a:r>
            <a:r>
              <a:rPr lang="es-ES" sz="1100" b="1" dirty="0" err="1">
                <a:solidFill>
                  <a:schemeClr val="tx1">
                    <a:lumMod val="65000"/>
                    <a:lumOff val="35000"/>
                  </a:schemeClr>
                </a:solidFill>
              </a:rPr>
              <a:t>working</a:t>
            </a:r>
            <a:r>
              <a:rPr lang="es-ES" sz="1100" b="1" dirty="0">
                <a:solidFill>
                  <a:schemeClr val="tx1">
                    <a:lumMod val="65000"/>
                    <a:lumOff val="35000"/>
                  </a:schemeClr>
                </a:solidFill>
              </a:rPr>
              <a:t> </a:t>
            </a:r>
            <a:r>
              <a:rPr lang="es-ES" sz="1100" b="1" dirty="0" err="1">
                <a:solidFill>
                  <a:schemeClr val="tx1">
                    <a:lumMod val="65000"/>
                    <a:lumOff val="35000"/>
                  </a:schemeClr>
                </a:solidFill>
              </a:rPr>
              <a:t>hours</a:t>
            </a:r>
            <a:endParaRPr lang="es-ES" sz="1100" b="1" dirty="0">
              <a:solidFill>
                <a:schemeClr val="tx1">
                  <a:lumMod val="65000"/>
                  <a:lumOff val="35000"/>
                </a:schemeClr>
              </a:solidFill>
            </a:endParaRPr>
          </a:p>
          <a:p>
            <a:pPr marL="227013" indent="-227013">
              <a:buClr>
                <a:srgbClr val="C00000"/>
              </a:buClr>
              <a:buAutoNum type="alphaUcPeriod"/>
            </a:pPr>
            <a:r>
              <a:rPr lang="es-ES" sz="1100" b="1" dirty="0">
                <a:solidFill>
                  <a:schemeClr val="tx1">
                    <a:lumMod val="65000"/>
                    <a:lumOff val="35000"/>
                  </a:schemeClr>
                </a:solidFill>
              </a:rPr>
              <a:t>Fear </a:t>
            </a:r>
            <a:r>
              <a:rPr lang="es-ES" sz="1100" b="1" dirty="0" err="1">
                <a:solidFill>
                  <a:schemeClr val="tx1">
                    <a:lumMod val="65000"/>
                    <a:lumOff val="35000"/>
                  </a:schemeClr>
                </a:solidFill>
              </a:rPr>
              <a:t>of</a:t>
            </a:r>
            <a:r>
              <a:rPr lang="es-ES" sz="1100" b="1" dirty="0">
                <a:solidFill>
                  <a:schemeClr val="tx1">
                    <a:lumMod val="65000"/>
                    <a:lumOff val="35000"/>
                  </a:schemeClr>
                </a:solidFill>
              </a:rPr>
              <a:t> </a:t>
            </a:r>
            <a:r>
              <a:rPr lang="es-ES" sz="1100" b="1" dirty="0" err="1">
                <a:solidFill>
                  <a:schemeClr val="tx1">
                    <a:lumMod val="65000"/>
                    <a:lumOff val="35000"/>
                  </a:schemeClr>
                </a:solidFill>
              </a:rPr>
              <a:t>job</a:t>
            </a:r>
            <a:r>
              <a:rPr lang="es-ES" sz="1100" b="1" dirty="0">
                <a:solidFill>
                  <a:schemeClr val="tx1">
                    <a:lumMod val="65000"/>
                    <a:lumOff val="35000"/>
                  </a:schemeClr>
                </a:solidFill>
              </a:rPr>
              <a:t> </a:t>
            </a:r>
            <a:r>
              <a:rPr lang="es-ES" sz="1100" b="1" dirty="0" err="1">
                <a:solidFill>
                  <a:schemeClr val="tx1">
                    <a:lumMod val="65000"/>
                    <a:lumOff val="35000"/>
                  </a:schemeClr>
                </a:solidFill>
              </a:rPr>
              <a:t>loss</a:t>
            </a:r>
            <a:endParaRPr lang="es-ES" sz="1100" b="1" dirty="0">
              <a:solidFill>
                <a:schemeClr val="tx1">
                  <a:lumMod val="65000"/>
                  <a:lumOff val="35000"/>
                </a:schemeClr>
              </a:solidFill>
            </a:endParaRP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896248" y="5988018"/>
            <a:ext cx="5635256" cy="246221"/>
          </a:xfrm>
          <a:prstGeom prst="rect">
            <a:avLst/>
          </a:prstGeom>
          <a:noFill/>
        </p:spPr>
        <p:txBody>
          <a:bodyPr wrap="square" rtlCol="0">
            <a:spAutoFit/>
          </a:bodyPr>
          <a:lstStyle/>
          <a:p>
            <a:r>
              <a:rPr lang="es-ES" sz="1000" i="1" dirty="0" err="1">
                <a:solidFill>
                  <a:schemeClr val="tx1">
                    <a:lumMod val="65000"/>
                    <a:lumOff val="35000"/>
                  </a:schemeClr>
                </a:solidFill>
              </a:rPr>
              <a:t>Source</a:t>
            </a:r>
            <a:r>
              <a:rPr lang="es-ES" sz="1000" i="1" dirty="0">
                <a:solidFill>
                  <a:schemeClr val="tx1">
                    <a:lumMod val="65000"/>
                    <a:lumOff val="35000"/>
                  </a:schemeClr>
                </a:solidFill>
              </a:rPr>
              <a:t>: ESENER 2024 – Base: Establishments in </a:t>
            </a:r>
            <a:r>
              <a:rPr lang="es-ES" sz="1000" i="1" dirty="0" err="1">
                <a:solidFill>
                  <a:schemeClr val="tx1">
                    <a:lumMod val="65000"/>
                    <a:lumOff val="35000"/>
                  </a:schemeClr>
                </a:solidFill>
              </a:rPr>
              <a:t>the</a:t>
            </a:r>
            <a:r>
              <a:rPr lang="es-ES" sz="1000" i="1" dirty="0">
                <a:solidFill>
                  <a:schemeClr val="tx1">
                    <a:lumMod val="65000"/>
                    <a:lumOff val="35000"/>
                  </a:schemeClr>
                </a:solidFill>
              </a:rPr>
              <a:t> EU-27</a:t>
            </a:r>
            <a:endParaRPr lang="en-GB" sz="1000" i="1" dirty="0">
              <a:solidFill>
                <a:schemeClr val="tx1">
                  <a:lumMod val="65000"/>
                  <a:lumOff val="35000"/>
                </a:schemeClr>
              </a:solidFill>
            </a:endParaRP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685267" y="5045455"/>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es-ES" sz="1100" b="1" dirty="0">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es-ES" sz="1100" b="1" dirty="0">
                  <a:solidFill>
                    <a:schemeClr val="tx1">
                      <a:lumMod val="65000"/>
                      <a:lumOff val="35000"/>
                    </a:schemeClr>
                  </a:solidFill>
                </a:rPr>
                <a:t>Human Health and</a:t>
              </a:r>
            </a:p>
            <a:p>
              <a:pPr>
                <a:buClr>
                  <a:srgbClr val="C00000"/>
                </a:buClr>
              </a:pPr>
              <a:r>
                <a:rPr lang="es-ES" sz="1100" b="1" dirty="0">
                  <a:solidFill>
                    <a:schemeClr val="tx1">
                      <a:lumMod val="65000"/>
                      <a:lumOff val="35000"/>
                    </a:schemeClr>
                  </a:solidFill>
                </a:rPr>
                <a:t>Social Work </a:t>
              </a:r>
              <a:r>
                <a:rPr lang="es-ES" sz="1100" b="1" dirty="0" err="1">
                  <a:solidFill>
                    <a:schemeClr val="tx1">
                      <a:lumMod val="65000"/>
                      <a:lumOff val="35000"/>
                    </a:schemeClr>
                  </a:solidFill>
                </a:rPr>
                <a:t>Activities</a:t>
              </a:r>
              <a:endParaRPr lang="es-ES" sz="1100" b="1" dirty="0">
                <a:solidFill>
                  <a:schemeClr val="tx1">
                    <a:lumMod val="65000"/>
                    <a:lumOff val="35000"/>
                  </a:schemeClr>
                </a:solidFill>
              </a:endParaRP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4: </a:t>
            </a:r>
            <a:r>
              <a:rPr lang="es-ES" dirty="0" err="1"/>
              <a:t>Psychosocial</a:t>
            </a:r>
            <a:r>
              <a:rPr lang="es-ES" dirty="0"/>
              <a:t> </a:t>
            </a:r>
            <a:r>
              <a:rPr lang="es-ES" dirty="0" err="1"/>
              <a:t>risks</a:t>
            </a:r>
            <a:r>
              <a:rPr lang="es-ES" dirty="0"/>
              <a:t> in </a:t>
            </a:r>
            <a:r>
              <a:rPr lang="es-ES" dirty="0" err="1"/>
              <a:t>the</a:t>
            </a:r>
            <a:r>
              <a:rPr lang="es-ES" dirty="0"/>
              <a:t> </a:t>
            </a:r>
            <a:r>
              <a:rPr lang="es-ES" dirty="0" err="1"/>
              <a:t>health</a:t>
            </a:r>
            <a:r>
              <a:rPr lang="es-ES" dirty="0"/>
              <a:t> and social care sector </a:t>
            </a:r>
            <a:r>
              <a:rPr lang="en-GB" dirty="0"/>
              <a:t>-3-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solidFill>
                  <a:schemeClr val="tx2"/>
                </a:solidFill>
                <a:latin typeface="+mn-lt"/>
                <a:cs typeface="Arial"/>
              </a:rPr>
              <a:t>Sector-specific </a:t>
            </a:r>
            <a:r>
              <a:rPr lang="en-US" sz="1800" b="1" dirty="0">
                <a:latin typeface="+mn-lt"/>
                <a:cs typeface="Arial"/>
              </a:rPr>
              <a:t>preventative measures:</a:t>
            </a:r>
            <a:endParaRPr lang="en-US" sz="1400" b="1" dirty="0">
              <a:solidFill>
                <a:srgbClr val="FF0000"/>
              </a:solidFill>
              <a:latin typeface="+mn-lt"/>
              <a:cs typeface="Arial"/>
            </a:endParaRP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51849" y="2068646"/>
            <a:ext cx="6118228" cy="3014732"/>
          </a:xfrm>
        </p:spPr>
        <p:txBody>
          <a:bodyPr>
            <a:normAutofit/>
          </a:bodyPr>
          <a:lstStyle/>
          <a:p>
            <a:pPr marL="233045" indent="-233045">
              <a:spcAft>
                <a:spcPts val="600"/>
              </a:spcAft>
            </a:pPr>
            <a:r>
              <a:rPr lang="en-GB" b="0" dirty="0"/>
              <a:t>Promoting job autonomy in care delivery </a:t>
            </a:r>
            <a:endParaRPr lang="en-US" dirty="0"/>
          </a:p>
          <a:p>
            <a:pPr marL="233045" indent="-233045">
              <a:spcAft>
                <a:spcPts val="600"/>
              </a:spcAft>
            </a:pPr>
            <a:r>
              <a:rPr lang="en-GB" b="0" dirty="0"/>
              <a:t>Worker involvement in workplace and care decisions</a:t>
            </a:r>
            <a:endParaRPr lang="en-GB" b="0" dirty="0">
              <a:cs typeface="Arial"/>
            </a:endParaRPr>
          </a:p>
          <a:p>
            <a:pPr marL="233045" indent="-233045">
              <a:spcAft>
                <a:spcPts val="600"/>
              </a:spcAft>
            </a:pPr>
            <a:r>
              <a:rPr lang="en-GB" b="0" dirty="0"/>
              <a:t>Recognition and remuneration of care work</a:t>
            </a:r>
            <a:endParaRPr lang="en-GB" b="0" dirty="0">
              <a:cs typeface="Arial"/>
            </a:endParaRPr>
          </a:p>
          <a:p>
            <a:pPr marL="233045" indent="-233045">
              <a:spcAft>
                <a:spcPts val="600"/>
              </a:spcAft>
            </a:pPr>
            <a:r>
              <a:rPr lang="en-GB" b="0" dirty="0"/>
              <a:t>Participatory shift scheduling</a:t>
            </a:r>
            <a:endParaRPr lang="en-GB" b="0" dirty="0">
              <a:cs typeface="Arial"/>
            </a:endParaRPr>
          </a:p>
          <a:p>
            <a:pPr marL="233045" indent="-233045">
              <a:spcAft>
                <a:spcPts val="600"/>
              </a:spcAft>
            </a:pPr>
            <a:r>
              <a:rPr lang="en-GB" b="0" dirty="0"/>
              <a:t>Adequate staffing and workload management</a:t>
            </a:r>
            <a:endParaRPr lang="en-GB" b="0" dirty="0">
              <a:cs typeface="Arial"/>
            </a:endParaRPr>
          </a:p>
          <a:p>
            <a:pPr marL="233045" indent="-233045">
              <a:spcAft>
                <a:spcPts val="600"/>
              </a:spcAft>
            </a:pPr>
            <a:r>
              <a:rPr lang="en-GB" b="0" dirty="0"/>
              <a:t>Ensuring adequate rest and improving work-life balance</a:t>
            </a:r>
            <a:endParaRPr lang="en-GB" b="0" dirty="0">
              <a:cs typeface="Arial"/>
            </a:endParaRPr>
          </a:p>
          <a:p>
            <a:pPr marL="0" indent="0">
              <a:spcBef>
                <a:spcPts val="1200"/>
              </a:spcBef>
              <a:spcAft>
                <a:spcPts val="600"/>
              </a:spcAft>
              <a:buNone/>
            </a:pPr>
            <a:endParaRPr lang="en-GB" dirty="0"/>
          </a:p>
        </p:txBody>
      </p:sp>
      <p:sp>
        <p:nvSpPr>
          <p:cNvPr id="6" name="Speech Bubble: Rectangle 6">
            <a:extLst>
              <a:ext uri="{FF2B5EF4-FFF2-40B4-BE49-F238E27FC236}">
                <a16:creationId xmlns:a16="http://schemas.microsoft.com/office/drawing/2014/main" id="{35147089-0F14-B333-5384-75841C6E7805}"/>
              </a:ext>
            </a:extLst>
          </p:cNvPr>
          <p:cNvSpPr/>
          <p:nvPr/>
        </p:nvSpPr>
        <p:spPr>
          <a:xfrm>
            <a:off x="7002886" y="2789564"/>
            <a:ext cx="4379308" cy="1701964"/>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n-GB" sz="1800" b="1" dirty="0">
                <a:solidFill>
                  <a:schemeClr val="tx2"/>
                </a:solidFill>
              </a:rPr>
              <a:t>Good work environments not only benefit health and social care workers but also improve the quality of care and patient safety</a:t>
            </a:r>
            <a:r>
              <a:rPr lang="fr-FR" sz="1800" b="1" dirty="0">
                <a:solidFill>
                  <a:schemeClr val="tx2"/>
                </a:solidFill>
              </a:rPr>
              <a:t>.  </a:t>
            </a:r>
            <a:endParaRPr lang="en-GB" sz="1800" b="1" dirty="0">
              <a:solidFill>
                <a:schemeClr val="tx2"/>
              </a:solidFill>
            </a:endParaRPr>
          </a:p>
        </p:txBody>
      </p:sp>
      <p:pic>
        <p:nvPicPr>
          <p:cNvPr id="9" name="Picture 8" descr="Vector image of a muppet next to a hospital bed to illustrate the health and social care sector.">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9905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es-ES" dirty="0" err="1"/>
              <a:t>Priority</a:t>
            </a:r>
            <a:r>
              <a:rPr lang="es-ES" dirty="0"/>
              <a:t> 5: </a:t>
            </a:r>
            <a:r>
              <a:rPr lang="en-US" dirty="0"/>
              <a:t>Supporting mental health at work </a:t>
            </a:r>
            <a:r>
              <a:rPr lang="en-GB" dirty="0"/>
              <a:t>-1-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Current landscape</a:t>
            </a:r>
            <a:endParaRPr lang="en-GB" sz="1800" b="1" dirty="0">
              <a:latin typeface="+mn-lt"/>
            </a:endParaRP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499800" cy="2950153"/>
          </a:xfrm>
        </p:spPr>
        <p:txBody>
          <a:bodyPr>
            <a:normAutofit/>
          </a:bodyPr>
          <a:lstStyle/>
          <a:p>
            <a:pPr marL="233363" indent="-233363">
              <a:spcBef>
                <a:spcPts val="1200"/>
              </a:spcBef>
              <a:spcAft>
                <a:spcPts val="600"/>
              </a:spcAft>
            </a:pPr>
            <a:r>
              <a:rPr lang="en-US" dirty="0"/>
              <a:t>Workers’ reintegration</a:t>
            </a:r>
            <a:r>
              <a:rPr lang="en-US" b="0" dirty="0"/>
              <a:t> in the workplace after suffering a work-related mental health issue needs </a:t>
            </a:r>
            <a:r>
              <a:rPr lang="en-US" dirty="0"/>
              <a:t>appropriate adaptation</a:t>
            </a:r>
            <a:r>
              <a:rPr lang="en-US" b="0" dirty="0"/>
              <a:t>. </a:t>
            </a:r>
          </a:p>
          <a:p>
            <a:pPr marL="233363" indent="-233363">
              <a:spcBef>
                <a:spcPts val="1200"/>
              </a:spcBef>
              <a:spcAft>
                <a:spcPts val="600"/>
              </a:spcAft>
            </a:pPr>
            <a:r>
              <a:rPr lang="en-US" b="0" dirty="0"/>
              <a:t>Even when mental health problems are not work-related, </a:t>
            </a:r>
            <a:r>
              <a:rPr lang="en-US" dirty="0"/>
              <a:t>a supportive and respectful work environment benefits </a:t>
            </a:r>
            <a:r>
              <a:rPr lang="en-US" b="0" dirty="0"/>
              <a:t>both the </a:t>
            </a:r>
            <a:r>
              <a:rPr lang="en-US" dirty="0"/>
              <a:t>individual and the </a:t>
            </a:r>
            <a:r>
              <a:rPr lang="en-US" dirty="0" err="1"/>
              <a:t>organisation</a:t>
            </a:r>
            <a:r>
              <a:rPr lang="en-US" b="0" dirty="0"/>
              <a:t>.</a:t>
            </a:r>
          </a:p>
          <a:p>
            <a:pPr marL="233363" indent="-233363">
              <a:spcBef>
                <a:spcPts val="1200"/>
              </a:spcBef>
              <a:spcAft>
                <a:spcPts val="600"/>
              </a:spcAft>
            </a:pPr>
            <a:r>
              <a:rPr lang="en-US" dirty="0"/>
              <a:t>Tailored adjustments </a:t>
            </a:r>
            <a:r>
              <a:rPr lang="en-US" b="0" dirty="0"/>
              <a:t>can enable everyone to work effectively and feel valued, e.g. quieter workplaces, flexible hours, adjustment of work duties. </a:t>
            </a:r>
          </a:p>
          <a:p>
            <a:pPr marL="233363" indent="-233363">
              <a:spcBef>
                <a:spcPts val="1200"/>
              </a:spcBef>
              <a:spcAft>
                <a:spcPts val="600"/>
              </a:spcAft>
            </a:pPr>
            <a:r>
              <a:rPr lang="en-US" dirty="0"/>
              <a:t>Stigma is still an important barrier to overcome</a:t>
            </a:r>
            <a:r>
              <a:rPr lang="en-US"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663" y="4512218"/>
            <a:ext cx="4600757" cy="2250005"/>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5: </a:t>
            </a:r>
            <a:r>
              <a:rPr lang="en-US" dirty="0"/>
              <a:t>Supporting mental health at work </a:t>
            </a:r>
            <a:r>
              <a:rPr lang="en-GB" dirty="0"/>
              <a:t>-2-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dirty="0">
                <a:latin typeface="+mn-lt"/>
              </a:rPr>
              <a:t>Current landscape</a:t>
            </a:r>
            <a:endParaRPr lang="en-GB" sz="1800" b="1" dirty="0">
              <a:latin typeface="+mn-lt"/>
            </a:endParaRPr>
          </a:p>
        </p:txBody>
      </p:sp>
      <p:pic>
        <p:nvPicPr>
          <p:cNvPr id="12" name="Picture 11" descr="Photograph in the cloud of white-collar workers in a conversation and a muppet with a zipped mouth to show the barrier to disclosing mental health.">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en-US" dirty="0"/>
              <a:t>Nearly half of EU </a:t>
            </a:r>
            <a:r>
              <a:rPr lang="en-US" dirty="0">
                <a:solidFill>
                  <a:schemeClr val="tx1">
                    <a:lumMod val="50000"/>
                    <a:lumOff val="50000"/>
                  </a:schemeClr>
                </a:solidFill>
              </a:rPr>
              <a:t>workers believe that disclosing a mental health condition at work would negatively impact their career, an equal share disagrees. </a:t>
            </a:r>
          </a:p>
          <a:p>
            <a:pPr marL="0" indent="0">
              <a:buNone/>
            </a:pPr>
            <a:r>
              <a:rPr lang="en-US" sz="1333" dirty="0"/>
              <a:t>OSH Pulse 2025</a:t>
            </a:r>
            <a:endParaRPr lang="en-GB" sz="1333" dirty="0"/>
          </a:p>
        </p:txBody>
      </p:sp>
      <p:pic>
        <p:nvPicPr>
          <p:cNvPr id="10" name="Picture 9" descr="Vector image in a cloud of a paper silhouette of a head with an infinity side. On the right, there is a calendar. On the left, a muppet holding an EU flag.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en-GB" sz="1600" b="1" dirty="0">
                <a:solidFill>
                  <a:schemeClr val="tx2"/>
                </a:solidFill>
              </a:rPr>
              <a:t>Almost 50% of the EU population </a:t>
            </a:r>
            <a:r>
              <a:rPr lang="en-GB" sz="1600" b="1" dirty="0">
                <a:solidFill>
                  <a:schemeClr val="tx1">
                    <a:lumMod val="50000"/>
                    <a:lumOff val="50000"/>
                  </a:schemeClr>
                </a:solidFill>
              </a:rPr>
              <a:t>report having experienced an emotional or psychosocial problem, such as feeling depressed or anxious, in the last twelve months.</a:t>
            </a:r>
          </a:p>
          <a:p>
            <a:pPr defTabSz="342900">
              <a:spcBef>
                <a:spcPts val="450"/>
              </a:spcBef>
              <a:buClr>
                <a:schemeClr val="tx2"/>
              </a:buClr>
            </a:pPr>
            <a:r>
              <a:rPr lang="es-ES" sz="1333" b="1" dirty="0" err="1">
                <a:solidFill>
                  <a:schemeClr val="tx2"/>
                </a:solidFill>
              </a:rPr>
              <a:t>Eurobarometer</a:t>
            </a:r>
            <a:r>
              <a:rPr lang="es-ES" sz="1333" b="1" dirty="0">
                <a:solidFill>
                  <a:schemeClr val="tx2"/>
                </a:solidFill>
              </a:rPr>
              <a:t> 2023</a:t>
            </a:r>
            <a:endParaRPr lang="en-GB" sz="1333" b="1" dirty="0">
              <a:solidFill>
                <a:srgbClr val="0070C0"/>
              </a:solidFill>
            </a:endParaRP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es-ES" dirty="0" err="1"/>
              <a:t>Priority</a:t>
            </a:r>
            <a:r>
              <a:rPr lang="es-ES" dirty="0"/>
              <a:t> 5: </a:t>
            </a:r>
            <a:r>
              <a:rPr lang="en-US" dirty="0"/>
              <a:t>Supporting mental health at work </a:t>
            </a:r>
            <a:r>
              <a:rPr lang="en-GB" dirty="0"/>
              <a:t>-3-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800" b="1">
                <a:latin typeface="+mn-lt"/>
              </a:rPr>
              <a:t>Preventative measures</a:t>
            </a:r>
            <a:endParaRPr lang="en-GB" sz="1800" b="1">
              <a:latin typeface="+mn-lt"/>
            </a:endParaRP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2938228"/>
          </a:xfrm>
        </p:spPr>
        <p:txBody>
          <a:bodyPr>
            <a:noAutofit/>
          </a:bodyPr>
          <a:lstStyle/>
          <a:p>
            <a:pPr marL="233363" indent="-233363">
              <a:spcAft>
                <a:spcPts val="600"/>
              </a:spcAft>
            </a:pPr>
            <a:r>
              <a:rPr lang="en-US"/>
              <a:t>Apply OSH principles equally to mental health and physical health</a:t>
            </a:r>
            <a:r>
              <a:rPr lang="en-US" b="0"/>
              <a:t>: early support, reasonable adjustments, non‑discrimination.</a:t>
            </a:r>
          </a:p>
          <a:p>
            <a:pPr marL="233363" indent="-233363">
              <a:spcAft>
                <a:spcPts val="600"/>
              </a:spcAft>
            </a:pPr>
            <a:r>
              <a:rPr lang="en-US"/>
              <a:t>Offer practical support</a:t>
            </a:r>
            <a:r>
              <a:rPr lang="en-US" b="0"/>
              <a:t>: adapt tasks, working time, or environments to facilitate workers’ stay at or return to work.</a:t>
            </a:r>
          </a:p>
          <a:p>
            <a:pPr marL="233363" indent="-233363">
              <a:spcAft>
                <a:spcPts val="600"/>
              </a:spcAft>
            </a:pPr>
            <a:r>
              <a:rPr lang="en-US"/>
              <a:t>Foster a supportive, stigma‑free culture</a:t>
            </a:r>
            <a:r>
              <a:rPr lang="en-US" b="0"/>
              <a:t>: raise awareness, involve workers, and encourage safe disclosure and seeking help. </a:t>
            </a:r>
            <a:endParaRPr lang="en-GB" b="0"/>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38601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n-GB" sz="1800" b="1" dirty="0">
                <a:solidFill>
                  <a:schemeClr val="tx2"/>
                </a:solidFill>
              </a:rPr>
              <a:t>Don’t forget: effective prevention starts with tackling the root causes of psychosocial risks in the workplace.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es-ES"/>
              <a:t>EU-</a:t>
            </a:r>
            <a:r>
              <a:rPr lang="es-ES" err="1"/>
              <a:t>OSHA’s</a:t>
            </a:r>
            <a:r>
              <a:rPr lang="es-ES"/>
              <a:t> Network</a:t>
            </a:r>
            <a:endParaRPr lang="en-GB"/>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EU Agencies Network Logo&#10;">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225960"/>
            <a:ext cx="194535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en-GB" sz="1400" b="1" dirty="0">
                <a:solidFill>
                  <a:schemeClr val="tx2"/>
                </a:solidFill>
                <a:hlinkClick r:id="rId5">
                  <a:extLst>
                    <a:ext uri="{A12FA001-AC4F-418D-AE19-62706E023703}">
                      <ahyp:hlinkClr xmlns:ahyp="http://schemas.microsoft.com/office/drawing/2018/hyperlinkcolor" val="tx"/>
                    </a:ext>
                  </a:extLst>
                </a:hlinkClick>
              </a:rPr>
              <a:t>EUROPEAN SOCIAL PARTNERS</a:t>
            </a:r>
            <a:endParaRPr lang="en-GB" sz="1400" b="1" dirty="0">
              <a:solidFill>
                <a:schemeClr val="tx2"/>
              </a:solidFill>
            </a:endParaRP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Enterprise Europe Newtwork Logo">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pic>
        <p:nvPicPr>
          <p:cNvPr id="11" name="Picture 10" descr="EU-OSHA Logo">
            <a:hlinkClick r:id="rId8"/>
            <a:extLst>
              <a:ext uri="{FF2B5EF4-FFF2-40B4-BE49-F238E27FC236}">
                <a16:creationId xmlns:a16="http://schemas.microsoft.com/office/drawing/2014/main" id="{1F8E5B37-E74E-3873-B27C-4C72DBE371A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30180"/>
          <a:stretch/>
        </p:blipFill>
        <p:spPr>
          <a:xfrm>
            <a:off x="5086642" y="2841666"/>
            <a:ext cx="1942515" cy="71140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en-GB" sz="1400" b="1">
                <a:solidFill>
                  <a:schemeClr val="tx2"/>
                </a:solidFill>
                <a:hlinkClick r:id="rId10">
                  <a:extLst>
                    <a:ext uri="{A12FA001-AC4F-418D-AE19-62706E023703}">
                      <ahyp:hlinkClr xmlns:ahyp="http://schemas.microsoft.com/office/drawing/2018/hyperlinkcolor" val="tx"/>
                    </a:ext>
                  </a:extLst>
                </a:hlinkClick>
              </a:rPr>
              <a:t>EU INSTITUTIONS</a:t>
            </a:r>
            <a:endParaRPr lang="en-GB" sz="1400" b="1">
              <a:solidFill>
                <a:schemeClr val="tx2"/>
              </a:solidFill>
            </a:endParaRPr>
          </a:p>
          <a:p>
            <a:pPr algn="ctr"/>
            <a:endParaRPr lang="en-GB">
              <a:solidFill>
                <a:schemeClr val="tx2"/>
              </a:solidFill>
            </a:endParaRPr>
          </a:p>
        </p:txBody>
      </p:sp>
      <p:sp>
        <p:nvSpPr>
          <p:cNvPr id="17" name="Rectangle: Single Corner Snipped 16">
            <a:extLst>
              <a:ext uri="{FF2B5EF4-FFF2-40B4-BE49-F238E27FC236}">
                <a16:creationId xmlns:a16="http://schemas.microsoft.com/office/drawing/2014/main" id="{AE90E309-D11B-0954-A506-D2CFF62DDBCE}"/>
              </a:ext>
            </a:extLst>
          </p:cNvPr>
          <p:cNvSpPr/>
          <p:nvPr/>
        </p:nvSpPr>
        <p:spPr>
          <a:xfrm>
            <a:off x="4883971" y="4097724"/>
            <a:ext cx="2009872"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en-GB" sz="1400" b="1" dirty="0">
                <a:solidFill>
                  <a:schemeClr val="tx2"/>
                </a:solidFill>
                <a:hlinkClick r:id="rId11">
                  <a:extLst>
                    <a:ext uri="{A12FA001-AC4F-418D-AE19-62706E023703}">
                      <ahyp:hlinkClr xmlns:ahyp="http://schemas.microsoft.com/office/drawing/2018/hyperlinkcolor" val="tx"/>
                    </a:ext>
                  </a:extLst>
                </a:hlinkClick>
              </a:rPr>
              <a:t>EU-OSHA NATIONAL FOCAL POINTS</a:t>
            </a:r>
            <a:endParaRPr lang="en-GB" sz="1400" b="1" dirty="0">
              <a:solidFill>
                <a:schemeClr val="tx2"/>
              </a:solidFill>
            </a:endParaRPr>
          </a:p>
          <a:p>
            <a:pPr algn="ctr"/>
            <a:endParaRPr lang="en-GB" sz="1400" b="1" dirty="0">
              <a:solidFill>
                <a:schemeClr val="tx2"/>
              </a:solidFill>
            </a:endParaRPr>
          </a:p>
        </p:txBody>
      </p:sp>
      <p:pic>
        <p:nvPicPr>
          <p:cNvPr id="13" name="Picture 6" descr="OSHVET Logo">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214843"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365760" bIns="182880" rtlCol="0" anchor="ctr"/>
          <a:lstStyle/>
          <a:p>
            <a:pPr algn="ctr"/>
            <a:r>
              <a:rPr lang="en-GB" sz="1400" b="1" dirty="0">
                <a:solidFill>
                  <a:schemeClr val="tx2"/>
                </a:solidFill>
                <a:hlinkClick r:id="rId14">
                  <a:extLst>
                    <a:ext uri="{A12FA001-AC4F-418D-AE19-62706E023703}">
                      <ahyp:hlinkClr xmlns:ahyp="http://schemas.microsoft.com/office/drawing/2018/hyperlinkcolor" val="tx"/>
                    </a:ext>
                  </a:extLst>
                </a:hlinkClick>
              </a:rPr>
              <a:t>MEDIA PARTNERS</a:t>
            </a:r>
            <a:endParaRPr lang="en-GB" sz="1400" b="1" dirty="0">
              <a:solidFill>
                <a:schemeClr val="tx2"/>
              </a:solidFill>
            </a:endParaRPr>
          </a:p>
          <a:p>
            <a:pPr algn="ct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en-GB" sz="1400" b="1">
                <a:solidFill>
                  <a:schemeClr val="tx2"/>
                </a:solidFill>
                <a:hlinkClick r:id="rId15">
                  <a:extLst>
                    <a:ext uri="{A12FA001-AC4F-418D-AE19-62706E023703}">
                      <ahyp:hlinkClr xmlns:ahyp="http://schemas.microsoft.com/office/drawing/2018/hyperlinkcolor" val="tx"/>
                    </a:ext>
                  </a:extLst>
                </a:hlinkClick>
              </a:rPr>
              <a:t>OFFICIAL CAMPAIGN PARTNERS</a:t>
            </a:r>
            <a:endParaRPr lang="en-GB" sz="1400" b="1">
              <a:solidFill>
                <a:schemeClr val="tx2"/>
              </a:solidFill>
            </a:endParaRPr>
          </a:p>
          <a:p>
            <a:pPr algn="ctr"/>
            <a:endParaRPr lang="en-GB" sz="1400" b="1">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es-ES" err="1"/>
              <a:t>Campaign</a:t>
            </a:r>
            <a:r>
              <a:rPr lang="es-ES"/>
              <a:t> </a:t>
            </a:r>
            <a:r>
              <a:rPr lang="es-ES" err="1"/>
              <a:t>resources</a:t>
            </a:r>
            <a:r>
              <a:rPr lang="es-ES"/>
              <a:t>: </a:t>
            </a:r>
            <a:r>
              <a:rPr lang="es-ES" err="1"/>
              <a:t>everything</a:t>
            </a:r>
            <a:r>
              <a:rPr lang="es-ES"/>
              <a:t> </a:t>
            </a:r>
            <a:r>
              <a:rPr lang="es-ES" err="1"/>
              <a:t>you</a:t>
            </a:r>
            <a:r>
              <a:rPr lang="es-ES"/>
              <a:t> </a:t>
            </a:r>
            <a:r>
              <a:rPr lang="es-ES" err="1"/>
              <a:t>need</a:t>
            </a:r>
            <a:r>
              <a:rPr lang="es-ES"/>
              <a:t> in one place</a:t>
            </a:r>
            <a:endParaRPr lang="en-GB"/>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en-GB" sz="1800">
                <a:solidFill>
                  <a:schemeClr val="tx2"/>
                </a:solidFill>
              </a:rPr>
              <a:t>Start with our </a:t>
            </a:r>
            <a:r>
              <a:rPr lang="en-GB" sz="1800" b="1">
                <a:solidFill>
                  <a:schemeClr val="accent2"/>
                </a:solidFill>
                <a:hlinkClick r:id="rId2">
                  <a:extLst>
                    <a:ext uri="{A12FA001-AC4F-418D-AE19-62706E023703}">
                      <ahyp:hlinkClr xmlns:ahyp="http://schemas.microsoft.com/office/drawing/2018/hyperlinkcolor" val="tx"/>
                    </a:ext>
                  </a:extLst>
                </a:hlinkClick>
              </a:rPr>
              <a:t>campaign website</a:t>
            </a:r>
            <a:r>
              <a:rPr lang="en-GB" sz="1800">
                <a:solidFill>
                  <a:srgbClr val="003399"/>
                </a:solidFill>
              </a:rPr>
              <a:t>.</a:t>
            </a:r>
          </a:p>
          <a:p>
            <a:pPr defTabSz="457189">
              <a:spcBef>
                <a:spcPts val="1200"/>
              </a:spcBef>
              <a:spcAft>
                <a:spcPts val="600"/>
              </a:spcAft>
              <a:buClr>
                <a:schemeClr val="tx2"/>
              </a:buClr>
            </a:pPr>
            <a:r>
              <a:rPr lang="en-GB" sz="1800">
                <a:solidFill>
                  <a:schemeClr val="tx2"/>
                </a:solidFill>
              </a:rPr>
              <a:t>Browse our </a:t>
            </a:r>
            <a:r>
              <a:rPr lang="en-GB" sz="1800" b="1">
                <a:solidFill>
                  <a:schemeClr val="accent2"/>
                </a:solidFill>
                <a:hlinkClick r:id="rId2">
                  <a:extLst>
                    <a:ext uri="{A12FA001-AC4F-418D-AE19-62706E023703}">
                      <ahyp:hlinkClr xmlns:ahyp="http://schemas.microsoft.com/office/drawing/2018/hyperlinkcolor" val="tx"/>
                    </a:ext>
                  </a:extLst>
                </a:hlinkClick>
              </a:rPr>
              <a:t>campaign guide</a:t>
            </a:r>
            <a:r>
              <a:rPr lang="en-GB" sz="1800" b="1">
                <a:solidFill>
                  <a:schemeClr val="accent2"/>
                </a:solidFill>
              </a:rPr>
              <a:t> </a:t>
            </a:r>
            <a:r>
              <a:rPr lang="en-GB" sz="1800">
                <a:solidFill>
                  <a:schemeClr val="tx2"/>
                </a:solidFill>
              </a:rPr>
              <a:t>to learn more about the campaign. </a:t>
            </a:r>
          </a:p>
          <a:p>
            <a:pPr defTabSz="457189">
              <a:spcBef>
                <a:spcPts val="1200"/>
              </a:spcBef>
              <a:spcAft>
                <a:spcPts val="600"/>
              </a:spcAft>
              <a:buClr>
                <a:schemeClr val="tx2"/>
              </a:buClr>
            </a:pPr>
            <a:r>
              <a:rPr lang="en-GB" sz="1800">
                <a:solidFill>
                  <a:schemeClr val="tx2"/>
                </a:solidFill>
              </a:rPr>
              <a:t>Check out our </a:t>
            </a:r>
            <a:r>
              <a:rPr lang="en-GB" sz="1800" b="1">
                <a:solidFill>
                  <a:schemeClr val="accent2"/>
                </a:solidFill>
                <a:hlinkClick r:id="rId3">
                  <a:extLst>
                    <a:ext uri="{A12FA001-AC4F-418D-AE19-62706E023703}">
                      <ahyp:hlinkClr xmlns:ahyp="http://schemas.microsoft.com/office/drawing/2018/hyperlinkcolor" val="tx"/>
                    </a:ext>
                  </a:extLst>
                </a:hlinkClick>
              </a:rPr>
              <a:t>publications</a:t>
            </a:r>
            <a:r>
              <a:rPr lang="en-GB" sz="1800">
                <a:solidFill>
                  <a:schemeClr val="tx2"/>
                </a:solidFill>
              </a:rPr>
              <a:t>, such as our infographics, factsheets and more.  </a:t>
            </a:r>
          </a:p>
          <a:p>
            <a:pPr defTabSz="457189">
              <a:spcBef>
                <a:spcPts val="1200"/>
              </a:spcBef>
              <a:spcAft>
                <a:spcPts val="600"/>
              </a:spcAft>
              <a:buClr>
                <a:schemeClr val="tx2"/>
              </a:buClr>
            </a:pPr>
            <a:endParaRPr lang="en-GB" sz="1800">
              <a:solidFill>
                <a:schemeClr val="tx2"/>
              </a:solidFill>
            </a:endParaRPr>
          </a:p>
          <a:p>
            <a:pPr defTabSz="457189">
              <a:spcBef>
                <a:spcPts val="1200"/>
              </a:spcBef>
              <a:spcAft>
                <a:spcPts val="600"/>
              </a:spcAft>
              <a:buClr>
                <a:schemeClr val="tx2"/>
              </a:buClr>
            </a:pPr>
            <a:endParaRPr lang="en-GB" sz="1800">
              <a:solidFill>
                <a:schemeClr val="tx2"/>
              </a:solidFill>
            </a:endParaRPr>
          </a:p>
          <a:p>
            <a:pPr defTabSz="457189">
              <a:spcBef>
                <a:spcPts val="1200"/>
              </a:spcBef>
              <a:spcAft>
                <a:spcPts val="600"/>
              </a:spcAft>
              <a:buClr>
                <a:schemeClr val="tx2"/>
              </a:buClr>
            </a:pPr>
            <a:endParaRPr lang="en-GB" sz="1800" b="1">
              <a:solidFill>
                <a:schemeClr val="tx2"/>
              </a:solidFill>
            </a:endParaRPr>
          </a:p>
          <a:p>
            <a:pPr defTabSz="457189">
              <a:spcBef>
                <a:spcPts val="1200"/>
              </a:spcBef>
              <a:spcAft>
                <a:spcPts val="600"/>
              </a:spcAft>
              <a:buClr>
                <a:schemeClr val="tx2"/>
              </a:buClr>
            </a:pPr>
            <a:endParaRPr lang="en-GB" sz="1800" b="1">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es-ES" dirty="0" err="1"/>
              <a:t>Toolkit</a:t>
            </a:r>
            <a:r>
              <a:rPr lang="es-ES" dirty="0"/>
              <a:t> and digital </a:t>
            </a:r>
            <a:r>
              <a:rPr lang="es-ES" dirty="0" err="1"/>
              <a:t>promotion</a:t>
            </a:r>
            <a:r>
              <a:rPr lang="es-ES" dirty="0"/>
              <a:t>: </a:t>
            </a:r>
            <a:r>
              <a:rPr lang="es-ES" dirty="0" err="1"/>
              <a:t>promote</a:t>
            </a:r>
            <a:r>
              <a:rPr lang="es-ES" dirty="0"/>
              <a:t> </a:t>
            </a:r>
            <a:r>
              <a:rPr lang="es-ES" dirty="0" err="1"/>
              <a:t>the</a:t>
            </a:r>
            <a:r>
              <a:rPr lang="es-ES" dirty="0"/>
              <a:t> </a:t>
            </a:r>
            <a:r>
              <a:rPr lang="es-ES" dirty="0" err="1"/>
              <a:t>campaign</a:t>
            </a:r>
            <a:r>
              <a:rPr lang="es-ES" dirty="0"/>
              <a:t> </a:t>
            </a:r>
            <a:r>
              <a:rPr lang="es-ES" dirty="0" err="1"/>
              <a:t>effectively</a:t>
            </a:r>
            <a:endParaRPr lang="en-GB" dirty="0"/>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000" b="1">
                <a:latin typeface="+mn-lt"/>
              </a:rPr>
              <a:t>Support the campaign:</a:t>
            </a:r>
            <a:endParaRPr lang="en-GB" sz="2000" b="1">
              <a:latin typeface="+mn-lt"/>
            </a:endParaRP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r>
              <a:rPr lang="en-GB" sz="1867" b="0" dirty="0"/>
              <a:t>use our </a:t>
            </a:r>
            <a:r>
              <a:rPr lang="en-GB" sz="1867" dirty="0"/>
              <a:t>social media kit </a:t>
            </a:r>
            <a:r>
              <a:rPr lang="en-GB" sz="1867" b="0" dirty="0"/>
              <a:t>and templates to spread the word; </a:t>
            </a:r>
          </a:p>
          <a:p>
            <a:r>
              <a:rPr lang="en-GB" sz="1867" b="0" dirty="0"/>
              <a:t>make your presentation stand out with our </a:t>
            </a:r>
            <a:r>
              <a:rPr lang="en-GB" sz="1867" dirty="0"/>
              <a:t>digital assets' library, </a:t>
            </a:r>
            <a:r>
              <a:rPr lang="en-GB" sz="1867" b="0" dirty="0"/>
              <a:t>including logos, template and more.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634916" y="3730097"/>
            <a:ext cx="4670075"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879899" y="3754161"/>
            <a:ext cx="3978103" cy="834768"/>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en-GB" sz="1867" dirty="0">
                <a:solidFill>
                  <a:schemeClr val="bg1"/>
                </a:solidFill>
              </a:rPr>
              <a:t>Start your</a:t>
            </a:r>
            <a:r>
              <a:rPr lang="en-GB" sz="1867" b="0" dirty="0">
                <a:solidFill>
                  <a:schemeClr val="bg1"/>
                </a:solidFill>
              </a:rPr>
              <a:t> </a:t>
            </a:r>
            <a:r>
              <a:rPr lang="en-GB" sz="1867" dirty="0">
                <a:solidFill>
                  <a:schemeClr val="bg1"/>
                </a:solidFill>
              </a:rPr>
              <a:t>campaign </a:t>
            </a:r>
            <a:r>
              <a:rPr lang="en-GB" sz="1867" b="0" dirty="0">
                <a:solidFill>
                  <a:schemeClr val="bg1"/>
                </a:solidFill>
              </a:rPr>
              <a:t>initiative </a:t>
            </a:r>
          </a:p>
          <a:p>
            <a:pPr marL="0" indent="0">
              <a:buNone/>
            </a:pPr>
            <a:r>
              <a:rPr lang="en-GB" sz="1867" b="0" dirty="0">
                <a:solidFill>
                  <a:schemeClr val="bg1"/>
                </a:solidFill>
              </a:rPr>
              <a:t>by using our </a:t>
            </a:r>
            <a:r>
              <a:rPr lang="en-GB" sz="1867" dirty="0">
                <a:solidFill>
                  <a:srgbClr val="92D050"/>
                </a:solidFill>
                <a:hlinkClick r:id="rId3">
                  <a:extLst>
                    <a:ext uri="{A12FA001-AC4F-418D-AE19-62706E023703}">
                      <ahyp:hlinkClr xmlns:ahyp="http://schemas.microsoft.com/office/drawing/2018/hyperlinkcolor" val="tx"/>
                    </a:ext>
                  </a:extLst>
                </a:hlinkClick>
              </a:rPr>
              <a:t>campaign toolkit</a:t>
            </a:r>
            <a:r>
              <a:rPr lang="en-GB"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es-ES" dirty="0"/>
              <a:t>How </a:t>
            </a:r>
            <a:r>
              <a:rPr lang="es-ES" dirty="0" err="1"/>
              <a:t>to</a:t>
            </a:r>
            <a:r>
              <a:rPr lang="es-ES" dirty="0"/>
              <a:t> </a:t>
            </a:r>
            <a:r>
              <a:rPr lang="es-ES" dirty="0" err="1"/>
              <a:t>get</a:t>
            </a:r>
            <a:r>
              <a:rPr lang="es-ES" dirty="0"/>
              <a:t> </a:t>
            </a:r>
            <a:r>
              <a:rPr lang="es-ES" dirty="0" err="1"/>
              <a:t>involved</a:t>
            </a:r>
            <a:r>
              <a:rPr lang="es-ES" dirty="0"/>
              <a:t> in </a:t>
            </a:r>
            <a:r>
              <a:rPr lang="es-ES" dirty="0" err="1"/>
              <a:t>the</a:t>
            </a:r>
            <a:r>
              <a:rPr lang="es-ES" dirty="0"/>
              <a:t> </a:t>
            </a:r>
            <a:r>
              <a:rPr lang="es-ES" dirty="0" err="1"/>
              <a:t>campaign</a:t>
            </a:r>
            <a:r>
              <a:rPr lang="es-ES" dirty="0"/>
              <a:t>?</a:t>
            </a:r>
            <a:endParaRPr lang="en-GB" dirty="0"/>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n-GB" b="0" dirty="0"/>
              <a:t>Organise an event, activity or initiative during the </a:t>
            </a:r>
            <a:r>
              <a:rPr lang="en-GB" dirty="0">
                <a:solidFill>
                  <a:srgbClr val="92D050"/>
                </a:solidFill>
                <a:hlinkClick r:id="rId3">
                  <a:extLst>
                    <a:ext uri="{A12FA001-AC4F-418D-AE19-62706E023703}">
                      <ahyp:hlinkClr xmlns:ahyp="http://schemas.microsoft.com/office/drawing/2018/hyperlinkcolor" val="tx"/>
                    </a:ext>
                  </a:extLst>
                </a:hlinkClick>
              </a:rPr>
              <a:t>European Week for Safety and Health at Work</a:t>
            </a:r>
            <a:r>
              <a:rPr lang="en-GB" dirty="0"/>
              <a:t>. </a:t>
            </a:r>
          </a:p>
          <a:p>
            <a:pPr marL="225425" indent="-225425">
              <a:spcAft>
                <a:spcPts val="600"/>
              </a:spcAft>
            </a:pPr>
            <a:r>
              <a:rPr lang="en-GB" b="0" dirty="0"/>
              <a:t>Get your </a:t>
            </a:r>
            <a:r>
              <a:rPr lang="en-GB" dirty="0">
                <a:solidFill>
                  <a:srgbClr val="92D050"/>
                </a:solidFill>
                <a:hlinkClick r:id="rId4">
                  <a:extLst>
                    <a:ext uri="{A12FA001-AC4F-418D-AE19-62706E023703}">
                      <ahyp:hlinkClr xmlns:ahyp="http://schemas.microsoft.com/office/drawing/2018/hyperlinkcolor" val="tx"/>
                    </a:ext>
                  </a:extLst>
                </a:hlinkClick>
              </a:rPr>
              <a:t>campaign certificate</a:t>
            </a:r>
            <a:r>
              <a:rPr lang="en-GB" dirty="0">
                <a:solidFill>
                  <a:srgbClr val="92D050"/>
                </a:solidFill>
              </a:rPr>
              <a:t> </a:t>
            </a:r>
            <a:r>
              <a:rPr lang="en-GB" b="0" dirty="0"/>
              <a:t>recognising your involvement. </a:t>
            </a:r>
            <a:endParaRPr lang="en-GB" dirty="0"/>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106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n-GB" b="0" dirty="0"/>
              <a:t>Nominate inspiring initiatives for the </a:t>
            </a:r>
            <a:r>
              <a:rPr lang="en-GB" dirty="0">
                <a:solidFill>
                  <a:srgbClr val="92D050"/>
                </a:solidFill>
                <a:hlinkClick r:id="rId5">
                  <a:extLst>
                    <a:ext uri="{A12FA001-AC4F-418D-AE19-62706E023703}">
                      <ahyp:hlinkClr xmlns:ahyp="http://schemas.microsoft.com/office/drawing/2018/hyperlinkcolor" val="tx"/>
                    </a:ext>
                  </a:extLst>
                </a:hlinkClick>
              </a:rPr>
              <a:t>Healthy Workplaces Good Practice Awards</a:t>
            </a:r>
            <a:r>
              <a:rPr lang="en-GB" b="0" dirty="0"/>
              <a:t>,</a:t>
            </a:r>
            <a:r>
              <a:rPr lang="en-US" b="0" dirty="0"/>
              <a:t> </a:t>
            </a:r>
            <a:r>
              <a:rPr lang="en-US" b="0" dirty="0" err="1"/>
              <a:t>organised</a:t>
            </a:r>
            <a:r>
              <a:rPr lang="en-US" b="0" dirty="0"/>
              <a:t> by National Focal Points. </a:t>
            </a:r>
            <a:endParaRPr lang="en-GB" b="0" dirty="0"/>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n-GB" b="0" dirty="0"/>
              <a:t>Become an </a:t>
            </a:r>
            <a:r>
              <a:rPr lang="en-GB" dirty="0">
                <a:solidFill>
                  <a:srgbClr val="92D050"/>
                </a:solidFill>
                <a:hlinkClick r:id="rId6">
                  <a:extLst>
                    <a:ext uri="{A12FA001-AC4F-418D-AE19-62706E023703}">
                      <ahyp:hlinkClr xmlns:ahyp="http://schemas.microsoft.com/office/drawing/2018/hyperlinkcolor" val="tx"/>
                    </a:ext>
                  </a:extLst>
                </a:hlinkClick>
              </a:rPr>
              <a:t>official campaign partner</a:t>
            </a:r>
            <a:r>
              <a:rPr lang="en-GB" b="0" dirty="0"/>
              <a:t>: join a pan-European network of multinational companies for increased visibility. </a:t>
            </a:r>
          </a:p>
          <a:p>
            <a:pPr marL="225425" indent="-225425">
              <a:spcAft>
                <a:spcPts val="600"/>
              </a:spcAft>
            </a:pPr>
            <a:r>
              <a:rPr lang="en-GB" b="0" dirty="0"/>
              <a:t>Become a </a:t>
            </a:r>
            <a:r>
              <a:rPr lang="en-GB" dirty="0">
                <a:solidFill>
                  <a:srgbClr val="92D050"/>
                </a:solidFill>
                <a:hlinkClick r:id="rId7">
                  <a:extLst>
                    <a:ext uri="{A12FA001-AC4F-418D-AE19-62706E023703}">
                      <ahyp:hlinkClr xmlns:ahyp="http://schemas.microsoft.com/office/drawing/2018/hyperlinkcolor" val="tx"/>
                    </a:ext>
                  </a:extLst>
                </a:hlinkClick>
              </a:rPr>
              <a:t>media partner</a:t>
            </a:r>
            <a:r>
              <a:rPr lang="en-GB" b="0" dirty="0"/>
              <a:t>: access exclusive press materials, networking opportunities and events.</a:t>
            </a:r>
            <a:endParaRPr lang="en-GB" dirty="0"/>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723790"/>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334289"/>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es-ES" dirty="0"/>
              <a:t>Stay </a:t>
            </a:r>
            <a:r>
              <a:rPr lang="es-ES" dirty="0" err="1"/>
              <a:t>connected</a:t>
            </a:r>
            <a:r>
              <a:rPr lang="es-ES" dirty="0"/>
              <a:t> </a:t>
            </a:r>
            <a:r>
              <a:rPr lang="es-ES" dirty="0" err="1"/>
              <a:t>to</a:t>
            </a:r>
            <a:r>
              <a:rPr lang="es-ES" dirty="0"/>
              <a:t> </a:t>
            </a:r>
            <a:r>
              <a:rPr lang="es-ES" dirty="0" err="1"/>
              <a:t>the</a:t>
            </a:r>
            <a:r>
              <a:rPr lang="es-ES" dirty="0"/>
              <a:t> </a:t>
            </a:r>
            <a:r>
              <a:rPr lang="es-ES" dirty="0" err="1"/>
              <a:t>campaign</a:t>
            </a:r>
            <a:endParaRPr lang="en-GB" dirty="0"/>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en-GB" dirty="0"/>
              <a:t>Healthy Workplaces Website: </a:t>
            </a:r>
            <a:r>
              <a:rPr lang="en-GB" b="0" dirty="0"/>
              <a:t>a variety of information at your fingertips. </a:t>
            </a:r>
          </a:p>
          <a:p>
            <a:pPr>
              <a:spcAft>
                <a:spcPts val="600"/>
              </a:spcAft>
            </a:pPr>
            <a:r>
              <a:rPr lang="en-GB" dirty="0"/>
              <a:t>Subscribe </a:t>
            </a:r>
            <a:r>
              <a:rPr lang="en-GB" b="0" dirty="0"/>
              <a:t>to the </a:t>
            </a:r>
            <a:r>
              <a:rPr lang="en-GB" dirty="0"/>
              <a:t>Healthy Workplaces Newsletter: </a:t>
            </a:r>
            <a:r>
              <a:rPr lang="en-GB" b="0" dirty="0"/>
              <a:t>short, shareable and straight-to-the-point news every month in your inbox.</a:t>
            </a:r>
          </a:p>
          <a:p>
            <a:pPr>
              <a:spcAft>
                <a:spcPts val="600"/>
              </a:spcAft>
            </a:pPr>
            <a:r>
              <a:rPr lang="en-GB" b="0" dirty="0"/>
              <a:t>Spread the word and follow us on </a:t>
            </a:r>
            <a:r>
              <a:rPr lang="en-GB" dirty="0"/>
              <a:t>social media</a:t>
            </a:r>
            <a:r>
              <a:rPr lang="en-GB"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en-GB" b="0" dirty="0"/>
              <a:t> </a:t>
            </a:r>
            <a:endParaRPr lang="fr-FR" dirty="0"/>
          </a:p>
        </p:txBody>
      </p:sp>
      <p:pic>
        <p:nvPicPr>
          <p:cNvPr id="6" name="Graphic 5" descr="LinkedIn logo">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Facebook logo">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Bluesky logo">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YouTube logo">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Flickr logo">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en-GB" sz="2400" b="1" i="0" u="none" strike="noStrike" baseline="0">
                <a:solidFill>
                  <a:srgbClr val="003199"/>
                </a:solidFill>
                <a:latin typeface="Myriad Pro" panose="020B0503030403020204" pitchFamily="34" charset="0"/>
              </a:rPr>
              <a:t>#EUhealthyworkplaces </a:t>
            </a:r>
            <a:endParaRPr lang="en-GB" sz="2400"/>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en-GB" sz="700" dirty="0">
                  <a:solidFill>
                    <a:schemeClr val="bg1"/>
                  </a:solidFill>
                </a:rPr>
                <a:t>© </a:t>
              </a:r>
              <a:r>
                <a:rPr lang="en-GB" sz="700" dirty="0" err="1">
                  <a:solidFill>
                    <a:schemeClr val="bg1"/>
                  </a:solidFill>
                </a:rPr>
                <a:t>PaeGAG</a:t>
              </a:r>
              <a:r>
                <a:rPr lang="en-GB" sz="700" dirty="0">
                  <a:solidFill>
                    <a:schemeClr val="bg1"/>
                  </a:solidFill>
                </a:rPr>
                <a:t>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ac9beb-95ef-4df8-be38-b0ea3ce121b4" xsi:nil="true"/>
    <lcf76f155ced4ddcb4097134ff3c332f xmlns="74375373-3c44-45ee-a688-8fa44d7da57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3B12B-D547-4B73-8D31-0938A3F8A76B}">
  <ds:schemaRefs>
    <ds:schemaRef ds:uri="http://purl.org/dc/dcmitype/"/>
    <ds:schemaRef ds:uri="http://www.w3.org/XML/1998/namespace"/>
    <ds:schemaRef ds:uri="http://purl.org/dc/elements/1.1/"/>
    <ds:schemaRef ds:uri="http://schemas.microsoft.com/office/2006/documentManagement/types"/>
    <ds:schemaRef ds:uri="d5ac9beb-95ef-4df8-be38-b0ea3ce121b4"/>
    <ds:schemaRef ds:uri="http://purl.org/dc/terms/"/>
    <ds:schemaRef ds:uri="74375373-3c44-45ee-a688-8fa44d7da57a"/>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10E6CA7E-ADC6-4B8C-A91A-19E93C49AF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1792</TotalTime>
  <Words>6346</Words>
  <Application>Microsoft Office PowerPoint</Application>
  <PresentationFormat>Widescreen</PresentationFormat>
  <Paragraphs>540</Paragraphs>
  <Slides>30</Slides>
  <Notes>28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Theme1</vt:lpstr>
      <vt:lpstr>Healthy Workplaces Campaign 2026-2028  “Together for mental health at work” </vt:lpstr>
      <vt:lpstr>Table of contents</vt:lpstr>
      <vt:lpstr>The big picture: mental health shapes daily life and work </vt:lpstr>
      <vt:lpstr>The big picture: what is at stake?</vt:lpstr>
      <vt:lpstr>The big picture: workers’ view </vt:lpstr>
      <vt:lpstr>The big picture: organisations’ vs workers’ view -1- </vt:lpstr>
      <vt:lpstr>The big picture: organisations’ view -2- </vt:lpstr>
      <vt:lpstr>Aims and objectives of the campaign</vt:lpstr>
      <vt:lpstr>Who is the campaign for? Who should take part?</vt:lpstr>
      <vt:lpstr>A roadmap to action: the five priority areas of the campaign</vt:lpstr>
      <vt:lpstr>Priority 1: Psychosocial risk assessment and management -1- </vt:lpstr>
      <vt:lpstr>Priority 1: Psychosocial risk assessment and management -2- </vt:lpstr>
      <vt:lpstr>Priority 1: Psychosocial risk assessment and management -3- </vt:lpstr>
      <vt:lpstr>Priority 1: Psychosocial risk assessment and management -4- </vt:lpstr>
      <vt:lpstr>Priority 2: harassment, sexual harassment, and violence -1- </vt:lpstr>
      <vt:lpstr>Priority 2: harassment, sexual harassment, and violence -2- </vt:lpstr>
      <vt:lpstr>Priority 2: harassment, sexual harassment, and violence -3- </vt:lpstr>
      <vt:lpstr>Priority 3: Physical risks and mental health -1- </vt:lpstr>
      <vt:lpstr>Priority 3: Physical risks and mental health -2- </vt:lpstr>
      <vt:lpstr>Priority 4: Psychosocial risks in the health and social care sector -1- </vt:lpstr>
      <vt:lpstr>Priority 4: Psychosocial risks in the health and social care sector -2- </vt:lpstr>
      <vt:lpstr>Priority 4: Psychosocial risks in the health and social care sector -3- </vt:lpstr>
      <vt:lpstr>Priority 5: Supporting mental health at work -1- </vt:lpstr>
      <vt:lpstr>Priority 5: Supporting mental health at work -2- </vt:lpstr>
      <vt:lpstr>Priority 5: Supporting mental health at work -3- </vt:lpstr>
      <vt:lpstr>EU-OSHA’s Network</vt:lpstr>
      <vt:lpstr>Campaign resources: everything you need in one place</vt:lpstr>
      <vt:lpstr>Toolkit and digital promotion: promote the campaign effectively</vt:lpstr>
      <vt:lpstr>How to get involved in the campaign?</vt:lpstr>
      <vt:lpstr>Stay connected to the campaign</vt:lpstr>
    </vt:vector>
  </TitlesOfParts>
  <Company>EU-OSHA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Naiara MACIAS - Communication Assistant</dc:creator>
  <cp:lastModifiedBy>Naiara MACIAS - Communication Assistant</cp:lastModifiedBy>
  <cp:revision>67</cp:revision>
  <dcterms:created xsi:type="dcterms:W3CDTF">2026-06-23T11:43:48Z</dcterms:created>
  <dcterms:modified xsi:type="dcterms:W3CDTF">2026-09-21T09:32:07Z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ies>
</file>