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5"/>
  </p:notesMasterIdLst>
  <p:sldIdLst>
    <p:sldId id="256" r:id="rId5"/>
    <p:sldId id="287" r:id="rId6"/>
    <p:sldId id="258" r:id="rId7"/>
    <p:sldId id="259" r:id="rId8"/>
    <p:sldId id="260" r:id="rId9"/>
    <p:sldId id="262" r:id="rId10"/>
    <p:sldId id="286" r:id="rId11"/>
    <p:sldId id="263" r:id="rId12"/>
    <p:sldId id="264" r:id="rId13"/>
    <p:sldId id="265" r:id="rId14"/>
    <p:sldId id="266" r:id="rId15"/>
    <p:sldId id="267" r:id="rId16"/>
    <p:sldId id="276" r:id="rId17"/>
    <p:sldId id="268" r:id="rId18"/>
    <p:sldId id="269" r:id="rId19"/>
    <p:sldId id="270" r:id="rId20"/>
    <p:sldId id="271" r:id="rId21"/>
    <p:sldId id="272" r:id="rId22"/>
    <p:sldId id="273" r:id="rId23"/>
    <p:sldId id="274" r:id="rId24"/>
    <p:sldId id="275" r:id="rId25"/>
    <p:sldId id="277" r:id="rId26"/>
    <p:sldId id="278" r:id="rId27"/>
    <p:sldId id="279" r:id="rId28"/>
    <p:sldId id="280" r:id="rId29"/>
    <p:sldId id="281" r:id="rId30"/>
    <p:sldId id="282" r:id="rId31"/>
    <p:sldId id="283" r:id="rId32"/>
    <p:sldId id="284" r:id="rId33"/>
    <p:sldId id="285"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16" userDrawn="1">
          <p15:clr>
            <a:srgbClr val="A4A3A4"/>
          </p15:clr>
        </p15:guide>
        <p15:guide id="2" pos="456"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5439446-41D0-63BF-B21B-7C48341877AF}" name="Pierre BERASTEGUI" initials="PB" userId="S::berastegui@osha.europa.eu::b545e255-f18a-4671-b6cb-a0065696e015" providerId="AD"/>
  <p188:author id="{0082A949-BD10-65D5-6DBE-AEC3066A7567}" name="Naiara MACIAS - Communication Assistant" initials="NM" userId="S::macias@ext.osha.europa.eu::9208f14e-163a-43fb-a9e7-9d0490f97ad9" providerId="AD"/>
  <p188:author id="{2CB21C78-CF46-9AEC-C325-DC14CDD38D22}" name="Lorenzo MUNAR" initials="LM" userId="S::munar@osha.europa.eu::f1ab06de-6021-4401-b35b-7414b4f037e5" providerId="AD"/>
  <p188:author id="{D36968A7-7B97-2C7D-FFE3-DDD73EA612A1}" name="Nina JONCZYK - Research Project Officer" initials="NO" userId="S::jonczyk@ext.osha.europa.eu::613b0174-0e22-41ac-a44e-f2a24952a36a" providerId="AD"/>
  <p188:author id="{7ACD0ECF-835A-01DA-2717-37746D1734F0}" name="Julia HODDER" initials="JH" userId="S::hodder@osha.europa.eu::b7d05ee0-26e9-4c6c-b0be-576d5de02c6d" providerId="AD"/>
  <p188:author id="{8C2161D2-FC18-67AD-520D-B257FCABDA8B}" name="Julia FLINTROP" initials="JF" userId="S::flintrop@osha.europa.eu::6b21331c-82a6-47fa-92f2-29afc76638f1" providerId="AD"/>
  <p188:author id="{BD0AEADF-9E61-5E80-33BC-439BE2CB1946}" name="Dietmar ELSLER" initials="" userId="S::elsler@osha.europa.eu::9818efce-fffa-477e-9910-a6157ee69d9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9DE4E"/>
    <a:srgbClr val="DCE1FF"/>
    <a:srgbClr val="003399"/>
    <a:srgbClr val="003366"/>
    <a:srgbClr val="E64715"/>
    <a:srgbClr val="F05151"/>
    <a:srgbClr val="967EA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562" autoAdjust="0"/>
    <p:restoredTop sz="37170" autoAdjust="0"/>
  </p:normalViewPr>
  <p:slideViewPr>
    <p:cSldViewPr snapToGrid="0">
      <p:cViewPr varScale="1">
        <p:scale>
          <a:sx n="38" d="100"/>
          <a:sy n="38" d="100"/>
        </p:scale>
        <p:origin x="2508" y="42"/>
      </p:cViewPr>
      <p:guideLst>
        <p:guide orient="horz" pos="816"/>
        <p:guide pos="456"/>
      </p:guideLst>
    </p:cSldViewPr>
  </p:slideViewPr>
  <p:outlineViewPr>
    <p:cViewPr>
      <p:scale>
        <a:sx n="33" d="100"/>
        <a:sy n="33" d="100"/>
      </p:scale>
      <p:origin x="0" y="-11266"/>
    </p:cViewPr>
  </p:outlin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iara MACIAS - Communication Assistant" userId="S::macias@ext.osha.europa.eu::9208f14e-163a-43fb-a9e7-9d0490f97ad9" providerId="AD" clId="Web-{675180A0-F66C-608A-062D-21AD97D0EFAA}"/>
    <pc:docChg chg="modSld">
      <pc:chgData name="Naiara MACIAS - Communication Assistant" userId="S::macias@ext.osha.europa.eu::9208f14e-163a-43fb-a9e7-9d0490f97ad9" providerId="AD" clId="Web-{675180A0-F66C-608A-062D-21AD97D0EFAA}" dt="2026-09-10T14:01:41.643" v="1" actId="14100"/>
      <pc:docMkLst>
        <pc:docMk/>
      </pc:docMkLst>
      <pc:sldChg chg="modSp">
        <pc:chgData name="Naiara MACIAS - Communication Assistant" userId="S::macias@ext.osha.europa.eu::9208f14e-163a-43fb-a9e7-9d0490f97ad9" providerId="AD" clId="Web-{675180A0-F66C-608A-062D-21AD97D0EFAA}" dt="2026-09-10T14:01:41.643" v="1" actId="14100"/>
        <pc:sldMkLst>
          <pc:docMk/>
          <pc:sldMk cId="1752370065" sldId="284"/>
        </pc:sldMkLst>
        <pc:spChg chg="mod">
          <ac:chgData name="Naiara MACIAS - Communication Assistant" userId="S::macias@ext.osha.europa.eu::9208f14e-163a-43fb-a9e7-9d0490f97ad9" providerId="AD" clId="Web-{675180A0-F66C-608A-062D-21AD97D0EFAA}" dt="2026-09-10T14:01:41.643" v="1" actId="14100"/>
          <ac:spMkLst>
            <pc:docMk/>
            <pc:sldMk cId="1752370065" sldId="284"/>
            <ac:spMk id="13" creationId="{78E2315A-30DE-FD38-61CD-DD0E886F17E4}"/>
          </ac:spMkLst>
        </pc:spChg>
      </pc:sldChg>
    </pc:docChg>
  </pc:docChgLst>
  <pc:docChgLst>
    <pc:chgData name="Naiara MACIAS - Communication Assistant" userId="9208f14e-163a-43fb-a9e7-9d0490f97ad9" providerId="ADAL" clId="{3BF560C9-38E3-411C-BBB1-CB3B94294DB6}"/>
    <pc:docChg chg="undo custSel modSld modMainMaster">
      <pc:chgData name="Naiara MACIAS - Communication Assistant" userId="9208f14e-163a-43fb-a9e7-9d0490f97ad9" providerId="ADAL" clId="{3BF560C9-38E3-411C-BBB1-CB3B94294DB6}" dt="2026-09-15T15:11:19.756" v="714" actId="20577"/>
      <pc:docMkLst>
        <pc:docMk/>
      </pc:docMkLst>
      <pc:sldChg chg="modSp mod">
        <pc:chgData name="Naiara MACIAS - Communication Assistant" userId="9208f14e-163a-43fb-a9e7-9d0490f97ad9" providerId="ADAL" clId="{3BF560C9-38E3-411C-BBB1-CB3B94294DB6}" dt="2026-08-27T14:27:18.338" v="77" actId="14100"/>
        <pc:sldMkLst>
          <pc:docMk/>
          <pc:sldMk cId="975932864" sldId="258"/>
        </pc:sldMkLst>
        <pc:spChg chg="mod">
          <ac:chgData name="Naiara MACIAS - Communication Assistant" userId="9208f14e-163a-43fb-a9e7-9d0490f97ad9" providerId="ADAL" clId="{3BF560C9-38E3-411C-BBB1-CB3B94294DB6}" dt="2026-08-27T14:27:01.347" v="73" actId="14100"/>
          <ac:spMkLst>
            <pc:docMk/>
            <pc:sldMk cId="975932864" sldId="258"/>
            <ac:spMk id="2" creationId="{4C1476B4-2154-C1CD-6056-5EC8C50BA72D}"/>
          </ac:spMkLst>
        </pc:spChg>
        <pc:spChg chg="mod">
          <ac:chgData name="Naiara MACIAS - Communication Assistant" userId="9208f14e-163a-43fb-a9e7-9d0490f97ad9" providerId="ADAL" clId="{3BF560C9-38E3-411C-BBB1-CB3B94294DB6}" dt="2026-08-27T14:27:18.338" v="77" actId="14100"/>
          <ac:spMkLst>
            <pc:docMk/>
            <pc:sldMk cId="975932864" sldId="258"/>
            <ac:spMk id="4" creationId="{712E9181-8079-E827-80EB-F819444B4416}"/>
          </ac:spMkLst>
        </pc:spChg>
        <pc:spChg chg="mod">
          <ac:chgData name="Naiara MACIAS - Communication Assistant" userId="9208f14e-163a-43fb-a9e7-9d0490f97ad9" providerId="ADAL" clId="{3BF560C9-38E3-411C-BBB1-CB3B94294DB6}" dt="2026-08-27T14:27:14.426" v="76" actId="14100"/>
          <ac:spMkLst>
            <pc:docMk/>
            <pc:sldMk cId="975932864" sldId="258"/>
            <ac:spMk id="5" creationId="{7AE505FB-50ED-6148-4A89-3427126BCE9C}"/>
          </ac:spMkLst>
        </pc:spChg>
      </pc:sldChg>
      <pc:sldChg chg="modSp mod">
        <pc:chgData name="Naiara MACIAS - Communication Assistant" userId="9208f14e-163a-43fb-a9e7-9d0490f97ad9" providerId="ADAL" clId="{3BF560C9-38E3-411C-BBB1-CB3B94294DB6}" dt="2026-08-27T15:09:01.625" v="614" actId="1036"/>
        <pc:sldMkLst>
          <pc:docMk/>
          <pc:sldMk cId="3331097242" sldId="262"/>
        </pc:sldMkLst>
        <pc:spChg chg="mod">
          <ac:chgData name="Naiara MACIAS - Communication Assistant" userId="9208f14e-163a-43fb-a9e7-9d0490f97ad9" providerId="ADAL" clId="{3BF560C9-38E3-411C-BBB1-CB3B94294DB6}" dt="2026-08-27T14:51:02.346" v="500" actId="14100"/>
          <ac:spMkLst>
            <pc:docMk/>
            <pc:sldMk cId="3331097242" sldId="262"/>
            <ac:spMk id="31" creationId="{9A6C7599-91BC-E7B5-BF27-43CED707F3E3}"/>
          </ac:spMkLst>
        </pc:spChg>
        <pc:spChg chg="mod">
          <ac:chgData name="Naiara MACIAS - Communication Assistant" userId="9208f14e-163a-43fb-a9e7-9d0490f97ad9" providerId="ADAL" clId="{3BF560C9-38E3-411C-BBB1-CB3B94294DB6}" dt="2026-08-27T14:50:30.998" v="499" actId="1035"/>
          <ac:spMkLst>
            <pc:docMk/>
            <pc:sldMk cId="3331097242" sldId="262"/>
            <ac:spMk id="36" creationId="{F0CF0F9B-61E6-FF00-5CE9-92E9AAC91A7A}"/>
          </ac:spMkLst>
        </pc:spChg>
        <pc:spChg chg="mod">
          <ac:chgData name="Naiara MACIAS - Communication Assistant" userId="9208f14e-163a-43fb-a9e7-9d0490f97ad9" providerId="ADAL" clId="{3BF560C9-38E3-411C-BBB1-CB3B94294DB6}" dt="2026-08-27T14:50:13.851" v="488" actId="20577"/>
          <ac:spMkLst>
            <pc:docMk/>
            <pc:sldMk cId="3331097242" sldId="262"/>
            <ac:spMk id="47" creationId="{63BD3E56-149F-3226-B9AE-5B99138F5F46}"/>
          </ac:spMkLst>
        </pc:spChg>
        <pc:spChg chg="mod">
          <ac:chgData name="Naiara MACIAS - Communication Assistant" userId="9208f14e-163a-43fb-a9e7-9d0490f97ad9" providerId="ADAL" clId="{3BF560C9-38E3-411C-BBB1-CB3B94294DB6}" dt="2026-08-27T14:51:17.386" v="501" actId="14100"/>
          <ac:spMkLst>
            <pc:docMk/>
            <pc:sldMk cId="3331097242" sldId="262"/>
            <ac:spMk id="59" creationId="{B3D97650-AE4D-B44D-B328-7AE7E54C5E67}"/>
          </ac:spMkLst>
        </pc:spChg>
        <pc:spChg chg="mod">
          <ac:chgData name="Naiara MACIAS - Communication Assistant" userId="9208f14e-163a-43fb-a9e7-9d0490f97ad9" providerId="ADAL" clId="{3BF560C9-38E3-411C-BBB1-CB3B94294DB6}" dt="2026-08-27T14:51:42.268" v="503" actId="14100"/>
          <ac:spMkLst>
            <pc:docMk/>
            <pc:sldMk cId="3331097242" sldId="262"/>
            <ac:spMk id="81" creationId="{E944D197-079A-7F87-5497-A724F128574C}"/>
          </ac:spMkLst>
        </pc:spChg>
        <pc:spChg chg="mod">
          <ac:chgData name="Naiara MACIAS - Communication Assistant" userId="9208f14e-163a-43fb-a9e7-9d0490f97ad9" providerId="ADAL" clId="{3BF560C9-38E3-411C-BBB1-CB3B94294DB6}" dt="2026-08-27T14:50:26.559" v="494" actId="1036"/>
          <ac:spMkLst>
            <pc:docMk/>
            <pc:sldMk cId="3331097242" sldId="262"/>
            <ac:spMk id="83" creationId="{103AE3D5-105C-517C-6970-616EBC6B444B}"/>
          </ac:spMkLst>
        </pc:spChg>
        <pc:spChg chg="mod">
          <ac:chgData name="Naiara MACIAS - Communication Assistant" userId="9208f14e-163a-43fb-a9e7-9d0490f97ad9" providerId="ADAL" clId="{3BF560C9-38E3-411C-BBB1-CB3B94294DB6}" dt="2026-08-27T14:51:34.547" v="502" actId="14100"/>
          <ac:spMkLst>
            <pc:docMk/>
            <pc:sldMk cId="3331097242" sldId="262"/>
            <ac:spMk id="85" creationId="{C91EB62A-4B79-AE2B-8E13-B4315C6B3E56}"/>
          </ac:spMkLst>
        </pc:spChg>
        <pc:spChg chg="mod">
          <ac:chgData name="Naiara MACIAS - Communication Assistant" userId="9208f14e-163a-43fb-a9e7-9d0490f97ad9" providerId="ADAL" clId="{3BF560C9-38E3-411C-BBB1-CB3B94294DB6}" dt="2026-08-27T14:51:58.332" v="504" actId="14100"/>
          <ac:spMkLst>
            <pc:docMk/>
            <pc:sldMk cId="3331097242" sldId="262"/>
            <ac:spMk id="98" creationId="{9E6EB131-E8A8-7E95-C383-289B204F3753}"/>
          </ac:spMkLst>
        </pc:spChg>
        <pc:spChg chg="mod">
          <ac:chgData name="Naiara MACIAS - Communication Assistant" userId="9208f14e-163a-43fb-a9e7-9d0490f97ad9" providerId="ADAL" clId="{3BF560C9-38E3-411C-BBB1-CB3B94294DB6}" dt="2026-08-27T14:52:31.019" v="517" actId="1035"/>
          <ac:spMkLst>
            <pc:docMk/>
            <pc:sldMk cId="3331097242" sldId="262"/>
            <ac:spMk id="100" creationId="{3994B876-AAE8-E8B6-4731-D4BFD324526D}"/>
          </ac:spMkLst>
        </pc:spChg>
        <pc:spChg chg="mod">
          <ac:chgData name="Naiara MACIAS - Communication Assistant" userId="9208f14e-163a-43fb-a9e7-9d0490f97ad9" providerId="ADAL" clId="{3BF560C9-38E3-411C-BBB1-CB3B94294DB6}" dt="2026-08-27T14:52:17.884" v="508" actId="1037"/>
          <ac:spMkLst>
            <pc:docMk/>
            <pc:sldMk cId="3331097242" sldId="262"/>
            <ac:spMk id="101" creationId="{28EDE9BD-0690-4F32-3C23-35FAF40A3780}"/>
          </ac:spMkLst>
        </pc:spChg>
        <pc:spChg chg="mod">
          <ac:chgData name="Naiara MACIAS - Communication Assistant" userId="9208f14e-163a-43fb-a9e7-9d0490f97ad9" providerId="ADAL" clId="{3BF560C9-38E3-411C-BBB1-CB3B94294DB6}" dt="2026-08-27T15:08:57.964" v="612" actId="1036"/>
          <ac:spMkLst>
            <pc:docMk/>
            <pc:sldMk cId="3331097242" sldId="262"/>
            <ac:spMk id="105" creationId="{94E8A230-2C71-6901-AA45-D427AF0A206A}"/>
          </ac:spMkLst>
        </pc:spChg>
        <pc:picChg chg="mod">
          <ac:chgData name="Naiara MACIAS - Communication Assistant" userId="9208f14e-163a-43fb-a9e7-9d0490f97ad9" providerId="ADAL" clId="{3BF560C9-38E3-411C-BBB1-CB3B94294DB6}" dt="2026-08-27T15:09:01.625" v="614" actId="1036"/>
          <ac:picMkLst>
            <pc:docMk/>
            <pc:sldMk cId="3331097242" sldId="262"/>
            <ac:picMk id="104" creationId="{8C13DF95-DF72-2414-8771-5094A22C232D}"/>
          </ac:picMkLst>
        </pc:picChg>
        <pc:cxnChg chg="mod">
          <ac:chgData name="Naiara MACIAS - Communication Assistant" userId="9208f14e-163a-43fb-a9e7-9d0490f97ad9" providerId="ADAL" clId="{3BF560C9-38E3-411C-BBB1-CB3B94294DB6}" dt="2026-08-27T14:28:11.531" v="109" actId="1037"/>
          <ac:cxnSpMkLst>
            <pc:docMk/>
            <pc:sldMk cId="3331097242" sldId="262"/>
            <ac:cxnSpMk id="106" creationId="{9C028D6A-574C-CC41-4A14-71FB0B9713B0}"/>
          </ac:cxnSpMkLst>
        </pc:cxnChg>
      </pc:sldChg>
      <pc:sldChg chg="modSp mod">
        <pc:chgData name="Naiara MACIAS - Communication Assistant" userId="9208f14e-163a-43fb-a9e7-9d0490f97ad9" providerId="ADAL" clId="{3BF560C9-38E3-411C-BBB1-CB3B94294DB6}" dt="2026-08-27T14:29:31.024" v="147" actId="1036"/>
        <pc:sldMkLst>
          <pc:docMk/>
          <pc:sldMk cId="3087233450" sldId="263"/>
        </pc:sldMkLst>
        <pc:spChg chg="mod">
          <ac:chgData name="Naiara MACIAS - Communication Assistant" userId="9208f14e-163a-43fb-a9e7-9d0490f97ad9" providerId="ADAL" clId="{3BF560C9-38E3-411C-BBB1-CB3B94294DB6}" dt="2026-08-27T14:29:31.024" v="147" actId="1036"/>
          <ac:spMkLst>
            <pc:docMk/>
            <pc:sldMk cId="3087233450" sldId="263"/>
            <ac:spMk id="5" creationId="{14A5E75E-DFA9-8862-DC12-065B059B0E9F}"/>
          </ac:spMkLst>
        </pc:spChg>
        <pc:spChg chg="mod">
          <ac:chgData name="Naiara MACIAS - Communication Assistant" userId="9208f14e-163a-43fb-a9e7-9d0490f97ad9" providerId="ADAL" clId="{3BF560C9-38E3-411C-BBB1-CB3B94294DB6}" dt="2026-08-27T14:29:31.024" v="147" actId="1036"/>
          <ac:spMkLst>
            <pc:docMk/>
            <pc:sldMk cId="3087233450" sldId="263"/>
            <ac:spMk id="6" creationId="{C5F18C02-0207-3E05-D877-F290FBE54F2D}"/>
          </ac:spMkLst>
        </pc:spChg>
        <pc:spChg chg="mod">
          <ac:chgData name="Naiara MACIAS - Communication Assistant" userId="9208f14e-163a-43fb-a9e7-9d0490f97ad9" providerId="ADAL" clId="{3BF560C9-38E3-411C-BBB1-CB3B94294DB6}" dt="2026-08-27T14:29:08.093" v="125" actId="1035"/>
          <ac:spMkLst>
            <pc:docMk/>
            <pc:sldMk cId="3087233450" sldId="263"/>
            <ac:spMk id="7" creationId="{1372602C-481B-8EC5-5FE3-0280CA503DA0}"/>
          </ac:spMkLst>
        </pc:spChg>
      </pc:sldChg>
      <pc:sldChg chg="modSp mod">
        <pc:chgData name="Naiara MACIAS - Communication Assistant" userId="9208f14e-163a-43fb-a9e7-9d0490f97ad9" providerId="ADAL" clId="{3BF560C9-38E3-411C-BBB1-CB3B94294DB6}" dt="2026-08-27T14:30:03.273" v="169" actId="1038"/>
        <pc:sldMkLst>
          <pc:docMk/>
          <pc:sldMk cId="719662834" sldId="264"/>
        </pc:sldMkLst>
        <pc:spChg chg="mod">
          <ac:chgData name="Naiara MACIAS - Communication Assistant" userId="9208f14e-163a-43fb-a9e7-9d0490f97ad9" providerId="ADAL" clId="{3BF560C9-38E3-411C-BBB1-CB3B94294DB6}" dt="2026-08-27T14:29:50.491" v="161" actId="108"/>
          <ac:spMkLst>
            <pc:docMk/>
            <pc:sldMk cId="719662834" sldId="264"/>
            <ac:spMk id="4" creationId="{BD5E20E1-F7B3-E4E9-82E6-ECD4246321AF}"/>
          </ac:spMkLst>
        </pc:spChg>
        <pc:picChg chg="mod">
          <ac:chgData name="Naiara MACIAS - Communication Assistant" userId="9208f14e-163a-43fb-a9e7-9d0490f97ad9" providerId="ADAL" clId="{3BF560C9-38E3-411C-BBB1-CB3B94294DB6}" dt="2026-08-27T14:30:03.273" v="169" actId="1038"/>
          <ac:picMkLst>
            <pc:docMk/>
            <pc:sldMk cId="719662834" sldId="264"/>
            <ac:picMk id="8" creationId="{7BCBDC9E-D9FB-E804-EA92-C64D22B5D5F1}"/>
          </ac:picMkLst>
        </pc:picChg>
      </pc:sldChg>
      <pc:sldChg chg="modSp mod modNotesTx">
        <pc:chgData name="Naiara MACIAS - Communication Assistant" userId="9208f14e-163a-43fb-a9e7-9d0490f97ad9" providerId="ADAL" clId="{3BF560C9-38E3-411C-BBB1-CB3B94294DB6}" dt="2026-09-15T15:09:47.093" v="696" actId="20577"/>
        <pc:sldMkLst>
          <pc:docMk/>
          <pc:sldMk cId="3728372305" sldId="265"/>
        </pc:sldMkLst>
        <pc:spChg chg="mod">
          <ac:chgData name="Naiara MACIAS - Communication Assistant" userId="9208f14e-163a-43fb-a9e7-9d0490f97ad9" providerId="ADAL" clId="{3BF560C9-38E3-411C-BBB1-CB3B94294DB6}" dt="2026-08-27T14:30:21.155" v="173" actId="14100"/>
          <ac:spMkLst>
            <pc:docMk/>
            <pc:sldMk cId="3728372305" sldId="265"/>
            <ac:spMk id="2" creationId="{FBD2DF9D-B8AE-937F-84F1-0B2BCD885A74}"/>
          </ac:spMkLst>
        </pc:spChg>
        <pc:graphicFrameChg chg="modGraphic">
          <ac:chgData name="Naiara MACIAS - Communication Assistant" userId="9208f14e-163a-43fb-a9e7-9d0490f97ad9" providerId="ADAL" clId="{3BF560C9-38E3-411C-BBB1-CB3B94294DB6}" dt="2026-08-27T14:30:16.311" v="172" actId="20577"/>
          <ac:graphicFrameMkLst>
            <pc:docMk/>
            <pc:sldMk cId="3728372305" sldId="265"/>
            <ac:graphicFrameMk id="5" creationId="{727470C4-A17D-8388-6E2A-4EDBCFCEE12C}"/>
          </ac:graphicFrameMkLst>
        </pc:graphicFrameChg>
        <pc:picChg chg="mod">
          <ac:chgData name="Naiara MACIAS - Communication Assistant" userId="9208f14e-163a-43fb-a9e7-9d0490f97ad9" providerId="ADAL" clId="{3BF560C9-38E3-411C-BBB1-CB3B94294DB6}" dt="2026-08-27T14:30:10.764" v="170" actId="14100"/>
          <ac:picMkLst>
            <pc:docMk/>
            <pc:sldMk cId="3728372305" sldId="265"/>
            <ac:picMk id="8" creationId="{0B45660B-49A7-C8B9-252D-6A3DF1F42946}"/>
          </ac:picMkLst>
        </pc:picChg>
      </pc:sldChg>
      <pc:sldChg chg="modSp mod modNotesTx">
        <pc:chgData name="Naiara MACIAS - Communication Assistant" userId="9208f14e-163a-43fb-a9e7-9d0490f97ad9" providerId="ADAL" clId="{3BF560C9-38E3-411C-BBB1-CB3B94294DB6}" dt="2026-09-15T15:09:13.244" v="678" actId="20577"/>
        <pc:sldMkLst>
          <pc:docMk/>
          <pc:sldMk cId="525878241" sldId="266"/>
        </pc:sldMkLst>
        <pc:spChg chg="mod ord">
          <ac:chgData name="Naiara MACIAS - Communication Assistant" userId="9208f14e-163a-43fb-a9e7-9d0490f97ad9" providerId="ADAL" clId="{3BF560C9-38E3-411C-BBB1-CB3B94294DB6}" dt="2026-08-27T14:30:53.346" v="182" actId="166"/>
          <ac:spMkLst>
            <pc:docMk/>
            <pc:sldMk cId="525878241" sldId="266"/>
            <ac:spMk id="4" creationId="{5EE5061C-8F42-6456-36E1-0EEAD890D909}"/>
          </ac:spMkLst>
        </pc:spChg>
      </pc:sldChg>
      <pc:sldChg chg="addSp delSp modSp mod">
        <pc:chgData name="Naiara MACIAS - Communication Assistant" userId="9208f14e-163a-43fb-a9e7-9d0490f97ad9" providerId="ADAL" clId="{3BF560C9-38E3-411C-BBB1-CB3B94294DB6}" dt="2026-09-07T14:04:03.491" v="650" actId="1035"/>
        <pc:sldMkLst>
          <pc:docMk/>
          <pc:sldMk cId="3063356121" sldId="267"/>
        </pc:sldMkLst>
        <pc:spChg chg="mod">
          <ac:chgData name="Naiara MACIAS - Communication Assistant" userId="9208f14e-163a-43fb-a9e7-9d0490f97ad9" providerId="ADAL" clId="{3BF560C9-38E3-411C-BBB1-CB3B94294DB6}" dt="2026-08-27T14:31:30.315" v="218" actId="1035"/>
          <ac:spMkLst>
            <pc:docMk/>
            <pc:sldMk cId="3063356121" sldId="267"/>
            <ac:spMk id="5" creationId="{435AF605-DAC3-06D5-9148-6D615B7C3E6C}"/>
          </ac:spMkLst>
        </pc:spChg>
        <pc:spChg chg="mod">
          <ac:chgData name="Naiara MACIAS - Communication Assistant" userId="9208f14e-163a-43fb-a9e7-9d0490f97ad9" providerId="ADAL" clId="{3BF560C9-38E3-411C-BBB1-CB3B94294DB6}" dt="2026-09-07T14:04:00.514" v="649" actId="1036"/>
          <ac:spMkLst>
            <pc:docMk/>
            <pc:sldMk cId="3063356121" sldId="267"/>
            <ac:spMk id="9" creationId="{4DC8855D-01CF-4E73-F998-DCC42C6A85DD}"/>
          </ac:spMkLst>
        </pc:spChg>
        <pc:spChg chg="mod">
          <ac:chgData name="Naiara MACIAS - Communication Assistant" userId="9208f14e-163a-43fb-a9e7-9d0490f97ad9" providerId="ADAL" clId="{3BF560C9-38E3-411C-BBB1-CB3B94294DB6}" dt="2026-09-07T14:04:03.491" v="650" actId="1035"/>
          <ac:spMkLst>
            <pc:docMk/>
            <pc:sldMk cId="3063356121" sldId="267"/>
            <ac:spMk id="10" creationId="{DCFD6557-77B8-59DD-ED72-7EF7743CFDCA}"/>
          </ac:spMkLst>
        </pc:spChg>
        <pc:spChg chg="mod">
          <ac:chgData name="Naiara MACIAS - Communication Assistant" userId="9208f14e-163a-43fb-a9e7-9d0490f97ad9" providerId="ADAL" clId="{3BF560C9-38E3-411C-BBB1-CB3B94294DB6}" dt="2026-08-27T14:31:15.804" v="200" actId="1035"/>
          <ac:spMkLst>
            <pc:docMk/>
            <pc:sldMk cId="3063356121" sldId="267"/>
            <ac:spMk id="11" creationId="{BCEE7AF2-E8EB-F4AC-A820-F6891B7433D5}"/>
          </ac:spMkLst>
        </pc:spChg>
        <pc:spChg chg="mod">
          <ac:chgData name="Naiara MACIAS - Communication Assistant" userId="9208f14e-163a-43fb-a9e7-9d0490f97ad9" providerId="ADAL" clId="{3BF560C9-38E3-411C-BBB1-CB3B94294DB6}" dt="2026-08-27T14:31:21.214" v="211" actId="1036"/>
          <ac:spMkLst>
            <pc:docMk/>
            <pc:sldMk cId="3063356121" sldId="267"/>
            <ac:spMk id="12" creationId="{DDF57967-B596-6762-5BFC-3E57F47A3704}"/>
          </ac:spMkLst>
        </pc:spChg>
      </pc:sldChg>
      <pc:sldChg chg="modSp mod">
        <pc:chgData name="Naiara MACIAS - Communication Assistant" userId="9208f14e-163a-43fb-a9e7-9d0490f97ad9" providerId="ADAL" clId="{3BF560C9-38E3-411C-BBB1-CB3B94294DB6}" dt="2026-08-27T14:33:42.980" v="249" actId="1076"/>
        <pc:sldMkLst>
          <pc:docMk/>
          <pc:sldMk cId="2351497876" sldId="268"/>
        </pc:sldMkLst>
        <pc:spChg chg="mod">
          <ac:chgData name="Naiara MACIAS - Communication Assistant" userId="9208f14e-163a-43fb-a9e7-9d0490f97ad9" providerId="ADAL" clId="{3BF560C9-38E3-411C-BBB1-CB3B94294DB6}" dt="2026-08-27T14:33:32.908" v="246" actId="14100"/>
          <ac:spMkLst>
            <pc:docMk/>
            <pc:sldMk cId="2351497876" sldId="268"/>
            <ac:spMk id="5" creationId="{C0D4E519-66B9-93E1-E83E-1DEBC498A31E}"/>
          </ac:spMkLst>
        </pc:spChg>
        <pc:picChg chg="mod">
          <ac:chgData name="Naiara MACIAS - Communication Assistant" userId="9208f14e-163a-43fb-a9e7-9d0490f97ad9" providerId="ADAL" clId="{3BF560C9-38E3-411C-BBB1-CB3B94294DB6}" dt="2026-08-27T14:33:42.980" v="249" actId="1076"/>
          <ac:picMkLst>
            <pc:docMk/>
            <pc:sldMk cId="2351497876" sldId="268"/>
            <ac:picMk id="6" creationId="{E019D5C2-FEC6-2BE9-6405-4D43C457A930}"/>
          </ac:picMkLst>
        </pc:picChg>
      </pc:sldChg>
      <pc:sldChg chg="modSp mod">
        <pc:chgData name="Naiara MACIAS - Communication Assistant" userId="9208f14e-163a-43fb-a9e7-9d0490f97ad9" providerId="ADAL" clId="{3BF560C9-38E3-411C-BBB1-CB3B94294DB6}" dt="2026-08-27T14:33:57.988" v="251" actId="14100"/>
        <pc:sldMkLst>
          <pc:docMk/>
          <pc:sldMk cId="3756103953" sldId="269"/>
        </pc:sldMkLst>
        <pc:spChg chg="mod">
          <ac:chgData name="Naiara MACIAS - Communication Assistant" userId="9208f14e-163a-43fb-a9e7-9d0490f97ad9" providerId="ADAL" clId="{3BF560C9-38E3-411C-BBB1-CB3B94294DB6}" dt="2026-08-27T14:33:57.988" v="251" actId="14100"/>
          <ac:spMkLst>
            <pc:docMk/>
            <pc:sldMk cId="3756103953" sldId="269"/>
            <ac:spMk id="3" creationId="{EABFEF4F-FA51-B257-1D4E-B52C8BCA9B9C}"/>
          </ac:spMkLst>
        </pc:spChg>
        <pc:spChg chg="mod">
          <ac:chgData name="Naiara MACIAS - Communication Assistant" userId="9208f14e-163a-43fb-a9e7-9d0490f97ad9" providerId="ADAL" clId="{3BF560C9-38E3-411C-BBB1-CB3B94294DB6}" dt="2026-08-27T14:33:54.140" v="250" actId="14100"/>
          <ac:spMkLst>
            <pc:docMk/>
            <pc:sldMk cId="3756103953" sldId="269"/>
            <ac:spMk id="4" creationId="{9CC6CADA-FDD3-A1A6-969A-E1D56BD8330C}"/>
          </ac:spMkLst>
        </pc:spChg>
      </pc:sldChg>
      <pc:sldChg chg="modSp mod">
        <pc:chgData name="Naiara MACIAS - Communication Assistant" userId="9208f14e-163a-43fb-a9e7-9d0490f97ad9" providerId="ADAL" clId="{3BF560C9-38E3-411C-BBB1-CB3B94294DB6}" dt="2026-09-07T14:05:37.205" v="663" actId="14100"/>
        <pc:sldMkLst>
          <pc:docMk/>
          <pc:sldMk cId="3275847094" sldId="270"/>
        </pc:sldMkLst>
        <pc:spChg chg="mod">
          <ac:chgData name="Naiara MACIAS - Communication Assistant" userId="9208f14e-163a-43fb-a9e7-9d0490f97ad9" providerId="ADAL" clId="{3BF560C9-38E3-411C-BBB1-CB3B94294DB6}" dt="2026-09-07T14:05:37.205" v="663" actId="14100"/>
          <ac:spMkLst>
            <pc:docMk/>
            <pc:sldMk cId="3275847094" sldId="270"/>
            <ac:spMk id="4" creationId="{22D02451-FCA1-2255-2ADB-577B7DCA6116}"/>
          </ac:spMkLst>
        </pc:spChg>
      </pc:sldChg>
      <pc:sldChg chg="modNotesTx">
        <pc:chgData name="Naiara MACIAS - Communication Assistant" userId="9208f14e-163a-43fb-a9e7-9d0490f97ad9" providerId="ADAL" clId="{3BF560C9-38E3-411C-BBB1-CB3B94294DB6}" dt="2026-09-15T15:11:04.166" v="709" actId="20577"/>
        <pc:sldMkLst>
          <pc:docMk/>
          <pc:sldMk cId="3394160274" sldId="271"/>
        </pc:sldMkLst>
      </pc:sldChg>
      <pc:sldChg chg="modSp mod modNotesTx">
        <pc:chgData name="Naiara MACIAS - Communication Assistant" userId="9208f14e-163a-43fb-a9e7-9d0490f97ad9" providerId="ADAL" clId="{3BF560C9-38E3-411C-BBB1-CB3B94294DB6}" dt="2026-09-15T15:11:19.756" v="714" actId="20577"/>
        <pc:sldMkLst>
          <pc:docMk/>
          <pc:sldMk cId="1126727459" sldId="272"/>
        </pc:sldMkLst>
        <pc:spChg chg="mod">
          <ac:chgData name="Naiara MACIAS - Communication Assistant" userId="9208f14e-163a-43fb-a9e7-9d0490f97ad9" providerId="ADAL" clId="{3BF560C9-38E3-411C-BBB1-CB3B94294DB6}" dt="2026-08-27T14:35:26.547" v="278" actId="14100"/>
          <ac:spMkLst>
            <pc:docMk/>
            <pc:sldMk cId="1126727459" sldId="272"/>
            <ac:spMk id="4" creationId="{5CBA0E8D-406A-4EE2-EE7B-7FDA583569FF}"/>
          </ac:spMkLst>
        </pc:spChg>
        <pc:spChg chg="mod">
          <ac:chgData name="Naiara MACIAS - Communication Assistant" userId="9208f14e-163a-43fb-a9e7-9d0490f97ad9" providerId="ADAL" clId="{3BF560C9-38E3-411C-BBB1-CB3B94294DB6}" dt="2026-08-27T14:34:42.116" v="256" actId="108"/>
          <ac:spMkLst>
            <pc:docMk/>
            <pc:sldMk cId="1126727459" sldId="272"/>
            <ac:spMk id="5" creationId="{C399328D-E85F-2454-F6C0-3587135632DD}"/>
          </ac:spMkLst>
        </pc:spChg>
        <pc:spChg chg="mod">
          <ac:chgData name="Naiara MACIAS - Communication Assistant" userId="9208f14e-163a-43fb-a9e7-9d0490f97ad9" providerId="ADAL" clId="{3BF560C9-38E3-411C-BBB1-CB3B94294DB6}" dt="2026-08-27T14:35:12.652" v="277" actId="14100"/>
          <ac:spMkLst>
            <pc:docMk/>
            <pc:sldMk cId="1126727459" sldId="272"/>
            <ac:spMk id="6" creationId="{85270BE9-B6B4-E837-9558-D005BF977F0D}"/>
          </ac:spMkLst>
        </pc:spChg>
        <pc:picChg chg="mod">
          <ac:chgData name="Naiara MACIAS - Communication Assistant" userId="9208f14e-163a-43fb-a9e7-9d0490f97ad9" providerId="ADAL" clId="{3BF560C9-38E3-411C-BBB1-CB3B94294DB6}" dt="2026-08-27T14:35:08.621" v="276" actId="1037"/>
          <ac:picMkLst>
            <pc:docMk/>
            <pc:sldMk cId="1126727459" sldId="272"/>
            <ac:picMk id="12" creationId="{96CEE4D5-7E5F-C921-33E5-3C8D4D28E3FC}"/>
          </ac:picMkLst>
        </pc:picChg>
      </pc:sldChg>
      <pc:sldChg chg="modSp mod">
        <pc:chgData name="Naiara MACIAS - Communication Assistant" userId="9208f14e-163a-43fb-a9e7-9d0490f97ad9" providerId="ADAL" clId="{3BF560C9-38E3-411C-BBB1-CB3B94294DB6}" dt="2026-08-27T14:35:51.284" v="281" actId="14100"/>
        <pc:sldMkLst>
          <pc:docMk/>
          <pc:sldMk cId="2331618627" sldId="273"/>
        </pc:sldMkLst>
        <pc:spChg chg="mod">
          <ac:chgData name="Naiara MACIAS - Communication Assistant" userId="9208f14e-163a-43fb-a9e7-9d0490f97ad9" providerId="ADAL" clId="{3BF560C9-38E3-411C-BBB1-CB3B94294DB6}" dt="2026-08-27T14:35:51.284" v="281" actId="14100"/>
          <ac:spMkLst>
            <pc:docMk/>
            <pc:sldMk cId="2331618627" sldId="273"/>
            <ac:spMk id="3" creationId="{5CCBC276-1616-1F51-E3A6-10D7E1A632B1}"/>
          </ac:spMkLst>
        </pc:spChg>
        <pc:spChg chg="mod">
          <ac:chgData name="Naiara MACIAS - Communication Assistant" userId="9208f14e-163a-43fb-a9e7-9d0490f97ad9" providerId="ADAL" clId="{3BF560C9-38E3-411C-BBB1-CB3B94294DB6}" dt="2026-08-27T14:35:43.764" v="280" actId="108"/>
          <ac:spMkLst>
            <pc:docMk/>
            <pc:sldMk cId="2331618627" sldId="273"/>
            <ac:spMk id="4" creationId="{35380195-1CE8-DECC-8005-1F05CB33B226}"/>
          </ac:spMkLst>
        </pc:spChg>
      </pc:sldChg>
      <pc:sldChg chg="modSp mod">
        <pc:chgData name="Naiara MACIAS - Communication Assistant" userId="9208f14e-163a-43fb-a9e7-9d0490f97ad9" providerId="ADAL" clId="{3BF560C9-38E3-411C-BBB1-CB3B94294DB6}" dt="2026-08-27T14:55:24.574" v="533" actId="14100"/>
        <pc:sldMkLst>
          <pc:docMk/>
          <pc:sldMk cId="2142931096" sldId="274"/>
        </pc:sldMkLst>
        <pc:spChg chg="mod">
          <ac:chgData name="Naiara MACIAS - Communication Assistant" userId="9208f14e-163a-43fb-a9e7-9d0490f97ad9" providerId="ADAL" clId="{3BF560C9-38E3-411C-BBB1-CB3B94294DB6}" dt="2026-08-27T14:55:24.574" v="533" actId="14100"/>
          <ac:spMkLst>
            <pc:docMk/>
            <pc:sldMk cId="2142931096" sldId="274"/>
            <ac:spMk id="3" creationId="{6F1E7306-F80C-4588-AD91-7EA7EFACBB29}"/>
          </ac:spMkLst>
        </pc:spChg>
        <pc:spChg chg="mod">
          <ac:chgData name="Naiara MACIAS - Communication Assistant" userId="9208f14e-163a-43fb-a9e7-9d0490f97ad9" providerId="ADAL" clId="{3BF560C9-38E3-411C-BBB1-CB3B94294DB6}" dt="2026-08-27T14:36:01.788" v="283" actId="14100"/>
          <ac:spMkLst>
            <pc:docMk/>
            <pc:sldMk cId="2142931096" sldId="274"/>
            <ac:spMk id="4" creationId="{A93BC99B-6219-39BA-1A46-27AE038C0E91}"/>
          </ac:spMkLst>
        </pc:spChg>
      </pc:sldChg>
      <pc:sldChg chg="modSp mod">
        <pc:chgData name="Naiara MACIAS - Communication Assistant" userId="9208f14e-163a-43fb-a9e7-9d0490f97ad9" providerId="ADAL" clId="{3BF560C9-38E3-411C-BBB1-CB3B94294DB6}" dt="2026-08-27T14:36:21.531" v="306" actId="1037"/>
        <pc:sldMkLst>
          <pc:docMk/>
          <pc:sldMk cId="1743069046" sldId="275"/>
        </pc:sldMkLst>
        <pc:spChg chg="mod">
          <ac:chgData name="Naiara MACIAS - Communication Assistant" userId="9208f14e-163a-43fb-a9e7-9d0490f97ad9" providerId="ADAL" clId="{3BF560C9-38E3-411C-BBB1-CB3B94294DB6}" dt="2026-08-27T14:36:21.531" v="306" actId="1037"/>
          <ac:spMkLst>
            <pc:docMk/>
            <pc:sldMk cId="1743069046" sldId="275"/>
            <ac:spMk id="3" creationId="{7B47A301-AB26-D0F5-79B1-8D1A868D7582}"/>
          </ac:spMkLst>
        </pc:spChg>
        <pc:spChg chg="mod">
          <ac:chgData name="Naiara MACIAS - Communication Assistant" userId="9208f14e-163a-43fb-a9e7-9d0490f97ad9" providerId="ADAL" clId="{3BF560C9-38E3-411C-BBB1-CB3B94294DB6}" dt="2026-08-27T14:36:13.308" v="284" actId="14100"/>
          <ac:spMkLst>
            <pc:docMk/>
            <pc:sldMk cId="1743069046" sldId="275"/>
            <ac:spMk id="4" creationId="{227A04EE-2DB0-D9B5-0046-D66CE4DD5F39}"/>
          </ac:spMkLst>
        </pc:spChg>
        <pc:spChg chg="mod">
          <ac:chgData name="Naiara MACIAS - Communication Assistant" userId="9208f14e-163a-43fb-a9e7-9d0490f97ad9" providerId="ADAL" clId="{3BF560C9-38E3-411C-BBB1-CB3B94294DB6}" dt="2026-08-27T14:36:21.531" v="306" actId="1037"/>
          <ac:spMkLst>
            <pc:docMk/>
            <pc:sldMk cId="1743069046" sldId="275"/>
            <ac:spMk id="7" creationId="{32E5DB43-F8AF-67D6-F8E0-7EA0FBB30A34}"/>
          </ac:spMkLst>
        </pc:spChg>
        <pc:grpChg chg="mod">
          <ac:chgData name="Naiara MACIAS - Communication Assistant" userId="9208f14e-163a-43fb-a9e7-9d0490f97ad9" providerId="ADAL" clId="{3BF560C9-38E3-411C-BBB1-CB3B94294DB6}" dt="2026-08-27T14:36:21.531" v="306" actId="1037"/>
          <ac:grpSpMkLst>
            <pc:docMk/>
            <pc:sldMk cId="1743069046" sldId="275"/>
            <ac:grpSpMk id="10" creationId="{D963D6E3-77BE-2BE6-458C-290BDFBA6FA9}"/>
          </ac:grpSpMkLst>
        </pc:grpChg>
        <pc:picChg chg="mod">
          <ac:chgData name="Naiara MACIAS - Communication Assistant" userId="9208f14e-163a-43fb-a9e7-9d0490f97ad9" providerId="ADAL" clId="{3BF560C9-38E3-411C-BBB1-CB3B94294DB6}" dt="2026-08-27T14:36:21.531" v="306" actId="1037"/>
          <ac:picMkLst>
            <pc:docMk/>
            <pc:sldMk cId="1743069046" sldId="275"/>
            <ac:picMk id="5" creationId="{460B4302-BA1D-5B05-2934-34E3F90390F3}"/>
          </ac:picMkLst>
        </pc:picChg>
      </pc:sldChg>
      <pc:sldChg chg="modSp mod modNotesTx">
        <pc:chgData name="Naiara MACIAS - Communication Assistant" userId="9208f14e-163a-43fb-a9e7-9d0490f97ad9" providerId="ADAL" clId="{3BF560C9-38E3-411C-BBB1-CB3B94294DB6}" dt="2026-09-15T15:08:58.614" v="675" actId="20577"/>
        <pc:sldMkLst>
          <pc:docMk/>
          <pc:sldMk cId="1193591122" sldId="276"/>
        </pc:sldMkLst>
        <pc:spChg chg="mod">
          <ac:chgData name="Naiara MACIAS - Communication Assistant" userId="9208f14e-163a-43fb-a9e7-9d0490f97ad9" providerId="ADAL" clId="{3BF560C9-38E3-411C-BBB1-CB3B94294DB6}" dt="2026-08-27T14:54:07.019" v="529" actId="14100"/>
          <ac:spMkLst>
            <pc:docMk/>
            <pc:sldMk cId="1193591122" sldId="276"/>
            <ac:spMk id="3" creationId="{4A7CAEB2-ACAC-341B-CED9-DD2E210A63F2}"/>
          </ac:spMkLst>
        </pc:spChg>
        <pc:spChg chg="mod">
          <ac:chgData name="Naiara MACIAS - Communication Assistant" userId="9208f14e-163a-43fb-a9e7-9d0490f97ad9" providerId="ADAL" clId="{3BF560C9-38E3-411C-BBB1-CB3B94294DB6}" dt="2026-08-27T14:54:01.331" v="528" actId="14100"/>
          <ac:spMkLst>
            <pc:docMk/>
            <pc:sldMk cId="1193591122" sldId="276"/>
            <ac:spMk id="4" creationId="{35B17C73-38C1-AC28-3702-CD6320B251BC}"/>
          </ac:spMkLst>
        </pc:spChg>
        <pc:spChg chg="mod">
          <ac:chgData name="Naiara MACIAS - Communication Assistant" userId="9208f14e-163a-43fb-a9e7-9d0490f97ad9" providerId="ADAL" clId="{3BF560C9-38E3-411C-BBB1-CB3B94294DB6}" dt="2026-09-15T15:04:43.796" v="674" actId="1036"/>
          <ac:spMkLst>
            <pc:docMk/>
            <pc:sldMk cId="1193591122" sldId="276"/>
            <ac:spMk id="9" creationId="{0429D36E-AAB9-46F0-8B35-C9C5393BD222}"/>
          </ac:spMkLst>
        </pc:spChg>
        <pc:spChg chg="mod">
          <ac:chgData name="Naiara MACIAS - Communication Assistant" userId="9208f14e-163a-43fb-a9e7-9d0490f97ad9" providerId="ADAL" clId="{3BF560C9-38E3-411C-BBB1-CB3B94294DB6}" dt="2026-08-27T14:32:21.942" v="227" actId="1076"/>
          <ac:spMkLst>
            <pc:docMk/>
            <pc:sldMk cId="1193591122" sldId="276"/>
            <ac:spMk id="14" creationId="{CE444FC9-C7DC-1D45-421A-8A331FCFE5E7}"/>
          </ac:spMkLst>
        </pc:spChg>
        <pc:spChg chg="mod">
          <ac:chgData name="Naiara MACIAS - Communication Assistant" userId="9208f14e-163a-43fb-a9e7-9d0490f97ad9" providerId="ADAL" clId="{3BF560C9-38E3-411C-BBB1-CB3B94294DB6}" dt="2026-08-27T14:32:21.942" v="227" actId="1076"/>
          <ac:spMkLst>
            <pc:docMk/>
            <pc:sldMk cId="1193591122" sldId="276"/>
            <ac:spMk id="15" creationId="{587D9CDB-64C7-5826-4CE4-57ED0F5FCF55}"/>
          </ac:spMkLst>
        </pc:spChg>
        <pc:spChg chg="mod">
          <ac:chgData name="Naiara MACIAS - Communication Assistant" userId="9208f14e-163a-43fb-a9e7-9d0490f97ad9" providerId="ADAL" clId="{3BF560C9-38E3-411C-BBB1-CB3B94294DB6}" dt="2026-08-27T14:32:30.444" v="230" actId="14100"/>
          <ac:spMkLst>
            <pc:docMk/>
            <pc:sldMk cId="1193591122" sldId="276"/>
            <ac:spMk id="16" creationId="{862C4994-88F8-1D4C-46B8-2D618BABA264}"/>
          </ac:spMkLst>
        </pc:spChg>
        <pc:spChg chg="mod">
          <ac:chgData name="Naiara MACIAS - Communication Assistant" userId="9208f14e-163a-43fb-a9e7-9d0490f97ad9" providerId="ADAL" clId="{3BF560C9-38E3-411C-BBB1-CB3B94294DB6}" dt="2026-08-27T14:32:21.942" v="227" actId="1076"/>
          <ac:spMkLst>
            <pc:docMk/>
            <pc:sldMk cId="1193591122" sldId="276"/>
            <ac:spMk id="17" creationId="{298BCD17-2F50-4F66-E531-FB0C4244FF51}"/>
          </ac:spMkLst>
        </pc:spChg>
        <pc:spChg chg="mod">
          <ac:chgData name="Naiara MACIAS - Communication Assistant" userId="9208f14e-163a-43fb-a9e7-9d0490f97ad9" providerId="ADAL" clId="{3BF560C9-38E3-411C-BBB1-CB3B94294DB6}" dt="2026-08-27T14:32:21.942" v="227" actId="1076"/>
          <ac:spMkLst>
            <pc:docMk/>
            <pc:sldMk cId="1193591122" sldId="276"/>
            <ac:spMk id="18" creationId="{F617D3DB-E549-5FBA-1451-FC2BF2A9B81C}"/>
          </ac:spMkLst>
        </pc:spChg>
        <pc:spChg chg="mod">
          <ac:chgData name="Naiara MACIAS - Communication Assistant" userId="9208f14e-163a-43fb-a9e7-9d0490f97ad9" providerId="ADAL" clId="{3BF560C9-38E3-411C-BBB1-CB3B94294DB6}" dt="2026-08-27T14:32:21.942" v="227" actId="1076"/>
          <ac:spMkLst>
            <pc:docMk/>
            <pc:sldMk cId="1193591122" sldId="276"/>
            <ac:spMk id="19" creationId="{5264E354-B395-9A71-FAE3-223B8DD054D4}"/>
          </ac:spMkLst>
        </pc:spChg>
        <pc:spChg chg="mod">
          <ac:chgData name="Naiara MACIAS - Communication Assistant" userId="9208f14e-163a-43fb-a9e7-9d0490f97ad9" providerId="ADAL" clId="{3BF560C9-38E3-411C-BBB1-CB3B94294DB6}" dt="2026-08-27T14:32:21.942" v="227" actId="1076"/>
          <ac:spMkLst>
            <pc:docMk/>
            <pc:sldMk cId="1193591122" sldId="276"/>
            <ac:spMk id="29" creationId="{999934AF-AF70-6169-DCF5-75F40B15C85E}"/>
          </ac:spMkLst>
        </pc:spChg>
        <pc:spChg chg="mod">
          <ac:chgData name="Naiara MACIAS - Communication Assistant" userId="9208f14e-163a-43fb-a9e7-9d0490f97ad9" providerId="ADAL" clId="{3BF560C9-38E3-411C-BBB1-CB3B94294DB6}" dt="2026-08-27T14:54:11.713" v="530" actId="1035"/>
          <ac:spMkLst>
            <pc:docMk/>
            <pc:sldMk cId="1193591122" sldId="276"/>
            <ac:spMk id="30" creationId="{F7E70735-201B-ED52-51CB-32F369D2854B}"/>
          </ac:spMkLst>
        </pc:spChg>
        <pc:spChg chg="mod">
          <ac:chgData name="Naiara MACIAS - Communication Assistant" userId="9208f14e-163a-43fb-a9e7-9d0490f97ad9" providerId="ADAL" clId="{3BF560C9-38E3-411C-BBB1-CB3B94294DB6}" dt="2026-08-27T14:32:36.868" v="231" actId="14100"/>
          <ac:spMkLst>
            <pc:docMk/>
            <pc:sldMk cId="1193591122" sldId="276"/>
            <ac:spMk id="31" creationId="{27A72DE3-10C3-2DC2-669C-892D4BBCABF1}"/>
          </ac:spMkLst>
        </pc:spChg>
        <pc:picChg chg="mod">
          <ac:chgData name="Naiara MACIAS - Communication Assistant" userId="9208f14e-163a-43fb-a9e7-9d0490f97ad9" providerId="ADAL" clId="{3BF560C9-38E3-411C-BBB1-CB3B94294DB6}" dt="2026-08-27T14:32:21.942" v="227" actId="1076"/>
          <ac:picMkLst>
            <pc:docMk/>
            <pc:sldMk cId="1193591122" sldId="276"/>
            <ac:picMk id="27" creationId="{F6A7610B-190D-E49F-2CC3-F0410D0A4E34}"/>
          </ac:picMkLst>
        </pc:picChg>
      </pc:sldChg>
      <pc:sldChg chg="addSp delSp modSp mod">
        <pc:chgData name="Naiara MACIAS - Communication Assistant" userId="9208f14e-163a-43fb-a9e7-9d0490f97ad9" providerId="ADAL" clId="{3BF560C9-38E3-411C-BBB1-CB3B94294DB6}" dt="2026-08-27T15:08:19.477" v="603" actId="13244"/>
        <pc:sldMkLst>
          <pc:docMk/>
          <pc:sldMk cId="3281761825" sldId="277"/>
        </pc:sldMkLst>
        <pc:spChg chg="mod">
          <ac:chgData name="Naiara MACIAS - Communication Assistant" userId="9208f14e-163a-43fb-a9e7-9d0490f97ad9" providerId="ADAL" clId="{3BF560C9-38E3-411C-BBB1-CB3B94294DB6}" dt="2026-08-27T15:08:08.691" v="602" actId="962"/>
          <ac:spMkLst>
            <pc:docMk/>
            <pc:sldMk cId="3281761825" sldId="277"/>
            <ac:spMk id="2" creationId="{D38906EA-F22D-95AA-E01E-1B5B72788FD9}"/>
          </ac:spMkLst>
        </pc:spChg>
        <pc:spChg chg="mod">
          <ac:chgData name="Naiara MACIAS - Communication Assistant" userId="9208f14e-163a-43fb-a9e7-9d0490f97ad9" providerId="ADAL" clId="{3BF560C9-38E3-411C-BBB1-CB3B94294DB6}" dt="2026-08-27T14:56:00.395" v="541" actId="14100"/>
          <ac:spMkLst>
            <pc:docMk/>
            <pc:sldMk cId="3281761825" sldId="277"/>
            <ac:spMk id="4" creationId="{292E835D-59A6-7D24-4AF7-7BD1C8FB81B1}"/>
          </ac:spMkLst>
        </pc:spChg>
        <pc:spChg chg="add mod ord">
          <ac:chgData name="Naiara MACIAS - Communication Assistant" userId="9208f14e-163a-43fb-a9e7-9d0490f97ad9" providerId="ADAL" clId="{3BF560C9-38E3-411C-BBB1-CB3B94294DB6}" dt="2026-08-27T15:08:19.477" v="603" actId="13244"/>
          <ac:spMkLst>
            <pc:docMk/>
            <pc:sldMk cId="3281761825" sldId="277"/>
            <ac:spMk id="7" creationId="{07C3B8E3-CCA6-B78A-3D0C-BC3AE560945E}"/>
          </ac:spMkLst>
        </pc:spChg>
      </pc:sldChg>
      <pc:sldChg chg="modSp mod">
        <pc:chgData name="Naiara MACIAS - Communication Assistant" userId="9208f14e-163a-43fb-a9e7-9d0490f97ad9" providerId="ADAL" clId="{3BF560C9-38E3-411C-BBB1-CB3B94294DB6}" dt="2026-08-27T14:39:32.645" v="352" actId="14100"/>
        <pc:sldMkLst>
          <pc:docMk/>
          <pc:sldMk cId="54826265" sldId="278"/>
        </pc:sldMkLst>
        <pc:spChg chg="mod">
          <ac:chgData name="Naiara MACIAS - Communication Assistant" userId="9208f14e-163a-43fb-a9e7-9d0490f97ad9" providerId="ADAL" clId="{3BF560C9-38E3-411C-BBB1-CB3B94294DB6}" dt="2026-08-27T14:38:42.639" v="339" actId="1035"/>
          <ac:spMkLst>
            <pc:docMk/>
            <pc:sldMk cId="54826265" sldId="278"/>
            <ac:spMk id="4" creationId="{C5D88E52-FA4F-21E4-CB70-9DE9EC219134}"/>
          </ac:spMkLst>
        </pc:spChg>
        <pc:picChg chg="mod">
          <ac:chgData name="Naiara MACIAS - Communication Assistant" userId="9208f14e-163a-43fb-a9e7-9d0490f97ad9" providerId="ADAL" clId="{3BF560C9-38E3-411C-BBB1-CB3B94294DB6}" dt="2026-08-27T14:39:32.645" v="352" actId="14100"/>
          <ac:picMkLst>
            <pc:docMk/>
            <pc:sldMk cId="54826265" sldId="278"/>
            <ac:picMk id="8" creationId="{08FF9576-AD91-714E-19DE-9FA911A8A138}"/>
          </ac:picMkLst>
        </pc:picChg>
      </pc:sldChg>
      <pc:sldChg chg="addSp delSp modSp mod">
        <pc:chgData name="Naiara MACIAS - Communication Assistant" userId="9208f14e-163a-43fb-a9e7-9d0490f97ad9" providerId="ADAL" clId="{3BF560C9-38E3-411C-BBB1-CB3B94294DB6}" dt="2026-08-27T14:41:24.886" v="363" actId="20577"/>
        <pc:sldMkLst>
          <pc:docMk/>
          <pc:sldMk cId="623117798" sldId="279"/>
        </pc:sldMkLst>
        <pc:spChg chg="mod">
          <ac:chgData name="Naiara MACIAS - Communication Assistant" userId="9208f14e-163a-43fb-a9e7-9d0490f97ad9" providerId="ADAL" clId="{3BF560C9-38E3-411C-BBB1-CB3B94294DB6}" dt="2026-08-27T14:41:24.886" v="363" actId="20577"/>
          <ac:spMkLst>
            <pc:docMk/>
            <pc:sldMk cId="623117798" sldId="279"/>
            <ac:spMk id="7" creationId="{30CBD275-B850-857C-5361-8A38A3AE6236}"/>
          </ac:spMkLst>
        </pc:spChg>
        <pc:spChg chg="mod">
          <ac:chgData name="Naiara MACIAS - Communication Assistant" userId="9208f14e-163a-43fb-a9e7-9d0490f97ad9" providerId="ADAL" clId="{3BF560C9-38E3-411C-BBB1-CB3B94294DB6}" dt="2026-08-27T14:40:59.423" v="359" actId="14100"/>
          <ac:spMkLst>
            <pc:docMk/>
            <pc:sldMk cId="623117798" sldId="279"/>
            <ac:spMk id="9" creationId="{412667F5-F4D0-FCC4-EC58-588FECAE8931}"/>
          </ac:spMkLst>
        </pc:spChg>
      </pc:sldChg>
      <pc:sldChg chg="modSp mod">
        <pc:chgData name="Naiara MACIAS - Communication Assistant" userId="9208f14e-163a-43fb-a9e7-9d0490f97ad9" providerId="ADAL" clId="{3BF560C9-38E3-411C-BBB1-CB3B94294DB6}" dt="2026-09-07T14:06:30.139" v="664" actId="1036"/>
        <pc:sldMkLst>
          <pc:docMk/>
          <pc:sldMk cId="1533565985" sldId="280"/>
        </pc:sldMkLst>
        <pc:spChg chg="mod">
          <ac:chgData name="Naiara MACIAS - Communication Assistant" userId="9208f14e-163a-43fb-a9e7-9d0490f97ad9" providerId="ADAL" clId="{3BF560C9-38E3-411C-BBB1-CB3B94294DB6}" dt="2026-08-27T14:41:59.967" v="367" actId="14100"/>
          <ac:spMkLst>
            <pc:docMk/>
            <pc:sldMk cId="1533565985" sldId="280"/>
            <ac:spMk id="4" creationId="{039DD0FA-6516-77A6-3C81-A9C7D123C9BD}"/>
          </ac:spMkLst>
        </pc:spChg>
        <pc:spChg chg="mod">
          <ac:chgData name="Naiara MACIAS - Communication Assistant" userId="9208f14e-163a-43fb-a9e7-9d0490f97ad9" providerId="ADAL" clId="{3BF560C9-38E3-411C-BBB1-CB3B94294DB6}" dt="2026-09-07T14:06:30.139" v="664" actId="1036"/>
          <ac:spMkLst>
            <pc:docMk/>
            <pc:sldMk cId="1533565985" sldId="280"/>
            <ac:spMk id="6" creationId="{CE0741E7-33C7-0A3D-1020-DA4AFE481E9B}"/>
          </ac:spMkLst>
        </pc:spChg>
        <pc:picChg chg="mod">
          <ac:chgData name="Naiara MACIAS - Communication Assistant" userId="9208f14e-163a-43fb-a9e7-9d0490f97ad9" providerId="ADAL" clId="{3BF560C9-38E3-411C-BBB1-CB3B94294DB6}" dt="2026-08-27T14:42:07.311" v="369" actId="1076"/>
          <ac:picMkLst>
            <pc:docMk/>
            <pc:sldMk cId="1533565985" sldId="280"/>
            <ac:picMk id="22" creationId="{3FA80D8D-A8F6-9ECD-5C8A-35E79316B081}"/>
          </ac:picMkLst>
        </pc:picChg>
      </pc:sldChg>
      <pc:sldChg chg="addSp delSp modSp mod">
        <pc:chgData name="Naiara MACIAS - Communication Assistant" userId="9208f14e-163a-43fb-a9e7-9d0490f97ad9" providerId="ADAL" clId="{3BF560C9-38E3-411C-BBB1-CB3B94294DB6}" dt="2026-09-07T14:02:17.061" v="648" actId="13244"/>
        <pc:sldMkLst>
          <pc:docMk/>
          <pc:sldMk cId="935938627" sldId="281"/>
        </pc:sldMkLst>
        <pc:spChg chg="mod">
          <ac:chgData name="Naiara MACIAS - Communication Assistant" userId="9208f14e-163a-43fb-a9e7-9d0490f97ad9" providerId="ADAL" clId="{3BF560C9-38E3-411C-BBB1-CB3B94294DB6}" dt="2026-08-27T14:42:27.240" v="373" actId="1076"/>
          <ac:spMkLst>
            <pc:docMk/>
            <pc:sldMk cId="935938627" sldId="281"/>
            <ac:spMk id="14" creationId="{0631CA97-92BF-5C76-6C76-CEB59DC584A3}"/>
          </ac:spMkLst>
        </pc:spChg>
        <pc:spChg chg="mod">
          <ac:chgData name="Naiara MACIAS - Communication Assistant" userId="9208f14e-163a-43fb-a9e7-9d0490f97ad9" providerId="ADAL" clId="{3BF560C9-38E3-411C-BBB1-CB3B94294DB6}" dt="2026-08-27T14:43:04.432" v="377" actId="14100"/>
          <ac:spMkLst>
            <pc:docMk/>
            <pc:sldMk cId="935938627" sldId="281"/>
            <ac:spMk id="15" creationId="{2779D3D2-45B6-A0D6-244C-6AA0B8A1BA3E}"/>
          </ac:spMkLst>
        </pc:spChg>
        <pc:spChg chg="mod">
          <ac:chgData name="Naiara MACIAS - Communication Assistant" userId="9208f14e-163a-43fb-a9e7-9d0490f97ad9" providerId="ADAL" clId="{3BF560C9-38E3-411C-BBB1-CB3B94294DB6}" dt="2026-08-27T15:05:50.202" v="597" actId="14100"/>
          <ac:spMkLst>
            <pc:docMk/>
            <pc:sldMk cId="935938627" sldId="281"/>
            <ac:spMk id="17" creationId="{AE90E309-D11B-0954-A506-D2CFF62DDBCE}"/>
          </ac:spMkLst>
        </pc:spChg>
        <pc:spChg chg="mod">
          <ac:chgData name="Naiara MACIAS - Communication Assistant" userId="9208f14e-163a-43fb-a9e7-9d0490f97ad9" providerId="ADAL" clId="{3BF560C9-38E3-411C-BBB1-CB3B94294DB6}" dt="2026-08-27T15:05:38.035" v="596" actId="3064"/>
          <ac:spMkLst>
            <pc:docMk/>
            <pc:sldMk cId="935938627" sldId="281"/>
            <ac:spMk id="18" creationId="{63B74202-3335-8F03-D304-506D14DAD998}"/>
          </ac:spMkLst>
        </pc:spChg>
        <pc:spChg chg="mod">
          <ac:chgData name="Naiara MACIAS - Communication Assistant" userId="9208f14e-163a-43fb-a9e7-9d0490f97ad9" providerId="ADAL" clId="{3BF560C9-38E3-411C-BBB1-CB3B94294DB6}" dt="2026-08-27T15:05:33.817" v="592" actId="14100"/>
          <ac:spMkLst>
            <pc:docMk/>
            <pc:sldMk cId="935938627" sldId="281"/>
            <ac:spMk id="19" creationId="{5155C629-3D49-9581-E052-72826EDB983E}"/>
          </ac:spMkLst>
        </pc:spChg>
        <pc:picChg chg="add mod ord">
          <ac:chgData name="Naiara MACIAS - Communication Assistant" userId="9208f14e-163a-43fb-a9e7-9d0490f97ad9" providerId="ADAL" clId="{3BF560C9-38E3-411C-BBB1-CB3B94294DB6}" dt="2026-09-07T14:02:17.061" v="648" actId="13244"/>
          <ac:picMkLst>
            <pc:docMk/>
            <pc:sldMk cId="935938627" sldId="281"/>
            <ac:picMk id="4" creationId="{7BCFE2BD-B452-F59C-A7D5-5F49C341E61B}"/>
          </ac:picMkLst>
        </pc:picChg>
        <pc:picChg chg="mod">
          <ac:chgData name="Naiara MACIAS - Communication Assistant" userId="9208f14e-163a-43fb-a9e7-9d0490f97ad9" providerId="ADAL" clId="{3BF560C9-38E3-411C-BBB1-CB3B94294DB6}" dt="2026-08-27T14:42:50.182" v="376"/>
          <ac:picMkLst>
            <pc:docMk/>
            <pc:sldMk cId="935938627" sldId="281"/>
            <ac:picMk id="12" creationId="{D9B90991-193E-ED0D-6440-B297A63455FB}"/>
          </ac:picMkLst>
        </pc:picChg>
        <pc:picChg chg="mod">
          <ac:chgData name="Naiara MACIAS - Communication Assistant" userId="9208f14e-163a-43fb-a9e7-9d0490f97ad9" providerId="ADAL" clId="{3BF560C9-38E3-411C-BBB1-CB3B94294DB6}" dt="2026-08-27T14:42:43.103" v="375"/>
          <ac:picMkLst>
            <pc:docMk/>
            <pc:sldMk cId="935938627" sldId="281"/>
            <ac:picMk id="13" creationId="{1D374714-3762-EFED-F977-F4E1D3BC146B}"/>
          </ac:picMkLst>
        </pc:picChg>
      </pc:sldChg>
      <pc:sldChg chg="modSp mod">
        <pc:chgData name="Naiara MACIAS - Communication Assistant" userId="9208f14e-163a-43fb-a9e7-9d0490f97ad9" providerId="ADAL" clId="{3BF560C9-38E3-411C-BBB1-CB3B94294DB6}" dt="2026-08-27T14:45:06.239" v="418" actId="1036"/>
        <pc:sldMkLst>
          <pc:docMk/>
          <pc:sldMk cId="2095597239" sldId="282"/>
        </pc:sldMkLst>
        <pc:spChg chg="mod">
          <ac:chgData name="Naiara MACIAS - Communication Assistant" userId="9208f14e-163a-43fb-a9e7-9d0490f97ad9" providerId="ADAL" clId="{3BF560C9-38E3-411C-BBB1-CB3B94294DB6}" dt="2026-08-27T14:44:52.193" v="383" actId="14100"/>
          <ac:spMkLst>
            <pc:docMk/>
            <pc:sldMk cId="2095597239" sldId="282"/>
            <ac:spMk id="4" creationId="{BB975000-B228-79E3-3455-5C5B8453EE84}"/>
          </ac:spMkLst>
        </pc:spChg>
        <pc:spChg chg="mod">
          <ac:chgData name="Naiara MACIAS - Communication Assistant" userId="9208f14e-163a-43fb-a9e7-9d0490f97ad9" providerId="ADAL" clId="{3BF560C9-38E3-411C-BBB1-CB3B94294DB6}" dt="2026-08-27T14:45:06.239" v="418" actId="1036"/>
          <ac:spMkLst>
            <pc:docMk/>
            <pc:sldMk cId="2095597239" sldId="282"/>
            <ac:spMk id="9" creationId="{474F9ED9-CB78-A851-00C2-3274DD84F884}"/>
          </ac:spMkLst>
        </pc:spChg>
        <pc:spChg chg="mod">
          <ac:chgData name="Naiara MACIAS - Communication Assistant" userId="9208f14e-163a-43fb-a9e7-9d0490f97ad9" providerId="ADAL" clId="{3BF560C9-38E3-411C-BBB1-CB3B94294DB6}" dt="2026-08-27T14:44:59.314" v="402" actId="1036"/>
          <ac:spMkLst>
            <pc:docMk/>
            <pc:sldMk cId="2095597239" sldId="282"/>
            <ac:spMk id="10" creationId="{C043D047-BFB3-8883-110F-DB94EAF7789A}"/>
          </ac:spMkLst>
        </pc:spChg>
      </pc:sldChg>
      <pc:sldChg chg="modSp mod">
        <pc:chgData name="Naiara MACIAS - Communication Assistant" userId="9208f14e-163a-43fb-a9e7-9d0490f97ad9" providerId="ADAL" clId="{3BF560C9-38E3-411C-BBB1-CB3B94294DB6}" dt="2026-08-27T14:46:23.057" v="435" actId="14100"/>
        <pc:sldMkLst>
          <pc:docMk/>
          <pc:sldMk cId="2258024886" sldId="283"/>
        </pc:sldMkLst>
        <pc:spChg chg="mod">
          <ac:chgData name="Naiara MACIAS - Communication Assistant" userId="9208f14e-163a-43fb-a9e7-9d0490f97ad9" providerId="ADAL" clId="{3BF560C9-38E3-411C-BBB1-CB3B94294DB6}" dt="2026-08-27T14:46:23.057" v="435" actId="14100"/>
          <ac:spMkLst>
            <pc:docMk/>
            <pc:sldMk cId="2258024886" sldId="283"/>
            <ac:spMk id="3" creationId="{26FDE9A7-A25E-C902-14C9-66E2709E5F4E}"/>
          </ac:spMkLst>
        </pc:spChg>
        <pc:spChg chg="mod">
          <ac:chgData name="Naiara MACIAS - Communication Assistant" userId="9208f14e-163a-43fb-a9e7-9d0490f97ad9" providerId="ADAL" clId="{3BF560C9-38E3-411C-BBB1-CB3B94294DB6}" dt="2026-08-27T14:45:18.739" v="419" actId="255"/>
          <ac:spMkLst>
            <pc:docMk/>
            <pc:sldMk cId="2258024886" sldId="283"/>
            <ac:spMk id="4" creationId="{3DCE6A3B-55A5-A6C4-7FB3-4DAF357D0AF2}"/>
          </ac:spMkLst>
        </pc:spChg>
        <pc:spChg chg="mod">
          <ac:chgData name="Naiara MACIAS - Communication Assistant" userId="9208f14e-163a-43fb-a9e7-9d0490f97ad9" providerId="ADAL" clId="{3BF560C9-38E3-411C-BBB1-CB3B94294DB6}" dt="2026-08-27T14:46:18.771" v="434" actId="1035"/>
          <ac:spMkLst>
            <pc:docMk/>
            <pc:sldMk cId="2258024886" sldId="283"/>
            <ac:spMk id="5" creationId="{C8C17700-6161-EBF7-2112-EDCF5E6EA9A3}"/>
          </ac:spMkLst>
        </pc:spChg>
      </pc:sldChg>
      <pc:sldChg chg="addSp delSp modSp mod">
        <pc:chgData name="Naiara MACIAS - Communication Assistant" userId="9208f14e-163a-43fb-a9e7-9d0490f97ad9" providerId="ADAL" clId="{3BF560C9-38E3-411C-BBB1-CB3B94294DB6}" dt="2026-08-27T14:57:35.119" v="543" actId="1076"/>
        <pc:sldMkLst>
          <pc:docMk/>
          <pc:sldMk cId="1752370065" sldId="284"/>
        </pc:sldMkLst>
        <pc:spChg chg="mod">
          <ac:chgData name="Naiara MACIAS - Communication Assistant" userId="9208f14e-163a-43fb-a9e7-9d0490f97ad9" providerId="ADAL" clId="{3BF560C9-38E3-411C-BBB1-CB3B94294DB6}" dt="2026-08-27T14:47:15.444" v="467" actId="108"/>
          <ac:spMkLst>
            <pc:docMk/>
            <pc:sldMk cId="1752370065" sldId="284"/>
            <ac:spMk id="4" creationId="{5C1DBC48-F142-C0B1-11C9-3E783B9F4381}"/>
          </ac:spMkLst>
        </pc:spChg>
        <pc:spChg chg="mod">
          <ac:chgData name="Naiara MACIAS - Communication Assistant" userId="9208f14e-163a-43fb-a9e7-9d0490f97ad9" providerId="ADAL" clId="{3BF560C9-38E3-411C-BBB1-CB3B94294DB6}" dt="2026-08-27T14:57:35.119" v="543" actId="1076"/>
          <ac:spMkLst>
            <pc:docMk/>
            <pc:sldMk cId="1752370065" sldId="284"/>
            <ac:spMk id="8" creationId="{0A63E1EA-0E1C-AB05-2DEB-DBC54A3321C4}"/>
          </ac:spMkLst>
        </pc:spChg>
        <pc:spChg chg="mod">
          <ac:chgData name="Naiara MACIAS - Communication Assistant" userId="9208f14e-163a-43fb-a9e7-9d0490f97ad9" providerId="ADAL" clId="{3BF560C9-38E3-411C-BBB1-CB3B94294DB6}" dt="2026-08-27T14:57:29.605" v="542" actId="14100"/>
          <ac:spMkLst>
            <pc:docMk/>
            <pc:sldMk cId="1752370065" sldId="284"/>
            <ac:spMk id="12" creationId="{CE4A36B5-CC47-3ACD-3ED6-731C64695103}"/>
          </ac:spMkLst>
        </pc:spChg>
        <pc:spChg chg="add del mod">
          <ac:chgData name="Naiara MACIAS - Communication Assistant" userId="9208f14e-163a-43fb-a9e7-9d0490f97ad9" providerId="ADAL" clId="{3BF560C9-38E3-411C-BBB1-CB3B94294DB6}" dt="2026-08-27T14:48:55.810" v="483" actId="14100"/>
          <ac:spMkLst>
            <pc:docMk/>
            <pc:sldMk cId="1752370065" sldId="284"/>
            <ac:spMk id="13" creationId="{78E2315A-30DE-FD38-61CD-DD0E886F17E4}"/>
          </ac:spMkLst>
        </pc:spChg>
        <pc:picChg chg="mod">
          <ac:chgData name="Naiara MACIAS - Communication Assistant" userId="9208f14e-163a-43fb-a9e7-9d0490f97ad9" providerId="ADAL" clId="{3BF560C9-38E3-411C-BBB1-CB3B94294DB6}" dt="2026-08-27T14:57:35.119" v="543" actId="1076"/>
          <ac:picMkLst>
            <pc:docMk/>
            <pc:sldMk cId="1752370065" sldId="284"/>
            <ac:picMk id="7" creationId="{C4C8B071-6C97-DB1B-B7DA-25B21340E56C}"/>
          </ac:picMkLst>
        </pc:picChg>
      </pc:sldChg>
      <pc:sldChg chg="modSp mod">
        <pc:chgData name="Naiara MACIAS - Communication Assistant" userId="9208f14e-163a-43fb-a9e7-9d0490f97ad9" providerId="ADAL" clId="{3BF560C9-38E3-411C-BBB1-CB3B94294DB6}" dt="2026-08-27T14:49:15.639" v="485" actId="20577"/>
        <pc:sldMkLst>
          <pc:docMk/>
          <pc:sldMk cId="2034050229" sldId="285"/>
        </pc:sldMkLst>
        <pc:spChg chg="mod">
          <ac:chgData name="Naiara MACIAS - Communication Assistant" userId="9208f14e-163a-43fb-a9e7-9d0490f97ad9" providerId="ADAL" clId="{3BF560C9-38E3-411C-BBB1-CB3B94294DB6}" dt="2026-08-27T14:49:15.639" v="485" actId="20577"/>
          <ac:spMkLst>
            <pc:docMk/>
            <pc:sldMk cId="2034050229" sldId="285"/>
            <ac:spMk id="4" creationId="{42C4DEA1-9BE3-AD4D-F2A0-108C53A69EE3}"/>
          </ac:spMkLst>
        </pc:spChg>
      </pc:sldChg>
      <pc:sldChg chg="modSp mod">
        <pc:chgData name="Naiara MACIAS - Communication Assistant" userId="9208f14e-163a-43fb-a9e7-9d0490f97ad9" providerId="ADAL" clId="{3BF560C9-38E3-411C-BBB1-CB3B94294DB6}" dt="2026-08-27T15:08:01.507" v="600" actId="13244"/>
        <pc:sldMkLst>
          <pc:docMk/>
          <pc:sldMk cId="452811783" sldId="286"/>
        </pc:sldMkLst>
        <pc:spChg chg="mod">
          <ac:chgData name="Naiara MACIAS - Communication Assistant" userId="9208f14e-163a-43fb-a9e7-9d0490f97ad9" providerId="ADAL" clId="{3BF560C9-38E3-411C-BBB1-CB3B94294DB6}" dt="2026-08-27T15:07:55.467" v="599" actId="962"/>
          <ac:spMkLst>
            <pc:docMk/>
            <pc:sldMk cId="452811783" sldId="286"/>
            <ac:spMk id="2" creationId="{D47BA438-0F2E-9C64-4D00-CD1C2707EEF5}"/>
          </ac:spMkLst>
        </pc:spChg>
        <pc:graphicFrameChg chg="mod">
          <ac:chgData name="Naiara MACIAS - Communication Assistant" userId="9208f14e-163a-43fb-a9e7-9d0490f97ad9" providerId="ADAL" clId="{3BF560C9-38E3-411C-BBB1-CB3B94294DB6}" dt="2026-08-27T15:08:01.507" v="600" actId="13244"/>
          <ac:graphicFrameMkLst>
            <pc:docMk/>
            <pc:sldMk cId="452811783" sldId="286"/>
            <ac:graphicFrameMk id="7" creationId="{25A46D38-6881-B00D-95B5-8E342FDBB6C1}"/>
          </ac:graphicFrameMkLst>
        </pc:graphicFrameChg>
      </pc:sldChg>
      <pc:sldChg chg="modSp mod">
        <pc:chgData name="Naiara MACIAS - Communication Assistant" userId="9208f14e-163a-43fb-a9e7-9d0490f97ad9" providerId="ADAL" clId="{3BF560C9-38E3-411C-BBB1-CB3B94294DB6}" dt="2026-08-27T14:26:52.787" v="72" actId="14100"/>
        <pc:sldMkLst>
          <pc:docMk/>
          <pc:sldMk cId="3914029916" sldId="287"/>
        </pc:sldMkLst>
        <pc:spChg chg="mod">
          <ac:chgData name="Naiara MACIAS - Communication Assistant" userId="9208f14e-163a-43fb-a9e7-9d0490f97ad9" providerId="ADAL" clId="{3BF560C9-38E3-411C-BBB1-CB3B94294DB6}" dt="2026-08-27T14:25:32.747" v="54" actId="14100"/>
          <ac:spMkLst>
            <pc:docMk/>
            <pc:sldMk cId="3914029916" sldId="287"/>
            <ac:spMk id="33" creationId="{45417B6B-4210-F363-EC97-88DC0E56A70C}"/>
          </ac:spMkLst>
        </pc:spChg>
        <pc:spChg chg="mod">
          <ac:chgData name="Naiara MACIAS - Communication Assistant" userId="9208f14e-163a-43fb-a9e7-9d0490f97ad9" providerId="ADAL" clId="{3BF560C9-38E3-411C-BBB1-CB3B94294DB6}" dt="2026-08-27T14:26:42.323" v="70" actId="14100"/>
          <ac:spMkLst>
            <pc:docMk/>
            <pc:sldMk cId="3914029916" sldId="287"/>
            <ac:spMk id="39" creationId="{D6A61F21-4BB5-33F3-14AD-E9F9AED5903C}"/>
          </ac:spMkLst>
        </pc:spChg>
        <pc:spChg chg="mod">
          <ac:chgData name="Naiara MACIAS - Communication Assistant" userId="9208f14e-163a-43fb-a9e7-9d0490f97ad9" providerId="ADAL" clId="{3BF560C9-38E3-411C-BBB1-CB3B94294DB6}" dt="2026-08-27T14:26:52.787" v="72" actId="14100"/>
          <ac:spMkLst>
            <pc:docMk/>
            <pc:sldMk cId="3914029916" sldId="287"/>
            <ac:spMk id="40" creationId="{01B6424F-F4D0-DCE0-D6C7-3132CBD849E2}"/>
          </ac:spMkLst>
        </pc:spChg>
        <pc:spChg chg="mod">
          <ac:chgData name="Naiara MACIAS - Communication Assistant" userId="9208f14e-163a-43fb-a9e7-9d0490f97ad9" providerId="ADAL" clId="{3BF560C9-38E3-411C-BBB1-CB3B94294DB6}" dt="2026-08-27T14:26:38.148" v="69" actId="14100"/>
          <ac:spMkLst>
            <pc:docMk/>
            <pc:sldMk cId="3914029916" sldId="287"/>
            <ac:spMk id="42" creationId="{D06124C7-8380-8747-0F0D-C7E8B15E4E95}"/>
          </ac:spMkLst>
        </pc:spChg>
        <pc:spChg chg="mod">
          <ac:chgData name="Naiara MACIAS - Communication Assistant" userId="9208f14e-163a-43fb-a9e7-9d0490f97ad9" providerId="ADAL" clId="{3BF560C9-38E3-411C-BBB1-CB3B94294DB6}" dt="2026-08-27T14:26:23.530" v="67" actId="1035"/>
          <ac:spMkLst>
            <pc:docMk/>
            <pc:sldMk cId="3914029916" sldId="287"/>
            <ac:spMk id="43" creationId="{D42E9689-5C1F-0882-7CBB-3B2D7835F7D8}"/>
          </ac:spMkLst>
        </pc:spChg>
        <pc:spChg chg="mod">
          <ac:chgData name="Naiara MACIAS - Communication Assistant" userId="9208f14e-163a-43fb-a9e7-9d0490f97ad9" providerId="ADAL" clId="{3BF560C9-38E3-411C-BBB1-CB3B94294DB6}" dt="2026-08-27T14:25:51.195" v="58" actId="14100"/>
          <ac:spMkLst>
            <pc:docMk/>
            <pc:sldMk cId="3914029916" sldId="287"/>
            <ac:spMk id="46" creationId="{D68BF147-1544-3048-5943-4AF3FAE4E94E}"/>
          </ac:spMkLst>
        </pc:spChg>
        <pc:spChg chg="mod">
          <ac:chgData name="Naiara MACIAS - Communication Assistant" userId="9208f14e-163a-43fb-a9e7-9d0490f97ad9" providerId="ADAL" clId="{3BF560C9-38E3-411C-BBB1-CB3B94294DB6}" dt="2026-08-27T14:25:58.290" v="60" actId="14100"/>
          <ac:spMkLst>
            <pc:docMk/>
            <pc:sldMk cId="3914029916" sldId="287"/>
            <ac:spMk id="47" creationId="{5F2DE310-38D7-585F-D622-7027522F2AC1}"/>
          </ac:spMkLst>
        </pc:spChg>
      </pc:sldChg>
      <pc:sldMasterChg chg="addSp delSp modSp mod modSldLayout">
        <pc:chgData name="Naiara MACIAS - Communication Assistant" userId="9208f14e-163a-43fb-a9e7-9d0490f97ad9" providerId="ADAL" clId="{3BF560C9-38E3-411C-BBB1-CB3B94294DB6}" dt="2026-08-27T14:25:16.405" v="53" actId="22"/>
        <pc:sldMasterMkLst>
          <pc:docMk/>
          <pc:sldMasterMk cId="3156849971" sldId="2147483660"/>
        </pc:sldMasterMkLst>
        <pc:picChg chg="add">
          <ac:chgData name="Naiara MACIAS - Communication Assistant" userId="9208f14e-163a-43fb-a9e7-9d0490f97ad9" providerId="ADAL" clId="{3BF560C9-38E3-411C-BBB1-CB3B94294DB6}" dt="2026-08-27T14:25:16.405" v="53" actId="22"/>
          <ac:picMkLst>
            <pc:docMk/>
            <pc:sldMasterMk cId="3156849971" sldId="2147483660"/>
            <ac:picMk id="5" creationId="{1875D9A2-80CF-55D2-0FF3-A31AA9F0569D}"/>
          </ac:picMkLst>
        </pc:picChg>
        <pc:picChg chg="add">
          <ac:chgData name="Naiara MACIAS - Communication Assistant" userId="9208f14e-163a-43fb-a9e7-9d0490f97ad9" providerId="ADAL" clId="{3BF560C9-38E3-411C-BBB1-CB3B94294DB6}" dt="2026-08-27T14:25:16.405" v="53" actId="22"/>
          <ac:picMkLst>
            <pc:docMk/>
            <pc:sldMasterMk cId="3156849971" sldId="2147483660"/>
            <ac:picMk id="7" creationId="{C24F3DFC-BB13-541C-5987-4F332A2EE5E7}"/>
          </ac:picMkLst>
        </pc:picChg>
        <pc:sldLayoutChg chg="addSp delSp modSp mod">
          <pc:chgData name="Naiara MACIAS - Communication Assistant" userId="9208f14e-163a-43fb-a9e7-9d0490f97ad9" providerId="ADAL" clId="{3BF560C9-38E3-411C-BBB1-CB3B94294DB6}" dt="2026-08-27T14:25:05.733" v="51" actId="22"/>
          <pc:sldLayoutMkLst>
            <pc:docMk/>
            <pc:sldMasterMk cId="3156849971" sldId="2147483660"/>
            <pc:sldLayoutMk cId="582440864" sldId="2147483661"/>
          </pc:sldLayoutMkLst>
          <pc:picChg chg="add">
            <ac:chgData name="Naiara MACIAS - Communication Assistant" userId="9208f14e-163a-43fb-a9e7-9d0490f97ad9" providerId="ADAL" clId="{3BF560C9-38E3-411C-BBB1-CB3B94294DB6}" dt="2026-08-27T14:24:20.665" v="31" actId="22"/>
            <ac:picMkLst>
              <pc:docMk/>
              <pc:sldMasterMk cId="3156849971" sldId="2147483660"/>
              <pc:sldLayoutMk cId="582440864" sldId="2147483661"/>
              <ac:picMk id="8" creationId="{E4A50FCD-43A9-4E3C-F443-6562B593A22A}"/>
            </ac:picMkLst>
          </pc:picChg>
          <pc:picChg chg="add">
            <ac:chgData name="Naiara MACIAS - Communication Assistant" userId="9208f14e-163a-43fb-a9e7-9d0490f97ad9" providerId="ADAL" clId="{3BF560C9-38E3-411C-BBB1-CB3B94294DB6}" dt="2026-08-27T14:25:05.733" v="51" actId="22"/>
            <ac:picMkLst>
              <pc:docMk/>
              <pc:sldMasterMk cId="3156849971" sldId="2147483660"/>
              <pc:sldLayoutMk cId="582440864" sldId="2147483661"/>
              <ac:picMk id="14" creationId="{ABA83AAE-A485-9245-C4DA-18BF2E195C92}"/>
            </ac:picMkLst>
          </pc:picChg>
        </pc:sldLayoutChg>
        <pc:sldLayoutChg chg="modSp">
          <pc:chgData name="Naiara MACIAS - Communication Assistant" userId="9208f14e-163a-43fb-a9e7-9d0490f97ad9" providerId="ADAL" clId="{3BF560C9-38E3-411C-BBB1-CB3B94294DB6}" dt="2026-08-27T14:22:39.070" v="0" actId="735"/>
          <pc:sldLayoutMkLst>
            <pc:docMk/>
            <pc:sldMasterMk cId="3156849971" sldId="2147483660"/>
            <pc:sldLayoutMk cId="2151164458" sldId="2147483662"/>
          </pc:sldLayoutMkLst>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file:///\\DOCUMENT1.communication1.ntld\translations\Projects\eCdT_jobs\post-processing\Roberto%20-%20POST\2026\EuOsha\2026-052%20HWC%20-%20General%20PPT-%20Together%20for%20Mental%20Health%20at%20Work%20FINAL.embed01_E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GB"/>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GB"/>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bar"/>
        <c:grouping val="clustered"/>
        <c:varyColors val="0"/>
        <c:ser>
          <c:idx val="0"/>
          <c:order val="0"/>
          <c:tx>
            <c:strRef>
              <c:f>Sheet1!$B$1</c:f>
              <c:strCache>
                <c:ptCount val="1"/>
                <c:pt idx="0">
                  <c:v>2019</c:v>
                </c:pt>
              </c:strCache>
            </c:strRef>
          </c:tx>
          <c:spPr>
            <a:solidFill>
              <a:schemeClr val="accent1"/>
            </a:solidFill>
            <a:ln>
              <a:noFill/>
            </a:ln>
            <a:effectLst/>
            <a:sp3d/>
          </c:spPr>
          <c:invertIfNegative val="0"/>
          <c:cat>
            <c:strRef>
              <c:f>Sheet1!$A$2:$A$6</c:f>
              <c:strCache>
                <c:ptCount val="5"/>
                <c:pt idx="0">
                  <c:v>Temor a la pérdida del empleo</c:v>
                </c:pt>
                <c:pt idx="1">
                  <c:v>Jornadas de trabajo largas o irregulares</c:v>
                </c:pt>
                <c:pt idx="2">
                  <c:v>Mala comunicación o cooperación en la organización</c:v>
                </c:pt>
                <c:pt idx="3">
                  <c:v>Apremio de tiempo</c:v>
                </c:pt>
                <c:pt idx="4">
                  <c:v>Contactos conflictivos con clientela, pacientes, alumnado, etc.</c:v>
                </c:pt>
              </c:strCache>
            </c:strRef>
          </c:cat>
          <c:val>
            <c:numRef>
              <c:f>Sheet1!$B$2:$B$6</c:f>
              <c:numCache>
                <c:formatCode>General</c:formatCode>
                <c:ptCount val="5"/>
                <c:pt idx="0">
                  <c:v>11</c:v>
                </c:pt>
                <c:pt idx="1">
                  <c:v>21</c:v>
                </c:pt>
                <c:pt idx="2">
                  <c:v>18</c:v>
                </c:pt>
                <c:pt idx="3">
                  <c:v>45</c:v>
                </c:pt>
                <c:pt idx="4">
                  <c:v>59</c:v>
                </c:pt>
              </c:numCache>
            </c:numRef>
          </c:val>
          <c:extLst>
            <c:ext xmlns:c16="http://schemas.microsoft.com/office/drawing/2014/chart" uri="{C3380CC4-5D6E-409C-BE32-E72D297353CC}">
              <c16:uniqueId val="{00000000-D690-4400-BC6C-3F1D5E31BA17}"/>
            </c:ext>
          </c:extLst>
        </c:ser>
        <c:ser>
          <c:idx val="1"/>
          <c:order val="1"/>
          <c:tx>
            <c:strRef>
              <c:f>Sheet1!$C$1</c:f>
              <c:strCache>
                <c:ptCount val="1"/>
                <c:pt idx="0">
                  <c:v>2024</c:v>
                </c:pt>
              </c:strCache>
            </c:strRef>
          </c:tx>
          <c:spPr>
            <a:solidFill>
              <a:schemeClr val="accent2"/>
            </a:solidFill>
            <a:ln>
              <a:noFill/>
            </a:ln>
            <a:effectLst/>
            <a:sp3d/>
          </c:spPr>
          <c:invertIfNegative val="0"/>
          <c:cat>
            <c:strRef>
              <c:f>Sheet1!$A$2:$A$6</c:f>
              <c:strCache>
                <c:ptCount val="5"/>
                <c:pt idx="0">
                  <c:v>Temor a la pérdida del empleo</c:v>
                </c:pt>
                <c:pt idx="1">
                  <c:v>Jornadas de trabajo largas o irregulares</c:v>
                </c:pt>
                <c:pt idx="2">
                  <c:v>Mala comunicación o cooperación en la organización</c:v>
                </c:pt>
                <c:pt idx="3">
                  <c:v>Apremio de tiempo</c:v>
                </c:pt>
                <c:pt idx="4">
                  <c:v>Contactos conflictivos con clientela, pacientes, alumnado, etc.</c:v>
                </c:pt>
              </c:strCache>
            </c:strRef>
          </c:cat>
          <c:val>
            <c:numRef>
              <c:f>Sheet1!$C$2:$C$6</c:f>
              <c:numCache>
                <c:formatCode>General</c:formatCode>
                <c:ptCount val="5"/>
                <c:pt idx="0">
                  <c:v>10</c:v>
                </c:pt>
                <c:pt idx="1">
                  <c:v>18</c:v>
                </c:pt>
                <c:pt idx="2">
                  <c:v>19</c:v>
                </c:pt>
                <c:pt idx="3">
                  <c:v>43</c:v>
                </c:pt>
                <c:pt idx="4">
                  <c:v>56</c:v>
                </c:pt>
              </c:numCache>
            </c:numRef>
          </c:val>
          <c:extLst>
            <c:ext xmlns:c16="http://schemas.microsoft.com/office/drawing/2014/chart" uri="{C3380CC4-5D6E-409C-BE32-E72D297353CC}">
              <c16:uniqueId val="{00000001-D690-4400-BC6C-3F1D5E31BA17}"/>
            </c:ext>
          </c:extLst>
        </c:ser>
        <c:dLbls>
          <c:showLegendKey val="0"/>
          <c:showVal val="0"/>
          <c:showCatName val="0"/>
          <c:showSerName val="0"/>
          <c:showPercent val="0"/>
          <c:showBubbleSize val="0"/>
        </c:dLbls>
        <c:gapWidth val="150"/>
        <c:shape val="box"/>
        <c:axId val="1053880415"/>
        <c:axId val="1053885215"/>
        <c:axId val="0"/>
      </c:bar3DChart>
      <c:catAx>
        <c:axId val="1053880415"/>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lgn="just">
              <a:defRPr sz="1400" b="1" i="0" u="none" strike="noStrike" kern="1200" baseline="0">
                <a:solidFill>
                  <a:schemeClr val="accent1"/>
                </a:solidFill>
                <a:latin typeface="Arial" panose="020B0604020202020204" pitchFamily="34" charset="0"/>
                <a:ea typeface="+mn-ea"/>
                <a:cs typeface="+mn-cs"/>
              </a:defRPr>
            </a:pPr>
            <a:endParaRPr lang="fr-FR"/>
          </a:p>
        </c:txPr>
        <c:crossAx val="1053885215"/>
        <c:crosses val="autoZero"/>
        <c:auto val="1"/>
        <c:lblAlgn val="ctr"/>
        <c:lblOffset val="100"/>
        <c:noMultiLvlLbl val="0"/>
      </c:catAx>
      <c:valAx>
        <c:axId val="1053885215"/>
        <c:scaling>
          <c:orientation val="minMax"/>
          <c:max val="80"/>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crossAx val="1053880415"/>
        <c:crosses val="autoZero"/>
        <c:crossBetween val="between"/>
        <c:majorUnit val="20"/>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r-FR"/>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CE6A6F5-5D28-48AE-957C-EA227EE48F4E}" type="doc">
      <dgm:prSet loTypeId="urn:microsoft.com/office/officeart/2005/8/layout/vList5" loCatId="list" qsTypeId="urn:microsoft.com/office/officeart/2005/8/quickstyle/simple1#1" qsCatId="simple" csTypeId="urn:microsoft.com/office/officeart/2005/8/colors/colorful2#1" csCatId="colorful" phldr="1"/>
      <dgm:spPr/>
      <dgm:t>
        <a:bodyPr/>
        <a:lstStyle/>
        <a:p>
          <a:endParaRPr lang="en-GB"/>
        </a:p>
      </dgm:t>
    </dgm:pt>
    <dgm:pt modelId="{7A410FC2-9FF2-4A71-9050-BBD8DD5788F9}">
      <dgm:prSet phldrT="[Text]" custT="1"/>
      <dgm:spPr>
        <a:solidFill>
          <a:srgbClr val="A9DE4E"/>
        </a:solidFill>
        <a:ln w="25400" cap="flat" cmpd="sng" algn="ctr">
          <a:solidFill>
            <a:srgbClr val="FFFFFF">
              <a:hueOff val="0"/>
              <a:satOff val="0"/>
              <a:lumOff val="0"/>
              <a:alphaOff val="0"/>
            </a:srgbClr>
          </a:solidFill>
          <a:prstDash val="solid"/>
        </a:ln>
        <a:effectLst/>
      </dgm:spPr>
      <dgm:t>
        <a:bodyPr spcFirstLastPara="0" vert="horz" wrap="square" lIns="53340" tIns="26670" rIns="53340" bIns="26670" numCol="1" spcCol="1270" anchor="ctr" anchorCtr="0"/>
        <a:lstStyle/>
        <a:p>
          <a:pPr marL="0" lvl="0" algn="ctr" defTabSz="622300">
            <a:lnSpc>
              <a:spcPct val="90000"/>
            </a:lnSpc>
            <a:spcBef>
              <a:spcPct val="0"/>
            </a:spcBef>
            <a:spcAft>
              <a:spcPct val="35000"/>
            </a:spcAft>
            <a:buNone/>
          </a:pPr>
          <a:r>
            <a:rPr lang="es-ES" sz="1600" b="1">
              <a:solidFill>
                <a:srgbClr val="003399"/>
              </a:solidFill>
              <a:latin typeface="Arial" panose="020B0604020202020204" pitchFamily="34" charset="0"/>
              <a:ea typeface="Arial"/>
              <a:cs typeface="Arial" panose="020B0604020202020204" pitchFamily="34" charset="0"/>
            </a:rPr>
            <a:t>ÁREA PRIORITARIA 1 </a:t>
          </a:r>
        </a:p>
        <a:p>
          <a:pPr marL="0" lvl="0" algn="ctr" defTabSz="622300">
            <a:lnSpc>
              <a:spcPct val="90000"/>
            </a:lnSpc>
            <a:spcBef>
              <a:spcPct val="0"/>
            </a:spcBef>
            <a:spcAft>
              <a:spcPct val="35000"/>
            </a:spcAft>
            <a:buNone/>
          </a:pPr>
          <a:r>
            <a:rPr lang="es-ES" sz="1600" b="0" i="1">
              <a:solidFill>
                <a:srgbClr val="003399"/>
              </a:solidFill>
              <a:latin typeface="Arial" panose="020B0604020202020204" pitchFamily="34" charset="0"/>
              <a:ea typeface="Arial"/>
              <a:cs typeface="Arial" panose="020B0604020202020204" pitchFamily="34" charset="0"/>
            </a:rPr>
            <a:t>Febrero – mayo de 2027 </a:t>
          </a:r>
        </a:p>
      </dgm:t>
    </dgm:pt>
    <dgm:pt modelId="{E5192DBA-1282-4789-83C1-A114652B3D01}" type="parTrans" cxnId="{72257B5F-9AB1-4ADB-B095-542B36F580E1}">
      <dgm:prSet/>
      <dgm:spPr/>
      <dgm:t>
        <a:bodyPr/>
        <a:lstStyle/>
        <a:p>
          <a:endParaRPr lang="en-GB" sz="1600">
            <a:latin typeface="Arial" panose="020B0604020202020204" pitchFamily="34" charset="0"/>
            <a:cs typeface="Arial" panose="020B0604020202020204" pitchFamily="34" charset="0"/>
          </a:endParaRPr>
        </a:p>
      </dgm:t>
    </dgm:pt>
    <dgm:pt modelId="{D84B9280-5EE6-4D2C-8EFD-BB2351204C4E}" type="sibTrans" cxnId="{72257B5F-9AB1-4ADB-B095-542B36F580E1}">
      <dgm:prSet/>
      <dgm:spPr/>
      <dgm:t>
        <a:bodyPr/>
        <a:lstStyle/>
        <a:p>
          <a:endParaRPr lang="en-GB" sz="1600">
            <a:latin typeface="Arial" panose="020B0604020202020204" pitchFamily="34" charset="0"/>
            <a:cs typeface="Arial" panose="020B0604020202020204" pitchFamily="34" charset="0"/>
          </a:endParaRPr>
        </a:p>
      </dgm:t>
    </dgm:pt>
    <dgm:pt modelId="{88038DFD-C93C-441F-AAC0-60334A7BB63A}">
      <dgm:prSet phldrT="[Text]" custT="1"/>
      <dgm:spPr>
        <a:solidFill>
          <a:srgbClr val="A9DE4E">
            <a:alpha val="40000"/>
          </a:srgbClr>
        </a:solidFill>
        <a:ln w="25400" cap="flat" cmpd="sng" algn="ctr">
          <a:solidFill>
            <a:srgbClr val="FFFFFF">
              <a:lumMod val="85000"/>
              <a:alpha val="90000"/>
            </a:srgbClr>
          </a:solidFill>
          <a:prstDash val="solid"/>
        </a:ln>
        <a:effectLst/>
      </dgm:spPr>
      <dgm:t>
        <a:bodyPr spcFirstLastPara="0" vert="horz" wrap="square" lIns="247650" tIns="123825" rIns="247650" bIns="123825" numCol="1" spcCol="1270" anchor="ctr" anchorCtr="0"/>
        <a:lstStyle/>
        <a:p>
          <a:pPr>
            <a:buFont typeface="Symbol" panose="05050102010706020507" pitchFamily="18" charset="2"/>
            <a:buNone/>
          </a:pPr>
          <a:r>
            <a:rPr lang="es-ES" sz="1600" b="1">
              <a:solidFill>
                <a:srgbClr val="003399"/>
              </a:solidFill>
              <a:latin typeface="Arial" panose="020B0604020202020204" pitchFamily="34" charset="0"/>
              <a:cs typeface="Arial" panose="020B0604020202020204" pitchFamily="34" charset="0"/>
            </a:rPr>
            <a:t>Evaluación y gestión de los riesgos psicosociales</a:t>
          </a:r>
        </a:p>
      </dgm:t>
    </dgm:pt>
    <dgm:pt modelId="{6D3C8C0A-C785-444A-9D50-B836B89432D9}" type="parTrans" cxnId="{83DDFF40-3133-4F70-88EE-E860D7484E69}">
      <dgm:prSet/>
      <dgm:spPr/>
      <dgm:t>
        <a:bodyPr/>
        <a:lstStyle/>
        <a:p>
          <a:endParaRPr lang="en-GB" sz="1600">
            <a:latin typeface="Arial" panose="020B0604020202020204" pitchFamily="34" charset="0"/>
            <a:cs typeface="Arial" panose="020B0604020202020204" pitchFamily="34" charset="0"/>
          </a:endParaRPr>
        </a:p>
      </dgm:t>
    </dgm:pt>
    <dgm:pt modelId="{8D5E5108-3096-44C7-AB83-ACC644BC4F12}" type="sibTrans" cxnId="{83DDFF40-3133-4F70-88EE-E860D7484E69}">
      <dgm:prSet/>
      <dgm:spPr/>
      <dgm:t>
        <a:bodyPr/>
        <a:lstStyle/>
        <a:p>
          <a:endParaRPr lang="en-GB" sz="1600">
            <a:latin typeface="Arial" panose="020B0604020202020204" pitchFamily="34" charset="0"/>
            <a:cs typeface="Arial" panose="020B0604020202020204" pitchFamily="34" charset="0"/>
          </a:endParaRPr>
        </a:p>
      </dgm:t>
    </dgm:pt>
    <dgm:pt modelId="{B131F061-6BB1-4E7B-ACAF-E0D409F2865B}">
      <dgm:prSet phldrT="[Text]" custT="1"/>
      <dgm:spPr>
        <a:solidFill>
          <a:srgbClr val="A9DE4E"/>
        </a:solidFill>
      </dgm:spPr>
      <dgm:t>
        <a:bodyPr/>
        <a:lstStyle/>
        <a:p>
          <a:r>
            <a:rPr lang="es-ES" sz="1600" b="1">
              <a:solidFill>
                <a:srgbClr val="003399"/>
              </a:solidFill>
              <a:latin typeface="Arial" panose="020B0604020202020204" pitchFamily="34" charset="0"/>
              <a:cs typeface="Arial" panose="020B0604020202020204" pitchFamily="34" charset="0"/>
            </a:rPr>
            <a:t>ÁREA PRIORITARIA 2</a:t>
          </a:r>
        </a:p>
        <a:p>
          <a:r>
            <a:rPr lang="es-ES" sz="1600" i="1">
              <a:solidFill>
                <a:srgbClr val="003399"/>
              </a:solidFill>
              <a:latin typeface="Arial" panose="020B0604020202020204" pitchFamily="34" charset="0"/>
              <a:ea typeface="Arial"/>
              <a:cs typeface="Arial" panose="020B0604020202020204" pitchFamily="34" charset="0"/>
            </a:rPr>
            <a:t>Junio – septiembre de 2027 </a:t>
          </a:r>
        </a:p>
      </dgm:t>
    </dgm:pt>
    <dgm:pt modelId="{83005AB3-E457-4FA5-BD48-DA2C536C35DF}" type="parTrans" cxnId="{3C5FA098-67BA-459E-8562-FB39A676B27A}">
      <dgm:prSet/>
      <dgm:spPr/>
      <dgm:t>
        <a:bodyPr/>
        <a:lstStyle/>
        <a:p>
          <a:endParaRPr lang="en-GB" sz="1600">
            <a:latin typeface="Arial" panose="020B0604020202020204" pitchFamily="34" charset="0"/>
            <a:cs typeface="Arial" panose="020B0604020202020204" pitchFamily="34" charset="0"/>
          </a:endParaRPr>
        </a:p>
      </dgm:t>
    </dgm:pt>
    <dgm:pt modelId="{5DCBC904-6A1D-4EB9-97B2-46099583CBC6}" type="sibTrans" cxnId="{3C5FA098-67BA-459E-8562-FB39A676B27A}">
      <dgm:prSet/>
      <dgm:spPr/>
      <dgm:t>
        <a:bodyPr/>
        <a:lstStyle/>
        <a:p>
          <a:endParaRPr lang="en-GB" sz="1600">
            <a:latin typeface="Arial" panose="020B0604020202020204" pitchFamily="34" charset="0"/>
            <a:cs typeface="Arial" panose="020B0604020202020204" pitchFamily="34" charset="0"/>
          </a:endParaRPr>
        </a:p>
      </dgm:t>
    </dgm:pt>
    <dgm:pt modelId="{2F84272C-0715-47FD-BB09-06C4E362E37A}">
      <dgm:prSet phldrT="[Text]" custT="1"/>
      <dgm:spPr>
        <a:solidFill>
          <a:srgbClr val="A9DE4E">
            <a:alpha val="40000"/>
          </a:srgbClr>
        </a:solidFill>
        <a:ln>
          <a:solidFill>
            <a:schemeClr val="bg1">
              <a:lumMod val="85000"/>
              <a:alpha val="90000"/>
            </a:schemeClr>
          </a:solidFill>
        </a:ln>
      </dgm:spPr>
      <dgm:t>
        <a:bodyPr/>
        <a:lstStyle/>
        <a:p>
          <a:pPr>
            <a:buFont typeface="Symbol" panose="05050102010706020507" pitchFamily="18" charset="2"/>
            <a:buNone/>
          </a:pPr>
          <a:r>
            <a:rPr lang="es-ES" sz="1600" b="1">
              <a:solidFill>
                <a:srgbClr val="003399"/>
              </a:solidFill>
              <a:latin typeface="Arial" panose="020B0604020202020204" pitchFamily="34" charset="0"/>
              <a:ea typeface="Arial"/>
              <a:cs typeface="Arial" panose="020B0604020202020204" pitchFamily="34" charset="0"/>
            </a:rPr>
            <a:t>Acoso psicológico, acoso sexual y violencia</a:t>
          </a:r>
        </a:p>
      </dgm:t>
    </dgm:pt>
    <dgm:pt modelId="{0EE3AA32-F317-46BD-9D44-B4770E7D8E8A}" type="parTrans" cxnId="{819718DF-7B60-495A-B3F7-4AEBEC405BE1}">
      <dgm:prSet/>
      <dgm:spPr/>
      <dgm:t>
        <a:bodyPr/>
        <a:lstStyle/>
        <a:p>
          <a:endParaRPr lang="en-GB" sz="1600">
            <a:latin typeface="Arial" panose="020B0604020202020204" pitchFamily="34" charset="0"/>
            <a:cs typeface="Arial" panose="020B0604020202020204" pitchFamily="34" charset="0"/>
          </a:endParaRPr>
        </a:p>
      </dgm:t>
    </dgm:pt>
    <dgm:pt modelId="{231F0753-9056-4D22-98F5-D82845A02673}" type="sibTrans" cxnId="{819718DF-7B60-495A-B3F7-4AEBEC405BE1}">
      <dgm:prSet/>
      <dgm:spPr/>
      <dgm:t>
        <a:bodyPr/>
        <a:lstStyle/>
        <a:p>
          <a:endParaRPr lang="en-GB" sz="1600">
            <a:latin typeface="Arial" panose="020B0604020202020204" pitchFamily="34" charset="0"/>
            <a:cs typeface="Arial" panose="020B0604020202020204" pitchFamily="34" charset="0"/>
          </a:endParaRPr>
        </a:p>
      </dgm:t>
    </dgm:pt>
    <dgm:pt modelId="{17673758-FE9B-444B-B2EF-84BC2C623892}">
      <dgm:prSet phldrT="[Text]" custT="1"/>
      <dgm:spPr>
        <a:solidFill>
          <a:srgbClr val="A9DE4E"/>
        </a:solidFill>
        <a:ln w="25400" cap="flat" cmpd="sng" algn="ctr">
          <a:solidFill>
            <a:srgbClr val="FFFFFF">
              <a:hueOff val="0"/>
              <a:satOff val="0"/>
              <a:lumOff val="0"/>
              <a:alphaOff val="0"/>
            </a:srgbClr>
          </a:solidFill>
          <a:prstDash val="solid"/>
        </a:ln>
        <a:effectLst/>
      </dgm:spPr>
      <dgm:t>
        <a:bodyPr spcFirstLastPara="0" vert="horz" wrap="square" lIns="53340" tIns="26670" rIns="53340" bIns="26670" numCol="1" spcCol="1270" anchor="ctr" anchorCtr="0"/>
        <a:lstStyle/>
        <a:p>
          <a:r>
            <a:rPr lang="es-ES" sz="1600" b="1">
              <a:solidFill>
                <a:srgbClr val="003399"/>
              </a:solidFill>
              <a:latin typeface="Arial" panose="020B0604020202020204" pitchFamily="34" charset="0"/>
              <a:ea typeface="Arial"/>
              <a:cs typeface="Arial" panose="020B0604020202020204" pitchFamily="34" charset="0"/>
            </a:rPr>
            <a:t>ÁREA PRIORITARIA 3</a:t>
          </a:r>
        </a:p>
        <a:p>
          <a:r>
            <a:rPr lang="es-ES" sz="1600" i="1">
              <a:solidFill>
                <a:srgbClr val="003399"/>
              </a:solidFill>
              <a:latin typeface="Arial" panose="020B0604020202020204" pitchFamily="34" charset="0"/>
              <a:ea typeface="Arial"/>
              <a:cs typeface="Arial" panose="020B0604020202020204" pitchFamily="34" charset="0"/>
            </a:rPr>
            <a:t>Octubre de 2027 – enero de 2028 </a:t>
          </a:r>
        </a:p>
      </dgm:t>
    </dgm:pt>
    <dgm:pt modelId="{8AA97127-CC49-4681-8382-6EE83D7DD448}" type="parTrans" cxnId="{B6161E40-1F25-4808-B6B6-5578F85E62E4}">
      <dgm:prSet/>
      <dgm:spPr/>
      <dgm:t>
        <a:bodyPr/>
        <a:lstStyle/>
        <a:p>
          <a:endParaRPr lang="en-GB" sz="1600">
            <a:latin typeface="Arial" panose="020B0604020202020204" pitchFamily="34" charset="0"/>
            <a:cs typeface="Arial" panose="020B0604020202020204" pitchFamily="34" charset="0"/>
          </a:endParaRPr>
        </a:p>
      </dgm:t>
    </dgm:pt>
    <dgm:pt modelId="{9684D408-C8D0-4D7F-A554-DF2D39C317B9}" type="sibTrans" cxnId="{B6161E40-1F25-4808-B6B6-5578F85E62E4}">
      <dgm:prSet/>
      <dgm:spPr/>
      <dgm:t>
        <a:bodyPr/>
        <a:lstStyle/>
        <a:p>
          <a:endParaRPr lang="en-GB" sz="1600">
            <a:latin typeface="Arial" panose="020B0604020202020204" pitchFamily="34" charset="0"/>
            <a:cs typeface="Arial" panose="020B0604020202020204" pitchFamily="34" charset="0"/>
          </a:endParaRPr>
        </a:p>
      </dgm:t>
    </dgm:pt>
    <dgm:pt modelId="{A8678A12-CFA1-4A73-A19E-C588688F9244}">
      <dgm:prSet phldrT="[Text]" custT="1"/>
      <dgm:spPr>
        <a:solidFill>
          <a:srgbClr val="A9DE4E">
            <a:alpha val="40000"/>
          </a:srgbClr>
        </a:solidFill>
        <a:ln w="25400" cap="flat" cmpd="sng" algn="ctr">
          <a:solidFill>
            <a:srgbClr val="FFFFFF">
              <a:lumMod val="85000"/>
              <a:alpha val="90000"/>
            </a:srgbClr>
          </a:solidFill>
          <a:prstDash val="solid"/>
        </a:ln>
        <a:effectLst/>
      </dgm:spPr>
      <dgm:t>
        <a:bodyPr spcFirstLastPara="0" vert="horz" wrap="square" lIns="247650" tIns="123825" rIns="247650" bIns="123825" numCol="1" spcCol="1270" anchor="ctr" anchorCtr="0"/>
        <a:lstStyle/>
        <a:p>
          <a:pPr>
            <a:buFont typeface="Symbol" panose="05050102010706020507" pitchFamily="18" charset="2"/>
            <a:buNone/>
          </a:pPr>
          <a:r>
            <a:rPr lang="es-ES" sz="1600" b="1">
              <a:solidFill>
                <a:srgbClr val="003399"/>
              </a:solidFill>
              <a:latin typeface="Arial" panose="020B0604020202020204" pitchFamily="34" charset="0"/>
              <a:ea typeface="Arial"/>
              <a:cs typeface="Arial" panose="020B0604020202020204" pitchFamily="34" charset="0"/>
            </a:rPr>
            <a:t>Riesgos físicos y salud mental</a:t>
          </a:r>
        </a:p>
      </dgm:t>
    </dgm:pt>
    <dgm:pt modelId="{75DF78F7-DC90-4A90-83CA-85D6C80C1F0F}" type="parTrans" cxnId="{1079B132-5D62-400C-A9D2-CCFB207F84E9}">
      <dgm:prSet/>
      <dgm:spPr/>
      <dgm:t>
        <a:bodyPr/>
        <a:lstStyle/>
        <a:p>
          <a:endParaRPr lang="en-GB" sz="1600">
            <a:latin typeface="Arial" panose="020B0604020202020204" pitchFamily="34" charset="0"/>
            <a:cs typeface="Arial" panose="020B0604020202020204" pitchFamily="34" charset="0"/>
          </a:endParaRPr>
        </a:p>
      </dgm:t>
    </dgm:pt>
    <dgm:pt modelId="{B50A4B0C-FB77-4508-A748-FD77A5ACD977}" type="sibTrans" cxnId="{1079B132-5D62-400C-A9D2-CCFB207F84E9}">
      <dgm:prSet/>
      <dgm:spPr/>
      <dgm:t>
        <a:bodyPr/>
        <a:lstStyle/>
        <a:p>
          <a:endParaRPr lang="en-GB" sz="1600">
            <a:latin typeface="Arial" panose="020B0604020202020204" pitchFamily="34" charset="0"/>
            <a:cs typeface="Arial" panose="020B0604020202020204" pitchFamily="34" charset="0"/>
          </a:endParaRPr>
        </a:p>
      </dgm:t>
    </dgm:pt>
    <dgm:pt modelId="{DBA2FF75-A6C1-4078-8AE5-F7FBBA933133}">
      <dgm:prSet phldrT="[Text]" custT="1"/>
      <dgm:spPr>
        <a:solidFill>
          <a:srgbClr val="A9DE4E"/>
        </a:solidFill>
      </dgm:spPr>
      <dgm:t>
        <a:bodyPr/>
        <a:lstStyle/>
        <a:p>
          <a:r>
            <a:rPr lang="es-ES" sz="1600" b="1">
              <a:solidFill>
                <a:srgbClr val="003399"/>
              </a:solidFill>
              <a:latin typeface="Arial" panose="020B0604020202020204" pitchFamily="34" charset="0"/>
              <a:cs typeface="Arial" panose="020B0604020202020204" pitchFamily="34" charset="0"/>
            </a:rPr>
            <a:t>ÁREA PRIORITARIA 4</a:t>
          </a:r>
        </a:p>
        <a:p>
          <a:r>
            <a:rPr lang="es-ES" sz="1600" i="1">
              <a:solidFill>
                <a:srgbClr val="003399"/>
              </a:solidFill>
              <a:latin typeface="Arial" panose="020B0604020202020204" pitchFamily="34" charset="0"/>
              <a:ea typeface="Arial"/>
              <a:cs typeface="Arial" panose="020B0604020202020204" pitchFamily="34" charset="0"/>
            </a:rPr>
            <a:t>Febrero – mayo de 2028 </a:t>
          </a:r>
        </a:p>
      </dgm:t>
    </dgm:pt>
    <dgm:pt modelId="{D9DB1F1B-843F-402C-9AB7-F401B193752F}" type="parTrans" cxnId="{24E63850-4003-448C-A9ED-A14C059BFC86}">
      <dgm:prSet/>
      <dgm:spPr/>
      <dgm:t>
        <a:bodyPr/>
        <a:lstStyle/>
        <a:p>
          <a:endParaRPr lang="en-GB" sz="1600">
            <a:latin typeface="Arial" panose="020B0604020202020204" pitchFamily="34" charset="0"/>
            <a:cs typeface="Arial" panose="020B0604020202020204" pitchFamily="34" charset="0"/>
          </a:endParaRPr>
        </a:p>
      </dgm:t>
    </dgm:pt>
    <dgm:pt modelId="{8D27CF93-09C5-4078-9363-3241321DD0D5}" type="sibTrans" cxnId="{24E63850-4003-448C-A9ED-A14C059BFC86}">
      <dgm:prSet/>
      <dgm:spPr/>
      <dgm:t>
        <a:bodyPr/>
        <a:lstStyle/>
        <a:p>
          <a:endParaRPr lang="en-GB" sz="1600">
            <a:latin typeface="Arial" panose="020B0604020202020204" pitchFamily="34" charset="0"/>
            <a:cs typeface="Arial" panose="020B0604020202020204" pitchFamily="34" charset="0"/>
          </a:endParaRPr>
        </a:p>
      </dgm:t>
    </dgm:pt>
    <dgm:pt modelId="{55E6F5A9-C18B-4F43-BD86-A89FF2400515}">
      <dgm:prSet phldrT="[Text]" custT="1"/>
      <dgm:spPr>
        <a:solidFill>
          <a:srgbClr val="A9DE4E"/>
        </a:solidFill>
        <a:ln w="25400" cap="flat" cmpd="sng" algn="ctr">
          <a:solidFill>
            <a:srgbClr val="FFFFFF">
              <a:hueOff val="0"/>
              <a:satOff val="0"/>
              <a:lumOff val="0"/>
              <a:alphaOff val="0"/>
            </a:srgbClr>
          </a:solidFill>
          <a:prstDash val="solid"/>
        </a:ln>
        <a:effectLst/>
      </dgm:spPr>
      <dgm:t>
        <a:bodyPr spcFirstLastPara="0" vert="horz" wrap="square" lIns="53340" tIns="26670" rIns="53340" bIns="26670" numCol="1" spcCol="1270" anchor="ctr" anchorCtr="0"/>
        <a:lstStyle/>
        <a:p>
          <a:pPr marL="0" lvl="0" algn="ctr" defTabSz="622300">
            <a:lnSpc>
              <a:spcPct val="90000"/>
            </a:lnSpc>
            <a:spcBef>
              <a:spcPct val="0"/>
            </a:spcBef>
            <a:spcAft>
              <a:spcPct val="35000"/>
            </a:spcAft>
            <a:buNone/>
          </a:pPr>
          <a:r>
            <a:rPr lang="es-ES" sz="1600" b="1">
              <a:solidFill>
                <a:srgbClr val="003399"/>
              </a:solidFill>
              <a:latin typeface="Arial" panose="020B0604020202020204" pitchFamily="34" charset="0"/>
              <a:ea typeface="Arial"/>
              <a:cs typeface="Arial" panose="020B0604020202020204" pitchFamily="34" charset="0"/>
            </a:rPr>
            <a:t>ÁREA PRIORITARIA 5</a:t>
          </a:r>
        </a:p>
        <a:p>
          <a:pPr marL="0" lvl="0" algn="ctr" defTabSz="622300">
            <a:lnSpc>
              <a:spcPct val="90000"/>
            </a:lnSpc>
            <a:spcBef>
              <a:spcPct val="0"/>
            </a:spcBef>
            <a:spcAft>
              <a:spcPct val="35000"/>
            </a:spcAft>
            <a:buNone/>
          </a:pPr>
          <a:r>
            <a:rPr lang="es-ES" sz="1600" b="0" i="1">
              <a:solidFill>
                <a:srgbClr val="003399"/>
              </a:solidFill>
              <a:latin typeface="Arial" panose="020B0604020202020204" pitchFamily="34" charset="0"/>
              <a:ea typeface="Arial"/>
              <a:cs typeface="Arial" panose="020B0604020202020204" pitchFamily="34" charset="0"/>
            </a:rPr>
            <a:t>Junio – septiembre de 2028</a:t>
          </a:r>
        </a:p>
      </dgm:t>
    </dgm:pt>
    <dgm:pt modelId="{FF5CB173-4A28-4050-BFC5-B16FAE82F26D}" type="parTrans" cxnId="{E93DD78C-212B-4E95-A4D3-D9A2817705A5}">
      <dgm:prSet/>
      <dgm:spPr/>
      <dgm:t>
        <a:bodyPr/>
        <a:lstStyle/>
        <a:p>
          <a:endParaRPr lang="en-GB" sz="1600">
            <a:latin typeface="Arial" panose="020B0604020202020204" pitchFamily="34" charset="0"/>
            <a:cs typeface="Arial" panose="020B0604020202020204" pitchFamily="34" charset="0"/>
          </a:endParaRPr>
        </a:p>
      </dgm:t>
    </dgm:pt>
    <dgm:pt modelId="{B9A5538A-DF14-42B5-9D5E-B533D13FABC3}" type="sibTrans" cxnId="{E93DD78C-212B-4E95-A4D3-D9A2817705A5}">
      <dgm:prSet/>
      <dgm:spPr/>
      <dgm:t>
        <a:bodyPr/>
        <a:lstStyle/>
        <a:p>
          <a:endParaRPr lang="en-GB" sz="1600">
            <a:latin typeface="Arial" panose="020B0604020202020204" pitchFamily="34" charset="0"/>
            <a:cs typeface="Arial" panose="020B0604020202020204" pitchFamily="34" charset="0"/>
          </a:endParaRPr>
        </a:p>
      </dgm:t>
    </dgm:pt>
    <dgm:pt modelId="{9D4CC388-ECF5-4105-840A-958C0028D830}">
      <dgm:prSet phldrT="[Text]" custT="1"/>
      <dgm:spPr>
        <a:solidFill>
          <a:srgbClr val="A9DE4E">
            <a:alpha val="40000"/>
          </a:srgbClr>
        </a:solidFill>
        <a:ln>
          <a:solidFill>
            <a:schemeClr val="bg1">
              <a:lumMod val="85000"/>
              <a:alpha val="90000"/>
            </a:schemeClr>
          </a:solidFill>
        </a:ln>
      </dgm:spPr>
      <dgm:t>
        <a:bodyPr/>
        <a:lstStyle/>
        <a:p>
          <a:pPr>
            <a:buFont typeface="Symbol" panose="05050102010706020507" pitchFamily="18" charset="2"/>
            <a:buNone/>
          </a:pPr>
          <a:r>
            <a:rPr lang="es-ES" sz="1600" b="1" dirty="0">
              <a:solidFill>
                <a:srgbClr val="003399"/>
              </a:solidFill>
              <a:latin typeface="Arial" panose="020B0604020202020204" pitchFamily="34" charset="0"/>
              <a:cs typeface="Arial" panose="020B0604020202020204" pitchFamily="34" charset="0"/>
            </a:rPr>
            <a:t>Riesgos psicosociales en el sector de la asistencia</a:t>
          </a:r>
        </a:p>
      </dgm:t>
    </dgm:pt>
    <dgm:pt modelId="{8696FCF1-892A-4226-B6C5-198A20F7AB16}" type="parTrans" cxnId="{10DF820D-AD68-4E7D-96E7-63991C131F6D}">
      <dgm:prSet/>
      <dgm:spPr/>
      <dgm:t>
        <a:bodyPr/>
        <a:lstStyle/>
        <a:p>
          <a:endParaRPr lang="en-GB" sz="1600">
            <a:latin typeface="Arial" panose="020B0604020202020204" pitchFamily="34" charset="0"/>
            <a:cs typeface="Arial" panose="020B0604020202020204" pitchFamily="34" charset="0"/>
          </a:endParaRPr>
        </a:p>
      </dgm:t>
    </dgm:pt>
    <dgm:pt modelId="{B60A0990-5043-47A4-9D3E-DF64A1FB2B81}" type="sibTrans" cxnId="{10DF820D-AD68-4E7D-96E7-63991C131F6D}">
      <dgm:prSet/>
      <dgm:spPr/>
      <dgm:t>
        <a:bodyPr/>
        <a:lstStyle/>
        <a:p>
          <a:endParaRPr lang="en-GB" sz="1600">
            <a:latin typeface="Arial" panose="020B0604020202020204" pitchFamily="34" charset="0"/>
            <a:cs typeface="Arial" panose="020B0604020202020204" pitchFamily="34" charset="0"/>
          </a:endParaRPr>
        </a:p>
      </dgm:t>
    </dgm:pt>
    <dgm:pt modelId="{33C3C132-9494-44D9-AAE8-DB4F333493A2}">
      <dgm:prSet phldrT="[Text]" custT="1"/>
      <dgm:spPr>
        <a:solidFill>
          <a:srgbClr val="A9DE4E">
            <a:alpha val="40000"/>
          </a:srgbClr>
        </a:solidFill>
        <a:ln w="25400" cap="flat" cmpd="sng" algn="ctr">
          <a:solidFill>
            <a:srgbClr val="FFFFFF">
              <a:lumMod val="85000"/>
              <a:alpha val="90000"/>
            </a:srgbClr>
          </a:solidFill>
          <a:prstDash val="solid"/>
        </a:ln>
        <a:effectLst/>
      </dgm:spPr>
      <dgm:t>
        <a:bodyPr spcFirstLastPara="0" vert="horz" wrap="square" lIns="247650" tIns="123825" rIns="247650" bIns="123825" numCol="1" spcCol="1270" anchor="ctr" anchorCtr="0"/>
        <a:lstStyle/>
        <a:p>
          <a:pPr marL="114300" lvl="1" indent="-114300" algn="l" defTabSz="622300">
            <a:lnSpc>
              <a:spcPct val="90000"/>
            </a:lnSpc>
            <a:spcBef>
              <a:spcPct val="0"/>
            </a:spcBef>
            <a:spcAft>
              <a:spcPct val="15000"/>
            </a:spcAft>
            <a:buFont typeface="Symbol" panose="05050102010706020507" pitchFamily="18" charset="2"/>
            <a:buNone/>
          </a:pPr>
          <a:r>
            <a:rPr lang="es-ES" sz="1600" b="1">
              <a:solidFill>
                <a:srgbClr val="003399"/>
              </a:solidFill>
              <a:latin typeface="Arial" panose="020B0604020202020204" pitchFamily="34" charset="0"/>
              <a:ea typeface="Arial"/>
              <a:cs typeface="Arial" panose="020B0604020202020204" pitchFamily="34" charset="0"/>
            </a:rPr>
            <a:t>Apoyo a la salud mental en el trabajo</a:t>
          </a:r>
        </a:p>
      </dgm:t>
    </dgm:pt>
    <dgm:pt modelId="{CA51F160-4E5E-4BA0-B4BD-D9B00C3FBC90}" type="parTrans" cxnId="{D310F4ED-B87F-49F1-8965-B6C591A30918}">
      <dgm:prSet/>
      <dgm:spPr/>
      <dgm:t>
        <a:bodyPr/>
        <a:lstStyle/>
        <a:p>
          <a:endParaRPr lang="en-GB" sz="1600">
            <a:latin typeface="Arial" panose="020B0604020202020204" pitchFamily="34" charset="0"/>
            <a:cs typeface="Arial" panose="020B0604020202020204" pitchFamily="34" charset="0"/>
          </a:endParaRPr>
        </a:p>
      </dgm:t>
    </dgm:pt>
    <dgm:pt modelId="{A254AE2E-07F5-405F-B465-C58AEC2663D0}" type="sibTrans" cxnId="{D310F4ED-B87F-49F1-8965-B6C591A30918}">
      <dgm:prSet/>
      <dgm:spPr/>
      <dgm:t>
        <a:bodyPr/>
        <a:lstStyle/>
        <a:p>
          <a:endParaRPr lang="en-GB" sz="1600">
            <a:latin typeface="Arial" panose="020B0604020202020204" pitchFamily="34" charset="0"/>
            <a:cs typeface="Arial" panose="020B0604020202020204" pitchFamily="34" charset="0"/>
          </a:endParaRPr>
        </a:p>
      </dgm:t>
    </dgm:pt>
    <dgm:pt modelId="{5E903823-9034-4DC5-8D74-318239D5B145}">
      <dgm:prSet phldrT="[Text]" custT="1"/>
      <dgm:spPr>
        <a:solidFill>
          <a:srgbClr val="A9DE4E">
            <a:alpha val="40000"/>
          </a:srgbClr>
        </a:solidFill>
        <a:ln>
          <a:solidFill>
            <a:schemeClr val="bg1">
              <a:lumMod val="85000"/>
              <a:alpha val="90000"/>
            </a:schemeClr>
          </a:solidFill>
        </a:ln>
      </dgm:spPr>
      <dgm:t>
        <a:bodyPr/>
        <a:lstStyle/>
        <a:p>
          <a:pPr>
            <a:buFont typeface="Symbol" panose="05050102010706020507" pitchFamily="18" charset="2"/>
            <a:buNone/>
          </a:pPr>
          <a:r>
            <a:rPr lang="es-ES" sz="1600" b="1" dirty="0">
              <a:solidFill>
                <a:srgbClr val="003399"/>
              </a:solidFill>
              <a:latin typeface="Arial" panose="020B0604020202020204" pitchFamily="34" charset="0"/>
              <a:cs typeface="Arial" panose="020B0604020202020204" pitchFamily="34" charset="0"/>
            </a:rPr>
            <a:t>sanitaria y social</a:t>
          </a:r>
        </a:p>
      </dgm:t>
    </dgm:pt>
    <dgm:pt modelId="{1364D91A-E7BE-4C3E-9A84-429155B489F4}" type="parTrans" cxnId="{852E613D-4D0D-4470-BC02-F8333B4A558F}">
      <dgm:prSet/>
      <dgm:spPr/>
      <dgm:t>
        <a:bodyPr/>
        <a:lstStyle/>
        <a:p>
          <a:endParaRPr lang="en-GB"/>
        </a:p>
      </dgm:t>
    </dgm:pt>
    <dgm:pt modelId="{D9698F7A-D650-4DD4-ABE9-DDEF53107602}" type="sibTrans" cxnId="{852E613D-4D0D-4470-BC02-F8333B4A558F}">
      <dgm:prSet/>
      <dgm:spPr/>
      <dgm:t>
        <a:bodyPr/>
        <a:lstStyle/>
        <a:p>
          <a:endParaRPr lang="en-GB"/>
        </a:p>
      </dgm:t>
    </dgm:pt>
    <dgm:pt modelId="{85E019E5-B3EB-428A-AF07-8E36BAD04FFE}" type="pres">
      <dgm:prSet presAssocID="{BCE6A6F5-5D28-48AE-957C-EA227EE48F4E}" presName="Name0" presStyleCnt="0">
        <dgm:presLayoutVars>
          <dgm:dir/>
          <dgm:animLvl val="lvl"/>
          <dgm:resizeHandles val="exact"/>
        </dgm:presLayoutVars>
      </dgm:prSet>
      <dgm:spPr/>
    </dgm:pt>
    <dgm:pt modelId="{A176C230-CA83-46AF-9338-DE55BCB61A59}" type="pres">
      <dgm:prSet presAssocID="{7A410FC2-9FF2-4A71-9050-BBD8DD5788F9}" presName="linNode" presStyleCnt="0"/>
      <dgm:spPr/>
    </dgm:pt>
    <dgm:pt modelId="{801F2D18-D4C3-401A-96C7-BFD8231B416B}" type="pres">
      <dgm:prSet presAssocID="{7A410FC2-9FF2-4A71-9050-BBD8DD5788F9}" presName="parentText" presStyleLbl="node1" presStyleIdx="0" presStyleCnt="5">
        <dgm:presLayoutVars>
          <dgm:chMax val="1"/>
          <dgm:bulletEnabled val="1"/>
        </dgm:presLayoutVars>
      </dgm:prSet>
      <dgm:spPr>
        <a:xfrm>
          <a:off x="0" y="1330"/>
          <a:ext cx="2966482" cy="581592"/>
        </a:xfrm>
        <a:prstGeom prst="roundRect">
          <a:avLst/>
        </a:prstGeom>
      </dgm:spPr>
    </dgm:pt>
    <dgm:pt modelId="{1D258144-B7B5-436D-92D1-5966B367AF87}" type="pres">
      <dgm:prSet presAssocID="{7A410FC2-9FF2-4A71-9050-BBD8DD5788F9}" presName="descendantText" presStyleLbl="alignAccFollowNode1" presStyleIdx="0" presStyleCnt="5">
        <dgm:presLayoutVars>
          <dgm:bulletEnabled val="1"/>
        </dgm:presLayoutVars>
      </dgm:prSet>
      <dgm:spPr>
        <a:xfrm rot="5400000">
          <a:off x="5370719" y="-2344747"/>
          <a:ext cx="465273" cy="5273747"/>
        </a:xfrm>
        <a:prstGeom prst="round2SameRect">
          <a:avLst/>
        </a:prstGeom>
      </dgm:spPr>
    </dgm:pt>
    <dgm:pt modelId="{5A04F6E6-2237-4666-8FED-73599C2ECBBF}" type="pres">
      <dgm:prSet presAssocID="{D84B9280-5EE6-4D2C-8EFD-BB2351204C4E}" presName="sp" presStyleCnt="0"/>
      <dgm:spPr/>
    </dgm:pt>
    <dgm:pt modelId="{1BBDEBCE-1DB1-4B9E-A262-28CC69FFF183}" type="pres">
      <dgm:prSet presAssocID="{B131F061-6BB1-4E7B-ACAF-E0D409F2865B}" presName="linNode" presStyleCnt="0"/>
      <dgm:spPr/>
    </dgm:pt>
    <dgm:pt modelId="{D3C4B033-6AAC-42A4-AFCB-2ED0D249B3B2}" type="pres">
      <dgm:prSet presAssocID="{B131F061-6BB1-4E7B-ACAF-E0D409F2865B}" presName="parentText" presStyleLbl="node1" presStyleIdx="1" presStyleCnt="5">
        <dgm:presLayoutVars>
          <dgm:chMax val="1"/>
          <dgm:bulletEnabled val="1"/>
        </dgm:presLayoutVars>
      </dgm:prSet>
      <dgm:spPr/>
    </dgm:pt>
    <dgm:pt modelId="{28B54B7B-0D6C-48E4-B3B1-6CC7A2FCCC03}" type="pres">
      <dgm:prSet presAssocID="{B131F061-6BB1-4E7B-ACAF-E0D409F2865B}" presName="descendantText" presStyleLbl="alignAccFollowNode1" presStyleIdx="1" presStyleCnt="5">
        <dgm:presLayoutVars>
          <dgm:bulletEnabled val="1"/>
        </dgm:presLayoutVars>
      </dgm:prSet>
      <dgm:spPr/>
    </dgm:pt>
    <dgm:pt modelId="{B966B9CE-A35A-43FF-A680-16F8887D96D3}" type="pres">
      <dgm:prSet presAssocID="{5DCBC904-6A1D-4EB9-97B2-46099583CBC6}" presName="sp" presStyleCnt="0"/>
      <dgm:spPr/>
    </dgm:pt>
    <dgm:pt modelId="{4D1763B7-1D9F-44D2-B216-128A46F69FA2}" type="pres">
      <dgm:prSet presAssocID="{17673758-FE9B-444B-B2EF-84BC2C623892}" presName="linNode" presStyleCnt="0"/>
      <dgm:spPr/>
    </dgm:pt>
    <dgm:pt modelId="{2A0EF8E1-3EEC-4A1D-B1F6-721723BCA548}" type="pres">
      <dgm:prSet presAssocID="{17673758-FE9B-444B-B2EF-84BC2C623892}" presName="parentText" presStyleLbl="node1" presStyleIdx="2" presStyleCnt="5">
        <dgm:presLayoutVars>
          <dgm:chMax val="1"/>
          <dgm:bulletEnabled val="1"/>
        </dgm:presLayoutVars>
      </dgm:prSet>
      <dgm:spPr>
        <a:xfrm>
          <a:off x="0" y="1222674"/>
          <a:ext cx="2966482" cy="581592"/>
        </a:xfrm>
        <a:prstGeom prst="roundRect">
          <a:avLst/>
        </a:prstGeom>
      </dgm:spPr>
    </dgm:pt>
    <dgm:pt modelId="{EBFA96D8-2E61-4332-9D4F-7412905E6ED4}" type="pres">
      <dgm:prSet presAssocID="{17673758-FE9B-444B-B2EF-84BC2C623892}" presName="descendantText" presStyleLbl="alignAccFollowNode1" presStyleIdx="2" presStyleCnt="5">
        <dgm:presLayoutVars>
          <dgm:bulletEnabled val="1"/>
        </dgm:presLayoutVars>
      </dgm:prSet>
      <dgm:spPr>
        <a:xfrm rot="5400000">
          <a:off x="5370719" y="-1123403"/>
          <a:ext cx="465273" cy="5273747"/>
        </a:xfrm>
        <a:prstGeom prst="round2SameRect">
          <a:avLst/>
        </a:prstGeom>
      </dgm:spPr>
    </dgm:pt>
    <dgm:pt modelId="{09AE8AAB-5AB8-429B-BA87-507E4C476897}" type="pres">
      <dgm:prSet presAssocID="{9684D408-C8D0-4D7F-A554-DF2D39C317B9}" presName="sp" presStyleCnt="0"/>
      <dgm:spPr/>
    </dgm:pt>
    <dgm:pt modelId="{9135E115-DAAD-4BD0-9463-FBD0EFBF6069}" type="pres">
      <dgm:prSet presAssocID="{DBA2FF75-A6C1-4078-8AE5-F7FBBA933133}" presName="linNode" presStyleCnt="0"/>
      <dgm:spPr/>
    </dgm:pt>
    <dgm:pt modelId="{F47F613A-361C-494E-80B1-A7D9864EC8D1}" type="pres">
      <dgm:prSet presAssocID="{DBA2FF75-A6C1-4078-8AE5-F7FBBA933133}" presName="parentText" presStyleLbl="node1" presStyleIdx="3" presStyleCnt="5">
        <dgm:presLayoutVars>
          <dgm:chMax val="1"/>
          <dgm:bulletEnabled val="1"/>
        </dgm:presLayoutVars>
      </dgm:prSet>
      <dgm:spPr/>
    </dgm:pt>
    <dgm:pt modelId="{779CC9CF-36E5-4DE0-8897-2573A6F34520}" type="pres">
      <dgm:prSet presAssocID="{DBA2FF75-A6C1-4078-8AE5-F7FBBA933133}" presName="descendantText" presStyleLbl="alignAccFollowNode1" presStyleIdx="3" presStyleCnt="5">
        <dgm:presLayoutVars>
          <dgm:bulletEnabled val="1"/>
        </dgm:presLayoutVars>
      </dgm:prSet>
      <dgm:spPr/>
    </dgm:pt>
    <dgm:pt modelId="{2E2B7D44-06EF-4846-910F-6CF638D94EDD}" type="pres">
      <dgm:prSet presAssocID="{8D27CF93-09C5-4078-9363-3241321DD0D5}" presName="sp" presStyleCnt="0"/>
      <dgm:spPr/>
    </dgm:pt>
    <dgm:pt modelId="{4E9A5CEA-F582-47D3-B184-7A88EB83FE1F}" type="pres">
      <dgm:prSet presAssocID="{55E6F5A9-C18B-4F43-BD86-A89FF2400515}" presName="linNode" presStyleCnt="0"/>
      <dgm:spPr/>
    </dgm:pt>
    <dgm:pt modelId="{4E9C5E30-89B8-498B-B077-841CC15FE959}" type="pres">
      <dgm:prSet presAssocID="{55E6F5A9-C18B-4F43-BD86-A89FF2400515}" presName="parentText" presStyleLbl="node1" presStyleIdx="4" presStyleCnt="5">
        <dgm:presLayoutVars>
          <dgm:chMax val="1"/>
          <dgm:bulletEnabled val="1"/>
        </dgm:presLayoutVars>
      </dgm:prSet>
      <dgm:spPr>
        <a:xfrm>
          <a:off x="0" y="2444018"/>
          <a:ext cx="2966482" cy="581592"/>
        </a:xfrm>
        <a:prstGeom prst="roundRect">
          <a:avLst/>
        </a:prstGeom>
      </dgm:spPr>
    </dgm:pt>
    <dgm:pt modelId="{C1A6565F-6B66-4177-B714-6BF8ED9735F2}" type="pres">
      <dgm:prSet presAssocID="{55E6F5A9-C18B-4F43-BD86-A89FF2400515}" presName="descendantText" presStyleLbl="alignAccFollowNode1" presStyleIdx="4" presStyleCnt="5">
        <dgm:presLayoutVars>
          <dgm:bulletEnabled val="1"/>
        </dgm:presLayoutVars>
      </dgm:prSet>
      <dgm:spPr>
        <a:xfrm rot="5400000">
          <a:off x="5370719" y="97940"/>
          <a:ext cx="465273" cy="5273747"/>
        </a:xfrm>
        <a:prstGeom prst="round2SameRect">
          <a:avLst/>
        </a:prstGeom>
      </dgm:spPr>
    </dgm:pt>
  </dgm:ptLst>
  <dgm:cxnLst>
    <dgm:cxn modelId="{D5A78E09-8BBF-486A-93B8-E1055FFC35DD}" type="presOf" srcId="{9D4CC388-ECF5-4105-840A-958C0028D830}" destId="{779CC9CF-36E5-4DE0-8897-2573A6F34520}" srcOrd="0" destOrd="0" presId="urn:microsoft.com/office/officeart/2005/8/layout/vList5"/>
    <dgm:cxn modelId="{10DF820D-AD68-4E7D-96E7-63991C131F6D}" srcId="{DBA2FF75-A6C1-4078-8AE5-F7FBBA933133}" destId="{9D4CC388-ECF5-4105-840A-958C0028D830}" srcOrd="0" destOrd="0" parTransId="{8696FCF1-892A-4226-B6C5-198A20F7AB16}" sibTransId="{B60A0990-5043-47A4-9D3E-DF64A1FB2B81}"/>
    <dgm:cxn modelId="{FBF36814-23ED-49C2-92D6-A743E35DB467}" type="presOf" srcId="{33C3C132-9494-44D9-AAE8-DB4F333493A2}" destId="{C1A6565F-6B66-4177-B714-6BF8ED9735F2}" srcOrd="0" destOrd="0" presId="urn:microsoft.com/office/officeart/2005/8/layout/vList5"/>
    <dgm:cxn modelId="{A007EF17-0A30-41C2-917C-665BE9E80FA6}" type="presOf" srcId="{DBA2FF75-A6C1-4078-8AE5-F7FBBA933133}" destId="{F47F613A-361C-494E-80B1-A7D9864EC8D1}" srcOrd="0" destOrd="0" presId="urn:microsoft.com/office/officeart/2005/8/layout/vList5"/>
    <dgm:cxn modelId="{1880BE2F-49B4-48E3-87B2-6B67B830153A}" type="presOf" srcId="{7A410FC2-9FF2-4A71-9050-BBD8DD5788F9}" destId="{801F2D18-D4C3-401A-96C7-BFD8231B416B}" srcOrd="0" destOrd="0" presId="urn:microsoft.com/office/officeart/2005/8/layout/vList5"/>
    <dgm:cxn modelId="{1079B132-5D62-400C-A9D2-CCFB207F84E9}" srcId="{17673758-FE9B-444B-B2EF-84BC2C623892}" destId="{A8678A12-CFA1-4A73-A19E-C588688F9244}" srcOrd="0" destOrd="0" parTransId="{75DF78F7-DC90-4A90-83CA-85D6C80C1F0F}" sibTransId="{B50A4B0C-FB77-4508-A748-FD77A5ACD977}"/>
    <dgm:cxn modelId="{852E613D-4D0D-4470-BC02-F8333B4A558F}" srcId="{DBA2FF75-A6C1-4078-8AE5-F7FBBA933133}" destId="{5E903823-9034-4DC5-8D74-318239D5B145}" srcOrd="1" destOrd="0" parTransId="{1364D91A-E7BE-4C3E-9A84-429155B489F4}" sibTransId="{D9698F7A-D650-4DD4-ABE9-DDEF53107602}"/>
    <dgm:cxn modelId="{B6161E40-1F25-4808-B6B6-5578F85E62E4}" srcId="{BCE6A6F5-5D28-48AE-957C-EA227EE48F4E}" destId="{17673758-FE9B-444B-B2EF-84BC2C623892}" srcOrd="2" destOrd="0" parTransId="{8AA97127-CC49-4681-8382-6EE83D7DD448}" sibTransId="{9684D408-C8D0-4D7F-A554-DF2D39C317B9}"/>
    <dgm:cxn modelId="{83DDFF40-3133-4F70-88EE-E860D7484E69}" srcId="{7A410FC2-9FF2-4A71-9050-BBD8DD5788F9}" destId="{88038DFD-C93C-441F-AAC0-60334A7BB63A}" srcOrd="0" destOrd="0" parTransId="{6D3C8C0A-C785-444A-9D50-B836B89432D9}" sibTransId="{8D5E5108-3096-44C7-AB83-ACC644BC4F12}"/>
    <dgm:cxn modelId="{72257B5F-9AB1-4ADB-B095-542B36F580E1}" srcId="{BCE6A6F5-5D28-48AE-957C-EA227EE48F4E}" destId="{7A410FC2-9FF2-4A71-9050-BBD8DD5788F9}" srcOrd="0" destOrd="0" parTransId="{E5192DBA-1282-4789-83C1-A114652B3D01}" sibTransId="{D84B9280-5EE6-4D2C-8EFD-BB2351204C4E}"/>
    <dgm:cxn modelId="{98614661-025F-4D93-BE1F-66C090C6366E}" type="presOf" srcId="{2F84272C-0715-47FD-BB09-06C4E362E37A}" destId="{28B54B7B-0D6C-48E4-B3B1-6CC7A2FCCC03}" srcOrd="0" destOrd="0" presId="urn:microsoft.com/office/officeart/2005/8/layout/vList5"/>
    <dgm:cxn modelId="{FC971164-1312-4F36-9016-E68767058139}" type="presOf" srcId="{BCE6A6F5-5D28-48AE-957C-EA227EE48F4E}" destId="{85E019E5-B3EB-428A-AF07-8E36BAD04FFE}" srcOrd="0" destOrd="0" presId="urn:microsoft.com/office/officeart/2005/8/layout/vList5"/>
    <dgm:cxn modelId="{24E63850-4003-448C-A9ED-A14C059BFC86}" srcId="{BCE6A6F5-5D28-48AE-957C-EA227EE48F4E}" destId="{DBA2FF75-A6C1-4078-8AE5-F7FBBA933133}" srcOrd="3" destOrd="0" parTransId="{D9DB1F1B-843F-402C-9AB7-F401B193752F}" sibTransId="{8D27CF93-09C5-4078-9363-3241321DD0D5}"/>
    <dgm:cxn modelId="{728B3C57-887E-4EEF-8879-118FB5E84CE6}" type="presOf" srcId="{5E903823-9034-4DC5-8D74-318239D5B145}" destId="{779CC9CF-36E5-4DE0-8897-2573A6F34520}" srcOrd="0" destOrd="1" presId="urn:microsoft.com/office/officeart/2005/8/layout/vList5"/>
    <dgm:cxn modelId="{93D03688-8F4D-49F1-A080-3931457FA82B}" type="presOf" srcId="{B131F061-6BB1-4E7B-ACAF-E0D409F2865B}" destId="{D3C4B033-6AAC-42A4-AFCB-2ED0D249B3B2}" srcOrd="0" destOrd="0" presId="urn:microsoft.com/office/officeart/2005/8/layout/vList5"/>
    <dgm:cxn modelId="{E93DD78C-212B-4E95-A4D3-D9A2817705A5}" srcId="{BCE6A6F5-5D28-48AE-957C-EA227EE48F4E}" destId="{55E6F5A9-C18B-4F43-BD86-A89FF2400515}" srcOrd="4" destOrd="0" parTransId="{FF5CB173-4A28-4050-BFC5-B16FAE82F26D}" sibTransId="{B9A5538A-DF14-42B5-9D5E-B533D13FABC3}"/>
    <dgm:cxn modelId="{3C5FA098-67BA-459E-8562-FB39A676B27A}" srcId="{BCE6A6F5-5D28-48AE-957C-EA227EE48F4E}" destId="{B131F061-6BB1-4E7B-ACAF-E0D409F2865B}" srcOrd="1" destOrd="0" parTransId="{83005AB3-E457-4FA5-BD48-DA2C536C35DF}" sibTransId="{5DCBC904-6A1D-4EB9-97B2-46099583CBC6}"/>
    <dgm:cxn modelId="{FE70EC9F-EAF2-4F5C-9080-DFDE85B40D1B}" type="presOf" srcId="{88038DFD-C93C-441F-AAC0-60334A7BB63A}" destId="{1D258144-B7B5-436D-92D1-5966B367AF87}" srcOrd="0" destOrd="0" presId="urn:microsoft.com/office/officeart/2005/8/layout/vList5"/>
    <dgm:cxn modelId="{E2BB10A5-7B53-4330-B991-4EA7A8A12A3C}" type="presOf" srcId="{55E6F5A9-C18B-4F43-BD86-A89FF2400515}" destId="{4E9C5E30-89B8-498B-B077-841CC15FE959}" srcOrd="0" destOrd="0" presId="urn:microsoft.com/office/officeart/2005/8/layout/vList5"/>
    <dgm:cxn modelId="{01465BAD-64BE-44AC-93B3-90E0E7D45DB5}" type="presOf" srcId="{A8678A12-CFA1-4A73-A19E-C588688F9244}" destId="{EBFA96D8-2E61-4332-9D4F-7412905E6ED4}" srcOrd="0" destOrd="0" presId="urn:microsoft.com/office/officeart/2005/8/layout/vList5"/>
    <dgm:cxn modelId="{4028F4D5-A11A-42F1-9186-0FCDE2A7D6FE}" type="presOf" srcId="{17673758-FE9B-444B-B2EF-84BC2C623892}" destId="{2A0EF8E1-3EEC-4A1D-B1F6-721723BCA548}" srcOrd="0" destOrd="0" presId="urn:microsoft.com/office/officeart/2005/8/layout/vList5"/>
    <dgm:cxn modelId="{819718DF-7B60-495A-B3F7-4AEBEC405BE1}" srcId="{B131F061-6BB1-4E7B-ACAF-E0D409F2865B}" destId="{2F84272C-0715-47FD-BB09-06C4E362E37A}" srcOrd="0" destOrd="0" parTransId="{0EE3AA32-F317-46BD-9D44-B4770E7D8E8A}" sibTransId="{231F0753-9056-4D22-98F5-D82845A02673}"/>
    <dgm:cxn modelId="{D310F4ED-B87F-49F1-8965-B6C591A30918}" srcId="{55E6F5A9-C18B-4F43-BD86-A89FF2400515}" destId="{33C3C132-9494-44D9-AAE8-DB4F333493A2}" srcOrd="0" destOrd="0" parTransId="{CA51F160-4E5E-4BA0-B4BD-D9B00C3FBC90}" sibTransId="{A254AE2E-07F5-405F-B465-C58AEC2663D0}"/>
    <dgm:cxn modelId="{C0B13D06-9937-48A6-BCD3-70DCA6E20609}" type="presParOf" srcId="{85E019E5-B3EB-428A-AF07-8E36BAD04FFE}" destId="{A176C230-CA83-46AF-9338-DE55BCB61A59}" srcOrd="0" destOrd="0" presId="urn:microsoft.com/office/officeart/2005/8/layout/vList5"/>
    <dgm:cxn modelId="{9AC2DFA3-84C1-4997-9288-03B7BD4CBD87}" type="presParOf" srcId="{A176C230-CA83-46AF-9338-DE55BCB61A59}" destId="{801F2D18-D4C3-401A-96C7-BFD8231B416B}" srcOrd="0" destOrd="0" presId="urn:microsoft.com/office/officeart/2005/8/layout/vList5"/>
    <dgm:cxn modelId="{C6248CF1-808F-466D-898F-FB8429745719}" type="presParOf" srcId="{A176C230-CA83-46AF-9338-DE55BCB61A59}" destId="{1D258144-B7B5-436D-92D1-5966B367AF87}" srcOrd="1" destOrd="0" presId="urn:microsoft.com/office/officeart/2005/8/layout/vList5"/>
    <dgm:cxn modelId="{C6BE4B83-AFB3-4721-8E5B-9BC6A5A1B98C}" type="presParOf" srcId="{85E019E5-B3EB-428A-AF07-8E36BAD04FFE}" destId="{5A04F6E6-2237-4666-8FED-73599C2ECBBF}" srcOrd="1" destOrd="0" presId="urn:microsoft.com/office/officeart/2005/8/layout/vList5"/>
    <dgm:cxn modelId="{4AB2923A-5675-4AC9-BB2F-82C28BF76E80}" type="presParOf" srcId="{85E019E5-B3EB-428A-AF07-8E36BAD04FFE}" destId="{1BBDEBCE-1DB1-4B9E-A262-28CC69FFF183}" srcOrd="2" destOrd="0" presId="urn:microsoft.com/office/officeart/2005/8/layout/vList5"/>
    <dgm:cxn modelId="{98EB6AF1-5746-4F02-8252-8501AC711DE6}" type="presParOf" srcId="{1BBDEBCE-1DB1-4B9E-A262-28CC69FFF183}" destId="{D3C4B033-6AAC-42A4-AFCB-2ED0D249B3B2}" srcOrd="0" destOrd="0" presId="urn:microsoft.com/office/officeart/2005/8/layout/vList5"/>
    <dgm:cxn modelId="{08A33CA5-FB08-4D2D-92FA-5CB12D077DC0}" type="presParOf" srcId="{1BBDEBCE-1DB1-4B9E-A262-28CC69FFF183}" destId="{28B54B7B-0D6C-48E4-B3B1-6CC7A2FCCC03}" srcOrd="1" destOrd="0" presId="urn:microsoft.com/office/officeart/2005/8/layout/vList5"/>
    <dgm:cxn modelId="{C2B36E4E-7F84-49F6-BB51-7D9CF0F9B6BF}" type="presParOf" srcId="{85E019E5-B3EB-428A-AF07-8E36BAD04FFE}" destId="{B966B9CE-A35A-43FF-A680-16F8887D96D3}" srcOrd="3" destOrd="0" presId="urn:microsoft.com/office/officeart/2005/8/layout/vList5"/>
    <dgm:cxn modelId="{C273CFC6-D014-4D3D-82DB-3C969DF56D97}" type="presParOf" srcId="{85E019E5-B3EB-428A-AF07-8E36BAD04FFE}" destId="{4D1763B7-1D9F-44D2-B216-128A46F69FA2}" srcOrd="4" destOrd="0" presId="urn:microsoft.com/office/officeart/2005/8/layout/vList5"/>
    <dgm:cxn modelId="{C21214E5-207D-423B-9DC6-9E420B0103BF}" type="presParOf" srcId="{4D1763B7-1D9F-44D2-B216-128A46F69FA2}" destId="{2A0EF8E1-3EEC-4A1D-B1F6-721723BCA548}" srcOrd="0" destOrd="0" presId="urn:microsoft.com/office/officeart/2005/8/layout/vList5"/>
    <dgm:cxn modelId="{2BAA1F96-5C82-4C18-9B28-6DBABBEF1BBF}" type="presParOf" srcId="{4D1763B7-1D9F-44D2-B216-128A46F69FA2}" destId="{EBFA96D8-2E61-4332-9D4F-7412905E6ED4}" srcOrd="1" destOrd="0" presId="urn:microsoft.com/office/officeart/2005/8/layout/vList5"/>
    <dgm:cxn modelId="{B362787E-8465-4323-8B87-A0E9A4C1BE35}" type="presParOf" srcId="{85E019E5-B3EB-428A-AF07-8E36BAD04FFE}" destId="{09AE8AAB-5AB8-429B-BA87-507E4C476897}" srcOrd="5" destOrd="0" presId="urn:microsoft.com/office/officeart/2005/8/layout/vList5"/>
    <dgm:cxn modelId="{D5D90333-66AD-449F-8712-824B53A26910}" type="presParOf" srcId="{85E019E5-B3EB-428A-AF07-8E36BAD04FFE}" destId="{9135E115-DAAD-4BD0-9463-FBD0EFBF6069}" srcOrd="6" destOrd="0" presId="urn:microsoft.com/office/officeart/2005/8/layout/vList5"/>
    <dgm:cxn modelId="{FC0F225A-8E6E-4189-9488-A466CC7B0DE1}" type="presParOf" srcId="{9135E115-DAAD-4BD0-9463-FBD0EFBF6069}" destId="{F47F613A-361C-494E-80B1-A7D9864EC8D1}" srcOrd="0" destOrd="0" presId="urn:microsoft.com/office/officeart/2005/8/layout/vList5"/>
    <dgm:cxn modelId="{6E7BFD9F-BA7E-4398-915D-DFF4EBD96EEC}" type="presParOf" srcId="{9135E115-DAAD-4BD0-9463-FBD0EFBF6069}" destId="{779CC9CF-36E5-4DE0-8897-2573A6F34520}" srcOrd="1" destOrd="0" presId="urn:microsoft.com/office/officeart/2005/8/layout/vList5"/>
    <dgm:cxn modelId="{9A116E5B-1D40-46B7-991A-37BD9BD8D335}" type="presParOf" srcId="{85E019E5-B3EB-428A-AF07-8E36BAD04FFE}" destId="{2E2B7D44-06EF-4846-910F-6CF638D94EDD}" srcOrd="7" destOrd="0" presId="urn:microsoft.com/office/officeart/2005/8/layout/vList5"/>
    <dgm:cxn modelId="{34A1CFEC-768F-4B7D-B06E-B5C5C6B8B35F}" type="presParOf" srcId="{85E019E5-B3EB-428A-AF07-8E36BAD04FFE}" destId="{4E9A5CEA-F582-47D3-B184-7A88EB83FE1F}" srcOrd="8" destOrd="0" presId="urn:microsoft.com/office/officeart/2005/8/layout/vList5"/>
    <dgm:cxn modelId="{4DE45637-9F00-41F8-B137-26946B612146}" type="presParOf" srcId="{4E9A5CEA-F582-47D3-B184-7A88EB83FE1F}" destId="{4E9C5E30-89B8-498B-B077-841CC15FE959}" srcOrd="0" destOrd="0" presId="urn:microsoft.com/office/officeart/2005/8/layout/vList5"/>
    <dgm:cxn modelId="{379454C4-DA96-4B53-B9CA-3FCA827EF175}" type="presParOf" srcId="{4E9A5CEA-F582-47D3-B184-7A88EB83FE1F}" destId="{C1A6565F-6B66-4177-B714-6BF8ED9735F2}"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258144-B7B5-436D-92D1-5966B367AF87}">
      <dsp:nvSpPr>
        <dsp:cNvPr id="0" name=""/>
        <dsp:cNvSpPr/>
      </dsp:nvSpPr>
      <dsp:spPr>
        <a:xfrm rot="5400000">
          <a:off x="6268121" y="-2755677"/>
          <a:ext cx="494255" cy="6131999"/>
        </a:xfrm>
        <a:prstGeom prst="round2SameRect">
          <a:avLst/>
        </a:prstGeom>
        <a:solidFill>
          <a:srgbClr val="A9DE4E">
            <a:alpha val="40000"/>
          </a:srgbClr>
        </a:solidFill>
        <a:ln w="25400" cap="flat" cmpd="sng" algn="ctr">
          <a:solidFill>
            <a:srgbClr val="FFFFFF">
              <a:lumMod val="85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None/>
          </a:pPr>
          <a:r>
            <a:rPr lang="es-ES" sz="1600" b="1" kern="1200">
              <a:solidFill>
                <a:srgbClr val="003399"/>
              </a:solidFill>
              <a:latin typeface="Arial" panose="020B0604020202020204" pitchFamily="34" charset="0"/>
              <a:cs typeface="Arial" panose="020B0604020202020204" pitchFamily="34" charset="0"/>
            </a:rPr>
            <a:t>Evaluación y gestión de los riesgos psicosociales</a:t>
          </a:r>
        </a:p>
      </dsp:txBody>
      <dsp:txXfrm rot="-5400000">
        <a:off x="3449249" y="87323"/>
        <a:ext cx="6107871" cy="445999"/>
      </dsp:txXfrm>
    </dsp:sp>
    <dsp:sp modelId="{801F2D18-D4C3-401A-96C7-BFD8231B416B}">
      <dsp:nvSpPr>
        <dsp:cNvPr id="0" name=""/>
        <dsp:cNvSpPr/>
      </dsp:nvSpPr>
      <dsp:spPr>
        <a:xfrm>
          <a:off x="0" y="1413"/>
          <a:ext cx="3449249" cy="617819"/>
        </a:xfrm>
        <a:prstGeom prst="roundRect">
          <a:avLst/>
        </a:prstGeom>
        <a:solidFill>
          <a:srgbClr val="A9DE4E"/>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es-ES" sz="1600" b="1" kern="1200">
              <a:solidFill>
                <a:srgbClr val="003399"/>
              </a:solidFill>
              <a:latin typeface="Arial" panose="020B0604020202020204" pitchFamily="34" charset="0"/>
              <a:ea typeface="Arial"/>
              <a:cs typeface="Arial" panose="020B0604020202020204" pitchFamily="34" charset="0"/>
            </a:rPr>
            <a:t>ÁREA PRIORITARIA 1 </a:t>
          </a:r>
        </a:p>
        <a:p>
          <a:pPr marL="0" lvl="0" indent="0" algn="ctr" defTabSz="622300">
            <a:lnSpc>
              <a:spcPct val="90000"/>
            </a:lnSpc>
            <a:spcBef>
              <a:spcPct val="0"/>
            </a:spcBef>
            <a:spcAft>
              <a:spcPct val="35000"/>
            </a:spcAft>
            <a:buNone/>
          </a:pPr>
          <a:r>
            <a:rPr lang="es-ES" sz="1600" b="0" i="1" kern="1200">
              <a:solidFill>
                <a:srgbClr val="003399"/>
              </a:solidFill>
              <a:latin typeface="Arial" panose="020B0604020202020204" pitchFamily="34" charset="0"/>
              <a:ea typeface="Arial"/>
              <a:cs typeface="Arial" panose="020B0604020202020204" pitchFamily="34" charset="0"/>
            </a:rPr>
            <a:t>Febrero – mayo de 2027 </a:t>
          </a:r>
        </a:p>
      </dsp:txBody>
      <dsp:txXfrm>
        <a:off x="30159" y="31572"/>
        <a:ext cx="3388931" cy="557501"/>
      </dsp:txXfrm>
    </dsp:sp>
    <dsp:sp modelId="{28B54B7B-0D6C-48E4-B3B1-6CC7A2FCCC03}">
      <dsp:nvSpPr>
        <dsp:cNvPr id="0" name=""/>
        <dsp:cNvSpPr/>
      </dsp:nvSpPr>
      <dsp:spPr>
        <a:xfrm rot="5400000">
          <a:off x="6268121" y="-2106967"/>
          <a:ext cx="494255" cy="6131999"/>
        </a:xfrm>
        <a:prstGeom prst="round2SameRect">
          <a:avLst/>
        </a:prstGeom>
        <a:solidFill>
          <a:srgbClr val="A9DE4E">
            <a:alpha val="40000"/>
          </a:srgbClr>
        </a:solidFill>
        <a:ln w="25400" cap="flat" cmpd="sng" algn="ctr">
          <a:solidFill>
            <a:schemeClr val="bg1">
              <a:lumMod val="85000"/>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None/>
          </a:pPr>
          <a:r>
            <a:rPr lang="es-ES" sz="1600" b="1" kern="1200">
              <a:solidFill>
                <a:srgbClr val="003399"/>
              </a:solidFill>
              <a:latin typeface="Arial" panose="020B0604020202020204" pitchFamily="34" charset="0"/>
              <a:ea typeface="Arial"/>
              <a:cs typeface="Arial" panose="020B0604020202020204" pitchFamily="34" charset="0"/>
            </a:rPr>
            <a:t>Acoso psicológico, acoso sexual y violencia</a:t>
          </a:r>
        </a:p>
      </dsp:txBody>
      <dsp:txXfrm rot="-5400000">
        <a:off x="3449249" y="736033"/>
        <a:ext cx="6107871" cy="445999"/>
      </dsp:txXfrm>
    </dsp:sp>
    <dsp:sp modelId="{D3C4B033-6AAC-42A4-AFCB-2ED0D249B3B2}">
      <dsp:nvSpPr>
        <dsp:cNvPr id="0" name=""/>
        <dsp:cNvSpPr/>
      </dsp:nvSpPr>
      <dsp:spPr>
        <a:xfrm>
          <a:off x="0" y="650123"/>
          <a:ext cx="3449249" cy="617819"/>
        </a:xfrm>
        <a:prstGeom prst="roundRect">
          <a:avLst/>
        </a:prstGeom>
        <a:solidFill>
          <a:srgbClr val="A9DE4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s-ES" sz="1600" b="1" kern="1200">
              <a:solidFill>
                <a:srgbClr val="003399"/>
              </a:solidFill>
              <a:latin typeface="Arial" panose="020B0604020202020204" pitchFamily="34" charset="0"/>
              <a:cs typeface="Arial" panose="020B0604020202020204" pitchFamily="34" charset="0"/>
            </a:rPr>
            <a:t>ÁREA PRIORITARIA 2</a:t>
          </a:r>
        </a:p>
        <a:p>
          <a:pPr marL="0" lvl="0" indent="0" algn="ctr" defTabSz="711200">
            <a:lnSpc>
              <a:spcPct val="90000"/>
            </a:lnSpc>
            <a:spcBef>
              <a:spcPct val="0"/>
            </a:spcBef>
            <a:spcAft>
              <a:spcPct val="35000"/>
            </a:spcAft>
            <a:buNone/>
          </a:pPr>
          <a:r>
            <a:rPr lang="es-ES" sz="1600" i="1" kern="1200">
              <a:solidFill>
                <a:srgbClr val="003399"/>
              </a:solidFill>
              <a:latin typeface="Arial" panose="020B0604020202020204" pitchFamily="34" charset="0"/>
              <a:ea typeface="Arial"/>
              <a:cs typeface="Arial" panose="020B0604020202020204" pitchFamily="34" charset="0"/>
            </a:rPr>
            <a:t>Junio – septiembre de 2027 </a:t>
          </a:r>
        </a:p>
      </dsp:txBody>
      <dsp:txXfrm>
        <a:off x="30159" y="680282"/>
        <a:ext cx="3388931" cy="557501"/>
      </dsp:txXfrm>
    </dsp:sp>
    <dsp:sp modelId="{EBFA96D8-2E61-4332-9D4F-7412905E6ED4}">
      <dsp:nvSpPr>
        <dsp:cNvPr id="0" name=""/>
        <dsp:cNvSpPr/>
      </dsp:nvSpPr>
      <dsp:spPr>
        <a:xfrm rot="5400000">
          <a:off x="6268121" y="-1458257"/>
          <a:ext cx="494255" cy="6131999"/>
        </a:xfrm>
        <a:prstGeom prst="round2SameRect">
          <a:avLst/>
        </a:prstGeom>
        <a:solidFill>
          <a:srgbClr val="A9DE4E">
            <a:alpha val="40000"/>
          </a:srgbClr>
        </a:solidFill>
        <a:ln w="25400" cap="flat" cmpd="sng" algn="ctr">
          <a:solidFill>
            <a:srgbClr val="FFFFFF">
              <a:lumMod val="85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None/>
          </a:pPr>
          <a:r>
            <a:rPr lang="es-ES" sz="1600" b="1" kern="1200">
              <a:solidFill>
                <a:srgbClr val="003399"/>
              </a:solidFill>
              <a:latin typeface="Arial" panose="020B0604020202020204" pitchFamily="34" charset="0"/>
              <a:ea typeface="Arial"/>
              <a:cs typeface="Arial" panose="020B0604020202020204" pitchFamily="34" charset="0"/>
            </a:rPr>
            <a:t>Riesgos físicos y salud mental</a:t>
          </a:r>
        </a:p>
      </dsp:txBody>
      <dsp:txXfrm rot="-5400000">
        <a:off x="3449249" y="1384743"/>
        <a:ext cx="6107871" cy="445999"/>
      </dsp:txXfrm>
    </dsp:sp>
    <dsp:sp modelId="{2A0EF8E1-3EEC-4A1D-B1F6-721723BCA548}">
      <dsp:nvSpPr>
        <dsp:cNvPr id="0" name=""/>
        <dsp:cNvSpPr/>
      </dsp:nvSpPr>
      <dsp:spPr>
        <a:xfrm>
          <a:off x="0" y="1298832"/>
          <a:ext cx="3449249" cy="617819"/>
        </a:xfrm>
        <a:prstGeom prst="roundRect">
          <a:avLst/>
        </a:prstGeom>
        <a:solidFill>
          <a:srgbClr val="A9DE4E"/>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711200">
            <a:lnSpc>
              <a:spcPct val="90000"/>
            </a:lnSpc>
            <a:spcBef>
              <a:spcPct val="0"/>
            </a:spcBef>
            <a:spcAft>
              <a:spcPct val="35000"/>
            </a:spcAft>
            <a:buNone/>
          </a:pPr>
          <a:r>
            <a:rPr lang="es-ES" sz="1600" b="1" kern="1200">
              <a:solidFill>
                <a:srgbClr val="003399"/>
              </a:solidFill>
              <a:latin typeface="Arial" panose="020B0604020202020204" pitchFamily="34" charset="0"/>
              <a:ea typeface="Arial"/>
              <a:cs typeface="Arial" panose="020B0604020202020204" pitchFamily="34" charset="0"/>
            </a:rPr>
            <a:t>ÁREA PRIORITARIA 3</a:t>
          </a:r>
        </a:p>
        <a:p>
          <a:pPr marL="0" lvl="0" indent="0" algn="ctr" defTabSz="711200">
            <a:lnSpc>
              <a:spcPct val="90000"/>
            </a:lnSpc>
            <a:spcBef>
              <a:spcPct val="0"/>
            </a:spcBef>
            <a:spcAft>
              <a:spcPct val="35000"/>
            </a:spcAft>
            <a:buNone/>
          </a:pPr>
          <a:r>
            <a:rPr lang="es-ES" sz="1600" i="1" kern="1200">
              <a:solidFill>
                <a:srgbClr val="003399"/>
              </a:solidFill>
              <a:latin typeface="Arial" panose="020B0604020202020204" pitchFamily="34" charset="0"/>
              <a:ea typeface="Arial"/>
              <a:cs typeface="Arial" panose="020B0604020202020204" pitchFamily="34" charset="0"/>
            </a:rPr>
            <a:t>Octubre de 2027 – enero de 2028 </a:t>
          </a:r>
        </a:p>
      </dsp:txBody>
      <dsp:txXfrm>
        <a:off x="30159" y="1328991"/>
        <a:ext cx="3388931" cy="557501"/>
      </dsp:txXfrm>
    </dsp:sp>
    <dsp:sp modelId="{779CC9CF-36E5-4DE0-8897-2573A6F34520}">
      <dsp:nvSpPr>
        <dsp:cNvPr id="0" name=""/>
        <dsp:cNvSpPr/>
      </dsp:nvSpPr>
      <dsp:spPr>
        <a:xfrm rot="5400000">
          <a:off x="6268121" y="-809547"/>
          <a:ext cx="494255" cy="6131999"/>
        </a:xfrm>
        <a:prstGeom prst="round2SameRect">
          <a:avLst/>
        </a:prstGeom>
        <a:solidFill>
          <a:srgbClr val="A9DE4E">
            <a:alpha val="40000"/>
          </a:srgbClr>
        </a:solidFill>
        <a:ln w="25400" cap="flat" cmpd="sng" algn="ctr">
          <a:solidFill>
            <a:schemeClr val="bg1">
              <a:lumMod val="85000"/>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None/>
          </a:pPr>
          <a:r>
            <a:rPr lang="es-ES" sz="1600" b="1" kern="1200" dirty="0">
              <a:solidFill>
                <a:srgbClr val="003399"/>
              </a:solidFill>
              <a:latin typeface="Arial" panose="020B0604020202020204" pitchFamily="34" charset="0"/>
              <a:cs typeface="Arial" panose="020B0604020202020204" pitchFamily="34" charset="0"/>
            </a:rPr>
            <a:t>Riesgos psicosociales en el sector de la asistencia</a:t>
          </a:r>
        </a:p>
        <a:p>
          <a:pPr marL="171450" lvl="1" indent="-171450" algn="l" defTabSz="711200">
            <a:lnSpc>
              <a:spcPct val="90000"/>
            </a:lnSpc>
            <a:spcBef>
              <a:spcPct val="0"/>
            </a:spcBef>
            <a:spcAft>
              <a:spcPct val="15000"/>
            </a:spcAft>
            <a:buFont typeface="Symbol" panose="05050102010706020507" pitchFamily="18" charset="2"/>
            <a:buNone/>
          </a:pPr>
          <a:r>
            <a:rPr lang="es-ES" sz="1600" b="1" kern="1200" dirty="0">
              <a:solidFill>
                <a:srgbClr val="003399"/>
              </a:solidFill>
              <a:latin typeface="Arial" panose="020B0604020202020204" pitchFamily="34" charset="0"/>
              <a:cs typeface="Arial" panose="020B0604020202020204" pitchFamily="34" charset="0"/>
            </a:rPr>
            <a:t>sanitaria y social</a:t>
          </a:r>
        </a:p>
      </dsp:txBody>
      <dsp:txXfrm rot="-5400000">
        <a:off x="3449249" y="2033453"/>
        <a:ext cx="6107871" cy="445999"/>
      </dsp:txXfrm>
    </dsp:sp>
    <dsp:sp modelId="{F47F613A-361C-494E-80B1-A7D9864EC8D1}">
      <dsp:nvSpPr>
        <dsp:cNvPr id="0" name=""/>
        <dsp:cNvSpPr/>
      </dsp:nvSpPr>
      <dsp:spPr>
        <a:xfrm>
          <a:off x="0" y="1947542"/>
          <a:ext cx="3449249" cy="617819"/>
        </a:xfrm>
        <a:prstGeom prst="roundRect">
          <a:avLst/>
        </a:prstGeom>
        <a:solidFill>
          <a:srgbClr val="A9DE4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s-ES" sz="1600" b="1" kern="1200">
              <a:solidFill>
                <a:srgbClr val="003399"/>
              </a:solidFill>
              <a:latin typeface="Arial" panose="020B0604020202020204" pitchFamily="34" charset="0"/>
              <a:cs typeface="Arial" panose="020B0604020202020204" pitchFamily="34" charset="0"/>
            </a:rPr>
            <a:t>ÁREA PRIORITARIA 4</a:t>
          </a:r>
        </a:p>
        <a:p>
          <a:pPr marL="0" lvl="0" indent="0" algn="ctr" defTabSz="711200">
            <a:lnSpc>
              <a:spcPct val="90000"/>
            </a:lnSpc>
            <a:spcBef>
              <a:spcPct val="0"/>
            </a:spcBef>
            <a:spcAft>
              <a:spcPct val="35000"/>
            </a:spcAft>
            <a:buNone/>
          </a:pPr>
          <a:r>
            <a:rPr lang="es-ES" sz="1600" i="1" kern="1200">
              <a:solidFill>
                <a:srgbClr val="003399"/>
              </a:solidFill>
              <a:latin typeface="Arial" panose="020B0604020202020204" pitchFamily="34" charset="0"/>
              <a:ea typeface="Arial"/>
              <a:cs typeface="Arial" panose="020B0604020202020204" pitchFamily="34" charset="0"/>
            </a:rPr>
            <a:t>Febrero – mayo de 2028 </a:t>
          </a:r>
        </a:p>
      </dsp:txBody>
      <dsp:txXfrm>
        <a:off x="30159" y="1977701"/>
        <a:ext cx="3388931" cy="557501"/>
      </dsp:txXfrm>
    </dsp:sp>
    <dsp:sp modelId="{C1A6565F-6B66-4177-B714-6BF8ED9735F2}">
      <dsp:nvSpPr>
        <dsp:cNvPr id="0" name=""/>
        <dsp:cNvSpPr/>
      </dsp:nvSpPr>
      <dsp:spPr>
        <a:xfrm rot="5400000">
          <a:off x="6268121" y="-160837"/>
          <a:ext cx="494255" cy="6131999"/>
        </a:xfrm>
        <a:prstGeom prst="round2SameRect">
          <a:avLst/>
        </a:prstGeom>
        <a:solidFill>
          <a:srgbClr val="A9DE4E">
            <a:alpha val="40000"/>
          </a:srgbClr>
        </a:solidFill>
        <a:ln w="25400" cap="flat" cmpd="sng" algn="ctr">
          <a:solidFill>
            <a:srgbClr val="FFFFFF">
              <a:lumMod val="85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Font typeface="Symbol" panose="05050102010706020507" pitchFamily="18" charset="2"/>
            <a:buNone/>
          </a:pPr>
          <a:r>
            <a:rPr lang="es-ES" sz="1600" b="1" kern="1200">
              <a:solidFill>
                <a:srgbClr val="003399"/>
              </a:solidFill>
              <a:latin typeface="Arial" panose="020B0604020202020204" pitchFamily="34" charset="0"/>
              <a:ea typeface="Arial"/>
              <a:cs typeface="Arial" panose="020B0604020202020204" pitchFamily="34" charset="0"/>
            </a:rPr>
            <a:t>Apoyo a la salud mental en el trabajo</a:t>
          </a:r>
        </a:p>
      </dsp:txBody>
      <dsp:txXfrm rot="-5400000">
        <a:off x="3449249" y="2682163"/>
        <a:ext cx="6107871" cy="445999"/>
      </dsp:txXfrm>
    </dsp:sp>
    <dsp:sp modelId="{4E9C5E30-89B8-498B-B077-841CC15FE959}">
      <dsp:nvSpPr>
        <dsp:cNvPr id="0" name=""/>
        <dsp:cNvSpPr/>
      </dsp:nvSpPr>
      <dsp:spPr>
        <a:xfrm>
          <a:off x="0" y="2596252"/>
          <a:ext cx="3449249" cy="617819"/>
        </a:xfrm>
        <a:prstGeom prst="roundRect">
          <a:avLst/>
        </a:prstGeom>
        <a:solidFill>
          <a:srgbClr val="A9DE4E"/>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es-ES" sz="1600" b="1" kern="1200">
              <a:solidFill>
                <a:srgbClr val="003399"/>
              </a:solidFill>
              <a:latin typeface="Arial" panose="020B0604020202020204" pitchFamily="34" charset="0"/>
              <a:ea typeface="Arial"/>
              <a:cs typeface="Arial" panose="020B0604020202020204" pitchFamily="34" charset="0"/>
            </a:rPr>
            <a:t>ÁREA PRIORITARIA 5</a:t>
          </a:r>
        </a:p>
        <a:p>
          <a:pPr marL="0" lvl="0" indent="0" algn="ctr" defTabSz="622300">
            <a:lnSpc>
              <a:spcPct val="90000"/>
            </a:lnSpc>
            <a:spcBef>
              <a:spcPct val="0"/>
            </a:spcBef>
            <a:spcAft>
              <a:spcPct val="35000"/>
            </a:spcAft>
            <a:buNone/>
          </a:pPr>
          <a:r>
            <a:rPr lang="es-ES" sz="1600" b="0" i="1" kern="1200">
              <a:solidFill>
                <a:srgbClr val="003399"/>
              </a:solidFill>
              <a:latin typeface="Arial" panose="020B0604020202020204" pitchFamily="34" charset="0"/>
              <a:ea typeface="Arial"/>
              <a:cs typeface="Arial" panose="020B0604020202020204" pitchFamily="34" charset="0"/>
            </a:rPr>
            <a:t>Junio – septiembre de 2028</a:t>
          </a:r>
        </a:p>
      </dsp:txBody>
      <dsp:txXfrm>
        <a:off x="30159" y="2626411"/>
        <a:ext cx="3388931" cy="557501"/>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F2819D-CBE5-49E0-BF8D-F36FEF812A0C}" type="datetimeFigureOut">
              <a:rPr lang="en-GB" smtClean="0"/>
              <a:t>15/09/2026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BBB53E-E968-4B04-87EF-C96293204690}" type="slidenum">
              <a:rPr lang="en-GB" smtClean="0"/>
              <a:t>‹#›</a:t>
            </a:fld>
            <a:endParaRPr lang="en-GB"/>
          </a:p>
        </p:txBody>
      </p:sp>
    </p:spTree>
    <p:extLst>
      <p:ext uri="{BB962C8B-B14F-4D97-AF65-F5344CB8AC3E}">
        <p14:creationId xmlns:p14="http://schemas.microsoft.com/office/powerpoint/2010/main" val="42587537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commission.europa.eu/strategy-and-policy/priorities-2019-2024/promoting-our-european-way-life/european-health-union/comprehensive-approach-mental-health_en"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europa.eu/eurobarometer/surveys/detail/3032"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osha.europa.eu/en/facts-and-figures/osh-pulse/climate-digital-change"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osha.europa.eu/en/safety-and-health-legislation/eu-strategic-framework-health-and-safety-work-2021-2027" TargetMode="External"/><Relationship Id="rId2" Type="http://schemas.openxmlformats.org/officeDocument/2006/relationships/slide" Target="../slides/slide8.xml"/><Relationship Id="rId1" Type="http://schemas.openxmlformats.org/officeDocument/2006/relationships/notesMaster" Target="../notesMasters/notesMaster1.xml"/><Relationship Id="rId5" Type="http://schemas.openxmlformats.org/officeDocument/2006/relationships/hyperlink" Target="https://healthy-workplaces.osha.europa.eu/en" TargetMode="External"/><Relationship Id="rId4" Type="http://schemas.openxmlformats.org/officeDocument/2006/relationships/hyperlink" Target="https://health.ec.europa.eu/publications/comprehensive-approach-mental-health_en"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osha.europa.eu/sites/default/files/documents/OSH-pulse-2025-climate-digital-change_EN.pdf"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europa.eu/eurobarometer/surveys/detail/3032"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a:t>
            </a:fld>
            <a:endParaRPr lang="en-GB"/>
          </a:p>
        </p:txBody>
      </p:sp>
    </p:spTree>
    <p:extLst>
      <p:ext uri="{BB962C8B-B14F-4D97-AF65-F5344CB8AC3E}">
        <p14:creationId xmlns:p14="http://schemas.microsoft.com/office/powerpoint/2010/main" val="22223889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s-ES" sz="1200" b="1" dirty="0">
                <a:solidFill>
                  <a:schemeClr val="tx1"/>
                </a:solidFill>
                <a:effectLst/>
                <a:latin typeface="+mn-lt"/>
                <a:ea typeface="+mn-lt"/>
                <a:cs typeface="+mn-cs"/>
              </a:rPr>
              <a:t>El doble impacto del trabajo en la salud mental</a:t>
            </a:r>
          </a:p>
          <a:p>
            <a:endParaRPr lang="en-GB" sz="1200" kern="1200" dirty="0">
              <a:solidFill>
                <a:schemeClr val="tx1"/>
              </a:solidFill>
              <a:effectLst/>
              <a:latin typeface="+mn-lt"/>
              <a:ea typeface="+mn-ea"/>
              <a:cs typeface="+mn-cs"/>
            </a:endParaRPr>
          </a:p>
          <a:p>
            <a:r>
              <a:rPr lang="es-ES" sz="1200" dirty="0">
                <a:solidFill>
                  <a:schemeClr val="tx1"/>
                </a:solidFill>
                <a:effectLst/>
                <a:latin typeface="+mn-lt"/>
                <a:ea typeface="+mn-lt"/>
                <a:cs typeface="+mn-cs"/>
              </a:rPr>
              <a:t>El trabajo puede influir positivamente en la salud mental porque da a las personas un propósito, una estructura y un medio de interacción social. </a:t>
            </a:r>
          </a:p>
          <a:p>
            <a:r>
              <a:rPr lang="es-ES" sz="1200" dirty="0">
                <a:solidFill>
                  <a:schemeClr val="tx1"/>
                </a:solidFill>
                <a:effectLst/>
                <a:latin typeface="+mn-lt"/>
                <a:ea typeface="+mn-lt"/>
                <a:cs typeface="+mn-cs"/>
              </a:rPr>
              <a:t>Sin embargo, esto solo es cierto cuando el trabajo está adecuadamente diseñado y el entorno laboral es propicio. </a:t>
            </a:r>
          </a:p>
          <a:p>
            <a:endParaRPr lang="en-US" sz="1200" b="0" i="0" kern="1200" dirty="0">
              <a:solidFill>
                <a:schemeClr val="tx1"/>
              </a:solidFill>
              <a:effectLst/>
              <a:latin typeface="+mn-lt"/>
              <a:ea typeface="+mn-ea"/>
              <a:cs typeface="+mn-cs"/>
            </a:endParaRPr>
          </a:p>
          <a:p>
            <a:r>
              <a:rPr lang="es-ES" sz="1200" b="1" i="0" dirty="0">
                <a:solidFill>
                  <a:schemeClr val="tx1"/>
                </a:solidFill>
                <a:effectLst/>
                <a:latin typeface="+mn-lt"/>
                <a:ea typeface="+mn-lt"/>
                <a:cs typeface="+mn-cs"/>
              </a:rPr>
              <a:t>Los riesgos psicosociales </a:t>
            </a:r>
            <a:r>
              <a:rPr lang="es-ES" sz="1200" b="0" i="0" dirty="0">
                <a:solidFill>
                  <a:schemeClr val="tx1"/>
                </a:solidFill>
                <a:effectLst/>
                <a:latin typeface="+mn-lt"/>
                <a:ea typeface="+mn-lt"/>
                <a:cs typeface="+mn-cs"/>
              </a:rPr>
              <a:t>pueden revertir rápidamente estos efectos positivos, entre los que se incluyen: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es-ES" sz="1200" b="0" i="0" dirty="0">
                <a:solidFill>
                  <a:schemeClr val="tx1"/>
                </a:solidFill>
                <a:effectLst/>
                <a:latin typeface="+mn-lt"/>
                <a:ea typeface="+mn-lt"/>
                <a:cs typeface="+mn-cs"/>
              </a:rPr>
              <a:t>Alta carga de trabajo y apremio de tiempo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es-ES" sz="1200" b="0" i="0" dirty="0">
                <a:solidFill>
                  <a:schemeClr val="tx1"/>
                </a:solidFill>
                <a:effectLst/>
                <a:latin typeface="+mn-lt"/>
                <a:ea typeface="+mn-lt"/>
                <a:cs typeface="+mn-cs"/>
              </a:rPr>
              <a:t>Mala organización del trabajo (largas horas, plazos)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es-ES" sz="1200" b="0" i="0" dirty="0">
                <a:solidFill>
                  <a:schemeClr val="tx1"/>
                </a:solidFill>
                <a:effectLst/>
                <a:latin typeface="+mn-lt"/>
                <a:ea typeface="+mn-lt"/>
                <a:cs typeface="+mn-cs"/>
              </a:rPr>
              <a:t>Funciones poco claras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es-ES" sz="1200" b="0" i="0" dirty="0">
                <a:solidFill>
                  <a:schemeClr val="tx1"/>
                </a:solidFill>
                <a:effectLst/>
                <a:latin typeface="+mn-lt"/>
                <a:ea typeface="+mn-lt"/>
                <a:cs typeface="+mn-cs"/>
              </a:rPr>
              <a:t>Comunicación deficiente y liderazgo débil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es-ES" sz="1200" b="0" i="0" dirty="0">
                <a:solidFill>
                  <a:schemeClr val="tx1"/>
                </a:solidFill>
                <a:effectLst/>
                <a:latin typeface="+mn-lt"/>
                <a:ea typeface="+mn-lt"/>
                <a:cs typeface="+mn-cs"/>
              </a:rPr>
              <a:t>Falta de apoyo por parte de la dirección o de los compañeros y compañeras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es-ES" sz="1200" b="0" i="0" dirty="0">
                <a:solidFill>
                  <a:schemeClr val="tx1"/>
                </a:solidFill>
                <a:effectLst/>
                <a:latin typeface="+mn-lt"/>
                <a:ea typeface="+mn-lt"/>
                <a:cs typeface="+mn-cs"/>
              </a:rPr>
              <a:t>Acoso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es-ES" sz="1200" b="0" i="0" dirty="0">
                <a:solidFill>
                  <a:schemeClr val="tx1"/>
                </a:solidFill>
                <a:effectLst/>
                <a:latin typeface="+mn-lt"/>
                <a:ea typeface="+mn-lt"/>
                <a:cs typeface="+mn-cs"/>
              </a:rPr>
              <a:t>Acoso sexual</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es-ES" sz="1200" b="0" i="0" dirty="0">
                <a:solidFill>
                  <a:schemeClr val="tx1"/>
                </a:solidFill>
                <a:effectLst/>
                <a:latin typeface="+mn-lt"/>
                <a:ea typeface="+mn-lt"/>
                <a:cs typeface="+mn-cs"/>
              </a:rPr>
              <a:t>Violencia de terceros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es-ES" sz="1200" b="0" i="0" dirty="0">
                <a:solidFill>
                  <a:schemeClr val="tx1"/>
                </a:solidFill>
                <a:effectLst/>
                <a:latin typeface="+mn-lt"/>
                <a:ea typeface="+mn-lt"/>
                <a:cs typeface="+mn-cs"/>
              </a:rPr>
              <a:t>Inseguridad laboral y escaso reconocimiento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es-ES" sz="1200" b="0" i="0" dirty="0">
                <a:solidFill>
                  <a:schemeClr val="tx1"/>
                </a:solidFill>
                <a:effectLst/>
                <a:latin typeface="+mn-lt"/>
                <a:ea typeface="+mn-lt"/>
                <a:cs typeface="+mn-cs"/>
              </a:rPr>
              <a:t>Desequilibrio entre la vida profesional y la vida privada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es-ES" sz="1200" b="0" i="0" dirty="0">
                <a:solidFill>
                  <a:schemeClr val="tx1"/>
                </a:solidFill>
                <a:effectLst/>
                <a:latin typeface="+mn-lt"/>
                <a:ea typeface="+mn-lt"/>
                <a:cs typeface="+mn-cs"/>
              </a:rPr>
              <a:t>Aislamiento</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es-ES" sz="1200" dirty="0">
                <a:solidFill>
                  <a:schemeClr val="tx1"/>
                </a:solidFill>
                <a:effectLst/>
                <a:latin typeface="+mn-lt"/>
                <a:ea typeface="+mn-lt"/>
                <a:cs typeface="+mn-cs"/>
              </a:rPr>
              <a:t>Falta de participación en la toma de decisiones</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es-ES" sz="1200" dirty="0">
                <a:solidFill>
                  <a:schemeClr val="tx1"/>
                </a:solidFill>
                <a:effectLst/>
                <a:latin typeface="+mn-lt"/>
                <a:ea typeface="+mn-lt"/>
                <a:cs typeface="+mn-cs"/>
              </a:rPr>
              <a:t>Falta de autonomía e influencia sobre la forma de trabajar</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es-ES" sz="1200" dirty="0">
                <a:solidFill>
                  <a:schemeClr val="tx1"/>
                </a:solidFill>
                <a:effectLst/>
                <a:latin typeface="+mn-lt"/>
                <a:ea typeface="+mn-lt"/>
                <a:cs typeface="+mn-cs"/>
              </a:rPr>
              <a:t>Comunicación deficiente sobre los cambios en el lugar de trabajo</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es-ES" sz="1200" dirty="0">
                <a:solidFill>
                  <a:schemeClr val="tx1"/>
                </a:solidFill>
                <a:effectLst/>
                <a:latin typeface="+mn-lt"/>
                <a:ea typeface="+mn-lt"/>
                <a:cs typeface="+mn-cs"/>
              </a:rPr>
              <a:t>Exigencias emocionales asociadas a contactos conflictivos con la clientela, los y las pacientes o el alumnado.</a:t>
            </a:r>
          </a:p>
          <a:p>
            <a:pPr fontAlgn="t"/>
            <a:endParaRPr lang="en-US" sz="1200" b="0" i="0" kern="1200" dirty="0">
              <a:solidFill>
                <a:schemeClr val="tx1"/>
              </a:solidFill>
              <a:effectLst/>
              <a:latin typeface="+mn-lt"/>
              <a:ea typeface="+mn-ea"/>
              <a:cs typeface="+mn-cs"/>
            </a:endParaRPr>
          </a:p>
          <a:p>
            <a:pPr fontAlgn="t"/>
            <a:r>
              <a:rPr lang="es-ES" sz="1200" b="1" i="0" dirty="0">
                <a:solidFill>
                  <a:schemeClr val="tx1"/>
                </a:solidFill>
                <a:effectLst/>
                <a:latin typeface="+mn-lt"/>
                <a:ea typeface="+mn-lt"/>
                <a:cs typeface="+mn-cs"/>
              </a:rPr>
              <a:t>Si estos riesgos no se identifican y abordan de forma sistemática, pueden socavar gravemente el bienestar de las personas trabajadoras</a:t>
            </a:r>
            <a:r>
              <a:rPr lang="es-ES" sz="1200" b="0" i="0" dirty="0">
                <a:solidFill>
                  <a:schemeClr val="tx1"/>
                </a:solidFill>
                <a:effectLst/>
                <a:latin typeface="+mn-lt"/>
                <a:ea typeface="+mn-lt"/>
                <a:cs typeface="+mn-cs"/>
              </a:rPr>
              <a:t>. Esto puede provocar síndrome de desgaste profesional, ansiedad, depresión y otros problemas de salud. </a:t>
            </a:r>
          </a:p>
          <a:p>
            <a:endParaRPr lang="en-GB" sz="1200" kern="1200" dirty="0">
              <a:solidFill>
                <a:schemeClr val="tx1"/>
              </a:solidFill>
              <a:effectLst/>
              <a:latin typeface="+mn-lt"/>
              <a:ea typeface="+mn-ea"/>
              <a:cs typeface="+mn-cs"/>
            </a:endParaRPr>
          </a:p>
          <a:p>
            <a:r>
              <a:rPr lang="es-ES" sz="1200" dirty="0">
                <a:solidFill>
                  <a:schemeClr val="tx1"/>
                </a:solidFill>
                <a:effectLst/>
                <a:latin typeface="+mn-lt"/>
                <a:ea typeface="+mn-lt"/>
                <a:cs typeface="+mn-cs"/>
              </a:rPr>
              <a:t>Un </a:t>
            </a:r>
            <a:r>
              <a:rPr lang="es-ES" sz="1200" b="1" dirty="0">
                <a:solidFill>
                  <a:schemeClr val="tx1"/>
                </a:solidFill>
                <a:effectLst/>
                <a:latin typeface="+mn-lt"/>
                <a:ea typeface="+mn-lt"/>
                <a:cs typeface="+mn-cs"/>
              </a:rPr>
              <a:t>buen entorno psicosocial de trabajo es beneficioso para todas las partes</a:t>
            </a:r>
            <a:r>
              <a:rPr lang="es-ES" sz="1200" dirty="0">
                <a:solidFill>
                  <a:schemeClr val="tx1"/>
                </a:solidFill>
                <a:effectLst/>
                <a:latin typeface="+mn-lt"/>
                <a:ea typeface="+mn-lt"/>
                <a:cs typeface="+mn-cs"/>
              </a:rPr>
              <a:t>. El personal se siente seguro, valorado y capaz de hacer frente a las exigencias del trabajo. El empresariado obtiene una mano de obra más comprometida, productiva y leal. La sociedad se beneficia porque disminuyen los costes sanitarios, las bajas por enfermedad y las prestaciones por discapacidad, al tiempo que aumenta la fortaleza de las comunidades.</a:t>
            </a:r>
          </a:p>
          <a:p>
            <a:endParaRPr lang="en-GB" sz="1200" kern="1200" dirty="0">
              <a:solidFill>
                <a:schemeClr val="tx1"/>
              </a:solidFill>
              <a:effectLst/>
              <a:latin typeface="+mn-lt"/>
              <a:ea typeface="+mn-ea"/>
              <a:cs typeface="+mn-cs"/>
            </a:endParaRPr>
          </a:p>
          <a:p>
            <a:pPr fontAlgn="t"/>
            <a:r>
              <a:rPr lang="es-ES" sz="1200" b="0" i="0" dirty="0">
                <a:solidFill>
                  <a:schemeClr val="tx1"/>
                </a:solidFill>
                <a:effectLst/>
                <a:latin typeface="+mn-lt"/>
                <a:ea typeface="+mn-lt"/>
                <a:cs typeface="+mn-cs"/>
              </a:rPr>
              <a:t>Desde </a:t>
            </a:r>
            <a:r>
              <a:rPr lang="es-ES" sz="1200" b="1" i="0" dirty="0">
                <a:solidFill>
                  <a:schemeClr val="tx1"/>
                </a:solidFill>
                <a:effectLst/>
                <a:latin typeface="+mn-lt"/>
                <a:ea typeface="+mn-lt"/>
                <a:cs typeface="+mn-cs"/>
              </a:rPr>
              <a:t>la perspectiva de la SST</a:t>
            </a:r>
            <a:r>
              <a:rPr lang="es-ES" sz="1200" b="0" i="0" dirty="0">
                <a:solidFill>
                  <a:schemeClr val="tx1"/>
                </a:solidFill>
                <a:effectLst/>
                <a:latin typeface="+mn-lt"/>
                <a:ea typeface="+mn-lt"/>
                <a:cs typeface="+mn-cs"/>
              </a:rPr>
              <a:t>, </a:t>
            </a:r>
            <a:r>
              <a:rPr lang="es-ES" sz="1200" b="1" i="0" dirty="0">
                <a:solidFill>
                  <a:schemeClr val="tx1"/>
                </a:solidFill>
                <a:effectLst/>
                <a:latin typeface="+mn-lt"/>
                <a:ea typeface="+mn-lt"/>
                <a:cs typeface="+mn-cs"/>
              </a:rPr>
              <a:t>la prevención y la gestión adecuada de los riesgos son, por lo tanto, esenciales para garantizar que el trabajo siga siendo un factor positivo</a:t>
            </a:r>
            <a:r>
              <a:rPr lang="es-ES" sz="1200" b="0" i="0" dirty="0">
                <a:solidFill>
                  <a:schemeClr val="tx1"/>
                </a:solidFill>
                <a:effectLst/>
                <a:latin typeface="+mn-lt"/>
                <a:ea typeface="+mn-lt"/>
                <a:cs typeface="+mn-cs"/>
              </a:rPr>
              <a:t>, y no un factor perjudicial para la salud mental.</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3</a:t>
            </a:fld>
            <a:endParaRPr lang="en-GB"/>
          </a:p>
        </p:txBody>
      </p:sp>
    </p:spTree>
    <p:extLst>
      <p:ext uri="{BB962C8B-B14F-4D97-AF65-F5344CB8AC3E}">
        <p14:creationId xmlns:p14="http://schemas.microsoft.com/office/powerpoint/2010/main" val="27351000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Font typeface="Wingdings" panose="05000000000000000000" pitchFamily="2" charset="2"/>
              <a:buNone/>
            </a:pPr>
            <a:r>
              <a:rPr lang="es-ES" b="1" dirty="0"/>
              <a:t>La salud mental forma parte integrante de la salud. </a:t>
            </a:r>
            <a:r>
              <a:rPr lang="es-ES" dirty="0"/>
              <a:t>Es un estado de bienestar en el que las personas desarrollan plenamente sus capacidades, son capaces de afrontar el estrés cotidiano y contribuyen a la vida de la comunidad. </a:t>
            </a:r>
          </a:p>
          <a:p>
            <a:pPr marL="0" indent="0">
              <a:buFont typeface="Wingdings" panose="05000000000000000000" pitchFamily="2" charset="2"/>
              <a:buNone/>
            </a:pPr>
            <a:endParaRPr lang="en-US" b="1" dirty="0"/>
          </a:p>
          <a:p>
            <a:pPr marL="0" indent="0">
              <a:buFont typeface="Wingdings" panose="05000000000000000000" pitchFamily="2" charset="2"/>
              <a:buNone/>
            </a:pPr>
            <a:r>
              <a:rPr lang="es-ES" b="1" dirty="0"/>
              <a:t>La salud mental es una condición previa para una economía productiva y una sociedad inclusiva</a:t>
            </a:r>
            <a:r>
              <a:rPr lang="es-ES" dirty="0"/>
              <a:t> </a:t>
            </a:r>
            <a:r>
              <a:rPr lang="es-ES" b="0" dirty="0"/>
              <a:t>y va más allá de cuestiones individuales o familiares</a:t>
            </a:r>
            <a:r>
              <a:rPr lang="es-ES" b="1" dirty="0"/>
              <a:t>.</a:t>
            </a:r>
          </a:p>
          <a:p>
            <a:pPr marL="0" indent="0">
              <a:buFont typeface="Wingdings" panose="05000000000000000000" pitchFamily="2" charset="2"/>
              <a:buNone/>
            </a:pPr>
            <a:endParaRPr lang="en-US" dirty="0"/>
          </a:p>
          <a:p>
            <a:pPr marL="0" indent="0">
              <a:buFont typeface="Wingdings" panose="05000000000000000000" pitchFamily="2" charset="2"/>
              <a:buNone/>
            </a:pPr>
            <a:r>
              <a:rPr lang="es-ES" b="1" dirty="0"/>
              <a:t>La salud mental o los problemas de salud mental no surgen de la nada; están condicionados por factores personales y externos</a:t>
            </a:r>
            <a:r>
              <a:rPr lang="es-ES" dirty="0"/>
              <a:t>. Refleja y se ve influida por el estado de nuestra sociedad, nuestra economía, nuestro medio ambiente, pero también por la situación mundial que nos rodea. </a:t>
            </a:r>
            <a:r>
              <a:rPr lang="es-ES" b="1" dirty="0"/>
              <a:t>Fuente</a:t>
            </a:r>
            <a:r>
              <a:rPr lang="es-ES" dirty="0"/>
              <a:t>: https://health.ec.europa.eu/document/download/cef45b6d-a871-44d5-9d62-3cecc47eda89_en?filename=com_2023_298_1_act_en.pdf. </a:t>
            </a:r>
          </a:p>
          <a:p>
            <a:pPr marL="0" indent="0">
              <a:buFont typeface="Wingdings" panose="05000000000000000000" pitchFamily="2" charset="2"/>
              <a:buNone/>
            </a:pPr>
            <a:endParaRPr lang="en-US" dirty="0"/>
          </a:p>
          <a:p>
            <a:pPr lvl="0"/>
            <a:r>
              <a:rPr lang="es-ES" sz="1200" b="0" dirty="0">
                <a:solidFill>
                  <a:schemeClr val="tx1"/>
                </a:solidFill>
                <a:effectLst/>
                <a:latin typeface="+mn-lt"/>
                <a:ea typeface="+mn-lt"/>
                <a:cs typeface="+mn-cs"/>
              </a:rPr>
              <a:t>Las cifras generales muestran que, </a:t>
            </a:r>
            <a:r>
              <a:rPr lang="es-ES" sz="1200" b="1" dirty="0">
                <a:solidFill>
                  <a:schemeClr val="tx1"/>
                </a:solidFill>
                <a:effectLst/>
                <a:latin typeface="+mn-lt"/>
                <a:ea typeface="+mn-lt"/>
                <a:cs typeface="+mn-cs"/>
              </a:rPr>
              <a:t>después de la COVID-19, </a:t>
            </a:r>
            <a:r>
              <a:rPr lang="es-ES" sz="1200" b="0" dirty="0">
                <a:solidFill>
                  <a:schemeClr val="tx1"/>
                </a:solidFill>
                <a:effectLst/>
                <a:latin typeface="+mn-lt"/>
                <a:ea typeface="+mn-lt"/>
                <a:cs typeface="+mn-cs"/>
              </a:rPr>
              <a:t>el porcentaje de la población que afirma haber sufrido un </a:t>
            </a:r>
            <a:r>
              <a:rPr lang="es-ES" sz="1200" b="1" dirty="0">
                <a:solidFill>
                  <a:schemeClr val="tx1"/>
                </a:solidFill>
                <a:effectLst/>
                <a:latin typeface="+mn-lt"/>
                <a:ea typeface="+mn-lt"/>
                <a:cs typeface="+mn-cs"/>
              </a:rPr>
              <a:t>problema de salud mental en los últimos 12 meses aumentó hasta el 46 % </a:t>
            </a:r>
            <a:r>
              <a:rPr lang="es-ES" sz="1200" b="0" dirty="0">
                <a:solidFill>
                  <a:schemeClr val="tx1"/>
                </a:solidFill>
                <a:effectLst/>
                <a:latin typeface="+mn-lt"/>
                <a:ea typeface="+mn-lt"/>
                <a:cs typeface="+mn-cs"/>
              </a:rPr>
              <a:t>(frente a 1 de cada 6 personas antes de la COVID-19) y que el 62 % de la ciudadanía de la UE afirma que los recientes acontecimientos mundiales </a:t>
            </a:r>
            <a:r>
              <a:rPr lang="es-ES" sz="1200" dirty="0">
                <a:solidFill>
                  <a:schemeClr val="tx1"/>
                </a:solidFill>
                <a:effectLst/>
                <a:latin typeface="+mn-lt"/>
                <a:ea typeface="+mn-lt"/>
                <a:cs typeface="+mn-cs"/>
              </a:rPr>
              <a:t>(por ejemplo, el cambio climático, la agresión rusa contra Ucrania y otros) han afectado en cierta medida o en gran medida a su salud mental. </a:t>
            </a:r>
            <a:r>
              <a:rPr lang="es-ES" sz="1200" u="sng" dirty="0">
                <a:solidFill>
                  <a:schemeClr val="tx1"/>
                </a:solidFill>
                <a:effectLst/>
                <a:latin typeface="+mn-lt"/>
                <a:ea typeface="+mn-lt"/>
                <a:cs typeface="+mn-cs"/>
                <a:hlinkClick r:id="rId3"/>
              </a:rPr>
              <a:t>Un enfoque global de la salud mental, Comisión Europea (2023)</a:t>
            </a:r>
            <a:r>
              <a:rPr lang="es-ES" sz="1200" u="none" dirty="0">
                <a:solidFill>
                  <a:schemeClr val="tx1"/>
                </a:solidFill>
                <a:effectLst/>
                <a:latin typeface="+mn-lt"/>
                <a:ea typeface="+mn-lt"/>
                <a:cs typeface="+mn-cs"/>
              </a:rPr>
              <a:t> y</a:t>
            </a:r>
            <a:r>
              <a:rPr lang="es-ES" sz="1200" dirty="0">
                <a:solidFill>
                  <a:schemeClr val="tx1"/>
                </a:solidFill>
                <a:effectLst/>
                <a:latin typeface="+mn-lt"/>
                <a:ea typeface="+mn-lt"/>
                <a:cs typeface="+mn-cs"/>
              </a:rPr>
              <a:t> </a:t>
            </a:r>
            <a:r>
              <a:rPr lang="es-ES" sz="1200" u="sng" dirty="0">
                <a:solidFill>
                  <a:schemeClr val="tx1"/>
                </a:solidFill>
                <a:effectLst/>
                <a:latin typeface="+mn-lt"/>
                <a:ea typeface="+mn-lt"/>
                <a:cs typeface="+mn-cs"/>
                <a:hlinkClick r:id="rId4"/>
              </a:rPr>
              <a:t>https://europa.eu/eurobarometer/surveys/detail/3032</a:t>
            </a:r>
            <a:r>
              <a:rPr lang="es-ES" sz="1200" dirty="0">
                <a:solidFill>
                  <a:schemeClr val="tx1"/>
                </a:solidFill>
                <a:effectLst/>
                <a:latin typeface="+mn-lt"/>
                <a:ea typeface="+mn-lt"/>
                <a:cs typeface="+mn-cs"/>
              </a:rPr>
              <a:t> </a:t>
            </a:r>
          </a:p>
          <a:p>
            <a:pPr marL="0" indent="0">
              <a:buFont typeface="Wingdings" panose="05000000000000000000" pitchFamily="2" charset="2"/>
              <a:buNone/>
            </a:pPr>
            <a:endParaRPr lang="en-US" dirty="0"/>
          </a:p>
          <a:p>
            <a:pPr fontAlgn="t"/>
            <a:r>
              <a:rPr lang="es-ES" sz="1200" b="0" i="0" dirty="0">
                <a:solidFill>
                  <a:schemeClr val="tx1"/>
                </a:solidFill>
                <a:effectLst/>
                <a:latin typeface="+mn-lt"/>
                <a:ea typeface="+mn-lt"/>
                <a:cs typeface="+mn-cs"/>
              </a:rPr>
              <a:t>Tanto el sufrimiento personal como la carga económica son considerables. </a:t>
            </a:r>
            <a:r>
              <a:rPr lang="es-ES" sz="1200" b="1" i="0" dirty="0">
                <a:solidFill>
                  <a:schemeClr val="tx1"/>
                </a:solidFill>
                <a:effectLst/>
                <a:latin typeface="+mn-lt"/>
                <a:ea typeface="+mn-lt"/>
                <a:cs typeface="+mn-cs"/>
              </a:rPr>
              <a:t>Se calcula que los problemas de salud mental generan alrededor de 76 000 millones EUR de costes anuales en el ámbito de la asistencia sanitaria en toda la UE, lo que representa aproximadamente el 6 % del gasto total en salud. </a:t>
            </a:r>
            <a:r>
              <a:rPr lang="es-ES" sz="1200" b="0" i="0" dirty="0">
                <a:solidFill>
                  <a:schemeClr val="tx1"/>
                </a:solidFill>
                <a:effectLst/>
                <a:latin typeface="+mn-lt"/>
                <a:ea typeface="+mn-lt"/>
                <a:cs typeface="+mn-cs"/>
              </a:rPr>
              <a:t>Gran parte de este coste se debe a que los trastornos mentales suelen agravar los problemas de salud física, lo que da lugar a tratamientos más complejos y costosos.</a:t>
            </a:r>
          </a:p>
          <a:p>
            <a:pPr fontAlgn="t"/>
            <a:endParaRPr lang="en-US" sz="1200" b="1" i="0" kern="1200" dirty="0">
              <a:solidFill>
                <a:schemeClr val="tx1"/>
              </a:solidFill>
              <a:effectLst/>
              <a:latin typeface="+mn-lt"/>
              <a:ea typeface="+mn-ea"/>
              <a:cs typeface="+mn-cs"/>
            </a:endParaRPr>
          </a:p>
          <a:p>
            <a:pPr fontAlgn="t"/>
            <a:r>
              <a:rPr lang="es-ES" sz="1200" b="1" i="0" dirty="0">
                <a:solidFill>
                  <a:schemeClr val="tx1"/>
                </a:solidFill>
                <a:effectLst/>
                <a:latin typeface="+mn-lt"/>
                <a:ea typeface="+mn-lt"/>
                <a:cs typeface="+mn-cs"/>
              </a:rPr>
              <a:t>El impacto en el mercado laboral es considerable. Se prevé que los problemas de salud mental reduzcan el producto interior bruto </a:t>
            </a:r>
            <a:r>
              <a:rPr lang="es-ES" sz="1200" b="0" i="0" dirty="0">
                <a:solidFill>
                  <a:schemeClr val="tx1"/>
                </a:solidFill>
                <a:effectLst/>
                <a:latin typeface="+mn-lt"/>
                <a:ea typeface="+mn-lt"/>
                <a:cs typeface="+mn-cs"/>
              </a:rPr>
              <a:t>(PIB) </a:t>
            </a:r>
            <a:r>
              <a:rPr lang="es-ES" sz="1200" b="1" i="0" dirty="0">
                <a:solidFill>
                  <a:schemeClr val="tx1"/>
                </a:solidFill>
                <a:effectLst/>
                <a:latin typeface="+mn-lt"/>
                <a:ea typeface="+mn-lt"/>
                <a:cs typeface="+mn-cs"/>
              </a:rPr>
              <a:t>en una media del 1,7 % anual entre 2025 y 2050</a:t>
            </a:r>
            <a:r>
              <a:rPr lang="es-ES" sz="1200" b="0" i="0" dirty="0">
                <a:solidFill>
                  <a:schemeClr val="tx1"/>
                </a:solidFill>
                <a:effectLst/>
                <a:latin typeface="+mn-lt"/>
                <a:ea typeface="+mn-lt"/>
                <a:cs typeface="+mn-cs"/>
              </a:rPr>
              <a:t>. En otras palabras, los niveles del PIB en un año determinado podrían ser un 1,7 % más altos si no existieran los problemas de salud mental. Esta pérdida económica se debe, en gran medida, a la menor participación en el mercado laboral, al aumento del absentismo y al presentismo, es decir, cuando las personas acuden al trabajo pero no pueden rendir al máximo de su productividad. https://www.oecd.org/en/publications/the-economic-case-for-preventing-mental-ill-health_16668f16-en.html </a:t>
            </a:r>
          </a:p>
          <a:p>
            <a:pPr fontAlgn="t"/>
            <a:endParaRPr lang="en-US" sz="1200" b="0" i="0" kern="1200" dirty="0">
              <a:solidFill>
                <a:schemeClr val="tx1"/>
              </a:solidFill>
              <a:effectLst/>
              <a:latin typeface="+mn-lt"/>
              <a:ea typeface="+mn-ea"/>
              <a:cs typeface="+mn-cs"/>
            </a:endParaRPr>
          </a:p>
          <a:p>
            <a:pPr fontAlgn="t"/>
            <a:endParaRPr lang="en-US"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4</a:t>
            </a:fld>
            <a:endParaRPr lang="en-GB"/>
          </a:p>
        </p:txBody>
      </p:sp>
    </p:spTree>
    <p:extLst>
      <p:ext uri="{BB962C8B-B14F-4D97-AF65-F5344CB8AC3E}">
        <p14:creationId xmlns:p14="http://schemas.microsoft.com/office/powerpoint/2010/main" val="2787546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s-ES" b="0" dirty="0"/>
              <a:t>Más </a:t>
            </a:r>
            <a:r>
              <a:rPr lang="es-ES" dirty="0"/>
              <a:t>de</a:t>
            </a:r>
            <a:r>
              <a:rPr lang="es-ES" b="1" dirty="0"/>
              <a:t> 4 de cada 10 personas que trabajan en la UE (el 44 %) </a:t>
            </a:r>
            <a:r>
              <a:rPr lang="es-ES" b="0" dirty="0"/>
              <a:t>afirman estar </a:t>
            </a:r>
            <a:r>
              <a:rPr lang="es-ES" b="1" dirty="0"/>
              <a:t>sometidas a una fuerte presión para cumplir los plazos</a:t>
            </a:r>
            <a:r>
              <a:rPr lang="es-ES" dirty="0"/>
              <a:t> </a:t>
            </a:r>
            <a:r>
              <a:rPr lang="es-ES" b="0" dirty="0"/>
              <a:t>o </a:t>
            </a:r>
            <a:r>
              <a:rPr lang="es-ES" b="1" dirty="0"/>
              <a:t>a sobrecarga de trabajo</a:t>
            </a:r>
            <a:r>
              <a:rPr lang="es-ES" b="0" dirty="0"/>
              <a:t>, según la </a:t>
            </a:r>
            <a:r>
              <a:rPr lang="es-ES" b="0" u="sng" dirty="0">
                <a:solidFill>
                  <a:srgbClr val="92D050"/>
                </a:solidFill>
                <a:hlinkClick r:id="rId3">
                  <a:extLst>
                    <a:ext uri="{A12FA001-AC4F-418D-AE19-62706E023703}">
                      <ahyp:hlinkClr xmlns:ahyp="http://schemas.microsoft.com/office/drawing/2018/hyperlinkcolor" val="tx"/>
                    </a:ext>
                  </a:extLst>
                </a:hlinkClick>
              </a:rPr>
              <a:t>encuesta OSH Pulse 2025 sobre las personas trabajadoras</a:t>
            </a:r>
            <a:r>
              <a:rPr lang="es-ES" b="0" u="none" dirty="0">
                <a:solidFill>
                  <a:srgbClr val="92D050"/>
                </a:solidFill>
              </a:rPr>
              <a:t> </a:t>
            </a:r>
            <a:r>
              <a:rPr lang="es-ES" dirty="0">
                <a:hlinkClick r:id="rId3"/>
              </a:rPr>
              <a:t>https://osha.europa.eu/es/facts-and-figures/osh-pulse/climate-digital-change</a:t>
            </a:r>
            <a:r>
              <a:rPr lang="es-ES" dirty="0"/>
              <a:t>. </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s-ES" dirty="0"/>
              <a:t>Muchas personas afirman que su trabajo afecta negativamente a su salud:</a:t>
            </a:r>
          </a:p>
          <a:p>
            <a:pPr marL="628650" lvl="1" indent="-171450">
              <a:buFont typeface="Arial" panose="020B0604020202020204" pitchFamily="34" charset="0"/>
              <a:buChar char="•"/>
            </a:pPr>
            <a:r>
              <a:rPr lang="es-ES" dirty="0">
                <a:solidFill>
                  <a:schemeClr val="tx2"/>
                </a:solidFill>
              </a:rPr>
              <a:t>el 37 % experimenta fatiga general. </a:t>
            </a:r>
          </a:p>
          <a:p>
            <a:pPr marL="628650" lvl="1" indent="-171450">
              <a:buFont typeface="Arial" panose="020B0604020202020204" pitchFamily="34" charset="0"/>
              <a:buChar char="•"/>
            </a:pPr>
            <a:r>
              <a:rPr lang="es-ES" dirty="0">
                <a:solidFill>
                  <a:schemeClr val="tx2"/>
                </a:solidFill>
              </a:rPr>
              <a:t>el 29 % de las personas trabajadoras de la UE padece estrés, depresión o ansiedad</a:t>
            </a:r>
            <a:r>
              <a:rPr lang="es-ES" dirty="0"/>
              <a:t>.</a:t>
            </a:r>
          </a:p>
          <a:p>
            <a:pPr marL="0" indent="0">
              <a:buFont typeface="Arial" panose="020B0604020202020204" pitchFamily="34" charset="0"/>
              <a:buNone/>
            </a:pPr>
            <a:endParaRPr lang="en-US" u="none" dirty="0"/>
          </a:p>
          <a:p>
            <a:pPr marL="171450" indent="-171450">
              <a:buFont typeface="Arial" panose="020B0604020202020204" pitchFamily="34" charset="0"/>
              <a:buChar char="•"/>
            </a:pPr>
            <a:r>
              <a:rPr lang="es-ES" dirty="0"/>
              <a:t>El 44 % de la personas trabajadoras afirman estar sometidas a una fuerte presión para cumplir los plazos o a sobrecarga de trabajo. Esto varía mucho de un Estado miembro de la UE a otro.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s-ES" dirty="0"/>
              <a:t>La exposición a los riesgos psicosociales en el trabajo puede tener diversas consecuencias, como ansiedad, depresión, síndrome de desgaste profesional, etc. </a:t>
            </a:r>
          </a:p>
          <a:p>
            <a:pPr marL="0" indent="0">
              <a:buFont typeface="Arial" panose="020B0604020202020204" pitchFamily="34" charset="0"/>
              <a:buNone/>
            </a:pPr>
            <a:endParaRPr lang="en-US" dirty="0"/>
          </a:p>
          <a:p>
            <a:pPr marL="171450" indent="-171450">
              <a:buFont typeface="Arial" panose="020B0604020202020204" pitchFamily="34" charset="0"/>
              <a:buChar char="•"/>
            </a:pPr>
            <a:r>
              <a:rPr lang="es-ES" dirty="0"/>
              <a:t>Más allá del sufrimiento individual, las empresas se ven muy afectadas por los efectos del absentismo, el presentismo y la rotación de personal.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5</a:t>
            </a:fld>
            <a:endParaRPr lang="en-GB"/>
          </a:p>
        </p:txBody>
      </p:sp>
    </p:spTree>
    <p:extLst>
      <p:ext uri="{BB962C8B-B14F-4D97-AF65-F5344CB8AC3E}">
        <p14:creationId xmlns:p14="http://schemas.microsoft.com/office/powerpoint/2010/main" val="41013271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s-ES"/>
              <a:t>Los datos mostrados </a:t>
            </a:r>
            <a:r>
              <a:rPr lang="es-ES" b="1"/>
              <a:t>comparan algunos de los riesgos psicosociales en el trabajo experimentados por las organizaciones y las personas trabajadoras</a:t>
            </a:r>
            <a:r>
              <a:rPr lang="es-ES"/>
              <a:t>, como el apremio del tiempo, la mala comunicación y cooperación y la participación de las personas trabajadoras.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6</a:t>
            </a:fld>
            <a:endParaRPr lang="en-GB"/>
          </a:p>
        </p:txBody>
      </p:sp>
    </p:spTree>
    <p:extLst>
      <p:ext uri="{BB962C8B-B14F-4D97-AF65-F5344CB8AC3E}">
        <p14:creationId xmlns:p14="http://schemas.microsoft.com/office/powerpoint/2010/main" val="13157422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s-ES" dirty="0"/>
              <a:t>El gráfico muestra la evolución de los riesgos psicosociales presentes en las organizaciones a lo largo de los años 2024 y 2019. Entre estos riesgos se incluyen: </a:t>
            </a:r>
          </a:p>
          <a:p>
            <a:pPr marL="171450" indent="-171450">
              <a:buFont typeface="Arial" panose="020B0604020202020204" pitchFamily="34" charset="0"/>
              <a:buChar char="•"/>
            </a:pPr>
            <a:r>
              <a:rPr lang="es-ES" dirty="0"/>
              <a:t>Contactos conflictivos con clientela, pacientes, alumnado, etc.</a:t>
            </a:r>
          </a:p>
          <a:p>
            <a:pPr marL="171450" indent="-171450">
              <a:buFont typeface="Arial" panose="020B0604020202020204" pitchFamily="34" charset="0"/>
              <a:buChar char="•"/>
            </a:pPr>
            <a:r>
              <a:rPr lang="es-ES" dirty="0"/>
              <a:t>Apremio de tiempo</a:t>
            </a:r>
          </a:p>
          <a:p>
            <a:pPr marL="171450" indent="-171450">
              <a:buFont typeface="Arial" panose="020B0604020202020204" pitchFamily="34" charset="0"/>
              <a:buChar char="•"/>
            </a:pPr>
            <a:r>
              <a:rPr lang="es-ES" dirty="0"/>
              <a:t>Mala comunicación o cooperación en la organización </a:t>
            </a:r>
          </a:p>
          <a:p>
            <a:pPr marL="171450" indent="-171450">
              <a:buFont typeface="Arial" panose="020B0604020202020204" pitchFamily="34" charset="0"/>
              <a:buChar char="•"/>
            </a:pPr>
            <a:r>
              <a:rPr lang="es-ES" dirty="0"/>
              <a:t>Jornadas de trabajo largas o irregulares</a:t>
            </a:r>
          </a:p>
          <a:p>
            <a:pPr marL="171450" indent="-171450">
              <a:buFont typeface="Arial" panose="020B0604020202020204" pitchFamily="34" charset="0"/>
              <a:buChar char="•"/>
            </a:pPr>
            <a:r>
              <a:rPr lang="es-ES" dirty="0"/>
              <a:t>Temor a la pérdida del empleo </a:t>
            </a:r>
          </a:p>
          <a:p>
            <a:pPr marL="0" indent="0">
              <a:buFont typeface="Arial" panose="020B0604020202020204" pitchFamily="34" charset="0"/>
              <a:buNone/>
            </a:pPr>
            <a:r>
              <a:rPr lang="es-ES" b="1" dirty="0"/>
              <a:t>Fuente</a:t>
            </a:r>
            <a:r>
              <a:rPr lang="es-ES" dirty="0"/>
              <a:t>: </a:t>
            </a:r>
            <a:r>
              <a:rPr lang="es-ES" sz="1200" dirty="0">
                <a:solidFill>
                  <a:schemeClr val="tx1"/>
                </a:solidFill>
                <a:effectLst/>
                <a:latin typeface="+mn-lt"/>
                <a:ea typeface="+mn-lt"/>
                <a:cs typeface="+mn-cs"/>
              </a:rPr>
              <a:t>ESENER 2024 - Base: todas las empresas de la EU-27.</a:t>
            </a:r>
          </a:p>
          <a:p>
            <a:pPr marL="171450" indent="-171450">
              <a:buFont typeface="Arial" panose="020B0604020202020204" pitchFamily="34" charset="0"/>
              <a:buChar char="•"/>
            </a:pPr>
            <a:endParaRPr lang="fr-FR" dirty="0"/>
          </a:p>
          <a:p>
            <a:pPr marL="171450" indent="-171450">
              <a:buFont typeface="Arial" panose="020B0604020202020204" pitchFamily="34" charset="0"/>
              <a:buChar char="•"/>
            </a:pPr>
            <a:endParaRPr lang="fr-FR" dirty="0"/>
          </a:p>
        </p:txBody>
      </p:sp>
      <p:sp>
        <p:nvSpPr>
          <p:cNvPr id="4" name="Slide Number Placeholder 3"/>
          <p:cNvSpPr>
            <a:spLocks noGrp="1"/>
          </p:cNvSpPr>
          <p:nvPr>
            <p:ph type="sldNum" sz="quarter" idx="5"/>
          </p:nvPr>
        </p:nvSpPr>
        <p:spPr/>
        <p:txBody>
          <a:bodyPr/>
          <a:lstStyle/>
          <a:p>
            <a:fld id="{EDBBB53E-E968-4B04-87EF-C96293204690}" type="slidenum">
              <a:rPr lang="en-GB" smtClean="0"/>
              <a:t>7</a:t>
            </a:fld>
            <a:endParaRPr lang="en-GB"/>
          </a:p>
        </p:txBody>
      </p:sp>
    </p:spTree>
    <p:extLst>
      <p:ext uri="{BB962C8B-B14F-4D97-AF65-F5344CB8AC3E}">
        <p14:creationId xmlns:p14="http://schemas.microsoft.com/office/powerpoint/2010/main" val="15112638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Font typeface="Arial" panose="020B0604020202020204" pitchFamily="34" charset="0"/>
              <a:buNone/>
            </a:pPr>
            <a:r>
              <a:rPr lang="es-ES" b="1" dirty="0"/>
              <a:t>La campaña encarna el objetivo general de la UE</a:t>
            </a:r>
            <a:r>
              <a:rPr lang="es-ES" dirty="0"/>
              <a:t> de promover una sólida cultura de prevención y abordar la salud mental en el trabajo: </a:t>
            </a:r>
          </a:p>
          <a:p>
            <a:pPr marL="171450" indent="-171450">
              <a:buFont typeface="Arial" panose="020B0604020202020204" pitchFamily="34" charset="0"/>
              <a:buChar char="•"/>
            </a:pPr>
            <a:r>
              <a:rPr lang="es-ES" b="0" dirty="0"/>
              <a:t>El </a:t>
            </a:r>
            <a:r>
              <a:rPr lang="es-ES" b="0" u="sng" dirty="0">
                <a:hlinkClick r:id="rId3"/>
              </a:rPr>
              <a:t>marco estratégico de la UE en materia de salud y seguridad en el trabajo 2021-2027</a:t>
            </a:r>
            <a:r>
              <a:rPr lang="es-ES" b="0" u="sng" dirty="0"/>
              <a:t>;</a:t>
            </a:r>
          </a:p>
          <a:p>
            <a:pPr marL="171450" indent="-171450">
              <a:buFont typeface="Arial" panose="020B0604020202020204" pitchFamily="34" charset="0"/>
              <a:buChar char="•"/>
            </a:pPr>
            <a:r>
              <a:rPr lang="es-ES" b="0" dirty="0">
                <a:hlinkClick r:id="rId4"/>
              </a:rPr>
              <a:t>Un enfoque global de la salud mental</a:t>
            </a:r>
            <a:r>
              <a:rPr lang="es-ES" b="0" dirty="0"/>
              <a:t>, Comisión Europea</a:t>
            </a:r>
            <a:r>
              <a:rPr lang="es-ES" b="0" dirty="0">
                <a:hlinkClick r:id="rId4"/>
              </a:rPr>
              <a:t> </a:t>
            </a:r>
          </a:p>
          <a:p>
            <a:endParaRPr lang="en-GB" dirty="0"/>
          </a:p>
          <a:p>
            <a:r>
              <a:rPr lang="es-ES" sz="1200" b="1" dirty="0">
                <a:solidFill>
                  <a:schemeClr val="tx1"/>
                </a:solidFill>
                <a:effectLst/>
                <a:latin typeface="+mn-lt"/>
                <a:ea typeface="+mn-lt"/>
                <a:cs typeface="+mn-cs"/>
              </a:rPr>
              <a:t>¿Cuál es el objetivo de la campaña? </a:t>
            </a:r>
          </a:p>
          <a:p>
            <a:r>
              <a:rPr lang="es-ES" sz="1200" dirty="0">
                <a:solidFill>
                  <a:schemeClr val="tx1"/>
                </a:solidFill>
                <a:effectLst/>
                <a:latin typeface="+mn-lt"/>
                <a:ea typeface="+mn-lt"/>
                <a:cs typeface="+mn-cs"/>
              </a:rPr>
              <a:t>La </a:t>
            </a:r>
            <a:r>
              <a:rPr lang="es-ES" sz="1200" u="sng" dirty="0">
                <a:solidFill>
                  <a:schemeClr val="tx1"/>
                </a:solidFill>
                <a:effectLst/>
                <a:latin typeface="+mn-lt"/>
                <a:ea typeface="+mn-lt"/>
                <a:cs typeface="+mn-cs"/>
                <a:hlinkClick r:id="rId5"/>
              </a:rPr>
              <a:t>Campaña Trabajos Saludables </a:t>
            </a:r>
            <a:r>
              <a:rPr lang="es-ES" sz="1200" dirty="0">
                <a:solidFill>
                  <a:schemeClr val="tx1"/>
                </a:solidFill>
                <a:effectLst/>
                <a:latin typeface="+mn-lt"/>
                <a:ea typeface="+mn-lt"/>
                <a:cs typeface="+mn-cs"/>
              </a:rPr>
              <a:t>2026-2028, tiene por objeto crear conciencia sobre los efectos positivos de un buen entorno de trabajo en la salud mental y el bienestar.</a:t>
            </a:r>
          </a:p>
          <a:p>
            <a:r>
              <a:rPr lang="es-ES" sz="1200" dirty="0">
                <a:solidFill>
                  <a:schemeClr val="tx1"/>
                </a:solidFill>
                <a:effectLst/>
                <a:latin typeface="+mn-lt"/>
                <a:ea typeface="+mn-lt"/>
                <a:cs typeface="+mn-cs"/>
              </a:rPr>
              <a:t> </a:t>
            </a:r>
          </a:p>
          <a:p>
            <a:r>
              <a:rPr lang="es-ES" sz="1200" dirty="0">
                <a:solidFill>
                  <a:schemeClr val="tx1"/>
                </a:solidFill>
                <a:effectLst/>
                <a:latin typeface="+mn-lt"/>
                <a:ea typeface="+mn-lt"/>
                <a:cs typeface="+mn-cs"/>
              </a:rPr>
              <a:t>Sus objetivos específicos son los siguientes:</a:t>
            </a:r>
          </a:p>
          <a:p>
            <a:pPr marL="171450" lvl="0" indent="-171450">
              <a:buFont typeface="Arial" panose="020B0604020202020204" pitchFamily="34" charset="0"/>
              <a:buChar char="•"/>
            </a:pPr>
            <a:r>
              <a:rPr lang="es-ES" sz="1200" b="1" dirty="0">
                <a:solidFill>
                  <a:schemeClr val="tx1"/>
                </a:solidFill>
                <a:effectLst/>
                <a:latin typeface="+mn-lt"/>
                <a:ea typeface="+mn-lt"/>
                <a:cs typeface="+mn-cs"/>
              </a:rPr>
              <a:t>promover la prevención de los riesgos psicosociales</a:t>
            </a:r>
            <a:r>
              <a:rPr lang="es-ES" sz="1200" dirty="0">
                <a:solidFill>
                  <a:schemeClr val="tx1"/>
                </a:solidFill>
                <a:effectLst/>
                <a:latin typeface="+mn-lt"/>
                <a:ea typeface="+mn-lt"/>
                <a:cs typeface="+mn-cs"/>
              </a:rPr>
              <a:t> mediante procedimientos adecuados de evaluación y gestión de riesgos; </a:t>
            </a:r>
          </a:p>
          <a:p>
            <a:pPr marL="171450" lvl="0" indent="-171450">
              <a:buFont typeface="Arial" panose="020B0604020202020204" pitchFamily="34" charset="0"/>
              <a:buChar char="•"/>
            </a:pPr>
            <a:r>
              <a:rPr lang="es-ES" sz="1200" b="1" dirty="0">
                <a:solidFill>
                  <a:schemeClr val="tx1"/>
                </a:solidFill>
                <a:effectLst/>
                <a:latin typeface="+mn-lt"/>
                <a:ea typeface="+mn-lt"/>
                <a:cs typeface="+mn-cs"/>
              </a:rPr>
              <a:t>dirigirse a todos los sectores</a:t>
            </a:r>
            <a:r>
              <a:rPr lang="es-ES" sz="1200" dirty="0">
                <a:solidFill>
                  <a:schemeClr val="tx1"/>
                </a:solidFill>
                <a:effectLst/>
                <a:latin typeface="+mn-lt"/>
                <a:ea typeface="+mn-lt"/>
                <a:cs typeface="+mn-cs"/>
              </a:rPr>
              <a:t>, prestando atención tanto a aquellos en los que los riesgos psicosociales están muy extendidos como a otros en los que dichos riesgos pueden resultar menos evidentes; </a:t>
            </a:r>
          </a:p>
          <a:p>
            <a:pPr marL="171450" lvl="0" indent="-171450">
              <a:buFont typeface="Arial" panose="020B0604020202020204" pitchFamily="34" charset="0"/>
              <a:buChar char="•"/>
            </a:pPr>
            <a:r>
              <a:rPr lang="es-ES" sz="1200" b="1" dirty="0">
                <a:solidFill>
                  <a:schemeClr val="tx1"/>
                </a:solidFill>
                <a:effectLst/>
                <a:latin typeface="+mn-lt"/>
                <a:ea typeface="+mn-lt"/>
                <a:cs typeface="+mn-cs"/>
              </a:rPr>
              <a:t>fomentar la cooperación</a:t>
            </a:r>
            <a:r>
              <a:rPr lang="es-ES" sz="1200" dirty="0">
                <a:solidFill>
                  <a:schemeClr val="tx1"/>
                </a:solidFill>
                <a:effectLst/>
                <a:latin typeface="+mn-lt"/>
                <a:ea typeface="+mn-lt"/>
                <a:cs typeface="+mn-cs"/>
              </a:rPr>
              <a:t> entre el empresariado, los equipos de dirección, las personas encargadas de la supervisión, los trabajadores y trabajadoras y sus órganos de representación;</a:t>
            </a:r>
          </a:p>
          <a:p>
            <a:pPr marL="171450" lvl="0" indent="-171450">
              <a:buFont typeface="Arial" panose="020B0604020202020204" pitchFamily="34" charset="0"/>
              <a:buChar char="•"/>
            </a:pPr>
            <a:r>
              <a:rPr lang="es-ES" sz="1200" b="1" dirty="0">
                <a:solidFill>
                  <a:schemeClr val="tx1"/>
                </a:solidFill>
                <a:effectLst/>
                <a:latin typeface="+mn-lt"/>
                <a:ea typeface="+mn-lt"/>
                <a:cs typeface="+mn-cs"/>
              </a:rPr>
              <a:t>reunir a los miembros de nuestra red</a:t>
            </a:r>
            <a:r>
              <a:rPr lang="es-ES" sz="1200" dirty="0">
                <a:solidFill>
                  <a:schemeClr val="tx1"/>
                </a:solidFill>
                <a:effectLst/>
                <a:latin typeface="+mn-lt"/>
                <a:ea typeface="+mn-lt"/>
                <a:cs typeface="+mn-cs"/>
              </a:rPr>
              <a:t> para</a:t>
            </a:r>
            <a:r>
              <a:rPr lang="es-ES" sz="1200" b="1" dirty="0">
                <a:solidFill>
                  <a:schemeClr val="tx1"/>
                </a:solidFill>
                <a:effectLst/>
                <a:latin typeface="+mn-lt"/>
                <a:ea typeface="+mn-lt"/>
                <a:cs typeface="+mn-cs"/>
              </a:rPr>
              <a:t> </a:t>
            </a:r>
            <a:r>
              <a:rPr lang="es-ES" sz="1200" dirty="0">
                <a:solidFill>
                  <a:schemeClr val="tx1"/>
                </a:solidFill>
                <a:effectLst/>
                <a:latin typeface="+mn-lt"/>
                <a:ea typeface="+mn-lt"/>
                <a:cs typeface="+mn-cs"/>
              </a:rPr>
              <a:t>intercambiar información y buenas prácticas</a:t>
            </a:r>
            <a:r>
              <a:rPr lang="es-ES" sz="1200" b="1" dirty="0">
                <a:solidFill>
                  <a:schemeClr val="tx1"/>
                </a:solidFill>
                <a:effectLst/>
                <a:latin typeface="+mn-lt"/>
                <a:ea typeface="+mn-lt"/>
                <a:cs typeface="+mn-cs"/>
              </a:rPr>
              <a:t> </a:t>
            </a:r>
            <a:r>
              <a:rPr lang="es-ES" sz="1200" dirty="0">
                <a:solidFill>
                  <a:schemeClr val="tx1"/>
                </a:solidFill>
                <a:effectLst/>
                <a:latin typeface="+mn-lt"/>
                <a:ea typeface="+mn-lt"/>
                <a:cs typeface="+mn-cs"/>
              </a:rPr>
              <a:t>sobre la prevención de los riesgos psicosociales;</a:t>
            </a:r>
          </a:p>
          <a:p>
            <a:pPr marL="171450" lvl="0" indent="-171450">
              <a:buFont typeface="Arial" panose="020B0604020202020204" pitchFamily="34" charset="0"/>
              <a:buChar char="•"/>
            </a:pPr>
            <a:r>
              <a:rPr lang="es-ES" sz="1200" dirty="0">
                <a:solidFill>
                  <a:schemeClr val="tx1"/>
                </a:solidFill>
                <a:effectLst/>
                <a:latin typeface="+mn-lt"/>
                <a:ea typeface="+mn-lt"/>
                <a:cs typeface="+mn-cs"/>
              </a:rPr>
              <a:t>fomentar un </a:t>
            </a:r>
            <a:r>
              <a:rPr lang="es-ES" sz="1200" b="1" dirty="0">
                <a:solidFill>
                  <a:schemeClr val="tx1"/>
                </a:solidFill>
                <a:effectLst/>
                <a:latin typeface="+mn-lt"/>
                <a:ea typeface="+mn-lt"/>
                <a:cs typeface="+mn-cs"/>
              </a:rPr>
              <a:t>enfoque integral</a:t>
            </a:r>
            <a:r>
              <a:rPr lang="es-ES" sz="1200" dirty="0">
                <a:solidFill>
                  <a:schemeClr val="tx1"/>
                </a:solidFill>
                <a:effectLst/>
                <a:latin typeface="+mn-lt"/>
                <a:ea typeface="+mn-lt"/>
                <a:cs typeface="+mn-cs"/>
              </a:rPr>
              <a:t> que tenga en cuenta los </a:t>
            </a:r>
            <a:r>
              <a:rPr lang="es-ES" sz="1200" b="1" dirty="0">
                <a:solidFill>
                  <a:schemeClr val="tx1"/>
                </a:solidFill>
                <a:effectLst/>
                <a:latin typeface="+mn-lt"/>
                <a:ea typeface="+mn-lt"/>
                <a:cs typeface="+mn-cs"/>
              </a:rPr>
              <a:t>vínculos entre los riesgos físicos y psicosociales y la salud de las personas trabajadoras</a:t>
            </a:r>
            <a:r>
              <a:rPr lang="es-ES" sz="1200" dirty="0">
                <a:solidFill>
                  <a:schemeClr val="tx1"/>
                </a:solidFill>
                <a:effectLst/>
                <a:latin typeface="+mn-lt"/>
                <a:ea typeface="+mn-lt"/>
                <a:cs typeface="+mn-cs"/>
              </a:rPr>
              <a:t>;</a:t>
            </a:r>
          </a:p>
          <a:p>
            <a:pPr marL="171450" lvl="0" indent="-171450">
              <a:buFont typeface="Arial" panose="020B0604020202020204" pitchFamily="34" charset="0"/>
              <a:buChar char="•"/>
            </a:pPr>
            <a:r>
              <a:rPr lang="es-ES" sz="1200" dirty="0">
                <a:solidFill>
                  <a:schemeClr val="tx1"/>
                </a:solidFill>
                <a:effectLst/>
                <a:latin typeface="+mn-lt"/>
                <a:ea typeface="+mn-lt"/>
                <a:cs typeface="+mn-cs"/>
              </a:rPr>
              <a:t>poner de relieve la importancia del </a:t>
            </a:r>
            <a:r>
              <a:rPr lang="es-ES" sz="1200" b="1" dirty="0">
                <a:solidFill>
                  <a:schemeClr val="tx1"/>
                </a:solidFill>
                <a:effectLst/>
                <a:latin typeface="+mn-lt"/>
                <a:ea typeface="+mn-lt"/>
                <a:cs typeface="+mn-cs"/>
              </a:rPr>
              <a:t>apoyo</a:t>
            </a:r>
            <a:r>
              <a:rPr lang="es-ES" sz="1200" b="0" dirty="0">
                <a:solidFill>
                  <a:schemeClr val="tx1"/>
                </a:solidFill>
                <a:effectLst/>
                <a:latin typeface="+mn-lt"/>
                <a:ea typeface="+mn-lt"/>
                <a:cs typeface="+mn-cs"/>
              </a:rPr>
              <a:t>,</a:t>
            </a:r>
            <a:r>
              <a:rPr lang="es-ES" sz="1200" dirty="0">
                <a:solidFill>
                  <a:schemeClr val="tx1"/>
                </a:solidFill>
                <a:effectLst/>
                <a:latin typeface="+mn-lt"/>
                <a:ea typeface="+mn-lt"/>
                <a:cs typeface="+mn-cs"/>
              </a:rPr>
              <a:t> la </a:t>
            </a:r>
            <a:r>
              <a:rPr lang="es-ES" sz="1200" b="1" dirty="0">
                <a:solidFill>
                  <a:schemeClr val="tx1"/>
                </a:solidFill>
                <a:effectLst/>
                <a:latin typeface="+mn-lt"/>
                <a:ea typeface="+mn-lt"/>
                <a:cs typeface="+mn-cs"/>
              </a:rPr>
              <a:t>buena comunicación</a:t>
            </a:r>
            <a:r>
              <a:rPr lang="es-ES" sz="1200" b="0" dirty="0">
                <a:solidFill>
                  <a:schemeClr val="tx1"/>
                </a:solidFill>
                <a:effectLst/>
                <a:latin typeface="+mn-lt"/>
                <a:ea typeface="+mn-lt"/>
                <a:cs typeface="+mn-cs"/>
              </a:rPr>
              <a:t> y</a:t>
            </a:r>
            <a:r>
              <a:rPr lang="es-ES" sz="1200" dirty="0">
                <a:solidFill>
                  <a:schemeClr val="tx1"/>
                </a:solidFill>
                <a:effectLst/>
                <a:latin typeface="+mn-lt"/>
                <a:ea typeface="+mn-lt"/>
                <a:cs typeface="+mn-cs"/>
              </a:rPr>
              <a:t> la </a:t>
            </a:r>
            <a:r>
              <a:rPr lang="es-ES" sz="1200" b="1" dirty="0">
                <a:solidFill>
                  <a:schemeClr val="tx1"/>
                </a:solidFill>
                <a:effectLst/>
                <a:latin typeface="+mn-lt"/>
                <a:ea typeface="+mn-lt"/>
                <a:cs typeface="+mn-cs"/>
              </a:rPr>
              <a:t>organización del trabajo</a:t>
            </a:r>
            <a:r>
              <a:rPr lang="es-ES" sz="1200" dirty="0">
                <a:solidFill>
                  <a:schemeClr val="tx1"/>
                </a:solidFill>
                <a:effectLst/>
                <a:latin typeface="+mn-lt"/>
                <a:ea typeface="+mn-lt"/>
                <a:cs typeface="+mn-cs"/>
              </a:rPr>
              <a:t>, así como un clima social favorable para crear un entorno de trabajo saludable.</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8</a:t>
            </a:fld>
            <a:endParaRPr lang="en-GB"/>
          </a:p>
        </p:txBody>
      </p:sp>
    </p:spTree>
    <p:extLst>
      <p:ext uri="{BB962C8B-B14F-4D97-AF65-F5344CB8AC3E}">
        <p14:creationId xmlns:p14="http://schemas.microsoft.com/office/powerpoint/2010/main" val="10122081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9</a:t>
            </a:fld>
            <a:endParaRPr lang="en-GB"/>
          </a:p>
        </p:txBody>
      </p:sp>
    </p:spTree>
    <p:extLst>
      <p:ext uri="{BB962C8B-B14F-4D97-AF65-F5344CB8AC3E}">
        <p14:creationId xmlns:p14="http://schemas.microsoft.com/office/powerpoint/2010/main" val="39517911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Font typeface="Arial" panose="020B0604020202020204" pitchFamily="34" charset="0"/>
              <a:buNone/>
            </a:pPr>
            <a:r>
              <a:rPr lang="es-ES" sz="1200" dirty="0">
                <a:solidFill>
                  <a:schemeClr val="tx1"/>
                </a:solidFill>
                <a:effectLst/>
                <a:latin typeface="+mn-lt"/>
                <a:ea typeface="+mn-lt"/>
                <a:cs typeface="+mn-cs"/>
              </a:rPr>
              <a:t>La manera más eficaz de abordar los riesgos psicosociales en el trabajo es </a:t>
            </a:r>
            <a:r>
              <a:rPr lang="es-ES" sz="1200" b="1" dirty="0">
                <a:solidFill>
                  <a:schemeClr val="tx1"/>
                </a:solidFill>
                <a:effectLst/>
                <a:latin typeface="+mn-lt"/>
                <a:ea typeface="+mn-lt"/>
                <a:cs typeface="+mn-cs"/>
              </a:rPr>
              <a:t>integrar la evaluación y gestión de los riesgos psicosociales en el sistema de gestión general</a:t>
            </a:r>
            <a:r>
              <a:rPr lang="es-ES" sz="1200" b="1" strike="sngStrike" dirty="0">
                <a:solidFill>
                  <a:schemeClr val="tx1"/>
                </a:solidFill>
                <a:effectLst/>
                <a:latin typeface="+mn-lt"/>
                <a:ea typeface="+mn-lt"/>
                <a:cs typeface="+mn-cs"/>
              </a:rPr>
              <a:t>es</a:t>
            </a:r>
            <a:r>
              <a:rPr lang="es-ES" sz="1200" b="1" dirty="0">
                <a:solidFill>
                  <a:schemeClr val="tx1"/>
                </a:solidFill>
                <a:effectLst/>
                <a:latin typeface="+mn-lt"/>
                <a:ea typeface="+mn-lt"/>
                <a:cs typeface="+mn-cs"/>
              </a:rPr>
              <a:t> de prevención de riesgos </a:t>
            </a:r>
            <a:r>
              <a:rPr lang="es-ES" sz="1200" b="1" strike="noStrike" dirty="0">
                <a:solidFill>
                  <a:schemeClr val="tx1"/>
                </a:solidFill>
                <a:effectLst/>
                <a:latin typeface="+mn-lt"/>
                <a:ea typeface="+mn-lt"/>
                <a:cs typeface="+mn-cs"/>
              </a:rPr>
              <a:t>laborales </a:t>
            </a:r>
            <a:r>
              <a:rPr lang="es-ES" sz="1200" b="0" strike="noStrike" dirty="0">
                <a:solidFill>
                  <a:schemeClr val="tx1"/>
                </a:solidFill>
                <a:effectLst/>
                <a:latin typeface="+mn-lt"/>
                <a:ea typeface="+mn-lt"/>
                <a:cs typeface="+mn-cs"/>
              </a:rPr>
              <a:t>mediante</a:t>
            </a:r>
            <a:r>
              <a:rPr lang="es-ES" sz="1200" b="0" dirty="0">
                <a:solidFill>
                  <a:schemeClr val="tx1"/>
                </a:solidFill>
                <a:effectLst/>
                <a:latin typeface="+mn-lt"/>
                <a:ea typeface="+mn-lt"/>
                <a:cs typeface="+mn-cs"/>
              </a:rPr>
              <a:t>:</a:t>
            </a:r>
          </a:p>
          <a:p>
            <a:pPr marL="171450" indent="-171450">
              <a:buFont typeface="Arial" panose="020B0604020202020204" pitchFamily="34" charset="0"/>
              <a:buChar char="•"/>
            </a:pPr>
            <a:r>
              <a:rPr lang="es-ES" sz="1200" dirty="0">
                <a:solidFill>
                  <a:schemeClr val="tx1"/>
                </a:solidFill>
                <a:effectLst/>
                <a:latin typeface="+mn-lt"/>
                <a:ea typeface="+mn-lt"/>
                <a:cs typeface="+mn-cs"/>
              </a:rPr>
              <a:t>la realización de evaluaciones sistemáticas;</a:t>
            </a:r>
          </a:p>
          <a:p>
            <a:pPr marL="171450" indent="-171450">
              <a:buFont typeface="Arial" panose="020B0604020202020204" pitchFamily="34" charset="0"/>
              <a:buChar char="•"/>
            </a:pPr>
            <a:r>
              <a:rPr lang="es-ES" sz="1200" dirty="0">
                <a:solidFill>
                  <a:schemeClr val="tx1"/>
                </a:solidFill>
                <a:effectLst/>
                <a:latin typeface="+mn-lt"/>
                <a:ea typeface="+mn-lt"/>
                <a:cs typeface="+mn-cs"/>
              </a:rPr>
              <a:t>la participación del personal y sus representantes;</a:t>
            </a:r>
          </a:p>
          <a:p>
            <a:pPr marL="171450" indent="-171450">
              <a:buFont typeface="Arial" panose="020B0604020202020204" pitchFamily="34" charset="0"/>
              <a:buChar char="•"/>
            </a:pPr>
            <a:r>
              <a:rPr lang="es-ES" sz="1200" dirty="0">
                <a:solidFill>
                  <a:schemeClr val="tx1"/>
                </a:solidFill>
                <a:effectLst/>
                <a:latin typeface="+mn-lt"/>
                <a:ea typeface="+mn-lt"/>
                <a:cs typeface="+mn-cs"/>
              </a:rPr>
              <a:t>el establecimiento de prioridades claras, y</a:t>
            </a:r>
          </a:p>
          <a:p>
            <a:pPr marL="171450" indent="-171450">
              <a:buFont typeface="Arial" panose="020B0604020202020204" pitchFamily="34" charset="0"/>
              <a:buChar char="•"/>
            </a:pPr>
            <a:r>
              <a:rPr lang="es-ES" sz="1200" dirty="0">
                <a:solidFill>
                  <a:schemeClr val="tx1"/>
                </a:solidFill>
                <a:effectLst/>
                <a:latin typeface="+mn-lt"/>
                <a:ea typeface="+mn-lt"/>
                <a:cs typeface="+mn-cs"/>
              </a:rPr>
              <a:t>el seguimiento de los planes de acción y las evaluaciones. </a:t>
            </a:r>
          </a:p>
          <a:p>
            <a:pPr marL="0" indent="0">
              <a:buFont typeface="Arial" panose="020B0604020202020204" pitchFamily="34" charset="0"/>
              <a:buNone/>
            </a:pPr>
            <a:r>
              <a:rPr lang="es-ES" sz="1200" dirty="0">
                <a:solidFill>
                  <a:schemeClr val="tx1"/>
                </a:solidFill>
                <a:effectLst/>
                <a:latin typeface="+mn-lt"/>
                <a:ea typeface="+mn-lt"/>
                <a:cs typeface="+mn-cs"/>
              </a:rPr>
              <a:t>Es </a:t>
            </a:r>
            <a:r>
              <a:rPr lang="es-ES" sz="1200" b="1" dirty="0">
                <a:solidFill>
                  <a:schemeClr val="tx1"/>
                </a:solidFill>
                <a:effectLst/>
                <a:latin typeface="+mn-lt"/>
                <a:ea typeface="+mn-lt"/>
                <a:cs typeface="+mn-cs"/>
              </a:rPr>
              <a:t>fundamental contar con un liderazgo adecuado</a:t>
            </a:r>
            <a:r>
              <a:rPr lang="es-ES" sz="1200" dirty="0">
                <a:solidFill>
                  <a:schemeClr val="tx1"/>
                </a:solidFill>
                <a:effectLst/>
                <a:latin typeface="+mn-lt"/>
                <a:ea typeface="+mn-lt"/>
                <a:cs typeface="+mn-cs"/>
              </a:rPr>
              <a:t>: los equipos de dirección deben recibir formación para detectar riesgos y fomentar una cultura laboral solidaria.</a:t>
            </a:r>
          </a:p>
          <a:p>
            <a:endParaRPr lang="en-GB" sz="1200" kern="1200" dirty="0">
              <a:solidFill>
                <a:schemeClr val="tx1"/>
              </a:solidFill>
              <a:effectLst/>
              <a:latin typeface="+mn-lt"/>
              <a:ea typeface="+mn-ea"/>
              <a:cs typeface="+mn-cs"/>
            </a:endParaRPr>
          </a:p>
          <a:p>
            <a:r>
              <a:rPr lang="es-ES" sz="1200" dirty="0">
                <a:solidFill>
                  <a:schemeClr val="tx1"/>
                </a:solidFill>
                <a:effectLst/>
                <a:latin typeface="+mn-lt"/>
                <a:ea typeface="+mn-lt"/>
                <a:cs typeface="+mn-cs"/>
              </a:rPr>
              <a:t>Para </a:t>
            </a:r>
            <a:r>
              <a:rPr lang="es-ES" sz="1200" b="1" dirty="0">
                <a:solidFill>
                  <a:schemeClr val="tx1"/>
                </a:solidFill>
                <a:effectLst/>
                <a:latin typeface="+mn-lt"/>
                <a:ea typeface="+mn-lt"/>
                <a:cs typeface="+mn-cs"/>
              </a:rPr>
              <a:t>prevenir el acoso, el acoso sexual y la violencia</a:t>
            </a:r>
            <a:r>
              <a:rPr lang="es-ES" sz="1200" dirty="0">
                <a:solidFill>
                  <a:schemeClr val="tx1"/>
                </a:solidFill>
                <a:effectLst/>
                <a:latin typeface="+mn-lt"/>
                <a:ea typeface="+mn-lt"/>
                <a:cs typeface="+mn-cs"/>
              </a:rPr>
              <a:t> y </a:t>
            </a:r>
            <a:r>
              <a:rPr lang="es-ES" sz="1200" b="1" dirty="0">
                <a:solidFill>
                  <a:schemeClr val="tx1"/>
                </a:solidFill>
                <a:effectLst/>
                <a:latin typeface="+mn-lt"/>
                <a:ea typeface="+mn-lt"/>
                <a:cs typeface="+mn-cs"/>
              </a:rPr>
              <a:t>abordar las causas profundas de estos riesgos</a:t>
            </a:r>
            <a:r>
              <a:rPr lang="es-ES" sz="1200" dirty="0">
                <a:solidFill>
                  <a:schemeClr val="tx1"/>
                </a:solidFill>
                <a:effectLst/>
                <a:latin typeface="+mn-lt"/>
                <a:ea typeface="+mn-lt"/>
                <a:cs typeface="+mn-cs"/>
              </a:rPr>
              <a:t>, las organizaciones deben: </a:t>
            </a:r>
          </a:p>
          <a:p>
            <a:pPr marL="171450" indent="-171450">
              <a:buFont typeface="Arial" panose="020B0604020202020204" pitchFamily="34" charset="0"/>
              <a:buChar char="•"/>
            </a:pPr>
            <a:r>
              <a:rPr lang="es-ES" sz="1200" dirty="0">
                <a:solidFill>
                  <a:schemeClr val="tx1"/>
                </a:solidFill>
                <a:effectLst/>
                <a:latin typeface="+mn-lt"/>
                <a:ea typeface="+mn-lt"/>
                <a:cs typeface="+mn-cs"/>
              </a:rPr>
              <a:t>analizar el entorno psicosocial de trabajo, en particular la cultura organizativa y el estilo de liderazgo; </a:t>
            </a:r>
          </a:p>
          <a:p>
            <a:pPr marL="171450" indent="-171450">
              <a:buFont typeface="Arial" panose="020B0604020202020204" pitchFamily="34" charset="0"/>
              <a:buChar char="•"/>
            </a:pPr>
            <a:r>
              <a:rPr lang="es-ES" sz="1200" dirty="0">
                <a:solidFill>
                  <a:schemeClr val="tx1"/>
                </a:solidFill>
                <a:effectLst/>
                <a:latin typeface="+mn-lt"/>
                <a:ea typeface="+mn-lt"/>
                <a:cs typeface="+mn-cs"/>
              </a:rPr>
              <a:t>promover una política de tolerancia cero frente a las conductas inapropiadas, respaldada por iniciativas claras de comunicación y sensibilización, así como por procedimientos de denuncia y procesos disciplinarios bien definidos.</a:t>
            </a:r>
          </a:p>
          <a:p>
            <a:endParaRPr lang="en-GB" sz="1200" kern="1200" dirty="0">
              <a:solidFill>
                <a:schemeClr val="tx1"/>
              </a:solidFill>
              <a:effectLst/>
              <a:latin typeface="+mn-lt"/>
              <a:ea typeface="+mn-ea"/>
              <a:cs typeface="+mn-cs"/>
            </a:endParaRPr>
          </a:p>
          <a:p>
            <a:r>
              <a:rPr lang="es-ES" sz="1200" dirty="0">
                <a:solidFill>
                  <a:schemeClr val="tx1"/>
                </a:solidFill>
                <a:effectLst/>
                <a:latin typeface="+mn-lt"/>
                <a:ea typeface="+mn-lt"/>
                <a:cs typeface="+mn-cs"/>
              </a:rPr>
              <a:t>Para abordar los </a:t>
            </a:r>
            <a:r>
              <a:rPr lang="es-ES" sz="1200" b="1" dirty="0">
                <a:solidFill>
                  <a:schemeClr val="tx1"/>
                </a:solidFill>
                <a:effectLst/>
                <a:latin typeface="+mn-lt"/>
                <a:ea typeface="+mn-lt"/>
                <a:cs typeface="+mn-cs"/>
              </a:rPr>
              <a:t>riesgos físicos y de salud mental</a:t>
            </a:r>
            <a:r>
              <a:rPr lang="es-ES" sz="1200" dirty="0">
                <a:solidFill>
                  <a:schemeClr val="tx1"/>
                </a:solidFill>
                <a:effectLst/>
                <a:latin typeface="+mn-lt"/>
                <a:ea typeface="+mn-lt"/>
                <a:cs typeface="+mn-cs"/>
              </a:rPr>
              <a:t> es necesario analizar el entorno laboral en su conjunto. Existen numerosas interacciones entre los riesgos físicos y psicosociales. Por ejemplo, los riesgos psicosociales en el trabajo pueden estar relacionados con accidentes y trastornos musculoesqueléticos. </a:t>
            </a:r>
          </a:p>
          <a:p>
            <a:endParaRPr lang="en-GB" sz="1200" kern="1200" dirty="0">
              <a:solidFill>
                <a:schemeClr val="tx1"/>
              </a:solidFill>
              <a:effectLst/>
              <a:latin typeface="+mn-lt"/>
              <a:ea typeface="+mn-ea"/>
              <a:cs typeface="+mn-cs"/>
            </a:endParaRPr>
          </a:p>
          <a:p>
            <a:r>
              <a:rPr lang="es-ES" sz="1200" dirty="0">
                <a:solidFill>
                  <a:schemeClr val="tx1"/>
                </a:solidFill>
                <a:effectLst/>
                <a:latin typeface="+mn-lt"/>
                <a:ea typeface="+mn-lt"/>
                <a:cs typeface="+mn-cs"/>
              </a:rPr>
              <a:t>El </a:t>
            </a:r>
            <a:r>
              <a:rPr lang="es-ES" sz="1200" b="1" dirty="0">
                <a:solidFill>
                  <a:schemeClr val="tx1"/>
                </a:solidFill>
                <a:effectLst/>
                <a:latin typeface="+mn-lt"/>
                <a:ea typeface="+mn-lt"/>
                <a:cs typeface="+mn-cs"/>
              </a:rPr>
              <a:t>sector de la asistencia sanitaria y social</a:t>
            </a:r>
            <a:r>
              <a:rPr lang="es-ES" sz="1200" dirty="0">
                <a:solidFill>
                  <a:schemeClr val="tx1"/>
                </a:solidFill>
                <a:effectLst/>
                <a:latin typeface="+mn-lt"/>
                <a:ea typeface="+mn-lt"/>
                <a:cs typeface="+mn-cs"/>
              </a:rPr>
              <a:t> requiere una atención especial debido a sus elevadas cargas de trabajo, las exigencias emocionales que conlleva y una mayor exposición a la violencia. </a:t>
            </a:r>
          </a:p>
          <a:p>
            <a:endParaRPr lang="en-GB" sz="1200" kern="1200" dirty="0">
              <a:solidFill>
                <a:schemeClr val="tx1"/>
              </a:solidFill>
              <a:effectLst/>
              <a:latin typeface="+mn-lt"/>
              <a:ea typeface="+mn-ea"/>
              <a:cs typeface="+mn-cs"/>
            </a:endParaRPr>
          </a:p>
          <a:p>
            <a:r>
              <a:rPr lang="es-ES" sz="1200" dirty="0">
                <a:solidFill>
                  <a:schemeClr val="tx1"/>
                </a:solidFill>
                <a:effectLst/>
                <a:latin typeface="+mn-lt"/>
                <a:ea typeface="+mn-lt"/>
                <a:cs typeface="+mn-cs"/>
              </a:rPr>
              <a:t>Por último, apoyar </a:t>
            </a:r>
            <a:r>
              <a:rPr lang="es-ES" sz="1200" b="1" dirty="0">
                <a:solidFill>
                  <a:schemeClr val="tx1"/>
                </a:solidFill>
                <a:effectLst/>
                <a:latin typeface="+mn-lt"/>
                <a:ea typeface="+mn-lt"/>
                <a:cs typeface="+mn-cs"/>
              </a:rPr>
              <a:t>la salud mental</a:t>
            </a:r>
            <a:r>
              <a:rPr lang="es-ES" sz="1200" dirty="0">
                <a:solidFill>
                  <a:schemeClr val="tx1"/>
                </a:solidFill>
                <a:effectLst/>
                <a:latin typeface="+mn-lt"/>
                <a:ea typeface="+mn-lt"/>
                <a:cs typeface="+mn-cs"/>
              </a:rPr>
              <a:t> implica fomentar un diálogo abierto, luchar contra el estigma y garantizar una intervención temprana y procedimientos eficaces de reincorporación al trabajo. La </a:t>
            </a:r>
            <a:r>
              <a:rPr lang="es-ES" sz="1200" b="1" dirty="0">
                <a:solidFill>
                  <a:schemeClr val="tx1"/>
                </a:solidFill>
                <a:effectLst/>
                <a:latin typeface="+mn-lt"/>
                <a:ea typeface="+mn-lt"/>
                <a:cs typeface="+mn-cs"/>
              </a:rPr>
              <a:t>colaboración</a:t>
            </a:r>
            <a:r>
              <a:rPr lang="es-ES" sz="1200" dirty="0">
                <a:solidFill>
                  <a:schemeClr val="tx1"/>
                </a:solidFill>
                <a:effectLst/>
                <a:latin typeface="+mn-lt"/>
                <a:ea typeface="+mn-lt"/>
                <a:cs typeface="+mn-cs"/>
              </a:rPr>
              <a:t> entre los equipos de dirección, la profesión sanitaria y las personas empleadas es </a:t>
            </a:r>
            <a:r>
              <a:rPr lang="es-ES" sz="1200" b="1" dirty="0">
                <a:solidFill>
                  <a:schemeClr val="tx1"/>
                </a:solidFill>
                <a:effectLst/>
                <a:latin typeface="+mn-lt"/>
                <a:ea typeface="+mn-lt"/>
                <a:cs typeface="+mn-cs"/>
              </a:rPr>
              <a:t>clave para el bienestar a largo plazo</a:t>
            </a:r>
            <a:r>
              <a:rPr lang="es-ES" sz="1200" dirty="0">
                <a:solidFill>
                  <a:schemeClr val="tx1"/>
                </a:solidFill>
                <a:effectLst/>
                <a:latin typeface="+mn-lt"/>
                <a:ea typeface="+mn-lt"/>
                <a:cs typeface="+mn-cs"/>
              </a:rPr>
              <a:t>.</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10</a:t>
            </a:fld>
            <a:endParaRPr lang="en-GB"/>
          </a:p>
        </p:txBody>
      </p:sp>
    </p:spTree>
    <p:extLst>
      <p:ext uri="{BB962C8B-B14F-4D97-AF65-F5344CB8AC3E}">
        <p14:creationId xmlns:p14="http://schemas.microsoft.com/office/powerpoint/2010/main" val="23260129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i="0" dirty="0">
                <a:solidFill>
                  <a:schemeClr val="tx1"/>
                </a:solidFill>
                <a:effectLst/>
                <a:latin typeface="+mn-lt"/>
                <a:ea typeface="+mn-lt"/>
                <a:cs typeface="+mn-cs"/>
              </a:rPr>
              <a:t>La gestión del riesgo psicosocial no es opcional</a:t>
            </a:r>
            <a:r>
              <a:rPr lang="es-ES" sz="1200" b="0" i="0" dirty="0">
                <a:solidFill>
                  <a:schemeClr val="tx1"/>
                </a:solidFill>
                <a:effectLst/>
                <a:latin typeface="+mn-lt"/>
                <a:ea typeface="+mn-lt"/>
                <a:cs typeface="+mn-cs"/>
              </a:rPr>
              <a:t>.</a:t>
            </a:r>
            <a:br>
              <a:rPr lang="es-ES" sz="1200" b="0" i="0" dirty="0">
                <a:solidFill>
                  <a:schemeClr val="tx1"/>
                </a:solidFill>
                <a:effectLst/>
                <a:latin typeface="+mn-lt"/>
                <a:ea typeface="+mn-lt"/>
                <a:cs typeface="+mn-cs"/>
              </a:rPr>
            </a:br>
            <a:r>
              <a:rPr lang="es-ES" sz="1200" b="0" i="0" dirty="0">
                <a:solidFill>
                  <a:schemeClr val="tx1"/>
                </a:solidFill>
                <a:effectLst/>
                <a:latin typeface="+mn-lt"/>
                <a:ea typeface="+mn-lt"/>
                <a:cs typeface="+mn-cs"/>
              </a:rPr>
              <a:t>Las empresas tienen el </a:t>
            </a:r>
            <a:r>
              <a:rPr lang="es-ES" sz="1200" b="1" i="0" dirty="0">
                <a:solidFill>
                  <a:schemeClr val="tx1"/>
                </a:solidFill>
                <a:effectLst/>
                <a:latin typeface="+mn-lt"/>
                <a:ea typeface="+mn-lt"/>
                <a:cs typeface="+mn-cs"/>
              </a:rPr>
              <a:t>deber legal de proteger la salud y la seguridad de su personal</a:t>
            </a:r>
            <a:r>
              <a:rPr lang="es-ES" sz="1200" b="0" i="0" dirty="0">
                <a:solidFill>
                  <a:schemeClr val="tx1"/>
                </a:solidFill>
                <a:effectLst/>
                <a:latin typeface="+mn-lt"/>
                <a:ea typeface="+mn-lt"/>
                <a:cs typeface="+mn-cs"/>
              </a:rPr>
              <a:t>, lo que incluye explícitamente la salud mental como parte integrante de la seguridad y la salud en el trabajo.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0" dirty="0">
              <a:solidFill>
                <a:srgbClr val="000000"/>
              </a:solidFill>
              <a:effectLst/>
              <a:latin typeface="+mn-lt"/>
              <a:ea typeface="Times New Roman" panose="02020603050405020304" pitchFamily="18" charset="0"/>
              <a:cs typeface="ArialM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0" i="0" dirty="0">
                <a:solidFill>
                  <a:schemeClr val="tx1"/>
                </a:solidFill>
                <a:effectLst/>
                <a:latin typeface="+mn-lt"/>
                <a:ea typeface="+mn-lt"/>
                <a:cs typeface="+mn-cs"/>
              </a:rPr>
              <a:t>Sin embargo, sigue existiendo una clara </a:t>
            </a:r>
            <a:r>
              <a:rPr lang="es-ES" sz="1200" b="1" i="0" dirty="0">
                <a:solidFill>
                  <a:schemeClr val="tx1"/>
                </a:solidFill>
                <a:effectLst/>
                <a:latin typeface="+mn-lt"/>
                <a:ea typeface="+mn-lt"/>
                <a:cs typeface="+mn-cs"/>
              </a:rPr>
              <a:t>brecha entre esta obligación y la realidad sobre el terreno</a:t>
            </a:r>
            <a:r>
              <a:rPr lang="es-ES" sz="1200" b="0" i="0" dirty="0">
                <a:solidFill>
                  <a:schemeClr val="tx1"/>
                </a:solidFill>
                <a:effectLst/>
                <a:latin typeface="+mn-lt"/>
                <a:ea typeface="+mn-lt"/>
                <a:cs typeface="+mn-cs"/>
              </a:rPr>
              <a:t>.</a:t>
            </a:r>
            <a:br>
              <a:rPr lang="es-ES" sz="1200" b="0" i="0" dirty="0">
                <a:solidFill>
                  <a:schemeClr val="tx1"/>
                </a:solidFill>
                <a:effectLst/>
                <a:latin typeface="+mn-lt"/>
                <a:ea typeface="+mn-lt"/>
                <a:cs typeface="+mn-cs"/>
              </a:rPr>
            </a:br>
            <a:r>
              <a:rPr lang="es-ES" sz="1200" b="0" i="0" dirty="0">
                <a:solidFill>
                  <a:schemeClr val="tx1"/>
                </a:solidFill>
                <a:effectLst/>
                <a:latin typeface="+mn-lt"/>
                <a:ea typeface="+mn-lt"/>
                <a:cs typeface="+mn-cs"/>
              </a:rPr>
              <a:t>Los datos muestran que </a:t>
            </a:r>
            <a:r>
              <a:rPr lang="es-ES" sz="1200" b="1" i="0" dirty="0">
                <a:solidFill>
                  <a:schemeClr val="tx1"/>
                </a:solidFill>
                <a:effectLst/>
                <a:latin typeface="+mn-lt"/>
                <a:ea typeface="+mn-lt"/>
                <a:cs typeface="+mn-cs"/>
              </a:rPr>
              <a:t>solo alrededor del 39 % de las empresas afirman contar con un plan de acción para prevenir el estrés relacionado con el trabajo</a:t>
            </a:r>
            <a:r>
              <a:rPr lang="es-ES" sz="1200" b="0" i="0" dirty="0">
                <a:solidFill>
                  <a:schemeClr val="tx1"/>
                </a:solidFill>
                <a:effectLst/>
                <a:latin typeface="+mn-lt"/>
                <a:ea typeface="+mn-lt"/>
                <a:cs typeface="+mn-cs"/>
              </a:rPr>
              <a:t>, lo que indica que los enfoques estructurados aún no están muy extendidos.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0" dirty="0">
              <a:solidFill>
                <a:srgbClr val="000000"/>
              </a:solidFill>
              <a:effectLst/>
              <a:latin typeface="+mn-lt"/>
              <a:ea typeface="Times New Roman" panose="02020603050405020304" pitchFamily="18" charset="0"/>
              <a:cs typeface="ArialM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0" i="0" dirty="0">
                <a:solidFill>
                  <a:schemeClr val="tx1"/>
                </a:solidFill>
                <a:effectLst/>
                <a:latin typeface="+mn-lt"/>
                <a:ea typeface="+mn-lt"/>
                <a:cs typeface="+mn-cs"/>
              </a:rPr>
              <a:t>Esto pone de relieve el importante reto que supone poner en marcha medidas</a:t>
            </a:r>
            <a:r>
              <a:rPr lang="es-ES" sz="1200" b="0" i="1" dirty="0">
                <a:solidFill>
                  <a:schemeClr val="tx1"/>
                </a:solidFill>
                <a:effectLst/>
                <a:latin typeface="+mn-lt"/>
                <a:ea typeface="+mn-lt"/>
                <a:cs typeface="+mn-cs"/>
              </a:rPr>
              <a:t>.</a:t>
            </a:r>
            <a:br>
              <a:rPr lang="es-ES" sz="1200" b="0" i="0" dirty="0">
                <a:solidFill>
                  <a:schemeClr val="tx1"/>
                </a:solidFill>
                <a:effectLst/>
                <a:latin typeface="+mn-lt"/>
                <a:ea typeface="+mn-lt"/>
                <a:cs typeface="+mn-cs"/>
              </a:rPr>
            </a:br>
            <a:r>
              <a:rPr lang="es-ES" sz="1200" b="0" i="0" dirty="0">
                <a:solidFill>
                  <a:schemeClr val="tx1"/>
                </a:solidFill>
                <a:effectLst/>
                <a:latin typeface="+mn-lt"/>
                <a:ea typeface="+mn-lt"/>
                <a:cs typeface="+mn-cs"/>
              </a:rPr>
              <a:t>Aunque </a:t>
            </a:r>
            <a:r>
              <a:rPr lang="es-ES" sz="1200" b="1" i="0" dirty="0">
                <a:solidFill>
                  <a:schemeClr val="tx1"/>
                </a:solidFill>
                <a:effectLst/>
                <a:latin typeface="+mn-lt"/>
                <a:ea typeface="+mn-lt"/>
                <a:cs typeface="+mn-cs"/>
              </a:rPr>
              <a:t>las organizaciones</a:t>
            </a:r>
            <a:r>
              <a:rPr lang="es-ES" sz="1200" b="0" i="0" dirty="0">
                <a:solidFill>
                  <a:schemeClr val="tx1"/>
                </a:solidFill>
                <a:effectLst/>
                <a:latin typeface="+mn-lt"/>
                <a:ea typeface="+mn-lt"/>
                <a:cs typeface="+mn-cs"/>
              </a:rPr>
              <a:t> </a:t>
            </a:r>
            <a:r>
              <a:rPr lang="es-ES" sz="1200" b="1" i="0" dirty="0">
                <a:solidFill>
                  <a:schemeClr val="tx1"/>
                </a:solidFill>
                <a:effectLst/>
                <a:latin typeface="+mn-lt"/>
                <a:ea typeface="+mn-lt"/>
                <a:cs typeface="+mn-cs"/>
              </a:rPr>
              <a:t>identifiquen los riesgos psicosociales</a:t>
            </a:r>
            <a:r>
              <a:rPr lang="es-ES" sz="1200" b="0" i="0" dirty="0">
                <a:solidFill>
                  <a:schemeClr val="tx1"/>
                </a:solidFill>
                <a:effectLst/>
                <a:latin typeface="+mn-lt"/>
                <a:ea typeface="+mn-lt"/>
                <a:cs typeface="+mn-cs"/>
              </a:rPr>
              <a:t>, </a:t>
            </a:r>
            <a:r>
              <a:rPr lang="es-ES" sz="1200" b="1" i="0" dirty="0">
                <a:solidFill>
                  <a:schemeClr val="tx1"/>
                </a:solidFill>
                <a:effectLst/>
                <a:latin typeface="+mn-lt"/>
                <a:ea typeface="+mn-lt"/>
                <a:cs typeface="+mn-cs"/>
              </a:rPr>
              <a:t>a menudo carecen de medidas sistemáticas </a:t>
            </a:r>
            <a:r>
              <a:rPr lang="es-ES" sz="1200" b="0" i="0" dirty="0">
                <a:solidFill>
                  <a:schemeClr val="tx1"/>
                </a:solidFill>
                <a:effectLst/>
                <a:latin typeface="+mn-lt"/>
                <a:ea typeface="+mn-lt"/>
                <a:cs typeface="+mn-cs"/>
              </a:rPr>
              <a:t>y formalizadas para abordarlos </a:t>
            </a:r>
            <a:r>
              <a:rPr lang="es-ES" sz="1200" b="1" i="0" dirty="0">
                <a:solidFill>
                  <a:schemeClr val="tx1"/>
                </a:solidFill>
                <a:effectLst/>
                <a:latin typeface="+mn-lt"/>
                <a:ea typeface="+mn-lt"/>
                <a:cs typeface="+mn-cs"/>
              </a:rPr>
              <a:t>de manera eficaz</a:t>
            </a:r>
            <a:r>
              <a:rPr lang="es-ES" sz="1200" b="0" i="0" dirty="0">
                <a:solidFill>
                  <a:schemeClr val="tx1"/>
                </a:solidFill>
                <a:effectLst/>
                <a:latin typeface="+mn-lt"/>
                <a:ea typeface="+mn-lt"/>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0" i="0" dirty="0">
                <a:solidFill>
                  <a:schemeClr val="tx1"/>
                </a:solidFill>
                <a:effectLst/>
                <a:latin typeface="+mn-lt"/>
                <a:ea typeface="+mn-lt"/>
                <a:cs typeface="+mn-cs"/>
              </a:rPr>
              <a:t>Además, la</a:t>
            </a:r>
            <a:r>
              <a:rPr lang="es-ES" sz="1200" i="0" dirty="0">
                <a:solidFill>
                  <a:schemeClr val="tx1"/>
                </a:solidFill>
                <a:effectLst/>
                <a:latin typeface="+mn-lt"/>
                <a:ea typeface="+mn-lt"/>
                <a:cs typeface="+mn-cs"/>
              </a:rPr>
              <a:t> </a:t>
            </a:r>
            <a:r>
              <a:rPr lang="es-ES" sz="1200" b="1" i="0" dirty="0">
                <a:solidFill>
                  <a:schemeClr val="tx1"/>
                </a:solidFill>
                <a:effectLst/>
                <a:latin typeface="+mn-lt"/>
                <a:ea typeface="+mn-lt"/>
                <a:cs typeface="+mn-cs"/>
              </a:rPr>
              <a:t>situación no es uniforme en toda Europa</a:t>
            </a:r>
            <a:r>
              <a:rPr lang="es-ES" sz="1200" b="0" i="0" dirty="0">
                <a:solidFill>
                  <a:schemeClr val="tx1"/>
                </a:solidFill>
                <a:effectLst/>
                <a:latin typeface="+mn-lt"/>
                <a:ea typeface="+mn-lt"/>
                <a:cs typeface="+mn-cs"/>
              </a:rPr>
              <a:t>.</a:t>
            </a:r>
            <a:br>
              <a:rPr lang="es-ES" sz="1200" b="0" i="0" dirty="0">
                <a:solidFill>
                  <a:schemeClr val="tx1"/>
                </a:solidFill>
                <a:effectLst/>
                <a:latin typeface="+mn-lt"/>
                <a:ea typeface="+mn-lt"/>
                <a:cs typeface="+mn-cs"/>
              </a:rPr>
            </a:br>
            <a:r>
              <a:rPr lang="es-ES" sz="1200" b="0" i="0" dirty="0">
                <a:solidFill>
                  <a:schemeClr val="tx1"/>
                </a:solidFill>
                <a:effectLst/>
                <a:latin typeface="+mn-lt"/>
                <a:ea typeface="+mn-lt"/>
                <a:cs typeface="+mn-cs"/>
              </a:rPr>
              <a:t>Las pruebas demuestran que</a:t>
            </a:r>
            <a:r>
              <a:rPr lang="es-ES" sz="1200" i="0" dirty="0">
                <a:solidFill>
                  <a:schemeClr val="tx1"/>
                </a:solidFill>
                <a:effectLst/>
                <a:latin typeface="+mn-lt"/>
                <a:ea typeface="+mn-lt"/>
                <a:cs typeface="+mn-cs"/>
              </a:rPr>
              <a:t> </a:t>
            </a:r>
            <a:r>
              <a:rPr lang="es-ES" sz="1200" b="1" i="0" dirty="0">
                <a:solidFill>
                  <a:schemeClr val="tx1"/>
                </a:solidFill>
                <a:effectLst/>
                <a:latin typeface="+mn-lt"/>
                <a:ea typeface="+mn-lt"/>
                <a:cs typeface="+mn-cs"/>
              </a:rPr>
              <a:t>la sensibilización, la capacidad</a:t>
            </a:r>
            <a:r>
              <a:rPr lang="es-ES" sz="1200" b="0" i="0" dirty="0">
                <a:solidFill>
                  <a:schemeClr val="tx1"/>
                </a:solidFill>
                <a:effectLst/>
                <a:latin typeface="+mn-lt"/>
                <a:ea typeface="+mn-lt"/>
                <a:cs typeface="+mn-cs"/>
              </a:rPr>
              <a:t> y </a:t>
            </a:r>
            <a:r>
              <a:rPr lang="es-ES" sz="1200" b="1" i="0" dirty="0">
                <a:solidFill>
                  <a:schemeClr val="tx1"/>
                </a:solidFill>
                <a:effectLst/>
                <a:latin typeface="+mn-lt"/>
                <a:ea typeface="+mn-lt"/>
                <a:cs typeface="+mn-cs"/>
              </a:rPr>
              <a:t>la aplicación de medidas preventivas varían considerablemente</a:t>
            </a:r>
            <a:r>
              <a:rPr lang="es-ES" sz="1200" i="0" dirty="0">
                <a:solidFill>
                  <a:schemeClr val="tx1"/>
                </a:solidFill>
                <a:effectLst/>
                <a:latin typeface="+mn-lt"/>
                <a:ea typeface="+mn-lt"/>
                <a:cs typeface="+mn-cs"/>
              </a:rPr>
              <a:t> </a:t>
            </a:r>
            <a:r>
              <a:rPr lang="es-ES" sz="1200" b="0" i="0" dirty="0">
                <a:solidFill>
                  <a:schemeClr val="tx1"/>
                </a:solidFill>
                <a:effectLst/>
                <a:latin typeface="+mn-lt"/>
                <a:ea typeface="+mn-lt"/>
                <a:cs typeface="+mn-cs"/>
              </a:rPr>
              <a:t>entre los distintos sectores, tamaño de la empresa y Estados miembros de la UE.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solidFill>
                <a:srgbClr val="000000"/>
              </a:solidFill>
              <a:effectLst/>
              <a:latin typeface="+mn-lt"/>
              <a:ea typeface="Times New Roman" panose="02020603050405020304" pitchFamily="18" charset="0"/>
              <a:cs typeface="ArialM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000000"/>
                </a:solidFill>
                <a:effectLst/>
                <a:latin typeface="+mn-lt"/>
                <a:ea typeface="+mn-lt"/>
                <a:cs typeface="ArialMT"/>
              </a:rPr>
              <a:t>Es necesario sensibilizar</a:t>
            </a:r>
            <a:r>
              <a:rPr lang="es-ES" sz="1200" dirty="0">
                <a:solidFill>
                  <a:srgbClr val="000000"/>
                </a:solidFill>
                <a:effectLst/>
                <a:latin typeface="+mn-lt"/>
                <a:ea typeface="+mn-lt"/>
                <a:cs typeface="ArialMT"/>
              </a:rPr>
              <a:t> a todos los sectores y lugares de trabajo sobre </a:t>
            </a:r>
            <a:r>
              <a:rPr lang="es-ES" sz="1200" b="1" dirty="0">
                <a:solidFill>
                  <a:srgbClr val="000000"/>
                </a:solidFill>
                <a:effectLst/>
                <a:latin typeface="+mn-lt"/>
                <a:ea typeface="+mn-lt"/>
                <a:cs typeface="ArialMT"/>
              </a:rPr>
              <a:t>qué son los riesgos psicosociales</a:t>
            </a:r>
            <a:r>
              <a:rPr lang="es-ES" sz="1200" dirty="0">
                <a:solidFill>
                  <a:srgbClr val="000000"/>
                </a:solidFill>
                <a:effectLst/>
                <a:latin typeface="+mn-lt"/>
                <a:ea typeface="+mn-lt"/>
                <a:cs typeface="ArialMT"/>
              </a:rPr>
              <a:t> y aumentar la comprensión de que </a:t>
            </a:r>
            <a:r>
              <a:rPr lang="es-ES" sz="1200" b="1" dirty="0">
                <a:solidFill>
                  <a:srgbClr val="000000"/>
                </a:solidFill>
                <a:effectLst/>
                <a:latin typeface="+mn-lt"/>
                <a:ea typeface="+mn-lt"/>
                <a:cs typeface="ArialMT"/>
              </a:rPr>
              <a:t>abordar los riesgos psicosociales es una parte intrínseca de la gestión de la salud y la seguridad en el trabajo.</a:t>
            </a:r>
            <a:r>
              <a:rPr lang="es-ES" sz="1200" dirty="0">
                <a:solidFill>
                  <a:srgbClr val="000000"/>
                </a:solidFill>
                <a:effectLst/>
                <a:latin typeface="+mn-lt"/>
                <a:ea typeface="+mn-lt"/>
                <a:cs typeface="ArialMT"/>
              </a:rPr>
              <a:t> </a:t>
            </a:r>
          </a:p>
          <a:p>
            <a:pPr marL="0" indent="0">
              <a:buNone/>
            </a:pPr>
            <a:endParaRPr lang="en-US" sz="1200" b="0" dirty="0"/>
          </a:p>
          <a:p>
            <a:pPr marL="0" indent="0">
              <a:buNone/>
            </a:pPr>
            <a:r>
              <a:rPr lang="es-ES" sz="1200" b="0" dirty="0"/>
              <a:t>Hay algunos aspectos que merecen una atención especial y que se abordarán en la campaña: </a:t>
            </a:r>
          </a:p>
          <a:p>
            <a:pPr marL="171450" indent="-171450">
              <a:buFont typeface="Arial" panose="020B0604020202020204" pitchFamily="34" charset="0"/>
              <a:buChar char="•"/>
            </a:pPr>
            <a:r>
              <a:rPr lang="es-ES" sz="1200" b="1" dirty="0"/>
              <a:t>los riesgos psicosociales que afectan de manera desproporcionada a grupos específicos</a:t>
            </a:r>
            <a:r>
              <a:rPr lang="es-ES" sz="1200" b="0" dirty="0"/>
              <a:t>;</a:t>
            </a:r>
          </a:p>
          <a:p>
            <a:pPr marL="171450" indent="-171450">
              <a:buFont typeface="Arial" panose="020B0604020202020204" pitchFamily="34" charset="0"/>
              <a:buChar char="•"/>
            </a:pPr>
            <a:r>
              <a:rPr lang="es-ES" sz="1200" b="1" dirty="0"/>
              <a:t>sectores específicos que presentan una mayor exposición a los riesgos psicosociales</a:t>
            </a:r>
            <a:r>
              <a:rPr lang="es-ES" sz="1200" b="0" dirty="0"/>
              <a:t>, como la educación, la sanidad y la administración;</a:t>
            </a:r>
          </a:p>
          <a:p>
            <a:pPr marL="171450" indent="-171450">
              <a:buFont typeface="Arial" panose="020B0604020202020204" pitchFamily="34" charset="0"/>
              <a:buChar char="•"/>
            </a:pPr>
            <a:r>
              <a:rPr lang="es-ES" sz="1200" dirty="0"/>
              <a:t>la </a:t>
            </a:r>
            <a:r>
              <a:rPr lang="es-ES" sz="1200" b="1" dirty="0"/>
              <a:t>digitalización</a:t>
            </a:r>
            <a:r>
              <a:rPr lang="es-ES" sz="1200" b="0" dirty="0"/>
              <a:t> y el cambiante mundo </a:t>
            </a:r>
            <a:r>
              <a:rPr lang="es-ES" sz="1200" b="1" dirty="0"/>
              <a:t>del trabajo, </a:t>
            </a:r>
            <a:r>
              <a:rPr lang="es-ES" sz="1200" b="0" dirty="0"/>
              <a:t>que conlleva oportunidades, pero también introduce nuevos riesgos y retos a los que es preciso hacer frente. </a:t>
            </a:r>
          </a:p>
          <a:p>
            <a:endParaRPr lang="en-GB" sz="1200" dirty="0">
              <a:latin typeface="+mn-lt"/>
            </a:endParaRPr>
          </a:p>
          <a:p>
            <a:endParaRPr lang="en-GB" sz="1200" dirty="0">
              <a:latin typeface="+mn-lt"/>
            </a:endParaRP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11</a:t>
            </a:fld>
            <a:endParaRPr lang="en-GB"/>
          </a:p>
        </p:txBody>
      </p:sp>
    </p:spTree>
    <p:extLst>
      <p:ext uri="{BB962C8B-B14F-4D97-AF65-F5344CB8AC3E}">
        <p14:creationId xmlns:p14="http://schemas.microsoft.com/office/powerpoint/2010/main" val="37259805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fontAlgn="t"/>
            <a:r>
              <a:rPr lang="es-ES" sz="1200" b="0" i="0" dirty="0">
                <a:solidFill>
                  <a:schemeClr val="tx1"/>
                </a:solidFill>
                <a:effectLst/>
                <a:latin typeface="+mn-lt"/>
                <a:ea typeface="+mn-lt"/>
                <a:cs typeface="+mn-cs"/>
              </a:rPr>
              <a:t>A pesar de la creciente concienciación, muchos lugares de trabajo siguen teniendo dificultades para abordar los riesgos psicosociales de manera eficaz.</a:t>
            </a:r>
            <a:br>
              <a:rPr lang="es-ES" sz="1200" b="0" i="0" dirty="0">
                <a:solidFill>
                  <a:schemeClr val="tx1"/>
                </a:solidFill>
                <a:effectLst/>
                <a:latin typeface="+mn-lt"/>
                <a:ea typeface="+mn-lt"/>
                <a:cs typeface="+mn-cs"/>
              </a:rPr>
            </a:br>
            <a:r>
              <a:rPr lang="es-ES" sz="1200" i="0" dirty="0">
                <a:solidFill>
                  <a:schemeClr val="tx1"/>
                </a:solidFill>
                <a:effectLst/>
                <a:latin typeface="+mn-lt"/>
                <a:ea typeface="+mn-lt"/>
                <a:cs typeface="+mn-cs"/>
              </a:rPr>
              <a:t>Las </a:t>
            </a:r>
            <a:r>
              <a:rPr lang="es-ES" sz="1200" b="0" i="0" dirty="0">
                <a:solidFill>
                  <a:schemeClr val="tx1"/>
                </a:solidFill>
                <a:effectLst/>
                <a:latin typeface="+mn-lt"/>
                <a:ea typeface="+mn-lt"/>
                <a:cs typeface="+mn-cs"/>
              </a:rPr>
              <a:t>pruebas demuestran que</a:t>
            </a:r>
            <a:r>
              <a:rPr lang="es-ES" sz="1200" i="0" dirty="0">
                <a:solidFill>
                  <a:schemeClr val="tx1"/>
                </a:solidFill>
                <a:effectLst/>
                <a:latin typeface="+mn-lt"/>
                <a:ea typeface="+mn-lt"/>
                <a:cs typeface="+mn-cs"/>
              </a:rPr>
              <a:t> </a:t>
            </a:r>
            <a:r>
              <a:rPr lang="es-ES" sz="1200" b="1" i="0" dirty="0">
                <a:solidFill>
                  <a:schemeClr val="tx1"/>
                </a:solidFill>
                <a:effectLst/>
                <a:latin typeface="+mn-lt"/>
                <a:ea typeface="+mn-lt"/>
                <a:cs typeface="+mn-cs"/>
              </a:rPr>
              <a:t>la reticencia a hablar abiertamente sigue siendo la barrera más común</a:t>
            </a:r>
            <a:r>
              <a:rPr lang="es-ES" sz="1200" b="0" i="0" dirty="0">
                <a:solidFill>
                  <a:schemeClr val="tx1"/>
                </a:solidFill>
                <a:effectLst/>
                <a:latin typeface="+mn-lt"/>
                <a:ea typeface="+mn-lt"/>
                <a:cs typeface="+mn-cs"/>
              </a:rPr>
              <a:t>, a menudo vinculada al estigma y al miedo a las consecuencias negativas.</a:t>
            </a:r>
          </a:p>
          <a:p>
            <a:pPr fontAlgn="t"/>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es-ES" sz="1200" b="0" i="0" dirty="0">
                <a:solidFill>
                  <a:schemeClr val="tx1"/>
                </a:solidFill>
                <a:effectLst/>
                <a:latin typeface="+mn-lt"/>
                <a:ea typeface="+mn-lt"/>
                <a:cs typeface="+mn-cs"/>
              </a:rPr>
              <a:t>Una segunda barrera importante es la </a:t>
            </a:r>
            <a:r>
              <a:rPr lang="es-ES" sz="1200" b="1" i="0" dirty="0">
                <a:solidFill>
                  <a:schemeClr val="tx1"/>
                </a:solidFill>
                <a:effectLst/>
                <a:latin typeface="+mn-lt"/>
                <a:ea typeface="+mn-lt"/>
                <a:cs typeface="+mn-cs"/>
              </a:rPr>
              <a:t>falta de experiencia y conocimientos</a:t>
            </a:r>
            <a:r>
              <a:rPr lang="es-ES" sz="1200" b="0" i="0" dirty="0">
                <a:solidFill>
                  <a:schemeClr val="tx1"/>
                </a:solidFill>
                <a:effectLst/>
                <a:latin typeface="+mn-lt"/>
                <a:ea typeface="+mn-lt"/>
                <a:cs typeface="+mn-cs"/>
              </a:rPr>
              <a:t>.</a:t>
            </a:r>
            <a:br>
              <a:rPr lang="es-ES" sz="1200" b="0" i="0" dirty="0">
                <a:solidFill>
                  <a:schemeClr val="tx1"/>
                </a:solidFill>
                <a:effectLst/>
                <a:latin typeface="+mn-lt"/>
                <a:ea typeface="+mn-lt"/>
                <a:cs typeface="+mn-cs"/>
              </a:rPr>
            </a:br>
            <a:r>
              <a:rPr lang="es-ES" sz="1200" b="1" i="0" dirty="0">
                <a:solidFill>
                  <a:schemeClr val="tx1"/>
                </a:solidFill>
                <a:effectLst/>
                <a:latin typeface="+mn-lt"/>
                <a:ea typeface="+mn-lt"/>
                <a:cs typeface="+mn-cs"/>
              </a:rPr>
              <a:t>Muchas organizaciones</a:t>
            </a:r>
            <a:r>
              <a:rPr lang="es-ES" sz="1200" b="0" i="0" dirty="0">
                <a:solidFill>
                  <a:schemeClr val="tx1"/>
                </a:solidFill>
                <a:effectLst/>
                <a:latin typeface="+mn-lt"/>
                <a:ea typeface="+mn-lt"/>
                <a:cs typeface="+mn-cs"/>
              </a:rPr>
              <a:t>, especialmente las pymes</a:t>
            </a:r>
            <a:r>
              <a:rPr lang="es-ES" sz="1200" b="1" i="0" dirty="0">
                <a:solidFill>
                  <a:schemeClr val="tx1"/>
                </a:solidFill>
                <a:effectLst/>
                <a:latin typeface="+mn-lt"/>
                <a:ea typeface="+mn-lt"/>
                <a:cs typeface="+mn-cs"/>
              </a:rPr>
              <a:t>, no se sienten dotadas de las herramientas, la orientación o el apoyo especializado adecuados</a:t>
            </a:r>
            <a:r>
              <a:rPr lang="es-ES" sz="1200" b="0" i="0" dirty="0">
                <a:solidFill>
                  <a:schemeClr val="tx1"/>
                </a:solidFill>
                <a:effectLst/>
                <a:latin typeface="+mn-lt"/>
                <a:ea typeface="+mn-lt"/>
                <a:cs typeface="+mn-cs"/>
              </a:rPr>
              <a:t> para gestionar eficazmente los riesgos psicosociales.</a:t>
            </a:r>
          </a:p>
          <a:p>
            <a:pPr fontAlgn="t"/>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es-ES" sz="1200" b="0" i="0" dirty="0">
                <a:solidFill>
                  <a:schemeClr val="tx1"/>
                </a:solidFill>
                <a:effectLst/>
                <a:latin typeface="+mn-lt"/>
                <a:ea typeface="+mn-lt"/>
                <a:cs typeface="+mn-cs"/>
              </a:rPr>
              <a:t>Esto está estrechamente relacionado con </a:t>
            </a:r>
            <a:r>
              <a:rPr lang="es-ES" sz="1200" b="1" i="0" dirty="0">
                <a:solidFill>
                  <a:schemeClr val="tx1"/>
                </a:solidFill>
                <a:effectLst/>
                <a:latin typeface="+mn-lt"/>
                <a:ea typeface="+mn-lt"/>
                <a:cs typeface="+mn-cs"/>
              </a:rPr>
              <a:t>la falta de enfoques formalizados para la evaluación y la gestión de los riesgos psicosociales</a:t>
            </a:r>
            <a:r>
              <a:rPr lang="es-ES" sz="1200" b="0" i="0" dirty="0">
                <a:solidFill>
                  <a:schemeClr val="tx1"/>
                </a:solidFill>
                <a:effectLst/>
                <a:latin typeface="+mn-lt"/>
                <a:ea typeface="+mn-lt"/>
                <a:cs typeface="+mn-cs"/>
              </a:rPr>
              <a:t>.</a:t>
            </a:r>
            <a:br>
              <a:rPr lang="es-ES" sz="1200" b="0" i="0" dirty="0">
                <a:solidFill>
                  <a:schemeClr val="tx1"/>
                </a:solidFill>
                <a:effectLst/>
                <a:latin typeface="+mn-lt"/>
                <a:ea typeface="+mn-lt"/>
                <a:cs typeface="+mn-cs"/>
              </a:rPr>
            </a:br>
            <a:r>
              <a:rPr lang="es-ES" sz="1200" b="0" i="0" dirty="0">
                <a:solidFill>
                  <a:schemeClr val="tx1"/>
                </a:solidFill>
                <a:effectLst/>
                <a:latin typeface="+mn-lt"/>
                <a:ea typeface="+mn-lt"/>
                <a:cs typeface="+mn-cs"/>
              </a:rPr>
              <a:t>Aunque se han puesto en marcha algunas medidas, </a:t>
            </a:r>
            <a:r>
              <a:rPr lang="es-ES" sz="1200" b="1" i="0" dirty="0">
                <a:solidFill>
                  <a:schemeClr val="tx1"/>
                </a:solidFill>
                <a:effectLst/>
                <a:latin typeface="+mn-lt"/>
                <a:ea typeface="+mn-lt"/>
                <a:cs typeface="+mn-cs"/>
              </a:rPr>
              <a:t>solo una minoría de las pymes cuenta con planes estructurados</a:t>
            </a:r>
            <a:r>
              <a:rPr lang="es-ES" sz="1200" b="0" i="0" dirty="0">
                <a:solidFill>
                  <a:schemeClr val="tx1"/>
                </a:solidFill>
                <a:effectLst/>
                <a:latin typeface="+mn-lt"/>
                <a:ea typeface="+mn-lt"/>
                <a:cs typeface="+mn-cs"/>
              </a:rPr>
              <a:t>, y las iniciativas suelen ser fragmentadas o centrarse en las personas en lugar de en las causas organizativas (véase la siguiente diapositiva). </a:t>
            </a:r>
          </a:p>
          <a:p>
            <a:pPr marL="0" marR="0" lvl="0" indent="0" algn="l" defTabSz="914400" rtl="0" eaLnBrk="1" fontAlgn="t"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es-ES" sz="1200" b="0" i="0" dirty="0">
                <a:solidFill>
                  <a:schemeClr val="tx1"/>
                </a:solidFill>
                <a:effectLst/>
                <a:latin typeface="+mn-lt"/>
                <a:ea typeface="+mn-lt"/>
                <a:cs typeface="+mn-cs"/>
              </a:rPr>
              <a:t>Sin embargo, existe un fuerte impulso de mejora.</a:t>
            </a:r>
            <a:br>
              <a:rPr lang="es-ES" sz="1200" b="0" i="0" dirty="0">
                <a:solidFill>
                  <a:schemeClr val="tx1"/>
                </a:solidFill>
                <a:effectLst/>
                <a:latin typeface="+mn-lt"/>
                <a:ea typeface="+mn-lt"/>
                <a:cs typeface="+mn-cs"/>
              </a:rPr>
            </a:br>
            <a:r>
              <a:rPr lang="es-ES" sz="1200" b="0" i="0" dirty="0">
                <a:solidFill>
                  <a:schemeClr val="tx1"/>
                </a:solidFill>
                <a:effectLst/>
                <a:latin typeface="+mn-lt"/>
                <a:ea typeface="+mn-lt"/>
                <a:cs typeface="+mn-cs"/>
              </a:rPr>
              <a:t>En toda Europa, </a:t>
            </a:r>
            <a:r>
              <a:rPr lang="es-ES" sz="1200" b="1" i="0" dirty="0">
                <a:solidFill>
                  <a:schemeClr val="tx1"/>
                </a:solidFill>
                <a:effectLst/>
                <a:latin typeface="+mn-lt"/>
                <a:ea typeface="+mn-lt"/>
                <a:cs typeface="+mn-cs"/>
              </a:rPr>
              <a:t>las autoridades y los distintos sectores están elaborando orientaciones prácticas, herramientas y marcos legislativos</a:t>
            </a:r>
            <a:r>
              <a:rPr lang="es-ES" sz="1200" b="0" i="0" dirty="0">
                <a:solidFill>
                  <a:schemeClr val="tx1"/>
                </a:solidFill>
                <a:effectLst/>
                <a:latin typeface="+mn-lt"/>
                <a:ea typeface="+mn-lt"/>
                <a:cs typeface="+mn-cs"/>
              </a:rPr>
              <a:t> para ayudar a las empresas a tomar medidas.</a:t>
            </a:r>
          </a:p>
          <a:p>
            <a:pPr marL="0" marR="0" lvl="0" indent="0" algn="l" defTabSz="914400" rtl="0" eaLnBrk="1" fontAlgn="t"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es-ES" sz="1200" b="0" i="0" dirty="0">
                <a:solidFill>
                  <a:schemeClr val="tx1"/>
                </a:solidFill>
                <a:effectLst/>
                <a:latin typeface="+mn-lt"/>
                <a:ea typeface="+mn-lt"/>
                <a:cs typeface="+mn-cs"/>
              </a:rPr>
              <a:t>Esto significa que las empresas no empiezan desde cero. Uno de los objetivos de la campaña es </a:t>
            </a:r>
            <a:r>
              <a:rPr lang="es-ES" sz="1200" b="1" i="0" dirty="0">
                <a:solidFill>
                  <a:schemeClr val="tx1"/>
                </a:solidFill>
                <a:effectLst/>
                <a:latin typeface="+mn-lt"/>
                <a:ea typeface="+mn-lt"/>
                <a:cs typeface="+mn-cs"/>
              </a:rPr>
              <a:t>dar a conocer la información y las buenas prácticas existentes, así como apoyar el desarrollo de enfoques que fomenten la gestión sistemática de los riesgos psicosociales</a:t>
            </a:r>
            <a:r>
              <a:rPr lang="es-ES" sz="1200" b="0" i="0" dirty="0">
                <a:solidFill>
                  <a:schemeClr val="tx1"/>
                </a:solidFill>
                <a:effectLst/>
                <a:latin typeface="+mn-lt"/>
                <a:ea typeface="+mn-lt"/>
                <a:cs typeface="+mn-cs"/>
              </a:rPr>
              <a:t>.</a:t>
            </a:r>
          </a:p>
          <a:p>
            <a:pPr marL="0" marR="0" lvl="0" indent="0" algn="l" defTabSz="914400" rtl="0" eaLnBrk="1" fontAlgn="t"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12</a:t>
            </a:fld>
            <a:endParaRPr lang="en-GB"/>
          </a:p>
        </p:txBody>
      </p:sp>
    </p:spTree>
    <p:extLst>
      <p:ext uri="{BB962C8B-B14F-4D97-AF65-F5344CB8AC3E}">
        <p14:creationId xmlns:p14="http://schemas.microsoft.com/office/powerpoint/2010/main" val="948095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i="0" dirty="0">
                <a:solidFill>
                  <a:schemeClr val="tx1"/>
                </a:solidFill>
                <a:effectLst/>
                <a:latin typeface="+mn-lt"/>
                <a:ea typeface="+mn-lt"/>
                <a:cs typeface="+mn-cs"/>
              </a:rPr>
              <a:t>A continuación se ofrecen </a:t>
            </a:r>
            <a:r>
              <a:rPr lang="es-ES" sz="1200" b="1" i="0" dirty="0">
                <a:solidFill>
                  <a:schemeClr val="tx1"/>
                </a:solidFill>
                <a:effectLst/>
                <a:latin typeface="+mn-lt"/>
                <a:ea typeface="+mn-lt"/>
                <a:cs typeface="+mn-cs"/>
              </a:rPr>
              <a:t>más detalles sobre las medidas preventivas; </a:t>
            </a:r>
            <a:r>
              <a:rPr lang="es-ES" sz="1200" b="0" i="0" dirty="0">
                <a:solidFill>
                  <a:schemeClr val="tx1"/>
                </a:solidFill>
                <a:effectLst/>
                <a:latin typeface="+mn-lt"/>
                <a:ea typeface="+mn-lt"/>
                <a:cs typeface="+mn-cs"/>
              </a:rPr>
              <a:t>es importante: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sz="1200" b="1" i="0" dirty="0">
                <a:solidFill>
                  <a:schemeClr val="tx1"/>
                </a:solidFill>
                <a:effectLst/>
                <a:latin typeface="+mn-lt"/>
                <a:ea typeface="+mn-lt"/>
                <a:cs typeface="+mn-cs"/>
              </a:rPr>
              <a:t>integrar los riesgos psicosociales en la evaluación y la gestión de riesgos</a:t>
            </a:r>
            <a:r>
              <a:rPr lang="es-ES" sz="1200" b="0" i="0" dirty="0">
                <a:solidFill>
                  <a:schemeClr val="tx1"/>
                </a:solidFill>
                <a:effectLst/>
                <a:latin typeface="+mn-lt"/>
                <a:ea typeface="+mn-lt"/>
                <a:cs typeface="+mn-cs"/>
              </a:rPr>
              <a:t>, con una participación significativa del personal a lo largo de todo el proceso;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sz="1200" b="1" i="0" dirty="0">
                <a:solidFill>
                  <a:schemeClr val="tx1"/>
                </a:solidFill>
                <a:effectLst/>
                <a:latin typeface="+mn-lt"/>
                <a:ea typeface="+mn-lt"/>
                <a:cs typeface="+mn-cs"/>
              </a:rPr>
              <a:t>promover un liderazgo de apoyo y una cultura abierta en el lugar de trabajo</a:t>
            </a:r>
            <a:r>
              <a:rPr lang="es-ES" sz="1200" b="0" i="0" dirty="0">
                <a:solidFill>
                  <a:schemeClr val="tx1"/>
                </a:solidFill>
                <a:effectLst/>
                <a:latin typeface="+mn-lt"/>
                <a:ea typeface="+mn-lt"/>
                <a:cs typeface="+mn-cs"/>
              </a:rPr>
              <a:t>, en la que el equipo directivo sea ejemplar y fomente el diálogo;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sz="1200" b="1" i="0" dirty="0">
                <a:solidFill>
                  <a:schemeClr val="tx1"/>
                </a:solidFill>
                <a:effectLst/>
                <a:latin typeface="+mn-lt"/>
                <a:ea typeface="+mn-lt"/>
                <a:cs typeface="+mn-cs"/>
              </a:rPr>
              <a:t>diseñar organizaciones del trabajo </a:t>
            </a:r>
            <a:r>
              <a:rPr lang="es-ES" sz="1200" b="0" i="0" dirty="0">
                <a:solidFill>
                  <a:schemeClr val="tx1"/>
                </a:solidFill>
                <a:effectLst/>
                <a:latin typeface="+mn-lt"/>
                <a:ea typeface="+mn-lt"/>
                <a:cs typeface="+mn-cs"/>
              </a:rPr>
              <a:t>que garanticen cargas de trabajo asumibles, funciones bien definidas, recursos adecuados y niveles apropiados de autonomía;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sz="1200" b="1" i="0" dirty="0">
                <a:solidFill>
                  <a:schemeClr val="tx1"/>
                </a:solidFill>
                <a:effectLst/>
                <a:latin typeface="+mn-lt"/>
                <a:ea typeface="+mn-lt"/>
                <a:cs typeface="+mn-cs"/>
              </a:rPr>
              <a:t>prevenir la violencia, el acoso y los comportamientos sociales adversos</a:t>
            </a:r>
            <a:r>
              <a:rPr lang="es-ES" sz="1200" b="0" i="0" dirty="0">
                <a:solidFill>
                  <a:schemeClr val="tx1"/>
                </a:solidFill>
                <a:effectLst/>
                <a:latin typeface="+mn-lt"/>
                <a:ea typeface="+mn-lt"/>
                <a:cs typeface="+mn-cs"/>
              </a:rPr>
              <a:t>, mediante políticas claras, procedimientos de denuncia e intervención temprana;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sz="1200" b="1" i="0" dirty="0">
                <a:solidFill>
                  <a:schemeClr val="tx1"/>
                </a:solidFill>
                <a:effectLst/>
                <a:latin typeface="+mn-lt"/>
                <a:ea typeface="+mn-lt"/>
                <a:cs typeface="+mn-cs"/>
              </a:rPr>
              <a:t>fomentar la sensibilización, las competencias y el apoyo</a:t>
            </a:r>
            <a:r>
              <a:rPr lang="es-ES" sz="1200" b="0" i="0" dirty="0">
                <a:solidFill>
                  <a:schemeClr val="tx1"/>
                </a:solidFill>
                <a:effectLst/>
                <a:latin typeface="+mn-lt"/>
                <a:ea typeface="+mn-lt"/>
                <a:cs typeface="+mn-cs"/>
              </a:rPr>
              <a:t>, reduciendo el estigma, impartiendo formación y promoviendo el apoyo social en el lugar de trabajo.</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13</a:t>
            </a:fld>
            <a:endParaRPr lang="en-GB"/>
          </a:p>
        </p:txBody>
      </p:sp>
    </p:spTree>
    <p:extLst>
      <p:ext uri="{BB962C8B-B14F-4D97-AF65-F5344CB8AC3E}">
        <p14:creationId xmlns:p14="http://schemas.microsoft.com/office/powerpoint/2010/main" val="10458394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dirty="0">
                <a:solidFill>
                  <a:schemeClr val="tx1"/>
                </a:solidFill>
                <a:effectLst/>
                <a:latin typeface="+mn-lt"/>
                <a:ea typeface="+mn-lt"/>
                <a:cs typeface="+mn-cs"/>
              </a:rPr>
              <a:t>Hay otros factores que resultan fundamentales para prevenir y gestionar con éxito los riesgos psicosociales.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sz="1200" b="1" dirty="0">
                <a:solidFill>
                  <a:schemeClr val="tx1"/>
                </a:solidFill>
                <a:effectLst/>
                <a:latin typeface="+mn-lt"/>
                <a:ea typeface="+mn-lt"/>
                <a:cs typeface="+mn-cs"/>
              </a:rPr>
              <a:t>El compromiso del equipo directivo es una condición previa</a:t>
            </a:r>
            <a:r>
              <a:rPr lang="es-ES" sz="1200" dirty="0">
                <a:solidFill>
                  <a:schemeClr val="tx1"/>
                </a:solidFill>
                <a:effectLst/>
                <a:latin typeface="+mn-lt"/>
                <a:ea typeface="+mn-lt"/>
                <a:cs typeface="+mn-cs"/>
              </a:rPr>
              <a:t>. Cuando la dirección participa activamente, apoya al personal en cada etapa y predica con el ejemplo, muestra un compromiso real con la creación de un entorno laboral adecuado. No existe ningún enfoque eficaz para la prevención adecuada de los riesgos psicosociales sin un compromiso y una implicación claros por parte de la dirección. </a:t>
            </a:r>
          </a:p>
          <a:p>
            <a:pPr marL="171450" lvl="0" indent="-171450">
              <a:buFont typeface="Arial" panose="020B0604020202020204" pitchFamily="34" charset="0"/>
              <a:buChar char="•"/>
            </a:pPr>
            <a:r>
              <a:rPr lang="es-ES" sz="1200" b="1" dirty="0">
                <a:solidFill>
                  <a:schemeClr val="tx1"/>
                </a:solidFill>
                <a:effectLst/>
                <a:latin typeface="+mn-lt"/>
                <a:ea typeface="+mn-lt"/>
                <a:cs typeface="+mn-cs"/>
              </a:rPr>
              <a:t>Involucrar al personal en el proceso </a:t>
            </a:r>
            <a:r>
              <a:rPr lang="es-ES" sz="1200" dirty="0">
                <a:solidFill>
                  <a:schemeClr val="tx1"/>
                </a:solidFill>
                <a:effectLst/>
                <a:latin typeface="+mn-lt"/>
                <a:ea typeface="+mn-lt"/>
                <a:cs typeface="+mn-cs"/>
              </a:rPr>
              <a:t>– La colaboración con las personas trabajadoras y sus representantes ayuda a identificar y priorizar las cuestiones más importantes que hay que abordar. Además, esto hace que quienes trabajan se sientan parte integrante de los cambios que se están llevando a cabo, lo que fomenta su compromiso y su implicación. En definitiva, encontrar soluciones adecuadas resultará mucho más eficaz si se tiene en cuenta la opinión de las personas trabajadoras y se respetan sus puntos de vista. </a:t>
            </a:r>
          </a:p>
          <a:p>
            <a:pPr marL="0" lvl="0" indent="0">
              <a:buFontTx/>
              <a:buNone/>
            </a:pP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EDBBB53E-E968-4B04-87EF-C96293204690}" type="slidenum">
              <a:rPr lang="en-GB" smtClean="0"/>
              <a:t>14</a:t>
            </a:fld>
            <a:endParaRPr lang="en-GB"/>
          </a:p>
        </p:txBody>
      </p:sp>
    </p:spTree>
    <p:extLst>
      <p:ext uri="{BB962C8B-B14F-4D97-AF65-F5344CB8AC3E}">
        <p14:creationId xmlns:p14="http://schemas.microsoft.com/office/powerpoint/2010/main" val="19955457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algn="just"/>
            <a:r>
              <a:rPr lang="es-ES" b="1" dirty="0"/>
              <a:t>La violencia en el lugar de trabajo es un problema con múltiples facetas. </a:t>
            </a:r>
            <a:r>
              <a:rPr lang="es-ES" dirty="0"/>
              <a:t>Puede tratarse de un incidente aislado, como una agresión física, o de acciones repetidas que intimidan o denigran a una persona, como ocurre en los casos de acoso psicológico. Puede estar motivada por determinados objetivos, como el odio racial, étnico o de género. Puede proceder de fuentes múltiples y a veces solapadas, de compañeros o compañeras de trabajo, del equipo directivo, clientes o incluso particulares que no tienen ninguna relación con la empresa o su personal.</a:t>
            </a:r>
          </a:p>
          <a:p>
            <a:pPr algn="just"/>
            <a:endParaRPr lang="en-US" dirty="0"/>
          </a:p>
          <a:p>
            <a:pPr algn="just"/>
            <a:r>
              <a:rPr lang="es-ES" b="1" dirty="0"/>
              <a:t>La violencia en el trabajo es una causa importante de estrés y puede dar lugar a problemas de salud</a:t>
            </a:r>
            <a:r>
              <a:rPr lang="es-ES" dirty="0"/>
              <a:t>. El daño inmediato, ya sea por violencia física o psicológica, puede resultar traumático y causar daños psicológicos a largo plazo, dando lugar a graves problemas de salud, como la depresión, la pérdida de autoestima o los trastornos del sueño.</a:t>
            </a:r>
          </a:p>
          <a:p>
            <a:pPr algn="just"/>
            <a:endParaRPr lang="en-US" dirty="0"/>
          </a:p>
          <a:p>
            <a:pPr algn="just"/>
            <a:r>
              <a:rPr lang="es-ES" dirty="0"/>
              <a:t>La Encuesta telefónica europea sobre las condiciones de trabajo (EWCTS, por sus siglas en inglés) realizada por </a:t>
            </a:r>
            <a:r>
              <a:rPr lang="es-ES" dirty="0" err="1"/>
              <a:t>Eurofound</a:t>
            </a:r>
            <a:r>
              <a:rPr lang="es-ES" dirty="0"/>
              <a:t> en 2021 reveló que, </a:t>
            </a:r>
            <a:r>
              <a:rPr lang="es-ES" b="0" dirty="0"/>
              <a:t>por término medio, </a:t>
            </a:r>
            <a:r>
              <a:rPr lang="es-ES" b="1" dirty="0"/>
              <a:t>alrededor del 13 % de las personas trabajadoras de la UE experimentaron algún tipo de comportamiento social adverso en el trabajo</a:t>
            </a:r>
            <a:r>
              <a:rPr lang="es-ES" dirty="0"/>
              <a:t>.</a:t>
            </a:r>
          </a:p>
          <a:p>
            <a:pPr algn="just"/>
            <a:endParaRPr lang="en-US" dirty="0"/>
          </a:p>
          <a:p>
            <a:pPr algn="just"/>
            <a:r>
              <a:rPr lang="es-ES" b="1" dirty="0"/>
              <a:t>Las mujeres son más propensas a denunciar comportamientos sociales adversos en el trabajo</a:t>
            </a:r>
            <a:r>
              <a:rPr lang="es-ES" dirty="0"/>
              <a:t>. Recientemente, la encuesta de la UE sobre la violencia de género, realizada conjuntamente por Eurostat, la FRA y el EIGE, reveló que:</a:t>
            </a:r>
          </a:p>
          <a:p>
            <a:pPr marL="171450" indent="-171450" algn="just">
              <a:buFont typeface="Arial" panose="020B0604020202020204" pitchFamily="34" charset="0"/>
              <a:buChar char="•"/>
            </a:pPr>
            <a:r>
              <a:rPr lang="es-ES" b="1" dirty="0"/>
              <a:t>el 30,8 % de las mujeres han sufrido acoso sexual en el trabajo a lo largo de su vida</a:t>
            </a:r>
            <a:r>
              <a:rPr lang="es-ES" b="0" dirty="0"/>
              <a:t>;</a:t>
            </a:r>
            <a:r>
              <a:rPr lang="es-ES" dirty="0"/>
              <a:t> </a:t>
            </a:r>
            <a:r>
              <a:rPr lang="es-ES" b="1" dirty="0"/>
              <a:t>y </a:t>
            </a:r>
          </a:p>
          <a:p>
            <a:pPr marL="171450" indent="-171450" algn="just">
              <a:buFont typeface="Arial" panose="020B0604020202020204" pitchFamily="34" charset="0"/>
              <a:buChar char="•"/>
            </a:pPr>
            <a:r>
              <a:rPr lang="es-ES" b="1" dirty="0"/>
              <a:t>el 4,3 % de las mujeres han sufrido acoso sexual en los últimos 12 meses</a:t>
            </a:r>
            <a:r>
              <a:rPr lang="es-ES" b="0" dirty="0"/>
              <a:t>; </a:t>
            </a:r>
          </a:p>
          <a:p>
            <a:pPr marL="171450" indent="-171450" algn="just">
              <a:buFont typeface="Arial" panose="020B0604020202020204" pitchFamily="34" charset="0"/>
              <a:buChar char="•"/>
            </a:pPr>
            <a:r>
              <a:rPr lang="es-ES" b="1" dirty="0"/>
              <a:t>las mujeres más jóvenes </a:t>
            </a:r>
            <a:r>
              <a:rPr lang="es-ES" dirty="0"/>
              <a:t>señalan una mayor prevalencia, y </a:t>
            </a:r>
            <a:r>
              <a:rPr lang="es-ES" b="1" dirty="0"/>
              <a:t>dos de cada cinco han sufrido acoso sexual en el trabajo a lo largo de su vida.</a:t>
            </a:r>
          </a:p>
          <a:p>
            <a:pPr algn="just"/>
            <a:endParaRPr lang="en-US" dirty="0"/>
          </a:p>
          <a:p>
            <a:pPr algn="just"/>
            <a:r>
              <a:rPr lang="es-ES" b="1" dirty="0"/>
              <a:t>La creciente digitalización del trabajo</a:t>
            </a:r>
            <a:r>
              <a:rPr lang="es-ES" dirty="0"/>
              <a:t> y el uso y la dependencia cada vez mayores de las TIC en el ámbito laboral </a:t>
            </a:r>
            <a:r>
              <a:rPr lang="es-ES" b="1" dirty="0"/>
              <a:t>han dado lugar a nuevas formas de comportamientos antisociales</a:t>
            </a:r>
            <a:r>
              <a:rPr lang="es-ES" dirty="0"/>
              <a:t>, entre las que se incluyen el ciberacoso y el acoso en línea.</a:t>
            </a:r>
          </a:p>
          <a:p>
            <a:pPr algn="just"/>
            <a:r>
              <a:rPr lang="es-ES" dirty="0"/>
              <a:t> </a:t>
            </a:r>
          </a:p>
        </p:txBody>
      </p:sp>
      <p:sp>
        <p:nvSpPr>
          <p:cNvPr id="4" name="Slide Number Placeholder 3"/>
          <p:cNvSpPr>
            <a:spLocks noGrp="1"/>
          </p:cNvSpPr>
          <p:nvPr>
            <p:ph type="sldNum" sz="quarter" idx="5"/>
          </p:nvPr>
        </p:nvSpPr>
        <p:spPr/>
        <p:txBody>
          <a:bodyPr/>
          <a:lstStyle/>
          <a:p>
            <a:fld id="{EDBBB53E-E968-4B04-87EF-C96293204690}" type="slidenum">
              <a:rPr lang="en-GB" smtClean="0"/>
              <a:t>15</a:t>
            </a:fld>
            <a:endParaRPr lang="en-GB"/>
          </a:p>
        </p:txBody>
      </p:sp>
    </p:spTree>
    <p:extLst>
      <p:ext uri="{BB962C8B-B14F-4D97-AF65-F5344CB8AC3E}">
        <p14:creationId xmlns:p14="http://schemas.microsoft.com/office/powerpoint/2010/main" val="14267358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s-ES"/>
              <a:t>En general, </a:t>
            </a:r>
            <a:r>
              <a:rPr lang="es-ES" b="1"/>
              <a:t>el 27,2 % de las mujeres ha sufrido acoso sexual en el trabajo por parte de un agresor varón</a:t>
            </a:r>
            <a:r>
              <a:rPr lang="es-ES"/>
              <a:t>, mientras que </a:t>
            </a:r>
            <a:r>
              <a:rPr lang="es-ES" b="1"/>
              <a:t>el 30,8 % de las mujeres ha sufrido acoso sexual en el trabajo por parte de «cualquier agresor</a:t>
            </a:r>
            <a:r>
              <a:rPr lang="es-ES"/>
              <a:t>».</a:t>
            </a:r>
          </a:p>
          <a:p>
            <a:pPr marL="0" indent="0">
              <a:buFont typeface="Arial" panose="020B0604020202020204" pitchFamily="34" charset="0"/>
              <a:buNone/>
            </a:pPr>
            <a:r>
              <a:rPr lang="es-ES"/>
              <a:t> </a:t>
            </a:r>
          </a:p>
          <a:p>
            <a:pPr marL="171450" indent="-171450">
              <a:buFont typeface="Arial" panose="020B0604020202020204" pitchFamily="34" charset="0"/>
              <a:buChar char="•"/>
            </a:pPr>
            <a:r>
              <a:rPr lang="es-ES"/>
              <a:t>A la luz de estos resultados, cabe concluir que la mayoría de los casos de acoso sexual contra las mujeres son perpetrados por hombres. </a:t>
            </a:r>
          </a:p>
          <a:p>
            <a:pPr marL="0" indent="0">
              <a:buFont typeface="Arial" panose="020B0604020202020204" pitchFamily="34" charset="0"/>
              <a:buNone/>
            </a:pPr>
            <a:endParaRPr lang="en-GB" dirty="0"/>
          </a:p>
          <a:p>
            <a:pPr marL="171450" indent="-171450">
              <a:buFont typeface="Arial" panose="020B0604020202020204" pitchFamily="34" charset="0"/>
              <a:buChar char="•"/>
            </a:pPr>
            <a:r>
              <a:rPr lang="es-ES"/>
              <a:t>Entre los </a:t>
            </a:r>
            <a:r>
              <a:rPr lang="es-ES" b="1"/>
              <a:t>agresores varones</a:t>
            </a:r>
            <a:r>
              <a:rPr lang="es-ES"/>
              <a:t>:</a:t>
            </a:r>
          </a:p>
          <a:p>
            <a:pPr marL="0" indent="0">
              <a:buFont typeface="Arial" panose="020B0604020202020204" pitchFamily="34" charset="0"/>
              <a:buNone/>
            </a:pPr>
            <a:r>
              <a:rPr lang="es-ES"/>
              <a:t>      - </a:t>
            </a:r>
            <a:r>
              <a:rPr lang="es-ES" b="1"/>
              <a:t>el 15,8 % de las mujeres </a:t>
            </a:r>
            <a:r>
              <a:rPr lang="es-ES"/>
              <a:t>de la EU-27 ha sufrido acoso sexual por parte de un compañero de trabajo; y </a:t>
            </a:r>
          </a:p>
          <a:p>
            <a:pPr marL="0" indent="0">
              <a:buFont typeface="Arial" panose="020B0604020202020204" pitchFamily="34" charset="0"/>
              <a:buNone/>
            </a:pPr>
            <a:r>
              <a:rPr lang="es-ES"/>
              <a:t>      - </a:t>
            </a:r>
            <a:r>
              <a:rPr lang="es-ES" b="1"/>
              <a:t>el 7,4 % ha sufrido acoso sexual </a:t>
            </a:r>
            <a:r>
              <a:rPr lang="es-ES"/>
              <a:t>por parte de un jefe o supervisor; </a:t>
            </a:r>
          </a:p>
          <a:p>
            <a:pPr marL="0" indent="0">
              <a:buFont typeface="Arial" panose="020B0604020202020204" pitchFamily="34" charset="0"/>
              <a:buNone/>
            </a:pPr>
            <a:r>
              <a:rPr lang="es-ES"/>
              <a:t>      - mientras que el </a:t>
            </a:r>
            <a:r>
              <a:rPr lang="es-ES" b="1"/>
              <a:t>9,3 % indicó que el acoso sexual fue perpetrado por otro hombre en el contexto laboral</a:t>
            </a:r>
            <a:r>
              <a:rPr lang="es-ES"/>
              <a:t>, incluido un cliente.</a:t>
            </a:r>
          </a:p>
        </p:txBody>
      </p:sp>
      <p:sp>
        <p:nvSpPr>
          <p:cNvPr id="4" name="Slide Number Placeholder 3"/>
          <p:cNvSpPr>
            <a:spLocks noGrp="1"/>
          </p:cNvSpPr>
          <p:nvPr>
            <p:ph type="sldNum" sz="quarter" idx="5"/>
          </p:nvPr>
        </p:nvSpPr>
        <p:spPr/>
        <p:txBody>
          <a:bodyPr/>
          <a:lstStyle/>
          <a:p>
            <a:fld id="{EDBBB53E-E968-4B04-87EF-C96293204690}" type="slidenum">
              <a:rPr lang="en-GB" smtClean="0"/>
              <a:t>16</a:t>
            </a:fld>
            <a:endParaRPr lang="en-GB"/>
          </a:p>
        </p:txBody>
      </p:sp>
    </p:spTree>
    <p:extLst>
      <p:ext uri="{BB962C8B-B14F-4D97-AF65-F5344CB8AC3E}">
        <p14:creationId xmlns:p14="http://schemas.microsoft.com/office/powerpoint/2010/main" val="26917653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algn="just"/>
            <a:r>
              <a:rPr lang="es-ES" dirty="0"/>
              <a:t>La violencia y el acoso en el lugar de trabajo no son cuestiones que solo cobren importancia cuando ocurre algo grave. </a:t>
            </a:r>
          </a:p>
          <a:p>
            <a:pPr algn="just"/>
            <a:endParaRPr lang="en-US" dirty="0"/>
          </a:p>
          <a:p>
            <a:pPr algn="just"/>
            <a:r>
              <a:rPr lang="es-ES" dirty="0"/>
              <a:t>La prevención de la violencia puede abordarse mediante las siguientes acciones: </a:t>
            </a:r>
          </a:p>
          <a:p>
            <a:pPr marL="171450" indent="-171450" algn="just">
              <a:buFont typeface="Arial" panose="020B0604020202020204" pitchFamily="34" charset="0"/>
              <a:buChar char="•"/>
            </a:pPr>
            <a:r>
              <a:rPr lang="es-ES" b="1" dirty="0"/>
              <a:t>aclarar en qué consiste un comportamiento respetuoso</a:t>
            </a:r>
            <a:r>
              <a:rPr lang="es-ES" dirty="0"/>
              <a:t>, definir las funciones y asegurarse de que se entiendan las expectativas en caso de que surjan preocupaciones;</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b="1" dirty="0">
                <a:cs typeface="Arial"/>
              </a:rPr>
              <a:t>analizar las causas profundas o los factores que contribuyen a ello</a:t>
            </a:r>
            <a:r>
              <a:rPr lang="es-ES" b="0" dirty="0">
                <a:cs typeface="Arial"/>
              </a:rPr>
              <a:t>;</a:t>
            </a:r>
            <a:r>
              <a:rPr lang="es-ES" dirty="0"/>
              <a:t> </a:t>
            </a:r>
            <a:r>
              <a:rPr lang="es-ES" b="0" dirty="0">
                <a:cs typeface="Arial"/>
              </a:rPr>
              <a:t>cada situación puede decirle algo útil sobre dónde están los riesgos en su negocio, ya sea la presión de la carga de trabajo, el trabajo en solitario, las interacciones con la clientela, la falta de claridad de los límites en la comunicación digital o la escasa supervisión diaria. </a:t>
            </a:r>
          </a:p>
          <a:p>
            <a:pPr marL="171450" indent="-171450" algn="just">
              <a:buFont typeface="Arial" panose="020B0604020202020204" pitchFamily="34" charset="0"/>
              <a:buChar char="•"/>
            </a:pPr>
            <a:r>
              <a:rPr lang="es-ES" b="1" dirty="0"/>
              <a:t>abordar los problemas de forma justa y eficaz para recuperar la confianza y garantizar que no vuelvan a ocurrir</a:t>
            </a:r>
            <a:r>
              <a:rPr lang="es-ES" b="0" dirty="0"/>
              <a:t>;</a:t>
            </a:r>
            <a:r>
              <a:rPr lang="es-ES" b="1" dirty="0"/>
              <a:t> </a:t>
            </a:r>
            <a:r>
              <a:rPr lang="es-ES" dirty="0"/>
              <a:t>por ejemplo, ofreciendo a las personas trabajadoras un espacio para expresarse de forma confidencial, escuchándolas y tomando nota de los hechos clave de lo ocurrido;</a:t>
            </a:r>
          </a:p>
          <a:p>
            <a:pPr marL="171450" indent="-171450" algn="just">
              <a:buFont typeface="Arial" panose="020B0604020202020204" pitchFamily="34" charset="0"/>
              <a:buChar char="•"/>
            </a:pPr>
            <a:r>
              <a:rPr lang="es-ES" b="1" dirty="0"/>
              <a:t>identificar áreas de mejora</a:t>
            </a:r>
            <a:r>
              <a:rPr lang="es-ES" dirty="0"/>
              <a:t>: pueden ser problemas o riesgos en la empresa, como, por ejemplo, la presión derivada de la carga de trabajo, el trabajo en solitario, las interacciones con la clientela, la falta de claridad en los límites de la comunicación digital o una supervisión diaria deficiente; </a:t>
            </a:r>
          </a:p>
          <a:p>
            <a:pPr marL="171450" indent="-171450" algn="just">
              <a:buFont typeface="Arial" panose="020B0604020202020204" pitchFamily="34" charset="0"/>
              <a:buChar char="•"/>
            </a:pPr>
            <a:r>
              <a:rPr lang="es-ES" b="1" dirty="0"/>
              <a:t>incluir a las personas trabajadoras</a:t>
            </a:r>
            <a:r>
              <a:rPr lang="es-ES" dirty="0"/>
              <a:t> para fomentar el compromiso, la confianza y la responsabilidad compartida en la prevención de la violencia;</a:t>
            </a:r>
          </a:p>
          <a:p>
            <a:pPr marL="171450" indent="-171450" algn="just">
              <a:buFont typeface="Arial" panose="020B0604020202020204" pitchFamily="34" charset="0"/>
              <a:buChar char="•"/>
            </a:pPr>
            <a:r>
              <a:rPr lang="es-ES" b="1" dirty="0"/>
              <a:t>predicar con el ejemplo como organización </a:t>
            </a:r>
            <a:r>
              <a:rPr lang="es-ES" dirty="0"/>
              <a:t>para demostrar que la prevención de la violencia es una prioridad y un valor, tanto con palabras como con hechos.   </a:t>
            </a:r>
          </a:p>
          <a:p>
            <a:pPr algn="just"/>
            <a:endParaRPr lang="en-US" b="1" dirty="0"/>
          </a:p>
          <a:p>
            <a:r>
              <a:rPr lang="es-ES" b="1" dirty="0"/>
              <a:t>Recurso de la campaña</a:t>
            </a:r>
            <a:r>
              <a:rPr lang="es-ES" dirty="0"/>
              <a:t>: la próxima guía sobre la gestión y la prevención de la violencia para las medianas empresas.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17</a:t>
            </a:fld>
            <a:endParaRPr lang="en-GB"/>
          </a:p>
        </p:txBody>
      </p:sp>
    </p:spTree>
    <p:extLst>
      <p:ext uri="{BB962C8B-B14F-4D97-AF65-F5344CB8AC3E}">
        <p14:creationId xmlns:p14="http://schemas.microsoft.com/office/powerpoint/2010/main" val="31557122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None/>
            </a:pPr>
            <a:r>
              <a:rPr lang="es-ES" sz="1200" b="1" dirty="0"/>
              <a:t>Trastornos musculoesqueléticos (TME)</a:t>
            </a:r>
          </a:p>
          <a:p>
            <a:pPr marL="171450" indent="-171450">
              <a:buFont typeface="Arial" panose="020B0604020202020204" pitchFamily="34" charset="0"/>
              <a:buChar char="•"/>
            </a:pPr>
            <a:r>
              <a:rPr lang="es-ES" sz="1200" b="0" dirty="0"/>
              <a:t>las elevadas exigencias laborales, el escaso control y el estrés pueden aumentar el riesgo y la gravedad de los trastornos musculoesqueléticos;</a:t>
            </a:r>
          </a:p>
          <a:p>
            <a:pPr marL="171450" indent="-171450">
              <a:buFont typeface="Arial" panose="020B0604020202020204" pitchFamily="34" charset="0"/>
              <a:buChar char="•"/>
            </a:pPr>
            <a:r>
              <a:rPr lang="es-ES" sz="1200" b="0" dirty="0"/>
              <a:t>los TME pueden afectar al bienestar mental, la resiliencia y la capacidad laboral;</a:t>
            </a:r>
          </a:p>
          <a:p>
            <a:pPr marL="171450" indent="-171450">
              <a:buFont typeface="Arial" panose="020B0604020202020204" pitchFamily="34" charset="0"/>
              <a:buChar char="•"/>
            </a:pPr>
            <a:r>
              <a:rPr lang="es-ES" sz="1200" b="0" dirty="0"/>
              <a:t>los riesgos psicosociales pueden retrasar la recuperación y la reincorporación al trabajo.</a:t>
            </a:r>
          </a:p>
          <a:p>
            <a:pPr marL="0" indent="0">
              <a:buNone/>
            </a:pPr>
            <a:r>
              <a:rPr lang="es-ES" sz="1200" b="1" dirty="0"/>
              <a:t>Factores medioambientales que afectan a la salud mental </a:t>
            </a:r>
          </a:p>
          <a:p>
            <a:pPr marL="171450" indent="-171450">
              <a:buFont typeface="Arial" panose="020B0604020202020204" pitchFamily="34" charset="0"/>
              <a:buChar char="•"/>
            </a:pPr>
            <a:r>
              <a:rPr lang="es-ES" sz="1200" b="0" dirty="0"/>
              <a:t>las condiciones físicas, como el ruido, la temperatura y la exposición a sustancias químicas, pueden aumentar el estrés y la fatiga;</a:t>
            </a:r>
          </a:p>
          <a:p>
            <a:pPr marL="171450" indent="-171450">
              <a:buFont typeface="Arial" panose="020B0604020202020204" pitchFamily="34" charset="0"/>
              <a:buChar char="•"/>
            </a:pPr>
            <a:r>
              <a:rPr lang="es-ES" sz="1200" b="0" dirty="0"/>
              <a:t>estas condiciones suelen interactuar con la carga de trabajo, el apremio de tiempo y los factores organizativos;</a:t>
            </a:r>
          </a:p>
          <a:p>
            <a:pPr marL="171450" indent="-171450">
              <a:buFont typeface="Arial" panose="020B0604020202020204" pitchFamily="34" charset="0"/>
              <a:buChar char="•"/>
            </a:pPr>
            <a:r>
              <a:rPr lang="es-ES" sz="1200" b="0" dirty="0"/>
              <a:t>la exposición a varios factores a la vez puede aumentar la tensión mental y los riesgos para la seguridad.</a:t>
            </a:r>
          </a:p>
          <a:p>
            <a:pPr marL="0" indent="0">
              <a:buNone/>
            </a:pPr>
            <a:r>
              <a:rPr lang="es-ES" sz="1200" b="1" noProof="0" dirty="0"/>
              <a:t>Accidentes relacionados con el trabajo y salud mental</a:t>
            </a:r>
          </a:p>
          <a:p>
            <a:pPr marL="171450" indent="-171450">
              <a:buFont typeface="Arial" panose="020B0604020202020204" pitchFamily="34" charset="0"/>
              <a:buChar char="•"/>
            </a:pPr>
            <a:r>
              <a:rPr lang="es-ES" sz="1200" b="0" noProof="0" dirty="0"/>
              <a:t>los riesgos psicosociales (por ejemplo, la fatiga o la presión temporal) pueden aumentar el riesgo de accidentes;</a:t>
            </a:r>
          </a:p>
          <a:p>
            <a:pPr marL="171450" indent="-171450">
              <a:buFont typeface="Arial" panose="020B0604020202020204" pitchFamily="34" charset="0"/>
              <a:buChar char="•"/>
            </a:pPr>
            <a:r>
              <a:rPr lang="es-ES" sz="1200" b="0" noProof="0" dirty="0"/>
              <a:t>los accidentes y las lesiones pueden generar problemas de salud mental;</a:t>
            </a:r>
          </a:p>
          <a:p>
            <a:pPr marL="171450" indent="-171450">
              <a:buFont typeface="Arial" panose="020B0604020202020204" pitchFamily="34" charset="0"/>
              <a:buChar char="•"/>
            </a:pPr>
            <a:r>
              <a:rPr lang="es-ES" sz="1200" b="0" noProof="0" dirty="0"/>
              <a:t>la seguridad se ve influida por factores tanto físicos como organizativos. </a:t>
            </a:r>
          </a:p>
          <a:p>
            <a:pPr marL="171450" indent="-171450">
              <a:buFont typeface="Arial" panose="020B0604020202020204" pitchFamily="34" charset="0"/>
              <a:buChar char="•"/>
            </a:pPr>
            <a:endParaRPr lang="en-US" sz="1200" b="0" noProof="0" dirty="0"/>
          </a:p>
          <a:p>
            <a:r>
              <a:rPr lang="es-ES" sz="1200" b="0" noProof="0" dirty="0"/>
              <a:t>Cabe señalar </a:t>
            </a:r>
            <a:r>
              <a:rPr lang="es-ES" sz="1200" b="1" noProof="0" dirty="0">
                <a:solidFill>
                  <a:schemeClr val="tx1"/>
                </a:solidFill>
                <a:effectLst/>
                <a:latin typeface="+mn-lt"/>
                <a:ea typeface="+mn-lt"/>
                <a:cs typeface="+mn-cs"/>
              </a:rPr>
              <a:t>q</a:t>
            </a:r>
            <a:r>
              <a:rPr lang="es-ES" sz="1200" b="1" dirty="0" err="1">
                <a:solidFill>
                  <a:schemeClr val="tx1"/>
                </a:solidFill>
                <a:effectLst/>
                <a:latin typeface="+mn-lt"/>
                <a:ea typeface="+mn-lt"/>
                <a:cs typeface="+mn-cs"/>
              </a:rPr>
              <a:t>ue</a:t>
            </a:r>
            <a:r>
              <a:rPr lang="es-ES" sz="1200" b="1" dirty="0">
                <a:solidFill>
                  <a:schemeClr val="tx1"/>
                </a:solidFill>
                <a:effectLst/>
                <a:latin typeface="+mn-lt"/>
                <a:ea typeface="+mn-lt"/>
                <a:cs typeface="+mn-cs"/>
              </a:rPr>
              <a:t> el rendimiento en materia de seguridad mide la eficacia de los esfuerzos de una organización para proteger la seguridad y la salud de su personal.</a:t>
            </a:r>
          </a:p>
          <a:p>
            <a:r>
              <a:rPr lang="es-ES" sz="1200" dirty="0">
                <a:solidFill>
                  <a:schemeClr val="tx1"/>
                </a:solidFill>
                <a:effectLst/>
                <a:latin typeface="+mn-lt"/>
                <a:ea typeface="+mn-lt"/>
                <a:cs typeface="+mn-cs"/>
              </a:rPr>
              <a:t>Por lo general, se evalúa en función de:</a:t>
            </a:r>
          </a:p>
          <a:p>
            <a:pPr marL="171450" indent="-171450">
              <a:buFont typeface="Arial" panose="020B0604020202020204" pitchFamily="34" charset="0"/>
              <a:buChar char="•"/>
            </a:pPr>
            <a:r>
              <a:rPr lang="es-ES" sz="1200" b="1" dirty="0">
                <a:solidFill>
                  <a:schemeClr val="tx1"/>
                </a:solidFill>
                <a:effectLst/>
                <a:latin typeface="+mn-lt"/>
                <a:ea typeface="+mn-lt"/>
                <a:cs typeface="+mn-cs"/>
              </a:rPr>
              <a:t>Indicadores rezagados (resultados)</a:t>
            </a:r>
          </a:p>
          <a:p>
            <a:r>
              <a:rPr lang="es-ES" sz="1200" dirty="0">
                <a:solidFill>
                  <a:schemeClr val="tx1"/>
                </a:solidFill>
                <a:effectLst/>
                <a:latin typeface="+mn-lt"/>
                <a:ea typeface="+mn-lt"/>
                <a:cs typeface="+mn-cs"/>
              </a:rPr>
              <a:t>Estos indicadores miden hechos que ya se han producido, como el número de accidentes, lesiones o incidentes, el absentismo debido a problemas de salud relacionados con el trabajo, etc.</a:t>
            </a:r>
          </a:p>
          <a:p>
            <a:pPr marL="171450" indent="-171450">
              <a:buFont typeface="Arial" panose="020B0604020202020204" pitchFamily="34" charset="0"/>
              <a:buChar char="•"/>
            </a:pPr>
            <a:r>
              <a:rPr lang="es-ES" sz="1200" b="1" dirty="0">
                <a:solidFill>
                  <a:schemeClr val="tx1"/>
                </a:solidFill>
                <a:effectLst/>
                <a:latin typeface="+mn-lt"/>
                <a:ea typeface="+mn-lt"/>
                <a:cs typeface="+mn-cs"/>
              </a:rPr>
              <a:t>Indicadores avanzados (actividades de prevención)</a:t>
            </a:r>
          </a:p>
          <a:p>
            <a:r>
              <a:rPr lang="es-ES" sz="1200" dirty="0">
                <a:solidFill>
                  <a:schemeClr val="tx1"/>
                </a:solidFill>
                <a:effectLst/>
                <a:latin typeface="+mn-lt"/>
                <a:ea typeface="+mn-lt"/>
                <a:cs typeface="+mn-cs"/>
              </a:rPr>
              <a:t>Estos indicadores miden si los sistemas de prevención están funcionando, por ejemplo, si se han realizado evaluaciones de riesgos, si el personal participa en las actividades de SST, etc. </a:t>
            </a:r>
          </a:p>
          <a:p>
            <a:pPr marL="0" indent="0">
              <a:buFont typeface="Arial" panose="020B0604020202020204" pitchFamily="34" charset="0"/>
              <a:buNone/>
            </a:pPr>
            <a:endParaRPr lang="en-GB" noProof="0" dirty="0"/>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18</a:t>
            </a:fld>
            <a:endParaRPr lang="en-GB"/>
          </a:p>
        </p:txBody>
      </p:sp>
    </p:spTree>
    <p:extLst>
      <p:ext uri="{BB962C8B-B14F-4D97-AF65-F5344CB8AC3E}">
        <p14:creationId xmlns:p14="http://schemas.microsoft.com/office/powerpoint/2010/main" val="1610300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lvl="0" indent="0">
              <a:buNone/>
            </a:pPr>
            <a:r>
              <a:rPr lang="es-ES" b="1" dirty="0"/>
              <a:t>¿Cómo abordar la exposición combinada?</a:t>
            </a:r>
            <a:r>
              <a:rPr lang="es-ES" dirty="0"/>
              <a:t> Con prevención integrada.</a:t>
            </a:r>
          </a:p>
          <a:p>
            <a:pPr marL="0" lvl="0" indent="0">
              <a:buNone/>
            </a:pPr>
            <a:r>
              <a:rPr lang="es-ES" dirty="0"/>
              <a:t>Mediante, por ejemplo: </a:t>
            </a:r>
          </a:p>
          <a:p>
            <a:pPr marL="171450" lvl="0" indent="-171450">
              <a:buFont typeface="Arial" panose="020B0604020202020204" pitchFamily="34" charset="0"/>
              <a:buChar char="•"/>
            </a:pPr>
            <a:r>
              <a:rPr lang="es-ES" dirty="0"/>
              <a:t>la prevención específica de los TME y la sobrecarga física </a:t>
            </a:r>
            <a:r>
              <a:rPr lang="es-ES" b="0" dirty="0"/>
              <a:t>a través de intervenciones ergonómicas, el rediseño de las tareas y un descanso adecuado; </a:t>
            </a:r>
          </a:p>
          <a:p>
            <a:pPr marL="171450" lvl="0" indent="-171450">
              <a:buFont typeface="Arial" panose="020B0604020202020204" pitchFamily="34" charset="0"/>
              <a:buChar char="•"/>
            </a:pPr>
            <a:r>
              <a:rPr lang="es-ES" b="0" dirty="0"/>
              <a:t>la mejora de las condiciones del</a:t>
            </a:r>
            <a:r>
              <a:rPr lang="es-ES" dirty="0"/>
              <a:t> entorno de trabajo </a:t>
            </a:r>
            <a:r>
              <a:rPr lang="es-ES" b="0" dirty="0"/>
              <a:t> (ruido, vibraciones, calor/frío, iluminación, diseño del espacio de trabajo) para reducir el impacto sobre la salud mental y el estrés; </a:t>
            </a:r>
          </a:p>
          <a:p>
            <a:pPr marL="171450" lvl="0" indent="-171450">
              <a:buFont typeface="Arial" panose="020B0604020202020204" pitchFamily="34" charset="0"/>
              <a:buChar char="•"/>
            </a:pPr>
            <a:r>
              <a:rPr lang="es-ES" dirty="0"/>
              <a:t>la prevención de accidentes </a:t>
            </a:r>
            <a:r>
              <a:rPr lang="es-ES" b="0" dirty="0"/>
              <a:t>abordando los factores organizativos y psicosociales que provocan comportamientos inseguros y una disminución de la atención; </a:t>
            </a:r>
          </a:p>
          <a:p>
            <a:pPr marL="171450" lvl="0" indent="-171450">
              <a:buFont typeface="Arial" panose="020B0604020202020204" pitchFamily="34" charset="0"/>
              <a:buChar char="•"/>
            </a:pPr>
            <a:r>
              <a:rPr lang="es-ES" b="0" dirty="0"/>
              <a:t>la atención </a:t>
            </a:r>
            <a:r>
              <a:rPr lang="es-ES" dirty="0"/>
              <a:t>en los sectores de alto riesgo y los grupos vulnerables, </a:t>
            </a:r>
            <a:r>
              <a:rPr lang="es-ES" b="0" dirty="0"/>
              <a:t>entre los que se incluyen las medianas empresas, la construcción, la agricultura y las personas con empleos precarios o físicamente exigentes.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19</a:t>
            </a:fld>
            <a:endParaRPr lang="en-GB"/>
          </a:p>
        </p:txBody>
      </p:sp>
    </p:spTree>
    <p:extLst>
      <p:ext uri="{BB962C8B-B14F-4D97-AF65-F5344CB8AC3E}">
        <p14:creationId xmlns:p14="http://schemas.microsoft.com/office/powerpoint/2010/main" val="18208692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dirty="0">
                <a:solidFill>
                  <a:schemeClr val="tx1"/>
                </a:solidFill>
                <a:effectLst/>
                <a:latin typeface="+mn-lt"/>
                <a:ea typeface="+mn-lt"/>
                <a:cs typeface="+mn-cs"/>
              </a:rPr>
              <a:t>El sector de la asistencia sanitaria y social desempeña un papel importante en la sociedad europea en términos de salud y bienestar globales, así como para la economía en general.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dirty="0">
                <a:solidFill>
                  <a:schemeClr val="tx1"/>
                </a:solidFill>
                <a:effectLst/>
                <a:latin typeface="+mn-lt"/>
                <a:ea typeface="+mn-lt"/>
                <a:cs typeface="+mn-cs"/>
              </a:rPr>
              <a:t>El sector de la asistencia sanitaria y social es un importante generador de empleo en la economía de la UE.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dirty="0">
                <a:solidFill>
                  <a:schemeClr val="tx1"/>
                </a:solidFill>
                <a:effectLst/>
                <a:latin typeface="+mn-lt"/>
                <a:ea typeface="+mn-lt"/>
                <a:cs typeface="+mn-cs"/>
              </a:rPr>
              <a:t>Según las estadísticas de la Encuesta de Población Activa (EPA) de Eurostat, en 2022 había más de 21,5 millones de personas empleadas en el sector de la asistencia sanitaria y social (NACE Q). La mayoría de estas personas trabajan en el subsector sanitario, que cuenta con unos 12,5 millones de empleados y empleadas.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dirty="0">
                <a:solidFill>
                  <a:schemeClr val="tx1"/>
                </a:solidFill>
                <a:effectLst/>
                <a:latin typeface="+mn-lt"/>
                <a:ea typeface="+mn-lt"/>
                <a:cs typeface="+mn-cs"/>
              </a:rPr>
              <a:t>El empleo en el sector de la asistencia sanitaria y social ha ido aumentando de forma constante en los últimos diez años, una tendencia que se observa en todos los subsectores. El sector de la asistencia sanitaria y social representa el 11 % del empleo total </a:t>
            </a:r>
            <a:r>
              <a:rPr lang="es-ES" sz="1200" dirty="0">
                <a:solidFill>
                  <a:schemeClr val="tx1"/>
                </a:solidFill>
                <a:effectLst/>
                <a:highlight>
                  <a:srgbClr val="FFFF00"/>
                </a:highlight>
                <a:latin typeface="+mn-lt"/>
                <a:ea typeface="+mn-lt"/>
                <a:cs typeface="+mn-cs"/>
              </a:rPr>
              <a:t>en el conjunto de la economía. </a:t>
            </a:r>
          </a:p>
          <a:p>
            <a:endParaRPr lang="fr-FR" dirty="0"/>
          </a:p>
          <a:p>
            <a:r>
              <a:rPr lang="es-ES" dirty="0"/>
              <a:t>El sector de la salud y la asistencia social abarca diversas actividades, tales como: </a:t>
            </a:r>
          </a:p>
          <a:p>
            <a:pPr marL="171450" indent="-171450">
              <a:buFont typeface="Arial" panose="020B0604020202020204" pitchFamily="34" charset="0"/>
              <a:buChar char="•"/>
            </a:pPr>
            <a:r>
              <a:rPr lang="es-ES" sz="1200" b="0" i="0" dirty="0">
                <a:solidFill>
                  <a:schemeClr val="tx1"/>
                </a:solidFill>
                <a:effectLst/>
                <a:latin typeface="+mn-lt"/>
                <a:ea typeface="+mn-lt"/>
                <a:cs typeface="+mn-cs"/>
              </a:rPr>
              <a:t>la asistencia sanitaria en hospitales, clínicas y consultas médicas u odontológicas, por ejemplo;</a:t>
            </a:r>
          </a:p>
          <a:p>
            <a:pPr marL="171450" indent="-171450">
              <a:buFont typeface="Arial" panose="020B0604020202020204" pitchFamily="34" charset="0"/>
              <a:buChar char="•"/>
            </a:pPr>
            <a:r>
              <a:rPr lang="es-ES" sz="1200" b="0" i="0" dirty="0">
                <a:solidFill>
                  <a:schemeClr val="tx1"/>
                </a:solidFill>
                <a:effectLst/>
                <a:latin typeface="+mn-lt"/>
                <a:ea typeface="+mn-lt"/>
                <a:cs typeface="+mn-cs"/>
              </a:rPr>
              <a:t>la atención residencial a personas mayores, personas con discapacidad y pacientes con trastornos mentales en entornos residenciales y hogares; y</a:t>
            </a:r>
          </a:p>
          <a:p>
            <a:pPr marL="171450" indent="-171450">
              <a:buFont typeface="Arial" panose="020B0604020202020204" pitchFamily="34" charset="0"/>
              <a:buChar char="•"/>
            </a:pPr>
            <a:r>
              <a:rPr lang="es-ES" sz="1200" b="0" i="0" dirty="0">
                <a:solidFill>
                  <a:schemeClr val="tx1"/>
                </a:solidFill>
                <a:effectLst/>
                <a:latin typeface="+mn-lt"/>
                <a:ea typeface="+mn-lt"/>
                <a:cs typeface="+mn-cs"/>
              </a:rPr>
              <a:t>el trabajo social (por ejemplo, asistencia a domicilio, atención a personas mayores, a personas con discapacidad y a la población infantil).</a:t>
            </a:r>
          </a:p>
          <a:p>
            <a:pPr marL="171450" indent="-171450">
              <a:buFont typeface="Arial" panose="020B0604020202020204" pitchFamily="34" charset="0"/>
              <a:buChar char="•"/>
            </a:pPr>
            <a:endParaRPr lang="en-US" sz="1200" b="0" i="0" kern="1200" dirty="0">
              <a:solidFill>
                <a:schemeClr val="tx1"/>
              </a:solidFill>
              <a:effectLst/>
              <a:latin typeface="+mn-lt"/>
              <a:ea typeface="+mn-ea"/>
              <a:cs typeface="+mn-cs"/>
            </a:endParaRPr>
          </a:p>
          <a:p>
            <a:r>
              <a:rPr lang="es-ES" sz="1200" b="1" i="0" dirty="0">
                <a:solidFill>
                  <a:schemeClr val="tx1"/>
                </a:solidFill>
                <a:effectLst/>
                <a:latin typeface="+mn-lt"/>
                <a:ea typeface="+mn-lt"/>
                <a:cs typeface="+mn-cs"/>
              </a:rPr>
              <a:t>El 31 % de las personas trabajadoras del sector de la asistencia sanitaria y social declaran padecer estrés, depresión o ansiedad provocados o agravados por el trabajo, una cifra que supera la media europea para el total de sectores (OSH Pulse 2025). </a:t>
            </a:r>
            <a:r>
              <a:rPr lang="es-ES" dirty="0"/>
              <a:t>Datos disponibles en el siguiente enlace: </a:t>
            </a:r>
            <a:r>
              <a:rPr lang="es-ES" dirty="0">
                <a:hlinkClick r:id="rId3"/>
              </a:rPr>
              <a:t>OSH-pulse-2025-climate-digital-change_EN.pdf</a:t>
            </a:r>
            <a:r>
              <a:rPr lang="es-ES" dirty="0"/>
              <a:t>, p. 56.</a:t>
            </a:r>
            <a:r>
              <a:rPr lang="es-ES" sz="1200" b="1" i="0" dirty="0">
                <a:solidFill>
                  <a:schemeClr val="tx1"/>
                </a:solidFill>
                <a:effectLst/>
                <a:latin typeface="+mn-lt"/>
                <a:ea typeface="+mn-lt"/>
                <a:cs typeface="+mn-cs"/>
              </a:rPr>
              <a:t> </a:t>
            </a:r>
            <a:br>
              <a:rPr lang="es-ES" dirty="0"/>
            </a:br>
            <a:endParaRPr lang="es-ES"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b="1" dirty="0"/>
              <a:t>Fuente: </a:t>
            </a:r>
            <a:r>
              <a:rPr lang="es-ES" dirty="0"/>
              <a:t>https://osha.europa.eu/sites/default/files/documents/HeSCare-OSH-Figures_EN.pdf (Informe «La seguridad y la salud en el trabajo en el sector sanitario en cifras»)</a:t>
            </a:r>
          </a:p>
        </p:txBody>
      </p:sp>
      <p:sp>
        <p:nvSpPr>
          <p:cNvPr id="4" name="Slide Number Placeholder 3"/>
          <p:cNvSpPr>
            <a:spLocks noGrp="1"/>
          </p:cNvSpPr>
          <p:nvPr>
            <p:ph type="sldNum" sz="quarter" idx="5"/>
          </p:nvPr>
        </p:nvSpPr>
        <p:spPr/>
        <p:txBody>
          <a:bodyPr/>
          <a:lstStyle/>
          <a:p>
            <a:fld id="{EDBBB53E-E968-4B04-87EF-C96293204690}" type="slidenum">
              <a:rPr lang="en-GB" smtClean="0"/>
              <a:t>20</a:t>
            </a:fld>
            <a:endParaRPr lang="en-GB"/>
          </a:p>
        </p:txBody>
      </p:sp>
    </p:spTree>
    <p:extLst>
      <p:ext uri="{BB962C8B-B14F-4D97-AF65-F5344CB8AC3E}">
        <p14:creationId xmlns:p14="http://schemas.microsoft.com/office/powerpoint/2010/main" val="32656783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s-ES" dirty="0"/>
              <a:t>El gráfico que se muestra aquí presenta datos comparativos sobre los riesgos psicosociales experimentados en las actividades sanitarias y de servicios sociales (sector asistencia sanitaria y social) en todos los sectores de los Estados miembros de la EU-27. </a:t>
            </a:r>
          </a:p>
          <a:p>
            <a:endParaRPr lang="fr-FR" dirty="0"/>
          </a:p>
          <a:p>
            <a:r>
              <a:rPr lang="es-ES" dirty="0"/>
              <a:t>Los </a:t>
            </a:r>
            <a:r>
              <a:rPr lang="es-ES" dirty="0">
                <a:highlight>
                  <a:srgbClr val="FFFF00"/>
                </a:highlight>
              </a:rPr>
              <a:t>factores de </a:t>
            </a:r>
            <a:r>
              <a:rPr lang="es-ES" dirty="0"/>
              <a:t>riesgos psicosociales que se muestran son: </a:t>
            </a:r>
          </a:p>
          <a:p>
            <a:pPr marL="171450" indent="-171450">
              <a:buFont typeface="Arial" panose="020B0604020202020204" pitchFamily="34" charset="0"/>
              <a:buChar char="•"/>
            </a:pPr>
            <a:r>
              <a:rPr lang="es-ES" dirty="0"/>
              <a:t>Contactos con clientela, pacientes, alumnado, etc. </a:t>
            </a:r>
          </a:p>
          <a:p>
            <a:pPr marL="171450" indent="-171450">
              <a:buFont typeface="Arial" panose="020B0604020202020204" pitchFamily="34" charset="0"/>
              <a:buChar char="•"/>
            </a:pPr>
            <a:r>
              <a:rPr lang="es-ES" dirty="0"/>
              <a:t>Apremio de tiempo </a:t>
            </a:r>
          </a:p>
          <a:p>
            <a:pPr marL="171450" indent="-171450">
              <a:buFont typeface="Arial" panose="020B0604020202020204" pitchFamily="34" charset="0"/>
              <a:buChar char="•"/>
            </a:pPr>
            <a:r>
              <a:rPr lang="es-ES" dirty="0"/>
              <a:t>mala comunicación o cooperación con las organizaciones; </a:t>
            </a:r>
          </a:p>
          <a:p>
            <a:pPr marL="171450" indent="-171450">
              <a:buFont typeface="Arial" panose="020B0604020202020204" pitchFamily="34" charset="0"/>
              <a:buChar char="•"/>
            </a:pPr>
            <a:r>
              <a:rPr lang="es-ES" dirty="0"/>
              <a:t>Jornadas de trabajo largas o irregulares </a:t>
            </a:r>
          </a:p>
          <a:p>
            <a:pPr marL="171450" indent="-171450">
              <a:buFont typeface="Arial" panose="020B0604020202020204" pitchFamily="34" charset="0"/>
              <a:buChar char="•"/>
            </a:pPr>
            <a:r>
              <a:rPr lang="es-ES" dirty="0"/>
              <a:t>Temor a la pérdida del empleo  </a:t>
            </a:r>
          </a:p>
          <a:p>
            <a:pPr marL="171450" indent="-171450">
              <a:buFont typeface="Arial" panose="020B0604020202020204" pitchFamily="34" charset="0"/>
              <a:buChar char="•"/>
            </a:pPr>
            <a:endParaRPr lang="fr-FR" dirty="0"/>
          </a:p>
          <a:p>
            <a:pPr marL="171450" indent="-171450">
              <a:buFont typeface="Arial" panose="020B0604020202020204" pitchFamily="34" charset="0"/>
              <a:buChar char="•"/>
            </a:pPr>
            <a:endParaRPr lang="fr-FR" dirty="0"/>
          </a:p>
        </p:txBody>
      </p:sp>
      <p:sp>
        <p:nvSpPr>
          <p:cNvPr id="4" name="Slide Number Placeholder 3"/>
          <p:cNvSpPr>
            <a:spLocks noGrp="1"/>
          </p:cNvSpPr>
          <p:nvPr>
            <p:ph type="sldNum" sz="quarter" idx="5"/>
          </p:nvPr>
        </p:nvSpPr>
        <p:spPr/>
        <p:txBody>
          <a:bodyPr/>
          <a:lstStyle/>
          <a:p>
            <a:fld id="{EDBBB53E-E968-4B04-87EF-C96293204690}" type="slidenum">
              <a:rPr lang="en-GB" smtClean="0"/>
              <a:t>21</a:t>
            </a:fld>
            <a:endParaRPr lang="en-GB"/>
          </a:p>
        </p:txBody>
      </p:sp>
    </p:spTree>
    <p:extLst>
      <p:ext uri="{BB962C8B-B14F-4D97-AF65-F5344CB8AC3E}">
        <p14:creationId xmlns:p14="http://schemas.microsoft.com/office/powerpoint/2010/main" val="38145731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s-ES"/>
              <a:t>Esta diapositiva se centra en soluciones específicas para el sector de la asistencia sanitaria y social, y se centra en las disposiciones preventivas que se muestran para el primer área prioritaria 1 (véanse las diapositivas 11 a 14) que también pueden aplicarse en este contexto. </a:t>
            </a:r>
          </a:p>
          <a:p>
            <a:r>
              <a:rPr lang="es-ES"/>
              <a:t>Además, el sector de la asistencia sanitaria y social se enfrenta a retos específicos que merecen soluciones específicas, tales como: </a:t>
            </a:r>
          </a:p>
          <a:p>
            <a:pPr marL="285750" indent="-285750">
              <a:buFont typeface="Arial"/>
              <a:buChar char="•"/>
            </a:pPr>
            <a:r>
              <a:rPr lang="es-ES"/>
              <a:t>integrar la </a:t>
            </a:r>
            <a:r>
              <a:rPr lang="es-ES" b="1"/>
              <a:t>evaluación periódica de los factores de riesgos psicosociales en las prácticas generales de gestión de riesgos</a:t>
            </a:r>
            <a:r>
              <a:rPr lang="es-ES"/>
              <a:t> es crucial;</a:t>
            </a:r>
          </a:p>
          <a:p>
            <a:pPr marL="285750" indent="-285750">
              <a:buFont typeface="Arial"/>
              <a:buChar char="•"/>
            </a:pPr>
            <a:r>
              <a:rPr lang="es-ES"/>
              <a:t>la creación de </a:t>
            </a:r>
            <a:r>
              <a:rPr lang="es-ES" b="1"/>
              <a:t>un entorno de trabajo propicio </a:t>
            </a:r>
            <a:r>
              <a:rPr lang="es-ES"/>
              <a:t>para intervenciones eficaces destinadas a prevenir y mitigar los riesgos psicosociales (por ejemplo, a través de grupos de apoyo entre iguales);</a:t>
            </a:r>
          </a:p>
          <a:p>
            <a:pPr marL="285750" indent="-285750">
              <a:buFont typeface="Arial"/>
              <a:buChar char="•"/>
            </a:pPr>
            <a:r>
              <a:rPr lang="es-ES"/>
              <a:t>garantizar </a:t>
            </a:r>
            <a:r>
              <a:rPr lang="es-ES" b="1"/>
              <a:t>unos niveles de dotación de personal adecuados </a:t>
            </a:r>
            <a:r>
              <a:rPr lang="es-ES"/>
              <a:t>para gestionar las cargas de trabajo y reducir la proporción de pacientes por profesional;</a:t>
            </a:r>
          </a:p>
          <a:p>
            <a:pPr marL="285750" indent="-285750">
              <a:buFont typeface="Arial"/>
              <a:buChar char="•"/>
            </a:pPr>
            <a:r>
              <a:rPr lang="es-ES"/>
              <a:t>promover la </a:t>
            </a:r>
            <a:r>
              <a:rPr lang="es-ES" b="1"/>
              <a:t>autonomía laboral </a:t>
            </a:r>
            <a:r>
              <a:rPr lang="es-ES"/>
              <a:t>haciendo que las personas trabajadoras tengan más control sobre sus horarios y los procesos de toma de decisiones;</a:t>
            </a:r>
          </a:p>
          <a:p>
            <a:pPr marL="285750" indent="-285750">
              <a:buFont typeface="Arial"/>
              <a:buChar char="•"/>
            </a:pPr>
            <a:r>
              <a:rPr lang="es-ES"/>
              <a:t>proporcionar una</a:t>
            </a:r>
            <a:r>
              <a:rPr lang="es-ES" b="1"/>
              <a:t> remuneración justa y el reconocimiento de los esfuerzos del personal</a:t>
            </a:r>
            <a:r>
              <a:rPr lang="es-ES"/>
              <a:t> son fundamentales para la satisfacción laboral y la salud mental;</a:t>
            </a:r>
          </a:p>
          <a:p>
            <a:pPr marL="285750" indent="-285750">
              <a:buFont typeface="Arial"/>
              <a:buChar char="•"/>
            </a:pPr>
            <a:r>
              <a:rPr lang="es-ES" b="1"/>
              <a:t>proporcionar información, sensibilización y formación sobre los riesgos psicosociales </a:t>
            </a:r>
            <a:r>
              <a:rPr lang="es-ES"/>
              <a:t>y los problemas de salud mental;</a:t>
            </a:r>
          </a:p>
          <a:p>
            <a:pPr marL="285750" indent="-285750">
              <a:buFont typeface="Arial"/>
              <a:buChar char="•"/>
            </a:pPr>
            <a:r>
              <a:rPr lang="es-ES" b="1"/>
              <a:t>poner en marcha iniciativas reguladoras</a:t>
            </a:r>
            <a:r>
              <a:rPr lang="es-ES"/>
              <a:t>, como legislación, políticas no vinculantes o voluntarias desarrolladas por organizaciones internacionales, europeas y nacionales para prevenir, gestionar y abordar los riesgos psicosociales. </a:t>
            </a:r>
          </a:p>
        </p:txBody>
      </p:sp>
      <p:sp>
        <p:nvSpPr>
          <p:cNvPr id="4" name="Slide Number Placeholder 3"/>
          <p:cNvSpPr>
            <a:spLocks noGrp="1"/>
          </p:cNvSpPr>
          <p:nvPr>
            <p:ph type="sldNum" sz="quarter" idx="5"/>
          </p:nvPr>
        </p:nvSpPr>
        <p:spPr/>
        <p:txBody>
          <a:bodyPr/>
          <a:lstStyle/>
          <a:p>
            <a:fld id="{EDBBB53E-E968-4B04-87EF-C96293204690}" type="slidenum">
              <a:rPr lang="en-GB" smtClean="0"/>
              <a:t>22</a:t>
            </a:fld>
            <a:endParaRPr lang="en-GB"/>
          </a:p>
        </p:txBody>
      </p:sp>
    </p:spTree>
    <p:extLst>
      <p:ext uri="{BB962C8B-B14F-4D97-AF65-F5344CB8AC3E}">
        <p14:creationId xmlns:p14="http://schemas.microsoft.com/office/powerpoint/2010/main" val="31388230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None/>
            </a:pPr>
            <a:r>
              <a:rPr lang="es-ES" sz="1200" noProof="0" dirty="0"/>
              <a:t>La adaptación de los lugares de trabajo </a:t>
            </a:r>
            <a:r>
              <a:rPr lang="es-ES" sz="1200" b="0" noProof="0" dirty="0"/>
              <a:t>puede ser una solución; las adaptaciones pueden incluir: </a:t>
            </a:r>
          </a:p>
          <a:p>
            <a:pPr marL="171450" indent="-171450">
              <a:buFont typeface="Arial" panose="020B0604020202020204" pitchFamily="34" charset="0"/>
              <a:buChar char="•"/>
            </a:pPr>
            <a:r>
              <a:rPr lang="es-ES" sz="1200" b="0" noProof="0" dirty="0"/>
              <a:t>la creación de espacios de trabajo más tranquilos y con menos distracciones; </a:t>
            </a:r>
          </a:p>
          <a:p>
            <a:pPr marL="171450" indent="-171450">
              <a:buFont typeface="Arial" panose="020B0604020202020204" pitchFamily="34" charset="0"/>
              <a:buChar char="•"/>
            </a:pPr>
            <a:r>
              <a:rPr lang="es-ES" sz="1200" b="0" noProof="0" dirty="0"/>
              <a:t>la adaptación temporal de las funciones laborales; </a:t>
            </a:r>
          </a:p>
          <a:p>
            <a:pPr marL="171450" indent="-171450">
              <a:buFont typeface="Arial" panose="020B0604020202020204" pitchFamily="34" charset="0"/>
              <a:buChar char="•"/>
            </a:pPr>
            <a:r>
              <a:rPr lang="es-ES" sz="1200" b="0" noProof="0" dirty="0"/>
              <a:t>los acuerdos de larga duración sobre flexibilización de la jornada laboral; y</a:t>
            </a:r>
          </a:p>
          <a:p>
            <a:pPr marL="171450" indent="-171450">
              <a:buFont typeface="Arial" panose="020B0604020202020204" pitchFamily="34" charset="0"/>
              <a:buChar char="•"/>
            </a:pPr>
            <a:r>
              <a:rPr lang="es-ES" sz="1200" b="0" noProof="0" dirty="0"/>
              <a:t>el teletrabajo. </a:t>
            </a:r>
          </a:p>
          <a:p>
            <a:endParaRPr lang="en-GB" sz="1200" b="0" noProof="0" dirty="0"/>
          </a:p>
          <a:p>
            <a:r>
              <a:rPr lang="es-ES" sz="1200" b="0" noProof="0" dirty="0"/>
              <a:t>Si bien es posible que los problemas de salud mental no estén relacionados con el trabajo, un </a:t>
            </a:r>
            <a:r>
              <a:rPr lang="es-ES" sz="1200" noProof="0" dirty="0"/>
              <a:t>entorno de trabajo propicio </a:t>
            </a:r>
            <a:r>
              <a:rPr lang="es-ES" sz="1200" b="0" noProof="0" dirty="0"/>
              <a:t>e </a:t>
            </a:r>
            <a:r>
              <a:rPr lang="es-ES" sz="1200" noProof="0" dirty="0"/>
              <a:t>inclusivo</a:t>
            </a:r>
            <a:r>
              <a:rPr lang="es-ES" sz="1200" b="0" noProof="0" dirty="0"/>
              <a:t> puede </a:t>
            </a:r>
            <a:r>
              <a:rPr lang="es-ES" sz="1200" noProof="0" dirty="0"/>
              <a:t>marcar una gran diferencia</a:t>
            </a:r>
            <a:r>
              <a:rPr lang="es-ES" sz="1200" b="0" noProof="0" dirty="0"/>
              <a:t>. </a:t>
            </a:r>
          </a:p>
          <a:p>
            <a:endParaRPr lang="en-US" sz="1200" b="0" dirty="0"/>
          </a:p>
          <a:p>
            <a:r>
              <a:rPr lang="es-ES" sz="1200" b="0" dirty="0"/>
              <a:t>Algunas personas, incluidas las personas </a:t>
            </a:r>
            <a:r>
              <a:rPr lang="es-ES" sz="1200" b="0" dirty="0" err="1"/>
              <a:t>neurodiversas</a:t>
            </a:r>
            <a:r>
              <a:rPr lang="es-ES" sz="1200" b="0" dirty="0"/>
              <a:t>, pueden enfrentarse a barreras en los entornos de trabajo estándar</a:t>
            </a:r>
          </a:p>
          <a:p>
            <a:endParaRPr lang="en-US" sz="1200" b="0" dirty="0"/>
          </a:p>
          <a:p>
            <a:pPr lvl="0"/>
            <a:r>
              <a:rPr lang="es-ES" sz="1200" b="1" noProof="0" dirty="0">
                <a:solidFill>
                  <a:srgbClr val="003399"/>
                </a:solidFill>
              </a:rPr>
              <a:t>Casi el 50 % </a:t>
            </a:r>
            <a:r>
              <a:rPr lang="es-ES" sz="1200" b="1" dirty="0">
                <a:solidFill>
                  <a:schemeClr val="accent1"/>
                </a:solidFill>
              </a:rPr>
              <a:t>de la población de la UE afirma haber sufrido algún problema emocional o psicosocial, como sentir depresión o ansiedad, en los últimos doce meses.</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23</a:t>
            </a:fld>
            <a:endParaRPr lang="en-GB"/>
          </a:p>
        </p:txBody>
      </p:sp>
    </p:spTree>
    <p:extLst>
      <p:ext uri="{BB962C8B-B14F-4D97-AF65-F5344CB8AC3E}">
        <p14:creationId xmlns:p14="http://schemas.microsoft.com/office/powerpoint/2010/main" val="26628983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s-ES"/>
              <a:t>Fuente: Eurobarómetro 2023: </a:t>
            </a:r>
            <a:r>
              <a:rPr lang="es-ES">
                <a:hlinkClick r:id="rId3"/>
              </a:rPr>
              <a:t>Salud mental — Octubre de 2023 — Encuesta del Eurobarómetro</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24</a:t>
            </a:fld>
            <a:endParaRPr lang="en-GB"/>
          </a:p>
        </p:txBody>
      </p:sp>
    </p:spTree>
    <p:extLst>
      <p:ext uri="{BB962C8B-B14F-4D97-AF65-F5344CB8AC3E}">
        <p14:creationId xmlns:p14="http://schemas.microsoft.com/office/powerpoint/2010/main" val="27175407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i="0">
                <a:solidFill>
                  <a:schemeClr val="tx1"/>
                </a:solidFill>
                <a:effectLst/>
                <a:latin typeface="+mn-lt"/>
                <a:ea typeface="+mn-lt"/>
                <a:cs typeface="+mn-cs"/>
              </a:rPr>
              <a:t>Traducir conceptos complejos en un asesoramiento claro y práctico</a:t>
            </a:r>
            <a:r>
              <a:rPr lang="es-ES" sz="1200" i="0">
                <a:solidFill>
                  <a:schemeClr val="tx1"/>
                </a:solidFill>
                <a:effectLst/>
                <a:latin typeface="+mn-lt"/>
                <a:ea typeface="+mn-lt"/>
                <a:cs typeface="+mn-cs"/>
              </a:rPr>
              <a:t>.</a:t>
            </a:r>
            <a:br>
              <a:rPr lang="es-ES" sz="1200" b="0" i="0">
                <a:solidFill>
                  <a:schemeClr val="tx1"/>
                </a:solidFill>
                <a:effectLst/>
                <a:latin typeface="+mn-lt"/>
                <a:ea typeface="+mn-lt"/>
                <a:cs typeface="+mn-cs"/>
              </a:rPr>
            </a:br>
            <a:r>
              <a:rPr lang="es-ES" sz="1200" b="0" i="0">
                <a:solidFill>
                  <a:schemeClr val="tx1"/>
                </a:solidFill>
                <a:effectLst/>
                <a:latin typeface="+mn-lt"/>
                <a:ea typeface="+mn-lt"/>
                <a:cs typeface="+mn-cs"/>
              </a:rPr>
              <a:t>Como parte intermediaria, uno de sus principales valores añadidos es simplificar. Los riesgos psicosociales y la salud mental pueden parecer conceptos abstractos o delicados, por lo que es fundamental traducirlos en medidas concretas e instrucciones comprensibles. Ofrecer ejemplos de buenas prácticas y una orientación clara paso a paso ayuda a que los centros de trabajo comprendan cómo las intervenciones pueden marcar la diferencia.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i="0">
                <a:solidFill>
                  <a:schemeClr val="tx1"/>
                </a:solidFill>
                <a:effectLst/>
                <a:latin typeface="+mn-lt"/>
                <a:ea typeface="+mn-lt"/>
                <a:cs typeface="+mn-cs"/>
              </a:rPr>
              <a:t>Animar a las empresas a crear entornos que brinden apoyo, al tiempo que se protege la privacidad</a:t>
            </a:r>
            <a:br>
              <a:rPr lang="es-ES" sz="1200" b="0" i="0">
                <a:solidFill>
                  <a:schemeClr val="tx1"/>
                </a:solidFill>
                <a:effectLst/>
                <a:latin typeface="+mn-lt"/>
                <a:ea typeface="+mn-lt"/>
                <a:cs typeface="+mn-cs"/>
              </a:rPr>
            </a:br>
            <a:r>
              <a:rPr lang="es-ES" sz="1200" b="0" i="0">
                <a:solidFill>
                  <a:schemeClr val="tx1"/>
                </a:solidFill>
                <a:effectLst/>
                <a:latin typeface="+mn-lt"/>
                <a:ea typeface="+mn-lt"/>
                <a:cs typeface="+mn-cs"/>
              </a:rPr>
              <a:t>Es importante encontrar el equilibrio adecuado. No se espera que el empresariado resuelva los problemas personales, pero esforzarse por crear un entorno laboral que ofrezca apoyo puede resultar beneficioso para ambas partes. Esto implica fomentar el respeto, la comprensión y la flexibilidad, sin dejar de mantener unos límites adecuados y la confidencialidad.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i="0">
                <a:solidFill>
                  <a:schemeClr val="tx1"/>
                </a:solidFill>
                <a:effectLst/>
                <a:latin typeface="+mn-lt"/>
                <a:ea typeface="+mn-lt"/>
                <a:cs typeface="+mn-cs"/>
              </a:rPr>
              <a:t>Fomentar modalidades flexibles y el acceso a servicios de apoyo</a:t>
            </a:r>
            <a:br>
              <a:rPr lang="es-ES" sz="1200" b="0" i="0">
                <a:solidFill>
                  <a:schemeClr val="tx1"/>
                </a:solidFill>
                <a:effectLst/>
                <a:latin typeface="+mn-lt"/>
                <a:ea typeface="+mn-lt"/>
                <a:cs typeface="+mn-cs"/>
              </a:rPr>
            </a:br>
            <a:r>
              <a:rPr lang="es-ES" sz="1200" b="0" i="0">
                <a:solidFill>
                  <a:schemeClr val="tx1"/>
                </a:solidFill>
                <a:effectLst/>
                <a:latin typeface="+mn-lt"/>
                <a:ea typeface="+mn-lt"/>
                <a:cs typeface="+mn-cs"/>
              </a:rPr>
              <a:t>Destacar el valor añadido de soluciones prácticas, como la flexibilidad en el horario laboral, los ajustes temporales o el acceso a servicios de apoyo para el personal, puede ofrecer ideas sobre qué medidas adoptar. Estas medidas pueden marcar una diferencia real, tanto en lo que respecta al estrés relacionado con el trabajo como en aquellas situaciones en las que los problemas personales afectan al trabajo.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i="0">
                <a:solidFill>
                  <a:schemeClr val="tx1"/>
                </a:solidFill>
                <a:effectLst/>
                <a:latin typeface="+mn-lt"/>
                <a:ea typeface="+mn-lt"/>
                <a:cs typeface="+mn-cs"/>
              </a:rPr>
              <a:t>Fomentar el diálogo abierto y unas culturas libres de estigmas</a:t>
            </a:r>
            <a:br>
              <a:rPr lang="es-ES" sz="1200" b="0" i="0">
                <a:solidFill>
                  <a:schemeClr val="tx1"/>
                </a:solidFill>
                <a:effectLst/>
                <a:latin typeface="+mn-lt"/>
                <a:ea typeface="+mn-lt"/>
                <a:cs typeface="+mn-cs"/>
              </a:rPr>
            </a:br>
            <a:r>
              <a:rPr lang="es-ES" sz="1200" b="0" i="0">
                <a:solidFill>
                  <a:schemeClr val="tx1"/>
                </a:solidFill>
                <a:effectLst/>
                <a:latin typeface="+mn-lt"/>
                <a:ea typeface="+mn-lt"/>
                <a:cs typeface="+mn-cs"/>
              </a:rPr>
              <a:t>Es fundamental crear una cultura en la que se pueda hablar abiertamente de la salud mental. Esto se puede lograr fomentando la sensibilización, la participación del personal y el compromiso de los equipos directivos, lo que contribuye a reducir el estigma y a normalizar estas conversaciones en el lugar de trabajo.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25</a:t>
            </a:fld>
            <a:endParaRPr lang="en-GB"/>
          </a:p>
        </p:txBody>
      </p:sp>
    </p:spTree>
    <p:extLst>
      <p:ext uri="{BB962C8B-B14F-4D97-AF65-F5344CB8AC3E}">
        <p14:creationId xmlns:p14="http://schemas.microsoft.com/office/powerpoint/2010/main" val="18917275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s-ES" sz="1400">
                <a:solidFill>
                  <a:schemeClr val="accent1"/>
                </a:solidFill>
              </a:rPr>
              <a:t>La campaña está dirigida por la EU-OSHA, con la ayuda de una red de socios en más de 30 países, entre ellos:</a:t>
            </a:r>
          </a:p>
          <a:p>
            <a:pPr marL="742950" lvl="1" indent="-285750">
              <a:buFont typeface="Arial" panose="020B0604020202020204" pitchFamily="34" charset="0"/>
              <a:buChar char="•"/>
            </a:pPr>
            <a:r>
              <a:rPr lang="es-ES" sz="1400" b="1"/>
              <a:t>centros de referencia nacionales</a:t>
            </a:r>
            <a:r>
              <a:rPr lang="es-ES" sz="1400"/>
              <a:t>: organizaciones que coordinan la campaña a nivel nacional;</a:t>
            </a:r>
          </a:p>
          <a:p>
            <a:pPr marL="742950" lvl="1" indent="-285750">
              <a:buFont typeface="Arial" panose="020B0604020202020204" pitchFamily="34" charset="0"/>
              <a:buChar char="•"/>
            </a:pPr>
            <a:r>
              <a:rPr lang="es-ES" sz="1400"/>
              <a:t>interlocutores sociales europeos:</a:t>
            </a:r>
          </a:p>
          <a:p>
            <a:pPr marL="742950" lvl="1" indent="-285750">
              <a:buFont typeface="Arial" panose="020B0604020202020204" pitchFamily="34" charset="0"/>
              <a:buChar char="•"/>
            </a:pPr>
            <a:r>
              <a:rPr lang="es-ES" sz="1400" b="1"/>
              <a:t>socios oficiales de la campaña</a:t>
            </a:r>
            <a:r>
              <a:rPr lang="es-ES" sz="1400"/>
              <a:t>: organizaciones paneuropeas públicas y privadas;</a:t>
            </a:r>
          </a:p>
          <a:p>
            <a:pPr marL="742950" lvl="1" indent="-285750">
              <a:buFont typeface="Arial" panose="020B0604020202020204" pitchFamily="34" charset="0"/>
              <a:buChar char="•"/>
            </a:pPr>
            <a:r>
              <a:rPr lang="es-ES" sz="1400" b="1"/>
              <a:t>socios de la OSHVET</a:t>
            </a:r>
            <a:r>
              <a:rPr lang="es-ES" sz="1400"/>
              <a:t>: socios especializados en educación y formación profesionales;</a:t>
            </a:r>
          </a:p>
          <a:p>
            <a:pPr marL="742950" lvl="1" indent="-285750">
              <a:buFont typeface="Arial" panose="020B0604020202020204" pitchFamily="34" charset="0"/>
              <a:buChar char="•"/>
            </a:pPr>
            <a:r>
              <a:rPr lang="es-ES" sz="1400" b="1"/>
              <a:t>medios de comunicación</a:t>
            </a:r>
            <a:r>
              <a:rPr lang="es-ES" sz="1400"/>
              <a:t> asociados: medios de comunicación de toda la UE que promueven la campaña;</a:t>
            </a:r>
          </a:p>
          <a:p>
            <a:pPr marL="742950" lvl="1" indent="-285750">
              <a:buFont typeface="Arial" panose="020B0604020202020204" pitchFamily="34" charset="0"/>
              <a:buChar char="•"/>
            </a:pPr>
            <a:r>
              <a:rPr lang="es-ES" sz="1400" b="1"/>
              <a:t>Red Europea para las Empresas:</a:t>
            </a:r>
            <a:r>
              <a:rPr lang="es-ES" sz="1400"/>
              <a:t> red de la UE que ayuda a las empresas en materia de seguridad y salud en el trabajo;</a:t>
            </a:r>
          </a:p>
          <a:p>
            <a:pPr marL="742950" lvl="1" indent="-285750">
              <a:buFont typeface="Arial" panose="020B0604020202020204" pitchFamily="34" charset="0"/>
              <a:buChar char="•"/>
            </a:pPr>
            <a:r>
              <a:rPr lang="es-ES" sz="1400"/>
              <a:t>instituciones de la UE;</a:t>
            </a:r>
          </a:p>
          <a:p>
            <a:pPr marL="742950" lvl="1" indent="-285750">
              <a:buFont typeface="Arial" panose="020B0604020202020204" pitchFamily="34" charset="0"/>
              <a:buChar char="•"/>
            </a:pPr>
            <a:r>
              <a:rPr lang="es-ES" sz="1400"/>
              <a:t>otras agencias y organismos de la UE.</a:t>
            </a:r>
          </a:p>
          <a:p>
            <a:pPr marL="457200" lvl="1" indent="0">
              <a:buFont typeface="Arial" panose="020B0604020202020204" pitchFamily="34" charset="0"/>
              <a:buNone/>
            </a:pPr>
            <a:endParaRPr lang="en-GB" sz="1400" dirty="0"/>
          </a:p>
          <a:p>
            <a:r>
              <a:rPr lang="es-ES" sz="1200">
                <a:solidFill>
                  <a:schemeClr val="accent1"/>
                </a:solidFill>
              </a:rPr>
              <a:t>Los socios actúan como intermediarios entre la EU-OSHA y la población activa europea, compartiendo materiales y recursos de campaña a nivel nacional. La dedicación y la participación activa de los socios de la EU-OSHA impulsa la campaña y garantiza la difusión eficaz de su mensaje en toda Europa, llegando a empresas de todos los tamaños.</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26</a:t>
            </a:fld>
            <a:endParaRPr lang="en-GB"/>
          </a:p>
        </p:txBody>
      </p:sp>
    </p:spTree>
    <p:extLst>
      <p:ext uri="{BB962C8B-B14F-4D97-AF65-F5344CB8AC3E}">
        <p14:creationId xmlns:p14="http://schemas.microsoft.com/office/powerpoint/2010/main" val="15940774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28</a:t>
            </a:fld>
            <a:endParaRPr lang="en-GB"/>
          </a:p>
        </p:txBody>
      </p:sp>
    </p:spTree>
    <p:extLst>
      <p:ext uri="{BB962C8B-B14F-4D97-AF65-F5344CB8AC3E}">
        <p14:creationId xmlns:p14="http://schemas.microsoft.com/office/powerpoint/2010/main" val="1249411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s-ES" dirty="0"/>
              <a:t>La </a:t>
            </a:r>
            <a:r>
              <a:rPr lang="es-ES" b="1" dirty="0"/>
              <a:t>Semana Europea para la Seguridad y la Salud en el Trabajo  </a:t>
            </a:r>
            <a:r>
              <a:rPr lang="es-ES" dirty="0"/>
              <a:t>se celebra cada año en octubre (43.ª semana), y ofrece a los patrocinadores y socios de toda Europa la oportunidad de organizar su propio evento o actividad para sensibilizar sobre la campaña. </a:t>
            </a:r>
          </a:p>
          <a:p>
            <a:endParaRPr lang="fr-FR" dirty="0"/>
          </a:p>
          <a:p>
            <a:r>
              <a:rPr lang="es-ES" b="1" dirty="0"/>
              <a:t>Obtenga su certificado</a:t>
            </a:r>
            <a:r>
              <a:rPr lang="es-ES" dirty="0"/>
              <a:t>: Consiga un certificado que acredite su participación en la Campaña «Lugares de trabajo saludables» organizando un evento o una actividad. </a:t>
            </a:r>
          </a:p>
          <a:p>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b="0" dirty="0"/>
              <a:t>Los </a:t>
            </a:r>
            <a:r>
              <a:rPr lang="es-ES" b="1" dirty="0"/>
              <a:t>Galardones a las Buenas Prácticas de la campaña «Trabajos saludables»</a:t>
            </a:r>
            <a:r>
              <a:rPr lang="es-ES" dirty="0"/>
              <a:t> son una iniciativa que se lleva a cabo en cada campaña y que reconoce a aquellas organizaciones </a:t>
            </a:r>
            <a:r>
              <a:rPr lang="es-ES" sz="1200" b="0" i="0" dirty="0">
                <a:solidFill>
                  <a:schemeClr val="tx1"/>
                </a:solidFill>
                <a:effectLst/>
                <a:latin typeface="+mn-lt"/>
                <a:ea typeface="+mn-lt"/>
                <a:cs typeface="+mn-cs"/>
              </a:rPr>
              <a:t>que han realizado contribuciones destacadas e innovadoras a la prevención y gestión de los riesgos psicosociales en el trabajo. Los centros de referencia nacionales se encargan de seleccionar la candidatura ganadora nacional de los Galardones a las Buenas Prácticas, que posteriormente se presentará a la EU-OSHA.  </a:t>
            </a:r>
          </a:p>
          <a:p>
            <a:endParaRPr lang="en-GB" dirty="0"/>
          </a:p>
          <a:p>
            <a:r>
              <a:rPr lang="es-ES" b="1" dirty="0"/>
              <a:t>Socios oficiales de la campaña</a:t>
            </a:r>
            <a:r>
              <a:rPr lang="es-ES" b="0" dirty="0"/>
              <a:t>: la convocatoria para la colaboración oficial en la campaña está abierta a empresas y organizaciones europeas e internacionales comprometidas con la promoción de la salud mental en el trabajo y la prevención de los riesgos psicosociales en toda Europa. </a:t>
            </a:r>
            <a:r>
              <a:rPr lang="es-ES" b="0" strike="sngStrike" baseline="0" dirty="0">
                <a:solidFill>
                  <a:srgbClr val="FF0000"/>
                </a:solidFill>
              </a:rPr>
              <a:t>Se espera </a:t>
            </a:r>
            <a:r>
              <a:rPr lang="es-ES" sz="1200" b="0" strike="sngStrike" kern="1200" baseline="0" dirty="0">
                <a:solidFill>
                  <a:srgbClr val="FF0000"/>
                </a:solidFill>
                <a:latin typeface="+mn-lt"/>
                <a:ea typeface="+mn-ea"/>
                <a:cs typeface="+mn-cs"/>
              </a:rPr>
              <a:t>una</a:t>
            </a:r>
            <a:r>
              <a:rPr lang="es-ES" b="0" dirty="0"/>
              <a:t> </a:t>
            </a:r>
            <a:r>
              <a:rPr lang="es-ES" b="0" dirty="0">
                <a:solidFill>
                  <a:srgbClr val="FF0000"/>
                </a:solidFill>
              </a:rPr>
              <a:t>La</a:t>
            </a:r>
            <a:r>
              <a:rPr lang="es-ES" b="0" dirty="0"/>
              <a:t> participación </a:t>
            </a:r>
            <a:r>
              <a:rPr lang="es-ES" b="0" dirty="0">
                <a:solidFill>
                  <a:srgbClr val="FF0000"/>
                </a:solidFill>
              </a:rPr>
              <a:t>debe ser </a:t>
            </a:r>
            <a:r>
              <a:rPr lang="es-ES" b="0" dirty="0"/>
              <a:t>activa. A cambio, los socios oficiales de la campaña ganan visibilidad, pueden dar a conocer sus noticias en la página web y el boletín informativo de la EU-OSHA, y tienen la oportunidad de ampliar su red de contactos. </a:t>
            </a:r>
          </a:p>
          <a:p>
            <a:endParaRPr lang="en-GB" b="1" dirty="0"/>
          </a:p>
          <a:p>
            <a:r>
              <a:rPr lang="es-ES" b="1" dirty="0"/>
              <a:t>Medios de comunicación asociados: </a:t>
            </a:r>
            <a:r>
              <a:rPr lang="es-ES" b="0" dirty="0"/>
              <a:t>una</a:t>
            </a:r>
            <a:r>
              <a:rPr lang="es-ES" b="1" dirty="0"/>
              <a:t> </a:t>
            </a:r>
            <a:r>
              <a:rPr lang="es-ES" dirty="0"/>
              <a:t>red europea exclusiva de periodistas y editores comprometidos con la promoción de lugares de trabajo seguros y saludables. Los medios de comunicación asociados obtienen acceso anticipado a contenidos fiables y de interés periodístico, una mayor visibilidad dentro de la comunidad de la seguridad y la salud en el trabajo (SST), así como contactos directos con expertos de la EU-OSHA y partes interesadas de toda Europa.</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29</a:t>
            </a:fld>
            <a:endParaRPr lang="en-GB"/>
          </a:p>
        </p:txBody>
      </p:sp>
    </p:spTree>
    <p:extLst>
      <p:ext uri="{BB962C8B-B14F-4D97-AF65-F5344CB8AC3E}">
        <p14:creationId xmlns:p14="http://schemas.microsoft.com/office/powerpoint/2010/main" val="11964696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30</a:t>
            </a:fld>
            <a:endParaRPr lang="en-GB"/>
          </a:p>
        </p:txBody>
      </p:sp>
    </p:spTree>
    <p:extLst>
      <p:ext uri="{BB962C8B-B14F-4D97-AF65-F5344CB8AC3E}">
        <p14:creationId xmlns:p14="http://schemas.microsoft.com/office/powerpoint/2010/main" val="10840878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3.jp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2.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5" name="Picture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77445" y="25823"/>
            <a:ext cx="926011" cy="6936959"/>
          </a:xfrm>
          <a:prstGeom prst="rect">
            <a:avLst/>
          </a:prstGeom>
        </p:spPr>
      </p:pic>
      <p:pic>
        <p:nvPicPr>
          <p:cNvPr id="19" name="FONDO-PORTADA-PATRON-EUOSHA-2011-16-9.png"/>
          <p:cNvPicPr>
            <a:picLocks/>
          </p:cNvPicPr>
          <p:nvPr/>
        </p:nvPicPr>
        <p:blipFill>
          <a:blip r:embed="rId3">
            <a:extLst>
              <a:ext uri="{28A0092B-C50C-407E-A947-70E740481C1C}">
                <a14:useLocalDpi xmlns:a14="http://schemas.microsoft.com/office/drawing/2010/main" val="0"/>
              </a:ext>
            </a:extLst>
          </a:blip>
          <a:srcRect/>
          <a:stretch/>
        </p:blipFill>
        <p:spPr>
          <a:xfrm>
            <a:off x="0" y="4233"/>
            <a:ext cx="12192000" cy="6854400"/>
          </a:xfrm>
          <a:prstGeom prst="rect">
            <a:avLst/>
          </a:prstGeom>
        </p:spPr>
      </p:pic>
      <p:sp>
        <p:nvSpPr>
          <p:cNvPr id="2" name="Title 1"/>
          <p:cNvSpPr>
            <a:spLocks noGrp="1"/>
          </p:cNvSpPr>
          <p:nvPr>
            <p:ph type="title"/>
          </p:nvPr>
        </p:nvSpPr>
        <p:spPr>
          <a:xfrm>
            <a:off x="600000" y="3564000"/>
            <a:ext cx="10195200" cy="928800"/>
          </a:xfrm>
        </p:spPr>
        <p:txBody>
          <a:bodyPr lIns="0" tIns="0" rIns="0" bIns="0" anchor="t" anchorCtr="0"/>
          <a:lstStyle>
            <a:lvl1pPr algn="l">
              <a:defRPr sz="3200" b="1" i="0" cap="none" baseline="0"/>
            </a:lvl1pPr>
          </a:lstStyle>
          <a:p>
            <a:r>
              <a:rPr lang="en-GB"/>
              <a:t>Click to edit Master title style</a:t>
            </a:r>
            <a:endParaRPr lang="en-US"/>
          </a:p>
        </p:txBody>
      </p:sp>
      <p:sp>
        <p:nvSpPr>
          <p:cNvPr id="5" name="Slide Number Placeholder 9"/>
          <p:cNvSpPr txBox="1">
            <a:spLocks/>
          </p:cNvSpPr>
          <p:nvPr/>
        </p:nvSpPr>
        <p:spPr>
          <a:xfrm>
            <a:off x="11381682" y="6408724"/>
            <a:ext cx="813301"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400"/>
          </a:p>
        </p:txBody>
      </p:sp>
      <p:sp>
        <p:nvSpPr>
          <p:cNvPr id="10" name="Textplatzhalter 2"/>
          <p:cNvSpPr txBox="1">
            <a:spLocks/>
          </p:cNvSpPr>
          <p:nvPr/>
        </p:nvSpPr>
        <p:spPr>
          <a:xfrm>
            <a:off x="601135" y="6422401"/>
            <a:ext cx="9918700" cy="327025"/>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endParaRPr lang="en-GB" sz="900"/>
          </a:p>
        </p:txBody>
      </p:sp>
      <p:sp>
        <p:nvSpPr>
          <p:cNvPr id="13" name="Subtitle 2"/>
          <p:cNvSpPr>
            <a:spLocks noGrp="1"/>
          </p:cNvSpPr>
          <p:nvPr>
            <p:ph type="subTitle" idx="10"/>
          </p:nvPr>
        </p:nvSpPr>
        <p:spPr>
          <a:xfrm>
            <a:off x="600000" y="4626000"/>
            <a:ext cx="10195200" cy="675208"/>
          </a:xfrm>
        </p:spPr>
        <p:txBody>
          <a:bodyPr lIns="0" tIns="0" rIns="0" bIns="0" anchor="t">
            <a:normAutofit/>
          </a:bodyPr>
          <a:lstStyle>
            <a:lvl1pPr marL="0" indent="0" algn="l">
              <a:buNone/>
              <a:defRPr sz="1800" baseline="0">
                <a:solidFill>
                  <a:schemeClr val="tx2"/>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a:t>Click to edit Master subtitle style</a:t>
            </a:r>
            <a:endParaRPr lang="en-US"/>
          </a:p>
        </p:txBody>
      </p:sp>
      <p:pic>
        <p:nvPicPr>
          <p:cNvPr id="17" name="Bild 4"/>
          <p:cNvPicPr>
            <a:picLocks noChangeAspect="1"/>
          </p:cNvPicPr>
          <p:nvPr/>
        </p:nvPicPr>
        <p:blipFill>
          <a:blip r:embed="rId4">
            <a:extLst>
              <a:ext uri="{28A0092B-C50C-407E-A947-70E740481C1C}">
                <a14:useLocalDpi xmlns:a14="http://schemas.microsoft.com/office/drawing/2010/main" val="0"/>
              </a:ext>
            </a:extLst>
          </a:blip>
          <a:srcRect/>
          <a:stretch/>
        </p:blipFill>
        <p:spPr bwMode="auto">
          <a:xfrm>
            <a:off x="2868627" y="6100802"/>
            <a:ext cx="5050469" cy="482113"/>
          </a:xfrm>
          <a:prstGeom prst="rect">
            <a:avLst/>
          </a:prstGeom>
          <a:noFill/>
          <a:ln w="9525">
            <a:noFill/>
            <a:miter lim="800000"/>
            <a:headEnd/>
            <a:tailEnd/>
          </a:ln>
        </p:spPr>
      </p:pic>
      <p:pic>
        <p:nvPicPr>
          <p:cNvPr id="20" name="imagen-portada-EUOSHA-2013-16-9.png"/>
          <p:cNvPicPr>
            <a:picLocks noChangeAspect="1"/>
          </p:cNvPicPr>
          <p:nvPr/>
        </p:nvPicPr>
        <p:blipFill>
          <a:blip r:embed="rId5">
            <a:extLst>
              <a:ext uri="{28A0092B-C50C-407E-A947-70E740481C1C}">
                <a14:useLocalDpi xmlns:a14="http://schemas.microsoft.com/office/drawing/2010/main" val="0"/>
              </a:ext>
            </a:extLst>
          </a:blip>
          <a:srcRect/>
          <a:stretch/>
        </p:blipFill>
        <p:spPr>
          <a:xfrm>
            <a:off x="0" y="1"/>
            <a:ext cx="12192000" cy="3416351"/>
          </a:xfrm>
          <a:prstGeom prst="rect">
            <a:avLst/>
          </a:prstGeom>
        </p:spPr>
      </p:pic>
      <p:pic>
        <p:nvPicPr>
          <p:cNvPr id="8" name="Picture 7">
            <a:extLst>
              <a:ext uri="{FF2B5EF4-FFF2-40B4-BE49-F238E27FC236}">
                <a16:creationId xmlns:a16="http://schemas.microsoft.com/office/drawing/2014/main" id="{E4A50FCD-43A9-4E3C-F443-6562B593A22A}"/>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602277" y="6083093"/>
            <a:ext cx="2058911" cy="526467"/>
          </a:xfrm>
          <a:prstGeom prst="rect">
            <a:avLst/>
          </a:prstGeom>
        </p:spPr>
      </p:pic>
      <p:pic>
        <p:nvPicPr>
          <p:cNvPr id="14" name="Picture 13">
            <a:extLst>
              <a:ext uri="{FF2B5EF4-FFF2-40B4-BE49-F238E27FC236}">
                <a16:creationId xmlns:a16="http://schemas.microsoft.com/office/drawing/2014/main" id="{ABA83AAE-A485-9245-C4DA-18BF2E195C92}"/>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0204368" y="5611981"/>
            <a:ext cx="1045812" cy="992285"/>
          </a:xfrm>
          <a:prstGeom prst="rect">
            <a:avLst/>
          </a:prstGeom>
        </p:spPr>
      </p:pic>
    </p:spTree>
    <p:extLst>
      <p:ext uri="{BB962C8B-B14F-4D97-AF65-F5344CB8AC3E}">
        <p14:creationId xmlns:p14="http://schemas.microsoft.com/office/powerpoint/2010/main" val="5824408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7" name="Content Placeholder 2"/>
          <p:cNvSpPr>
            <a:spLocks noGrp="1"/>
          </p:cNvSpPr>
          <p:nvPr>
            <p:ph sz="half" idx="1"/>
          </p:nvPr>
        </p:nvSpPr>
        <p:spPr>
          <a:xfrm>
            <a:off x="600000" y="1116000"/>
            <a:ext cx="10080000"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15116445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Header Section">
    <p:spTree>
      <p:nvGrpSpPr>
        <p:cNvPr id="1" name=""/>
        <p:cNvGrpSpPr/>
        <p:nvPr/>
      </p:nvGrpSpPr>
      <p:grpSpPr>
        <a:xfrm>
          <a:off x="0" y="0"/>
          <a:ext cx="0" cy="0"/>
          <a:chOff x="0" y="0"/>
          <a:chExt cx="0" cy="0"/>
        </a:xfrm>
      </p:grpSpPr>
      <p:pic>
        <p:nvPicPr>
          <p:cNvPr id="14" name="FONDO-PORTADA-PATRON-EUOSHA-2011-16-9.png"/>
          <p:cNvPicPr>
            <a:picLocks noChangeAspect="1"/>
          </p:cNvPicPr>
          <p:nvPr/>
        </p:nvPicPr>
        <p:blipFill>
          <a:blip r:embed="rId2">
            <a:extLst>
              <a:ext uri="{28A0092B-C50C-407E-A947-70E740481C1C}">
                <a14:useLocalDpi xmlns:a14="http://schemas.microsoft.com/office/drawing/2010/main" val="0"/>
              </a:ext>
            </a:extLst>
          </a:blip>
          <a:srcRect/>
          <a:stretch/>
        </p:blipFill>
        <p:spPr>
          <a:xfrm>
            <a:off x="1" y="-2926"/>
            <a:ext cx="12191999" cy="6860927"/>
          </a:xfrm>
          <a:prstGeom prst="rect">
            <a:avLst/>
          </a:prstGeom>
        </p:spPr>
      </p:pic>
      <p:sp>
        <p:nvSpPr>
          <p:cNvPr id="2" name="Title 1"/>
          <p:cNvSpPr>
            <a:spLocks noGrp="1"/>
          </p:cNvSpPr>
          <p:nvPr>
            <p:ph type="ctrTitle"/>
          </p:nvPr>
        </p:nvSpPr>
        <p:spPr>
          <a:xfrm>
            <a:off x="600000" y="1360800"/>
            <a:ext cx="10195200" cy="1461600"/>
          </a:xfrm>
        </p:spPr>
        <p:txBody>
          <a:bodyPr lIns="0" tIns="0" rIns="0" bIns="0" anchor="t" anchorCtr="0"/>
          <a:lstStyle>
            <a:lvl1pPr>
              <a:defRPr sz="3200" baseline="0"/>
            </a:lvl1pPr>
          </a:lstStyle>
          <a:p>
            <a:r>
              <a:rPr lang="en-GB"/>
              <a:t>Click to edit Master title style</a:t>
            </a:r>
            <a:endParaRPr lang="en-US"/>
          </a:p>
        </p:txBody>
      </p:sp>
      <p:sp>
        <p:nvSpPr>
          <p:cNvPr id="3" name="Subtitle 2"/>
          <p:cNvSpPr>
            <a:spLocks noGrp="1"/>
          </p:cNvSpPr>
          <p:nvPr>
            <p:ph type="subTitle" idx="1"/>
          </p:nvPr>
        </p:nvSpPr>
        <p:spPr>
          <a:xfrm>
            <a:off x="1171200" y="3240000"/>
            <a:ext cx="9619200" cy="1269120"/>
          </a:xfrm>
        </p:spPr>
        <p:txBody>
          <a:bodyPr lIns="0" tIns="0" rIns="0" bIns="0" anchor="t">
            <a:normAutofit/>
          </a:bodyPr>
          <a:lstStyle>
            <a:lvl1pPr marL="0" indent="0" algn="l">
              <a:buNone/>
              <a:defRPr sz="1800" baseline="0">
                <a:solidFill>
                  <a:schemeClr val="tx2"/>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a:t>Click to edit Master subtitle style</a:t>
            </a:r>
            <a:endParaRPr lang="en-US"/>
          </a:p>
        </p:txBody>
      </p:sp>
      <p:sp>
        <p:nvSpPr>
          <p:cNvPr id="5" name="Slide Number Placeholder 9"/>
          <p:cNvSpPr txBox="1">
            <a:spLocks/>
          </p:cNvSpPr>
          <p:nvPr/>
        </p:nvSpPr>
        <p:spPr>
          <a:xfrm>
            <a:off x="11381682" y="6408724"/>
            <a:ext cx="813301"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400"/>
          </a:p>
        </p:txBody>
      </p:sp>
      <p:sp>
        <p:nvSpPr>
          <p:cNvPr id="9" name="Textplatzhalter 2"/>
          <p:cNvSpPr txBox="1">
            <a:spLocks/>
          </p:cNvSpPr>
          <p:nvPr/>
        </p:nvSpPr>
        <p:spPr>
          <a:xfrm>
            <a:off x="601135" y="6422401"/>
            <a:ext cx="9918700" cy="327025"/>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es-ES" sz="900"/>
              <a:t>.</a:t>
            </a:r>
          </a:p>
        </p:txBody>
      </p:sp>
      <p:pic>
        <p:nvPicPr>
          <p:cNvPr id="11" name="Bild 2"/>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a:off x="600000" y="6100800"/>
            <a:ext cx="1440000" cy="482115"/>
          </a:xfrm>
          <a:prstGeom prst="rect">
            <a:avLst/>
          </a:prstGeom>
          <a:noFill/>
          <a:ln w="9525">
            <a:noFill/>
            <a:miter lim="800000"/>
            <a:headEnd/>
            <a:tailEnd/>
          </a:ln>
        </p:spPr>
      </p:pic>
      <p:pic>
        <p:nvPicPr>
          <p:cNvPr id="12" name="Bild 4"/>
          <p:cNvPicPr>
            <a:picLocks noChangeAspect="1"/>
          </p:cNvPicPr>
          <p:nvPr/>
        </p:nvPicPr>
        <p:blipFill>
          <a:blip r:embed="rId4">
            <a:extLst>
              <a:ext uri="{28A0092B-C50C-407E-A947-70E740481C1C}">
                <a14:useLocalDpi xmlns:a14="http://schemas.microsoft.com/office/drawing/2010/main" val="0"/>
              </a:ext>
            </a:extLst>
          </a:blip>
          <a:srcRect/>
          <a:stretch/>
        </p:blipFill>
        <p:spPr bwMode="auto">
          <a:xfrm>
            <a:off x="2870400" y="6100801"/>
            <a:ext cx="5049600" cy="482031"/>
          </a:xfrm>
          <a:prstGeom prst="rect">
            <a:avLst/>
          </a:prstGeom>
          <a:noFill/>
          <a:ln w="9525">
            <a:noFill/>
            <a:miter lim="800000"/>
            <a:headEnd/>
            <a:tailEnd/>
          </a:ln>
        </p:spPr>
      </p:pic>
      <p:pic>
        <p:nvPicPr>
          <p:cNvPr id="13" name="Bild 5"/>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10137601" y="5635200"/>
            <a:ext cx="1045812" cy="979200"/>
          </a:xfrm>
          <a:prstGeom prst="rect">
            <a:avLst/>
          </a:prstGeom>
          <a:noFill/>
          <a:ln w="9525">
            <a:noFill/>
            <a:miter lim="800000"/>
            <a:headEnd/>
            <a:tailEnd/>
          </a:ln>
        </p:spPr>
      </p:pic>
    </p:spTree>
    <p:extLst>
      <p:ext uri="{BB962C8B-B14F-4D97-AF65-F5344CB8AC3E}">
        <p14:creationId xmlns:p14="http://schemas.microsoft.com/office/powerpoint/2010/main" val="16341339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ocial Media">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E0B0BF0C-1C43-40C6-8D79-A79F4C7DC847}"/>
              </a:ext>
            </a:extLst>
          </p:cNvPr>
          <p:cNvSpPr txBox="1"/>
          <p:nvPr/>
        </p:nvSpPr>
        <p:spPr>
          <a:xfrm>
            <a:off x="600001" y="113838"/>
            <a:ext cx="5280587" cy="584775"/>
          </a:xfrm>
          <a:prstGeom prst="rect">
            <a:avLst/>
          </a:prstGeom>
          <a:noFill/>
        </p:spPr>
        <p:txBody>
          <a:bodyPr wrap="square" rtlCol="0">
            <a:spAutoFit/>
          </a:bodyPr>
          <a:lstStyle/>
          <a:p>
            <a:r>
              <a:rPr lang="es-ES" sz="3200" b="1">
                <a:solidFill>
                  <a:schemeClr val="tx2"/>
                </a:solidFill>
                <a:ea typeface=""/>
              </a:rPr>
              <a:t>¡GRACIAS!</a:t>
            </a:r>
          </a:p>
        </p:txBody>
      </p:sp>
      <p:sp>
        <p:nvSpPr>
          <p:cNvPr id="2" name="TextBox 1">
            <a:extLst>
              <a:ext uri="{FF2B5EF4-FFF2-40B4-BE49-F238E27FC236}">
                <a16:creationId xmlns:a16="http://schemas.microsoft.com/office/drawing/2014/main" id="{408841F7-2A05-3EF9-8BFB-27CA2D8ACFB4}"/>
              </a:ext>
            </a:extLst>
          </p:cNvPr>
          <p:cNvSpPr txBox="1"/>
          <p:nvPr/>
        </p:nvSpPr>
        <p:spPr>
          <a:xfrm>
            <a:off x="2342033" y="2408716"/>
            <a:ext cx="8031387" cy="420564"/>
          </a:xfrm>
          <a:prstGeom prst="rect">
            <a:avLst/>
          </a:prstGeom>
          <a:noFill/>
        </p:spPr>
        <p:txBody>
          <a:bodyPr wrap="square" rtlCol="0">
            <a:spAutoFit/>
          </a:bodyPr>
          <a:lstStyle/>
          <a:p>
            <a:r>
              <a:rPr lang="es-ES" sz="2133">
                <a:solidFill>
                  <a:schemeClr val="accent1"/>
                </a:solidFill>
                <a:ea typeface=""/>
                <a:cs typeface="Trebuchet MS"/>
              </a:rPr>
              <a:t>@EuropeanAgencyforSafetyandHealthatWork</a:t>
            </a:r>
          </a:p>
        </p:txBody>
      </p:sp>
      <p:sp>
        <p:nvSpPr>
          <p:cNvPr id="10" name="TextBox 9">
            <a:extLst>
              <a:ext uri="{FF2B5EF4-FFF2-40B4-BE49-F238E27FC236}">
                <a16:creationId xmlns:a16="http://schemas.microsoft.com/office/drawing/2014/main" id="{CAFF86A4-D080-7E0B-D745-791F747A83DE}"/>
              </a:ext>
            </a:extLst>
          </p:cNvPr>
          <p:cNvSpPr txBox="1"/>
          <p:nvPr/>
        </p:nvSpPr>
        <p:spPr>
          <a:xfrm>
            <a:off x="2351584" y="3701569"/>
            <a:ext cx="5280587" cy="420564"/>
          </a:xfrm>
          <a:prstGeom prst="rect">
            <a:avLst/>
          </a:prstGeom>
          <a:noFill/>
        </p:spPr>
        <p:txBody>
          <a:bodyPr wrap="square" rtlCol="0">
            <a:spAutoFit/>
          </a:bodyPr>
          <a:lstStyle/>
          <a:p>
            <a:r>
              <a:rPr lang="es-ES" sz="2133">
                <a:solidFill>
                  <a:schemeClr val="accent1"/>
                </a:solidFill>
                <a:ea typeface=""/>
                <a:cs typeface="Trebuchet MS"/>
              </a:rPr>
              <a:t>@EU_OSHA</a:t>
            </a:r>
          </a:p>
        </p:txBody>
      </p:sp>
      <p:sp>
        <p:nvSpPr>
          <p:cNvPr id="11" name="TextBox 10">
            <a:extLst>
              <a:ext uri="{FF2B5EF4-FFF2-40B4-BE49-F238E27FC236}">
                <a16:creationId xmlns:a16="http://schemas.microsoft.com/office/drawing/2014/main" id="{BBA9EA81-FF72-ADA1-ADAE-2A3E4262EEDB}"/>
              </a:ext>
            </a:extLst>
          </p:cNvPr>
          <p:cNvSpPr txBox="1"/>
          <p:nvPr/>
        </p:nvSpPr>
        <p:spPr>
          <a:xfrm>
            <a:off x="2342033" y="1805366"/>
            <a:ext cx="9472912" cy="420564"/>
          </a:xfrm>
          <a:prstGeom prst="rect">
            <a:avLst/>
          </a:prstGeom>
          <a:noFill/>
        </p:spPr>
        <p:txBody>
          <a:bodyPr wrap="square" rtlCol="0">
            <a:spAutoFit/>
          </a:bodyPr>
          <a:lstStyle/>
          <a:p>
            <a:r>
              <a:rPr lang="es-ES" sz="2133">
                <a:solidFill>
                  <a:schemeClr val="accent1"/>
                </a:solidFill>
                <a:ea typeface=""/>
                <a:cs typeface="Trebuchet MS"/>
              </a:rPr>
              <a:t>Agencia Europea para la Seguridad y la Salud en el Trabajo (EU-OSHA)</a:t>
            </a:r>
          </a:p>
        </p:txBody>
      </p:sp>
      <p:sp>
        <p:nvSpPr>
          <p:cNvPr id="12" name="TextBox 11">
            <a:extLst>
              <a:ext uri="{FF2B5EF4-FFF2-40B4-BE49-F238E27FC236}">
                <a16:creationId xmlns:a16="http://schemas.microsoft.com/office/drawing/2014/main" id="{29ED77D2-06B7-857E-DE23-72D6208B2878}"/>
              </a:ext>
            </a:extLst>
          </p:cNvPr>
          <p:cNvSpPr txBox="1"/>
          <p:nvPr/>
        </p:nvSpPr>
        <p:spPr>
          <a:xfrm>
            <a:off x="2373472" y="4302495"/>
            <a:ext cx="5280587" cy="420564"/>
          </a:xfrm>
          <a:prstGeom prst="rect">
            <a:avLst/>
          </a:prstGeom>
          <a:noFill/>
        </p:spPr>
        <p:txBody>
          <a:bodyPr wrap="square" rtlCol="0">
            <a:spAutoFit/>
          </a:bodyPr>
          <a:lstStyle/>
          <a:p>
            <a:r>
              <a:rPr lang="es-ES" sz="2133">
                <a:solidFill>
                  <a:schemeClr val="accent1"/>
                </a:solidFill>
                <a:ea typeface=""/>
                <a:cs typeface="Trebuchet MS"/>
              </a:rPr>
              <a:t>EU_OSHA</a:t>
            </a:r>
          </a:p>
        </p:txBody>
      </p:sp>
      <p:pic>
        <p:nvPicPr>
          <p:cNvPr id="13" name="Graphic 12">
            <a:extLst>
              <a:ext uri="{FF2B5EF4-FFF2-40B4-BE49-F238E27FC236}">
                <a16:creationId xmlns:a16="http://schemas.microsoft.com/office/drawing/2014/main" id="{6E86EF06-243A-6017-49CF-A45B8B3B6677}"/>
              </a:ext>
            </a:extLst>
          </p:cNvPr>
          <p:cNvPicPr>
            <a:picLocks noChangeAspect="1"/>
          </p:cNvPicPr>
          <p:nvPr/>
        </p:nvPicPr>
        <p:blipFill>
          <a:blip>
            <a:extLst>
              <a:ext uri="{96DAC541-7B7A-43D3-8B79-37D633B846F1}">
                <asvg:svgBlip xmlns:asvg="http://schemas.microsoft.com/office/drawing/2016/SVG/main" r:embed="rId2"/>
              </a:ext>
            </a:extLst>
          </a:blip>
          <a:srcRect b="65732"/>
          <a:stretch>
            <a:fillRect/>
          </a:stretch>
        </p:blipFill>
        <p:spPr>
          <a:xfrm>
            <a:off x="1775398" y="1786964"/>
            <a:ext cx="469900" cy="1161984"/>
          </a:xfrm>
          <a:prstGeom prst="rect">
            <a:avLst/>
          </a:prstGeom>
        </p:spPr>
      </p:pic>
      <p:sp>
        <p:nvSpPr>
          <p:cNvPr id="14" name="TextBox 13">
            <a:extLst>
              <a:ext uri="{FF2B5EF4-FFF2-40B4-BE49-F238E27FC236}">
                <a16:creationId xmlns:a16="http://schemas.microsoft.com/office/drawing/2014/main" id="{BFC2D16E-CCF2-F6CA-7E19-1FE27F155F7E}"/>
              </a:ext>
            </a:extLst>
          </p:cNvPr>
          <p:cNvSpPr txBox="1"/>
          <p:nvPr/>
        </p:nvSpPr>
        <p:spPr>
          <a:xfrm>
            <a:off x="2342033" y="3045929"/>
            <a:ext cx="5280587" cy="420564"/>
          </a:xfrm>
          <a:prstGeom prst="rect">
            <a:avLst/>
          </a:prstGeom>
          <a:noFill/>
        </p:spPr>
        <p:txBody>
          <a:bodyPr wrap="square" rtlCol="0">
            <a:spAutoFit/>
          </a:bodyPr>
          <a:lstStyle/>
          <a:p>
            <a:r>
              <a:rPr lang="es-ES" sz="2133">
                <a:solidFill>
                  <a:schemeClr val="accent1"/>
                </a:solidFill>
                <a:ea typeface=""/>
                <a:cs typeface="Trebuchet MS"/>
              </a:rPr>
              <a:t>@osha.europa.eu</a:t>
            </a:r>
          </a:p>
        </p:txBody>
      </p:sp>
      <p:pic>
        <p:nvPicPr>
          <p:cNvPr id="15" name="Graphic 14">
            <a:extLst>
              <a:ext uri="{FF2B5EF4-FFF2-40B4-BE49-F238E27FC236}">
                <a16:creationId xmlns:a16="http://schemas.microsoft.com/office/drawing/2014/main" id="{9A333F86-33D9-9260-99AE-ACB1C41501A1}"/>
              </a:ext>
            </a:extLst>
          </p:cNvPr>
          <p:cNvPicPr>
            <a:picLocks noChangeAspect="1"/>
          </p:cNvPicPr>
          <p:nvPr/>
        </p:nvPicPr>
        <p:blipFill>
          <a:blip>
            <a:extLst>
              <a:ext uri="{96DAC541-7B7A-43D3-8B79-37D633B846F1}">
                <asvg:svgBlip xmlns:asvg="http://schemas.microsoft.com/office/drawing/2016/SVG/main" r:embed="rId2"/>
              </a:ext>
            </a:extLst>
          </a:blip>
          <a:srcRect t="52737" b="30731"/>
          <a:stretch>
            <a:fillRect/>
          </a:stretch>
        </p:blipFill>
        <p:spPr>
          <a:xfrm>
            <a:off x="1772330" y="2948949"/>
            <a:ext cx="469900" cy="560599"/>
          </a:xfrm>
          <a:prstGeom prst="rect">
            <a:avLst/>
          </a:prstGeom>
        </p:spPr>
      </p:pic>
      <p:pic>
        <p:nvPicPr>
          <p:cNvPr id="16" name="Graphic 15">
            <a:extLst>
              <a:ext uri="{FF2B5EF4-FFF2-40B4-BE49-F238E27FC236}">
                <a16:creationId xmlns:a16="http://schemas.microsoft.com/office/drawing/2014/main" id="{6EC1E031-1617-ADE4-CFF0-3A2B378AC887}"/>
              </a:ext>
            </a:extLst>
          </p:cNvPr>
          <p:cNvPicPr>
            <a:picLocks noChangeAspect="1"/>
          </p:cNvPicPr>
          <p:nvPr/>
        </p:nvPicPr>
        <p:blipFill>
          <a:blip>
            <a:extLst>
              <a:ext uri="{96DAC541-7B7A-43D3-8B79-37D633B846F1}">
                <asvg:svgBlip xmlns:asvg="http://schemas.microsoft.com/office/drawing/2016/SVG/main" r:embed="rId2"/>
              </a:ext>
            </a:extLst>
          </a:blip>
          <a:srcRect t="72163"/>
          <a:stretch>
            <a:fillRect/>
          </a:stretch>
        </p:blipFill>
        <p:spPr>
          <a:xfrm>
            <a:off x="1772330" y="3621022"/>
            <a:ext cx="469900" cy="943940"/>
          </a:xfrm>
          <a:prstGeom prst="rect">
            <a:avLst/>
          </a:prstGeom>
        </p:spPr>
      </p:pic>
    </p:spTree>
    <p:extLst>
      <p:ext uri="{BB962C8B-B14F-4D97-AF65-F5344CB8AC3E}">
        <p14:creationId xmlns:p14="http://schemas.microsoft.com/office/powerpoint/2010/main" val="28097368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isclaim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B0C08-1D13-F181-4705-69373AFD7455}"/>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A333181F-493E-7A4E-18F2-E49551E109BB}"/>
              </a:ext>
            </a:extLst>
          </p:cNvPr>
          <p:cNvSpPr txBox="1">
            <a:spLocks/>
          </p:cNvSpPr>
          <p:nvPr/>
        </p:nvSpPr>
        <p:spPr>
          <a:xfrm>
            <a:off x="600000" y="1116000"/>
            <a:ext cx="10080000" cy="4860000"/>
          </a:xfrm>
          <a:prstGeom prst="rect">
            <a:avLst/>
          </a:prstGeom>
        </p:spPr>
        <p:txBody>
          <a:bodyPr vert="horz" lIns="121920" tIns="60960" rIns="121920" bIns="60960" rtlCol="0" anchor="t" anchorCtr="0">
            <a:norm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es-ES" sz="1467" b="1" i="0" u="none" strike="noStrike" cap="none" normalizeH="0" baseline="0" noProof="0">
                <a:ln>
                  <a:noFill/>
                </a:ln>
                <a:solidFill>
                  <a:srgbClr val="003399"/>
                </a:solidFill>
                <a:effectLst/>
                <a:uLnTx/>
                <a:uFillTx/>
                <a:latin typeface="Arial"/>
                <a:ea typeface="Arial"/>
                <a:cs typeface="+mn-cs"/>
              </a:rPr>
              <a:t>Autor:</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es-ES" sz="1467" b="1" i="0" u="none" strike="noStrike" cap="none" normalizeH="0" baseline="0" noProof="0">
                <a:ln>
                  <a:noFill/>
                </a:ln>
                <a:solidFill>
                  <a:srgbClr val="003399"/>
                </a:solidFill>
                <a:effectLst/>
                <a:uLnTx/>
                <a:uFillTx/>
                <a:latin typeface="Arial"/>
                <a:ea typeface="Arial"/>
                <a:cs typeface="+mn-cs"/>
              </a:rPr>
              <a:t>Dirección del proyecto:</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es-ES" sz="1467" b="1" i="0" u="none" strike="noStrike" cap="none" normalizeH="0" baseline="0" noProof="0">
                <a:ln>
                  <a:noFill/>
                </a:ln>
                <a:solidFill>
                  <a:srgbClr val="003399"/>
                </a:solidFill>
                <a:effectLst/>
                <a:uLnTx/>
                <a:uFillTx/>
                <a:latin typeface="Arial"/>
                <a:ea typeface="Arial"/>
                <a:cs typeface="+mn-cs"/>
              </a:rPr>
              <a:t>Ni la Agencia Europea para la Seguridad y la Salud en el Trabajo ni nadie que actúe en su nombre se responsabilizarán del uso que pudiera hacerse de esta información.</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es-ES" sz="1467" b="1" i="0" u="none" strike="noStrike" cap="none" normalizeH="0" baseline="0" noProof="0">
                <a:ln>
                  <a:noFill/>
                </a:ln>
                <a:solidFill>
                  <a:srgbClr val="003399"/>
                </a:solidFill>
                <a:effectLst/>
                <a:uLnTx/>
                <a:uFillTx/>
                <a:latin typeface="Arial"/>
                <a:ea typeface="Arial"/>
                <a:cs typeface="+mn-cs"/>
              </a:rPr>
              <a:t>© Agencia Europea para la Seguridad y la Salud en el Trabajo. </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es-ES" sz="1467" b="1" i="0" u="none" strike="noStrike" cap="none" normalizeH="0" baseline="0" noProof="0">
                <a:ln>
                  <a:noFill/>
                </a:ln>
                <a:solidFill>
                  <a:srgbClr val="003399"/>
                </a:solidFill>
                <a:effectLst/>
                <a:uLnTx/>
                <a:uFillTx/>
                <a:latin typeface="Arial"/>
                <a:ea typeface="Arial"/>
                <a:cs typeface="+mn-cs"/>
              </a:rPr>
              <a:t>Reproducción autorizada, con indicación de la fuente bibliográfica.</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es-ES" sz="1467" b="1" i="0" u="none" strike="noStrike" cap="none" normalizeH="0" baseline="0" noProof="0">
                <a:ln>
                  <a:noFill/>
                </a:ln>
                <a:solidFill>
                  <a:srgbClr val="003399"/>
                </a:solidFill>
                <a:effectLst/>
                <a:uLnTx/>
                <a:uFillTx/>
                <a:latin typeface="Arial"/>
                <a:ea typeface="Arial"/>
                <a:cs typeface="+mn-cs"/>
              </a:rPr>
              <a:t>Para cualquier uso o reproducción de elementos que no sean propiedad de la Agencia Europea para la Seguridad y la Salud en el Trabajo, debe solicitarse la autorización directamente de los titulares de derechos de autor.</a:t>
            </a:r>
          </a:p>
          <a:p>
            <a:pPr marL="251994" marR="0" lvl="0" indent="-251994" algn="l" defTabSz="457189" rtl="0" eaLnBrk="1" fontAlgn="auto" latinLnBrk="0" hangingPunct="1">
              <a:lnSpc>
                <a:spcPct val="100000"/>
              </a:lnSpc>
              <a:spcBef>
                <a:spcPts val="600"/>
              </a:spcBef>
              <a:spcAft>
                <a:spcPts val="0"/>
              </a:spcAft>
              <a:buClr>
                <a:srgbClr val="003399"/>
              </a:buClr>
              <a:buSzTx/>
              <a:buFont typeface="Wingdings" pitchFamily="2" charset="2"/>
              <a:buChar char="§"/>
              <a:tabLst/>
              <a:defRPr/>
            </a:pPr>
            <a:endParaRPr kumimoji="0" lang="en-GB" sz="1800" b="1" i="0" u="none" strike="noStrike" kern="1200" cap="none" spc="0" normalizeH="0" baseline="0" noProof="0">
              <a:ln>
                <a:noFill/>
              </a:ln>
              <a:solidFill>
                <a:srgbClr val="003399"/>
              </a:solidFill>
              <a:effectLst/>
              <a:uLnTx/>
              <a:uFillTx/>
              <a:latin typeface="Arial"/>
              <a:ea typeface="+mn-ea"/>
              <a:cs typeface="+mn-cs"/>
            </a:endParaRPr>
          </a:p>
        </p:txBody>
      </p:sp>
      <p:sp>
        <p:nvSpPr>
          <p:cNvPr id="4" name="Content Placeholder 2">
            <a:extLst>
              <a:ext uri="{FF2B5EF4-FFF2-40B4-BE49-F238E27FC236}">
                <a16:creationId xmlns:a16="http://schemas.microsoft.com/office/drawing/2014/main" id="{14E43108-E4FC-4CC1-124E-129630EA5B94}"/>
              </a:ext>
            </a:extLst>
          </p:cNvPr>
          <p:cNvSpPr>
            <a:spLocks noGrp="1"/>
          </p:cNvSpPr>
          <p:nvPr>
            <p:ph sz="half" idx="1" hasCustomPrompt="1"/>
          </p:nvPr>
        </p:nvSpPr>
        <p:spPr>
          <a:xfrm>
            <a:off x="1359600" y="3333890"/>
            <a:ext cx="8288795" cy="296777"/>
          </a:xfrm>
        </p:spPr>
        <p:txBody>
          <a:bodyPr>
            <a:normAutofit/>
          </a:bodyPr>
          <a:lstStyle>
            <a:lvl1pPr marL="0" indent="0">
              <a:buNone/>
              <a:defRPr sz="1467"/>
            </a:lvl1pPr>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US"/>
              <a:t>Enter author</a:t>
            </a:r>
          </a:p>
        </p:txBody>
      </p:sp>
      <p:sp>
        <p:nvSpPr>
          <p:cNvPr id="5" name="Content Placeholder 2">
            <a:extLst>
              <a:ext uri="{FF2B5EF4-FFF2-40B4-BE49-F238E27FC236}">
                <a16:creationId xmlns:a16="http://schemas.microsoft.com/office/drawing/2014/main" id="{5971BE78-E9DB-67C0-3E02-A5D0467BFF7A}"/>
              </a:ext>
            </a:extLst>
          </p:cNvPr>
          <p:cNvSpPr>
            <a:spLocks noGrp="1"/>
          </p:cNvSpPr>
          <p:nvPr>
            <p:ph sz="half" idx="10" hasCustomPrompt="1"/>
          </p:nvPr>
        </p:nvSpPr>
        <p:spPr>
          <a:xfrm>
            <a:off x="5123539" y="4481156"/>
            <a:ext cx="1452515" cy="296777"/>
          </a:xfrm>
        </p:spPr>
        <p:txBody>
          <a:bodyPr>
            <a:normAutofit/>
          </a:bodyPr>
          <a:lstStyle>
            <a:lvl1pPr marL="0" indent="0">
              <a:buNone/>
              <a:defRPr sz="1467"/>
            </a:lvl1pPr>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US"/>
              <a:t>Year</a:t>
            </a:r>
          </a:p>
        </p:txBody>
      </p:sp>
      <p:sp>
        <p:nvSpPr>
          <p:cNvPr id="6" name="Content Placeholder 2">
            <a:extLst>
              <a:ext uri="{FF2B5EF4-FFF2-40B4-BE49-F238E27FC236}">
                <a16:creationId xmlns:a16="http://schemas.microsoft.com/office/drawing/2014/main" id="{E185B128-DA71-565F-04F1-DE69A837C7BD}"/>
              </a:ext>
            </a:extLst>
          </p:cNvPr>
          <p:cNvSpPr>
            <a:spLocks noGrp="1"/>
          </p:cNvSpPr>
          <p:nvPr>
            <p:ph sz="half" idx="11" hasCustomPrompt="1"/>
          </p:nvPr>
        </p:nvSpPr>
        <p:spPr>
          <a:xfrm>
            <a:off x="2579256" y="3630668"/>
            <a:ext cx="7069139" cy="296777"/>
          </a:xfrm>
        </p:spPr>
        <p:txBody>
          <a:bodyPr>
            <a:normAutofit/>
          </a:bodyPr>
          <a:lstStyle>
            <a:lvl1pPr marL="0" indent="0">
              <a:buNone/>
              <a:defRPr sz="1467"/>
            </a:lvl1pPr>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US"/>
              <a:t>Enter PM</a:t>
            </a:r>
          </a:p>
        </p:txBody>
      </p:sp>
    </p:spTree>
    <p:extLst>
      <p:ext uri="{BB962C8B-B14F-4D97-AF65-F5344CB8AC3E}">
        <p14:creationId xmlns:p14="http://schemas.microsoft.com/office/powerpoint/2010/main" val="30360579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0000" y="180000"/>
            <a:ext cx="10080000" cy="489600"/>
          </a:xfrm>
        </p:spPr>
        <p:txBody>
          <a:bodyPr/>
          <a:lstStyle/>
          <a:p>
            <a:r>
              <a:rPr lang="en-GB"/>
              <a:t>Click to edit Master title style</a:t>
            </a:r>
            <a:endParaRPr lang="en-US"/>
          </a:p>
        </p:txBody>
      </p:sp>
      <p:sp>
        <p:nvSpPr>
          <p:cNvPr id="3" name="Content Placeholder 2"/>
          <p:cNvSpPr>
            <a:spLocks noGrp="1"/>
          </p:cNvSpPr>
          <p:nvPr>
            <p:ph sz="half" idx="1"/>
          </p:nvPr>
        </p:nvSpPr>
        <p:spPr>
          <a:xfrm>
            <a:off x="599999" y="1115999"/>
            <a:ext cx="4800000"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5880000" y="1116000"/>
            <a:ext cx="4800000"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394669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0000" y="1116000"/>
            <a:ext cx="4800000" cy="540000"/>
          </a:xfrm>
        </p:spPr>
        <p:txBody>
          <a:bodyPr anchor="b">
            <a:noAutofit/>
          </a:bodyPr>
          <a:lstStyle>
            <a:lvl1pPr marL="0" indent="0">
              <a:buNone/>
              <a:defRPr sz="2000" b="0" baseline="0"/>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4" name="Content Placeholder 3"/>
          <p:cNvSpPr>
            <a:spLocks noGrp="1"/>
          </p:cNvSpPr>
          <p:nvPr>
            <p:ph sz="half" idx="2"/>
          </p:nvPr>
        </p:nvSpPr>
        <p:spPr>
          <a:xfrm>
            <a:off x="599999" y="1655999"/>
            <a:ext cx="4800000" cy="432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5880000" y="1116000"/>
            <a:ext cx="4800000" cy="540000"/>
          </a:xfrm>
        </p:spPr>
        <p:txBody>
          <a:bodyPr anchor="b">
            <a:noAutofit/>
          </a:bodyPr>
          <a:lstStyle>
            <a:lvl1pPr marL="0" indent="0">
              <a:buNone/>
              <a:defRPr sz="2000" b="0" baseline="0"/>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6" name="Content Placeholder 5"/>
          <p:cNvSpPr>
            <a:spLocks noGrp="1"/>
          </p:cNvSpPr>
          <p:nvPr>
            <p:ph sz="quarter" idx="4"/>
          </p:nvPr>
        </p:nvSpPr>
        <p:spPr>
          <a:xfrm>
            <a:off x="5880000" y="1656000"/>
            <a:ext cx="4800000" cy="432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891431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35356583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865562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0000" y="180000"/>
            <a:ext cx="10080000" cy="540000"/>
          </a:xfrm>
        </p:spPr>
        <p:txBody>
          <a:bodyPr anchor="b"/>
          <a:lstStyle>
            <a:lvl1pPr algn="l">
              <a:defRPr sz="2400" b="1" i="0" baseline="0"/>
            </a:lvl1pPr>
          </a:lstStyle>
          <a:p>
            <a:r>
              <a:rPr lang="en-GB"/>
              <a:t>Click to edit Master title style</a:t>
            </a:r>
            <a:endParaRPr lang="en-US"/>
          </a:p>
        </p:txBody>
      </p:sp>
      <p:sp>
        <p:nvSpPr>
          <p:cNvPr id="3" name="Content Placeholder 2"/>
          <p:cNvSpPr>
            <a:spLocks noGrp="1"/>
          </p:cNvSpPr>
          <p:nvPr>
            <p:ph idx="1"/>
          </p:nvPr>
        </p:nvSpPr>
        <p:spPr>
          <a:xfrm>
            <a:off x="4920002" y="1116000"/>
            <a:ext cx="5706492"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0000" y="1116000"/>
            <a:ext cx="3840000" cy="4860000"/>
          </a:xfrm>
        </p:spPr>
        <p:txBody>
          <a:bodyPr anchor="t">
            <a:normAutofit/>
          </a:bodyPr>
          <a:lstStyle>
            <a:lvl1pPr marL="0" indent="0">
              <a:buNone/>
              <a:defRPr sz="12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GB"/>
              <a:t>Click to edit Master text styles</a:t>
            </a:r>
          </a:p>
        </p:txBody>
      </p:sp>
    </p:spTree>
    <p:extLst>
      <p:ext uri="{BB962C8B-B14F-4D97-AF65-F5344CB8AC3E}">
        <p14:creationId xmlns:p14="http://schemas.microsoft.com/office/powerpoint/2010/main" val="38249114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0000" y="1116000"/>
            <a:ext cx="5399989" cy="900000"/>
          </a:xfrm>
        </p:spPr>
        <p:txBody>
          <a:bodyPr anchor="b">
            <a:normAutofit/>
          </a:bodyPr>
          <a:lstStyle>
            <a:lvl1pPr algn="l">
              <a:defRPr sz="2400" b="1" i="0" baseline="0"/>
            </a:lvl1pPr>
          </a:lstStyle>
          <a:p>
            <a:r>
              <a:rPr lang="en-GB"/>
              <a:t>Click to edit Master title style</a:t>
            </a:r>
            <a:endParaRPr lang="en-US"/>
          </a:p>
        </p:txBody>
      </p:sp>
      <p:sp>
        <p:nvSpPr>
          <p:cNvPr id="4" name="Text Placeholder 3"/>
          <p:cNvSpPr>
            <a:spLocks noGrp="1"/>
          </p:cNvSpPr>
          <p:nvPr>
            <p:ph type="body" sz="half" idx="2"/>
          </p:nvPr>
        </p:nvSpPr>
        <p:spPr>
          <a:xfrm>
            <a:off x="599999" y="2016000"/>
            <a:ext cx="5400000" cy="3960000"/>
          </a:xfrm>
        </p:spPr>
        <p:txBody>
          <a:bodyPr anchor="t">
            <a:normAutofit/>
          </a:bodyPr>
          <a:lstStyle>
            <a:lvl1pPr marL="0" indent="0">
              <a:buNone/>
              <a:defRPr sz="12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GB"/>
              <a:t>Click to edit Master text styles</a:t>
            </a:r>
          </a:p>
        </p:txBody>
      </p:sp>
      <p:sp>
        <p:nvSpPr>
          <p:cNvPr id="18" name="Picture Placeholder 17"/>
          <p:cNvSpPr>
            <a:spLocks noGrp="1"/>
          </p:cNvSpPr>
          <p:nvPr>
            <p:ph type="pic" sz="quarter" idx="14"/>
          </p:nvPr>
        </p:nvSpPr>
        <p:spPr>
          <a:xfrm>
            <a:off x="6502400" y="1600200"/>
            <a:ext cx="4572000" cy="3429000"/>
          </a:xfrm>
          <a:prstGeom prst="ellipse">
            <a:avLst/>
          </a:prstGeom>
          <a:ln w="76200">
            <a:noFill/>
          </a:ln>
        </p:spPr>
        <p:txBody>
          <a:bodyPr/>
          <a:lstStyle/>
          <a:p>
            <a:r>
              <a:rPr lang="en-GB"/>
              <a:t>Click icon to add picture</a:t>
            </a:r>
            <a:endParaRPr lang="en-US"/>
          </a:p>
        </p:txBody>
      </p:sp>
    </p:spTree>
    <p:extLst>
      <p:ext uri="{BB962C8B-B14F-4D97-AF65-F5344CB8AC3E}">
        <p14:creationId xmlns:p14="http://schemas.microsoft.com/office/powerpoint/2010/main" val="3240271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600000" y="1116000"/>
            <a:ext cx="10080000" cy="4860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4626878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37093" y="1116000"/>
            <a:ext cx="652800" cy="4860000"/>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00000" y="1116000"/>
            <a:ext cx="8856373" cy="4860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1569370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48C47-ACDF-9166-C591-82A3BB11B28C}"/>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3F63650C-A239-5291-BBFF-0D6E9C53AB8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A5A38236-B34C-AD98-F715-C0CE4F880C4E}"/>
              </a:ext>
            </a:extLst>
          </p:cNvPr>
          <p:cNvSpPr>
            <a:spLocks noGrp="1"/>
          </p:cNvSpPr>
          <p:nvPr>
            <p:ph type="dt" sz="half" idx="10"/>
          </p:nvPr>
        </p:nvSpPr>
        <p:spPr/>
        <p:txBody>
          <a:bodyPr/>
          <a:lstStyle/>
          <a:p>
            <a:fld id="{ECACD359-935B-4549-8940-A815A6F84B79}" type="datetimeFigureOut">
              <a:rPr lang="en-GB" smtClean="0"/>
              <a:t>15/09/2026</a:t>
            </a:fld>
            <a:endParaRPr lang="en-GB"/>
          </a:p>
        </p:txBody>
      </p:sp>
      <p:sp>
        <p:nvSpPr>
          <p:cNvPr id="5" name="Footer Placeholder 4">
            <a:extLst>
              <a:ext uri="{FF2B5EF4-FFF2-40B4-BE49-F238E27FC236}">
                <a16:creationId xmlns:a16="http://schemas.microsoft.com/office/drawing/2014/main" id="{1CAD1968-AB34-B0A1-A7BD-CE5E627DDEC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A8C9EC8-403C-D941-E287-E7F7508AF704}"/>
              </a:ext>
            </a:extLst>
          </p:cNvPr>
          <p:cNvSpPr>
            <a:spLocks noGrp="1"/>
          </p:cNvSpPr>
          <p:nvPr>
            <p:ph type="sldNum" sz="quarter" idx="12"/>
          </p:nvPr>
        </p:nvSpPr>
        <p:spPr/>
        <p:txBody>
          <a:bodyPr/>
          <a:lstStyle/>
          <a:p>
            <a:fld id="{35C90CD6-6913-42FC-806F-769177573D76}" type="slidenum">
              <a:rPr lang="en-GB" smtClean="0"/>
              <a:t>‹#›</a:t>
            </a:fld>
            <a:endParaRPr lang="en-GB"/>
          </a:p>
        </p:txBody>
      </p:sp>
    </p:spTree>
    <p:extLst>
      <p:ext uri="{BB962C8B-B14F-4D97-AF65-F5344CB8AC3E}">
        <p14:creationId xmlns:p14="http://schemas.microsoft.com/office/powerpoint/2010/main" val="35378584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3" name="FONDO-PATRON-EUOSHA-2011-16-9.png"/>
          <p:cNvPicPr>
            <a:picLocks/>
          </p:cNvPicPr>
          <p:nvPr/>
        </p:nvPicPr>
        <p:blipFill>
          <a:blip r:embed="rId16">
            <a:extLst>
              <a:ext uri="{28A0092B-C50C-407E-A947-70E740481C1C}">
                <a14:useLocalDpi xmlns:a14="http://schemas.microsoft.com/office/drawing/2010/main" val="0"/>
              </a:ext>
            </a:extLst>
          </a:blip>
          <a:srcRect/>
          <a:stretch/>
        </p:blipFill>
        <p:spPr>
          <a:xfrm>
            <a:off x="0" y="8585"/>
            <a:ext cx="12192000" cy="6854400"/>
          </a:xfrm>
          <a:prstGeom prst="rect">
            <a:avLst/>
          </a:prstGeom>
        </p:spPr>
      </p:pic>
      <p:sp>
        <p:nvSpPr>
          <p:cNvPr id="2" name="Title Placeholder 1"/>
          <p:cNvSpPr>
            <a:spLocks noGrp="1"/>
          </p:cNvSpPr>
          <p:nvPr>
            <p:ph type="title"/>
          </p:nvPr>
        </p:nvSpPr>
        <p:spPr>
          <a:xfrm>
            <a:off x="600002" y="180000"/>
            <a:ext cx="10079831" cy="489600"/>
          </a:xfrm>
          <a:prstGeom prst="rect">
            <a:avLst/>
          </a:prstGeom>
        </p:spPr>
        <p:txBody>
          <a:bodyPr vert="horz" lIns="91440" tIns="45720" rIns="91440" bIns="45720" rtlCol="0" anchor="ctr">
            <a:noAutofit/>
          </a:bodyPr>
          <a:lstStyle/>
          <a:p>
            <a:r>
              <a:rPr lang="en-GB"/>
              <a:t>Click to edit Master title style</a:t>
            </a:r>
            <a:endParaRPr lang="en-US"/>
          </a:p>
        </p:txBody>
      </p:sp>
      <p:sp>
        <p:nvSpPr>
          <p:cNvPr id="3" name="Text Placeholder 2"/>
          <p:cNvSpPr>
            <a:spLocks noGrp="1"/>
          </p:cNvSpPr>
          <p:nvPr>
            <p:ph type="body" idx="1"/>
          </p:nvPr>
        </p:nvSpPr>
        <p:spPr>
          <a:xfrm>
            <a:off x="600000" y="1116000"/>
            <a:ext cx="10080000" cy="4860000"/>
          </a:xfrm>
          <a:prstGeom prst="rect">
            <a:avLst/>
          </a:prstGeom>
        </p:spPr>
        <p:txBody>
          <a:bodyPr vert="horz" lIns="91440" tIns="45720" rIns="91440" bIns="45720" rtlCol="0" anchor="t" anchorCtr="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Slide Number Placeholder 9"/>
          <p:cNvSpPr txBox="1">
            <a:spLocks/>
          </p:cNvSpPr>
          <p:nvPr/>
        </p:nvSpPr>
        <p:spPr>
          <a:xfrm>
            <a:off x="11376587" y="6503948"/>
            <a:ext cx="813301"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A064B8-E15C-4A1C-8E7E-B0BD818D867C}" type="slidenum">
              <a:rPr lang="en-GB" sz="1000" baseline="0" smtClean="0"/>
              <a:pPr/>
              <a:t>‹#›</a:t>
            </a:fld>
            <a:endParaRPr lang="en-GB" sz="1000" baseline="0"/>
          </a:p>
        </p:txBody>
      </p:sp>
      <p:sp>
        <p:nvSpPr>
          <p:cNvPr id="11" name="Rectangle 11"/>
          <p:cNvSpPr>
            <a:spLocks noChangeArrowheads="1"/>
          </p:cNvSpPr>
          <p:nvPr/>
        </p:nvSpPr>
        <p:spPr bwMode="auto">
          <a:xfrm>
            <a:off x="1856319" y="6477002"/>
            <a:ext cx="8053916" cy="104775"/>
          </a:xfrm>
          <a:prstGeom prst="rect">
            <a:avLst/>
          </a:prstGeom>
          <a:noFill/>
          <a:ln w="9525">
            <a:noFill/>
            <a:miter lim="800000"/>
            <a:headEnd/>
            <a:tailEnd/>
          </a:ln>
        </p:spPr>
        <p:txBody>
          <a:bodyPr lIns="0" tIns="0" rIns="0" bIns="0">
            <a:prstTxWarp prst="textNoShape">
              <a:avLst/>
            </a:prstTxWarp>
          </a:bodyPr>
          <a:lstStyle/>
          <a:p>
            <a:pPr algn="ctr">
              <a:lnSpc>
                <a:spcPct val="90000"/>
              </a:lnSpc>
              <a:spcBef>
                <a:spcPct val="30000"/>
              </a:spcBef>
              <a:buClr>
                <a:srgbClr val="00529F"/>
              </a:buClr>
              <a:defRPr/>
            </a:pPr>
            <a:r>
              <a:rPr lang="es-ES" sz="900" b="1">
                <a:solidFill>
                  <a:schemeClr val="tx2"/>
                </a:solidFill>
                <a:latin typeface="Arial" pitchFamily="-107" charset="0"/>
                <a:ea typeface="Arial"/>
                <a:cs typeface="ＭＳ Ｐゴシック" pitchFamily="-107" charset="-128"/>
              </a:rPr>
              <a:t>https://healthy-workplaces.osha.europa.eu</a:t>
            </a:r>
          </a:p>
        </p:txBody>
      </p:sp>
      <p:pic>
        <p:nvPicPr>
          <p:cNvPr id="5" name="Picture 4">
            <a:extLst>
              <a:ext uri="{FF2B5EF4-FFF2-40B4-BE49-F238E27FC236}">
                <a16:creationId xmlns:a16="http://schemas.microsoft.com/office/drawing/2014/main" id="{1875D9A2-80CF-55D2-0FF3-A31AA9F0569D}"/>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602277" y="6083093"/>
            <a:ext cx="2058911" cy="526467"/>
          </a:xfrm>
          <a:prstGeom prst="rect">
            <a:avLst/>
          </a:prstGeom>
        </p:spPr>
      </p:pic>
      <p:pic>
        <p:nvPicPr>
          <p:cNvPr id="7" name="Picture 6">
            <a:extLst>
              <a:ext uri="{FF2B5EF4-FFF2-40B4-BE49-F238E27FC236}">
                <a16:creationId xmlns:a16="http://schemas.microsoft.com/office/drawing/2014/main" id="{C24F3DFC-BB13-541C-5987-4F332A2EE5E7}"/>
              </a:ext>
            </a:extLst>
          </p:cNvPr>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10204368" y="5611981"/>
            <a:ext cx="1045812" cy="992285"/>
          </a:xfrm>
          <a:prstGeom prst="rect">
            <a:avLst/>
          </a:prstGeom>
        </p:spPr>
      </p:pic>
    </p:spTree>
    <p:extLst>
      <p:ext uri="{BB962C8B-B14F-4D97-AF65-F5344CB8AC3E}">
        <p14:creationId xmlns:p14="http://schemas.microsoft.com/office/powerpoint/2010/main" val="31568499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defTabSz="457189" rtl="0" eaLnBrk="1" latinLnBrk="0" hangingPunct="1">
        <a:spcBef>
          <a:spcPct val="0"/>
        </a:spcBef>
        <a:buNone/>
        <a:defRPr sz="24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osha.europa.eu/es/facts-and-figures/osh-pulse/climate-digital-change"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svg"/><Relationship Id="rId12"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9.svg"/><Relationship Id="rId11" Type="http://schemas.openxmlformats.org/officeDocument/2006/relationships/image" Target="../media/image24.png"/><Relationship Id="rId5" Type="http://schemas.openxmlformats.org/officeDocument/2006/relationships/image" Target="../media/image18.svg"/><Relationship Id="rId10" Type="http://schemas.openxmlformats.org/officeDocument/2006/relationships/image" Target="../media/image23.svg"/><Relationship Id="rId4" Type="http://schemas.openxmlformats.org/officeDocument/2006/relationships/image" Target="../media/image17.png"/><Relationship Id="rId9"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9.sv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8.png"/><Relationship Id="rId7" Type="http://schemas.openxmlformats.org/officeDocument/2006/relationships/diagramColors" Target="../diagrams/colors1.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29.png"/></Relationships>
</file>

<file path=ppt/slides/_rels/slide1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7.svg"/><Relationship Id="rId4" Type="http://schemas.openxmlformats.org/officeDocument/2006/relationships/image" Target="../media/image36.png"/></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2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hyperlink" Target="https://europa.eu/european-union/about-eu/institutions-bodies_en" TargetMode="External"/><Relationship Id="rId13" Type="http://schemas.openxmlformats.org/officeDocument/2006/relationships/image" Target="../media/image51.png"/><Relationship Id="rId3" Type="http://schemas.openxmlformats.org/officeDocument/2006/relationships/hyperlink" Target="https://europa.eu/european-union/about-eu/agencies/decentralised-agencies_en" TargetMode="External"/><Relationship Id="rId7" Type="http://schemas.openxmlformats.org/officeDocument/2006/relationships/image" Target="../media/image50.svg"/><Relationship Id="rId12" Type="http://schemas.openxmlformats.org/officeDocument/2006/relationships/hyperlink" Target="https://osha.europa.eu/es/themes/mainstreaming-osh-education/oshvet-project-osh-vocational-education-and-training"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hyperlink" Target="https://healthy-workplaces.osha.europa.eu/es/campaign-partners/enterprise-europe-network" TargetMode="External"/><Relationship Id="rId11" Type="http://schemas.openxmlformats.org/officeDocument/2006/relationships/hyperlink" Target="https://healthy-workplaces.osha.europa.eu/es/campaign-partners/national-focal-points" TargetMode="External"/><Relationship Id="rId5" Type="http://schemas.openxmlformats.org/officeDocument/2006/relationships/hyperlink" Target="https://eur-lex.europa.eu/summary/glossary/social_partners.html" TargetMode="External"/><Relationship Id="rId15" Type="http://schemas.openxmlformats.org/officeDocument/2006/relationships/hyperlink" Target="https://healthy-workplaces.osha.europa.eu/es/campaign-partners/official-campaign-partners" TargetMode="External"/><Relationship Id="rId10" Type="http://schemas.openxmlformats.org/officeDocument/2006/relationships/image" Target="../media/image2.png"/><Relationship Id="rId4" Type="http://schemas.openxmlformats.org/officeDocument/2006/relationships/image" Target="../media/image49.svg"/><Relationship Id="rId9" Type="http://schemas.openxmlformats.org/officeDocument/2006/relationships/hyperlink" Target="https://osha.europa.eu/es" TargetMode="External"/><Relationship Id="rId14" Type="http://schemas.openxmlformats.org/officeDocument/2006/relationships/hyperlink" Target="https://healthy-workplaces.osha.europa.eu/es/campaign-partners/campaign-media-partners"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healthy-workplaces.osha.europa.eu/es/tools-and-publications" TargetMode="External"/><Relationship Id="rId2" Type="http://schemas.openxmlformats.org/officeDocument/2006/relationships/hyperlink" Target="https://healthy-workplaces.osha.europa.eu/es/publications/healthy-workplaces-campaign-guide-together-mental-health-work" TargetMode="External"/><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jpeg"/></Relationships>
</file>

<file path=ppt/slides/_rels/slide28.xml.rels><?xml version="1.0" encoding="UTF-8" standalone="yes"?>
<Relationships xmlns="http://schemas.openxmlformats.org/package/2006/relationships"><Relationship Id="rId3" Type="http://schemas.openxmlformats.org/officeDocument/2006/relationships/hyperlink" Target="https://healthy-workplaces.osha.europa.eu/es/tools-and-publications/campaign-toolkit"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29.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hyperlink" Target="https://healthy-workplaces.osha.europa.eu/es/get-involved/european-week" TargetMode="External"/><Relationship Id="rId7" Type="http://schemas.openxmlformats.org/officeDocument/2006/relationships/hyperlink" Target="https://healthy-workplaces.osha.europa.eu/es/media-centre/become-media-partner"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hyperlink" Target="https://healthy-workplaces.osha.europa.eu/es/get-involved/become-campaign-partner" TargetMode="External"/><Relationship Id="rId5" Type="http://schemas.openxmlformats.org/officeDocument/2006/relationships/hyperlink" Target="https://healthy-workplaces.osha.europa.eu/es/get-involved/good-practice-awards" TargetMode="External"/><Relationship Id="rId4" Type="http://schemas.openxmlformats.org/officeDocument/2006/relationships/hyperlink" Target="https://healthy-workplaces.osha.europa.eu/es/get-involved/get-your-certificate" TargetMode="External"/></Relationships>
</file>

<file path=ppt/slides/_rels/slide30.xml.rels><?xml version="1.0" encoding="UTF-8" standalone="yes"?>
<Relationships xmlns="http://schemas.openxmlformats.org/package/2006/relationships"><Relationship Id="rId8" Type="http://schemas.openxmlformats.org/officeDocument/2006/relationships/image" Target="../media/image59.svg"/><Relationship Id="rId13" Type="http://schemas.openxmlformats.org/officeDocument/2006/relationships/image" Target="../media/image62.svg"/><Relationship Id="rId3" Type="http://schemas.openxmlformats.org/officeDocument/2006/relationships/hyperlink" Target="https://es.linkedin.com/company/european-agency-for-safety-and-health-at-work" TargetMode="External"/><Relationship Id="rId7" Type="http://schemas.openxmlformats.org/officeDocument/2006/relationships/hyperlink" Target="https://bsky.app/profile/osha.europa.eu" TargetMode="External"/><Relationship Id="rId12" Type="http://schemas.openxmlformats.org/officeDocument/2006/relationships/image" Target="../media/image61.sv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58.svg"/><Relationship Id="rId11" Type="http://schemas.openxmlformats.org/officeDocument/2006/relationships/hyperlink" Target="https://www.flickr.com/photos/euosha/albums" TargetMode="External"/><Relationship Id="rId5" Type="http://schemas.openxmlformats.org/officeDocument/2006/relationships/hyperlink" Target="https://www.facebook.com/EuropeanAgencyforSafetyandHealthatWork/" TargetMode="External"/><Relationship Id="rId10" Type="http://schemas.openxmlformats.org/officeDocument/2006/relationships/image" Target="../media/image60.svg"/><Relationship Id="rId4" Type="http://schemas.openxmlformats.org/officeDocument/2006/relationships/image" Target="../media/image57.svg"/><Relationship Id="rId9" Type="http://schemas.openxmlformats.org/officeDocument/2006/relationships/hyperlink" Target="https://www.youtube.com/@EU_OSHA" TargetMode="External"/><Relationship Id="rId14" Type="http://schemas.openxmlformats.org/officeDocument/2006/relationships/image" Target="../media/image6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5F44F-2BE5-5A42-2AEB-D36721AD3D53}"/>
              </a:ext>
            </a:extLst>
          </p:cNvPr>
          <p:cNvSpPr>
            <a:spLocks noGrp="1"/>
          </p:cNvSpPr>
          <p:nvPr>
            <p:ph type="title"/>
          </p:nvPr>
        </p:nvSpPr>
        <p:spPr>
          <a:xfrm>
            <a:off x="600000" y="3564000"/>
            <a:ext cx="10195200" cy="928800"/>
          </a:xfrm>
        </p:spPr>
        <p:txBody>
          <a:bodyPr anchor="t">
            <a:normAutofit fontScale="90000"/>
          </a:bodyPr>
          <a:lstStyle/>
          <a:p>
            <a:r>
              <a:rPr lang="es-ES"/>
              <a:t>Campaña Trabajos Saludables 2026-2028 </a:t>
            </a:r>
            <a:br>
              <a:rPr lang="es-ES"/>
            </a:br>
            <a:r>
              <a:rPr lang="es-ES"/>
              <a:t>«Compromiso por la salud mental en el trabajo» </a:t>
            </a:r>
          </a:p>
        </p:txBody>
      </p:sp>
      <p:sp>
        <p:nvSpPr>
          <p:cNvPr id="3" name="Subtitle 2">
            <a:extLst>
              <a:ext uri="{FF2B5EF4-FFF2-40B4-BE49-F238E27FC236}">
                <a16:creationId xmlns:a16="http://schemas.microsoft.com/office/drawing/2014/main" id="{D00A30E1-B4E9-CA09-6804-8F6C748F833E}"/>
              </a:ext>
            </a:extLst>
          </p:cNvPr>
          <p:cNvSpPr>
            <a:spLocks noGrp="1"/>
          </p:cNvSpPr>
          <p:nvPr>
            <p:ph type="subTitle" idx="10"/>
          </p:nvPr>
        </p:nvSpPr>
        <p:spPr>
          <a:xfrm>
            <a:off x="600000" y="4626000"/>
            <a:ext cx="10195200" cy="675208"/>
          </a:xfrm>
        </p:spPr>
        <p:txBody>
          <a:bodyPr anchor="t">
            <a:normAutofit/>
          </a:bodyPr>
          <a:lstStyle/>
          <a:p>
            <a:r>
              <a:rPr lang="es-ES" sz="2600" i="1">
                <a:solidFill>
                  <a:srgbClr val="92D050"/>
                </a:solidFill>
              </a:rPr>
              <a:t>Avancemos en la prevención de los riesgos psicosociales</a:t>
            </a:r>
          </a:p>
        </p:txBody>
      </p:sp>
    </p:spTree>
    <p:extLst>
      <p:ext uri="{BB962C8B-B14F-4D97-AF65-F5344CB8AC3E}">
        <p14:creationId xmlns:p14="http://schemas.microsoft.com/office/powerpoint/2010/main" val="38154755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F8B8C8-EFD6-0F19-BE9F-4DFDB5D6CE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BDB617-E733-8A2E-5754-FE9BF36CD8E3}"/>
              </a:ext>
            </a:extLst>
          </p:cNvPr>
          <p:cNvSpPr>
            <a:spLocks noGrp="1"/>
          </p:cNvSpPr>
          <p:nvPr>
            <p:ph type="title"/>
          </p:nvPr>
        </p:nvSpPr>
        <p:spPr/>
        <p:txBody>
          <a:bodyPr/>
          <a:lstStyle/>
          <a:p>
            <a:r>
              <a:rPr lang="es-ES"/>
              <a:t>Índice</a:t>
            </a:r>
          </a:p>
        </p:txBody>
      </p:sp>
      <p:sp>
        <p:nvSpPr>
          <p:cNvPr id="3" name="Rectangle 2">
            <a:extLst>
              <a:ext uri="{FF2B5EF4-FFF2-40B4-BE49-F238E27FC236}">
                <a16:creationId xmlns:a16="http://schemas.microsoft.com/office/drawing/2014/main" id="{182DB617-AC83-BA12-BC0D-461DE5D4C4D4}"/>
              </a:ext>
              <a:ext uri="{C183D7F6-B498-43B3-948B-1728B52AA6E4}">
                <adec:decorative xmlns:adec="http://schemas.microsoft.com/office/drawing/2017/decorative" val="1"/>
              </a:ext>
            </a:extLst>
          </p:cNvPr>
          <p:cNvSpPr/>
          <p:nvPr/>
        </p:nvSpPr>
        <p:spPr>
          <a:xfrm>
            <a:off x="318977" y="5393449"/>
            <a:ext cx="11115240" cy="130561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Graphic 3">
            <a:extLst>
              <a:ext uri="{FF2B5EF4-FFF2-40B4-BE49-F238E27FC236}">
                <a16:creationId xmlns:a16="http://schemas.microsoft.com/office/drawing/2014/main" id="{3A5B412D-32EE-9429-9A1C-30633EE8350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0" y="460738"/>
            <a:ext cx="12192000" cy="5638800"/>
          </a:xfrm>
          <a:prstGeom prst="rect">
            <a:avLst/>
          </a:prstGeom>
        </p:spPr>
      </p:pic>
      <p:sp>
        <p:nvSpPr>
          <p:cNvPr id="33" name="Rectangle 32">
            <a:extLst>
              <a:ext uri="{FF2B5EF4-FFF2-40B4-BE49-F238E27FC236}">
                <a16:creationId xmlns:a16="http://schemas.microsoft.com/office/drawing/2014/main" id="{45417B6B-4210-F363-EC97-88DC0E56A70C}"/>
              </a:ext>
              <a:ext uri="{C183D7F6-B498-43B3-948B-1728B52AA6E4}">
                <adec:decorative xmlns:adec="http://schemas.microsoft.com/office/drawing/2017/decorative" val="1"/>
              </a:ext>
            </a:extLst>
          </p:cNvPr>
          <p:cNvSpPr/>
          <p:nvPr/>
        </p:nvSpPr>
        <p:spPr>
          <a:xfrm>
            <a:off x="723901" y="1537089"/>
            <a:ext cx="4503358" cy="1015756"/>
          </a:xfrm>
          <a:prstGeom prst="rect">
            <a:avLst/>
          </a:prstGeom>
          <a:solidFill>
            <a:schemeClr val="bg1">
              <a:alpha val="68000"/>
            </a:schemeClr>
          </a:solidFill>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sz="1400"/>
          </a:p>
        </p:txBody>
      </p:sp>
      <p:sp>
        <p:nvSpPr>
          <p:cNvPr id="35" name="Rectangle: Rounded Corners 34">
            <a:extLst>
              <a:ext uri="{FF2B5EF4-FFF2-40B4-BE49-F238E27FC236}">
                <a16:creationId xmlns:a16="http://schemas.microsoft.com/office/drawing/2014/main" id="{04AB50A3-0922-7F35-54D2-1578D4CB6342}"/>
              </a:ext>
              <a:ext uri="{C183D7F6-B498-43B3-948B-1728B52AA6E4}">
                <adec:decorative xmlns:adec="http://schemas.microsoft.com/office/drawing/2017/decorative" val="1"/>
              </a:ext>
            </a:extLst>
          </p:cNvPr>
          <p:cNvSpPr/>
          <p:nvPr/>
        </p:nvSpPr>
        <p:spPr>
          <a:xfrm>
            <a:off x="859106" y="1377483"/>
            <a:ext cx="4180727" cy="334635"/>
          </a:xfrm>
          <a:prstGeom prst="roundRect">
            <a:avLst/>
          </a:prstGeom>
          <a:solidFill>
            <a:srgbClr val="A9DE4E"/>
          </a:solidFill>
        </p:spPr>
        <p:style>
          <a:lnRef idx="2">
            <a:schemeClr val="lt1">
              <a:hueOff val="0"/>
              <a:satOff val="0"/>
              <a:lumOff val="0"/>
              <a:alphaOff val="0"/>
            </a:schemeClr>
          </a:lnRef>
          <a:fillRef idx="1">
            <a:schemeClr val="accent2">
              <a:shade val="80000"/>
              <a:hueOff val="58131"/>
              <a:satOff val="-8649"/>
              <a:lumOff val="6098"/>
              <a:alphaOff val="0"/>
            </a:schemeClr>
          </a:fillRef>
          <a:effectRef idx="0">
            <a:schemeClr val="accent2">
              <a:shade val="80000"/>
              <a:hueOff val="58131"/>
              <a:satOff val="-8649"/>
              <a:lumOff val="6098"/>
              <a:alphaOff val="0"/>
            </a:schemeClr>
          </a:effectRef>
          <a:fontRef idx="minor">
            <a:schemeClr val="lt1"/>
          </a:fontRef>
        </p:style>
        <p:txBody>
          <a:bodyPr/>
          <a:lstStyle/>
          <a:p>
            <a:endParaRPr lang="en-GB" sz="1400"/>
          </a:p>
        </p:txBody>
      </p:sp>
      <p:sp>
        <p:nvSpPr>
          <p:cNvPr id="36" name="Rectangle: Rounded Corners 4">
            <a:extLst>
              <a:ext uri="{FF2B5EF4-FFF2-40B4-BE49-F238E27FC236}">
                <a16:creationId xmlns:a16="http://schemas.microsoft.com/office/drawing/2014/main" id="{D73FC4F2-52B8-7038-135F-EE125FC7B4B8}"/>
              </a:ext>
            </a:extLst>
          </p:cNvPr>
          <p:cNvSpPr txBox="1"/>
          <p:nvPr/>
        </p:nvSpPr>
        <p:spPr>
          <a:xfrm>
            <a:off x="879619" y="1393819"/>
            <a:ext cx="3678733" cy="318299"/>
          </a:xfrm>
          <a:prstGeom prst="rect">
            <a:avLst/>
          </a:prstGeom>
          <a:noFill/>
          <a:ln>
            <a:noFill/>
          </a:ln>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p>
            <a:r>
              <a:rPr lang="es-ES" b="0" dirty="0">
                <a:solidFill>
                  <a:srgbClr val="003399"/>
                </a:solidFill>
              </a:rPr>
              <a:t>Panorama general</a:t>
            </a:r>
          </a:p>
        </p:txBody>
      </p:sp>
      <p:sp>
        <p:nvSpPr>
          <p:cNvPr id="32" name="TextBox 31">
            <a:extLst>
              <a:ext uri="{FF2B5EF4-FFF2-40B4-BE49-F238E27FC236}">
                <a16:creationId xmlns:a16="http://schemas.microsoft.com/office/drawing/2014/main" id="{5C407CE5-6F21-E5E8-AA79-769E92E5EAFE}"/>
              </a:ext>
            </a:extLst>
          </p:cNvPr>
          <p:cNvSpPr txBox="1"/>
          <p:nvPr/>
        </p:nvSpPr>
        <p:spPr>
          <a:xfrm>
            <a:off x="806404" y="1547960"/>
            <a:ext cx="4606214" cy="794426"/>
          </a:xfrm>
          <a:prstGeom prst="rect">
            <a:avLst/>
          </a:prstGeom>
          <a:noFill/>
        </p:spPr>
        <p:txBody>
          <a:bodyPr wrap="square" rtlCol="0">
            <a:spAutoFit/>
          </a:bodyPr>
          <a:lstStyle/>
          <a:p>
            <a:endParaRPr lang="es-ES" sz="1600" strike="sngStrike" dirty="0">
              <a:solidFill>
                <a:srgbClr val="003399"/>
              </a:solidFill>
            </a:endParaRPr>
          </a:p>
          <a:p>
            <a:pPr marL="169863" indent="-169863">
              <a:buFont typeface="Arial" panose="020B0604020202020204" pitchFamily="34" charset="0"/>
              <a:buChar char="•"/>
            </a:pPr>
            <a:r>
              <a:rPr lang="es-ES" sz="1600">
                <a:solidFill>
                  <a:srgbClr val="003399"/>
                </a:solidFill>
              </a:rPr>
              <a:t>Fines y objetivos de la campaña</a:t>
            </a:r>
          </a:p>
          <a:p>
            <a:pPr marL="169863" indent="-169863">
              <a:buFont typeface="Arial" panose="020B0604020202020204" pitchFamily="34" charset="0"/>
              <a:buChar char="•"/>
            </a:pPr>
            <a:r>
              <a:rPr lang="es-ES" sz="1600">
                <a:solidFill>
                  <a:srgbClr val="003399"/>
                </a:solidFill>
              </a:rPr>
              <a:t>¿A quién va dirigida la campaña?</a:t>
            </a:r>
          </a:p>
        </p:txBody>
      </p:sp>
      <p:sp>
        <p:nvSpPr>
          <p:cNvPr id="40" name="Rectangle 39">
            <a:extLst>
              <a:ext uri="{FF2B5EF4-FFF2-40B4-BE49-F238E27FC236}">
                <a16:creationId xmlns:a16="http://schemas.microsoft.com/office/drawing/2014/main" id="{01B6424F-F4D0-DCE0-D6C7-3132CBD849E2}"/>
              </a:ext>
              <a:ext uri="{C183D7F6-B498-43B3-948B-1728B52AA6E4}">
                <adec:decorative xmlns:adec="http://schemas.microsoft.com/office/drawing/2017/decorative" val="1"/>
              </a:ext>
            </a:extLst>
          </p:cNvPr>
          <p:cNvSpPr/>
          <p:nvPr/>
        </p:nvSpPr>
        <p:spPr>
          <a:xfrm>
            <a:off x="5667428" y="2812976"/>
            <a:ext cx="5269278" cy="1903933"/>
          </a:xfrm>
          <a:prstGeom prst="rect">
            <a:avLst/>
          </a:prstGeom>
          <a:solidFill>
            <a:schemeClr val="lt1">
              <a:hueOff val="0"/>
              <a:satOff val="0"/>
              <a:lumOff val="0"/>
              <a:alpha val="68000"/>
            </a:schemeClr>
          </a:solidFill>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sz="1400"/>
          </a:p>
        </p:txBody>
      </p:sp>
      <p:sp>
        <p:nvSpPr>
          <p:cNvPr id="42" name="Rectangle: Rounded Corners 41">
            <a:extLst>
              <a:ext uri="{FF2B5EF4-FFF2-40B4-BE49-F238E27FC236}">
                <a16:creationId xmlns:a16="http://schemas.microsoft.com/office/drawing/2014/main" id="{D06124C7-8380-8747-0F0D-C7E8B15E4E95}"/>
              </a:ext>
              <a:ext uri="{C183D7F6-B498-43B3-948B-1728B52AA6E4}">
                <adec:decorative xmlns:adec="http://schemas.microsoft.com/office/drawing/2017/decorative" val="1"/>
              </a:ext>
            </a:extLst>
          </p:cNvPr>
          <p:cNvSpPr/>
          <p:nvPr/>
        </p:nvSpPr>
        <p:spPr>
          <a:xfrm>
            <a:off x="5805623" y="2398854"/>
            <a:ext cx="4874210" cy="616840"/>
          </a:xfrm>
          <a:prstGeom prst="roundRect">
            <a:avLst/>
          </a:prstGeom>
          <a:solidFill>
            <a:srgbClr val="DCE1FF"/>
          </a:solidFill>
        </p:spPr>
        <p:style>
          <a:lnRef idx="2">
            <a:schemeClr val="lt1">
              <a:hueOff val="0"/>
              <a:satOff val="0"/>
              <a:lumOff val="0"/>
              <a:alphaOff val="0"/>
            </a:schemeClr>
          </a:lnRef>
          <a:fillRef idx="1">
            <a:schemeClr val="accent2">
              <a:shade val="80000"/>
              <a:hueOff val="290657"/>
              <a:satOff val="-43244"/>
              <a:lumOff val="30492"/>
              <a:alphaOff val="0"/>
            </a:schemeClr>
          </a:fillRef>
          <a:effectRef idx="0">
            <a:schemeClr val="accent2">
              <a:shade val="80000"/>
              <a:hueOff val="290657"/>
              <a:satOff val="-43244"/>
              <a:lumOff val="30492"/>
              <a:alphaOff val="0"/>
            </a:schemeClr>
          </a:effectRef>
          <a:fontRef idx="minor">
            <a:schemeClr val="lt1"/>
          </a:fontRef>
        </p:style>
        <p:txBody>
          <a:bodyPr/>
          <a:lstStyle/>
          <a:p>
            <a:endParaRPr lang="en-GB" sz="1400"/>
          </a:p>
        </p:txBody>
      </p:sp>
      <p:sp>
        <p:nvSpPr>
          <p:cNvPr id="43" name="Rectangle: Rounded Corners 12">
            <a:extLst>
              <a:ext uri="{FF2B5EF4-FFF2-40B4-BE49-F238E27FC236}">
                <a16:creationId xmlns:a16="http://schemas.microsoft.com/office/drawing/2014/main" id="{D42E9689-5C1F-0882-7CBB-3B2D7835F7D8}"/>
              </a:ext>
            </a:extLst>
          </p:cNvPr>
          <p:cNvSpPr txBox="1"/>
          <p:nvPr/>
        </p:nvSpPr>
        <p:spPr>
          <a:xfrm>
            <a:off x="5826207" y="2525196"/>
            <a:ext cx="3762961" cy="48959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91440" numCol="1" spcCol="1270" anchor="ctr" anchorCtr="0">
            <a:noAutofit/>
          </a:bodyPr>
          <a:lstStyle>
            <a:defPPr>
              <a:defRPr lang="en-US"/>
            </a:defPPr>
            <a:lvl1pPr>
              <a:defRPr sz="1200" b="0">
                <a:solidFill>
                  <a:srgbClr val="003399"/>
                </a:solidFill>
              </a:defRPr>
            </a:lvl1pPr>
          </a:lstStyle>
          <a:p>
            <a:r>
              <a:rPr lang="es-ES" sz="1800" dirty="0"/>
              <a:t>Una hoja de ruta para la acción: las cinco áreas prioritarias</a:t>
            </a:r>
          </a:p>
        </p:txBody>
      </p:sp>
      <p:sp>
        <p:nvSpPr>
          <p:cNvPr id="39" name="TextBox 38">
            <a:extLst>
              <a:ext uri="{FF2B5EF4-FFF2-40B4-BE49-F238E27FC236}">
                <a16:creationId xmlns:a16="http://schemas.microsoft.com/office/drawing/2014/main" id="{D6A61F21-4BB5-33F3-14AD-E9F9AED5903C}"/>
              </a:ext>
            </a:extLst>
          </p:cNvPr>
          <p:cNvSpPr txBox="1"/>
          <p:nvPr/>
        </p:nvSpPr>
        <p:spPr>
          <a:xfrm>
            <a:off x="5804715" y="3075394"/>
            <a:ext cx="4874210" cy="1477328"/>
          </a:xfrm>
          <a:prstGeom prst="rect">
            <a:avLst/>
          </a:prstGeom>
          <a:noFill/>
        </p:spPr>
        <p:txBody>
          <a:bodyPr wrap="square" rtlCol="0">
            <a:spAutoFit/>
          </a:bodyPr>
          <a:lstStyle/>
          <a:p>
            <a:pPr marL="169863" indent="-169863">
              <a:buFont typeface="Arial" panose="020B0604020202020204" pitchFamily="34" charset="0"/>
              <a:buChar char="•"/>
            </a:pPr>
            <a:r>
              <a:rPr lang="es-ES" sz="1500" dirty="0">
                <a:solidFill>
                  <a:srgbClr val="003399"/>
                </a:solidFill>
              </a:rPr>
              <a:t>Evaluación y gestión de los riesgos psicosociales</a:t>
            </a:r>
          </a:p>
          <a:p>
            <a:pPr marL="169863" indent="-169863">
              <a:buFont typeface="Arial" panose="020B0604020202020204" pitchFamily="34" charset="0"/>
              <a:buChar char="•"/>
            </a:pPr>
            <a:r>
              <a:rPr lang="es-ES" sz="1500" dirty="0">
                <a:solidFill>
                  <a:srgbClr val="003399"/>
                </a:solidFill>
              </a:rPr>
              <a:t>Acoso psicológico, acoso sexual y violencia</a:t>
            </a:r>
          </a:p>
          <a:p>
            <a:pPr marL="169863" indent="-169863">
              <a:buFont typeface="Arial" panose="020B0604020202020204" pitchFamily="34" charset="0"/>
              <a:buChar char="•"/>
            </a:pPr>
            <a:r>
              <a:rPr lang="es-ES" sz="1500" dirty="0">
                <a:solidFill>
                  <a:srgbClr val="003399"/>
                </a:solidFill>
              </a:rPr>
              <a:t>Riesgos físicos y salud mental</a:t>
            </a:r>
          </a:p>
          <a:p>
            <a:pPr marL="169863" indent="-169863">
              <a:buFont typeface="Arial" panose="020B0604020202020204" pitchFamily="34" charset="0"/>
              <a:buChar char="•"/>
            </a:pPr>
            <a:r>
              <a:rPr lang="es-ES" sz="1500" dirty="0">
                <a:solidFill>
                  <a:srgbClr val="003399"/>
                </a:solidFill>
              </a:rPr>
              <a:t>Riesgos psicosociales en el sector de la asistencia sanitaria y social</a:t>
            </a:r>
          </a:p>
          <a:p>
            <a:pPr marL="169863" indent="-169863">
              <a:buFont typeface="Arial" panose="020B0604020202020204" pitchFamily="34" charset="0"/>
              <a:buChar char="•"/>
            </a:pPr>
            <a:r>
              <a:rPr lang="es-ES" sz="1500" dirty="0">
                <a:solidFill>
                  <a:srgbClr val="003399"/>
                </a:solidFill>
              </a:rPr>
              <a:t>Apoyo a la salud mental en el trabajo</a:t>
            </a:r>
          </a:p>
        </p:txBody>
      </p:sp>
      <p:sp>
        <p:nvSpPr>
          <p:cNvPr id="47" name="Rectangle 46">
            <a:extLst>
              <a:ext uri="{FF2B5EF4-FFF2-40B4-BE49-F238E27FC236}">
                <a16:creationId xmlns:a16="http://schemas.microsoft.com/office/drawing/2014/main" id="{5F2DE310-38D7-585F-D622-7027522F2AC1}"/>
              </a:ext>
              <a:ext uri="{C183D7F6-B498-43B3-948B-1728B52AA6E4}">
                <adec:decorative xmlns:adec="http://schemas.microsoft.com/office/drawing/2017/decorative" val="1"/>
              </a:ext>
            </a:extLst>
          </p:cNvPr>
          <p:cNvSpPr/>
          <p:nvPr/>
        </p:nvSpPr>
        <p:spPr>
          <a:xfrm>
            <a:off x="725884" y="4716909"/>
            <a:ext cx="4809732" cy="1663367"/>
          </a:xfrm>
          <a:prstGeom prst="rect">
            <a:avLst/>
          </a:prstGeom>
          <a:solidFill>
            <a:schemeClr val="lt1">
              <a:hueOff val="0"/>
              <a:satOff val="0"/>
              <a:lumOff val="0"/>
              <a:alpha val="68000"/>
            </a:schemeClr>
          </a:solidFill>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sz="1400"/>
          </a:p>
        </p:txBody>
      </p:sp>
      <p:sp>
        <p:nvSpPr>
          <p:cNvPr id="49" name="Rectangle: Rounded Corners 48">
            <a:extLst>
              <a:ext uri="{FF2B5EF4-FFF2-40B4-BE49-F238E27FC236}">
                <a16:creationId xmlns:a16="http://schemas.microsoft.com/office/drawing/2014/main" id="{7EBC6C43-18BD-396C-936E-60060E29FF44}"/>
              </a:ext>
              <a:ext uri="{C183D7F6-B498-43B3-948B-1728B52AA6E4}">
                <adec:decorative xmlns:adec="http://schemas.microsoft.com/office/drawing/2017/decorative" val="1"/>
              </a:ext>
            </a:extLst>
          </p:cNvPr>
          <p:cNvSpPr/>
          <p:nvPr/>
        </p:nvSpPr>
        <p:spPr>
          <a:xfrm>
            <a:off x="864080" y="4544479"/>
            <a:ext cx="4331279" cy="370957"/>
          </a:xfrm>
          <a:prstGeom prst="roundRect">
            <a:avLst/>
          </a:prstGeom>
          <a:solidFill>
            <a:srgbClr val="003399"/>
          </a:solidFill>
        </p:spPr>
        <p:style>
          <a:lnRef idx="2">
            <a:schemeClr val="lt1">
              <a:hueOff val="0"/>
              <a:satOff val="0"/>
              <a:lumOff val="0"/>
              <a:alphaOff val="0"/>
            </a:schemeClr>
          </a:lnRef>
          <a:fillRef idx="1">
            <a:schemeClr val="accent2">
              <a:shade val="80000"/>
              <a:hueOff val="348788"/>
              <a:satOff val="-51893"/>
              <a:lumOff val="36590"/>
              <a:alphaOff val="0"/>
            </a:schemeClr>
          </a:fillRef>
          <a:effectRef idx="0">
            <a:schemeClr val="accent2">
              <a:shade val="80000"/>
              <a:hueOff val="348788"/>
              <a:satOff val="-51893"/>
              <a:lumOff val="36590"/>
              <a:alphaOff val="0"/>
            </a:schemeClr>
          </a:effectRef>
          <a:fontRef idx="minor">
            <a:schemeClr val="lt1"/>
          </a:fontRef>
        </p:style>
        <p:txBody>
          <a:bodyPr/>
          <a:lstStyle/>
          <a:p>
            <a:endParaRPr lang="en-GB" sz="1400"/>
          </a:p>
        </p:txBody>
      </p:sp>
      <p:sp>
        <p:nvSpPr>
          <p:cNvPr id="50" name="Rectangle: Rounded Corners 14">
            <a:extLst>
              <a:ext uri="{FF2B5EF4-FFF2-40B4-BE49-F238E27FC236}">
                <a16:creationId xmlns:a16="http://schemas.microsoft.com/office/drawing/2014/main" id="{863FAD76-E4A9-C6C2-16DF-08003F2A8FF7}"/>
              </a:ext>
            </a:extLst>
          </p:cNvPr>
          <p:cNvSpPr txBox="1"/>
          <p:nvPr/>
        </p:nvSpPr>
        <p:spPr>
          <a:xfrm>
            <a:off x="881855" y="4562588"/>
            <a:ext cx="3676498" cy="33473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defPPr>
              <a:defRPr lang="en-US"/>
            </a:defPPr>
            <a:lvl1pPr>
              <a:defRPr sz="1400" b="0"/>
            </a:lvl1pPr>
          </a:lstStyle>
          <a:p>
            <a:r>
              <a:rPr lang="es-ES" sz="1800">
                <a:solidFill>
                  <a:schemeClr val="bg1"/>
                </a:solidFill>
              </a:rPr>
              <a:t>Participación en la campaña</a:t>
            </a:r>
          </a:p>
        </p:txBody>
      </p:sp>
      <p:sp>
        <p:nvSpPr>
          <p:cNvPr id="46" name="TextBox 45">
            <a:extLst>
              <a:ext uri="{FF2B5EF4-FFF2-40B4-BE49-F238E27FC236}">
                <a16:creationId xmlns:a16="http://schemas.microsoft.com/office/drawing/2014/main" id="{D68BF147-1544-3048-5943-4AF3FAE4E94E}"/>
              </a:ext>
            </a:extLst>
          </p:cNvPr>
          <p:cNvSpPr txBox="1"/>
          <p:nvPr/>
        </p:nvSpPr>
        <p:spPr>
          <a:xfrm>
            <a:off x="886924" y="4932848"/>
            <a:ext cx="4525694" cy="1323439"/>
          </a:xfrm>
          <a:prstGeom prst="rect">
            <a:avLst/>
          </a:prstGeom>
          <a:noFill/>
        </p:spPr>
        <p:txBody>
          <a:bodyPr wrap="square" rtlCol="0">
            <a:spAutoFit/>
          </a:bodyPr>
          <a:lstStyle/>
          <a:p>
            <a:pPr marL="169863" indent="-169863">
              <a:buFont typeface="Arial" panose="020B0604020202020204" pitchFamily="34" charset="0"/>
              <a:buChar char="•"/>
            </a:pPr>
            <a:r>
              <a:rPr lang="es-ES" sz="1600" dirty="0">
                <a:solidFill>
                  <a:srgbClr val="003399"/>
                </a:solidFill>
              </a:rPr>
              <a:t>Red de la EU-OSHA</a:t>
            </a:r>
          </a:p>
          <a:p>
            <a:pPr marL="169863" indent="-169863">
              <a:buFont typeface="Arial" panose="020B0604020202020204" pitchFamily="34" charset="0"/>
              <a:buChar char="•"/>
            </a:pPr>
            <a:r>
              <a:rPr lang="es-ES" sz="1600" dirty="0">
                <a:solidFill>
                  <a:srgbClr val="003399"/>
                </a:solidFill>
              </a:rPr>
              <a:t>Recursos de la campaña</a:t>
            </a:r>
          </a:p>
          <a:p>
            <a:pPr marL="169863" indent="-169863">
              <a:buFont typeface="Arial" panose="020B0604020202020204" pitchFamily="34" charset="0"/>
              <a:buChar char="•"/>
            </a:pPr>
            <a:r>
              <a:rPr lang="es-ES" sz="1600" dirty="0">
                <a:solidFill>
                  <a:srgbClr val="003399"/>
                </a:solidFill>
              </a:rPr>
              <a:t>Conjunto de herramientas y promoción digital</a:t>
            </a:r>
          </a:p>
          <a:p>
            <a:pPr marL="169863" indent="-169863">
              <a:buFont typeface="Arial" panose="020B0604020202020204" pitchFamily="34" charset="0"/>
              <a:buChar char="•"/>
            </a:pPr>
            <a:r>
              <a:rPr lang="es-ES" sz="1600" dirty="0">
                <a:solidFill>
                  <a:srgbClr val="003399"/>
                </a:solidFill>
              </a:rPr>
              <a:t>Cómo participar en la campaña</a:t>
            </a:r>
          </a:p>
          <a:p>
            <a:pPr marL="169863" indent="-169863">
              <a:buFont typeface="Arial" panose="020B0604020202020204" pitchFamily="34" charset="0"/>
              <a:buChar char="•"/>
            </a:pPr>
            <a:r>
              <a:rPr lang="es-ES" sz="1600" dirty="0">
                <a:solidFill>
                  <a:srgbClr val="003399"/>
                </a:solidFill>
              </a:rPr>
              <a:t>Manténgase al tanto de la campaña</a:t>
            </a:r>
          </a:p>
        </p:txBody>
      </p:sp>
    </p:spTree>
    <p:extLst>
      <p:ext uri="{BB962C8B-B14F-4D97-AF65-F5344CB8AC3E}">
        <p14:creationId xmlns:p14="http://schemas.microsoft.com/office/powerpoint/2010/main" val="39140299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476B4-2154-C1CD-6056-5EC8C50BA72D}"/>
              </a:ext>
            </a:extLst>
          </p:cNvPr>
          <p:cNvSpPr>
            <a:spLocks noGrp="1"/>
          </p:cNvSpPr>
          <p:nvPr>
            <p:ph type="title"/>
          </p:nvPr>
        </p:nvSpPr>
        <p:spPr>
          <a:xfrm>
            <a:off x="600002" y="180000"/>
            <a:ext cx="11010472" cy="489600"/>
          </a:xfrm>
        </p:spPr>
        <p:txBody>
          <a:bodyPr/>
          <a:lstStyle/>
          <a:p>
            <a:r>
              <a:rPr lang="es-ES" dirty="0"/>
              <a:t>Panorama general: la salud mental configura la vida cotidiana y el trabajo </a:t>
            </a:r>
          </a:p>
        </p:txBody>
      </p:sp>
      <p:pic>
        <p:nvPicPr>
          <p:cNvPr id="6" name="Picture 5">
            <a:extLst>
              <a:ext uri="{FF2B5EF4-FFF2-40B4-BE49-F238E27FC236}">
                <a16:creationId xmlns:a16="http://schemas.microsoft.com/office/drawing/2014/main" id="{4A464B1F-EE39-B4A3-E800-20E0EE30369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3874" y="1923060"/>
            <a:ext cx="2062030" cy="2339507"/>
          </a:xfrm>
          <a:prstGeom prst="rect">
            <a:avLst/>
          </a:prstGeom>
        </p:spPr>
      </p:pic>
      <p:sp>
        <p:nvSpPr>
          <p:cNvPr id="5" name="Speech Bubble: Rectangle 5">
            <a:extLst>
              <a:ext uri="{FF2B5EF4-FFF2-40B4-BE49-F238E27FC236}">
                <a16:creationId xmlns:a16="http://schemas.microsoft.com/office/drawing/2014/main" id="{7AE505FB-50ED-6148-4A89-3427126BCE9C}"/>
              </a:ext>
            </a:extLst>
          </p:cNvPr>
          <p:cNvSpPr/>
          <p:nvPr/>
        </p:nvSpPr>
        <p:spPr>
          <a:xfrm>
            <a:off x="2906915" y="1684421"/>
            <a:ext cx="7637744" cy="744380"/>
          </a:xfrm>
          <a:custGeom>
            <a:avLst/>
            <a:gdLst>
              <a:gd name="csX0" fmla="*/ 0 w 5727562"/>
              <a:gd name="csY0" fmla="*/ 0 h 741987"/>
              <a:gd name="csX1" fmla="*/ 954594 w 5727562"/>
              <a:gd name="csY1" fmla="*/ 0 h 741987"/>
              <a:gd name="csX2" fmla="*/ 954594 w 5727562"/>
              <a:gd name="csY2" fmla="*/ 0 h 741987"/>
              <a:gd name="csX3" fmla="*/ 2386484 w 5727562"/>
              <a:gd name="csY3" fmla="*/ 0 h 741987"/>
              <a:gd name="csX4" fmla="*/ 5727562 w 5727562"/>
              <a:gd name="csY4" fmla="*/ 0 h 741987"/>
              <a:gd name="csX5" fmla="*/ 5727562 w 5727562"/>
              <a:gd name="csY5" fmla="*/ 432826 h 741987"/>
              <a:gd name="csX6" fmla="*/ 5727562 w 5727562"/>
              <a:gd name="csY6" fmla="*/ 432826 h 741987"/>
              <a:gd name="csX7" fmla="*/ 5727562 w 5727562"/>
              <a:gd name="csY7" fmla="*/ 618323 h 741987"/>
              <a:gd name="csX8" fmla="*/ 5727562 w 5727562"/>
              <a:gd name="csY8" fmla="*/ 741987 h 741987"/>
              <a:gd name="csX9" fmla="*/ 2386484 w 5727562"/>
              <a:gd name="csY9" fmla="*/ 741987 h 741987"/>
              <a:gd name="csX10" fmla="*/ 954594 w 5727562"/>
              <a:gd name="csY10" fmla="*/ 741987 h 741987"/>
              <a:gd name="csX11" fmla="*/ 954594 w 5727562"/>
              <a:gd name="csY11" fmla="*/ 741987 h 741987"/>
              <a:gd name="csX12" fmla="*/ 0 w 5727562"/>
              <a:gd name="csY12" fmla="*/ 741987 h 741987"/>
              <a:gd name="csX13" fmla="*/ 0 w 5727562"/>
              <a:gd name="csY13" fmla="*/ 618323 h 741987"/>
              <a:gd name="csX14" fmla="*/ -274751 w 5727562"/>
              <a:gd name="csY14" fmla="*/ 668686 h 741987"/>
              <a:gd name="csX15" fmla="*/ 0 w 5727562"/>
              <a:gd name="csY15" fmla="*/ 432826 h 741987"/>
              <a:gd name="csX16" fmla="*/ 0 w 5727562"/>
              <a:gd name="csY16" fmla="*/ 0 h 741987"/>
              <a:gd name="csX0" fmla="*/ 274751 w 6002313"/>
              <a:gd name="csY0" fmla="*/ 0 h 741987"/>
              <a:gd name="csX1" fmla="*/ 1229345 w 6002313"/>
              <a:gd name="csY1" fmla="*/ 0 h 741987"/>
              <a:gd name="csX2" fmla="*/ 1229345 w 6002313"/>
              <a:gd name="csY2" fmla="*/ 0 h 741987"/>
              <a:gd name="csX3" fmla="*/ 2661235 w 6002313"/>
              <a:gd name="csY3" fmla="*/ 0 h 741987"/>
              <a:gd name="csX4" fmla="*/ 6002313 w 6002313"/>
              <a:gd name="csY4" fmla="*/ 0 h 741987"/>
              <a:gd name="csX5" fmla="*/ 6002313 w 6002313"/>
              <a:gd name="csY5" fmla="*/ 432826 h 741987"/>
              <a:gd name="csX6" fmla="*/ 6002313 w 6002313"/>
              <a:gd name="csY6" fmla="*/ 432826 h 741987"/>
              <a:gd name="csX7" fmla="*/ 6002313 w 6002313"/>
              <a:gd name="csY7" fmla="*/ 618323 h 741987"/>
              <a:gd name="csX8" fmla="*/ 6002313 w 6002313"/>
              <a:gd name="csY8" fmla="*/ 741987 h 741987"/>
              <a:gd name="csX9" fmla="*/ 2661235 w 6002313"/>
              <a:gd name="csY9" fmla="*/ 741987 h 741987"/>
              <a:gd name="csX10" fmla="*/ 1229345 w 6002313"/>
              <a:gd name="csY10" fmla="*/ 741987 h 741987"/>
              <a:gd name="csX11" fmla="*/ 1229345 w 6002313"/>
              <a:gd name="csY11" fmla="*/ 741987 h 741987"/>
              <a:gd name="csX12" fmla="*/ 274751 w 6002313"/>
              <a:gd name="csY12" fmla="*/ 741987 h 741987"/>
              <a:gd name="csX13" fmla="*/ 274751 w 6002313"/>
              <a:gd name="csY13" fmla="*/ 618323 h 741987"/>
              <a:gd name="csX14" fmla="*/ 0 w 6002313"/>
              <a:gd name="csY14" fmla="*/ 668686 h 741987"/>
              <a:gd name="csX15" fmla="*/ 274751 w 6002313"/>
              <a:gd name="csY15" fmla="*/ 280426 h 741987"/>
              <a:gd name="csX16" fmla="*/ 274751 w 6002313"/>
              <a:gd name="csY16" fmla="*/ 0 h 7419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6002313" h="741987">
                <a:moveTo>
                  <a:pt x="274751" y="0"/>
                </a:moveTo>
                <a:lnTo>
                  <a:pt x="1229345" y="0"/>
                </a:lnTo>
                <a:lnTo>
                  <a:pt x="1229345" y="0"/>
                </a:lnTo>
                <a:lnTo>
                  <a:pt x="2661235" y="0"/>
                </a:lnTo>
                <a:lnTo>
                  <a:pt x="6002313" y="0"/>
                </a:lnTo>
                <a:lnTo>
                  <a:pt x="6002313" y="432826"/>
                </a:lnTo>
                <a:lnTo>
                  <a:pt x="6002313" y="432826"/>
                </a:lnTo>
                <a:lnTo>
                  <a:pt x="6002313" y="618323"/>
                </a:lnTo>
                <a:lnTo>
                  <a:pt x="6002313" y="741987"/>
                </a:lnTo>
                <a:lnTo>
                  <a:pt x="2661235" y="741987"/>
                </a:lnTo>
                <a:lnTo>
                  <a:pt x="1229345" y="741987"/>
                </a:lnTo>
                <a:lnTo>
                  <a:pt x="1229345" y="741987"/>
                </a:lnTo>
                <a:lnTo>
                  <a:pt x="274751" y="741987"/>
                </a:lnTo>
                <a:lnTo>
                  <a:pt x="274751" y="618323"/>
                </a:lnTo>
                <a:lnTo>
                  <a:pt x="0" y="668686"/>
                </a:lnTo>
                <a:lnTo>
                  <a:pt x="274751" y="280426"/>
                </a:lnTo>
                <a:lnTo>
                  <a:pt x="274751" y="0"/>
                </a:lnTo>
                <a:close/>
              </a:path>
            </a:pathLst>
          </a:cu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731520" rtlCol="0" anchor="ctr"/>
          <a:lstStyle/>
          <a:p>
            <a:pPr lvl="0"/>
            <a:r>
              <a:rPr lang="es-ES" sz="2000" b="1">
                <a:solidFill>
                  <a:schemeClr val="tx2"/>
                </a:solidFill>
              </a:rPr>
              <a:t>La salud mental viene determinada por la vida cotidiana, incluido el trabajo.</a:t>
            </a:r>
          </a:p>
        </p:txBody>
      </p:sp>
      <p:sp>
        <p:nvSpPr>
          <p:cNvPr id="4" name="Content Placeholder 2">
            <a:extLst>
              <a:ext uri="{FF2B5EF4-FFF2-40B4-BE49-F238E27FC236}">
                <a16:creationId xmlns:a16="http://schemas.microsoft.com/office/drawing/2014/main" id="{712E9181-8079-E827-80EB-F819444B4416}"/>
              </a:ext>
            </a:extLst>
          </p:cNvPr>
          <p:cNvSpPr txBox="1">
            <a:spLocks/>
          </p:cNvSpPr>
          <p:nvPr/>
        </p:nvSpPr>
        <p:spPr>
          <a:xfrm>
            <a:off x="3272256" y="2670101"/>
            <a:ext cx="7272403" cy="3309594"/>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363" indent="-233363">
              <a:spcAft>
                <a:spcPts val="600"/>
              </a:spcAft>
            </a:pPr>
            <a:r>
              <a:rPr lang="es-ES" dirty="0"/>
              <a:t>El trabajo puede reforzar la salud mental </a:t>
            </a:r>
            <a:r>
              <a:rPr lang="es-ES" b="0" dirty="0"/>
              <a:t>al proporcionar un propósito, una estructura y un medio de interacción social —</a:t>
            </a:r>
            <a:r>
              <a:rPr lang="es-ES" dirty="0"/>
              <a:t>si</a:t>
            </a:r>
            <a:r>
              <a:rPr lang="es-ES" b="0" dirty="0"/>
              <a:t> </a:t>
            </a:r>
            <a:r>
              <a:rPr lang="es-ES" dirty="0"/>
              <a:t>está bien diseñado</a:t>
            </a:r>
            <a:r>
              <a:rPr lang="es-ES" b="0" dirty="0"/>
              <a:t> y </a:t>
            </a:r>
            <a:r>
              <a:rPr lang="es-ES" dirty="0"/>
              <a:t>ofrece apoyo</a:t>
            </a:r>
            <a:r>
              <a:rPr lang="es-ES" b="0" dirty="0"/>
              <a:t>.</a:t>
            </a:r>
          </a:p>
          <a:p>
            <a:pPr marL="233363" indent="-233363">
              <a:spcAft>
                <a:spcPts val="600"/>
              </a:spcAft>
            </a:pPr>
            <a:r>
              <a:rPr lang="es-ES" dirty="0"/>
              <a:t>Los riesgos psicosociales en el trabajo</a:t>
            </a:r>
            <a:r>
              <a:rPr lang="es-ES" b="0" dirty="0"/>
              <a:t>, como las exigencias contradictorias, el acoso o una carga de trabajo constantemente elevada, pueden socavar este efecto. </a:t>
            </a:r>
          </a:p>
          <a:p>
            <a:pPr marL="233363" indent="-233363">
              <a:spcAft>
                <a:spcPts val="600"/>
              </a:spcAft>
            </a:pPr>
            <a:r>
              <a:rPr lang="es-ES" dirty="0"/>
              <a:t>Si no se detectan</a:t>
            </a:r>
            <a:r>
              <a:rPr lang="es-ES" b="0" dirty="0"/>
              <a:t>, </a:t>
            </a:r>
            <a:r>
              <a:rPr lang="es-ES" dirty="0"/>
              <a:t>gestionan</a:t>
            </a:r>
            <a:r>
              <a:rPr lang="es-ES" b="0" dirty="0"/>
              <a:t> y </a:t>
            </a:r>
            <a:r>
              <a:rPr lang="es-ES" dirty="0"/>
              <a:t>previenen</a:t>
            </a:r>
            <a:r>
              <a:rPr lang="es-ES" b="0" dirty="0"/>
              <a:t>, estos </a:t>
            </a:r>
            <a:r>
              <a:rPr lang="es-ES" dirty="0"/>
              <a:t>riesgos</a:t>
            </a:r>
            <a:r>
              <a:rPr lang="es-ES" b="0" dirty="0"/>
              <a:t> pueden dar lugar a una serie de </a:t>
            </a:r>
            <a:r>
              <a:rPr lang="es-ES" dirty="0"/>
              <a:t>problemas de salud significativos</a:t>
            </a:r>
            <a:r>
              <a:rPr lang="es-ES" b="0" dirty="0"/>
              <a:t>, como el síndrome del desgaste profesional [</a:t>
            </a:r>
            <a:r>
              <a:rPr lang="es-ES" b="0" i="1" dirty="0"/>
              <a:t>burnout</a:t>
            </a:r>
            <a:r>
              <a:rPr lang="es-ES" b="0" dirty="0"/>
              <a:t>], la depresión y la ansiedad, entre otros. </a:t>
            </a:r>
          </a:p>
        </p:txBody>
      </p:sp>
    </p:spTree>
    <p:extLst>
      <p:ext uri="{BB962C8B-B14F-4D97-AF65-F5344CB8AC3E}">
        <p14:creationId xmlns:p14="http://schemas.microsoft.com/office/powerpoint/2010/main" val="9759328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DE0424F-6E04-3554-5CEE-4B2CA78AC274}"/>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8131" y="2685413"/>
            <a:ext cx="3236976" cy="1901952"/>
          </a:xfrm>
          <a:prstGeom prst="rect">
            <a:avLst/>
          </a:prstGeom>
        </p:spPr>
      </p:pic>
      <p:sp>
        <p:nvSpPr>
          <p:cNvPr id="2" name="Title 1">
            <a:extLst>
              <a:ext uri="{FF2B5EF4-FFF2-40B4-BE49-F238E27FC236}">
                <a16:creationId xmlns:a16="http://schemas.microsoft.com/office/drawing/2014/main" id="{4E543452-7C4E-52BA-11FF-DA54F4541831}"/>
              </a:ext>
            </a:extLst>
          </p:cNvPr>
          <p:cNvSpPr>
            <a:spLocks noGrp="1"/>
          </p:cNvSpPr>
          <p:nvPr>
            <p:ph type="title"/>
          </p:nvPr>
        </p:nvSpPr>
        <p:spPr/>
        <p:txBody>
          <a:bodyPr/>
          <a:lstStyle/>
          <a:p>
            <a:r>
              <a:rPr lang="es-ES">
                <a:solidFill>
                  <a:srgbClr val="003399"/>
                </a:solidFill>
              </a:rPr>
              <a:t>Panorama general</a:t>
            </a:r>
            <a:r>
              <a:rPr lang="es-ES"/>
              <a:t>: ¿qué está en juego?</a:t>
            </a:r>
          </a:p>
        </p:txBody>
      </p:sp>
      <p:sp>
        <p:nvSpPr>
          <p:cNvPr id="5" name="Speech Bubble: Rectangle 6">
            <a:extLst>
              <a:ext uri="{FF2B5EF4-FFF2-40B4-BE49-F238E27FC236}">
                <a16:creationId xmlns:a16="http://schemas.microsoft.com/office/drawing/2014/main" id="{EC1C5D48-D0FF-59D4-6722-C3A607640121}"/>
              </a:ext>
            </a:extLst>
          </p:cNvPr>
          <p:cNvSpPr/>
          <p:nvPr/>
        </p:nvSpPr>
        <p:spPr>
          <a:xfrm>
            <a:off x="797344" y="1846216"/>
            <a:ext cx="10326063" cy="1056009"/>
          </a:xfrm>
          <a:custGeom>
            <a:avLst/>
            <a:gdLst>
              <a:gd name="csX0" fmla="*/ 0 w 10326063"/>
              <a:gd name="csY0" fmla="*/ 0 h 847001"/>
              <a:gd name="csX1" fmla="*/ 1721011 w 10326063"/>
              <a:gd name="csY1" fmla="*/ 0 h 847001"/>
              <a:gd name="csX2" fmla="*/ 1721011 w 10326063"/>
              <a:gd name="csY2" fmla="*/ 0 h 847001"/>
              <a:gd name="csX3" fmla="*/ 4302526 w 10326063"/>
              <a:gd name="csY3" fmla="*/ 0 h 847001"/>
              <a:gd name="csX4" fmla="*/ 10326063 w 10326063"/>
              <a:gd name="csY4" fmla="*/ 0 h 847001"/>
              <a:gd name="csX5" fmla="*/ 10326063 w 10326063"/>
              <a:gd name="csY5" fmla="*/ 494084 h 847001"/>
              <a:gd name="csX6" fmla="*/ 10326063 w 10326063"/>
              <a:gd name="csY6" fmla="*/ 494084 h 847001"/>
              <a:gd name="csX7" fmla="*/ 10326063 w 10326063"/>
              <a:gd name="csY7" fmla="*/ 705834 h 847001"/>
              <a:gd name="csX8" fmla="*/ 10326063 w 10326063"/>
              <a:gd name="csY8" fmla="*/ 847001 h 847001"/>
              <a:gd name="csX9" fmla="*/ 4302526 w 10326063"/>
              <a:gd name="csY9" fmla="*/ 847001 h 847001"/>
              <a:gd name="csX10" fmla="*/ 2714515 w 10326063"/>
              <a:gd name="csY10" fmla="*/ 1169183 h 847001"/>
              <a:gd name="csX11" fmla="*/ 1721011 w 10326063"/>
              <a:gd name="csY11" fmla="*/ 847001 h 847001"/>
              <a:gd name="csX12" fmla="*/ 0 w 10326063"/>
              <a:gd name="csY12" fmla="*/ 847001 h 847001"/>
              <a:gd name="csX13" fmla="*/ 0 w 10326063"/>
              <a:gd name="csY13" fmla="*/ 705834 h 847001"/>
              <a:gd name="csX14" fmla="*/ 0 w 10326063"/>
              <a:gd name="csY14" fmla="*/ 494084 h 847001"/>
              <a:gd name="csX15" fmla="*/ 0 w 10326063"/>
              <a:gd name="csY15" fmla="*/ 494084 h 847001"/>
              <a:gd name="csX16" fmla="*/ 0 w 10326063"/>
              <a:gd name="csY16" fmla="*/ 0 h 847001"/>
              <a:gd name="csX0" fmla="*/ 0 w 10326063"/>
              <a:gd name="csY0" fmla="*/ 0 h 1169183"/>
              <a:gd name="csX1" fmla="*/ 1721011 w 10326063"/>
              <a:gd name="csY1" fmla="*/ 0 h 1169183"/>
              <a:gd name="csX2" fmla="*/ 1721011 w 10326063"/>
              <a:gd name="csY2" fmla="*/ 0 h 1169183"/>
              <a:gd name="csX3" fmla="*/ 4302526 w 10326063"/>
              <a:gd name="csY3" fmla="*/ 0 h 1169183"/>
              <a:gd name="csX4" fmla="*/ 10326063 w 10326063"/>
              <a:gd name="csY4" fmla="*/ 0 h 1169183"/>
              <a:gd name="csX5" fmla="*/ 10326063 w 10326063"/>
              <a:gd name="csY5" fmla="*/ 494084 h 1169183"/>
              <a:gd name="csX6" fmla="*/ 10326063 w 10326063"/>
              <a:gd name="csY6" fmla="*/ 494084 h 1169183"/>
              <a:gd name="csX7" fmla="*/ 10326063 w 10326063"/>
              <a:gd name="csY7" fmla="*/ 705834 h 1169183"/>
              <a:gd name="csX8" fmla="*/ 10326063 w 10326063"/>
              <a:gd name="csY8" fmla="*/ 847001 h 1169183"/>
              <a:gd name="csX9" fmla="*/ 2743692 w 10326063"/>
              <a:gd name="csY9" fmla="*/ 864418 h 1169183"/>
              <a:gd name="csX10" fmla="*/ 2714515 w 10326063"/>
              <a:gd name="csY10" fmla="*/ 1169183 h 1169183"/>
              <a:gd name="csX11" fmla="*/ 1721011 w 10326063"/>
              <a:gd name="csY11" fmla="*/ 847001 h 1169183"/>
              <a:gd name="csX12" fmla="*/ 0 w 10326063"/>
              <a:gd name="csY12" fmla="*/ 847001 h 1169183"/>
              <a:gd name="csX13" fmla="*/ 0 w 10326063"/>
              <a:gd name="csY13" fmla="*/ 705834 h 1169183"/>
              <a:gd name="csX14" fmla="*/ 0 w 10326063"/>
              <a:gd name="csY14" fmla="*/ 494084 h 1169183"/>
              <a:gd name="csX15" fmla="*/ 0 w 10326063"/>
              <a:gd name="csY15" fmla="*/ 494084 h 1169183"/>
              <a:gd name="csX16" fmla="*/ 0 w 10326063"/>
              <a:gd name="csY16" fmla="*/ 0 h 1169183"/>
              <a:gd name="csX0" fmla="*/ 0 w 10326063"/>
              <a:gd name="csY0" fmla="*/ 0 h 1125818"/>
              <a:gd name="csX1" fmla="*/ 1721011 w 10326063"/>
              <a:gd name="csY1" fmla="*/ 0 h 1125818"/>
              <a:gd name="csX2" fmla="*/ 1721011 w 10326063"/>
              <a:gd name="csY2" fmla="*/ 0 h 1125818"/>
              <a:gd name="csX3" fmla="*/ 4302526 w 10326063"/>
              <a:gd name="csY3" fmla="*/ 0 h 1125818"/>
              <a:gd name="csX4" fmla="*/ 10326063 w 10326063"/>
              <a:gd name="csY4" fmla="*/ 0 h 1125818"/>
              <a:gd name="csX5" fmla="*/ 10326063 w 10326063"/>
              <a:gd name="csY5" fmla="*/ 494084 h 1125818"/>
              <a:gd name="csX6" fmla="*/ 10326063 w 10326063"/>
              <a:gd name="csY6" fmla="*/ 494084 h 1125818"/>
              <a:gd name="csX7" fmla="*/ 10326063 w 10326063"/>
              <a:gd name="csY7" fmla="*/ 705834 h 1125818"/>
              <a:gd name="csX8" fmla="*/ 10326063 w 10326063"/>
              <a:gd name="csY8" fmla="*/ 847001 h 1125818"/>
              <a:gd name="csX9" fmla="*/ 2743692 w 10326063"/>
              <a:gd name="csY9" fmla="*/ 864418 h 1125818"/>
              <a:gd name="csX10" fmla="*/ 2428268 w 10326063"/>
              <a:gd name="csY10" fmla="*/ 1125818 h 1125818"/>
              <a:gd name="csX11" fmla="*/ 1721011 w 10326063"/>
              <a:gd name="csY11" fmla="*/ 847001 h 1125818"/>
              <a:gd name="csX12" fmla="*/ 0 w 10326063"/>
              <a:gd name="csY12" fmla="*/ 847001 h 1125818"/>
              <a:gd name="csX13" fmla="*/ 0 w 10326063"/>
              <a:gd name="csY13" fmla="*/ 705834 h 1125818"/>
              <a:gd name="csX14" fmla="*/ 0 w 10326063"/>
              <a:gd name="csY14" fmla="*/ 494084 h 1125818"/>
              <a:gd name="csX15" fmla="*/ 0 w 10326063"/>
              <a:gd name="csY15" fmla="*/ 494084 h 1125818"/>
              <a:gd name="csX16" fmla="*/ 0 w 10326063"/>
              <a:gd name="csY16" fmla="*/ 0 h 1125818"/>
              <a:gd name="csX0" fmla="*/ 0 w 10326063"/>
              <a:gd name="csY0" fmla="*/ 0 h 1125818"/>
              <a:gd name="csX1" fmla="*/ 1721011 w 10326063"/>
              <a:gd name="csY1" fmla="*/ 0 h 1125818"/>
              <a:gd name="csX2" fmla="*/ 1721011 w 10326063"/>
              <a:gd name="csY2" fmla="*/ 0 h 1125818"/>
              <a:gd name="csX3" fmla="*/ 4302526 w 10326063"/>
              <a:gd name="csY3" fmla="*/ 0 h 1125818"/>
              <a:gd name="csX4" fmla="*/ 10326063 w 10326063"/>
              <a:gd name="csY4" fmla="*/ 0 h 1125818"/>
              <a:gd name="csX5" fmla="*/ 10326063 w 10326063"/>
              <a:gd name="csY5" fmla="*/ 494084 h 1125818"/>
              <a:gd name="csX6" fmla="*/ 10326063 w 10326063"/>
              <a:gd name="csY6" fmla="*/ 494084 h 1125818"/>
              <a:gd name="csX7" fmla="*/ 10326063 w 10326063"/>
              <a:gd name="csY7" fmla="*/ 705834 h 1125818"/>
              <a:gd name="csX8" fmla="*/ 10326063 w 10326063"/>
              <a:gd name="csY8" fmla="*/ 847001 h 1125818"/>
              <a:gd name="csX9" fmla="*/ 2743692 w 10326063"/>
              <a:gd name="csY9" fmla="*/ 864418 h 1125818"/>
              <a:gd name="csX10" fmla="*/ 2428268 w 10326063"/>
              <a:gd name="csY10" fmla="*/ 1125818 h 1125818"/>
              <a:gd name="csX11" fmla="*/ 1196225 w 10326063"/>
              <a:gd name="csY11" fmla="*/ 847001 h 1125818"/>
              <a:gd name="csX12" fmla="*/ 0 w 10326063"/>
              <a:gd name="csY12" fmla="*/ 847001 h 1125818"/>
              <a:gd name="csX13" fmla="*/ 0 w 10326063"/>
              <a:gd name="csY13" fmla="*/ 705834 h 1125818"/>
              <a:gd name="csX14" fmla="*/ 0 w 10326063"/>
              <a:gd name="csY14" fmla="*/ 494084 h 1125818"/>
              <a:gd name="csX15" fmla="*/ 0 w 10326063"/>
              <a:gd name="csY15" fmla="*/ 494084 h 1125818"/>
              <a:gd name="csX16" fmla="*/ 0 w 10326063"/>
              <a:gd name="csY16" fmla="*/ 0 h 1125818"/>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2743692 w 10326063"/>
              <a:gd name="csY9" fmla="*/ 864418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686169 w 10326063"/>
              <a:gd name="csY9" fmla="*/ 881763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654364 w 10326063"/>
              <a:gd name="csY9" fmla="*/ 881763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797487 w 10326063"/>
              <a:gd name="csY9" fmla="*/ 873089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151837"/>
              <a:gd name="csX1" fmla="*/ 1721011 w 10326063"/>
              <a:gd name="csY1" fmla="*/ 0 h 1151837"/>
              <a:gd name="csX2" fmla="*/ 1721011 w 10326063"/>
              <a:gd name="csY2" fmla="*/ 0 h 1151837"/>
              <a:gd name="csX3" fmla="*/ 4302526 w 10326063"/>
              <a:gd name="csY3" fmla="*/ 0 h 1151837"/>
              <a:gd name="csX4" fmla="*/ 10326063 w 10326063"/>
              <a:gd name="csY4" fmla="*/ 0 h 1151837"/>
              <a:gd name="csX5" fmla="*/ 10326063 w 10326063"/>
              <a:gd name="csY5" fmla="*/ 494084 h 1151837"/>
              <a:gd name="csX6" fmla="*/ 10326063 w 10326063"/>
              <a:gd name="csY6" fmla="*/ 494084 h 1151837"/>
              <a:gd name="csX7" fmla="*/ 10326063 w 10326063"/>
              <a:gd name="csY7" fmla="*/ 705834 h 1151837"/>
              <a:gd name="csX8" fmla="*/ 10326063 w 10326063"/>
              <a:gd name="csY8" fmla="*/ 847001 h 1151837"/>
              <a:gd name="csX9" fmla="*/ 1797487 w 10326063"/>
              <a:gd name="csY9" fmla="*/ 873089 h 1151837"/>
              <a:gd name="csX10" fmla="*/ 1855774 w 10326063"/>
              <a:gd name="csY10" fmla="*/ 1151837 h 1151837"/>
              <a:gd name="csX11" fmla="*/ 1196225 w 10326063"/>
              <a:gd name="csY11" fmla="*/ 847001 h 1151837"/>
              <a:gd name="csX12" fmla="*/ 0 w 10326063"/>
              <a:gd name="csY12" fmla="*/ 847001 h 1151837"/>
              <a:gd name="csX13" fmla="*/ 0 w 10326063"/>
              <a:gd name="csY13" fmla="*/ 705834 h 1151837"/>
              <a:gd name="csX14" fmla="*/ 0 w 10326063"/>
              <a:gd name="csY14" fmla="*/ 494084 h 1151837"/>
              <a:gd name="csX15" fmla="*/ 0 w 10326063"/>
              <a:gd name="csY15" fmla="*/ 494084 h 1151837"/>
              <a:gd name="csX16" fmla="*/ 0 w 10326063"/>
              <a:gd name="csY16" fmla="*/ 0 h 11518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0326063" h="1151837">
                <a:moveTo>
                  <a:pt x="0" y="0"/>
                </a:moveTo>
                <a:lnTo>
                  <a:pt x="1721011" y="0"/>
                </a:lnTo>
                <a:lnTo>
                  <a:pt x="1721011" y="0"/>
                </a:lnTo>
                <a:lnTo>
                  <a:pt x="4302526" y="0"/>
                </a:lnTo>
                <a:lnTo>
                  <a:pt x="10326063" y="0"/>
                </a:lnTo>
                <a:lnTo>
                  <a:pt x="10326063" y="494084"/>
                </a:lnTo>
                <a:lnTo>
                  <a:pt x="10326063" y="494084"/>
                </a:lnTo>
                <a:lnTo>
                  <a:pt x="10326063" y="705834"/>
                </a:lnTo>
                <a:lnTo>
                  <a:pt x="10326063" y="847001"/>
                </a:lnTo>
                <a:lnTo>
                  <a:pt x="1797487" y="873089"/>
                </a:lnTo>
                <a:lnTo>
                  <a:pt x="1855774" y="1151837"/>
                </a:lnTo>
                <a:lnTo>
                  <a:pt x="1196225" y="847001"/>
                </a:lnTo>
                <a:lnTo>
                  <a:pt x="0" y="847001"/>
                </a:lnTo>
                <a:lnTo>
                  <a:pt x="0" y="705834"/>
                </a:lnTo>
                <a:lnTo>
                  <a:pt x="0" y="494084"/>
                </a:lnTo>
                <a:lnTo>
                  <a:pt x="0" y="494084"/>
                </a:lnTo>
                <a:lnTo>
                  <a:pt x="0" y="0"/>
                </a:lnTo>
                <a:close/>
              </a:path>
            </a:pathLst>
          </a:custGeom>
          <a:solidFill>
            <a:srgbClr val="A9DE4E"/>
          </a:solidFill>
          <a:ln w="25400">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tIns="182880" bIns="45720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r>
              <a:rPr lang="es-ES" sz="1800" b="1">
                <a:solidFill>
                  <a:schemeClr val="tx2"/>
                </a:solidFill>
              </a:rPr>
              <a:t>Se prevé que los problemas de salud mental reduzcan el producto interior bruto de la UE en una media del 1,7 % anual entre 2025 y 2050. </a:t>
            </a:r>
          </a:p>
        </p:txBody>
      </p:sp>
      <p:sp>
        <p:nvSpPr>
          <p:cNvPr id="4" name="Content Placeholder 2">
            <a:extLst>
              <a:ext uri="{FF2B5EF4-FFF2-40B4-BE49-F238E27FC236}">
                <a16:creationId xmlns:a16="http://schemas.microsoft.com/office/drawing/2014/main" id="{A01E9CA7-DF0D-14A8-A3D5-87452D20EFB0}"/>
              </a:ext>
            </a:extLst>
          </p:cNvPr>
          <p:cNvSpPr txBox="1">
            <a:spLocks/>
          </p:cNvSpPr>
          <p:nvPr/>
        </p:nvSpPr>
        <p:spPr>
          <a:xfrm>
            <a:off x="4812632" y="3033494"/>
            <a:ext cx="6310775" cy="1957847"/>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363" indent="-233363">
              <a:spcAft>
                <a:spcPts val="600"/>
              </a:spcAft>
            </a:pPr>
            <a:r>
              <a:rPr lang="es-ES" b="0"/>
              <a:t>Los problemas de salud mental están </a:t>
            </a:r>
            <a:r>
              <a:rPr lang="es-ES"/>
              <a:t>en aumento</a:t>
            </a:r>
            <a:r>
              <a:rPr lang="es-ES" b="0"/>
              <a:t> entre la ciudadanía europea. </a:t>
            </a:r>
          </a:p>
          <a:p>
            <a:pPr marL="233363" indent="-233363">
              <a:spcAft>
                <a:spcPts val="600"/>
              </a:spcAft>
            </a:pPr>
            <a:r>
              <a:rPr lang="es-ES" b="0"/>
              <a:t>Los problemas de salud mental suponen una</a:t>
            </a:r>
            <a:r>
              <a:rPr lang="es-ES"/>
              <a:t> pérdida económica</a:t>
            </a:r>
            <a:r>
              <a:rPr lang="es-ES" b="0"/>
              <a:t>, debida en gran medida a la menor participación en el mercado laboral, al aumento del absentismo y al «presentismo». </a:t>
            </a:r>
          </a:p>
        </p:txBody>
      </p:sp>
    </p:spTree>
    <p:extLst>
      <p:ext uri="{BB962C8B-B14F-4D97-AF65-F5344CB8AC3E}">
        <p14:creationId xmlns:p14="http://schemas.microsoft.com/office/powerpoint/2010/main" val="35494528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F9F9D-BAA6-DB92-8448-9FBF0633718B}"/>
              </a:ext>
            </a:extLst>
          </p:cNvPr>
          <p:cNvSpPr>
            <a:spLocks noGrp="1"/>
          </p:cNvSpPr>
          <p:nvPr>
            <p:ph type="title"/>
          </p:nvPr>
        </p:nvSpPr>
        <p:spPr/>
        <p:txBody>
          <a:bodyPr/>
          <a:lstStyle/>
          <a:p>
            <a:r>
              <a:rPr lang="es-ES">
                <a:solidFill>
                  <a:srgbClr val="003399"/>
                </a:solidFill>
              </a:rPr>
              <a:t>Panorama </a:t>
            </a:r>
            <a:r>
              <a:rPr lang="es-ES"/>
              <a:t>general: la visión de las personas trabajadoras </a:t>
            </a:r>
          </a:p>
        </p:txBody>
      </p:sp>
      <p:sp>
        <p:nvSpPr>
          <p:cNvPr id="7" name="Content Placeholder 2">
            <a:extLst>
              <a:ext uri="{FF2B5EF4-FFF2-40B4-BE49-F238E27FC236}">
                <a16:creationId xmlns:a16="http://schemas.microsoft.com/office/drawing/2014/main" id="{B943F274-A5EE-534C-1EBE-8ABC061AF964}"/>
              </a:ext>
            </a:extLst>
          </p:cNvPr>
          <p:cNvSpPr>
            <a:spLocks noGrp="1"/>
          </p:cNvSpPr>
          <p:nvPr>
            <p:ph sz="half" idx="1"/>
          </p:nvPr>
        </p:nvSpPr>
        <p:spPr>
          <a:xfrm>
            <a:off x="624062" y="1116000"/>
            <a:ext cx="10458863" cy="1938772"/>
          </a:xfrm>
        </p:spPr>
        <p:txBody>
          <a:bodyPr>
            <a:noAutofit/>
          </a:bodyPr>
          <a:lstStyle/>
          <a:p>
            <a:pPr marL="233363" indent="-233363"/>
            <a:r>
              <a:rPr lang="es-ES" b="0" dirty="0"/>
              <a:t>Más</a:t>
            </a:r>
            <a:r>
              <a:rPr lang="es-ES" dirty="0"/>
              <a:t> de 4 de cada 10 personas que trabajan en la UE (el 44 %) </a:t>
            </a:r>
            <a:r>
              <a:rPr lang="es-ES" b="0" dirty="0"/>
              <a:t>afirman estar sometidas</a:t>
            </a:r>
            <a:r>
              <a:rPr lang="es-ES" dirty="0"/>
              <a:t> a una fuerte presión para cumplir los plazos </a:t>
            </a:r>
            <a:r>
              <a:rPr lang="es-ES" b="0" dirty="0"/>
              <a:t>o</a:t>
            </a:r>
            <a:r>
              <a:rPr lang="es-ES" dirty="0"/>
              <a:t> a sobrecarga de trabajo</a:t>
            </a:r>
            <a:r>
              <a:rPr lang="es-ES" b="0" dirty="0"/>
              <a:t>, según la </a:t>
            </a:r>
            <a:r>
              <a:rPr lang="es-ES" b="0" dirty="0">
                <a:solidFill>
                  <a:srgbClr val="92D050"/>
                </a:solidFill>
                <a:hlinkClick r:id="rId3">
                  <a:extLst>
                    <a:ext uri="{A12FA001-AC4F-418D-AE19-62706E023703}">
                      <ahyp:hlinkClr xmlns:ahyp="http://schemas.microsoft.com/office/drawing/2018/hyperlinkcolor" val="tx"/>
                    </a:ext>
                  </a:extLst>
                </a:hlinkClick>
              </a:rPr>
              <a:t>encuesta OSH Pulse 2025 sobre las personas trabajadoras</a:t>
            </a:r>
            <a:r>
              <a:rPr lang="es-ES" b="0" dirty="0"/>
              <a:t>.</a:t>
            </a:r>
            <a:br>
              <a:rPr lang="es-ES" dirty="0"/>
            </a:br>
            <a:endParaRPr lang="es-ES" dirty="0"/>
          </a:p>
          <a:p>
            <a:pPr marL="233363" indent="-233363"/>
            <a:r>
              <a:rPr lang="es-ES" dirty="0"/>
              <a:t>Muchas personas afirman que su trabajo afecta negativamente a su salud:</a:t>
            </a:r>
          </a:p>
          <a:p>
            <a:pPr lvl="1"/>
            <a:r>
              <a:rPr lang="es-ES" dirty="0">
                <a:solidFill>
                  <a:schemeClr val="tx2"/>
                </a:solidFill>
              </a:rPr>
              <a:t>el 37 % experimenta fatiga general. </a:t>
            </a:r>
          </a:p>
          <a:p>
            <a:pPr lvl="1"/>
            <a:r>
              <a:rPr lang="es-ES" dirty="0">
                <a:solidFill>
                  <a:schemeClr val="tx2"/>
                </a:solidFill>
              </a:rPr>
              <a:t>el 29 % de las personas trabajadoras de la UE padece estrés, depresión o ansiedad</a:t>
            </a:r>
            <a:r>
              <a:rPr lang="es-ES" dirty="0"/>
              <a:t>.</a:t>
            </a:r>
          </a:p>
          <a:p>
            <a:pPr marL="0" indent="0">
              <a:buNone/>
            </a:pPr>
            <a:br>
              <a:rPr lang="es-ES" dirty="0"/>
            </a:br>
            <a:endParaRPr lang="es-ES" dirty="0"/>
          </a:p>
        </p:txBody>
      </p:sp>
      <p:grpSp>
        <p:nvGrpSpPr>
          <p:cNvPr id="11" name="Group 10" descr="Fotografía de un empleado de oficina sentado ante un escritorio, frunciendo el ceño mientras lee unos documentos. A su izquierda hay un muñeco que hace malabares con diferentes iconos digitales, como un papel, signos de interrogación, gráficos y un reloj, para simbolizar la gran presión de tiempo y la sobrecarga de trabajo.  ">
            <a:extLst>
              <a:ext uri="{FF2B5EF4-FFF2-40B4-BE49-F238E27FC236}">
                <a16:creationId xmlns:a16="http://schemas.microsoft.com/office/drawing/2014/main" id="{1FA2A4BA-24EA-588B-6266-E1CE51C07E21}"/>
              </a:ext>
            </a:extLst>
          </p:cNvPr>
          <p:cNvGrpSpPr/>
          <p:nvPr/>
        </p:nvGrpSpPr>
        <p:grpSpPr>
          <a:xfrm>
            <a:off x="3709069" y="3334449"/>
            <a:ext cx="4511103" cy="2585584"/>
            <a:chOff x="3709069" y="3334449"/>
            <a:chExt cx="4511103" cy="2585584"/>
          </a:xfrm>
        </p:grpSpPr>
        <p:pic>
          <p:nvPicPr>
            <p:cNvPr id="9" name="Picture 8" descr="Fotografía de un empleado de oficina sentado ante un escritorio, frunciendo el ceño mientras lee unos documentos. A su izquierda hay un muñeco que hace malabares con diferentes iconos digitales, como un papel, signos de interrogación, gráficos y un reloj, para simbolizar la gran presión de tiempo y la sobrecarga de trabajo.  ">
              <a:extLst>
                <a:ext uri="{FF2B5EF4-FFF2-40B4-BE49-F238E27FC236}">
                  <a16:creationId xmlns:a16="http://schemas.microsoft.com/office/drawing/2014/main" id="{85AF0D99-C6CD-7E8E-8DE4-1B852B335F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09069" y="3334449"/>
              <a:ext cx="4511103" cy="2585584"/>
            </a:xfrm>
            <a:prstGeom prst="rect">
              <a:avLst/>
            </a:prstGeom>
          </p:spPr>
        </p:pic>
        <p:sp>
          <p:nvSpPr>
            <p:cNvPr id="10" name="TextBox 9">
              <a:extLst>
                <a:ext uri="{FF2B5EF4-FFF2-40B4-BE49-F238E27FC236}">
                  <a16:creationId xmlns:a16="http://schemas.microsoft.com/office/drawing/2014/main" id="{49D4436F-CAF0-C9F6-BA9A-8490A4DF8CE7}"/>
                </a:ext>
              </a:extLst>
            </p:cNvPr>
            <p:cNvSpPr txBox="1"/>
            <p:nvPr/>
          </p:nvSpPr>
          <p:spPr>
            <a:xfrm rot="16200000">
              <a:off x="7397570" y="5097431"/>
              <a:ext cx="1445149" cy="200055"/>
            </a:xfrm>
            <a:prstGeom prst="rect">
              <a:avLst/>
            </a:prstGeom>
            <a:noFill/>
          </p:spPr>
          <p:txBody>
            <a:bodyPr wrap="square">
              <a:spAutoFit/>
            </a:bodyPr>
            <a:lstStyle/>
            <a:p>
              <a:r>
                <a:rPr lang="es-ES" sz="700"/>
                <a:t>© Liubomir - stock.adobe.com</a:t>
              </a:r>
            </a:p>
          </p:txBody>
        </p:sp>
      </p:grpSp>
    </p:spTree>
    <p:extLst>
      <p:ext uri="{BB962C8B-B14F-4D97-AF65-F5344CB8AC3E}">
        <p14:creationId xmlns:p14="http://schemas.microsoft.com/office/powerpoint/2010/main" val="9674746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0AB94-2F1F-3B5A-0F08-405D7D24CAAF}"/>
              </a:ext>
            </a:extLst>
          </p:cNvPr>
          <p:cNvSpPr>
            <a:spLocks noGrp="1"/>
          </p:cNvSpPr>
          <p:nvPr>
            <p:ph type="title"/>
          </p:nvPr>
        </p:nvSpPr>
        <p:spPr/>
        <p:txBody>
          <a:bodyPr/>
          <a:lstStyle/>
          <a:p>
            <a:r>
              <a:rPr lang="es-ES" dirty="0">
                <a:solidFill>
                  <a:srgbClr val="003399"/>
                </a:solidFill>
              </a:rPr>
              <a:t>Panorama general: </a:t>
            </a:r>
            <a:r>
              <a:rPr lang="es-ES" dirty="0"/>
              <a:t>el punto de vista de las organizaciones frente al del personal -1- </a:t>
            </a:r>
          </a:p>
        </p:txBody>
      </p:sp>
      <p:sp>
        <p:nvSpPr>
          <p:cNvPr id="4" name="TextBox 2">
            <a:extLst>
              <a:ext uri="{FF2B5EF4-FFF2-40B4-BE49-F238E27FC236}">
                <a16:creationId xmlns:a16="http://schemas.microsoft.com/office/drawing/2014/main" id="{CEE5EADB-861C-BCA7-607F-2180873881C7}"/>
              </a:ext>
            </a:extLst>
          </p:cNvPr>
          <p:cNvSpPr txBox="1"/>
          <p:nvPr/>
        </p:nvSpPr>
        <p:spPr>
          <a:xfrm>
            <a:off x="0" y="964898"/>
            <a:ext cx="10830163" cy="800219"/>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s-ES" sz="1800" b="1">
                <a:latin typeface="+mn-lt"/>
              </a:rPr>
              <a:t>Riesgos psicosociales en el trabajo: Organizaciones frente a personal</a:t>
            </a:r>
          </a:p>
          <a:p>
            <a:r>
              <a:rPr lang="es-ES" sz="1800">
                <a:latin typeface="+mn-lt"/>
              </a:rPr>
              <a:t>Patrones similares, perspectivas diferentes</a:t>
            </a:r>
            <a:r>
              <a:rPr lang="es-ES" sz="1800" b="1">
                <a:latin typeface="+mn-lt"/>
              </a:rPr>
              <a:t> </a:t>
            </a:r>
          </a:p>
        </p:txBody>
      </p:sp>
      <p:grpSp>
        <p:nvGrpSpPr>
          <p:cNvPr id="3" name="Group 2" descr="Cuadro de datos en el que se comparan los niveles de apremio de tiempo experimentados por las organizaciones y por el personal. Se indica con semicírculos y porcentajes. Las organizaciones sufren un apremio de tiempo del 44 %, mientras que las personas trabajadoras experimentan el 43 %. ">
            <a:extLst>
              <a:ext uri="{FF2B5EF4-FFF2-40B4-BE49-F238E27FC236}">
                <a16:creationId xmlns:a16="http://schemas.microsoft.com/office/drawing/2014/main" id="{4CB3070E-5865-7FEF-3107-073D336FB2E7}"/>
              </a:ext>
            </a:extLst>
          </p:cNvPr>
          <p:cNvGrpSpPr/>
          <p:nvPr/>
        </p:nvGrpSpPr>
        <p:grpSpPr>
          <a:xfrm>
            <a:off x="1230887" y="2017464"/>
            <a:ext cx="4542007" cy="2356922"/>
            <a:chOff x="874656" y="2168532"/>
            <a:chExt cx="4542007" cy="2356922"/>
          </a:xfrm>
        </p:grpSpPr>
        <p:grpSp>
          <p:nvGrpSpPr>
            <p:cNvPr id="18" name="Group 17">
              <a:extLst>
                <a:ext uri="{FF2B5EF4-FFF2-40B4-BE49-F238E27FC236}">
                  <a16:creationId xmlns:a16="http://schemas.microsoft.com/office/drawing/2014/main" id="{8E0FD3EB-BF9D-6730-BAD7-1A73B730BF91}"/>
                </a:ext>
              </a:extLst>
            </p:cNvPr>
            <p:cNvGrpSpPr/>
            <p:nvPr/>
          </p:nvGrpSpPr>
          <p:grpSpPr>
            <a:xfrm>
              <a:off x="875589" y="4220531"/>
              <a:ext cx="4541074" cy="304923"/>
              <a:chOff x="902464" y="4494345"/>
              <a:chExt cx="4541074" cy="304923"/>
            </a:xfrm>
          </p:grpSpPr>
          <p:sp>
            <p:nvSpPr>
              <p:cNvPr id="72" name="Rectangle: Top Corners Rounded 71">
                <a:extLst>
                  <a:ext uri="{FF2B5EF4-FFF2-40B4-BE49-F238E27FC236}">
                    <a16:creationId xmlns:a16="http://schemas.microsoft.com/office/drawing/2014/main" id="{B1F783A4-69C9-3F1A-0D75-A00C32CAB649}"/>
                  </a:ext>
                </a:extLst>
              </p:cNvPr>
              <p:cNvSpPr/>
              <p:nvPr/>
            </p:nvSpPr>
            <p:spPr>
              <a:xfrm rot="10800000">
                <a:off x="902464" y="4494345"/>
                <a:ext cx="4047185" cy="265121"/>
              </a:xfrm>
              <a:prstGeom prst="round2SameRect">
                <a:avLst>
                  <a:gd name="adj1" fmla="val 40351"/>
                  <a:gd name="adj2" fmla="val 0"/>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3" name="Content Placeholder 2">
                <a:extLst>
                  <a:ext uri="{FF2B5EF4-FFF2-40B4-BE49-F238E27FC236}">
                    <a16:creationId xmlns:a16="http://schemas.microsoft.com/office/drawing/2014/main" id="{CDFCF740-4B73-7F14-5958-8EEA91BA232C}"/>
                  </a:ext>
                </a:extLst>
              </p:cNvPr>
              <p:cNvSpPr txBox="1">
                <a:spLocks/>
              </p:cNvSpPr>
              <p:nvPr/>
            </p:nvSpPr>
            <p:spPr>
              <a:xfrm>
                <a:off x="1395412" y="4508968"/>
                <a:ext cx="4048126" cy="290300"/>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es-ES" sz="1000" i="1"/>
                  <a:t>Fuente: </a:t>
                </a:r>
                <a:r>
                  <a:rPr lang="es-ES" sz="1000" b="0"/>
                  <a:t>OSH Pulse 2025, ESENER 2024, EU-27</a:t>
                </a:r>
              </a:p>
            </p:txBody>
          </p:sp>
        </p:grpSp>
        <p:sp>
          <p:nvSpPr>
            <p:cNvPr id="31" name="Rectangle: Top Corners Rounded 30">
              <a:extLst>
                <a:ext uri="{FF2B5EF4-FFF2-40B4-BE49-F238E27FC236}">
                  <a16:creationId xmlns:a16="http://schemas.microsoft.com/office/drawing/2014/main" id="{9A6C7599-91BC-E7B5-BF27-43CED707F3E3}"/>
                </a:ext>
              </a:extLst>
            </p:cNvPr>
            <p:cNvSpPr/>
            <p:nvPr/>
          </p:nvSpPr>
          <p:spPr>
            <a:xfrm rot="10800000">
              <a:off x="885160" y="2437617"/>
              <a:ext cx="4037620" cy="2048036"/>
            </a:xfrm>
            <a:prstGeom prst="round2SameRect">
              <a:avLst>
                <a:gd name="adj1" fmla="val 5400"/>
                <a:gd name="adj2" fmla="val 0"/>
              </a:avLst>
            </a:prstGeom>
            <a:noFill/>
            <a:ln w="9525">
              <a:solidFill>
                <a:srgbClr val="E6471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3" name="Group 32">
              <a:extLst>
                <a:ext uri="{FF2B5EF4-FFF2-40B4-BE49-F238E27FC236}">
                  <a16:creationId xmlns:a16="http://schemas.microsoft.com/office/drawing/2014/main" id="{522FC2E6-E53E-6F6A-77D2-D225EB5F11EB}"/>
                </a:ext>
              </a:extLst>
            </p:cNvPr>
            <p:cNvGrpSpPr/>
            <p:nvPr/>
          </p:nvGrpSpPr>
          <p:grpSpPr>
            <a:xfrm>
              <a:off x="2524383" y="2968547"/>
              <a:ext cx="590550" cy="1106036"/>
              <a:chOff x="2545648" y="3098072"/>
              <a:chExt cx="590550" cy="1106036"/>
            </a:xfrm>
          </p:grpSpPr>
          <p:cxnSp>
            <p:nvCxnSpPr>
              <p:cNvPr id="68" name="Straight Connector 67">
                <a:extLst>
                  <a:ext uri="{FF2B5EF4-FFF2-40B4-BE49-F238E27FC236}">
                    <a16:creationId xmlns:a16="http://schemas.microsoft.com/office/drawing/2014/main" id="{403F5680-8806-9570-1922-216E40EE249E}"/>
                  </a:ext>
                </a:extLst>
              </p:cNvPr>
              <p:cNvCxnSpPr>
                <a:cxnSpLocks/>
              </p:cNvCxnSpPr>
              <p:nvPr/>
            </p:nvCxnSpPr>
            <p:spPr>
              <a:xfrm>
                <a:off x="2840923" y="3098072"/>
                <a:ext cx="0" cy="1106036"/>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70" name="Star: 12 Points 69">
                <a:extLst>
                  <a:ext uri="{FF2B5EF4-FFF2-40B4-BE49-F238E27FC236}">
                    <a16:creationId xmlns:a16="http://schemas.microsoft.com/office/drawing/2014/main" id="{109E387F-4030-FC90-7A85-89E24092DCBF}"/>
                  </a:ext>
                </a:extLst>
              </p:cNvPr>
              <p:cNvSpPr/>
              <p:nvPr/>
            </p:nvSpPr>
            <p:spPr>
              <a:xfrm>
                <a:off x="2545648" y="3374637"/>
                <a:ext cx="590550" cy="590550"/>
              </a:xfrm>
              <a:prstGeom prst="star12">
                <a:avLst>
                  <a:gd name="adj" fmla="val 39113"/>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s-ES" sz="1400" b="1"/>
                  <a:t>VS</a:t>
                </a:r>
              </a:p>
            </p:txBody>
          </p:sp>
        </p:grpSp>
        <p:sp>
          <p:nvSpPr>
            <p:cNvPr id="36" name="Content Placeholder 2">
              <a:extLst>
                <a:ext uri="{FF2B5EF4-FFF2-40B4-BE49-F238E27FC236}">
                  <a16:creationId xmlns:a16="http://schemas.microsoft.com/office/drawing/2014/main" id="{F0CF0F9B-61E6-FF00-5CE9-92E9AAC91A7A}"/>
                </a:ext>
              </a:extLst>
            </p:cNvPr>
            <p:cNvSpPr txBox="1">
              <a:spLocks/>
            </p:cNvSpPr>
            <p:nvPr/>
          </p:nvSpPr>
          <p:spPr>
            <a:xfrm>
              <a:off x="906066" y="2759136"/>
              <a:ext cx="1964803" cy="497809"/>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es-ES" sz="1400" dirty="0"/>
                <a:t>ORGANIZACIONES</a:t>
              </a:r>
            </a:p>
          </p:txBody>
        </p:sp>
        <p:sp>
          <p:nvSpPr>
            <p:cNvPr id="47" name="Content Placeholder 2">
              <a:extLst>
                <a:ext uri="{FF2B5EF4-FFF2-40B4-BE49-F238E27FC236}">
                  <a16:creationId xmlns:a16="http://schemas.microsoft.com/office/drawing/2014/main" id="{63BD3E56-149F-3226-B9AE-5B99138F5F46}"/>
                </a:ext>
              </a:extLst>
            </p:cNvPr>
            <p:cNvSpPr txBox="1">
              <a:spLocks/>
            </p:cNvSpPr>
            <p:nvPr/>
          </p:nvSpPr>
          <p:spPr>
            <a:xfrm>
              <a:off x="3372565" y="2764376"/>
              <a:ext cx="1337018" cy="328849"/>
            </a:xfrm>
            <a:prstGeom prst="rect">
              <a:avLst/>
            </a:prstGeom>
            <a:noFill/>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spcBef>
                  <a:spcPts val="1200"/>
                </a:spcBef>
                <a:spcAft>
                  <a:spcPts val="600"/>
                </a:spcAft>
                <a:buNone/>
              </a:pPr>
              <a:r>
                <a:rPr lang="es-ES" sz="1400" dirty="0">
                  <a:solidFill>
                    <a:srgbClr val="A9DE4E"/>
                  </a:solidFill>
                </a:rPr>
                <a:t>PERSONAL</a:t>
              </a:r>
            </a:p>
          </p:txBody>
        </p:sp>
        <p:pic>
          <p:nvPicPr>
            <p:cNvPr id="48" name="Picture 47">
              <a:extLst>
                <a:ext uri="{FF2B5EF4-FFF2-40B4-BE49-F238E27FC236}">
                  <a16:creationId xmlns:a16="http://schemas.microsoft.com/office/drawing/2014/main" id="{C4E73898-ADE6-0CD8-B88A-ED65864DCD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0458" y="3035987"/>
              <a:ext cx="1016293" cy="1016293"/>
            </a:xfrm>
            <a:prstGeom prst="rect">
              <a:avLst/>
            </a:prstGeom>
          </p:spPr>
        </p:pic>
        <p:pic>
          <p:nvPicPr>
            <p:cNvPr id="53" name="Picture 52">
              <a:extLst>
                <a:ext uri="{FF2B5EF4-FFF2-40B4-BE49-F238E27FC236}">
                  <a16:creationId xmlns:a16="http://schemas.microsoft.com/office/drawing/2014/main" id="{E60C4342-DE35-F29A-ED37-BFE73D9CEE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04793" y="3063152"/>
              <a:ext cx="1016293" cy="1011431"/>
            </a:xfrm>
            <a:prstGeom prst="rect">
              <a:avLst/>
            </a:prstGeom>
          </p:spPr>
        </p:pic>
        <p:sp>
          <p:nvSpPr>
            <p:cNvPr id="59" name="Rectangle: Top Corners Rounded 58">
              <a:extLst>
                <a:ext uri="{FF2B5EF4-FFF2-40B4-BE49-F238E27FC236}">
                  <a16:creationId xmlns:a16="http://schemas.microsoft.com/office/drawing/2014/main" id="{B3D97650-AE4D-B44D-B328-7AE7E54C5E67}"/>
                </a:ext>
              </a:extLst>
            </p:cNvPr>
            <p:cNvSpPr/>
            <p:nvPr/>
          </p:nvSpPr>
          <p:spPr>
            <a:xfrm>
              <a:off x="874656" y="2168532"/>
              <a:ext cx="4047186" cy="529344"/>
            </a:xfrm>
            <a:prstGeom prst="round2SameRect">
              <a:avLst>
                <a:gd name="adj1" fmla="val 40351"/>
                <a:gd name="adj2" fmla="val 0"/>
              </a:avLst>
            </a:prstGeom>
            <a:solidFill>
              <a:srgbClr val="E647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2" name="TextBox 61">
              <a:extLst>
                <a:ext uri="{FF2B5EF4-FFF2-40B4-BE49-F238E27FC236}">
                  <a16:creationId xmlns:a16="http://schemas.microsoft.com/office/drawing/2014/main" id="{7A475EE8-CF90-9824-EFB1-7E9F97149478}"/>
                </a:ext>
              </a:extLst>
            </p:cNvPr>
            <p:cNvSpPr txBox="1"/>
            <p:nvPr/>
          </p:nvSpPr>
          <p:spPr>
            <a:xfrm>
              <a:off x="1500427" y="2295618"/>
              <a:ext cx="3286842" cy="307777"/>
            </a:xfrm>
            <a:prstGeom prst="rect">
              <a:avLst/>
            </a:prstGeom>
            <a:noFill/>
          </p:spPr>
          <p:txBody>
            <a:bodyPr wrap="square" rtlCol="0">
              <a:spAutoFit/>
            </a:bodyPr>
            <a:lstStyle/>
            <a:p>
              <a:r>
                <a:rPr lang="es-ES" sz="1400" b="1">
                  <a:solidFill>
                    <a:schemeClr val="bg1"/>
                  </a:solidFill>
                </a:rPr>
                <a:t>PLAZOS AJUSTADOS</a:t>
              </a:r>
            </a:p>
          </p:txBody>
        </p:sp>
        <p:pic>
          <p:nvPicPr>
            <p:cNvPr id="64" name="Graphic 63">
              <a:extLst>
                <a:ext uri="{FF2B5EF4-FFF2-40B4-BE49-F238E27FC236}">
                  <a16:creationId xmlns:a16="http://schemas.microsoft.com/office/drawing/2014/main" id="{8B96221E-423D-47B0-93D8-EBDD59A34F6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25162" y="2198067"/>
              <a:ext cx="335444" cy="466705"/>
            </a:xfrm>
            <a:prstGeom prst="rect">
              <a:avLst/>
            </a:prstGeom>
          </p:spPr>
        </p:pic>
        <p:pic>
          <p:nvPicPr>
            <p:cNvPr id="66" name="Graphic 65">
              <a:extLst>
                <a:ext uri="{FF2B5EF4-FFF2-40B4-BE49-F238E27FC236}">
                  <a16:creationId xmlns:a16="http://schemas.microsoft.com/office/drawing/2014/main" id="{6B32666D-C9BB-E352-AAF9-05A3CA062DD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276146" y="4251907"/>
              <a:ext cx="150389" cy="177732"/>
            </a:xfrm>
            <a:prstGeom prst="rect">
              <a:avLst/>
            </a:prstGeom>
          </p:spPr>
        </p:pic>
      </p:grpSp>
      <p:grpSp>
        <p:nvGrpSpPr>
          <p:cNvPr id="74" name="Group 73" descr="Cuadro de datos en el que se comparan los niveles de mala comunicación y cooperación que experimentan las organizaciones y el personal. Se indica con semicírculos y porcentajes. Las organizaciones experimentan un 19 % de mala comunicación y cooperación, mientras que las personas trabajadoras experimentan el 29 %. ">
            <a:extLst>
              <a:ext uri="{FF2B5EF4-FFF2-40B4-BE49-F238E27FC236}">
                <a16:creationId xmlns:a16="http://schemas.microsoft.com/office/drawing/2014/main" id="{563A276B-2E8A-E549-FC54-0266E8954E8A}"/>
              </a:ext>
            </a:extLst>
          </p:cNvPr>
          <p:cNvGrpSpPr/>
          <p:nvPr/>
        </p:nvGrpSpPr>
        <p:grpSpPr>
          <a:xfrm>
            <a:off x="6265843" y="2017464"/>
            <a:ext cx="4544828" cy="2356922"/>
            <a:chOff x="5927303" y="1825127"/>
            <a:chExt cx="4544828" cy="2356922"/>
          </a:xfrm>
        </p:grpSpPr>
        <p:grpSp>
          <p:nvGrpSpPr>
            <p:cNvPr id="75" name="Group 74">
              <a:extLst>
                <a:ext uri="{FF2B5EF4-FFF2-40B4-BE49-F238E27FC236}">
                  <a16:creationId xmlns:a16="http://schemas.microsoft.com/office/drawing/2014/main" id="{8765684F-F56A-B597-17F0-43461CD88E79}"/>
                </a:ext>
              </a:extLst>
            </p:cNvPr>
            <p:cNvGrpSpPr/>
            <p:nvPr/>
          </p:nvGrpSpPr>
          <p:grpSpPr>
            <a:xfrm>
              <a:off x="5927303" y="1825127"/>
              <a:ext cx="4544828" cy="2356922"/>
              <a:chOff x="5927303" y="1825127"/>
              <a:chExt cx="4544828" cy="2356922"/>
            </a:xfrm>
          </p:grpSpPr>
          <p:grpSp>
            <p:nvGrpSpPr>
              <p:cNvPr id="78" name="Group 77">
                <a:extLst>
                  <a:ext uri="{FF2B5EF4-FFF2-40B4-BE49-F238E27FC236}">
                    <a16:creationId xmlns:a16="http://schemas.microsoft.com/office/drawing/2014/main" id="{321220B3-A0D2-59BC-3106-AEA4944D5AC2}"/>
                  </a:ext>
                </a:extLst>
              </p:cNvPr>
              <p:cNvGrpSpPr/>
              <p:nvPr/>
            </p:nvGrpSpPr>
            <p:grpSpPr>
              <a:xfrm>
                <a:off x="5927303" y="1825127"/>
                <a:ext cx="4544828" cy="2356922"/>
                <a:chOff x="871835" y="2168532"/>
                <a:chExt cx="4544828" cy="2356922"/>
              </a:xfrm>
            </p:grpSpPr>
            <p:grpSp>
              <p:nvGrpSpPr>
                <p:cNvPr id="80" name="Group 79">
                  <a:extLst>
                    <a:ext uri="{FF2B5EF4-FFF2-40B4-BE49-F238E27FC236}">
                      <a16:creationId xmlns:a16="http://schemas.microsoft.com/office/drawing/2014/main" id="{0CB53827-6F65-D87C-C050-CEF695863D65}"/>
                    </a:ext>
                  </a:extLst>
                </p:cNvPr>
                <p:cNvGrpSpPr/>
                <p:nvPr/>
              </p:nvGrpSpPr>
              <p:grpSpPr>
                <a:xfrm>
                  <a:off x="875590" y="4220532"/>
                  <a:ext cx="4541073" cy="304922"/>
                  <a:chOff x="902465" y="4494346"/>
                  <a:chExt cx="4541073" cy="304922"/>
                </a:xfrm>
              </p:grpSpPr>
              <p:sp>
                <p:nvSpPr>
                  <p:cNvPr id="90" name="Rectangle: Top Corners Rounded 89">
                    <a:extLst>
                      <a:ext uri="{FF2B5EF4-FFF2-40B4-BE49-F238E27FC236}">
                        <a16:creationId xmlns:a16="http://schemas.microsoft.com/office/drawing/2014/main" id="{A50E14E0-ECCD-E89F-7793-44BFA600471C}"/>
                      </a:ext>
                    </a:extLst>
                  </p:cNvPr>
                  <p:cNvSpPr/>
                  <p:nvPr/>
                </p:nvSpPr>
                <p:spPr>
                  <a:xfrm rot="10800000">
                    <a:off x="902465" y="4494346"/>
                    <a:ext cx="4057697" cy="265121"/>
                  </a:xfrm>
                  <a:prstGeom prst="round2SameRect">
                    <a:avLst>
                      <a:gd name="adj1" fmla="val 40351"/>
                      <a:gd name="adj2" fmla="val 0"/>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1" name="Content Placeholder 2">
                    <a:extLst>
                      <a:ext uri="{FF2B5EF4-FFF2-40B4-BE49-F238E27FC236}">
                        <a16:creationId xmlns:a16="http://schemas.microsoft.com/office/drawing/2014/main" id="{F3656B3E-E26E-EEAB-BA3E-59F6F5D6079B}"/>
                      </a:ext>
                    </a:extLst>
                  </p:cNvPr>
                  <p:cNvSpPr txBox="1">
                    <a:spLocks/>
                  </p:cNvSpPr>
                  <p:nvPr/>
                </p:nvSpPr>
                <p:spPr>
                  <a:xfrm>
                    <a:off x="1395412" y="4508968"/>
                    <a:ext cx="4048126" cy="290300"/>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es-ES" sz="1000" i="1"/>
                      <a:t>Fuente: </a:t>
                    </a:r>
                    <a:r>
                      <a:rPr lang="es-ES" sz="1000" b="0"/>
                      <a:t>ESENER 2024 y OSH Pulse 2025</a:t>
                    </a:r>
                  </a:p>
                </p:txBody>
              </p:sp>
            </p:grpSp>
            <p:sp>
              <p:nvSpPr>
                <p:cNvPr id="81" name="Rectangle: Top Corners Rounded 80">
                  <a:extLst>
                    <a:ext uri="{FF2B5EF4-FFF2-40B4-BE49-F238E27FC236}">
                      <a16:creationId xmlns:a16="http://schemas.microsoft.com/office/drawing/2014/main" id="{E944D197-079A-7F87-5497-A724F128574C}"/>
                    </a:ext>
                  </a:extLst>
                </p:cNvPr>
                <p:cNvSpPr/>
                <p:nvPr/>
              </p:nvSpPr>
              <p:spPr>
                <a:xfrm rot="10800000">
                  <a:off x="880581" y="2437615"/>
                  <a:ext cx="4042195" cy="2048033"/>
                </a:xfrm>
                <a:prstGeom prst="round2SameRect">
                  <a:avLst>
                    <a:gd name="adj1" fmla="val 5400"/>
                    <a:gd name="adj2" fmla="val 0"/>
                  </a:avLst>
                </a:prstGeom>
                <a:noFill/>
                <a:ln w="9525">
                  <a:solidFill>
                    <a:srgbClr val="E6471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82" name="Group 81">
                  <a:extLst>
                    <a:ext uri="{FF2B5EF4-FFF2-40B4-BE49-F238E27FC236}">
                      <a16:creationId xmlns:a16="http://schemas.microsoft.com/office/drawing/2014/main" id="{C77AF0F7-A7DF-73ED-4C9C-E2DEA71D9911}"/>
                    </a:ext>
                  </a:extLst>
                </p:cNvPr>
                <p:cNvGrpSpPr/>
                <p:nvPr/>
              </p:nvGrpSpPr>
              <p:grpSpPr>
                <a:xfrm>
                  <a:off x="2579185" y="2977117"/>
                  <a:ext cx="590550" cy="1106036"/>
                  <a:chOff x="2600450" y="3106642"/>
                  <a:chExt cx="590550" cy="1106036"/>
                </a:xfrm>
              </p:grpSpPr>
              <p:cxnSp>
                <p:nvCxnSpPr>
                  <p:cNvPr id="88" name="Straight Connector 87">
                    <a:extLst>
                      <a:ext uri="{FF2B5EF4-FFF2-40B4-BE49-F238E27FC236}">
                        <a16:creationId xmlns:a16="http://schemas.microsoft.com/office/drawing/2014/main" id="{EA5A03A7-C33E-853F-ED67-9A9980114945}"/>
                      </a:ext>
                    </a:extLst>
                  </p:cNvPr>
                  <p:cNvCxnSpPr>
                    <a:cxnSpLocks/>
                  </p:cNvCxnSpPr>
                  <p:nvPr/>
                </p:nvCxnSpPr>
                <p:spPr>
                  <a:xfrm>
                    <a:off x="2895725" y="3106642"/>
                    <a:ext cx="0" cy="1106036"/>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89" name="Star: 12 Points 88">
                    <a:extLst>
                      <a:ext uri="{FF2B5EF4-FFF2-40B4-BE49-F238E27FC236}">
                        <a16:creationId xmlns:a16="http://schemas.microsoft.com/office/drawing/2014/main" id="{22072EAA-BFBE-3531-D226-4B3C15CCA4D3}"/>
                      </a:ext>
                    </a:extLst>
                  </p:cNvPr>
                  <p:cNvSpPr/>
                  <p:nvPr/>
                </p:nvSpPr>
                <p:spPr>
                  <a:xfrm>
                    <a:off x="2600450" y="3383207"/>
                    <a:ext cx="590550" cy="590550"/>
                  </a:xfrm>
                  <a:prstGeom prst="star12">
                    <a:avLst>
                      <a:gd name="adj" fmla="val 39113"/>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s-ES" sz="1400" b="1"/>
                      <a:t>VS</a:t>
                    </a:r>
                  </a:p>
                </p:txBody>
              </p:sp>
            </p:grpSp>
            <p:sp>
              <p:nvSpPr>
                <p:cNvPr id="83" name="Content Placeholder 2">
                  <a:extLst>
                    <a:ext uri="{FF2B5EF4-FFF2-40B4-BE49-F238E27FC236}">
                      <a16:creationId xmlns:a16="http://schemas.microsoft.com/office/drawing/2014/main" id="{103AE3D5-105C-517C-6970-616EBC6B444B}"/>
                    </a:ext>
                  </a:extLst>
                </p:cNvPr>
                <p:cNvSpPr txBox="1">
                  <a:spLocks/>
                </p:cNvSpPr>
                <p:nvPr/>
              </p:nvSpPr>
              <p:spPr>
                <a:xfrm>
                  <a:off x="984536" y="2768117"/>
                  <a:ext cx="1900436" cy="419896"/>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es-ES" sz="1400" dirty="0"/>
                    <a:t>ORGANIZACIONES</a:t>
                  </a:r>
                </a:p>
              </p:txBody>
            </p:sp>
            <p:sp>
              <p:nvSpPr>
                <p:cNvPr id="84" name="Content Placeholder 2">
                  <a:extLst>
                    <a:ext uri="{FF2B5EF4-FFF2-40B4-BE49-F238E27FC236}">
                      <a16:creationId xmlns:a16="http://schemas.microsoft.com/office/drawing/2014/main" id="{D46596CD-DA3A-8BA5-760E-C114F51D9F35}"/>
                    </a:ext>
                  </a:extLst>
                </p:cNvPr>
                <p:cNvSpPr txBox="1">
                  <a:spLocks/>
                </p:cNvSpPr>
                <p:nvPr/>
              </p:nvSpPr>
              <p:spPr>
                <a:xfrm>
                  <a:off x="3461345" y="2772946"/>
                  <a:ext cx="1234832" cy="328849"/>
                </a:xfrm>
                <a:prstGeom prst="rect">
                  <a:avLst/>
                </a:prstGeom>
                <a:noFill/>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spcBef>
                      <a:spcPts val="1200"/>
                    </a:spcBef>
                    <a:spcAft>
                      <a:spcPts val="600"/>
                    </a:spcAft>
                    <a:buNone/>
                  </a:pPr>
                  <a:r>
                    <a:rPr lang="es-ES" sz="1400">
                      <a:solidFill>
                        <a:srgbClr val="A9DE4E"/>
                      </a:solidFill>
                    </a:rPr>
                    <a:t>PERSONAL</a:t>
                  </a:r>
                </a:p>
              </p:txBody>
            </p:sp>
            <p:sp>
              <p:nvSpPr>
                <p:cNvPr id="85" name="Rectangle: Top Corners Rounded 84">
                  <a:extLst>
                    <a:ext uri="{FF2B5EF4-FFF2-40B4-BE49-F238E27FC236}">
                      <a16:creationId xmlns:a16="http://schemas.microsoft.com/office/drawing/2014/main" id="{C91EB62A-4B79-AE2B-8E13-B4315C6B3E56}"/>
                    </a:ext>
                  </a:extLst>
                </p:cNvPr>
                <p:cNvSpPr/>
                <p:nvPr/>
              </p:nvSpPr>
              <p:spPr>
                <a:xfrm>
                  <a:off x="871835" y="2168532"/>
                  <a:ext cx="4057697" cy="529344"/>
                </a:xfrm>
                <a:prstGeom prst="round2SameRect">
                  <a:avLst>
                    <a:gd name="adj1" fmla="val 40351"/>
                    <a:gd name="adj2" fmla="val 0"/>
                  </a:avLst>
                </a:prstGeom>
                <a:solidFill>
                  <a:srgbClr val="E647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6" name="TextBox 85">
                  <a:extLst>
                    <a:ext uri="{FF2B5EF4-FFF2-40B4-BE49-F238E27FC236}">
                      <a16:creationId xmlns:a16="http://schemas.microsoft.com/office/drawing/2014/main" id="{72A012CE-4C78-89C1-323F-C0DC2FB982DD}"/>
                    </a:ext>
                  </a:extLst>
                </p:cNvPr>
                <p:cNvSpPr txBox="1"/>
                <p:nvPr/>
              </p:nvSpPr>
              <p:spPr>
                <a:xfrm>
                  <a:off x="1509953" y="2199820"/>
                  <a:ext cx="3217640" cy="523220"/>
                </a:xfrm>
                <a:prstGeom prst="rect">
                  <a:avLst/>
                </a:prstGeom>
                <a:noFill/>
              </p:spPr>
              <p:txBody>
                <a:bodyPr wrap="square" rtlCol="0">
                  <a:spAutoFit/>
                </a:bodyPr>
                <a:lstStyle/>
                <a:p>
                  <a:r>
                    <a:rPr lang="es-ES" sz="1400" b="1">
                      <a:solidFill>
                        <a:schemeClr val="bg1"/>
                      </a:solidFill>
                    </a:rPr>
                    <a:t>MALA COMUNICACIÓN Y COOPERACIÓN</a:t>
                  </a:r>
                </a:p>
              </p:txBody>
            </p:sp>
            <p:pic>
              <p:nvPicPr>
                <p:cNvPr id="87" name="Graphic 86">
                  <a:extLst>
                    <a:ext uri="{FF2B5EF4-FFF2-40B4-BE49-F238E27FC236}">
                      <a16:creationId xmlns:a16="http://schemas.microsoft.com/office/drawing/2014/main" id="{F538C888-64E7-627E-C16A-FC57F47A341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276146" y="4251907"/>
                  <a:ext cx="150389" cy="177732"/>
                </a:xfrm>
                <a:prstGeom prst="rect">
                  <a:avLst/>
                </a:prstGeom>
              </p:spPr>
            </p:pic>
          </p:grpSp>
          <p:pic>
            <p:nvPicPr>
              <p:cNvPr id="79" name="Graphic 78">
                <a:extLst>
                  <a:ext uri="{FF2B5EF4-FFF2-40B4-BE49-F238E27FC236}">
                    <a16:creationId xmlns:a16="http://schemas.microsoft.com/office/drawing/2014/main" id="{E680F6B5-74B8-2400-6538-8DEC1492046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065740" y="1870963"/>
                <a:ext cx="489170" cy="466935"/>
              </a:xfrm>
              <a:prstGeom prst="rect">
                <a:avLst/>
              </a:prstGeom>
            </p:spPr>
          </p:pic>
        </p:grpSp>
        <p:pic>
          <p:nvPicPr>
            <p:cNvPr id="76" name="Picture 75">
              <a:extLst>
                <a:ext uri="{FF2B5EF4-FFF2-40B4-BE49-F238E27FC236}">
                  <a16:creationId xmlns:a16="http://schemas.microsoft.com/office/drawing/2014/main" id="{26407AA7-87A4-AD70-4877-27A6D7698FD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31614" y="2701703"/>
              <a:ext cx="1011429" cy="1016291"/>
            </a:xfrm>
            <a:prstGeom prst="rect">
              <a:avLst/>
            </a:prstGeom>
          </p:spPr>
        </p:pic>
        <p:pic>
          <p:nvPicPr>
            <p:cNvPr id="77" name="Picture 76">
              <a:extLst>
                <a:ext uri="{FF2B5EF4-FFF2-40B4-BE49-F238E27FC236}">
                  <a16:creationId xmlns:a16="http://schemas.microsoft.com/office/drawing/2014/main" id="{D4535F05-DF0A-A884-582E-A8B7606CFBB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616704" y="2696564"/>
              <a:ext cx="1016291" cy="1016291"/>
            </a:xfrm>
            <a:prstGeom prst="rect">
              <a:avLst/>
            </a:prstGeom>
          </p:spPr>
        </p:pic>
      </p:grpSp>
      <p:sp>
        <p:nvSpPr>
          <p:cNvPr id="29" name="Rectangle 28">
            <a:extLst>
              <a:ext uri="{FF2B5EF4-FFF2-40B4-BE49-F238E27FC236}">
                <a16:creationId xmlns:a16="http://schemas.microsoft.com/office/drawing/2014/main" id="{1F4AFD87-7E3C-95C4-9167-B16A9474E2AF}"/>
              </a:ext>
              <a:ext uri="{C183D7F6-B498-43B3-948B-1728B52AA6E4}">
                <adec:decorative xmlns:adec="http://schemas.microsoft.com/office/drawing/2017/decorative" val="1"/>
              </a:ext>
            </a:extLst>
          </p:cNvPr>
          <p:cNvSpPr/>
          <p:nvPr/>
        </p:nvSpPr>
        <p:spPr>
          <a:xfrm>
            <a:off x="120316" y="5568141"/>
            <a:ext cx="11417968" cy="11098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92" name="Group 91" descr="Solo el 51 % de las organizaciones afirma que cuenta con la participación del personal a la hora de abordar los riesgos psicosociales. ">
            <a:extLst>
              <a:ext uri="{FF2B5EF4-FFF2-40B4-BE49-F238E27FC236}">
                <a16:creationId xmlns:a16="http://schemas.microsoft.com/office/drawing/2014/main" id="{B4A7BB91-524A-4AEB-00A7-EAE7B13F645F}"/>
              </a:ext>
            </a:extLst>
          </p:cNvPr>
          <p:cNvGrpSpPr/>
          <p:nvPr/>
        </p:nvGrpSpPr>
        <p:grpSpPr>
          <a:xfrm>
            <a:off x="1269422" y="4787683"/>
            <a:ext cx="8852178" cy="1641028"/>
            <a:chOff x="881776" y="4881619"/>
            <a:chExt cx="8852178" cy="1641028"/>
          </a:xfrm>
        </p:grpSpPr>
        <p:grpSp>
          <p:nvGrpSpPr>
            <p:cNvPr id="93" name="Group 92">
              <a:extLst>
                <a:ext uri="{FF2B5EF4-FFF2-40B4-BE49-F238E27FC236}">
                  <a16:creationId xmlns:a16="http://schemas.microsoft.com/office/drawing/2014/main" id="{B42987CB-F356-1208-0D2E-A09CB733F72A}"/>
                </a:ext>
              </a:extLst>
            </p:cNvPr>
            <p:cNvGrpSpPr/>
            <p:nvPr/>
          </p:nvGrpSpPr>
          <p:grpSpPr>
            <a:xfrm>
              <a:off x="881776" y="4881619"/>
              <a:ext cx="8852178" cy="1641028"/>
              <a:chOff x="1691289" y="4627998"/>
              <a:chExt cx="8852178" cy="1641028"/>
            </a:xfrm>
          </p:grpSpPr>
          <p:sp>
            <p:nvSpPr>
              <p:cNvPr id="95" name="Rectangle: Top Corners Rounded 94">
                <a:extLst>
                  <a:ext uri="{FF2B5EF4-FFF2-40B4-BE49-F238E27FC236}">
                    <a16:creationId xmlns:a16="http://schemas.microsoft.com/office/drawing/2014/main" id="{E40171EC-B0AD-45B0-B111-D90A0F846A28}"/>
                  </a:ext>
                </a:extLst>
              </p:cNvPr>
              <p:cNvSpPr/>
              <p:nvPr/>
            </p:nvSpPr>
            <p:spPr>
              <a:xfrm rot="10800000">
                <a:off x="1696605" y="4895252"/>
                <a:ext cx="8846862" cy="1373774"/>
              </a:xfrm>
              <a:prstGeom prst="round2SameRect">
                <a:avLst>
                  <a:gd name="adj1" fmla="val 5570"/>
                  <a:gd name="adj2" fmla="val 0"/>
                </a:avLst>
              </a:prstGeom>
              <a:solidFill>
                <a:srgbClr val="967EA7">
                  <a:alpha val="1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96" name="Group 95">
                <a:extLst>
                  <a:ext uri="{FF2B5EF4-FFF2-40B4-BE49-F238E27FC236}">
                    <a16:creationId xmlns:a16="http://schemas.microsoft.com/office/drawing/2014/main" id="{187B51C5-0470-281D-A47C-BB9E8CE95786}"/>
                  </a:ext>
                </a:extLst>
              </p:cNvPr>
              <p:cNvGrpSpPr/>
              <p:nvPr/>
            </p:nvGrpSpPr>
            <p:grpSpPr>
              <a:xfrm>
                <a:off x="1691289" y="4627998"/>
                <a:ext cx="8839734" cy="1639967"/>
                <a:chOff x="881775" y="2168532"/>
                <a:chExt cx="8839734" cy="1639967"/>
              </a:xfrm>
            </p:grpSpPr>
            <p:sp>
              <p:nvSpPr>
                <p:cNvPr id="98" name="Rectangle: Top Corners Rounded 97">
                  <a:extLst>
                    <a:ext uri="{FF2B5EF4-FFF2-40B4-BE49-F238E27FC236}">
                      <a16:creationId xmlns:a16="http://schemas.microsoft.com/office/drawing/2014/main" id="{9E6EB131-E8A8-7E95-C383-289B204F3753}"/>
                    </a:ext>
                  </a:extLst>
                </p:cNvPr>
                <p:cNvSpPr/>
                <p:nvPr/>
              </p:nvSpPr>
              <p:spPr>
                <a:xfrm rot="10800000">
                  <a:off x="887091" y="2437617"/>
                  <a:ext cx="8834418" cy="1370882"/>
                </a:xfrm>
                <a:prstGeom prst="round2SameRect">
                  <a:avLst>
                    <a:gd name="adj1" fmla="val 5400"/>
                    <a:gd name="adj2" fmla="val 0"/>
                  </a:avLst>
                </a:prstGeom>
                <a:noFill/>
                <a:ln w="9525">
                  <a:solidFill>
                    <a:srgbClr val="967EA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9" name="Content Placeholder 2">
                  <a:extLst>
                    <a:ext uri="{FF2B5EF4-FFF2-40B4-BE49-F238E27FC236}">
                      <a16:creationId xmlns:a16="http://schemas.microsoft.com/office/drawing/2014/main" id="{ACEBEDBF-2310-D95D-DC23-53E5A1262D55}"/>
                    </a:ext>
                  </a:extLst>
                </p:cNvPr>
                <p:cNvSpPr txBox="1">
                  <a:spLocks/>
                </p:cNvSpPr>
                <p:nvPr/>
              </p:nvSpPr>
              <p:spPr>
                <a:xfrm>
                  <a:off x="990143" y="3053138"/>
                  <a:ext cx="817166" cy="459555"/>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es-ES" sz="1400"/>
                    <a:t>SOLO</a:t>
                  </a:r>
                </a:p>
              </p:txBody>
            </p:sp>
            <p:sp>
              <p:nvSpPr>
                <p:cNvPr id="100" name="Content Placeholder 2" descr="Recuadro que muestra el porcentaje de participación del personal en las organizaciones a la hora de abordar los riesgos psicosociales en el trabajo. El porcentaje es del 51 por ciento. ">
                  <a:extLst>
                    <a:ext uri="{FF2B5EF4-FFF2-40B4-BE49-F238E27FC236}">
                      <a16:creationId xmlns:a16="http://schemas.microsoft.com/office/drawing/2014/main" id="{3994B876-AAE8-E8B6-4731-D4BFD324526D}"/>
                    </a:ext>
                  </a:extLst>
                </p:cNvPr>
                <p:cNvSpPr txBox="1">
                  <a:spLocks/>
                </p:cNvSpPr>
                <p:nvPr/>
              </p:nvSpPr>
              <p:spPr>
                <a:xfrm>
                  <a:off x="2643432" y="2676919"/>
                  <a:ext cx="3011414" cy="959059"/>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es-ES" sz="1600" b="0" dirty="0"/>
                    <a:t>de las organizaciones afirman que su personal participa en la gestión de los riesgos psicosociales.</a:t>
                  </a:r>
                </a:p>
              </p:txBody>
            </p:sp>
            <p:sp>
              <p:nvSpPr>
                <p:cNvPr id="101" name="Rectangle: Top Corners Rounded 100">
                  <a:extLst>
                    <a:ext uri="{FF2B5EF4-FFF2-40B4-BE49-F238E27FC236}">
                      <a16:creationId xmlns:a16="http://schemas.microsoft.com/office/drawing/2014/main" id="{28EDE9BD-0690-4F32-3C23-35FAF40A3780}"/>
                    </a:ext>
                  </a:extLst>
                </p:cNvPr>
                <p:cNvSpPr/>
                <p:nvPr/>
              </p:nvSpPr>
              <p:spPr>
                <a:xfrm>
                  <a:off x="881775" y="2168532"/>
                  <a:ext cx="8834422" cy="348411"/>
                </a:xfrm>
                <a:prstGeom prst="round2SameRect">
                  <a:avLst>
                    <a:gd name="adj1" fmla="val 40351"/>
                    <a:gd name="adj2" fmla="val 0"/>
                  </a:avLst>
                </a:prstGeom>
                <a:solidFill>
                  <a:srgbClr val="967E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2" name="TextBox 101">
                  <a:extLst>
                    <a:ext uri="{FF2B5EF4-FFF2-40B4-BE49-F238E27FC236}">
                      <a16:creationId xmlns:a16="http://schemas.microsoft.com/office/drawing/2014/main" id="{14F6540A-FFD1-DC25-8F0A-F8B629B38F32}"/>
                    </a:ext>
                  </a:extLst>
                </p:cNvPr>
                <p:cNvSpPr txBox="1"/>
                <p:nvPr/>
              </p:nvSpPr>
              <p:spPr>
                <a:xfrm>
                  <a:off x="1500427" y="2199820"/>
                  <a:ext cx="4087205" cy="307777"/>
                </a:xfrm>
                <a:prstGeom prst="rect">
                  <a:avLst/>
                </a:prstGeom>
                <a:noFill/>
              </p:spPr>
              <p:txBody>
                <a:bodyPr wrap="square" rtlCol="0">
                  <a:spAutoFit/>
                </a:bodyPr>
                <a:lstStyle/>
                <a:p>
                  <a:r>
                    <a:rPr lang="es-ES" sz="1400" b="1">
                      <a:solidFill>
                        <a:schemeClr val="bg1"/>
                      </a:solidFill>
                    </a:rPr>
                    <a:t>PARTICIPACIÓN DEL PERSONAL</a:t>
                  </a:r>
                </a:p>
              </p:txBody>
            </p:sp>
          </p:grpSp>
          <p:pic>
            <p:nvPicPr>
              <p:cNvPr id="97" name="Graphic 96">
                <a:extLst>
                  <a:ext uri="{FF2B5EF4-FFF2-40B4-BE49-F238E27FC236}">
                    <a16:creationId xmlns:a16="http://schemas.microsoft.com/office/drawing/2014/main" id="{0C493727-3E75-7FAB-9B5B-71EF55D96072}"/>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845211" y="4756673"/>
                <a:ext cx="458249" cy="476220"/>
              </a:xfrm>
              <a:prstGeom prst="rect">
                <a:avLst/>
              </a:prstGeom>
            </p:spPr>
          </p:pic>
        </p:grpSp>
        <p:pic>
          <p:nvPicPr>
            <p:cNvPr id="94" name="Picture 93">
              <a:extLst>
                <a:ext uri="{FF2B5EF4-FFF2-40B4-BE49-F238E27FC236}">
                  <a16:creationId xmlns:a16="http://schemas.microsoft.com/office/drawing/2014/main" id="{C1167B6E-7195-D6F7-DDBA-2F3ED4FBE4C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654990" y="5410738"/>
              <a:ext cx="1011429" cy="1011429"/>
            </a:xfrm>
            <a:prstGeom prst="rect">
              <a:avLst/>
            </a:prstGeom>
          </p:spPr>
        </p:pic>
      </p:grpSp>
      <p:pic>
        <p:nvPicPr>
          <p:cNvPr id="104" name="Picture 103">
            <a:extLst>
              <a:ext uri="{FF2B5EF4-FFF2-40B4-BE49-F238E27FC236}">
                <a16:creationId xmlns:a16="http://schemas.microsoft.com/office/drawing/2014/main" id="{8C13DF95-DF72-2414-8771-5094A22C232D}"/>
              </a:ext>
              <a:ext uri="{C183D7F6-B498-43B3-948B-1728B52AA6E4}">
                <adec:decorative xmlns:adec="http://schemas.microsoft.com/office/drawing/2017/decorative" val="1"/>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192658" y="4438230"/>
            <a:ext cx="4499238" cy="2011854"/>
          </a:xfrm>
          <a:prstGeom prst="rect">
            <a:avLst/>
          </a:prstGeom>
        </p:spPr>
      </p:pic>
      <p:sp>
        <p:nvSpPr>
          <p:cNvPr id="105" name="Content Placeholder 2">
            <a:extLst>
              <a:ext uri="{FF2B5EF4-FFF2-40B4-BE49-F238E27FC236}">
                <a16:creationId xmlns:a16="http://schemas.microsoft.com/office/drawing/2014/main" id="{94E8A230-2C71-6901-AA45-D427AF0A206A}"/>
              </a:ext>
            </a:extLst>
          </p:cNvPr>
          <p:cNvSpPr txBox="1">
            <a:spLocks/>
          </p:cNvSpPr>
          <p:nvPr/>
        </p:nvSpPr>
        <p:spPr>
          <a:xfrm>
            <a:off x="6474663" y="5233377"/>
            <a:ext cx="2870939" cy="906549"/>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es-ES" sz="1400" dirty="0"/>
              <a:t>La participación del personal es fundamental para identificar los riesgos y encontrar soluciones eficaces de forma conjunta.</a:t>
            </a:r>
          </a:p>
        </p:txBody>
      </p:sp>
      <p:cxnSp>
        <p:nvCxnSpPr>
          <p:cNvPr id="106" name="Straight Connector 105">
            <a:extLst>
              <a:ext uri="{FF2B5EF4-FFF2-40B4-BE49-F238E27FC236}">
                <a16:creationId xmlns:a16="http://schemas.microsoft.com/office/drawing/2014/main" id="{9C028D6A-574C-CC41-4A14-71FB0B9713B0}"/>
              </a:ext>
              <a:ext uri="{C183D7F6-B498-43B3-948B-1728B52AA6E4}">
                <adec:decorative xmlns:adec="http://schemas.microsoft.com/office/drawing/2017/decorative" val="1"/>
              </a:ext>
            </a:extLst>
          </p:cNvPr>
          <p:cNvCxnSpPr>
            <a:cxnSpLocks/>
          </p:cNvCxnSpPr>
          <p:nvPr/>
        </p:nvCxnSpPr>
        <p:spPr>
          <a:xfrm>
            <a:off x="6087014" y="5322675"/>
            <a:ext cx="0" cy="1106036"/>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10972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BA438-0F2E-9C64-4D00-CD1C2707EEF5}"/>
              </a:ext>
              <a:ext uri="{C183D7F6-B498-43B3-948B-1728B52AA6E4}">
                <adec:decorative xmlns:adec="http://schemas.microsoft.com/office/drawing/2017/decorative" val="0"/>
              </a:ext>
            </a:extLst>
          </p:cNvPr>
          <p:cNvSpPr>
            <a:spLocks noGrp="1"/>
          </p:cNvSpPr>
          <p:nvPr>
            <p:ph type="title"/>
          </p:nvPr>
        </p:nvSpPr>
        <p:spPr/>
        <p:txBody>
          <a:bodyPr/>
          <a:lstStyle/>
          <a:p>
            <a:r>
              <a:rPr lang="es-ES" dirty="0">
                <a:solidFill>
                  <a:srgbClr val="003399"/>
                </a:solidFill>
              </a:rPr>
              <a:t>Panorama </a:t>
            </a:r>
            <a:r>
              <a:rPr lang="es-ES" dirty="0"/>
              <a:t>general: la visión de la organización -2-</a:t>
            </a:r>
          </a:p>
        </p:txBody>
      </p:sp>
      <p:sp>
        <p:nvSpPr>
          <p:cNvPr id="13" name="TextBox 2">
            <a:extLst>
              <a:ext uri="{FF2B5EF4-FFF2-40B4-BE49-F238E27FC236}">
                <a16:creationId xmlns:a16="http://schemas.microsoft.com/office/drawing/2014/main" id="{BA3B64AA-D43C-97A4-0D72-0979C37CABFA}"/>
              </a:ext>
            </a:extLst>
          </p:cNvPr>
          <p:cNvSpPr txBox="1"/>
          <p:nvPr/>
        </p:nvSpPr>
        <p:spPr>
          <a:xfrm>
            <a:off x="1" y="1293442"/>
            <a:ext cx="9385300" cy="52322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s-ES" sz="1800" b="1">
                <a:latin typeface="+mn-lt"/>
              </a:rPr>
              <a:t>Riesgos psicosociales presentes en las organizaciones:</a:t>
            </a:r>
          </a:p>
        </p:txBody>
      </p:sp>
      <p:graphicFrame>
        <p:nvGraphicFramePr>
          <p:cNvPr id="7" name="Chart 6" descr="Gráfico comparativo de los riesgos psicosociales presentes en las organizaciones en 2019 y 2024:&#10;&#10;Contactos conflictivos con clientela, pacientes, alumnado, etc. 2019: 59 %. 2024: 56 %&#10;Apremio de tiempo. 2019: 45 % 2024: 43%&#10;Mala comunicación o cooperación en la organización. 2019: 18 % 2024: 19%&#10;Jornadas de trabajo largas o irregulares  2019: 21 % 2024: 18%&#10;Temor a la pérdida del empleo  2019: 11 % 2024: 10 %&#10;&#10;&#10;&#10;">
            <a:extLst>
              <a:ext uri="{FF2B5EF4-FFF2-40B4-BE49-F238E27FC236}">
                <a16:creationId xmlns:a16="http://schemas.microsoft.com/office/drawing/2014/main" id="{25A46D38-6881-B00D-95B5-8E342FDBB6C1}"/>
              </a:ext>
            </a:extLst>
          </p:cNvPr>
          <p:cNvGraphicFramePr>
            <a:graphicFrameLocks/>
          </p:cNvGraphicFramePr>
          <p:nvPr>
            <p:extLst>
              <p:ext uri="{D42A27DB-BD31-4B8C-83A1-F6EECF244321}">
                <p14:modId xmlns:p14="http://schemas.microsoft.com/office/powerpoint/2010/main" val="4126198788"/>
              </p:ext>
            </p:extLst>
          </p:nvPr>
        </p:nvGraphicFramePr>
        <p:xfrm>
          <a:off x="2027140" y="1434014"/>
          <a:ext cx="7584260" cy="4206535"/>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a:extLst>
              <a:ext uri="{FF2B5EF4-FFF2-40B4-BE49-F238E27FC236}">
                <a16:creationId xmlns:a16="http://schemas.microsoft.com/office/drawing/2014/main" id="{2ECF66E0-FB21-2548-B71C-FFBFC3E2A706}"/>
              </a:ext>
            </a:extLst>
          </p:cNvPr>
          <p:cNvSpPr txBox="1"/>
          <p:nvPr/>
        </p:nvSpPr>
        <p:spPr>
          <a:xfrm>
            <a:off x="3954995" y="5854350"/>
            <a:ext cx="6093994" cy="276999"/>
          </a:xfrm>
          <a:prstGeom prst="rect">
            <a:avLst/>
          </a:prstGeom>
          <a:noFill/>
        </p:spPr>
        <p:txBody>
          <a:bodyPr wrap="square">
            <a:spAutoFit/>
          </a:bodyPr>
          <a:lstStyle/>
          <a:p>
            <a:r>
              <a:rPr lang="es-ES" sz="1200" i="1">
                <a:effectLst/>
              </a:rPr>
              <a:t>Fuente: </a:t>
            </a:r>
            <a:r>
              <a:rPr lang="es-ES" sz="1200">
                <a:effectLst/>
              </a:rPr>
              <a:t>ESENER 2024 - Base: todas las empresas de la EU-27.</a:t>
            </a:r>
          </a:p>
        </p:txBody>
      </p:sp>
      <p:pic>
        <p:nvPicPr>
          <p:cNvPr id="8" name="Graphic 7">
            <a:extLst>
              <a:ext uri="{FF2B5EF4-FFF2-40B4-BE49-F238E27FC236}">
                <a16:creationId xmlns:a16="http://schemas.microsoft.com/office/drawing/2014/main" id="{F89978D5-6BB2-6486-CD4B-DAA555F47461}"/>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714750" y="5767698"/>
            <a:ext cx="240245" cy="283925"/>
          </a:xfrm>
          <a:prstGeom prst="rect">
            <a:avLst/>
          </a:prstGeom>
        </p:spPr>
      </p:pic>
    </p:spTree>
    <p:extLst>
      <p:ext uri="{BB962C8B-B14F-4D97-AF65-F5344CB8AC3E}">
        <p14:creationId xmlns:p14="http://schemas.microsoft.com/office/powerpoint/2010/main" val="4528117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DA10D-02FB-5290-F3A4-BE123CA9B049}"/>
              </a:ext>
            </a:extLst>
          </p:cNvPr>
          <p:cNvSpPr>
            <a:spLocks noGrp="1"/>
          </p:cNvSpPr>
          <p:nvPr>
            <p:ph type="title"/>
          </p:nvPr>
        </p:nvSpPr>
        <p:spPr/>
        <p:txBody>
          <a:bodyPr/>
          <a:lstStyle/>
          <a:p>
            <a:r>
              <a:rPr lang="es-ES"/>
              <a:t>Fines y objetivos de la campaña</a:t>
            </a:r>
          </a:p>
        </p:txBody>
      </p:sp>
      <p:sp>
        <p:nvSpPr>
          <p:cNvPr id="4" name="TextBox 2">
            <a:extLst>
              <a:ext uri="{FF2B5EF4-FFF2-40B4-BE49-F238E27FC236}">
                <a16:creationId xmlns:a16="http://schemas.microsoft.com/office/drawing/2014/main" id="{16810895-3B97-1A8C-EBA3-1D1C6355CC2D}"/>
              </a:ext>
            </a:extLst>
          </p:cNvPr>
          <p:cNvSpPr txBox="1"/>
          <p:nvPr/>
        </p:nvSpPr>
        <p:spPr>
          <a:xfrm>
            <a:off x="1" y="1293442"/>
            <a:ext cx="9385300"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s-ES" sz="1800" b="1">
                <a:latin typeface="+mn-lt"/>
              </a:rPr>
              <a:t>Sensibilizar sobre: </a:t>
            </a:r>
          </a:p>
        </p:txBody>
      </p:sp>
      <p:sp>
        <p:nvSpPr>
          <p:cNvPr id="7" name="Content Placeholder 2">
            <a:extLst>
              <a:ext uri="{FF2B5EF4-FFF2-40B4-BE49-F238E27FC236}">
                <a16:creationId xmlns:a16="http://schemas.microsoft.com/office/drawing/2014/main" id="{1372602C-481B-8EC5-5FE3-0280CA503DA0}"/>
              </a:ext>
            </a:extLst>
          </p:cNvPr>
          <p:cNvSpPr txBox="1">
            <a:spLocks/>
          </p:cNvSpPr>
          <p:nvPr/>
        </p:nvSpPr>
        <p:spPr>
          <a:xfrm>
            <a:off x="600000" y="1836925"/>
            <a:ext cx="9052001" cy="941403"/>
          </a:xfrm>
          <a:prstGeom prst="rect">
            <a:avLst/>
          </a:prstGeom>
        </p:spPr>
        <p:txBody>
          <a:bodyPr vert="horz" lIns="121920" tIns="60960" rIns="121920" bIns="6096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233363" indent="-233363">
              <a:spcBef>
                <a:spcPts val="600"/>
              </a:spcBef>
              <a:spcAft>
                <a:spcPts val="600"/>
              </a:spcAft>
            </a:pPr>
            <a:r>
              <a:rPr lang="es-ES" sz="1800" b="0" dirty="0"/>
              <a:t>el </a:t>
            </a:r>
            <a:r>
              <a:rPr lang="es-ES" sz="1800" dirty="0"/>
              <a:t>efecto de un buen entorno de trabajo en la salud mental y el bienestar</a:t>
            </a:r>
            <a:r>
              <a:rPr lang="es-ES" sz="1800" b="0" dirty="0"/>
              <a:t>;</a:t>
            </a:r>
          </a:p>
          <a:p>
            <a:pPr marL="233363" indent="-233363">
              <a:spcBef>
                <a:spcPts val="600"/>
              </a:spcBef>
              <a:spcAft>
                <a:spcPts val="600"/>
              </a:spcAft>
            </a:pPr>
            <a:r>
              <a:rPr lang="es-ES" sz="1800" b="0" dirty="0"/>
              <a:t>la importancia de </a:t>
            </a:r>
            <a:r>
              <a:rPr lang="es-ES" sz="1800" dirty="0"/>
              <a:t>evaluar</a:t>
            </a:r>
            <a:r>
              <a:rPr lang="es-ES" sz="1800" b="0" dirty="0"/>
              <a:t>, </a:t>
            </a:r>
            <a:r>
              <a:rPr lang="es-ES" sz="1800" dirty="0"/>
              <a:t>prevenir y gestionar los riesgos psicosociales</a:t>
            </a:r>
            <a:r>
              <a:rPr lang="es-ES" sz="1800" b="0" dirty="0"/>
              <a:t>. </a:t>
            </a:r>
            <a:r>
              <a:rPr lang="es-ES" sz="1800" dirty="0"/>
              <a:t> </a:t>
            </a:r>
          </a:p>
          <a:p>
            <a:pPr marL="0" indent="0">
              <a:spcBef>
                <a:spcPts val="600"/>
              </a:spcBef>
              <a:spcAft>
                <a:spcPts val="600"/>
              </a:spcAft>
              <a:buNone/>
            </a:pPr>
            <a:endParaRPr lang="en-GB" sz="1800" b="0" dirty="0"/>
          </a:p>
        </p:txBody>
      </p:sp>
      <p:sp>
        <p:nvSpPr>
          <p:cNvPr id="5" name="TextBox 2">
            <a:extLst>
              <a:ext uri="{FF2B5EF4-FFF2-40B4-BE49-F238E27FC236}">
                <a16:creationId xmlns:a16="http://schemas.microsoft.com/office/drawing/2014/main" id="{14A5E75E-DFA9-8862-DC12-065B059B0E9F}"/>
              </a:ext>
            </a:extLst>
          </p:cNvPr>
          <p:cNvSpPr txBox="1"/>
          <p:nvPr/>
        </p:nvSpPr>
        <p:spPr>
          <a:xfrm>
            <a:off x="1" y="2894648"/>
            <a:ext cx="7277099"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s-ES" sz="1800" b="1">
                <a:latin typeface="+mn-lt"/>
              </a:rPr>
              <a:t>Fomentar:</a:t>
            </a:r>
          </a:p>
        </p:txBody>
      </p:sp>
      <p:sp>
        <p:nvSpPr>
          <p:cNvPr id="6" name="Content Placeholder 2">
            <a:extLst>
              <a:ext uri="{FF2B5EF4-FFF2-40B4-BE49-F238E27FC236}">
                <a16:creationId xmlns:a16="http://schemas.microsoft.com/office/drawing/2014/main" id="{C5F18C02-0207-3E05-D877-F290FBE54F2D}"/>
              </a:ext>
            </a:extLst>
          </p:cNvPr>
          <p:cNvSpPr txBox="1">
            <a:spLocks/>
          </p:cNvSpPr>
          <p:nvPr/>
        </p:nvSpPr>
        <p:spPr>
          <a:xfrm>
            <a:off x="599997" y="3430202"/>
            <a:ext cx="6677103" cy="2693871"/>
          </a:xfrm>
          <a:prstGeom prst="rect">
            <a:avLst/>
          </a:prstGeom>
        </p:spPr>
        <p:txBody>
          <a:bodyPr vert="horz" lIns="121920" tIns="60960" rIns="121920" bIns="6096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233363" indent="-233363">
              <a:spcBef>
                <a:spcPts val="600"/>
              </a:spcBef>
              <a:spcAft>
                <a:spcPts val="600"/>
              </a:spcAft>
            </a:pPr>
            <a:r>
              <a:rPr lang="es-ES" sz="1800" dirty="0"/>
              <a:t>la creación de redes entre las partes interesadas</a:t>
            </a:r>
            <a:r>
              <a:rPr lang="es-ES" sz="1800" b="0" dirty="0"/>
              <a:t>;</a:t>
            </a:r>
          </a:p>
          <a:p>
            <a:pPr marL="233363" indent="-233363">
              <a:spcBef>
                <a:spcPts val="600"/>
              </a:spcBef>
              <a:spcAft>
                <a:spcPts val="600"/>
              </a:spcAft>
            </a:pPr>
            <a:r>
              <a:rPr lang="es-ES" sz="1800" b="0" dirty="0"/>
              <a:t>la cooperación con </a:t>
            </a:r>
            <a:r>
              <a:rPr lang="es-ES" sz="1800" dirty="0"/>
              <a:t>todas las partes en el lugar de trabajo</a:t>
            </a:r>
            <a:r>
              <a:rPr lang="es-ES" sz="1800" b="0" dirty="0"/>
              <a:t>;</a:t>
            </a:r>
          </a:p>
          <a:p>
            <a:pPr marL="233363" indent="-233363">
              <a:spcBef>
                <a:spcPts val="600"/>
              </a:spcBef>
              <a:spcAft>
                <a:spcPts val="600"/>
              </a:spcAft>
            </a:pPr>
            <a:r>
              <a:rPr lang="es-ES" sz="1800" b="0" dirty="0"/>
              <a:t>la promoción de un </a:t>
            </a:r>
            <a:r>
              <a:rPr lang="es-ES" sz="1800" dirty="0"/>
              <a:t>entorno laboral solidario</a:t>
            </a:r>
            <a:r>
              <a:rPr lang="es-ES" sz="1800" b="0" dirty="0"/>
              <a:t>,</a:t>
            </a:r>
            <a:r>
              <a:rPr lang="es-ES" sz="1800" dirty="0"/>
              <a:t> inclusivo</a:t>
            </a:r>
            <a:r>
              <a:rPr lang="es-ES" sz="1800" b="0" dirty="0"/>
              <a:t> y </a:t>
            </a:r>
            <a:r>
              <a:rPr lang="es-ES" sz="1800" dirty="0"/>
              <a:t>que favorezca la salud mental</a:t>
            </a:r>
            <a:r>
              <a:rPr lang="es-ES" sz="1800" b="0" dirty="0"/>
              <a:t>;</a:t>
            </a:r>
          </a:p>
          <a:p>
            <a:pPr marL="233363" indent="-233363">
              <a:spcBef>
                <a:spcPts val="600"/>
              </a:spcBef>
              <a:spcAft>
                <a:spcPts val="600"/>
              </a:spcAft>
            </a:pPr>
            <a:r>
              <a:rPr lang="es-ES" sz="1800" dirty="0"/>
              <a:t>la vinculación de los riesgos psicosociales con otros aspectos de seguridad y salud en el trabajo (SST) </a:t>
            </a:r>
            <a:r>
              <a:rPr lang="es-ES" sz="1800" b="0" dirty="0"/>
              <a:t>para garantizar un enfoque global. </a:t>
            </a:r>
          </a:p>
          <a:p>
            <a:pPr>
              <a:spcBef>
                <a:spcPts val="600"/>
              </a:spcBef>
              <a:spcAft>
                <a:spcPts val="600"/>
              </a:spcAft>
            </a:pPr>
            <a:endParaRPr lang="en-GB" sz="1800" dirty="0"/>
          </a:p>
          <a:p>
            <a:pPr marL="0" indent="0">
              <a:spcBef>
                <a:spcPts val="600"/>
              </a:spcBef>
              <a:spcAft>
                <a:spcPts val="600"/>
              </a:spcAft>
              <a:buNone/>
            </a:pPr>
            <a:endParaRPr lang="en-GB" sz="1800" dirty="0"/>
          </a:p>
          <a:p>
            <a:pPr marL="0" indent="0">
              <a:spcBef>
                <a:spcPts val="600"/>
              </a:spcBef>
              <a:spcAft>
                <a:spcPts val="600"/>
              </a:spcAft>
              <a:buNone/>
            </a:pPr>
            <a:endParaRPr lang="en-GB" sz="1800" dirty="0"/>
          </a:p>
          <a:p>
            <a:pPr marL="0" indent="0">
              <a:spcBef>
                <a:spcPts val="600"/>
              </a:spcBef>
              <a:spcAft>
                <a:spcPts val="600"/>
              </a:spcAft>
              <a:buNone/>
            </a:pPr>
            <a:endParaRPr lang="en-GB" sz="1800" b="0" dirty="0"/>
          </a:p>
        </p:txBody>
      </p:sp>
      <p:pic>
        <p:nvPicPr>
          <p:cNvPr id="9" name="Picture 8" descr="Fotografía en forma de nube que muestra a un grupo de trabajadores alrededor de un panel de figuras. En la imagen, a la izquierda hay un muñeco verde. La imagen se centra en las medidas organizativas necesarias para fomentar la salud mental en el trabajo.  ">
            <a:extLst>
              <a:ext uri="{FF2B5EF4-FFF2-40B4-BE49-F238E27FC236}">
                <a16:creationId xmlns:a16="http://schemas.microsoft.com/office/drawing/2014/main" id="{F096355A-2958-5289-6E4A-A17E8FA573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44793" y="4670307"/>
            <a:ext cx="4017612" cy="2091109"/>
          </a:xfrm>
          <a:prstGeom prst="rect">
            <a:avLst/>
          </a:prstGeom>
        </p:spPr>
      </p:pic>
    </p:spTree>
    <p:extLst>
      <p:ext uri="{BB962C8B-B14F-4D97-AF65-F5344CB8AC3E}">
        <p14:creationId xmlns:p14="http://schemas.microsoft.com/office/powerpoint/2010/main" val="30872334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AD3B3-6F43-47EA-C5AC-2A9DC72728EB}"/>
              </a:ext>
            </a:extLst>
          </p:cNvPr>
          <p:cNvSpPr>
            <a:spLocks noGrp="1"/>
          </p:cNvSpPr>
          <p:nvPr>
            <p:ph type="title"/>
          </p:nvPr>
        </p:nvSpPr>
        <p:spPr/>
        <p:txBody>
          <a:bodyPr/>
          <a:lstStyle/>
          <a:p>
            <a:r>
              <a:rPr lang="es-ES"/>
              <a:t>¿A quién va dirigida la campaña? ¿Quién debe participar?</a:t>
            </a:r>
          </a:p>
        </p:txBody>
      </p:sp>
      <p:sp>
        <p:nvSpPr>
          <p:cNvPr id="5" name="Speech Bubble: Rectangle 4">
            <a:extLst>
              <a:ext uri="{FF2B5EF4-FFF2-40B4-BE49-F238E27FC236}">
                <a16:creationId xmlns:a16="http://schemas.microsoft.com/office/drawing/2014/main" id="{A6E16FD6-934F-2E06-A455-D69B1BC34AB6}"/>
              </a:ext>
            </a:extLst>
          </p:cNvPr>
          <p:cNvSpPr/>
          <p:nvPr/>
        </p:nvSpPr>
        <p:spPr>
          <a:xfrm>
            <a:off x="703232" y="1531088"/>
            <a:ext cx="6364049" cy="578138"/>
          </a:xfrm>
          <a:prstGeom prst="wedgeRectCallout">
            <a:avLst>
              <a:gd name="adj1" fmla="val 52413"/>
              <a:gd name="adj2" fmla="val 23359"/>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pPr>
              <a:buNone/>
            </a:pPr>
            <a:r>
              <a:rPr lang="es-ES" sz="1800" b="1">
                <a:solidFill>
                  <a:srgbClr val="003399"/>
                </a:solidFill>
              </a:rPr>
              <a:t>La salud mental es una responsabilidad compartida. </a:t>
            </a:r>
          </a:p>
        </p:txBody>
      </p:sp>
      <p:sp>
        <p:nvSpPr>
          <p:cNvPr id="4" name="TextBox 3">
            <a:extLst>
              <a:ext uri="{FF2B5EF4-FFF2-40B4-BE49-F238E27FC236}">
                <a16:creationId xmlns:a16="http://schemas.microsoft.com/office/drawing/2014/main" id="{BD5E20E1-F7B3-E4E9-82E6-ECD4246321AF}"/>
              </a:ext>
            </a:extLst>
          </p:cNvPr>
          <p:cNvSpPr txBox="1"/>
          <p:nvPr/>
        </p:nvSpPr>
        <p:spPr>
          <a:xfrm>
            <a:off x="950657" y="2376880"/>
            <a:ext cx="5259149" cy="3449762"/>
          </a:xfrm>
          <a:prstGeom prst="rect">
            <a:avLst/>
          </a:prstGeom>
          <a:noFill/>
        </p:spPr>
        <p:txBody>
          <a:bodyPr wrap="square" rtlCol="0">
            <a:noAutofit/>
          </a:bodyPr>
          <a:lstStyle/>
          <a:p>
            <a:pPr marL="233363" indent="-233363">
              <a:buFont typeface="Wingdings" panose="05000000000000000000" pitchFamily="2" charset="2"/>
              <a:buChar char="§"/>
            </a:pPr>
            <a:r>
              <a:rPr lang="es-ES" sz="1800" dirty="0">
                <a:solidFill>
                  <a:schemeClr val="tx2"/>
                </a:solidFill>
              </a:rPr>
              <a:t>Empresas de todos los tamaños </a:t>
            </a:r>
          </a:p>
          <a:p>
            <a:pPr marL="233363" indent="-233363">
              <a:buFont typeface="Wingdings" panose="05000000000000000000" pitchFamily="2" charset="2"/>
              <a:buChar char="§"/>
            </a:pPr>
            <a:r>
              <a:rPr lang="es-ES" sz="1800" dirty="0">
                <a:solidFill>
                  <a:schemeClr val="tx2"/>
                </a:solidFill>
              </a:rPr>
              <a:t>Los trabajadores y trabajadoras </a:t>
            </a:r>
          </a:p>
          <a:p>
            <a:pPr marL="233363" indent="-233363">
              <a:buFont typeface="Wingdings" panose="05000000000000000000" pitchFamily="2" charset="2"/>
              <a:buChar char="§"/>
            </a:pPr>
            <a:r>
              <a:rPr lang="es-ES" sz="1800" dirty="0">
                <a:solidFill>
                  <a:schemeClr val="tx2"/>
                </a:solidFill>
              </a:rPr>
              <a:t>Interlocutores e interlocutoras sociales</a:t>
            </a:r>
          </a:p>
          <a:p>
            <a:pPr marL="233363" indent="-233363">
              <a:buFont typeface="Wingdings" panose="05000000000000000000" pitchFamily="2" charset="2"/>
              <a:buChar char="§"/>
            </a:pPr>
            <a:r>
              <a:rPr lang="es-ES" dirty="0">
                <a:solidFill>
                  <a:schemeClr val="tx2"/>
                </a:solidFill>
              </a:rPr>
              <a:t>In</a:t>
            </a:r>
            <a:r>
              <a:rPr lang="es-ES" sz="1800" dirty="0">
                <a:solidFill>
                  <a:schemeClr val="tx2"/>
                </a:solidFill>
              </a:rPr>
              <a:t>spección de trabajo </a:t>
            </a:r>
          </a:p>
          <a:p>
            <a:pPr marL="233363" indent="-233363">
              <a:buFont typeface="Wingdings" panose="05000000000000000000" pitchFamily="2" charset="2"/>
              <a:buChar char="§"/>
            </a:pPr>
            <a:r>
              <a:rPr lang="es-ES" sz="1800" dirty="0">
                <a:solidFill>
                  <a:schemeClr val="tx2"/>
                </a:solidFill>
              </a:rPr>
              <a:t>Profesionales de la SST </a:t>
            </a:r>
          </a:p>
          <a:p>
            <a:pPr marL="233363" indent="-233363">
              <a:buFont typeface="Wingdings" panose="05000000000000000000" pitchFamily="2" charset="2"/>
              <a:buChar char="§"/>
            </a:pPr>
            <a:r>
              <a:rPr lang="es-ES" sz="1800" dirty="0">
                <a:solidFill>
                  <a:schemeClr val="tx2"/>
                </a:solidFill>
              </a:rPr>
              <a:t>Organizaciones dedicadas a la salud mental</a:t>
            </a:r>
          </a:p>
          <a:p>
            <a:pPr marL="233363" indent="-233363">
              <a:buFont typeface="Wingdings" panose="05000000000000000000" pitchFamily="2" charset="2"/>
              <a:buChar char="§"/>
            </a:pPr>
            <a:r>
              <a:rPr lang="es-ES" sz="1800" dirty="0">
                <a:solidFill>
                  <a:schemeClr val="tx2"/>
                </a:solidFill>
              </a:rPr>
              <a:t>Organizaciones de mujeres y de jóvenes </a:t>
            </a:r>
          </a:p>
          <a:p>
            <a:pPr marL="233363" indent="-233363">
              <a:buFont typeface="Wingdings" panose="05000000000000000000" pitchFamily="2" charset="2"/>
              <a:buChar char="§"/>
            </a:pPr>
            <a:r>
              <a:rPr lang="es-ES" sz="1800" dirty="0">
                <a:solidFill>
                  <a:schemeClr val="tx2"/>
                </a:solidFill>
              </a:rPr>
              <a:t>Organizaciones de LGTBQ+ </a:t>
            </a:r>
          </a:p>
          <a:p>
            <a:pPr marL="233363" indent="-233363">
              <a:buFont typeface="Wingdings" panose="05000000000000000000" pitchFamily="2" charset="2"/>
              <a:buChar char="§"/>
            </a:pPr>
            <a:r>
              <a:rPr lang="es-ES" sz="1800" dirty="0">
                <a:solidFill>
                  <a:schemeClr val="tx2"/>
                </a:solidFill>
              </a:rPr>
              <a:t>Responsables de política</a:t>
            </a:r>
          </a:p>
          <a:p>
            <a:pPr marL="233363" indent="-233363">
              <a:buFont typeface="Wingdings" panose="05000000000000000000" pitchFamily="2" charset="2"/>
              <a:buChar char="§"/>
            </a:pPr>
            <a:r>
              <a:rPr lang="es-ES" sz="1800" dirty="0">
                <a:solidFill>
                  <a:schemeClr val="tx2"/>
                </a:solidFill>
              </a:rPr>
              <a:t>Personal de investigación y educación </a:t>
            </a:r>
          </a:p>
          <a:p>
            <a:pPr marL="233363" indent="-233363">
              <a:buFont typeface="Wingdings" panose="05000000000000000000" pitchFamily="2" charset="2"/>
              <a:buChar char="§"/>
            </a:pPr>
            <a:r>
              <a:rPr lang="es-ES" sz="1800" dirty="0">
                <a:solidFill>
                  <a:schemeClr val="tx2"/>
                </a:solidFill>
              </a:rPr>
              <a:t>Profesionales de los medios de comunicación </a:t>
            </a:r>
          </a:p>
          <a:p>
            <a:endParaRPr lang="en-GB" sz="1800" dirty="0"/>
          </a:p>
        </p:txBody>
      </p:sp>
      <p:pic>
        <p:nvPicPr>
          <p:cNvPr id="8" name="Picture 7" descr="Una imagen vectorial de cuatro muñecos verdes unidas por líneas que representan la responsabilidad compartida. Uno de los muñecos sostiene una taza de café, otro un signo de exclamación, otro una lupa y otro un megáfono. ">
            <a:extLst>
              <a:ext uri="{FF2B5EF4-FFF2-40B4-BE49-F238E27FC236}">
                <a16:creationId xmlns:a16="http://schemas.microsoft.com/office/drawing/2014/main" id="{7BCBDC9E-D9FB-E804-EA92-C64D22B5D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68192" y="1655733"/>
            <a:ext cx="4291956" cy="5096698"/>
          </a:xfrm>
          <a:prstGeom prst="rect">
            <a:avLst/>
          </a:prstGeom>
        </p:spPr>
      </p:pic>
    </p:spTree>
    <p:extLst>
      <p:ext uri="{BB962C8B-B14F-4D97-AF65-F5344CB8AC3E}">
        <p14:creationId xmlns:p14="http://schemas.microsoft.com/office/powerpoint/2010/main" val="7196628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393A63D-6B7A-BB59-9430-82D27ABFBEE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369" y="4366604"/>
            <a:ext cx="4748052" cy="2374026"/>
          </a:xfrm>
          <a:prstGeom prst="rect">
            <a:avLst/>
          </a:prstGeom>
        </p:spPr>
      </p:pic>
      <p:sp>
        <p:nvSpPr>
          <p:cNvPr id="2" name="Title 1">
            <a:extLst>
              <a:ext uri="{FF2B5EF4-FFF2-40B4-BE49-F238E27FC236}">
                <a16:creationId xmlns:a16="http://schemas.microsoft.com/office/drawing/2014/main" id="{FBD2DF9D-B8AE-937F-84F1-0B2BCD885A74}"/>
              </a:ext>
            </a:extLst>
          </p:cNvPr>
          <p:cNvSpPr>
            <a:spLocks noGrp="1"/>
          </p:cNvSpPr>
          <p:nvPr>
            <p:ph type="title"/>
          </p:nvPr>
        </p:nvSpPr>
        <p:spPr>
          <a:xfrm>
            <a:off x="600002" y="180000"/>
            <a:ext cx="11010472" cy="489600"/>
          </a:xfrm>
        </p:spPr>
        <p:txBody>
          <a:bodyPr/>
          <a:lstStyle/>
          <a:p>
            <a:r>
              <a:rPr lang="es-ES" dirty="0"/>
              <a:t>Una hoja de ruta para la acción: las cinco áreas prioritarias de la campaña</a:t>
            </a:r>
          </a:p>
        </p:txBody>
      </p:sp>
      <p:graphicFrame>
        <p:nvGraphicFramePr>
          <p:cNvPr id="5" name="Content Placeholder 3" descr="Un calendario con las fechas de lanzamiento de cada una de las cinco áreas prioritarias de la campaña.">
            <a:extLst>
              <a:ext uri="{FF2B5EF4-FFF2-40B4-BE49-F238E27FC236}">
                <a16:creationId xmlns:a16="http://schemas.microsoft.com/office/drawing/2014/main" id="{727470C4-A17D-8388-6E2A-4EDBCFCEE12C}"/>
              </a:ext>
            </a:extLst>
          </p:cNvPr>
          <p:cNvGraphicFramePr>
            <a:graphicFrameLocks noGrp="1"/>
          </p:cNvGraphicFramePr>
          <p:nvPr>
            <p:extLst>
              <p:ext uri="{D42A27DB-BD31-4B8C-83A1-F6EECF244321}">
                <p14:modId xmlns:p14="http://schemas.microsoft.com/office/powerpoint/2010/main" val="2364098655"/>
              </p:ext>
            </p:extLst>
          </p:nvPr>
        </p:nvGraphicFramePr>
        <p:xfrm>
          <a:off x="1497877" y="1571391"/>
          <a:ext cx="9581249" cy="321548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8" name="Picture 7">
            <a:extLst>
              <a:ext uri="{FF2B5EF4-FFF2-40B4-BE49-F238E27FC236}">
                <a16:creationId xmlns:a16="http://schemas.microsoft.com/office/drawing/2014/main" id="{0B45660B-49A7-C8B9-252D-6A3DF1F42946}"/>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7170" y="4350983"/>
            <a:ext cx="3127231" cy="2374026"/>
          </a:xfrm>
          <a:prstGeom prst="rect">
            <a:avLst/>
          </a:prstGeom>
        </p:spPr>
      </p:pic>
    </p:spTree>
    <p:extLst>
      <p:ext uri="{BB962C8B-B14F-4D97-AF65-F5344CB8AC3E}">
        <p14:creationId xmlns:p14="http://schemas.microsoft.com/office/powerpoint/2010/main" val="37283723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56FBB-E172-1DED-B87B-2204CE556F86}"/>
              </a:ext>
            </a:extLst>
          </p:cNvPr>
          <p:cNvSpPr>
            <a:spLocks noGrp="1"/>
          </p:cNvSpPr>
          <p:nvPr>
            <p:ph type="title"/>
          </p:nvPr>
        </p:nvSpPr>
        <p:spPr/>
        <p:txBody>
          <a:bodyPr/>
          <a:lstStyle/>
          <a:p>
            <a:r>
              <a:rPr lang="es-ES" dirty="0"/>
              <a:t>Prioridad 1: Evaluación y gestión de los riesgos psicosociales -1- </a:t>
            </a:r>
          </a:p>
        </p:txBody>
      </p:sp>
      <p:sp>
        <p:nvSpPr>
          <p:cNvPr id="5" name="TextBox 2">
            <a:extLst>
              <a:ext uri="{FF2B5EF4-FFF2-40B4-BE49-F238E27FC236}">
                <a16:creationId xmlns:a16="http://schemas.microsoft.com/office/drawing/2014/main" id="{78220600-1A6C-86C9-A599-10A49BB4CE4E}"/>
              </a:ext>
            </a:extLst>
          </p:cNvPr>
          <p:cNvSpPr txBox="1"/>
          <p:nvPr/>
        </p:nvSpPr>
        <p:spPr>
          <a:xfrm>
            <a:off x="0" y="1293442"/>
            <a:ext cx="1029903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s-ES" sz="1800" b="1">
                <a:latin typeface="+mn-lt"/>
              </a:rPr>
              <a:t>Situación actual</a:t>
            </a:r>
          </a:p>
        </p:txBody>
      </p:sp>
      <p:pic>
        <p:nvPicPr>
          <p:cNvPr id="6" name="Picture 5">
            <a:extLst>
              <a:ext uri="{FF2B5EF4-FFF2-40B4-BE49-F238E27FC236}">
                <a16:creationId xmlns:a16="http://schemas.microsoft.com/office/drawing/2014/main" id="{7149023F-12B0-28FE-8FD2-43688F396FD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594352"/>
            <a:ext cx="3938016" cy="2151888"/>
          </a:xfrm>
          <a:prstGeom prst="rect">
            <a:avLst/>
          </a:prstGeom>
        </p:spPr>
      </p:pic>
      <p:sp>
        <p:nvSpPr>
          <p:cNvPr id="4" name="Content Placeholder 2">
            <a:extLst>
              <a:ext uri="{FF2B5EF4-FFF2-40B4-BE49-F238E27FC236}">
                <a16:creationId xmlns:a16="http://schemas.microsoft.com/office/drawing/2014/main" id="{5EE5061C-8F42-6456-36E1-0EEAD890D909}"/>
              </a:ext>
            </a:extLst>
          </p:cNvPr>
          <p:cNvSpPr txBox="1">
            <a:spLocks/>
          </p:cNvSpPr>
          <p:nvPr/>
        </p:nvSpPr>
        <p:spPr>
          <a:xfrm>
            <a:off x="600001" y="1928923"/>
            <a:ext cx="10079831" cy="2807643"/>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363" indent="-233363">
              <a:spcAft>
                <a:spcPts val="600"/>
              </a:spcAft>
            </a:pPr>
            <a:r>
              <a:rPr lang="es-ES" b="0" dirty="0"/>
              <a:t>Las empresas tienen </a:t>
            </a:r>
            <a:r>
              <a:rPr lang="es-ES" dirty="0"/>
              <a:t>la obligación legal de proteger la salud de su personal</a:t>
            </a:r>
            <a:r>
              <a:rPr lang="es-ES" b="0" dirty="0"/>
              <a:t>, </a:t>
            </a:r>
            <a:r>
              <a:rPr lang="es-ES" dirty="0"/>
              <a:t>incluida la salud mental</a:t>
            </a:r>
            <a:r>
              <a:rPr lang="es-ES" b="0" dirty="0"/>
              <a:t>.</a:t>
            </a:r>
          </a:p>
          <a:p>
            <a:pPr marL="233363" indent="-233363">
              <a:spcAft>
                <a:spcPts val="600"/>
              </a:spcAft>
            </a:pPr>
            <a:r>
              <a:rPr lang="es-ES" b="0" dirty="0"/>
              <a:t>Solo </a:t>
            </a:r>
            <a:r>
              <a:rPr lang="es-ES" dirty="0"/>
              <a:t>el 39 % de las empresas </a:t>
            </a:r>
            <a:r>
              <a:rPr lang="es-ES" b="0" dirty="0"/>
              <a:t>declara disponer de un </a:t>
            </a:r>
            <a:r>
              <a:rPr lang="es-ES" dirty="0"/>
              <a:t>plan de acción contra el estrés relacionado con el trabajo</a:t>
            </a:r>
            <a:r>
              <a:rPr lang="es-ES" b="0" dirty="0"/>
              <a:t>.</a:t>
            </a:r>
          </a:p>
          <a:p>
            <a:pPr marL="233363" indent="-233363">
              <a:spcAft>
                <a:spcPts val="600"/>
              </a:spcAft>
            </a:pPr>
            <a:r>
              <a:rPr lang="es-ES" b="0" dirty="0"/>
              <a:t>Las organizaciones pueden identificar los riesgos psicosociales, pero a menudo </a:t>
            </a:r>
            <a:r>
              <a:rPr lang="es-ES" dirty="0"/>
              <a:t>carecen de medidas</a:t>
            </a:r>
            <a:r>
              <a:rPr lang="es-ES" b="0" dirty="0"/>
              <a:t> sistemáticas y formalizadas </a:t>
            </a:r>
            <a:r>
              <a:rPr lang="es-ES" dirty="0"/>
              <a:t>para abordarlos de manera eficaz</a:t>
            </a:r>
            <a:r>
              <a:rPr lang="es-ES" b="0" dirty="0"/>
              <a:t>. </a:t>
            </a:r>
          </a:p>
          <a:p>
            <a:pPr marL="233363" indent="-233363">
              <a:spcAft>
                <a:spcPts val="600"/>
              </a:spcAft>
            </a:pPr>
            <a:r>
              <a:rPr lang="es-ES" b="0" dirty="0"/>
              <a:t>Los datos indican que el grado de concienciación y la aplicación de </a:t>
            </a:r>
            <a:r>
              <a:rPr lang="es-ES" dirty="0"/>
              <a:t>medidas </a:t>
            </a:r>
            <a:r>
              <a:rPr lang="es-ES" dirty="0">
                <a:solidFill>
                  <a:schemeClr val="accent1"/>
                </a:solidFill>
              </a:rPr>
              <a:t>preventivas varían según los </a:t>
            </a:r>
            <a:r>
              <a:rPr lang="es-ES" dirty="0"/>
              <a:t>sectores y los países</a:t>
            </a:r>
            <a:r>
              <a:rPr lang="es-ES" b="0" dirty="0"/>
              <a:t>.</a:t>
            </a:r>
          </a:p>
        </p:txBody>
      </p:sp>
    </p:spTree>
    <p:extLst>
      <p:ext uri="{BB962C8B-B14F-4D97-AF65-F5344CB8AC3E}">
        <p14:creationId xmlns:p14="http://schemas.microsoft.com/office/powerpoint/2010/main" val="5258782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91D47-550C-C10E-4A4E-6869EC31C7A1}"/>
              </a:ext>
              <a:ext uri="{C183D7F6-B498-43B3-948B-1728B52AA6E4}">
                <adec:decorative xmlns:adec="http://schemas.microsoft.com/office/drawing/2017/decorative" val="1"/>
              </a:ext>
            </a:extLst>
          </p:cNvPr>
          <p:cNvSpPr>
            <a:spLocks noGrp="1"/>
          </p:cNvSpPr>
          <p:nvPr>
            <p:ph type="title"/>
          </p:nvPr>
        </p:nvSpPr>
        <p:spPr/>
        <p:txBody>
          <a:bodyPr/>
          <a:lstStyle/>
          <a:p>
            <a:r>
              <a:rPr lang="es-ES" dirty="0"/>
              <a:t>Prioridad 1: Evaluación y gestión de los riesgos psicosociales -2-</a:t>
            </a:r>
          </a:p>
        </p:txBody>
      </p:sp>
      <p:sp>
        <p:nvSpPr>
          <p:cNvPr id="4" name="Rectangle 3">
            <a:extLst>
              <a:ext uri="{FF2B5EF4-FFF2-40B4-BE49-F238E27FC236}">
                <a16:creationId xmlns:a16="http://schemas.microsoft.com/office/drawing/2014/main" id="{5978B3BF-F5DD-EF14-8F1E-31C8593438D2}"/>
              </a:ext>
            </a:extLst>
          </p:cNvPr>
          <p:cNvSpPr/>
          <p:nvPr/>
        </p:nvSpPr>
        <p:spPr>
          <a:xfrm>
            <a:off x="0" y="1054556"/>
            <a:ext cx="12192000" cy="52322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487680" tIns="121920" rIns="243840" bIns="121920" rtlCol="0">
            <a:spAutoFit/>
          </a:bodyPr>
          <a:lstStyle/>
          <a:p>
            <a:r>
              <a:rPr lang="es-ES" b="1" dirty="0">
                <a:solidFill>
                  <a:srgbClr val="003399"/>
                </a:solidFill>
                <a:cs typeface="Arial" panose="020B0604020202020204" pitchFamily="34" charset="0"/>
              </a:rPr>
              <a:t>          Principales dificultades señaladas por las empresas a la hora de abordar los riesgos psicosociales:</a:t>
            </a:r>
          </a:p>
        </p:txBody>
      </p:sp>
      <p:grpSp>
        <p:nvGrpSpPr>
          <p:cNvPr id="13" name="Group 12" descr="Cuatro gráficos circulares que muestran las principales dificultades comunicadas por las empresas a la hora de hacer frente a los riesgos psicosociales.  El gráfico circular 1 muestra un 59 por ciento.  Reticencia para hablar abiertamente del problema. El gráfico circular 2 muestra un 44 por ciento. Falta de competencias o de apoyo especializado. El gráfico circular 3 muestra un 43 por ciento. Falta de sensibilización entre el personal.  El gráfico circular 4 muestra un 32 por ciento. Falta de sensibilización entre el equipo directivo.">
            <a:extLst>
              <a:ext uri="{FF2B5EF4-FFF2-40B4-BE49-F238E27FC236}">
                <a16:creationId xmlns:a16="http://schemas.microsoft.com/office/drawing/2014/main" id="{5A1D7735-3259-B0E5-ADF7-9703C0F715D4}"/>
              </a:ext>
            </a:extLst>
          </p:cNvPr>
          <p:cNvGrpSpPr/>
          <p:nvPr/>
        </p:nvGrpSpPr>
        <p:grpSpPr>
          <a:xfrm>
            <a:off x="120387" y="1503628"/>
            <a:ext cx="11741588" cy="2498518"/>
            <a:chOff x="176987" y="3931303"/>
            <a:chExt cx="11741588" cy="2498518"/>
          </a:xfrm>
        </p:grpSpPr>
        <p:pic>
          <p:nvPicPr>
            <p:cNvPr id="7" name="Picture 6">
              <a:extLst>
                <a:ext uri="{FF2B5EF4-FFF2-40B4-BE49-F238E27FC236}">
                  <a16:creationId xmlns:a16="http://schemas.microsoft.com/office/drawing/2014/main" id="{AFF32426-BCE2-F911-6B72-3C72DB0D41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987" y="3931303"/>
              <a:ext cx="11028278" cy="2320421"/>
            </a:xfrm>
            <a:prstGeom prst="rect">
              <a:avLst/>
            </a:prstGeom>
          </p:spPr>
        </p:pic>
        <p:grpSp>
          <p:nvGrpSpPr>
            <p:cNvPr id="8" name="Group 7">
              <a:extLst>
                <a:ext uri="{FF2B5EF4-FFF2-40B4-BE49-F238E27FC236}">
                  <a16:creationId xmlns:a16="http://schemas.microsoft.com/office/drawing/2014/main" id="{897581BB-4216-3A32-AAC1-60C46110EDE4}"/>
                </a:ext>
              </a:extLst>
            </p:cNvPr>
            <p:cNvGrpSpPr/>
            <p:nvPr/>
          </p:nvGrpSpPr>
          <p:grpSpPr>
            <a:xfrm>
              <a:off x="1950247" y="5653261"/>
              <a:ext cx="9968328" cy="776560"/>
              <a:chOff x="1503249" y="3184340"/>
              <a:chExt cx="7476246" cy="582418"/>
            </a:xfrm>
          </p:grpSpPr>
          <p:sp>
            <p:nvSpPr>
              <p:cNvPr id="9" name="Title 1">
                <a:extLst>
                  <a:ext uri="{FF2B5EF4-FFF2-40B4-BE49-F238E27FC236}">
                    <a16:creationId xmlns:a16="http://schemas.microsoft.com/office/drawing/2014/main" id="{4DC8855D-01CF-4E73-F998-DCC42C6A85DD}"/>
                  </a:ext>
                </a:extLst>
              </p:cNvPr>
              <p:cNvSpPr txBox="1">
                <a:spLocks/>
              </p:cNvSpPr>
              <p:nvPr/>
            </p:nvSpPr>
            <p:spPr>
              <a:xfrm>
                <a:off x="1503249" y="3274538"/>
                <a:ext cx="1961332" cy="492220"/>
              </a:xfrm>
              <a:prstGeom prst="rect">
                <a:avLst/>
              </a:prstGeom>
            </p:spPr>
            <p:txBody>
              <a:bodyPr vert="horz" lIns="121920" tIns="60960" rIns="121920" bIns="6096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s-ES" sz="1600" dirty="0"/>
                  <a:t>Reticencia para hablar abiertamente del problema</a:t>
                </a:r>
              </a:p>
            </p:txBody>
          </p:sp>
          <p:sp>
            <p:nvSpPr>
              <p:cNvPr id="10" name="Title 1">
                <a:extLst>
                  <a:ext uri="{FF2B5EF4-FFF2-40B4-BE49-F238E27FC236}">
                    <a16:creationId xmlns:a16="http://schemas.microsoft.com/office/drawing/2014/main" id="{DCFD6557-77B8-59DD-ED72-7EF7743CFDCA}"/>
                  </a:ext>
                </a:extLst>
              </p:cNvPr>
              <p:cNvSpPr txBox="1">
                <a:spLocks/>
              </p:cNvSpPr>
              <p:nvPr/>
            </p:nvSpPr>
            <p:spPr>
              <a:xfrm>
                <a:off x="3352988" y="3191709"/>
                <a:ext cx="1961332" cy="492220"/>
              </a:xfrm>
              <a:prstGeom prst="rect">
                <a:avLst/>
              </a:prstGeom>
            </p:spPr>
            <p:txBody>
              <a:bodyPr vert="horz" lIns="121920" tIns="60960" rIns="121920" bIns="6096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s-ES" sz="1600" dirty="0"/>
                  <a:t>Falta de competencias o de apoyo especializado</a:t>
                </a:r>
              </a:p>
            </p:txBody>
          </p:sp>
          <p:sp>
            <p:nvSpPr>
              <p:cNvPr id="11" name="Title 1">
                <a:extLst>
                  <a:ext uri="{FF2B5EF4-FFF2-40B4-BE49-F238E27FC236}">
                    <a16:creationId xmlns:a16="http://schemas.microsoft.com/office/drawing/2014/main" id="{BCEE7AF2-E8EB-F4AC-A820-F6891B7433D5}"/>
                  </a:ext>
                </a:extLst>
              </p:cNvPr>
              <p:cNvSpPr txBox="1">
                <a:spLocks/>
              </p:cNvSpPr>
              <p:nvPr/>
            </p:nvSpPr>
            <p:spPr>
              <a:xfrm>
                <a:off x="5187989" y="3184340"/>
                <a:ext cx="1961332" cy="492220"/>
              </a:xfrm>
              <a:prstGeom prst="rect">
                <a:avLst/>
              </a:prstGeom>
            </p:spPr>
            <p:txBody>
              <a:bodyPr vert="horz" lIns="121920" tIns="60960" rIns="121920" bIns="6096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s-ES" sz="1600" dirty="0"/>
                  <a:t>Falta de sensibilización entre el personal</a:t>
                </a:r>
              </a:p>
            </p:txBody>
          </p:sp>
          <p:sp>
            <p:nvSpPr>
              <p:cNvPr id="12" name="Title 1">
                <a:extLst>
                  <a:ext uri="{FF2B5EF4-FFF2-40B4-BE49-F238E27FC236}">
                    <a16:creationId xmlns:a16="http://schemas.microsoft.com/office/drawing/2014/main" id="{DDF57967-B596-6762-5BFC-3E57F47A3704}"/>
                  </a:ext>
                </a:extLst>
              </p:cNvPr>
              <p:cNvSpPr txBox="1">
                <a:spLocks/>
              </p:cNvSpPr>
              <p:nvPr/>
            </p:nvSpPr>
            <p:spPr>
              <a:xfrm>
                <a:off x="7018163" y="3190968"/>
                <a:ext cx="1961332" cy="492220"/>
              </a:xfrm>
              <a:prstGeom prst="rect">
                <a:avLst/>
              </a:prstGeom>
            </p:spPr>
            <p:txBody>
              <a:bodyPr vert="horz" lIns="121920" tIns="60960" rIns="121920" bIns="6096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s-ES" sz="1600" dirty="0"/>
                  <a:t>Falta de sensibilización entre el equipo directivo</a:t>
                </a:r>
              </a:p>
            </p:txBody>
          </p:sp>
        </p:grpSp>
      </p:grpSp>
      <p:sp>
        <p:nvSpPr>
          <p:cNvPr id="5" name="TextBox 4">
            <a:extLst>
              <a:ext uri="{FF2B5EF4-FFF2-40B4-BE49-F238E27FC236}">
                <a16:creationId xmlns:a16="http://schemas.microsoft.com/office/drawing/2014/main" id="{435AF605-DAC3-06D5-9148-6D615B7C3E6C}"/>
              </a:ext>
            </a:extLst>
          </p:cNvPr>
          <p:cNvSpPr txBox="1"/>
          <p:nvPr/>
        </p:nvSpPr>
        <p:spPr>
          <a:xfrm>
            <a:off x="626698" y="4371547"/>
            <a:ext cx="10962789" cy="1431161"/>
          </a:xfrm>
          <a:prstGeom prst="rect">
            <a:avLst/>
          </a:prstGeom>
        </p:spPr>
        <p:txBody>
          <a:bodyPr lIns="91440" tIns="45720" rIns="91440" bIns="45720" anchor="t">
            <a:noAutofit/>
          </a:bodyPr>
          <a:lstStyle>
            <a:defPPr>
              <a:defRPr lang="en-US"/>
            </a:defPPr>
            <a:lvl1pPr marL="251994" indent="-251994" defTabSz="457189">
              <a:spcBef>
                <a:spcPts val="1200"/>
              </a:spcBef>
              <a:spcAft>
                <a:spcPts val="600"/>
              </a:spcAft>
              <a:buClr>
                <a:schemeClr val="tx2"/>
              </a:buClr>
              <a:buFont typeface="Wingdings" pitchFamily="2" charset="2"/>
              <a:buChar char="§"/>
              <a:defRPr b="0" i="0" baseline="0">
                <a:solidFill>
                  <a:schemeClr val="tx2"/>
                </a:solidFill>
              </a:defRPr>
            </a:lvl1pPr>
            <a:lvl2pPr marL="431989" indent="-179996" defTabSz="457189">
              <a:spcBef>
                <a:spcPts val="0"/>
              </a:spcBef>
              <a:spcAft>
                <a:spcPts val="0"/>
              </a:spcAft>
              <a:buClrTx/>
              <a:buFont typeface="Arial" pitchFamily="34" charset="0"/>
              <a:buChar char="•"/>
              <a:defRPr baseline="0"/>
            </a:lvl2pPr>
            <a:lvl3pPr marL="611985" indent="-179996" defTabSz="457189">
              <a:spcBef>
                <a:spcPts val="0"/>
              </a:spcBef>
              <a:spcAft>
                <a:spcPts val="0"/>
              </a:spcAft>
              <a:buClrTx/>
              <a:buFont typeface="Arial" pitchFamily="34" charset="0"/>
              <a:buChar char="−"/>
              <a:defRPr sz="1700" baseline="0"/>
            </a:lvl3pPr>
            <a:lvl4pPr marL="791980" indent="-179996" defTabSz="457189">
              <a:spcBef>
                <a:spcPts val="0"/>
              </a:spcBef>
              <a:spcAft>
                <a:spcPts val="0"/>
              </a:spcAft>
              <a:buClrTx/>
              <a:buFont typeface="Arial" pitchFamily="34" charset="0"/>
              <a:buChar char="•"/>
              <a:defRPr sz="1600" baseline="0"/>
            </a:lvl4pPr>
            <a:lvl5pPr marL="971976" indent="-179996" defTabSz="457189">
              <a:spcBef>
                <a:spcPts val="0"/>
              </a:spcBef>
              <a:spcAft>
                <a:spcPts val="0"/>
              </a:spcAft>
              <a:buClrTx/>
              <a:buFont typeface="Arial" pitchFamily="34" charset="0"/>
              <a:buChar char="−"/>
              <a:defRPr sz="1500" baseline="0"/>
            </a:lvl5pPr>
            <a:lvl6pPr marL="1257719" indent="-285744" defTabSz="457189">
              <a:spcBef>
                <a:spcPts val="0"/>
              </a:spcBef>
              <a:buFont typeface="Arial" pitchFamily="34" charset="0"/>
              <a:buChar char="•"/>
              <a:defRPr sz="1400" baseline="0"/>
            </a:lvl6pPr>
            <a:lvl7pPr marL="1331967" indent="-179996" defTabSz="457189">
              <a:spcBef>
                <a:spcPts val="0"/>
              </a:spcBef>
              <a:buFont typeface="Arial" pitchFamily="34" charset="0"/>
              <a:buChar char="−"/>
              <a:defRPr sz="1300" baseline="0"/>
            </a:lvl7pPr>
            <a:lvl8pPr marL="3428914" indent="-228594" defTabSz="457189">
              <a:spcBef>
                <a:spcPct val="20000"/>
              </a:spcBef>
              <a:buFont typeface="Arial"/>
              <a:buChar char="•"/>
              <a:defRPr sz="2000"/>
            </a:lvl8pPr>
            <a:lvl9pPr marL="3886103" indent="-228594" defTabSz="457189">
              <a:spcBef>
                <a:spcPct val="20000"/>
              </a:spcBef>
              <a:buFont typeface="Arial"/>
              <a:buChar char="•"/>
              <a:defRPr sz="2000"/>
            </a:lvl9pPr>
          </a:lstStyle>
          <a:p>
            <a:pPr marL="233045" indent="-233045">
              <a:spcBef>
                <a:spcPts val="600"/>
              </a:spcBef>
            </a:pPr>
            <a:r>
              <a:rPr lang="es-ES" dirty="0"/>
              <a:t>Los estudios muestran que las empresas más pequeñas tienden a abordar los riesgos psicosociales caso por caso en lugar de adoptar enfoques estructurados. </a:t>
            </a:r>
          </a:p>
          <a:p>
            <a:pPr marL="233363" indent="-233363">
              <a:spcBef>
                <a:spcPts val="600"/>
              </a:spcBef>
            </a:pPr>
            <a:r>
              <a:rPr lang="es-ES" dirty="0"/>
              <a:t>Sin embargo, las autoridades y los sectores han adoptado enfoques prometedores para ayudar a las empresas a hacer frente a los riesgos psicosociales. </a:t>
            </a:r>
          </a:p>
        </p:txBody>
      </p:sp>
    </p:spTree>
    <p:extLst>
      <p:ext uri="{BB962C8B-B14F-4D97-AF65-F5344CB8AC3E}">
        <p14:creationId xmlns:p14="http://schemas.microsoft.com/office/powerpoint/2010/main" val="30633561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DDDB3A61-67CA-DC2F-8A3D-3DA55425D312}"/>
              </a:ext>
              <a:ext uri="{C183D7F6-B498-43B3-948B-1728B52AA6E4}">
                <adec:decorative xmlns:adec="http://schemas.microsoft.com/office/drawing/2017/decorative" val="1"/>
              </a:ext>
            </a:extLst>
          </p:cNvPr>
          <p:cNvSpPr/>
          <p:nvPr/>
        </p:nvSpPr>
        <p:spPr>
          <a:xfrm>
            <a:off x="0" y="5472112"/>
            <a:ext cx="11642651" cy="12058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TextBox 30">
            <a:extLst>
              <a:ext uri="{FF2B5EF4-FFF2-40B4-BE49-F238E27FC236}">
                <a16:creationId xmlns:a16="http://schemas.microsoft.com/office/drawing/2014/main" id="{27A72DE3-10C3-2DC2-669C-892D4BBCABF1}"/>
              </a:ext>
              <a:ext uri="{C183D7F6-B498-43B3-948B-1728B52AA6E4}">
                <adec:decorative xmlns:adec="http://schemas.microsoft.com/office/drawing/2017/decorative" val="1"/>
              </a:ext>
            </a:extLst>
          </p:cNvPr>
          <p:cNvSpPr txBox="1"/>
          <p:nvPr/>
        </p:nvSpPr>
        <p:spPr>
          <a:xfrm>
            <a:off x="8198504" y="5821833"/>
            <a:ext cx="3202921" cy="533544"/>
          </a:xfrm>
          <a:prstGeom prst="rect">
            <a:avLst/>
          </a:prstGeom>
          <a:solidFill>
            <a:srgbClr val="DCE1FF">
              <a:alpha val="54000"/>
            </a:srgbClr>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1800" b="1" dirty="0">
              <a:latin typeface="+mn-lt"/>
            </a:endParaRPr>
          </a:p>
        </p:txBody>
      </p:sp>
      <p:sp>
        <p:nvSpPr>
          <p:cNvPr id="30" name="TextBox 29">
            <a:extLst>
              <a:ext uri="{FF2B5EF4-FFF2-40B4-BE49-F238E27FC236}">
                <a16:creationId xmlns:a16="http://schemas.microsoft.com/office/drawing/2014/main" id="{F7E70735-201B-ED52-51CB-32F369D2854B}"/>
              </a:ext>
              <a:ext uri="{C183D7F6-B498-43B3-948B-1728B52AA6E4}">
                <adec:decorative xmlns:adec="http://schemas.microsoft.com/office/drawing/2017/decorative" val="1"/>
              </a:ext>
            </a:extLst>
          </p:cNvPr>
          <p:cNvSpPr txBox="1"/>
          <p:nvPr/>
        </p:nvSpPr>
        <p:spPr>
          <a:xfrm>
            <a:off x="7543481" y="5148836"/>
            <a:ext cx="3632784" cy="533544"/>
          </a:xfrm>
          <a:prstGeom prst="rect">
            <a:avLst/>
          </a:prstGeom>
          <a:solidFill>
            <a:srgbClr val="DCE1FF">
              <a:alpha val="54000"/>
            </a:srgbClr>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1800" b="1" dirty="0">
              <a:latin typeface="+mn-lt"/>
            </a:endParaRPr>
          </a:p>
        </p:txBody>
      </p:sp>
      <p:sp>
        <p:nvSpPr>
          <p:cNvPr id="29" name="TextBox 28">
            <a:extLst>
              <a:ext uri="{FF2B5EF4-FFF2-40B4-BE49-F238E27FC236}">
                <a16:creationId xmlns:a16="http://schemas.microsoft.com/office/drawing/2014/main" id="{999934AF-AF70-6169-DCF5-75F40B15C85E}"/>
              </a:ext>
              <a:ext uri="{C183D7F6-B498-43B3-948B-1728B52AA6E4}">
                <adec:decorative xmlns:adec="http://schemas.microsoft.com/office/drawing/2017/decorative" val="1"/>
              </a:ext>
            </a:extLst>
          </p:cNvPr>
          <p:cNvSpPr txBox="1"/>
          <p:nvPr/>
        </p:nvSpPr>
        <p:spPr>
          <a:xfrm>
            <a:off x="6873845" y="4492544"/>
            <a:ext cx="2609749" cy="533544"/>
          </a:xfrm>
          <a:prstGeom prst="rect">
            <a:avLst/>
          </a:prstGeom>
          <a:solidFill>
            <a:srgbClr val="DCE1FF">
              <a:alpha val="54000"/>
            </a:srgbClr>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1800" b="1" dirty="0">
              <a:latin typeface="+mn-lt"/>
            </a:endParaRPr>
          </a:p>
        </p:txBody>
      </p:sp>
      <p:sp>
        <p:nvSpPr>
          <p:cNvPr id="2" name="Title 1">
            <a:extLst>
              <a:ext uri="{FF2B5EF4-FFF2-40B4-BE49-F238E27FC236}">
                <a16:creationId xmlns:a16="http://schemas.microsoft.com/office/drawing/2014/main" id="{34A6B977-9CAB-E4F5-7015-A61BAFFAB91B}"/>
              </a:ext>
              <a:ext uri="{C183D7F6-B498-43B3-948B-1728B52AA6E4}">
                <adec:decorative xmlns:adec="http://schemas.microsoft.com/office/drawing/2017/decorative" val="1"/>
              </a:ext>
            </a:extLst>
          </p:cNvPr>
          <p:cNvSpPr>
            <a:spLocks noGrp="1"/>
          </p:cNvSpPr>
          <p:nvPr>
            <p:ph type="title"/>
          </p:nvPr>
        </p:nvSpPr>
        <p:spPr/>
        <p:txBody>
          <a:bodyPr/>
          <a:lstStyle/>
          <a:p>
            <a:r>
              <a:rPr lang="es-ES" dirty="0"/>
              <a:t>Prioridad 1: Evaluación y gestión de los riesgos psicosociales -3- </a:t>
            </a:r>
          </a:p>
        </p:txBody>
      </p:sp>
      <p:sp>
        <p:nvSpPr>
          <p:cNvPr id="3" name="TextBox 2">
            <a:extLst>
              <a:ext uri="{FF2B5EF4-FFF2-40B4-BE49-F238E27FC236}">
                <a16:creationId xmlns:a16="http://schemas.microsoft.com/office/drawing/2014/main" id="{4A7CAEB2-ACAC-341B-CED9-DD2E210A63F2}"/>
              </a:ext>
            </a:extLst>
          </p:cNvPr>
          <p:cNvSpPr txBox="1"/>
          <p:nvPr/>
        </p:nvSpPr>
        <p:spPr>
          <a:xfrm>
            <a:off x="0" y="1307432"/>
            <a:ext cx="11270512"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s-ES" sz="1800" b="1">
                <a:latin typeface="+mn-lt"/>
              </a:rPr>
              <a:t>Medidas preventivas (1)</a:t>
            </a:r>
          </a:p>
        </p:txBody>
      </p:sp>
      <p:sp>
        <p:nvSpPr>
          <p:cNvPr id="4" name="Content Placeholder 11">
            <a:extLst>
              <a:ext uri="{FF2B5EF4-FFF2-40B4-BE49-F238E27FC236}">
                <a16:creationId xmlns:a16="http://schemas.microsoft.com/office/drawing/2014/main" id="{35B17C73-38C1-AC28-3702-CD6320B251BC}"/>
              </a:ext>
            </a:extLst>
          </p:cNvPr>
          <p:cNvSpPr>
            <a:spLocks noGrp="1"/>
          </p:cNvSpPr>
          <p:nvPr>
            <p:ph sz="half" idx="1"/>
          </p:nvPr>
        </p:nvSpPr>
        <p:spPr>
          <a:xfrm>
            <a:off x="600003" y="1872648"/>
            <a:ext cx="10801422" cy="2704017"/>
          </a:xfrm>
        </p:spPr>
        <p:txBody>
          <a:bodyPr>
            <a:noAutofit/>
          </a:bodyPr>
          <a:lstStyle/>
          <a:p>
            <a:pPr marL="233363" indent="-233363"/>
            <a:r>
              <a:rPr lang="es-ES" sz="1700" dirty="0"/>
              <a:t>Evaluar y gestionar los riesgos psicosociales </a:t>
            </a:r>
            <a:r>
              <a:rPr lang="es-ES" sz="1700" b="0" dirty="0"/>
              <a:t>como parte </a:t>
            </a:r>
            <a:r>
              <a:rPr lang="es-ES" sz="1700" dirty="0"/>
              <a:t>del proceso general de gestión de riesgos en materia de SST</a:t>
            </a:r>
            <a:r>
              <a:rPr lang="es-ES" sz="1700" b="0" dirty="0"/>
              <a:t>.</a:t>
            </a:r>
          </a:p>
          <a:p>
            <a:pPr marL="233363" indent="-233363"/>
            <a:r>
              <a:rPr lang="es-ES" sz="1700" b="0" dirty="0"/>
              <a:t>Aplicar la </a:t>
            </a:r>
            <a:r>
              <a:rPr lang="es-ES" sz="1700" dirty="0"/>
              <a:t>jerarquía de la prevención</a:t>
            </a:r>
            <a:r>
              <a:rPr lang="es-ES" sz="1700" b="0" dirty="0"/>
              <a:t>, dando prioridad a las medidas que abordan los riesgos en su origen.</a:t>
            </a:r>
          </a:p>
          <a:p>
            <a:pPr marL="233363" indent="-233363"/>
            <a:r>
              <a:rPr lang="es-ES" sz="1700" b="0" dirty="0"/>
              <a:t>Diseñar y </a:t>
            </a:r>
            <a:r>
              <a:rPr lang="es-ES" sz="1700" dirty="0"/>
              <a:t>organizar el trabajo de modo que las exigencias sean gestionables</a:t>
            </a:r>
            <a:r>
              <a:rPr lang="es-ES" sz="1700" b="0" dirty="0"/>
              <a:t>, las funciones, claras y los recursos, adecuados.</a:t>
            </a:r>
          </a:p>
          <a:p>
            <a:pPr marL="233363" indent="-233363"/>
            <a:r>
              <a:rPr lang="es-ES" sz="1700" dirty="0"/>
              <a:t>Prevenir la violencia</a:t>
            </a:r>
            <a:r>
              <a:rPr lang="es-ES" sz="1700" b="0" dirty="0"/>
              <a:t>, el acoso y otros comportamientos antisociales.</a:t>
            </a:r>
          </a:p>
          <a:p>
            <a:pPr marL="233363" indent="-233363"/>
            <a:r>
              <a:rPr lang="es-ES" sz="1700" b="0" dirty="0"/>
              <a:t>Proporcionar</a:t>
            </a:r>
            <a:r>
              <a:rPr lang="es-ES" sz="1700" dirty="0"/>
              <a:t> información , formación </a:t>
            </a:r>
            <a:r>
              <a:rPr lang="es-ES" sz="1700" b="0" dirty="0"/>
              <a:t>y </a:t>
            </a:r>
            <a:r>
              <a:rPr lang="es-ES" sz="1700" dirty="0"/>
              <a:t>apoyo</a:t>
            </a:r>
            <a:r>
              <a:rPr lang="es-ES" sz="1700" b="0" dirty="0"/>
              <a:t>, incluidas medidas para reducir el estigma en torno a la salud mental.</a:t>
            </a:r>
          </a:p>
        </p:txBody>
      </p:sp>
      <p:sp>
        <p:nvSpPr>
          <p:cNvPr id="9" name="TextBox 2">
            <a:extLst>
              <a:ext uri="{FF2B5EF4-FFF2-40B4-BE49-F238E27FC236}">
                <a16:creationId xmlns:a16="http://schemas.microsoft.com/office/drawing/2014/main" id="{0429D36E-AAB9-46F0-8B35-C9C5393BD222}"/>
              </a:ext>
              <a:ext uri="{C183D7F6-B498-43B3-948B-1728B52AA6E4}">
                <adec:decorative xmlns:adec="http://schemas.microsoft.com/office/drawing/2017/decorative" val="0"/>
              </a:ext>
            </a:extLst>
          </p:cNvPr>
          <p:cNvSpPr txBox="1"/>
          <p:nvPr/>
        </p:nvSpPr>
        <p:spPr>
          <a:xfrm>
            <a:off x="0" y="4520948"/>
            <a:ext cx="4444409" cy="1077218"/>
          </a:xfrm>
          <a:prstGeom prst="rect">
            <a:avLst/>
          </a:prstGeom>
          <a:solidFill>
            <a:srgbClr val="003399"/>
          </a:solidFill>
          <a:ln>
            <a:noFill/>
          </a:ln>
        </p:spPr>
        <p:style>
          <a:lnRef idx="0">
            <a:scrgbClr r="0" g="0" b="0"/>
          </a:lnRef>
          <a:fillRef idx="0">
            <a:scrgbClr r="0" g="0" b="0"/>
          </a:fillRef>
          <a:effectRef idx="0">
            <a:scrgbClr r="0" g="0" b="0"/>
          </a:effectRef>
          <a:fontRef idx="minor">
            <a:schemeClr val="lt1"/>
          </a:fontRef>
        </p:style>
        <p:txBody>
          <a:bodyPr wrap="square" lIns="731520" tIns="121920" rIns="64008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s-ES" sz="1800" b="1" dirty="0">
                <a:solidFill>
                  <a:schemeClr val="bg1"/>
                </a:solidFill>
              </a:rPr>
              <a:t>Jerarquía de la prevención de los riesgos </a:t>
            </a:r>
            <a:r>
              <a:rPr lang="es-ES" sz="1700" b="1" dirty="0">
                <a:solidFill>
                  <a:schemeClr val="bg1"/>
                </a:solidFill>
              </a:rPr>
              <a:t>psicosociales</a:t>
            </a:r>
            <a:r>
              <a:rPr lang="es-ES" sz="1800" b="1" dirty="0">
                <a:solidFill>
                  <a:schemeClr val="bg1"/>
                </a:solidFill>
              </a:rPr>
              <a:t> en el trabajo: </a:t>
            </a:r>
          </a:p>
        </p:txBody>
      </p:sp>
      <p:cxnSp>
        <p:nvCxnSpPr>
          <p:cNvPr id="11" name="Straight Connector 10">
            <a:extLst>
              <a:ext uri="{FF2B5EF4-FFF2-40B4-BE49-F238E27FC236}">
                <a16:creationId xmlns:a16="http://schemas.microsoft.com/office/drawing/2014/main" id="{6729C751-8516-6AD7-FF50-CDE9C81A3B54}"/>
              </a:ext>
              <a:ext uri="{C183D7F6-B498-43B3-948B-1728B52AA6E4}">
                <adec:decorative xmlns:adec="http://schemas.microsoft.com/office/drawing/2017/decorative" val="1"/>
              </a:ext>
            </a:extLst>
          </p:cNvPr>
          <p:cNvCxnSpPr>
            <a:cxnSpLocks/>
          </p:cNvCxnSpPr>
          <p:nvPr/>
        </p:nvCxnSpPr>
        <p:spPr>
          <a:xfrm>
            <a:off x="6131314" y="4757327"/>
            <a:ext cx="876078" cy="0"/>
          </a:xfrm>
          <a:prstGeom prst="line">
            <a:avLst/>
          </a:prstGeom>
          <a:ln>
            <a:solidFill>
              <a:srgbClr val="003399"/>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B0AC2CA-9460-FCFA-C92F-71E8C01A7AAB}"/>
              </a:ext>
              <a:ext uri="{C183D7F6-B498-43B3-948B-1728B52AA6E4}">
                <adec:decorative xmlns:adec="http://schemas.microsoft.com/office/drawing/2017/decorative" val="1"/>
              </a:ext>
            </a:extLst>
          </p:cNvPr>
          <p:cNvCxnSpPr>
            <a:cxnSpLocks/>
          </p:cNvCxnSpPr>
          <p:nvPr/>
        </p:nvCxnSpPr>
        <p:spPr>
          <a:xfrm>
            <a:off x="6128167" y="5420091"/>
            <a:ext cx="1551910" cy="0"/>
          </a:xfrm>
          <a:prstGeom prst="line">
            <a:avLst/>
          </a:prstGeom>
          <a:ln>
            <a:solidFill>
              <a:srgbClr val="003399"/>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848D963-E2C1-CBA9-EEA8-EFB05ED13DA2}"/>
              </a:ext>
              <a:ext uri="{C183D7F6-B498-43B3-948B-1728B52AA6E4}">
                <adec:decorative xmlns:adec="http://schemas.microsoft.com/office/drawing/2017/decorative" val="1"/>
              </a:ext>
            </a:extLst>
          </p:cNvPr>
          <p:cNvCxnSpPr>
            <a:cxnSpLocks/>
          </p:cNvCxnSpPr>
          <p:nvPr/>
        </p:nvCxnSpPr>
        <p:spPr>
          <a:xfrm>
            <a:off x="6560550" y="6117180"/>
            <a:ext cx="1799194" cy="0"/>
          </a:xfrm>
          <a:prstGeom prst="line">
            <a:avLst/>
          </a:prstGeom>
          <a:ln>
            <a:solidFill>
              <a:srgbClr val="003399"/>
            </a:solidFill>
            <a:prstDash val="dash"/>
            <a:tailEnd type="oval"/>
          </a:ln>
        </p:spPr>
        <p:style>
          <a:lnRef idx="1">
            <a:schemeClr val="accent1"/>
          </a:lnRef>
          <a:fillRef idx="0">
            <a:schemeClr val="accent1"/>
          </a:fillRef>
          <a:effectRef idx="0">
            <a:schemeClr val="accent1"/>
          </a:effectRef>
          <a:fontRef idx="minor">
            <a:schemeClr val="tx1"/>
          </a:fontRef>
        </p:style>
      </p:cxnSp>
      <p:pic>
        <p:nvPicPr>
          <p:cNvPr id="27" name="Graphic 26" descr="Una pirámide de tres alturas que muestra la jerarquía de la prevención de los riesgos psicosociales en el trabajo. En la cúspide de la pirámide, hay un emoji que simboliza una persona, que indica que esta medida es un último recurso. En la segunda altura (la del medio), el emoji de ajustes representa las medidas organizativas y técnicas, y la tercera altura (la inferior), simbolizada por una lupa, representa la importancia de identificar y eliminar los riesgos. En el lado derecho de la pirámide hay un muñeco con un signo de exclamación en la mano izquierda.">
            <a:extLst>
              <a:ext uri="{FF2B5EF4-FFF2-40B4-BE49-F238E27FC236}">
                <a16:creationId xmlns:a16="http://schemas.microsoft.com/office/drawing/2014/main" id="{F6A7610B-190D-E49F-2CC3-F0410D0A4E3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124325" y="4428184"/>
            <a:ext cx="3152775" cy="2428875"/>
          </a:xfrm>
          <a:prstGeom prst="rect">
            <a:avLst/>
          </a:prstGeom>
        </p:spPr>
      </p:pic>
      <p:sp>
        <p:nvSpPr>
          <p:cNvPr id="19" name="TextBox 18">
            <a:extLst>
              <a:ext uri="{FF2B5EF4-FFF2-40B4-BE49-F238E27FC236}">
                <a16:creationId xmlns:a16="http://schemas.microsoft.com/office/drawing/2014/main" id="{5264E354-B395-9A71-FAE3-223B8DD054D4}"/>
              </a:ext>
            </a:extLst>
          </p:cNvPr>
          <p:cNvSpPr txBox="1"/>
          <p:nvPr/>
        </p:nvSpPr>
        <p:spPr>
          <a:xfrm>
            <a:off x="7016852" y="4425977"/>
            <a:ext cx="464288" cy="646331"/>
          </a:xfrm>
          <a:prstGeom prst="rect">
            <a:avLst/>
          </a:prstGeom>
          <a:noFill/>
        </p:spPr>
        <p:txBody>
          <a:bodyPr wrap="square">
            <a:spAutoFit/>
          </a:bodyPr>
          <a:lstStyle/>
          <a:p>
            <a:r>
              <a:rPr lang="es-ES" sz="3600" b="1">
                <a:solidFill>
                  <a:srgbClr val="003399"/>
                </a:solidFill>
                <a:latin typeface="+mn-lt"/>
              </a:rPr>
              <a:t>3</a:t>
            </a:r>
          </a:p>
        </p:txBody>
      </p:sp>
      <p:sp>
        <p:nvSpPr>
          <p:cNvPr id="17" name="TextBox 16">
            <a:extLst>
              <a:ext uri="{FF2B5EF4-FFF2-40B4-BE49-F238E27FC236}">
                <a16:creationId xmlns:a16="http://schemas.microsoft.com/office/drawing/2014/main" id="{298BCD17-2F50-4F66-E531-FB0C4244FF51}"/>
              </a:ext>
            </a:extLst>
          </p:cNvPr>
          <p:cNvSpPr txBox="1"/>
          <p:nvPr/>
        </p:nvSpPr>
        <p:spPr>
          <a:xfrm>
            <a:off x="7355910" y="4523877"/>
            <a:ext cx="2101213" cy="528454"/>
          </a:xfrm>
          <a:prstGeom prst="rect">
            <a:avLst/>
          </a:prstGeom>
          <a:noFill/>
        </p:spPr>
        <p:txBody>
          <a:bodyPr wrap="square">
            <a:spAutoFit/>
          </a:bodyPr>
          <a:lstStyle/>
          <a:p>
            <a:r>
              <a:rPr lang="es-ES" sz="1400" b="1" dirty="0">
                <a:solidFill>
                  <a:srgbClr val="003399"/>
                </a:solidFill>
              </a:rPr>
              <a:t>Medidas individuales como último recurso.</a:t>
            </a:r>
          </a:p>
        </p:txBody>
      </p:sp>
      <p:sp>
        <p:nvSpPr>
          <p:cNvPr id="18" name="TextBox 17">
            <a:extLst>
              <a:ext uri="{FF2B5EF4-FFF2-40B4-BE49-F238E27FC236}">
                <a16:creationId xmlns:a16="http://schemas.microsoft.com/office/drawing/2014/main" id="{F617D3DB-E549-5FBA-1451-FC2BF2A9B81C}"/>
              </a:ext>
            </a:extLst>
          </p:cNvPr>
          <p:cNvSpPr txBox="1"/>
          <p:nvPr/>
        </p:nvSpPr>
        <p:spPr>
          <a:xfrm>
            <a:off x="7710406" y="5089565"/>
            <a:ext cx="464288" cy="646331"/>
          </a:xfrm>
          <a:prstGeom prst="rect">
            <a:avLst/>
          </a:prstGeom>
          <a:noFill/>
        </p:spPr>
        <p:txBody>
          <a:bodyPr wrap="square">
            <a:spAutoFit/>
          </a:bodyPr>
          <a:lstStyle/>
          <a:p>
            <a:r>
              <a:rPr lang="es-ES" sz="3600" b="1">
                <a:solidFill>
                  <a:srgbClr val="003399"/>
                </a:solidFill>
                <a:latin typeface="+mn-lt"/>
              </a:rPr>
              <a:t>2</a:t>
            </a:r>
          </a:p>
        </p:txBody>
      </p:sp>
      <p:sp>
        <p:nvSpPr>
          <p:cNvPr id="16" name="TextBox 15">
            <a:extLst>
              <a:ext uri="{FF2B5EF4-FFF2-40B4-BE49-F238E27FC236}">
                <a16:creationId xmlns:a16="http://schemas.microsoft.com/office/drawing/2014/main" id="{862C4994-88F8-1D4C-46B8-2D618BABA264}"/>
              </a:ext>
            </a:extLst>
          </p:cNvPr>
          <p:cNvSpPr txBox="1"/>
          <p:nvPr/>
        </p:nvSpPr>
        <p:spPr>
          <a:xfrm>
            <a:off x="8045703" y="5137484"/>
            <a:ext cx="2925717" cy="507831"/>
          </a:xfrm>
          <a:prstGeom prst="rect">
            <a:avLst/>
          </a:prstGeom>
          <a:noFill/>
        </p:spPr>
        <p:txBody>
          <a:bodyPr wrap="square">
            <a:spAutoFit/>
          </a:bodyPr>
          <a:lstStyle/>
          <a:p>
            <a:r>
              <a:rPr lang="es-ES" sz="1350" b="1" dirty="0">
                <a:solidFill>
                  <a:srgbClr val="003399"/>
                </a:solidFill>
              </a:rPr>
              <a:t>Medidas organizativas y técnicas que se deben implantar.</a:t>
            </a:r>
          </a:p>
        </p:txBody>
      </p:sp>
      <p:sp>
        <p:nvSpPr>
          <p:cNvPr id="14" name="TextBox 13">
            <a:extLst>
              <a:ext uri="{FF2B5EF4-FFF2-40B4-BE49-F238E27FC236}">
                <a16:creationId xmlns:a16="http://schemas.microsoft.com/office/drawing/2014/main" id="{CE444FC9-C7DC-1D45-421A-8A331FCFE5E7}"/>
              </a:ext>
            </a:extLst>
          </p:cNvPr>
          <p:cNvSpPr txBox="1"/>
          <p:nvPr/>
        </p:nvSpPr>
        <p:spPr>
          <a:xfrm>
            <a:off x="8388069" y="5748863"/>
            <a:ext cx="464288" cy="646331"/>
          </a:xfrm>
          <a:prstGeom prst="rect">
            <a:avLst/>
          </a:prstGeom>
          <a:noFill/>
        </p:spPr>
        <p:txBody>
          <a:bodyPr wrap="square">
            <a:spAutoFit/>
          </a:bodyPr>
          <a:lstStyle/>
          <a:p>
            <a:r>
              <a:rPr lang="es-ES" sz="3600" b="1">
                <a:solidFill>
                  <a:srgbClr val="003399"/>
                </a:solidFill>
                <a:latin typeface="+mn-lt"/>
              </a:rPr>
              <a:t>1</a:t>
            </a:r>
          </a:p>
        </p:txBody>
      </p:sp>
      <p:sp>
        <p:nvSpPr>
          <p:cNvPr id="15" name="TextBox 14">
            <a:extLst>
              <a:ext uri="{FF2B5EF4-FFF2-40B4-BE49-F238E27FC236}">
                <a16:creationId xmlns:a16="http://schemas.microsoft.com/office/drawing/2014/main" id="{587D9CDB-64C7-5826-4CE4-57ED0F5FCF55}"/>
              </a:ext>
            </a:extLst>
          </p:cNvPr>
          <p:cNvSpPr txBox="1"/>
          <p:nvPr/>
        </p:nvSpPr>
        <p:spPr>
          <a:xfrm>
            <a:off x="8673253" y="5827950"/>
            <a:ext cx="2503012" cy="523220"/>
          </a:xfrm>
          <a:prstGeom prst="rect">
            <a:avLst/>
          </a:prstGeom>
          <a:noFill/>
        </p:spPr>
        <p:txBody>
          <a:bodyPr wrap="square">
            <a:spAutoFit/>
          </a:bodyPr>
          <a:lstStyle/>
          <a:p>
            <a:r>
              <a:rPr lang="es-ES" sz="1400" b="1">
                <a:solidFill>
                  <a:srgbClr val="003399"/>
                </a:solidFill>
              </a:rPr>
              <a:t>Identificar y eliminar los riesgos desde su origen.</a:t>
            </a:r>
          </a:p>
        </p:txBody>
      </p:sp>
    </p:spTree>
    <p:extLst>
      <p:ext uri="{BB962C8B-B14F-4D97-AF65-F5344CB8AC3E}">
        <p14:creationId xmlns:p14="http://schemas.microsoft.com/office/powerpoint/2010/main" val="11935911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1ABEE-27A3-E6DD-708A-88D3309363CD}"/>
              </a:ext>
              <a:ext uri="{C183D7F6-B498-43B3-948B-1728B52AA6E4}">
                <adec:decorative xmlns:adec="http://schemas.microsoft.com/office/drawing/2017/decorative" val="1"/>
              </a:ext>
            </a:extLst>
          </p:cNvPr>
          <p:cNvSpPr>
            <a:spLocks noGrp="1"/>
          </p:cNvSpPr>
          <p:nvPr>
            <p:ph type="title"/>
          </p:nvPr>
        </p:nvSpPr>
        <p:spPr/>
        <p:txBody>
          <a:bodyPr/>
          <a:lstStyle/>
          <a:p>
            <a:r>
              <a:rPr lang="es-ES" dirty="0"/>
              <a:t>Prioridad 1: Evaluación y gestión de los riesgos psicosociales - 4 - </a:t>
            </a:r>
          </a:p>
        </p:txBody>
      </p:sp>
      <p:sp>
        <p:nvSpPr>
          <p:cNvPr id="3" name="TextBox 2">
            <a:extLst>
              <a:ext uri="{FF2B5EF4-FFF2-40B4-BE49-F238E27FC236}">
                <a16:creationId xmlns:a16="http://schemas.microsoft.com/office/drawing/2014/main" id="{973A5FD4-3019-E96D-9CCC-6102EE5E49D3}"/>
              </a:ext>
            </a:extLst>
          </p:cNvPr>
          <p:cNvSpPr txBox="1"/>
          <p:nvPr/>
        </p:nvSpPr>
        <p:spPr>
          <a:xfrm>
            <a:off x="0" y="1306162"/>
            <a:ext cx="1029903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s-ES" sz="1800" b="1">
                <a:latin typeface="+mn-lt"/>
              </a:rPr>
              <a:t>Medidas preventivas (2)</a:t>
            </a:r>
          </a:p>
        </p:txBody>
      </p:sp>
      <p:sp>
        <p:nvSpPr>
          <p:cNvPr id="5" name="Content Placeholder 2">
            <a:extLst>
              <a:ext uri="{FF2B5EF4-FFF2-40B4-BE49-F238E27FC236}">
                <a16:creationId xmlns:a16="http://schemas.microsoft.com/office/drawing/2014/main" id="{C0D4E519-66B9-93E1-E83E-1DEBC498A31E}"/>
              </a:ext>
            </a:extLst>
          </p:cNvPr>
          <p:cNvSpPr txBox="1">
            <a:spLocks/>
          </p:cNvSpPr>
          <p:nvPr/>
        </p:nvSpPr>
        <p:spPr>
          <a:xfrm>
            <a:off x="600002" y="1973077"/>
            <a:ext cx="6823482" cy="3778017"/>
          </a:xfrm>
          <a:prstGeom prst="rect">
            <a:avLst/>
          </a:prstGeom>
        </p:spPr>
        <p:txBody>
          <a:bodyPr vert="horz" lIns="121920" tIns="60960" rIns="121920" bIns="6096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233363" indent="-233363">
              <a:spcBef>
                <a:spcPts val="600"/>
              </a:spcBef>
              <a:spcAft>
                <a:spcPts val="600"/>
              </a:spcAft>
            </a:pPr>
            <a:r>
              <a:rPr lang="es-ES" sz="1800" dirty="0"/>
              <a:t>Tratar los riesgos psicosociales </a:t>
            </a:r>
            <a:r>
              <a:rPr lang="es-ES" sz="1800" b="0" dirty="0"/>
              <a:t>en el trabajo </a:t>
            </a:r>
            <a:r>
              <a:rPr lang="es-ES" sz="1800" dirty="0"/>
              <a:t>como un problema del trabajo</a:t>
            </a:r>
            <a:r>
              <a:rPr lang="es-ES" sz="1800" b="0" dirty="0"/>
              <a:t> y no como un problema individual. </a:t>
            </a:r>
          </a:p>
          <a:p>
            <a:pPr marL="233363" indent="-233363">
              <a:spcBef>
                <a:spcPts val="600"/>
              </a:spcBef>
              <a:spcAft>
                <a:spcPts val="600"/>
              </a:spcAft>
            </a:pPr>
            <a:r>
              <a:rPr lang="es-ES" sz="1800" b="0" dirty="0"/>
              <a:t>Garantizar la </a:t>
            </a:r>
            <a:r>
              <a:rPr lang="es-ES" sz="1800" dirty="0"/>
              <a:t>participación del personal </a:t>
            </a:r>
            <a:r>
              <a:rPr lang="es-ES" sz="1800" b="0" dirty="0"/>
              <a:t>a lo largo de todo el proceso, desde la sensibilización y la evaluación de riesgos hasta la búsqueda de soluciones</a:t>
            </a:r>
            <a:r>
              <a:rPr lang="es-ES" sz="1800" dirty="0"/>
              <a:t>.</a:t>
            </a:r>
          </a:p>
          <a:p>
            <a:pPr marL="233363" indent="-233363">
              <a:spcBef>
                <a:spcPts val="600"/>
              </a:spcBef>
              <a:spcAft>
                <a:spcPts val="600"/>
              </a:spcAft>
            </a:pPr>
            <a:r>
              <a:rPr lang="es-ES" sz="1800" dirty="0"/>
              <a:t>Capacitar a los equipos directivos para que reconozcan y aborden los riesgos psicosociales</a:t>
            </a:r>
            <a:r>
              <a:rPr lang="es-ES" sz="1800" b="0" dirty="0"/>
              <a:t>, entre los que se incluyen los problemas relacionados con la carga de trabajo, los conflictos y los comportamientos sociales adversos.</a:t>
            </a:r>
          </a:p>
          <a:p>
            <a:pPr marL="233363" indent="-233363">
              <a:spcBef>
                <a:spcPts val="600"/>
              </a:spcBef>
              <a:spcAft>
                <a:spcPts val="600"/>
              </a:spcAft>
            </a:pPr>
            <a:r>
              <a:rPr lang="es-ES" sz="1800" dirty="0"/>
              <a:t>Vincular la evaluación y la gestión de los riesgos psicosociales con </a:t>
            </a:r>
            <a:r>
              <a:rPr lang="es-ES" sz="1800" b="0" dirty="0"/>
              <a:t>los enfoques más amplios de la empresa en materia de</a:t>
            </a:r>
            <a:r>
              <a:rPr lang="es-ES" sz="1800" dirty="0"/>
              <a:t> SST. </a:t>
            </a:r>
          </a:p>
          <a:p>
            <a:pPr marL="233363" indent="-233363">
              <a:spcBef>
                <a:spcPts val="600"/>
              </a:spcBef>
              <a:spcAft>
                <a:spcPts val="600"/>
              </a:spcAft>
            </a:pPr>
            <a:endParaRPr lang="en-GB" sz="1800" dirty="0"/>
          </a:p>
          <a:p>
            <a:pPr>
              <a:spcBef>
                <a:spcPts val="600"/>
              </a:spcBef>
              <a:spcAft>
                <a:spcPts val="600"/>
              </a:spcAft>
            </a:pPr>
            <a:endParaRPr lang="en-GB" sz="1800" dirty="0"/>
          </a:p>
        </p:txBody>
      </p:sp>
      <p:pic>
        <p:nvPicPr>
          <p:cNvPr id="6" name="Graphic 5">
            <a:extLst>
              <a:ext uri="{FF2B5EF4-FFF2-40B4-BE49-F238E27FC236}">
                <a16:creationId xmlns:a16="http://schemas.microsoft.com/office/drawing/2014/main" id="{E019D5C2-FEC6-2BE9-6405-4D43C457A93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095220" y="2476268"/>
            <a:ext cx="4994830" cy="2707225"/>
          </a:xfrm>
          <a:prstGeom prst="rect">
            <a:avLst/>
          </a:prstGeom>
        </p:spPr>
      </p:pic>
    </p:spTree>
    <p:extLst>
      <p:ext uri="{BB962C8B-B14F-4D97-AF65-F5344CB8AC3E}">
        <p14:creationId xmlns:p14="http://schemas.microsoft.com/office/powerpoint/2010/main" val="23514978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B23CE-37F3-BD1F-0F64-06F6795EF258}"/>
              </a:ext>
            </a:extLst>
          </p:cNvPr>
          <p:cNvSpPr>
            <a:spLocks noGrp="1"/>
          </p:cNvSpPr>
          <p:nvPr>
            <p:ph type="title"/>
          </p:nvPr>
        </p:nvSpPr>
        <p:spPr/>
        <p:txBody>
          <a:bodyPr/>
          <a:lstStyle/>
          <a:p>
            <a:r>
              <a:rPr lang="es-ES" dirty="0"/>
              <a:t>Prioridad 2: acoso, acoso sexual y violencia - 1 -</a:t>
            </a:r>
          </a:p>
        </p:txBody>
      </p:sp>
      <p:sp>
        <p:nvSpPr>
          <p:cNvPr id="3" name="TextBox 2">
            <a:extLst>
              <a:ext uri="{FF2B5EF4-FFF2-40B4-BE49-F238E27FC236}">
                <a16:creationId xmlns:a16="http://schemas.microsoft.com/office/drawing/2014/main" id="{EABFEF4F-FA51-B257-1D4E-B52C8BCA9B9C}"/>
              </a:ext>
            </a:extLst>
          </p:cNvPr>
          <p:cNvSpPr txBox="1"/>
          <p:nvPr/>
        </p:nvSpPr>
        <p:spPr>
          <a:xfrm>
            <a:off x="0" y="1293442"/>
            <a:ext cx="10899030"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s-ES" sz="1800" b="1">
                <a:latin typeface="+mn-lt"/>
              </a:rPr>
              <a:t>Situación actual</a:t>
            </a:r>
          </a:p>
        </p:txBody>
      </p:sp>
      <p:sp>
        <p:nvSpPr>
          <p:cNvPr id="4" name="Content Placeholder 3">
            <a:extLst>
              <a:ext uri="{FF2B5EF4-FFF2-40B4-BE49-F238E27FC236}">
                <a16:creationId xmlns:a16="http://schemas.microsoft.com/office/drawing/2014/main" id="{9CC6CADA-FDD3-A1A6-969A-E1D56BD8330C}"/>
              </a:ext>
            </a:extLst>
          </p:cNvPr>
          <p:cNvSpPr txBox="1">
            <a:spLocks/>
          </p:cNvSpPr>
          <p:nvPr/>
        </p:nvSpPr>
        <p:spPr>
          <a:xfrm>
            <a:off x="599999" y="2009523"/>
            <a:ext cx="10299031" cy="2436327"/>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363" indent="-233363">
              <a:spcAft>
                <a:spcPts val="600"/>
              </a:spcAft>
            </a:pPr>
            <a:r>
              <a:rPr lang="es-ES" dirty="0"/>
              <a:t>Un problema con múltiples facetas:</a:t>
            </a:r>
            <a:r>
              <a:rPr lang="es-ES" b="0" dirty="0"/>
              <a:t> agresiones, acoso, discriminación, victimización, …</a:t>
            </a:r>
          </a:p>
          <a:p>
            <a:pPr marL="233363" indent="-233363">
              <a:spcAft>
                <a:spcPts val="600"/>
              </a:spcAft>
            </a:pPr>
            <a:r>
              <a:rPr lang="es-ES" b="0" dirty="0"/>
              <a:t>Una causa importante de </a:t>
            </a:r>
            <a:r>
              <a:rPr lang="es-ES" dirty="0"/>
              <a:t>problemas de salud </a:t>
            </a:r>
            <a:r>
              <a:rPr lang="es-ES" b="0" dirty="0"/>
              <a:t>(depresión, ansiedad, trastornos del sueño, etc.)</a:t>
            </a:r>
          </a:p>
          <a:p>
            <a:pPr marL="233363" indent="-233363">
              <a:spcAft>
                <a:spcPts val="600"/>
              </a:spcAft>
            </a:pPr>
            <a:r>
              <a:rPr lang="es-ES" dirty="0"/>
              <a:t>El 13 % de las personas trabajadoras de la UE</a:t>
            </a:r>
            <a:r>
              <a:rPr lang="es-ES" b="0" dirty="0"/>
              <a:t> ha sufrido algún tipo de </a:t>
            </a:r>
            <a:r>
              <a:rPr lang="es-ES" dirty="0"/>
              <a:t>violencia en el trabajo </a:t>
            </a:r>
            <a:r>
              <a:rPr lang="es-ES" b="0" dirty="0"/>
              <a:t>(EWCTS, </a:t>
            </a:r>
            <a:r>
              <a:rPr lang="es-ES" b="0" dirty="0" err="1"/>
              <a:t>Eurofound</a:t>
            </a:r>
            <a:r>
              <a:rPr lang="es-ES" b="0" dirty="0"/>
              <a:t>, 2021). </a:t>
            </a:r>
          </a:p>
          <a:p>
            <a:pPr marL="233363" indent="-233363">
              <a:spcAft>
                <a:spcPts val="600"/>
              </a:spcAft>
            </a:pPr>
            <a:r>
              <a:rPr lang="es-ES" dirty="0"/>
              <a:t>La digitalización</a:t>
            </a:r>
            <a:r>
              <a:rPr lang="es-ES" b="0" dirty="0"/>
              <a:t> ha dado lugar a nuevas formas de comportamientos antisociales.</a:t>
            </a:r>
            <a:br>
              <a:rPr lang="es-ES" dirty="0"/>
            </a:br>
            <a:endParaRPr lang="es-ES" dirty="0"/>
          </a:p>
          <a:p>
            <a:pPr>
              <a:spcAft>
                <a:spcPts val="600"/>
              </a:spcAft>
            </a:pPr>
            <a:endParaRPr lang="en-GB" b="0" dirty="0"/>
          </a:p>
          <a:p>
            <a:pPr>
              <a:spcAft>
                <a:spcPts val="600"/>
              </a:spcAft>
            </a:pPr>
            <a:endParaRPr lang="en-GB" dirty="0"/>
          </a:p>
          <a:p>
            <a:pPr>
              <a:spcAft>
                <a:spcPts val="600"/>
              </a:spcAft>
            </a:pPr>
            <a:endParaRPr lang="en-GB" dirty="0"/>
          </a:p>
          <a:p>
            <a:pPr>
              <a:spcAft>
                <a:spcPts val="600"/>
              </a:spcAft>
            </a:pPr>
            <a:endParaRPr lang="en-GB" dirty="0"/>
          </a:p>
          <a:p>
            <a:pPr>
              <a:spcAft>
                <a:spcPts val="600"/>
              </a:spcAft>
            </a:pPr>
            <a:endParaRPr lang="en-GB" dirty="0"/>
          </a:p>
        </p:txBody>
      </p:sp>
      <p:pic>
        <p:nvPicPr>
          <p:cNvPr id="7" name="Picture 6">
            <a:extLst>
              <a:ext uri="{FF2B5EF4-FFF2-40B4-BE49-F238E27FC236}">
                <a16:creationId xmlns:a16="http://schemas.microsoft.com/office/drawing/2014/main" id="{1BD1E05D-6468-A88D-0AA7-C9B2B6F9C32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630928"/>
            <a:ext cx="3962400" cy="2115312"/>
          </a:xfrm>
          <a:prstGeom prst="rect">
            <a:avLst/>
          </a:prstGeom>
        </p:spPr>
      </p:pic>
    </p:spTree>
    <p:extLst>
      <p:ext uri="{BB962C8B-B14F-4D97-AF65-F5344CB8AC3E}">
        <p14:creationId xmlns:p14="http://schemas.microsoft.com/office/powerpoint/2010/main" val="37561039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0E16F-B5FB-D490-936E-F90C8D41ADE4}"/>
              </a:ext>
              <a:ext uri="{C183D7F6-B498-43B3-948B-1728B52AA6E4}">
                <adec:decorative xmlns:adec="http://schemas.microsoft.com/office/drawing/2017/decorative" val="1"/>
              </a:ext>
            </a:extLst>
          </p:cNvPr>
          <p:cNvSpPr>
            <a:spLocks noGrp="1"/>
          </p:cNvSpPr>
          <p:nvPr>
            <p:ph type="title"/>
          </p:nvPr>
        </p:nvSpPr>
        <p:spPr/>
        <p:txBody>
          <a:bodyPr/>
          <a:lstStyle/>
          <a:p>
            <a:r>
              <a:rPr lang="es-ES" dirty="0"/>
              <a:t>Prioridad 2: acoso, acoso sexual y violencia -2- </a:t>
            </a:r>
          </a:p>
        </p:txBody>
      </p:sp>
      <p:sp>
        <p:nvSpPr>
          <p:cNvPr id="4" name="Rectangle 3">
            <a:extLst>
              <a:ext uri="{FF2B5EF4-FFF2-40B4-BE49-F238E27FC236}">
                <a16:creationId xmlns:a16="http://schemas.microsoft.com/office/drawing/2014/main" id="{22D02451-FCA1-2255-2ADB-577B7DCA6116}"/>
              </a:ext>
            </a:extLst>
          </p:cNvPr>
          <p:cNvSpPr/>
          <p:nvPr/>
        </p:nvSpPr>
        <p:spPr>
          <a:xfrm>
            <a:off x="-5096" y="1649871"/>
            <a:ext cx="7978882" cy="800219"/>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p>
            <a:r>
              <a:rPr lang="es-ES" b="1" dirty="0">
                <a:solidFill>
                  <a:srgbClr val="003399"/>
                </a:solidFill>
                <a:cs typeface="Arial" panose="020B0604020202020204" pitchFamily="34" charset="0"/>
              </a:rPr>
              <a:t>Las mujeres son más propensas a denunciar comportamientos sociales adversos en el trabajo.</a:t>
            </a:r>
          </a:p>
        </p:txBody>
      </p:sp>
      <p:pic>
        <p:nvPicPr>
          <p:cNvPr id="23" name="Picture 22">
            <a:extLst>
              <a:ext uri="{FF2B5EF4-FFF2-40B4-BE49-F238E27FC236}">
                <a16:creationId xmlns:a16="http://schemas.microsoft.com/office/drawing/2014/main" id="{8473BF4D-E0C8-6E0F-BC49-F48EEB54A00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t="17096" r="970"/>
          <a:stretch>
            <a:fillRect/>
          </a:stretch>
        </p:blipFill>
        <p:spPr>
          <a:xfrm>
            <a:off x="-16272" y="4086670"/>
            <a:ext cx="12207240" cy="2755057"/>
          </a:xfrm>
          <a:prstGeom prst="rect">
            <a:avLst/>
          </a:prstGeom>
        </p:spPr>
      </p:pic>
      <p:sp>
        <p:nvSpPr>
          <p:cNvPr id="17" name="TextBox 16">
            <a:extLst>
              <a:ext uri="{FF2B5EF4-FFF2-40B4-BE49-F238E27FC236}">
                <a16:creationId xmlns:a16="http://schemas.microsoft.com/office/drawing/2014/main" id="{4058FEDD-A82B-B004-EFB5-7AFDF7AC4111}"/>
              </a:ext>
            </a:extLst>
          </p:cNvPr>
          <p:cNvSpPr txBox="1"/>
          <p:nvPr/>
        </p:nvSpPr>
        <p:spPr>
          <a:xfrm>
            <a:off x="1169611" y="4346355"/>
            <a:ext cx="2446657" cy="861774"/>
          </a:xfrm>
          <a:prstGeom prst="rect">
            <a:avLst/>
          </a:prstGeom>
          <a:noFill/>
        </p:spPr>
        <p:txBody>
          <a:bodyPr wrap="square">
            <a:spAutoFit/>
          </a:bodyPr>
          <a:lstStyle/>
          <a:p>
            <a:r>
              <a:rPr lang="es-ES" sz="5000" b="1">
                <a:solidFill>
                  <a:schemeClr val="tx2"/>
                </a:solidFill>
                <a:latin typeface="+mj-lt"/>
              </a:rPr>
              <a:t>30,8 %</a:t>
            </a:r>
          </a:p>
        </p:txBody>
      </p:sp>
      <p:sp>
        <p:nvSpPr>
          <p:cNvPr id="16" name="TextBox 15">
            <a:extLst>
              <a:ext uri="{FF2B5EF4-FFF2-40B4-BE49-F238E27FC236}">
                <a16:creationId xmlns:a16="http://schemas.microsoft.com/office/drawing/2014/main" id="{CA72F3B5-6CF1-887F-257A-225D8DEAAF62}"/>
              </a:ext>
            </a:extLst>
          </p:cNvPr>
          <p:cNvSpPr txBox="1"/>
          <p:nvPr/>
        </p:nvSpPr>
        <p:spPr>
          <a:xfrm>
            <a:off x="849956" y="5144021"/>
            <a:ext cx="2676601" cy="1323439"/>
          </a:xfrm>
          <a:prstGeom prst="rect">
            <a:avLst/>
          </a:prstGeom>
          <a:noFill/>
        </p:spPr>
        <p:txBody>
          <a:bodyPr wrap="square">
            <a:spAutoFit/>
          </a:bodyPr>
          <a:lstStyle/>
          <a:p>
            <a:pPr algn="ctr"/>
            <a:r>
              <a:rPr lang="es-ES" sz="2000">
                <a:solidFill>
                  <a:schemeClr val="tx2"/>
                </a:solidFill>
                <a:latin typeface="+mj-lt"/>
              </a:rPr>
              <a:t>de las mujeres han sufrido </a:t>
            </a:r>
            <a:r>
              <a:rPr lang="es-ES" sz="2000" b="1">
                <a:solidFill>
                  <a:schemeClr val="tx2"/>
                </a:solidFill>
                <a:latin typeface="+mj-lt"/>
              </a:rPr>
              <a:t>acoso sexual</a:t>
            </a:r>
            <a:r>
              <a:rPr lang="es-ES" sz="2000">
                <a:solidFill>
                  <a:schemeClr val="tx2"/>
                </a:solidFill>
                <a:latin typeface="+mj-lt"/>
              </a:rPr>
              <a:t> en el trabajo </a:t>
            </a:r>
            <a:r>
              <a:rPr lang="es-ES" sz="2000" b="1">
                <a:solidFill>
                  <a:schemeClr val="tx2"/>
                </a:solidFill>
                <a:latin typeface="+mj-lt"/>
              </a:rPr>
              <a:t>a lo largo de su vida. </a:t>
            </a:r>
          </a:p>
        </p:txBody>
      </p:sp>
      <p:sp>
        <p:nvSpPr>
          <p:cNvPr id="19" name="TextBox 18">
            <a:extLst>
              <a:ext uri="{FF2B5EF4-FFF2-40B4-BE49-F238E27FC236}">
                <a16:creationId xmlns:a16="http://schemas.microsoft.com/office/drawing/2014/main" id="{88E99A72-8A49-DBD2-A68E-F3219A1B39E1}"/>
              </a:ext>
            </a:extLst>
          </p:cNvPr>
          <p:cNvSpPr txBox="1"/>
          <p:nvPr/>
        </p:nvSpPr>
        <p:spPr>
          <a:xfrm>
            <a:off x="5017131" y="4346355"/>
            <a:ext cx="1980227" cy="861774"/>
          </a:xfrm>
          <a:prstGeom prst="rect">
            <a:avLst/>
          </a:prstGeom>
          <a:noFill/>
        </p:spPr>
        <p:txBody>
          <a:bodyPr wrap="square">
            <a:spAutoFit/>
          </a:bodyPr>
          <a:lstStyle/>
          <a:p>
            <a:r>
              <a:rPr lang="es-ES" sz="5000" b="1">
                <a:solidFill>
                  <a:schemeClr val="tx2"/>
                </a:solidFill>
                <a:latin typeface="+mj-lt"/>
              </a:rPr>
              <a:t>4,3 %</a:t>
            </a:r>
          </a:p>
        </p:txBody>
      </p:sp>
      <p:sp>
        <p:nvSpPr>
          <p:cNvPr id="18" name="TextBox 17">
            <a:extLst>
              <a:ext uri="{FF2B5EF4-FFF2-40B4-BE49-F238E27FC236}">
                <a16:creationId xmlns:a16="http://schemas.microsoft.com/office/drawing/2014/main" id="{007160C7-7651-15DB-723B-2000CE369EAD}"/>
              </a:ext>
            </a:extLst>
          </p:cNvPr>
          <p:cNvSpPr txBox="1"/>
          <p:nvPr/>
        </p:nvSpPr>
        <p:spPr>
          <a:xfrm>
            <a:off x="4392784" y="5138535"/>
            <a:ext cx="2947468" cy="1323439"/>
          </a:xfrm>
          <a:prstGeom prst="rect">
            <a:avLst/>
          </a:prstGeom>
          <a:noFill/>
        </p:spPr>
        <p:txBody>
          <a:bodyPr wrap="square">
            <a:spAutoFit/>
          </a:bodyPr>
          <a:lstStyle/>
          <a:p>
            <a:pPr algn="ctr"/>
            <a:r>
              <a:rPr lang="es-ES" sz="2000">
                <a:solidFill>
                  <a:schemeClr val="tx2"/>
                </a:solidFill>
                <a:latin typeface="+mj-lt"/>
              </a:rPr>
              <a:t>de las mujeres han sufrido </a:t>
            </a:r>
            <a:r>
              <a:rPr lang="es-ES" sz="2000" b="1">
                <a:solidFill>
                  <a:schemeClr val="tx2"/>
                </a:solidFill>
                <a:latin typeface="+mj-lt"/>
              </a:rPr>
              <a:t>acoso sexual</a:t>
            </a:r>
            <a:r>
              <a:rPr lang="es-ES" sz="2000">
                <a:solidFill>
                  <a:schemeClr val="tx2"/>
                </a:solidFill>
                <a:latin typeface="+mj-lt"/>
              </a:rPr>
              <a:t> </a:t>
            </a:r>
            <a:r>
              <a:rPr lang="es-ES" sz="2000" b="1">
                <a:solidFill>
                  <a:schemeClr val="tx2"/>
                </a:solidFill>
                <a:latin typeface="+mj-lt"/>
              </a:rPr>
              <a:t>en el trabajo en los últimos 12 meses</a:t>
            </a:r>
            <a:r>
              <a:rPr lang="es-ES" sz="2000">
                <a:solidFill>
                  <a:schemeClr val="tx2"/>
                </a:solidFill>
                <a:latin typeface="+mj-lt"/>
              </a:rPr>
              <a:t>.</a:t>
            </a:r>
          </a:p>
        </p:txBody>
      </p:sp>
      <p:pic>
        <p:nvPicPr>
          <p:cNvPr id="29" name="Picture 28">
            <a:extLst>
              <a:ext uri="{FF2B5EF4-FFF2-40B4-BE49-F238E27FC236}">
                <a16:creationId xmlns:a16="http://schemas.microsoft.com/office/drawing/2014/main" id="{0E63CB33-EADF-2114-7EB2-F9BC940B3681}"/>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912" y="2827339"/>
            <a:ext cx="5201413" cy="1287810"/>
          </a:xfrm>
          <a:prstGeom prst="rect">
            <a:avLst/>
          </a:prstGeom>
        </p:spPr>
      </p:pic>
      <p:sp>
        <p:nvSpPr>
          <p:cNvPr id="20" name="TextBox 19">
            <a:extLst>
              <a:ext uri="{FF2B5EF4-FFF2-40B4-BE49-F238E27FC236}">
                <a16:creationId xmlns:a16="http://schemas.microsoft.com/office/drawing/2014/main" id="{18501F7F-0D7B-D9AE-0A9C-D5CEB760D3C2}"/>
              </a:ext>
            </a:extLst>
          </p:cNvPr>
          <p:cNvSpPr txBox="1"/>
          <p:nvPr/>
        </p:nvSpPr>
        <p:spPr>
          <a:xfrm>
            <a:off x="9042162" y="4346355"/>
            <a:ext cx="1980227" cy="861774"/>
          </a:xfrm>
          <a:prstGeom prst="rect">
            <a:avLst/>
          </a:prstGeom>
          <a:noFill/>
        </p:spPr>
        <p:txBody>
          <a:bodyPr wrap="square" lIns="91440" tIns="45720" rIns="91440" bIns="45720" anchor="t">
            <a:spAutoFit/>
          </a:bodyPr>
          <a:lstStyle/>
          <a:p>
            <a:r>
              <a:rPr lang="es-ES" sz="5000" b="1">
                <a:solidFill>
                  <a:schemeClr val="tx2"/>
                </a:solidFill>
                <a:latin typeface="+mj-lt"/>
              </a:rPr>
              <a:t>7,4 %</a:t>
            </a:r>
          </a:p>
        </p:txBody>
      </p:sp>
      <p:sp>
        <p:nvSpPr>
          <p:cNvPr id="21" name="TextBox 20">
            <a:extLst>
              <a:ext uri="{FF2B5EF4-FFF2-40B4-BE49-F238E27FC236}">
                <a16:creationId xmlns:a16="http://schemas.microsoft.com/office/drawing/2014/main" id="{A7ABC460-2264-B61F-607B-325C48B50248}"/>
              </a:ext>
            </a:extLst>
          </p:cNvPr>
          <p:cNvSpPr txBox="1"/>
          <p:nvPr/>
        </p:nvSpPr>
        <p:spPr>
          <a:xfrm>
            <a:off x="8412480" y="5136120"/>
            <a:ext cx="2947467" cy="1323439"/>
          </a:xfrm>
          <a:prstGeom prst="rect">
            <a:avLst/>
          </a:prstGeom>
          <a:noFill/>
        </p:spPr>
        <p:txBody>
          <a:bodyPr wrap="square" lIns="91440" tIns="45720" rIns="91440" bIns="45720" anchor="t">
            <a:spAutoFit/>
          </a:bodyPr>
          <a:lstStyle/>
          <a:p>
            <a:pPr algn="ctr"/>
            <a:r>
              <a:rPr lang="es-ES" sz="2000">
                <a:solidFill>
                  <a:schemeClr val="tx2"/>
                </a:solidFill>
                <a:latin typeface="+mj-lt"/>
              </a:rPr>
              <a:t>de las mujeres han sufrido</a:t>
            </a:r>
            <a:r>
              <a:rPr lang="es-ES" sz="2000" b="1">
                <a:solidFill>
                  <a:schemeClr val="tx2"/>
                </a:solidFill>
                <a:latin typeface="+mj-lt"/>
              </a:rPr>
              <a:t> acoso sexual </a:t>
            </a:r>
            <a:r>
              <a:rPr lang="es-ES" sz="2000">
                <a:solidFill>
                  <a:schemeClr val="tx2"/>
                </a:solidFill>
                <a:latin typeface="+mj-lt"/>
              </a:rPr>
              <a:t>por parte de un </a:t>
            </a:r>
            <a:r>
              <a:rPr lang="es-ES" sz="2000" b="1">
                <a:solidFill>
                  <a:schemeClr val="tx2"/>
                </a:solidFill>
                <a:latin typeface="+mj-lt"/>
              </a:rPr>
              <a:t>jefe o supervisor varón</a:t>
            </a:r>
            <a:r>
              <a:rPr lang="es-ES" sz="2000">
                <a:solidFill>
                  <a:schemeClr val="tx2"/>
                </a:solidFill>
                <a:latin typeface="+mj-lt"/>
              </a:rPr>
              <a:t>. </a:t>
            </a:r>
          </a:p>
        </p:txBody>
      </p:sp>
      <p:pic>
        <p:nvPicPr>
          <p:cNvPr id="7" name="Graphic 6">
            <a:extLst>
              <a:ext uri="{FF2B5EF4-FFF2-40B4-BE49-F238E27FC236}">
                <a16:creationId xmlns:a16="http://schemas.microsoft.com/office/drawing/2014/main" id="{1CBBB6E7-D9A1-7EF7-B0F8-49FC3681FB8D}"/>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255941" y="1920588"/>
            <a:ext cx="3495001" cy="2537112"/>
          </a:xfrm>
          <a:prstGeom prst="rect">
            <a:avLst/>
          </a:prstGeom>
        </p:spPr>
      </p:pic>
    </p:spTree>
    <p:extLst>
      <p:ext uri="{BB962C8B-B14F-4D97-AF65-F5344CB8AC3E}">
        <p14:creationId xmlns:p14="http://schemas.microsoft.com/office/powerpoint/2010/main" val="32758470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F74CC-B32A-53DD-E43F-D404C3689568}"/>
              </a:ext>
              <a:ext uri="{C183D7F6-B498-43B3-948B-1728B52AA6E4}">
                <adec:decorative xmlns:adec="http://schemas.microsoft.com/office/drawing/2017/decorative" val="1"/>
              </a:ext>
            </a:extLst>
          </p:cNvPr>
          <p:cNvSpPr>
            <a:spLocks noGrp="1"/>
          </p:cNvSpPr>
          <p:nvPr>
            <p:ph type="title"/>
          </p:nvPr>
        </p:nvSpPr>
        <p:spPr/>
        <p:txBody>
          <a:bodyPr/>
          <a:lstStyle/>
          <a:p>
            <a:r>
              <a:rPr lang="es-ES" dirty="0"/>
              <a:t>Prioridad 2: acoso, acoso sexual y violencia -3-</a:t>
            </a:r>
          </a:p>
        </p:txBody>
      </p:sp>
      <p:sp>
        <p:nvSpPr>
          <p:cNvPr id="6" name="Speech Bubble: Rectangle 5">
            <a:extLst>
              <a:ext uri="{FF2B5EF4-FFF2-40B4-BE49-F238E27FC236}">
                <a16:creationId xmlns:a16="http://schemas.microsoft.com/office/drawing/2014/main" id="{B9B435B6-9277-3AA6-F94F-89147BA99C49}"/>
              </a:ext>
            </a:extLst>
          </p:cNvPr>
          <p:cNvSpPr/>
          <p:nvPr/>
        </p:nvSpPr>
        <p:spPr>
          <a:xfrm>
            <a:off x="3592285" y="1371601"/>
            <a:ext cx="3008259" cy="1055210"/>
          </a:xfrm>
          <a:prstGeom prst="wedgeRectCallout">
            <a:avLst>
              <a:gd name="adj1" fmla="val 56933"/>
              <a:gd name="adj2" fmla="val -16220"/>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rIns="27432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pPr lvl="0" algn="ctr"/>
            <a:r>
              <a:rPr lang="es-ES" sz="1500" b="1" dirty="0">
                <a:solidFill>
                  <a:srgbClr val="003399"/>
                </a:solidFill>
              </a:rPr>
              <a:t>La participación y el liderazgo de los miembros del personal son fundamentales. </a:t>
            </a:r>
          </a:p>
        </p:txBody>
      </p:sp>
      <p:pic>
        <p:nvPicPr>
          <p:cNvPr id="8" name="Picture 7" descr="Foto en forma de nube que muestra a un grupo de personas trabajadoras del sector de la construcción hablando entre ellas. A la izquierda hay un muñeco verde. La imagen sugiere que la participación de las personas trabajadoras es clave en la lucha contra el acoso, el acoso sexual y la violencia. ">
            <a:extLst>
              <a:ext uri="{FF2B5EF4-FFF2-40B4-BE49-F238E27FC236}">
                <a16:creationId xmlns:a16="http://schemas.microsoft.com/office/drawing/2014/main" id="{4EF0DE16-82B7-EB11-DA7E-F7D19B3205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70651" y="716626"/>
            <a:ext cx="3900770" cy="2012035"/>
          </a:xfrm>
          <a:prstGeom prst="rect">
            <a:avLst/>
          </a:prstGeom>
        </p:spPr>
      </p:pic>
      <p:sp>
        <p:nvSpPr>
          <p:cNvPr id="3" name="TextBox 2">
            <a:extLst>
              <a:ext uri="{FF2B5EF4-FFF2-40B4-BE49-F238E27FC236}">
                <a16:creationId xmlns:a16="http://schemas.microsoft.com/office/drawing/2014/main" id="{1DB563F2-7747-B55A-17E9-81F2C37A7A01}"/>
              </a:ext>
            </a:extLst>
          </p:cNvPr>
          <p:cNvSpPr txBox="1"/>
          <p:nvPr/>
        </p:nvSpPr>
        <p:spPr>
          <a:xfrm>
            <a:off x="0" y="2728661"/>
            <a:ext cx="1097142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s-ES" sz="1800" b="1">
                <a:latin typeface="+mn-lt"/>
              </a:rPr>
              <a:t>Medidas preventivas</a:t>
            </a:r>
          </a:p>
        </p:txBody>
      </p:sp>
      <p:sp>
        <p:nvSpPr>
          <p:cNvPr id="4" name="Content Placeholder 3">
            <a:extLst>
              <a:ext uri="{FF2B5EF4-FFF2-40B4-BE49-F238E27FC236}">
                <a16:creationId xmlns:a16="http://schemas.microsoft.com/office/drawing/2014/main" id="{F590AA2A-8FD2-1517-C8AA-1E48066C8B0D}"/>
              </a:ext>
            </a:extLst>
          </p:cNvPr>
          <p:cNvSpPr>
            <a:spLocks noGrp="1"/>
          </p:cNvSpPr>
          <p:nvPr>
            <p:ph sz="half" idx="1"/>
          </p:nvPr>
        </p:nvSpPr>
        <p:spPr>
          <a:xfrm>
            <a:off x="599998" y="3344018"/>
            <a:ext cx="10079834" cy="2579110"/>
          </a:xfrm>
        </p:spPr>
        <p:txBody>
          <a:bodyPr anchor="t">
            <a:noAutofit/>
          </a:bodyPr>
          <a:lstStyle/>
          <a:p>
            <a:pPr marL="233363" indent="-233363">
              <a:spcAft>
                <a:spcPts val="600"/>
              </a:spcAft>
            </a:pPr>
            <a:r>
              <a:rPr lang="es-ES" b="0" dirty="0"/>
              <a:t>Deje claro qué es aceptable y qué no.</a:t>
            </a:r>
          </a:p>
          <a:p>
            <a:pPr marL="233363" indent="-233363">
              <a:spcAft>
                <a:spcPts val="600"/>
              </a:spcAft>
            </a:pPr>
            <a:r>
              <a:rPr lang="es-ES" b="0" dirty="0">
                <a:cs typeface="Arial"/>
              </a:rPr>
              <a:t>Analice las causas fundamentales o los factores que contribuyen a ello.</a:t>
            </a:r>
          </a:p>
          <a:p>
            <a:pPr marL="233363" indent="-233363">
              <a:spcAft>
                <a:spcPts val="600"/>
              </a:spcAft>
            </a:pPr>
            <a:r>
              <a:rPr lang="es-ES" b="0" dirty="0"/>
              <a:t>Facilite que las personas trabajadoras puedan expresar sus opiniones o informar de incidentes de forma confidencial. </a:t>
            </a:r>
          </a:p>
          <a:p>
            <a:pPr marL="233363" indent="-233363">
              <a:spcAft>
                <a:spcPts val="600"/>
              </a:spcAft>
            </a:pPr>
            <a:r>
              <a:rPr lang="es-ES" b="0" dirty="0"/>
              <a:t>Responda de manera justa y coherente. </a:t>
            </a:r>
          </a:p>
          <a:p>
            <a:pPr marL="233363" indent="-233363">
              <a:spcAft>
                <a:spcPts val="600"/>
              </a:spcAft>
            </a:pPr>
            <a:r>
              <a:rPr lang="es-ES" b="0" dirty="0">
                <a:ea typeface=""/>
                <a:cs typeface="Arial"/>
              </a:rPr>
              <a:t>Planifique estrategias de desescalada y opciones de salida para proteger al personal frente a la violencia ejercida por terceros.</a:t>
            </a:r>
          </a:p>
          <a:p>
            <a:pPr marL="380990" indent="-380990">
              <a:spcBef>
                <a:spcPts val="1200"/>
              </a:spcBef>
              <a:spcAft>
                <a:spcPts val="600"/>
              </a:spcAft>
            </a:pPr>
            <a:endParaRPr lang="en-GB" b="0" dirty="0">
              <a:cs typeface="Arial"/>
            </a:endParaRPr>
          </a:p>
          <a:p>
            <a:pPr marL="0" indent="0">
              <a:spcBef>
                <a:spcPts val="1200"/>
              </a:spcBef>
              <a:spcAft>
                <a:spcPts val="600"/>
              </a:spcAft>
              <a:buNone/>
            </a:pPr>
            <a:endParaRPr lang="en-GB" noProof="0" dirty="0">
              <a:cs typeface="Arial"/>
            </a:endParaRPr>
          </a:p>
          <a:p>
            <a:pPr marL="0" indent="0">
              <a:spcBef>
                <a:spcPts val="1200"/>
              </a:spcBef>
              <a:spcAft>
                <a:spcPts val="600"/>
              </a:spcAft>
              <a:buNone/>
            </a:pPr>
            <a:endParaRPr lang="en-GB" dirty="0">
              <a:cs typeface="Arial"/>
            </a:endParaRPr>
          </a:p>
          <a:p>
            <a:pPr>
              <a:spcBef>
                <a:spcPts val="1200"/>
              </a:spcBef>
              <a:spcAft>
                <a:spcPts val="600"/>
              </a:spcAft>
            </a:pPr>
            <a:endParaRPr lang="en-GB" dirty="0">
              <a:cs typeface="Arial"/>
            </a:endParaRPr>
          </a:p>
          <a:p>
            <a:pPr>
              <a:spcBef>
                <a:spcPts val="1200"/>
              </a:spcBef>
              <a:spcAft>
                <a:spcPts val="600"/>
              </a:spcAft>
            </a:pPr>
            <a:endParaRPr lang="en-GB" dirty="0">
              <a:cs typeface="Arial"/>
            </a:endParaRPr>
          </a:p>
          <a:p>
            <a:pPr>
              <a:spcBef>
                <a:spcPts val="1200"/>
              </a:spcBef>
              <a:spcAft>
                <a:spcPts val="600"/>
              </a:spcAft>
            </a:pPr>
            <a:endParaRPr lang="en-GB" dirty="0">
              <a:cs typeface="Arial"/>
            </a:endParaRPr>
          </a:p>
        </p:txBody>
      </p:sp>
    </p:spTree>
    <p:extLst>
      <p:ext uri="{BB962C8B-B14F-4D97-AF65-F5344CB8AC3E}">
        <p14:creationId xmlns:p14="http://schemas.microsoft.com/office/powerpoint/2010/main" val="33941602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EA4575A-5F92-BAB6-7C2D-4A098ABB4238}"/>
              </a:ext>
              <a:ext uri="{C183D7F6-B498-43B3-948B-1728B52AA6E4}">
                <adec:decorative xmlns:adec="http://schemas.microsoft.com/office/drawing/2017/decorative" val="1"/>
              </a:ext>
            </a:extLst>
          </p:cNvPr>
          <p:cNvSpPr/>
          <p:nvPr/>
        </p:nvSpPr>
        <p:spPr>
          <a:xfrm>
            <a:off x="4561367" y="6305107"/>
            <a:ext cx="2700670" cy="29771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3527C82C-4420-7D7C-CC46-57ECA4A01DB2}"/>
              </a:ext>
            </a:extLst>
          </p:cNvPr>
          <p:cNvSpPr>
            <a:spLocks noGrp="1"/>
          </p:cNvSpPr>
          <p:nvPr>
            <p:ph type="title"/>
          </p:nvPr>
        </p:nvSpPr>
        <p:spPr/>
        <p:txBody>
          <a:bodyPr/>
          <a:lstStyle/>
          <a:p>
            <a:r>
              <a:rPr lang="es-ES" dirty="0"/>
              <a:t>Prioridad 3: Riesgos físicos y salud mental -1- </a:t>
            </a:r>
          </a:p>
        </p:txBody>
      </p:sp>
      <p:sp>
        <p:nvSpPr>
          <p:cNvPr id="6" name="TextBox 5">
            <a:extLst>
              <a:ext uri="{FF2B5EF4-FFF2-40B4-BE49-F238E27FC236}">
                <a16:creationId xmlns:a16="http://schemas.microsoft.com/office/drawing/2014/main" id="{85270BE9-B6B4-E837-9558-D005BF977F0D}"/>
              </a:ext>
            </a:extLst>
          </p:cNvPr>
          <p:cNvSpPr txBox="1"/>
          <p:nvPr/>
        </p:nvSpPr>
        <p:spPr>
          <a:xfrm>
            <a:off x="1" y="1295400"/>
            <a:ext cx="7892712"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s-ES" sz="1800" b="1">
                <a:latin typeface="+mn-lt"/>
              </a:rPr>
              <a:t>Situación actual</a:t>
            </a:r>
          </a:p>
        </p:txBody>
      </p:sp>
      <p:sp>
        <p:nvSpPr>
          <p:cNvPr id="5" name="TextBox 4">
            <a:extLst>
              <a:ext uri="{FF2B5EF4-FFF2-40B4-BE49-F238E27FC236}">
                <a16:creationId xmlns:a16="http://schemas.microsoft.com/office/drawing/2014/main" id="{C399328D-E85F-2454-F6C0-3587135632DD}"/>
              </a:ext>
            </a:extLst>
          </p:cNvPr>
          <p:cNvSpPr txBox="1"/>
          <p:nvPr/>
        </p:nvSpPr>
        <p:spPr>
          <a:xfrm>
            <a:off x="648131" y="2122402"/>
            <a:ext cx="7461154" cy="1767382"/>
          </a:xfrm>
          <a:prstGeom prst="rect">
            <a:avLst/>
          </a:prstGeom>
          <a:noFill/>
        </p:spPr>
        <p:txBody>
          <a:bodyPr wrap="square" rtlCol="0">
            <a:noAutofit/>
          </a:bodyPr>
          <a:lstStyle/>
          <a:p>
            <a:pPr>
              <a:spcBef>
                <a:spcPts val="1200"/>
              </a:spcBef>
              <a:spcAft>
                <a:spcPts val="600"/>
              </a:spcAft>
            </a:pPr>
            <a:r>
              <a:rPr lang="es-ES" sz="1800" dirty="0">
                <a:solidFill>
                  <a:schemeClr val="tx2"/>
                </a:solidFill>
              </a:rPr>
              <a:t>La campaña se centrará en la interacción entre los riesgos psicosociales y: </a:t>
            </a:r>
          </a:p>
          <a:p>
            <a:pPr marL="457200" indent="-223838">
              <a:spcBef>
                <a:spcPts val="600"/>
              </a:spcBef>
              <a:spcAft>
                <a:spcPts val="600"/>
              </a:spcAft>
              <a:buFont typeface="Wingdings" panose="05000000000000000000" pitchFamily="2" charset="2"/>
              <a:buChar char="§"/>
            </a:pPr>
            <a:r>
              <a:rPr lang="es-ES" sz="1800" b="1" dirty="0">
                <a:solidFill>
                  <a:schemeClr val="tx2"/>
                </a:solidFill>
              </a:rPr>
              <a:t>la carga de trabajo físico y los trastornos musculoesqueléticos</a:t>
            </a:r>
            <a:r>
              <a:rPr lang="es-ES" sz="1800" dirty="0">
                <a:solidFill>
                  <a:schemeClr val="tx2"/>
                </a:solidFill>
              </a:rPr>
              <a:t> (TME);</a:t>
            </a:r>
          </a:p>
          <a:p>
            <a:pPr marL="457200" indent="-223838">
              <a:spcBef>
                <a:spcPts val="600"/>
              </a:spcBef>
              <a:spcAft>
                <a:spcPts val="600"/>
              </a:spcAft>
              <a:buFont typeface="Wingdings" panose="05000000000000000000" pitchFamily="2" charset="2"/>
              <a:buChar char="§"/>
            </a:pPr>
            <a:r>
              <a:rPr lang="es-ES" sz="1800" b="1" dirty="0">
                <a:solidFill>
                  <a:schemeClr val="tx2"/>
                </a:solidFill>
              </a:rPr>
              <a:t>los factores del entorno de trabajo </a:t>
            </a:r>
            <a:r>
              <a:rPr lang="es-ES" sz="1800" dirty="0">
                <a:solidFill>
                  <a:schemeClr val="tx2"/>
                </a:solidFill>
              </a:rPr>
              <a:t>(por ejemplo, ruido, temperatura, diseño);</a:t>
            </a:r>
          </a:p>
          <a:p>
            <a:pPr marL="457200" indent="-223838">
              <a:spcBef>
                <a:spcPts val="600"/>
              </a:spcBef>
              <a:spcAft>
                <a:spcPts val="600"/>
              </a:spcAft>
              <a:buFont typeface="Wingdings" panose="05000000000000000000" pitchFamily="2" charset="2"/>
              <a:buChar char="§"/>
            </a:pPr>
            <a:r>
              <a:rPr lang="es-ES" sz="1800" b="1" dirty="0">
                <a:solidFill>
                  <a:schemeClr val="tx2"/>
                </a:solidFill>
              </a:rPr>
              <a:t>los </a:t>
            </a:r>
            <a:r>
              <a:rPr lang="es-ES" b="1" dirty="0">
                <a:solidFill>
                  <a:schemeClr val="tx2"/>
                </a:solidFill>
              </a:rPr>
              <a:t>accidentes de trabajo </a:t>
            </a:r>
            <a:r>
              <a:rPr lang="es-ES" sz="1800" dirty="0">
                <a:solidFill>
                  <a:schemeClr val="tx2"/>
                </a:solidFill>
              </a:rPr>
              <a:t>y</a:t>
            </a:r>
            <a:r>
              <a:rPr lang="es-ES" sz="1800" b="1" dirty="0">
                <a:solidFill>
                  <a:schemeClr val="tx2"/>
                </a:solidFill>
              </a:rPr>
              <a:t> los resultados en materia de seguridad</a:t>
            </a:r>
            <a:r>
              <a:rPr lang="es-ES" sz="1800" dirty="0">
                <a:solidFill>
                  <a:schemeClr val="tx2"/>
                </a:solidFill>
              </a:rPr>
              <a:t>. </a:t>
            </a:r>
          </a:p>
        </p:txBody>
      </p:sp>
      <p:sp>
        <p:nvSpPr>
          <p:cNvPr id="4" name="Speech Bubble: Rectangle 3">
            <a:extLst>
              <a:ext uri="{FF2B5EF4-FFF2-40B4-BE49-F238E27FC236}">
                <a16:creationId xmlns:a16="http://schemas.microsoft.com/office/drawing/2014/main" id="{5CBA0E8D-406A-4EE2-EE7B-7FDA583569FF}"/>
              </a:ext>
            </a:extLst>
          </p:cNvPr>
          <p:cNvSpPr/>
          <p:nvPr/>
        </p:nvSpPr>
        <p:spPr>
          <a:xfrm>
            <a:off x="7892712" y="2968217"/>
            <a:ext cx="3200404" cy="1767382"/>
          </a:xfrm>
          <a:prstGeom prst="wedgeRectCallout">
            <a:avLst>
              <a:gd name="adj1" fmla="val -18828"/>
              <a:gd name="adj2" fmla="val 63751"/>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rIns="27432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pPr lvl="0"/>
            <a:r>
              <a:rPr lang="es-ES" sz="1800" b="1" dirty="0">
                <a:solidFill>
                  <a:srgbClr val="003399"/>
                </a:solidFill>
              </a:rPr>
              <a:t>Los riesgos físicos y los riesgos psicosociales influyen conjuntamente en la salud mental y la seguridad. </a:t>
            </a:r>
          </a:p>
        </p:txBody>
      </p:sp>
      <p:pic>
        <p:nvPicPr>
          <p:cNvPr id="14" name="Picture 13" descr="Imagen vectorial de un muñeco verde con un trastorno musculoesquelético. ">
            <a:extLst>
              <a:ext uri="{FF2B5EF4-FFF2-40B4-BE49-F238E27FC236}">
                <a16:creationId xmlns:a16="http://schemas.microsoft.com/office/drawing/2014/main" id="{E152F94C-CFFC-E956-12EF-6F7711D3CD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2218" y="4735598"/>
            <a:ext cx="4783142" cy="2035379"/>
          </a:xfrm>
          <a:prstGeom prst="rect">
            <a:avLst/>
          </a:prstGeom>
        </p:spPr>
      </p:pic>
      <p:pic>
        <p:nvPicPr>
          <p:cNvPr id="12" name="Picture 11">
            <a:extLst>
              <a:ext uri="{FF2B5EF4-FFF2-40B4-BE49-F238E27FC236}">
                <a16:creationId xmlns:a16="http://schemas.microsoft.com/office/drawing/2014/main" id="{96CEE4D5-7E5F-C921-33E5-3C8D4D28E3FC}"/>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45767" y="5033331"/>
            <a:ext cx="1913294" cy="1725614"/>
          </a:xfrm>
          <a:prstGeom prst="rect">
            <a:avLst/>
          </a:prstGeom>
        </p:spPr>
      </p:pic>
    </p:spTree>
    <p:extLst>
      <p:ext uri="{BB962C8B-B14F-4D97-AF65-F5344CB8AC3E}">
        <p14:creationId xmlns:p14="http://schemas.microsoft.com/office/powerpoint/2010/main" val="11267274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DE3E0-B862-C988-C480-7202159FC852}"/>
              </a:ext>
              <a:ext uri="{C183D7F6-B498-43B3-948B-1728B52AA6E4}">
                <adec:decorative xmlns:adec="http://schemas.microsoft.com/office/drawing/2017/decorative" val="1"/>
              </a:ext>
            </a:extLst>
          </p:cNvPr>
          <p:cNvSpPr>
            <a:spLocks noGrp="1"/>
          </p:cNvSpPr>
          <p:nvPr>
            <p:ph type="title"/>
          </p:nvPr>
        </p:nvSpPr>
        <p:spPr/>
        <p:txBody>
          <a:bodyPr/>
          <a:lstStyle/>
          <a:p>
            <a:r>
              <a:rPr lang="es-ES" dirty="0"/>
              <a:t>Prioridad 3: Riesgos físicos y salud mental -2- </a:t>
            </a:r>
          </a:p>
        </p:txBody>
      </p:sp>
      <p:sp>
        <p:nvSpPr>
          <p:cNvPr id="3" name="TextBox 2">
            <a:extLst>
              <a:ext uri="{FF2B5EF4-FFF2-40B4-BE49-F238E27FC236}">
                <a16:creationId xmlns:a16="http://schemas.microsoft.com/office/drawing/2014/main" id="{5CCBC276-1616-1F51-E3A6-10D7E1A632B1}"/>
              </a:ext>
            </a:extLst>
          </p:cNvPr>
          <p:cNvSpPr txBox="1"/>
          <p:nvPr/>
        </p:nvSpPr>
        <p:spPr>
          <a:xfrm>
            <a:off x="0" y="1295400"/>
            <a:ext cx="10876547"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s-ES" sz="1800" b="1" dirty="0">
                <a:latin typeface="+mn-lt"/>
              </a:rPr>
              <a:t>¿Cómo abordar la exposición combinada? </a:t>
            </a:r>
          </a:p>
        </p:txBody>
      </p:sp>
      <p:sp>
        <p:nvSpPr>
          <p:cNvPr id="4" name="Content Placeholder 2">
            <a:extLst>
              <a:ext uri="{FF2B5EF4-FFF2-40B4-BE49-F238E27FC236}">
                <a16:creationId xmlns:a16="http://schemas.microsoft.com/office/drawing/2014/main" id="{35380195-1CE8-DECC-8005-1F05CB33B226}"/>
              </a:ext>
            </a:extLst>
          </p:cNvPr>
          <p:cNvSpPr>
            <a:spLocks noGrp="1"/>
          </p:cNvSpPr>
          <p:nvPr>
            <p:ph sz="half" idx="1"/>
          </p:nvPr>
        </p:nvSpPr>
        <p:spPr>
          <a:xfrm>
            <a:off x="599996" y="2026842"/>
            <a:ext cx="10625467" cy="2078916"/>
          </a:xfrm>
        </p:spPr>
        <p:txBody>
          <a:bodyPr>
            <a:normAutofit/>
          </a:bodyPr>
          <a:lstStyle/>
          <a:p>
            <a:pPr>
              <a:spcAft>
                <a:spcPts val="600"/>
              </a:spcAft>
            </a:pPr>
            <a:r>
              <a:rPr lang="es-ES" b="0" dirty="0"/>
              <a:t>ofreciendo</a:t>
            </a:r>
            <a:r>
              <a:rPr lang="es-ES" dirty="0"/>
              <a:t> un enfoque holístico de la SST</a:t>
            </a:r>
            <a:r>
              <a:rPr lang="es-ES" b="0" dirty="0"/>
              <a:t> </a:t>
            </a:r>
            <a:r>
              <a:rPr lang="es-ES" dirty="0"/>
              <a:t>que integre los riesgos psicosociales y físicos</a:t>
            </a:r>
            <a:r>
              <a:rPr lang="es-ES" b="0" dirty="0"/>
              <a:t>; </a:t>
            </a:r>
          </a:p>
          <a:p>
            <a:pPr>
              <a:spcAft>
                <a:spcPts val="600"/>
              </a:spcAft>
            </a:pPr>
            <a:r>
              <a:rPr lang="es-ES" b="0" dirty="0"/>
              <a:t>garantizando la </a:t>
            </a:r>
            <a:r>
              <a:rPr lang="es-ES" dirty="0"/>
              <a:t>prevención específica de los TME </a:t>
            </a:r>
            <a:r>
              <a:rPr lang="es-ES" b="0" dirty="0"/>
              <a:t>y </a:t>
            </a:r>
            <a:r>
              <a:rPr lang="es-ES" dirty="0"/>
              <a:t>los esfuerzos físicos</a:t>
            </a:r>
            <a:r>
              <a:rPr lang="es-ES" b="0" dirty="0"/>
              <a:t>; </a:t>
            </a:r>
          </a:p>
          <a:p>
            <a:pPr>
              <a:spcAft>
                <a:spcPts val="600"/>
              </a:spcAft>
            </a:pPr>
            <a:r>
              <a:rPr lang="es-ES" b="0" dirty="0"/>
              <a:t>teniendo en cuenta el </a:t>
            </a:r>
            <a:r>
              <a:rPr lang="es-ES" dirty="0"/>
              <a:t>efecto del entorno de trabajo físico</a:t>
            </a:r>
            <a:r>
              <a:rPr lang="es-ES" b="0" dirty="0"/>
              <a:t> en el bienestar del personal;</a:t>
            </a:r>
          </a:p>
          <a:p>
            <a:pPr>
              <a:spcAft>
                <a:spcPts val="600"/>
              </a:spcAft>
            </a:pPr>
            <a:r>
              <a:rPr lang="es-ES" b="0" dirty="0"/>
              <a:t>prestando especial atención a </a:t>
            </a:r>
            <a:r>
              <a:rPr lang="es-ES" dirty="0"/>
              <a:t>los sectores de alto riesgo </a:t>
            </a:r>
            <a:r>
              <a:rPr lang="es-ES" b="0" dirty="0"/>
              <a:t>y </a:t>
            </a:r>
            <a:r>
              <a:rPr lang="es-ES" dirty="0"/>
              <a:t>los grupos vulnerables </a:t>
            </a:r>
            <a:r>
              <a:rPr lang="es-ES" b="0" dirty="0"/>
              <a:t>cuando se adoptan medidas preventivas.</a:t>
            </a:r>
          </a:p>
        </p:txBody>
      </p:sp>
      <p:pic>
        <p:nvPicPr>
          <p:cNvPr id="10" name="Picture 9" descr="Fotografía con forma de nube en la que se ve a unas personas que trabajan en logística conversando. ">
            <a:extLst>
              <a:ext uri="{FF2B5EF4-FFF2-40B4-BE49-F238E27FC236}">
                <a16:creationId xmlns:a16="http://schemas.microsoft.com/office/drawing/2014/main" id="{B2604BD7-F235-3DCC-ED05-D2B4193331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6293" y="4658123"/>
            <a:ext cx="4017612" cy="2078916"/>
          </a:xfrm>
          <a:prstGeom prst="rect">
            <a:avLst/>
          </a:prstGeom>
        </p:spPr>
      </p:pic>
    </p:spTree>
    <p:extLst>
      <p:ext uri="{BB962C8B-B14F-4D97-AF65-F5344CB8AC3E}">
        <p14:creationId xmlns:p14="http://schemas.microsoft.com/office/powerpoint/2010/main" val="23316186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AEECA-7220-4DC3-D1FA-A06CD0F8E338}"/>
              </a:ext>
            </a:extLst>
          </p:cNvPr>
          <p:cNvSpPr>
            <a:spLocks noGrp="1"/>
          </p:cNvSpPr>
          <p:nvPr>
            <p:ph type="title"/>
          </p:nvPr>
        </p:nvSpPr>
        <p:spPr/>
        <p:txBody>
          <a:bodyPr/>
          <a:lstStyle/>
          <a:p>
            <a:r>
              <a:rPr lang="es-ES" dirty="0"/>
              <a:t>Prioridad 4: Riesgos psicosociales en el sector de la asistencia sanitaria y social -1-</a:t>
            </a:r>
          </a:p>
        </p:txBody>
      </p:sp>
      <p:sp>
        <p:nvSpPr>
          <p:cNvPr id="3" name="TextBox 2">
            <a:extLst>
              <a:ext uri="{FF2B5EF4-FFF2-40B4-BE49-F238E27FC236}">
                <a16:creationId xmlns:a16="http://schemas.microsoft.com/office/drawing/2014/main" id="{6F1E7306-F80C-4588-AD91-7EA7EFACBB29}"/>
              </a:ext>
            </a:extLst>
          </p:cNvPr>
          <p:cNvSpPr txBox="1"/>
          <p:nvPr/>
        </p:nvSpPr>
        <p:spPr>
          <a:xfrm>
            <a:off x="0" y="1295400"/>
            <a:ext cx="9760688"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s-ES" sz="1800" b="1" dirty="0">
                <a:latin typeface="+mn-lt"/>
              </a:rPr>
              <a:t>Situación actual</a:t>
            </a:r>
          </a:p>
        </p:txBody>
      </p:sp>
      <p:sp>
        <p:nvSpPr>
          <p:cNvPr id="4" name="Content Placeholder 2">
            <a:extLst>
              <a:ext uri="{FF2B5EF4-FFF2-40B4-BE49-F238E27FC236}">
                <a16:creationId xmlns:a16="http://schemas.microsoft.com/office/drawing/2014/main" id="{A93BC99B-6219-39BA-1A46-27AE038C0E91}"/>
              </a:ext>
            </a:extLst>
          </p:cNvPr>
          <p:cNvSpPr>
            <a:spLocks noGrp="1"/>
          </p:cNvSpPr>
          <p:nvPr>
            <p:ph sz="half" idx="1"/>
          </p:nvPr>
        </p:nvSpPr>
        <p:spPr>
          <a:xfrm>
            <a:off x="738223" y="2006550"/>
            <a:ext cx="9405237" cy="2568921"/>
          </a:xfrm>
        </p:spPr>
        <p:txBody>
          <a:bodyPr>
            <a:noAutofit/>
          </a:bodyPr>
          <a:lstStyle/>
          <a:p>
            <a:pPr marL="233363" indent="-233363">
              <a:spcBef>
                <a:spcPts val="1200"/>
              </a:spcBef>
              <a:spcAft>
                <a:spcPts val="600"/>
              </a:spcAft>
            </a:pPr>
            <a:r>
              <a:rPr lang="es-ES" b="0" dirty="0"/>
              <a:t>Un sector </a:t>
            </a:r>
            <a:r>
              <a:rPr lang="es-ES" dirty="0"/>
              <a:t>crucial para la sociedad europea, que emplea a 21,5 millones de personas</a:t>
            </a:r>
            <a:r>
              <a:rPr lang="es-ES" b="0" dirty="0"/>
              <a:t>, lo que representa el </a:t>
            </a:r>
            <a:r>
              <a:rPr lang="es-ES" dirty="0"/>
              <a:t>11 % de la población activa de la UE. </a:t>
            </a:r>
          </a:p>
          <a:p>
            <a:pPr marL="233363" indent="-233363">
              <a:spcBef>
                <a:spcPts val="1200"/>
              </a:spcBef>
              <a:spcAft>
                <a:spcPts val="600"/>
              </a:spcAft>
            </a:pPr>
            <a:r>
              <a:rPr lang="es-ES" dirty="0"/>
              <a:t>Niveles más elevados de exposición a varios riesgos psicosociales </a:t>
            </a:r>
            <a:r>
              <a:rPr lang="es-ES" dirty="0">
                <a:solidFill>
                  <a:schemeClr val="accent1"/>
                </a:solidFill>
              </a:rPr>
              <a:t>en comparación con otros </a:t>
            </a:r>
            <a:r>
              <a:rPr lang="es-ES" dirty="0"/>
              <a:t>sectores. </a:t>
            </a:r>
          </a:p>
          <a:p>
            <a:pPr marL="233363" indent="-233363">
              <a:spcBef>
                <a:spcPts val="1200"/>
              </a:spcBef>
              <a:spcAft>
                <a:spcPts val="600"/>
              </a:spcAft>
            </a:pPr>
            <a:r>
              <a:rPr lang="es-ES" dirty="0"/>
              <a:t>El 31 % de las personas que trabajan en los ámbitos de la salud y la asistencia social han sufrido estrés, depresión o ansiedad </a:t>
            </a:r>
            <a:r>
              <a:rPr lang="es-ES" b="0" dirty="0"/>
              <a:t>causados o </a:t>
            </a:r>
            <a:r>
              <a:rPr lang="es-ES" dirty="0"/>
              <a:t>agravados por su trabajo </a:t>
            </a:r>
            <a:r>
              <a:rPr lang="es-ES" b="0" dirty="0"/>
              <a:t>en los últimos 12 meses. </a:t>
            </a:r>
          </a:p>
          <a:p>
            <a:pPr>
              <a:spcBef>
                <a:spcPts val="1200"/>
              </a:spcBef>
              <a:spcAft>
                <a:spcPts val="600"/>
              </a:spcAft>
            </a:pPr>
            <a:endParaRPr lang="en-GB" b="0" dirty="0"/>
          </a:p>
          <a:p>
            <a:pPr marL="0" indent="0">
              <a:spcBef>
                <a:spcPts val="1200"/>
              </a:spcBef>
              <a:spcAft>
                <a:spcPts val="600"/>
              </a:spcAft>
              <a:buNone/>
            </a:pPr>
            <a:endParaRPr lang="en-GB" b="0" noProof="0" dirty="0"/>
          </a:p>
          <a:p>
            <a:pPr>
              <a:spcBef>
                <a:spcPts val="1200"/>
              </a:spcBef>
              <a:spcAft>
                <a:spcPts val="600"/>
              </a:spcAft>
            </a:pPr>
            <a:endParaRPr lang="en-GB" noProof="0" dirty="0"/>
          </a:p>
        </p:txBody>
      </p:sp>
      <p:pic>
        <p:nvPicPr>
          <p:cNvPr id="7" name="Picture 6">
            <a:extLst>
              <a:ext uri="{FF2B5EF4-FFF2-40B4-BE49-F238E27FC236}">
                <a16:creationId xmlns:a16="http://schemas.microsoft.com/office/drawing/2014/main" id="{E4C2FEFC-128B-0A5F-861A-2CFC7AF5A4D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4575471"/>
            <a:ext cx="4017264" cy="2176272"/>
          </a:xfrm>
          <a:prstGeom prst="rect">
            <a:avLst/>
          </a:prstGeom>
        </p:spPr>
      </p:pic>
    </p:spTree>
    <p:extLst>
      <p:ext uri="{BB962C8B-B14F-4D97-AF65-F5344CB8AC3E}">
        <p14:creationId xmlns:p14="http://schemas.microsoft.com/office/powerpoint/2010/main" val="21429310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7BD93-4687-98D9-D166-12A7C523AF57}"/>
              </a:ext>
              <a:ext uri="{C183D7F6-B498-43B3-948B-1728B52AA6E4}">
                <adec:decorative xmlns:adec="http://schemas.microsoft.com/office/drawing/2017/decorative" val="1"/>
              </a:ext>
            </a:extLst>
          </p:cNvPr>
          <p:cNvSpPr>
            <a:spLocks noGrp="1"/>
          </p:cNvSpPr>
          <p:nvPr>
            <p:ph type="title"/>
          </p:nvPr>
        </p:nvSpPr>
        <p:spPr/>
        <p:txBody>
          <a:bodyPr/>
          <a:lstStyle/>
          <a:p>
            <a:r>
              <a:rPr lang="es-ES" dirty="0"/>
              <a:t>Prioridad 4: Riesgos psicosociales en el sector de la asistencia sanitaria y social -2-</a:t>
            </a:r>
          </a:p>
        </p:txBody>
      </p:sp>
      <p:sp>
        <p:nvSpPr>
          <p:cNvPr id="4" name="TextBox 2">
            <a:extLst>
              <a:ext uri="{FF2B5EF4-FFF2-40B4-BE49-F238E27FC236}">
                <a16:creationId xmlns:a16="http://schemas.microsoft.com/office/drawing/2014/main" id="{227A04EE-2DB0-D9B5-0046-D66CE4DD5F39}"/>
              </a:ext>
            </a:extLst>
          </p:cNvPr>
          <p:cNvSpPr txBox="1"/>
          <p:nvPr/>
        </p:nvSpPr>
        <p:spPr>
          <a:xfrm>
            <a:off x="0" y="1293442"/>
            <a:ext cx="10852483" cy="800219"/>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s-ES" sz="1800" b="1" dirty="0">
                <a:latin typeface="+mn-lt"/>
              </a:rPr>
              <a:t>Porcentaje de lugares de trabajo que notifican la presencia de riesgos psicosociales en el sector de la asistencia sanitaria y social y media de la EU-27 en todos los sectores, 2024 </a:t>
            </a:r>
          </a:p>
        </p:txBody>
      </p:sp>
      <p:pic>
        <p:nvPicPr>
          <p:cNvPr id="5" name="Graphic 4" descr="Un gráfico que compara las diferencias en los riesgos psicosociales en el trabajo entre todos los sectores de los 27 Estados miembros de la UE en azul y en el sector de la asistencia sanitaria y social en verde. Los riesgos psicosociales que se presentan son: El 56 % frente al 72 % tiene que tratar con la clientela, pacientes, alumnado, etc.;  apremio de tiempo;  el 43 % frente al 48 % se enfrenta a problemas de comunicación o falta de cooperación con otras organizaciones;  el 18 % frente al 21 % tiene que lidiar con horarios de trabajo largos o irregulares;  el 10 % frente al 11 % tiene miedo a perder su empleo.">
            <a:extLst>
              <a:ext uri="{FF2B5EF4-FFF2-40B4-BE49-F238E27FC236}">
                <a16:creationId xmlns:a16="http://schemas.microsoft.com/office/drawing/2014/main" id="{460B4302-BA1D-5B05-2934-34E3F90390F3}"/>
              </a:ext>
            </a:extLst>
          </p:cNvPr>
          <p:cNvPicPr>
            <a:picLocks noChangeAspect="1"/>
          </p:cNvPicPr>
          <p:nvPr/>
        </p:nvPicPr>
        <p:blipFill>
          <a:blip>
            <a:extLst>
              <a:ext uri="{96DAC541-7B7A-43D3-8B79-37D633B846F1}">
                <asvg:svgBlip xmlns:asvg="http://schemas.microsoft.com/office/drawing/2016/SVG/main" r:embed="rId3"/>
              </a:ext>
            </a:extLst>
          </a:blip>
          <a:srcRect b="30407"/>
          <a:stretch>
            <a:fillRect/>
          </a:stretch>
        </p:blipFill>
        <p:spPr>
          <a:xfrm>
            <a:off x="3017960" y="2251880"/>
            <a:ext cx="5635256" cy="2732262"/>
          </a:xfrm>
          <a:prstGeom prst="rect">
            <a:avLst/>
          </a:prstGeom>
        </p:spPr>
      </p:pic>
      <p:sp>
        <p:nvSpPr>
          <p:cNvPr id="3" name="TextBox 2">
            <a:extLst>
              <a:ext uri="{FF2B5EF4-FFF2-40B4-BE49-F238E27FC236}">
                <a16:creationId xmlns:a16="http://schemas.microsoft.com/office/drawing/2014/main" id="{7B47A301-AB26-D0F5-79B1-8D1A868D7582}"/>
              </a:ext>
            </a:extLst>
          </p:cNvPr>
          <p:cNvSpPr txBox="1"/>
          <p:nvPr/>
        </p:nvSpPr>
        <p:spPr>
          <a:xfrm>
            <a:off x="2909675" y="5041739"/>
            <a:ext cx="5635256" cy="1107996"/>
          </a:xfrm>
          <a:prstGeom prst="rect">
            <a:avLst/>
          </a:prstGeom>
          <a:noFill/>
        </p:spPr>
        <p:txBody>
          <a:bodyPr wrap="square" rtlCol="0">
            <a:spAutoFit/>
          </a:bodyPr>
          <a:lstStyle/>
          <a:p>
            <a:pPr marL="227013" indent="-227013">
              <a:buClr>
                <a:srgbClr val="C00000"/>
              </a:buClr>
              <a:buAutoNum type="alphaUcPeriod"/>
            </a:pPr>
            <a:r>
              <a:rPr lang="es-ES" sz="1100" b="1">
                <a:solidFill>
                  <a:schemeClr val="tx1">
                    <a:lumMod val="65000"/>
                    <a:lumOff val="35000"/>
                  </a:schemeClr>
                </a:solidFill>
              </a:rPr>
              <a:t>Contactos conflictivos con clientela, pacientes, alumnado, etc.</a:t>
            </a:r>
          </a:p>
          <a:p>
            <a:pPr marL="227013" indent="-227013">
              <a:buClr>
                <a:srgbClr val="C00000"/>
              </a:buClr>
              <a:buAutoNum type="alphaUcPeriod"/>
            </a:pPr>
            <a:r>
              <a:rPr lang="es-ES" sz="1100" b="1">
                <a:solidFill>
                  <a:schemeClr val="tx1">
                    <a:lumMod val="65000"/>
                    <a:lumOff val="35000"/>
                  </a:schemeClr>
                </a:solidFill>
              </a:rPr>
              <a:t>Apremio de tiempo</a:t>
            </a:r>
          </a:p>
          <a:p>
            <a:pPr marL="227013" indent="-227013">
              <a:buClr>
                <a:srgbClr val="C00000"/>
              </a:buClr>
              <a:buAutoNum type="alphaUcPeriod"/>
            </a:pPr>
            <a:r>
              <a:rPr lang="es-ES" sz="1100" b="1">
                <a:solidFill>
                  <a:schemeClr val="tx1">
                    <a:lumMod val="65000"/>
                    <a:lumOff val="35000"/>
                  </a:schemeClr>
                </a:solidFill>
              </a:rPr>
              <a:t>Mala comunicación o cooperación en la organización</a:t>
            </a:r>
          </a:p>
          <a:p>
            <a:pPr marL="227013" indent="-227013">
              <a:buClr>
                <a:srgbClr val="C00000"/>
              </a:buClr>
              <a:buAutoNum type="alphaUcPeriod"/>
            </a:pPr>
            <a:r>
              <a:rPr lang="es-ES" sz="1100" b="1">
                <a:solidFill>
                  <a:schemeClr val="tx1">
                    <a:lumMod val="65000"/>
                    <a:lumOff val="35000"/>
                  </a:schemeClr>
                </a:solidFill>
              </a:rPr>
              <a:t>Jornadas de trabajo largas o irregulares</a:t>
            </a:r>
          </a:p>
          <a:p>
            <a:pPr marL="227013" indent="-227013">
              <a:buClr>
                <a:srgbClr val="C00000"/>
              </a:buClr>
              <a:buAutoNum type="alphaUcPeriod"/>
            </a:pPr>
            <a:r>
              <a:rPr lang="es-ES" sz="1100" b="1">
                <a:solidFill>
                  <a:schemeClr val="tx1">
                    <a:lumMod val="65000"/>
                    <a:lumOff val="35000"/>
                  </a:schemeClr>
                </a:solidFill>
              </a:rPr>
              <a:t>Temor a la pérdida del empleo</a:t>
            </a:r>
          </a:p>
          <a:p>
            <a:pPr marL="342900" indent="-342900">
              <a:buAutoNum type="alphaUcPeriod"/>
            </a:pPr>
            <a:endParaRPr lang="en-GB" sz="1100" dirty="0"/>
          </a:p>
        </p:txBody>
      </p:sp>
      <p:sp>
        <p:nvSpPr>
          <p:cNvPr id="7" name="TextBox 6">
            <a:extLst>
              <a:ext uri="{FF2B5EF4-FFF2-40B4-BE49-F238E27FC236}">
                <a16:creationId xmlns:a16="http://schemas.microsoft.com/office/drawing/2014/main" id="{32E5DB43-F8AF-67D6-F8E0-7EA0FBB30A34}"/>
              </a:ext>
            </a:extLst>
          </p:cNvPr>
          <p:cNvSpPr txBox="1"/>
          <p:nvPr/>
        </p:nvSpPr>
        <p:spPr>
          <a:xfrm>
            <a:off x="3035378" y="6029052"/>
            <a:ext cx="5635256" cy="246221"/>
          </a:xfrm>
          <a:prstGeom prst="rect">
            <a:avLst/>
          </a:prstGeom>
          <a:noFill/>
        </p:spPr>
        <p:txBody>
          <a:bodyPr wrap="square" rtlCol="0">
            <a:spAutoFit/>
          </a:bodyPr>
          <a:lstStyle/>
          <a:p>
            <a:r>
              <a:rPr lang="es-ES" sz="1000" i="1">
                <a:solidFill>
                  <a:schemeClr val="tx1">
                    <a:lumMod val="65000"/>
                    <a:lumOff val="35000"/>
                  </a:schemeClr>
                </a:solidFill>
              </a:rPr>
              <a:t>Fuente: ESENER 2024 – Base: todas las empresas de la EU-27</a:t>
            </a:r>
          </a:p>
        </p:txBody>
      </p:sp>
      <p:grpSp>
        <p:nvGrpSpPr>
          <p:cNvPr id="10" name="Group 9">
            <a:extLst>
              <a:ext uri="{FF2B5EF4-FFF2-40B4-BE49-F238E27FC236}">
                <a16:creationId xmlns:a16="http://schemas.microsoft.com/office/drawing/2014/main" id="{D963D6E3-77BE-2BE6-458C-290BDFBA6FA9}"/>
              </a:ext>
              <a:ext uri="{C183D7F6-B498-43B3-948B-1728B52AA6E4}">
                <adec:decorative xmlns:adec="http://schemas.microsoft.com/office/drawing/2017/decorative" val="1"/>
              </a:ext>
            </a:extLst>
          </p:cNvPr>
          <p:cNvGrpSpPr/>
          <p:nvPr/>
        </p:nvGrpSpPr>
        <p:grpSpPr>
          <a:xfrm>
            <a:off x="7824397" y="5086489"/>
            <a:ext cx="2427099" cy="956137"/>
            <a:chOff x="8712925" y="5162335"/>
            <a:chExt cx="2427099" cy="956137"/>
          </a:xfrm>
        </p:grpSpPr>
        <p:sp>
          <p:nvSpPr>
            <p:cNvPr id="6" name="TextBox 5">
              <a:extLst>
                <a:ext uri="{FF2B5EF4-FFF2-40B4-BE49-F238E27FC236}">
                  <a16:creationId xmlns:a16="http://schemas.microsoft.com/office/drawing/2014/main" id="{B6850AA9-D7B6-C879-0CAE-1CB4E1FB3785}"/>
                </a:ext>
              </a:extLst>
            </p:cNvPr>
            <p:cNvSpPr txBox="1"/>
            <p:nvPr/>
          </p:nvSpPr>
          <p:spPr>
            <a:xfrm>
              <a:off x="9026434" y="5179753"/>
              <a:ext cx="2113590" cy="938719"/>
            </a:xfrm>
            <a:prstGeom prst="rect">
              <a:avLst/>
            </a:prstGeom>
            <a:noFill/>
          </p:spPr>
          <p:txBody>
            <a:bodyPr wrap="square" rtlCol="0">
              <a:spAutoFit/>
            </a:bodyPr>
            <a:lstStyle/>
            <a:p>
              <a:pPr>
                <a:buClr>
                  <a:srgbClr val="C00000"/>
                </a:buClr>
              </a:pPr>
              <a:r>
                <a:rPr lang="es-ES" sz="1100" b="1">
                  <a:solidFill>
                    <a:schemeClr val="tx1">
                      <a:lumMod val="65000"/>
                      <a:lumOff val="35000"/>
                    </a:schemeClr>
                  </a:solidFill>
                </a:rPr>
                <a:t>EU-27</a:t>
              </a:r>
            </a:p>
            <a:p>
              <a:pPr>
                <a:buClr>
                  <a:srgbClr val="C00000"/>
                </a:buClr>
              </a:pPr>
              <a:endParaRPr lang="es-ES" sz="1100" b="1" dirty="0">
                <a:solidFill>
                  <a:schemeClr val="tx1">
                    <a:lumMod val="65000"/>
                    <a:lumOff val="35000"/>
                  </a:schemeClr>
                </a:solidFill>
              </a:endParaRPr>
            </a:p>
            <a:p>
              <a:pPr>
                <a:buClr>
                  <a:srgbClr val="C00000"/>
                </a:buClr>
              </a:pPr>
              <a:r>
                <a:rPr lang="es-ES" sz="1100" b="1">
                  <a:solidFill>
                    <a:schemeClr val="tx1">
                      <a:lumMod val="65000"/>
                      <a:lumOff val="35000"/>
                    </a:schemeClr>
                  </a:solidFill>
                </a:rPr>
                <a:t>Actividades sanitarias</a:t>
              </a:r>
            </a:p>
            <a:p>
              <a:pPr>
                <a:buClr>
                  <a:srgbClr val="C00000"/>
                </a:buClr>
              </a:pPr>
              <a:r>
                <a:rPr lang="es-ES" sz="1100" b="1">
                  <a:solidFill>
                    <a:schemeClr val="tx1">
                      <a:lumMod val="65000"/>
                      <a:lumOff val="35000"/>
                    </a:schemeClr>
                  </a:solidFill>
                </a:rPr>
                <a:t>y de servicios sociales</a:t>
              </a:r>
            </a:p>
            <a:p>
              <a:pPr marL="342900" indent="-342900">
                <a:buAutoNum type="alphaUcPeriod"/>
              </a:pPr>
              <a:endParaRPr lang="en-GB" sz="1100" dirty="0">
                <a:solidFill>
                  <a:schemeClr val="tx1">
                    <a:lumMod val="65000"/>
                    <a:lumOff val="35000"/>
                  </a:schemeClr>
                </a:solidFill>
              </a:endParaRPr>
            </a:p>
          </p:txBody>
        </p:sp>
        <p:sp>
          <p:nvSpPr>
            <p:cNvPr id="8" name="Rectangle 7">
              <a:extLst>
                <a:ext uri="{FF2B5EF4-FFF2-40B4-BE49-F238E27FC236}">
                  <a16:creationId xmlns:a16="http://schemas.microsoft.com/office/drawing/2014/main" id="{721D2A23-91B5-55E2-FE5F-D77DD6921349}"/>
                </a:ext>
              </a:extLst>
            </p:cNvPr>
            <p:cNvSpPr/>
            <p:nvPr/>
          </p:nvSpPr>
          <p:spPr>
            <a:xfrm>
              <a:off x="8717280" y="5162335"/>
              <a:ext cx="313509" cy="313509"/>
            </a:xfrm>
            <a:prstGeom prst="rect">
              <a:avLst/>
            </a:prstGeom>
            <a:solidFill>
              <a:srgbClr val="00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2DCDB081-D5A1-8ED6-CE81-4275ABED10CD}"/>
                </a:ext>
              </a:extLst>
            </p:cNvPr>
            <p:cNvSpPr/>
            <p:nvPr/>
          </p:nvSpPr>
          <p:spPr>
            <a:xfrm>
              <a:off x="8712925" y="5593075"/>
              <a:ext cx="313509" cy="31350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7430690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906EA-F22D-95AA-E01E-1B5B72788FD9}"/>
              </a:ext>
              <a:ext uri="{C183D7F6-B498-43B3-948B-1728B52AA6E4}">
                <adec:decorative xmlns:adec="http://schemas.microsoft.com/office/drawing/2017/decorative" val="0"/>
              </a:ext>
            </a:extLst>
          </p:cNvPr>
          <p:cNvSpPr>
            <a:spLocks noGrp="1"/>
          </p:cNvSpPr>
          <p:nvPr>
            <p:ph type="title"/>
          </p:nvPr>
        </p:nvSpPr>
        <p:spPr/>
        <p:txBody>
          <a:bodyPr/>
          <a:lstStyle/>
          <a:p>
            <a:r>
              <a:rPr lang="es-ES" dirty="0"/>
              <a:t>Prioridad 4: Riesgos psicosociales en el sector de la asistencia sanitaria y social -3- </a:t>
            </a:r>
          </a:p>
        </p:txBody>
      </p:sp>
      <p:sp>
        <p:nvSpPr>
          <p:cNvPr id="3" name="TextBox 2">
            <a:extLst>
              <a:ext uri="{FF2B5EF4-FFF2-40B4-BE49-F238E27FC236}">
                <a16:creationId xmlns:a16="http://schemas.microsoft.com/office/drawing/2014/main" id="{1D97C823-11F3-436F-4425-995595E1C562}"/>
              </a:ext>
            </a:extLst>
          </p:cNvPr>
          <p:cNvSpPr txBox="1"/>
          <p:nvPr/>
        </p:nvSpPr>
        <p:spPr>
          <a:xfrm>
            <a:off x="0" y="1304160"/>
            <a:ext cx="10971421" cy="52322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nchor="t">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s-ES" sz="1800" b="1">
                <a:solidFill>
                  <a:schemeClr val="tx2"/>
                </a:solidFill>
                <a:latin typeface="+mn-lt"/>
                <a:cs typeface="Arial"/>
              </a:rPr>
              <a:t>Medidas preventivas sectoriales</a:t>
            </a:r>
            <a:r>
              <a:rPr lang="es-ES" sz="1800" b="1">
                <a:latin typeface="+mn-lt"/>
                <a:cs typeface="Arial"/>
              </a:rPr>
              <a:t>:</a:t>
            </a:r>
          </a:p>
        </p:txBody>
      </p:sp>
      <p:sp>
        <p:nvSpPr>
          <p:cNvPr id="4" name="Content Placeholder 11">
            <a:extLst>
              <a:ext uri="{FF2B5EF4-FFF2-40B4-BE49-F238E27FC236}">
                <a16:creationId xmlns:a16="http://schemas.microsoft.com/office/drawing/2014/main" id="{292E835D-59A6-7D24-4AF7-7BD1C8FB81B1}"/>
              </a:ext>
            </a:extLst>
          </p:cNvPr>
          <p:cNvSpPr>
            <a:spLocks noGrp="1"/>
          </p:cNvSpPr>
          <p:nvPr>
            <p:ph sz="half" idx="1"/>
          </p:nvPr>
        </p:nvSpPr>
        <p:spPr>
          <a:xfrm>
            <a:off x="626857" y="1967760"/>
            <a:ext cx="6167348" cy="3867553"/>
          </a:xfrm>
        </p:spPr>
        <p:txBody>
          <a:bodyPr>
            <a:noAutofit/>
          </a:bodyPr>
          <a:lstStyle/>
          <a:p>
            <a:pPr marL="233045" indent="-233045">
              <a:spcAft>
                <a:spcPts val="600"/>
              </a:spcAft>
            </a:pPr>
            <a:r>
              <a:rPr lang="es-ES" b="0" dirty="0"/>
              <a:t>Fomento de la autonomía laboral en la prestación de cuidados. </a:t>
            </a:r>
          </a:p>
          <a:p>
            <a:pPr marL="233045" indent="-233045">
              <a:spcAft>
                <a:spcPts val="600"/>
              </a:spcAft>
            </a:pPr>
            <a:r>
              <a:rPr lang="es-ES" b="0" dirty="0"/>
              <a:t>Participación de las personas trabajadoras en las decisiones en el lugar de trabajo y en materia de cuidados.</a:t>
            </a:r>
          </a:p>
          <a:p>
            <a:pPr marL="233045" indent="-233045">
              <a:spcAft>
                <a:spcPts val="600"/>
              </a:spcAft>
            </a:pPr>
            <a:r>
              <a:rPr lang="es-ES" b="0" dirty="0"/>
              <a:t>Reconocimiento y remuneración del trabajo asistencial.</a:t>
            </a:r>
          </a:p>
          <a:p>
            <a:pPr marL="233045" indent="-233045">
              <a:spcAft>
                <a:spcPts val="600"/>
              </a:spcAft>
            </a:pPr>
            <a:r>
              <a:rPr lang="es-ES" b="0" dirty="0"/>
              <a:t>Programación participativa de los turnos.</a:t>
            </a:r>
          </a:p>
          <a:p>
            <a:pPr marL="233045" indent="-233045">
              <a:spcAft>
                <a:spcPts val="600"/>
              </a:spcAft>
            </a:pPr>
            <a:r>
              <a:rPr lang="es-ES" b="0" dirty="0"/>
              <a:t>Gestión adecuada del personal y de la carga de trabajo.</a:t>
            </a:r>
          </a:p>
          <a:p>
            <a:pPr marL="233045" indent="-233045">
              <a:spcAft>
                <a:spcPts val="600"/>
              </a:spcAft>
            </a:pPr>
            <a:r>
              <a:rPr lang="es-ES" b="0" dirty="0"/>
              <a:t>Garantizar un descanso adecuado y mejorar la conciliación de la vida familiar y la vida profesional.</a:t>
            </a:r>
          </a:p>
          <a:p>
            <a:pPr marL="0" indent="0">
              <a:spcBef>
                <a:spcPts val="1200"/>
              </a:spcBef>
              <a:spcAft>
                <a:spcPts val="600"/>
              </a:spcAft>
              <a:buNone/>
            </a:pPr>
            <a:endParaRPr lang="en-GB" dirty="0"/>
          </a:p>
        </p:txBody>
      </p:sp>
      <p:sp>
        <p:nvSpPr>
          <p:cNvPr id="7" name="Speech Bubble: Rectangle 6">
            <a:extLst>
              <a:ext uri="{FF2B5EF4-FFF2-40B4-BE49-F238E27FC236}">
                <a16:creationId xmlns:a16="http://schemas.microsoft.com/office/drawing/2014/main" id="{07C3B8E3-CCA6-B78A-3D0C-BC3AE560945E}"/>
              </a:ext>
            </a:extLst>
          </p:cNvPr>
          <p:cNvSpPr/>
          <p:nvPr/>
        </p:nvSpPr>
        <p:spPr>
          <a:xfrm>
            <a:off x="7277099" y="2015888"/>
            <a:ext cx="3694321" cy="2453074"/>
          </a:xfrm>
          <a:prstGeom prst="wedgeRectCallout">
            <a:avLst>
              <a:gd name="adj1" fmla="val -18828"/>
              <a:gd name="adj2" fmla="val 63751"/>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rIns="27432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r>
              <a:rPr lang="es-ES" sz="1800" b="1" dirty="0">
                <a:solidFill>
                  <a:schemeClr val="tx2"/>
                </a:solidFill>
              </a:rPr>
              <a:t>Un buen entorno de trabajo no solo beneficia a quienes trabajan en el ámbito de la asistencia sanitaria y social, sino que también mejora la calidad de la asistencia y la seguridad de los y las pacientes.  </a:t>
            </a:r>
          </a:p>
        </p:txBody>
      </p:sp>
      <p:pic>
        <p:nvPicPr>
          <p:cNvPr id="9" name="Picture 8" descr="Imagen vectorial de un muñeco junto a una cama hospitalaria para ilustrar el sector de la asistencia sanitaria y social.">
            <a:extLst>
              <a:ext uri="{FF2B5EF4-FFF2-40B4-BE49-F238E27FC236}">
                <a16:creationId xmlns:a16="http://schemas.microsoft.com/office/drawing/2014/main" id="{1AE2DA59-C46A-41F2-271A-5C97AF2A33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92614" y="4269746"/>
            <a:ext cx="4531376" cy="2453075"/>
          </a:xfrm>
          <a:prstGeom prst="rect">
            <a:avLst/>
          </a:prstGeom>
        </p:spPr>
      </p:pic>
    </p:spTree>
    <p:extLst>
      <p:ext uri="{BB962C8B-B14F-4D97-AF65-F5344CB8AC3E}">
        <p14:creationId xmlns:p14="http://schemas.microsoft.com/office/powerpoint/2010/main" val="32817618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556AA-E43E-EBF1-BBBD-BD908FEA718D}"/>
              </a:ext>
            </a:extLst>
          </p:cNvPr>
          <p:cNvSpPr>
            <a:spLocks noGrp="1"/>
          </p:cNvSpPr>
          <p:nvPr>
            <p:ph type="title"/>
          </p:nvPr>
        </p:nvSpPr>
        <p:spPr/>
        <p:txBody>
          <a:bodyPr/>
          <a:lstStyle/>
          <a:p>
            <a:r>
              <a:rPr lang="es-ES" dirty="0"/>
              <a:t>Prioridad 5: Apoyo a la salud mental en el trabajo -1- </a:t>
            </a:r>
          </a:p>
        </p:txBody>
      </p:sp>
      <p:sp>
        <p:nvSpPr>
          <p:cNvPr id="3" name="TextBox 2">
            <a:extLst>
              <a:ext uri="{FF2B5EF4-FFF2-40B4-BE49-F238E27FC236}">
                <a16:creationId xmlns:a16="http://schemas.microsoft.com/office/drawing/2014/main" id="{5C36BDD3-3BE3-B876-474D-A22D303B12B5}"/>
              </a:ext>
            </a:extLst>
          </p:cNvPr>
          <p:cNvSpPr txBox="1"/>
          <p:nvPr/>
        </p:nvSpPr>
        <p:spPr>
          <a:xfrm>
            <a:off x="0" y="1296482"/>
            <a:ext cx="10792326"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s-ES" sz="1800" b="1" dirty="0">
                <a:latin typeface="+mn-lt"/>
              </a:rPr>
              <a:t>Situación actual</a:t>
            </a:r>
          </a:p>
        </p:txBody>
      </p:sp>
      <p:sp>
        <p:nvSpPr>
          <p:cNvPr id="4" name="Content Placeholder 2">
            <a:extLst>
              <a:ext uri="{FF2B5EF4-FFF2-40B4-BE49-F238E27FC236}">
                <a16:creationId xmlns:a16="http://schemas.microsoft.com/office/drawing/2014/main" id="{C5D88E52-FA4F-21E4-CB70-9DE9EC219134}"/>
              </a:ext>
            </a:extLst>
          </p:cNvPr>
          <p:cNvSpPr>
            <a:spLocks noGrp="1"/>
          </p:cNvSpPr>
          <p:nvPr>
            <p:ph sz="half" idx="1"/>
          </p:nvPr>
        </p:nvSpPr>
        <p:spPr>
          <a:xfrm>
            <a:off x="612032" y="1949113"/>
            <a:ext cx="10180294" cy="3455993"/>
          </a:xfrm>
        </p:spPr>
        <p:txBody>
          <a:bodyPr>
            <a:noAutofit/>
          </a:bodyPr>
          <a:lstStyle/>
          <a:p>
            <a:pPr marL="233363" indent="-233363">
              <a:spcBef>
                <a:spcPts val="1200"/>
              </a:spcBef>
              <a:spcAft>
                <a:spcPts val="600"/>
              </a:spcAft>
            </a:pPr>
            <a:r>
              <a:rPr lang="es-ES" dirty="0"/>
              <a:t>La reincorporación al trabajo </a:t>
            </a:r>
            <a:r>
              <a:rPr lang="es-ES" b="0" dirty="0"/>
              <a:t>después de sufrir un problema de salud mental relacionado con el trabajo requiere </a:t>
            </a:r>
            <a:r>
              <a:rPr lang="es-ES" dirty="0"/>
              <a:t>una adaptación adecuada</a:t>
            </a:r>
            <a:r>
              <a:rPr lang="es-ES" b="0" dirty="0"/>
              <a:t>. </a:t>
            </a:r>
          </a:p>
          <a:p>
            <a:pPr marL="233363" indent="-233363">
              <a:spcBef>
                <a:spcPts val="1200"/>
              </a:spcBef>
              <a:spcAft>
                <a:spcPts val="600"/>
              </a:spcAft>
            </a:pPr>
            <a:r>
              <a:rPr lang="es-ES" b="0" dirty="0"/>
              <a:t>Incluso cuando los problemas de salud mental no están relacionados con el trabajo, </a:t>
            </a:r>
            <a:r>
              <a:rPr lang="es-ES" dirty="0"/>
              <a:t>un entorno laboral solidario y respetuoso beneficia </a:t>
            </a:r>
            <a:r>
              <a:rPr lang="es-ES" b="0" dirty="0"/>
              <a:t>tanto a la </a:t>
            </a:r>
            <a:r>
              <a:rPr lang="es-ES" dirty="0"/>
              <a:t>persona como a la organización</a:t>
            </a:r>
            <a:r>
              <a:rPr lang="es-ES" b="0" dirty="0"/>
              <a:t>.</a:t>
            </a:r>
          </a:p>
          <a:p>
            <a:pPr marL="233363" indent="-233363">
              <a:spcBef>
                <a:spcPts val="1200"/>
              </a:spcBef>
              <a:spcAft>
                <a:spcPts val="600"/>
              </a:spcAft>
            </a:pPr>
            <a:r>
              <a:rPr lang="es-ES" dirty="0"/>
              <a:t>Las adaptaciones personalizadas </a:t>
            </a:r>
            <a:r>
              <a:rPr lang="es-ES" b="0" dirty="0"/>
              <a:t>pueden permitir que todas las personas trabajen de forma eficaz y se sientan valoradas; estas adaptaciones son, por ejemplo, lugares de trabajo más tranquilos, horarios flexibles o la adaptación de las tareas laborales. </a:t>
            </a:r>
          </a:p>
          <a:p>
            <a:pPr marL="233363" indent="-233363">
              <a:spcBef>
                <a:spcPts val="1200"/>
              </a:spcBef>
              <a:spcAft>
                <a:spcPts val="600"/>
              </a:spcAft>
            </a:pPr>
            <a:r>
              <a:rPr lang="es-ES" dirty="0"/>
              <a:t>El estigma sigue siendo un obstáculo importante que hay que superar</a:t>
            </a:r>
            <a:r>
              <a:rPr lang="es-ES" b="0" dirty="0"/>
              <a:t>. </a:t>
            </a:r>
          </a:p>
          <a:p>
            <a:pPr marL="0" indent="0">
              <a:spcBef>
                <a:spcPts val="1200"/>
              </a:spcBef>
              <a:spcAft>
                <a:spcPts val="600"/>
              </a:spcAft>
              <a:buNone/>
            </a:pPr>
            <a:endParaRPr lang="en-US" b="0" dirty="0"/>
          </a:p>
          <a:p>
            <a:pPr>
              <a:spcBef>
                <a:spcPts val="1200"/>
              </a:spcBef>
              <a:spcAft>
                <a:spcPts val="600"/>
              </a:spcAft>
            </a:pPr>
            <a:endParaRPr lang="en-GB" b="0" dirty="0"/>
          </a:p>
          <a:p>
            <a:pPr marL="0" indent="0">
              <a:spcBef>
                <a:spcPts val="1200"/>
              </a:spcBef>
              <a:spcAft>
                <a:spcPts val="600"/>
              </a:spcAft>
              <a:buNone/>
            </a:pPr>
            <a:endParaRPr lang="en-GB" b="0" dirty="0"/>
          </a:p>
          <a:p>
            <a:pPr marL="0" indent="0">
              <a:spcBef>
                <a:spcPts val="1200"/>
              </a:spcBef>
              <a:spcAft>
                <a:spcPts val="600"/>
              </a:spcAft>
              <a:buNone/>
            </a:pPr>
            <a:endParaRPr lang="en-GB" b="0" dirty="0"/>
          </a:p>
          <a:p>
            <a:pPr marL="0" indent="0">
              <a:spcBef>
                <a:spcPts val="1200"/>
              </a:spcBef>
              <a:spcAft>
                <a:spcPts val="600"/>
              </a:spcAft>
              <a:buNone/>
            </a:pPr>
            <a:endParaRPr lang="en-GB" b="0" dirty="0"/>
          </a:p>
          <a:p>
            <a:pPr marL="0" indent="0">
              <a:spcBef>
                <a:spcPts val="1200"/>
              </a:spcBef>
              <a:spcAft>
                <a:spcPts val="600"/>
              </a:spcAft>
              <a:buNone/>
            </a:pPr>
            <a:endParaRPr lang="en-GB" b="0" dirty="0"/>
          </a:p>
          <a:p>
            <a:pPr marL="0" indent="0">
              <a:spcBef>
                <a:spcPts val="1200"/>
              </a:spcBef>
              <a:spcAft>
                <a:spcPts val="600"/>
              </a:spcAft>
              <a:buNone/>
            </a:pPr>
            <a:endParaRPr lang="en-GB" dirty="0"/>
          </a:p>
          <a:p>
            <a:pPr>
              <a:spcBef>
                <a:spcPts val="1200"/>
              </a:spcBef>
              <a:spcAft>
                <a:spcPts val="600"/>
              </a:spcAft>
            </a:pPr>
            <a:endParaRPr lang="en-GB" b="0" dirty="0"/>
          </a:p>
          <a:p>
            <a:pPr>
              <a:spcBef>
                <a:spcPts val="1200"/>
              </a:spcBef>
              <a:spcAft>
                <a:spcPts val="600"/>
              </a:spcAft>
            </a:pPr>
            <a:endParaRPr lang="en-GB" b="0" dirty="0"/>
          </a:p>
        </p:txBody>
      </p:sp>
      <p:pic>
        <p:nvPicPr>
          <p:cNvPr id="8" name="Picture 7">
            <a:extLst>
              <a:ext uri="{FF2B5EF4-FFF2-40B4-BE49-F238E27FC236}">
                <a16:creationId xmlns:a16="http://schemas.microsoft.com/office/drawing/2014/main" id="{08FF9576-AD91-714E-19DE-9FA911A8A138}"/>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68653" y="4865261"/>
            <a:ext cx="3878863" cy="1896962"/>
          </a:xfrm>
          <a:prstGeom prst="rect">
            <a:avLst/>
          </a:prstGeom>
        </p:spPr>
      </p:pic>
    </p:spTree>
    <p:extLst>
      <p:ext uri="{BB962C8B-B14F-4D97-AF65-F5344CB8AC3E}">
        <p14:creationId xmlns:p14="http://schemas.microsoft.com/office/powerpoint/2010/main" val="548262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B0F3A-1CC9-13CF-B401-FF82144B6652}"/>
              </a:ext>
              <a:ext uri="{C183D7F6-B498-43B3-948B-1728B52AA6E4}">
                <adec:decorative xmlns:adec="http://schemas.microsoft.com/office/drawing/2017/decorative" val="1"/>
              </a:ext>
            </a:extLst>
          </p:cNvPr>
          <p:cNvSpPr>
            <a:spLocks noGrp="1"/>
          </p:cNvSpPr>
          <p:nvPr>
            <p:ph type="title"/>
          </p:nvPr>
        </p:nvSpPr>
        <p:spPr/>
        <p:txBody>
          <a:bodyPr/>
          <a:lstStyle/>
          <a:p>
            <a:r>
              <a:rPr lang="es-ES" dirty="0"/>
              <a:t>Prioridad 5: Apoyo a la salud mental en el trabajo -2-</a:t>
            </a:r>
          </a:p>
        </p:txBody>
      </p:sp>
      <p:sp>
        <p:nvSpPr>
          <p:cNvPr id="9" name="TextBox 8">
            <a:extLst>
              <a:ext uri="{FF2B5EF4-FFF2-40B4-BE49-F238E27FC236}">
                <a16:creationId xmlns:a16="http://schemas.microsoft.com/office/drawing/2014/main" id="{412667F5-F4D0-FCC4-EC58-588FECAE8931}"/>
              </a:ext>
            </a:extLst>
          </p:cNvPr>
          <p:cNvSpPr txBox="1"/>
          <p:nvPr/>
        </p:nvSpPr>
        <p:spPr>
          <a:xfrm>
            <a:off x="-1" y="1296484"/>
            <a:ext cx="11141242"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s-ES" sz="1800" b="1">
                <a:latin typeface="+mn-lt"/>
              </a:rPr>
              <a:t>Situación actual</a:t>
            </a:r>
          </a:p>
        </p:txBody>
      </p:sp>
      <p:pic>
        <p:nvPicPr>
          <p:cNvPr id="12" name="Picture 11" descr="Fotografía en la que aparecen un grupo de personas que trabajan en una oficina conversando y un muñeco con la boca cerrada con una cremallera, para ilustrar la barrera que impide hablar abiertamente sobre la salud mental.">
            <a:extLst>
              <a:ext uri="{FF2B5EF4-FFF2-40B4-BE49-F238E27FC236}">
                <a16:creationId xmlns:a16="http://schemas.microsoft.com/office/drawing/2014/main" id="{D0ED720F-0CF4-14A3-7F7C-2DEDB16CB9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9727" y="2212593"/>
            <a:ext cx="4070114" cy="1799145"/>
          </a:xfrm>
          <a:prstGeom prst="rect">
            <a:avLst/>
          </a:prstGeom>
        </p:spPr>
      </p:pic>
      <p:sp>
        <p:nvSpPr>
          <p:cNvPr id="7" name="TextBox 6">
            <a:extLst>
              <a:ext uri="{FF2B5EF4-FFF2-40B4-BE49-F238E27FC236}">
                <a16:creationId xmlns:a16="http://schemas.microsoft.com/office/drawing/2014/main" id="{30CBD275-B850-857C-5361-8A38A3AE6236}"/>
              </a:ext>
            </a:extLst>
          </p:cNvPr>
          <p:cNvSpPr txBox="1"/>
          <p:nvPr/>
        </p:nvSpPr>
        <p:spPr>
          <a:xfrm>
            <a:off x="909726" y="4037457"/>
            <a:ext cx="4552607" cy="2029665"/>
          </a:xfrm>
          <a:prstGeom prst="rect">
            <a:avLst/>
          </a:prstGeom>
        </p:spPr>
        <p:txBody>
          <a:bodyPr vert="horz" lIns="121920" tIns="60960" rIns="121920" bIns="60960" rtlCol="0" anchor="t" anchorCtr="0">
            <a:noAutofit/>
          </a:bodyPr>
          <a:lstStyle>
            <a:lvl1pPr marL="189000" indent="-189000" defTabSz="342900">
              <a:spcBef>
                <a:spcPts val="450"/>
              </a:spcBef>
              <a:spcAft>
                <a:spcPts val="0"/>
              </a:spcAft>
              <a:buClr>
                <a:schemeClr val="tx2"/>
              </a:buClr>
              <a:buFont typeface="Wingdings" pitchFamily="2" charset="2"/>
              <a:buChar char="§"/>
              <a:defRPr sz="1600" b="1" i="0" baseline="0">
                <a:solidFill>
                  <a:schemeClr val="tx2"/>
                </a:solidFill>
              </a:defRPr>
            </a:lvl1pPr>
            <a:lvl2pPr marL="324000" indent="-135000" defTabSz="342900">
              <a:spcBef>
                <a:spcPts val="0"/>
              </a:spcBef>
              <a:spcAft>
                <a:spcPts val="0"/>
              </a:spcAft>
              <a:buClrTx/>
              <a:buFont typeface="Arial" pitchFamily="34" charset="0"/>
              <a:buChar char="•"/>
              <a:defRPr sz="1350" baseline="0"/>
            </a:lvl2pPr>
            <a:lvl3pPr marL="459000" indent="-135000" defTabSz="342900">
              <a:spcBef>
                <a:spcPts val="0"/>
              </a:spcBef>
              <a:spcAft>
                <a:spcPts val="0"/>
              </a:spcAft>
              <a:buClrTx/>
              <a:buFont typeface="Arial" pitchFamily="34" charset="0"/>
              <a:buChar char="−"/>
              <a:defRPr sz="1275" baseline="0"/>
            </a:lvl3pPr>
            <a:lvl4pPr marL="594000" indent="-135000" defTabSz="342900">
              <a:spcBef>
                <a:spcPts val="0"/>
              </a:spcBef>
              <a:spcAft>
                <a:spcPts val="0"/>
              </a:spcAft>
              <a:buClrTx/>
              <a:buFont typeface="Arial" pitchFamily="34" charset="0"/>
              <a:buChar char="•"/>
              <a:defRPr sz="1200" baseline="0"/>
            </a:lvl4pPr>
            <a:lvl5pPr marL="729000" indent="-135000" defTabSz="342900">
              <a:spcBef>
                <a:spcPts val="0"/>
              </a:spcBef>
              <a:spcAft>
                <a:spcPts val="0"/>
              </a:spcAft>
              <a:buClrTx/>
              <a:buFont typeface="Arial" pitchFamily="34" charset="0"/>
              <a:buChar char="−"/>
              <a:defRPr sz="1125" baseline="0"/>
            </a:lvl5pPr>
            <a:lvl6pPr marL="1885950" indent="-171450" defTabSz="342900">
              <a:spcBef>
                <a:spcPts val="0"/>
              </a:spcBef>
              <a:buClr>
                <a:schemeClr val="tx2"/>
              </a:buClr>
              <a:buSzPct val="101000"/>
              <a:buFont typeface="Courier New" pitchFamily="49" charset="0"/>
              <a:buChar char="o"/>
              <a:defRPr sz="900" baseline="0"/>
            </a:lvl6pPr>
            <a:lvl7pPr marL="2228850" indent="-171450" defTabSz="342900">
              <a:spcBef>
                <a:spcPts val="0"/>
              </a:spcBef>
              <a:buClr>
                <a:schemeClr val="tx2"/>
              </a:buClr>
              <a:buFont typeface="Courier New" pitchFamily="49" charset="0"/>
              <a:buChar char="o"/>
              <a:defRPr sz="900" baseline="0"/>
            </a:lvl7pPr>
            <a:lvl8pPr marL="2571750" indent="-171450" defTabSz="342900">
              <a:spcBef>
                <a:spcPct val="20000"/>
              </a:spcBef>
              <a:buClr>
                <a:schemeClr val="tx2"/>
              </a:buClr>
              <a:buFont typeface="Courier New" pitchFamily="49" charset="0"/>
              <a:buChar char="o"/>
              <a:defRPr sz="900" baseline="0"/>
            </a:lvl8pPr>
            <a:lvl9pPr marL="2914650" indent="-171450" defTabSz="342900">
              <a:spcBef>
                <a:spcPct val="20000"/>
              </a:spcBef>
              <a:buClr>
                <a:schemeClr val="tx2"/>
              </a:buClr>
              <a:buFont typeface="Courier New" pitchFamily="49" charset="0"/>
              <a:buChar char="o"/>
              <a:defRPr sz="900" baseline="0"/>
            </a:lvl9pPr>
          </a:lstStyle>
          <a:p>
            <a:pPr marL="0" indent="0">
              <a:buNone/>
            </a:pPr>
            <a:r>
              <a:rPr lang="es-ES" dirty="0"/>
              <a:t>Casi la mitad</a:t>
            </a:r>
            <a:r>
              <a:rPr lang="es-ES" dirty="0">
                <a:solidFill>
                  <a:schemeClr val="tx1">
                    <a:lumMod val="50000"/>
                    <a:lumOff val="50000"/>
                  </a:schemeClr>
                </a:solidFill>
              </a:rPr>
              <a:t> de los trabajadores y trabajadoras de la UE creen que comunicar un problema de salud mental en el trabajo sería perjudicial para su carrera profesional, mientras que el mismo porcentaje se muestra en desacuerdo con esta afirmación. </a:t>
            </a:r>
          </a:p>
          <a:p>
            <a:pPr marL="0" indent="0">
              <a:buNone/>
            </a:pPr>
            <a:r>
              <a:rPr lang="es-ES" sz="1333" dirty="0"/>
              <a:t>OSH Pulse 2025</a:t>
            </a:r>
          </a:p>
        </p:txBody>
      </p:sp>
      <p:pic>
        <p:nvPicPr>
          <p:cNvPr id="10" name="Picture 9" descr="Imagen vectorial en una nube de una silueta de papel de una cabeza con un símbolo de infinito. A la izquierda, hay un calendario. A la derecha, un muñeco que lleva una bandera de la UE. ">
            <a:extLst>
              <a:ext uri="{FF2B5EF4-FFF2-40B4-BE49-F238E27FC236}">
                <a16:creationId xmlns:a16="http://schemas.microsoft.com/office/drawing/2014/main" id="{56843928-319D-0CB1-209E-A36F564807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65230" y="1605765"/>
            <a:ext cx="3831611" cy="2442069"/>
          </a:xfrm>
          <a:prstGeom prst="rect">
            <a:avLst/>
          </a:prstGeom>
        </p:spPr>
      </p:pic>
      <p:sp>
        <p:nvSpPr>
          <p:cNvPr id="8" name="TextBox 7">
            <a:extLst>
              <a:ext uri="{FF2B5EF4-FFF2-40B4-BE49-F238E27FC236}">
                <a16:creationId xmlns:a16="http://schemas.microsoft.com/office/drawing/2014/main" id="{BC3401B1-0043-BC1C-BADE-3F2498FFECC0}"/>
              </a:ext>
            </a:extLst>
          </p:cNvPr>
          <p:cNvSpPr txBox="1"/>
          <p:nvPr/>
        </p:nvSpPr>
        <p:spPr>
          <a:xfrm>
            <a:off x="6644914" y="4047833"/>
            <a:ext cx="4637359" cy="1811543"/>
          </a:xfrm>
          <a:prstGeom prst="rect">
            <a:avLst/>
          </a:prstGeom>
          <a:noFill/>
        </p:spPr>
        <p:txBody>
          <a:bodyPr wrap="square">
            <a:noAutofit/>
          </a:bodyPr>
          <a:lstStyle/>
          <a:p>
            <a:pPr>
              <a:spcBef>
                <a:spcPts val="450"/>
              </a:spcBef>
            </a:pPr>
            <a:r>
              <a:rPr lang="es-ES" sz="1600" b="1" dirty="0">
                <a:solidFill>
                  <a:schemeClr val="tx2"/>
                </a:solidFill>
              </a:rPr>
              <a:t>Casi el 50 % de la población de la UE </a:t>
            </a:r>
            <a:r>
              <a:rPr lang="es-ES" sz="1600" b="1" dirty="0">
                <a:solidFill>
                  <a:schemeClr val="tx1">
                    <a:lumMod val="50000"/>
                    <a:lumOff val="50000"/>
                  </a:schemeClr>
                </a:solidFill>
              </a:rPr>
              <a:t>afirma haber sufrido algún problema emocional o psicosocial, como depresión o ansiedad, en los últimos doce meses.</a:t>
            </a:r>
          </a:p>
          <a:p>
            <a:pPr defTabSz="342900">
              <a:spcBef>
                <a:spcPts val="450"/>
              </a:spcBef>
              <a:buClr>
                <a:schemeClr val="tx2"/>
              </a:buClr>
            </a:pPr>
            <a:r>
              <a:rPr lang="es-ES" sz="1333" b="1" dirty="0">
                <a:solidFill>
                  <a:schemeClr val="tx2"/>
                </a:solidFill>
              </a:rPr>
              <a:t>Eurobarómetro 2023</a:t>
            </a:r>
          </a:p>
        </p:txBody>
      </p:sp>
      <p:cxnSp>
        <p:nvCxnSpPr>
          <p:cNvPr id="18" name="Straight Connector 17">
            <a:extLst>
              <a:ext uri="{FF2B5EF4-FFF2-40B4-BE49-F238E27FC236}">
                <a16:creationId xmlns:a16="http://schemas.microsoft.com/office/drawing/2014/main" id="{34E536AA-EFD2-41D2-86D5-D5BEA55ACD73}"/>
              </a:ext>
              <a:ext uri="{C183D7F6-B498-43B3-948B-1728B52AA6E4}">
                <adec:decorative xmlns:adec="http://schemas.microsoft.com/office/drawing/2017/decorative" val="1"/>
              </a:ext>
            </a:extLst>
          </p:cNvPr>
          <p:cNvCxnSpPr/>
          <p:nvPr/>
        </p:nvCxnSpPr>
        <p:spPr>
          <a:xfrm>
            <a:off x="6096000" y="2513018"/>
            <a:ext cx="0" cy="3554104"/>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31177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3FA80D8D-A8F6-9ECD-5C8A-35E79316B08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01588" y="2767263"/>
            <a:ext cx="3523793" cy="2603218"/>
          </a:xfrm>
          <a:prstGeom prst="rect">
            <a:avLst/>
          </a:prstGeom>
        </p:spPr>
      </p:pic>
      <p:sp>
        <p:nvSpPr>
          <p:cNvPr id="2" name="Title 1">
            <a:extLst>
              <a:ext uri="{FF2B5EF4-FFF2-40B4-BE49-F238E27FC236}">
                <a16:creationId xmlns:a16="http://schemas.microsoft.com/office/drawing/2014/main" id="{CA39BC2C-E0FC-5B40-4587-442EC3FC9B77}"/>
              </a:ext>
              <a:ext uri="{C183D7F6-B498-43B3-948B-1728B52AA6E4}">
                <adec:decorative xmlns:adec="http://schemas.microsoft.com/office/drawing/2017/decorative" val="1"/>
              </a:ext>
            </a:extLst>
          </p:cNvPr>
          <p:cNvSpPr>
            <a:spLocks noGrp="1"/>
          </p:cNvSpPr>
          <p:nvPr>
            <p:ph type="title"/>
          </p:nvPr>
        </p:nvSpPr>
        <p:spPr/>
        <p:txBody>
          <a:bodyPr/>
          <a:lstStyle/>
          <a:p>
            <a:r>
              <a:rPr lang="es-ES" dirty="0"/>
              <a:t>Prioridad 5: Apoyo a la salud mental en el trabajo -3- </a:t>
            </a:r>
          </a:p>
        </p:txBody>
      </p:sp>
      <p:sp>
        <p:nvSpPr>
          <p:cNvPr id="3" name="TextBox 2">
            <a:extLst>
              <a:ext uri="{FF2B5EF4-FFF2-40B4-BE49-F238E27FC236}">
                <a16:creationId xmlns:a16="http://schemas.microsoft.com/office/drawing/2014/main" id="{A88F03D4-EFC2-3D85-61DE-F758B238FF21}"/>
              </a:ext>
            </a:extLst>
          </p:cNvPr>
          <p:cNvSpPr txBox="1"/>
          <p:nvPr/>
        </p:nvSpPr>
        <p:spPr>
          <a:xfrm>
            <a:off x="0" y="1304160"/>
            <a:ext cx="6701589"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s-ES" sz="1800" b="1">
                <a:latin typeface="+mn-lt"/>
              </a:rPr>
              <a:t>Medidas preventivas</a:t>
            </a:r>
          </a:p>
        </p:txBody>
      </p:sp>
      <p:sp>
        <p:nvSpPr>
          <p:cNvPr id="4" name="Content Placeholder 2">
            <a:extLst>
              <a:ext uri="{FF2B5EF4-FFF2-40B4-BE49-F238E27FC236}">
                <a16:creationId xmlns:a16="http://schemas.microsoft.com/office/drawing/2014/main" id="{039DD0FA-6516-77A6-3C81-A9C7D123C9BD}"/>
              </a:ext>
            </a:extLst>
          </p:cNvPr>
          <p:cNvSpPr>
            <a:spLocks noGrp="1"/>
          </p:cNvSpPr>
          <p:nvPr>
            <p:ph sz="half" idx="1"/>
          </p:nvPr>
        </p:nvSpPr>
        <p:spPr>
          <a:xfrm>
            <a:off x="452429" y="2057761"/>
            <a:ext cx="6249159" cy="3621144"/>
          </a:xfrm>
        </p:spPr>
        <p:txBody>
          <a:bodyPr>
            <a:noAutofit/>
          </a:bodyPr>
          <a:lstStyle/>
          <a:p>
            <a:pPr marL="233363" indent="-233363">
              <a:spcAft>
                <a:spcPts val="600"/>
              </a:spcAft>
            </a:pPr>
            <a:r>
              <a:rPr lang="es-ES" dirty="0"/>
              <a:t>Aplique los principios de SST por igual a la salud mental y la física</a:t>
            </a:r>
            <a:r>
              <a:rPr lang="es-ES" b="0" dirty="0"/>
              <a:t>: apoyo temprano, ajustes razonables, no discriminación.</a:t>
            </a:r>
          </a:p>
          <a:p>
            <a:pPr marL="233363" indent="-233363">
              <a:spcAft>
                <a:spcPts val="600"/>
              </a:spcAft>
            </a:pPr>
            <a:r>
              <a:rPr lang="es-ES" dirty="0"/>
              <a:t>Ofrezca apoyo práctico</a:t>
            </a:r>
            <a:r>
              <a:rPr lang="es-ES" b="0" dirty="0"/>
              <a:t>: adaptar las tareas, el tiempo de trabajo o los entornos para facilitar la permanencia del personal en el trabajo o su reincorporación al mismo.</a:t>
            </a:r>
          </a:p>
          <a:p>
            <a:pPr marL="233363" indent="-233363">
              <a:spcAft>
                <a:spcPts val="600"/>
              </a:spcAft>
            </a:pPr>
            <a:r>
              <a:rPr lang="es-ES" dirty="0"/>
              <a:t>Fomente una cultura de apoyo y libre de estigmas</a:t>
            </a:r>
            <a:r>
              <a:rPr lang="es-ES" b="0" dirty="0"/>
              <a:t>: sensibilizar, hacer partícipe al personal y animarlo a hablar abiertamente y a pedir ayuda de forma segura. </a:t>
            </a:r>
          </a:p>
        </p:txBody>
      </p:sp>
      <p:sp>
        <p:nvSpPr>
          <p:cNvPr id="6" name="Speech Bubble: Rectangle 5">
            <a:extLst>
              <a:ext uri="{FF2B5EF4-FFF2-40B4-BE49-F238E27FC236}">
                <a16:creationId xmlns:a16="http://schemas.microsoft.com/office/drawing/2014/main" id="{CE0741E7-33C7-0A3D-1020-DA4AFE481E9B}"/>
              </a:ext>
            </a:extLst>
          </p:cNvPr>
          <p:cNvSpPr/>
          <p:nvPr/>
        </p:nvSpPr>
        <p:spPr>
          <a:xfrm>
            <a:off x="7179535" y="1300843"/>
            <a:ext cx="3793265" cy="1616242"/>
          </a:xfrm>
          <a:prstGeom prst="wedgeRectCallout">
            <a:avLst>
              <a:gd name="adj1" fmla="val -20542"/>
              <a:gd name="adj2" fmla="val 69750"/>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tIns="182880" rIns="274320" bIns="18288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r>
              <a:rPr lang="es-ES" sz="1800" b="1" dirty="0">
                <a:solidFill>
                  <a:schemeClr val="tx2"/>
                </a:solidFill>
              </a:rPr>
              <a:t>No olvide que una prevención eficaz empieza por abordar los factores de los riesgos psicosociales en el lugar de trabajo. </a:t>
            </a:r>
          </a:p>
        </p:txBody>
      </p:sp>
    </p:spTree>
    <p:extLst>
      <p:ext uri="{BB962C8B-B14F-4D97-AF65-F5344CB8AC3E}">
        <p14:creationId xmlns:p14="http://schemas.microsoft.com/office/powerpoint/2010/main" val="15335659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val 15">
            <a:extLst>
              <a:ext uri="{FF2B5EF4-FFF2-40B4-BE49-F238E27FC236}">
                <a16:creationId xmlns:a16="http://schemas.microsoft.com/office/drawing/2014/main" id="{EB8A0F19-EE21-3871-4D3D-71C31654AB29}"/>
              </a:ext>
              <a:ext uri="{C183D7F6-B498-43B3-948B-1728B52AA6E4}">
                <adec:decorative xmlns:adec="http://schemas.microsoft.com/office/drawing/2017/decorative" val="1"/>
              </a:ext>
            </a:extLst>
          </p:cNvPr>
          <p:cNvSpPr/>
          <p:nvPr/>
        </p:nvSpPr>
        <p:spPr>
          <a:xfrm>
            <a:off x="4738167" y="2004039"/>
            <a:ext cx="2350523" cy="2392044"/>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a:p>
        </p:txBody>
      </p:sp>
      <p:sp>
        <p:nvSpPr>
          <p:cNvPr id="2" name="Title 1">
            <a:extLst>
              <a:ext uri="{FF2B5EF4-FFF2-40B4-BE49-F238E27FC236}">
                <a16:creationId xmlns:a16="http://schemas.microsoft.com/office/drawing/2014/main" id="{FC0B2E83-BF47-C41C-4C21-27D2B96A9258}"/>
              </a:ext>
            </a:extLst>
          </p:cNvPr>
          <p:cNvSpPr>
            <a:spLocks noGrp="1"/>
          </p:cNvSpPr>
          <p:nvPr>
            <p:ph type="title"/>
          </p:nvPr>
        </p:nvSpPr>
        <p:spPr/>
        <p:txBody>
          <a:bodyPr/>
          <a:lstStyle/>
          <a:p>
            <a:r>
              <a:rPr lang="es-ES"/>
              <a:t>Red de la EU-OSHA</a:t>
            </a:r>
          </a:p>
        </p:txBody>
      </p:sp>
      <p:sp>
        <p:nvSpPr>
          <p:cNvPr id="6" name="Oval 5">
            <a:extLst>
              <a:ext uri="{FF2B5EF4-FFF2-40B4-BE49-F238E27FC236}">
                <a16:creationId xmlns:a16="http://schemas.microsoft.com/office/drawing/2014/main" id="{7B4B5548-8746-0D2B-1054-A183405F4893}"/>
              </a:ext>
              <a:ext uri="{C183D7F6-B498-43B3-948B-1728B52AA6E4}">
                <adec:decorative xmlns:adec="http://schemas.microsoft.com/office/drawing/2017/decorative" val="1"/>
              </a:ext>
            </a:extLst>
          </p:cNvPr>
          <p:cNvSpPr/>
          <p:nvPr/>
        </p:nvSpPr>
        <p:spPr>
          <a:xfrm>
            <a:off x="3048300" y="331661"/>
            <a:ext cx="5731419" cy="5731419"/>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a:p>
        </p:txBody>
      </p:sp>
      <p:sp>
        <p:nvSpPr>
          <p:cNvPr id="7" name="Oval 6">
            <a:extLst>
              <a:ext uri="{FF2B5EF4-FFF2-40B4-BE49-F238E27FC236}">
                <a16:creationId xmlns:a16="http://schemas.microsoft.com/office/drawing/2014/main" id="{FFCF09EB-C8BA-E42D-06BD-EB4CF9EBC63C}"/>
              </a:ext>
              <a:ext uri="{C183D7F6-B498-43B3-948B-1728B52AA6E4}">
                <adec:decorative xmlns:adec="http://schemas.microsoft.com/office/drawing/2017/decorative" val="1"/>
              </a:ext>
            </a:extLst>
          </p:cNvPr>
          <p:cNvSpPr/>
          <p:nvPr/>
        </p:nvSpPr>
        <p:spPr>
          <a:xfrm>
            <a:off x="4012966" y="1244011"/>
            <a:ext cx="3813520" cy="3880884"/>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a:p>
        </p:txBody>
      </p:sp>
      <p:sp>
        <p:nvSpPr>
          <p:cNvPr id="8" name="Oval 7">
            <a:extLst>
              <a:ext uri="{FF2B5EF4-FFF2-40B4-BE49-F238E27FC236}">
                <a16:creationId xmlns:a16="http://schemas.microsoft.com/office/drawing/2014/main" id="{5C3E14E5-20B6-82C2-B39B-122022375DCB}"/>
              </a:ext>
              <a:ext uri="{C183D7F6-B498-43B3-948B-1728B52AA6E4}">
                <adec:decorative xmlns:adec="http://schemas.microsoft.com/office/drawing/2017/decorative" val="1"/>
              </a:ext>
            </a:extLst>
          </p:cNvPr>
          <p:cNvSpPr/>
          <p:nvPr/>
        </p:nvSpPr>
        <p:spPr>
          <a:xfrm>
            <a:off x="2685685" y="1497388"/>
            <a:ext cx="1204115" cy="122692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Graphic 8" descr="Logotipo de la Red de agencias de la UE ">
            <a:hlinkClick r:id="rId3"/>
            <a:extLst>
              <a:ext uri="{FF2B5EF4-FFF2-40B4-BE49-F238E27FC236}">
                <a16:creationId xmlns:a16="http://schemas.microsoft.com/office/drawing/2014/main" id="{52157770-B269-93F5-9D54-10E011B1964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703651" y="1627271"/>
            <a:ext cx="956954" cy="956954"/>
          </a:xfrm>
          <a:prstGeom prst="rect">
            <a:avLst/>
          </a:prstGeom>
        </p:spPr>
      </p:pic>
      <p:sp>
        <p:nvSpPr>
          <p:cNvPr id="14" name="Rectangle: Single Corner Snipped 13">
            <a:extLst>
              <a:ext uri="{FF2B5EF4-FFF2-40B4-BE49-F238E27FC236}">
                <a16:creationId xmlns:a16="http://schemas.microsoft.com/office/drawing/2014/main" id="{0631CA97-92BF-5C76-6C76-CEB59DC584A3}"/>
              </a:ext>
            </a:extLst>
          </p:cNvPr>
          <p:cNvSpPr/>
          <p:nvPr/>
        </p:nvSpPr>
        <p:spPr>
          <a:xfrm>
            <a:off x="4896320" y="897635"/>
            <a:ext cx="1945359" cy="907656"/>
          </a:xfrm>
          <a:prstGeom prst="snip1Rect">
            <a:avLst/>
          </a:prstGeom>
          <a:solidFill>
            <a:srgbClr val="DCE1FF"/>
          </a:solidFill>
          <a:ln w="53975">
            <a:noFill/>
          </a:ln>
        </p:spPr>
        <p:style>
          <a:lnRef idx="2">
            <a:schemeClr val="accent1">
              <a:shade val="15000"/>
            </a:schemeClr>
          </a:lnRef>
          <a:fillRef idx="1">
            <a:schemeClr val="accent1"/>
          </a:fillRef>
          <a:effectRef idx="0">
            <a:schemeClr val="accent1"/>
          </a:effectRef>
          <a:fontRef idx="minor">
            <a:schemeClr val="lt1"/>
          </a:fontRef>
        </p:style>
        <p:txBody>
          <a:bodyPr lIns="91440" tIns="182880" rIns="91440" rtlCol="0" anchor="ctr"/>
          <a:lstStyle/>
          <a:p>
            <a:pPr algn="ctr"/>
            <a:r>
              <a:rPr lang="es-ES" sz="1400" b="1">
                <a:solidFill>
                  <a:schemeClr val="tx2"/>
                </a:solidFill>
                <a:hlinkClick r:id="rId5">
                  <a:extLst>
                    <a:ext uri="{A12FA001-AC4F-418D-AE19-62706E023703}">
                      <ahyp:hlinkClr xmlns:ahyp="http://schemas.microsoft.com/office/drawing/2018/hyperlinkcolor" val="tx"/>
                    </a:ext>
                  </a:extLst>
                </a:hlinkClick>
              </a:rPr>
              <a:t>INTERLOCUTORES SOCIALES EUROPEOS</a:t>
            </a:r>
          </a:p>
          <a:p>
            <a:pPr algn="ctr"/>
            <a:endParaRPr lang="en-GB" sz="1400" b="1" dirty="0">
              <a:solidFill>
                <a:schemeClr val="tx2"/>
              </a:solidFill>
            </a:endParaRPr>
          </a:p>
        </p:txBody>
      </p:sp>
      <p:sp>
        <p:nvSpPr>
          <p:cNvPr id="20" name="Oval 19">
            <a:extLst>
              <a:ext uri="{FF2B5EF4-FFF2-40B4-BE49-F238E27FC236}">
                <a16:creationId xmlns:a16="http://schemas.microsoft.com/office/drawing/2014/main" id="{7F3944AE-F063-EE5C-87DA-BD38FDDCF6A0}"/>
              </a:ext>
              <a:ext uri="{C183D7F6-B498-43B3-948B-1728B52AA6E4}">
                <adec:decorative xmlns:adec="http://schemas.microsoft.com/office/drawing/2017/decorative" val="1"/>
              </a:ext>
            </a:extLst>
          </p:cNvPr>
          <p:cNvSpPr/>
          <p:nvPr/>
        </p:nvSpPr>
        <p:spPr>
          <a:xfrm>
            <a:off x="7244321" y="741392"/>
            <a:ext cx="1431022" cy="907656"/>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Graphic 11" descr="Logotipo de la Red Europea para las Empresas">
            <a:hlinkClick r:id="rId6"/>
            <a:extLst>
              <a:ext uri="{FF2B5EF4-FFF2-40B4-BE49-F238E27FC236}">
                <a16:creationId xmlns:a16="http://schemas.microsoft.com/office/drawing/2014/main" id="{D9B90991-193E-ED0D-6440-B297A63455F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678377" y="727640"/>
            <a:ext cx="888891" cy="769747"/>
          </a:xfrm>
          <a:prstGeom prst="rect">
            <a:avLst/>
          </a:prstGeom>
        </p:spPr>
      </p:pic>
      <p:sp>
        <p:nvSpPr>
          <p:cNvPr id="15" name="Rectangle: Single Corner Snipped 14">
            <a:extLst>
              <a:ext uri="{FF2B5EF4-FFF2-40B4-BE49-F238E27FC236}">
                <a16:creationId xmlns:a16="http://schemas.microsoft.com/office/drawing/2014/main" id="{2779D3D2-45B6-A0D6-244C-6AA0B8A1BA3E}"/>
              </a:ext>
            </a:extLst>
          </p:cNvPr>
          <p:cNvSpPr/>
          <p:nvPr/>
        </p:nvSpPr>
        <p:spPr>
          <a:xfrm>
            <a:off x="1983798" y="3332748"/>
            <a:ext cx="1785837" cy="617822"/>
          </a:xfrm>
          <a:prstGeom prst="snip1Rect">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tIns="182880" bIns="0" rtlCol="0" anchor="ctr"/>
          <a:lstStyle/>
          <a:p>
            <a:pPr algn="ctr"/>
            <a:r>
              <a:rPr lang="es-ES" sz="1400" b="1">
                <a:solidFill>
                  <a:schemeClr val="tx2"/>
                </a:solidFill>
                <a:hlinkClick r:id="rId8">
                  <a:extLst>
                    <a:ext uri="{A12FA001-AC4F-418D-AE19-62706E023703}">
                      <ahyp:hlinkClr xmlns:ahyp="http://schemas.microsoft.com/office/drawing/2018/hyperlinkcolor" val="tx"/>
                    </a:ext>
                  </a:extLst>
                </a:hlinkClick>
              </a:rPr>
              <a:t>INSTITUCIONES DE LA UE</a:t>
            </a:r>
          </a:p>
          <a:p>
            <a:pPr algn="ctr"/>
            <a:endParaRPr lang="en-GB">
              <a:solidFill>
                <a:schemeClr val="tx2"/>
              </a:solidFill>
            </a:endParaRPr>
          </a:p>
        </p:txBody>
      </p:sp>
      <p:pic>
        <p:nvPicPr>
          <p:cNvPr id="4" name="Picture 3" descr="EU OSHA Logo&#10;">
            <a:hlinkClick r:id="rId9"/>
            <a:extLst>
              <a:ext uri="{FF2B5EF4-FFF2-40B4-BE49-F238E27FC236}">
                <a16:creationId xmlns:a16="http://schemas.microsoft.com/office/drawing/2014/main" id="{7BCFE2BD-B452-F59C-A7D5-5F49C341E61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986051" y="2766550"/>
            <a:ext cx="2590715" cy="662450"/>
          </a:xfrm>
          <a:prstGeom prst="rect">
            <a:avLst/>
          </a:prstGeom>
        </p:spPr>
      </p:pic>
      <p:sp>
        <p:nvSpPr>
          <p:cNvPr id="17" name="Rectangle: Single Corner Snipped 16">
            <a:extLst>
              <a:ext uri="{FF2B5EF4-FFF2-40B4-BE49-F238E27FC236}">
                <a16:creationId xmlns:a16="http://schemas.microsoft.com/office/drawing/2014/main" id="{AE90E309-D11B-0954-A506-D2CFF62DDBCE}"/>
              </a:ext>
            </a:extLst>
          </p:cNvPr>
          <p:cNvSpPr/>
          <p:nvPr/>
        </p:nvSpPr>
        <p:spPr>
          <a:xfrm>
            <a:off x="5086642" y="3704735"/>
            <a:ext cx="2002047" cy="939118"/>
          </a:xfrm>
          <a:prstGeom prst="snip1Rect">
            <a:avLst/>
          </a:prstGeom>
          <a:solidFill>
            <a:srgbClr val="DCE1FF"/>
          </a:solidFill>
          <a:ln w="53975">
            <a:noFill/>
          </a:ln>
        </p:spPr>
        <p:style>
          <a:lnRef idx="2">
            <a:schemeClr val="accent1">
              <a:shade val="15000"/>
            </a:schemeClr>
          </a:lnRef>
          <a:fillRef idx="1">
            <a:schemeClr val="accent1"/>
          </a:fillRef>
          <a:effectRef idx="0">
            <a:schemeClr val="accent1"/>
          </a:effectRef>
          <a:fontRef idx="minor">
            <a:schemeClr val="lt1"/>
          </a:fontRef>
        </p:style>
        <p:txBody>
          <a:bodyPr lIns="91440" tIns="0" rIns="91440" rtlCol="0" anchor="ctr"/>
          <a:lstStyle/>
          <a:p>
            <a:pPr algn="ctr"/>
            <a:r>
              <a:rPr lang="es-ES" sz="1300" b="1" dirty="0">
                <a:solidFill>
                  <a:schemeClr val="tx2"/>
                </a:solidFill>
                <a:hlinkClick r:id="rId11">
                  <a:extLst>
                    <a:ext uri="{A12FA001-AC4F-418D-AE19-62706E023703}">
                      <ahyp:hlinkClr xmlns:ahyp="http://schemas.microsoft.com/office/drawing/2018/hyperlinkcolor" val="tx"/>
                    </a:ext>
                  </a:extLst>
                </a:hlinkClick>
              </a:rPr>
              <a:t>CENTROS DE REFERENCIA NACIONALES DE LA EU-OSHA</a:t>
            </a:r>
            <a:endParaRPr lang="en-GB" sz="1300" b="1" dirty="0">
              <a:solidFill>
                <a:schemeClr val="tx2"/>
              </a:solidFill>
            </a:endParaRPr>
          </a:p>
        </p:txBody>
      </p:sp>
      <p:pic>
        <p:nvPicPr>
          <p:cNvPr id="13" name="Picture 6" descr="Logotipo de OSHVET">
            <a:hlinkClick r:id="rId12"/>
            <a:extLst>
              <a:ext uri="{FF2B5EF4-FFF2-40B4-BE49-F238E27FC236}">
                <a16:creationId xmlns:a16="http://schemas.microsoft.com/office/drawing/2014/main" id="{1D374714-3762-EFED-F977-F4E1D3BC146B}"/>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959832" y="3553073"/>
            <a:ext cx="1599794" cy="456331"/>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Single Corner Snipped 18">
            <a:extLst>
              <a:ext uri="{FF2B5EF4-FFF2-40B4-BE49-F238E27FC236}">
                <a16:creationId xmlns:a16="http://schemas.microsoft.com/office/drawing/2014/main" id="{5155C629-3D49-9581-E052-72826EDB983E}"/>
              </a:ext>
              <a:ext uri="{C183D7F6-B498-43B3-948B-1728B52AA6E4}">
                <adec:decorative xmlns:adec="http://schemas.microsoft.com/office/drawing/2017/decorative" val="0"/>
              </a:ext>
            </a:extLst>
          </p:cNvPr>
          <p:cNvSpPr/>
          <p:nvPr/>
        </p:nvSpPr>
        <p:spPr>
          <a:xfrm>
            <a:off x="7434070" y="4816549"/>
            <a:ext cx="1599793" cy="722060"/>
          </a:xfrm>
          <a:prstGeom prst="snip1Rect">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tIns="91440" bIns="182880" rtlCol="0" anchor="ctr"/>
          <a:lstStyle/>
          <a:p>
            <a:pPr algn="ctr"/>
            <a:r>
              <a:rPr lang="es-ES" sz="1300" b="1" dirty="0">
                <a:solidFill>
                  <a:schemeClr val="tx2"/>
                </a:solidFill>
                <a:hlinkClick r:id="rId14">
                  <a:extLst>
                    <a:ext uri="{A12FA001-AC4F-418D-AE19-62706E023703}">
                      <ahyp:hlinkClr xmlns:ahyp="http://schemas.microsoft.com/office/drawing/2018/hyperlinkcolor" val="tx"/>
                    </a:ext>
                  </a:extLst>
                </a:hlinkClick>
              </a:rPr>
              <a:t>MEDIOS DE COMUNICACIÓN ASOCIADOS</a:t>
            </a:r>
            <a:endParaRPr lang="en-GB" sz="1200" dirty="0">
              <a:solidFill>
                <a:schemeClr val="tx2"/>
              </a:solidFill>
            </a:endParaRPr>
          </a:p>
        </p:txBody>
      </p:sp>
      <p:sp>
        <p:nvSpPr>
          <p:cNvPr id="18" name="Rectangle: Single Corner Snipped 17">
            <a:extLst>
              <a:ext uri="{FF2B5EF4-FFF2-40B4-BE49-F238E27FC236}">
                <a16:creationId xmlns:a16="http://schemas.microsoft.com/office/drawing/2014/main" id="{63B74202-3335-8F03-D304-506D14DAD998}"/>
              </a:ext>
            </a:extLst>
          </p:cNvPr>
          <p:cNvSpPr/>
          <p:nvPr/>
        </p:nvSpPr>
        <p:spPr>
          <a:xfrm>
            <a:off x="4782490" y="5573236"/>
            <a:ext cx="2059189" cy="546128"/>
          </a:xfrm>
          <a:prstGeom prst="snip1Rect">
            <a:avLst/>
          </a:prstGeom>
          <a:solidFill>
            <a:srgbClr val="DCE1FF"/>
          </a:solidFill>
          <a:ln w="53975">
            <a:noFill/>
          </a:ln>
        </p:spPr>
        <p:style>
          <a:lnRef idx="2">
            <a:schemeClr val="accent1">
              <a:shade val="15000"/>
            </a:schemeClr>
          </a:lnRef>
          <a:fillRef idx="1">
            <a:schemeClr val="accent1"/>
          </a:fillRef>
          <a:effectRef idx="0">
            <a:schemeClr val="accent1"/>
          </a:effectRef>
          <a:fontRef idx="minor">
            <a:schemeClr val="lt1"/>
          </a:fontRef>
        </p:style>
        <p:txBody>
          <a:bodyPr lIns="91440" tIns="182880" rIns="91440" bIns="274320" rtlCol="0" anchor="ctr"/>
          <a:lstStyle/>
          <a:p>
            <a:pPr algn="ctr"/>
            <a:r>
              <a:rPr lang="es-ES" sz="1400" b="1" dirty="0">
                <a:solidFill>
                  <a:schemeClr val="tx2"/>
                </a:solidFill>
                <a:hlinkClick r:id="rId15">
                  <a:extLst>
                    <a:ext uri="{A12FA001-AC4F-418D-AE19-62706E023703}">
                      <ahyp:hlinkClr xmlns:ahyp="http://schemas.microsoft.com/office/drawing/2018/hyperlinkcolor" val="tx"/>
                    </a:ext>
                  </a:extLst>
                </a:hlinkClick>
              </a:rPr>
              <a:t>SOCIOS OFICIALES DE LA CAMPAÑA</a:t>
            </a:r>
            <a:endParaRPr lang="en-GB" sz="1400" b="1" dirty="0">
              <a:solidFill>
                <a:schemeClr val="tx2"/>
              </a:solidFill>
            </a:endParaRPr>
          </a:p>
        </p:txBody>
      </p:sp>
    </p:spTree>
    <p:extLst>
      <p:ext uri="{BB962C8B-B14F-4D97-AF65-F5344CB8AC3E}">
        <p14:creationId xmlns:p14="http://schemas.microsoft.com/office/powerpoint/2010/main" val="9359386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DCB70-AE18-7D44-DC5B-73B8A3B6C0CD}"/>
              </a:ext>
            </a:extLst>
          </p:cNvPr>
          <p:cNvSpPr>
            <a:spLocks noGrp="1"/>
          </p:cNvSpPr>
          <p:nvPr>
            <p:ph type="title"/>
          </p:nvPr>
        </p:nvSpPr>
        <p:spPr/>
        <p:txBody>
          <a:bodyPr/>
          <a:lstStyle/>
          <a:p>
            <a:r>
              <a:rPr lang="es-ES"/>
              <a:t>Recursos de la campaña: todo lo que necesita en un solo lugar</a:t>
            </a:r>
          </a:p>
        </p:txBody>
      </p:sp>
      <p:sp>
        <p:nvSpPr>
          <p:cNvPr id="4" name="TextBox 3">
            <a:extLst>
              <a:ext uri="{FF2B5EF4-FFF2-40B4-BE49-F238E27FC236}">
                <a16:creationId xmlns:a16="http://schemas.microsoft.com/office/drawing/2014/main" id="{BB975000-B228-79E3-3455-5C5B8453EE84}"/>
              </a:ext>
            </a:extLst>
          </p:cNvPr>
          <p:cNvSpPr txBox="1"/>
          <p:nvPr/>
        </p:nvSpPr>
        <p:spPr>
          <a:xfrm>
            <a:off x="1135936" y="1628812"/>
            <a:ext cx="5276896" cy="2076290"/>
          </a:xfrm>
          <a:prstGeom prst="rect">
            <a:avLst/>
          </a:prstGeom>
        </p:spPr>
        <p:txBody>
          <a:bodyPr vert="horz" lIns="121920" tIns="60960" rIns="121920" bIns="60960" rtlCol="0" anchor="t" anchorCtr="0">
            <a:noAutofit/>
          </a:bodyPr>
          <a:lstStyle/>
          <a:p>
            <a:pPr defTabSz="457189">
              <a:spcBef>
                <a:spcPts val="1200"/>
              </a:spcBef>
              <a:spcAft>
                <a:spcPts val="600"/>
              </a:spcAft>
              <a:buClr>
                <a:schemeClr val="tx2"/>
              </a:buClr>
            </a:pPr>
            <a:r>
              <a:rPr lang="es-ES" dirty="0">
                <a:solidFill>
                  <a:schemeClr val="tx2"/>
                </a:solidFill>
              </a:rPr>
              <a:t>Empiece por visitar</a:t>
            </a:r>
            <a:r>
              <a:rPr lang="es-ES" b="1" dirty="0">
                <a:solidFill>
                  <a:schemeClr val="accent2"/>
                </a:solidFill>
                <a:hlinkClick r:id="rId2">
                  <a:extLst>
                    <a:ext uri="{A12FA001-AC4F-418D-AE19-62706E023703}">
                      <ahyp:hlinkClr xmlns:ahyp="http://schemas.microsoft.com/office/drawing/2018/hyperlinkcolor" val="tx"/>
                    </a:ext>
                  </a:extLst>
                </a:hlinkClick>
              </a:rPr>
              <a:t> el sitio web de nuestra campaña</a:t>
            </a:r>
            <a:r>
              <a:rPr lang="es-ES" dirty="0">
                <a:solidFill>
                  <a:srgbClr val="003399"/>
                </a:solidFill>
              </a:rPr>
              <a:t>.</a:t>
            </a:r>
          </a:p>
          <a:p>
            <a:pPr defTabSz="457189">
              <a:spcBef>
                <a:spcPts val="1200"/>
              </a:spcBef>
              <a:spcAft>
                <a:spcPts val="600"/>
              </a:spcAft>
              <a:buClr>
                <a:schemeClr val="tx2"/>
              </a:buClr>
            </a:pPr>
            <a:r>
              <a:rPr lang="es-ES" dirty="0">
                <a:solidFill>
                  <a:schemeClr val="tx2"/>
                </a:solidFill>
              </a:rPr>
              <a:t>Eche un vistazo a</a:t>
            </a:r>
            <a:r>
              <a:rPr lang="es-ES" b="1" dirty="0">
                <a:solidFill>
                  <a:schemeClr val="accent2"/>
                </a:solidFill>
                <a:hlinkClick r:id="rId2">
                  <a:extLst>
                    <a:ext uri="{A12FA001-AC4F-418D-AE19-62706E023703}">
                      <ahyp:hlinkClr xmlns:ahyp="http://schemas.microsoft.com/office/drawing/2018/hyperlinkcolor" val="tx"/>
                    </a:ext>
                  </a:extLst>
                </a:hlinkClick>
              </a:rPr>
              <a:t> nuestra guía de la campaña</a:t>
            </a:r>
            <a:r>
              <a:rPr lang="es-ES" b="1" dirty="0">
                <a:solidFill>
                  <a:schemeClr val="accent2"/>
                </a:solidFill>
              </a:rPr>
              <a:t> </a:t>
            </a:r>
            <a:r>
              <a:rPr lang="es-ES" dirty="0">
                <a:solidFill>
                  <a:schemeClr val="tx2"/>
                </a:solidFill>
              </a:rPr>
              <a:t>para obtener más información sobre la misma. </a:t>
            </a:r>
          </a:p>
          <a:p>
            <a:pPr defTabSz="457189">
              <a:spcBef>
                <a:spcPts val="1200"/>
              </a:spcBef>
              <a:spcAft>
                <a:spcPts val="600"/>
              </a:spcAft>
              <a:buClr>
                <a:schemeClr val="tx2"/>
              </a:buClr>
            </a:pPr>
            <a:r>
              <a:rPr lang="es-ES" dirty="0">
                <a:solidFill>
                  <a:schemeClr val="tx2"/>
                </a:solidFill>
              </a:rPr>
              <a:t>Consulte nuestras</a:t>
            </a:r>
            <a:r>
              <a:rPr lang="es-ES" dirty="0"/>
              <a:t> </a:t>
            </a:r>
            <a:r>
              <a:rPr lang="es-ES" b="1" dirty="0">
                <a:solidFill>
                  <a:schemeClr val="accent2"/>
                </a:solidFill>
                <a:hlinkClick r:id="rId3">
                  <a:extLst>
                    <a:ext uri="{A12FA001-AC4F-418D-AE19-62706E023703}">
                      <ahyp:hlinkClr xmlns:ahyp="http://schemas.microsoft.com/office/drawing/2018/hyperlinkcolor" val="tx"/>
                    </a:ext>
                  </a:extLst>
                </a:hlinkClick>
              </a:rPr>
              <a:t>publicaciones</a:t>
            </a:r>
            <a:r>
              <a:rPr lang="es-ES" dirty="0">
                <a:solidFill>
                  <a:schemeClr val="tx2"/>
                </a:solidFill>
              </a:rPr>
              <a:t>, como infografías, fichas informativas, etc.  </a:t>
            </a:r>
          </a:p>
          <a:p>
            <a:pPr defTabSz="457189">
              <a:spcBef>
                <a:spcPts val="1200"/>
              </a:spcBef>
              <a:spcAft>
                <a:spcPts val="600"/>
              </a:spcAft>
              <a:buClr>
                <a:schemeClr val="tx2"/>
              </a:buClr>
            </a:pPr>
            <a:endParaRPr lang="en-GB" dirty="0">
              <a:solidFill>
                <a:schemeClr val="tx2"/>
              </a:solidFill>
            </a:endParaRPr>
          </a:p>
          <a:p>
            <a:pPr defTabSz="457189">
              <a:spcBef>
                <a:spcPts val="1200"/>
              </a:spcBef>
              <a:spcAft>
                <a:spcPts val="600"/>
              </a:spcAft>
              <a:buClr>
                <a:schemeClr val="tx2"/>
              </a:buClr>
            </a:pPr>
            <a:endParaRPr lang="en-GB" dirty="0">
              <a:solidFill>
                <a:schemeClr val="tx2"/>
              </a:solidFill>
            </a:endParaRPr>
          </a:p>
          <a:p>
            <a:pPr defTabSz="457189">
              <a:spcBef>
                <a:spcPts val="1200"/>
              </a:spcBef>
              <a:spcAft>
                <a:spcPts val="600"/>
              </a:spcAft>
              <a:buClr>
                <a:schemeClr val="tx2"/>
              </a:buClr>
            </a:pPr>
            <a:endParaRPr lang="en-GB" b="1" dirty="0">
              <a:solidFill>
                <a:schemeClr val="tx2"/>
              </a:solidFill>
            </a:endParaRPr>
          </a:p>
          <a:p>
            <a:pPr defTabSz="457189">
              <a:spcBef>
                <a:spcPts val="1200"/>
              </a:spcBef>
              <a:spcAft>
                <a:spcPts val="600"/>
              </a:spcAft>
              <a:buClr>
                <a:schemeClr val="tx2"/>
              </a:buClr>
            </a:pPr>
            <a:endParaRPr lang="en-GB" b="1" dirty="0">
              <a:solidFill>
                <a:schemeClr val="tx2"/>
              </a:solidFill>
            </a:endParaRPr>
          </a:p>
        </p:txBody>
      </p:sp>
      <p:pic>
        <p:nvPicPr>
          <p:cNvPr id="41" name="Picture 40">
            <a:extLst>
              <a:ext uri="{FF2B5EF4-FFF2-40B4-BE49-F238E27FC236}">
                <a16:creationId xmlns:a16="http://schemas.microsoft.com/office/drawing/2014/main" id="{D5559DA8-001D-C589-BF69-0A310DB2709D}"/>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34477" y="2248131"/>
            <a:ext cx="3085218" cy="2510245"/>
          </a:xfrm>
          <a:prstGeom prst="rect">
            <a:avLst/>
          </a:prstGeom>
        </p:spPr>
      </p:pic>
      <p:sp>
        <p:nvSpPr>
          <p:cNvPr id="5" name="Oval 4">
            <a:extLst>
              <a:ext uri="{FF2B5EF4-FFF2-40B4-BE49-F238E27FC236}">
                <a16:creationId xmlns:a16="http://schemas.microsoft.com/office/drawing/2014/main" id="{198C177B-D1F7-076E-6D12-EEDD40AD3E18}"/>
              </a:ext>
              <a:ext uri="{C183D7F6-B498-43B3-948B-1728B52AA6E4}">
                <adec:decorative xmlns:adec="http://schemas.microsoft.com/office/drawing/2017/decorative" val="1"/>
              </a:ext>
            </a:extLst>
          </p:cNvPr>
          <p:cNvSpPr/>
          <p:nvPr/>
        </p:nvSpPr>
        <p:spPr>
          <a:xfrm>
            <a:off x="7926822" y="1645228"/>
            <a:ext cx="3783821" cy="3783821"/>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a:p>
        </p:txBody>
      </p:sp>
      <p:grpSp>
        <p:nvGrpSpPr>
          <p:cNvPr id="6" name="Group 5">
            <a:extLst>
              <a:ext uri="{FF2B5EF4-FFF2-40B4-BE49-F238E27FC236}">
                <a16:creationId xmlns:a16="http://schemas.microsoft.com/office/drawing/2014/main" id="{9A680413-F657-8DB1-D2E7-C7EDF6B5A0CD}"/>
              </a:ext>
              <a:ext uri="{C183D7F6-B498-43B3-948B-1728B52AA6E4}">
                <adec:decorative xmlns:adec="http://schemas.microsoft.com/office/drawing/2017/decorative" val="1"/>
              </a:ext>
            </a:extLst>
          </p:cNvPr>
          <p:cNvGrpSpPr/>
          <p:nvPr/>
        </p:nvGrpSpPr>
        <p:grpSpPr>
          <a:xfrm>
            <a:off x="666434" y="1696339"/>
            <a:ext cx="303193" cy="4366608"/>
            <a:chOff x="666434" y="1524478"/>
            <a:chExt cx="303193" cy="4538469"/>
          </a:xfrm>
        </p:grpSpPr>
        <p:sp>
          <p:nvSpPr>
            <p:cNvPr id="7" name="Rectangle: Rounded Corners 6">
              <a:extLst>
                <a:ext uri="{FF2B5EF4-FFF2-40B4-BE49-F238E27FC236}">
                  <a16:creationId xmlns:a16="http://schemas.microsoft.com/office/drawing/2014/main" id="{E94DAE0F-8D99-0ED7-4D20-4629413F2C6D}"/>
                </a:ext>
              </a:extLst>
            </p:cNvPr>
            <p:cNvSpPr/>
            <p:nvPr/>
          </p:nvSpPr>
          <p:spPr>
            <a:xfrm>
              <a:off x="756121" y="1524478"/>
              <a:ext cx="129703" cy="4538469"/>
            </a:xfrm>
            <a:prstGeom prst="roundRect">
              <a:avLst/>
            </a:prstGeom>
            <a:solidFill>
              <a:srgbClr val="A9DE4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1E529C10-7F06-95BA-59B3-4E36579612FF}"/>
                </a:ext>
              </a:extLst>
            </p:cNvPr>
            <p:cNvSpPr/>
            <p:nvPr/>
          </p:nvSpPr>
          <p:spPr>
            <a:xfrm>
              <a:off x="666434" y="1524478"/>
              <a:ext cx="298891" cy="298891"/>
            </a:xfrm>
            <a:prstGeom prst="ellipse">
              <a:avLst/>
            </a:prstGeom>
            <a:solidFill>
              <a:schemeClr val="bg1"/>
            </a:solidFill>
            <a:ln w="139700">
              <a:solidFill>
                <a:srgbClr val="A9DE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474F9ED9-CB78-A851-00C2-3274DD84F884}"/>
                </a:ext>
              </a:extLst>
            </p:cNvPr>
            <p:cNvSpPr/>
            <p:nvPr/>
          </p:nvSpPr>
          <p:spPr>
            <a:xfrm>
              <a:off x="670735" y="2360600"/>
              <a:ext cx="298891" cy="298891"/>
            </a:xfrm>
            <a:prstGeom prst="ellipse">
              <a:avLst/>
            </a:prstGeom>
            <a:solidFill>
              <a:schemeClr val="bg1"/>
            </a:solidFill>
            <a:ln w="139700">
              <a:solidFill>
                <a:srgbClr val="A9DE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C043D047-BFB3-8883-110F-DB94EAF7789A}"/>
                </a:ext>
              </a:extLst>
            </p:cNvPr>
            <p:cNvSpPr/>
            <p:nvPr/>
          </p:nvSpPr>
          <p:spPr>
            <a:xfrm>
              <a:off x="670736" y="3149164"/>
              <a:ext cx="298891" cy="298891"/>
            </a:xfrm>
            <a:prstGeom prst="ellipse">
              <a:avLst/>
            </a:prstGeom>
            <a:solidFill>
              <a:schemeClr val="bg1"/>
            </a:solidFill>
            <a:ln w="139700">
              <a:solidFill>
                <a:srgbClr val="A9DE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31" name="Picture 30">
            <a:extLst>
              <a:ext uri="{FF2B5EF4-FFF2-40B4-BE49-F238E27FC236}">
                <a16:creationId xmlns:a16="http://schemas.microsoft.com/office/drawing/2014/main" id="{BA190DCD-D176-EE5B-B207-10581F258014}"/>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1927" y="3957401"/>
            <a:ext cx="5095876" cy="2864050"/>
          </a:xfrm>
          <a:prstGeom prst="rect">
            <a:avLst/>
          </a:prstGeom>
        </p:spPr>
      </p:pic>
      <p:cxnSp>
        <p:nvCxnSpPr>
          <p:cNvPr id="11" name="Straight Connector 10">
            <a:extLst>
              <a:ext uri="{FF2B5EF4-FFF2-40B4-BE49-F238E27FC236}">
                <a16:creationId xmlns:a16="http://schemas.microsoft.com/office/drawing/2014/main" id="{96175991-1AFB-8591-CBEC-A455E2AABCD1}"/>
              </a:ext>
              <a:ext uri="{C183D7F6-B498-43B3-948B-1728B52AA6E4}">
                <adec:decorative xmlns:adec="http://schemas.microsoft.com/office/drawing/2017/decorative" val="1"/>
              </a:ext>
            </a:extLst>
          </p:cNvPr>
          <p:cNvCxnSpPr>
            <a:cxnSpLocks/>
          </p:cNvCxnSpPr>
          <p:nvPr/>
        </p:nvCxnSpPr>
        <p:spPr>
          <a:xfrm flipV="1">
            <a:off x="1853695" y="3921776"/>
            <a:ext cx="6073127" cy="655824"/>
          </a:xfrm>
          <a:prstGeom prst="lin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cxnSp>
      <p:pic>
        <p:nvPicPr>
          <p:cNvPr id="43" name="Picture 42">
            <a:extLst>
              <a:ext uri="{FF2B5EF4-FFF2-40B4-BE49-F238E27FC236}">
                <a16:creationId xmlns:a16="http://schemas.microsoft.com/office/drawing/2014/main" id="{0017B037-B760-943A-8561-EDF53D823013}"/>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1282789">
            <a:off x="6010189" y="2580940"/>
            <a:ext cx="1424686" cy="1476924"/>
          </a:xfrm>
          <a:prstGeom prst="rect">
            <a:avLst/>
          </a:prstGeom>
        </p:spPr>
      </p:pic>
    </p:spTree>
    <p:extLst>
      <p:ext uri="{BB962C8B-B14F-4D97-AF65-F5344CB8AC3E}">
        <p14:creationId xmlns:p14="http://schemas.microsoft.com/office/powerpoint/2010/main" val="20955972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12378-62F0-B264-8E35-BBB465347E5B}"/>
              </a:ext>
            </a:extLst>
          </p:cNvPr>
          <p:cNvSpPr>
            <a:spLocks noGrp="1"/>
          </p:cNvSpPr>
          <p:nvPr>
            <p:ph type="title"/>
          </p:nvPr>
        </p:nvSpPr>
        <p:spPr/>
        <p:txBody>
          <a:bodyPr/>
          <a:lstStyle/>
          <a:p>
            <a:r>
              <a:rPr lang="es-ES"/>
              <a:t>Conjunto de herramientas y promoción digital: promover la campaña de manera eficaz</a:t>
            </a:r>
          </a:p>
        </p:txBody>
      </p:sp>
      <p:sp>
        <p:nvSpPr>
          <p:cNvPr id="6" name="TextBox 2">
            <a:extLst>
              <a:ext uri="{FF2B5EF4-FFF2-40B4-BE49-F238E27FC236}">
                <a16:creationId xmlns:a16="http://schemas.microsoft.com/office/drawing/2014/main" id="{F69F208C-C8EC-EDE3-1939-FE088A89FBE1}"/>
              </a:ext>
            </a:extLst>
          </p:cNvPr>
          <p:cNvSpPr txBox="1"/>
          <p:nvPr/>
        </p:nvSpPr>
        <p:spPr>
          <a:xfrm>
            <a:off x="1" y="1678584"/>
            <a:ext cx="7283301" cy="553998"/>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s-ES" sz="2000" b="1">
                <a:latin typeface="+mn-lt"/>
              </a:rPr>
              <a:t>Apoye la campaña:</a:t>
            </a:r>
          </a:p>
        </p:txBody>
      </p:sp>
      <p:sp>
        <p:nvSpPr>
          <p:cNvPr id="4" name="Content Placeholder 2">
            <a:extLst>
              <a:ext uri="{FF2B5EF4-FFF2-40B4-BE49-F238E27FC236}">
                <a16:creationId xmlns:a16="http://schemas.microsoft.com/office/drawing/2014/main" id="{3DCE6A3B-55A5-A6C4-7FB3-4DAF357D0AF2}"/>
              </a:ext>
            </a:extLst>
          </p:cNvPr>
          <p:cNvSpPr>
            <a:spLocks noGrp="1"/>
          </p:cNvSpPr>
          <p:nvPr>
            <p:ph sz="half" idx="1"/>
          </p:nvPr>
        </p:nvSpPr>
        <p:spPr>
          <a:xfrm>
            <a:off x="624941" y="2305342"/>
            <a:ext cx="6750417" cy="1540613"/>
          </a:xfrm>
        </p:spPr>
        <p:txBody>
          <a:bodyPr anchor="t">
            <a:noAutofit/>
          </a:bodyPr>
          <a:lstStyle/>
          <a:p>
            <a:r>
              <a:rPr lang="es-ES" b="0" dirty="0"/>
              <a:t>utilice nuestro </a:t>
            </a:r>
            <a:r>
              <a:rPr lang="es-ES" dirty="0"/>
              <a:t>kit de redes sociales </a:t>
            </a:r>
            <a:r>
              <a:rPr lang="es-ES" b="0" dirty="0"/>
              <a:t>y nuestras plantillas para difundir el mensaje; </a:t>
            </a:r>
          </a:p>
          <a:p>
            <a:r>
              <a:rPr lang="es-ES" b="0" dirty="0"/>
              <a:t>Haga que su presentación destaque con nuestra biblioteca de </a:t>
            </a:r>
            <a:r>
              <a:rPr lang="es-ES" dirty="0"/>
              <a:t>activos digitales, </a:t>
            </a:r>
            <a:r>
              <a:rPr lang="es-ES" b="0" dirty="0"/>
              <a:t>incluidos logotipos, plantillas y otros.  </a:t>
            </a:r>
          </a:p>
        </p:txBody>
      </p:sp>
      <p:sp>
        <p:nvSpPr>
          <p:cNvPr id="3" name="Arrow: Pentagon 2">
            <a:extLst>
              <a:ext uri="{FF2B5EF4-FFF2-40B4-BE49-F238E27FC236}">
                <a16:creationId xmlns:a16="http://schemas.microsoft.com/office/drawing/2014/main" id="{26FDE9A7-A25E-C902-14C9-66E2709E5F4E}"/>
              </a:ext>
              <a:ext uri="{C183D7F6-B498-43B3-948B-1728B52AA6E4}">
                <adec:decorative xmlns:adec="http://schemas.microsoft.com/office/drawing/2017/decorative" val="1"/>
              </a:ext>
            </a:extLst>
          </p:cNvPr>
          <p:cNvSpPr/>
          <p:nvPr/>
        </p:nvSpPr>
        <p:spPr>
          <a:xfrm>
            <a:off x="2189747" y="3730096"/>
            <a:ext cx="5115244" cy="1082535"/>
          </a:xfrm>
          <a:prstGeom prst="homePlat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Content Placeholder 2">
            <a:extLst>
              <a:ext uri="{FF2B5EF4-FFF2-40B4-BE49-F238E27FC236}">
                <a16:creationId xmlns:a16="http://schemas.microsoft.com/office/drawing/2014/main" id="{C8C17700-6161-EBF7-2112-EDCF5E6EA9A3}"/>
              </a:ext>
            </a:extLst>
          </p:cNvPr>
          <p:cNvSpPr txBox="1">
            <a:spLocks/>
          </p:cNvSpPr>
          <p:nvPr/>
        </p:nvSpPr>
        <p:spPr>
          <a:xfrm>
            <a:off x="2430379" y="3797827"/>
            <a:ext cx="4716379" cy="834768"/>
          </a:xfrm>
          <a:prstGeom prst="rect">
            <a:avLst/>
          </a:prstGeom>
        </p:spPr>
        <p:txBody>
          <a:bodyPr vert="horz" lIns="121920" tIns="60960" rIns="121920" bIns="6096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0" indent="0">
              <a:buNone/>
            </a:pPr>
            <a:r>
              <a:rPr lang="es-ES" sz="1800" dirty="0">
                <a:solidFill>
                  <a:schemeClr val="bg1"/>
                </a:solidFill>
              </a:rPr>
              <a:t>Ponga en marcha su</a:t>
            </a:r>
            <a:r>
              <a:rPr lang="es-ES" sz="1800" b="0" dirty="0">
                <a:solidFill>
                  <a:schemeClr val="bg1"/>
                </a:solidFill>
              </a:rPr>
              <a:t> </a:t>
            </a:r>
            <a:r>
              <a:rPr lang="es-ES" sz="1800" dirty="0">
                <a:solidFill>
                  <a:schemeClr val="bg1"/>
                </a:solidFill>
              </a:rPr>
              <a:t>iniciativa para la campaña</a:t>
            </a:r>
            <a:r>
              <a:rPr lang="es-ES" sz="1800" b="0" dirty="0">
                <a:solidFill>
                  <a:schemeClr val="bg1"/>
                </a:solidFill>
              </a:rPr>
              <a:t> utilizando nuestro</a:t>
            </a:r>
            <a:r>
              <a:rPr lang="es-ES" sz="1800" dirty="0">
                <a:solidFill>
                  <a:srgbClr val="92D050"/>
                </a:solidFill>
                <a:hlinkClick r:id="rId3">
                  <a:extLst>
                    <a:ext uri="{A12FA001-AC4F-418D-AE19-62706E023703}">
                      <ahyp:hlinkClr xmlns:ahyp="http://schemas.microsoft.com/office/drawing/2018/hyperlinkcolor" val="tx"/>
                    </a:ext>
                  </a:extLst>
                </a:hlinkClick>
              </a:rPr>
              <a:t> conjunto de herramientas de la campaña</a:t>
            </a:r>
            <a:r>
              <a:rPr lang="es-ES" sz="1800" b="0" dirty="0"/>
              <a:t>. </a:t>
            </a:r>
          </a:p>
        </p:txBody>
      </p:sp>
      <p:pic>
        <p:nvPicPr>
          <p:cNvPr id="12" name="Picture 11">
            <a:extLst>
              <a:ext uri="{FF2B5EF4-FFF2-40B4-BE49-F238E27FC236}">
                <a16:creationId xmlns:a16="http://schemas.microsoft.com/office/drawing/2014/main" id="{AE85B1B8-3A3C-0097-AEB2-67D8B80F358C}"/>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2082" y="2060227"/>
            <a:ext cx="3922773" cy="3191711"/>
          </a:xfrm>
          <a:prstGeom prst="rect">
            <a:avLst/>
          </a:prstGeom>
        </p:spPr>
      </p:pic>
    </p:spTree>
    <p:extLst>
      <p:ext uri="{BB962C8B-B14F-4D97-AF65-F5344CB8AC3E}">
        <p14:creationId xmlns:p14="http://schemas.microsoft.com/office/powerpoint/2010/main" val="22580248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DD9A7-4797-0A30-8C34-53CD408AFDCE}"/>
              </a:ext>
            </a:extLst>
          </p:cNvPr>
          <p:cNvSpPr>
            <a:spLocks noGrp="1"/>
          </p:cNvSpPr>
          <p:nvPr>
            <p:ph type="title"/>
          </p:nvPr>
        </p:nvSpPr>
        <p:spPr/>
        <p:txBody>
          <a:bodyPr/>
          <a:lstStyle/>
          <a:p>
            <a:r>
              <a:rPr lang="es-ES"/>
              <a:t>Cómo participar en la campaña</a:t>
            </a:r>
          </a:p>
        </p:txBody>
      </p:sp>
      <p:sp>
        <p:nvSpPr>
          <p:cNvPr id="12" name="Content Placeholder 2">
            <a:extLst>
              <a:ext uri="{FF2B5EF4-FFF2-40B4-BE49-F238E27FC236}">
                <a16:creationId xmlns:a16="http://schemas.microsoft.com/office/drawing/2014/main" id="{CE4A36B5-CC47-3ACD-3ED6-731C64695103}"/>
              </a:ext>
            </a:extLst>
          </p:cNvPr>
          <p:cNvSpPr txBox="1">
            <a:spLocks/>
          </p:cNvSpPr>
          <p:nvPr/>
        </p:nvSpPr>
        <p:spPr>
          <a:xfrm>
            <a:off x="632081" y="1539596"/>
            <a:ext cx="9650382" cy="1013599"/>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25425" indent="-225425">
              <a:spcAft>
                <a:spcPts val="600"/>
              </a:spcAft>
            </a:pPr>
            <a:r>
              <a:rPr lang="es-ES" b="0" dirty="0"/>
              <a:t>Organice un evento, actividad o iniciativa durante la </a:t>
            </a:r>
            <a:r>
              <a:rPr lang="es-ES" dirty="0">
                <a:solidFill>
                  <a:srgbClr val="92D050"/>
                </a:solidFill>
                <a:hlinkClick r:id="rId3">
                  <a:extLst>
                    <a:ext uri="{A12FA001-AC4F-418D-AE19-62706E023703}">
                      <ahyp:hlinkClr xmlns:ahyp="http://schemas.microsoft.com/office/drawing/2018/hyperlinkcolor" val="tx"/>
                    </a:ext>
                  </a:extLst>
                </a:hlinkClick>
              </a:rPr>
              <a:t>Semana Europea para la Seguridad y la Salud en el Trabajo</a:t>
            </a:r>
            <a:r>
              <a:rPr lang="es-ES" dirty="0"/>
              <a:t>. </a:t>
            </a:r>
          </a:p>
          <a:p>
            <a:pPr marL="225425" indent="-225425">
              <a:spcAft>
                <a:spcPts val="600"/>
              </a:spcAft>
            </a:pPr>
            <a:r>
              <a:rPr lang="es-ES" b="0" dirty="0"/>
              <a:t>Consiga su </a:t>
            </a:r>
            <a:r>
              <a:rPr lang="es-ES" dirty="0">
                <a:solidFill>
                  <a:srgbClr val="92D050"/>
                </a:solidFill>
                <a:hlinkClick r:id="rId4">
                  <a:extLst>
                    <a:ext uri="{A12FA001-AC4F-418D-AE19-62706E023703}">
                      <ahyp:hlinkClr xmlns:ahyp="http://schemas.microsoft.com/office/drawing/2018/hyperlinkcolor" val="tx"/>
                    </a:ext>
                  </a:extLst>
                </a:hlinkClick>
              </a:rPr>
              <a:t>certificado de la campaña</a:t>
            </a:r>
            <a:r>
              <a:rPr lang="es-ES" dirty="0">
                <a:solidFill>
                  <a:srgbClr val="92D050"/>
                </a:solidFill>
              </a:rPr>
              <a:t> </a:t>
            </a:r>
            <a:r>
              <a:rPr lang="es-ES" b="0" dirty="0"/>
              <a:t>, que reconoce su participación. </a:t>
            </a:r>
          </a:p>
        </p:txBody>
      </p:sp>
      <p:sp>
        <p:nvSpPr>
          <p:cNvPr id="4" name="Content Placeholder 2">
            <a:extLst>
              <a:ext uri="{FF2B5EF4-FFF2-40B4-BE49-F238E27FC236}">
                <a16:creationId xmlns:a16="http://schemas.microsoft.com/office/drawing/2014/main" id="{5C1DBC48-F142-C0B1-11C9-3E783B9F4381}"/>
              </a:ext>
            </a:extLst>
          </p:cNvPr>
          <p:cNvSpPr txBox="1">
            <a:spLocks/>
          </p:cNvSpPr>
          <p:nvPr/>
        </p:nvSpPr>
        <p:spPr>
          <a:xfrm>
            <a:off x="632080" y="2663362"/>
            <a:ext cx="9650383" cy="748142"/>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25425" indent="-225425">
              <a:spcAft>
                <a:spcPts val="600"/>
              </a:spcAft>
            </a:pPr>
            <a:r>
              <a:rPr lang="es-ES" b="0" dirty="0"/>
              <a:t>Presente iniciativas inspiradoras a los </a:t>
            </a:r>
            <a:r>
              <a:rPr lang="es-ES" dirty="0">
                <a:solidFill>
                  <a:srgbClr val="92D050"/>
                </a:solidFill>
                <a:hlinkClick r:id="rId5">
                  <a:extLst>
                    <a:ext uri="{A12FA001-AC4F-418D-AE19-62706E023703}">
                      <ahyp:hlinkClr xmlns:ahyp="http://schemas.microsoft.com/office/drawing/2018/hyperlinkcolor" val="tx"/>
                    </a:ext>
                  </a:extLst>
                </a:hlinkClick>
              </a:rPr>
              <a:t>Galardones a las Buenas Prácticas de la campaña «Trabajos saludables»</a:t>
            </a:r>
            <a:r>
              <a:rPr lang="es-ES" b="0" dirty="0"/>
              <a:t>, organizados por los centros de referencia nacionales. </a:t>
            </a:r>
          </a:p>
        </p:txBody>
      </p:sp>
      <p:sp>
        <p:nvSpPr>
          <p:cNvPr id="13" name="Content Placeholder 2">
            <a:extLst>
              <a:ext uri="{FF2B5EF4-FFF2-40B4-BE49-F238E27FC236}">
                <a16:creationId xmlns:a16="http://schemas.microsoft.com/office/drawing/2014/main" id="{78E2315A-30DE-FD38-61CD-DD0E886F17E4}"/>
              </a:ext>
            </a:extLst>
          </p:cNvPr>
          <p:cNvSpPr txBox="1">
            <a:spLocks/>
          </p:cNvSpPr>
          <p:nvPr/>
        </p:nvSpPr>
        <p:spPr>
          <a:xfrm>
            <a:off x="632078" y="3368843"/>
            <a:ext cx="7341521" cy="1998443"/>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25425" indent="-225425">
              <a:spcAft>
                <a:spcPts val="600"/>
              </a:spcAft>
            </a:pPr>
            <a:r>
              <a:rPr lang="es-ES" b="0" dirty="0"/>
              <a:t>Conviértase en </a:t>
            </a:r>
            <a:r>
              <a:rPr lang="es-ES" dirty="0">
                <a:solidFill>
                  <a:srgbClr val="92D050"/>
                </a:solidFill>
                <a:hlinkClick r:id="rId6">
                  <a:extLst>
                    <a:ext uri="{A12FA001-AC4F-418D-AE19-62706E023703}">
                      <ahyp:hlinkClr xmlns:ahyp="http://schemas.microsoft.com/office/drawing/2018/hyperlinkcolor" val="tx"/>
                    </a:ext>
                  </a:extLst>
                </a:hlinkClick>
              </a:rPr>
              <a:t>socio oficial de la campaña</a:t>
            </a:r>
            <a:r>
              <a:rPr lang="es-ES" b="0" dirty="0"/>
              <a:t>: únase a una red paneuropea de empresas multinacionales para aumentar su visibilidad. </a:t>
            </a:r>
          </a:p>
          <a:p>
            <a:pPr marL="225425" indent="-225425">
              <a:spcAft>
                <a:spcPts val="600"/>
              </a:spcAft>
            </a:pPr>
            <a:r>
              <a:rPr lang="es-ES" b="0" dirty="0"/>
              <a:t>Conviértase en </a:t>
            </a:r>
            <a:r>
              <a:rPr lang="es-ES" dirty="0">
                <a:solidFill>
                  <a:srgbClr val="92D050"/>
                </a:solidFill>
                <a:hlinkClick r:id="rId7">
                  <a:extLst>
                    <a:ext uri="{A12FA001-AC4F-418D-AE19-62706E023703}">
                      <ahyp:hlinkClr xmlns:ahyp="http://schemas.microsoft.com/office/drawing/2018/hyperlinkcolor" val="tx"/>
                    </a:ext>
                  </a:extLst>
                </a:hlinkClick>
              </a:rPr>
              <a:t>medio de comunicación asociado</a:t>
            </a:r>
            <a:r>
              <a:rPr lang="es-ES" b="0" dirty="0"/>
              <a:t>: acceso a materiales de prensa exclusivos, oportunidades de creación de redes y eventos.</a:t>
            </a:r>
          </a:p>
        </p:txBody>
      </p:sp>
      <p:sp>
        <p:nvSpPr>
          <p:cNvPr id="8" name="TextBox 2">
            <a:extLst>
              <a:ext uri="{FF2B5EF4-FFF2-40B4-BE49-F238E27FC236}">
                <a16:creationId xmlns:a16="http://schemas.microsoft.com/office/drawing/2014/main" id="{0A63E1EA-0E1C-AB05-2DEB-DBC54A3321C4}"/>
              </a:ext>
              <a:ext uri="{C183D7F6-B498-43B3-948B-1728B52AA6E4}">
                <adec:decorative xmlns:adec="http://schemas.microsoft.com/office/drawing/2017/decorative" val="1"/>
              </a:ext>
            </a:extLst>
          </p:cNvPr>
          <p:cNvSpPr txBox="1"/>
          <p:nvPr/>
        </p:nvSpPr>
        <p:spPr>
          <a:xfrm>
            <a:off x="723900" y="5318176"/>
            <a:ext cx="11246427" cy="125516"/>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48768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2000" b="1">
              <a:latin typeface="+mn-lt"/>
            </a:endParaRPr>
          </a:p>
        </p:txBody>
      </p:sp>
      <p:pic>
        <p:nvPicPr>
          <p:cNvPr id="7" name="Picture 6">
            <a:extLst>
              <a:ext uri="{FF2B5EF4-FFF2-40B4-BE49-F238E27FC236}">
                <a16:creationId xmlns:a16="http://schemas.microsoft.com/office/drawing/2014/main" id="{C4C8B071-6C97-DB1B-B7DA-25B21340E56C}"/>
              </a:ex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225308" y="2928675"/>
            <a:ext cx="3493311" cy="2438611"/>
          </a:xfrm>
          <a:prstGeom prst="rect">
            <a:avLst/>
          </a:prstGeom>
        </p:spPr>
      </p:pic>
    </p:spTree>
    <p:extLst>
      <p:ext uri="{BB962C8B-B14F-4D97-AF65-F5344CB8AC3E}">
        <p14:creationId xmlns:p14="http://schemas.microsoft.com/office/powerpoint/2010/main" val="17523700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DA4C5-AD31-E56C-80BF-7A57877B4D2A}"/>
              </a:ext>
            </a:extLst>
          </p:cNvPr>
          <p:cNvSpPr>
            <a:spLocks noGrp="1"/>
          </p:cNvSpPr>
          <p:nvPr>
            <p:ph type="title"/>
          </p:nvPr>
        </p:nvSpPr>
        <p:spPr/>
        <p:txBody>
          <a:bodyPr/>
          <a:lstStyle/>
          <a:p>
            <a:r>
              <a:rPr lang="es-ES"/>
              <a:t>Manténgase al tanto de la campaña</a:t>
            </a:r>
          </a:p>
        </p:txBody>
      </p:sp>
      <p:sp>
        <p:nvSpPr>
          <p:cNvPr id="4" name="Content Placeholder 16">
            <a:extLst>
              <a:ext uri="{FF2B5EF4-FFF2-40B4-BE49-F238E27FC236}">
                <a16:creationId xmlns:a16="http://schemas.microsoft.com/office/drawing/2014/main" id="{42C4DEA1-9BE3-AD4D-F2A0-108C53A69EE3}"/>
              </a:ext>
            </a:extLst>
          </p:cNvPr>
          <p:cNvSpPr>
            <a:spLocks noGrp="1"/>
          </p:cNvSpPr>
          <p:nvPr>
            <p:ph sz="half" idx="1"/>
          </p:nvPr>
        </p:nvSpPr>
        <p:spPr>
          <a:xfrm>
            <a:off x="624066" y="1867814"/>
            <a:ext cx="11201575" cy="1675759"/>
          </a:xfrm>
        </p:spPr>
        <p:txBody>
          <a:bodyPr>
            <a:noAutofit/>
          </a:bodyPr>
          <a:lstStyle/>
          <a:p>
            <a:pPr>
              <a:spcAft>
                <a:spcPts val="600"/>
              </a:spcAft>
            </a:pPr>
            <a:r>
              <a:rPr lang="es-ES" dirty="0"/>
              <a:t>Sitio web «Trabajos saludables»: </a:t>
            </a:r>
            <a:r>
              <a:rPr lang="es-ES" b="0" dirty="0"/>
              <a:t>disponemos de una gran variedad de información a su alcance. </a:t>
            </a:r>
          </a:p>
          <a:p>
            <a:pPr>
              <a:spcAft>
                <a:spcPts val="600"/>
              </a:spcAft>
            </a:pPr>
            <a:r>
              <a:rPr lang="es-ES" dirty="0"/>
              <a:t>Suscríbase </a:t>
            </a:r>
            <a:r>
              <a:rPr lang="es-ES" b="0" dirty="0"/>
              <a:t>al boletín informativo </a:t>
            </a:r>
            <a:r>
              <a:rPr lang="es-ES" dirty="0"/>
              <a:t>«Trabajos Saludables»: </a:t>
            </a:r>
            <a:r>
              <a:rPr lang="es-ES" b="0" dirty="0"/>
              <a:t>Cada mes recibirá en su bandeja de entrada noticias breves, fáciles de compartir y que van directas al grano.</a:t>
            </a:r>
          </a:p>
          <a:p>
            <a:pPr>
              <a:spcAft>
                <a:spcPts val="600"/>
              </a:spcAft>
            </a:pPr>
            <a:r>
              <a:rPr lang="es-ES" b="0" dirty="0"/>
              <a:t>Corra la voz y síganos en </a:t>
            </a:r>
            <a:r>
              <a:rPr lang="es-ES" dirty="0"/>
              <a:t>nuestras redes sociales</a:t>
            </a:r>
            <a:r>
              <a:rPr lang="es-ES" b="0" dirty="0"/>
              <a:t>. </a:t>
            </a:r>
          </a:p>
          <a:p>
            <a:pPr marL="0" indent="0">
              <a:spcAft>
                <a:spcPts val="600"/>
              </a:spcAft>
              <a:buNone/>
            </a:pPr>
            <a:endParaRPr lang="en-GB" b="0" dirty="0"/>
          </a:p>
          <a:p>
            <a:pPr>
              <a:spcAft>
                <a:spcPts val="600"/>
              </a:spcAft>
            </a:pPr>
            <a:endParaRPr lang="en-GB" b="0" dirty="0"/>
          </a:p>
          <a:p>
            <a:pPr>
              <a:spcAft>
                <a:spcPts val="600"/>
              </a:spcAft>
            </a:pPr>
            <a:endParaRPr lang="en-GB" b="0" dirty="0"/>
          </a:p>
          <a:p>
            <a:pPr>
              <a:spcAft>
                <a:spcPts val="600"/>
              </a:spcAft>
            </a:pPr>
            <a:endParaRPr lang="en-GB" b="0" dirty="0"/>
          </a:p>
          <a:p>
            <a:pPr marL="0" indent="0">
              <a:spcAft>
                <a:spcPts val="600"/>
              </a:spcAft>
              <a:buNone/>
            </a:pPr>
            <a:endParaRPr lang="en-GB" b="0" dirty="0"/>
          </a:p>
          <a:p>
            <a:pPr marL="0" indent="0">
              <a:spcAft>
                <a:spcPts val="600"/>
              </a:spcAft>
              <a:buNone/>
            </a:pPr>
            <a:endParaRPr lang="en-GB" b="0" dirty="0"/>
          </a:p>
          <a:p>
            <a:pPr marL="0" indent="0">
              <a:spcAft>
                <a:spcPts val="600"/>
              </a:spcAft>
              <a:buNone/>
            </a:pPr>
            <a:endParaRPr lang="en-GB" b="0" dirty="0"/>
          </a:p>
          <a:p>
            <a:pPr marL="0" indent="0">
              <a:spcAft>
                <a:spcPts val="600"/>
              </a:spcAft>
              <a:buNone/>
            </a:pPr>
            <a:r>
              <a:rPr lang="es-ES" b="0" dirty="0"/>
              <a:t> </a:t>
            </a:r>
          </a:p>
        </p:txBody>
      </p:sp>
      <p:pic>
        <p:nvPicPr>
          <p:cNvPr id="6" name="Graphic 5" descr="Logotipo de LinkedIn">
            <a:hlinkClick r:id="rId3"/>
            <a:extLst>
              <a:ext uri="{FF2B5EF4-FFF2-40B4-BE49-F238E27FC236}">
                <a16:creationId xmlns:a16="http://schemas.microsoft.com/office/drawing/2014/main" id="{5CA3E554-F4E9-1CE6-26CD-1D307EC780F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781593" y="3745461"/>
            <a:ext cx="390525" cy="390525"/>
          </a:xfrm>
          <a:prstGeom prst="rect">
            <a:avLst/>
          </a:prstGeom>
        </p:spPr>
      </p:pic>
      <p:pic>
        <p:nvPicPr>
          <p:cNvPr id="7" name="Graphic 6" descr="Logotipo de Facebook">
            <a:hlinkClick r:id="rId5"/>
            <a:extLst>
              <a:ext uri="{FF2B5EF4-FFF2-40B4-BE49-F238E27FC236}">
                <a16:creationId xmlns:a16="http://schemas.microsoft.com/office/drawing/2014/main" id="{2CE42A9A-2165-5771-5A04-01CF8BA9F83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499689" y="3745461"/>
            <a:ext cx="180975" cy="381000"/>
          </a:xfrm>
          <a:prstGeom prst="rect">
            <a:avLst/>
          </a:prstGeom>
        </p:spPr>
      </p:pic>
      <p:pic>
        <p:nvPicPr>
          <p:cNvPr id="8" name="Graphic 7" descr="Logotipo de Bluesky">
            <a:hlinkClick r:id="rId7"/>
            <a:extLst>
              <a:ext uri="{FF2B5EF4-FFF2-40B4-BE49-F238E27FC236}">
                <a16:creationId xmlns:a16="http://schemas.microsoft.com/office/drawing/2014/main" id="{13A413D1-F3EE-8212-B83A-A7BFEED6FEC5}"/>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008235" y="3753646"/>
            <a:ext cx="428625" cy="381000"/>
          </a:xfrm>
          <a:prstGeom prst="rect">
            <a:avLst/>
          </a:prstGeom>
        </p:spPr>
      </p:pic>
      <p:pic>
        <p:nvPicPr>
          <p:cNvPr id="9" name="Graphic 8" descr="Logotipo de YouTube">
            <a:hlinkClick r:id="rId9"/>
            <a:extLst>
              <a:ext uri="{FF2B5EF4-FFF2-40B4-BE49-F238E27FC236}">
                <a16:creationId xmlns:a16="http://schemas.microsoft.com/office/drawing/2014/main" id="{2FC982CB-23E2-CA75-7F6F-9F234F7997CE}"/>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5669448" y="3745461"/>
            <a:ext cx="533400" cy="381000"/>
          </a:xfrm>
          <a:prstGeom prst="rect">
            <a:avLst/>
          </a:prstGeom>
        </p:spPr>
      </p:pic>
      <p:pic>
        <p:nvPicPr>
          <p:cNvPr id="10" name="Graphic 9" descr="Logotipo de Flickr">
            <a:hlinkClick r:id="rId11"/>
            <a:extLst>
              <a:ext uri="{FF2B5EF4-FFF2-40B4-BE49-F238E27FC236}">
                <a16:creationId xmlns:a16="http://schemas.microsoft.com/office/drawing/2014/main" id="{D9CCDE08-4360-3DDD-5191-AAB1A246794C}"/>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6482356" y="3854998"/>
            <a:ext cx="371475" cy="161925"/>
          </a:xfrm>
          <a:prstGeom prst="rect">
            <a:avLst/>
          </a:prstGeom>
        </p:spPr>
      </p:pic>
      <p:sp>
        <p:nvSpPr>
          <p:cNvPr id="5" name="TextBox 4">
            <a:extLst>
              <a:ext uri="{FF2B5EF4-FFF2-40B4-BE49-F238E27FC236}">
                <a16:creationId xmlns:a16="http://schemas.microsoft.com/office/drawing/2014/main" id="{61E78753-6BA7-5C4B-D0D8-E33608DCE258}"/>
              </a:ext>
            </a:extLst>
          </p:cNvPr>
          <p:cNvSpPr txBox="1"/>
          <p:nvPr/>
        </p:nvSpPr>
        <p:spPr>
          <a:xfrm>
            <a:off x="3653793" y="4328347"/>
            <a:ext cx="3901741" cy="461665"/>
          </a:xfrm>
          <a:prstGeom prst="rect">
            <a:avLst/>
          </a:prstGeom>
          <a:noFill/>
        </p:spPr>
        <p:txBody>
          <a:bodyPr wrap="square">
            <a:spAutoFit/>
          </a:bodyPr>
          <a:lstStyle/>
          <a:p>
            <a:r>
              <a:rPr lang="es-ES" sz="2400" b="1" i="0" u="none" strike="noStrike" baseline="0">
                <a:solidFill>
                  <a:srgbClr val="003199"/>
                </a:solidFill>
                <a:latin typeface="Myriad Pro" panose="020B0503030403020204" pitchFamily="34" charset="0"/>
              </a:rPr>
              <a:t>#EUhealthyworkplaces </a:t>
            </a:r>
          </a:p>
        </p:txBody>
      </p:sp>
      <p:pic>
        <p:nvPicPr>
          <p:cNvPr id="13" name="Graphic 12">
            <a:extLst>
              <a:ext uri="{FF2B5EF4-FFF2-40B4-BE49-F238E27FC236}">
                <a16:creationId xmlns:a16="http://schemas.microsoft.com/office/drawing/2014/main" id="{D4D5CE5E-0612-4D69-85FD-B089B26BAF43}"/>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7079062" y="3745461"/>
            <a:ext cx="592766" cy="958887"/>
          </a:xfrm>
          <a:prstGeom prst="rect">
            <a:avLst/>
          </a:prstGeom>
        </p:spPr>
      </p:pic>
      <p:grpSp>
        <p:nvGrpSpPr>
          <p:cNvPr id="15" name="Group 14">
            <a:extLst>
              <a:ext uri="{FF2B5EF4-FFF2-40B4-BE49-F238E27FC236}">
                <a16:creationId xmlns:a16="http://schemas.microsoft.com/office/drawing/2014/main" id="{64DA1346-73A5-E86D-6827-657FA0E18B45}"/>
              </a:ext>
              <a:ext uri="{C183D7F6-B498-43B3-948B-1728B52AA6E4}">
                <adec:decorative xmlns:adec="http://schemas.microsoft.com/office/drawing/2017/decorative" val="1"/>
              </a:ext>
            </a:extLst>
          </p:cNvPr>
          <p:cNvGrpSpPr/>
          <p:nvPr/>
        </p:nvGrpSpPr>
        <p:grpSpPr>
          <a:xfrm>
            <a:off x="8155155" y="3779360"/>
            <a:ext cx="3639627" cy="3001174"/>
            <a:chOff x="8155155" y="3779360"/>
            <a:chExt cx="3639627" cy="3001174"/>
          </a:xfrm>
        </p:grpSpPr>
        <p:pic>
          <p:nvPicPr>
            <p:cNvPr id="12" name="Picture 11">
              <a:extLst>
                <a:ext uri="{FF2B5EF4-FFF2-40B4-BE49-F238E27FC236}">
                  <a16:creationId xmlns:a16="http://schemas.microsoft.com/office/drawing/2014/main" id="{FA938CF1-F2D0-C2F5-747D-9092156F9A09}"/>
                </a:ext>
                <a:ext uri="{C183D7F6-B498-43B3-948B-1728B52AA6E4}">
                  <adec:decorative xmlns:adec="http://schemas.microsoft.com/office/drawing/2017/decorative" val="1"/>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155155" y="3779360"/>
              <a:ext cx="3639627" cy="2975106"/>
            </a:xfrm>
            <a:prstGeom prst="rect">
              <a:avLst/>
            </a:prstGeom>
          </p:spPr>
        </p:pic>
        <p:sp>
          <p:nvSpPr>
            <p:cNvPr id="14" name="TextBox 13">
              <a:extLst>
                <a:ext uri="{FF2B5EF4-FFF2-40B4-BE49-F238E27FC236}">
                  <a16:creationId xmlns:a16="http://schemas.microsoft.com/office/drawing/2014/main" id="{5154CDF7-F0E7-FEE8-2BD4-8599746603E8}"/>
                </a:ext>
              </a:extLst>
            </p:cNvPr>
            <p:cNvSpPr txBox="1"/>
            <p:nvPr/>
          </p:nvSpPr>
          <p:spPr>
            <a:xfrm>
              <a:off x="9163050" y="6580479"/>
              <a:ext cx="2085975" cy="200055"/>
            </a:xfrm>
            <a:prstGeom prst="rect">
              <a:avLst/>
            </a:prstGeom>
            <a:noFill/>
          </p:spPr>
          <p:txBody>
            <a:bodyPr wrap="square" rtlCol="0">
              <a:spAutoFit/>
            </a:bodyPr>
            <a:lstStyle/>
            <a:p>
              <a:r>
                <a:rPr lang="es-ES" sz="700">
                  <a:solidFill>
                    <a:schemeClr val="bg1"/>
                  </a:solidFill>
                </a:rPr>
                <a:t>© PaeGAG - stock.adobe.com </a:t>
              </a:r>
            </a:p>
          </p:txBody>
        </p:sp>
      </p:grpSp>
    </p:spTree>
    <p:extLst>
      <p:ext uri="{BB962C8B-B14F-4D97-AF65-F5344CB8AC3E}">
        <p14:creationId xmlns:p14="http://schemas.microsoft.com/office/powerpoint/2010/main" val="2034050229"/>
      </p:ext>
    </p:extLst>
  </p:cSld>
  <p:clrMapOvr>
    <a:masterClrMapping/>
  </p:clrMapOvr>
</p:sld>
</file>

<file path=ppt/theme/theme1.xml><?xml version="1.0" encoding="utf-8"?>
<a:theme xmlns:a="http://schemas.openxmlformats.org/drawingml/2006/main" name="Theme1">
  <a:themeElements>
    <a:clrScheme name="EU-OSHA HWC">
      <a:dk1>
        <a:srgbClr val="000000"/>
      </a:dk1>
      <a:lt1>
        <a:srgbClr val="FFFFFF"/>
      </a:lt1>
      <a:dk2>
        <a:srgbClr val="003399"/>
      </a:dk2>
      <a:lt2>
        <a:srgbClr val="FFFFFF"/>
      </a:lt2>
      <a:accent1>
        <a:srgbClr val="003399"/>
      </a:accent1>
      <a:accent2>
        <a:srgbClr val="A9DE4E"/>
      </a:accent2>
      <a:accent3>
        <a:srgbClr val="B7D31A"/>
      </a:accent3>
      <a:accent4>
        <a:srgbClr val="FCFFDD"/>
      </a:accent4>
      <a:accent5>
        <a:srgbClr val="DCE1FF"/>
      </a:accent5>
      <a:accent6>
        <a:srgbClr val="61A231"/>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Elements>
  <a:objectDefaults/>
  <a:extraClrSchemeLst>
    <a:extraClrScheme>
      <a:clrScheme name="EU-OSHA HWC 2026">
        <a:dk1>
          <a:srgbClr val="000000"/>
        </a:dk1>
        <a:lt1>
          <a:srgbClr val="FFFFFF"/>
        </a:lt1>
        <a:dk2>
          <a:srgbClr val="003399"/>
        </a:dk2>
        <a:lt2>
          <a:srgbClr val="FFFFFF"/>
        </a:lt2>
        <a:accent1>
          <a:srgbClr val="003399"/>
        </a:accent1>
        <a:accent2>
          <a:srgbClr val="A9DE4E"/>
        </a:accent2>
        <a:accent3>
          <a:srgbClr val="B7D31A"/>
        </a:accent3>
        <a:accent4>
          <a:srgbClr val="FCFFDD"/>
        </a:accent4>
        <a:accent5>
          <a:srgbClr val="DCE1FF"/>
        </a:accent5>
        <a:accent6>
          <a:srgbClr val="61A231"/>
        </a:accent6>
        <a:hlink>
          <a:srgbClr val="003399"/>
        </a:hlink>
        <a:folHlink>
          <a:srgbClr val="B1B3B4"/>
        </a:folHlink>
      </a:clrScheme>
    </a:extraClrScheme>
  </a:extraClrSchemeLst>
  <a:extLst>
    <a:ext uri="{05A4C25C-085E-4340-85A3-A5531E510DB2}">
      <thm15:themeFamily xmlns:thm15="http://schemas.microsoft.com/office/thememl/2012/main" name="Theme1" id="{2D9F2BE2-8C09-4DD0-841D-02C8DD75103C}" vid="{5F5B35B9-6E25-4DD5-87EE-04018E0015D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EU-OSHA HWC">
    <a:dk1>
      <a:srgbClr val="000000"/>
    </a:dk1>
    <a:lt1>
      <a:srgbClr val="FFFFFF"/>
    </a:lt1>
    <a:dk2>
      <a:srgbClr val="003399"/>
    </a:dk2>
    <a:lt2>
      <a:srgbClr val="FFFFFF"/>
    </a:lt2>
    <a:accent1>
      <a:srgbClr val="003399"/>
    </a:accent1>
    <a:accent2>
      <a:srgbClr val="A9DE4E"/>
    </a:accent2>
    <a:accent3>
      <a:srgbClr val="B7D31A"/>
    </a:accent3>
    <a:accent4>
      <a:srgbClr val="FCFFDD"/>
    </a:accent4>
    <a:accent5>
      <a:srgbClr val="DCE1FF"/>
    </a:accent5>
    <a:accent6>
      <a:srgbClr val="61A231"/>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74375373-3c44-45ee-a688-8fa44d7da57a">
      <Terms xmlns="http://schemas.microsoft.com/office/infopath/2007/PartnerControls"/>
    </lcf76f155ced4ddcb4097134ff3c332f>
    <TaxCatchAll xmlns="d5ac9beb-95ef-4df8-be38-b0ea3ce121b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F1A8072D50D324290DB59222B659673" ma:contentTypeVersion="15" ma:contentTypeDescription="Create a new document." ma:contentTypeScope="" ma:versionID="9e6cbb1b56caa255d0a1bbd001c277e9">
  <xsd:schema xmlns:xsd="http://www.w3.org/2001/XMLSchema" xmlns:xs="http://www.w3.org/2001/XMLSchema" xmlns:p="http://schemas.microsoft.com/office/2006/metadata/properties" xmlns:ns2="74375373-3c44-45ee-a688-8fa44d7da57a" xmlns:ns3="d5ac9beb-95ef-4df8-be38-b0ea3ce121b4" targetNamespace="http://schemas.microsoft.com/office/2006/metadata/properties" ma:root="true" ma:fieldsID="6495e9695a6c4b71d2d3259f56bae0f6" ns2:_="" ns3:_="">
    <xsd:import namespace="74375373-3c44-45ee-a688-8fa44d7da57a"/>
    <xsd:import namespace="d5ac9beb-95ef-4df8-be38-b0ea3ce121b4"/>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4375373-3c44-45ee-a688-8fa44d7da57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43eddb06-0740-404c-89a8-dbfe3edc3644"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5ac9beb-95ef-4df8-be38-b0ea3ce121b4"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287d961c-142d-46b7-b7b5-46e4ba4cb74c}" ma:internalName="TaxCatchAll" ma:showField="CatchAllData" ma:web="d5ac9beb-95ef-4df8-be38-b0ea3ce121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5C73E6F-A96F-49EB-BDFD-3A55EF48DB84}">
  <ds:schemaRefs>
    <ds:schemaRef ds:uri="http://schemas.microsoft.com/sharepoint/v3/contenttype/forms"/>
  </ds:schemaRefs>
</ds:datastoreItem>
</file>

<file path=customXml/itemProps2.xml><?xml version="1.0" encoding="utf-8"?>
<ds:datastoreItem xmlns:ds="http://schemas.openxmlformats.org/officeDocument/2006/customXml" ds:itemID="{D033B12B-D547-4B73-8D31-0938A3F8A76B}">
  <ds:schemaRefs>
    <ds:schemaRef ds:uri="http://schemas.microsoft.com/office/2006/metadata/properties"/>
    <ds:schemaRef ds:uri="http://purl.org/dc/dcmitype/"/>
    <ds:schemaRef ds:uri="http://purl.org/dc/elements/1.1/"/>
    <ds:schemaRef ds:uri="http://schemas.microsoft.com/office/2006/documentManagement/types"/>
    <ds:schemaRef ds:uri="http://schemas.microsoft.com/office/infopath/2007/PartnerControls"/>
    <ds:schemaRef ds:uri="http://www.w3.org/XML/1998/namespace"/>
    <ds:schemaRef ds:uri="http://purl.org/dc/terms/"/>
    <ds:schemaRef ds:uri="http://schemas.openxmlformats.org/package/2006/metadata/core-properties"/>
    <ds:schemaRef ds:uri="d5ac9beb-95ef-4df8-be38-b0ea3ce121b4"/>
    <ds:schemaRef ds:uri="74375373-3c44-45ee-a688-8fa44d7da57a"/>
  </ds:schemaRefs>
</ds:datastoreItem>
</file>

<file path=customXml/itemProps3.xml><?xml version="1.0" encoding="utf-8"?>
<ds:datastoreItem xmlns:ds="http://schemas.openxmlformats.org/officeDocument/2006/customXml" ds:itemID="{538644A4-DDFE-407A-806B-DC388A6CDC6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4375373-3c44-45ee-a688-8fa44d7da57a"/>
    <ds:schemaRef ds:uri="d5ac9beb-95ef-4df8-be38-b0ea3ce121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EUOSHA Campaign 2026</Template>
  <TotalTime>2202</TotalTime>
  <Words>8169</Words>
  <Application>Microsoft Office PowerPoint</Application>
  <PresentationFormat>Widescreen</PresentationFormat>
  <Paragraphs>539</Paragraphs>
  <Slides>30</Slides>
  <Notes>28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30</vt:i4>
      </vt:variant>
    </vt:vector>
  </HeadingPairs>
  <TitlesOfParts>
    <vt:vector size="37" baseType="lpstr">
      <vt:lpstr>Aptos</vt:lpstr>
      <vt:lpstr>Arial</vt:lpstr>
      <vt:lpstr>Courier New</vt:lpstr>
      <vt:lpstr>Myriad Pro</vt:lpstr>
      <vt:lpstr>Symbol</vt:lpstr>
      <vt:lpstr>Wingdings</vt:lpstr>
      <vt:lpstr>Theme1</vt:lpstr>
      <vt:lpstr>Campaña Trabajos Saludables 2026-2028  «Compromiso por la salud mental en el trabajo» </vt:lpstr>
      <vt:lpstr>Índice</vt:lpstr>
      <vt:lpstr>Panorama general: la salud mental configura la vida cotidiana y el trabajo </vt:lpstr>
      <vt:lpstr>Panorama general: ¿qué está en juego?</vt:lpstr>
      <vt:lpstr>Panorama general: la visión de las personas trabajadoras </vt:lpstr>
      <vt:lpstr>Panorama general: el punto de vista de las organizaciones frente al del personal -1- </vt:lpstr>
      <vt:lpstr>Panorama general: la visión de la organización -2-</vt:lpstr>
      <vt:lpstr>Fines y objetivos de la campaña</vt:lpstr>
      <vt:lpstr>¿A quién va dirigida la campaña? ¿Quién debe participar?</vt:lpstr>
      <vt:lpstr>Una hoja de ruta para la acción: las cinco áreas prioritarias de la campaña</vt:lpstr>
      <vt:lpstr>Prioridad 1: Evaluación y gestión de los riesgos psicosociales -1- </vt:lpstr>
      <vt:lpstr>Prioridad 1: Evaluación y gestión de los riesgos psicosociales -2-</vt:lpstr>
      <vt:lpstr>Prioridad 1: Evaluación y gestión de los riesgos psicosociales -3- </vt:lpstr>
      <vt:lpstr>Prioridad 1: Evaluación y gestión de los riesgos psicosociales - 4 - </vt:lpstr>
      <vt:lpstr>Prioridad 2: acoso, acoso sexual y violencia - 1 -</vt:lpstr>
      <vt:lpstr>Prioridad 2: acoso, acoso sexual y violencia -2- </vt:lpstr>
      <vt:lpstr>Prioridad 2: acoso, acoso sexual y violencia -3-</vt:lpstr>
      <vt:lpstr>Prioridad 3: Riesgos físicos y salud mental -1- </vt:lpstr>
      <vt:lpstr>Prioridad 3: Riesgos físicos y salud mental -2- </vt:lpstr>
      <vt:lpstr>Prioridad 4: Riesgos psicosociales en el sector de la asistencia sanitaria y social -1-</vt:lpstr>
      <vt:lpstr>Prioridad 4: Riesgos psicosociales en el sector de la asistencia sanitaria y social -2-</vt:lpstr>
      <vt:lpstr>Prioridad 4: Riesgos psicosociales en el sector de la asistencia sanitaria y social -3- </vt:lpstr>
      <vt:lpstr>Prioridad 5: Apoyo a la salud mental en el trabajo -1- </vt:lpstr>
      <vt:lpstr>Prioridad 5: Apoyo a la salud mental en el trabajo -2-</vt:lpstr>
      <vt:lpstr>Prioridad 5: Apoyo a la salud mental en el trabajo -3- </vt:lpstr>
      <vt:lpstr>Red de la EU-OSHA</vt:lpstr>
      <vt:lpstr>Recursos de la campaña: todo lo que necesita en un solo lugar</vt:lpstr>
      <vt:lpstr>Conjunto de herramientas y promoción digital: promover la campaña de manera eficaz</vt:lpstr>
      <vt:lpstr>Cómo participar en la campaña</vt:lpstr>
      <vt:lpstr>Manténgase al tanto de la campaña</vt:lpstr>
    </vt:vector>
  </TitlesOfParts>
  <Company>CDT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Healthy Workplaces Campaign 2026-2028  “Together for mental health at work”</dc:title>
  <dc:creator>CDT</dc:creator>
  <cp:lastModifiedBy>Naiara MACIAS - Communication Assistant</cp:lastModifiedBy>
  <cp:revision>77</cp:revision>
  <dcterms:created xsi:type="dcterms:W3CDTF">2026-06-23T11:43:48Z</dcterms:created>
  <dcterms:modified xsi:type="dcterms:W3CDTF">2026-09-15T15:11:27Z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0x0101005F1A8072D50D324290DB59222B659673</vt:lpwstr>
  </property>
  <property fmtid="{D5CDD505-2E9C-101B-9397-08002B2CF9AE}" pid="3" name="MediaServiceImageTags">
    <vt:lpwstr/>
  </property>
  <property fmtid="{D5CDD505-2E9C-101B-9397-08002B2CF9AE}" pid="4" name="MSIP_Label_744c8185-de20-4873-85b2-cd5cc4fd1ac8_Enabled">
    <vt:lpwstr>true</vt:lpwstr>
  </property>
  <property fmtid="{D5CDD505-2E9C-101B-9397-08002B2CF9AE}" pid="5" name="MSIP_Label_744c8185-de20-4873-85b2-cd5cc4fd1ac8_SetDate">
    <vt:lpwstr>2026-08-24T10:50:01Z</vt:lpwstr>
  </property>
  <property fmtid="{D5CDD505-2E9C-101B-9397-08002B2CF9AE}" pid="6" name="MSIP_Label_744c8185-de20-4873-85b2-cd5cc4fd1ac8_Method">
    <vt:lpwstr>Standard</vt:lpwstr>
  </property>
  <property fmtid="{D5CDD505-2E9C-101B-9397-08002B2CF9AE}" pid="7" name="MSIP_Label_744c8185-de20-4873-85b2-cd5cc4fd1ac8_Name">
    <vt:lpwstr>defa4170-0d19-0005-0004-bc88714345d2</vt:lpwstr>
  </property>
  <property fmtid="{D5CDD505-2E9C-101B-9397-08002B2CF9AE}" pid="8" name="MSIP_Label_744c8185-de20-4873-85b2-cd5cc4fd1ac8_SiteId">
    <vt:lpwstr>07a6bf34-5e9b-4700-956d-f3f6d2a3be5a</vt:lpwstr>
  </property>
  <property fmtid="{D5CDD505-2E9C-101B-9397-08002B2CF9AE}" pid="9" name="MSIP_Label_744c8185-de20-4873-85b2-cd5cc4fd1ac8_ActionId">
    <vt:lpwstr>dcd22a2e-9f04-4e3f-825c-0beb0d3de4a8</vt:lpwstr>
  </property>
  <property fmtid="{D5CDD505-2E9C-101B-9397-08002B2CF9AE}" pid="10" name="MSIP_Label_744c8185-de20-4873-85b2-cd5cc4fd1ac8_ContentBits">
    <vt:lpwstr>0</vt:lpwstr>
  </property>
  <property fmtid="{D5CDD505-2E9C-101B-9397-08002B2CF9AE}" pid="11" name="MSIP_Label_744c8185-de20-4873-85b2-cd5cc4fd1ac8_Tag">
    <vt:lpwstr>10, 3, 0, 1</vt:lpwstr>
  </property>
</Properties>
</file>