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45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064350-C710-4A0D-9927-55742036C997}" v="9" dt="2026-09-10T14:00:36.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77" autoAdjust="0"/>
    <p:restoredTop sz="86896" autoAdjust="0"/>
  </p:normalViewPr>
  <p:slideViewPr>
    <p:cSldViewPr snapToGrid="0">
      <p:cViewPr>
        <p:scale>
          <a:sx n="100" d="100"/>
          <a:sy n="100" d="100"/>
        </p:scale>
        <p:origin x="732" y="-66"/>
      </p:cViewPr>
      <p:guideLst>
        <p:guide orient="horz" pos="1392"/>
        <p:guide pos="456"/>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64" d="100"/>
          <a:sy n="64" d="100"/>
        </p:scale>
        <p:origin x="3192"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ly Tank - TI" userId="S::annely.tank_ti.ee#ext#@euosha.onmicrosoft.com::c43c8895-1a65-4afd-8e2f-9ab49c2c9b0f" providerId="AD" clId="Web-{F3FC5D36-86CC-F2DC-65E8-FF7D826D93D2}"/>
    <pc:docChg chg="modSld">
      <pc:chgData name="Annely Tank - TI" userId="S::annely.tank_ti.ee#ext#@euosha.onmicrosoft.com::c43c8895-1a65-4afd-8e2f-9ab49c2c9b0f" providerId="AD" clId="Web-{F3FC5D36-86CC-F2DC-65E8-FF7D826D93D2}" dt="2026-08-27T13:43:41.332" v="0" actId="14100"/>
      <pc:docMkLst>
        <pc:docMk/>
      </pc:docMkLst>
      <pc:sldChg chg="modSp">
        <pc:chgData name="Annely Tank - TI" userId="S::annely.tank_ti.ee#ext#@euosha.onmicrosoft.com::c43c8895-1a65-4afd-8e2f-9ab49c2c9b0f" providerId="AD" clId="Web-{F3FC5D36-86CC-F2DC-65E8-FF7D826D93D2}" dt="2026-08-27T13:43:41.332" v="0" actId="14100"/>
        <pc:sldMkLst>
          <pc:docMk/>
          <pc:sldMk cId="54826265" sldId="278"/>
        </pc:sldMkLst>
        <pc:picChg chg="mod">
          <ac:chgData name="Annely Tank - TI" userId="S::annely.tank_ti.ee#ext#@euosha.onmicrosoft.com::c43c8895-1a65-4afd-8e2f-9ab49c2c9b0f" providerId="AD" clId="Web-{F3FC5D36-86CC-F2DC-65E8-FF7D826D93D2}" dt="2026-08-27T13:43:41.332" v="0" actId="14100"/>
          <ac:picMkLst>
            <pc:docMk/>
            <pc:sldMk cId="54826265" sldId="278"/>
            <ac:picMk id="8" creationId="{08FF9576-AD91-714E-19DE-9FA911A8A138}"/>
          </ac:picMkLst>
        </pc:pic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10T14:01:51.847" v="380" actId="108"/>
      <pc:docMkLst>
        <pc:docMk/>
      </pc:docMkLst>
      <pc:sldChg chg="modSp mod">
        <pc:chgData name="Naiara MACIAS - Communication Assistant" userId="9208f14e-163a-43fb-a9e7-9d0490f97ad9" providerId="ADAL" clId="{3BF560C9-38E3-411C-BBB1-CB3B94294DB6}" dt="2026-09-08T10:14:47.983" v="47" actId="14100"/>
        <pc:sldMkLst>
          <pc:docMk/>
          <pc:sldMk cId="975932864" sldId="258"/>
        </pc:sldMkLst>
        <pc:spChg chg="mod">
          <ac:chgData name="Naiara MACIAS - Communication Assistant" userId="9208f14e-163a-43fb-a9e7-9d0490f97ad9" providerId="ADAL" clId="{3BF560C9-38E3-411C-BBB1-CB3B94294DB6}" dt="2026-09-08T10:14:47.983" v="47"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08T10:15:34.778" v="83" actId="1038"/>
        <pc:sldMkLst>
          <pc:docMk/>
          <pc:sldMk cId="3331097242" sldId="262"/>
        </pc:sldMkLst>
        <pc:spChg chg="mod">
          <ac:chgData name="Naiara MACIAS - Communication Assistant" userId="9208f14e-163a-43fb-a9e7-9d0490f97ad9" providerId="ADAL" clId="{3BF560C9-38E3-411C-BBB1-CB3B94294DB6}" dt="2026-09-08T10:15:34.778" v="83" actId="1038"/>
          <ac:spMkLst>
            <pc:docMk/>
            <pc:sldMk cId="3331097242" sldId="262"/>
            <ac:spMk id="99" creationId="{ACEBEDBF-2310-D95D-DC23-53E5A1262D55}"/>
          </ac:spMkLst>
        </pc:spChg>
        <pc:spChg chg="mod">
          <ac:chgData name="Naiara MACIAS - Communication Assistant" userId="9208f14e-163a-43fb-a9e7-9d0490f97ad9" providerId="ADAL" clId="{3BF560C9-38E3-411C-BBB1-CB3B94294DB6}" dt="2026-09-08T10:15:30.882" v="72" actId="1038"/>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9-08T10:15:24.521" v="63" actId="1036"/>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08T10:15:32.777" v="79" actId="1038"/>
          <ac:picMkLst>
            <pc:docMk/>
            <pc:sldMk cId="3331097242" sldId="262"/>
            <ac:picMk id="94" creationId="{C1167B6E-7195-D6F7-DDBA-2F3ED4FBE4C1}"/>
          </ac:picMkLst>
        </pc:picChg>
        <pc:cxnChg chg="mod">
          <ac:chgData name="Naiara MACIAS - Communication Assistant" userId="9208f14e-163a-43fb-a9e7-9d0490f97ad9" providerId="ADAL" clId="{3BF560C9-38E3-411C-BBB1-CB3B94294DB6}" dt="2026-09-08T10:15:26.537" v="69" actId="1038"/>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10T13:56:02.269" v="341" actId="14100"/>
        <pc:sldMkLst>
          <pc:docMk/>
          <pc:sldMk cId="3087233450" sldId="263"/>
        </pc:sldMkLst>
        <pc:spChg chg="mod">
          <ac:chgData name="Naiara MACIAS - Communication Assistant" userId="9208f14e-163a-43fb-a9e7-9d0490f97ad9" providerId="ADAL" clId="{3BF560C9-38E3-411C-BBB1-CB3B94294DB6}" dt="2026-09-08T10:15:55.248" v="85"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9-10T13:56:02.269" v="341" actId="14100"/>
          <ac:spMkLst>
            <pc:docMk/>
            <pc:sldMk cId="3087233450" sldId="263"/>
            <ac:spMk id="5" creationId="{14A5E75E-DFA9-8862-DC12-065B059B0E9F}"/>
          </ac:spMkLst>
        </pc:spChg>
      </pc:sldChg>
      <pc:sldChg chg="modSp mod">
        <pc:chgData name="Naiara MACIAS - Communication Assistant" userId="9208f14e-163a-43fb-a9e7-9d0490f97ad9" providerId="ADAL" clId="{3BF560C9-38E3-411C-BBB1-CB3B94294DB6}" dt="2026-09-08T10:16:10.152" v="88" actId="14100"/>
        <pc:sldMkLst>
          <pc:docMk/>
          <pc:sldMk cId="719662834" sldId="264"/>
        </pc:sldMkLst>
        <pc:spChg chg="mod">
          <ac:chgData name="Naiara MACIAS - Communication Assistant" userId="9208f14e-163a-43fb-a9e7-9d0490f97ad9" providerId="ADAL" clId="{3BF560C9-38E3-411C-BBB1-CB3B94294DB6}" dt="2026-09-08T10:16:10.152" v="88" actId="14100"/>
          <ac:spMkLst>
            <pc:docMk/>
            <pc:sldMk cId="719662834" sldId="264"/>
            <ac:spMk id="5" creationId="{A6E16FD6-934F-2E06-A455-D69B1BC34AB6}"/>
          </ac:spMkLst>
        </pc:spChg>
      </pc:sldChg>
      <pc:sldChg chg="modSp mod">
        <pc:chgData name="Naiara MACIAS - Communication Assistant" userId="9208f14e-163a-43fb-a9e7-9d0490f97ad9" providerId="ADAL" clId="{3BF560C9-38E3-411C-BBB1-CB3B94294DB6}" dt="2026-09-10T13:57:09.265" v="354" actId="1076"/>
        <pc:sldMkLst>
          <pc:docMk/>
          <pc:sldMk cId="3728372305" sldId="265"/>
        </pc:sldMkLst>
        <pc:graphicFrameChg chg="mod modGraphic">
          <ac:chgData name="Naiara MACIAS - Communication Assistant" userId="9208f14e-163a-43fb-a9e7-9d0490f97ad9" providerId="ADAL" clId="{3BF560C9-38E3-411C-BBB1-CB3B94294DB6}" dt="2026-09-10T13:57:05" v="352" actId="1076"/>
          <ac:graphicFrameMkLst>
            <pc:docMk/>
            <pc:sldMk cId="3728372305" sldId="265"/>
            <ac:graphicFrameMk id="5" creationId="{727470C4-A17D-8388-6E2A-4EDBCFCEE12C}"/>
          </ac:graphicFrameMkLst>
        </pc:graphicFrameChg>
        <pc:picChg chg="mod">
          <ac:chgData name="Naiara MACIAS - Communication Assistant" userId="9208f14e-163a-43fb-a9e7-9d0490f97ad9" providerId="ADAL" clId="{3BF560C9-38E3-411C-BBB1-CB3B94294DB6}" dt="2026-09-10T13:57:09.265" v="354" actId="1076"/>
          <ac:picMkLst>
            <pc:docMk/>
            <pc:sldMk cId="3728372305" sldId="265"/>
            <ac:picMk id="8" creationId="{0B45660B-49A7-C8B9-252D-6A3DF1F42946}"/>
          </ac:picMkLst>
        </pc:picChg>
      </pc:sldChg>
      <pc:sldChg chg="modSp mod">
        <pc:chgData name="Naiara MACIAS - Communication Assistant" userId="9208f14e-163a-43fb-a9e7-9d0490f97ad9" providerId="ADAL" clId="{3BF560C9-38E3-411C-BBB1-CB3B94294DB6}" dt="2026-09-08T10:16:26.425" v="89" actId="14100"/>
        <pc:sldMkLst>
          <pc:docMk/>
          <pc:sldMk cId="525878241" sldId="266"/>
        </pc:sldMkLst>
        <pc:spChg chg="mod">
          <ac:chgData name="Naiara MACIAS - Communication Assistant" userId="9208f14e-163a-43fb-a9e7-9d0490f97ad9" providerId="ADAL" clId="{3BF560C9-38E3-411C-BBB1-CB3B94294DB6}" dt="2026-09-08T10:16:26.425" v="89" actId="14100"/>
          <ac:spMkLst>
            <pc:docMk/>
            <pc:sldMk cId="525878241" sldId="266"/>
            <ac:spMk id="4" creationId="{5EE5061C-8F42-6456-36E1-0EEAD890D909}"/>
          </ac:spMkLst>
        </pc:spChg>
      </pc:sldChg>
      <pc:sldChg chg="modSp mod">
        <pc:chgData name="Naiara MACIAS - Communication Assistant" userId="9208f14e-163a-43fb-a9e7-9d0490f97ad9" providerId="ADAL" clId="{3BF560C9-38E3-411C-BBB1-CB3B94294DB6}" dt="2026-09-10T13:57:38.552" v="371" actId="1036"/>
        <pc:sldMkLst>
          <pc:docMk/>
          <pc:sldMk cId="3063356121" sldId="267"/>
        </pc:sldMkLst>
        <pc:grpChg chg="mod">
          <ac:chgData name="Naiara MACIAS - Communication Assistant" userId="9208f14e-163a-43fb-a9e7-9d0490f97ad9" providerId="ADAL" clId="{3BF560C9-38E3-411C-BBB1-CB3B94294DB6}" dt="2026-09-10T13:57:38.552" v="371" actId="1036"/>
          <ac:grpSpMkLst>
            <pc:docMk/>
            <pc:sldMk cId="3063356121" sldId="267"/>
            <ac:grpSpMk id="13" creationId="{5A1D7735-3259-B0E5-ADF7-9703C0F715D4}"/>
          </ac:grpSpMkLst>
        </pc:grpChg>
      </pc:sldChg>
      <pc:sldChg chg="modSp mod">
        <pc:chgData name="Naiara MACIAS - Communication Assistant" userId="9208f14e-163a-43fb-a9e7-9d0490f97ad9" providerId="ADAL" clId="{3BF560C9-38E3-411C-BBB1-CB3B94294DB6}" dt="2026-09-08T10:38:43.813" v="312" actId="1076"/>
        <pc:sldMkLst>
          <pc:docMk/>
          <pc:sldMk cId="2351497876" sldId="268"/>
        </pc:sldMkLst>
        <pc:spChg chg="mod">
          <ac:chgData name="Naiara MACIAS - Communication Assistant" userId="9208f14e-163a-43fb-a9e7-9d0490f97ad9" providerId="ADAL" clId="{3BF560C9-38E3-411C-BBB1-CB3B94294DB6}" dt="2026-09-08T10:19:16.461" v="127"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08T10:38:43.813" v="312"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08T10:19:38.121" v="137" actId="14100"/>
        <pc:sldMkLst>
          <pc:docMk/>
          <pc:sldMk cId="3756103953" sldId="269"/>
        </pc:sldMkLst>
        <pc:spChg chg="mod">
          <ac:chgData name="Naiara MACIAS - Communication Assistant" userId="9208f14e-163a-43fb-a9e7-9d0490f97ad9" providerId="ADAL" clId="{3BF560C9-38E3-411C-BBB1-CB3B94294DB6}" dt="2026-09-08T10:19:38.121" v="137" actId="14100"/>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9-08T10:19:32.346" v="136" actId="1038"/>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10T13:58:04.621" v="372" actId="14100"/>
        <pc:sldMkLst>
          <pc:docMk/>
          <pc:sldMk cId="3275847094" sldId="270"/>
        </pc:sldMkLst>
        <pc:spChg chg="mod">
          <ac:chgData name="Naiara MACIAS - Communication Assistant" userId="9208f14e-163a-43fb-a9e7-9d0490f97ad9" providerId="ADAL" clId="{3BF560C9-38E3-411C-BBB1-CB3B94294DB6}" dt="2026-09-10T13:58:04.621" v="372"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9-08T10:20:18.426" v="147" actId="1038"/>
        <pc:sldMkLst>
          <pc:docMk/>
          <pc:sldMk cId="3394160274" sldId="271"/>
        </pc:sldMkLst>
        <pc:spChg chg="mod">
          <ac:chgData name="Naiara MACIAS - Communication Assistant" userId="9208f14e-163a-43fb-a9e7-9d0490f97ad9" providerId="ADAL" clId="{3BF560C9-38E3-411C-BBB1-CB3B94294DB6}" dt="2026-09-08T10:20:18.426" v="147" actId="1038"/>
          <ac:spMkLst>
            <pc:docMk/>
            <pc:sldMk cId="3394160274" sldId="271"/>
            <ac:spMk id="4" creationId="{F590AA2A-8FD2-1517-C8AA-1E48066C8B0D}"/>
          </ac:spMkLst>
        </pc:spChg>
      </pc:sldChg>
      <pc:sldChg chg="modSp mod">
        <pc:chgData name="Naiara MACIAS - Communication Assistant" userId="9208f14e-163a-43fb-a9e7-9d0490f97ad9" providerId="ADAL" clId="{3BF560C9-38E3-411C-BBB1-CB3B94294DB6}" dt="2026-09-08T10:21:35.280" v="160" actId="14100"/>
        <pc:sldMkLst>
          <pc:docMk/>
          <pc:sldMk cId="1126727459" sldId="272"/>
        </pc:sldMkLst>
        <pc:spChg chg="mod">
          <ac:chgData name="Naiara MACIAS - Communication Assistant" userId="9208f14e-163a-43fb-a9e7-9d0490f97ad9" providerId="ADAL" clId="{3BF560C9-38E3-411C-BBB1-CB3B94294DB6}" dt="2026-09-08T10:21:35.280" v="160" actId="14100"/>
          <ac:spMkLst>
            <pc:docMk/>
            <pc:sldMk cId="1126727459" sldId="272"/>
            <ac:spMk id="4" creationId="{5CBA0E8D-406A-4EE2-EE7B-7FDA583569FF}"/>
          </ac:spMkLst>
        </pc:spChg>
        <pc:picChg chg="mod">
          <ac:chgData name="Naiara MACIAS - Communication Assistant" userId="9208f14e-163a-43fb-a9e7-9d0490f97ad9" providerId="ADAL" clId="{3BF560C9-38E3-411C-BBB1-CB3B94294DB6}" dt="2026-09-08T10:21:31.769" v="159"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08T10:22:10.026" v="161" actId="14100"/>
        <pc:sldMkLst>
          <pc:docMk/>
          <pc:sldMk cId="2142931096" sldId="274"/>
        </pc:sldMkLst>
        <pc:spChg chg="mod">
          <ac:chgData name="Naiara MACIAS - Communication Assistant" userId="9208f14e-163a-43fb-a9e7-9d0490f97ad9" providerId="ADAL" clId="{3BF560C9-38E3-411C-BBB1-CB3B94294DB6}" dt="2026-09-08T10:22:10.026" v="161" actId="14100"/>
          <ac:spMkLst>
            <pc:docMk/>
            <pc:sldMk cId="2142931096" sldId="274"/>
            <ac:spMk id="2" creationId="{BE1AEECA-7220-4DC3-D1FA-A06CD0F8E338}"/>
          </ac:spMkLst>
        </pc:spChg>
      </pc:sldChg>
      <pc:sldChg chg="modSp mod">
        <pc:chgData name="Naiara MACIAS - Communication Assistant" userId="9208f14e-163a-43fb-a9e7-9d0490f97ad9" providerId="ADAL" clId="{3BF560C9-38E3-411C-BBB1-CB3B94294DB6}" dt="2026-09-08T10:22:38.486" v="176" actId="1035"/>
        <pc:sldMkLst>
          <pc:docMk/>
          <pc:sldMk cId="1743069046" sldId="275"/>
        </pc:sldMkLst>
        <pc:spChg chg="mod">
          <ac:chgData name="Naiara MACIAS - Communication Assistant" userId="9208f14e-163a-43fb-a9e7-9d0490f97ad9" providerId="ADAL" clId="{3BF560C9-38E3-411C-BBB1-CB3B94294DB6}" dt="2026-09-08T10:22:16.600" v="162" actId="14100"/>
          <ac:spMkLst>
            <pc:docMk/>
            <pc:sldMk cId="1743069046" sldId="275"/>
            <ac:spMk id="2" creationId="{2747BD93-4687-98D9-D166-12A7C523AF57}"/>
          </ac:spMkLst>
        </pc:spChg>
        <pc:spChg chg="mod">
          <ac:chgData name="Naiara MACIAS - Communication Assistant" userId="9208f14e-163a-43fb-a9e7-9d0490f97ad9" providerId="ADAL" clId="{3BF560C9-38E3-411C-BBB1-CB3B94294DB6}" dt="2026-09-08T10:22:38.486" v="176" actId="1035"/>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08T10:22:32.257" v="166"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08T10:22:38.486" v="176" actId="1035"/>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08T10:22:38.486" v="176" actId="1035"/>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08T10:22:38.486" v="176" actId="1035"/>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08T10:38:21.181" v="293" actId="1036"/>
        <pc:sldMkLst>
          <pc:docMk/>
          <pc:sldMk cId="1193591122" sldId="276"/>
        </pc:sldMkLst>
        <pc:spChg chg="mod">
          <ac:chgData name="Naiara MACIAS - Communication Assistant" userId="9208f14e-163a-43fb-a9e7-9d0490f97ad9" providerId="ADAL" clId="{3BF560C9-38E3-411C-BBB1-CB3B94294DB6}" dt="2026-09-08T10:17:20.369" v="103"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08T10:19:00.450" v="124" actId="1038"/>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08T10:16:54.120" v="91"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08T10:38:19.262" v="292" actId="1036"/>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08T10:38:21.181" v="293" actId="1036"/>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08T10:38:13.118" v="289" actId="103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08T10:17:29.730" v="105"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9-08T10:17:32.977" v="106" actId="14100"/>
          <ac:spMkLst>
            <pc:docMk/>
            <pc:sldMk cId="1193591122" sldId="276"/>
            <ac:spMk id="31" creationId="{27A72DE3-10C3-2DC2-669C-892D4BBCABF1}"/>
          </ac:spMkLst>
        </pc:spChg>
      </pc:sldChg>
      <pc:sldChg chg="modSp mod">
        <pc:chgData name="Naiara MACIAS - Communication Assistant" userId="9208f14e-163a-43fb-a9e7-9d0490f97ad9" providerId="ADAL" clId="{3BF560C9-38E3-411C-BBB1-CB3B94294DB6}" dt="2026-09-08T10:39:36.334" v="330" actId="1037"/>
        <pc:sldMkLst>
          <pc:docMk/>
          <pc:sldMk cId="3281761825" sldId="277"/>
        </pc:sldMkLst>
        <pc:spChg chg="mod">
          <ac:chgData name="Naiara MACIAS - Communication Assistant" userId="9208f14e-163a-43fb-a9e7-9d0490f97ad9" providerId="ADAL" clId="{3BF560C9-38E3-411C-BBB1-CB3B94294DB6}" dt="2026-09-08T10:22:45.505" v="177" actId="14100"/>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08T10:39:20.020" v="313" actId="14100"/>
          <ac:spMkLst>
            <pc:docMk/>
            <pc:sldMk cId="3281761825" sldId="277"/>
            <ac:spMk id="4" creationId="{292E835D-59A6-7D24-4AF7-7BD1C8FB81B1}"/>
          </ac:spMkLst>
        </pc:spChg>
        <pc:spChg chg="mod">
          <ac:chgData name="Naiara MACIAS - Communication Assistant" userId="9208f14e-163a-43fb-a9e7-9d0490f97ad9" providerId="ADAL" clId="{3BF560C9-38E3-411C-BBB1-CB3B94294DB6}" dt="2026-09-08T10:23:44.770" v="195" actId="1076"/>
          <ac:spMkLst>
            <pc:docMk/>
            <pc:sldMk cId="3281761825" sldId="277"/>
            <ac:spMk id="6" creationId="{35147089-0F14-B333-5384-75841C6E7805}"/>
          </ac:spMkLst>
        </pc:spChg>
        <pc:picChg chg="mod">
          <ac:chgData name="Naiara MACIAS - Communication Assistant" userId="9208f14e-163a-43fb-a9e7-9d0490f97ad9" providerId="ADAL" clId="{3BF560C9-38E3-411C-BBB1-CB3B94294DB6}" dt="2026-09-08T10:39:36.334" v="330" actId="1037"/>
          <ac:picMkLst>
            <pc:docMk/>
            <pc:sldMk cId="3281761825" sldId="277"/>
            <ac:picMk id="9" creationId="{1AE2DA59-C46A-41F2-271A-5C97AF2A33F3}"/>
          </ac:picMkLst>
        </pc:picChg>
      </pc:sldChg>
      <pc:sldChg chg="addSp delSp modSp mod">
        <pc:chgData name="Naiara MACIAS - Communication Assistant" userId="9208f14e-163a-43fb-a9e7-9d0490f97ad9" providerId="ADAL" clId="{3BF560C9-38E3-411C-BBB1-CB3B94294DB6}" dt="2026-09-08T10:40:52.343" v="339" actId="3626"/>
        <pc:sldMkLst>
          <pc:docMk/>
          <pc:sldMk cId="935938627" sldId="281"/>
        </pc:sldMkLst>
        <pc:spChg chg="mod">
          <ac:chgData name="Naiara MACIAS - Communication Assistant" userId="9208f14e-163a-43fb-a9e7-9d0490f97ad9" providerId="ADAL" clId="{3BF560C9-38E3-411C-BBB1-CB3B94294DB6}" dt="2026-09-08T10:40:13.014" v="332"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08T10:40:52.343" v="339" actId="3626"/>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08T10:40:20.045" v="336" actId="14100"/>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8T10:37:07.247" v="287" actId="13244"/>
          <ac:picMkLst>
            <pc:docMk/>
            <pc:sldMk cId="935938627" sldId="281"/>
            <ac:picMk id="4" creationId="{C21FF9C6-3457-1BE7-098F-B79EEFC5E482}"/>
          </ac:picMkLst>
        </pc:picChg>
        <pc:picChg chg="mod">
          <ac:chgData name="Naiara MACIAS - Communication Assistant" userId="9208f14e-163a-43fb-a9e7-9d0490f97ad9" providerId="ADAL" clId="{3BF560C9-38E3-411C-BBB1-CB3B94294DB6}" dt="2026-09-08T10:24:40.196" v="202"/>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08T10:24:57.889" v="203"/>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10T13:59:03.749" v="373" actId="1076"/>
        <pc:sldMkLst>
          <pc:docMk/>
          <pc:sldMk cId="2258024886" sldId="283"/>
        </pc:sldMkLst>
        <pc:picChg chg="mod">
          <ac:chgData name="Naiara MACIAS - Communication Assistant" userId="9208f14e-163a-43fb-a9e7-9d0490f97ad9" providerId="ADAL" clId="{3BF560C9-38E3-411C-BBB1-CB3B94294DB6}" dt="2026-09-10T13:59:03.749" v="373"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10T14:01:51.847" v="380" actId="108"/>
        <pc:sldMkLst>
          <pc:docMk/>
          <pc:sldMk cId="1752370065" sldId="284"/>
        </pc:sldMkLst>
        <pc:spChg chg="mod">
          <ac:chgData name="Naiara MACIAS - Communication Assistant" userId="9208f14e-163a-43fb-a9e7-9d0490f97ad9" providerId="ADAL" clId="{3BF560C9-38E3-411C-BBB1-CB3B94294DB6}" dt="2026-09-10T13:59:30.328" v="375" actId="255"/>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9-10T14:01:51.847" v="380" actId="108"/>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9-10T13:59:38.702" v="376" actId="14100"/>
          <ac:spMkLst>
            <pc:docMk/>
            <pc:sldMk cId="1752370065" sldId="284"/>
            <ac:spMk id="13" creationId="{78E2315A-30DE-FD38-61CD-DD0E886F17E4}"/>
          </ac:spMkLst>
        </pc:spChg>
      </pc:sldChg>
      <pc:sldChg chg="modSp mod">
        <pc:chgData name="Naiara MACIAS - Communication Assistant" userId="9208f14e-163a-43fb-a9e7-9d0490f97ad9" providerId="ADAL" clId="{3BF560C9-38E3-411C-BBB1-CB3B94294DB6}" dt="2026-09-10T13:55:51.278" v="340" actId="14100"/>
        <pc:sldMkLst>
          <pc:docMk/>
          <pc:sldMk cId="452811783" sldId="286"/>
        </pc:sldMkLst>
        <pc:spChg chg="mod">
          <ac:chgData name="Naiara MACIAS - Communication Assistant" userId="9208f14e-163a-43fb-a9e7-9d0490f97ad9" providerId="ADAL" clId="{3BF560C9-38E3-411C-BBB1-CB3B94294DB6}" dt="2026-09-10T13:55:51.278" v="340" actId="14100"/>
          <ac:spMkLst>
            <pc:docMk/>
            <pc:sldMk cId="452811783" sldId="286"/>
            <ac:spMk id="13" creationId="{BA3B64AA-D43C-97A4-0D72-0979C37CABFA}"/>
          </ac:spMkLst>
        </pc:spChg>
      </pc:sldChg>
      <pc:sldChg chg="modSp mod">
        <pc:chgData name="Naiara MACIAS - Communication Assistant" userId="9208f14e-163a-43fb-a9e7-9d0490f97ad9" providerId="ADAL" clId="{3BF560C9-38E3-411C-BBB1-CB3B94294DB6}" dt="2026-09-08T10:14:37.062" v="46" actId="14100"/>
        <pc:sldMkLst>
          <pc:docMk/>
          <pc:sldMk cId="3914029916" sldId="287"/>
        </pc:sldMkLst>
        <pc:spChg chg="mod">
          <ac:chgData name="Naiara MACIAS - Communication Assistant" userId="9208f14e-163a-43fb-a9e7-9d0490f97ad9" providerId="ADAL" clId="{3BF560C9-38E3-411C-BBB1-CB3B94294DB6}" dt="2026-09-08T10:14:25.920" v="42"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08T10:14:37.062" v="46"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9-08T10:14:31.471" v="43"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9-08T10:14:13.055" v="41" actId="22"/>
        <pc:sldMasterMkLst>
          <pc:docMk/>
          <pc:sldMasterMk cId="3156849971" sldId="2147483660"/>
        </pc:sldMasterMkLst>
        <pc:picChg chg="add">
          <ac:chgData name="Naiara MACIAS - Communication Assistant" userId="9208f14e-163a-43fb-a9e7-9d0490f97ad9" providerId="ADAL" clId="{3BF560C9-38E3-411C-BBB1-CB3B94294DB6}" dt="2026-09-08T10:14:13.055" v="41" actId="22"/>
          <ac:picMkLst>
            <pc:docMk/>
            <pc:sldMasterMk cId="3156849971" sldId="2147483660"/>
            <ac:picMk id="5" creationId="{D678B2E0-4394-DF7F-2ED7-9890E81FDAF6}"/>
          </ac:picMkLst>
        </pc:picChg>
        <pc:picChg chg="add">
          <ac:chgData name="Naiara MACIAS - Communication Assistant" userId="9208f14e-163a-43fb-a9e7-9d0490f97ad9" providerId="ADAL" clId="{3BF560C9-38E3-411C-BBB1-CB3B94294DB6}" dt="2026-09-08T10:14:13.055" v="41" actId="22"/>
          <ac:picMkLst>
            <pc:docMk/>
            <pc:sldMasterMk cId="3156849971" sldId="2147483660"/>
            <ac:picMk id="7" creationId="{DBC4EBD0-464D-2EEF-F8EA-06605B4D3BCD}"/>
          </ac:picMkLst>
        </pc:picChg>
        <pc:sldLayoutChg chg="addSp delSp modSp mod">
          <pc:chgData name="Naiara MACIAS - Communication Assistant" userId="9208f14e-163a-43fb-a9e7-9d0490f97ad9" providerId="ADAL" clId="{3BF560C9-38E3-411C-BBB1-CB3B94294DB6}" dt="2026-09-08T10:14:04.238" v="39"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08T10:13:24.917" v="25" actId="22"/>
            <ac:picMkLst>
              <pc:docMk/>
              <pc:sldMasterMk cId="3156849971" sldId="2147483660"/>
              <pc:sldLayoutMk cId="582440864" sldId="2147483661"/>
              <ac:picMk id="8" creationId="{B7D133C2-F647-13C7-FAF7-B6050A93248C}"/>
            </ac:picMkLst>
          </pc:picChg>
          <pc:picChg chg="add">
            <ac:chgData name="Naiara MACIAS - Communication Assistant" userId="9208f14e-163a-43fb-a9e7-9d0490f97ad9" providerId="ADAL" clId="{3BF560C9-38E3-411C-BBB1-CB3B94294DB6}" dt="2026-09-08T10:14:04.238" v="39" actId="22"/>
            <ac:picMkLst>
              <pc:docMk/>
              <pc:sldMasterMk cId="3156849971" sldId="2147483660"/>
              <pc:sldLayoutMk cId="582440864" sldId="2147483661"/>
              <ac:picMk id="14" creationId="{B38E6F12-7FCB-1161-AB5D-D71FFE8574EA}"/>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Töökoha kaotuse hirm</c:v>
                </c:pt>
                <c:pt idx="1">
                  <c:v>Pikk või ebaregulaarne tööaeg</c:v>
                </c:pt>
                <c:pt idx="2">
                  <c:v>Puudulik suhtlus või koostöö organisatsioonis</c:v>
                </c:pt>
                <c:pt idx="3">
                  <c:v>Ajasurve</c:v>
                </c:pt>
                <c:pt idx="4">
                  <c:v>Kokkupuude probleemsete klientide, patsientide, õpilaste või teiste isikutega</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Töökoha kaotuse hirm</c:v>
                </c:pt>
                <c:pt idx="1">
                  <c:v>Pikk või ebaregulaarne tööaeg</c:v>
                </c:pt>
                <c:pt idx="2">
                  <c:v>Puudulik suhtlus või koostöö organisatsioonis</c:v>
                </c:pt>
                <c:pt idx="3">
                  <c:v>Ajasurve</c:v>
                </c:pt>
                <c:pt idx="4">
                  <c:v>Kokkupuude probleemsete klientide, patsientide, õpilaste või teiste isikutega</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t-EE" sz="1600" b="1">
              <a:solidFill>
                <a:srgbClr val="003399"/>
              </a:solidFill>
              <a:latin typeface="Arial" panose="020B0604020202020204" pitchFamily="34" charset="0"/>
              <a:ea typeface="Arial"/>
              <a:cs typeface="Arial" panose="020B0604020202020204" pitchFamily="34" charset="0"/>
            </a:rPr>
            <a:t>1. PRIORITEETNE VALDKOND </a:t>
          </a:r>
        </a:p>
        <a:p>
          <a:pPr marL="0" lvl="0" algn="ctr" defTabSz="622300">
            <a:lnSpc>
              <a:spcPct val="90000"/>
            </a:lnSpc>
            <a:spcBef>
              <a:spcPct val="0"/>
            </a:spcBef>
            <a:spcAft>
              <a:spcPct val="35000"/>
            </a:spcAft>
            <a:buNone/>
          </a:pPr>
          <a:r>
            <a:rPr lang="et-EE" sz="1600" b="0" i="1">
              <a:solidFill>
                <a:srgbClr val="003399"/>
              </a:solidFill>
              <a:latin typeface="Arial" panose="020B0604020202020204" pitchFamily="34" charset="0"/>
              <a:ea typeface="Arial"/>
              <a:cs typeface="Arial" panose="020B0604020202020204" pitchFamily="34" charset="0"/>
            </a:rPr>
            <a:t>Veebruar – mai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t-EE" sz="1600" b="1">
              <a:solidFill>
                <a:srgbClr val="003399"/>
              </a:solidFill>
              <a:latin typeface="Arial" panose="020B0604020202020204" pitchFamily="34" charset="0"/>
              <a:cs typeface="Arial" panose="020B0604020202020204" pitchFamily="34" charset="0"/>
            </a:rPr>
            <a:t>Psühhosotsiaalsete riskide hindamine ja juhtimine</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et-EE" sz="1600" b="1">
              <a:solidFill>
                <a:srgbClr val="003399"/>
              </a:solidFill>
              <a:latin typeface="Arial" panose="020B0604020202020204" pitchFamily="34" charset="0"/>
              <a:cs typeface="Arial" panose="020B0604020202020204" pitchFamily="34" charset="0"/>
            </a:rPr>
            <a:t>2. PRIORITEETNE VALDKOND</a:t>
          </a:r>
        </a:p>
        <a:p>
          <a:r>
            <a:rPr lang="et-EE" sz="1600" i="1">
              <a:solidFill>
                <a:srgbClr val="003399"/>
              </a:solidFill>
              <a:latin typeface="Arial" panose="020B0604020202020204" pitchFamily="34" charset="0"/>
              <a:ea typeface="Arial"/>
              <a:cs typeface="Arial" panose="020B0604020202020204" pitchFamily="34" charset="0"/>
            </a:rPr>
            <a:t>Juuni – 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t-EE" sz="1600" b="1">
              <a:solidFill>
                <a:srgbClr val="003399"/>
              </a:solidFill>
              <a:latin typeface="Arial" panose="020B0604020202020204" pitchFamily="34" charset="0"/>
              <a:ea typeface="Arial"/>
              <a:cs typeface="Arial" panose="020B0604020202020204" pitchFamily="34" charset="0"/>
            </a:rPr>
            <a:t>Ahistamine, seksuaalne ahistamine ja vägivald</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et-EE" sz="1600" b="1">
              <a:solidFill>
                <a:srgbClr val="003399"/>
              </a:solidFill>
              <a:latin typeface="Arial" panose="020B0604020202020204" pitchFamily="34" charset="0"/>
              <a:ea typeface="Arial"/>
              <a:cs typeface="Arial" panose="020B0604020202020204" pitchFamily="34" charset="0"/>
            </a:rPr>
            <a:t>3. PRIORITEETNE VALDKOND</a:t>
          </a:r>
        </a:p>
        <a:p>
          <a:r>
            <a:rPr lang="et-EE" sz="1600" i="1">
              <a:solidFill>
                <a:srgbClr val="003399"/>
              </a:solidFill>
              <a:latin typeface="Arial" panose="020B0604020202020204" pitchFamily="34" charset="0"/>
              <a:ea typeface="Arial"/>
              <a:cs typeface="Arial" panose="020B0604020202020204" pitchFamily="34" charset="0"/>
            </a:rPr>
            <a:t>Oktoober 2027 – jaanuar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t-EE" sz="1600" b="1">
              <a:solidFill>
                <a:srgbClr val="003399"/>
              </a:solidFill>
              <a:latin typeface="Arial" panose="020B0604020202020204" pitchFamily="34" charset="0"/>
              <a:ea typeface="Arial"/>
              <a:cs typeface="Arial" panose="020B0604020202020204" pitchFamily="34" charset="0"/>
            </a:rPr>
            <a:t>Füüsikalised riskid ja vaimne tervis.</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et-EE" sz="1600" b="1">
              <a:solidFill>
                <a:srgbClr val="003399"/>
              </a:solidFill>
              <a:latin typeface="Arial" panose="020B0604020202020204" pitchFamily="34" charset="0"/>
              <a:cs typeface="Arial" panose="020B0604020202020204" pitchFamily="34" charset="0"/>
            </a:rPr>
            <a:t>4. PRIORITEETNE VALDKOND</a:t>
          </a:r>
        </a:p>
        <a:p>
          <a:r>
            <a:rPr lang="et-EE" sz="1600" i="1">
              <a:solidFill>
                <a:srgbClr val="003399"/>
              </a:solidFill>
              <a:latin typeface="Arial" panose="020B0604020202020204" pitchFamily="34" charset="0"/>
              <a:ea typeface="Arial"/>
              <a:cs typeface="Arial" panose="020B0604020202020204" pitchFamily="34" charset="0"/>
            </a:rPr>
            <a:t>Veebruar – mai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t-EE" sz="1600" b="1">
              <a:solidFill>
                <a:srgbClr val="003399"/>
              </a:solidFill>
              <a:latin typeface="Arial" panose="020B0604020202020204" pitchFamily="34" charset="0"/>
              <a:ea typeface="Arial"/>
              <a:cs typeface="Arial" panose="020B0604020202020204" pitchFamily="34" charset="0"/>
            </a:rPr>
            <a:t>5. PRIORITEETNE VALDKOND</a:t>
          </a:r>
        </a:p>
        <a:p>
          <a:pPr marL="0" lvl="0" algn="ctr" defTabSz="622300">
            <a:lnSpc>
              <a:spcPct val="90000"/>
            </a:lnSpc>
            <a:spcBef>
              <a:spcPct val="0"/>
            </a:spcBef>
            <a:spcAft>
              <a:spcPct val="35000"/>
            </a:spcAft>
            <a:buNone/>
          </a:pPr>
          <a:r>
            <a:rPr lang="et-EE" sz="1600" b="0" i="1">
              <a:solidFill>
                <a:srgbClr val="003399"/>
              </a:solidFill>
              <a:latin typeface="Arial" panose="020B0604020202020204" pitchFamily="34" charset="0"/>
              <a:ea typeface="Arial"/>
              <a:cs typeface="Arial" panose="020B0604020202020204" pitchFamily="34" charset="0"/>
            </a:rPr>
            <a:t>Juuni – 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lIns="274320" rIns="0"/>
        <a:lstStyle/>
        <a:p>
          <a:pPr>
            <a:buFont typeface="Symbol" panose="05050102010706020507" pitchFamily="18" charset="2"/>
            <a:buNone/>
          </a:pPr>
          <a:r>
            <a:rPr lang="et-EE" sz="1600" b="1" dirty="0">
              <a:solidFill>
                <a:srgbClr val="003399"/>
              </a:solidFill>
              <a:latin typeface="Arial" panose="020B0604020202020204" pitchFamily="34" charset="0"/>
              <a:cs typeface="Arial" panose="020B0604020202020204" pitchFamily="34" charset="0"/>
            </a:rPr>
            <a:t>Psühhosotsiaalsed riskid tervishoius ja</a:t>
          </a:r>
          <a:r>
            <a:rPr lang="es-ES" sz="1600" b="1" dirty="0">
              <a:solidFill>
                <a:srgbClr val="003399"/>
              </a:solidFill>
              <a:latin typeface="Arial" panose="020B0604020202020204" pitchFamily="34" charset="0"/>
              <a:cs typeface="Arial" panose="020B0604020202020204" pitchFamily="34" charset="0"/>
            </a:rPr>
            <a:t> </a:t>
          </a:r>
          <a:r>
            <a:rPr lang="et-EE" sz="1600" b="1" dirty="0">
              <a:solidFill>
                <a:srgbClr val="003399"/>
              </a:solidFill>
              <a:latin typeface="Arial" panose="020B0604020202020204" pitchFamily="34" charset="0"/>
              <a:cs typeface="Arial" panose="020B0604020202020204" pitchFamily="34" charset="0"/>
            </a:rPr>
            <a:t>sotsiaalhoolekandes</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et-EE" sz="1600" b="1">
              <a:solidFill>
                <a:srgbClr val="003399"/>
              </a:solidFill>
              <a:latin typeface="Arial" panose="020B0604020202020204" pitchFamily="34" charset="0"/>
              <a:ea typeface="Arial"/>
              <a:cs typeface="Arial" panose="020B0604020202020204" pitchFamily="34" charset="0"/>
            </a:rPr>
            <a:t>Vaimse tervise toetamine töökohal</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461304" y="-2846586"/>
          <a:ext cx="494255" cy="6313818"/>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t-EE" sz="1600" b="1" kern="1200">
              <a:solidFill>
                <a:srgbClr val="003399"/>
              </a:solidFill>
              <a:latin typeface="Arial" panose="020B0604020202020204" pitchFamily="34" charset="0"/>
              <a:cs typeface="Arial" panose="020B0604020202020204" pitchFamily="34" charset="0"/>
            </a:rPr>
            <a:t>Psühhosotsiaalsete riskide hindamine ja juhtimine</a:t>
          </a:r>
        </a:p>
      </dsp:txBody>
      <dsp:txXfrm rot="-5400000">
        <a:off x="3551523" y="87323"/>
        <a:ext cx="6289690" cy="445999"/>
      </dsp:txXfrm>
    </dsp:sp>
    <dsp:sp modelId="{801F2D18-D4C3-401A-96C7-BFD8231B416B}">
      <dsp:nvSpPr>
        <dsp:cNvPr id="0" name=""/>
        <dsp:cNvSpPr/>
      </dsp:nvSpPr>
      <dsp:spPr>
        <a:xfrm>
          <a:off x="0" y="1413"/>
          <a:ext cx="3551522"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t-EE" sz="1600" b="1" kern="1200">
              <a:solidFill>
                <a:srgbClr val="003399"/>
              </a:solidFill>
              <a:latin typeface="Arial" panose="020B0604020202020204" pitchFamily="34" charset="0"/>
              <a:ea typeface="Arial"/>
              <a:cs typeface="Arial" panose="020B0604020202020204" pitchFamily="34" charset="0"/>
            </a:rPr>
            <a:t>1. PRIORITEETNE VALDKOND </a:t>
          </a:r>
        </a:p>
        <a:p>
          <a:pPr marL="0" lvl="0" indent="0" algn="ctr" defTabSz="622300">
            <a:lnSpc>
              <a:spcPct val="90000"/>
            </a:lnSpc>
            <a:spcBef>
              <a:spcPct val="0"/>
            </a:spcBef>
            <a:spcAft>
              <a:spcPct val="35000"/>
            </a:spcAft>
            <a:buNone/>
          </a:pPr>
          <a:r>
            <a:rPr lang="et-EE" sz="1600" b="0" i="1" kern="1200">
              <a:solidFill>
                <a:srgbClr val="003399"/>
              </a:solidFill>
              <a:latin typeface="Arial" panose="020B0604020202020204" pitchFamily="34" charset="0"/>
              <a:ea typeface="Arial"/>
              <a:cs typeface="Arial" panose="020B0604020202020204" pitchFamily="34" charset="0"/>
            </a:rPr>
            <a:t>Veebruar – mai 2027 </a:t>
          </a:r>
        </a:p>
      </dsp:txBody>
      <dsp:txXfrm>
        <a:off x="30159" y="31572"/>
        <a:ext cx="3491204" cy="557501"/>
      </dsp:txXfrm>
    </dsp:sp>
    <dsp:sp modelId="{28B54B7B-0D6C-48E4-B3B1-6CC7A2FCCC03}">
      <dsp:nvSpPr>
        <dsp:cNvPr id="0" name=""/>
        <dsp:cNvSpPr/>
      </dsp:nvSpPr>
      <dsp:spPr>
        <a:xfrm rot="5400000">
          <a:off x="6461304" y="-2197876"/>
          <a:ext cx="494255" cy="6313818"/>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t-EE" sz="1600" b="1" kern="1200">
              <a:solidFill>
                <a:srgbClr val="003399"/>
              </a:solidFill>
              <a:latin typeface="Arial" panose="020B0604020202020204" pitchFamily="34" charset="0"/>
              <a:ea typeface="Arial"/>
              <a:cs typeface="Arial" panose="020B0604020202020204" pitchFamily="34" charset="0"/>
            </a:rPr>
            <a:t>Ahistamine, seksuaalne ahistamine ja vägivald</a:t>
          </a:r>
        </a:p>
      </dsp:txBody>
      <dsp:txXfrm rot="-5400000">
        <a:off x="3551523" y="736033"/>
        <a:ext cx="6289690" cy="445999"/>
      </dsp:txXfrm>
    </dsp:sp>
    <dsp:sp modelId="{D3C4B033-6AAC-42A4-AFCB-2ED0D249B3B2}">
      <dsp:nvSpPr>
        <dsp:cNvPr id="0" name=""/>
        <dsp:cNvSpPr/>
      </dsp:nvSpPr>
      <dsp:spPr>
        <a:xfrm>
          <a:off x="0" y="650123"/>
          <a:ext cx="3551522"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t-EE" sz="1600" b="1" kern="1200">
              <a:solidFill>
                <a:srgbClr val="003399"/>
              </a:solidFill>
              <a:latin typeface="Arial" panose="020B0604020202020204" pitchFamily="34" charset="0"/>
              <a:cs typeface="Arial" panose="020B0604020202020204" pitchFamily="34" charset="0"/>
            </a:rPr>
            <a:t>2. PRIORITEETNE VALDKOND</a:t>
          </a:r>
        </a:p>
        <a:p>
          <a:pPr marL="0" lvl="0" indent="0" algn="ctr" defTabSz="711200">
            <a:lnSpc>
              <a:spcPct val="90000"/>
            </a:lnSpc>
            <a:spcBef>
              <a:spcPct val="0"/>
            </a:spcBef>
            <a:spcAft>
              <a:spcPct val="35000"/>
            </a:spcAft>
            <a:buNone/>
          </a:pPr>
          <a:r>
            <a:rPr lang="et-EE" sz="1600" i="1" kern="1200">
              <a:solidFill>
                <a:srgbClr val="003399"/>
              </a:solidFill>
              <a:latin typeface="Arial" panose="020B0604020202020204" pitchFamily="34" charset="0"/>
              <a:ea typeface="Arial"/>
              <a:cs typeface="Arial" panose="020B0604020202020204" pitchFamily="34" charset="0"/>
            </a:rPr>
            <a:t>Juuni – september 2027 </a:t>
          </a:r>
        </a:p>
      </dsp:txBody>
      <dsp:txXfrm>
        <a:off x="30159" y="680282"/>
        <a:ext cx="3491204" cy="557501"/>
      </dsp:txXfrm>
    </dsp:sp>
    <dsp:sp modelId="{EBFA96D8-2E61-4332-9D4F-7412905E6ED4}">
      <dsp:nvSpPr>
        <dsp:cNvPr id="0" name=""/>
        <dsp:cNvSpPr/>
      </dsp:nvSpPr>
      <dsp:spPr>
        <a:xfrm rot="5400000">
          <a:off x="6461304" y="-1549166"/>
          <a:ext cx="494255" cy="6313818"/>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t-EE" sz="1600" b="1" kern="1200">
              <a:solidFill>
                <a:srgbClr val="003399"/>
              </a:solidFill>
              <a:latin typeface="Arial" panose="020B0604020202020204" pitchFamily="34" charset="0"/>
              <a:ea typeface="Arial"/>
              <a:cs typeface="Arial" panose="020B0604020202020204" pitchFamily="34" charset="0"/>
            </a:rPr>
            <a:t>Füüsikalised riskid ja vaimne tervis.</a:t>
          </a:r>
        </a:p>
      </dsp:txBody>
      <dsp:txXfrm rot="-5400000">
        <a:off x="3551523" y="1384743"/>
        <a:ext cx="6289690" cy="445999"/>
      </dsp:txXfrm>
    </dsp:sp>
    <dsp:sp modelId="{2A0EF8E1-3EEC-4A1D-B1F6-721723BCA548}">
      <dsp:nvSpPr>
        <dsp:cNvPr id="0" name=""/>
        <dsp:cNvSpPr/>
      </dsp:nvSpPr>
      <dsp:spPr>
        <a:xfrm>
          <a:off x="0" y="1298832"/>
          <a:ext cx="3551522"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et-EE" sz="1600" b="1" kern="1200">
              <a:solidFill>
                <a:srgbClr val="003399"/>
              </a:solidFill>
              <a:latin typeface="Arial" panose="020B0604020202020204" pitchFamily="34" charset="0"/>
              <a:ea typeface="Arial"/>
              <a:cs typeface="Arial" panose="020B0604020202020204" pitchFamily="34" charset="0"/>
            </a:rPr>
            <a:t>3. PRIORITEETNE VALDKOND</a:t>
          </a:r>
        </a:p>
        <a:p>
          <a:pPr marL="0" lvl="0" indent="0" algn="ctr" defTabSz="711200">
            <a:lnSpc>
              <a:spcPct val="90000"/>
            </a:lnSpc>
            <a:spcBef>
              <a:spcPct val="0"/>
            </a:spcBef>
            <a:spcAft>
              <a:spcPct val="35000"/>
            </a:spcAft>
            <a:buNone/>
          </a:pPr>
          <a:r>
            <a:rPr lang="et-EE" sz="1600" i="1" kern="1200">
              <a:solidFill>
                <a:srgbClr val="003399"/>
              </a:solidFill>
              <a:latin typeface="Arial" panose="020B0604020202020204" pitchFamily="34" charset="0"/>
              <a:ea typeface="Arial"/>
              <a:cs typeface="Arial" panose="020B0604020202020204" pitchFamily="34" charset="0"/>
            </a:rPr>
            <a:t>Oktoober 2027 – jaanuar 2028 </a:t>
          </a:r>
        </a:p>
      </dsp:txBody>
      <dsp:txXfrm>
        <a:off x="30159" y="1328991"/>
        <a:ext cx="3491204" cy="557501"/>
      </dsp:txXfrm>
    </dsp:sp>
    <dsp:sp modelId="{779CC9CF-36E5-4DE0-8897-2573A6F34520}">
      <dsp:nvSpPr>
        <dsp:cNvPr id="0" name=""/>
        <dsp:cNvSpPr/>
      </dsp:nvSpPr>
      <dsp:spPr>
        <a:xfrm rot="5400000">
          <a:off x="6461304" y="-900456"/>
          <a:ext cx="494255" cy="6313818"/>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4320" tIns="123825" rIns="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t-EE" sz="1600" b="1" kern="1200" dirty="0">
              <a:solidFill>
                <a:srgbClr val="003399"/>
              </a:solidFill>
              <a:latin typeface="Arial" panose="020B0604020202020204" pitchFamily="34" charset="0"/>
              <a:cs typeface="Arial" panose="020B0604020202020204" pitchFamily="34" charset="0"/>
            </a:rPr>
            <a:t>Psühhosotsiaalsed riskid tervishoius ja</a:t>
          </a:r>
          <a:r>
            <a:rPr lang="es-ES" sz="1600" b="1" kern="1200" dirty="0">
              <a:solidFill>
                <a:srgbClr val="003399"/>
              </a:solidFill>
              <a:latin typeface="Arial" panose="020B0604020202020204" pitchFamily="34" charset="0"/>
              <a:cs typeface="Arial" panose="020B0604020202020204" pitchFamily="34" charset="0"/>
            </a:rPr>
            <a:t> </a:t>
          </a:r>
          <a:r>
            <a:rPr lang="et-EE" sz="1600" b="1" kern="1200" dirty="0">
              <a:solidFill>
                <a:srgbClr val="003399"/>
              </a:solidFill>
              <a:latin typeface="Arial" panose="020B0604020202020204" pitchFamily="34" charset="0"/>
              <a:cs typeface="Arial" panose="020B0604020202020204" pitchFamily="34" charset="0"/>
            </a:rPr>
            <a:t>sotsiaalhoolekandes</a:t>
          </a:r>
        </a:p>
      </dsp:txBody>
      <dsp:txXfrm rot="-5400000">
        <a:off x="3551523" y="2033453"/>
        <a:ext cx="6289690" cy="445999"/>
      </dsp:txXfrm>
    </dsp:sp>
    <dsp:sp modelId="{F47F613A-361C-494E-80B1-A7D9864EC8D1}">
      <dsp:nvSpPr>
        <dsp:cNvPr id="0" name=""/>
        <dsp:cNvSpPr/>
      </dsp:nvSpPr>
      <dsp:spPr>
        <a:xfrm>
          <a:off x="0" y="1947542"/>
          <a:ext cx="3551522"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t-EE" sz="1600" b="1" kern="1200">
              <a:solidFill>
                <a:srgbClr val="003399"/>
              </a:solidFill>
              <a:latin typeface="Arial" panose="020B0604020202020204" pitchFamily="34" charset="0"/>
              <a:cs typeface="Arial" panose="020B0604020202020204" pitchFamily="34" charset="0"/>
            </a:rPr>
            <a:t>4. PRIORITEETNE VALDKOND</a:t>
          </a:r>
        </a:p>
        <a:p>
          <a:pPr marL="0" lvl="0" indent="0" algn="ctr" defTabSz="711200">
            <a:lnSpc>
              <a:spcPct val="90000"/>
            </a:lnSpc>
            <a:spcBef>
              <a:spcPct val="0"/>
            </a:spcBef>
            <a:spcAft>
              <a:spcPct val="35000"/>
            </a:spcAft>
            <a:buNone/>
          </a:pPr>
          <a:r>
            <a:rPr lang="et-EE" sz="1600" i="1" kern="1200">
              <a:solidFill>
                <a:srgbClr val="003399"/>
              </a:solidFill>
              <a:latin typeface="Arial" panose="020B0604020202020204" pitchFamily="34" charset="0"/>
              <a:ea typeface="Arial"/>
              <a:cs typeface="Arial" panose="020B0604020202020204" pitchFamily="34" charset="0"/>
            </a:rPr>
            <a:t>Veebruar – mai 2028 </a:t>
          </a:r>
        </a:p>
      </dsp:txBody>
      <dsp:txXfrm>
        <a:off x="30159" y="1977701"/>
        <a:ext cx="3491204" cy="557501"/>
      </dsp:txXfrm>
    </dsp:sp>
    <dsp:sp modelId="{C1A6565F-6B66-4177-B714-6BF8ED9735F2}">
      <dsp:nvSpPr>
        <dsp:cNvPr id="0" name=""/>
        <dsp:cNvSpPr/>
      </dsp:nvSpPr>
      <dsp:spPr>
        <a:xfrm rot="5400000">
          <a:off x="6461304" y="-251746"/>
          <a:ext cx="494255" cy="6313818"/>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et-EE" sz="1600" b="1" kern="1200">
              <a:solidFill>
                <a:srgbClr val="003399"/>
              </a:solidFill>
              <a:latin typeface="Arial" panose="020B0604020202020204" pitchFamily="34" charset="0"/>
              <a:ea typeface="Arial"/>
              <a:cs typeface="Arial" panose="020B0604020202020204" pitchFamily="34" charset="0"/>
            </a:rPr>
            <a:t>Vaimse tervise toetamine töökohal</a:t>
          </a:r>
        </a:p>
      </dsp:txBody>
      <dsp:txXfrm rot="-5400000">
        <a:off x="3551523" y="2682163"/>
        <a:ext cx="6289690" cy="445999"/>
      </dsp:txXfrm>
    </dsp:sp>
    <dsp:sp modelId="{4E9C5E30-89B8-498B-B077-841CC15FE959}">
      <dsp:nvSpPr>
        <dsp:cNvPr id="0" name=""/>
        <dsp:cNvSpPr/>
      </dsp:nvSpPr>
      <dsp:spPr>
        <a:xfrm>
          <a:off x="0" y="2596252"/>
          <a:ext cx="3551522"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t-EE" sz="1600" b="1" kern="1200">
              <a:solidFill>
                <a:srgbClr val="003399"/>
              </a:solidFill>
              <a:latin typeface="Arial" panose="020B0604020202020204" pitchFamily="34" charset="0"/>
              <a:ea typeface="Arial"/>
              <a:cs typeface="Arial" panose="020B0604020202020204" pitchFamily="34" charset="0"/>
            </a:rPr>
            <a:t>5. PRIORITEETNE VALDKOND</a:t>
          </a:r>
        </a:p>
        <a:p>
          <a:pPr marL="0" lvl="0" indent="0" algn="ctr" defTabSz="622300">
            <a:lnSpc>
              <a:spcPct val="90000"/>
            </a:lnSpc>
            <a:spcBef>
              <a:spcPct val="0"/>
            </a:spcBef>
            <a:spcAft>
              <a:spcPct val="35000"/>
            </a:spcAft>
            <a:buNone/>
          </a:pPr>
          <a:r>
            <a:rPr lang="et-EE" sz="1600" b="0" i="1" kern="1200">
              <a:solidFill>
                <a:srgbClr val="003399"/>
              </a:solidFill>
              <a:latin typeface="Arial" panose="020B0604020202020204" pitchFamily="34" charset="0"/>
              <a:ea typeface="Arial"/>
              <a:cs typeface="Arial" panose="020B0604020202020204" pitchFamily="34" charset="0"/>
            </a:rPr>
            <a:t>Juuni – september 2028</a:t>
          </a:r>
        </a:p>
      </dsp:txBody>
      <dsp:txXfrm>
        <a:off x="30159" y="2626411"/>
        <a:ext cx="3491204"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dirty="0"/>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1936981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sz="1200" b="1" dirty="0">
                <a:solidFill>
                  <a:schemeClr val="tx1"/>
                </a:solidFill>
                <a:effectLst/>
                <a:latin typeface="+mn-lt"/>
                <a:ea typeface="+mn-lt"/>
                <a:cs typeface="+mn-cs"/>
              </a:rPr>
              <a:t>Töö kahetine mõju vaimsele tervisele</a:t>
            </a:r>
          </a:p>
          <a:p>
            <a:endParaRPr lang="en-GB" sz="1200" kern="1200" dirty="0">
              <a:solidFill>
                <a:schemeClr val="tx1"/>
              </a:solidFill>
              <a:effectLst/>
              <a:latin typeface="+mn-lt"/>
              <a:ea typeface="+mn-ea"/>
              <a:cs typeface="+mn-cs"/>
            </a:endParaRPr>
          </a:p>
          <a:p>
            <a:r>
              <a:rPr lang="et-EE" sz="1200" dirty="0">
                <a:solidFill>
                  <a:schemeClr val="tx1"/>
                </a:solidFill>
                <a:effectLst/>
                <a:latin typeface="+mn-lt"/>
                <a:ea typeface="+mn-lt"/>
                <a:cs typeface="+mn-cs"/>
              </a:rPr>
              <a:t>Töö võib positiivselt mõjutada vaimset tervist, pakkudes eesmärki, struktuuri ja sotsiaalset suhtlust. </a:t>
            </a:r>
          </a:p>
          <a:p>
            <a:r>
              <a:rPr lang="et-EE" sz="1200" dirty="0">
                <a:solidFill>
                  <a:schemeClr val="tx1"/>
                </a:solidFill>
                <a:effectLst/>
                <a:latin typeface="+mn-lt"/>
                <a:ea typeface="+mn-lt"/>
                <a:cs typeface="+mn-cs"/>
              </a:rPr>
              <a:t>See kehtib aga vaid juhul, kui töö on hästi kavandatud ja töökeskkond toetav. </a:t>
            </a:r>
          </a:p>
          <a:p>
            <a:endParaRPr lang="en-US" sz="1200" b="0" i="0" kern="1200" dirty="0">
              <a:solidFill>
                <a:schemeClr val="tx1"/>
              </a:solidFill>
              <a:effectLst/>
              <a:latin typeface="+mn-lt"/>
              <a:ea typeface="+mn-ea"/>
              <a:cs typeface="+mn-cs"/>
            </a:endParaRPr>
          </a:p>
          <a:p>
            <a:r>
              <a:rPr lang="et-EE" sz="1200" b="1" i="0" dirty="0" err="1">
                <a:solidFill>
                  <a:schemeClr val="tx1"/>
                </a:solidFill>
                <a:effectLst/>
                <a:latin typeface="+mn-lt"/>
                <a:ea typeface="+mn-lt"/>
                <a:cs typeface="+mn-cs"/>
              </a:rPr>
              <a:t>Psühhosotsiaalsed</a:t>
            </a:r>
            <a:r>
              <a:rPr lang="et-EE" sz="1200" b="1" i="0" dirty="0">
                <a:solidFill>
                  <a:schemeClr val="tx1"/>
                </a:solidFill>
                <a:effectLst/>
                <a:latin typeface="+mn-lt"/>
                <a:ea typeface="+mn-lt"/>
                <a:cs typeface="+mn-cs"/>
              </a:rPr>
              <a:t> riskid </a:t>
            </a:r>
            <a:r>
              <a:rPr lang="et-EE" sz="1200" b="0" i="0" dirty="0">
                <a:solidFill>
                  <a:schemeClr val="tx1"/>
                </a:solidFill>
                <a:effectLst/>
                <a:latin typeface="+mn-lt"/>
                <a:ea typeface="+mn-lt"/>
                <a:cs typeface="+mn-cs"/>
              </a:rPr>
              <a:t>võivad need positiivsed mõjud kiiresti pöörata negatiivseks; riskid võivad muu hulgas olla järgmised.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Suur töökoormus ja ajasurve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Kehv töökorraldus (pikk tööaeg, tähtajad)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Ebaselged rollid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Puudulik suhtlemine ja nõrk juhtimine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Juhtide või kolleegide toetuse puudumine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Ahistamine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Seksuaalne ahistamine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Kolmandate isikute vägivald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Töökoha ebakindlus ja vähene tunnustus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Töö ja eraelu tasakaalu puudumine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b="0" i="0" dirty="0">
                <a:solidFill>
                  <a:schemeClr val="tx1"/>
                </a:solidFill>
                <a:effectLst/>
                <a:latin typeface="+mn-lt"/>
                <a:ea typeface="+mn-lt"/>
                <a:cs typeface="+mn-cs"/>
              </a:rPr>
              <a:t>Eraldatus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dirty="0">
                <a:solidFill>
                  <a:schemeClr val="tx1"/>
                </a:solidFill>
                <a:effectLst/>
                <a:latin typeface="+mn-lt"/>
                <a:ea typeface="+mn-lt"/>
                <a:cs typeface="+mn-cs"/>
              </a:rPr>
              <a:t>Vähene kaasamine otsustamisel</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dirty="0">
                <a:solidFill>
                  <a:schemeClr val="tx1"/>
                </a:solidFill>
                <a:effectLst/>
                <a:latin typeface="+mn-lt"/>
                <a:ea typeface="+mn-lt"/>
                <a:cs typeface="+mn-cs"/>
              </a:rPr>
              <a:t>Autonoomia ja mõju puudumine töö tegemise viisi üle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dirty="0">
                <a:solidFill>
                  <a:schemeClr val="tx1"/>
                </a:solidFill>
                <a:effectLst/>
                <a:latin typeface="+mn-lt"/>
                <a:ea typeface="+mn-lt"/>
                <a:cs typeface="+mn-cs"/>
              </a:rPr>
              <a:t>Puudulik teatamine töökohal tehtud muudatustest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t-EE" sz="1200" dirty="0">
                <a:solidFill>
                  <a:schemeClr val="tx1"/>
                </a:solidFill>
                <a:effectLst/>
                <a:latin typeface="+mn-lt"/>
                <a:ea typeface="+mn-lt"/>
                <a:cs typeface="+mn-cs"/>
              </a:rPr>
              <a:t>Emotsionaalne surve tegelemisel probleemsete klientide, patsientide, üliõpilaste või klientidega</a:t>
            </a:r>
          </a:p>
          <a:p>
            <a:pPr fontAlgn="t"/>
            <a:endParaRPr lang="en-US" sz="1200" b="0" i="0" kern="1200" dirty="0">
              <a:solidFill>
                <a:schemeClr val="tx1"/>
              </a:solidFill>
              <a:effectLst/>
              <a:latin typeface="+mn-lt"/>
              <a:ea typeface="+mn-ea"/>
              <a:cs typeface="+mn-cs"/>
            </a:endParaRPr>
          </a:p>
          <a:p>
            <a:pPr fontAlgn="t"/>
            <a:r>
              <a:rPr lang="et-EE" sz="1200" b="1" i="0" dirty="0">
                <a:solidFill>
                  <a:schemeClr val="tx1"/>
                </a:solidFill>
                <a:effectLst/>
                <a:latin typeface="+mn-lt"/>
                <a:ea typeface="+mn-lt"/>
                <a:cs typeface="+mn-cs"/>
              </a:rPr>
              <a:t>Kui neid riske ei tuvastata ega käsitleta süstemaatiliselt, võivad need raskelt kahjustada töötajate heaolu</a:t>
            </a:r>
            <a:r>
              <a:rPr lang="et-EE" sz="1200" b="0" i="0" dirty="0">
                <a:solidFill>
                  <a:schemeClr val="tx1"/>
                </a:solidFill>
                <a:effectLst/>
                <a:latin typeface="+mn-lt"/>
                <a:ea typeface="+mn-lt"/>
                <a:cs typeface="+mn-cs"/>
              </a:rPr>
              <a:t>. See võib põhjustada läbipõlemist, ärevust, depressiooni ja muid terviseprobleeme. </a:t>
            </a:r>
          </a:p>
          <a:p>
            <a:endParaRPr lang="en-GB" sz="1200" kern="1200" dirty="0">
              <a:solidFill>
                <a:schemeClr val="tx1"/>
              </a:solidFill>
              <a:effectLst/>
              <a:latin typeface="+mn-lt"/>
              <a:ea typeface="+mn-ea"/>
              <a:cs typeface="+mn-cs"/>
            </a:endParaRPr>
          </a:p>
          <a:p>
            <a:r>
              <a:rPr lang="et-EE" sz="1200" b="1" dirty="0">
                <a:solidFill>
                  <a:schemeClr val="tx1"/>
                </a:solidFill>
                <a:effectLst/>
                <a:latin typeface="+mn-lt"/>
                <a:ea typeface="+mn-lt"/>
                <a:cs typeface="+mn-cs"/>
              </a:rPr>
              <a:t>Hea </a:t>
            </a:r>
            <a:r>
              <a:rPr lang="et-EE" sz="1200" b="1" dirty="0" err="1">
                <a:solidFill>
                  <a:schemeClr val="tx1"/>
                </a:solidFill>
                <a:effectLst/>
                <a:latin typeface="+mn-lt"/>
                <a:ea typeface="+mn-lt"/>
                <a:cs typeface="+mn-cs"/>
              </a:rPr>
              <a:t>psühhosotsiaalne</a:t>
            </a:r>
            <a:r>
              <a:rPr lang="et-EE" sz="1200" b="1" dirty="0">
                <a:solidFill>
                  <a:schemeClr val="tx1"/>
                </a:solidFill>
                <a:effectLst/>
                <a:latin typeface="+mn-lt"/>
                <a:ea typeface="+mn-lt"/>
                <a:cs typeface="+mn-cs"/>
              </a:rPr>
              <a:t> töökeskkond on kasulik kõigile</a:t>
            </a:r>
            <a:r>
              <a:rPr lang="et-EE" sz="1200" dirty="0">
                <a:solidFill>
                  <a:schemeClr val="tx1"/>
                </a:solidFill>
                <a:effectLst/>
                <a:latin typeface="+mn-lt"/>
                <a:ea typeface="+mn-lt"/>
                <a:cs typeface="+mn-cs"/>
              </a:rPr>
              <a:t>. Töötajad tunnevad end turvaliselt, väärtustatuna ja suudavad toime tulla tööalaste nõudmistega. Tööandjad saavad kaasatuma, tootlikuma ja lojaalsema tööjõu. Ühiskond saab kasu madalamatest tervishoiukuludest, haigus- ja töövõimetuspuhkuste vähenemisest ning tugevamatest kogukondadest.</a:t>
            </a:r>
          </a:p>
          <a:p>
            <a:endParaRPr lang="en-GB" sz="1200" kern="1200" dirty="0">
              <a:solidFill>
                <a:schemeClr val="tx1"/>
              </a:solidFill>
              <a:effectLst/>
              <a:latin typeface="+mn-lt"/>
              <a:ea typeface="+mn-ea"/>
              <a:cs typeface="+mn-cs"/>
            </a:endParaRPr>
          </a:p>
          <a:p>
            <a:pPr fontAlgn="t"/>
            <a:r>
              <a:rPr lang="et-EE" sz="1200" b="1" i="0" dirty="0">
                <a:solidFill>
                  <a:schemeClr val="tx1"/>
                </a:solidFill>
                <a:effectLst/>
                <a:latin typeface="+mn-lt"/>
                <a:ea typeface="+mn-lt"/>
                <a:cs typeface="+mn-cs"/>
              </a:rPr>
              <a:t>Tööohutuse ja -tervishoiu seisukohast</a:t>
            </a:r>
            <a:r>
              <a:rPr lang="et-EE" sz="1200" b="0" i="0" dirty="0">
                <a:solidFill>
                  <a:schemeClr val="tx1"/>
                </a:solidFill>
                <a:effectLst/>
                <a:latin typeface="+mn-lt"/>
                <a:ea typeface="+mn-lt"/>
                <a:cs typeface="+mn-cs"/>
              </a:rPr>
              <a:t> on </a:t>
            </a:r>
            <a:r>
              <a:rPr lang="et-EE" sz="1200" b="1" i="0" dirty="0">
                <a:solidFill>
                  <a:schemeClr val="tx1"/>
                </a:solidFill>
                <a:effectLst/>
                <a:latin typeface="+mn-lt"/>
                <a:ea typeface="+mn-lt"/>
                <a:cs typeface="+mn-cs"/>
              </a:rPr>
              <a:t>ennetus ja nõuetekohane riskijuhtimine seega olulised tagamaks, et töö jääb pigem positiivseks</a:t>
            </a:r>
            <a:r>
              <a:rPr lang="et-EE" sz="1200" b="0" i="0" dirty="0">
                <a:solidFill>
                  <a:schemeClr val="tx1"/>
                </a:solidFill>
                <a:effectLst/>
                <a:latin typeface="+mn-lt"/>
                <a:ea typeface="+mn-lt"/>
                <a:cs typeface="+mn-cs"/>
              </a:rPr>
              <a:t> kui vaimset tervist kahjustavaks teguriks.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et-EE" b="1"/>
              <a:t>Vaimne tervis on tervise lahutamatu osa. </a:t>
            </a:r>
            <a:r>
              <a:rPr lang="et-EE"/>
              <a:t>See on heaolu seisund, milles inimesed töötavad täisjõudlusega, suudavad toime tulla igapäevaste stressiolukordadega ja panustada kogukonna ellu. </a:t>
            </a:r>
          </a:p>
          <a:p>
            <a:pPr marL="0" indent="0">
              <a:buFont typeface="Wingdings" panose="05000000000000000000" pitchFamily="2" charset="2"/>
              <a:buNone/>
            </a:pPr>
            <a:endParaRPr lang="en-US" b="1" dirty="0"/>
          </a:p>
          <a:p>
            <a:pPr marL="0" indent="0">
              <a:buFont typeface="Wingdings" panose="05000000000000000000" pitchFamily="2" charset="2"/>
              <a:buNone/>
            </a:pPr>
            <a:r>
              <a:rPr lang="et-EE" b="1"/>
              <a:t>Vaimne tervis on tootliku majanduse ja kaasava ühiskonna eeltingimus</a:t>
            </a:r>
            <a:r>
              <a:rPr lang="et-EE" b="0"/>
              <a:t> ning ulatub kaugemale isiklikest või perekondlikest küsimustest</a:t>
            </a:r>
            <a:r>
              <a:rPr lang="et-EE" b="1"/>
              <a:t>.</a:t>
            </a:r>
          </a:p>
          <a:p>
            <a:pPr marL="0" indent="0">
              <a:buFont typeface="Wingdings" panose="05000000000000000000" pitchFamily="2" charset="2"/>
              <a:buNone/>
            </a:pPr>
            <a:endParaRPr lang="en-US" dirty="0"/>
          </a:p>
          <a:p>
            <a:pPr marL="0" indent="0">
              <a:buFont typeface="Wingdings" panose="05000000000000000000" pitchFamily="2" charset="2"/>
              <a:buNone/>
            </a:pPr>
            <a:r>
              <a:rPr lang="et-EE" b="1"/>
              <a:t>Vaimne tervis või halb tervis ei teki eraldi; see sõltub isiklikest ja välisteguritest</a:t>
            </a:r>
            <a:r>
              <a:rPr lang="et-EE"/>
              <a:t>. See kajastab meie ühiskonna, majanduse ja keskkonna olukorda ning need ja meid ümbritseva maailma sündmused mõjutavad seda olukorda. </a:t>
            </a:r>
            <a:r>
              <a:rPr lang="et-EE" b="1"/>
              <a:t>Allikas</a:t>
            </a:r>
            <a:r>
              <a:rPr lang="et-EE"/>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et-EE" sz="1200" b="0">
                <a:solidFill>
                  <a:schemeClr val="tx1"/>
                </a:solidFill>
                <a:effectLst/>
                <a:latin typeface="+mn-lt"/>
                <a:ea typeface="+mn-lt"/>
                <a:cs typeface="+mn-cs"/>
              </a:rPr>
              <a:t>Üldandmed näitavad, et </a:t>
            </a:r>
            <a:r>
              <a:rPr lang="et-EE" sz="1200" b="1">
                <a:solidFill>
                  <a:schemeClr val="tx1"/>
                </a:solidFill>
                <a:effectLst/>
                <a:latin typeface="+mn-lt"/>
                <a:ea typeface="+mn-lt"/>
                <a:cs typeface="+mn-cs"/>
              </a:rPr>
              <a:t>pärast COVID-19 suurenes 46%-ni </a:t>
            </a:r>
            <a:r>
              <a:rPr lang="et-EE" sz="1200" b="0">
                <a:solidFill>
                  <a:schemeClr val="tx1"/>
                </a:solidFill>
                <a:effectLst/>
                <a:latin typeface="+mn-lt"/>
                <a:ea typeface="+mn-lt"/>
                <a:cs typeface="+mn-cs"/>
              </a:rPr>
              <a:t>elanikkonna osakaal, kes väitis, et tal on </a:t>
            </a:r>
            <a:r>
              <a:rPr lang="et-EE" sz="1200" b="1">
                <a:solidFill>
                  <a:schemeClr val="tx1"/>
                </a:solidFill>
                <a:effectLst/>
                <a:latin typeface="+mn-lt"/>
                <a:ea typeface="+mn-lt"/>
                <a:cs typeface="+mn-cs"/>
              </a:rPr>
              <a:t> viimase 12 kuu jooksul esinenud vaimse tervise probleem </a:t>
            </a:r>
            <a:r>
              <a:rPr lang="et-EE" sz="1200" b="0">
                <a:solidFill>
                  <a:schemeClr val="tx1"/>
                </a:solidFill>
                <a:effectLst/>
                <a:latin typeface="+mn-lt"/>
                <a:ea typeface="+mn-lt"/>
                <a:cs typeface="+mn-cs"/>
              </a:rPr>
              <a:t>(enne COVID-19 väitis seda iga kuues inimene), ning 62% ELi kodanikest väitis, et hiljutised maailmasündmused </a:t>
            </a:r>
            <a:r>
              <a:rPr lang="et-EE" sz="1200">
                <a:solidFill>
                  <a:schemeClr val="tx1"/>
                </a:solidFill>
                <a:effectLst/>
                <a:latin typeface="+mn-lt"/>
                <a:ea typeface="+mn-lt"/>
                <a:cs typeface="+mn-cs"/>
              </a:rPr>
              <a:t>(nt kliimamuutus ja Venemaa Ukraina-vastane agressioon) on teatud määral või tugevalt kahjustanud nende vaimset tervist. </a:t>
            </a:r>
            <a:r>
              <a:rPr lang="et-EE" sz="1200" u="sng">
                <a:solidFill>
                  <a:schemeClr val="tx1"/>
                </a:solidFill>
                <a:effectLst/>
                <a:latin typeface="+mn-lt"/>
                <a:ea typeface="+mn-lt"/>
                <a:cs typeface="+mn-cs"/>
                <a:hlinkClick r:id="rId3"/>
              </a:rPr>
              <a:t>Komisjoni terviklik lähenemisviis vaimsele tervisele (2023)</a:t>
            </a:r>
            <a:r>
              <a:rPr lang="et-EE" sz="1200" u="none">
                <a:solidFill>
                  <a:schemeClr val="tx1"/>
                </a:solidFill>
                <a:effectLst/>
                <a:latin typeface="+mn-lt"/>
                <a:ea typeface="+mn-lt"/>
                <a:cs typeface="+mn-cs"/>
              </a:rPr>
              <a:t> ja </a:t>
            </a:r>
            <a:r>
              <a:rPr lang="et-EE" sz="1200" u="sng">
                <a:solidFill>
                  <a:schemeClr val="tx1"/>
                </a:solidFill>
                <a:effectLst/>
                <a:latin typeface="+mn-lt"/>
                <a:ea typeface="+mn-lt"/>
                <a:cs typeface="+mn-cs"/>
                <a:hlinkClick r:id="rId4"/>
              </a:rPr>
              <a:t>https://europa.eu/eurobarometer/surveys/detail/3032</a:t>
            </a:r>
            <a:r>
              <a:rPr lang="et-EE"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et-EE" sz="1200" b="0" i="0">
                <a:solidFill>
                  <a:schemeClr val="tx1"/>
                </a:solidFill>
                <a:effectLst/>
                <a:latin typeface="+mn-lt"/>
                <a:ea typeface="+mn-lt"/>
                <a:cs typeface="+mn-cs"/>
              </a:rPr>
              <a:t>Nii üksikisikute kannatused kui ka rahalise koormuse ulatus on suur. </a:t>
            </a:r>
            <a:r>
              <a:rPr lang="et-EE" sz="1200" b="1" i="0">
                <a:solidFill>
                  <a:schemeClr val="tx1"/>
                </a:solidFill>
                <a:effectLst/>
                <a:latin typeface="+mn-lt"/>
                <a:ea typeface="+mn-lt"/>
                <a:cs typeface="+mn-cs"/>
              </a:rPr>
              <a:t>Vaimse tervise probleemidega kaasneb ELis hinnanguliselt ligikaudu 76 miljardit eurot tervishoiukulusid aastas – ligikaudu 6% tervishoiu kogukuludest. </a:t>
            </a:r>
            <a:r>
              <a:rPr lang="et-EE" sz="1200" b="0" i="0">
                <a:solidFill>
                  <a:schemeClr val="tx1"/>
                </a:solidFill>
                <a:effectLst/>
                <a:latin typeface="+mn-lt"/>
                <a:ea typeface="+mn-lt"/>
                <a:cs typeface="+mn-cs"/>
              </a:rPr>
              <a:t>Suur osa nendest kuludest tuleneb asjaolust, et vaimsed häired halvendavad sageli füüsilist terviseseisundit, mille tagajärjel on ravi keerulisem ja kulukam.</a:t>
            </a:r>
          </a:p>
          <a:p>
            <a:pPr fontAlgn="t"/>
            <a:endParaRPr lang="en-US" sz="1200" b="1" i="0" kern="1200" dirty="0">
              <a:solidFill>
                <a:schemeClr val="tx1"/>
              </a:solidFill>
              <a:effectLst/>
              <a:latin typeface="+mn-lt"/>
              <a:ea typeface="+mn-ea"/>
              <a:cs typeface="+mn-cs"/>
            </a:endParaRPr>
          </a:p>
          <a:p>
            <a:pPr fontAlgn="t"/>
            <a:r>
              <a:rPr lang="et-EE" sz="1200" b="1" i="0">
                <a:solidFill>
                  <a:schemeClr val="tx1"/>
                </a:solidFill>
                <a:effectLst/>
                <a:latin typeface="+mn-lt"/>
                <a:ea typeface="+mn-lt"/>
                <a:cs typeface="+mn-cs"/>
              </a:rPr>
              <a:t>Mõju tööturule on suur. Hinnangute kohaselt vähendab halb vaimne tervis sisemajanduse kogutoodangut </a:t>
            </a:r>
            <a:r>
              <a:rPr lang="et-EE" sz="1200" b="0" i="0">
                <a:solidFill>
                  <a:schemeClr val="tx1"/>
                </a:solidFill>
                <a:effectLst/>
                <a:latin typeface="+mn-lt"/>
                <a:ea typeface="+mn-lt"/>
                <a:cs typeface="+mn-cs"/>
              </a:rPr>
              <a:t>(SKT) </a:t>
            </a:r>
            <a:r>
              <a:rPr lang="et-EE" sz="1200" b="1" i="0">
                <a:solidFill>
                  <a:schemeClr val="tx1"/>
                </a:solidFill>
                <a:effectLst/>
                <a:latin typeface="+mn-lt"/>
                <a:ea typeface="+mn-lt"/>
                <a:cs typeface="+mn-cs"/>
              </a:rPr>
              <a:t>2025.–2050. aastal keskmiselt 1,7% aastas</a:t>
            </a:r>
            <a:r>
              <a:rPr lang="et-EE" sz="1200" b="0" i="0">
                <a:solidFill>
                  <a:schemeClr val="tx1"/>
                </a:solidFill>
                <a:effectLst/>
                <a:latin typeface="+mn-lt"/>
                <a:ea typeface="+mn-lt"/>
                <a:cs typeface="+mn-cs"/>
              </a:rPr>
              <a:t>. Vaimse tervise probleemide puudumisel võiks SKP seega igal aastal olla 1,7% suurem. Seda majanduslikku kahju põhjustavad peamiselt tööjõu osaluse vähenemine, töölt puudumise ja presentismi (töötajad on tööl, kuid ei suuda töötada täistootlikkusega) suurenemine.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t-EE" b="0"/>
              <a:t>Enam</a:t>
            </a:r>
            <a:r>
              <a:rPr lang="et-EE"/>
              <a:t> kui</a:t>
            </a:r>
            <a:r>
              <a:rPr lang="et-EE" b="1"/>
              <a:t> 4 töötajat 10st (44%) kogu ELis </a:t>
            </a:r>
            <a:r>
              <a:rPr lang="et-EE" b="0"/>
              <a:t>teatavad, et puutuvad tööl kokku </a:t>
            </a:r>
            <a:r>
              <a:rPr lang="et-EE" b="1"/>
              <a:t>suure ajasurve</a:t>
            </a:r>
            <a:r>
              <a:rPr lang="et-EE"/>
              <a:t> </a:t>
            </a:r>
            <a:r>
              <a:rPr lang="et-EE" b="0"/>
              <a:t>või </a:t>
            </a:r>
            <a:r>
              <a:rPr lang="et-EE" b="1"/>
              <a:t>ülekoormusega</a:t>
            </a:r>
            <a:r>
              <a:rPr lang="et-EE" u="none"/>
              <a:t>, selgub </a:t>
            </a:r>
            <a:r>
              <a:rPr lang="et-EE" u="sng">
                <a:solidFill>
                  <a:srgbClr val="92D050"/>
                </a:solidFill>
                <a:hlinkClick r:id="rId3">
                  <a:extLst>
                    <a:ext uri="{A12FA001-AC4F-418D-AE19-62706E023703}">
                      <ahyp:hlinkClr xmlns:ahyp="http://schemas.microsoft.com/office/drawing/2018/hyperlinkcolor" val="tx"/>
                    </a:ext>
                  </a:extLst>
                </a:hlinkClick>
              </a:rPr>
              <a:t>2025. aasta töötajate uuringust „OSH Pulse 2025“</a:t>
            </a:r>
            <a:r>
              <a:rPr lang="et-EE" u="none">
                <a:solidFill>
                  <a:srgbClr val="92D050"/>
                </a:solidFill>
              </a:rPr>
              <a:t> </a:t>
            </a:r>
            <a:r>
              <a:rPr lang="et-EE">
                <a:hlinkClick r:id="rId3"/>
              </a:rPr>
              <a:t>https://osha.europa.eu/en/facts-and-figures/osh-pulse/climate-digital-change</a:t>
            </a:r>
            <a:r>
              <a:rPr lang="et-EE"/>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t-EE"/>
              <a:t>Paljud töötajad väidavad, et töö kahjustab nende tervist:</a:t>
            </a:r>
          </a:p>
          <a:p>
            <a:pPr marL="628650" lvl="1" indent="-171450">
              <a:buFont typeface="Arial" panose="020B0604020202020204" pitchFamily="34" charset="0"/>
              <a:buChar char="•"/>
            </a:pPr>
            <a:r>
              <a:rPr lang="et-EE">
                <a:solidFill>
                  <a:schemeClr val="tx2"/>
                </a:solidFill>
              </a:rPr>
              <a:t>37% töötajatest on väsinud; </a:t>
            </a:r>
          </a:p>
          <a:p>
            <a:pPr marL="628650" lvl="1" indent="-171450">
              <a:buFont typeface="Arial" panose="020B0604020202020204" pitchFamily="34" charset="0"/>
              <a:buChar char="•"/>
            </a:pPr>
            <a:r>
              <a:rPr lang="et-EE">
                <a:solidFill>
                  <a:schemeClr val="tx2"/>
                </a:solidFill>
              </a:rPr>
              <a:t>29% ELi töötajatest kannatab stressi, depressiooni või ärevuse all</a:t>
            </a:r>
            <a:r>
              <a:rPr lang="et-EE"/>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et-EE"/>
              <a:t>44% töötajatest väidab, et puutuvad tööl kokku suure ajasurve või ülekoormusega. See on Euroopa Liidu liikmesriikides väga erinev.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t-EE"/>
              <a:t>Psühhosotsiaalsete riskidega kokkupuutumine töökohal võib kaasa tuua mitmesuguseid tagajärgi, sealhulgas ärevust, depressiooni ja läbipõlemist.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t-EE"/>
              <a:t>Lisaks üksikisikute kannatustele kahjustavad ettevõtteid tugevalt töölt puudumise, presentismi ja tööjõu voolavuse tagajärjed.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dirty="0"/>
              <a:t>Esitatud andmetes </a:t>
            </a:r>
            <a:r>
              <a:rPr lang="et-EE" b="1" dirty="0"/>
              <a:t>võrreldakse mõningaid </a:t>
            </a:r>
            <a:r>
              <a:rPr lang="et-EE" b="1" dirty="0" err="1"/>
              <a:t>psühhosotsiaalseid</a:t>
            </a:r>
            <a:r>
              <a:rPr lang="et-EE" b="1" dirty="0"/>
              <a:t> riske, millega organisatsioonid ja töötajad töökohal kokku puutuvad</a:t>
            </a:r>
            <a:r>
              <a:rPr lang="et-EE" dirty="0"/>
              <a:t>, sealhulgas ajasurvet, halba suhtlust ja koostööd ning töötajate kaasamist.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a:t>Graafikul on organisatsioonides esinevate psühhosotsiaalsete riskide muutumine 2024. ja 2019 aastal. Need riskid on näiteks järgmised: </a:t>
            </a:r>
          </a:p>
          <a:p>
            <a:pPr marL="171450" indent="-171450">
              <a:buFont typeface="Arial" panose="020B0604020202020204" pitchFamily="34" charset="0"/>
              <a:buChar char="•"/>
            </a:pPr>
            <a:r>
              <a:rPr lang="et-EE"/>
              <a:t>kokkupuude probleemsete klientide, patsientide ja õpilastega;</a:t>
            </a:r>
          </a:p>
          <a:p>
            <a:pPr marL="171450" indent="-171450">
              <a:buFont typeface="Arial" panose="020B0604020202020204" pitchFamily="34" charset="0"/>
              <a:buChar char="•"/>
            </a:pPr>
            <a:r>
              <a:rPr lang="et-EE"/>
              <a:t>ajasurve;</a:t>
            </a:r>
          </a:p>
          <a:p>
            <a:pPr marL="171450" indent="-171450">
              <a:buFont typeface="Arial" panose="020B0604020202020204" pitchFamily="34" charset="0"/>
              <a:buChar char="•"/>
            </a:pPr>
            <a:r>
              <a:rPr lang="et-EE"/>
              <a:t>halb suhtlus või koostöö organisatsiooniga; </a:t>
            </a:r>
          </a:p>
          <a:p>
            <a:pPr marL="171450" indent="-171450">
              <a:buFont typeface="Arial" panose="020B0604020202020204" pitchFamily="34" charset="0"/>
              <a:buChar char="•"/>
            </a:pPr>
            <a:r>
              <a:rPr lang="et-EE"/>
              <a:t>pikk või ebaregulaarne tööaeg;</a:t>
            </a:r>
          </a:p>
          <a:p>
            <a:pPr marL="171450" indent="-171450">
              <a:buFont typeface="Arial" panose="020B0604020202020204" pitchFamily="34" charset="0"/>
              <a:buChar char="•"/>
            </a:pPr>
            <a:r>
              <a:rPr lang="et-EE"/>
              <a:t>töökoha kaotuse hirm. </a:t>
            </a:r>
          </a:p>
          <a:p>
            <a:pPr marL="0" indent="0">
              <a:buFont typeface="Arial" panose="020B0604020202020204" pitchFamily="34" charset="0"/>
              <a:buNone/>
            </a:pPr>
            <a:r>
              <a:rPr lang="et-EE" b="1"/>
              <a:t>Allikas</a:t>
            </a:r>
            <a:r>
              <a:rPr lang="et-EE"/>
              <a:t>: </a:t>
            </a:r>
            <a:r>
              <a:rPr lang="et-EE" sz="1200">
                <a:solidFill>
                  <a:schemeClr val="tx1"/>
                </a:solidFill>
                <a:effectLst/>
                <a:latin typeface="+mn-lt"/>
                <a:ea typeface="+mn-lt"/>
                <a:cs typeface="+mn-cs"/>
              </a:rPr>
              <a:t>ESENER 2024 - alus: ettevõtted ELi 27 liikmesriigis</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t-EE" b="1"/>
              <a:t>Kampaania kajastab ELi laiemat eesmärki</a:t>
            </a:r>
            <a:r>
              <a:rPr lang="et-EE"/>
              <a:t> edendada tugevat ennetuskultuuri ja tegeleda vaimse tervisega töökohal: </a:t>
            </a:r>
          </a:p>
          <a:p>
            <a:pPr marL="171450" indent="-171450">
              <a:buFont typeface="Arial" panose="020B0604020202020204" pitchFamily="34" charset="0"/>
              <a:buChar char="•"/>
            </a:pPr>
            <a:r>
              <a:rPr lang="et-EE" b="0">
                <a:hlinkClick r:id="rId3"/>
              </a:rPr>
              <a:t>ELi töötervishoiu ja tööohutuse strateegiline raamistik aastateks 2021–2027</a:t>
            </a:r>
            <a:r>
              <a:rPr lang="et-EE" b="0"/>
              <a:t>;</a:t>
            </a:r>
          </a:p>
          <a:p>
            <a:pPr marL="171450" indent="-171450">
              <a:buFont typeface="Arial" panose="020B0604020202020204" pitchFamily="34" charset="0"/>
              <a:buChar char="•"/>
            </a:pPr>
            <a:r>
              <a:rPr lang="et-EE" b="0">
                <a:hlinkClick r:id="rId4"/>
              </a:rPr>
              <a:t>Euroopa Komisjoni terviklik lähenemisviis vaimsele tervisele</a:t>
            </a:r>
            <a:r>
              <a:rPr lang="et-EE" b="0"/>
              <a:t>.</a:t>
            </a:r>
            <a:r>
              <a:rPr lang="et-EE" b="0">
                <a:hlinkClick r:id="rId4"/>
              </a:rPr>
              <a:t> </a:t>
            </a:r>
          </a:p>
          <a:p>
            <a:endParaRPr lang="en-GB" dirty="0"/>
          </a:p>
          <a:p>
            <a:r>
              <a:rPr lang="et-EE" sz="1200" b="1">
                <a:solidFill>
                  <a:schemeClr val="tx1"/>
                </a:solidFill>
                <a:effectLst/>
                <a:latin typeface="+mn-lt"/>
                <a:ea typeface="+mn-lt"/>
                <a:cs typeface="+mn-cs"/>
              </a:rPr>
              <a:t>Mis on kampaania eesmärgid? </a:t>
            </a:r>
          </a:p>
          <a:p>
            <a:r>
              <a:rPr lang="et-EE" sz="1200">
                <a:solidFill>
                  <a:schemeClr val="tx1"/>
                </a:solidFill>
                <a:effectLst/>
                <a:latin typeface="+mn-lt"/>
                <a:ea typeface="+mn-lt"/>
                <a:cs typeface="+mn-cs"/>
              </a:rPr>
              <a:t>2026.–2028. aasta </a:t>
            </a:r>
            <a:r>
              <a:rPr lang="et-EE" sz="1200" u="sng">
                <a:solidFill>
                  <a:schemeClr val="tx1"/>
                </a:solidFill>
                <a:effectLst/>
                <a:latin typeface="+mn-lt"/>
                <a:ea typeface="+mn-lt"/>
                <a:cs typeface="+mn-cs"/>
                <a:hlinkClick r:id="rId5"/>
              </a:rPr>
              <a:t>tervislike töökohtade kampaania</a:t>
            </a:r>
            <a:r>
              <a:rPr lang="et-EE" sz="1200">
                <a:solidFill>
                  <a:schemeClr val="tx1"/>
                </a:solidFill>
                <a:effectLst/>
                <a:latin typeface="+mn-lt"/>
                <a:ea typeface="+mn-lt"/>
                <a:cs typeface="+mn-cs"/>
              </a:rPr>
              <a:t> eesmärk on suurendada teadlikkust hea töökeskkonna positiivsest mõjust vaimsele tervisele ja heaolule.</a:t>
            </a:r>
          </a:p>
          <a:p>
            <a:r>
              <a:rPr lang="et-EE" sz="1200">
                <a:solidFill>
                  <a:schemeClr val="tx1"/>
                </a:solidFill>
                <a:effectLst/>
                <a:latin typeface="+mn-lt"/>
                <a:ea typeface="+mn-lt"/>
                <a:cs typeface="+mn-cs"/>
              </a:rPr>
              <a:t> </a:t>
            </a:r>
          </a:p>
          <a:p>
            <a:r>
              <a:rPr lang="et-EE" sz="1200">
                <a:solidFill>
                  <a:schemeClr val="tx1"/>
                </a:solidFill>
                <a:effectLst/>
                <a:latin typeface="+mn-lt"/>
                <a:ea typeface="+mn-lt"/>
                <a:cs typeface="+mn-cs"/>
              </a:rPr>
              <a:t>Konkreetsed eesmärgid on järgmised:</a:t>
            </a:r>
          </a:p>
          <a:p>
            <a:pPr marL="171450" lvl="0" indent="-171450">
              <a:buFont typeface="Arial" panose="020B0604020202020204" pitchFamily="34" charset="0"/>
              <a:buChar char="•"/>
            </a:pPr>
            <a:r>
              <a:rPr lang="et-EE" sz="1200" b="1">
                <a:solidFill>
                  <a:schemeClr val="tx1"/>
                </a:solidFill>
                <a:effectLst/>
                <a:latin typeface="+mn-lt"/>
                <a:ea typeface="+mn-lt"/>
                <a:cs typeface="+mn-cs"/>
              </a:rPr>
              <a:t>psühhosotsiaalsete riskide ennetamise edendamine</a:t>
            </a:r>
            <a:r>
              <a:rPr lang="et-EE" sz="1200">
                <a:solidFill>
                  <a:schemeClr val="tx1"/>
                </a:solidFill>
                <a:effectLst/>
                <a:latin typeface="+mn-lt"/>
                <a:ea typeface="+mn-lt"/>
                <a:cs typeface="+mn-cs"/>
              </a:rPr>
              <a:t> nõuetekohase riskihindamise ja -juhtimise korra kaudu; </a:t>
            </a:r>
          </a:p>
          <a:p>
            <a:pPr marL="171450" lvl="0" indent="-171450">
              <a:buFont typeface="Arial" panose="020B0604020202020204" pitchFamily="34" charset="0"/>
              <a:buChar char="•"/>
            </a:pPr>
            <a:r>
              <a:rPr lang="et-EE" sz="1200" b="1">
                <a:solidFill>
                  <a:schemeClr val="tx1"/>
                </a:solidFill>
                <a:effectLst/>
                <a:latin typeface="+mn-lt"/>
                <a:ea typeface="+mn-lt"/>
                <a:cs typeface="+mn-cs"/>
              </a:rPr>
              <a:t>kõigi sektorite hõlmamine</a:t>
            </a:r>
            <a:r>
              <a:rPr lang="et-EE" sz="1200">
                <a:solidFill>
                  <a:schemeClr val="tx1"/>
                </a:solidFill>
                <a:effectLst/>
                <a:latin typeface="+mn-lt"/>
                <a:ea typeface="+mn-lt"/>
                <a:cs typeface="+mn-cs"/>
              </a:rPr>
              <a:t>, pöörates erilist tähelepanu sektoritele, kus psühhosotsiaalsed riskid on laialt levinud, ja neile, kus need võivad olla vähem märgatavad; </a:t>
            </a:r>
          </a:p>
          <a:p>
            <a:pPr marL="171450" lvl="0" indent="-171450">
              <a:buFont typeface="Arial" panose="020B0604020202020204" pitchFamily="34" charset="0"/>
              <a:buChar char="•"/>
            </a:pPr>
            <a:r>
              <a:rPr lang="et-EE" sz="1200">
                <a:solidFill>
                  <a:schemeClr val="tx1"/>
                </a:solidFill>
                <a:effectLst/>
                <a:latin typeface="+mn-lt"/>
                <a:ea typeface="+mn-lt"/>
                <a:cs typeface="+mn-cs"/>
              </a:rPr>
              <a:t>tööandjate, juhtide, järelevalveametnike, tööliste ja nende esindajate vahelise </a:t>
            </a:r>
            <a:r>
              <a:rPr lang="et-EE" sz="1200" b="1">
                <a:solidFill>
                  <a:schemeClr val="tx1"/>
                </a:solidFill>
                <a:effectLst/>
                <a:latin typeface="+mn-lt"/>
                <a:ea typeface="+mn-lt"/>
                <a:cs typeface="+mn-cs"/>
              </a:rPr>
              <a:t>koostöö soodustamine</a:t>
            </a:r>
            <a:r>
              <a:rPr lang="et-EE" sz="1200">
                <a:solidFill>
                  <a:schemeClr val="tx1"/>
                </a:solidFill>
                <a:effectLst/>
                <a:latin typeface="+mn-lt"/>
                <a:ea typeface="+mn-lt"/>
                <a:cs typeface="+mn-cs"/>
              </a:rPr>
              <a:t>;</a:t>
            </a:r>
          </a:p>
          <a:p>
            <a:pPr marL="171450" lvl="0" indent="-171450">
              <a:buFont typeface="Arial" panose="020B0604020202020204" pitchFamily="34" charset="0"/>
              <a:buChar char="•"/>
            </a:pPr>
            <a:r>
              <a:rPr lang="et-EE" sz="1200" b="1">
                <a:solidFill>
                  <a:schemeClr val="tx1"/>
                </a:solidFill>
                <a:effectLst/>
                <a:latin typeface="+mn-lt"/>
                <a:ea typeface="+mn-lt"/>
                <a:cs typeface="+mn-cs"/>
              </a:rPr>
              <a:t>võrgustiku partnerite kokkuviimine</a:t>
            </a:r>
            <a:r>
              <a:rPr lang="et-EE" sz="1200">
                <a:solidFill>
                  <a:schemeClr val="tx1"/>
                </a:solidFill>
                <a:effectLst/>
                <a:latin typeface="+mn-lt"/>
                <a:ea typeface="+mn-lt"/>
                <a:cs typeface="+mn-cs"/>
              </a:rPr>
              <a:t>, et</a:t>
            </a:r>
            <a:r>
              <a:rPr lang="et-EE" sz="1200" b="1">
                <a:solidFill>
                  <a:schemeClr val="tx1"/>
                </a:solidFill>
                <a:effectLst/>
                <a:latin typeface="+mn-lt"/>
                <a:ea typeface="+mn-lt"/>
                <a:cs typeface="+mn-cs"/>
              </a:rPr>
              <a:t> </a:t>
            </a:r>
            <a:r>
              <a:rPr lang="et-EE" sz="1200">
                <a:solidFill>
                  <a:schemeClr val="tx1"/>
                </a:solidFill>
                <a:effectLst/>
                <a:latin typeface="+mn-lt"/>
                <a:ea typeface="+mn-lt"/>
                <a:cs typeface="+mn-cs"/>
              </a:rPr>
              <a:t>vahetada</a:t>
            </a:r>
            <a:r>
              <a:rPr lang="et-EE" sz="1200" b="1">
                <a:solidFill>
                  <a:schemeClr val="tx1"/>
                </a:solidFill>
                <a:effectLst/>
                <a:latin typeface="+mn-lt"/>
                <a:ea typeface="+mn-lt"/>
                <a:cs typeface="+mn-cs"/>
              </a:rPr>
              <a:t> </a:t>
            </a:r>
            <a:r>
              <a:rPr lang="et-EE" sz="1200">
                <a:solidFill>
                  <a:schemeClr val="tx1"/>
                </a:solidFill>
                <a:effectLst/>
                <a:latin typeface="+mn-lt"/>
                <a:ea typeface="+mn-lt"/>
                <a:cs typeface="+mn-cs"/>
              </a:rPr>
              <a:t>psühhosotsiaalsete riskide ennetamise teavet ja häid tavasid;</a:t>
            </a:r>
          </a:p>
          <a:p>
            <a:pPr marL="171450" lvl="0" indent="-171450">
              <a:buFont typeface="Arial" panose="020B0604020202020204" pitchFamily="34" charset="0"/>
              <a:buChar char="•"/>
            </a:pPr>
            <a:r>
              <a:rPr lang="et-EE" sz="1200" b="1">
                <a:solidFill>
                  <a:schemeClr val="tx1"/>
                </a:solidFill>
                <a:effectLst/>
                <a:latin typeface="+mn-lt"/>
                <a:ea typeface="+mn-lt"/>
                <a:cs typeface="+mn-cs"/>
              </a:rPr>
              <a:t>tervikliku lähenemisviisi</a:t>
            </a:r>
            <a:r>
              <a:rPr lang="et-EE" sz="1200">
                <a:solidFill>
                  <a:schemeClr val="tx1"/>
                </a:solidFill>
                <a:effectLst/>
                <a:latin typeface="+mn-lt"/>
                <a:ea typeface="+mn-lt"/>
                <a:cs typeface="+mn-cs"/>
              </a:rPr>
              <a:t> edendamine, mis arvestab </a:t>
            </a:r>
            <a:r>
              <a:rPr lang="et-EE" sz="1200" b="1">
                <a:solidFill>
                  <a:schemeClr val="tx1"/>
                </a:solidFill>
                <a:effectLst/>
                <a:latin typeface="+mn-lt"/>
                <a:ea typeface="+mn-lt"/>
                <a:cs typeface="+mn-cs"/>
              </a:rPr>
              <a:t>füüsikaliste ja psühhosotsiaalsete riskide ning töötajate tervise seoseid</a:t>
            </a:r>
            <a:r>
              <a:rPr lang="et-EE" sz="1200">
                <a:solidFill>
                  <a:schemeClr val="tx1"/>
                </a:solidFill>
                <a:effectLst/>
                <a:latin typeface="+mn-lt"/>
                <a:ea typeface="+mn-lt"/>
                <a:cs typeface="+mn-cs"/>
              </a:rPr>
              <a:t>;</a:t>
            </a:r>
          </a:p>
          <a:p>
            <a:pPr marL="171450" lvl="0" indent="-171450">
              <a:buFont typeface="Arial" panose="020B0604020202020204" pitchFamily="34" charset="0"/>
              <a:buChar char="•"/>
            </a:pPr>
            <a:r>
              <a:rPr lang="et-EE" sz="1200" b="1">
                <a:solidFill>
                  <a:schemeClr val="tx1"/>
                </a:solidFill>
                <a:effectLst/>
                <a:latin typeface="+mn-lt"/>
                <a:ea typeface="+mn-lt"/>
                <a:cs typeface="+mn-cs"/>
              </a:rPr>
              <a:t>toetuse,</a:t>
            </a:r>
            <a:r>
              <a:rPr lang="et-EE" sz="1200" b="0">
                <a:solidFill>
                  <a:schemeClr val="tx1"/>
                </a:solidFill>
                <a:effectLst/>
                <a:latin typeface="+mn-lt"/>
                <a:ea typeface="+mn-lt"/>
                <a:cs typeface="+mn-cs"/>
              </a:rPr>
              <a:t>,</a:t>
            </a:r>
            <a:r>
              <a:rPr lang="et-EE" sz="1200" b="1">
                <a:solidFill>
                  <a:schemeClr val="tx1"/>
                </a:solidFill>
                <a:effectLst/>
                <a:latin typeface="+mn-lt"/>
                <a:ea typeface="+mn-lt"/>
                <a:cs typeface="+mn-cs"/>
              </a:rPr>
              <a:t> hea suhtluse </a:t>
            </a:r>
            <a:r>
              <a:rPr lang="et-EE" sz="1200" b="0">
                <a:solidFill>
                  <a:schemeClr val="tx1"/>
                </a:solidFill>
                <a:effectLst/>
                <a:latin typeface="+mn-lt"/>
                <a:ea typeface="+mn-lt"/>
                <a:cs typeface="+mn-cs"/>
              </a:rPr>
              <a:t>ja </a:t>
            </a:r>
            <a:r>
              <a:rPr lang="et-EE" sz="1200" b="1">
                <a:solidFill>
                  <a:schemeClr val="tx1"/>
                </a:solidFill>
                <a:effectLst/>
                <a:latin typeface="+mn-lt"/>
                <a:ea typeface="+mn-lt"/>
                <a:cs typeface="+mn-cs"/>
              </a:rPr>
              <a:t>töökorralduse</a:t>
            </a:r>
            <a:r>
              <a:rPr lang="et-EE" sz="1200">
                <a:solidFill>
                  <a:schemeClr val="tx1"/>
                </a:solidFill>
                <a:effectLst/>
                <a:latin typeface="+mn-lt"/>
                <a:ea typeface="+mn-lt"/>
                <a:cs typeface="+mn-cs"/>
              </a:rPr>
              <a:t> ning soodsa sotsiaalse õhkkonna olulisuse rõhutamine tervisliku töökeskkonna loomisel.</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t-EE" sz="1200">
                <a:solidFill>
                  <a:schemeClr val="tx1"/>
                </a:solidFill>
                <a:effectLst/>
                <a:latin typeface="+mn-lt"/>
                <a:ea typeface="+mn-lt"/>
                <a:cs typeface="+mn-cs"/>
              </a:rPr>
              <a:t>Kõige tõhusam viis töökoha psühhosotsiaalsete riskidega tegelemiseks </a:t>
            </a:r>
            <a:r>
              <a:rPr lang="et-EE" sz="1200" b="1">
                <a:solidFill>
                  <a:schemeClr val="tx1"/>
                </a:solidFill>
                <a:effectLst/>
                <a:latin typeface="+mn-lt"/>
                <a:ea typeface="+mn-lt"/>
                <a:cs typeface="+mn-cs"/>
              </a:rPr>
              <a:t>on integreerida psühhosotsiaalsete riskide hindamine ja juhtimine üldistesse tööohutuse ja töötervishoiu tavadesse </a:t>
            </a:r>
            <a:r>
              <a:rPr lang="et-EE" sz="1200" b="0">
                <a:solidFill>
                  <a:schemeClr val="tx1"/>
                </a:solidFill>
                <a:effectLst/>
                <a:latin typeface="+mn-lt"/>
                <a:ea typeface="+mn-lt"/>
                <a:cs typeface="+mn-cs"/>
              </a:rPr>
              <a:t>järgmiselt:</a:t>
            </a:r>
          </a:p>
          <a:p>
            <a:pPr marL="171450" indent="-171450">
              <a:buFont typeface="Arial" panose="020B0604020202020204" pitchFamily="34" charset="0"/>
              <a:buChar char="•"/>
            </a:pPr>
            <a:r>
              <a:rPr lang="et-EE" sz="1200">
                <a:solidFill>
                  <a:schemeClr val="tx1"/>
                </a:solidFill>
                <a:effectLst/>
                <a:latin typeface="+mn-lt"/>
                <a:ea typeface="+mn-lt"/>
                <a:cs typeface="+mn-cs"/>
              </a:rPr>
              <a:t>süstemaatiliste hindamiste läbiviimine;</a:t>
            </a:r>
          </a:p>
          <a:p>
            <a:pPr marL="171450" indent="-171450">
              <a:buFont typeface="Arial" panose="020B0604020202020204" pitchFamily="34" charset="0"/>
              <a:buChar char="•"/>
            </a:pPr>
            <a:r>
              <a:rPr lang="et-EE" sz="1200">
                <a:solidFill>
                  <a:schemeClr val="tx1"/>
                </a:solidFill>
                <a:effectLst/>
                <a:latin typeface="+mn-lt"/>
                <a:ea typeface="+mn-lt"/>
                <a:cs typeface="+mn-cs"/>
              </a:rPr>
              <a:t>töötajate ja nende esindajate kaasamine;</a:t>
            </a:r>
          </a:p>
          <a:p>
            <a:pPr marL="171450" indent="-171450">
              <a:buFont typeface="Arial" panose="020B0604020202020204" pitchFamily="34" charset="0"/>
              <a:buChar char="•"/>
            </a:pPr>
            <a:r>
              <a:rPr lang="et-EE" sz="1200">
                <a:solidFill>
                  <a:schemeClr val="tx1"/>
                </a:solidFill>
                <a:effectLst/>
                <a:latin typeface="+mn-lt"/>
                <a:ea typeface="+mn-lt"/>
                <a:cs typeface="+mn-cs"/>
              </a:rPr>
              <a:t>selgete prioriteetide seadmine;</a:t>
            </a:r>
          </a:p>
          <a:p>
            <a:pPr marL="171450" indent="-171450">
              <a:buFont typeface="Arial" panose="020B0604020202020204" pitchFamily="34" charset="0"/>
              <a:buChar char="•"/>
            </a:pPr>
            <a:r>
              <a:rPr lang="et-EE" sz="1200">
                <a:solidFill>
                  <a:schemeClr val="tx1"/>
                </a:solidFill>
                <a:effectLst/>
                <a:latin typeface="+mn-lt"/>
                <a:ea typeface="+mn-lt"/>
                <a:cs typeface="+mn-cs"/>
              </a:rPr>
              <a:t>tegevuskavade ja hinnangute järelmeetmed. </a:t>
            </a:r>
          </a:p>
          <a:p>
            <a:pPr marL="0" indent="0">
              <a:buFont typeface="Arial" panose="020B0604020202020204" pitchFamily="34" charset="0"/>
              <a:buNone/>
            </a:pPr>
            <a:r>
              <a:rPr lang="et-EE" sz="1200" b="1">
                <a:solidFill>
                  <a:schemeClr val="tx1"/>
                </a:solidFill>
                <a:effectLst/>
                <a:latin typeface="+mn-lt"/>
                <a:ea typeface="+mn-lt"/>
                <a:cs typeface="+mn-cs"/>
              </a:rPr>
              <a:t>Oluline on tugev juhtimine </a:t>
            </a:r>
            <a:r>
              <a:rPr lang="et-EE" sz="1200">
                <a:solidFill>
                  <a:schemeClr val="tx1"/>
                </a:solidFill>
                <a:effectLst/>
                <a:latin typeface="+mn-lt"/>
                <a:ea typeface="+mn-lt"/>
                <a:cs typeface="+mn-cs"/>
              </a:rPr>
              <a:t>– juhte tuleb koolitada tuvastama riske ja edendama toetavat töökultuuri.</a:t>
            </a:r>
          </a:p>
          <a:p>
            <a:endParaRPr lang="en-GB" sz="1200" kern="1200" dirty="0">
              <a:solidFill>
                <a:schemeClr val="tx1"/>
              </a:solidFill>
              <a:effectLst/>
              <a:latin typeface="+mn-lt"/>
              <a:ea typeface="+mn-ea"/>
              <a:cs typeface="+mn-cs"/>
            </a:endParaRPr>
          </a:p>
          <a:p>
            <a:r>
              <a:rPr lang="et-EE" sz="1200">
                <a:solidFill>
                  <a:schemeClr val="tx1"/>
                </a:solidFill>
                <a:effectLst/>
                <a:latin typeface="+mn-lt"/>
                <a:ea typeface="+mn-lt"/>
                <a:cs typeface="+mn-cs"/>
              </a:rPr>
              <a:t>Et </a:t>
            </a:r>
            <a:r>
              <a:rPr lang="et-EE" sz="1200" b="1">
                <a:solidFill>
                  <a:schemeClr val="tx1"/>
                </a:solidFill>
                <a:effectLst/>
                <a:latin typeface="+mn-lt"/>
                <a:ea typeface="+mn-lt"/>
                <a:cs typeface="+mn-cs"/>
              </a:rPr>
              <a:t>ennetada ahistamist, seksuaalset ahistamist ja vägivalda</a:t>
            </a:r>
            <a:r>
              <a:rPr lang="et-EE" sz="1200">
                <a:solidFill>
                  <a:schemeClr val="tx1"/>
                </a:solidFill>
                <a:effectLst/>
                <a:latin typeface="+mn-lt"/>
                <a:ea typeface="+mn-lt"/>
                <a:cs typeface="+mn-cs"/>
              </a:rPr>
              <a:t> ning </a:t>
            </a:r>
            <a:r>
              <a:rPr lang="et-EE" sz="1200" b="1">
                <a:solidFill>
                  <a:schemeClr val="tx1"/>
                </a:solidFill>
                <a:effectLst/>
                <a:latin typeface="+mn-lt"/>
                <a:ea typeface="+mn-lt"/>
                <a:cs typeface="+mn-cs"/>
              </a:rPr>
              <a:t>tegeleda nende riskide algpõhjustega</a:t>
            </a:r>
            <a:r>
              <a:rPr lang="et-EE" sz="1200">
                <a:solidFill>
                  <a:schemeClr val="tx1"/>
                </a:solidFill>
                <a:effectLst/>
                <a:latin typeface="+mn-lt"/>
                <a:ea typeface="+mn-lt"/>
                <a:cs typeface="+mn-cs"/>
              </a:rPr>
              <a:t>, peavad organisatsioonid tegema järgmist: </a:t>
            </a:r>
          </a:p>
          <a:p>
            <a:pPr marL="171450" indent="-171450">
              <a:buFont typeface="Arial" panose="020B0604020202020204" pitchFamily="34" charset="0"/>
              <a:buChar char="•"/>
            </a:pPr>
            <a:r>
              <a:rPr lang="et-EE" sz="1200">
                <a:solidFill>
                  <a:schemeClr val="tx1"/>
                </a:solidFill>
                <a:effectLst/>
                <a:latin typeface="+mn-lt"/>
                <a:ea typeface="+mn-lt"/>
                <a:cs typeface="+mn-cs"/>
              </a:rPr>
              <a:t>hindama psühhosotsiaalset töökeskkonda, eelkõige organisatsioonikultuuri ja juhtimisstiili; </a:t>
            </a:r>
          </a:p>
          <a:p>
            <a:pPr marL="171450" indent="-171450">
              <a:buFont typeface="Arial" panose="020B0604020202020204" pitchFamily="34" charset="0"/>
              <a:buChar char="•"/>
            </a:pPr>
            <a:r>
              <a:rPr lang="et-EE" sz="1200">
                <a:solidFill>
                  <a:schemeClr val="tx1"/>
                </a:solidFill>
                <a:effectLst/>
                <a:latin typeface="+mn-lt"/>
                <a:ea typeface="+mn-lt"/>
                <a:cs typeface="+mn-cs"/>
              </a:rPr>
              <a:t>edendama nulltolerantsi poliitikat sobimatu käitumise suhtes, mida toetavad selged teatamise ja teadlikkuse suurendamise algatused, täpselt määratletud teatamiskord ning distsiplinaarmenetlused.</a:t>
            </a:r>
          </a:p>
          <a:p>
            <a:endParaRPr lang="en-GB" sz="1200" kern="1200" dirty="0">
              <a:solidFill>
                <a:schemeClr val="tx1"/>
              </a:solidFill>
              <a:effectLst/>
              <a:latin typeface="+mn-lt"/>
              <a:ea typeface="+mn-ea"/>
              <a:cs typeface="+mn-cs"/>
            </a:endParaRPr>
          </a:p>
          <a:p>
            <a:r>
              <a:rPr lang="et-EE" sz="1200" b="1">
                <a:solidFill>
                  <a:schemeClr val="tx1"/>
                </a:solidFill>
                <a:effectLst/>
                <a:latin typeface="+mn-lt"/>
                <a:ea typeface="+mn-lt"/>
                <a:cs typeface="+mn-cs"/>
              </a:rPr>
              <a:t>Füüsikaliste riskide ja vaimse tervisega</a:t>
            </a:r>
            <a:r>
              <a:rPr lang="et-EE" sz="1200">
                <a:solidFill>
                  <a:schemeClr val="tx1"/>
                </a:solidFill>
                <a:effectLst/>
                <a:latin typeface="+mn-lt"/>
                <a:ea typeface="+mn-lt"/>
                <a:cs typeface="+mn-cs"/>
              </a:rPr>
              <a:t> tegelemine nõuab töökeskkonna kui terviku analüüsimist. Füüsikaliste ja psühhosotsiaalsete riskitegurite vahel esineb arvukalt vastastikmõjusid. Näiteks võivad töökohal esinevad psühhosotsiaalsed riskid olla seotud õnnetusjuhtumite ja luu-lihaskonna haigustega. </a:t>
            </a:r>
          </a:p>
          <a:p>
            <a:endParaRPr lang="en-GB" sz="1200" kern="1200" dirty="0">
              <a:solidFill>
                <a:schemeClr val="tx1"/>
              </a:solidFill>
              <a:effectLst/>
              <a:latin typeface="+mn-lt"/>
              <a:ea typeface="+mn-ea"/>
              <a:cs typeface="+mn-cs"/>
            </a:endParaRPr>
          </a:p>
          <a:p>
            <a:r>
              <a:rPr lang="et-EE" sz="1200" b="1">
                <a:solidFill>
                  <a:schemeClr val="tx1"/>
                </a:solidFill>
                <a:effectLst/>
                <a:latin typeface="+mn-lt"/>
                <a:ea typeface="+mn-lt"/>
                <a:cs typeface="+mn-cs"/>
              </a:rPr>
              <a:t>Tervishoiu- ja sotsiaalhoolekandesektor</a:t>
            </a:r>
            <a:r>
              <a:rPr lang="et-EE" sz="1200">
                <a:solidFill>
                  <a:schemeClr val="tx1"/>
                </a:solidFill>
                <a:effectLst/>
                <a:latin typeface="+mn-lt"/>
                <a:ea typeface="+mn-lt"/>
                <a:cs typeface="+mn-cs"/>
              </a:rPr>
              <a:t> vajab erilist tähelepanu suure töökoormuse, emotsionaalsete nõudmiste ja suurenenud vägivallaohu tõttu. </a:t>
            </a:r>
          </a:p>
          <a:p>
            <a:endParaRPr lang="en-GB" sz="1200" kern="1200" dirty="0">
              <a:solidFill>
                <a:schemeClr val="tx1"/>
              </a:solidFill>
              <a:effectLst/>
              <a:latin typeface="+mn-lt"/>
              <a:ea typeface="+mn-ea"/>
              <a:cs typeface="+mn-cs"/>
            </a:endParaRPr>
          </a:p>
          <a:p>
            <a:r>
              <a:rPr lang="et-EE" sz="1200" b="1">
                <a:solidFill>
                  <a:schemeClr val="tx1"/>
                </a:solidFill>
                <a:effectLst/>
                <a:latin typeface="+mn-lt"/>
                <a:ea typeface="+mn-lt"/>
                <a:cs typeface="+mn-cs"/>
              </a:rPr>
              <a:t>Vaimse tervise</a:t>
            </a:r>
            <a:r>
              <a:rPr lang="et-EE" sz="1200">
                <a:solidFill>
                  <a:schemeClr val="tx1"/>
                </a:solidFill>
                <a:effectLst/>
                <a:latin typeface="+mn-lt"/>
                <a:ea typeface="+mn-lt"/>
                <a:cs typeface="+mn-cs"/>
              </a:rPr>
              <a:t> toetamine tähendab avatud dialoogi edendamist, häbimärgistamise vastu võitlemist ning varajase sekkumise ja tõhusate tööle naasmise menetluste tagamist. </a:t>
            </a:r>
            <a:r>
              <a:rPr lang="et-EE" sz="1200" b="1">
                <a:solidFill>
                  <a:schemeClr val="tx1"/>
                </a:solidFill>
                <a:effectLst/>
                <a:latin typeface="+mn-lt"/>
                <a:ea typeface="+mn-lt"/>
                <a:cs typeface="+mn-cs"/>
              </a:rPr>
              <a:t>Pikaajalise heaolu keskmes</a:t>
            </a:r>
            <a:r>
              <a:rPr lang="et-EE" sz="1200">
                <a:solidFill>
                  <a:schemeClr val="tx1"/>
                </a:solidFill>
                <a:effectLst/>
                <a:latin typeface="+mn-lt"/>
                <a:ea typeface="+mn-lt"/>
                <a:cs typeface="+mn-cs"/>
              </a:rPr>
              <a:t> on juhtkonna, tervishoiutöötajate ja töötajate </a:t>
            </a:r>
            <a:r>
              <a:rPr lang="et-EE" sz="1200" b="1">
                <a:solidFill>
                  <a:schemeClr val="tx1"/>
                </a:solidFill>
                <a:effectLst/>
                <a:latin typeface="+mn-lt"/>
                <a:ea typeface="+mn-lt"/>
                <a:cs typeface="+mn-cs"/>
              </a:rPr>
              <a:t>koostöö</a:t>
            </a:r>
            <a:r>
              <a:rPr lang="et-EE" sz="120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i="0">
                <a:solidFill>
                  <a:schemeClr val="tx1"/>
                </a:solidFill>
                <a:effectLst/>
                <a:latin typeface="+mn-lt"/>
                <a:ea typeface="+mn-lt"/>
                <a:cs typeface="+mn-cs"/>
              </a:rPr>
              <a:t>Psühhosotsiaalsete riskide juhtimine ei ole vabatahtlik</a:t>
            </a:r>
            <a:r>
              <a:rPr lang="et-EE" sz="1200" b="0" i="0">
                <a:solidFill>
                  <a:schemeClr val="tx1"/>
                </a:solidFill>
                <a:effectLst/>
                <a:latin typeface="+mn-lt"/>
                <a:ea typeface="+mn-lt"/>
                <a:cs typeface="+mn-cs"/>
              </a:rPr>
              <a:t>.</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Tööandjatel on </a:t>
            </a:r>
            <a:r>
              <a:rPr lang="et-EE" sz="1200" b="1" i="0">
                <a:solidFill>
                  <a:schemeClr val="tx1"/>
                </a:solidFill>
                <a:effectLst/>
                <a:latin typeface="+mn-lt"/>
                <a:ea typeface="+mn-lt"/>
                <a:cs typeface="+mn-cs"/>
              </a:rPr>
              <a:t>õiguslik kohustus kaitsta töötajate tervist ja ohutust</a:t>
            </a:r>
            <a:r>
              <a:rPr lang="et-EE" sz="1200" b="0" i="0">
                <a:solidFill>
                  <a:schemeClr val="tx1"/>
                </a:solidFill>
                <a:effectLst/>
                <a:latin typeface="+mn-lt"/>
                <a:ea typeface="+mn-lt"/>
                <a:cs typeface="+mn-cs"/>
              </a:rPr>
              <a:t> ning see hõlmab selgesõnaliselt vaimset tervist tööohutuse ja töötervishoiu lahutamatu osana.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i="0">
                <a:solidFill>
                  <a:schemeClr val="tx1"/>
                </a:solidFill>
                <a:effectLst/>
                <a:latin typeface="+mn-lt"/>
                <a:ea typeface="+mn-lt"/>
                <a:cs typeface="+mn-cs"/>
              </a:rPr>
              <a:t>Selle kohustuse ja kohapealse tava vahel </a:t>
            </a:r>
            <a:r>
              <a:rPr lang="et-EE" sz="1200" b="0" i="0">
                <a:solidFill>
                  <a:schemeClr val="tx1"/>
                </a:solidFill>
                <a:effectLst/>
                <a:latin typeface="+mn-lt"/>
                <a:ea typeface="+mn-lt"/>
                <a:cs typeface="+mn-cs"/>
              </a:rPr>
              <a:t>on siiski selge vahe.</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Andmed näitavad, et </a:t>
            </a:r>
            <a:r>
              <a:rPr lang="et-EE" sz="1200" b="1" i="0">
                <a:solidFill>
                  <a:schemeClr val="tx1"/>
                </a:solidFill>
                <a:effectLst/>
                <a:latin typeface="+mn-lt"/>
                <a:ea typeface="+mn-lt"/>
                <a:cs typeface="+mn-cs"/>
              </a:rPr>
              <a:t>ainult ligikaudu 39% ettevõtetest teatas, et neil on olemas tööstressi ennetamise tegevuskava</a:t>
            </a:r>
            <a:r>
              <a:rPr lang="et-EE" sz="1200" b="0" i="0">
                <a:solidFill>
                  <a:schemeClr val="tx1"/>
                </a:solidFill>
                <a:effectLst/>
                <a:latin typeface="+mn-lt"/>
                <a:ea typeface="+mn-lt"/>
                <a:cs typeface="+mn-cs"/>
              </a:rPr>
              <a:t>, mis näitab, et struktureeritud lähenemisviisid ei ole ikka veel laialt levinud.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i="0">
                <a:solidFill>
                  <a:schemeClr val="tx1"/>
                </a:solidFill>
                <a:effectLst/>
                <a:latin typeface="+mn-lt"/>
                <a:ea typeface="+mn-lt"/>
                <a:cs typeface="+mn-cs"/>
              </a:rPr>
              <a:t>See rõhutab olulist probleemi meetmete võtmisel</a:t>
            </a:r>
            <a:r>
              <a:rPr lang="et-EE" sz="1200" b="0" i="1">
                <a:solidFill>
                  <a:schemeClr val="tx1"/>
                </a:solidFill>
                <a:effectLst/>
                <a:latin typeface="+mn-lt"/>
                <a:ea typeface="+mn-lt"/>
                <a:cs typeface="+mn-cs"/>
              </a:rPr>
              <a:t>.</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Kuigi </a:t>
            </a:r>
            <a:r>
              <a:rPr lang="et-EE" sz="1200" b="1" i="0">
                <a:solidFill>
                  <a:schemeClr val="tx1"/>
                </a:solidFill>
                <a:effectLst/>
                <a:latin typeface="+mn-lt"/>
                <a:ea typeface="+mn-lt"/>
                <a:cs typeface="+mn-cs"/>
              </a:rPr>
              <a:t>organisatsioonid</a:t>
            </a:r>
            <a:r>
              <a:rPr lang="et-EE" sz="1200" b="0" i="0">
                <a:solidFill>
                  <a:schemeClr val="tx1"/>
                </a:solidFill>
                <a:effectLst/>
                <a:latin typeface="+mn-lt"/>
                <a:ea typeface="+mn-lt"/>
                <a:cs typeface="+mn-cs"/>
              </a:rPr>
              <a:t> võivad </a:t>
            </a:r>
            <a:r>
              <a:rPr lang="et-EE" sz="1200" b="1" i="0">
                <a:solidFill>
                  <a:schemeClr val="tx1"/>
                </a:solidFill>
                <a:effectLst/>
                <a:latin typeface="+mn-lt"/>
                <a:ea typeface="+mn-lt"/>
                <a:cs typeface="+mn-cs"/>
              </a:rPr>
              <a:t>psühhosotsiaalseid riske ära tunda</a:t>
            </a:r>
            <a:r>
              <a:rPr lang="et-EE" sz="1200" b="0" i="0">
                <a:solidFill>
                  <a:schemeClr val="tx1"/>
                </a:solidFill>
                <a:effectLst/>
                <a:latin typeface="+mn-lt"/>
                <a:ea typeface="+mn-lt"/>
                <a:cs typeface="+mn-cs"/>
              </a:rPr>
              <a:t>, </a:t>
            </a:r>
            <a:r>
              <a:rPr lang="et-EE" sz="1200" b="1" i="0">
                <a:solidFill>
                  <a:schemeClr val="tx1"/>
                </a:solidFill>
                <a:effectLst/>
                <a:latin typeface="+mn-lt"/>
                <a:ea typeface="+mn-lt"/>
                <a:cs typeface="+mn-cs"/>
              </a:rPr>
              <a:t>puuduvad neil sageli süstemaatilised </a:t>
            </a:r>
            <a:r>
              <a:rPr lang="et-EE" sz="1200" b="0" i="0">
                <a:solidFill>
                  <a:schemeClr val="tx1"/>
                </a:solidFill>
                <a:effectLst/>
                <a:latin typeface="+mn-lt"/>
                <a:ea typeface="+mn-lt"/>
                <a:cs typeface="+mn-cs"/>
              </a:rPr>
              <a:t>ja vormilised meetmed nende </a:t>
            </a:r>
            <a:r>
              <a:rPr lang="et-EE" sz="1200" b="1" i="0">
                <a:solidFill>
                  <a:schemeClr val="tx1"/>
                </a:solidFill>
                <a:effectLst/>
                <a:latin typeface="+mn-lt"/>
                <a:ea typeface="+mn-lt"/>
                <a:cs typeface="+mn-cs"/>
              </a:rPr>
              <a:t>tõhusaks</a:t>
            </a:r>
            <a:r>
              <a:rPr lang="et-EE" sz="1200" b="0" i="0">
                <a:solidFill>
                  <a:schemeClr val="tx1"/>
                </a:solidFill>
                <a:effectLst/>
                <a:latin typeface="+mn-lt"/>
                <a:ea typeface="+mn-lt"/>
                <a:cs typeface="+mn-cs"/>
              </a:rPr>
              <a:t> käsitlemiseks.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i="0">
                <a:solidFill>
                  <a:schemeClr val="tx1"/>
                </a:solidFill>
                <a:effectLst/>
                <a:latin typeface="+mn-lt"/>
                <a:ea typeface="+mn-lt"/>
                <a:cs typeface="+mn-cs"/>
              </a:rPr>
              <a:t>Lisaks </a:t>
            </a:r>
            <a:r>
              <a:rPr lang="et-EE" sz="1200" b="1" i="0">
                <a:solidFill>
                  <a:schemeClr val="tx1"/>
                </a:solidFill>
                <a:effectLst/>
                <a:latin typeface="+mn-lt"/>
                <a:ea typeface="+mn-lt"/>
                <a:cs typeface="+mn-cs"/>
              </a:rPr>
              <a:t>on olukord kogu Euroopas ebaühtlane</a:t>
            </a:r>
            <a:r>
              <a:rPr lang="et-EE" sz="1200" b="0" i="0">
                <a:solidFill>
                  <a:schemeClr val="tx1"/>
                </a:solidFill>
                <a:effectLst/>
                <a:latin typeface="+mn-lt"/>
                <a:ea typeface="+mn-lt"/>
                <a:cs typeface="+mn-cs"/>
              </a:rPr>
              <a:t>.</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Andmed näitavad, et </a:t>
            </a:r>
            <a:r>
              <a:rPr lang="et-EE" sz="1200" b="1" i="0">
                <a:solidFill>
                  <a:schemeClr val="tx1"/>
                </a:solidFill>
                <a:effectLst/>
                <a:latin typeface="+mn-lt"/>
                <a:ea typeface="+mn-lt"/>
                <a:cs typeface="+mn-cs"/>
              </a:rPr>
              <a:t>teadlikkus, suutlikkus, </a:t>
            </a:r>
            <a:r>
              <a:rPr lang="et-EE" sz="1200" b="0" i="0">
                <a:solidFill>
                  <a:schemeClr val="tx1"/>
                </a:solidFill>
                <a:effectLst/>
                <a:latin typeface="+mn-lt"/>
                <a:ea typeface="+mn-lt"/>
                <a:cs typeface="+mn-cs"/>
              </a:rPr>
              <a:t>ja </a:t>
            </a:r>
            <a:r>
              <a:rPr lang="et-EE" sz="1200" b="1" i="0">
                <a:solidFill>
                  <a:schemeClr val="tx1"/>
                </a:solidFill>
                <a:effectLst/>
                <a:latin typeface="+mn-lt"/>
                <a:ea typeface="+mn-lt"/>
                <a:cs typeface="+mn-cs"/>
              </a:rPr>
              <a:t>ennetusmeetmete võtmine erinevad oluliselt </a:t>
            </a:r>
            <a:r>
              <a:rPr lang="et-EE" sz="1200" b="0" i="0">
                <a:solidFill>
                  <a:schemeClr val="tx1"/>
                </a:solidFill>
                <a:effectLst/>
                <a:latin typeface="+mn-lt"/>
                <a:ea typeface="+mn-lt"/>
                <a:cs typeface="+mn-cs"/>
              </a:rPr>
              <a:t>sektorite, ettevõtete suuruse ja ELi liikmesriikide lõikes.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00"/>
                </a:solidFill>
                <a:effectLst/>
                <a:latin typeface="+mn-lt"/>
                <a:ea typeface="+mn-lt"/>
                <a:cs typeface="ArialMT"/>
              </a:rPr>
              <a:t>Kõigis sektorites ja töökohtadel on </a:t>
            </a:r>
            <a:r>
              <a:rPr lang="et-EE" sz="1200" b="1">
                <a:solidFill>
                  <a:srgbClr val="000000"/>
                </a:solidFill>
                <a:effectLst/>
                <a:latin typeface="+mn-lt"/>
                <a:ea typeface="+mn-lt"/>
                <a:cs typeface="ArialMT"/>
              </a:rPr>
              <a:t>vaja suurendada teadlikkust </a:t>
            </a:r>
            <a:r>
              <a:rPr lang="et-EE" sz="1200">
                <a:solidFill>
                  <a:srgbClr val="000000"/>
                </a:solidFill>
                <a:effectLst/>
                <a:latin typeface="+mn-lt"/>
                <a:ea typeface="+mn-lt"/>
                <a:cs typeface="ArialMT"/>
              </a:rPr>
              <a:t> </a:t>
            </a:r>
            <a:r>
              <a:rPr lang="et-EE" sz="1200" b="1">
                <a:solidFill>
                  <a:srgbClr val="000000"/>
                </a:solidFill>
                <a:effectLst/>
                <a:latin typeface="+mn-lt"/>
                <a:ea typeface="+mn-lt"/>
                <a:cs typeface="ArialMT"/>
              </a:rPr>
              <a:t>psühhosotsiaalsetest riskidest </a:t>
            </a:r>
            <a:r>
              <a:rPr lang="et-EE" sz="1200">
                <a:solidFill>
                  <a:srgbClr val="000000"/>
                </a:solidFill>
                <a:effectLst/>
                <a:latin typeface="+mn-lt"/>
                <a:ea typeface="+mn-lt"/>
                <a:cs typeface="ArialMT"/>
              </a:rPr>
              <a:t>ning parandada arusaamist sellest, et </a:t>
            </a:r>
            <a:r>
              <a:rPr lang="et-EE" sz="1200" b="1">
                <a:solidFill>
                  <a:srgbClr val="000000"/>
                </a:solidFill>
                <a:effectLst/>
                <a:latin typeface="+mn-lt"/>
                <a:ea typeface="+mn-lt"/>
                <a:cs typeface="ArialMT"/>
              </a:rPr>
              <a:t>psühhosotsiaalsete riskidega tegelemine on töötervishoiu ja tööohutuse juhtimise lahutamatu osa</a:t>
            </a:r>
            <a:r>
              <a:rPr lang="et-EE" sz="1200">
                <a:solidFill>
                  <a:srgbClr val="000000"/>
                </a:solidFill>
                <a:effectLst/>
                <a:latin typeface="+mn-lt"/>
                <a:ea typeface="+mn-lt"/>
                <a:cs typeface="ArialMT"/>
              </a:rPr>
              <a:t>. </a:t>
            </a:r>
          </a:p>
          <a:p>
            <a:pPr marL="0" indent="0">
              <a:buNone/>
            </a:pPr>
            <a:endParaRPr lang="en-US" sz="1200" b="0" dirty="0"/>
          </a:p>
          <a:p>
            <a:pPr marL="0" indent="0">
              <a:buNone/>
            </a:pPr>
            <a:r>
              <a:rPr lang="et-EE" sz="1200" b="0"/>
              <a:t>Mõned järgmised aspektid väärivad eritähelepanu ja neid käsitletakse kampaanias: </a:t>
            </a:r>
          </a:p>
          <a:p>
            <a:pPr marL="171450" indent="-171450">
              <a:buFont typeface="Arial" panose="020B0604020202020204" pitchFamily="34" charset="0"/>
              <a:buChar char="•"/>
            </a:pPr>
            <a:r>
              <a:rPr lang="et-EE" sz="1200" b="1"/>
              <a:t>psühhosotsiaalsed riskid, mis kahjustavad ebaproportsionaalselt konkreetseid rühmi</a:t>
            </a:r>
            <a:r>
              <a:rPr lang="et-EE" sz="1200" b="0"/>
              <a:t>;</a:t>
            </a:r>
          </a:p>
          <a:p>
            <a:pPr marL="171450" indent="-171450">
              <a:buFont typeface="Arial" panose="020B0604020202020204" pitchFamily="34" charset="0"/>
              <a:buChar char="•"/>
            </a:pPr>
            <a:r>
              <a:rPr lang="et-EE" sz="1200" b="0"/>
              <a:t>teatud</a:t>
            </a:r>
            <a:r>
              <a:rPr lang="et-EE" sz="1200" b="1"/>
              <a:t> sektorid, milles psühhosotsiaalsete riskide</a:t>
            </a:r>
            <a:r>
              <a:rPr lang="et-EE" sz="1200" b="0"/>
              <a:t> mõju on suurem, näiteks haridus-, tervishoiu- ja haldussektor;</a:t>
            </a:r>
          </a:p>
          <a:p>
            <a:pPr marL="171450" indent="-171450">
              <a:buFont typeface="Arial" panose="020B0604020202020204" pitchFamily="34" charset="0"/>
              <a:buChar char="•"/>
            </a:pPr>
            <a:r>
              <a:rPr lang="et-EE" sz="1200" b="1"/>
              <a:t>digiüleminek</a:t>
            </a:r>
            <a:r>
              <a:rPr lang="et-EE" sz="1200" b="0"/>
              <a:t> ja muutuv </a:t>
            </a:r>
            <a:r>
              <a:rPr lang="et-EE" sz="1200" b="1"/>
              <a:t>töömaailm</a:t>
            </a:r>
            <a:r>
              <a:rPr lang="et-EE" sz="1200" b="0"/>
              <a:t>, mis pakub küll võimalusi, kuid toob kaasa ka uusi riske ja probleeme, mis tuleb lahendada.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t-EE" sz="1200" b="0" i="0">
                <a:solidFill>
                  <a:schemeClr val="tx1"/>
                </a:solidFill>
                <a:effectLst/>
                <a:latin typeface="+mn-lt"/>
                <a:ea typeface="+mn-lt"/>
                <a:cs typeface="+mn-cs"/>
              </a:rPr>
              <a:t>Hoolimata suurenevast teadlikkusest on paljudel töökohtadel endiselt raskusi psühhosotsiaalsete riskidega tõhusalt tegeleda.</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Tõendid näitavad, et </a:t>
            </a:r>
            <a:r>
              <a:rPr lang="et-EE" sz="1200" b="1" i="0">
                <a:solidFill>
                  <a:schemeClr val="tx1"/>
                </a:solidFill>
                <a:effectLst/>
                <a:latin typeface="+mn-lt"/>
                <a:ea typeface="+mn-lt"/>
                <a:cs typeface="+mn-cs"/>
              </a:rPr>
              <a:t>vastumeelsus rääkida avatult on endiselt kõige tavalisem takistus</a:t>
            </a:r>
            <a:r>
              <a:rPr lang="et-EE" sz="1200" b="0" i="0">
                <a:solidFill>
                  <a:schemeClr val="tx1"/>
                </a:solidFill>
                <a:effectLst/>
                <a:latin typeface="+mn-lt"/>
                <a:ea typeface="+mn-lt"/>
                <a:cs typeface="+mn-cs"/>
              </a:rPr>
              <a:t>, mis on sageli seotud häbimärgistamise ja negatiivsete tagajärgede hirmuga.</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t-EE" sz="1200" b="0" i="0">
                <a:solidFill>
                  <a:schemeClr val="tx1"/>
                </a:solidFill>
                <a:effectLst/>
                <a:latin typeface="+mn-lt"/>
                <a:ea typeface="+mn-lt"/>
                <a:cs typeface="+mn-cs"/>
              </a:rPr>
              <a:t>Teine oluline takistus on </a:t>
            </a:r>
            <a:r>
              <a:rPr lang="et-EE" sz="1200" b="1" i="0">
                <a:solidFill>
                  <a:schemeClr val="tx1"/>
                </a:solidFill>
                <a:effectLst/>
                <a:latin typeface="+mn-lt"/>
                <a:ea typeface="+mn-lt"/>
                <a:cs typeface="+mn-cs"/>
              </a:rPr>
              <a:t>kvalifikatsiooni ja teadmiste puudumine</a:t>
            </a:r>
            <a:r>
              <a:rPr lang="et-EE" sz="1200" b="0" i="0">
                <a:solidFill>
                  <a:schemeClr val="tx1"/>
                </a:solidFill>
                <a:effectLst/>
                <a:latin typeface="+mn-lt"/>
                <a:ea typeface="+mn-lt"/>
                <a:cs typeface="+mn-cs"/>
              </a:rPr>
              <a:t>.</a:t>
            </a:r>
            <a:br>
              <a:rPr lang="et-EE" sz="1200" b="0" i="0">
                <a:solidFill>
                  <a:schemeClr val="tx1"/>
                </a:solidFill>
                <a:effectLst/>
                <a:latin typeface="+mn-lt"/>
                <a:ea typeface="+mn-lt"/>
                <a:cs typeface="+mn-cs"/>
              </a:rPr>
            </a:br>
            <a:r>
              <a:rPr lang="et-EE" sz="1200" b="1" i="0">
                <a:solidFill>
                  <a:schemeClr val="tx1"/>
                </a:solidFill>
                <a:effectLst/>
                <a:latin typeface="+mn-lt"/>
                <a:ea typeface="+mn-lt"/>
                <a:cs typeface="+mn-cs"/>
              </a:rPr>
              <a:t>Paljud organisatsioonid</a:t>
            </a:r>
            <a:r>
              <a:rPr lang="et-EE" sz="1200" b="0" i="0">
                <a:solidFill>
                  <a:schemeClr val="tx1"/>
                </a:solidFill>
                <a:effectLst/>
                <a:latin typeface="+mn-lt"/>
                <a:ea typeface="+mn-lt"/>
                <a:cs typeface="+mn-cs"/>
              </a:rPr>
              <a:t> – eelkõige VKEd –</a:t>
            </a:r>
            <a:r>
              <a:rPr lang="et-EE" sz="1200" b="1" i="0">
                <a:solidFill>
                  <a:schemeClr val="tx1"/>
                </a:solidFill>
                <a:effectLst/>
                <a:latin typeface="+mn-lt"/>
                <a:ea typeface="+mn-lt"/>
                <a:cs typeface="+mn-cs"/>
              </a:rPr>
              <a:t>, tunnevad, et neil ei ole psühhosotsiaalsete riskide tõhusaks juhtimiseks õigeid vahendeid, suuniseid ega spetsialisti tuge</a:t>
            </a:r>
            <a:r>
              <a:rPr lang="et-EE" sz="1200" b="0" i="0">
                <a:solidFill>
                  <a:schemeClr val="tx1"/>
                </a:solidFill>
                <a:effectLst/>
                <a:latin typeface="+mn-lt"/>
                <a:ea typeface="+mn-lt"/>
                <a:cs typeface="+mn-cs"/>
              </a:rPr>
              <a:t>.</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t-EE" sz="1200" b="0" i="0">
                <a:solidFill>
                  <a:schemeClr val="tx1"/>
                </a:solidFill>
                <a:effectLst/>
                <a:latin typeface="+mn-lt"/>
                <a:ea typeface="+mn-lt"/>
                <a:cs typeface="+mn-cs"/>
              </a:rPr>
              <a:t>Sellega on tihedalt seotud </a:t>
            </a:r>
            <a:r>
              <a:rPr lang="et-EE" sz="1200" b="1" i="0">
                <a:solidFill>
                  <a:schemeClr val="tx1"/>
                </a:solidFill>
                <a:effectLst/>
                <a:latin typeface="+mn-lt"/>
                <a:ea typeface="+mn-lt"/>
                <a:cs typeface="+mn-cs"/>
              </a:rPr>
              <a:t>asjaolu, et puuduvad ametlikud lähenemisviisid psühhosotsiaalsete riskide hindamiseks ja juhtimiseks</a:t>
            </a:r>
            <a:r>
              <a:rPr lang="et-EE" sz="1200" b="0" i="0">
                <a:solidFill>
                  <a:schemeClr val="tx1"/>
                </a:solidFill>
                <a:effectLst/>
                <a:latin typeface="+mn-lt"/>
                <a:ea typeface="+mn-lt"/>
                <a:cs typeface="+mn-cs"/>
              </a:rPr>
              <a:t>.</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Kuigi on olemas mõned meetmed, </a:t>
            </a:r>
            <a:r>
              <a:rPr lang="et-EE" sz="1200" b="1" i="0">
                <a:solidFill>
                  <a:schemeClr val="tx1"/>
                </a:solidFill>
                <a:effectLst/>
                <a:latin typeface="+mn-lt"/>
                <a:ea typeface="+mn-lt"/>
                <a:cs typeface="+mn-cs"/>
              </a:rPr>
              <a:t>on ainult vähestel VKEdel struktureeritud kavad</a:t>
            </a:r>
            <a:r>
              <a:rPr lang="et-EE" sz="1200" b="0" i="0">
                <a:solidFill>
                  <a:schemeClr val="tx1"/>
                </a:solidFill>
                <a:effectLst/>
                <a:latin typeface="+mn-lt"/>
                <a:ea typeface="+mn-lt"/>
                <a:cs typeface="+mn-cs"/>
              </a:rPr>
              <a:t> ning tegevus on sageli killustatud või keskendub pigem üksikisikutele kui korralduslikele põhjustele (vt järgmine slaid).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t-EE" sz="1200" b="0" i="0">
                <a:solidFill>
                  <a:schemeClr val="tx1"/>
                </a:solidFill>
                <a:effectLst/>
                <a:latin typeface="+mn-lt"/>
                <a:ea typeface="+mn-lt"/>
                <a:cs typeface="+mn-cs"/>
              </a:rPr>
              <a:t>Areng on siiski selgelt positiivne.</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Kogu Euroopas </a:t>
            </a:r>
            <a:r>
              <a:rPr lang="et-EE" sz="1200" b="1" i="0">
                <a:solidFill>
                  <a:schemeClr val="tx1"/>
                </a:solidFill>
                <a:effectLst/>
                <a:latin typeface="+mn-lt"/>
                <a:ea typeface="+mn-lt"/>
                <a:cs typeface="+mn-cs"/>
              </a:rPr>
              <a:t>töötavad ametiasutused ja eri sektorid välja praktilisi juhiseid, vahendeid ja õigusraamistikke</a:t>
            </a:r>
            <a:r>
              <a:rPr lang="et-EE" sz="1200" b="0" i="0">
                <a:solidFill>
                  <a:schemeClr val="tx1"/>
                </a:solidFill>
                <a:effectLst/>
                <a:latin typeface="+mn-lt"/>
                <a:ea typeface="+mn-lt"/>
                <a:cs typeface="+mn-cs"/>
              </a:rPr>
              <a:t>, et toetada ettevõtteid meetmete võtmisel.</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t-EE" sz="1200" b="0" i="0">
                <a:solidFill>
                  <a:schemeClr val="tx1"/>
                </a:solidFill>
                <a:effectLst/>
                <a:latin typeface="+mn-lt"/>
                <a:ea typeface="+mn-lt"/>
                <a:cs typeface="+mn-cs"/>
              </a:rPr>
              <a:t>See tähendab, et ettevõtted ei alusta nullist. Kampaania üks eesmärke on </a:t>
            </a:r>
            <a:r>
              <a:rPr lang="et-EE" sz="1200" b="1" i="0">
                <a:solidFill>
                  <a:schemeClr val="tx1"/>
                </a:solidFill>
                <a:effectLst/>
                <a:latin typeface="+mn-lt"/>
                <a:ea typeface="+mn-lt"/>
                <a:cs typeface="+mn-cs"/>
              </a:rPr>
              <a:t>suurendada teadlikkust olemasolevatest teadmistest ja headest tavadest ning toetada psühhosotsiaalsete riskide süstemaatilist juhtimist soodustavate lähenemisviiside väljatöötamist</a:t>
            </a:r>
            <a:r>
              <a:rPr lang="et-EE"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i="0">
                <a:solidFill>
                  <a:schemeClr val="tx1"/>
                </a:solidFill>
                <a:effectLst/>
                <a:latin typeface="+mn-lt"/>
                <a:ea typeface="+mn-lt"/>
                <a:cs typeface="+mn-cs"/>
              </a:rPr>
              <a:t>Üksikasjalikum teave ennetusmeetmete kohta</a:t>
            </a:r>
            <a:r>
              <a:rPr lang="et-EE" sz="1200" i="0">
                <a:solidFill>
                  <a:schemeClr val="tx1"/>
                </a:solidFill>
                <a:effectLst/>
                <a:latin typeface="+mn-lt"/>
                <a:ea typeface="+mn-lt"/>
                <a:cs typeface="+mn-cs"/>
              </a:rPr>
              <a:t> </a:t>
            </a:r>
            <a:r>
              <a:rPr lang="et-EE" sz="1200" b="0" i="0">
                <a:solidFill>
                  <a:schemeClr val="tx1"/>
                </a:solidFill>
                <a:effectLst/>
                <a:latin typeface="+mn-lt"/>
                <a:ea typeface="+mn-lt"/>
                <a:cs typeface="+mn-cs"/>
              </a:rPr>
              <a:t>on allpool</a:t>
            </a:r>
            <a:r>
              <a:rPr lang="et-EE" sz="1200" i="0">
                <a:solidFill>
                  <a:schemeClr val="tx1"/>
                </a:solidFill>
                <a:effectLst/>
                <a:latin typeface="+mn-lt"/>
                <a:ea typeface="+mn-lt"/>
                <a:cs typeface="+mn-cs"/>
              </a:rPr>
              <a:t>. </a:t>
            </a:r>
            <a:r>
              <a:rPr lang="et-EE" sz="1200" b="0" i="0">
                <a:solidFill>
                  <a:schemeClr val="tx1"/>
                </a:solidFill>
                <a:effectLst/>
                <a:latin typeface="+mn-lt"/>
                <a:ea typeface="+mn-lt"/>
                <a:cs typeface="+mn-cs"/>
              </a:rPr>
              <a:t>Oluline on järgmine: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200" b="1" i="0">
                <a:solidFill>
                  <a:schemeClr val="tx1"/>
                </a:solidFill>
                <a:effectLst/>
                <a:latin typeface="+mn-lt"/>
                <a:ea typeface="+mn-lt"/>
                <a:cs typeface="+mn-cs"/>
              </a:rPr>
              <a:t>lülitada psühhosotsiaalsed riskid riskide hindamisse ja juhtimisse</a:t>
            </a:r>
            <a:r>
              <a:rPr lang="et-EE" sz="1200" b="0" i="0">
                <a:solidFill>
                  <a:schemeClr val="tx1"/>
                </a:solidFill>
                <a:effectLst/>
                <a:latin typeface="+mn-lt"/>
                <a:ea typeface="+mn-lt"/>
                <a:cs typeface="+mn-cs"/>
              </a:rPr>
              <a:t>, tagades töötajate sisulise osalemise kogu protsessi vältel;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200" b="1" i="0">
                <a:solidFill>
                  <a:schemeClr val="tx1"/>
                </a:solidFill>
                <a:effectLst/>
                <a:latin typeface="+mn-lt"/>
                <a:ea typeface="+mn-lt"/>
                <a:cs typeface="+mn-cs"/>
              </a:rPr>
              <a:t>edendada toetavat juhtimist ja avatud töökultuuri</a:t>
            </a:r>
            <a:r>
              <a:rPr lang="et-EE" sz="1200" b="0" i="0">
                <a:solidFill>
                  <a:schemeClr val="tx1"/>
                </a:solidFill>
                <a:effectLst/>
                <a:latin typeface="+mn-lt"/>
                <a:ea typeface="+mn-lt"/>
                <a:cs typeface="+mn-cs"/>
              </a:rPr>
              <a:t>, milles juhid näitavad eeskuju ja innustavad dialoogi;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200" b="1" i="0">
                <a:solidFill>
                  <a:schemeClr val="tx1"/>
                </a:solidFill>
                <a:effectLst/>
                <a:latin typeface="+mn-lt"/>
                <a:ea typeface="+mn-lt"/>
                <a:cs typeface="+mn-cs"/>
              </a:rPr>
              <a:t>kavandada töökorraldusi, </a:t>
            </a:r>
            <a:r>
              <a:rPr lang="et-EE" sz="1200" b="0" i="0">
                <a:solidFill>
                  <a:schemeClr val="tx1"/>
                </a:solidFill>
                <a:effectLst/>
                <a:latin typeface="+mn-lt"/>
                <a:ea typeface="+mn-lt"/>
                <a:cs typeface="+mn-cs"/>
              </a:rPr>
              <a:t>mis tagavad sobiva töökoormuse, selged rollid, piisavad ressursid ja asjakohasel tasemel autonoomia;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200" b="1" i="0">
                <a:solidFill>
                  <a:schemeClr val="tx1"/>
                </a:solidFill>
                <a:effectLst/>
                <a:latin typeface="+mn-lt"/>
                <a:ea typeface="+mn-lt"/>
                <a:cs typeface="+mn-cs"/>
              </a:rPr>
              <a:t>ennetada vägivalda, ahistamist ja kahjulikku sotsiaalset käitumist</a:t>
            </a:r>
            <a:r>
              <a:rPr lang="et-EE" sz="1200" b="0" i="0">
                <a:solidFill>
                  <a:schemeClr val="tx1"/>
                </a:solidFill>
                <a:effectLst/>
                <a:latin typeface="+mn-lt"/>
                <a:ea typeface="+mn-lt"/>
                <a:cs typeface="+mn-cs"/>
              </a:rPr>
              <a:t> selgete poliitikameetmete, teatamismenetluste ja varajase sekkumise abil;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200" b="1" i="0">
                <a:solidFill>
                  <a:schemeClr val="tx1"/>
                </a:solidFill>
                <a:effectLst/>
                <a:latin typeface="+mn-lt"/>
                <a:ea typeface="+mn-lt"/>
                <a:cs typeface="+mn-cs"/>
              </a:rPr>
              <a:t>suurendada teadlikkust, oskusi ja toetust</a:t>
            </a:r>
            <a:r>
              <a:rPr lang="et-EE" sz="1200" b="0" i="0">
                <a:solidFill>
                  <a:schemeClr val="tx1"/>
                </a:solidFill>
                <a:effectLst/>
                <a:latin typeface="+mn-lt"/>
                <a:ea typeface="+mn-lt"/>
                <a:cs typeface="+mn-cs"/>
              </a:rPr>
              <a:t>, vähendades häbimärgistamist, pakkudes koolitust ja edendades sotsiaalset tuge töökohal.</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chemeClr val="tx1"/>
                </a:solidFill>
                <a:effectLst/>
                <a:latin typeface="+mn-lt"/>
                <a:ea typeface="+mn-lt"/>
                <a:cs typeface="+mn-cs"/>
              </a:rPr>
              <a:t>Psühhosotsiaalsete riskide edukaks ennetamiseks ja juhtimiseks on otsustava tähtsusega ka muud tegurid.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200" b="1">
                <a:solidFill>
                  <a:schemeClr val="tx1"/>
                </a:solidFill>
                <a:effectLst/>
                <a:latin typeface="+mn-lt"/>
                <a:ea typeface="+mn-lt"/>
                <a:cs typeface="+mn-cs"/>
              </a:rPr>
              <a:t>Juhtkonna pühendumus kui eeltingimus</a:t>
            </a:r>
            <a:r>
              <a:rPr lang="et-EE" sz="1200">
                <a:solidFill>
                  <a:schemeClr val="tx1"/>
                </a:solidFill>
                <a:effectLst/>
                <a:latin typeface="+mn-lt"/>
                <a:ea typeface="+mn-lt"/>
                <a:cs typeface="+mn-cs"/>
              </a:rPr>
              <a:t> – Kui juhid on aktiivselt kaasatud, toetavad töötajaid igas etapis ja näitavad eeskuju, näitavad nad tõelist pühendumust hea töökeskkonna loomisele. Juhtkonna selge pühendumuse ja kaasatuseta ei ole võimalik leida edukat lähenemisviisi psühhosotsiaalsete riskide nõuetekohaseks ennetamiseks. </a:t>
            </a:r>
          </a:p>
          <a:p>
            <a:pPr marL="171450" lvl="0" indent="-171450">
              <a:buFont typeface="Arial" panose="020B0604020202020204" pitchFamily="34" charset="0"/>
              <a:buChar char="•"/>
            </a:pPr>
            <a:r>
              <a:rPr lang="et-EE" sz="1200" b="1">
                <a:solidFill>
                  <a:schemeClr val="tx1"/>
                </a:solidFill>
                <a:effectLst/>
                <a:latin typeface="+mn-lt"/>
                <a:ea typeface="+mn-lt"/>
                <a:cs typeface="+mn-cs"/>
              </a:rPr>
              <a:t>Töötajate kaasamine protsessi </a:t>
            </a:r>
            <a:r>
              <a:rPr lang="et-EE" sz="1200">
                <a:solidFill>
                  <a:schemeClr val="tx1"/>
                </a:solidFill>
                <a:effectLst/>
                <a:latin typeface="+mn-lt"/>
                <a:ea typeface="+mn-lt"/>
                <a:cs typeface="+mn-cs"/>
              </a:rPr>
              <a:t>– Töötajate ja nende esindajatega suhtlemine aitab tuvastada ja prioriseerida kõige olulisemaid lahendamist vajavaid küsimusi. Samuti annab see töötajatele omanikutunde elluviidavate muudatuste suhtes, suurendades pühendumust ja kaasamist. Sobivate lahenduste leidmine on lõppkokkuvõttes palju tõhusam, kui töötajatel on sõnaõigus ja nende arvamusi austatakse.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et-EE" b="1"/>
              <a:t>Vägivald töökohal on mitmetahuline probleem. </a:t>
            </a:r>
            <a:r>
              <a:rPr lang="et-EE"/>
              <a:t>See võib avalduda ühekordse juhtumina, näiteks füüsilise rünnakuna, või korduvate tegudena, mis töötajat hirmutavad või alandavad, nagu ahistamise või kiusamise puhul. Seda võivad ajendada teatud eesmärgid, sealhulgas rassiline, etniline või sooline vihkamine. Selle toimepanijaid võib olla mitu ja nad võivad mõnikord üksteisega kattuda, näiteks töökaaslased, juhid, kliendid või ka isikud, kellel puudub seos ettevõtte või selle töötajatega.</a:t>
            </a:r>
          </a:p>
          <a:p>
            <a:pPr algn="just"/>
            <a:endParaRPr lang="en-US" dirty="0"/>
          </a:p>
          <a:p>
            <a:pPr algn="just"/>
            <a:r>
              <a:rPr lang="et-EE" b="1"/>
              <a:t>Vägivald töökohal on oluline stressi tekitaja ja võib põhjustada terviseprobleeme</a:t>
            </a:r>
            <a:r>
              <a:rPr lang="et-EE"/>
              <a:t>. Vahetu kahju, olgu see siis füüsiline või psühholoogiline vägivald, võib olla traumeeriv ja pikas perspektiivis psühholoogiliselt kahjustav, põhjustades raskeid terviseprobleeme, nagu depressioon, enesehinnangu langus või unehäired.</a:t>
            </a:r>
          </a:p>
          <a:p>
            <a:pPr algn="just"/>
            <a:endParaRPr lang="en-US" dirty="0"/>
          </a:p>
          <a:p>
            <a:pPr algn="just"/>
            <a:r>
              <a:rPr lang="et-EE"/>
              <a:t>Eurofoundi poolt 2021. aastal läbi viidud Euroopa töötingimuste telefoniküsitlus (EWCTS) näitas, et </a:t>
            </a:r>
            <a:r>
              <a:rPr lang="et-EE" b="0"/>
              <a:t>keskmiselt </a:t>
            </a:r>
            <a:r>
              <a:rPr lang="et-EE" b="1"/>
              <a:t>koges ligikaudu 13% ELi töötajatest töökohal mingisugust ebasoovitavat sotsiaalset käitumist</a:t>
            </a:r>
            <a:r>
              <a:rPr lang="et-EE"/>
              <a:t>.</a:t>
            </a:r>
          </a:p>
          <a:p>
            <a:pPr algn="just"/>
            <a:endParaRPr lang="en-US" dirty="0"/>
          </a:p>
          <a:p>
            <a:pPr algn="just"/>
            <a:r>
              <a:rPr lang="et-EE" b="1"/>
              <a:t>Naised teatavad töökohal esinevast ebasobivast sotsiaalsest käitumisest sagedamini</a:t>
            </a:r>
            <a:r>
              <a:rPr lang="et-EE"/>
              <a:t>. Eurostati, FRA ja EIGE ühiselt korraldatud ELi soolise vägivalla uuringus leiti hiljuti järgmist:</a:t>
            </a:r>
          </a:p>
          <a:p>
            <a:pPr marL="171450" indent="-171450" algn="just">
              <a:buFont typeface="Arial" panose="020B0604020202020204" pitchFamily="34" charset="0"/>
              <a:buChar char="•"/>
            </a:pPr>
            <a:r>
              <a:rPr lang="et-EE" b="1"/>
              <a:t>30,8% naistest on oma elu jooksul kogenud töökohal seksuaalset ahistamist</a:t>
            </a:r>
            <a:r>
              <a:rPr lang="et-EE" b="0"/>
              <a:t>;</a:t>
            </a:r>
            <a:r>
              <a:rPr lang="et-EE"/>
              <a:t> </a:t>
            </a:r>
            <a:r>
              <a:rPr lang="et-EE" b="1"/>
              <a:t> </a:t>
            </a:r>
          </a:p>
          <a:p>
            <a:pPr marL="171450" indent="-171450" algn="just">
              <a:buFont typeface="Arial" panose="020B0604020202020204" pitchFamily="34" charset="0"/>
              <a:buChar char="•"/>
            </a:pPr>
            <a:r>
              <a:rPr lang="et-EE" b="1"/>
              <a:t>4,3% naistest on viimase 12 kuu jooksul kogenud seksuaalset ahistamist</a:t>
            </a:r>
            <a:r>
              <a:rPr lang="et-EE" b="0"/>
              <a:t>; </a:t>
            </a:r>
          </a:p>
          <a:p>
            <a:pPr marL="171450" indent="-171450" algn="just">
              <a:buFont typeface="Arial" panose="020B0604020202020204" pitchFamily="34" charset="0"/>
              <a:buChar char="•"/>
            </a:pPr>
            <a:r>
              <a:rPr lang="et-EE" b="1"/>
              <a:t>noored naised</a:t>
            </a:r>
            <a:r>
              <a:rPr lang="et-EE"/>
              <a:t> teatavad suuremast levimusest: </a:t>
            </a:r>
            <a:r>
              <a:rPr lang="et-EE" b="1"/>
              <a:t>kaks viiendikku on elu jooksul kogenud seksuaalset ahistamist töökohal.</a:t>
            </a:r>
          </a:p>
          <a:p>
            <a:pPr algn="just"/>
            <a:endParaRPr lang="en-US" dirty="0"/>
          </a:p>
          <a:p>
            <a:pPr algn="just"/>
            <a:r>
              <a:rPr lang="et-EE" b="1"/>
              <a:t>Töö üha suurenev digiüleminek</a:t>
            </a:r>
            <a:r>
              <a:rPr lang="et-EE"/>
              <a:t> ning info- ja kommunikatsioonitehnoloogia (IKT) kasvav kasutamine ja sellele tuginemine töökohal on </a:t>
            </a:r>
            <a:r>
              <a:rPr lang="et-EE" b="1"/>
              <a:t>tekitanud uusi antisotsiaalse käitumise vorme</a:t>
            </a:r>
            <a:r>
              <a:rPr lang="et-EE"/>
              <a:t>, sealhulgas küberkiusamist ja ahistamist veebis.</a:t>
            </a:r>
          </a:p>
          <a:p>
            <a:pPr algn="just"/>
            <a:r>
              <a:rPr lang="et-EE"/>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t-EE"/>
              <a:t>Üldiselt on </a:t>
            </a:r>
            <a:r>
              <a:rPr lang="et-EE" b="1"/>
              <a:t>27,2% naistest kogenud töökohal seksuaalset ahistamist meestoimepanija poolt</a:t>
            </a:r>
            <a:r>
              <a:rPr lang="et-EE"/>
              <a:t> ja </a:t>
            </a:r>
            <a:r>
              <a:rPr lang="et-EE" b="1"/>
              <a:t>30,8% naistest on kogenud seksuaalset ahistamist töökohal mis tahes toimepanija poolt</a:t>
            </a:r>
            <a:r>
              <a:rPr lang="et-EE"/>
              <a:t>.</a:t>
            </a:r>
          </a:p>
          <a:p>
            <a:pPr marL="0" indent="0">
              <a:buFont typeface="Arial" panose="020B0604020202020204" pitchFamily="34" charset="0"/>
              <a:buNone/>
            </a:pPr>
            <a:r>
              <a:rPr lang="et-EE"/>
              <a:t> </a:t>
            </a:r>
          </a:p>
          <a:p>
            <a:pPr marL="171450" indent="-171450">
              <a:buFont typeface="Arial" panose="020B0604020202020204" pitchFamily="34" charset="0"/>
              <a:buChar char="•"/>
            </a:pPr>
            <a:r>
              <a:rPr lang="et-EE"/>
              <a:t>Nende tulemuste põhjal on võimalik järeldada, et enamiku naiste seksuaalse ahistamise juhtumeid panevad toime mehed.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t-EE"/>
              <a:t>Seoses </a:t>
            </a:r>
            <a:r>
              <a:rPr lang="et-EE" b="1"/>
              <a:t>meestoimepanijatega</a:t>
            </a:r>
            <a:r>
              <a:rPr lang="et-EE"/>
              <a:t> on näitajad järgmised:</a:t>
            </a:r>
          </a:p>
          <a:p>
            <a:pPr marL="0" indent="0">
              <a:buFont typeface="Arial" panose="020B0604020202020204" pitchFamily="34" charset="0"/>
              <a:buNone/>
            </a:pPr>
            <a:r>
              <a:rPr lang="et-EE"/>
              <a:t>      - </a:t>
            </a:r>
            <a:r>
              <a:rPr lang="et-EE" b="1"/>
              <a:t>15,8% naistest </a:t>
            </a:r>
            <a:r>
              <a:rPr lang="et-EE"/>
              <a:t>27 ELi liikmesriigis märkis, et neid on seksuaalselt ahistanud töökaaslane; </a:t>
            </a:r>
          </a:p>
          <a:p>
            <a:pPr marL="0" indent="0">
              <a:buFont typeface="Arial" panose="020B0604020202020204" pitchFamily="34" charset="0"/>
              <a:buNone/>
            </a:pPr>
            <a:r>
              <a:rPr lang="et-EE"/>
              <a:t>      - </a:t>
            </a:r>
            <a:r>
              <a:rPr lang="et-EE" b="1"/>
              <a:t>7,4% märkis, et neid on seksuaalselt ahistanud </a:t>
            </a:r>
            <a:r>
              <a:rPr lang="et-EE"/>
              <a:t>ülemus või juht; </a:t>
            </a:r>
          </a:p>
          <a:p>
            <a:pPr marL="0" indent="0">
              <a:buFont typeface="Arial" panose="020B0604020202020204" pitchFamily="34" charset="0"/>
              <a:buNone/>
            </a:pPr>
            <a:r>
              <a:rPr lang="et-EE"/>
              <a:t>      - </a:t>
            </a:r>
            <a:r>
              <a:rPr lang="et-EE" b="1"/>
              <a:t>9,3% märkis, et neid on töökohal seksuaalselt ahistanud teine mees</a:t>
            </a:r>
            <a:r>
              <a:rPr lang="et-EE"/>
              <a:t>, sealhulgas klient või teenuse saaja.</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et-EE"/>
              <a:t>Töökohal toimuv vägivald ja ahistamine ei ole probleemid, mis on olulised vaid siis, kui juhtub midagi tõsist. </a:t>
            </a:r>
          </a:p>
          <a:p>
            <a:pPr algn="just"/>
            <a:endParaRPr lang="en-US" dirty="0"/>
          </a:p>
          <a:p>
            <a:pPr algn="just"/>
            <a:r>
              <a:rPr lang="et-EE"/>
              <a:t>Vägivalla ennetamisega saab tegeleda järgmiselt: </a:t>
            </a:r>
          </a:p>
          <a:p>
            <a:pPr marL="171450" indent="-171450" algn="just">
              <a:buFont typeface="Arial" panose="020B0604020202020204" pitchFamily="34" charset="0"/>
              <a:buChar char="•"/>
            </a:pPr>
            <a:r>
              <a:rPr lang="et-EE" b="1"/>
              <a:t>selgitada, mis on lugupidav käitumine,</a:t>
            </a:r>
            <a:r>
              <a:rPr lang="et-EE"/>
              <a:t> määrata kindlaks rollid ja tagada, et probleemide tekkides mõistetaks ootusi;</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b="1">
                <a:cs typeface="Arial"/>
              </a:rPr>
              <a:t>uurida põhjusi või toetavaid tegureid</a:t>
            </a:r>
            <a:r>
              <a:rPr lang="et-EE" b="0">
                <a:cs typeface="Arial"/>
              </a:rPr>
              <a:t>,</a:t>
            </a:r>
            <a:r>
              <a:rPr lang="et-EE" b="1">
                <a:cs typeface="Arial"/>
              </a:rPr>
              <a:t> </a:t>
            </a:r>
            <a:r>
              <a:rPr lang="et-EE" b="0">
                <a:cs typeface="Arial"/>
              </a:rPr>
              <a:t>sest iga olukord võib anda kasulikku teavet selle kohta, mis on teie ettevõttes riskid, näiteks töökoormusest tulenev surve, üksi töötamine, suhtlemine teenuse saajatega, digitaalses suhtluses ebamäärased piirid või puudulik igapäevane järelevalve; </a:t>
            </a:r>
          </a:p>
          <a:p>
            <a:pPr marL="171450" indent="-171450" algn="just">
              <a:buFont typeface="Arial" panose="020B0604020202020204" pitchFamily="34" charset="0"/>
              <a:buChar char="•"/>
            </a:pPr>
            <a:r>
              <a:rPr lang="et-EE" b="1"/>
              <a:t>reageerida probleemidele õiglaselt ja tõhusalt, et (taas)tekitada usaldus ja tagada, et need ei korduks</a:t>
            </a:r>
            <a:r>
              <a:rPr lang="et-EE" b="0"/>
              <a:t>,</a:t>
            </a:r>
            <a:r>
              <a:rPr lang="et-EE" b="1"/>
              <a:t> </a:t>
            </a:r>
            <a:r>
              <a:rPr lang="et-EE"/>
              <a:t>näiteks luua töötajatele konfidentsiaalne keskkond, milles nad saavad oma arvamust avaldada, kuulata nad ära ja registreerida juhtunu olulised asjaolud;</a:t>
            </a:r>
          </a:p>
          <a:p>
            <a:pPr marL="171450" indent="-171450" algn="just">
              <a:buFont typeface="Arial" panose="020B0604020202020204" pitchFamily="34" charset="0"/>
              <a:buChar char="•"/>
            </a:pPr>
            <a:r>
              <a:rPr lang="et-EE" b="1"/>
              <a:t>tuvastada parandamist vajavad valdkonnad</a:t>
            </a:r>
            <a:r>
              <a:rPr lang="et-EE"/>
              <a:t>: need võivad olla teie ettevõttes esinevad probleemid või riskid, nt töökoormusest tulenev surve, üksi töötamine, suhtlemine klientidega, ebaselged piirid digisuhtluses või halb igapäevane järelevalve; </a:t>
            </a:r>
          </a:p>
          <a:p>
            <a:pPr marL="171450" indent="-171450" algn="just">
              <a:buFont typeface="Arial" panose="020B0604020202020204" pitchFamily="34" charset="0"/>
              <a:buChar char="•"/>
            </a:pPr>
            <a:r>
              <a:rPr lang="et-EE" b="1"/>
              <a:t>kaasata töötajad</a:t>
            </a:r>
            <a:r>
              <a:rPr lang="et-EE"/>
              <a:t>, et edendada pühendumust, usaldust ja ühist vastutust vägivalla ennetamise eest;</a:t>
            </a:r>
          </a:p>
          <a:p>
            <a:pPr marL="171450" indent="-171450" algn="just">
              <a:buFont typeface="Arial" panose="020B0604020202020204" pitchFamily="34" charset="0"/>
              <a:buChar char="•"/>
            </a:pPr>
            <a:r>
              <a:rPr lang="et-EE" b="1"/>
              <a:t>olla organisatsioonina eeskujuks </a:t>
            </a:r>
            <a:r>
              <a:rPr lang="et-EE"/>
              <a:t>, et näidata nii sõnade kui tegudega, et vägivalla ennetamine on prioriteet ja väärtus.   </a:t>
            </a:r>
          </a:p>
          <a:p>
            <a:pPr algn="just"/>
            <a:endParaRPr lang="en-US" b="1" dirty="0"/>
          </a:p>
          <a:p>
            <a:r>
              <a:rPr lang="et-EE" b="1"/>
              <a:t>Kampaaniavahend</a:t>
            </a:r>
            <a:r>
              <a:rPr lang="et-EE"/>
              <a:t>: peatselt valmiv juhend vägivalla ohjamise ja ennetamise kohta keskmise suurusega ettevõtjate jaoks.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t-EE" sz="1200" b="1"/>
              <a:t>Luu- ja lihaskonna vaevused</a:t>
            </a:r>
          </a:p>
          <a:p>
            <a:pPr marL="171450" indent="-171450">
              <a:buFont typeface="Arial" panose="020B0604020202020204" pitchFamily="34" charset="0"/>
              <a:buChar char="•"/>
            </a:pPr>
            <a:r>
              <a:rPr lang="et-EE" sz="1200" b="0"/>
              <a:t>suured tööalased nõuded, vähene kontroll ja stress võivad suurendada luu- ja lihaskonna vaevuste riski ja raskust;</a:t>
            </a:r>
          </a:p>
          <a:p>
            <a:pPr marL="171450" indent="-171450">
              <a:buFont typeface="Arial" panose="020B0604020202020204" pitchFamily="34" charset="0"/>
              <a:buChar char="•"/>
            </a:pPr>
            <a:r>
              <a:rPr lang="et-EE" sz="1200" b="0"/>
              <a:t>luu- ja lihaskonna vaevused võivad kahjustada vaimset heaolu, vastupidavust ja töövõimet;</a:t>
            </a:r>
          </a:p>
          <a:p>
            <a:pPr marL="171450" indent="-171450">
              <a:buFont typeface="Arial" panose="020B0604020202020204" pitchFamily="34" charset="0"/>
              <a:buChar char="•"/>
            </a:pPr>
            <a:r>
              <a:rPr lang="et-EE" sz="1200" b="0"/>
              <a:t>psühhosotsiaalsed riskid võivad edasi lükata taastumist ja tööle naasmist.</a:t>
            </a:r>
          </a:p>
          <a:p>
            <a:pPr marL="0" indent="0">
              <a:buNone/>
            </a:pPr>
            <a:r>
              <a:rPr lang="et-EE" sz="1200" b="1"/>
              <a:t>Vaimset tervist mõjutavad keskkonnategurid </a:t>
            </a:r>
          </a:p>
          <a:p>
            <a:pPr marL="171450" indent="-171450">
              <a:buFont typeface="Arial" panose="020B0604020202020204" pitchFamily="34" charset="0"/>
              <a:buChar char="•"/>
            </a:pPr>
            <a:r>
              <a:rPr lang="et-EE" sz="1200" b="0"/>
              <a:t>füüsikalised tingimused, nt müra, temperatuur ja kokkupuude kemikaalidega, võivad suurendada stressi ja väsimust;</a:t>
            </a:r>
          </a:p>
          <a:p>
            <a:pPr marL="171450" indent="-171450">
              <a:buFont typeface="Arial" panose="020B0604020202020204" pitchFamily="34" charset="0"/>
              <a:buChar char="•"/>
            </a:pPr>
            <a:r>
              <a:rPr lang="et-EE" sz="1200" b="0"/>
              <a:t>need tingimused on sageli seotud töökoormuse, ajasurve ja organisatsiooniliste teguritega;</a:t>
            </a:r>
          </a:p>
          <a:p>
            <a:pPr marL="171450" indent="-171450">
              <a:buFont typeface="Arial" panose="020B0604020202020204" pitchFamily="34" charset="0"/>
              <a:buChar char="•"/>
            </a:pPr>
            <a:r>
              <a:rPr lang="et-EE" sz="1200" b="0"/>
              <a:t>kombineeritud kokkupuude võib suurendada vaimset pinget ja ohutusriske.</a:t>
            </a:r>
          </a:p>
          <a:p>
            <a:pPr marL="0" indent="0">
              <a:buNone/>
            </a:pPr>
            <a:r>
              <a:rPr lang="et-EE" sz="1200" b="1" noProof="0"/>
              <a:t>Tööõnnetused ja vaimne tervis</a:t>
            </a:r>
          </a:p>
          <a:p>
            <a:pPr marL="171450" indent="-171450">
              <a:buFont typeface="Arial" panose="020B0604020202020204" pitchFamily="34" charset="0"/>
              <a:buChar char="•"/>
            </a:pPr>
            <a:r>
              <a:rPr lang="et-EE" sz="1200" b="0" noProof="0"/>
              <a:t>psühhosotsiaalsed riskid (nt väsimus, ajasurve) võivad suurendada tööõnnetuste riski;</a:t>
            </a:r>
          </a:p>
          <a:p>
            <a:pPr marL="171450" indent="-171450">
              <a:buFont typeface="Arial" panose="020B0604020202020204" pitchFamily="34" charset="0"/>
              <a:buChar char="•"/>
            </a:pPr>
            <a:r>
              <a:rPr lang="et-EE" sz="1200" b="0" noProof="0"/>
              <a:t>õnnetused ja vigastused võivad tekitada vaimse tervise probleeme;</a:t>
            </a:r>
          </a:p>
          <a:p>
            <a:pPr marL="171450" indent="-171450">
              <a:buFont typeface="Arial" panose="020B0604020202020204" pitchFamily="34" charset="0"/>
              <a:buChar char="•"/>
            </a:pPr>
            <a:r>
              <a:rPr lang="et-EE" sz="1200" b="0" noProof="0"/>
              <a:t>ohutust mõjutavad nii füüsikalised kui ka organisatsioonilised tegurid. </a:t>
            </a:r>
          </a:p>
          <a:p>
            <a:pPr marL="171450" indent="-171450">
              <a:buFont typeface="Arial" panose="020B0604020202020204" pitchFamily="34" charset="0"/>
              <a:buChar char="•"/>
            </a:pPr>
            <a:endParaRPr lang="en-US" sz="1200" b="0" noProof="0" dirty="0"/>
          </a:p>
          <a:p>
            <a:r>
              <a:rPr lang="et-EE" sz="1200" b="0" noProof="0"/>
              <a:t>NB! </a:t>
            </a:r>
            <a:r>
              <a:rPr lang="et-EE" sz="1200" b="1" noProof="0">
                <a:solidFill>
                  <a:schemeClr val="tx1"/>
                </a:solidFill>
                <a:effectLst/>
                <a:latin typeface="+mn-lt"/>
                <a:ea typeface="+mn-lt"/>
                <a:cs typeface="+mn-cs"/>
              </a:rPr>
              <a:t>O</a:t>
            </a:r>
            <a:r>
              <a:rPr lang="et-EE" sz="1200" b="1">
                <a:solidFill>
                  <a:schemeClr val="tx1"/>
                </a:solidFill>
                <a:effectLst/>
                <a:latin typeface="+mn-lt"/>
                <a:ea typeface="+mn-lt"/>
                <a:cs typeface="+mn-cs"/>
              </a:rPr>
              <a:t>hutuse tulemuslikkusega mõõdetakse organisatsiooni töötajate ohutuse ja tervise kaitseks tehtavate pingutuste tõhusust.</a:t>
            </a:r>
          </a:p>
          <a:p>
            <a:r>
              <a:rPr lang="et-EE" sz="1200">
                <a:solidFill>
                  <a:schemeClr val="tx1"/>
                </a:solidFill>
                <a:effectLst/>
                <a:latin typeface="+mn-lt"/>
                <a:ea typeface="+mn-lt"/>
                <a:cs typeface="+mn-cs"/>
              </a:rPr>
              <a:t>Seda hinnatakse tavaliselt järgmise põhjal.</a:t>
            </a:r>
          </a:p>
          <a:p>
            <a:pPr marL="171450" indent="-171450">
              <a:buFont typeface="Arial" panose="020B0604020202020204" pitchFamily="34" charset="0"/>
              <a:buChar char="•"/>
            </a:pPr>
            <a:r>
              <a:rPr lang="et-EE" sz="1200" b="1">
                <a:solidFill>
                  <a:schemeClr val="tx1"/>
                </a:solidFill>
                <a:effectLst/>
                <a:latin typeface="+mn-lt"/>
                <a:ea typeface="+mn-lt"/>
                <a:cs typeface="+mn-cs"/>
              </a:rPr>
              <a:t>Mahajäävad näitajad (tulemused)</a:t>
            </a:r>
          </a:p>
          <a:p>
            <a:r>
              <a:rPr lang="et-EE" sz="1200">
                <a:solidFill>
                  <a:schemeClr val="tx1"/>
                </a:solidFill>
                <a:effectLst/>
                <a:latin typeface="+mn-lt"/>
                <a:ea typeface="+mn-lt"/>
                <a:cs typeface="+mn-cs"/>
              </a:rPr>
              <a:t>Need näitajad mõõdavad juba toimunud sündmusi, nagu õnnetuste, vigastuste või ohuolukordade arv ja töölt puudumine tööga seotud terviseprobleemide tõttu.</a:t>
            </a:r>
          </a:p>
          <a:p>
            <a:pPr marL="171450" indent="-171450">
              <a:buFont typeface="Arial" panose="020B0604020202020204" pitchFamily="34" charset="0"/>
              <a:buChar char="•"/>
            </a:pPr>
            <a:r>
              <a:rPr lang="et-EE" sz="1200" b="1">
                <a:solidFill>
                  <a:schemeClr val="tx1"/>
                </a:solidFill>
                <a:effectLst/>
                <a:latin typeface="+mn-lt"/>
                <a:ea typeface="+mn-lt"/>
                <a:cs typeface="+mn-cs"/>
              </a:rPr>
              <a:t>Juhtivad näitajad (ennetustegevus)</a:t>
            </a:r>
          </a:p>
          <a:p>
            <a:r>
              <a:rPr lang="et-EE" sz="1200">
                <a:solidFill>
                  <a:schemeClr val="tx1"/>
                </a:solidFill>
                <a:effectLst/>
                <a:latin typeface="+mn-lt"/>
                <a:ea typeface="+mn-lt"/>
                <a:cs typeface="+mn-cs"/>
              </a:rPr>
              <a:t>Need näitajad mõõdavad, kas ennetussüsteemid toimivad, näiteks kas riskianalüüsid on läbi viidud ning kas töötajad osalevad tööohutuse ja töötervishoiu meetmetes.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et-EE" b="1" dirty="0"/>
              <a:t>Kuidas tulla toime kombineeritud kokkupuutega</a:t>
            </a:r>
            <a:r>
              <a:rPr lang="et-EE" dirty="0"/>
              <a:t>? Integreeritud ennetusega.</a:t>
            </a:r>
          </a:p>
          <a:p>
            <a:pPr marL="0" lvl="0" indent="0">
              <a:buNone/>
            </a:pPr>
            <a:r>
              <a:rPr lang="et-EE" dirty="0"/>
              <a:t>See võib olla näiteks järgmine: </a:t>
            </a:r>
          </a:p>
          <a:p>
            <a:pPr marL="171450" lvl="0" indent="-171450">
              <a:buFont typeface="Arial" panose="020B0604020202020204" pitchFamily="34" charset="0"/>
              <a:buChar char="•"/>
            </a:pPr>
            <a:r>
              <a:rPr lang="et-EE" dirty="0"/>
              <a:t>ennetada sihipäraselt luu- ja lihaskonna vaevusi ja füüsilist koormust </a:t>
            </a:r>
            <a:r>
              <a:rPr lang="et-EE" b="0" dirty="0"/>
              <a:t>ergonoomiliste sekkumismeetmete, ülesannete ümberkujundamise ja piisava taastumise abil; </a:t>
            </a:r>
          </a:p>
          <a:p>
            <a:pPr marL="171450" lvl="0" indent="-171450">
              <a:buFont typeface="Arial" panose="020B0604020202020204" pitchFamily="34" charset="0"/>
              <a:buChar char="•"/>
            </a:pPr>
            <a:r>
              <a:rPr lang="et-EE" dirty="0"/>
              <a:t>parandada töökeskkonna </a:t>
            </a:r>
            <a:r>
              <a:rPr lang="et-EE" b="0" dirty="0"/>
              <a:t>tingimusi</a:t>
            </a:r>
            <a:r>
              <a:rPr lang="et-EE" dirty="0"/>
              <a:t> </a:t>
            </a:r>
            <a:r>
              <a:rPr lang="et-EE" b="0" dirty="0"/>
              <a:t>(müra, vibratsioon, temperatuur, valgustus, töökoha kujundus), et vähendada nende mõju stressile ja vaimsele tervisele; </a:t>
            </a:r>
          </a:p>
          <a:p>
            <a:pPr marL="171450" lvl="0" indent="-171450">
              <a:buFont typeface="Arial" panose="020B0604020202020204" pitchFamily="34" charset="0"/>
              <a:buChar char="•"/>
            </a:pPr>
            <a:r>
              <a:rPr lang="et-EE" dirty="0"/>
              <a:t>ennetada õnnetusi, </a:t>
            </a:r>
            <a:r>
              <a:rPr lang="et-EE" b="0" dirty="0"/>
              <a:t>tegeledes ohtliku käitumise ja tähelepanuvõime vähenemise organisatsiooniliste ja </a:t>
            </a:r>
            <a:r>
              <a:rPr lang="et-EE" b="0" dirty="0" err="1"/>
              <a:t>psühhosotsiaalsete</a:t>
            </a:r>
            <a:r>
              <a:rPr lang="et-EE" b="0" dirty="0"/>
              <a:t> põhjustega; </a:t>
            </a:r>
          </a:p>
          <a:p>
            <a:pPr marL="171450" lvl="0" indent="-171450">
              <a:buFont typeface="Arial" panose="020B0604020202020204" pitchFamily="34" charset="0"/>
              <a:buChar char="•"/>
            </a:pPr>
            <a:r>
              <a:rPr lang="et-EE" b="0" dirty="0"/>
              <a:t>keskenduda </a:t>
            </a:r>
            <a:r>
              <a:rPr lang="et-EE" dirty="0"/>
              <a:t>suure riskiga sektoritele ja haavatavatele rühmadele, </a:t>
            </a:r>
            <a:r>
              <a:rPr lang="et-EE" b="0" dirty="0"/>
              <a:t>sealhulgas keskmise suurusega ettevõtjatele, ehitussektorile, põllumajandusele ning ebakindlates või füüsiliselt rasketes töökohtades töötavatele inimestele.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chemeClr val="tx1"/>
                </a:solidFill>
                <a:effectLst/>
                <a:latin typeface="+mn-lt"/>
                <a:ea typeface="+mn-lt"/>
                <a:cs typeface="+mn-cs"/>
              </a:rPr>
              <a:t>Tervishoiu- ja sotsiaalhoolekandesektoril on Euroopa ühiskonnas oluline roll nii üldise tervise ja heaolu kui ka majanduse seisukohast üldiselt.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chemeClr val="tx1"/>
                </a:solidFill>
                <a:effectLst/>
                <a:latin typeface="+mn-lt"/>
                <a:ea typeface="+mn-lt"/>
                <a:cs typeface="+mn-cs"/>
              </a:rPr>
              <a:t>Tervishoiu- ja sotsiaalhoolekandesektor on oluline töökohtade looja ELi majanduses.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chemeClr val="tx1"/>
                </a:solidFill>
                <a:effectLst/>
                <a:latin typeface="+mn-lt"/>
                <a:ea typeface="+mn-lt"/>
                <a:cs typeface="+mn-cs"/>
              </a:rPr>
              <a:t>Eurostati tööjõu-uuringu statistika kohaselt töötas 2022. aastal tervishoiu- ja sotsiaalhoolekandesektoris (NACE Q) üle 21,5 miljoni inimese. Enamik neist töötajatest töötab tervishoiu allsektoris, milles töötab ligikaudu 12,5 miljonit inimest.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chemeClr val="tx1"/>
                </a:solidFill>
                <a:effectLst/>
                <a:latin typeface="+mn-lt"/>
                <a:ea typeface="+mn-lt"/>
                <a:cs typeface="+mn-cs"/>
              </a:rPr>
              <a:t>Tervishoiu- ja sotsiaalhoolekandesektori tööhõive on viimase 10 aasta jooksul pidevalt kasvanud, mis on suundumus, mida on täheldatud kõigis allsektorites. Tervishoiu- ja sotsiaalhoolekandesektor moodustab 11% kogu tööhõivest </a:t>
            </a:r>
            <a:r>
              <a:rPr lang="et-EE" sz="1200">
                <a:solidFill>
                  <a:schemeClr val="tx1"/>
                </a:solidFill>
                <a:effectLst/>
                <a:highlight>
                  <a:srgbClr val="FFFF00"/>
                </a:highlight>
                <a:latin typeface="+mn-lt"/>
                <a:ea typeface="+mn-lt"/>
                <a:cs typeface="+mn-cs"/>
              </a:rPr>
              <a:t>kogu majanduses. </a:t>
            </a:r>
          </a:p>
          <a:p>
            <a:endParaRPr lang="fr-FR" dirty="0"/>
          </a:p>
          <a:p>
            <a:r>
              <a:rPr lang="et-EE"/>
              <a:t>Tervishoiu- ja sotsiaalhoolekandesektor hõlmab mitmesuguseid tegevusi, näiteks: </a:t>
            </a:r>
          </a:p>
          <a:p>
            <a:pPr marL="171450" indent="-171450">
              <a:buFont typeface="Arial" panose="020B0604020202020204" pitchFamily="34" charset="0"/>
              <a:buChar char="•"/>
            </a:pPr>
            <a:r>
              <a:rPr lang="et-EE" sz="1200" b="0" i="0">
                <a:solidFill>
                  <a:schemeClr val="tx1"/>
                </a:solidFill>
                <a:effectLst/>
                <a:latin typeface="+mn-lt"/>
                <a:ea typeface="+mn-lt"/>
                <a:cs typeface="+mn-cs"/>
              </a:rPr>
              <a:t>tervishoid näiteks haiglates, kliinikutes, arsti- või hambaravikabinettides;</a:t>
            </a:r>
          </a:p>
          <a:p>
            <a:pPr marL="171450" indent="-171450">
              <a:buFont typeface="Arial" panose="020B0604020202020204" pitchFamily="34" charset="0"/>
              <a:buChar char="•"/>
            </a:pPr>
            <a:r>
              <a:rPr lang="et-EE" sz="1200" b="0" i="0">
                <a:solidFill>
                  <a:schemeClr val="tx1"/>
                </a:solidFill>
                <a:effectLst/>
                <a:latin typeface="+mn-lt"/>
                <a:ea typeface="+mn-lt"/>
                <a:cs typeface="+mn-cs"/>
              </a:rPr>
              <a:t>eakate, puuetega ja vaimse tervise patsientide hooldus hoolekandeasutustes ja kodus);</a:t>
            </a:r>
          </a:p>
          <a:p>
            <a:pPr marL="171450" indent="-171450">
              <a:buFont typeface="Arial" panose="020B0604020202020204" pitchFamily="34" charset="0"/>
              <a:buChar char="•"/>
            </a:pPr>
            <a:r>
              <a:rPr lang="et-EE" sz="1200" b="0" i="0">
                <a:solidFill>
                  <a:schemeClr val="tx1"/>
                </a:solidFill>
                <a:effectLst/>
                <a:latin typeface="+mn-lt"/>
                <a:ea typeface="+mn-lt"/>
                <a:cs typeface="+mn-cs"/>
              </a:rPr>
              <a:t>sotsiaaltöö (nt koduhooldus, eakate, puuetega inimeste ja laste eest hoolitsemine).</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et-EE" sz="1200" b="1" i="0">
                <a:solidFill>
                  <a:schemeClr val="tx1"/>
                </a:solidFill>
                <a:effectLst/>
                <a:latin typeface="+mn-lt"/>
                <a:ea typeface="+mn-lt"/>
                <a:cs typeface="+mn-cs"/>
              </a:rPr>
              <a:t>31% tervishoiu- ja sotsiaalhoolekandetöötajatest on teatanud tööst põhjustatud või selle tõttu süvenenud stressist, depressioonist või ärevusest – see näitaja ületab Euroopa keskmist kõigis sektorites (OSH Pulse 2025). </a:t>
            </a:r>
            <a:r>
              <a:rPr lang="et-EE"/>
              <a:t>Andmed on kättesaadavad aadressil </a:t>
            </a:r>
            <a:r>
              <a:rPr lang="et-EE">
                <a:hlinkClick r:id="rId3"/>
              </a:rPr>
              <a:t>OSH-pulse-2025-climate-digital-change_EN.pdf</a:t>
            </a:r>
            <a:r>
              <a:rPr lang="et-EE"/>
              <a:t>, lk 56.</a:t>
            </a:r>
            <a:r>
              <a:rPr lang="et-EE" sz="1200" b="1" i="0">
                <a:solidFill>
                  <a:schemeClr val="tx1"/>
                </a:solidFill>
                <a:effectLst/>
                <a:latin typeface="+mn-lt"/>
                <a:ea typeface="+mn-lt"/>
                <a:cs typeface="+mn-cs"/>
              </a:rPr>
              <a:t> </a:t>
            </a:r>
            <a:br>
              <a:rPr lang="et-EE"/>
            </a:br>
            <a:endParaRPr lang="et-EE"/>
          </a:p>
          <a:p>
            <a:pPr marL="0" marR="0" lvl="0" indent="0" algn="l" defTabSz="914400" rtl="0" eaLnBrk="1" fontAlgn="auto" latinLnBrk="0" hangingPunct="1">
              <a:lnSpc>
                <a:spcPct val="100000"/>
              </a:lnSpc>
              <a:spcBef>
                <a:spcPts val="0"/>
              </a:spcBef>
              <a:spcAft>
                <a:spcPts val="0"/>
              </a:spcAft>
              <a:buClrTx/>
              <a:buSzTx/>
              <a:buFontTx/>
              <a:buNone/>
              <a:tabLst/>
              <a:defRPr/>
            </a:pPr>
            <a:r>
              <a:rPr lang="et-EE" b="1"/>
              <a:t>Allikas: </a:t>
            </a:r>
            <a:r>
              <a:rPr lang="et-EE"/>
              <a:t>https://osha.europa.eu/sites/default/files/documents/HeSCare-OSH-Figures_EN.pdf (Aruanne „Tervishoiu tööohutus ja töötervishoid arvudes“)</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a:t>Siin esitatud graafik näitab inimeste tervise ja sotsiaaltöö valdkonnas (tervishoiu- ja sotsiaalhoolekande sektor) kogetud psühhosotsiaalsete riskide võrdlusandmeid kõigis ELi 27 liikmesriigi sektorites. </a:t>
            </a:r>
          </a:p>
          <a:p>
            <a:endParaRPr lang="fr-FR" dirty="0"/>
          </a:p>
          <a:p>
            <a:r>
              <a:rPr lang="et-EE"/>
              <a:t>Psühhosotsiaalsed riskid on järgmised: </a:t>
            </a:r>
          </a:p>
          <a:p>
            <a:pPr marL="171450" indent="-171450">
              <a:buFont typeface="Arial" panose="020B0604020202020204" pitchFamily="34" charset="0"/>
              <a:buChar char="•"/>
            </a:pPr>
            <a:r>
              <a:rPr lang="et-EE"/>
              <a:t>kokkupuude näiteks klientide, patsientide ja õpilastega; </a:t>
            </a:r>
          </a:p>
          <a:p>
            <a:pPr marL="171450" indent="-171450">
              <a:buFont typeface="Arial" panose="020B0604020202020204" pitchFamily="34" charset="0"/>
              <a:buChar char="•"/>
            </a:pPr>
            <a:r>
              <a:rPr lang="et-EE"/>
              <a:t>ajasurve; </a:t>
            </a:r>
          </a:p>
          <a:p>
            <a:pPr marL="171450" indent="-171450">
              <a:buFont typeface="Arial" panose="020B0604020202020204" pitchFamily="34" charset="0"/>
              <a:buChar char="•"/>
            </a:pPr>
            <a:r>
              <a:rPr lang="et-EE"/>
              <a:t>halb suhtlus või koostöö organisatsioonidega; </a:t>
            </a:r>
          </a:p>
          <a:p>
            <a:pPr marL="171450" indent="-171450">
              <a:buFont typeface="Arial" panose="020B0604020202020204" pitchFamily="34" charset="0"/>
              <a:buChar char="•"/>
            </a:pPr>
            <a:r>
              <a:rPr lang="et-EE"/>
              <a:t>pikk või ebaregulaarne tööaeg; </a:t>
            </a:r>
          </a:p>
          <a:p>
            <a:pPr marL="171450" indent="-171450">
              <a:buFont typeface="Arial" panose="020B0604020202020204" pitchFamily="34" charset="0"/>
              <a:buChar char="•"/>
            </a:pPr>
            <a:r>
              <a:rPr lang="et-EE"/>
              <a:t>töökoha kaotuse hirm.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a:t>See slaid keskendub tervishoiu- ja sotsiaalhoolekandesektori erilahendustele, pöörates eritähelepanu 1. prioriteetses valdkonnas (vt slaidid 11–14) esitatud ennetavatele lähenemisviisidele, mida saab kohaldada ka selles kontekstis. </a:t>
            </a:r>
          </a:p>
          <a:p>
            <a:r>
              <a:rPr lang="et-EE"/>
              <a:t>Lisaks on tervishoiu- ja sotsiaalhoolekandesektoril konkreetsed probleemid, mis väärivad konkreetseid lahendusi, näiteks järgmised: </a:t>
            </a:r>
          </a:p>
          <a:p>
            <a:pPr marL="285750" indent="-285750">
              <a:buFont typeface="Arial"/>
              <a:buChar char="•"/>
            </a:pPr>
            <a:r>
              <a:rPr lang="et-EE"/>
              <a:t>oluline on lõimida </a:t>
            </a:r>
            <a:r>
              <a:rPr lang="et-EE" b="1"/>
              <a:t>psühhosotsiaalsete riskitegurite korrapärane riskihindamine </a:t>
            </a:r>
            <a:r>
              <a:rPr lang="et-EE"/>
              <a:t>üldistesse riskijuhtimistavadesse;</a:t>
            </a:r>
          </a:p>
          <a:p>
            <a:pPr marL="285750" indent="-285750">
              <a:buFont typeface="Arial"/>
              <a:buChar char="•"/>
            </a:pPr>
            <a:r>
              <a:rPr lang="et-EE"/>
              <a:t>luua </a:t>
            </a:r>
            <a:r>
              <a:rPr lang="et-EE" b="1"/>
              <a:t>toetav töökeskkond </a:t>
            </a:r>
            <a:r>
              <a:rPr lang="et-EE"/>
              <a:t>edukaks sekkumiseks, et ennetada ja leevendada psühhosotsiaalseid riske (nt vastastikuste tugirühmade kaudu);</a:t>
            </a:r>
          </a:p>
          <a:p>
            <a:pPr marL="285750" indent="-285750">
              <a:buFont typeface="Arial"/>
              <a:buChar char="•"/>
            </a:pPr>
            <a:r>
              <a:rPr lang="et-EE"/>
              <a:t>tagada </a:t>
            </a:r>
            <a:r>
              <a:rPr lang="et-EE" b="1"/>
              <a:t>piisav personalitase </a:t>
            </a:r>
            <a:r>
              <a:rPr lang="et-EE"/>
              <a:t>, et hallata töökoormust ning vähendada patsientide ja tervishoiutöötajate suhtarvu;</a:t>
            </a:r>
          </a:p>
          <a:p>
            <a:pPr marL="285750" indent="-285750">
              <a:buFont typeface="Arial"/>
              <a:buChar char="•"/>
            </a:pPr>
            <a:r>
              <a:rPr lang="et-EE"/>
              <a:t>edendada </a:t>
            </a:r>
            <a:r>
              <a:rPr lang="et-EE" b="1"/>
              <a:t>töö autonoomsust</a:t>
            </a:r>
            <a:r>
              <a:rPr lang="et-EE"/>
              <a:t>, suurendades töötajate kontrolli oma töökavade ja otsustusprotsesside üle;</a:t>
            </a:r>
          </a:p>
          <a:p>
            <a:pPr marL="285750" indent="-285750">
              <a:buFont typeface="Arial"/>
              <a:buChar char="•"/>
            </a:pPr>
            <a:r>
              <a:rPr lang="et-EE"/>
              <a:t>tööga rahulolu ja vaimse tervise jaoks on väga oluline pakkuda </a:t>
            </a:r>
            <a:r>
              <a:rPr lang="et-EE" b="1"/>
              <a:t>õiglast töötasu ja tunnustada töötajate pingutusi</a:t>
            </a:r>
            <a:r>
              <a:rPr lang="et-EE"/>
              <a:t>;</a:t>
            </a:r>
          </a:p>
          <a:p>
            <a:pPr marL="285750" indent="-285750">
              <a:buFont typeface="Arial"/>
              <a:buChar char="•"/>
            </a:pPr>
            <a:r>
              <a:rPr lang="et-EE" b="1"/>
              <a:t>jagada teavet, tõsta teadlikkust ja korraldada koolitusi psühhosotsiaalsete riskide </a:t>
            </a:r>
            <a:r>
              <a:rPr lang="et-EE"/>
              <a:t>ja vaimse tervise küsimuste kohta;</a:t>
            </a:r>
          </a:p>
          <a:p>
            <a:pPr marL="285750" indent="-285750">
              <a:buFont typeface="Arial"/>
              <a:buChar char="•"/>
            </a:pPr>
            <a:r>
              <a:rPr lang="et-EE" b="1"/>
              <a:t>kehtestada regulatiivsed algatused</a:t>
            </a:r>
            <a:r>
              <a:rPr lang="et-EE"/>
              <a:t>, näiteks õigusaktid, mittesiduvad või vabatahtlikud poliitikad, mille on välja töötanud rahvusvahelised, Euroopa ja riiklikud organisatsioonid, et ennetada, hallata ja käsitleda psühhosotsiaalseid riske.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t-EE" sz="1200" b="0" noProof="0"/>
              <a:t>Lahenduse</a:t>
            </a:r>
            <a:r>
              <a:rPr lang="et-EE" sz="1200" noProof="0"/>
              <a:t> võib pakkuda töökohtade kohandamine, sealhulgas järgmine:</a:t>
            </a:r>
            <a:r>
              <a:rPr lang="et-EE" sz="1200" b="0" noProof="0"/>
              <a:t> </a:t>
            </a:r>
          </a:p>
          <a:p>
            <a:pPr marL="171450" indent="-171450">
              <a:buFont typeface="Arial" panose="020B0604020202020204" pitchFamily="34" charset="0"/>
              <a:buChar char="•"/>
            </a:pPr>
            <a:r>
              <a:rPr lang="et-EE" sz="1200" b="0" noProof="0"/>
              <a:t>tagada vaiksemad töökohad, kus on häirivaid tegureid vähem; </a:t>
            </a:r>
          </a:p>
          <a:p>
            <a:pPr marL="171450" indent="-171450">
              <a:buFont typeface="Arial" panose="020B0604020202020204" pitchFamily="34" charset="0"/>
              <a:buChar char="•"/>
            </a:pPr>
            <a:r>
              <a:rPr lang="et-EE" sz="1200" b="0" noProof="0"/>
              <a:t>kohandada ajutiselt tööülesandeid; </a:t>
            </a:r>
          </a:p>
          <a:p>
            <a:pPr marL="171450" indent="-171450">
              <a:buFont typeface="Arial" panose="020B0604020202020204" pitchFamily="34" charset="0"/>
              <a:buChar char="•"/>
            </a:pPr>
            <a:r>
              <a:rPr lang="et-EE" sz="1200" b="0" noProof="0"/>
              <a:t>pikaajalised kokkulepped paindliku tööaja osas;</a:t>
            </a:r>
          </a:p>
          <a:p>
            <a:pPr marL="171450" indent="-171450">
              <a:buFont typeface="Arial" panose="020B0604020202020204" pitchFamily="34" charset="0"/>
              <a:buChar char="•"/>
            </a:pPr>
            <a:r>
              <a:rPr lang="et-EE" sz="1200" b="0" noProof="0"/>
              <a:t>kaugtöö. </a:t>
            </a:r>
          </a:p>
          <a:p>
            <a:endParaRPr lang="en-GB" sz="1200" b="0" noProof="0" dirty="0"/>
          </a:p>
          <a:p>
            <a:r>
              <a:rPr lang="et-EE" sz="1200" b="0" noProof="0"/>
              <a:t>Kuigi vaimse tervise probleemid ei pruugi olla tööga seotud,</a:t>
            </a:r>
            <a:r>
              <a:rPr lang="et-EE" sz="1200" noProof="0"/>
              <a:t> võib </a:t>
            </a:r>
            <a:r>
              <a:rPr lang="et-EE" sz="1200" b="0" noProof="0"/>
              <a:t>toetav </a:t>
            </a:r>
            <a:r>
              <a:rPr lang="et-EE" sz="1200" noProof="0"/>
              <a:t> </a:t>
            </a:r>
            <a:r>
              <a:rPr lang="et-EE" sz="1200" b="0" noProof="0"/>
              <a:t>ja </a:t>
            </a:r>
            <a:r>
              <a:rPr lang="et-EE" sz="1200" noProof="0"/>
              <a:t>kaasav töökeskkond olukorda oluliselt muuta</a:t>
            </a:r>
            <a:r>
              <a:rPr lang="et-EE" sz="1200" b="0" noProof="0"/>
              <a:t>. </a:t>
            </a:r>
          </a:p>
          <a:p>
            <a:endParaRPr lang="en-US" sz="1200" b="0" dirty="0"/>
          </a:p>
          <a:p>
            <a:r>
              <a:rPr lang="et-EE" sz="1200" b="0"/>
              <a:t>Mõned töötajad, sealhulgas neuroloogilise mitmekesisusega inimesed, võivad kokku puutuda takistustega standardses töökeskkonnas</a:t>
            </a:r>
          </a:p>
          <a:p>
            <a:endParaRPr lang="en-US" sz="1200" b="0" dirty="0"/>
          </a:p>
          <a:p>
            <a:pPr lvl="0"/>
            <a:r>
              <a:rPr lang="et-EE" sz="1200" b="1" noProof="0">
                <a:solidFill>
                  <a:srgbClr val="003399"/>
                </a:solidFill>
              </a:rPr>
              <a:t>Peaaegu 50%</a:t>
            </a:r>
            <a:r>
              <a:rPr lang="et-EE" sz="1200" b="1"/>
              <a:t> </a:t>
            </a:r>
            <a:r>
              <a:rPr lang="et-EE" sz="1200" b="1">
                <a:solidFill>
                  <a:schemeClr val="accent1"/>
                </a:solidFill>
              </a:rPr>
              <a:t>ELi elanikkonnast on viimase 12 kuu jooksul kogenud emotsionaalset või psühhosotsiaalset probleemi, näiteks depressiooni või ärevust.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a:t>Allikas: Eurobaromeetri uuring 2023: </a:t>
            </a:r>
            <a:r>
              <a:rPr lang="et-EE">
                <a:hlinkClick r:id="rId3"/>
              </a:rPr>
              <a:t>vaimne tervis – oktoober 2023 – – Eurobaromeetri uuring</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i="0">
                <a:solidFill>
                  <a:schemeClr val="tx1"/>
                </a:solidFill>
                <a:effectLst/>
                <a:latin typeface="+mn-lt"/>
                <a:ea typeface="+mn-lt"/>
                <a:cs typeface="+mn-cs"/>
              </a:rPr>
              <a:t>Muuta keerulised mõisted selgeteks ja praktilisteks nõuanneteks</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Vahendajatena on üks teie peamisi lisaväärtusi asjade lihtsustamine. Psühhosotsiaalsed riskid ja vaimne tervis võivad tunduda abstraktsed või tundlikud – seetõttu on äärmiselt oluline muuta need konkreetseteks sammudeks ja arusaadavateks juhisteks. Pakkuda heade tavade näiteid ja sammsammulist juhendamist, mis aitab töökohtadel näha, kuidas sekkumised võivad olukorda muuta.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i="0">
                <a:solidFill>
                  <a:schemeClr val="tx1"/>
                </a:solidFill>
                <a:effectLst/>
                <a:latin typeface="+mn-lt"/>
                <a:ea typeface="+mn-lt"/>
                <a:cs typeface="+mn-cs"/>
              </a:rPr>
              <a:t>Julgustada töökohti looma toetavat keskkonda, kaitstes samal ajal privaatsust</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Oluline on leida õige tasakaal. Tööandjatelt ei oodata, et nad lahendaksid töötajate isiklikke probleeme, kuid toetava töökeskkonna loomine võib olla kasulik mõlemale poolele. See tähendab austuse, mõistmise ja paindlikkuse edendamist, säilitades samal ajal asjakohased piirid ja konfidentsiaalsuse.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i="0">
                <a:solidFill>
                  <a:schemeClr val="tx1"/>
                </a:solidFill>
                <a:effectLst/>
                <a:latin typeface="+mn-lt"/>
                <a:ea typeface="+mn-lt"/>
                <a:cs typeface="+mn-cs"/>
              </a:rPr>
              <a:t>Edendada paindlikku töökorraldust ja juurdepääsu tugiteenustele</a:t>
            </a:r>
            <a:r>
              <a:rPr lang="et-EE" sz="1200" b="0" i="0">
                <a:solidFill>
                  <a:schemeClr val="tx1"/>
                </a:solidFill>
                <a:effectLst/>
                <a:latin typeface="+mn-lt"/>
                <a:ea typeface="+mn-lt"/>
                <a:cs typeface="+mn-cs"/>
              </a:rPr>
              <a:t> Rõhutada selliste praktiliste lahenduste lisaväärtust nagu paindlik tööaeg, ajutised kohandused või juurdepääs töötajate tugiteenustele, mis võib anda edasise tegutsemise teavet. Need meetmed võivad oluliselt mõjutada nii tööstressi kui ka olukordi, milles tööd kahjustavad isiklikud probleemid.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1" i="0">
                <a:solidFill>
                  <a:schemeClr val="tx1"/>
                </a:solidFill>
                <a:effectLst/>
                <a:latin typeface="+mn-lt"/>
                <a:ea typeface="+mn-lt"/>
                <a:cs typeface="+mn-cs"/>
              </a:rPr>
              <a:t>Edendada avatud dialoogi ja häbimärgistamisest vaba kultuuri</a:t>
            </a:r>
            <a:br>
              <a:rPr lang="et-EE" sz="1200" b="0" i="0">
                <a:solidFill>
                  <a:schemeClr val="tx1"/>
                </a:solidFill>
                <a:effectLst/>
                <a:latin typeface="+mn-lt"/>
                <a:ea typeface="+mn-lt"/>
                <a:cs typeface="+mn-cs"/>
              </a:rPr>
            </a:br>
            <a:r>
              <a:rPr lang="et-EE" sz="1200" b="0" i="0">
                <a:solidFill>
                  <a:schemeClr val="tx1"/>
                </a:solidFill>
                <a:effectLst/>
                <a:latin typeface="+mn-lt"/>
                <a:ea typeface="+mn-lt"/>
                <a:cs typeface="+mn-cs"/>
              </a:rPr>
              <a:t>Keskse tähtsusega on sellise kultuuri loomine, milles vaimse tervise teemadel saab avatult rääkida. Seda on võimalik saavutada, tõstes teadlikkust, kaasates töötajaid ja tagades juhtkonna osalemise, aidates seeläbi vähendada häbimärgistamist ja muuta sellised vestlused töökohal tavapäraseks.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sz="1400">
                <a:solidFill>
                  <a:schemeClr val="accent1"/>
                </a:solidFill>
              </a:rPr>
              <a:t>Kampaaniat juhib EU-OSHA üle 30 riigis asuvate võrgustikupartnerite abil, sealhulgas järgmised:</a:t>
            </a:r>
          </a:p>
          <a:p>
            <a:pPr marL="742950" lvl="1" indent="-285750">
              <a:buFont typeface="Arial" panose="020B0604020202020204" pitchFamily="34" charset="0"/>
              <a:buChar char="•"/>
            </a:pPr>
            <a:r>
              <a:rPr lang="et-EE" sz="1400" b="1"/>
              <a:t>riiklikud teabekeskused</a:t>
            </a:r>
            <a:r>
              <a:rPr lang="et-EE" sz="1400"/>
              <a:t>: riigi tasandil kampaaniat koordineerivad organisatsioonid;</a:t>
            </a:r>
          </a:p>
          <a:p>
            <a:pPr marL="742950" lvl="1" indent="-285750">
              <a:buFont typeface="Arial" panose="020B0604020202020204" pitchFamily="34" charset="0"/>
              <a:buChar char="•"/>
            </a:pPr>
            <a:r>
              <a:rPr lang="et-EE" sz="1400"/>
              <a:t>Euroopa sotsiaalpartnerid;</a:t>
            </a:r>
          </a:p>
          <a:p>
            <a:pPr marL="742950" lvl="1" indent="-285750">
              <a:buFont typeface="Arial" panose="020B0604020202020204" pitchFamily="34" charset="0"/>
              <a:buChar char="•"/>
            </a:pPr>
            <a:r>
              <a:rPr lang="et-EE" sz="1400" b="1"/>
              <a:t>ametlikud kampaaniapartnerid</a:t>
            </a:r>
            <a:r>
              <a:rPr lang="et-EE" sz="1400"/>
              <a:t>: üleeuroopalised avaliku ja erasektori organisatsioonid;</a:t>
            </a:r>
          </a:p>
          <a:p>
            <a:pPr marL="742950" lvl="1" indent="-285750">
              <a:buFont typeface="Arial" panose="020B0604020202020204" pitchFamily="34" charset="0"/>
              <a:buChar char="•"/>
            </a:pPr>
            <a:r>
              <a:rPr lang="et-EE" sz="1400" b="1"/>
              <a:t>OSHVETi partnerid</a:t>
            </a:r>
            <a:r>
              <a:rPr lang="et-EE" sz="1400"/>
              <a:t>: kutsehariduse ja -koolituse valdkonnale spetsialiseerunud partnerid;</a:t>
            </a:r>
          </a:p>
          <a:p>
            <a:pPr marL="742950" lvl="1" indent="-285750">
              <a:buFont typeface="Arial" panose="020B0604020202020204" pitchFamily="34" charset="0"/>
              <a:buChar char="•"/>
            </a:pPr>
            <a:r>
              <a:rPr lang="et-EE" sz="1400" b="1"/>
              <a:t>meediapartnerid</a:t>
            </a:r>
            <a:r>
              <a:rPr lang="et-EE" sz="1400"/>
              <a:t>: kampaaniat tutvustavad meediaväljaanded kogu EList;</a:t>
            </a:r>
          </a:p>
          <a:p>
            <a:pPr marL="742950" lvl="1" indent="-285750">
              <a:buFont typeface="Arial" panose="020B0604020202020204" pitchFamily="34" charset="0"/>
              <a:buChar char="•"/>
            </a:pPr>
            <a:r>
              <a:rPr lang="et-EE" sz="1400" b="1"/>
              <a:t>Euroopa ettevõtlusvõrgustik</a:t>
            </a:r>
            <a:r>
              <a:rPr lang="et-EE" sz="1400"/>
              <a:t>: ELi võrgustik, mis aitab toetada ettevõtteid tööohutuse ja töötervishoiu valdkonnas;</a:t>
            </a:r>
          </a:p>
          <a:p>
            <a:pPr marL="742950" lvl="1" indent="-285750">
              <a:buFont typeface="Arial" panose="020B0604020202020204" pitchFamily="34" charset="0"/>
              <a:buChar char="•"/>
            </a:pPr>
            <a:r>
              <a:rPr lang="et-EE" sz="1400"/>
              <a:t>ELi institutsioonid;</a:t>
            </a:r>
          </a:p>
          <a:p>
            <a:pPr marL="742950" lvl="1" indent="-285750">
              <a:buFont typeface="Arial" panose="020B0604020202020204" pitchFamily="34" charset="0"/>
              <a:buChar char="•"/>
            </a:pPr>
            <a:r>
              <a:rPr lang="et-EE" sz="1400"/>
              <a:t>muud ELi asutused.</a:t>
            </a:r>
          </a:p>
          <a:p>
            <a:pPr marL="457200" lvl="1" indent="0">
              <a:buFont typeface="Arial" panose="020B0604020202020204" pitchFamily="34" charset="0"/>
              <a:buNone/>
            </a:pPr>
            <a:endParaRPr lang="en-GB" sz="1400" dirty="0"/>
          </a:p>
          <a:p>
            <a:r>
              <a:rPr lang="et-EE" sz="1200">
                <a:solidFill>
                  <a:schemeClr val="accent1"/>
                </a:solidFill>
              </a:rPr>
              <a:t>Partnerid täidavad EU-OSHA ja Euroopa tööjõu vahendajate rolli, jagades riigi tasandil kampaaniamaterjale ja -ressursse. EU-OSHA partnerite pühendumine ja aktiivne osalemine on kampaania liikumapanev jõud, mis tagab, et selle sõnumit edendatakse edukalt kogu Euroopas ja see jõuab igas suuruses ettevõteteni.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t-EE" b="1"/>
              <a:t>Euroopa tööohutuse ja töötervishoiu nädal </a:t>
            </a:r>
            <a:r>
              <a:rPr lang="et-EE" b="0"/>
              <a:t>toimub</a:t>
            </a:r>
            <a:r>
              <a:rPr lang="et-EE" b="1"/>
              <a:t> </a:t>
            </a:r>
            <a:r>
              <a:rPr lang="et-EE"/>
              <a:t>iga aasta oktoobris (43. nädalal), andes toetajatele ja partneritele kogu Euroopast võimaluse korraldada iseenda üritus või tegevus, et suurendada teadlikkust kampaaniast. </a:t>
            </a:r>
          </a:p>
          <a:p>
            <a:endParaRPr lang="fr-FR" dirty="0"/>
          </a:p>
          <a:p>
            <a:r>
              <a:rPr lang="et-EE" b="1"/>
              <a:t>Hankida sertifikaat</a:t>
            </a:r>
            <a:r>
              <a:rPr lang="et-EE"/>
              <a:t>: hankida sertifikaat oma osalemiseks tervislike töökohtade kampaanias, kavandades ürituse või tegevuse.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et-EE" b="1"/>
              <a:t>Tervislike töökohtade hea tava auhinnad</a:t>
            </a:r>
            <a:r>
              <a:rPr lang="et-EE"/>
              <a:t> on iga kampaania raames korraldatud algatus, millega tunnustatakse organisatsioone, </a:t>
            </a:r>
            <a:r>
              <a:rPr lang="et-EE" sz="1200" b="0" i="0">
                <a:solidFill>
                  <a:schemeClr val="tx1"/>
                </a:solidFill>
                <a:effectLst/>
                <a:latin typeface="+mn-lt"/>
                <a:ea typeface="+mn-lt"/>
                <a:cs typeface="+mn-cs"/>
              </a:rPr>
              <a:t>mis on andnud silmapaistva ja uuendusliku panuse psühhosotsiaalsete riskide ennetamisse ja juhtimisse töökohal. Riikide koordinatsioonikeskused vastutavad hea tava auhindade riigi tasandi võitja valimise eest, kellest teatatakse seejärel EU-OSHA-le.  </a:t>
            </a:r>
          </a:p>
          <a:p>
            <a:endParaRPr lang="en-GB" dirty="0"/>
          </a:p>
          <a:p>
            <a:r>
              <a:rPr lang="et-EE" b="1"/>
              <a:t>Ametlikud kampaaniapartnerid</a:t>
            </a:r>
            <a:r>
              <a:rPr lang="et-EE" b="0"/>
              <a:t>: ametliku kampaaniapartnerluse pakkumine on avatud Euroopa ja rahvusvahelistele ettevõtetele ning organisatsioonidele, kes on pühendunud vaimse tervise edendamisele töökohal ja psühhosotsiaalsete riskide ennetamisele kogu Euroopas. Oodatakse aktiivset osalemist. Vastutasuks muutuvad kampaania ametlikud partnerid nähtavamaks, saavad tutvustada oma uudiseid EU-OSHA veebilehel ja uudiskirjas ning laiendada oma võrgustikku. </a:t>
            </a:r>
          </a:p>
          <a:p>
            <a:endParaRPr lang="en-GB" b="1" dirty="0"/>
          </a:p>
          <a:p>
            <a:r>
              <a:rPr lang="et-EE" b="1"/>
              <a:t>Meediapartnerid:  </a:t>
            </a:r>
            <a:r>
              <a:rPr lang="et-EE"/>
              <a:t>ohutute ja tervislike töökohtade edendamisele pühendunud ajakirjanike ja toimetajate eksklusiivne Euroopa võrgustik. Meediapartnerid saavad varajase juurdepääsu usaldusväärsele ja uudisväärsele sisule, suurema nähtavuse tööohutuse ja töötervishoiu kogukonnas ning otsesidemed EU-OSHA ekspertide ja sidusrühmadega kogu Euroopas.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B7D133C2-F647-13C7-FAF7-B6050A93248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9083" y="6055160"/>
            <a:ext cx="2255848" cy="576824"/>
          </a:xfrm>
          <a:prstGeom prst="rect">
            <a:avLst/>
          </a:prstGeom>
        </p:spPr>
      </p:pic>
      <p:pic>
        <p:nvPicPr>
          <p:cNvPr id="14" name="Picture 13">
            <a:extLst>
              <a:ext uri="{FF2B5EF4-FFF2-40B4-BE49-F238E27FC236}">
                <a16:creationId xmlns:a16="http://schemas.microsoft.com/office/drawing/2014/main" id="{B38E6F12-7FCB-1161-AB5D-D71FFE8574E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105703" y="5635200"/>
            <a:ext cx="1109607" cy="956086"/>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t-EE"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et-EE" sz="3200" b="1">
                <a:solidFill>
                  <a:schemeClr val="tx2"/>
                </a:solidFill>
                <a:ea typeface=""/>
              </a:rPr>
              <a:t>AITÄH!</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et-EE"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et-EE"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et-EE" sz="2133">
                <a:solidFill>
                  <a:schemeClr val="accent1"/>
                </a:solidFill>
                <a:ea typeface=""/>
                <a:cs typeface="Trebuchet MS"/>
              </a:rPr>
              <a:t>Euroopa Tööohutuse ja Töötervishoiu Amet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et-EE"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et-EE"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t-EE" sz="1467" b="1" i="0" u="none" strike="noStrike" cap="none" normalizeH="0" baseline="0" noProof="0">
                <a:ln>
                  <a:noFill/>
                </a:ln>
                <a:solidFill>
                  <a:srgbClr val="003399"/>
                </a:solidFill>
                <a:effectLst/>
                <a:uLnTx/>
                <a:uFillTx/>
                <a:latin typeface="Arial"/>
                <a:ea typeface="Arial"/>
                <a:cs typeface="+mn-cs"/>
              </a:rPr>
              <a:t>Autor: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t-EE" sz="1467" b="1" i="0" u="none" strike="noStrike" cap="none" normalizeH="0" baseline="0" noProof="0">
                <a:ln>
                  <a:noFill/>
                </a:ln>
                <a:solidFill>
                  <a:srgbClr val="003399"/>
                </a:solidFill>
                <a:effectLst/>
                <a:uLnTx/>
                <a:uFillTx/>
                <a:latin typeface="Arial"/>
                <a:ea typeface="Arial"/>
                <a:cs typeface="+mn-cs"/>
              </a:rPr>
              <a:t>Projektijuhid:</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t-EE" sz="1467" b="1" i="0" u="none" strike="noStrike" cap="none" normalizeH="0" baseline="0" noProof="0">
                <a:ln>
                  <a:noFill/>
                </a:ln>
                <a:solidFill>
                  <a:srgbClr val="003399"/>
                </a:solidFill>
                <a:effectLst/>
                <a:uLnTx/>
                <a:uFillTx/>
                <a:latin typeface="Arial"/>
                <a:ea typeface="Arial"/>
                <a:cs typeface="+mn-cs"/>
              </a:rPr>
              <a:t>Euroopa Tööohutuse ja Töötervishoiu Amet ega ükski selle nimel tegutsev isik ei vastuta eespool esitatud teabe võimaliku kasutamise korral.</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t-EE" sz="1467" b="1" i="0" u="none" strike="noStrike" cap="none" normalizeH="0" baseline="0" noProof="0">
                <a:ln>
                  <a:noFill/>
                </a:ln>
                <a:solidFill>
                  <a:srgbClr val="003399"/>
                </a:solidFill>
                <a:effectLst/>
                <a:uLnTx/>
                <a:uFillTx/>
                <a:latin typeface="Arial"/>
                <a:ea typeface="Arial"/>
                <a:cs typeface="+mn-cs"/>
              </a:rPr>
              <a:t>© Euroopa Tööohutuse ja Töötervishoiu Amet,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t-EE" sz="1467" b="1" i="0" u="none" strike="noStrike" cap="none" normalizeH="0" baseline="0" noProof="0">
                <a:ln>
                  <a:noFill/>
                </a:ln>
                <a:solidFill>
                  <a:srgbClr val="003399"/>
                </a:solidFill>
                <a:effectLst/>
                <a:uLnTx/>
                <a:uFillTx/>
                <a:latin typeface="Arial"/>
                <a:ea typeface="Arial"/>
                <a:cs typeface="+mn-cs"/>
              </a:rPr>
              <a:t>Teabe reprodutseerimine on lubatud juhul, kui viidatakse selle allikale.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t-EE" sz="1467" b="1" i="0" u="none" strike="noStrike" cap="none" normalizeH="0" baseline="0" noProof="0">
                <a:ln>
                  <a:noFill/>
                </a:ln>
                <a:solidFill>
                  <a:srgbClr val="003399"/>
                </a:solidFill>
                <a:effectLst/>
                <a:uLnTx/>
                <a:uFillTx/>
                <a:latin typeface="Arial"/>
                <a:ea typeface="Arial"/>
                <a:cs typeface="+mn-cs"/>
              </a:rPr>
              <a:t>Euroopa Tööohutuse ja Töötervishoiu Ameti autoriõigusega kaitsmata fotode ja muude materjalide kasutamiseks või reprodutseerimiseks tuleb taotleda luba vahetult autoriõiguse omajalt.</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10/09/2026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t-EE"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D678B2E0-4394-DF7F-2ED7-9890E81FDAF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89083" y="6055160"/>
            <a:ext cx="2255848" cy="576824"/>
          </a:xfrm>
          <a:prstGeom prst="rect">
            <a:avLst/>
          </a:prstGeom>
        </p:spPr>
      </p:pic>
      <p:pic>
        <p:nvPicPr>
          <p:cNvPr id="7" name="Picture 6">
            <a:extLst>
              <a:ext uri="{FF2B5EF4-FFF2-40B4-BE49-F238E27FC236}">
                <a16:creationId xmlns:a16="http://schemas.microsoft.com/office/drawing/2014/main" id="{DBC4EBD0-464D-2EEF-F8EA-06605B4D3BC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105703" y="5635200"/>
            <a:ext cx="1109607" cy="956086"/>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et/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et/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et/campaign-partners/enterprise-europe-network" TargetMode="External"/><Relationship Id="rId11" Type="http://schemas.openxmlformats.org/officeDocument/2006/relationships/hyperlink" Target="https://healthy-workplaces.osha.europa.eu/et/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et/campaign-partners/official-campaign-partners" TargetMode="External"/><Relationship Id="rId10" Type="http://schemas.openxmlformats.org/officeDocument/2006/relationships/image" Target="../media/image2.png"/><Relationship Id="rId4" Type="http://schemas.openxmlformats.org/officeDocument/2006/relationships/image" Target="../media/image49.svg"/><Relationship Id="rId9" Type="http://schemas.openxmlformats.org/officeDocument/2006/relationships/hyperlink" Target="https://osha.europa.eu/et" TargetMode="External"/><Relationship Id="rId14" Type="http://schemas.openxmlformats.org/officeDocument/2006/relationships/hyperlink" Target="https://healthy-workplaces.osha.europa.eu/et/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et/tools-and-publications" TargetMode="External"/><Relationship Id="rId2" Type="http://schemas.openxmlformats.org/officeDocument/2006/relationships/hyperlink" Target="https://healthy-workplaces.osha.europa.eu/et/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et/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et/get-involved/european-week" TargetMode="External"/><Relationship Id="rId7" Type="http://schemas.openxmlformats.org/officeDocument/2006/relationships/hyperlink" Target="https://healthy-workplaces.osha.europa.eu/et/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et/get-involved/become-campaign-partner" TargetMode="External"/><Relationship Id="rId5" Type="http://schemas.openxmlformats.org/officeDocument/2006/relationships/hyperlink" Target="https://healthy-workplaces.osha.europa.eu/et/get-involved/good-practice-awards" TargetMode="External"/><Relationship Id="rId4" Type="http://schemas.openxmlformats.org/officeDocument/2006/relationships/hyperlink" Target="https://healthy-workplaces.osha.europa.eu/et/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et-EE" dirty="0"/>
              <a:t>Tervislike töökohtade kampaania 2026–2028 </a:t>
            </a:r>
            <a:br>
              <a:rPr lang="et-EE" dirty="0"/>
            </a:br>
            <a:r>
              <a:rPr lang="et-EE" dirty="0"/>
              <a:t>„Töökohal üheskoos vaimset tervist hoides“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et-EE" sz="2600" i="1">
                <a:solidFill>
                  <a:srgbClr val="92D050"/>
                </a:solidFill>
              </a:rPr>
              <a:t>Psühhosotsiaalsete riskide ennetamine töökohal</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et-EE"/>
              <a:t>Sisukord</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8291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t-EE" sz="1600" b="0">
                <a:solidFill>
                  <a:srgbClr val="003399"/>
                </a:solidFill>
              </a:rPr>
              <a:t>Üldpilt</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et-EE" sz="1400">
                <a:solidFill>
                  <a:srgbClr val="003399"/>
                </a:solidFill>
              </a:rPr>
              <a:t>Kampaania eesmärgid ja sihid</a:t>
            </a:r>
          </a:p>
          <a:p>
            <a:pPr marL="169863" indent="-169863">
              <a:buFont typeface="Arial" panose="020B0604020202020204" pitchFamily="34" charset="0"/>
              <a:buChar char="•"/>
            </a:pPr>
            <a:r>
              <a:rPr lang="et-EE" sz="1400">
                <a:solidFill>
                  <a:srgbClr val="003399"/>
                </a:solidFill>
              </a:rPr>
              <a:t>Kellele on kampaania suunatud?</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46007"/>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2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et-EE" sz="1600"/>
              <a:t>Tegevuskava: viis prioriteetset valdkonda</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169551"/>
          </a:xfrm>
          <a:prstGeom prst="rect">
            <a:avLst/>
          </a:prstGeom>
          <a:noFill/>
        </p:spPr>
        <p:txBody>
          <a:bodyPr wrap="square" rtlCol="0">
            <a:spAutoFit/>
          </a:bodyPr>
          <a:lstStyle/>
          <a:p>
            <a:pPr marL="169863" indent="-169863">
              <a:buFont typeface="Arial" panose="020B0604020202020204" pitchFamily="34" charset="0"/>
              <a:buChar char="•"/>
            </a:pPr>
            <a:r>
              <a:rPr lang="et-EE" sz="1400">
                <a:solidFill>
                  <a:srgbClr val="003399"/>
                </a:solidFill>
              </a:rPr>
              <a:t>Psühhosotsiaalsete riskide hindamine ja juhtimine.</a:t>
            </a:r>
          </a:p>
          <a:p>
            <a:pPr marL="169863" indent="-169863">
              <a:buFont typeface="Arial" panose="020B0604020202020204" pitchFamily="34" charset="0"/>
              <a:buChar char="•"/>
            </a:pPr>
            <a:r>
              <a:rPr lang="et-EE" sz="1400">
                <a:solidFill>
                  <a:srgbClr val="003399"/>
                </a:solidFill>
              </a:rPr>
              <a:t>Kiusamine, seksuaalne ahistamine ja vägivald</a:t>
            </a:r>
          </a:p>
          <a:p>
            <a:pPr marL="169863" indent="-169863">
              <a:buFont typeface="Arial" panose="020B0604020202020204" pitchFamily="34" charset="0"/>
              <a:buChar char="•"/>
            </a:pPr>
            <a:r>
              <a:rPr lang="et-EE" sz="1400">
                <a:solidFill>
                  <a:srgbClr val="003399"/>
                </a:solidFill>
              </a:rPr>
              <a:t>Füüsikalised riskid ja vaimne tervis.</a:t>
            </a:r>
          </a:p>
          <a:p>
            <a:pPr marL="169863" indent="-169863">
              <a:buFont typeface="Arial" panose="020B0604020202020204" pitchFamily="34" charset="0"/>
              <a:buChar char="•"/>
            </a:pPr>
            <a:r>
              <a:rPr lang="et-EE" sz="1400">
                <a:solidFill>
                  <a:srgbClr val="003399"/>
                </a:solidFill>
              </a:rPr>
              <a:t>Psühhosotsiaalsed riskid tervishoius ja sotsiaalhoolekandes</a:t>
            </a:r>
          </a:p>
          <a:p>
            <a:pPr marL="169863" indent="-169863">
              <a:buFont typeface="Arial" panose="020B0604020202020204" pitchFamily="34" charset="0"/>
              <a:buChar char="•"/>
            </a:pPr>
            <a:r>
              <a:rPr lang="et-EE" sz="1400">
                <a:solidFill>
                  <a:srgbClr val="003399"/>
                </a:solidFill>
              </a:rPr>
              <a:t>Vaimse tervise toetamine töökohal</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42234"/>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et-EE" sz="1600">
                <a:solidFill>
                  <a:schemeClr val="bg1"/>
                </a:solidFill>
              </a:rPr>
              <a:t>Kampaanias osalemine</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et-EE" sz="1400">
                <a:solidFill>
                  <a:srgbClr val="003399"/>
                </a:solidFill>
              </a:rPr>
              <a:t>EU-OSHA võrgustik</a:t>
            </a:r>
          </a:p>
          <a:p>
            <a:pPr marL="169863" indent="-169863">
              <a:buFont typeface="Arial" panose="020B0604020202020204" pitchFamily="34" charset="0"/>
              <a:buChar char="•"/>
            </a:pPr>
            <a:r>
              <a:rPr lang="et-EE" sz="1400">
                <a:solidFill>
                  <a:srgbClr val="003399"/>
                </a:solidFill>
              </a:rPr>
              <a:t>Kampaaniamaterjalid</a:t>
            </a:r>
          </a:p>
          <a:p>
            <a:pPr marL="169863" indent="-169863">
              <a:buFont typeface="Arial" panose="020B0604020202020204" pitchFamily="34" charset="0"/>
              <a:buChar char="•"/>
            </a:pPr>
            <a:r>
              <a:rPr lang="et-EE" sz="1400">
                <a:solidFill>
                  <a:srgbClr val="003399"/>
                </a:solidFill>
              </a:rPr>
              <a:t>Vahendid ja digiedendus</a:t>
            </a:r>
          </a:p>
          <a:p>
            <a:pPr marL="169863" indent="-169863">
              <a:buFont typeface="Arial" panose="020B0604020202020204" pitchFamily="34" charset="0"/>
              <a:buChar char="•"/>
            </a:pPr>
            <a:r>
              <a:rPr lang="et-EE" sz="1400">
                <a:solidFill>
                  <a:srgbClr val="003399"/>
                </a:solidFill>
              </a:rPr>
              <a:t>Kuidas kampaanias osaleda?</a:t>
            </a:r>
          </a:p>
          <a:p>
            <a:pPr marL="169863" indent="-169863">
              <a:buFont typeface="Arial" panose="020B0604020202020204" pitchFamily="34" charset="0"/>
              <a:buChar char="•"/>
            </a:pPr>
            <a:r>
              <a:rPr lang="et-EE" sz="1400">
                <a:solidFill>
                  <a:srgbClr val="003399"/>
                </a:solidFill>
              </a:rPr>
              <a:t>Pidage kampaaniaga sidet</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et-EE"/>
              <a:t>Üldpilt: vaimne tervis kujundab igapäevaelu ja tööd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et-EE" sz="2000" b="1">
                <a:solidFill>
                  <a:schemeClr val="tx2"/>
                </a:solidFill>
              </a:rPr>
              <a:t>Vaimset tervist kujundab igapäevaelu, sealhulgas töö!</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1"/>
            <a:ext cx="7637744" cy="2641638"/>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t-EE" dirty="0"/>
              <a:t>Töö võib tugevdada vaimset tervist, </a:t>
            </a:r>
            <a:r>
              <a:rPr lang="et-EE" b="0" dirty="0"/>
              <a:t>pakkudes eesmärki, struktuuri ja sotsiaalset suhtlust</a:t>
            </a:r>
            <a:r>
              <a:rPr lang="et-EE" dirty="0"/>
              <a:t>, kui töö on</a:t>
            </a:r>
            <a:r>
              <a:rPr lang="et-EE" b="0" dirty="0"/>
              <a:t> </a:t>
            </a:r>
            <a:r>
              <a:rPr lang="et-EE" dirty="0"/>
              <a:t>hästi kavandatud</a:t>
            </a:r>
            <a:r>
              <a:rPr lang="et-EE" b="0" dirty="0"/>
              <a:t> ja </a:t>
            </a:r>
            <a:r>
              <a:rPr lang="et-EE" dirty="0"/>
              <a:t>toetav</a:t>
            </a:r>
            <a:r>
              <a:rPr lang="et-EE" b="0" dirty="0"/>
              <a:t>.</a:t>
            </a:r>
          </a:p>
          <a:p>
            <a:pPr marL="233363" indent="-233363">
              <a:spcAft>
                <a:spcPts val="600"/>
              </a:spcAft>
            </a:pPr>
            <a:r>
              <a:rPr lang="et-EE" dirty="0"/>
              <a:t>Seda mõju võivad kahjustada psühhosotsiaalsed riskid töökohal</a:t>
            </a:r>
            <a:r>
              <a:rPr lang="et-EE" b="0" dirty="0"/>
              <a:t>, näiteks vastuolulised nõudmised, ahistamine või pidev suur töökoormus. </a:t>
            </a:r>
          </a:p>
          <a:p>
            <a:pPr marL="233363" indent="-233363">
              <a:spcAft>
                <a:spcPts val="600"/>
              </a:spcAft>
            </a:pPr>
            <a:r>
              <a:rPr lang="et-EE" dirty="0"/>
              <a:t>Kui neid ei tuvastata</a:t>
            </a:r>
            <a:r>
              <a:rPr lang="et-EE" b="0" dirty="0"/>
              <a:t>, </a:t>
            </a:r>
            <a:r>
              <a:rPr lang="et-EE" dirty="0"/>
              <a:t>ohjata</a:t>
            </a:r>
            <a:r>
              <a:rPr lang="et-EE" b="0" dirty="0"/>
              <a:t> ega </a:t>
            </a:r>
            <a:r>
              <a:rPr lang="et-EE" dirty="0"/>
              <a:t>ennetata</a:t>
            </a:r>
            <a:r>
              <a:rPr lang="et-EE" b="0" dirty="0"/>
              <a:t>, võivad need </a:t>
            </a:r>
            <a:r>
              <a:rPr lang="et-EE" dirty="0"/>
              <a:t>riskid</a:t>
            </a:r>
            <a:r>
              <a:rPr lang="et-EE" b="0" dirty="0"/>
              <a:t> põhjustada mitmesuguseid </a:t>
            </a:r>
            <a:r>
              <a:rPr lang="et-EE" dirty="0"/>
              <a:t>olulisi terviseprobleeme</a:t>
            </a:r>
            <a:r>
              <a:rPr lang="et-EE" b="0" dirty="0"/>
              <a:t>, näiteks läbipõlemist, depressiooni ja ärevust.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et-EE">
                <a:solidFill>
                  <a:srgbClr val="003399"/>
                </a:solidFill>
              </a:rPr>
              <a:t>Üldpilt: </a:t>
            </a:r>
            <a:r>
              <a:rPr lang="et-EE"/>
              <a:t>mis on kaalul?</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t-EE" sz="1800" b="1">
                <a:solidFill>
                  <a:schemeClr val="tx2"/>
                </a:solidFill>
              </a:rPr>
              <a:t>Prognooside kohaselt vähendab halb vaimne tervis ELi sisemajanduse kogutoodangut 2025.–2050. aastal keskmiselt 1,7% aastas.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t-EE" b="0" dirty="0"/>
              <a:t>Vaimse tervise probleemid </a:t>
            </a:r>
            <a:r>
              <a:rPr lang="et-EE" dirty="0"/>
              <a:t>sagenevad</a:t>
            </a:r>
            <a:r>
              <a:rPr lang="et-EE" b="0" dirty="0"/>
              <a:t> eurooplaste seas. </a:t>
            </a:r>
          </a:p>
          <a:p>
            <a:pPr marL="233363" indent="-233363">
              <a:spcAft>
                <a:spcPts val="600"/>
              </a:spcAft>
            </a:pPr>
            <a:r>
              <a:rPr lang="et-EE" b="0" dirty="0"/>
              <a:t>Vaimse tervise probleemid põhjustavad </a:t>
            </a:r>
            <a:r>
              <a:rPr lang="et-EE" dirty="0"/>
              <a:t>majanduslikku kahju</a:t>
            </a:r>
            <a:r>
              <a:rPr lang="et-EE" b="0" dirty="0"/>
              <a:t>, mis on suuresti tingitud töötajate osaluse vähenemisest, sagedamast töölt puudumisest ja presentismist.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et-EE">
                <a:solidFill>
                  <a:srgbClr val="003399"/>
                </a:solidFill>
              </a:rPr>
              <a:t>Üldpilt: </a:t>
            </a:r>
            <a:r>
              <a:rPr lang="et-EE"/>
              <a:t>töötajate seisukoht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et-EE" b="0" dirty="0"/>
              <a:t>Enam</a:t>
            </a:r>
            <a:r>
              <a:rPr lang="et-EE" dirty="0"/>
              <a:t> kui 4 töötajat 10st (44%) kogu ELis </a:t>
            </a:r>
            <a:r>
              <a:rPr lang="et-EE" b="0" dirty="0"/>
              <a:t>teatavad, et puutuvad tööl kokku</a:t>
            </a:r>
            <a:r>
              <a:rPr lang="et-EE" dirty="0"/>
              <a:t> suure ajasurve </a:t>
            </a:r>
            <a:r>
              <a:rPr lang="et-EE" b="0" dirty="0"/>
              <a:t>või</a:t>
            </a:r>
            <a:r>
              <a:rPr lang="et-EE" dirty="0"/>
              <a:t> ülekoormusega</a:t>
            </a:r>
            <a:r>
              <a:rPr lang="et-EE" b="0" dirty="0"/>
              <a:t>, selgub </a:t>
            </a:r>
            <a:r>
              <a:rPr lang="et-EE" b="0" dirty="0">
                <a:solidFill>
                  <a:srgbClr val="92D050"/>
                </a:solidFill>
                <a:hlinkClick r:id="rId3">
                  <a:extLst>
                    <a:ext uri="{A12FA001-AC4F-418D-AE19-62706E023703}">
                      <ahyp:hlinkClr xmlns:ahyp="http://schemas.microsoft.com/office/drawing/2018/hyperlinkcolor" val="tx"/>
                    </a:ext>
                  </a:extLst>
                </a:hlinkClick>
              </a:rPr>
              <a:t>2025. aasta töötajate uuringust „OSH Pulse 2025“</a:t>
            </a:r>
            <a:r>
              <a:rPr lang="et-EE" b="0" dirty="0"/>
              <a:t>.</a:t>
            </a:r>
            <a:br>
              <a:rPr lang="et-EE" dirty="0"/>
            </a:br>
            <a:endParaRPr lang="et-EE" dirty="0"/>
          </a:p>
          <a:p>
            <a:pPr marL="233363" indent="-233363"/>
            <a:r>
              <a:rPr lang="et-EE" dirty="0"/>
              <a:t>Paljud töötajad väidavad, et töö kahjustab nende tervist:</a:t>
            </a:r>
          </a:p>
          <a:p>
            <a:pPr lvl="1"/>
            <a:r>
              <a:rPr lang="et-EE" dirty="0">
                <a:solidFill>
                  <a:schemeClr val="tx2"/>
                </a:solidFill>
              </a:rPr>
              <a:t>37% töötajatest on väsinud; </a:t>
            </a:r>
          </a:p>
          <a:p>
            <a:pPr lvl="1"/>
            <a:r>
              <a:rPr lang="et-EE" dirty="0">
                <a:solidFill>
                  <a:schemeClr val="tx2"/>
                </a:solidFill>
              </a:rPr>
              <a:t>29% ELi töötajatest kannatab stressi, depressiooni või ärevuse all</a:t>
            </a:r>
            <a:r>
              <a:rPr lang="et-EE" dirty="0"/>
              <a:t>.</a:t>
            </a:r>
          </a:p>
          <a:p>
            <a:pPr marL="0" indent="0">
              <a:buNone/>
            </a:pPr>
            <a:br>
              <a:rPr lang="et-EE" dirty="0"/>
            </a:br>
            <a:endParaRPr lang="et-EE" dirty="0"/>
          </a:p>
        </p:txBody>
      </p:sp>
      <p:grpSp>
        <p:nvGrpSpPr>
          <p:cNvPr id="11" name="Group 10" descr="Foto, millel on laua taga istuv kontoritöötaja, kes loeb kulmu kortsutades dokumente. Vasakus servas on mitmesuguseid digiikoone (nt paber, küsimärk, graafikud, kell) žongleeriv tegelane, mis sümboliseerib suurt ajasurvet ja töö ülekoormust.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 millel on laua taga istuv kontoritöötaja, kes loeb kulmu kortsutades dokumente. Vasakus servas on mitmesuguseid digiikoone (nt paber, küsimärk, graafikud, kell) žongleeriv tegelane, mis sümboliseerib suurt ajasurvet ja töö ülekoormust.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et-EE"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et-EE" dirty="0">
                <a:solidFill>
                  <a:srgbClr val="003399"/>
                </a:solidFill>
              </a:rPr>
              <a:t>Üldpilt: </a:t>
            </a:r>
            <a:r>
              <a:rPr lang="et-EE" dirty="0"/>
              <a:t>organisatsioonide ja töötajate seisukohad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Psühhosotsiaalsed riskid töökohal: Organisatsioonid ja töötajad.</a:t>
            </a:r>
          </a:p>
          <a:p>
            <a:r>
              <a:rPr lang="et-EE" sz="1800">
                <a:latin typeface="+mn-lt"/>
              </a:rPr>
              <a:t>Sarnased mustrid, erinevad vaatenurgad</a:t>
            </a:r>
            <a:r>
              <a:rPr lang="et-EE" sz="1800" b="1">
                <a:latin typeface="+mn-lt"/>
              </a:rPr>
              <a:t> </a:t>
            </a:r>
          </a:p>
        </p:txBody>
      </p:sp>
      <p:grpSp>
        <p:nvGrpSpPr>
          <p:cNvPr id="3" name="Group 2" descr="Andmekast, milles võrreldakse organisatsioonide ja töötajate kogetud ajasurve määra. Näidud on poolringid ja protsendid. 44% organisatsioonidest ja 43% töötajatest kogevad ajasurvet.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t-EE" sz="900" i="1"/>
                  <a:t>Allikas: </a:t>
                </a:r>
                <a:r>
                  <a:rPr lang="et-EE" sz="900" b="0"/>
                  <a:t>OSH Pulse 2025, ESENER 2024, EL 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t-EE" sz="1200" b="1"/>
                  <a:t>JA</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82283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t-EE" sz="1200" dirty="0"/>
                <a:t>ORGANISATSIOONID</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5" y="2764376"/>
              <a:ext cx="113927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et-EE" sz="1200">
                  <a:solidFill>
                    <a:srgbClr val="A9DE4E"/>
                  </a:solidFill>
                </a:rPr>
                <a:t>TÖÖTAJAD</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276999"/>
            </a:xfrm>
            <a:prstGeom prst="rect">
              <a:avLst/>
            </a:prstGeom>
            <a:noFill/>
          </p:spPr>
          <p:txBody>
            <a:bodyPr wrap="square" rtlCol="0">
              <a:spAutoFit/>
            </a:bodyPr>
            <a:lstStyle/>
            <a:p>
              <a:r>
                <a:rPr lang="et-EE" sz="1200" b="1">
                  <a:solidFill>
                    <a:schemeClr val="bg1"/>
                  </a:solidFill>
                </a:rPr>
                <a:t>AJASURVE</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Tabel, milles võrreldakse organisatsioonide ja töötajate suhtlemis- ja koostööprobleemide kogemusi. Seda näitavad poolringid ja protsendid. 19% organisatsioonidest ja 29% töötajatest kogevad halba suhtlust ja koostööd.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t-EE" sz="900" i="1"/>
                      <a:t>Allikas: </a:t>
                    </a:r>
                    <a:r>
                      <a:rPr lang="et-EE" sz="900" b="0"/>
                      <a:t>ESENER 2024 ja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t-EE" sz="1200" b="1"/>
                      <a:t>JA</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5" y="2769865"/>
                  <a:ext cx="1771273"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t-EE" sz="1200" dirty="0"/>
                    <a:t>ORGANISATSIOONID</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72946"/>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et-EE" sz="1200" dirty="0">
                      <a:solidFill>
                        <a:srgbClr val="A9DE4E"/>
                      </a:solidFill>
                    </a:rPr>
                    <a:t>TÖÖTAJAD</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276999"/>
                </a:xfrm>
                <a:prstGeom prst="rect">
                  <a:avLst/>
                </a:prstGeom>
                <a:noFill/>
              </p:spPr>
              <p:txBody>
                <a:bodyPr wrap="square" rtlCol="0">
                  <a:spAutoFit/>
                </a:bodyPr>
                <a:lstStyle/>
                <a:p>
                  <a:r>
                    <a:rPr lang="et-EE" sz="1200" b="1" dirty="0">
                      <a:solidFill>
                        <a:schemeClr val="bg1"/>
                      </a:solidFill>
                    </a:rPr>
                    <a:t>HALB SUHTLUS JA KOOSTÖÖ</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Ainult 51% organisatsioonidest teatas, et kaasab töötajaid psühhosotsiaalsete riskide vähendamisse.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07060"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t-EE" sz="1200" dirty="0"/>
                    <a:t>ÜKSNES</a:t>
                  </a:r>
                </a:p>
              </p:txBody>
            </p:sp>
            <p:sp>
              <p:nvSpPr>
                <p:cNvPr id="100" name="Content Placeholder 2" descr="Tekstikast, mis näitab nende töötajate protsenti, kes tegelevad organisatsioonides psühhosotsiaalsete riskidega töökohal. See on 51 protsenti. ">
                  <a:extLst>
                    <a:ext uri="{FF2B5EF4-FFF2-40B4-BE49-F238E27FC236}">
                      <a16:creationId xmlns:a16="http://schemas.microsoft.com/office/drawing/2014/main" id="{3994B876-AAE8-E8B6-4731-D4BFD324526D}"/>
                    </a:ext>
                  </a:extLst>
                </p:cNvPr>
                <p:cNvSpPr txBox="1">
                  <a:spLocks/>
                </p:cNvSpPr>
                <p:nvPr/>
              </p:nvSpPr>
              <p:spPr>
                <a:xfrm>
                  <a:off x="2746446" y="2718791"/>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t-EE" sz="1600" b="0" dirty="0"/>
                    <a:t>organisatsioonidest teatavad, et kaasavad töötajaid </a:t>
                  </a:r>
                  <a:r>
                    <a:rPr lang="et-EE" sz="1600" b="0" dirty="0" err="1"/>
                    <a:t>psühhosotsiaalsete</a:t>
                  </a:r>
                  <a:r>
                    <a:rPr lang="et-EE" sz="1600" b="0" dirty="0"/>
                    <a:t> riskide käsitlemisse.</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et-EE" sz="1400" b="1">
                      <a:solidFill>
                        <a:schemeClr val="bg1"/>
                      </a:solidFill>
                    </a:rPr>
                    <a:t>TÖÖTAJATE KAASAMINE</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26908"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389941"/>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t-EE" sz="1400" dirty="0"/>
              <a:t>Töötajate kaasamine on hädavajalik, et tuvastada riskid ja leida ühiselt tõhusad lahendused.</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52403"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et-EE">
                <a:solidFill>
                  <a:srgbClr val="003399"/>
                </a:solidFill>
              </a:rPr>
              <a:t>Üldpilt: </a:t>
            </a:r>
            <a:r>
              <a:rPr lang="et-EE"/>
              <a:t>organisatsioonide seisukoht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8969338"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Psühhosotsiaalsed riskid organisatsioonides:</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4182876726"/>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et-EE" sz="1200" i="1">
                <a:effectLst/>
              </a:rPr>
              <a:t>Allikas: </a:t>
            </a:r>
            <a:r>
              <a:rPr lang="et-EE" sz="1200">
                <a:effectLst/>
              </a:rPr>
              <a:t>ESENER 2024 – alus: EL 27 ettevõtted</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et-EE"/>
              <a:t>Kampaania eesmärgid ja sihid</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877412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Tõsta teadlikkust järgmistest teemadest: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t-EE" sz="1800" dirty="0"/>
              <a:t>hea töökeskkonna mõju vaimsele tervisele ja heaolule</a:t>
            </a:r>
            <a:r>
              <a:rPr lang="et-EE" sz="1800" b="0" dirty="0"/>
              <a:t>;</a:t>
            </a:r>
          </a:p>
          <a:p>
            <a:pPr marL="233363" indent="-233363">
              <a:spcBef>
                <a:spcPts val="600"/>
              </a:spcBef>
              <a:spcAft>
                <a:spcPts val="600"/>
              </a:spcAft>
            </a:pPr>
            <a:r>
              <a:rPr lang="et-EE" sz="1800" dirty="0" err="1"/>
              <a:t>psühhosotsiaalsete</a:t>
            </a:r>
            <a:r>
              <a:rPr lang="et-EE" sz="1800" dirty="0"/>
              <a:t> riskide haldamise</a:t>
            </a:r>
            <a:r>
              <a:rPr lang="et-EE" sz="1800" b="0" dirty="0"/>
              <a:t>, </a:t>
            </a:r>
            <a:r>
              <a:rPr lang="et-EE" sz="1800" dirty="0"/>
              <a:t>ennetamise ja juhtimise tähtsus</a:t>
            </a:r>
            <a:r>
              <a:rPr lang="et-EE" sz="1800" b="0" dirty="0"/>
              <a:t>. </a:t>
            </a:r>
            <a:r>
              <a:rPr lang="et-EE"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40766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Julgustada:</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715725"/>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t-EE" sz="1800" dirty="0"/>
              <a:t>sidusrühmade koostöövõrgustik</a:t>
            </a:r>
            <a:r>
              <a:rPr lang="et-EE" sz="1800" b="0" dirty="0"/>
              <a:t>;</a:t>
            </a:r>
          </a:p>
          <a:p>
            <a:pPr marL="233363" indent="-233363">
              <a:spcBef>
                <a:spcPts val="600"/>
              </a:spcBef>
              <a:spcAft>
                <a:spcPts val="600"/>
              </a:spcAft>
            </a:pPr>
            <a:r>
              <a:rPr lang="et-EE" sz="1800" b="0" dirty="0"/>
              <a:t>koostöö </a:t>
            </a:r>
            <a:r>
              <a:rPr lang="et-EE" sz="1800" dirty="0"/>
              <a:t>kõigi partneritega töökohal</a:t>
            </a:r>
            <a:r>
              <a:rPr lang="et-EE" sz="1800" b="0" dirty="0"/>
              <a:t>;</a:t>
            </a:r>
          </a:p>
          <a:p>
            <a:pPr marL="233363" indent="-233363">
              <a:spcBef>
                <a:spcPts val="600"/>
              </a:spcBef>
              <a:spcAft>
                <a:spcPts val="600"/>
              </a:spcAft>
            </a:pPr>
            <a:r>
              <a:rPr lang="et-EE" sz="1800" dirty="0"/>
              <a:t>toetava</a:t>
            </a:r>
            <a:r>
              <a:rPr lang="et-EE" sz="1800" b="0" dirty="0"/>
              <a:t>, </a:t>
            </a:r>
            <a:r>
              <a:rPr lang="et-EE" sz="1800" dirty="0"/>
              <a:t>kaasava</a:t>
            </a:r>
            <a:r>
              <a:rPr lang="et-EE" sz="1800" b="0" dirty="0"/>
              <a:t> ja</a:t>
            </a:r>
            <a:r>
              <a:rPr lang="et-EE" sz="1800" dirty="0"/>
              <a:t> vaimselt tervisliku töökeskkonna edendamine</a:t>
            </a:r>
            <a:r>
              <a:rPr lang="et-EE" sz="1800" b="0" dirty="0"/>
              <a:t>;</a:t>
            </a:r>
          </a:p>
          <a:p>
            <a:pPr marL="233363" indent="-233363">
              <a:spcBef>
                <a:spcPts val="600"/>
              </a:spcBef>
              <a:spcAft>
                <a:spcPts val="600"/>
              </a:spcAft>
            </a:pPr>
            <a:r>
              <a:rPr lang="et-EE" sz="1800" dirty="0" err="1"/>
              <a:t>psühhosotsiaalsete</a:t>
            </a:r>
            <a:r>
              <a:rPr lang="et-EE" sz="1800" dirty="0"/>
              <a:t> riskide sidumine laiemate </a:t>
            </a:r>
            <a:r>
              <a:rPr lang="et-EE" sz="1800" b="0" dirty="0"/>
              <a:t>tööohutuse ja töötervishoiu </a:t>
            </a:r>
            <a:r>
              <a:rPr lang="et-EE" sz="1800" dirty="0"/>
              <a:t>protsessidega</a:t>
            </a:r>
            <a:r>
              <a:rPr lang="et-EE" sz="1800" b="0" dirty="0"/>
              <a:t>, et tagada terviklik lähenemisviis. </a:t>
            </a:r>
          </a:p>
          <a:p>
            <a:pPr>
              <a:spcBef>
                <a:spcPts val="600"/>
              </a:spcBef>
              <a:spcAft>
                <a:spcPts val="600"/>
              </a:spcAft>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b="0" dirty="0"/>
          </a:p>
        </p:txBody>
      </p:sp>
      <p:pic>
        <p:nvPicPr>
          <p:cNvPr id="9" name="Picture 8" descr="Pilvekujuline foto, millel on meestöötajate rühm arvnäitajate töölaua ümber. Pildil vasakul on roheline tegelane. Kujutis keskendub meetmetele, mida on vaja, et toetada head vaimset tervist töökohal.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et-EE"/>
              <a:t>Kellele on kampaania suunatud? Kes peaksid osalema?</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5392767" cy="578138"/>
          </a:xfrm>
          <a:prstGeom prst="wedgeRectCallout">
            <a:avLst>
              <a:gd name="adj1" fmla="val 54791"/>
              <a:gd name="adj2" fmla="val 19805"/>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et-EE" sz="1800" b="1">
                <a:solidFill>
                  <a:srgbClr val="003399"/>
                </a:solidFill>
              </a:rPr>
              <a:t>Hea vaimne tervis on ühine vastutus.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et-EE" sz="1800" dirty="0">
                <a:solidFill>
                  <a:schemeClr val="tx2"/>
                </a:solidFill>
              </a:rPr>
              <a:t>Kõigi suurusega ettevõtete tööandjad </a:t>
            </a:r>
          </a:p>
          <a:p>
            <a:pPr marL="233363" indent="-233363">
              <a:buFont typeface="Wingdings" panose="05000000000000000000" pitchFamily="2" charset="2"/>
              <a:buChar char="§"/>
            </a:pPr>
            <a:r>
              <a:rPr lang="et-EE" sz="1800" dirty="0">
                <a:solidFill>
                  <a:schemeClr val="tx2"/>
                </a:solidFill>
              </a:rPr>
              <a:t>Töötajad </a:t>
            </a:r>
          </a:p>
          <a:p>
            <a:pPr marL="233363" indent="-233363">
              <a:buFont typeface="Wingdings" panose="05000000000000000000" pitchFamily="2" charset="2"/>
              <a:buChar char="§"/>
            </a:pPr>
            <a:r>
              <a:rPr lang="et-EE" sz="1800" dirty="0">
                <a:solidFill>
                  <a:schemeClr val="tx2"/>
                </a:solidFill>
              </a:rPr>
              <a:t>Sotsiaalpartnerid</a:t>
            </a:r>
          </a:p>
          <a:p>
            <a:pPr marL="233363" indent="-233363">
              <a:buFont typeface="Wingdings" panose="05000000000000000000" pitchFamily="2" charset="2"/>
              <a:buChar char="§"/>
            </a:pPr>
            <a:r>
              <a:rPr lang="et-EE" sz="1800" dirty="0">
                <a:solidFill>
                  <a:schemeClr val="tx2"/>
                </a:solidFill>
              </a:rPr>
              <a:t>Tööinspektorid </a:t>
            </a:r>
          </a:p>
          <a:p>
            <a:pPr marL="233363" indent="-233363">
              <a:buFont typeface="Wingdings" panose="05000000000000000000" pitchFamily="2" charset="2"/>
              <a:buChar char="§"/>
            </a:pPr>
            <a:r>
              <a:rPr lang="et-EE" sz="1800" dirty="0">
                <a:solidFill>
                  <a:schemeClr val="tx2"/>
                </a:solidFill>
              </a:rPr>
              <a:t>Tööohutuse ja töötervishoiu spetsialistid </a:t>
            </a:r>
          </a:p>
          <a:p>
            <a:pPr marL="233363" indent="-233363">
              <a:buFont typeface="Wingdings" panose="05000000000000000000" pitchFamily="2" charset="2"/>
              <a:buChar char="§"/>
            </a:pPr>
            <a:r>
              <a:rPr lang="et-EE" sz="1800" dirty="0">
                <a:solidFill>
                  <a:schemeClr val="tx2"/>
                </a:solidFill>
              </a:rPr>
              <a:t>Vaimse tervise organisatsioonid</a:t>
            </a:r>
          </a:p>
          <a:p>
            <a:pPr marL="233363" indent="-233363">
              <a:buFont typeface="Wingdings" panose="05000000000000000000" pitchFamily="2" charset="2"/>
              <a:buChar char="§"/>
            </a:pPr>
            <a:r>
              <a:rPr lang="et-EE" sz="1800" dirty="0">
                <a:solidFill>
                  <a:schemeClr val="tx2"/>
                </a:solidFill>
              </a:rPr>
              <a:t>Naiste- ja noorteorganisatsioonid </a:t>
            </a:r>
          </a:p>
          <a:p>
            <a:pPr marL="233363" indent="-233363">
              <a:buFont typeface="Wingdings" panose="05000000000000000000" pitchFamily="2" charset="2"/>
              <a:buChar char="§"/>
            </a:pPr>
            <a:r>
              <a:rPr lang="et-EE" sz="1800" dirty="0">
                <a:solidFill>
                  <a:schemeClr val="tx2"/>
                </a:solidFill>
              </a:rPr>
              <a:t>LGBTQ+ organisatsioonid </a:t>
            </a:r>
          </a:p>
          <a:p>
            <a:pPr marL="233363" indent="-233363">
              <a:buFont typeface="Wingdings" panose="05000000000000000000" pitchFamily="2" charset="2"/>
              <a:buChar char="§"/>
            </a:pPr>
            <a:r>
              <a:rPr lang="et-EE" sz="1800" dirty="0">
                <a:solidFill>
                  <a:schemeClr val="tx2"/>
                </a:solidFill>
              </a:rPr>
              <a:t>Poliitikakujundajad</a:t>
            </a:r>
          </a:p>
          <a:p>
            <a:pPr marL="233363" indent="-233363">
              <a:buFont typeface="Wingdings" panose="05000000000000000000" pitchFamily="2" charset="2"/>
              <a:buChar char="§"/>
            </a:pPr>
            <a:r>
              <a:rPr lang="et-EE" sz="1800" dirty="0">
                <a:solidFill>
                  <a:schemeClr val="tx2"/>
                </a:solidFill>
              </a:rPr>
              <a:t>Teadlased ja haridustöötajad </a:t>
            </a:r>
          </a:p>
          <a:p>
            <a:pPr marL="233363" indent="-233363">
              <a:buFont typeface="Wingdings" panose="05000000000000000000" pitchFamily="2" charset="2"/>
              <a:buChar char="§"/>
            </a:pPr>
            <a:r>
              <a:rPr lang="et-EE" sz="1800" dirty="0">
                <a:solidFill>
                  <a:schemeClr val="tx2"/>
                </a:solidFill>
              </a:rPr>
              <a:t>Meediaspetsialistid </a:t>
            </a:r>
          </a:p>
          <a:p>
            <a:endParaRPr lang="en-GB" sz="1800" dirty="0"/>
          </a:p>
        </p:txBody>
      </p:sp>
      <p:pic>
        <p:nvPicPr>
          <p:cNvPr id="8" name="Picture 7" descr="Vektorkujutis, millel on neli rohelist tegelast, keda ühendavad jooned, mis sümboliseerivad ühist vastutust. Üks tegelane hoiab käes kohvitassi, teine hüüumärki, kolmas luupi ja neljas megafoni.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et-EE"/>
              <a:t>Tegevuskava: kampaania viis prioriteetset valdkonda</a:t>
            </a:r>
          </a:p>
        </p:txBody>
      </p:sp>
      <p:graphicFrame>
        <p:nvGraphicFramePr>
          <p:cNvPr id="5" name="Content Placeholder 3" descr="Ajakava, milles on näidatud kampaania viie prioriteetse valdkonna alguskuupäevad.">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1374239852"/>
              </p:ext>
            </p:extLst>
          </p:nvPr>
        </p:nvGraphicFramePr>
        <p:xfrm>
          <a:off x="1518424" y="1468649"/>
          <a:ext cx="9865341"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et-EE"/>
              <a:t>1. prioriteet: psühhosotsiaalsete riskide hindamine ja juhtimine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Praegune olukord</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2" y="2025179"/>
            <a:ext cx="9699030" cy="2569174"/>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t-EE" b="0" dirty="0"/>
              <a:t>Tööandjatel on </a:t>
            </a:r>
            <a:r>
              <a:rPr lang="et-EE" dirty="0"/>
              <a:t>õiguslik kohustus kaitsta töötajate tervist</a:t>
            </a:r>
            <a:r>
              <a:rPr lang="et-EE" b="0" dirty="0"/>
              <a:t>; see hõlmab </a:t>
            </a:r>
            <a:r>
              <a:rPr lang="et-EE" dirty="0"/>
              <a:t>vaimset tervist</a:t>
            </a:r>
            <a:r>
              <a:rPr lang="et-EE" b="0" dirty="0"/>
              <a:t>.</a:t>
            </a:r>
          </a:p>
          <a:p>
            <a:pPr marL="233363" indent="-233363">
              <a:spcAft>
                <a:spcPts val="600"/>
              </a:spcAft>
            </a:pPr>
            <a:r>
              <a:rPr lang="et-EE" b="0" dirty="0"/>
              <a:t>Ainult </a:t>
            </a:r>
            <a:r>
              <a:rPr lang="et-EE" dirty="0"/>
              <a:t>39% ettevõtetest </a:t>
            </a:r>
            <a:r>
              <a:rPr lang="et-EE" b="0" dirty="0"/>
              <a:t>teatab, et neil on </a:t>
            </a:r>
            <a:r>
              <a:rPr lang="et-EE" dirty="0"/>
              <a:t>tööstressi vastu võitlemise tegevuskava</a:t>
            </a:r>
            <a:r>
              <a:rPr lang="et-EE" b="0" dirty="0"/>
              <a:t>.</a:t>
            </a:r>
          </a:p>
          <a:p>
            <a:pPr marL="233363" indent="-233363">
              <a:spcAft>
                <a:spcPts val="600"/>
              </a:spcAft>
            </a:pPr>
            <a:r>
              <a:rPr lang="et-EE" b="0" dirty="0"/>
              <a:t>Organisatsioonid võivad küll </a:t>
            </a:r>
            <a:r>
              <a:rPr lang="et-EE" b="0" dirty="0" err="1"/>
              <a:t>psühhosotsiaalseid</a:t>
            </a:r>
            <a:r>
              <a:rPr lang="et-EE" b="0" dirty="0"/>
              <a:t> riske teadvustada, kuid sageli </a:t>
            </a:r>
            <a:r>
              <a:rPr lang="et-EE" dirty="0"/>
              <a:t>puuduvad neil </a:t>
            </a:r>
            <a:r>
              <a:rPr lang="et-EE" b="0" dirty="0"/>
              <a:t>süstemaatilised ja vormilised </a:t>
            </a:r>
            <a:r>
              <a:rPr lang="et-EE" dirty="0"/>
              <a:t>meetmed nende tõhusaks käsitlemiseks</a:t>
            </a:r>
            <a:r>
              <a:rPr lang="et-EE" b="0" dirty="0"/>
              <a:t>. </a:t>
            </a:r>
          </a:p>
          <a:p>
            <a:pPr marL="233363" indent="-233363">
              <a:spcAft>
                <a:spcPts val="600"/>
              </a:spcAft>
            </a:pPr>
            <a:r>
              <a:rPr lang="et-EE" b="0" dirty="0"/>
              <a:t>Uuringud näitavad, et teadlikkus ning </a:t>
            </a:r>
            <a:r>
              <a:rPr lang="et-EE" dirty="0"/>
              <a:t>ennetusmeetmete </a:t>
            </a:r>
            <a:r>
              <a:rPr lang="et-EE" dirty="0">
                <a:solidFill>
                  <a:schemeClr val="accent1"/>
                </a:solidFill>
              </a:rPr>
              <a:t>rakendamine erineb eri </a:t>
            </a:r>
            <a:r>
              <a:rPr lang="et-EE" dirty="0"/>
              <a:t>sektorite ja riikide vahel</a:t>
            </a:r>
            <a:r>
              <a:rPr lang="et-EE"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et-EE"/>
              <a:t>1. prioriteet: psühhosotsiaalsete riskide hindamine ja juhtimine -2- </a:t>
            </a:r>
          </a:p>
        </p:txBody>
      </p:sp>
      <p:sp>
        <p:nvSpPr>
          <p:cNvPr id="4" name="Rectangle 3">
            <a:extLst>
              <a:ext uri="{FF2B5EF4-FFF2-40B4-BE49-F238E27FC236}">
                <a16:creationId xmlns:a16="http://schemas.microsoft.com/office/drawing/2014/main" id="{5978B3BF-F5DD-EF14-8F1E-31C8593438D2}"/>
              </a:ext>
            </a:extLst>
          </p:cNvPr>
          <p:cNvSpPr/>
          <p:nvPr/>
        </p:nvSpPr>
        <p:spPr>
          <a:xfrm>
            <a:off x="0" y="1137144"/>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et-EE" b="1" dirty="0">
                <a:solidFill>
                  <a:srgbClr val="003399"/>
                </a:solidFill>
                <a:cs typeface="Arial" panose="020B0604020202020204" pitchFamily="34" charset="0"/>
              </a:rPr>
              <a:t>          Peamised raskused, millest ettevõtted on teatanud seoses</a:t>
            </a:r>
            <a:br>
              <a:rPr lang="en-US" b="1" dirty="0">
                <a:solidFill>
                  <a:srgbClr val="003399"/>
                </a:solidFill>
                <a:cs typeface="Arial" panose="020B0604020202020204" pitchFamily="34" charset="0"/>
              </a:rPr>
            </a:br>
            <a:r>
              <a:rPr lang="et-EE" b="1" dirty="0" err="1">
                <a:solidFill>
                  <a:srgbClr val="003399"/>
                </a:solidFill>
                <a:cs typeface="Arial" panose="020B0604020202020204" pitchFamily="34" charset="0"/>
              </a:rPr>
              <a:t>psühhosotsiaalsete</a:t>
            </a:r>
            <a:r>
              <a:rPr lang="et-EE" b="1" dirty="0">
                <a:solidFill>
                  <a:srgbClr val="003399"/>
                </a:solidFill>
                <a:cs typeface="Arial" panose="020B0604020202020204" pitchFamily="34" charset="0"/>
              </a:rPr>
              <a:t> riskidega, on järgmised:</a:t>
            </a:r>
          </a:p>
        </p:txBody>
      </p:sp>
      <p:grpSp>
        <p:nvGrpSpPr>
          <p:cNvPr id="13" name="Group 12" descr="4 ringdiagrammi peamiste raskustega, millest ettevõtted on teatanud seoses psühhosotsiaalsete riskidega.  Ringdiagramm 1 näitab 59%.  Vastumeelsus rääkida probleemist avameelselt Ringdiagramm 2 näitab 44%. Eriteadmiste või spetsialisti toetuse puudumine Ringdiagramm 3 näitab 43%. Töötajate teadmatus  Ringdiagramm 4 näitab 32%. Juhtkonna teadmatus">
            <a:extLst>
              <a:ext uri="{FF2B5EF4-FFF2-40B4-BE49-F238E27FC236}">
                <a16:creationId xmlns:a16="http://schemas.microsoft.com/office/drawing/2014/main" id="{5A1D7735-3259-B0E5-ADF7-9703C0F715D4}"/>
              </a:ext>
            </a:extLst>
          </p:cNvPr>
          <p:cNvGrpSpPr/>
          <p:nvPr/>
        </p:nvGrpSpPr>
        <p:grpSpPr>
          <a:xfrm>
            <a:off x="120387" y="1678286"/>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t-EE" sz="1600"/>
                  <a:t>Vastumeelsus rääkida probleemist avameelselt</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t-EE" sz="1600"/>
                  <a:t>Eriteadmiste või spetsialisti toetuse puudumine</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t-EE" sz="1600"/>
                  <a:t>Töötajate teadmatus</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t-EE" sz="1600"/>
                  <a:t>Juhtkonna teadmatus</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et-EE" dirty="0"/>
              <a:t>Uuringud näitavad, et väiksemad ettevõtted tegelevad psühhosotsiaalsete riskidega ajutisel tasandil, selle asemel et kasutada struktureeritud lähenemisviise. </a:t>
            </a:r>
          </a:p>
          <a:p>
            <a:pPr marL="233363" indent="-233363">
              <a:spcBef>
                <a:spcPts val="600"/>
              </a:spcBef>
            </a:pPr>
            <a:r>
              <a:rPr lang="et-EE" dirty="0"/>
              <a:t>Ametiasutused ja sektorid on siiski hakanud kasutama paljulubavaid lähenemisviise, et toetada ettevõtteid psühhosotsiaalsete riskidega tegelemisel.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152775"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1" y="5159469"/>
            <a:ext cx="3485571"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et-EE" dirty="0"/>
              <a:t>1. prioriteet: </a:t>
            </a:r>
            <a:r>
              <a:rPr lang="et-EE" dirty="0" err="1"/>
              <a:t>psühhosotsiaalsete</a:t>
            </a:r>
            <a:r>
              <a:rPr lang="et-EE" dirty="0"/>
              <a:t> riskide hindamine ja juhtimine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11717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Ennetusmeetmed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10276" y="1934292"/>
            <a:ext cx="10701571" cy="3004014"/>
          </a:xfrm>
        </p:spPr>
        <p:txBody>
          <a:bodyPr>
            <a:noAutofit/>
          </a:bodyPr>
          <a:lstStyle/>
          <a:p>
            <a:pPr marL="233363" indent="-233363">
              <a:spcAft>
                <a:spcPts val="600"/>
              </a:spcAft>
            </a:pPr>
            <a:r>
              <a:rPr lang="et-EE" dirty="0"/>
              <a:t>Hinnata ja juhtida </a:t>
            </a:r>
            <a:r>
              <a:rPr lang="et-EE" dirty="0" err="1"/>
              <a:t>psühhosotsiaalseid</a:t>
            </a:r>
            <a:r>
              <a:rPr lang="et-EE" dirty="0"/>
              <a:t> riske </a:t>
            </a:r>
            <a:r>
              <a:rPr lang="et-EE" b="0" dirty="0"/>
              <a:t>osana </a:t>
            </a:r>
            <a:r>
              <a:rPr lang="et-EE" dirty="0"/>
              <a:t>üldisest tööohutuse ja töötervishoiu riskijuhtimise protsessist</a:t>
            </a:r>
            <a:r>
              <a:rPr lang="et-EE" b="0" dirty="0"/>
              <a:t>.</a:t>
            </a:r>
          </a:p>
          <a:p>
            <a:pPr marL="233363" indent="-233363">
              <a:spcAft>
                <a:spcPts val="600"/>
              </a:spcAft>
            </a:pPr>
            <a:r>
              <a:rPr lang="et-EE" b="0" dirty="0"/>
              <a:t>Kohaldada </a:t>
            </a:r>
            <a:r>
              <a:rPr lang="et-EE" dirty="0"/>
              <a:t>ennetushierarhiat</a:t>
            </a:r>
            <a:r>
              <a:rPr lang="et-EE" b="0" dirty="0"/>
              <a:t>, </a:t>
            </a:r>
            <a:r>
              <a:rPr lang="et-EE" b="0" dirty="0" err="1"/>
              <a:t>prioriseerides</a:t>
            </a:r>
            <a:r>
              <a:rPr lang="et-EE" b="0" dirty="0"/>
              <a:t> meetmeid, mis käsitlevad riske tekkekohas.</a:t>
            </a:r>
          </a:p>
          <a:p>
            <a:pPr marL="233363" indent="-233363">
              <a:spcAft>
                <a:spcPts val="600"/>
              </a:spcAft>
            </a:pPr>
            <a:r>
              <a:rPr lang="et-EE" b="0" dirty="0"/>
              <a:t>Kavandada ja </a:t>
            </a:r>
            <a:r>
              <a:rPr lang="et-EE" dirty="0"/>
              <a:t>korraldada töö nii, et nõuded oleksid mõistlikud</a:t>
            </a:r>
            <a:r>
              <a:rPr lang="et-EE" b="0" dirty="0"/>
              <a:t>, rollid selged ja ressursid piisavad.</a:t>
            </a:r>
          </a:p>
          <a:p>
            <a:pPr marL="233363" indent="-233363">
              <a:spcAft>
                <a:spcPts val="600"/>
              </a:spcAft>
            </a:pPr>
            <a:r>
              <a:rPr lang="et-EE" dirty="0"/>
              <a:t>Vältida vägivalda</a:t>
            </a:r>
            <a:r>
              <a:rPr lang="et-EE" b="0" dirty="0"/>
              <a:t>, ahistamist ja muud antisotsiaalset käitumist.</a:t>
            </a:r>
          </a:p>
          <a:p>
            <a:pPr marL="233363" indent="-233363">
              <a:spcAft>
                <a:spcPts val="600"/>
              </a:spcAft>
            </a:pPr>
            <a:r>
              <a:rPr lang="et-EE" b="0" dirty="0"/>
              <a:t>Pakkuda </a:t>
            </a:r>
            <a:r>
              <a:rPr lang="et-EE" dirty="0"/>
              <a:t>teavet, koolitust </a:t>
            </a:r>
            <a:r>
              <a:rPr lang="et-EE" b="0" dirty="0"/>
              <a:t>ja </a:t>
            </a:r>
            <a:r>
              <a:rPr lang="et-EE" dirty="0"/>
              <a:t>tuge</a:t>
            </a:r>
            <a:r>
              <a:rPr lang="et-EE" b="0" dirty="0"/>
              <a:t>, sealhulgas meetmeid vaimse tervise häbimärgistamise vähendamiseks.</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763978"/>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600" b="1" dirty="0">
                <a:solidFill>
                  <a:schemeClr val="bg1"/>
                </a:solidFill>
              </a:rPr>
              <a:t>Hierarhia, mille abil ennetada </a:t>
            </a:r>
            <a:r>
              <a:rPr lang="et-EE" sz="1600" b="1" dirty="0" err="1">
                <a:solidFill>
                  <a:schemeClr val="bg1"/>
                </a:solidFill>
              </a:rPr>
              <a:t>psühhosotsiaalseid</a:t>
            </a:r>
            <a:r>
              <a:rPr lang="et-EE" sz="1600" b="1" dirty="0">
                <a:solidFill>
                  <a:schemeClr val="bg1"/>
                </a:solidFill>
              </a:rPr>
              <a:t> riske töökohal: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Kolmeastmeline püramiid, millel on hierarhia, mille abil ennetada psühhosotsiaalseid riske töökohal. Püramiidi tipus on üksikisiku emotikon, et näidata seda meedet viimase abinõuna. Teisel (keskmisel) astmel on seadete emotikon, et näidata organisatsioonilisi ja tehnilisi meetmeid, ning kolmandal (alumisel) astmel on luup, et rõhutada riskide tuvastamise ja kõrvaldamise tähtsust. Püramiidi paremal küljel on tegelane, kelle vasakus käes on hüüumärk.">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et-EE"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510497"/>
            <a:ext cx="2224689" cy="461665"/>
          </a:xfrm>
          <a:prstGeom prst="rect">
            <a:avLst/>
          </a:prstGeom>
          <a:noFill/>
        </p:spPr>
        <p:txBody>
          <a:bodyPr wrap="square">
            <a:spAutoFit/>
          </a:bodyPr>
          <a:lstStyle/>
          <a:p>
            <a:r>
              <a:rPr lang="et-EE" sz="1200" b="1" dirty="0">
                <a:solidFill>
                  <a:srgbClr val="003399"/>
                </a:solidFill>
              </a:rPr>
              <a:t>Individuaalsed meetmed viimase abinõuna.</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et-EE"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92143"/>
            <a:ext cx="2742059" cy="461665"/>
          </a:xfrm>
          <a:prstGeom prst="rect">
            <a:avLst/>
          </a:prstGeom>
          <a:noFill/>
        </p:spPr>
        <p:txBody>
          <a:bodyPr wrap="square">
            <a:spAutoFit/>
          </a:bodyPr>
          <a:lstStyle/>
          <a:p>
            <a:r>
              <a:rPr lang="et-EE" sz="1200" b="1" dirty="0">
                <a:solidFill>
                  <a:srgbClr val="003399"/>
                </a:solidFill>
              </a:rPr>
              <a:t>Rakendatavad organisatsioonilised ja tehnilised meetmed.</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et-EE"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49216"/>
            <a:ext cx="2503012" cy="461665"/>
          </a:xfrm>
          <a:prstGeom prst="rect">
            <a:avLst/>
          </a:prstGeom>
          <a:noFill/>
        </p:spPr>
        <p:txBody>
          <a:bodyPr wrap="square">
            <a:spAutoFit/>
          </a:bodyPr>
          <a:lstStyle/>
          <a:p>
            <a:r>
              <a:rPr lang="et-EE" sz="1200" b="1" dirty="0">
                <a:solidFill>
                  <a:srgbClr val="003399"/>
                </a:solidFill>
              </a:rPr>
              <a:t>Tuvastada ja kõrvaldada riskid nende tekkekohas.</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et-EE"/>
              <a:t>1. prioriteet: psühhosotsiaalsete riskide hindamine ja juhtimine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Ennetusmeetmed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589728" y="1929009"/>
            <a:ext cx="7270002"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t-EE" sz="1800" dirty="0"/>
              <a:t>Käsitleda psühhosotsiaalseid riske </a:t>
            </a:r>
            <a:r>
              <a:rPr lang="et-EE" sz="1800" b="0" dirty="0"/>
              <a:t>töökohal</a:t>
            </a:r>
            <a:r>
              <a:rPr lang="et-EE" sz="1800" dirty="0"/>
              <a:t> pigem töökoha probleemina </a:t>
            </a:r>
            <a:r>
              <a:rPr lang="et-EE" sz="1800" b="0" dirty="0"/>
              <a:t>kui individuaalse probleemina. </a:t>
            </a:r>
          </a:p>
          <a:p>
            <a:pPr marL="233363" indent="-233363">
              <a:spcBef>
                <a:spcPts val="600"/>
              </a:spcBef>
              <a:spcAft>
                <a:spcPts val="600"/>
              </a:spcAft>
            </a:pPr>
            <a:r>
              <a:rPr lang="et-EE" sz="1800" b="0" dirty="0"/>
              <a:t>Tagada </a:t>
            </a:r>
            <a:r>
              <a:rPr lang="et-EE" sz="1800" dirty="0"/>
              <a:t>töötajate kaasamine </a:t>
            </a:r>
            <a:r>
              <a:rPr lang="et-EE" sz="1800" b="0" dirty="0"/>
              <a:t>kogu protsessi vältel, alates teadlikkuse suurendamisest ja riskihindamisest kuni lahenduste leidmiseni</a:t>
            </a:r>
            <a:r>
              <a:rPr lang="et-EE" sz="1800" dirty="0"/>
              <a:t>.</a:t>
            </a:r>
          </a:p>
          <a:p>
            <a:pPr marL="233363" indent="-233363">
              <a:spcBef>
                <a:spcPts val="600"/>
              </a:spcBef>
              <a:spcAft>
                <a:spcPts val="600"/>
              </a:spcAft>
            </a:pPr>
            <a:r>
              <a:rPr lang="et-EE" sz="1800" dirty="0"/>
              <a:t>Koolitada juhid tuvastama psühhosotsiaalseid riske,</a:t>
            </a:r>
            <a:r>
              <a:rPr lang="et-EE" sz="1800" b="0" dirty="0"/>
              <a:t> sealhulgas töökoormuse probleeme, konflikte ja kahjulikku sotsiaalset käitumist, ja nendega tegelema.</a:t>
            </a:r>
          </a:p>
          <a:p>
            <a:pPr marL="233363" indent="-233363">
              <a:spcBef>
                <a:spcPts val="600"/>
              </a:spcBef>
              <a:spcAft>
                <a:spcPts val="600"/>
              </a:spcAft>
            </a:pPr>
            <a:r>
              <a:rPr lang="et-EE" sz="1800" dirty="0"/>
              <a:t>Ühendada psühhosotsiaalsete riskide hindamine ja juhtimine </a:t>
            </a:r>
            <a:r>
              <a:rPr lang="et-EE" sz="1800" b="0" dirty="0"/>
              <a:t> ning ettevõtte laiemad tööohutuse ja töötervishoiu lähenemisviisid</a:t>
            </a:r>
            <a:r>
              <a:rPr lang="et-EE" sz="1800" dirty="0"/>
              <a:t>.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80507" y="2871296"/>
            <a:ext cx="4729811" cy="25635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et-EE"/>
              <a:t>2. prioriteet: ahistamine, seksuaalne ahistamine ja vägivald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54128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Praegune olukord</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620547" y="1947879"/>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t-EE" dirty="0"/>
              <a:t>Mitmetahuline probleem:</a:t>
            </a:r>
            <a:r>
              <a:rPr lang="et-EE" b="0" dirty="0"/>
              <a:t> rünnak, kiusamine, diskrimineerimine, </a:t>
            </a:r>
            <a:r>
              <a:rPr lang="et-EE" b="0" dirty="0" err="1"/>
              <a:t>ohvristamine</a:t>
            </a:r>
            <a:r>
              <a:rPr lang="et-EE" b="0" dirty="0"/>
              <a:t> jne.</a:t>
            </a:r>
          </a:p>
          <a:p>
            <a:pPr marL="233363" indent="-233363">
              <a:spcAft>
                <a:spcPts val="600"/>
              </a:spcAft>
            </a:pPr>
            <a:r>
              <a:rPr lang="et-EE" b="0" dirty="0"/>
              <a:t>Oluline </a:t>
            </a:r>
            <a:r>
              <a:rPr lang="et-EE" dirty="0"/>
              <a:t>terviseprobleem </a:t>
            </a:r>
            <a:r>
              <a:rPr lang="et-EE" b="0" dirty="0"/>
              <a:t>(depressioon, ärevus, unehäired jne).</a:t>
            </a:r>
          </a:p>
          <a:p>
            <a:pPr marL="233363" indent="-233363">
              <a:spcAft>
                <a:spcPts val="600"/>
              </a:spcAft>
            </a:pPr>
            <a:r>
              <a:rPr lang="et-EE" dirty="0"/>
              <a:t>13% ELi töötajatest</a:t>
            </a:r>
            <a:r>
              <a:rPr lang="et-EE" b="0" dirty="0"/>
              <a:t> on kogenud töökohal mingisugust </a:t>
            </a:r>
            <a:r>
              <a:rPr lang="et-EE" dirty="0"/>
              <a:t>vägivalda </a:t>
            </a:r>
            <a:r>
              <a:rPr lang="et-EE" b="0" dirty="0"/>
              <a:t>(EWCTS, </a:t>
            </a:r>
            <a:r>
              <a:rPr lang="et-EE" b="0" dirty="0" err="1"/>
              <a:t>Eurofound</a:t>
            </a:r>
            <a:r>
              <a:rPr lang="et-EE" b="0" dirty="0"/>
              <a:t>, 2021). </a:t>
            </a:r>
          </a:p>
          <a:p>
            <a:pPr marL="233363" indent="-233363">
              <a:spcAft>
                <a:spcPts val="600"/>
              </a:spcAft>
            </a:pPr>
            <a:r>
              <a:rPr lang="et-EE" b="0" dirty="0"/>
              <a:t>Digiüleminek on loonud uusi antisotsiaalse käitumise vorme.</a:t>
            </a:r>
            <a:br>
              <a:rPr lang="et-EE" dirty="0"/>
            </a:br>
            <a:endParaRPr lang="et-EE"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et-EE"/>
              <a:t>2. prioriteet: ahistamine, seksuaalne ahistamine ja vägivald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593922"/>
            <a:ext cx="7197007"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p>
            <a:r>
              <a:rPr lang="et-EE" b="1" dirty="0">
                <a:solidFill>
                  <a:srgbClr val="003399"/>
                </a:solidFill>
                <a:cs typeface="Arial" panose="020B0604020202020204" pitchFamily="34" charset="0"/>
              </a:rPr>
              <a:t>Naised teatavad töökohal esinevast ebasobivast</a:t>
            </a:r>
            <a:endParaRPr lang="en-US" b="1" dirty="0">
              <a:solidFill>
                <a:srgbClr val="003399"/>
              </a:solidFill>
              <a:cs typeface="Arial" panose="020B0604020202020204" pitchFamily="34" charset="0"/>
            </a:endParaRPr>
          </a:p>
          <a:p>
            <a:r>
              <a:rPr lang="et-EE" b="1" dirty="0">
                <a:solidFill>
                  <a:srgbClr val="003399"/>
                </a:solidFill>
                <a:cs typeface="Arial" panose="020B0604020202020204" pitchFamily="34" charset="0"/>
              </a:rPr>
              <a:t>sotsiaalsest käitumisest sagedamini.</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et-EE" sz="5000" b="1">
                <a:solidFill>
                  <a:schemeClr val="tx2"/>
                </a:solidFill>
                <a:latin typeface="+mj-lt"/>
              </a:rPr>
              <a:t>30,8%</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et-EE" sz="2000">
                <a:solidFill>
                  <a:schemeClr val="tx2"/>
                </a:solidFill>
                <a:latin typeface="+mj-lt"/>
              </a:rPr>
              <a:t>naistest on elu jooksul kogenud </a:t>
            </a:r>
            <a:r>
              <a:rPr lang="et-EE" sz="2000" b="1">
                <a:solidFill>
                  <a:schemeClr val="tx2"/>
                </a:solidFill>
                <a:latin typeface="+mj-lt"/>
              </a:rPr>
              <a:t>seksuaalset ahistamist</a:t>
            </a:r>
            <a:r>
              <a:rPr lang="et-EE" sz="2000">
                <a:solidFill>
                  <a:schemeClr val="tx2"/>
                </a:solidFill>
                <a:latin typeface="+mj-lt"/>
              </a:rPr>
              <a:t> töökohal</a:t>
            </a:r>
            <a:r>
              <a:rPr lang="et-EE" sz="2000" b="1">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et-EE" sz="5000" b="1">
                <a:solidFill>
                  <a:schemeClr val="tx2"/>
                </a:solidFill>
                <a:latin typeface="+mj-lt"/>
              </a:rPr>
              <a:t>4,3%</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et-EE" sz="2000">
                <a:solidFill>
                  <a:schemeClr val="tx2"/>
                </a:solidFill>
                <a:latin typeface="+mj-lt"/>
              </a:rPr>
              <a:t>naistest on viimase 12 kuu jooksul kogenud </a:t>
            </a:r>
            <a:r>
              <a:rPr lang="et-EE" sz="2000" b="1">
                <a:solidFill>
                  <a:schemeClr val="tx2"/>
                </a:solidFill>
                <a:latin typeface="+mj-lt"/>
              </a:rPr>
              <a:t>seksuaalset ahistamist</a:t>
            </a:r>
            <a:r>
              <a:rPr lang="et-EE" sz="2000">
                <a:solidFill>
                  <a:schemeClr val="tx2"/>
                </a:solidFill>
                <a:latin typeface="+mj-lt"/>
              </a:rPr>
              <a:t> </a:t>
            </a:r>
            <a:r>
              <a:rPr lang="et-EE" sz="2000" b="1">
                <a:solidFill>
                  <a:schemeClr val="tx2"/>
                </a:solidFill>
                <a:latin typeface="+mj-lt"/>
              </a:rPr>
              <a:t>töökohal.</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et-EE" sz="5000" b="1">
                <a:solidFill>
                  <a:schemeClr val="tx2"/>
                </a:solidFill>
                <a:latin typeface="+mj-lt"/>
              </a:rPr>
              <a:t>7,4%</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et-EE" sz="2000">
                <a:solidFill>
                  <a:schemeClr val="tx2"/>
                </a:solidFill>
                <a:latin typeface="+mj-lt"/>
              </a:rPr>
              <a:t>naistest on kogenud</a:t>
            </a:r>
            <a:r>
              <a:rPr lang="et-EE" sz="2000" b="1">
                <a:solidFill>
                  <a:schemeClr val="tx2"/>
                </a:solidFill>
                <a:latin typeface="+mj-lt"/>
              </a:rPr>
              <a:t> seksuaalset ahistamist </a:t>
            </a:r>
            <a:r>
              <a:rPr lang="et-EE" sz="2000">
                <a:solidFill>
                  <a:schemeClr val="tx2"/>
                </a:solidFill>
                <a:latin typeface="+mj-lt"/>
              </a:rPr>
              <a:t>oma </a:t>
            </a:r>
            <a:r>
              <a:rPr lang="et-EE" sz="2000" b="1">
                <a:solidFill>
                  <a:schemeClr val="tx2"/>
                </a:solidFill>
                <a:latin typeface="+mj-lt"/>
              </a:rPr>
              <a:t>meessoost ülemuse / juhi poolt</a:t>
            </a:r>
            <a:r>
              <a:rPr lang="et-EE"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et-EE"/>
              <a:t>2. prioriteet: ahistamine, seksuaalne ahistamine ja vägivald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et-EE" sz="1800" b="1">
                <a:solidFill>
                  <a:srgbClr val="003399"/>
                </a:solidFill>
              </a:rPr>
              <a:t>Töötajate osalemine ja juhtimine on keskse tähtsusega. </a:t>
            </a:r>
          </a:p>
        </p:txBody>
      </p:sp>
      <p:pic>
        <p:nvPicPr>
          <p:cNvPr id="8" name="Picture 7" descr="Pilvekujuline foto, millel on kujutatud rühm ehitajaid ehitusplatsil üksteisega rääkimas. Vasakul on roheline tegelane. Pilt viitab sellele, et töötajate osalemine on keskse tähtsusega ahistamise, seksuaalse ahistamise ja vägivalla vastu võitlemisel.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Ennetusmeetmed</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610271" y="3344018"/>
            <a:ext cx="10371423" cy="2579110"/>
          </a:xfrm>
        </p:spPr>
        <p:txBody>
          <a:bodyPr anchor="t">
            <a:noAutofit/>
          </a:bodyPr>
          <a:lstStyle/>
          <a:p>
            <a:pPr marL="233363" indent="-233363">
              <a:spcAft>
                <a:spcPts val="600"/>
              </a:spcAft>
            </a:pPr>
            <a:r>
              <a:rPr lang="et-EE" b="0" dirty="0"/>
              <a:t>Selgitada, mis on lubatud ja mis mitte.</a:t>
            </a:r>
          </a:p>
          <a:p>
            <a:pPr marL="233363" indent="-233363">
              <a:spcAft>
                <a:spcPts val="600"/>
              </a:spcAft>
            </a:pPr>
            <a:r>
              <a:rPr lang="et-EE" b="0" dirty="0">
                <a:cs typeface="Arial"/>
              </a:rPr>
              <a:t>Uurida algpõhjuseid või soodustavaid tegureid.</a:t>
            </a:r>
          </a:p>
          <a:p>
            <a:pPr marL="233363" indent="-233363">
              <a:spcAft>
                <a:spcPts val="600"/>
              </a:spcAft>
            </a:pPr>
            <a:r>
              <a:rPr lang="et-EE" b="0" dirty="0"/>
              <a:t>Tagada, et töötajatel oleks võimalus oma arvamust avaldada või juhtumitest konfidentsiaalselt teada anda. </a:t>
            </a:r>
          </a:p>
          <a:p>
            <a:pPr marL="233363" indent="-233363">
              <a:spcAft>
                <a:spcPts val="600"/>
              </a:spcAft>
            </a:pPr>
            <a:r>
              <a:rPr lang="et-EE" b="0" dirty="0"/>
              <a:t>Reageerida õiglaselt ja järjepidevalt. </a:t>
            </a:r>
          </a:p>
          <a:p>
            <a:pPr marL="233363" indent="-233363">
              <a:spcAft>
                <a:spcPts val="600"/>
              </a:spcAft>
            </a:pPr>
            <a:r>
              <a:rPr lang="et-EE" b="0" dirty="0">
                <a:ea typeface=""/>
                <a:cs typeface="Arial"/>
              </a:rPr>
              <a:t>Kavandada väljumisstrateegiad ja väljumisvõimalused, et kaitsta töötajaid kolmandate isikute vägivalla eest.</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et-EE"/>
              <a:t>3. prioriteet: füüsikalised riskid ja vaimne tervis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Praegune olukord</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et-EE" sz="1800" dirty="0">
                <a:solidFill>
                  <a:schemeClr val="tx2"/>
                </a:solidFill>
              </a:rPr>
              <a:t>Kampaania keskendub psühhosotsiaalsete riskide ja järgmiste tegurite vastastikmõjule: </a:t>
            </a:r>
          </a:p>
          <a:p>
            <a:pPr marL="457200" indent="-223838">
              <a:spcBef>
                <a:spcPts val="600"/>
              </a:spcBef>
              <a:spcAft>
                <a:spcPts val="600"/>
              </a:spcAft>
              <a:buFont typeface="Wingdings" panose="05000000000000000000" pitchFamily="2" charset="2"/>
              <a:buChar char="§"/>
            </a:pPr>
            <a:r>
              <a:rPr lang="et-EE" sz="1800" b="1" dirty="0">
                <a:solidFill>
                  <a:schemeClr val="tx2"/>
                </a:solidFill>
              </a:rPr>
              <a:t>füüsiline töökoormus ning luu- ja lihaskonna</a:t>
            </a:r>
            <a:r>
              <a:rPr lang="et-EE" sz="1800" dirty="0">
                <a:solidFill>
                  <a:schemeClr val="tx2"/>
                </a:solidFill>
              </a:rPr>
              <a:t> vaevused;</a:t>
            </a:r>
          </a:p>
          <a:p>
            <a:pPr marL="457200" indent="-223838">
              <a:spcBef>
                <a:spcPts val="600"/>
              </a:spcBef>
              <a:spcAft>
                <a:spcPts val="600"/>
              </a:spcAft>
              <a:buFont typeface="Wingdings" panose="05000000000000000000" pitchFamily="2" charset="2"/>
              <a:buChar char="§"/>
            </a:pPr>
            <a:r>
              <a:rPr lang="et-EE" sz="1800" b="1" dirty="0">
                <a:solidFill>
                  <a:schemeClr val="tx2"/>
                </a:solidFill>
              </a:rPr>
              <a:t>töökeskkonnategurid </a:t>
            </a:r>
            <a:r>
              <a:rPr lang="et-EE" sz="1800" dirty="0">
                <a:solidFill>
                  <a:schemeClr val="tx2"/>
                </a:solidFill>
              </a:rPr>
              <a:t>(nt müra, temperatuur, ruumide kujundus);</a:t>
            </a:r>
          </a:p>
          <a:p>
            <a:pPr marL="457200" indent="-223838">
              <a:spcBef>
                <a:spcPts val="600"/>
              </a:spcBef>
              <a:spcAft>
                <a:spcPts val="600"/>
              </a:spcAft>
              <a:buFont typeface="Wingdings" panose="05000000000000000000" pitchFamily="2" charset="2"/>
              <a:buChar char="§"/>
            </a:pPr>
            <a:r>
              <a:rPr lang="et-EE" sz="1800" b="1" dirty="0">
                <a:solidFill>
                  <a:schemeClr val="tx2"/>
                </a:solidFill>
              </a:rPr>
              <a:t>tööõnnetused </a:t>
            </a:r>
            <a:r>
              <a:rPr lang="et-EE" sz="1800" dirty="0">
                <a:solidFill>
                  <a:schemeClr val="tx2"/>
                </a:solidFill>
              </a:rPr>
              <a:t>ja</a:t>
            </a:r>
            <a:r>
              <a:rPr lang="et-EE" sz="1800" b="1" dirty="0">
                <a:solidFill>
                  <a:schemeClr val="tx2"/>
                </a:solidFill>
              </a:rPr>
              <a:t> ohutusnäitajad</a:t>
            </a:r>
            <a:r>
              <a:rPr lang="et-EE"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487572" y="2898315"/>
            <a:ext cx="2617576" cy="1837283"/>
          </a:xfrm>
          <a:prstGeom prst="wedgeRectCallout">
            <a:avLst>
              <a:gd name="adj1" fmla="val -23931"/>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et-EE" sz="1800" b="1" dirty="0">
                <a:solidFill>
                  <a:srgbClr val="003399"/>
                </a:solidFill>
              </a:rPr>
              <a:t>Füüsikalised ja psühhosotsiaalsed riskid mõjutavad ühiselt vaimset tervist ja ohutust. </a:t>
            </a:r>
          </a:p>
        </p:txBody>
      </p:sp>
      <p:pic>
        <p:nvPicPr>
          <p:cNvPr id="14" name="Picture 13" descr="Luu- ja lihaskonna vaevustega rohelise marioneti vektorkujutis.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6586"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et-EE"/>
              <a:t>3. prioriteet: füüsikalised riskid ja vaimne tervis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Kuidas tulla toime kombineeritud kokkupuutega?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lnSpcReduction="10000"/>
          </a:bodyPr>
          <a:lstStyle/>
          <a:p>
            <a:pPr>
              <a:spcAft>
                <a:spcPts val="600"/>
              </a:spcAft>
            </a:pPr>
            <a:r>
              <a:rPr lang="et-EE" b="0" dirty="0"/>
              <a:t>pakkuda</a:t>
            </a:r>
            <a:r>
              <a:rPr lang="et-EE" dirty="0"/>
              <a:t> terviklikku lähenemisviisi tööohutusele ja töötervishoiule</a:t>
            </a:r>
            <a:r>
              <a:rPr lang="et-EE" b="0" dirty="0"/>
              <a:t>, </a:t>
            </a:r>
            <a:r>
              <a:rPr lang="et-EE" dirty="0"/>
              <a:t>lõimida psühhosotsiaalsed ja füüsikalised riskid</a:t>
            </a:r>
            <a:r>
              <a:rPr lang="et-EE" b="0" dirty="0"/>
              <a:t>; </a:t>
            </a:r>
          </a:p>
          <a:p>
            <a:pPr>
              <a:spcAft>
                <a:spcPts val="600"/>
              </a:spcAft>
            </a:pPr>
            <a:r>
              <a:rPr lang="et-EE" b="0" dirty="0"/>
              <a:t>tagada</a:t>
            </a:r>
            <a:r>
              <a:rPr lang="et-EE" dirty="0"/>
              <a:t> luu- ja lihaskonna vaevuste </a:t>
            </a:r>
            <a:r>
              <a:rPr lang="et-EE" b="0" dirty="0"/>
              <a:t>ning füüsilise koormuse</a:t>
            </a:r>
            <a:r>
              <a:rPr lang="et-EE" dirty="0"/>
              <a:t> sihipärane ennetamine;</a:t>
            </a:r>
            <a:r>
              <a:rPr lang="et-EE" b="0" dirty="0"/>
              <a:t> </a:t>
            </a:r>
          </a:p>
          <a:p>
            <a:pPr>
              <a:spcAft>
                <a:spcPts val="600"/>
              </a:spcAft>
            </a:pPr>
            <a:r>
              <a:rPr lang="et-EE" b="0" dirty="0"/>
              <a:t>arvestada </a:t>
            </a:r>
            <a:r>
              <a:rPr lang="et-EE" dirty="0"/>
              <a:t>füüsikalise töökeskkonna mõju töötajate </a:t>
            </a:r>
            <a:r>
              <a:rPr lang="et-EE" b="0" dirty="0"/>
              <a:t>heaolule;</a:t>
            </a:r>
          </a:p>
          <a:p>
            <a:pPr>
              <a:spcAft>
                <a:spcPts val="600"/>
              </a:spcAft>
            </a:pPr>
            <a:r>
              <a:rPr lang="et-EE" b="0" dirty="0"/>
              <a:t>Pöörata ennetavate lähenemisviiside rakendamisel eritähelepanu </a:t>
            </a:r>
            <a:r>
              <a:rPr lang="et-EE" dirty="0"/>
              <a:t>suure riskiga sektoritele </a:t>
            </a:r>
            <a:r>
              <a:rPr lang="et-EE" b="0" dirty="0"/>
              <a:t>ja </a:t>
            </a:r>
            <a:r>
              <a:rPr lang="et-EE" dirty="0"/>
              <a:t>haavatavatele rühmadele</a:t>
            </a:r>
            <a:r>
              <a:rPr lang="et-EE" b="0" dirty="0"/>
              <a:t>.</a:t>
            </a:r>
          </a:p>
        </p:txBody>
      </p:sp>
      <p:pic>
        <p:nvPicPr>
          <p:cNvPr id="10" name="Picture 9" descr="Pilvekujuline foto, millel on kujutatud arutlevad logistikatöölised.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1472133" cy="489600"/>
          </a:xfrm>
        </p:spPr>
        <p:txBody>
          <a:bodyPr/>
          <a:lstStyle/>
          <a:p>
            <a:r>
              <a:rPr lang="et-EE" dirty="0"/>
              <a:t>4. prioriteet: psühhosotsiaalsed riskid tervishoius ja sotsiaalhoolekandes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Praegune olukord</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rmAutofit fontScale="92500"/>
          </a:bodyPr>
          <a:lstStyle/>
          <a:p>
            <a:pPr marL="233363" indent="-233363">
              <a:spcBef>
                <a:spcPts val="1200"/>
              </a:spcBef>
              <a:spcAft>
                <a:spcPts val="600"/>
              </a:spcAft>
            </a:pPr>
            <a:r>
              <a:rPr lang="et-EE"/>
              <a:t>Euroopa ühiskonna jaoks äärmiselt oluline </a:t>
            </a:r>
            <a:r>
              <a:rPr lang="et-EE" b="0"/>
              <a:t>sektor</a:t>
            </a:r>
            <a:r>
              <a:rPr lang="et-EE"/>
              <a:t>, mis annab tööd 21,5 miljonile töötajale ning </a:t>
            </a:r>
            <a:r>
              <a:rPr lang="et-EE" b="0"/>
              <a:t>moodustab</a:t>
            </a:r>
            <a:r>
              <a:rPr lang="et-EE"/>
              <a:t> 11% ELi töötajatest. </a:t>
            </a:r>
          </a:p>
          <a:p>
            <a:pPr marL="233363" indent="-233363">
              <a:spcBef>
                <a:spcPts val="1200"/>
              </a:spcBef>
              <a:spcAft>
                <a:spcPts val="600"/>
              </a:spcAft>
            </a:pPr>
            <a:r>
              <a:rPr lang="et-EE">
                <a:solidFill>
                  <a:schemeClr val="accent1"/>
                </a:solidFill>
              </a:rPr>
              <a:t>Võrreldes muude</a:t>
            </a:r>
            <a:r>
              <a:rPr lang="et-EE"/>
              <a:t> sektoritega on mitmete psühhosotsiaalsete riskitegurite mõju selles sektoris suurem. </a:t>
            </a:r>
          </a:p>
          <a:p>
            <a:pPr marL="233363" indent="-233363">
              <a:spcBef>
                <a:spcPts val="1200"/>
              </a:spcBef>
              <a:spcAft>
                <a:spcPts val="600"/>
              </a:spcAft>
            </a:pPr>
            <a:r>
              <a:rPr lang="et-EE"/>
              <a:t>31% tervishoiu- ja sotsiaalhoolekandetöötajatest on </a:t>
            </a:r>
            <a:r>
              <a:rPr lang="et-EE" b="0"/>
              <a:t>viimase 12 kuu jooksul</a:t>
            </a:r>
            <a:r>
              <a:rPr lang="et-EE"/>
              <a:t> kogenud oma töö </a:t>
            </a:r>
            <a:r>
              <a:rPr lang="et-EE" b="0"/>
              <a:t>põhjustatud</a:t>
            </a:r>
            <a:r>
              <a:rPr lang="et-EE"/>
              <a:t> või selle tõttu süvenenud stressi, depressiooni või ärevust.</a:t>
            </a:r>
            <a:r>
              <a:rPr lang="et-EE" b="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2" y="180000"/>
            <a:ext cx="11472133" cy="489600"/>
          </a:xfrm>
        </p:spPr>
        <p:txBody>
          <a:bodyPr/>
          <a:lstStyle/>
          <a:p>
            <a:r>
              <a:rPr lang="et-EE" dirty="0"/>
              <a:t>4. prioriteet: psühhosotsiaalsed riskid tervishoius ja sotsiaalhoolekandes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101529"/>
            <a:ext cx="10952252"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dirty="0">
                <a:latin typeface="+mn-lt"/>
              </a:rPr>
              <a:t>Psühhosotsiaalsete ohutegurite olemasolust teatanud töökohtade protsent tervishoiu- ja sotsiaalhoolekandesektoris ning EL 27 keskmine</a:t>
            </a:r>
            <a:r>
              <a:rPr lang="en-US" sz="1800" b="1" dirty="0">
                <a:latin typeface="+mn-lt"/>
              </a:rPr>
              <a:t> </a:t>
            </a:r>
            <a:r>
              <a:rPr lang="et-EE" sz="1800" b="1" dirty="0">
                <a:latin typeface="+mn-lt"/>
              </a:rPr>
              <a:t>kõigis sektorites (2024). </a:t>
            </a:r>
          </a:p>
        </p:txBody>
      </p:sp>
      <p:pic>
        <p:nvPicPr>
          <p:cNvPr id="5" name="Graphic 4" descr="Graafik, milles võrreldakse eri psühhosotsiaalseid riske töökohal EL 27 kõigis sektorites (sinine) ning tervishoiu- ja sotsiaalhoolekandesektoris (roheline). Näidatud psühhosotsiaalsed riskid on järgmised: 56% ja 72% puutub kokku näiteks teenuse saajate, patsientide ja õpilastega;  ajapiirangud;  43% ja 48% puutub kokku organisatsioonidega toimuva halva suhtlemise või koostööga;  18% ja 21% puutub kokku pika või ebaregulaarse tööajaga;  10% ja 11% kardab töökoha kaotust.">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306726" y="209777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198441" y="4887629"/>
            <a:ext cx="4914722" cy="1277273"/>
          </a:xfrm>
          <a:prstGeom prst="rect">
            <a:avLst/>
          </a:prstGeom>
          <a:noFill/>
        </p:spPr>
        <p:txBody>
          <a:bodyPr wrap="square" rtlCol="0">
            <a:spAutoFit/>
          </a:bodyPr>
          <a:lstStyle/>
          <a:p>
            <a:pPr marL="227013" indent="-227013">
              <a:buClr>
                <a:srgbClr val="C00000"/>
              </a:buClr>
              <a:buAutoNum type="alphaUcPeriod"/>
            </a:pPr>
            <a:r>
              <a:rPr lang="et-EE" sz="1100" b="1" dirty="0">
                <a:solidFill>
                  <a:schemeClr val="tx1">
                    <a:lumMod val="65000"/>
                    <a:lumOff val="35000"/>
                  </a:schemeClr>
                </a:solidFill>
              </a:rPr>
              <a:t>Kokkupuude probleemsete klientide, patsientide, õpilaste või muude isikutega</a:t>
            </a:r>
          </a:p>
          <a:p>
            <a:pPr marL="227013" indent="-227013">
              <a:buClr>
                <a:srgbClr val="C00000"/>
              </a:buClr>
              <a:buAutoNum type="alphaUcPeriod"/>
            </a:pPr>
            <a:r>
              <a:rPr lang="et-EE" sz="1100" b="1" dirty="0">
                <a:solidFill>
                  <a:schemeClr val="tx1">
                    <a:lumMod val="65000"/>
                    <a:lumOff val="35000"/>
                  </a:schemeClr>
                </a:solidFill>
              </a:rPr>
              <a:t>Ajasurve</a:t>
            </a:r>
          </a:p>
          <a:p>
            <a:pPr marL="227013" indent="-227013">
              <a:buClr>
                <a:srgbClr val="C00000"/>
              </a:buClr>
              <a:buAutoNum type="alphaUcPeriod"/>
            </a:pPr>
            <a:r>
              <a:rPr lang="et-EE" sz="1100" b="1" dirty="0">
                <a:solidFill>
                  <a:schemeClr val="tx1">
                    <a:lumMod val="65000"/>
                    <a:lumOff val="35000"/>
                  </a:schemeClr>
                </a:solidFill>
              </a:rPr>
              <a:t>Halb suhtlus või koostöö organisatsioonis</a:t>
            </a:r>
          </a:p>
          <a:p>
            <a:pPr marL="227013" indent="-227013">
              <a:buClr>
                <a:srgbClr val="C00000"/>
              </a:buClr>
              <a:buAutoNum type="alphaUcPeriod"/>
            </a:pPr>
            <a:r>
              <a:rPr lang="et-EE" sz="1100" b="1" dirty="0">
                <a:solidFill>
                  <a:schemeClr val="tx1">
                    <a:lumMod val="65000"/>
                    <a:lumOff val="35000"/>
                  </a:schemeClr>
                </a:solidFill>
              </a:rPr>
              <a:t>Pikk või ebaregulaarne tööaeg</a:t>
            </a:r>
          </a:p>
          <a:p>
            <a:pPr marL="227013" indent="-227013">
              <a:buClr>
                <a:srgbClr val="C00000"/>
              </a:buClr>
              <a:buAutoNum type="alphaUcPeriod"/>
            </a:pPr>
            <a:r>
              <a:rPr lang="et-EE" sz="1100" b="1" dirty="0">
                <a:solidFill>
                  <a:schemeClr val="tx1">
                    <a:lumMod val="65000"/>
                    <a:lumOff val="35000"/>
                  </a:schemeClr>
                </a:solidFill>
              </a:rPr>
              <a:t>Töökoha kaotuse hirm</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324144" y="6010410"/>
            <a:ext cx="5635256" cy="246221"/>
          </a:xfrm>
          <a:prstGeom prst="rect">
            <a:avLst/>
          </a:prstGeom>
          <a:noFill/>
        </p:spPr>
        <p:txBody>
          <a:bodyPr wrap="square" rtlCol="0">
            <a:spAutoFit/>
          </a:bodyPr>
          <a:lstStyle/>
          <a:p>
            <a:r>
              <a:rPr lang="et-EE" sz="1000" i="1" dirty="0">
                <a:solidFill>
                  <a:schemeClr val="tx1">
                    <a:lumMod val="65000"/>
                    <a:lumOff val="35000"/>
                  </a:schemeClr>
                </a:solidFill>
              </a:rPr>
              <a:t>Allikas: ESENER 2024 – alus: EL 27 ettevõtted</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8113163" y="493237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et-EE" sz="1100" b="1">
                  <a:solidFill>
                    <a:schemeClr val="tx1">
                      <a:lumMod val="65000"/>
                      <a:lumOff val="35000"/>
                    </a:schemeClr>
                  </a:solidFill>
                </a:rPr>
                <a:t>EL 27</a:t>
              </a:r>
            </a:p>
            <a:p>
              <a:pPr>
                <a:buClr>
                  <a:srgbClr val="C00000"/>
                </a:buClr>
              </a:pPr>
              <a:endParaRPr lang="es-ES" sz="1100" b="1" dirty="0">
                <a:solidFill>
                  <a:schemeClr val="tx1">
                    <a:lumMod val="65000"/>
                    <a:lumOff val="35000"/>
                  </a:schemeClr>
                </a:solidFill>
              </a:endParaRPr>
            </a:p>
            <a:p>
              <a:pPr>
                <a:buClr>
                  <a:srgbClr val="C00000"/>
                </a:buClr>
              </a:pPr>
              <a:r>
                <a:rPr lang="et-EE" sz="1100" b="1">
                  <a:solidFill>
                    <a:schemeClr val="tx1">
                      <a:lumMod val="65000"/>
                      <a:lumOff val="35000"/>
                    </a:schemeClr>
                  </a:solidFill>
                </a:rPr>
                <a:t>Inimtervise ja</a:t>
              </a:r>
            </a:p>
            <a:p>
              <a:pPr>
                <a:buClr>
                  <a:srgbClr val="C00000"/>
                </a:buClr>
              </a:pPr>
              <a:r>
                <a:rPr lang="et-EE" sz="1100" b="1">
                  <a:solidFill>
                    <a:schemeClr val="tx1">
                      <a:lumMod val="65000"/>
                      <a:lumOff val="35000"/>
                    </a:schemeClr>
                  </a:solidFill>
                </a:rPr>
                <a:t>sotsiaaltöö tegevused</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a:xfrm>
            <a:off x="600002" y="180000"/>
            <a:ext cx="11451585" cy="489600"/>
          </a:xfrm>
        </p:spPr>
        <p:txBody>
          <a:bodyPr/>
          <a:lstStyle/>
          <a:p>
            <a:r>
              <a:rPr lang="et-EE" dirty="0"/>
              <a:t>4. prioriteet: psühhosotsiaalsed riskid tervishoius ja sotsiaalhoolekandes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solidFill>
                  <a:schemeClr val="tx2"/>
                </a:solidFill>
                <a:latin typeface="+mn-lt"/>
                <a:cs typeface="Arial"/>
              </a:rPr>
              <a:t>Sektoripõhised </a:t>
            </a:r>
            <a:r>
              <a:rPr lang="et-EE" sz="1800" b="1">
                <a:latin typeface="+mn-lt"/>
                <a:cs typeface="Arial"/>
              </a:rPr>
              <a:t>ennetusmeetmed</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20551" y="1985066"/>
            <a:ext cx="6450100" cy="3265027"/>
          </a:xfrm>
        </p:spPr>
        <p:txBody>
          <a:bodyPr>
            <a:noAutofit/>
          </a:bodyPr>
          <a:lstStyle/>
          <a:p>
            <a:pPr marL="233045" indent="-233045">
              <a:spcAft>
                <a:spcPts val="600"/>
              </a:spcAft>
            </a:pPr>
            <a:r>
              <a:rPr lang="et-EE" b="0" dirty="0"/>
              <a:t>Tööalase autonoomia edendamine hooldusteenuse osutamisel </a:t>
            </a:r>
          </a:p>
          <a:p>
            <a:pPr marL="233045" indent="-233045">
              <a:spcAft>
                <a:spcPts val="600"/>
              </a:spcAft>
            </a:pPr>
            <a:r>
              <a:rPr lang="et-EE" b="0" dirty="0"/>
              <a:t>Töötajate kaasamine töökoha ja hooldusega seotud otsustamisel</a:t>
            </a:r>
          </a:p>
          <a:p>
            <a:pPr marL="233045" indent="-233045">
              <a:spcAft>
                <a:spcPts val="600"/>
              </a:spcAft>
            </a:pPr>
            <a:r>
              <a:rPr lang="et-EE" b="0" dirty="0"/>
              <a:t>Hooldustöö tunnustamine ja tasustamine</a:t>
            </a:r>
          </a:p>
          <a:p>
            <a:pPr marL="233045" indent="-233045">
              <a:spcAft>
                <a:spcPts val="600"/>
              </a:spcAft>
            </a:pPr>
            <a:r>
              <a:rPr lang="et-EE" b="0" dirty="0"/>
              <a:t>Osaluspõhine vahetuste kavandamine</a:t>
            </a:r>
          </a:p>
          <a:p>
            <a:pPr marL="233045" indent="-233045">
              <a:spcAft>
                <a:spcPts val="600"/>
              </a:spcAft>
            </a:pPr>
            <a:r>
              <a:rPr lang="et-EE" b="0" dirty="0"/>
              <a:t>Piisav personalikoosseis ja töökoormuse juhtimine</a:t>
            </a:r>
          </a:p>
          <a:p>
            <a:pPr marL="233045" indent="-233045">
              <a:spcAft>
                <a:spcPts val="600"/>
              </a:spcAft>
            </a:pPr>
            <a:r>
              <a:rPr lang="et-EE" b="0" dirty="0"/>
              <a:t>Piisava puhkuse tagamine ning töö- ja eraelu tasakaalu parandamine</a:t>
            </a:r>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6592113" y="2367676"/>
            <a:ext cx="4379308" cy="2122648"/>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t-EE" sz="1800" b="1" dirty="0">
                <a:solidFill>
                  <a:schemeClr val="tx2"/>
                </a:solidFill>
              </a:rPr>
              <a:t>Hea töökeskkond on kasulik tervishoiu- ja sotsiaalhoolekandetöötajatele ning parandab ka hoolduse kvaliteeti ja patsientide ohutust.  </a:t>
            </a:r>
          </a:p>
        </p:txBody>
      </p:sp>
      <p:pic>
        <p:nvPicPr>
          <p:cNvPr id="9" name="Picture 8" descr="Vektorkujutisel on tegelane haiglavoodi kõrval, et illustreerida tervishoiu- ja sotsiaalhoolekandesektorit.">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9683" y="4300568"/>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et-EE"/>
              <a:t>5. prioriteet: vaimse tervise toetamine töökohal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Praegune olukord</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499800" cy="2950153"/>
          </a:xfrm>
        </p:spPr>
        <p:txBody>
          <a:bodyPr>
            <a:normAutofit/>
          </a:bodyPr>
          <a:lstStyle/>
          <a:p>
            <a:pPr marL="233363" indent="-233363">
              <a:spcBef>
                <a:spcPts val="1200"/>
              </a:spcBef>
              <a:spcAft>
                <a:spcPts val="600"/>
              </a:spcAft>
            </a:pPr>
            <a:r>
              <a:rPr lang="et-EE" dirty="0"/>
              <a:t>Tuleb asjakohaselt kohandada töötajate taasintegreerimine</a:t>
            </a:r>
            <a:r>
              <a:rPr lang="et-EE" b="0" dirty="0"/>
              <a:t> töökohal pärast tööga seotud vaimse tervise probleemi tekkimist. </a:t>
            </a:r>
          </a:p>
          <a:p>
            <a:pPr marL="233363" indent="-233363">
              <a:spcBef>
                <a:spcPts val="1200"/>
              </a:spcBef>
              <a:spcAft>
                <a:spcPts val="600"/>
              </a:spcAft>
            </a:pPr>
            <a:r>
              <a:rPr lang="et-EE" dirty="0"/>
              <a:t>Toetav ja austav töökeskkond toob kasu </a:t>
            </a:r>
            <a:r>
              <a:rPr lang="et-EE" b="0" dirty="0"/>
              <a:t>nii </a:t>
            </a:r>
            <a:r>
              <a:rPr lang="et-EE" dirty="0"/>
              <a:t>inimesele endale kui ka organisatsioonile, </a:t>
            </a:r>
            <a:r>
              <a:rPr lang="et-EE" b="0" dirty="0"/>
              <a:t>isegi kui vaimse tervise probleemid ei ole tööga seotud.</a:t>
            </a:r>
          </a:p>
          <a:p>
            <a:pPr marL="233363" indent="-233363">
              <a:spcBef>
                <a:spcPts val="1200"/>
              </a:spcBef>
              <a:spcAft>
                <a:spcPts val="600"/>
              </a:spcAft>
            </a:pPr>
            <a:r>
              <a:rPr lang="et-EE" dirty="0"/>
              <a:t>Kohandused </a:t>
            </a:r>
            <a:r>
              <a:rPr lang="et-EE" b="0" dirty="0"/>
              <a:t>võimaldavad kõigil tõhusalt töötada ja tunda end väärtustatuna, nt vaiksemad töökohad, paindlik tööaeg, tööülesannete kohandamine. </a:t>
            </a:r>
          </a:p>
          <a:p>
            <a:pPr marL="233363" indent="-233363">
              <a:spcBef>
                <a:spcPts val="1200"/>
              </a:spcBef>
              <a:spcAft>
                <a:spcPts val="600"/>
              </a:spcAft>
            </a:pPr>
            <a:r>
              <a:rPr lang="et-EE" dirty="0"/>
              <a:t>Häbimärgistamine on endiselt oluline takistus, mis tuleb ületada</a:t>
            </a:r>
            <a:r>
              <a:rPr lang="et-EE"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6403" y="4710140"/>
            <a:ext cx="4195017" cy="2052083"/>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et-EE"/>
              <a:t>5. prioriteet: vaimse tervise toetamine töökohal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Praegune olukord</a:t>
            </a:r>
          </a:p>
        </p:txBody>
      </p:sp>
      <p:pic>
        <p:nvPicPr>
          <p:cNvPr id="12" name="Picture 11" descr="Pilvekujuline foto, millel on kujutatud vestlevate kontoritöötajate rühm ja kinnitõmmatud suuga tegelane, mis sümboliseerib takistust rääkida vaimse tervise probleemidest.">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et-EE"/>
              <a:t>Ligikaudu pooled ELi </a:t>
            </a:r>
            <a:r>
              <a:rPr lang="et-EE">
                <a:solidFill>
                  <a:schemeClr val="tx1">
                    <a:lumMod val="50000"/>
                    <a:lumOff val="50000"/>
                  </a:schemeClr>
                </a:solidFill>
              </a:rPr>
              <a:t>töötajatest usuvad, et vaimse tervise seisundi avalikustamine töökohal avaldaks negatiivset mõju nende karjäärile, kuid sama suur osa ei nõustu sellega. </a:t>
            </a:r>
          </a:p>
          <a:p>
            <a:pPr marL="0" indent="0">
              <a:buNone/>
            </a:pPr>
            <a:r>
              <a:rPr lang="et-EE" sz="1333"/>
              <a:t>OSH Pulse 2025</a:t>
            </a:r>
          </a:p>
        </p:txBody>
      </p:sp>
      <p:pic>
        <p:nvPicPr>
          <p:cNvPr id="10" name="Picture 9" descr="Pilves paiknev vektorkujutis, millel on paberist peasiluett koos lõpmatuse sümboliga. Vasakul on kalender. Paremal on ELi lippu hoidev tegelane.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et-EE" sz="1600" b="1">
                <a:solidFill>
                  <a:schemeClr val="tx2"/>
                </a:solidFill>
              </a:rPr>
              <a:t>Peaaegu 50% ELi elanikkonnast </a:t>
            </a:r>
            <a:r>
              <a:rPr lang="et-EE" sz="1600" b="1">
                <a:solidFill>
                  <a:schemeClr val="tx1">
                    <a:lumMod val="50000"/>
                    <a:lumOff val="50000"/>
                  </a:schemeClr>
                </a:solidFill>
              </a:rPr>
              <a:t>on viimase 12 kuu jooksul kogenud emotsionaalset või psühhosotsiaalset probleemi, näiteks depressiooni või ärevust.</a:t>
            </a:r>
          </a:p>
          <a:p>
            <a:pPr defTabSz="342900">
              <a:spcBef>
                <a:spcPts val="450"/>
              </a:spcBef>
              <a:buClr>
                <a:schemeClr val="tx2"/>
              </a:buClr>
            </a:pPr>
            <a:r>
              <a:rPr lang="et-EE" sz="1333" b="1">
                <a:solidFill>
                  <a:schemeClr val="tx2"/>
                </a:solidFill>
              </a:rPr>
              <a:t>Eurobaromeetri uuring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et-EE"/>
              <a:t>5. prioriteet: vaimse tervise toetamine töökohal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1800" b="1">
                <a:latin typeface="+mn-lt"/>
              </a:rPr>
              <a:t>Ennetusmeetmed</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2938228"/>
          </a:xfrm>
        </p:spPr>
        <p:txBody>
          <a:bodyPr>
            <a:noAutofit/>
          </a:bodyPr>
          <a:lstStyle/>
          <a:p>
            <a:pPr marL="233363" indent="-233363">
              <a:spcAft>
                <a:spcPts val="600"/>
              </a:spcAft>
            </a:pPr>
            <a:r>
              <a:rPr lang="et-EE" dirty="0"/>
              <a:t>Kohaldada tööohutuse ja töötervishoiu põhimõtteid võrdselt nii vaimse kui ka füüsilise tervise suhtes</a:t>
            </a:r>
            <a:r>
              <a:rPr lang="et-EE" b="0" dirty="0"/>
              <a:t>: varajane toetus, mõistlikud kohandused, mittediskrimineerimine.</a:t>
            </a:r>
          </a:p>
          <a:p>
            <a:pPr marL="233363" indent="-233363">
              <a:spcAft>
                <a:spcPts val="600"/>
              </a:spcAft>
            </a:pPr>
            <a:r>
              <a:rPr lang="et-EE" dirty="0"/>
              <a:t>Pakkuda praktilist tuge</a:t>
            </a:r>
            <a:r>
              <a:rPr lang="et-EE" b="0" dirty="0"/>
              <a:t>: kohandada ülesandeid, tööaega või keskkonda, et hõlbustada töötajate tööle jäämist või tööle naasmist.</a:t>
            </a:r>
          </a:p>
          <a:p>
            <a:pPr marL="233363" indent="-233363">
              <a:spcAft>
                <a:spcPts val="600"/>
              </a:spcAft>
            </a:pPr>
            <a:r>
              <a:rPr lang="et-EE" dirty="0"/>
              <a:t>Edendada toetavat ja häbimärgistamisest vaba kultuuri</a:t>
            </a:r>
            <a:r>
              <a:rPr lang="et-EE" b="0" dirty="0"/>
              <a:t>: tõsta teadlikkust, kaasata töötajaid ning julgustada ohutut avalikustamist ja abi otsimist.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38601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t-EE" sz="1800" b="1" dirty="0">
                <a:solidFill>
                  <a:schemeClr val="tx2"/>
                </a:solidFill>
              </a:rPr>
              <a:t>NB! Tõhus ennetamine algab psühhosotsiaalsete riskide algpõhjuste kõrvaldamisest töökohal.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et-EE"/>
              <a:t>EU-OSHA võrgustik</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ELi asutuste võrgustiku logo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738162" y="1225960"/>
            <a:ext cx="2216408"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et-EE" sz="1400" b="1" dirty="0">
                <a:solidFill>
                  <a:schemeClr val="tx2"/>
                </a:solidFill>
                <a:hlinkClick r:id="rId5">
                  <a:extLst>
                    <a:ext uri="{A12FA001-AC4F-418D-AE19-62706E023703}">
                      <ahyp:hlinkClr xmlns:ahyp="http://schemas.microsoft.com/office/drawing/2018/hyperlinkcolor" val="tx"/>
                    </a:ext>
                  </a:extLst>
                </a:hlinkClick>
              </a:rPr>
              <a:t>EUROOPA SOTSIAALPARTNERID</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Euroopa ettevõtlusvõrgustiku logo">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et-EE" sz="1400" b="1">
                <a:solidFill>
                  <a:schemeClr val="tx2"/>
                </a:solidFill>
                <a:hlinkClick r:id="rId8">
                  <a:extLst>
                    <a:ext uri="{A12FA001-AC4F-418D-AE19-62706E023703}">
                      <ahyp:hlinkClr xmlns:ahyp="http://schemas.microsoft.com/office/drawing/2018/hyperlinkcolor" val="tx"/>
                    </a:ext>
                  </a:extLst>
                </a:hlinkClick>
              </a:rPr>
              <a:t>ELi INSTITUTSIOONID</a:t>
            </a:r>
          </a:p>
          <a:p>
            <a:pPr algn="ctr"/>
            <a:endParaRPr lang="en-GB">
              <a:solidFill>
                <a:schemeClr val="tx2"/>
              </a:solidFill>
            </a:endParaRPr>
          </a:p>
        </p:txBody>
      </p:sp>
      <p:pic>
        <p:nvPicPr>
          <p:cNvPr id="4" name="Picture 3" descr="EU OSHA´s logo&#10;">
            <a:hlinkClick r:id="rId9"/>
            <a:extLst>
              <a:ext uri="{FF2B5EF4-FFF2-40B4-BE49-F238E27FC236}">
                <a16:creationId xmlns:a16="http://schemas.microsoft.com/office/drawing/2014/main" id="{C21FF9C6-3457-1BE7-098F-B79EEFC5E48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0760" y="2841199"/>
            <a:ext cx="2667617" cy="682114"/>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555353" y="4097724"/>
            <a:ext cx="3004533"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et-EE" sz="1400" b="1" dirty="0">
                <a:solidFill>
                  <a:schemeClr val="tx2"/>
                </a:solidFill>
                <a:hlinkClick r:id="rId11">
                  <a:extLst>
                    <a:ext uri="{A12FA001-AC4F-418D-AE19-62706E023703}">
                      <ahyp:hlinkClr xmlns:ahyp="http://schemas.microsoft.com/office/drawing/2018/hyperlinkcolor" val="tx"/>
                    </a:ext>
                  </a:extLst>
                </a:hlinkClick>
              </a:rPr>
              <a:t>EU-OSHA RIIKLIKUD KOORDINATSIOONIKESKUSED</a:t>
            </a:r>
            <a:endParaRPr lang="en-GB" sz="1400" b="1" dirty="0">
              <a:solidFill>
                <a:schemeClr val="tx2"/>
              </a:solidFill>
            </a:endParaRPr>
          </a:p>
        </p:txBody>
      </p:sp>
      <p:pic>
        <p:nvPicPr>
          <p:cNvPr id="13" name="Picture 6" descr="OSHVETi logo">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088690" y="4844424"/>
            <a:ext cx="2035677" cy="410821"/>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182880" rtlCol="0" anchor="ctr"/>
          <a:lstStyle/>
          <a:p>
            <a:pPr algn="ctr"/>
            <a:r>
              <a:rPr lang="et-EE" sz="1400" b="1" dirty="0">
                <a:solidFill>
                  <a:schemeClr val="tx2"/>
                </a:solidFill>
                <a:hlinkClick r:id="rId14">
                  <a:extLst>
                    <a:ext uri="{A12FA001-AC4F-418D-AE19-62706E023703}">
                      <ahyp:hlinkClr xmlns:ahyp="http://schemas.microsoft.com/office/drawing/2018/hyperlinkcolor" val="tx"/>
                    </a:ext>
                  </a:extLst>
                </a:hlinkClick>
              </a:rPr>
              <a:t>MEEDIAPARTNERID</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560712" y="5573236"/>
            <a:ext cx="2527978"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et-EE" sz="1400" b="1" dirty="0">
                <a:solidFill>
                  <a:schemeClr val="tx2"/>
                </a:solidFill>
                <a:hlinkClick r:id="rId15"/>
              </a:rPr>
              <a:t>AMETLIKUD KAMPAANIAPARTNERIDA</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et-EE"/>
              <a:t>Kampaaniamaterjalid: kõik vajalik ühes kohas</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et-EE" sz="1800" dirty="0">
                <a:solidFill>
                  <a:schemeClr val="tx2"/>
                </a:solidFill>
              </a:rPr>
              <a:t>Alustage meie </a:t>
            </a:r>
            <a:r>
              <a:rPr lang="et-EE" sz="1800" b="1" dirty="0">
                <a:solidFill>
                  <a:schemeClr val="accent2"/>
                </a:solidFill>
                <a:hlinkClick r:id="rId2">
                  <a:extLst>
                    <a:ext uri="{A12FA001-AC4F-418D-AE19-62706E023703}">
                      <ahyp:hlinkClr xmlns:ahyp="http://schemas.microsoft.com/office/drawing/2018/hyperlinkcolor" val="tx"/>
                    </a:ext>
                  </a:extLst>
                </a:hlinkClick>
              </a:rPr>
              <a:t>kampaania veebilehest</a:t>
            </a:r>
            <a:r>
              <a:rPr lang="et-EE" sz="1800" dirty="0">
                <a:solidFill>
                  <a:srgbClr val="003399"/>
                </a:solidFill>
              </a:rPr>
              <a:t>.</a:t>
            </a:r>
          </a:p>
          <a:p>
            <a:pPr defTabSz="457189">
              <a:spcBef>
                <a:spcPts val="1200"/>
              </a:spcBef>
              <a:spcAft>
                <a:spcPts val="600"/>
              </a:spcAft>
              <a:buClr>
                <a:schemeClr val="tx2"/>
              </a:buClr>
            </a:pPr>
            <a:r>
              <a:rPr lang="et-EE" sz="1800" dirty="0">
                <a:solidFill>
                  <a:schemeClr val="tx2"/>
                </a:solidFill>
              </a:rPr>
              <a:t>Kampaania lisateave on </a:t>
            </a:r>
            <a:r>
              <a:rPr lang="et-EE" sz="1800" b="1" dirty="0">
                <a:solidFill>
                  <a:schemeClr val="accent2"/>
                </a:solidFill>
                <a:hlinkClick r:id="rId2">
                  <a:extLst>
                    <a:ext uri="{A12FA001-AC4F-418D-AE19-62706E023703}">
                      <ahyp:hlinkClr xmlns:ahyp="http://schemas.microsoft.com/office/drawing/2018/hyperlinkcolor" val="tx"/>
                    </a:ext>
                  </a:extLst>
                </a:hlinkClick>
              </a:rPr>
              <a:t>kampaaniajuhendis</a:t>
            </a:r>
            <a:r>
              <a:rPr lang="et-EE" sz="1800" b="1" dirty="0">
                <a:solidFill>
                  <a:schemeClr val="accent2"/>
                </a:solidFill>
              </a:rPr>
              <a:t> </a:t>
            </a:r>
            <a:r>
              <a:rPr lang="et-EE" sz="1800" dirty="0">
                <a:solidFill>
                  <a:schemeClr val="tx2"/>
                </a:solidFill>
              </a:rPr>
              <a:t>. </a:t>
            </a:r>
          </a:p>
          <a:p>
            <a:pPr defTabSz="457189">
              <a:spcBef>
                <a:spcPts val="1200"/>
              </a:spcBef>
              <a:spcAft>
                <a:spcPts val="600"/>
              </a:spcAft>
              <a:buClr>
                <a:schemeClr val="tx2"/>
              </a:buClr>
            </a:pPr>
            <a:r>
              <a:rPr lang="et-EE" sz="1800" dirty="0">
                <a:solidFill>
                  <a:schemeClr val="tx2"/>
                </a:solidFill>
              </a:rPr>
              <a:t>Meie</a:t>
            </a:r>
            <a:r>
              <a:rPr lang="et-EE" sz="1800" dirty="0"/>
              <a:t> </a:t>
            </a:r>
            <a:r>
              <a:rPr lang="et-EE" sz="1800" b="1" dirty="0">
                <a:solidFill>
                  <a:schemeClr val="accent2"/>
                </a:solidFill>
                <a:hlinkClick r:id="rId3">
                  <a:extLst>
                    <a:ext uri="{A12FA001-AC4F-418D-AE19-62706E023703}">
                      <ahyp:hlinkClr xmlns:ahyp="http://schemas.microsoft.com/office/drawing/2018/hyperlinkcolor" val="tx"/>
                    </a:ext>
                  </a:extLst>
                </a:hlinkClick>
              </a:rPr>
              <a:t>väljaanded</a:t>
            </a:r>
            <a:r>
              <a:rPr lang="et-EE" sz="1800" dirty="0">
                <a:solidFill>
                  <a:schemeClr val="tx2"/>
                </a:solidFill>
              </a:rPr>
              <a:t>, näiteks infograafikud, teabelehed ja muu.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et-EE"/>
              <a:t>Teabepake ja digikampaaniad: edendage kampaaniat tõhusalt</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t-EE" sz="2000" b="1">
                <a:latin typeface="+mn-lt"/>
              </a:rPr>
              <a:t>Toetage kampaaniat:</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et-EE" sz="1867" b="0"/>
              <a:t>kasutage teabe levitamiseks meie </a:t>
            </a:r>
            <a:r>
              <a:rPr lang="et-EE" sz="1867"/>
              <a:t>sotsiaalmeedia komplekte </a:t>
            </a:r>
            <a:r>
              <a:rPr lang="et-EE" sz="1867" b="0"/>
              <a:t>ja malle; </a:t>
            </a:r>
          </a:p>
          <a:p>
            <a:r>
              <a:rPr lang="et-EE" sz="1867" b="0"/>
              <a:t>tõstke esitlus esile meie </a:t>
            </a:r>
            <a:r>
              <a:rPr lang="et-EE" sz="1867"/>
              <a:t>digivarade teegi, </a:t>
            </a:r>
            <a:r>
              <a:rPr lang="et-EE" sz="1867" b="0"/>
              <a:t>sealhulgas logode, malli ja muu abil.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634916" y="3730097"/>
            <a:ext cx="467007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879899" y="3754161"/>
            <a:ext cx="3978103" cy="834768"/>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et-EE" sz="1867" dirty="0">
                <a:solidFill>
                  <a:schemeClr val="bg1"/>
                </a:solidFill>
              </a:rPr>
              <a:t>Tehke oma</a:t>
            </a:r>
            <a:r>
              <a:rPr lang="et-EE" sz="1867" b="0" dirty="0">
                <a:solidFill>
                  <a:schemeClr val="bg1"/>
                </a:solidFill>
              </a:rPr>
              <a:t> </a:t>
            </a:r>
            <a:r>
              <a:rPr lang="et-EE" sz="1867" dirty="0">
                <a:solidFill>
                  <a:schemeClr val="bg1"/>
                </a:solidFill>
              </a:rPr>
              <a:t>kampaania</a:t>
            </a:r>
            <a:r>
              <a:rPr lang="et-EE" sz="1867" b="0" dirty="0">
                <a:solidFill>
                  <a:schemeClr val="bg1"/>
                </a:solidFill>
              </a:rPr>
              <a:t>algatus </a:t>
            </a:r>
          </a:p>
          <a:p>
            <a:pPr marL="0" indent="0">
              <a:buNone/>
            </a:pPr>
            <a:r>
              <a:rPr lang="et-EE" sz="1867" dirty="0">
                <a:solidFill>
                  <a:srgbClr val="92D050"/>
                </a:solidFill>
                <a:hlinkClick r:id="rId3">
                  <a:extLst>
                    <a:ext uri="{A12FA001-AC4F-418D-AE19-62706E023703}">
                      <ahyp:hlinkClr xmlns:ahyp="http://schemas.microsoft.com/office/drawing/2018/hyperlinkcolor" val="tx"/>
                    </a:ext>
                  </a:extLst>
                </a:hlinkClick>
              </a:rPr>
              <a:t>kampaaniavahendite</a:t>
            </a:r>
            <a:r>
              <a:rPr lang="et-EE" sz="1867" dirty="0"/>
              <a:t> </a:t>
            </a:r>
            <a:r>
              <a:rPr lang="et-EE" sz="1867" b="0" dirty="0">
                <a:solidFill>
                  <a:schemeClr val="bg1"/>
                </a:solidFill>
              </a:rPr>
              <a:t>abil</a:t>
            </a:r>
            <a:r>
              <a:rPr lang="et-EE"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1678584"/>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et-EE"/>
              <a:t>Kuidas kampaanias osaleda?</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t-EE" b="0" dirty="0"/>
              <a:t>Korraldada </a:t>
            </a:r>
            <a:r>
              <a:rPr lang="et-EE" dirty="0">
                <a:solidFill>
                  <a:srgbClr val="92D050"/>
                </a:solidFill>
                <a:hlinkClick r:id="rId3">
                  <a:extLst>
                    <a:ext uri="{A12FA001-AC4F-418D-AE19-62706E023703}">
                      <ahyp:hlinkClr xmlns:ahyp="http://schemas.microsoft.com/office/drawing/2018/hyperlinkcolor" val="tx"/>
                    </a:ext>
                  </a:extLst>
                </a:hlinkClick>
              </a:rPr>
              <a:t>Euroopa tööohutuse ja töötervishoiu nädala raames</a:t>
            </a:r>
            <a:r>
              <a:rPr lang="et-EE" dirty="0"/>
              <a:t> üritus, tegevus või algatus. </a:t>
            </a:r>
          </a:p>
          <a:p>
            <a:pPr marL="225425" indent="-225425">
              <a:spcAft>
                <a:spcPts val="600"/>
              </a:spcAft>
            </a:pPr>
            <a:r>
              <a:rPr lang="et-EE" b="0" dirty="0"/>
              <a:t>Hankida </a:t>
            </a:r>
            <a:r>
              <a:rPr lang="et-EE" dirty="0">
                <a:solidFill>
                  <a:srgbClr val="92D050"/>
                </a:solidFill>
                <a:hlinkClick r:id="rId4">
                  <a:extLst>
                    <a:ext uri="{A12FA001-AC4F-418D-AE19-62706E023703}">
                      <ahyp:hlinkClr xmlns:ahyp="http://schemas.microsoft.com/office/drawing/2018/hyperlinkcolor" val="tx"/>
                    </a:ext>
                  </a:extLst>
                </a:hlinkClick>
              </a:rPr>
              <a:t>kampaaniatõend</a:t>
            </a:r>
            <a:r>
              <a:rPr lang="et-EE" b="0" dirty="0"/>
              <a:t>, mis kinnitab osalemist kampaanias.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t-EE" b="0" dirty="0"/>
              <a:t>Nimetada inspireerivad algatused </a:t>
            </a:r>
            <a:r>
              <a:rPr lang="et-EE" dirty="0">
                <a:solidFill>
                  <a:srgbClr val="92D050"/>
                </a:solidFill>
                <a:hlinkClick r:id="rId5">
                  <a:extLst>
                    <a:ext uri="{A12FA001-AC4F-418D-AE19-62706E023703}">
                      <ahyp:hlinkClr xmlns:ahyp="http://schemas.microsoft.com/office/drawing/2018/hyperlinkcolor" val="tx"/>
                    </a:ext>
                  </a:extLst>
                </a:hlinkClick>
              </a:rPr>
              <a:t>tervislike töökohtade hea tava auhindadele</a:t>
            </a:r>
            <a:r>
              <a:rPr lang="et-EE" b="0" dirty="0"/>
              <a:t>, mida korraldavad riiklikud teabekeskused.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7341521"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t-EE" b="0" dirty="0"/>
              <a:t>Saada </a:t>
            </a:r>
            <a:r>
              <a:rPr lang="et-EE" dirty="0">
                <a:solidFill>
                  <a:srgbClr val="92D050"/>
                </a:solidFill>
                <a:hlinkClick r:id="rId6">
                  <a:extLst>
                    <a:ext uri="{A12FA001-AC4F-418D-AE19-62706E023703}">
                      <ahyp:hlinkClr xmlns:ahyp="http://schemas.microsoft.com/office/drawing/2018/hyperlinkcolor" val="tx"/>
                    </a:ext>
                  </a:extLst>
                </a:hlinkClick>
              </a:rPr>
              <a:t>ametlikuks kampaaniapartneriks</a:t>
            </a:r>
            <a:r>
              <a:rPr lang="et-EE" b="0" dirty="0"/>
              <a:t>: liituda üleeuroopalise rahvusvaheliste ettevõtete võrgustikuga, et suurendada nähtavust. </a:t>
            </a:r>
          </a:p>
          <a:p>
            <a:pPr marL="225425" indent="-225425">
              <a:spcAft>
                <a:spcPts val="600"/>
              </a:spcAft>
            </a:pPr>
            <a:r>
              <a:rPr lang="et-EE" b="0" dirty="0"/>
              <a:t>Saada </a:t>
            </a:r>
            <a:r>
              <a:rPr lang="et-EE" dirty="0">
                <a:solidFill>
                  <a:srgbClr val="92D050"/>
                </a:solidFill>
                <a:hlinkClick r:id="rId7">
                  <a:extLst>
                    <a:ext uri="{A12FA001-AC4F-418D-AE19-62706E023703}">
                      <ahyp:hlinkClr xmlns:ahyp="http://schemas.microsoft.com/office/drawing/2018/hyperlinkcolor" val="tx"/>
                    </a:ext>
                  </a:extLst>
                </a:hlinkClick>
              </a:rPr>
              <a:t>meediapartneriks</a:t>
            </a:r>
            <a:r>
              <a:rPr lang="et-EE" b="0" dirty="0"/>
              <a:t>: juurdepääs eksklusiivsetele pressimaterjalidele, võrgustike loomise võimalused ja üritused.</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et-EE"/>
              <a:t>Pidage kampaaniaga sidet</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et-EE"/>
              <a:t>Tervislike töökohtade veebileht: </a:t>
            </a:r>
            <a:r>
              <a:rPr lang="et-EE" b="0"/>
              <a:t> mitmekesine teave käeulatuses. </a:t>
            </a:r>
          </a:p>
          <a:p>
            <a:pPr>
              <a:spcAft>
                <a:spcPts val="600"/>
              </a:spcAft>
            </a:pPr>
            <a:r>
              <a:rPr lang="et-EE"/>
              <a:t>Tellige</a:t>
            </a:r>
            <a:r>
              <a:rPr lang="et-EE" b="0"/>
              <a:t> </a:t>
            </a:r>
            <a:r>
              <a:rPr lang="et-EE"/>
              <a:t>tervislike töökohtade uudiskiri: </a:t>
            </a:r>
            <a:r>
              <a:rPr lang="et-EE" b="0"/>
              <a:t> lühikesed, jagatavad ja asjakohased uudised igal kuul postkasti.</a:t>
            </a:r>
          </a:p>
          <a:p>
            <a:pPr>
              <a:spcAft>
                <a:spcPts val="600"/>
              </a:spcAft>
            </a:pPr>
            <a:r>
              <a:rPr lang="et-EE" b="0"/>
              <a:t>Levitage teavet ja jälgige meid </a:t>
            </a:r>
            <a:r>
              <a:rPr lang="et-EE"/>
              <a:t>sotsiaalmeedias</a:t>
            </a:r>
            <a:r>
              <a:rPr lang="et-EE" b="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et-EE" b="0"/>
              <a:t> </a:t>
            </a:r>
          </a:p>
        </p:txBody>
      </p:sp>
      <p:pic>
        <p:nvPicPr>
          <p:cNvPr id="6" name="Graphic 5" descr="LinkedIni logo">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i logo">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 logo">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i logo">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i logo">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et-EE"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et-EE"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33B12B-D547-4B73-8D31-0938A3F8A76B}">
  <ds:schemaRef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purl.org/dc/terms/"/>
    <ds:schemaRef ds:uri="http://www.w3.org/XML/1998/namespace"/>
    <ds:schemaRef ds:uri="http://purl.org/dc/dcmitype/"/>
    <ds:schemaRef ds:uri="http://schemas.openxmlformats.org/package/2006/metadata/core-properties"/>
    <ds:schemaRef ds:uri="d5ac9beb-95ef-4df8-be38-b0ea3ce121b4"/>
    <ds:schemaRef ds:uri="74375373-3c44-45ee-a688-8fa44d7da57a"/>
  </ds:schemaRefs>
</ds:datastoreItem>
</file>

<file path=customXml/itemProps2.xml><?xml version="1.0" encoding="utf-8"?>
<ds:datastoreItem xmlns:ds="http://schemas.openxmlformats.org/officeDocument/2006/customXml" ds:itemID="{0261AA2A-A7C4-428D-8873-BF3D39FC13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5C73E6F-A96F-49EB-BDFD-3A55EF48DB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1927</TotalTime>
  <Words>5439</Words>
  <Application>Microsoft Office PowerPoint</Application>
  <PresentationFormat>Widescreen</PresentationFormat>
  <Paragraphs>541</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Tervislike töökohtade kampaania 2026–2028  „Töökohal üheskoos vaimset tervist hoides“ </vt:lpstr>
      <vt:lpstr>Sisukord</vt:lpstr>
      <vt:lpstr>Üldpilt: vaimne tervis kujundab igapäevaelu ja tööd </vt:lpstr>
      <vt:lpstr>Üldpilt: mis on kaalul?</vt:lpstr>
      <vt:lpstr>Üldpilt: töötajate seisukoht </vt:lpstr>
      <vt:lpstr>Üldpilt: organisatsioonide ja töötajate seisukohad -1- </vt:lpstr>
      <vt:lpstr>Üldpilt: organisatsioonide seisukoht -2- </vt:lpstr>
      <vt:lpstr>Kampaania eesmärgid ja sihid</vt:lpstr>
      <vt:lpstr>Kellele on kampaania suunatud? Kes peaksid osalema?</vt:lpstr>
      <vt:lpstr>Tegevuskava: kampaania viis prioriteetset valdkonda</vt:lpstr>
      <vt:lpstr>1. prioriteet: psühhosotsiaalsete riskide hindamine ja juhtimine -1- </vt:lpstr>
      <vt:lpstr>1. prioriteet: psühhosotsiaalsete riskide hindamine ja juhtimine -2- </vt:lpstr>
      <vt:lpstr>1. prioriteet: psühhosotsiaalsete riskide hindamine ja juhtimine -3- </vt:lpstr>
      <vt:lpstr>1. prioriteet: psühhosotsiaalsete riskide hindamine ja juhtimine -4- </vt:lpstr>
      <vt:lpstr>2. prioriteet: ahistamine, seksuaalne ahistamine ja vägivald -1- </vt:lpstr>
      <vt:lpstr>2. prioriteet: ahistamine, seksuaalne ahistamine ja vägivald -2- </vt:lpstr>
      <vt:lpstr>2. prioriteet: ahistamine, seksuaalne ahistamine ja vägivald -3- </vt:lpstr>
      <vt:lpstr>3. prioriteet: füüsikalised riskid ja vaimne tervis -1- </vt:lpstr>
      <vt:lpstr>3. prioriteet: füüsikalised riskid ja vaimne tervis -2- </vt:lpstr>
      <vt:lpstr>4. prioriteet: psühhosotsiaalsed riskid tervishoius ja sotsiaalhoolekandes -1- </vt:lpstr>
      <vt:lpstr>4. prioriteet: psühhosotsiaalsed riskid tervishoius ja sotsiaalhoolekandes -2- </vt:lpstr>
      <vt:lpstr>4. prioriteet: psühhosotsiaalsed riskid tervishoius ja sotsiaalhoolekandes -3- </vt:lpstr>
      <vt:lpstr>5. prioriteet: vaimse tervise toetamine töökohal -1- </vt:lpstr>
      <vt:lpstr>5. prioriteet: vaimse tervise toetamine töökohal -2- </vt:lpstr>
      <vt:lpstr>5. prioriteet: vaimse tervise toetamine töökohal -3- </vt:lpstr>
      <vt:lpstr>EU-OSHA võrgustik</vt:lpstr>
      <vt:lpstr>Kampaaniamaterjalid: kõik vajalik ühes kohas</vt:lpstr>
      <vt:lpstr>Teabepake ja digikampaaniad: edendage kampaaniat tõhusalt</vt:lpstr>
      <vt:lpstr>Kuidas kampaanias osaleda?</vt:lpstr>
      <vt:lpstr>Pidage kampaaniaga sidet</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76</cp:revision>
  <dcterms:created xsi:type="dcterms:W3CDTF">2026-06-23T11:43:48Z</dcterms:created>
  <dcterms:modified xsi:type="dcterms:W3CDTF">2026-09-10T14:02:01Z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