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9CFF19-6027-4998-917A-3A34EB4CB17F}" name="Pääkkönen Taina" initials="TP" userId="S::Taina.Paakkonen@ttl.fi::395af319-36cb-484e-8d1c-76e49f38f46b" providerId="AD"/>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6C424B57-6AF4-B659-7A47-636A31A9A9AA}" name="Arjaranta Kirsi" initials="KA" userId="S::kirsi.arjaranta@ttl.fi::84c5e31a-3a68-424b-8492-5e8568ee9dfb" providerId="AD"/>
  <p188:author id="{2CB21C78-CF46-9AEC-C325-DC14CDD38D22}" name="Lorenzo MUNAR" initials="LM" userId="S::munar@osha.europa.eu::f1ab06de-6021-4401-b35b-7414b4f037e5" providerId="AD"/>
  <p188:author id="{6402F598-94AA-8757-9ADB-EC9D465F43A4}" name="Ahola Kirsi" initials="AK" userId="S::kirsi.ahola@ttl.fi::bc6f5ae6-8012-4e39-9bbd-cd67978a4b0a"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AE9A4B-CCE9-4B07-8119-185D3138D459}" v="348" dt="2026-09-21T13:22:19.7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290" autoAdjust="0"/>
  </p:normalViewPr>
  <p:slideViewPr>
    <p:cSldViewPr snapToGrid="0" showGuides="1">
      <p:cViewPr varScale="1">
        <p:scale>
          <a:sx n="111" d="100"/>
          <a:sy n="111" d="100"/>
        </p:scale>
        <p:origin x="1388" y="68"/>
      </p:cViewPr>
      <p:guideLst>
        <p:guide orient="horz" pos="816"/>
        <p:guide pos="45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jaranta Kirsi" userId="84c5e31a-3a68-424b-8492-5e8568ee9dfb" providerId="ADAL" clId="{E5354DFB-19DE-4E7F-B71C-579390F15DEC}"/>
    <pc:docChg chg="undo custSel modSld">
      <pc:chgData name="Arjaranta Kirsi" userId="84c5e31a-3a68-424b-8492-5e8568ee9dfb" providerId="ADAL" clId="{E5354DFB-19DE-4E7F-B71C-579390F15DEC}" dt="2026-08-25T07:55:41.626" v="563" actId="20577"/>
      <pc:docMkLst>
        <pc:docMk/>
      </pc:docMkLst>
      <pc:sldChg chg="modSp mod modCm modNotesTx">
        <pc:chgData name="Arjaranta Kirsi" userId="84c5e31a-3a68-424b-8492-5e8568ee9dfb" providerId="ADAL" clId="{E5354DFB-19DE-4E7F-B71C-579390F15DEC}" dt="2026-08-25T07:15:28.466" v="134" actId="207"/>
        <pc:sldMkLst>
          <pc:docMk/>
          <pc:sldMk cId="975932864" sldId="258"/>
        </pc:sldMkLst>
        <pc:spChg chg="mod">
          <ac:chgData name="Arjaranta Kirsi" userId="84c5e31a-3a68-424b-8492-5e8568ee9dfb" providerId="ADAL" clId="{E5354DFB-19DE-4E7F-B71C-579390F15DEC}" dt="2026-08-25T07:13:22.716" v="98" actId="207"/>
          <ac:spMkLst>
            <pc:docMk/>
            <pc:sldMk cId="975932864" sldId="258"/>
            <ac:spMk id="4" creationId="{712E9181-8079-E827-80EB-F819444B4416}"/>
          </ac:spMkLst>
        </pc:spChg>
        <pc:extLst>
          <p:ext xmlns:p="http://schemas.openxmlformats.org/presentationml/2006/main" uri="{D6D511B9-2390-475A-947B-AFAB55BFBCF1}">
            <pc226:cmChg xmlns:pc226="http://schemas.microsoft.com/office/powerpoint/2022/06/main/command" chg="mod">
              <pc226:chgData name="Arjaranta Kirsi" userId="84c5e31a-3a68-424b-8492-5e8568ee9dfb" providerId="ADAL" clId="{E5354DFB-19DE-4E7F-B71C-579390F15DEC}" dt="2026-08-25T07:13:19.283" v="97" actId="20577"/>
              <pc2:cmMkLst xmlns:pc2="http://schemas.microsoft.com/office/powerpoint/2019/9/main/command">
                <pc:docMk/>
                <pc:sldMk cId="975932864" sldId="258"/>
                <pc2:cmMk id="{F08A161D-AECD-4EFC-9250-AAD24D583E46}"/>
              </pc2:cmMkLst>
            </pc226:cmChg>
            <pc226:cmChg xmlns:pc226="http://schemas.microsoft.com/office/powerpoint/2022/06/main/command" chg="mod">
              <pc226:chgData name="Arjaranta Kirsi" userId="84c5e31a-3a68-424b-8492-5e8568ee9dfb" providerId="ADAL" clId="{E5354DFB-19DE-4E7F-B71C-579390F15DEC}" dt="2026-08-25T07:11:59.032" v="73" actId="20577"/>
              <pc2:cmMkLst xmlns:pc2="http://schemas.microsoft.com/office/powerpoint/2019/9/main/command">
                <pc:docMk/>
                <pc:sldMk cId="975932864" sldId="258"/>
                <pc2:cmMk id="{D714CEC0-E345-42F4-AD55-7C5E61E3B0B5}"/>
              </pc2:cmMkLst>
            </pc226:cmChg>
          </p:ext>
        </pc:extLst>
      </pc:sldChg>
      <pc:sldChg chg="modSp mod modCm">
        <pc:chgData name="Arjaranta Kirsi" userId="84c5e31a-3a68-424b-8492-5e8568ee9dfb" providerId="ADAL" clId="{E5354DFB-19DE-4E7F-B71C-579390F15DEC}" dt="2026-08-25T07:24:31.559" v="155" actId="400"/>
        <pc:sldMkLst>
          <pc:docMk/>
          <pc:sldMk cId="3549452810" sldId="259"/>
        </pc:sldMkLst>
        <pc:spChg chg="mod">
          <ac:chgData name="Arjaranta Kirsi" userId="84c5e31a-3a68-424b-8492-5e8568ee9dfb" providerId="ADAL" clId="{E5354DFB-19DE-4E7F-B71C-579390F15DEC}" dt="2026-08-25T07:24:31.559" v="155" actId="400"/>
          <ac:spMkLst>
            <pc:docMk/>
            <pc:sldMk cId="3549452810" sldId="259"/>
            <ac:spMk id="4" creationId="{A01E9CA7-DF0D-14A8-A3D5-87452D20EFB0}"/>
          </ac:spMkLst>
        </pc:spChg>
        <pc:extLst>
          <p:ext xmlns:p="http://schemas.openxmlformats.org/presentationml/2006/main" uri="{D6D511B9-2390-475A-947B-AFAB55BFBCF1}">
            <pc226:cmChg xmlns:pc226="http://schemas.microsoft.com/office/powerpoint/2022/06/main/command" chg="mod">
              <pc226:chgData name="Arjaranta Kirsi" userId="84c5e31a-3a68-424b-8492-5e8568ee9dfb" providerId="ADAL" clId="{E5354DFB-19DE-4E7F-B71C-579390F15DEC}" dt="2026-08-25T07:24:27.591" v="153" actId="20577"/>
              <pc2:cmMkLst xmlns:pc2="http://schemas.microsoft.com/office/powerpoint/2019/9/main/command">
                <pc:docMk/>
                <pc:sldMk cId="3549452810" sldId="259"/>
                <pc2:cmMk id="{3865EABF-0CC9-47A8-9064-F49061A72CCD}"/>
              </pc2:cmMkLst>
            </pc226:cmChg>
          </p:ext>
        </pc:extLst>
      </pc:sldChg>
      <pc:sldChg chg="modSp mod">
        <pc:chgData name="Arjaranta Kirsi" userId="84c5e31a-3a68-424b-8492-5e8568ee9dfb" providerId="ADAL" clId="{E5354DFB-19DE-4E7F-B71C-579390F15DEC}" dt="2026-08-25T07:27:59.837" v="160" actId="400"/>
        <pc:sldMkLst>
          <pc:docMk/>
          <pc:sldMk cId="3331097242" sldId="262"/>
        </pc:sldMkLst>
        <pc:spChg chg="mod">
          <ac:chgData name="Arjaranta Kirsi" userId="84c5e31a-3a68-424b-8492-5e8568ee9dfb" providerId="ADAL" clId="{E5354DFB-19DE-4E7F-B71C-579390F15DEC}" dt="2026-08-25T07:27:59.837" v="160" actId="400"/>
          <ac:spMkLst>
            <pc:docMk/>
            <pc:sldMk cId="3331097242" sldId="262"/>
            <ac:spMk id="105" creationId="{94E8A230-2C71-6901-AA45-D427AF0A206A}"/>
          </ac:spMkLst>
        </pc:spChg>
      </pc:sldChg>
      <pc:sldChg chg="modSp mod modCm">
        <pc:chgData name="Arjaranta Kirsi" userId="84c5e31a-3a68-424b-8492-5e8568ee9dfb" providerId="ADAL" clId="{E5354DFB-19DE-4E7F-B71C-579390F15DEC}" dt="2026-08-25T07:34:44.178" v="231" actId="6549"/>
        <pc:sldMkLst>
          <pc:docMk/>
          <pc:sldMk cId="3087233450" sldId="263"/>
        </pc:sldMkLst>
        <pc:spChg chg="mod">
          <ac:chgData name="Arjaranta Kirsi" userId="84c5e31a-3a68-424b-8492-5e8568ee9dfb" providerId="ADAL" clId="{E5354DFB-19DE-4E7F-B71C-579390F15DEC}" dt="2026-08-25T07:34:44.178" v="231" actId="6549"/>
          <ac:spMkLst>
            <pc:docMk/>
            <pc:sldMk cId="3087233450" sldId="263"/>
            <ac:spMk id="6" creationId="{C5F18C02-0207-3E05-D877-F290FBE54F2D}"/>
          </ac:spMkLst>
        </pc:spChg>
        <pc:spChg chg="mod">
          <ac:chgData name="Arjaranta Kirsi" userId="84c5e31a-3a68-424b-8492-5e8568ee9dfb" providerId="ADAL" clId="{E5354DFB-19DE-4E7F-B71C-579390F15DEC}" dt="2026-08-25T07:31:31.314" v="185" actId="400"/>
          <ac:spMkLst>
            <pc:docMk/>
            <pc:sldMk cId="3087233450" sldId="263"/>
            <ac:spMk id="7" creationId="{1372602C-481B-8EC5-5FE3-0280CA503DA0}"/>
          </ac:spMkLst>
        </pc:spChg>
        <pc:extLst>
          <p:ext xmlns:p="http://schemas.openxmlformats.org/presentationml/2006/main" uri="{D6D511B9-2390-475A-947B-AFAB55BFBCF1}">
            <pc226:cmChg xmlns:pc226="http://schemas.microsoft.com/office/powerpoint/2022/06/main/command" chg="mod">
              <pc226:chgData name="Arjaranta Kirsi" userId="84c5e31a-3a68-424b-8492-5e8568ee9dfb" providerId="ADAL" clId="{E5354DFB-19DE-4E7F-B71C-579390F15DEC}" dt="2026-08-25T07:34:16.004" v="229" actId="20577"/>
              <pc2:cmMkLst xmlns:pc2="http://schemas.microsoft.com/office/powerpoint/2019/9/main/command">
                <pc:docMk/>
                <pc:sldMk cId="3087233450" sldId="263"/>
                <pc2:cmMk id="{596F1330-5E8B-498F-A0C1-9D412B35B9AA}"/>
              </pc2:cmMkLst>
            </pc226:cmChg>
            <pc226:cmChg xmlns:pc226="http://schemas.microsoft.com/office/powerpoint/2022/06/main/command" chg="mod">
              <pc226:chgData name="Arjaranta Kirsi" userId="84c5e31a-3a68-424b-8492-5e8568ee9dfb" providerId="ADAL" clId="{E5354DFB-19DE-4E7F-B71C-579390F15DEC}" dt="2026-08-25T07:31:25.836" v="183" actId="20577"/>
              <pc2:cmMkLst xmlns:pc2="http://schemas.microsoft.com/office/powerpoint/2019/9/main/command">
                <pc:docMk/>
                <pc:sldMk cId="3087233450" sldId="263"/>
                <pc2:cmMk id="{A972413C-E970-456C-8864-AAE26947580E}"/>
              </pc2:cmMkLst>
            </pc226:cmChg>
            <pc226:cmChg xmlns:pc226="http://schemas.microsoft.com/office/powerpoint/2022/06/main/command" chg="mod">
              <pc226:chgData name="Arjaranta Kirsi" userId="84c5e31a-3a68-424b-8492-5e8568ee9dfb" providerId="ADAL" clId="{E5354DFB-19DE-4E7F-B71C-579390F15DEC}" dt="2026-08-25T07:30:41.312" v="173" actId="20577"/>
              <pc2:cmMkLst xmlns:pc2="http://schemas.microsoft.com/office/powerpoint/2019/9/main/command">
                <pc:docMk/>
                <pc:sldMk cId="3087233450" sldId="263"/>
                <pc2:cmMk id="{34855540-3213-438D-9ACF-327AD3B08025}"/>
              </pc2:cmMkLst>
            </pc226:cmChg>
            <pc226:cmChg xmlns:pc226="http://schemas.microsoft.com/office/powerpoint/2022/06/main/command" chg="mod">
              <pc226:chgData name="Arjaranta Kirsi" userId="84c5e31a-3a68-424b-8492-5e8568ee9dfb" providerId="ADAL" clId="{E5354DFB-19DE-4E7F-B71C-579390F15DEC}" dt="2026-08-25T07:33:12.882" v="210" actId="20577"/>
              <pc2:cmMkLst xmlns:pc2="http://schemas.microsoft.com/office/powerpoint/2019/9/main/command">
                <pc:docMk/>
                <pc:sldMk cId="3087233450" sldId="263"/>
                <pc2:cmMk id="{2AFAD052-38CA-45FF-87F4-0217A7755DEC}"/>
              </pc2:cmMkLst>
            </pc226:cmChg>
            <pc226:cmChg xmlns:pc226="http://schemas.microsoft.com/office/powerpoint/2022/06/main/command" chg="mod">
              <pc226:chgData name="Arjaranta Kirsi" userId="84c5e31a-3a68-424b-8492-5e8568ee9dfb" providerId="ADAL" clId="{E5354DFB-19DE-4E7F-B71C-579390F15DEC}" dt="2026-08-25T07:34:44.178" v="231" actId="6549"/>
              <pc2:cmMkLst xmlns:pc2="http://schemas.microsoft.com/office/powerpoint/2019/9/main/command">
                <pc:docMk/>
                <pc:sldMk cId="3087233450" sldId="263"/>
                <pc2:cmMk id="{31F31E5C-2504-4D78-B624-83AA82550824}"/>
              </pc2:cmMkLst>
            </pc226:cmChg>
            <pc226:cmChg xmlns:pc226="http://schemas.microsoft.com/office/powerpoint/2022/06/main/command" chg="mod">
              <pc226:chgData name="Arjaranta Kirsi" userId="84c5e31a-3a68-424b-8492-5e8568ee9dfb" providerId="ADAL" clId="{E5354DFB-19DE-4E7F-B71C-579390F15DEC}" dt="2026-08-25T07:31:25.836" v="183" actId="20577"/>
              <pc2:cmMkLst xmlns:pc2="http://schemas.microsoft.com/office/powerpoint/2019/9/main/command">
                <pc:docMk/>
                <pc:sldMk cId="3087233450" sldId="263"/>
                <pc2:cmMk id="{AAD2DB5D-9536-463F-A705-94ADA47BA062}"/>
              </pc2:cmMkLst>
            </pc226:cmChg>
            <pc226:cmChg xmlns:pc226="http://schemas.microsoft.com/office/powerpoint/2022/06/main/command" chg="mod">
              <pc226:chgData name="Arjaranta Kirsi" userId="84c5e31a-3a68-424b-8492-5e8568ee9dfb" providerId="ADAL" clId="{E5354DFB-19DE-4E7F-B71C-579390F15DEC}" dt="2026-08-25T07:34:16.004" v="229" actId="20577"/>
              <pc2:cmMkLst xmlns:pc2="http://schemas.microsoft.com/office/powerpoint/2019/9/main/command">
                <pc:docMk/>
                <pc:sldMk cId="3087233450" sldId="263"/>
                <pc2:cmMk id="{43EADA6B-F3EB-410A-8244-302257E0EA7F}"/>
              </pc2:cmMkLst>
            </pc226:cmChg>
            <pc226:cmChg xmlns:pc226="http://schemas.microsoft.com/office/powerpoint/2022/06/main/command" chg="mod">
              <pc226:chgData name="Arjaranta Kirsi" userId="84c5e31a-3a68-424b-8492-5e8568ee9dfb" providerId="ADAL" clId="{E5354DFB-19DE-4E7F-B71C-579390F15DEC}" dt="2026-08-25T07:34:16.004" v="229" actId="20577"/>
              <pc2:cmMkLst xmlns:pc2="http://schemas.microsoft.com/office/powerpoint/2019/9/main/command">
                <pc:docMk/>
                <pc:sldMk cId="3087233450" sldId="263"/>
                <pc2:cmMk id="{B21392D7-A650-4C99-B918-F830BF58FDBB}"/>
              </pc2:cmMkLst>
            </pc226:cmChg>
          </p:ext>
        </pc:extLst>
      </pc:sldChg>
      <pc:sldChg chg="modSp mod modCm">
        <pc:chgData name="Arjaranta Kirsi" userId="84c5e31a-3a68-424b-8492-5e8568ee9dfb" providerId="ADAL" clId="{E5354DFB-19DE-4E7F-B71C-579390F15DEC}" dt="2026-08-25T07:36:22.100" v="281" actId="400"/>
        <pc:sldMkLst>
          <pc:docMk/>
          <pc:sldMk cId="719662834" sldId="264"/>
        </pc:sldMkLst>
        <pc:spChg chg="mod">
          <ac:chgData name="Arjaranta Kirsi" userId="84c5e31a-3a68-424b-8492-5e8568ee9dfb" providerId="ADAL" clId="{E5354DFB-19DE-4E7F-B71C-579390F15DEC}" dt="2026-08-25T07:36:22.100" v="281" actId="400"/>
          <ac:spMkLst>
            <pc:docMk/>
            <pc:sldMk cId="719662834" sldId="264"/>
            <ac:spMk id="4" creationId="{BD5E20E1-F7B3-E4E9-82E6-ECD4246321AF}"/>
          </ac:spMkLst>
        </pc:spChg>
        <pc:extLst>
          <p:ext xmlns:p="http://schemas.openxmlformats.org/presentationml/2006/main" uri="{D6D511B9-2390-475A-947B-AFAB55BFBCF1}">
            <pc226:cmChg xmlns:pc226="http://schemas.microsoft.com/office/powerpoint/2022/06/main/command" chg="mod">
              <pc226:chgData name="Arjaranta Kirsi" userId="84c5e31a-3a68-424b-8492-5e8568ee9dfb" providerId="ADAL" clId="{E5354DFB-19DE-4E7F-B71C-579390F15DEC}" dt="2026-08-25T07:36:15.378" v="280" actId="20577"/>
              <pc2:cmMkLst xmlns:pc2="http://schemas.microsoft.com/office/powerpoint/2019/9/main/command">
                <pc:docMk/>
                <pc:sldMk cId="719662834" sldId="264"/>
                <pc2:cmMk id="{902B901E-6ED0-432F-BCF9-CEBF310CA3F7}"/>
              </pc2:cmMkLst>
            </pc226:cmChg>
          </p:ext>
        </pc:extLst>
      </pc:sldChg>
      <pc:sldChg chg="modSp mod modCm">
        <pc:chgData name="Arjaranta Kirsi" userId="84c5e31a-3a68-424b-8492-5e8568ee9dfb" providerId="ADAL" clId="{E5354DFB-19DE-4E7F-B71C-579390F15DEC}" dt="2026-08-25T07:38:54.306" v="290" actId="400"/>
        <pc:sldMkLst>
          <pc:docMk/>
          <pc:sldMk cId="525878241" sldId="266"/>
        </pc:sldMkLst>
        <pc:spChg chg="mod">
          <ac:chgData name="Arjaranta Kirsi" userId="84c5e31a-3a68-424b-8492-5e8568ee9dfb" providerId="ADAL" clId="{E5354DFB-19DE-4E7F-B71C-579390F15DEC}" dt="2026-08-25T07:38:54.306" v="290" actId="400"/>
          <ac:spMkLst>
            <pc:docMk/>
            <pc:sldMk cId="525878241" sldId="266"/>
            <ac:spMk id="4" creationId="{5EE5061C-8F42-6456-36E1-0EEAD890D909}"/>
          </ac:spMkLst>
        </pc:spChg>
        <pc:extLst>
          <p:ext xmlns:p="http://schemas.openxmlformats.org/presentationml/2006/main" uri="{D6D511B9-2390-475A-947B-AFAB55BFBCF1}">
            <pc226:cmChg xmlns:pc226="http://schemas.microsoft.com/office/powerpoint/2022/06/main/command" chg="mod">
              <pc226:chgData name="Arjaranta Kirsi" userId="84c5e31a-3a68-424b-8492-5e8568ee9dfb" providerId="ADAL" clId="{E5354DFB-19DE-4E7F-B71C-579390F15DEC}" dt="2026-08-25T07:38:35.450" v="287" actId="20577"/>
              <pc2:cmMkLst xmlns:pc2="http://schemas.microsoft.com/office/powerpoint/2019/9/main/command">
                <pc:docMk/>
                <pc:sldMk cId="525878241" sldId="266"/>
                <pc2:cmMk id="{C0D2CC65-8F7A-46A4-B240-35CA725B5810}"/>
              </pc2:cmMkLst>
            </pc226:cmChg>
          </p:ext>
        </pc:extLst>
      </pc:sldChg>
      <pc:sldChg chg="modSp mod modCm">
        <pc:chgData name="Arjaranta Kirsi" userId="84c5e31a-3a68-424b-8492-5e8568ee9dfb" providerId="ADAL" clId="{E5354DFB-19DE-4E7F-B71C-579390F15DEC}" dt="2026-08-25T07:42:54.348" v="364" actId="20577"/>
        <pc:sldMkLst>
          <pc:docMk/>
          <pc:sldMk cId="3063356121" sldId="267"/>
        </pc:sldMkLst>
        <pc:spChg chg="mod">
          <ac:chgData name="Arjaranta Kirsi" userId="84c5e31a-3a68-424b-8492-5e8568ee9dfb" providerId="ADAL" clId="{E5354DFB-19DE-4E7F-B71C-579390F15DEC}" dt="2026-08-25T07:42:54.348" v="364" actId="20577"/>
          <ac:spMkLst>
            <pc:docMk/>
            <pc:sldMk cId="3063356121" sldId="267"/>
            <ac:spMk id="5" creationId="{435AF605-DAC3-06D5-9148-6D615B7C3E6C}"/>
          </ac:spMkLst>
        </pc:spChg>
        <pc:spChg chg="mod">
          <ac:chgData name="Arjaranta Kirsi" userId="84c5e31a-3a68-424b-8492-5e8568ee9dfb" providerId="ADAL" clId="{E5354DFB-19DE-4E7F-B71C-579390F15DEC}" dt="2026-08-25T07:40:52.286" v="329" actId="400"/>
          <ac:spMkLst>
            <pc:docMk/>
            <pc:sldMk cId="3063356121" sldId="267"/>
            <ac:spMk id="10" creationId="{DCFD6557-77B8-59DD-ED72-7EF7743CFDCA}"/>
          </ac:spMkLst>
        </pc:spChg>
        <pc:spChg chg="mod">
          <ac:chgData name="Arjaranta Kirsi" userId="84c5e31a-3a68-424b-8492-5e8568ee9dfb" providerId="ADAL" clId="{E5354DFB-19DE-4E7F-B71C-579390F15DEC}" dt="2026-08-25T07:41:24.191" v="338" actId="207"/>
          <ac:spMkLst>
            <pc:docMk/>
            <pc:sldMk cId="3063356121" sldId="267"/>
            <ac:spMk id="11" creationId="{BCEE7AF2-E8EB-F4AC-A820-F6891B7433D5}"/>
          </ac:spMkLst>
        </pc:spChg>
        <pc:spChg chg="mod">
          <ac:chgData name="Arjaranta Kirsi" userId="84c5e31a-3a68-424b-8492-5e8568ee9dfb" providerId="ADAL" clId="{E5354DFB-19DE-4E7F-B71C-579390F15DEC}" dt="2026-08-25T07:41:49.629" v="341"/>
          <ac:spMkLst>
            <pc:docMk/>
            <pc:sldMk cId="3063356121" sldId="267"/>
            <ac:spMk id="12" creationId="{DDF57967-B596-6762-5BFC-3E57F47A3704}"/>
          </ac:spMkLst>
        </pc:spChg>
        <pc:extLst>
          <p:ext xmlns:p="http://schemas.openxmlformats.org/presentationml/2006/main" uri="{D6D511B9-2390-475A-947B-AFAB55BFBCF1}">
            <pc226:cmChg xmlns:pc226="http://schemas.microsoft.com/office/powerpoint/2022/06/main/command" chg="mod">
              <pc226:chgData name="Arjaranta Kirsi" userId="84c5e31a-3a68-424b-8492-5e8568ee9dfb" providerId="ADAL" clId="{E5354DFB-19DE-4E7F-B71C-579390F15DEC}" dt="2026-08-25T07:41:49.296" v="340" actId="20577"/>
              <pc2:cmMkLst xmlns:pc2="http://schemas.microsoft.com/office/powerpoint/2019/9/main/command">
                <pc:docMk/>
                <pc:sldMk cId="3063356121" sldId="267"/>
                <pc2:cmMk id="{6B39280D-D4DA-4E1C-A6D6-2514CF70E5A6}"/>
              </pc2:cmMkLst>
            </pc226:cmChg>
            <pc226:cmChg xmlns:pc226="http://schemas.microsoft.com/office/powerpoint/2022/06/main/command" chg="mod">
              <pc226:chgData name="Arjaranta Kirsi" userId="84c5e31a-3a68-424b-8492-5e8568ee9dfb" providerId="ADAL" clId="{E5354DFB-19DE-4E7F-B71C-579390F15DEC}" dt="2026-08-25T07:40:43.046" v="327" actId="20577"/>
              <pc2:cmMkLst xmlns:pc2="http://schemas.microsoft.com/office/powerpoint/2019/9/main/command">
                <pc:docMk/>
                <pc:sldMk cId="3063356121" sldId="267"/>
                <pc2:cmMk id="{2082C116-72BD-48D1-A95C-9C8880362111}"/>
              </pc2:cmMkLst>
            </pc226:cmChg>
            <pc226:cmChg xmlns:pc226="http://schemas.microsoft.com/office/powerpoint/2022/06/main/command" chg="mod">
              <pc226:chgData name="Arjaranta Kirsi" userId="84c5e31a-3a68-424b-8492-5e8568ee9dfb" providerId="ADAL" clId="{E5354DFB-19DE-4E7F-B71C-579390F15DEC}" dt="2026-08-25T07:41:21.183" v="337" actId="20577"/>
              <pc2:cmMkLst xmlns:pc2="http://schemas.microsoft.com/office/powerpoint/2019/9/main/command">
                <pc:docMk/>
                <pc:sldMk cId="3063356121" sldId="267"/>
                <pc2:cmMk id="{66A28C60-6524-47EB-B1C9-8178D962F9BA}"/>
              </pc2:cmMkLst>
            </pc226:cmChg>
          </p:ext>
        </pc:extLst>
      </pc:sldChg>
      <pc:sldChg chg="modSp mod modCm">
        <pc:chgData name="Arjaranta Kirsi" userId="84c5e31a-3a68-424b-8492-5e8568ee9dfb" providerId="ADAL" clId="{E5354DFB-19DE-4E7F-B71C-579390F15DEC}" dt="2026-08-25T07:55:41.626" v="563" actId="20577"/>
        <pc:sldMkLst>
          <pc:docMk/>
          <pc:sldMk cId="1193591122" sldId="276"/>
        </pc:sldMkLst>
        <pc:spChg chg="mod">
          <ac:chgData name="Arjaranta Kirsi" userId="84c5e31a-3a68-424b-8492-5e8568ee9dfb" providerId="ADAL" clId="{E5354DFB-19DE-4E7F-B71C-579390F15DEC}" dt="2026-08-25T07:44:11.823" v="377" actId="400"/>
          <ac:spMkLst>
            <pc:docMk/>
            <pc:sldMk cId="1193591122" sldId="276"/>
            <ac:spMk id="3" creationId="{4A7CAEB2-ACAC-341B-CED9-DD2E210A63F2}"/>
          </ac:spMkLst>
        </pc:spChg>
        <pc:spChg chg="mod">
          <ac:chgData name="Arjaranta Kirsi" userId="84c5e31a-3a68-424b-8492-5e8568ee9dfb" providerId="ADAL" clId="{E5354DFB-19DE-4E7F-B71C-579390F15DEC}" dt="2026-08-25T07:55:41.626" v="563" actId="20577"/>
          <ac:spMkLst>
            <pc:docMk/>
            <pc:sldMk cId="1193591122" sldId="276"/>
            <ac:spMk id="4" creationId="{35B17C73-38C1-AC28-3702-CD6320B251BC}"/>
          </ac:spMkLst>
        </pc:spChg>
        <pc:spChg chg="mod">
          <ac:chgData name="Arjaranta Kirsi" userId="84c5e31a-3a68-424b-8492-5e8568ee9dfb" providerId="ADAL" clId="{E5354DFB-19DE-4E7F-B71C-579390F15DEC}" dt="2026-08-25T07:53:10.243" v="546" actId="1076"/>
          <ac:spMkLst>
            <pc:docMk/>
            <pc:sldMk cId="1193591122" sldId="276"/>
            <ac:spMk id="9" creationId="{0429D36E-AAB9-46F0-8B35-C9C5393BD222}"/>
          </ac:spMkLst>
        </pc:spChg>
        <pc:spChg chg="mod">
          <ac:chgData name="Arjaranta Kirsi" userId="84c5e31a-3a68-424b-8492-5e8568ee9dfb" providerId="ADAL" clId="{E5354DFB-19DE-4E7F-B71C-579390F15DEC}" dt="2026-08-25T07:45:43.323" v="436" actId="14100"/>
          <ac:spMkLst>
            <pc:docMk/>
            <pc:sldMk cId="1193591122" sldId="276"/>
            <ac:spMk id="16" creationId="{862C4994-88F8-1D4C-46B8-2D618BABA264}"/>
          </ac:spMkLst>
        </pc:spChg>
        <pc:extLst>
          <p:ext xmlns:p="http://schemas.openxmlformats.org/presentationml/2006/main" uri="{D6D511B9-2390-475A-947B-AFAB55BFBCF1}">
            <pc226:cmChg xmlns:pc226="http://schemas.microsoft.com/office/powerpoint/2022/06/main/command" chg="mod">
              <pc226:chgData name="Arjaranta Kirsi" userId="84c5e31a-3a68-424b-8492-5e8568ee9dfb" providerId="ADAL" clId="{E5354DFB-19DE-4E7F-B71C-579390F15DEC}" dt="2026-08-25T07:45:07.348" v="433" actId="20577"/>
              <pc2:cmMkLst xmlns:pc2="http://schemas.microsoft.com/office/powerpoint/2019/9/main/command">
                <pc:docMk/>
                <pc:sldMk cId="1193591122" sldId="276"/>
                <pc2:cmMk id="{9F9A101F-9760-4C87-A4DA-16826CCC53E4}"/>
              </pc2:cmMkLst>
            </pc226:cmChg>
            <pc226:cmChg xmlns:pc226="http://schemas.microsoft.com/office/powerpoint/2022/06/main/command" chg="mod">
              <pc226:chgData name="Arjaranta Kirsi" userId="84c5e31a-3a68-424b-8492-5e8568ee9dfb" providerId="ADAL" clId="{E5354DFB-19DE-4E7F-B71C-579390F15DEC}" dt="2026-08-25T07:44:03.061" v="376" actId="20577"/>
              <pc2:cmMkLst xmlns:pc2="http://schemas.microsoft.com/office/powerpoint/2019/9/main/command">
                <pc:docMk/>
                <pc:sldMk cId="1193591122" sldId="276"/>
                <pc2:cmMk id="{F5CC84BE-D932-4B8B-8D33-0CF6EFD6FFF1}"/>
              </pc2:cmMkLst>
            </pc226:cmChg>
          </p:ext>
        </pc:extLst>
      </pc:sldChg>
      <pc:sldChg chg="modSp mod modCm">
        <pc:chgData name="Arjaranta Kirsi" userId="84c5e31a-3a68-424b-8492-5e8568ee9dfb" providerId="ADAL" clId="{E5354DFB-19DE-4E7F-B71C-579390F15DEC}" dt="2026-08-25T07:05:26.846" v="45" actId="207"/>
        <pc:sldMkLst>
          <pc:docMk/>
          <pc:sldMk cId="3914029916" sldId="287"/>
        </pc:sldMkLst>
        <pc:spChg chg="mod">
          <ac:chgData name="Arjaranta Kirsi" userId="84c5e31a-3a68-424b-8492-5e8568ee9dfb" providerId="ADAL" clId="{E5354DFB-19DE-4E7F-B71C-579390F15DEC}" dt="2026-08-25T07:05:26.846" v="45" actId="207"/>
          <ac:spMkLst>
            <pc:docMk/>
            <pc:sldMk cId="3914029916" sldId="287"/>
            <ac:spMk id="2" creationId="{33BDB617-E733-8A2E-5754-FE9BF36CD8E3}"/>
          </ac:spMkLst>
        </pc:spChg>
        <pc:extLst>
          <p:ext xmlns:p="http://schemas.openxmlformats.org/presentationml/2006/main" uri="{D6D511B9-2390-475A-947B-AFAB55BFBCF1}">
            <pc226:cmChg xmlns:pc226="http://schemas.microsoft.com/office/powerpoint/2022/06/main/command" chg="mod">
              <pc226:chgData name="Arjaranta Kirsi" userId="84c5e31a-3a68-424b-8492-5e8568ee9dfb" providerId="ADAL" clId="{E5354DFB-19DE-4E7F-B71C-579390F15DEC}" dt="2026-08-25T07:05:20.490" v="43" actId="20577"/>
              <pc2:cmMkLst xmlns:pc2="http://schemas.microsoft.com/office/powerpoint/2019/9/main/command">
                <pc:docMk/>
                <pc:sldMk cId="3914029916" sldId="287"/>
                <pc2:cmMk id="{EDE7C454-F609-44D1-8E66-061C1A5E4E49}"/>
              </pc2:cmMkLst>
            </pc226:cmChg>
          </p:ext>
        </pc:extLst>
      </pc:sldChg>
    </pc:docChg>
  </pc:docChgLst>
  <pc:docChgLst>
    <pc:chgData name="Pääkkönen Taina" userId="395af319-36cb-484e-8d1c-76e49f38f46b" providerId="ADAL" clId="{7C8723A9-EE2D-4DA3-B712-C639950D237C}"/>
    <pc:docChg chg="undo custSel modSld">
      <pc:chgData name="Pääkkönen Taina" userId="395af319-36cb-484e-8d1c-76e49f38f46b" providerId="ADAL" clId="{7C8723A9-EE2D-4DA3-B712-C639950D237C}" dt="2026-08-26T05:39:45.129" v="2336" actId="6549"/>
      <pc:docMkLst>
        <pc:docMk/>
      </pc:docMkLst>
      <pc:sldChg chg="modSp mod modCm modNotesTx">
        <pc:chgData name="Pääkkönen Taina" userId="395af319-36cb-484e-8d1c-76e49f38f46b" providerId="ADAL" clId="{7C8723A9-EE2D-4DA3-B712-C639950D237C}" dt="2026-08-26T05:04:20.601" v="2029" actId="400"/>
        <pc:sldMkLst>
          <pc:docMk/>
          <pc:sldMk cId="975932864" sldId="258"/>
        </pc:sldMkLst>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26:01.747" v="443" actId="20577"/>
              <pc2:cmMkLst xmlns:pc2="http://schemas.microsoft.com/office/powerpoint/2019/9/main/command">
                <pc:docMk/>
                <pc:sldMk cId="975932864" sldId="258"/>
                <pc2:cmMk id="{A388E304-D080-4E60-A10F-4937C2A52FDB}"/>
              </pc2:cmMkLst>
            </pc226:cmChg>
          </p:ext>
        </pc:extLst>
      </pc:sldChg>
      <pc:sldChg chg="modSp mod modNotesTx">
        <pc:chgData name="Pääkkönen Taina" userId="395af319-36cb-484e-8d1c-76e49f38f46b" providerId="ADAL" clId="{7C8723A9-EE2D-4DA3-B712-C639950D237C}" dt="2026-08-25T13:05:12.536" v="1945" actId="400"/>
        <pc:sldMkLst>
          <pc:docMk/>
          <pc:sldMk cId="3549452810" sldId="259"/>
        </pc:sldMkLst>
        <pc:spChg chg="mod">
          <ac:chgData name="Pääkkönen Taina" userId="395af319-36cb-484e-8d1c-76e49f38f46b" providerId="ADAL" clId="{7C8723A9-EE2D-4DA3-B712-C639950D237C}" dt="2026-08-25T09:30:47.556" v="1058" actId="20577"/>
          <ac:spMkLst>
            <pc:docMk/>
            <pc:sldMk cId="3549452810" sldId="259"/>
            <ac:spMk id="2" creationId="{4E543452-7C4E-52BA-11FF-DA54F4541831}"/>
          </ac:spMkLst>
        </pc:spChg>
      </pc:sldChg>
      <pc:sldChg chg="modSp mod modCm">
        <pc:chgData name="Pääkkönen Taina" userId="395af319-36cb-484e-8d1c-76e49f38f46b" providerId="ADAL" clId="{7C8723A9-EE2D-4DA3-B712-C639950D237C}" dt="2026-08-25T09:31:11.647" v="1062" actId="400"/>
        <pc:sldMkLst>
          <pc:docMk/>
          <pc:sldMk cId="967474651" sldId="260"/>
        </pc:sldMkLst>
        <pc:spChg chg="mod">
          <ac:chgData name="Pääkkönen Taina" userId="395af319-36cb-484e-8d1c-76e49f38f46b" providerId="ADAL" clId="{7C8723A9-EE2D-4DA3-B712-C639950D237C}" dt="2026-08-25T09:31:11.647" v="1062" actId="400"/>
          <ac:spMkLst>
            <pc:docMk/>
            <pc:sldMk cId="967474651" sldId="260"/>
            <ac:spMk id="2" creationId="{F4EF9F9D-BAA6-DB92-8448-9FBF0633718B}"/>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27:05.063" v="460" actId="20577"/>
              <pc2:cmMkLst xmlns:pc2="http://schemas.microsoft.com/office/powerpoint/2019/9/main/command">
                <pc:docMk/>
                <pc:sldMk cId="967474651" sldId="260"/>
                <pc2:cmMk id="{C218D60D-70FE-4AC6-BA84-5A38B37C718F}"/>
              </pc2:cmMkLst>
            </pc226:cmChg>
          </p:ext>
        </pc:extLst>
      </pc:sldChg>
      <pc:sldChg chg="modSp mod modCm modNotesTx">
        <pc:chgData name="Pääkkönen Taina" userId="395af319-36cb-484e-8d1c-76e49f38f46b" providerId="ADAL" clId="{7C8723A9-EE2D-4DA3-B712-C639950D237C}" dt="2026-08-26T05:09:08.248" v="2106" actId="20577"/>
        <pc:sldMkLst>
          <pc:docMk/>
          <pc:sldMk cId="3087233450" sldId="263"/>
        </pc:sldMkLst>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29:23.146" v="487" actId="20577"/>
              <pc2:cmMkLst xmlns:pc2="http://schemas.microsoft.com/office/powerpoint/2019/9/main/command">
                <pc:docMk/>
                <pc:sldMk cId="3087233450" sldId="263"/>
                <pc2:cmMk id="{596F1330-5E8B-498F-A0C1-9D412B35B9AA}"/>
              </pc2:cmMkLst>
            </pc226:cmChg>
            <pc226:cmChg xmlns:pc226="http://schemas.microsoft.com/office/powerpoint/2022/06/main/command" chg="mod">
              <pc226:chgData name="Pääkkönen Taina" userId="395af319-36cb-484e-8d1c-76e49f38f46b" providerId="ADAL" clId="{7C8723A9-EE2D-4DA3-B712-C639950D237C}" dt="2026-08-14T12:29:23.146" v="487" actId="20577"/>
              <pc2:cmMkLst xmlns:pc2="http://schemas.microsoft.com/office/powerpoint/2019/9/main/command">
                <pc:docMk/>
                <pc:sldMk cId="3087233450" sldId="263"/>
                <pc2:cmMk id="{2AFAD052-38CA-45FF-87F4-0217A7755DEC}"/>
              </pc2:cmMkLst>
            </pc226:cmChg>
            <pc226:cmChg xmlns:pc226="http://schemas.microsoft.com/office/powerpoint/2022/06/main/command" chg="mod">
              <pc226:chgData name="Pääkkönen Taina" userId="395af319-36cb-484e-8d1c-76e49f38f46b" providerId="ADAL" clId="{7C8723A9-EE2D-4DA3-B712-C639950D237C}" dt="2026-08-14T12:29:54.171" v="512" actId="20577"/>
              <pc2:cmMkLst xmlns:pc2="http://schemas.microsoft.com/office/powerpoint/2019/9/main/command">
                <pc:docMk/>
                <pc:sldMk cId="3087233450" sldId="263"/>
                <pc2:cmMk id="{2A3BC397-DE66-4355-AE95-09D5B8F0D159}"/>
              </pc2:cmMkLst>
            </pc226:cmChg>
            <pc226:cmChg xmlns:pc226="http://schemas.microsoft.com/office/powerpoint/2022/06/main/command" chg="mod">
              <pc226:chgData name="Pääkkönen Taina" userId="395af319-36cb-484e-8d1c-76e49f38f46b" providerId="ADAL" clId="{7C8723A9-EE2D-4DA3-B712-C639950D237C}" dt="2026-08-14T12:29:23.146" v="487" actId="20577"/>
              <pc2:cmMkLst xmlns:pc2="http://schemas.microsoft.com/office/powerpoint/2019/9/main/command">
                <pc:docMk/>
                <pc:sldMk cId="3087233450" sldId="263"/>
                <pc2:cmMk id="{A2F866EA-AEA9-47FB-846C-C0A43DBC625F}"/>
              </pc2:cmMkLst>
            </pc226:cmChg>
          </p:ext>
        </pc:extLst>
      </pc:sldChg>
      <pc:sldChg chg="modSp mod">
        <pc:chgData name="Pääkkönen Taina" userId="395af319-36cb-484e-8d1c-76e49f38f46b" providerId="ADAL" clId="{7C8723A9-EE2D-4DA3-B712-C639950D237C}" dt="2026-08-25T12:36:07.464" v="1697" actId="207"/>
        <pc:sldMkLst>
          <pc:docMk/>
          <pc:sldMk cId="719662834" sldId="264"/>
        </pc:sldMkLst>
        <pc:spChg chg="mod">
          <ac:chgData name="Pääkkönen Taina" userId="395af319-36cb-484e-8d1c-76e49f38f46b" providerId="ADAL" clId="{7C8723A9-EE2D-4DA3-B712-C639950D237C}" dt="2026-08-25T12:36:07.464" v="1697" actId="207"/>
          <ac:spMkLst>
            <pc:docMk/>
            <pc:sldMk cId="719662834" sldId="264"/>
            <ac:spMk id="4" creationId="{BD5E20E1-F7B3-E4E9-82E6-ECD4246321AF}"/>
          </ac:spMkLst>
        </pc:spChg>
      </pc:sldChg>
      <pc:sldChg chg="modSp mod modCm modNotesTx">
        <pc:chgData name="Pääkkönen Taina" userId="395af319-36cb-484e-8d1c-76e49f38f46b" providerId="ADAL" clId="{7C8723A9-EE2D-4DA3-B712-C639950D237C}" dt="2026-08-26T05:13:17.502" v="2161" actId="20577"/>
        <pc:sldMkLst>
          <pc:docMk/>
          <pc:sldMk cId="3728372305" sldId="265"/>
        </pc:sldMkLst>
        <pc:spChg chg="mod">
          <ac:chgData name="Pääkkönen Taina" userId="395af319-36cb-484e-8d1c-76e49f38f46b" providerId="ADAL" clId="{7C8723A9-EE2D-4DA3-B712-C639950D237C}" dt="2026-08-25T09:40:54.037" v="1178" actId="6549"/>
          <ac:spMkLst>
            <pc:docMk/>
            <pc:sldMk cId="3728372305" sldId="265"/>
            <ac:spMk id="2" creationId="{FBD2DF9D-B8AE-937F-84F1-0B2BCD885A74}"/>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09:40:54.037" v="1178" actId="6549"/>
              <pc2:cmMkLst xmlns:pc2="http://schemas.microsoft.com/office/powerpoint/2019/9/main/command">
                <pc:docMk/>
                <pc:sldMk cId="3728372305" sldId="265"/>
                <pc2:cmMk id="{37DF3833-242E-46EA-87B4-89B69545265E}"/>
              </pc2:cmMkLst>
            </pc226:cmChg>
            <pc226:cmChg xmlns:pc226="http://schemas.microsoft.com/office/powerpoint/2022/06/main/command" chg="mod">
              <pc226:chgData name="Pääkkönen Taina" userId="395af319-36cb-484e-8d1c-76e49f38f46b" providerId="ADAL" clId="{7C8723A9-EE2D-4DA3-B712-C639950D237C}" dt="2026-08-25T09:40:33.481" v="1129" actId="20577"/>
              <pc2:cmMkLst xmlns:pc2="http://schemas.microsoft.com/office/powerpoint/2019/9/main/command">
                <pc:docMk/>
                <pc:sldMk cId="3728372305" sldId="265"/>
                <pc2:cmMk id="{3E66D6D8-278C-4092-A243-BB61FFCFB8ED}"/>
              </pc2:cmMkLst>
            </pc226:cmChg>
          </p:ext>
        </pc:extLst>
      </pc:sldChg>
      <pc:sldChg chg="modSp mod modCm modNotesTx">
        <pc:chgData name="Pääkkönen Taina" userId="395af319-36cb-484e-8d1c-76e49f38f46b" providerId="ADAL" clId="{7C8723A9-EE2D-4DA3-B712-C639950D237C}" dt="2026-08-26T04:59:49.164" v="2008" actId="20577"/>
        <pc:sldMkLst>
          <pc:docMk/>
          <pc:sldMk cId="525878241" sldId="266"/>
        </pc:sldMkLst>
        <pc:spChg chg="mod">
          <ac:chgData name="Pääkkönen Taina" userId="395af319-36cb-484e-8d1c-76e49f38f46b" providerId="ADAL" clId="{7C8723A9-EE2D-4DA3-B712-C639950D237C}" dt="2026-08-26T04:59:49.164" v="2008" actId="20577"/>
          <ac:spMkLst>
            <pc:docMk/>
            <pc:sldMk cId="525878241" sldId="266"/>
            <ac:spMk id="2" creationId="{08956FBB-E172-1DED-B87B-2204CE556F86}"/>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32:09.228" v="582" actId="20577"/>
              <pc2:cmMkLst xmlns:pc2="http://schemas.microsoft.com/office/powerpoint/2019/9/main/command">
                <pc:docMk/>
                <pc:sldMk cId="525878241" sldId="266"/>
                <pc2:cmMk id="{C0D2CC65-8F7A-46A4-B240-35CA725B5810}"/>
              </pc2:cmMkLst>
            </pc226:cmChg>
            <pc226:cmChg xmlns:pc226="http://schemas.microsoft.com/office/powerpoint/2022/06/main/command" chg="mod">
              <pc226:chgData name="Pääkkönen Taina" userId="395af319-36cb-484e-8d1c-76e49f38f46b" providerId="ADAL" clId="{7C8723A9-EE2D-4DA3-B712-C639950D237C}" dt="2026-08-14T12:32:09.228" v="582" actId="20577"/>
              <pc2:cmMkLst xmlns:pc2="http://schemas.microsoft.com/office/powerpoint/2019/9/main/command">
                <pc:docMk/>
                <pc:sldMk cId="525878241" sldId="266"/>
                <pc2:cmMk id="{4E49447E-7B89-4795-A1F1-86A2CF80BA2F}"/>
              </pc2:cmMkLst>
            </pc226:cmChg>
            <pc226:cmChg xmlns:pc226="http://schemas.microsoft.com/office/powerpoint/2022/06/main/command" chg="mod">
              <pc226:chgData name="Pääkkönen Taina" userId="395af319-36cb-484e-8d1c-76e49f38f46b" providerId="ADAL" clId="{7C8723A9-EE2D-4DA3-B712-C639950D237C}" dt="2026-08-14T12:31:53.619" v="567" actId="20577"/>
              <pc2:cmMkLst xmlns:pc2="http://schemas.microsoft.com/office/powerpoint/2019/9/main/command">
                <pc:docMk/>
                <pc:sldMk cId="525878241" sldId="266"/>
                <pc2:cmMk id="{A0FDB2B7-F44F-4DE4-8F85-117740D12E01}"/>
              </pc2:cmMkLst>
            </pc226:cmChg>
          </p:ext>
        </pc:extLst>
      </pc:sldChg>
      <pc:sldChg chg="modSp mod modCm modNotesTx">
        <pc:chgData name="Pääkkönen Taina" userId="395af319-36cb-484e-8d1c-76e49f38f46b" providerId="ADAL" clId="{7C8723A9-EE2D-4DA3-B712-C639950D237C}" dt="2026-08-26T05:18:33.889" v="2222" actId="20577"/>
        <pc:sldMkLst>
          <pc:docMk/>
          <pc:sldMk cId="3063356121" sldId="267"/>
        </pc:sldMkLst>
        <pc:spChg chg="mod">
          <ac:chgData name="Pääkkönen Taina" userId="395af319-36cb-484e-8d1c-76e49f38f46b" providerId="ADAL" clId="{7C8723A9-EE2D-4DA3-B712-C639950D237C}" dt="2026-08-26T04:59:44.663" v="2004" actId="20577"/>
          <ac:spMkLst>
            <pc:docMk/>
            <pc:sldMk cId="3063356121" sldId="267"/>
            <ac:spMk id="2" creationId="{3F191D47-550C-C10E-4A4E-6869EC31C7A1}"/>
          </ac:spMkLst>
        </pc:spChg>
        <pc:spChg chg="mod">
          <ac:chgData name="Pääkkönen Taina" userId="395af319-36cb-484e-8d1c-76e49f38f46b" providerId="ADAL" clId="{7C8723A9-EE2D-4DA3-B712-C639950D237C}" dt="2026-08-26T04:55:18.874" v="1971" actId="400"/>
          <ac:spMkLst>
            <pc:docMk/>
            <pc:sldMk cId="3063356121" sldId="267"/>
            <ac:spMk id="4" creationId="{5978B3BF-F5DD-EF14-8F1E-31C8593438D2}"/>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33:43.802" v="608" actId="20577"/>
              <pc2:cmMkLst xmlns:pc2="http://schemas.microsoft.com/office/powerpoint/2019/9/main/command">
                <pc:docMk/>
                <pc:sldMk cId="3063356121" sldId="267"/>
                <pc2:cmMk id="{A7BCFB43-5759-4790-B132-AA62D8B9E3F0}"/>
              </pc2:cmMkLst>
            </pc226:cmChg>
          </p:ext>
        </pc:extLst>
      </pc:sldChg>
      <pc:sldChg chg="modSp mod modCm modNotesTx">
        <pc:chgData name="Pääkkönen Taina" userId="395af319-36cb-484e-8d1c-76e49f38f46b" providerId="ADAL" clId="{7C8723A9-EE2D-4DA3-B712-C639950D237C}" dt="2026-08-26T05:20:21.038" v="2229" actId="400"/>
        <pc:sldMkLst>
          <pc:docMk/>
          <pc:sldMk cId="2351497876" sldId="268"/>
        </pc:sldMkLst>
        <pc:spChg chg="mod">
          <ac:chgData name="Pääkkönen Taina" userId="395af319-36cb-484e-8d1c-76e49f38f46b" providerId="ADAL" clId="{7C8723A9-EE2D-4DA3-B712-C639950D237C}" dt="2026-08-26T04:59:34.546" v="1996" actId="20577"/>
          <ac:spMkLst>
            <pc:docMk/>
            <pc:sldMk cId="2351497876" sldId="268"/>
            <ac:spMk id="2" creationId="{F841ABEE-27A3-E6DD-708A-88D3309363CD}"/>
          </ac:spMkLst>
        </pc:spChg>
        <pc:spChg chg="mod">
          <ac:chgData name="Pääkkönen Taina" userId="395af319-36cb-484e-8d1c-76e49f38f46b" providerId="ADAL" clId="{7C8723A9-EE2D-4DA3-B712-C639950D237C}" dt="2026-08-26T04:56:39.362" v="1977" actId="20577"/>
          <ac:spMkLst>
            <pc:docMk/>
            <pc:sldMk cId="2351497876" sldId="268"/>
            <ac:spMk id="3" creationId="{973A5FD4-3019-E96D-9CCC-6102EE5E49D3}"/>
          </ac:spMkLst>
        </pc:spChg>
        <pc:spChg chg="mod">
          <ac:chgData name="Pääkkönen Taina" userId="395af319-36cb-484e-8d1c-76e49f38f46b" providerId="ADAL" clId="{7C8723A9-EE2D-4DA3-B712-C639950D237C}" dt="2026-08-25T09:44:51.909" v="1220" actId="400"/>
          <ac:spMkLst>
            <pc:docMk/>
            <pc:sldMk cId="2351497876" sldId="268"/>
            <ac:spMk id="5" creationId="{C0D4E519-66B9-93E1-E83E-1DEBC498A31E}"/>
          </ac:spMkLst>
        </pc:spChg>
        <pc:picChg chg="mod">
          <ac:chgData name="Pääkkönen Taina" userId="395af319-36cb-484e-8d1c-76e49f38f46b" providerId="ADAL" clId="{7C8723A9-EE2D-4DA3-B712-C639950D237C}" dt="2026-08-25T09:43:31.181" v="1190" actId="1038"/>
          <ac:picMkLst>
            <pc:docMk/>
            <pc:sldMk cId="2351497876" sldId="268"/>
            <ac:picMk id="6" creationId="{E019D5C2-FEC6-2BE9-6405-4D43C457A930}"/>
          </ac:picMkLst>
        </pc:pic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09:44:02.136" v="1218" actId="20577"/>
              <pc2:cmMkLst xmlns:pc2="http://schemas.microsoft.com/office/powerpoint/2019/9/main/command">
                <pc:docMk/>
                <pc:sldMk cId="2351497876" sldId="268"/>
                <pc2:cmMk id="{3640F114-4A57-4D69-9A7C-57ECF0BAF443}"/>
              </pc2:cmMkLst>
            </pc226:cmChg>
            <pc226:cmChg xmlns:pc226="http://schemas.microsoft.com/office/powerpoint/2022/06/main/command" chg="mod">
              <pc226:chgData name="Pääkkönen Taina" userId="395af319-36cb-484e-8d1c-76e49f38f46b" providerId="ADAL" clId="{7C8723A9-EE2D-4DA3-B712-C639950D237C}" dt="2026-08-25T09:44:02.136" v="1218" actId="20577"/>
              <pc2:cmMkLst xmlns:pc2="http://schemas.microsoft.com/office/powerpoint/2019/9/main/command">
                <pc:docMk/>
                <pc:sldMk cId="2351497876" sldId="268"/>
                <pc2:cmMk id="{BB55C92A-22E1-4504-8E3B-0007ADF17871}"/>
              </pc2:cmMkLst>
            </pc226:cmChg>
            <pc226:cmChg xmlns:pc226="http://schemas.microsoft.com/office/powerpoint/2022/06/main/command" chg="mod">
              <pc226:chgData name="Pääkkönen Taina" userId="395af319-36cb-484e-8d1c-76e49f38f46b" providerId="ADAL" clId="{7C8723A9-EE2D-4DA3-B712-C639950D237C}" dt="2026-08-25T09:44:02.136" v="1218" actId="20577"/>
              <pc2:cmMkLst xmlns:pc2="http://schemas.microsoft.com/office/powerpoint/2019/9/main/command">
                <pc:docMk/>
                <pc:sldMk cId="2351497876" sldId="268"/>
                <pc2:cmMk id="{E94E4B4E-5D78-497E-8173-534FDA16ABD8}"/>
              </pc2:cmMkLst>
            </pc226:cmChg>
            <pc226:cmChg xmlns:pc226="http://schemas.microsoft.com/office/powerpoint/2022/06/main/command" chg="mod">
              <pc226:chgData name="Pääkkönen Taina" userId="395af319-36cb-484e-8d1c-76e49f38f46b" providerId="ADAL" clId="{7C8723A9-EE2D-4DA3-B712-C639950D237C}" dt="2026-08-25T09:44:02.136" v="1218" actId="20577"/>
              <pc2:cmMkLst xmlns:pc2="http://schemas.microsoft.com/office/powerpoint/2019/9/main/command">
                <pc:docMk/>
                <pc:sldMk cId="2351497876" sldId="268"/>
                <pc2:cmMk id="{E029AA68-8466-418C-8874-247478AA6EF5}"/>
              </pc2:cmMkLst>
            </pc226:cmChg>
            <pc226:cmChg xmlns:pc226="http://schemas.microsoft.com/office/powerpoint/2022/06/main/command" chg="mod">
              <pc226:chgData name="Pääkkönen Taina" userId="395af319-36cb-484e-8d1c-76e49f38f46b" providerId="ADAL" clId="{7C8723A9-EE2D-4DA3-B712-C639950D237C}" dt="2026-08-25T09:44:02.136" v="1218" actId="20577"/>
              <pc2:cmMkLst xmlns:pc2="http://schemas.microsoft.com/office/powerpoint/2019/9/main/command">
                <pc:docMk/>
                <pc:sldMk cId="2351497876" sldId="268"/>
                <pc2:cmMk id="{4613F3B9-93EA-4278-B6AC-83A1BB0E4DE6}"/>
              </pc2:cmMkLst>
            </pc226:cmChg>
            <pc226:cmChg xmlns:pc226="http://schemas.microsoft.com/office/powerpoint/2022/06/main/command" chg="mod">
              <pc226:chgData name="Pääkkönen Taina" userId="395af319-36cb-484e-8d1c-76e49f38f46b" providerId="ADAL" clId="{7C8723A9-EE2D-4DA3-B712-C639950D237C}" dt="2026-08-25T09:44:02.136" v="1218" actId="20577"/>
              <pc2:cmMkLst xmlns:pc2="http://schemas.microsoft.com/office/powerpoint/2019/9/main/command">
                <pc:docMk/>
                <pc:sldMk cId="2351497876" sldId="268"/>
                <pc2:cmMk id="{F6A7B8CB-F50B-4BA3-82C5-01DBC79BDB49}"/>
              </pc2:cmMkLst>
            </pc226:cmChg>
          </p:ext>
        </pc:extLst>
      </pc:sldChg>
      <pc:sldChg chg="modSp mod modCm modNotesTx">
        <pc:chgData name="Pääkkönen Taina" userId="395af319-36cb-484e-8d1c-76e49f38f46b" providerId="ADAL" clId="{7C8723A9-EE2D-4DA3-B712-C639950D237C}" dt="2026-08-26T05:20:52.092" v="2230" actId="400"/>
        <pc:sldMkLst>
          <pc:docMk/>
          <pc:sldMk cId="3756103953" sldId="269"/>
        </pc:sldMkLst>
        <pc:spChg chg="mod">
          <ac:chgData name="Pääkkönen Taina" userId="395af319-36cb-484e-8d1c-76e49f38f46b" providerId="ADAL" clId="{7C8723A9-EE2D-4DA3-B712-C639950D237C}" dt="2026-08-26T04:59:30.063" v="1992" actId="20577"/>
          <ac:spMkLst>
            <pc:docMk/>
            <pc:sldMk cId="3756103953" sldId="269"/>
            <ac:spMk id="2" creationId="{609B23CE-37F3-BD1F-0F64-06F6795EF258}"/>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37:34.173" v="726" actId="20577"/>
              <pc2:cmMkLst xmlns:pc2="http://schemas.microsoft.com/office/powerpoint/2019/9/main/command">
                <pc:docMk/>
                <pc:sldMk cId="3756103953" sldId="269"/>
                <pc2:cmMk id="{6A504590-AF14-44DF-B01B-36F6E628705E}"/>
              </pc2:cmMkLst>
            </pc226:cmChg>
            <pc226:cmChg xmlns:pc226="http://schemas.microsoft.com/office/powerpoint/2022/06/main/command" chg="mod">
              <pc226:chgData name="Pääkkönen Taina" userId="395af319-36cb-484e-8d1c-76e49f38f46b" providerId="ADAL" clId="{7C8723A9-EE2D-4DA3-B712-C639950D237C}" dt="2026-08-14T12:37:34.173" v="726" actId="20577"/>
              <pc2:cmMkLst xmlns:pc2="http://schemas.microsoft.com/office/powerpoint/2019/9/main/command">
                <pc:docMk/>
                <pc:sldMk cId="3756103953" sldId="269"/>
                <pc2:cmMk id="{329710B7-5F74-407E-A3DF-D6E02E32574C}"/>
              </pc2:cmMkLst>
            </pc226:cmChg>
            <pc226:cmChg xmlns:pc226="http://schemas.microsoft.com/office/powerpoint/2022/06/main/command" chg="mod">
              <pc226:chgData name="Pääkkönen Taina" userId="395af319-36cb-484e-8d1c-76e49f38f46b" providerId="ADAL" clId="{7C8723A9-EE2D-4DA3-B712-C639950D237C}" dt="2026-08-14T12:36:11.517" v="666" actId="20577"/>
              <pc2:cmMkLst xmlns:pc2="http://schemas.microsoft.com/office/powerpoint/2019/9/main/command">
                <pc:docMk/>
                <pc:sldMk cId="3756103953" sldId="269"/>
                <pc2:cmMk id="{6D4417EC-2E73-4FDF-AD45-10DFE78A5061}"/>
              </pc2:cmMkLst>
            </pc226:cmChg>
          </p:ext>
        </pc:extLst>
      </pc:sldChg>
      <pc:sldChg chg="modSp mod modCm">
        <pc:chgData name="Pääkkönen Taina" userId="395af319-36cb-484e-8d1c-76e49f38f46b" providerId="ADAL" clId="{7C8723A9-EE2D-4DA3-B712-C639950D237C}" dt="2026-08-26T04:59:25.974" v="1988" actId="20577"/>
        <pc:sldMkLst>
          <pc:docMk/>
          <pc:sldMk cId="3275847094" sldId="270"/>
        </pc:sldMkLst>
        <pc:spChg chg="mod">
          <ac:chgData name="Pääkkönen Taina" userId="395af319-36cb-484e-8d1c-76e49f38f46b" providerId="ADAL" clId="{7C8723A9-EE2D-4DA3-B712-C639950D237C}" dt="2026-08-26T04:59:25.974" v="1988" actId="20577"/>
          <ac:spMkLst>
            <pc:docMk/>
            <pc:sldMk cId="3275847094" sldId="270"/>
            <ac:spMk id="2" creationId="{1420E16F-B5FB-D490-936E-F90C8D41ADE4}"/>
          </ac:spMkLst>
        </pc:spChg>
        <pc:spChg chg="mod">
          <ac:chgData name="Pääkkönen Taina" userId="395af319-36cb-484e-8d1c-76e49f38f46b" providerId="ADAL" clId="{7C8723A9-EE2D-4DA3-B712-C639950D237C}" dt="2026-08-25T09:45:49.936" v="1221" actId="400"/>
          <ac:spMkLst>
            <pc:docMk/>
            <pc:sldMk cId="3275847094" sldId="270"/>
            <ac:spMk id="21" creationId="{A7ABC460-2264-B61F-607B-325C48B50248}"/>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38:43.275" v="742" actId="20577"/>
              <pc2:cmMkLst xmlns:pc2="http://schemas.microsoft.com/office/powerpoint/2019/9/main/command">
                <pc:docMk/>
                <pc:sldMk cId="3275847094" sldId="270"/>
                <pc2:cmMk id="{385E9322-EF4F-47C1-899C-42CB6256131A}"/>
              </pc2:cmMkLst>
            </pc226:cmChg>
          </p:ext>
        </pc:extLst>
      </pc:sldChg>
      <pc:sldChg chg="modSp mod modCm">
        <pc:chgData name="Pääkkönen Taina" userId="395af319-36cb-484e-8d1c-76e49f38f46b" providerId="ADAL" clId="{7C8723A9-EE2D-4DA3-B712-C639950D237C}" dt="2026-08-26T04:59:21.729" v="1985" actId="20577"/>
        <pc:sldMkLst>
          <pc:docMk/>
          <pc:sldMk cId="3394160274" sldId="271"/>
        </pc:sldMkLst>
        <pc:spChg chg="mod">
          <ac:chgData name="Pääkkönen Taina" userId="395af319-36cb-484e-8d1c-76e49f38f46b" providerId="ADAL" clId="{7C8723A9-EE2D-4DA3-B712-C639950D237C}" dt="2026-08-26T04:59:21.729" v="1985" actId="20577"/>
          <ac:spMkLst>
            <pc:docMk/>
            <pc:sldMk cId="3394160274" sldId="271"/>
            <ac:spMk id="2" creationId="{FA0F74CC-B32A-53DD-E43F-D404C3689568}"/>
          </ac:spMkLst>
        </pc:spChg>
        <pc:spChg chg="mod">
          <ac:chgData name="Pääkkönen Taina" userId="395af319-36cb-484e-8d1c-76e49f38f46b" providerId="ADAL" clId="{7C8723A9-EE2D-4DA3-B712-C639950D237C}" dt="2026-08-25T12:37:49.526" v="1699" actId="207"/>
          <ac:spMkLst>
            <pc:docMk/>
            <pc:sldMk cId="3394160274" sldId="271"/>
            <ac:spMk id="4" creationId="{F590AA2A-8FD2-1517-C8AA-1E48066C8B0D}"/>
          </ac:spMkLst>
        </pc:spChg>
        <pc:spChg chg="mod">
          <ac:chgData name="Pääkkönen Taina" userId="395af319-36cb-484e-8d1c-76e49f38f46b" providerId="ADAL" clId="{7C8723A9-EE2D-4DA3-B712-C639950D237C}" dt="2026-08-25T09:47:27.255" v="1255" actId="20577"/>
          <ac:spMkLst>
            <pc:docMk/>
            <pc:sldMk cId="3394160274" sldId="271"/>
            <ac:spMk id="6" creationId="{B9B435B6-9277-3AA6-F94F-89147BA99C49}"/>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09:48:31.179" v="1305" actId="6549"/>
              <pc2:cmMkLst xmlns:pc2="http://schemas.microsoft.com/office/powerpoint/2019/9/main/command">
                <pc:docMk/>
                <pc:sldMk cId="3394160274" sldId="271"/>
                <pc2:cmMk id="{CBF9B418-D754-413D-B05D-0A1674E376A9}"/>
              </pc2:cmMkLst>
            </pc226:cmChg>
            <pc226:cmChg xmlns:pc226="http://schemas.microsoft.com/office/powerpoint/2022/06/main/command" chg="mod">
              <pc226:chgData name="Pääkkönen Taina" userId="395af319-36cb-484e-8d1c-76e49f38f46b" providerId="ADAL" clId="{7C8723A9-EE2D-4DA3-B712-C639950D237C}" dt="2026-08-14T12:39:58.421" v="810" actId="20577"/>
              <pc2:cmMkLst xmlns:pc2="http://schemas.microsoft.com/office/powerpoint/2019/9/main/command">
                <pc:docMk/>
                <pc:sldMk cId="3394160274" sldId="271"/>
                <pc2:cmMk id="{F513E125-8C4D-40F6-A80D-BF71E0B22501}"/>
              </pc2:cmMkLst>
            </pc226:cmChg>
            <pc226:cmChg xmlns:pc226="http://schemas.microsoft.com/office/powerpoint/2022/06/main/command" chg="mod">
              <pc226:chgData name="Pääkkönen Taina" userId="395af319-36cb-484e-8d1c-76e49f38f46b" providerId="ADAL" clId="{7C8723A9-EE2D-4DA3-B712-C639950D237C}" dt="2026-08-25T09:48:31.179" v="1305" actId="6549"/>
              <pc2:cmMkLst xmlns:pc2="http://schemas.microsoft.com/office/powerpoint/2019/9/main/command">
                <pc:docMk/>
                <pc:sldMk cId="3394160274" sldId="271"/>
                <pc2:cmMk id="{3B5D0F55-7BAD-46E6-B836-35FD931BA660}"/>
              </pc2:cmMkLst>
            </pc226:cmChg>
            <pc226:cmChg xmlns:pc226="http://schemas.microsoft.com/office/powerpoint/2022/06/main/command" chg="mod">
              <pc226:chgData name="Pääkkönen Taina" userId="395af319-36cb-484e-8d1c-76e49f38f46b" providerId="ADAL" clId="{7C8723A9-EE2D-4DA3-B712-C639950D237C}" dt="2026-08-14T12:39:58.421" v="810" actId="20577"/>
              <pc2:cmMkLst xmlns:pc2="http://schemas.microsoft.com/office/powerpoint/2019/9/main/command">
                <pc:docMk/>
                <pc:sldMk cId="3394160274" sldId="271"/>
                <pc2:cmMk id="{D4F47EAC-9F14-4376-9A80-482D037A00C8}"/>
              </pc2:cmMkLst>
            </pc226:cmChg>
          </p:ext>
        </pc:extLst>
      </pc:sldChg>
      <pc:sldChg chg="modSp mod modCm modNotesTx">
        <pc:chgData name="Pääkkönen Taina" userId="395af319-36cb-484e-8d1c-76e49f38f46b" providerId="ADAL" clId="{7C8723A9-EE2D-4DA3-B712-C639950D237C}" dt="2026-08-26T05:26:57.651" v="2288" actId="20577"/>
        <pc:sldMkLst>
          <pc:docMk/>
          <pc:sldMk cId="1126727459" sldId="272"/>
        </pc:sldMkLst>
        <pc:spChg chg="mod">
          <ac:chgData name="Pääkkönen Taina" userId="395af319-36cb-484e-8d1c-76e49f38f46b" providerId="ADAL" clId="{7C8723A9-EE2D-4DA3-B712-C639950D237C}" dt="2026-08-26T05:00:28.952" v="2012" actId="20577"/>
          <ac:spMkLst>
            <pc:docMk/>
            <pc:sldMk cId="1126727459" sldId="272"/>
            <ac:spMk id="2" creationId="{3527C82C-4420-7D7C-CC46-57ECA4A01DB2}"/>
          </ac:spMkLst>
        </pc:spChg>
        <pc:spChg chg="mod">
          <ac:chgData name="Pääkkönen Taina" userId="395af319-36cb-484e-8d1c-76e49f38f46b" providerId="ADAL" clId="{7C8723A9-EE2D-4DA3-B712-C639950D237C}" dt="2026-08-25T09:51:02.015" v="1325" actId="207"/>
          <ac:spMkLst>
            <pc:docMk/>
            <pc:sldMk cId="1126727459" sldId="272"/>
            <ac:spMk id="6" creationId="{85270BE9-B6B4-E837-9558-D005BF977F0D}"/>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40:23.262" v="838" actId="20577"/>
              <pc2:cmMkLst xmlns:pc2="http://schemas.microsoft.com/office/powerpoint/2019/9/main/command">
                <pc:docMk/>
                <pc:sldMk cId="1126727459" sldId="272"/>
                <pc2:cmMk id="{73F547D9-8C71-448D-A2BB-E323B9EE30B1}"/>
              </pc2:cmMkLst>
            </pc226:cmChg>
            <pc226:cmChg xmlns:pc226="http://schemas.microsoft.com/office/powerpoint/2022/06/main/command" chg="mod">
              <pc226:chgData name="Pääkkönen Taina" userId="395af319-36cb-484e-8d1c-76e49f38f46b" providerId="ADAL" clId="{7C8723A9-EE2D-4DA3-B712-C639950D237C}" dt="2026-08-25T09:50:50.529" v="1321" actId="20577"/>
              <pc2:cmMkLst xmlns:pc2="http://schemas.microsoft.com/office/powerpoint/2019/9/main/command">
                <pc:docMk/>
                <pc:sldMk cId="1126727459" sldId="272"/>
                <pc2:cmMk id="{9B3FC8E2-5EE2-46E9-BE0C-2C1EA7D98977}"/>
              </pc2:cmMkLst>
            </pc226:cmChg>
          </p:ext>
        </pc:extLst>
      </pc:sldChg>
      <pc:sldChg chg="modSp mod modCm">
        <pc:chgData name="Pääkkönen Taina" userId="395af319-36cb-484e-8d1c-76e49f38f46b" providerId="ADAL" clId="{7C8723A9-EE2D-4DA3-B712-C639950D237C}" dt="2026-08-26T05:00:35.817" v="2015" actId="20577"/>
        <pc:sldMkLst>
          <pc:docMk/>
          <pc:sldMk cId="2331618627" sldId="273"/>
        </pc:sldMkLst>
        <pc:spChg chg="mod">
          <ac:chgData name="Pääkkönen Taina" userId="395af319-36cb-484e-8d1c-76e49f38f46b" providerId="ADAL" clId="{7C8723A9-EE2D-4DA3-B712-C639950D237C}" dt="2026-08-26T05:00:35.817" v="2015" actId="20577"/>
          <ac:spMkLst>
            <pc:docMk/>
            <pc:sldMk cId="2331618627" sldId="273"/>
            <ac:spMk id="2" creationId="{043DE3E0-B862-C988-C480-7202159FC852}"/>
          </ac:spMkLst>
        </pc:spChg>
        <pc:spChg chg="mod">
          <ac:chgData name="Pääkkönen Taina" userId="395af319-36cb-484e-8d1c-76e49f38f46b" providerId="ADAL" clId="{7C8723A9-EE2D-4DA3-B712-C639950D237C}" dt="2026-08-25T12:39:29.967" v="1713" actId="20577"/>
          <ac:spMkLst>
            <pc:docMk/>
            <pc:sldMk cId="2331618627" sldId="273"/>
            <ac:spMk id="4" creationId="{35380195-1CE8-DECC-8005-1F05CB33B226}"/>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09:51:29.983" v="1345" actId="20577"/>
              <pc2:cmMkLst xmlns:pc2="http://schemas.microsoft.com/office/powerpoint/2019/9/main/command">
                <pc:docMk/>
                <pc:sldMk cId="2331618627" sldId="273"/>
                <pc2:cmMk id="{5CDD5362-AC81-473F-95AA-5095D4D3DCB9}"/>
              </pc2:cmMkLst>
            </pc226:cmChg>
            <pc226:cmChg xmlns:pc226="http://schemas.microsoft.com/office/powerpoint/2022/06/main/command" chg="mod">
              <pc226:chgData name="Pääkkönen Taina" userId="395af319-36cb-484e-8d1c-76e49f38f46b" providerId="ADAL" clId="{7C8723A9-EE2D-4DA3-B712-C639950D237C}" dt="2026-08-14T12:40:54.282" v="852" actId="20577"/>
              <pc2:cmMkLst xmlns:pc2="http://schemas.microsoft.com/office/powerpoint/2019/9/main/command">
                <pc:docMk/>
                <pc:sldMk cId="2331618627" sldId="273"/>
                <pc2:cmMk id="{60682772-3C30-479C-8BB9-6B9E97936441}"/>
              </pc2:cmMkLst>
            </pc226:cmChg>
          </p:ext>
        </pc:extLst>
      </pc:sldChg>
      <pc:sldChg chg="modSp mod modCm modNotesTx">
        <pc:chgData name="Pääkkönen Taina" userId="395af319-36cb-484e-8d1c-76e49f38f46b" providerId="ADAL" clId="{7C8723A9-EE2D-4DA3-B712-C639950D237C}" dt="2026-08-25T12:41:09.575" v="1762" actId="400"/>
        <pc:sldMkLst>
          <pc:docMk/>
          <pc:sldMk cId="2142931096" sldId="274"/>
        </pc:sldMkLst>
        <pc:spChg chg="mod">
          <ac:chgData name="Pääkkönen Taina" userId="395af319-36cb-484e-8d1c-76e49f38f46b" providerId="ADAL" clId="{7C8723A9-EE2D-4DA3-B712-C639950D237C}" dt="2026-08-25T12:41:09.575" v="1762" actId="400"/>
          <ac:spMkLst>
            <pc:docMk/>
            <pc:sldMk cId="2142931096" sldId="274"/>
            <ac:spMk id="4" creationId="{A93BC99B-6219-39BA-1A46-27AE038C0E91}"/>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12:40:47.252" v="1760" actId="20577"/>
              <pc2:cmMkLst xmlns:pc2="http://schemas.microsoft.com/office/powerpoint/2019/9/main/command">
                <pc:docMk/>
                <pc:sldMk cId="2142931096" sldId="274"/>
                <pc2:cmMk id="{D326EA37-40CD-4294-A70F-CB27CC1D26C4}"/>
              </pc2:cmMkLst>
            </pc226:cmChg>
            <pc226:cmChg xmlns:pc226="http://schemas.microsoft.com/office/powerpoint/2022/06/main/command" chg="mod">
              <pc226:chgData name="Pääkkönen Taina" userId="395af319-36cb-484e-8d1c-76e49f38f46b" providerId="ADAL" clId="{7C8723A9-EE2D-4DA3-B712-C639950D237C}" dt="2026-08-14T12:41:19.654" v="867" actId="20577"/>
              <pc2:cmMkLst xmlns:pc2="http://schemas.microsoft.com/office/powerpoint/2019/9/main/command">
                <pc:docMk/>
                <pc:sldMk cId="2142931096" sldId="274"/>
                <pc2:cmMk id="{E074124F-BB01-4BDD-8899-F2A5D502D243}"/>
              </pc2:cmMkLst>
            </pc226:cmChg>
            <pc226:cmChg xmlns:pc226="http://schemas.microsoft.com/office/powerpoint/2022/06/main/command" chg="mod">
              <pc226:chgData name="Pääkkönen Taina" userId="395af319-36cb-484e-8d1c-76e49f38f46b" providerId="ADAL" clId="{7C8723A9-EE2D-4DA3-B712-C639950D237C}" dt="2026-08-14T12:41:19.654" v="867" actId="20577"/>
              <pc2:cmMkLst xmlns:pc2="http://schemas.microsoft.com/office/powerpoint/2019/9/main/command">
                <pc:docMk/>
                <pc:sldMk cId="2142931096" sldId="274"/>
                <pc2:cmMk id="{70F6AD53-56CA-4AC3-AFE9-B9A1BA19DB83}"/>
              </pc2:cmMkLst>
            </pc226:cmChg>
          </p:ext>
        </pc:extLst>
      </pc:sldChg>
      <pc:sldChg chg="modSp mod modCm">
        <pc:chgData name="Pääkkönen Taina" userId="395af319-36cb-484e-8d1c-76e49f38f46b" providerId="ADAL" clId="{7C8723A9-EE2D-4DA3-B712-C639950D237C}" dt="2026-08-25T12:43:04.549" v="1780" actId="14100"/>
        <pc:sldMkLst>
          <pc:docMk/>
          <pc:sldMk cId="1743069046" sldId="275"/>
        </pc:sldMkLst>
        <pc:spChg chg="mod">
          <ac:chgData name="Pääkkönen Taina" userId="395af319-36cb-484e-8d1c-76e49f38f46b" providerId="ADAL" clId="{7C8723A9-EE2D-4DA3-B712-C639950D237C}" dt="2026-08-25T12:43:04.549" v="1780" actId="14100"/>
          <ac:spMkLst>
            <pc:docMk/>
            <pc:sldMk cId="1743069046" sldId="275"/>
            <ac:spMk id="3" creationId="{7B47A301-AB26-D0F5-79B1-8D1A868D7582}"/>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12:42:31.132" v="1771" actId="5793"/>
              <pc2:cmMkLst xmlns:pc2="http://schemas.microsoft.com/office/powerpoint/2019/9/main/command">
                <pc:docMk/>
                <pc:sldMk cId="1743069046" sldId="275"/>
                <pc2:cmMk id="{6C97CF18-4268-4FE3-A2DE-A7B541C19DBD}"/>
              </pc2:cmMkLst>
            </pc226:cmChg>
            <pc226:cmChg xmlns:pc226="http://schemas.microsoft.com/office/powerpoint/2022/06/main/command" chg="mod">
              <pc226:chgData name="Pääkkönen Taina" userId="395af319-36cb-484e-8d1c-76e49f38f46b" providerId="ADAL" clId="{7C8723A9-EE2D-4DA3-B712-C639950D237C}" dt="2026-08-14T12:41:47.833" v="945" actId="20577"/>
              <pc2:cmMkLst xmlns:pc2="http://schemas.microsoft.com/office/powerpoint/2019/9/main/command">
                <pc:docMk/>
                <pc:sldMk cId="1743069046" sldId="275"/>
                <pc2:cmMk id="{C8BDEFFF-A04B-453B-B0E3-5960EC738121}"/>
              </pc2:cmMkLst>
            </pc226:cmChg>
          </p:ext>
        </pc:extLst>
      </pc:sldChg>
      <pc:sldChg chg="modSp mod modNotesTx">
        <pc:chgData name="Pääkkönen Taina" userId="395af319-36cb-484e-8d1c-76e49f38f46b" providerId="ADAL" clId="{7C8723A9-EE2D-4DA3-B712-C639950D237C}" dt="2026-08-26T05:19:29.954" v="2228" actId="20577"/>
        <pc:sldMkLst>
          <pc:docMk/>
          <pc:sldMk cId="1193591122" sldId="276"/>
        </pc:sldMkLst>
        <pc:spChg chg="mod">
          <ac:chgData name="Pääkkönen Taina" userId="395af319-36cb-484e-8d1c-76e49f38f46b" providerId="ADAL" clId="{7C8723A9-EE2D-4DA3-B712-C639950D237C}" dt="2026-08-26T04:59:39.877" v="2000" actId="20577"/>
          <ac:spMkLst>
            <pc:docMk/>
            <pc:sldMk cId="1193591122" sldId="276"/>
            <ac:spMk id="2" creationId="{34A6B977-9CAB-E4F5-7015-A61BAFFAB91B}"/>
          </ac:spMkLst>
        </pc:spChg>
      </pc:sldChg>
      <pc:sldChg chg="modSp mod modNotesTx">
        <pc:chgData name="Pääkkönen Taina" userId="395af319-36cb-484e-8d1c-76e49f38f46b" providerId="ADAL" clId="{7C8723A9-EE2D-4DA3-B712-C639950D237C}" dt="2026-08-26T05:36:38.055" v="2295" actId="400"/>
        <pc:sldMkLst>
          <pc:docMk/>
          <pc:sldMk cId="3281761825" sldId="277"/>
        </pc:sldMkLst>
        <pc:spChg chg="mod">
          <ac:chgData name="Pääkkönen Taina" userId="395af319-36cb-484e-8d1c-76e49f38f46b" providerId="ADAL" clId="{7C8723A9-EE2D-4DA3-B712-C639950D237C}" dt="2026-08-26T05:00:44.036" v="2019" actId="20577"/>
          <ac:spMkLst>
            <pc:docMk/>
            <pc:sldMk cId="3281761825" sldId="277"/>
            <ac:spMk id="2" creationId="{D38906EA-F22D-95AA-E01E-1B5B72788FD9}"/>
          </ac:spMkLst>
        </pc:spChg>
      </pc:sldChg>
      <pc:sldChg chg="modSp mod modCm">
        <pc:chgData name="Pääkkönen Taina" userId="395af319-36cb-484e-8d1c-76e49f38f46b" providerId="ADAL" clId="{7C8723A9-EE2D-4DA3-B712-C639950D237C}" dt="2026-08-26T05:00:48.875" v="2022" actId="20577"/>
        <pc:sldMkLst>
          <pc:docMk/>
          <pc:sldMk cId="54826265" sldId="278"/>
        </pc:sldMkLst>
        <pc:spChg chg="mod">
          <ac:chgData name="Pääkkönen Taina" userId="395af319-36cb-484e-8d1c-76e49f38f46b" providerId="ADAL" clId="{7C8723A9-EE2D-4DA3-B712-C639950D237C}" dt="2026-08-26T05:00:48.875" v="2022" actId="20577"/>
          <ac:spMkLst>
            <pc:docMk/>
            <pc:sldMk cId="54826265" sldId="278"/>
            <ac:spMk id="2" creationId="{7ED556AA-E43E-EBF1-BBBD-BD908FEA718D}"/>
          </ac:spMkLst>
        </pc:spChg>
        <pc:spChg chg="mod">
          <ac:chgData name="Pääkkönen Taina" userId="395af319-36cb-484e-8d1c-76e49f38f46b" providerId="ADAL" clId="{7C8723A9-EE2D-4DA3-B712-C639950D237C}" dt="2026-08-25T12:45:20.290" v="1790"/>
          <ac:spMkLst>
            <pc:docMk/>
            <pc:sldMk cId="54826265" sldId="278"/>
            <ac:spMk id="4" creationId="{C5D88E52-FA4F-21E4-CB70-9DE9EC219134}"/>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12:45:20.290" v="1790"/>
              <pc2:cmMkLst xmlns:pc2="http://schemas.microsoft.com/office/powerpoint/2019/9/main/command">
                <pc:docMk/>
                <pc:sldMk cId="54826265" sldId="278"/>
                <pc2:cmMk id="{ED943400-B13B-4458-8782-8712D03F30EB}"/>
              </pc2:cmMkLst>
            </pc226:cmChg>
            <pc226:cmChg xmlns:pc226="http://schemas.microsoft.com/office/powerpoint/2022/06/main/command" chg="mod">
              <pc226:chgData name="Pääkkönen Taina" userId="395af319-36cb-484e-8d1c-76e49f38f46b" providerId="ADAL" clId="{7C8723A9-EE2D-4DA3-B712-C639950D237C}" dt="2026-08-14T12:42:11.899" v="958" actId="20577"/>
              <pc2:cmMkLst xmlns:pc2="http://schemas.microsoft.com/office/powerpoint/2019/9/main/command">
                <pc:docMk/>
                <pc:sldMk cId="54826265" sldId="278"/>
                <pc2:cmMk id="{9DF3B039-D666-402B-8718-799DB1BEC8FD}"/>
              </pc2:cmMkLst>
            </pc226:cmChg>
            <pc226:cmChg xmlns:pc226="http://schemas.microsoft.com/office/powerpoint/2022/06/main/command" chg="mod">
              <pc226:chgData name="Pääkkönen Taina" userId="395af319-36cb-484e-8d1c-76e49f38f46b" providerId="ADAL" clId="{7C8723A9-EE2D-4DA3-B712-C639950D237C}" dt="2026-08-14T12:43:13.471" v="986" actId="20577"/>
              <pc2:cmMkLst xmlns:pc2="http://schemas.microsoft.com/office/powerpoint/2019/9/main/command">
                <pc:docMk/>
                <pc:sldMk cId="54826265" sldId="278"/>
                <pc2:cmMk id="{D28C305D-8F69-45E8-9755-10BB0414D648}"/>
              </pc2:cmMkLst>
            </pc226:cmChg>
            <pc226:cmChg xmlns:pc226="http://schemas.microsoft.com/office/powerpoint/2022/06/main/command" chg="mod">
              <pc226:chgData name="Pääkkönen Taina" userId="395af319-36cb-484e-8d1c-76e49f38f46b" providerId="ADAL" clId="{7C8723A9-EE2D-4DA3-B712-C639950D237C}" dt="2026-08-25T09:52:42.248" v="1358" actId="20577"/>
              <pc2:cmMkLst xmlns:pc2="http://schemas.microsoft.com/office/powerpoint/2019/9/main/command">
                <pc:docMk/>
                <pc:sldMk cId="54826265" sldId="278"/>
                <pc2:cmMk id="{4CB4DCE3-C34A-47DD-A76E-D976DA7F54E9}"/>
              </pc2:cmMkLst>
            </pc226:cmChg>
          </p:ext>
        </pc:extLst>
      </pc:sldChg>
      <pc:sldChg chg="modSp mod modCm">
        <pc:chgData name="Pääkkönen Taina" userId="395af319-36cb-484e-8d1c-76e49f38f46b" providerId="ADAL" clId="{7C8723A9-EE2D-4DA3-B712-C639950D237C}" dt="2026-08-26T05:00:56.091" v="2025" actId="20577"/>
        <pc:sldMkLst>
          <pc:docMk/>
          <pc:sldMk cId="623117798" sldId="279"/>
        </pc:sldMkLst>
        <pc:spChg chg="mod">
          <ac:chgData name="Pääkkönen Taina" userId="395af319-36cb-484e-8d1c-76e49f38f46b" providerId="ADAL" clId="{7C8723A9-EE2D-4DA3-B712-C639950D237C}" dt="2026-08-26T05:00:56.091" v="2025" actId="20577"/>
          <ac:spMkLst>
            <pc:docMk/>
            <pc:sldMk cId="623117798" sldId="279"/>
            <ac:spMk id="2" creationId="{DE4B0F3A-1CC9-13CF-B401-FF82144B6652}"/>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43:35.545" v="1000" actId="20577"/>
              <pc2:cmMkLst xmlns:pc2="http://schemas.microsoft.com/office/powerpoint/2019/9/main/command">
                <pc:docMk/>
                <pc:sldMk cId="623117798" sldId="279"/>
                <pc2:cmMk id="{2A85B1F6-5E47-4DC6-AB7B-6F4900B42B39}"/>
              </pc2:cmMkLst>
            </pc226:cmChg>
          </p:ext>
        </pc:extLst>
      </pc:sldChg>
      <pc:sldChg chg="modSp mod modCm modNotesTx">
        <pc:chgData name="Pääkkönen Taina" userId="395af319-36cb-484e-8d1c-76e49f38f46b" providerId="ADAL" clId="{7C8723A9-EE2D-4DA3-B712-C639950D237C}" dt="2026-08-26T05:38:46.242" v="2326" actId="6549"/>
        <pc:sldMkLst>
          <pc:docMk/>
          <pc:sldMk cId="1533565985" sldId="280"/>
        </pc:sldMkLst>
        <pc:spChg chg="mod">
          <ac:chgData name="Pääkkönen Taina" userId="395af319-36cb-484e-8d1c-76e49f38f46b" providerId="ADAL" clId="{7C8723A9-EE2D-4DA3-B712-C639950D237C}" dt="2026-08-26T05:01:00.931" v="2028" actId="20577"/>
          <ac:spMkLst>
            <pc:docMk/>
            <pc:sldMk cId="1533565985" sldId="280"/>
            <ac:spMk id="2" creationId="{CA39BC2C-E0FC-5B40-4587-442EC3FC9B77}"/>
          </ac:spMkLst>
        </pc:spChg>
        <pc:spChg chg="mod">
          <ac:chgData name="Pääkkönen Taina" userId="395af319-36cb-484e-8d1c-76e49f38f46b" providerId="ADAL" clId="{7C8723A9-EE2D-4DA3-B712-C639950D237C}" dt="2026-08-25T09:54:40.531" v="1361" actId="207"/>
          <ac:spMkLst>
            <pc:docMk/>
            <pc:sldMk cId="1533565985" sldId="280"/>
            <ac:spMk id="4" creationId="{039DD0FA-6516-77A6-3C81-A9C7D123C9BD}"/>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44:25.242" v="1052" actId="20577"/>
              <pc2:cmMkLst xmlns:pc2="http://schemas.microsoft.com/office/powerpoint/2019/9/main/command">
                <pc:docMk/>
                <pc:sldMk cId="1533565985" sldId="280"/>
                <pc2:cmMk id="{49EB6B06-47B8-41AD-85A6-1964D6E3048B}"/>
              </pc2:cmMkLst>
            </pc226:cmChg>
            <pc226:cmChg xmlns:pc226="http://schemas.microsoft.com/office/powerpoint/2022/06/main/command" chg="mod">
              <pc226:chgData name="Pääkkönen Taina" userId="395af319-36cb-484e-8d1c-76e49f38f46b" providerId="ADAL" clId="{7C8723A9-EE2D-4DA3-B712-C639950D237C}" dt="2026-08-14T12:44:25.242" v="1052" actId="20577"/>
              <pc2:cmMkLst xmlns:pc2="http://schemas.microsoft.com/office/powerpoint/2019/9/main/command">
                <pc:docMk/>
                <pc:sldMk cId="1533565985" sldId="280"/>
                <pc2:cmMk id="{7F8D564E-9E93-47FE-B2AE-A2A3D7AEF50A}"/>
              </pc2:cmMkLst>
            </pc226:cmChg>
            <pc226:cmChg xmlns:pc226="http://schemas.microsoft.com/office/powerpoint/2022/06/main/command" chg="mod">
              <pc226:chgData name="Pääkkönen Taina" userId="395af319-36cb-484e-8d1c-76e49f38f46b" providerId="ADAL" clId="{7C8723A9-EE2D-4DA3-B712-C639950D237C}" dt="2026-08-14T12:44:25.242" v="1052" actId="20577"/>
              <pc2:cmMkLst xmlns:pc2="http://schemas.microsoft.com/office/powerpoint/2019/9/main/command">
                <pc:docMk/>
                <pc:sldMk cId="1533565985" sldId="280"/>
                <pc2:cmMk id="{97716FB0-7B36-4DC4-8489-F20325FBF754}"/>
              </pc2:cmMkLst>
            </pc226:cmChg>
          </p:ext>
        </pc:extLst>
      </pc:sldChg>
      <pc:sldChg chg="modSp mod modNotesTx">
        <pc:chgData name="Pääkkönen Taina" userId="395af319-36cb-484e-8d1c-76e49f38f46b" providerId="ADAL" clId="{7C8723A9-EE2D-4DA3-B712-C639950D237C}" dt="2026-08-25T09:55:30.982" v="1385" actId="400"/>
        <pc:sldMkLst>
          <pc:docMk/>
          <pc:sldMk cId="935938627" sldId="281"/>
        </pc:sldMkLst>
        <pc:spChg chg="mod">
          <ac:chgData name="Pääkkönen Taina" userId="395af319-36cb-484e-8d1c-76e49f38f46b" providerId="ADAL" clId="{7C8723A9-EE2D-4DA3-B712-C639950D237C}" dt="2026-08-25T09:55:30.982" v="1385" actId="400"/>
          <ac:spMkLst>
            <pc:docMk/>
            <pc:sldMk cId="935938627" sldId="281"/>
            <ac:spMk id="17" creationId="{AE90E309-D11B-0954-A506-D2CFF62DDBCE}"/>
          </ac:spMkLst>
        </pc:spChg>
      </pc:sldChg>
      <pc:sldChg chg="modSp mod">
        <pc:chgData name="Pääkkönen Taina" userId="395af319-36cb-484e-8d1c-76e49f38f46b" providerId="ADAL" clId="{7C8723A9-EE2D-4DA3-B712-C639950D237C}" dt="2026-08-25T12:14:07.542" v="1387" actId="400"/>
        <pc:sldMkLst>
          <pc:docMk/>
          <pc:sldMk cId="2095597239" sldId="282"/>
        </pc:sldMkLst>
        <pc:spChg chg="mod">
          <ac:chgData name="Pääkkönen Taina" userId="395af319-36cb-484e-8d1c-76e49f38f46b" providerId="ADAL" clId="{7C8723A9-EE2D-4DA3-B712-C639950D237C}" dt="2026-08-25T12:14:07.542" v="1387" actId="400"/>
          <ac:spMkLst>
            <pc:docMk/>
            <pc:sldMk cId="2095597239" sldId="282"/>
            <ac:spMk id="4" creationId="{BB975000-B228-79E3-3455-5C5B8453EE84}"/>
          </ac:spMkLst>
        </pc:spChg>
      </pc:sldChg>
      <pc:sldChg chg="modSp mod modCm">
        <pc:chgData name="Pääkkönen Taina" userId="395af319-36cb-484e-8d1c-76e49f38f46b" providerId="ADAL" clId="{7C8723A9-EE2D-4DA3-B712-C639950D237C}" dt="2026-08-25T12:52:02.367" v="1872" actId="6549"/>
        <pc:sldMkLst>
          <pc:docMk/>
          <pc:sldMk cId="2258024886" sldId="283"/>
        </pc:sldMkLst>
        <pc:spChg chg="mod">
          <ac:chgData name="Pääkkönen Taina" userId="395af319-36cb-484e-8d1c-76e49f38f46b" providerId="ADAL" clId="{7C8723A9-EE2D-4DA3-B712-C639950D237C}" dt="2026-08-25T12:52:02.367" v="1872" actId="6549"/>
          <ac:spMkLst>
            <pc:docMk/>
            <pc:sldMk cId="2258024886" sldId="283"/>
            <ac:spMk id="2" creationId="{BED12378-62F0-B264-8E35-BBB465347E5B}"/>
          </ac:spMkLst>
        </pc:spChg>
        <pc:spChg chg="mod">
          <ac:chgData name="Pääkkönen Taina" userId="395af319-36cb-484e-8d1c-76e49f38f46b" providerId="ADAL" clId="{7C8723A9-EE2D-4DA3-B712-C639950D237C}" dt="2026-08-25T12:16:56.287" v="1477" actId="400"/>
          <ac:spMkLst>
            <pc:docMk/>
            <pc:sldMk cId="2258024886" sldId="283"/>
            <ac:spMk id="4" creationId="{3DCE6A3B-55A5-A6C4-7FB3-4DAF357D0AF2}"/>
          </ac:spMkLst>
        </pc:spChg>
        <pc:spChg chg="mod">
          <ac:chgData name="Pääkkönen Taina" userId="395af319-36cb-484e-8d1c-76e49f38f46b" providerId="ADAL" clId="{7C8723A9-EE2D-4DA3-B712-C639950D237C}" dt="2026-08-25T12:19:49.910" v="1568" actId="400"/>
          <ac:spMkLst>
            <pc:docMk/>
            <pc:sldMk cId="2258024886" sldId="283"/>
            <ac:spMk id="5" creationId="{C8C17700-6161-EBF7-2112-EDCF5E6EA9A3}"/>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12:14:40.924" v="1434" actId="20577"/>
              <pc2:cmMkLst xmlns:pc2="http://schemas.microsoft.com/office/powerpoint/2019/9/main/command">
                <pc:docMk/>
                <pc:sldMk cId="2258024886" sldId="283"/>
                <pc2:cmMk id="{91FAEE1A-DA3D-470A-9505-0B94F8203108}"/>
              </pc2:cmMkLst>
            </pc226:cmChg>
            <pc226:cmChg xmlns:pc226="http://schemas.microsoft.com/office/powerpoint/2022/06/main/command" chg="mod">
              <pc226:chgData name="Pääkkönen Taina" userId="395af319-36cb-484e-8d1c-76e49f38f46b" providerId="ADAL" clId="{7C8723A9-EE2D-4DA3-B712-C639950D237C}" dt="2026-08-25T12:19:45.852" v="1567" actId="6549"/>
              <pc2:cmMkLst xmlns:pc2="http://schemas.microsoft.com/office/powerpoint/2019/9/main/command">
                <pc:docMk/>
                <pc:sldMk cId="2258024886" sldId="283"/>
                <pc2:cmMk id="{21A2686F-5D9B-4A35-AF6B-C04E5AF6D41F}"/>
              </pc2:cmMkLst>
            </pc226:cmChg>
            <pc226:cmChg xmlns:pc226="http://schemas.microsoft.com/office/powerpoint/2022/06/main/command" chg="mod">
              <pc226:chgData name="Pääkkönen Taina" userId="395af319-36cb-484e-8d1c-76e49f38f46b" providerId="ADAL" clId="{7C8723A9-EE2D-4DA3-B712-C639950D237C}" dt="2026-08-25T12:16:11.750" v="1463" actId="20577"/>
              <pc2:cmMkLst xmlns:pc2="http://schemas.microsoft.com/office/powerpoint/2019/9/main/command">
                <pc:docMk/>
                <pc:sldMk cId="2258024886" sldId="283"/>
                <pc2:cmMk id="{54BBE1F0-0FB0-42D2-BE51-999F7009DC82}"/>
              </pc2:cmMkLst>
            </pc226:cmChg>
          </p:ext>
        </pc:extLst>
      </pc:sldChg>
      <pc:sldChg chg="modSp mod modCm modNotesTx">
        <pc:chgData name="Pääkkönen Taina" userId="395af319-36cb-484e-8d1c-76e49f38f46b" providerId="ADAL" clId="{7C8723A9-EE2D-4DA3-B712-C639950D237C}" dt="2026-08-26T05:39:45.129" v="2336" actId="6549"/>
        <pc:sldMkLst>
          <pc:docMk/>
          <pc:sldMk cId="1752370065" sldId="284"/>
        </pc:sldMkLst>
        <pc:spChg chg="mod">
          <ac:chgData name="Pääkkönen Taina" userId="395af319-36cb-484e-8d1c-76e49f38f46b" providerId="ADAL" clId="{7C8723A9-EE2D-4DA3-B712-C639950D237C}" dt="2026-08-25T12:54:14.004" v="1943" actId="400"/>
          <ac:spMkLst>
            <pc:docMk/>
            <pc:sldMk cId="1752370065" sldId="284"/>
            <ac:spMk id="4" creationId="{5C1DBC48-F142-C0B1-11C9-3E783B9F4381}"/>
          </ac:spMkLst>
        </pc:spChg>
        <pc:spChg chg="mod">
          <ac:chgData name="Pääkkönen Taina" userId="395af319-36cb-484e-8d1c-76e49f38f46b" providerId="ADAL" clId="{7C8723A9-EE2D-4DA3-B712-C639950D237C}" dt="2026-08-25T12:20:37.624" v="1592" actId="400"/>
          <ac:spMkLst>
            <pc:docMk/>
            <pc:sldMk cId="1752370065" sldId="284"/>
            <ac:spMk id="12" creationId="{CE4A36B5-CC47-3ACD-3ED6-731C64695103}"/>
          </ac:spMkLst>
        </pc:spChg>
        <pc:spChg chg="mod">
          <ac:chgData name="Pääkkönen Taina" userId="395af319-36cb-484e-8d1c-76e49f38f46b" providerId="ADAL" clId="{7C8723A9-EE2D-4DA3-B712-C639950D237C}" dt="2026-08-25T12:21:58.869" v="1659" actId="400"/>
          <ac:spMkLst>
            <pc:docMk/>
            <pc:sldMk cId="1752370065" sldId="284"/>
            <ac:spMk id="13" creationId="{78E2315A-30DE-FD38-61CD-DD0E886F17E4}"/>
          </ac:spMkLst>
        </pc:spChg>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25T12:21:50.204" v="1658" actId="20577"/>
              <pc2:cmMkLst xmlns:pc2="http://schemas.microsoft.com/office/powerpoint/2019/9/main/command">
                <pc:docMk/>
                <pc:sldMk cId="1752370065" sldId="284"/>
                <pc2:cmMk id="{9BCEF673-EFFF-4839-B022-AB766482FB71}"/>
              </pc2:cmMkLst>
            </pc226:cmChg>
            <pc226:cmChg xmlns:pc226="http://schemas.microsoft.com/office/powerpoint/2022/06/main/command" chg="mod">
              <pc226:chgData name="Pääkkönen Taina" userId="395af319-36cb-484e-8d1c-76e49f38f46b" providerId="ADAL" clId="{7C8723A9-EE2D-4DA3-B712-C639950D237C}" dt="2026-08-25T12:53:33.626" v="1939" actId="20577"/>
              <pc2:cmMkLst xmlns:pc2="http://schemas.microsoft.com/office/powerpoint/2019/9/main/command">
                <pc:docMk/>
                <pc:sldMk cId="1752370065" sldId="284"/>
                <pc2:cmMk id="{0352C9AA-60F8-4789-B1D9-19D8BA8DC8FA}"/>
              </pc2:cmMkLst>
            </pc226:cmChg>
          </p:ext>
        </pc:extLst>
      </pc:sldChg>
      <pc:sldChg chg="modSp mod modCm modNotesTx">
        <pc:chgData name="Pääkkönen Taina" userId="395af319-36cb-484e-8d1c-76e49f38f46b" providerId="ADAL" clId="{7C8723A9-EE2D-4DA3-B712-C639950D237C}" dt="2026-08-26T05:07:21.138" v="2037" actId="400"/>
        <pc:sldMkLst>
          <pc:docMk/>
          <pc:sldMk cId="452811783" sldId="286"/>
        </pc:sldMkLst>
        <pc:extLst>
          <p:ext xmlns:p="http://schemas.openxmlformats.org/presentationml/2006/main" uri="{D6D511B9-2390-475A-947B-AFAB55BFBCF1}">
            <pc226:cmChg xmlns:pc226="http://schemas.microsoft.com/office/powerpoint/2022/06/main/command" chg="mod">
              <pc226:chgData name="Pääkkönen Taina" userId="395af319-36cb-484e-8d1c-76e49f38f46b" providerId="ADAL" clId="{7C8723A9-EE2D-4DA3-B712-C639950D237C}" dt="2026-08-14T12:28:28.821" v="475" actId="20577"/>
              <pc2:cmMkLst xmlns:pc2="http://schemas.microsoft.com/office/powerpoint/2019/9/main/command">
                <pc:docMk/>
                <pc:sldMk cId="452811783" sldId="286"/>
                <pc2:cmMk id="{9041B95B-5B76-4E4F-BE9D-E9775C91AF07}"/>
              </pc2:cmMkLst>
            </pc226:cmChg>
          </p:ext>
        </pc:extLst>
      </pc:sldChg>
      <pc:sldChg chg="modSp mod">
        <pc:chgData name="Pääkkönen Taina" userId="395af319-36cb-484e-8d1c-76e49f38f46b" providerId="ADAL" clId="{7C8723A9-EE2D-4DA3-B712-C639950D237C}" dt="2026-08-25T12:31:00.931" v="1696" actId="400"/>
        <pc:sldMkLst>
          <pc:docMk/>
          <pc:sldMk cId="3914029916" sldId="287"/>
        </pc:sldMkLst>
        <pc:spChg chg="mod">
          <ac:chgData name="Pääkkönen Taina" userId="395af319-36cb-484e-8d1c-76e49f38f46b" providerId="ADAL" clId="{7C8723A9-EE2D-4DA3-B712-C639950D237C}" dt="2026-08-25T12:30:35.907" v="1692" actId="6549"/>
          <ac:spMkLst>
            <pc:docMk/>
            <pc:sldMk cId="3914029916" sldId="287"/>
            <ac:spMk id="32" creationId="{5C407CE5-6F21-E5E8-AA79-769E92E5EAFE}"/>
          </ac:spMkLst>
        </pc:spChg>
        <pc:spChg chg="mod">
          <ac:chgData name="Pääkkönen Taina" userId="395af319-36cb-484e-8d1c-76e49f38f46b" providerId="ADAL" clId="{7C8723A9-EE2D-4DA3-B712-C639950D237C}" dt="2026-08-25T12:30:35.440" v="1691" actId="1076"/>
          <ac:spMkLst>
            <pc:docMk/>
            <pc:sldMk cId="3914029916" sldId="287"/>
            <ac:spMk id="33" creationId="{45417B6B-4210-F363-EC97-88DC0E56A70C}"/>
          </ac:spMkLst>
        </pc:spChg>
        <pc:spChg chg="mod">
          <ac:chgData name="Pääkkönen Taina" userId="395af319-36cb-484e-8d1c-76e49f38f46b" providerId="ADAL" clId="{7C8723A9-EE2D-4DA3-B712-C639950D237C}" dt="2026-08-25T12:31:00.931" v="1696" actId="400"/>
          <ac:spMkLst>
            <pc:docMk/>
            <pc:sldMk cId="3914029916" sldId="287"/>
            <ac:spMk id="36" creationId="{D73FC4F2-52B8-7038-135F-EE125FC7B4B8}"/>
          </ac:spMkLst>
        </pc:spChg>
      </pc:sldChg>
    </pc:docChg>
  </pc:docChgLst>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1T13:25:49.441" v="824" actId="3064"/>
      <pc:docMkLst>
        <pc:docMk/>
      </pc:docMkLst>
      <pc:sldChg chg="modSp mod">
        <pc:chgData name="Naiara MACIAS - Communication Assistant" userId="9208f14e-163a-43fb-a9e7-9d0490f97ad9" providerId="ADAL" clId="{3BF560C9-38E3-411C-BBB1-CB3B94294DB6}" dt="2026-09-21T13:23:08.698" v="821" actId="20577"/>
        <pc:sldMkLst>
          <pc:docMk/>
          <pc:sldMk cId="975932864" sldId="258"/>
        </pc:sldMkLst>
        <pc:spChg chg="mod">
          <ac:chgData name="Naiara MACIAS - Communication Assistant" userId="9208f14e-163a-43fb-a9e7-9d0490f97ad9" providerId="ADAL" clId="{3BF560C9-38E3-411C-BBB1-CB3B94294DB6}" dt="2026-09-21T13:23:08.698" v="821" actId="20577"/>
          <ac:spMkLst>
            <pc:docMk/>
            <pc:sldMk cId="975932864" sldId="258"/>
            <ac:spMk id="2" creationId="{4C1476B4-2154-C1CD-6056-5EC8C50BA72D}"/>
          </ac:spMkLst>
        </pc:spChg>
        <pc:spChg chg="mod">
          <ac:chgData name="Naiara MACIAS - Communication Assistant" userId="9208f14e-163a-43fb-a9e7-9d0490f97ad9" providerId="ADAL" clId="{3BF560C9-38E3-411C-BBB1-CB3B94294DB6}" dt="2026-09-21T13:09:55.732" v="654"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21T13:23:29.360" v="822" actId="207"/>
        <pc:sldMkLst>
          <pc:docMk/>
          <pc:sldMk cId="3549452810" sldId="259"/>
        </pc:sldMkLst>
        <pc:spChg chg="mod">
          <ac:chgData name="Naiara MACIAS - Communication Assistant" userId="9208f14e-163a-43fb-a9e7-9d0490f97ad9" providerId="ADAL" clId="{3BF560C9-38E3-411C-BBB1-CB3B94294DB6}" dt="2026-09-21T12:01:08.359" v="89" actId="207"/>
          <ac:spMkLst>
            <pc:docMk/>
            <pc:sldMk cId="3549452810" sldId="259"/>
            <ac:spMk id="2" creationId="{4E543452-7C4E-52BA-11FF-DA54F4541831}"/>
          </ac:spMkLst>
        </pc:spChg>
        <pc:spChg chg="mod">
          <ac:chgData name="Naiara MACIAS - Communication Assistant" userId="9208f14e-163a-43fb-a9e7-9d0490f97ad9" providerId="ADAL" clId="{3BF560C9-38E3-411C-BBB1-CB3B94294DB6}" dt="2026-09-21T13:23:29.360" v="822" actId="207"/>
          <ac:spMkLst>
            <pc:docMk/>
            <pc:sldMk cId="3549452810" sldId="259"/>
            <ac:spMk id="4" creationId="{A01E9CA7-DF0D-14A8-A3D5-87452D20EFB0}"/>
          </ac:spMkLst>
        </pc:spChg>
      </pc:sldChg>
      <pc:sldChg chg="modSp mod">
        <pc:chgData name="Naiara MACIAS - Communication Assistant" userId="9208f14e-163a-43fb-a9e7-9d0490f97ad9" providerId="ADAL" clId="{3BF560C9-38E3-411C-BBB1-CB3B94294DB6}" dt="2026-09-21T12:02:10.447" v="100" actId="207"/>
        <pc:sldMkLst>
          <pc:docMk/>
          <pc:sldMk cId="967474651" sldId="260"/>
        </pc:sldMkLst>
        <pc:spChg chg="mod">
          <ac:chgData name="Naiara MACIAS - Communication Assistant" userId="9208f14e-163a-43fb-a9e7-9d0490f97ad9" providerId="ADAL" clId="{3BF560C9-38E3-411C-BBB1-CB3B94294DB6}" dt="2026-09-21T12:01:43.598" v="95" actId="207"/>
          <ac:spMkLst>
            <pc:docMk/>
            <pc:sldMk cId="967474651" sldId="260"/>
            <ac:spMk id="2" creationId="{F4EF9F9D-BAA6-DB92-8448-9FBF0633718B}"/>
          </ac:spMkLst>
        </pc:spChg>
        <pc:spChg chg="mod">
          <ac:chgData name="Naiara MACIAS - Communication Assistant" userId="9208f14e-163a-43fb-a9e7-9d0490f97ad9" providerId="ADAL" clId="{3BF560C9-38E3-411C-BBB1-CB3B94294DB6}" dt="2026-09-21T12:02:10.447" v="100" actId="207"/>
          <ac:spMkLst>
            <pc:docMk/>
            <pc:sldMk cId="967474651" sldId="260"/>
            <ac:spMk id="7" creationId="{B943F274-A5EE-534C-1EBE-8ABC061AF964}"/>
          </ac:spMkLst>
        </pc:spChg>
      </pc:sldChg>
      <pc:sldChg chg="addSp delSp modSp mod modCm">
        <pc:chgData name="Naiara MACIAS - Communication Assistant" userId="9208f14e-163a-43fb-a9e7-9d0490f97ad9" providerId="ADAL" clId="{3BF560C9-38E3-411C-BBB1-CB3B94294DB6}" dt="2026-09-21T12:20:34.721" v="167" actId="165"/>
        <pc:sldMkLst>
          <pc:docMk/>
          <pc:sldMk cId="3331097242" sldId="262"/>
        </pc:sldMkLst>
        <pc:spChg chg="mod">
          <ac:chgData name="Naiara MACIAS - Communication Assistant" userId="9208f14e-163a-43fb-a9e7-9d0490f97ad9" providerId="ADAL" clId="{3BF560C9-38E3-411C-BBB1-CB3B94294DB6}" dt="2026-09-21T12:19:34.602" v="111" actId="207"/>
          <ac:spMkLst>
            <pc:docMk/>
            <pc:sldMk cId="3331097242" sldId="262"/>
            <ac:spMk id="2" creationId="{E040AB94-2F1F-3B5A-0F08-405D7D24CAAF}"/>
          </ac:spMkLst>
        </pc:spChg>
        <pc:spChg chg="mod">
          <ac:chgData name="Naiara MACIAS - Communication Assistant" userId="9208f14e-163a-43fb-a9e7-9d0490f97ad9" providerId="ADAL" clId="{3BF560C9-38E3-411C-BBB1-CB3B94294DB6}" dt="2026-09-21T12:20:34.721" v="167" actId="165"/>
          <ac:spMkLst>
            <pc:docMk/>
            <pc:sldMk cId="3331097242" sldId="262"/>
            <ac:spMk id="81" creationId="{E944D197-079A-7F87-5497-A724F128574C}"/>
          </ac:spMkLst>
        </pc:spChg>
        <pc:spChg chg="mod">
          <ac:chgData name="Naiara MACIAS - Communication Assistant" userId="9208f14e-163a-43fb-a9e7-9d0490f97ad9" providerId="ADAL" clId="{3BF560C9-38E3-411C-BBB1-CB3B94294DB6}" dt="2026-09-21T12:20:34.721" v="167" actId="165"/>
          <ac:spMkLst>
            <pc:docMk/>
            <pc:sldMk cId="3331097242" sldId="262"/>
            <ac:spMk id="83" creationId="{103AE3D5-105C-517C-6970-616EBC6B444B}"/>
          </ac:spMkLst>
        </pc:spChg>
        <pc:spChg chg="mod">
          <ac:chgData name="Naiara MACIAS - Communication Assistant" userId="9208f14e-163a-43fb-a9e7-9d0490f97ad9" providerId="ADAL" clId="{3BF560C9-38E3-411C-BBB1-CB3B94294DB6}" dt="2026-09-21T12:20:34.721" v="167" actId="165"/>
          <ac:spMkLst>
            <pc:docMk/>
            <pc:sldMk cId="3331097242" sldId="262"/>
            <ac:spMk id="84" creationId="{D46596CD-DA3A-8BA5-760E-C114F51D9F35}"/>
          </ac:spMkLst>
        </pc:spChg>
        <pc:spChg chg="mod">
          <ac:chgData name="Naiara MACIAS - Communication Assistant" userId="9208f14e-163a-43fb-a9e7-9d0490f97ad9" providerId="ADAL" clId="{3BF560C9-38E3-411C-BBB1-CB3B94294DB6}" dt="2026-09-21T12:20:34.721" v="167" actId="165"/>
          <ac:spMkLst>
            <pc:docMk/>
            <pc:sldMk cId="3331097242" sldId="262"/>
            <ac:spMk id="85" creationId="{C91EB62A-4B79-AE2B-8E13-B4315C6B3E56}"/>
          </ac:spMkLst>
        </pc:spChg>
        <pc:spChg chg="mod">
          <ac:chgData name="Naiara MACIAS - Communication Assistant" userId="9208f14e-163a-43fb-a9e7-9d0490f97ad9" providerId="ADAL" clId="{3BF560C9-38E3-411C-BBB1-CB3B94294DB6}" dt="2026-09-21T12:20:34.721" v="167" actId="165"/>
          <ac:spMkLst>
            <pc:docMk/>
            <pc:sldMk cId="3331097242" sldId="262"/>
            <ac:spMk id="86" creationId="{72A012CE-4C78-89C1-323F-C0DC2FB982DD}"/>
          </ac:spMkLst>
        </pc:spChg>
        <pc:spChg chg="mod">
          <ac:chgData name="Naiara MACIAS - Communication Assistant" userId="9208f14e-163a-43fb-a9e7-9d0490f97ad9" providerId="ADAL" clId="{3BF560C9-38E3-411C-BBB1-CB3B94294DB6}" dt="2026-09-21T12:20:34.721" v="167" actId="165"/>
          <ac:spMkLst>
            <pc:docMk/>
            <pc:sldMk cId="3331097242" sldId="262"/>
            <ac:spMk id="89" creationId="{22072EAA-BFBE-3531-D226-4B3C15CCA4D3}"/>
          </ac:spMkLst>
        </pc:spChg>
        <pc:spChg chg="mod">
          <ac:chgData name="Naiara MACIAS - Communication Assistant" userId="9208f14e-163a-43fb-a9e7-9d0490f97ad9" providerId="ADAL" clId="{3BF560C9-38E3-411C-BBB1-CB3B94294DB6}" dt="2026-09-21T12:20:34.721" v="167" actId="165"/>
          <ac:spMkLst>
            <pc:docMk/>
            <pc:sldMk cId="3331097242" sldId="262"/>
            <ac:spMk id="90" creationId="{A50E14E0-ECCD-E89F-7793-44BFA600471C}"/>
          </ac:spMkLst>
        </pc:spChg>
        <pc:spChg chg="mod">
          <ac:chgData name="Naiara MACIAS - Communication Assistant" userId="9208f14e-163a-43fb-a9e7-9d0490f97ad9" providerId="ADAL" clId="{3BF560C9-38E3-411C-BBB1-CB3B94294DB6}" dt="2026-09-21T12:20:34.721" v="167" actId="165"/>
          <ac:spMkLst>
            <pc:docMk/>
            <pc:sldMk cId="3331097242" sldId="262"/>
            <ac:spMk id="91" creationId="{F3656B3E-E26E-EEAB-BA3E-59F6F5D6079B}"/>
          </ac:spMkLst>
        </pc:spChg>
        <pc:spChg chg="mod">
          <ac:chgData name="Naiara MACIAS - Communication Assistant" userId="9208f14e-163a-43fb-a9e7-9d0490f97ad9" providerId="ADAL" clId="{3BF560C9-38E3-411C-BBB1-CB3B94294DB6}" dt="2026-09-21T12:20:08.232" v="153" actId="1036"/>
          <ac:spMkLst>
            <pc:docMk/>
            <pc:sldMk cId="3331097242" sldId="262"/>
            <ac:spMk id="95" creationId="{E40171EC-B0AD-45B0-B111-D90A0F846A28}"/>
          </ac:spMkLst>
        </pc:spChg>
        <pc:spChg chg="mod">
          <ac:chgData name="Naiara MACIAS - Communication Assistant" userId="9208f14e-163a-43fb-a9e7-9d0490f97ad9" providerId="ADAL" clId="{3BF560C9-38E3-411C-BBB1-CB3B94294DB6}" dt="2026-09-21T12:20:15.511" v="165" actId="1035"/>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9-21T12:19:48.055" v="128" actId="1035"/>
          <ac:spMkLst>
            <pc:docMk/>
            <pc:sldMk cId="3331097242" sldId="262"/>
            <ac:spMk id="105" creationId="{94E8A230-2C71-6901-AA45-D427AF0A206A}"/>
          </ac:spMkLst>
        </pc:spChg>
        <pc:grpChg chg="mod">
          <ac:chgData name="Naiara MACIAS - Communication Assistant" userId="9208f14e-163a-43fb-a9e7-9d0490f97ad9" providerId="ADAL" clId="{3BF560C9-38E3-411C-BBB1-CB3B94294DB6}" dt="2026-09-21T12:19:54.937" v="137" actId="1076"/>
          <ac:grpSpMkLst>
            <pc:docMk/>
            <pc:sldMk cId="3331097242" sldId="262"/>
            <ac:grpSpMk id="3" creationId="{4CB3070E-5865-7FEF-3107-073D336FB2E7}"/>
          </ac:grpSpMkLst>
        </pc:grpChg>
        <pc:picChg chg="mod topLvl">
          <ac:chgData name="Naiara MACIAS - Communication Assistant" userId="9208f14e-163a-43fb-a9e7-9d0490f97ad9" providerId="ADAL" clId="{3BF560C9-38E3-411C-BBB1-CB3B94294DB6}" dt="2026-09-21T12:20:34.721" v="167" actId="165"/>
          <ac:picMkLst>
            <pc:docMk/>
            <pc:sldMk cId="3331097242" sldId="262"/>
            <ac:picMk id="77" creationId="{D4535F05-DF0A-A884-582E-A8B7606CFBB0}"/>
          </ac:picMkLst>
        </pc:picChg>
        <pc:picChg chg="mod">
          <ac:chgData name="Naiara MACIAS - Communication Assistant" userId="9208f14e-163a-43fb-a9e7-9d0490f97ad9" providerId="ADAL" clId="{3BF560C9-38E3-411C-BBB1-CB3B94294DB6}" dt="2026-09-21T12:20:34.721" v="167" actId="165"/>
          <ac:picMkLst>
            <pc:docMk/>
            <pc:sldMk cId="3331097242" sldId="262"/>
            <ac:picMk id="79" creationId="{E680F6B5-74B8-2400-6538-8DEC14920467}"/>
          </ac:picMkLst>
        </pc:picChg>
        <pc:picChg chg="mod">
          <ac:chgData name="Naiara MACIAS - Communication Assistant" userId="9208f14e-163a-43fb-a9e7-9d0490f97ad9" providerId="ADAL" clId="{3BF560C9-38E3-411C-BBB1-CB3B94294DB6}" dt="2026-09-21T12:19:51.448" v="135" actId="1035"/>
          <ac:picMkLst>
            <pc:docMk/>
            <pc:sldMk cId="3331097242" sldId="262"/>
            <ac:picMk id="104" creationId="{8C13DF95-DF72-2414-8771-5094A22C232D}"/>
          </ac:picMkLst>
        </pc:pic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9-21T12:19:31.174" v="110" actId="20577"/>
              <pc2:cmMkLst xmlns:pc2="http://schemas.microsoft.com/office/powerpoint/2019/9/main/command">
                <pc:docMk/>
                <pc:sldMk cId="3331097242" sldId="262"/>
                <pc2:cmMk id="{79C3A374-21AB-4E11-B21A-E380C0BEC3DC}"/>
              </pc2:cmMkLst>
            </pc226:cmChg>
          </p:ext>
        </pc:extLst>
      </pc:sldChg>
      <pc:sldChg chg="modSp mod">
        <pc:chgData name="Naiara MACIAS - Communication Assistant" userId="9208f14e-163a-43fb-a9e7-9d0490f97ad9" providerId="ADAL" clId="{3BF560C9-38E3-411C-BBB1-CB3B94294DB6}" dt="2026-09-21T13:10:46.123" v="655" actId="14100"/>
        <pc:sldMkLst>
          <pc:docMk/>
          <pc:sldMk cId="3087233450" sldId="263"/>
        </pc:sldMkLst>
        <pc:spChg chg="mod">
          <ac:chgData name="Naiara MACIAS - Communication Assistant" userId="9208f14e-163a-43fb-a9e7-9d0490f97ad9" providerId="ADAL" clId="{3BF560C9-38E3-411C-BBB1-CB3B94294DB6}" dt="2026-09-21T12:04:39.517" v="102" actId="20577"/>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9-21T13:10:46.123" v="655"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9-21T12:36:05.923" v="323" actId="20577"/>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9-21T12:29:21.467" v="270" actId="207"/>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9-21T12:36:21.076" v="326" actId="207"/>
        <pc:sldMkLst>
          <pc:docMk/>
          <pc:sldMk cId="719662834" sldId="264"/>
        </pc:sldMkLst>
        <pc:spChg chg="mod">
          <ac:chgData name="Naiara MACIAS - Communication Assistant" userId="9208f14e-163a-43fb-a9e7-9d0490f97ad9" providerId="ADAL" clId="{3BF560C9-38E3-411C-BBB1-CB3B94294DB6}" dt="2026-09-21T12:36:21.076" v="326" actId="207"/>
          <ac:spMkLst>
            <pc:docMk/>
            <pc:sldMk cId="719662834" sldId="264"/>
            <ac:spMk id="4" creationId="{BD5E20E1-F7B3-E4E9-82E6-ECD4246321AF}"/>
          </ac:spMkLst>
        </pc:spChg>
      </pc:sldChg>
      <pc:sldChg chg="modSp mod">
        <pc:chgData name="Naiara MACIAS - Communication Assistant" userId="9208f14e-163a-43fb-a9e7-9d0490f97ad9" providerId="ADAL" clId="{3BF560C9-38E3-411C-BBB1-CB3B94294DB6}" dt="2026-09-21T12:36:55.317" v="338" actId="207"/>
        <pc:sldMkLst>
          <pc:docMk/>
          <pc:sldMk cId="3728372305" sldId="265"/>
        </pc:sldMkLst>
        <pc:spChg chg="mod">
          <ac:chgData name="Naiara MACIAS - Communication Assistant" userId="9208f14e-163a-43fb-a9e7-9d0490f97ad9" providerId="ADAL" clId="{3BF560C9-38E3-411C-BBB1-CB3B94294DB6}" dt="2026-09-21T12:36:32.180" v="328" actId="207"/>
          <ac:spMkLst>
            <pc:docMk/>
            <pc:sldMk cId="3728372305" sldId="265"/>
            <ac:spMk id="2" creationId="{FBD2DF9D-B8AE-937F-84F1-0B2BCD885A74}"/>
          </ac:spMkLst>
        </pc:spChg>
        <pc:graphicFrameChg chg="modGraphic">
          <ac:chgData name="Naiara MACIAS - Communication Assistant" userId="9208f14e-163a-43fb-a9e7-9d0490f97ad9" providerId="ADAL" clId="{3BF560C9-38E3-411C-BBB1-CB3B94294DB6}" dt="2026-09-21T12:36:55.317" v="338" actId="207"/>
          <ac:graphicFrameMkLst>
            <pc:docMk/>
            <pc:sldMk cId="3728372305" sldId="265"/>
            <ac:graphicFrameMk id="5" creationId="{727470C4-A17D-8388-6E2A-4EDBCFCEE12C}"/>
          </ac:graphicFrameMkLst>
        </pc:graphicFrameChg>
      </pc:sldChg>
      <pc:sldChg chg="modSp mod">
        <pc:chgData name="Naiara MACIAS - Communication Assistant" userId="9208f14e-163a-43fb-a9e7-9d0490f97ad9" providerId="ADAL" clId="{3BF560C9-38E3-411C-BBB1-CB3B94294DB6}" dt="2026-09-21T12:37:24.956" v="357" actId="207"/>
        <pc:sldMkLst>
          <pc:docMk/>
          <pc:sldMk cId="525878241" sldId="266"/>
        </pc:sldMkLst>
        <pc:spChg chg="mod">
          <ac:chgData name="Naiara MACIAS - Communication Assistant" userId="9208f14e-163a-43fb-a9e7-9d0490f97ad9" providerId="ADAL" clId="{3BF560C9-38E3-411C-BBB1-CB3B94294DB6}" dt="2026-09-21T12:37:04.717" v="340" actId="207"/>
          <ac:spMkLst>
            <pc:docMk/>
            <pc:sldMk cId="525878241" sldId="266"/>
            <ac:spMk id="2" creationId="{08956FBB-E172-1DED-B87B-2204CE556F86}"/>
          </ac:spMkLst>
        </pc:spChg>
        <pc:spChg chg="mod">
          <ac:chgData name="Naiara MACIAS - Communication Assistant" userId="9208f14e-163a-43fb-a9e7-9d0490f97ad9" providerId="ADAL" clId="{3BF560C9-38E3-411C-BBB1-CB3B94294DB6}" dt="2026-09-21T12:37:24.956" v="357" actId="207"/>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9-21T12:37:09.757" v="342" actId="207"/>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9-21T12:22:12.007" v="205" actId="1038"/>
        <pc:sldMkLst>
          <pc:docMk/>
          <pc:sldMk cId="3063356121" sldId="267"/>
        </pc:sldMkLst>
        <pc:spChg chg="mod">
          <ac:chgData name="Naiara MACIAS - Communication Assistant" userId="9208f14e-163a-43fb-a9e7-9d0490f97ad9" providerId="ADAL" clId="{3BF560C9-38E3-411C-BBB1-CB3B94294DB6}" dt="2026-09-21T12:21:05.762" v="170" actId="207"/>
          <ac:spMkLst>
            <pc:docMk/>
            <pc:sldMk cId="3063356121" sldId="267"/>
            <ac:spMk id="2" creationId="{3F191D47-550C-C10E-4A4E-6869EC31C7A1}"/>
          </ac:spMkLst>
        </pc:spChg>
        <pc:spChg chg="mod">
          <ac:chgData name="Naiara MACIAS - Communication Assistant" userId="9208f14e-163a-43fb-a9e7-9d0490f97ad9" providerId="ADAL" clId="{3BF560C9-38E3-411C-BBB1-CB3B94294DB6}" dt="2026-09-21T12:22:02.836" v="191" actId="122"/>
          <ac:spMkLst>
            <pc:docMk/>
            <pc:sldMk cId="3063356121" sldId="267"/>
            <ac:spMk id="4" creationId="{5978B3BF-F5DD-EF14-8F1E-31C8593438D2}"/>
          </ac:spMkLst>
        </pc:spChg>
        <pc:spChg chg="mod">
          <ac:chgData name="Naiara MACIAS - Communication Assistant" userId="9208f14e-163a-43fb-a9e7-9d0490f97ad9" providerId="ADAL" clId="{3BF560C9-38E3-411C-BBB1-CB3B94294DB6}" dt="2026-09-21T12:21:47.269" v="185" actId="207"/>
          <ac:spMkLst>
            <pc:docMk/>
            <pc:sldMk cId="3063356121" sldId="267"/>
            <ac:spMk id="5" creationId="{435AF605-DAC3-06D5-9148-6D615B7C3E6C}"/>
          </ac:spMkLst>
        </pc:spChg>
        <pc:spChg chg="mod">
          <ac:chgData name="Naiara MACIAS - Communication Assistant" userId="9208f14e-163a-43fb-a9e7-9d0490f97ad9" providerId="ADAL" clId="{3BF560C9-38E3-411C-BBB1-CB3B94294DB6}" dt="2026-09-21T12:21:10.747" v="172" actId="207"/>
          <ac:spMkLst>
            <pc:docMk/>
            <pc:sldMk cId="3063356121" sldId="267"/>
            <ac:spMk id="10" creationId="{DCFD6557-77B8-59DD-ED72-7EF7743CFDCA}"/>
          </ac:spMkLst>
        </pc:spChg>
        <pc:spChg chg="mod">
          <ac:chgData name="Naiara MACIAS - Communication Assistant" userId="9208f14e-163a-43fb-a9e7-9d0490f97ad9" providerId="ADAL" clId="{3BF560C9-38E3-411C-BBB1-CB3B94294DB6}" dt="2026-09-21T12:21:15.603" v="174" actId="207"/>
          <ac:spMkLst>
            <pc:docMk/>
            <pc:sldMk cId="3063356121" sldId="267"/>
            <ac:spMk id="11" creationId="{BCEE7AF2-E8EB-F4AC-A820-F6891B7433D5}"/>
          </ac:spMkLst>
        </pc:spChg>
        <pc:spChg chg="mod">
          <ac:chgData name="Naiara MACIAS - Communication Assistant" userId="9208f14e-163a-43fb-a9e7-9d0490f97ad9" providerId="ADAL" clId="{3BF560C9-38E3-411C-BBB1-CB3B94294DB6}" dt="2026-09-21T12:21:21.242" v="176" actId="207"/>
          <ac:spMkLst>
            <pc:docMk/>
            <pc:sldMk cId="3063356121" sldId="267"/>
            <ac:spMk id="12" creationId="{DDF57967-B596-6762-5BFC-3E57F47A3704}"/>
          </ac:spMkLst>
        </pc:spChg>
        <pc:grpChg chg="mod">
          <ac:chgData name="Naiara MACIAS - Communication Assistant" userId="9208f14e-163a-43fb-a9e7-9d0490f97ad9" providerId="ADAL" clId="{3BF560C9-38E3-411C-BBB1-CB3B94294DB6}" dt="2026-09-21T12:22:12.007" v="205" actId="1038"/>
          <ac:grpSpMkLst>
            <pc:docMk/>
            <pc:sldMk cId="3063356121" sldId="267"/>
            <ac:grpSpMk id="13" creationId="{5A1D7735-3259-B0E5-ADF7-9703C0F715D4}"/>
          </ac:grpSpMkLst>
        </pc:grpChg>
      </pc:sldChg>
      <pc:sldChg chg="modSp mod modCm">
        <pc:chgData name="Naiara MACIAS - Communication Assistant" userId="9208f14e-163a-43fb-a9e7-9d0490f97ad9" providerId="ADAL" clId="{3BF560C9-38E3-411C-BBB1-CB3B94294DB6}" dt="2026-09-21T13:12:47.276" v="683" actId="1076"/>
        <pc:sldMkLst>
          <pc:docMk/>
          <pc:sldMk cId="2351497876" sldId="268"/>
        </pc:sldMkLst>
        <pc:spChg chg="mod">
          <ac:chgData name="Naiara MACIAS - Communication Assistant" userId="9208f14e-163a-43fb-a9e7-9d0490f97ad9" providerId="ADAL" clId="{3BF560C9-38E3-411C-BBB1-CB3B94294DB6}" dt="2026-09-21T12:24:29.355" v="258" actId="207"/>
          <ac:spMkLst>
            <pc:docMk/>
            <pc:sldMk cId="2351497876" sldId="268"/>
            <ac:spMk id="2" creationId="{F841ABEE-27A3-E6DD-708A-88D3309363CD}"/>
          </ac:spMkLst>
        </pc:spChg>
        <pc:spChg chg="mod">
          <ac:chgData name="Naiara MACIAS - Communication Assistant" userId="9208f14e-163a-43fb-a9e7-9d0490f97ad9" providerId="ADAL" clId="{3BF560C9-38E3-411C-BBB1-CB3B94294DB6}" dt="2026-09-21T12:24:23.219" v="255" actId="207"/>
          <ac:spMkLst>
            <pc:docMk/>
            <pc:sldMk cId="2351497876" sldId="268"/>
            <ac:spMk id="3" creationId="{973A5FD4-3019-E96D-9CCC-6102EE5E49D3}"/>
          </ac:spMkLst>
        </pc:spChg>
        <pc:spChg chg="mod">
          <ac:chgData name="Naiara MACIAS - Communication Assistant" userId="9208f14e-163a-43fb-a9e7-9d0490f97ad9" providerId="ADAL" clId="{3BF560C9-38E3-411C-BBB1-CB3B94294DB6}" dt="2026-09-21T13:12:40.708" v="681"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21T13:12:47.276" v="683" actId="1076"/>
          <ac:picMkLst>
            <pc:docMk/>
            <pc:sldMk cId="2351497876" sldId="268"/>
            <ac:picMk id="6" creationId="{E019D5C2-FEC6-2BE9-6405-4D43C457A930}"/>
          </ac:picMkLst>
        </pc:pic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9-21T12:38:06.747" v="366" actId="20577"/>
              <pc2:cmMkLst xmlns:pc2="http://schemas.microsoft.com/office/powerpoint/2019/9/main/command">
                <pc:docMk/>
                <pc:sldMk cId="2351497876" sldId="268"/>
                <pc2:cmMk id="{E029AA68-8466-418C-8874-247478AA6EF5}"/>
              </pc2:cmMkLst>
            </pc226:cmChg>
          </p:ext>
        </pc:extLst>
      </pc:sldChg>
      <pc:sldChg chg="modSp mod">
        <pc:chgData name="Naiara MACIAS - Communication Assistant" userId="9208f14e-163a-43fb-a9e7-9d0490f97ad9" providerId="ADAL" clId="{3BF560C9-38E3-411C-BBB1-CB3B94294DB6}" dt="2026-09-21T12:25:31.753" v="269" actId="14100"/>
        <pc:sldMkLst>
          <pc:docMk/>
          <pc:sldMk cId="3756103953" sldId="269"/>
        </pc:sldMkLst>
        <pc:spChg chg="mod">
          <ac:chgData name="Naiara MACIAS - Communication Assistant" userId="9208f14e-163a-43fb-a9e7-9d0490f97ad9" providerId="ADAL" clId="{3BF560C9-38E3-411C-BBB1-CB3B94294DB6}" dt="2026-09-21T12:25:05.889" v="262" actId="14100"/>
          <ac:spMkLst>
            <pc:docMk/>
            <pc:sldMk cId="3756103953" sldId="269"/>
            <ac:spMk id="2" creationId="{609B23CE-37F3-BD1F-0F64-06F6795EF258}"/>
          </ac:spMkLst>
        </pc:spChg>
        <pc:spChg chg="mod">
          <ac:chgData name="Naiara MACIAS - Communication Assistant" userId="9208f14e-163a-43fb-a9e7-9d0490f97ad9" providerId="ADAL" clId="{3BF560C9-38E3-411C-BBB1-CB3B94294DB6}" dt="2026-09-21T12:25:10.306" v="264" actId="207"/>
          <ac:spMkLst>
            <pc:docMk/>
            <pc:sldMk cId="3756103953" sldId="269"/>
            <ac:spMk id="3" creationId="{EABFEF4F-FA51-B257-1D4E-B52C8BCA9B9C}"/>
          </ac:spMkLst>
        </pc:spChg>
        <pc:spChg chg="mod">
          <ac:chgData name="Naiara MACIAS - Communication Assistant" userId="9208f14e-163a-43fb-a9e7-9d0490f97ad9" providerId="ADAL" clId="{3BF560C9-38E3-411C-BBB1-CB3B94294DB6}" dt="2026-09-21T12:25:31.753" v="269" actId="14100"/>
          <ac:spMkLst>
            <pc:docMk/>
            <pc:sldMk cId="3756103953" sldId="269"/>
            <ac:spMk id="4" creationId="{9CC6CADA-FDD3-A1A6-969A-E1D56BD8330C}"/>
          </ac:spMkLst>
        </pc:spChg>
      </pc:sldChg>
      <pc:sldChg chg="modSp mod modCm">
        <pc:chgData name="Naiara MACIAS - Communication Assistant" userId="9208f14e-163a-43fb-a9e7-9d0490f97ad9" providerId="ADAL" clId="{3BF560C9-38E3-411C-BBB1-CB3B94294DB6}" dt="2026-09-21T13:13:37.660" v="692" actId="14100"/>
        <pc:sldMkLst>
          <pc:docMk/>
          <pc:sldMk cId="3275847094" sldId="270"/>
        </pc:sldMkLst>
        <pc:spChg chg="mod">
          <ac:chgData name="Naiara MACIAS - Communication Assistant" userId="9208f14e-163a-43fb-a9e7-9d0490f97ad9" providerId="ADAL" clId="{3BF560C9-38E3-411C-BBB1-CB3B94294DB6}" dt="2026-09-21T12:38:57.926" v="380" actId="207"/>
          <ac:spMkLst>
            <pc:docMk/>
            <pc:sldMk cId="3275847094" sldId="270"/>
            <ac:spMk id="2" creationId="{1420E16F-B5FB-D490-936E-F90C8D41ADE4}"/>
          </ac:spMkLst>
        </pc:spChg>
        <pc:spChg chg="mod">
          <ac:chgData name="Naiara MACIAS - Communication Assistant" userId="9208f14e-163a-43fb-a9e7-9d0490f97ad9" providerId="ADAL" clId="{3BF560C9-38E3-411C-BBB1-CB3B94294DB6}" dt="2026-09-21T13:13:37.660" v="692" actId="14100"/>
          <ac:spMkLst>
            <pc:docMk/>
            <pc:sldMk cId="3275847094" sldId="270"/>
            <ac:spMk id="4" creationId="{22D02451-FCA1-2255-2ADB-577B7DCA6116}"/>
          </ac:spMkLst>
        </pc:spChg>
        <pc:spChg chg="mod">
          <ac:chgData name="Naiara MACIAS - Communication Assistant" userId="9208f14e-163a-43fb-a9e7-9d0490f97ad9" providerId="ADAL" clId="{3BF560C9-38E3-411C-BBB1-CB3B94294DB6}" dt="2026-09-21T12:39:43.216" v="389" actId="207"/>
          <ac:spMkLst>
            <pc:docMk/>
            <pc:sldMk cId="3275847094" sldId="270"/>
            <ac:spMk id="21" creationId="{A7ABC460-2264-B61F-607B-325C48B50248}"/>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9-21T12:39:37.827" v="388" actId="20577"/>
              <pc2:cmMkLst xmlns:pc2="http://schemas.microsoft.com/office/powerpoint/2019/9/main/command">
                <pc:docMk/>
                <pc:sldMk cId="3275847094" sldId="270"/>
                <pc2:cmMk id="{084EFF76-0FA1-4DBF-93D7-772F97EA268C}"/>
              </pc2:cmMkLst>
            </pc226:cmChg>
          </p:ext>
        </pc:extLst>
      </pc:sldChg>
      <pc:sldChg chg="modSp mod">
        <pc:chgData name="Naiara MACIAS - Communication Assistant" userId="9208f14e-163a-43fb-a9e7-9d0490f97ad9" providerId="ADAL" clId="{3BF560C9-38E3-411C-BBB1-CB3B94294DB6}" dt="2026-09-21T13:14:43.035" v="705" actId="14100"/>
        <pc:sldMkLst>
          <pc:docMk/>
          <pc:sldMk cId="3394160274" sldId="271"/>
        </pc:sldMkLst>
        <pc:spChg chg="mod">
          <ac:chgData name="Naiara MACIAS - Communication Assistant" userId="9208f14e-163a-43fb-a9e7-9d0490f97ad9" providerId="ADAL" clId="{3BF560C9-38E3-411C-BBB1-CB3B94294DB6}" dt="2026-09-21T12:40:00.870" v="392" actId="207"/>
          <ac:spMkLst>
            <pc:docMk/>
            <pc:sldMk cId="3394160274" sldId="271"/>
            <ac:spMk id="2" creationId="{FA0F74CC-B32A-53DD-E43F-D404C3689568}"/>
          </ac:spMkLst>
        </pc:spChg>
        <pc:spChg chg="mod">
          <ac:chgData name="Naiara MACIAS - Communication Assistant" userId="9208f14e-163a-43fb-a9e7-9d0490f97ad9" providerId="ADAL" clId="{3BF560C9-38E3-411C-BBB1-CB3B94294DB6}" dt="2026-09-21T13:14:02.188" v="694" actId="14100"/>
          <ac:spMkLst>
            <pc:docMk/>
            <pc:sldMk cId="3394160274" sldId="271"/>
            <ac:spMk id="4" creationId="{F590AA2A-8FD2-1517-C8AA-1E48066C8B0D}"/>
          </ac:spMkLst>
        </pc:spChg>
        <pc:spChg chg="mod">
          <ac:chgData name="Naiara MACIAS - Communication Assistant" userId="9208f14e-163a-43fb-a9e7-9d0490f97ad9" providerId="ADAL" clId="{3BF560C9-38E3-411C-BBB1-CB3B94294DB6}" dt="2026-09-21T13:14:43.035" v="705" actId="14100"/>
          <ac:spMkLst>
            <pc:docMk/>
            <pc:sldMk cId="3394160274" sldId="271"/>
            <ac:spMk id="6" creationId="{B9B435B6-9277-3AA6-F94F-89147BA99C49}"/>
          </ac:spMkLst>
        </pc:spChg>
      </pc:sldChg>
      <pc:sldChg chg="modSp mod">
        <pc:chgData name="Naiara MACIAS - Communication Assistant" userId="9208f14e-163a-43fb-a9e7-9d0490f97ad9" providerId="ADAL" clId="{3BF560C9-38E3-411C-BBB1-CB3B94294DB6}" dt="2026-09-21T13:15:04.915" v="707" actId="1076"/>
        <pc:sldMkLst>
          <pc:docMk/>
          <pc:sldMk cId="1126727459" sldId="272"/>
        </pc:sldMkLst>
        <pc:spChg chg="mod">
          <ac:chgData name="Naiara MACIAS - Communication Assistant" userId="9208f14e-163a-43fb-a9e7-9d0490f97ad9" providerId="ADAL" clId="{3BF560C9-38E3-411C-BBB1-CB3B94294DB6}" dt="2026-09-21T12:42:23.542" v="415" actId="207"/>
          <ac:spMkLst>
            <pc:docMk/>
            <pc:sldMk cId="1126727459" sldId="272"/>
            <ac:spMk id="2" creationId="{3527C82C-4420-7D7C-CC46-57ECA4A01DB2}"/>
          </ac:spMkLst>
        </pc:spChg>
        <pc:spChg chg="mod">
          <ac:chgData name="Naiara MACIAS - Communication Assistant" userId="9208f14e-163a-43fb-a9e7-9d0490f97ad9" providerId="ADAL" clId="{3BF560C9-38E3-411C-BBB1-CB3B94294DB6}" dt="2026-09-21T13:15:00.747" v="706" actId="14100"/>
          <ac:spMkLst>
            <pc:docMk/>
            <pc:sldMk cId="1126727459" sldId="272"/>
            <ac:spMk id="5" creationId="{C399328D-E85F-2454-F6C0-3587135632DD}"/>
          </ac:spMkLst>
        </pc:spChg>
        <pc:spChg chg="mod">
          <ac:chgData name="Naiara MACIAS - Communication Assistant" userId="9208f14e-163a-43fb-a9e7-9d0490f97ad9" providerId="ADAL" clId="{3BF560C9-38E3-411C-BBB1-CB3B94294DB6}" dt="2026-09-21T12:42:26.940" v="417" actId="207"/>
          <ac:spMkLst>
            <pc:docMk/>
            <pc:sldMk cId="1126727459" sldId="272"/>
            <ac:spMk id="6" creationId="{85270BE9-B6B4-E837-9558-D005BF977F0D}"/>
          </ac:spMkLst>
        </pc:spChg>
        <pc:picChg chg="mod">
          <ac:chgData name="Naiara MACIAS - Communication Assistant" userId="9208f14e-163a-43fb-a9e7-9d0490f97ad9" providerId="ADAL" clId="{3BF560C9-38E3-411C-BBB1-CB3B94294DB6}" dt="2026-09-21T13:15:04.915" v="707" actId="1076"/>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21T13:15:18.746" v="710" actId="1036"/>
        <pc:sldMkLst>
          <pc:docMk/>
          <pc:sldMk cId="2331618627" sldId="273"/>
        </pc:sldMkLst>
        <pc:spChg chg="mod">
          <ac:chgData name="Naiara MACIAS - Communication Assistant" userId="9208f14e-163a-43fb-a9e7-9d0490f97ad9" providerId="ADAL" clId="{3BF560C9-38E3-411C-BBB1-CB3B94294DB6}" dt="2026-09-21T12:55:04.776" v="422" actId="207"/>
          <ac:spMkLst>
            <pc:docMk/>
            <pc:sldMk cId="2331618627" sldId="273"/>
            <ac:spMk id="2" creationId="{043DE3E0-B862-C988-C480-7202159FC852}"/>
          </ac:spMkLst>
        </pc:spChg>
        <pc:spChg chg="mod">
          <ac:chgData name="Naiara MACIAS - Communication Assistant" userId="9208f14e-163a-43fb-a9e7-9d0490f97ad9" providerId="ADAL" clId="{3BF560C9-38E3-411C-BBB1-CB3B94294DB6}" dt="2026-09-21T12:55:10.498" v="424" actId="207"/>
          <ac:spMkLst>
            <pc:docMk/>
            <pc:sldMk cId="2331618627" sldId="273"/>
            <ac:spMk id="3" creationId="{5CCBC276-1616-1F51-E3A6-10D7E1A632B1}"/>
          </ac:spMkLst>
        </pc:spChg>
        <pc:spChg chg="mod">
          <ac:chgData name="Naiara MACIAS - Communication Assistant" userId="9208f14e-163a-43fb-a9e7-9d0490f97ad9" providerId="ADAL" clId="{3BF560C9-38E3-411C-BBB1-CB3B94294DB6}" dt="2026-09-21T13:15:14.677" v="709" actId="14100"/>
          <ac:spMkLst>
            <pc:docMk/>
            <pc:sldMk cId="2331618627" sldId="273"/>
            <ac:spMk id="4" creationId="{35380195-1CE8-DECC-8005-1F05CB33B226}"/>
          </ac:spMkLst>
        </pc:spChg>
        <pc:picChg chg="mod">
          <ac:chgData name="Naiara MACIAS - Communication Assistant" userId="9208f14e-163a-43fb-a9e7-9d0490f97ad9" providerId="ADAL" clId="{3BF560C9-38E3-411C-BBB1-CB3B94294DB6}" dt="2026-09-21T13:15:18.746" v="710" actId="1036"/>
          <ac:picMkLst>
            <pc:docMk/>
            <pc:sldMk cId="2331618627" sldId="273"/>
            <ac:picMk id="10" creationId="{B2604BD7-F235-3DCC-ED05-D2B419333190}"/>
          </ac:picMkLst>
        </pc:picChg>
      </pc:sldChg>
      <pc:sldChg chg="modSp mod">
        <pc:chgData name="Naiara MACIAS - Communication Assistant" userId="9208f14e-163a-43fb-a9e7-9d0490f97ad9" providerId="ADAL" clId="{3BF560C9-38E3-411C-BBB1-CB3B94294DB6}" dt="2026-09-21T13:15:39.148" v="715" actId="14100"/>
        <pc:sldMkLst>
          <pc:docMk/>
          <pc:sldMk cId="2142931096" sldId="274"/>
        </pc:sldMkLst>
        <pc:spChg chg="mod">
          <ac:chgData name="Naiara MACIAS - Communication Assistant" userId="9208f14e-163a-43fb-a9e7-9d0490f97ad9" providerId="ADAL" clId="{3BF560C9-38E3-411C-BBB1-CB3B94294DB6}" dt="2026-09-21T12:55:32.616" v="432" actId="207"/>
          <ac:spMkLst>
            <pc:docMk/>
            <pc:sldMk cId="2142931096" sldId="274"/>
            <ac:spMk id="2" creationId="{BE1AEECA-7220-4DC3-D1FA-A06CD0F8E338}"/>
          </ac:spMkLst>
        </pc:spChg>
        <pc:spChg chg="mod">
          <ac:chgData name="Naiara MACIAS - Communication Assistant" userId="9208f14e-163a-43fb-a9e7-9d0490f97ad9" providerId="ADAL" clId="{3BF560C9-38E3-411C-BBB1-CB3B94294DB6}" dt="2026-09-21T13:15:39.148" v="715"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9-21T13:15:36.836" v="714" actId="14100"/>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9-21T12:56:55.748" v="455" actId="1037"/>
        <pc:sldMkLst>
          <pc:docMk/>
          <pc:sldMk cId="1743069046" sldId="275"/>
        </pc:sldMkLst>
        <pc:spChg chg="mod">
          <ac:chgData name="Naiara MACIAS - Communication Assistant" userId="9208f14e-163a-43fb-a9e7-9d0490f97ad9" providerId="ADAL" clId="{3BF560C9-38E3-411C-BBB1-CB3B94294DB6}" dt="2026-09-21T12:55:56.264" v="439" actId="207"/>
          <ac:spMkLst>
            <pc:docMk/>
            <pc:sldMk cId="1743069046" sldId="275"/>
            <ac:spMk id="2" creationId="{2747BD93-4687-98D9-D166-12A7C523AF57}"/>
          </ac:spMkLst>
        </pc:spChg>
        <pc:spChg chg="mod">
          <ac:chgData name="Naiara MACIAS - Communication Assistant" userId="9208f14e-163a-43fb-a9e7-9d0490f97ad9" providerId="ADAL" clId="{3BF560C9-38E3-411C-BBB1-CB3B94294DB6}" dt="2026-09-21T12:56:50.553" v="453" actId="1076"/>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21T12:56:02.760" v="441" actId="207"/>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9-21T12:56:55.748" v="455" actId="1037"/>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21T12:56:50.553" v="453" actId="1076"/>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21T12:56:50.553" v="453" actId="1076"/>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21T13:12:27.721" v="677" actId="1036"/>
        <pc:sldMkLst>
          <pc:docMk/>
          <pc:sldMk cId="1193591122" sldId="276"/>
        </pc:sldMkLst>
        <pc:spChg chg="mod">
          <ac:chgData name="Naiara MACIAS - Communication Assistant" userId="9208f14e-163a-43fb-a9e7-9d0490f97ad9" providerId="ADAL" clId="{3BF560C9-38E3-411C-BBB1-CB3B94294DB6}" dt="2026-09-21T12:22:22.258" v="208" actId="207"/>
          <ac:spMkLst>
            <pc:docMk/>
            <pc:sldMk cId="1193591122" sldId="276"/>
            <ac:spMk id="2" creationId="{34A6B977-9CAB-E4F5-7015-A61BAFFAB91B}"/>
          </ac:spMkLst>
        </pc:spChg>
        <pc:spChg chg="mod">
          <ac:chgData name="Naiara MACIAS - Communication Assistant" userId="9208f14e-163a-43fb-a9e7-9d0490f97ad9" providerId="ADAL" clId="{3BF560C9-38E3-411C-BBB1-CB3B94294DB6}" dt="2026-09-21T13:12:19.732" v="661"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21T13:12:11.052" v="660"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21T13:12:25.337" v="676" actId="1037"/>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21T12:24:07.947" v="241" actId="14100"/>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9-21T12:24:14.567" v="254" actId="1036"/>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9-21T13:12:27.721" v="677" actId="1036"/>
          <ac:spMkLst>
            <pc:docMk/>
            <pc:sldMk cId="1193591122" sldId="276"/>
            <ac:spMk id="20" creationId="{DDDB3A61-67CA-DC2F-8A3D-3DA55425D312}"/>
          </ac:spMkLst>
        </pc:spChg>
      </pc:sldChg>
      <pc:sldChg chg="modSp mod">
        <pc:chgData name="Naiara MACIAS - Communication Assistant" userId="9208f14e-163a-43fb-a9e7-9d0490f97ad9" providerId="ADAL" clId="{3BF560C9-38E3-411C-BBB1-CB3B94294DB6}" dt="2026-09-21T13:15:54.931" v="717" actId="1076"/>
        <pc:sldMkLst>
          <pc:docMk/>
          <pc:sldMk cId="3281761825" sldId="277"/>
        </pc:sldMkLst>
        <pc:spChg chg="mod">
          <ac:chgData name="Naiara MACIAS - Communication Assistant" userId="9208f14e-163a-43fb-a9e7-9d0490f97ad9" providerId="ADAL" clId="{3BF560C9-38E3-411C-BBB1-CB3B94294DB6}" dt="2026-09-21T12:57:12.816" v="457" actId="207"/>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21T13:15:50.292" v="716" actId="1076"/>
          <ac:spMkLst>
            <pc:docMk/>
            <pc:sldMk cId="3281761825" sldId="277"/>
            <ac:spMk id="4" creationId="{292E835D-59A6-7D24-4AF7-7BD1C8FB81B1}"/>
          </ac:spMkLst>
        </pc:spChg>
        <pc:spChg chg="mod">
          <ac:chgData name="Naiara MACIAS - Communication Assistant" userId="9208f14e-163a-43fb-a9e7-9d0490f97ad9" providerId="ADAL" clId="{3BF560C9-38E3-411C-BBB1-CB3B94294DB6}" dt="2026-09-21T13:15:54.931" v="717" actId="1076"/>
          <ac:spMkLst>
            <pc:docMk/>
            <pc:sldMk cId="3281761825" sldId="277"/>
            <ac:spMk id="6" creationId="{35147089-0F14-B333-5384-75841C6E7805}"/>
          </ac:spMkLst>
        </pc:spChg>
      </pc:sldChg>
      <pc:sldChg chg="modSp mod">
        <pc:chgData name="Naiara MACIAS - Communication Assistant" userId="9208f14e-163a-43fb-a9e7-9d0490f97ad9" providerId="ADAL" clId="{3BF560C9-38E3-411C-BBB1-CB3B94294DB6}" dt="2026-09-21T13:16:31.580" v="744" actId="14100"/>
        <pc:sldMkLst>
          <pc:docMk/>
          <pc:sldMk cId="54826265" sldId="278"/>
        </pc:sldMkLst>
        <pc:spChg chg="mod">
          <ac:chgData name="Naiara MACIAS - Communication Assistant" userId="9208f14e-163a-43fb-a9e7-9d0490f97ad9" providerId="ADAL" clId="{3BF560C9-38E3-411C-BBB1-CB3B94294DB6}" dt="2026-09-21T12:57:20.992" v="459" actId="207"/>
          <ac:spMkLst>
            <pc:docMk/>
            <pc:sldMk cId="54826265" sldId="278"/>
            <ac:spMk id="2" creationId="{7ED556AA-E43E-EBF1-BBBD-BD908FEA718D}"/>
          </ac:spMkLst>
        </pc:spChg>
        <pc:spChg chg="mod">
          <ac:chgData name="Naiara MACIAS - Communication Assistant" userId="9208f14e-163a-43fb-a9e7-9d0490f97ad9" providerId="ADAL" clId="{3BF560C9-38E3-411C-BBB1-CB3B94294DB6}" dt="2026-09-21T12:57:39.287" v="461" actId="207"/>
          <ac:spMkLst>
            <pc:docMk/>
            <pc:sldMk cId="54826265" sldId="278"/>
            <ac:spMk id="3" creationId="{5C36BDD3-3BE3-B876-474D-A22D303B12B5}"/>
          </ac:spMkLst>
        </pc:spChg>
        <pc:spChg chg="mod">
          <ac:chgData name="Naiara MACIAS - Communication Assistant" userId="9208f14e-163a-43fb-a9e7-9d0490f97ad9" providerId="ADAL" clId="{3BF560C9-38E3-411C-BBB1-CB3B94294DB6}" dt="2026-09-21T13:16:24.233" v="743" actId="1035"/>
          <ac:spMkLst>
            <pc:docMk/>
            <pc:sldMk cId="54826265" sldId="278"/>
            <ac:spMk id="4" creationId="{C5D88E52-FA4F-21E4-CB70-9DE9EC219134}"/>
          </ac:spMkLst>
        </pc:spChg>
        <pc:picChg chg="mod ord">
          <ac:chgData name="Naiara MACIAS - Communication Assistant" userId="9208f14e-163a-43fb-a9e7-9d0490f97ad9" providerId="ADAL" clId="{3BF560C9-38E3-411C-BBB1-CB3B94294DB6}" dt="2026-09-21T13:16:31.580" v="744"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21T12:58:18.608" v="470" actId="207"/>
        <pc:sldMkLst>
          <pc:docMk/>
          <pc:sldMk cId="623117798" sldId="279"/>
        </pc:sldMkLst>
        <pc:spChg chg="mod">
          <ac:chgData name="Naiara MACIAS - Communication Assistant" userId="9208f14e-163a-43fb-a9e7-9d0490f97ad9" providerId="ADAL" clId="{3BF560C9-38E3-411C-BBB1-CB3B94294DB6}" dt="2026-09-21T12:58:13.872" v="468" actId="207"/>
          <ac:spMkLst>
            <pc:docMk/>
            <pc:sldMk cId="623117798" sldId="279"/>
            <ac:spMk id="2" creationId="{DE4B0F3A-1CC9-13CF-B401-FF82144B6652}"/>
          </ac:spMkLst>
        </pc:spChg>
        <pc:spChg chg="mod">
          <ac:chgData name="Naiara MACIAS - Communication Assistant" userId="9208f14e-163a-43fb-a9e7-9d0490f97ad9" providerId="ADAL" clId="{3BF560C9-38E3-411C-BBB1-CB3B94294DB6}" dt="2026-09-21T12:58:18.608" v="470" actId="207"/>
          <ac:spMkLst>
            <pc:docMk/>
            <pc:sldMk cId="623117798" sldId="279"/>
            <ac:spMk id="9" creationId="{412667F5-F4D0-FCC4-EC58-588FECAE8931}"/>
          </ac:spMkLst>
        </pc:spChg>
      </pc:sldChg>
      <pc:sldChg chg="modSp mod">
        <pc:chgData name="Naiara MACIAS - Communication Assistant" userId="9208f14e-163a-43fb-a9e7-9d0490f97ad9" providerId="ADAL" clId="{3BF560C9-38E3-411C-BBB1-CB3B94294DB6}" dt="2026-09-21T12:58:52.909" v="481" actId="207"/>
        <pc:sldMkLst>
          <pc:docMk/>
          <pc:sldMk cId="1533565985" sldId="280"/>
        </pc:sldMkLst>
        <pc:spChg chg="mod">
          <ac:chgData name="Naiara MACIAS - Communication Assistant" userId="9208f14e-163a-43fb-a9e7-9d0490f97ad9" providerId="ADAL" clId="{3BF560C9-38E3-411C-BBB1-CB3B94294DB6}" dt="2026-09-21T12:58:30.592" v="472" actId="207"/>
          <ac:spMkLst>
            <pc:docMk/>
            <pc:sldMk cId="1533565985" sldId="280"/>
            <ac:spMk id="2" creationId="{CA39BC2C-E0FC-5B40-4587-442EC3FC9B77}"/>
          </ac:spMkLst>
        </pc:spChg>
        <pc:spChg chg="mod">
          <ac:chgData name="Naiara MACIAS - Communication Assistant" userId="9208f14e-163a-43fb-a9e7-9d0490f97ad9" providerId="ADAL" clId="{3BF560C9-38E3-411C-BBB1-CB3B94294DB6}" dt="2026-09-21T12:58:52.909" v="481" actId="207"/>
          <ac:spMkLst>
            <pc:docMk/>
            <pc:sldMk cId="1533565985" sldId="280"/>
            <ac:spMk id="4" creationId="{039DD0FA-6516-77A6-3C81-A9C7D123C9BD}"/>
          </ac:spMkLst>
        </pc:spChg>
      </pc:sldChg>
      <pc:sldChg chg="addSp delSp modSp mod modCm">
        <pc:chgData name="Naiara MACIAS - Communication Assistant" userId="9208f14e-163a-43fb-a9e7-9d0490f97ad9" providerId="ADAL" clId="{3BF560C9-38E3-411C-BBB1-CB3B94294DB6}" dt="2026-09-21T13:25:49.441" v="824" actId="3064"/>
        <pc:sldMkLst>
          <pc:docMk/>
          <pc:sldMk cId="935938627" sldId="281"/>
        </pc:sldMkLst>
        <pc:spChg chg="mod">
          <ac:chgData name="Naiara MACIAS - Communication Assistant" userId="9208f14e-163a-43fb-a9e7-9d0490f97ad9" providerId="ADAL" clId="{3BF560C9-38E3-411C-BBB1-CB3B94294DB6}" dt="2026-09-21T12:59:18.067" v="482" actId="1076"/>
          <ac:spMkLst>
            <pc:docMk/>
            <pc:sldMk cId="935938627" sldId="281"/>
            <ac:spMk id="6" creationId="{7B4B5548-8746-0D2B-1054-A183405F4893}"/>
          </ac:spMkLst>
        </pc:spChg>
        <pc:spChg chg="mod">
          <ac:chgData name="Naiara MACIAS - Communication Assistant" userId="9208f14e-163a-43fb-a9e7-9d0490f97ad9" providerId="ADAL" clId="{3BF560C9-38E3-411C-BBB1-CB3B94294DB6}" dt="2026-09-21T13:00:16.984" v="496" actId="1076"/>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9-21T13:00:27.856" v="500" actId="14100"/>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21T13:25:49.441" v="824"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21T13:20:30.540" v="770" actId="14100"/>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21T13:21:35.942" v="816" actId="13244"/>
          <ac:picMkLst>
            <pc:docMk/>
            <pc:sldMk cId="935938627" sldId="281"/>
            <ac:picMk id="4" creationId="{78B33C94-1B7D-3DA1-96C0-35440C1D3F5B}"/>
          </ac:picMkLst>
        </pc:picChg>
        <pc:picChg chg="del">
          <ac:chgData name="Naiara MACIAS - Communication Assistant" userId="9208f14e-163a-43fb-a9e7-9d0490f97ad9" providerId="ADAL" clId="{3BF560C9-38E3-411C-BBB1-CB3B94294DB6}" dt="2026-09-21T11:21:59.907" v="43"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9-21T13:01:41.939" v="501"/>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21T13:01:51.757" v="502"/>
          <ac:picMkLst>
            <pc:docMk/>
            <pc:sldMk cId="935938627" sldId="281"/>
            <ac:picMk id="13" creationId="{1D374714-3762-EFED-F977-F4E1D3BC146B}"/>
          </ac:picMkLst>
        </pc:pic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9-21T12:59:24.979" v="483" actId="20577"/>
              <pc2:cmMkLst xmlns:pc2="http://schemas.microsoft.com/office/powerpoint/2019/9/main/command">
                <pc:docMk/>
                <pc:sldMk cId="935938627" sldId="281"/>
                <pc2:cmMk id="{635A1137-D876-4362-86B7-74E9D2D9C286}"/>
              </pc2:cmMkLst>
            </pc226:cmChg>
          </p:ext>
        </pc:extLst>
      </pc:sldChg>
      <pc:sldChg chg="modSp mod">
        <pc:chgData name="Naiara MACIAS - Communication Assistant" userId="9208f14e-163a-43fb-a9e7-9d0490f97ad9" providerId="ADAL" clId="{3BF560C9-38E3-411C-BBB1-CB3B94294DB6}" dt="2026-09-21T13:03:07.814" v="506" actId="20577"/>
        <pc:sldMkLst>
          <pc:docMk/>
          <pc:sldMk cId="2095597239" sldId="282"/>
        </pc:sldMkLst>
        <pc:spChg chg="mod">
          <ac:chgData name="Naiara MACIAS - Communication Assistant" userId="9208f14e-163a-43fb-a9e7-9d0490f97ad9" providerId="ADAL" clId="{3BF560C9-38E3-411C-BBB1-CB3B94294DB6}" dt="2026-09-21T13:03:07.814" v="506" actId="20577"/>
          <ac:spMkLst>
            <pc:docMk/>
            <pc:sldMk cId="2095597239" sldId="282"/>
            <ac:spMk id="4" creationId="{BB975000-B228-79E3-3455-5C5B8453EE84}"/>
          </ac:spMkLst>
        </pc:spChg>
      </pc:sldChg>
      <pc:sldChg chg="modSp mod">
        <pc:chgData name="Naiara MACIAS - Communication Assistant" userId="9208f14e-163a-43fb-a9e7-9d0490f97ad9" providerId="ADAL" clId="{3BF560C9-38E3-411C-BBB1-CB3B94294DB6}" dt="2026-09-21T13:05:57.392" v="579" actId="14100"/>
        <pc:sldMkLst>
          <pc:docMk/>
          <pc:sldMk cId="2258024886" sldId="283"/>
        </pc:sldMkLst>
        <pc:spChg chg="mod">
          <ac:chgData name="Naiara MACIAS - Communication Assistant" userId="9208f14e-163a-43fb-a9e7-9d0490f97ad9" providerId="ADAL" clId="{3BF560C9-38E3-411C-BBB1-CB3B94294DB6}" dt="2026-09-21T13:03:27.840" v="512" actId="207"/>
          <ac:spMkLst>
            <pc:docMk/>
            <pc:sldMk cId="2258024886" sldId="283"/>
            <ac:spMk id="2" creationId="{BED12378-62F0-B264-8E35-BBB465347E5B}"/>
          </ac:spMkLst>
        </pc:spChg>
        <pc:spChg chg="mod">
          <ac:chgData name="Naiara MACIAS - Communication Assistant" userId="9208f14e-163a-43fb-a9e7-9d0490f97ad9" providerId="ADAL" clId="{3BF560C9-38E3-411C-BBB1-CB3B94294DB6}" dt="2026-09-21T13:05:57.392" v="579" actId="14100"/>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21T13:03:53.422" v="517" actId="1037"/>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21T13:05:54.686" v="578" actId="1038"/>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9-21T13:05:23.200" v="543"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21T13:18:56.933" v="752" actId="14100"/>
        <pc:sldMkLst>
          <pc:docMk/>
          <pc:sldMk cId="1752370065" sldId="284"/>
        </pc:sldMkLst>
        <pc:spChg chg="mod">
          <ac:chgData name="Naiara MACIAS - Communication Assistant" userId="9208f14e-163a-43fb-a9e7-9d0490f97ad9" providerId="ADAL" clId="{3BF560C9-38E3-411C-BBB1-CB3B94294DB6}" dt="2026-09-21T13:18:40.213" v="749" actId="255"/>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9-21T13:18:56.933" v="752" actId="14100"/>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9-21T13:18:29.827" v="745" actId="255"/>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9-21T13:18:48.428" v="750" actId="14100"/>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9-21T13:18:53.413" v="751" actId="1076"/>
          <ac:picMkLst>
            <pc:docMk/>
            <pc:sldMk cId="1752370065" sldId="284"/>
            <ac:picMk id="7" creationId="{C4C8B071-6C97-DB1B-B7DA-25B21340E56C}"/>
          </ac:picMkLst>
        </pc:picChg>
      </pc:sldChg>
      <pc:sldChg chg="addSp modSp mod modNotesTx">
        <pc:chgData name="Naiara MACIAS - Communication Assistant" userId="9208f14e-163a-43fb-a9e7-9d0490f97ad9" providerId="ADAL" clId="{3BF560C9-38E3-411C-BBB1-CB3B94294DB6}" dt="2026-09-21T13:22:40.294" v="820" actId="13244"/>
        <pc:sldMkLst>
          <pc:docMk/>
          <pc:sldMk cId="452811783" sldId="286"/>
        </pc:sldMkLst>
        <pc:spChg chg="mod">
          <ac:chgData name="Naiara MACIAS - Communication Assistant" userId="9208f14e-163a-43fb-a9e7-9d0490f97ad9" providerId="ADAL" clId="{3BF560C9-38E3-411C-BBB1-CB3B94294DB6}" dt="2026-09-21T13:21:01.894" v="810" actId="962"/>
          <ac:spMkLst>
            <pc:docMk/>
            <pc:sldMk cId="452811783" sldId="286"/>
            <ac:spMk id="2" creationId="{D47BA438-0F2E-9C64-4D00-CD1C2707EEF5}"/>
          </ac:spMkLst>
        </pc:spChg>
        <pc:spChg chg="ord">
          <ac:chgData name="Naiara MACIAS - Communication Assistant" userId="9208f14e-163a-43fb-a9e7-9d0490f97ad9" providerId="ADAL" clId="{3BF560C9-38E3-411C-BBB1-CB3B94294DB6}" dt="2026-09-21T13:21:06.821" v="811" actId="13244"/>
          <ac:spMkLst>
            <pc:docMk/>
            <pc:sldMk cId="452811783" sldId="286"/>
            <ac:spMk id="4" creationId="{2ECF66E0-FB21-2548-B71C-FFBFC3E2A706}"/>
          </ac:spMkLst>
        </pc:spChg>
        <pc:spChg chg="add mod">
          <ac:chgData name="Naiara MACIAS - Communication Assistant" userId="9208f14e-163a-43fb-a9e7-9d0490f97ad9" providerId="ADAL" clId="{3BF560C9-38E3-411C-BBB1-CB3B94294DB6}" dt="2026-09-21T13:22:19.774" v="818" actId="164"/>
          <ac:spMkLst>
            <pc:docMk/>
            <pc:sldMk cId="452811783" sldId="286"/>
            <ac:spMk id="5" creationId="{C662F07B-8F9A-C592-9346-E7FBE3F0E417}"/>
          </ac:spMkLst>
        </pc:spChg>
        <pc:grpChg chg="add mod">
          <ac:chgData name="Naiara MACIAS - Communication Assistant" userId="9208f14e-163a-43fb-a9e7-9d0490f97ad9" providerId="ADAL" clId="{3BF560C9-38E3-411C-BBB1-CB3B94294DB6}" dt="2026-09-21T13:21:26.853" v="815" actId="164"/>
          <ac:grpSpMkLst>
            <pc:docMk/>
            <pc:sldMk cId="452811783" sldId="286"/>
            <ac:grpSpMk id="6" creationId="{DA9D92EC-15F3-658B-9EB7-110BAB84892E}"/>
          </ac:grpSpMkLst>
        </pc:grpChg>
        <pc:grpChg chg="add mod ord">
          <ac:chgData name="Naiara MACIAS - Communication Assistant" userId="9208f14e-163a-43fb-a9e7-9d0490f97ad9" providerId="ADAL" clId="{3BF560C9-38E3-411C-BBB1-CB3B94294DB6}" dt="2026-09-21T13:22:40.294" v="820" actId="13244"/>
          <ac:grpSpMkLst>
            <pc:docMk/>
            <pc:sldMk cId="452811783" sldId="286"/>
            <ac:grpSpMk id="9" creationId="{3E14E8A3-C47F-5B2D-2F21-0D5E4202D475}"/>
          </ac:grpSpMkLst>
        </pc:grpChg>
        <pc:graphicFrameChg chg="mod">
          <ac:chgData name="Naiara MACIAS - Communication Assistant" userId="9208f14e-163a-43fb-a9e7-9d0490f97ad9" providerId="ADAL" clId="{3BF560C9-38E3-411C-BBB1-CB3B94294DB6}" dt="2026-09-21T13:22:19.774" v="818" actId="164"/>
          <ac:graphicFrameMkLst>
            <pc:docMk/>
            <pc:sldMk cId="452811783" sldId="286"/>
            <ac:graphicFrameMk id="7" creationId="{25A46D38-6881-B00D-95B5-8E342FDBB6C1}"/>
          </ac:graphicFrameMkLst>
        </pc:graphicFrameChg>
      </pc:sldChg>
      <pc:sldChg chg="modSp mod">
        <pc:chgData name="Naiara MACIAS - Communication Assistant" userId="9208f14e-163a-43fb-a9e7-9d0490f97ad9" providerId="ADAL" clId="{3BF560C9-38E3-411C-BBB1-CB3B94294DB6}" dt="2026-09-21T11:59:39.869" v="72" actId="14100"/>
        <pc:sldMkLst>
          <pc:docMk/>
          <pc:sldMk cId="3914029916" sldId="287"/>
        </pc:sldMkLst>
        <pc:spChg chg="mod">
          <ac:chgData name="Naiara MACIAS - Communication Assistant" userId="9208f14e-163a-43fb-a9e7-9d0490f97ad9" providerId="ADAL" clId="{3BF560C9-38E3-411C-BBB1-CB3B94294DB6}" dt="2026-09-21T11:22:40.807" v="52" actId="400"/>
          <ac:spMkLst>
            <pc:docMk/>
            <pc:sldMk cId="3914029916" sldId="287"/>
            <ac:spMk id="2" creationId="{33BDB617-E733-8A2E-5754-FE9BF36CD8E3}"/>
          </ac:spMkLst>
        </pc:spChg>
        <pc:spChg chg="mod">
          <ac:chgData name="Naiara MACIAS - Communication Assistant" userId="9208f14e-163a-43fb-a9e7-9d0490f97ad9" providerId="ADAL" clId="{3BF560C9-38E3-411C-BBB1-CB3B94294DB6}" dt="2026-09-21T11:59:16.186" v="68" actId="1076"/>
          <ac:spMkLst>
            <pc:docMk/>
            <pc:sldMk cId="3914029916" sldId="287"/>
            <ac:spMk id="3" creationId="{182DB617-AC83-BA12-BC0D-461DE5D4C4D4}"/>
          </ac:spMkLst>
        </pc:spChg>
        <pc:spChg chg="mod">
          <ac:chgData name="Naiara MACIAS - Communication Assistant" userId="9208f14e-163a-43fb-a9e7-9d0490f97ad9" providerId="ADAL" clId="{3BF560C9-38E3-411C-BBB1-CB3B94294DB6}" dt="2026-09-21T11:59:39.869" v="72"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21T11:59:36.510" v="71" actId="14100"/>
          <ac:spMkLst>
            <pc:docMk/>
            <pc:sldMk cId="3914029916" sldId="287"/>
            <ac:spMk id="36" creationId="{D73FC4F2-52B8-7038-135F-EE125FC7B4B8}"/>
          </ac:spMkLst>
        </pc:spChg>
        <pc:spChg chg="mod">
          <ac:chgData name="Naiara MACIAS - Communication Assistant" userId="9208f14e-163a-43fb-a9e7-9d0490f97ad9" providerId="ADAL" clId="{3BF560C9-38E3-411C-BBB1-CB3B94294DB6}" dt="2026-09-21T11:59:26.950" v="70" actId="1076"/>
          <ac:spMkLst>
            <pc:docMk/>
            <pc:sldMk cId="3914029916" sldId="287"/>
            <ac:spMk id="39" creationId="{D6A61F21-4BB5-33F3-14AD-E9F9AED5903C}"/>
          </ac:spMkLst>
        </pc:spChg>
        <pc:spChg chg="mod">
          <ac:chgData name="Naiara MACIAS - Communication Assistant" userId="9208f14e-163a-43fb-a9e7-9d0490f97ad9" providerId="ADAL" clId="{3BF560C9-38E3-411C-BBB1-CB3B94294DB6}" dt="2026-09-21T11:59:26.950" v="70" actId="1076"/>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9-21T11:59:26.950" v="70" actId="1076"/>
          <ac:spMkLst>
            <pc:docMk/>
            <pc:sldMk cId="3914029916" sldId="287"/>
            <ac:spMk id="42" creationId="{D06124C7-8380-8747-0F0D-C7E8B15E4E95}"/>
          </ac:spMkLst>
        </pc:spChg>
        <pc:spChg chg="mod">
          <ac:chgData name="Naiara MACIAS - Communication Assistant" userId="9208f14e-163a-43fb-a9e7-9d0490f97ad9" providerId="ADAL" clId="{3BF560C9-38E3-411C-BBB1-CB3B94294DB6}" dt="2026-09-21T11:59:26.950" v="70" actId="1076"/>
          <ac:spMkLst>
            <pc:docMk/>
            <pc:sldMk cId="3914029916" sldId="287"/>
            <ac:spMk id="43" creationId="{D42E9689-5C1F-0882-7CBB-3B2D7835F7D8}"/>
          </ac:spMkLst>
        </pc:spChg>
        <pc:spChg chg="mod">
          <ac:chgData name="Naiara MACIAS - Communication Assistant" userId="9208f14e-163a-43fb-a9e7-9d0490f97ad9" providerId="ADAL" clId="{3BF560C9-38E3-411C-BBB1-CB3B94294DB6}" dt="2026-09-21T11:59:18.845" v="69" actId="14100"/>
          <ac:spMkLst>
            <pc:docMk/>
            <pc:sldMk cId="3914029916" sldId="287"/>
            <ac:spMk id="47" creationId="{5F2DE310-38D7-585F-D622-7027522F2AC1}"/>
          </ac:spMkLst>
        </pc:spChg>
        <pc:picChg chg="mod">
          <ac:chgData name="Naiara MACIAS - Communication Assistant" userId="9208f14e-163a-43fb-a9e7-9d0490f97ad9" providerId="ADAL" clId="{3BF560C9-38E3-411C-BBB1-CB3B94294DB6}" dt="2026-09-21T11:22:30.006" v="49" actId="1076"/>
          <ac:picMkLst>
            <pc:docMk/>
            <pc:sldMk cId="3914029916" sldId="287"/>
            <ac:picMk id="4" creationId="{3A5B412D-32EE-9429-9A1C-30633EE83502}"/>
          </ac:picMkLst>
        </pc:picChg>
      </pc:sldChg>
      <pc:sldMasterChg chg="addSp delSp modSp mod modSldLayout">
        <pc:chgData name="Naiara MACIAS - Communication Assistant" userId="9208f14e-163a-43fb-a9e7-9d0490f97ad9" providerId="ADAL" clId="{3BF560C9-38E3-411C-BBB1-CB3B94294DB6}" dt="2026-09-21T11:21:05.581" v="42" actId="22"/>
        <pc:sldMasterMkLst>
          <pc:docMk/>
          <pc:sldMasterMk cId="3156849971" sldId="2147483660"/>
        </pc:sldMasterMkLst>
        <pc:picChg chg="add mod">
          <ac:chgData name="Naiara MACIAS - Communication Assistant" userId="9208f14e-163a-43fb-a9e7-9d0490f97ad9" providerId="ADAL" clId="{3BF560C9-38E3-411C-BBB1-CB3B94294DB6}" dt="2026-09-21T11:20:52.446" v="40" actId="1076"/>
          <ac:picMkLst>
            <pc:docMk/>
            <pc:sldMasterMk cId="3156849971" sldId="2147483660"/>
            <ac:picMk id="5" creationId="{5C5B30D6-573D-F530-AA4B-9E0890CCF251}"/>
          </ac:picMkLst>
        </pc:picChg>
        <pc:picChg chg="add mod">
          <ac:chgData name="Naiara MACIAS - Communication Assistant" userId="9208f14e-163a-43fb-a9e7-9d0490f97ad9" providerId="ADAL" clId="{3BF560C9-38E3-411C-BBB1-CB3B94294DB6}" dt="2026-09-21T11:20:33.276" v="36" actId="1037"/>
          <ac:picMkLst>
            <pc:docMk/>
            <pc:sldMasterMk cId="3156849971" sldId="2147483660"/>
            <ac:picMk id="7" creationId="{F383729C-A7C8-EEFB-1B63-F22E74B9D3ED}"/>
          </ac:picMkLst>
        </pc:picChg>
        <pc:picChg chg="del">
          <ac:chgData name="Naiara MACIAS - Communication Assistant" userId="9208f14e-163a-43fb-a9e7-9d0490f97ad9" providerId="ADAL" clId="{3BF560C9-38E3-411C-BBB1-CB3B94294DB6}" dt="2026-09-21T11:20:28.187" v="12" actId="478"/>
          <ac:picMkLst>
            <pc:docMk/>
            <pc:sldMasterMk cId="3156849971" sldId="2147483660"/>
            <ac:picMk id="9" creationId="{00000000-0000-0000-0000-000000000000}"/>
          </ac:picMkLst>
        </pc:picChg>
        <pc:picChg chg="del">
          <ac:chgData name="Naiara MACIAS - Communication Assistant" userId="9208f14e-163a-43fb-a9e7-9d0490f97ad9" providerId="ADAL" clId="{3BF560C9-38E3-411C-BBB1-CB3B94294DB6}" dt="2026-09-21T11:20:48.883" v="39" actId="478"/>
          <ac:picMkLst>
            <pc:docMk/>
            <pc:sldMasterMk cId="3156849971" sldId="2147483660"/>
            <ac:picMk id="12" creationId="{00000000-0000-0000-0000-000000000000}"/>
          </ac:picMkLst>
        </pc:picChg>
        <pc:sldLayoutChg chg="addSp delSp modSp mod">
          <pc:chgData name="Naiara MACIAS - Communication Assistant" userId="9208f14e-163a-43fb-a9e7-9d0490f97ad9" providerId="ADAL" clId="{3BF560C9-38E3-411C-BBB1-CB3B94294DB6}" dt="2026-09-21T11:21:05.581" v="42"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21T11:21:05.581" v="42" actId="22"/>
            <ac:picMkLst>
              <pc:docMk/>
              <pc:sldMasterMk cId="3156849971" sldId="2147483660"/>
              <pc:sldLayoutMk cId="582440864" sldId="2147483661"/>
              <ac:picMk id="4" creationId="{4C17E7DF-6CF0-08FB-744E-07D184565AD5}"/>
            </ac:picMkLst>
          </pc:picChg>
          <pc:picChg chg="del">
            <ac:chgData name="Naiara MACIAS - Communication Assistant" userId="9208f14e-163a-43fb-a9e7-9d0490f97ad9" providerId="ADAL" clId="{3BF560C9-38E3-411C-BBB1-CB3B94294DB6}" dt="2026-09-21T11:21:04.595" v="41" actId="478"/>
            <ac:picMkLst>
              <pc:docMk/>
              <pc:sldMasterMk cId="3156849971" sldId="2147483660"/>
              <pc:sldLayoutMk cId="582440864" sldId="2147483661"/>
              <ac:picMk id="7" creationId="{00000000-0000-0000-0000-000000000000}"/>
            </ac:picMkLst>
          </pc:picChg>
          <pc:picChg chg="add">
            <ac:chgData name="Naiara MACIAS - Communication Assistant" userId="9208f14e-163a-43fb-a9e7-9d0490f97ad9" providerId="ADAL" clId="{3BF560C9-38E3-411C-BBB1-CB3B94294DB6}" dt="2026-09-21T11:21:05.581" v="42" actId="22"/>
            <ac:picMkLst>
              <pc:docMk/>
              <pc:sldMasterMk cId="3156849971" sldId="2147483660"/>
              <pc:sldLayoutMk cId="582440864" sldId="2147483661"/>
              <ac:picMk id="8" creationId="{F0BD8D6D-AEC8-183F-A90D-4BE8B5E21C74}"/>
            </ac:picMkLst>
          </pc:picChg>
          <pc:picChg chg="del">
            <ac:chgData name="Naiara MACIAS - Communication Assistant" userId="9208f14e-163a-43fb-a9e7-9d0490f97ad9" providerId="ADAL" clId="{3BF560C9-38E3-411C-BBB1-CB3B94294DB6}" dt="2026-09-21T11:21:04.595" v="41" actId="478"/>
            <ac:picMkLst>
              <pc:docMk/>
              <pc:sldMasterMk cId="3156849971" sldId="2147483660"/>
              <pc:sldLayoutMk cId="582440864" sldId="2147483661"/>
              <ac:picMk id="16" creationId="{00000000-0000-0000-0000-000000000000}"/>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F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Työpaikan menettämisen pelko</c:v>
                </c:pt>
                <c:pt idx="1">
                  <c:v>Pitkät työvuorot tai epäsäännölliset työajat</c:v>
                </c:pt>
                <c:pt idx="2">
                  <c:v>Huono viestintä tai yhteistyö organisaation sisällä</c:v>
                </c:pt>
                <c:pt idx="3">
                  <c:v>Aikapaine</c:v>
                </c:pt>
                <c:pt idx="4">
                  <c:v>Haastavien asiakkaiden, potilaiden tai oppilaiden jne. kohtaaminen.</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B1A-48A8-B483-E813B0C406ED}"/>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Työpaikan menettämisen pelko</c:v>
                </c:pt>
                <c:pt idx="1">
                  <c:v>Pitkät työvuorot tai epäsäännölliset työajat</c:v>
                </c:pt>
                <c:pt idx="2">
                  <c:v>Huono viestintä tai yhteistyö organisaation sisällä</c:v>
                </c:pt>
                <c:pt idx="3">
                  <c:v>Aikapaine</c:v>
                </c:pt>
                <c:pt idx="4">
                  <c:v>Haastavien asiakkaiden, potilaiden tai oppilaiden jne. kohtaaminen.</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B1A-48A8-B483-E813B0C406ED}"/>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fi-FI" sz="1600" b="1" dirty="0">
              <a:solidFill>
                <a:schemeClr val="tx2"/>
              </a:solidFill>
              <a:latin typeface="Arial" panose="020B0604020202020204" pitchFamily="34" charset="0"/>
              <a:ea typeface="Arial"/>
              <a:cs typeface="Arial" panose="020B0604020202020204" pitchFamily="34" charset="0"/>
            </a:rPr>
            <a:t>TEEMA 1 </a:t>
          </a:r>
        </a:p>
        <a:p>
          <a:pPr marL="0" lvl="0" algn="ctr" defTabSz="622300">
            <a:lnSpc>
              <a:spcPct val="90000"/>
            </a:lnSpc>
            <a:spcBef>
              <a:spcPct val="0"/>
            </a:spcBef>
            <a:spcAft>
              <a:spcPct val="35000"/>
            </a:spcAft>
            <a:buNone/>
          </a:pPr>
          <a:r>
            <a:rPr lang="fi-FI" sz="1600" b="0" i="1" dirty="0">
              <a:solidFill>
                <a:srgbClr val="003399"/>
              </a:solidFill>
              <a:latin typeface="Arial" panose="020B0604020202020204" pitchFamily="34" charset="0"/>
              <a:ea typeface="Arial"/>
              <a:cs typeface="Arial" panose="020B0604020202020204" pitchFamily="34" charset="0"/>
            </a:rPr>
            <a:t>Helmi–toukokuu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fi-FI" sz="1600" b="1">
              <a:solidFill>
                <a:srgbClr val="003399"/>
              </a:solidFill>
              <a:latin typeface="Arial" panose="020B0604020202020204" pitchFamily="34" charset="0"/>
              <a:cs typeface="Arial" panose="020B0604020202020204" pitchFamily="34" charset="0"/>
            </a:rPr>
            <a:t>Psykososiaalisten riskien arviointi ja hallinta</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fi-FI" sz="1600" b="1" dirty="0">
              <a:solidFill>
                <a:schemeClr val="tx2"/>
              </a:solidFill>
              <a:latin typeface="Arial" panose="020B0604020202020204" pitchFamily="34" charset="0"/>
              <a:cs typeface="Arial" panose="020B0604020202020204" pitchFamily="34" charset="0"/>
            </a:rPr>
            <a:t>TEEMA 2</a:t>
          </a:r>
        </a:p>
        <a:p>
          <a:r>
            <a:rPr lang="fi-FI" sz="1600" i="1" dirty="0">
              <a:solidFill>
                <a:srgbClr val="003399"/>
              </a:solidFill>
              <a:latin typeface="Arial" panose="020B0604020202020204" pitchFamily="34" charset="0"/>
              <a:ea typeface="Arial"/>
              <a:cs typeface="Arial" panose="020B0604020202020204" pitchFamily="34" charset="0"/>
            </a:rPr>
            <a:t>Kesä–syyskuu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fi-FI" sz="1600" b="1">
              <a:solidFill>
                <a:srgbClr val="003399"/>
              </a:solidFill>
              <a:latin typeface="Arial" panose="020B0604020202020204" pitchFamily="34" charset="0"/>
              <a:ea typeface="Arial"/>
              <a:cs typeface="Arial" panose="020B0604020202020204" pitchFamily="34" charset="0"/>
            </a:rPr>
            <a:t>Epäasiallinen kohtelu, seksuaalinen häirintä ja väkivalta</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fi-FI" sz="1600" b="1" dirty="0">
              <a:solidFill>
                <a:schemeClr val="tx2"/>
              </a:solidFill>
              <a:latin typeface="Arial" panose="020B0604020202020204" pitchFamily="34" charset="0"/>
              <a:ea typeface="Arial"/>
              <a:cs typeface="Arial" panose="020B0604020202020204" pitchFamily="34" charset="0"/>
            </a:rPr>
            <a:t>TEEMA 3</a:t>
          </a:r>
        </a:p>
        <a:p>
          <a:r>
            <a:rPr lang="fi-FI" sz="1600" i="1" dirty="0">
              <a:solidFill>
                <a:srgbClr val="003399"/>
              </a:solidFill>
              <a:latin typeface="Arial" panose="020B0604020202020204" pitchFamily="34" charset="0"/>
              <a:ea typeface="Arial"/>
              <a:cs typeface="Arial" panose="020B0604020202020204" pitchFamily="34" charset="0"/>
            </a:rPr>
            <a:t>Lokakuu 2027 – tammikuu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fi-FI" sz="1600" b="1">
              <a:solidFill>
                <a:srgbClr val="003399"/>
              </a:solidFill>
              <a:latin typeface="Arial" panose="020B0604020202020204" pitchFamily="34" charset="0"/>
              <a:ea typeface="Arial"/>
              <a:cs typeface="Arial" panose="020B0604020202020204" pitchFamily="34" charset="0"/>
            </a:rPr>
            <a:t>Fyysiset riskit ja mielenterveys</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fi-FI" sz="1600" b="1" dirty="0">
              <a:solidFill>
                <a:schemeClr val="tx2"/>
              </a:solidFill>
              <a:latin typeface="Arial" panose="020B0604020202020204" pitchFamily="34" charset="0"/>
              <a:cs typeface="Arial" panose="020B0604020202020204" pitchFamily="34" charset="0"/>
            </a:rPr>
            <a:t>TEEMA 4</a:t>
          </a:r>
        </a:p>
        <a:p>
          <a:r>
            <a:rPr lang="fi-FI" sz="1600" i="1" dirty="0">
              <a:solidFill>
                <a:srgbClr val="003399"/>
              </a:solidFill>
              <a:latin typeface="Arial" panose="020B0604020202020204" pitchFamily="34" charset="0"/>
              <a:ea typeface="Arial"/>
              <a:cs typeface="Arial" panose="020B0604020202020204" pitchFamily="34" charset="0"/>
            </a:rPr>
            <a:t>Helmi–toukokuu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fi-FI" sz="1600" b="1" dirty="0">
              <a:solidFill>
                <a:schemeClr val="tx2"/>
              </a:solidFill>
              <a:latin typeface="Arial" panose="020B0604020202020204" pitchFamily="34" charset="0"/>
              <a:ea typeface="Arial"/>
              <a:cs typeface="Arial" panose="020B0604020202020204" pitchFamily="34" charset="0"/>
            </a:rPr>
            <a:t>TEEMA 5</a:t>
          </a:r>
        </a:p>
        <a:p>
          <a:pPr marL="0" lvl="0" algn="ctr" defTabSz="622300">
            <a:lnSpc>
              <a:spcPct val="90000"/>
            </a:lnSpc>
            <a:spcBef>
              <a:spcPct val="0"/>
            </a:spcBef>
            <a:spcAft>
              <a:spcPct val="35000"/>
            </a:spcAft>
            <a:buNone/>
          </a:pPr>
          <a:r>
            <a:rPr lang="fi-FI" sz="1600" b="0" i="1" dirty="0">
              <a:solidFill>
                <a:srgbClr val="003399"/>
              </a:solidFill>
              <a:latin typeface="Arial" panose="020B0604020202020204" pitchFamily="34" charset="0"/>
              <a:ea typeface="Arial"/>
              <a:cs typeface="Arial" panose="020B0604020202020204" pitchFamily="34" charset="0"/>
            </a:rPr>
            <a:t>Kesä–syyskuu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fi-FI" sz="1600" b="1">
              <a:solidFill>
                <a:srgbClr val="003399"/>
              </a:solidFill>
              <a:latin typeface="Arial" panose="020B0604020202020204" pitchFamily="34" charset="0"/>
              <a:cs typeface="Arial" panose="020B0604020202020204" pitchFamily="34" charset="0"/>
            </a:rPr>
            <a:t>Psykososiaaliset riskit sosiaali- ja terveysalalla</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fi-FI" sz="1600" b="1">
              <a:solidFill>
                <a:srgbClr val="003399"/>
              </a:solidFill>
              <a:latin typeface="Arial" panose="020B0604020202020204" pitchFamily="34" charset="0"/>
              <a:ea typeface="Arial"/>
              <a:cs typeface="Arial" panose="020B0604020202020204" pitchFamily="34" charset="0"/>
            </a:rPr>
            <a:t>Mielenterveyden edistäminen työpaikalla</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fi-FI" sz="1600" b="1" kern="1200">
              <a:solidFill>
                <a:srgbClr val="003399"/>
              </a:solidFill>
              <a:latin typeface="Arial" panose="020B0604020202020204" pitchFamily="34" charset="0"/>
              <a:cs typeface="Arial" panose="020B0604020202020204" pitchFamily="34" charset="0"/>
            </a:rPr>
            <a:t>Psykososiaalisten riskien arviointi ja hallinta</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fi-FI" sz="1600" b="1" kern="1200" dirty="0">
              <a:solidFill>
                <a:schemeClr val="tx2"/>
              </a:solidFill>
              <a:latin typeface="Arial" panose="020B0604020202020204" pitchFamily="34" charset="0"/>
              <a:ea typeface="Arial"/>
              <a:cs typeface="Arial" panose="020B0604020202020204" pitchFamily="34" charset="0"/>
            </a:rPr>
            <a:t>TEEMA 1 </a:t>
          </a:r>
        </a:p>
        <a:p>
          <a:pPr marL="0" lvl="0" indent="0" algn="ctr" defTabSz="622300">
            <a:lnSpc>
              <a:spcPct val="90000"/>
            </a:lnSpc>
            <a:spcBef>
              <a:spcPct val="0"/>
            </a:spcBef>
            <a:spcAft>
              <a:spcPct val="35000"/>
            </a:spcAft>
            <a:buNone/>
          </a:pPr>
          <a:r>
            <a:rPr lang="fi-FI" sz="1600" b="0" i="1" kern="1200" dirty="0">
              <a:solidFill>
                <a:srgbClr val="003399"/>
              </a:solidFill>
              <a:latin typeface="Arial" panose="020B0604020202020204" pitchFamily="34" charset="0"/>
              <a:ea typeface="Arial"/>
              <a:cs typeface="Arial" panose="020B0604020202020204" pitchFamily="34" charset="0"/>
            </a:rPr>
            <a:t>Helmi–toukokuu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fi-FI" sz="1600" b="1" kern="1200">
              <a:solidFill>
                <a:srgbClr val="003399"/>
              </a:solidFill>
              <a:latin typeface="Arial" panose="020B0604020202020204" pitchFamily="34" charset="0"/>
              <a:ea typeface="Arial"/>
              <a:cs typeface="Arial" panose="020B0604020202020204" pitchFamily="34" charset="0"/>
            </a:rPr>
            <a:t>Epäasiallinen kohtelu, seksuaalinen häirintä ja väkivalta</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i-FI" sz="1600" b="1" kern="1200" dirty="0">
              <a:solidFill>
                <a:schemeClr val="tx2"/>
              </a:solidFill>
              <a:latin typeface="Arial" panose="020B0604020202020204" pitchFamily="34" charset="0"/>
              <a:cs typeface="Arial" panose="020B0604020202020204" pitchFamily="34" charset="0"/>
            </a:rPr>
            <a:t>TEEMA 2</a:t>
          </a:r>
        </a:p>
        <a:p>
          <a:pPr marL="0" lvl="0" indent="0" algn="ctr" defTabSz="711200">
            <a:lnSpc>
              <a:spcPct val="90000"/>
            </a:lnSpc>
            <a:spcBef>
              <a:spcPct val="0"/>
            </a:spcBef>
            <a:spcAft>
              <a:spcPct val="35000"/>
            </a:spcAft>
            <a:buNone/>
          </a:pPr>
          <a:r>
            <a:rPr lang="fi-FI" sz="1600" i="1" kern="1200" dirty="0">
              <a:solidFill>
                <a:srgbClr val="003399"/>
              </a:solidFill>
              <a:latin typeface="Arial" panose="020B0604020202020204" pitchFamily="34" charset="0"/>
              <a:ea typeface="Arial"/>
              <a:cs typeface="Arial" panose="020B0604020202020204" pitchFamily="34" charset="0"/>
            </a:rPr>
            <a:t>Kesä–syyskuu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fi-FI" sz="1600" b="1" kern="1200">
              <a:solidFill>
                <a:srgbClr val="003399"/>
              </a:solidFill>
              <a:latin typeface="Arial" panose="020B0604020202020204" pitchFamily="34" charset="0"/>
              <a:ea typeface="Arial"/>
              <a:cs typeface="Arial" panose="020B0604020202020204" pitchFamily="34" charset="0"/>
            </a:rPr>
            <a:t>Fyysiset riskit ja mielenterveys</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fi-FI" sz="1600" b="1" kern="1200" dirty="0">
              <a:solidFill>
                <a:schemeClr val="tx2"/>
              </a:solidFill>
              <a:latin typeface="Arial" panose="020B0604020202020204" pitchFamily="34" charset="0"/>
              <a:ea typeface="Arial"/>
              <a:cs typeface="Arial" panose="020B0604020202020204" pitchFamily="34" charset="0"/>
            </a:rPr>
            <a:t>TEEMA 3</a:t>
          </a:r>
        </a:p>
        <a:p>
          <a:pPr marL="0" lvl="0" indent="0" algn="ctr" defTabSz="711200">
            <a:lnSpc>
              <a:spcPct val="90000"/>
            </a:lnSpc>
            <a:spcBef>
              <a:spcPct val="0"/>
            </a:spcBef>
            <a:spcAft>
              <a:spcPct val="35000"/>
            </a:spcAft>
            <a:buNone/>
          </a:pPr>
          <a:r>
            <a:rPr lang="fi-FI" sz="1600" i="1" kern="1200" dirty="0">
              <a:solidFill>
                <a:srgbClr val="003399"/>
              </a:solidFill>
              <a:latin typeface="Arial" panose="020B0604020202020204" pitchFamily="34" charset="0"/>
              <a:ea typeface="Arial"/>
              <a:cs typeface="Arial" panose="020B0604020202020204" pitchFamily="34" charset="0"/>
            </a:rPr>
            <a:t>Lokakuu 2027 – tammikuu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fi-FI" sz="1600" b="1" kern="1200">
              <a:solidFill>
                <a:srgbClr val="003399"/>
              </a:solidFill>
              <a:latin typeface="Arial" panose="020B0604020202020204" pitchFamily="34" charset="0"/>
              <a:cs typeface="Arial" panose="020B0604020202020204" pitchFamily="34" charset="0"/>
            </a:rPr>
            <a:t>Psykososiaaliset riskit sosiaali- ja terveysalalla</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i-FI" sz="1600" b="1" kern="1200" dirty="0">
              <a:solidFill>
                <a:schemeClr val="tx2"/>
              </a:solidFill>
              <a:latin typeface="Arial" panose="020B0604020202020204" pitchFamily="34" charset="0"/>
              <a:cs typeface="Arial" panose="020B0604020202020204" pitchFamily="34" charset="0"/>
            </a:rPr>
            <a:t>TEEMA 4</a:t>
          </a:r>
        </a:p>
        <a:p>
          <a:pPr marL="0" lvl="0" indent="0" algn="ctr" defTabSz="711200">
            <a:lnSpc>
              <a:spcPct val="90000"/>
            </a:lnSpc>
            <a:spcBef>
              <a:spcPct val="0"/>
            </a:spcBef>
            <a:spcAft>
              <a:spcPct val="35000"/>
            </a:spcAft>
            <a:buNone/>
          </a:pPr>
          <a:r>
            <a:rPr lang="fi-FI" sz="1600" i="1" kern="1200" dirty="0">
              <a:solidFill>
                <a:srgbClr val="003399"/>
              </a:solidFill>
              <a:latin typeface="Arial" panose="020B0604020202020204" pitchFamily="34" charset="0"/>
              <a:ea typeface="Arial"/>
              <a:cs typeface="Arial" panose="020B0604020202020204" pitchFamily="34" charset="0"/>
            </a:rPr>
            <a:t>Helmi–toukokuu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fi-FI" sz="1600" b="1" kern="1200">
              <a:solidFill>
                <a:srgbClr val="003399"/>
              </a:solidFill>
              <a:latin typeface="Arial" panose="020B0604020202020204" pitchFamily="34" charset="0"/>
              <a:ea typeface="Arial"/>
              <a:cs typeface="Arial" panose="020B0604020202020204" pitchFamily="34" charset="0"/>
            </a:rPr>
            <a:t>Mielenterveyden edistäminen työpaikalla</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fi-FI" sz="1600" b="1" kern="1200" dirty="0">
              <a:solidFill>
                <a:schemeClr val="tx2"/>
              </a:solidFill>
              <a:latin typeface="Arial" panose="020B0604020202020204" pitchFamily="34" charset="0"/>
              <a:ea typeface="Arial"/>
              <a:cs typeface="Arial" panose="020B0604020202020204" pitchFamily="34" charset="0"/>
            </a:rPr>
            <a:t>TEEMA 5</a:t>
          </a:r>
        </a:p>
        <a:p>
          <a:pPr marL="0" lvl="0" indent="0" algn="ctr" defTabSz="622300">
            <a:lnSpc>
              <a:spcPct val="90000"/>
            </a:lnSpc>
            <a:spcBef>
              <a:spcPct val="0"/>
            </a:spcBef>
            <a:spcAft>
              <a:spcPct val="35000"/>
            </a:spcAft>
            <a:buNone/>
          </a:pPr>
          <a:r>
            <a:rPr lang="fi-FI" sz="1600" b="0" i="1" kern="1200" dirty="0">
              <a:solidFill>
                <a:srgbClr val="003399"/>
              </a:solidFill>
              <a:latin typeface="Arial" panose="020B0604020202020204" pitchFamily="34" charset="0"/>
              <a:ea typeface="Arial"/>
              <a:cs typeface="Arial" panose="020B0604020202020204" pitchFamily="34" charset="0"/>
            </a:rPr>
            <a:t>Kesä–syyskuu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i-FI" sz="1200" b="1">
                <a:solidFill>
                  <a:schemeClr val="tx1"/>
                </a:solidFill>
                <a:effectLst/>
                <a:latin typeface="+mn-lt"/>
                <a:ea typeface="+mn-lt"/>
                <a:cs typeface="+mn-cs"/>
              </a:rPr>
              <a:t>Työn kaksitahoinen vaikutus mielenterveyteen</a:t>
            </a:r>
          </a:p>
          <a:p>
            <a:endParaRPr lang="en-GB" sz="1200" kern="1200">
              <a:solidFill>
                <a:schemeClr val="tx1"/>
              </a:solidFill>
              <a:effectLst/>
              <a:latin typeface="+mn-lt"/>
              <a:ea typeface="+mn-ea"/>
              <a:cs typeface="+mn-cs"/>
            </a:endParaRPr>
          </a:p>
          <a:p>
            <a:r>
              <a:rPr lang="fi-FI" sz="1200">
                <a:solidFill>
                  <a:schemeClr val="tx1"/>
                </a:solidFill>
                <a:effectLst/>
                <a:latin typeface="+mn-lt"/>
                <a:ea typeface="+mn-lt"/>
                <a:cs typeface="+mn-cs"/>
              </a:rPr>
              <a:t>Työ voi vaikuttaa myönteisesti mielenterveyteen tarjoamalla mielekkyyttä, rutiinia ja mahdollisuuden sosiaaliseen vuorovaikutukseen. </a:t>
            </a:r>
          </a:p>
          <a:p>
            <a:r>
              <a:rPr lang="fi-FI" sz="1200">
                <a:solidFill>
                  <a:schemeClr val="tx1"/>
                </a:solidFill>
                <a:effectLst/>
                <a:latin typeface="+mn-lt"/>
                <a:ea typeface="+mn-lt"/>
                <a:cs typeface="+mn-cs"/>
              </a:rPr>
              <a:t>Tämä pätee kuitenkin vain silloin, kun työ on hyvin organisoitu ja työympäristö antaa tukea. </a:t>
            </a:r>
          </a:p>
          <a:p>
            <a:endParaRPr lang="en-US" sz="1200" b="0" i="0" kern="1200">
              <a:solidFill>
                <a:schemeClr val="tx1"/>
              </a:solidFill>
              <a:effectLst/>
              <a:latin typeface="+mn-lt"/>
              <a:ea typeface="+mn-ea"/>
              <a:cs typeface="+mn-cs"/>
            </a:endParaRPr>
          </a:p>
          <a:p>
            <a:r>
              <a:rPr lang="fi-FI" sz="1200" b="1" i="0">
                <a:solidFill>
                  <a:schemeClr val="tx1"/>
                </a:solidFill>
                <a:effectLst/>
                <a:latin typeface="+mn-lt"/>
                <a:ea typeface="+mn-lt"/>
                <a:cs typeface="+mn-cs"/>
              </a:rPr>
              <a:t>Psykososiaaliset riskit</a:t>
            </a:r>
            <a:r>
              <a:rPr lang="fi-FI" sz="1200" i="0">
                <a:solidFill>
                  <a:schemeClr val="tx1"/>
                </a:solidFill>
                <a:effectLst/>
                <a:latin typeface="+mn-lt"/>
                <a:ea typeface="+mn-lt"/>
                <a:cs typeface="+mn-cs"/>
              </a:rPr>
              <a:t> </a:t>
            </a:r>
            <a:r>
              <a:rPr lang="fi-FI" sz="1200" b="0" i="0">
                <a:solidFill>
                  <a:schemeClr val="tx1"/>
                </a:solidFill>
                <a:effectLst/>
                <a:latin typeface="+mn-lt"/>
                <a:ea typeface="+mn-lt"/>
                <a:cs typeface="+mn-cs"/>
              </a:rPr>
              <a:t>voivat nopeasti kääntää nämä myönteiset vaikutukset päinvastaisiksi. Riskejä voivat olla muun muassa seuraavat: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suuri työmäärä ja aikapaine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työn huono organisointi (pitkät työpäivät, määräajat)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epäselvät roolit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puutteellinen viestintä ja heikko johtajuus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strike="sngStrike">
                <a:solidFill>
                  <a:schemeClr val="tx1"/>
                </a:solidFill>
                <a:effectLst/>
                <a:latin typeface="+mn-lt"/>
                <a:ea typeface="+mn-lt"/>
                <a:cs typeface="+mn-cs"/>
              </a:rPr>
              <a:t>Esi</a:t>
            </a:r>
            <a:r>
              <a:rPr lang="fi-FI" sz="1200" b="0" i="0" strike="sngStrike">
                <a:solidFill>
                  <a:srgbClr val="FF0000"/>
                </a:solidFill>
                <a:effectLst/>
                <a:latin typeface="+mn-lt"/>
                <a:ea typeface="+mn-lt"/>
                <a:cs typeface="+mn-cs"/>
              </a:rPr>
              <a:t>miesten </a:t>
            </a:r>
            <a:r>
              <a:rPr lang="fi-FI" sz="1200" b="0" i="0" strike="noStrike">
                <a:solidFill>
                  <a:srgbClr val="FF0000"/>
                </a:solidFill>
                <a:effectLst/>
                <a:latin typeface="+mn-lt"/>
                <a:ea typeface="+mn-lt"/>
                <a:cs typeface="+mn-cs"/>
              </a:rPr>
              <a:t>e</a:t>
            </a:r>
            <a:r>
              <a:rPr lang="fi-FI" sz="1200" b="0" i="0" strike="noStrike">
                <a:solidFill>
                  <a:srgbClr val="FF0000"/>
                </a:solidFill>
                <a:effectLst/>
                <a:highlight>
                  <a:srgbClr val="FFFF00"/>
                </a:highlight>
                <a:latin typeface="+mn-lt"/>
                <a:ea typeface="+mn-lt"/>
                <a:cs typeface="+mn-cs"/>
              </a:rPr>
              <a:t>sihenkilöiden </a:t>
            </a:r>
            <a:r>
              <a:rPr lang="fi-FI" sz="1200" b="0" i="0">
                <a:solidFill>
                  <a:schemeClr val="tx1"/>
                </a:solidFill>
                <a:effectLst/>
                <a:latin typeface="+mn-lt"/>
                <a:ea typeface="+mn-lt"/>
                <a:cs typeface="+mn-cs"/>
              </a:rPr>
              <a:t>tai kollegojen tuen puute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epäasiallinen kohtelu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seksuaalinen häirintä</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kolmannen osapuolen väkivalta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työn epävarmuus ja vähäinen arvostus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puutteellinen työ- ja yksityiselämän tasapaino </a:t>
            </a:r>
            <a:r>
              <a:rPr lang="fi-FI" sz="1200" b="0" i="0" strike="sngStrike">
                <a:solidFill>
                  <a:schemeClr val="tx1"/>
                </a:solidFill>
                <a:effectLst/>
                <a:latin typeface="+mn-lt"/>
                <a:ea typeface="+mn-lt"/>
                <a:cs typeface="+mn-cs"/>
              </a:rPr>
              <a:t>ja</a:t>
            </a:r>
            <a:r>
              <a:rPr lang="fi-FI" sz="1200" b="0" i="0">
                <a:solidFill>
                  <a:schemeClr val="tx1"/>
                </a:solidFill>
                <a:effectLst/>
                <a:latin typeface="+mn-lt"/>
                <a:ea typeface="+mn-lt"/>
                <a:cs typeface="+mn-cs"/>
              </a:rPr>
              <a: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a:solidFill>
                  <a:schemeClr val="tx1"/>
                </a:solidFill>
                <a:effectLst/>
                <a:latin typeface="+mn-lt"/>
                <a:ea typeface="+mn-lt"/>
                <a:cs typeface="+mn-cs"/>
              </a:rPr>
              <a:t>eristyneisyys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a:solidFill>
                  <a:schemeClr val="tx1"/>
                </a:solidFill>
                <a:effectLst/>
                <a:latin typeface="+mn-lt"/>
                <a:ea typeface="+mn-lt"/>
                <a:cs typeface="+mn-cs"/>
              </a:rPr>
              <a:t>vähäinen osallistuminen päätöksentekoon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a:solidFill>
                  <a:schemeClr val="tx1"/>
                </a:solidFill>
                <a:effectLst/>
                <a:latin typeface="+mn-lt"/>
                <a:ea typeface="+mn-lt"/>
                <a:cs typeface="+mn-cs"/>
              </a:rPr>
              <a:t>itsenäisyyden ja työskentelytapoihin liittyvien vaikutusmahdollisuuksien puuttuminen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a:solidFill>
                  <a:schemeClr val="tx1"/>
                </a:solidFill>
                <a:effectLst/>
                <a:latin typeface="+mn-lt"/>
                <a:ea typeface="+mn-lt"/>
                <a:cs typeface="+mn-cs"/>
              </a:rPr>
              <a:t>puutteellinen viestintä työpaikalla tehdyistä muutoksista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a:solidFill>
                  <a:schemeClr val="tx1"/>
                </a:solidFill>
                <a:effectLst/>
                <a:latin typeface="+mn-lt"/>
                <a:ea typeface="+mn-lt"/>
                <a:cs typeface="+mn-cs"/>
              </a:rPr>
              <a:t>henkiset vaatimukset</a:t>
            </a:r>
            <a:r>
              <a:rPr lang="fi-FI" sz="1200" strike="sngStrike">
                <a:solidFill>
                  <a:schemeClr val="tx1"/>
                </a:solidFill>
                <a:effectLst/>
                <a:latin typeface="+mn-lt"/>
                <a:ea typeface="+mn-lt"/>
                <a:cs typeface="+mn-cs"/>
              </a:rPr>
              <a:t>, kun ollaan tekemisissä haastavien </a:t>
            </a:r>
            <a:r>
              <a:rPr lang="fi-FI" sz="1200" strike="noStrike">
                <a:solidFill>
                  <a:schemeClr val="tx1"/>
                </a:solidFill>
                <a:effectLst/>
                <a:latin typeface="+mn-lt"/>
                <a:ea typeface="+mn-lt"/>
                <a:cs typeface="+mn-cs"/>
              </a:rPr>
              <a:t> </a:t>
            </a:r>
            <a:r>
              <a:rPr lang="fi-FI" sz="1200" strike="noStrike">
                <a:solidFill>
                  <a:srgbClr val="FF0000"/>
                </a:solidFill>
                <a:effectLst/>
                <a:latin typeface="+mn-lt"/>
                <a:ea typeface="+mn-lt"/>
                <a:cs typeface="+mn-cs"/>
              </a:rPr>
              <a:t>haastavissa tilanteissa </a:t>
            </a:r>
            <a:r>
              <a:rPr lang="fi-FI" sz="1200">
                <a:solidFill>
                  <a:schemeClr val="tx1"/>
                </a:solidFill>
                <a:effectLst/>
                <a:latin typeface="+mn-lt"/>
                <a:ea typeface="+mn-lt"/>
                <a:cs typeface="+mn-cs"/>
              </a:rPr>
              <a:t>asiakkaiden, potilaiden, oppilaiden tai toimeksiantajien kanssa.</a:t>
            </a:r>
          </a:p>
          <a:p>
            <a:pPr fontAlgn="t"/>
            <a:endParaRPr lang="en-US" sz="1200" b="0" i="0" kern="1200">
              <a:solidFill>
                <a:schemeClr val="tx1"/>
              </a:solidFill>
              <a:effectLst/>
              <a:latin typeface="+mn-lt"/>
              <a:ea typeface="+mn-ea"/>
              <a:cs typeface="+mn-cs"/>
            </a:endParaRPr>
          </a:p>
          <a:p>
            <a:pPr fontAlgn="t"/>
            <a:r>
              <a:rPr lang="fi-FI" sz="1200" b="1" i="0">
                <a:solidFill>
                  <a:schemeClr val="tx1"/>
                </a:solidFill>
                <a:effectLst/>
                <a:latin typeface="+mn-lt"/>
                <a:ea typeface="+mn-lt"/>
                <a:cs typeface="+mn-cs"/>
              </a:rPr>
              <a:t>Jos näitä riskejä ei tunnisteta eikä niihin puututa järjestelmällisesti, ne voivat vakavasti heikentää työntekijöiden hyvinvointia</a:t>
            </a:r>
            <a:r>
              <a:rPr lang="fi-FI" sz="1200" b="0" i="0">
                <a:solidFill>
                  <a:schemeClr val="tx1"/>
                </a:solidFill>
                <a:effectLst/>
                <a:latin typeface="+mn-lt"/>
                <a:ea typeface="+mn-lt"/>
                <a:cs typeface="+mn-cs"/>
              </a:rPr>
              <a:t>. Tämä voi johtaa työuupumukseen, ahdistukseen, masennukseen ja muihin terveysongelmiin. </a:t>
            </a:r>
          </a:p>
          <a:p>
            <a:endParaRPr lang="en-GB" sz="1200" kern="1200">
              <a:solidFill>
                <a:schemeClr val="tx1"/>
              </a:solidFill>
              <a:effectLst/>
              <a:latin typeface="+mn-lt"/>
              <a:ea typeface="+mn-ea"/>
              <a:cs typeface="+mn-cs"/>
            </a:endParaRPr>
          </a:p>
          <a:p>
            <a:r>
              <a:rPr lang="fi-FI" sz="1200" b="1">
                <a:solidFill>
                  <a:schemeClr val="tx1"/>
                </a:solidFill>
                <a:effectLst/>
                <a:latin typeface="+mn-lt"/>
                <a:ea typeface="+mn-lt"/>
                <a:cs typeface="+mn-cs"/>
              </a:rPr>
              <a:t>Hyvä psykososiaalinen työympäristö hyödyttää kaikkia</a:t>
            </a:r>
            <a:r>
              <a:rPr lang="fi-FI" sz="1200">
                <a:solidFill>
                  <a:schemeClr val="tx1"/>
                </a:solidFill>
                <a:effectLst/>
                <a:latin typeface="+mn-lt"/>
                <a:ea typeface="+mn-lt"/>
                <a:cs typeface="+mn-cs"/>
              </a:rPr>
              <a:t>. Työntekijät tuntevat olevansa turvassa, arvostettuja ja kykeneviä selviytymään työn vaatimuksista. Työnantajat saavat sitoutuneempaa, tuottavampaa ja uskollisempaa työvoimaa. Yhteiskunta hyötyy terveydenhuollon kustannusten alenemisesta, sairauspoissaolojen ja työkyvyttömyysjärjestelmien vähenemisestä sekä vahvemmista yhteisöistä.</a:t>
            </a:r>
          </a:p>
          <a:p>
            <a:endParaRPr lang="en-GB" sz="1200" kern="1200">
              <a:solidFill>
                <a:schemeClr val="tx1"/>
              </a:solidFill>
              <a:effectLst/>
              <a:latin typeface="+mn-lt"/>
              <a:ea typeface="+mn-ea"/>
              <a:cs typeface="+mn-cs"/>
            </a:endParaRPr>
          </a:p>
          <a:p>
            <a:pPr fontAlgn="t"/>
            <a:r>
              <a:rPr lang="fi-FI" sz="1200" b="1" i="0">
                <a:solidFill>
                  <a:schemeClr val="tx1"/>
                </a:solidFill>
                <a:effectLst/>
                <a:latin typeface="+mn-lt"/>
                <a:ea typeface="+mn-lt"/>
                <a:cs typeface="+mn-cs"/>
              </a:rPr>
              <a:t>Työterveyden ja -turvallisuuden näkökulmasta</a:t>
            </a:r>
            <a:r>
              <a:rPr lang="fi-FI" sz="1200" b="0" i="0">
                <a:solidFill>
                  <a:schemeClr val="tx1"/>
                </a:solidFill>
                <a:effectLst/>
                <a:latin typeface="+mn-lt"/>
                <a:ea typeface="+mn-lt"/>
                <a:cs typeface="+mn-cs"/>
              </a:rPr>
              <a:t> </a:t>
            </a:r>
            <a:r>
              <a:rPr lang="fi-FI" sz="1200" b="1" i="0">
                <a:solidFill>
                  <a:schemeClr val="tx1"/>
                </a:solidFill>
                <a:effectLst/>
                <a:latin typeface="+mn-lt"/>
                <a:ea typeface="+mn-lt"/>
                <a:cs typeface="+mn-cs"/>
              </a:rPr>
              <a:t>ennaltaehkäisy ja asianmukainen riskinhallinta ovatkin olennaisen tärkeitä sen varmistamiseksi, että työ pysyy myönteisenä</a:t>
            </a:r>
            <a:r>
              <a:rPr lang="fi-FI" sz="1200" b="0" i="0">
                <a:solidFill>
                  <a:schemeClr val="tx1"/>
                </a:solidFill>
                <a:effectLst/>
                <a:latin typeface="+mn-lt"/>
                <a:ea typeface="+mn-lt"/>
                <a:cs typeface="+mn-cs"/>
              </a:rPr>
              <a:t>, ei haitallisena mielenterveyteen vaikuttavana tekijänä.</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fi-FI" b="1"/>
              <a:t>Mielenterveys on erottamaton osa terveyttä. </a:t>
            </a:r>
            <a:r>
              <a:rPr lang="fi-FI"/>
              <a:t>Hyvä mielenterveys on olotila, jossa ihmiset työskentelevät täysitehoisesti, selviytyvät hyvin jokapäiväisestä stressistä ja osallistuvat yhteisön toimintaan. </a:t>
            </a:r>
          </a:p>
          <a:p>
            <a:pPr marL="0" indent="0">
              <a:buFont typeface="Wingdings" panose="05000000000000000000" pitchFamily="2" charset="2"/>
              <a:buNone/>
            </a:pPr>
            <a:endParaRPr lang="en-US" b="1"/>
          </a:p>
          <a:p>
            <a:pPr marL="0" indent="0">
              <a:buFont typeface="Wingdings" panose="05000000000000000000" pitchFamily="2" charset="2"/>
              <a:buNone/>
            </a:pPr>
            <a:r>
              <a:rPr lang="fi-FI" b="1"/>
              <a:t>Hyvä mielenterveys on tuottavan talouden ja osallistavan yhteiskunnan edellytys</a:t>
            </a:r>
            <a:r>
              <a:rPr lang="fi-FI" b="0"/>
              <a:t>, eikä se rajoitu pelkästään yksilön tai perheen henkilökohtaisiin asioihin</a:t>
            </a:r>
            <a:r>
              <a:rPr lang="fi-FI" b="1"/>
              <a:t>.</a:t>
            </a:r>
          </a:p>
          <a:p>
            <a:pPr marL="0" indent="0">
              <a:buFont typeface="Wingdings" panose="05000000000000000000" pitchFamily="2" charset="2"/>
              <a:buNone/>
            </a:pPr>
            <a:endParaRPr lang="en-US"/>
          </a:p>
          <a:p>
            <a:pPr marL="0" indent="0">
              <a:buFont typeface="Wingdings" panose="05000000000000000000" pitchFamily="2" charset="2"/>
              <a:buNone/>
            </a:pPr>
            <a:r>
              <a:rPr lang="fi-FI" b="1"/>
              <a:t>Hyvä mielenterveys tai mielenterveysongelmat eivät synny tyhjiössä; niihin vaikuttavat niin henkilökohtaiset kuin ulkoisetkin tekijät</a:t>
            </a:r>
            <a:r>
              <a:rPr lang="fi-FI"/>
              <a:t>. Mielenterveys heijastaa yhteiskunnan, talouden ja ympäristön tilaa ja on niiden vaikutuksen alainen, ja lisäksi ympäröivän maailman tilanne vaikuttaa. </a:t>
            </a:r>
            <a:r>
              <a:rPr lang="fi-FI" b="1"/>
              <a:t>Lähde</a:t>
            </a:r>
            <a:r>
              <a:rPr lang="fi-FI"/>
              <a:t>: https://health.ec.europa.eu/document/download/cef45b6d-a871-44d5-9d62-3cecc47eda89_en?filename=com_2023_298_1_act_en.pdf. </a:t>
            </a:r>
          </a:p>
          <a:p>
            <a:pPr marL="0" indent="0">
              <a:buFont typeface="Wingdings" panose="05000000000000000000" pitchFamily="2" charset="2"/>
              <a:buNone/>
            </a:pPr>
            <a:endParaRPr lang="en-US"/>
          </a:p>
          <a:p>
            <a:pPr lvl="0"/>
            <a:r>
              <a:rPr lang="fi-FI" sz="1200" b="0">
                <a:solidFill>
                  <a:schemeClr val="tx1"/>
                </a:solidFill>
                <a:effectLst/>
                <a:latin typeface="+mn-lt"/>
                <a:ea typeface="+mn-lt"/>
                <a:cs typeface="+mn-cs"/>
              </a:rPr>
              <a:t>Yleisten lukujen mukaan </a:t>
            </a:r>
            <a:r>
              <a:rPr lang="fi-FI" sz="1200" b="1">
                <a:solidFill>
                  <a:schemeClr val="tx1"/>
                </a:solidFill>
                <a:effectLst/>
                <a:latin typeface="+mn-lt"/>
                <a:ea typeface="+mn-lt"/>
                <a:cs typeface="+mn-cs"/>
              </a:rPr>
              <a:t>COVID-19-pandemian jälkeen </a:t>
            </a:r>
            <a:r>
              <a:rPr lang="fi-FI" sz="1200" b="0">
                <a:solidFill>
                  <a:schemeClr val="tx1"/>
                </a:solidFill>
                <a:effectLst/>
                <a:latin typeface="+mn-lt"/>
                <a:ea typeface="+mn-lt"/>
                <a:cs typeface="+mn-cs"/>
              </a:rPr>
              <a:t>sen väestönosan osuus, joka ilmoitti kärsineensä </a:t>
            </a:r>
            <a:r>
              <a:rPr lang="fi-FI" sz="1200" b="1">
                <a:solidFill>
                  <a:schemeClr val="tx1"/>
                </a:solidFill>
                <a:effectLst/>
                <a:latin typeface="+mn-lt"/>
                <a:ea typeface="+mn-lt"/>
                <a:cs typeface="+mn-cs"/>
              </a:rPr>
              <a:t>mielenterveysongelmista viimeisten 12 kuukauden aikana, nousi 46 prosenttiin </a:t>
            </a:r>
            <a:r>
              <a:rPr lang="fi-FI" sz="1200" b="0">
                <a:solidFill>
                  <a:schemeClr val="tx1"/>
                </a:solidFill>
                <a:effectLst/>
                <a:latin typeface="+mn-lt"/>
                <a:ea typeface="+mn-lt"/>
                <a:cs typeface="+mn-cs"/>
              </a:rPr>
              <a:t>(verrattuna yhteen henkilöön kuudesta ennen COVID-19-pandemiaa), ja 62 prosenttia EU:n kansalaisista kertoo, että viimeaikaiset tapahtumat maailmalla </a:t>
            </a:r>
            <a:r>
              <a:rPr lang="fi-FI" sz="1200">
                <a:solidFill>
                  <a:schemeClr val="tx1"/>
                </a:solidFill>
                <a:effectLst/>
                <a:latin typeface="+mn-lt"/>
                <a:ea typeface="+mn-lt"/>
                <a:cs typeface="+mn-cs"/>
              </a:rPr>
              <a:t>(muun muassa ilmastonmuutos ja Venäjän Ukrainaan kohdistama hyökkäys) ovat vaikuttaneet jonkin verran tai merkittävästi heidän mielenterveyteensä. </a:t>
            </a:r>
            <a:r>
              <a:rPr lang="fi-FI" sz="1200" u="sng">
                <a:solidFill>
                  <a:schemeClr val="tx1"/>
                </a:solidFill>
                <a:effectLst/>
                <a:latin typeface="+mn-lt"/>
                <a:ea typeface="+mn-lt"/>
                <a:cs typeface="+mn-cs"/>
                <a:hlinkClick r:id="rId3"/>
              </a:rPr>
              <a:t>EU:n laaja-alainen mielenterveysstrategia (2023)</a:t>
            </a:r>
            <a:r>
              <a:rPr lang="fi-FI" sz="1200" u="none">
                <a:solidFill>
                  <a:schemeClr val="tx1"/>
                </a:solidFill>
                <a:effectLst/>
                <a:latin typeface="+mn-lt"/>
                <a:ea typeface="+mn-lt"/>
                <a:cs typeface="+mn-cs"/>
              </a:rPr>
              <a:t> ja</a:t>
            </a:r>
            <a:r>
              <a:rPr lang="fi-FI" sz="1200">
                <a:solidFill>
                  <a:schemeClr val="tx1"/>
                </a:solidFill>
                <a:effectLst/>
                <a:latin typeface="+mn-lt"/>
                <a:ea typeface="+mn-lt"/>
                <a:cs typeface="+mn-cs"/>
              </a:rPr>
              <a:t> </a:t>
            </a:r>
            <a:r>
              <a:rPr lang="fi-FI" sz="1200" u="sng">
                <a:solidFill>
                  <a:schemeClr val="tx1"/>
                </a:solidFill>
                <a:effectLst/>
                <a:latin typeface="+mn-lt"/>
                <a:ea typeface="+mn-lt"/>
                <a:cs typeface="+mn-cs"/>
                <a:hlinkClick r:id="rId4"/>
              </a:rPr>
              <a:t>https://europa.eu/eurobarometer/surveys/detail/3032</a:t>
            </a:r>
            <a:r>
              <a:rPr lang="fi-FI" sz="1200">
                <a:solidFill>
                  <a:schemeClr val="tx1"/>
                </a:solidFill>
                <a:effectLst/>
                <a:latin typeface="+mn-lt"/>
                <a:ea typeface="+mn-lt"/>
                <a:cs typeface="+mn-cs"/>
              </a:rPr>
              <a:t> </a:t>
            </a:r>
          </a:p>
          <a:p>
            <a:pPr marL="0" indent="0">
              <a:buFont typeface="Wingdings" panose="05000000000000000000" pitchFamily="2" charset="2"/>
              <a:buNone/>
            </a:pPr>
            <a:endParaRPr lang="en-US"/>
          </a:p>
          <a:p>
            <a:pPr fontAlgn="t"/>
            <a:r>
              <a:rPr lang="fi-FI" sz="1200" b="0" i="0">
                <a:solidFill>
                  <a:schemeClr val="tx1"/>
                </a:solidFill>
                <a:effectLst/>
                <a:latin typeface="+mn-lt"/>
                <a:ea typeface="+mn-lt"/>
                <a:cs typeface="+mn-cs"/>
              </a:rPr>
              <a:t>Yksilön kärsimys ja taloudellinen rasite ovat merkittäviä. </a:t>
            </a:r>
            <a:r>
              <a:rPr lang="fi-FI" sz="1200" b="1" i="0">
                <a:solidFill>
                  <a:schemeClr val="tx1"/>
                </a:solidFill>
                <a:effectLst/>
                <a:latin typeface="+mn-lt"/>
                <a:ea typeface="+mn-lt"/>
                <a:cs typeface="+mn-cs"/>
              </a:rPr>
              <a:t>Mielenterveysongelmien arvioidaan aiheuttavan EU:ssa vuosittain noin 76 miljardin euron terveydenhuoltokustannukset. Tämä vastaa noin 6 prosenttia terveydenhuollon kokonaismenoista. </a:t>
            </a:r>
            <a:r>
              <a:rPr lang="fi-FI" sz="1200" b="0" i="0">
                <a:solidFill>
                  <a:schemeClr val="tx1"/>
                </a:solidFill>
                <a:effectLst/>
                <a:latin typeface="+mn-lt"/>
                <a:ea typeface="+mn-lt"/>
                <a:cs typeface="+mn-cs"/>
              </a:rPr>
              <a:t>Suuri osa näistä kustannuksista johtuu siitä, että mielenterveyden häiriöt usein pahentavat fyysisiä terveysongelmia, mikä johtaa monimutkaisempiin ja kalliimpiin hoitoihin.</a:t>
            </a:r>
          </a:p>
          <a:p>
            <a:pPr fontAlgn="t"/>
            <a:endParaRPr lang="en-US" sz="1200" b="1" i="0" kern="1200">
              <a:solidFill>
                <a:schemeClr val="tx1"/>
              </a:solidFill>
              <a:effectLst/>
              <a:latin typeface="+mn-lt"/>
              <a:ea typeface="+mn-ea"/>
              <a:cs typeface="+mn-cs"/>
            </a:endParaRPr>
          </a:p>
          <a:p>
            <a:pPr fontAlgn="t"/>
            <a:r>
              <a:rPr lang="fi-FI" sz="1200" b="1" i="0">
                <a:solidFill>
                  <a:schemeClr val="tx1"/>
                </a:solidFill>
                <a:effectLst/>
                <a:latin typeface="+mn-lt"/>
                <a:ea typeface="+mn-lt"/>
                <a:cs typeface="+mn-cs"/>
              </a:rPr>
              <a:t>Vaikutus työmarkkinoihin on huomattava. Mielenterveysongelmien ennustetaan vähentävän bruttokansantuotetta </a:t>
            </a:r>
            <a:r>
              <a:rPr lang="fi-FI" sz="1200" b="0" i="0">
                <a:solidFill>
                  <a:schemeClr val="tx1"/>
                </a:solidFill>
                <a:effectLst/>
                <a:latin typeface="+mn-lt"/>
                <a:ea typeface="+mn-lt"/>
                <a:cs typeface="+mn-cs"/>
              </a:rPr>
              <a:t>(BKT) </a:t>
            </a:r>
            <a:r>
              <a:rPr lang="fi-FI" sz="1200" b="1" i="0">
                <a:solidFill>
                  <a:schemeClr val="tx1"/>
                </a:solidFill>
                <a:effectLst/>
                <a:latin typeface="+mn-lt"/>
                <a:ea typeface="+mn-lt"/>
                <a:cs typeface="+mn-cs"/>
              </a:rPr>
              <a:t>keskimäärin 1,7 prosenttia vuodessa vuosina 2025–2050</a:t>
            </a:r>
            <a:r>
              <a:rPr lang="fi-FI" sz="1200" b="0" i="0">
                <a:solidFill>
                  <a:schemeClr val="tx1"/>
                </a:solidFill>
                <a:effectLst/>
                <a:latin typeface="+mn-lt"/>
                <a:ea typeface="+mn-lt"/>
                <a:cs typeface="+mn-cs"/>
              </a:rPr>
              <a:t>. Toisin sanoen BKT voisi olla kunakin vuonna 1,7 prosenttia korkeampi, jos mielenterveysongelmia ei olisi. Tämä taloudellinen menetys johtuu suurelta osin työvoimaosuuden pienenemisestä, poissaolojen lisääntymisestä sekä sairausläsnäoloista, eli tilanteesta, jossa työntekijät ovat töissä sairaudesta tai loukkaantumisesta huolimatta, vaikka tila estää työskentelemästä tehokkaasti. https://www.oecd.org/en/publications/the-economic-case-for-preventing-mental-ill-health_16668f16-en.html </a:t>
            </a: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fi-FI" b="0" u="sng">
                <a:solidFill>
                  <a:srgbClr val="92D050"/>
                </a:solidFill>
                <a:hlinkClick r:id="rId3">
                  <a:extLst>
                    <a:ext uri="{A12FA001-AC4F-418D-AE19-62706E023703}">
                      <ahyp:hlinkClr xmlns:ahyp="http://schemas.microsoft.com/office/drawing/2018/hyperlinkcolor" val="tx"/>
                    </a:ext>
                  </a:extLst>
                </a:hlinkClick>
              </a:rPr>
              <a:t>Vuoden 2025 OSH </a:t>
            </a:r>
            <a:r>
              <a:rPr lang="fi-FI" b="0" u="sng" err="1">
                <a:solidFill>
                  <a:srgbClr val="92D050"/>
                </a:solidFill>
                <a:hlinkClick r:id="rId3">
                  <a:extLst>
                    <a:ext uri="{A12FA001-AC4F-418D-AE19-62706E023703}">
                      <ahyp:hlinkClr xmlns:ahyp="http://schemas.microsoft.com/office/drawing/2018/hyperlinkcolor" val="tx"/>
                    </a:ext>
                  </a:extLst>
                </a:hlinkClick>
              </a:rPr>
              <a:t>Pulse</a:t>
            </a:r>
            <a:r>
              <a:rPr lang="fi-FI" b="0" u="sng">
                <a:solidFill>
                  <a:srgbClr val="92D050"/>
                </a:solidFill>
                <a:hlinkClick r:id="rId3">
                  <a:extLst>
                    <a:ext uri="{A12FA001-AC4F-418D-AE19-62706E023703}">
                      <ahyp:hlinkClr xmlns:ahyp="http://schemas.microsoft.com/office/drawing/2018/hyperlinkcolor" val="tx"/>
                    </a:ext>
                  </a:extLst>
                </a:hlinkClick>
              </a:rPr>
              <a:t> -työntekijätutkimuksen</a:t>
            </a:r>
            <a:r>
              <a:rPr lang="fi-FI" b="0" u="none">
                <a:solidFill>
                  <a:srgbClr val="92D050"/>
                </a:solidFill>
              </a:rPr>
              <a:t> </a:t>
            </a:r>
            <a:r>
              <a:rPr lang="fi-FI">
                <a:hlinkClick r:id="rId3"/>
              </a:rPr>
              <a:t>https://osha.europa.eu/fi/facts-and-figures/osh-pulse/climate-digital-change</a:t>
            </a:r>
            <a:r>
              <a:rPr lang="fi-FI" b="0"/>
              <a:t> mukaan</a:t>
            </a:r>
            <a:r>
              <a:rPr lang="fi-FI"/>
              <a:t> yli </a:t>
            </a:r>
            <a:r>
              <a:rPr lang="fi-FI" b="1"/>
              <a:t>neljä kymmenestä työntekijästä eri puolilla EU:ta (44 prosenttia)</a:t>
            </a:r>
            <a:r>
              <a:rPr lang="fi-FI"/>
              <a:t> ilmoittaa </a:t>
            </a:r>
            <a:r>
              <a:rPr lang="fi-FI" b="1"/>
              <a:t>altistuvansa kovalle aikapaineelle</a:t>
            </a:r>
            <a:r>
              <a:rPr lang="fi-FI"/>
              <a:t> </a:t>
            </a:r>
            <a:r>
              <a:rPr lang="fi-FI" b="0"/>
              <a:t>tai </a:t>
            </a:r>
            <a:r>
              <a:rPr lang="fi-FI" b="1"/>
              <a:t>työn aiheuttamalle ylikuormitukselle</a:t>
            </a:r>
            <a:r>
              <a:rPr lang="fi-FI"/>
              <a:t>. </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fi-FI"/>
              <a:t>Monet työntekijät kokevat, että heidän työnsä vaikuttaa kielteisesti heidän terveyteensä:</a:t>
            </a:r>
          </a:p>
          <a:p>
            <a:pPr marL="628650" lvl="1" indent="-171450">
              <a:buFont typeface="Arial" panose="020B0604020202020204" pitchFamily="34" charset="0"/>
              <a:buChar char="•"/>
            </a:pPr>
            <a:r>
              <a:rPr lang="fi-FI">
                <a:solidFill>
                  <a:schemeClr val="tx2"/>
                </a:solidFill>
              </a:rPr>
              <a:t>37 prosenttia työntekijöistä kärsii yleisestä väsymyksestä. </a:t>
            </a:r>
          </a:p>
          <a:p>
            <a:pPr marL="628650" lvl="1" indent="-171450">
              <a:buFont typeface="Arial" panose="020B0604020202020204" pitchFamily="34" charset="0"/>
              <a:buChar char="•"/>
            </a:pPr>
            <a:r>
              <a:rPr lang="fi-FI">
                <a:solidFill>
                  <a:schemeClr val="tx2"/>
                </a:solidFill>
              </a:rPr>
              <a:t>Työntekijöistä 29 prosenttia kärsii stressistä, masennuksesta tai ahdistuksesta</a:t>
            </a:r>
            <a:r>
              <a:rPr lang="fi-FI"/>
              <a:t>.</a:t>
            </a:r>
          </a:p>
          <a:p>
            <a:pPr marL="0" indent="0">
              <a:buFont typeface="Arial" panose="020B0604020202020204" pitchFamily="34" charset="0"/>
              <a:buNone/>
            </a:pPr>
            <a:endParaRPr lang="en-US" u="none"/>
          </a:p>
          <a:p>
            <a:pPr marL="171450" indent="-171450">
              <a:buFont typeface="Arial" panose="020B0604020202020204" pitchFamily="34" charset="0"/>
              <a:buChar char="•"/>
            </a:pPr>
            <a:r>
              <a:rPr lang="fi-FI"/>
              <a:t>Yhteensä 44 prosenttia työntekijöistä ilmoittaa altistuvansa työssään koville aikataulupaineille tai ylikuormitukselle. Tämä vaihtelee suuresti EU:n jäsenvaltioiden välillä. </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fi-FI"/>
              <a:t>Psykososiaalisille riskeille altistuminen työssä voi aiheuttaa erilaisia seurauksia, kuten ahdistusta, masennusta ja työuupumusta. </a:t>
            </a:r>
          </a:p>
          <a:p>
            <a:pPr marL="0" indent="0">
              <a:buFont typeface="Arial" panose="020B0604020202020204" pitchFamily="34" charset="0"/>
              <a:buNone/>
            </a:pPr>
            <a:endParaRPr lang="en-US"/>
          </a:p>
          <a:p>
            <a:pPr marL="171450" indent="-171450">
              <a:buFont typeface="Arial" panose="020B0604020202020204" pitchFamily="34" charset="0"/>
              <a:buChar char="•"/>
            </a:pPr>
            <a:r>
              <a:rPr lang="fi-FI"/>
              <a:t>Yksilön kärsimyksen lisäksi yrityksille aiheutuu huomattavaa haittaa toistuvien poissaolojen, sairasläsnäolojen sekä henkilöstön vaihtuvuuden seurauksista.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i-FI"/>
              <a:t>Esitetyissä tiedoissa </a:t>
            </a:r>
            <a:r>
              <a:rPr lang="fi-FI" b="1"/>
              <a:t>vertaillaan joitakin organisaatioiden ja työntekijöiden kokemia psykososiaalisia riskejä työssä</a:t>
            </a:r>
            <a:r>
              <a:rPr lang="fi-FI"/>
              <a:t>, kuten aikapainetta, puutteellista viestintää ja yhteistyötä sekä työntekijöiden osallistumista.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i-FI" dirty="0"/>
              <a:t>Kaaviossa esitetään organisaatioissa esiintyvien psykososiaalisten riskien kehitys vuosina 2024 ja 2019. Näihin riskeihin kuuluvat seuraavat: </a:t>
            </a:r>
          </a:p>
          <a:p>
            <a:pPr marL="171450" indent="-171450">
              <a:buFont typeface="Arial" panose="020B0604020202020204" pitchFamily="34" charset="0"/>
              <a:buChar char="•"/>
            </a:pPr>
            <a:r>
              <a:rPr lang="fi-FI" dirty="0"/>
              <a:t>haastavat tilanteet asiakkaiden, potilaiden, oppilaiden tai muiden vastaavien tahojen kanssa.  </a:t>
            </a:r>
            <a:endParaRPr lang="fi-FI" strike="sngStrike" dirty="0">
              <a:effectLst>
                <a:outerShdw blurRad="38100" dist="38100" dir="2700000" algn="tl">
                  <a:srgbClr val="000000">
                    <a:alpha val="43137"/>
                  </a:srgbClr>
                </a:outerShdw>
              </a:effectLst>
            </a:endParaRPr>
          </a:p>
          <a:p>
            <a:pPr marL="171450" indent="-171450">
              <a:buFont typeface="Arial" panose="020B0604020202020204" pitchFamily="34" charset="0"/>
              <a:buChar char="•"/>
            </a:pPr>
            <a:r>
              <a:rPr lang="fi-FI" strike="noStrike" dirty="0">
                <a:effectLst>
                  <a:outerShdw blurRad="38100" dist="38100" dir="2700000" algn="tl">
                    <a:srgbClr val="000000">
                      <a:alpha val="43137"/>
                    </a:srgbClr>
                  </a:outerShdw>
                </a:effectLst>
              </a:rPr>
              <a:t>aikapaine</a:t>
            </a:r>
          </a:p>
          <a:p>
            <a:pPr marL="171450" indent="-171450">
              <a:buFont typeface="Arial" panose="020B0604020202020204" pitchFamily="34" charset="0"/>
              <a:buChar char="•"/>
            </a:pPr>
            <a:r>
              <a:rPr lang="fi-FI" dirty="0"/>
              <a:t>puutteellinen viestintä tai yhteistyö organisaation kanssa </a:t>
            </a:r>
          </a:p>
          <a:p>
            <a:pPr marL="171450" indent="-171450">
              <a:buFont typeface="Arial" panose="020B0604020202020204" pitchFamily="34" charset="0"/>
              <a:buChar char="•"/>
            </a:pPr>
            <a:r>
              <a:rPr lang="fi-FI" dirty="0"/>
              <a:t>pitkät työvuorot tai epäsäännölliset työajat</a:t>
            </a:r>
          </a:p>
          <a:p>
            <a:pPr marL="171450" indent="-171450">
              <a:buFont typeface="Arial" panose="020B0604020202020204" pitchFamily="34" charset="0"/>
              <a:buChar char="•"/>
            </a:pPr>
            <a:r>
              <a:rPr lang="fi-FI" dirty="0"/>
              <a:t>työpaikan menettämisen pelko. </a:t>
            </a:r>
          </a:p>
          <a:p>
            <a:pPr marL="0" indent="0">
              <a:buFont typeface="Arial" panose="020B0604020202020204" pitchFamily="34" charset="0"/>
              <a:buNone/>
            </a:pPr>
            <a:r>
              <a:rPr lang="fi-FI" b="1" dirty="0"/>
              <a:t>Lähde</a:t>
            </a:r>
            <a:r>
              <a:rPr lang="fi-FI" dirty="0"/>
              <a:t>: </a:t>
            </a:r>
            <a:r>
              <a:rPr lang="fi-FI" sz="1200" dirty="0">
                <a:solidFill>
                  <a:schemeClr val="tx1"/>
                </a:solidFill>
                <a:effectLst/>
                <a:latin typeface="+mn-lt"/>
                <a:ea typeface="+mn-lt"/>
                <a:cs typeface="+mn-cs"/>
              </a:rPr>
              <a:t>ESENER 2024 – Perusta: EU:n 27 jäsenvaltiossa toimivat yritykset</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fi-FI" b="1"/>
              <a:t>Kampanja ilmentää EU:n laajempaa tavoitetta</a:t>
            </a:r>
            <a:r>
              <a:rPr lang="fi-FI"/>
              <a:t> edistää vahvaa ennaltaehkäisykulttuuria ja ottaa mielenterveys huomioon työpaikoilla: </a:t>
            </a:r>
          </a:p>
          <a:p>
            <a:pPr marL="171450" indent="-171450">
              <a:buFont typeface="Arial" panose="020B0604020202020204" pitchFamily="34" charset="0"/>
              <a:buChar char="•"/>
            </a:pPr>
            <a:r>
              <a:rPr lang="fi-FI" b="0" u="sng">
                <a:hlinkClick r:id="rId3"/>
              </a:rPr>
              <a:t>työterveyttä ja -turvallisuutta koskeva EU:n strategiakehys 2021–2027</a:t>
            </a:r>
          </a:p>
          <a:p>
            <a:pPr marL="171450" indent="-171450">
              <a:buFont typeface="Arial" panose="020B0604020202020204" pitchFamily="34" charset="0"/>
              <a:buChar char="•"/>
            </a:pPr>
            <a:r>
              <a:rPr lang="fi-FI" b="0">
                <a:hlinkClick r:id="rId4"/>
              </a:rPr>
              <a:t>EU:n laaja-alainen mielenterveysstrategia </a:t>
            </a:r>
          </a:p>
          <a:p>
            <a:endParaRPr lang="en-GB"/>
          </a:p>
          <a:p>
            <a:r>
              <a:rPr lang="fi-FI" sz="1200" b="1">
                <a:solidFill>
                  <a:schemeClr val="tx1"/>
                </a:solidFill>
                <a:effectLst/>
                <a:latin typeface="+mn-lt"/>
                <a:ea typeface="+mn-lt"/>
                <a:cs typeface="+mn-cs"/>
              </a:rPr>
              <a:t>Mikä kampanjan tavoite on? </a:t>
            </a:r>
          </a:p>
          <a:p>
            <a:r>
              <a:rPr lang="fi-FI" sz="1200">
                <a:solidFill>
                  <a:schemeClr val="tx1"/>
                </a:solidFill>
                <a:effectLst/>
                <a:latin typeface="+mn-lt"/>
                <a:ea typeface="+mn-lt"/>
                <a:cs typeface="+mn-cs"/>
              </a:rPr>
              <a:t>Vuosien 2026–2028 </a:t>
            </a:r>
            <a:r>
              <a:rPr lang="fi-FI" sz="1200" u="sng">
                <a:solidFill>
                  <a:schemeClr val="tx1"/>
                </a:solidFill>
                <a:effectLst/>
                <a:latin typeface="+mn-lt"/>
                <a:ea typeface="+mn-lt"/>
                <a:cs typeface="+mn-cs"/>
                <a:hlinkClick r:id="rId5"/>
              </a:rPr>
              <a:t>Terveellinen työ -kampanjan </a:t>
            </a:r>
            <a:r>
              <a:rPr lang="fi-FI" sz="1200">
                <a:solidFill>
                  <a:schemeClr val="tx1"/>
                </a:solidFill>
                <a:effectLst/>
                <a:latin typeface="+mn-lt"/>
                <a:ea typeface="+mn-lt"/>
                <a:cs typeface="+mn-cs"/>
              </a:rPr>
              <a:t> tavoitteena on lisätä tietoa </a:t>
            </a:r>
            <a:r>
              <a:rPr lang="fi-FI" sz="1200" strike="sngStrike">
                <a:solidFill>
                  <a:schemeClr val="tx1"/>
                </a:solidFill>
                <a:effectLst/>
                <a:latin typeface="+mn-lt"/>
                <a:ea typeface="+mn-lt"/>
                <a:cs typeface="+mn-cs"/>
              </a:rPr>
              <a:t>tietämystä </a:t>
            </a:r>
            <a:r>
              <a:rPr lang="fi-FI" sz="1200">
                <a:solidFill>
                  <a:schemeClr val="tx1"/>
                </a:solidFill>
                <a:effectLst/>
                <a:latin typeface="+mn-lt"/>
                <a:ea typeface="+mn-lt"/>
                <a:cs typeface="+mn-cs"/>
              </a:rPr>
              <a:t>hyvän työympäristön myönteisistä vaikutuksista mielenterveyteen ja hyvinvointiin.</a:t>
            </a:r>
          </a:p>
          <a:p>
            <a:r>
              <a:rPr lang="fi-FI" sz="1200">
                <a:solidFill>
                  <a:schemeClr val="tx1"/>
                </a:solidFill>
                <a:effectLst/>
                <a:latin typeface="+mn-lt"/>
                <a:ea typeface="+mn-lt"/>
                <a:cs typeface="+mn-cs"/>
              </a:rPr>
              <a:t> </a:t>
            </a:r>
          </a:p>
          <a:p>
            <a:r>
              <a:rPr lang="fi-FI" sz="1200">
                <a:solidFill>
                  <a:schemeClr val="tx1"/>
                </a:solidFill>
                <a:effectLst/>
                <a:latin typeface="+mn-lt"/>
                <a:ea typeface="+mn-lt"/>
                <a:cs typeface="+mn-cs"/>
              </a:rPr>
              <a:t>Erityisiä tavoitteita ovat muun muassa seuraavat:</a:t>
            </a:r>
          </a:p>
          <a:p>
            <a:pPr marL="171450" lvl="0" indent="-171450">
              <a:buFont typeface="Arial" panose="020B0604020202020204" pitchFamily="34" charset="0"/>
              <a:buChar char="•"/>
            </a:pPr>
            <a:r>
              <a:rPr lang="fi-FI" sz="1200" b="1">
                <a:solidFill>
                  <a:schemeClr val="tx1"/>
                </a:solidFill>
                <a:effectLst/>
                <a:latin typeface="+mn-lt"/>
                <a:ea typeface="+mn-lt"/>
                <a:cs typeface="+mn-cs"/>
              </a:rPr>
              <a:t>psykososiaalisten riskien ehkäisemisen edistäminen</a:t>
            </a:r>
            <a:r>
              <a:rPr lang="fi-FI" sz="1200">
                <a:solidFill>
                  <a:schemeClr val="tx1"/>
                </a:solidFill>
                <a:effectLst/>
                <a:latin typeface="+mn-lt"/>
                <a:ea typeface="+mn-lt"/>
                <a:cs typeface="+mn-cs"/>
              </a:rPr>
              <a:t> </a:t>
            </a:r>
            <a:r>
              <a:rPr lang="fi-FI" sz="1200" strike="sngStrike">
                <a:solidFill>
                  <a:schemeClr val="tx1"/>
                </a:solidFill>
                <a:effectLst/>
                <a:latin typeface="+mn-lt"/>
                <a:ea typeface="+mn-lt"/>
                <a:cs typeface="+mn-cs"/>
              </a:rPr>
              <a:t>asianmukaisten </a:t>
            </a:r>
            <a:r>
              <a:rPr lang="fi-FI" sz="1200">
                <a:solidFill>
                  <a:schemeClr val="tx1"/>
                </a:solidFill>
                <a:effectLst/>
                <a:latin typeface="+mn-lt"/>
                <a:ea typeface="+mn-lt"/>
                <a:cs typeface="+mn-cs"/>
              </a:rPr>
              <a:t>riskinarviointi- ja hallintamenettelyjen avulla </a:t>
            </a:r>
          </a:p>
          <a:p>
            <a:pPr marL="171450" lvl="0" indent="-171450">
              <a:buFont typeface="Arial" panose="020B0604020202020204" pitchFamily="34" charset="0"/>
              <a:buChar char="•"/>
            </a:pPr>
            <a:r>
              <a:rPr lang="fi-FI" sz="1200" b="1">
                <a:solidFill>
                  <a:schemeClr val="tx1"/>
                </a:solidFill>
                <a:effectLst/>
                <a:latin typeface="+mn-lt"/>
                <a:ea typeface="+mn-lt"/>
                <a:cs typeface="+mn-cs"/>
              </a:rPr>
              <a:t>kaikkien alojen käsittely</a:t>
            </a:r>
            <a:r>
              <a:rPr lang="fi-FI" sz="1200">
                <a:solidFill>
                  <a:schemeClr val="tx1"/>
                </a:solidFill>
                <a:effectLst/>
                <a:latin typeface="+mn-lt"/>
                <a:ea typeface="+mn-lt"/>
                <a:cs typeface="+mn-cs"/>
              </a:rPr>
              <a:t>, mutta keskittyen </a:t>
            </a:r>
            <a:r>
              <a:rPr lang="fi-FI" sz="1200" strike="sngStrike">
                <a:solidFill>
                  <a:schemeClr val="tx1"/>
                </a:solidFill>
                <a:effectLst/>
                <a:latin typeface="+mn-lt"/>
                <a:ea typeface="+mn-lt"/>
                <a:cs typeface="+mn-cs"/>
              </a:rPr>
              <a:t>painottaen </a:t>
            </a:r>
            <a:r>
              <a:rPr lang="fi-FI" sz="1200">
                <a:solidFill>
                  <a:schemeClr val="tx1"/>
                </a:solidFill>
                <a:effectLst/>
                <a:latin typeface="+mn-lt"/>
                <a:ea typeface="+mn-lt"/>
                <a:cs typeface="+mn-cs"/>
              </a:rPr>
              <a:t>erityisesti niille </a:t>
            </a:r>
            <a:r>
              <a:rPr lang="fi-FI" sz="1200" err="1">
                <a:solidFill>
                  <a:schemeClr val="tx1"/>
                </a:solidFill>
                <a:effectLst/>
                <a:latin typeface="+mn-lt"/>
                <a:ea typeface="+mn-lt"/>
                <a:cs typeface="+mn-cs"/>
              </a:rPr>
              <a:t>aloille</a:t>
            </a:r>
            <a:r>
              <a:rPr lang="fi-FI" sz="1200" strike="sngStrike" err="1">
                <a:solidFill>
                  <a:schemeClr val="tx1"/>
                </a:solidFill>
                <a:effectLst/>
                <a:latin typeface="+mn-lt"/>
                <a:ea typeface="+mn-lt"/>
                <a:cs typeface="+mn-cs"/>
              </a:rPr>
              <a:t>niitä</a:t>
            </a:r>
            <a:r>
              <a:rPr lang="fi-FI" sz="1200" strike="sngStrike">
                <a:solidFill>
                  <a:schemeClr val="tx1"/>
                </a:solidFill>
                <a:effectLst/>
                <a:latin typeface="+mn-lt"/>
                <a:ea typeface="+mn-lt"/>
                <a:cs typeface="+mn-cs"/>
              </a:rPr>
              <a:t> aloja</a:t>
            </a:r>
            <a:r>
              <a:rPr lang="fi-FI" sz="1200">
                <a:solidFill>
                  <a:schemeClr val="tx1"/>
                </a:solidFill>
                <a:effectLst/>
                <a:latin typeface="+mn-lt"/>
                <a:ea typeface="+mn-lt"/>
                <a:cs typeface="+mn-cs"/>
              </a:rPr>
              <a:t>, joilla psykososiaaliset riskit ovat yleisiä, sekä niitä, joilla ne eivät välttämättä tule yhtä selvästi esiin </a:t>
            </a:r>
          </a:p>
          <a:p>
            <a:pPr marL="171450" lvl="0" indent="-171450">
              <a:buFont typeface="Arial" panose="020B0604020202020204" pitchFamily="34" charset="0"/>
              <a:buChar char="•"/>
            </a:pPr>
            <a:r>
              <a:rPr lang="fi-FI" sz="1200">
                <a:solidFill>
                  <a:schemeClr val="tx1"/>
                </a:solidFill>
                <a:effectLst/>
                <a:latin typeface="+mn-lt"/>
                <a:ea typeface="+mn-lt"/>
                <a:cs typeface="+mn-cs"/>
              </a:rPr>
              <a:t>työnantajien, johtajien, esihenkilöiden, työntekijöiden ja heidän edustajiensa välisen </a:t>
            </a:r>
            <a:r>
              <a:rPr lang="fi-FI" sz="1200" b="1">
                <a:solidFill>
                  <a:schemeClr val="tx1"/>
                </a:solidFill>
                <a:effectLst/>
                <a:latin typeface="+mn-lt"/>
                <a:ea typeface="+mn-lt"/>
                <a:cs typeface="+mn-cs"/>
              </a:rPr>
              <a:t>yhteistyön edistäminen</a:t>
            </a:r>
          </a:p>
          <a:p>
            <a:pPr marL="171450" lvl="0" indent="-171450">
              <a:buFont typeface="Arial" panose="020B0604020202020204" pitchFamily="34" charset="0"/>
              <a:buChar char="•"/>
            </a:pPr>
            <a:r>
              <a:rPr lang="fi-FI" sz="1200" b="1">
                <a:solidFill>
                  <a:schemeClr val="tx1"/>
                </a:solidFill>
                <a:effectLst/>
                <a:latin typeface="+mn-lt"/>
                <a:ea typeface="+mn-lt"/>
                <a:cs typeface="+mn-cs"/>
              </a:rPr>
              <a:t>verkoston kumppaneiden tuominen yhteen</a:t>
            </a:r>
            <a:r>
              <a:rPr lang="fi-FI" sz="1200">
                <a:solidFill>
                  <a:schemeClr val="tx1"/>
                </a:solidFill>
                <a:effectLst/>
                <a:latin typeface="+mn-lt"/>
                <a:ea typeface="+mn-lt"/>
                <a:cs typeface="+mn-cs"/>
              </a:rPr>
              <a:t> vaihtamaan tietoja ja hyviä käytäntöjä psykososiaalisten riskien ennaltaehkäisystä</a:t>
            </a:r>
          </a:p>
          <a:p>
            <a:pPr marL="171450" lvl="0" indent="-171450">
              <a:buFont typeface="Arial" panose="020B0604020202020204" pitchFamily="34" charset="0"/>
              <a:buChar char="•"/>
            </a:pPr>
            <a:r>
              <a:rPr lang="fi-FI" sz="1200">
                <a:solidFill>
                  <a:schemeClr val="tx1"/>
                </a:solidFill>
                <a:effectLst/>
                <a:latin typeface="+mn-lt"/>
                <a:ea typeface="+mn-lt"/>
                <a:cs typeface="+mn-cs"/>
              </a:rPr>
              <a:t>sellaisen </a:t>
            </a:r>
            <a:r>
              <a:rPr lang="fi-FI" sz="1200" b="1">
                <a:solidFill>
                  <a:schemeClr val="tx1"/>
                </a:solidFill>
                <a:effectLst/>
                <a:latin typeface="+mn-lt"/>
                <a:ea typeface="+mn-lt"/>
                <a:cs typeface="+mn-cs"/>
              </a:rPr>
              <a:t>kokonaisvaltaisen lähestymistavan</a:t>
            </a:r>
            <a:r>
              <a:rPr lang="fi-FI" sz="1200">
                <a:solidFill>
                  <a:schemeClr val="tx1"/>
                </a:solidFill>
                <a:effectLst/>
                <a:latin typeface="+mn-lt"/>
                <a:ea typeface="+mn-lt"/>
                <a:cs typeface="+mn-cs"/>
              </a:rPr>
              <a:t> edistäminen, jossa otetaan huomioon </a:t>
            </a:r>
            <a:r>
              <a:rPr lang="fi-FI" sz="1200" b="1">
                <a:solidFill>
                  <a:schemeClr val="tx1"/>
                </a:solidFill>
                <a:effectLst/>
                <a:latin typeface="+mn-lt"/>
                <a:ea typeface="+mn-lt"/>
                <a:cs typeface="+mn-cs"/>
              </a:rPr>
              <a:t>fyysisten ja psykososiaalisten riskien ja työntekijöiden terveyden väliset yhteydet</a:t>
            </a:r>
          </a:p>
          <a:p>
            <a:pPr marL="171450" lvl="0" indent="-171450">
              <a:buFont typeface="Arial" panose="020B0604020202020204" pitchFamily="34" charset="0"/>
              <a:buChar char="•"/>
            </a:pPr>
            <a:r>
              <a:rPr lang="fi-FI" sz="1200" b="1">
                <a:solidFill>
                  <a:schemeClr val="tx1"/>
                </a:solidFill>
                <a:effectLst/>
                <a:latin typeface="+mn-lt"/>
                <a:ea typeface="+mn-lt"/>
                <a:cs typeface="+mn-cs"/>
              </a:rPr>
              <a:t>tuen</a:t>
            </a:r>
            <a:r>
              <a:rPr lang="fi-FI" sz="1200" b="0">
                <a:solidFill>
                  <a:schemeClr val="tx1"/>
                </a:solidFill>
                <a:effectLst/>
                <a:latin typeface="+mn-lt"/>
                <a:ea typeface="+mn-lt"/>
                <a:cs typeface="+mn-cs"/>
              </a:rPr>
              <a:t>,</a:t>
            </a:r>
            <a:r>
              <a:rPr lang="fi-FI" sz="1200" b="1">
                <a:solidFill>
                  <a:schemeClr val="tx1"/>
                </a:solidFill>
                <a:effectLst/>
                <a:latin typeface="+mn-lt"/>
                <a:ea typeface="+mn-lt"/>
                <a:cs typeface="+mn-cs"/>
              </a:rPr>
              <a:t> toimivan viestinnän</a:t>
            </a:r>
            <a:r>
              <a:rPr lang="fi-FI" sz="1200" b="0">
                <a:solidFill>
                  <a:schemeClr val="tx1"/>
                </a:solidFill>
                <a:effectLst/>
                <a:latin typeface="+mn-lt"/>
                <a:ea typeface="+mn-lt"/>
                <a:cs typeface="+mn-cs"/>
              </a:rPr>
              <a:t> ja </a:t>
            </a:r>
            <a:r>
              <a:rPr lang="fi-FI" sz="1200" b="1">
                <a:solidFill>
                  <a:schemeClr val="tx1"/>
                </a:solidFill>
                <a:effectLst/>
                <a:latin typeface="+mn-lt"/>
                <a:ea typeface="+mn-lt"/>
                <a:cs typeface="+mn-cs"/>
              </a:rPr>
              <a:t>työn organisoinnin</a:t>
            </a:r>
            <a:r>
              <a:rPr lang="fi-FI" sz="1200">
                <a:solidFill>
                  <a:schemeClr val="tx1"/>
                </a:solidFill>
                <a:effectLst/>
                <a:latin typeface="+mn-lt"/>
                <a:ea typeface="+mn-lt"/>
                <a:cs typeface="+mn-cs"/>
              </a:rPr>
              <a:t> sekä suotuisan sosiaalisen ilmapiirin merkityksen korostaminen terveellisen työympäristön luomisessa.</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fi-FI" sz="1200">
                <a:solidFill>
                  <a:schemeClr val="tx1"/>
                </a:solidFill>
                <a:effectLst/>
                <a:latin typeface="+mn-lt"/>
                <a:ea typeface="+mn-lt"/>
                <a:cs typeface="+mn-cs"/>
              </a:rPr>
              <a:t>Kaikkein tehokkain tapa käsitellä psykososiaalisia riskejä työpaikalla on </a:t>
            </a:r>
            <a:r>
              <a:rPr lang="fi-FI" sz="1200" b="1">
                <a:solidFill>
                  <a:schemeClr val="tx1"/>
                </a:solidFill>
                <a:effectLst/>
                <a:latin typeface="+mn-lt"/>
                <a:ea typeface="+mn-lt"/>
                <a:cs typeface="+mn-cs"/>
              </a:rPr>
              <a:t>sisällyttää psykososiaalisten riskien arviointi ja hallinta osaksi yleisiä työterveys- ja työturvallisuuskäytäntöjä</a:t>
            </a:r>
            <a:r>
              <a:rPr lang="fi-FI" sz="1200" b="0">
                <a:solidFill>
                  <a:schemeClr val="tx1"/>
                </a:solidFill>
                <a:effectLst/>
                <a:latin typeface="+mn-lt"/>
                <a:ea typeface="+mn-lt"/>
                <a:cs typeface="+mn-cs"/>
              </a:rPr>
              <a:t>:</a:t>
            </a:r>
          </a:p>
          <a:p>
            <a:pPr marL="171450" indent="-171450">
              <a:buFont typeface="Arial" panose="020B0604020202020204" pitchFamily="34" charset="0"/>
              <a:buChar char="•"/>
            </a:pPr>
            <a:r>
              <a:rPr lang="fi-FI" sz="1200">
                <a:solidFill>
                  <a:schemeClr val="tx1"/>
                </a:solidFill>
                <a:effectLst/>
                <a:latin typeface="+mn-lt"/>
                <a:ea typeface="+mn-lt"/>
                <a:cs typeface="+mn-cs"/>
              </a:rPr>
              <a:t>tekemällä järjestelmällisiä arviointeja</a:t>
            </a:r>
          </a:p>
          <a:p>
            <a:pPr marL="171450" indent="-171450">
              <a:buFont typeface="Arial" panose="020B0604020202020204" pitchFamily="34" charset="0"/>
              <a:buChar char="•"/>
            </a:pPr>
            <a:r>
              <a:rPr lang="fi-FI" sz="1200" err="1">
                <a:solidFill>
                  <a:schemeClr val="tx1"/>
                </a:solidFill>
                <a:effectLst/>
                <a:latin typeface="+mn-lt"/>
                <a:ea typeface="+mn-lt"/>
                <a:cs typeface="+mn-cs"/>
              </a:rPr>
              <a:t>osallistamalla</a:t>
            </a:r>
            <a:r>
              <a:rPr lang="fi-FI" sz="1200">
                <a:solidFill>
                  <a:schemeClr val="tx1"/>
                </a:solidFill>
                <a:effectLst/>
                <a:latin typeface="+mn-lt"/>
                <a:ea typeface="+mn-lt"/>
                <a:cs typeface="+mn-cs"/>
              </a:rPr>
              <a:t> työntekijöitä ja heidän edustajiaan</a:t>
            </a:r>
          </a:p>
          <a:p>
            <a:pPr marL="171450" indent="-171450">
              <a:buFont typeface="Arial" panose="020B0604020202020204" pitchFamily="34" charset="0"/>
              <a:buChar char="•"/>
            </a:pPr>
            <a:r>
              <a:rPr lang="fi-FI" sz="1200">
                <a:solidFill>
                  <a:schemeClr val="tx1"/>
                </a:solidFill>
                <a:effectLst/>
                <a:latin typeface="+mn-lt"/>
                <a:ea typeface="+mn-lt"/>
                <a:cs typeface="+mn-cs"/>
              </a:rPr>
              <a:t>määrittämällä selkeät painopisteet</a:t>
            </a:r>
          </a:p>
          <a:p>
            <a:pPr marL="171450" indent="-171450">
              <a:buFont typeface="Arial" panose="020B0604020202020204" pitchFamily="34" charset="0"/>
              <a:buChar char="•"/>
            </a:pPr>
            <a:r>
              <a:rPr lang="fi-FI" sz="1200">
                <a:solidFill>
                  <a:schemeClr val="tx1"/>
                </a:solidFill>
                <a:effectLst/>
                <a:latin typeface="+mn-lt"/>
                <a:ea typeface="+mn-lt"/>
                <a:cs typeface="+mn-cs"/>
              </a:rPr>
              <a:t>seuraamalla toimintasuunnitelmia ja arviointeja. </a:t>
            </a:r>
          </a:p>
          <a:p>
            <a:pPr marL="0" indent="0">
              <a:buFont typeface="Arial" panose="020B0604020202020204" pitchFamily="34" charset="0"/>
              <a:buNone/>
            </a:pPr>
            <a:r>
              <a:rPr lang="fi-FI" sz="1200" b="1">
                <a:solidFill>
                  <a:schemeClr val="tx1"/>
                </a:solidFill>
                <a:effectLst/>
                <a:latin typeface="+mn-lt"/>
                <a:ea typeface="+mn-lt"/>
                <a:cs typeface="+mn-cs"/>
              </a:rPr>
              <a:t>Vahva johtajuus on olennaisen tärkeää</a:t>
            </a:r>
            <a:r>
              <a:rPr lang="fi-FI" sz="1200">
                <a:solidFill>
                  <a:schemeClr val="tx1"/>
                </a:solidFill>
                <a:effectLst/>
                <a:latin typeface="+mn-lt"/>
                <a:ea typeface="+mn-lt"/>
                <a:cs typeface="+mn-cs"/>
              </a:rPr>
              <a:t>, ja johtajia on koulutettava tunnistamaan riskit ja edistämään kannustavaa työkulttuuria.</a:t>
            </a:r>
          </a:p>
          <a:p>
            <a:endParaRPr lang="en-GB" sz="1200" kern="1200">
              <a:solidFill>
                <a:schemeClr val="tx1"/>
              </a:solidFill>
              <a:effectLst/>
              <a:latin typeface="+mn-lt"/>
              <a:ea typeface="+mn-ea"/>
              <a:cs typeface="+mn-cs"/>
            </a:endParaRPr>
          </a:p>
          <a:p>
            <a:r>
              <a:rPr lang="fi-FI" sz="1200">
                <a:solidFill>
                  <a:schemeClr val="tx1"/>
                </a:solidFill>
                <a:effectLst/>
                <a:latin typeface="+mn-lt"/>
                <a:ea typeface="+mn-lt"/>
                <a:cs typeface="+mn-cs"/>
              </a:rPr>
              <a:t>Jotta </a:t>
            </a:r>
            <a:r>
              <a:rPr lang="fi-FI" sz="1200" b="1">
                <a:solidFill>
                  <a:schemeClr val="tx1"/>
                </a:solidFill>
                <a:effectLst/>
                <a:latin typeface="+mn-lt"/>
                <a:ea typeface="+mn-lt"/>
                <a:cs typeface="+mn-cs"/>
              </a:rPr>
              <a:t>voidaan ehkäistä epäasiallista kohtelua, seksuaalista häirintää ja väkivaltaa</a:t>
            </a:r>
            <a:r>
              <a:rPr lang="fi-FI" sz="1200">
                <a:solidFill>
                  <a:schemeClr val="tx1"/>
                </a:solidFill>
                <a:effectLst/>
                <a:latin typeface="+mn-lt"/>
                <a:ea typeface="+mn-lt"/>
                <a:cs typeface="+mn-cs"/>
              </a:rPr>
              <a:t> sekä </a:t>
            </a:r>
            <a:r>
              <a:rPr lang="fi-FI" sz="1200" b="1">
                <a:solidFill>
                  <a:schemeClr val="tx1"/>
                </a:solidFill>
                <a:effectLst/>
                <a:latin typeface="+mn-lt"/>
                <a:ea typeface="+mn-lt"/>
                <a:cs typeface="+mn-cs"/>
              </a:rPr>
              <a:t>puuttua näiden riskien perimmäisiin syihin</a:t>
            </a:r>
            <a:r>
              <a:rPr lang="fi-FI" sz="1200">
                <a:solidFill>
                  <a:schemeClr val="tx1"/>
                </a:solidFill>
                <a:effectLst/>
                <a:latin typeface="+mn-lt"/>
                <a:ea typeface="+mn-lt"/>
                <a:cs typeface="+mn-cs"/>
              </a:rPr>
              <a:t>, organisaatioiden on </a:t>
            </a:r>
          </a:p>
          <a:p>
            <a:pPr marL="171450" indent="-171450">
              <a:buFont typeface="Arial" panose="020B0604020202020204" pitchFamily="34" charset="0"/>
              <a:buChar char="•"/>
            </a:pPr>
            <a:r>
              <a:rPr lang="fi-FI" sz="1200">
                <a:solidFill>
                  <a:schemeClr val="tx1"/>
                </a:solidFill>
                <a:effectLst/>
                <a:latin typeface="+mn-lt"/>
                <a:ea typeface="+mn-lt"/>
                <a:cs typeface="+mn-cs"/>
              </a:rPr>
              <a:t>tarkasteltava psykososiaalista työympäristöä, erityisesti organisaatiokulttuuria ja johtamistyyliä </a:t>
            </a:r>
          </a:p>
          <a:p>
            <a:pPr marL="171450" indent="-171450">
              <a:buFont typeface="Arial" panose="020B0604020202020204" pitchFamily="34" charset="0"/>
              <a:buChar char="•"/>
            </a:pPr>
            <a:r>
              <a:rPr lang="fi-FI" sz="1200">
                <a:solidFill>
                  <a:schemeClr val="tx1"/>
                </a:solidFill>
                <a:effectLst/>
                <a:latin typeface="+mn-lt"/>
                <a:ea typeface="+mn-lt"/>
                <a:cs typeface="+mn-cs"/>
              </a:rPr>
              <a:t>edistettävä nollatoleranssia epäasiallista käyttäytymistä kohtaan, ja tätä on tuettava selkeällä viestinnällä ja tietämystä lisäävillä aloitteilla sekä tarkasti määritellyillä ilmoitusmenettelyillä ja kurinpitoprosesseilla.</a:t>
            </a:r>
          </a:p>
          <a:p>
            <a:endParaRPr lang="en-GB" sz="1200" kern="1200">
              <a:solidFill>
                <a:schemeClr val="tx1"/>
              </a:solidFill>
              <a:effectLst/>
              <a:latin typeface="+mn-lt"/>
              <a:ea typeface="+mn-ea"/>
              <a:cs typeface="+mn-cs"/>
            </a:endParaRPr>
          </a:p>
          <a:p>
            <a:r>
              <a:rPr lang="fi-FI" sz="1200" b="1">
                <a:solidFill>
                  <a:schemeClr val="tx1"/>
                </a:solidFill>
                <a:effectLst/>
                <a:latin typeface="+mn-lt"/>
                <a:ea typeface="+mn-lt"/>
                <a:cs typeface="+mn-cs"/>
              </a:rPr>
              <a:t>Fyysisiin riskeihin ja mielenterveyteen</a:t>
            </a:r>
            <a:r>
              <a:rPr lang="fi-FI" sz="1200">
                <a:solidFill>
                  <a:schemeClr val="tx1"/>
                </a:solidFill>
                <a:effectLst/>
                <a:latin typeface="+mn-lt"/>
                <a:ea typeface="+mn-lt"/>
                <a:cs typeface="+mn-cs"/>
              </a:rPr>
              <a:t> liittyvien ongelmien ehkäiseminen edellyttää, että työympäristöä tarkastellaan kokonaisuutena. Fyysiset ja psykososiaaliset riskitekijät vaikuttavat toisiinsa monin eri tavoin. Esimerkiksi työpaikan psykososiaaliset riskit voivat liittyä työtapaturmiin ja tuki- ja liikuntaelimistön vaivoihin. </a:t>
            </a:r>
          </a:p>
          <a:p>
            <a:endParaRPr lang="en-GB" sz="1200" kern="1200">
              <a:solidFill>
                <a:schemeClr val="tx1"/>
              </a:solidFill>
              <a:effectLst/>
              <a:latin typeface="+mn-lt"/>
              <a:ea typeface="+mn-ea"/>
              <a:cs typeface="+mn-cs"/>
            </a:endParaRPr>
          </a:p>
          <a:p>
            <a:r>
              <a:rPr lang="fi-FI" sz="1200" b="1">
                <a:solidFill>
                  <a:schemeClr val="tx1"/>
                </a:solidFill>
                <a:effectLst/>
                <a:latin typeface="+mn-lt"/>
                <a:ea typeface="+mn-lt"/>
                <a:cs typeface="+mn-cs"/>
              </a:rPr>
              <a:t>Sosiaali- ja terveysala</a:t>
            </a:r>
            <a:r>
              <a:rPr lang="fi-FI" sz="1200">
                <a:solidFill>
                  <a:schemeClr val="tx1"/>
                </a:solidFill>
                <a:effectLst/>
                <a:latin typeface="+mn-lt"/>
                <a:ea typeface="+mn-lt"/>
                <a:cs typeface="+mn-cs"/>
              </a:rPr>
              <a:t> edellyttää erityistä huomiota suuren työmäärän, henkisten vaatimusten ja lisääntyneen väkivallalle altistumisen takia. </a:t>
            </a:r>
          </a:p>
          <a:p>
            <a:endParaRPr lang="en-GB" sz="1200" kern="1200">
              <a:solidFill>
                <a:schemeClr val="tx1"/>
              </a:solidFill>
              <a:effectLst/>
              <a:latin typeface="+mn-lt"/>
              <a:ea typeface="+mn-ea"/>
              <a:cs typeface="+mn-cs"/>
            </a:endParaRPr>
          </a:p>
          <a:p>
            <a:r>
              <a:rPr lang="fi-FI" sz="1200">
                <a:solidFill>
                  <a:schemeClr val="tx1"/>
                </a:solidFill>
                <a:effectLst/>
                <a:latin typeface="+mn-lt"/>
                <a:ea typeface="+mn-lt"/>
                <a:cs typeface="+mn-cs"/>
              </a:rPr>
              <a:t>Lopuksi voidaan todeta, että </a:t>
            </a:r>
            <a:r>
              <a:rPr lang="fi-FI" sz="1200" b="1">
                <a:solidFill>
                  <a:schemeClr val="tx1"/>
                </a:solidFill>
                <a:effectLst/>
                <a:latin typeface="+mn-lt"/>
                <a:ea typeface="+mn-lt"/>
                <a:cs typeface="+mn-cs"/>
              </a:rPr>
              <a:t>mielenterveyden</a:t>
            </a:r>
            <a:r>
              <a:rPr lang="fi-FI" sz="1200">
                <a:solidFill>
                  <a:schemeClr val="tx1"/>
                </a:solidFill>
                <a:effectLst/>
                <a:latin typeface="+mn-lt"/>
                <a:ea typeface="+mn-lt"/>
                <a:cs typeface="+mn-cs"/>
              </a:rPr>
              <a:t> tukeminen tarkoittaa avoimen vuoropuhelun edistämistä, stigman torjumista sekä varhaisen puuttumisen ja tehokkaiden </a:t>
            </a:r>
            <a:r>
              <a:rPr lang="fi-FI" sz="1200" err="1">
                <a:solidFill>
                  <a:schemeClr val="tx1"/>
                </a:solidFill>
                <a:effectLst/>
                <a:latin typeface="+mn-lt"/>
                <a:ea typeface="+mn-lt"/>
                <a:cs typeface="+mn-cs"/>
              </a:rPr>
              <a:t>työhönpaluuta</a:t>
            </a:r>
            <a:r>
              <a:rPr lang="fi-FI" sz="1200">
                <a:solidFill>
                  <a:schemeClr val="tx1"/>
                </a:solidFill>
                <a:effectLst/>
                <a:latin typeface="+mn-lt"/>
                <a:ea typeface="+mn-lt"/>
                <a:cs typeface="+mn-cs"/>
              </a:rPr>
              <a:t> tukevien toimintatapojen </a:t>
            </a:r>
            <a:r>
              <a:rPr lang="fi-FI" sz="1200" strike="sngStrike">
                <a:solidFill>
                  <a:schemeClr val="tx1"/>
                </a:solidFill>
                <a:effectLst/>
                <a:latin typeface="+mn-lt"/>
                <a:ea typeface="+mn-lt"/>
                <a:cs typeface="+mn-cs"/>
              </a:rPr>
              <a:t> koskevien menettelyjen </a:t>
            </a:r>
            <a:r>
              <a:rPr lang="fi-FI" sz="1200">
                <a:solidFill>
                  <a:schemeClr val="tx1"/>
                </a:solidFill>
                <a:effectLst/>
                <a:latin typeface="+mn-lt"/>
                <a:ea typeface="+mn-lt"/>
                <a:cs typeface="+mn-cs"/>
              </a:rPr>
              <a:t>varmistamista. Johtajien, terveydenhuollon ammattilaisten ja työntekijöiden välinen </a:t>
            </a:r>
            <a:r>
              <a:rPr lang="fi-FI" sz="1200" b="1">
                <a:solidFill>
                  <a:schemeClr val="tx1"/>
                </a:solidFill>
                <a:effectLst/>
                <a:latin typeface="+mn-lt"/>
                <a:ea typeface="+mn-lt"/>
                <a:cs typeface="+mn-cs"/>
              </a:rPr>
              <a:t>yhteistyö</a:t>
            </a:r>
            <a:r>
              <a:rPr lang="fi-FI" sz="1200">
                <a:solidFill>
                  <a:schemeClr val="tx1"/>
                </a:solidFill>
                <a:effectLst/>
                <a:latin typeface="+mn-lt"/>
                <a:ea typeface="+mn-lt"/>
                <a:cs typeface="+mn-cs"/>
              </a:rPr>
              <a:t> on </a:t>
            </a:r>
            <a:r>
              <a:rPr lang="fi-FI" sz="1200" b="1">
                <a:solidFill>
                  <a:schemeClr val="tx1"/>
                </a:solidFill>
                <a:effectLst/>
                <a:latin typeface="+mn-lt"/>
                <a:ea typeface="+mn-lt"/>
                <a:cs typeface="+mn-cs"/>
              </a:rPr>
              <a:t>keskeistä pitkän aikavälin hyvinvoinnin kannalta</a:t>
            </a:r>
            <a:r>
              <a:rPr lang="fi-FI" sz="1200">
                <a:solidFill>
                  <a:schemeClr val="tx1"/>
                </a:solidFill>
                <a:effectLst/>
                <a:latin typeface="+mn-lt"/>
                <a:ea typeface="+mn-lt"/>
                <a:cs typeface="+mn-cs"/>
              </a:rPr>
              <a:t>.</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a:solidFill>
                  <a:schemeClr val="tx1"/>
                </a:solidFill>
                <a:effectLst/>
                <a:latin typeface="+mn-lt"/>
                <a:ea typeface="+mn-lt"/>
                <a:cs typeface="+mn-cs"/>
              </a:rPr>
              <a:t>Psykososiaalisten riskien hallinta ei ole vapaaehtoista</a:t>
            </a:r>
            <a:r>
              <a:rPr lang="fi-FI" sz="1200" b="0" i="0">
                <a:solidFill>
                  <a:schemeClr val="tx1"/>
                </a:solidFill>
                <a:effectLst/>
                <a:latin typeface="+mn-lt"/>
                <a:ea typeface="+mn-lt"/>
                <a:cs typeface="+mn-cs"/>
              </a:rPr>
              <a:t>.</a:t>
            </a: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Työnantajilla on</a:t>
            </a:r>
            <a:r>
              <a:rPr lang="fi-FI" sz="1200" i="0">
                <a:solidFill>
                  <a:schemeClr val="tx1"/>
                </a:solidFill>
                <a:effectLst/>
                <a:latin typeface="+mn-lt"/>
                <a:ea typeface="+mn-lt"/>
                <a:cs typeface="+mn-cs"/>
              </a:rPr>
              <a:t> </a:t>
            </a:r>
            <a:r>
              <a:rPr lang="fi-FI" sz="1200" b="1" i="0">
                <a:solidFill>
                  <a:schemeClr val="tx1"/>
                </a:solidFill>
                <a:effectLst/>
                <a:latin typeface="+mn-lt"/>
                <a:ea typeface="+mn-lt"/>
                <a:cs typeface="+mn-cs"/>
              </a:rPr>
              <a:t>lakisääteinen velvollisuus suojella työntekijöiden terveyttä ja turvallisuutta</a:t>
            </a:r>
            <a:r>
              <a:rPr lang="fi-FI" sz="1200" b="0" i="0">
                <a:solidFill>
                  <a:schemeClr val="tx1"/>
                </a:solidFill>
                <a:effectLst/>
                <a:latin typeface="+mn-lt"/>
                <a:ea typeface="+mn-lt"/>
                <a:cs typeface="+mn-cs"/>
              </a:rPr>
              <a:t>, ja tähän sisältyy nimenomaisesti mielenterveys olennaisena osana työturvallisuutta ja -terveyttä.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a:solidFill>
                  <a:schemeClr val="tx1"/>
                </a:solidFill>
                <a:effectLst/>
                <a:latin typeface="+mn-lt"/>
                <a:ea typeface="+mn-lt"/>
                <a:cs typeface="+mn-cs"/>
              </a:rPr>
              <a:t>Velvoitteen ja käytännön välillä on kuitenkin edelleen selvä ero</a:t>
            </a:r>
            <a:r>
              <a:rPr lang="fi-FI" sz="1200" b="0" i="0">
                <a:solidFill>
                  <a:schemeClr val="tx1"/>
                </a:solidFill>
                <a:effectLst/>
                <a:latin typeface="+mn-lt"/>
                <a:ea typeface="+mn-lt"/>
                <a:cs typeface="+mn-cs"/>
              </a:rPr>
              <a:t>.</a:t>
            </a: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Tiedot osoittavat, että </a:t>
            </a:r>
            <a:r>
              <a:rPr lang="fi-FI" sz="1200" b="1" i="0">
                <a:solidFill>
                  <a:schemeClr val="tx1"/>
                </a:solidFill>
                <a:effectLst/>
                <a:latin typeface="+mn-lt"/>
                <a:ea typeface="+mn-lt"/>
                <a:cs typeface="+mn-cs"/>
              </a:rPr>
              <a:t>vain noin 39 prosenttia yrityksistä ilmoittaa laatineensa toimintasuunnitelman työperäisen stressin ehkäisemiseksi</a:t>
            </a:r>
            <a:r>
              <a:rPr lang="fi-FI" sz="1200" b="0" i="0">
                <a:solidFill>
                  <a:schemeClr val="tx1"/>
                </a:solidFill>
                <a:effectLst/>
                <a:latin typeface="+mn-lt"/>
                <a:ea typeface="+mn-lt"/>
                <a:cs typeface="+mn-cs"/>
              </a:rPr>
              <a:t>, mikä osoittaa, että jäsennellyt lähestymistavat eivät edelleenkään ole yleisiä.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solidFill>
                  <a:schemeClr val="tx1"/>
                </a:solidFill>
                <a:effectLst/>
                <a:latin typeface="+mn-lt"/>
                <a:ea typeface="+mn-lt"/>
                <a:cs typeface="+mn-cs"/>
              </a:rPr>
              <a:t>Tämä nostaa esiin tärkeän haasteen, joka liittyy toimenpiteiden käyttöönottoon</a:t>
            </a:r>
            <a:r>
              <a:rPr lang="fi-FI" sz="1200" b="0" i="1">
                <a:solidFill>
                  <a:schemeClr val="tx1"/>
                </a:solidFill>
                <a:effectLst/>
                <a:latin typeface="+mn-lt"/>
                <a:ea typeface="+mn-lt"/>
                <a:cs typeface="+mn-cs"/>
              </a:rPr>
              <a:t>.</a:t>
            </a: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Vaikka </a:t>
            </a:r>
            <a:r>
              <a:rPr lang="fi-FI" sz="1200" b="1" i="0">
                <a:solidFill>
                  <a:schemeClr val="tx1"/>
                </a:solidFill>
                <a:effectLst/>
                <a:latin typeface="+mn-lt"/>
                <a:ea typeface="+mn-lt"/>
                <a:cs typeface="+mn-cs"/>
              </a:rPr>
              <a:t>organisaatiot</a:t>
            </a:r>
            <a:r>
              <a:rPr lang="fi-FI" sz="1200" b="0" i="0">
                <a:solidFill>
                  <a:schemeClr val="tx1"/>
                </a:solidFill>
                <a:effectLst/>
                <a:latin typeface="+mn-lt"/>
                <a:ea typeface="+mn-lt"/>
                <a:cs typeface="+mn-cs"/>
              </a:rPr>
              <a:t> voivat </a:t>
            </a:r>
            <a:r>
              <a:rPr lang="fi-FI" sz="1200" b="1" i="0">
                <a:solidFill>
                  <a:schemeClr val="tx1"/>
                </a:solidFill>
                <a:effectLst/>
                <a:latin typeface="+mn-lt"/>
                <a:ea typeface="+mn-lt"/>
                <a:cs typeface="+mn-cs"/>
              </a:rPr>
              <a:t>tunnistaa psykososiaaliset riskit</a:t>
            </a:r>
            <a:r>
              <a:rPr lang="fi-FI" sz="1200" b="0" i="0">
                <a:solidFill>
                  <a:schemeClr val="tx1"/>
                </a:solidFill>
                <a:effectLst/>
                <a:latin typeface="+mn-lt"/>
                <a:ea typeface="+mn-lt"/>
                <a:cs typeface="+mn-cs"/>
              </a:rPr>
              <a:t>, </a:t>
            </a:r>
            <a:r>
              <a:rPr lang="fi-FI" sz="1200" b="1" i="0">
                <a:solidFill>
                  <a:schemeClr val="tx1"/>
                </a:solidFill>
                <a:effectLst/>
                <a:latin typeface="+mn-lt"/>
                <a:ea typeface="+mn-lt"/>
                <a:cs typeface="+mn-cs"/>
              </a:rPr>
              <a:t>niillä ei useinkaan ole järjestelmällisiä </a:t>
            </a:r>
            <a:r>
              <a:rPr lang="fi-FI" sz="1200" b="0" i="0">
                <a:solidFill>
                  <a:schemeClr val="tx1"/>
                </a:solidFill>
                <a:effectLst/>
                <a:latin typeface="+mn-lt"/>
                <a:ea typeface="+mn-lt"/>
                <a:cs typeface="+mn-cs"/>
              </a:rPr>
              <a:t>vakiintuneita toimenpiteitä, joilla riskeihin voitaisiin puuttua </a:t>
            </a:r>
            <a:r>
              <a:rPr lang="fi-FI" sz="1200" b="1" i="0">
                <a:solidFill>
                  <a:schemeClr val="tx1"/>
                </a:solidFill>
                <a:effectLst/>
                <a:latin typeface="+mn-lt"/>
                <a:ea typeface="+mn-lt"/>
                <a:cs typeface="+mn-cs"/>
              </a:rPr>
              <a:t>tehokkaasti</a:t>
            </a:r>
            <a:r>
              <a:rPr lang="fi-FI" sz="1200" b="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solidFill>
                  <a:schemeClr val="tx1"/>
                </a:solidFill>
                <a:effectLst/>
                <a:latin typeface="+mn-lt"/>
                <a:ea typeface="+mn-lt"/>
                <a:cs typeface="+mn-cs"/>
              </a:rPr>
              <a:t>Lisäksi </a:t>
            </a:r>
            <a:r>
              <a:rPr lang="fi-FI" sz="1200" b="1" i="0">
                <a:solidFill>
                  <a:schemeClr val="tx1"/>
                </a:solidFill>
                <a:effectLst/>
                <a:latin typeface="+mn-lt"/>
                <a:ea typeface="+mn-lt"/>
                <a:cs typeface="+mn-cs"/>
              </a:rPr>
              <a:t>tilanne ei ole samanlainen kaikkialla Euroopassa</a:t>
            </a:r>
            <a:r>
              <a:rPr lang="fi-FI" sz="1200" b="0" i="0">
                <a:solidFill>
                  <a:schemeClr val="tx1"/>
                </a:solidFill>
                <a:effectLst/>
                <a:latin typeface="+mn-lt"/>
                <a:ea typeface="+mn-lt"/>
                <a:cs typeface="+mn-cs"/>
              </a:rPr>
              <a:t>.</a:t>
            </a: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Näyttö osoittaa, että </a:t>
            </a:r>
            <a:r>
              <a:rPr lang="fi-FI" sz="1200" b="1" i="0">
                <a:solidFill>
                  <a:schemeClr val="tx1"/>
                </a:solidFill>
                <a:effectLst/>
                <a:latin typeface="+mn-lt"/>
                <a:ea typeface="+mn-lt"/>
                <a:cs typeface="+mn-cs"/>
              </a:rPr>
              <a:t>tietämys, valmiudet, </a:t>
            </a:r>
            <a:r>
              <a:rPr lang="fi-FI" sz="1200" b="0" i="0">
                <a:solidFill>
                  <a:schemeClr val="tx1"/>
                </a:solidFill>
                <a:effectLst/>
                <a:latin typeface="+mn-lt"/>
                <a:ea typeface="+mn-lt"/>
                <a:cs typeface="+mn-cs"/>
              </a:rPr>
              <a:t>sekä </a:t>
            </a:r>
            <a:r>
              <a:rPr lang="fi-FI" sz="1200" b="1" i="0">
                <a:solidFill>
                  <a:schemeClr val="tx1"/>
                </a:solidFill>
                <a:effectLst/>
                <a:latin typeface="+mn-lt"/>
                <a:ea typeface="+mn-lt"/>
                <a:cs typeface="+mn-cs"/>
              </a:rPr>
              <a:t>ennaltaehkäisevien toimenpiteiden toteuttaminen vaihtelevat huomattavasti </a:t>
            </a:r>
            <a:r>
              <a:rPr lang="fi-FI" sz="1200" b="0" i="0">
                <a:solidFill>
                  <a:schemeClr val="tx1"/>
                </a:solidFill>
                <a:effectLst/>
                <a:latin typeface="+mn-lt"/>
                <a:ea typeface="+mn-lt"/>
                <a:cs typeface="+mn-cs"/>
              </a:rPr>
              <a:t>eri toimialojen, yrityskokojen ja EU:n jäsenvaltioiden välillä.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solidFill>
                  <a:srgbClr val="000000"/>
                </a:solidFill>
                <a:effectLst/>
                <a:latin typeface="+mn-lt"/>
                <a:ea typeface="+mn-lt"/>
                <a:cs typeface="ArialMT"/>
              </a:rPr>
              <a:t>Kaikilla aloilla ja työpaikoilla on </a:t>
            </a:r>
            <a:r>
              <a:rPr lang="fi-FI" sz="1200" b="1">
                <a:solidFill>
                  <a:srgbClr val="000000"/>
                </a:solidFill>
                <a:effectLst/>
                <a:latin typeface="+mn-lt"/>
                <a:ea typeface="+mn-lt"/>
                <a:cs typeface="ArialMT"/>
              </a:rPr>
              <a:t>lisättävä tietoa </a:t>
            </a:r>
            <a:r>
              <a:rPr lang="fi-FI" sz="1200">
                <a:solidFill>
                  <a:srgbClr val="000000"/>
                </a:solidFill>
                <a:effectLst/>
                <a:latin typeface="+mn-lt"/>
                <a:ea typeface="+mn-lt"/>
                <a:cs typeface="ArialMT"/>
              </a:rPr>
              <a:t> </a:t>
            </a:r>
            <a:r>
              <a:rPr lang="fi-FI" sz="1200" b="1">
                <a:solidFill>
                  <a:srgbClr val="000000"/>
                </a:solidFill>
                <a:effectLst/>
                <a:latin typeface="+mn-lt"/>
                <a:ea typeface="+mn-lt"/>
                <a:cs typeface="ArialMT"/>
              </a:rPr>
              <a:t>psykososiaalisista riskeistä</a:t>
            </a:r>
            <a:r>
              <a:rPr lang="fi-FI" sz="1200">
                <a:solidFill>
                  <a:srgbClr val="000000"/>
                </a:solidFill>
                <a:effectLst/>
                <a:latin typeface="+mn-lt"/>
                <a:ea typeface="+mn-lt"/>
                <a:cs typeface="ArialMT"/>
              </a:rPr>
              <a:t> ja ymmärrystä siitä, että </a:t>
            </a:r>
            <a:r>
              <a:rPr lang="fi-FI" sz="1200" b="1">
                <a:solidFill>
                  <a:srgbClr val="000000"/>
                </a:solidFill>
                <a:effectLst/>
                <a:latin typeface="+mn-lt"/>
                <a:ea typeface="+mn-lt"/>
                <a:cs typeface="ArialMT"/>
              </a:rPr>
              <a:t>psykososiaalisiin riskeihin puuttuminen on olennainen osa työterveyden ja -turvallisuuden hallintaa</a:t>
            </a:r>
            <a:r>
              <a:rPr lang="fi-FI" sz="1200">
                <a:solidFill>
                  <a:srgbClr val="000000"/>
                </a:solidFill>
                <a:effectLst/>
                <a:latin typeface="+mn-lt"/>
                <a:ea typeface="+mn-lt"/>
                <a:cs typeface="ArialMT"/>
              </a:rPr>
              <a:t>. </a:t>
            </a:r>
          </a:p>
          <a:p>
            <a:pPr marL="0" indent="0">
              <a:buNone/>
            </a:pPr>
            <a:endParaRPr lang="en-US" sz="1200" b="0"/>
          </a:p>
          <a:p>
            <a:pPr marL="0" indent="0">
              <a:buNone/>
            </a:pPr>
            <a:r>
              <a:rPr lang="fi-FI" sz="1200" b="0"/>
              <a:t>Jotkin näkökohdat ansaitsevat erityistä huomiota, ja niitä käsitellään kampanjassa: </a:t>
            </a:r>
          </a:p>
          <a:p>
            <a:pPr marL="171450" indent="-171450">
              <a:buFont typeface="Arial" panose="020B0604020202020204" pitchFamily="34" charset="0"/>
              <a:buChar char="•"/>
            </a:pPr>
            <a:r>
              <a:rPr lang="fi-FI" sz="1200" b="1"/>
              <a:t>psykososiaaliset riskit, jotka vaikuttavat suhteettoman voimakkaasti tiettyihin ryhmiin</a:t>
            </a:r>
          </a:p>
          <a:p>
            <a:pPr marL="171450" indent="-171450">
              <a:buFont typeface="Arial" panose="020B0604020202020204" pitchFamily="34" charset="0"/>
              <a:buChar char="•"/>
            </a:pPr>
            <a:r>
              <a:rPr lang="fi-FI" sz="1200" b="0"/>
              <a:t>tietyt</a:t>
            </a:r>
            <a:r>
              <a:rPr lang="fi-FI" sz="1200" b="1"/>
              <a:t> alat, joilla psykososiaaliset riskit ovat suurempia</a:t>
            </a:r>
            <a:r>
              <a:rPr lang="fi-FI" sz="1200" b="0"/>
              <a:t>, kuten koulutus, terveydenhuolto ja hallinto</a:t>
            </a:r>
          </a:p>
          <a:p>
            <a:pPr marL="171450" indent="-171450">
              <a:buFont typeface="Arial" panose="020B0604020202020204" pitchFamily="34" charset="0"/>
              <a:buChar char="•"/>
            </a:pPr>
            <a:r>
              <a:rPr lang="fi-FI" sz="1200" b="1"/>
              <a:t>digitalisaatio</a:t>
            </a:r>
            <a:r>
              <a:rPr lang="fi-FI" sz="1200" b="0"/>
              <a:t> ja muuttuva </a:t>
            </a:r>
            <a:r>
              <a:rPr lang="fi-FI" sz="1200" b="1"/>
              <a:t>työelämä</a:t>
            </a:r>
            <a:r>
              <a:rPr lang="fi-FI" sz="1200" b="0"/>
              <a:t>, johon liittyy mahdollisuuksia mutta myös uusia riskejä ja haasteita. </a:t>
            </a:r>
          </a:p>
          <a:p>
            <a:endParaRPr lang="en-GB" sz="1200">
              <a:latin typeface="+mn-lt"/>
            </a:endParaRPr>
          </a:p>
          <a:p>
            <a:endParaRPr lang="en-GB" sz="1200">
              <a:latin typeface="+mn-lt"/>
            </a:endParaRP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fi-FI" sz="1200" b="0" i="0">
                <a:solidFill>
                  <a:schemeClr val="tx1"/>
                </a:solidFill>
                <a:effectLst/>
                <a:latin typeface="+mn-lt"/>
                <a:ea typeface="+mn-lt"/>
                <a:cs typeface="+mn-cs"/>
              </a:rPr>
              <a:t>Vaikka tietoisuus asiasta on kasvanut, monilla työpaikoilla on edelleen vaikeuksia puuttua psykososiaalisiin riskeihin tehokkaasti.</a:t>
            </a:r>
          </a:p>
          <a:p>
            <a:pPr fontAlgn="t"/>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Tutkimustulokset osoittavat, että </a:t>
            </a:r>
            <a:r>
              <a:rPr lang="fi-FI" sz="1200" b="1" i="0">
                <a:solidFill>
                  <a:schemeClr val="tx1"/>
                </a:solidFill>
                <a:effectLst/>
                <a:latin typeface="+mn-lt"/>
                <a:ea typeface="+mn-lt"/>
                <a:cs typeface="+mn-cs"/>
              </a:rPr>
              <a:t>haluttomuus puhua avoimesti on edelleen yleisin este</a:t>
            </a:r>
            <a:r>
              <a:rPr lang="fi-FI" sz="1200" b="0" i="0">
                <a:solidFill>
                  <a:schemeClr val="tx1"/>
                </a:solidFill>
                <a:effectLst/>
                <a:latin typeface="+mn-lt"/>
                <a:ea typeface="+mn-lt"/>
                <a:cs typeface="+mn-cs"/>
              </a:rPr>
              <a:t>, ja se liittyy usein stigmaan ja pelkoon kielteisistä seurauksista.</a:t>
            </a:r>
          </a:p>
          <a:p>
            <a:pPr fontAlgn="t"/>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i-FI" sz="1200" b="0" i="0">
                <a:solidFill>
                  <a:schemeClr val="tx1"/>
                </a:solidFill>
                <a:effectLst/>
                <a:latin typeface="+mn-lt"/>
                <a:ea typeface="+mn-lt"/>
                <a:cs typeface="+mn-cs"/>
              </a:rPr>
              <a:t>Toinen merkittävä este on </a:t>
            </a:r>
            <a:r>
              <a:rPr lang="fi-FI" sz="1200" b="1" i="0">
                <a:solidFill>
                  <a:schemeClr val="tx1"/>
                </a:solidFill>
                <a:effectLst/>
                <a:latin typeface="+mn-lt"/>
                <a:ea typeface="+mn-lt"/>
                <a:cs typeface="+mn-cs"/>
              </a:rPr>
              <a:t>asiantuntemuksen ja tiedon puute</a:t>
            </a:r>
            <a:r>
              <a:rPr lang="fi-FI"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br>
              <a:rPr lang="fi-FI" sz="1200" b="0" i="0">
                <a:solidFill>
                  <a:schemeClr val="tx1"/>
                </a:solidFill>
                <a:effectLst/>
                <a:latin typeface="+mn-lt"/>
                <a:ea typeface="+mn-lt"/>
                <a:cs typeface="+mn-cs"/>
              </a:rPr>
            </a:br>
            <a:r>
              <a:rPr lang="fi-FI" sz="1200" b="1" i="0">
                <a:solidFill>
                  <a:schemeClr val="tx1"/>
                </a:solidFill>
                <a:effectLst/>
                <a:latin typeface="+mn-lt"/>
                <a:ea typeface="+mn-lt"/>
                <a:cs typeface="+mn-cs"/>
              </a:rPr>
              <a:t>Monet organisaatiot</a:t>
            </a:r>
            <a:r>
              <a:rPr lang="fi-FI" sz="1200" b="0" i="0">
                <a:solidFill>
                  <a:schemeClr val="tx1"/>
                </a:solidFill>
                <a:effectLst/>
                <a:latin typeface="+mn-lt"/>
                <a:ea typeface="+mn-lt"/>
                <a:cs typeface="+mn-cs"/>
              </a:rPr>
              <a:t>– erityisesti pk-yritykset – </a:t>
            </a:r>
            <a:r>
              <a:rPr lang="fi-FI" sz="1200" b="1" i="0">
                <a:solidFill>
                  <a:schemeClr val="tx1"/>
                </a:solidFill>
                <a:effectLst/>
                <a:latin typeface="+mn-lt"/>
                <a:ea typeface="+mn-lt"/>
                <a:cs typeface="+mn-cs"/>
              </a:rPr>
              <a:t>kokevat, ettei niillä ole asianmukaisia välineitä, ohjausta tai erityistukea</a:t>
            </a:r>
            <a:r>
              <a:rPr lang="fi-FI" sz="1200" b="0" i="0">
                <a:solidFill>
                  <a:schemeClr val="tx1"/>
                </a:solidFill>
                <a:effectLst/>
                <a:latin typeface="+mn-lt"/>
                <a:ea typeface="+mn-lt"/>
                <a:cs typeface="+mn-cs"/>
              </a:rPr>
              <a:t> psykososiaalisten riskien tehokkaaseen hallintaan.</a:t>
            </a:r>
          </a:p>
          <a:p>
            <a:pPr fontAlgn="t"/>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i-FI" sz="1200" b="0" i="0">
                <a:solidFill>
                  <a:schemeClr val="tx1"/>
                </a:solidFill>
                <a:effectLst/>
                <a:latin typeface="+mn-lt"/>
                <a:ea typeface="+mn-lt"/>
                <a:cs typeface="+mn-cs"/>
              </a:rPr>
              <a:t>Tähän liittyy läheisesti </a:t>
            </a:r>
            <a:r>
              <a:rPr lang="fi-FI" sz="1200" b="1" i="0">
                <a:solidFill>
                  <a:schemeClr val="tx1"/>
                </a:solidFill>
                <a:effectLst/>
                <a:latin typeface="+mn-lt"/>
                <a:ea typeface="+mn-lt"/>
                <a:cs typeface="+mn-cs"/>
              </a:rPr>
              <a:t>psykososiaalisten riskien arvioinnin ja hallinnan vakiintuneiden lähestymistapojen puute</a:t>
            </a:r>
            <a:r>
              <a:rPr lang="fi-FI"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Vaikka joitakin toimia on jo olemassa,</a:t>
            </a:r>
            <a:r>
              <a:rPr lang="fi-FI" sz="1200" i="0">
                <a:solidFill>
                  <a:schemeClr val="tx1"/>
                </a:solidFill>
                <a:effectLst/>
                <a:latin typeface="+mn-lt"/>
                <a:ea typeface="+mn-lt"/>
                <a:cs typeface="+mn-cs"/>
              </a:rPr>
              <a:t> </a:t>
            </a:r>
            <a:r>
              <a:rPr lang="fi-FI" sz="1200" b="1" i="0">
                <a:solidFill>
                  <a:schemeClr val="tx1"/>
                </a:solidFill>
                <a:effectLst/>
                <a:latin typeface="+mn-lt"/>
                <a:ea typeface="+mn-lt"/>
                <a:cs typeface="+mn-cs"/>
              </a:rPr>
              <a:t>vain vähemmistöllä pk-yrityksistä on jäsennelty suunnitelma</a:t>
            </a:r>
            <a:r>
              <a:rPr lang="fi-FI" sz="1200" b="0" i="0">
                <a:solidFill>
                  <a:schemeClr val="tx1"/>
                </a:solidFill>
                <a:effectLst/>
                <a:latin typeface="+mn-lt"/>
                <a:ea typeface="+mn-lt"/>
                <a:cs typeface="+mn-cs"/>
              </a:rPr>
              <a:t>, ja toimet ovat usein hajanaisia tai niissä keskitytään yksilöihin eikä niinkään organisatorisiin syihin (ks. seuraava dia).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i-FI" sz="1200" b="0" i="0">
                <a:solidFill>
                  <a:schemeClr val="tx1"/>
                </a:solidFill>
                <a:effectLst/>
                <a:latin typeface="+mn-lt"/>
                <a:ea typeface="+mn-lt"/>
                <a:cs typeface="+mn-cs"/>
              </a:rPr>
              <a:t>Asiat ovat kuitenkin muuttumassa.</a:t>
            </a:r>
          </a:p>
          <a:p>
            <a:pPr marL="0" marR="0" lvl="0" indent="0" algn="l" defTabSz="914400" rtl="0" eaLnBrk="1" fontAlgn="t" latinLnBrk="0" hangingPunct="1">
              <a:lnSpc>
                <a:spcPct val="100000"/>
              </a:lnSpc>
              <a:spcBef>
                <a:spcPts val="0"/>
              </a:spcBef>
              <a:spcAft>
                <a:spcPts val="0"/>
              </a:spcAft>
              <a:buClrTx/>
              <a:buSzTx/>
              <a:buFontTx/>
              <a:buNone/>
              <a:tabLst/>
              <a:defRPr/>
            </a:pP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Eri puolilla Eurooppaa </a:t>
            </a:r>
            <a:r>
              <a:rPr lang="fi-FI" sz="1200" b="1" i="0">
                <a:solidFill>
                  <a:schemeClr val="tx1"/>
                </a:solidFill>
                <a:effectLst/>
                <a:latin typeface="+mn-lt"/>
                <a:ea typeface="+mn-lt"/>
                <a:cs typeface="+mn-cs"/>
              </a:rPr>
              <a:t>viranomaiset ja eri toimialat kehittävät käytännön ohjeita, työkaluja ja lainsäädäntökehyksiä</a:t>
            </a:r>
            <a:r>
              <a:rPr lang="fi-FI" sz="1200" b="0" i="0">
                <a:solidFill>
                  <a:schemeClr val="tx1"/>
                </a:solidFill>
                <a:effectLst/>
                <a:latin typeface="+mn-lt"/>
                <a:ea typeface="+mn-lt"/>
                <a:cs typeface="+mn-cs"/>
              </a:rPr>
              <a:t> tukeakseen yrityksiä toimien toteuttamisessa.</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i-FI" sz="1200" b="0" i="0">
                <a:solidFill>
                  <a:schemeClr val="tx1"/>
                </a:solidFill>
                <a:effectLst/>
                <a:latin typeface="+mn-lt"/>
                <a:ea typeface="+mn-lt"/>
                <a:cs typeface="+mn-cs"/>
              </a:rPr>
              <a:t>Tämä tarkoittaa, että yritykset eivät aloita tyhjästä. Yksi kampanjan tavoitteista on </a:t>
            </a:r>
            <a:r>
              <a:rPr lang="fi-FI" sz="1200" b="1" i="0">
                <a:solidFill>
                  <a:schemeClr val="tx1"/>
                </a:solidFill>
                <a:effectLst/>
                <a:latin typeface="+mn-lt"/>
                <a:ea typeface="+mn-lt"/>
                <a:cs typeface="+mn-cs"/>
              </a:rPr>
              <a:t>lisätä tietoa olemassa olevasta osaamisesta </a:t>
            </a:r>
            <a:r>
              <a:rPr lang="fi-FI" sz="1200" b="1" i="0" strike="sngStrike">
                <a:solidFill>
                  <a:schemeClr val="tx1"/>
                </a:solidFill>
                <a:effectLst/>
                <a:latin typeface="+mn-lt"/>
                <a:ea typeface="+mn-lt"/>
                <a:cs typeface="+mn-cs"/>
              </a:rPr>
              <a:t>tietämyksestä </a:t>
            </a:r>
            <a:r>
              <a:rPr lang="fi-FI" sz="1200" b="1" i="0">
                <a:solidFill>
                  <a:schemeClr val="tx1"/>
                </a:solidFill>
                <a:effectLst/>
                <a:latin typeface="+mn-lt"/>
                <a:ea typeface="+mn-lt"/>
                <a:cs typeface="+mn-cs"/>
              </a:rPr>
              <a:t>ja hyvistä käytännöistä sekä tukea sellaisten toimintamallien kehittämistä, jotka edistävät järjestelmällistä psykososiaalisten riskien hallintaa</a:t>
            </a:r>
            <a:r>
              <a:rPr lang="fi-FI"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a:solidFill>
                  <a:schemeClr val="tx1"/>
                </a:solidFill>
                <a:effectLst/>
                <a:latin typeface="+mn-lt"/>
                <a:ea typeface="+mn-lt"/>
                <a:cs typeface="+mn-cs"/>
              </a:rPr>
              <a:t>Lisätietoja ennalta ehkäisevistä toimenpiteistä </a:t>
            </a:r>
            <a:r>
              <a:rPr lang="fi-FI" sz="1200" b="0" i="0">
                <a:solidFill>
                  <a:schemeClr val="tx1"/>
                </a:solidFill>
                <a:effectLst/>
                <a:latin typeface="+mn-lt"/>
                <a:ea typeface="+mn-lt"/>
                <a:cs typeface="+mn-cs"/>
              </a:rPr>
              <a:t>on alla.</a:t>
            </a:r>
            <a:r>
              <a:rPr lang="fi-FI" sz="1200" b="1" i="0">
                <a:solidFill>
                  <a:schemeClr val="tx1"/>
                </a:solidFill>
                <a:effectLst/>
                <a:latin typeface="+mn-lt"/>
                <a:ea typeface="+mn-lt"/>
                <a:cs typeface="+mn-cs"/>
              </a:rPr>
              <a:t> </a:t>
            </a:r>
            <a:r>
              <a:rPr lang="fi-FI" sz="1200" b="0" i="0">
                <a:solidFill>
                  <a:schemeClr val="tx1"/>
                </a:solidFill>
                <a:effectLst/>
                <a:latin typeface="+mn-lt"/>
                <a:ea typeface="+mn-lt"/>
                <a:cs typeface="+mn-cs"/>
              </a:rPr>
              <a:t>On tärkeää: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i="0">
                <a:solidFill>
                  <a:schemeClr val="tx1"/>
                </a:solidFill>
                <a:effectLst/>
                <a:latin typeface="+mn-lt"/>
                <a:ea typeface="+mn-lt"/>
                <a:cs typeface="+mn-cs"/>
              </a:rPr>
              <a:t>sisällyttää psykososiaaliset riskitekijät riskien arviointiin ja hallintaan</a:t>
            </a:r>
            <a:r>
              <a:rPr lang="fi-FI" sz="1200" b="0" i="0">
                <a:solidFill>
                  <a:schemeClr val="tx1"/>
                </a:solidFill>
                <a:effectLst/>
                <a:latin typeface="+mn-lt"/>
                <a:ea typeface="+mn-lt"/>
                <a:cs typeface="+mn-cs"/>
              </a:rPr>
              <a:t> siten, että työntekijät ovat merkityksellisellä tavalla mukana koko prosessissa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i="0">
                <a:solidFill>
                  <a:schemeClr val="tx1"/>
                </a:solidFill>
                <a:effectLst/>
                <a:latin typeface="+mn-lt"/>
                <a:ea typeface="+mn-lt"/>
                <a:cs typeface="+mn-cs"/>
              </a:rPr>
              <a:t>edistää kannustavaa johtajuutta ja avointa työpaikkakulttuuria</a:t>
            </a:r>
            <a:r>
              <a:rPr lang="fi-FI" sz="1200" b="0" i="0">
                <a:solidFill>
                  <a:schemeClr val="tx1"/>
                </a:solidFill>
                <a:effectLst/>
                <a:latin typeface="+mn-lt"/>
                <a:ea typeface="+mn-lt"/>
                <a:cs typeface="+mn-cs"/>
              </a:rPr>
              <a:t>, jossa johtajat näyttävät esimerkkiä ja kannustavat vuoropuheluun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i="0">
                <a:solidFill>
                  <a:schemeClr val="tx1"/>
                </a:solidFill>
                <a:effectLst/>
                <a:latin typeface="+mn-lt"/>
                <a:ea typeface="+mn-lt"/>
                <a:cs typeface="+mn-cs"/>
              </a:rPr>
              <a:t>suunnitella työorganisaatiot</a:t>
            </a:r>
            <a:r>
              <a:rPr lang="fi-FI" sz="1200" b="0" i="0">
                <a:solidFill>
                  <a:schemeClr val="tx1"/>
                </a:solidFill>
                <a:effectLst/>
                <a:latin typeface="+mn-lt"/>
                <a:ea typeface="+mn-lt"/>
                <a:cs typeface="+mn-cs"/>
              </a:rPr>
              <a:t> siten, että varmistetaan kohtuullinen työmäärä, selkeät roolit, riittävät resurssit ja asianmukainen itsenäisyyden taso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i="0">
                <a:solidFill>
                  <a:schemeClr val="tx1"/>
                </a:solidFill>
                <a:effectLst/>
                <a:latin typeface="+mn-lt"/>
                <a:ea typeface="+mn-lt"/>
                <a:cs typeface="+mn-cs"/>
              </a:rPr>
              <a:t>ehkäistä väkivaltaa, epäasiallista kohtelua ja epäasianmukaista käyttäytymistä</a:t>
            </a:r>
            <a:r>
              <a:rPr lang="fi-FI" sz="1200" b="0" i="0">
                <a:solidFill>
                  <a:schemeClr val="tx1"/>
                </a:solidFill>
                <a:effectLst/>
                <a:latin typeface="+mn-lt"/>
                <a:ea typeface="+mn-lt"/>
                <a:cs typeface="+mn-cs"/>
              </a:rPr>
              <a:t> selkeiden toimintapolitiikkojen, raportointimenettelyjen ja varhaisen puuttumisen avulla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i="0">
                <a:solidFill>
                  <a:schemeClr val="tx1"/>
                </a:solidFill>
                <a:effectLst/>
                <a:latin typeface="+mn-lt"/>
                <a:ea typeface="+mn-lt"/>
                <a:cs typeface="+mn-cs"/>
              </a:rPr>
              <a:t>lisätä tietoa, taitoja ja tukea</a:t>
            </a:r>
            <a:r>
              <a:rPr lang="fi-FI" sz="1200" b="0" i="0">
                <a:solidFill>
                  <a:schemeClr val="tx1"/>
                </a:solidFill>
                <a:effectLst/>
                <a:latin typeface="+mn-lt"/>
                <a:ea typeface="+mn-lt"/>
                <a:cs typeface="+mn-cs"/>
              </a:rPr>
              <a:t> vähentämällä stigmaa, tarjoamalla koulutusta ja edistämällä sosiaalista tukea työpaikalla.</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schemeClr val="tx1"/>
                </a:solidFill>
                <a:effectLst/>
                <a:latin typeface="+mn-lt"/>
                <a:ea typeface="+mn-lt"/>
                <a:cs typeface="+mn-cs"/>
              </a:rPr>
              <a:t>Myös muut tekijät ovat ratkaisevia psykososiaalisten riskien onnistuneessa ennaltaehkäisyssä ja hallinnassa.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dirty="0">
                <a:solidFill>
                  <a:schemeClr val="tx1"/>
                </a:solidFill>
                <a:effectLst/>
                <a:latin typeface="+mn-lt"/>
                <a:ea typeface="+mn-lt"/>
                <a:cs typeface="+mn-cs"/>
              </a:rPr>
              <a:t>Johdon sitoutuminen ennakkoedellytyksenä </a:t>
            </a:r>
            <a:r>
              <a:rPr lang="fi-FI" sz="1200" dirty="0">
                <a:solidFill>
                  <a:schemeClr val="tx1"/>
                </a:solidFill>
                <a:effectLst/>
                <a:latin typeface="+mn-lt"/>
                <a:ea typeface="+mn-lt"/>
                <a:cs typeface="+mn-cs"/>
              </a:rPr>
              <a:t>– Kun johtajat osallistuvat aktiivisesti, tukevat työntekijöitä kaikissa vaiheissa ja näyttävät esimerkkiä, he osoittavat todellista sitoutumista hyvän työilmapiirin luomiseen. Psykososiaalisten riskien </a:t>
            </a:r>
            <a:r>
              <a:rPr lang="fi-FI" sz="1200" strike="sngStrike" dirty="0">
                <a:solidFill>
                  <a:schemeClr val="tx1"/>
                </a:solidFill>
                <a:effectLst/>
                <a:latin typeface="+mn-lt"/>
                <a:ea typeface="+mn-lt"/>
                <a:cs typeface="+mn-cs"/>
              </a:rPr>
              <a:t>asianmukainen </a:t>
            </a:r>
            <a:r>
              <a:rPr lang="fi-FI" sz="1200" dirty="0">
                <a:solidFill>
                  <a:schemeClr val="tx1"/>
                </a:solidFill>
                <a:effectLst/>
                <a:latin typeface="+mn-lt"/>
                <a:ea typeface="+mn-lt"/>
                <a:cs typeface="+mn-cs"/>
              </a:rPr>
              <a:t>ennaltaehkäisy ei toimi ilman johdon selkeää sitoutumista ja osallistumista. </a:t>
            </a:r>
          </a:p>
          <a:p>
            <a:pPr marL="171450" lvl="0" indent="-171450">
              <a:buFont typeface="Arial" panose="020B0604020202020204" pitchFamily="34" charset="0"/>
              <a:buChar char="•"/>
            </a:pPr>
            <a:r>
              <a:rPr lang="fi-FI" sz="1200" b="1" dirty="0">
                <a:solidFill>
                  <a:schemeClr val="tx1"/>
                </a:solidFill>
                <a:effectLst/>
                <a:latin typeface="+mn-lt"/>
                <a:ea typeface="+mn-lt"/>
                <a:cs typeface="+mn-cs"/>
              </a:rPr>
              <a:t>Työntekijöiden ottaminen mukaan prosessiin </a:t>
            </a:r>
            <a:r>
              <a:rPr lang="fi-FI" sz="1200" dirty="0">
                <a:solidFill>
                  <a:schemeClr val="tx1"/>
                </a:solidFill>
                <a:effectLst/>
                <a:latin typeface="+mn-lt"/>
                <a:ea typeface="+mn-lt"/>
                <a:cs typeface="+mn-cs"/>
              </a:rPr>
              <a:t>– Yhteistyö työntekijöiden ja heidän edustajiensa kanssa auttaa tunnistamaan ja priorisoimaan tärkeimmät kysymykset, joihin tulisi puuttua. Se myös antaa työntekijöille tunteen omasta vastuusta toteutettavien muutosten suhteen, mikä vahvistaa heidän sitoutumistaan ja osallistumistaan. Lisäksi sopivien ratkaisujen löytäminen on paljon tehokkaampaa, jos työntekijöillä on sanansa sanottavana ja heidän mielipiteitään kunnioitetaan.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fi-FI" b="1"/>
              <a:t>Työpaikkaväkivalta on monitahoinen ongelma. </a:t>
            </a:r>
            <a:r>
              <a:rPr lang="fi-FI"/>
              <a:t>Se voi ilmetä kertaluonteisena tapauksena, kuten fyysisenä väkivaltana, tai toistuvina tekoina, joilla työntekijää pelotellaan tai halvennetaan, kuten epäasiallisena kohteluna tai kiusaamisena. Sen taustalla voi olla</a:t>
            </a:r>
            <a:r>
              <a:rPr lang="fi-FI">
                <a:solidFill>
                  <a:srgbClr val="FF0000"/>
                </a:solidFill>
              </a:rPr>
              <a:t> erilaisia motiiveja</a:t>
            </a:r>
            <a:r>
              <a:rPr lang="fi-FI" strike="sngStrike">
                <a:solidFill>
                  <a:srgbClr val="FF0000"/>
                </a:solidFill>
              </a:rPr>
              <a:t> </a:t>
            </a:r>
            <a:r>
              <a:rPr lang="fi-FI" strike="sngStrike"/>
              <a:t>tiettyjä vaikuttimia</a:t>
            </a:r>
            <a:r>
              <a:rPr lang="fi-FI"/>
              <a:t>, kuten </a:t>
            </a:r>
            <a:r>
              <a:rPr lang="fi-FI" strike="sngStrike"/>
              <a:t>rotuun, </a:t>
            </a:r>
            <a:r>
              <a:rPr lang="fi-FI"/>
              <a:t>etniseen taustaan tai sukupuoleen perustuva viha. Se voi olla peräisin useista ja joskus päällekkäisistä lähteistä, kuten työtovereilta, johtajilta, asiakkailta tai jopa henkilöiltä, joilla ei ole yhteyttä yritykseen tai sen työntekijöihin.</a:t>
            </a:r>
          </a:p>
          <a:p>
            <a:pPr algn="just"/>
            <a:endParaRPr lang="en-US"/>
          </a:p>
          <a:p>
            <a:pPr algn="just"/>
            <a:r>
              <a:rPr lang="fi-FI" b="1"/>
              <a:t>Työpaikkaväkivalta on merkittävä stressin aiheuttaja, ja se voi johtaa terveysongelmiin</a:t>
            </a:r>
            <a:r>
              <a:rPr lang="fi-FI"/>
              <a:t>. Sekä fyysinen että psyykkinen väkivalta voi olla traumatisoivaa ja aiheuttaa pitkällä aikavälillä psyykkisiä haittoja, jotka voivat johtaa vaikeisiin terveysongelmiin, kuten masennukseen, itsetunnon heikkenemiseen tai unihäiriöihin.</a:t>
            </a:r>
          </a:p>
          <a:p>
            <a:pPr algn="just"/>
            <a:endParaRPr lang="en-US"/>
          </a:p>
          <a:p>
            <a:pPr algn="just"/>
            <a:r>
              <a:rPr lang="fi-FI" err="1"/>
              <a:t>Eurofoundin</a:t>
            </a:r>
            <a:r>
              <a:rPr lang="fi-FI"/>
              <a:t> vuonna 2021 toteuttamassa Euroopan työoloja koskevassa puhelimitse toteutetussa tutkimuksessa (EWCTS) todettiin, että </a:t>
            </a:r>
            <a:r>
              <a:rPr lang="fi-FI" b="0"/>
              <a:t>keskimäärin </a:t>
            </a:r>
            <a:r>
              <a:rPr lang="fi-FI" b="1"/>
              <a:t>noin 13 prosenttia EU-alueen työntekijöistä oli kokenut jonkinlaista epäasianmukaista käyttäytymistä työpaikalla</a:t>
            </a:r>
            <a:r>
              <a:rPr lang="fi-FI"/>
              <a:t>.</a:t>
            </a:r>
          </a:p>
          <a:p>
            <a:pPr algn="just"/>
            <a:endParaRPr lang="en-US"/>
          </a:p>
          <a:p>
            <a:pPr algn="just"/>
            <a:r>
              <a:rPr lang="fi-FI" b="1"/>
              <a:t>Naiset ilmoittavat todennäköisemmin epäasianmukaisesta käytöksestä työpaikalla</a:t>
            </a:r>
            <a:r>
              <a:rPr lang="fi-FI"/>
              <a:t>. Äskettäin Eurostatin, </a:t>
            </a:r>
            <a:r>
              <a:rPr lang="fi-FI" err="1"/>
              <a:t>FRA:n</a:t>
            </a:r>
            <a:r>
              <a:rPr lang="fi-FI"/>
              <a:t> ja </a:t>
            </a:r>
            <a:r>
              <a:rPr lang="fi-FI" err="1"/>
              <a:t>EIGEn</a:t>
            </a:r>
            <a:r>
              <a:rPr lang="fi-FI"/>
              <a:t> yhdessä toteuttamassa </a:t>
            </a:r>
            <a:r>
              <a:rPr lang="fi-FI" err="1"/>
              <a:t>sukupuolistunutta</a:t>
            </a:r>
            <a:r>
              <a:rPr lang="fi-FI"/>
              <a:t> väkivaltaa koskevassa EU:n kyselytutkimuksessa todettiin seuraavaa:</a:t>
            </a:r>
          </a:p>
          <a:p>
            <a:pPr marL="171450" indent="-171450" algn="just">
              <a:buFont typeface="Arial" panose="020B0604020202020204" pitchFamily="34" charset="0"/>
              <a:buChar char="•"/>
            </a:pPr>
            <a:r>
              <a:rPr lang="fi-FI" b="1"/>
              <a:t>30,8 prosenttia naisista on kokenut seksuaalista häirintää työssä elämänsä aikana ja </a:t>
            </a:r>
          </a:p>
          <a:p>
            <a:pPr marL="171450" indent="-171450" algn="just">
              <a:buFont typeface="Arial" panose="020B0604020202020204" pitchFamily="34" charset="0"/>
              <a:buChar char="•"/>
            </a:pPr>
            <a:r>
              <a:rPr lang="fi-FI" b="1"/>
              <a:t>4,3 prosenttia naisista on kokenut seksuaalista häirintää viimeisten 12 kuukauden aikana</a:t>
            </a:r>
            <a:r>
              <a:rPr lang="fi-FI" b="0"/>
              <a:t> </a:t>
            </a:r>
          </a:p>
          <a:p>
            <a:pPr marL="171450" indent="-171450" algn="just">
              <a:buFont typeface="Arial" panose="020B0604020202020204" pitchFamily="34" charset="0"/>
              <a:buChar char="•"/>
            </a:pPr>
            <a:r>
              <a:rPr lang="fi-FI" b="1"/>
              <a:t>nuoret naiset</a:t>
            </a:r>
            <a:r>
              <a:rPr lang="fi-FI"/>
              <a:t> kokevat häirintää yleisemmin: </a:t>
            </a:r>
            <a:r>
              <a:rPr lang="fi-FI" b="1"/>
              <a:t>kaksi naista viidestä on kokenut seksuaalista häirintää työpaikalla jossain vaiheessa elämäänsä.</a:t>
            </a:r>
          </a:p>
          <a:p>
            <a:pPr algn="just"/>
            <a:endParaRPr lang="en-US"/>
          </a:p>
          <a:p>
            <a:pPr algn="just"/>
            <a:r>
              <a:rPr lang="fi-FI" b="1"/>
              <a:t>Työn digitalisoitumisen lisääntyminen</a:t>
            </a:r>
            <a:r>
              <a:rPr lang="fi-FI"/>
              <a:t> sekä tieto- ja viestintätekniikan käytön ja sen välttämättömyyden lisääntyminen työelämässä </a:t>
            </a:r>
            <a:r>
              <a:rPr lang="fi-FI" b="1"/>
              <a:t>ovat synnyttäneet uusia epäsosiaalisen käyttäytymisen muotoja</a:t>
            </a:r>
            <a:r>
              <a:rPr lang="fi-FI"/>
              <a:t>, kuten verkkokiusaamista ja verkkohäirintää.</a:t>
            </a:r>
          </a:p>
          <a:p>
            <a:pPr algn="just"/>
            <a:r>
              <a:rPr lang="fi-FI"/>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a:t>Kaiken kaikkiaan </a:t>
            </a:r>
            <a:r>
              <a:rPr lang="fi-FI" b="1"/>
              <a:t>27,2 prosenttia naisista on kokenut seksuaalista häirintää työpaikalla miespuolisen tekijän taholta</a:t>
            </a:r>
            <a:r>
              <a:rPr lang="fi-FI"/>
              <a:t> ja </a:t>
            </a:r>
            <a:r>
              <a:rPr lang="fi-FI" b="1"/>
              <a:t>30,8 prosenttia naisista on kokenut seksuaalista häirintää työpaikalla ”kenen tahansa tekijän”</a:t>
            </a:r>
            <a:r>
              <a:rPr lang="fi-FI"/>
              <a:t> taholta.</a:t>
            </a:r>
          </a:p>
          <a:p>
            <a:pPr marL="0" indent="0">
              <a:buFont typeface="Arial" panose="020B0604020202020204" pitchFamily="34" charset="0"/>
              <a:buNone/>
            </a:pPr>
            <a:r>
              <a:rPr lang="fi-FI"/>
              <a:t> </a:t>
            </a:r>
          </a:p>
          <a:p>
            <a:pPr marL="171450" indent="-171450">
              <a:buFont typeface="Arial" panose="020B0604020202020204" pitchFamily="34" charset="0"/>
              <a:buChar char="•"/>
            </a:pPr>
            <a:r>
              <a:rPr lang="fi-FI"/>
              <a:t>Näiden tulosten perusteella voidaan päätellä, että suurin osa naisiin kohdistuvasta seksuaalisesta häirinnästä on miesten tekemää. </a:t>
            </a:r>
          </a:p>
          <a:p>
            <a:pPr marL="0" indent="0">
              <a:buFont typeface="Arial" panose="020B0604020202020204" pitchFamily="34" charset="0"/>
              <a:buNone/>
            </a:pPr>
            <a:endParaRPr lang="en-GB"/>
          </a:p>
          <a:p>
            <a:pPr marL="171450" indent="-171450">
              <a:buFont typeface="Arial" panose="020B0604020202020204" pitchFamily="34" charset="0"/>
              <a:buChar char="•"/>
            </a:pPr>
            <a:r>
              <a:rPr lang="fi-FI" b="1"/>
              <a:t>Miehet häirinnän tekijöinä</a:t>
            </a:r>
            <a:r>
              <a:rPr lang="fi-FI"/>
              <a:t>:</a:t>
            </a:r>
          </a:p>
          <a:p>
            <a:pPr marL="0" indent="0">
              <a:buFont typeface="Arial" panose="020B0604020202020204" pitchFamily="34" charset="0"/>
              <a:buNone/>
            </a:pPr>
            <a:r>
              <a:rPr lang="fi-FI"/>
              <a:t>      – </a:t>
            </a:r>
            <a:r>
              <a:rPr lang="fi-FI" b="1"/>
              <a:t>15,8 prosenttia naisista </a:t>
            </a:r>
            <a:r>
              <a:rPr lang="fi-FI"/>
              <a:t>EU:n 27 jäsenvaltiossa on kokenut seksuaalista häirintää työtoverinsa taholta </a:t>
            </a:r>
          </a:p>
          <a:p>
            <a:pPr marL="0" indent="0">
              <a:buFont typeface="Arial" panose="020B0604020202020204" pitchFamily="34" charset="0"/>
              <a:buNone/>
            </a:pPr>
            <a:r>
              <a:rPr lang="fi-FI"/>
              <a:t>      – </a:t>
            </a:r>
            <a:r>
              <a:rPr lang="fi-FI" b="1"/>
              <a:t>7,4 prosenttia on kokenut seksuaalista häirintää </a:t>
            </a:r>
            <a:r>
              <a:rPr lang="fi-FI"/>
              <a:t>pomon tai esihenkilön taholta </a:t>
            </a:r>
          </a:p>
          <a:p>
            <a:pPr marL="0" indent="0">
              <a:buFont typeface="Arial" panose="020B0604020202020204" pitchFamily="34" charset="0"/>
              <a:buNone/>
            </a:pPr>
            <a:r>
              <a:rPr lang="fi-FI"/>
              <a:t>      – </a:t>
            </a:r>
            <a:r>
              <a:rPr lang="fi-FI" b="1"/>
              <a:t>9,3 prosenttia ilmoitti, että jokin muu mieshenkilö, esimerkiksi asiakas, oli syyllistynyt seksuaaliseen häirintään työympäristössä</a:t>
            </a:r>
            <a:r>
              <a:rPr lang="fi-FI"/>
              <a:t>.</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fi-FI"/>
              <a:t>Työpaikkaväkivalta ja epäasiallinen kohtelu eivät ole tärkeitä asioita vain silloin, kun jotakin vakavaa tapahtuu. </a:t>
            </a:r>
          </a:p>
          <a:p>
            <a:pPr algn="just"/>
            <a:endParaRPr lang="en-US"/>
          </a:p>
          <a:p>
            <a:pPr algn="just"/>
            <a:r>
              <a:rPr lang="fi-FI"/>
              <a:t>Väkivaltaa voidaan ehkäistä </a:t>
            </a:r>
          </a:p>
          <a:p>
            <a:pPr marL="171450" indent="-171450" algn="just">
              <a:buFont typeface="Arial" panose="020B0604020202020204" pitchFamily="34" charset="0"/>
              <a:buChar char="•"/>
            </a:pPr>
            <a:r>
              <a:rPr lang="fi-FI" b="1"/>
              <a:t>selventämällä, millaista on kunnioittava käyttäytyminen</a:t>
            </a:r>
            <a:r>
              <a:rPr lang="fi-FI"/>
              <a:t>, määrittelemällä roolit ja varmistamalla, että odotukset ymmärretään, jos huolenaiheita ilmenee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1">
                <a:cs typeface="Arial"/>
              </a:rPr>
              <a:t>tarkastelemalla perussyitä tai vaikuttavia tekijöitä</a:t>
            </a:r>
            <a:r>
              <a:rPr lang="fi-FI" b="0">
                <a:cs typeface="Arial"/>
              </a:rPr>
              <a:t>;</a:t>
            </a:r>
            <a:r>
              <a:rPr lang="fi-FI" b="1">
                <a:cs typeface="Arial"/>
              </a:rPr>
              <a:t> </a:t>
            </a:r>
            <a:r>
              <a:rPr lang="fi-FI" b="0">
                <a:cs typeface="Arial"/>
              </a:rPr>
              <a:t> jokainen tilanne voi antaa hyödyllistä tietoa siitä, millaisia riskejä missäkin yrityksessä on – olipa kyse sitten työmäärän aiheuttamasta paineesta, yksin työskentelystä, asiakaskontakteista, digitaalisen viestinnän epäselvistä rajoista tai puutteellisesta päivittäisestä valvonnasta </a:t>
            </a:r>
          </a:p>
          <a:p>
            <a:pPr marL="171450" indent="-171450" algn="just">
              <a:buFont typeface="Arial" panose="020B0604020202020204" pitchFamily="34" charset="0"/>
              <a:buChar char="•"/>
            </a:pPr>
            <a:r>
              <a:rPr lang="fi-FI" b="1"/>
              <a:t>reagoimalla ongelmiin oikeudenmukaisesti ja tehokkaasti luottamuksen (uudelleen)rakentamiseksi ja sen varmistamiseksi, että ongelmat eivät toistu</a:t>
            </a:r>
            <a:r>
              <a:rPr lang="fi-FI" b="0"/>
              <a:t>,</a:t>
            </a:r>
            <a:r>
              <a:rPr lang="fi-FI" b="1"/>
              <a:t> </a:t>
            </a:r>
            <a:r>
              <a:rPr lang="fi-FI"/>
              <a:t>esimerkiksi tarjoamalla työntekijöille tilaa puhua luottamuksellisesti, kuuntelemalla heitä ja kirjaamalla ylös tapahtuman keskeiset seikat</a:t>
            </a:r>
          </a:p>
          <a:p>
            <a:pPr marL="171450" indent="-171450" algn="just">
              <a:buFont typeface="Arial" panose="020B0604020202020204" pitchFamily="34" charset="0"/>
              <a:buChar char="•"/>
            </a:pPr>
            <a:r>
              <a:rPr lang="fi-FI" b="1"/>
              <a:t>tunnistamalla parannuskohteita</a:t>
            </a:r>
            <a:r>
              <a:rPr lang="fi-FI"/>
              <a:t>: näitä voivat olla liiketoiminnassa esiintyvät ongelmat tai riskit, kuten työmäärän aiheuttama paine, yksin työskentely, asiakaskontaktit, digitaalisen viestinnän epäselvät rajat tai puutteellinen päivittäinen valvonta </a:t>
            </a:r>
          </a:p>
          <a:p>
            <a:pPr marL="171450" indent="-171450" algn="just">
              <a:buFont typeface="Arial" panose="020B0604020202020204" pitchFamily="34" charset="0"/>
              <a:buChar char="•"/>
            </a:pPr>
            <a:r>
              <a:rPr lang="fi-FI" b="1"/>
              <a:t>ottamalla työntekijät mukaan </a:t>
            </a:r>
            <a:r>
              <a:rPr lang="fi-FI"/>
              <a:t>rakentamaan sitoutumista, luottamusta ja jaettua vastuuta väkivallan ehkäisemisestä</a:t>
            </a:r>
          </a:p>
          <a:p>
            <a:pPr marL="171450" indent="-171450" algn="just">
              <a:buFont typeface="Arial" panose="020B0604020202020204" pitchFamily="34" charset="0"/>
              <a:buChar char="•"/>
            </a:pPr>
            <a:r>
              <a:rPr lang="fi-FI" b="1"/>
              <a:t>toimimalla esimerkkinä </a:t>
            </a:r>
            <a:r>
              <a:rPr lang="fi-FI"/>
              <a:t> organisaation laajuisesti ja osoittamalla sekä sanoin että teoin, että väkivallan ehkäisy on ensisijainen tavoite ja arvo.   </a:t>
            </a:r>
          </a:p>
          <a:p>
            <a:pPr algn="just"/>
            <a:endParaRPr lang="en-US" b="1"/>
          </a:p>
          <a:p>
            <a:r>
              <a:rPr lang="fi-FI" b="1"/>
              <a:t>Kampanjamateriaali</a:t>
            </a:r>
            <a:r>
              <a:rPr lang="fi-FI"/>
              <a:t>: pian ilmestyvä opas väkivallan hallintaan ja ehkäisyyn keskisuurille yrityksille.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fi-FI" sz="1200" b="1"/>
              <a:t>Tuki- ja liikuntaelimistön sairaudet (TULES)</a:t>
            </a:r>
          </a:p>
          <a:p>
            <a:pPr marL="171450" indent="-171450">
              <a:buFont typeface="Arial" panose="020B0604020202020204" pitchFamily="34" charset="0"/>
              <a:buChar char="•"/>
            </a:pPr>
            <a:r>
              <a:rPr lang="fi-FI" sz="1200" b="0"/>
              <a:t>työn korkeat vaatimukset, vähäiset vaikutusmahdollisuudet ja stressi voivat lisätä tuki- ja liikuntaelimistön sairauksien riskiä ja vaikeusastetta</a:t>
            </a:r>
          </a:p>
          <a:p>
            <a:pPr marL="171450" indent="-171450">
              <a:buFont typeface="Arial" panose="020B0604020202020204" pitchFamily="34" charset="0"/>
              <a:buChar char="•"/>
            </a:pPr>
            <a:r>
              <a:rPr lang="fi-FI" sz="1200" b="0"/>
              <a:t>tuki- ja liikuntaelimistön sairaudet voivat vaikuttaa henkiseen hyvinvointiin, selviytymiskykyyn ja työkykyyn</a:t>
            </a:r>
          </a:p>
          <a:p>
            <a:pPr marL="171450" indent="-171450">
              <a:buFont typeface="Arial" panose="020B0604020202020204" pitchFamily="34" charset="0"/>
              <a:buChar char="•"/>
            </a:pPr>
            <a:r>
              <a:rPr lang="fi-FI" sz="1200" b="0"/>
              <a:t>psykososiaaliset riskit voivat hidastaa toipumista ja </a:t>
            </a:r>
            <a:r>
              <a:rPr lang="fi-FI" sz="1200" b="0" err="1"/>
              <a:t>työhönpaluuta</a:t>
            </a:r>
            <a:r>
              <a:rPr lang="fi-FI" sz="1200" b="0"/>
              <a:t>.</a:t>
            </a:r>
          </a:p>
          <a:p>
            <a:pPr marL="0" indent="0">
              <a:buNone/>
            </a:pPr>
            <a:r>
              <a:rPr lang="fi-FI" sz="1200" b="1"/>
              <a:t>Mielenterveyteen vaikuttavat ympäristötekijät </a:t>
            </a:r>
          </a:p>
          <a:p>
            <a:pPr marL="171450" indent="-171450">
              <a:buFont typeface="Arial" panose="020B0604020202020204" pitchFamily="34" charset="0"/>
              <a:buChar char="•"/>
            </a:pPr>
            <a:r>
              <a:rPr lang="fi-FI" sz="1200" b="0"/>
              <a:t>fyysiset olosuhteet, kuten melu, lämpötila ja kemikaaleille altistuminen, voivat lisätä stressiä ja väsymystä</a:t>
            </a:r>
          </a:p>
          <a:p>
            <a:pPr marL="171450" indent="-171450">
              <a:buFont typeface="Arial" panose="020B0604020202020204" pitchFamily="34" charset="0"/>
              <a:buChar char="•"/>
            </a:pPr>
            <a:r>
              <a:rPr lang="fi-FI" sz="1200" b="0"/>
              <a:t>nämä olosuhteet vaikuttavat usein yhdessä työmäärän, aikapaineen ja organisaatiotekijöiden kanssa</a:t>
            </a:r>
          </a:p>
          <a:p>
            <a:pPr marL="171450" indent="-171450">
              <a:buFont typeface="Arial" panose="020B0604020202020204" pitchFamily="34" charset="0"/>
              <a:buChar char="•"/>
            </a:pPr>
            <a:r>
              <a:rPr lang="fi-FI" sz="1200" b="0"/>
              <a:t>samanaikaiset altistukset voivat lisätä henkistä rasitusta ja turvallisuusriskejä.</a:t>
            </a:r>
          </a:p>
          <a:p>
            <a:pPr marL="0" indent="0">
              <a:buNone/>
            </a:pPr>
            <a:r>
              <a:rPr lang="fi-FI" sz="1200" b="1" noProof="0"/>
              <a:t>Työtapaturmat ja mielenterveys</a:t>
            </a:r>
          </a:p>
          <a:p>
            <a:pPr marL="171450" indent="-171450">
              <a:buFont typeface="Arial" panose="020B0604020202020204" pitchFamily="34" charset="0"/>
              <a:buChar char="•"/>
            </a:pPr>
            <a:r>
              <a:rPr lang="fi-FI" sz="1200" b="0" noProof="0"/>
              <a:t>psykososiaaliset riskit (esim. väsymys, aikapaine) voivat lisätä onnettomuusriskiä</a:t>
            </a:r>
          </a:p>
          <a:p>
            <a:pPr marL="171450" indent="-171450">
              <a:buFont typeface="Arial" panose="020B0604020202020204" pitchFamily="34" charset="0"/>
              <a:buChar char="•"/>
            </a:pPr>
            <a:r>
              <a:rPr lang="fi-FI" sz="1200" b="0" noProof="0"/>
              <a:t>tapaturmat ja vammat voivat aiheuttaa mielenterveysongelmia</a:t>
            </a:r>
          </a:p>
          <a:p>
            <a:pPr marL="171450" indent="-171450">
              <a:buFont typeface="Arial" panose="020B0604020202020204" pitchFamily="34" charset="0"/>
              <a:buChar char="•"/>
            </a:pPr>
            <a:r>
              <a:rPr lang="fi-FI" sz="1200" b="0" noProof="0"/>
              <a:t>turvallisuuteen vaikuttavat sekä fyysiset että organisatoriset tekijät. </a:t>
            </a:r>
          </a:p>
          <a:p>
            <a:pPr marL="171450" indent="-171450">
              <a:buFont typeface="Arial" panose="020B0604020202020204" pitchFamily="34" charset="0"/>
              <a:buChar char="•"/>
            </a:pPr>
            <a:endParaRPr lang="en-US" sz="1200" b="0" noProof="0"/>
          </a:p>
          <a:p>
            <a:r>
              <a:rPr lang="fi-FI" sz="1200" b="1" noProof="0">
                <a:solidFill>
                  <a:schemeClr val="tx1"/>
                </a:solidFill>
                <a:effectLst/>
                <a:latin typeface="+mn-lt"/>
                <a:ea typeface="+mn-lt"/>
                <a:cs typeface="+mn-cs"/>
              </a:rPr>
              <a:t>T</a:t>
            </a:r>
            <a:r>
              <a:rPr lang="fi-FI" sz="1200" b="1" err="1">
                <a:solidFill>
                  <a:schemeClr val="tx1"/>
                </a:solidFill>
                <a:effectLst/>
                <a:latin typeface="+mn-lt"/>
                <a:ea typeface="+mn-lt"/>
                <a:cs typeface="+mn-cs"/>
              </a:rPr>
              <a:t>urvallisuussuorituskyky</a:t>
            </a:r>
            <a:r>
              <a:rPr lang="fi-FI" sz="1200" b="1">
                <a:solidFill>
                  <a:schemeClr val="tx1"/>
                </a:solidFill>
                <a:effectLst/>
                <a:latin typeface="+mn-lt"/>
                <a:ea typeface="+mn-lt"/>
                <a:cs typeface="+mn-cs"/>
              </a:rPr>
              <a:t> </a:t>
            </a:r>
            <a:r>
              <a:rPr lang="fi-FI" sz="1200" b="1" strike="sngStrike">
                <a:solidFill>
                  <a:schemeClr val="tx1"/>
                </a:solidFill>
                <a:effectLst/>
                <a:latin typeface="+mn-lt"/>
                <a:ea typeface="+mn-lt"/>
                <a:cs typeface="+mn-cs"/>
              </a:rPr>
              <a:t>käyttäytymisen toiminnan tehokkuus mittaa</a:t>
            </a:r>
            <a:r>
              <a:rPr lang="fi-FI" sz="1200" b="1">
                <a:solidFill>
                  <a:schemeClr val="tx1"/>
                </a:solidFill>
                <a:effectLst/>
                <a:latin typeface="+mn-lt"/>
                <a:ea typeface="+mn-lt"/>
                <a:cs typeface="+mn-cs"/>
              </a:rPr>
              <a:t> kuvaa organisaation työntekijöiden turvallisuuden ja terveyden suojelemiseksi toteuttamien toimien tehokkuutta.</a:t>
            </a:r>
          </a:p>
          <a:p>
            <a:r>
              <a:rPr lang="fi-FI" sz="1200">
                <a:solidFill>
                  <a:schemeClr val="tx1"/>
                </a:solidFill>
                <a:effectLst/>
                <a:latin typeface="+mn-lt"/>
                <a:ea typeface="+mn-lt"/>
                <a:cs typeface="+mn-cs"/>
              </a:rPr>
              <a:t>Sitä arvioidaan yleensä seuraavien seikkojen perusteella:</a:t>
            </a:r>
          </a:p>
          <a:p>
            <a:pPr marL="171450" indent="-171450">
              <a:buFont typeface="Arial" panose="020B0604020202020204" pitchFamily="34" charset="0"/>
              <a:buChar char="•"/>
            </a:pPr>
            <a:r>
              <a:rPr lang="fi-FI" sz="1200" b="1">
                <a:solidFill>
                  <a:schemeClr val="tx1"/>
                </a:solidFill>
                <a:effectLst/>
                <a:latin typeface="+mn-lt"/>
                <a:ea typeface="+mn-lt"/>
                <a:cs typeface="+mn-cs"/>
              </a:rPr>
              <a:t>Viiveelliset indikaattorit (tulokset)</a:t>
            </a:r>
          </a:p>
          <a:p>
            <a:r>
              <a:rPr lang="fi-FI" sz="1200">
                <a:solidFill>
                  <a:schemeClr val="tx1"/>
                </a:solidFill>
                <a:effectLst/>
                <a:latin typeface="+mn-lt"/>
                <a:ea typeface="+mn-lt"/>
                <a:cs typeface="+mn-cs"/>
              </a:rPr>
              <a:t>Näillä indikaattoreilla mitataan jo tapahtuneita tapahtumia, kuten tapaturmien, vammojen tai läheltä piti -tilanteiden määrää, työperäisistä terveysongelmista johtuvia toistuvia poissaoloja jne.</a:t>
            </a:r>
          </a:p>
          <a:p>
            <a:pPr marL="171450" indent="-171450">
              <a:buFont typeface="Arial" panose="020B0604020202020204" pitchFamily="34" charset="0"/>
              <a:buChar char="•"/>
            </a:pPr>
            <a:r>
              <a:rPr lang="fi-FI" sz="1200" b="1">
                <a:solidFill>
                  <a:schemeClr val="tx1"/>
                </a:solidFill>
                <a:effectLst/>
                <a:latin typeface="+mn-lt"/>
                <a:ea typeface="+mn-lt"/>
                <a:cs typeface="+mn-cs"/>
              </a:rPr>
              <a:t>Ennakoivat indikaattorit (ehkäisytoimet)</a:t>
            </a:r>
          </a:p>
          <a:p>
            <a:r>
              <a:rPr lang="fi-FI" sz="1200">
                <a:solidFill>
                  <a:schemeClr val="tx1"/>
                </a:solidFill>
                <a:effectLst/>
                <a:latin typeface="+mn-lt"/>
                <a:ea typeface="+mn-lt"/>
                <a:cs typeface="+mn-cs"/>
              </a:rPr>
              <a:t>Näillä indikaattoreilla mitataan, toimivatko ennaltaehkäisyjärjestelmät, kuten suoritettujen riskinarviointien määrä, työntekijöiden osallistuminen työterveys- ja turvallisuusasioihin jne. </a:t>
            </a:r>
          </a:p>
          <a:p>
            <a:pPr marL="0" indent="0">
              <a:buFont typeface="Arial" panose="020B0604020202020204" pitchFamily="34" charset="0"/>
              <a:buNone/>
            </a:pPr>
            <a:endParaRPr lang="en-GB" noProof="0"/>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fi-FI" b="1"/>
              <a:t>Miten samanaikaista altistumista voidaan torjua</a:t>
            </a:r>
            <a:r>
              <a:rPr lang="fi-FI"/>
              <a:t>? Integroitujen ennaltaehkäisytoimenpiteiden avulla.</a:t>
            </a:r>
          </a:p>
          <a:p>
            <a:pPr marL="0" lvl="0" indent="0">
              <a:buNone/>
            </a:pPr>
            <a:r>
              <a:rPr lang="fi-FI"/>
              <a:t>Niitä voivat olla esimerkiksi: </a:t>
            </a:r>
          </a:p>
          <a:p>
            <a:pPr marL="171450" lvl="0" indent="-171450">
              <a:buFont typeface="Arial" panose="020B0604020202020204" pitchFamily="34" charset="0"/>
              <a:buChar char="•"/>
            </a:pPr>
            <a:r>
              <a:rPr lang="fi-FI"/>
              <a:t>työperäisten tuki- ja liikuntaelimistön sairauksien sekä fyysisen rasituksen kohdennettu ehkäisy </a:t>
            </a:r>
            <a:r>
              <a:rPr lang="fi-FI" b="0"/>
              <a:t>ergonomiaa parantavien toimenpiteiden, työtehtävien uudelleensuunnittelun ja riittävän palautumisen avulla </a:t>
            </a:r>
          </a:p>
          <a:p>
            <a:pPr marL="171450" lvl="0" indent="-171450">
              <a:buFont typeface="Arial" panose="020B0604020202020204" pitchFamily="34" charset="0"/>
              <a:buChar char="•"/>
            </a:pPr>
            <a:r>
              <a:rPr lang="fi-FI" b="0"/>
              <a:t>työolojen parantaminen </a:t>
            </a:r>
            <a:r>
              <a:rPr lang="fi-FI"/>
              <a:t>työympäristössä </a:t>
            </a:r>
            <a:r>
              <a:rPr lang="fi-FI" b="0"/>
              <a:t>(melu, tärinä, kuumuus/kylmyys, valaistus, työtilojen suunnittelu) stressin ja mielenterveyteen kohdistuvien vaikutusten vähentämiseksi </a:t>
            </a:r>
          </a:p>
          <a:p>
            <a:pPr marL="171450" lvl="0" indent="-171450">
              <a:buFont typeface="Arial" panose="020B0604020202020204" pitchFamily="34" charset="0"/>
              <a:buChar char="•"/>
            </a:pPr>
            <a:r>
              <a:rPr lang="fi-FI"/>
              <a:t>onnettomuuksien ehkäiseminen </a:t>
            </a:r>
            <a:r>
              <a:rPr lang="fi-FI" b="0"/>
              <a:t>puuttumalla vaarallisen käyttäytymisen ja keskittymiskyvyn heikkenemisen organisatorisiin ja psykososiaalisiin syihin </a:t>
            </a:r>
          </a:p>
          <a:p>
            <a:pPr marL="171450" lvl="0" indent="-171450">
              <a:buFont typeface="Arial" panose="020B0604020202020204" pitchFamily="34" charset="0"/>
              <a:buChar char="•"/>
            </a:pPr>
            <a:r>
              <a:rPr lang="fi-FI" b="0"/>
              <a:t>keskittyminen</a:t>
            </a:r>
            <a:r>
              <a:rPr lang="fi-FI"/>
              <a:t> riskialttiisiin aloihin ja haavoittuviin ryhmiin, </a:t>
            </a:r>
            <a:r>
              <a:rPr lang="fi-FI" b="0"/>
              <a:t>mukaan lukien keskisuuret yritykset, rakennusala, maatalous sekä epävarmoissa tai fyysisesti raskaissa töissä työskentelevät työntekijät.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a:solidFill>
                  <a:schemeClr val="tx1"/>
                </a:solidFill>
                <a:effectLst/>
                <a:latin typeface="+mn-lt"/>
                <a:ea typeface="+mn-lt"/>
                <a:cs typeface="+mn-cs"/>
              </a:rPr>
              <a:t>Sosiaali- ja terveysala on merkittävässä asemassa eurooppalaisessa yhteiskunnassa sekä yleisen terveyden ja hyvinvoinnin että talouden kannalta.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solidFill>
                  <a:schemeClr val="tx1"/>
                </a:solidFill>
                <a:effectLst/>
                <a:latin typeface="+mn-lt"/>
                <a:ea typeface="+mn-lt"/>
                <a:cs typeface="+mn-cs"/>
              </a:rPr>
              <a:t>Sosiaali- ja terveysala on tärkeä työllistäjä EU:n taloudessa.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solidFill>
                  <a:schemeClr val="tx1"/>
                </a:solidFill>
                <a:effectLst/>
                <a:latin typeface="+mn-lt"/>
                <a:ea typeface="+mn-lt"/>
                <a:cs typeface="+mn-cs"/>
              </a:rPr>
              <a:t>Eurostatin työvoimatutkimuksen tilastojen mukaan sosiaali- ja terveysalalla työskenteli vuonna 2022 yli 21,5 miljoonaa ihmistä (NACE Q). Suurin osa näistä työntekijöistä työskentelee terveydenhuollossa </a:t>
            </a:r>
            <a:r>
              <a:rPr lang="fi-FI" sz="1200" strike="sngStrike">
                <a:solidFill>
                  <a:schemeClr val="tx1"/>
                </a:solidFill>
                <a:effectLst/>
                <a:latin typeface="+mn-lt"/>
                <a:ea typeface="+mn-lt"/>
                <a:cs typeface="+mn-cs"/>
              </a:rPr>
              <a:t> alasektorilla</a:t>
            </a:r>
            <a:r>
              <a:rPr lang="fi-FI" sz="1200">
                <a:solidFill>
                  <a:schemeClr val="tx1"/>
                </a:solidFill>
                <a:effectLst/>
                <a:latin typeface="+mn-lt"/>
                <a:ea typeface="+mn-lt"/>
                <a:cs typeface="+mn-cs"/>
              </a:rPr>
              <a:t>, jossa on noin 12,5 miljoonaa työntekijää.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solidFill>
                  <a:schemeClr val="tx1"/>
                </a:solidFill>
                <a:effectLst/>
                <a:latin typeface="+mn-lt"/>
                <a:ea typeface="+mn-lt"/>
                <a:cs typeface="+mn-cs"/>
              </a:rPr>
              <a:t>Sosiaali- ja terveysalan työllisyys on kasvanut tasaisesti viimeisten 10 vuoden aikana. Tämä suuntaus on havaittu kaikilla alasektoreilla. Sosiaali- ja terveysalan osuus </a:t>
            </a:r>
            <a:r>
              <a:rPr lang="fi-FI" sz="1200">
                <a:solidFill>
                  <a:schemeClr val="tx1"/>
                </a:solidFill>
                <a:effectLst/>
                <a:highlight>
                  <a:srgbClr val="FFFF00"/>
                </a:highlight>
                <a:latin typeface="+mn-lt"/>
                <a:ea typeface="+mn-lt"/>
                <a:cs typeface="+mn-cs"/>
              </a:rPr>
              <a:t>koko talouden työllisyydestä on 11 prosenttia. </a:t>
            </a:r>
          </a:p>
          <a:p>
            <a:endParaRPr lang="fr-FR"/>
          </a:p>
          <a:p>
            <a:r>
              <a:rPr lang="fi-FI"/>
              <a:t>Sosiaali- ja terveysalaan kuuluu monenlaista toimintaa, kuten: </a:t>
            </a:r>
          </a:p>
          <a:p>
            <a:pPr marL="171450" indent="-171450">
              <a:buFont typeface="Arial" panose="020B0604020202020204" pitchFamily="34" charset="0"/>
              <a:buChar char="•"/>
            </a:pPr>
            <a:r>
              <a:rPr lang="fi-FI" sz="1200" b="0" i="0">
                <a:solidFill>
                  <a:schemeClr val="tx1"/>
                </a:solidFill>
                <a:effectLst/>
                <a:latin typeface="+mn-lt"/>
                <a:ea typeface="+mn-lt"/>
                <a:cs typeface="+mn-cs"/>
              </a:rPr>
              <a:t>terveydenhuolto esimerkiksi sairaaloissa, klinikoilla, lääkärin tai hammaslääkärin vastaanotoilla</a:t>
            </a:r>
          </a:p>
          <a:p>
            <a:pPr marL="171450" indent="-171450">
              <a:buFont typeface="Arial" panose="020B0604020202020204" pitchFamily="34" charset="0"/>
              <a:buChar char="•"/>
            </a:pPr>
            <a:r>
              <a:rPr lang="fi-FI" sz="1200" b="0" i="0">
                <a:solidFill>
                  <a:schemeClr val="tx1"/>
                </a:solidFill>
                <a:effectLst/>
                <a:latin typeface="+mn-lt"/>
                <a:ea typeface="+mn-lt"/>
                <a:cs typeface="+mn-cs"/>
              </a:rPr>
              <a:t>laitoshoito, esim. vanhukset, vammaiset ja mielenterveyspotilaat hoitolaitoksissa ja kodeissa sekä</a:t>
            </a:r>
          </a:p>
          <a:p>
            <a:pPr marL="171450" indent="-171450">
              <a:buFont typeface="Arial" panose="020B0604020202020204" pitchFamily="34" charset="0"/>
              <a:buChar char="•"/>
            </a:pPr>
            <a:r>
              <a:rPr lang="fi-FI" sz="1200" b="0" i="0">
                <a:solidFill>
                  <a:schemeClr val="tx1"/>
                </a:solidFill>
                <a:effectLst/>
                <a:latin typeface="+mn-lt"/>
                <a:ea typeface="+mn-lt"/>
                <a:cs typeface="+mn-cs"/>
              </a:rPr>
              <a:t>sosiaalityö (esim. kotihoito, vanhusten, vammaisten ja lasten hoito).</a:t>
            </a:r>
          </a:p>
          <a:p>
            <a:pPr marL="171450" indent="-171450">
              <a:buFont typeface="Arial" panose="020B0604020202020204" pitchFamily="34" charset="0"/>
              <a:buChar char="•"/>
            </a:pPr>
            <a:endParaRPr lang="en-US" sz="1200" b="0" i="0" kern="1200">
              <a:solidFill>
                <a:schemeClr val="tx1"/>
              </a:solidFill>
              <a:effectLst/>
              <a:latin typeface="+mn-lt"/>
              <a:ea typeface="+mn-ea"/>
              <a:cs typeface="+mn-cs"/>
            </a:endParaRPr>
          </a:p>
          <a:p>
            <a:r>
              <a:rPr lang="fi-FI" sz="1200" b="1" i="0">
                <a:solidFill>
                  <a:schemeClr val="tx1"/>
                </a:solidFill>
                <a:effectLst/>
                <a:latin typeface="+mn-lt"/>
                <a:ea typeface="+mn-lt"/>
                <a:cs typeface="+mn-cs"/>
              </a:rPr>
              <a:t>Yhteensä 31 prosenttia sosiaali- ja terveysalan työntekijöistä ilmoitti työstä johtuvasta tai sen pahentamasta stressistä, masennuksesta tai ahdistuksesta. Tämä luku ylittää kaikkien alojen eurooppalaisen keskiarvon (vuoden 2025 OSH </a:t>
            </a:r>
            <a:r>
              <a:rPr lang="fi-FI" sz="1200" b="1" i="0" err="1">
                <a:solidFill>
                  <a:schemeClr val="tx1"/>
                </a:solidFill>
                <a:effectLst/>
                <a:latin typeface="+mn-lt"/>
                <a:ea typeface="+mn-lt"/>
                <a:cs typeface="+mn-cs"/>
              </a:rPr>
              <a:t>Pulse</a:t>
            </a:r>
            <a:r>
              <a:rPr lang="fi-FI" sz="1200" b="1" i="0">
                <a:solidFill>
                  <a:schemeClr val="tx1"/>
                </a:solidFill>
                <a:effectLst/>
                <a:latin typeface="+mn-lt"/>
                <a:ea typeface="+mn-lt"/>
                <a:cs typeface="+mn-cs"/>
              </a:rPr>
              <a:t> -kysely). </a:t>
            </a:r>
            <a:r>
              <a:rPr lang="fi-FI"/>
              <a:t>Saatavilla osoitteessa: </a:t>
            </a:r>
            <a:r>
              <a:rPr lang="fi-FI">
                <a:hlinkClick r:id="rId3"/>
              </a:rPr>
              <a:t>OSH-pulse-2025-climate-digital-change_EN.pdf</a:t>
            </a:r>
            <a:r>
              <a:rPr lang="fi-FI"/>
              <a:t>, s. 56.</a:t>
            </a:r>
            <a:r>
              <a:rPr lang="fi-FI" sz="1200" b="1" i="0">
                <a:solidFill>
                  <a:schemeClr val="tx1"/>
                </a:solidFill>
                <a:effectLst/>
                <a:latin typeface="+mn-lt"/>
                <a:ea typeface="+mn-lt"/>
                <a:cs typeface="+mn-cs"/>
              </a:rPr>
              <a:t> </a:t>
            </a:r>
            <a:br>
              <a:rPr lang="fi-FI"/>
            </a:br>
            <a:endParaRPr lang="fi-FI"/>
          </a:p>
          <a:p>
            <a:pPr marL="0" marR="0" lvl="0" indent="0" algn="l" defTabSz="914400" rtl="0" eaLnBrk="1" fontAlgn="auto" latinLnBrk="0" hangingPunct="1">
              <a:lnSpc>
                <a:spcPct val="100000"/>
              </a:lnSpc>
              <a:spcBef>
                <a:spcPts val="0"/>
              </a:spcBef>
              <a:spcAft>
                <a:spcPts val="0"/>
              </a:spcAft>
              <a:buClrTx/>
              <a:buSzTx/>
              <a:buFontTx/>
              <a:buNone/>
              <a:tabLst/>
              <a:defRPr/>
            </a:pPr>
            <a:r>
              <a:rPr lang="fi-FI" b="1"/>
              <a:t>Lähde: </a:t>
            </a:r>
            <a:r>
              <a:rPr lang="fi-FI"/>
              <a:t>https://osha.europa.eu/sites/default/files/documents/HeSCare-OSH-Figures_EN.pdf (Terveydenhuollon työturvallisuus ja työterveys lukujen valossa -raportti)</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i-FI"/>
              <a:t>Tässä kaaviossa esitetään vertailupäivämäärä sosiaali- ja terveysalan työssä ja kaikilla aloilla havaittujen psykososiaalisten riskien välillä EU:n 27 jäsenvaltiossa. </a:t>
            </a:r>
          </a:p>
          <a:p>
            <a:endParaRPr lang="fr-FR"/>
          </a:p>
          <a:p>
            <a:r>
              <a:rPr lang="fi-FI"/>
              <a:t>Psykososiaaliset riskit ovat seuraavat: </a:t>
            </a:r>
          </a:p>
          <a:p>
            <a:pPr marL="171450" indent="-171450">
              <a:buFont typeface="Arial" panose="020B0604020202020204" pitchFamily="34" charset="0"/>
              <a:buChar char="•"/>
            </a:pPr>
            <a:r>
              <a:rPr lang="fi-FI"/>
              <a:t>asiakkaiden, potilaiden tai oppilaiden jne. kohtaaminen </a:t>
            </a:r>
          </a:p>
          <a:p>
            <a:pPr marL="171450" indent="-171450">
              <a:buFont typeface="Arial" panose="020B0604020202020204" pitchFamily="34" charset="0"/>
              <a:buChar char="•"/>
            </a:pPr>
            <a:r>
              <a:rPr lang="fi-FI"/>
              <a:t>aikapaine </a:t>
            </a:r>
          </a:p>
          <a:p>
            <a:pPr marL="171450" indent="-171450">
              <a:buFont typeface="Arial" panose="020B0604020202020204" pitchFamily="34" charset="0"/>
              <a:buChar char="•"/>
            </a:pPr>
            <a:r>
              <a:rPr lang="fi-FI"/>
              <a:t>puutteellinen viestintä tai yhteistyö organisaatioiden kanssa </a:t>
            </a:r>
          </a:p>
          <a:p>
            <a:pPr marL="171450" indent="-171450">
              <a:buFont typeface="Arial" panose="020B0604020202020204" pitchFamily="34" charset="0"/>
              <a:buChar char="•"/>
            </a:pPr>
            <a:r>
              <a:rPr lang="fi-FI"/>
              <a:t>pitkät työvuorot tai epäsäännölliset työajat </a:t>
            </a:r>
          </a:p>
          <a:p>
            <a:pPr marL="171450" indent="-171450">
              <a:buFont typeface="Arial" panose="020B0604020202020204" pitchFamily="34" charset="0"/>
              <a:buChar char="•"/>
            </a:pPr>
            <a:r>
              <a:rPr lang="fi-FI"/>
              <a:t>työpaikan menettämisen pelko.  </a:t>
            </a:r>
          </a:p>
          <a:p>
            <a:pPr marL="171450" indent="-171450">
              <a:buFont typeface="Arial" panose="020B0604020202020204" pitchFamily="34" charset="0"/>
              <a:buChar char="•"/>
            </a:pPr>
            <a:endParaRPr lang="fr-FR"/>
          </a:p>
          <a:p>
            <a:pPr marL="171450" indent="-171450">
              <a:buFont typeface="Arial" panose="020B0604020202020204" pitchFamily="34" charset="0"/>
              <a:buChar char="•"/>
            </a:pPr>
            <a:endParaRPr lang="fr-FR"/>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i-FI"/>
              <a:t>Tässä diassa keskitytään sosiaali- ja terveysalalle suunnattuihin erityisratkaisuihin, ja siinä tarkastellaan erityisesti ensimmäiselle teema-</a:t>
            </a:r>
            <a:r>
              <a:rPr lang="fi-FI" strike="sngStrike"/>
              <a:t>painopiste</a:t>
            </a:r>
            <a:r>
              <a:rPr lang="fi-FI"/>
              <a:t>alueelle 1 (ks. diat 11–14) esitettyjä ennaltaehkäiseviä lähestymistapoja, joita voidaan soveltaa myös tässä yhteydessä. </a:t>
            </a:r>
          </a:p>
          <a:p>
            <a:r>
              <a:rPr lang="fi-FI"/>
              <a:t>Lisäksi sosiaali- ja terveysalalla on erityisiä haasteita, joihin on löydettävä erityisiä ratkaisuja. Niitä ovat esimerkiksi seuraavat: </a:t>
            </a:r>
          </a:p>
          <a:p>
            <a:pPr marL="285750" indent="-285750">
              <a:buFont typeface="Arial"/>
              <a:buChar char="•"/>
            </a:pPr>
            <a:r>
              <a:rPr lang="fi-FI" b="1"/>
              <a:t>psykososiaalisiin riskeihin liittyvien tekijöiden säännöllisen riskinarvioinnin sisällyttäminen</a:t>
            </a:r>
            <a:r>
              <a:rPr lang="fi-FI"/>
              <a:t> yleisiin riskinhallintakäytäntöihin on ratkaisevan tärkeää</a:t>
            </a:r>
          </a:p>
          <a:p>
            <a:pPr marL="285750" indent="-285750">
              <a:buFont typeface="Arial"/>
              <a:buChar char="•"/>
            </a:pPr>
            <a:r>
              <a:rPr lang="fi-FI" b="1"/>
              <a:t>kannustavan työympäristön </a:t>
            </a:r>
            <a:r>
              <a:rPr lang="fi-FI"/>
              <a:t>luominen onnistuneille toimille psykososiaalisten riskien ehkäisemiseksi ja lieventämiseksi (esimerkiksi vertaistukiryhmien avulla)</a:t>
            </a:r>
          </a:p>
          <a:p>
            <a:pPr marL="285750" indent="-285750">
              <a:buFont typeface="Arial"/>
              <a:buChar char="•"/>
            </a:pPr>
            <a:r>
              <a:rPr lang="fi-FI" b="1"/>
              <a:t>riittävän henkilöstömäärän </a:t>
            </a:r>
            <a:r>
              <a:rPr lang="fi-FI"/>
              <a:t>varmistaminen työmäärän hallitsemiseksi ja jotta työntekijöitä olisi enemmän potilasmäärään nähden</a:t>
            </a:r>
          </a:p>
          <a:p>
            <a:pPr marL="285750" indent="-285750">
              <a:buFont typeface="Arial"/>
              <a:buChar char="•"/>
            </a:pPr>
            <a:r>
              <a:rPr lang="fi-FI" b="1"/>
              <a:t>työn riippumattomuuden </a:t>
            </a:r>
            <a:r>
              <a:rPr lang="fi-FI"/>
              <a:t>edistäminen parantamalla työntekijöiden mahdollisuuksia hallita aikataulujaan ja päätöksentekoprosessejaan</a:t>
            </a:r>
          </a:p>
          <a:p>
            <a:pPr marL="285750" indent="-285750">
              <a:buFont typeface="Arial"/>
              <a:buChar char="•"/>
            </a:pPr>
            <a:r>
              <a:rPr lang="fi-FI" b="1"/>
              <a:t>kohtuullinen palkka ja työntekijöiden ponnistelujen tunnustaminen</a:t>
            </a:r>
            <a:r>
              <a:rPr lang="fi-FI"/>
              <a:t> ovat olennaisen tärkeitä työtyytyväisyyden ja mielenterveyden kannalta</a:t>
            </a:r>
          </a:p>
          <a:p>
            <a:pPr marL="285750" indent="-285750">
              <a:buFont typeface="Arial"/>
              <a:buChar char="•"/>
            </a:pPr>
            <a:r>
              <a:rPr lang="fi-FI" b="1"/>
              <a:t>psykososiaalisia riskejä ja mielenterveyskysymyksiä koskevan tiedon, tiedotuksen ja koulutuksen tarjoaminen</a:t>
            </a:r>
          </a:p>
          <a:p>
            <a:pPr marL="285750" indent="-285750">
              <a:buFont typeface="Arial"/>
              <a:buChar char="•"/>
            </a:pPr>
            <a:r>
              <a:rPr lang="fi-FI" b="1"/>
              <a:t>sääntelyaloitteiden käyttöönotto</a:t>
            </a:r>
            <a:r>
              <a:rPr lang="fi-FI"/>
              <a:t>, kuten lainsäädäntö sekä kansainvälisten, eurooppalaisten ja kansallisten organisaatioiden kehittämät ei-sitovat tai vapaaehtoiset toimintapolitiikat, joilla ehkäistään ja hallitaan psykososiaalisia riskejä ja puututaan niihin.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fi-FI" sz="1200" noProof="0"/>
              <a:t>Työn mukauttaminen </a:t>
            </a:r>
            <a:r>
              <a:rPr lang="fi-FI" sz="1200" b="0" noProof="0"/>
              <a:t>voi olla ratkaisu, esimerkiksi seuraavilla tavoilla: </a:t>
            </a:r>
          </a:p>
          <a:p>
            <a:pPr marL="171450" indent="-171450">
              <a:buFont typeface="Arial" panose="020B0604020202020204" pitchFamily="34" charset="0"/>
              <a:buChar char="•"/>
            </a:pPr>
            <a:r>
              <a:rPr lang="fi-FI" sz="1200" b="0" noProof="0"/>
              <a:t>hiljaisemmat työtilat ja vähemmän häiriötekijöitä </a:t>
            </a:r>
          </a:p>
          <a:p>
            <a:pPr marL="171450" indent="-171450">
              <a:buFont typeface="Arial" panose="020B0604020202020204" pitchFamily="34" charset="0"/>
              <a:buChar char="•"/>
            </a:pPr>
            <a:r>
              <a:rPr lang="fi-FI" sz="1200" b="0" noProof="0"/>
              <a:t>työtehtävien väliaikainen mukauttaminen </a:t>
            </a:r>
          </a:p>
          <a:p>
            <a:pPr marL="171450" indent="-171450">
              <a:buFont typeface="Arial" panose="020B0604020202020204" pitchFamily="34" charset="0"/>
              <a:buChar char="•"/>
            </a:pPr>
            <a:r>
              <a:rPr lang="fi-FI" sz="1200" b="0" noProof="0"/>
              <a:t>joustavia työaikoja koskevat pitkän aikavälin järjestelyt</a:t>
            </a:r>
          </a:p>
          <a:p>
            <a:pPr marL="171450" indent="-171450">
              <a:buFont typeface="Arial" panose="020B0604020202020204" pitchFamily="34" charset="0"/>
              <a:buChar char="•"/>
            </a:pPr>
            <a:r>
              <a:rPr lang="fi-FI" sz="1200" b="0" noProof="0"/>
              <a:t>etätyö </a:t>
            </a:r>
          </a:p>
          <a:p>
            <a:endParaRPr lang="en-GB" sz="1200" b="0" noProof="0"/>
          </a:p>
          <a:p>
            <a:r>
              <a:rPr lang="fi-FI" sz="1200" b="0" noProof="0"/>
              <a:t>Vaikka mielenterveysongelmat eivät välttämättä liity työhön, </a:t>
            </a:r>
            <a:r>
              <a:rPr lang="fi-FI" sz="1200" noProof="0"/>
              <a:t>kannustavalla </a:t>
            </a:r>
            <a:r>
              <a:rPr lang="fi-FI" sz="1200" b="0" noProof="0"/>
              <a:t>ja </a:t>
            </a:r>
            <a:r>
              <a:rPr lang="fi-FI" sz="1200" noProof="0"/>
              <a:t>osallistavalla työympäristöllä</a:t>
            </a:r>
            <a:r>
              <a:rPr lang="fi-FI" sz="1200" b="0" noProof="0"/>
              <a:t> voi </a:t>
            </a:r>
            <a:r>
              <a:rPr lang="fi-FI" sz="1200" noProof="0"/>
              <a:t>olla suuri merkitys</a:t>
            </a:r>
            <a:r>
              <a:rPr lang="fi-FI" sz="1200" b="0" noProof="0"/>
              <a:t>. </a:t>
            </a:r>
          </a:p>
          <a:p>
            <a:endParaRPr lang="en-US" sz="1200" b="0"/>
          </a:p>
          <a:p>
            <a:r>
              <a:rPr lang="fi-FI" sz="1200" b="0"/>
              <a:t>Jotkut työntekijät, mukaan lukien neuromoninaiset henkilöt, saattavat kohdata esteitä tavanomaisissa työympäristöissä</a:t>
            </a:r>
          </a:p>
          <a:p>
            <a:endParaRPr lang="en-US" sz="1200" b="0"/>
          </a:p>
          <a:p>
            <a:pPr lvl="0"/>
            <a:r>
              <a:rPr lang="fi-FI" sz="1200" b="1" noProof="0">
                <a:solidFill>
                  <a:srgbClr val="003399"/>
                </a:solidFill>
              </a:rPr>
              <a:t>Lähes 50 prosenttia </a:t>
            </a:r>
            <a:r>
              <a:rPr lang="fi-FI" sz="1200" b="1">
                <a:solidFill>
                  <a:schemeClr val="accent1"/>
                </a:solidFill>
              </a:rPr>
              <a:t>EU:n väestöstä kertoo kokeneensa viimeisten kahdentoista kuukauden aikana tunne-elämään tai psyykkiseen hyvinvointiin liittyvän ongelman, kuten masennusta tai ahdistusta.</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i-FI" dirty="0"/>
              <a:t>Lähde: Eurobarometri 2023: </a:t>
            </a:r>
            <a:r>
              <a:rPr lang="fi-FI" dirty="0">
                <a:hlinkClick r:id="rId3"/>
              </a:rPr>
              <a:t>Mielenterveys – lokakuu 2023 – Eurobarometri-tutkimus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a:solidFill>
                  <a:schemeClr val="tx1"/>
                </a:solidFill>
                <a:effectLst/>
                <a:latin typeface="+mn-lt"/>
                <a:ea typeface="+mn-lt"/>
                <a:cs typeface="+mn-cs"/>
              </a:rPr>
              <a:t>Muunnetaan monimutkaiset konseptit selkeiksi, käytännönläheisiksi neuvoiksi</a:t>
            </a:r>
            <a:br>
              <a:rPr lang="fi-FI" sz="1200" b="0" i="0">
                <a:solidFill>
                  <a:schemeClr val="tx1"/>
                </a:solidFill>
                <a:effectLst/>
                <a:latin typeface="+mn-lt"/>
                <a:ea typeface="+mn-lt"/>
                <a:cs typeface="+mn-cs"/>
              </a:rPr>
            </a:br>
            <a:r>
              <a:rPr lang="fi-FI" sz="1200" b="0" i="0" strike="sngStrike">
                <a:solidFill>
                  <a:schemeClr val="tx1"/>
                </a:solidFill>
                <a:effectLst/>
                <a:latin typeface="+mn-lt"/>
                <a:ea typeface="+mn-lt"/>
                <a:cs typeface="+mn-cs"/>
              </a:rPr>
              <a:t>Tiedonvälittäjänä</a:t>
            </a:r>
            <a:r>
              <a:rPr lang="fi-FI" sz="1200" b="0" i="0">
                <a:solidFill>
                  <a:schemeClr val="tx1"/>
                </a:solidFill>
                <a:effectLst/>
                <a:latin typeface="+mn-lt"/>
                <a:ea typeface="+mn-lt"/>
                <a:cs typeface="+mn-cs"/>
              </a:rPr>
              <a:t> Kun välität tietoa eteenpäin tärkeintä </a:t>
            </a:r>
            <a:r>
              <a:rPr lang="fi-FI" sz="1200" b="0" i="0" strike="sngStrike">
                <a:solidFill>
                  <a:schemeClr val="tx1"/>
                </a:solidFill>
                <a:effectLst/>
                <a:latin typeface="+mn-lt"/>
                <a:ea typeface="+mn-lt"/>
                <a:cs typeface="+mn-cs"/>
              </a:rPr>
              <a:t>yksi tärkeimmistä lisäarvoista </a:t>
            </a:r>
            <a:r>
              <a:rPr lang="fi-FI" sz="1200" b="0" i="0">
                <a:solidFill>
                  <a:schemeClr val="tx1"/>
                </a:solidFill>
                <a:effectLst/>
                <a:latin typeface="+mn-lt"/>
                <a:ea typeface="+mn-lt"/>
                <a:cs typeface="+mn-cs"/>
              </a:rPr>
              <a:t>on asioiden selkeyttäminen. Psykososiaaliset riskit ja mielenterveys voivat tuntua abstrakteilta tai arkaluonteisilta aiheilta – siksi on olennaisen tärkeää muuntaa ne konkreettisiksi toimiksi ja ymmärrettäviksi ohjeiksi. Hyvien käytäntöjen esimerkkien ja selkeiden vaihe vaiheelta etenevien ohjeiden antaminen auttaa työpaikkoja ymmärtämään, miten interventioilla voidaan vaikuttaa.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a:solidFill>
                  <a:schemeClr val="tx1"/>
                </a:solidFill>
                <a:effectLst/>
                <a:latin typeface="+mn-lt"/>
                <a:ea typeface="+mn-lt"/>
                <a:cs typeface="+mn-cs"/>
              </a:rPr>
              <a:t>Työpaikkoja tulisi kannustaa luomaan tukea tarjoavia ympäristöjä samalla kun työntekijöiden yksityisyyttä suojellaan</a:t>
            </a: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On tärkeää löytää oikea tasapaino. Työnantajien ei odoteta ratkaisevan työntekijöiden henkilökohtaisia ongelmia, mutta kannustavan työympäristön luomiseen panostaminen voi olla hyödyllistä molemmille osapuolille. Tämä tarkoittaa kunnioituksen, ymmärryksen ja joustavuuden edistämistä – samalla kun pidetään kiinni asianmukaisista rajoista ja luottamuksellisuudesta.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a:solidFill>
                  <a:schemeClr val="tx1"/>
                </a:solidFill>
                <a:effectLst/>
                <a:latin typeface="+mn-lt"/>
                <a:ea typeface="+mn-lt"/>
                <a:cs typeface="+mn-cs"/>
              </a:rPr>
              <a:t>Edistetään joustavia järjestelyjä ja tukipalvelujen saatavuutta</a:t>
            </a: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Käytännön ratkaisujen, kuten joustavan työajan, tilapäisten työn mukautusten tai työntekijöiden tukipalvelujen, lisäarvoa korostamalla voidaan saada tietoa siitä, mitä kannattaa tehdä. Näillä toimenpiteillä voi olla todellista vaikutusta sekä työperäiseen stressiin että tilanteisiin, joissa henkilökohtaiset ongelmat vaikuttavat työhön.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a:solidFill>
                  <a:schemeClr val="tx1"/>
                </a:solidFill>
                <a:effectLst/>
                <a:latin typeface="+mn-lt"/>
                <a:ea typeface="+mn-lt"/>
                <a:cs typeface="+mn-cs"/>
              </a:rPr>
              <a:t>Edistetään avointa vuoropuhelua ja stigmasta vapaata kulttuuria</a:t>
            </a:r>
            <a:r>
              <a:rPr lang="fi-FI" sz="1200" i="0">
                <a:solidFill>
                  <a:schemeClr val="tx1"/>
                </a:solidFill>
                <a:effectLst/>
                <a:latin typeface="+mn-lt"/>
                <a:ea typeface="+mn-lt"/>
                <a:cs typeface="+mn-cs"/>
              </a:rPr>
              <a:t>.</a:t>
            </a:r>
            <a:r>
              <a:rPr lang="fi-FI" sz="1200" b="0" i="0">
                <a:solidFill>
                  <a:schemeClr val="tx1"/>
                </a:solidFill>
                <a:effectLst/>
                <a:latin typeface="+mn-lt"/>
                <a:ea typeface="+mn-lt"/>
                <a:cs typeface="+mn-cs"/>
              </a:rPr>
              <a:t> </a:t>
            </a:r>
            <a:br>
              <a:rPr lang="fi-FI" sz="1200" b="0" i="0">
                <a:solidFill>
                  <a:schemeClr val="tx1"/>
                </a:solidFill>
                <a:effectLst/>
                <a:latin typeface="+mn-lt"/>
                <a:ea typeface="+mn-lt"/>
                <a:cs typeface="+mn-cs"/>
              </a:rPr>
            </a:br>
            <a:r>
              <a:rPr lang="fi-FI" sz="1200" b="0" i="0">
                <a:solidFill>
                  <a:schemeClr val="tx1"/>
                </a:solidFill>
                <a:effectLst/>
                <a:latin typeface="+mn-lt"/>
                <a:ea typeface="+mn-lt"/>
                <a:cs typeface="+mn-cs"/>
              </a:rPr>
              <a:t>Keskeistä on luoda kulttuuri, jossa mielenterveydestä voidaan keskustella avoimesti. Tämä voidaan saavuttaa lisäämällä tietämystä, edistämällä työntekijöiden osallistumista ja sitouttamalla johtoa – mikä auttaa vähentämään stigmaa ja tekemään näistä keskusteluista arkipäiväisiä työpaikalla.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i-FI" sz="1400" dirty="0">
                <a:solidFill>
                  <a:schemeClr val="accent1"/>
                </a:solidFill>
              </a:rPr>
              <a:t>EU-OSHA johtaa kampanjaa kumppaniverkoston avulla yli 30 maassa. Kumppaneita ovat muun muassa</a:t>
            </a:r>
          </a:p>
          <a:p>
            <a:pPr marL="742950" lvl="1" indent="-285750">
              <a:buFont typeface="Arial" panose="020B0604020202020204" pitchFamily="34" charset="0"/>
              <a:buChar char="•"/>
            </a:pPr>
            <a:r>
              <a:rPr lang="fi-FI" sz="1400" b="1" dirty="0"/>
              <a:t>kansalliset koordinaatiokeskukset</a:t>
            </a:r>
            <a:r>
              <a:rPr lang="fi-FI" sz="1400" dirty="0"/>
              <a:t>: organisaatiot, jotka koordinoivat kampanjaa kansallisella tasolla</a:t>
            </a:r>
          </a:p>
          <a:p>
            <a:pPr marL="742950" lvl="1" indent="-285750">
              <a:buFont typeface="Arial" panose="020B0604020202020204" pitchFamily="34" charset="0"/>
              <a:buChar char="•"/>
            </a:pPr>
            <a:r>
              <a:rPr lang="fi-FI" sz="1400" dirty="0"/>
              <a:t>Euroopan työmarkkinaosapuolet</a:t>
            </a:r>
          </a:p>
          <a:p>
            <a:pPr marL="742950" lvl="1" indent="-285750">
              <a:buFont typeface="Arial" panose="020B0604020202020204" pitchFamily="34" charset="0"/>
              <a:buChar char="•"/>
            </a:pPr>
            <a:r>
              <a:rPr lang="fi-FI" sz="1400" b="1" dirty="0"/>
              <a:t>viralliset kampanjakumppanit</a:t>
            </a:r>
            <a:r>
              <a:rPr lang="fi-FI" sz="1400" dirty="0"/>
              <a:t>: julkiset ja yksityiset Euroopan laajuiset organisaatiot</a:t>
            </a:r>
          </a:p>
          <a:p>
            <a:pPr marL="742950" lvl="1" indent="-285750">
              <a:buFont typeface="Arial" panose="020B0604020202020204" pitchFamily="34" charset="0"/>
              <a:buChar char="•"/>
            </a:pPr>
            <a:r>
              <a:rPr lang="fi-FI" sz="1400" b="1" dirty="0"/>
              <a:t>OSHVETin yhteistyökumppanit</a:t>
            </a:r>
            <a:r>
              <a:rPr lang="fi-FI" sz="1400" dirty="0"/>
              <a:t>: ammatilliseen koulutukseen erikoistuneet yhteistyökumppanit</a:t>
            </a:r>
          </a:p>
          <a:p>
            <a:pPr marL="742950" lvl="1" indent="-285750">
              <a:buFont typeface="Arial" panose="020B0604020202020204" pitchFamily="34" charset="0"/>
              <a:buChar char="•"/>
            </a:pPr>
            <a:r>
              <a:rPr lang="fi-FI" sz="1400" b="1" dirty="0"/>
              <a:t>mediakumppanit</a:t>
            </a:r>
            <a:r>
              <a:rPr lang="fi-FI" sz="1400" dirty="0"/>
              <a:t>: kampanjaa edistävät tiedotusvälineet eri puolilta EU:ta</a:t>
            </a:r>
          </a:p>
          <a:p>
            <a:pPr marL="742950" lvl="1" indent="-285750">
              <a:buFont typeface="Arial" panose="020B0604020202020204" pitchFamily="34" charset="0"/>
              <a:buChar char="•"/>
            </a:pPr>
            <a:r>
              <a:rPr lang="fi-FI" sz="1400" b="1" dirty="0"/>
              <a:t>Enterprise Europe Network</a:t>
            </a:r>
            <a:r>
              <a:rPr lang="fi-FI" sz="1400" dirty="0"/>
              <a:t>: EU:n verkosto, joka tukee yrityksiä työterveyteen ja -turvallisuuteen liittyvissä kysymyksissä</a:t>
            </a:r>
          </a:p>
          <a:p>
            <a:pPr marL="742950" lvl="1" indent="-285750">
              <a:buFont typeface="Arial" panose="020B0604020202020204" pitchFamily="34" charset="0"/>
              <a:buChar char="•"/>
            </a:pPr>
            <a:r>
              <a:rPr lang="fi-FI" sz="1400" dirty="0"/>
              <a:t>EU:n toimielimet</a:t>
            </a:r>
          </a:p>
          <a:p>
            <a:pPr marL="742950" lvl="1" indent="-285750">
              <a:buFont typeface="Arial" panose="020B0604020202020204" pitchFamily="34" charset="0"/>
              <a:buChar char="•"/>
            </a:pPr>
            <a:r>
              <a:rPr lang="fi-FI" sz="1400" dirty="0"/>
              <a:t>EU:n muut virastot.</a:t>
            </a:r>
          </a:p>
          <a:p>
            <a:pPr marL="457200" lvl="1" indent="0">
              <a:buFont typeface="Arial" panose="020B0604020202020204" pitchFamily="34" charset="0"/>
              <a:buNone/>
            </a:pPr>
            <a:endParaRPr lang="en-GB" sz="1400" dirty="0"/>
          </a:p>
          <a:p>
            <a:r>
              <a:rPr lang="fi-FI" sz="1200" dirty="0">
                <a:solidFill>
                  <a:schemeClr val="accent1"/>
                </a:solidFill>
              </a:rPr>
              <a:t>Kumppanit toimivat välittäjinä EU-OSHAn ja työvoiman välillä Euroopassa sekä jakavat kampanjaan liittyviä aineistoja ja muuta materiaalia kansallisesti. EU-OSHAn kumppanien omistautuminen ja aktiivinen osallistuminen vievät kampanjaa eteenpäin ja varmistavat, että sen viestit esitetään onnistuneesti koko Euroopassa ja että kampanja saavuttaa kaikenkokoiset yritykset.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i-FI" b="1"/>
              <a:t>Eurooppalainen työsuojeluviikko </a:t>
            </a:r>
            <a:r>
              <a:rPr lang="fi-FI" b="1" strike="sngStrike"/>
              <a:t>työterveys- ja turvallisuusviikko </a:t>
            </a:r>
            <a:r>
              <a:rPr lang="fi-FI" b="0"/>
              <a:t>järjestetään</a:t>
            </a:r>
            <a:r>
              <a:rPr lang="fi-FI"/>
              <a:t> vuosittain lokakuussa (viikko 43). Se tarjoaa tukijoille ja yhteistyökumppaneille ympäri Eurooppaa mahdollisuuden järjestää omia tapahtumia tai aktiviteetteja kampanjan tunnetuksi tekemistä varten. </a:t>
            </a:r>
          </a:p>
          <a:p>
            <a:endParaRPr lang="fr-FR"/>
          </a:p>
          <a:p>
            <a:r>
              <a:rPr lang="fi-FI" b="1"/>
              <a:t>Hanki itsellesi todistus</a:t>
            </a:r>
            <a:r>
              <a:rPr lang="fi-FI"/>
              <a:t>: Hanki todistus osallistumisestasi Terveellinen työ -kampanjaan suunnittelemalla tapahtuma tai aktiviteetti. </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i-FI" b="1"/>
              <a:t>Terveellinen työ – Hyvien käytäntöjen kilpailu </a:t>
            </a:r>
            <a:r>
              <a:rPr lang="fi-FI"/>
              <a:t>on jokaisen kampanjan yhteydessä toteutettu aloite. Siinä annetaan tunnustusta organisaatioille, </a:t>
            </a:r>
            <a:r>
              <a:rPr lang="fi-FI" sz="1200" b="0" i="0">
                <a:solidFill>
                  <a:schemeClr val="tx1"/>
                </a:solidFill>
                <a:effectLst/>
                <a:latin typeface="+mn-lt"/>
                <a:ea typeface="+mn-lt"/>
                <a:cs typeface="+mn-cs"/>
              </a:rPr>
              <a:t>jotka ovat merkittävällä ja innovatiivisella tavalla osallistuneet psykososiaalisten riskien ehkäisemiseen ja hallintaan työpaikalla. Kansalliset koordinaatiokeskukset vastaavat kansallisten Hyvien käytäntöjen kilpailujen voittajien valinnasta, minkä jälkeen voittajien tiedot lähetetään EU-</a:t>
            </a:r>
            <a:r>
              <a:rPr lang="fi-FI" sz="1200" b="0" i="0" err="1">
                <a:solidFill>
                  <a:schemeClr val="tx1"/>
                </a:solidFill>
                <a:effectLst/>
                <a:latin typeface="+mn-lt"/>
                <a:ea typeface="+mn-lt"/>
                <a:cs typeface="+mn-cs"/>
              </a:rPr>
              <a:t>OSHAlle</a:t>
            </a:r>
            <a:r>
              <a:rPr lang="fi-FI" sz="1200" b="0" i="0">
                <a:solidFill>
                  <a:schemeClr val="tx1"/>
                </a:solidFill>
                <a:effectLst/>
                <a:latin typeface="+mn-lt"/>
                <a:ea typeface="+mn-lt"/>
                <a:cs typeface="+mn-cs"/>
              </a:rPr>
              <a:t>.  </a:t>
            </a:r>
          </a:p>
          <a:p>
            <a:endParaRPr lang="en-GB"/>
          </a:p>
          <a:p>
            <a:r>
              <a:rPr lang="fi-FI" b="1"/>
              <a:t>Kampanjan viralliset yhteistyökumppanit</a:t>
            </a:r>
            <a:r>
              <a:rPr lang="fi-FI" b="0"/>
              <a:t>: kampanjan virallista yhteistyökumppanuutta tarjotaan eurooppalaisille ja kansainvälisille yrityksille ja organisaatioille, jotka ovat sitoutuneet edistämään mielenterveyttä työssä ja ehkäisemään psykososiaalisia riskejä kaikkialla Euroopassa. Kumppaneilta odotetaan aktiivista osallistumista. Vastineeksi viralliset kampanjakumppanit saavat näkyvyyttä, voivat julkaista uutisiaan EU-</a:t>
            </a:r>
            <a:r>
              <a:rPr lang="fi-FI" b="0" err="1"/>
              <a:t>OSHAn</a:t>
            </a:r>
            <a:r>
              <a:rPr lang="fi-FI" b="0"/>
              <a:t> verkkosivuilla ja uutiskirjeessä sekä saavat mahdollisuuden laajentaa verkostoaan. </a:t>
            </a:r>
          </a:p>
          <a:p>
            <a:endParaRPr lang="en-GB" b="1"/>
          </a:p>
          <a:p>
            <a:r>
              <a:rPr lang="fi-FI" b="1"/>
              <a:t>Mediakumppanit:</a:t>
            </a:r>
            <a:r>
              <a:rPr lang="fi-FI"/>
              <a:t> toimittajien ja päätoimittajien </a:t>
            </a:r>
            <a:r>
              <a:rPr lang="fi-FI" b="0"/>
              <a:t>eurooppalainen</a:t>
            </a:r>
            <a:r>
              <a:rPr lang="fi-FI" b="1"/>
              <a:t> </a:t>
            </a:r>
            <a:r>
              <a:rPr lang="fi-FI"/>
              <a:t>verkosto, joka on sitoutunut edistämään turvallisia ja terveellisiä työpaikkoja. Mediakumppanit saavat varhaisessa vaiheessa käyttöönsä luotettavaa ja uutisarvoista sisältöä, näkyvyyttä työterveys- ja turvallisuusyhteisössä sekä suoria kontakteja EU-</a:t>
            </a:r>
            <a:r>
              <a:rPr lang="fi-FI" err="1"/>
              <a:t>OSHAn</a:t>
            </a:r>
            <a:r>
              <a:rPr lang="fi-FI"/>
              <a:t> asiantuntijoihin ja sidosryhmiin kaikkialla Euroopassa.</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e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4C17E7DF-6CF0-08FB-744E-07D184565AD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17828" y="5635199"/>
            <a:ext cx="851166" cy="985883"/>
          </a:xfrm>
          <a:prstGeom prst="rect">
            <a:avLst/>
          </a:prstGeom>
        </p:spPr>
      </p:pic>
      <p:pic>
        <p:nvPicPr>
          <p:cNvPr id="8" name="Picture 7">
            <a:extLst>
              <a:ext uri="{FF2B5EF4-FFF2-40B4-BE49-F238E27FC236}">
                <a16:creationId xmlns:a16="http://schemas.microsoft.com/office/drawing/2014/main" id="{F0BD8D6D-AEC8-183F-A90D-4BE8B5E21C7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04987" y="6105710"/>
            <a:ext cx="1608815" cy="515373"/>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i-FI"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fi-FI" sz="3200" b="1">
                <a:solidFill>
                  <a:schemeClr val="tx2"/>
                </a:solidFill>
                <a:ea typeface=""/>
              </a:rPr>
              <a:t>KIITOS!</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fi-FI"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fi-FI"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fi-FI" sz="2133">
                <a:solidFill>
                  <a:schemeClr val="accent1"/>
                </a:solidFill>
                <a:ea typeface=""/>
                <a:cs typeface="Trebuchet MS"/>
              </a:rPr>
              <a:t>Euroopan työterveys- ja työturvallisuusvirasto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fi-FI"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fi-FI"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i-FI" sz="1467" b="1" i="0" u="none" strike="noStrike" cap="none" normalizeH="0" baseline="0" noProof="0">
                <a:ln>
                  <a:noFill/>
                </a:ln>
                <a:solidFill>
                  <a:srgbClr val="003399"/>
                </a:solidFill>
                <a:effectLst/>
                <a:uLnTx/>
                <a:uFillTx/>
                <a:latin typeface="Arial"/>
                <a:ea typeface="Arial"/>
                <a:cs typeface="+mn-cs"/>
              </a:rPr>
              <a:t>Kirjoittaja:</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i-FI" sz="1467" b="1" i="0" u="none" strike="noStrike" cap="none" normalizeH="0" baseline="0" noProof="0">
                <a:ln>
                  <a:noFill/>
                </a:ln>
                <a:solidFill>
                  <a:srgbClr val="003399"/>
                </a:solidFill>
                <a:effectLst/>
                <a:uLnTx/>
                <a:uFillTx/>
                <a:latin typeface="Arial"/>
                <a:ea typeface="Arial"/>
                <a:cs typeface="+mn-cs"/>
              </a:rPr>
              <a:t>Hankehallinto:</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i-FI" sz="1467" b="1" i="0" u="none" strike="noStrike" cap="none" normalizeH="0" baseline="0" noProof="0">
                <a:ln>
                  <a:noFill/>
                </a:ln>
                <a:solidFill>
                  <a:srgbClr val="003399"/>
                </a:solidFill>
                <a:effectLst/>
                <a:uLnTx/>
                <a:uFillTx/>
                <a:latin typeface="Arial"/>
                <a:ea typeface="Arial"/>
                <a:cs typeface="+mn-cs"/>
              </a:rPr>
              <a:t>Euroopan työterveys- ja työturvallisuusvirasto tai viraston puolesta toimivat henkilöt eivät ole vastuussa siitä, miten näitä tietoja mahdollisesti käytetään.</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i-FI" sz="1467" b="1" i="0" u="none" strike="noStrike" cap="none" normalizeH="0" baseline="0" noProof="0">
                <a:ln>
                  <a:noFill/>
                </a:ln>
                <a:solidFill>
                  <a:srgbClr val="003399"/>
                </a:solidFill>
                <a:effectLst/>
                <a:uLnTx/>
                <a:uFillTx/>
                <a:latin typeface="Arial"/>
                <a:ea typeface="Arial"/>
                <a:cs typeface="+mn-cs"/>
              </a:rPr>
              <a:t>© Euroopan työterveys- ja työturvallisuusvirasto,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i-FI" sz="1467" b="1" i="0" u="none" strike="noStrike" cap="none" normalizeH="0" baseline="0" noProof="0">
                <a:ln>
                  <a:noFill/>
                </a:ln>
                <a:solidFill>
                  <a:srgbClr val="003399"/>
                </a:solidFill>
                <a:effectLst/>
                <a:uLnTx/>
                <a:uFillTx/>
                <a:latin typeface="Arial"/>
                <a:ea typeface="Arial"/>
                <a:cs typeface="+mn-cs"/>
              </a:rPr>
              <a:t>Aineistoa lainattaessa on mainittava lähde.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i-FI" sz="1467" b="1" i="0" u="none" strike="noStrike" cap="none" normalizeH="0" baseline="0" noProof="0">
                <a:ln>
                  <a:noFill/>
                </a:ln>
                <a:solidFill>
                  <a:srgbClr val="003399"/>
                </a:solidFill>
                <a:effectLst/>
                <a:uLnTx/>
                <a:uFillTx/>
                <a:latin typeface="Arial"/>
                <a:ea typeface="Arial"/>
                <a:cs typeface="+mn-cs"/>
              </a:rPr>
              <a:t>Euroopan työterveys- ja työturvallisuusviraston tekijänoikeuksiin kuulumattomien kuvien tai muun aineiston jäljentämistä tai käyttämistä varten on pyydettävä lupa suoraan tekijänoikeuden haltijalta.</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21/09/2026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fi-FI"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5C5B30D6-573D-F530-AA4B-9E0890CCF251}"/>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17828" y="5635199"/>
            <a:ext cx="851166" cy="985883"/>
          </a:xfrm>
          <a:prstGeom prst="rect">
            <a:avLst/>
          </a:prstGeom>
        </p:spPr>
      </p:pic>
      <p:pic>
        <p:nvPicPr>
          <p:cNvPr id="7" name="Picture 6">
            <a:extLst>
              <a:ext uri="{FF2B5EF4-FFF2-40B4-BE49-F238E27FC236}">
                <a16:creationId xmlns:a16="http://schemas.microsoft.com/office/drawing/2014/main" id="{F383729C-A7C8-EEFB-1B63-F22E74B9D3ED}"/>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604987" y="6105710"/>
            <a:ext cx="1608815" cy="515373"/>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fi/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fi/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fi/campaign-partners/enterprise-europe-network" TargetMode="External"/><Relationship Id="rId11" Type="http://schemas.openxmlformats.org/officeDocument/2006/relationships/hyperlink" Target="https://healthy-workplaces.osha.europa.eu/fi/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fi/campaign-partners/official-campaign-partners" TargetMode="External"/><Relationship Id="rId10" Type="http://schemas.openxmlformats.org/officeDocument/2006/relationships/image" Target="../media/image3.jpeg"/><Relationship Id="rId4" Type="http://schemas.openxmlformats.org/officeDocument/2006/relationships/image" Target="../media/image49.svg"/><Relationship Id="rId9" Type="http://schemas.openxmlformats.org/officeDocument/2006/relationships/hyperlink" Target="https://osha.europa.eu/fi" TargetMode="External"/><Relationship Id="rId14" Type="http://schemas.openxmlformats.org/officeDocument/2006/relationships/hyperlink" Target="https://healthy-workplaces.osha.europa.eu/fi/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fi/tools-and-publications/campaign-toolkit" TargetMode="External"/><Relationship Id="rId2" Type="http://schemas.openxmlformats.org/officeDocument/2006/relationships/hyperlink" Target="https://healthy-workplaces.osha.europa.eu/fi/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fi/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fi/get-involved/european-week" TargetMode="External"/><Relationship Id="rId7" Type="http://schemas.openxmlformats.org/officeDocument/2006/relationships/hyperlink" Target="https://healthy-workplaces.osha.europa.eu/fi/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fi/get-involved/become-campaign-partner" TargetMode="External"/><Relationship Id="rId5" Type="http://schemas.openxmlformats.org/officeDocument/2006/relationships/hyperlink" Target="https://healthy-workplaces.osha.europa.eu/fi/get-involved/good-practice-awards" TargetMode="External"/><Relationship Id="rId4" Type="http://schemas.openxmlformats.org/officeDocument/2006/relationships/hyperlink" Target="https://healthy-workplaces.osha.europa.eu/fi/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fi-FI"/>
              <a:t>Terveellinen työ -kampanja 2026–2028 – </a:t>
            </a:r>
            <a:br>
              <a:rPr lang="fi-FI"/>
            </a:br>
            <a:r>
              <a:rPr lang="fi-FI"/>
              <a:t>Yhdessä mielenterveyttä työpaikoille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fi-FI" sz="2600" i="1">
                <a:solidFill>
                  <a:srgbClr val="92D050"/>
                </a:solidFill>
              </a:rPr>
              <a:t>Psykososiaaliset riskit hallintaan</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fi-FI"/>
              <a:t>Sisältö</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268588" y="5393311"/>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252920"/>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952410"/>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446981"/>
            <a:ext cx="4606214" cy="191423"/>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i-FI">
                <a:solidFill>
                  <a:schemeClr val="tx2"/>
                </a:solidFill>
              </a:rPr>
              <a:t>Tausta ja tavoitteet</a:t>
            </a:r>
            <a:endParaRPr lang="fi-FI" b="0" strike="sngStrike">
              <a:solidFill>
                <a:srgbClr val="003399"/>
              </a:solidFill>
            </a:endParaRP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a:solidFill>
                <a:srgbClr val="003399"/>
              </a:solidFill>
            </a:endParaRPr>
          </a:p>
          <a:p>
            <a:pPr marL="169863" indent="-169863">
              <a:buFont typeface="Arial" panose="020B0604020202020204" pitchFamily="34" charset="0"/>
              <a:buChar char="•"/>
            </a:pPr>
            <a:r>
              <a:rPr lang="fi-FI" sz="1600">
                <a:solidFill>
                  <a:srgbClr val="003399"/>
                </a:solidFill>
              </a:rPr>
              <a:t>Kampanjan tavoitteet ja päämäärät</a:t>
            </a:r>
          </a:p>
          <a:p>
            <a:pPr marL="169863" indent="-169863">
              <a:buFont typeface="Arial" panose="020B0604020202020204" pitchFamily="34" charset="0"/>
              <a:buChar char="•"/>
            </a:pPr>
            <a:r>
              <a:rPr lang="fi-FI" sz="1600">
                <a:solidFill>
                  <a:srgbClr val="003399"/>
                </a:solidFill>
              </a:rPr>
              <a:t>Kenelle kampanja on suunnattu?</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833122" y="2728059"/>
            <a:ext cx="5634977" cy="169644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971318" y="2559818"/>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991903" y="2625909"/>
            <a:ext cx="4793396" cy="3520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fi-FI" sz="1800">
                <a:solidFill>
                  <a:schemeClr val="tx2"/>
                </a:solidFill>
              </a:rPr>
              <a:t>Viisi keskeistä teemaa</a:t>
            </a:r>
            <a:endParaRPr lang="fi-FI" sz="1800" strike="sngStrike">
              <a:solidFill>
                <a:schemeClr val="tx2"/>
              </a:solidFill>
            </a:endParaRPr>
          </a:p>
        </p:txBody>
      </p:sp>
      <p:sp>
        <p:nvSpPr>
          <p:cNvPr id="39" name="TextBox 38">
            <a:extLst>
              <a:ext uri="{FF2B5EF4-FFF2-40B4-BE49-F238E27FC236}">
                <a16:creationId xmlns:a16="http://schemas.microsoft.com/office/drawing/2014/main" id="{D6A61F21-4BB5-33F3-14AD-E9F9AED5903C}"/>
              </a:ext>
            </a:extLst>
          </p:cNvPr>
          <p:cNvSpPr txBox="1"/>
          <p:nvPr/>
        </p:nvSpPr>
        <p:spPr>
          <a:xfrm>
            <a:off x="5970409" y="2990476"/>
            <a:ext cx="5416961" cy="1323439"/>
          </a:xfrm>
          <a:prstGeom prst="rect">
            <a:avLst/>
          </a:prstGeom>
          <a:noFill/>
        </p:spPr>
        <p:txBody>
          <a:bodyPr wrap="square" rtlCol="0">
            <a:spAutoFit/>
          </a:bodyPr>
          <a:lstStyle/>
          <a:p>
            <a:pPr marL="169863" indent="-169863">
              <a:buFont typeface="Arial" panose="020B0604020202020204" pitchFamily="34" charset="0"/>
              <a:buChar char="•"/>
            </a:pPr>
            <a:r>
              <a:rPr lang="fi-FI" sz="1600">
                <a:solidFill>
                  <a:srgbClr val="003399"/>
                </a:solidFill>
              </a:rPr>
              <a:t>Psykososiaalisten riskien arviointi ja hallinta</a:t>
            </a:r>
          </a:p>
          <a:p>
            <a:pPr marL="169863" indent="-169863">
              <a:buFont typeface="Arial" panose="020B0604020202020204" pitchFamily="34" charset="0"/>
              <a:buChar char="•"/>
            </a:pPr>
            <a:r>
              <a:rPr lang="fi-FI" sz="1600">
                <a:solidFill>
                  <a:srgbClr val="003399"/>
                </a:solidFill>
              </a:rPr>
              <a:t>Epäasiallinen kohtelu, seksuaalinen häirintä ja väkivalta</a:t>
            </a:r>
          </a:p>
          <a:p>
            <a:pPr marL="169863" indent="-169863">
              <a:buFont typeface="Arial" panose="020B0604020202020204" pitchFamily="34" charset="0"/>
              <a:buChar char="•"/>
            </a:pPr>
            <a:r>
              <a:rPr lang="fi-FI" sz="1600">
                <a:solidFill>
                  <a:srgbClr val="003399"/>
                </a:solidFill>
              </a:rPr>
              <a:t>Fyysiset riskit ja mielenterveys</a:t>
            </a:r>
          </a:p>
          <a:p>
            <a:pPr marL="169863" indent="-169863">
              <a:buFont typeface="Arial" panose="020B0604020202020204" pitchFamily="34" charset="0"/>
              <a:buChar char="•"/>
            </a:pPr>
            <a:r>
              <a:rPr lang="fi-FI" sz="1600">
                <a:solidFill>
                  <a:srgbClr val="003399"/>
                </a:solidFill>
              </a:rPr>
              <a:t>Psykososiaaliset riskit sosiaali- ja terveysalalla</a:t>
            </a:r>
          </a:p>
          <a:p>
            <a:pPr marL="169863" indent="-169863">
              <a:buFont typeface="Arial" panose="020B0604020202020204" pitchFamily="34" charset="0"/>
              <a:buChar char="•"/>
            </a:pPr>
            <a:r>
              <a:rPr lang="fi-FI" sz="1600">
                <a:solidFill>
                  <a:srgbClr val="003399"/>
                </a:solidFill>
              </a:rPr>
              <a:t>Mielenterveyden edistäminen työpaikalla</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607923"/>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fi-FI" sz="1800">
                <a:solidFill>
                  <a:schemeClr val="bg1"/>
                </a:solidFill>
              </a:rPr>
              <a:t>Kampanjaan osallistuminen</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323439"/>
          </a:xfrm>
          <a:prstGeom prst="rect">
            <a:avLst/>
          </a:prstGeom>
          <a:noFill/>
        </p:spPr>
        <p:txBody>
          <a:bodyPr wrap="square" rtlCol="0">
            <a:spAutoFit/>
          </a:bodyPr>
          <a:lstStyle/>
          <a:p>
            <a:pPr marL="169863" indent="-169863">
              <a:buFont typeface="Arial" panose="020B0604020202020204" pitchFamily="34" charset="0"/>
              <a:buChar char="•"/>
            </a:pPr>
            <a:r>
              <a:rPr lang="fi-FI" sz="1600">
                <a:solidFill>
                  <a:srgbClr val="003399"/>
                </a:solidFill>
              </a:rPr>
              <a:t>EU-OSHAn verkosto</a:t>
            </a:r>
          </a:p>
          <a:p>
            <a:pPr marL="169863" indent="-169863">
              <a:buFont typeface="Arial" panose="020B0604020202020204" pitchFamily="34" charset="0"/>
              <a:buChar char="•"/>
            </a:pPr>
            <a:r>
              <a:rPr lang="fi-FI" sz="1600">
                <a:solidFill>
                  <a:srgbClr val="003399"/>
                </a:solidFill>
              </a:rPr>
              <a:t>Kampanja-aineisto</a:t>
            </a:r>
          </a:p>
          <a:p>
            <a:pPr marL="169863" indent="-169863">
              <a:buFont typeface="Arial" panose="020B0604020202020204" pitchFamily="34" charset="0"/>
              <a:buChar char="•"/>
            </a:pPr>
            <a:r>
              <a:rPr lang="fi-FI" sz="1600">
                <a:solidFill>
                  <a:srgbClr val="003399"/>
                </a:solidFill>
              </a:rPr>
              <a:t>Kampanjapaketti ja digitaalinen markkinointi</a:t>
            </a:r>
          </a:p>
          <a:p>
            <a:pPr marL="169863" indent="-169863">
              <a:buFont typeface="Arial" panose="020B0604020202020204" pitchFamily="34" charset="0"/>
              <a:buChar char="•"/>
            </a:pPr>
            <a:r>
              <a:rPr lang="fi-FI" sz="1600">
                <a:solidFill>
                  <a:srgbClr val="003399"/>
                </a:solidFill>
              </a:rPr>
              <a:t>Miten kampanjaan voi osallistua?</a:t>
            </a:r>
          </a:p>
          <a:p>
            <a:pPr marL="169863" indent="-169863">
              <a:buFont typeface="Arial" panose="020B0604020202020204" pitchFamily="34" charset="0"/>
              <a:buChar char="•"/>
            </a:pPr>
            <a:r>
              <a:rPr lang="fi-FI" sz="1600">
                <a:solidFill>
                  <a:srgbClr val="003399"/>
                </a:solidFill>
              </a:rPr>
              <a:t>Kampanjan seuraaminen</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11591998" cy="489600"/>
          </a:xfrm>
        </p:spPr>
        <p:txBody>
          <a:bodyPr/>
          <a:lstStyle/>
          <a:p>
            <a:r>
              <a:rPr lang="fi-FI" dirty="0"/>
              <a:t>Mielenterveys liittyy olennaisesti jokapäiväiseen elämään ja työhön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fi-FI" sz="2000" b="1">
                <a:solidFill>
                  <a:schemeClr val="tx2"/>
                </a:solidFill>
              </a:rPr>
              <a:t>Arki ja työ vaikuttavat mielenterveyteen!</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0"/>
            <a:ext cx="7637744" cy="325613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fi-FI" dirty="0"/>
              <a:t>Työ voi vahvistaa mielenterveyttä </a:t>
            </a:r>
            <a:r>
              <a:rPr lang="fi-FI" b="0" dirty="0"/>
              <a:t>tuomalla elämään mielekkyyttä, rutiineja ja mahdollisuusia sosiaaliseen vuorovaikutukseen –</a:t>
            </a:r>
            <a:r>
              <a:rPr lang="fi-FI" dirty="0"/>
              <a:t>kunhan</a:t>
            </a:r>
            <a:r>
              <a:rPr lang="fi-FI" b="0" dirty="0"/>
              <a:t> </a:t>
            </a:r>
            <a:r>
              <a:rPr lang="fi-FI" dirty="0"/>
              <a:t>työ on hyvin organisoitua</a:t>
            </a:r>
            <a:r>
              <a:rPr lang="fi-FI" b="0" dirty="0"/>
              <a:t> ja </a:t>
            </a:r>
            <a:r>
              <a:rPr lang="fi-FI" dirty="0"/>
              <a:t>siihen saa tukea</a:t>
            </a:r>
            <a:r>
              <a:rPr lang="fi-FI" b="0" dirty="0"/>
              <a:t>.</a:t>
            </a:r>
          </a:p>
          <a:p>
            <a:pPr marL="233363" indent="-233363">
              <a:spcAft>
                <a:spcPts val="600"/>
              </a:spcAft>
            </a:pPr>
            <a:r>
              <a:rPr lang="fi-FI" dirty="0"/>
              <a:t>Työn psykososiaaliset riskit</a:t>
            </a:r>
            <a:r>
              <a:rPr lang="fi-FI" b="0" dirty="0"/>
              <a:t>, kuten ristiriitaiset vaatimukset, epäasiallinen kohtelu tai jatkuva suuri työmäärä, voivat heikentää näitä myönteisiä vaikutuksia. </a:t>
            </a:r>
          </a:p>
          <a:p>
            <a:pPr marL="233363" indent="-233363">
              <a:spcAft>
                <a:spcPts val="600"/>
              </a:spcAft>
            </a:pPr>
            <a:r>
              <a:rPr lang="fi-FI" dirty="0"/>
              <a:t>Jos riskejä ei</a:t>
            </a:r>
            <a:r>
              <a:rPr lang="fi-FI" b="0" dirty="0"/>
              <a:t> </a:t>
            </a:r>
            <a:r>
              <a:rPr lang="fi-FI" dirty="0"/>
              <a:t>tunnisteta, hallita</a:t>
            </a:r>
            <a:r>
              <a:rPr lang="fi-FI" b="0" dirty="0"/>
              <a:t> ja </a:t>
            </a:r>
            <a:r>
              <a:rPr lang="fi-FI" dirty="0"/>
              <a:t>ehkäistä</a:t>
            </a:r>
            <a:r>
              <a:rPr lang="fi-FI" b="0" dirty="0"/>
              <a:t>, ne voivat aiheuttaa </a:t>
            </a:r>
            <a:r>
              <a:rPr lang="fi-FI" dirty="0"/>
              <a:t>merkittäviä terveysongelmia</a:t>
            </a:r>
            <a:r>
              <a:rPr lang="fi-FI" b="0" dirty="0"/>
              <a:t>, kuten työuupumusta, masennusta ja ahdistusta.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fi-FI"/>
              <a:t>Mistä on kyse?</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fi-FI" sz="1800" b="1">
                <a:solidFill>
                  <a:schemeClr val="tx2"/>
                </a:solidFill>
              </a:rPr>
              <a:t>Mielenterveysongelmien ennustetaan vähentävän EU:n bruttokansantuotetta keskimäärin 1,7 prosenttia vuodessa vuosina 2025–2050.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fi-FI" b="0" dirty="0"/>
              <a:t>Mielenterveysongelmat </a:t>
            </a:r>
            <a:r>
              <a:rPr lang="fi-FI" dirty="0"/>
              <a:t>yleistyvät</a:t>
            </a:r>
            <a:r>
              <a:rPr lang="fi-FI" b="0" dirty="0"/>
              <a:t> Euroopassa. </a:t>
            </a:r>
          </a:p>
          <a:p>
            <a:pPr marL="233363" indent="-233363">
              <a:spcAft>
                <a:spcPts val="600"/>
              </a:spcAft>
            </a:pPr>
            <a:r>
              <a:rPr lang="fi-FI" b="0" dirty="0"/>
              <a:t>Mielenterveysongelmat aiheuttavat </a:t>
            </a:r>
            <a:r>
              <a:rPr lang="fi-FI" dirty="0"/>
              <a:t>taloudellisia menetyksiä</a:t>
            </a:r>
            <a:r>
              <a:rPr lang="fi-FI" b="0" dirty="0"/>
              <a:t>, jotka johtuvat erityisesti työvoiman vähenemisestä, lisääntyneistä sairauspoissaoloista sekä alisuoriutumisesta työssä.</a:t>
            </a:r>
            <a:endParaRPr lang="fi-FI" b="0" strike="sngStrike" dirty="0"/>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fi-FI"/>
              <a:t>Työntekijöiden näkökulma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5999"/>
            <a:ext cx="10458863" cy="2165423"/>
          </a:xfrm>
        </p:spPr>
        <p:txBody>
          <a:bodyPr>
            <a:noAutofit/>
          </a:bodyPr>
          <a:lstStyle/>
          <a:p>
            <a:pPr marL="233045" indent="-233045"/>
            <a:r>
              <a:rPr lang="fi-FI">
                <a:solidFill>
                  <a:srgbClr val="92D050"/>
                </a:solidFill>
                <a:hlinkClick r:id="rId3">
                  <a:extLst>
                    <a:ext uri="{A12FA001-AC4F-418D-AE19-62706E023703}">
                      <ahyp:hlinkClr xmlns:ahyp="http://schemas.microsoft.com/office/drawing/2018/hyperlinkcolor" val="tx"/>
                    </a:ext>
                  </a:extLst>
                </a:hlinkClick>
              </a:rPr>
              <a:t>Vuoden 2025 OSH Pulse -työntekijätutkimuksen</a:t>
            </a:r>
            <a:r>
              <a:rPr lang="fi-FI" b="0"/>
              <a:t> mukaan enemmän kuin </a:t>
            </a:r>
            <a:r>
              <a:rPr lang="fi-FI"/>
              <a:t>neljä kymmenestä työntekijästä eri puolilla EU:ta (44 prosenttia)</a:t>
            </a:r>
            <a:r>
              <a:rPr lang="fi-FI" b="0"/>
              <a:t> ilmoittaa altistuvansa</a:t>
            </a:r>
            <a:r>
              <a:rPr lang="fi-FI"/>
              <a:t> kovalle aikapaineelle </a:t>
            </a:r>
            <a:r>
              <a:rPr lang="fi-FI" b="0"/>
              <a:t>tai </a:t>
            </a:r>
            <a:r>
              <a:rPr lang="fi-FI"/>
              <a:t>työn aiheuttamalle ylikuormitukselle.</a:t>
            </a:r>
            <a:br>
              <a:rPr lang="fi-FI"/>
            </a:br>
            <a:endParaRPr lang="fi-FI">
              <a:cs typeface="Arial"/>
            </a:endParaRPr>
          </a:p>
          <a:p>
            <a:pPr marL="233363" indent="-233363"/>
            <a:r>
              <a:rPr lang="fi-FI"/>
              <a:t>Monet työntekijät kokevat, että heidän työnsä vaikuttaa kielteisesti heidän terveyteensä:</a:t>
            </a:r>
          </a:p>
          <a:p>
            <a:pPr marL="431800" lvl="1" indent="-179705"/>
            <a:r>
              <a:rPr lang="fi-FI">
                <a:solidFill>
                  <a:schemeClr val="tx2"/>
                </a:solidFill>
              </a:rPr>
              <a:t>Työntekijöistä 37 prosenttia kokee yleistä väsymystä. </a:t>
            </a:r>
            <a:endParaRPr lang="fi-FI">
              <a:solidFill>
                <a:schemeClr val="tx2"/>
              </a:solidFill>
              <a:cs typeface="Arial"/>
            </a:endParaRPr>
          </a:p>
          <a:p>
            <a:pPr marL="431800" lvl="1" indent="-179705"/>
            <a:r>
              <a:rPr lang="fi-FI">
                <a:solidFill>
                  <a:schemeClr val="tx2"/>
                </a:solidFill>
              </a:rPr>
              <a:t>Työntekijöistä 29 prosenttia kokee stressiä, masennusta tai ahdistusta.</a:t>
            </a:r>
            <a:endParaRPr lang="fi-FI">
              <a:solidFill>
                <a:schemeClr val="tx2"/>
              </a:solidFill>
              <a:cs typeface="Arial"/>
            </a:endParaRPr>
          </a:p>
          <a:p>
            <a:pPr marL="0" indent="0">
              <a:buNone/>
            </a:pPr>
            <a:br>
              <a:rPr lang="fi-FI"/>
            </a:br>
            <a:endParaRPr lang="fi-FI"/>
          </a:p>
        </p:txBody>
      </p:sp>
      <p:grpSp>
        <p:nvGrpSpPr>
          <p:cNvPr id="11" name="Group 10" descr="Valokuva toimistotyöntekijästä, joka istuu työpöydän ääressä ja kurtistaa kulmiaan lukiessaan asiakirjoja. Vasemmalla puolella on piirroshahmo jonglööraamassa erilaisia kuvakkeita, kuten paperi, kysymysmerkki, tilastokaavio ja kello, jotka symboloivat kovaa aikapainetta ja liian suurta työkuormaa.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Valokuva toimistotyöntekijästä, joka istuu työpöydän ääressä ja kurtistaa kulmiaan lukiessaan asiakirjoja. Vasemmalla puolella on piirroshahmo jonglööraamassa erilaisia kuvakkeita, kuten paperi, kysymysmerkki, tilastokaavio ja kello, jotka symboloivat kovaa aikapainetta ja liian suurta työkuormaa.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fi-FI"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fi-FI" dirty="0">
                <a:solidFill>
                  <a:srgbClr val="003399"/>
                </a:solidFill>
              </a:rPr>
              <a:t>Kokonaiskuva: </a:t>
            </a:r>
            <a:r>
              <a:rPr lang="fi-FI" dirty="0"/>
              <a:t>organisaatioiden ja työntekijöiden näkökulmat 1/2</a:t>
            </a:r>
            <a:endParaRPr lang="fi-FI" strike="sngStrike" dirty="0"/>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latin typeface="+mn-lt"/>
              </a:rPr>
              <a:t>Työn psykososiaaliset riskit: organisaatiot vs. työntekijät.</a:t>
            </a:r>
          </a:p>
          <a:p>
            <a:r>
              <a:rPr lang="fi-FI" sz="1800" dirty="0">
                <a:latin typeface="+mn-lt"/>
              </a:rPr>
              <a:t>Samanlaisia ilmiöitä, erilaisia näkökulmia</a:t>
            </a:r>
            <a:r>
              <a:rPr lang="fi-FI" sz="1800" b="1" dirty="0">
                <a:latin typeface="+mn-lt"/>
              </a:rPr>
              <a:t> </a:t>
            </a:r>
          </a:p>
        </p:txBody>
      </p:sp>
      <p:grpSp>
        <p:nvGrpSpPr>
          <p:cNvPr id="3" name="Group 2" descr="Tietolaatikko, jossa verrataan organisaatioiden ja työntekijöiden kokemaa aikapainetta. Tämä ilmoitetaan puoliympyrän muodossa ja prosenttiosuuksina. 44 prosentissa organisaatioita ja 43 prosentilla työntekijöistä esiintyy aikapaineita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i-FI" sz="1000" i="1"/>
                  <a:t>Lähde: </a:t>
                </a:r>
                <a:r>
                  <a:rPr lang="fi-FI" sz="1000" b="0"/>
                  <a:t>OSH Pulse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i-FI"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i-FI" sz="1400" dirty="0"/>
                <a:t>ORGANISAATIOT</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372564" y="2764376"/>
              <a:ext cx="1446901"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fi-FI" sz="1400">
                  <a:solidFill>
                    <a:srgbClr val="A9DE4E"/>
                  </a:solidFill>
                </a:rPr>
                <a:t>TYÖNTEKIJÄT</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fi-FI" sz="1400" b="1">
                  <a:solidFill>
                    <a:schemeClr val="bg1"/>
                  </a:solidFill>
                </a:rPr>
                <a:t>AIKAPAINE</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Tietolaatikko, jossa verrataan organisaatioiden ja työntekijöiden kokemuksia viestinnän ja yhteistyön puutteista. Tämä ilmoitetaan puoliympyrän muodossa ja prosenttiosuuksina. 19 prosenttia organisaatioista ja 29 prosenttia työntekijöistä kokee puutteita viestinnässä tai yhteistyössä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i-FI" sz="1000" i="1"/>
                      <a:t>Lähde: </a:t>
                    </a:r>
                    <a:r>
                      <a:rPr lang="fi-FI" sz="1000" b="0"/>
                      <a:t>ESENER 2024 ja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i-FI"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i-FI" sz="1400"/>
                    <a:t>ORGANISAATIOT</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370227" y="2772946"/>
                  <a:ext cx="150404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fi-FI" sz="1400">
                      <a:solidFill>
                        <a:srgbClr val="A9DE4E"/>
                      </a:solidFill>
                    </a:rPr>
                    <a:t>TYÖNTEKIJÄT</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fi-FI" sz="1400" b="1">
                      <a:solidFill>
                        <a:schemeClr val="bg1"/>
                      </a:solidFill>
                    </a:rPr>
                    <a:t>VIESTINNÄN TAI YHTEISTYÖN PUUTTEET</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Vain 51 prosenttia organisaatioista ilmoittaa ottavansa työntekijöitä mukaan psykososiaalisten riskien käsittelyyn. ">
            <a:extLst>
              <a:ext uri="{FF2B5EF4-FFF2-40B4-BE49-F238E27FC236}">
                <a16:creationId xmlns:a16="http://schemas.microsoft.com/office/drawing/2014/main" id="{B4A7BB91-524A-4AEB-00A7-EAE7B13F645F}"/>
              </a:ext>
            </a:extLst>
          </p:cNvPr>
          <p:cNvGrpSpPr/>
          <p:nvPr/>
        </p:nvGrpSpPr>
        <p:grpSpPr>
          <a:xfrm>
            <a:off x="1262298" y="4787683"/>
            <a:ext cx="8859302" cy="1639967"/>
            <a:chOff x="874652" y="4881619"/>
            <a:chExt cx="8859302" cy="1639967"/>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39967"/>
              <a:chOff x="1684165" y="4627998"/>
              <a:chExt cx="8859302" cy="1639967"/>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0769"/>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i-FI" sz="1400"/>
                    <a:t>VAIN</a:t>
                  </a:r>
                </a:p>
              </p:txBody>
            </p:sp>
            <p:sp>
              <p:nvSpPr>
                <p:cNvPr id="100" name="Content Placeholder 2" descr="Laatikko, josta käy ilmi, kuinka suuri osuus työntekijöistä osallistuu organisaatioissa työpaikan psykososiaalisten riskien hallintaan. Osuus on 51 prosenttia. ">
                  <a:extLst>
                    <a:ext uri="{FF2B5EF4-FFF2-40B4-BE49-F238E27FC236}">
                      <a16:creationId xmlns:a16="http://schemas.microsoft.com/office/drawing/2014/main" id="{3994B876-AAE8-E8B6-4731-D4BFD324526D}"/>
                    </a:ext>
                  </a:extLst>
                </p:cNvPr>
                <p:cNvSpPr txBox="1">
                  <a:spLocks/>
                </p:cNvSpPr>
                <p:nvPr/>
              </p:nvSpPr>
              <p:spPr>
                <a:xfrm>
                  <a:off x="2706660" y="268526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i-FI" sz="1600" b="0" dirty="0"/>
                    <a:t>organisaatioista ilmoitti, että työntekijät osallistuvat psykososiaalisten riskien käsittelyyn.</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fi-FI" sz="1400" b="1">
                      <a:solidFill>
                        <a:schemeClr val="bg1"/>
                      </a:solidFill>
                    </a:rPr>
                    <a:t>TYÖNTEKIJÖIDEN OSALLISTUMINEN</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44071"/>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413311"/>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i-FI" sz="1400" dirty="0"/>
              <a:t>Työntekijöiden osallistuminen on tärkeää, jotta voidaan tunnistaa riskejä ja löytää tehokkaita ratkaisuja yhdessä. </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p:txBody>
          <a:bodyPr/>
          <a:lstStyle/>
          <a:p>
            <a:r>
              <a:rPr lang="fi-FI" dirty="0">
                <a:solidFill>
                  <a:srgbClr val="003399"/>
                </a:solidFill>
              </a:rPr>
              <a:t>Kokonaiskuva: </a:t>
            </a:r>
            <a:r>
              <a:rPr lang="fi-FI" dirty="0"/>
              <a:t>organisaatioiden näkemys 2/2</a:t>
            </a:r>
            <a:endParaRPr lang="fi-FI" strike="sngStrike" dirty="0"/>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a:latin typeface="+mn-lt"/>
              </a:rPr>
              <a:t>Organisaatioissa esiintyvät psykososiaaliset riskit:</a:t>
            </a:r>
          </a:p>
        </p:txBody>
      </p:sp>
      <p:grpSp>
        <p:nvGrpSpPr>
          <p:cNvPr id="9" name="Group 8" descr="Kaavio, jossa verrataan organisaatioissa esiintyviä psykososiaalisia riskejä vuosina 2019 ja 2024:&#10;&#10;Haastavien asiakkaiden, potilaiden tai oppilaiden jne. kohtaaminen. 2019: 59 % 2024: 56 %:&#10;Aikapaine. 2019: 45 % 2024: 43 %&#10;Huono viestintä tai yhteistyö organisaation sisällä. 2019: 18 % 2024: 19 %&#10;Pitkät työvuorot tai epäsäännölliset työajat.  2019: 21 % 2024: 18 %&#10;Työpaikan menettämisen pelko.  2019: 11 % 2024: 10 %">
            <a:extLst>
              <a:ext uri="{FF2B5EF4-FFF2-40B4-BE49-F238E27FC236}">
                <a16:creationId xmlns:a16="http://schemas.microsoft.com/office/drawing/2014/main" id="{3E14E8A3-C47F-5B2D-2F21-0D5E4202D475}"/>
              </a:ext>
            </a:extLst>
          </p:cNvPr>
          <p:cNvGrpSpPr/>
          <p:nvPr/>
        </p:nvGrpSpPr>
        <p:grpSpPr>
          <a:xfrm>
            <a:off x="1163170" y="1530271"/>
            <a:ext cx="8508388" cy="4206535"/>
            <a:chOff x="1163170" y="1530271"/>
            <a:chExt cx="8508388" cy="4206535"/>
          </a:xfrm>
        </p:grpSpPr>
        <p:graphicFrame>
          <p:nvGraphicFramePr>
            <p:cNvPr id="7" name="Chart 6" descr="Kaavio, jossa verrataan organisaatioissa esiintyviä psykososiaalisia riskejä vuosina 2019 ja 2024:&#10;&#10;Haastavien asiakkaiden, potilaiden tai oppilaiden jne. kohtaaminen. 2019: 59 % 2024: 56 %:&#10;Aikapaine. 2019: 45 % 2024: 43 %&#10;Huono viestintä tai yhteistyö organisaation sisällä. 2019: 18 % 2024: 19 %&#10;Pitkät työvuorot tai epäsäännölliset työajat.  2019: 21 % 2024: 18 %&#10;Työpaikan menettämisen pelko.  2019: 11 % 2024: 10 %">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3787205727"/>
                </p:ext>
              </p:extLst>
            </p:nvPr>
          </p:nvGraphicFramePr>
          <p:xfrm>
            <a:off x="2087298" y="1530271"/>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C662F07B-8F9A-C592-9346-E7FBE3F0E417}"/>
                </a:ext>
              </a:extLst>
            </p:cNvPr>
            <p:cNvSpPr txBox="1"/>
            <p:nvPr/>
          </p:nvSpPr>
          <p:spPr>
            <a:xfrm>
              <a:off x="1163170" y="2178894"/>
              <a:ext cx="4359088" cy="523220"/>
            </a:xfrm>
            <a:prstGeom prst="rect">
              <a:avLst/>
            </a:prstGeom>
            <a:solidFill>
              <a:schemeClr val="bg1"/>
            </a:solidFill>
          </p:spPr>
          <p:txBody>
            <a:bodyPr wrap="square">
              <a:spAutoFit/>
            </a:bodyPr>
            <a:lstStyle/>
            <a:p>
              <a:r>
                <a:rPr lang="en-GB" sz="1400" b="1" dirty="0" err="1">
                  <a:solidFill>
                    <a:schemeClr val="tx2"/>
                  </a:solidFill>
                  <a:effectLst/>
                  <a:latin typeface="+mn-lt"/>
                </a:rPr>
                <a:t>Haastavat</a:t>
              </a:r>
              <a:r>
                <a:rPr lang="en-GB" sz="1400" b="1" dirty="0">
                  <a:solidFill>
                    <a:schemeClr val="tx2"/>
                  </a:solidFill>
                  <a:effectLst/>
                  <a:latin typeface="+mn-lt"/>
                </a:rPr>
                <a:t> </a:t>
              </a:r>
              <a:r>
                <a:rPr lang="en-GB" sz="1400" b="1" dirty="0" err="1">
                  <a:solidFill>
                    <a:schemeClr val="tx2"/>
                  </a:solidFill>
                  <a:effectLst/>
                  <a:latin typeface="+mn-lt"/>
                </a:rPr>
                <a:t>tilanteet</a:t>
              </a:r>
              <a:r>
                <a:rPr lang="en-GB" sz="1400" b="1" dirty="0">
                  <a:solidFill>
                    <a:schemeClr val="tx2"/>
                  </a:solidFill>
                  <a:effectLst/>
                  <a:latin typeface="+mn-lt"/>
                </a:rPr>
                <a:t> </a:t>
              </a:r>
              <a:r>
                <a:rPr lang="en-GB" sz="1400" b="1" dirty="0" err="1">
                  <a:solidFill>
                    <a:schemeClr val="tx2"/>
                  </a:solidFill>
                  <a:effectLst/>
                  <a:latin typeface="+mn-lt"/>
                </a:rPr>
                <a:t>asiakkaiden</a:t>
              </a:r>
              <a:r>
                <a:rPr lang="en-GB" sz="1400" b="1" dirty="0">
                  <a:solidFill>
                    <a:schemeClr val="tx2"/>
                  </a:solidFill>
                  <a:effectLst/>
                  <a:latin typeface="+mn-lt"/>
                </a:rPr>
                <a:t>, </a:t>
              </a:r>
              <a:r>
                <a:rPr lang="en-GB" sz="1400" b="1" dirty="0" err="1">
                  <a:solidFill>
                    <a:schemeClr val="tx2"/>
                  </a:solidFill>
                  <a:effectLst/>
                  <a:latin typeface="+mn-lt"/>
                </a:rPr>
                <a:t>potilaiden</a:t>
              </a:r>
              <a:r>
                <a:rPr lang="en-GB" sz="1400" b="1" dirty="0">
                  <a:solidFill>
                    <a:schemeClr val="tx2"/>
                  </a:solidFill>
                  <a:effectLst/>
                  <a:latin typeface="+mn-lt"/>
                </a:rPr>
                <a:t>, </a:t>
              </a:r>
              <a:r>
                <a:rPr lang="en-GB" sz="1400" b="1" dirty="0" err="1">
                  <a:solidFill>
                    <a:schemeClr val="tx2"/>
                  </a:solidFill>
                  <a:effectLst/>
                  <a:latin typeface="+mn-lt"/>
                </a:rPr>
                <a:t>oppilaiden</a:t>
              </a:r>
              <a:r>
                <a:rPr lang="en-GB" sz="1400" b="1" dirty="0">
                  <a:solidFill>
                    <a:schemeClr val="tx2"/>
                  </a:solidFill>
                  <a:effectLst/>
                  <a:latin typeface="+mn-lt"/>
                </a:rPr>
                <a:t> tai </a:t>
              </a:r>
              <a:r>
                <a:rPr lang="en-GB" sz="1400" b="1" dirty="0" err="1">
                  <a:solidFill>
                    <a:schemeClr val="tx2"/>
                  </a:solidFill>
                  <a:effectLst/>
                  <a:latin typeface="+mn-lt"/>
                </a:rPr>
                <a:t>muiden</a:t>
              </a:r>
              <a:r>
                <a:rPr lang="en-GB" sz="1400" b="1" dirty="0">
                  <a:solidFill>
                    <a:schemeClr val="tx2"/>
                  </a:solidFill>
                  <a:effectLst/>
                  <a:latin typeface="+mn-lt"/>
                </a:rPr>
                <a:t> </a:t>
              </a:r>
              <a:r>
                <a:rPr lang="en-GB" sz="1400" b="1" dirty="0" err="1">
                  <a:solidFill>
                    <a:schemeClr val="tx2"/>
                  </a:solidFill>
                  <a:effectLst/>
                  <a:latin typeface="+mn-lt"/>
                </a:rPr>
                <a:t>vastaavien</a:t>
              </a:r>
              <a:r>
                <a:rPr lang="en-GB" sz="1400" b="1" dirty="0">
                  <a:solidFill>
                    <a:schemeClr val="tx2"/>
                  </a:solidFill>
                  <a:effectLst/>
                  <a:latin typeface="+mn-lt"/>
                </a:rPr>
                <a:t> </a:t>
              </a:r>
              <a:r>
                <a:rPr lang="en-GB" sz="1400" b="1" dirty="0" err="1">
                  <a:solidFill>
                    <a:schemeClr val="tx2"/>
                  </a:solidFill>
                  <a:effectLst/>
                  <a:latin typeface="+mn-lt"/>
                </a:rPr>
                <a:t>tahojen</a:t>
              </a:r>
              <a:r>
                <a:rPr lang="en-GB" sz="1400" b="1" dirty="0">
                  <a:solidFill>
                    <a:schemeClr val="tx2"/>
                  </a:solidFill>
                  <a:effectLst/>
                  <a:latin typeface="+mn-lt"/>
                </a:rPr>
                <a:t> </a:t>
              </a:r>
              <a:r>
                <a:rPr lang="en-GB" sz="1400" b="1" dirty="0" err="1">
                  <a:solidFill>
                    <a:schemeClr val="tx2"/>
                  </a:solidFill>
                  <a:effectLst/>
                  <a:latin typeface="+mn-lt"/>
                </a:rPr>
                <a:t>kanssa</a:t>
              </a:r>
              <a:endParaRPr lang="en-GB" sz="1400" b="1" dirty="0">
                <a:solidFill>
                  <a:schemeClr val="tx2"/>
                </a:solidFill>
              </a:endParaRPr>
            </a:p>
          </p:txBody>
        </p:sp>
      </p:gr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fi-FI" sz="1200" i="1" dirty="0">
                <a:effectLst/>
              </a:rPr>
              <a:t>Lähde: </a:t>
            </a:r>
            <a:r>
              <a:rPr lang="fi-FI" sz="1200" dirty="0">
                <a:effectLst/>
              </a:rPr>
              <a:t>ESENER 2024 – Perusta: EU:n 27 jäsenvaltiossa toimivat yritykset</a:t>
            </a:r>
          </a:p>
        </p:txBody>
      </p:sp>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fi-FI"/>
              <a:t>Kampanjan tavoitteet ja päämäärät</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a:solidFill>
                  <a:schemeClr val="tx2"/>
                </a:solidFill>
                <a:latin typeface="+mn-lt"/>
              </a:rPr>
              <a:t>Edistetään ymmärrystä </a:t>
            </a:r>
            <a:r>
              <a:rPr lang="fi-FI" sz="1800" b="1">
                <a:latin typeface="+mn-lt"/>
              </a:rPr>
              <a:t>seuraavista aiheista: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fi-FI" sz="1600" dirty="0"/>
              <a:t>merkitys mielenterveyteen ja hyvinvointiin</a:t>
            </a:r>
          </a:p>
          <a:p>
            <a:pPr marL="233363" indent="-233363">
              <a:spcBef>
                <a:spcPts val="600"/>
              </a:spcBef>
              <a:spcAft>
                <a:spcPts val="600"/>
              </a:spcAft>
            </a:pPr>
            <a:r>
              <a:rPr lang="fi-FI" sz="1600" dirty="0"/>
              <a:t>psykososiaalisten riskien arvioinnin</a:t>
            </a:r>
            <a:r>
              <a:rPr lang="fi-FI" sz="1600" b="0" dirty="0"/>
              <a:t>, </a:t>
            </a:r>
            <a:r>
              <a:rPr lang="fi-FI" sz="1600" dirty="0"/>
              <a:t>ennaltaehkäisyn ja hallinnan</a:t>
            </a:r>
            <a:r>
              <a:rPr lang="fi-FI" sz="1600" b="0" dirty="0"/>
              <a:t> tärkeys. </a:t>
            </a:r>
            <a:r>
              <a:rPr lang="fi-FI" sz="1600" dirty="0"/>
              <a:t> </a:t>
            </a:r>
          </a:p>
          <a:p>
            <a:pPr marL="0" indent="0">
              <a:spcBef>
                <a:spcPts val="600"/>
              </a:spcBef>
              <a:spcAft>
                <a:spcPts val="600"/>
              </a:spcAft>
              <a:buNone/>
            </a:pPr>
            <a:endParaRPr lang="en-GB" sz="16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63150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a:latin typeface="+mn-lt"/>
              </a:rPr>
              <a:t>Kannustetaan</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715725"/>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fi-FI" sz="1600" dirty="0"/>
              <a:t>sidosryhmien väliseen verkostoitumiseen</a:t>
            </a:r>
          </a:p>
          <a:p>
            <a:pPr marL="233363" indent="-233363">
              <a:spcBef>
                <a:spcPts val="600"/>
              </a:spcBef>
              <a:spcAft>
                <a:spcPts val="600"/>
              </a:spcAft>
            </a:pPr>
            <a:r>
              <a:rPr lang="fi-FI" sz="1600" b="0" dirty="0"/>
              <a:t>yhteistyöhön</a:t>
            </a:r>
            <a:r>
              <a:rPr lang="fi-FI" sz="1600" dirty="0"/>
              <a:t> kaikkien työpaikan tahojen kanssa</a:t>
            </a:r>
          </a:p>
          <a:p>
            <a:pPr marL="233363" indent="-233363">
              <a:spcBef>
                <a:spcPts val="600"/>
              </a:spcBef>
              <a:spcAft>
                <a:spcPts val="600"/>
              </a:spcAft>
            </a:pPr>
            <a:r>
              <a:rPr lang="fi-FI" sz="1600" dirty="0"/>
              <a:t>osallistavan</a:t>
            </a:r>
            <a:r>
              <a:rPr lang="fi-FI" sz="1600" b="0" dirty="0"/>
              <a:t> ja</a:t>
            </a:r>
            <a:r>
              <a:rPr lang="fi-FI" sz="1600" dirty="0"/>
              <a:t> </a:t>
            </a:r>
            <a:r>
              <a:rPr lang="fi-FI" sz="1600" b="0" dirty="0"/>
              <a:t> </a:t>
            </a:r>
            <a:r>
              <a:rPr lang="fi-FI" sz="1600" dirty="0"/>
              <a:t>mielenterveyttä tukevan työympäristön edistämiseen</a:t>
            </a:r>
            <a:endParaRPr lang="fi-FI" sz="1600" b="0" strike="sngStrike" dirty="0"/>
          </a:p>
          <a:p>
            <a:pPr marL="233363" indent="-233363">
              <a:spcBef>
                <a:spcPts val="600"/>
              </a:spcBef>
              <a:spcAft>
                <a:spcPts val="600"/>
              </a:spcAft>
            </a:pPr>
            <a:r>
              <a:rPr lang="fi-FI" sz="1600" dirty="0"/>
              <a:t>yhdistämään psykososiaalisten riskien arviointi ja hallinta laajempiin työterveys- ja työturvallisuusprosesseihin </a:t>
            </a:r>
            <a:r>
              <a:rPr lang="fi-FI" sz="1600" b="0" dirty="0"/>
              <a:t>kattavan lähestymistavan varmistamiseksi. </a:t>
            </a:r>
          </a:p>
          <a:p>
            <a:pPr>
              <a:spcBef>
                <a:spcPts val="600"/>
              </a:spcBef>
              <a:spcAft>
                <a:spcPts val="600"/>
              </a:spcAft>
            </a:pPr>
            <a:endParaRPr lang="en-GB" sz="1600" dirty="0"/>
          </a:p>
          <a:p>
            <a:pPr marL="0" indent="0">
              <a:spcBef>
                <a:spcPts val="600"/>
              </a:spcBef>
              <a:spcAft>
                <a:spcPts val="600"/>
              </a:spcAft>
              <a:buNone/>
            </a:pPr>
            <a:endParaRPr lang="en-GB" sz="1600" dirty="0"/>
          </a:p>
          <a:p>
            <a:pPr marL="0" indent="0">
              <a:spcBef>
                <a:spcPts val="600"/>
              </a:spcBef>
              <a:spcAft>
                <a:spcPts val="600"/>
              </a:spcAft>
              <a:buNone/>
            </a:pPr>
            <a:endParaRPr lang="en-GB" sz="1600" dirty="0"/>
          </a:p>
          <a:p>
            <a:pPr marL="0" indent="0">
              <a:spcBef>
                <a:spcPts val="600"/>
              </a:spcBef>
              <a:spcAft>
                <a:spcPts val="600"/>
              </a:spcAft>
              <a:buNone/>
            </a:pPr>
            <a:endParaRPr lang="en-GB" sz="1600" b="0" dirty="0"/>
          </a:p>
        </p:txBody>
      </p:sp>
      <p:pic>
        <p:nvPicPr>
          <p:cNvPr id="9" name="Picture 8" descr="Pilven muotoinen valokuva, jossa näkyy joukko miespuolisia työntekijöitä esitystaulun ympärillä. Kuvan vasemmassa reunassa on vihreä piirroshahmo. Kuvassa keskitytään niihin organisaation toimenpiteisiin, joita tarvitaan hyvän mielenterveyden tukemiseen työpaikalla.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fi-FI"/>
              <a:t>Kenelle kampanja on suunnattu? Keiden osallistumista toivotaan?</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fi-FI" sz="1800" b="1">
                <a:solidFill>
                  <a:srgbClr val="003399"/>
                </a:solidFill>
              </a:rPr>
              <a:t>Mielenterveyden vaaliminen on kaikkien vastuulla.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fi-FI" sz="1800" dirty="0">
                <a:solidFill>
                  <a:schemeClr val="tx2"/>
                </a:solidFill>
              </a:rPr>
              <a:t>kaikenkokoiset työorganisaatiot</a:t>
            </a:r>
          </a:p>
          <a:p>
            <a:pPr marL="233363" indent="-233363">
              <a:buFont typeface="Wingdings" panose="05000000000000000000" pitchFamily="2" charset="2"/>
              <a:buChar char="§"/>
            </a:pPr>
            <a:r>
              <a:rPr lang="fi-FI" sz="1800" dirty="0">
                <a:solidFill>
                  <a:schemeClr val="tx2"/>
                </a:solidFill>
              </a:rPr>
              <a:t>työntekijät </a:t>
            </a:r>
          </a:p>
          <a:p>
            <a:pPr marL="233363" indent="-233363">
              <a:buFont typeface="Wingdings" panose="05000000000000000000" pitchFamily="2" charset="2"/>
              <a:buChar char="§"/>
            </a:pPr>
            <a:r>
              <a:rPr lang="fi-FI" sz="1800" dirty="0">
                <a:solidFill>
                  <a:schemeClr val="tx2"/>
                </a:solidFill>
              </a:rPr>
              <a:t>työmarkkinaosapuolet</a:t>
            </a:r>
          </a:p>
          <a:p>
            <a:pPr marL="233363" indent="-233363">
              <a:buFont typeface="Wingdings" panose="05000000000000000000" pitchFamily="2" charset="2"/>
              <a:buChar char="§"/>
            </a:pPr>
            <a:r>
              <a:rPr lang="fi-FI" sz="1800" dirty="0">
                <a:solidFill>
                  <a:schemeClr val="tx2"/>
                </a:solidFill>
              </a:rPr>
              <a:t>työsuojelutarkastajat </a:t>
            </a:r>
          </a:p>
          <a:p>
            <a:pPr marL="233363" indent="-233363">
              <a:buFont typeface="Wingdings" panose="05000000000000000000" pitchFamily="2" charset="2"/>
              <a:buChar char="§"/>
            </a:pPr>
            <a:r>
              <a:rPr lang="fi-FI" sz="1800" dirty="0">
                <a:solidFill>
                  <a:schemeClr val="tx2"/>
                </a:solidFill>
              </a:rPr>
              <a:t>työterveyden ja -turvallisuuden asiantuntijat </a:t>
            </a:r>
          </a:p>
          <a:p>
            <a:pPr marL="233363" indent="-233363">
              <a:buFont typeface="Wingdings" panose="05000000000000000000" pitchFamily="2" charset="2"/>
              <a:buChar char="§"/>
            </a:pPr>
            <a:r>
              <a:rPr lang="fi-FI" sz="1800" dirty="0">
                <a:solidFill>
                  <a:schemeClr val="tx2"/>
                </a:solidFill>
              </a:rPr>
              <a:t>mielenterveysorganisaatiot</a:t>
            </a:r>
          </a:p>
          <a:p>
            <a:pPr marL="233363" indent="-233363">
              <a:buFont typeface="Wingdings" panose="05000000000000000000" pitchFamily="2" charset="2"/>
              <a:buChar char="§"/>
            </a:pPr>
            <a:r>
              <a:rPr lang="fi-FI" sz="1800" dirty="0">
                <a:solidFill>
                  <a:schemeClr val="tx2"/>
                </a:solidFill>
              </a:rPr>
              <a:t>nais- ja nuorisojärjestöt </a:t>
            </a:r>
          </a:p>
          <a:p>
            <a:pPr marL="233363" indent="-233363">
              <a:buFont typeface="Wingdings" panose="05000000000000000000" pitchFamily="2" charset="2"/>
              <a:buChar char="§"/>
            </a:pPr>
            <a:r>
              <a:rPr lang="fi-FI" sz="1800" dirty="0">
                <a:solidFill>
                  <a:schemeClr val="tx2"/>
                </a:solidFill>
              </a:rPr>
              <a:t>hlbtiqa+-järjestöt </a:t>
            </a:r>
          </a:p>
          <a:p>
            <a:pPr marL="233363" indent="-233363">
              <a:buFont typeface="Wingdings" panose="05000000000000000000" pitchFamily="2" charset="2"/>
              <a:buChar char="§"/>
            </a:pPr>
            <a:r>
              <a:rPr lang="fi-FI" sz="1800" dirty="0">
                <a:solidFill>
                  <a:schemeClr val="tx2"/>
                </a:solidFill>
              </a:rPr>
              <a:t>poliittiset päättäjät</a:t>
            </a:r>
          </a:p>
          <a:p>
            <a:pPr marL="233363" indent="-233363">
              <a:buFont typeface="Wingdings" panose="05000000000000000000" pitchFamily="2" charset="2"/>
              <a:buChar char="§"/>
            </a:pPr>
            <a:r>
              <a:rPr lang="fi-FI" sz="1800" dirty="0">
                <a:solidFill>
                  <a:schemeClr val="tx2"/>
                </a:solidFill>
              </a:rPr>
              <a:t>tutkijat ja kouluttajat </a:t>
            </a:r>
          </a:p>
          <a:p>
            <a:pPr marL="233363" indent="-233363">
              <a:buFont typeface="Wingdings" panose="05000000000000000000" pitchFamily="2" charset="2"/>
              <a:buChar char="§"/>
            </a:pPr>
            <a:r>
              <a:rPr lang="fi-FI" sz="1800" dirty="0">
                <a:solidFill>
                  <a:schemeClr val="tx2"/>
                </a:solidFill>
              </a:rPr>
              <a:t>viestinnän ammattilaiset </a:t>
            </a:r>
          </a:p>
          <a:p>
            <a:endParaRPr lang="en-GB" sz="1800" dirty="0"/>
          </a:p>
        </p:txBody>
      </p:sp>
      <p:pic>
        <p:nvPicPr>
          <p:cNvPr id="8" name="Picture 7" descr="Kuva neljästä vihreästä piirroshahmosta, jotka on yhdistetty jaettua vastuuta kuvaavilla viivoilla. Yksi piirroshahmo pitää kädessään kahvikuppia, toinen huutomerkkiä, kolmas suurennuslasia ja neljäs megafonia.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fi-FI" dirty="0"/>
              <a:t>Viisi keskeistä teemaa</a:t>
            </a:r>
            <a:endParaRPr lang="fi-FI" strike="sngStrike" dirty="0"/>
          </a:p>
        </p:txBody>
      </p:sp>
      <p:graphicFrame>
        <p:nvGraphicFramePr>
          <p:cNvPr id="5" name="Content Placeholder 3" descr="Aikataulu, jossa esitetään kampanjan kunkin viiden painopistealueen käynnistyspäivät.">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570402678"/>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fi-FI" dirty="0"/>
              <a:t>Teema 1: Psykososiaalisten riskien arviointi ja hallinta 1/4 </a:t>
            </a:r>
            <a:endParaRPr lang="fi-FI" strike="sngStrike" dirty="0"/>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solidFill>
                  <a:schemeClr val="tx2"/>
                </a:solidFill>
                <a:latin typeface="+mn-lt"/>
              </a:rPr>
              <a:t>Nykytilanne</a:t>
            </a:r>
            <a:endParaRPr lang="fi-FI" sz="1800" b="1" strike="sngStrike" dirty="0">
              <a:solidFill>
                <a:schemeClr val="tx2"/>
              </a:solidFill>
              <a:latin typeface="+mn-lt"/>
            </a:endParaRP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798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fi-FI" b="0" dirty="0"/>
              <a:t>Työnantajilla on </a:t>
            </a:r>
            <a:r>
              <a:rPr lang="fi-FI" dirty="0"/>
              <a:t>lakisääteinen velvollisuus suojella työntekijöiden terveyttä</a:t>
            </a:r>
            <a:r>
              <a:rPr lang="fi-FI" b="0" dirty="0"/>
              <a:t>. Tämä koskee myös </a:t>
            </a:r>
            <a:r>
              <a:rPr lang="fi-FI" dirty="0"/>
              <a:t>mielenterveyttä</a:t>
            </a:r>
            <a:r>
              <a:rPr lang="fi-FI" b="0" dirty="0"/>
              <a:t>.</a:t>
            </a:r>
          </a:p>
          <a:p>
            <a:pPr marL="233363" indent="-233363">
              <a:spcAft>
                <a:spcPts val="600"/>
              </a:spcAft>
            </a:pPr>
            <a:r>
              <a:rPr lang="fi-FI" b="0" dirty="0"/>
              <a:t>Vain </a:t>
            </a:r>
            <a:r>
              <a:rPr lang="fi-FI" dirty="0"/>
              <a:t>39 prosenttia yrityksistä </a:t>
            </a:r>
            <a:r>
              <a:rPr lang="fi-FI" b="0" dirty="0"/>
              <a:t>ilmoittaa laatineensa </a:t>
            </a:r>
            <a:r>
              <a:rPr lang="fi-FI" dirty="0"/>
              <a:t>toimintasuunnitelman työperäisen stressin torjumiseksi</a:t>
            </a:r>
            <a:r>
              <a:rPr lang="fi-FI" b="0" dirty="0"/>
              <a:t>.</a:t>
            </a:r>
          </a:p>
          <a:p>
            <a:pPr marL="233363" indent="-233363">
              <a:spcAft>
                <a:spcPts val="600"/>
              </a:spcAft>
            </a:pPr>
            <a:r>
              <a:rPr lang="fi-FI" b="0" dirty="0"/>
              <a:t>Organisaatiot saattavat tunnistaa psykososiaaliset riskit, mutta usein </a:t>
            </a:r>
            <a:r>
              <a:rPr lang="fi-FI" dirty="0"/>
              <a:t>niiltä puuttuu </a:t>
            </a:r>
            <a:r>
              <a:rPr lang="fi-FI" b="0" dirty="0"/>
              <a:t>järjestelmälliset ja vakiintuneet</a:t>
            </a:r>
            <a:r>
              <a:rPr lang="fi-FI" dirty="0"/>
              <a:t> toimintatavat, joilla riskeihin voitaisiin puuttua tehokkaasti</a:t>
            </a:r>
            <a:r>
              <a:rPr lang="fi-FI" b="0" dirty="0"/>
              <a:t>. </a:t>
            </a:r>
          </a:p>
          <a:p>
            <a:pPr marL="233363" indent="-233363">
              <a:spcAft>
                <a:spcPts val="600"/>
              </a:spcAft>
            </a:pPr>
            <a:r>
              <a:rPr lang="fi-FI" b="0" dirty="0"/>
              <a:t>On näyttöä siitä, että </a:t>
            </a:r>
            <a:r>
              <a:rPr lang="fi-FI" dirty="0"/>
              <a:t>ymmärrys ennaltaehkäisevistä toimenpiteistä ja niiden käyttöönotto vaihtelevat aloittain ja maittain</a:t>
            </a:r>
            <a:r>
              <a:rPr lang="fi-FI"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12336"/>
            <a:ext cx="3194613" cy="1745663"/>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fi-FI" dirty="0"/>
              <a:t>Teema</a:t>
            </a:r>
            <a:r>
              <a:rPr lang="fi-FI" dirty="0">
                <a:solidFill>
                  <a:srgbClr val="FF0000"/>
                </a:solidFill>
              </a:rPr>
              <a:t> </a:t>
            </a:r>
            <a:r>
              <a:rPr lang="fi-FI" dirty="0"/>
              <a:t>1: Psykososiaalisten riskien arviointi ja hallinta 2/4 </a:t>
            </a:r>
            <a:endParaRPr lang="fi-FI" strike="sngStrike" dirty="0"/>
          </a:p>
        </p:txBody>
      </p:sp>
      <p:sp>
        <p:nvSpPr>
          <p:cNvPr id="4" name="Rectangle 3">
            <a:extLst>
              <a:ext uri="{FF2B5EF4-FFF2-40B4-BE49-F238E27FC236}">
                <a16:creationId xmlns:a16="http://schemas.microsoft.com/office/drawing/2014/main" id="{5978B3BF-F5DD-EF14-8F1E-31C8593438D2}"/>
              </a:ext>
            </a:extLst>
          </p:cNvPr>
          <p:cNvSpPr/>
          <p:nvPr/>
        </p:nvSpPr>
        <p:spPr>
          <a:xfrm>
            <a:off x="0" y="1295190"/>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fi-FI" b="1" dirty="0">
                <a:solidFill>
                  <a:srgbClr val="003399"/>
                </a:solidFill>
                <a:cs typeface="Arial" panose="020B0604020202020204" pitchFamily="34" charset="0"/>
              </a:rPr>
              <a:t>        Yritysten ilmoittamat </a:t>
            </a:r>
            <a:r>
              <a:rPr lang="fi-FI" b="1" dirty="0">
                <a:solidFill>
                  <a:schemeClr val="tx2"/>
                </a:solidFill>
                <a:cs typeface="Arial" panose="020B0604020202020204" pitchFamily="34" charset="0"/>
              </a:rPr>
              <a:t>suurimmat haasteet </a:t>
            </a:r>
            <a:r>
              <a:rPr lang="fi-FI" b="1" dirty="0">
                <a:solidFill>
                  <a:srgbClr val="003399"/>
                </a:solidFill>
                <a:cs typeface="Arial" panose="020B0604020202020204" pitchFamily="34" charset="0"/>
              </a:rPr>
              <a:t>psykososiaalisten riskien hallinnassa:</a:t>
            </a:r>
          </a:p>
        </p:txBody>
      </p:sp>
      <p:grpSp>
        <p:nvGrpSpPr>
          <p:cNvPr id="13" name="Group 12" descr="4 ympyräkaaviota, joista käyvät ilmi yritysten raportoimat suurimmat vaikeudet psykososiaalisten riskien hallinnassa.  Ympyräkaaviossa 1 luku on 59 prosenttia.  Haluttomuus puhua avoimesti ongelmista. Ympyräkaaviossa 2 luku on 44 prosenttia. Asiantuntija- tai erityistuen puute. Ympyräkaaviossa 3 luku on 43 prosenttia. Henkilöstön tietämyksen puute.  Ympyräkaaviossa 4 luku on 32 prosenttia. Johdon tietämyksen puute.">
            <a:extLst>
              <a:ext uri="{FF2B5EF4-FFF2-40B4-BE49-F238E27FC236}">
                <a16:creationId xmlns:a16="http://schemas.microsoft.com/office/drawing/2014/main" id="{5A1D7735-3259-B0E5-ADF7-9703C0F715D4}"/>
              </a:ext>
            </a:extLst>
          </p:cNvPr>
          <p:cNvGrpSpPr/>
          <p:nvPr/>
        </p:nvGrpSpPr>
        <p:grpSpPr>
          <a:xfrm>
            <a:off x="23018" y="1638325"/>
            <a:ext cx="11741587" cy="2408198"/>
            <a:chOff x="176987" y="4023667"/>
            <a:chExt cx="11741587" cy="2408198"/>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4023667"/>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7"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i-FI" sz="1600"/>
                  <a:t>Haluttomuus puhua avoimesti ongelmista</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i-FI" sz="1600" dirty="0"/>
                  <a:t>Osaamisen tai asiantuntijatuen puute</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i-FI" sz="1600" dirty="0"/>
                  <a:t>Henkilöstön tiedon puute</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i-FI" sz="1600" dirty="0"/>
                  <a:t>Johdon tiedon puute</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fi-FI" dirty="0"/>
              <a:t>Tutkimukset osoittavat, että pienemmät yritykset käsittelevät psykososiaalisia riskejä yleensä tapauskohtaisesti sen sijaan, että niillä olisi vakiintuneita lähestymistapoja. </a:t>
            </a:r>
          </a:p>
          <a:p>
            <a:pPr marL="233363" indent="-233363">
              <a:spcBef>
                <a:spcPts val="600"/>
              </a:spcBef>
            </a:pPr>
            <a:r>
              <a:rPr lang="fi-FI" dirty="0"/>
              <a:t>Viranomaiset ja toimialat ovat kuitenkin kehittäneet lupaavia toimintatapoja, joilla voidaan tukea yrityksiä psykososiaalisten riskien käsittelyssä.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7863"/>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26789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33412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fi-FI" dirty="0"/>
              <a:t>Teema 1: Psykososiaalisten riskien arviointi ja hallinta 3/4 </a:t>
            </a:r>
            <a:endParaRPr lang="fi-FI" strike="sngStrike" dirty="0"/>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51338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solidFill>
                  <a:schemeClr val="tx2"/>
                </a:solidFill>
                <a:latin typeface="+mn-lt"/>
              </a:rPr>
              <a:t>Ennaltaehkäisevät toimenpiteet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1" y="1872648"/>
            <a:ext cx="10913387" cy="2526498"/>
          </a:xfrm>
        </p:spPr>
        <p:txBody>
          <a:bodyPr>
            <a:noAutofit/>
          </a:bodyPr>
          <a:lstStyle/>
          <a:p>
            <a:pPr marL="233363" indent="-233363">
              <a:spcAft>
                <a:spcPts val="600"/>
              </a:spcAft>
            </a:pPr>
            <a:r>
              <a:rPr lang="fi-FI" sz="1700" dirty="0"/>
              <a:t>Arvioidaan ja hallitaan psykososiaalisia riskejä </a:t>
            </a:r>
            <a:r>
              <a:rPr lang="fi-FI" sz="1700" b="0" dirty="0"/>
              <a:t>osana </a:t>
            </a:r>
            <a:r>
              <a:rPr lang="fi-FI" sz="1700" dirty="0"/>
              <a:t>yleistä työterveys- ja työturvallisuusriskien hallintaprosessia</a:t>
            </a:r>
            <a:r>
              <a:rPr lang="fi-FI" sz="1700" b="0" dirty="0"/>
              <a:t>.</a:t>
            </a:r>
          </a:p>
          <a:p>
            <a:pPr marL="233363" indent="-233363">
              <a:spcAft>
                <a:spcPts val="600"/>
              </a:spcAft>
            </a:pPr>
            <a:r>
              <a:rPr lang="fi-FI" sz="1700" b="0" dirty="0"/>
              <a:t>Noudatetaan</a:t>
            </a:r>
            <a:r>
              <a:rPr lang="fi-FI" sz="1700" dirty="0"/>
              <a:t> ennaltaehkäisyn hierarkiaa</a:t>
            </a:r>
            <a:r>
              <a:rPr lang="fi-FI" sz="1700" b="0" dirty="0"/>
              <a:t> ja asetetaan etusijalle toimenpiteet, joilla pyritään poistamaan riskit.</a:t>
            </a:r>
            <a:r>
              <a:rPr lang="fi-FI" sz="1700" b="0" dirty="0">
                <a:solidFill>
                  <a:srgbClr val="FF0000"/>
                </a:solidFill>
              </a:rPr>
              <a:t> </a:t>
            </a:r>
            <a:r>
              <a:rPr lang="fi-FI" sz="1700" b="0" dirty="0"/>
              <a:t>Suunnitellaan ja </a:t>
            </a:r>
            <a:r>
              <a:rPr lang="fi-FI" sz="1700" dirty="0"/>
              <a:t>organisoidaan työ siten, että vaatimukset ovat kohtuullisia</a:t>
            </a:r>
            <a:r>
              <a:rPr lang="fi-FI" sz="1700" b="0" dirty="0"/>
              <a:t>, roolit ovat selkeät ja resurssit riittävät.</a:t>
            </a:r>
          </a:p>
          <a:p>
            <a:pPr marL="233363" indent="-233363">
              <a:spcAft>
                <a:spcPts val="600"/>
              </a:spcAft>
            </a:pPr>
            <a:r>
              <a:rPr lang="fi-FI" sz="1700" dirty="0"/>
              <a:t>Ehkäistään väkivaltaa</a:t>
            </a:r>
            <a:r>
              <a:rPr lang="fi-FI" sz="1700" b="0" dirty="0"/>
              <a:t>, epäasiallista kohtelua ja muuta epäsosiaalista käytöstä.</a:t>
            </a:r>
          </a:p>
          <a:p>
            <a:pPr marL="233363" indent="-233363">
              <a:spcAft>
                <a:spcPts val="600"/>
              </a:spcAft>
            </a:pPr>
            <a:r>
              <a:rPr lang="fi-FI" sz="1700" b="0" dirty="0"/>
              <a:t>Tarjotaan </a:t>
            </a:r>
            <a:r>
              <a:rPr lang="fi-FI" sz="1700" dirty="0"/>
              <a:t>tietoa, koulutusta, tukea</a:t>
            </a:r>
            <a:r>
              <a:rPr lang="fi-FI" sz="1700" b="0" dirty="0"/>
              <a:t> ja keinoja, joilla vähennetään mielenterveyskysymyksiin liittyvää stigmaa.</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26518" y="4678434"/>
            <a:ext cx="422112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600" b="1">
                <a:solidFill>
                  <a:schemeClr val="bg1"/>
                </a:solidFill>
              </a:rPr>
              <a:t>Työpaikalla esiintyvien psykososiaalisten riskien ennaltaehkäisyn hierarkia: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Kolmiportainen pyramidi, joka kuvaa työpaikalla esiintyvien psykososiaalisten riskien ennaltaehkäisyn hierarkiaa. Pyramidin huipulla, jota symboloi ihmishahmoa esittävä emoji, korostetaan, että yksilökohtaiset toimenpiteet ovat viimeinen keino. Toinen (keskimmäinen) osa, jota symboloi asetuskuvake, kuvaa organisatorisia ja teknisiä toimenpiteitä, ja kolmas (alimmainen) vaihe, jota symboloi suurennuslasi, korostaa riskien tunnistamisen ja poistamisen tärkeyttä. Pyramidin oikealla puolella on piirroshahmo, jonka vasemmassa kädessä on huutomerkki.">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fi-FI"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517652"/>
            <a:ext cx="2097988" cy="492443"/>
          </a:xfrm>
          <a:prstGeom prst="rect">
            <a:avLst/>
          </a:prstGeom>
          <a:noFill/>
        </p:spPr>
        <p:txBody>
          <a:bodyPr wrap="square">
            <a:spAutoFit/>
          </a:bodyPr>
          <a:lstStyle/>
          <a:p>
            <a:r>
              <a:rPr lang="fi-FI" sz="1300" b="1" dirty="0">
                <a:solidFill>
                  <a:srgbClr val="003399"/>
                </a:solidFill>
              </a:rPr>
              <a:t>Yksilökohtaiset toimet viimeisenä keinona.</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fi-FI"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6" y="5170877"/>
            <a:ext cx="3098286" cy="523220"/>
          </a:xfrm>
          <a:prstGeom prst="rect">
            <a:avLst/>
          </a:prstGeom>
          <a:noFill/>
        </p:spPr>
        <p:txBody>
          <a:bodyPr wrap="square">
            <a:spAutoFit/>
          </a:bodyPr>
          <a:lstStyle/>
          <a:p>
            <a:r>
              <a:rPr lang="fi-FI" sz="1400" b="1" dirty="0">
                <a:solidFill>
                  <a:schemeClr val="tx2"/>
                </a:solidFill>
              </a:rPr>
              <a:t>Pienennetään riskejä organisatorisilla toimenpiteillä</a:t>
            </a:r>
            <a:r>
              <a:rPr lang="fi-FI" sz="1400" b="1" dirty="0">
                <a:solidFill>
                  <a:srgbClr val="003399"/>
                </a:solidFill>
              </a:rPr>
              <a:t>.</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fi-FI"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3" y="5820750"/>
            <a:ext cx="2793145" cy="492443"/>
          </a:xfrm>
          <a:prstGeom prst="rect">
            <a:avLst/>
          </a:prstGeom>
          <a:noFill/>
        </p:spPr>
        <p:txBody>
          <a:bodyPr wrap="square">
            <a:spAutoFit/>
          </a:bodyPr>
          <a:lstStyle/>
          <a:p>
            <a:r>
              <a:rPr lang="fi-FI" sz="1300" b="1">
                <a:solidFill>
                  <a:srgbClr val="003399"/>
                </a:solidFill>
              </a:rPr>
              <a:t>Tunnistetaan riskit ja poistetaan ne jo syntyvaiheessa.</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fi-FI" dirty="0"/>
              <a:t>Teema 1: Psykososiaalisten riskien arviointi ja hallinta 4/4 </a:t>
            </a:r>
            <a:endParaRPr lang="fi-FI" strike="sngStrike" dirty="0"/>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latin typeface="+mn-lt"/>
              </a:rPr>
              <a:t>Ennaltaehkäisevät toimenpiteet</a:t>
            </a:r>
            <a:r>
              <a:rPr lang="fi-FI" sz="1800" b="1" dirty="0">
                <a:solidFill>
                  <a:srgbClr val="FF0000"/>
                </a:solidFill>
                <a:latin typeface="+mn-lt"/>
              </a:rPr>
              <a:t> </a:t>
            </a:r>
            <a:r>
              <a:rPr lang="fi-FI" sz="1800" b="1" dirty="0">
                <a:solidFill>
                  <a:schemeClr val="tx2"/>
                </a:solidFill>
                <a:latin typeface="+mn-lt"/>
              </a:rPr>
              <a:t>(2)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3"/>
            <a:ext cx="6677098"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fi-FI" sz="1800" dirty="0"/>
              <a:t>Käsitellään työpaikalla esiintyviä psykososiaalisia riskejä </a:t>
            </a:r>
            <a:r>
              <a:rPr lang="fi-FI" sz="1800" b="0" dirty="0"/>
              <a:t> </a:t>
            </a:r>
            <a:r>
              <a:rPr lang="fi-FI" sz="1800" dirty="0"/>
              <a:t>työpaikan ongelmana </a:t>
            </a:r>
            <a:r>
              <a:rPr lang="fi-FI" sz="1800" b="0" dirty="0"/>
              <a:t>eikä yksilöiden ongelmana. </a:t>
            </a:r>
          </a:p>
          <a:p>
            <a:pPr marL="233363" indent="-233363">
              <a:spcBef>
                <a:spcPts val="600"/>
              </a:spcBef>
              <a:spcAft>
                <a:spcPts val="600"/>
              </a:spcAft>
            </a:pPr>
            <a:r>
              <a:rPr lang="fi-FI" sz="1800" b="0" dirty="0"/>
              <a:t>Varmistetaan, että </a:t>
            </a:r>
            <a:r>
              <a:rPr lang="fi-FI" sz="1800" dirty="0"/>
              <a:t>työntekijät osallistuvat </a:t>
            </a:r>
            <a:r>
              <a:rPr lang="fi-FI" sz="1800" b="0" dirty="0"/>
              <a:t>koko prosessiin, ymmärryksen lisäämisestä ja riskien arvioinnista ratkaisujen löytämiseen ja toteuttamiseen</a:t>
            </a:r>
            <a:r>
              <a:rPr lang="fi-FI" sz="1800" dirty="0"/>
              <a:t>.</a:t>
            </a:r>
          </a:p>
          <a:p>
            <a:pPr marL="233363" indent="-233363">
              <a:spcBef>
                <a:spcPts val="600"/>
              </a:spcBef>
              <a:spcAft>
                <a:spcPts val="600"/>
              </a:spcAft>
            </a:pPr>
            <a:r>
              <a:rPr lang="fi-FI" sz="1800" dirty="0"/>
              <a:t>Autetaan esihenkilöitä tunnistamaan ja käsittelemään psykososiaalisia riskejä</a:t>
            </a:r>
            <a:r>
              <a:rPr lang="fi-FI" sz="1800" b="0" dirty="0"/>
              <a:t>, mukaan lukien työmäärään liittyvät ongelmat, konfliktit ja epäasiallinen käyttäytyminen.</a:t>
            </a:r>
          </a:p>
          <a:p>
            <a:pPr marL="233363" indent="-233363">
              <a:spcBef>
                <a:spcPts val="600"/>
              </a:spcBef>
              <a:spcAft>
                <a:spcPts val="600"/>
              </a:spcAft>
            </a:pPr>
            <a:r>
              <a:rPr lang="fi-FI" sz="1800" dirty="0"/>
              <a:t>Yhdistetään psykososiaalisten riskien arviointi ja hallinta </a:t>
            </a:r>
            <a:r>
              <a:rPr lang="fi-FI" sz="1800" b="0" dirty="0"/>
              <a:t>osaksi työpaikan </a:t>
            </a:r>
            <a:r>
              <a:rPr lang="fi-FI" sz="1800" dirty="0"/>
              <a:t>työterveyden ja -turvallisuuden </a:t>
            </a:r>
            <a:r>
              <a:rPr lang="fi-FI" sz="1800" b="0" dirty="0"/>
              <a:t>toimintamalleja</a:t>
            </a:r>
            <a:r>
              <a:rPr lang="fi-FI" sz="1800" dirty="0"/>
              <a:t>.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56807" y="2748951"/>
            <a:ext cx="4947265" cy="2681444"/>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a:xfrm>
            <a:off x="600002" y="180000"/>
            <a:ext cx="10829998" cy="489600"/>
          </a:xfrm>
        </p:spPr>
        <p:txBody>
          <a:bodyPr/>
          <a:lstStyle/>
          <a:p>
            <a:r>
              <a:rPr lang="fi-FI" dirty="0"/>
              <a:t>Teema 2: Epäasiallinen kohtelu, seksuaalinen häirintä ja väkivalta 1/3 </a:t>
            </a:r>
            <a:endParaRPr lang="fi-FI" strike="sngStrike" dirty="0"/>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solidFill>
                  <a:schemeClr val="tx2"/>
                </a:solidFill>
                <a:latin typeface="+mn-lt"/>
              </a:rPr>
              <a:t>Nykytilanne</a:t>
            </a:r>
            <a:endParaRPr lang="fi-FI" sz="1800" b="1" strike="sngStrike" dirty="0">
              <a:solidFill>
                <a:schemeClr val="tx2"/>
              </a:solidFill>
              <a:latin typeface="+mn-lt"/>
            </a:endParaRP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0068001"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fi-FI" dirty="0"/>
              <a:t>Monitahoinen ongelma:</a:t>
            </a:r>
            <a:r>
              <a:rPr lang="fi-FI" b="0" dirty="0"/>
              <a:t> väkivalta, epäasiallinen kohtelu, syrjintä, uhriksi joutuminen…</a:t>
            </a:r>
          </a:p>
          <a:p>
            <a:pPr marL="233363" indent="-233363">
              <a:spcAft>
                <a:spcPts val="600"/>
              </a:spcAft>
            </a:pPr>
            <a:r>
              <a:rPr lang="fi-FI" b="0" dirty="0"/>
              <a:t>Merkittävä</a:t>
            </a:r>
            <a:r>
              <a:rPr lang="fi-FI" dirty="0"/>
              <a:t> terveysongelmien </a:t>
            </a:r>
            <a:r>
              <a:rPr lang="fi-FI" b="0" dirty="0"/>
              <a:t>(masennus, ahdistuneisuus, unihäiriöt jne.) aiheuttaja.</a:t>
            </a:r>
          </a:p>
          <a:p>
            <a:pPr marL="233363" indent="-233363">
              <a:spcAft>
                <a:spcPts val="600"/>
              </a:spcAft>
            </a:pPr>
            <a:r>
              <a:rPr lang="fi-FI" dirty="0"/>
              <a:t>EU-alueen työntekijöistä 13 prosenttia</a:t>
            </a:r>
            <a:r>
              <a:rPr lang="fi-FI" b="0" dirty="0"/>
              <a:t> on joutunut työpaikalla </a:t>
            </a:r>
            <a:r>
              <a:rPr lang="fi-FI" dirty="0"/>
              <a:t>väkivallan kohteeksi </a:t>
            </a:r>
            <a:r>
              <a:rPr lang="fi-FI" b="0" dirty="0"/>
              <a:t>(EWCTS, Eurofound, 2021). </a:t>
            </a:r>
          </a:p>
          <a:p>
            <a:pPr marL="233363" indent="-233363">
              <a:spcAft>
                <a:spcPts val="600"/>
              </a:spcAft>
            </a:pPr>
            <a:r>
              <a:rPr lang="fi-FI" dirty="0"/>
              <a:t>Digitalisaatio</a:t>
            </a:r>
            <a:r>
              <a:rPr lang="fi-FI" b="0" dirty="0"/>
              <a:t> on luonut uusia epäasiallisen</a:t>
            </a:r>
            <a:r>
              <a:rPr lang="fi-FI" b="0" dirty="0">
                <a:solidFill>
                  <a:srgbClr val="FF0000"/>
                </a:solidFill>
              </a:rPr>
              <a:t> </a:t>
            </a:r>
            <a:r>
              <a:rPr lang="fi-FI" b="0" dirty="0"/>
              <a:t>käyttäytymisen muotoja.</a:t>
            </a:r>
            <a:br>
              <a:rPr lang="fi-FI" dirty="0"/>
            </a:br>
            <a:endParaRPr lang="fi-FI"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a:xfrm>
            <a:off x="600002" y="180000"/>
            <a:ext cx="10422387" cy="489600"/>
          </a:xfrm>
        </p:spPr>
        <p:txBody>
          <a:bodyPr/>
          <a:lstStyle/>
          <a:p>
            <a:r>
              <a:rPr lang="fi-FI" dirty="0"/>
              <a:t>Teema 2: epäasiallinen kohtelu, seksuaalinen häirintä ja väkivalta 2/3 </a:t>
            </a:r>
            <a:r>
              <a:rPr lang="fi-FI" strike="sngStrike" dirty="0"/>
              <a:t>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7282197"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640080" tIns="121920" rIns="274320" bIns="121920" rtlCol="0">
            <a:spAutoFit/>
          </a:bodyPr>
          <a:lstStyle/>
          <a:p>
            <a:r>
              <a:rPr lang="fi-FI" b="1" dirty="0">
                <a:solidFill>
                  <a:schemeClr val="tx2"/>
                </a:solidFill>
                <a:cs typeface="Arial" panose="020B0604020202020204" pitchFamily="34" charset="0"/>
              </a:rPr>
              <a:t>Naiset ilmoittavat todennäköisemmin epäasiallisesta käytöksestä työpaikalla.</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fi-FI"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fi-FI" sz="2000">
                <a:solidFill>
                  <a:schemeClr val="tx2"/>
                </a:solidFill>
                <a:latin typeface="+mj-lt"/>
              </a:rPr>
              <a:t>naisista on kokenut </a:t>
            </a:r>
            <a:r>
              <a:rPr lang="fi-FI" sz="2000" b="1">
                <a:solidFill>
                  <a:schemeClr val="tx2"/>
                </a:solidFill>
                <a:latin typeface="+mj-lt"/>
              </a:rPr>
              <a:t>seksuaalista häirintää</a:t>
            </a:r>
            <a:r>
              <a:rPr lang="fi-FI" sz="2000">
                <a:solidFill>
                  <a:schemeClr val="tx2"/>
                </a:solidFill>
                <a:latin typeface="+mj-lt"/>
              </a:rPr>
              <a:t> työpaikalla </a:t>
            </a:r>
            <a:r>
              <a:rPr lang="fi-FI" sz="2000" b="1">
                <a:solidFill>
                  <a:schemeClr val="tx2"/>
                </a:solidFill>
                <a:latin typeface="+mj-lt"/>
              </a:rPr>
              <a:t>elämänsä aikana.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fi-FI"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fi-FI" sz="2000">
                <a:solidFill>
                  <a:schemeClr val="tx2"/>
                </a:solidFill>
                <a:latin typeface="+mj-lt"/>
              </a:rPr>
              <a:t>naisista on kokenut </a:t>
            </a:r>
            <a:r>
              <a:rPr lang="fi-FI" sz="2000" b="1">
                <a:solidFill>
                  <a:schemeClr val="tx2"/>
                </a:solidFill>
                <a:latin typeface="+mj-lt"/>
              </a:rPr>
              <a:t>seksuaalista häirintää</a:t>
            </a:r>
            <a:r>
              <a:rPr lang="fi-FI" sz="2000">
                <a:solidFill>
                  <a:schemeClr val="tx2"/>
                </a:solidFill>
                <a:latin typeface="+mj-lt"/>
              </a:rPr>
              <a:t> </a:t>
            </a:r>
            <a:r>
              <a:rPr lang="fi-FI" sz="2000" b="1">
                <a:solidFill>
                  <a:schemeClr val="tx2"/>
                </a:solidFill>
                <a:latin typeface="+mj-lt"/>
              </a:rPr>
              <a:t>työpaikalla viimeisten 12 kuukauden aikana</a:t>
            </a:r>
            <a:r>
              <a:rPr lang="fi-FI" sz="20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fi-FI"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fi-FI" sz="2000" dirty="0">
                <a:solidFill>
                  <a:schemeClr val="tx2"/>
                </a:solidFill>
                <a:latin typeface="+mj-lt"/>
              </a:rPr>
              <a:t>naisista on kokenut </a:t>
            </a:r>
            <a:r>
              <a:rPr lang="fi-FI" sz="2000" b="1" dirty="0">
                <a:solidFill>
                  <a:schemeClr val="tx2"/>
                </a:solidFill>
                <a:latin typeface="+mj-lt"/>
              </a:rPr>
              <a:t>seksuaalista häirintää</a:t>
            </a:r>
            <a:r>
              <a:rPr lang="fi-FI" sz="2000" dirty="0">
                <a:solidFill>
                  <a:schemeClr val="tx2"/>
                </a:solidFill>
                <a:latin typeface="+mj-lt"/>
              </a:rPr>
              <a:t> </a:t>
            </a:r>
            <a:r>
              <a:rPr lang="fi-FI" sz="2000" b="1" dirty="0">
                <a:solidFill>
                  <a:schemeClr val="tx2"/>
                </a:solidFill>
                <a:latin typeface="+mj-lt"/>
              </a:rPr>
              <a:t>miespuolisen esihenkilön</a:t>
            </a:r>
            <a:r>
              <a:rPr lang="fi-FI" sz="2000" dirty="0">
                <a:solidFill>
                  <a:schemeClr val="tx2"/>
                </a:solidFill>
                <a:latin typeface="+mj-lt"/>
              </a:rPr>
              <a:t> taholta.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a:xfrm>
            <a:off x="600002" y="180000"/>
            <a:ext cx="10798368" cy="489600"/>
          </a:xfrm>
        </p:spPr>
        <p:txBody>
          <a:bodyPr/>
          <a:lstStyle/>
          <a:p>
            <a:r>
              <a:rPr lang="fi-FI" dirty="0"/>
              <a:t>Teema 2: Epäasiallinen kohtelu, seksuaalinen häirintä ja väkivalta 3/3 </a:t>
            </a:r>
            <a:endParaRPr lang="fi-FI" strike="sngStrike" dirty="0"/>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2898474" y="1408981"/>
            <a:ext cx="3702071" cy="1017830"/>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91440" rIns="914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fi-FI" sz="1800" b="1" dirty="0">
                <a:solidFill>
                  <a:schemeClr val="tx2"/>
                </a:solidFill>
              </a:rPr>
              <a:t>Työntekijöiden johtajuus ja työntekijöiden osallistuminen ovat avainasemassa. </a:t>
            </a:r>
          </a:p>
        </p:txBody>
      </p:sp>
      <p:pic>
        <p:nvPicPr>
          <p:cNvPr id="8" name="Picture 7" descr="Pilven muotoinen valokuva, jossa näkyy joukko työntekijöitä keskustelemassa keskenään rakennustyömaalla. Vasemmalla puolella on vihreä piirroshahmo. Kuva osoittaa, että työntekijöiden osallistuminen on avainasemassa epäasiallisen kohtelun, seksuaalisen häirinnän ja väkivallan torjumisessa työpaikalla.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latin typeface="+mn-lt"/>
              </a:rPr>
              <a:t>Ennaltaehkäisevät toimenpiteet</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7" y="3344018"/>
            <a:ext cx="10371423" cy="2579110"/>
          </a:xfrm>
        </p:spPr>
        <p:txBody>
          <a:bodyPr anchor="t">
            <a:noAutofit/>
          </a:bodyPr>
          <a:lstStyle/>
          <a:p>
            <a:pPr marL="233363" indent="-233363">
              <a:spcAft>
                <a:spcPts val="600"/>
              </a:spcAft>
            </a:pPr>
            <a:r>
              <a:rPr lang="fi-FI" b="0" dirty="0"/>
              <a:t>Tehdään selväksi, mikä on hyväksyttävää ja mikä ei.</a:t>
            </a:r>
          </a:p>
          <a:p>
            <a:pPr marL="233363" indent="-233363">
              <a:spcAft>
                <a:spcPts val="600"/>
              </a:spcAft>
            </a:pPr>
            <a:r>
              <a:rPr lang="fi-FI" b="0" dirty="0">
                <a:cs typeface="Arial"/>
              </a:rPr>
              <a:t>Tarkastellaan syitä ja vaikuttavia tekijöitä.</a:t>
            </a:r>
          </a:p>
          <a:p>
            <a:pPr marL="233363" indent="-233363">
              <a:spcAft>
                <a:spcPts val="600"/>
              </a:spcAft>
            </a:pPr>
            <a:r>
              <a:rPr lang="fi-FI" b="0" dirty="0"/>
              <a:t>Annetaan työntekijöille mahdollisuus tuoda esiin huolenaiheitaan tai ilmoittaa tapahtumista luottamuksellisesti. </a:t>
            </a:r>
          </a:p>
          <a:p>
            <a:pPr marL="233363" indent="-233363">
              <a:spcAft>
                <a:spcPts val="600"/>
              </a:spcAft>
            </a:pPr>
            <a:r>
              <a:rPr lang="fi-FI" b="0" dirty="0"/>
              <a:t>Reagoidaan oikeudenmukaisella ja johdonmukaisella tavalla. </a:t>
            </a:r>
          </a:p>
          <a:p>
            <a:pPr marL="233363" indent="-233363">
              <a:spcAft>
                <a:spcPts val="600"/>
              </a:spcAft>
            </a:pPr>
            <a:r>
              <a:rPr lang="fi-FI" b="0" dirty="0">
                <a:ea typeface=""/>
                <a:cs typeface="Arial"/>
              </a:rPr>
              <a:t>Suunnitellaan strategia tilanteen rauhoittamiseksi ja poistumisvaihtoehdot henkilöstön suojaamiseksi kolmannen osapuolen väkivallalta. </a:t>
            </a: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fi-FI" dirty="0"/>
              <a:t>Teema 3: Fyysiset riskit ja mielenterveys 1/2 </a:t>
            </a:r>
            <a:endParaRPr lang="fi-FI" strike="sngStrike" dirty="0"/>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solidFill>
                  <a:schemeClr val="tx2"/>
                </a:solidFill>
                <a:latin typeface="+mn-lt"/>
              </a:rPr>
              <a:t>Nykytilanne</a:t>
            </a:r>
            <a:endParaRPr lang="fi-FI" sz="1800" b="1" strike="sngStrike" dirty="0">
              <a:solidFill>
                <a:schemeClr val="tx2"/>
              </a:solidFill>
              <a:latin typeface="+mn-lt"/>
            </a:endParaRP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2122402"/>
            <a:ext cx="7138647" cy="2656632"/>
          </a:xfrm>
          <a:prstGeom prst="rect">
            <a:avLst/>
          </a:prstGeom>
          <a:noFill/>
        </p:spPr>
        <p:txBody>
          <a:bodyPr wrap="square" rtlCol="0">
            <a:noAutofit/>
          </a:bodyPr>
          <a:lstStyle/>
          <a:p>
            <a:pPr>
              <a:spcBef>
                <a:spcPts val="1200"/>
              </a:spcBef>
              <a:spcAft>
                <a:spcPts val="600"/>
              </a:spcAft>
            </a:pPr>
            <a:r>
              <a:rPr lang="fi-FI" sz="1800" dirty="0">
                <a:solidFill>
                  <a:schemeClr val="tx2"/>
                </a:solidFill>
              </a:rPr>
              <a:t>Kampanjassa keskitytään psykososiaalisten riskien ja seuraavien tekijöiden väliseen vuorovaikutukseen: </a:t>
            </a:r>
          </a:p>
          <a:p>
            <a:pPr marL="457200" indent="-223838">
              <a:spcBef>
                <a:spcPts val="600"/>
              </a:spcBef>
              <a:spcAft>
                <a:spcPts val="600"/>
              </a:spcAft>
              <a:buFont typeface="Wingdings" panose="05000000000000000000" pitchFamily="2" charset="2"/>
              <a:buChar char="§"/>
            </a:pPr>
            <a:r>
              <a:rPr lang="fi-FI" sz="1800" b="1" dirty="0">
                <a:solidFill>
                  <a:schemeClr val="tx2"/>
                </a:solidFill>
              </a:rPr>
              <a:t>fyysinen työkuorma ja tuki- ja liikuntaelimistön sairaudet</a:t>
            </a:r>
            <a:r>
              <a:rPr lang="fi-FI" sz="1800" dirty="0">
                <a:solidFill>
                  <a:schemeClr val="tx2"/>
                </a:solidFill>
              </a:rPr>
              <a:t> (TULE-sairaudet)</a:t>
            </a:r>
          </a:p>
          <a:p>
            <a:pPr marL="457200" indent="-223838">
              <a:spcBef>
                <a:spcPts val="600"/>
              </a:spcBef>
              <a:spcAft>
                <a:spcPts val="600"/>
              </a:spcAft>
              <a:buFont typeface="Wingdings" panose="05000000000000000000" pitchFamily="2" charset="2"/>
              <a:buChar char="§"/>
            </a:pPr>
            <a:r>
              <a:rPr lang="fi-FI" sz="1800" b="1" dirty="0">
                <a:solidFill>
                  <a:schemeClr val="tx2"/>
                </a:solidFill>
              </a:rPr>
              <a:t>työympäristöön liittyvät tekijät </a:t>
            </a:r>
            <a:r>
              <a:rPr lang="fi-FI" sz="1800" dirty="0">
                <a:solidFill>
                  <a:schemeClr val="tx2"/>
                </a:solidFill>
              </a:rPr>
              <a:t>(esim. melu, lämpötila, tilojen suunnittelu)</a:t>
            </a:r>
          </a:p>
          <a:p>
            <a:pPr marL="457200" indent="-223838">
              <a:spcBef>
                <a:spcPts val="600"/>
              </a:spcBef>
              <a:spcAft>
                <a:spcPts val="600"/>
              </a:spcAft>
              <a:buFont typeface="Wingdings" panose="05000000000000000000" pitchFamily="2" charset="2"/>
              <a:buChar char="§"/>
            </a:pPr>
            <a:r>
              <a:rPr lang="fi-FI" sz="1800" b="1" dirty="0">
                <a:solidFill>
                  <a:schemeClr val="tx2"/>
                </a:solidFill>
              </a:rPr>
              <a:t>työtapaturmat </a:t>
            </a:r>
            <a:r>
              <a:rPr lang="fi-FI" sz="1800" dirty="0">
                <a:solidFill>
                  <a:schemeClr val="tx2"/>
                </a:solidFill>
              </a:rPr>
              <a:t>ja</a:t>
            </a:r>
            <a:r>
              <a:rPr lang="fi-FI" sz="1800" b="1" dirty="0">
                <a:solidFill>
                  <a:schemeClr val="tx2"/>
                </a:solidFill>
              </a:rPr>
              <a:t> turvallisuuskäyttäytyminen</a:t>
            </a:r>
            <a:r>
              <a:rPr lang="fi-FI"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487572" y="2898315"/>
            <a:ext cx="2617576" cy="1837283"/>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fi-FI" sz="1800" b="1" dirty="0">
                <a:solidFill>
                  <a:srgbClr val="003399"/>
                </a:solidFill>
              </a:rPr>
              <a:t>Sekä fyysiset että psykososiaaliset riskit vaikuttavat mielenterveyteen ja turvallisuuteen. </a:t>
            </a:r>
          </a:p>
        </p:txBody>
      </p:sp>
      <p:pic>
        <p:nvPicPr>
          <p:cNvPr id="14" name="Picture 13" descr="Vektorikuva vihreästä piirroshahmosta, jolla on tuki- ja liikuntaelimistön sairaus.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6154"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fi-FI" dirty="0"/>
              <a:t>Teema 3: Fyysiset riskit ja mielenterveys 2/2 </a:t>
            </a:r>
            <a:r>
              <a:rPr lang="fi-FI" strike="sngStrike" dirty="0"/>
              <a:t>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solidFill>
                  <a:schemeClr val="tx2"/>
                </a:solidFill>
                <a:latin typeface="+mn-lt"/>
              </a:rPr>
              <a:t>Miten yhtäaikaista altistumista voidaan torjua?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866099" cy="2533656"/>
          </a:xfrm>
        </p:spPr>
        <p:txBody>
          <a:bodyPr>
            <a:noAutofit/>
          </a:bodyPr>
          <a:lstStyle/>
          <a:p>
            <a:pPr>
              <a:spcAft>
                <a:spcPts val="600"/>
              </a:spcAft>
            </a:pPr>
            <a:r>
              <a:rPr lang="fi-FI" b="0" dirty="0"/>
              <a:t>Ottamalla käyttöön</a:t>
            </a:r>
            <a:r>
              <a:rPr lang="fi-FI" dirty="0"/>
              <a:t> kokonaisvaltainen työterveyttä ja -turvallisuutta koskeva lähestymistapa</a:t>
            </a:r>
            <a:r>
              <a:rPr lang="fi-FI" b="0" dirty="0"/>
              <a:t>, </a:t>
            </a:r>
            <a:r>
              <a:rPr lang="fi-FI" dirty="0"/>
              <a:t>johon sisällytetään psykososiaaliset ja fyysiset riskit</a:t>
            </a:r>
            <a:r>
              <a:rPr lang="fi-FI" b="0" dirty="0"/>
              <a:t> </a:t>
            </a:r>
          </a:p>
          <a:p>
            <a:pPr>
              <a:spcAft>
                <a:spcPts val="600"/>
              </a:spcAft>
            </a:pPr>
            <a:r>
              <a:rPr lang="fi-FI" b="0" dirty="0"/>
              <a:t>Varmistamalla</a:t>
            </a:r>
            <a:r>
              <a:rPr lang="fi-FI" dirty="0"/>
              <a:t> tuki- ja liikuntaelimistön sairauksien </a:t>
            </a:r>
            <a:r>
              <a:rPr lang="fi-FI" b="0" dirty="0"/>
              <a:t>ja fyysisen rasituksen</a:t>
            </a:r>
            <a:r>
              <a:rPr lang="fi-FI" dirty="0"/>
              <a:t> kohdennettu ennaltaehkäisy</a:t>
            </a:r>
            <a:r>
              <a:rPr lang="fi-FI" b="0" dirty="0"/>
              <a:t> </a:t>
            </a:r>
          </a:p>
          <a:p>
            <a:pPr>
              <a:spcAft>
                <a:spcPts val="600"/>
              </a:spcAft>
            </a:pPr>
            <a:r>
              <a:rPr lang="fi-FI" b="0" dirty="0"/>
              <a:t>Ottamalla huomioon </a:t>
            </a:r>
            <a:r>
              <a:rPr lang="fi-FI" dirty="0"/>
              <a:t>fyysisen työympäristön vaikutus</a:t>
            </a:r>
            <a:r>
              <a:rPr lang="fi-FI" b="0" dirty="0"/>
              <a:t> </a:t>
            </a:r>
            <a:r>
              <a:rPr lang="fi-FI" dirty="0"/>
              <a:t>työntekijöiden </a:t>
            </a:r>
            <a:r>
              <a:rPr lang="fi-FI" b="0" dirty="0"/>
              <a:t>hyvinvointiin</a:t>
            </a:r>
          </a:p>
          <a:p>
            <a:pPr>
              <a:spcAft>
                <a:spcPts val="600"/>
              </a:spcAft>
            </a:pPr>
            <a:r>
              <a:rPr lang="fi-FI" b="0" dirty="0"/>
              <a:t>Kiinnittämällä erityistä huomiota </a:t>
            </a:r>
            <a:r>
              <a:rPr lang="fi-FI" dirty="0"/>
              <a:t>korkean riskin aloihin </a:t>
            </a:r>
            <a:r>
              <a:rPr lang="fi-FI" b="0" dirty="0"/>
              <a:t>ja </a:t>
            </a:r>
            <a:r>
              <a:rPr lang="fi-FI" dirty="0"/>
              <a:t>haavoittuviin ryhmiin </a:t>
            </a:r>
            <a:r>
              <a:rPr lang="fi-FI" b="0" dirty="0"/>
              <a:t>ennaltaehkäiseviä toimia toteutettaessa.</a:t>
            </a:r>
          </a:p>
        </p:txBody>
      </p:sp>
      <p:pic>
        <p:nvPicPr>
          <p:cNvPr id="10" name="Picture 9" descr="Pilven muotoinen valokuva, jossa logistiikkatyöntekijät keskustelevat keskenään.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63874"/>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fi-FI" dirty="0"/>
              <a:t>Teema 4: Psykososiaaliset riskit sosiaali- ja terveysalalla 1/3</a:t>
            </a:r>
            <a:endParaRPr lang="fi-FI" strike="sngStrike" dirty="0"/>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869284"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solidFill>
                  <a:schemeClr val="tx2"/>
                </a:solidFill>
                <a:latin typeface="+mn-lt"/>
              </a:rPr>
              <a:t>Nykytilanne</a:t>
            </a:r>
            <a:endParaRPr lang="fi-FI" sz="1800" b="1" strike="sngStrike" dirty="0">
              <a:solidFill>
                <a:schemeClr val="tx2"/>
              </a:solidFill>
              <a:latin typeface="+mn-lt"/>
            </a:endParaRP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10223075" cy="2197721"/>
          </a:xfrm>
        </p:spPr>
        <p:txBody>
          <a:bodyPr>
            <a:noAutofit/>
          </a:bodyPr>
          <a:lstStyle/>
          <a:p>
            <a:pPr marL="233363" indent="-233363">
              <a:spcBef>
                <a:spcPts val="1200"/>
              </a:spcBef>
              <a:spcAft>
                <a:spcPts val="600"/>
              </a:spcAft>
            </a:pPr>
            <a:r>
              <a:rPr lang="fi-FI" b="0" dirty="0"/>
              <a:t>Ala </a:t>
            </a:r>
            <a:r>
              <a:rPr lang="fi-FI" dirty="0"/>
              <a:t>on ratkaisevan tärkeä eurooppalaiselle yhteiskunnalle, sillä se työllistää 21,5 miljoonaa työntekijää</a:t>
            </a:r>
            <a:r>
              <a:rPr lang="fi-FI" b="0" dirty="0"/>
              <a:t>, mikä on yhteensä </a:t>
            </a:r>
            <a:r>
              <a:rPr lang="fi-FI" dirty="0"/>
              <a:t>11 prosenttia EU-alueen työntekijöistä. </a:t>
            </a:r>
          </a:p>
          <a:p>
            <a:pPr marL="233363" indent="-233363">
              <a:spcBef>
                <a:spcPts val="1200"/>
              </a:spcBef>
              <a:spcAft>
                <a:spcPts val="600"/>
              </a:spcAft>
            </a:pPr>
            <a:r>
              <a:rPr lang="fi-FI" dirty="0"/>
              <a:t>Useille psykososiaalisille riskitekijöille altistuminen on yleisempää kuin muilla aloilla. </a:t>
            </a:r>
          </a:p>
          <a:p>
            <a:pPr marL="233363" indent="-233363">
              <a:spcBef>
                <a:spcPts val="1200"/>
              </a:spcBef>
              <a:spcAft>
                <a:spcPts val="600"/>
              </a:spcAft>
            </a:pPr>
            <a:r>
              <a:rPr lang="fi-FI" dirty="0"/>
              <a:t>Sosiaali- ja terveysalan työntekijöistä 31 prosenttia on viimeisen vuoden aikana kokenut stressiä, masennusta tai ahdistusta, jota heidän työnsä on joko </a:t>
            </a:r>
            <a:r>
              <a:rPr lang="fi-FI" b="0" dirty="0"/>
              <a:t>aiheuttanut tai </a:t>
            </a:r>
            <a:r>
              <a:rPr lang="fi-FI" dirty="0"/>
              <a:t>pahentanut</a:t>
            </a:r>
            <a:r>
              <a:rPr lang="fi-FI" b="0" dirty="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fi-FI" dirty="0"/>
              <a:t>Teema 4: Psykososiaaliset riskit sosiaali- ja terveysalalla 2/3</a:t>
            </a:r>
            <a:endParaRPr lang="fi-FI" strike="sngStrike" dirty="0"/>
          </a:p>
        </p:txBody>
      </p:sp>
      <p:sp>
        <p:nvSpPr>
          <p:cNvPr id="4" name="TextBox 2">
            <a:extLst>
              <a:ext uri="{FF2B5EF4-FFF2-40B4-BE49-F238E27FC236}">
                <a16:creationId xmlns:a16="http://schemas.microsoft.com/office/drawing/2014/main" id="{227A04EE-2DB0-D9B5-0046-D66CE4DD5F39}"/>
              </a:ext>
            </a:extLst>
          </p:cNvPr>
          <p:cNvSpPr txBox="1"/>
          <p:nvPr/>
        </p:nvSpPr>
        <p:spPr>
          <a:xfrm>
            <a:off x="1" y="1293442"/>
            <a:ext cx="9675628" cy="73866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600" b="1" dirty="0">
                <a:solidFill>
                  <a:schemeClr val="tx2"/>
                </a:solidFill>
                <a:latin typeface="+mn-lt"/>
              </a:rPr>
              <a:t>Haitallisten psykososiaalisten tekijöiden esiintymisestä ilmoittaneiden työpaikkojen osuus sosiaali- ja terveysalalla sekä EU:n 27 jäsenvaltion keskiarvo kaikilla aloilla (2024) </a:t>
            </a:r>
          </a:p>
        </p:txBody>
      </p:sp>
      <p:pic>
        <p:nvPicPr>
          <p:cNvPr id="5" name="Graphic 4" descr="Kaavio, jossa verrataan työpaikkojen erilaisia psykososiaalisia riskejä kaikilla toimialoilla EU:n 27 jäsenvaltiossa (sinisellä) ja sosiaali- ja terveysalalla (vihreällä). Esitetyt psykososiaaliset riskit ovat seuraavat: 56 prosenttia vs. 72 prosenttia joutuu tekemisiin asiakkaiden, potilaiden, oppilaiden jne. kanssa, aikapaine,  43 prosentilla vs. 48 prosentilla viestintä tai yhteistyö organisaatioiden kanssa on puutteellista,  18 prosentilla vs. 21 prosentilla on pitkät työvuorot tai epäsäännölliset työajat,  10 prosenttia vs. 11 prosenttia pelkää työpaikan menettämistä.">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013828" y="2161032"/>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905543" y="4950891"/>
            <a:ext cx="4513574" cy="1277273"/>
          </a:xfrm>
          <a:prstGeom prst="rect">
            <a:avLst/>
          </a:prstGeom>
          <a:noFill/>
        </p:spPr>
        <p:txBody>
          <a:bodyPr wrap="square" rtlCol="0">
            <a:spAutoFit/>
          </a:bodyPr>
          <a:lstStyle/>
          <a:p>
            <a:pPr marL="227013" indent="-227013">
              <a:buClr>
                <a:srgbClr val="C00000"/>
              </a:buClr>
              <a:buAutoNum type="alphaUcPeriod"/>
            </a:pPr>
            <a:r>
              <a:rPr lang="fi-FI" sz="1100" b="1" dirty="0">
                <a:solidFill>
                  <a:schemeClr val="tx1">
                    <a:lumMod val="65000"/>
                    <a:lumOff val="35000"/>
                  </a:schemeClr>
                </a:solidFill>
              </a:rPr>
              <a:t>Haastavat tilanteet asiakkaiden, potilaiden, oppilaiden tai muiden vastaavien tahojen kanssa </a:t>
            </a:r>
          </a:p>
          <a:p>
            <a:pPr marL="227013" indent="-227013">
              <a:buClr>
                <a:srgbClr val="C00000"/>
              </a:buClr>
              <a:buAutoNum type="alphaUcPeriod"/>
            </a:pPr>
            <a:r>
              <a:rPr lang="fi-FI" sz="1100" b="1" dirty="0">
                <a:solidFill>
                  <a:schemeClr val="tx1">
                    <a:lumMod val="65000"/>
                    <a:lumOff val="35000"/>
                  </a:schemeClr>
                </a:solidFill>
              </a:rPr>
              <a:t>Aikapaine</a:t>
            </a:r>
          </a:p>
          <a:p>
            <a:pPr marL="227013" indent="-227013">
              <a:buClr>
                <a:srgbClr val="C00000"/>
              </a:buClr>
              <a:buAutoNum type="alphaUcPeriod"/>
            </a:pPr>
            <a:r>
              <a:rPr lang="fi-FI" sz="1100" b="1" dirty="0">
                <a:solidFill>
                  <a:schemeClr val="tx1">
                    <a:lumMod val="65000"/>
                    <a:lumOff val="35000"/>
                  </a:schemeClr>
                </a:solidFill>
              </a:rPr>
              <a:t>Huono viestintä tai yhteistyö organisaation sisällä</a:t>
            </a:r>
          </a:p>
          <a:p>
            <a:pPr marL="227013" indent="-227013">
              <a:buClr>
                <a:srgbClr val="C00000"/>
              </a:buClr>
              <a:buAutoNum type="alphaUcPeriod"/>
            </a:pPr>
            <a:r>
              <a:rPr lang="fi-FI" sz="1100" b="1" dirty="0">
                <a:solidFill>
                  <a:schemeClr val="tx1">
                    <a:lumMod val="65000"/>
                    <a:lumOff val="35000"/>
                  </a:schemeClr>
                </a:solidFill>
              </a:rPr>
              <a:t>Pitkät työvuorot tai epäsäännölliset työajat</a:t>
            </a:r>
          </a:p>
          <a:p>
            <a:pPr marL="227013" indent="-227013">
              <a:buClr>
                <a:srgbClr val="C00000"/>
              </a:buClr>
              <a:buAutoNum type="alphaUcPeriod"/>
            </a:pPr>
            <a:r>
              <a:rPr lang="fi-FI" sz="1100" b="1" dirty="0">
                <a:solidFill>
                  <a:schemeClr val="tx1">
                    <a:lumMod val="65000"/>
                    <a:lumOff val="35000"/>
                  </a:schemeClr>
                </a:solidFill>
              </a:rPr>
              <a:t>Työpaikan menettämisen pelko</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053849" y="6029052"/>
            <a:ext cx="5635256" cy="246221"/>
          </a:xfrm>
          <a:prstGeom prst="rect">
            <a:avLst/>
          </a:prstGeom>
          <a:noFill/>
        </p:spPr>
        <p:txBody>
          <a:bodyPr wrap="square" rtlCol="0">
            <a:spAutoFit/>
          </a:bodyPr>
          <a:lstStyle/>
          <a:p>
            <a:r>
              <a:rPr lang="fi-FI" sz="1000" i="1">
                <a:solidFill>
                  <a:schemeClr val="tx1">
                    <a:lumMod val="65000"/>
                    <a:lumOff val="35000"/>
                  </a:schemeClr>
                </a:solidFill>
              </a:rPr>
              <a:t>Lähde: ESENER 2024 – Perusta: EU:n 27 jäsenvaltiossa toimivat yritykset</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848619" y="5080738"/>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fi-FI" sz="1100" b="1">
                  <a:solidFill>
                    <a:schemeClr val="tx1">
                      <a:lumMod val="65000"/>
                      <a:lumOff val="35000"/>
                    </a:schemeClr>
                  </a:solidFill>
                </a:rPr>
                <a:t>EU-27</a:t>
              </a:r>
            </a:p>
            <a:p>
              <a:pPr>
                <a:buClr>
                  <a:srgbClr val="C00000"/>
                </a:buClr>
              </a:pPr>
              <a:endParaRPr lang="es-ES" sz="1100" b="1">
                <a:solidFill>
                  <a:schemeClr val="tx1">
                    <a:lumMod val="65000"/>
                    <a:lumOff val="35000"/>
                  </a:schemeClr>
                </a:solidFill>
              </a:endParaRPr>
            </a:p>
            <a:p>
              <a:pPr>
                <a:buClr>
                  <a:srgbClr val="C00000"/>
                </a:buClr>
              </a:pPr>
              <a:r>
                <a:rPr lang="fi-FI" sz="1100" b="1">
                  <a:solidFill>
                    <a:schemeClr val="tx1">
                      <a:lumMod val="65000"/>
                      <a:lumOff val="35000"/>
                    </a:schemeClr>
                  </a:solidFill>
                </a:rPr>
                <a:t>Sosiaali- ja</a:t>
              </a:r>
            </a:p>
            <a:p>
              <a:pPr>
                <a:buClr>
                  <a:srgbClr val="C00000"/>
                </a:buClr>
              </a:pPr>
              <a:r>
                <a:rPr lang="fi-FI" sz="1100" b="1">
                  <a:solidFill>
                    <a:schemeClr val="tx1">
                      <a:lumMod val="65000"/>
                      <a:lumOff val="35000"/>
                    </a:schemeClr>
                  </a:solidFill>
                </a:rPr>
                <a:t>terveysalan toimet</a:t>
              </a:r>
            </a:p>
            <a:p>
              <a:pPr marL="342900" indent="-342900">
                <a:buAutoNum type="alphaUcPeriod"/>
              </a:pPr>
              <a:endParaRPr lang="en-GB" sz="110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1"/>
              </a:ext>
            </a:extLst>
          </p:cNvPr>
          <p:cNvSpPr>
            <a:spLocks noGrp="1"/>
          </p:cNvSpPr>
          <p:nvPr>
            <p:ph type="title"/>
          </p:nvPr>
        </p:nvSpPr>
        <p:spPr/>
        <p:txBody>
          <a:bodyPr/>
          <a:lstStyle/>
          <a:p>
            <a:r>
              <a:rPr lang="fi-FI" dirty="0"/>
              <a:t>Teema 4: Psykososiaaliset riskit sosiaali- ja terveysalalla 3/3  </a:t>
            </a:r>
            <a:endParaRPr lang="fi-FI" strike="sngStrike" dirty="0"/>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a:solidFill>
                  <a:schemeClr val="tx2"/>
                </a:solidFill>
                <a:latin typeface="+mn-lt"/>
                <a:cs typeface="Arial"/>
              </a:rPr>
              <a:t>Alakohtaiset </a:t>
            </a:r>
            <a:r>
              <a:rPr lang="fi-FI" sz="1800" b="1">
                <a:latin typeface="+mn-lt"/>
                <a:cs typeface="Arial"/>
              </a:rPr>
              <a:t>ennaltaehkäisevät toimenpiteet:</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211256"/>
            <a:ext cx="5800053" cy="3014732"/>
          </a:xfrm>
        </p:spPr>
        <p:txBody>
          <a:bodyPr>
            <a:normAutofit lnSpcReduction="10000"/>
          </a:bodyPr>
          <a:lstStyle/>
          <a:p>
            <a:pPr marL="233045" indent="-233045">
              <a:spcAft>
                <a:spcPts val="600"/>
              </a:spcAft>
            </a:pPr>
            <a:r>
              <a:rPr lang="fi-FI" b="0" dirty="0"/>
              <a:t>Työn itsenäisyyden edistäminen hoitotyössä </a:t>
            </a:r>
          </a:p>
          <a:p>
            <a:pPr marL="233045" indent="-233045">
              <a:spcAft>
                <a:spcPts val="600"/>
              </a:spcAft>
            </a:pPr>
            <a:r>
              <a:rPr lang="fi-FI" b="0" dirty="0"/>
              <a:t>Työntekijöiden osallistuminen työpaikkaa ja hoitoa koskeviin päätöksiin</a:t>
            </a:r>
          </a:p>
          <a:p>
            <a:pPr marL="233045" indent="-233045">
              <a:spcAft>
                <a:spcPts val="600"/>
              </a:spcAft>
            </a:pPr>
            <a:r>
              <a:rPr lang="fi-FI" b="0" dirty="0"/>
              <a:t>Hoitotyön arvostus ja palkitseminen</a:t>
            </a:r>
          </a:p>
          <a:p>
            <a:pPr marL="233045" indent="-233045">
              <a:spcAft>
                <a:spcPts val="600"/>
              </a:spcAft>
            </a:pPr>
            <a:r>
              <a:rPr lang="fi-FI" b="0" dirty="0"/>
              <a:t>Osallistava työvuorosuunnittelu</a:t>
            </a:r>
          </a:p>
          <a:p>
            <a:pPr marL="233045" indent="-233045">
              <a:spcAft>
                <a:spcPts val="600"/>
              </a:spcAft>
            </a:pPr>
            <a:r>
              <a:rPr lang="fi-FI" b="0" dirty="0"/>
              <a:t>Riittävä henkilöstömäärä ja työmäärän hallinta</a:t>
            </a:r>
          </a:p>
          <a:p>
            <a:pPr marL="233045" indent="-233045">
              <a:spcAft>
                <a:spcPts val="600"/>
              </a:spcAft>
            </a:pPr>
            <a:r>
              <a:rPr lang="fi-FI" b="0" dirty="0"/>
              <a:t>Riittävän lepoajan varmistaminen ja työ- ja yksityiselämän tasapainon parantaminen</a:t>
            </a:r>
          </a:p>
          <a:p>
            <a:pPr marL="0" indent="0">
              <a:spcBef>
                <a:spcPts val="1200"/>
              </a:spcBef>
              <a:spcAft>
                <a:spcPts val="600"/>
              </a:spcAft>
              <a:buNone/>
            </a:pPr>
            <a:endParaRPr lang="en-GB" dirty="0"/>
          </a:p>
        </p:txBody>
      </p:sp>
      <p:sp>
        <p:nvSpPr>
          <p:cNvPr id="6" name="Speech Bubble: Rectangle 6">
            <a:extLst>
              <a:ext uri="{FF2B5EF4-FFF2-40B4-BE49-F238E27FC236}">
                <a16:creationId xmlns:a16="http://schemas.microsoft.com/office/drawing/2014/main" id="{35147089-0F14-B333-5384-75841C6E7805}"/>
              </a:ext>
            </a:extLst>
          </p:cNvPr>
          <p:cNvSpPr/>
          <p:nvPr/>
        </p:nvSpPr>
        <p:spPr>
          <a:xfrm>
            <a:off x="6487071" y="3134110"/>
            <a:ext cx="4379308" cy="1701964"/>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fi-FI" sz="1800" b="1">
                <a:solidFill>
                  <a:schemeClr val="tx2"/>
                </a:solidFill>
              </a:rPr>
              <a:t>Hyvä työympäristö ei hyödytä ainoastaan sosiaali- ja terveysalan työntekijöitä, vaan se myös parantaa hoidon laatua ja potilasturvallisuutta.  </a:t>
            </a:r>
          </a:p>
        </p:txBody>
      </p:sp>
      <p:pic>
        <p:nvPicPr>
          <p:cNvPr id="9" name="Picture 8" descr="Kuva, jossa piirroshahmo seisoo sairaalasängyn vieressä symboloimassa sosiaali- ja terveysalaa.">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317" y="4825042"/>
            <a:ext cx="3961103" cy="1937181"/>
          </a:xfrm>
          <a:prstGeom prst="rect">
            <a:avLst/>
          </a:prstGeom>
        </p:spPr>
      </p:pic>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fi-FI" dirty="0"/>
              <a:t>Teema 5: Mielenterveyden edistäminen työpaikalla 1/3 </a:t>
            </a:r>
            <a:r>
              <a:rPr lang="fi-FI" strike="sngStrike" dirty="0"/>
              <a:t>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solidFill>
                  <a:schemeClr val="tx2"/>
                </a:solidFill>
                <a:latin typeface="+mn-lt"/>
              </a:rPr>
              <a:t>Nykytilanne</a:t>
            </a:r>
            <a:endParaRPr lang="fi-FI" sz="1800" b="1" strike="sngStrike" dirty="0">
              <a:solidFill>
                <a:schemeClr val="tx2"/>
              </a:solidFill>
              <a:latin typeface="+mn-lt"/>
            </a:endParaRP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1939274"/>
            <a:ext cx="10180294" cy="2956428"/>
          </a:xfrm>
        </p:spPr>
        <p:txBody>
          <a:bodyPr>
            <a:noAutofit/>
          </a:bodyPr>
          <a:lstStyle/>
          <a:p>
            <a:pPr marL="233363" indent="-233363">
              <a:spcBef>
                <a:spcPts val="1200"/>
              </a:spcBef>
              <a:spcAft>
                <a:spcPts val="600"/>
              </a:spcAft>
            </a:pPr>
            <a:r>
              <a:rPr lang="fi-FI" dirty="0"/>
              <a:t>Työntekijän palatessa töihin</a:t>
            </a:r>
            <a:r>
              <a:rPr lang="fi-FI" b="0" dirty="0"/>
              <a:t> työhön liittyvä mielenterveysongelman jälkeen olosuhteita on </a:t>
            </a:r>
            <a:r>
              <a:rPr lang="fi-FI" dirty="0"/>
              <a:t>mukautettava asianmukaisesti</a:t>
            </a:r>
            <a:r>
              <a:rPr lang="fi-FI" b="0" dirty="0"/>
              <a:t>. </a:t>
            </a:r>
          </a:p>
          <a:p>
            <a:pPr marL="233363" indent="-233363">
              <a:spcBef>
                <a:spcPts val="1200"/>
              </a:spcBef>
              <a:spcAft>
                <a:spcPts val="600"/>
              </a:spcAft>
            </a:pPr>
            <a:r>
              <a:rPr lang="fi-FI" b="0" dirty="0"/>
              <a:t>Silloinkin, kun mielenterveysongelmat eivät liity työhön, </a:t>
            </a:r>
            <a:r>
              <a:rPr lang="fi-FI" dirty="0"/>
              <a:t>kannustavasta ja kunnioittavasta työympäristöstä on hyötyä </a:t>
            </a:r>
            <a:r>
              <a:rPr lang="fi-FI" b="0" dirty="0"/>
              <a:t>sekä</a:t>
            </a:r>
            <a:r>
              <a:rPr lang="fi-FI" dirty="0"/>
              <a:t> yksilölle että organisaatiolle</a:t>
            </a:r>
            <a:r>
              <a:rPr lang="fi-FI" b="0" dirty="0"/>
              <a:t>.</a:t>
            </a:r>
          </a:p>
          <a:p>
            <a:pPr marL="233363" indent="-233363">
              <a:spcBef>
                <a:spcPts val="1200"/>
              </a:spcBef>
              <a:spcAft>
                <a:spcPts val="600"/>
              </a:spcAft>
            </a:pPr>
            <a:r>
              <a:rPr lang="fi-FI" dirty="0"/>
              <a:t>Yksilöllinen työn muokkaus auttaa </a:t>
            </a:r>
            <a:r>
              <a:rPr lang="fi-FI" b="0" dirty="0"/>
              <a:t>kaikkia työskentelemään tehokkaasti ja tuntemaan itsensä arvostetuksi. Tällaisia muokkauksia ovat esimerkiksi hiljaisemmat työolot, joustavat työajat ja työtehtävien mukauttaminen. </a:t>
            </a:r>
          </a:p>
          <a:p>
            <a:pPr marL="233363" indent="-233363">
              <a:spcBef>
                <a:spcPts val="1200"/>
              </a:spcBef>
              <a:spcAft>
                <a:spcPts val="600"/>
              </a:spcAft>
            </a:pPr>
            <a:r>
              <a:rPr lang="fi-FI" dirty="0"/>
              <a:t>On tärkeää, että asiaan edelleen liittyvää stigmaa pyritään poistamaan</a:t>
            </a:r>
            <a:r>
              <a:rPr lang="fi-FI"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fi-FI" dirty="0"/>
              <a:t>Teema 5: Mielenterveyden edistäminen työpaikalla 2/3 </a:t>
            </a:r>
            <a:r>
              <a:rPr lang="fi-FI" strike="sngStrike" dirty="0"/>
              <a:t> </a:t>
            </a:r>
          </a:p>
        </p:txBody>
      </p:sp>
      <p:sp>
        <p:nvSpPr>
          <p:cNvPr id="9" name="TextBox 8">
            <a:extLst>
              <a:ext uri="{FF2B5EF4-FFF2-40B4-BE49-F238E27FC236}">
                <a16:creationId xmlns:a16="http://schemas.microsoft.com/office/drawing/2014/main" id="{412667F5-F4D0-FCC4-EC58-588FECAE8931}"/>
              </a:ext>
            </a:extLst>
          </p:cNvPr>
          <p:cNvSpPr txBox="1"/>
          <p:nvPr/>
        </p:nvSpPr>
        <p:spPr>
          <a:xfrm>
            <a:off x="0" y="1252738"/>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dirty="0">
                <a:solidFill>
                  <a:schemeClr val="tx2"/>
                </a:solidFill>
                <a:latin typeface="+mn-lt"/>
              </a:rPr>
              <a:t>Nykytilanne</a:t>
            </a:r>
            <a:endParaRPr lang="fi-FI" sz="1800" b="1" strike="sngStrike" dirty="0">
              <a:solidFill>
                <a:schemeClr val="tx2"/>
              </a:solidFill>
              <a:latin typeface="+mn-lt"/>
            </a:endParaRPr>
          </a:p>
        </p:txBody>
      </p:sp>
      <p:pic>
        <p:nvPicPr>
          <p:cNvPr id="12" name="Picture 11" descr="Valokuva, jossa joukko toimistotyöntekijöitä keskustelee ja jonka reunassa on suunsa vetoketjulla sulkenut piirroshahmo, joka symboloi mielenterveysongelmista puhumisen esteitä.">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fi-FI"/>
              <a:t>Lähes puolet EU:n</a:t>
            </a:r>
            <a:r>
              <a:rPr lang="fi-FI">
                <a:solidFill>
                  <a:schemeClr val="tx1">
                    <a:lumMod val="50000"/>
                    <a:lumOff val="50000"/>
                  </a:schemeClr>
                </a:solidFill>
              </a:rPr>
              <a:t> työntekijöistä on sitä mieltä, että mielenterveysongelmista kertominen työpaikalla vaikuttaisi kielteisesti heidän uraansa, ja yhtä suuri osuus on tästä eri mieltä. </a:t>
            </a:r>
          </a:p>
          <a:p>
            <a:pPr marL="0" indent="0">
              <a:buNone/>
            </a:pPr>
            <a:r>
              <a:rPr lang="fi-FI" sz="1333"/>
              <a:t>Vuoden 2025 OSH Pulse -kysely</a:t>
            </a:r>
          </a:p>
        </p:txBody>
      </p:sp>
      <p:pic>
        <p:nvPicPr>
          <p:cNvPr id="10" name="Picture 9" descr="Pilven muotoinen kuva, joka esittää paperista tehtyä pään siluettia, jonka päällä on äärettömyyden symboli. Vasemmassa reunassa on kalenteri. Oikeassa reunassa on piirroshahmo, joka pitelee EU:n lippua.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fi-FI" sz="1600" b="1">
                <a:solidFill>
                  <a:schemeClr val="tx2"/>
                </a:solidFill>
              </a:rPr>
              <a:t>Lähes 50 prosenttia EU:n väestöstä </a:t>
            </a:r>
            <a:r>
              <a:rPr lang="fi-FI" sz="1600" b="1">
                <a:solidFill>
                  <a:schemeClr val="tx1">
                    <a:lumMod val="50000"/>
                    <a:lumOff val="50000"/>
                  </a:schemeClr>
                </a:solidFill>
              </a:rPr>
              <a:t>kertoo kokeneensa viimeisten kahdentoista kuukauden aikana tunne-elämään tai psyykkiseen hyvinvointiin liittyviä ongelmia, kuten masennusta tai ahdistusta.</a:t>
            </a:r>
          </a:p>
          <a:p>
            <a:pPr defTabSz="342900">
              <a:spcBef>
                <a:spcPts val="450"/>
              </a:spcBef>
              <a:buClr>
                <a:schemeClr val="tx2"/>
              </a:buClr>
            </a:pPr>
            <a:r>
              <a:rPr lang="fi-FI" sz="1333" b="1">
                <a:solidFill>
                  <a:schemeClr val="tx2"/>
                </a:solidFill>
              </a:rPr>
              <a:t>Eurobarometri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5867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fi-FI" dirty="0"/>
              <a:t>Teema 5: Mielenterveyden edistäminen työpaikalla 3/3 </a:t>
            </a:r>
            <a:r>
              <a:rPr lang="fi-FI" strike="sngStrike" dirty="0"/>
              <a:t>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1800" b="1">
                <a:latin typeface="+mn-lt"/>
              </a:rPr>
              <a:t>Ennaltaehkäisevät toimenpiteet</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0"/>
            <a:ext cx="6483208" cy="3796699"/>
          </a:xfrm>
        </p:spPr>
        <p:txBody>
          <a:bodyPr>
            <a:noAutofit/>
          </a:bodyPr>
          <a:lstStyle/>
          <a:p>
            <a:pPr marL="233363" indent="-233363">
              <a:spcAft>
                <a:spcPts val="600"/>
              </a:spcAft>
            </a:pPr>
            <a:r>
              <a:rPr lang="fi-FI" dirty="0"/>
              <a:t>Sovelletaan työterveys- ja turvallisuusperiaatteita yhtäläisesti mielenterveyteen ja fyysiseen terveyteen</a:t>
            </a:r>
            <a:r>
              <a:rPr lang="fi-FI" b="0" dirty="0"/>
              <a:t>: varhainen tuki, kohtuullinen työn muokkaus, syrjimättömyys.</a:t>
            </a:r>
          </a:p>
          <a:p>
            <a:pPr marL="233363" indent="-233363">
              <a:spcAft>
                <a:spcPts val="600"/>
              </a:spcAft>
            </a:pPr>
            <a:r>
              <a:rPr lang="fi-FI" dirty="0"/>
              <a:t>Tarjotaan käytännön tukea</a:t>
            </a:r>
            <a:r>
              <a:rPr lang="fi-FI" b="0" dirty="0"/>
              <a:t>: muokataan tehtäviä, työaikaa tai ympäristöä, jotta työntekijöiden olisi helpompi pysyä työssä tai palata työhön.</a:t>
            </a:r>
          </a:p>
          <a:p>
            <a:pPr marL="233363" indent="-233363">
              <a:spcAft>
                <a:spcPts val="600"/>
              </a:spcAft>
            </a:pPr>
            <a:r>
              <a:rPr lang="fi-FI" dirty="0"/>
              <a:t>Edistetään kannustavaa, stigmoista vapaata kulttuuria</a:t>
            </a:r>
            <a:r>
              <a:rPr lang="fi-FI" b="0" dirty="0"/>
              <a:t>: lisätään ymmärrystä, osallistetaan työntekijöitä ja kannustetaan tilanteesta kertomiseen ja avun hakemiseen.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191798" cy="138601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fi-FI" sz="1700" b="1">
                <a:solidFill>
                  <a:schemeClr val="tx2"/>
                </a:solidFill>
              </a:rPr>
              <a:t>Muista: tehokas ennaltaehkäisy alkaa työpaikalla esiintyvien psykososiaalisten riskien perimmäisiin syihin puuttumisesta.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fi-FI"/>
              <a:t>EU-OSHAn verkosto</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31047"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EU:n virastojen verkoston logo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442328" y="1141307"/>
            <a:ext cx="2837562" cy="571162"/>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fi-FI" sz="1400" b="1">
                <a:solidFill>
                  <a:schemeClr val="tx2"/>
                </a:solidFill>
                <a:hlinkClick r:id="rId5">
                  <a:extLst>
                    <a:ext uri="{A12FA001-AC4F-418D-AE19-62706E023703}">
                      <ahyp:hlinkClr xmlns:ahyp="http://schemas.microsoft.com/office/drawing/2018/hyperlinkcolor" val="tx"/>
                    </a:ext>
                  </a:extLst>
                </a:hlinkClick>
              </a:rPr>
              <a:t>EUROOPAN TYÖMARKKINA-OSAPUOLET</a:t>
            </a:r>
          </a:p>
          <a:p>
            <a:pPr algn="ctr"/>
            <a:endParaRPr lang="en-GB" sz="1400" b="1">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Enterprise Europe Network -verkoston logo">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fi-FI" sz="1400" b="1">
                <a:solidFill>
                  <a:schemeClr val="tx2"/>
                </a:solidFill>
                <a:hlinkClick r:id="rId8">
                  <a:extLst>
                    <a:ext uri="{A12FA001-AC4F-418D-AE19-62706E023703}">
                      <ahyp:hlinkClr xmlns:ahyp="http://schemas.microsoft.com/office/drawing/2018/hyperlinkcolor" val="tx"/>
                    </a:ext>
                  </a:extLst>
                </a:hlinkClick>
              </a:rPr>
              <a:t>EU:N TOIMIELIMET</a:t>
            </a:r>
          </a:p>
          <a:p>
            <a:pPr algn="ctr"/>
            <a:endParaRPr lang="en-GB">
              <a:solidFill>
                <a:schemeClr val="tx2"/>
              </a:solidFill>
            </a:endParaRPr>
          </a:p>
        </p:txBody>
      </p:sp>
      <p:pic>
        <p:nvPicPr>
          <p:cNvPr id="4" name="Picture 3" descr="EU OSHA Logo">
            <a:hlinkClick r:id="rId9"/>
            <a:extLst>
              <a:ext uri="{FF2B5EF4-FFF2-40B4-BE49-F238E27FC236}">
                <a16:creationId xmlns:a16="http://schemas.microsoft.com/office/drawing/2014/main" id="{78B33C94-1B7D-3DA1-96C0-35440C1D3F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98805" y="2771924"/>
            <a:ext cx="2051162" cy="657076"/>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548997" y="3932445"/>
            <a:ext cx="2794958" cy="615299"/>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fi-FI" sz="1400" b="1" dirty="0">
                <a:solidFill>
                  <a:schemeClr val="tx2"/>
                </a:solidFill>
                <a:hlinkClick r:id="rId11">
                  <a:extLst>
                    <a:ext uri="{A12FA001-AC4F-418D-AE19-62706E023703}">
                      <ahyp:hlinkClr xmlns:ahyp="http://schemas.microsoft.com/office/drawing/2018/hyperlinkcolor" val="tx"/>
                    </a:ext>
                  </a:extLst>
                </a:hlinkClick>
              </a:rPr>
              <a:t>EU-OSHAN KANSALLISET  KOORDINAATIOKESKUKSET</a:t>
            </a:r>
            <a:endParaRPr lang="en-GB" sz="1400" b="1" dirty="0">
              <a:solidFill>
                <a:schemeClr val="tx2"/>
              </a:solidFill>
            </a:endParaRPr>
          </a:p>
        </p:txBody>
      </p:sp>
      <p:pic>
        <p:nvPicPr>
          <p:cNvPr id="13" name="Picture 6" descr="OSHVETin logo">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894053"/>
            <a:ext cx="1726882" cy="361192"/>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365760" bIns="365760" rtlCol="0" anchor="ctr"/>
          <a:lstStyle/>
          <a:p>
            <a:pPr algn="ctr"/>
            <a:r>
              <a:rPr lang="fi-FI" sz="1200" b="1" dirty="0">
                <a:solidFill>
                  <a:schemeClr val="tx2"/>
                </a:solidFill>
                <a:hlinkClick r:id="rId14">
                  <a:extLst>
                    <a:ext uri="{A12FA001-AC4F-418D-AE19-62706E023703}">
                      <ahyp:hlinkClr xmlns:ahyp="http://schemas.microsoft.com/office/drawing/2018/hyperlinkcolor" val="tx"/>
                    </a:ext>
                  </a:extLst>
                </a:hlinkClick>
              </a:rPr>
              <a:t>MEDIA-KUMPPANIT</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687354" y="5548220"/>
            <a:ext cx="2474064" cy="65596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fi-FI" sz="1400" b="1" dirty="0">
                <a:solidFill>
                  <a:schemeClr val="tx2"/>
                </a:solidFill>
                <a:hlinkClick r:id="rId15">
                  <a:extLst>
                    <a:ext uri="{A12FA001-AC4F-418D-AE19-62706E023703}">
                      <ahyp:hlinkClr xmlns:ahyp="http://schemas.microsoft.com/office/drawing/2018/hyperlinkcolor" val="tx"/>
                    </a:ext>
                  </a:extLst>
                </a:hlinkClick>
              </a:rPr>
              <a:t>KAMPANJAN VIRALLISET YHTEISTYÖ-KUMPPANIT</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fi-FI"/>
              <a:t>Kampanjamateriaalit: kaikki tarvittava yhdestä paikasta</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fi-FI" sz="1800" dirty="0">
                <a:solidFill>
                  <a:schemeClr val="tx2"/>
                </a:solidFill>
              </a:rPr>
              <a:t>Aloita tutustumalla </a:t>
            </a:r>
            <a:r>
              <a:rPr lang="fi-FI" sz="1800" b="1" dirty="0">
                <a:solidFill>
                  <a:schemeClr val="accent2"/>
                </a:solidFill>
                <a:hlinkClick r:id="rId2">
                  <a:extLst>
                    <a:ext uri="{A12FA001-AC4F-418D-AE19-62706E023703}">
                      <ahyp:hlinkClr xmlns:ahyp="http://schemas.microsoft.com/office/drawing/2018/hyperlinkcolor" val="tx"/>
                    </a:ext>
                  </a:extLst>
                </a:hlinkClick>
              </a:rPr>
              <a:t>kampanjan verkkosivustoon</a:t>
            </a:r>
            <a:r>
              <a:rPr lang="fi-FI" sz="1800" dirty="0">
                <a:solidFill>
                  <a:srgbClr val="003399"/>
                </a:solidFill>
              </a:rPr>
              <a:t>.</a:t>
            </a:r>
          </a:p>
          <a:p>
            <a:pPr defTabSz="457189">
              <a:spcBef>
                <a:spcPts val="1200"/>
              </a:spcBef>
              <a:spcAft>
                <a:spcPts val="600"/>
              </a:spcAft>
              <a:buClr>
                <a:schemeClr val="tx2"/>
              </a:buClr>
            </a:pPr>
            <a:r>
              <a:rPr lang="fi-FI" sz="1800" dirty="0">
                <a:solidFill>
                  <a:schemeClr val="tx2"/>
                </a:solidFill>
              </a:rPr>
              <a:t>Lue lisää </a:t>
            </a:r>
            <a:r>
              <a:rPr lang="fi-FI" sz="1800" b="1" dirty="0">
                <a:solidFill>
                  <a:schemeClr val="accent2"/>
                </a:solidFill>
                <a:hlinkClick r:id="rId2">
                  <a:extLst>
                    <a:ext uri="{A12FA001-AC4F-418D-AE19-62706E023703}">
                      <ahyp:hlinkClr xmlns:ahyp="http://schemas.microsoft.com/office/drawing/2018/hyperlinkcolor" val="tx"/>
                    </a:ext>
                  </a:extLst>
                </a:hlinkClick>
              </a:rPr>
              <a:t>kampanjaoppaasta</a:t>
            </a:r>
            <a:r>
              <a:rPr lang="fi-FI" sz="1800" dirty="0">
                <a:solidFill>
                  <a:schemeClr val="tx2"/>
                </a:solidFill>
              </a:rPr>
              <a:t>. </a:t>
            </a:r>
          </a:p>
          <a:p>
            <a:pPr defTabSz="457189">
              <a:spcBef>
                <a:spcPts val="1200"/>
              </a:spcBef>
              <a:spcAft>
                <a:spcPts val="600"/>
              </a:spcAft>
              <a:buClr>
                <a:schemeClr val="tx2"/>
              </a:buClr>
            </a:pPr>
            <a:r>
              <a:rPr lang="fi-FI" sz="1800" dirty="0">
                <a:solidFill>
                  <a:schemeClr val="tx2"/>
                </a:solidFill>
              </a:rPr>
              <a:t>Tutustu</a:t>
            </a:r>
            <a:r>
              <a:rPr lang="fi-FI" sz="1800" dirty="0"/>
              <a:t> </a:t>
            </a:r>
            <a:r>
              <a:rPr lang="fi-FI" sz="1800" b="1" dirty="0">
                <a:solidFill>
                  <a:schemeClr val="accent2"/>
                </a:solidFill>
                <a:hlinkClick r:id="rId3">
                  <a:extLst>
                    <a:ext uri="{A12FA001-AC4F-418D-AE19-62706E023703}">
                      <ahyp:hlinkClr xmlns:ahyp="http://schemas.microsoft.com/office/drawing/2018/hyperlinkcolor" val="tx"/>
                    </a:ext>
                  </a:extLst>
                </a:hlinkClick>
              </a:rPr>
              <a:t>julkaisuihin</a:t>
            </a:r>
            <a:r>
              <a:rPr lang="fi-FI" sz="1800" dirty="0">
                <a:solidFill>
                  <a:schemeClr val="tx2"/>
                </a:solidFill>
              </a:rPr>
              <a:t>, kuten infografiikkaan ja tietokoosteisiin.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a:xfrm>
            <a:off x="769819" y="231807"/>
            <a:ext cx="10079831" cy="489600"/>
          </a:xfrm>
        </p:spPr>
        <p:txBody>
          <a:bodyPr vert="horz" lIns="91440" tIns="45720" rIns="91440" bIns="45720" rtlCol="0" anchor="ctr">
            <a:noAutofit/>
          </a:bodyPr>
          <a:lstStyle/>
          <a:p>
            <a:r>
              <a:rPr lang="fi-FI" dirty="0"/>
              <a:t>Viesti tehokkaasti kampanjan teemoista</a:t>
            </a:r>
            <a:endParaRPr lang="fi-FI" strike="sngStrike" dirty="0"/>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i-FI" sz="2000" b="1">
                <a:latin typeface="+mn-lt"/>
              </a:rPr>
              <a:t>Tue kampanjaa:</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19190" y="2305342"/>
            <a:ext cx="6987141" cy="1540613"/>
          </a:xfrm>
        </p:spPr>
        <p:txBody>
          <a:bodyPr anchor="t">
            <a:noAutofit/>
          </a:bodyPr>
          <a:lstStyle/>
          <a:p>
            <a:r>
              <a:rPr lang="fi-FI" sz="1600" b="0" dirty="0"/>
              <a:t>käytä </a:t>
            </a:r>
            <a:r>
              <a:rPr lang="fi-FI" sz="1600" dirty="0"/>
              <a:t>sosiaalisen median aineistopakettia </a:t>
            </a:r>
            <a:r>
              <a:rPr lang="fi-FI" sz="1600" b="0" dirty="0"/>
              <a:t>ja mallipohjia tiedon levittämiseen </a:t>
            </a:r>
          </a:p>
          <a:p>
            <a:r>
              <a:rPr lang="fi-FI" sz="1600" b="0" dirty="0"/>
              <a:t>tee esityksestäsi erottuva hyödyntämällä </a:t>
            </a:r>
            <a:r>
              <a:rPr lang="fi-FI" sz="1600" dirty="0"/>
              <a:t>digitaalista aineistopankkia</a:t>
            </a:r>
            <a:r>
              <a:rPr lang="fi-FI" sz="1600" b="0" dirty="0"/>
              <a:t>, josta löydät muun muassa logoja, mallipohjia ja paljon muuta.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1972574" y="3701343"/>
            <a:ext cx="5332417" cy="519850"/>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024337" y="3754161"/>
            <a:ext cx="5009072" cy="467031"/>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fi-FI" sz="1867" dirty="0">
                <a:solidFill>
                  <a:schemeClr val="bg1"/>
                </a:solidFill>
              </a:rPr>
              <a:t>Hyödynnä</a:t>
            </a:r>
            <a:r>
              <a:rPr lang="fi-FI" sz="1800" dirty="0">
                <a:solidFill>
                  <a:schemeClr val="accent2"/>
                </a:solidFill>
              </a:rPr>
              <a:t> </a:t>
            </a:r>
            <a:r>
              <a:rPr lang="fi-FI" sz="1800" dirty="0">
                <a:solidFill>
                  <a:schemeClr val="accent2"/>
                </a:solidFill>
                <a:hlinkClick r:id="rId3">
                  <a:extLst>
                    <a:ext uri="{A12FA001-AC4F-418D-AE19-62706E023703}">
                      <ahyp:hlinkClr xmlns:ahyp="http://schemas.microsoft.com/office/drawing/2018/hyperlinkcolor" val="tx"/>
                    </a:ext>
                  </a:extLst>
                </a:hlinkClick>
              </a:rPr>
              <a:t>kampanja-aineistoja</a:t>
            </a:r>
            <a:r>
              <a:rPr lang="fi-FI" sz="1800" dirty="0">
                <a:solidFill>
                  <a:schemeClr val="accent2"/>
                </a:solidFill>
              </a:rPr>
              <a:t> </a:t>
            </a:r>
            <a:r>
              <a:rPr lang="fi-FI" sz="1867" dirty="0">
                <a:solidFill>
                  <a:schemeClr val="bg1"/>
                </a:solidFill>
              </a:rPr>
              <a:t>ja osallistu! </a:t>
            </a:r>
            <a:endParaRPr lang="fi-FI" sz="1867" b="0" strike="sngStrike" dirty="0">
              <a:solidFill>
                <a:schemeClr val="bg1"/>
              </a:solidFill>
            </a:endParaRP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0037" y="1554144"/>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fi-FI"/>
              <a:t>Miten kampanjaan voi osallistua?</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411933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fi-FI" b="0" dirty="0"/>
              <a:t>Järjestä tapahtuma, aktiviteetti tai aloite </a:t>
            </a:r>
            <a:r>
              <a:rPr lang="fi-FI" dirty="0">
                <a:solidFill>
                  <a:srgbClr val="92D050"/>
                </a:solidFill>
                <a:hlinkClick r:id="rId3">
                  <a:extLst>
                    <a:ext uri="{A12FA001-AC4F-418D-AE19-62706E023703}">
                      <ahyp:hlinkClr xmlns:ahyp="http://schemas.microsoft.com/office/drawing/2018/hyperlinkcolor" val="tx"/>
                    </a:ext>
                  </a:extLst>
                </a:hlinkClick>
              </a:rPr>
              <a:t>Euroopan työsuojeluviikolla</a:t>
            </a:r>
            <a:r>
              <a:rPr lang="fi-FI" dirty="0"/>
              <a:t>. </a:t>
            </a:r>
          </a:p>
          <a:p>
            <a:pPr marL="225425" indent="-225425">
              <a:spcAft>
                <a:spcPts val="600"/>
              </a:spcAft>
            </a:pPr>
            <a:r>
              <a:rPr lang="fi-FI" b="0" dirty="0"/>
              <a:t>Hanki </a:t>
            </a:r>
            <a:r>
              <a:rPr lang="fi-FI" dirty="0">
                <a:solidFill>
                  <a:srgbClr val="92D050"/>
                </a:solidFill>
                <a:hlinkClick r:id="rId4">
                  <a:extLst>
                    <a:ext uri="{A12FA001-AC4F-418D-AE19-62706E023703}">
                      <ahyp:hlinkClr xmlns:ahyp="http://schemas.microsoft.com/office/drawing/2018/hyperlinkcolor" val="tx"/>
                    </a:ext>
                  </a:extLst>
                </a:hlinkClick>
              </a:rPr>
              <a:t>kampanjatodistus</a:t>
            </a:r>
            <a:r>
              <a:rPr lang="fi-FI" dirty="0">
                <a:solidFill>
                  <a:srgbClr val="92D050"/>
                </a:solidFill>
              </a:rPr>
              <a:t> </a:t>
            </a:r>
            <a:r>
              <a:rPr lang="fi-FI" b="0" dirty="0"/>
              <a:t>osoitukseksi osallistumisestasi.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fi-FI" b="0" dirty="0"/>
              <a:t>Osallistu kansallisten koordinaatiokeskusten järjestämään </a:t>
            </a:r>
            <a:r>
              <a:rPr lang="fi-FI" dirty="0">
                <a:solidFill>
                  <a:srgbClr val="92D050"/>
                </a:solidFill>
                <a:hlinkClick r:id="rId5">
                  <a:extLst>
                    <a:ext uri="{A12FA001-AC4F-418D-AE19-62706E023703}">
                      <ahyp:hlinkClr xmlns:ahyp="http://schemas.microsoft.com/office/drawing/2018/hyperlinkcolor" val="tx"/>
                    </a:ext>
                  </a:extLst>
                </a:hlinkClick>
              </a:rPr>
              <a:t>Hyvien käytäntöjen kilpailuun</a:t>
            </a:r>
            <a:r>
              <a:rPr lang="fi-FI" b="0" dirty="0"/>
              <a:t>.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2896423"/>
            <a:ext cx="7292721"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fi-FI" b="0" dirty="0"/>
              <a:t>Ryhdy </a:t>
            </a:r>
            <a:r>
              <a:rPr lang="fi-FI" dirty="0">
                <a:solidFill>
                  <a:srgbClr val="92D050"/>
                </a:solidFill>
                <a:hlinkClick r:id="rId6">
                  <a:extLst>
                    <a:ext uri="{A12FA001-AC4F-418D-AE19-62706E023703}">
                      <ahyp:hlinkClr xmlns:ahyp="http://schemas.microsoft.com/office/drawing/2018/hyperlinkcolor" val="tx"/>
                    </a:ext>
                  </a:extLst>
                </a:hlinkClick>
              </a:rPr>
              <a:t>kampanjan viralliseksi kumppaniksi</a:t>
            </a:r>
            <a:r>
              <a:rPr lang="fi-FI" b="0" dirty="0"/>
              <a:t>: liity monikansallisten yritysten yleiseurooppalaiseen verkostoon ja lisää näkyvyyttäsi. </a:t>
            </a:r>
          </a:p>
          <a:p>
            <a:pPr marL="225425" indent="-225425">
              <a:spcAft>
                <a:spcPts val="600"/>
              </a:spcAft>
            </a:pPr>
            <a:r>
              <a:rPr lang="fi-FI" b="0" dirty="0"/>
              <a:t>Ryhdy</a:t>
            </a:r>
            <a:r>
              <a:rPr lang="fi-FI" dirty="0"/>
              <a:t> </a:t>
            </a:r>
            <a:r>
              <a:rPr lang="fi-FI" dirty="0">
                <a:solidFill>
                  <a:srgbClr val="92D050"/>
                </a:solidFill>
                <a:hlinkClick r:id="rId7">
                  <a:extLst>
                    <a:ext uri="{A12FA001-AC4F-418D-AE19-62706E023703}">
                      <ahyp:hlinkClr xmlns:ahyp="http://schemas.microsoft.com/office/drawing/2018/hyperlinkcolor" val="tx"/>
                    </a:ext>
                  </a:extLst>
                </a:hlinkClick>
              </a:rPr>
              <a:t>mediakumppaniksi</a:t>
            </a:r>
            <a:r>
              <a:rPr lang="fi-FI" b="0" dirty="0"/>
              <a:t>: käytä valikoitua lehdistömateriaalia, tule mukaan tapahtumiin ja hyödynnä verkostoitumismahdollisuudet.</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600002" y="4914888"/>
            <a:ext cx="11370325" cy="163803"/>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525388"/>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fi-FI"/>
              <a:t>Kampanjan seuraaminen</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fi-FI" dirty="0"/>
              <a:t>Terveellinen työ -kampanjan verkkosivusto:</a:t>
            </a:r>
            <a:r>
              <a:rPr lang="fi-FI" b="0" dirty="0"/>
              <a:t> monipuolista tietoa käden ulottuvilla. </a:t>
            </a:r>
          </a:p>
          <a:p>
            <a:pPr>
              <a:spcAft>
                <a:spcPts val="600"/>
              </a:spcAft>
            </a:pPr>
            <a:r>
              <a:rPr lang="fi-FI" dirty="0"/>
              <a:t>Tilaa Terveellinen työ -kampanjan uutiskirje:</a:t>
            </a:r>
            <a:r>
              <a:rPr lang="fi-FI" b="0" dirty="0"/>
              <a:t> saat joka kuukausi sähköpostiisi lyhyitä ja ytimekkäitä uutisia, joita voit jakaa eteenpäin.</a:t>
            </a:r>
          </a:p>
          <a:p>
            <a:pPr>
              <a:spcAft>
                <a:spcPts val="600"/>
              </a:spcAft>
            </a:pPr>
            <a:r>
              <a:rPr lang="fi-FI" b="0" dirty="0"/>
              <a:t>Levitä sanaa ja seuraa meitä </a:t>
            </a:r>
            <a:r>
              <a:rPr lang="fi-FI" dirty="0"/>
              <a:t>sosiaalisessa mediassa</a:t>
            </a:r>
            <a:r>
              <a:rPr lang="fi-FI"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fi-FI" b="0" dirty="0"/>
              <a:t> </a:t>
            </a:r>
          </a:p>
        </p:txBody>
      </p:sp>
      <p:pic>
        <p:nvPicPr>
          <p:cNvPr id="6" name="Graphic 5" descr="LinkedIn-logo">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logo">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logo">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logo">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logo">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fi-FI"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fi-FI"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Props1.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2.xml><?xml version="1.0" encoding="utf-8"?>
<ds:datastoreItem xmlns:ds="http://schemas.openxmlformats.org/officeDocument/2006/customXml" ds:itemID="{0152CFBE-9881-4009-B77F-1BCAE48429CE}">
  <ds:schemaRefs>
    <ds:schemaRef ds:uri="74375373-3c44-45ee-a688-8fa44d7da57a"/>
    <ds:schemaRef ds:uri="d5ac9beb-95ef-4df8-be38-b0ea3ce121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033B12B-D547-4B73-8D31-0938A3F8A76B}">
  <ds:schemaRefs>
    <ds:schemaRef ds:uri="http://purl.org/dc/terms/"/>
    <ds:schemaRef ds:uri="http://schemas.microsoft.com/office/2006/documentManagement/types"/>
    <ds:schemaRef ds:uri="http://schemas.microsoft.com/office/infopath/2007/PartnerControls"/>
    <ds:schemaRef ds:uri="d5ac9beb-95ef-4df8-be38-b0ea3ce121b4"/>
    <ds:schemaRef ds:uri="http://purl.org/dc/dcmitype/"/>
    <ds:schemaRef ds:uri="http://purl.org/dc/elements/1.1/"/>
    <ds:schemaRef ds:uri="http://schemas.microsoft.com/office/2006/metadata/properties"/>
    <ds:schemaRef ds:uri="http://www.w3.org/XML/1998/namespace"/>
    <ds:schemaRef ds:uri="http://schemas.openxmlformats.org/package/2006/metadata/core-properties"/>
    <ds:schemaRef ds:uri="74375373-3c44-45ee-a688-8fa44d7da57a"/>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0</TotalTime>
  <Words>5345</Words>
  <Application>Microsoft Office PowerPoint</Application>
  <PresentationFormat>Widescreen</PresentationFormat>
  <Paragraphs>541</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Terveellinen työ -kampanja 2026–2028 –  Yhdessä mielenterveyttä työpaikoille </vt:lpstr>
      <vt:lpstr>Sisältö</vt:lpstr>
      <vt:lpstr>Mielenterveys liittyy olennaisesti jokapäiväiseen elämään ja työhön </vt:lpstr>
      <vt:lpstr>Mistä on kyse?</vt:lpstr>
      <vt:lpstr>Työntekijöiden näkökulma </vt:lpstr>
      <vt:lpstr>Kokonaiskuva: organisaatioiden ja työntekijöiden näkökulmat 1/2</vt:lpstr>
      <vt:lpstr>Kokonaiskuva: organisaatioiden näkemys 2/2</vt:lpstr>
      <vt:lpstr>Kampanjan tavoitteet ja päämäärät</vt:lpstr>
      <vt:lpstr>Kenelle kampanja on suunnattu? Keiden osallistumista toivotaan?</vt:lpstr>
      <vt:lpstr>Viisi keskeistä teemaa</vt:lpstr>
      <vt:lpstr>Teema 1: Psykososiaalisten riskien arviointi ja hallinta 1/4 </vt:lpstr>
      <vt:lpstr>Teema 1: Psykososiaalisten riskien arviointi ja hallinta 2/4 </vt:lpstr>
      <vt:lpstr>Teema 1: Psykososiaalisten riskien arviointi ja hallinta 3/4 </vt:lpstr>
      <vt:lpstr>Teema 1: Psykososiaalisten riskien arviointi ja hallinta 4/4 </vt:lpstr>
      <vt:lpstr>Teema 2: Epäasiallinen kohtelu, seksuaalinen häirintä ja väkivalta 1/3 </vt:lpstr>
      <vt:lpstr>Teema 2: epäasiallinen kohtelu, seksuaalinen häirintä ja väkivalta 2/3  </vt:lpstr>
      <vt:lpstr>Teema 2: Epäasiallinen kohtelu, seksuaalinen häirintä ja väkivalta 3/3 </vt:lpstr>
      <vt:lpstr>Teema 3: Fyysiset riskit ja mielenterveys 1/2 </vt:lpstr>
      <vt:lpstr>Teema 3: Fyysiset riskit ja mielenterveys 2/2  </vt:lpstr>
      <vt:lpstr>Teema 4: Psykososiaaliset riskit sosiaali- ja terveysalalla 1/3</vt:lpstr>
      <vt:lpstr>Teema 4: Psykososiaaliset riskit sosiaali- ja terveysalalla 2/3</vt:lpstr>
      <vt:lpstr>Teema 4: Psykososiaaliset riskit sosiaali- ja terveysalalla 3/3  </vt:lpstr>
      <vt:lpstr>Teema 5: Mielenterveyden edistäminen työpaikalla 1/3  </vt:lpstr>
      <vt:lpstr>Teema 5: Mielenterveyden edistäminen työpaikalla 2/3  </vt:lpstr>
      <vt:lpstr>Teema 5: Mielenterveyden edistäminen työpaikalla 3/3  </vt:lpstr>
      <vt:lpstr>EU-OSHAn verkosto</vt:lpstr>
      <vt:lpstr>Kampanjamateriaalit: kaikki tarvittava yhdestä paikasta</vt:lpstr>
      <vt:lpstr>Viesti tehokkaasti kampanjan teemoista</vt:lpstr>
      <vt:lpstr>Miten kampanjaan voi osallistua?</vt:lpstr>
      <vt:lpstr>Kampanjan seuraaminen</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1</cp:revision>
  <dcterms:created xsi:type="dcterms:W3CDTF">2026-06-23T11:43:48Z</dcterms:created>
  <dcterms:modified xsi:type="dcterms:W3CDTF">2026-09-21T13:25:58Z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ies>
</file>