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362728-C85C-86C4-BFB9-4DE2C39014C7}" name="Marina Prelec" initials="MP" userId="S::mprelec@mrosp.hr::5ed16173-4cee-4e43-9486-dbe3929ba3bc" providerId="AD"/>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D0B168-BFFB-452F-A070-F5BC1CDF1C08}" v="3" dt="2026-09-07T14:24:43.7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17" autoAdjust="0"/>
    <p:restoredTop sz="86469" autoAdjust="0"/>
  </p:normalViewPr>
  <p:slideViewPr>
    <p:cSldViewPr snapToGrid="0">
      <p:cViewPr varScale="1">
        <p:scale>
          <a:sx n="113" d="100"/>
          <a:sy n="113" d="100"/>
        </p:scale>
        <p:origin x="93" y="72"/>
      </p:cViewPr>
      <p:guideLst>
        <p:guide orient="horz" pos="816"/>
        <p:guide pos="4584"/>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07T14:24:51.302" v="415" actId="1035"/>
      <pc:docMkLst>
        <pc:docMk/>
      </pc:docMkLst>
      <pc:sldChg chg="addSp modSp mod">
        <pc:chgData name="Naiara MACIAS - Communication Assistant" userId="9208f14e-163a-43fb-a9e7-9d0490f97ad9" providerId="ADAL" clId="{3BF560C9-38E3-411C-BBB1-CB3B94294DB6}" dt="2026-08-27T06:30:43.491" v="252" actId="962"/>
        <pc:sldMkLst>
          <pc:docMk/>
          <pc:sldMk cId="3331097242" sldId="262"/>
        </pc:sldMkLst>
        <pc:spChg chg="mod">
          <ac:chgData name="Naiara MACIAS - Communication Assistant" userId="9208f14e-163a-43fb-a9e7-9d0490f97ad9" providerId="ADAL" clId="{3BF560C9-38E3-411C-BBB1-CB3B94294DB6}" dt="2026-08-27T06:27:59.650" v="243" actId="164"/>
          <ac:spMkLst>
            <pc:docMk/>
            <pc:sldMk cId="3331097242" sldId="262"/>
            <ac:spMk id="31" creationId="{9A6C7599-91BC-E7B5-BF27-43CED707F3E3}"/>
          </ac:spMkLst>
        </pc:spChg>
        <pc:spChg chg="mod">
          <ac:chgData name="Naiara MACIAS - Communication Assistant" userId="9208f14e-163a-43fb-a9e7-9d0490f97ad9" providerId="ADAL" clId="{3BF560C9-38E3-411C-BBB1-CB3B94294DB6}" dt="2026-08-27T06:27:59.650" v="243" actId="164"/>
          <ac:spMkLst>
            <pc:docMk/>
            <pc:sldMk cId="3331097242" sldId="262"/>
            <ac:spMk id="36" creationId="{F0CF0F9B-61E6-FF00-5CE9-92E9AAC91A7A}"/>
          </ac:spMkLst>
        </pc:spChg>
        <pc:spChg chg="mod">
          <ac:chgData name="Naiara MACIAS - Communication Assistant" userId="9208f14e-163a-43fb-a9e7-9d0490f97ad9" providerId="ADAL" clId="{3BF560C9-38E3-411C-BBB1-CB3B94294DB6}" dt="2026-08-27T06:27:59.650" v="243" actId="164"/>
          <ac:spMkLst>
            <pc:docMk/>
            <pc:sldMk cId="3331097242" sldId="262"/>
            <ac:spMk id="47" creationId="{63BD3E56-149F-3226-B9AE-5B99138F5F46}"/>
          </ac:spMkLst>
        </pc:spChg>
        <pc:spChg chg="mod">
          <ac:chgData name="Naiara MACIAS - Communication Assistant" userId="9208f14e-163a-43fb-a9e7-9d0490f97ad9" providerId="ADAL" clId="{3BF560C9-38E3-411C-BBB1-CB3B94294DB6}" dt="2026-08-27T06:30:43.491" v="252" actId="962"/>
          <ac:spMkLst>
            <pc:docMk/>
            <pc:sldMk cId="3331097242" sldId="262"/>
            <ac:spMk id="54" creationId="{D42F1A32-325F-4D03-91C6-A8EFF8FD073F}"/>
          </ac:spMkLst>
        </pc:spChg>
        <pc:spChg chg="mod">
          <ac:chgData name="Naiara MACIAS - Communication Assistant" userId="9208f14e-163a-43fb-a9e7-9d0490f97ad9" providerId="ADAL" clId="{3BF560C9-38E3-411C-BBB1-CB3B94294DB6}" dt="2026-08-27T06:27:59.650" v="243" actId="164"/>
          <ac:spMkLst>
            <pc:docMk/>
            <pc:sldMk cId="3331097242" sldId="262"/>
            <ac:spMk id="59" creationId="{B3D97650-AE4D-B44D-B328-7AE7E54C5E67}"/>
          </ac:spMkLst>
        </pc:spChg>
        <pc:spChg chg="mod">
          <ac:chgData name="Naiara MACIAS - Communication Assistant" userId="9208f14e-163a-43fb-a9e7-9d0490f97ad9" providerId="ADAL" clId="{3BF560C9-38E3-411C-BBB1-CB3B94294DB6}" dt="2026-08-27T06:27:59.650" v="243" actId="164"/>
          <ac:spMkLst>
            <pc:docMk/>
            <pc:sldMk cId="3331097242" sldId="262"/>
            <ac:spMk id="62" creationId="{7A475EE8-CF90-9824-EFB1-7E9F97149478}"/>
          </ac:spMkLst>
        </pc:spChg>
        <pc:spChg chg="mod">
          <ac:chgData name="Naiara MACIAS - Communication Assistant" userId="9208f14e-163a-43fb-a9e7-9d0490f97ad9" providerId="ADAL" clId="{3BF560C9-38E3-411C-BBB1-CB3B94294DB6}" dt="2026-08-27T06:08:49.800" v="48" actId="14100"/>
          <ac:spMkLst>
            <pc:docMk/>
            <pc:sldMk cId="3331097242" sldId="262"/>
            <ac:spMk id="81" creationId="{E944D197-079A-7F87-5497-A724F128574C}"/>
          </ac:spMkLst>
        </pc:spChg>
        <pc:spChg chg="mod">
          <ac:chgData name="Naiara MACIAS - Communication Assistant" userId="9208f14e-163a-43fb-a9e7-9d0490f97ad9" providerId="ADAL" clId="{3BF560C9-38E3-411C-BBB1-CB3B94294DB6}" dt="2026-08-27T06:08:02.469" v="42" actId="1037"/>
          <ac:spMkLst>
            <pc:docMk/>
            <pc:sldMk cId="3331097242" sldId="262"/>
            <ac:spMk id="101" creationId="{28EDE9BD-0690-4F32-3C23-35FAF40A3780}"/>
          </ac:spMkLst>
        </pc:spChg>
        <pc:spChg chg="mod">
          <ac:chgData name="Naiara MACIAS - Communication Assistant" userId="9208f14e-163a-43fb-a9e7-9d0490f97ad9" providerId="ADAL" clId="{3BF560C9-38E3-411C-BBB1-CB3B94294DB6}" dt="2026-08-27T06:07:50.070" v="41" actId="1035"/>
          <ac:spMkLst>
            <pc:docMk/>
            <pc:sldMk cId="3331097242" sldId="262"/>
            <ac:spMk id="105" creationId="{94E8A230-2C71-6901-AA45-D427AF0A206A}"/>
          </ac:spMkLst>
        </pc:spChg>
        <pc:grpChg chg="mod ord">
          <ac:chgData name="Naiara MACIAS - Communication Assistant" userId="9208f14e-163a-43fb-a9e7-9d0490f97ad9" providerId="ADAL" clId="{3BF560C9-38E3-411C-BBB1-CB3B94294DB6}" dt="2026-08-27T06:30:18.826" v="249" actId="13244"/>
          <ac:grpSpMkLst>
            <pc:docMk/>
            <pc:sldMk cId="3331097242" sldId="262"/>
            <ac:grpSpMk id="3" creationId="{FD9D84F9-99B1-C551-1A33-9A91B7CB258A}"/>
          </ac:grpSpMkLst>
        </pc:grpChg>
        <pc:grpChg chg="mod">
          <ac:chgData name="Naiara MACIAS - Communication Assistant" userId="9208f14e-163a-43fb-a9e7-9d0490f97ad9" providerId="ADAL" clId="{3BF560C9-38E3-411C-BBB1-CB3B94294DB6}" dt="2026-08-27T06:28:05.325" v="244" actId="962"/>
          <ac:grpSpMkLst>
            <pc:docMk/>
            <pc:sldMk cId="3331097242" sldId="262"/>
            <ac:grpSpMk id="18" creationId="{8E0FD3EB-BF9D-6730-BAD7-1A73B730BF91}"/>
          </ac:grpSpMkLst>
        </pc:grpChg>
        <pc:grpChg chg="mod">
          <ac:chgData name="Naiara MACIAS - Communication Assistant" userId="9208f14e-163a-43fb-a9e7-9d0490f97ad9" providerId="ADAL" clId="{3BF560C9-38E3-411C-BBB1-CB3B94294DB6}" dt="2026-08-27T06:27:59.650" v="243" actId="164"/>
          <ac:grpSpMkLst>
            <pc:docMk/>
            <pc:sldMk cId="3331097242" sldId="262"/>
            <ac:grpSpMk id="33" creationId="{522FC2E6-E53E-6F6A-77D2-D225EB5F11EB}"/>
          </ac:grpSpMkLst>
        </pc:grpChg>
        <pc:grpChg chg="ord">
          <ac:chgData name="Naiara MACIAS - Communication Assistant" userId="9208f14e-163a-43fb-a9e7-9d0490f97ad9" providerId="ADAL" clId="{3BF560C9-38E3-411C-BBB1-CB3B94294DB6}" dt="2026-08-27T06:30:31.569" v="251" actId="13244"/>
          <ac:grpSpMkLst>
            <pc:docMk/>
            <pc:sldMk cId="3331097242" sldId="262"/>
            <ac:grpSpMk id="92" creationId="{B4A7BB91-524A-4AEB-00A7-EAE7B13F645F}"/>
          </ac:grpSpMkLst>
        </pc:grpChg>
        <pc:picChg chg="mod">
          <ac:chgData name="Naiara MACIAS - Communication Assistant" userId="9208f14e-163a-43fb-a9e7-9d0490f97ad9" providerId="ADAL" clId="{3BF560C9-38E3-411C-BBB1-CB3B94294DB6}" dt="2026-08-27T06:27:59.650" v="243" actId="164"/>
          <ac:picMkLst>
            <pc:docMk/>
            <pc:sldMk cId="3331097242" sldId="262"/>
            <ac:picMk id="48" creationId="{C4E73898-ADE6-0CD8-B88A-ED65864DCDDC}"/>
          </ac:picMkLst>
        </pc:picChg>
        <pc:picChg chg="mod">
          <ac:chgData name="Naiara MACIAS - Communication Assistant" userId="9208f14e-163a-43fb-a9e7-9d0490f97ad9" providerId="ADAL" clId="{3BF560C9-38E3-411C-BBB1-CB3B94294DB6}" dt="2026-08-27T06:27:59.650" v="243" actId="164"/>
          <ac:picMkLst>
            <pc:docMk/>
            <pc:sldMk cId="3331097242" sldId="262"/>
            <ac:picMk id="53" creationId="{E60C4342-DE35-F29A-ED37-BFE73D9CEE7E}"/>
          </ac:picMkLst>
        </pc:picChg>
        <pc:picChg chg="mod">
          <ac:chgData name="Naiara MACIAS - Communication Assistant" userId="9208f14e-163a-43fb-a9e7-9d0490f97ad9" providerId="ADAL" clId="{3BF560C9-38E3-411C-BBB1-CB3B94294DB6}" dt="2026-08-27T06:27:59.650" v="243" actId="164"/>
          <ac:picMkLst>
            <pc:docMk/>
            <pc:sldMk cId="3331097242" sldId="262"/>
            <ac:picMk id="64" creationId="{8B96221E-423D-47B0-93D8-EBDD59A34F69}"/>
          </ac:picMkLst>
        </pc:picChg>
        <pc:picChg chg="mod">
          <ac:chgData name="Naiara MACIAS - Communication Assistant" userId="9208f14e-163a-43fb-a9e7-9d0490f97ad9" providerId="ADAL" clId="{3BF560C9-38E3-411C-BBB1-CB3B94294DB6}" dt="2026-08-27T06:27:59.650" v="243" actId="164"/>
          <ac:picMkLst>
            <pc:docMk/>
            <pc:sldMk cId="3331097242" sldId="262"/>
            <ac:picMk id="66" creationId="{6B32666D-C9BB-E352-AAF9-05A3CA062DD8}"/>
          </ac:picMkLst>
        </pc:picChg>
      </pc:sldChg>
      <pc:sldChg chg="modSp mod">
        <pc:chgData name="Naiara MACIAS - Communication Assistant" userId="9208f14e-163a-43fb-a9e7-9d0490f97ad9" providerId="ADAL" clId="{3BF560C9-38E3-411C-BBB1-CB3B94294DB6}" dt="2026-08-27T06:10:53.714" v="82" actId="1035"/>
        <pc:sldMkLst>
          <pc:docMk/>
          <pc:sldMk cId="3087233450" sldId="263"/>
        </pc:sldMkLst>
        <pc:spChg chg="mod">
          <ac:chgData name="Naiara MACIAS - Communication Assistant" userId="9208f14e-163a-43fb-a9e7-9d0490f97ad9" providerId="ADAL" clId="{3BF560C9-38E3-411C-BBB1-CB3B94294DB6}" dt="2026-08-27T06:10:36.039" v="69" actId="1035"/>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8-27T06:10:53.714" v="82" actId="1035"/>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8-27T06:12:06.894" v="85" actId="14100"/>
        <pc:sldMkLst>
          <pc:docMk/>
          <pc:sldMk cId="525878241" sldId="266"/>
        </pc:sldMkLst>
        <pc:spChg chg="mod">
          <ac:chgData name="Naiara MACIAS - Communication Assistant" userId="9208f14e-163a-43fb-a9e7-9d0490f97ad9" providerId="ADAL" clId="{3BF560C9-38E3-411C-BBB1-CB3B94294DB6}" dt="2026-08-27T06:12:02.717" v="84" actId="14100"/>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8-27T06:12:06.894" v="85"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8-27T06:12:49.436" v="97" actId="20577"/>
        <pc:sldMkLst>
          <pc:docMk/>
          <pc:sldMk cId="3063356121" sldId="267"/>
        </pc:sldMkLst>
        <pc:spChg chg="mod">
          <ac:chgData name="Naiara MACIAS - Communication Assistant" userId="9208f14e-163a-43fb-a9e7-9d0490f97ad9" providerId="ADAL" clId="{3BF560C9-38E3-411C-BBB1-CB3B94294DB6}" dt="2026-08-27T06:12:49.436" v="97" actId="20577"/>
          <ac:spMkLst>
            <pc:docMk/>
            <pc:sldMk cId="3063356121" sldId="267"/>
            <ac:spMk id="4" creationId="{5978B3BF-F5DD-EF14-8F1E-31C8593438D2}"/>
          </ac:spMkLst>
        </pc:spChg>
        <pc:grpChg chg="mod">
          <ac:chgData name="Naiara MACIAS - Communication Assistant" userId="9208f14e-163a-43fb-a9e7-9d0490f97ad9" providerId="ADAL" clId="{3BF560C9-38E3-411C-BBB1-CB3B94294DB6}" dt="2026-08-27T06:12:38.118" v="87" actId="1037"/>
          <ac:grpSpMkLst>
            <pc:docMk/>
            <pc:sldMk cId="3063356121" sldId="267"/>
            <ac:grpSpMk id="13" creationId="{5A1D7735-3259-B0E5-ADF7-9703C0F715D4}"/>
          </ac:grpSpMkLst>
        </pc:grpChg>
      </pc:sldChg>
      <pc:sldChg chg="modSp mod">
        <pc:chgData name="Naiara MACIAS - Communication Assistant" userId="9208f14e-163a-43fb-a9e7-9d0490f97ad9" providerId="ADAL" clId="{3BF560C9-38E3-411C-BBB1-CB3B94294DB6}" dt="2026-08-27T06:15:02.537" v="145" actId="1076"/>
        <pc:sldMkLst>
          <pc:docMk/>
          <pc:sldMk cId="2351497876" sldId="268"/>
        </pc:sldMkLst>
        <pc:spChg chg="mod">
          <ac:chgData name="Naiara MACIAS - Communication Assistant" userId="9208f14e-163a-43fb-a9e7-9d0490f97ad9" providerId="ADAL" clId="{3BF560C9-38E3-411C-BBB1-CB3B94294DB6}" dt="2026-08-27T06:14:58.035" v="144"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8-27T06:15:02.537" v="145"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8-27T06:18:14.547" v="148" actId="14100"/>
        <pc:sldMkLst>
          <pc:docMk/>
          <pc:sldMk cId="2142931096" sldId="274"/>
        </pc:sldMkLst>
        <pc:spChg chg="mod">
          <ac:chgData name="Naiara MACIAS - Communication Assistant" userId="9208f14e-163a-43fb-a9e7-9d0490f97ad9" providerId="ADAL" clId="{3BF560C9-38E3-411C-BBB1-CB3B94294DB6}" dt="2026-08-27T06:18:14.547" v="148"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8-27T06:18:12.258" v="147" actId="14100"/>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8-27T06:35:17.173" v="307" actId="1037"/>
        <pc:sldMkLst>
          <pc:docMk/>
          <pc:sldMk cId="1743069046" sldId="275"/>
        </pc:sldMkLst>
        <pc:spChg chg="mod">
          <ac:chgData name="Naiara MACIAS - Communication Assistant" userId="9208f14e-163a-43fb-a9e7-9d0490f97ad9" providerId="ADAL" clId="{3BF560C9-38E3-411C-BBB1-CB3B94294DB6}" dt="2026-08-27T06:35:17.173" v="307" actId="1037"/>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8-27T06:35:17.173" v="307" actId="1037"/>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8-27T06:35:17.173" v="307" actId="1037"/>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8-27T06:35:17.173" v="307" actId="1037"/>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8-27T06:14:28.661" v="142" actId="1035"/>
        <pc:sldMkLst>
          <pc:docMk/>
          <pc:sldMk cId="1193591122" sldId="276"/>
        </pc:sldMkLst>
        <pc:spChg chg="mod">
          <ac:chgData name="Naiara MACIAS - Communication Assistant" userId="9208f14e-163a-43fb-a9e7-9d0490f97ad9" providerId="ADAL" clId="{3BF560C9-38E3-411C-BBB1-CB3B94294DB6}" dt="2026-08-27T06:14:28.661" v="142" actId="1035"/>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8-27T06:14:21.992" v="129" actId="1036"/>
          <ac:spMkLst>
            <pc:docMk/>
            <pc:sldMk cId="1193591122" sldId="276"/>
            <ac:spMk id="9" creationId="{0429D36E-AAB9-46F0-8B35-C9C5393BD222}"/>
          </ac:spMkLst>
        </pc:spChg>
      </pc:sldChg>
      <pc:sldChg chg="modSp mod">
        <pc:chgData name="Naiara MACIAS - Communication Assistant" userId="9208f14e-163a-43fb-a9e7-9d0490f97ad9" providerId="ADAL" clId="{3BF560C9-38E3-411C-BBB1-CB3B94294DB6}" dt="2026-08-27T06:19:36.517" v="163" actId="3064"/>
        <pc:sldMkLst>
          <pc:docMk/>
          <pc:sldMk cId="3281761825" sldId="277"/>
        </pc:sldMkLst>
        <pc:spChg chg="mod">
          <ac:chgData name="Naiara MACIAS - Communication Assistant" userId="9208f14e-163a-43fb-a9e7-9d0490f97ad9" providerId="ADAL" clId="{3BF560C9-38E3-411C-BBB1-CB3B94294DB6}" dt="2026-08-27T06:18:34.242" v="149" actId="14100"/>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8-27T06:19:14.241" v="156" actId="14100"/>
          <ac:spMkLst>
            <pc:docMk/>
            <pc:sldMk cId="3281761825" sldId="277"/>
            <ac:spMk id="4" creationId="{292E835D-59A6-7D24-4AF7-7BD1C8FB81B1}"/>
          </ac:spMkLst>
        </pc:spChg>
        <pc:spChg chg="mod">
          <ac:chgData name="Naiara MACIAS - Communication Assistant" userId="9208f14e-163a-43fb-a9e7-9d0490f97ad9" providerId="ADAL" clId="{3BF560C9-38E3-411C-BBB1-CB3B94294DB6}" dt="2026-08-27T06:19:36.517" v="163" actId="3064"/>
          <ac:spMkLst>
            <pc:docMk/>
            <pc:sldMk cId="3281761825" sldId="277"/>
            <ac:spMk id="6" creationId="{35147089-0F14-B333-5384-75841C6E7805}"/>
          </ac:spMkLst>
        </pc:spChg>
      </pc:sldChg>
      <pc:sldChg chg="modSp mod">
        <pc:chgData name="Naiara MACIAS - Communication Assistant" userId="9208f14e-163a-43fb-a9e7-9d0490f97ad9" providerId="ADAL" clId="{3BF560C9-38E3-411C-BBB1-CB3B94294DB6}" dt="2026-08-27T06:20:18.762" v="187" actId="1038"/>
        <pc:sldMkLst>
          <pc:docMk/>
          <pc:sldMk cId="54826265" sldId="278"/>
        </pc:sldMkLst>
        <pc:spChg chg="mod">
          <ac:chgData name="Naiara MACIAS - Communication Assistant" userId="9208f14e-163a-43fb-a9e7-9d0490f97ad9" providerId="ADAL" clId="{3BF560C9-38E3-411C-BBB1-CB3B94294DB6}" dt="2026-08-27T06:20:04.764" v="182" actId="1035"/>
          <ac:spMkLst>
            <pc:docMk/>
            <pc:sldMk cId="54826265" sldId="278"/>
            <ac:spMk id="4" creationId="{C5D88E52-FA4F-21E4-CB70-9DE9EC219134}"/>
          </ac:spMkLst>
        </pc:spChg>
        <pc:picChg chg="mod ord">
          <ac:chgData name="Naiara MACIAS - Communication Assistant" userId="9208f14e-163a-43fb-a9e7-9d0490f97ad9" providerId="ADAL" clId="{3BF560C9-38E3-411C-BBB1-CB3B94294DB6}" dt="2026-08-27T06:20:18.762" v="187" actId="1038"/>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8-27T06:20:44.561" v="188" actId="14100"/>
        <pc:sldMkLst>
          <pc:docMk/>
          <pc:sldMk cId="1533565985" sldId="280"/>
        </pc:sldMkLst>
        <pc:spChg chg="mod">
          <ac:chgData name="Naiara MACIAS - Communication Assistant" userId="9208f14e-163a-43fb-a9e7-9d0490f97ad9" providerId="ADAL" clId="{3BF560C9-38E3-411C-BBB1-CB3B94294DB6}" dt="2026-08-27T06:20:44.561" v="188" actId="14100"/>
          <ac:spMkLst>
            <pc:docMk/>
            <pc:sldMk cId="1533565985" sldId="280"/>
            <ac:spMk id="4" creationId="{039DD0FA-6516-77A6-3C81-A9C7D123C9BD}"/>
          </ac:spMkLst>
        </pc:spChg>
      </pc:sldChg>
      <pc:sldChg chg="addSp delSp modSp mod">
        <pc:chgData name="Naiara MACIAS - Communication Assistant" userId="9208f14e-163a-43fb-a9e7-9d0490f97ad9" providerId="ADAL" clId="{3BF560C9-38E3-411C-BBB1-CB3B94294DB6}" dt="2026-09-07T14:23:41.321" v="368" actId="13244"/>
        <pc:sldMkLst>
          <pc:docMk/>
          <pc:sldMk cId="935938627" sldId="281"/>
        </pc:sldMkLst>
        <pc:spChg chg="mod">
          <ac:chgData name="Naiara MACIAS - Communication Assistant" userId="9208f14e-163a-43fb-a9e7-9d0490f97ad9" providerId="ADAL" clId="{3BF560C9-38E3-411C-BBB1-CB3B94294DB6}" dt="2026-08-27T06:20:57.481" v="189" actId="14100"/>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8-27T06:32:21.108" v="270"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8-27T06:32:43.349" v="279"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8-27T06:32:38.276" v="275"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7T14:23:41.321" v="368" actId="13244"/>
          <ac:picMkLst>
            <pc:docMk/>
            <pc:sldMk cId="935938627" sldId="281"/>
            <ac:picMk id="4" creationId="{A34B6A86-0241-9726-AEAB-9AF47E14CF25}"/>
          </ac:picMkLst>
        </pc:picChg>
        <pc:picChg chg="del">
          <ac:chgData name="Naiara MACIAS - Communication Assistant" userId="9208f14e-163a-43fb-a9e7-9d0490f97ad9" providerId="ADAL" clId="{3BF560C9-38E3-411C-BBB1-CB3B94294DB6}" dt="2026-09-07T14:19:20.998" v="308"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8-27T06:21:22.234" v="191"/>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8-27T06:21:32.300" v="192"/>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8-27T06:23:05.520" v="204" actId="1037"/>
        <pc:sldMkLst>
          <pc:docMk/>
          <pc:sldMk cId="2095597239" sldId="282"/>
        </pc:sldMkLst>
        <pc:spChg chg="mod">
          <ac:chgData name="Naiara MACIAS - Communication Assistant" userId="9208f14e-163a-43fb-a9e7-9d0490f97ad9" providerId="ADAL" clId="{3BF560C9-38E3-411C-BBB1-CB3B94294DB6}" dt="2026-08-27T06:23:05.520" v="204" actId="1037"/>
          <ac:spMkLst>
            <pc:docMk/>
            <pc:sldMk cId="2095597239" sldId="282"/>
            <ac:spMk id="4" creationId="{BB975000-B228-79E3-3455-5C5B8453EE84}"/>
          </ac:spMkLst>
        </pc:spChg>
      </pc:sldChg>
      <pc:sldChg chg="addSp modSp mod">
        <pc:chgData name="Naiara MACIAS - Communication Assistant" userId="9208f14e-163a-43fb-a9e7-9d0490f97ad9" providerId="ADAL" clId="{3BF560C9-38E3-411C-BBB1-CB3B94294DB6}" dt="2026-09-07T14:24:51.302" v="415" actId="1035"/>
        <pc:sldMkLst>
          <pc:docMk/>
          <pc:sldMk cId="2258024886" sldId="283"/>
        </pc:sldMkLst>
        <pc:spChg chg="mod">
          <ac:chgData name="Naiara MACIAS - Communication Assistant" userId="9208f14e-163a-43fb-a9e7-9d0490f97ad9" providerId="ADAL" clId="{3BF560C9-38E3-411C-BBB1-CB3B94294DB6}" dt="2026-09-07T14:24:51.302" v="415" actId="1035"/>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8-27T06:23:29.758" v="205" actId="255"/>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07T14:24:51.302" v="415" actId="1035"/>
          <ac:spMkLst>
            <pc:docMk/>
            <pc:sldMk cId="2258024886" sldId="283"/>
            <ac:spMk id="5" creationId="{C8C17700-6161-EBF7-2112-EDCF5E6EA9A3}"/>
          </ac:spMkLst>
        </pc:spChg>
        <pc:grpChg chg="add mod">
          <ac:chgData name="Naiara MACIAS - Communication Assistant" userId="9208f14e-163a-43fb-a9e7-9d0490f97ad9" providerId="ADAL" clId="{3BF560C9-38E3-411C-BBB1-CB3B94294DB6}" dt="2026-09-07T14:24:43.720" v="403" actId="164"/>
          <ac:grpSpMkLst>
            <pc:docMk/>
            <pc:sldMk cId="2258024886" sldId="283"/>
            <ac:grpSpMk id="7" creationId="{856C6CB2-BC0D-56AE-2462-FC53B44A43C7}"/>
          </ac:grpSpMkLst>
        </pc:grpChg>
      </pc:sldChg>
      <pc:sldChg chg="modSp mod">
        <pc:chgData name="Naiara MACIAS - Communication Assistant" userId="9208f14e-163a-43fb-a9e7-9d0490f97ad9" providerId="ADAL" clId="{3BF560C9-38E3-411C-BBB1-CB3B94294DB6}" dt="2026-08-27T06:27:18.625" v="242" actId="1076"/>
        <pc:sldMkLst>
          <pc:docMk/>
          <pc:sldMk cId="1752370065" sldId="284"/>
        </pc:sldMkLst>
        <pc:spChg chg="mod">
          <ac:chgData name="Naiara MACIAS - Communication Assistant" userId="9208f14e-163a-43fb-a9e7-9d0490f97ad9" providerId="ADAL" clId="{3BF560C9-38E3-411C-BBB1-CB3B94294DB6}" dt="2026-08-27T06:27:10.111" v="241" actId="14100"/>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8-27T06:27:18.625" v="242" actId="1076"/>
          <ac:spMkLst>
            <pc:docMk/>
            <pc:sldMk cId="1752370065" sldId="284"/>
            <ac:spMk id="8" creationId="{0A63E1EA-0E1C-AB05-2DEB-DBC54A3321C4}"/>
          </ac:spMkLst>
        </pc:spChg>
        <pc:spChg chg="mod">
          <ac:chgData name="Naiara MACIAS - Communication Assistant" userId="9208f14e-163a-43fb-a9e7-9d0490f97ad9" providerId="ADAL" clId="{3BF560C9-38E3-411C-BBB1-CB3B94294DB6}" dt="2026-08-27T06:26:32.941" v="235" actId="255"/>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8-27T06:26:48.361" v="238" actId="14100"/>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8-27T06:27:18.625" v="242" actId="1076"/>
          <ac:picMkLst>
            <pc:docMk/>
            <pc:sldMk cId="1752370065" sldId="284"/>
            <ac:picMk id="7" creationId="{C4C8B071-6C97-DB1B-B7DA-25B21340E56C}"/>
          </ac:picMkLst>
        </pc:picChg>
      </pc:sldChg>
      <pc:sldChg chg="modSp mod">
        <pc:chgData name="Naiara MACIAS - Communication Assistant" userId="9208f14e-163a-43fb-a9e7-9d0490f97ad9" providerId="ADAL" clId="{3BF560C9-38E3-411C-BBB1-CB3B94294DB6}" dt="2026-08-27T06:34:05.137" v="282" actId="14100"/>
        <pc:sldMkLst>
          <pc:docMk/>
          <pc:sldMk cId="3914029916" sldId="287"/>
        </pc:sldMkLst>
        <pc:spChg chg="mod">
          <ac:chgData name="Naiara MACIAS - Communication Assistant" userId="9208f14e-163a-43fb-a9e7-9d0490f97ad9" providerId="ADAL" clId="{3BF560C9-38E3-411C-BBB1-CB3B94294DB6}" dt="2026-08-27T06:33:48.825" v="280"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8-27T06:34:05.137" v="282" actId="14100"/>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8-27T06:34:02.105" v="281" actId="14100"/>
          <ac:spMkLst>
            <pc:docMk/>
            <pc:sldMk cId="3914029916" sldId="287"/>
            <ac:spMk id="47" creationId="{5F2DE310-38D7-585F-D622-7027522F2AC1}"/>
          </ac:spMkLst>
        </pc:spChg>
      </pc:sldChg>
      <pc:sldMasterChg chg="addSp delSp modSp mod modSldLayout">
        <pc:chgData name="Naiara MACIAS - Communication Assistant" userId="9208f14e-163a-43fb-a9e7-9d0490f97ad9" providerId="ADAL" clId="{3BF560C9-38E3-411C-BBB1-CB3B94294DB6}" dt="2026-08-27T06:05:40.498" v="29" actId="22"/>
        <pc:sldMasterMkLst>
          <pc:docMk/>
          <pc:sldMasterMk cId="3156849971" sldId="2147483660"/>
        </pc:sldMasterMkLst>
        <pc:picChg chg="add">
          <ac:chgData name="Naiara MACIAS - Communication Assistant" userId="9208f14e-163a-43fb-a9e7-9d0490f97ad9" providerId="ADAL" clId="{3BF560C9-38E3-411C-BBB1-CB3B94294DB6}" dt="2026-08-27T06:05:40.498" v="29" actId="22"/>
          <ac:picMkLst>
            <pc:docMk/>
            <pc:sldMasterMk cId="3156849971" sldId="2147483660"/>
            <ac:picMk id="5" creationId="{9471157C-75FC-66B5-F202-79E6644CF6D1}"/>
          </ac:picMkLst>
        </pc:picChg>
        <pc:picChg chg="add">
          <ac:chgData name="Naiara MACIAS - Communication Assistant" userId="9208f14e-163a-43fb-a9e7-9d0490f97ad9" providerId="ADAL" clId="{3BF560C9-38E3-411C-BBB1-CB3B94294DB6}" dt="2026-08-27T06:05:40.498" v="29" actId="22"/>
          <ac:picMkLst>
            <pc:docMk/>
            <pc:sldMasterMk cId="3156849971" sldId="2147483660"/>
            <ac:picMk id="7" creationId="{B2500C8B-A6D9-8849-2B34-E1B9513B5255}"/>
          </ac:picMkLst>
        </pc:picChg>
        <pc:sldLayoutChg chg="addSp delSp modSp mod">
          <pc:chgData name="Naiara MACIAS - Communication Assistant" userId="9208f14e-163a-43fb-a9e7-9d0490f97ad9" providerId="ADAL" clId="{3BF560C9-38E3-411C-BBB1-CB3B94294DB6}" dt="2026-08-27T06:05:26.349" v="26"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8-27T06:04:53.815" v="16" actId="22"/>
            <ac:picMkLst>
              <pc:docMk/>
              <pc:sldMasterMk cId="3156849971" sldId="2147483660"/>
              <pc:sldLayoutMk cId="582440864" sldId="2147483661"/>
              <ac:picMk id="11" creationId="{05911955-856F-10A1-F1B4-64A14D11A990}"/>
            </ac:picMkLst>
          </pc:picChg>
          <pc:picChg chg="add">
            <ac:chgData name="Naiara MACIAS - Communication Assistant" userId="9208f14e-163a-43fb-a9e7-9d0490f97ad9" providerId="ADAL" clId="{3BF560C9-38E3-411C-BBB1-CB3B94294DB6}" dt="2026-08-27T06:05:26.349" v="26" actId="22"/>
            <ac:picMkLst>
              <pc:docMk/>
              <pc:sldMasterMk cId="3156849971" sldId="2147483660"/>
              <pc:sldLayoutMk cId="582440864" sldId="2147483661"/>
              <ac:picMk id="14" creationId="{3499293B-8862-6808-521E-3012F8F42B88}"/>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Strah od gubitka posla</c:v>
                </c:pt>
                <c:pt idx="1">
                  <c:v>Dugo ili nepravilno radno vrijeme</c:v>
                </c:pt>
                <c:pt idx="2">
                  <c:v>Loša komunikacija ili suradnja unutar organizacije</c:v>
                </c:pt>
                <c:pt idx="3">
                  <c:v>Vremenski pritisak</c:v>
                </c:pt>
                <c:pt idx="4">
                  <c:v>Rad sa zahtjevnim kupcima, pacijentima, učenicima itd.</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Strah od gubitka posla</c:v>
                </c:pt>
                <c:pt idx="1">
                  <c:v>Dugo ili nepravilno radno vrijeme</c:v>
                </c:pt>
                <c:pt idx="2">
                  <c:v>Loša komunikacija ili suradnja unutar organizacije</c:v>
                </c:pt>
                <c:pt idx="3">
                  <c:v>Vremenski pritisak</c:v>
                </c:pt>
                <c:pt idx="4">
                  <c:v>Rad sa zahtjevnim kupcima, pacijentima, učenicima itd.</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hr-HR" sz="1600" b="1">
              <a:solidFill>
                <a:srgbClr val="003399"/>
              </a:solidFill>
              <a:latin typeface="Arial" panose="020B0604020202020204" pitchFamily="34" charset="0"/>
              <a:ea typeface="Arial"/>
              <a:cs typeface="Arial" panose="020B0604020202020204" pitchFamily="34" charset="0"/>
            </a:rPr>
            <a:t>1. PRIORITETNO PODRUČJE: </a:t>
          </a:r>
        </a:p>
        <a:p>
          <a:pPr marL="0" lvl="0" algn="ctr" defTabSz="622300">
            <a:lnSpc>
              <a:spcPct val="90000"/>
            </a:lnSpc>
            <a:spcBef>
              <a:spcPct val="0"/>
            </a:spcBef>
            <a:spcAft>
              <a:spcPct val="35000"/>
            </a:spcAft>
            <a:buNone/>
          </a:pPr>
          <a:r>
            <a:rPr lang="hr-HR" sz="1600" b="0" i="1">
              <a:solidFill>
                <a:srgbClr val="003399"/>
              </a:solidFill>
              <a:latin typeface="Arial" panose="020B0604020202020204" pitchFamily="34" charset="0"/>
              <a:ea typeface="Arial"/>
              <a:cs typeface="Arial" panose="020B0604020202020204" pitchFamily="34" charset="0"/>
            </a:rPr>
            <a:t>veljača – svibanj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hr-HR" sz="1600" b="1" dirty="0">
              <a:solidFill>
                <a:srgbClr val="003399"/>
              </a:solidFill>
              <a:latin typeface="Arial" panose="020B0604020202020204" pitchFamily="34" charset="0"/>
              <a:cs typeface="Arial" panose="020B0604020202020204" pitchFamily="34" charset="0"/>
            </a:rPr>
            <a:t>Procjena i upravljanje psihosocijalnim rizicima</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hr-HR" sz="1600" b="1">
              <a:solidFill>
                <a:srgbClr val="003399"/>
              </a:solidFill>
              <a:latin typeface="Arial" panose="020B0604020202020204" pitchFamily="34" charset="0"/>
              <a:cs typeface="Arial" panose="020B0604020202020204" pitchFamily="34" charset="0"/>
            </a:rPr>
            <a:t>2. PRIORITETNO PODRUČJE:</a:t>
          </a:r>
        </a:p>
        <a:p>
          <a:r>
            <a:rPr lang="hr-HR" sz="1600" i="1">
              <a:solidFill>
                <a:srgbClr val="003399"/>
              </a:solidFill>
              <a:latin typeface="Arial" panose="020B0604020202020204" pitchFamily="34" charset="0"/>
              <a:ea typeface="Arial"/>
              <a:cs typeface="Arial" panose="020B0604020202020204" pitchFamily="34" charset="0"/>
            </a:rPr>
            <a:t>lipanj – rujan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hr-HR" sz="1600" b="1" dirty="0">
              <a:solidFill>
                <a:srgbClr val="003399"/>
              </a:solidFill>
              <a:latin typeface="Arial" panose="020B0604020202020204" pitchFamily="34" charset="0"/>
              <a:ea typeface="Arial"/>
              <a:cs typeface="Arial" panose="020B0604020202020204" pitchFamily="34" charset="0"/>
            </a:rPr>
            <a:t>Maltretiranje, seksualno uznemiravanje i nasilje</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hr-HR" sz="1600" b="1">
              <a:solidFill>
                <a:srgbClr val="003399"/>
              </a:solidFill>
              <a:latin typeface="Arial" panose="020B0604020202020204" pitchFamily="34" charset="0"/>
              <a:ea typeface="Arial"/>
              <a:cs typeface="Arial" panose="020B0604020202020204" pitchFamily="34" charset="0"/>
            </a:rPr>
            <a:t>3. PRIORITETNO PODRUČJE:</a:t>
          </a:r>
        </a:p>
        <a:p>
          <a:r>
            <a:rPr lang="hr-HR" sz="1600" i="1">
              <a:solidFill>
                <a:srgbClr val="003399"/>
              </a:solidFill>
              <a:latin typeface="Arial" panose="020B0604020202020204" pitchFamily="34" charset="0"/>
              <a:ea typeface="Arial"/>
              <a:cs typeface="Arial" panose="020B0604020202020204" pitchFamily="34" charset="0"/>
            </a:rPr>
            <a:t>listopad 2027. – siječanj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hr-HR" sz="1600" b="1">
              <a:solidFill>
                <a:srgbClr val="003399"/>
              </a:solidFill>
              <a:latin typeface="Arial" panose="020B0604020202020204" pitchFamily="34" charset="0"/>
              <a:ea typeface="Arial"/>
              <a:cs typeface="Arial" panose="020B0604020202020204" pitchFamily="34" charset="0"/>
            </a:rPr>
            <a:t>Fizički rizici i mentalno zdravlje</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hr-HR" sz="1600" b="1">
              <a:solidFill>
                <a:srgbClr val="003399"/>
              </a:solidFill>
              <a:latin typeface="Arial" panose="020B0604020202020204" pitchFamily="34" charset="0"/>
              <a:cs typeface="Arial" panose="020B0604020202020204" pitchFamily="34" charset="0"/>
            </a:rPr>
            <a:t>4. PRIORITETNO PODRUČJE:</a:t>
          </a:r>
        </a:p>
        <a:p>
          <a:r>
            <a:rPr lang="hr-HR" sz="1600" i="1">
              <a:solidFill>
                <a:srgbClr val="003399"/>
              </a:solidFill>
              <a:latin typeface="Arial" panose="020B0604020202020204" pitchFamily="34" charset="0"/>
              <a:ea typeface="Arial"/>
              <a:cs typeface="Arial" panose="020B0604020202020204" pitchFamily="34" charset="0"/>
            </a:rPr>
            <a:t>veljača – svibanj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hr-HR" sz="1600" b="1">
              <a:solidFill>
                <a:srgbClr val="003399"/>
              </a:solidFill>
              <a:latin typeface="Arial" panose="020B0604020202020204" pitchFamily="34" charset="0"/>
              <a:ea typeface="Arial"/>
              <a:cs typeface="Arial" panose="020B0604020202020204" pitchFamily="34" charset="0"/>
            </a:rPr>
            <a:t>5. PRIORITETNO PODRUČJE:</a:t>
          </a:r>
        </a:p>
        <a:p>
          <a:pPr marL="0" lvl="0" algn="ctr" defTabSz="622300">
            <a:lnSpc>
              <a:spcPct val="90000"/>
            </a:lnSpc>
            <a:spcBef>
              <a:spcPct val="0"/>
            </a:spcBef>
            <a:spcAft>
              <a:spcPct val="35000"/>
            </a:spcAft>
            <a:buNone/>
          </a:pPr>
          <a:r>
            <a:rPr lang="hr-HR" sz="1600" b="0" i="1">
              <a:solidFill>
                <a:srgbClr val="003399"/>
              </a:solidFill>
              <a:latin typeface="Arial" panose="020B0604020202020204" pitchFamily="34" charset="0"/>
              <a:ea typeface="Arial"/>
              <a:cs typeface="Arial" panose="020B0604020202020204" pitchFamily="34" charset="0"/>
            </a:rPr>
            <a:t>lipanj – rujan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hr-HR" sz="1600" b="1">
              <a:solidFill>
                <a:srgbClr val="003399"/>
              </a:solidFill>
              <a:latin typeface="Arial" panose="020B0604020202020204" pitchFamily="34" charset="0"/>
              <a:cs typeface="Arial" panose="020B0604020202020204" pitchFamily="34" charset="0"/>
            </a:rPr>
            <a:t>Psihosocijalni rizici u sektoru zdravstva i socijalne skrbi</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hr-HR" sz="1600" b="1" dirty="0">
              <a:solidFill>
                <a:srgbClr val="003399"/>
              </a:solidFill>
              <a:latin typeface="Arial" panose="020B0604020202020204" pitchFamily="34" charset="0"/>
              <a:ea typeface="Arial"/>
              <a:cs typeface="Arial" panose="020B0604020202020204" pitchFamily="34" charset="0"/>
            </a:rPr>
            <a:t>Podrška mentalnom zdravlju na radu</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hr-HR" sz="1600" b="1" kern="1200" dirty="0">
              <a:solidFill>
                <a:srgbClr val="003399"/>
              </a:solidFill>
              <a:latin typeface="Arial" panose="020B0604020202020204" pitchFamily="34" charset="0"/>
              <a:cs typeface="Arial" panose="020B0604020202020204" pitchFamily="34" charset="0"/>
            </a:rPr>
            <a:t>Procjena i upravljanje psihosocijalnim rizicima</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hr-HR" sz="1600" b="1" kern="1200">
              <a:solidFill>
                <a:srgbClr val="003399"/>
              </a:solidFill>
              <a:latin typeface="Arial" panose="020B0604020202020204" pitchFamily="34" charset="0"/>
              <a:ea typeface="Arial"/>
              <a:cs typeface="Arial" panose="020B0604020202020204" pitchFamily="34" charset="0"/>
            </a:rPr>
            <a:t>1. PRIORITETNO PODRUČJE: </a:t>
          </a:r>
        </a:p>
        <a:p>
          <a:pPr marL="0" lvl="0" indent="0" algn="ctr" defTabSz="622300">
            <a:lnSpc>
              <a:spcPct val="90000"/>
            </a:lnSpc>
            <a:spcBef>
              <a:spcPct val="0"/>
            </a:spcBef>
            <a:spcAft>
              <a:spcPct val="35000"/>
            </a:spcAft>
            <a:buNone/>
          </a:pPr>
          <a:r>
            <a:rPr lang="hr-HR" sz="1600" b="0" i="1" kern="1200">
              <a:solidFill>
                <a:srgbClr val="003399"/>
              </a:solidFill>
              <a:latin typeface="Arial" panose="020B0604020202020204" pitchFamily="34" charset="0"/>
              <a:ea typeface="Arial"/>
              <a:cs typeface="Arial" panose="020B0604020202020204" pitchFamily="34" charset="0"/>
            </a:rPr>
            <a:t>veljača – svibanj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hr-HR" sz="1600" b="1" kern="1200" dirty="0">
              <a:solidFill>
                <a:srgbClr val="003399"/>
              </a:solidFill>
              <a:latin typeface="Arial" panose="020B0604020202020204" pitchFamily="34" charset="0"/>
              <a:ea typeface="Arial"/>
              <a:cs typeface="Arial" panose="020B0604020202020204" pitchFamily="34" charset="0"/>
            </a:rPr>
            <a:t>Maltretiranje, seksualno uznemiravanje i nasilje</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hr-HR" sz="1600" b="1" kern="1200">
              <a:solidFill>
                <a:srgbClr val="003399"/>
              </a:solidFill>
              <a:latin typeface="Arial" panose="020B0604020202020204" pitchFamily="34" charset="0"/>
              <a:cs typeface="Arial" panose="020B0604020202020204" pitchFamily="34" charset="0"/>
            </a:rPr>
            <a:t>2. PRIORITETNO PODRUČJE:</a:t>
          </a:r>
        </a:p>
        <a:p>
          <a:pPr marL="0" lvl="0" indent="0" algn="ctr" defTabSz="711200">
            <a:lnSpc>
              <a:spcPct val="90000"/>
            </a:lnSpc>
            <a:spcBef>
              <a:spcPct val="0"/>
            </a:spcBef>
            <a:spcAft>
              <a:spcPct val="35000"/>
            </a:spcAft>
            <a:buNone/>
          </a:pPr>
          <a:r>
            <a:rPr lang="hr-HR" sz="1600" i="1" kern="1200">
              <a:solidFill>
                <a:srgbClr val="003399"/>
              </a:solidFill>
              <a:latin typeface="Arial" panose="020B0604020202020204" pitchFamily="34" charset="0"/>
              <a:ea typeface="Arial"/>
              <a:cs typeface="Arial" panose="020B0604020202020204" pitchFamily="34" charset="0"/>
            </a:rPr>
            <a:t>lipanj – rujan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hr-HR" sz="1600" b="1" kern="1200">
              <a:solidFill>
                <a:srgbClr val="003399"/>
              </a:solidFill>
              <a:latin typeface="Arial" panose="020B0604020202020204" pitchFamily="34" charset="0"/>
              <a:ea typeface="Arial"/>
              <a:cs typeface="Arial" panose="020B0604020202020204" pitchFamily="34" charset="0"/>
            </a:rPr>
            <a:t>Fizički rizici i mentalno zdravlje</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hr-HR" sz="1600" b="1" kern="1200">
              <a:solidFill>
                <a:srgbClr val="003399"/>
              </a:solidFill>
              <a:latin typeface="Arial" panose="020B0604020202020204" pitchFamily="34" charset="0"/>
              <a:ea typeface="Arial"/>
              <a:cs typeface="Arial" panose="020B0604020202020204" pitchFamily="34" charset="0"/>
            </a:rPr>
            <a:t>3. PRIORITETNO PODRUČJE:</a:t>
          </a:r>
        </a:p>
        <a:p>
          <a:pPr marL="0" lvl="0" indent="0" algn="ctr" defTabSz="711200">
            <a:lnSpc>
              <a:spcPct val="90000"/>
            </a:lnSpc>
            <a:spcBef>
              <a:spcPct val="0"/>
            </a:spcBef>
            <a:spcAft>
              <a:spcPct val="35000"/>
            </a:spcAft>
            <a:buNone/>
          </a:pPr>
          <a:r>
            <a:rPr lang="hr-HR" sz="1600" i="1" kern="1200">
              <a:solidFill>
                <a:srgbClr val="003399"/>
              </a:solidFill>
              <a:latin typeface="Arial" panose="020B0604020202020204" pitchFamily="34" charset="0"/>
              <a:ea typeface="Arial"/>
              <a:cs typeface="Arial" panose="020B0604020202020204" pitchFamily="34" charset="0"/>
            </a:rPr>
            <a:t>listopad 2027. – siječanj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hr-HR" sz="1600" b="1" kern="1200">
              <a:solidFill>
                <a:srgbClr val="003399"/>
              </a:solidFill>
              <a:latin typeface="Arial" panose="020B0604020202020204" pitchFamily="34" charset="0"/>
              <a:cs typeface="Arial" panose="020B0604020202020204" pitchFamily="34" charset="0"/>
            </a:rPr>
            <a:t>Psihosocijalni rizici u sektoru zdravstva i socijalne skrbi</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hr-HR" sz="1600" b="1" kern="1200">
              <a:solidFill>
                <a:srgbClr val="003399"/>
              </a:solidFill>
              <a:latin typeface="Arial" panose="020B0604020202020204" pitchFamily="34" charset="0"/>
              <a:cs typeface="Arial" panose="020B0604020202020204" pitchFamily="34" charset="0"/>
            </a:rPr>
            <a:t>4. PRIORITETNO PODRUČJE:</a:t>
          </a:r>
        </a:p>
        <a:p>
          <a:pPr marL="0" lvl="0" indent="0" algn="ctr" defTabSz="711200">
            <a:lnSpc>
              <a:spcPct val="90000"/>
            </a:lnSpc>
            <a:spcBef>
              <a:spcPct val="0"/>
            </a:spcBef>
            <a:spcAft>
              <a:spcPct val="35000"/>
            </a:spcAft>
            <a:buNone/>
          </a:pPr>
          <a:r>
            <a:rPr lang="hr-HR" sz="1600" i="1" kern="1200">
              <a:solidFill>
                <a:srgbClr val="003399"/>
              </a:solidFill>
              <a:latin typeface="Arial" panose="020B0604020202020204" pitchFamily="34" charset="0"/>
              <a:ea typeface="Arial"/>
              <a:cs typeface="Arial" panose="020B0604020202020204" pitchFamily="34" charset="0"/>
            </a:rPr>
            <a:t>veljača – svibanj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hr-HR" sz="1600" b="1" kern="1200" dirty="0">
              <a:solidFill>
                <a:srgbClr val="003399"/>
              </a:solidFill>
              <a:latin typeface="Arial" panose="020B0604020202020204" pitchFamily="34" charset="0"/>
              <a:ea typeface="Arial"/>
              <a:cs typeface="Arial" panose="020B0604020202020204" pitchFamily="34" charset="0"/>
            </a:rPr>
            <a:t>Podrška mentalnom zdravlju na radu</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hr-HR" sz="1600" b="1" kern="1200">
              <a:solidFill>
                <a:srgbClr val="003399"/>
              </a:solidFill>
              <a:latin typeface="Arial" panose="020B0604020202020204" pitchFamily="34" charset="0"/>
              <a:ea typeface="Arial"/>
              <a:cs typeface="Arial" panose="020B0604020202020204" pitchFamily="34" charset="0"/>
            </a:rPr>
            <a:t>5. PRIORITETNO PODRUČJE:</a:t>
          </a:r>
        </a:p>
        <a:p>
          <a:pPr marL="0" lvl="0" indent="0" algn="ctr" defTabSz="622300">
            <a:lnSpc>
              <a:spcPct val="90000"/>
            </a:lnSpc>
            <a:spcBef>
              <a:spcPct val="0"/>
            </a:spcBef>
            <a:spcAft>
              <a:spcPct val="35000"/>
            </a:spcAft>
            <a:buNone/>
          </a:pPr>
          <a:r>
            <a:rPr lang="hr-HR" sz="1600" b="0" i="1" kern="1200">
              <a:solidFill>
                <a:srgbClr val="003399"/>
              </a:solidFill>
              <a:latin typeface="Arial" panose="020B0604020202020204" pitchFamily="34" charset="0"/>
              <a:ea typeface="Arial"/>
              <a:cs typeface="Arial" panose="020B0604020202020204" pitchFamily="34" charset="0"/>
            </a:rPr>
            <a:t>lipanj – rujan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en-US" dirty="0"/>
          </a:p>
        </p:txBody>
      </p:sp>
      <p:sp>
        <p:nvSpPr>
          <p:cNvPr id="4" name="Rezervirano mjesto broja slajda 3"/>
          <p:cNvSpPr>
            <a:spLocks noGrp="1"/>
          </p:cNvSpPr>
          <p:nvPr>
            <p:ph type="sldNum" sz="quarter" idx="5"/>
          </p:nvPr>
        </p:nvSpPr>
        <p:spPr/>
        <p:txBody>
          <a:bodyPr/>
          <a:lstStyle/>
          <a:p>
            <a:fld id="{EDBBB53E-E968-4B04-87EF-C96293204690}" type="slidenum">
              <a:rPr lang="en-GB" smtClean="0"/>
              <a:t>1</a:t>
            </a:fld>
            <a:endParaRPr lang="en-GB"/>
          </a:p>
        </p:txBody>
      </p:sp>
    </p:spTree>
    <p:extLst>
      <p:ext uri="{BB962C8B-B14F-4D97-AF65-F5344CB8AC3E}">
        <p14:creationId xmlns:p14="http://schemas.microsoft.com/office/powerpoint/2010/main" val="3770682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hr-HR" sz="1200" b="1" dirty="0">
                <a:solidFill>
                  <a:schemeClr val="tx1"/>
                </a:solidFill>
                <a:effectLst/>
                <a:latin typeface="+mn-lt"/>
                <a:ea typeface="+mn-lt"/>
                <a:cs typeface="+mn-cs"/>
              </a:rPr>
              <a:t>Dvojaki učinak rada na mentalno zdravlje</a:t>
            </a:r>
          </a:p>
          <a:p>
            <a:endParaRPr lang="en-GB" sz="1200" kern="1200" dirty="0">
              <a:solidFill>
                <a:schemeClr val="tx1"/>
              </a:solidFill>
              <a:effectLst/>
              <a:latin typeface="+mn-lt"/>
              <a:ea typeface="+mn-ea"/>
              <a:cs typeface="+mn-cs"/>
            </a:endParaRPr>
          </a:p>
          <a:p>
            <a:r>
              <a:rPr lang="hr-HR" sz="1200" dirty="0">
                <a:solidFill>
                  <a:schemeClr val="tx1"/>
                </a:solidFill>
                <a:effectLst/>
                <a:latin typeface="+mn-lt"/>
                <a:ea typeface="+mn-lt"/>
                <a:cs typeface="+mn-cs"/>
              </a:rPr>
              <a:t>Rad može pozitivno utjecati na mentalno zdravlje pružanjem svrhe, strukture i društvene interakcije. </a:t>
            </a:r>
          </a:p>
          <a:p>
            <a:r>
              <a:rPr lang="hr-HR" sz="1200" dirty="0">
                <a:solidFill>
                  <a:schemeClr val="tx1"/>
                </a:solidFill>
                <a:effectLst/>
                <a:latin typeface="+mn-lt"/>
                <a:ea typeface="+mn-lt"/>
                <a:cs typeface="+mn-cs"/>
              </a:rPr>
              <a:t>Međutim, to vrijedi samo ako je posao dobro strukturiran i ako je radno okruženje poticajno. </a:t>
            </a:r>
          </a:p>
          <a:p>
            <a:endParaRPr lang="en-US" sz="1200" b="0" i="0" kern="1200" dirty="0">
              <a:solidFill>
                <a:schemeClr val="tx1"/>
              </a:solidFill>
              <a:effectLst/>
              <a:latin typeface="+mn-lt"/>
              <a:ea typeface="+mn-ea"/>
              <a:cs typeface="+mn-cs"/>
            </a:endParaRPr>
          </a:p>
          <a:p>
            <a:r>
              <a:rPr lang="hr-HR" sz="1200" b="1" i="0" dirty="0">
                <a:solidFill>
                  <a:schemeClr val="tx1"/>
                </a:solidFill>
                <a:effectLst/>
                <a:latin typeface="+mn-lt"/>
                <a:ea typeface="+mn-lt"/>
                <a:cs typeface="+mn-cs"/>
              </a:rPr>
              <a:t>Psihosocijalni rizici</a:t>
            </a:r>
            <a:r>
              <a:rPr lang="hr-HR" sz="1200" i="0" dirty="0">
                <a:solidFill>
                  <a:schemeClr val="tx1"/>
                </a:solidFill>
                <a:effectLst/>
                <a:latin typeface="+mn-lt"/>
                <a:ea typeface="+mn-lt"/>
                <a:cs typeface="+mn-cs"/>
              </a:rPr>
              <a:t> </a:t>
            </a:r>
            <a:r>
              <a:rPr lang="hr-HR" sz="1200" b="0" i="0" dirty="0">
                <a:solidFill>
                  <a:schemeClr val="tx1"/>
                </a:solidFill>
                <a:effectLst/>
                <a:latin typeface="+mn-lt"/>
                <a:ea typeface="+mn-lt"/>
                <a:cs typeface="+mn-cs"/>
              </a:rPr>
              <a:t>mogu brzo preokrenuti te pozitivne učinke, a mogu obuhvaćati: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veliko radno opterećenje i vremenski pritisak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lošu organizaciju rada (dugo radno vrijeme, rokove)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nejasne uloge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lošu komunikaciju i loše rukovođenje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nedostatak podrške rukovodstva ili kolega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uznemiravanje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seksualno uznemiravanje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nasilje treće osobe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nesigurnost radnog mjesta i slabo priznavanje truda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lošu ravnotežu poslovnog i privatnog života te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b="0" i="0" dirty="0">
                <a:solidFill>
                  <a:schemeClr val="tx1"/>
                </a:solidFill>
                <a:effectLst/>
                <a:latin typeface="+mn-lt"/>
                <a:ea typeface="+mn-lt"/>
                <a:cs typeface="+mn-cs"/>
              </a:rPr>
              <a:t>izolaciju</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dirty="0">
                <a:solidFill>
                  <a:schemeClr val="tx1"/>
                </a:solidFill>
                <a:effectLst/>
                <a:latin typeface="+mn-lt"/>
                <a:ea typeface="+mn-lt"/>
                <a:cs typeface="+mn-cs"/>
              </a:rPr>
              <a:t>nedovoljnu uključenost u donošenje odluka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dirty="0">
                <a:solidFill>
                  <a:schemeClr val="tx1"/>
                </a:solidFill>
                <a:effectLst/>
                <a:latin typeface="+mn-lt"/>
                <a:ea typeface="+mn-lt"/>
                <a:cs typeface="+mn-cs"/>
              </a:rPr>
              <a:t>nedostatak autonomije i utjecaja na način obavljanja posla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dirty="0">
                <a:solidFill>
                  <a:schemeClr val="tx1"/>
                </a:solidFill>
                <a:effectLst/>
                <a:latin typeface="+mn-lt"/>
                <a:ea typeface="+mn-lt"/>
                <a:cs typeface="+mn-cs"/>
              </a:rPr>
              <a:t>lošu komunikaciju o promjenama uvedenima na radnom mjestu</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hr-HR" sz="1200" dirty="0">
                <a:solidFill>
                  <a:schemeClr val="tx1"/>
                </a:solidFill>
                <a:effectLst/>
                <a:latin typeface="+mn-lt"/>
                <a:ea typeface="+mn-lt"/>
                <a:cs typeface="+mn-cs"/>
              </a:rPr>
              <a:t>emocionalni pritisak pri radu sa zahtjevnim klijentima, pacijentima, studentima ili kupcima</a:t>
            </a:r>
          </a:p>
          <a:p>
            <a:pPr fontAlgn="t"/>
            <a:endParaRPr lang="en-US" sz="1200" b="0" i="0" kern="1200" dirty="0">
              <a:solidFill>
                <a:schemeClr val="tx1"/>
              </a:solidFill>
              <a:effectLst/>
              <a:latin typeface="+mn-lt"/>
              <a:ea typeface="+mn-ea"/>
              <a:cs typeface="+mn-cs"/>
            </a:endParaRPr>
          </a:p>
          <a:p>
            <a:pPr fontAlgn="t"/>
            <a:r>
              <a:rPr lang="hr-HR" sz="1200" b="1" i="0" dirty="0">
                <a:solidFill>
                  <a:schemeClr val="tx1"/>
                </a:solidFill>
                <a:effectLst/>
                <a:latin typeface="+mn-lt"/>
                <a:ea typeface="+mn-lt"/>
                <a:cs typeface="+mn-cs"/>
              </a:rPr>
              <a:t>Ako se ti rizici ne prepoznaju i ne rješavaju sustavno, mogu ozbiljno narušiti dobrobit radnika</a:t>
            </a:r>
            <a:r>
              <a:rPr lang="hr-HR" sz="1200" b="0" i="0" dirty="0">
                <a:solidFill>
                  <a:schemeClr val="tx1"/>
                </a:solidFill>
                <a:effectLst/>
                <a:latin typeface="+mn-lt"/>
                <a:ea typeface="+mn-lt"/>
                <a:cs typeface="+mn-cs"/>
              </a:rPr>
              <a:t>. To može dovesti do sindroma izgaranja na poslu, tjeskobe, depresije i drugih zdravstvenih problema. </a:t>
            </a:r>
          </a:p>
          <a:p>
            <a:endParaRPr lang="en-GB" sz="1200" kern="1200" dirty="0">
              <a:solidFill>
                <a:schemeClr val="tx1"/>
              </a:solidFill>
              <a:effectLst/>
              <a:latin typeface="+mn-lt"/>
              <a:ea typeface="+mn-ea"/>
              <a:cs typeface="+mn-cs"/>
            </a:endParaRPr>
          </a:p>
          <a:p>
            <a:r>
              <a:rPr lang="hr-HR" sz="1200" dirty="0">
                <a:solidFill>
                  <a:schemeClr val="tx1"/>
                </a:solidFill>
                <a:effectLst/>
                <a:latin typeface="+mn-lt"/>
                <a:ea typeface="+mn-lt"/>
                <a:cs typeface="+mn-cs"/>
              </a:rPr>
              <a:t>Dobro </a:t>
            </a:r>
            <a:r>
              <a:rPr lang="hr-HR" sz="1200" b="1" dirty="0">
                <a:solidFill>
                  <a:schemeClr val="tx1"/>
                </a:solidFill>
                <a:effectLst/>
                <a:latin typeface="+mn-lt"/>
                <a:ea typeface="+mn-lt"/>
                <a:cs typeface="+mn-cs"/>
              </a:rPr>
              <a:t>psihosocijalno radno okruženje koristi svima</a:t>
            </a:r>
            <a:r>
              <a:rPr lang="hr-HR" sz="1200" dirty="0">
                <a:solidFill>
                  <a:schemeClr val="tx1"/>
                </a:solidFill>
                <a:effectLst/>
                <a:latin typeface="+mn-lt"/>
                <a:ea typeface="+mn-lt"/>
                <a:cs typeface="+mn-cs"/>
              </a:rPr>
              <a:t>. Radnici se osjećaju sigurnima, cijenjenima i sposobnima nositi se sa zahtjevima posla. Poslodavci dobivaju angažiraniju, produktivniju i vjerniju radnu snagu. Koristi za društvo nastaju zahvaljujući nižim troškovima zdravstvene skrbi, manjem broju bolovanja i programa za osobe s invaliditetom te stvaranju snažnijih zajednica.</a:t>
            </a:r>
          </a:p>
          <a:p>
            <a:endParaRPr lang="en-GB" sz="1200" kern="1200" dirty="0">
              <a:solidFill>
                <a:schemeClr val="tx1"/>
              </a:solidFill>
              <a:effectLst/>
              <a:latin typeface="+mn-lt"/>
              <a:ea typeface="+mn-ea"/>
              <a:cs typeface="+mn-cs"/>
            </a:endParaRPr>
          </a:p>
          <a:p>
            <a:pPr fontAlgn="t"/>
            <a:r>
              <a:rPr lang="hr-HR" sz="1200" b="0" i="0" dirty="0">
                <a:solidFill>
                  <a:schemeClr val="tx1"/>
                </a:solidFill>
                <a:effectLst/>
                <a:latin typeface="+mn-lt"/>
                <a:ea typeface="+mn-lt"/>
                <a:cs typeface="+mn-cs"/>
              </a:rPr>
              <a:t>Iz </a:t>
            </a:r>
            <a:r>
              <a:rPr lang="hr-HR" sz="1200" b="1" i="0" dirty="0">
                <a:solidFill>
                  <a:schemeClr val="tx1"/>
                </a:solidFill>
                <a:effectLst/>
                <a:latin typeface="+mn-lt"/>
                <a:ea typeface="+mn-lt"/>
                <a:cs typeface="+mn-cs"/>
              </a:rPr>
              <a:t>perspektive sigurnosti i zdravlja na radu</a:t>
            </a:r>
            <a:r>
              <a:rPr lang="hr-HR" sz="1200" b="0" i="0" dirty="0">
                <a:solidFill>
                  <a:schemeClr val="tx1"/>
                </a:solidFill>
                <a:effectLst/>
                <a:latin typeface="+mn-lt"/>
                <a:ea typeface="+mn-lt"/>
                <a:cs typeface="+mn-cs"/>
              </a:rPr>
              <a:t>, </a:t>
            </a:r>
            <a:r>
              <a:rPr lang="hr-HR" sz="1200" b="1" i="0" dirty="0">
                <a:solidFill>
                  <a:schemeClr val="tx1"/>
                </a:solidFill>
                <a:effectLst/>
                <a:latin typeface="+mn-lt"/>
                <a:ea typeface="+mn-lt"/>
                <a:cs typeface="+mn-cs"/>
              </a:rPr>
              <a:t>prevencija i pravilno upravljanje rizicima stoga su ključni kako bi se osiguralo da rad ostane pozitivan</a:t>
            </a:r>
            <a:r>
              <a:rPr lang="hr-HR" sz="1200" b="0" i="0" dirty="0">
                <a:solidFill>
                  <a:schemeClr val="tx1"/>
                </a:solidFill>
                <a:effectLst/>
                <a:latin typeface="+mn-lt"/>
                <a:ea typeface="+mn-lt"/>
                <a:cs typeface="+mn-cs"/>
              </a:rPr>
              <a:t>, a ne štetan čimbenik za mentalno zdravlje.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hr-HR" b="1" dirty="0"/>
              <a:t>Mentalno zdravlje sastavni je dio zdravlja. </a:t>
            </a:r>
            <a:r>
              <a:rPr lang="hr-HR" dirty="0"/>
              <a:t>To je stanje dobrobiti u kojemu pojedinci ostvaruju svoje pune sposobnosti, mogu se nositi sa svakodnevnim stresom i pridonose životu zajednice. </a:t>
            </a:r>
          </a:p>
          <a:p>
            <a:pPr marL="0" indent="0">
              <a:buFont typeface="Wingdings" panose="05000000000000000000" pitchFamily="2" charset="2"/>
              <a:buNone/>
            </a:pPr>
            <a:endParaRPr lang="en-US" b="1" dirty="0"/>
          </a:p>
          <a:p>
            <a:pPr marL="0" indent="0">
              <a:buFont typeface="Wingdings" panose="05000000000000000000" pitchFamily="2" charset="2"/>
              <a:buNone/>
            </a:pPr>
            <a:r>
              <a:rPr lang="hr-HR" b="1" dirty="0"/>
              <a:t>Mentalno zdravlje preduvjet je za produktivno gospodarstvo i uključivo društvo</a:t>
            </a:r>
            <a:r>
              <a:rPr lang="hr-HR" b="0" dirty="0"/>
              <a:t> te nadilazi osobna i obiteljska pitanja</a:t>
            </a:r>
            <a:r>
              <a:rPr lang="hr-HR" b="1" dirty="0"/>
              <a:t>.</a:t>
            </a:r>
          </a:p>
          <a:p>
            <a:pPr marL="0" indent="0">
              <a:buFont typeface="Wingdings" panose="05000000000000000000" pitchFamily="2" charset="2"/>
              <a:buNone/>
            </a:pPr>
            <a:endParaRPr lang="en-US" dirty="0"/>
          </a:p>
          <a:p>
            <a:pPr marL="0" indent="0">
              <a:buFont typeface="Wingdings" panose="05000000000000000000" pitchFamily="2" charset="2"/>
              <a:buNone/>
            </a:pPr>
            <a:r>
              <a:rPr lang="hr-HR" b="1" dirty="0"/>
              <a:t>Mentalno zdravlje ili narušeno mentalno zdravlje ne događaju se u vakuumu; oni su uvjetovani osobnim i vanjskim čimbenicima</a:t>
            </a:r>
            <a:r>
              <a:rPr lang="hr-HR" dirty="0"/>
              <a:t>. Naše društvo, gospodarstvo, okoliš i situacija u svijetu utječu na mentalno zdravlje te je ono njihov odraz. </a:t>
            </a:r>
            <a:r>
              <a:rPr lang="hr-HR" b="1" dirty="0"/>
              <a:t>Izvor</a:t>
            </a:r>
            <a:r>
              <a:rPr lang="hr-HR" dirty="0"/>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hr-HR" sz="1200" b="0" dirty="0">
                <a:solidFill>
                  <a:schemeClr val="tx1"/>
                </a:solidFill>
                <a:effectLst/>
                <a:latin typeface="+mn-lt"/>
                <a:ea typeface="+mn-lt"/>
                <a:cs typeface="+mn-cs"/>
              </a:rPr>
              <a:t>Općenite brojke pokazuju da</a:t>
            </a:r>
            <a:r>
              <a:rPr lang="hr-HR" sz="1200" dirty="0">
                <a:solidFill>
                  <a:schemeClr val="tx1"/>
                </a:solidFill>
                <a:effectLst/>
                <a:latin typeface="+mn-lt"/>
                <a:ea typeface="+mn-lt"/>
                <a:cs typeface="+mn-cs"/>
              </a:rPr>
              <a:t> se </a:t>
            </a:r>
            <a:r>
              <a:rPr lang="hr-HR" sz="1200" b="1" dirty="0">
                <a:solidFill>
                  <a:schemeClr val="tx1"/>
                </a:solidFill>
                <a:effectLst/>
                <a:latin typeface="+mn-lt"/>
                <a:ea typeface="+mn-lt"/>
                <a:cs typeface="+mn-cs"/>
              </a:rPr>
              <a:t>nakon pandemije bolesti COVID-19</a:t>
            </a:r>
            <a:r>
              <a:rPr lang="hr-HR" sz="1200" dirty="0">
                <a:solidFill>
                  <a:schemeClr val="tx1"/>
                </a:solidFill>
                <a:effectLst/>
                <a:latin typeface="+mn-lt"/>
                <a:ea typeface="+mn-lt"/>
                <a:cs typeface="+mn-cs"/>
              </a:rPr>
              <a:t> postotak stanovništva, koje tvrdi da je </a:t>
            </a:r>
            <a:r>
              <a:rPr lang="hr-HR" sz="1200" b="1" dirty="0">
                <a:solidFill>
                  <a:schemeClr val="tx1"/>
                </a:solidFill>
                <a:effectLst/>
                <a:latin typeface="+mn-lt"/>
                <a:ea typeface="+mn-lt"/>
                <a:cs typeface="+mn-cs"/>
              </a:rPr>
              <a:t>u posljednjih 12 mjeseci imalo problema s mentalnim zdravljem, povećao na 46 %</a:t>
            </a:r>
            <a:r>
              <a:rPr lang="hr-HR" sz="1200" b="0" dirty="0">
                <a:solidFill>
                  <a:schemeClr val="tx1"/>
                </a:solidFill>
                <a:effectLst/>
                <a:latin typeface="+mn-lt"/>
                <a:ea typeface="+mn-lt"/>
                <a:cs typeface="+mn-cs"/>
              </a:rPr>
              <a:t> (u usporedbi s jednom na šest osoba prije pandemije bolesti COVID-19), dok 62 % građana EU-a navodi da su nedavni svjetski događaji</a:t>
            </a:r>
            <a:r>
              <a:rPr lang="hr-HR" sz="1200" dirty="0">
                <a:solidFill>
                  <a:schemeClr val="tx1"/>
                </a:solidFill>
                <a:effectLst/>
                <a:latin typeface="+mn-lt"/>
                <a:ea typeface="+mn-lt"/>
                <a:cs typeface="+mn-cs"/>
              </a:rPr>
              <a:t> (npr. klimatske promjene, ruska agresija na Ukrajinu itd.) donekle ili uvelike utjecali na njihovo mentalno zdravlje. </a:t>
            </a:r>
            <a:r>
              <a:rPr lang="hr-HR" sz="1200" u="sng" dirty="0">
                <a:solidFill>
                  <a:schemeClr val="tx1"/>
                </a:solidFill>
                <a:effectLst/>
                <a:latin typeface="+mn-lt"/>
                <a:ea typeface="+mn-lt"/>
                <a:cs typeface="+mn-cs"/>
                <a:hlinkClick r:id="rId3"/>
              </a:rPr>
              <a:t>Sveobuhvatni pristup Komisije mentalnom zdravlju (2023.)</a:t>
            </a:r>
            <a:r>
              <a:rPr lang="hr-HR" sz="1200" u="none" dirty="0">
                <a:solidFill>
                  <a:schemeClr val="tx1"/>
                </a:solidFill>
                <a:effectLst/>
                <a:latin typeface="+mn-lt"/>
                <a:ea typeface="+mn-lt"/>
                <a:cs typeface="+mn-cs"/>
              </a:rPr>
              <a:t> i </a:t>
            </a:r>
            <a:r>
              <a:rPr lang="hr-HR" sz="1200" u="sng" dirty="0">
                <a:solidFill>
                  <a:schemeClr val="tx1"/>
                </a:solidFill>
                <a:effectLst/>
                <a:latin typeface="+mn-lt"/>
                <a:ea typeface="+mn-lt"/>
                <a:cs typeface="+mn-cs"/>
                <a:hlinkClick r:id="rId4"/>
              </a:rPr>
              <a:t>https://europa.eu/eurobarometer/surveys/detail/3032</a:t>
            </a:r>
            <a:r>
              <a:rPr lang="hr-HR" sz="1200" dirty="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hr-HR" sz="1200" b="0" i="0" dirty="0">
                <a:solidFill>
                  <a:schemeClr val="tx1"/>
                </a:solidFill>
                <a:effectLst/>
                <a:latin typeface="+mn-lt"/>
                <a:ea typeface="+mn-lt"/>
                <a:cs typeface="+mn-cs"/>
              </a:rPr>
              <a:t>Osobne tegobe pojedinaca, kao i financijsko opterećenje, prisutni su u značajnoj mjeri. </a:t>
            </a:r>
            <a:r>
              <a:rPr lang="hr-HR" sz="1200" b="1" i="0" dirty="0">
                <a:solidFill>
                  <a:schemeClr val="tx1"/>
                </a:solidFill>
                <a:effectLst/>
                <a:latin typeface="+mn-lt"/>
                <a:ea typeface="+mn-lt"/>
                <a:cs typeface="+mn-cs"/>
              </a:rPr>
              <a:t>Procjenjuje se da bolesti mentalnog zdravlja uzrokuju oko 76 milijardi EUR godišnjih troškova zdravstvene skrbi diljem EU-a, što je približno 6 % ukupnih rashoda na zdravstvo. </a:t>
            </a:r>
            <a:r>
              <a:rPr lang="hr-HR" sz="1200" b="0" i="0" dirty="0">
                <a:solidFill>
                  <a:schemeClr val="tx1"/>
                </a:solidFill>
                <a:effectLst/>
                <a:latin typeface="+mn-lt"/>
                <a:ea typeface="+mn-lt"/>
                <a:cs typeface="+mn-cs"/>
              </a:rPr>
              <a:t>Veći dio tih troškova proizlazi iz činjenice da psihički poremećaji često pogoršavaju tjelesna zdravstvena stanja, što dovodi do složenijih i skupljih liječenja.</a:t>
            </a:r>
          </a:p>
          <a:p>
            <a:pPr fontAlgn="t"/>
            <a:endParaRPr lang="en-US" sz="1200" b="1" i="0" kern="1200" dirty="0">
              <a:solidFill>
                <a:schemeClr val="tx1"/>
              </a:solidFill>
              <a:effectLst/>
              <a:latin typeface="+mn-lt"/>
              <a:ea typeface="+mn-ea"/>
              <a:cs typeface="+mn-cs"/>
            </a:endParaRPr>
          </a:p>
          <a:p>
            <a:pPr fontAlgn="t"/>
            <a:r>
              <a:rPr lang="hr-HR" sz="1200" b="1" i="0" dirty="0">
                <a:solidFill>
                  <a:schemeClr val="tx1"/>
                </a:solidFill>
                <a:effectLst/>
                <a:latin typeface="+mn-lt"/>
                <a:ea typeface="+mn-lt"/>
                <a:cs typeface="+mn-cs"/>
              </a:rPr>
              <a:t>Učinak na tržište rada je značajan. Predviđa se da će se zbog lošeg mentalnog zdravlja u razdoblju od 2025. </a:t>
            </a:r>
            <a:r>
              <a:rPr lang="hr-HR" sz="1200" i="0" dirty="0">
                <a:solidFill>
                  <a:schemeClr val="tx1"/>
                </a:solidFill>
                <a:effectLst/>
                <a:latin typeface="+mn-lt"/>
                <a:ea typeface="+mn-lt"/>
                <a:cs typeface="+mn-cs"/>
              </a:rPr>
              <a:t>do </a:t>
            </a:r>
            <a:r>
              <a:rPr lang="hr-HR" sz="1200" b="0" i="0" dirty="0">
                <a:solidFill>
                  <a:schemeClr val="tx1"/>
                </a:solidFill>
                <a:effectLst/>
                <a:latin typeface="+mn-lt"/>
                <a:ea typeface="+mn-lt"/>
                <a:cs typeface="+mn-cs"/>
              </a:rPr>
              <a:t>2050. bruto domaći proizvod (BDP)</a:t>
            </a:r>
            <a:r>
              <a:rPr lang="hr-HR" sz="1200" i="0" dirty="0">
                <a:solidFill>
                  <a:schemeClr val="tx1"/>
                </a:solidFill>
                <a:effectLst/>
                <a:latin typeface="+mn-lt"/>
                <a:ea typeface="+mn-lt"/>
                <a:cs typeface="+mn-cs"/>
              </a:rPr>
              <a:t> u prosjeku smanjiti za 1,7 % godišnje</a:t>
            </a:r>
            <a:r>
              <a:rPr lang="hr-HR" sz="1200" b="0" i="0" dirty="0">
                <a:solidFill>
                  <a:schemeClr val="tx1"/>
                </a:solidFill>
                <a:effectLst/>
                <a:latin typeface="+mn-lt"/>
                <a:ea typeface="+mn-lt"/>
                <a:cs typeface="+mn-cs"/>
              </a:rPr>
              <a:t>. Drugim riječima, razina BDP-a u bilo kojoj godini bila bi 1,7 % bez prisutnosti mentalnih zdravstvenih poteškoća. Taj ekonomski gubitak u velikoj je mjeri posljedica smanjene sudjelovanja radne snage, većeg izostajanja s posla i </a:t>
            </a:r>
            <a:r>
              <a:rPr lang="hr-HR" sz="1200" b="0" i="0" dirty="0" err="1">
                <a:solidFill>
                  <a:schemeClr val="tx1"/>
                </a:solidFill>
                <a:effectLst/>
                <a:latin typeface="+mn-lt"/>
                <a:ea typeface="+mn-lt"/>
                <a:cs typeface="+mn-cs"/>
              </a:rPr>
              <a:t>prezentizma</a:t>
            </a:r>
            <a:r>
              <a:rPr lang="hr-HR" sz="1200" b="0" i="0" dirty="0">
                <a:solidFill>
                  <a:schemeClr val="tx1"/>
                </a:solidFill>
                <a:effectLst/>
                <a:latin typeface="+mn-lt"/>
                <a:ea typeface="+mn-lt"/>
                <a:cs typeface="+mn-cs"/>
              </a:rPr>
              <a:t> (kad su radnici na poslu, ali nisu u stanju raditi s punom produktivnošću).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hr-HR" b="0" dirty="0"/>
              <a:t>Više </a:t>
            </a:r>
            <a:r>
              <a:rPr lang="hr-HR" dirty="0"/>
              <a:t>od</a:t>
            </a:r>
            <a:r>
              <a:rPr lang="hr-HR" b="1" dirty="0"/>
              <a:t> 4 od 10 radnika diljem EU-a (44 %) </a:t>
            </a:r>
            <a:r>
              <a:rPr lang="hr-HR" b="0" dirty="0"/>
              <a:t>navodi da su </a:t>
            </a:r>
            <a:r>
              <a:rPr lang="hr-HR" b="1" dirty="0"/>
              <a:t>izloženi snažnom vremenskom pritisku</a:t>
            </a:r>
            <a:r>
              <a:rPr lang="hr-HR" dirty="0"/>
              <a:t> </a:t>
            </a:r>
            <a:r>
              <a:rPr lang="hr-HR" b="0" dirty="0"/>
              <a:t>ili </a:t>
            </a:r>
            <a:r>
              <a:rPr lang="hr-HR" b="1" dirty="0"/>
              <a:t>preopterećenju poslom</a:t>
            </a:r>
            <a:r>
              <a:rPr lang="hr-HR" dirty="0"/>
              <a:t> </a:t>
            </a:r>
            <a:r>
              <a:rPr lang="hr-HR" b="0" dirty="0"/>
              <a:t>, prema istraživanju radnika </a:t>
            </a:r>
            <a:r>
              <a:rPr lang="hr-HR" b="0" u="sng" dirty="0">
                <a:solidFill>
                  <a:srgbClr val="92D050"/>
                </a:solidFill>
                <a:hlinkClick r:id="rId3">
                  <a:extLst>
                    <a:ext uri="{A12FA001-AC4F-418D-AE19-62706E023703}">
                      <ahyp:hlinkClr xmlns:ahyp="http://schemas.microsoft.com/office/drawing/2018/hyperlinkcolor" val="tx"/>
                    </a:ext>
                  </a:extLst>
                </a:hlinkClick>
              </a:rPr>
              <a:t>OSH Pulse za 2025.</a:t>
            </a:r>
            <a:r>
              <a:rPr lang="hr-HR" b="0" u="none" dirty="0">
                <a:solidFill>
                  <a:srgbClr val="92D050"/>
                </a:solidFill>
              </a:rPr>
              <a:t> </a:t>
            </a:r>
            <a:r>
              <a:rPr lang="hr-HR" dirty="0">
                <a:hlinkClick r:id="rId3"/>
              </a:rPr>
              <a:t>https://osha.europa.eu/hr/facts-and-figures/osh-pulse/climate-digital-change</a:t>
            </a:r>
            <a:r>
              <a:rPr lang="hr-HR"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hr-HR" dirty="0"/>
              <a:t>Mnogi radnici navode da posao negativno utječe na njihovo zdravlje:</a:t>
            </a:r>
          </a:p>
          <a:p>
            <a:pPr marL="628650" lvl="1" indent="-171450">
              <a:buFont typeface="Arial" panose="020B0604020202020204" pitchFamily="34" charset="0"/>
              <a:buChar char="•"/>
            </a:pPr>
            <a:r>
              <a:rPr lang="hr-HR" dirty="0">
                <a:solidFill>
                  <a:schemeClr val="tx2"/>
                </a:solidFill>
              </a:rPr>
              <a:t>37 % radnika osjeća opći umor. </a:t>
            </a:r>
          </a:p>
          <a:p>
            <a:pPr marL="628650" lvl="1" indent="-171450">
              <a:buFont typeface="Arial" panose="020B0604020202020204" pitchFamily="34" charset="0"/>
              <a:buChar char="•"/>
            </a:pPr>
            <a:r>
              <a:rPr lang="hr-HR" dirty="0">
                <a:solidFill>
                  <a:schemeClr val="tx2"/>
                </a:solidFill>
              </a:rPr>
              <a:t>29 % radnika u EU-u pati od stresa, depresije ili tjeskobe</a:t>
            </a:r>
            <a:r>
              <a:rPr lang="hr-HR" dirty="0"/>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hr-HR" dirty="0"/>
              <a:t>Ukupno 44 % radnika izjavilo je da su izloženi velikom vremenskom pritisku ili prevelikom radnom opterećenju. Taj se broj znatno razlikuje među državama članicama EU-a.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hr-HR" dirty="0"/>
              <a:t>Izloženost psihosocijalnim rizicima na radu može imati različite posljedice, među kojima su tjeskoba, depresija, sindrom izgaranja na poslu itd.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hr-HR" dirty="0"/>
              <a:t>Osim psihičkih tegoba pojedinca, i poduzeća su snažno zahvaćena posljedicama izostajanja s posla, </a:t>
            </a:r>
            <a:r>
              <a:rPr lang="hr-HR" dirty="0" err="1"/>
              <a:t>prezentizma</a:t>
            </a:r>
            <a:r>
              <a:rPr lang="hr-HR" dirty="0"/>
              <a:t> i fluktuacije radnika.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hr-HR" dirty="0"/>
              <a:t>Podatci prikazuju </a:t>
            </a:r>
            <a:r>
              <a:rPr lang="hr-HR" b="1" dirty="0"/>
              <a:t>usporedbu pojedinih psihosocijalnih rizika na radu s kojima se suočavaju organizacije i radnici</a:t>
            </a:r>
            <a:r>
              <a:rPr lang="hr-HR" dirty="0"/>
              <a:t>, među kojima su vremenski pritisak, loša komunikacija i suradnja te uključenost radnika.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hr-HR" dirty="0"/>
              <a:t>Grafikon prikazuje razvoj psihosocijalnih rizika prisutnih u organizacijama tijekom 2024. i 2019. Ti rizici uključuju: </a:t>
            </a:r>
          </a:p>
          <a:p>
            <a:pPr marL="171450" indent="-171450">
              <a:buFont typeface="Arial" panose="020B0604020202020204" pitchFamily="34" charset="0"/>
              <a:buChar char="•"/>
            </a:pPr>
            <a:r>
              <a:rPr lang="hr-HR" dirty="0"/>
              <a:t>rad sa zahtjevnim kupcima, pacijentima, učenicima itd.</a:t>
            </a:r>
          </a:p>
          <a:p>
            <a:pPr marL="171450" indent="-171450">
              <a:buFont typeface="Arial" panose="020B0604020202020204" pitchFamily="34" charset="0"/>
              <a:buChar char="•"/>
            </a:pPr>
            <a:r>
              <a:rPr lang="hr-HR" dirty="0"/>
              <a:t>vremenski pritisak</a:t>
            </a:r>
          </a:p>
          <a:p>
            <a:pPr marL="171450" indent="-171450">
              <a:buFont typeface="Arial" panose="020B0604020202020204" pitchFamily="34" charset="0"/>
              <a:buChar char="•"/>
            </a:pPr>
            <a:r>
              <a:rPr lang="hr-HR" dirty="0"/>
              <a:t>lošu komunikaciju ili suradnju unutar organizacije </a:t>
            </a:r>
          </a:p>
          <a:p>
            <a:pPr marL="171450" indent="-171450">
              <a:buFont typeface="Arial" panose="020B0604020202020204" pitchFamily="34" charset="0"/>
              <a:buChar char="•"/>
            </a:pPr>
            <a:r>
              <a:rPr lang="hr-HR" dirty="0"/>
              <a:t>dugačko ili neredovito radno vrijeme</a:t>
            </a:r>
          </a:p>
          <a:p>
            <a:pPr marL="171450" indent="-171450">
              <a:buFont typeface="Arial" panose="020B0604020202020204" pitchFamily="34" charset="0"/>
              <a:buChar char="•"/>
            </a:pPr>
            <a:r>
              <a:rPr lang="hr-HR" dirty="0"/>
              <a:t>strah od gubitka posla </a:t>
            </a:r>
          </a:p>
          <a:p>
            <a:pPr marL="0" indent="0">
              <a:buFont typeface="Arial" panose="020B0604020202020204" pitchFamily="34" charset="0"/>
              <a:buNone/>
            </a:pPr>
            <a:r>
              <a:rPr lang="hr-HR" b="1" dirty="0"/>
              <a:t>Izvor</a:t>
            </a:r>
            <a:r>
              <a:rPr lang="hr-HR" dirty="0"/>
              <a:t>: </a:t>
            </a:r>
            <a:r>
              <a:rPr lang="hr-HR" sz="1200" dirty="0">
                <a:solidFill>
                  <a:schemeClr val="tx1"/>
                </a:solidFill>
                <a:effectLst/>
                <a:latin typeface="+mn-lt"/>
                <a:ea typeface="+mn-lt"/>
                <a:cs typeface="+mn-cs"/>
              </a:rPr>
              <a:t>ESENER iz 2024. – Osnova: Poslovni </a:t>
            </a:r>
            <a:r>
              <a:rPr lang="hr-HR" sz="1200" dirty="0" err="1">
                <a:solidFill>
                  <a:schemeClr val="tx1"/>
                </a:solidFill>
                <a:effectLst/>
                <a:latin typeface="+mn-lt"/>
                <a:ea typeface="+mn-lt"/>
                <a:cs typeface="+mn-cs"/>
              </a:rPr>
              <a:t>nastan</a:t>
            </a:r>
            <a:r>
              <a:rPr lang="hr-HR" sz="1200" dirty="0">
                <a:solidFill>
                  <a:schemeClr val="tx1"/>
                </a:solidFill>
                <a:effectLst/>
                <a:latin typeface="+mn-lt"/>
                <a:ea typeface="+mn-lt"/>
                <a:cs typeface="+mn-cs"/>
              </a:rPr>
              <a:t> u zemljama EU-27.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hr-HR" b="1"/>
              <a:t>Kampanja utjelovljuje širi cilj EU-a</a:t>
            </a:r>
            <a:r>
              <a:rPr lang="hr-HR"/>
              <a:t> u pogledu promicanja snažne kulture prevencije i rješavanja problema mentalnog zdravlja na radu: </a:t>
            </a:r>
          </a:p>
          <a:p>
            <a:pPr marL="171450" indent="-171450">
              <a:buFont typeface="Arial" panose="020B0604020202020204" pitchFamily="34" charset="0"/>
              <a:buChar char="•"/>
            </a:pPr>
            <a:r>
              <a:rPr lang="hr-HR" b="0" u="sng">
                <a:hlinkClick r:id="rId3"/>
              </a:rPr>
              <a:t>Strateški okvir EU-a o sigurnosti i zdravlju na radu za razdoblje 2021. – 2027.</a:t>
            </a:r>
          </a:p>
          <a:p>
            <a:pPr marL="171450" indent="-171450">
              <a:buFont typeface="Arial" panose="020B0604020202020204" pitchFamily="34" charset="0"/>
              <a:buChar char="•"/>
            </a:pPr>
            <a:r>
              <a:rPr lang="hr-HR" b="0">
                <a:hlinkClick r:id="rId4"/>
              </a:rPr>
              <a:t>Sveobuhvatni pristup Europske komisije mentalnom zdravlju </a:t>
            </a:r>
          </a:p>
          <a:p>
            <a:endParaRPr lang="en-GB" dirty="0"/>
          </a:p>
          <a:p>
            <a:r>
              <a:rPr lang="hr-HR" sz="1200" b="1">
                <a:solidFill>
                  <a:schemeClr val="tx1"/>
                </a:solidFill>
                <a:effectLst/>
                <a:latin typeface="+mn-lt"/>
                <a:ea typeface="+mn-lt"/>
                <a:cs typeface="+mn-cs"/>
              </a:rPr>
              <a:t>Što se kampanjom želi postići? </a:t>
            </a:r>
          </a:p>
          <a:p>
            <a:r>
              <a:rPr lang="hr-HR" sz="1200" u="sng">
                <a:solidFill>
                  <a:schemeClr val="tx1"/>
                </a:solidFill>
                <a:effectLst/>
                <a:latin typeface="+mn-lt"/>
                <a:ea typeface="+mn-lt"/>
                <a:cs typeface="+mn-cs"/>
                <a:hlinkClick r:id="rId5"/>
              </a:rPr>
              <a:t>Kampanjom za zdrava radna mjesta </a:t>
            </a:r>
            <a:r>
              <a:rPr lang="hr-HR" sz="1200">
                <a:solidFill>
                  <a:schemeClr val="tx1"/>
                </a:solidFill>
                <a:effectLst/>
                <a:latin typeface="+mn-lt"/>
                <a:ea typeface="+mn-lt"/>
                <a:cs typeface="+mn-cs"/>
              </a:rPr>
              <a:t> za razdoblje 2026. – 2028. nastoji se podići svijest o pozitivnom učinku dobrog radnog okruženja na mentalno zdravlje i dobrobit.</a:t>
            </a:r>
          </a:p>
          <a:p>
            <a:r>
              <a:rPr lang="hr-HR" sz="1200">
                <a:solidFill>
                  <a:schemeClr val="tx1"/>
                </a:solidFill>
                <a:effectLst/>
                <a:latin typeface="+mn-lt"/>
                <a:ea typeface="+mn-lt"/>
                <a:cs typeface="+mn-cs"/>
              </a:rPr>
              <a:t> </a:t>
            </a:r>
          </a:p>
          <a:p>
            <a:r>
              <a:rPr lang="hr-HR" sz="1200">
                <a:solidFill>
                  <a:schemeClr val="tx1"/>
                </a:solidFill>
                <a:effectLst/>
                <a:latin typeface="+mn-lt"/>
                <a:ea typeface="+mn-lt"/>
                <a:cs typeface="+mn-cs"/>
              </a:rPr>
              <a:t>Posebni ciljevi uključuju:</a:t>
            </a:r>
          </a:p>
          <a:p>
            <a:pPr marL="171450" lvl="0" indent="-171450">
              <a:buFont typeface="Arial" panose="020B0604020202020204" pitchFamily="34" charset="0"/>
              <a:buChar char="•"/>
            </a:pPr>
            <a:r>
              <a:rPr lang="hr-HR" sz="1200" b="1">
                <a:solidFill>
                  <a:schemeClr val="tx1"/>
                </a:solidFill>
                <a:effectLst/>
                <a:latin typeface="+mn-lt"/>
                <a:ea typeface="+mn-lt"/>
                <a:cs typeface="+mn-cs"/>
              </a:rPr>
              <a:t>promicanje prevencije psihosocijalnih rizika</a:t>
            </a:r>
            <a:r>
              <a:rPr lang="hr-HR" sz="1200">
                <a:solidFill>
                  <a:schemeClr val="tx1"/>
                </a:solidFill>
                <a:effectLst/>
                <a:latin typeface="+mn-lt"/>
                <a:ea typeface="+mn-lt"/>
                <a:cs typeface="+mn-cs"/>
              </a:rPr>
              <a:t> putem odgovarajuće procjene rizika i postupaka upravljanja njima </a:t>
            </a:r>
          </a:p>
          <a:p>
            <a:pPr marL="171450" lvl="0" indent="-171450">
              <a:buFont typeface="Arial" panose="020B0604020202020204" pitchFamily="34" charset="0"/>
              <a:buChar char="•"/>
            </a:pPr>
            <a:r>
              <a:rPr lang="hr-HR" sz="1200" b="1">
                <a:solidFill>
                  <a:schemeClr val="tx1"/>
                </a:solidFill>
                <a:effectLst/>
                <a:latin typeface="+mn-lt"/>
                <a:ea typeface="+mn-lt"/>
                <a:cs typeface="+mn-cs"/>
              </a:rPr>
              <a:t>obuhvaćanje svih sektora</a:t>
            </a:r>
            <a:r>
              <a:rPr lang="hr-HR" sz="1200">
                <a:solidFill>
                  <a:schemeClr val="tx1"/>
                </a:solidFill>
                <a:effectLst/>
                <a:latin typeface="+mn-lt"/>
                <a:ea typeface="+mn-lt"/>
                <a:cs typeface="+mn-cs"/>
              </a:rPr>
              <a:t>, s naglaskom na one u kojima su psihosocijalni rizici široko rašireni i one u kojima su možda manje vidljivi </a:t>
            </a:r>
          </a:p>
          <a:p>
            <a:pPr marL="171450" lvl="0" indent="-171450">
              <a:buFont typeface="Arial" panose="020B0604020202020204" pitchFamily="34" charset="0"/>
              <a:buChar char="•"/>
            </a:pPr>
            <a:r>
              <a:rPr lang="hr-HR" sz="1200" b="1">
                <a:solidFill>
                  <a:schemeClr val="tx1"/>
                </a:solidFill>
                <a:effectLst/>
                <a:latin typeface="+mn-lt"/>
                <a:ea typeface="+mn-lt"/>
                <a:cs typeface="+mn-cs"/>
              </a:rPr>
              <a:t>poticanje suradnje</a:t>
            </a:r>
            <a:r>
              <a:rPr lang="hr-HR" sz="1200">
                <a:solidFill>
                  <a:schemeClr val="tx1"/>
                </a:solidFill>
                <a:effectLst/>
                <a:latin typeface="+mn-lt"/>
                <a:ea typeface="+mn-lt"/>
                <a:cs typeface="+mn-cs"/>
              </a:rPr>
              <a:t> među poslodavcima, rukovoditeljima, nadzornicima, radnicima i njihovim predstavnicima</a:t>
            </a:r>
          </a:p>
          <a:p>
            <a:pPr marL="171450" lvl="0" indent="-171450">
              <a:buFont typeface="Arial" panose="020B0604020202020204" pitchFamily="34" charset="0"/>
              <a:buChar char="•"/>
            </a:pPr>
            <a:r>
              <a:rPr lang="hr-HR" sz="1200" b="1">
                <a:solidFill>
                  <a:schemeClr val="tx1"/>
                </a:solidFill>
                <a:effectLst/>
                <a:latin typeface="+mn-lt"/>
                <a:ea typeface="+mn-lt"/>
                <a:cs typeface="+mn-cs"/>
              </a:rPr>
              <a:t>okupljanje umreženih partnera</a:t>
            </a:r>
            <a:r>
              <a:rPr lang="hr-HR" sz="1200">
                <a:solidFill>
                  <a:schemeClr val="tx1"/>
                </a:solidFill>
                <a:effectLst/>
                <a:latin typeface="+mn-lt"/>
                <a:ea typeface="+mn-lt"/>
                <a:cs typeface="+mn-cs"/>
              </a:rPr>
              <a:t> radi</a:t>
            </a:r>
            <a:r>
              <a:rPr lang="hr-HR" sz="1200" b="1">
                <a:solidFill>
                  <a:schemeClr val="tx1"/>
                </a:solidFill>
                <a:effectLst/>
                <a:latin typeface="+mn-lt"/>
                <a:ea typeface="+mn-lt"/>
                <a:cs typeface="+mn-cs"/>
              </a:rPr>
              <a:t> </a:t>
            </a:r>
            <a:r>
              <a:rPr lang="hr-HR" sz="1200">
                <a:solidFill>
                  <a:schemeClr val="tx1"/>
                </a:solidFill>
                <a:effectLst/>
                <a:latin typeface="+mn-lt"/>
                <a:ea typeface="+mn-lt"/>
                <a:cs typeface="+mn-cs"/>
              </a:rPr>
              <a:t>razmjene informacija i dobrih praksi</a:t>
            </a:r>
            <a:r>
              <a:rPr lang="hr-HR" sz="1200" b="1">
                <a:solidFill>
                  <a:schemeClr val="tx1"/>
                </a:solidFill>
                <a:effectLst/>
                <a:latin typeface="+mn-lt"/>
                <a:ea typeface="+mn-lt"/>
                <a:cs typeface="+mn-cs"/>
              </a:rPr>
              <a:t> </a:t>
            </a:r>
            <a:r>
              <a:rPr lang="hr-HR" sz="1200">
                <a:solidFill>
                  <a:schemeClr val="tx1"/>
                </a:solidFill>
                <a:effectLst/>
                <a:latin typeface="+mn-lt"/>
                <a:ea typeface="+mn-lt"/>
                <a:cs typeface="+mn-cs"/>
              </a:rPr>
              <a:t>o prevenciji psihosocijalnih rizika</a:t>
            </a:r>
          </a:p>
          <a:p>
            <a:pPr marL="171450" lvl="0" indent="-171450">
              <a:buFont typeface="Arial" panose="020B0604020202020204" pitchFamily="34" charset="0"/>
              <a:buChar char="•"/>
            </a:pPr>
            <a:r>
              <a:rPr lang="hr-HR" sz="1200">
                <a:solidFill>
                  <a:schemeClr val="tx1"/>
                </a:solidFill>
                <a:effectLst/>
                <a:latin typeface="+mn-lt"/>
                <a:ea typeface="+mn-lt"/>
                <a:cs typeface="+mn-cs"/>
              </a:rPr>
              <a:t>poticanje </a:t>
            </a:r>
            <a:r>
              <a:rPr lang="hr-HR" sz="1200" b="1">
                <a:solidFill>
                  <a:schemeClr val="tx1"/>
                </a:solidFill>
                <a:effectLst/>
                <a:latin typeface="+mn-lt"/>
                <a:ea typeface="+mn-lt"/>
                <a:cs typeface="+mn-cs"/>
              </a:rPr>
              <a:t>sveobuhvatnog pristupa</a:t>
            </a:r>
            <a:r>
              <a:rPr lang="hr-HR" sz="1200">
                <a:solidFill>
                  <a:schemeClr val="tx1"/>
                </a:solidFill>
                <a:effectLst/>
                <a:latin typeface="+mn-lt"/>
                <a:ea typeface="+mn-lt"/>
                <a:cs typeface="+mn-cs"/>
              </a:rPr>
              <a:t> u kojem se uzimaju u obzir </a:t>
            </a:r>
            <a:r>
              <a:rPr lang="hr-HR" sz="1200" b="1">
                <a:solidFill>
                  <a:schemeClr val="tx1"/>
                </a:solidFill>
                <a:effectLst/>
                <a:latin typeface="+mn-lt"/>
                <a:ea typeface="+mn-lt"/>
                <a:cs typeface="+mn-cs"/>
              </a:rPr>
              <a:t>poveznice između fizičkih i psihosocijalnih rizika i zdravlja radnika</a:t>
            </a:r>
          </a:p>
          <a:p>
            <a:pPr marL="171450" lvl="0" indent="-171450">
              <a:buFont typeface="Arial" panose="020B0604020202020204" pitchFamily="34" charset="0"/>
              <a:buChar char="•"/>
            </a:pPr>
            <a:r>
              <a:rPr lang="hr-HR" sz="1200">
                <a:solidFill>
                  <a:schemeClr val="tx1"/>
                </a:solidFill>
                <a:effectLst/>
                <a:latin typeface="+mn-lt"/>
                <a:ea typeface="+mn-lt"/>
                <a:cs typeface="+mn-cs"/>
              </a:rPr>
              <a:t>isticanje važnosti </a:t>
            </a:r>
            <a:r>
              <a:rPr lang="hr-HR" sz="1200" b="1">
                <a:solidFill>
                  <a:schemeClr val="tx1"/>
                </a:solidFill>
                <a:effectLst/>
                <a:latin typeface="+mn-lt"/>
                <a:ea typeface="+mn-lt"/>
                <a:cs typeface="+mn-cs"/>
              </a:rPr>
              <a:t>podrške</a:t>
            </a:r>
            <a:r>
              <a:rPr lang="hr-HR" sz="1200" b="0">
                <a:solidFill>
                  <a:schemeClr val="tx1"/>
                </a:solidFill>
                <a:effectLst/>
                <a:latin typeface="+mn-lt"/>
                <a:ea typeface="+mn-lt"/>
                <a:cs typeface="+mn-cs"/>
              </a:rPr>
              <a:t>,</a:t>
            </a:r>
            <a:r>
              <a:rPr lang="hr-HR" sz="1200">
                <a:solidFill>
                  <a:schemeClr val="tx1"/>
                </a:solidFill>
                <a:effectLst/>
                <a:latin typeface="+mn-lt"/>
                <a:ea typeface="+mn-lt"/>
                <a:cs typeface="+mn-cs"/>
              </a:rPr>
              <a:t> </a:t>
            </a:r>
            <a:r>
              <a:rPr lang="hr-HR" sz="1200" b="1">
                <a:solidFill>
                  <a:schemeClr val="tx1"/>
                </a:solidFill>
                <a:effectLst/>
                <a:latin typeface="+mn-lt"/>
                <a:ea typeface="+mn-lt"/>
                <a:cs typeface="+mn-cs"/>
              </a:rPr>
              <a:t>dobre komunikacije</a:t>
            </a:r>
            <a:r>
              <a:rPr lang="hr-HR" sz="1200" b="0">
                <a:solidFill>
                  <a:schemeClr val="tx1"/>
                </a:solidFill>
                <a:effectLst/>
                <a:latin typeface="+mn-lt"/>
                <a:ea typeface="+mn-lt"/>
                <a:cs typeface="+mn-cs"/>
              </a:rPr>
              <a:t> i</a:t>
            </a:r>
            <a:r>
              <a:rPr lang="hr-HR" sz="1200">
                <a:solidFill>
                  <a:schemeClr val="tx1"/>
                </a:solidFill>
                <a:effectLst/>
                <a:latin typeface="+mn-lt"/>
                <a:ea typeface="+mn-lt"/>
                <a:cs typeface="+mn-cs"/>
              </a:rPr>
              <a:t> </a:t>
            </a:r>
            <a:r>
              <a:rPr lang="hr-HR" sz="1200" b="1">
                <a:solidFill>
                  <a:schemeClr val="tx1"/>
                </a:solidFill>
                <a:effectLst/>
                <a:latin typeface="+mn-lt"/>
                <a:ea typeface="+mn-lt"/>
                <a:cs typeface="+mn-cs"/>
              </a:rPr>
              <a:t>organizacije rada</a:t>
            </a:r>
            <a:r>
              <a:rPr lang="hr-HR" sz="1200">
                <a:solidFill>
                  <a:schemeClr val="tx1"/>
                </a:solidFill>
                <a:effectLst/>
                <a:latin typeface="+mn-lt"/>
                <a:ea typeface="+mn-lt"/>
                <a:cs typeface="+mn-cs"/>
              </a:rPr>
              <a:t> te povoljne društvene klime za stvaranje zdravog radnog okruženja.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hr-HR" sz="1200">
                <a:solidFill>
                  <a:schemeClr val="tx1"/>
                </a:solidFill>
                <a:effectLst/>
                <a:latin typeface="+mn-lt"/>
                <a:ea typeface="+mn-lt"/>
                <a:cs typeface="+mn-cs"/>
              </a:rPr>
              <a:t>Najučinkovitiji način rješavanja psihosocijalnih rizika na radu </a:t>
            </a:r>
            <a:r>
              <a:rPr lang="hr-HR" sz="1200" b="1">
                <a:solidFill>
                  <a:schemeClr val="tx1"/>
                </a:solidFill>
                <a:effectLst/>
                <a:latin typeface="+mn-lt"/>
                <a:ea typeface="+mn-lt"/>
                <a:cs typeface="+mn-cs"/>
              </a:rPr>
              <a:t>je uvođenje procjene psihosocijalnih rizika i upravljanja njima u opće prakse u području sigurnosti i zdravlja na radu</a:t>
            </a:r>
            <a:r>
              <a:rPr lang="hr-HR" sz="1200" b="0">
                <a:solidFill>
                  <a:schemeClr val="tx1"/>
                </a:solidFill>
                <a:effectLst/>
                <a:latin typeface="+mn-lt"/>
                <a:ea typeface="+mn-lt"/>
                <a:cs typeface="+mn-cs"/>
              </a:rPr>
              <a:t>s pomoću</a:t>
            </a:r>
            <a:r>
              <a:rPr lang="hr-HR" sz="1200">
                <a:solidFill>
                  <a:schemeClr val="tx1"/>
                </a:solidFill>
                <a:effectLst/>
                <a:latin typeface="+mn-lt"/>
                <a:ea typeface="+mn-lt"/>
                <a:cs typeface="+mn-cs"/>
              </a:rPr>
              <a:t>:</a:t>
            </a:r>
          </a:p>
          <a:p>
            <a:pPr marL="171450" indent="-171450">
              <a:buFont typeface="Arial" panose="020B0604020202020204" pitchFamily="34" charset="0"/>
              <a:buChar char="•"/>
            </a:pPr>
            <a:r>
              <a:rPr lang="hr-HR" sz="1200">
                <a:solidFill>
                  <a:schemeClr val="tx1"/>
                </a:solidFill>
                <a:effectLst/>
                <a:latin typeface="+mn-lt"/>
                <a:ea typeface="+mn-lt"/>
                <a:cs typeface="+mn-cs"/>
              </a:rPr>
              <a:t>provođenja sustavnih procjena</a:t>
            </a:r>
          </a:p>
          <a:p>
            <a:pPr marL="171450" indent="-171450">
              <a:buFont typeface="Arial" panose="020B0604020202020204" pitchFamily="34" charset="0"/>
              <a:buChar char="•"/>
            </a:pPr>
            <a:r>
              <a:rPr lang="hr-HR" sz="1200">
                <a:solidFill>
                  <a:schemeClr val="tx1"/>
                </a:solidFill>
                <a:effectLst/>
                <a:latin typeface="+mn-lt"/>
                <a:ea typeface="+mn-lt"/>
                <a:cs typeface="+mn-cs"/>
              </a:rPr>
              <a:t>uključivanja radnika i njihovih predstavnika</a:t>
            </a:r>
          </a:p>
          <a:p>
            <a:pPr marL="171450" indent="-171450">
              <a:buFont typeface="Arial" panose="020B0604020202020204" pitchFamily="34" charset="0"/>
              <a:buChar char="•"/>
            </a:pPr>
            <a:r>
              <a:rPr lang="hr-HR" sz="1200">
                <a:solidFill>
                  <a:schemeClr val="tx1"/>
                </a:solidFill>
                <a:effectLst/>
                <a:latin typeface="+mn-lt"/>
                <a:ea typeface="+mn-lt"/>
                <a:cs typeface="+mn-cs"/>
              </a:rPr>
              <a:t>postavljanja jasnih prioriteta i</a:t>
            </a:r>
          </a:p>
          <a:p>
            <a:pPr marL="171450" indent="-171450">
              <a:buFont typeface="Arial" panose="020B0604020202020204" pitchFamily="34" charset="0"/>
              <a:buChar char="•"/>
            </a:pPr>
            <a:r>
              <a:rPr lang="hr-HR" sz="1200">
                <a:solidFill>
                  <a:schemeClr val="tx1"/>
                </a:solidFill>
                <a:effectLst/>
                <a:latin typeface="+mn-lt"/>
                <a:ea typeface="+mn-lt"/>
                <a:cs typeface="+mn-cs"/>
              </a:rPr>
              <a:t>nastavljanja akcijskih planova i evaluacija. </a:t>
            </a:r>
          </a:p>
          <a:p>
            <a:pPr marL="0" indent="0">
              <a:buFont typeface="Arial" panose="020B0604020202020204" pitchFamily="34" charset="0"/>
              <a:buNone/>
            </a:pPr>
            <a:r>
              <a:rPr lang="hr-HR" sz="1200" b="1">
                <a:solidFill>
                  <a:schemeClr val="tx1"/>
                </a:solidFill>
                <a:effectLst/>
                <a:latin typeface="+mn-lt"/>
                <a:ea typeface="+mn-lt"/>
                <a:cs typeface="+mn-cs"/>
              </a:rPr>
              <a:t>Čvrsto vodstvo od ključne je važnosti</a:t>
            </a:r>
            <a:r>
              <a:rPr lang="hr-HR" sz="1200">
                <a:solidFill>
                  <a:schemeClr val="tx1"/>
                </a:solidFill>
                <a:effectLst/>
                <a:latin typeface="+mn-lt"/>
                <a:ea typeface="+mn-lt"/>
                <a:cs typeface="+mn-cs"/>
              </a:rPr>
              <a:t>. Rukovoditelji moraju biti osposobljeni za utvrđivanje rizika i poticanje kulture rada kojom se podupiru radnici.</a:t>
            </a:r>
          </a:p>
          <a:p>
            <a:endParaRPr lang="en-GB" sz="1200" kern="1200" dirty="0">
              <a:solidFill>
                <a:schemeClr val="tx1"/>
              </a:solidFill>
              <a:effectLst/>
              <a:latin typeface="+mn-lt"/>
              <a:ea typeface="+mn-ea"/>
              <a:cs typeface="+mn-cs"/>
            </a:endParaRPr>
          </a:p>
          <a:p>
            <a:r>
              <a:rPr lang="hr-HR" sz="1200">
                <a:solidFill>
                  <a:schemeClr val="tx1"/>
                </a:solidFill>
                <a:effectLst/>
                <a:latin typeface="+mn-lt"/>
                <a:ea typeface="+mn-lt"/>
                <a:cs typeface="+mn-cs"/>
              </a:rPr>
              <a:t>U svrhu </a:t>
            </a:r>
            <a:r>
              <a:rPr lang="hr-HR" sz="1200" b="1">
                <a:solidFill>
                  <a:schemeClr val="tx1"/>
                </a:solidFill>
                <a:effectLst/>
                <a:latin typeface="+mn-lt"/>
                <a:ea typeface="+mn-lt"/>
                <a:cs typeface="+mn-cs"/>
              </a:rPr>
              <a:t>sprečavanja uznemiravanja, seksualnog uznemiravanja i nasilja</a:t>
            </a:r>
            <a:r>
              <a:rPr lang="hr-HR" sz="1200">
                <a:solidFill>
                  <a:schemeClr val="tx1"/>
                </a:solidFill>
                <a:effectLst/>
                <a:latin typeface="+mn-lt"/>
                <a:ea typeface="+mn-lt"/>
                <a:cs typeface="+mn-cs"/>
              </a:rPr>
              <a:t> te </a:t>
            </a:r>
            <a:r>
              <a:rPr lang="hr-HR" sz="1200" b="1">
                <a:solidFill>
                  <a:schemeClr val="tx1"/>
                </a:solidFill>
                <a:effectLst/>
                <a:latin typeface="+mn-lt"/>
                <a:ea typeface="+mn-lt"/>
                <a:cs typeface="+mn-cs"/>
              </a:rPr>
              <a:t>rješavanja temeljnih uzroka tih rizika</a:t>
            </a:r>
            <a:r>
              <a:rPr lang="hr-HR" sz="1200">
                <a:solidFill>
                  <a:schemeClr val="tx1"/>
                </a:solidFill>
                <a:effectLst/>
                <a:latin typeface="+mn-lt"/>
                <a:ea typeface="+mn-lt"/>
                <a:cs typeface="+mn-cs"/>
              </a:rPr>
              <a:t>, organizacije moraju: </a:t>
            </a:r>
          </a:p>
          <a:p>
            <a:pPr marL="171450" indent="-171450">
              <a:buFont typeface="Arial" panose="020B0604020202020204" pitchFamily="34" charset="0"/>
              <a:buChar char="•"/>
            </a:pPr>
            <a:r>
              <a:rPr lang="hr-HR" sz="1200">
                <a:solidFill>
                  <a:schemeClr val="tx1"/>
                </a:solidFill>
                <a:effectLst/>
                <a:latin typeface="+mn-lt"/>
                <a:ea typeface="+mn-lt"/>
                <a:cs typeface="+mn-cs"/>
              </a:rPr>
              <a:t>uzeti u obzir psihosocijalno radno okruženje, osobito organizacijsku kulturu i stil vođenja </a:t>
            </a:r>
          </a:p>
          <a:p>
            <a:pPr marL="171450" indent="-171450">
              <a:buFont typeface="Arial" panose="020B0604020202020204" pitchFamily="34" charset="0"/>
              <a:buChar char="•"/>
            </a:pPr>
            <a:r>
              <a:rPr lang="hr-HR" sz="1200">
                <a:solidFill>
                  <a:schemeClr val="tx1"/>
                </a:solidFill>
                <a:effectLst/>
                <a:latin typeface="+mn-lt"/>
                <a:ea typeface="+mn-lt"/>
                <a:cs typeface="+mn-cs"/>
              </a:rPr>
              <a:t>promicati politiku nulte tolerancije na neprimjereno ponašanje, uz jasnu komunikaciju i inicijative za podizanje svijesti te dobro definirane postupke prijavljivanja i disciplinske postupke.</a:t>
            </a:r>
          </a:p>
          <a:p>
            <a:endParaRPr lang="en-GB" sz="1200" kern="1200" dirty="0">
              <a:solidFill>
                <a:schemeClr val="tx1"/>
              </a:solidFill>
              <a:effectLst/>
              <a:latin typeface="+mn-lt"/>
              <a:ea typeface="+mn-ea"/>
              <a:cs typeface="+mn-cs"/>
            </a:endParaRPr>
          </a:p>
          <a:p>
            <a:r>
              <a:rPr lang="hr-HR" sz="1200">
                <a:solidFill>
                  <a:schemeClr val="tx1"/>
                </a:solidFill>
                <a:effectLst/>
                <a:latin typeface="+mn-lt"/>
                <a:ea typeface="+mn-lt"/>
                <a:cs typeface="+mn-cs"/>
              </a:rPr>
              <a:t>Za rješavanje problema </a:t>
            </a:r>
            <a:r>
              <a:rPr lang="hr-HR" sz="1200" b="1">
                <a:solidFill>
                  <a:schemeClr val="tx1"/>
                </a:solidFill>
                <a:effectLst/>
                <a:latin typeface="+mn-lt"/>
                <a:ea typeface="+mn-lt"/>
                <a:cs typeface="+mn-cs"/>
              </a:rPr>
              <a:t>fizičkih rizika i mentalnog zdravlja</a:t>
            </a:r>
            <a:r>
              <a:rPr lang="hr-HR" sz="1200">
                <a:solidFill>
                  <a:schemeClr val="tx1"/>
                </a:solidFill>
                <a:effectLst/>
                <a:latin typeface="+mn-lt"/>
                <a:ea typeface="+mn-lt"/>
                <a:cs typeface="+mn-cs"/>
              </a:rPr>
              <a:t> potrebno je razmisliti o radnom okruženju u cjelini. Postoje brojne interakcije između fizičkih i psihosocijalnih rizika. Primjerice, psihosocijalni rizici na radu mogu biti povezani s nesrećama i poremećajima mišićno-koštanog sustava. </a:t>
            </a:r>
          </a:p>
          <a:p>
            <a:endParaRPr lang="en-GB" sz="1200" kern="1200" dirty="0">
              <a:solidFill>
                <a:schemeClr val="tx1"/>
              </a:solidFill>
              <a:effectLst/>
              <a:latin typeface="+mn-lt"/>
              <a:ea typeface="+mn-ea"/>
              <a:cs typeface="+mn-cs"/>
            </a:endParaRPr>
          </a:p>
          <a:p>
            <a:r>
              <a:rPr lang="hr-HR" sz="1200">
                <a:solidFill>
                  <a:schemeClr val="tx1"/>
                </a:solidFill>
                <a:effectLst/>
                <a:latin typeface="+mn-lt"/>
                <a:ea typeface="+mn-lt"/>
                <a:cs typeface="+mn-cs"/>
              </a:rPr>
              <a:t>Posebnu pozornost treba posvetiti </a:t>
            </a:r>
            <a:r>
              <a:rPr lang="hr-HR" sz="1200" b="1">
                <a:solidFill>
                  <a:schemeClr val="tx1"/>
                </a:solidFill>
                <a:effectLst/>
                <a:latin typeface="+mn-lt"/>
                <a:ea typeface="+mn-lt"/>
                <a:cs typeface="+mn-cs"/>
              </a:rPr>
              <a:t>sektoru zdravstva i socijalne skrbi</a:t>
            </a:r>
            <a:r>
              <a:rPr lang="hr-HR" sz="1200">
                <a:solidFill>
                  <a:schemeClr val="tx1"/>
                </a:solidFill>
                <a:effectLst/>
                <a:latin typeface="+mn-lt"/>
                <a:ea typeface="+mn-lt"/>
                <a:cs typeface="+mn-cs"/>
              </a:rPr>
              <a:t> zbog velikog radnog opterećenja, emocionalnog pritiska i povećane izloženosti nasilju. </a:t>
            </a:r>
          </a:p>
          <a:p>
            <a:endParaRPr lang="en-GB" sz="1200" kern="1200" dirty="0">
              <a:solidFill>
                <a:schemeClr val="tx1"/>
              </a:solidFill>
              <a:effectLst/>
              <a:latin typeface="+mn-lt"/>
              <a:ea typeface="+mn-ea"/>
              <a:cs typeface="+mn-cs"/>
            </a:endParaRPr>
          </a:p>
          <a:p>
            <a:r>
              <a:rPr lang="hr-HR" sz="1200">
                <a:solidFill>
                  <a:schemeClr val="tx1"/>
                </a:solidFill>
                <a:effectLst/>
                <a:latin typeface="+mn-lt"/>
                <a:ea typeface="+mn-lt"/>
                <a:cs typeface="+mn-cs"/>
              </a:rPr>
              <a:t>Konačno, podrška </a:t>
            </a:r>
            <a:r>
              <a:rPr lang="hr-HR" sz="1200" b="1">
                <a:solidFill>
                  <a:schemeClr val="tx1"/>
                </a:solidFill>
                <a:effectLst/>
                <a:latin typeface="+mn-lt"/>
                <a:ea typeface="+mn-lt"/>
                <a:cs typeface="+mn-cs"/>
              </a:rPr>
              <a:t>mentalnom zdravlju</a:t>
            </a:r>
            <a:r>
              <a:rPr lang="hr-HR" sz="1200">
                <a:solidFill>
                  <a:schemeClr val="tx1"/>
                </a:solidFill>
                <a:effectLst/>
                <a:latin typeface="+mn-lt"/>
                <a:ea typeface="+mn-lt"/>
                <a:cs typeface="+mn-cs"/>
              </a:rPr>
              <a:t> podrazumijeva poticanje otvorenog dijaloga, borbu protiv stigmatizacije i osiguravanje rane intervencije te učinkovitih postupaka za povratak na posao. </a:t>
            </a:r>
            <a:r>
              <a:rPr lang="hr-HR" sz="1200" b="1">
                <a:solidFill>
                  <a:schemeClr val="tx1"/>
                </a:solidFill>
                <a:effectLst/>
                <a:latin typeface="+mn-lt"/>
                <a:ea typeface="+mn-lt"/>
                <a:cs typeface="+mn-cs"/>
              </a:rPr>
              <a:t>Suradnja</a:t>
            </a:r>
            <a:r>
              <a:rPr lang="hr-HR" sz="1200">
                <a:solidFill>
                  <a:schemeClr val="tx1"/>
                </a:solidFill>
                <a:effectLst/>
                <a:latin typeface="+mn-lt"/>
                <a:ea typeface="+mn-lt"/>
                <a:cs typeface="+mn-cs"/>
              </a:rPr>
              <a:t> rukovoditelja, zdravstvenih djelatnika i radnika </a:t>
            </a:r>
            <a:r>
              <a:rPr lang="hr-HR" sz="1200" b="1">
                <a:solidFill>
                  <a:schemeClr val="tx1"/>
                </a:solidFill>
                <a:effectLst/>
                <a:latin typeface="+mn-lt"/>
                <a:ea typeface="+mn-lt"/>
                <a:cs typeface="+mn-cs"/>
              </a:rPr>
              <a:t>ključna je za dugoročnu dobrobit</a:t>
            </a:r>
            <a:r>
              <a:rPr lang="hr-HR" sz="120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200" b="1" i="0">
                <a:solidFill>
                  <a:schemeClr val="tx1"/>
                </a:solidFill>
                <a:effectLst/>
                <a:latin typeface="+mn-lt"/>
                <a:ea typeface="+mn-lt"/>
                <a:cs typeface="+mn-cs"/>
              </a:rPr>
              <a:t>Upravljanje psihosocijalnim rizicima nije stvar izbora</a:t>
            </a:r>
            <a:r>
              <a:rPr lang="hr-HR" sz="1200" b="0" i="0">
                <a:solidFill>
                  <a:schemeClr val="tx1"/>
                </a:solidFill>
                <a:effectLst/>
                <a:latin typeface="+mn-lt"/>
                <a:ea typeface="+mn-lt"/>
                <a:cs typeface="+mn-cs"/>
              </a:rPr>
              <a:t>.</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Poslodavci imaju </a:t>
            </a:r>
            <a:r>
              <a:rPr lang="hr-HR" sz="1200" b="1" i="0">
                <a:solidFill>
                  <a:schemeClr val="tx1"/>
                </a:solidFill>
                <a:effectLst/>
                <a:latin typeface="+mn-lt"/>
                <a:ea typeface="+mn-lt"/>
                <a:cs typeface="+mn-cs"/>
              </a:rPr>
              <a:t>pravnu obvezu štititi zdravlje i sigurnost radnika</a:t>
            </a:r>
            <a:r>
              <a:rPr lang="hr-HR" sz="1200" b="0" i="0">
                <a:solidFill>
                  <a:schemeClr val="tx1"/>
                </a:solidFill>
                <a:effectLst/>
                <a:latin typeface="+mn-lt"/>
                <a:ea typeface="+mn-lt"/>
                <a:cs typeface="+mn-cs"/>
              </a:rPr>
              <a:t>, a to izričito uključuje mentalno zdravlje kao sastavni dio sigurnosti i zdravlja na radu.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0" i="0">
                <a:solidFill>
                  <a:schemeClr val="tx1"/>
                </a:solidFill>
                <a:effectLst/>
                <a:latin typeface="+mn-lt"/>
                <a:ea typeface="+mn-lt"/>
                <a:cs typeface="+mn-cs"/>
              </a:rPr>
              <a:t>Međutim, i dalje postoji očit</a:t>
            </a:r>
            <a:r>
              <a:rPr lang="hr-HR" sz="1200" i="0">
                <a:solidFill>
                  <a:schemeClr val="tx1"/>
                </a:solidFill>
                <a:effectLst/>
                <a:latin typeface="+mn-lt"/>
                <a:ea typeface="+mn-lt"/>
                <a:cs typeface="+mn-cs"/>
              </a:rPr>
              <a:t> </a:t>
            </a:r>
            <a:r>
              <a:rPr lang="hr-HR" sz="1200" b="1" i="0">
                <a:solidFill>
                  <a:schemeClr val="tx1"/>
                </a:solidFill>
                <a:effectLst/>
                <a:latin typeface="+mn-lt"/>
                <a:ea typeface="+mn-lt"/>
                <a:cs typeface="+mn-cs"/>
              </a:rPr>
              <a:t>jaz između te obveze i prakse na terenu</a:t>
            </a:r>
            <a:r>
              <a:rPr lang="hr-HR" sz="1200" b="0" i="0">
                <a:solidFill>
                  <a:schemeClr val="tx1"/>
                </a:solidFill>
                <a:effectLst/>
                <a:latin typeface="+mn-lt"/>
                <a:ea typeface="+mn-lt"/>
                <a:cs typeface="+mn-cs"/>
              </a:rPr>
              <a:t>.</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Podatci pokazuju da</a:t>
            </a:r>
            <a:r>
              <a:rPr lang="hr-HR" sz="1200" i="0">
                <a:solidFill>
                  <a:schemeClr val="tx1"/>
                </a:solidFill>
                <a:effectLst/>
                <a:latin typeface="+mn-lt"/>
                <a:ea typeface="+mn-lt"/>
                <a:cs typeface="+mn-cs"/>
              </a:rPr>
              <a:t> </a:t>
            </a:r>
            <a:r>
              <a:rPr lang="hr-HR" sz="1200" b="1" i="0">
                <a:solidFill>
                  <a:schemeClr val="tx1"/>
                </a:solidFill>
                <a:effectLst/>
                <a:latin typeface="+mn-lt"/>
                <a:ea typeface="+mn-lt"/>
                <a:cs typeface="+mn-cs"/>
              </a:rPr>
              <a:t>samo oko 39 % poduzeća navodi da ima akcijski plan za sprečavanje stresa povezanog s radom</a:t>
            </a:r>
            <a:r>
              <a:rPr lang="hr-HR" sz="1200" b="0" i="0">
                <a:solidFill>
                  <a:schemeClr val="tx1"/>
                </a:solidFill>
                <a:effectLst/>
                <a:latin typeface="+mn-lt"/>
                <a:ea typeface="+mn-lt"/>
                <a:cs typeface="+mn-cs"/>
              </a:rPr>
              <a:t>, što upućuje na to da strukturirani pristupi još uvijek nisu rašireni.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0" i="0">
                <a:solidFill>
                  <a:schemeClr val="tx1"/>
                </a:solidFill>
                <a:effectLst/>
                <a:latin typeface="+mn-lt"/>
                <a:ea typeface="+mn-lt"/>
                <a:cs typeface="+mn-cs"/>
              </a:rPr>
              <a:t>Time se naglašava važan izazov u pogledu uvođenja mjera</a:t>
            </a:r>
            <a:r>
              <a:rPr lang="hr-HR" sz="1200" b="0" i="1">
                <a:solidFill>
                  <a:schemeClr val="tx1"/>
                </a:solidFill>
                <a:effectLst/>
                <a:latin typeface="+mn-lt"/>
                <a:ea typeface="+mn-lt"/>
                <a:cs typeface="+mn-cs"/>
              </a:rPr>
              <a:t>.</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Iako</a:t>
            </a:r>
            <a:r>
              <a:rPr lang="hr-HR" sz="1200" b="0">
                <a:solidFill>
                  <a:schemeClr val="tx1"/>
                </a:solidFill>
                <a:effectLst/>
                <a:latin typeface="+mn-lt"/>
                <a:ea typeface="+mn-lt"/>
                <a:cs typeface="+mn-cs"/>
              </a:rPr>
              <a:t> </a:t>
            </a:r>
            <a:r>
              <a:rPr lang="hr-HR" sz="1200" b="1" i="0">
                <a:solidFill>
                  <a:schemeClr val="tx1"/>
                </a:solidFill>
                <a:effectLst/>
                <a:latin typeface="+mn-lt"/>
                <a:ea typeface="+mn-lt"/>
                <a:cs typeface="+mn-cs"/>
              </a:rPr>
              <a:t>organizacije</a:t>
            </a:r>
            <a:r>
              <a:rPr lang="hr-HR" sz="1200" b="0" i="0">
                <a:solidFill>
                  <a:schemeClr val="tx1"/>
                </a:solidFill>
                <a:effectLst/>
                <a:latin typeface="+mn-lt"/>
                <a:ea typeface="+mn-lt"/>
                <a:cs typeface="+mn-cs"/>
              </a:rPr>
              <a:t> mogu</a:t>
            </a:r>
            <a:r>
              <a:rPr lang="hr-HR" sz="1200" i="0">
                <a:solidFill>
                  <a:schemeClr val="tx1"/>
                </a:solidFill>
                <a:effectLst/>
                <a:latin typeface="+mn-lt"/>
                <a:ea typeface="+mn-lt"/>
                <a:cs typeface="+mn-cs"/>
              </a:rPr>
              <a:t> </a:t>
            </a:r>
            <a:r>
              <a:rPr lang="hr-HR" sz="1200" b="1" i="0">
                <a:solidFill>
                  <a:schemeClr val="tx1"/>
                </a:solidFill>
                <a:effectLst/>
                <a:latin typeface="+mn-lt"/>
                <a:ea typeface="+mn-lt"/>
                <a:cs typeface="+mn-cs"/>
              </a:rPr>
              <a:t>prepoznati psihosocijalne rizike</a:t>
            </a:r>
            <a:r>
              <a:rPr lang="hr-HR" sz="1200" b="0" i="0">
                <a:solidFill>
                  <a:schemeClr val="tx1"/>
                </a:solidFill>
                <a:effectLst/>
                <a:latin typeface="+mn-lt"/>
                <a:ea typeface="+mn-lt"/>
                <a:cs typeface="+mn-cs"/>
              </a:rPr>
              <a:t>,</a:t>
            </a:r>
            <a:r>
              <a:rPr lang="hr-HR" sz="1200" i="0">
                <a:solidFill>
                  <a:schemeClr val="tx1"/>
                </a:solidFill>
                <a:effectLst/>
                <a:latin typeface="+mn-lt"/>
                <a:ea typeface="+mn-lt"/>
                <a:cs typeface="+mn-cs"/>
              </a:rPr>
              <a:t> </a:t>
            </a:r>
            <a:r>
              <a:rPr lang="hr-HR" sz="1200" b="1" i="0">
                <a:solidFill>
                  <a:schemeClr val="tx1"/>
                </a:solidFill>
                <a:effectLst/>
                <a:latin typeface="+mn-lt"/>
                <a:ea typeface="+mn-lt"/>
                <a:cs typeface="+mn-cs"/>
              </a:rPr>
              <a:t>često im nedostaju sustavne i formalizirane</a:t>
            </a:r>
            <a:r>
              <a:rPr lang="hr-HR" sz="1200" i="0">
                <a:solidFill>
                  <a:schemeClr val="tx1"/>
                </a:solidFill>
                <a:effectLst/>
                <a:latin typeface="+mn-lt"/>
                <a:ea typeface="+mn-lt"/>
                <a:cs typeface="+mn-cs"/>
              </a:rPr>
              <a:t> </a:t>
            </a:r>
            <a:r>
              <a:rPr lang="hr-HR" sz="1200" b="0" i="0">
                <a:solidFill>
                  <a:schemeClr val="tx1"/>
                </a:solidFill>
                <a:effectLst/>
                <a:latin typeface="+mn-lt"/>
                <a:ea typeface="+mn-lt"/>
                <a:cs typeface="+mn-cs"/>
              </a:rPr>
              <a:t>mjere za njihovo </a:t>
            </a:r>
            <a:r>
              <a:rPr lang="hr-HR" sz="1200" i="0">
                <a:solidFill>
                  <a:schemeClr val="tx1"/>
                </a:solidFill>
                <a:effectLst/>
                <a:latin typeface="+mn-lt"/>
                <a:ea typeface="+mn-lt"/>
                <a:cs typeface="+mn-cs"/>
              </a:rPr>
              <a:t>učinkovito</a:t>
            </a:r>
            <a:r>
              <a:rPr lang="hr-HR" sz="1200" b="1" i="0">
                <a:solidFill>
                  <a:schemeClr val="tx1"/>
                </a:solidFill>
                <a:effectLst/>
                <a:latin typeface="+mn-lt"/>
                <a:ea typeface="+mn-lt"/>
                <a:cs typeface="+mn-cs"/>
              </a:rPr>
              <a:t> rješavanje</a:t>
            </a:r>
            <a:r>
              <a:rPr lang="hr-HR" sz="1200" b="0" i="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0" i="0">
                <a:solidFill>
                  <a:schemeClr val="tx1"/>
                </a:solidFill>
                <a:effectLst/>
                <a:latin typeface="+mn-lt"/>
                <a:ea typeface="+mn-lt"/>
                <a:cs typeface="+mn-cs"/>
              </a:rPr>
              <a:t>Osim toga, situacija </a:t>
            </a:r>
            <a:r>
              <a:rPr lang="hr-HR" sz="1200" b="1" i="0">
                <a:solidFill>
                  <a:schemeClr val="tx1"/>
                </a:solidFill>
                <a:effectLst/>
                <a:latin typeface="+mn-lt"/>
                <a:ea typeface="+mn-lt"/>
                <a:cs typeface="+mn-cs"/>
              </a:rPr>
              <a:t>nije ujednačena diljem Europe</a:t>
            </a:r>
            <a:r>
              <a:rPr lang="hr-HR" sz="1200" b="0" i="0">
                <a:solidFill>
                  <a:schemeClr val="tx1"/>
                </a:solidFill>
                <a:effectLst/>
                <a:latin typeface="+mn-lt"/>
                <a:ea typeface="+mn-lt"/>
                <a:cs typeface="+mn-cs"/>
              </a:rPr>
              <a:t>.</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Dokazi pokazuju da se razine osviještenosti</a:t>
            </a:r>
            <a:r>
              <a:rPr lang="hr-HR" sz="1200" b="1" i="0">
                <a:solidFill>
                  <a:schemeClr val="tx1"/>
                </a:solidFill>
                <a:effectLst/>
                <a:latin typeface="+mn-lt"/>
                <a:ea typeface="+mn-lt"/>
                <a:cs typeface="+mn-cs"/>
              </a:rPr>
              <a:t>, kapaciteti </a:t>
            </a:r>
            <a:r>
              <a:rPr lang="hr-HR" sz="1200" b="0" i="0">
                <a:solidFill>
                  <a:schemeClr val="tx1"/>
                </a:solidFill>
                <a:effectLst/>
                <a:latin typeface="+mn-lt"/>
                <a:ea typeface="+mn-lt"/>
                <a:cs typeface="+mn-cs"/>
              </a:rPr>
              <a:t>i </a:t>
            </a:r>
            <a:r>
              <a:rPr lang="hr-HR" sz="1200" b="1" i="0">
                <a:solidFill>
                  <a:schemeClr val="tx1"/>
                </a:solidFill>
                <a:effectLst/>
                <a:latin typeface="+mn-lt"/>
                <a:ea typeface="+mn-lt"/>
                <a:cs typeface="+mn-cs"/>
              </a:rPr>
              <a:t> provedba preventivnih mjera uvelike razlikuju među sektorima, veličinama poduzeća i državama članicama EU-a </a:t>
            </a:r>
            <a:r>
              <a:rPr lang="hr-HR" sz="1200" b="0" i="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1">
                <a:solidFill>
                  <a:srgbClr val="000000"/>
                </a:solidFill>
                <a:effectLst/>
                <a:latin typeface="+mn-lt"/>
                <a:ea typeface="+mn-lt"/>
                <a:cs typeface="ArialMT"/>
              </a:rPr>
              <a:t>Postoji potreba za podizanjem svijesti </a:t>
            </a:r>
            <a:r>
              <a:rPr lang="hr-HR" sz="1200">
                <a:solidFill>
                  <a:srgbClr val="000000"/>
                </a:solidFill>
                <a:effectLst/>
                <a:latin typeface="+mn-lt"/>
                <a:ea typeface="+mn-lt"/>
                <a:cs typeface="ArialMT"/>
              </a:rPr>
              <a:t>u svim sektorima i na svim radnim mjestima </a:t>
            </a:r>
            <a:r>
              <a:rPr lang="hr-HR" sz="1200" b="1">
                <a:solidFill>
                  <a:srgbClr val="000000"/>
                </a:solidFill>
                <a:effectLst/>
                <a:latin typeface="+mn-lt"/>
                <a:ea typeface="+mn-lt"/>
                <a:cs typeface="ArialMT"/>
              </a:rPr>
              <a:t>o tome što su to psihosocijalni rizici </a:t>
            </a:r>
            <a:r>
              <a:rPr lang="hr-HR" sz="1200">
                <a:solidFill>
                  <a:srgbClr val="000000"/>
                </a:solidFill>
                <a:effectLst/>
                <a:latin typeface="+mn-lt"/>
                <a:ea typeface="+mn-lt"/>
                <a:cs typeface="ArialMT"/>
              </a:rPr>
              <a:t>i za povećanjem razumijevanja da je </a:t>
            </a:r>
            <a:r>
              <a:rPr lang="hr-HR" sz="1200" b="1">
                <a:solidFill>
                  <a:srgbClr val="000000"/>
                </a:solidFill>
                <a:effectLst/>
                <a:latin typeface="+mn-lt"/>
                <a:ea typeface="+mn-lt"/>
                <a:cs typeface="ArialMT"/>
              </a:rPr>
              <a:t>rješavanje psihosocijalnih rizika sastavni dio upravljanja sigurnošću i zdravljem na radu</a:t>
            </a:r>
            <a:r>
              <a:rPr lang="hr-HR" sz="1200">
                <a:solidFill>
                  <a:srgbClr val="000000"/>
                </a:solidFill>
                <a:effectLst/>
                <a:latin typeface="+mn-lt"/>
                <a:ea typeface="+mn-lt"/>
                <a:cs typeface="ArialMT"/>
              </a:rPr>
              <a:t>. </a:t>
            </a:r>
          </a:p>
          <a:p>
            <a:pPr marL="0" indent="0">
              <a:buNone/>
            </a:pPr>
            <a:endParaRPr lang="en-US" sz="1200" b="0" dirty="0"/>
          </a:p>
          <a:p>
            <a:pPr marL="0" indent="0">
              <a:buNone/>
            </a:pPr>
            <a:r>
              <a:rPr lang="hr-HR" sz="1200" b="0"/>
              <a:t>Neki aspekti zaslužuju posebnu pozornost i bit će obrađeni u kampanji: </a:t>
            </a:r>
          </a:p>
          <a:p>
            <a:pPr marL="171450" indent="-171450">
              <a:buFont typeface="Arial" panose="020B0604020202020204" pitchFamily="34" charset="0"/>
              <a:buChar char="•"/>
            </a:pPr>
            <a:r>
              <a:rPr lang="hr-HR" sz="1200" b="1"/>
              <a:t>psihosocijalni rizici koji nerazmjerno utječu na određene skupine</a:t>
            </a:r>
          </a:p>
          <a:p>
            <a:pPr marL="171450" indent="-171450">
              <a:buFont typeface="Arial" panose="020B0604020202020204" pitchFamily="34" charset="0"/>
              <a:buChar char="•"/>
            </a:pPr>
            <a:r>
              <a:rPr lang="hr-HR" sz="1200" b="0"/>
              <a:t>specifični</a:t>
            </a:r>
            <a:r>
              <a:rPr lang="hr-HR" sz="1200" b="1"/>
              <a:t> sektori koji pokazuju veću izloženost psihosocijalnim rizicima</a:t>
            </a:r>
            <a:r>
              <a:rPr lang="hr-HR" sz="1200" b="0"/>
              <a:t>, kao što su obrazovanje, zdravstvena skrb i administracija</a:t>
            </a:r>
          </a:p>
          <a:p>
            <a:pPr marL="171450" indent="-171450">
              <a:buFont typeface="Arial" panose="020B0604020202020204" pitchFamily="34" charset="0"/>
              <a:buChar char="•"/>
            </a:pPr>
            <a:r>
              <a:rPr lang="hr-HR" sz="1200" b="1"/>
              <a:t>digitalizacija</a:t>
            </a:r>
            <a:r>
              <a:rPr lang="hr-HR" sz="1200" b="0"/>
              <a:t> i promjene u svijetu</a:t>
            </a:r>
            <a:r>
              <a:rPr lang="hr-HR" sz="1200"/>
              <a:t> </a:t>
            </a:r>
            <a:r>
              <a:rPr lang="hr-HR" sz="1200" b="1"/>
              <a:t>rada</a:t>
            </a:r>
            <a:r>
              <a:rPr lang="hr-HR" sz="1200"/>
              <a:t> </a:t>
            </a:r>
            <a:r>
              <a:rPr lang="hr-HR" sz="1200" b="0"/>
              <a:t>koje donose mogućnosti, ali i nove rizike i izazove s kojima se treba suočiti.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hr-HR" sz="1200" b="0" i="0">
                <a:solidFill>
                  <a:schemeClr val="tx1"/>
                </a:solidFill>
                <a:effectLst/>
                <a:latin typeface="+mn-lt"/>
                <a:ea typeface="+mn-lt"/>
                <a:cs typeface="+mn-cs"/>
              </a:rPr>
              <a:t>Unatoč sve većoj osviještenosti o problemu, mnoga radna mjesta i dalje imaju poteškoća s učinkovitim rješavanjem psihosocijalnih rizika.</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Dokazi pokazuju da</a:t>
            </a:r>
            <a:r>
              <a:rPr lang="hr-HR" sz="1200" i="0">
                <a:solidFill>
                  <a:schemeClr val="tx1"/>
                </a:solidFill>
                <a:effectLst/>
                <a:latin typeface="+mn-lt"/>
                <a:ea typeface="+mn-lt"/>
                <a:cs typeface="+mn-cs"/>
              </a:rPr>
              <a:t> </a:t>
            </a:r>
            <a:r>
              <a:rPr lang="hr-HR" sz="1200" b="1" i="0">
                <a:solidFill>
                  <a:schemeClr val="tx1"/>
                </a:solidFill>
                <a:effectLst/>
                <a:latin typeface="+mn-lt"/>
                <a:ea typeface="+mn-lt"/>
                <a:cs typeface="+mn-cs"/>
              </a:rPr>
              <a:t>nesklonost osoba da otvoreno govore o problemu i dalje najčešća prepreka</a:t>
            </a:r>
            <a:r>
              <a:rPr lang="hr-HR" sz="1200" i="0">
                <a:solidFill>
                  <a:schemeClr val="tx1"/>
                </a:solidFill>
                <a:effectLst/>
                <a:latin typeface="+mn-lt"/>
                <a:ea typeface="+mn-lt"/>
                <a:cs typeface="+mn-cs"/>
              </a:rPr>
              <a:t>, </a:t>
            </a:r>
            <a:r>
              <a:rPr lang="hr-HR" sz="1200" b="0" i="0">
                <a:solidFill>
                  <a:schemeClr val="tx1"/>
                </a:solidFill>
                <a:effectLst/>
                <a:latin typeface="+mn-lt"/>
                <a:ea typeface="+mn-lt"/>
                <a:cs typeface="+mn-cs"/>
              </a:rPr>
              <a:t>a često je povezana sa stigmom i strahom od negativnih posljedica</a:t>
            </a:r>
            <a:r>
              <a:rPr lang="hr-HR" sz="1200" i="0">
                <a:solidFill>
                  <a:schemeClr val="tx1"/>
                </a:solidFill>
                <a:effectLst/>
                <a:latin typeface="+mn-lt"/>
                <a:ea typeface="+mn-lt"/>
                <a:cs typeface="+mn-cs"/>
              </a:rPr>
              <a:t>.</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hr-HR" sz="1200" b="0" i="0">
                <a:solidFill>
                  <a:schemeClr val="tx1"/>
                </a:solidFill>
                <a:effectLst/>
                <a:latin typeface="+mn-lt"/>
                <a:ea typeface="+mn-lt"/>
                <a:cs typeface="+mn-cs"/>
              </a:rPr>
              <a:t>Druga velika prepreka je </a:t>
            </a:r>
            <a:r>
              <a:rPr lang="hr-HR" sz="1200" b="1" i="0">
                <a:solidFill>
                  <a:schemeClr val="tx1"/>
                </a:solidFill>
                <a:effectLst/>
                <a:latin typeface="+mn-lt"/>
                <a:ea typeface="+mn-lt"/>
                <a:cs typeface="+mn-cs"/>
              </a:rPr>
              <a:t>nedostatak stručnosti i znanja</a:t>
            </a:r>
            <a:r>
              <a:rPr lang="hr-HR" sz="1200" b="0" i="0">
                <a:solidFill>
                  <a:schemeClr val="tx1"/>
                </a:solidFill>
                <a:effectLst/>
                <a:latin typeface="+mn-lt"/>
                <a:ea typeface="+mn-lt"/>
                <a:cs typeface="+mn-cs"/>
              </a:rPr>
              <a:t>.</a:t>
            </a:r>
            <a:br>
              <a:rPr lang="hr-HR" sz="1200" b="0" i="0">
                <a:solidFill>
                  <a:schemeClr val="tx1"/>
                </a:solidFill>
                <a:effectLst/>
                <a:latin typeface="+mn-lt"/>
                <a:ea typeface="+mn-lt"/>
                <a:cs typeface="+mn-cs"/>
              </a:rPr>
            </a:br>
            <a:r>
              <a:rPr lang="hr-HR" sz="1200" b="1" i="0">
                <a:solidFill>
                  <a:schemeClr val="tx1"/>
                </a:solidFill>
                <a:effectLst/>
                <a:latin typeface="+mn-lt"/>
                <a:ea typeface="+mn-lt"/>
                <a:cs typeface="+mn-cs"/>
              </a:rPr>
              <a:t>Mnoge organizacije</a:t>
            </a:r>
            <a:r>
              <a:rPr lang="hr-HR" sz="1200" b="0" i="0">
                <a:solidFill>
                  <a:schemeClr val="tx1"/>
                </a:solidFill>
                <a:effectLst/>
                <a:latin typeface="+mn-lt"/>
                <a:ea typeface="+mn-lt"/>
                <a:cs typeface="+mn-cs"/>
              </a:rPr>
              <a:t>, a osobito mala i srednja poduzeća (MSP)</a:t>
            </a:r>
            <a:r>
              <a:rPr lang="hr-HR" sz="1200" b="1" i="0">
                <a:solidFill>
                  <a:schemeClr val="tx1"/>
                </a:solidFill>
                <a:effectLst/>
                <a:latin typeface="+mn-lt"/>
                <a:ea typeface="+mn-lt"/>
                <a:cs typeface="+mn-cs"/>
              </a:rPr>
              <a:t>, ne smatraju da su opremljena pravim alatima, smjernicama ili stručnom podrškom</a:t>
            </a:r>
            <a:r>
              <a:rPr lang="hr-HR" sz="1200" b="0" i="0">
                <a:solidFill>
                  <a:schemeClr val="tx1"/>
                </a:solidFill>
                <a:effectLst/>
                <a:latin typeface="+mn-lt"/>
                <a:ea typeface="+mn-lt"/>
                <a:cs typeface="+mn-cs"/>
              </a:rPr>
              <a:t> za učinkovito upravljanje psihosocijalnim rizicima.</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hr-HR" sz="1200" b="0" i="0">
                <a:solidFill>
                  <a:schemeClr val="tx1"/>
                </a:solidFill>
                <a:effectLst/>
                <a:latin typeface="+mn-lt"/>
                <a:ea typeface="+mn-lt"/>
                <a:cs typeface="+mn-cs"/>
              </a:rPr>
              <a:t>S time je usko povezan</a:t>
            </a:r>
            <a:r>
              <a:rPr lang="hr-HR" sz="1200" i="0">
                <a:solidFill>
                  <a:schemeClr val="tx1"/>
                </a:solidFill>
                <a:effectLst/>
                <a:latin typeface="+mn-lt"/>
                <a:ea typeface="+mn-lt"/>
                <a:cs typeface="+mn-cs"/>
              </a:rPr>
              <a:t> </a:t>
            </a:r>
            <a:r>
              <a:rPr lang="hr-HR" sz="1200" b="1" i="0">
                <a:solidFill>
                  <a:schemeClr val="tx1"/>
                </a:solidFill>
                <a:effectLst/>
                <a:latin typeface="+mn-lt"/>
                <a:ea typeface="+mn-lt"/>
                <a:cs typeface="+mn-cs"/>
              </a:rPr>
              <a:t>nedostatak formaliziranih pristupa procjeni psihosocijalnih rizika i upravljanju</a:t>
            </a:r>
            <a:r>
              <a:rPr lang="hr-HR" sz="1200" i="0">
                <a:solidFill>
                  <a:schemeClr val="tx1"/>
                </a:solidFill>
                <a:effectLst/>
                <a:latin typeface="+mn-lt"/>
                <a:ea typeface="+mn-lt"/>
                <a:cs typeface="+mn-cs"/>
              </a:rPr>
              <a:t> njima</a:t>
            </a:r>
            <a:r>
              <a:rPr lang="hr-HR" sz="1200" b="0" i="0">
                <a:solidFill>
                  <a:schemeClr val="tx1"/>
                </a:solidFill>
                <a:effectLst/>
                <a:latin typeface="+mn-lt"/>
                <a:ea typeface="+mn-lt"/>
                <a:cs typeface="+mn-cs"/>
              </a:rPr>
              <a:t>.</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Iako postoje pojedine aktivnosti, </a:t>
            </a:r>
            <a:r>
              <a:rPr lang="hr-HR" sz="1200" b="1" i="0">
                <a:solidFill>
                  <a:schemeClr val="tx1"/>
                </a:solidFill>
                <a:effectLst/>
                <a:latin typeface="+mn-lt"/>
                <a:ea typeface="+mn-lt"/>
                <a:cs typeface="+mn-cs"/>
              </a:rPr>
              <a:t>samo manji dio MSP-ova ima strukturirane planove</a:t>
            </a:r>
            <a:r>
              <a:rPr lang="hr-HR" sz="1200" b="0" i="0">
                <a:solidFill>
                  <a:schemeClr val="tx1"/>
                </a:solidFill>
                <a:effectLst/>
                <a:latin typeface="+mn-lt"/>
                <a:ea typeface="+mn-lt"/>
                <a:cs typeface="+mn-cs"/>
              </a:rPr>
              <a:t>, a napori su često fragmentirani ili usmjereni na pojedince umjesto na organizacijske uzroke (vidi sljedeći slajd).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hr-HR" sz="1200" b="0" i="0">
                <a:solidFill>
                  <a:schemeClr val="tx1"/>
                </a:solidFill>
                <a:effectLst/>
                <a:latin typeface="+mn-lt"/>
                <a:ea typeface="+mn-lt"/>
                <a:cs typeface="+mn-cs"/>
              </a:rPr>
              <a:t>Međutim, prisutan je snažan poticaj za poboljšanje.</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Diljem Europe, nadležna tijela i sektori </a:t>
            </a:r>
            <a:r>
              <a:rPr lang="hr-HR" sz="1200" b="1" i="0">
                <a:solidFill>
                  <a:schemeClr val="tx1"/>
                </a:solidFill>
                <a:effectLst/>
                <a:latin typeface="+mn-lt"/>
                <a:ea typeface="+mn-lt"/>
                <a:cs typeface="+mn-cs"/>
              </a:rPr>
              <a:t>razvijaju praktične smjernice, alate i zakonodavne okvire</a:t>
            </a:r>
            <a:r>
              <a:rPr lang="hr-HR" sz="1200" b="0" i="0">
                <a:solidFill>
                  <a:schemeClr val="tx1"/>
                </a:solidFill>
                <a:effectLst/>
                <a:latin typeface="+mn-lt"/>
                <a:ea typeface="+mn-lt"/>
                <a:cs typeface="+mn-cs"/>
              </a:rPr>
              <a:t> kako bi podržali poduzeća u poduzimanju mjera.</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hr-HR" sz="1200" b="0" i="0">
                <a:solidFill>
                  <a:schemeClr val="tx1"/>
                </a:solidFill>
                <a:effectLst/>
                <a:latin typeface="+mn-lt"/>
                <a:ea typeface="+mn-lt"/>
                <a:cs typeface="+mn-cs"/>
              </a:rPr>
              <a:t>To znači da poduzeća ne počinju od nule. Jedan je od ciljeva kampanje je podizanje</a:t>
            </a:r>
            <a:r>
              <a:rPr lang="hr-HR" sz="1200" i="0">
                <a:solidFill>
                  <a:schemeClr val="tx1"/>
                </a:solidFill>
                <a:effectLst/>
                <a:latin typeface="+mn-lt"/>
                <a:ea typeface="+mn-lt"/>
                <a:cs typeface="+mn-cs"/>
              </a:rPr>
              <a:t> </a:t>
            </a:r>
            <a:r>
              <a:rPr lang="hr-HR" sz="1200" b="1" i="0">
                <a:solidFill>
                  <a:schemeClr val="tx1"/>
                </a:solidFill>
                <a:effectLst/>
                <a:latin typeface="+mn-lt"/>
                <a:ea typeface="+mn-lt"/>
                <a:cs typeface="+mn-cs"/>
              </a:rPr>
              <a:t>svijesti o postojećem znanju i dobrim praksama te podupiranje razvoja pristupa kojima se potiče sustavno upravljanje psihosocijalnim rizicima</a:t>
            </a:r>
            <a:r>
              <a:rPr lang="hr-HR"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200" b="1" i="0" dirty="0">
                <a:solidFill>
                  <a:schemeClr val="tx1"/>
                </a:solidFill>
                <a:effectLst/>
                <a:latin typeface="+mn-lt"/>
                <a:ea typeface="+mn-lt"/>
                <a:cs typeface="+mn-cs"/>
              </a:rPr>
              <a:t>Više pojedinosti o preventivnim mjerama</a:t>
            </a:r>
            <a:r>
              <a:rPr lang="hr-HR" sz="1200" i="0" dirty="0">
                <a:solidFill>
                  <a:schemeClr val="tx1"/>
                </a:solidFill>
                <a:effectLst/>
                <a:latin typeface="+mn-lt"/>
                <a:ea typeface="+mn-lt"/>
                <a:cs typeface="+mn-cs"/>
              </a:rPr>
              <a:t> potražite</a:t>
            </a:r>
            <a:r>
              <a:rPr lang="hr-HR" sz="1200" b="1" i="0" dirty="0">
                <a:solidFill>
                  <a:schemeClr val="tx1"/>
                </a:solidFill>
                <a:effectLst/>
                <a:latin typeface="+mn-lt"/>
                <a:ea typeface="+mn-lt"/>
                <a:cs typeface="+mn-cs"/>
              </a:rPr>
              <a:t> u</a:t>
            </a:r>
            <a:r>
              <a:rPr lang="hr-HR" sz="1200" i="0" dirty="0">
                <a:solidFill>
                  <a:schemeClr val="tx1"/>
                </a:solidFill>
                <a:effectLst/>
                <a:latin typeface="+mn-lt"/>
                <a:ea typeface="+mn-lt"/>
                <a:cs typeface="+mn-cs"/>
              </a:rPr>
              <a:t> nastavku</a:t>
            </a:r>
            <a:r>
              <a:rPr lang="hr-HR" sz="1200" b="0" i="0" dirty="0">
                <a:solidFill>
                  <a:schemeClr val="tx1"/>
                </a:solidFill>
                <a:effectLst/>
                <a:latin typeface="+mn-lt"/>
                <a:ea typeface="+mn-lt"/>
                <a:cs typeface="+mn-cs"/>
              </a:rPr>
              <a:t>. Važno je: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1" i="0" dirty="0">
                <a:solidFill>
                  <a:schemeClr val="tx1"/>
                </a:solidFill>
                <a:effectLst/>
                <a:latin typeface="+mn-lt"/>
                <a:ea typeface="+mn-lt"/>
                <a:cs typeface="+mn-cs"/>
              </a:rPr>
              <a:t>uključiti psihosocijalne rizike u procjenu rizika i upravljanje njima</a:t>
            </a:r>
            <a:r>
              <a:rPr lang="hr-HR" sz="1200" b="0" i="0" dirty="0">
                <a:solidFill>
                  <a:schemeClr val="tx1"/>
                </a:solidFill>
                <a:effectLst/>
                <a:latin typeface="+mn-lt"/>
                <a:ea typeface="+mn-lt"/>
                <a:cs typeface="+mn-cs"/>
              </a:rPr>
              <a:t>, uz smisleno sudjelovanje radnika tijekom cijelog procesa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1" i="0" dirty="0">
                <a:solidFill>
                  <a:schemeClr val="tx1"/>
                </a:solidFill>
                <a:effectLst/>
                <a:latin typeface="+mn-lt"/>
                <a:ea typeface="+mn-lt"/>
                <a:cs typeface="+mn-cs"/>
              </a:rPr>
              <a:t>promicati poticajno rukovodstvo i otvorenu kulturu na radnom mjestu</a:t>
            </a:r>
            <a:r>
              <a:rPr lang="hr-HR" sz="1200" b="0" i="0" dirty="0">
                <a:solidFill>
                  <a:schemeClr val="tx1"/>
                </a:solidFill>
                <a:effectLst/>
                <a:latin typeface="+mn-lt"/>
                <a:ea typeface="+mn-lt"/>
                <a:cs typeface="+mn-cs"/>
              </a:rPr>
              <a:t>, u kojoj rukovoditelji vode primjerom i potiču dijalog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1" i="0" dirty="0">
                <a:solidFill>
                  <a:schemeClr val="tx1"/>
                </a:solidFill>
                <a:effectLst/>
                <a:latin typeface="+mn-lt"/>
                <a:ea typeface="+mn-lt"/>
                <a:cs typeface="+mn-cs"/>
              </a:rPr>
              <a:t>osmisliti organizaciju rada </a:t>
            </a:r>
            <a:r>
              <a:rPr lang="hr-HR" sz="1200" b="0" i="0" dirty="0">
                <a:solidFill>
                  <a:schemeClr val="tx1"/>
                </a:solidFill>
                <a:effectLst/>
                <a:latin typeface="+mn-lt"/>
                <a:ea typeface="+mn-lt"/>
                <a:cs typeface="+mn-cs"/>
              </a:rPr>
              <a:t>kojom se osiguravaju izvedivo radno opterećenje, jasne uloge, primjereni resursi i odgovarajuće razine autonomije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1" i="0" dirty="0">
                <a:solidFill>
                  <a:schemeClr val="tx1"/>
                </a:solidFill>
                <a:effectLst/>
                <a:latin typeface="+mn-lt"/>
                <a:ea typeface="+mn-lt"/>
                <a:cs typeface="+mn-cs"/>
              </a:rPr>
              <a:t>sprečavanje nasilja, uznemiravanja i neprimjerenog društvenog ponašanja</a:t>
            </a:r>
            <a:r>
              <a:rPr lang="hr-HR" sz="1200" b="0" i="0" dirty="0">
                <a:solidFill>
                  <a:schemeClr val="tx1"/>
                </a:solidFill>
                <a:effectLst/>
                <a:latin typeface="+mn-lt"/>
                <a:ea typeface="+mn-lt"/>
                <a:cs typeface="+mn-cs"/>
              </a:rPr>
              <a:t> s pomoću jasnih politika, postupaka izvješćivanja i rane intervencije;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1" i="0" dirty="0">
                <a:solidFill>
                  <a:schemeClr val="tx1"/>
                </a:solidFill>
                <a:effectLst/>
                <a:latin typeface="+mn-lt"/>
                <a:ea typeface="+mn-lt"/>
                <a:cs typeface="+mn-cs"/>
              </a:rPr>
              <a:t>podizanje svijesti, jačanje vještina i podrške</a:t>
            </a:r>
            <a:r>
              <a:rPr lang="hr-HR" sz="1200" b="0" i="0" dirty="0">
                <a:solidFill>
                  <a:schemeClr val="tx1"/>
                </a:solidFill>
                <a:effectLst/>
                <a:latin typeface="+mn-lt"/>
                <a:ea typeface="+mn-lt"/>
                <a:cs typeface="+mn-cs"/>
              </a:rPr>
              <a:t> smanjenjem stigme, pružanjem osposobljavanja i poticanjem socijalne podrške na radnom mjestu.</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200">
                <a:solidFill>
                  <a:schemeClr val="tx1"/>
                </a:solidFill>
                <a:effectLst/>
                <a:latin typeface="+mn-lt"/>
                <a:ea typeface="+mn-lt"/>
                <a:cs typeface="+mn-cs"/>
              </a:rPr>
              <a:t>Drugi su čimbenici ključni za uspješnu prevenciju psihosocijalnih rizika i upravljanje njima.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sz="1200" b="1">
                <a:solidFill>
                  <a:schemeClr val="tx1"/>
                </a:solidFill>
                <a:effectLst/>
                <a:latin typeface="+mn-lt"/>
                <a:ea typeface="+mn-lt"/>
                <a:cs typeface="+mn-cs"/>
              </a:rPr>
              <a:t>Istinska predanost rukovoditelja kao preduvjet</a:t>
            </a:r>
            <a:r>
              <a:rPr lang="hr-HR" sz="1200">
                <a:solidFill>
                  <a:schemeClr val="tx1"/>
                </a:solidFill>
                <a:effectLst/>
                <a:latin typeface="+mn-lt"/>
                <a:ea typeface="+mn-lt"/>
                <a:cs typeface="+mn-cs"/>
              </a:rPr>
              <a:t> – Kad su rukovoditelji aktivno uključeni, kada podržavaju radnike u svakoj fazi i svojim su djelovanjem primjer drugima, tada pokazuju istinsku predanost stvaranju dobrog radnog okruženja. Ne postoji uspješan pristup pravilnoj prevenciji psihosocijalnih rizika bez jasne predanosti i uključenosti rukovoditelja. </a:t>
            </a:r>
          </a:p>
          <a:p>
            <a:pPr marL="171450" lvl="0" indent="-171450">
              <a:buFont typeface="Arial" panose="020B0604020202020204" pitchFamily="34" charset="0"/>
              <a:buChar char="•"/>
            </a:pPr>
            <a:r>
              <a:rPr lang="hr-HR" sz="1200" b="1">
                <a:solidFill>
                  <a:schemeClr val="tx1"/>
                </a:solidFill>
                <a:effectLst/>
                <a:latin typeface="+mn-lt"/>
                <a:ea typeface="+mn-lt"/>
                <a:cs typeface="+mn-cs"/>
              </a:rPr>
              <a:t>Uključivanje radnika u proces </a:t>
            </a:r>
            <a:r>
              <a:rPr lang="hr-HR" sz="1200">
                <a:solidFill>
                  <a:schemeClr val="tx1"/>
                </a:solidFill>
                <a:effectLst/>
                <a:latin typeface="+mn-lt"/>
                <a:ea typeface="+mn-lt"/>
                <a:cs typeface="+mn-cs"/>
              </a:rPr>
              <a:t> – Suradnja s radnicima i njihovim predstavnicima pomaže u utvrđivanju najvažnijih pitanja koja treba riješiti i određivanju prioriteta među njima. Time se radnicima daje i osjećaj odgovornosti u pogledu provođenja promjena te jača predanost i angažman. Naposljetku, pronalaženje odgovarajućih rješenja bit će mnogo učinkovitije ako radnici izraze svoje mišljenje i ako se ono poštuje.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hr-HR" b="1"/>
              <a:t>Nasilje na radnom mjestu višedimenzionalan je problem. </a:t>
            </a:r>
            <a:r>
              <a:rPr lang="hr-HR"/>
              <a:t>Može izgledati kao jednokratni incident, poput fizičkog napada, ili ponovljenih postupaka kojima se radnika zastrašuje ili ponižava, što je slučaj kod uznemiravanja ili zlostavljanja. Može biti motiviran određenim ciljevima, uključujući rasnu, etničku ili rodno uvjetovanu mržnju. Može potjecati iz više izvora koji se ponekad preklapaju, od kolega, rukovoditelja, klijenata ili čak pojedinaca koji nisu povezani s poduzećem ili njegovim radnicima.</a:t>
            </a:r>
          </a:p>
          <a:p>
            <a:pPr algn="just"/>
            <a:endParaRPr lang="en-US" dirty="0"/>
          </a:p>
          <a:p>
            <a:pPr algn="just"/>
            <a:r>
              <a:rPr lang="hr-HR" b="1"/>
              <a:t>Nasilje na radnom mjestu značajan je uzrok stresa i može dovesti do narušenog zdravlja</a:t>
            </a:r>
            <a:r>
              <a:rPr lang="hr-HR"/>
              <a:t>. Neposredna šteta, bilo da je riječ o fizičkom ili psihološkom nasilju, može dugoročno biti traumatična i psihološki štetna, što dovodi do ozbiljnih zdravstvenih problema kao što su depresija, gubitak samopoštovanja ili poremećaji spavanja.</a:t>
            </a:r>
          </a:p>
          <a:p>
            <a:pPr algn="just"/>
            <a:endParaRPr lang="en-US" dirty="0"/>
          </a:p>
          <a:p>
            <a:pPr algn="just"/>
            <a:r>
              <a:rPr lang="hr-HR"/>
              <a:t>Telefonska anketa o uvjetima rada u Europi (EWCTS), koju je provelo Eurofound 2021. godine, utvrdila je da je u prosjeku u </a:t>
            </a:r>
            <a:r>
              <a:rPr lang="hr-HR" b="0"/>
              <a:t> </a:t>
            </a:r>
            <a:r>
              <a:rPr lang="hr-HR" b="1"/>
              <a:t>otprilike 13 % radnika u EU-u iskusilo neki oblik neprimjerenog društvenog ponašanja na radu</a:t>
            </a:r>
            <a:r>
              <a:rPr lang="hr-HR"/>
              <a:t>.</a:t>
            </a:r>
          </a:p>
          <a:p>
            <a:pPr algn="just"/>
            <a:endParaRPr lang="en-US" dirty="0"/>
          </a:p>
          <a:p>
            <a:pPr algn="just"/>
            <a:r>
              <a:rPr lang="hr-HR" b="1"/>
              <a:t>Žene češće prijavljuju neprimjereno društveno ponašanje na radnom mjestu</a:t>
            </a:r>
            <a:r>
              <a:rPr lang="hr-HR"/>
              <a:t>. Nedavno je anketa EU-a o rodno uvjetovanom nasilju koju su zajedno proveli Eurostat, FRA i EIGE pokazala sljedeće:</a:t>
            </a:r>
          </a:p>
          <a:p>
            <a:pPr marL="171450" indent="-171450" algn="just">
              <a:buFont typeface="Arial" panose="020B0604020202020204" pitchFamily="34" charset="0"/>
              <a:buChar char="•"/>
            </a:pPr>
            <a:r>
              <a:rPr lang="hr-HR" b="1"/>
              <a:t>30,8 % žena doživjelo je seksualno uznemiravanje na radnom mjestu tijekom života</a:t>
            </a:r>
            <a:r>
              <a:rPr lang="hr-HR"/>
              <a:t> </a:t>
            </a:r>
            <a:r>
              <a:rPr lang="hr-HR" b="1"/>
              <a:t>i </a:t>
            </a:r>
          </a:p>
          <a:p>
            <a:pPr marL="171450" indent="-171450" algn="just">
              <a:buFont typeface="Arial" panose="020B0604020202020204" pitchFamily="34" charset="0"/>
              <a:buChar char="•"/>
            </a:pPr>
            <a:r>
              <a:rPr lang="hr-HR" b="1"/>
              <a:t>4,3 % žena doživjelo je seksualno uznemiravanje u posljednjih 12 mjeseci</a:t>
            </a:r>
            <a:r>
              <a:rPr lang="hr-HR" b="0"/>
              <a:t> </a:t>
            </a:r>
          </a:p>
          <a:p>
            <a:pPr marL="171450" indent="-171450" algn="just">
              <a:buFont typeface="Arial" panose="020B0604020202020204" pitchFamily="34" charset="0"/>
              <a:buChar char="•"/>
            </a:pPr>
            <a:r>
              <a:rPr lang="hr-HR" b="1"/>
              <a:t>mlađe žene </a:t>
            </a:r>
            <a:r>
              <a:rPr lang="hr-HR"/>
              <a:t>prijavljuju veću učestalost, pri čemu </a:t>
            </a:r>
            <a:r>
              <a:rPr lang="hr-HR" b="1"/>
              <a:t>je 2 od 5 mlađih žena tijekom života doživjelo seksualno uznemiravanje na radnom mjestu.</a:t>
            </a:r>
          </a:p>
          <a:p>
            <a:pPr algn="just"/>
            <a:endParaRPr lang="en-US" dirty="0"/>
          </a:p>
          <a:p>
            <a:pPr algn="just"/>
            <a:r>
              <a:rPr lang="hr-HR" b="1"/>
              <a:t>Sve veća digitalizacija rada</a:t>
            </a:r>
            <a:r>
              <a:rPr lang="hr-HR"/>
              <a:t> i sve raširenija upotreba IKT-a i oslanjanje na IKT na radu stvorili su </a:t>
            </a:r>
            <a:r>
              <a:rPr lang="hr-HR" b="1"/>
              <a:t>nove oblike antisocijalnog ponašanja</a:t>
            </a:r>
            <a:r>
              <a:rPr lang="hr-HR"/>
              <a:t>, uključujući zlostavljanje na internetu i internetsko uznemiravanje.</a:t>
            </a:r>
          </a:p>
          <a:p>
            <a:pPr algn="just"/>
            <a:r>
              <a:rPr lang="hr-HR"/>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hr-HR" dirty="0"/>
              <a:t>Ukupno je </a:t>
            </a:r>
            <a:r>
              <a:rPr lang="hr-HR" b="1" dirty="0"/>
              <a:t>27,2 % žena doživjelo seksualno uznemiravanje na radnom mjestu koje je počinio muškarac, dok je</a:t>
            </a:r>
            <a:r>
              <a:rPr lang="hr-HR" dirty="0"/>
              <a:t> </a:t>
            </a:r>
            <a:r>
              <a:rPr lang="hr-HR" b="1" dirty="0"/>
              <a:t>30,8 % žena doživjelo seksualno uznemiravanje na radnom mjestu koje je počinio „bilo koji počinitelj”</a:t>
            </a:r>
            <a:r>
              <a:rPr lang="hr-HR" dirty="0"/>
              <a:t>.</a:t>
            </a:r>
          </a:p>
          <a:p>
            <a:pPr marL="0" indent="0">
              <a:buFont typeface="Arial" panose="020B0604020202020204" pitchFamily="34" charset="0"/>
              <a:buNone/>
            </a:pPr>
            <a:r>
              <a:rPr lang="hr-HR" dirty="0"/>
              <a:t> </a:t>
            </a:r>
          </a:p>
          <a:p>
            <a:pPr marL="171450" indent="-171450">
              <a:buFont typeface="Arial" panose="020B0604020202020204" pitchFamily="34" charset="0"/>
              <a:buChar char="•"/>
            </a:pPr>
            <a:r>
              <a:rPr lang="hr-HR" dirty="0"/>
              <a:t>Na temelju tih rezultata može se zaključiti da su većinu slučajeva seksualnog uznemiravanja žena počinili muškarci.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hr-HR" dirty="0"/>
              <a:t>Među </a:t>
            </a:r>
            <a:r>
              <a:rPr lang="hr-HR" b="1" dirty="0"/>
              <a:t>muškim počiniteljima</a:t>
            </a:r>
            <a:r>
              <a:rPr lang="hr-HR" dirty="0"/>
              <a:t>:</a:t>
            </a:r>
          </a:p>
          <a:p>
            <a:pPr marL="0" indent="0">
              <a:buFont typeface="Arial" panose="020B0604020202020204" pitchFamily="34" charset="0"/>
              <a:buNone/>
            </a:pPr>
            <a:r>
              <a:rPr lang="hr-HR" dirty="0"/>
              <a:t>      – </a:t>
            </a:r>
            <a:r>
              <a:rPr lang="hr-HR" b="1" dirty="0"/>
              <a:t>15,8 % žena </a:t>
            </a:r>
            <a:r>
              <a:rPr lang="hr-HR" dirty="0"/>
              <a:t>u zemljama EU-27 doživjelo je seksualno uznemiravanje od kolege i </a:t>
            </a:r>
          </a:p>
          <a:p>
            <a:pPr marL="0" indent="0">
              <a:buFont typeface="Arial" panose="020B0604020202020204" pitchFamily="34" charset="0"/>
              <a:buNone/>
            </a:pPr>
            <a:r>
              <a:rPr lang="hr-HR" dirty="0"/>
              <a:t>      – </a:t>
            </a:r>
            <a:r>
              <a:rPr lang="hr-HR" b="1" dirty="0"/>
              <a:t>7,4 % žena doživjelo je seksualno uznemiravanje </a:t>
            </a:r>
            <a:r>
              <a:rPr lang="hr-HR" dirty="0"/>
              <a:t>od šefa ili nadređene osobe </a:t>
            </a:r>
          </a:p>
          <a:p>
            <a:pPr marL="0" indent="0">
              <a:buFont typeface="Arial" panose="020B0604020202020204" pitchFamily="34" charset="0"/>
              <a:buNone/>
            </a:pPr>
            <a:r>
              <a:rPr lang="hr-HR" dirty="0"/>
              <a:t>      – dok je </a:t>
            </a:r>
            <a:r>
              <a:rPr lang="hr-HR" b="1" dirty="0"/>
              <a:t>9,3 % njih navelo da je u kontekstu rada seksualno uznemiravanje počinio drugi muškarac</a:t>
            </a:r>
            <a:r>
              <a:rPr lang="hr-HR" dirty="0"/>
              <a:t>, uključujući klijenta ili kupca.</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hr-HR"/>
              <a:t>Nasilje i uznemiravanje na radnom mjestu nisu problemi koji su važni samo kad se dogodi nešto ozbiljno. </a:t>
            </a:r>
          </a:p>
          <a:p>
            <a:pPr algn="just"/>
            <a:endParaRPr lang="en-US" dirty="0"/>
          </a:p>
          <a:p>
            <a:pPr algn="just"/>
            <a:r>
              <a:rPr lang="hr-HR"/>
              <a:t>Prevencija nasilja može se postići na sljedeće načine: </a:t>
            </a:r>
          </a:p>
          <a:p>
            <a:pPr marL="171450" indent="-171450" algn="just">
              <a:buFont typeface="Arial" panose="020B0604020202020204" pitchFamily="34" charset="0"/>
              <a:buChar char="•"/>
            </a:pPr>
            <a:r>
              <a:rPr lang="hr-HR" b="1"/>
              <a:t>pojasniti kako izgleda obzirno ponašanje</a:t>
            </a:r>
            <a:r>
              <a:rPr lang="hr-HR"/>
              <a:t>, precizno određivanje uloga i osiguravanje da su očekivanja razumljiva ako se pojave nedoumice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r-HR" b="1">
                <a:cs typeface="Arial"/>
              </a:rPr>
              <a:t>sagledavanjem temeljnih uzroka ili čimbenika koji tome doprinose</a:t>
            </a:r>
            <a:r>
              <a:rPr lang="hr-HR" b="0">
                <a:cs typeface="Arial"/>
              </a:rPr>
              <a:t>,</a:t>
            </a:r>
            <a:r>
              <a:rPr lang="hr-HR"/>
              <a:t> </a:t>
            </a:r>
            <a:r>
              <a:rPr lang="hr-HR" b="0">
                <a:cs typeface="Arial"/>
              </a:rPr>
              <a:t>svaka vam situacija može pokazati nešto korisno u pogledu toga gdje se nalaze rizici u vašem poduzeću, bez obzira na to je li riječ o pritisku radnog opterećenja, usamljeničkom radu, interakcijama s klijentima, nejasnim granicama u digitalnoj komunikaciji ili slabom svakodnevnom nadzoru. </a:t>
            </a:r>
          </a:p>
          <a:p>
            <a:pPr marL="171450" indent="-171450" algn="just">
              <a:buFont typeface="Arial" panose="020B0604020202020204" pitchFamily="34" charset="0"/>
              <a:buChar char="•"/>
            </a:pPr>
            <a:r>
              <a:rPr lang="hr-HR" b="1"/>
              <a:t>pružanjem odgovora na probleme pravedno i učinkovito kako bi se (ponovno) izgradilo povjerenje i osiguralo da se oni ne ponove</a:t>
            </a:r>
            <a:r>
              <a:rPr lang="hr-HR" b="0"/>
              <a:t>,</a:t>
            </a:r>
            <a:r>
              <a:rPr lang="hr-HR" b="1"/>
              <a:t> </a:t>
            </a:r>
            <a:r>
              <a:rPr lang="hr-HR"/>
              <a:t>npr. pružanje prostora radnicima da otvoreno govore u povjerenju, slušanje i zapisivanje ključnih činjenica o tome što se dogodilo</a:t>
            </a:r>
          </a:p>
          <a:p>
            <a:pPr marL="171450" indent="-171450" algn="just">
              <a:buFont typeface="Arial" panose="020B0604020202020204" pitchFamily="34" charset="0"/>
              <a:buChar char="•"/>
            </a:pPr>
            <a:r>
              <a:rPr lang="hr-HR" b="1"/>
              <a:t>utvrđivanjem područja koja treba poboljšati</a:t>
            </a:r>
            <a:r>
              <a:rPr lang="hr-HR"/>
              <a:t>: to bi mogli biti problemi ili rizici u vašem poduzeću, npr. radno opterećenje, usamljenički rad, interakcija s klijentima, nejasno postavljene granice u digitalnoj komunikaciji ili slab svakodnevni nadzor </a:t>
            </a:r>
          </a:p>
          <a:p>
            <a:pPr marL="171450" indent="-171450" algn="just">
              <a:buFont typeface="Arial" panose="020B0604020202020204" pitchFamily="34" charset="0"/>
              <a:buChar char="•"/>
            </a:pPr>
            <a:r>
              <a:rPr lang="hr-HR" b="1"/>
              <a:t>uključivanjem radnika </a:t>
            </a:r>
            <a:r>
              <a:rPr lang="hr-HR"/>
              <a:t>s ciljem razvijanja predanosti, povjerenja i zajedničke odgovornosti za prevenciju nasilja</a:t>
            </a:r>
          </a:p>
          <a:p>
            <a:pPr marL="171450" indent="-171450" algn="just">
              <a:buFont typeface="Arial" panose="020B0604020202020204" pitchFamily="34" charset="0"/>
              <a:buChar char="•"/>
            </a:pPr>
            <a:r>
              <a:rPr lang="hr-HR" b="1"/>
              <a:t>postavljanjem primjera zaposlenicima kao organizacija </a:t>
            </a:r>
            <a:r>
              <a:rPr lang="hr-HR"/>
              <a:t> i pokazivanjem da je prevencija nasilja prioritet i vrijednost, kako riječima, tako i djelima.   </a:t>
            </a:r>
          </a:p>
          <a:p>
            <a:pPr algn="just"/>
            <a:endParaRPr lang="en-US" b="1" dirty="0"/>
          </a:p>
          <a:p>
            <a:r>
              <a:rPr lang="hr-HR" b="1"/>
              <a:t>materijali kampanje</a:t>
            </a:r>
            <a:r>
              <a:rPr lang="hr-HR"/>
              <a:t>: nadolazeći vodič o upravljanju i prevenciji nasilja za srednja poduzeća.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hr-HR" sz="1200" b="1"/>
              <a:t>Mišićno-koštani poremećaj</a:t>
            </a:r>
          </a:p>
          <a:p>
            <a:pPr marL="171450" indent="-171450">
              <a:buFont typeface="Arial" panose="020B0604020202020204" pitchFamily="34" charset="0"/>
              <a:buChar char="•"/>
            </a:pPr>
            <a:r>
              <a:rPr lang="hr-HR" sz="1200" b="0"/>
              <a:t>visoki radni zahtjevi, slaba kontrola i stres mogu povećati rizik i ozbiljnost mišićno-koštanih poremećaja</a:t>
            </a:r>
          </a:p>
          <a:p>
            <a:pPr marL="171450" indent="-171450">
              <a:buFont typeface="Arial" panose="020B0604020202020204" pitchFamily="34" charset="0"/>
              <a:buChar char="•"/>
            </a:pPr>
            <a:r>
              <a:rPr lang="hr-HR" sz="1200" b="0"/>
              <a:t>mišićno-koštani poremećaji mogu utjecati na mentalnu dobrobit, otpornost i radnu sposobnost</a:t>
            </a:r>
          </a:p>
          <a:p>
            <a:pPr marL="171450" indent="-171450">
              <a:buFont typeface="Arial" panose="020B0604020202020204" pitchFamily="34" charset="0"/>
              <a:buChar char="•"/>
            </a:pPr>
            <a:r>
              <a:rPr lang="hr-HR" sz="1200" b="0"/>
              <a:t>psihosocijalni rizici mogu odgoditi oporavak i povratak na posao.</a:t>
            </a:r>
          </a:p>
          <a:p>
            <a:pPr marL="0" indent="0">
              <a:buNone/>
            </a:pPr>
            <a:r>
              <a:rPr lang="hr-HR" sz="1200" b="1"/>
              <a:t>Ekološki čimbenici koji utječu na mentalno zdravlje </a:t>
            </a:r>
          </a:p>
          <a:p>
            <a:pPr marL="171450" indent="-171450">
              <a:buFont typeface="Arial" panose="020B0604020202020204" pitchFamily="34" charset="0"/>
              <a:buChar char="•"/>
            </a:pPr>
            <a:r>
              <a:rPr lang="hr-HR" sz="1200" b="0"/>
              <a:t>fizički uvjeti, kao što su buka, temperatura i izloženost kemikalijama, mogu povećati stres i umor</a:t>
            </a:r>
          </a:p>
          <a:p>
            <a:pPr marL="171450" indent="-171450">
              <a:buFont typeface="Arial" panose="020B0604020202020204" pitchFamily="34" charset="0"/>
              <a:buChar char="•"/>
            </a:pPr>
            <a:r>
              <a:rPr lang="hr-HR" sz="1200" b="0"/>
              <a:t>ti su uvjeti često u interakciji s radnim opterećenjem, vremenskim pritiskom i organizacijskim čimbenicima</a:t>
            </a:r>
          </a:p>
          <a:p>
            <a:pPr marL="171450" indent="-171450">
              <a:buFont typeface="Arial" panose="020B0604020202020204" pitchFamily="34" charset="0"/>
              <a:buChar char="•"/>
            </a:pPr>
            <a:r>
              <a:rPr lang="hr-HR" sz="1200" b="0"/>
              <a:t>kombinirane izloženosti mogu povećati mentalni stres i sigurnosne rizike.</a:t>
            </a:r>
          </a:p>
          <a:p>
            <a:pPr marL="0" indent="0">
              <a:buNone/>
            </a:pPr>
            <a:r>
              <a:rPr lang="hr-HR" sz="1200" b="1" noProof="0"/>
              <a:t>Nesreće na radu i mentalno zdravlje povezano s radom</a:t>
            </a:r>
          </a:p>
          <a:p>
            <a:pPr marL="171450" indent="-171450">
              <a:buFont typeface="Arial" panose="020B0604020202020204" pitchFamily="34" charset="0"/>
              <a:buChar char="•"/>
            </a:pPr>
            <a:r>
              <a:rPr lang="hr-HR" sz="1200" b="0" noProof="0"/>
              <a:t>psihosocijalni rizici (npr. umor, vremenski pritisak) mogu povećati rizik od nesreća</a:t>
            </a:r>
          </a:p>
          <a:p>
            <a:pPr marL="171450" indent="-171450">
              <a:buFont typeface="Arial" panose="020B0604020202020204" pitchFamily="34" charset="0"/>
              <a:buChar char="•"/>
            </a:pPr>
            <a:r>
              <a:rPr lang="hr-HR" sz="1200" b="0" noProof="0"/>
              <a:t>nesreće i ozljede mogu dovesti do problema s mentalnim zdravljem</a:t>
            </a:r>
          </a:p>
          <a:p>
            <a:pPr marL="171450" indent="-171450">
              <a:buFont typeface="Arial" panose="020B0604020202020204" pitchFamily="34" charset="0"/>
              <a:buChar char="•"/>
            </a:pPr>
            <a:r>
              <a:rPr lang="hr-HR" sz="1200" b="0" noProof="0"/>
              <a:t>na sigurnost utječu i fizički i organizacijski čimbenici. </a:t>
            </a:r>
          </a:p>
          <a:p>
            <a:pPr marL="171450" indent="-171450">
              <a:buFont typeface="Arial" panose="020B0604020202020204" pitchFamily="34" charset="0"/>
              <a:buChar char="•"/>
            </a:pPr>
            <a:endParaRPr lang="en-US" sz="1200" b="0" noProof="0" dirty="0"/>
          </a:p>
          <a:p>
            <a:r>
              <a:rPr lang="hr-HR" sz="1200" b="0" noProof="0"/>
              <a:t>Treba napomenuti </a:t>
            </a:r>
            <a:r>
              <a:rPr lang="hr-HR" sz="1200" b="1" noProof="0">
                <a:solidFill>
                  <a:schemeClr val="tx1"/>
                </a:solidFill>
                <a:effectLst/>
                <a:latin typeface="+mn-lt"/>
                <a:ea typeface="+mn-lt"/>
                <a:cs typeface="+mn-cs"/>
              </a:rPr>
              <a:t>s</a:t>
            </a:r>
            <a:r>
              <a:rPr lang="hr-HR" sz="1200" b="1">
                <a:solidFill>
                  <a:schemeClr val="tx1"/>
                </a:solidFill>
                <a:effectLst/>
                <a:latin typeface="+mn-lt"/>
                <a:ea typeface="+mn-lt"/>
                <a:cs typeface="+mn-cs"/>
              </a:rPr>
              <a:t>da se sigurnosnim učinkom mjeri djelotvornost napora koje organizacija ulaže u zaštitu sigurnosti i zdravlja radnika.</a:t>
            </a:r>
          </a:p>
          <a:p>
            <a:r>
              <a:rPr lang="hr-HR" sz="1200">
                <a:solidFill>
                  <a:schemeClr val="tx1"/>
                </a:solidFill>
                <a:effectLst/>
                <a:latin typeface="+mn-lt"/>
                <a:ea typeface="+mn-lt"/>
                <a:cs typeface="+mn-cs"/>
              </a:rPr>
              <a:t>Obično se procjenjuje na temelju:</a:t>
            </a:r>
          </a:p>
          <a:p>
            <a:pPr marL="171450" indent="-171450">
              <a:buFont typeface="Arial" panose="020B0604020202020204" pitchFamily="34" charset="0"/>
              <a:buChar char="•"/>
            </a:pPr>
            <a:r>
              <a:rPr lang="hr-HR" sz="1200" b="1">
                <a:solidFill>
                  <a:schemeClr val="tx1"/>
                </a:solidFill>
                <a:effectLst/>
                <a:latin typeface="+mn-lt"/>
                <a:ea typeface="+mn-lt"/>
                <a:cs typeface="+mn-cs"/>
              </a:rPr>
              <a:t>Kasni pokazatelji (ishodi)</a:t>
            </a:r>
          </a:p>
          <a:p>
            <a:r>
              <a:rPr lang="hr-HR" sz="1200">
                <a:solidFill>
                  <a:schemeClr val="tx1"/>
                </a:solidFill>
                <a:effectLst/>
                <a:latin typeface="+mn-lt"/>
                <a:ea typeface="+mn-lt"/>
                <a:cs typeface="+mn-cs"/>
              </a:rPr>
              <a:t>Tim se pokazateljima mjere događaji koji su se već dogodili, kao što su broj nesreća, ozljeda ili izbjegnutih nesreća, izostajanje s posla zbog zdravstvenih problema povezanih s radom itd.</a:t>
            </a:r>
          </a:p>
          <a:p>
            <a:pPr marL="171450" indent="-171450">
              <a:buFont typeface="Arial" panose="020B0604020202020204" pitchFamily="34" charset="0"/>
              <a:buChar char="•"/>
            </a:pPr>
            <a:r>
              <a:rPr lang="hr-HR" sz="1200" b="1">
                <a:solidFill>
                  <a:schemeClr val="tx1"/>
                </a:solidFill>
                <a:effectLst/>
                <a:latin typeface="+mn-lt"/>
                <a:ea typeface="+mn-lt"/>
                <a:cs typeface="+mn-cs"/>
              </a:rPr>
              <a:t>Vodeći pokazatelji (preventivne aktivnosti)</a:t>
            </a:r>
          </a:p>
          <a:p>
            <a:r>
              <a:rPr lang="hr-HR" sz="1200">
                <a:solidFill>
                  <a:schemeClr val="tx1"/>
                </a:solidFill>
                <a:effectLst/>
                <a:latin typeface="+mn-lt"/>
                <a:ea typeface="+mn-lt"/>
                <a:cs typeface="+mn-cs"/>
              </a:rPr>
              <a:t>Tim se pokazateljima mjeri funkcioniraju li sustavi prevencije, kao što su dovršene procjene rizika, sudjelovanje radnika u aktivnostima u području sigurnosti i zdravlja na radu itd.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hr-HR" b="1" dirty="0"/>
              <a:t>Kako riješiti problem kombinirane izloženosti</a:t>
            </a:r>
            <a:r>
              <a:rPr lang="hr-HR" dirty="0"/>
              <a:t>? Uz integriranu prevenciju.</a:t>
            </a:r>
          </a:p>
          <a:p>
            <a:pPr marL="0" lvl="0" indent="0">
              <a:buNone/>
            </a:pPr>
            <a:r>
              <a:rPr lang="hr-HR" dirty="0"/>
              <a:t>To može uključivati, na primjer: </a:t>
            </a:r>
          </a:p>
          <a:p>
            <a:pPr marL="171450" lvl="0" indent="-171450">
              <a:buFont typeface="Arial" panose="020B0604020202020204" pitchFamily="34" charset="0"/>
              <a:buChar char="•"/>
            </a:pPr>
            <a:r>
              <a:rPr lang="hr-HR" dirty="0"/>
              <a:t>ciljanu prevenciju mišićno-koštanih poremećaja i fizičkog opterećenja </a:t>
            </a:r>
            <a:r>
              <a:rPr lang="hr-HR" b="0" dirty="0"/>
              <a:t>putem ergonomskih intervencija, preoblikovanja zadataka i odgovarajućeg oporavka </a:t>
            </a:r>
          </a:p>
          <a:p>
            <a:pPr marL="171450" lvl="0" indent="-171450">
              <a:buFont typeface="Arial" panose="020B0604020202020204" pitchFamily="34" charset="0"/>
              <a:buChar char="•"/>
            </a:pPr>
            <a:r>
              <a:rPr lang="hr-HR" b="0" dirty="0"/>
              <a:t>poboljšanje uvjeta u </a:t>
            </a:r>
            <a:r>
              <a:rPr lang="hr-HR" dirty="0"/>
              <a:t>radnom okruženju </a:t>
            </a:r>
            <a:r>
              <a:rPr lang="hr-HR" b="0" dirty="0"/>
              <a:t>(buka, vibracije, grijanje/hlađenje, rasvjeta, dizajn radnog prostora) kako bi se smanjio učinak na stres i mentalno zdravlje </a:t>
            </a:r>
          </a:p>
          <a:p>
            <a:pPr marL="171450" lvl="0" indent="-171450">
              <a:buFont typeface="Arial" panose="020B0604020202020204" pitchFamily="34" charset="0"/>
              <a:buChar char="•"/>
            </a:pPr>
            <a:r>
              <a:rPr lang="hr-HR" dirty="0"/>
              <a:t>sprječavanje nesreća metodom </a:t>
            </a:r>
            <a:r>
              <a:rPr lang="hr-HR" b="0" dirty="0"/>
              <a:t>uklanjanjem organizacijskih i psihosocijalnih uzročnika nesigurnih oblika ponašanja i smanjene pozornosti </a:t>
            </a:r>
          </a:p>
          <a:p>
            <a:pPr marL="171450" lvl="0" indent="-171450">
              <a:buFont typeface="Arial" panose="020B0604020202020204" pitchFamily="34" charset="0"/>
              <a:buChar char="•"/>
            </a:pPr>
            <a:r>
              <a:rPr lang="hr-HR" b="0" dirty="0"/>
              <a:t>usmjerenost </a:t>
            </a:r>
            <a:r>
              <a:rPr lang="hr-HR" dirty="0"/>
              <a:t>na visokorizične sektore i ranjive skupine, </a:t>
            </a:r>
            <a:r>
              <a:rPr lang="hr-HR" b="0" dirty="0"/>
              <a:t>uključujući poduzeća srednje veličine, građevinarstvo, poljoprivredu i radnike na nesigurnim ili fizički zahtjevnim radnim mjestima.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200">
                <a:solidFill>
                  <a:schemeClr val="tx1"/>
                </a:solidFill>
                <a:effectLst/>
                <a:latin typeface="+mn-lt"/>
                <a:ea typeface="+mn-lt"/>
                <a:cs typeface="+mn-cs"/>
              </a:rPr>
              <a:t>Sektor zdravstva i socijalne skrbi ima važnu ulogu u europskom društvu u smislu općeg zdravlja i dobrobiti, kao i u gospodarstvu općenito.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a:solidFill>
                  <a:schemeClr val="tx1"/>
                </a:solidFill>
                <a:effectLst/>
                <a:latin typeface="+mn-lt"/>
                <a:ea typeface="+mn-lt"/>
                <a:cs typeface="+mn-cs"/>
              </a:rPr>
              <a:t>Sektor zdravstva i socijalne skrbi važan je izvor radnih mjesta u gospodarstvu EU-a.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a:solidFill>
                  <a:schemeClr val="tx1"/>
                </a:solidFill>
                <a:effectLst/>
                <a:latin typeface="+mn-lt"/>
                <a:ea typeface="+mn-lt"/>
                <a:cs typeface="+mn-cs"/>
              </a:rPr>
              <a:t>Na temelju ankete Eurostata o radnoj snazi, više od 21,5 milijuna osoba bilo je zaposleno u sektoru zdravstva i socijalne skrbi (NACE Q) u 2022. Većina tih radnika radi u podsektoru zdravstvene skrbi, s oko 12,5 milijuna zaposlenih.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a:solidFill>
                  <a:schemeClr val="tx1"/>
                </a:solidFill>
                <a:effectLst/>
                <a:latin typeface="+mn-lt"/>
                <a:ea typeface="+mn-lt"/>
                <a:cs typeface="+mn-cs"/>
              </a:rPr>
              <a:t>Zaposlenost u sektoru zdravstva i socijalne skrbi u posljednjih je 10 godina u stalnom porastu, a taj je trend zabilježen u svim podsektorima. Sektor zdravstva i socijalne skrbi čini 11 % ukupne </a:t>
            </a:r>
            <a:r>
              <a:rPr lang="hr-HR" sz="1200">
                <a:solidFill>
                  <a:schemeClr val="tx1"/>
                </a:solidFill>
                <a:effectLst/>
                <a:highlight>
                  <a:srgbClr val="FFFF00"/>
                </a:highlight>
                <a:latin typeface="+mn-lt"/>
                <a:ea typeface="+mn-lt"/>
                <a:cs typeface="+mn-cs"/>
              </a:rPr>
              <a:t>zaposlenosti u cjelokupnom gospodarstvu. </a:t>
            </a:r>
          </a:p>
          <a:p>
            <a:endParaRPr lang="fr-FR" dirty="0"/>
          </a:p>
          <a:p>
            <a:r>
              <a:rPr lang="hr-HR"/>
              <a:t>Sektor zdravstva i socijalne skrbi obuhvaća različite aktivnosti, kao što su: </a:t>
            </a:r>
          </a:p>
          <a:p>
            <a:pPr marL="171450" indent="-171450">
              <a:buFont typeface="Arial" panose="020B0604020202020204" pitchFamily="34" charset="0"/>
              <a:buChar char="•"/>
            </a:pPr>
            <a:r>
              <a:rPr lang="hr-HR" sz="1200" b="0" i="0">
                <a:solidFill>
                  <a:schemeClr val="tx1"/>
                </a:solidFill>
                <a:effectLst/>
                <a:latin typeface="+mn-lt"/>
                <a:ea typeface="+mn-lt"/>
                <a:cs typeface="+mn-cs"/>
              </a:rPr>
              <a:t>primjerice zdravstvena skrb u bolnicama, klinikama, liječničkim ili stomatološkim ordinacijama</a:t>
            </a:r>
          </a:p>
          <a:p>
            <a:pPr marL="171450" indent="-171450">
              <a:buFont typeface="Arial" panose="020B0604020202020204" pitchFamily="34" charset="0"/>
              <a:buChar char="•"/>
            </a:pPr>
            <a:r>
              <a:rPr lang="hr-HR" sz="1200" b="0" i="0">
                <a:solidFill>
                  <a:schemeClr val="tx1"/>
                </a:solidFill>
                <a:effectLst/>
                <a:latin typeface="+mn-lt"/>
                <a:ea typeface="+mn-lt"/>
                <a:cs typeface="+mn-cs"/>
              </a:rPr>
              <a:t>rezidencijalna skrb starijih osoba, osoba s invaliditetom i pacijenata s problemima mentalnog zdravlja u stambenim objektima i domovima i</a:t>
            </a:r>
          </a:p>
          <a:p>
            <a:pPr marL="171450" indent="-171450">
              <a:buFont typeface="Arial" panose="020B0604020202020204" pitchFamily="34" charset="0"/>
              <a:buChar char="•"/>
            </a:pPr>
            <a:r>
              <a:rPr lang="hr-HR" sz="1200" b="0" i="0">
                <a:solidFill>
                  <a:schemeClr val="tx1"/>
                </a:solidFill>
                <a:effectLst/>
                <a:latin typeface="+mn-lt"/>
                <a:ea typeface="+mn-lt"/>
                <a:cs typeface="+mn-cs"/>
              </a:rPr>
              <a:t>socijalni rad (npr. kućna njega, skrb o starijim osobama, osobama s invaliditetom i djeci).</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hr-HR" sz="1200" b="1" i="0">
                <a:solidFill>
                  <a:schemeClr val="tx1"/>
                </a:solidFill>
                <a:effectLst/>
                <a:latin typeface="+mn-lt"/>
                <a:ea typeface="+mn-lt"/>
                <a:cs typeface="+mn-cs"/>
              </a:rPr>
              <a:t>Ukupno je 31 % radnika u sektoru zdravstva i socijalne skrbi navelo da im posao uzrokuje ili pogoršava stres, depresiju ili tjeskobu, što je broj koji premašuje europski prosjek u svim sektorima (OSH Pulse za 2025.). </a:t>
            </a:r>
            <a:r>
              <a:rPr lang="hr-HR"/>
              <a:t>Podatci dostupni na: </a:t>
            </a:r>
            <a:r>
              <a:rPr lang="hr-HR">
                <a:hlinkClick r:id="rId3"/>
              </a:rPr>
              <a:t>OSH-pulse-2025-climate-digital-change_EN.pdf</a:t>
            </a:r>
            <a:r>
              <a:rPr lang="hr-HR"/>
              <a:t>, str. 56.</a:t>
            </a:r>
            <a:r>
              <a:rPr lang="hr-HR" sz="1200" b="1" i="0">
                <a:solidFill>
                  <a:schemeClr val="tx1"/>
                </a:solidFill>
                <a:effectLst/>
                <a:latin typeface="+mn-lt"/>
                <a:ea typeface="+mn-lt"/>
                <a:cs typeface="+mn-cs"/>
              </a:rPr>
              <a:t> </a:t>
            </a:r>
            <a:br>
              <a:rPr lang="hr-HR"/>
            </a:br>
            <a:endParaRPr lang="hr-HR"/>
          </a:p>
          <a:p>
            <a:pPr marL="0" marR="0" lvl="0" indent="0" algn="l" defTabSz="914400" rtl="0" eaLnBrk="1" fontAlgn="auto" latinLnBrk="0" hangingPunct="1">
              <a:lnSpc>
                <a:spcPct val="100000"/>
              </a:lnSpc>
              <a:spcBef>
                <a:spcPts val="0"/>
              </a:spcBef>
              <a:spcAft>
                <a:spcPts val="0"/>
              </a:spcAft>
              <a:buClrTx/>
              <a:buSzTx/>
              <a:buFontTx/>
              <a:buNone/>
              <a:tabLst/>
              <a:defRPr/>
            </a:pPr>
            <a:r>
              <a:rPr lang="hr-HR" b="1"/>
              <a:t>Izvor: https://osha.europa.eu/sites/default/files/documents/HeSCare-OSH-Figures_EN.pdf </a:t>
            </a:r>
            <a:r>
              <a:rPr lang="hr-HR"/>
              <a:t>(Izvješće o sigurnosti i zdravlju na radu u zdravstvenoj skrbi u brojkama)</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hr-HR" dirty="0"/>
              <a:t>Na grafikonu su prikazani usporedni podatci između psihosocijalnih rizika u djelatnostima zdravstvene i socijalne skrbi (sektor zdravstva i socijalne skrbi) i svih sektora u 27 država članica EU-a. </a:t>
            </a:r>
          </a:p>
          <a:p>
            <a:endParaRPr lang="fr-FR" dirty="0"/>
          </a:p>
          <a:p>
            <a:r>
              <a:rPr lang="hr-HR" dirty="0"/>
              <a:t>Prikazani su sljedeći psihosocijalni rizici: </a:t>
            </a:r>
          </a:p>
          <a:p>
            <a:pPr marL="171450" indent="-171450">
              <a:buFont typeface="Arial" panose="020B0604020202020204" pitchFamily="34" charset="0"/>
              <a:buChar char="•"/>
            </a:pPr>
            <a:r>
              <a:rPr lang="hr-HR" dirty="0"/>
              <a:t>rad sa zahtjevnim kupcima, pacijentima, učenicima itd. </a:t>
            </a:r>
          </a:p>
          <a:p>
            <a:pPr marL="171450" indent="-171450">
              <a:buFont typeface="Arial" panose="020B0604020202020204" pitchFamily="34" charset="0"/>
              <a:buChar char="•"/>
            </a:pPr>
            <a:r>
              <a:rPr lang="hr-HR" dirty="0"/>
              <a:t>vremenski pritisak </a:t>
            </a:r>
          </a:p>
          <a:p>
            <a:pPr marL="171450" indent="-171450">
              <a:buFont typeface="Arial" panose="020B0604020202020204" pitchFamily="34" charset="0"/>
              <a:buChar char="•"/>
            </a:pPr>
            <a:r>
              <a:rPr lang="hr-HR" dirty="0"/>
              <a:t>loša komunikacija ili suradnja s organizacijama </a:t>
            </a:r>
          </a:p>
          <a:p>
            <a:pPr marL="171450" indent="-171450">
              <a:buFont typeface="Arial" panose="020B0604020202020204" pitchFamily="34" charset="0"/>
              <a:buChar char="•"/>
            </a:pPr>
            <a:r>
              <a:rPr lang="hr-HR" dirty="0"/>
              <a:t>dugačko ili neredovito radno vrijeme </a:t>
            </a:r>
          </a:p>
          <a:p>
            <a:pPr marL="171450" indent="-171450">
              <a:buFont typeface="Arial" panose="020B0604020202020204" pitchFamily="34" charset="0"/>
              <a:buChar char="•"/>
            </a:pPr>
            <a:r>
              <a:rPr lang="hr-HR" dirty="0"/>
              <a:t>strah od gubitka posla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hr-HR"/>
              <a:t>Ovaj je slajd usmjeren na konkretna rješenja za sektor zdravstva i socijalne skrbi, s naglaskom na preventivnim pristupima koji su prikazani za prvo 1. prioritetno područje (vidjeti slajdove 11. – 14.) koji se također mogu primijeniti u tom kontekstu. </a:t>
            </a:r>
          </a:p>
          <a:p>
            <a:r>
              <a:rPr lang="hr-HR"/>
              <a:t>Osim toga, sektor zdravstva i socijalne skrbi suočava se s posebnim izazovima koji zahtijevaju specifična rješenja, kao što su: </a:t>
            </a:r>
          </a:p>
          <a:p>
            <a:pPr marL="285750" indent="-285750">
              <a:buFont typeface="Arial"/>
              <a:buChar char="•"/>
            </a:pPr>
            <a:r>
              <a:rPr lang="hr-HR"/>
              <a:t>uključivanje </a:t>
            </a:r>
            <a:r>
              <a:rPr lang="hr-HR" b="1"/>
              <a:t>redovite procjene čimbenika psihosocijalnih rizika</a:t>
            </a:r>
            <a:r>
              <a:rPr lang="hr-HR"/>
              <a:t> u sveobuhvatne prakse upravljanja rizicima od ključne je važnosti</a:t>
            </a:r>
          </a:p>
          <a:p>
            <a:pPr marL="285750" indent="-285750">
              <a:buFont typeface="Arial"/>
              <a:buChar char="•"/>
            </a:pPr>
            <a:r>
              <a:rPr lang="hr-HR"/>
              <a:t>stvaranje </a:t>
            </a:r>
            <a:r>
              <a:rPr lang="hr-HR" b="1"/>
              <a:t>poticajnog radnog okruženja </a:t>
            </a:r>
            <a:r>
              <a:rPr lang="hr-HR"/>
              <a:t>za uspješne intervencije u svrhu sprečavanja i ublažavanja psihosocijalnih rizika (na primjer u okviru skupina za uzajamnu podršku)</a:t>
            </a:r>
          </a:p>
          <a:p>
            <a:pPr marL="285750" indent="-285750">
              <a:buFont typeface="Arial"/>
              <a:buChar char="•"/>
            </a:pPr>
            <a:r>
              <a:rPr lang="hr-HR"/>
              <a:t>osiguravanje </a:t>
            </a:r>
            <a:r>
              <a:rPr lang="hr-HR" b="1"/>
              <a:t>adekvatnih razina osoblja </a:t>
            </a:r>
            <a:r>
              <a:rPr lang="hr-HR"/>
              <a:t>u svrhu  upravljanja radnim opterećenjem i smanjenja omjera pacijenata i stručnjaka</a:t>
            </a:r>
          </a:p>
          <a:p>
            <a:pPr marL="285750" indent="-285750">
              <a:buFont typeface="Arial"/>
              <a:buChar char="•"/>
            </a:pPr>
            <a:r>
              <a:rPr lang="hr-HR"/>
              <a:t>promicanje </a:t>
            </a:r>
            <a:r>
              <a:rPr lang="hr-HR" b="1"/>
              <a:t>samostalnog rada </a:t>
            </a:r>
            <a:r>
              <a:rPr lang="hr-HR"/>
              <a:t>poboljšanjem kontrole radnika nad vlastitim rasporedom i procesima donošenja odluka</a:t>
            </a:r>
          </a:p>
          <a:p>
            <a:pPr marL="285750" indent="-285750">
              <a:buFont typeface="Arial"/>
              <a:buChar char="•"/>
            </a:pPr>
            <a:r>
              <a:rPr lang="hr-HR"/>
              <a:t>osiguravanje </a:t>
            </a:r>
            <a:r>
              <a:rPr lang="hr-HR" b="1"/>
              <a:t>pravedne naknade i priznavanja truda radnika</a:t>
            </a:r>
            <a:r>
              <a:rPr lang="hr-HR"/>
              <a:t> ključno je za zadovoljstvo poslom i mentalno zdravlje</a:t>
            </a:r>
          </a:p>
          <a:p>
            <a:pPr marL="285750" indent="-285750">
              <a:buFont typeface="Arial"/>
              <a:buChar char="•"/>
            </a:pPr>
            <a:r>
              <a:rPr lang="hr-HR" b="1"/>
              <a:t>pružanje informacija, podizanje svijesti i osposobljavanje o psihosocijalnim rizicima </a:t>
            </a:r>
            <a:r>
              <a:rPr lang="hr-HR"/>
              <a:t>i problemima s mentalnim zdravljem</a:t>
            </a:r>
          </a:p>
          <a:p>
            <a:pPr marL="285750" indent="-285750">
              <a:buFont typeface="Arial"/>
              <a:buChar char="•"/>
            </a:pPr>
            <a:r>
              <a:rPr lang="hr-HR" b="1"/>
              <a:t>uvođenje regulatornih inicijativa</a:t>
            </a:r>
            <a:r>
              <a:rPr lang="hr-HR"/>
              <a:t>, kao što su zakonodavstvo, neobvezujuće ili dobrovoljne politike koje su razvile međunarodne, europske i nacionalne organizacije za sprečavanje i rješavanje psihosocijalnih rizika te upravljanje njima.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hr-HR" sz="1200" noProof="0"/>
              <a:t>Prilagodba radnih mjesta </a:t>
            </a:r>
            <a:r>
              <a:rPr lang="hr-HR" sz="1200" b="0" noProof="0"/>
              <a:t>može biti rješenje, uključujući: </a:t>
            </a:r>
          </a:p>
          <a:p>
            <a:pPr marL="171450" indent="-171450">
              <a:buFont typeface="Arial" panose="020B0604020202020204" pitchFamily="34" charset="0"/>
              <a:buChar char="•"/>
            </a:pPr>
            <a:r>
              <a:rPr lang="hr-HR" sz="1200" b="0" noProof="0"/>
              <a:t>mogućnost rada u tišem radnom prostoru uz manje smetnji </a:t>
            </a:r>
          </a:p>
          <a:p>
            <a:pPr marL="171450" indent="-171450">
              <a:buFont typeface="Arial" panose="020B0604020202020204" pitchFamily="34" charset="0"/>
              <a:buChar char="•"/>
            </a:pPr>
            <a:r>
              <a:rPr lang="hr-HR" sz="1200" b="0" noProof="0"/>
              <a:t>privremeno prilagođavanje radnih zadataka </a:t>
            </a:r>
          </a:p>
          <a:p>
            <a:pPr marL="171450" indent="-171450">
              <a:buFont typeface="Arial" panose="020B0604020202020204" pitchFamily="34" charset="0"/>
              <a:buChar char="•"/>
            </a:pPr>
            <a:r>
              <a:rPr lang="hr-HR" sz="1200" b="0" noProof="0"/>
              <a:t>dugoročni dogovori o fleksibilnom radnom vremenu i</a:t>
            </a:r>
          </a:p>
          <a:p>
            <a:pPr marL="171450" indent="-171450">
              <a:buFont typeface="Arial" panose="020B0604020202020204" pitchFamily="34" charset="0"/>
              <a:buChar char="•"/>
            </a:pPr>
            <a:r>
              <a:rPr lang="hr-HR" sz="1200" b="0" noProof="0"/>
              <a:t>rad na daljinu. </a:t>
            </a:r>
          </a:p>
          <a:p>
            <a:endParaRPr lang="en-GB" sz="1200" b="0" noProof="0" dirty="0"/>
          </a:p>
          <a:p>
            <a:r>
              <a:rPr lang="hr-HR" sz="1200" b="0" noProof="0"/>
              <a:t>Iako problemi s mentalnim zdravljem možda nisu povezani s radom, </a:t>
            </a:r>
            <a:r>
              <a:rPr lang="hr-HR" sz="1200" noProof="0"/>
              <a:t>radno okruženje u kojem se radniku pruža podrška</a:t>
            </a:r>
            <a:r>
              <a:rPr lang="hr-HR" sz="1200" b="0" noProof="0"/>
              <a:t>i </a:t>
            </a:r>
            <a:r>
              <a:rPr lang="hr-HR" sz="1200" noProof="0"/>
              <a:t>uključivo radno okruženje</a:t>
            </a:r>
            <a:r>
              <a:rPr lang="hr-HR" sz="1200" b="0" noProof="0"/>
              <a:t> mogu </a:t>
            </a:r>
            <a:r>
              <a:rPr lang="hr-HR" sz="1200" noProof="0"/>
              <a:t>činiti veliku razliku</a:t>
            </a:r>
            <a:r>
              <a:rPr lang="hr-HR" sz="1200" b="0" noProof="0"/>
              <a:t>. </a:t>
            </a:r>
          </a:p>
          <a:p>
            <a:endParaRPr lang="en-US" sz="1200" b="0" dirty="0"/>
          </a:p>
          <a:p>
            <a:r>
              <a:rPr lang="hr-HR" sz="1200" b="0"/>
              <a:t>Neki radnici, uključujući neurodivergentne pojedince, mogu naići na prepreke u standardnim radnim okruženjima.</a:t>
            </a:r>
          </a:p>
          <a:p>
            <a:endParaRPr lang="en-US" sz="1200" b="0" dirty="0"/>
          </a:p>
          <a:p>
            <a:pPr lvl="0"/>
            <a:r>
              <a:rPr lang="hr-HR" sz="1200" b="1" noProof="0">
                <a:solidFill>
                  <a:srgbClr val="003399"/>
                </a:solidFill>
              </a:rPr>
              <a:t>Gotovo 50 % </a:t>
            </a:r>
            <a:r>
              <a:rPr lang="hr-HR" sz="1200" b="1">
                <a:solidFill>
                  <a:schemeClr val="accent1"/>
                </a:solidFill>
              </a:rPr>
              <a:t>stanovništva EU-a izjavilo je da je u posljednjih dvanaest mjeseci doživjelo emocionalni ili psihosocijalni problem, kao što je osjećaj depresije ili tjeskobe.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hr-HR"/>
              <a:t>Izvor: Istraživanje Eurobarometra 2023.: </a:t>
            </a:r>
            <a:r>
              <a:rPr lang="hr-HR">
                <a:hlinkClick r:id="rId3"/>
              </a:rPr>
              <a:t>Mentalno zdravlje – listopad 2023. - - istraživanje Eurobarometra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200" b="1" i="0">
                <a:solidFill>
                  <a:schemeClr val="tx1"/>
                </a:solidFill>
                <a:effectLst/>
                <a:latin typeface="+mn-lt"/>
                <a:ea typeface="+mn-lt"/>
                <a:cs typeface="+mn-cs"/>
              </a:rPr>
              <a:t>Pretvorite složene koncepte u jasne, provedive savjete</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Kao posrednici, jedna od vaših ključnih dodanih vrijednosti je pojednostavljenje. Psihosocijalni rizici i mentalno zdravlje mogu se činiti apstraktnima ili osjetljivima, stoga je preoblikovanje tih rizika u konkretne korake i razumljive upute od ključne važnosti. Pružanje primjera dobre prakse i jasnih smjernica korak po korak pomaže da se na radnim mjestima shvati kako intervencije mogu donijeti promjene.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1" i="0">
                <a:solidFill>
                  <a:schemeClr val="tx1"/>
                </a:solidFill>
                <a:effectLst/>
                <a:latin typeface="+mn-lt"/>
                <a:ea typeface="+mn-lt"/>
                <a:cs typeface="+mn-cs"/>
              </a:rPr>
              <a:t>Potaknite radna mjesta da stvore podržavajuća okruženja uz istodobnu zaštitu privatnosti</a:t>
            </a:r>
            <a:r>
              <a:rPr lang="hr-HR" sz="1200" i="0">
                <a:solidFill>
                  <a:schemeClr val="tx1"/>
                </a:solidFill>
                <a:effectLst/>
                <a:latin typeface="+mn-lt"/>
                <a:ea typeface="+mn-lt"/>
                <a:cs typeface="+mn-cs"/>
              </a:rPr>
              <a:t>.</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Važno je postići pravu ravnotežu. Od poslodavaca se ne očekuje da riješe osobne probleme, ali sudjelovanje u stvaranju podržavajućeg radnog okruženja može biti korisno za obje strane. To podrazumijeva poticanje poštovanja, razumijevanja i fleksibilnosti, uz istodobno održavanje odgovarajućih granica i povjerljivosti.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1" i="0">
                <a:solidFill>
                  <a:schemeClr val="tx1"/>
                </a:solidFill>
                <a:effectLst/>
                <a:latin typeface="+mn-lt"/>
                <a:ea typeface="+mn-lt"/>
                <a:cs typeface="+mn-cs"/>
              </a:rPr>
              <a:t>Promicanje fleksibilnih aranžmana i pristupa službama za podršku</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Naglaskom na dodanu vrijednost praktičnih rješenja kao što su fleksibilno radno vrijeme, privremene prilagodbe ili pristup uslugama podrške zaposlenicima, može se steći uvid u to koje mjere treba poduzeti. Te mjere mogu donijeti stvarne promjene, kako u pogledu stresa povezanog s radom, tako i u situacijama u kojima osobni problemi utječu na rad.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1" i="0">
                <a:solidFill>
                  <a:schemeClr val="tx1"/>
                </a:solidFill>
                <a:effectLst/>
                <a:latin typeface="+mn-lt"/>
                <a:ea typeface="+mn-lt"/>
                <a:cs typeface="+mn-cs"/>
              </a:rPr>
              <a:t>Potaknite otvoreni dijalog i kulturu bez stigme</a:t>
            </a:r>
            <a:br>
              <a:rPr lang="hr-HR" sz="1200" b="0" i="0">
                <a:solidFill>
                  <a:schemeClr val="tx1"/>
                </a:solidFill>
                <a:effectLst/>
                <a:latin typeface="+mn-lt"/>
                <a:ea typeface="+mn-lt"/>
                <a:cs typeface="+mn-cs"/>
              </a:rPr>
            </a:br>
            <a:r>
              <a:rPr lang="hr-HR" sz="1200" b="0" i="0">
                <a:solidFill>
                  <a:schemeClr val="tx1"/>
                </a:solidFill>
                <a:effectLst/>
                <a:latin typeface="+mn-lt"/>
                <a:ea typeface="+mn-lt"/>
                <a:cs typeface="+mn-cs"/>
              </a:rPr>
              <a:t>Iznimno je važno stvoriti kulturu u kojoj se o mentalnom zdravlju može otvoreno raspravljati. To se može postići promicanjem osviještenosti o problemu, sudjelovanjem radnika i angažiranjem rukovodstva, čime se pomaže u smanjenju stigmatizacije i normaliziranjem vođenja takvih razgovora na radnom mjestu.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hr-HR" sz="1400">
                <a:solidFill>
                  <a:schemeClr val="accent1"/>
                </a:solidFill>
              </a:rPr>
              <a:t>Kampanju provodi EU-OSHA, uz pomoć mreže partnera u više od 30 država, uključujući:</a:t>
            </a:r>
          </a:p>
          <a:p>
            <a:pPr marL="742950" lvl="1" indent="-285750">
              <a:buFont typeface="Arial" panose="020B0604020202020204" pitchFamily="34" charset="0"/>
              <a:buChar char="•"/>
            </a:pPr>
            <a:r>
              <a:rPr lang="hr-HR" sz="1400" b="1"/>
              <a:t>nacionalne kontaktne točke</a:t>
            </a:r>
            <a:r>
              <a:rPr lang="hr-HR" sz="1400"/>
              <a:t>: organizacije koje koordiniraju kampanju na nacionalnoj razini</a:t>
            </a:r>
          </a:p>
          <a:p>
            <a:pPr marL="742950" lvl="1" indent="-285750">
              <a:buFont typeface="Arial" panose="020B0604020202020204" pitchFamily="34" charset="0"/>
              <a:buChar char="•"/>
            </a:pPr>
            <a:r>
              <a:rPr lang="hr-HR" sz="1400"/>
              <a:t>europske socijalne partnere</a:t>
            </a:r>
          </a:p>
          <a:p>
            <a:pPr marL="742950" lvl="1" indent="-285750">
              <a:buFont typeface="Arial" panose="020B0604020202020204" pitchFamily="34" charset="0"/>
              <a:buChar char="•"/>
            </a:pPr>
            <a:r>
              <a:rPr lang="hr-HR" sz="1400" b="1"/>
              <a:t>službene partnere kampanje</a:t>
            </a:r>
            <a:r>
              <a:rPr lang="hr-HR" sz="1400"/>
              <a:t>: javne i privatne paneuropske organizacije</a:t>
            </a:r>
          </a:p>
          <a:p>
            <a:pPr marL="742950" lvl="1" indent="-285750">
              <a:buFont typeface="Arial" panose="020B0604020202020204" pitchFamily="34" charset="0"/>
              <a:buChar char="•"/>
            </a:pPr>
            <a:r>
              <a:rPr lang="hr-HR" sz="1400" b="1"/>
              <a:t>OSHVET partnere</a:t>
            </a:r>
            <a:r>
              <a:rPr lang="hr-HR" sz="1400"/>
              <a:t>: partnere specijalizirane za strukovno obrazovanje i osposobljavanje</a:t>
            </a:r>
          </a:p>
          <a:p>
            <a:pPr marL="742950" lvl="1" indent="-285750">
              <a:buFont typeface="Arial" panose="020B0604020202020204" pitchFamily="34" charset="0"/>
              <a:buChar char="•"/>
            </a:pPr>
            <a:r>
              <a:rPr lang="hr-HR" sz="1400" b="1"/>
              <a:t>medijske partnere</a:t>
            </a:r>
            <a:r>
              <a:rPr lang="hr-HR" sz="1400"/>
              <a:t>: medijske kuće iz cijelog EU-a koje promiču kampanju</a:t>
            </a:r>
          </a:p>
          <a:p>
            <a:pPr marL="742950" lvl="1" indent="-285750">
              <a:buFont typeface="Arial" panose="020B0604020202020204" pitchFamily="34" charset="0"/>
              <a:buChar char="•"/>
            </a:pPr>
            <a:r>
              <a:rPr lang="hr-HR" sz="1400" b="1"/>
              <a:t>Europsku poduzetničku mrežu</a:t>
            </a:r>
            <a:r>
              <a:rPr lang="hr-HR" sz="1400"/>
              <a:t>: mrežu EU-a koja pomaže u pružanju potpore poduzećima u području sigurnosti i zdravlja na radu</a:t>
            </a:r>
          </a:p>
          <a:p>
            <a:pPr marL="742950" lvl="1" indent="-285750">
              <a:buFont typeface="Arial" panose="020B0604020202020204" pitchFamily="34" charset="0"/>
              <a:buChar char="•"/>
            </a:pPr>
            <a:r>
              <a:rPr lang="hr-HR" sz="1400"/>
              <a:t>institucije EU-a;</a:t>
            </a:r>
          </a:p>
          <a:p>
            <a:pPr marL="742950" lvl="1" indent="-285750">
              <a:buFont typeface="Arial" panose="020B0604020202020204" pitchFamily="34" charset="0"/>
              <a:buChar char="•"/>
            </a:pPr>
            <a:r>
              <a:rPr lang="hr-HR" sz="1400"/>
              <a:t>ostale agencije EU-a</a:t>
            </a:r>
          </a:p>
          <a:p>
            <a:pPr marL="457200" lvl="1" indent="0">
              <a:buFont typeface="Arial" panose="020B0604020202020204" pitchFamily="34" charset="0"/>
              <a:buNone/>
            </a:pPr>
            <a:endParaRPr lang="en-GB" sz="1400" dirty="0"/>
          </a:p>
          <a:p>
            <a:r>
              <a:rPr lang="hr-HR" sz="1200">
                <a:solidFill>
                  <a:schemeClr val="accent1"/>
                </a:solidFill>
              </a:rPr>
              <a:t>Partneri djeluju kao posrednici između EU-OSHA-e i europske radne snage te dijele materijale kampanje i izvore na nacionalnoj razini. Predanost i aktivna uključenost partnera EU-OSHA-e pokreću kampanju i osiguravaju da se poruka kampanje uspješno promiče diljem Europe i dosegne poduzeća svih veličina.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hr-HR" b="1"/>
              <a:t>Europski tjedan sigurnosti i zdravlja na radu </a:t>
            </a:r>
            <a:r>
              <a:rPr lang="hr-HR" b="0"/>
              <a:t>održava se</a:t>
            </a:r>
            <a:r>
              <a:rPr lang="hr-HR" b="1"/>
              <a:t> </a:t>
            </a:r>
            <a:r>
              <a:rPr lang="hr-HR"/>
              <a:t>svake godine u listopadu (43. tjedan), čime se pruža prilika zagovornicima i partnerima iz cijele Europe da organiziraju vlastiti događaj ili aktivnost radi podizanja svijesti o kampanji. </a:t>
            </a:r>
          </a:p>
          <a:p>
            <a:endParaRPr lang="fr-FR" dirty="0"/>
          </a:p>
          <a:p>
            <a:r>
              <a:rPr lang="hr-HR" b="1"/>
              <a:t>Ishodite svoj certifikat</a:t>
            </a:r>
            <a:r>
              <a:rPr lang="hr-HR"/>
              <a:t>: Planiranjem događanja ili aktivnosti ishodite certifikat o sudjelovanju u kampanji za zdrava radna mjesta.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hr-HR" b="0"/>
              <a:t>Nagrade</a:t>
            </a:r>
            <a:r>
              <a:rPr lang="hr-HR" b="1"/>
              <a:t> za dobru praksu u stvaranju zdravih radnih mjesta inicijativa su koja se provodi</a:t>
            </a:r>
            <a:r>
              <a:rPr lang="hr-HR"/>
              <a:t>za svaku kampanju i kojom se odaje priznanje organizacijama </a:t>
            </a:r>
            <a:r>
              <a:rPr lang="hr-HR" sz="1200" b="0" i="0">
                <a:solidFill>
                  <a:schemeClr val="tx1"/>
                </a:solidFill>
                <a:effectLst/>
                <a:latin typeface="+mn-lt"/>
                <a:ea typeface="+mn-lt"/>
                <a:cs typeface="+mn-cs"/>
              </a:rPr>
              <a:t>koje su dale izniman i inovativan doprinos sprečavanju psihosocijalnih rizika na radnom mjestu i upravljanju njima. Nacionalne središnjice zadužene su za odabir dobitnika nacionalnih nagrada za dobru praksu, o čemu će zatim obavijestiti EU-OSHA-u.  </a:t>
            </a:r>
          </a:p>
          <a:p>
            <a:endParaRPr lang="en-GB" dirty="0"/>
          </a:p>
          <a:p>
            <a:r>
              <a:rPr lang="hr-HR" b="1"/>
              <a:t>Službeni partneri kampanje</a:t>
            </a:r>
            <a:r>
              <a:rPr lang="hr-HR" b="0"/>
              <a:t>: ponuda za službeno partnerstvo u kampanji otvorena je za europska i međunarodna poduzeća i organizacije posvećene promicanju mentalnog zdravlja na radu i prevenciji psihosocijalnih rizika diljem Europe. Očekuje se aktivno sudjelovanje. Zauzvrat službeni partneri kampanje grade vidljivost, mogu promovirati svoje vijesti na internetskim stranicama i u biltenu EU-OSHA-e te imaju priliku proširiti svoju mrežu. </a:t>
            </a:r>
          </a:p>
          <a:p>
            <a:endParaRPr lang="en-GB" b="1" dirty="0"/>
          </a:p>
          <a:p>
            <a:r>
              <a:rPr lang="hr-HR" b="1"/>
              <a:t>Medijski partneri:</a:t>
            </a:r>
            <a:r>
              <a:rPr lang="hr-HR"/>
              <a:t> </a:t>
            </a:r>
            <a:r>
              <a:rPr lang="hr-HR" b="0"/>
              <a:t>isključiva</a:t>
            </a:r>
            <a:r>
              <a:rPr lang="hr-HR" b="1"/>
              <a:t> </a:t>
            </a:r>
            <a:r>
              <a:rPr lang="hr-HR"/>
              <a:t>europska mreža novinara i urednika predanih promicanju sigurnih i zdravih radnih mjesta. Medijski partneri dobivaju rani pristup pouzdanom sadržaju koji je zanimljiv medijima, veću vidljivost unutar zajednice za sigurnost i zdravlje na radu te izravne veze sa stručnjacima EU-OSHA-e i dionicima iz cijele Europe.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11" name="Picture 10">
            <a:extLst>
              <a:ext uri="{FF2B5EF4-FFF2-40B4-BE49-F238E27FC236}">
                <a16:creationId xmlns:a16="http://schemas.microsoft.com/office/drawing/2014/main" id="{05911955-856F-10A1-F1B4-64A14D11A99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98152" y="6062904"/>
            <a:ext cx="2176443" cy="556520"/>
          </a:xfrm>
          <a:prstGeom prst="rect">
            <a:avLst/>
          </a:prstGeom>
        </p:spPr>
      </p:pic>
      <p:pic>
        <p:nvPicPr>
          <p:cNvPr id="14" name="Picture 13">
            <a:extLst>
              <a:ext uri="{FF2B5EF4-FFF2-40B4-BE49-F238E27FC236}">
                <a16:creationId xmlns:a16="http://schemas.microsoft.com/office/drawing/2014/main" id="{3499293B-8862-6808-521E-3012F8F42B8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137601" y="5623827"/>
            <a:ext cx="1045812" cy="976092"/>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hr-HR"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hr-HR" sz="3200" b="1">
                <a:solidFill>
                  <a:schemeClr val="tx2"/>
                </a:solidFill>
                <a:ea typeface=""/>
              </a:rPr>
              <a:t>HVALA!</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hr-HR"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hr-HR"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hr-HR" sz="2133">
                <a:solidFill>
                  <a:schemeClr val="accent1"/>
                </a:solidFill>
                <a:ea typeface=""/>
                <a:cs typeface="Trebuchet MS"/>
              </a:rPr>
              <a:t>Europska agencija za sigurnost i zdravlje na radu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hr-HR"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hr-HR"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hr-HR" sz="1467" b="1" i="0" u="none" strike="noStrike" cap="none" normalizeH="0" baseline="0" noProof="0">
                <a:ln>
                  <a:noFill/>
                </a:ln>
                <a:solidFill>
                  <a:srgbClr val="003399"/>
                </a:solidFill>
                <a:effectLst/>
                <a:uLnTx/>
                <a:uFillTx/>
                <a:latin typeface="Arial"/>
                <a:ea typeface="Arial"/>
                <a:cs typeface="+mn-cs"/>
              </a:rPr>
              <a:t>Autor: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hr-HR" sz="1467" b="1" i="0" u="none" strike="noStrike" cap="none" normalizeH="0" baseline="0" noProof="0">
                <a:ln>
                  <a:noFill/>
                </a:ln>
                <a:solidFill>
                  <a:srgbClr val="003399"/>
                </a:solidFill>
                <a:effectLst/>
                <a:uLnTx/>
                <a:uFillTx/>
                <a:latin typeface="Arial"/>
                <a:ea typeface="Arial"/>
                <a:cs typeface="+mn-cs"/>
              </a:rPr>
              <a:t>Upravljanje projektom:</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hr-HR" sz="1467" b="1" i="0" u="none" strike="noStrike" cap="none" normalizeH="0" baseline="0" noProof="0">
                <a:ln>
                  <a:noFill/>
                </a:ln>
                <a:solidFill>
                  <a:srgbClr val="003399"/>
                </a:solidFill>
                <a:effectLst/>
                <a:uLnTx/>
                <a:uFillTx/>
                <a:latin typeface="Arial"/>
                <a:ea typeface="Arial"/>
                <a:cs typeface="+mn-cs"/>
              </a:rPr>
              <a:t>Ni Europska agencija za sigurnost i zdravlje na radu ni osobe koje djeluju u njezino ime nisu odgovorne za način korištenja navedenih informacija.</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hr-HR" sz="1467" b="1" i="0" u="none" strike="noStrike" cap="none" normalizeH="0" baseline="0" noProof="0">
                <a:ln>
                  <a:noFill/>
                </a:ln>
                <a:solidFill>
                  <a:srgbClr val="003399"/>
                </a:solidFill>
                <a:effectLst/>
                <a:uLnTx/>
                <a:uFillTx/>
                <a:latin typeface="Arial"/>
                <a:ea typeface="Arial"/>
                <a:cs typeface="+mn-cs"/>
              </a:rPr>
              <a:t>© Europska agencija za sigurnost i zdravlje na radu,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hr-HR" sz="1467" b="1" i="0" u="none" strike="noStrike" cap="none" normalizeH="0" baseline="0" noProof="0">
                <a:ln>
                  <a:noFill/>
                </a:ln>
                <a:solidFill>
                  <a:srgbClr val="003399"/>
                </a:solidFill>
                <a:effectLst/>
                <a:uLnTx/>
                <a:uFillTx/>
                <a:latin typeface="Arial"/>
                <a:ea typeface="Arial"/>
                <a:cs typeface="+mn-cs"/>
              </a:rPr>
              <a:t>Umnožavanje je dopušteno pod uvjetom da se navede izvor.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hr-HR" sz="1467" b="1" i="0" u="none" strike="noStrike" cap="none" normalizeH="0" baseline="0" noProof="0">
                <a:ln>
                  <a:noFill/>
                </a:ln>
                <a:solidFill>
                  <a:srgbClr val="003399"/>
                </a:solidFill>
                <a:effectLst/>
                <a:uLnTx/>
                <a:uFillTx/>
                <a:latin typeface="Arial"/>
                <a:ea typeface="Arial"/>
                <a:cs typeface="+mn-cs"/>
              </a:rPr>
              <a:t>Za svako korištenje ili umnožavanje fotografija ili drugog materijala koji nije zaštićen autorskim pravom Europske agencije za sigurnost i zdravlje na radu potrebno je zatražiti dopuštenje izravno od nositeljâ autorskih prava.</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07/09/2026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hr-HR"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9471157C-75FC-66B5-F202-79E6644CF6D1}"/>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598152" y="6062904"/>
            <a:ext cx="2176443" cy="556520"/>
          </a:xfrm>
          <a:prstGeom prst="rect">
            <a:avLst/>
          </a:prstGeom>
        </p:spPr>
      </p:pic>
      <p:pic>
        <p:nvPicPr>
          <p:cNvPr id="7" name="Picture 6">
            <a:extLst>
              <a:ext uri="{FF2B5EF4-FFF2-40B4-BE49-F238E27FC236}">
                <a16:creationId xmlns:a16="http://schemas.microsoft.com/office/drawing/2014/main" id="{B2500C8B-A6D9-8849-2B34-E1B9513B5255}"/>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137601" y="5623827"/>
            <a:ext cx="1045812" cy="976092"/>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2.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hr/themes/mainstreaming-osh-education/oshvet-project-osh-vocational-education-and-trainin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ealthy-workplaces.osha.europa.eu/hr/campaign-partners/enterprise-europe-network" TargetMode="External"/><Relationship Id="rId11" Type="http://schemas.openxmlformats.org/officeDocument/2006/relationships/hyperlink" Target="https://healthy-workplaces.osha.europa.eu/hr/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hr/campaign-partners/official-campaign-partners" TargetMode="External"/><Relationship Id="rId10" Type="http://schemas.openxmlformats.org/officeDocument/2006/relationships/image" Target="../media/image51.png"/><Relationship Id="rId4" Type="http://schemas.openxmlformats.org/officeDocument/2006/relationships/image" Target="../media/image49.svg"/><Relationship Id="rId9" Type="http://schemas.openxmlformats.org/officeDocument/2006/relationships/hyperlink" Target="https://osha.europa.eu/hr" TargetMode="External"/><Relationship Id="rId14" Type="http://schemas.openxmlformats.org/officeDocument/2006/relationships/hyperlink" Target="https://healthy-workplaces.osha.europa.eu/hr/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hr/tools-and-publications" TargetMode="External"/><Relationship Id="rId2" Type="http://schemas.openxmlformats.org/officeDocument/2006/relationships/hyperlink" Target="https://healthy-workplaces.osha.europa.eu/hr/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hr/tools-and-publications/campaign-toolki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hyperlink" Target="https://healthy-workplaces.osha.europa.eu/hr/get-involved/get-your-certificate" TargetMode="External"/><Relationship Id="rId7"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healthy-workplaces.osha.europa.eu/hr/media-centre/become-media-partner" TargetMode="External"/><Relationship Id="rId5" Type="http://schemas.openxmlformats.org/officeDocument/2006/relationships/hyperlink" Target="https://healthy-workplaces.osha.europa.eu/hr/get-involved/become-campaign-partner" TargetMode="External"/><Relationship Id="rId4" Type="http://schemas.openxmlformats.org/officeDocument/2006/relationships/hyperlink" Target="https://healthy-workplaces.osha.europa.eu/hr/get-involved/good-practice-awards"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2.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9.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1.svg"/><Relationship Id="rId4" Type="http://schemas.openxmlformats.org/officeDocument/2006/relationships/image" Target="../media/image58.svg"/><Relationship Id="rId9" Type="http://schemas.openxmlformats.org/officeDocument/2006/relationships/hyperlink" Target="https://www.youtube.com/@EU_OSHA" TargetMode="External"/><Relationship Id="rId1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599999" y="3564000"/>
            <a:ext cx="10947231" cy="928800"/>
          </a:xfrm>
        </p:spPr>
        <p:txBody>
          <a:bodyPr anchor="t">
            <a:normAutofit fontScale="90000"/>
          </a:bodyPr>
          <a:lstStyle/>
          <a:p>
            <a:r>
              <a:rPr lang="hr-HR" dirty="0"/>
              <a:t>Kampanja za zdrava mjesta rada za razdoblje 2026. – 2028.</a:t>
            </a:r>
            <a:br>
              <a:rPr lang="hr-HR" dirty="0"/>
            </a:br>
            <a:r>
              <a:rPr lang="hr-HR" dirty="0"/>
              <a:t>„Zajedno za mentalno zdravlje na radu”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hr-HR" sz="2600" i="1">
                <a:solidFill>
                  <a:srgbClr val="92D050"/>
                </a:solidFill>
              </a:rPr>
              <a:t>Sprečavanje psihosocijalnih rizika na radu</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hr-HR"/>
              <a:t>Sadržaj</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882912"/>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2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hr-HR" sz="1600" b="0">
                <a:solidFill>
                  <a:srgbClr val="003399"/>
                </a:solidFill>
              </a:rPr>
              <a:t>Šira slika</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38664"/>
          </a:xfrm>
          <a:prstGeom prst="rect">
            <a:avLst/>
          </a:prstGeom>
          <a:noFill/>
        </p:spPr>
        <p:txBody>
          <a:bodyPr wrap="square" rtlCol="0">
            <a:spAutoFit/>
          </a:bodyPr>
          <a:lstStyle/>
          <a:p>
            <a:endParaRPr lang="es-ES" sz="1400" strike="sngStrike" dirty="0">
              <a:solidFill>
                <a:srgbClr val="003399"/>
              </a:solidFill>
            </a:endParaRPr>
          </a:p>
          <a:p>
            <a:pPr marL="169863" indent="-169863">
              <a:buFont typeface="Arial" panose="020B0604020202020204" pitchFamily="34" charset="0"/>
              <a:buChar char="•"/>
            </a:pPr>
            <a:r>
              <a:rPr lang="hr-HR" sz="1400" dirty="0">
                <a:solidFill>
                  <a:srgbClr val="003399"/>
                </a:solidFill>
              </a:rPr>
              <a:t>Ciljevi i svrha kampanje</a:t>
            </a:r>
          </a:p>
          <a:p>
            <a:pPr marL="169863" indent="-169863">
              <a:buFont typeface="Arial" panose="020B0604020202020204" pitchFamily="34" charset="0"/>
              <a:buChar char="•"/>
            </a:pPr>
            <a:r>
              <a:rPr lang="hr-HR" sz="1400" dirty="0">
                <a:solidFill>
                  <a:srgbClr val="003399"/>
                </a:solidFill>
              </a:rPr>
              <a:t>Kome je kampanja namijenjena?</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620800"/>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hr-HR" sz="1600"/>
              <a:t>Smjernice za djelovanje: pet prioritetnih područja</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169551"/>
          </a:xfrm>
          <a:prstGeom prst="rect">
            <a:avLst/>
          </a:prstGeom>
          <a:noFill/>
        </p:spPr>
        <p:txBody>
          <a:bodyPr wrap="square" rtlCol="0">
            <a:spAutoFit/>
          </a:bodyPr>
          <a:lstStyle/>
          <a:p>
            <a:pPr marL="169863" indent="-169863">
              <a:buFont typeface="Arial" panose="020B0604020202020204" pitchFamily="34" charset="0"/>
              <a:buChar char="•"/>
            </a:pPr>
            <a:r>
              <a:rPr lang="hr-HR" sz="1400" dirty="0">
                <a:solidFill>
                  <a:srgbClr val="003399"/>
                </a:solidFill>
              </a:rPr>
              <a:t>Procjena i upravljanje psihosocijalnim rizicima</a:t>
            </a:r>
          </a:p>
          <a:p>
            <a:pPr marL="169863" indent="-169863">
              <a:buFont typeface="Arial" panose="020B0604020202020204" pitchFamily="34" charset="0"/>
              <a:buChar char="•"/>
            </a:pPr>
            <a:r>
              <a:rPr lang="hr-HR" sz="1400" dirty="0">
                <a:solidFill>
                  <a:srgbClr val="003399"/>
                </a:solidFill>
              </a:rPr>
              <a:t>Maltretiranje, seksualno uznemiravanje i nasilje</a:t>
            </a:r>
          </a:p>
          <a:p>
            <a:pPr marL="169863" indent="-169863">
              <a:buFont typeface="Arial" panose="020B0604020202020204" pitchFamily="34" charset="0"/>
              <a:buChar char="•"/>
            </a:pPr>
            <a:r>
              <a:rPr lang="hr-HR" sz="1400" dirty="0">
                <a:solidFill>
                  <a:srgbClr val="003399"/>
                </a:solidFill>
              </a:rPr>
              <a:t>Fizički rizici i mentalno zdravlje</a:t>
            </a:r>
          </a:p>
          <a:p>
            <a:pPr marL="169863" indent="-169863">
              <a:buFont typeface="Arial" panose="020B0604020202020204" pitchFamily="34" charset="0"/>
              <a:buChar char="•"/>
            </a:pPr>
            <a:r>
              <a:rPr lang="hr-HR" sz="1400" dirty="0">
                <a:solidFill>
                  <a:srgbClr val="003399"/>
                </a:solidFill>
              </a:rPr>
              <a:t>Psihosocijalni rizici u sektoru zdravstva i socijalne skrbi</a:t>
            </a:r>
          </a:p>
          <a:p>
            <a:pPr marL="169863" indent="-169863">
              <a:buFont typeface="Arial" panose="020B0604020202020204" pitchFamily="34" charset="0"/>
              <a:buChar char="•"/>
            </a:pPr>
            <a:r>
              <a:rPr lang="hr-HR" sz="1400" dirty="0">
                <a:solidFill>
                  <a:srgbClr val="003399"/>
                </a:solidFill>
              </a:rPr>
              <a:t>Podrška mentalnom zdravlju na radu</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52589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2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hr-HR" sz="1600">
                <a:solidFill>
                  <a:schemeClr val="bg1"/>
                </a:solidFill>
              </a:rPr>
              <a:t>Sudjelovanje u kampanji</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169551"/>
          </a:xfrm>
          <a:prstGeom prst="rect">
            <a:avLst/>
          </a:prstGeom>
          <a:noFill/>
        </p:spPr>
        <p:txBody>
          <a:bodyPr wrap="square" rtlCol="0">
            <a:spAutoFit/>
          </a:bodyPr>
          <a:lstStyle/>
          <a:p>
            <a:pPr marL="169863" indent="-169863">
              <a:buFont typeface="Arial" panose="020B0604020202020204" pitchFamily="34" charset="0"/>
              <a:buChar char="•"/>
            </a:pPr>
            <a:r>
              <a:rPr lang="hr-HR" sz="1400" dirty="0">
                <a:solidFill>
                  <a:srgbClr val="003399"/>
                </a:solidFill>
              </a:rPr>
              <a:t>Mreža EU-OSHA-e</a:t>
            </a:r>
          </a:p>
          <a:p>
            <a:pPr marL="169863" indent="-169863">
              <a:buFont typeface="Arial" panose="020B0604020202020204" pitchFamily="34" charset="0"/>
              <a:buChar char="•"/>
            </a:pPr>
            <a:r>
              <a:rPr lang="hr-HR" sz="1400" dirty="0">
                <a:solidFill>
                  <a:srgbClr val="003399"/>
                </a:solidFill>
              </a:rPr>
              <a:t>Materijali kampanje</a:t>
            </a:r>
          </a:p>
          <a:p>
            <a:pPr marL="169863" indent="-169863">
              <a:buFont typeface="Arial" panose="020B0604020202020204" pitchFamily="34" charset="0"/>
              <a:buChar char="•"/>
            </a:pPr>
            <a:r>
              <a:rPr lang="hr-HR" sz="1400" dirty="0">
                <a:solidFill>
                  <a:srgbClr val="003399"/>
                </a:solidFill>
              </a:rPr>
              <a:t>Skup alata i digitalna promidžba</a:t>
            </a:r>
          </a:p>
          <a:p>
            <a:pPr marL="169863" indent="-169863">
              <a:buFont typeface="Arial" panose="020B0604020202020204" pitchFamily="34" charset="0"/>
              <a:buChar char="•"/>
            </a:pPr>
            <a:r>
              <a:rPr lang="hr-HR" sz="1400" dirty="0">
                <a:solidFill>
                  <a:srgbClr val="003399"/>
                </a:solidFill>
              </a:rPr>
              <a:t>Kako sudjelovati u kampanji?</a:t>
            </a:r>
          </a:p>
          <a:p>
            <a:pPr marL="169863" indent="-169863">
              <a:buFont typeface="Arial" panose="020B0604020202020204" pitchFamily="34" charset="0"/>
              <a:buChar char="•"/>
            </a:pPr>
            <a:r>
              <a:rPr lang="hr-HR" sz="1400" dirty="0">
                <a:solidFill>
                  <a:srgbClr val="003399"/>
                </a:solidFill>
              </a:rPr>
              <a:t>Nastavite pratiti kampanju</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hr-HR"/>
              <a:t>Šira slika: mentalno zdravlje oblikuje svakodnevni život i rad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40585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hr-HR" sz="2000" b="1" dirty="0">
                <a:solidFill>
                  <a:schemeClr val="tx2"/>
                </a:solidFill>
              </a:rPr>
              <a:t>Mentalno zdravlje oblikuje se kroz svakodnevni život, uključujući i rad!</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5" y="2670101"/>
            <a:ext cx="8205871" cy="217527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hr-HR" dirty="0"/>
              <a:t>Rad može poboljšati mentalno zdravlje </a:t>
            </a:r>
            <a:r>
              <a:rPr lang="hr-HR" b="0" dirty="0"/>
              <a:t>pružanjem svrhe, strukture i društvene interakcije </a:t>
            </a:r>
            <a:r>
              <a:rPr lang="hr-HR" dirty="0"/>
              <a:t>ako je</a:t>
            </a:r>
            <a:r>
              <a:rPr lang="hr-HR" b="0" dirty="0"/>
              <a:t> </a:t>
            </a:r>
            <a:r>
              <a:rPr lang="hr-HR" dirty="0"/>
              <a:t>dobro osmišljen</a:t>
            </a:r>
            <a:r>
              <a:rPr lang="hr-HR" b="0" dirty="0"/>
              <a:t> i </a:t>
            </a:r>
            <a:r>
              <a:rPr lang="hr-HR" dirty="0"/>
              <a:t>ako se njime radnicima pruža podrška</a:t>
            </a:r>
            <a:r>
              <a:rPr lang="hr-HR" b="0" dirty="0"/>
              <a:t>.</a:t>
            </a:r>
          </a:p>
          <a:p>
            <a:pPr marL="233363" indent="-233363">
              <a:spcAft>
                <a:spcPts val="600"/>
              </a:spcAft>
            </a:pPr>
            <a:r>
              <a:rPr lang="hr-HR" dirty="0"/>
              <a:t>Psihosocijalni rizici na radu</a:t>
            </a:r>
            <a:r>
              <a:rPr lang="hr-HR" b="0" dirty="0"/>
              <a:t>, kao što su proturječni zahtjevi, uznemiravanje ili stalno veliko radno opterećenje, mogu umanjiti taj učinak. </a:t>
            </a:r>
          </a:p>
          <a:p>
            <a:pPr marL="233363" indent="-233363">
              <a:spcAft>
                <a:spcPts val="600"/>
              </a:spcAft>
            </a:pPr>
            <a:r>
              <a:rPr lang="hr-HR" dirty="0"/>
              <a:t>Ako se ne prepoznaju</a:t>
            </a:r>
            <a:r>
              <a:rPr lang="hr-HR" b="0" dirty="0"/>
              <a:t>, </a:t>
            </a:r>
            <a:r>
              <a:rPr lang="hr-HR" dirty="0"/>
              <a:t>ne</a:t>
            </a:r>
            <a:r>
              <a:rPr lang="hr-HR" b="0" dirty="0"/>
              <a:t> riješe i </a:t>
            </a:r>
            <a:r>
              <a:rPr lang="hr-HR" dirty="0"/>
              <a:t>ne spriječe</a:t>
            </a:r>
            <a:r>
              <a:rPr lang="hr-HR" b="0" dirty="0"/>
              <a:t>, ti </a:t>
            </a:r>
            <a:r>
              <a:rPr lang="hr-HR" dirty="0"/>
              <a:t>rizici</a:t>
            </a:r>
            <a:r>
              <a:rPr lang="hr-HR" b="0" dirty="0"/>
              <a:t> mogu dovesti do niza značajnih </a:t>
            </a:r>
            <a:r>
              <a:rPr lang="hr-HR" dirty="0"/>
              <a:t>zdravstvenih problema</a:t>
            </a:r>
            <a:r>
              <a:rPr lang="hr-HR" b="0" dirty="0"/>
              <a:t>, kao što su sindrom izgaranja na poslu, depresija, tjeskoba i drugo.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hr-HR"/>
              <a:t>Šira </a:t>
            </a:r>
            <a:r>
              <a:rPr lang="hr-HR">
                <a:solidFill>
                  <a:srgbClr val="003399"/>
                </a:solidFill>
              </a:rPr>
              <a:t>slika: </a:t>
            </a:r>
            <a:r>
              <a:rPr lang="hr-HR"/>
              <a:t>što riskiramo?</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hr-HR" sz="1800" b="1">
                <a:solidFill>
                  <a:schemeClr val="tx2"/>
                </a:solidFill>
              </a:rPr>
              <a:t>Predviđa se da će loše mentalno zdravlje u razdoblju od 2025. do 2050. u prosjeku smanjiti bruto domaći proizvod EU-a za 1,7 % godišnje.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hr-HR" b="0"/>
              <a:t>Problemi s mentalnim zdravljem sve su </a:t>
            </a:r>
            <a:r>
              <a:rPr lang="hr-HR"/>
              <a:t>veći</a:t>
            </a:r>
            <a:r>
              <a:rPr lang="hr-HR" b="0"/>
              <a:t> među Europljanima. </a:t>
            </a:r>
          </a:p>
          <a:p>
            <a:pPr marL="233363" indent="-233363">
              <a:spcAft>
                <a:spcPts val="600"/>
              </a:spcAft>
            </a:pPr>
            <a:r>
              <a:rPr lang="hr-HR" b="0"/>
              <a:t>Problemi s mentalnim zdravljem nanose</a:t>
            </a:r>
            <a:r>
              <a:rPr lang="hr-HR"/>
              <a:t> gospodarsku štetu</a:t>
            </a:r>
            <a:r>
              <a:rPr lang="hr-HR" b="0"/>
              <a:t>, uglavnom uzrokovanu smanjenim sudjelovanjem radne snage, većim izostancima s posla i prezentizmom.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hr-HR"/>
              <a:t>Šira </a:t>
            </a:r>
            <a:r>
              <a:rPr lang="hr-HR">
                <a:solidFill>
                  <a:srgbClr val="003399"/>
                </a:solidFill>
              </a:rPr>
              <a:t>slika: </a:t>
            </a:r>
            <a:r>
              <a:rPr lang="hr-HR"/>
              <a:t>perspektiva radnika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hr-HR" b="0" dirty="0"/>
              <a:t>Prema istraživanju </a:t>
            </a:r>
            <a:r>
              <a:rPr lang="hr-HR" b="0" dirty="0">
                <a:solidFill>
                  <a:srgbClr val="92D050"/>
                </a:solidFill>
                <a:hlinkClick r:id="rId3">
                  <a:extLst>
                    <a:ext uri="{A12FA001-AC4F-418D-AE19-62706E023703}">
                      <ahyp:hlinkClr xmlns:ahyp="http://schemas.microsoft.com/office/drawing/2018/hyperlinkcolor" val="tx"/>
                    </a:ext>
                  </a:extLst>
                </a:hlinkClick>
              </a:rPr>
              <a:t>OSH Pulse za 2025.</a:t>
            </a:r>
            <a:r>
              <a:rPr lang="hr-HR" dirty="0"/>
              <a:t> provedenom među radnicima, </a:t>
            </a:r>
            <a:r>
              <a:rPr lang="hr-HR" b="0" dirty="0"/>
              <a:t>više</a:t>
            </a:r>
            <a:r>
              <a:rPr lang="hr-HR" dirty="0"/>
              <a:t> od 4 na 10 radnika diljem EU-a (44 %) </a:t>
            </a:r>
            <a:r>
              <a:rPr lang="hr-HR" b="0" dirty="0"/>
              <a:t>izjavilo je da su izloženi</a:t>
            </a:r>
            <a:r>
              <a:rPr lang="hr-HR" dirty="0"/>
              <a:t> velikom vremenskom pritisku </a:t>
            </a:r>
            <a:r>
              <a:rPr lang="hr-HR" b="0" dirty="0"/>
              <a:t>ili</a:t>
            </a:r>
            <a:r>
              <a:rPr lang="hr-HR" dirty="0"/>
              <a:t> prevelikom radnom opterećenju.</a:t>
            </a:r>
            <a:br>
              <a:rPr lang="hr-HR" dirty="0"/>
            </a:br>
            <a:endParaRPr lang="hr-HR" dirty="0"/>
          </a:p>
          <a:p>
            <a:pPr marL="233363" indent="-233363"/>
            <a:r>
              <a:rPr lang="hr-HR" dirty="0"/>
              <a:t>Mnogi radnici navode da posao negativno utječe na njihovo zdravlje:</a:t>
            </a:r>
          </a:p>
          <a:p>
            <a:pPr lvl="1"/>
            <a:r>
              <a:rPr lang="hr-HR" dirty="0">
                <a:solidFill>
                  <a:schemeClr val="tx2"/>
                </a:solidFill>
              </a:rPr>
              <a:t>37 % radnika osjeća opći umor. </a:t>
            </a:r>
          </a:p>
          <a:p>
            <a:pPr lvl="1"/>
            <a:r>
              <a:rPr lang="hr-HR" dirty="0">
                <a:solidFill>
                  <a:schemeClr val="tx2"/>
                </a:solidFill>
              </a:rPr>
              <a:t>29 % radnika u EU-u pati od stresa, depresije ili tjeskobe</a:t>
            </a:r>
            <a:r>
              <a:rPr lang="hr-HR" dirty="0"/>
              <a:t>.</a:t>
            </a:r>
          </a:p>
          <a:p>
            <a:pPr marL="0" indent="0">
              <a:buNone/>
            </a:pPr>
            <a:br>
              <a:rPr lang="hr-HR" dirty="0"/>
            </a:br>
            <a:endParaRPr lang="hr-HR" dirty="0"/>
          </a:p>
        </p:txBody>
      </p:sp>
      <p:grpSp>
        <p:nvGrpSpPr>
          <p:cNvPr id="11" name="Group 10" descr="Fotografija uredskog radnika koji sjedi za stolom i namršteno čita dokumente. S lijeve strane nalazi se figura koji žonglira različitim digitalnim ikonama, poput papira, upitnika, grafikona i sata, koji predstavljaju simbole snažnog vremenskog pritiska i preopterećenosti poslom.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grafija uredskog radnika koji sjedi za stolom i namršteno čita dokumente. S lijeve strane nalazi se figura koji žonglira različitim digitalnim ikonama, poput papira, upitnika, grafikona i sata, koji predstavljaju simbole snažnog vremenskog pritiska i preopterećenosti poslom.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hr-HR"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hr-HR" dirty="0"/>
              <a:t>Šira </a:t>
            </a:r>
            <a:r>
              <a:rPr lang="hr-HR" dirty="0">
                <a:solidFill>
                  <a:srgbClr val="003399"/>
                </a:solidFill>
              </a:rPr>
              <a:t>slika: perspektiva </a:t>
            </a:r>
            <a:r>
              <a:rPr lang="hr-HR" dirty="0"/>
              <a:t>organizacija i perspektiva radnika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dirty="0">
                <a:latin typeface="+mn-lt"/>
              </a:rPr>
              <a:t>Psihosocijalni rizici na radu: Organizacije naspram radnika.</a:t>
            </a:r>
          </a:p>
          <a:p>
            <a:r>
              <a:rPr lang="hr-HR" sz="1800" dirty="0">
                <a:latin typeface="+mn-lt"/>
              </a:rPr>
              <a:t>Slični obrasci, različite perspektive</a:t>
            </a:r>
            <a:r>
              <a:rPr lang="hr-HR" sz="1800" b="1" dirty="0">
                <a:latin typeface="+mn-lt"/>
              </a:rPr>
              <a:t> </a:t>
            </a:r>
          </a:p>
        </p:txBody>
      </p:sp>
      <p:grpSp>
        <p:nvGrpSpPr>
          <p:cNvPr id="3" name="Group 2" descr="Okvir s podacima koji uspoređuje razine vremenskog pritiska koje doživljavaju organizacije i radnici. To je prikazano polukrugovima i postotcima. Organizacije doživljavaju 44 posto vremenskog pritiska, dok radnici 43 posto. &#10;">
            <a:extLst>
              <a:ext uri="{FF2B5EF4-FFF2-40B4-BE49-F238E27FC236}">
                <a16:creationId xmlns:a16="http://schemas.microsoft.com/office/drawing/2014/main" id="{FD9D84F9-99B1-C551-1A33-9A91B7CB258A}"/>
              </a:ext>
            </a:extLst>
          </p:cNvPr>
          <p:cNvGrpSpPr/>
          <p:nvPr/>
        </p:nvGrpSpPr>
        <p:grpSpPr>
          <a:xfrm>
            <a:off x="1232811" y="2017464"/>
            <a:ext cx="4058636" cy="2317121"/>
            <a:chOff x="1232811" y="2017464"/>
            <a:chExt cx="4058636" cy="2317121"/>
          </a:xfrm>
        </p:grpSpPr>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1241391" y="2286549"/>
              <a:ext cx="4037620"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831000" y="2817479"/>
              <a:ext cx="721506" cy="1106036"/>
              <a:chOff x="2496034" y="3098072"/>
              <a:chExt cx="721506"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496034" y="3259352"/>
                <a:ext cx="721506" cy="695355"/>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hr-HR" sz="600" b="1" dirty="0"/>
                  <a:t>NASPRAM</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1262298" y="2610226"/>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hr-HR" sz="1400"/>
                <a:t>ORGANIZACIJE</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728796" y="2613308"/>
              <a:ext cx="1139278"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hr-HR" sz="1400" dirty="0">
                  <a:solidFill>
                    <a:srgbClr val="A9DE4E"/>
                  </a:solidFill>
                </a:rPr>
                <a:t>RADNIKA</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6689" y="2884919"/>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1024" y="2912084"/>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1232811" y="2017464"/>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856658" y="2144550"/>
              <a:ext cx="3286842" cy="307777"/>
            </a:xfrm>
            <a:prstGeom prst="rect">
              <a:avLst/>
            </a:prstGeom>
            <a:noFill/>
          </p:spPr>
          <p:txBody>
            <a:bodyPr wrap="square" rtlCol="0">
              <a:spAutoFit/>
            </a:bodyPr>
            <a:lstStyle/>
            <a:p>
              <a:r>
                <a:rPr lang="hr-HR" sz="1400" b="1">
                  <a:solidFill>
                    <a:schemeClr val="bg1"/>
                  </a:solidFill>
                </a:rPr>
                <a:t>VREMENSKI PRITISAK</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81393" y="2046999"/>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632377" y="4100839"/>
              <a:ext cx="150389" cy="177732"/>
            </a:xfrm>
            <a:prstGeom prst="rect">
              <a:avLst/>
            </a:prstGeom>
          </p:spPr>
        </p:pic>
      </p:grpSp>
      <p:grpSp>
        <p:nvGrpSpPr>
          <p:cNvPr id="18" name="Group 17">
            <a:extLst>
              <a:ext uri="{FF2B5EF4-FFF2-40B4-BE49-F238E27FC236}">
                <a16:creationId xmlns:a16="http://schemas.microsoft.com/office/drawing/2014/main" id="{8E0FD3EB-BF9D-6730-BAD7-1A73B730BF91}"/>
              </a:ext>
              <a:ext uri="{C183D7F6-B498-43B3-948B-1728B52AA6E4}">
                <adec:decorative xmlns:adec="http://schemas.microsoft.com/office/drawing/2017/decorative" val="1"/>
              </a:ext>
            </a:extLst>
          </p:cNvPr>
          <p:cNvGrpSpPr/>
          <p:nvPr/>
        </p:nvGrpSpPr>
        <p:grpSpPr>
          <a:xfrm>
            <a:off x="1231820" y="4069463"/>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hr-HR" sz="1000" i="1"/>
                <a:t>Izvor: </a:t>
              </a:r>
              <a:r>
                <a:rPr lang="hr-HR" sz="1000" b="0"/>
                <a:t>OSH Pulse 2025., ESENER 2024., EU27</a:t>
              </a:r>
            </a:p>
          </p:txBody>
        </p:sp>
      </p:grpSp>
      <p:grpSp>
        <p:nvGrpSpPr>
          <p:cNvPr id="74" name="Group 73" descr="Prikaz podataka s usporedbom razina loše komunikacije i suradnje iz perspektive organizacija i radnika. To je prikazano u polukrugovima i postotcima. Organizacije navode da su loša komunikacija i suradnja prisutne u 19 % slučajeva, dok kod radnika taj udio doseže 29 %.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hr-HR" sz="1000" i="1"/>
                      <a:t>Izvor: </a:t>
                    </a:r>
                    <a:r>
                      <a:rPr lang="hr-HR" sz="1000" b="0"/>
                      <a:t>ESENER 2024. i OSH Pulse za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85155" y="2437615"/>
                  <a:ext cx="4037621"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74460" y="2977117"/>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hr-HR" sz="1400"/>
                    <a:t>ORGANIZACIJE</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461345" y="2772946"/>
                  <a:ext cx="123483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hr-HR" sz="1400" dirty="0">
                      <a:solidFill>
                        <a:srgbClr val="A9DE4E"/>
                      </a:solidFill>
                    </a:rPr>
                    <a:t>RADNIKA</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hr-HR" sz="1400" b="1" dirty="0">
                      <a:solidFill>
                        <a:schemeClr val="bg1"/>
                      </a:solidFill>
                    </a:rPr>
                    <a:t>LOŠA KOMUNIKACIJA I SURADNJA</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Samo 51 % organizacija navodi da uključuje radnike u rješavanje psihosocijalnih rizika. ">
            <a:extLst>
              <a:ext uri="{FF2B5EF4-FFF2-40B4-BE49-F238E27FC236}">
                <a16:creationId xmlns:a16="http://schemas.microsoft.com/office/drawing/2014/main" id="{B4A7BB91-524A-4AEB-00A7-EAE7B13F645F}"/>
              </a:ext>
            </a:extLst>
          </p:cNvPr>
          <p:cNvGrpSpPr/>
          <p:nvPr/>
        </p:nvGrpSpPr>
        <p:grpSpPr>
          <a:xfrm>
            <a:off x="1251668" y="4787683"/>
            <a:ext cx="8869932" cy="1641028"/>
            <a:chOff x="864022" y="4881619"/>
            <a:chExt cx="886993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64022" y="4881619"/>
              <a:ext cx="8869932" cy="1641028"/>
              <a:chOff x="1673535" y="4627998"/>
              <a:chExt cx="886993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73535" y="4627998"/>
                <a:ext cx="8857488" cy="1639967"/>
                <a:chOff x="864021" y="2168532"/>
                <a:chExt cx="8857488"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hr-HR" sz="1400"/>
                    <a:t>SAMO</a:t>
                  </a:r>
                </a:p>
              </p:txBody>
            </p:sp>
            <p:sp>
              <p:nvSpPr>
                <p:cNvPr id="100" name="Content Placeholder 2" descr="Prikaz postotka uključenosti radnika u organizacijama kad je riječ o psihosocijalnim rizicima na radu. Postotak iznosi 51 %. ">
                  <a:extLst>
                    <a:ext uri="{FF2B5EF4-FFF2-40B4-BE49-F238E27FC236}">
                      <a16:creationId xmlns:a16="http://schemas.microsoft.com/office/drawing/2014/main" id="{3994B876-AAE8-E8B6-4731-D4BFD324526D}"/>
                    </a:ext>
                  </a:extLst>
                </p:cNvPr>
                <p:cNvSpPr txBox="1">
                  <a:spLocks/>
                </p:cNvSpPr>
                <p:nvPr/>
              </p:nvSpPr>
              <p:spPr>
                <a:xfrm>
                  <a:off x="2715624" y="273008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hr-HR" sz="1600" b="0"/>
                    <a:t>organizacija navodi da uključuje radnike u rješavanje psihosocijalnih rizika.</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64021"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hr-HR" sz="1400" b="1">
                      <a:solidFill>
                        <a:schemeClr val="bg1"/>
                      </a:solidFill>
                    </a:rPr>
                    <a:t>SUDJELOVANJE RADNIKA</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354095"/>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hr-HR" sz="1400" dirty="0"/>
              <a:t>Uključivanje radnika ključno je za prepoznavanje rizika i zajedničko pronalaženje učinkovitih rješenja.</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99075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54" name="Star: 12 Points 53">
            <a:extLst>
              <a:ext uri="{FF2B5EF4-FFF2-40B4-BE49-F238E27FC236}">
                <a16:creationId xmlns:a16="http://schemas.microsoft.com/office/drawing/2014/main" id="{D42F1A32-325F-4D03-91C6-A8EFF8FD073F}"/>
              </a:ext>
              <a:ext uri="{C183D7F6-B498-43B3-948B-1728B52AA6E4}">
                <adec:decorative xmlns:adec="http://schemas.microsoft.com/office/drawing/2017/decorative" val="1"/>
              </a:ext>
            </a:extLst>
          </p:cNvPr>
          <p:cNvSpPr/>
          <p:nvPr/>
        </p:nvSpPr>
        <p:spPr>
          <a:xfrm>
            <a:off x="7907715" y="3022820"/>
            <a:ext cx="721506" cy="695355"/>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hr-HR" sz="600" b="1" dirty="0"/>
              <a:t>NASPRAM</a:t>
            </a:r>
          </a:p>
        </p:txBody>
      </p: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hr-HR"/>
              <a:t>Šira </a:t>
            </a:r>
            <a:r>
              <a:rPr lang="hr-HR">
                <a:solidFill>
                  <a:srgbClr val="003399"/>
                </a:solidFill>
              </a:rPr>
              <a:t>slika: </a:t>
            </a:r>
            <a:r>
              <a:rPr lang="hr-HR"/>
              <a:t>perspektiva organizacija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Psihosocijalni rizici prisutni u organizacijama:</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248533588"/>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hr-HR" sz="1200" i="1">
                <a:effectLst/>
              </a:rPr>
              <a:t>Izvor: </a:t>
            </a:r>
            <a:r>
              <a:rPr lang="hr-HR" sz="1200">
                <a:effectLst/>
              </a:rPr>
              <a:t>ESENER iz 2024. – Osnova: Poslovni nastan u zemljama EU-27.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hr-HR"/>
              <a:t>Ciljevi i svrha kampanje</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Podizanje svijesti o: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840282"/>
            <a:ext cx="9052001" cy="84975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pPr>
            <a:r>
              <a:rPr lang="hr-HR" sz="1800" b="0" dirty="0"/>
              <a:t>učinku</a:t>
            </a:r>
            <a:r>
              <a:rPr lang="hr-HR" sz="1800" dirty="0"/>
              <a:t> dobrog radnog okruženja na mentalno zdravlje i dobrobit</a:t>
            </a:r>
          </a:p>
          <a:p>
            <a:pPr marL="233363" indent="-233363">
              <a:spcBef>
                <a:spcPts val="600"/>
              </a:spcBef>
            </a:pPr>
            <a:r>
              <a:rPr lang="hr-HR" sz="1800" b="0" dirty="0"/>
              <a:t>važnost </a:t>
            </a:r>
            <a:r>
              <a:rPr lang="hr-HR" sz="1800" dirty="0"/>
              <a:t>procjene,</a:t>
            </a:r>
            <a:r>
              <a:rPr lang="hr-HR" sz="1800" b="0" dirty="0"/>
              <a:t> </a:t>
            </a:r>
            <a:r>
              <a:rPr lang="hr-HR" sz="1800" dirty="0"/>
              <a:t>prevencije i upravljanja psihosocijalnim rizicima</a:t>
            </a:r>
            <a:r>
              <a:rPr lang="hr-HR" sz="1800" b="0" dirty="0"/>
              <a:t>. </a:t>
            </a:r>
            <a:r>
              <a:rPr lang="hr-HR" sz="1800" dirty="0"/>
              <a:t> </a:t>
            </a:r>
          </a:p>
          <a:p>
            <a:pPr marL="0" indent="0">
              <a:spcBef>
                <a:spcPts val="600"/>
              </a:spcBef>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13983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Radi poticanja:</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6" y="3534964"/>
            <a:ext cx="7363789"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pPr>
            <a:r>
              <a:rPr lang="hr-HR" sz="1800" dirty="0"/>
              <a:t>umrežavanja među dionicima</a:t>
            </a:r>
          </a:p>
          <a:p>
            <a:pPr marL="233363" indent="-233363">
              <a:spcBef>
                <a:spcPts val="600"/>
              </a:spcBef>
            </a:pPr>
            <a:r>
              <a:rPr lang="hr-HR" sz="1800" b="0" dirty="0"/>
              <a:t>suradnje sa </a:t>
            </a:r>
            <a:r>
              <a:rPr lang="hr-HR" sz="1800" dirty="0"/>
              <a:t>svim partnerima na mjestu rada</a:t>
            </a:r>
          </a:p>
          <a:p>
            <a:pPr marL="233363" indent="-233363">
              <a:spcBef>
                <a:spcPts val="600"/>
              </a:spcBef>
            </a:pPr>
            <a:r>
              <a:rPr lang="hr-HR" sz="1800" b="0" dirty="0"/>
              <a:t>Promicanja </a:t>
            </a:r>
            <a:r>
              <a:rPr lang="hr-HR" sz="1800" dirty="0"/>
              <a:t>poticajnog</a:t>
            </a:r>
            <a:r>
              <a:rPr lang="hr-HR" sz="1800" b="0" dirty="0"/>
              <a:t>,</a:t>
            </a:r>
            <a:r>
              <a:rPr lang="hr-HR" sz="1800" dirty="0"/>
              <a:t> </a:t>
            </a:r>
            <a:r>
              <a:rPr lang="hr-HR" sz="1800" dirty="0" err="1"/>
              <a:t>uključivog</a:t>
            </a:r>
            <a:r>
              <a:rPr lang="hr-HR" sz="1800" b="0" dirty="0"/>
              <a:t> i </a:t>
            </a:r>
            <a:r>
              <a:rPr lang="hr-HR" sz="1800" dirty="0"/>
              <a:t>mentalno zdravog radnog okruženja</a:t>
            </a:r>
          </a:p>
          <a:p>
            <a:pPr marL="233363" indent="-233363">
              <a:spcBef>
                <a:spcPts val="600"/>
              </a:spcBef>
            </a:pPr>
            <a:r>
              <a:rPr lang="hr-HR" sz="1800" dirty="0"/>
              <a:t>povezivanja psihosocijalnih rizika sa širim postupcima u vezi sa </a:t>
            </a:r>
            <a:r>
              <a:rPr lang="hr-HR" sz="1800" b="0" dirty="0"/>
              <a:t>sigurnošću i zdravljem </a:t>
            </a:r>
            <a:r>
              <a:rPr lang="hr-HR" sz="1800" dirty="0"/>
              <a:t>na radu </a:t>
            </a:r>
            <a:r>
              <a:rPr lang="hr-HR" sz="1800" b="0" dirty="0"/>
              <a:t>kako bi se osigurao sveobuhvatan pristup. </a:t>
            </a:r>
          </a:p>
          <a:p>
            <a:pPr>
              <a:spcBef>
                <a:spcPts val="600"/>
              </a:spcBef>
            </a:pPr>
            <a:endParaRPr lang="en-GB" sz="1800" dirty="0"/>
          </a:p>
          <a:p>
            <a:pPr marL="0" indent="0">
              <a:spcBef>
                <a:spcPts val="600"/>
              </a:spcBef>
              <a:buNone/>
            </a:pPr>
            <a:endParaRPr lang="en-GB" sz="1800" dirty="0"/>
          </a:p>
          <a:p>
            <a:pPr marL="0" indent="0">
              <a:spcBef>
                <a:spcPts val="600"/>
              </a:spcBef>
              <a:buNone/>
            </a:pPr>
            <a:endParaRPr lang="en-GB" sz="1800" dirty="0"/>
          </a:p>
          <a:p>
            <a:pPr marL="0" indent="0">
              <a:spcBef>
                <a:spcPts val="600"/>
              </a:spcBef>
              <a:buNone/>
            </a:pPr>
            <a:endParaRPr lang="en-GB" sz="1800" b="0" dirty="0"/>
          </a:p>
        </p:txBody>
      </p:sp>
      <p:pic>
        <p:nvPicPr>
          <p:cNvPr id="9" name="Picture 8" descr="Fotografija u obliku oblaka na kojoj je prikazana skupina muških radnika oko nadzorne ploče sa slikama. Na slici se s lijeve strane nalazi zelena lutka. Slika je usmjerena na organizacijske napore potrebne za podršku dobrom mentalnom zdravlju na radu.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hr-HR"/>
              <a:t>Kome je kampanja namijenjena? Tko bi trebao sudjelovati?</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hr-HR" sz="1800" b="1">
                <a:solidFill>
                  <a:srgbClr val="003399"/>
                </a:solidFill>
              </a:rPr>
              <a:t>Dobro mentalno zdravlje zajednička je odgovornost.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hr-HR" sz="1800" dirty="0">
                <a:solidFill>
                  <a:schemeClr val="tx2"/>
                </a:solidFill>
              </a:rPr>
              <a:t>Poslodavci svih veličina poduzeća </a:t>
            </a:r>
          </a:p>
          <a:p>
            <a:pPr marL="233363" indent="-233363">
              <a:buFont typeface="Wingdings" panose="05000000000000000000" pitchFamily="2" charset="2"/>
              <a:buChar char="§"/>
            </a:pPr>
            <a:r>
              <a:rPr lang="hr-HR" sz="1800" dirty="0">
                <a:solidFill>
                  <a:schemeClr val="tx2"/>
                </a:solidFill>
              </a:rPr>
              <a:t>Radnici </a:t>
            </a:r>
          </a:p>
          <a:p>
            <a:pPr marL="233363" indent="-233363">
              <a:buFont typeface="Wingdings" panose="05000000000000000000" pitchFamily="2" charset="2"/>
              <a:buChar char="§"/>
            </a:pPr>
            <a:r>
              <a:rPr lang="hr-HR" sz="1800" dirty="0">
                <a:solidFill>
                  <a:schemeClr val="tx2"/>
                </a:solidFill>
              </a:rPr>
              <a:t>Socijalni partneri</a:t>
            </a:r>
          </a:p>
          <a:p>
            <a:pPr marL="233363" indent="-233363">
              <a:buFont typeface="Wingdings" panose="05000000000000000000" pitchFamily="2" charset="2"/>
              <a:buChar char="§"/>
            </a:pPr>
            <a:r>
              <a:rPr lang="hr-HR" sz="1800" dirty="0">
                <a:solidFill>
                  <a:schemeClr val="tx2"/>
                </a:solidFill>
              </a:rPr>
              <a:t>Inspektori rada </a:t>
            </a:r>
          </a:p>
          <a:p>
            <a:pPr marL="233363" indent="-233363">
              <a:buFont typeface="Wingdings" panose="05000000000000000000" pitchFamily="2" charset="2"/>
              <a:buChar char="§"/>
            </a:pPr>
            <a:r>
              <a:rPr lang="hr-HR" sz="1800" dirty="0">
                <a:solidFill>
                  <a:schemeClr val="tx2"/>
                </a:solidFill>
              </a:rPr>
              <a:t>Stručnjaci za sigurnost i zdravlje na radu </a:t>
            </a:r>
          </a:p>
          <a:p>
            <a:pPr marL="233363" indent="-233363">
              <a:buFont typeface="Wingdings" panose="05000000000000000000" pitchFamily="2" charset="2"/>
              <a:buChar char="§"/>
            </a:pPr>
            <a:r>
              <a:rPr lang="hr-HR" sz="1800" dirty="0">
                <a:solidFill>
                  <a:schemeClr val="tx2"/>
                </a:solidFill>
              </a:rPr>
              <a:t>Organizacije za mentalno zdravlje</a:t>
            </a:r>
          </a:p>
          <a:p>
            <a:pPr marL="233363" indent="-233363">
              <a:buFont typeface="Wingdings" panose="05000000000000000000" pitchFamily="2" charset="2"/>
              <a:buChar char="§"/>
            </a:pPr>
            <a:r>
              <a:rPr lang="hr-HR" sz="1800" dirty="0">
                <a:solidFill>
                  <a:schemeClr val="tx2"/>
                </a:solidFill>
              </a:rPr>
              <a:t>Organizacije za zaštitu prava žena i mladih </a:t>
            </a:r>
          </a:p>
          <a:p>
            <a:pPr marL="233363" indent="-233363">
              <a:buFont typeface="Wingdings" panose="05000000000000000000" pitchFamily="2" charset="2"/>
              <a:buChar char="§"/>
            </a:pPr>
            <a:r>
              <a:rPr lang="hr-HR" sz="1800" dirty="0">
                <a:solidFill>
                  <a:schemeClr val="tx2"/>
                </a:solidFill>
              </a:rPr>
              <a:t>Organizacije LGBTQ+ </a:t>
            </a:r>
          </a:p>
          <a:p>
            <a:pPr marL="233363" indent="-233363">
              <a:buFont typeface="Wingdings" panose="05000000000000000000" pitchFamily="2" charset="2"/>
              <a:buChar char="§"/>
            </a:pPr>
            <a:r>
              <a:rPr lang="hr-HR" sz="1800" dirty="0">
                <a:solidFill>
                  <a:schemeClr val="tx2"/>
                </a:solidFill>
              </a:rPr>
              <a:t>Oblikovatelji politika</a:t>
            </a:r>
          </a:p>
          <a:p>
            <a:pPr marL="233363" indent="-233363">
              <a:buFont typeface="Wingdings" panose="05000000000000000000" pitchFamily="2" charset="2"/>
              <a:buChar char="§"/>
            </a:pPr>
            <a:r>
              <a:rPr lang="hr-HR" sz="1800" dirty="0">
                <a:solidFill>
                  <a:schemeClr val="tx2"/>
                </a:solidFill>
              </a:rPr>
              <a:t>Istraživači i odgojno-obrazovni radnici </a:t>
            </a:r>
          </a:p>
          <a:p>
            <a:pPr marL="233363" indent="-233363">
              <a:buFont typeface="Wingdings" panose="05000000000000000000" pitchFamily="2" charset="2"/>
              <a:buChar char="§"/>
            </a:pPr>
            <a:r>
              <a:rPr lang="hr-HR" sz="1800" dirty="0">
                <a:solidFill>
                  <a:schemeClr val="tx2"/>
                </a:solidFill>
              </a:rPr>
              <a:t>Medijski stručnjaci </a:t>
            </a:r>
          </a:p>
          <a:p>
            <a:endParaRPr lang="en-GB" sz="1800" dirty="0"/>
          </a:p>
        </p:txBody>
      </p:sp>
      <p:pic>
        <p:nvPicPr>
          <p:cNvPr id="8" name="Picture 7" descr="Vektorski vizualni prikaz četiriju zelenih lutki spojenih crtama, a koje predstavljaju zajedničku odgovornost. Jedna lutka drži šalicu kave, druga uskličnik, treća uvećani okvir, a četvrta megafon.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hr-HR" dirty="0"/>
              <a:t>Plan djelovanja: pet prioritetnih područja kampanje</a:t>
            </a:r>
          </a:p>
        </p:txBody>
      </p:sp>
      <p:graphicFrame>
        <p:nvGraphicFramePr>
          <p:cNvPr id="5" name="Content Placeholder 3" descr="Raspored s datumima početka svakog od pet prioritetnih područja kampanje.">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3046515713"/>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hr-HR" dirty="0"/>
              <a:t>1. prioritet: Procjena i upravljanje psihosocijalnim rizicima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983433"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Trenutačno stanje</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638613"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hr-HR" b="0" dirty="0"/>
              <a:t>Poslodavci imaju </a:t>
            </a:r>
            <a:r>
              <a:rPr lang="hr-HR" dirty="0"/>
              <a:t>zakonsku obvezu zaštititi zdravlje radnika</a:t>
            </a:r>
            <a:r>
              <a:rPr lang="hr-HR" b="0" dirty="0"/>
              <a:t>, a to uključuje i </a:t>
            </a:r>
            <a:r>
              <a:rPr lang="hr-HR" dirty="0"/>
              <a:t>mentalno zdravlje</a:t>
            </a:r>
            <a:r>
              <a:rPr lang="hr-HR" b="0" dirty="0"/>
              <a:t>.</a:t>
            </a:r>
          </a:p>
          <a:p>
            <a:pPr marL="233363" indent="-233363">
              <a:spcAft>
                <a:spcPts val="600"/>
              </a:spcAft>
            </a:pPr>
            <a:r>
              <a:rPr lang="hr-HR" b="0" dirty="0"/>
              <a:t>Samo </a:t>
            </a:r>
            <a:r>
              <a:rPr lang="hr-HR" dirty="0"/>
              <a:t>39 % poduzeća </a:t>
            </a:r>
            <a:r>
              <a:rPr lang="hr-HR" b="0" dirty="0"/>
              <a:t>navodi da imaju </a:t>
            </a:r>
            <a:r>
              <a:rPr lang="hr-HR" dirty="0"/>
              <a:t>akcijski plan za borbu protiv stresa povezanog s radom</a:t>
            </a:r>
            <a:r>
              <a:rPr lang="hr-HR" b="0" dirty="0"/>
              <a:t>.</a:t>
            </a:r>
          </a:p>
          <a:p>
            <a:pPr marL="233363" indent="-233363">
              <a:spcAft>
                <a:spcPts val="600"/>
              </a:spcAft>
            </a:pPr>
            <a:r>
              <a:rPr lang="hr-HR" b="0" dirty="0"/>
              <a:t>Organizacije mogu prepoznati psihosocijalne rizike, ali često im </a:t>
            </a:r>
            <a:r>
              <a:rPr lang="hr-HR" dirty="0"/>
              <a:t>nedostaju </a:t>
            </a:r>
            <a:r>
              <a:rPr lang="hr-HR" b="0" dirty="0"/>
              <a:t>sustavne, formalizirane </a:t>
            </a:r>
            <a:r>
              <a:rPr lang="hr-HR" dirty="0"/>
              <a:t>mjere za njihovo učinkovito rješavanje</a:t>
            </a:r>
            <a:r>
              <a:rPr lang="hr-HR" b="0" dirty="0"/>
              <a:t>. </a:t>
            </a:r>
          </a:p>
          <a:p>
            <a:pPr marL="233363" indent="-233363">
              <a:spcAft>
                <a:spcPts val="600"/>
              </a:spcAft>
            </a:pPr>
            <a:r>
              <a:rPr lang="hr-HR" b="0" dirty="0"/>
              <a:t>Dokazi pokazuju da se razina osviještenosti i primjena </a:t>
            </a:r>
            <a:r>
              <a:rPr lang="hr-HR" dirty="0"/>
              <a:t>preventivnih</a:t>
            </a:r>
            <a:r>
              <a:rPr lang="hr-HR" dirty="0">
                <a:solidFill>
                  <a:schemeClr val="accent1"/>
                </a:solidFill>
              </a:rPr>
              <a:t> mjera razlikuju među </a:t>
            </a:r>
            <a:r>
              <a:rPr lang="hr-HR" dirty="0"/>
              <a:t>sektorima i zemljama</a:t>
            </a:r>
            <a:r>
              <a:rPr lang="hr-HR"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hr-HR" dirty="0"/>
              <a:t>1. prioritet: Procjena i upravljanje psihosocijalnim rizicima -2- </a:t>
            </a:r>
          </a:p>
        </p:txBody>
      </p:sp>
      <p:sp>
        <p:nvSpPr>
          <p:cNvPr id="4" name="Rectangle 3">
            <a:extLst>
              <a:ext uri="{FF2B5EF4-FFF2-40B4-BE49-F238E27FC236}">
                <a16:creationId xmlns:a16="http://schemas.microsoft.com/office/drawing/2014/main" id="{5978B3BF-F5DD-EF14-8F1E-31C8593438D2}"/>
              </a:ext>
            </a:extLst>
          </p:cNvPr>
          <p:cNvSpPr/>
          <p:nvPr/>
        </p:nvSpPr>
        <p:spPr>
          <a:xfrm>
            <a:off x="0" y="1060730"/>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hr-HR" b="1" dirty="0">
                <a:solidFill>
                  <a:srgbClr val="003399"/>
                </a:solidFill>
                <a:cs typeface="Arial" panose="020B0604020202020204" pitchFamily="34" charset="0"/>
              </a:rPr>
              <a:t>Glavne poteškoće o kojima su izvijestila </a:t>
            </a:r>
            <a:endParaRPr lang="en-US" b="1" dirty="0">
              <a:solidFill>
                <a:srgbClr val="003399"/>
              </a:solidFill>
              <a:cs typeface="Arial" panose="020B0604020202020204" pitchFamily="34" charset="0"/>
            </a:endParaRPr>
          </a:p>
          <a:p>
            <a:pPr algn="ctr"/>
            <a:r>
              <a:rPr lang="hr-HR" b="1" dirty="0">
                <a:solidFill>
                  <a:srgbClr val="003399"/>
                </a:solidFill>
                <a:cs typeface="Arial" panose="020B0604020202020204" pitchFamily="34" charset="0"/>
              </a:rPr>
              <a:t>poduzeća u rješavanju psihosocijalnih rizika:</a:t>
            </a:r>
          </a:p>
        </p:txBody>
      </p:sp>
      <p:grpSp>
        <p:nvGrpSpPr>
          <p:cNvPr id="13" name="Group 12" descr="Četiri kružna grafikona prikazuju glavne poteškoće o kojima su izvijestila poduzeća u rješavanju psihosocijalnih rizika.  Kružni grafikon 1. prikazuje 59 %.  Nesklonost otvorenom razgovoru o tom pitanju. Kružni grafikon 2 prikazuje 44 %. Nedostatak stručnosti ili podrške stručnjaka. Kružni grafikon 3 prikazuje 43 %. Nedostatak osviještenosti o problemu među osobljem.  Kružni grafikon 4 prikazuje 32 %. Nedostatak osviještenosti o problemu među rukovodstvom.">
            <a:extLst>
              <a:ext uri="{FF2B5EF4-FFF2-40B4-BE49-F238E27FC236}">
                <a16:creationId xmlns:a16="http://schemas.microsoft.com/office/drawing/2014/main" id="{5A1D7735-3259-B0E5-ADF7-9703C0F715D4}"/>
              </a:ext>
            </a:extLst>
          </p:cNvPr>
          <p:cNvGrpSpPr/>
          <p:nvPr/>
        </p:nvGrpSpPr>
        <p:grpSpPr>
          <a:xfrm>
            <a:off x="99121"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hr-HR" sz="1600"/>
                  <a:t>Nesklonost otvorenom razgovoru o tom pitanju</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hr-HR" sz="1600"/>
                  <a:t>Nedostatak stručnosti ili podrške stručnjaka</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hr-HR" sz="1600" dirty="0"/>
                  <a:t>Nedostatak osviještenosti o problemu među osobljem</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hr-HR" sz="1600"/>
                  <a:t>Nedostatak osviještenosti o problemu među rukovodstvom</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hr-HR" dirty="0"/>
              <a:t>Istraživanja pokazuju da se manja poduzeća psihosocijalnim rizicima češće bave na </a:t>
            </a:r>
            <a:r>
              <a:rPr lang="hr-HR" i="1" dirty="0"/>
              <a:t>ad </a:t>
            </a:r>
            <a:r>
              <a:rPr lang="hr-HR" i="1" dirty="0" err="1"/>
              <a:t>hoc</a:t>
            </a:r>
            <a:r>
              <a:rPr lang="hr-HR" dirty="0"/>
              <a:t> način umjesto da primjenjuju strukturiran pristup. </a:t>
            </a:r>
          </a:p>
          <a:p>
            <a:pPr marL="233363" indent="-233363">
              <a:spcBef>
                <a:spcPts val="600"/>
              </a:spcBef>
            </a:pPr>
            <a:r>
              <a:rPr lang="hr-HR" dirty="0"/>
              <a:t>Međutim, postoje obećavajući pristupi nadležnih tijela i sektora kako bi se poduzećima pružila potpora u rješavanju psihosocijalnih rizika.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267894"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33412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hr-HR" dirty="0"/>
              <a:t>1. prioritet: Procjena i upravljanje psihosocijalnim rizicima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Preventivne mjere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925813"/>
            <a:ext cx="10371419" cy="2166891"/>
          </a:xfrm>
        </p:spPr>
        <p:txBody>
          <a:bodyPr>
            <a:noAutofit/>
          </a:bodyPr>
          <a:lstStyle/>
          <a:p>
            <a:pPr marL="233363" indent="-233363"/>
            <a:r>
              <a:rPr lang="hr-HR" sz="1700" dirty="0"/>
              <a:t>Procijeniti i upravljati psihosocijalnim rizicima u </a:t>
            </a:r>
            <a:r>
              <a:rPr lang="hr-HR" sz="1700" b="0" dirty="0"/>
              <a:t>okviru cjelokupnog procesa upravljanja rizicima u </a:t>
            </a:r>
            <a:r>
              <a:rPr lang="hr-HR" sz="1700" dirty="0"/>
              <a:t>području sigurnosti i zdravlja na radu</a:t>
            </a:r>
            <a:r>
              <a:rPr lang="hr-HR" sz="1700" b="0" dirty="0"/>
              <a:t>.</a:t>
            </a:r>
          </a:p>
          <a:p>
            <a:pPr marL="233363" indent="-233363"/>
            <a:r>
              <a:rPr lang="hr-HR" sz="1700" b="0" dirty="0"/>
              <a:t>Primjenjivati hijerarhiju </a:t>
            </a:r>
            <a:r>
              <a:rPr lang="hr-HR" sz="1700" dirty="0"/>
              <a:t>prevencije</a:t>
            </a:r>
            <a:r>
              <a:rPr lang="hr-HR" sz="1700" b="0" dirty="0"/>
              <a:t> i davati prednost mjerama kojima se otklanjaju uzroci rizika na samom izvoru.</a:t>
            </a:r>
          </a:p>
          <a:p>
            <a:pPr marL="233363" indent="-233363"/>
            <a:r>
              <a:rPr lang="hr-HR" sz="1700" b="0" dirty="0"/>
              <a:t>Osmisliti i </a:t>
            </a:r>
            <a:r>
              <a:rPr lang="hr-HR" sz="1700" dirty="0"/>
              <a:t>organizirati rad s izvedivim zahtjevima</a:t>
            </a:r>
            <a:r>
              <a:rPr lang="hr-HR" sz="1700" b="0" dirty="0"/>
              <a:t>, jasnim ulogama i odgovarajućim resursima.</a:t>
            </a:r>
          </a:p>
          <a:p>
            <a:pPr marL="233363" indent="-233363"/>
            <a:r>
              <a:rPr lang="hr-HR" sz="1700" dirty="0"/>
              <a:t>Spriječiti nasilje</a:t>
            </a:r>
            <a:r>
              <a:rPr lang="hr-HR" sz="1700" b="0" dirty="0"/>
              <a:t>, uznemiravanje i drugo antisocijalno ponašanje.</a:t>
            </a:r>
          </a:p>
          <a:p>
            <a:pPr marL="233363" indent="-233363"/>
            <a:r>
              <a:rPr lang="hr-HR" sz="1700" b="0" dirty="0"/>
              <a:t>Osigurati </a:t>
            </a:r>
            <a:r>
              <a:rPr lang="hr-HR" sz="1700" dirty="0"/>
              <a:t>informacije, osposobljavanje </a:t>
            </a:r>
            <a:r>
              <a:rPr lang="hr-HR" sz="1700" b="0" dirty="0"/>
              <a:t>i </a:t>
            </a:r>
            <a:r>
              <a:rPr lang="hr-HR" sz="1700" dirty="0"/>
              <a:t>podršku</a:t>
            </a:r>
            <a:r>
              <a:rPr lang="hr-HR" sz="1700" b="0" dirty="0"/>
              <a:t>, uključujući mjere za smanjenje stigme vezane uz mentalno zdravlje.</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589148"/>
            <a:ext cx="4221126" cy="738664"/>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600" b="1" dirty="0">
                <a:solidFill>
                  <a:schemeClr val="bg1"/>
                </a:solidFill>
              </a:rPr>
              <a:t>Hijerarhija prevencije psihosocijalnih rizika na radu: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Piramida od tri koraka koja prikazuje hijerarhiju prevencije psihosocijalnih rizika na radu. Na vrhu piramide prikazan je simbol emotikona pojedinca, što označava da je to krajnja mjera. Drugi (i srednji) korak označen je simbolom emotikona postavki kako bi se prikazale organizacijske i tehničke mjere, a treći (donji) korak označen je simbolom povećala kako bi se pokazala važnost prepoznavanja i uklanjanja rizika. Na desnoj strani piramide nalazi se lutka s uskličnikom u lijevoj ruci.">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hr-HR"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489231"/>
            <a:ext cx="1916481" cy="523220"/>
          </a:xfrm>
          <a:prstGeom prst="rect">
            <a:avLst/>
          </a:prstGeom>
          <a:noFill/>
        </p:spPr>
        <p:txBody>
          <a:bodyPr wrap="square">
            <a:spAutoFit/>
          </a:bodyPr>
          <a:lstStyle/>
          <a:p>
            <a:r>
              <a:rPr lang="hr-HR" sz="1400" b="1">
                <a:solidFill>
                  <a:srgbClr val="003399"/>
                </a:solidFill>
              </a:rPr>
              <a:t>Pojedinačne mjere kao krajnja mjera.</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hr-HR"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70877"/>
            <a:ext cx="2685365" cy="523220"/>
          </a:xfrm>
          <a:prstGeom prst="rect">
            <a:avLst/>
          </a:prstGeom>
          <a:noFill/>
        </p:spPr>
        <p:txBody>
          <a:bodyPr wrap="square">
            <a:spAutoFit/>
          </a:bodyPr>
          <a:lstStyle/>
          <a:p>
            <a:r>
              <a:rPr lang="hr-HR" sz="1400" b="1">
                <a:solidFill>
                  <a:srgbClr val="003399"/>
                </a:solidFill>
              </a:rPr>
              <a:t>Organizacijske i tehničke mjere koje treba uspostaviti.</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hr-HR"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27950"/>
            <a:ext cx="2718568" cy="523220"/>
          </a:xfrm>
          <a:prstGeom prst="rect">
            <a:avLst/>
          </a:prstGeom>
          <a:noFill/>
        </p:spPr>
        <p:txBody>
          <a:bodyPr wrap="square">
            <a:spAutoFit/>
          </a:bodyPr>
          <a:lstStyle/>
          <a:p>
            <a:r>
              <a:rPr lang="hr-HR" sz="1400" b="1" dirty="0">
                <a:solidFill>
                  <a:srgbClr val="003399"/>
                </a:solidFill>
              </a:rPr>
              <a:t>Prepoznati i eliminirati uzroke rizika na samom izvoru.</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hr-HR" dirty="0"/>
              <a:t>1. prioritet: Procjena i upravljanje psihosocijalnim rizicima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Preventivne mjere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2093393"/>
            <a:ext cx="6677098"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hr-HR" sz="1800" dirty="0"/>
              <a:t>Pristupite psihosocijalnim rizicima </a:t>
            </a:r>
            <a:r>
              <a:rPr lang="hr-HR" sz="1800" b="0" dirty="0"/>
              <a:t>na radu </a:t>
            </a:r>
            <a:r>
              <a:rPr lang="hr-HR" sz="1800" dirty="0"/>
              <a:t>kao problemu mjesta rada</a:t>
            </a:r>
            <a:r>
              <a:rPr lang="hr-HR" sz="1800" b="0" dirty="0"/>
              <a:t>, a ne individualnom problemu pojedinca. </a:t>
            </a:r>
          </a:p>
          <a:p>
            <a:pPr marL="233363" indent="-233363">
              <a:spcBef>
                <a:spcPts val="600"/>
              </a:spcBef>
              <a:spcAft>
                <a:spcPts val="600"/>
              </a:spcAft>
            </a:pPr>
            <a:r>
              <a:rPr lang="hr-HR" sz="1800" b="0" dirty="0"/>
              <a:t>Osigurajte </a:t>
            </a:r>
            <a:r>
              <a:rPr lang="hr-HR" sz="1800" dirty="0"/>
              <a:t>uključenost radnika </a:t>
            </a:r>
            <a:r>
              <a:rPr lang="hr-HR" sz="1800" b="0" dirty="0"/>
              <a:t>tijekom cijelog procesa, od podizanja svijesti i procjene rizika do utvrđivanja rješenja</a:t>
            </a:r>
            <a:r>
              <a:rPr lang="hr-HR" sz="1800" dirty="0"/>
              <a:t>.</a:t>
            </a:r>
          </a:p>
          <a:p>
            <a:pPr marL="233363" indent="-233363">
              <a:spcBef>
                <a:spcPts val="600"/>
              </a:spcBef>
              <a:spcAft>
                <a:spcPts val="600"/>
              </a:spcAft>
            </a:pPr>
            <a:r>
              <a:rPr lang="hr-HR" sz="1800" dirty="0"/>
              <a:t>Osposobite rukovoditelje da prepoznaju i rješavaju psihosocijalne rizike</a:t>
            </a:r>
            <a:r>
              <a:rPr lang="hr-HR" sz="1800" b="0" dirty="0"/>
              <a:t>, uključujući probleme radnog opterećenja, sukobe i neprimjereno društveno ponašanje.</a:t>
            </a:r>
          </a:p>
          <a:p>
            <a:pPr marL="233363" indent="-233363">
              <a:spcBef>
                <a:spcPts val="600"/>
              </a:spcBef>
              <a:spcAft>
                <a:spcPts val="600"/>
              </a:spcAft>
            </a:pPr>
            <a:r>
              <a:rPr lang="hr-HR" sz="1800" dirty="0"/>
              <a:t>Povežite procjenu i upravljanje psihosocijalnim rizicima </a:t>
            </a:r>
            <a:r>
              <a:rPr lang="hr-HR" sz="1800" b="0" dirty="0"/>
              <a:t>sa širim pristupima poduzeća u području sigurnosti i zdravlja na</a:t>
            </a:r>
            <a:r>
              <a:rPr lang="hr-HR" sz="1800" dirty="0"/>
              <a:t> radu.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89897" y="2726655"/>
            <a:ext cx="5212463" cy="2825183"/>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hr-HR" dirty="0"/>
              <a:t>2. prioritet: Maltretiranje, seksualno uznemiravanje i nasilje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Trenutačno stanje</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1033200"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hr-HR" dirty="0"/>
              <a:t>Višedimenzionalni problem:</a:t>
            </a:r>
            <a:r>
              <a:rPr lang="hr-HR" b="0" dirty="0"/>
              <a:t> napad, maltretiranje, diskriminacija, viktimizacija…</a:t>
            </a:r>
          </a:p>
          <a:p>
            <a:pPr marL="233363" indent="-233363">
              <a:spcAft>
                <a:spcPts val="600"/>
              </a:spcAft>
            </a:pPr>
            <a:r>
              <a:rPr lang="hr-HR" b="0" dirty="0"/>
              <a:t>Značajan uzrok</a:t>
            </a:r>
            <a:r>
              <a:rPr lang="hr-HR" dirty="0"/>
              <a:t> lošeg zdravlja </a:t>
            </a:r>
            <a:r>
              <a:rPr lang="hr-HR" b="0" dirty="0"/>
              <a:t>(depresija, tjeskoba, poremećaji spavanja…)</a:t>
            </a:r>
          </a:p>
          <a:p>
            <a:pPr marL="233363" indent="-233363">
              <a:spcAft>
                <a:spcPts val="600"/>
              </a:spcAft>
            </a:pPr>
            <a:r>
              <a:rPr lang="hr-HR" dirty="0"/>
              <a:t>Ukupno 13 % radnika u EU-u </a:t>
            </a:r>
            <a:r>
              <a:rPr lang="hr-HR" b="0" dirty="0"/>
              <a:t>iskusilo je neki oblik nasilja</a:t>
            </a:r>
            <a:r>
              <a:rPr lang="hr-HR" dirty="0"/>
              <a:t> na radu</a:t>
            </a:r>
            <a:r>
              <a:rPr lang="hr-HR" b="0" dirty="0"/>
              <a:t> (EWCTS, </a:t>
            </a:r>
            <a:r>
              <a:rPr lang="hr-HR" b="0" dirty="0" err="1"/>
              <a:t>Eurofound</a:t>
            </a:r>
            <a:r>
              <a:rPr lang="hr-HR" b="0" dirty="0"/>
              <a:t>, 2021.)</a:t>
            </a:r>
            <a:r>
              <a:rPr lang="hr-HR" dirty="0"/>
              <a:t>.</a:t>
            </a:r>
            <a:r>
              <a:rPr lang="hr-HR" b="0" dirty="0"/>
              <a:t> </a:t>
            </a:r>
          </a:p>
          <a:p>
            <a:pPr marL="233363" indent="-233363">
              <a:spcAft>
                <a:spcPts val="600"/>
              </a:spcAft>
            </a:pPr>
            <a:r>
              <a:rPr lang="hr-HR" dirty="0"/>
              <a:t>Digitalizacija</a:t>
            </a:r>
            <a:r>
              <a:rPr lang="hr-HR" b="0" dirty="0"/>
              <a:t> je stvorila nove oblike antisocijalnog ponašanja.</a:t>
            </a:r>
            <a:br>
              <a:rPr lang="hr-HR" dirty="0"/>
            </a:br>
            <a:endParaRPr lang="hr-HR"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hr-HR" dirty="0"/>
              <a:t>2. prioritet: Maltretiranje, seksualno uznemiravanje i nasilje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25619"/>
            <a:ext cx="8607676"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365760" tIns="121920" rIns="243840" bIns="121920" rtlCol="0">
            <a:spAutoFit/>
          </a:bodyPr>
          <a:lstStyle/>
          <a:p>
            <a:pPr algn="ctr"/>
            <a:r>
              <a:rPr lang="hr-HR" b="1" dirty="0">
                <a:solidFill>
                  <a:srgbClr val="003399"/>
                </a:solidFill>
                <a:cs typeface="Arial" panose="020B0604020202020204" pitchFamily="34" charset="0"/>
              </a:rPr>
              <a:t>Žene češće prijavljuju neprimjereno društveno </a:t>
            </a:r>
            <a:endParaRPr lang="en-US" b="1" dirty="0">
              <a:solidFill>
                <a:srgbClr val="003399"/>
              </a:solidFill>
              <a:cs typeface="Arial" panose="020B0604020202020204" pitchFamily="34" charset="0"/>
            </a:endParaRPr>
          </a:p>
          <a:p>
            <a:pPr algn="ctr"/>
            <a:r>
              <a:rPr lang="hr-HR" b="1" dirty="0">
                <a:solidFill>
                  <a:srgbClr val="003399"/>
                </a:solidFill>
                <a:cs typeface="Arial" panose="020B0604020202020204" pitchFamily="34" charset="0"/>
              </a:rPr>
              <a:t>ponašanje na radu.</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hr-HR"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200329"/>
          </a:xfrm>
          <a:prstGeom prst="rect">
            <a:avLst/>
          </a:prstGeom>
          <a:noFill/>
        </p:spPr>
        <p:txBody>
          <a:bodyPr wrap="square">
            <a:spAutoFit/>
          </a:bodyPr>
          <a:lstStyle/>
          <a:p>
            <a:pPr algn="ctr"/>
            <a:r>
              <a:rPr lang="hr-HR" dirty="0">
                <a:solidFill>
                  <a:schemeClr val="tx2"/>
                </a:solidFill>
                <a:latin typeface="+mj-lt"/>
              </a:rPr>
              <a:t>žena je tijekom života doživjelo </a:t>
            </a:r>
            <a:r>
              <a:rPr lang="hr-HR" b="1" dirty="0">
                <a:solidFill>
                  <a:schemeClr val="tx2"/>
                </a:solidFill>
                <a:latin typeface="+mj-lt"/>
              </a:rPr>
              <a:t>seksualno uznemiravanje</a:t>
            </a:r>
            <a:r>
              <a:rPr lang="hr-HR" dirty="0">
                <a:solidFill>
                  <a:schemeClr val="tx2"/>
                </a:solidFill>
                <a:latin typeface="+mj-lt"/>
              </a:rPr>
              <a:t> </a:t>
            </a:r>
            <a:r>
              <a:rPr lang="hr-HR" b="1" dirty="0">
                <a:solidFill>
                  <a:schemeClr val="tx2"/>
                </a:solidFill>
                <a:latin typeface="+mj-lt"/>
              </a:rPr>
              <a:t>na radu.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hr-HR"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200329"/>
          </a:xfrm>
          <a:prstGeom prst="rect">
            <a:avLst/>
          </a:prstGeom>
          <a:noFill/>
        </p:spPr>
        <p:txBody>
          <a:bodyPr wrap="square">
            <a:spAutoFit/>
          </a:bodyPr>
          <a:lstStyle/>
          <a:p>
            <a:pPr algn="ctr"/>
            <a:r>
              <a:rPr lang="hr-HR" dirty="0">
                <a:solidFill>
                  <a:schemeClr val="tx2"/>
                </a:solidFill>
                <a:latin typeface="+mj-lt"/>
              </a:rPr>
              <a:t>žena je u </a:t>
            </a:r>
            <a:r>
              <a:rPr lang="hr-HR" b="1" dirty="0">
                <a:solidFill>
                  <a:schemeClr val="tx2"/>
                </a:solidFill>
                <a:latin typeface="+mj-lt"/>
              </a:rPr>
              <a:t>posljednjih 12 mjeseci doživjelo </a:t>
            </a:r>
            <a:r>
              <a:rPr lang="hr-HR" dirty="0">
                <a:solidFill>
                  <a:schemeClr val="tx2"/>
                </a:solidFill>
                <a:latin typeface="+mj-lt"/>
              </a:rPr>
              <a:t>seksualno uznemiravanje</a:t>
            </a:r>
            <a:r>
              <a:rPr lang="hr-HR" b="1" dirty="0">
                <a:solidFill>
                  <a:schemeClr val="tx2"/>
                </a:solidFill>
                <a:latin typeface="+mj-lt"/>
              </a:rPr>
              <a:t> na radu</a:t>
            </a:r>
            <a:r>
              <a:rPr lang="hr-HR" dirty="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hr-HR"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200329"/>
          </a:xfrm>
          <a:prstGeom prst="rect">
            <a:avLst/>
          </a:prstGeom>
          <a:noFill/>
        </p:spPr>
        <p:txBody>
          <a:bodyPr wrap="square" lIns="91440" tIns="45720" rIns="91440" bIns="45720" anchor="t">
            <a:spAutoFit/>
          </a:bodyPr>
          <a:lstStyle/>
          <a:p>
            <a:pPr algn="ctr"/>
            <a:r>
              <a:rPr lang="hr-HR">
                <a:solidFill>
                  <a:schemeClr val="tx2"/>
                </a:solidFill>
                <a:latin typeface="+mj-lt"/>
              </a:rPr>
              <a:t>žena je doživjelo</a:t>
            </a:r>
            <a:r>
              <a:rPr lang="hr-HR" b="1">
                <a:solidFill>
                  <a:schemeClr val="tx2"/>
                </a:solidFill>
                <a:latin typeface="+mj-lt"/>
              </a:rPr>
              <a:t> seksualno uznemiravanje </a:t>
            </a:r>
            <a:r>
              <a:rPr lang="hr-HR">
                <a:solidFill>
                  <a:schemeClr val="tx2"/>
                </a:solidFill>
                <a:latin typeface="+mj-lt"/>
              </a:rPr>
              <a:t> </a:t>
            </a:r>
            <a:r>
              <a:rPr lang="hr-HR" b="1">
                <a:solidFill>
                  <a:schemeClr val="tx2"/>
                </a:solidFill>
                <a:latin typeface="+mj-lt"/>
              </a:rPr>
              <a:t>muškog šefa/nadređene osobe</a:t>
            </a:r>
            <a:r>
              <a:rPr lang="hr-HR">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hr-HR" dirty="0"/>
              <a:t>2. prioritet: Maltretiranje, seksualno uznemiravanje i nasilje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61347" y="1544763"/>
            <a:ext cx="3039198"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hr-HR" sz="1800" b="1">
                <a:solidFill>
                  <a:srgbClr val="003399"/>
                </a:solidFill>
              </a:rPr>
              <a:t>Sudjelovanje i vodstvo radnika od ključne su važnosti. </a:t>
            </a:r>
          </a:p>
        </p:txBody>
      </p:sp>
      <p:pic>
        <p:nvPicPr>
          <p:cNvPr id="8" name="Picture 7" descr="Fotografija u obliku oblaka koja prikazuje razgovor skupine radnika na gradilištu. S lijeve strane nalazi se zelena lutka. Slika sugerira da je sudjelovanje radnika ključno u borbi protiv uznemiravanja, seksualnog uznemiravanja i nasilja.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Preventivne mjere</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hr-HR" b="0" dirty="0"/>
              <a:t>Razjasnite što je prihvatljivo, a što nije.</a:t>
            </a:r>
          </a:p>
          <a:p>
            <a:pPr marL="233363" indent="-233363">
              <a:spcAft>
                <a:spcPts val="600"/>
              </a:spcAft>
            </a:pPr>
            <a:r>
              <a:rPr lang="hr-HR" b="0" dirty="0">
                <a:cs typeface="Arial"/>
              </a:rPr>
              <a:t>Razmotrite temeljne uzroke ili čimbenike koji tome doprinose.</a:t>
            </a:r>
          </a:p>
          <a:p>
            <a:pPr marL="233363" indent="-233363">
              <a:spcAft>
                <a:spcPts val="600"/>
              </a:spcAft>
            </a:pPr>
            <a:r>
              <a:rPr lang="hr-HR" b="0" dirty="0"/>
              <a:t>Omogućite radnicima da izraze svoje mišljenje ili prijave incidente na povjerljiv način. </a:t>
            </a:r>
          </a:p>
          <a:p>
            <a:pPr marL="233363" indent="-233363">
              <a:spcAft>
                <a:spcPts val="600"/>
              </a:spcAft>
            </a:pPr>
            <a:r>
              <a:rPr lang="hr-HR" b="0" dirty="0"/>
              <a:t>Pružite odgovore na pošten i dosljedan način. </a:t>
            </a:r>
          </a:p>
          <a:p>
            <a:pPr marL="233363" indent="-233363">
              <a:spcAft>
                <a:spcPts val="600"/>
              </a:spcAft>
            </a:pPr>
            <a:r>
              <a:rPr lang="hr-HR" b="0" dirty="0">
                <a:ea typeface=""/>
                <a:cs typeface="Arial"/>
              </a:rPr>
              <a:t>Planirajte strategije za smirivanje situacije i mogućnosti povlačenja kako bi se osoblje zaštitilo od nasilja trećih strana.</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hr-HR"/>
              <a:t>3. prioritet: Fizički rizici i mentalno zdravlje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Trenutačno stanje</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8778727" cy="1892826"/>
          </a:xfrm>
          <a:prstGeom prst="rect">
            <a:avLst/>
          </a:prstGeom>
          <a:noFill/>
        </p:spPr>
        <p:txBody>
          <a:bodyPr wrap="square" rtlCol="0">
            <a:noAutofit/>
          </a:bodyPr>
          <a:lstStyle/>
          <a:p>
            <a:pPr>
              <a:spcBef>
                <a:spcPts val="1200"/>
              </a:spcBef>
              <a:spcAft>
                <a:spcPts val="600"/>
              </a:spcAft>
            </a:pPr>
            <a:r>
              <a:rPr lang="hr-HR" sz="1800" dirty="0">
                <a:solidFill>
                  <a:schemeClr val="tx2"/>
                </a:solidFill>
              </a:rPr>
              <a:t>Kampanja će se usredotočiti na međusobnu povezanost psihosocijalnih rizika i: </a:t>
            </a:r>
          </a:p>
          <a:p>
            <a:pPr marL="457200" indent="-223838">
              <a:spcBef>
                <a:spcPts val="600"/>
              </a:spcBef>
              <a:spcAft>
                <a:spcPts val="600"/>
              </a:spcAft>
              <a:buFont typeface="Wingdings" panose="05000000000000000000" pitchFamily="2" charset="2"/>
              <a:buChar char="§"/>
            </a:pPr>
            <a:r>
              <a:rPr lang="hr-HR" sz="1800" b="1" dirty="0">
                <a:solidFill>
                  <a:schemeClr val="tx2"/>
                </a:solidFill>
              </a:rPr>
              <a:t>fizičkog radnog opterećenja i mišićno-koštanih </a:t>
            </a:r>
            <a:r>
              <a:rPr lang="hr-HR" b="1" dirty="0">
                <a:solidFill>
                  <a:schemeClr val="tx2"/>
                </a:solidFill>
              </a:rPr>
              <a:t>poremećaja</a:t>
            </a:r>
            <a:endParaRPr lang="hr-HR" sz="1800" b="1" dirty="0">
              <a:solidFill>
                <a:schemeClr val="tx2"/>
              </a:solidFill>
            </a:endParaRPr>
          </a:p>
          <a:p>
            <a:pPr marL="457200" indent="-223838">
              <a:spcBef>
                <a:spcPts val="600"/>
              </a:spcBef>
              <a:spcAft>
                <a:spcPts val="600"/>
              </a:spcAft>
              <a:buFont typeface="Wingdings" panose="05000000000000000000" pitchFamily="2" charset="2"/>
              <a:buChar char="§"/>
            </a:pPr>
            <a:r>
              <a:rPr lang="hr-HR" sz="1800" b="1" dirty="0">
                <a:solidFill>
                  <a:schemeClr val="tx2"/>
                </a:solidFill>
              </a:rPr>
              <a:t>čimbenika radnog okruženja </a:t>
            </a:r>
            <a:r>
              <a:rPr lang="hr-HR" sz="1800" dirty="0">
                <a:solidFill>
                  <a:schemeClr val="tx2"/>
                </a:solidFill>
              </a:rPr>
              <a:t>(npr. buka, temperatura, dizajn)</a:t>
            </a:r>
          </a:p>
          <a:p>
            <a:pPr marL="457200" indent="-223838">
              <a:spcBef>
                <a:spcPts val="600"/>
              </a:spcBef>
              <a:spcAft>
                <a:spcPts val="600"/>
              </a:spcAft>
              <a:buFont typeface="Wingdings" panose="05000000000000000000" pitchFamily="2" charset="2"/>
              <a:buChar char="§"/>
            </a:pPr>
            <a:r>
              <a:rPr lang="hr-HR" sz="1800" b="1" dirty="0">
                <a:solidFill>
                  <a:schemeClr val="tx2"/>
                </a:solidFill>
              </a:rPr>
              <a:t>nesreća na radu </a:t>
            </a:r>
            <a:r>
              <a:rPr lang="hr-HR" sz="1800" dirty="0">
                <a:solidFill>
                  <a:schemeClr val="tx2"/>
                </a:solidFill>
              </a:rPr>
              <a:t>i</a:t>
            </a:r>
            <a:r>
              <a:rPr lang="hr-HR" sz="1800" b="1" dirty="0">
                <a:solidFill>
                  <a:schemeClr val="tx2"/>
                </a:solidFill>
              </a:rPr>
              <a:t> uspješnosti u zaštiti na radu</a:t>
            </a:r>
            <a:r>
              <a:rPr lang="hr-HR"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487572" y="2898315"/>
            <a:ext cx="2617576" cy="1837283"/>
          </a:xfrm>
          <a:prstGeom prst="wedgeRectCallout">
            <a:avLst>
              <a:gd name="adj1" fmla="val -18828"/>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hr-HR" sz="1800" b="1" dirty="0">
                <a:solidFill>
                  <a:srgbClr val="003399"/>
                </a:solidFill>
              </a:rPr>
              <a:t>Fizički i psihosocijalni rizici zajednički utječu na mentalno zdravlje i sigurnost. </a:t>
            </a:r>
          </a:p>
        </p:txBody>
      </p:sp>
      <p:pic>
        <p:nvPicPr>
          <p:cNvPr id="14" name="Picture 13" descr="Vektorska slika zelene lutke s mišićno-koštanim poremećajem.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2340"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hr-HR" dirty="0"/>
              <a:t>3. prioritet: Fizički rizici i mentalno zdravlje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dirty="0">
                <a:latin typeface="+mn-lt"/>
              </a:rPr>
              <a:t>Kako riješiti problem kombinirane izloženosti?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lnSpcReduction="10000"/>
          </a:bodyPr>
          <a:lstStyle/>
          <a:p>
            <a:pPr>
              <a:spcAft>
                <a:spcPts val="600"/>
              </a:spcAft>
            </a:pPr>
            <a:r>
              <a:rPr lang="hr-HR" b="0" dirty="0"/>
              <a:t>osiguravanjem cjelovitog pristupa prema sigurnosti i zdravlju na radu</a:t>
            </a:r>
            <a:r>
              <a:rPr lang="hr-HR" dirty="0"/>
              <a:t> </a:t>
            </a:r>
            <a:r>
              <a:rPr lang="hr-HR" b="0" dirty="0"/>
              <a:t>i</a:t>
            </a:r>
            <a:r>
              <a:rPr lang="hr-HR" dirty="0"/>
              <a:t> uključivanjem psihosocijalnih i fizičkih rizika</a:t>
            </a:r>
            <a:r>
              <a:rPr lang="hr-HR" b="0" dirty="0"/>
              <a:t> </a:t>
            </a:r>
          </a:p>
          <a:p>
            <a:pPr>
              <a:spcAft>
                <a:spcPts val="600"/>
              </a:spcAft>
            </a:pPr>
            <a:r>
              <a:rPr lang="hr-HR" b="0" dirty="0"/>
              <a:t>osiguravanjem </a:t>
            </a:r>
            <a:r>
              <a:rPr lang="hr-HR" dirty="0"/>
              <a:t>ciljane prevencije mišićno-koštanih poremećaja </a:t>
            </a:r>
            <a:r>
              <a:rPr lang="hr-HR" b="0" dirty="0"/>
              <a:t>i fizičkog opterećenja </a:t>
            </a:r>
          </a:p>
          <a:p>
            <a:pPr>
              <a:spcAft>
                <a:spcPts val="600"/>
              </a:spcAft>
            </a:pPr>
            <a:r>
              <a:rPr lang="hr-HR" b="0" dirty="0"/>
              <a:t>uzimanjem u obzir </a:t>
            </a:r>
            <a:r>
              <a:rPr lang="hr-HR" dirty="0"/>
              <a:t>utjecaja fizičkog radnog okruženja na dobrobit radnika </a:t>
            </a:r>
          </a:p>
          <a:p>
            <a:pPr>
              <a:spcAft>
                <a:spcPts val="600"/>
              </a:spcAft>
            </a:pPr>
            <a:r>
              <a:rPr lang="hr-HR" b="0" dirty="0"/>
              <a:t>pružanjem posebne pozornosti sektorima visokog rizika </a:t>
            </a:r>
            <a:r>
              <a:rPr lang="hr-HR" dirty="0"/>
              <a:t>te ranjivim skupinama </a:t>
            </a:r>
            <a:r>
              <a:rPr lang="hr-HR" b="0" dirty="0"/>
              <a:t>u primjeni preventivnih pristupa.</a:t>
            </a:r>
          </a:p>
        </p:txBody>
      </p:sp>
      <p:pic>
        <p:nvPicPr>
          <p:cNvPr id="10" name="Picture 9" descr="Fotografija u obliku oblaka koja prikazuje radnike u području logistike kako razgovaraju.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80000"/>
            <a:ext cx="10724490" cy="489600"/>
          </a:xfrm>
        </p:spPr>
        <p:txBody>
          <a:bodyPr/>
          <a:lstStyle/>
          <a:p>
            <a:r>
              <a:rPr lang="hr-HR" dirty="0"/>
              <a:t>4. prioritet: Psihosocijalni rizici u sektoru zdravstva i socijalne skrbi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57939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Trenutačno stanje</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10079831" cy="2197721"/>
          </a:xfrm>
        </p:spPr>
        <p:txBody>
          <a:bodyPr>
            <a:noAutofit/>
          </a:bodyPr>
          <a:lstStyle/>
          <a:p>
            <a:pPr marL="233363" indent="-233363">
              <a:spcBef>
                <a:spcPts val="1200"/>
              </a:spcBef>
              <a:spcAft>
                <a:spcPts val="600"/>
              </a:spcAft>
            </a:pPr>
            <a:r>
              <a:rPr lang="hr-HR" b="0" dirty="0"/>
              <a:t>Taj je sektor </a:t>
            </a:r>
            <a:r>
              <a:rPr lang="hr-HR" dirty="0"/>
              <a:t>ključan za europsko društvo i zapošljava 21,5 milijuna radnika</a:t>
            </a:r>
            <a:r>
              <a:rPr lang="hr-HR" b="0" dirty="0"/>
              <a:t>, što čini 11 </a:t>
            </a:r>
            <a:r>
              <a:rPr lang="hr-HR" dirty="0"/>
              <a:t>% radnika u EU-u. </a:t>
            </a:r>
          </a:p>
          <a:p>
            <a:pPr marL="233363" indent="-233363">
              <a:spcBef>
                <a:spcPts val="1200"/>
              </a:spcBef>
              <a:spcAft>
                <a:spcPts val="600"/>
              </a:spcAft>
            </a:pPr>
            <a:r>
              <a:rPr lang="hr-HR" dirty="0"/>
              <a:t>Više razine izloženosti nekolicini psihosocijalnih rizika </a:t>
            </a:r>
            <a:r>
              <a:rPr lang="hr-HR" dirty="0">
                <a:solidFill>
                  <a:schemeClr val="accent1"/>
                </a:solidFill>
              </a:rPr>
              <a:t>u usporedbi s drugim </a:t>
            </a:r>
            <a:r>
              <a:rPr lang="hr-HR" dirty="0"/>
              <a:t>sektorima. </a:t>
            </a:r>
          </a:p>
          <a:p>
            <a:pPr marL="233363" indent="-233363">
              <a:spcBef>
                <a:spcPts val="1200"/>
              </a:spcBef>
              <a:spcAft>
                <a:spcPts val="600"/>
              </a:spcAft>
            </a:pPr>
            <a:r>
              <a:rPr lang="hr-HR" dirty="0"/>
              <a:t>Ukupno 31 % zdravstvenih i socijalnih djelatnika iskusilo je stres, depresiju ili tjeskobu </a:t>
            </a:r>
            <a:r>
              <a:rPr lang="hr-HR" b="0" dirty="0"/>
              <a:t>uzrokovanu njihovim radom ili su se zbog rada </a:t>
            </a:r>
            <a:r>
              <a:rPr lang="hr-HR" dirty="0"/>
              <a:t>pogoršali </a:t>
            </a:r>
            <a:r>
              <a:rPr lang="hr-HR" b="0" dirty="0"/>
              <a:t>u posljednjih 12 mjeseci.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a:xfrm>
            <a:off x="600002" y="180000"/>
            <a:ext cx="10490029" cy="489600"/>
          </a:xfrm>
        </p:spPr>
        <p:txBody>
          <a:bodyPr/>
          <a:lstStyle/>
          <a:p>
            <a:r>
              <a:rPr lang="hr-HR" dirty="0"/>
              <a:t>4. prioritet: Psihosocijalni rizici u sektoru zdravstva i socijalne skrbi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0" y="1154942"/>
            <a:ext cx="9757457" cy="107721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dirty="0">
                <a:latin typeface="+mn-lt"/>
              </a:rPr>
              <a:t>Postotak radnih mjesta na kojima je zabilježena prisutnost psihosocijalnih rizika u sektoru zdravstva i socijalne skrbi i prosjek zemalja EU-27 u svim sektorima (2024.). </a:t>
            </a:r>
          </a:p>
        </p:txBody>
      </p:sp>
      <p:pic>
        <p:nvPicPr>
          <p:cNvPr id="5" name="Graphic 4" descr="Grafikon u kojem je prikazana usporedba različitih psihosocijalnih rizika na radu u svim sektorima 27 država članica EU (u plavoj boji) i sektoru zdravstva i socijalne skrbi (u zelenoj boji). Prikazani su sljedeći psihosocijalni rizici: 56 posto naspram 72 posto mora raditi s klijentima, pacijentima, učenicima itd.;  vremenski pritisak;  43 posto naspram 48 posto suočava se s lošom komunikacijom ili suradnjom s organizacijama;  18 posto naspram 21 posto suočava se s dugim ili nepravilnim radnim vremenom;  10 posto naspram 11 posto doživljava strah od gubitka posla.">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2913314" y="225188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805029" y="5041739"/>
            <a:ext cx="5635256" cy="1107996"/>
          </a:xfrm>
          <a:prstGeom prst="rect">
            <a:avLst/>
          </a:prstGeom>
          <a:noFill/>
        </p:spPr>
        <p:txBody>
          <a:bodyPr wrap="square" rtlCol="0">
            <a:spAutoFit/>
          </a:bodyPr>
          <a:lstStyle/>
          <a:p>
            <a:pPr marL="227013" indent="-227013">
              <a:buClr>
                <a:srgbClr val="C00000"/>
              </a:buClr>
              <a:buAutoNum type="alphaUcPeriod"/>
            </a:pPr>
            <a:r>
              <a:rPr lang="hr-HR" sz="1100" b="1" dirty="0">
                <a:solidFill>
                  <a:schemeClr val="tx1">
                    <a:lumMod val="65000"/>
                    <a:lumOff val="35000"/>
                  </a:schemeClr>
                </a:solidFill>
              </a:rPr>
              <a:t>Rad sa zahtjevnim kupcima, pacijentima, učenicima itd.</a:t>
            </a:r>
          </a:p>
          <a:p>
            <a:pPr marL="227013" indent="-227013">
              <a:buClr>
                <a:srgbClr val="C00000"/>
              </a:buClr>
              <a:buAutoNum type="alphaUcPeriod"/>
            </a:pPr>
            <a:r>
              <a:rPr lang="hr-HR" sz="1100" b="1" dirty="0">
                <a:solidFill>
                  <a:schemeClr val="tx1">
                    <a:lumMod val="65000"/>
                    <a:lumOff val="35000"/>
                  </a:schemeClr>
                </a:solidFill>
              </a:rPr>
              <a:t>Vremenski pritisak</a:t>
            </a:r>
          </a:p>
          <a:p>
            <a:pPr marL="227013" indent="-227013">
              <a:buClr>
                <a:srgbClr val="C00000"/>
              </a:buClr>
              <a:buAutoNum type="alphaUcPeriod"/>
            </a:pPr>
            <a:r>
              <a:rPr lang="hr-HR" sz="1100" b="1" dirty="0">
                <a:solidFill>
                  <a:schemeClr val="tx1">
                    <a:lumMod val="65000"/>
                    <a:lumOff val="35000"/>
                  </a:schemeClr>
                </a:solidFill>
              </a:rPr>
              <a:t>Loša komunikacija ili suradnja unutar organizacije</a:t>
            </a:r>
          </a:p>
          <a:p>
            <a:pPr marL="227013" indent="-227013">
              <a:buClr>
                <a:srgbClr val="C00000"/>
              </a:buClr>
              <a:buAutoNum type="alphaUcPeriod"/>
            </a:pPr>
            <a:r>
              <a:rPr lang="hr-HR" sz="1100" b="1" dirty="0">
                <a:solidFill>
                  <a:schemeClr val="tx1">
                    <a:lumMod val="65000"/>
                    <a:lumOff val="35000"/>
                  </a:schemeClr>
                </a:solidFill>
              </a:rPr>
              <a:t>Prekovremeni rad ili rad s nepravilnim radnim vremenom</a:t>
            </a:r>
          </a:p>
          <a:p>
            <a:pPr marL="227013" indent="-227013">
              <a:buClr>
                <a:srgbClr val="C00000"/>
              </a:buClr>
              <a:buAutoNum type="alphaUcPeriod"/>
            </a:pPr>
            <a:r>
              <a:rPr lang="hr-HR" sz="1100" b="1" dirty="0">
                <a:solidFill>
                  <a:schemeClr val="tx1">
                    <a:lumMod val="65000"/>
                    <a:lumOff val="35000"/>
                  </a:schemeClr>
                </a:solidFill>
              </a:rPr>
              <a:t>Strah od gubitka posla</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2930732" y="6029052"/>
            <a:ext cx="5635256" cy="246221"/>
          </a:xfrm>
          <a:prstGeom prst="rect">
            <a:avLst/>
          </a:prstGeom>
          <a:noFill/>
        </p:spPr>
        <p:txBody>
          <a:bodyPr wrap="square" rtlCol="0">
            <a:spAutoFit/>
          </a:bodyPr>
          <a:lstStyle/>
          <a:p>
            <a:r>
              <a:rPr lang="hr-HR" sz="1000" i="1">
                <a:solidFill>
                  <a:schemeClr val="tx1">
                    <a:lumMod val="65000"/>
                    <a:lumOff val="35000"/>
                  </a:schemeClr>
                </a:solidFill>
              </a:rPr>
              <a:t>Izvor: ESENER iz 2024. – Osnova: poslovni nastan u zemljama EU-27.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719751" y="508648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hr-HR" sz="1100" b="1" dirty="0">
                  <a:solidFill>
                    <a:schemeClr val="tx1">
                      <a:lumMod val="65000"/>
                      <a:lumOff val="35000"/>
                    </a:schemeClr>
                  </a:solidFill>
                </a:rPr>
                <a:t>EU-27</a:t>
              </a:r>
            </a:p>
            <a:p>
              <a:pPr>
                <a:buClr>
                  <a:srgbClr val="C00000"/>
                </a:buClr>
              </a:pPr>
              <a:endParaRPr lang="es-ES" sz="1100" b="1" dirty="0">
                <a:solidFill>
                  <a:schemeClr val="tx1">
                    <a:lumMod val="65000"/>
                    <a:lumOff val="35000"/>
                  </a:schemeClr>
                </a:solidFill>
              </a:endParaRPr>
            </a:p>
            <a:p>
              <a:pPr>
                <a:buClr>
                  <a:srgbClr val="C00000"/>
                </a:buClr>
              </a:pPr>
              <a:r>
                <a:rPr lang="hr-HR" sz="1100" b="1" dirty="0">
                  <a:solidFill>
                    <a:schemeClr val="tx1">
                      <a:lumMod val="65000"/>
                      <a:lumOff val="35000"/>
                    </a:schemeClr>
                  </a:solidFill>
                </a:rPr>
                <a:t>Djelatnosti zdravstvene zaštite i socijalne skrbi</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1"/>
              </a:ext>
            </a:extLst>
          </p:cNvPr>
          <p:cNvSpPr>
            <a:spLocks noGrp="1"/>
          </p:cNvSpPr>
          <p:nvPr>
            <p:ph type="title"/>
          </p:nvPr>
        </p:nvSpPr>
        <p:spPr>
          <a:xfrm>
            <a:off x="600002" y="180000"/>
            <a:ext cx="10542919" cy="489600"/>
          </a:xfrm>
        </p:spPr>
        <p:txBody>
          <a:bodyPr/>
          <a:lstStyle/>
          <a:p>
            <a:r>
              <a:rPr lang="hr-HR" dirty="0"/>
              <a:t>4. prioritet: Psihosocijalni rizici u sektoru zdravstva i socijalne skrbi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cs typeface="Arial"/>
              </a:rPr>
              <a:t>Preventivne mjere </a:t>
            </a:r>
            <a:r>
              <a:rPr lang="hr-HR" sz="1800" b="1">
                <a:solidFill>
                  <a:schemeClr val="tx2"/>
                </a:solidFill>
                <a:latin typeface="+mn-lt"/>
                <a:cs typeface="Arial"/>
              </a:rPr>
              <a:t>specifične za sektor</a:t>
            </a:r>
            <a:r>
              <a:rPr lang="hr-HR" sz="1800" b="1">
                <a:latin typeface="+mn-lt"/>
                <a:cs typeface="Arial"/>
              </a:rPr>
              <a:t>:</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015889"/>
            <a:ext cx="6590082" cy="3014732"/>
          </a:xfrm>
        </p:spPr>
        <p:txBody>
          <a:bodyPr>
            <a:noAutofit/>
          </a:bodyPr>
          <a:lstStyle/>
          <a:p>
            <a:pPr marL="233045" indent="-233045">
              <a:spcAft>
                <a:spcPts val="600"/>
              </a:spcAft>
            </a:pPr>
            <a:r>
              <a:rPr lang="hr-HR" b="0" dirty="0"/>
              <a:t>Promicanje autonomije na radnom mjestu prilikom pružanja skrbi </a:t>
            </a:r>
          </a:p>
          <a:p>
            <a:pPr marL="233045" indent="-233045">
              <a:spcAft>
                <a:spcPts val="600"/>
              </a:spcAft>
            </a:pPr>
            <a:r>
              <a:rPr lang="hr-HR" b="0" dirty="0"/>
              <a:t>Uključivanje radnika u donošenje odluka o radnom okruženju i skrbi</a:t>
            </a:r>
          </a:p>
          <a:p>
            <a:pPr marL="233045" indent="-233045">
              <a:spcAft>
                <a:spcPts val="600"/>
              </a:spcAft>
            </a:pPr>
            <a:r>
              <a:rPr lang="hr-HR" b="0" dirty="0"/>
              <a:t>Priznavanje i odgovarajuća naknada za rad u sektoru skrbi</a:t>
            </a:r>
          </a:p>
          <a:p>
            <a:pPr marL="233045" indent="-233045">
              <a:spcAft>
                <a:spcPts val="600"/>
              </a:spcAft>
            </a:pPr>
            <a:r>
              <a:rPr lang="hr-HR" b="0" dirty="0"/>
              <a:t>Participativno planiranje smjena</a:t>
            </a:r>
          </a:p>
          <a:p>
            <a:pPr marL="233045" indent="-233045">
              <a:spcAft>
                <a:spcPts val="600"/>
              </a:spcAft>
            </a:pPr>
            <a:r>
              <a:rPr lang="hr-HR" b="0" dirty="0"/>
              <a:t>Odgovarajuće upravljanje osobljem i radnim opterećenjem</a:t>
            </a:r>
          </a:p>
          <a:p>
            <a:pPr marL="233045" indent="-233045">
              <a:spcAft>
                <a:spcPts val="600"/>
              </a:spcAft>
            </a:pPr>
            <a:r>
              <a:rPr lang="hr-HR" b="0" dirty="0"/>
              <a:t>Osiguravanje adekvatnog odmora i poboljšanje ravnoteže između poslovnog i privatnog života</a:t>
            </a:r>
          </a:p>
          <a:p>
            <a:pPr marL="0" indent="0">
              <a:spcBef>
                <a:spcPts val="1200"/>
              </a:spcBef>
              <a:spcAft>
                <a:spcPts val="600"/>
              </a:spcAft>
              <a:buNone/>
            </a:pPr>
            <a:endParaRPr lang="en-GB" dirty="0"/>
          </a:p>
        </p:txBody>
      </p:sp>
      <p:sp>
        <p:nvSpPr>
          <p:cNvPr id="6" name="Speech Bubble: Rectangle 6">
            <a:extLst>
              <a:ext uri="{FF2B5EF4-FFF2-40B4-BE49-F238E27FC236}">
                <a16:creationId xmlns:a16="http://schemas.microsoft.com/office/drawing/2014/main" id="{35147089-0F14-B333-5384-75841C6E7805}"/>
              </a:ext>
            </a:extLst>
          </p:cNvPr>
          <p:cNvSpPr/>
          <p:nvPr/>
        </p:nvSpPr>
        <p:spPr>
          <a:xfrm>
            <a:off x="7538484" y="2581437"/>
            <a:ext cx="3966498" cy="2267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0" bIns="5486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hr-HR" sz="1800" b="1" dirty="0">
                <a:solidFill>
                  <a:schemeClr val="tx2"/>
                </a:solidFill>
              </a:rPr>
              <a:t>Dobra radna okruženja ne koriste samo radnicima u zdravstvu i socijalnoj skrbi, već poboljšavaju i kvalitetu skrbi te sigurnost pacijenata.  </a:t>
            </a:r>
          </a:p>
        </p:txBody>
      </p:sp>
      <p:pic>
        <p:nvPicPr>
          <p:cNvPr id="9" name="Picture 8" descr="Vektorska slika lutke pored bolničkog kreveta za ilustraciju zdravstvenog i socijalnog sektora.">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8606" y="4783842"/>
            <a:ext cx="4045346" cy="1978381"/>
          </a:xfrm>
          <a:prstGeom prst="rect">
            <a:avLst/>
          </a:prstGeom>
        </p:spPr>
      </p:pic>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hr-HR"/>
              <a:t>5. prioritet: Podrška mentalnom zdravlju na radu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Trenutačno stanje</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1890786"/>
            <a:ext cx="10499800" cy="2950153"/>
          </a:xfrm>
        </p:spPr>
        <p:txBody>
          <a:bodyPr>
            <a:noAutofit/>
          </a:bodyPr>
          <a:lstStyle/>
          <a:p>
            <a:pPr marL="233363" indent="-233363">
              <a:spcBef>
                <a:spcPts val="1200"/>
              </a:spcBef>
              <a:spcAft>
                <a:spcPts val="600"/>
              </a:spcAft>
            </a:pPr>
            <a:r>
              <a:rPr lang="hr-HR" dirty="0"/>
              <a:t>Potrebno je</a:t>
            </a:r>
            <a:r>
              <a:rPr lang="hr-HR" b="0" dirty="0"/>
              <a:t> na odgovarajući način prilagoditi reintegraciju radnika na radno mjesto nakon što dožive probleme mentalnog zdravlja povezane s radom. </a:t>
            </a:r>
          </a:p>
          <a:p>
            <a:pPr marL="233363" indent="-233363">
              <a:spcBef>
                <a:spcPts val="1200"/>
              </a:spcBef>
              <a:spcAft>
                <a:spcPts val="600"/>
              </a:spcAft>
            </a:pPr>
            <a:r>
              <a:rPr lang="hr-HR" b="0" dirty="0"/>
              <a:t>Čak i ako problemi mentalnog zdravlja nisu povezani s radom, </a:t>
            </a:r>
            <a:r>
              <a:rPr lang="hr-HR" dirty="0"/>
              <a:t>poticajno radno okruženje u kojem se radnicima pruža podrška pogoduje </a:t>
            </a:r>
            <a:r>
              <a:rPr lang="hr-HR" b="0" dirty="0"/>
              <a:t>i </a:t>
            </a:r>
            <a:r>
              <a:rPr lang="hr-HR" dirty="0"/>
              <a:t>pojedincu i organizaciji</a:t>
            </a:r>
            <a:r>
              <a:rPr lang="hr-HR" b="0" dirty="0"/>
              <a:t>.</a:t>
            </a:r>
          </a:p>
          <a:p>
            <a:pPr marL="233363" indent="-233363">
              <a:spcBef>
                <a:spcPts val="1200"/>
              </a:spcBef>
              <a:spcAft>
                <a:spcPts val="600"/>
              </a:spcAft>
            </a:pPr>
            <a:r>
              <a:rPr lang="hr-HR" dirty="0"/>
              <a:t>Odgovarajuće prilagodbe </a:t>
            </a:r>
            <a:r>
              <a:rPr lang="hr-HR" b="0" dirty="0"/>
              <a:t>mogu omogućiti svim radnicima da učinkovito obavljaju svoj posao i osjećaju se uvaženo, npr. kroz mirnije radno okruženje, fleksibilno radno vrijeme ili prilagodbu radnih zadataka. </a:t>
            </a:r>
          </a:p>
          <a:p>
            <a:pPr marL="233363" indent="-233363">
              <a:spcBef>
                <a:spcPts val="1200"/>
              </a:spcBef>
              <a:spcAft>
                <a:spcPts val="600"/>
              </a:spcAft>
            </a:pPr>
            <a:r>
              <a:rPr lang="hr-HR" dirty="0"/>
              <a:t>Stigmatizacija je i dalje važna prepreka koju je potrebno prevladati</a:t>
            </a:r>
            <a:r>
              <a:rPr lang="hr-HR"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hr-HR"/>
              <a:t>5. prioritet: Podrška mentalnom zdravlju na radu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dirty="0">
                <a:latin typeface="+mn-lt"/>
              </a:rPr>
              <a:t>Trenutačno stanje</a:t>
            </a:r>
          </a:p>
        </p:txBody>
      </p:sp>
      <p:pic>
        <p:nvPicPr>
          <p:cNvPr id="12" name="Picture 11" descr="Fotografija u oblaku uredskih radnika kako vode razgovor i lutke sa zatvorenim patentnim zatvaračem na ustima kako bi se pokazala prepreka u otkrivanju problema mentalnog zdravlja.">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hr-HR" dirty="0"/>
              <a:t>Gotovo polovica </a:t>
            </a:r>
            <a:r>
              <a:rPr lang="hr-HR" dirty="0">
                <a:solidFill>
                  <a:schemeClr val="tx1">
                    <a:lumMod val="50000"/>
                    <a:lumOff val="50000"/>
                  </a:schemeClr>
                </a:solidFill>
              </a:rPr>
              <a:t>radnika u EU-u smatra da bi otkrivanje poteškoća s mentalnim zdravljem na mjestu rada negativno utjecalo na njihovu karijeru, dok se jednak udio s time ne slaže. </a:t>
            </a:r>
          </a:p>
          <a:p>
            <a:pPr marL="0" indent="0">
              <a:buNone/>
            </a:pPr>
            <a:r>
              <a:rPr lang="hr-HR" sz="1333" dirty="0"/>
              <a:t>OSH Pulse 2025.</a:t>
            </a:r>
          </a:p>
        </p:txBody>
      </p:sp>
      <p:pic>
        <p:nvPicPr>
          <p:cNvPr id="10" name="Picture 9" descr="Vektorska slika u oblaku papirne siluete glave sa simbolom za beskonačnost. S lijeve strane nalazi se kalendar. S desne strane je lutka koja drži zastavu EU-a.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hr-HR" sz="1600" b="1" dirty="0">
                <a:solidFill>
                  <a:schemeClr val="tx2"/>
                </a:solidFill>
              </a:rPr>
              <a:t>Gotovo 50 % stanovništva EU-a </a:t>
            </a:r>
            <a:r>
              <a:rPr lang="hr-HR" sz="1600" b="1" dirty="0">
                <a:solidFill>
                  <a:schemeClr val="tx1">
                    <a:lumMod val="50000"/>
                    <a:lumOff val="50000"/>
                  </a:schemeClr>
                </a:solidFill>
              </a:rPr>
              <a:t>navodi da je u posljednjih dvanaest mjeseci doživjelo emocionalni ili psihosocijalni problem, poput osjećaja depresije ili tjeskobe.</a:t>
            </a:r>
          </a:p>
          <a:p>
            <a:pPr defTabSz="342900">
              <a:spcBef>
                <a:spcPts val="450"/>
              </a:spcBef>
              <a:buClr>
                <a:schemeClr val="tx2"/>
              </a:buClr>
            </a:pPr>
            <a:r>
              <a:rPr lang="hr-HR" sz="1333" b="1" dirty="0">
                <a:solidFill>
                  <a:schemeClr val="tx2"/>
                </a:solidFill>
              </a:rPr>
              <a:t>Istraživanje Eurobarometra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586789"/>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hr-HR"/>
              <a:t>5. prioritet: Podrška mentalnom zdravlju na radu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1800" b="1">
                <a:latin typeface="+mn-lt"/>
              </a:rPr>
              <a:t>Preventivne mjere</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0"/>
            <a:ext cx="5777548" cy="3396741"/>
          </a:xfrm>
        </p:spPr>
        <p:txBody>
          <a:bodyPr>
            <a:noAutofit/>
          </a:bodyPr>
          <a:lstStyle/>
          <a:p>
            <a:pPr marL="233363" indent="-233363">
              <a:spcAft>
                <a:spcPts val="600"/>
              </a:spcAft>
            </a:pPr>
            <a:r>
              <a:rPr lang="hr-HR" dirty="0"/>
              <a:t>Jednako primjenjujte načela sigurnosti i zdravlja na radu na mentalno i fizičko zdravlje</a:t>
            </a:r>
            <a:r>
              <a:rPr lang="hr-HR" b="0" dirty="0"/>
              <a:t>: rana podrška, razumne prilagodbe, nediskriminacija.</a:t>
            </a:r>
          </a:p>
          <a:p>
            <a:pPr marL="233363" indent="-233363">
              <a:spcAft>
                <a:spcPts val="600"/>
              </a:spcAft>
            </a:pPr>
            <a:r>
              <a:rPr lang="hr-HR" dirty="0"/>
              <a:t>Ponudite praktičnu podršku</a:t>
            </a:r>
            <a:r>
              <a:rPr lang="hr-HR" b="0" dirty="0"/>
              <a:t>: prilagodite zadatke, radno vrijeme ili okruženja kako bi se radnicima olakšao ostanak na radu ili povratak na posao.</a:t>
            </a:r>
          </a:p>
          <a:p>
            <a:pPr marL="233363" indent="-233363">
              <a:spcAft>
                <a:spcPts val="600"/>
              </a:spcAft>
            </a:pPr>
            <a:r>
              <a:rPr lang="hr-HR" dirty="0"/>
              <a:t>Promičite poticajnu kulturu bez stigmatizacije kroz</a:t>
            </a:r>
            <a:r>
              <a:rPr lang="hr-HR" b="0" dirty="0"/>
              <a:t> podizanje svijesti, uključivanje radnika te stvaranje okruženja u kojem se potiče sigurno povjeravanje o problemima i traženje pomoći.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4191798" cy="1386015"/>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hr-HR" sz="1800" b="1" dirty="0">
                <a:solidFill>
                  <a:schemeClr val="tx2"/>
                </a:solidFill>
              </a:rPr>
              <a:t>Ne zaboravite: djelotvorna prevencija počinje rješavanjem temeljnih uzroka psihosocijalnih rizika na mjestu rada.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hr-HR"/>
              <a:t>Mreža EU-OSHA-e</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otip mreže agencija EU-a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896320" y="1065854"/>
            <a:ext cx="1945359" cy="706234"/>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hr-HR" sz="1400" b="1" dirty="0">
                <a:solidFill>
                  <a:schemeClr val="tx2"/>
                </a:solidFill>
                <a:hlinkClick r:id="rId5">
                  <a:extLst>
                    <a:ext uri="{A12FA001-AC4F-418D-AE19-62706E023703}">
                      <ahyp:hlinkClr xmlns:ahyp="http://schemas.microsoft.com/office/drawing/2018/hyperlinkcolor" val="tx"/>
                    </a:ext>
                  </a:extLst>
                </a:hlinkClick>
              </a:rPr>
              <a:t>EUROPSKI SOCIJALNI PARTNERI</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otip Europske poduzetničke mreže">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67745" y="773657"/>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817078" y="3508042"/>
            <a:ext cx="1952558"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hr-HR" sz="1400" b="1" dirty="0">
                <a:solidFill>
                  <a:schemeClr val="tx2"/>
                </a:solidFill>
                <a:hlinkClick r:id="rId8">
                  <a:extLst>
                    <a:ext uri="{A12FA001-AC4F-418D-AE19-62706E023703}">
                      <ahyp:hlinkClr xmlns:ahyp="http://schemas.microsoft.com/office/drawing/2018/hyperlinkcolor" val="tx"/>
                    </a:ext>
                  </a:extLst>
                </a:hlinkClick>
              </a:rPr>
              <a:t>IINSTITUCIJE EU-a</a:t>
            </a:r>
          </a:p>
          <a:p>
            <a:pPr algn="ctr"/>
            <a:endParaRPr lang="en-GB" dirty="0">
              <a:solidFill>
                <a:schemeClr val="tx2"/>
              </a:solidFill>
            </a:endParaRPr>
          </a:p>
        </p:txBody>
      </p:sp>
      <p:pic>
        <p:nvPicPr>
          <p:cNvPr id="4" name="Picture 3" descr="EU OSHA Logo&#10;">
            <a:hlinkClick r:id="rId9"/>
            <a:extLst>
              <a:ext uri="{FF2B5EF4-FFF2-40B4-BE49-F238E27FC236}">
                <a16:creationId xmlns:a16="http://schemas.microsoft.com/office/drawing/2014/main" id="{A34B6A86-0241-9726-AEAB-9AF47E14CF2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98719" y="2882930"/>
            <a:ext cx="2611606" cy="667792"/>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700952" y="4097724"/>
            <a:ext cx="2544581"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hr-HR" sz="1400" b="1" dirty="0">
                <a:solidFill>
                  <a:schemeClr val="tx2"/>
                </a:solidFill>
                <a:hlinkClick r:id="rId11">
                  <a:extLst>
                    <a:ext uri="{A12FA001-AC4F-418D-AE19-62706E023703}">
                      <ahyp:hlinkClr xmlns:ahyp="http://schemas.microsoft.com/office/drawing/2018/hyperlinkcolor" val="tx"/>
                    </a:ext>
                  </a:extLst>
                </a:hlinkClick>
              </a:rPr>
              <a:t>NACIONALNE SREDIŠNJICE</a:t>
            </a:r>
            <a:endParaRPr lang="en-GB" sz="1400" b="1" dirty="0">
              <a:solidFill>
                <a:schemeClr val="tx2"/>
              </a:solidFill>
            </a:endParaRPr>
          </a:p>
        </p:txBody>
      </p:sp>
      <p:pic>
        <p:nvPicPr>
          <p:cNvPr id="13" name="Picture 6" descr="Logotip OSHVET-a">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1214843" cy="52532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rtlCol="0" anchor="ctr"/>
          <a:lstStyle/>
          <a:p>
            <a:pPr algn="ctr"/>
            <a:r>
              <a:rPr lang="hr-HR" sz="1400" b="1" dirty="0">
                <a:solidFill>
                  <a:schemeClr val="tx2"/>
                </a:solidFill>
                <a:hlinkClick r:id="rId14">
                  <a:extLst>
                    <a:ext uri="{A12FA001-AC4F-418D-AE19-62706E023703}">
                      <ahyp:hlinkClr xmlns:ahyp="http://schemas.microsoft.com/office/drawing/2018/hyperlinkcolor" val="tx"/>
                    </a:ext>
                  </a:extLst>
                </a:hlinkClick>
              </a:rPr>
              <a:t>MEDIJSKI PARTNERI</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82490" y="5518298"/>
            <a:ext cx="2149938" cy="601066"/>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hr-HR" sz="1400" b="1" dirty="0">
                <a:solidFill>
                  <a:schemeClr val="tx2"/>
                </a:solidFill>
                <a:hlinkClick r:id="rId15">
                  <a:extLst>
                    <a:ext uri="{A12FA001-AC4F-418D-AE19-62706E023703}">
                      <ahyp:hlinkClr xmlns:ahyp="http://schemas.microsoft.com/office/drawing/2018/hyperlinkcolor" val="tx"/>
                    </a:ext>
                  </a:extLst>
                </a:hlinkClick>
              </a:rPr>
              <a:t>SLUŽBENI PARTNERI KAMPANJE</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hr-HR"/>
              <a:t>Materijali kampanje: sve što vam je potrebno na jednom mjestu</a:t>
            </a:r>
          </a:p>
        </p:txBody>
      </p:sp>
      <p:sp>
        <p:nvSpPr>
          <p:cNvPr id="4" name="TextBox 3">
            <a:extLst>
              <a:ext uri="{FF2B5EF4-FFF2-40B4-BE49-F238E27FC236}">
                <a16:creationId xmlns:a16="http://schemas.microsoft.com/office/drawing/2014/main" id="{BB975000-B228-79E3-3455-5C5B8453EE84}"/>
              </a:ext>
            </a:extLst>
          </p:cNvPr>
          <p:cNvSpPr txBox="1"/>
          <p:nvPr/>
        </p:nvSpPr>
        <p:spPr>
          <a:xfrm>
            <a:off x="1104037" y="1671344"/>
            <a:ext cx="5328659" cy="2076290"/>
          </a:xfrm>
          <a:prstGeom prst="rect">
            <a:avLst/>
          </a:prstGeom>
        </p:spPr>
        <p:txBody>
          <a:bodyPr vert="horz" lIns="121920" tIns="60960" rIns="121920" bIns="60960" rtlCol="0" anchor="t" anchorCtr="0">
            <a:normAutofit fontScale="92500"/>
          </a:bodyPr>
          <a:lstStyle/>
          <a:p>
            <a:pPr defTabSz="457189">
              <a:spcBef>
                <a:spcPts val="1200"/>
              </a:spcBef>
              <a:spcAft>
                <a:spcPts val="600"/>
              </a:spcAft>
              <a:buClr>
                <a:schemeClr val="tx2"/>
              </a:buClr>
            </a:pPr>
            <a:r>
              <a:rPr lang="hr-HR" sz="1800" dirty="0">
                <a:solidFill>
                  <a:schemeClr val="tx2"/>
                </a:solidFill>
              </a:rPr>
              <a:t>Započnite s našim </a:t>
            </a:r>
            <a:r>
              <a:rPr lang="hr-HR" sz="1800" b="1" dirty="0">
                <a:solidFill>
                  <a:schemeClr val="accent2"/>
                </a:solidFill>
                <a:hlinkClick r:id="rId2">
                  <a:extLst>
                    <a:ext uri="{A12FA001-AC4F-418D-AE19-62706E023703}">
                      <ahyp:hlinkClr xmlns:ahyp="http://schemas.microsoft.com/office/drawing/2018/hyperlinkcolor" val="tx"/>
                    </a:ext>
                  </a:extLst>
                </a:hlinkClick>
              </a:rPr>
              <a:t>mrežnim stranicama kampanje</a:t>
            </a:r>
            <a:r>
              <a:rPr lang="hr-HR" sz="1800" dirty="0">
                <a:solidFill>
                  <a:srgbClr val="003399"/>
                </a:solidFill>
              </a:rPr>
              <a:t>.</a:t>
            </a:r>
          </a:p>
          <a:p>
            <a:pPr defTabSz="457189">
              <a:spcBef>
                <a:spcPts val="1200"/>
              </a:spcBef>
              <a:spcAft>
                <a:spcPts val="600"/>
              </a:spcAft>
              <a:buClr>
                <a:schemeClr val="tx2"/>
              </a:buClr>
            </a:pPr>
            <a:r>
              <a:rPr lang="hr-HR" sz="1800" dirty="0">
                <a:solidFill>
                  <a:schemeClr val="tx2"/>
                </a:solidFill>
              </a:rPr>
              <a:t>Pogledajte naš</a:t>
            </a:r>
            <a:r>
              <a:rPr lang="hr-HR" sz="1800" dirty="0"/>
              <a:t> </a:t>
            </a:r>
            <a:r>
              <a:rPr lang="hr-HR" sz="1800" b="1" dirty="0">
                <a:solidFill>
                  <a:schemeClr val="accent2"/>
                </a:solidFill>
                <a:hlinkClick r:id="rId2">
                  <a:extLst>
                    <a:ext uri="{A12FA001-AC4F-418D-AE19-62706E023703}">
                      <ahyp:hlinkClr xmlns:ahyp="http://schemas.microsoft.com/office/drawing/2018/hyperlinkcolor" val="tx"/>
                    </a:ext>
                  </a:extLst>
                </a:hlinkClick>
              </a:rPr>
              <a:t>vodič za kampanju</a:t>
            </a:r>
            <a:r>
              <a:rPr lang="hr-HR" sz="1800" dirty="0"/>
              <a:t> </a:t>
            </a:r>
            <a:r>
              <a:rPr lang="hr-HR" sz="1800" dirty="0">
                <a:solidFill>
                  <a:schemeClr val="tx2"/>
                </a:solidFill>
              </a:rPr>
              <a:t>kako biste saznali više o kampanji. </a:t>
            </a:r>
          </a:p>
          <a:p>
            <a:pPr defTabSz="457189">
              <a:spcBef>
                <a:spcPts val="1200"/>
              </a:spcBef>
              <a:spcAft>
                <a:spcPts val="600"/>
              </a:spcAft>
              <a:buClr>
                <a:schemeClr val="tx2"/>
              </a:buClr>
            </a:pPr>
            <a:r>
              <a:rPr lang="hr-HR" sz="1800" dirty="0">
                <a:solidFill>
                  <a:schemeClr val="tx2"/>
                </a:solidFill>
              </a:rPr>
              <a:t>Pogledajte naše</a:t>
            </a:r>
            <a:r>
              <a:rPr lang="hr-HR" sz="1800" dirty="0"/>
              <a:t> </a:t>
            </a:r>
            <a:r>
              <a:rPr lang="hr-HR" sz="1800" b="1" dirty="0">
                <a:solidFill>
                  <a:schemeClr val="accent2"/>
                </a:solidFill>
                <a:hlinkClick r:id="rId3">
                  <a:extLst>
                    <a:ext uri="{A12FA001-AC4F-418D-AE19-62706E023703}">
                      <ahyp:hlinkClr xmlns:ahyp="http://schemas.microsoft.com/office/drawing/2018/hyperlinkcolor" val="tx"/>
                    </a:ext>
                  </a:extLst>
                </a:hlinkClick>
              </a:rPr>
              <a:t>publikacije</a:t>
            </a:r>
            <a:r>
              <a:rPr lang="hr-HR" sz="1800" dirty="0">
                <a:solidFill>
                  <a:schemeClr val="tx2"/>
                </a:solidFill>
              </a:rPr>
              <a:t> kao što su naše </a:t>
            </a:r>
            <a:r>
              <a:rPr lang="hr-HR" sz="1800" dirty="0" err="1">
                <a:solidFill>
                  <a:schemeClr val="tx2"/>
                </a:solidFill>
              </a:rPr>
              <a:t>infografike</a:t>
            </a:r>
            <a:r>
              <a:rPr lang="hr-HR" sz="1800" dirty="0">
                <a:solidFill>
                  <a:schemeClr val="tx2"/>
                </a:solidFill>
              </a:rPr>
              <a:t>, informativni članci i drugo.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hr-HR"/>
              <a:t>Skup alata i digitalna promidžba: učinkovito promicanje kampanje</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hr-HR" sz="2000" b="1">
                <a:latin typeface="+mn-lt"/>
              </a:rPr>
              <a:t>Podržite kampanju:</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r>
              <a:rPr lang="hr-HR" b="0" dirty="0"/>
              <a:t>koristite se našim </a:t>
            </a:r>
            <a:r>
              <a:rPr lang="hr-HR" dirty="0"/>
              <a:t>kompletom za društvene mreže </a:t>
            </a:r>
            <a:r>
              <a:rPr lang="hr-HR" b="0" dirty="0"/>
              <a:t>i predlošcima za širenje informacija </a:t>
            </a:r>
          </a:p>
          <a:p>
            <a:r>
              <a:rPr lang="hr-HR" b="0" dirty="0"/>
              <a:t>istaknite svoju prezentaciju u našoj </a:t>
            </a:r>
            <a:r>
              <a:rPr lang="hr-HR" dirty="0"/>
              <a:t>knjižnici digitalnih resursa, </a:t>
            </a:r>
            <a:r>
              <a:rPr lang="hr-HR" b="0" dirty="0"/>
              <a:t>uključujući logotipove, predložak i još mnogo toga.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1743740" y="3783061"/>
            <a:ext cx="5561251" cy="810705"/>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1903229" y="3821892"/>
            <a:ext cx="5039832" cy="810705"/>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hr-HR" sz="1800" dirty="0">
                <a:solidFill>
                  <a:schemeClr val="bg1"/>
                </a:solidFill>
              </a:rPr>
              <a:t>Pokrenite svoju </a:t>
            </a:r>
            <a:r>
              <a:rPr lang="hr-HR" sz="1800" b="0" dirty="0">
                <a:solidFill>
                  <a:schemeClr val="bg1"/>
                </a:solidFill>
              </a:rPr>
              <a:t>inicijativu</a:t>
            </a:r>
            <a:r>
              <a:rPr lang="hr-HR" sz="1800" dirty="0">
                <a:solidFill>
                  <a:schemeClr val="bg1"/>
                </a:solidFill>
              </a:rPr>
              <a:t> u okviru</a:t>
            </a:r>
            <a:r>
              <a:rPr lang="hr-HR" sz="1800" b="0" dirty="0">
                <a:solidFill>
                  <a:schemeClr val="bg1"/>
                </a:solidFill>
              </a:rPr>
              <a:t> </a:t>
            </a:r>
            <a:r>
              <a:rPr lang="hr-HR" sz="1800" dirty="0">
                <a:solidFill>
                  <a:schemeClr val="bg1"/>
                </a:solidFill>
              </a:rPr>
              <a:t>kampanje</a:t>
            </a:r>
            <a:r>
              <a:rPr lang="hr-HR" sz="1800" b="0" dirty="0">
                <a:solidFill>
                  <a:schemeClr val="bg1"/>
                </a:solidFill>
              </a:rPr>
              <a:t> koristeći naš </a:t>
            </a:r>
            <a:r>
              <a:rPr lang="hr-HR" sz="1800" dirty="0">
                <a:solidFill>
                  <a:srgbClr val="92D050"/>
                </a:solidFill>
                <a:hlinkClick r:id="rId3">
                  <a:extLst>
                    <a:ext uri="{A12FA001-AC4F-418D-AE19-62706E023703}">
                      <ahyp:hlinkClr xmlns:ahyp="http://schemas.microsoft.com/office/drawing/2018/hyperlinkcolor" val="tx"/>
                    </a:ext>
                  </a:extLst>
                </a:hlinkClick>
              </a:rPr>
              <a:t>paket materijala za kampanju</a:t>
            </a:r>
            <a:r>
              <a:rPr lang="hr-HR" sz="1800"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2060227"/>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hr-HR"/>
              <a:t>Kako sudjelovati u kampanji?</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hr-HR" b="0" dirty="0"/>
              <a:t>Organizirajte događaj, aktivnost ili inicijativu tijekom Europskog tjedna sigurnosti i zdravlja na radu</a:t>
            </a:r>
            <a:r>
              <a:rPr lang="hr-HR" dirty="0"/>
              <a:t>. </a:t>
            </a:r>
          </a:p>
          <a:p>
            <a:pPr marL="225425" indent="-225425">
              <a:spcAft>
                <a:spcPts val="600"/>
              </a:spcAft>
            </a:pPr>
            <a:r>
              <a:rPr lang="hr-HR" b="0" dirty="0"/>
              <a:t>Ishodite svoj </a:t>
            </a:r>
            <a:r>
              <a:rPr lang="hr-HR" dirty="0">
                <a:solidFill>
                  <a:srgbClr val="92D050"/>
                </a:solidFill>
                <a:hlinkClick r:id="rId3">
                  <a:extLst>
                    <a:ext uri="{A12FA001-AC4F-418D-AE19-62706E023703}">
                      <ahyp:hlinkClr xmlns:ahyp="http://schemas.microsoft.com/office/drawing/2018/hyperlinkcolor" val="tx"/>
                    </a:ext>
                  </a:extLst>
                </a:hlinkClick>
              </a:rPr>
              <a:t>certifikat kampanje</a:t>
            </a:r>
            <a:r>
              <a:rPr lang="hr-HR" dirty="0">
                <a:solidFill>
                  <a:srgbClr val="92D050"/>
                </a:solidFill>
              </a:rPr>
              <a:t> </a:t>
            </a:r>
            <a:r>
              <a:rPr lang="hr-HR" b="0" dirty="0"/>
              <a:t>kao priznanje za vaš angažman.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553911"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hr-HR" dirty="0"/>
              <a:t>Nominirajte inspirativne primjere za </a:t>
            </a:r>
            <a:r>
              <a:rPr lang="pl-PL" dirty="0">
                <a:solidFill>
                  <a:srgbClr val="92D050"/>
                </a:solidFill>
                <a:hlinkClick r:id="rId4">
                  <a:extLst>
                    <a:ext uri="{A12FA001-AC4F-418D-AE19-62706E023703}">
                      <ahyp:hlinkClr xmlns:ahyp="http://schemas.microsoft.com/office/drawing/2018/hyperlinkcolor" val="tx"/>
                    </a:ext>
                  </a:extLst>
                </a:hlinkClick>
              </a:rPr>
              <a:t>Nagrade za dobru praksu u stvaranju zdravih mjesta rada</a:t>
            </a:r>
            <a:r>
              <a:rPr lang="hr-HR" b="0" dirty="0"/>
              <a:t>, koje organiziraju nacionalne kontaktne točke.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7434629"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hr-HR" b="0" dirty="0"/>
              <a:t>Postanite </a:t>
            </a:r>
            <a:r>
              <a:rPr lang="hr-HR" dirty="0">
                <a:solidFill>
                  <a:srgbClr val="92D050"/>
                </a:solidFill>
                <a:hlinkClick r:id="rId5">
                  <a:extLst>
                    <a:ext uri="{A12FA001-AC4F-418D-AE19-62706E023703}">
                      <ahyp:hlinkClr xmlns:ahyp="http://schemas.microsoft.com/office/drawing/2018/hyperlinkcolor" val="tx"/>
                    </a:ext>
                  </a:extLst>
                </a:hlinkClick>
              </a:rPr>
              <a:t>službeni partner kampanje</a:t>
            </a:r>
            <a:r>
              <a:rPr lang="hr-HR" b="0" dirty="0"/>
              <a:t>: pridružite se paneuropskoj mreži multinacionalnih poduzeća radi veće vidljivosti. </a:t>
            </a:r>
          </a:p>
          <a:p>
            <a:pPr marL="225425" indent="-225425">
              <a:spcAft>
                <a:spcPts val="600"/>
              </a:spcAft>
            </a:pPr>
            <a:r>
              <a:rPr lang="hr-HR" b="0" dirty="0"/>
              <a:t>Postanite</a:t>
            </a:r>
            <a:r>
              <a:rPr lang="hr-HR" dirty="0"/>
              <a:t> </a:t>
            </a:r>
            <a:r>
              <a:rPr lang="hr-HR" dirty="0">
                <a:solidFill>
                  <a:srgbClr val="92D050"/>
                </a:solidFill>
                <a:hlinkClick r:id="rId6">
                  <a:extLst>
                    <a:ext uri="{A12FA001-AC4F-418D-AE19-62706E023703}">
                      <ahyp:hlinkClr xmlns:ahyp="http://schemas.microsoft.com/office/drawing/2018/hyperlinkcolor" val="tx"/>
                    </a:ext>
                  </a:extLst>
                </a:hlinkClick>
              </a:rPr>
              <a:t>medijski partner</a:t>
            </a:r>
            <a:r>
              <a:rPr lang="hr-HR" b="0" dirty="0"/>
              <a:t>: pristupite ekskluzivnim materijalima za medije, mogućnostima umrežavanja i događanjima.</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595140"/>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71862" y="2209694"/>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hr-HR"/>
              <a:t>Nastavite pratiti kampanju</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hr-HR" dirty="0"/>
              <a:t>Mrežna stranica za Zdrava mjesta rada: </a:t>
            </a:r>
            <a:r>
              <a:rPr lang="hr-HR" b="0" dirty="0"/>
              <a:t>mnoštvo informacija nadohvat ruke. </a:t>
            </a:r>
          </a:p>
          <a:p>
            <a:pPr>
              <a:spcAft>
                <a:spcPts val="600"/>
              </a:spcAft>
            </a:pPr>
            <a:r>
              <a:rPr lang="hr-HR" dirty="0"/>
              <a:t>Pretplatite se </a:t>
            </a:r>
            <a:r>
              <a:rPr lang="hr-HR" b="0" dirty="0"/>
              <a:t>na </a:t>
            </a:r>
            <a:r>
              <a:rPr lang="hr-HR" dirty="0"/>
              <a:t>bilten za Zdrava mjesta rada: </a:t>
            </a:r>
            <a:r>
              <a:rPr lang="hr-HR" b="0" dirty="0"/>
              <a:t>kratke i jasne vijesti koje vrijedi podijeliti, svakog mjeseca u vašoj e-pošti.</a:t>
            </a:r>
          </a:p>
          <a:p>
            <a:pPr>
              <a:spcAft>
                <a:spcPts val="600"/>
              </a:spcAft>
            </a:pPr>
            <a:r>
              <a:rPr lang="hr-HR" b="0" dirty="0"/>
              <a:t>Proširite glas i pratite nas na društvenim mrežama  .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hr-HR" b="0" dirty="0"/>
              <a:t> </a:t>
            </a:r>
          </a:p>
        </p:txBody>
      </p:sp>
      <p:pic>
        <p:nvPicPr>
          <p:cNvPr id="6" name="Graphic 5" descr="Logotip LinkedIna">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Logotip Facebooka">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Logotip za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Logotip YouTubea">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Logotip Flickra">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hr-HR"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hr-HR"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documentManagement>
</p:properties>
</file>

<file path=customXml/itemProps1.xml><?xml version="1.0" encoding="utf-8"?>
<ds:datastoreItem xmlns:ds="http://schemas.openxmlformats.org/officeDocument/2006/customXml" ds:itemID="{4571CF00-F4FA-4EEC-9BC2-51DD806EFC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D033B12B-D547-4B73-8D31-0938A3F8A76B}">
  <ds:schemaRefs>
    <ds:schemaRef ds:uri="http://purl.org/dc/dcmitype/"/>
    <ds:schemaRef ds:uri="74375373-3c44-45ee-a688-8fa44d7da57a"/>
    <ds:schemaRef ds:uri="d5ac9beb-95ef-4df8-be38-b0ea3ce121b4"/>
    <ds:schemaRef ds:uri="http://schemas.microsoft.com/office/infopath/2007/PartnerControls"/>
    <ds:schemaRef ds:uri="http://schemas.microsoft.com/office/2006/documentManagement/types"/>
    <ds:schemaRef ds:uri="http://purl.org/dc/elements/1.1/"/>
    <ds:schemaRef ds:uri="http://www.w3.org/XML/1998/namespace"/>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2474</TotalTime>
  <Words>6385</Words>
  <Application>Microsoft Office PowerPoint</Application>
  <PresentationFormat>Widescreen</PresentationFormat>
  <Paragraphs>540</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Kampanja za zdrava mjesta rada za razdoblje 2026. – 2028. „Zajedno za mentalno zdravlje na radu” </vt:lpstr>
      <vt:lpstr>Sadržaj</vt:lpstr>
      <vt:lpstr>Šira slika: mentalno zdravlje oblikuje svakodnevni život i rad </vt:lpstr>
      <vt:lpstr>Šira slika: što riskiramo?</vt:lpstr>
      <vt:lpstr>Šira slika: perspektiva radnika </vt:lpstr>
      <vt:lpstr>Šira slika: perspektiva organizacija i perspektiva radnika -1- </vt:lpstr>
      <vt:lpstr>Šira slika: perspektiva organizacija -2- </vt:lpstr>
      <vt:lpstr>Ciljevi i svrha kampanje</vt:lpstr>
      <vt:lpstr>Kome je kampanja namijenjena? Tko bi trebao sudjelovati?</vt:lpstr>
      <vt:lpstr>Plan djelovanja: pet prioritetnih područja kampanje</vt:lpstr>
      <vt:lpstr>1. prioritet: Procjena i upravljanje psihosocijalnim rizicima -1- </vt:lpstr>
      <vt:lpstr>1. prioritet: Procjena i upravljanje psihosocijalnim rizicima -2- </vt:lpstr>
      <vt:lpstr>1. prioritet: Procjena i upravljanje psihosocijalnim rizicima -3- </vt:lpstr>
      <vt:lpstr>1. prioritet: Procjena i upravljanje psihosocijalnim rizicima -4- </vt:lpstr>
      <vt:lpstr>2. prioritet: Maltretiranje, seksualno uznemiravanje i nasilje -1- </vt:lpstr>
      <vt:lpstr>2. prioritet: Maltretiranje, seksualno uznemiravanje i nasilje -2- </vt:lpstr>
      <vt:lpstr>2. prioritet: Maltretiranje, seksualno uznemiravanje i nasilje -3- </vt:lpstr>
      <vt:lpstr>3. prioritet: Fizički rizici i mentalno zdravlje -1- </vt:lpstr>
      <vt:lpstr>3. prioritet: Fizički rizici i mentalno zdravlje -2- </vt:lpstr>
      <vt:lpstr>4. prioritet: Psihosocijalni rizici u sektoru zdravstva i socijalne skrbi -1- </vt:lpstr>
      <vt:lpstr>4. prioritet: Psihosocijalni rizici u sektoru zdravstva i socijalne skrbi -2- </vt:lpstr>
      <vt:lpstr>4. prioritet: Psihosocijalni rizici u sektoru zdravstva i socijalne skrbi -3- </vt:lpstr>
      <vt:lpstr>5. prioritet: Podrška mentalnom zdravlju na radu -1- </vt:lpstr>
      <vt:lpstr>5. prioritet: Podrška mentalnom zdravlju na radu -2- </vt:lpstr>
      <vt:lpstr>5. prioritet: Podrška mentalnom zdravlju na radu -3- </vt:lpstr>
      <vt:lpstr>Mreža EU-OSHA-e</vt:lpstr>
      <vt:lpstr>Materijali kampanje: sve što vam je potrebno na jednom mjestu</vt:lpstr>
      <vt:lpstr>Skup alata i digitalna promidžba: učinkovito promicanje kampanje</vt:lpstr>
      <vt:lpstr>Kako sudjelovati u kampanji?</vt:lpstr>
      <vt:lpstr>Nastavite pratiti kampanju</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dc:title>
  <dc:creator>CDT</dc:creator>
  <cp:lastModifiedBy>Naiara MACIAS - Communication Assistant</cp:lastModifiedBy>
  <cp:revision>102</cp:revision>
  <dcterms:created xsi:type="dcterms:W3CDTF">2026-06-23T11:43:48Z</dcterms:created>
  <dcterms:modified xsi:type="dcterms:W3CDTF">2026-09-07T14:24:58Z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ies>
</file>