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5"/>
  </p:notesMasterIdLst>
  <p:sldIdLst>
    <p:sldId id="256" r:id="rId5"/>
    <p:sldId id="287" r:id="rId6"/>
    <p:sldId id="258" r:id="rId7"/>
    <p:sldId id="259" r:id="rId8"/>
    <p:sldId id="260" r:id="rId9"/>
    <p:sldId id="262" r:id="rId10"/>
    <p:sldId id="286" r:id="rId11"/>
    <p:sldId id="263" r:id="rId12"/>
    <p:sldId id="264" r:id="rId13"/>
    <p:sldId id="265" r:id="rId14"/>
    <p:sldId id="266" r:id="rId15"/>
    <p:sldId id="267" r:id="rId16"/>
    <p:sldId id="276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28" userDrawn="1">
          <p15:clr>
            <a:srgbClr val="A4A3A4"/>
          </p15:clr>
        </p15:guide>
        <p15:guide id="2" pos="458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5439446-41D0-63BF-B21B-7C48341877AF}" name="Pierre BERASTEGUI" initials="PB" userId="S::berastegui@osha.europa.eu::b545e255-f18a-4671-b6cb-a0065696e015" providerId="AD"/>
  <p188:author id="{0082A949-BD10-65D5-6DBE-AEC3066A7567}" name="Naiara MACIAS - Communication Assistant" initials="NM" userId="S::macias@ext.osha.europa.eu::9208f14e-163a-43fb-a9e7-9d0490f97ad9" providerId="AD"/>
  <p188:author id="{2CB21C78-CF46-9AEC-C325-DC14CDD38D22}" name="Lorenzo MUNAR" initials="LM" userId="S::munar@osha.europa.eu::f1ab06de-6021-4401-b35b-7414b4f037e5" providerId="AD"/>
  <p188:author id="{D36968A7-7B97-2C7D-FFE3-DDD73EA612A1}" name="Nina JONCZYK - Research Project Officer" initials="NO" userId="S::jonczyk@ext.osha.europa.eu::613b0174-0e22-41ac-a44e-f2a24952a36a" providerId="AD"/>
  <p188:author id="{7ACD0ECF-835A-01DA-2717-37746D1734F0}" name="Julia HODDER" initials="JH" userId="S::hodder@osha.europa.eu::b7d05ee0-26e9-4c6c-b0be-576d5de02c6d" providerId="AD"/>
  <p188:author id="{8C2161D2-FC18-67AD-520D-B257FCABDA8B}" name="Julia FLINTROP" initials="JF" userId="S::flintrop@osha.europa.eu::6b21331c-82a6-47fa-92f2-29afc76638f1" providerId="AD"/>
  <p188:author id="{BD0AEADF-9E61-5E80-33BC-439BE2CB1946}" name="Dietmar ELSLER" initials="" userId="S::elsler@osha.europa.eu::9818efce-fffa-477e-9910-a6157ee69d9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E4E"/>
    <a:srgbClr val="DCE1FF"/>
    <a:srgbClr val="003399"/>
    <a:srgbClr val="003366"/>
    <a:srgbClr val="E64715"/>
    <a:srgbClr val="F05151"/>
    <a:srgbClr val="967E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620745-70A8-4B51-8DD0-80B1D7368E24}" v="1" dt="2026-09-07T14:26:28.8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46" autoAdjust="0"/>
    <p:restoredTop sz="90767" autoAdjust="0"/>
  </p:normalViewPr>
  <p:slideViewPr>
    <p:cSldViewPr snapToGrid="0">
      <p:cViewPr varScale="1">
        <p:scale>
          <a:sx n="108" d="100"/>
          <a:sy n="108" d="100"/>
        </p:scale>
        <p:origin x="89" y="305"/>
      </p:cViewPr>
      <p:guideLst>
        <p:guide orient="horz" pos="2328"/>
        <p:guide pos="4584"/>
      </p:guideLst>
    </p:cSldViewPr>
  </p:slideViewPr>
  <p:outlineViewPr>
    <p:cViewPr>
      <p:scale>
        <a:sx n="33" d="100"/>
        <a:sy n="33" d="100"/>
      </p:scale>
      <p:origin x="0" y="-11266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iara MACIAS - Communication Assistant" userId="9208f14e-163a-43fb-a9e7-9d0490f97ad9" providerId="ADAL" clId="{3BF560C9-38E3-411C-BBB1-CB3B94294DB6}"/>
    <pc:docChg chg="undo custSel modSld modMainMaster">
      <pc:chgData name="Naiara MACIAS - Communication Assistant" userId="9208f14e-163a-43fb-a9e7-9d0490f97ad9" providerId="ADAL" clId="{3BF560C9-38E3-411C-BBB1-CB3B94294DB6}" dt="2026-09-07T14:28:06.275" v="414" actId="14100"/>
      <pc:docMkLst>
        <pc:docMk/>
      </pc:docMkLst>
      <pc:sldChg chg="modSp mod">
        <pc:chgData name="Naiara MACIAS - Communication Assistant" userId="9208f14e-163a-43fb-a9e7-9d0490f97ad9" providerId="ADAL" clId="{3BF560C9-38E3-411C-BBB1-CB3B94294DB6}" dt="2026-08-27T06:54:54.697" v="36" actId="14100"/>
        <pc:sldMkLst>
          <pc:docMk/>
          <pc:sldMk cId="975932864" sldId="258"/>
        </pc:sldMkLst>
        <pc:spChg chg="mod">
          <ac:chgData name="Naiara MACIAS - Communication Assistant" userId="9208f14e-163a-43fb-a9e7-9d0490f97ad9" providerId="ADAL" clId="{3BF560C9-38E3-411C-BBB1-CB3B94294DB6}" dt="2026-08-27T06:54:54.697" v="36" actId="14100"/>
          <ac:spMkLst>
            <pc:docMk/>
            <pc:sldMk cId="975932864" sldId="258"/>
            <ac:spMk id="4" creationId="{712E9181-8079-E827-80EB-F819444B4416}"/>
          </ac:spMkLst>
        </pc:spChg>
        <pc:spChg chg="mod">
          <ac:chgData name="Naiara MACIAS - Communication Assistant" userId="9208f14e-163a-43fb-a9e7-9d0490f97ad9" providerId="ADAL" clId="{3BF560C9-38E3-411C-BBB1-CB3B94294DB6}" dt="2026-08-27T06:54:48.681" v="34" actId="14100"/>
          <ac:spMkLst>
            <pc:docMk/>
            <pc:sldMk cId="975932864" sldId="258"/>
            <ac:spMk id="5" creationId="{7AE505FB-50ED-6148-4A89-3427126BCE9C}"/>
          </ac:spMkLst>
        </pc:spChg>
      </pc:sldChg>
      <pc:sldChg chg="addSp delSp modSp mod">
        <pc:chgData name="Naiara MACIAS - Communication Assistant" userId="9208f14e-163a-43fb-a9e7-9d0490f97ad9" providerId="ADAL" clId="{3BF560C9-38E3-411C-BBB1-CB3B94294DB6}" dt="2026-08-27T07:19:38.682" v="300" actId="1037"/>
        <pc:sldMkLst>
          <pc:docMk/>
          <pc:sldMk cId="3331097242" sldId="262"/>
        </pc:sldMkLst>
        <pc:spChg chg="mod">
          <ac:chgData name="Naiara MACIAS - Communication Assistant" userId="9208f14e-163a-43fb-a9e7-9d0490f97ad9" providerId="ADAL" clId="{3BF560C9-38E3-411C-BBB1-CB3B94294DB6}" dt="2026-08-27T06:55:07.780" v="37" actId="20577"/>
          <ac:spMkLst>
            <pc:docMk/>
            <pc:sldMk cId="3331097242" sldId="262"/>
            <ac:spMk id="2" creationId="{E040AB94-2F1F-3B5A-0F08-405D7D24CAAF}"/>
          </ac:spMkLst>
        </pc:spChg>
        <pc:spChg chg="mod">
          <ac:chgData name="Naiara MACIAS - Communication Assistant" userId="9208f14e-163a-43fb-a9e7-9d0490f97ad9" providerId="ADAL" clId="{3BF560C9-38E3-411C-BBB1-CB3B94294DB6}" dt="2026-08-27T07:19:38.682" v="300" actId="1037"/>
          <ac:spMkLst>
            <pc:docMk/>
            <pc:sldMk cId="3331097242" sldId="262"/>
            <ac:spMk id="59" creationId="{B3D97650-AE4D-B44D-B328-7AE7E54C5E67}"/>
          </ac:spMkLst>
        </pc:spChg>
        <pc:spChg chg="mod">
          <ac:chgData name="Naiara MACIAS - Communication Assistant" userId="9208f14e-163a-43fb-a9e7-9d0490f97ad9" providerId="ADAL" clId="{3BF560C9-38E3-411C-BBB1-CB3B94294DB6}" dt="2026-08-27T07:14:33.652" v="265" actId="164"/>
          <ac:spMkLst>
            <pc:docMk/>
            <pc:sldMk cId="3331097242" sldId="262"/>
            <ac:spMk id="105" creationId="{94E8A230-2C71-6901-AA45-D427AF0A206A}"/>
          </ac:spMkLst>
        </pc:spChg>
        <pc:grpChg chg="add mod">
          <ac:chgData name="Naiara MACIAS - Communication Assistant" userId="9208f14e-163a-43fb-a9e7-9d0490f97ad9" providerId="ADAL" clId="{3BF560C9-38E3-411C-BBB1-CB3B94294DB6}" dt="2026-08-27T07:14:42.816" v="267" actId="962"/>
          <ac:grpSpMkLst>
            <pc:docMk/>
            <pc:sldMk cId="3331097242" sldId="262"/>
            <ac:grpSpMk id="9" creationId="{7113395A-65D1-B9AD-7B8B-E2268713FF19}"/>
          </ac:grpSpMkLst>
        </pc:grpChg>
        <pc:grpChg chg="mod topLvl">
          <ac:chgData name="Naiara MACIAS - Communication Assistant" userId="9208f14e-163a-43fb-a9e7-9d0490f97ad9" providerId="ADAL" clId="{3BF560C9-38E3-411C-BBB1-CB3B94294DB6}" dt="2026-08-27T07:14:33.652" v="265" actId="164"/>
          <ac:grpSpMkLst>
            <pc:docMk/>
            <pc:sldMk cId="3331097242" sldId="262"/>
            <ac:grpSpMk id="93" creationId="{B42987CB-F356-1208-0D2E-A09CB733F72A}"/>
          </ac:grpSpMkLst>
        </pc:grpChg>
        <pc:picChg chg="add mod">
          <ac:chgData name="Naiara MACIAS - Communication Assistant" userId="9208f14e-163a-43fb-a9e7-9d0490f97ad9" providerId="ADAL" clId="{3BF560C9-38E3-411C-BBB1-CB3B94294DB6}" dt="2026-08-27T07:14:33.652" v="265" actId="164"/>
          <ac:picMkLst>
            <pc:docMk/>
            <pc:sldMk cId="3331097242" sldId="262"/>
            <ac:picMk id="8" creationId="{FB39B27D-A177-D9E6-D5EB-8E5EF2241AB7}"/>
          </ac:picMkLst>
        </pc:picChg>
        <pc:picChg chg="mod">
          <ac:chgData name="Naiara MACIAS - Communication Assistant" userId="9208f14e-163a-43fb-a9e7-9d0490f97ad9" providerId="ADAL" clId="{3BF560C9-38E3-411C-BBB1-CB3B94294DB6}" dt="2026-08-27T07:14:33.652" v="265" actId="164"/>
          <ac:picMkLst>
            <pc:docMk/>
            <pc:sldMk cId="3331097242" sldId="262"/>
            <ac:picMk id="104" creationId="{8C13DF95-DF72-2414-8771-5094A22C232D}"/>
          </ac:picMkLst>
        </pc:picChg>
        <pc:cxnChg chg="mod">
          <ac:chgData name="Naiara MACIAS - Communication Assistant" userId="9208f14e-163a-43fb-a9e7-9d0490f97ad9" providerId="ADAL" clId="{3BF560C9-38E3-411C-BBB1-CB3B94294DB6}" dt="2026-08-27T07:14:33.652" v="265" actId="164"/>
          <ac:cxnSpMkLst>
            <pc:docMk/>
            <pc:sldMk cId="3331097242" sldId="262"/>
            <ac:cxnSpMk id="106" creationId="{9C028D6A-574C-CC41-4A14-71FB0B9713B0}"/>
          </ac:cxnSpMkLst>
        </pc:cxnChg>
      </pc:sldChg>
      <pc:sldChg chg="modSp mod">
        <pc:chgData name="Naiara MACIAS - Communication Assistant" userId="9208f14e-163a-43fb-a9e7-9d0490f97ad9" providerId="ADAL" clId="{3BF560C9-38E3-411C-BBB1-CB3B94294DB6}" dt="2026-08-27T07:20:18.376" v="301" actId="14100"/>
        <pc:sldMkLst>
          <pc:docMk/>
          <pc:sldMk cId="3087233450" sldId="263"/>
        </pc:sldMkLst>
        <pc:spChg chg="mod">
          <ac:chgData name="Naiara MACIAS - Communication Assistant" userId="9208f14e-163a-43fb-a9e7-9d0490f97ad9" providerId="ADAL" clId="{3BF560C9-38E3-411C-BBB1-CB3B94294DB6}" dt="2026-08-27T07:20:18.376" v="301" actId="14100"/>
          <ac:spMkLst>
            <pc:docMk/>
            <pc:sldMk cId="3087233450" sldId="263"/>
            <ac:spMk id="4" creationId="{16810895-3B97-1A8C-EBA3-1D1C6355CC2D}"/>
          </ac:spMkLst>
        </pc:spChg>
        <pc:spChg chg="mod">
          <ac:chgData name="Naiara MACIAS - Communication Assistant" userId="9208f14e-163a-43fb-a9e7-9d0490f97ad9" providerId="ADAL" clId="{3BF560C9-38E3-411C-BBB1-CB3B94294DB6}" dt="2026-08-27T06:56:26.266" v="61" actId="14100"/>
          <ac:spMkLst>
            <pc:docMk/>
            <pc:sldMk cId="3087233450" sldId="263"/>
            <ac:spMk id="5" creationId="{14A5E75E-DFA9-8862-DC12-065B059B0E9F}"/>
          </ac:spMkLst>
        </pc:spChg>
        <pc:spChg chg="mod">
          <ac:chgData name="Naiara MACIAS - Communication Assistant" userId="9208f14e-163a-43fb-a9e7-9d0490f97ad9" providerId="ADAL" clId="{3BF560C9-38E3-411C-BBB1-CB3B94294DB6}" dt="2026-08-27T06:56:13.513" v="60" actId="20577"/>
          <ac:spMkLst>
            <pc:docMk/>
            <pc:sldMk cId="3087233450" sldId="263"/>
            <ac:spMk id="7" creationId="{1372602C-481B-8EC5-5FE3-0280CA503DA0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8-27T06:56:33.953" v="73" actId="1038"/>
        <pc:sldMkLst>
          <pc:docMk/>
          <pc:sldMk cId="719662834" sldId="264"/>
        </pc:sldMkLst>
        <pc:picChg chg="mod">
          <ac:chgData name="Naiara MACIAS - Communication Assistant" userId="9208f14e-163a-43fb-a9e7-9d0490f97ad9" providerId="ADAL" clId="{3BF560C9-38E3-411C-BBB1-CB3B94294DB6}" dt="2026-08-27T06:56:33.953" v="73" actId="1038"/>
          <ac:picMkLst>
            <pc:docMk/>
            <pc:sldMk cId="719662834" sldId="264"/>
            <ac:picMk id="8" creationId="{7BCBDC9E-D9FB-E804-EA92-C64D22B5D5F1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8-27T07:20:38.993" v="303" actId="20577"/>
        <pc:sldMkLst>
          <pc:docMk/>
          <pc:sldMk cId="3728372305" sldId="265"/>
        </pc:sldMkLst>
        <pc:graphicFrameChg chg="modGraphic">
          <ac:chgData name="Naiara MACIAS - Communication Assistant" userId="9208f14e-163a-43fb-a9e7-9d0490f97ad9" providerId="ADAL" clId="{3BF560C9-38E3-411C-BBB1-CB3B94294DB6}" dt="2026-08-27T07:20:38.993" v="303" actId="20577"/>
          <ac:graphicFrameMkLst>
            <pc:docMk/>
            <pc:sldMk cId="3728372305" sldId="265"/>
            <ac:graphicFrameMk id="5" creationId="{727470C4-A17D-8388-6E2A-4EDBCFCEE12C}"/>
          </ac:graphicFrameMkLst>
        </pc:graphicFrameChg>
      </pc:sldChg>
      <pc:sldChg chg="modSp mod">
        <pc:chgData name="Naiara MACIAS - Communication Assistant" userId="9208f14e-163a-43fb-a9e7-9d0490f97ad9" providerId="ADAL" clId="{3BF560C9-38E3-411C-BBB1-CB3B94294DB6}" dt="2026-08-27T07:20:53.344" v="304" actId="14100"/>
        <pc:sldMkLst>
          <pc:docMk/>
          <pc:sldMk cId="525878241" sldId="266"/>
        </pc:sldMkLst>
        <pc:spChg chg="mod">
          <ac:chgData name="Naiara MACIAS - Communication Assistant" userId="9208f14e-163a-43fb-a9e7-9d0490f97ad9" providerId="ADAL" clId="{3BF560C9-38E3-411C-BBB1-CB3B94294DB6}" dt="2026-08-27T06:56:45.465" v="74" actId="14100"/>
          <ac:spMkLst>
            <pc:docMk/>
            <pc:sldMk cId="525878241" sldId="266"/>
            <ac:spMk id="2" creationId="{08956FBB-E172-1DED-B87B-2204CE556F86}"/>
          </ac:spMkLst>
        </pc:spChg>
        <pc:spChg chg="mod">
          <ac:chgData name="Naiara MACIAS - Communication Assistant" userId="9208f14e-163a-43fb-a9e7-9d0490f97ad9" providerId="ADAL" clId="{3BF560C9-38E3-411C-BBB1-CB3B94294DB6}" dt="2026-08-27T07:20:53.344" v="304" actId="14100"/>
          <ac:spMkLst>
            <pc:docMk/>
            <pc:sldMk cId="525878241" sldId="266"/>
            <ac:spMk id="5" creationId="{78220600-1A6C-86C9-A599-10A49BB4CE4E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8-27T06:57:42.986" v="111" actId="1035"/>
        <pc:sldMkLst>
          <pc:docMk/>
          <pc:sldMk cId="3063356121" sldId="267"/>
        </pc:sldMkLst>
        <pc:spChg chg="mod">
          <ac:chgData name="Naiara MACIAS - Communication Assistant" userId="9208f14e-163a-43fb-a9e7-9d0490f97ad9" providerId="ADAL" clId="{3BF560C9-38E3-411C-BBB1-CB3B94294DB6}" dt="2026-08-27T06:56:52.377" v="75" actId="14100"/>
          <ac:spMkLst>
            <pc:docMk/>
            <pc:sldMk cId="3063356121" sldId="267"/>
            <ac:spMk id="2" creationId="{3F191D47-550C-C10E-4A4E-6869EC31C7A1}"/>
          </ac:spMkLst>
        </pc:spChg>
        <pc:spChg chg="mod">
          <ac:chgData name="Naiara MACIAS - Communication Assistant" userId="9208f14e-163a-43fb-a9e7-9d0490f97ad9" providerId="ADAL" clId="{3BF560C9-38E3-411C-BBB1-CB3B94294DB6}" dt="2026-08-27T06:57:12.350" v="90" actId="1035"/>
          <ac:spMkLst>
            <pc:docMk/>
            <pc:sldMk cId="3063356121" sldId="267"/>
            <ac:spMk id="5" creationId="{435AF605-DAC3-06D5-9148-6D615B7C3E6C}"/>
          </ac:spMkLst>
        </pc:spChg>
        <pc:spChg chg="mod">
          <ac:chgData name="Naiara MACIAS - Communication Assistant" userId="9208f14e-163a-43fb-a9e7-9d0490f97ad9" providerId="ADAL" clId="{3BF560C9-38E3-411C-BBB1-CB3B94294DB6}" dt="2026-08-27T06:57:37.954" v="108" actId="1035"/>
          <ac:spMkLst>
            <pc:docMk/>
            <pc:sldMk cId="3063356121" sldId="267"/>
            <ac:spMk id="11" creationId="{BCEE7AF2-E8EB-F4AC-A820-F6891B7433D5}"/>
          </ac:spMkLst>
        </pc:spChg>
        <pc:spChg chg="mod">
          <ac:chgData name="Naiara MACIAS - Communication Assistant" userId="9208f14e-163a-43fb-a9e7-9d0490f97ad9" providerId="ADAL" clId="{3BF560C9-38E3-411C-BBB1-CB3B94294DB6}" dt="2026-08-27T06:57:42.986" v="111" actId="1035"/>
          <ac:spMkLst>
            <pc:docMk/>
            <pc:sldMk cId="3063356121" sldId="267"/>
            <ac:spMk id="12" creationId="{DDF57967-B596-6762-5BFC-3E57F47A3704}"/>
          </ac:spMkLst>
        </pc:spChg>
        <pc:grpChg chg="mod">
          <ac:chgData name="Naiara MACIAS - Communication Assistant" userId="9208f14e-163a-43fb-a9e7-9d0490f97ad9" providerId="ADAL" clId="{3BF560C9-38E3-411C-BBB1-CB3B94294DB6}" dt="2026-08-27T06:57:06.889" v="83" actId="1035"/>
          <ac:grpSpMkLst>
            <pc:docMk/>
            <pc:sldMk cId="3063356121" sldId="267"/>
            <ac:grpSpMk id="13" creationId="{5A1D7735-3259-B0E5-ADF7-9703C0F715D4}"/>
          </ac:grpSpMkLst>
        </pc:grpChg>
      </pc:sldChg>
      <pc:sldChg chg="modSp mod">
        <pc:chgData name="Naiara MACIAS - Communication Assistant" userId="9208f14e-163a-43fb-a9e7-9d0490f97ad9" providerId="ADAL" clId="{3BF560C9-38E3-411C-BBB1-CB3B94294DB6}" dt="2026-08-27T07:01:37.729" v="173" actId="1076"/>
        <pc:sldMkLst>
          <pc:docMk/>
          <pc:sldMk cId="2351497876" sldId="268"/>
        </pc:sldMkLst>
        <pc:spChg chg="mod">
          <ac:chgData name="Naiara MACIAS - Communication Assistant" userId="9208f14e-163a-43fb-a9e7-9d0490f97ad9" providerId="ADAL" clId="{3BF560C9-38E3-411C-BBB1-CB3B94294DB6}" dt="2026-08-27T07:01:15.648" v="170" actId="14100"/>
          <ac:spMkLst>
            <pc:docMk/>
            <pc:sldMk cId="2351497876" sldId="268"/>
            <ac:spMk id="2" creationId="{F841ABEE-27A3-E6DD-708A-88D3309363CD}"/>
          </ac:spMkLst>
        </pc:spChg>
        <pc:spChg chg="mod">
          <ac:chgData name="Naiara MACIAS - Communication Assistant" userId="9208f14e-163a-43fb-a9e7-9d0490f97ad9" providerId="ADAL" clId="{3BF560C9-38E3-411C-BBB1-CB3B94294DB6}" dt="2026-08-27T07:01:11.422" v="169" actId="1035"/>
          <ac:spMkLst>
            <pc:docMk/>
            <pc:sldMk cId="2351497876" sldId="268"/>
            <ac:spMk id="5" creationId="{C0D4E519-66B9-93E1-E83E-1DEBC498A31E}"/>
          </ac:spMkLst>
        </pc:spChg>
        <pc:picChg chg="mod">
          <ac:chgData name="Naiara MACIAS - Communication Assistant" userId="9208f14e-163a-43fb-a9e7-9d0490f97ad9" providerId="ADAL" clId="{3BF560C9-38E3-411C-BBB1-CB3B94294DB6}" dt="2026-08-27T07:01:37.729" v="173" actId="1076"/>
          <ac:picMkLst>
            <pc:docMk/>
            <pc:sldMk cId="2351497876" sldId="268"/>
            <ac:picMk id="6" creationId="{E019D5C2-FEC6-2BE9-6405-4D43C457A930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8-27T07:21:21.976" v="305" actId="14100"/>
        <pc:sldMkLst>
          <pc:docMk/>
          <pc:sldMk cId="3756103953" sldId="269"/>
        </pc:sldMkLst>
        <pc:spChg chg="mod">
          <ac:chgData name="Naiara MACIAS - Communication Assistant" userId="9208f14e-163a-43fb-a9e7-9d0490f97ad9" providerId="ADAL" clId="{3BF560C9-38E3-411C-BBB1-CB3B94294DB6}" dt="2026-08-27T07:21:21.976" v="305" actId="14100"/>
          <ac:spMkLst>
            <pc:docMk/>
            <pc:sldMk cId="3756103953" sldId="269"/>
            <ac:spMk id="4" creationId="{9CC6CADA-FDD3-A1A6-969A-E1D56BD8330C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8-27T07:22:04.012" v="315" actId="1035"/>
        <pc:sldMkLst>
          <pc:docMk/>
          <pc:sldMk cId="3394160274" sldId="271"/>
        </pc:sldMkLst>
        <pc:spChg chg="mod">
          <ac:chgData name="Naiara MACIAS - Communication Assistant" userId="9208f14e-163a-43fb-a9e7-9d0490f97ad9" providerId="ADAL" clId="{3BF560C9-38E3-411C-BBB1-CB3B94294DB6}" dt="2026-08-27T07:22:04.012" v="315" actId="1035"/>
          <ac:spMkLst>
            <pc:docMk/>
            <pc:sldMk cId="3394160274" sldId="271"/>
            <ac:spMk id="4" creationId="{F590AA2A-8FD2-1517-C8AA-1E48066C8B0D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4:28:06.275" v="414" actId="14100"/>
        <pc:sldMkLst>
          <pc:docMk/>
          <pc:sldMk cId="1126727459" sldId="272"/>
        </pc:sldMkLst>
        <pc:spChg chg="mod">
          <ac:chgData name="Naiara MACIAS - Communication Assistant" userId="9208f14e-163a-43fb-a9e7-9d0490f97ad9" providerId="ADAL" clId="{3BF560C9-38E3-411C-BBB1-CB3B94294DB6}" dt="2026-09-07T14:28:06.275" v="414" actId="14100"/>
          <ac:spMkLst>
            <pc:docMk/>
            <pc:sldMk cId="1126727459" sldId="272"/>
            <ac:spMk id="4" creationId="{5CBA0E8D-406A-4EE2-EE7B-7FDA583569FF}"/>
          </ac:spMkLst>
        </pc:spChg>
        <pc:spChg chg="mod">
          <ac:chgData name="Naiara MACIAS - Communication Assistant" userId="9208f14e-163a-43fb-a9e7-9d0490f97ad9" providerId="ADAL" clId="{3BF560C9-38E3-411C-BBB1-CB3B94294DB6}" dt="2026-09-07T14:27:54.888" v="413" actId="14100"/>
          <ac:spMkLst>
            <pc:docMk/>
            <pc:sldMk cId="1126727459" sldId="272"/>
            <ac:spMk id="5" creationId="{C399328D-E85F-2454-F6C0-3587135632DD}"/>
          </ac:spMkLst>
        </pc:spChg>
        <pc:picChg chg="mod">
          <ac:chgData name="Naiara MACIAS - Communication Assistant" userId="9208f14e-163a-43fb-a9e7-9d0490f97ad9" providerId="ADAL" clId="{3BF560C9-38E3-411C-BBB1-CB3B94294DB6}" dt="2026-08-27T07:22:22.518" v="333" actId="1037"/>
          <ac:picMkLst>
            <pc:docMk/>
            <pc:sldMk cId="1126727459" sldId="272"/>
            <ac:picMk id="12" creationId="{96CEE4D5-7E5F-C921-33E5-3C8D4D28E3FC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8-27T07:02:12.602" v="176" actId="14100"/>
        <pc:sldMkLst>
          <pc:docMk/>
          <pc:sldMk cId="2331618627" sldId="273"/>
        </pc:sldMkLst>
        <pc:spChg chg="mod">
          <ac:chgData name="Naiara MACIAS - Communication Assistant" userId="9208f14e-163a-43fb-a9e7-9d0490f97ad9" providerId="ADAL" clId="{3BF560C9-38E3-411C-BBB1-CB3B94294DB6}" dt="2026-08-27T07:02:12.602" v="176" actId="14100"/>
          <ac:spMkLst>
            <pc:docMk/>
            <pc:sldMk cId="2331618627" sldId="273"/>
            <ac:spMk id="4" creationId="{35380195-1CE8-DECC-8005-1F05CB33B226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8-27T07:02:29.937" v="179" actId="14100"/>
        <pc:sldMkLst>
          <pc:docMk/>
          <pc:sldMk cId="2142931096" sldId="274"/>
        </pc:sldMkLst>
        <pc:spChg chg="mod">
          <ac:chgData name="Naiara MACIAS - Communication Assistant" userId="9208f14e-163a-43fb-a9e7-9d0490f97ad9" providerId="ADAL" clId="{3BF560C9-38E3-411C-BBB1-CB3B94294DB6}" dt="2026-08-27T07:02:29.937" v="179" actId="14100"/>
          <ac:spMkLst>
            <pc:docMk/>
            <pc:sldMk cId="2142931096" sldId="274"/>
            <ac:spMk id="3" creationId="{6F1E7306-F80C-4588-AD91-7EA7EFACBB29}"/>
          </ac:spMkLst>
        </pc:spChg>
        <pc:spChg chg="mod">
          <ac:chgData name="Naiara MACIAS - Communication Assistant" userId="9208f14e-163a-43fb-a9e7-9d0490f97ad9" providerId="ADAL" clId="{3BF560C9-38E3-411C-BBB1-CB3B94294DB6}" dt="2026-08-27T07:02:26.625" v="178" actId="14100"/>
          <ac:spMkLst>
            <pc:docMk/>
            <pc:sldMk cId="2142931096" sldId="274"/>
            <ac:spMk id="4" creationId="{A93BC99B-6219-39BA-1A46-27AE038C0E91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4:27:37.849" v="411" actId="14100"/>
        <pc:sldMkLst>
          <pc:docMk/>
          <pc:sldMk cId="1743069046" sldId="275"/>
        </pc:sldMkLst>
        <pc:spChg chg="mod">
          <ac:chgData name="Naiara MACIAS - Communication Assistant" userId="9208f14e-163a-43fb-a9e7-9d0490f97ad9" providerId="ADAL" clId="{3BF560C9-38E3-411C-BBB1-CB3B94294DB6}" dt="2026-08-27T07:02:51.974" v="201" actId="1037"/>
          <ac:spMkLst>
            <pc:docMk/>
            <pc:sldMk cId="1743069046" sldId="275"/>
            <ac:spMk id="3" creationId="{7B47A301-AB26-D0F5-79B1-8D1A868D7582}"/>
          </ac:spMkLst>
        </pc:spChg>
        <pc:spChg chg="mod">
          <ac:chgData name="Naiara MACIAS - Communication Assistant" userId="9208f14e-163a-43fb-a9e7-9d0490f97ad9" providerId="ADAL" clId="{3BF560C9-38E3-411C-BBB1-CB3B94294DB6}" dt="2026-09-07T14:27:37.849" v="411" actId="14100"/>
          <ac:spMkLst>
            <pc:docMk/>
            <pc:sldMk cId="1743069046" sldId="275"/>
            <ac:spMk id="4" creationId="{227A04EE-2DB0-D9B5-0046-D66CE4DD5F39}"/>
          </ac:spMkLst>
        </pc:spChg>
        <pc:spChg chg="mod">
          <ac:chgData name="Naiara MACIAS - Communication Assistant" userId="9208f14e-163a-43fb-a9e7-9d0490f97ad9" providerId="ADAL" clId="{3BF560C9-38E3-411C-BBB1-CB3B94294DB6}" dt="2026-08-27T07:02:51.974" v="201" actId="1037"/>
          <ac:spMkLst>
            <pc:docMk/>
            <pc:sldMk cId="1743069046" sldId="275"/>
            <ac:spMk id="7" creationId="{32E5DB43-F8AF-67D6-F8E0-7EA0FBB30A34}"/>
          </ac:spMkLst>
        </pc:spChg>
        <pc:grpChg chg="mod">
          <ac:chgData name="Naiara MACIAS - Communication Assistant" userId="9208f14e-163a-43fb-a9e7-9d0490f97ad9" providerId="ADAL" clId="{3BF560C9-38E3-411C-BBB1-CB3B94294DB6}" dt="2026-08-27T07:02:51.974" v="201" actId="1037"/>
          <ac:grpSpMkLst>
            <pc:docMk/>
            <pc:sldMk cId="1743069046" sldId="275"/>
            <ac:grpSpMk id="10" creationId="{D963D6E3-77BE-2BE6-458C-290BDFBA6FA9}"/>
          </ac:grpSpMkLst>
        </pc:grpChg>
        <pc:picChg chg="mod">
          <ac:chgData name="Naiara MACIAS - Communication Assistant" userId="9208f14e-163a-43fb-a9e7-9d0490f97ad9" providerId="ADAL" clId="{3BF560C9-38E3-411C-BBB1-CB3B94294DB6}" dt="2026-08-27T07:02:51.974" v="201" actId="1037"/>
          <ac:picMkLst>
            <pc:docMk/>
            <pc:sldMk cId="1743069046" sldId="275"/>
            <ac:picMk id="5" creationId="{460B4302-BA1D-5B05-2934-34E3F90390F3}"/>
          </ac:picMkLst>
        </pc:picChg>
      </pc:sldChg>
      <pc:sldChg chg="addSp delSp modSp mod">
        <pc:chgData name="Naiara MACIAS - Communication Assistant" userId="9208f14e-163a-43fb-a9e7-9d0490f97ad9" providerId="ADAL" clId="{3BF560C9-38E3-411C-BBB1-CB3B94294DB6}" dt="2026-08-27T07:16:20.827" v="269" actId="962"/>
        <pc:sldMkLst>
          <pc:docMk/>
          <pc:sldMk cId="1193591122" sldId="276"/>
        </pc:sldMkLst>
        <pc:spChg chg="mod">
          <ac:chgData name="Naiara MACIAS - Communication Assistant" userId="9208f14e-163a-43fb-a9e7-9d0490f97ad9" providerId="ADAL" clId="{3BF560C9-38E3-411C-BBB1-CB3B94294DB6}" dt="2026-08-27T07:01:21.248" v="171" actId="14100"/>
          <ac:spMkLst>
            <pc:docMk/>
            <pc:sldMk cId="1193591122" sldId="276"/>
            <ac:spMk id="2" creationId="{34A6B977-9CAB-E4F5-7015-A61BAFFAB91B}"/>
          </ac:spMkLst>
        </pc:spChg>
        <pc:spChg chg="mod">
          <ac:chgData name="Naiara MACIAS - Communication Assistant" userId="9208f14e-163a-43fb-a9e7-9d0490f97ad9" providerId="ADAL" clId="{3BF560C9-38E3-411C-BBB1-CB3B94294DB6}" dt="2026-08-27T07:00:15.432" v="149" actId="14100"/>
          <ac:spMkLst>
            <pc:docMk/>
            <pc:sldMk cId="1193591122" sldId="276"/>
            <ac:spMk id="3" creationId="{4A7CAEB2-ACAC-341B-CED9-DD2E210A63F2}"/>
          </ac:spMkLst>
        </pc:spChg>
        <pc:spChg chg="mod">
          <ac:chgData name="Naiara MACIAS - Communication Assistant" userId="9208f14e-163a-43fb-a9e7-9d0490f97ad9" providerId="ADAL" clId="{3BF560C9-38E3-411C-BBB1-CB3B94294DB6}" dt="2026-08-27T07:00:32.541" v="156" actId="1035"/>
          <ac:spMkLst>
            <pc:docMk/>
            <pc:sldMk cId="1193591122" sldId="276"/>
            <ac:spMk id="4" creationId="{35B17C73-38C1-AC28-3702-CD6320B251BC}"/>
          </ac:spMkLst>
        </pc:spChg>
        <pc:spChg chg="add mod ord">
          <ac:chgData name="Naiara MACIAS - Communication Assistant" userId="9208f14e-163a-43fb-a9e7-9d0490f97ad9" providerId="ADAL" clId="{3BF560C9-38E3-411C-BBB1-CB3B94294DB6}" dt="2026-08-27T06:59:53.540" v="145" actId="164"/>
          <ac:spMkLst>
            <pc:docMk/>
            <pc:sldMk cId="1193591122" sldId="276"/>
            <ac:spMk id="6" creationId="{B8E0CF95-1CEE-A87A-CAB7-6B7A0CEC8056}"/>
          </ac:spMkLst>
        </pc:spChg>
        <pc:spChg chg="mod">
          <ac:chgData name="Naiara MACIAS - Communication Assistant" userId="9208f14e-163a-43fb-a9e7-9d0490f97ad9" providerId="ADAL" clId="{3BF560C9-38E3-411C-BBB1-CB3B94294DB6}" dt="2026-08-27T07:00:06.009" v="147" actId="1076"/>
          <ac:spMkLst>
            <pc:docMk/>
            <pc:sldMk cId="1193591122" sldId="276"/>
            <ac:spMk id="9" creationId="{0429D36E-AAB9-46F0-8B35-C9C5393BD222}"/>
          </ac:spMkLst>
        </pc:spChg>
        <pc:spChg chg="mod">
          <ac:chgData name="Naiara MACIAS - Communication Assistant" userId="9208f14e-163a-43fb-a9e7-9d0490f97ad9" providerId="ADAL" clId="{3BF560C9-38E3-411C-BBB1-CB3B94294DB6}" dt="2026-08-27T06:59:53.540" v="145" actId="164"/>
          <ac:spMkLst>
            <pc:docMk/>
            <pc:sldMk cId="1193591122" sldId="276"/>
            <ac:spMk id="14" creationId="{CE444FC9-C7DC-1D45-421A-8A331FCFE5E7}"/>
          </ac:spMkLst>
        </pc:spChg>
        <pc:spChg chg="mod">
          <ac:chgData name="Naiara MACIAS - Communication Assistant" userId="9208f14e-163a-43fb-a9e7-9d0490f97ad9" providerId="ADAL" clId="{3BF560C9-38E3-411C-BBB1-CB3B94294DB6}" dt="2026-08-27T06:59:53.540" v="145" actId="164"/>
          <ac:spMkLst>
            <pc:docMk/>
            <pc:sldMk cId="1193591122" sldId="276"/>
            <ac:spMk id="15" creationId="{587D9CDB-64C7-5826-4CE4-57ED0F5FCF55}"/>
          </ac:spMkLst>
        </pc:spChg>
        <pc:spChg chg="mod">
          <ac:chgData name="Naiara MACIAS - Communication Assistant" userId="9208f14e-163a-43fb-a9e7-9d0490f97ad9" providerId="ADAL" clId="{3BF560C9-38E3-411C-BBB1-CB3B94294DB6}" dt="2026-08-27T06:59:53.540" v="145" actId="164"/>
          <ac:spMkLst>
            <pc:docMk/>
            <pc:sldMk cId="1193591122" sldId="276"/>
            <ac:spMk id="16" creationId="{862C4994-88F8-1D4C-46B8-2D618BABA264}"/>
          </ac:spMkLst>
        </pc:spChg>
        <pc:spChg chg="mod">
          <ac:chgData name="Naiara MACIAS - Communication Assistant" userId="9208f14e-163a-43fb-a9e7-9d0490f97ad9" providerId="ADAL" clId="{3BF560C9-38E3-411C-BBB1-CB3B94294DB6}" dt="2026-08-27T06:59:53.540" v="145" actId="164"/>
          <ac:spMkLst>
            <pc:docMk/>
            <pc:sldMk cId="1193591122" sldId="276"/>
            <ac:spMk id="17" creationId="{298BCD17-2F50-4F66-E531-FB0C4244FF51}"/>
          </ac:spMkLst>
        </pc:spChg>
        <pc:spChg chg="mod">
          <ac:chgData name="Naiara MACIAS - Communication Assistant" userId="9208f14e-163a-43fb-a9e7-9d0490f97ad9" providerId="ADAL" clId="{3BF560C9-38E3-411C-BBB1-CB3B94294DB6}" dt="2026-08-27T06:59:53.540" v="145" actId="164"/>
          <ac:spMkLst>
            <pc:docMk/>
            <pc:sldMk cId="1193591122" sldId="276"/>
            <ac:spMk id="18" creationId="{F617D3DB-E549-5FBA-1451-FC2BF2A9B81C}"/>
          </ac:spMkLst>
        </pc:spChg>
        <pc:spChg chg="mod">
          <ac:chgData name="Naiara MACIAS - Communication Assistant" userId="9208f14e-163a-43fb-a9e7-9d0490f97ad9" providerId="ADAL" clId="{3BF560C9-38E3-411C-BBB1-CB3B94294DB6}" dt="2026-08-27T06:59:53.540" v="145" actId="164"/>
          <ac:spMkLst>
            <pc:docMk/>
            <pc:sldMk cId="1193591122" sldId="276"/>
            <ac:spMk id="19" creationId="{5264E354-B395-9A71-FAE3-223B8DD054D4}"/>
          </ac:spMkLst>
        </pc:spChg>
        <pc:spChg chg="ord">
          <ac:chgData name="Naiara MACIAS - Communication Assistant" userId="9208f14e-163a-43fb-a9e7-9d0490f97ad9" providerId="ADAL" clId="{3BF560C9-38E3-411C-BBB1-CB3B94294DB6}" dt="2026-08-27T06:59:08.276" v="124" actId="167"/>
          <ac:spMkLst>
            <pc:docMk/>
            <pc:sldMk cId="1193591122" sldId="276"/>
            <ac:spMk id="20" creationId="{DDDB3A61-67CA-DC2F-8A3D-3DA55425D312}"/>
          </ac:spMkLst>
        </pc:spChg>
        <pc:spChg chg="mod">
          <ac:chgData name="Naiara MACIAS - Communication Assistant" userId="9208f14e-163a-43fb-a9e7-9d0490f97ad9" providerId="ADAL" clId="{3BF560C9-38E3-411C-BBB1-CB3B94294DB6}" dt="2026-08-27T06:59:53.540" v="145" actId="164"/>
          <ac:spMkLst>
            <pc:docMk/>
            <pc:sldMk cId="1193591122" sldId="276"/>
            <ac:spMk id="29" creationId="{999934AF-AF70-6169-DCF5-75F40B15C85E}"/>
          </ac:spMkLst>
        </pc:spChg>
        <pc:spChg chg="mod">
          <ac:chgData name="Naiara MACIAS - Communication Assistant" userId="9208f14e-163a-43fb-a9e7-9d0490f97ad9" providerId="ADAL" clId="{3BF560C9-38E3-411C-BBB1-CB3B94294DB6}" dt="2026-08-27T06:59:53.540" v="145" actId="164"/>
          <ac:spMkLst>
            <pc:docMk/>
            <pc:sldMk cId="1193591122" sldId="276"/>
            <ac:spMk id="30" creationId="{F7E70735-201B-ED52-51CB-32F369D2854B}"/>
          </ac:spMkLst>
        </pc:spChg>
        <pc:grpChg chg="mod">
          <ac:chgData name="Naiara MACIAS - Communication Assistant" userId="9208f14e-163a-43fb-a9e7-9d0490f97ad9" providerId="ADAL" clId="{3BF560C9-38E3-411C-BBB1-CB3B94294DB6}" dt="2026-08-27T07:16:20.827" v="269" actId="962"/>
          <ac:grpSpMkLst>
            <pc:docMk/>
            <pc:sldMk cId="1193591122" sldId="276"/>
            <ac:grpSpMk id="7" creationId="{E1FA6628-7779-CFB7-DA38-5E4484E43508}"/>
          </ac:grpSpMkLst>
        </pc:grpChg>
        <pc:picChg chg="mod">
          <ac:chgData name="Naiara MACIAS - Communication Assistant" userId="9208f14e-163a-43fb-a9e7-9d0490f97ad9" providerId="ADAL" clId="{3BF560C9-38E3-411C-BBB1-CB3B94294DB6}" dt="2026-08-27T06:59:53.540" v="145" actId="164"/>
          <ac:picMkLst>
            <pc:docMk/>
            <pc:sldMk cId="1193591122" sldId="276"/>
            <ac:picMk id="27" creationId="{F6A7610B-190D-E49F-2CC3-F0410D0A4E34}"/>
          </ac:picMkLst>
        </pc:picChg>
      </pc:sldChg>
      <pc:sldChg chg="addSp delSp modSp mod">
        <pc:chgData name="Naiara MACIAS - Communication Assistant" userId="9208f14e-163a-43fb-a9e7-9d0490f97ad9" providerId="ADAL" clId="{3BF560C9-38E3-411C-BBB1-CB3B94294DB6}" dt="2026-08-27T07:07:06.619" v="236" actId="20578"/>
        <pc:sldMkLst>
          <pc:docMk/>
          <pc:sldMk cId="3281761825" sldId="277"/>
        </pc:sldMkLst>
        <pc:spChg chg="mod">
          <ac:chgData name="Naiara MACIAS - Communication Assistant" userId="9208f14e-163a-43fb-a9e7-9d0490f97ad9" providerId="ADAL" clId="{3BF560C9-38E3-411C-BBB1-CB3B94294DB6}" dt="2026-08-27T07:07:06.619" v="236" actId="20578"/>
          <ac:spMkLst>
            <pc:docMk/>
            <pc:sldMk cId="3281761825" sldId="277"/>
            <ac:spMk id="4" creationId="{292E835D-59A6-7D24-4AF7-7BD1C8FB81B1}"/>
          </ac:spMkLst>
        </pc:spChg>
        <pc:spChg chg="mod">
          <ac:chgData name="Naiara MACIAS - Communication Assistant" userId="9208f14e-163a-43fb-a9e7-9d0490f97ad9" providerId="ADAL" clId="{3BF560C9-38E3-411C-BBB1-CB3B94294DB6}" dt="2026-08-27T07:04:33.512" v="226" actId="1076"/>
          <ac:spMkLst>
            <pc:docMk/>
            <pc:sldMk cId="3281761825" sldId="277"/>
            <ac:spMk id="6" creationId="{35147089-0F14-B333-5384-75841C6E7805}"/>
          </ac:spMkLst>
        </pc:spChg>
        <pc:picChg chg="mod">
          <ac:chgData name="Naiara MACIAS - Communication Assistant" userId="9208f14e-163a-43fb-a9e7-9d0490f97ad9" providerId="ADAL" clId="{3BF560C9-38E3-411C-BBB1-CB3B94294DB6}" dt="2026-08-27T07:04:30.102" v="225" actId="1076"/>
          <ac:picMkLst>
            <pc:docMk/>
            <pc:sldMk cId="3281761825" sldId="277"/>
            <ac:picMk id="9" creationId="{1AE2DA59-C46A-41F2-271A-5C97AF2A33F3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8-27T07:07:31.582" v="239" actId="14100"/>
        <pc:sldMkLst>
          <pc:docMk/>
          <pc:sldMk cId="54826265" sldId="278"/>
        </pc:sldMkLst>
        <pc:spChg chg="mod">
          <ac:chgData name="Naiara MACIAS - Communication Assistant" userId="9208f14e-163a-43fb-a9e7-9d0490f97ad9" providerId="ADAL" clId="{3BF560C9-38E3-411C-BBB1-CB3B94294DB6}" dt="2026-08-27T07:07:31.582" v="239" actId="14100"/>
          <ac:spMkLst>
            <pc:docMk/>
            <pc:sldMk cId="54826265" sldId="278"/>
            <ac:spMk id="4" creationId="{C5D88E52-FA4F-21E4-CB70-9DE9EC219134}"/>
          </ac:spMkLst>
        </pc:spChg>
        <pc:picChg chg="mod">
          <ac:chgData name="Naiara MACIAS - Communication Assistant" userId="9208f14e-163a-43fb-a9e7-9d0490f97ad9" providerId="ADAL" clId="{3BF560C9-38E3-411C-BBB1-CB3B94294DB6}" dt="2026-08-27T07:06:41.379" v="228" actId="14100"/>
          <ac:picMkLst>
            <pc:docMk/>
            <pc:sldMk cId="54826265" sldId="278"/>
            <ac:picMk id="8" creationId="{08FF9576-AD91-714E-19DE-9FA911A8A138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8-27T07:07:39.589" v="240" actId="14100"/>
        <pc:sldMkLst>
          <pc:docMk/>
          <pc:sldMk cId="623117798" sldId="279"/>
        </pc:sldMkLst>
        <pc:spChg chg="mod">
          <ac:chgData name="Naiara MACIAS - Communication Assistant" userId="9208f14e-163a-43fb-a9e7-9d0490f97ad9" providerId="ADAL" clId="{3BF560C9-38E3-411C-BBB1-CB3B94294DB6}" dt="2026-08-27T07:07:39.589" v="240" actId="14100"/>
          <ac:spMkLst>
            <pc:docMk/>
            <pc:sldMk cId="623117798" sldId="279"/>
            <ac:spMk id="2" creationId="{DE4B0F3A-1CC9-13CF-B401-FF82144B6652}"/>
          </ac:spMkLst>
        </pc:spChg>
      </pc:sldChg>
      <pc:sldChg chg="addSp delSp modSp mod">
        <pc:chgData name="Naiara MACIAS - Communication Assistant" userId="9208f14e-163a-43fb-a9e7-9d0490f97ad9" providerId="ADAL" clId="{3BF560C9-38E3-411C-BBB1-CB3B94294DB6}" dt="2026-09-07T14:26:39.416" v="407" actId="962"/>
        <pc:sldMkLst>
          <pc:docMk/>
          <pc:sldMk cId="935938627" sldId="281"/>
        </pc:sldMkLst>
        <pc:spChg chg="mod">
          <ac:chgData name="Naiara MACIAS - Communication Assistant" userId="9208f14e-163a-43fb-a9e7-9d0490f97ad9" providerId="ADAL" clId="{3BF560C9-38E3-411C-BBB1-CB3B94294DB6}" dt="2026-08-27T07:17:48.173" v="295" actId="14100"/>
          <ac:spMkLst>
            <pc:docMk/>
            <pc:sldMk cId="935938627" sldId="281"/>
            <ac:spMk id="15" creationId="{2779D3D2-45B6-A0D6-244C-6AA0B8A1BA3E}"/>
          </ac:spMkLst>
        </pc:spChg>
        <pc:spChg chg="mod">
          <ac:chgData name="Naiara MACIAS - Communication Assistant" userId="9208f14e-163a-43fb-a9e7-9d0490f97ad9" providerId="ADAL" clId="{3BF560C9-38E3-411C-BBB1-CB3B94294DB6}" dt="2026-08-27T07:17:36.556" v="293" actId="3064"/>
          <ac:spMkLst>
            <pc:docMk/>
            <pc:sldMk cId="935938627" sldId="281"/>
            <ac:spMk id="17" creationId="{AE90E309-D11B-0954-A506-D2CFF62DDBCE}"/>
          </ac:spMkLst>
        </pc:spChg>
        <pc:spChg chg="mod">
          <ac:chgData name="Naiara MACIAS - Communication Assistant" userId="9208f14e-163a-43fb-a9e7-9d0490f97ad9" providerId="ADAL" clId="{3BF560C9-38E3-411C-BBB1-CB3B94294DB6}" dt="2026-08-27T07:17:36.556" v="293" actId="3064"/>
          <ac:spMkLst>
            <pc:docMk/>
            <pc:sldMk cId="935938627" sldId="281"/>
            <ac:spMk id="18" creationId="{63B74202-3335-8F03-D304-506D14DAD998}"/>
          </ac:spMkLst>
        </pc:spChg>
        <pc:spChg chg="mod">
          <ac:chgData name="Naiara MACIAS - Communication Assistant" userId="9208f14e-163a-43fb-a9e7-9d0490f97ad9" providerId="ADAL" clId="{3BF560C9-38E3-411C-BBB1-CB3B94294DB6}" dt="2026-08-27T07:17:39.790" v="294" actId="14100"/>
          <ac:spMkLst>
            <pc:docMk/>
            <pc:sldMk cId="935938627" sldId="281"/>
            <ac:spMk id="19" creationId="{5155C629-3D49-9581-E052-72826EDB983E}"/>
          </ac:spMkLst>
        </pc:spChg>
        <pc:picChg chg="add mod">
          <ac:chgData name="Naiara MACIAS - Communication Assistant" userId="9208f14e-163a-43fb-a9e7-9d0490f97ad9" providerId="ADAL" clId="{3BF560C9-38E3-411C-BBB1-CB3B94294DB6}" dt="2026-09-07T14:26:39.416" v="407" actId="962"/>
          <ac:picMkLst>
            <pc:docMk/>
            <pc:sldMk cId="935938627" sldId="281"/>
            <ac:picMk id="4" creationId="{B7F82EBF-8376-27AA-5188-BD9049BEF225}"/>
          </ac:picMkLst>
        </pc:picChg>
        <pc:picChg chg="del">
          <ac:chgData name="Naiara MACIAS - Communication Assistant" userId="9208f14e-163a-43fb-a9e7-9d0490f97ad9" providerId="ADAL" clId="{3BF560C9-38E3-411C-BBB1-CB3B94294DB6}" dt="2026-09-07T14:25:58.719" v="370" actId="478"/>
          <ac:picMkLst>
            <pc:docMk/>
            <pc:sldMk cId="935938627" sldId="281"/>
            <ac:picMk id="11" creationId="{1F8E5B37-E74E-3873-B27C-4C72DBE371A3}"/>
          </ac:picMkLst>
        </pc:picChg>
        <pc:picChg chg="mod">
          <ac:chgData name="Naiara MACIAS - Communication Assistant" userId="9208f14e-163a-43fb-a9e7-9d0490f97ad9" providerId="ADAL" clId="{3BF560C9-38E3-411C-BBB1-CB3B94294DB6}" dt="2026-08-27T07:08:06.636" v="241"/>
          <ac:picMkLst>
            <pc:docMk/>
            <pc:sldMk cId="935938627" sldId="281"/>
            <ac:picMk id="12" creationId="{D9B90991-193E-ED0D-6440-B297A63455FB}"/>
          </ac:picMkLst>
        </pc:picChg>
        <pc:picChg chg="mod">
          <ac:chgData name="Naiara MACIAS - Communication Assistant" userId="9208f14e-163a-43fb-a9e7-9d0490f97ad9" providerId="ADAL" clId="{3BF560C9-38E3-411C-BBB1-CB3B94294DB6}" dt="2026-08-27T07:09:50.197" v="242"/>
          <ac:picMkLst>
            <pc:docMk/>
            <pc:sldMk cId="935938627" sldId="281"/>
            <ac:picMk id="13" creationId="{1D374714-3762-EFED-F977-F4E1D3BC146B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8-27T07:23:22.337" v="335" actId="120"/>
        <pc:sldMkLst>
          <pc:docMk/>
          <pc:sldMk cId="2095597239" sldId="282"/>
        </pc:sldMkLst>
        <pc:spChg chg="mod">
          <ac:chgData name="Naiara MACIAS - Communication Assistant" userId="9208f14e-163a-43fb-a9e7-9d0490f97ad9" providerId="ADAL" clId="{3BF560C9-38E3-411C-BBB1-CB3B94294DB6}" dt="2026-08-27T07:23:22.337" v="335" actId="120"/>
          <ac:spMkLst>
            <pc:docMk/>
            <pc:sldMk cId="2095597239" sldId="282"/>
            <ac:spMk id="4" creationId="{BB975000-B228-79E3-3455-5C5B8453EE84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8-27T07:24:22.388" v="339" actId="255"/>
        <pc:sldMkLst>
          <pc:docMk/>
          <pc:sldMk cId="2258024886" sldId="283"/>
        </pc:sldMkLst>
        <pc:spChg chg="mod">
          <ac:chgData name="Naiara MACIAS - Communication Assistant" userId="9208f14e-163a-43fb-a9e7-9d0490f97ad9" providerId="ADAL" clId="{3BF560C9-38E3-411C-BBB1-CB3B94294DB6}" dt="2026-08-27T07:12:04.502" v="264" actId="14100"/>
          <ac:spMkLst>
            <pc:docMk/>
            <pc:sldMk cId="2258024886" sldId="283"/>
            <ac:spMk id="3" creationId="{26FDE9A7-A25E-C902-14C9-66E2709E5F4E}"/>
          </ac:spMkLst>
        </pc:spChg>
        <pc:spChg chg="mod">
          <ac:chgData name="Naiara MACIAS - Communication Assistant" userId="9208f14e-163a-43fb-a9e7-9d0490f97ad9" providerId="ADAL" clId="{3BF560C9-38E3-411C-BBB1-CB3B94294DB6}" dt="2026-08-27T07:10:43.963" v="243" actId="255"/>
          <ac:spMkLst>
            <pc:docMk/>
            <pc:sldMk cId="2258024886" sldId="283"/>
            <ac:spMk id="4" creationId="{3DCE6A3B-55A5-A6C4-7FB3-4DAF357D0AF2}"/>
          </ac:spMkLst>
        </pc:spChg>
        <pc:spChg chg="mod">
          <ac:chgData name="Naiara MACIAS - Communication Assistant" userId="9208f14e-163a-43fb-a9e7-9d0490f97ad9" providerId="ADAL" clId="{3BF560C9-38E3-411C-BBB1-CB3B94294DB6}" dt="2026-08-27T07:12:01.773" v="263" actId="1076"/>
          <ac:spMkLst>
            <pc:docMk/>
            <pc:sldMk cId="2258024886" sldId="283"/>
            <ac:spMk id="5" creationId="{C8C17700-6161-EBF7-2112-EDCF5E6EA9A3}"/>
          </ac:spMkLst>
        </pc:spChg>
        <pc:spChg chg="mod">
          <ac:chgData name="Naiara MACIAS - Communication Assistant" userId="9208f14e-163a-43fb-a9e7-9d0490f97ad9" providerId="ADAL" clId="{3BF560C9-38E3-411C-BBB1-CB3B94294DB6}" dt="2026-08-27T07:24:22.388" v="339" actId="255"/>
          <ac:spMkLst>
            <pc:docMk/>
            <pc:sldMk cId="2258024886" sldId="283"/>
            <ac:spMk id="6" creationId="{F69F208C-C8EC-EDE3-1939-FE088A89FBE1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8-27T07:24:43.593" v="369" actId="1035"/>
        <pc:sldMkLst>
          <pc:docMk/>
          <pc:sldMk cId="1752370065" sldId="284"/>
        </pc:sldMkLst>
        <pc:spChg chg="mod">
          <ac:chgData name="Naiara MACIAS - Communication Assistant" userId="9208f14e-163a-43fb-a9e7-9d0490f97ad9" providerId="ADAL" clId="{3BF560C9-38E3-411C-BBB1-CB3B94294DB6}" dt="2026-08-27T07:24:37.519" v="349" actId="1036"/>
          <ac:spMkLst>
            <pc:docMk/>
            <pc:sldMk cId="1752370065" sldId="284"/>
            <ac:spMk id="4" creationId="{5C1DBC48-F142-C0B1-11C9-3E783B9F4381}"/>
          </ac:spMkLst>
        </pc:spChg>
        <pc:spChg chg="mod">
          <ac:chgData name="Naiara MACIAS - Communication Assistant" userId="9208f14e-163a-43fb-a9e7-9d0490f97ad9" providerId="ADAL" clId="{3BF560C9-38E3-411C-BBB1-CB3B94294DB6}" dt="2026-08-27T07:24:43.593" v="369" actId="1035"/>
          <ac:spMkLst>
            <pc:docMk/>
            <pc:sldMk cId="1752370065" sldId="284"/>
            <ac:spMk id="8" creationId="{0A63E1EA-0E1C-AB05-2DEB-DBC54A3321C4}"/>
          </ac:spMkLst>
        </pc:spChg>
        <pc:spChg chg="mod">
          <ac:chgData name="Naiara MACIAS - Communication Assistant" userId="9208f14e-163a-43fb-a9e7-9d0490f97ad9" providerId="ADAL" clId="{3BF560C9-38E3-411C-BBB1-CB3B94294DB6}" dt="2026-08-27T07:24:37.519" v="349" actId="1036"/>
          <ac:spMkLst>
            <pc:docMk/>
            <pc:sldMk cId="1752370065" sldId="284"/>
            <ac:spMk id="12" creationId="{CE4A36B5-CC47-3ACD-3ED6-731C64695103}"/>
          </ac:spMkLst>
        </pc:spChg>
        <pc:spChg chg="mod">
          <ac:chgData name="Naiara MACIAS - Communication Assistant" userId="9208f14e-163a-43fb-a9e7-9d0490f97ad9" providerId="ADAL" clId="{3BF560C9-38E3-411C-BBB1-CB3B94294DB6}" dt="2026-08-27T07:24:37.519" v="349" actId="1036"/>
          <ac:spMkLst>
            <pc:docMk/>
            <pc:sldMk cId="1752370065" sldId="284"/>
            <ac:spMk id="13" creationId="{78E2315A-30DE-FD38-61CD-DD0E886F17E4}"/>
          </ac:spMkLst>
        </pc:spChg>
        <pc:picChg chg="mod">
          <ac:chgData name="Naiara MACIAS - Communication Assistant" userId="9208f14e-163a-43fb-a9e7-9d0490f97ad9" providerId="ADAL" clId="{3BF560C9-38E3-411C-BBB1-CB3B94294DB6}" dt="2026-08-27T07:24:43.593" v="369" actId="1035"/>
          <ac:picMkLst>
            <pc:docMk/>
            <pc:sldMk cId="1752370065" sldId="284"/>
            <ac:picMk id="7" creationId="{C4C8B071-6C97-DB1B-B7DA-25B21340E56C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8-27T07:18:16.134" v="298" actId="13244"/>
        <pc:sldMkLst>
          <pc:docMk/>
          <pc:sldMk cId="452811783" sldId="286"/>
        </pc:sldMkLst>
        <pc:spChg chg="mod">
          <ac:chgData name="Naiara MACIAS - Communication Assistant" userId="9208f14e-163a-43fb-a9e7-9d0490f97ad9" providerId="ADAL" clId="{3BF560C9-38E3-411C-BBB1-CB3B94294DB6}" dt="2026-08-27T07:18:07.495" v="297" actId="962"/>
          <ac:spMkLst>
            <pc:docMk/>
            <pc:sldMk cId="452811783" sldId="286"/>
            <ac:spMk id="2" creationId="{D47BA438-0F2E-9C64-4D00-CD1C2707EEF5}"/>
          </ac:spMkLst>
        </pc:spChg>
        <pc:graphicFrameChg chg="mod">
          <ac:chgData name="Naiara MACIAS - Communication Assistant" userId="9208f14e-163a-43fb-a9e7-9d0490f97ad9" providerId="ADAL" clId="{3BF560C9-38E3-411C-BBB1-CB3B94294DB6}" dt="2026-08-27T07:18:16.134" v="298" actId="13244"/>
          <ac:graphicFrameMkLst>
            <pc:docMk/>
            <pc:sldMk cId="452811783" sldId="286"/>
            <ac:graphicFrameMk id="7" creationId="{C3AB9C67-6C74-66BE-1379-38BF7BF6E342}"/>
          </ac:graphicFrameMkLst>
        </pc:graphicFrameChg>
      </pc:sldChg>
      <pc:sldMasterChg chg="addSp delSp modSp mod modSldLayout">
        <pc:chgData name="Naiara MACIAS - Communication Assistant" userId="9208f14e-163a-43fb-a9e7-9d0490f97ad9" providerId="ADAL" clId="{3BF560C9-38E3-411C-BBB1-CB3B94294DB6}" dt="2026-08-27T06:53:57.771" v="27" actId="22"/>
        <pc:sldMasterMkLst>
          <pc:docMk/>
          <pc:sldMasterMk cId="3156849971" sldId="2147483660"/>
        </pc:sldMasterMkLst>
        <pc:picChg chg="add">
          <ac:chgData name="Naiara MACIAS - Communication Assistant" userId="9208f14e-163a-43fb-a9e7-9d0490f97ad9" providerId="ADAL" clId="{3BF560C9-38E3-411C-BBB1-CB3B94294DB6}" dt="2026-08-27T06:53:57.771" v="27" actId="22"/>
          <ac:picMkLst>
            <pc:docMk/>
            <pc:sldMasterMk cId="3156849971" sldId="2147483660"/>
            <ac:picMk id="5" creationId="{EEAFDA10-F840-5D65-9358-9E8D0EB83F39}"/>
          </ac:picMkLst>
        </pc:picChg>
        <pc:picChg chg="add">
          <ac:chgData name="Naiara MACIAS - Communication Assistant" userId="9208f14e-163a-43fb-a9e7-9d0490f97ad9" providerId="ADAL" clId="{3BF560C9-38E3-411C-BBB1-CB3B94294DB6}" dt="2026-08-27T06:53:57.771" v="27" actId="22"/>
          <ac:picMkLst>
            <pc:docMk/>
            <pc:sldMasterMk cId="3156849971" sldId="2147483660"/>
            <ac:picMk id="7" creationId="{8A769C71-3480-9D35-DB75-00DD39326752}"/>
          </ac:picMkLst>
        </pc:picChg>
        <pc:sldLayoutChg chg="addSp delSp modSp mod">
          <pc:chgData name="Naiara MACIAS - Communication Assistant" userId="9208f14e-163a-43fb-a9e7-9d0490f97ad9" providerId="ADAL" clId="{3BF560C9-38E3-411C-BBB1-CB3B94294DB6}" dt="2026-08-27T06:53:45.468" v="24" actId="22"/>
          <pc:sldLayoutMkLst>
            <pc:docMk/>
            <pc:sldMasterMk cId="3156849971" sldId="2147483660"/>
            <pc:sldLayoutMk cId="582440864" sldId="2147483661"/>
          </pc:sldLayoutMkLst>
          <pc:picChg chg="add">
            <ac:chgData name="Naiara MACIAS - Communication Assistant" userId="9208f14e-163a-43fb-a9e7-9d0490f97ad9" providerId="ADAL" clId="{3BF560C9-38E3-411C-BBB1-CB3B94294DB6}" dt="2026-08-27T06:53:00.806" v="9" actId="22"/>
            <ac:picMkLst>
              <pc:docMk/>
              <pc:sldMasterMk cId="3156849971" sldId="2147483660"/>
              <pc:sldLayoutMk cId="582440864" sldId="2147483661"/>
              <ac:picMk id="8" creationId="{A4E5EEB5-D13C-580F-9CFE-A9CFD7D0CFA3}"/>
            </ac:picMkLst>
          </pc:picChg>
          <pc:picChg chg="add">
            <ac:chgData name="Naiara MACIAS - Communication Assistant" userId="9208f14e-163a-43fb-a9e7-9d0490f97ad9" providerId="ADAL" clId="{3BF560C9-38E3-411C-BBB1-CB3B94294DB6}" dt="2026-08-27T06:53:45.468" v="24" actId="22"/>
            <ac:picMkLst>
              <pc:docMk/>
              <pc:sldMasterMk cId="3156849971" sldId="2147483660"/>
              <pc:sldLayoutMk cId="582440864" sldId="2147483661"/>
              <ac:picMk id="14" creationId="{CD0334E3-20C9-6A24-22C0-559FC63ACFFE}"/>
            </ac:picMkLst>
          </pc:pic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DOCUMENT1.communication1.ntld\translations\Projects\eCdT_jobs\post-processing\Roberto%20-%20POST\2026\EuOsha\2026-052%20HWC%20-%20General%20PPT-%20Together%20for%20Mental%20Health%20at%20Work%20FINAL.embed01_HU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2019.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Sheet1!$A$2:$A$6</c:f>
              <c:strCache>
                <c:ptCount val="5"/>
                <c:pt idx="0">
                  <c:v>A munkahely elvesztésétől való félelem</c:v>
                </c:pt>
                <c:pt idx="1">
                  <c:v>Hosszú vagy rendszertelen munkaidő</c:v>
                </c:pt>
                <c:pt idx="2">
                  <c:v>Nem megfelelő kommunikáció vagy együttműködés a szervezeten belül</c:v>
                </c:pt>
                <c:pt idx="3">
                  <c:v>Időhiány</c:v>
                </c:pt>
                <c:pt idx="4">
                  <c:v>Problémás ügyfelek, betegek, diákok stb. kezelése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</c:v>
                </c:pt>
                <c:pt idx="1">
                  <c:v>21</c:v>
                </c:pt>
                <c:pt idx="2">
                  <c:v>18</c:v>
                </c:pt>
                <c:pt idx="3">
                  <c:v>45</c:v>
                </c:pt>
                <c:pt idx="4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07-41B3-A283-94E70FACF2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Sheet1!$A$2:$A$6</c:f>
              <c:strCache>
                <c:ptCount val="5"/>
                <c:pt idx="0">
                  <c:v>A munkahely elvesztésétől való félelem</c:v>
                </c:pt>
                <c:pt idx="1">
                  <c:v>Hosszú vagy rendszertelen munkaidő</c:v>
                </c:pt>
                <c:pt idx="2">
                  <c:v>Nem megfelelő kommunikáció vagy együttműködés a szervezeten belül</c:v>
                </c:pt>
                <c:pt idx="3">
                  <c:v>Időhiány</c:v>
                </c:pt>
                <c:pt idx="4">
                  <c:v>Problémás ügyfelek, betegek, diákok stb. kezelése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18</c:v>
                </c:pt>
                <c:pt idx="2">
                  <c:v>19</c:v>
                </c:pt>
                <c:pt idx="3">
                  <c:v>43</c:v>
                </c:pt>
                <c:pt idx="4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07-41B3-A283-94E70FACF2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53880415"/>
        <c:axId val="1053885215"/>
        <c:axId val="0"/>
      </c:bar3DChart>
      <c:catAx>
        <c:axId val="10538804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">
              <a:defRPr sz="1400" b="1" i="0" u="none" strike="noStrike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r-FR"/>
          </a:p>
        </c:txPr>
        <c:crossAx val="1053885215"/>
        <c:crosses val="autoZero"/>
        <c:auto val="1"/>
        <c:lblAlgn val="r"/>
        <c:lblOffset val="100"/>
        <c:noMultiLvlLbl val="0"/>
      </c:catAx>
      <c:valAx>
        <c:axId val="1053885215"/>
        <c:scaling>
          <c:orientation val="minMax"/>
          <c:max val="8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53880415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E6A6F5-5D28-48AE-957C-EA227EE48F4E}" type="doc">
      <dgm:prSet loTypeId="urn:microsoft.com/office/officeart/2005/8/layout/vList5" loCatId="list" qsTypeId="urn:microsoft.com/office/officeart/2005/8/quickstyle/simple1#3" qsCatId="simple" csTypeId="urn:microsoft.com/office/officeart/2005/8/colors/colorful2#3" csCatId="colorful" phldr="1"/>
      <dgm:spPr/>
      <dgm:t>
        <a:bodyPr/>
        <a:lstStyle/>
        <a:p>
          <a:endParaRPr lang="en-GB"/>
        </a:p>
      </dgm:t>
    </dgm:pt>
    <dgm:pt modelId="{7A410FC2-9FF2-4A71-9050-BBD8DD5788F9}">
      <dgm:prSet phldrT="[Text]" custT="1"/>
      <dgm:spPr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3340" tIns="26670" rIns="53340" bIns="26670" numCol="1" spcCol="1270" anchor="ctr" anchorCtr="0"/>
        <a:lstStyle/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1. KIEMELT TERÜLET 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b="0" i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2027. február – május </a:t>
          </a:r>
        </a:p>
      </dgm:t>
    </dgm:pt>
    <dgm:pt modelId="{E5192DBA-1282-4789-83C1-A114652B3D01}" type="parTrans" cxnId="{72257B5F-9AB1-4ADB-B095-542B36F580E1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4B9280-5EE6-4D2C-8EFD-BB2351204C4E}" type="sibTrans" cxnId="{72257B5F-9AB1-4ADB-B095-542B36F580E1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038DFD-C93C-441F-AAC0-60334A7BB63A}">
      <dgm:prSet phldrT="[Text]" custT="1"/>
      <dgm:spPr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gm:spPr>
      <dgm:t>
        <a:bodyPr spcFirstLastPara="0" vert="horz" wrap="square" lIns="247650" tIns="123825" rIns="247650" bIns="123825" numCol="1" spcCol="1270" anchor="ctr" anchorCtr="0"/>
        <a:lstStyle/>
        <a:p>
          <a:pPr>
            <a:buFont typeface="Symbol" panose="05050102010706020507" pitchFamily="18" charset="2"/>
            <a:buNone/>
          </a:pPr>
          <a:r>
            <a:rPr lang="hu-HU" sz="1600" b="1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A pszichoszociális kockázatok értékelése és kezelése</a:t>
          </a:r>
        </a:p>
      </dgm:t>
    </dgm:pt>
    <dgm:pt modelId="{6D3C8C0A-C785-444A-9D50-B836B89432D9}" type="parTrans" cxnId="{83DDFF40-3133-4F70-88EE-E860D7484E69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5E5108-3096-44C7-AB83-ACC644BC4F12}" type="sibTrans" cxnId="{83DDFF40-3133-4F70-88EE-E860D7484E69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31F061-6BB1-4E7B-ACAF-E0D409F2865B}">
      <dgm:prSet phldrT="[Text]" custT="1"/>
      <dgm:spPr>
        <a:solidFill>
          <a:srgbClr val="A9DE4E"/>
        </a:solidFill>
      </dgm:spPr>
      <dgm:t>
        <a:bodyPr/>
        <a:lstStyle/>
        <a:p>
          <a:r>
            <a:rPr lang="hu-HU" sz="1600" b="1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2. KIEMELT TERÜLET</a:t>
          </a:r>
        </a:p>
        <a:p>
          <a:r>
            <a:rPr lang="hu-HU" sz="1600" i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2027. június – szeptember </a:t>
          </a:r>
        </a:p>
      </dgm:t>
    </dgm:pt>
    <dgm:pt modelId="{83005AB3-E457-4FA5-BD48-DA2C536C35DF}" type="parTrans" cxnId="{3C5FA098-67BA-459E-8562-FB39A676B27A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CBC904-6A1D-4EB9-97B2-46099583CBC6}" type="sibTrans" cxnId="{3C5FA098-67BA-459E-8562-FB39A676B27A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84272C-0715-47FD-BB09-06C4E362E37A}">
      <dgm:prSet phldrT="[Text]" custT="1"/>
      <dgm:spPr>
        <a:solidFill>
          <a:srgbClr val="A9DE4E">
            <a:alpha val="40000"/>
          </a:srgbClr>
        </a:solidFill>
        <a:ln>
          <a:solidFill>
            <a:schemeClr val="bg1">
              <a:lumMod val="85000"/>
              <a:alpha val="90000"/>
            </a:schemeClr>
          </a:solidFill>
        </a:ln>
      </dgm:spPr>
      <dgm:t>
        <a:bodyPr/>
        <a:lstStyle/>
        <a:p>
          <a:pPr>
            <a:buFont typeface="Symbol" panose="05050102010706020507" pitchFamily="18" charset="2"/>
            <a:buNone/>
          </a:pPr>
          <a:r>
            <a:rPr lang="hu-HU" sz="16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Zaklatás, szexuális zaklatás és erőszak</a:t>
          </a:r>
        </a:p>
      </dgm:t>
    </dgm:pt>
    <dgm:pt modelId="{0EE3AA32-F317-46BD-9D44-B4770E7D8E8A}" type="parTrans" cxnId="{819718DF-7B60-495A-B3F7-4AEBEC405BE1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1F0753-9056-4D22-98F5-D82845A02673}" type="sibTrans" cxnId="{819718DF-7B60-495A-B3F7-4AEBEC405BE1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673758-FE9B-444B-B2EF-84BC2C623892}">
      <dgm:prSet phldrT="[Text]" custT="1"/>
      <dgm:spPr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3340" tIns="26670" rIns="53340" bIns="26670" numCol="1" spcCol="1270" anchor="ctr" anchorCtr="0"/>
        <a:lstStyle/>
        <a:p>
          <a:r>
            <a:rPr lang="hu-HU" sz="16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3. KIEMELT TERÜLET</a:t>
          </a:r>
        </a:p>
        <a:p>
          <a:r>
            <a:rPr lang="hu-HU" sz="1600" i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2027. október – 2028. január </a:t>
          </a:r>
        </a:p>
      </dgm:t>
    </dgm:pt>
    <dgm:pt modelId="{8AA97127-CC49-4681-8382-6EE83D7DD448}" type="parTrans" cxnId="{B6161E40-1F25-4808-B6B6-5578F85E62E4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84D408-C8D0-4D7F-A554-DF2D39C317B9}" type="sibTrans" cxnId="{B6161E40-1F25-4808-B6B6-5578F85E62E4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678A12-CFA1-4A73-A19E-C588688F9244}">
      <dgm:prSet phldrT="[Text]" custT="1"/>
      <dgm:spPr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gm:spPr>
      <dgm:t>
        <a:bodyPr spcFirstLastPara="0" vert="horz" wrap="square" lIns="247650" tIns="123825" rIns="247650" bIns="123825" numCol="1" spcCol="1270" anchor="ctr" anchorCtr="0"/>
        <a:lstStyle/>
        <a:p>
          <a:pPr>
            <a:buFont typeface="Symbol" panose="05050102010706020507" pitchFamily="18" charset="2"/>
            <a:buNone/>
          </a:pPr>
          <a:r>
            <a:rPr lang="hu-HU" sz="16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Fizikai kockázatok és mentális egészség</a:t>
          </a:r>
        </a:p>
      </dgm:t>
    </dgm:pt>
    <dgm:pt modelId="{75DF78F7-DC90-4A90-83CA-85D6C80C1F0F}" type="parTrans" cxnId="{1079B132-5D62-400C-A9D2-CCFB207F84E9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0A4B0C-FB77-4508-A748-FD77A5ACD977}" type="sibTrans" cxnId="{1079B132-5D62-400C-A9D2-CCFB207F84E9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A2FF75-A6C1-4078-8AE5-F7FBBA933133}">
      <dgm:prSet phldrT="[Text]" custT="1"/>
      <dgm:spPr>
        <a:solidFill>
          <a:srgbClr val="A9DE4E"/>
        </a:solidFill>
      </dgm:spPr>
      <dgm:t>
        <a:bodyPr/>
        <a:lstStyle/>
        <a:p>
          <a:r>
            <a:rPr lang="hu-HU" sz="1600" b="1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4. KIEMELT TERÜLET</a:t>
          </a:r>
        </a:p>
        <a:p>
          <a:r>
            <a:rPr lang="hu-HU" sz="1600" i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2028. február – május </a:t>
          </a:r>
        </a:p>
      </dgm:t>
    </dgm:pt>
    <dgm:pt modelId="{D9DB1F1B-843F-402C-9AB7-F401B193752F}" type="parTrans" cxnId="{24E63850-4003-448C-A9ED-A14C059BFC86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27CF93-09C5-4078-9363-3241321DD0D5}" type="sibTrans" cxnId="{24E63850-4003-448C-A9ED-A14C059BFC86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E6F5A9-C18B-4F43-BD86-A89FF2400515}">
      <dgm:prSet phldrT="[Text]" custT="1"/>
      <dgm:spPr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3340" tIns="26670" rIns="53340" bIns="26670" numCol="1" spcCol="1270" anchor="ctr" anchorCtr="0"/>
        <a:lstStyle/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5. KIEMELT TERÜLET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b="0" i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2028. június – szeptember</a:t>
          </a:r>
        </a:p>
      </dgm:t>
    </dgm:pt>
    <dgm:pt modelId="{FF5CB173-4A28-4050-BFC5-B16FAE82F26D}" type="parTrans" cxnId="{E93DD78C-212B-4E95-A4D3-D9A2817705A5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A5538A-DF14-42B5-9D5E-B533D13FABC3}" type="sibTrans" cxnId="{E93DD78C-212B-4E95-A4D3-D9A2817705A5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4CC388-ECF5-4105-840A-958C0028D830}">
      <dgm:prSet phldrT="[Text]" custT="1"/>
      <dgm:spPr>
        <a:solidFill>
          <a:srgbClr val="A9DE4E">
            <a:alpha val="40000"/>
          </a:srgbClr>
        </a:solidFill>
        <a:ln>
          <a:solidFill>
            <a:schemeClr val="bg1">
              <a:lumMod val="85000"/>
              <a:alpha val="90000"/>
            </a:schemeClr>
          </a:solidFill>
        </a:ln>
      </dgm:spPr>
      <dgm:t>
        <a:bodyPr/>
        <a:lstStyle/>
        <a:p>
          <a:pPr>
            <a:buFont typeface="Symbol" panose="05050102010706020507" pitchFamily="18" charset="2"/>
            <a:buNone/>
          </a:pPr>
          <a:r>
            <a:rPr lang="hu-HU" sz="1600" b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Pszichoszociális kockázatok az egészségügyi és</a:t>
          </a:r>
        </a:p>
      </dgm:t>
    </dgm:pt>
    <dgm:pt modelId="{8696FCF1-892A-4226-B6C5-198A20F7AB16}" type="parTrans" cxnId="{10DF820D-AD68-4E7D-96E7-63991C131F6D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0A0990-5043-47A4-9D3E-DF64A1FB2B81}" type="sibTrans" cxnId="{10DF820D-AD68-4E7D-96E7-63991C131F6D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C3C132-9494-44D9-AAE8-DB4F333493A2}">
      <dgm:prSet phldrT="[Text]" custT="1"/>
      <dgm:spPr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gm:spPr>
      <dgm:t>
        <a:bodyPr spcFirstLastPara="0" vert="horz" wrap="square" lIns="247650" tIns="123825" rIns="247650" bIns="12382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hu-HU" sz="16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A mentális egészség támogatása a munkahelyen</a:t>
          </a:r>
        </a:p>
      </dgm:t>
    </dgm:pt>
    <dgm:pt modelId="{CA51F160-4E5E-4BA0-B4BD-D9B00C3FBC90}" type="parTrans" cxnId="{D310F4ED-B87F-49F1-8965-B6C591A30918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54AE2E-07F5-405F-B465-C58AEC2663D0}" type="sibTrans" cxnId="{D310F4ED-B87F-49F1-8965-B6C591A30918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BE18AD-94D6-4617-AC77-7633C2BEBB99}">
      <dgm:prSet phldrT="[Text]" custT="1"/>
      <dgm:spPr>
        <a:solidFill>
          <a:srgbClr val="A9DE4E">
            <a:alpha val="40000"/>
          </a:srgbClr>
        </a:solidFill>
        <a:ln>
          <a:solidFill>
            <a:schemeClr val="bg1">
              <a:lumMod val="85000"/>
              <a:alpha val="90000"/>
            </a:schemeClr>
          </a:solidFill>
        </a:ln>
      </dgm:spPr>
      <dgm:t>
        <a:bodyPr/>
        <a:lstStyle/>
        <a:p>
          <a:pPr>
            <a:buFont typeface="Symbol" panose="05050102010706020507" pitchFamily="18" charset="2"/>
            <a:buNone/>
          </a:pPr>
          <a:r>
            <a:rPr lang="hu-HU" sz="1600" b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szociális ellátási ágazatban</a:t>
          </a:r>
        </a:p>
      </dgm:t>
    </dgm:pt>
    <dgm:pt modelId="{2F1ED91F-0259-4BD7-9277-2F8CE676474F}" type="parTrans" cxnId="{1410F662-EB81-48E8-822D-CAAAEE9F49C2}">
      <dgm:prSet/>
      <dgm:spPr/>
      <dgm:t>
        <a:bodyPr/>
        <a:lstStyle/>
        <a:p>
          <a:endParaRPr lang="en-GB"/>
        </a:p>
      </dgm:t>
    </dgm:pt>
    <dgm:pt modelId="{7047CF2A-3EDC-41FE-A3BE-87BA0A77CE07}" type="sibTrans" cxnId="{1410F662-EB81-48E8-822D-CAAAEE9F49C2}">
      <dgm:prSet/>
      <dgm:spPr/>
      <dgm:t>
        <a:bodyPr/>
        <a:lstStyle/>
        <a:p>
          <a:endParaRPr lang="en-GB"/>
        </a:p>
      </dgm:t>
    </dgm:pt>
    <dgm:pt modelId="{85E019E5-B3EB-428A-AF07-8E36BAD04FFE}" type="pres">
      <dgm:prSet presAssocID="{BCE6A6F5-5D28-48AE-957C-EA227EE48F4E}" presName="Name0" presStyleCnt="0">
        <dgm:presLayoutVars>
          <dgm:dir/>
          <dgm:animLvl val="lvl"/>
          <dgm:resizeHandles val="exact"/>
        </dgm:presLayoutVars>
      </dgm:prSet>
      <dgm:spPr/>
    </dgm:pt>
    <dgm:pt modelId="{A176C230-CA83-46AF-9338-DE55BCB61A59}" type="pres">
      <dgm:prSet presAssocID="{7A410FC2-9FF2-4A71-9050-BBD8DD5788F9}" presName="linNode" presStyleCnt="0"/>
      <dgm:spPr/>
    </dgm:pt>
    <dgm:pt modelId="{801F2D18-D4C3-401A-96C7-BFD8231B416B}" type="pres">
      <dgm:prSet presAssocID="{7A410FC2-9FF2-4A71-9050-BBD8DD5788F9}" presName="parentText" presStyleLbl="node1" presStyleIdx="0" presStyleCnt="5">
        <dgm:presLayoutVars>
          <dgm:chMax val="1"/>
          <dgm:bulletEnabled val="1"/>
        </dgm:presLayoutVars>
      </dgm:prSet>
      <dgm:spPr>
        <a:xfrm>
          <a:off x="0" y="1330"/>
          <a:ext cx="2966482" cy="581592"/>
        </a:xfrm>
        <a:prstGeom prst="roundRect">
          <a:avLst/>
        </a:prstGeom>
      </dgm:spPr>
    </dgm:pt>
    <dgm:pt modelId="{1D258144-B7B5-436D-92D1-5966B367AF87}" type="pres">
      <dgm:prSet presAssocID="{7A410FC2-9FF2-4A71-9050-BBD8DD5788F9}" presName="descendantText" presStyleLbl="alignAccFollowNode1" presStyleIdx="0" presStyleCnt="5">
        <dgm:presLayoutVars>
          <dgm:bulletEnabled val="1"/>
        </dgm:presLayoutVars>
      </dgm:prSet>
      <dgm:spPr>
        <a:xfrm rot="5400000">
          <a:off x="5370719" y="-2344747"/>
          <a:ext cx="465273" cy="5273747"/>
        </a:xfrm>
        <a:prstGeom prst="round2SameRect">
          <a:avLst/>
        </a:prstGeom>
      </dgm:spPr>
    </dgm:pt>
    <dgm:pt modelId="{5A04F6E6-2237-4666-8FED-73599C2ECBBF}" type="pres">
      <dgm:prSet presAssocID="{D84B9280-5EE6-4D2C-8EFD-BB2351204C4E}" presName="sp" presStyleCnt="0"/>
      <dgm:spPr/>
    </dgm:pt>
    <dgm:pt modelId="{1BBDEBCE-1DB1-4B9E-A262-28CC69FFF183}" type="pres">
      <dgm:prSet presAssocID="{B131F061-6BB1-4E7B-ACAF-E0D409F2865B}" presName="linNode" presStyleCnt="0"/>
      <dgm:spPr/>
    </dgm:pt>
    <dgm:pt modelId="{D3C4B033-6AAC-42A4-AFCB-2ED0D249B3B2}" type="pres">
      <dgm:prSet presAssocID="{B131F061-6BB1-4E7B-ACAF-E0D409F2865B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28B54B7B-0D6C-48E4-B3B1-6CC7A2FCCC03}" type="pres">
      <dgm:prSet presAssocID="{B131F061-6BB1-4E7B-ACAF-E0D409F2865B}" presName="descendantText" presStyleLbl="alignAccFollowNode1" presStyleIdx="1" presStyleCnt="5">
        <dgm:presLayoutVars>
          <dgm:bulletEnabled val="1"/>
        </dgm:presLayoutVars>
      </dgm:prSet>
      <dgm:spPr/>
    </dgm:pt>
    <dgm:pt modelId="{B966B9CE-A35A-43FF-A680-16F8887D96D3}" type="pres">
      <dgm:prSet presAssocID="{5DCBC904-6A1D-4EB9-97B2-46099583CBC6}" presName="sp" presStyleCnt="0"/>
      <dgm:spPr/>
    </dgm:pt>
    <dgm:pt modelId="{4D1763B7-1D9F-44D2-B216-128A46F69FA2}" type="pres">
      <dgm:prSet presAssocID="{17673758-FE9B-444B-B2EF-84BC2C623892}" presName="linNode" presStyleCnt="0"/>
      <dgm:spPr/>
    </dgm:pt>
    <dgm:pt modelId="{2A0EF8E1-3EEC-4A1D-B1F6-721723BCA548}" type="pres">
      <dgm:prSet presAssocID="{17673758-FE9B-444B-B2EF-84BC2C623892}" presName="parentText" presStyleLbl="node1" presStyleIdx="2" presStyleCnt="5">
        <dgm:presLayoutVars>
          <dgm:chMax val="1"/>
          <dgm:bulletEnabled val="1"/>
        </dgm:presLayoutVars>
      </dgm:prSet>
      <dgm:spPr>
        <a:xfrm>
          <a:off x="0" y="1222674"/>
          <a:ext cx="2966482" cy="581592"/>
        </a:xfrm>
        <a:prstGeom prst="roundRect">
          <a:avLst/>
        </a:prstGeom>
      </dgm:spPr>
    </dgm:pt>
    <dgm:pt modelId="{EBFA96D8-2E61-4332-9D4F-7412905E6ED4}" type="pres">
      <dgm:prSet presAssocID="{17673758-FE9B-444B-B2EF-84BC2C623892}" presName="descendantText" presStyleLbl="alignAccFollowNode1" presStyleIdx="2" presStyleCnt="5">
        <dgm:presLayoutVars>
          <dgm:bulletEnabled val="1"/>
        </dgm:presLayoutVars>
      </dgm:prSet>
      <dgm:spPr>
        <a:xfrm rot="5400000">
          <a:off x="5370719" y="-1123403"/>
          <a:ext cx="465273" cy="5273747"/>
        </a:xfrm>
        <a:prstGeom prst="round2SameRect">
          <a:avLst/>
        </a:prstGeom>
      </dgm:spPr>
    </dgm:pt>
    <dgm:pt modelId="{09AE8AAB-5AB8-429B-BA87-507E4C476897}" type="pres">
      <dgm:prSet presAssocID="{9684D408-C8D0-4D7F-A554-DF2D39C317B9}" presName="sp" presStyleCnt="0"/>
      <dgm:spPr/>
    </dgm:pt>
    <dgm:pt modelId="{9135E115-DAAD-4BD0-9463-FBD0EFBF6069}" type="pres">
      <dgm:prSet presAssocID="{DBA2FF75-A6C1-4078-8AE5-F7FBBA933133}" presName="linNode" presStyleCnt="0"/>
      <dgm:spPr/>
    </dgm:pt>
    <dgm:pt modelId="{F47F613A-361C-494E-80B1-A7D9864EC8D1}" type="pres">
      <dgm:prSet presAssocID="{DBA2FF75-A6C1-4078-8AE5-F7FBBA933133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779CC9CF-36E5-4DE0-8897-2573A6F34520}" type="pres">
      <dgm:prSet presAssocID="{DBA2FF75-A6C1-4078-8AE5-F7FBBA933133}" presName="descendantText" presStyleLbl="alignAccFollowNode1" presStyleIdx="3" presStyleCnt="5">
        <dgm:presLayoutVars>
          <dgm:bulletEnabled val="1"/>
        </dgm:presLayoutVars>
      </dgm:prSet>
      <dgm:spPr/>
    </dgm:pt>
    <dgm:pt modelId="{2E2B7D44-06EF-4846-910F-6CF638D94EDD}" type="pres">
      <dgm:prSet presAssocID="{8D27CF93-09C5-4078-9363-3241321DD0D5}" presName="sp" presStyleCnt="0"/>
      <dgm:spPr/>
    </dgm:pt>
    <dgm:pt modelId="{4E9A5CEA-F582-47D3-B184-7A88EB83FE1F}" type="pres">
      <dgm:prSet presAssocID="{55E6F5A9-C18B-4F43-BD86-A89FF2400515}" presName="linNode" presStyleCnt="0"/>
      <dgm:spPr/>
    </dgm:pt>
    <dgm:pt modelId="{4E9C5E30-89B8-498B-B077-841CC15FE959}" type="pres">
      <dgm:prSet presAssocID="{55E6F5A9-C18B-4F43-BD86-A89FF2400515}" presName="parentText" presStyleLbl="node1" presStyleIdx="4" presStyleCnt="5">
        <dgm:presLayoutVars>
          <dgm:chMax val="1"/>
          <dgm:bulletEnabled val="1"/>
        </dgm:presLayoutVars>
      </dgm:prSet>
      <dgm:spPr>
        <a:xfrm>
          <a:off x="0" y="2444018"/>
          <a:ext cx="2966482" cy="581592"/>
        </a:xfrm>
        <a:prstGeom prst="roundRect">
          <a:avLst/>
        </a:prstGeom>
      </dgm:spPr>
    </dgm:pt>
    <dgm:pt modelId="{C1A6565F-6B66-4177-B714-6BF8ED9735F2}" type="pres">
      <dgm:prSet presAssocID="{55E6F5A9-C18B-4F43-BD86-A89FF2400515}" presName="descendantText" presStyleLbl="alignAccFollowNode1" presStyleIdx="4" presStyleCnt="5">
        <dgm:presLayoutVars>
          <dgm:bulletEnabled val="1"/>
        </dgm:presLayoutVars>
      </dgm:prSet>
      <dgm:spPr>
        <a:xfrm rot="5400000">
          <a:off x="5370719" y="97940"/>
          <a:ext cx="465273" cy="5273747"/>
        </a:xfrm>
        <a:prstGeom prst="round2SameRect">
          <a:avLst/>
        </a:prstGeom>
      </dgm:spPr>
    </dgm:pt>
  </dgm:ptLst>
  <dgm:cxnLst>
    <dgm:cxn modelId="{B8174A04-CF08-4315-A1E7-146F4DB41C60}" type="presOf" srcId="{16BE18AD-94D6-4617-AC77-7633C2BEBB99}" destId="{779CC9CF-36E5-4DE0-8897-2573A6F34520}" srcOrd="0" destOrd="1" presId="urn:microsoft.com/office/officeart/2005/8/layout/vList5"/>
    <dgm:cxn modelId="{D5A78E09-8BBF-486A-93B8-E1055FFC35DD}" type="presOf" srcId="{9D4CC388-ECF5-4105-840A-958C0028D830}" destId="{779CC9CF-36E5-4DE0-8897-2573A6F34520}" srcOrd="0" destOrd="0" presId="urn:microsoft.com/office/officeart/2005/8/layout/vList5"/>
    <dgm:cxn modelId="{10DF820D-AD68-4E7D-96E7-63991C131F6D}" srcId="{DBA2FF75-A6C1-4078-8AE5-F7FBBA933133}" destId="{9D4CC388-ECF5-4105-840A-958C0028D830}" srcOrd="0" destOrd="0" parTransId="{8696FCF1-892A-4226-B6C5-198A20F7AB16}" sibTransId="{B60A0990-5043-47A4-9D3E-DF64A1FB2B81}"/>
    <dgm:cxn modelId="{FBF36814-23ED-49C2-92D6-A743E35DB467}" type="presOf" srcId="{33C3C132-9494-44D9-AAE8-DB4F333493A2}" destId="{C1A6565F-6B66-4177-B714-6BF8ED9735F2}" srcOrd="0" destOrd="0" presId="urn:microsoft.com/office/officeart/2005/8/layout/vList5"/>
    <dgm:cxn modelId="{A007EF17-0A30-41C2-917C-665BE9E80FA6}" type="presOf" srcId="{DBA2FF75-A6C1-4078-8AE5-F7FBBA933133}" destId="{F47F613A-361C-494E-80B1-A7D9864EC8D1}" srcOrd="0" destOrd="0" presId="urn:microsoft.com/office/officeart/2005/8/layout/vList5"/>
    <dgm:cxn modelId="{1880BE2F-49B4-48E3-87B2-6B67B830153A}" type="presOf" srcId="{7A410FC2-9FF2-4A71-9050-BBD8DD5788F9}" destId="{801F2D18-D4C3-401A-96C7-BFD8231B416B}" srcOrd="0" destOrd="0" presId="urn:microsoft.com/office/officeart/2005/8/layout/vList5"/>
    <dgm:cxn modelId="{1079B132-5D62-400C-A9D2-CCFB207F84E9}" srcId="{17673758-FE9B-444B-B2EF-84BC2C623892}" destId="{A8678A12-CFA1-4A73-A19E-C588688F9244}" srcOrd="0" destOrd="0" parTransId="{75DF78F7-DC90-4A90-83CA-85D6C80C1F0F}" sibTransId="{B50A4B0C-FB77-4508-A748-FD77A5ACD977}"/>
    <dgm:cxn modelId="{B6161E40-1F25-4808-B6B6-5578F85E62E4}" srcId="{BCE6A6F5-5D28-48AE-957C-EA227EE48F4E}" destId="{17673758-FE9B-444B-B2EF-84BC2C623892}" srcOrd="2" destOrd="0" parTransId="{8AA97127-CC49-4681-8382-6EE83D7DD448}" sibTransId="{9684D408-C8D0-4D7F-A554-DF2D39C317B9}"/>
    <dgm:cxn modelId="{83DDFF40-3133-4F70-88EE-E860D7484E69}" srcId="{7A410FC2-9FF2-4A71-9050-BBD8DD5788F9}" destId="{88038DFD-C93C-441F-AAC0-60334A7BB63A}" srcOrd="0" destOrd="0" parTransId="{6D3C8C0A-C785-444A-9D50-B836B89432D9}" sibTransId="{8D5E5108-3096-44C7-AB83-ACC644BC4F12}"/>
    <dgm:cxn modelId="{72257B5F-9AB1-4ADB-B095-542B36F580E1}" srcId="{BCE6A6F5-5D28-48AE-957C-EA227EE48F4E}" destId="{7A410FC2-9FF2-4A71-9050-BBD8DD5788F9}" srcOrd="0" destOrd="0" parTransId="{E5192DBA-1282-4789-83C1-A114652B3D01}" sibTransId="{D84B9280-5EE6-4D2C-8EFD-BB2351204C4E}"/>
    <dgm:cxn modelId="{98614661-025F-4D93-BE1F-66C090C6366E}" type="presOf" srcId="{2F84272C-0715-47FD-BB09-06C4E362E37A}" destId="{28B54B7B-0D6C-48E4-B3B1-6CC7A2FCCC03}" srcOrd="0" destOrd="0" presId="urn:microsoft.com/office/officeart/2005/8/layout/vList5"/>
    <dgm:cxn modelId="{1410F662-EB81-48E8-822D-CAAAEE9F49C2}" srcId="{DBA2FF75-A6C1-4078-8AE5-F7FBBA933133}" destId="{16BE18AD-94D6-4617-AC77-7633C2BEBB99}" srcOrd="1" destOrd="0" parTransId="{2F1ED91F-0259-4BD7-9277-2F8CE676474F}" sibTransId="{7047CF2A-3EDC-41FE-A3BE-87BA0A77CE07}"/>
    <dgm:cxn modelId="{FC971164-1312-4F36-9016-E68767058139}" type="presOf" srcId="{BCE6A6F5-5D28-48AE-957C-EA227EE48F4E}" destId="{85E019E5-B3EB-428A-AF07-8E36BAD04FFE}" srcOrd="0" destOrd="0" presId="urn:microsoft.com/office/officeart/2005/8/layout/vList5"/>
    <dgm:cxn modelId="{24E63850-4003-448C-A9ED-A14C059BFC86}" srcId="{BCE6A6F5-5D28-48AE-957C-EA227EE48F4E}" destId="{DBA2FF75-A6C1-4078-8AE5-F7FBBA933133}" srcOrd="3" destOrd="0" parTransId="{D9DB1F1B-843F-402C-9AB7-F401B193752F}" sibTransId="{8D27CF93-09C5-4078-9363-3241321DD0D5}"/>
    <dgm:cxn modelId="{93D03688-8F4D-49F1-A080-3931457FA82B}" type="presOf" srcId="{B131F061-6BB1-4E7B-ACAF-E0D409F2865B}" destId="{D3C4B033-6AAC-42A4-AFCB-2ED0D249B3B2}" srcOrd="0" destOrd="0" presId="urn:microsoft.com/office/officeart/2005/8/layout/vList5"/>
    <dgm:cxn modelId="{E93DD78C-212B-4E95-A4D3-D9A2817705A5}" srcId="{BCE6A6F5-5D28-48AE-957C-EA227EE48F4E}" destId="{55E6F5A9-C18B-4F43-BD86-A89FF2400515}" srcOrd="4" destOrd="0" parTransId="{FF5CB173-4A28-4050-BFC5-B16FAE82F26D}" sibTransId="{B9A5538A-DF14-42B5-9D5E-B533D13FABC3}"/>
    <dgm:cxn modelId="{3C5FA098-67BA-459E-8562-FB39A676B27A}" srcId="{BCE6A6F5-5D28-48AE-957C-EA227EE48F4E}" destId="{B131F061-6BB1-4E7B-ACAF-E0D409F2865B}" srcOrd="1" destOrd="0" parTransId="{83005AB3-E457-4FA5-BD48-DA2C536C35DF}" sibTransId="{5DCBC904-6A1D-4EB9-97B2-46099583CBC6}"/>
    <dgm:cxn modelId="{FE70EC9F-EAF2-4F5C-9080-DFDE85B40D1B}" type="presOf" srcId="{88038DFD-C93C-441F-AAC0-60334A7BB63A}" destId="{1D258144-B7B5-436D-92D1-5966B367AF87}" srcOrd="0" destOrd="0" presId="urn:microsoft.com/office/officeart/2005/8/layout/vList5"/>
    <dgm:cxn modelId="{E2BB10A5-7B53-4330-B991-4EA7A8A12A3C}" type="presOf" srcId="{55E6F5A9-C18B-4F43-BD86-A89FF2400515}" destId="{4E9C5E30-89B8-498B-B077-841CC15FE959}" srcOrd="0" destOrd="0" presId="urn:microsoft.com/office/officeart/2005/8/layout/vList5"/>
    <dgm:cxn modelId="{01465BAD-64BE-44AC-93B3-90E0E7D45DB5}" type="presOf" srcId="{A8678A12-CFA1-4A73-A19E-C588688F9244}" destId="{EBFA96D8-2E61-4332-9D4F-7412905E6ED4}" srcOrd="0" destOrd="0" presId="urn:microsoft.com/office/officeart/2005/8/layout/vList5"/>
    <dgm:cxn modelId="{4028F4D5-A11A-42F1-9186-0FCDE2A7D6FE}" type="presOf" srcId="{17673758-FE9B-444B-B2EF-84BC2C623892}" destId="{2A0EF8E1-3EEC-4A1D-B1F6-721723BCA548}" srcOrd="0" destOrd="0" presId="urn:microsoft.com/office/officeart/2005/8/layout/vList5"/>
    <dgm:cxn modelId="{819718DF-7B60-495A-B3F7-4AEBEC405BE1}" srcId="{B131F061-6BB1-4E7B-ACAF-E0D409F2865B}" destId="{2F84272C-0715-47FD-BB09-06C4E362E37A}" srcOrd="0" destOrd="0" parTransId="{0EE3AA32-F317-46BD-9D44-B4770E7D8E8A}" sibTransId="{231F0753-9056-4D22-98F5-D82845A02673}"/>
    <dgm:cxn modelId="{D310F4ED-B87F-49F1-8965-B6C591A30918}" srcId="{55E6F5A9-C18B-4F43-BD86-A89FF2400515}" destId="{33C3C132-9494-44D9-AAE8-DB4F333493A2}" srcOrd="0" destOrd="0" parTransId="{CA51F160-4E5E-4BA0-B4BD-D9B00C3FBC90}" sibTransId="{A254AE2E-07F5-405F-B465-C58AEC2663D0}"/>
    <dgm:cxn modelId="{C0B13D06-9937-48A6-BCD3-70DCA6E20609}" type="presParOf" srcId="{85E019E5-B3EB-428A-AF07-8E36BAD04FFE}" destId="{A176C230-CA83-46AF-9338-DE55BCB61A59}" srcOrd="0" destOrd="0" presId="urn:microsoft.com/office/officeart/2005/8/layout/vList5"/>
    <dgm:cxn modelId="{9AC2DFA3-84C1-4997-9288-03B7BD4CBD87}" type="presParOf" srcId="{A176C230-CA83-46AF-9338-DE55BCB61A59}" destId="{801F2D18-D4C3-401A-96C7-BFD8231B416B}" srcOrd="0" destOrd="0" presId="urn:microsoft.com/office/officeart/2005/8/layout/vList5"/>
    <dgm:cxn modelId="{C6248CF1-808F-466D-898F-FB8429745719}" type="presParOf" srcId="{A176C230-CA83-46AF-9338-DE55BCB61A59}" destId="{1D258144-B7B5-436D-92D1-5966B367AF87}" srcOrd="1" destOrd="0" presId="urn:microsoft.com/office/officeart/2005/8/layout/vList5"/>
    <dgm:cxn modelId="{C6BE4B83-AFB3-4721-8E5B-9BC6A5A1B98C}" type="presParOf" srcId="{85E019E5-B3EB-428A-AF07-8E36BAD04FFE}" destId="{5A04F6E6-2237-4666-8FED-73599C2ECBBF}" srcOrd="1" destOrd="0" presId="urn:microsoft.com/office/officeart/2005/8/layout/vList5"/>
    <dgm:cxn modelId="{4AB2923A-5675-4AC9-BB2F-82C28BF76E80}" type="presParOf" srcId="{85E019E5-B3EB-428A-AF07-8E36BAD04FFE}" destId="{1BBDEBCE-1DB1-4B9E-A262-28CC69FFF183}" srcOrd="2" destOrd="0" presId="urn:microsoft.com/office/officeart/2005/8/layout/vList5"/>
    <dgm:cxn modelId="{98EB6AF1-5746-4F02-8252-8501AC711DE6}" type="presParOf" srcId="{1BBDEBCE-1DB1-4B9E-A262-28CC69FFF183}" destId="{D3C4B033-6AAC-42A4-AFCB-2ED0D249B3B2}" srcOrd="0" destOrd="0" presId="urn:microsoft.com/office/officeart/2005/8/layout/vList5"/>
    <dgm:cxn modelId="{08A33CA5-FB08-4D2D-92FA-5CB12D077DC0}" type="presParOf" srcId="{1BBDEBCE-1DB1-4B9E-A262-28CC69FFF183}" destId="{28B54B7B-0D6C-48E4-B3B1-6CC7A2FCCC03}" srcOrd="1" destOrd="0" presId="urn:microsoft.com/office/officeart/2005/8/layout/vList5"/>
    <dgm:cxn modelId="{C2B36E4E-7F84-49F6-BB51-7D9CF0F9B6BF}" type="presParOf" srcId="{85E019E5-B3EB-428A-AF07-8E36BAD04FFE}" destId="{B966B9CE-A35A-43FF-A680-16F8887D96D3}" srcOrd="3" destOrd="0" presId="urn:microsoft.com/office/officeart/2005/8/layout/vList5"/>
    <dgm:cxn modelId="{C273CFC6-D014-4D3D-82DB-3C969DF56D97}" type="presParOf" srcId="{85E019E5-B3EB-428A-AF07-8E36BAD04FFE}" destId="{4D1763B7-1D9F-44D2-B216-128A46F69FA2}" srcOrd="4" destOrd="0" presId="urn:microsoft.com/office/officeart/2005/8/layout/vList5"/>
    <dgm:cxn modelId="{C21214E5-207D-423B-9DC6-9E420B0103BF}" type="presParOf" srcId="{4D1763B7-1D9F-44D2-B216-128A46F69FA2}" destId="{2A0EF8E1-3EEC-4A1D-B1F6-721723BCA548}" srcOrd="0" destOrd="0" presId="urn:microsoft.com/office/officeart/2005/8/layout/vList5"/>
    <dgm:cxn modelId="{2BAA1F96-5C82-4C18-9B28-6DBABBEF1BBF}" type="presParOf" srcId="{4D1763B7-1D9F-44D2-B216-128A46F69FA2}" destId="{EBFA96D8-2E61-4332-9D4F-7412905E6ED4}" srcOrd="1" destOrd="0" presId="urn:microsoft.com/office/officeart/2005/8/layout/vList5"/>
    <dgm:cxn modelId="{B362787E-8465-4323-8B87-A0E9A4C1BE35}" type="presParOf" srcId="{85E019E5-B3EB-428A-AF07-8E36BAD04FFE}" destId="{09AE8AAB-5AB8-429B-BA87-507E4C476897}" srcOrd="5" destOrd="0" presId="urn:microsoft.com/office/officeart/2005/8/layout/vList5"/>
    <dgm:cxn modelId="{D5D90333-66AD-449F-8712-824B53A26910}" type="presParOf" srcId="{85E019E5-B3EB-428A-AF07-8E36BAD04FFE}" destId="{9135E115-DAAD-4BD0-9463-FBD0EFBF6069}" srcOrd="6" destOrd="0" presId="urn:microsoft.com/office/officeart/2005/8/layout/vList5"/>
    <dgm:cxn modelId="{FC0F225A-8E6E-4189-9488-A466CC7B0DE1}" type="presParOf" srcId="{9135E115-DAAD-4BD0-9463-FBD0EFBF6069}" destId="{F47F613A-361C-494E-80B1-A7D9864EC8D1}" srcOrd="0" destOrd="0" presId="urn:microsoft.com/office/officeart/2005/8/layout/vList5"/>
    <dgm:cxn modelId="{6E7BFD9F-BA7E-4398-915D-DFF4EBD96EEC}" type="presParOf" srcId="{9135E115-DAAD-4BD0-9463-FBD0EFBF6069}" destId="{779CC9CF-36E5-4DE0-8897-2573A6F34520}" srcOrd="1" destOrd="0" presId="urn:microsoft.com/office/officeart/2005/8/layout/vList5"/>
    <dgm:cxn modelId="{9A116E5B-1D40-46B7-991A-37BD9BD8D335}" type="presParOf" srcId="{85E019E5-B3EB-428A-AF07-8E36BAD04FFE}" destId="{2E2B7D44-06EF-4846-910F-6CF638D94EDD}" srcOrd="7" destOrd="0" presId="urn:microsoft.com/office/officeart/2005/8/layout/vList5"/>
    <dgm:cxn modelId="{34A1CFEC-768F-4B7D-B06E-B5C5C6B8B35F}" type="presParOf" srcId="{85E019E5-B3EB-428A-AF07-8E36BAD04FFE}" destId="{4E9A5CEA-F582-47D3-B184-7A88EB83FE1F}" srcOrd="8" destOrd="0" presId="urn:microsoft.com/office/officeart/2005/8/layout/vList5"/>
    <dgm:cxn modelId="{4DE45637-9F00-41F8-B137-26946B612146}" type="presParOf" srcId="{4E9A5CEA-F582-47D3-B184-7A88EB83FE1F}" destId="{4E9C5E30-89B8-498B-B077-841CC15FE959}" srcOrd="0" destOrd="0" presId="urn:microsoft.com/office/officeart/2005/8/layout/vList5"/>
    <dgm:cxn modelId="{379454C4-DA96-4B53-B9CA-3FCA827EF175}" type="presParOf" srcId="{4E9A5CEA-F582-47D3-B184-7A88EB83FE1F}" destId="{C1A6565F-6B66-4177-B714-6BF8ED9735F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258144-B7B5-436D-92D1-5966B367AF87}">
      <dsp:nvSpPr>
        <dsp:cNvPr id="0" name=""/>
        <dsp:cNvSpPr/>
      </dsp:nvSpPr>
      <dsp:spPr>
        <a:xfrm rot="5400000">
          <a:off x="6268121" y="-275567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hu-HU" sz="1600" b="1" kern="120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A pszichoszociális kockázatok értékelése és kezelése</a:t>
          </a:r>
        </a:p>
      </dsp:txBody>
      <dsp:txXfrm rot="-5400000">
        <a:off x="3449249" y="87323"/>
        <a:ext cx="6107871" cy="445999"/>
      </dsp:txXfrm>
    </dsp:sp>
    <dsp:sp modelId="{801F2D18-D4C3-401A-96C7-BFD8231B416B}">
      <dsp:nvSpPr>
        <dsp:cNvPr id="0" name=""/>
        <dsp:cNvSpPr/>
      </dsp:nvSpPr>
      <dsp:spPr>
        <a:xfrm>
          <a:off x="0" y="1413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1. KIEMELT TERÜLET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b="0" i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2027. február – május </a:t>
          </a:r>
        </a:p>
      </dsp:txBody>
      <dsp:txXfrm>
        <a:off x="30159" y="31572"/>
        <a:ext cx="3388931" cy="557501"/>
      </dsp:txXfrm>
    </dsp:sp>
    <dsp:sp modelId="{28B54B7B-0D6C-48E4-B3B1-6CC7A2FCCC03}">
      <dsp:nvSpPr>
        <dsp:cNvPr id="0" name=""/>
        <dsp:cNvSpPr/>
      </dsp:nvSpPr>
      <dsp:spPr>
        <a:xfrm rot="5400000">
          <a:off x="6268121" y="-210696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chemeClr val="bg1">
              <a:lumMod val="8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hu-HU" sz="16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Zaklatás, szexuális zaklatás és erőszak</a:t>
          </a:r>
        </a:p>
      </dsp:txBody>
      <dsp:txXfrm rot="-5400000">
        <a:off x="3449249" y="736033"/>
        <a:ext cx="6107871" cy="445999"/>
      </dsp:txXfrm>
    </dsp:sp>
    <dsp:sp modelId="{D3C4B033-6AAC-42A4-AFCB-2ED0D249B3B2}">
      <dsp:nvSpPr>
        <dsp:cNvPr id="0" name=""/>
        <dsp:cNvSpPr/>
      </dsp:nvSpPr>
      <dsp:spPr>
        <a:xfrm>
          <a:off x="0" y="650123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b="1" kern="120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2. KIEMELT TERÜLET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i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2027. június – szeptember </a:t>
          </a:r>
        </a:p>
      </dsp:txBody>
      <dsp:txXfrm>
        <a:off x="30159" y="680282"/>
        <a:ext cx="3388931" cy="557501"/>
      </dsp:txXfrm>
    </dsp:sp>
    <dsp:sp modelId="{EBFA96D8-2E61-4332-9D4F-7412905E6ED4}">
      <dsp:nvSpPr>
        <dsp:cNvPr id="0" name=""/>
        <dsp:cNvSpPr/>
      </dsp:nvSpPr>
      <dsp:spPr>
        <a:xfrm rot="5400000">
          <a:off x="6268121" y="-145825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hu-HU" sz="16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Fizikai kockázatok és mentális egészség</a:t>
          </a:r>
        </a:p>
      </dsp:txBody>
      <dsp:txXfrm rot="-5400000">
        <a:off x="3449249" y="1384743"/>
        <a:ext cx="6107871" cy="445999"/>
      </dsp:txXfrm>
    </dsp:sp>
    <dsp:sp modelId="{2A0EF8E1-3EEC-4A1D-B1F6-721723BCA548}">
      <dsp:nvSpPr>
        <dsp:cNvPr id="0" name=""/>
        <dsp:cNvSpPr/>
      </dsp:nvSpPr>
      <dsp:spPr>
        <a:xfrm>
          <a:off x="0" y="1298832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3. KIEMELT TERÜLET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i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2027. október – 2028. január </a:t>
          </a:r>
        </a:p>
      </dsp:txBody>
      <dsp:txXfrm>
        <a:off x="30159" y="1328991"/>
        <a:ext cx="3388931" cy="557501"/>
      </dsp:txXfrm>
    </dsp:sp>
    <dsp:sp modelId="{779CC9CF-36E5-4DE0-8897-2573A6F34520}">
      <dsp:nvSpPr>
        <dsp:cNvPr id="0" name=""/>
        <dsp:cNvSpPr/>
      </dsp:nvSpPr>
      <dsp:spPr>
        <a:xfrm rot="5400000">
          <a:off x="6268121" y="-80954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chemeClr val="bg1">
              <a:lumMod val="8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hu-HU" sz="1600" b="1" kern="120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Pszichoszociális kockázatok az egészségügyi és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hu-HU" sz="1600" b="1" kern="120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szociális ellátási ágazatban</a:t>
          </a:r>
        </a:p>
      </dsp:txBody>
      <dsp:txXfrm rot="-5400000">
        <a:off x="3449249" y="2033453"/>
        <a:ext cx="6107871" cy="445999"/>
      </dsp:txXfrm>
    </dsp:sp>
    <dsp:sp modelId="{F47F613A-361C-494E-80B1-A7D9864EC8D1}">
      <dsp:nvSpPr>
        <dsp:cNvPr id="0" name=""/>
        <dsp:cNvSpPr/>
      </dsp:nvSpPr>
      <dsp:spPr>
        <a:xfrm>
          <a:off x="0" y="1947542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b="1" kern="120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4. KIEMELT TERÜLET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i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2028. február – május </a:t>
          </a:r>
        </a:p>
      </dsp:txBody>
      <dsp:txXfrm>
        <a:off x="30159" y="1977701"/>
        <a:ext cx="3388931" cy="557501"/>
      </dsp:txXfrm>
    </dsp:sp>
    <dsp:sp modelId="{C1A6565F-6B66-4177-B714-6BF8ED9735F2}">
      <dsp:nvSpPr>
        <dsp:cNvPr id="0" name=""/>
        <dsp:cNvSpPr/>
      </dsp:nvSpPr>
      <dsp:spPr>
        <a:xfrm rot="5400000">
          <a:off x="6268121" y="-16083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hu-HU" sz="16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A mentális egészség támogatása a munkahelyen</a:t>
          </a:r>
        </a:p>
      </dsp:txBody>
      <dsp:txXfrm rot="-5400000">
        <a:off x="3449249" y="2682163"/>
        <a:ext cx="6107871" cy="445999"/>
      </dsp:txXfrm>
    </dsp:sp>
    <dsp:sp modelId="{4E9C5E30-89B8-498B-B077-841CC15FE959}">
      <dsp:nvSpPr>
        <dsp:cNvPr id="0" name=""/>
        <dsp:cNvSpPr/>
      </dsp:nvSpPr>
      <dsp:spPr>
        <a:xfrm>
          <a:off x="0" y="2596252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5. KIEMELT TERÜLET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b="0" i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2028. június – szeptember</a:t>
          </a:r>
        </a:p>
      </dsp:txBody>
      <dsp:txXfrm>
        <a:off x="30159" y="2626411"/>
        <a:ext cx="3388931" cy="5575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F2819D-CBE5-49E0-BF8D-F36FEF812A0C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BBB53E-E968-4B04-87EF-C962932046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753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ission.europa.eu/strategy-and-policy/priorities-2019-2024/promoting-our-european-way-life/european-health-union/comprehensive-approach-mental-health_en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europa.eu/eurobarometer/surveys/detail/3032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facts-and-figures/osh-pulse/climate-digital-change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safety-and-health-legislation/eu-strategic-framework-health-and-safety-work-2021-2027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healthy-workplaces.osha.europa.eu/en" TargetMode="External"/><Relationship Id="rId4" Type="http://schemas.openxmlformats.org/officeDocument/2006/relationships/hyperlink" Target="https://health.ec.europa.eu/publications/comprehensive-approach-mental-health_en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sites/default/files/documents/OSH-pulse-2025-climate-digital-change_EN.pdf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pa.eu/eurobarometer/surveys/detail/3032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388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munka kettős hatása a mentális egészségre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munka pozitív hatással lehet a mentális egészségre azáltal, hogy célt, rendszert és társas kapcsolatokat biztosít. </a:t>
            </a:r>
          </a:p>
          <a:p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Ez azonban csak akkor igaz, ha a munka jól van megtervezve, és a munkakörnyezet támogató. 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</a:t>
            </a:r>
            <a:r>
              <a:rPr lang="hu-HU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pszichoszociális</a:t>
            </a:r>
            <a:r>
              <a:rPr lang="hu-HU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kockázatok </a:t>
            </a: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gyorsan visszafordíthatják ezeket a pozitív hatásokat. Ilyen például: 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</a:t>
            </a:r>
            <a:r>
              <a:rPr lang="hu-HU" sz="1200" b="0" i="0" strike="sngStrike" dirty="0">
                <a:solidFill>
                  <a:srgbClr val="FF0000"/>
                </a:solidFill>
                <a:effectLst/>
                <a:latin typeface="+mn-lt"/>
                <a:ea typeface="+mn-lt"/>
                <a:cs typeface="+mn-cs"/>
              </a:rPr>
              <a:t>nagy</a:t>
            </a: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hu-HU" sz="1200" b="0" i="0" strike="noStrike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magas</a:t>
            </a: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munkaterhelés és az időhiány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nem megfelelő munkaszervezés (hosszú munkaidő, szoros határidők)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nem egyértelmű szerepek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nem megfelelő kommunikáció és a gyenge vezetés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vezetőség vagy a kollégák támogatásának hiánya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zaklatás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szexuális zaklatás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harmadik fél által elkövetett erőszak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munkahelyi bizonytalanság és az elismerés hiánya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munka és a magánélet közötti nem megfelelő egyensúly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az elszigeteltség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döntéshozatalba való bevonás elmaradása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az autonómia és a munkavégzési módra gyakorolt befolyás hiánya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munkahelyen bevezetett változásokra vonatkozó elégtelen tájékoztatás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az érzelmi megterhelés, amikor problémás ügyfelekkel, betegekkel, diákokkal vagy vásárlókkal kell foglalkozni</a:t>
            </a: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hu-HU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Ha ezeket a kockázatokat nem azonosítják és nem kezelik szisztematikusan, azok súlyosan veszélyeztethetik a munkavállalók jóllétét</a:t>
            </a: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 Ez kiégéshez, szorongáshoz, depresszióhoz és egyéb egészségi problémákhoz vezethet.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</a:t>
            </a:r>
            <a:r>
              <a:rPr lang="hu-HU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jó pszichoszociális munkahelyi környezet mindenki számára előnyös</a:t>
            </a:r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 A munkavállalók biztonságban és megbecsülve érzik magukat, </a:t>
            </a:r>
            <a:r>
              <a:rPr lang="hu-HU" sz="1200" strike="sngStrike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és</a:t>
            </a:r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valamint képesek megbirkózni a munkahelyi követelményekkel. A munkáltatók </a:t>
            </a:r>
            <a:r>
              <a:rPr lang="hu-HU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elkötelezettebb</a:t>
            </a:r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termelékenyebb és lojálisabb munkaerőhöz jutnak. A társadalomnak is kedvez, hogy csökkennek az egészségügyi kiadások, kevesebb a betegség miatti hiányzás és a fogyatékossági program, a közösség pedig megerősödik.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</a:t>
            </a:r>
            <a:r>
              <a:rPr lang="hu-HU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munkahelyi biztonság és egészségvédelem szempontjából</a:t>
            </a: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hu-HU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ezért a megelőzés és a megfelelő kockázatkezelés elengedhetetlen annak biztosításához, hogy a munka továbbra is pozitív tényező maradjon</a:t>
            </a: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ne pedig káros tényező legyen a mentális egészségre nézve.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100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hu-HU" b="1" dirty="0"/>
              <a:t>A mentális egészség az egészségi állapot szerves része. </a:t>
            </a:r>
            <a:r>
              <a:rPr lang="hu-HU" dirty="0"/>
              <a:t>A mentális egészség egy jólléti állapot, amelyben az egyének teljes mértékben kibontakoztatják képességeiket, képesek megbirkózni a mindennapi stresszel, és hozzájárulnak a közösségi élethez.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b="1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hu-HU" b="1" dirty="0"/>
              <a:t>A mentális egészség a termelékeny gazdaság és a befogadó társadalom előfeltétele</a:t>
            </a:r>
            <a:r>
              <a:rPr lang="hu-HU" b="0" dirty="0"/>
              <a:t>, és túlmutat az egyéni vagy családi ügyeken</a:t>
            </a:r>
            <a:r>
              <a:rPr lang="hu-HU" b="1" dirty="0"/>
              <a:t>.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hu-HU" b="1" dirty="0"/>
              <a:t>A mentális egészség vagy a nem megfelelő egészségi állapot nem a semmiből alakul ki; személyes és külső tényezők határozzák meg</a:t>
            </a:r>
            <a:r>
              <a:rPr lang="hu-HU" dirty="0"/>
              <a:t>. Tükrözi társadalmunk, gazdaságunk és környezetünk állapotát, de a minket körülvevő világpolitikai fejleményeket is, </a:t>
            </a:r>
            <a:r>
              <a:rPr lang="hu-HU" strike="sngStrike" dirty="0"/>
              <a:t>és azok befolyásolják</a:t>
            </a:r>
            <a:r>
              <a:rPr lang="hu-HU" dirty="0"/>
              <a:t>. </a:t>
            </a:r>
            <a:r>
              <a:rPr lang="hu-HU" b="1" dirty="0"/>
              <a:t>Forrás</a:t>
            </a:r>
            <a:r>
              <a:rPr lang="hu-HU" dirty="0"/>
              <a:t>: https://health.ec.europa.eu/document/download/cef45b6d-a871-44d5-9d62-3cecc47eda89_en?filename=com_2023_298_1_act_en.pdf.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  <a:p>
            <a:pPr lvl="0"/>
            <a:r>
              <a:rPr lang="hu-HU" sz="1200" b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Az általános adatok azt mutatják, hogy </a:t>
            </a:r>
            <a:r>
              <a:rPr lang="hu-HU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Covid19 után </a:t>
            </a:r>
            <a:r>
              <a:rPr lang="hu-HU" sz="1200" b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lakosság azon százalékos aránya, akik azt állítják, hogy </a:t>
            </a:r>
            <a:r>
              <a:rPr lang="hu-HU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mentális egészségi problémában szenvedtek az elmúlt 12 hónapban, 46%-</a:t>
            </a:r>
            <a:r>
              <a:rPr lang="hu-HU" sz="1200" b="1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ra</a:t>
            </a:r>
            <a:r>
              <a:rPr lang="hu-HU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nőtt </a:t>
            </a:r>
            <a:r>
              <a:rPr lang="hu-HU" sz="1200" b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(ezzel szemben a Covid19 előtt hatból egy személy állította ezt), és az uniós polgárok 62%-a állítja, hogy a közelmúltbeli globális események </a:t>
            </a:r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(pl. az éghajlatváltozás, az Ukrajna elleni orosz agresszió stb.) valamelyest vagy nagy mértékben kihatottak mentális egészségükre. </a:t>
            </a:r>
            <a:r>
              <a:rPr lang="hu-HU" sz="1200" u="sng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  <a:hlinkClick r:id="rId3"/>
              </a:rPr>
              <a:t>A Bizottság mentális egészségre vonatkozó átfogó megközelítése (2023)</a:t>
            </a:r>
            <a:r>
              <a:rPr lang="hu-HU" sz="1200" u="none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és </a:t>
            </a:r>
            <a:r>
              <a:rPr lang="hu-HU" sz="1200" u="sng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  <a:hlinkClick r:id="rId4"/>
              </a:rPr>
              <a:t>https://europa.eu/eurobarometer/surveys/detail/3032</a:t>
            </a:r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  <a:p>
            <a:pPr fontAlgn="t"/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Az egyéni szenvedés és a pénzügyi teher egyaránt jelentős. </a:t>
            </a:r>
            <a:r>
              <a:rPr lang="hu-HU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becslések szerint a mentális egészségi problémák az EU-ban évente mintegy 76 milliárd euró egészségügyi költséget generálnak – ez a teljes egészségügyi kiadás körülbelül 6%-át teszi ki. </a:t>
            </a: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Ezen költségek jelentős része abból adódik, hogy a mentális zavarok gyakran rontják a fizikai egészségi állapotot, ami összetettebb és költségesebb kezelés(eke)t tesz szükségessé.</a:t>
            </a:r>
          </a:p>
          <a:p>
            <a:pPr fontAlgn="t"/>
            <a:endParaRPr 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hu-HU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munkaerőpiacra gyakorolt hatás jelentős. Az előrejelzések szerint a rossz mentális egészségi állapot a bruttó hazai terméket </a:t>
            </a: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(GDP) </a:t>
            </a:r>
            <a:r>
              <a:rPr lang="hu-HU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2025 és 2050 között évente átlagosan 1,7%-kal fogja csökkenteni</a:t>
            </a: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 Másképp megfogalmazva: ha nem lennének mentális egészségi problémák, a GDP szintje egy adott évben 1,7%-kal magasabb lehetne. Ezt a gazdasági veszteséget elsősorban a munkaerőpiaci részvétel csökkenése, a hiányzások számának növekedése és a betegen történő munkavégzés jelensége okozza, – ez utóbbi esetében a munkavállalók ugyan a munkahelyen tartózkodnak, de nem képesek teljes kapacitással dolgozni. https://www.oecd.org/en/publications/the-economic-case-for-preventing-mental-ill-health_16668f16-en.html </a:t>
            </a: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54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b="0" u="sng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munkavállalók körében végzett 2025-ös OSH Pulse felmérés</a:t>
            </a:r>
            <a:r>
              <a:rPr lang="hu-HU" b="0"/>
              <a:t> szerint </a:t>
            </a:r>
            <a:r>
              <a:rPr lang="hu-HU" b="1"/>
              <a:t>az EU-ban 10 munkavállaló közül több mint 4 (44%) </a:t>
            </a:r>
            <a:r>
              <a:rPr lang="hu-HU" b="0"/>
              <a:t>számolt be arról, hogy </a:t>
            </a:r>
            <a:r>
              <a:rPr lang="hu-HU" b="1"/>
              <a:t>súlyos időhány mellett kell dolgoznia</a:t>
            </a:r>
            <a:r>
              <a:rPr lang="hu-HU"/>
              <a:t> </a:t>
            </a:r>
            <a:r>
              <a:rPr lang="hu-HU" b="0"/>
              <a:t>vagy </a:t>
            </a:r>
            <a:r>
              <a:rPr lang="hu-HU" b="1"/>
              <a:t>túlterhelt</a:t>
            </a:r>
            <a:r>
              <a:rPr lang="hu-HU" b="0" u="none">
                <a:solidFill>
                  <a:srgbClr val="92D050"/>
                </a:solidFill>
              </a:rPr>
              <a:t> </a:t>
            </a:r>
            <a:r>
              <a:rPr lang="hu-HU"/>
              <a:t>(</a:t>
            </a:r>
            <a:r>
              <a:rPr lang="hu-HU">
                <a:hlinkClick r:id="rId3"/>
              </a:rPr>
              <a:t>https://osha.europa.eu/en/facts-and-figures/osh-pulse/climate-digital-change</a:t>
            </a:r>
            <a:r>
              <a:rPr lang="hu-HU"/>
              <a:t>).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/>
              <a:t>Sok munkavállaló nyilatkozta azt, hogy a munkája negatívan hat az egészségére: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hu-HU">
                <a:solidFill>
                  <a:schemeClr val="tx2"/>
                </a:solidFill>
              </a:rPr>
              <a:t>a munkavállalók 37%-a érez általános fáradtságot.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hu-HU">
                <a:solidFill>
                  <a:schemeClr val="tx2"/>
                </a:solidFill>
              </a:rPr>
              <a:t>a munkavállalók 29%-a tapasztal stresszt, depressziót vagy szorongást</a:t>
            </a:r>
            <a:r>
              <a:rPr lang="hu-HU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/>
              <a:t>A munkavállalók 44%-a számolt be arról, hogy súlyos időhiány mellett kell dolgoznia vagy túlterhelt. Ebben jelentős eltérések mutatkoznak az egyes uniós tagállamok között.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/>
              <a:t>A munkahelyi pszichoszociális kockázatokkal szembeni kitettségnek számos következménye lehet, így a szorongás, a depresszió, a kiégés stb.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/>
              <a:t>Az egyéni szenvedésen túl a vállalatokat is súlyosan érintik a munkahelyi hiányzás, a betegen történő munkavégzés és a munkaerő-fluktuáció következményei.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327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megjelenített adatok </a:t>
            </a:r>
            <a:r>
              <a:rPr lang="hu-HU" b="1" dirty="0"/>
              <a:t>a szervezetek és munkavállalók által a munkahelyen tapasztalt, egyes pszichoszociális kockázatokat hasonlítják össze</a:t>
            </a:r>
            <a:r>
              <a:rPr lang="hu-HU" dirty="0"/>
              <a:t>, ideértve az időhiányt, a nem megfelelő kommunikációt és együttműködést, valamint a munkavállalók bevonását. 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742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bemutatott ábra a szervezeteken belül jelen lévő pszichoszociális kockázatok alakulását szemlélteti 2024 és 2019 között. Ezek közé tartoznak a következők: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problémás ügyfelek, betegek, diákok stb. kezelése;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időhiány;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nem megfelelő kommunikáció vagy együttműködés a szervezeten belül;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hosszú vagy rendszertelen munkaidő;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a munkahely elvesztésétől való félelem.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u-HU" b="1" dirty="0"/>
              <a:t>Forrás</a:t>
            </a:r>
            <a:r>
              <a:rPr lang="hu-HU" dirty="0"/>
              <a:t>: </a:t>
            </a:r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2024-es ESENER – Bázis: Az EU-27 tagállamaiban működő létesítmények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263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hu-HU" b="1" dirty="0"/>
              <a:t>A kampány az EU átfogóbb célkitűzését testesíti meg</a:t>
            </a:r>
            <a:r>
              <a:rPr lang="hu-HU" dirty="0"/>
              <a:t>, amely erős megelőzési kultúra előmozdítására és a munkahelyi mentális egészség kérdéseire irányul: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b="0" dirty="0"/>
              <a:t>Az </a:t>
            </a:r>
            <a:r>
              <a:rPr lang="hu-HU" b="0" u="sng" dirty="0">
                <a:hlinkClick r:id="rId3"/>
              </a:rPr>
              <a:t>Európai Unió 2021–2027-es munkahelyi biztonsági és egészségvédelmi stratégiai kerete</a:t>
            </a:r>
            <a:r>
              <a:rPr lang="hu-HU" b="0" u="sng" dirty="0"/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b="0" dirty="0"/>
              <a:t>az Európai Bizottság </a:t>
            </a:r>
            <a:r>
              <a:rPr lang="hu-HU" b="0" dirty="0">
                <a:hlinkClick r:id="rId4"/>
              </a:rPr>
              <a:t>mentális egészségre vonatkozó átfogó megközelítése </a:t>
            </a:r>
          </a:p>
          <a:p>
            <a:endParaRPr lang="en-GB" dirty="0"/>
          </a:p>
          <a:p>
            <a:r>
              <a:rPr lang="hu-HU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Mi a kampány célja? </a:t>
            </a:r>
          </a:p>
          <a:p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2026-2028-as </a:t>
            </a:r>
            <a:r>
              <a:rPr lang="hu-HU" sz="1200" u="sng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  <a:hlinkClick r:id="rId5"/>
              </a:rPr>
              <a:t>Egészségesebb Munkahelyek Kampány</a:t>
            </a:r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célja, hogy felhívja a figyelmet a jó munkakörnyezet mentális egészségre és jóllétre gyakorolt pozitív hatására.</a:t>
            </a:r>
          </a:p>
          <a:p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 </a:t>
            </a:r>
          </a:p>
          <a:p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konkrét célok közé tartoznak a következők: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u-HU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pszichoszociális kockázatok megelőzésének előmozdítása </a:t>
            </a:r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megfelelő kockázatértékelési és kockázatkezelési eljárások révén;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u-HU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az összes ágazat bevonása</a:t>
            </a:r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külön figyelmet fordítva azokra, ahol a pszichoszociális kockázatok széles körben elterjedtek, illetve azokra, ahol a pszichoszociális kockázatok esetleg kevésbé nyilvánvalóak;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u-HU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az együttműködés ösztönzése </a:t>
            </a:r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munkáltatók, vezetők, felettesek, munkavállalók és képviselőik között;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u-HU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hálózati partnerek összefogása</a:t>
            </a:r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hogy</a:t>
            </a:r>
            <a:r>
              <a:rPr lang="hu-HU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megosszák egymással a</a:t>
            </a:r>
            <a:r>
              <a:rPr lang="hu-HU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pszichoszociális kockázatok megelőzésével kapcsolatos információkat és bevált gyakorlatokat;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</a:t>
            </a:r>
            <a:r>
              <a:rPr lang="hu-HU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fizikai és pszichoszociális kockázatok és a munkavállalók egészsége közötti összefüggéseket </a:t>
            </a:r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figyelembe vevő,</a:t>
            </a:r>
            <a:r>
              <a:rPr lang="hu-HU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átfogó megközelítés</a:t>
            </a:r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előmozdítása;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</a:t>
            </a:r>
            <a:r>
              <a:rPr lang="hu-HU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támogatás</a:t>
            </a:r>
            <a:r>
              <a:rPr lang="hu-HU" sz="1200" b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</a:t>
            </a:r>
            <a:r>
              <a:rPr lang="hu-HU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a megfelelő kommunikáció </a:t>
            </a:r>
            <a:r>
              <a:rPr lang="hu-HU" sz="1200" b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és </a:t>
            </a:r>
            <a:r>
              <a:rPr lang="hu-HU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munkaszervezés</a:t>
            </a:r>
            <a:r>
              <a:rPr lang="hu-HU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valamint az egészséges munkakörnyezet megteremtését elősegítő szociális légkör fontosságának hangsúlyozása.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208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7911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munkahelyi pszichoszociális kockázatokat úgy lehet a leghatékonyabban kezelni, ha </a:t>
            </a:r>
            <a:r>
              <a:rPr lang="hu-HU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pszichoszociális kockázatok értékelését és kezelését beépítik az általános munkahelyi biztonsági és egészségvédelmi gyakorlatokba </a:t>
            </a:r>
            <a:r>
              <a:rPr lang="hu-HU" sz="1200" b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következők révén: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szisztematikus értékelések végzésével;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munkavállalók és képviselőik bevonásával;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egyértelmű prioritások meghatározásával; valamint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ezek nyomán cselekvési tervek kidolgozásával és értékelések végzésével.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u-HU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Az erős vezetés elengedhetetlen </a:t>
            </a: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– a vezetőket fel kell készíteni a kockázatok felismerésére és a támogató munkahelyi kultúra kialakítására.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</a:t>
            </a:r>
            <a:r>
              <a:rPr lang="hu-HU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zaklatás, a szexuális zaklatás és az erőszak megelőzése</a:t>
            </a: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valamint </a:t>
            </a:r>
            <a:r>
              <a:rPr lang="hu-HU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 kockázatok kiváltó okainak kezelése</a:t>
            </a: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érdekében a szervezeteknek: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meg kell vizsgálniuk a pszichoszociális munkakörnyezetet, nevezetesen a szervezeti kultúrát és a vezetői stílust;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helytelen magatartás esetére a zéró tolerancia elvét kell képviselniük, és ezt egyértelmű kommunikációval, figyelemfelkeltő kezdeményezésekkel, jól meghatározott bejelentési eljárásokkal és fegyelmi eljárásokkal kell alátámasztaniuk.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</a:t>
            </a:r>
            <a:r>
              <a:rPr lang="hu-HU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fizikai kockázatok és a mentális egészség</a:t>
            </a: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kezeléséhez szükség van a munkakörnyezet egészének átgondolására. A fizikai és a pszichoszociális kockázatok között számos kölcsönhatás van. A munkahelyi pszichoszociális kockázatok például balesetekkel, illetve váz- és izomrendszeri megbetegedésekkel hozhatók összefüggésbe.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Az </a:t>
            </a:r>
            <a:r>
              <a:rPr lang="hu-HU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egészségügyi és szociális ellátási ágazatra</a:t>
            </a: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különösen oda kell figyelni a nagy munkaterhelés, az érzelmi megterhelés és az erőszakkal szembeni fokozott kitettség miatt.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Végezetül a </a:t>
            </a:r>
            <a:r>
              <a:rPr lang="hu-HU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mentális egészség</a:t>
            </a: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támogatása a nyílt párbeszéd előmozdítását, a megbélyegzés megkérdőjelezését és a korai beavatkozás, illetve a munkába való visszatérés hatékony eljárásainak biztosítását jelenti. </a:t>
            </a:r>
            <a:r>
              <a:rPr lang="hu-HU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hosszú távú jóllét szempontjából kulcsfontosságú</a:t>
            </a: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a vezetők, az egészségügyi szakemberek és a munkavállalók közötti </a:t>
            </a:r>
            <a:r>
              <a:rPr lang="hu-HU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együttműködés</a:t>
            </a: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0129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pszichoszociális kockázatok kezelése nem opcionális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munkáltatók </a:t>
            </a: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jogi kötelezettsége a munkavállalók egészségének és biztonságának védelme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és ez kifejezetten magában foglalja a mentális egészséget is, mint a munkahelyi biztonság és egészségvédelem szerves részét.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  <a:cs typeface="ArialM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 </a:t>
            </a: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kötelezettség és a tényleges gyakorlat között</a:t>
            </a:r>
            <a:r>
              <a:rPr lang="hu-HU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azonban még mindig egyértelmű eltérés mutatkozik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Az adatok azt mutatják, hogy </a:t>
            </a: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vállalkozásoknak csupán mintegy 39%-a számol be arról, hogy cselekvési tervvel rendelkezik a munkahelyi stressz megelőzésére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ami azt jelzi, hogy a strukturált megközelítések még mindig nem elterjedtek.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  <a:cs typeface="ArialM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Ez fontos kihívást jelent az intézkedések bevezetése szempontjából</a:t>
            </a:r>
            <a:r>
              <a:rPr lang="hu-HU" sz="1200" b="0" i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Bár a </a:t>
            </a: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szervezetek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felismerhetik </a:t>
            </a: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pszichoszociális kockázatokat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</a:t>
            </a: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gyakran nincsenek érvényben olyan szisztematikus, 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hivatalos intézkedéseik, amelyekkel azokat </a:t>
            </a: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hatékonyan</a:t>
            </a:r>
            <a:r>
              <a:rPr lang="hu-HU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kezelni lehetne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Emellett a </a:t>
            </a: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helyzet Európa-szerte nem egységes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bizonyítékok azt mutatják, hogy </a:t>
            </a: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tudatosság, a kapacitás, 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valamint </a:t>
            </a: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megelőző intézkedések bevezetése tekintetében jelentős eltérések vannak 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az ágazatok, a különböző méretű vállalatok és az uniós tagállamok között.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  <a:cs typeface="ArialM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Minden ágazatban és munkahelyen </a:t>
            </a:r>
            <a:r>
              <a:rPr lang="hu-HU" sz="1200" b="1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szükség van annak tudatosítására</a:t>
            </a:r>
            <a:r>
              <a:rPr lang="hu-HU" sz="1200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, hogy </a:t>
            </a:r>
            <a:r>
              <a:rPr lang="hu-HU" sz="1200" b="1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mik is azok a pszichoszociális kockázatok</a:t>
            </a:r>
            <a:r>
              <a:rPr lang="hu-HU" sz="1200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, és hogy </a:t>
            </a:r>
            <a:r>
              <a:rPr lang="hu-HU" sz="1200" b="1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a pszichoszociális kockázatok kezelése a munkahelyi biztonsági és egészségvédelmi irányítás szerves részét képezi</a:t>
            </a:r>
            <a:r>
              <a:rPr lang="hu-HU" sz="1200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. </a:t>
            </a:r>
          </a:p>
          <a:p>
            <a:pPr marL="0" indent="0">
              <a:buNone/>
            </a:pPr>
            <a:endParaRPr lang="en-US" sz="1200" b="0" dirty="0"/>
          </a:p>
          <a:p>
            <a:pPr marL="0" indent="0">
              <a:buNone/>
            </a:pPr>
            <a:r>
              <a:rPr lang="hu-HU" sz="1200" b="0"/>
              <a:t>Egyes szempontok különös figyelmet érdemelnek, és a kampány keretében ezekkel foglalkozni fogunk: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b="1"/>
              <a:t>a pszichoszociális kockázatok egyes csoportokat aránytalanul érintenek</a:t>
            </a:r>
            <a:r>
              <a:rPr lang="hu-HU" sz="1200" b="0"/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b="0"/>
              <a:t>egyes</a:t>
            </a:r>
            <a:r>
              <a:rPr lang="hu-HU" sz="1200" b="1"/>
              <a:t> ágazatok nagyobb mértékben ki vannak téve a pszichoszociális kockázatoknak</a:t>
            </a:r>
            <a:r>
              <a:rPr lang="hu-HU" sz="1200" b="0"/>
              <a:t>, mint például az oktatás, az egészségügy és a közigazgatás;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b="1"/>
              <a:t>a digitalizáció</a:t>
            </a:r>
            <a:r>
              <a:rPr lang="hu-HU" sz="1200" b="0"/>
              <a:t> és a </a:t>
            </a:r>
            <a:r>
              <a:rPr lang="hu-HU" sz="1200" b="1"/>
              <a:t>munka </a:t>
            </a:r>
            <a:r>
              <a:rPr lang="hu-HU" sz="1200" b="0"/>
              <a:t>változó világa lehetőségeket teremt, ugyanakkor új kockázatokat és kihívásokat is jelent. </a:t>
            </a:r>
          </a:p>
          <a:p>
            <a:endParaRPr lang="en-GB" sz="1200" dirty="0">
              <a:latin typeface="+mn-lt"/>
            </a:endParaRPr>
          </a:p>
          <a:p>
            <a:endParaRPr lang="en-GB" sz="1200" dirty="0">
              <a:latin typeface="+mn-lt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9805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fokozódó tudatosság ellenére sok munkahely még mindig nehezen tudja hatékonyan kezelni a pszichoszociális kockázatokat.</a:t>
            </a:r>
            <a:b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bizonyítékok azt mutatják, hogy </a:t>
            </a: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továbbra is a problémák nyílt megbeszélésével szembeni vonakodás jelenti a leggyakoribb akadályt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amely gyakran a megbélyegzéssel és a negatív következményektől való félelemmel függ össze.</a:t>
            </a:r>
          </a:p>
          <a:p>
            <a:pPr fontAlgn="t"/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második jelentős akadály a </a:t>
            </a: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szakértelem és az ismeretek hiánya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Sok szervezet,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– különösen sok kkv – </a:t>
            </a: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úgy véli, hogy nem rendelkezik megfelelő eszközökkel, iránymutatással vagy szakértői támogatással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a pszichoszociális kockázatok hatékony kezeléséhez.</a:t>
            </a:r>
          </a:p>
          <a:p>
            <a:pPr fontAlgn="t"/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Ehhez szorosan kapcsolódik a </a:t>
            </a: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pszichoszociális kockázatok értékelésére és kezelésére vonatkozó hivatalos megközelítések hiánya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Bár léteznek intézkedések, </a:t>
            </a: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kkv-knak csak kis része rendelkezik strukturált tervekkel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és az erőfeszítések gyakran széttagoltak, vagy inkább az egyénekre, mintsem a szervezeti okokra összpontosítanak (lásd a következő diát). 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Ugyanakkor a helyzet javítását illetően erőteljes lendület tapasztalható.</a:t>
            </a:r>
            <a:b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</a:t>
            </a: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hatóságok és ágazatok Európa-szerte gyakorlati iránymutatásokat, eszközöket és jogszabályi kereteket dolgoznak ki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hogy támogassák a vállalatokat az intézkedések meghozatalában.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Ez azt jelenti, hogy a vállalatok nem nulláról indulnak. A kampány egyik célja, hogy </a:t>
            </a: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felhívja a figyelmet a meglévő ismeretekre és bevált gyakorlatokra, valamint hogy támogassa a pszichoszociális kockázatok szisztematikus kezelését ösztönző megközelítések kidolgozását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095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megelőző intézkedésekkel kapcsolatban további részletek 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az alábbiakban találhatók</a:t>
            </a: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; 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fontos: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pszichoszociális kockázatok integrálása a kockázatértékelésbe és a kockázatkezelésbe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a munkavállalók érdemi részvételével a teljes folyamatban;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támogató vezetés és a nyitott munkahelyi kultúra előmozdítása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ahol a vezetők példamutató magatartással járnak elöl, és ösztönzik a párbeszédet;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munkaszervezés 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oly módon történő megtervezése, hogy az kezelhető munkaterhelést, egyértelmű szerepeket, elegendő erőforrást és megfelelő szintű önállóságot biztosítson;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az erőszak, a zaklatás és az antiszociális viselkedés megelőzése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egyértelmű előírások, bejelentési eljárások és korai beavatkozás révén;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tudatosság, a készségek és a támogatás megerősítése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a megbélyegzés csökkentése, képzés biztosítása és a munkahelyi szociális támogatás előmozdítása révén.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8394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pszichoszociális kockázatok sikeres megelőzése és kezelése szempontjából más tényezők is kulcsfontosságúak.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vezetés elkötelezettsége, mint előfeltétel </a:t>
            </a: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– Amikor a vezetők aktívan részt vesznek a folyamatokban, minden szakaszban támogatják a munkavállalókat és jó példával járnak elöl, bizonyítják, hogy valóban elkötelezettek a jó munkakörnyezet megteremtése iránt. Egyértelmű vezetői elkötelezettség és szerepvállalás nélkül nincs sikeres megközelítés a pszichoszociális kockázatok megfelelő megelőzésére.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u-HU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munkavállalók bevonása a folyamat részeként </a:t>
            </a: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– A munkavállalókkal és képviselőikkel való együttműködés segít azonosítani és fontossági sorrendbe állítani a legfontosabb megoldandó kérdéseket. A munkavállalóknak ezenkívül felelősségérzetet is ad a bevezetett változások iránt, ami erősíti az elkötelezettségüket és részvételüket. A megfelelő megoldások megtalálása végül sokkal hatékonyabb lesz, ha a munkavállalóknak is szót adnak, és véleményüket tiszteletben tartják. </a:t>
            </a:r>
          </a:p>
          <a:p>
            <a:pPr marL="0" lvl="0" indent="0">
              <a:buFontTx/>
              <a:buNone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5457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hu-HU" b="1"/>
              <a:t>A munkahelyi erőszak egy sokrétű probléma. </a:t>
            </a:r>
            <a:r>
              <a:rPr lang="hu-HU"/>
              <a:t>Történhet egyszeri incidens, például fizikai támadás, illetve zaklatás vagy megfélemlítés esetén a munkavállalót megfélemlítő vagy lealacsonyító, ismételt cselekedetek formájában. Hátterében bizonyos célok állhatnak, többek között faji, etnikai vagy nemi alapú gyűlölet. Több, egymást néha átfedő forrásból eredhet: munkatársaktól, vezetőktől, ügyfelektől, vagy akár olyan személyektől is, akiknek semmi közük sincs az adott vállalkozáshoz vagy annak munkavállalóihoz.</a:t>
            </a:r>
          </a:p>
          <a:p>
            <a:pPr algn="just"/>
            <a:endParaRPr lang="en-US" dirty="0"/>
          </a:p>
          <a:p>
            <a:pPr algn="just"/>
            <a:r>
              <a:rPr lang="hu-HU" b="1"/>
              <a:t>A munkahelyi erőszak a stressz egyik jelentős oka, és rossz egészségi állapothoz vezethet</a:t>
            </a:r>
            <a:r>
              <a:rPr lang="hu-HU"/>
              <a:t>. A közvetlen sérelem – legyen szó akár fizikai, akár pszichológiai erőszakról – hosszú távon traumatizáló és pszichológiailag károsító lehet, olyan súlyos egészségi problémákhoz vezetve, mint például a depresszió, az önbecsülés elvesztése vagy az alvászavar.</a:t>
            </a:r>
          </a:p>
          <a:p>
            <a:pPr algn="just"/>
            <a:endParaRPr lang="en-US" dirty="0"/>
          </a:p>
          <a:p>
            <a:pPr algn="just"/>
            <a:r>
              <a:rPr lang="hu-HU"/>
              <a:t>Az Eurofound által 2021-ben végzett európai telefonos munkakörülmény-felmérés (EWCTS) megállapította, hogy </a:t>
            </a:r>
            <a:r>
              <a:rPr lang="hu-HU" b="0"/>
              <a:t>átlagosan </a:t>
            </a:r>
            <a:r>
              <a:rPr lang="hu-HU" b="1"/>
              <a:t>az EU-ban a munkavállalók mintegy 13%-a tapasztalt valamilyen formában káros társas viselkedést a munkahelyén</a:t>
            </a:r>
            <a:r>
              <a:rPr lang="hu-HU"/>
              <a:t>.</a:t>
            </a:r>
          </a:p>
          <a:p>
            <a:pPr algn="just"/>
            <a:endParaRPr lang="en-US" dirty="0"/>
          </a:p>
          <a:p>
            <a:pPr algn="just"/>
            <a:r>
              <a:rPr lang="hu-HU" b="1"/>
              <a:t>A nők nagyobb valószínűséggel számolnak be káros társas viselkedésről a munkahelyen</a:t>
            </a:r>
            <a:r>
              <a:rPr lang="hu-HU"/>
              <a:t>. Az Eurostat, az FRA és az EIGE által a közelmúltban közösen végzett, a nemi alapú erőszakról szóló uniós felmérésből a következő megállapításokat lehetett levonni: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b="1"/>
              <a:t>a nők 30,8%-a tapasztalt már élete során szexuális zaklatást a munkahelyén</a:t>
            </a:r>
            <a:r>
              <a:rPr lang="hu-HU" b="0"/>
              <a:t>;</a:t>
            </a:r>
            <a:r>
              <a:rPr lang="hu-HU"/>
              <a:t> </a:t>
            </a:r>
            <a:r>
              <a:rPr lang="hu-HU" b="1"/>
              <a:t>és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b="1"/>
              <a:t>a nők 4,3%-a tapasztalt szexuális zaklatást az elmúlt 12 hónapban</a:t>
            </a:r>
            <a:r>
              <a:rPr lang="hu-HU" b="0"/>
              <a:t>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b="1"/>
              <a:t>a fiatalabb nők </a:t>
            </a:r>
            <a:r>
              <a:rPr lang="hu-HU"/>
              <a:t>nagyobb prevalenciáról számolnak be: </a:t>
            </a:r>
            <a:r>
              <a:rPr lang="hu-HU" b="1"/>
              <a:t>ötből ketten tapasztaltak már életük során szexuális zaklatást a munkahelyen.</a:t>
            </a:r>
          </a:p>
          <a:p>
            <a:pPr algn="just"/>
            <a:endParaRPr lang="en-US" dirty="0"/>
          </a:p>
          <a:p>
            <a:pPr algn="just"/>
            <a:r>
              <a:rPr lang="hu-HU" b="1"/>
              <a:t>A munka egyre növekvő mértékű digitalizálódása</a:t>
            </a:r>
            <a:r>
              <a:rPr lang="hu-HU"/>
              <a:t>, valamint az információs és kommunikációs technológiák munkahelyi használatának és az azokra való támaszkodásnak a terjedése </a:t>
            </a:r>
            <a:r>
              <a:rPr lang="hu-HU" b="1"/>
              <a:t>új antiszociális viselkedésformáknak adott teret</a:t>
            </a:r>
            <a:r>
              <a:rPr lang="hu-HU"/>
              <a:t>, ideértve az internetes megfélemlítést és az online zaklatást.</a:t>
            </a:r>
          </a:p>
          <a:p>
            <a:pPr algn="just"/>
            <a:r>
              <a:rPr lang="hu-HU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735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/>
              <a:t>Összességében </a:t>
            </a:r>
            <a:r>
              <a:rPr lang="hu-HU" b="1"/>
              <a:t>a nők 27,2%-a tapasztalt már a munkahelyén férfi elkövető általi szexuális zaklatást</a:t>
            </a:r>
            <a:r>
              <a:rPr lang="hu-HU"/>
              <a:t>, míg </a:t>
            </a:r>
            <a:r>
              <a:rPr lang="hu-HU" b="1"/>
              <a:t>a nők 30,8%-a tapasztalt már a munkahelyén „bármilyen elkövető” általi szexuális zaklatást</a:t>
            </a:r>
            <a:r>
              <a:rPr lang="hu-HU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u-HU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/>
              <a:t>Ezen eredmények alapján megállapítható, hogy a nők elleni szexuális zaklatás eseteinek többségét férfiak követik el.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b="1"/>
              <a:t>Férfi elkövetők</a:t>
            </a:r>
            <a:r>
              <a:rPr lang="hu-HU"/>
              <a:t> közül: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u-HU"/>
              <a:t>      – az EU-27 tagállamaiban </a:t>
            </a:r>
            <a:r>
              <a:rPr lang="hu-HU" b="1"/>
              <a:t>a nők 15,8%-a </a:t>
            </a:r>
            <a:r>
              <a:rPr lang="hu-HU"/>
              <a:t>tapasztalt már szexuális zaklatást egy munkatárs részéről; és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u-HU"/>
              <a:t>      – </a:t>
            </a:r>
            <a:r>
              <a:rPr lang="hu-HU" b="1"/>
              <a:t>7,4%-uk tapasztalt már szexuális zaklatást </a:t>
            </a:r>
            <a:r>
              <a:rPr lang="hu-HU"/>
              <a:t>egy főnök vagy felettes részéről;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u-HU"/>
              <a:t>      – míg </a:t>
            </a:r>
            <a:r>
              <a:rPr lang="hu-HU" b="1"/>
              <a:t>9,3%-uk jelezte, hogy a szexuális zaklatást a munkahelyi környezetben egy másik férfi</a:t>
            </a:r>
            <a:r>
              <a:rPr lang="hu-HU"/>
              <a:t>, többek között ügyfél vagy vásárló követte 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765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hu-HU"/>
              <a:t>A munkahelyi erőszak és zaklatás nem csupán akkor jelent problémát, ha valami súlyos dolog történik. </a:t>
            </a:r>
          </a:p>
          <a:p>
            <a:pPr algn="just"/>
            <a:endParaRPr lang="en-US" dirty="0"/>
          </a:p>
          <a:p>
            <a:pPr algn="just"/>
            <a:r>
              <a:rPr lang="hu-HU"/>
              <a:t>Az erőszak megelőzése a következő módszerekkel valósítható meg: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b="1"/>
              <a:t>annak tisztázása, hogy milyen a tisztességes viselkedés</a:t>
            </a:r>
            <a:r>
              <a:rPr lang="hu-HU"/>
              <a:t>, a szerepek pontos meghatározása, valamint annak biztosítása, hogy az elvárások egyértelműek legyenek aggályok felmerülése esetén;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b="1">
                <a:cs typeface="Arial"/>
              </a:rPr>
              <a:t>kiváltó okok vagy hozzájáruló tényezők megvizsgálása</a:t>
            </a:r>
            <a:r>
              <a:rPr lang="hu-HU" b="0">
                <a:cs typeface="Arial"/>
              </a:rPr>
              <a:t>,</a:t>
            </a:r>
            <a:r>
              <a:rPr lang="hu-HU" b="1">
                <a:cs typeface="Arial"/>
              </a:rPr>
              <a:t> </a:t>
            </a:r>
            <a:r>
              <a:rPr lang="hu-HU" b="0">
                <a:cs typeface="Arial"/>
              </a:rPr>
              <a:t>minden egyes helyzetből hasznos információk nyerhetők arról, hogy hol rejlenek a kockázatok a vállalkozásban – legyen szó a munkaterhelésből fakadó nyomásról, egyedül végzett munkáról, ügyfelekkel folytatott interakciókról, a digitális kommunikációban fennálló tisztázatlan határokról vagy gyenge napi szintű felügyeletről.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b="1"/>
              <a:t>méltányos és hatékony reagálás a problémákra a bizalom (újra)építése, valamint annak biztosítása érdekében, hogy azok ne fordulhassanak elő ismételten</a:t>
            </a:r>
            <a:r>
              <a:rPr lang="hu-HU" b="0"/>
              <a:t>,</a:t>
            </a:r>
            <a:r>
              <a:rPr lang="hu-HU" b="1"/>
              <a:t> </a:t>
            </a:r>
            <a:r>
              <a:rPr lang="hu-HU"/>
              <a:t>például olyan tér biztosításával a munkavállalók számára, ahol bizalmasan felszólalhatnak, meghallgatják őket, és írásba foglalják a történtek legfontosabb tényeit;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b="1"/>
              <a:t>fejlesztésre szoruló területek azonosítása</a:t>
            </a:r>
            <a:r>
              <a:rPr lang="hu-HU"/>
              <a:t>: ezek lehetnek a vállalkozásban felmerülő problémák vagy kockázatok, pl. a munkaterhelésből fakadó nyomás, egyedül végzett munka, ügyfelekkel folytatott interakciók, a digitális kommunikációban fennálló tisztázatlan határok, vagy a gyenge napi szintű felügyelet;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b="1"/>
              <a:t>munkavállalók bevonása </a:t>
            </a:r>
            <a:r>
              <a:rPr lang="hu-HU"/>
              <a:t>az elkötelezettség, a bizalom és az erőszak megelőzése iránti közös felelősségvállalás kialakítása érdekében;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hu-HU" b="1"/>
              <a:t>szervezetként példamutatás</a:t>
            </a:r>
            <a:r>
              <a:rPr lang="hu-HU"/>
              <a:t>, annak szavakkal és tettekkel egyaránt történő kifejezése érdekében, hogy az erőszak megelőzése prioritás és érték.   </a:t>
            </a:r>
          </a:p>
          <a:p>
            <a:pPr algn="just"/>
            <a:endParaRPr lang="en-US" b="1" dirty="0"/>
          </a:p>
          <a:p>
            <a:r>
              <a:rPr lang="hu-HU" b="1"/>
              <a:t>Kampányanyag</a:t>
            </a:r>
            <a:r>
              <a:rPr lang="hu-HU"/>
              <a:t>: a hamarosan megjelenő, középvállalkozásoknak szóló útmutató az erőszak kezeléséről és megelőzéséről.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7122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1200" b="1"/>
              <a:t>Váz- és izomrendszeri megbetegedések (MSD-k)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b="0"/>
              <a:t>a magas munkahelyi elvárások, az alacsony szintű befolyás és a stressz növelheti a váz- és izomrendszeri megbetegedések kockázatát és súlyosságát;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b="0"/>
              <a:t>a váz- és izomrendszeri megbetegedések hatással lehetnek a mentális jóllétre, a rezilienciára és a munkaképességre;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b="0"/>
              <a:t>a pszichoszociális kockázatok késleltethetik a felépülést és a munkába való visszatérést.</a:t>
            </a:r>
          </a:p>
          <a:p>
            <a:pPr marL="0" indent="0">
              <a:buNone/>
            </a:pPr>
            <a:r>
              <a:rPr lang="hu-HU" sz="1200" b="1"/>
              <a:t>A mentális egészséget befolyásoló környezeti tényezők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b="0"/>
              <a:t>az olyan fizikai körülmények, mint a zaj, a hőmérséklet és a vegyi anyagokkal szembeni kitettség, fokozhatják a stresszt és a fáradtságot;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b="0"/>
              <a:t>ezek a körülmények gyakran kölcsönhatásban vannak a munkaterheléssel, az időhiánnyal és a szervezeti tényezőkkel;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b="0"/>
              <a:t>a különböző tényezők együttes hatása fokozhatja a mentális terhelést és a biztonsági kockázatokat.</a:t>
            </a:r>
          </a:p>
          <a:p>
            <a:pPr marL="0" indent="0">
              <a:buNone/>
            </a:pPr>
            <a:r>
              <a:rPr lang="hu-HU" sz="1200" b="1" noProof="0"/>
              <a:t>Munkahelyi balesetek és mentális egészség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b="0" noProof="0"/>
              <a:t>a pszichoszociális kockázatok (pl. fáradtság, időhiány) növelhetik a balesetek kockázatát;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b="0" noProof="0"/>
              <a:t>a balesetek és a sérülések mentális egészségi problémákhoz vezethetnek;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b="0" noProof="0"/>
              <a:t>a biztonságot fizikai és szervezeti tényezők egyaránt befolyásolják.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noProof="0" dirty="0"/>
          </a:p>
          <a:p>
            <a:r>
              <a:rPr lang="hu-HU" sz="1200" b="0" noProof="0"/>
              <a:t>Megjegyzendő, hogy a </a:t>
            </a:r>
            <a:r>
              <a:rPr lang="hu-HU" sz="1200" b="1" noProof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</a:t>
            </a:r>
            <a:r>
              <a:rPr lang="hu-HU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iztonsági teljesítmény a szervezetek által a munkavállalók biztonságának és egészségének védelme érdekében tett erőfeszítések hatékonyságát méri.</a:t>
            </a:r>
          </a:p>
          <a:p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Értékelése általában az alábbiak alapján történik: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Utólagos mutatók (eredmények)</a:t>
            </a:r>
          </a:p>
          <a:p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Ezek a mutatók a már bekövetkezett eseményeket mérik, például a balesetek, sérülések vagy majdnem bekövetkezett balesetek vagy sérülések számát, a munkával kapcsolatos egészségi problémák miatti hiányzások számát stb.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Előidejű mutatók (megelőző tevékenységek)</a:t>
            </a:r>
          </a:p>
          <a:p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Ezek a mutatók azt mérik, hogy a megelőzési rendszerek hatékonyan működnek-e, például az elvégzett kockázatértékelések, a munkavállalók munkahelyi biztonsági és egészségvédelmi tevékenységekben való részvétele stb. alapján.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noProof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300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hu-HU" b="1"/>
              <a:t>Hogyan lehet kezelni a különböző tényezők együttes hatását</a:t>
            </a:r>
            <a:r>
              <a:rPr lang="hu-HU"/>
              <a:t>? Integrált megelőzéssel.</a:t>
            </a:r>
          </a:p>
          <a:p>
            <a:pPr marL="0" lvl="0" indent="0">
              <a:buNone/>
            </a:pPr>
            <a:r>
              <a:rPr lang="hu-HU"/>
              <a:t>Például a következők tartozhatnak ide: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u-HU"/>
              <a:t>a váz- és izomrendszeri megbetegedések és a fizikai megterhelés célzott megelőzése </a:t>
            </a:r>
            <a:r>
              <a:rPr lang="hu-HU" b="0"/>
              <a:t>ergonómiai intézkedések, a feladatok átalakítása és elegendő pihenés révén;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u-HU" b="0"/>
              <a:t>a </a:t>
            </a:r>
            <a:r>
              <a:rPr lang="hu-HU"/>
              <a:t>munkakörnyezet </a:t>
            </a:r>
            <a:r>
              <a:rPr lang="hu-HU" b="0"/>
              <a:t>körülményeinek (zaj, vibráció, hő/hideg, világítás, munkatér kialakítása) javítása a stresszre és a mentális egészségre gyakorolt hatás csökkentése érdekében;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u-HU"/>
              <a:t>a balesetek megelőzése </a:t>
            </a:r>
            <a:r>
              <a:rPr lang="hu-HU" b="0"/>
              <a:t>a veszélyes viselkedésmódok és a csökkent figyelem szervezeti és pszichoszociális kiváltó okainak kezelésével;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u-HU" b="0"/>
              <a:t>összpontosítás </a:t>
            </a:r>
            <a:r>
              <a:rPr lang="hu-HU"/>
              <a:t>a nagykockázatú ágazatokra és veszélyeztetett csoportokra, </a:t>
            </a:r>
            <a:r>
              <a:rPr lang="hu-HU" b="0"/>
              <a:t>beleértve a középvállalkozásokat, az építőipart, a mezőgazdaságot, valamint a bizonytalan vagy fizikailag megterhelő munkakörökben dolgozó munkavállalókat.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8692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Az egészségügyi és szociális ellátási ágazat jelentős szerepet játszik az európai társadalomban, az általános egészség és jóllét, valamint általában a gazdaság szempontjából.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Az egészségügyi és szociális ellátási ágazat fontos munkahelyteremtő az EU gazdaságában.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Az Eurostat LFS statisztikái szerint 2022-ben több mint 21,5 millió embert foglalkoztatott az egészségügyi és szociális ellátási ágazat (NACE Q). Ezeknek a munkavállalóknak a többsége, körülbelül 12,5 millió személy az egészségügyi alágazatban dolgozik.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Az egészségügyi és szociális ellátási ágazatban a foglalkoztatás mértéke az elmúlt 10 évben folyamatosan nőtt, és ez a tendencia valamennyi alágazatban megfigyelhető volt. Az egészségügyi és szociális ellátási ágazat az </a:t>
            </a:r>
            <a:r>
              <a:rPr lang="hu-HU" sz="120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+mn-lt"/>
                <a:cs typeface="+mn-cs"/>
              </a:rPr>
              <a:t>egész gazdaság</a:t>
            </a:r>
            <a:r>
              <a:rPr lang="hu-HU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teljes foglalkoztatásának 11%-át adja.</a:t>
            </a:r>
            <a:r>
              <a:rPr lang="hu-HU" sz="120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+mn-lt"/>
                <a:cs typeface="+mn-cs"/>
              </a:rPr>
              <a:t> </a:t>
            </a:r>
          </a:p>
          <a:p>
            <a:endParaRPr lang="fr-FR" dirty="0"/>
          </a:p>
          <a:p>
            <a:r>
              <a:rPr lang="hu-HU"/>
              <a:t>Az egészségügyi és szociális ellátási ágazat különböző tevékenységeket foglal magában, például a következőket: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egészségügyi ellátás például kórházakban, klinikákon, orvosi vagy fogorvosi rendelőkben;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bentlakásos gondozás, idős, fogyatékossággal élő vagy mentális betegségben szenvedő betegek ellátása bentlakásos intézményekben és otthonokban; és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szociális munka (pl. otthoni gondozás, idősek, fogyatékossággal élő személyek és gyermekek gondozása).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Az egészségügyi és szociális ellátási ágazatban dolgozók 31%-a számolt be a munka által okozott vagy súlyosbított stresszről, depresszióról vagy szorongásról; ez a szám meghaladja az összes ágazatra vonatkozó európai átlagot (2025-ös OSH Pulse). </a:t>
            </a:r>
            <a:r>
              <a:rPr lang="hu-HU"/>
              <a:t>Az adatok elérhetők: </a:t>
            </a:r>
            <a:r>
              <a:rPr lang="hu-HU">
                <a:hlinkClick r:id="rId3"/>
              </a:rPr>
              <a:t>OSH-pulse-2025-climate-digital-change_EN.pdf</a:t>
            </a:r>
            <a:r>
              <a:rPr lang="hu-HU"/>
              <a:t>, 56. o.</a:t>
            </a:r>
            <a:r>
              <a:rPr lang="hu-HU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br>
              <a:rPr lang="hu-HU"/>
            </a:br>
            <a:endParaRPr lang="hu-HU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b="1"/>
              <a:t>Forrás: </a:t>
            </a:r>
            <a:r>
              <a:rPr lang="hu-HU"/>
              <a:t>https://osha.europa.eu/sites/default/files/documents/HeSCare-OSH-Figures_EN.pdf (Munkahelyi biztonság és egészségvédelem az egészségügyben számokban jelentés)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6783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Az itt bemutatott ábra az Emberi egészséggel és szociális munkával kapcsolatos tevékenységek (egészségügyi és szociális ellátási ágazat) területén tapasztalt pszichoszociális kockázatok és az EU-27 tagállamainak összes ágazata közötti összehasonlító adatokat ismerteti. </a:t>
            </a:r>
          </a:p>
          <a:p>
            <a:endParaRPr lang="fr-FR" dirty="0"/>
          </a:p>
          <a:p>
            <a:r>
              <a:rPr lang="hu-HU"/>
              <a:t>A feltüntetett pszichoszociális kockázatok: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/>
              <a:t>ügyfelek, betegek, diákok stb. kezelése;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/>
              <a:t>időhiány;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/>
              <a:t>nem megfelelő kommunikáció vagy együttműködés a szervezeten belül;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/>
              <a:t>hosszú vagy rendszertelen munkaidő;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/>
              <a:t>a munkahely elvesztésétől való félelem.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5731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Ez a dia az egészségügyi és szociális ellátási ágazatban alkalmazható konkrét megoldásokkal foglalkozik, az 1. kiemelt terület esetében bemutatott megelőző megközelítésekkel (lásd 11–14. dia), amelyek ebben az összefüggésben is alkalmazhatók. </a:t>
            </a:r>
          </a:p>
          <a:p>
            <a:r>
              <a:rPr lang="hu-HU"/>
              <a:t>Emellett az egészségügyi és szociális ellátási ágazat olyan sajátos kihívásokkal néz szembe, amelyek egyedi megoldásokat érdemelnek: </a:t>
            </a:r>
          </a:p>
          <a:p>
            <a:pPr marL="285750" indent="-285750">
              <a:buFont typeface="Arial"/>
              <a:buChar char="•"/>
            </a:pPr>
            <a:r>
              <a:rPr lang="hu-HU"/>
              <a:t>alapvető fontosságú </a:t>
            </a:r>
            <a:r>
              <a:rPr lang="hu-HU" b="1"/>
              <a:t>a pszichoszociális kockázati tényezők rendszeres kockázatértékelésének</a:t>
            </a:r>
            <a:r>
              <a:rPr lang="hu-HU"/>
              <a:t> beépítése az általános kockázatkezelési gyakorlatokba;</a:t>
            </a:r>
          </a:p>
          <a:p>
            <a:pPr marL="285750" indent="-285750">
              <a:buFont typeface="Arial"/>
              <a:buChar char="•"/>
            </a:pPr>
            <a:r>
              <a:rPr lang="hu-HU" b="1"/>
              <a:t>támogató munkakörnyezet kialakítása </a:t>
            </a:r>
            <a:r>
              <a:rPr lang="hu-HU"/>
              <a:t>a pszichoszociális kockázatok megelőzését és enyhítését célzó sikeres beavatkozásokhoz (például társtámogató csoportokon keresztül);</a:t>
            </a:r>
          </a:p>
          <a:p>
            <a:pPr marL="285750" indent="-285750">
              <a:buFont typeface="Arial"/>
              <a:buChar char="•"/>
            </a:pPr>
            <a:r>
              <a:rPr lang="hu-HU" b="1"/>
              <a:t>megfelelő személyzeti létszám </a:t>
            </a:r>
            <a:r>
              <a:rPr lang="hu-HU"/>
              <a:t>biztosítása a munkaterhelés kezelése, valamint a beteg-szakember arány csökkentése érdekében;</a:t>
            </a:r>
          </a:p>
          <a:p>
            <a:pPr marL="285750" indent="-285750">
              <a:buFont typeface="Arial"/>
              <a:buChar char="•"/>
            </a:pPr>
            <a:r>
              <a:rPr lang="hu-HU" b="1"/>
              <a:t>a munkavégzési önállóság </a:t>
            </a:r>
            <a:r>
              <a:rPr lang="hu-HU"/>
              <a:t>előmozdítása azáltal, hogy a munkavállalók nagyobb beleszólást kapnak a munkaidő-beosztásukba és a döntéshozatali folyamatokba;</a:t>
            </a:r>
          </a:p>
          <a:p>
            <a:pPr marL="285750" indent="-285750">
              <a:buFont typeface="Arial"/>
              <a:buChar char="•"/>
            </a:pPr>
            <a:r>
              <a:rPr lang="hu-HU"/>
              <a:t>a </a:t>
            </a:r>
            <a:r>
              <a:rPr lang="hu-HU" b="1"/>
              <a:t>munkavállalók erőfeszítéseinek méltányos díjazása és elismerése </a:t>
            </a:r>
            <a:r>
              <a:rPr lang="hu-HU"/>
              <a:t>elengedhetetlen a munkával való elégedettséghez és a mentális egészséghez;</a:t>
            </a:r>
          </a:p>
          <a:p>
            <a:pPr marL="285750" indent="-285750">
              <a:buFont typeface="Arial"/>
              <a:buChar char="•"/>
            </a:pPr>
            <a:r>
              <a:rPr lang="hu-HU" b="1"/>
              <a:t>a pszichoszociális kockázatokkal </a:t>
            </a:r>
            <a:r>
              <a:rPr lang="hu-HU"/>
              <a:t>és a mentális egészségi problémákkal kapcsolatos </a:t>
            </a:r>
            <a:r>
              <a:rPr lang="hu-HU" b="1"/>
              <a:t>tájékoztatás, figyelemfelkeltés és képzés</a:t>
            </a:r>
            <a:r>
              <a:rPr lang="hu-HU"/>
              <a:t>;</a:t>
            </a:r>
          </a:p>
          <a:p>
            <a:pPr marL="285750" indent="-285750">
              <a:buFont typeface="Arial"/>
              <a:buChar char="•"/>
            </a:pPr>
            <a:r>
              <a:rPr lang="hu-HU" b="1"/>
              <a:t>szabályozási kezdeményezések – például jogszabályok, nemzetközi, európai és nemzeti szervezetek által kidolgozott, nem kötelező erejű vagy önkéntes alapú politikák – bevezetése</a:t>
            </a:r>
            <a:r>
              <a:rPr lang="hu-HU"/>
              <a:t> a pszichoszociális kockázatok megelőzése és kezelése érdekében.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8230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1200" noProof="0"/>
              <a:t>A munkahelyek átalakítása </a:t>
            </a:r>
            <a:r>
              <a:rPr lang="hu-HU" sz="1200" b="0" noProof="0"/>
              <a:t>megoldást jelenthet, többek között a következők révén: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b="0" noProof="0"/>
              <a:t>csendesebb munkahelyek biztosítása kevesebb zavaró tényezővel;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b="0" noProof="0"/>
              <a:t>a munkaköri feladatok ideiglenes kiigazítása;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b="0" noProof="0"/>
              <a:t>a rugalmas munkaidőre vonatkozó hosszú távú megállapodások; és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b="0" noProof="0"/>
              <a:t>távmunka </a:t>
            </a:r>
          </a:p>
          <a:p>
            <a:endParaRPr lang="en-GB" sz="1200" b="0" noProof="0" dirty="0"/>
          </a:p>
          <a:p>
            <a:r>
              <a:rPr lang="hu-HU" sz="1200" b="0" noProof="0"/>
              <a:t>Bár előfordulhat, hogy a mentális egészségi problémák nem függenek össze a munkával, a </a:t>
            </a:r>
            <a:r>
              <a:rPr lang="hu-HU" sz="1200" noProof="0"/>
              <a:t>támogató </a:t>
            </a:r>
            <a:r>
              <a:rPr lang="hu-HU" sz="1200" b="0" noProof="0"/>
              <a:t>és </a:t>
            </a:r>
            <a:r>
              <a:rPr lang="hu-HU" sz="1200" noProof="0"/>
              <a:t>befogadó munkakörnyezet</a:t>
            </a:r>
            <a:r>
              <a:rPr lang="hu-HU" sz="1200" b="0" noProof="0"/>
              <a:t> jelentős változást jelenthet. </a:t>
            </a:r>
          </a:p>
          <a:p>
            <a:endParaRPr lang="en-US" sz="1200" b="0" dirty="0"/>
          </a:p>
          <a:p>
            <a:r>
              <a:rPr lang="hu-HU" sz="1200" b="0"/>
              <a:t>Egyes munkavállalók, köztük a neurodiverz személyek a szokásos munkakörnyezetben akadályokba ütközhetnek</a:t>
            </a:r>
          </a:p>
          <a:p>
            <a:endParaRPr lang="en-US" sz="1200" b="0" dirty="0"/>
          </a:p>
          <a:p>
            <a:pPr lvl="0"/>
            <a:r>
              <a:rPr lang="hu-HU" sz="1200" b="1" noProof="0">
                <a:solidFill>
                  <a:srgbClr val="003399"/>
                </a:solidFill>
              </a:rPr>
              <a:t>Az EU lakosságának csaknem 50%-a </a:t>
            </a:r>
            <a:r>
              <a:rPr lang="hu-HU" sz="1200" b="1">
                <a:solidFill>
                  <a:schemeClr val="accent1"/>
                </a:solidFill>
              </a:rPr>
              <a:t>arról számolt be, hogy az elmúlt tizenkét hónapban érzelmi vagy pszichoszociális problémával – például depressziós vagy szorongó érzéssel – küzdött.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8983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Forrás: 2023-as Eurobarométer: </a:t>
            </a:r>
            <a:r>
              <a:rPr lang="hu-HU">
                <a:hlinkClick r:id="rId3"/>
              </a:rPr>
              <a:t>Mentális egészség – 2023. október – – Eurobarométer felmérés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5407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Összetett koncepciók egyértelmű, megvalósítható tanáccsá alakítása</a:t>
            </a:r>
            <a:b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Közvetítőként az egyik legfontosabb hozzáadott érték az egyszerűsítés. A pszichoszociális kockázatok és a mentális egészség elvont vagy kényes témának tűnhet – ezért elengedhetetlen, hogy ezeket konkrét lépésekre és érthető utasításokra bontsuk. A bevált gyakorlatok példái és az egyértelmű, </a:t>
            </a:r>
            <a:r>
              <a:rPr lang="hu-HU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lépésenkénti</a:t>
            </a: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iránymutatások segítségével jobban megérthető, hogy a munkahelyi beavatkozások miként mozdíthatják elő a kívánt hatást.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munkahelyek támogató környezetek megteremtésére ösztönzése a magánélet védelme mellett</a:t>
            </a:r>
            <a:b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Fontos, hogy megtaláljuk a megfelelő egyensúlyt. A munkáltatóktól nem várható el, hogy megoldják a munkavállalók személyes problémáit, de a támogató munkakörnyezet kialakításában való részvétel mindkét fél számára előnyös lehet. Ez a tisztelet, a megértés előmozdítását és rugalmasságot jelent a megfelelő határok és a titoktartás fenntartása mellett.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Rugalmas munkafeltételek és a támogató szolgáltatásokhoz való hozzáférés elősegítése</a:t>
            </a:r>
            <a:b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gyakorlati megoldások – mint például a rugalmas munkaidő, az ideiglenes kiigazítások vagy a munkavállalói támogatási szolgáltatásokhoz való hozzáférés – hozzáadott értékének kiemelése betekintést nyújthat abba, hogy mit kell tenni. Ezek az intézkedések valódi változást hozhatnak mind a munkahelyi stressz, mind pedig az olyan helyzetek tekintetében, amikor személyes problémák befolyásolják a munkát.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 nyílt párbeszéd és a megbélyegzéstől mentes kultúra ösztönzése</a:t>
            </a:r>
            <a:b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hu-HU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Alapvető fontosságú egy olyan kultúra kialakítása, amelyben a mentális egészség nyíltan megvitatható. Ez a tudatosság növelésével, a munkavállalók bevonásával és a vezetőség elkötelezettségének erősítésével érhető el, – ami hozzájárul a megbélyegzés mértékének csökkenéséhez és ezeknek a beszélgetéseknek a munkahelyi normalizálódásához.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7275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400">
                <a:solidFill>
                  <a:schemeClr val="accent1"/>
                </a:solidFill>
              </a:rPr>
              <a:t>A kampányt az EU-OSHA bonyolítja egy olyan hálózat segítségével, amelyben több mint 30 országbeli partner, többek között a következők vesznek részt: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b="1"/>
              <a:t>nemzeti fókuszpontok</a:t>
            </a:r>
            <a:r>
              <a:rPr lang="hu-HU" sz="1400"/>
              <a:t>: a kampányt nemzeti szinten koordináló szervezetek;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/>
              <a:t>európai szociális partnerek;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b="1"/>
              <a:t>hivatalos kampánypartnerek</a:t>
            </a:r>
            <a:r>
              <a:rPr lang="hu-HU" sz="1400"/>
              <a:t>: állami és magán páneurópai szervezetek;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b="1"/>
              <a:t>az OSHVET partnerei</a:t>
            </a:r>
            <a:r>
              <a:rPr lang="hu-HU" sz="1400"/>
              <a:t>: szakképzésre szakosodott partnerek;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b="1"/>
              <a:t>médiapartnerek</a:t>
            </a:r>
            <a:r>
              <a:rPr lang="hu-HU" sz="1400"/>
              <a:t>: a kampányt népszerűsítő médiaorgánumok az EU egész területéről;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 b="1"/>
              <a:t>Enterprise Europe Network</a:t>
            </a:r>
            <a:r>
              <a:rPr lang="hu-HU" sz="1400"/>
              <a:t>: a munkahelyi biztonság és egészségvédelem területén vállalkozások támogatását segítő uniós hálózat;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/>
              <a:t>európai uniós intézmények;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1400"/>
              <a:t>más európai uniós ügynökségek.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GB" sz="1400" dirty="0"/>
          </a:p>
          <a:p>
            <a:r>
              <a:rPr lang="hu-HU" sz="1200">
                <a:solidFill>
                  <a:schemeClr val="accent1"/>
                </a:solidFill>
              </a:rPr>
              <a:t>A partnerek az EU-OSHA és az európai munkaerő közötti közvetítőkként járnak el, kampányanyagokat és segédanyagokat osztanak meg nemzeti szinten. Az EU-OSHA partnereinek elkötelezettsége és aktív szerepvállalása a kampány mozgatórugója, és biztosítja, hogy a kampány üzenete sikeresen tudatosodjon Európában azáltal, hogy mindenféle méretű vállalkozáshoz eljut.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0774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411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A </a:t>
            </a:r>
            <a:r>
              <a:rPr lang="hu-HU" b="1"/>
              <a:t>Munkahelyi Biztonság és Egészségvédelem Európai Hetét </a:t>
            </a:r>
            <a:r>
              <a:rPr lang="hu-HU"/>
              <a:t>minden évben októberben (a 43. héten) rendezik meg, lehetőséget adva Európa-szerte a támogatóknak és partnereknek, hogy saját rendezvényt vagy tevékenységet szervezzenek a kampánnyal kapcsolatos tudatosság növelése érdekében. </a:t>
            </a:r>
          </a:p>
          <a:p>
            <a:endParaRPr lang="fr-FR" dirty="0"/>
          </a:p>
          <a:p>
            <a:r>
              <a:rPr lang="hu-HU" b="1"/>
              <a:t>Szerezzen tanúsítványt</a:t>
            </a:r>
            <a:r>
              <a:rPr lang="hu-HU"/>
              <a:t>: Szerezzen az Egészségesebb munkahelyek kampányban való részvételéről tanúsítványt rendezvény vagy tevékenység tervezésével. </a:t>
            </a:r>
          </a:p>
          <a:p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b="0"/>
              <a:t>Az</a:t>
            </a:r>
            <a:r>
              <a:rPr lang="hu-HU" b="1"/>
              <a:t> Egészséges munkahelyek – Helyes Gyakorlat Díjak </a:t>
            </a:r>
            <a:r>
              <a:rPr lang="hu-HU"/>
              <a:t>az egyes kampányokhoz kapcsolódóan indított kezdeményezés, amely azokat a szervezeteket </a:t>
            </a:r>
            <a:r>
              <a:rPr lang="hu-HU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ünnepli, amelyek kiemelkedő és innovatív módon járultak hozzá a munkahelyi pszichoszociális kockázatok megelőzéséhez és kezeléséhez. A nemzeti fókuszpontok feladata, hogy kiválasszák a nemzeti Helyes Gyakorlat Díjak nyertesét, amelynek nevét azután az EU-OSHA elé terjesztik.  </a:t>
            </a:r>
          </a:p>
          <a:p>
            <a:endParaRPr lang="en-GB" dirty="0"/>
          </a:p>
          <a:p>
            <a:r>
              <a:rPr lang="hu-HU" b="1"/>
              <a:t>Hivatalos kampánypartnerek</a:t>
            </a:r>
            <a:r>
              <a:rPr lang="hu-HU" b="0"/>
              <a:t>: a hivatalos kampánypartnerség a munkahelyi mentális egészség előmozdítása és a pszichoszociális kockázatok Európa-szerte történő megelőzése iránt elkötelezett európai és nemzetközi vállalatok és szervezetek előtt áll nyitva. Elvárt az aktív részvétel. A hivatalos kampánypartnerek ennek fejében nagyobb láthatóságot nyernek, híreiket közzétehetik az EU-OSHA honlapján és hírlevelében, valamint lehetőségük nyílik hálózatuk bővítésére. </a:t>
            </a:r>
          </a:p>
          <a:p>
            <a:endParaRPr lang="en-GB" b="1" dirty="0"/>
          </a:p>
          <a:p>
            <a:r>
              <a:rPr lang="hu-HU" b="1"/>
              <a:t>Médiapartnerek: </a:t>
            </a:r>
            <a:r>
              <a:rPr lang="hu-HU" b="0"/>
              <a:t>a</a:t>
            </a:r>
            <a:r>
              <a:rPr lang="hu-HU" b="1"/>
              <a:t> </a:t>
            </a:r>
            <a:r>
              <a:rPr lang="hu-HU"/>
              <a:t>biztonságos és egészséges munkahelyek előmozdítása iránt elkötelezett újságírók és szerkesztők exkluzív európai hálózata. A médiapartnerek korai hozzáférést kapnak megbízható és hírértékű tartalmakhoz, nagyobb láthatóságot élveznek a munkahelyi biztonság és egészségvédelem közösségén belül, valamint egész Európában közvetlen kapcsolatokat építhetnek ki az EU-OSHA szakértőivel és érdekelt feleivel.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4696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087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445" y="25823"/>
            <a:ext cx="926011" cy="6936959"/>
          </a:xfrm>
          <a:prstGeom prst="rect">
            <a:avLst/>
          </a:prstGeom>
        </p:spPr>
      </p:pic>
      <p:pic>
        <p:nvPicPr>
          <p:cNvPr id="19" name="FONDO-PORTADA-PATRON-EUOSHA-2011-16-9.pn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233"/>
            <a:ext cx="12192000" cy="6854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0" y="3564000"/>
            <a:ext cx="10195200" cy="928800"/>
          </a:xfrm>
        </p:spPr>
        <p:txBody>
          <a:bodyPr lIns="0" tIns="0" rIns="0" bIns="0" anchor="t" anchorCtr="0"/>
          <a:lstStyle>
            <a:lvl1pPr algn="l">
              <a:defRPr sz="3200" b="1" i="0" cap="none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11381682" y="6408724"/>
            <a:ext cx="813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/>
          </a:p>
        </p:txBody>
      </p:sp>
      <p:sp>
        <p:nvSpPr>
          <p:cNvPr id="10" name="Textplatzhalter 2"/>
          <p:cNvSpPr txBox="1">
            <a:spLocks/>
          </p:cNvSpPr>
          <p:nvPr/>
        </p:nvSpPr>
        <p:spPr>
          <a:xfrm>
            <a:off x="601135" y="6422401"/>
            <a:ext cx="9918700" cy="32702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sz="900"/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600000" y="4626000"/>
            <a:ext cx="10195200" cy="675208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800" baseline="0">
                <a:solidFill>
                  <a:schemeClr val="tx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17" name="Bild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68627" y="6100802"/>
            <a:ext cx="5050469" cy="48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agen-portada-EUOSHA-2013-16-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34163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E5EEB5-D13C-580F-9CFE-A9CFD7D0CFA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53" y="6085576"/>
            <a:ext cx="2049424" cy="5240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D0334E3-20C9-6A24-22C0-559FC63ACFF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796" y="5643909"/>
            <a:ext cx="1342768" cy="97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440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600000" y="1116000"/>
            <a:ext cx="1008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164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FONDO-PORTADA-PATRON-EUOSHA-2011-16-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2926"/>
            <a:ext cx="12191999" cy="68609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0000" y="1360800"/>
            <a:ext cx="10195200" cy="1461600"/>
          </a:xfrm>
        </p:spPr>
        <p:txBody>
          <a:bodyPr lIns="0" tIns="0" rIns="0" bIns="0" anchor="t" anchorCtr="0"/>
          <a:lstStyle>
            <a:lvl1pPr>
              <a:defRPr sz="3200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200" y="3240000"/>
            <a:ext cx="9619200" cy="126912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800" baseline="0">
                <a:solidFill>
                  <a:schemeClr val="tx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11381682" y="6408724"/>
            <a:ext cx="813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601135" y="6422401"/>
            <a:ext cx="9918700" cy="32702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hu-HU" sz="900"/>
              <a:t>.</a:t>
            </a:r>
          </a:p>
        </p:txBody>
      </p:sp>
      <p:pic>
        <p:nvPicPr>
          <p:cNvPr id="11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0000" y="6100800"/>
            <a:ext cx="1440000" cy="482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70400" y="6100801"/>
            <a:ext cx="5049600" cy="482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37601" y="5635200"/>
            <a:ext cx="1045812" cy="97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4133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cial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0B0BF0C-1C43-40C6-8D79-A79F4C7DC847}"/>
              </a:ext>
            </a:extLst>
          </p:cNvPr>
          <p:cNvSpPr txBox="1"/>
          <p:nvPr/>
        </p:nvSpPr>
        <p:spPr>
          <a:xfrm>
            <a:off x="600001" y="113838"/>
            <a:ext cx="5280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>
                <a:solidFill>
                  <a:schemeClr val="tx2"/>
                </a:solidFill>
                <a:ea typeface=""/>
              </a:rPr>
              <a:t>KÖSZÖNJÜK!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8841F7-2A05-3EF9-8BFB-27CA2D8ACFB4}"/>
              </a:ext>
            </a:extLst>
          </p:cNvPr>
          <p:cNvSpPr txBox="1"/>
          <p:nvPr/>
        </p:nvSpPr>
        <p:spPr>
          <a:xfrm>
            <a:off x="2342033" y="2408716"/>
            <a:ext cx="803138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133">
                <a:solidFill>
                  <a:schemeClr val="accent1"/>
                </a:solidFill>
                <a:ea typeface=""/>
                <a:cs typeface="Trebuchet MS"/>
              </a:rPr>
              <a:t>@EuropeanAgencyforSafetyandHealthatWork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FF86A4-D080-7E0B-D745-791F747A83DE}"/>
              </a:ext>
            </a:extLst>
          </p:cNvPr>
          <p:cNvSpPr txBox="1"/>
          <p:nvPr/>
        </p:nvSpPr>
        <p:spPr>
          <a:xfrm>
            <a:off x="2351584" y="3701569"/>
            <a:ext cx="528058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133">
                <a:solidFill>
                  <a:schemeClr val="accent1"/>
                </a:solidFill>
                <a:ea typeface=""/>
                <a:cs typeface="Trebuchet MS"/>
              </a:rPr>
              <a:t>@EU_OSHA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A9EA81-FF72-ADA1-ADAE-2A3E4262EEDB}"/>
              </a:ext>
            </a:extLst>
          </p:cNvPr>
          <p:cNvSpPr txBox="1"/>
          <p:nvPr/>
        </p:nvSpPr>
        <p:spPr>
          <a:xfrm>
            <a:off x="2342033" y="1805366"/>
            <a:ext cx="9472912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133">
                <a:solidFill>
                  <a:schemeClr val="accent1"/>
                </a:solidFill>
                <a:ea typeface=""/>
                <a:cs typeface="Trebuchet MS"/>
              </a:rPr>
              <a:t>Európai Munkahelyi Biztonsági és Egészségvédelmi Ügynökség (EU-OSHA)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ED77D2-06B7-857E-DE23-72D6208B2878}"/>
              </a:ext>
            </a:extLst>
          </p:cNvPr>
          <p:cNvSpPr txBox="1"/>
          <p:nvPr/>
        </p:nvSpPr>
        <p:spPr>
          <a:xfrm>
            <a:off x="2373472" y="4302495"/>
            <a:ext cx="528058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133">
                <a:solidFill>
                  <a:schemeClr val="accent1"/>
                </a:solidFill>
                <a:ea typeface=""/>
                <a:cs typeface="Trebuchet MS"/>
              </a:rPr>
              <a:t>EU_OSHA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E86EF06-243A-6017-49CF-A45B8B3B66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65732"/>
          <a:stretch>
            <a:fillRect/>
          </a:stretch>
        </p:blipFill>
        <p:spPr>
          <a:xfrm>
            <a:off x="1775398" y="1786964"/>
            <a:ext cx="469900" cy="116198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FC2D16E-CCF2-F6CA-7E19-1FE27F155F7E}"/>
              </a:ext>
            </a:extLst>
          </p:cNvPr>
          <p:cNvSpPr txBox="1"/>
          <p:nvPr/>
        </p:nvSpPr>
        <p:spPr>
          <a:xfrm>
            <a:off x="2342033" y="3045929"/>
            <a:ext cx="528058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133">
                <a:solidFill>
                  <a:schemeClr val="accent1"/>
                </a:solidFill>
                <a:ea typeface=""/>
                <a:cs typeface="Trebuchet MS"/>
              </a:rPr>
              <a:t>@osha.europa.eu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333F86-33D9-9260-99AE-ACB1C41501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52737" b="30731"/>
          <a:stretch>
            <a:fillRect/>
          </a:stretch>
        </p:blipFill>
        <p:spPr>
          <a:xfrm>
            <a:off x="1772330" y="2948949"/>
            <a:ext cx="469900" cy="560599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6EC1E031-1617-ADE4-CFF0-3A2B378AC8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2163"/>
          <a:stretch>
            <a:fillRect/>
          </a:stretch>
        </p:blipFill>
        <p:spPr>
          <a:xfrm>
            <a:off x="1772330" y="3621022"/>
            <a:ext cx="469900" cy="94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736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B0C08-1D13-F181-4705-69373AFD7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3181F-493E-7A4E-18F2-E49551E109BB}"/>
              </a:ext>
            </a:extLst>
          </p:cNvPr>
          <p:cNvSpPr txBox="1">
            <a:spLocks/>
          </p:cNvSpPr>
          <p:nvPr/>
        </p:nvSpPr>
        <p:spPr>
          <a:xfrm>
            <a:off x="600000" y="1116000"/>
            <a:ext cx="10080000" cy="4860000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hu-HU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Szerző: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hu-HU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Projektvezetők: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hu-HU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Sem az Európai Munkahelyi Biztonsági és Egészségvédelmi Ügynökség, sem az ügynökség nevében eljáró bármely személy nem vállal felelősséget a következő információk felhasználásáért.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hu-HU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© Európai Munkahelyi Biztonsági és Egészségvédelmi Ügynökség, 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hu-HU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A sokszorosítás a forrás megjelölésével megengedett.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hu-HU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Bármely olyan fénykép vagy egyéb anyag felhasználása vagy sokszorosítása esetén, amelynek szerzői joga nem az Európai Munkahelyi Biztonsági és Egészségvédelmi Ügynökséget illeti meg, közvetlenül a szerzői jog jogosultjaihoz kell engedélyért fordulni.</a:t>
            </a:r>
          </a:p>
          <a:p>
            <a:pPr marL="251994" marR="0" lvl="0" indent="-251994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4E43108-E4FC-4CC1-124E-129630EA5B9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359600" y="3333890"/>
            <a:ext cx="8288795" cy="296777"/>
          </a:xfrm>
        </p:spPr>
        <p:txBody>
          <a:bodyPr>
            <a:normAutofit/>
          </a:bodyPr>
          <a:lstStyle>
            <a:lvl1pPr marL="0" indent="0">
              <a:buNone/>
              <a:defRPr sz="1467"/>
            </a:lvl1pPr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/>
              <a:t>Enter author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971BE78-E9DB-67C0-3E02-A5D0467BFF7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5123539" y="4481156"/>
            <a:ext cx="1452515" cy="296777"/>
          </a:xfrm>
        </p:spPr>
        <p:txBody>
          <a:bodyPr>
            <a:normAutofit/>
          </a:bodyPr>
          <a:lstStyle>
            <a:lvl1pPr marL="0" indent="0">
              <a:buNone/>
              <a:defRPr sz="1467"/>
            </a:lvl1pPr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185B128-DA71-565F-04F1-DE69A837C7BD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2579256" y="3630668"/>
            <a:ext cx="7069139" cy="296777"/>
          </a:xfrm>
        </p:spPr>
        <p:txBody>
          <a:bodyPr>
            <a:normAutofit/>
          </a:bodyPr>
          <a:lstStyle>
            <a:lvl1pPr marL="0" indent="0">
              <a:buNone/>
              <a:defRPr sz="1467"/>
            </a:lvl1pPr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/>
              <a:t>Enter PM</a:t>
            </a:r>
          </a:p>
        </p:txBody>
      </p:sp>
    </p:spTree>
    <p:extLst>
      <p:ext uri="{BB962C8B-B14F-4D97-AF65-F5344CB8AC3E}">
        <p14:creationId xmlns:p14="http://schemas.microsoft.com/office/powerpoint/2010/main" val="3036057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0" y="180000"/>
            <a:ext cx="10080000" cy="4896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9999" y="1115999"/>
            <a:ext cx="480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80000" y="1116000"/>
            <a:ext cx="480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69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0000" y="1116000"/>
            <a:ext cx="4800000" cy="5400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9999" y="1655999"/>
            <a:ext cx="4800000" cy="432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80000" y="1116000"/>
            <a:ext cx="4800000" cy="5400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80000" y="1656000"/>
            <a:ext cx="4800000" cy="432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431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658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6556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0" y="180000"/>
            <a:ext cx="10080000" cy="540000"/>
          </a:xfrm>
        </p:spPr>
        <p:txBody>
          <a:bodyPr anchor="b"/>
          <a:lstStyle>
            <a:lvl1pPr algn="l">
              <a:defRPr sz="2400" b="1" i="0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0002" y="1116000"/>
            <a:ext cx="5706492" cy="486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0000" y="1116000"/>
            <a:ext cx="3840000" cy="48600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4911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0" y="1116000"/>
            <a:ext cx="5399989" cy="900000"/>
          </a:xfrm>
        </p:spPr>
        <p:txBody>
          <a:bodyPr anchor="b">
            <a:normAutofit/>
          </a:bodyPr>
          <a:lstStyle>
            <a:lvl1pPr algn="l">
              <a:defRPr sz="2400" b="1" i="0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9999" y="2016000"/>
            <a:ext cx="5400000" cy="39600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502400" y="1600200"/>
            <a:ext cx="4572000" cy="342900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27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0000" y="1116000"/>
            <a:ext cx="10080000" cy="4860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687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37093" y="1116000"/>
            <a:ext cx="652800" cy="4860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0000" y="1116000"/>
            <a:ext cx="8856373" cy="4860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37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48C47-ACDF-9166-C591-82A3BB11B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63650C-A239-5291-BBFF-0D6E9C53AB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38236-B34C-AD98-F715-C0CE4F880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CD359-935B-4549-8940-A815A6F84B79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D1968-AB34-B0A1-A7BD-CE5E627DD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C9EC8-403C-D941-E287-E7F7508AF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90CD6-6913-42FC-806F-769177573D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858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NDO-PATRON-EUOSHA-2011-16-9.png"/>
          <p:cNvPicPr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585"/>
            <a:ext cx="12192000" cy="6854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0002" y="180000"/>
            <a:ext cx="10079831" cy="48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0000" y="1116000"/>
            <a:ext cx="10080000" cy="486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Slide Number Placeholder 9"/>
          <p:cNvSpPr txBox="1">
            <a:spLocks/>
          </p:cNvSpPr>
          <p:nvPr/>
        </p:nvSpPr>
        <p:spPr>
          <a:xfrm>
            <a:off x="11376587" y="6503948"/>
            <a:ext cx="813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1000" baseline="0" smtClean="0"/>
              <a:pPr/>
              <a:t>‹#›</a:t>
            </a:fld>
            <a:endParaRPr lang="en-GB" sz="1000" baseline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856319" y="6477002"/>
            <a:ext cx="8053916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hu-HU" sz="900" b="1">
                <a:solidFill>
                  <a:schemeClr val="tx2"/>
                </a:solidFill>
                <a:latin typeface="Arial" pitchFamily="-107" charset="0"/>
                <a:ea typeface="Arial"/>
                <a:cs typeface="ＭＳ Ｐゴシック" pitchFamily="-107" charset="-128"/>
              </a:rPr>
              <a:t>https://healthy-workplaces.osha.europa.eu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AFDA10-F840-5D65-9358-9E8D0EB83F39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53" y="6085576"/>
            <a:ext cx="2049424" cy="5240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769C71-3480-9D35-DB75-00DD39326752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796" y="5643909"/>
            <a:ext cx="1342768" cy="97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4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189" rtl="0" eaLnBrk="1" latinLnBrk="0" hangingPunct="1">
        <a:spcBef>
          <a:spcPct val="0"/>
        </a:spcBef>
        <a:buNone/>
        <a:defRPr sz="240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1994" indent="-251994" algn="l" defTabSz="457189" rtl="0" eaLnBrk="1" latinLnBrk="0" hangingPunct="1">
        <a:spcBef>
          <a:spcPts val="600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800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31989" indent="-179996" algn="l" defTabSz="457189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611985" indent="-179996" algn="l" defTabSz="457189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791980" indent="-179996" algn="l" defTabSz="457189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71976" indent="-179996" algn="l" defTabSz="457189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257719" indent="-285744" algn="l" defTabSz="457189" rtl="0" eaLnBrk="1" latinLnBrk="0" hangingPunct="1">
        <a:spcBef>
          <a:spcPts val="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31967" indent="-179996" algn="l" defTabSz="457189" rtl="0" eaLnBrk="1" latinLnBrk="0" hangingPunct="1">
        <a:spcBef>
          <a:spcPts val="0"/>
        </a:spcBef>
        <a:buFont typeface="Arial" pitchFamily="34" charset="0"/>
        <a:buChar char="−"/>
        <a:defRPr sz="1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facts-and-figures/osh-pulse/climate-digital-chang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svg"/><Relationship Id="rId10" Type="http://schemas.openxmlformats.org/officeDocument/2006/relationships/image" Target="../media/image23.sv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europa.eu/european-union/about-eu/institutions-bodies_en" TargetMode="External"/><Relationship Id="rId13" Type="http://schemas.openxmlformats.org/officeDocument/2006/relationships/hyperlink" Target="https://healthy-workplaces.osha.europa.eu/hu/campaign-partners/official-campaign-partners" TargetMode="External"/><Relationship Id="rId3" Type="http://schemas.openxmlformats.org/officeDocument/2006/relationships/hyperlink" Target="https://europa.eu/european-union/about-eu/agencies/decentralised-agencies_en" TargetMode="External"/><Relationship Id="rId7" Type="http://schemas.openxmlformats.org/officeDocument/2006/relationships/image" Target="../media/image50.svg"/><Relationship Id="rId12" Type="http://schemas.openxmlformats.org/officeDocument/2006/relationships/hyperlink" Target="https://healthy-workplaces.osha.europa.eu/hu/campaign-partners/campaign-media-partners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hu/campaign-partners/enterprise-europe-network" TargetMode="External"/><Relationship Id="rId11" Type="http://schemas.openxmlformats.org/officeDocument/2006/relationships/image" Target="../media/image51.png"/><Relationship Id="rId5" Type="http://schemas.openxmlformats.org/officeDocument/2006/relationships/hyperlink" Target="https://eur-lex.europa.eu/summary/glossary/social_partners.html" TargetMode="External"/><Relationship Id="rId15" Type="http://schemas.openxmlformats.org/officeDocument/2006/relationships/image" Target="../media/image52.png"/><Relationship Id="rId10" Type="http://schemas.openxmlformats.org/officeDocument/2006/relationships/hyperlink" Target="https://osha.europa.eu/hu/themes/mainstreaming-osh-education/oshvet-project-osh-vocational-education-and-training" TargetMode="External"/><Relationship Id="rId4" Type="http://schemas.openxmlformats.org/officeDocument/2006/relationships/image" Target="../media/image49.svg"/><Relationship Id="rId9" Type="http://schemas.openxmlformats.org/officeDocument/2006/relationships/hyperlink" Target="https://healthy-workplaces.osha.europa.eu/hu/campaign-partners/national-focal-points" TargetMode="External"/><Relationship Id="rId14" Type="http://schemas.openxmlformats.org/officeDocument/2006/relationships/hyperlink" Target="https://osha.europa.eu/hu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y-workplaces.osha.europa.eu/hu/tools-and-publications" TargetMode="External"/><Relationship Id="rId2" Type="http://schemas.openxmlformats.org/officeDocument/2006/relationships/hyperlink" Target="https://healthy-workplaces.osha.europa.eu/hu/publications/healthy-workplaces-campaign-guide-together-mental-health-wor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y-workplaces.osha.europa.eu/hu/tools-and-publications/campaign-toolkit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hyperlink" Target="https://healthy-workplaces.osha.europa.eu/hu/get-involved/european-week" TargetMode="External"/><Relationship Id="rId7" Type="http://schemas.openxmlformats.org/officeDocument/2006/relationships/hyperlink" Target="https://healthy-workplaces.osha.europa.eu/hu/media-centre/become-media-partner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hu/get-involved/become-campaign-partner" TargetMode="External"/><Relationship Id="rId5" Type="http://schemas.openxmlformats.org/officeDocument/2006/relationships/hyperlink" Target="https://healthy-workplaces.osha.europa.eu/hu/get-involved/good-practice-awards" TargetMode="External"/><Relationship Id="rId4" Type="http://schemas.openxmlformats.org/officeDocument/2006/relationships/hyperlink" Target="https://healthy-workplaces.osha.europa.eu/hu/get-involved/get-your-certificate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13" Type="http://schemas.openxmlformats.org/officeDocument/2006/relationships/image" Target="../media/image63.svg"/><Relationship Id="rId3" Type="http://schemas.openxmlformats.org/officeDocument/2006/relationships/hyperlink" Target="https://es.linkedin.com/company/european-agency-for-safety-and-health-at-work" TargetMode="External"/><Relationship Id="rId7" Type="http://schemas.openxmlformats.org/officeDocument/2006/relationships/hyperlink" Target="https://bsky.app/profile/osha.europa.eu" TargetMode="External"/><Relationship Id="rId12" Type="http://schemas.openxmlformats.org/officeDocument/2006/relationships/image" Target="../media/image62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svg"/><Relationship Id="rId11" Type="http://schemas.openxmlformats.org/officeDocument/2006/relationships/hyperlink" Target="https://www.flickr.com/photos/euosha/albums" TargetMode="External"/><Relationship Id="rId5" Type="http://schemas.openxmlformats.org/officeDocument/2006/relationships/hyperlink" Target="https://www.facebook.com/EuropeanAgencyforSafetyandHealthatWork/" TargetMode="External"/><Relationship Id="rId10" Type="http://schemas.openxmlformats.org/officeDocument/2006/relationships/image" Target="../media/image61.svg"/><Relationship Id="rId4" Type="http://schemas.openxmlformats.org/officeDocument/2006/relationships/image" Target="../media/image58.svg"/><Relationship Id="rId9" Type="http://schemas.openxmlformats.org/officeDocument/2006/relationships/hyperlink" Target="https://www.youtube.com/@EU_OSHA" TargetMode="External"/><Relationship Id="rId1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5F44F-2BE5-5A42-2AEB-D36721AD3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0" y="3564000"/>
            <a:ext cx="10195200" cy="928800"/>
          </a:xfrm>
        </p:spPr>
        <p:txBody>
          <a:bodyPr anchor="t">
            <a:normAutofit fontScale="90000"/>
          </a:bodyPr>
          <a:lstStyle/>
          <a:p>
            <a:r>
              <a:rPr lang="hu-HU"/>
              <a:t>Egészségesebb Munkahelyek Kampány 2026–2028 </a:t>
            </a:r>
            <a:br>
              <a:rPr lang="hu-HU"/>
            </a:br>
            <a:r>
              <a:rPr lang="hu-HU"/>
              <a:t>„Közösen a munkahelyi mentális egészségért!”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0A30E1-B4E9-CA09-6804-8F6C748F833E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600000" y="4626000"/>
            <a:ext cx="10195200" cy="675208"/>
          </a:xfrm>
        </p:spPr>
        <p:txBody>
          <a:bodyPr anchor="t">
            <a:normAutofit/>
          </a:bodyPr>
          <a:lstStyle/>
          <a:p>
            <a:r>
              <a:rPr lang="hu-HU" sz="2600" i="1">
                <a:solidFill>
                  <a:srgbClr val="92D050"/>
                </a:solidFill>
              </a:rPr>
              <a:t>A pszichoszociális kockázatok megelőzése a munkahelyen</a:t>
            </a:r>
          </a:p>
        </p:txBody>
      </p:sp>
    </p:spTree>
    <p:extLst>
      <p:ext uri="{BB962C8B-B14F-4D97-AF65-F5344CB8AC3E}">
        <p14:creationId xmlns:p14="http://schemas.microsoft.com/office/powerpoint/2010/main" val="3815475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8B8C8-EFD6-0F19-BE9F-4DFDB5D6C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DB617-E733-8A2E-5754-FE9BF36CD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Tartalomjegyzék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2DB617-AC83-BA12-BC0D-461DE5D4C4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7" y="5393449"/>
            <a:ext cx="11115240" cy="13056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A5B412D-32EE-9429-9A1C-30633EE83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60738"/>
            <a:ext cx="12192000" cy="563880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45417B6B-4210-F363-EC97-88DC0E56A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3901" y="1537089"/>
            <a:ext cx="4503358" cy="1146012"/>
          </a:xfrm>
          <a:prstGeom prst="rect">
            <a:avLst/>
          </a:prstGeom>
          <a:solidFill>
            <a:schemeClr val="bg1">
              <a:alpha val="68000"/>
            </a:schemeClr>
          </a:solidFill>
          <a:ln w="15875"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sz="140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04AB50A3-0922-7F35-54D2-1578D4CB6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106" y="1377483"/>
            <a:ext cx="4180727" cy="334635"/>
          </a:xfrm>
          <a:prstGeom prst="roundRect">
            <a:avLst/>
          </a:prstGeom>
          <a:solidFill>
            <a:srgbClr val="A9DE4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80000"/>
              <a:hueOff val="58131"/>
              <a:satOff val="-8649"/>
              <a:lumOff val="6098"/>
              <a:alphaOff val="0"/>
            </a:schemeClr>
          </a:fillRef>
          <a:effectRef idx="0">
            <a:schemeClr val="accent2">
              <a:shade val="80000"/>
              <a:hueOff val="58131"/>
              <a:satOff val="-8649"/>
              <a:lumOff val="6098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sz="1400"/>
          </a:p>
        </p:txBody>
      </p:sp>
      <p:sp>
        <p:nvSpPr>
          <p:cNvPr id="36" name="Rectangle: Rounded Corners 4">
            <a:extLst>
              <a:ext uri="{FF2B5EF4-FFF2-40B4-BE49-F238E27FC236}">
                <a16:creationId xmlns:a16="http://schemas.microsoft.com/office/drawing/2014/main" id="{D73FC4F2-52B8-7038-135F-EE125FC7B4B8}"/>
              </a:ext>
            </a:extLst>
          </p:cNvPr>
          <p:cNvSpPr txBox="1"/>
          <p:nvPr/>
        </p:nvSpPr>
        <p:spPr>
          <a:xfrm>
            <a:off x="879619" y="1393819"/>
            <a:ext cx="3678733" cy="3182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1290" tIns="0" rIns="161290" bIns="0" numCol="1" spcCol="1270" anchor="ctr" anchorCtr="0">
            <a:noAutofit/>
          </a:bodyPr>
          <a:lstStyle/>
          <a:p>
            <a:r>
              <a:rPr lang="hu-HU" b="0">
                <a:solidFill>
                  <a:srgbClr val="003399"/>
                </a:solidFill>
              </a:rPr>
              <a:t>A teljes kép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C407CE5-6F21-E5E8-AA79-769E92E5EAFE}"/>
              </a:ext>
            </a:extLst>
          </p:cNvPr>
          <p:cNvSpPr txBox="1"/>
          <p:nvPr/>
        </p:nvSpPr>
        <p:spPr>
          <a:xfrm>
            <a:off x="806404" y="1547960"/>
            <a:ext cx="4606214" cy="794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600" strike="sngStrike" dirty="0">
              <a:solidFill>
                <a:srgbClr val="003399"/>
              </a:solidFill>
            </a:endParaRP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hu-HU" sz="1600">
                <a:solidFill>
                  <a:srgbClr val="003399"/>
                </a:solidFill>
              </a:rPr>
              <a:t>A kampány céljai és célkitűzései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hu-HU" sz="1600">
                <a:solidFill>
                  <a:srgbClr val="003399"/>
                </a:solidFill>
              </a:rPr>
              <a:t>Kiknek szól a kampány?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1B6424F-F4D0-DCE0-D6C7-3132CBD84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7427" y="2812977"/>
            <a:ext cx="5634977" cy="1696448"/>
          </a:xfrm>
          <a:prstGeom prst="rect">
            <a:avLst/>
          </a:prstGeom>
          <a:solidFill>
            <a:schemeClr val="lt1">
              <a:hueOff val="0"/>
              <a:satOff val="0"/>
              <a:lumOff val="0"/>
              <a:alpha val="68000"/>
            </a:schemeClr>
          </a:solidFill>
          <a:ln w="15875"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sz="1400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D06124C7-8380-8747-0F0D-C7E8B15E4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05623" y="2644736"/>
            <a:ext cx="5252232" cy="370957"/>
          </a:xfrm>
          <a:prstGeom prst="roundRect">
            <a:avLst/>
          </a:prstGeom>
          <a:solidFill>
            <a:srgbClr val="DCE1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80000"/>
              <a:hueOff val="290657"/>
              <a:satOff val="-43244"/>
              <a:lumOff val="30492"/>
              <a:alphaOff val="0"/>
            </a:schemeClr>
          </a:fillRef>
          <a:effectRef idx="0">
            <a:schemeClr val="accent2">
              <a:shade val="80000"/>
              <a:hueOff val="290657"/>
              <a:satOff val="-43244"/>
              <a:lumOff val="3049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sz="1400"/>
          </a:p>
        </p:txBody>
      </p:sp>
      <p:sp>
        <p:nvSpPr>
          <p:cNvPr id="43" name="Rectangle: Rounded Corners 12">
            <a:extLst>
              <a:ext uri="{FF2B5EF4-FFF2-40B4-BE49-F238E27FC236}">
                <a16:creationId xmlns:a16="http://schemas.microsoft.com/office/drawing/2014/main" id="{D42E9689-5C1F-0882-7CBB-3B2D7835F7D8}"/>
              </a:ext>
            </a:extLst>
          </p:cNvPr>
          <p:cNvSpPr txBox="1"/>
          <p:nvPr/>
        </p:nvSpPr>
        <p:spPr>
          <a:xfrm>
            <a:off x="5826208" y="2662845"/>
            <a:ext cx="4793396" cy="40007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1290" tIns="0" rIns="161290" bIns="91440" numCol="1" spcCol="1270" anchor="ctr" anchorCtr="0">
            <a:noAutofit/>
          </a:bodyPr>
          <a:lstStyle>
            <a:defPPr>
              <a:defRPr lang="en-US"/>
            </a:defPPr>
            <a:lvl1pPr>
              <a:defRPr sz="1200" b="0">
                <a:solidFill>
                  <a:srgbClr val="003399"/>
                </a:solidFill>
              </a:defRPr>
            </a:lvl1pPr>
          </a:lstStyle>
          <a:p>
            <a:r>
              <a:rPr lang="hu-HU" sz="1800"/>
              <a:t>Cselekvési ütemterv: az öt kiemelt terület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6A61F21-4BB5-33F3-14AD-E9F9AED5903C}"/>
              </a:ext>
            </a:extLst>
          </p:cNvPr>
          <p:cNvSpPr txBox="1"/>
          <p:nvPr/>
        </p:nvSpPr>
        <p:spPr>
          <a:xfrm>
            <a:off x="5804714" y="3075394"/>
            <a:ext cx="54169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863" indent="-169863">
              <a:buFont typeface="Arial" panose="020B0604020202020204" pitchFamily="34" charset="0"/>
              <a:buChar char="•"/>
            </a:pPr>
            <a:r>
              <a:rPr lang="hu-HU" sz="1400" dirty="0">
                <a:solidFill>
                  <a:srgbClr val="003399"/>
                </a:solidFill>
              </a:rPr>
              <a:t>A </a:t>
            </a:r>
            <a:r>
              <a:rPr lang="hu-HU" sz="1400" dirty="0" err="1">
                <a:solidFill>
                  <a:srgbClr val="003399"/>
                </a:solidFill>
              </a:rPr>
              <a:t>pszichoszociális</a:t>
            </a:r>
            <a:r>
              <a:rPr lang="hu-HU" sz="1400" dirty="0">
                <a:solidFill>
                  <a:srgbClr val="003399"/>
                </a:solidFill>
              </a:rPr>
              <a:t> kockázatok értékelése és kezelése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hu-HU" sz="1400" dirty="0">
                <a:solidFill>
                  <a:srgbClr val="003399"/>
                </a:solidFill>
              </a:rPr>
              <a:t>Zaklatás, szexuális zaklatás és erőszak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hu-HU" sz="1400" dirty="0">
                <a:solidFill>
                  <a:srgbClr val="003399"/>
                </a:solidFill>
              </a:rPr>
              <a:t>Fizikai kockázatok és mentális egészség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hu-HU" sz="1400" dirty="0" err="1">
                <a:solidFill>
                  <a:srgbClr val="003399"/>
                </a:solidFill>
              </a:rPr>
              <a:t>Pszichoszociális</a:t>
            </a:r>
            <a:r>
              <a:rPr lang="hu-HU" sz="1400" dirty="0">
                <a:solidFill>
                  <a:srgbClr val="003399"/>
                </a:solidFill>
              </a:rPr>
              <a:t> kockázatok az egészségügyi és szociális ellátási ágazatban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hu-HU" sz="1400" dirty="0">
                <a:solidFill>
                  <a:srgbClr val="003399"/>
                </a:solidFill>
              </a:rPr>
              <a:t>A mentális egészség támogatása a munkahelyen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F2DE310-38D7-585F-D622-7027522F2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5884" y="4716910"/>
            <a:ext cx="4767254" cy="1703396"/>
          </a:xfrm>
          <a:prstGeom prst="rect">
            <a:avLst/>
          </a:prstGeom>
          <a:solidFill>
            <a:schemeClr val="lt1">
              <a:hueOff val="0"/>
              <a:satOff val="0"/>
              <a:lumOff val="0"/>
              <a:alpha val="68000"/>
            </a:schemeClr>
          </a:solidFill>
          <a:ln w="15875"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sz="1400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7EBC6C43-18BD-396C-936E-60060E29F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4080" y="4544479"/>
            <a:ext cx="4331279" cy="370957"/>
          </a:xfrm>
          <a:prstGeom prst="roundRect">
            <a:avLst/>
          </a:prstGeom>
          <a:solidFill>
            <a:srgbClr val="0033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80000"/>
              <a:hueOff val="348788"/>
              <a:satOff val="-51893"/>
              <a:lumOff val="36590"/>
              <a:alphaOff val="0"/>
            </a:schemeClr>
          </a:fillRef>
          <a:effectRef idx="0">
            <a:schemeClr val="accent2">
              <a:shade val="80000"/>
              <a:hueOff val="348788"/>
              <a:satOff val="-51893"/>
              <a:lumOff val="3659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sz="1400"/>
          </a:p>
        </p:txBody>
      </p:sp>
      <p:sp>
        <p:nvSpPr>
          <p:cNvPr id="50" name="Rectangle: Rounded Corners 14">
            <a:extLst>
              <a:ext uri="{FF2B5EF4-FFF2-40B4-BE49-F238E27FC236}">
                <a16:creationId xmlns:a16="http://schemas.microsoft.com/office/drawing/2014/main" id="{863FAD76-E4A9-C6C2-16DF-08003F2A8FF7}"/>
              </a:ext>
            </a:extLst>
          </p:cNvPr>
          <p:cNvSpPr txBox="1"/>
          <p:nvPr/>
        </p:nvSpPr>
        <p:spPr>
          <a:xfrm>
            <a:off x="881855" y="4562588"/>
            <a:ext cx="3676498" cy="33473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1290" tIns="0" rIns="161290" bIns="0" numCol="1" spcCol="1270" anchor="ctr" anchorCtr="0">
            <a:noAutofit/>
          </a:bodyPr>
          <a:lstStyle>
            <a:defPPr>
              <a:defRPr lang="en-US"/>
            </a:defPPr>
            <a:lvl1pPr>
              <a:defRPr sz="1400" b="0"/>
            </a:lvl1pPr>
          </a:lstStyle>
          <a:p>
            <a:r>
              <a:rPr lang="hu-HU" sz="1800">
                <a:solidFill>
                  <a:schemeClr val="bg1"/>
                </a:solidFill>
              </a:rPr>
              <a:t>Részvétel a kampányban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68BF147-1544-3048-5943-4AF3FAE4E94E}"/>
              </a:ext>
            </a:extLst>
          </p:cNvPr>
          <p:cNvSpPr txBox="1"/>
          <p:nvPr/>
        </p:nvSpPr>
        <p:spPr>
          <a:xfrm>
            <a:off x="886924" y="4932848"/>
            <a:ext cx="43312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863" indent="-169863">
              <a:buFont typeface="Arial" panose="020B0604020202020204" pitchFamily="34" charset="0"/>
              <a:buChar char="•"/>
            </a:pPr>
            <a:r>
              <a:rPr lang="hu-HU" sz="1600">
                <a:solidFill>
                  <a:srgbClr val="003399"/>
                </a:solidFill>
              </a:rPr>
              <a:t>Az EU-OSHA hálózata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hu-HU" sz="1600">
                <a:solidFill>
                  <a:srgbClr val="003399"/>
                </a:solidFill>
              </a:rPr>
              <a:t>Kampányanyagok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hu-HU" sz="1600">
                <a:solidFill>
                  <a:srgbClr val="003399"/>
                </a:solidFill>
              </a:rPr>
              <a:t>Eszköztár és digitális népszerűsítés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hu-HU" sz="1600">
                <a:solidFill>
                  <a:srgbClr val="003399"/>
                </a:solidFill>
              </a:rPr>
              <a:t>Hogyan vehet részt a kampányban?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hu-HU" sz="1600">
                <a:solidFill>
                  <a:srgbClr val="003399"/>
                </a:solidFill>
              </a:rPr>
              <a:t>Folyamatosan tájékozódjon a kampányról</a:t>
            </a:r>
          </a:p>
        </p:txBody>
      </p:sp>
    </p:spTree>
    <p:extLst>
      <p:ext uri="{BB962C8B-B14F-4D97-AF65-F5344CB8AC3E}">
        <p14:creationId xmlns:p14="http://schemas.microsoft.com/office/powerpoint/2010/main" val="3914029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476B4-2154-C1CD-6056-5EC8C50BA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874" y="149854"/>
            <a:ext cx="10764252" cy="744379"/>
          </a:xfrm>
        </p:spPr>
        <p:txBody>
          <a:bodyPr/>
          <a:lstStyle/>
          <a:p>
            <a:pPr algn="just"/>
            <a:r>
              <a:rPr lang="hu-HU" dirty="0"/>
              <a:t>A teljes kép: a mentális egészség alakítja a mindennapi életet és a munkavégzést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464B1F-EE39-B4A3-E800-20E0EE303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74" y="1923060"/>
            <a:ext cx="2062030" cy="2339507"/>
          </a:xfrm>
          <a:prstGeom prst="rect">
            <a:avLst/>
          </a:prstGeom>
        </p:spPr>
      </p:pic>
      <p:sp>
        <p:nvSpPr>
          <p:cNvPr id="5" name="Speech Bubble: Rectangle 5">
            <a:extLst>
              <a:ext uri="{FF2B5EF4-FFF2-40B4-BE49-F238E27FC236}">
                <a16:creationId xmlns:a16="http://schemas.microsoft.com/office/drawing/2014/main" id="{7AE505FB-50ED-6148-4A89-3427126BCE9C}"/>
              </a:ext>
            </a:extLst>
          </p:cNvPr>
          <p:cNvSpPr/>
          <p:nvPr/>
        </p:nvSpPr>
        <p:spPr>
          <a:xfrm>
            <a:off x="2906914" y="1684421"/>
            <a:ext cx="8438025" cy="744380"/>
          </a:xfrm>
          <a:custGeom>
            <a:avLst/>
            <a:gdLst>
              <a:gd name="csX0" fmla="*/ 0 w 5727562"/>
              <a:gd name="csY0" fmla="*/ 0 h 741987"/>
              <a:gd name="csX1" fmla="*/ 954594 w 5727562"/>
              <a:gd name="csY1" fmla="*/ 0 h 741987"/>
              <a:gd name="csX2" fmla="*/ 954594 w 5727562"/>
              <a:gd name="csY2" fmla="*/ 0 h 741987"/>
              <a:gd name="csX3" fmla="*/ 2386484 w 5727562"/>
              <a:gd name="csY3" fmla="*/ 0 h 741987"/>
              <a:gd name="csX4" fmla="*/ 5727562 w 5727562"/>
              <a:gd name="csY4" fmla="*/ 0 h 741987"/>
              <a:gd name="csX5" fmla="*/ 5727562 w 5727562"/>
              <a:gd name="csY5" fmla="*/ 432826 h 741987"/>
              <a:gd name="csX6" fmla="*/ 5727562 w 5727562"/>
              <a:gd name="csY6" fmla="*/ 432826 h 741987"/>
              <a:gd name="csX7" fmla="*/ 5727562 w 5727562"/>
              <a:gd name="csY7" fmla="*/ 618323 h 741987"/>
              <a:gd name="csX8" fmla="*/ 5727562 w 5727562"/>
              <a:gd name="csY8" fmla="*/ 741987 h 741987"/>
              <a:gd name="csX9" fmla="*/ 2386484 w 5727562"/>
              <a:gd name="csY9" fmla="*/ 741987 h 741987"/>
              <a:gd name="csX10" fmla="*/ 954594 w 5727562"/>
              <a:gd name="csY10" fmla="*/ 741987 h 741987"/>
              <a:gd name="csX11" fmla="*/ 954594 w 5727562"/>
              <a:gd name="csY11" fmla="*/ 741987 h 741987"/>
              <a:gd name="csX12" fmla="*/ 0 w 5727562"/>
              <a:gd name="csY12" fmla="*/ 741987 h 741987"/>
              <a:gd name="csX13" fmla="*/ 0 w 5727562"/>
              <a:gd name="csY13" fmla="*/ 618323 h 741987"/>
              <a:gd name="csX14" fmla="*/ -274751 w 5727562"/>
              <a:gd name="csY14" fmla="*/ 668686 h 741987"/>
              <a:gd name="csX15" fmla="*/ 0 w 5727562"/>
              <a:gd name="csY15" fmla="*/ 432826 h 741987"/>
              <a:gd name="csX16" fmla="*/ 0 w 5727562"/>
              <a:gd name="csY16" fmla="*/ 0 h 741987"/>
              <a:gd name="csX0" fmla="*/ 274751 w 6002313"/>
              <a:gd name="csY0" fmla="*/ 0 h 741987"/>
              <a:gd name="csX1" fmla="*/ 1229345 w 6002313"/>
              <a:gd name="csY1" fmla="*/ 0 h 741987"/>
              <a:gd name="csX2" fmla="*/ 1229345 w 6002313"/>
              <a:gd name="csY2" fmla="*/ 0 h 741987"/>
              <a:gd name="csX3" fmla="*/ 2661235 w 6002313"/>
              <a:gd name="csY3" fmla="*/ 0 h 741987"/>
              <a:gd name="csX4" fmla="*/ 6002313 w 6002313"/>
              <a:gd name="csY4" fmla="*/ 0 h 741987"/>
              <a:gd name="csX5" fmla="*/ 6002313 w 6002313"/>
              <a:gd name="csY5" fmla="*/ 432826 h 741987"/>
              <a:gd name="csX6" fmla="*/ 6002313 w 6002313"/>
              <a:gd name="csY6" fmla="*/ 432826 h 741987"/>
              <a:gd name="csX7" fmla="*/ 6002313 w 6002313"/>
              <a:gd name="csY7" fmla="*/ 618323 h 741987"/>
              <a:gd name="csX8" fmla="*/ 6002313 w 6002313"/>
              <a:gd name="csY8" fmla="*/ 741987 h 741987"/>
              <a:gd name="csX9" fmla="*/ 2661235 w 6002313"/>
              <a:gd name="csY9" fmla="*/ 741987 h 741987"/>
              <a:gd name="csX10" fmla="*/ 1229345 w 6002313"/>
              <a:gd name="csY10" fmla="*/ 741987 h 741987"/>
              <a:gd name="csX11" fmla="*/ 1229345 w 6002313"/>
              <a:gd name="csY11" fmla="*/ 741987 h 741987"/>
              <a:gd name="csX12" fmla="*/ 274751 w 6002313"/>
              <a:gd name="csY12" fmla="*/ 741987 h 741987"/>
              <a:gd name="csX13" fmla="*/ 274751 w 6002313"/>
              <a:gd name="csY13" fmla="*/ 618323 h 741987"/>
              <a:gd name="csX14" fmla="*/ 0 w 6002313"/>
              <a:gd name="csY14" fmla="*/ 668686 h 741987"/>
              <a:gd name="csX15" fmla="*/ 274751 w 6002313"/>
              <a:gd name="csY15" fmla="*/ 280426 h 741987"/>
              <a:gd name="csX16" fmla="*/ 274751 w 6002313"/>
              <a:gd name="csY16" fmla="*/ 0 h 7419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6002313" h="741987">
                <a:moveTo>
                  <a:pt x="274751" y="0"/>
                </a:moveTo>
                <a:lnTo>
                  <a:pt x="1229345" y="0"/>
                </a:lnTo>
                <a:lnTo>
                  <a:pt x="1229345" y="0"/>
                </a:lnTo>
                <a:lnTo>
                  <a:pt x="2661235" y="0"/>
                </a:lnTo>
                <a:lnTo>
                  <a:pt x="6002313" y="0"/>
                </a:lnTo>
                <a:lnTo>
                  <a:pt x="6002313" y="432826"/>
                </a:lnTo>
                <a:lnTo>
                  <a:pt x="6002313" y="432826"/>
                </a:lnTo>
                <a:lnTo>
                  <a:pt x="6002313" y="618323"/>
                </a:lnTo>
                <a:lnTo>
                  <a:pt x="6002313" y="741987"/>
                </a:lnTo>
                <a:lnTo>
                  <a:pt x="2661235" y="741987"/>
                </a:lnTo>
                <a:lnTo>
                  <a:pt x="1229345" y="741987"/>
                </a:lnTo>
                <a:lnTo>
                  <a:pt x="1229345" y="741987"/>
                </a:lnTo>
                <a:lnTo>
                  <a:pt x="274751" y="741987"/>
                </a:lnTo>
                <a:lnTo>
                  <a:pt x="274751" y="618323"/>
                </a:lnTo>
                <a:lnTo>
                  <a:pt x="0" y="668686"/>
                </a:lnTo>
                <a:lnTo>
                  <a:pt x="274751" y="280426"/>
                </a:lnTo>
                <a:lnTo>
                  <a:pt x="274751" y="0"/>
                </a:lnTo>
                <a:close/>
              </a:path>
            </a:pathLst>
          </a:cu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1520" rtlCol="0" anchor="ctr"/>
          <a:lstStyle/>
          <a:p>
            <a:pPr lvl="0"/>
            <a:r>
              <a:rPr lang="hu-HU" sz="2000" b="1" dirty="0">
                <a:solidFill>
                  <a:schemeClr val="tx2"/>
                </a:solidFill>
              </a:rPr>
              <a:t>A mentális egészséget a mindennapi élet alakítja, beleértve a munkavégzést is!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12E9181-8079-E827-80EB-F819444B4416}"/>
              </a:ext>
            </a:extLst>
          </p:cNvPr>
          <p:cNvSpPr txBox="1">
            <a:spLocks/>
          </p:cNvSpPr>
          <p:nvPr/>
        </p:nvSpPr>
        <p:spPr>
          <a:xfrm>
            <a:off x="3272256" y="2670100"/>
            <a:ext cx="8072684" cy="3230970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 algn="just">
              <a:spcAft>
                <a:spcPts val="600"/>
              </a:spcAft>
            </a:pPr>
            <a:r>
              <a:rPr lang="hu-HU" dirty="0"/>
              <a:t>A munkavégzés hozzájárulhat a mentális egészség megőrzéséhez</a:t>
            </a:r>
            <a:r>
              <a:rPr lang="hu-HU" b="0" dirty="0"/>
              <a:t>, mivel célt, rendszert és társas kapcsolatokat biztosít,</a:t>
            </a:r>
            <a:r>
              <a:rPr lang="es-ES" b="0" dirty="0"/>
              <a:t> </a:t>
            </a:r>
            <a:r>
              <a:rPr lang="hu-HU" dirty="0"/>
              <a:t>amennyiben</a:t>
            </a:r>
            <a:r>
              <a:rPr lang="hu-HU" b="0" dirty="0"/>
              <a:t> </a:t>
            </a:r>
            <a:r>
              <a:rPr lang="hu-HU" dirty="0"/>
              <a:t>jól megtervezett</a:t>
            </a:r>
            <a:r>
              <a:rPr lang="hu-HU" b="0" dirty="0"/>
              <a:t> és </a:t>
            </a:r>
            <a:r>
              <a:rPr lang="hu-HU" dirty="0"/>
              <a:t>támogató jellegű</a:t>
            </a:r>
            <a:r>
              <a:rPr lang="hu-HU" b="0" dirty="0"/>
              <a:t>.</a:t>
            </a:r>
          </a:p>
          <a:p>
            <a:pPr marL="233363" indent="-233363" algn="just">
              <a:spcAft>
                <a:spcPts val="600"/>
              </a:spcAft>
            </a:pPr>
            <a:r>
              <a:rPr lang="hu-HU" dirty="0"/>
              <a:t>A munkahelyi pszichoszociális kockázatok</a:t>
            </a:r>
            <a:r>
              <a:rPr lang="hu-HU" b="0" dirty="0"/>
              <a:t>, – mint például az egymásnak ellentmondó elvárások, a zaklatás vagy a</a:t>
            </a:r>
            <a:r>
              <a:rPr lang="es-ES" b="0" dirty="0"/>
              <a:t> </a:t>
            </a:r>
            <a:r>
              <a:rPr lang="hu-HU" b="0" dirty="0">
                <a:solidFill>
                  <a:schemeClr val="accent1">
                    <a:lumMod val="75000"/>
                  </a:schemeClr>
                </a:solidFill>
              </a:rPr>
              <a:t>folyamatosan magas munkaterhelés </a:t>
            </a:r>
            <a:r>
              <a:rPr lang="hu-HU" b="0" dirty="0"/>
              <a:t>– alááshatják ezt a hatást. </a:t>
            </a:r>
          </a:p>
          <a:p>
            <a:pPr marL="233363" indent="-233363" algn="just">
              <a:spcAft>
                <a:spcPts val="600"/>
              </a:spcAft>
            </a:pPr>
            <a:r>
              <a:rPr lang="hu-HU" dirty="0"/>
              <a:t>Azonosításuk</a:t>
            </a:r>
            <a:r>
              <a:rPr lang="hu-HU" b="0" dirty="0"/>
              <a:t>, </a:t>
            </a:r>
            <a:r>
              <a:rPr lang="hu-HU" dirty="0"/>
              <a:t>kezelésük</a:t>
            </a:r>
            <a:r>
              <a:rPr lang="hu-HU" b="0" dirty="0"/>
              <a:t> és </a:t>
            </a:r>
            <a:r>
              <a:rPr lang="hu-HU" dirty="0"/>
              <a:t>megelőzésük hiányában</a:t>
            </a:r>
            <a:r>
              <a:rPr lang="hu-HU" b="0" dirty="0"/>
              <a:t> ezek a </a:t>
            </a:r>
            <a:r>
              <a:rPr lang="hu-HU" dirty="0"/>
              <a:t>kockázatok</a:t>
            </a:r>
            <a:r>
              <a:rPr lang="hu-HU" b="0" dirty="0"/>
              <a:t> számos </a:t>
            </a:r>
            <a:r>
              <a:rPr lang="hu-HU" dirty="0"/>
              <a:t>jelentős egészségi problémához</a:t>
            </a:r>
            <a:r>
              <a:rPr lang="hu-HU" b="0" dirty="0"/>
              <a:t>, például kiégéshez, depresszióhoz, szorongáshoz és egyéb problémákhoz vezethetnek. </a:t>
            </a:r>
          </a:p>
        </p:txBody>
      </p:sp>
    </p:spTree>
    <p:extLst>
      <p:ext uri="{BB962C8B-B14F-4D97-AF65-F5344CB8AC3E}">
        <p14:creationId xmlns:p14="http://schemas.microsoft.com/office/powerpoint/2010/main" val="975932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DE0424F-6E04-3554-5CEE-4B2CA78AC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131" y="2685413"/>
            <a:ext cx="3236976" cy="1901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543452-7C4E-52BA-11FF-DA54F4541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teljes </a:t>
            </a:r>
            <a:r>
              <a:rPr lang="hu-HU">
                <a:solidFill>
                  <a:srgbClr val="003399"/>
                </a:solidFill>
              </a:rPr>
              <a:t>kép: </a:t>
            </a:r>
            <a:r>
              <a:rPr lang="hu-HU"/>
              <a:t>mi forog kockán?</a:t>
            </a:r>
          </a:p>
        </p:txBody>
      </p:sp>
      <p:sp>
        <p:nvSpPr>
          <p:cNvPr id="5" name="Speech Bubble: Rectangle 6">
            <a:extLst>
              <a:ext uri="{FF2B5EF4-FFF2-40B4-BE49-F238E27FC236}">
                <a16:creationId xmlns:a16="http://schemas.microsoft.com/office/drawing/2014/main" id="{EC1C5D48-D0FF-59D4-6722-C3A607640121}"/>
              </a:ext>
            </a:extLst>
          </p:cNvPr>
          <p:cNvSpPr/>
          <p:nvPr/>
        </p:nvSpPr>
        <p:spPr>
          <a:xfrm>
            <a:off x="797344" y="1846216"/>
            <a:ext cx="10326063" cy="1056009"/>
          </a:xfrm>
          <a:custGeom>
            <a:avLst/>
            <a:gdLst>
              <a:gd name="csX0" fmla="*/ 0 w 10326063"/>
              <a:gd name="csY0" fmla="*/ 0 h 847001"/>
              <a:gd name="csX1" fmla="*/ 1721011 w 10326063"/>
              <a:gd name="csY1" fmla="*/ 0 h 847001"/>
              <a:gd name="csX2" fmla="*/ 1721011 w 10326063"/>
              <a:gd name="csY2" fmla="*/ 0 h 847001"/>
              <a:gd name="csX3" fmla="*/ 4302526 w 10326063"/>
              <a:gd name="csY3" fmla="*/ 0 h 847001"/>
              <a:gd name="csX4" fmla="*/ 10326063 w 10326063"/>
              <a:gd name="csY4" fmla="*/ 0 h 847001"/>
              <a:gd name="csX5" fmla="*/ 10326063 w 10326063"/>
              <a:gd name="csY5" fmla="*/ 494084 h 847001"/>
              <a:gd name="csX6" fmla="*/ 10326063 w 10326063"/>
              <a:gd name="csY6" fmla="*/ 494084 h 847001"/>
              <a:gd name="csX7" fmla="*/ 10326063 w 10326063"/>
              <a:gd name="csY7" fmla="*/ 705834 h 847001"/>
              <a:gd name="csX8" fmla="*/ 10326063 w 10326063"/>
              <a:gd name="csY8" fmla="*/ 847001 h 847001"/>
              <a:gd name="csX9" fmla="*/ 4302526 w 10326063"/>
              <a:gd name="csY9" fmla="*/ 847001 h 847001"/>
              <a:gd name="csX10" fmla="*/ 2714515 w 10326063"/>
              <a:gd name="csY10" fmla="*/ 1169183 h 847001"/>
              <a:gd name="csX11" fmla="*/ 1721011 w 10326063"/>
              <a:gd name="csY11" fmla="*/ 847001 h 847001"/>
              <a:gd name="csX12" fmla="*/ 0 w 10326063"/>
              <a:gd name="csY12" fmla="*/ 847001 h 847001"/>
              <a:gd name="csX13" fmla="*/ 0 w 10326063"/>
              <a:gd name="csY13" fmla="*/ 705834 h 847001"/>
              <a:gd name="csX14" fmla="*/ 0 w 10326063"/>
              <a:gd name="csY14" fmla="*/ 494084 h 847001"/>
              <a:gd name="csX15" fmla="*/ 0 w 10326063"/>
              <a:gd name="csY15" fmla="*/ 494084 h 847001"/>
              <a:gd name="csX16" fmla="*/ 0 w 10326063"/>
              <a:gd name="csY16" fmla="*/ 0 h 847001"/>
              <a:gd name="csX0" fmla="*/ 0 w 10326063"/>
              <a:gd name="csY0" fmla="*/ 0 h 1169183"/>
              <a:gd name="csX1" fmla="*/ 1721011 w 10326063"/>
              <a:gd name="csY1" fmla="*/ 0 h 1169183"/>
              <a:gd name="csX2" fmla="*/ 1721011 w 10326063"/>
              <a:gd name="csY2" fmla="*/ 0 h 1169183"/>
              <a:gd name="csX3" fmla="*/ 4302526 w 10326063"/>
              <a:gd name="csY3" fmla="*/ 0 h 1169183"/>
              <a:gd name="csX4" fmla="*/ 10326063 w 10326063"/>
              <a:gd name="csY4" fmla="*/ 0 h 1169183"/>
              <a:gd name="csX5" fmla="*/ 10326063 w 10326063"/>
              <a:gd name="csY5" fmla="*/ 494084 h 1169183"/>
              <a:gd name="csX6" fmla="*/ 10326063 w 10326063"/>
              <a:gd name="csY6" fmla="*/ 494084 h 1169183"/>
              <a:gd name="csX7" fmla="*/ 10326063 w 10326063"/>
              <a:gd name="csY7" fmla="*/ 705834 h 1169183"/>
              <a:gd name="csX8" fmla="*/ 10326063 w 10326063"/>
              <a:gd name="csY8" fmla="*/ 847001 h 1169183"/>
              <a:gd name="csX9" fmla="*/ 2743692 w 10326063"/>
              <a:gd name="csY9" fmla="*/ 864418 h 1169183"/>
              <a:gd name="csX10" fmla="*/ 2714515 w 10326063"/>
              <a:gd name="csY10" fmla="*/ 1169183 h 1169183"/>
              <a:gd name="csX11" fmla="*/ 1721011 w 10326063"/>
              <a:gd name="csY11" fmla="*/ 847001 h 1169183"/>
              <a:gd name="csX12" fmla="*/ 0 w 10326063"/>
              <a:gd name="csY12" fmla="*/ 847001 h 1169183"/>
              <a:gd name="csX13" fmla="*/ 0 w 10326063"/>
              <a:gd name="csY13" fmla="*/ 705834 h 1169183"/>
              <a:gd name="csX14" fmla="*/ 0 w 10326063"/>
              <a:gd name="csY14" fmla="*/ 494084 h 1169183"/>
              <a:gd name="csX15" fmla="*/ 0 w 10326063"/>
              <a:gd name="csY15" fmla="*/ 494084 h 1169183"/>
              <a:gd name="csX16" fmla="*/ 0 w 10326063"/>
              <a:gd name="csY16" fmla="*/ 0 h 1169183"/>
              <a:gd name="csX0" fmla="*/ 0 w 10326063"/>
              <a:gd name="csY0" fmla="*/ 0 h 1125818"/>
              <a:gd name="csX1" fmla="*/ 1721011 w 10326063"/>
              <a:gd name="csY1" fmla="*/ 0 h 1125818"/>
              <a:gd name="csX2" fmla="*/ 1721011 w 10326063"/>
              <a:gd name="csY2" fmla="*/ 0 h 1125818"/>
              <a:gd name="csX3" fmla="*/ 4302526 w 10326063"/>
              <a:gd name="csY3" fmla="*/ 0 h 1125818"/>
              <a:gd name="csX4" fmla="*/ 10326063 w 10326063"/>
              <a:gd name="csY4" fmla="*/ 0 h 1125818"/>
              <a:gd name="csX5" fmla="*/ 10326063 w 10326063"/>
              <a:gd name="csY5" fmla="*/ 494084 h 1125818"/>
              <a:gd name="csX6" fmla="*/ 10326063 w 10326063"/>
              <a:gd name="csY6" fmla="*/ 494084 h 1125818"/>
              <a:gd name="csX7" fmla="*/ 10326063 w 10326063"/>
              <a:gd name="csY7" fmla="*/ 705834 h 1125818"/>
              <a:gd name="csX8" fmla="*/ 10326063 w 10326063"/>
              <a:gd name="csY8" fmla="*/ 847001 h 1125818"/>
              <a:gd name="csX9" fmla="*/ 2743692 w 10326063"/>
              <a:gd name="csY9" fmla="*/ 864418 h 1125818"/>
              <a:gd name="csX10" fmla="*/ 2428268 w 10326063"/>
              <a:gd name="csY10" fmla="*/ 1125818 h 1125818"/>
              <a:gd name="csX11" fmla="*/ 1721011 w 10326063"/>
              <a:gd name="csY11" fmla="*/ 847001 h 1125818"/>
              <a:gd name="csX12" fmla="*/ 0 w 10326063"/>
              <a:gd name="csY12" fmla="*/ 847001 h 1125818"/>
              <a:gd name="csX13" fmla="*/ 0 w 10326063"/>
              <a:gd name="csY13" fmla="*/ 705834 h 1125818"/>
              <a:gd name="csX14" fmla="*/ 0 w 10326063"/>
              <a:gd name="csY14" fmla="*/ 494084 h 1125818"/>
              <a:gd name="csX15" fmla="*/ 0 w 10326063"/>
              <a:gd name="csY15" fmla="*/ 494084 h 1125818"/>
              <a:gd name="csX16" fmla="*/ 0 w 10326063"/>
              <a:gd name="csY16" fmla="*/ 0 h 1125818"/>
              <a:gd name="csX0" fmla="*/ 0 w 10326063"/>
              <a:gd name="csY0" fmla="*/ 0 h 1125818"/>
              <a:gd name="csX1" fmla="*/ 1721011 w 10326063"/>
              <a:gd name="csY1" fmla="*/ 0 h 1125818"/>
              <a:gd name="csX2" fmla="*/ 1721011 w 10326063"/>
              <a:gd name="csY2" fmla="*/ 0 h 1125818"/>
              <a:gd name="csX3" fmla="*/ 4302526 w 10326063"/>
              <a:gd name="csY3" fmla="*/ 0 h 1125818"/>
              <a:gd name="csX4" fmla="*/ 10326063 w 10326063"/>
              <a:gd name="csY4" fmla="*/ 0 h 1125818"/>
              <a:gd name="csX5" fmla="*/ 10326063 w 10326063"/>
              <a:gd name="csY5" fmla="*/ 494084 h 1125818"/>
              <a:gd name="csX6" fmla="*/ 10326063 w 10326063"/>
              <a:gd name="csY6" fmla="*/ 494084 h 1125818"/>
              <a:gd name="csX7" fmla="*/ 10326063 w 10326063"/>
              <a:gd name="csY7" fmla="*/ 705834 h 1125818"/>
              <a:gd name="csX8" fmla="*/ 10326063 w 10326063"/>
              <a:gd name="csY8" fmla="*/ 847001 h 1125818"/>
              <a:gd name="csX9" fmla="*/ 2743692 w 10326063"/>
              <a:gd name="csY9" fmla="*/ 864418 h 1125818"/>
              <a:gd name="csX10" fmla="*/ 2428268 w 10326063"/>
              <a:gd name="csY10" fmla="*/ 1125818 h 1125818"/>
              <a:gd name="csX11" fmla="*/ 1196225 w 10326063"/>
              <a:gd name="csY11" fmla="*/ 847001 h 1125818"/>
              <a:gd name="csX12" fmla="*/ 0 w 10326063"/>
              <a:gd name="csY12" fmla="*/ 847001 h 1125818"/>
              <a:gd name="csX13" fmla="*/ 0 w 10326063"/>
              <a:gd name="csY13" fmla="*/ 705834 h 1125818"/>
              <a:gd name="csX14" fmla="*/ 0 w 10326063"/>
              <a:gd name="csY14" fmla="*/ 494084 h 1125818"/>
              <a:gd name="csX15" fmla="*/ 0 w 10326063"/>
              <a:gd name="csY15" fmla="*/ 494084 h 1125818"/>
              <a:gd name="csX16" fmla="*/ 0 w 10326063"/>
              <a:gd name="csY16" fmla="*/ 0 h 1125818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2743692 w 10326063"/>
              <a:gd name="csY9" fmla="*/ 864418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686169 w 10326063"/>
              <a:gd name="csY9" fmla="*/ 881763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654364 w 10326063"/>
              <a:gd name="csY9" fmla="*/ 881763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797487 w 10326063"/>
              <a:gd name="csY9" fmla="*/ 873089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151837"/>
              <a:gd name="csX1" fmla="*/ 1721011 w 10326063"/>
              <a:gd name="csY1" fmla="*/ 0 h 1151837"/>
              <a:gd name="csX2" fmla="*/ 1721011 w 10326063"/>
              <a:gd name="csY2" fmla="*/ 0 h 1151837"/>
              <a:gd name="csX3" fmla="*/ 4302526 w 10326063"/>
              <a:gd name="csY3" fmla="*/ 0 h 1151837"/>
              <a:gd name="csX4" fmla="*/ 10326063 w 10326063"/>
              <a:gd name="csY4" fmla="*/ 0 h 1151837"/>
              <a:gd name="csX5" fmla="*/ 10326063 w 10326063"/>
              <a:gd name="csY5" fmla="*/ 494084 h 1151837"/>
              <a:gd name="csX6" fmla="*/ 10326063 w 10326063"/>
              <a:gd name="csY6" fmla="*/ 494084 h 1151837"/>
              <a:gd name="csX7" fmla="*/ 10326063 w 10326063"/>
              <a:gd name="csY7" fmla="*/ 705834 h 1151837"/>
              <a:gd name="csX8" fmla="*/ 10326063 w 10326063"/>
              <a:gd name="csY8" fmla="*/ 847001 h 1151837"/>
              <a:gd name="csX9" fmla="*/ 1797487 w 10326063"/>
              <a:gd name="csY9" fmla="*/ 873089 h 1151837"/>
              <a:gd name="csX10" fmla="*/ 1855774 w 10326063"/>
              <a:gd name="csY10" fmla="*/ 1151837 h 1151837"/>
              <a:gd name="csX11" fmla="*/ 1196225 w 10326063"/>
              <a:gd name="csY11" fmla="*/ 847001 h 1151837"/>
              <a:gd name="csX12" fmla="*/ 0 w 10326063"/>
              <a:gd name="csY12" fmla="*/ 847001 h 1151837"/>
              <a:gd name="csX13" fmla="*/ 0 w 10326063"/>
              <a:gd name="csY13" fmla="*/ 705834 h 1151837"/>
              <a:gd name="csX14" fmla="*/ 0 w 10326063"/>
              <a:gd name="csY14" fmla="*/ 494084 h 1151837"/>
              <a:gd name="csX15" fmla="*/ 0 w 10326063"/>
              <a:gd name="csY15" fmla="*/ 494084 h 1151837"/>
              <a:gd name="csX16" fmla="*/ 0 w 10326063"/>
              <a:gd name="csY16" fmla="*/ 0 h 11518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10326063" h="1151837">
                <a:moveTo>
                  <a:pt x="0" y="0"/>
                </a:moveTo>
                <a:lnTo>
                  <a:pt x="1721011" y="0"/>
                </a:lnTo>
                <a:lnTo>
                  <a:pt x="1721011" y="0"/>
                </a:lnTo>
                <a:lnTo>
                  <a:pt x="4302526" y="0"/>
                </a:lnTo>
                <a:lnTo>
                  <a:pt x="10326063" y="0"/>
                </a:lnTo>
                <a:lnTo>
                  <a:pt x="10326063" y="494084"/>
                </a:lnTo>
                <a:lnTo>
                  <a:pt x="10326063" y="494084"/>
                </a:lnTo>
                <a:lnTo>
                  <a:pt x="10326063" y="705834"/>
                </a:lnTo>
                <a:lnTo>
                  <a:pt x="10326063" y="847001"/>
                </a:lnTo>
                <a:lnTo>
                  <a:pt x="1797487" y="873089"/>
                </a:lnTo>
                <a:lnTo>
                  <a:pt x="1855774" y="1151837"/>
                </a:lnTo>
                <a:lnTo>
                  <a:pt x="1196225" y="847001"/>
                </a:lnTo>
                <a:lnTo>
                  <a:pt x="0" y="847001"/>
                </a:lnTo>
                <a:lnTo>
                  <a:pt x="0" y="705834"/>
                </a:lnTo>
                <a:lnTo>
                  <a:pt x="0" y="494084"/>
                </a:lnTo>
                <a:lnTo>
                  <a:pt x="0" y="494084"/>
                </a:lnTo>
                <a:lnTo>
                  <a:pt x="0" y="0"/>
                </a:lnTo>
                <a:close/>
              </a:path>
            </a:pathLst>
          </a:custGeom>
          <a:solidFill>
            <a:srgbClr val="A9DE4E"/>
          </a:solidFill>
          <a:ln w="25400"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tIns="182880" bIns="45720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hu-HU" sz="1800" b="1" dirty="0">
                <a:solidFill>
                  <a:schemeClr val="tx2"/>
                </a:solidFill>
              </a:rPr>
              <a:t>Az előrejelzések szerint a rossz mentális egészségi állapot az EU bruttó hazai termékét 2025 és 2050 között évente átlagosan 1,7%-kal fogja csökkenteni.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01E9CA7-DF0D-14A8-A3D5-87452D20EFB0}"/>
              </a:ext>
            </a:extLst>
          </p:cNvPr>
          <p:cNvSpPr txBox="1">
            <a:spLocks/>
          </p:cNvSpPr>
          <p:nvPr/>
        </p:nvSpPr>
        <p:spPr>
          <a:xfrm>
            <a:off x="4812632" y="3033494"/>
            <a:ext cx="6310775" cy="1957847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 algn="just">
              <a:spcAft>
                <a:spcPts val="600"/>
              </a:spcAft>
            </a:pPr>
            <a:r>
              <a:rPr lang="hu-HU" b="0" dirty="0"/>
              <a:t>Az európaiak körében egyre </a:t>
            </a:r>
            <a:r>
              <a:rPr lang="hu-HU" dirty="0"/>
              <a:t>gyakoribbak</a:t>
            </a:r>
            <a:r>
              <a:rPr lang="hu-HU" b="0" dirty="0"/>
              <a:t> a mentális egészséggel kapcsolatos problémák. </a:t>
            </a:r>
          </a:p>
          <a:p>
            <a:pPr marL="233363" indent="-233363" algn="just">
              <a:spcAft>
                <a:spcPts val="600"/>
              </a:spcAft>
            </a:pPr>
            <a:r>
              <a:rPr lang="hu-HU" b="0" dirty="0"/>
              <a:t>A mentális egészségi problémák </a:t>
            </a:r>
            <a:r>
              <a:rPr lang="hu-HU" dirty="0"/>
              <a:t>gazdasági veszteséget</a:t>
            </a:r>
            <a:r>
              <a:rPr lang="hu-HU" b="0" dirty="0"/>
              <a:t> jelentenek, amelynek fő okai a munkaerőpiaci részvétel csökkenése, a hiányzások számának növekedése és a betegen történő munkavégzés jelensége. </a:t>
            </a:r>
          </a:p>
        </p:txBody>
      </p:sp>
    </p:spTree>
    <p:extLst>
      <p:ext uri="{BB962C8B-B14F-4D97-AF65-F5344CB8AC3E}">
        <p14:creationId xmlns:p14="http://schemas.microsoft.com/office/powerpoint/2010/main" val="3549452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F9F9D-BAA6-DB92-8448-9FBF06337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teljes </a:t>
            </a:r>
            <a:r>
              <a:rPr lang="hu-HU">
                <a:solidFill>
                  <a:srgbClr val="003399"/>
                </a:solidFill>
              </a:rPr>
              <a:t>kép: </a:t>
            </a:r>
            <a:r>
              <a:rPr lang="hu-HU"/>
              <a:t>a munkavállalók nézőpontja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943F274-A5EE-534C-1EBE-8ABC061AF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062" y="1115999"/>
            <a:ext cx="10458863" cy="2218449"/>
          </a:xfrm>
        </p:spPr>
        <p:txBody>
          <a:bodyPr>
            <a:noAutofit/>
          </a:bodyPr>
          <a:lstStyle/>
          <a:p>
            <a:pPr marL="233363" indent="-233363" algn="just"/>
            <a:r>
              <a:rPr lang="hu-HU" b="0" dirty="0">
                <a:solidFill>
                  <a:srgbClr val="92D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munkavállalók körében végzett 2025-ös OSH </a:t>
            </a:r>
            <a:r>
              <a:rPr lang="hu-HU" b="0" dirty="0" err="1">
                <a:solidFill>
                  <a:srgbClr val="92D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Pulse</a:t>
            </a:r>
            <a:r>
              <a:rPr lang="hu-HU" b="0" dirty="0">
                <a:solidFill>
                  <a:srgbClr val="92D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felmérés</a:t>
            </a:r>
            <a:r>
              <a:rPr lang="hu-HU" dirty="0"/>
              <a:t> szerint az EU-ban 10 munkavállaló közül több mint 4 (44%) </a:t>
            </a:r>
            <a:r>
              <a:rPr lang="hu-HU" b="0" dirty="0"/>
              <a:t>számolt be arról, hogy </a:t>
            </a:r>
            <a:r>
              <a:rPr lang="hu-HU" dirty="0"/>
              <a:t>súlyos </a:t>
            </a:r>
            <a:r>
              <a:rPr lang="hu-HU" dirty="0" err="1"/>
              <a:t>időhány</a:t>
            </a:r>
            <a:r>
              <a:rPr lang="hu-HU" dirty="0"/>
              <a:t> mellett kell dolgoznia</a:t>
            </a:r>
            <a:r>
              <a:rPr lang="hu-HU" b="0" dirty="0"/>
              <a:t> vagy </a:t>
            </a:r>
            <a:r>
              <a:rPr lang="hu-HU" dirty="0"/>
              <a:t>túlterhelt</a:t>
            </a:r>
            <a:r>
              <a:rPr lang="hu-HU" b="0" dirty="0"/>
              <a:t>.</a:t>
            </a:r>
          </a:p>
          <a:p>
            <a:pPr marL="233363" indent="-233363" algn="just"/>
            <a:endParaRPr lang="hu-HU" dirty="0"/>
          </a:p>
          <a:p>
            <a:pPr marL="233363" indent="-233363" algn="just"/>
            <a:r>
              <a:rPr lang="hu-HU" dirty="0"/>
              <a:t>Sok munkavállaló nyilatkozta azt, hogy a munkája negatívan hat az egészségére:</a:t>
            </a:r>
          </a:p>
          <a:p>
            <a:pPr lvl="1" algn="just"/>
            <a:r>
              <a:rPr lang="hu-HU" dirty="0">
                <a:solidFill>
                  <a:schemeClr val="tx2"/>
                </a:solidFill>
              </a:rPr>
              <a:t>a munkavállalók 37%-a érez általános fáradtságot. </a:t>
            </a:r>
          </a:p>
          <a:p>
            <a:pPr lvl="1" algn="just"/>
            <a:r>
              <a:rPr lang="hu-HU" dirty="0">
                <a:solidFill>
                  <a:schemeClr val="tx2"/>
                </a:solidFill>
              </a:rPr>
              <a:t>a munkavállalók 29%-a tapasztal stresszt, depressziót vagy szorongást</a:t>
            </a:r>
            <a:r>
              <a:rPr lang="hu-HU" dirty="0"/>
              <a:t>.</a:t>
            </a:r>
          </a:p>
          <a:p>
            <a:pPr marL="0" indent="0">
              <a:buNone/>
            </a:pPr>
            <a:br>
              <a:rPr lang="hu-HU" dirty="0"/>
            </a:br>
            <a:endParaRPr lang="hu-HU" dirty="0"/>
          </a:p>
        </p:txBody>
      </p:sp>
      <p:grpSp>
        <p:nvGrpSpPr>
          <p:cNvPr id="11" name="Group 10" descr="Fénykép egy irodai munkavállalóról, aki egy íróasztalnál ül, és homlokát ráncolva dokumentumokat olvas. Bal oldalán egy muppet látható, aki különböző digitális ikonokkal, – például papírlappal, kérdőjellel, grafikonokkal, órával – zsonglőrködik, jelezve ezzel a súlyos időhiányt és a nagy munkaterhelést.  ">
            <a:extLst>
              <a:ext uri="{FF2B5EF4-FFF2-40B4-BE49-F238E27FC236}">
                <a16:creationId xmlns:a16="http://schemas.microsoft.com/office/drawing/2014/main" id="{1FA2A4BA-24EA-588B-6266-E1CE51C07E21}"/>
              </a:ext>
            </a:extLst>
          </p:cNvPr>
          <p:cNvGrpSpPr/>
          <p:nvPr/>
        </p:nvGrpSpPr>
        <p:grpSpPr>
          <a:xfrm>
            <a:off x="3709069" y="3334449"/>
            <a:ext cx="4511103" cy="2585584"/>
            <a:chOff x="3709069" y="3334449"/>
            <a:chExt cx="4511103" cy="2585584"/>
          </a:xfrm>
        </p:grpSpPr>
        <p:pic>
          <p:nvPicPr>
            <p:cNvPr id="9" name="Picture 8" descr="Fénykép egy irodai munkavállalóról, aki egy íróasztalnál ül, és homlokát ráncolva dokumentumokat olvas. Bal oldalán egy muppet látható, aki különböző digitális ikonokkal, – például papírlappal, kérdőjellel, grafikonokkal, órával – zsonglőrködik, jelezve ezzel a súlyos időhiányt és a nagy munkaterhelést.  ">
              <a:extLst>
                <a:ext uri="{FF2B5EF4-FFF2-40B4-BE49-F238E27FC236}">
                  <a16:creationId xmlns:a16="http://schemas.microsoft.com/office/drawing/2014/main" id="{85AF0D99-C6CD-7E8E-8DE4-1B852B335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9069" y="3334449"/>
              <a:ext cx="4511103" cy="258558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9D4436F-CAF0-C9F6-BA9A-8490A4DF8CE7}"/>
                </a:ext>
              </a:extLst>
            </p:cNvPr>
            <p:cNvSpPr txBox="1"/>
            <p:nvPr/>
          </p:nvSpPr>
          <p:spPr>
            <a:xfrm rot="16200000">
              <a:off x="7397570" y="5097431"/>
              <a:ext cx="1445149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u-HU" sz="700"/>
                <a:t>© Liubomir - stock.adobe.com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7474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0AB94-2F1F-3B5A-0F08-405D7D24C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hu-HU" dirty="0"/>
              <a:t>A teljes </a:t>
            </a:r>
            <a:r>
              <a:rPr lang="hu-HU" dirty="0">
                <a:solidFill>
                  <a:srgbClr val="003399"/>
                </a:solidFill>
              </a:rPr>
              <a:t>kép: </a:t>
            </a:r>
            <a:r>
              <a:rPr lang="hu-HU" dirty="0"/>
              <a:t>szervezeti vs. munkavállalói nézőpont -1- 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EE5EADB-861C-BCA7-607F-2180873881C7}"/>
              </a:ext>
            </a:extLst>
          </p:cNvPr>
          <p:cNvSpPr txBox="1"/>
          <p:nvPr/>
        </p:nvSpPr>
        <p:spPr>
          <a:xfrm>
            <a:off x="0" y="964898"/>
            <a:ext cx="10830163" cy="800219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hu-HU" sz="1800" b="1" dirty="0">
                <a:latin typeface="+mn-lt"/>
              </a:rPr>
              <a:t>Pszichoszociális kockázatok a munkahelyen: szervezetek kontra munkavállalók.</a:t>
            </a:r>
          </a:p>
          <a:p>
            <a:pPr algn="just"/>
            <a:r>
              <a:rPr lang="hu-HU" sz="1800" dirty="0">
                <a:latin typeface="+mn-lt"/>
              </a:rPr>
              <a:t>Hasonló minták, eltérő nézőpontok</a:t>
            </a:r>
            <a:r>
              <a:rPr lang="hu-HU" sz="1800" b="1" dirty="0">
                <a:latin typeface="+mn-lt"/>
              </a:rPr>
              <a:t> </a:t>
            </a:r>
          </a:p>
        </p:txBody>
      </p:sp>
      <p:grpSp>
        <p:nvGrpSpPr>
          <p:cNvPr id="3" name="Group 2" descr="Szervezetek és munkavállalók által tapasztalt időhiány szintjeit összehasonlító adatmező. Ezt félkörök és százalékos arányok jelzik. Szervezetek esetében az időhiány aránya 44 százalék, míg munkavállalók esetében 43 százalék. ">
            <a:extLst>
              <a:ext uri="{FF2B5EF4-FFF2-40B4-BE49-F238E27FC236}">
                <a16:creationId xmlns:a16="http://schemas.microsoft.com/office/drawing/2014/main" id="{4CB3070E-5865-7FEF-3107-073D336FB2E7}"/>
              </a:ext>
            </a:extLst>
          </p:cNvPr>
          <p:cNvGrpSpPr/>
          <p:nvPr/>
        </p:nvGrpSpPr>
        <p:grpSpPr>
          <a:xfrm>
            <a:off x="1230885" y="2017464"/>
            <a:ext cx="4542009" cy="2356922"/>
            <a:chOff x="874654" y="2168532"/>
            <a:chExt cx="4542009" cy="235692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E0FD3EB-BF9D-6730-BAD7-1A73B730BF91}"/>
                </a:ext>
              </a:extLst>
            </p:cNvPr>
            <p:cNvGrpSpPr/>
            <p:nvPr/>
          </p:nvGrpSpPr>
          <p:grpSpPr>
            <a:xfrm>
              <a:off x="875589" y="4220531"/>
              <a:ext cx="4541074" cy="304923"/>
              <a:chOff x="902464" y="4494345"/>
              <a:chExt cx="4541074" cy="304923"/>
            </a:xfrm>
          </p:grpSpPr>
          <p:sp>
            <p:nvSpPr>
              <p:cNvPr id="72" name="Rectangle: Top Corners Rounded 71">
                <a:extLst>
                  <a:ext uri="{FF2B5EF4-FFF2-40B4-BE49-F238E27FC236}">
                    <a16:creationId xmlns:a16="http://schemas.microsoft.com/office/drawing/2014/main" id="{B1F783A4-69C9-3F1A-0D75-A00C32CAB649}"/>
                  </a:ext>
                </a:extLst>
              </p:cNvPr>
              <p:cNvSpPr/>
              <p:nvPr/>
            </p:nvSpPr>
            <p:spPr>
              <a:xfrm rot="10800000">
                <a:off x="902464" y="4494345"/>
                <a:ext cx="4047185" cy="265121"/>
              </a:xfrm>
              <a:prstGeom prst="round2SameRect">
                <a:avLst>
                  <a:gd name="adj1" fmla="val 40351"/>
                  <a:gd name="adj2" fmla="val 0"/>
                </a:avLst>
              </a:prstGeom>
              <a:solidFill>
                <a:srgbClr val="DCE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" name="Content Placeholder 2">
                <a:extLst>
                  <a:ext uri="{FF2B5EF4-FFF2-40B4-BE49-F238E27FC236}">
                    <a16:creationId xmlns:a16="http://schemas.microsoft.com/office/drawing/2014/main" id="{CDFCF740-4B73-7F14-5958-8EEA91BA23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95412" y="4508968"/>
                <a:ext cx="4048126" cy="290300"/>
              </a:xfrm>
              <a:prstGeom prst="rect">
                <a:avLst/>
              </a:prstGeom>
            </p:spPr>
            <p:txBody>
              <a:bodyPr anchor="t">
                <a:noAutofit/>
              </a:bodyPr>
              <a:lstStyle>
                <a:lvl1pPr marL="251994" indent="-251994" algn="l" defTabSz="457189" rtl="0" eaLnBrk="1" latinLnBrk="0" hangingPunct="1">
                  <a:spcBef>
                    <a:spcPts val="600"/>
                  </a:spcBef>
                  <a:spcAft>
                    <a:spcPts val="0"/>
                  </a:spcAft>
                  <a:buClr>
                    <a:schemeClr val="tx2"/>
                  </a:buClr>
                  <a:buFont typeface="Wingdings" pitchFamily="2" charset="2"/>
                  <a:buChar char="§"/>
                  <a:defRPr sz="1800" b="1" i="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431989" indent="-179996" algn="l" defTabSz="457189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Font typeface="Arial" pitchFamily="34" charset="0"/>
                  <a:buChar char="•"/>
                  <a:defRPr sz="18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1985" indent="-179996" algn="l" defTabSz="457189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Font typeface="Arial" pitchFamily="34" charset="0"/>
                  <a:buChar char="−"/>
                  <a:defRPr sz="17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91980" indent="-179996" algn="l" defTabSz="457189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71976" indent="-179996" algn="l" defTabSz="457189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Font typeface="Arial" pitchFamily="34" charset="0"/>
                  <a:buChar char="−"/>
                  <a:defRPr sz="15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257719" indent="-285744" algn="l" defTabSz="457189" rtl="0" eaLnBrk="1" latinLnBrk="0" hangingPunct="1">
                  <a:spcBef>
                    <a:spcPts val="0"/>
                  </a:spcBef>
                  <a:buFont typeface="Arial" pitchFamily="34" charset="0"/>
                  <a:buChar char="•"/>
                  <a:defRPr sz="14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331967" indent="-179996" algn="l" defTabSz="457189" rtl="0" eaLnBrk="1" latinLnBrk="0" hangingPunct="1">
                  <a:spcBef>
                    <a:spcPts val="0"/>
                  </a:spcBef>
                  <a:buFont typeface="Arial" pitchFamily="34" charset="0"/>
                  <a:buChar char="−"/>
                  <a:defRPr sz="13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457189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457189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ts val="1200"/>
                  </a:spcBef>
                  <a:spcAft>
                    <a:spcPts val="600"/>
                  </a:spcAft>
                  <a:buNone/>
                </a:pPr>
                <a:r>
                  <a:rPr lang="hu-HU" sz="1000" i="1"/>
                  <a:t>Forrás: </a:t>
                </a:r>
                <a:r>
                  <a:rPr lang="hu-HU" sz="1000" b="0"/>
                  <a:t>2025-ös OSH Pulse, 2024-es ESENER, EU27</a:t>
                </a:r>
              </a:p>
            </p:txBody>
          </p:sp>
        </p:grpSp>
        <p:sp>
          <p:nvSpPr>
            <p:cNvPr id="31" name="Rectangle: Top Corners Rounded 30">
              <a:extLst>
                <a:ext uri="{FF2B5EF4-FFF2-40B4-BE49-F238E27FC236}">
                  <a16:creationId xmlns:a16="http://schemas.microsoft.com/office/drawing/2014/main" id="{9A6C7599-91BC-E7B5-BF27-43CED707F3E3}"/>
                </a:ext>
              </a:extLst>
            </p:cNvPr>
            <p:cNvSpPr/>
            <p:nvPr/>
          </p:nvSpPr>
          <p:spPr>
            <a:xfrm rot="10800000">
              <a:off x="874654" y="2437617"/>
              <a:ext cx="4048127" cy="2048036"/>
            </a:xfrm>
            <a:prstGeom prst="round2SameRect">
              <a:avLst>
                <a:gd name="adj1" fmla="val 5400"/>
                <a:gd name="adj2" fmla="val 0"/>
              </a:avLst>
            </a:prstGeom>
            <a:noFill/>
            <a:ln w="9525">
              <a:solidFill>
                <a:srgbClr val="E6471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22FC2E6-E53E-6F6A-77D2-D225EB5F11EB}"/>
                </a:ext>
              </a:extLst>
            </p:cNvPr>
            <p:cNvGrpSpPr/>
            <p:nvPr/>
          </p:nvGrpSpPr>
          <p:grpSpPr>
            <a:xfrm>
              <a:off x="2524383" y="2968547"/>
              <a:ext cx="585131" cy="1106036"/>
              <a:chOff x="2545648" y="3098072"/>
              <a:chExt cx="585131" cy="1106036"/>
            </a:xfrm>
          </p:grpSpPr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403F5680-8806-9570-1922-216E40EE24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0923" y="3098072"/>
                <a:ext cx="0" cy="1106036"/>
              </a:xfrm>
              <a:prstGeom prst="line">
                <a:avLst/>
              </a:prstGeom>
              <a:ln>
                <a:solidFill>
                  <a:schemeClr val="accent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Star: 12 Points 69">
                <a:extLst>
                  <a:ext uri="{FF2B5EF4-FFF2-40B4-BE49-F238E27FC236}">
                    <a16:creationId xmlns:a16="http://schemas.microsoft.com/office/drawing/2014/main" id="{109E387F-4030-FC90-7A85-89E24092DCBF}"/>
                  </a:ext>
                </a:extLst>
              </p:cNvPr>
              <p:cNvSpPr/>
              <p:nvPr/>
            </p:nvSpPr>
            <p:spPr>
              <a:xfrm>
                <a:off x="2545648" y="3374637"/>
                <a:ext cx="585131" cy="590550"/>
              </a:xfrm>
              <a:prstGeom prst="star12">
                <a:avLst>
                  <a:gd name="adj" fmla="val 39113"/>
                </a:avLst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hu-HU" sz="900" b="1" dirty="0"/>
                  <a:t>KONTRA</a:t>
                </a:r>
              </a:p>
            </p:txBody>
          </p:sp>
        </p:grpSp>
        <p:sp>
          <p:nvSpPr>
            <p:cNvPr id="36" name="Content Placeholder 2">
              <a:extLst>
                <a:ext uri="{FF2B5EF4-FFF2-40B4-BE49-F238E27FC236}">
                  <a16:creationId xmlns:a16="http://schemas.microsoft.com/office/drawing/2014/main" id="{F0CF0F9B-61E6-FF00-5CE9-92E9AAC91A7A}"/>
                </a:ext>
              </a:extLst>
            </p:cNvPr>
            <p:cNvSpPr txBox="1">
              <a:spLocks/>
            </p:cNvSpPr>
            <p:nvPr/>
          </p:nvSpPr>
          <p:spPr>
            <a:xfrm>
              <a:off x="986188" y="2748683"/>
              <a:ext cx="1705074" cy="459555"/>
            </a:xfrm>
            <a:prstGeom prst="rect">
              <a:avLst/>
            </a:prstGeom>
          </p:spPr>
          <p:txBody>
            <a:bodyPr anchor="t">
              <a:noAutofit/>
            </a:bodyPr>
            <a:lstStyle>
              <a:lvl1pPr marL="251994" indent="-251994" algn="l" defTabSz="457189" rtl="0" eaLnBrk="1" latinLnBrk="0" hangingPunct="1">
                <a:spcBef>
                  <a:spcPts val="600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800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31989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1985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17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91980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71976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15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57719" indent="-285744" algn="l" defTabSz="457189" rtl="0" eaLnBrk="1" latinLnBrk="0" hangingPunct="1">
                <a:spcBef>
                  <a:spcPts val="0"/>
                </a:spcBef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31967" indent="-179996" algn="l" defTabSz="457189" rtl="0" eaLnBrk="1" latinLnBrk="0" hangingPunct="1">
                <a:spcBef>
                  <a:spcPts val="0"/>
                </a:spcBef>
                <a:buFont typeface="Arial" pitchFamily="34" charset="0"/>
                <a:buChar char="−"/>
                <a:defRPr sz="13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457189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457189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1200"/>
                </a:spcBef>
                <a:spcAft>
                  <a:spcPts val="600"/>
                </a:spcAft>
                <a:buNone/>
              </a:pPr>
              <a:r>
                <a:rPr lang="hu-HU" sz="1400" dirty="0"/>
                <a:t>SZERVEZETEK</a:t>
              </a:r>
            </a:p>
          </p:txBody>
        </p:sp>
        <p:sp>
          <p:nvSpPr>
            <p:cNvPr id="47" name="Content Placeholder 2">
              <a:extLst>
                <a:ext uri="{FF2B5EF4-FFF2-40B4-BE49-F238E27FC236}">
                  <a16:creationId xmlns:a16="http://schemas.microsoft.com/office/drawing/2014/main" id="{63BD3E56-149F-3226-B9AE-5B99138F5F46}"/>
                </a:ext>
              </a:extLst>
            </p:cNvPr>
            <p:cNvSpPr txBox="1">
              <a:spLocks/>
            </p:cNvSpPr>
            <p:nvPr/>
          </p:nvSpPr>
          <p:spPr>
            <a:xfrm>
              <a:off x="2986946" y="2776816"/>
              <a:ext cx="1841826" cy="328849"/>
            </a:xfrm>
            <a:prstGeom prst="rect">
              <a:avLst/>
            </a:prstGeom>
            <a:noFill/>
          </p:spPr>
          <p:txBody>
            <a:bodyPr anchor="t">
              <a:noAutofit/>
            </a:bodyPr>
            <a:lstStyle>
              <a:lvl1pPr marL="251994" indent="-251994" algn="l" defTabSz="457189" rtl="0" eaLnBrk="1" latinLnBrk="0" hangingPunct="1">
                <a:spcBef>
                  <a:spcPts val="600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800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31989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1985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17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91980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71976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15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57719" indent="-285744" algn="l" defTabSz="457189" rtl="0" eaLnBrk="1" latinLnBrk="0" hangingPunct="1">
                <a:spcBef>
                  <a:spcPts val="0"/>
                </a:spcBef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31967" indent="-179996" algn="l" defTabSz="457189" rtl="0" eaLnBrk="1" latinLnBrk="0" hangingPunct="1">
                <a:spcBef>
                  <a:spcPts val="0"/>
                </a:spcBef>
                <a:buFont typeface="Arial" pitchFamily="34" charset="0"/>
                <a:buChar char="−"/>
                <a:defRPr sz="13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457189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457189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1200"/>
                </a:spcBef>
                <a:spcAft>
                  <a:spcPts val="600"/>
                </a:spcAft>
                <a:buNone/>
              </a:pPr>
              <a:r>
                <a:rPr lang="hu-HU" sz="1400" dirty="0">
                  <a:solidFill>
                    <a:srgbClr val="A9DE4E"/>
                  </a:solidFill>
                </a:rPr>
                <a:t>MUNKAVÁLLALÓK</a:t>
              </a:r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C4E73898-ADE6-0CD8-B88A-ED65864DC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0458" y="3035987"/>
              <a:ext cx="1016293" cy="1016293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E60C4342-DE35-F29A-ED37-BFE73D9CE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4793" y="3063152"/>
              <a:ext cx="1016293" cy="1011431"/>
            </a:xfrm>
            <a:prstGeom prst="rect">
              <a:avLst/>
            </a:prstGeom>
          </p:spPr>
        </p:pic>
        <p:sp>
          <p:nvSpPr>
            <p:cNvPr id="59" name="Rectangle: Top Corners Rounded 58">
              <a:extLst>
                <a:ext uri="{FF2B5EF4-FFF2-40B4-BE49-F238E27FC236}">
                  <a16:creationId xmlns:a16="http://schemas.microsoft.com/office/drawing/2014/main" id="{B3D97650-AE4D-B44D-B328-7AE7E54C5E67}"/>
                </a:ext>
              </a:extLst>
            </p:cNvPr>
            <p:cNvSpPr/>
            <p:nvPr/>
          </p:nvSpPr>
          <p:spPr>
            <a:xfrm>
              <a:off x="874656" y="2168532"/>
              <a:ext cx="4058636" cy="529344"/>
            </a:xfrm>
            <a:prstGeom prst="round2SameRect">
              <a:avLst>
                <a:gd name="adj1" fmla="val 40351"/>
                <a:gd name="adj2" fmla="val 0"/>
              </a:avLst>
            </a:prstGeom>
            <a:solidFill>
              <a:srgbClr val="E6471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A475EE8-CF90-9824-EFB1-7E9F97149478}"/>
                </a:ext>
              </a:extLst>
            </p:cNvPr>
            <p:cNvSpPr txBox="1"/>
            <p:nvPr/>
          </p:nvSpPr>
          <p:spPr>
            <a:xfrm>
              <a:off x="1500427" y="2295618"/>
              <a:ext cx="32868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1400" b="1">
                  <a:solidFill>
                    <a:schemeClr val="bg1"/>
                  </a:solidFill>
                </a:rPr>
                <a:t>IDŐHIÁNY</a:t>
              </a:r>
            </a:p>
          </p:txBody>
        </p:sp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8B96221E-423D-47B0-93D8-EBDD59A34F6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25162" y="2198067"/>
              <a:ext cx="335444" cy="466705"/>
            </a:xfrm>
            <a:prstGeom prst="rect">
              <a:avLst/>
            </a:prstGeom>
          </p:spPr>
        </p:pic>
        <p:pic>
          <p:nvPicPr>
            <p:cNvPr id="66" name="Graphic 65">
              <a:extLst>
                <a:ext uri="{FF2B5EF4-FFF2-40B4-BE49-F238E27FC236}">
                  <a16:creationId xmlns:a16="http://schemas.microsoft.com/office/drawing/2014/main" id="{6B32666D-C9BB-E352-AAF9-05A3CA062DD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76146" y="4251907"/>
              <a:ext cx="150389" cy="177732"/>
            </a:xfrm>
            <a:prstGeom prst="rect">
              <a:avLst/>
            </a:prstGeom>
          </p:spPr>
        </p:pic>
      </p:grpSp>
      <p:grpSp>
        <p:nvGrpSpPr>
          <p:cNvPr id="74" name="Group 73" descr="Szervezetek és munkavállalók által tapasztalt nem megfelelő kommunikáció és együttműködés szintjeit összehasonlító adatmező. Ezt félkörök és százalékos arányok jelzik. Szervezetek esetében a nem megfelelő kommunikáció és együttműködés aránya 19 százalék, míg munkavállalók esetében 29 százalék. ">
            <a:extLst>
              <a:ext uri="{FF2B5EF4-FFF2-40B4-BE49-F238E27FC236}">
                <a16:creationId xmlns:a16="http://schemas.microsoft.com/office/drawing/2014/main" id="{563A276B-2E8A-E549-FC54-0266E8954E8A}"/>
              </a:ext>
            </a:extLst>
          </p:cNvPr>
          <p:cNvGrpSpPr/>
          <p:nvPr/>
        </p:nvGrpSpPr>
        <p:grpSpPr>
          <a:xfrm>
            <a:off x="6265843" y="2017464"/>
            <a:ext cx="4544828" cy="2356922"/>
            <a:chOff x="5927303" y="1825127"/>
            <a:chExt cx="4544828" cy="2356922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8765684F-F56A-B597-17F0-43461CD88E79}"/>
                </a:ext>
              </a:extLst>
            </p:cNvPr>
            <p:cNvGrpSpPr/>
            <p:nvPr/>
          </p:nvGrpSpPr>
          <p:grpSpPr>
            <a:xfrm>
              <a:off x="5927303" y="1825127"/>
              <a:ext cx="4544828" cy="2356922"/>
              <a:chOff x="5927303" y="1825127"/>
              <a:chExt cx="4544828" cy="2356922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321220B3-A0D2-59BC-3106-AEA4944D5AC2}"/>
                  </a:ext>
                </a:extLst>
              </p:cNvPr>
              <p:cNvGrpSpPr/>
              <p:nvPr/>
            </p:nvGrpSpPr>
            <p:grpSpPr>
              <a:xfrm>
                <a:off x="5927303" y="1825127"/>
                <a:ext cx="4544828" cy="2356922"/>
                <a:chOff x="871835" y="2168532"/>
                <a:chExt cx="4544828" cy="2356922"/>
              </a:xfrm>
            </p:grpSpPr>
            <p:grpSp>
              <p:nvGrpSpPr>
                <p:cNvPr id="80" name="Group 79">
                  <a:extLst>
                    <a:ext uri="{FF2B5EF4-FFF2-40B4-BE49-F238E27FC236}">
                      <a16:creationId xmlns:a16="http://schemas.microsoft.com/office/drawing/2014/main" id="{0CB53827-6F65-D87C-C050-CEF695863D65}"/>
                    </a:ext>
                  </a:extLst>
                </p:cNvPr>
                <p:cNvGrpSpPr/>
                <p:nvPr/>
              </p:nvGrpSpPr>
              <p:grpSpPr>
                <a:xfrm>
                  <a:off x="875590" y="4220532"/>
                  <a:ext cx="4541073" cy="304922"/>
                  <a:chOff x="902465" y="4494346"/>
                  <a:chExt cx="4541073" cy="304922"/>
                </a:xfrm>
              </p:grpSpPr>
              <p:sp>
                <p:nvSpPr>
                  <p:cNvPr id="90" name="Rectangle: Top Corners Rounded 89">
                    <a:extLst>
                      <a:ext uri="{FF2B5EF4-FFF2-40B4-BE49-F238E27FC236}">
                        <a16:creationId xmlns:a16="http://schemas.microsoft.com/office/drawing/2014/main" id="{A50E14E0-ECCD-E89F-7793-44BFA600471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02465" y="4494346"/>
                    <a:ext cx="4057697" cy="265121"/>
                  </a:xfrm>
                  <a:prstGeom prst="round2SameRect">
                    <a:avLst>
                      <a:gd name="adj1" fmla="val 40351"/>
                      <a:gd name="adj2" fmla="val 0"/>
                    </a:avLst>
                  </a:prstGeom>
                  <a:solidFill>
                    <a:srgbClr val="DCE1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" name="Content Placeholder 2">
                    <a:extLst>
                      <a:ext uri="{FF2B5EF4-FFF2-40B4-BE49-F238E27FC236}">
                        <a16:creationId xmlns:a16="http://schemas.microsoft.com/office/drawing/2014/main" id="{F3656B3E-E26E-EEAB-BA3E-59F6F5D6079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95412" y="4508968"/>
                    <a:ext cx="4048126" cy="290300"/>
                  </a:xfrm>
                  <a:prstGeom prst="rect">
                    <a:avLst/>
                  </a:prstGeom>
                </p:spPr>
                <p:txBody>
                  <a:bodyPr anchor="t">
                    <a:noAutofit/>
                  </a:bodyPr>
                  <a:lstStyle>
                    <a:lvl1pPr marL="251994" indent="-251994" algn="l" defTabSz="457189" rtl="0" eaLnBrk="1" latinLnBrk="0" hangingPunct="1">
                      <a:spcBef>
                        <a:spcPts val="600"/>
                      </a:spcBef>
                      <a:spcAft>
                        <a:spcPts val="0"/>
                      </a:spcAft>
                      <a:buClr>
                        <a:schemeClr val="tx2"/>
                      </a:buClr>
                      <a:buFont typeface="Wingdings" pitchFamily="2" charset="2"/>
                      <a:buChar char="§"/>
                      <a:defRPr sz="1800" b="1" i="0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31989" indent="-179996" algn="l" defTabSz="457189" rtl="0" eaLnBrk="1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Font typeface="Arial" pitchFamily="34" charset="0"/>
                      <a:buChar char="•"/>
                      <a:defRPr sz="18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11985" indent="-179996" algn="l" defTabSz="457189" rtl="0" eaLnBrk="1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Font typeface="Arial" pitchFamily="34" charset="0"/>
                      <a:buChar char="−"/>
                      <a:defRPr sz="17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791980" indent="-179996" algn="l" defTabSz="457189" rtl="0" eaLnBrk="1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Font typeface="Arial" pitchFamily="34" charset="0"/>
                      <a:buChar char="•"/>
                      <a:defRPr sz="16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971976" indent="-179996" algn="l" defTabSz="457189" rtl="0" eaLnBrk="1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Font typeface="Arial" pitchFamily="34" charset="0"/>
                      <a:buChar char="−"/>
                      <a:defRPr sz="15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257719" indent="-285744" algn="l" defTabSz="457189" rtl="0" eaLnBrk="1" latinLnBrk="0" hangingPunct="1">
                      <a:spcBef>
                        <a:spcPts val="0"/>
                      </a:spcBef>
                      <a:buFont typeface="Arial" pitchFamily="34" charset="0"/>
                      <a:buChar char="•"/>
                      <a:defRPr sz="14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1331967" indent="-179996" algn="l" defTabSz="457189" rtl="0" eaLnBrk="1" latinLnBrk="0" hangingPunct="1">
                      <a:spcBef>
                        <a:spcPts val="0"/>
                      </a:spcBef>
                      <a:buFont typeface="Arial" pitchFamily="34" charset="0"/>
                      <a:buChar char="−"/>
                      <a:defRPr sz="13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8914" indent="-228594" algn="l" defTabSz="457189" rtl="0" eaLnBrk="1" latinLnBrk="0" hangingPunct="1">
                      <a:spcBef>
                        <a:spcPct val="20000"/>
                      </a:spcBef>
                      <a:buFont typeface="Arial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103" indent="-228594" algn="l" defTabSz="457189" rtl="0" eaLnBrk="1" latinLnBrk="0" hangingPunct="1">
                      <a:spcBef>
                        <a:spcPct val="20000"/>
                      </a:spcBef>
                      <a:buFont typeface="Arial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>
                      <a:spcBef>
                        <a:spcPts val="1200"/>
                      </a:spcBef>
                      <a:spcAft>
                        <a:spcPts val="600"/>
                      </a:spcAft>
                      <a:buNone/>
                    </a:pPr>
                    <a:r>
                      <a:rPr lang="hu-HU" sz="1000" i="1"/>
                      <a:t>Forrás: </a:t>
                    </a:r>
                    <a:r>
                      <a:rPr lang="hu-HU" sz="1000" b="0"/>
                      <a:t>2024-es ESENER és 2025-ös OSH Pulse</a:t>
                    </a:r>
                  </a:p>
                </p:txBody>
              </p:sp>
            </p:grpSp>
            <p:sp>
              <p:nvSpPr>
                <p:cNvPr id="81" name="Rectangle: Top Corners Rounded 80">
                  <a:extLst>
                    <a:ext uri="{FF2B5EF4-FFF2-40B4-BE49-F238E27FC236}">
                      <a16:creationId xmlns:a16="http://schemas.microsoft.com/office/drawing/2014/main" id="{E944D197-079A-7F87-5497-A724F128574C}"/>
                    </a:ext>
                  </a:extLst>
                </p:cNvPr>
                <p:cNvSpPr/>
                <p:nvPr/>
              </p:nvSpPr>
              <p:spPr>
                <a:xfrm rot="10800000">
                  <a:off x="874652" y="2437616"/>
                  <a:ext cx="4048125" cy="2048033"/>
                </a:xfrm>
                <a:prstGeom prst="round2SameRect">
                  <a:avLst>
                    <a:gd name="adj1" fmla="val 5400"/>
                    <a:gd name="adj2" fmla="val 0"/>
                  </a:avLst>
                </a:prstGeom>
                <a:noFill/>
                <a:ln w="9525">
                  <a:solidFill>
                    <a:srgbClr val="E6471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C77AF0F7-A7DF-73ED-4C9C-E2DEA71D9911}"/>
                    </a:ext>
                  </a:extLst>
                </p:cNvPr>
                <p:cNvGrpSpPr/>
                <p:nvPr/>
              </p:nvGrpSpPr>
              <p:grpSpPr>
                <a:xfrm>
                  <a:off x="2579185" y="2977117"/>
                  <a:ext cx="590550" cy="1106036"/>
                  <a:chOff x="2600450" y="3106642"/>
                  <a:chExt cx="590550" cy="1106036"/>
                </a:xfrm>
              </p:grpSpPr>
              <p:cxnSp>
                <p:nvCxnSpPr>
                  <p:cNvPr id="88" name="Straight Connector 87">
                    <a:extLst>
                      <a:ext uri="{FF2B5EF4-FFF2-40B4-BE49-F238E27FC236}">
                        <a16:creationId xmlns:a16="http://schemas.microsoft.com/office/drawing/2014/main" id="{EA5A03A7-C33E-853F-ED67-9A998011494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895725" y="3106642"/>
                    <a:ext cx="0" cy="1106036"/>
                  </a:xfrm>
                  <a:prstGeom prst="line">
                    <a:avLst/>
                  </a:prstGeom>
                  <a:ln>
                    <a:solidFill>
                      <a:schemeClr val="accent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9" name="Star: 12 Points 88">
                    <a:extLst>
                      <a:ext uri="{FF2B5EF4-FFF2-40B4-BE49-F238E27FC236}">
                        <a16:creationId xmlns:a16="http://schemas.microsoft.com/office/drawing/2014/main" id="{22072EAA-BFBE-3531-D226-4B3C15CCA4D3}"/>
                      </a:ext>
                    </a:extLst>
                  </p:cNvPr>
                  <p:cNvSpPr/>
                  <p:nvPr/>
                </p:nvSpPr>
                <p:spPr>
                  <a:xfrm>
                    <a:off x="2600450" y="3383207"/>
                    <a:ext cx="590550" cy="590550"/>
                  </a:xfrm>
                  <a:prstGeom prst="star12">
                    <a:avLst>
                      <a:gd name="adj" fmla="val 39113"/>
                    </a:avLst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/>
                    <a:r>
                      <a:rPr lang="hu-HU" sz="900" b="1" dirty="0"/>
                      <a:t>KON</a:t>
                    </a:r>
                    <a:endParaRPr lang="it-IT" sz="900" b="1" dirty="0"/>
                  </a:p>
                  <a:p>
                    <a:pPr algn="ctr"/>
                    <a:r>
                      <a:rPr lang="hu-HU" sz="900" b="1" dirty="0"/>
                      <a:t>TRA</a:t>
                    </a:r>
                  </a:p>
                </p:txBody>
              </p:sp>
            </p:grpSp>
            <p:sp>
              <p:nvSpPr>
                <p:cNvPr id="83" name="Content Placeholder 2">
                  <a:extLst>
                    <a:ext uri="{FF2B5EF4-FFF2-40B4-BE49-F238E27FC236}">
                      <a16:creationId xmlns:a16="http://schemas.microsoft.com/office/drawing/2014/main" id="{103AE3D5-105C-517C-6970-616EBC6B444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022019" y="2795487"/>
                  <a:ext cx="1705074" cy="345956"/>
                </a:xfrm>
                <a:prstGeom prst="rect">
                  <a:avLst/>
                </a:prstGeom>
              </p:spPr>
              <p:txBody>
                <a:bodyPr anchor="t">
                  <a:noAutofit/>
                </a:bodyPr>
                <a:lstStyle>
                  <a:lvl1pPr marL="251994" indent="-251994" algn="l" defTabSz="457189" rtl="0" eaLnBrk="1" latinLnBrk="0" hangingPunct="1">
                    <a:spcBef>
                      <a:spcPts val="600"/>
                    </a:spcBef>
                    <a:spcAft>
                      <a:spcPts val="0"/>
                    </a:spcAft>
                    <a:buClr>
                      <a:schemeClr val="tx2"/>
                    </a:buClr>
                    <a:buFont typeface="Wingdings" pitchFamily="2" charset="2"/>
                    <a:buChar char="§"/>
                    <a:defRPr sz="1800" b="1" i="0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31989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8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11985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7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791980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71976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5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257719" indent="-285744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•"/>
                    <a:defRPr sz="14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331967" indent="-179996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−"/>
                    <a:defRPr sz="13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8914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103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1200"/>
                    </a:spcBef>
                    <a:spcAft>
                      <a:spcPts val="600"/>
                    </a:spcAft>
                    <a:buNone/>
                  </a:pPr>
                  <a:r>
                    <a:rPr lang="hu-HU" sz="1400" dirty="0"/>
                    <a:t>SZERVEZETEK</a:t>
                  </a:r>
                </a:p>
              </p:txBody>
            </p:sp>
            <p:sp>
              <p:nvSpPr>
                <p:cNvPr id="84" name="Content Placeholder 2">
                  <a:extLst>
                    <a:ext uri="{FF2B5EF4-FFF2-40B4-BE49-F238E27FC236}">
                      <a16:creationId xmlns:a16="http://schemas.microsoft.com/office/drawing/2014/main" id="{D46596CD-DA3A-8BA5-760E-C114F51D9F3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981220" y="2810788"/>
                  <a:ext cx="1832227" cy="328849"/>
                </a:xfrm>
                <a:prstGeom prst="rect">
                  <a:avLst/>
                </a:prstGeom>
                <a:noFill/>
              </p:spPr>
              <p:txBody>
                <a:bodyPr anchor="t">
                  <a:noAutofit/>
                </a:bodyPr>
                <a:lstStyle>
                  <a:lvl1pPr marL="251994" indent="-251994" algn="l" defTabSz="457189" rtl="0" eaLnBrk="1" latinLnBrk="0" hangingPunct="1">
                    <a:spcBef>
                      <a:spcPts val="600"/>
                    </a:spcBef>
                    <a:spcAft>
                      <a:spcPts val="0"/>
                    </a:spcAft>
                    <a:buClr>
                      <a:schemeClr val="tx2"/>
                    </a:buClr>
                    <a:buFont typeface="Wingdings" pitchFamily="2" charset="2"/>
                    <a:buChar char="§"/>
                    <a:defRPr sz="1800" b="1" i="0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31989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8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11985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7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791980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71976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5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257719" indent="-285744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•"/>
                    <a:defRPr sz="14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331967" indent="-179996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−"/>
                    <a:defRPr sz="13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8914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103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spcBef>
                      <a:spcPts val="1200"/>
                    </a:spcBef>
                    <a:spcAft>
                      <a:spcPts val="600"/>
                    </a:spcAft>
                    <a:buNone/>
                  </a:pPr>
                  <a:r>
                    <a:rPr lang="hu-HU" sz="1400" dirty="0">
                      <a:solidFill>
                        <a:srgbClr val="A9DE4E"/>
                      </a:solidFill>
                    </a:rPr>
                    <a:t>MUNKAVÁLLALÓK</a:t>
                  </a:r>
                </a:p>
              </p:txBody>
            </p:sp>
            <p:sp>
              <p:nvSpPr>
                <p:cNvPr id="85" name="Rectangle: Top Corners Rounded 84">
                  <a:extLst>
                    <a:ext uri="{FF2B5EF4-FFF2-40B4-BE49-F238E27FC236}">
                      <a16:creationId xmlns:a16="http://schemas.microsoft.com/office/drawing/2014/main" id="{C91EB62A-4B79-AE2B-8E13-B4315C6B3E56}"/>
                    </a:ext>
                  </a:extLst>
                </p:cNvPr>
                <p:cNvSpPr/>
                <p:nvPr/>
              </p:nvSpPr>
              <p:spPr>
                <a:xfrm>
                  <a:off x="871835" y="2168532"/>
                  <a:ext cx="4057697" cy="529344"/>
                </a:xfrm>
                <a:prstGeom prst="round2SameRect">
                  <a:avLst>
                    <a:gd name="adj1" fmla="val 40351"/>
                    <a:gd name="adj2" fmla="val 0"/>
                  </a:avLst>
                </a:prstGeom>
                <a:solidFill>
                  <a:srgbClr val="E6471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72A012CE-4C78-89C1-323F-C0DC2FB982DD}"/>
                    </a:ext>
                  </a:extLst>
                </p:cNvPr>
                <p:cNvSpPr txBox="1"/>
                <p:nvPr/>
              </p:nvSpPr>
              <p:spPr>
                <a:xfrm>
                  <a:off x="1509952" y="2199820"/>
                  <a:ext cx="3548443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sz="1350" b="1" dirty="0">
                      <a:solidFill>
                        <a:schemeClr val="bg1"/>
                      </a:solidFill>
                    </a:rPr>
                    <a:t>NEM MEGFELELŐ KOMMUNIKÁCIÓ ÉS EGYÜTTMŰKÖDÉS</a:t>
                  </a:r>
                </a:p>
              </p:txBody>
            </p:sp>
            <p:pic>
              <p:nvPicPr>
                <p:cNvPr id="87" name="Graphic 86">
                  <a:extLst>
                    <a:ext uri="{FF2B5EF4-FFF2-40B4-BE49-F238E27FC236}">
                      <a16:creationId xmlns:a16="http://schemas.microsoft.com/office/drawing/2014/main" id="{F538C888-64E7-627E-C16A-FC57F47A34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76146" y="4251907"/>
                  <a:ext cx="150389" cy="177732"/>
                </a:xfrm>
                <a:prstGeom prst="rect">
                  <a:avLst/>
                </a:prstGeom>
              </p:spPr>
            </p:pic>
          </p:grpSp>
          <p:pic>
            <p:nvPicPr>
              <p:cNvPr id="79" name="Graphic 78">
                <a:extLst>
                  <a:ext uri="{FF2B5EF4-FFF2-40B4-BE49-F238E27FC236}">
                    <a16:creationId xmlns:a16="http://schemas.microsoft.com/office/drawing/2014/main" id="{E680F6B5-74B8-2400-6538-8DEC149204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065740" y="1870963"/>
                <a:ext cx="489170" cy="466935"/>
              </a:xfrm>
              <a:prstGeom prst="rect">
                <a:avLst/>
              </a:prstGeom>
            </p:spPr>
          </p:pic>
        </p:grp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26407AA7-87A4-AD70-4877-27A6D7698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1614" y="2701703"/>
              <a:ext cx="1011429" cy="1016291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D4535F05-DF0A-A884-582E-A8B7606CF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1618" y="2706913"/>
              <a:ext cx="1016291" cy="1016291"/>
            </a:xfrm>
            <a:prstGeom prst="rect">
              <a:avLst/>
            </a:prstGeom>
          </p:spPr>
        </p:pic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1F4AFD87-7E3C-95C4-9167-B16A9474E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316" y="5568141"/>
            <a:ext cx="11417968" cy="11098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" name="Group 8" descr="Samo 51% organizacija izvještava da uključuje radnike u rješavanju psihosocijalnih rizika.">
            <a:extLst>
              <a:ext uri="{FF2B5EF4-FFF2-40B4-BE49-F238E27FC236}">
                <a16:creationId xmlns:a16="http://schemas.microsoft.com/office/drawing/2014/main" id="{7113395A-65D1-B9AD-7B8B-E2268713FF19}"/>
              </a:ext>
            </a:extLst>
          </p:cNvPr>
          <p:cNvGrpSpPr/>
          <p:nvPr/>
        </p:nvGrpSpPr>
        <p:grpSpPr>
          <a:xfrm>
            <a:off x="1262298" y="4392523"/>
            <a:ext cx="10006554" cy="2235519"/>
            <a:chOff x="1262298" y="4392523"/>
            <a:chExt cx="10006554" cy="2235519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B42987CB-F356-1208-0D2E-A09CB733F72A}"/>
                </a:ext>
              </a:extLst>
            </p:cNvPr>
            <p:cNvGrpSpPr/>
            <p:nvPr/>
          </p:nvGrpSpPr>
          <p:grpSpPr>
            <a:xfrm>
              <a:off x="1262298" y="4644534"/>
              <a:ext cx="8859302" cy="1926814"/>
              <a:chOff x="1684165" y="4627998"/>
              <a:chExt cx="8859302" cy="1641028"/>
            </a:xfrm>
          </p:grpSpPr>
          <p:sp>
            <p:nvSpPr>
              <p:cNvPr id="95" name="Rectangle: Top Corners Rounded 94">
                <a:extLst>
                  <a:ext uri="{FF2B5EF4-FFF2-40B4-BE49-F238E27FC236}">
                    <a16:creationId xmlns:a16="http://schemas.microsoft.com/office/drawing/2014/main" id="{E40171EC-B0AD-45B0-B111-D90A0F846A28}"/>
                  </a:ext>
                </a:extLst>
              </p:cNvPr>
              <p:cNvSpPr/>
              <p:nvPr/>
            </p:nvSpPr>
            <p:spPr>
              <a:xfrm rot="10800000">
                <a:off x="1696605" y="4895252"/>
                <a:ext cx="8846862" cy="1373774"/>
              </a:xfrm>
              <a:prstGeom prst="round2SameRect">
                <a:avLst>
                  <a:gd name="adj1" fmla="val 5570"/>
                  <a:gd name="adj2" fmla="val 0"/>
                </a:avLst>
              </a:prstGeom>
              <a:solidFill>
                <a:srgbClr val="967EA7">
                  <a:alpha val="1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187B51C5-0470-281D-A47C-BB9E8CE95786}"/>
                  </a:ext>
                </a:extLst>
              </p:cNvPr>
              <p:cNvGrpSpPr/>
              <p:nvPr/>
            </p:nvGrpSpPr>
            <p:grpSpPr>
              <a:xfrm>
                <a:off x="1684165" y="4627998"/>
                <a:ext cx="8846862" cy="1639967"/>
                <a:chOff x="874651" y="2168532"/>
                <a:chExt cx="8846862" cy="1639967"/>
              </a:xfrm>
            </p:grpSpPr>
            <p:sp>
              <p:nvSpPr>
                <p:cNvPr id="98" name="Rectangle: Top Corners Rounded 97">
                  <a:extLst>
                    <a:ext uri="{FF2B5EF4-FFF2-40B4-BE49-F238E27FC236}">
                      <a16:creationId xmlns:a16="http://schemas.microsoft.com/office/drawing/2014/main" id="{9E6EB131-E8A8-7E95-C383-289B204F3753}"/>
                    </a:ext>
                  </a:extLst>
                </p:cNvPr>
                <p:cNvSpPr/>
                <p:nvPr/>
              </p:nvSpPr>
              <p:spPr>
                <a:xfrm rot="10800000">
                  <a:off x="874651" y="2437617"/>
                  <a:ext cx="8846858" cy="1370882"/>
                </a:xfrm>
                <a:prstGeom prst="round2SameRect">
                  <a:avLst>
                    <a:gd name="adj1" fmla="val 5400"/>
                    <a:gd name="adj2" fmla="val 0"/>
                  </a:avLst>
                </a:prstGeom>
                <a:noFill/>
                <a:ln w="9525">
                  <a:solidFill>
                    <a:srgbClr val="967EA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" name="Content Placeholder 2">
                  <a:extLst>
                    <a:ext uri="{FF2B5EF4-FFF2-40B4-BE49-F238E27FC236}">
                      <a16:creationId xmlns:a16="http://schemas.microsoft.com/office/drawing/2014/main" id="{ACEBEDBF-2310-D95D-DC23-53E5A1262D5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90143" y="3053138"/>
                  <a:ext cx="817166" cy="459555"/>
                </a:xfrm>
                <a:prstGeom prst="rect">
                  <a:avLst/>
                </a:prstGeom>
              </p:spPr>
              <p:txBody>
                <a:bodyPr anchor="t">
                  <a:noAutofit/>
                </a:bodyPr>
                <a:lstStyle>
                  <a:lvl1pPr marL="251994" indent="-251994" algn="l" defTabSz="457189" rtl="0" eaLnBrk="1" latinLnBrk="0" hangingPunct="1">
                    <a:spcBef>
                      <a:spcPts val="600"/>
                    </a:spcBef>
                    <a:spcAft>
                      <a:spcPts val="0"/>
                    </a:spcAft>
                    <a:buClr>
                      <a:schemeClr val="tx2"/>
                    </a:buClr>
                    <a:buFont typeface="Wingdings" pitchFamily="2" charset="2"/>
                    <a:buChar char="§"/>
                    <a:defRPr sz="1800" b="1" i="0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31989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8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11985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7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791980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71976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5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257719" indent="-285744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•"/>
                    <a:defRPr sz="14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331967" indent="-179996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−"/>
                    <a:defRPr sz="13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8914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103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1200"/>
                    </a:spcBef>
                    <a:spcAft>
                      <a:spcPts val="600"/>
                    </a:spcAft>
                    <a:buNone/>
                  </a:pPr>
                  <a:r>
                    <a:rPr lang="hu-HU" sz="1400"/>
                    <a:t>CSAK</a:t>
                  </a:r>
                </a:p>
              </p:txBody>
            </p:sp>
            <p:sp>
              <p:nvSpPr>
                <p:cNvPr id="100" name="Content Placeholder 2" descr="Munkavállalók munkahelyi pszichoszociális kockázatok kezelésébe történő szervezeteken belüli bevonásának százalékos arányát bemutató mező. Ez 51 százalék. ">
                  <a:extLst>
                    <a:ext uri="{FF2B5EF4-FFF2-40B4-BE49-F238E27FC236}">
                      <a16:creationId xmlns:a16="http://schemas.microsoft.com/office/drawing/2014/main" id="{3994B876-AAE8-E8B6-4731-D4BFD324526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666418" y="2623278"/>
                  <a:ext cx="3011414" cy="959059"/>
                </a:xfrm>
                <a:prstGeom prst="rect">
                  <a:avLst/>
                </a:prstGeom>
              </p:spPr>
              <p:txBody>
                <a:bodyPr anchor="t">
                  <a:noAutofit/>
                </a:bodyPr>
                <a:lstStyle>
                  <a:lvl1pPr marL="251994" indent="-251994" algn="l" defTabSz="457189" rtl="0" eaLnBrk="1" latinLnBrk="0" hangingPunct="1">
                    <a:spcBef>
                      <a:spcPts val="600"/>
                    </a:spcBef>
                    <a:spcAft>
                      <a:spcPts val="0"/>
                    </a:spcAft>
                    <a:buClr>
                      <a:schemeClr val="tx2"/>
                    </a:buClr>
                    <a:buFont typeface="Wingdings" pitchFamily="2" charset="2"/>
                    <a:buChar char="§"/>
                    <a:defRPr sz="1800" b="1" i="0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31989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8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11985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7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791980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71976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5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257719" indent="-285744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•"/>
                    <a:defRPr sz="14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331967" indent="-179996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−"/>
                    <a:defRPr sz="13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8914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103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1200"/>
                    </a:spcBef>
                    <a:spcAft>
                      <a:spcPts val="600"/>
                    </a:spcAft>
                    <a:buNone/>
                  </a:pPr>
                  <a:r>
                    <a:rPr lang="hu-HU" sz="1600" b="0" dirty="0"/>
                    <a:t>azon szervezetek körében, amelyek arról számoltak be, hogy a munkavállalókat bevonják a pszichoszociális kockázatok kezelésébe.</a:t>
                  </a:r>
                </a:p>
              </p:txBody>
            </p:sp>
            <p:sp>
              <p:nvSpPr>
                <p:cNvPr id="101" name="Rectangle: Top Corners Rounded 100">
                  <a:extLst>
                    <a:ext uri="{FF2B5EF4-FFF2-40B4-BE49-F238E27FC236}">
                      <a16:creationId xmlns:a16="http://schemas.microsoft.com/office/drawing/2014/main" id="{28EDE9BD-0690-4F32-3C23-35FAF40A3780}"/>
                    </a:ext>
                  </a:extLst>
                </p:cNvPr>
                <p:cNvSpPr/>
                <p:nvPr/>
              </p:nvSpPr>
              <p:spPr>
                <a:xfrm>
                  <a:off x="874654" y="2168532"/>
                  <a:ext cx="8846859" cy="348411"/>
                </a:xfrm>
                <a:prstGeom prst="round2SameRect">
                  <a:avLst>
                    <a:gd name="adj1" fmla="val 40351"/>
                    <a:gd name="adj2" fmla="val 0"/>
                  </a:avLst>
                </a:prstGeom>
                <a:solidFill>
                  <a:srgbClr val="967EA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14F6540A-FFD1-DC25-8F0A-F8B629B38F32}"/>
                    </a:ext>
                  </a:extLst>
                </p:cNvPr>
                <p:cNvSpPr txBox="1"/>
                <p:nvPr/>
              </p:nvSpPr>
              <p:spPr>
                <a:xfrm>
                  <a:off x="1500427" y="2199820"/>
                  <a:ext cx="408720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hu-HU" sz="1400" b="1">
                      <a:solidFill>
                        <a:schemeClr val="bg1"/>
                      </a:solidFill>
                    </a:rPr>
                    <a:t>MUNKAVÁLLALÓI RÉSZVÉTEL</a:t>
                  </a:r>
                </a:p>
              </p:txBody>
            </p:sp>
          </p:grpSp>
          <p:pic>
            <p:nvPicPr>
              <p:cNvPr id="97" name="Graphic 96">
                <a:extLst>
                  <a:ext uri="{FF2B5EF4-FFF2-40B4-BE49-F238E27FC236}">
                    <a16:creationId xmlns:a16="http://schemas.microsoft.com/office/drawing/2014/main" id="{0C493727-3E75-7FAB-9B5B-71EF55D96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845211" y="4756673"/>
                <a:ext cx="458249" cy="476220"/>
              </a:xfrm>
              <a:prstGeom prst="rect">
                <a:avLst/>
              </a:prstGeom>
            </p:spPr>
          </p:pic>
        </p:grpSp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8C13DF95-DF72-2414-8771-5094A22C2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9418" y="4392523"/>
              <a:ext cx="4999434" cy="2235519"/>
            </a:xfrm>
            <a:prstGeom prst="rect">
              <a:avLst/>
            </a:prstGeom>
          </p:spPr>
        </p:pic>
        <p:sp>
          <p:nvSpPr>
            <p:cNvPr id="105" name="Content Placeholder 2">
              <a:extLst>
                <a:ext uri="{FF2B5EF4-FFF2-40B4-BE49-F238E27FC236}">
                  <a16:creationId xmlns:a16="http://schemas.microsoft.com/office/drawing/2014/main" id="{94E8A230-2C71-6901-AA45-D427AF0A206A}"/>
                </a:ext>
              </a:extLst>
            </p:cNvPr>
            <p:cNvSpPr txBox="1">
              <a:spLocks/>
            </p:cNvSpPr>
            <p:nvPr/>
          </p:nvSpPr>
          <p:spPr>
            <a:xfrm>
              <a:off x="6689090" y="5334207"/>
              <a:ext cx="2870939" cy="906549"/>
            </a:xfrm>
            <a:prstGeom prst="rect">
              <a:avLst/>
            </a:prstGeom>
          </p:spPr>
          <p:txBody>
            <a:bodyPr anchor="t">
              <a:noAutofit/>
            </a:bodyPr>
            <a:lstStyle>
              <a:lvl1pPr marL="251994" indent="-251994" algn="l" defTabSz="457189" rtl="0" eaLnBrk="1" latinLnBrk="0" hangingPunct="1">
                <a:spcBef>
                  <a:spcPts val="600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800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31989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1985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17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91980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71976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15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57719" indent="-285744" algn="l" defTabSz="457189" rtl="0" eaLnBrk="1" latinLnBrk="0" hangingPunct="1">
                <a:spcBef>
                  <a:spcPts val="0"/>
                </a:spcBef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31967" indent="-179996" algn="l" defTabSz="457189" rtl="0" eaLnBrk="1" latinLnBrk="0" hangingPunct="1">
                <a:spcBef>
                  <a:spcPts val="0"/>
                </a:spcBef>
                <a:buFont typeface="Arial" pitchFamily="34" charset="0"/>
                <a:buChar char="−"/>
                <a:defRPr sz="13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457189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457189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1200"/>
                </a:spcBef>
                <a:spcAft>
                  <a:spcPts val="600"/>
                </a:spcAft>
                <a:buNone/>
              </a:pPr>
              <a:r>
                <a:rPr lang="hu-HU" sz="1400" dirty="0"/>
                <a:t>A munkavállalók bevonása elengedhetetlen a kockázatok felismeréséhez és a hatékony megoldások közös kidolgozásához.</a:t>
              </a:r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9C028D6A-574C-CC41-4A14-71FB0B9713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5990759" y="5322675"/>
              <a:ext cx="0" cy="1106036"/>
            </a:xfrm>
            <a:prstGeom prst="line">
              <a:avLst/>
            </a:prstGeom>
            <a:ln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B39B27D-A177-D9E6-D5EB-8E5EF2241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2636" y="5316802"/>
              <a:ext cx="1011429" cy="10114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1097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BA438-0F2E-9C64-4D00-CD1C2707EEF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teljes </a:t>
            </a:r>
            <a:r>
              <a:rPr lang="hu-HU">
                <a:solidFill>
                  <a:srgbClr val="003399"/>
                </a:solidFill>
              </a:rPr>
              <a:t>kép: </a:t>
            </a:r>
            <a:r>
              <a:rPr lang="hu-HU"/>
              <a:t>a szervezetek nézőpontja -2- 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BA3B64AA-D43C-97A4-0D72-0979C37CABFA}"/>
              </a:ext>
            </a:extLst>
          </p:cNvPr>
          <p:cNvSpPr txBox="1"/>
          <p:nvPr/>
        </p:nvSpPr>
        <p:spPr>
          <a:xfrm>
            <a:off x="1" y="1293442"/>
            <a:ext cx="9385300" cy="523220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800" b="1">
                <a:latin typeface="+mn-lt"/>
              </a:rPr>
              <a:t>Szervezeteken belül jelen lévő pszichoszociális kockázatok:</a:t>
            </a:r>
          </a:p>
        </p:txBody>
      </p:sp>
      <p:graphicFrame>
        <p:nvGraphicFramePr>
          <p:cNvPr id="7" name="Chart 6" descr="Szervezeteken belül 2019-ben és 2024-ben fennálló pszichoszociális kockázatok összehasonlítását bemutató diagram:&#10;&#10;Problémás ügyfelek, betegek, diákok stb. kezelése 2019: 59% 2024: 56%&#10;Időhiány. 2019: 45% 2024: 43%&#10;Nem megfelelő kommunikáció vagy együttműködés a szervezeten belül. 2019: 18% 2024: 19%&#10;Hosszú vagy rendszertelen munkaidő.  2019: 21% 2024: 18%&#10;A munkahely elvesztésétől való félelem.  2019: 11% 2024: 10%&#10;&#10;&#10;&#10;">
            <a:extLst>
              <a:ext uri="{FF2B5EF4-FFF2-40B4-BE49-F238E27FC236}">
                <a16:creationId xmlns:a16="http://schemas.microsoft.com/office/drawing/2014/main" id="{C3AB9C67-6C74-66BE-1379-38BF7BF6E3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169799"/>
              </p:ext>
            </p:extLst>
          </p:nvPr>
        </p:nvGraphicFramePr>
        <p:xfrm>
          <a:off x="2049870" y="1505429"/>
          <a:ext cx="7584260" cy="4346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ECF66E0-FB21-2548-B71C-FFBFC3E2A706}"/>
              </a:ext>
            </a:extLst>
          </p:cNvPr>
          <p:cNvSpPr txBox="1"/>
          <p:nvPr/>
        </p:nvSpPr>
        <p:spPr>
          <a:xfrm>
            <a:off x="3954995" y="5854350"/>
            <a:ext cx="60939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200" i="1" dirty="0">
                <a:effectLst/>
              </a:rPr>
              <a:t>Forrás: </a:t>
            </a:r>
            <a:r>
              <a:rPr lang="hu-HU" sz="1200" dirty="0">
                <a:effectLst/>
              </a:rPr>
              <a:t>2024-es ESENER – Bázis: Az EU-27 tagállamaiban működő létesítmények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89978D5-6BB2-6486-CD4B-DAA555F47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14750" y="5767698"/>
            <a:ext cx="240245" cy="28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811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DA10D-02FB-5290-F3A4-BE123CA9B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 kampány céljai és célkitűzései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16810895-3B97-1A8C-EBA3-1D1C6355CC2D}"/>
              </a:ext>
            </a:extLst>
          </p:cNvPr>
          <p:cNvSpPr txBox="1"/>
          <p:nvPr/>
        </p:nvSpPr>
        <p:spPr>
          <a:xfrm>
            <a:off x="0" y="1140168"/>
            <a:ext cx="10782300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800" b="1" dirty="0">
                <a:latin typeface="+mn-lt"/>
              </a:rPr>
              <a:t>Felhívni a figyelmet: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372602C-481B-8EC5-5FE3-0280CA503DA0}"/>
              </a:ext>
            </a:extLst>
          </p:cNvPr>
          <p:cNvSpPr txBox="1">
            <a:spLocks/>
          </p:cNvSpPr>
          <p:nvPr/>
        </p:nvSpPr>
        <p:spPr>
          <a:xfrm>
            <a:off x="599997" y="1746726"/>
            <a:ext cx="10450076" cy="94140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hu-HU" sz="1800" b="0" dirty="0"/>
              <a:t>a </a:t>
            </a:r>
            <a:r>
              <a:rPr lang="hu-HU" sz="1800" dirty="0"/>
              <a:t>jó munkakörnyezet mentális egészségre és a jóllétre való hatására</a:t>
            </a:r>
            <a:r>
              <a:rPr lang="hu-HU" sz="1800" b="0" dirty="0"/>
              <a:t>;</a:t>
            </a:r>
          </a:p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hu-HU" sz="1800" dirty="0"/>
              <a:t>a pszichoszociális kockázatok értékelésének</a:t>
            </a:r>
            <a:r>
              <a:rPr lang="hu-HU" sz="1800" b="0" dirty="0"/>
              <a:t>, </a:t>
            </a:r>
            <a:r>
              <a:rPr lang="hu-HU" sz="1800" dirty="0"/>
              <a:t>megelőzésének és kezelésének </a:t>
            </a:r>
            <a:r>
              <a:rPr lang="hu-HU" sz="1800" b="0" dirty="0"/>
              <a:t>fontosságára. </a:t>
            </a:r>
            <a:r>
              <a:rPr lang="hu-HU" sz="1800" dirty="0"/>
              <a:t>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GB" sz="1800" b="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14A5E75E-DFA9-8862-DC12-065B059B0E9F}"/>
              </a:ext>
            </a:extLst>
          </p:cNvPr>
          <p:cNvSpPr txBox="1"/>
          <p:nvPr/>
        </p:nvSpPr>
        <p:spPr>
          <a:xfrm>
            <a:off x="0" y="2895456"/>
            <a:ext cx="7591647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800" b="1" dirty="0">
                <a:latin typeface="+mn-lt"/>
              </a:rPr>
              <a:t>A következők ösztönzése: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5F18C02-0207-3E05-D877-F290FBE54F2D}"/>
              </a:ext>
            </a:extLst>
          </p:cNvPr>
          <p:cNvSpPr txBox="1">
            <a:spLocks/>
          </p:cNvSpPr>
          <p:nvPr/>
        </p:nvSpPr>
        <p:spPr>
          <a:xfrm>
            <a:off x="599997" y="3456088"/>
            <a:ext cx="7139834" cy="2609861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 algn="just">
              <a:spcBef>
                <a:spcPts val="600"/>
              </a:spcBef>
              <a:spcAft>
                <a:spcPts val="600"/>
              </a:spcAft>
            </a:pPr>
            <a:r>
              <a:rPr lang="hu-HU" sz="1800" dirty="0"/>
              <a:t>érdekelt felek közötti hálózatépítés</a:t>
            </a:r>
            <a:r>
              <a:rPr lang="hu-HU" sz="1800" b="0" dirty="0"/>
              <a:t>;</a:t>
            </a:r>
          </a:p>
          <a:p>
            <a:pPr marL="233363" indent="-233363" algn="just">
              <a:spcBef>
                <a:spcPts val="600"/>
              </a:spcBef>
              <a:spcAft>
                <a:spcPts val="600"/>
              </a:spcAft>
            </a:pPr>
            <a:r>
              <a:rPr lang="hu-HU" sz="1800" b="0" dirty="0"/>
              <a:t>együttműködés valamennyi </a:t>
            </a:r>
            <a:r>
              <a:rPr lang="hu-HU" sz="1800" dirty="0"/>
              <a:t>munkahelyi partnerrel</a:t>
            </a:r>
            <a:r>
              <a:rPr lang="hu-HU" sz="1800" b="0" dirty="0"/>
              <a:t>;</a:t>
            </a:r>
          </a:p>
          <a:p>
            <a:pPr marL="233363" indent="-233363" algn="just">
              <a:spcBef>
                <a:spcPts val="600"/>
              </a:spcBef>
              <a:spcAft>
                <a:spcPts val="600"/>
              </a:spcAft>
            </a:pPr>
            <a:r>
              <a:rPr lang="hu-HU" sz="1800" dirty="0"/>
              <a:t>támogató</a:t>
            </a:r>
            <a:r>
              <a:rPr lang="hu-HU" sz="1800" b="0" dirty="0"/>
              <a:t>,</a:t>
            </a:r>
            <a:r>
              <a:rPr lang="hu-HU" sz="1800" dirty="0"/>
              <a:t> befogadó</a:t>
            </a:r>
            <a:r>
              <a:rPr lang="hu-HU" sz="1800" b="0" dirty="0"/>
              <a:t> és </a:t>
            </a:r>
            <a:r>
              <a:rPr lang="hu-HU" sz="1800" dirty="0"/>
              <a:t>mentálisan egészséges munkakörnyezet </a:t>
            </a:r>
            <a:r>
              <a:rPr lang="hu-HU" sz="1800" b="0" dirty="0"/>
              <a:t>előmozdítása;</a:t>
            </a:r>
          </a:p>
          <a:p>
            <a:pPr marL="233363" indent="-233363" algn="just">
              <a:spcBef>
                <a:spcPts val="600"/>
              </a:spcBef>
              <a:spcAft>
                <a:spcPts val="600"/>
              </a:spcAft>
            </a:pPr>
            <a:r>
              <a:rPr lang="hu-HU" sz="1800" dirty="0"/>
              <a:t>pszichoszociális kockázatok összekapcsolása szélesebb körű </a:t>
            </a:r>
            <a:r>
              <a:rPr lang="hu-HU" sz="1800" b="0" dirty="0"/>
              <a:t>munkahelyi biztonsági és egészségvédelmi </a:t>
            </a:r>
            <a:r>
              <a:rPr lang="hu-HU" sz="1800" dirty="0"/>
              <a:t>folyamatokkal </a:t>
            </a:r>
            <a:r>
              <a:rPr lang="hu-HU" sz="1800" b="0" dirty="0"/>
              <a:t>az átfogó megközelítés biztosítása érdekében.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GB" sz="18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GB" sz="18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GB" sz="18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GB" sz="1800" b="0" dirty="0"/>
          </a:p>
        </p:txBody>
      </p:sp>
      <p:pic>
        <p:nvPicPr>
          <p:cNvPr id="9" name="Picture 8" descr="Felhőformájú fénykép, amelyen férfi munkavállalók egy csoportja látható egy számokkal teli irányítópult körül. A kép bal oldalán egy zöld muppet látható. A kép a jó munkahelyi mentális egészség támogatásához szükséges szervezeti erőfeszítésekről szól.  ">
            <a:extLst>
              <a:ext uri="{FF2B5EF4-FFF2-40B4-BE49-F238E27FC236}">
                <a16:creationId xmlns:a16="http://schemas.microsoft.com/office/drawing/2014/main" id="{F096355A-2958-5289-6E4A-A17E8FA57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793" y="4670307"/>
            <a:ext cx="4017612" cy="20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233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AD3B3-6F43-47EA-C5AC-2A9DC7272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Kiknek szól a kampány? Ki vehet részt a kampányban?</a:t>
            </a:r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A6E16FD6-934F-2E06-A455-D69B1BC34AB6}"/>
              </a:ext>
            </a:extLst>
          </p:cNvPr>
          <p:cNvSpPr/>
          <p:nvPr/>
        </p:nvSpPr>
        <p:spPr>
          <a:xfrm>
            <a:off x="703232" y="1531088"/>
            <a:ext cx="6364049" cy="578138"/>
          </a:xfrm>
          <a:prstGeom prst="wedgeRectCallout">
            <a:avLst>
              <a:gd name="adj1" fmla="val 52413"/>
              <a:gd name="adj2" fmla="val 23359"/>
            </a:avLst>
          </a:pr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hu-HU" sz="1800" b="1">
                <a:solidFill>
                  <a:srgbClr val="003399"/>
                </a:solidFill>
              </a:rPr>
              <a:t>A jó mentális egészség közös felelősség.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5E20E1-F7B3-E4E9-82E6-ECD4246321AF}"/>
              </a:ext>
            </a:extLst>
          </p:cNvPr>
          <p:cNvSpPr txBox="1"/>
          <p:nvPr/>
        </p:nvSpPr>
        <p:spPr>
          <a:xfrm>
            <a:off x="950657" y="2376880"/>
            <a:ext cx="5259149" cy="34497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33363" indent="-233363">
              <a:buFont typeface="Wingdings" panose="05000000000000000000" pitchFamily="2" charset="2"/>
              <a:buChar char="§"/>
            </a:pPr>
            <a:r>
              <a:rPr lang="hu-HU" sz="1800" dirty="0">
                <a:solidFill>
                  <a:schemeClr val="tx2"/>
                </a:solidFill>
              </a:rPr>
              <a:t>Bármilyen méretű vállalatok munkáltatói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hu-HU" sz="1800" dirty="0">
                <a:solidFill>
                  <a:schemeClr val="tx2"/>
                </a:solidFill>
              </a:rPr>
              <a:t>Munkavállalók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hu-HU" sz="1800" dirty="0">
                <a:solidFill>
                  <a:schemeClr val="tx2"/>
                </a:solidFill>
              </a:rPr>
              <a:t>Szociális partnerek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hu-HU" sz="1800" dirty="0">
                <a:solidFill>
                  <a:schemeClr val="tx2"/>
                </a:solidFill>
              </a:rPr>
              <a:t>Munkaügyi felügyelők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hu-HU" sz="1800" dirty="0">
                <a:solidFill>
                  <a:schemeClr val="tx2"/>
                </a:solidFill>
              </a:rPr>
              <a:t>Munkahelyi biztonsággal és egészségvédelemmel foglalkozó szakemberek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hu-HU" sz="1800" dirty="0">
                <a:solidFill>
                  <a:schemeClr val="tx2"/>
                </a:solidFill>
              </a:rPr>
              <a:t>Mentális egészséggel foglalkozó szervezetek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hu-HU" sz="1800" dirty="0">
                <a:solidFill>
                  <a:schemeClr val="tx2"/>
                </a:solidFill>
              </a:rPr>
              <a:t>Női és ifjúsági szervezetek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hu-HU" sz="1800" dirty="0">
                <a:solidFill>
                  <a:schemeClr val="tx2"/>
                </a:solidFill>
              </a:rPr>
              <a:t>LMBTQ+ szervezetek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hu-HU" sz="1800" dirty="0">
                <a:solidFill>
                  <a:schemeClr val="tx2"/>
                </a:solidFill>
              </a:rPr>
              <a:t>Politikai döntéshozók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hu-HU" sz="1800" dirty="0">
                <a:solidFill>
                  <a:schemeClr val="tx2"/>
                </a:solidFill>
              </a:rPr>
              <a:t>Kutatók és oktatók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hu-HU" sz="1800" dirty="0">
                <a:solidFill>
                  <a:schemeClr val="tx2"/>
                </a:solidFill>
              </a:rPr>
              <a:t>Médiaszakemberek </a:t>
            </a:r>
          </a:p>
          <a:p>
            <a:endParaRPr lang="en-GB" sz="1800" dirty="0"/>
          </a:p>
        </p:txBody>
      </p:sp>
      <p:pic>
        <p:nvPicPr>
          <p:cNvPr id="8" name="Picture 7" descr="A közös felelősséget szimbolizáló vonalakkal összekötött négy zöld muppetet ábrázoló vektoros grafika. Az egyik muppet egy csésze kávét tart a kezében, a második egy felkiáltójelet, a harmadik egy nagyítókeretet, a negyedik pedig egy megafont. ">
            <a:extLst>
              <a:ext uri="{FF2B5EF4-FFF2-40B4-BE49-F238E27FC236}">
                <a16:creationId xmlns:a16="http://schemas.microsoft.com/office/drawing/2014/main" id="{7BCBDC9E-D9FB-E804-EA92-C64D22B5D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596" y="1655733"/>
            <a:ext cx="4291956" cy="509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62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93A63D-6B7A-BB59-9430-82D27ABFB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369" y="4366604"/>
            <a:ext cx="4748052" cy="23740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D2DF9D-B8AE-937F-84F1-0B2BCD885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Cselekvési ütemterv: a kampány öt kiemelt területe</a:t>
            </a:r>
          </a:p>
        </p:txBody>
      </p:sp>
      <p:graphicFrame>
        <p:nvGraphicFramePr>
          <p:cNvPr id="5" name="Content Placeholder 3" descr="A kampány öt kiemelt területének mindegyikére vonatkozóan a kezdés időpontját feltüntető ütemterv.">
            <a:extLst>
              <a:ext uri="{FF2B5EF4-FFF2-40B4-BE49-F238E27FC236}">
                <a16:creationId xmlns:a16="http://schemas.microsoft.com/office/drawing/2014/main" id="{727470C4-A17D-8388-6E2A-4EDBCFCEE1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211742"/>
              </p:ext>
            </p:extLst>
          </p:nvPr>
        </p:nvGraphicFramePr>
        <p:xfrm>
          <a:off x="1497877" y="1571391"/>
          <a:ext cx="9581249" cy="3215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0B45660B-49A7-C8B9-252D-6A3DF1F429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2" y="4339262"/>
            <a:ext cx="3142670" cy="238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372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56FBB-E172-1DED-B87B-2204CE556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1106445" cy="489600"/>
          </a:xfrm>
        </p:spPr>
        <p:txBody>
          <a:bodyPr/>
          <a:lstStyle/>
          <a:p>
            <a:r>
              <a:rPr lang="hu-HU" dirty="0"/>
              <a:t>1. kiemelt terület: A pszichoszociális kockázatok értékelése és kezelése -1- 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78220600-1A6C-86C9-A599-10A49BB4CE4E}"/>
              </a:ext>
            </a:extLst>
          </p:cNvPr>
          <p:cNvSpPr txBox="1"/>
          <p:nvPr/>
        </p:nvSpPr>
        <p:spPr>
          <a:xfrm>
            <a:off x="0" y="1293442"/>
            <a:ext cx="10679832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800" b="1">
                <a:latin typeface="+mn-lt"/>
              </a:rPr>
              <a:t>Jelenlegi helyzet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EE5061C-8F42-6456-36E1-0EEAD890D909}"/>
              </a:ext>
            </a:extLst>
          </p:cNvPr>
          <p:cNvSpPr txBox="1">
            <a:spLocks/>
          </p:cNvSpPr>
          <p:nvPr/>
        </p:nvSpPr>
        <p:spPr>
          <a:xfrm>
            <a:off x="600001" y="2025178"/>
            <a:ext cx="10079831" cy="3005837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 algn="just">
              <a:spcAft>
                <a:spcPts val="600"/>
              </a:spcAft>
            </a:pPr>
            <a:r>
              <a:rPr lang="hu-HU" b="0" dirty="0"/>
              <a:t>A munkáltatók </a:t>
            </a:r>
            <a:r>
              <a:rPr lang="hu-HU" dirty="0"/>
              <a:t>jogi kötelezettsége a munkavállalók egészségének védelme</a:t>
            </a:r>
            <a:r>
              <a:rPr lang="hu-HU" b="0" dirty="0"/>
              <a:t>; ez magában foglalja a </a:t>
            </a:r>
            <a:r>
              <a:rPr lang="hu-HU" dirty="0"/>
              <a:t>mentális egészséget</a:t>
            </a:r>
            <a:r>
              <a:rPr lang="hu-HU" b="0" dirty="0"/>
              <a:t> is.</a:t>
            </a:r>
          </a:p>
          <a:p>
            <a:pPr marL="233363" indent="-233363" algn="just">
              <a:spcAft>
                <a:spcPts val="600"/>
              </a:spcAft>
            </a:pPr>
            <a:r>
              <a:rPr lang="hu-HU" b="0" dirty="0"/>
              <a:t>A </a:t>
            </a:r>
            <a:r>
              <a:rPr lang="hu-HU" dirty="0"/>
              <a:t>vállalkozásoknak csupán 39%-a </a:t>
            </a:r>
            <a:r>
              <a:rPr lang="hu-HU" b="0" dirty="0"/>
              <a:t>számolt be arról, hogy rendelkezik </a:t>
            </a:r>
            <a:r>
              <a:rPr lang="hu-HU" dirty="0"/>
              <a:t>a munkahelyi stressz elleni cselekvési tervvel</a:t>
            </a:r>
            <a:r>
              <a:rPr lang="hu-HU" b="0" dirty="0"/>
              <a:t>.</a:t>
            </a:r>
          </a:p>
          <a:p>
            <a:pPr marL="233363" indent="-233363" algn="just">
              <a:spcAft>
                <a:spcPts val="600"/>
              </a:spcAft>
            </a:pPr>
            <a:r>
              <a:rPr lang="hu-HU" b="0" dirty="0"/>
              <a:t>A szervezetek ugyan felismerhetik a pszichoszociális kockázatokat, de gyakran </a:t>
            </a:r>
            <a:r>
              <a:rPr lang="hu-HU" dirty="0"/>
              <a:t>nincsenek érvényben </a:t>
            </a:r>
            <a:r>
              <a:rPr lang="hu-HU" b="0" dirty="0"/>
              <a:t>olyan szisztematikus, hivatalos </a:t>
            </a:r>
            <a:r>
              <a:rPr lang="hu-HU" dirty="0"/>
              <a:t>intézkedéseik, amelyekkel azokat hatékonyan kezelni lehetne</a:t>
            </a:r>
            <a:r>
              <a:rPr lang="hu-HU" b="0" dirty="0"/>
              <a:t>. </a:t>
            </a:r>
          </a:p>
          <a:p>
            <a:pPr marL="233363" indent="-233363" algn="just">
              <a:spcAft>
                <a:spcPts val="600"/>
              </a:spcAft>
            </a:pPr>
            <a:r>
              <a:rPr lang="hu-HU" b="0" dirty="0"/>
              <a:t>A bizonyítékok azt mutatják, hogy a tudatosság és a </a:t>
            </a:r>
            <a:r>
              <a:rPr lang="hu-HU" dirty="0"/>
              <a:t>megelőző </a:t>
            </a:r>
            <a:r>
              <a:rPr lang="hu-HU" dirty="0">
                <a:solidFill>
                  <a:schemeClr val="accent1"/>
                </a:solidFill>
              </a:rPr>
              <a:t>intézkedések bevezetése az egyes </a:t>
            </a:r>
            <a:r>
              <a:rPr lang="hu-HU" dirty="0"/>
              <a:t>ágazatokban és országokban eltérő mértékű</a:t>
            </a:r>
            <a:r>
              <a:rPr lang="hu-HU" b="0" dirty="0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49023F-12B0-28FE-8FD2-43688F396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87926"/>
            <a:ext cx="3217762" cy="175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878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91D47-550C-C10E-4A4E-6869EC31C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1141586" cy="489600"/>
          </a:xfrm>
        </p:spPr>
        <p:txBody>
          <a:bodyPr/>
          <a:lstStyle/>
          <a:p>
            <a:r>
              <a:rPr lang="hu-HU" dirty="0"/>
              <a:t>1. kiemelt terület: A pszichoszociális kockázatok értékelése és kezelése -2-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78B3BF-F5DD-EF14-8F1E-31C8593438D2}"/>
              </a:ext>
            </a:extLst>
          </p:cNvPr>
          <p:cNvSpPr/>
          <p:nvPr/>
        </p:nvSpPr>
        <p:spPr>
          <a:xfrm>
            <a:off x="0" y="1295190"/>
            <a:ext cx="12192000" cy="523220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487680" tIns="121920" rIns="243840" bIns="121920" rtlCol="0">
            <a:spAutoFit/>
          </a:bodyPr>
          <a:lstStyle/>
          <a:p>
            <a:pPr algn="ctr"/>
            <a:r>
              <a:rPr lang="hu-HU" b="1">
                <a:solidFill>
                  <a:srgbClr val="003399"/>
                </a:solidFill>
                <a:cs typeface="Arial" panose="020B0604020202020204" pitchFamily="34" charset="0"/>
              </a:rPr>
              <a:t>          Vállalatok által a pszichoszociális kockázatok kezelése során tapasztalt fő nehézségek:</a:t>
            </a:r>
          </a:p>
        </p:txBody>
      </p:sp>
      <p:grpSp>
        <p:nvGrpSpPr>
          <p:cNvPr id="13" name="Group 12" descr="Vállalatok által a pszichoszociális kockázatok kezelése során bejelentett fő nehézségeket bemutató 4 kördiagram.  Az 1. kördiagram 59 százalékot mutat.  Nem szívesen beszélnek nyíltan ezekről a problémákról. A 2. kördiagram 44 százalékot mutat. Szakértelem vagy szakértői támogatás hiánya. A 3. kördiagram 43 százalékot mutat. Tudatosság hiánya a személyzet körében.  A 4. kördiagram 32 százalékot mutat. Tudatosság hiánya a vezetőség körében.">
            <a:extLst>
              <a:ext uri="{FF2B5EF4-FFF2-40B4-BE49-F238E27FC236}">
                <a16:creationId xmlns:a16="http://schemas.microsoft.com/office/drawing/2014/main" id="{5A1D7735-3259-B0E5-ADF7-9703C0F715D4}"/>
              </a:ext>
            </a:extLst>
          </p:cNvPr>
          <p:cNvGrpSpPr/>
          <p:nvPr/>
        </p:nvGrpSpPr>
        <p:grpSpPr>
          <a:xfrm>
            <a:off x="0" y="1712082"/>
            <a:ext cx="11741588" cy="2500540"/>
            <a:chOff x="176987" y="3931303"/>
            <a:chExt cx="11741588" cy="250054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FF32426-BCE2-F911-6B72-3C72DB0D4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987" y="3931303"/>
              <a:ext cx="11028278" cy="2320421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97581BB-4216-3A32-AAC1-60C46110EDE4}"/>
                </a:ext>
              </a:extLst>
            </p:cNvPr>
            <p:cNvGrpSpPr/>
            <p:nvPr/>
          </p:nvGrpSpPr>
          <p:grpSpPr>
            <a:xfrm>
              <a:off x="1950247" y="5653410"/>
              <a:ext cx="9968328" cy="778433"/>
              <a:chOff x="1503249" y="3184466"/>
              <a:chExt cx="7476246" cy="583825"/>
            </a:xfrm>
          </p:grpSpPr>
          <p:sp>
            <p:nvSpPr>
              <p:cNvPr id="9" name="Title 1">
                <a:extLst>
                  <a:ext uri="{FF2B5EF4-FFF2-40B4-BE49-F238E27FC236}">
                    <a16:creationId xmlns:a16="http://schemas.microsoft.com/office/drawing/2014/main" id="{4DC8855D-01CF-4E73-F998-DCC42C6A85D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03249" y="3271392"/>
                <a:ext cx="1961332" cy="492220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342900" rtl="0" eaLnBrk="1" latinLnBrk="0" hangingPunct="1">
                  <a:spcBef>
                    <a:spcPct val="0"/>
                  </a:spcBef>
                  <a:buNone/>
                  <a:defRPr sz="1800" b="1" i="0" kern="1200" baseline="0">
                    <a:solidFill>
                      <a:schemeClr val="tx2"/>
                    </a:solidFill>
                    <a:latin typeface="+mj-lt"/>
                    <a:ea typeface="+mj-ea"/>
                    <a:cs typeface="Trebuchet M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hu-HU" sz="1600"/>
                  <a:t>Nem szívesen beszélnek nyíltan ezekről a problémákról</a:t>
                </a:r>
              </a:p>
            </p:txBody>
          </p:sp>
          <p:sp>
            <p:nvSpPr>
              <p:cNvPr id="10" name="Title 1">
                <a:extLst>
                  <a:ext uri="{FF2B5EF4-FFF2-40B4-BE49-F238E27FC236}">
                    <a16:creationId xmlns:a16="http://schemas.microsoft.com/office/drawing/2014/main" id="{DCFD6557-77B8-59DD-ED72-7EF7743CFDC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52988" y="3276071"/>
                <a:ext cx="1961332" cy="492220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342900" rtl="0" eaLnBrk="1" latinLnBrk="0" hangingPunct="1">
                  <a:spcBef>
                    <a:spcPct val="0"/>
                  </a:spcBef>
                  <a:buNone/>
                  <a:defRPr sz="1800" b="1" i="0" kern="1200" baseline="0">
                    <a:solidFill>
                      <a:schemeClr val="tx2"/>
                    </a:solidFill>
                    <a:latin typeface="+mj-lt"/>
                    <a:ea typeface="+mj-ea"/>
                    <a:cs typeface="Trebuchet M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hu-HU" sz="1600"/>
                  <a:t>Szakértelem vagy szakértői támogatás hiánya</a:t>
                </a:r>
              </a:p>
            </p:txBody>
          </p:sp>
          <p:sp>
            <p:nvSpPr>
              <p:cNvPr id="11" name="Title 1">
                <a:extLst>
                  <a:ext uri="{FF2B5EF4-FFF2-40B4-BE49-F238E27FC236}">
                    <a16:creationId xmlns:a16="http://schemas.microsoft.com/office/drawing/2014/main" id="{BCEE7AF2-E8EB-F4AC-A820-F6891B7433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187989" y="3185806"/>
                <a:ext cx="1961332" cy="492220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342900" rtl="0" eaLnBrk="1" latinLnBrk="0" hangingPunct="1">
                  <a:spcBef>
                    <a:spcPct val="0"/>
                  </a:spcBef>
                  <a:buNone/>
                  <a:defRPr sz="1800" b="1" i="0" kern="1200" baseline="0">
                    <a:solidFill>
                      <a:schemeClr val="tx2"/>
                    </a:solidFill>
                    <a:latin typeface="+mj-lt"/>
                    <a:ea typeface="+mj-ea"/>
                    <a:cs typeface="Trebuchet M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hu-HU" sz="1600" dirty="0"/>
                  <a:t>Tudatosság hiánya a személyzet körében</a:t>
                </a:r>
              </a:p>
            </p:txBody>
          </p:sp>
          <p:sp>
            <p:nvSpPr>
              <p:cNvPr id="12" name="Title 1">
                <a:extLst>
                  <a:ext uri="{FF2B5EF4-FFF2-40B4-BE49-F238E27FC236}">
                    <a16:creationId xmlns:a16="http://schemas.microsoft.com/office/drawing/2014/main" id="{DDF57967-B596-6762-5BFC-3E57F47A370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18163" y="3184466"/>
                <a:ext cx="1961332" cy="492220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342900" rtl="0" eaLnBrk="1" latinLnBrk="0" hangingPunct="1">
                  <a:spcBef>
                    <a:spcPct val="0"/>
                  </a:spcBef>
                  <a:buNone/>
                  <a:defRPr sz="1800" b="1" i="0" kern="1200" baseline="0">
                    <a:solidFill>
                      <a:schemeClr val="tx2"/>
                    </a:solidFill>
                    <a:latin typeface="+mj-lt"/>
                    <a:ea typeface="+mj-ea"/>
                    <a:cs typeface="Trebuchet M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hu-HU" sz="1600" dirty="0"/>
                  <a:t>Tudatosság hiánya a vezetőség körében</a:t>
                </a:r>
              </a:p>
            </p:txBody>
          </p: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35AF605-DAC3-06D5-9148-6D615B7C3E6C}"/>
              </a:ext>
            </a:extLst>
          </p:cNvPr>
          <p:cNvSpPr txBox="1"/>
          <p:nvPr/>
        </p:nvSpPr>
        <p:spPr>
          <a:xfrm>
            <a:off x="614605" y="4439370"/>
            <a:ext cx="10962789" cy="143116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defPPr>
              <a:defRPr lang="en-US"/>
            </a:defPPr>
            <a:lvl1pPr marL="251994" indent="-251994"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  <a:buFont typeface="Wingdings" pitchFamily="2" charset="2"/>
              <a:buChar char="§"/>
              <a:defRPr b="0" i="0" baseline="0">
                <a:solidFill>
                  <a:schemeClr val="tx2"/>
                </a:solidFill>
              </a:defRPr>
            </a:lvl1pPr>
            <a:lvl2pPr marL="431989" indent="-179996" defTabSz="457189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baseline="0"/>
            </a:lvl2pPr>
            <a:lvl3pPr marL="611985" indent="-179996" defTabSz="457189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baseline="0"/>
            </a:lvl3pPr>
            <a:lvl4pPr marL="791980" indent="-179996" defTabSz="457189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baseline="0"/>
            </a:lvl4pPr>
            <a:lvl5pPr marL="971976" indent="-179996" defTabSz="457189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baseline="0"/>
            </a:lvl5pPr>
            <a:lvl6pPr marL="1257719" indent="-285744" defTabSz="457189">
              <a:spcBef>
                <a:spcPts val="0"/>
              </a:spcBef>
              <a:buFont typeface="Arial" pitchFamily="34" charset="0"/>
              <a:buChar char="•"/>
              <a:defRPr sz="1400" baseline="0"/>
            </a:lvl6pPr>
            <a:lvl7pPr marL="1331967" indent="-179996" defTabSz="457189">
              <a:spcBef>
                <a:spcPts val="0"/>
              </a:spcBef>
              <a:buFont typeface="Arial" pitchFamily="34" charset="0"/>
              <a:buChar char="−"/>
              <a:defRPr sz="1300" baseline="0"/>
            </a:lvl7pPr>
            <a:lvl8pPr marL="3428914" indent="-228594" defTabSz="457189">
              <a:spcBef>
                <a:spcPct val="20000"/>
              </a:spcBef>
              <a:buFont typeface="Arial"/>
              <a:buChar char="•"/>
              <a:defRPr sz="2000"/>
            </a:lvl8pPr>
            <a:lvl9pPr marL="3886103" indent="-228594" defTabSz="457189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 marL="233045" indent="-233045">
              <a:spcBef>
                <a:spcPts val="600"/>
              </a:spcBef>
            </a:pPr>
            <a:r>
              <a:rPr lang="hu-HU" dirty="0"/>
              <a:t>A kutatások azt mutatják, hogy a kisebb vállalatok általában eseti szinten foglalkoznak a pszichoszociális kockázatokkal, ahelyett, hogy strukturált megközelítéseket alkalmaznának. </a:t>
            </a:r>
          </a:p>
          <a:p>
            <a:pPr marL="233363" indent="-233363">
              <a:spcBef>
                <a:spcPts val="600"/>
              </a:spcBef>
            </a:pPr>
            <a:r>
              <a:rPr lang="hu-HU" dirty="0"/>
              <a:t>Ugyanakkor a hatóságok és az egyes ágazatok részéről ígéretes megközelítések figyelhetők meg, amelyek célja a vállalatok pszichoszociális kockázatok kezelésében történő támogatása. </a:t>
            </a:r>
          </a:p>
        </p:txBody>
      </p:sp>
    </p:spTree>
    <p:extLst>
      <p:ext uri="{BB962C8B-B14F-4D97-AF65-F5344CB8AC3E}">
        <p14:creationId xmlns:p14="http://schemas.microsoft.com/office/powerpoint/2010/main" val="3063356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DDB3A61-67CA-DC2F-8A3D-3DA55425D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472112"/>
            <a:ext cx="11642651" cy="1205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A6B977-9CAB-E4F5-7015-A61BAFFAB9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1042649" cy="489600"/>
          </a:xfrm>
        </p:spPr>
        <p:txBody>
          <a:bodyPr/>
          <a:lstStyle/>
          <a:p>
            <a:r>
              <a:rPr lang="hu-HU" dirty="0"/>
              <a:t>1. kiemelt terület: A pszichoszociális kockázatok értékelése és kezelése -3-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7CAEB2-ACAC-341B-CED9-DD2E210A63F2}"/>
              </a:ext>
            </a:extLst>
          </p:cNvPr>
          <p:cNvSpPr txBox="1"/>
          <p:nvPr/>
        </p:nvSpPr>
        <p:spPr>
          <a:xfrm>
            <a:off x="0" y="1035504"/>
            <a:ext cx="11376837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800" b="1" dirty="0">
                <a:latin typeface="+mn-lt"/>
              </a:rPr>
              <a:t>Megelőző intézkedések - 1</a:t>
            </a:r>
          </a:p>
        </p:txBody>
      </p:sp>
      <p:sp>
        <p:nvSpPr>
          <p:cNvPr id="4" name="Content Placeholder 11">
            <a:extLst>
              <a:ext uri="{FF2B5EF4-FFF2-40B4-BE49-F238E27FC236}">
                <a16:creationId xmlns:a16="http://schemas.microsoft.com/office/drawing/2014/main" id="{35B17C73-38C1-AC28-3702-CD6320B251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4569" y="1645102"/>
            <a:ext cx="10892239" cy="2947984"/>
          </a:xfrm>
        </p:spPr>
        <p:txBody>
          <a:bodyPr>
            <a:noAutofit/>
          </a:bodyPr>
          <a:lstStyle/>
          <a:p>
            <a:pPr marL="233363" indent="-233363"/>
            <a:r>
              <a:rPr lang="hu-HU" sz="1700" dirty="0"/>
              <a:t>A pszichoszociális kockázatok értékelése és kezelése az átfogó munkahelyi biztonsági és egészségvédelmi kockázatkezelési folyamat </a:t>
            </a:r>
            <a:r>
              <a:rPr lang="hu-HU" sz="1700" b="0" dirty="0"/>
              <a:t>részeként.</a:t>
            </a:r>
          </a:p>
          <a:p>
            <a:pPr marL="233363" indent="-233363"/>
            <a:r>
              <a:rPr lang="hu-HU" sz="1700" dirty="0"/>
              <a:t>A megelőzés hierarchiájának</a:t>
            </a:r>
            <a:r>
              <a:rPr lang="hu-HU" sz="1700" b="0" dirty="0"/>
              <a:t> alkalmazása, előnyben részesítve azokat az intézkedéseket, amelyek a kockázatokat a forrásuknál kezelik.</a:t>
            </a:r>
          </a:p>
          <a:p>
            <a:pPr marL="233363" indent="-233363"/>
            <a:r>
              <a:rPr lang="hu-HU" sz="1700" b="0" dirty="0"/>
              <a:t>Munkatervezés és </a:t>
            </a:r>
            <a:r>
              <a:rPr lang="hu-HU" sz="1700" dirty="0"/>
              <a:t>munkaszervezés teljesíthető elvárásokkal</a:t>
            </a:r>
            <a:r>
              <a:rPr lang="hu-HU" sz="1700" b="0" dirty="0"/>
              <a:t>, egyértelmű szerepekkel és elegendő erőforrással.</a:t>
            </a:r>
          </a:p>
          <a:p>
            <a:pPr marL="233363" indent="-233363"/>
            <a:r>
              <a:rPr lang="hu-HU" sz="1700" dirty="0"/>
              <a:t>Erőszak</a:t>
            </a:r>
            <a:r>
              <a:rPr lang="hu-HU" sz="1700" b="0" dirty="0"/>
              <a:t>, zaklatás és egyéb antiszociális viselkedések megelőzése.</a:t>
            </a:r>
          </a:p>
          <a:p>
            <a:pPr marL="233363" indent="-233363"/>
            <a:r>
              <a:rPr lang="hu-HU" sz="1700" dirty="0"/>
              <a:t>Tájékoztatás, képzés </a:t>
            </a:r>
            <a:r>
              <a:rPr lang="hu-HU" sz="1700" b="0" dirty="0"/>
              <a:t>és </a:t>
            </a:r>
            <a:r>
              <a:rPr lang="hu-HU" sz="1700" dirty="0"/>
              <a:t>támogatás</a:t>
            </a:r>
            <a:r>
              <a:rPr lang="hu-HU" sz="1700" b="0" dirty="0"/>
              <a:t> biztosítása, beleértve a mentális egészséghez kapcsolódó megbélyegzés csökkentését célzó intézkedéseket is.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0429D36E-AAB9-46F0-8B35-C9C5393BD22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1562" y="4726366"/>
            <a:ext cx="4221126" cy="1077218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800" b="1" dirty="0">
                <a:solidFill>
                  <a:schemeClr val="bg1"/>
                </a:solidFill>
              </a:rPr>
              <a:t>A munkahelyi pszichoszociális kockázatok megelőzésének hierarchiája: </a:t>
            </a:r>
          </a:p>
        </p:txBody>
      </p:sp>
      <p:grpSp>
        <p:nvGrpSpPr>
          <p:cNvPr id="7" name="Group 6" descr="Három lépcsős piramis, amely a munkahelyi pszichoszociális kockázatok megelőzésének hierarchiáját ábrázolja. A piramis tetején egy személyt ábrázoló emoji látható, jelezve, hogy ez az intézkedés csak végső megoldásként alkalmazandó. A második (középső) lépést egy beállításokat ábrázoló emoji jelképezi, amely a szervezeti és technikai intézkedéseket szemlélteti, míg a harmadik (alsó) lépést egy nagyító jelképezi, amely a kockázatok felismerésének és kiküszöbölésének fontosságát hivatott alátámasztani. A piramis jobb oldalán egy Muppet-figura látható, amelynek bal kezében felkiáltójel van.">
            <a:extLst>
              <a:ext uri="{FF2B5EF4-FFF2-40B4-BE49-F238E27FC236}">
                <a16:creationId xmlns:a16="http://schemas.microsoft.com/office/drawing/2014/main" id="{E1FA6628-7779-CFB7-DA38-5E4484E43508}"/>
              </a:ext>
            </a:extLst>
          </p:cNvPr>
          <p:cNvGrpSpPr/>
          <p:nvPr/>
        </p:nvGrpSpPr>
        <p:grpSpPr>
          <a:xfrm>
            <a:off x="3972515" y="4415196"/>
            <a:ext cx="7504294" cy="2428875"/>
            <a:chOff x="3972515" y="4404563"/>
            <a:chExt cx="7504294" cy="24288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8E0CF95-1CEE-A87A-CAB7-6B7A0CEC80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7825475" y="5977867"/>
              <a:ext cx="3651334" cy="533544"/>
            </a:xfrm>
            <a:prstGeom prst="rect">
              <a:avLst/>
            </a:prstGeom>
            <a:solidFill>
              <a:srgbClr val="DCE1FF">
                <a:alpha val="54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731520" tIns="121920" rIns="243840" bIns="121920" rtlCol="0">
              <a:spAutoFit/>
            </a:bodyPr>
            <a:lstStyle>
              <a:defPPr>
                <a:defRPr lang="en-US"/>
              </a:defPPr>
              <a:lvl1pPr>
                <a:defRPr sz="2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800" b="1" dirty="0">
                <a:latin typeface="+mn-lt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7E70735-201B-ED52-51CB-32F369D28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7194262" y="5297698"/>
              <a:ext cx="3152775" cy="533544"/>
            </a:xfrm>
            <a:prstGeom prst="rect">
              <a:avLst/>
            </a:prstGeom>
            <a:solidFill>
              <a:srgbClr val="DCE1FF">
                <a:alpha val="54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731520" tIns="121920" rIns="243840" bIns="121920" rtlCol="0">
              <a:spAutoFit/>
            </a:bodyPr>
            <a:lstStyle>
              <a:defPPr>
                <a:defRPr lang="en-US"/>
              </a:defPPr>
              <a:lvl1pPr>
                <a:defRPr sz="2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800" b="1" dirty="0">
                <a:latin typeface="+mn-lt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99934AF-AF70-6169-DCF5-75F40B15C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6524627" y="4630773"/>
              <a:ext cx="2685658" cy="533544"/>
            </a:xfrm>
            <a:prstGeom prst="rect">
              <a:avLst/>
            </a:prstGeom>
            <a:solidFill>
              <a:srgbClr val="DCE1FF">
                <a:alpha val="54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731520" tIns="121920" rIns="243840" bIns="121920" rtlCol="0">
              <a:spAutoFit/>
            </a:bodyPr>
            <a:lstStyle>
              <a:defPPr>
                <a:defRPr lang="en-US"/>
              </a:defPPr>
              <a:lvl1pPr>
                <a:defRPr sz="2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800" b="1" dirty="0">
                <a:latin typeface="+mn-lt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729C751-8516-6AD7-FF50-CDE9C81A3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5782095" y="4895556"/>
              <a:ext cx="876078" cy="0"/>
            </a:xfrm>
            <a:prstGeom prst="line">
              <a:avLst/>
            </a:prstGeom>
            <a:ln>
              <a:solidFill>
                <a:srgbClr val="003399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B0AC2CA-9460-FCFA-C92F-71E8C01A7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5778948" y="5558320"/>
              <a:ext cx="1551910" cy="0"/>
            </a:xfrm>
            <a:prstGeom prst="line">
              <a:avLst/>
            </a:prstGeom>
            <a:ln>
              <a:solidFill>
                <a:srgbClr val="003399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848D963-E2C1-CBA9-EEA8-EFB05ED13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6211331" y="6255409"/>
              <a:ext cx="1799194" cy="0"/>
            </a:xfrm>
            <a:prstGeom prst="line">
              <a:avLst/>
            </a:prstGeom>
            <a:ln>
              <a:solidFill>
                <a:srgbClr val="003399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Graphic 26" descr="Háromlépcsős piramis, amely a munkahelyi pszichoszociális kockázatok megelőzésének hierarchiáját mutatja be. A piramis csúcsát egy személyt ábrázoló emoji jelképezi, azt jelezve, hogy ez az intézkedés csak legvégső esetben alkalmazható. A második (középső) lépcsőt egy beállítások emoji jelképezi szervezeti és technikai intézkedéseket szemléltetve, míg a harmadik (alsó) lépcsőt egy nagyító jelképezi a kockázatok felismerésének és kiküszöbölésének fontosságát szemléltetve. A piramis jobb oldalán egy muppet látható, bal kezében egy felkiáltójellel.">
              <a:extLst>
                <a:ext uri="{FF2B5EF4-FFF2-40B4-BE49-F238E27FC236}">
                  <a16:creationId xmlns:a16="http://schemas.microsoft.com/office/drawing/2014/main" id="{F6A7610B-190D-E49F-2CC3-F0410D0A4E3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972515" y="4404563"/>
              <a:ext cx="3152775" cy="2428875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264E354-B395-9A71-FAE3-223B8DD054D4}"/>
                </a:ext>
              </a:extLst>
            </p:cNvPr>
            <p:cNvSpPr txBox="1"/>
            <p:nvPr/>
          </p:nvSpPr>
          <p:spPr>
            <a:xfrm>
              <a:off x="6667633" y="4564206"/>
              <a:ext cx="4642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u-HU" sz="3600" b="1">
                  <a:solidFill>
                    <a:srgbClr val="003399"/>
                  </a:solidFill>
                  <a:latin typeface="+mn-lt"/>
                </a:rPr>
                <a:t>3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98BCD17-2F50-4F66-E531-FB0C4244FF51}"/>
                </a:ext>
              </a:extLst>
            </p:cNvPr>
            <p:cNvSpPr txBox="1"/>
            <p:nvPr/>
          </p:nvSpPr>
          <p:spPr>
            <a:xfrm>
              <a:off x="7006692" y="4627460"/>
              <a:ext cx="220359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u-HU" sz="1400" b="1" dirty="0">
                  <a:solidFill>
                    <a:srgbClr val="003399"/>
                  </a:solidFill>
                </a:rPr>
                <a:t>Egyedi intézkedések végső megoldásként.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617D3DB-E549-5FBA-1451-FC2BF2A9B81C}"/>
                </a:ext>
              </a:extLst>
            </p:cNvPr>
            <p:cNvSpPr txBox="1"/>
            <p:nvPr/>
          </p:nvSpPr>
          <p:spPr>
            <a:xfrm>
              <a:off x="7361187" y="5227794"/>
              <a:ext cx="4642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u-HU" sz="3600" b="1">
                  <a:solidFill>
                    <a:srgbClr val="003399"/>
                  </a:solidFill>
                  <a:latin typeface="+mn-lt"/>
                </a:rPr>
                <a:t>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62C4994-88F8-1D4C-46B8-2D618BABA264}"/>
                </a:ext>
              </a:extLst>
            </p:cNvPr>
            <p:cNvSpPr txBox="1"/>
            <p:nvPr/>
          </p:nvSpPr>
          <p:spPr>
            <a:xfrm>
              <a:off x="7696486" y="5309106"/>
              <a:ext cx="256393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u-HU" sz="1400" b="1" dirty="0">
                  <a:solidFill>
                    <a:srgbClr val="003399"/>
                  </a:solidFill>
                </a:rPr>
                <a:t>Bevezetendő szervezeti és technikai intézkedések.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E444FC9-C7DC-1D45-421A-8A331FCFE5E7}"/>
                </a:ext>
              </a:extLst>
            </p:cNvPr>
            <p:cNvSpPr txBox="1"/>
            <p:nvPr/>
          </p:nvSpPr>
          <p:spPr>
            <a:xfrm>
              <a:off x="8038850" y="5887092"/>
              <a:ext cx="4642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u-HU" sz="3600" b="1">
                  <a:solidFill>
                    <a:srgbClr val="003399"/>
                  </a:solidFill>
                  <a:latin typeface="+mn-lt"/>
                </a:rPr>
                <a:t>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7D9CDB-64C7-5826-4CE4-57ED0F5FCF55}"/>
                </a:ext>
              </a:extLst>
            </p:cNvPr>
            <p:cNvSpPr txBox="1"/>
            <p:nvPr/>
          </p:nvSpPr>
          <p:spPr>
            <a:xfrm>
              <a:off x="8324033" y="5966178"/>
              <a:ext cx="31527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u-HU" sz="1400" b="1" dirty="0">
                  <a:solidFill>
                    <a:srgbClr val="003399"/>
                  </a:solidFill>
                </a:rPr>
                <a:t>A kockázatok felismerése és forrásuknál történő kiküszöbölése.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3591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1ABEE-27A3-E6DD-708A-88D330936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1095812" cy="489600"/>
          </a:xfrm>
        </p:spPr>
        <p:txBody>
          <a:bodyPr/>
          <a:lstStyle/>
          <a:p>
            <a:pPr algn="just"/>
            <a:r>
              <a:rPr lang="hu-HU" dirty="0"/>
              <a:t>1. kiemelt terület: A pszichoszociális kockázatok értékelése és kezelése -4-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3A5FD4-3019-E96D-9CCC-6102EE5E49D3}"/>
              </a:ext>
            </a:extLst>
          </p:cNvPr>
          <p:cNvSpPr txBox="1"/>
          <p:nvPr/>
        </p:nvSpPr>
        <p:spPr>
          <a:xfrm>
            <a:off x="0" y="1306162"/>
            <a:ext cx="1029903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800" b="1">
                <a:latin typeface="+mn-lt"/>
              </a:rPr>
              <a:t>Megelőző intézkedések - 2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0D4E519-66B9-93E1-E83E-1DEBC498A31E}"/>
              </a:ext>
            </a:extLst>
          </p:cNvPr>
          <p:cNvSpPr txBox="1">
            <a:spLocks/>
          </p:cNvSpPr>
          <p:nvPr/>
        </p:nvSpPr>
        <p:spPr>
          <a:xfrm>
            <a:off x="600002" y="1933903"/>
            <a:ext cx="7214928" cy="3458444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hu-HU" sz="1800" b="0" dirty="0"/>
              <a:t>A munkahelyi </a:t>
            </a:r>
            <a:r>
              <a:rPr lang="hu-HU" sz="1800" dirty="0"/>
              <a:t>pszichoszociális kockázatok </a:t>
            </a:r>
            <a:r>
              <a:rPr lang="hu-HU" sz="1800" b="0" dirty="0"/>
              <a:t>egyéni probléma helyett </a:t>
            </a:r>
            <a:r>
              <a:rPr lang="hu-HU" sz="1800" dirty="0"/>
              <a:t>munkahelyi problémaként történő kezelése.</a:t>
            </a:r>
            <a:r>
              <a:rPr lang="hu-HU" sz="1800" b="0" dirty="0"/>
              <a:t> </a:t>
            </a:r>
          </a:p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hu-HU" sz="1800" b="0" dirty="0"/>
              <a:t>A </a:t>
            </a:r>
            <a:r>
              <a:rPr lang="hu-HU" sz="1800" dirty="0"/>
              <a:t>munkavállalók bevonásának </a:t>
            </a:r>
            <a:r>
              <a:rPr lang="hu-HU" sz="1800" b="0" dirty="0"/>
              <a:t>biztosítása a teljes folyamatban, a figyelemfelkeltéstől és a kockázatértékeléstől kezdve a megoldások azonosításáig</a:t>
            </a:r>
            <a:r>
              <a:rPr lang="hu-HU" sz="1800" dirty="0"/>
              <a:t>.</a:t>
            </a:r>
          </a:p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hu-HU" sz="1800" dirty="0"/>
              <a:t>A vezetők felkészítése a pszichoszociális kockázatok felismerésére és kezelésére</a:t>
            </a:r>
            <a:r>
              <a:rPr lang="hu-HU" sz="1800" b="0" dirty="0"/>
              <a:t>, ideértve a munkaterheléssel kapcsolatos problémákat, a konfliktusokat és az antiszociális viselkedést.</a:t>
            </a:r>
          </a:p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hu-HU" sz="1800" dirty="0"/>
              <a:t>A pszichoszociális kockázatok értékelésének és kezelésének összekapcsolása a </a:t>
            </a:r>
            <a:r>
              <a:rPr lang="hu-HU" sz="1800" b="0" dirty="0"/>
              <a:t>vállalat általános,</a:t>
            </a:r>
            <a:r>
              <a:rPr lang="hu-HU" sz="1800" dirty="0"/>
              <a:t> munkahelyi biztonsági és egészségvédelmi megközelítéseivel. </a:t>
            </a:r>
          </a:p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endParaRPr lang="en-GB" sz="18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GB" sz="18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019D5C2-FEC6-2BE9-6405-4D43C457A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34447" y="2651126"/>
            <a:ext cx="5057553" cy="274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497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B23CE-37F3-BD1F-0F64-06F6795EF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2. kiemelt terület: zaklatás, szexuális zaklatás és erőszak -1-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BFEF4F-FA51-B257-1D4E-B52C8BCA9B9C}"/>
              </a:ext>
            </a:extLst>
          </p:cNvPr>
          <p:cNvSpPr txBox="1"/>
          <p:nvPr/>
        </p:nvSpPr>
        <p:spPr>
          <a:xfrm>
            <a:off x="0" y="1293442"/>
            <a:ext cx="1029903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800" b="1" dirty="0">
                <a:latin typeface="+mn-lt"/>
              </a:rPr>
              <a:t>Jelenlegi helyzet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C6CADA-FDD3-A1A6-969A-E1D56BD8330C}"/>
              </a:ext>
            </a:extLst>
          </p:cNvPr>
          <p:cNvSpPr txBox="1">
            <a:spLocks/>
          </p:cNvSpPr>
          <p:nvPr/>
        </p:nvSpPr>
        <p:spPr>
          <a:xfrm>
            <a:off x="599999" y="2009523"/>
            <a:ext cx="9699032" cy="2436327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Aft>
                <a:spcPts val="600"/>
              </a:spcAft>
            </a:pPr>
            <a:r>
              <a:rPr lang="hu-HU" dirty="0"/>
              <a:t>Sokrétű probléma:</a:t>
            </a:r>
            <a:r>
              <a:rPr lang="hu-HU" b="0" dirty="0"/>
              <a:t> támadás, megfélemlítés, hátrányos megkülönböztetés, </a:t>
            </a:r>
            <a:r>
              <a:rPr lang="hu-HU" b="0" dirty="0" err="1"/>
              <a:t>viktimizáció</a:t>
            </a:r>
            <a:r>
              <a:rPr lang="hu-HU" b="0" dirty="0"/>
              <a:t>, …</a:t>
            </a:r>
          </a:p>
          <a:p>
            <a:pPr marL="233363" indent="-233363">
              <a:spcAft>
                <a:spcPts val="600"/>
              </a:spcAft>
            </a:pPr>
            <a:r>
              <a:rPr lang="hu-HU" b="0" dirty="0"/>
              <a:t>A </a:t>
            </a:r>
            <a:r>
              <a:rPr lang="hu-HU" dirty="0"/>
              <a:t>rossz egészségi állapot </a:t>
            </a:r>
            <a:r>
              <a:rPr lang="hu-HU" b="0" dirty="0"/>
              <a:t>(depresszió, szorongás, alvászavar, ...) jelentős oka</a:t>
            </a:r>
          </a:p>
          <a:p>
            <a:pPr marL="233363" indent="-233363">
              <a:spcAft>
                <a:spcPts val="600"/>
              </a:spcAft>
            </a:pPr>
            <a:r>
              <a:rPr lang="hu-HU" dirty="0"/>
              <a:t>Az uniós munkavállalók 13%</a:t>
            </a:r>
            <a:r>
              <a:rPr lang="hu-HU" b="0" dirty="0"/>
              <a:t> tapasztalta a </a:t>
            </a:r>
            <a:r>
              <a:rPr lang="hu-HU" dirty="0"/>
              <a:t>munkahelyi erőszak </a:t>
            </a:r>
            <a:r>
              <a:rPr lang="hu-HU" b="0" dirty="0"/>
              <a:t>valamilyen formáját (EWCTS, </a:t>
            </a:r>
            <a:r>
              <a:rPr lang="hu-HU" b="0" dirty="0" err="1"/>
              <a:t>Eurofound</a:t>
            </a:r>
            <a:r>
              <a:rPr lang="hu-HU" b="0" dirty="0"/>
              <a:t>, 2021). </a:t>
            </a:r>
          </a:p>
          <a:p>
            <a:pPr marL="233363" indent="-233363">
              <a:spcAft>
                <a:spcPts val="600"/>
              </a:spcAft>
            </a:pPr>
            <a:r>
              <a:rPr lang="hu-HU" dirty="0"/>
              <a:t>A digitalizáció</a:t>
            </a:r>
            <a:r>
              <a:rPr lang="hu-HU" b="0" dirty="0"/>
              <a:t> az antiszociális viselkedés új formáinak adott teret.</a:t>
            </a:r>
            <a:br>
              <a:rPr lang="hu-HU" dirty="0"/>
            </a:br>
            <a:endParaRPr lang="hu-HU" dirty="0"/>
          </a:p>
          <a:p>
            <a:pPr>
              <a:spcAft>
                <a:spcPts val="600"/>
              </a:spcAft>
            </a:pPr>
            <a:endParaRPr lang="en-GB" b="0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D1E05D-6468-A88D-0AA7-C9B2B6F9C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30928"/>
            <a:ext cx="3962400" cy="211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03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0E16F-B5FB-D490-936E-F90C8D41AD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2. kiemelt terület: zaklatás, szexuális zaklatás és erőszak -2-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D02451-FCA1-2255-2ADB-577B7DCA6116}"/>
              </a:ext>
            </a:extLst>
          </p:cNvPr>
          <p:cNvSpPr/>
          <p:nvPr/>
        </p:nvSpPr>
        <p:spPr>
          <a:xfrm>
            <a:off x="-16272" y="1344189"/>
            <a:ext cx="9058434" cy="800219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365760" tIns="121920" rIns="243840" bIns="121920" rtlCol="0">
            <a:spAutoFit/>
          </a:bodyPr>
          <a:lstStyle/>
          <a:p>
            <a:pPr algn="ctr"/>
            <a:r>
              <a:rPr lang="hu-HU" b="1" dirty="0">
                <a:solidFill>
                  <a:srgbClr val="003399"/>
                </a:solidFill>
                <a:cs typeface="Arial" panose="020B0604020202020204" pitchFamily="34" charset="0"/>
              </a:rPr>
              <a:t>A nők nagyobb valószínűséggel számolnak be káros társas viselkedésről a munkahelyen.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473BF4D-E0C8-6E0F-BC49-F48EEB54A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96" r="970"/>
          <a:stretch>
            <a:fillRect/>
          </a:stretch>
        </p:blipFill>
        <p:spPr>
          <a:xfrm>
            <a:off x="-16272" y="4086670"/>
            <a:ext cx="12207240" cy="275505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058FEDD-A82B-B004-EFB5-7AFDF7AC4111}"/>
              </a:ext>
            </a:extLst>
          </p:cNvPr>
          <p:cNvSpPr txBox="1"/>
          <p:nvPr/>
        </p:nvSpPr>
        <p:spPr>
          <a:xfrm>
            <a:off x="1169611" y="4346355"/>
            <a:ext cx="244665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5000" b="1">
                <a:solidFill>
                  <a:schemeClr val="tx2"/>
                </a:solidFill>
                <a:latin typeface="+mj-lt"/>
              </a:rPr>
              <a:t>30,8%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72F3B5-6CF1-887F-257A-225D8DEAAF62}"/>
              </a:ext>
            </a:extLst>
          </p:cNvPr>
          <p:cNvSpPr txBox="1"/>
          <p:nvPr/>
        </p:nvSpPr>
        <p:spPr>
          <a:xfrm>
            <a:off x="849956" y="5144021"/>
            <a:ext cx="26766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000">
                <a:solidFill>
                  <a:schemeClr val="tx2"/>
                </a:solidFill>
                <a:latin typeface="+mj-lt"/>
              </a:rPr>
              <a:t>tapasztalt már </a:t>
            </a:r>
            <a:r>
              <a:rPr lang="hu-HU" sz="2000" b="1">
                <a:solidFill>
                  <a:schemeClr val="tx2"/>
                </a:solidFill>
                <a:latin typeface="+mj-lt"/>
              </a:rPr>
              <a:t>élete során</a:t>
            </a:r>
            <a:r>
              <a:rPr lang="hu-HU" sz="2000">
                <a:solidFill>
                  <a:schemeClr val="tx2"/>
                </a:solidFill>
                <a:latin typeface="+mj-lt"/>
              </a:rPr>
              <a:t> szexuális zaklatást </a:t>
            </a:r>
            <a:r>
              <a:rPr lang="hu-HU" sz="2000" b="1">
                <a:solidFill>
                  <a:schemeClr val="tx2"/>
                </a:solidFill>
                <a:latin typeface="+mj-lt"/>
              </a:rPr>
              <a:t>a munkahelyén.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E99A72-8A49-DBD2-A68E-F3219A1B39E1}"/>
              </a:ext>
            </a:extLst>
          </p:cNvPr>
          <p:cNvSpPr txBox="1"/>
          <p:nvPr/>
        </p:nvSpPr>
        <p:spPr>
          <a:xfrm>
            <a:off x="5017131" y="4346355"/>
            <a:ext cx="198022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5000" b="1">
                <a:solidFill>
                  <a:schemeClr val="tx2"/>
                </a:solidFill>
                <a:latin typeface="+mj-lt"/>
              </a:rPr>
              <a:t>4,3%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7160C7-7651-15DB-723B-2000CE369EAD}"/>
              </a:ext>
            </a:extLst>
          </p:cNvPr>
          <p:cNvSpPr txBox="1"/>
          <p:nvPr/>
        </p:nvSpPr>
        <p:spPr>
          <a:xfrm>
            <a:off x="4392784" y="5138535"/>
            <a:ext cx="294746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000">
                <a:solidFill>
                  <a:schemeClr val="tx2"/>
                </a:solidFill>
                <a:latin typeface="+mj-lt"/>
              </a:rPr>
              <a:t>tapasztalt </a:t>
            </a:r>
            <a:r>
              <a:rPr lang="hu-HU" sz="2000" b="1">
                <a:solidFill>
                  <a:schemeClr val="tx2"/>
                </a:solidFill>
                <a:latin typeface="+mj-lt"/>
              </a:rPr>
              <a:t>szexuális zaklatást</a:t>
            </a:r>
            <a:r>
              <a:rPr lang="hu-HU" sz="2000">
                <a:solidFill>
                  <a:schemeClr val="tx2"/>
                </a:solidFill>
                <a:latin typeface="+mj-lt"/>
              </a:rPr>
              <a:t> </a:t>
            </a:r>
            <a:r>
              <a:rPr lang="hu-HU" sz="2000" b="1">
                <a:solidFill>
                  <a:schemeClr val="tx2"/>
                </a:solidFill>
                <a:latin typeface="+mj-lt"/>
              </a:rPr>
              <a:t>a munkahelyén az elmúlt 12 hónapban</a:t>
            </a:r>
            <a:r>
              <a:rPr lang="hu-HU" sz="2000">
                <a:solidFill>
                  <a:schemeClr val="tx2"/>
                </a:solidFill>
                <a:latin typeface="+mj-lt"/>
              </a:rPr>
              <a:t>.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E63CB33-EADF-2114-7EB2-F9BC940B3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2" y="2827339"/>
            <a:ext cx="5201413" cy="128781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8501F7F-0D7B-D9AE-0A9C-D5CEB760D3C2}"/>
              </a:ext>
            </a:extLst>
          </p:cNvPr>
          <p:cNvSpPr txBox="1"/>
          <p:nvPr/>
        </p:nvSpPr>
        <p:spPr>
          <a:xfrm>
            <a:off x="9042162" y="4346355"/>
            <a:ext cx="1980227" cy="8617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hu-HU" sz="5000" b="1">
                <a:solidFill>
                  <a:schemeClr val="tx2"/>
                </a:solidFill>
                <a:latin typeface="+mj-lt"/>
              </a:rPr>
              <a:t>7,4%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ABC460-2264-B61F-607B-325C48B50248}"/>
              </a:ext>
            </a:extLst>
          </p:cNvPr>
          <p:cNvSpPr txBox="1"/>
          <p:nvPr/>
        </p:nvSpPr>
        <p:spPr>
          <a:xfrm>
            <a:off x="8412480" y="5136120"/>
            <a:ext cx="2947467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hu-HU" sz="2000">
                <a:solidFill>
                  <a:schemeClr val="tx2"/>
                </a:solidFill>
                <a:latin typeface="+mj-lt"/>
              </a:rPr>
              <a:t>tapasztalt már</a:t>
            </a:r>
            <a:r>
              <a:rPr lang="hu-HU" sz="2000" b="1">
                <a:solidFill>
                  <a:schemeClr val="tx2"/>
                </a:solidFill>
                <a:latin typeface="+mj-lt"/>
              </a:rPr>
              <a:t> szexuális zaklatást férfi főnök/felettes részéről</a:t>
            </a:r>
            <a:r>
              <a:rPr lang="hu-HU" sz="2000">
                <a:solidFill>
                  <a:schemeClr val="tx2"/>
                </a:solidFill>
                <a:latin typeface="+mj-lt"/>
              </a:rPr>
              <a:t>. 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CBBB6E7-D9A1-7EF7-B0F8-49FC3681F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55941" y="1920588"/>
            <a:ext cx="3495001" cy="25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47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F74CC-B32A-53DD-E43F-D404C3689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2. kiemelt terület: zaklatás, szexuális zaklatás és erőszak -3- 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B9B435B6-9277-3AA6-F94F-89147BA99C49}"/>
              </a:ext>
            </a:extLst>
          </p:cNvPr>
          <p:cNvSpPr/>
          <p:nvPr/>
        </p:nvSpPr>
        <p:spPr>
          <a:xfrm>
            <a:off x="3561346" y="1412111"/>
            <a:ext cx="3418187" cy="1014699"/>
          </a:xfrm>
          <a:prstGeom prst="wedgeRectCallout">
            <a:avLst>
              <a:gd name="adj1" fmla="val 56933"/>
              <a:gd name="adj2" fmla="val -16220"/>
            </a:avLst>
          </a:pr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rIns="27432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hu-HU" sz="1800" b="1" dirty="0">
                <a:solidFill>
                  <a:srgbClr val="003399"/>
                </a:solidFill>
              </a:rPr>
              <a:t>A munkavállalók bevonása és a vezető szerepe kulcsfontosságú. </a:t>
            </a:r>
          </a:p>
        </p:txBody>
      </p:sp>
      <p:pic>
        <p:nvPicPr>
          <p:cNvPr id="8" name="Picture 7" descr="Felhőformájú fénykép, amelyen egy építkezésen dolgozó munkások csoportja látható, akik éppen egymással beszélgetnek. A bal oldalon egy zöld muppet látható. A kép azt sugallja, hogy a munkavállalók bevonása kulcsfontosságú a zaklatás, a szexuális zaklatás és az erőszak elleni küzdelemben. ">
            <a:extLst>
              <a:ext uri="{FF2B5EF4-FFF2-40B4-BE49-F238E27FC236}">
                <a16:creationId xmlns:a16="http://schemas.microsoft.com/office/drawing/2014/main" id="{4EF0DE16-82B7-EB11-DA7E-F7D19B320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651" y="716626"/>
            <a:ext cx="3900770" cy="20120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B563F2-7747-B55A-17E9-81F2C37A7A01}"/>
              </a:ext>
            </a:extLst>
          </p:cNvPr>
          <p:cNvSpPr txBox="1"/>
          <p:nvPr/>
        </p:nvSpPr>
        <p:spPr>
          <a:xfrm>
            <a:off x="0" y="2728661"/>
            <a:ext cx="1097142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800" b="1">
                <a:latin typeface="+mn-lt"/>
              </a:rPr>
              <a:t>Megelőző intézkedések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90AA2A-8FD2-1517-C8AA-1E48066C8B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9997" y="3267818"/>
            <a:ext cx="10371423" cy="2579110"/>
          </a:xfrm>
        </p:spPr>
        <p:txBody>
          <a:bodyPr anchor="t">
            <a:noAutofit/>
          </a:bodyPr>
          <a:lstStyle/>
          <a:p>
            <a:pPr marL="233363" indent="-233363" algn="just">
              <a:spcAft>
                <a:spcPts val="600"/>
              </a:spcAft>
            </a:pPr>
            <a:r>
              <a:rPr lang="hu-HU" b="0" dirty="0"/>
              <a:t>Annak tisztázása, hogy mi elfogadható és mi nem.</a:t>
            </a:r>
          </a:p>
          <a:p>
            <a:pPr marL="233363" indent="-233363" algn="just">
              <a:spcAft>
                <a:spcPts val="600"/>
              </a:spcAft>
            </a:pPr>
            <a:r>
              <a:rPr lang="hu-HU" b="0" dirty="0">
                <a:cs typeface="Arial"/>
              </a:rPr>
              <a:t>A kiváltó okok vagy a hozzájáruló tényezők megvizsgálása.</a:t>
            </a:r>
          </a:p>
          <a:p>
            <a:pPr marL="233363" indent="-233363" algn="just">
              <a:spcAft>
                <a:spcPts val="600"/>
              </a:spcAft>
            </a:pPr>
            <a:r>
              <a:rPr lang="hu-HU" b="0" dirty="0"/>
              <a:t>A munkavállalók számára annak biztosítása, hogy bizalmasan felszólalhassanak vagy bejelenthessék az incidenseket. </a:t>
            </a:r>
          </a:p>
          <a:p>
            <a:pPr marL="233363" indent="-233363" algn="just">
              <a:spcAft>
                <a:spcPts val="600"/>
              </a:spcAft>
            </a:pPr>
            <a:r>
              <a:rPr lang="hu-HU" b="0" dirty="0"/>
              <a:t>Méltányos és következetes módon történő reagálás. </a:t>
            </a:r>
          </a:p>
          <a:p>
            <a:pPr marL="233363" indent="-233363" algn="just">
              <a:spcAft>
                <a:spcPts val="600"/>
              </a:spcAft>
            </a:pPr>
            <a:r>
              <a:rPr lang="hu-HU" b="0" dirty="0">
                <a:ea typeface=""/>
                <a:cs typeface="Arial"/>
              </a:rPr>
              <a:t>A feszültségcsökkentő stratégiák és a helyzetből való kilépés lehetőségeinek megtervezése a személyzet harmadik felek által elkövetett erőszakkal szembeni védelme érdekében.</a:t>
            </a:r>
          </a:p>
          <a:p>
            <a:pPr marL="380990" indent="-380990" algn="just">
              <a:spcBef>
                <a:spcPts val="1200"/>
              </a:spcBef>
              <a:spcAft>
                <a:spcPts val="600"/>
              </a:spcAft>
            </a:pPr>
            <a:endParaRPr lang="en-GB" b="0" dirty="0">
              <a:cs typeface="Arial"/>
            </a:endParaRP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noProof="0" dirty="0">
              <a:cs typeface="Arial"/>
            </a:endParaRP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dirty="0">
              <a:cs typeface="Arial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dirty="0">
              <a:cs typeface="Arial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dirty="0">
              <a:cs typeface="Arial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4160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A4575A-5F92-BAB6-7C2D-4A098ABB4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61367" y="6305107"/>
            <a:ext cx="2700670" cy="297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27C82C-4420-7D7C-CC46-57ECA4A01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3. kiemelt terület: Fizikai kockázatok és mentális egészség -1-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270BE9-B6B4-E837-9558-D005BF977F0D}"/>
              </a:ext>
            </a:extLst>
          </p:cNvPr>
          <p:cNvSpPr txBox="1"/>
          <p:nvPr/>
        </p:nvSpPr>
        <p:spPr>
          <a:xfrm>
            <a:off x="0" y="1295400"/>
            <a:ext cx="848757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800" b="1">
                <a:latin typeface="+mn-lt"/>
              </a:rPr>
              <a:t>Jelenlegi helyzet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99328D-E85F-2454-F6C0-3587135632DD}"/>
              </a:ext>
            </a:extLst>
          </p:cNvPr>
          <p:cNvSpPr txBox="1"/>
          <p:nvPr/>
        </p:nvSpPr>
        <p:spPr>
          <a:xfrm>
            <a:off x="648130" y="1996958"/>
            <a:ext cx="7839441" cy="21355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hu-HU" sz="1800" dirty="0">
                <a:solidFill>
                  <a:schemeClr val="tx2"/>
                </a:solidFill>
              </a:rPr>
              <a:t>A kampány középpontjában a pszichoszociális kockázatok és a következők közötti kölcsönhatás áll majd: </a:t>
            </a:r>
          </a:p>
          <a:p>
            <a:pPr marL="457200" indent="-223838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hu-HU" sz="1800" b="1" dirty="0">
                <a:solidFill>
                  <a:schemeClr val="tx2"/>
                </a:solidFill>
              </a:rPr>
              <a:t>fizikai munkaterhelés és váz- és izomrendszeri megbetegedések</a:t>
            </a:r>
            <a:r>
              <a:rPr lang="hu-HU" sz="1800" dirty="0">
                <a:solidFill>
                  <a:schemeClr val="tx2"/>
                </a:solidFill>
              </a:rPr>
              <a:t>;</a:t>
            </a:r>
          </a:p>
          <a:p>
            <a:pPr marL="457200" indent="-223838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hu-HU" sz="1800" b="1" dirty="0">
                <a:solidFill>
                  <a:schemeClr val="tx2"/>
                </a:solidFill>
              </a:rPr>
              <a:t>munkakörnyezeti tényezők </a:t>
            </a:r>
            <a:r>
              <a:rPr lang="hu-HU" sz="1800" dirty="0">
                <a:solidFill>
                  <a:schemeClr val="tx2"/>
                </a:solidFill>
              </a:rPr>
              <a:t>(pl. zaj, hőmérséklet, kialakítás);</a:t>
            </a:r>
          </a:p>
          <a:p>
            <a:pPr marL="457200" indent="-223838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hu-HU" sz="1800" b="1" dirty="0">
                <a:solidFill>
                  <a:schemeClr val="tx2"/>
                </a:solidFill>
              </a:rPr>
              <a:t>munkahelyi balesetek </a:t>
            </a:r>
            <a:r>
              <a:rPr lang="hu-HU" sz="1800" dirty="0">
                <a:solidFill>
                  <a:schemeClr val="tx2"/>
                </a:solidFill>
              </a:rPr>
              <a:t>és</a:t>
            </a:r>
            <a:r>
              <a:rPr lang="hu-HU" sz="1800" b="1" dirty="0">
                <a:solidFill>
                  <a:schemeClr val="tx2"/>
                </a:solidFill>
              </a:rPr>
              <a:t> biztonsági teljesítmény</a:t>
            </a:r>
            <a:r>
              <a:rPr lang="hu-HU" sz="1800" dirty="0">
                <a:solidFill>
                  <a:schemeClr val="tx2"/>
                </a:solidFill>
              </a:rPr>
              <a:t>. 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5CBA0E8D-406A-4EE2-EE7B-7FDA583569FF}"/>
              </a:ext>
            </a:extLst>
          </p:cNvPr>
          <p:cNvSpPr/>
          <p:nvPr/>
        </p:nvSpPr>
        <p:spPr>
          <a:xfrm>
            <a:off x="8487571" y="2834135"/>
            <a:ext cx="2948215" cy="1901463"/>
          </a:xfrm>
          <a:prstGeom prst="wedgeRectCallout">
            <a:avLst>
              <a:gd name="adj1" fmla="val -27551"/>
              <a:gd name="adj2" fmla="val 64687"/>
            </a:avLst>
          </a:pr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rIns="27432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hu-HU" sz="1800" b="1" dirty="0">
                <a:solidFill>
                  <a:srgbClr val="003399"/>
                </a:solidFill>
              </a:rPr>
              <a:t>A fizikai kockázatok és a pszichoszociális kockázatok együttes hatást gyakorolnak a mentális egészségre és a biztonságra. </a:t>
            </a:r>
          </a:p>
        </p:txBody>
      </p:sp>
      <p:pic>
        <p:nvPicPr>
          <p:cNvPr id="14" name="Picture 13" descr="Váz- és izomrendszeri megbetegedésben szenvedő zöld muppet vektorképe. ">
            <a:extLst>
              <a:ext uri="{FF2B5EF4-FFF2-40B4-BE49-F238E27FC236}">
                <a16:creationId xmlns:a16="http://schemas.microsoft.com/office/drawing/2014/main" id="{E152F94C-CFFC-E956-12EF-6F7711D3C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218" y="4735598"/>
            <a:ext cx="4783142" cy="20353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CEE4D5-7E5F-C921-33E5-3C8D4D28E3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315" y="5033331"/>
            <a:ext cx="1913294" cy="172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27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DE3E0-B862-C988-C480-7202159FC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3. kiemelt terület: Fizikai kockázatok és mentális egészség -2-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CBC276-1616-1F51-E3A6-10D7E1A632B1}"/>
              </a:ext>
            </a:extLst>
          </p:cNvPr>
          <p:cNvSpPr txBox="1"/>
          <p:nvPr/>
        </p:nvSpPr>
        <p:spPr>
          <a:xfrm>
            <a:off x="0" y="1295400"/>
            <a:ext cx="11466095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800" b="1">
                <a:latin typeface="+mn-lt"/>
              </a:rPr>
              <a:t>Hogyan lehet kezelni a különböző tényezők együttes hatását?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5380195-1CE8-DECC-8005-1F05CB33B2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9996" y="2026841"/>
            <a:ext cx="10866099" cy="2631281"/>
          </a:xfrm>
        </p:spPr>
        <p:txBody>
          <a:bodyPr>
            <a:noAutofit/>
          </a:bodyPr>
          <a:lstStyle/>
          <a:p>
            <a:pPr algn="just">
              <a:spcAft>
                <a:spcPts val="600"/>
              </a:spcAft>
            </a:pPr>
            <a:r>
              <a:rPr lang="hu-HU" dirty="0"/>
              <a:t>holisztikus megközelítés alkalmazásával a munkahelyi biztonság és egészségvédelem terén</a:t>
            </a:r>
            <a:r>
              <a:rPr lang="hu-HU" b="0" dirty="0"/>
              <a:t>, </a:t>
            </a:r>
            <a:r>
              <a:rPr lang="hu-HU" dirty="0"/>
              <a:t>amely integrálja a pszichoszociális és fizikai kockázatokat</a:t>
            </a:r>
            <a:r>
              <a:rPr lang="hu-HU" b="0" dirty="0"/>
              <a:t>; </a:t>
            </a:r>
          </a:p>
          <a:p>
            <a:pPr algn="just">
              <a:spcAft>
                <a:spcPts val="600"/>
              </a:spcAft>
            </a:pPr>
            <a:r>
              <a:rPr lang="hu-HU" b="0" dirty="0"/>
              <a:t>a </a:t>
            </a:r>
            <a:r>
              <a:rPr lang="hu-HU" dirty="0"/>
              <a:t>váz- és izomrendszeri megbetegedések </a:t>
            </a:r>
            <a:r>
              <a:rPr lang="hu-HU" b="0" dirty="0"/>
              <a:t>és a fizikai megterhelés</a:t>
            </a:r>
            <a:r>
              <a:rPr lang="hu-HU" dirty="0"/>
              <a:t> célzott megelőzésének biztosításával;</a:t>
            </a:r>
            <a:r>
              <a:rPr lang="hu-HU" b="0" dirty="0"/>
              <a:t> </a:t>
            </a:r>
          </a:p>
          <a:p>
            <a:pPr algn="just">
              <a:spcAft>
                <a:spcPts val="600"/>
              </a:spcAft>
            </a:pPr>
            <a:r>
              <a:rPr lang="hu-HU" b="0" dirty="0"/>
              <a:t>a </a:t>
            </a:r>
            <a:r>
              <a:rPr lang="hu-HU" dirty="0"/>
              <a:t>fizikai munkakörnyezet munkavállalók jóllétére gyakorolt hatásának </a:t>
            </a:r>
            <a:r>
              <a:rPr lang="hu-HU" b="0" dirty="0"/>
              <a:t>figyelembevételével;</a:t>
            </a:r>
          </a:p>
          <a:p>
            <a:pPr algn="just">
              <a:spcAft>
                <a:spcPts val="600"/>
              </a:spcAft>
            </a:pPr>
            <a:r>
              <a:rPr lang="hu-HU" b="0" dirty="0"/>
              <a:t>a megelőző megközelítések alkalmazása során </a:t>
            </a:r>
            <a:r>
              <a:rPr lang="hu-HU" dirty="0"/>
              <a:t>a nagykockázatú ágazatokra </a:t>
            </a:r>
            <a:r>
              <a:rPr lang="hu-HU" b="0" dirty="0"/>
              <a:t>és </a:t>
            </a:r>
            <a:r>
              <a:rPr lang="hu-HU" dirty="0"/>
              <a:t>a veszélyeztetett csoportokra </a:t>
            </a:r>
            <a:r>
              <a:rPr lang="hu-HU" b="0" dirty="0"/>
              <a:t>különleges figyelem fordításával.</a:t>
            </a:r>
          </a:p>
        </p:txBody>
      </p:sp>
      <p:pic>
        <p:nvPicPr>
          <p:cNvPr id="10" name="Picture 9" descr="Felhőformájú fénykép, amelyen logisztikai munkások beszélgetnek. ">
            <a:extLst>
              <a:ext uri="{FF2B5EF4-FFF2-40B4-BE49-F238E27FC236}">
                <a16:creationId xmlns:a16="http://schemas.microsoft.com/office/drawing/2014/main" id="{B2604BD7-F235-3DCC-ED05-D2B4193331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93" y="4658123"/>
            <a:ext cx="4017612" cy="207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618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AEECA-7220-4DC3-D1FA-A06CD0F8E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4. kiemelt terület: Pszichoszociális kockázatok az egészségügyi és szociális ellátási ágazatban -1-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1E7306-F80C-4588-AD91-7EA7EFACBB29}"/>
              </a:ext>
            </a:extLst>
          </p:cNvPr>
          <p:cNvSpPr txBox="1"/>
          <p:nvPr/>
        </p:nvSpPr>
        <p:spPr>
          <a:xfrm>
            <a:off x="-1" y="1295400"/>
            <a:ext cx="10898373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800" b="1" dirty="0">
                <a:latin typeface="+mn-lt"/>
              </a:rPr>
              <a:t>Jelenlegi helyzet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93BC99B-6219-39BA-1A46-27AE038C0E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8223" y="2006550"/>
            <a:ext cx="10234577" cy="2197721"/>
          </a:xfrm>
        </p:spPr>
        <p:txBody>
          <a:bodyPr>
            <a:noAutofit/>
          </a:bodyPr>
          <a:lstStyle/>
          <a:p>
            <a:pPr marL="233363" indent="-233363" algn="just">
              <a:spcBef>
                <a:spcPts val="1200"/>
              </a:spcBef>
              <a:spcAft>
                <a:spcPts val="600"/>
              </a:spcAft>
            </a:pPr>
            <a:r>
              <a:rPr lang="hu-HU" b="0" dirty="0"/>
              <a:t>Ez az ágazat </a:t>
            </a:r>
            <a:r>
              <a:rPr lang="hu-HU" dirty="0"/>
              <a:t>az európai társadalom számára kulcsfontosságú: 21,5 millió munkavállalót foglalkoztat</a:t>
            </a:r>
            <a:r>
              <a:rPr lang="hu-HU" b="0" dirty="0"/>
              <a:t>, ami az </a:t>
            </a:r>
            <a:r>
              <a:rPr lang="hu-HU" dirty="0"/>
              <a:t>EU munkavállalóinak 11%-át teszi ki. </a:t>
            </a:r>
          </a:p>
          <a:p>
            <a:pPr marL="233363" indent="-233363" algn="just">
              <a:spcBef>
                <a:spcPts val="1200"/>
              </a:spcBef>
              <a:spcAft>
                <a:spcPts val="600"/>
              </a:spcAft>
            </a:pPr>
            <a:r>
              <a:rPr lang="hu-HU" dirty="0">
                <a:solidFill>
                  <a:schemeClr val="accent1"/>
                </a:solidFill>
              </a:rPr>
              <a:t>Más ágazatokhoz képest </a:t>
            </a:r>
            <a:r>
              <a:rPr lang="hu-HU" dirty="0"/>
              <a:t>a munkavállalók nagyobb mértékben vannak kitéve több pszichoszociális kockázatnak. </a:t>
            </a:r>
          </a:p>
          <a:p>
            <a:pPr marL="233363" indent="-233363" algn="just">
              <a:spcBef>
                <a:spcPts val="1200"/>
              </a:spcBef>
              <a:spcAft>
                <a:spcPts val="600"/>
              </a:spcAft>
            </a:pPr>
            <a:r>
              <a:rPr lang="hu-HU" dirty="0"/>
              <a:t>Az egészségügyi és szociális ellátási ágazatban dolgozók 31%-a tapasztalt a munkája </a:t>
            </a:r>
            <a:r>
              <a:rPr lang="hu-HU" b="0" dirty="0"/>
              <a:t>által okozott vagy </a:t>
            </a:r>
            <a:r>
              <a:rPr lang="hu-HU" dirty="0"/>
              <a:t>súlyosbított stresszt, depressziót vagy szorongást </a:t>
            </a:r>
            <a:r>
              <a:rPr lang="hu-HU" b="0" dirty="0"/>
              <a:t>az elmúlt 12 hónapban.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noProof="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C2FEFC-128B-0A5F-861A-2CFC7AF5A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75471"/>
            <a:ext cx="4017264" cy="217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31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7BD93-4687-98D9-D166-12A7C523A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4. kiemelt terület: Pszichoszociális kockázatok az egészségügyi és szociális ellátási ágazatban -2- 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227A04EE-2DB0-D9B5-0046-D66CE4DD5F39}"/>
              </a:ext>
            </a:extLst>
          </p:cNvPr>
          <p:cNvSpPr txBox="1"/>
          <p:nvPr/>
        </p:nvSpPr>
        <p:spPr>
          <a:xfrm>
            <a:off x="0" y="1145090"/>
            <a:ext cx="10927333" cy="800219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hu-HU" sz="1800" b="1" dirty="0">
                <a:latin typeface="+mn-lt"/>
              </a:rPr>
              <a:t>Pszichoszociális veszélyek jelenlétéről beszámoló munkahelyek százalékos aránya az egészségügyi és szociális ellátási ágazatban és az EU-27 átlaga az összes ágazatban (2024) </a:t>
            </a:r>
          </a:p>
        </p:txBody>
      </p:sp>
      <p:pic>
        <p:nvPicPr>
          <p:cNvPr id="5" name="Graphic 4" descr="A 27 uniós tagállam kék színnel jelölt valamennyi ágazatában, illetve a zöld színnel jelölt egészségügyi és szociális ellátási ágazatban jelen lévő munkahelyi pszichoszociális kockázatokat összehasonlító grafikon. A feltüntetett pszichoszociális kockázatok: 56 százaléka, illetve 72 százaléka ügyfelek, betegek, diákok stb. kezeléséhez;  időhiányhoz;  43 százaléka, illetve 48 százaléka szervezeteken belüli nem megfelelő kommunikációhoz vagy együttműködéshez;  18 százaléka, illetve 21 százaléka hosszú vagy rendszertelen munkaidőhöz;  10 százaléka, illetve 11 százaléka a munkahely elvesztésétől való félelemhez kapcsolódik.">
            <a:extLst>
              <a:ext uri="{FF2B5EF4-FFF2-40B4-BE49-F238E27FC236}">
                <a16:creationId xmlns:a16="http://schemas.microsoft.com/office/drawing/2014/main" id="{460B4302-BA1D-5B05-2934-34E3F90390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0407"/>
          <a:stretch>
            <a:fillRect/>
          </a:stretch>
        </p:blipFill>
        <p:spPr>
          <a:xfrm>
            <a:off x="2700243" y="2287102"/>
            <a:ext cx="5635256" cy="27322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47A301-AB26-D0F5-79B1-8D1A868D7582}"/>
              </a:ext>
            </a:extLst>
          </p:cNvPr>
          <p:cNvSpPr txBox="1"/>
          <p:nvPr/>
        </p:nvSpPr>
        <p:spPr>
          <a:xfrm>
            <a:off x="2399857" y="5041739"/>
            <a:ext cx="59979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7013" indent="-227013">
              <a:buClr>
                <a:srgbClr val="C00000"/>
              </a:buClr>
              <a:buAutoNum type="alphaUcPeriod"/>
            </a:pPr>
            <a:r>
              <a:rPr lang="hu-HU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Problémás ügyfelek, betegek, diákok stb. kezelése</a:t>
            </a:r>
          </a:p>
          <a:p>
            <a:pPr marL="227013" indent="-227013">
              <a:buClr>
                <a:srgbClr val="C00000"/>
              </a:buClr>
              <a:buAutoNum type="alphaUcPeriod"/>
            </a:pPr>
            <a:r>
              <a:rPr lang="hu-HU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Időhiány</a:t>
            </a:r>
          </a:p>
          <a:p>
            <a:pPr marL="227013" indent="-227013">
              <a:buClr>
                <a:srgbClr val="C00000"/>
              </a:buClr>
              <a:buAutoNum type="alphaUcPeriod"/>
            </a:pPr>
            <a:r>
              <a:rPr lang="hu-HU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Nem megfelelő kommunikáció vagy együttműködés a szervezeten belül</a:t>
            </a:r>
          </a:p>
          <a:p>
            <a:pPr marL="227013" indent="-227013">
              <a:buClr>
                <a:srgbClr val="C00000"/>
              </a:buClr>
              <a:buAutoNum type="alphaUcPeriod"/>
            </a:pPr>
            <a:r>
              <a:rPr lang="hu-HU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Hosszú vagy rendszertelen munkaidő</a:t>
            </a:r>
          </a:p>
          <a:p>
            <a:pPr marL="227013" indent="-227013">
              <a:buClr>
                <a:srgbClr val="C00000"/>
              </a:buClr>
              <a:buAutoNum type="alphaUcPeriod"/>
            </a:pPr>
            <a:r>
              <a:rPr lang="hu-HU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munkahely elvesztésétől való félelem</a:t>
            </a:r>
          </a:p>
          <a:p>
            <a:pPr marL="342900" indent="-342900">
              <a:buAutoNum type="alphaUcPeriod"/>
            </a:pPr>
            <a:endParaRPr lang="en-GB" sz="11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E5DB43-F8AF-67D6-F8E0-7EA0FBB30A34}"/>
              </a:ext>
            </a:extLst>
          </p:cNvPr>
          <p:cNvSpPr txBox="1"/>
          <p:nvPr/>
        </p:nvSpPr>
        <p:spPr>
          <a:xfrm>
            <a:off x="2888204" y="6029052"/>
            <a:ext cx="5635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000" i="1">
                <a:solidFill>
                  <a:schemeClr val="tx1">
                    <a:lumMod val="65000"/>
                    <a:lumOff val="35000"/>
                  </a:schemeClr>
                </a:solidFill>
              </a:rPr>
              <a:t>Forrás: 2024-es ESENER – Bázis: Az EU-27 tagállamaiban működő létesítmények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63D6E3-77BE-2BE6-458C-290BDFBA6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77223" y="5086489"/>
            <a:ext cx="2427099" cy="956137"/>
            <a:chOff x="8712925" y="5162335"/>
            <a:chExt cx="2427099" cy="95613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6850AA9-D7B6-C879-0CAE-1CB4E1FB3785}"/>
                </a:ext>
              </a:extLst>
            </p:cNvPr>
            <p:cNvSpPr txBox="1"/>
            <p:nvPr/>
          </p:nvSpPr>
          <p:spPr>
            <a:xfrm>
              <a:off x="9026434" y="5179753"/>
              <a:ext cx="211359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C00000"/>
                </a:buClr>
              </a:pPr>
              <a:r>
                <a:rPr lang="hu-HU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EU-27</a:t>
              </a:r>
            </a:p>
            <a:p>
              <a:pPr>
                <a:buClr>
                  <a:srgbClr val="C00000"/>
                </a:buClr>
              </a:pPr>
              <a:endParaRPr lang="es-E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buClr>
                  <a:srgbClr val="C00000"/>
                </a:buClr>
              </a:pPr>
              <a:r>
                <a:rPr lang="hu-HU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Emberi egészséggel és</a:t>
              </a:r>
            </a:p>
            <a:p>
              <a:pPr>
                <a:buClr>
                  <a:srgbClr val="C00000"/>
                </a:buClr>
              </a:pPr>
              <a:r>
                <a:rPr lang="hu-HU" sz="11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szociális munkával kapcsolatos tevékenységek</a:t>
              </a:r>
            </a:p>
            <a:p>
              <a:pPr marL="342900" indent="-342900">
                <a:buAutoNum type="alphaUcPeriod"/>
              </a:pPr>
              <a:endParaRPr lang="en-GB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21D2A23-91B5-55E2-FE5F-D77DD6921349}"/>
                </a:ext>
              </a:extLst>
            </p:cNvPr>
            <p:cNvSpPr/>
            <p:nvPr/>
          </p:nvSpPr>
          <p:spPr>
            <a:xfrm>
              <a:off x="8717280" y="5162335"/>
              <a:ext cx="313509" cy="313509"/>
            </a:xfrm>
            <a:prstGeom prst="rect">
              <a:avLst/>
            </a:prstGeom>
            <a:solidFill>
              <a:srgbClr val="00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CDB081-D5A1-8ED6-CE81-4275ABED10CD}"/>
                </a:ext>
              </a:extLst>
            </p:cNvPr>
            <p:cNvSpPr/>
            <p:nvPr/>
          </p:nvSpPr>
          <p:spPr>
            <a:xfrm>
              <a:off x="8712925" y="5593075"/>
              <a:ext cx="313509" cy="3135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743069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906EA-F22D-95AA-E01E-1B5B72788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4. kiemelt terület: Pszichoszociális kockázatok az egészségügyi és szociális ellátási ágazatban -3-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97C823-11F3-436F-4425-995595E1C562}"/>
              </a:ext>
            </a:extLst>
          </p:cNvPr>
          <p:cNvSpPr txBox="1"/>
          <p:nvPr/>
        </p:nvSpPr>
        <p:spPr>
          <a:xfrm>
            <a:off x="0" y="1304160"/>
            <a:ext cx="10971421" cy="523220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 anchor="t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800" b="1">
                <a:solidFill>
                  <a:schemeClr val="tx2"/>
                </a:solidFill>
                <a:latin typeface="+mn-lt"/>
                <a:cs typeface="Arial"/>
              </a:rPr>
              <a:t>Ágazatspecifikus </a:t>
            </a:r>
            <a:r>
              <a:rPr lang="hu-HU" sz="1800" b="1">
                <a:latin typeface="+mn-lt"/>
                <a:cs typeface="Arial"/>
              </a:rPr>
              <a:t>megelőző intézkedések:</a:t>
            </a:r>
          </a:p>
        </p:txBody>
      </p:sp>
      <p:sp>
        <p:nvSpPr>
          <p:cNvPr id="4" name="Content Placeholder 11">
            <a:extLst>
              <a:ext uri="{FF2B5EF4-FFF2-40B4-BE49-F238E27FC236}">
                <a16:creationId xmlns:a16="http://schemas.microsoft.com/office/drawing/2014/main" id="{292E835D-59A6-7D24-4AF7-7BD1C8FB81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018" y="2015888"/>
            <a:ext cx="5800053" cy="3537951"/>
          </a:xfrm>
        </p:spPr>
        <p:txBody>
          <a:bodyPr>
            <a:noAutofit/>
          </a:bodyPr>
          <a:lstStyle/>
          <a:p>
            <a:pPr marL="233045" indent="-233045" algn="just">
              <a:spcAft>
                <a:spcPts val="600"/>
              </a:spcAft>
            </a:pPr>
            <a:r>
              <a:rPr lang="hu-HU" b="0" dirty="0"/>
              <a:t>A munkavégzési önállóság előmozdítása az ápolási-gondozási szolgáltatásban </a:t>
            </a:r>
          </a:p>
          <a:p>
            <a:pPr marL="233045" indent="-233045" algn="just">
              <a:spcAft>
                <a:spcPts val="600"/>
              </a:spcAft>
            </a:pPr>
            <a:r>
              <a:rPr lang="hu-HU" b="0" dirty="0"/>
              <a:t>A munkavállalók bevonása a munkahelyi és gondozási döntésekbe</a:t>
            </a:r>
          </a:p>
          <a:p>
            <a:pPr marL="233045" indent="-233045" algn="just">
              <a:spcAft>
                <a:spcPts val="600"/>
              </a:spcAft>
            </a:pPr>
            <a:r>
              <a:rPr lang="hu-HU" b="0" dirty="0"/>
              <a:t>Az ápolási-gondozási munka elismerése és díjazása</a:t>
            </a:r>
          </a:p>
          <a:p>
            <a:pPr marL="233045" indent="-233045" algn="just">
              <a:spcAft>
                <a:spcPts val="600"/>
              </a:spcAft>
            </a:pPr>
            <a:r>
              <a:rPr lang="hu-HU" b="0" dirty="0"/>
              <a:t>Részvételi műszakbeosztás</a:t>
            </a:r>
          </a:p>
          <a:p>
            <a:pPr marL="233045" indent="-233045" algn="just">
              <a:spcAft>
                <a:spcPts val="600"/>
              </a:spcAft>
            </a:pPr>
            <a:r>
              <a:rPr lang="hu-HU" b="0" dirty="0"/>
              <a:t>Elegendő munkaerő és munkaterhelés-kezelés</a:t>
            </a:r>
          </a:p>
          <a:p>
            <a:pPr marL="233045" indent="-233045" algn="just">
              <a:spcAft>
                <a:spcPts val="600"/>
              </a:spcAft>
            </a:pPr>
            <a:r>
              <a:rPr lang="hu-HU" b="0" dirty="0"/>
              <a:t>Elegendő pihenés biztosítása, valamint a munka és a magánélet közötti egyensúly javítása</a:t>
            </a: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dirty="0"/>
          </a:p>
        </p:txBody>
      </p:sp>
      <p:sp>
        <p:nvSpPr>
          <p:cNvPr id="6" name="Speech Bubble: Rectangle 6">
            <a:extLst>
              <a:ext uri="{FF2B5EF4-FFF2-40B4-BE49-F238E27FC236}">
                <a16:creationId xmlns:a16="http://schemas.microsoft.com/office/drawing/2014/main" id="{35147089-0F14-B333-5384-75841C6E7805}"/>
              </a:ext>
            </a:extLst>
          </p:cNvPr>
          <p:cNvSpPr/>
          <p:nvPr/>
        </p:nvSpPr>
        <p:spPr>
          <a:xfrm>
            <a:off x="7101170" y="2571935"/>
            <a:ext cx="3870251" cy="2425855"/>
          </a:xfrm>
          <a:custGeom>
            <a:avLst/>
            <a:gdLst>
              <a:gd name="csX0" fmla="*/ 0 w 10326063"/>
              <a:gd name="csY0" fmla="*/ 0 h 847001"/>
              <a:gd name="csX1" fmla="*/ 1721011 w 10326063"/>
              <a:gd name="csY1" fmla="*/ 0 h 847001"/>
              <a:gd name="csX2" fmla="*/ 1721011 w 10326063"/>
              <a:gd name="csY2" fmla="*/ 0 h 847001"/>
              <a:gd name="csX3" fmla="*/ 4302526 w 10326063"/>
              <a:gd name="csY3" fmla="*/ 0 h 847001"/>
              <a:gd name="csX4" fmla="*/ 10326063 w 10326063"/>
              <a:gd name="csY4" fmla="*/ 0 h 847001"/>
              <a:gd name="csX5" fmla="*/ 10326063 w 10326063"/>
              <a:gd name="csY5" fmla="*/ 494084 h 847001"/>
              <a:gd name="csX6" fmla="*/ 10326063 w 10326063"/>
              <a:gd name="csY6" fmla="*/ 494084 h 847001"/>
              <a:gd name="csX7" fmla="*/ 10326063 w 10326063"/>
              <a:gd name="csY7" fmla="*/ 705834 h 847001"/>
              <a:gd name="csX8" fmla="*/ 10326063 w 10326063"/>
              <a:gd name="csY8" fmla="*/ 847001 h 847001"/>
              <a:gd name="csX9" fmla="*/ 4302526 w 10326063"/>
              <a:gd name="csY9" fmla="*/ 847001 h 847001"/>
              <a:gd name="csX10" fmla="*/ 2714515 w 10326063"/>
              <a:gd name="csY10" fmla="*/ 1169183 h 847001"/>
              <a:gd name="csX11" fmla="*/ 1721011 w 10326063"/>
              <a:gd name="csY11" fmla="*/ 847001 h 847001"/>
              <a:gd name="csX12" fmla="*/ 0 w 10326063"/>
              <a:gd name="csY12" fmla="*/ 847001 h 847001"/>
              <a:gd name="csX13" fmla="*/ 0 w 10326063"/>
              <a:gd name="csY13" fmla="*/ 705834 h 847001"/>
              <a:gd name="csX14" fmla="*/ 0 w 10326063"/>
              <a:gd name="csY14" fmla="*/ 494084 h 847001"/>
              <a:gd name="csX15" fmla="*/ 0 w 10326063"/>
              <a:gd name="csY15" fmla="*/ 494084 h 847001"/>
              <a:gd name="csX16" fmla="*/ 0 w 10326063"/>
              <a:gd name="csY16" fmla="*/ 0 h 847001"/>
              <a:gd name="csX0" fmla="*/ 0 w 10326063"/>
              <a:gd name="csY0" fmla="*/ 0 h 1169183"/>
              <a:gd name="csX1" fmla="*/ 1721011 w 10326063"/>
              <a:gd name="csY1" fmla="*/ 0 h 1169183"/>
              <a:gd name="csX2" fmla="*/ 1721011 w 10326063"/>
              <a:gd name="csY2" fmla="*/ 0 h 1169183"/>
              <a:gd name="csX3" fmla="*/ 4302526 w 10326063"/>
              <a:gd name="csY3" fmla="*/ 0 h 1169183"/>
              <a:gd name="csX4" fmla="*/ 10326063 w 10326063"/>
              <a:gd name="csY4" fmla="*/ 0 h 1169183"/>
              <a:gd name="csX5" fmla="*/ 10326063 w 10326063"/>
              <a:gd name="csY5" fmla="*/ 494084 h 1169183"/>
              <a:gd name="csX6" fmla="*/ 10326063 w 10326063"/>
              <a:gd name="csY6" fmla="*/ 494084 h 1169183"/>
              <a:gd name="csX7" fmla="*/ 10326063 w 10326063"/>
              <a:gd name="csY7" fmla="*/ 705834 h 1169183"/>
              <a:gd name="csX8" fmla="*/ 10326063 w 10326063"/>
              <a:gd name="csY8" fmla="*/ 847001 h 1169183"/>
              <a:gd name="csX9" fmla="*/ 2743692 w 10326063"/>
              <a:gd name="csY9" fmla="*/ 864418 h 1169183"/>
              <a:gd name="csX10" fmla="*/ 2714515 w 10326063"/>
              <a:gd name="csY10" fmla="*/ 1169183 h 1169183"/>
              <a:gd name="csX11" fmla="*/ 1721011 w 10326063"/>
              <a:gd name="csY11" fmla="*/ 847001 h 1169183"/>
              <a:gd name="csX12" fmla="*/ 0 w 10326063"/>
              <a:gd name="csY12" fmla="*/ 847001 h 1169183"/>
              <a:gd name="csX13" fmla="*/ 0 w 10326063"/>
              <a:gd name="csY13" fmla="*/ 705834 h 1169183"/>
              <a:gd name="csX14" fmla="*/ 0 w 10326063"/>
              <a:gd name="csY14" fmla="*/ 494084 h 1169183"/>
              <a:gd name="csX15" fmla="*/ 0 w 10326063"/>
              <a:gd name="csY15" fmla="*/ 494084 h 1169183"/>
              <a:gd name="csX16" fmla="*/ 0 w 10326063"/>
              <a:gd name="csY16" fmla="*/ 0 h 1169183"/>
              <a:gd name="csX0" fmla="*/ 0 w 10326063"/>
              <a:gd name="csY0" fmla="*/ 0 h 1125818"/>
              <a:gd name="csX1" fmla="*/ 1721011 w 10326063"/>
              <a:gd name="csY1" fmla="*/ 0 h 1125818"/>
              <a:gd name="csX2" fmla="*/ 1721011 w 10326063"/>
              <a:gd name="csY2" fmla="*/ 0 h 1125818"/>
              <a:gd name="csX3" fmla="*/ 4302526 w 10326063"/>
              <a:gd name="csY3" fmla="*/ 0 h 1125818"/>
              <a:gd name="csX4" fmla="*/ 10326063 w 10326063"/>
              <a:gd name="csY4" fmla="*/ 0 h 1125818"/>
              <a:gd name="csX5" fmla="*/ 10326063 w 10326063"/>
              <a:gd name="csY5" fmla="*/ 494084 h 1125818"/>
              <a:gd name="csX6" fmla="*/ 10326063 w 10326063"/>
              <a:gd name="csY6" fmla="*/ 494084 h 1125818"/>
              <a:gd name="csX7" fmla="*/ 10326063 w 10326063"/>
              <a:gd name="csY7" fmla="*/ 705834 h 1125818"/>
              <a:gd name="csX8" fmla="*/ 10326063 w 10326063"/>
              <a:gd name="csY8" fmla="*/ 847001 h 1125818"/>
              <a:gd name="csX9" fmla="*/ 2743692 w 10326063"/>
              <a:gd name="csY9" fmla="*/ 864418 h 1125818"/>
              <a:gd name="csX10" fmla="*/ 2428268 w 10326063"/>
              <a:gd name="csY10" fmla="*/ 1125818 h 1125818"/>
              <a:gd name="csX11" fmla="*/ 1721011 w 10326063"/>
              <a:gd name="csY11" fmla="*/ 847001 h 1125818"/>
              <a:gd name="csX12" fmla="*/ 0 w 10326063"/>
              <a:gd name="csY12" fmla="*/ 847001 h 1125818"/>
              <a:gd name="csX13" fmla="*/ 0 w 10326063"/>
              <a:gd name="csY13" fmla="*/ 705834 h 1125818"/>
              <a:gd name="csX14" fmla="*/ 0 w 10326063"/>
              <a:gd name="csY14" fmla="*/ 494084 h 1125818"/>
              <a:gd name="csX15" fmla="*/ 0 w 10326063"/>
              <a:gd name="csY15" fmla="*/ 494084 h 1125818"/>
              <a:gd name="csX16" fmla="*/ 0 w 10326063"/>
              <a:gd name="csY16" fmla="*/ 0 h 1125818"/>
              <a:gd name="csX0" fmla="*/ 0 w 10326063"/>
              <a:gd name="csY0" fmla="*/ 0 h 1125818"/>
              <a:gd name="csX1" fmla="*/ 1721011 w 10326063"/>
              <a:gd name="csY1" fmla="*/ 0 h 1125818"/>
              <a:gd name="csX2" fmla="*/ 1721011 w 10326063"/>
              <a:gd name="csY2" fmla="*/ 0 h 1125818"/>
              <a:gd name="csX3" fmla="*/ 4302526 w 10326063"/>
              <a:gd name="csY3" fmla="*/ 0 h 1125818"/>
              <a:gd name="csX4" fmla="*/ 10326063 w 10326063"/>
              <a:gd name="csY4" fmla="*/ 0 h 1125818"/>
              <a:gd name="csX5" fmla="*/ 10326063 w 10326063"/>
              <a:gd name="csY5" fmla="*/ 494084 h 1125818"/>
              <a:gd name="csX6" fmla="*/ 10326063 w 10326063"/>
              <a:gd name="csY6" fmla="*/ 494084 h 1125818"/>
              <a:gd name="csX7" fmla="*/ 10326063 w 10326063"/>
              <a:gd name="csY7" fmla="*/ 705834 h 1125818"/>
              <a:gd name="csX8" fmla="*/ 10326063 w 10326063"/>
              <a:gd name="csY8" fmla="*/ 847001 h 1125818"/>
              <a:gd name="csX9" fmla="*/ 2743692 w 10326063"/>
              <a:gd name="csY9" fmla="*/ 864418 h 1125818"/>
              <a:gd name="csX10" fmla="*/ 2428268 w 10326063"/>
              <a:gd name="csY10" fmla="*/ 1125818 h 1125818"/>
              <a:gd name="csX11" fmla="*/ 1196225 w 10326063"/>
              <a:gd name="csY11" fmla="*/ 847001 h 1125818"/>
              <a:gd name="csX12" fmla="*/ 0 w 10326063"/>
              <a:gd name="csY12" fmla="*/ 847001 h 1125818"/>
              <a:gd name="csX13" fmla="*/ 0 w 10326063"/>
              <a:gd name="csY13" fmla="*/ 705834 h 1125818"/>
              <a:gd name="csX14" fmla="*/ 0 w 10326063"/>
              <a:gd name="csY14" fmla="*/ 494084 h 1125818"/>
              <a:gd name="csX15" fmla="*/ 0 w 10326063"/>
              <a:gd name="csY15" fmla="*/ 494084 h 1125818"/>
              <a:gd name="csX16" fmla="*/ 0 w 10326063"/>
              <a:gd name="csY16" fmla="*/ 0 h 1125818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2743692 w 10326063"/>
              <a:gd name="csY9" fmla="*/ 864418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686169 w 10326063"/>
              <a:gd name="csY9" fmla="*/ 881763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654364 w 10326063"/>
              <a:gd name="csY9" fmla="*/ 881763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797487 w 10326063"/>
              <a:gd name="csY9" fmla="*/ 873089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151837"/>
              <a:gd name="csX1" fmla="*/ 1721011 w 10326063"/>
              <a:gd name="csY1" fmla="*/ 0 h 1151837"/>
              <a:gd name="csX2" fmla="*/ 1721011 w 10326063"/>
              <a:gd name="csY2" fmla="*/ 0 h 1151837"/>
              <a:gd name="csX3" fmla="*/ 4302526 w 10326063"/>
              <a:gd name="csY3" fmla="*/ 0 h 1151837"/>
              <a:gd name="csX4" fmla="*/ 10326063 w 10326063"/>
              <a:gd name="csY4" fmla="*/ 0 h 1151837"/>
              <a:gd name="csX5" fmla="*/ 10326063 w 10326063"/>
              <a:gd name="csY5" fmla="*/ 494084 h 1151837"/>
              <a:gd name="csX6" fmla="*/ 10326063 w 10326063"/>
              <a:gd name="csY6" fmla="*/ 494084 h 1151837"/>
              <a:gd name="csX7" fmla="*/ 10326063 w 10326063"/>
              <a:gd name="csY7" fmla="*/ 705834 h 1151837"/>
              <a:gd name="csX8" fmla="*/ 10326063 w 10326063"/>
              <a:gd name="csY8" fmla="*/ 847001 h 1151837"/>
              <a:gd name="csX9" fmla="*/ 1797487 w 10326063"/>
              <a:gd name="csY9" fmla="*/ 873089 h 1151837"/>
              <a:gd name="csX10" fmla="*/ 1855774 w 10326063"/>
              <a:gd name="csY10" fmla="*/ 1151837 h 1151837"/>
              <a:gd name="csX11" fmla="*/ 1196225 w 10326063"/>
              <a:gd name="csY11" fmla="*/ 847001 h 1151837"/>
              <a:gd name="csX12" fmla="*/ 0 w 10326063"/>
              <a:gd name="csY12" fmla="*/ 847001 h 1151837"/>
              <a:gd name="csX13" fmla="*/ 0 w 10326063"/>
              <a:gd name="csY13" fmla="*/ 705834 h 1151837"/>
              <a:gd name="csX14" fmla="*/ 0 w 10326063"/>
              <a:gd name="csY14" fmla="*/ 494084 h 1151837"/>
              <a:gd name="csX15" fmla="*/ 0 w 10326063"/>
              <a:gd name="csY15" fmla="*/ 494084 h 1151837"/>
              <a:gd name="csX16" fmla="*/ 0 w 10326063"/>
              <a:gd name="csY16" fmla="*/ 0 h 11518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10326063" h="1151837">
                <a:moveTo>
                  <a:pt x="0" y="0"/>
                </a:moveTo>
                <a:lnTo>
                  <a:pt x="1721011" y="0"/>
                </a:lnTo>
                <a:lnTo>
                  <a:pt x="1721011" y="0"/>
                </a:lnTo>
                <a:lnTo>
                  <a:pt x="4302526" y="0"/>
                </a:lnTo>
                <a:lnTo>
                  <a:pt x="10326063" y="0"/>
                </a:lnTo>
                <a:lnTo>
                  <a:pt x="10326063" y="494084"/>
                </a:lnTo>
                <a:lnTo>
                  <a:pt x="10326063" y="494084"/>
                </a:lnTo>
                <a:lnTo>
                  <a:pt x="10326063" y="705834"/>
                </a:lnTo>
                <a:lnTo>
                  <a:pt x="10326063" y="847001"/>
                </a:lnTo>
                <a:lnTo>
                  <a:pt x="1797487" y="873089"/>
                </a:lnTo>
                <a:lnTo>
                  <a:pt x="1855774" y="1151837"/>
                </a:lnTo>
                <a:lnTo>
                  <a:pt x="1196225" y="847001"/>
                </a:lnTo>
                <a:lnTo>
                  <a:pt x="0" y="847001"/>
                </a:lnTo>
                <a:lnTo>
                  <a:pt x="0" y="705834"/>
                </a:lnTo>
                <a:lnTo>
                  <a:pt x="0" y="494084"/>
                </a:lnTo>
                <a:lnTo>
                  <a:pt x="0" y="494084"/>
                </a:lnTo>
                <a:lnTo>
                  <a:pt x="0" y="0"/>
                </a:lnTo>
                <a:close/>
              </a:path>
            </a:pathLst>
          </a:cu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182880" bIns="64008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hu-HU" sz="1800" b="1" dirty="0">
                <a:solidFill>
                  <a:schemeClr val="tx2"/>
                </a:solidFill>
              </a:rPr>
              <a:t>A jó munkakörnyezet nem csak az egészségügyi és szociális ellátási ágazatban dolgozók számára előnyös, hanem javítja az ellátás minőségét és a betegek biztonságát is.  </a:t>
            </a:r>
          </a:p>
        </p:txBody>
      </p:sp>
      <p:pic>
        <p:nvPicPr>
          <p:cNvPr id="9" name="Picture 8" descr="Egy kórházi ágy mellett álló muppet vektoros képe, amely az egészségügyi és szociális ellátási ágazatot szemlélteti.">
            <a:extLst>
              <a:ext uri="{FF2B5EF4-FFF2-40B4-BE49-F238E27FC236}">
                <a16:creationId xmlns:a16="http://schemas.microsoft.com/office/drawing/2014/main" id="{1AE2DA59-C46A-41F2-271A-5C97AF2A33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614" y="4269746"/>
            <a:ext cx="4531376" cy="24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1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556AA-E43E-EBF1-BBBD-BD908FEA7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0499800" cy="489600"/>
          </a:xfrm>
        </p:spPr>
        <p:txBody>
          <a:bodyPr/>
          <a:lstStyle/>
          <a:p>
            <a:r>
              <a:rPr lang="hu-HU" dirty="0"/>
              <a:t>5. kiemelt terület: A mentális egészség támogatása a munkahelyen -1-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36BDD3-3BE3-B876-474D-A22D303B12B5}"/>
              </a:ext>
            </a:extLst>
          </p:cNvPr>
          <p:cNvSpPr txBox="1"/>
          <p:nvPr/>
        </p:nvSpPr>
        <p:spPr>
          <a:xfrm>
            <a:off x="0" y="1296482"/>
            <a:ext cx="10792326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800" b="1">
                <a:latin typeface="+mn-lt"/>
              </a:rPr>
              <a:t>Jelenlegi helyzet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5D88E52-FA4F-21E4-CB70-9DE9EC2191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001" y="1914249"/>
            <a:ext cx="10192325" cy="3439806"/>
          </a:xfrm>
        </p:spPr>
        <p:txBody>
          <a:bodyPr>
            <a:noAutofit/>
          </a:bodyPr>
          <a:lstStyle/>
          <a:p>
            <a:pPr marL="233363" indent="-233363" algn="just">
              <a:spcBef>
                <a:spcPts val="1200"/>
              </a:spcBef>
              <a:spcAft>
                <a:spcPts val="600"/>
              </a:spcAft>
            </a:pPr>
            <a:r>
              <a:rPr lang="hu-HU" dirty="0"/>
              <a:t>A munkavállalók munkával összefüggő mentális egészségi probléma utáni munkahelyi visszailleszkedése</a:t>
            </a:r>
            <a:r>
              <a:rPr lang="hu-HU" b="0" dirty="0"/>
              <a:t> </a:t>
            </a:r>
            <a:r>
              <a:rPr lang="hu-HU" dirty="0"/>
              <a:t>megfelelő alkalmazkodást</a:t>
            </a:r>
            <a:r>
              <a:rPr lang="hu-HU" b="0" dirty="0"/>
              <a:t> igényel. </a:t>
            </a:r>
          </a:p>
          <a:p>
            <a:pPr marL="233363" indent="-233363" algn="just">
              <a:spcBef>
                <a:spcPts val="1200"/>
              </a:spcBef>
              <a:spcAft>
                <a:spcPts val="600"/>
              </a:spcAft>
            </a:pPr>
            <a:r>
              <a:rPr lang="hu-HU" b="0" dirty="0"/>
              <a:t>Még akkor is, ha a mentális egészségi problémák nem függenek össze a munkával, </a:t>
            </a:r>
            <a:r>
              <a:rPr lang="hu-HU" dirty="0"/>
              <a:t>a támogató és tiszteletet tanúsító munkakörnyezet előnyös </a:t>
            </a:r>
            <a:r>
              <a:rPr lang="hu-HU" b="0" dirty="0"/>
              <a:t>mind az </a:t>
            </a:r>
            <a:r>
              <a:rPr lang="hu-HU" dirty="0"/>
              <a:t>egyén, mind a szervezet számára</a:t>
            </a:r>
            <a:r>
              <a:rPr lang="hu-HU" b="0" dirty="0"/>
              <a:t>.</a:t>
            </a:r>
          </a:p>
          <a:p>
            <a:pPr marL="233363" indent="-233363" algn="just">
              <a:spcBef>
                <a:spcPts val="1200"/>
              </a:spcBef>
              <a:spcAft>
                <a:spcPts val="600"/>
              </a:spcAft>
            </a:pPr>
            <a:r>
              <a:rPr lang="hu-HU" dirty="0"/>
              <a:t>A személyre szabott intézkedések </a:t>
            </a:r>
            <a:r>
              <a:rPr lang="hu-HU" b="0" dirty="0"/>
              <a:t>lehetővé teszik, hogy mindenki hatékonyan dolgozzon és értékesnek érezze magát. Ilyenek például a csendesebb munkahelyek, a rugalmas munkaidő, a munkaköri feladatok kiigazítása. </a:t>
            </a:r>
          </a:p>
          <a:p>
            <a:pPr marL="233363" indent="-233363" algn="just">
              <a:spcBef>
                <a:spcPts val="1200"/>
              </a:spcBef>
              <a:spcAft>
                <a:spcPts val="600"/>
              </a:spcAft>
            </a:pPr>
            <a:r>
              <a:rPr lang="hu-HU" dirty="0"/>
              <a:t>A megbélyegzés továbbra is jelentős akadályt jelent, amelyet le kell küzdeni</a:t>
            </a:r>
            <a:r>
              <a:rPr lang="hu-HU" b="0" dirty="0"/>
              <a:t>. </a:t>
            </a: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US" b="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b="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b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FF9576-AD91-714E-19DE-9FA911A8A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0368" y="4829957"/>
            <a:ext cx="3951052" cy="193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26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B0F3A-1CC9-13CF-B401-FF82144B6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0902187" cy="489600"/>
          </a:xfrm>
        </p:spPr>
        <p:txBody>
          <a:bodyPr/>
          <a:lstStyle/>
          <a:p>
            <a:r>
              <a:rPr lang="hu-HU" dirty="0"/>
              <a:t>5. kiemelt terület: A mentális egészség támogatása a munkahelyen -2-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2667F5-F4D0-FCC4-EC58-588FECAE8931}"/>
              </a:ext>
            </a:extLst>
          </p:cNvPr>
          <p:cNvSpPr txBox="1"/>
          <p:nvPr/>
        </p:nvSpPr>
        <p:spPr>
          <a:xfrm>
            <a:off x="-1" y="1296484"/>
            <a:ext cx="10419345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800" b="1">
                <a:latin typeface="+mn-lt"/>
              </a:rPr>
              <a:t>Jelenlegi helyzet</a:t>
            </a:r>
          </a:p>
        </p:txBody>
      </p:sp>
      <p:pic>
        <p:nvPicPr>
          <p:cNvPr id="12" name="Picture 11" descr="Fénykép felhőben, amelyen beszélgető irodai munkavállalók és egy becipzározott szájú muppet látható, jelezve a mentális egészségi problémák nyilvánosságra hozatalát gátló akadályt.">
            <a:extLst>
              <a:ext uri="{FF2B5EF4-FFF2-40B4-BE49-F238E27FC236}">
                <a16:creationId xmlns:a16="http://schemas.microsoft.com/office/drawing/2014/main" id="{D0ED720F-0CF4-14A3-7F7C-2DEDB16CB9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27" y="2212593"/>
            <a:ext cx="4070114" cy="17991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CBD275-B850-857C-5361-8A38A3AE6236}"/>
              </a:ext>
            </a:extLst>
          </p:cNvPr>
          <p:cNvSpPr txBox="1"/>
          <p:nvPr/>
        </p:nvSpPr>
        <p:spPr>
          <a:xfrm>
            <a:off x="909727" y="4037457"/>
            <a:ext cx="4530618" cy="1579901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defTabSz="342900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600" b="1" i="0" baseline="0">
                <a:solidFill>
                  <a:schemeClr val="tx2"/>
                </a:solidFill>
              </a:defRPr>
            </a:lvl1pPr>
            <a:lvl2pPr marL="324000" indent="-135000" defTabSz="342900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baseline="0"/>
            </a:lvl2pPr>
            <a:lvl3pPr marL="459000" indent="-135000" defTabSz="342900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baseline="0"/>
            </a:lvl3pPr>
            <a:lvl4pPr marL="594000" indent="-135000" defTabSz="342900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baseline="0"/>
            </a:lvl4pPr>
            <a:lvl5pPr marL="729000" indent="-135000" defTabSz="342900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baseline="0"/>
            </a:lvl5pPr>
            <a:lvl6pPr marL="1885950" indent="-171450" defTabSz="342900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baseline="0"/>
            </a:lvl6pPr>
            <a:lvl7pPr marL="2228850" indent="-171450" defTabSz="342900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 defTabSz="342900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 defTabSz="342900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marL="0" indent="0" algn="just">
              <a:buNone/>
            </a:pPr>
            <a:r>
              <a:rPr lang="hu-HU" dirty="0"/>
              <a:t>Az EU-ban dolgozó munkavállalók közel fele </a:t>
            </a:r>
            <a:r>
              <a:rPr lang="hu-H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véli úgy, hogy ha a munkahelyén felfedné mentális egészségi problémáját, az negatívan hatna a karrierjére; ugyanilyen arányban vannak azok, akik ezzel nem értenek egyet. </a:t>
            </a:r>
          </a:p>
          <a:p>
            <a:pPr marL="0" indent="0">
              <a:buNone/>
            </a:pPr>
            <a:r>
              <a:rPr lang="hu-HU" sz="1333" dirty="0"/>
              <a:t>2025-ös OSH </a:t>
            </a:r>
            <a:r>
              <a:rPr lang="hu-HU" sz="1333" dirty="0" err="1"/>
              <a:t>Pulse</a:t>
            </a:r>
            <a:endParaRPr lang="hu-HU" sz="1333" dirty="0"/>
          </a:p>
        </p:txBody>
      </p:sp>
      <p:pic>
        <p:nvPicPr>
          <p:cNvPr id="10" name="Picture 9" descr="Vektoros kép felhőben, amelyen egy fej papírsziluettje látható, oldalán végtelen jellel. A bal oldalon egy naptár található. A jobb oldalon egy muppet, aki egy EU-zászlót tart a kezében. ">
            <a:extLst>
              <a:ext uri="{FF2B5EF4-FFF2-40B4-BE49-F238E27FC236}">
                <a16:creationId xmlns:a16="http://schemas.microsoft.com/office/drawing/2014/main" id="{56843928-319D-0CB1-209E-A36F564807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230" y="1605765"/>
            <a:ext cx="3831611" cy="24420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3401B1-0043-BC1C-BADE-3F2498FFECC0}"/>
              </a:ext>
            </a:extLst>
          </p:cNvPr>
          <p:cNvSpPr txBox="1"/>
          <p:nvPr/>
        </p:nvSpPr>
        <p:spPr>
          <a:xfrm>
            <a:off x="6657793" y="4047833"/>
            <a:ext cx="4637359" cy="181154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>
              <a:spcBef>
                <a:spcPts val="450"/>
              </a:spcBef>
            </a:pPr>
            <a:r>
              <a:rPr lang="hu-HU" sz="1600" b="1" dirty="0">
                <a:solidFill>
                  <a:schemeClr val="tx2"/>
                </a:solidFill>
              </a:rPr>
              <a:t>Az EU lakosságának csaknem 50%-a </a:t>
            </a:r>
            <a:r>
              <a:rPr lang="hu-H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arról számolt be, hogy az elmúlt tizenkét hónapban érzelmi vagy pszichoszociális problémával, például depresszióval vagy szorongó érzéssel küzdött.</a:t>
            </a:r>
          </a:p>
          <a:p>
            <a:pPr algn="just" defTabSz="342900">
              <a:spcBef>
                <a:spcPts val="450"/>
              </a:spcBef>
              <a:buClr>
                <a:schemeClr val="tx2"/>
              </a:buClr>
            </a:pPr>
            <a:r>
              <a:rPr lang="hu-HU" sz="1333" b="1" dirty="0">
                <a:solidFill>
                  <a:schemeClr val="tx2"/>
                </a:solidFill>
              </a:rPr>
              <a:t>2023-as Eurobarométer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4E536AA-EFD2-41D2-86D5-D5BEA55AC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096000" y="2513018"/>
            <a:ext cx="0" cy="355410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1177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FA80D8D-A8F6-9ECD-5C8A-35E79316B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040" y="2586789"/>
            <a:ext cx="3523793" cy="26032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39BC2C-E0FC-5B40-4587-442EC3FC9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0771331" cy="489600"/>
          </a:xfrm>
        </p:spPr>
        <p:txBody>
          <a:bodyPr/>
          <a:lstStyle/>
          <a:p>
            <a:r>
              <a:rPr lang="hu-HU" dirty="0"/>
              <a:t>5. kiemelt terület: A mentális egészség támogatása a munkahelyen -3-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8F03D4-EFC2-3D85-61DE-F758B238FF21}"/>
              </a:ext>
            </a:extLst>
          </p:cNvPr>
          <p:cNvSpPr txBox="1"/>
          <p:nvPr/>
        </p:nvSpPr>
        <p:spPr>
          <a:xfrm>
            <a:off x="0" y="1304160"/>
            <a:ext cx="6701589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800" b="1">
                <a:latin typeface="+mn-lt"/>
              </a:rPr>
              <a:t>Megelőző intézkedések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39DD0FA-6516-77A6-3C81-A9C7D123C9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2019" y="1959885"/>
            <a:ext cx="6239569" cy="4247731"/>
          </a:xfrm>
        </p:spPr>
        <p:txBody>
          <a:bodyPr>
            <a:noAutofit/>
          </a:bodyPr>
          <a:lstStyle/>
          <a:p>
            <a:pPr marL="233363" indent="-233363" algn="just">
              <a:spcAft>
                <a:spcPts val="600"/>
              </a:spcAft>
            </a:pPr>
            <a:r>
              <a:rPr lang="hu-HU" dirty="0"/>
              <a:t>A munkahelyi biztonság és egészségvédelem elveinek egyenlő mértékű alkalmazása a mentális egészségre és a fizikai egészségre</a:t>
            </a:r>
            <a:r>
              <a:rPr lang="hu-HU" b="0" dirty="0"/>
              <a:t>: korai támogatás, észszerű kiigazítások, megkülönböztetésmentesség.</a:t>
            </a:r>
          </a:p>
          <a:p>
            <a:pPr marL="233363" indent="-233363" algn="just">
              <a:spcAft>
                <a:spcPts val="600"/>
              </a:spcAft>
            </a:pPr>
            <a:r>
              <a:rPr lang="hu-HU" dirty="0"/>
              <a:t>Gyakorlati támogatás nyújtása</a:t>
            </a:r>
            <a:r>
              <a:rPr lang="hu-HU" b="0" dirty="0"/>
              <a:t>: a feladatok, a munkaidő vagy a munkakörnyezet módosítása a munkavállalók munkában maradásának vagy munkába való visszatérésének megkönnyítése érdekében.</a:t>
            </a:r>
          </a:p>
          <a:p>
            <a:pPr marL="233363" indent="-233363" algn="just">
              <a:spcAft>
                <a:spcPts val="600"/>
              </a:spcAft>
            </a:pPr>
            <a:r>
              <a:rPr lang="hu-HU" dirty="0"/>
              <a:t>Támogató, megbélyegzéstől mentes kultúra kialakítása</a:t>
            </a:r>
            <a:r>
              <a:rPr lang="hu-HU" b="0" dirty="0"/>
              <a:t>: a tudatosság növelése, a munkavállalók bevonása, valamint a biztonságos nyílt beszéd és a segítségkérés ösztönzése. 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CE0741E7-33C7-0A3D-1020-DA4AFE481E9B}"/>
              </a:ext>
            </a:extLst>
          </p:cNvPr>
          <p:cNvSpPr/>
          <p:nvPr/>
        </p:nvSpPr>
        <p:spPr>
          <a:xfrm>
            <a:off x="7179535" y="1295400"/>
            <a:ext cx="4191798" cy="1386015"/>
          </a:xfrm>
          <a:prstGeom prst="wedgeRectCallout">
            <a:avLst>
              <a:gd name="adj1" fmla="val -20542"/>
              <a:gd name="adj2" fmla="val 69750"/>
            </a:avLst>
          </a:pr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tIns="182880" rIns="274320" bIns="18288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hu-HU" sz="1800" b="1" dirty="0">
                <a:solidFill>
                  <a:schemeClr val="tx2"/>
                </a:solidFill>
              </a:rPr>
              <a:t>Ne feledje: a hatékony megelőzés a munkahelyi pszichoszociális kockázatok kiváltó okainak kezelésével kezdődik. </a:t>
            </a:r>
          </a:p>
        </p:txBody>
      </p:sp>
    </p:spTree>
    <p:extLst>
      <p:ext uri="{BB962C8B-B14F-4D97-AF65-F5344CB8AC3E}">
        <p14:creationId xmlns:p14="http://schemas.microsoft.com/office/powerpoint/2010/main" val="15335659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EB8A0F19-EE21-3871-4D3D-71C31654A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38167" y="2004039"/>
            <a:ext cx="2350523" cy="2392044"/>
          </a:xfrm>
          <a:prstGeom prst="ellips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0B2E83-BF47-C41C-4C21-27D2B96A9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Az EU-OSHA hálózata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B4B5548-8746-0D2B-1054-A183405F4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300" y="331661"/>
            <a:ext cx="5731419" cy="5731419"/>
          </a:xfrm>
          <a:prstGeom prst="ellips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FCF09EB-C8BA-E42D-06BD-EB4CF9EBC6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12966" y="1244011"/>
            <a:ext cx="3813520" cy="3880884"/>
          </a:xfrm>
          <a:prstGeom prst="ellips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C3E14E5-20B6-82C2-B39B-122022375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85685" y="1497388"/>
            <a:ext cx="1204115" cy="122692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Graphic 8" descr="Az uniós ügynökségek hálózatának logója ">
            <a:hlinkClick r:id="rId3"/>
            <a:extLst>
              <a:ext uri="{FF2B5EF4-FFF2-40B4-BE49-F238E27FC236}">
                <a16:creationId xmlns:a16="http://schemas.microsoft.com/office/drawing/2014/main" id="{52157770-B269-93F5-9D54-10E011B196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3651" y="1627271"/>
            <a:ext cx="956954" cy="956954"/>
          </a:xfrm>
          <a:prstGeom prst="rect">
            <a:avLst/>
          </a:prstGeom>
        </p:spPr>
      </p:pic>
      <p:sp>
        <p:nvSpPr>
          <p:cNvPr id="14" name="Rectangle: Single Corner Snipped 13">
            <a:extLst>
              <a:ext uri="{FF2B5EF4-FFF2-40B4-BE49-F238E27FC236}">
                <a16:creationId xmlns:a16="http://schemas.microsoft.com/office/drawing/2014/main" id="{0631CA97-92BF-5C76-6C76-CEB59DC584A3}"/>
              </a:ext>
            </a:extLst>
          </p:cNvPr>
          <p:cNvSpPr/>
          <p:nvPr/>
        </p:nvSpPr>
        <p:spPr>
          <a:xfrm>
            <a:off x="4896320" y="1225960"/>
            <a:ext cx="2132837" cy="546128"/>
          </a:xfrm>
          <a:prstGeom prst="snip1Rect">
            <a:avLst/>
          </a:prstGeom>
          <a:solidFill>
            <a:srgbClr val="DCE1FF"/>
          </a:solidFill>
          <a:ln w="539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82880" rIns="91440" rtlCol="0" anchor="ctr"/>
          <a:lstStyle/>
          <a:p>
            <a:pPr algn="ctr"/>
            <a:r>
              <a:rPr lang="hu-HU" sz="1400" b="1" dirty="0">
                <a:solidFill>
                  <a:schemeClr val="tx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EURÓPAI SZOCIÁLIS PARTNEREK</a:t>
            </a:r>
          </a:p>
          <a:p>
            <a:pPr algn="ctr"/>
            <a:endParaRPr lang="en-GB" sz="1400" b="1" dirty="0">
              <a:solidFill>
                <a:schemeClr val="tx2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F3944AE-F063-EE5C-87DA-BD38FDDCF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44321" y="741392"/>
            <a:ext cx="1431022" cy="9076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 descr="Az Enterprise Europe Network logója">
            <a:hlinkClick r:id="rId6"/>
            <a:extLst>
              <a:ext uri="{FF2B5EF4-FFF2-40B4-BE49-F238E27FC236}">
                <a16:creationId xmlns:a16="http://schemas.microsoft.com/office/drawing/2014/main" id="{D9B90991-193E-ED0D-6440-B297A63455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78377" y="727640"/>
            <a:ext cx="888891" cy="769747"/>
          </a:xfrm>
          <a:prstGeom prst="rect">
            <a:avLst/>
          </a:prstGeom>
        </p:spPr>
      </p:pic>
      <p:sp>
        <p:nvSpPr>
          <p:cNvPr id="15" name="Rectangle: Single Corner Snipped 14">
            <a:extLst>
              <a:ext uri="{FF2B5EF4-FFF2-40B4-BE49-F238E27FC236}">
                <a16:creationId xmlns:a16="http://schemas.microsoft.com/office/drawing/2014/main" id="{2779D3D2-45B6-A0D6-244C-6AA0B8A1BA3E}"/>
              </a:ext>
            </a:extLst>
          </p:cNvPr>
          <p:cNvSpPr/>
          <p:nvPr/>
        </p:nvSpPr>
        <p:spPr>
          <a:xfrm>
            <a:off x="1983798" y="3429000"/>
            <a:ext cx="1785837" cy="521569"/>
          </a:xfrm>
          <a:prstGeom prst="snip1Rect">
            <a:avLst/>
          </a:prstGeom>
          <a:solidFill>
            <a:srgbClr val="DCE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0" bIns="0" rtlCol="0" anchor="ctr"/>
          <a:lstStyle/>
          <a:p>
            <a:pPr algn="ctr"/>
            <a:r>
              <a:rPr lang="hu-HU" sz="1400" b="1">
                <a:solidFill>
                  <a:schemeClr val="tx2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EURÓPAI UNIÓS INTÉZMÉNYEK</a:t>
            </a:r>
          </a:p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17" name="Rectangle: Single Corner Snipped 16">
            <a:extLst>
              <a:ext uri="{FF2B5EF4-FFF2-40B4-BE49-F238E27FC236}">
                <a16:creationId xmlns:a16="http://schemas.microsoft.com/office/drawing/2014/main" id="{AE90E309-D11B-0954-A506-D2CFF62DDBCE}"/>
              </a:ext>
            </a:extLst>
          </p:cNvPr>
          <p:cNvSpPr/>
          <p:nvPr/>
        </p:nvSpPr>
        <p:spPr>
          <a:xfrm>
            <a:off x="4883970" y="4097724"/>
            <a:ext cx="2204719" cy="546128"/>
          </a:xfrm>
          <a:prstGeom prst="snip1Rect">
            <a:avLst/>
          </a:prstGeom>
          <a:solidFill>
            <a:srgbClr val="DCE1FF"/>
          </a:solidFill>
          <a:ln w="539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91440" rtlCol="0" anchor="ctr"/>
          <a:lstStyle/>
          <a:p>
            <a:pPr algn="ctr"/>
            <a:r>
              <a:rPr lang="hu-HU" sz="1400" b="1" dirty="0">
                <a:solidFill>
                  <a:schemeClr val="tx2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AZ EU-OSHA NEMZETI FÓKUSZPONTJAI</a:t>
            </a:r>
            <a:endParaRPr lang="en-GB" sz="1400" b="1" dirty="0">
              <a:solidFill>
                <a:schemeClr val="tx2"/>
              </a:solidFill>
            </a:endParaRPr>
          </a:p>
        </p:txBody>
      </p:sp>
      <p:pic>
        <p:nvPicPr>
          <p:cNvPr id="13" name="Picture 6" descr="Az OSHVET logója">
            <a:hlinkClick r:id="rId10"/>
            <a:extLst>
              <a:ext uri="{FF2B5EF4-FFF2-40B4-BE49-F238E27FC236}">
                <a16:creationId xmlns:a16="http://schemas.microsoft.com/office/drawing/2014/main" id="{1D374714-3762-EFED-F977-F4E1D3BC1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832" y="3553073"/>
            <a:ext cx="1599794" cy="45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: Single Corner Snipped 18">
            <a:extLst>
              <a:ext uri="{FF2B5EF4-FFF2-40B4-BE49-F238E27FC236}">
                <a16:creationId xmlns:a16="http://schemas.microsoft.com/office/drawing/2014/main" id="{5155C629-3D49-9581-E052-72826EDB98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434071" y="4798914"/>
            <a:ext cx="1903112" cy="477642"/>
          </a:xfrm>
          <a:prstGeom prst="snip1Rect">
            <a:avLst/>
          </a:prstGeom>
          <a:solidFill>
            <a:srgbClr val="DCE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91440" rtlCol="0" anchor="ctr"/>
          <a:lstStyle/>
          <a:p>
            <a:pPr algn="ctr"/>
            <a:r>
              <a:rPr lang="hu-HU" sz="1400" b="1" dirty="0">
                <a:solidFill>
                  <a:schemeClr val="tx2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MÉDIAPARTNEREK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8" name="Rectangle: Single Corner Snipped 17">
            <a:extLst>
              <a:ext uri="{FF2B5EF4-FFF2-40B4-BE49-F238E27FC236}">
                <a16:creationId xmlns:a16="http://schemas.microsoft.com/office/drawing/2014/main" id="{63B74202-3335-8F03-D304-506D14DAD998}"/>
              </a:ext>
            </a:extLst>
          </p:cNvPr>
          <p:cNvSpPr/>
          <p:nvPr/>
        </p:nvSpPr>
        <p:spPr>
          <a:xfrm>
            <a:off x="4782490" y="5573236"/>
            <a:ext cx="2246667" cy="546128"/>
          </a:xfrm>
          <a:prstGeom prst="snip1Rect">
            <a:avLst/>
          </a:prstGeom>
          <a:solidFill>
            <a:srgbClr val="DCE1FF"/>
          </a:solidFill>
          <a:ln w="539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bIns="91440" rtlCol="0" anchor="ctr"/>
          <a:lstStyle/>
          <a:p>
            <a:pPr algn="ctr"/>
            <a:r>
              <a:rPr lang="hu-HU" sz="1400" b="1" dirty="0">
                <a:solidFill>
                  <a:schemeClr val="tx2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HIVATALOS KAMPÁNYPARTNEREK</a:t>
            </a:r>
            <a:endParaRPr lang="en-GB" sz="1400" b="1" dirty="0">
              <a:solidFill>
                <a:schemeClr val="tx2"/>
              </a:solidFill>
            </a:endParaRPr>
          </a:p>
        </p:txBody>
      </p:sp>
      <p:pic>
        <p:nvPicPr>
          <p:cNvPr id="4" name="Picture 3" descr="EU Osha logo&#10;">
            <a:hlinkClick r:id="rId14"/>
            <a:extLst>
              <a:ext uri="{FF2B5EF4-FFF2-40B4-BE49-F238E27FC236}">
                <a16:creationId xmlns:a16="http://schemas.microsoft.com/office/drawing/2014/main" id="{B7F82EBF-8376-27AA-5188-BD9049BEF22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871" y="2877322"/>
            <a:ext cx="2193818" cy="56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9386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DCB70-AE18-7D44-DC5B-73B8A3B6C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Kampányanyagok: minden, amire szüksége van, egy helyen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975000-B228-79E3-3455-5C5B8453EE84}"/>
              </a:ext>
            </a:extLst>
          </p:cNvPr>
          <p:cNvSpPr txBox="1"/>
          <p:nvPr/>
        </p:nvSpPr>
        <p:spPr>
          <a:xfrm>
            <a:off x="1135936" y="1628812"/>
            <a:ext cx="5101015" cy="2076290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/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r>
              <a:rPr lang="hu-HU" sz="1800" dirty="0">
                <a:solidFill>
                  <a:schemeClr val="tx2"/>
                </a:solidFill>
              </a:rPr>
              <a:t>Kezdje a </a:t>
            </a:r>
            <a:r>
              <a:rPr lang="hu-HU" sz="1800" b="1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kampány weboldalával</a:t>
            </a:r>
            <a:r>
              <a:rPr lang="hu-HU" sz="1800" dirty="0">
                <a:solidFill>
                  <a:srgbClr val="003399"/>
                </a:solidFill>
              </a:rPr>
              <a:t>.</a:t>
            </a: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r>
              <a:rPr lang="hu-HU" sz="1800" dirty="0">
                <a:solidFill>
                  <a:schemeClr val="tx2"/>
                </a:solidFill>
              </a:rPr>
              <a:t>A kampányra vonatkozó további információkért böngésszen </a:t>
            </a:r>
            <a:r>
              <a:rPr lang="hu-HU" sz="1800" b="1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kampányútmutatónkban</a:t>
            </a:r>
            <a:r>
              <a:rPr lang="hu-HU" sz="1800" dirty="0">
                <a:solidFill>
                  <a:schemeClr val="tx2"/>
                </a:solidFill>
              </a:rPr>
              <a:t>. </a:t>
            </a: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r>
              <a:rPr lang="hu-HU" sz="1800" dirty="0">
                <a:solidFill>
                  <a:schemeClr val="tx2"/>
                </a:solidFill>
              </a:rPr>
              <a:t>Tekintse meg </a:t>
            </a:r>
            <a:r>
              <a:rPr lang="hu-HU" sz="1800" b="1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kiadványainkat</a:t>
            </a:r>
            <a:r>
              <a:rPr lang="hu-HU" sz="1800" dirty="0">
                <a:solidFill>
                  <a:schemeClr val="tx2"/>
                </a:solidFill>
              </a:rPr>
              <a:t>, például </a:t>
            </a:r>
            <a:r>
              <a:rPr lang="hu-HU" sz="1800" dirty="0" err="1">
                <a:solidFill>
                  <a:schemeClr val="tx2"/>
                </a:solidFill>
              </a:rPr>
              <a:t>infografikáinkat</a:t>
            </a:r>
            <a:r>
              <a:rPr lang="hu-HU" sz="1800" dirty="0">
                <a:solidFill>
                  <a:schemeClr val="tx2"/>
                </a:solidFill>
              </a:rPr>
              <a:t>, tájékoztatóinkat stb.  </a:t>
            </a: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endParaRPr lang="en-GB" sz="1800" dirty="0">
              <a:solidFill>
                <a:schemeClr val="tx2"/>
              </a:solidFill>
            </a:endParaRP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endParaRPr lang="en-GB" sz="1800" dirty="0">
              <a:solidFill>
                <a:schemeClr val="tx2"/>
              </a:solidFill>
            </a:endParaRP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endParaRPr lang="en-GB" sz="1800" b="1" dirty="0">
              <a:solidFill>
                <a:schemeClr val="tx2"/>
              </a:solidFill>
            </a:endParaRP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endParaRPr lang="en-GB" sz="1800" b="1" dirty="0">
              <a:solidFill>
                <a:schemeClr val="tx2"/>
              </a:solidFill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D5559DA8-001D-C589-BF69-0A310DB27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477" y="2248131"/>
            <a:ext cx="3085218" cy="251024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198C177B-D1F7-076E-6D12-EEDD40AD3E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26822" y="1645228"/>
            <a:ext cx="3783821" cy="3783821"/>
          </a:xfrm>
          <a:prstGeom prst="ellips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A680413-F657-8DB1-D2E7-C7EDF6B5A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66434" y="1696339"/>
            <a:ext cx="303193" cy="4366608"/>
            <a:chOff x="666434" y="1524478"/>
            <a:chExt cx="303193" cy="4538469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94DAE0F-8D99-0ED7-4D20-4629413F2C6D}"/>
                </a:ext>
              </a:extLst>
            </p:cNvPr>
            <p:cNvSpPr/>
            <p:nvPr/>
          </p:nvSpPr>
          <p:spPr>
            <a:xfrm>
              <a:off x="756121" y="1524478"/>
              <a:ext cx="129703" cy="4538469"/>
            </a:xfrm>
            <a:prstGeom prst="roundRect">
              <a:avLst/>
            </a:prstGeom>
            <a:solidFill>
              <a:srgbClr val="A9DE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E529C10-7F06-95BA-59B3-4E36579612FF}"/>
                </a:ext>
              </a:extLst>
            </p:cNvPr>
            <p:cNvSpPr/>
            <p:nvPr/>
          </p:nvSpPr>
          <p:spPr>
            <a:xfrm>
              <a:off x="666434" y="1524478"/>
              <a:ext cx="298891" cy="298891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rgbClr val="A9DE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74F9ED9-CB78-A851-00C2-3274DD84F884}"/>
                </a:ext>
              </a:extLst>
            </p:cNvPr>
            <p:cNvSpPr/>
            <p:nvPr/>
          </p:nvSpPr>
          <p:spPr>
            <a:xfrm>
              <a:off x="670735" y="2097987"/>
              <a:ext cx="298891" cy="298891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rgbClr val="A9DE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043D047-BFB3-8883-110F-DB94EAF7789A}"/>
                </a:ext>
              </a:extLst>
            </p:cNvPr>
            <p:cNvSpPr/>
            <p:nvPr/>
          </p:nvSpPr>
          <p:spPr>
            <a:xfrm>
              <a:off x="670736" y="2899054"/>
              <a:ext cx="298891" cy="298891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rgbClr val="A9DE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BA190DCD-D176-EE5B-B207-10581F258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1927" y="3957401"/>
            <a:ext cx="5095876" cy="286405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6175991-1AFB-8591-CBEC-A455E2AAB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853695" y="3921776"/>
            <a:ext cx="6073127" cy="655824"/>
          </a:xfrm>
          <a:prstGeom prst="lin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43" name="Picture 42">
            <a:extLst>
              <a:ext uri="{FF2B5EF4-FFF2-40B4-BE49-F238E27FC236}">
                <a16:creationId xmlns:a16="http://schemas.microsoft.com/office/drawing/2014/main" id="{0017B037-B760-943A-8561-EDF53D823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2789">
            <a:off x="6010189" y="2580940"/>
            <a:ext cx="1424686" cy="147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5972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12378-62F0-B264-8E35-BBB465347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941" y="244394"/>
            <a:ext cx="11209925" cy="489600"/>
          </a:xfrm>
        </p:spPr>
        <p:txBody>
          <a:bodyPr/>
          <a:lstStyle/>
          <a:p>
            <a:r>
              <a:rPr lang="hu-HU" dirty="0"/>
              <a:t>Eszköztár és digitális népszerűsítés: népszerűsítse hatékonyan a kampányt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F69F208C-C8EC-EDE3-1939-FE088A89FBE1}"/>
              </a:ext>
            </a:extLst>
          </p:cNvPr>
          <p:cNvSpPr txBox="1"/>
          <p:nvPr/>
        </p:nvSpPr>
        <p:spPr>
          <a:xfrm>
            <a:off x="1" y="1678584"/>
            <a:ext cx="7283301" cy="523220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1800" b="1" dirty="0">
                <a:latin typeface="+mn-lt"/>
              </a:rPr>
              <a:t>Támogassa a kampányt: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CE6A3B-55A5-A6C4-7FB3-4DAF357D0A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941" y="2305342"/>
            <a:ext cx="6750417" cy="1886436"/>
          </a:xfrm>
        </p:spPr>
        <p:txBody>
          <a:bodyPr anchor="t">
            <a:noAutofit/>
          </a:bodyPr>
          <a:lstStyle/>
          <a:p>
            <a:pPr algn="just"/>
            <a:r>
              <a:rPr lang="hu-HU" b="0" dirty="0"/>
              <a:t>vegye igénybe </a:t>
            </a:r>
            <a:r>
              <a:rPr lang="hu-HU" dirty="0"/>
              <a:t>közösségimédia-csomagunkat </a:t>
            </a:r>
            <a:r>
              <a:rPr lang="hu-HU" b="0" dirty="0"/>
              <a:t>és sablonjainkat, hogy minél több emberhez eljusson az üzenet; </a:t>
            </a:r>
          </a:p>
          <a:p>
            <a:pPr algn="just"/>
            <a:r>
              <a:rPr lang="hu-HU" b="0" dirty="0"/>
              <a:t>tegye különlegessé prezentációját </a:t>
            </a:r>
            <a:r>
              <a:rPr lang="hu-HU" dirty="0"/>
              <a:t>digitális eszközeink könyvtárának felhasználásával, </a:t>
            </a:r>
            <a:r>
              <a:rPr lang="hu-HU" b="0" dirty="0"/>
              <a:t>beleértve a logókat, sablonokat stb.  </a:t>
            </a: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26FDE9A7-A25E-C902-14C9-66E2709E5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53652" y="3955558"/>
            <a:ext cx="5294039" cy="997041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8C17700-6161-EBF7-2112-EDCF5E6EA9A3}"/>
              </a:ext>
            </a:extLst>
          </p:cNvPr>
          <p:cNvSpPr txBox="1">
            <a:spLocks/>
          </p:cNvSpPr>
          <p:nvPr/>
        </p:nvSpPr>
        <p:spPr>
          <a:xfrm>
            <a:off x="2259404" y="4068253"/>
            <a:ext cx="4938157" cy="997041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800" dirty="0">
                <a:solidFill>
                  <a:schemeClr val="bg1"/>
                </a:solidFill>
              </a:rPr>
              <a:t>Indítsa el</a:t>
            </a:r>
            <a:r>
              <a:rPr lang="hu-HU" sz="1800" b="0" dirty="0">
                <a:solidFill>
                  <a:schemeClr val="bg1"/>
                </a:solidFill>
              </a:rPr>
              <a:t> </a:t>
            </a:r>
            <a:r>
              <a:rPr lang="hu-HU" sz="1800" dirty="0">
                <a:solidFill>
                  <a:schemeClr val="bg1"/>
                </a:solidFill>
              </a:rPr>
              <a:t>kampány</a:t>
            </a:r>
            <a:r>
              <a:rPr lang="hu-HU" sz="1800" b="0" dirty="0">
                <a:solidFill>
                  <a:schemeClr val="bg1"/>
                </a:solidFill>
              </a:rPr>
              <a:t>kezdeményezését </a:t>
            </a:r>
          </a:p>
          <a:p>
            <a:pPr marL="0" indent="0">
              <a:buNone/>
            </a:pPr>
            <a:r>
              <a:rPr lang="hu-HU" sz="1800" b="0" dirty="0">
                <a:solidFill>
                  <a:schemeClr val="bg1"/>
                </a:solidFill>
              </a:rPr>
              <a:t>a </a:t>
            </a:r>
            <a:r>
              <a:rPr lang="hu-HU" sz="1800" dirty="0">
                <a:solidFill>
                  <a:srgbClr val="92D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kampányeszköztárunk</a:t>
            </a:r>
            <a:r>
              <a:rPr lang="es-ES" sz="1800" b="0" dirty="0">
                <a:solidFill>
                  <a:srgbClr val="92D050"/>
                </a:solidFill>
              </a:rPr>
              <a:t> </a:t>
            </a:r>
            <a:r>
              <a:rPr lang="hu-HU" sz="1800" dirty="0">
                <a:solidFill>
                  <a:schemeClr val="bg1"/>
                </a:solidFill>
              </a:rPr>
              <a:t>felhasználásával.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85B1B8-3A3C-0097-AEB2-67D8B80F35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082" y="2060227"/>
            <a:ext cx="3922773" cy="319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248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DD9A7-4797-0A30-8C34-53CD408AF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Hogyan vehet részt a kampányban?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4A36B5-CC47-3ACD-3ED6-731C64695103}"/>
              </a:ext>
            </a:extLst>
          </p:cNvPr>
          <p:cNvSpPr txBox="1">
            <a:spLocks/>
          </p:cNvSpPr>
          <p:nvPr/>
        </p:nvSpPr>
        <p:spPr>
          <a:xfrm>
            <a:off x="632079" y="1384726"/>
            <a:ext cx="11217926" cy="1013599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>
              <a:spcAft>
                <a:spcPts val="600"/>
              </a:spcAft>
            </a:pPr>
            <a:r>
              <a:rPr lang="hu-HU" b="0" dirty="0"/>
              <a:t>Szervezzen rendezvényt, tevékenységet vagy kezdeményezést a </a:t>
            </a:r>
            <a:r>
              <a:rPr lang="hu-HU" dirty="0">
                <a:solidFill>
                  <a:srgbClr val="92D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Munkahelyi Biztonság és Egészségvédelem Európai Hete</a:t>
            </a:r>
            <a:r>
              <a:rPr lang="hu-HU" dirty="0"/>
              <a:t> alatt. </a:t>
            </a:r>
          </a:p>
          <a:p>
            <a:pPr marL="225425" indent="-225425">
              <a:spcAft>
                <a:spcPts val="600"/>
              </a:spcAft>
            </a:pPr>
            <a:r>
              <a:rPr lang="hu-HU" b="0" dirty="0"/>
              <a:t>Szerezzen a részvételét elismerő </a:t>
            </a:r>
            <a:r>
              <a:rPr lang="hu-HU" dirty="0">
                <a:solidFill>
                  <a:srgbClr val="92D05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kampánytanúsítványt</a:t>
            </a:r>
            <a:r>
              <a:rPr lang="hu-HU" b="0" dirty="0"/>
              <a:t>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C1DBC48-F142-C0B1-11C9-3E783B9F4381}"/>
              </a:ext>
            </a:extLst>
          </p:cNvPr>
          <p:cNvSpPr txBox="1">
            <a:spLocks/>
          </p:cNvSpPr>
          <p:nvPr/>
        </p:nvSpPr>
        <p:spPr>
          <a:xfrm>
            <a:off x="632079" y="2558624"/>
            <a:ext cx="10927842" cy="748142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>
              <a:spcAft>
                <a:spcPts val="600"/>
              </a:spcAft>
            </a:pPr>
            <a:r>
              <a:rPr lang="hu-HU" b="0" dirty="0"/>
              <a:t>Jelöljön inspiráló kezdeményezéseket a nemzeti fókuszpontok által szervezett </a:t>
            </a:r>
            <a:r>
              <a:rPr lang="hu-HU" dirty="0">
                <a:solidFill>
                  <a:srgbClr val="92D05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Egészséges munkahelyek – Helyes Gyakorlat Díjakra</a:t>
            </a:r>
            <a:r>
              <a:rPr lang="hu-HU" b="0" dirty="0"/>
              <a:t>.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8E2315A-30DE-FD38-61CD-DD0E886F17E4}"/>
              </a:ext>
            </a:extLst>
          </p:cNvPr>
          <p:cNvSpPr txBox="1">
            <a:spLocks/>
          </p:cNvSpPr>
          <p:nvPr/>
        </p:nvSpPr>
        <p:spPr>
          <a:xfrm>
            <a:off x="723900" y="3306766"/>
            <a:ext cx="7342710" cy="1942950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>
              <a:spcAft>
                <a:spcPts val="600"/>
              </a:spcAft>
            </a:pPr>
            <a:r>
              <a:rPr lang="hu-HU" b="0" dirty="0"/>
              <a:t>Legyen </a:t>
            </a:r>
            <a:r>
              <a:rPr lang="hu-HU" dirty="0">
                <a:solidFill>
                  <a:srgbClr val="92D05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hivatalos kampánypartner</a:t>
            </a:r>
            <a:r>
              <a:rPr lang="hu-HU" b="0" dirty="0"/>
              <a:t>: csatlakozzon a multinacionális vállalatok páneurópai hálózatához a nagyobb láthatóság érdekében. </a:t>
            </a:r>
          </a:p>
          <a:p>
            <a:pPr marL="225425" indent="-225425">
              <a:spcAft>
                <a:spcPts val="600"/>
              </a:spcAft>
            </a:pPr>
            <a:r>
              <a:rPr lang="hu-HU" b="0" dirty="0"/>
              <a:t>Legyen </a:t>
            </a:r>
            <a:r>
              <a:rPr lang="hu-HU" dirty="0">
                <a:solidFill>
                  <a:srgbClr val="92D05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médiapartner</a:t>
            </a:r>
            <a:r>
              <a:rPr lang="hu-HU" b="0" dirty="0"/>
              <a:t>: férjen hozzá exkluzív sajtóanyagokhoz, hálózatépítési lehetőségekhez és rendezvényekhez.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0A63E1EA-0E1C-AB05-2DEB-DBC54A332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900" y="5152883"/>
            <a:ext cx="11246427" cy="125516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48768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000" b="1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C8B071-6C97-DB1B-B7DA-25B21340E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610" y="2777030"/>
            <a:ext cx="3493311" cy="243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3700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DA4C5-AD31-E56C-80BF-7A57877B4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Folyamatosan tájékozódjon a kampányról</a:t>
            </a:r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42C4DEA1-9BE3-AD4D-F2A0-108C53A69E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066" y="1867814"/>
            <a:ext cx="11201575" cy="1675759"/>
          </a:xfrm>
        </p:spPr>
        <p:txBody>
          <a:bodyPr>
            <a:noAutofit/>
          </a:bodyPr>
          <a:lstStyle/>
          <a:p>
            <a:pPr algn="just">
              <a:spcAft>
                <a:spcPts val="600"/>
              </a:spcAft>
            </a:pPr>
            <a:r>
              <a:rPr lang="hu-HU" dirty="0"/>
              <a:t>Az Egészségesebb munkahelyek kampány weboldala: </a:t>
            </a:r>
            <a:r>
              <a:rPr lang="hu-HU" b="0" dirty="0"/>
              <a:t>rengeteg információ egy kattintásra. </a:t>
            </a:r>
          </a:p>
          <a:p>
            <a:pPr algn="just">
              <a:spcAft>
                <a:spcPts val="600"/>
              </a:spcAft>
            </a:pPr>
            <a:r>
              <a:rPr lang="hu-HU" dirty="0"/>
              <a:t>Iratkozzon fel </a:t>
            </a:r>
            <a:r>
              <a:rPr lang="hu-HU" b="0" dirty="0"/>
              <a:t>az </a:t>
            </a:r>
            <a:r>
              <a:rPr lang="hu-HU" dirty="0"/>
              <a:t>Egészségesebb munkahelyek kampány hírlevelére: </a:t>
            </a:r>
            <a:r>
              <a:rPr lang="hu-HU" b="0" dirty="0"/>
              <a:t>minden hónapban rövid, megosztható és lényegre törő híreket kap postaládájába.</a:t>
            </a:r>
          </a:p>
          <a:p>
            <a:pPr algn="just">
              <a:spcAft>
                <a:spcPts val="600"/>
              </a:spcAft>
            </a:pPr>
            <a:r>
              <a:rPr lang="hu-HU" b="0" dirty="0"/>
              <a:t>Terjessze a hírt, és kövessen minket a </a:t>
            </a:r>
            <a:r>
              <a:rPr lang="hu-HU" dirty="0"/>
              <a:t>közösségi médiában</a:t>
            </a:r>
            <a:r>
              <a:rPr lang="hu-HU" b="0" dirty="0"/>
              <a:t>. </a:t>
            </a:r>
          </a:p>
          <a:p>
            <a:pPr marL="0" indent="0">
              <a:spcAft>
                <a:spcPts val="600"/>
              </a:spcAft>
              <a:buNone/>
            </a:pPr>
            <a:endParaRPr lang="en-GB" b="0" dirty="0"/>
          </a:p>
          <a:p>
            <a:pPr>
              <a:spcAft>
                <a:spcPts val="600"/>
              </a:spcAft>
            </a:pPr>
            <a:endParaRPr lang="en-GB" b="0" dirty="0"/>
          </a:p>
          <a:p>
            <a:pPr>
              <a:spcAft>
                <a:spcPts val="600"/>
              </a:spcAft>
            </a:pPr>
            <a:endParaRPr lang="en-GB" b="0" dirty="0"/>
          </a:p>
          <a:p>
            <a:pPr>
              <a:spcAft>
                <a:spcPts val="600"/>
              </a:spcAft>
            </a:pPr>
            <a:endParaRPr lang="en-GB" b="0" dirty="0"/>
          </a:p>
          <a:p>
            <a:pPr marL="0" indent="0"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Aft>
                <a:spcPts val="600"/>
              </a:spcAft>
              <a:buNone/>
            </a:pPr>
            <a:r>
              <a:rPr lang="hu-HU" b="0" dirty="0"/>
              <a:t> </a:t>
            </a:r>
          </a:p>
        </p:txBody>
      </p:sp>
      <p:pic>
        <p:nvPicPr>
          <p:cNvPr id="6" name="Graphic 5" descr="LinkedIn logó">
            <a:hlinkClick r:id="rId3"/>
            <a:extLst>
              <a:ext uri="{FF2B5EF4-FFF2-40B4-BE49-F238E27FC236}">
                <a16:creationId xmlns:a16="http://schemas.microsoft.com/office/drawing/2014/main" id="{5CA3E554-F4E9-1CE6-26CD-1D307EC780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1593" y="3745461"/>
            <a:ext cx="390525" cy="390525"/>
          </a:xfrm>
          <a:prstGeom prst="rect">
            <a:avLst/>
          </a:prstGeom>
        </p:spPr>
      </p:pic>
      <p:pic>
        <p:nvPicPr>
          <p:cNvPr id="7" name="Graphic 6" descr="Facebook logó">
            <a:hlinkClick r:id="rId5"/>
            <a:extLst>
              <a:ext uri="{FF2B5EF4-FFF2-40B4-BE49-F238E27FC236}">
                <a16:creationId xmlns:a16="http://schemas.microsoft.com/office/drawing/2014/main" id="{2CE42A9A-2165-5771-5A04-01CF8BA9F8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99689" y="3745461"/>
            <a:ext cx="180975" cy="381000"/>
          </a:xfrm>
          <a:prstGeom prst="rect">
            <a:avLst/>
          </a:prstGeom>
        </p:spPr>
      </p:pic>
      <p:pic>
        <p:nvPicPr>
          <p:cNvPr id="8" name="Graphic 7" descr="Bluesky logó">
            <a:hlinkClick r:id="rId7"/>
            <a:extLst>
              <a:ext uri="{FF2B5EF4-FFF2-40B4-BE49-F238E27FC236}">
                <a16:creationId xmlns:a16="http://schemas.microsoft.com/office/drawing/2014/main" id="{13A413D1-F3EE-8212-B83A-A7BFEED6FE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08235" y="3753646"/>
            <a:ext cx="428625" cy="381000"/>
          </a:xfrm>
          <a:prstGeom prst="rect">
            <a:avLst/>
          </a:prstGeom>
        </p:spPr>
      </p:pic>
      <p:pic>
        <p:nvPicPr>
          <p:cNvPr id="9" name="Graphic 8" descr="YouTube logó">
            <a:hlinkClick r:id="rId9"/>
            <a:extLst>
              <a:ext uri="{FF2B5EF4-FFF2-40B4-BE49-F238E27FC236}">
                <a16:creationId xmlns:a16="http://schemas.microsoft.com/office/drawing/2014/main" id="{2FC982CB-23E2-CA75-7F6F-9F234F7997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69448" y="3745461"/>
            <a:ext cx="533400" cy="381000"/>
          </a:xfrm>
          <a:prstGeom prst="rect">
            <a:avLst/>
          </a:prstGeom>
        </p:spPr>
      </p:pic>
      <p:pic>
        <p:nvPicPr>
          <p:cNvPr id="10" name="Graphic 9" descr="Flickr logó">
            <a:hlinkClick r:id="rId11"/>
            <a:extLst>
              <a:ext uri="{FF2B5EF4-FFF2-40B4-BE49-F238E27FC236}">
                <a16:creationId xmlns:a16="http://schemas.microsoft.com/office/drawing/2014/main" id="{D9CCDE08-4360-3DDD-5191-AAB1A24679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82356" y="3854998"/>
            <a:ext cx="371475" cy="1619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E78753-6BA7-5C4B-D0D8-E33608DCE258}"/>
              </a:ext>
            </a:extLst>
          </p:cNvPr>
          <p:cNvSpPr txBox="1"/>
          <p:nvPr/>
        </p:nvSpPr>
        <p:spPr>
          <a:xfrm>
            <a:off x="3653793" y="4328347"/>
            <a:ext cx="39017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i="0" u="none" strike="noStrike" baseline="0">
                <a:solidFill>
                  <a:srgbClr val="003199"/>
                </a:solidFill>
                <a:latin typeface="Myriad Pro" panose="020B0503030403020204" pitchFamily="34" charset="0"/>
              </a:rPr>
              <a:t>#EUhealthyworkplaces 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4D5CE5E-0612-4D69-85FD-B089B26BA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79062" y="3745461"/>
            <a:ext cx="592766" cy="95888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4DA1346-73A5-E86D-6827-657FA0E18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155155" y="3779360"/>
            <a:ext cx="3639627" cy="3001174"/>
            <a:chOff x="8155155" y="3779360"/>
            <a:chExt cx="3639627" cy="300117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A938CF1-F2D0-C2F5-747D-9092156F9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5155" y="3779360"/>
              <a:ext cx="3639627" cy="297510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154CDF7-F0E7-FEE8-2BD4-8599746603E8}"/>
                </a:ext>
              </a:extLst>
            </p:cNvPr>
            <p:cNvSpPr txBox="1"/>
            <p:nvPr/>
          </p:nvSpPr>
          <p:spPr>
            <a:xfrm>
              <a:off x="9163050" y="6580479"/>
              <a:ext cx="208597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700">
                  <a:solidFill>
                    <a:schemeClr val="bg1"/>
                  </a:solidFill>
                </a:rPr>
                <a:t>© PaeGAG - stock.adobe.com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4050229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EU-OSHA HWC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9DE4E"/>
      </a:accent2>
      <a:accent3>
        <a:srgbClr val="B7D31A"/>
      </a:accent3>
      <a:accent4>
        <a:srgbClr val="FCFFDD"/>
      </a:accent4>
      <a:accent5>
        <a:srgbClr val="DCE1FF"/>
      </a:accent5>
      <a:accent6>
        <a:srgbClr val="61A231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WC 2026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9DE4E"/>
        </a:accent2>
        <a:accent3>
          <a:srgbClr val="B7D31A"/>
        </a:accent3>
        <a:accent4>
          <a:srgbClr val="FCFFDD"/>
        </a:accent4>
        <a:accent5>
          <a:srgbClr val="DCE1FF"/>
        </a:accent5>
        <a:accent6>
          <a:srgbClr val="61A231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Theme1" id="{2D9F2BE2-8C09-4DD0-841D-02C8DD75103C}" vid="{5F5B35B9-6E25-4DD5-87EE-04018E0015D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EU-OSHA HWC">
    <a:dk1>
      <a:srgbClr val="000000"/>
    </a:dk1>
    <a:lt1>
      <a:srgbClr val="FFFFFF"/>
    </a:lt1>
    <a:dk2>
      <a:srgbClr val="003399"/>
    </a:dk2>
    <a:lt2>
      <a:srgbClr val="FFFFFF"/>
    </a:lt2>
    <a:accent1>
      <a:srgbClr val="003399"/>
    </a:accent1>
    <a:accent2>
      <a:srgbClr val="A9DE4E"/>
    </a:accent2>
    <a:accent3>
      <a:srgbClr val="B7D31A"/>
    </a:accent3>
    <a:accent4>
      <a:srgbClr val="FCFFDD"/>
    </a:accent4>
    <a:accent5>
      <a:srgbClr val="DCE1FF"/>
    </a:accent5>
    <a:accent6>
      <a:srgbClr val="61A231"/>
    </a:accent6>
    <a:hlink>
      <a:srgbClr val="003399"/>
    </a:hlink>
    <a:folHlink>
      <a:srgbClr val="B1B3B4"/>
    </a:folHlink>
  </a:clrScheme>
  <a:fontScheme name="EUOSHA Corporate">
    <a:majorFont>
      <a:latin typeface="Arial"/>
      <a:ea typeface=""/>
      <a:cs typeface=""/>
      <a:font script="Jpan" typeface="ＭＳ ゴシック"/>
      <a:font script="Hang" typeface="굴림"/>
      <a:font script="Hans" typeface="微软雅黑"/>
      <a:font script="Hant" typeface="微軟正黑體"/>
      <a:font script="Arab" typeface="Tahoma"/>
      <a:font script="Hebr" typeface="Tahoma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  <a:font script="Geor" typeface="Sylfaen"/>
    </a:majorFont>
    <a:minorFont>
      <a:latin typeface="Arial"/>
      <a:ea typeface=""/>
      <a:cs typeface=""/>
      <a:font script="Jpan" typeface="ＭＳ ゴシック"/>
      <a:font script="Hang" typeface="굴림"/>
      <a:font script="Hans" typeface="微软雅黑"/>
      <a:font script="Hant" typeface="微軟正黑體"/>
      <a:font script="Arab" typeface="Tahoma"/>
      <a:font script="Hebr" typeface="Tahoma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  <a:font script="Geor" typeface="Sylfaen"/>
    </a:minorFont>
  </a:fontScheme>
  <a:fmtScheme name="EUOSHA Corporat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  <a:lumMod val="100000"/>
            </a:schemeClr>
          </a:gs>
          <a:gs pos="100000">
            <a:schemeClr val="phClr">
              <a:tint val="9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51000"/>
              <a:satMod val="130000"/>
              <a:lumMod val="100000"/>
            </a:schemeClr>
          </a:gs>
          <a:gs pos="100000">
            <a:schemeClr val="phClr">
              <a:shade val="90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75000"/>
            </a:srgbClr>
          </a:outerShdw>
        </a:effectLst>
      </a:effectStyle>
      <a:effectStyle>
        <a:effectLst>
          <a:outerShdw blurRad="381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5400000"/>
          </a:lightRig>
        </a:scene3d>
        <a:sp3d>
          <a:bevelT w="25400" h="381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hade val="100000"/>
              <a:hueMod val="100000"/>
              <a:satMod val="350000"/>
              <a:lumMod val="100000"/>
            </a:schemeClr>
          </a:gs>
          <a:gs pos="92000">
            <a:schemeClr val="phClr">
              <a:shade val="88000"/>
              <a:hueMod val="96000"/>
              <a:satMod val="120000"/>
              <a:lumMod val="74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hade val="100000"/>
              <a:hueMod val="100000"/>
              <a:satMod val="300000"/>
              <a:lumMod val="100000"/>
            </a:schemeClr>
          </a:gs>
          <a:gs pos="100000">
            <a:schemeClr val="phClr">
              <a:shade val="84000"/>
              <a:hueMod val="96000"/>
              <a:satMod val="120000"/>
              <a:lumMod val="8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1A8072D50D324290DB59222B659673" ma:contentTypeVersion="15" ma:contentTypeDescription="Create a new document." ma:contentTypeScope="" ma:versionID="9e6cbb1b56caa255d0a1bbd001c277e9">
  <xsd:schema xmlns:xsd="http://www.w3.org/2001/XMLSchema" xmlns:xs="http://www.w3.org/2001/XMLSchema" xmlns:p="http://schemas.microsoft.com/office/2006/metadata/properties" xmlns:ns2="74375373-3c44-45ee-a688-8fa44d7da57a" xmlns:ns3="d5ac9beb-95ef-4df8-be38-b0ea3ce121b4" targetNamespace="http://schemas.microsoft.com/office/2006/metadata/properties" ma:root="true" ma:fieldsID="6495e9695a6c4b71d2d3259f56bae0f6" ns2:_="" ns3:_="">
    <xsd:import namespace="74375373-3c44-45ee-a688-8fa44d7da57a"/>
    <xsd:import namespace="d5ac9beb-95ef-4df8-be38-b0ea3ce121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375373-3c44-45ee-a688-8fa44d7da5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43eddb06-0740-404c-89a8-dbfe3edc36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ac9beb-95ef-4df8-be38-b0ea3ce121b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287d961c-142d-46b7-b7b5-46e4ba4cb74c}" ma:internalName="TaxCatchAll" ma:showField="CatchAllData" ma:web="d5ac9beb-95ef-4df8-be38-b0ea3ce121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4375373-3c44-45ee-a688-8fa44d7da57a">
      <Terms xmlns="http://schemas.microsoft.com/office/infopath/2007/PartnerControls"/>
    </lcf76f155ced4ddcb4097134ff3c332f>
    <TaxCatchAll xmlns="d5ac9beb-95ef-4df8-be38-b0ea3ce121b4" xsi:nil="true"/>
  </documentManagement>
</p:properties>
</file>

<file path=customXml/itemProps1.xml><?xml version="1.0" encoding="utf-8"?>
<ds:datastoreItem xmlns:ds="http://schemas.openxmlformats.org/officeDocument/2006/customXml" ds:itemID="{8C44B191-EED3-4938-BAF0-80D9DF177B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375373-3c44-45ee-a688-8fa44d7da57a"/>
    <ds:schemaRef ds:uri="d5ac9beb-95ef-4df8-be38-b0ea3ce121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C73E6F-A96F-49EB-BDFD-3A55EF48DB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33B12B-D547-4B73-8D31-0938A3F8A76B}">
  <ds:schemaRefs>
    <ds:schemaRef ds:uri="http://www.w3.org/XML/1998/namespace"/>
    <ds:schemaRef ds:uri="http://schemas.microsoft.com/office/2006/metadata/properties"/>
    <ds:schemaRef ds:uri="74375373-3c44-45ee-a688-8fa44d7da57a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d5ac9beb-95ef-4df8-be38-b0ea3ce121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EUOSHA Campaign 2026</Template>
  <TotalTime>2059</TotalTime>
  <Words>6616</Words>
  <Application>Microsoft Office PowerPoint</Application>
  <PresentationFormat>Widescreen</PresentationFormat>
  <Paragraphs>542</Paragraphs>
  <Slides>30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Aptos</vt:lpstr>
      <vt:lpstr>Arial</vt:lpstr>
      <vt:lpstr>Courier New</vt:lpstr>
      <vt:lpstr>Myriad Pro</vt:lpstr>
      <vt:lpstr>Symbol</vt:lpstr>
      <vt:lpstr>Wingdings</vt:lpstr>
      <vt:lpstr>Theme1</vt:lpstr>
      <vt:lpstr>Egészségesebb Munkahelyek Kampány 2026–2028  „Közösen a munkahelyi mentális egészségért!” </vt:lpstr>
      <vt:lpstr>Tartalomjegyzék</vt:lpstr>
      <vt:lpstr>A teljes kép: a mentális egészség alakítja a mindennapi életet és a munkavégzést </vt:lpstr>
      <vt:lpstr>A teljes kép: mi forog kockán?</vt:lpstr>
      <vt:lpstr>A teljes kép: a munkavállalók nézőpontja </vt:lpstr>
      <vt:lpstr>A teljes kép: szervezeti vs. munkavállalói nézőpont -1- </vt:lpstr>
      <vt:lpstr>A teljes kép: a szervezetek nézőpontja -2- </vt:lpstr>
      <vt:lpstr>A kampány céljai és célkitűzései</vt:lpstr>
      <vt:lpstr>Kiknek szól a kampány? Ki vehet részt a kampányban?</vt:lpstr>
      <vt:lpstr>Cselekvési ütemterv: a kampány öt kiemelt területe</vt:lpstr>
      <vt:lpstr>1. kiemelt terület: A pszichoszociális kockázatok értékelése és kezelése -1- </vt:lpstr>
      <vt:lpstr>1. kiemelt terület: A pszichoszociális kockázatok értékelése és kezelése -2- </vt:lpstr>
      <vt:lpstr>1. kiemelt terület: A pszichoszociális kockázatok értékelése és kezelése -3- </vt:lpstr>
      <vt:lpstr>1. kiemelt terület: A pszichoszociális kockázatok értékelése és kezelése -4- </vt:lpstr>
      <vt:lpstr>2. kiemelt terület: zaklatás, szexuális zaklatás és erőszak -1- </vt:lpstr>
      <vt:lpstr>2. kiemelt terület: zaklatás, szexuális zaklatás és erőszak -2- </vt:lpstr>
      <vt:lpstr>2. kiemelt terület: zaklatás, szexuális zaklatás és erőszak -3- </vt:lpstr>
      <vt:lpstr>3. kiemelt terület: Fizikai kockázatok és mentális egészség -1- </vt:lpstr>
      <vt:lpstr>3. kiemelt terület: Fizikai kockázatok és mentális egészség -2- </vt:lpstr>
      <vt:lpstr>4. kiemelt terület: Pszichoszociális kockázatok az egészségügyi és szociális ellátási ágazatban -1- </vt:lpstr>
      <vt:lpstr>4. kiemelt terület: Pszichoszociális kockázatok az egészségügyi és szociális ellátási ágazatban -2- </vt:lpstr>
      <vt:lpstr>4. kiemelt terület: Pszichoszociális kockázatok az egészségügyi és szociális ellátási ágazatban -3- </vt:lpstr>
      <vt:lpstr>5. kiemelt terület: A mentális egészség támogatása a munkahelyen -1- </vt:lpstr>
      <vt:lpstr>5. kiemelt terület: A mentális egészség támogatása a munkahelyen -2- </vt:lpstr>
      <vt:lpstr>5. kiemelt terület: A mentális egészség támogatása a munkahelyen -3- </vt:lpstr>
      <vt:lpstr>Az EU-OSHA hálózata</vt:lpstr>
      <vt:lpstr>Kampányanyagok: minden, amire szüksége van, egy helyen</vt:lpstr>
      <vt:lpstr>Eszköztár és digitális népszerűsítés: népszerűsítse hatékonyan a kampányt</vt:lpstr>
      <vt:lpstr>Hogyan vehet részt a kampányban?</vt:lpstr>
      <vt:lpstr>Folyamatosan tájékozódjon a kampányról</vt:lpstr>
    </vt:vector>
  </TitlesOfParts>
  <Company>CDT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Healthy Workplaces Campaign 2026-2028  “Together for mental health at work” </dc:title>
  <dc:creator>CDT</dc:creator>
  <cp:lastModifiedBy>Naiara MACIAS - Communication Assistant</cp:lastModifiedBy>
  <cp:revision>84</cp:revision>
  <dcterms:created xsi:type="dcterms:W3CDTF">2026-06-23T11:43:48Z</dcterms:created>
  <dcterms:modified xsi:type="dcterms:W3CDTF">2026-09-07T14:28:11Z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0x0101005F1A8072D50D324290DB59222B659673</vt:lpwstr>
  </property>
  <property fmtid="{D5CDD505-2E9C-101B-9397-08002B2CF9AE}" pid="3" name="MediaServiceImageTags">
    <vt:lpwstr/>
  </property>
</Properties>
</file>