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5"/>
  </p:notesMasterIdLst>
  <p:sldIdLst>
    <p:sldId id="256" r:id="rId5"/>
    <p:sldId id="287" r:id="rId6"/>
    <p:sldId id="258" r:id="rId7"/>
    <p:sldId id="259" r:id="rId8"/>
    <p:sldId id="260" r:id="rId9"/>
    <p:sldId id="262" r:id="rId10"/>
    <p:sldId id="286" r:id="rId11"/>
    <p:sldId id="263" r:id="rId12"/>
    <p:sldId id="264" r:id="rId13"/>
    <p:sldId id="265" r:id="rId14"/>
    <p:sldId id="266" r:id="rId15"/>
    <p:sldId id="267" r:id="rId16"/>
    <p:sldId id="276" r:id="rId17"/>
    <p:sldId id="268" r:id="rId18"/>
    <p:sldId id="269" r:id="rId19"/>
    <p:sldId id="270" r:id="rId20"/>
    <p:sldId id="271" r:id="rId21"/>
    <p:sldId id="272" r:id="rId22"/>
    <p:sldId id="273" r:id="rId23"/>
    <p:sldId id="274" r:id="rId24"/>
    <p:sldId id="275" r:id="rId25"/>
    <p:sldId id="277" r:id="rId26"/>
    <p:sldId id="278" r:id="rId27"/>
    <p:sldId id="279" r:id="rId28"/>
    <p:sldId id="280" r:id="rId29"/>
    <p:sldId id="281" r:id="rId30"/>
    <p:sldId id="282" r:id="rId31"/>
    <p:sldId id="283" r:id="rId32"/>
    <p:sldId id="284" r:id="rId33"/>
    <p:sldId id="285" r:id="rId34"/>
  </p:sldIdLst>
  <p:sldSz cx="12192000" cy="6858000"/>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16" userDrawn="1">
          <p15:clr>
            <a:srgbClr val="A4A3A4"/>
          </p15:clr>
        </p15:guide>
        <p15:guide id="2" pos="458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5439446-41D0-63BF-B21B-7C48341877AF}" name="Pierre BERASTEGUI" initials="PB" userId="S::berastegui@osha.europa.eu::b545e255-f18a-4671-b6cb-a0065696e015" providerId="AD"/>
  <p188:author id="{0082A949-BD10-65D5-6DBE-AEC3066A7567}" name="Naiara MACIAS - Communication Assistant" initials="NM" userId="S::macias@ext.osha.europa.eu::9208f14e-163a-43fb-a9e7-9d0490f97ad9" providerId="AD"/>
  <p188:author id="{2CB21C78-CF46-9AEC-C325-DC14CDD38D22}" name="Lorenzo MUNAR" initials="LM" userId="S::munar@osha.europa.eu::f1ab06de-6021-4401-b35b-7414b4f037e5" providerId="AD"/>
  <p188:author id="{D36968A7-7B97-2C7D-FFE3-DDD73EA612A1}" name="Nina JONCZYK - Research Project Officer" initials="NO" userId="S::jonczyk@ext.osha.europa.eu::613b0174-0e22-41ac-a44e-f2a24952a36a" providerId="AD"/>
  <p188:author id="{7ACD0ECF-835A-01DA-2717-37746D1734F0}" name="Julia HODDER" initials="JH" userId="S::hodder@osha.europa.eu::b7d05ee0-26e9-4c6c-b0be-576d5de02c6d" providerId="AD"/>
  <p188:author id="{8C2161D2-FC18-67AD-520D-B257FCABDA8B}" name="Julia FLINTROP" initials="JF" userId="S::flintrop@osha.europa.eu::6b21331c-82a6-47fa-92f2-29afc76638f1" providerId="AD"/>
  <p188:author id="{BD0AEADF-9E61-5E80-33BC-439BE2CB1946}" name="Dietmar ELSLER" initials="" userId="S::elsler@osha.europa.eu::9818efce-fffa-477e-9910-a6157ee69d9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DE4E"/>
    <a:srgbClr val="DCE1FF"/>
    <a:srgbClr val="003399"/>
    <a:srgbClr val="003366"/>
    <a:srgbClr val="E64715"/>
    <a:srgbClr val="F05151"/>
    <a:srgbClr val="967E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32AF0E-72B9-4216-9CE5-5D209BC16131}" v="1" dt="2026-09-07T13:58:33.5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77" autoAdjust="0"/>
    <p:restoredTop sz="92446" autoAdjust="0"/>
  </p:normalViewPr>
  <p:slideViewPr>
    <p:cSldViewPr snapToGrid="0">
      <p:cViewPr varScale="1">
        <p:scale>
          <a:sx n="121" d="100"/>
          <a:sy n="121" d="100"/>
        </p:scale>
        <p:origin x="339" y="72"/>
      </p:cViewPr>
      <p:guideLst>
        <p:guide orient="horz" pos="816"/>
        <p:guide pos="4584"/>
      </p:guideLst>
    </p:cSldViewPr>
  </p:slideViewPr>
  <p:outlineViewPr>
    <p:cViewPr>
      <p:scale>
        <a:sx n="33" d="100"/>
        <a:sy n="33" d="100"/>
      </p:scale>
      <p:origin x="0" y="-11266"/>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ðrún Birna Jörgensen - VER" userId="a7f322ee-34c7-450e-aa3c-e127daf73e78" providerId="ADAL" clId="{EDBF0C7A-AAF0-4E5D-A79A-E837F0FD7A18}"/>
    <pc:docChg chg="undo custSel mod modSld modNotesMaster">
      <pc:chgData name="Guðrún Birna Jörgensen - VER" userId="a7f322ee-34c7-450e-aa3c-e127daf73e78" providerId="ADAL" clId="{EDBF0C7A-AAF0-4E5D-A79A-E837F0FD7A18}" dt="2026-08-17T14:01:43.575" v="574" actId="20577"/>
      <pc:docMkLst>
        <pc:docMk/>
      </pc:docMkLst>
      <pc:sldChg chg="modSp mod">
        <pc:chgData name="Guðrún Birna Jörgensen - VER" userId="a7f322ee-34c7-450e-aa3c-e127daf73e78" providerId="ADAL" clId="{EDBF0C7A-AAF0-4E5D-A79A-E837F0FD7A18}" dt="2026-08-17T13:53:56.049" v="50" actId="12"/>
        <pc:sldMkLst>
          <pc:docMk/>
          <pc:sldMk cId="967474651" sldId="260"/>
        </pc:sldMkLst>
        <pc:spChg chg="mod">
          <ac:chgData name="Guðrún Birna Jörgensen - VER" userId="a7f322ee-34c7-450e-aa3c-e127daf73e78" providerId="ADAL" clId="{EDBF0C7A-AAF0-4E5D-A79A-E837F0FD7A18}" dt="2026-08-17T13:53:56.049" v="50" actId="12"/>
          <ac:spMkLst>
            <pc:docMk/>
            <pc:sldMk cId="967474651" sldId="260"/>
            <ac:spMk id="7" creationId="{B943F274-A5EE-534C-1EBE-8ABC061AF964}"/>
          </ac:spMkLst>
        </pc:spChg>
        <pc:grpChg chg="mod">
          <ac:chgData name="Guðrún Birna Jörgensen - VER" userId="a7f322ee-34c7-450e-aa3c-e127daf73e78" providerId="ADAL" clId="{EDBF0C7A-AAF0-4E5D-A79A-E837F0FD7A18}" dt="2026-08-17T13:53:44.137" v="48" actId="1076"/>
          <ac:grpSpMkLst>
            <pc:docMk/>
            <pc:sldMk cId="967474651" sldId="260"/>
            <ac:grpSpMk id="11" creationId="{1FA2A4BA-24EA-588B-6266-E1CE51C07E21}"/>
          </ac:grpSpMkLst>
        </pc:grpChg>
      </pc:sldChg>
      <pc:sldChg chg="modSp mod">
        <pc:chgData name="Guðrún Birna Jörgensen - VER" userId="a7f322ee-34c7-450e-aa3c-e127daf73e78" providerId="ADAL" clId="{EDBF0C7A-AAF0-4E5D-A79A-E837F0FD7A18}" dt="2026-08-17T13:55:21.249" v="143" actId="20577"/>
        <pc:sldMkLst>
          <pc:docMk/>
          <pc:sldMk cId="3728372305" sldId="265"/>
        </pc:sldMkLst>
        <pc:spChg chg="mod">
          <ac:chgData name="Guðrún Birna Jörgensen - VER" userId="a7f322ee-34c7-450e-aa3c-e127daf73e78" providerId="ADAL" clId="{EDBF0C7A-AAF0-4E5D-A79A-E837F0FD7A18}" dt="2026-08-17T13:54:38.660" v="63" actId="20577"/>
          <ac:spMkLst>
            <pc:docMk/>
            <pc:sldMk cId="3728372305" sldId="265"/>
            <ac:spMk id="2" creationId="{FBD2DF9D-B8AE-937F-84F1-0B2BCD885A74}"/>
          </ac:spMkLst>
        </pc:spChg>
        <pc:graphicFrameChg chg="modGraphic">
          <ac:chgData name="Guðrún Birna Jörgensen - VER" userId="a7f322ee-34c7-450e-aa3c-e127daf73e78" providerId="ADAL" clId="{EDBF0C7A-AAF0-4E5D-A79A-E837F0FD7A18}" dt="2026-08-17T13:55:21.249" v="143" actId="20577"/>
          <ac:graphicFrameMkLst>
            <pc:docMk/>
            <pc:sldMk cId="3728372305" sldId="265"/>
            <ac:graphicFrameMk id="5" creationId="{727470C4-A17D-8388-6E2A-4EDBCFCEE12C}"/>
          </ac:graphicFrameMkLst>
        </pc:graphicFrameChg>
      </pc:sldChg>
      <pc:sldChg chg="modSp mod">
        <pc:chgData name="Guðrún Birna Jörgensen - VER" userId="a7f322ee-34c7-450e-aa3c-e127daf73e78" providerId="ADAL" clId="{EDBF0C7A-AAF0-4E5D-A79A-E837F0FD7A18}" dt="2026-08-17T13:55:49.335" v="171" actId="20577"/>
        <pc:sldMkLst>
          <pc:docMk/>
          <pc:sldMk cId="525878241" sldId="266"/>
        </pc:sldMkLst>
        <pc:spChg chg="mod">
          <ac:chgData name="Guðrún Birna Jörgensen - VER" userId="a7f322ee-34c7-450e-aa3c-e127daf73e78" providerId="ADAL" clId="{EDBF0C7A-AAF0-4E5D-A79A-E837F0FD7A18}" dt="2026-08-17T13:55:49.335" v="171" actId="20577"/>
          <ac:spMkLst>
            <pc:docMk/>
            <pc:sldMk cId="525878241" sldId="266"/>
            <ac:spMk id="2" creationId="{08956FBB-E172-1DED-B87B-2204CE556F86}"/>
          </ac:spMkLst>
        </pc:spChg>
      </pc:sldChg>
      <pc:sldChg chg="modSp mod">
        <pc:chgData name="Guðrún Birna Jörgensen - VER" userId="a7f322ee-34c7-450e-aa3c-e127daf73e78" providerId="ADAL" clId="{EDBF0C7A-AAF0-4E5D-A79A-E837F0FD7A18}" dt="2026-08-17T13:56:02.365" v="183" actId="20577"/>
        <pc:sldMkLst>
          <pc:docMk/>
          <pc:sldMk cId="3063356121" sldId="267"/>
        </pc:sldMkLst>
        <pc:spChg chg="mod">
          <ac:chgData name="Guðrún Birna Jörgensen - VER" userId="a7f322ee-34c7-450e-aa3c-e127daf73e78" providerId="ADAL" clId="{EDBF0C7A-AAF0-4E5D-A79A-E837F0FD7A18}" dt="2026-08-17T13:56:02.365" v="183" actId="20577"/>
          <ac:spMkLst>
            <pc:docMk/>
            <pc:sldMk cId="3063356121" sldId="267"/>
            <ac:spMk id="2" creationId="{3F191D47-550C-C10E-4A4E-6869EC31C7A1}"/>
          </ac:spMkLst>
        </pc:spChg>
      </pc:sldChg>
      <pc:sldChg chg="modSp mod">
        <pc:chgData name="Guðrún Birna Jörgensen - VER" userId="a7f322ee-34c7-450e-aa3c-e127daf73e78" providerId="ADAL" clId="{EDBF0C7A-AAF0-4E5D-A79A-E837F0FD7A18}" dt="2026-08-17T13:56:43.100" v="221" actId="20577"/>
        <pc:sldMkLst>
          <pc:docMk/>
          <pc:sldMk cId="2351497876" sldId="268"/>
        </pc:sldMkLst>
        <pc:spChg chg="mod">
          <ac:chgData name="Guðrún Birna Jörgensen - VER" userId="a7f322ee-34c7-450e-aa3c-e127daf73e78" providerId="ADAL" clId="{EDBF0C7A-AAF0-4E5D-A79A-E837F0FD7A18}" dt="2026-08-17T13:56:43.100" v="221" actId="20577"/>
          <ac:spMkLst>
            <pc:docMk/>
            <pc:sldMk cId="2351497876" sldId="268"/>
            <ac:spMk id="2" creationId="{F841ABEE-27A3-E6DD-708A-88D3309363CD}"/>
          </ac:spMkLst>
        </pc:spChg>
      </pc:sldChg>
      <pc:sldChg chg="modSp mod">
        <pc:chgData name="Guðrún Birna Jörgensen - VER" userId="a7f322ee-34c7-450e-aa3c-e127daf73e78" providerId="ADAL" clId="{EDBF0C7A-AAF0-4E5D-A79A-E837F0FD7A18}" dt="2026-08-17T13:57:05.942" v="253" actId="20577"/>
        <pc:sldMkLst>
          <pc:docMk/>
          <pc:sldMk cId="3756103953" sldId="269"/>
        </pc:sldMkLst>
        <pc:spChg chg="mod">
          <ac:chgData name="Guðrún Birna Jörgensen - VER" userId="a7f322ee-34c7-450e-aa3c-e127daf73e78" providerId="ADAL" clId="{EDBF0C7A-AAF0-4E5D-A79A-E837F0FD7A18}" dt="2026-08-17T13:57:01.945" v="251" actId="20577"/>
          <ac:spMkLst>
            <pc:docMk/>
            <pc:sldMk cId="3756103953" sldId="269"/>
            <ac:spMk id="2" creationId="{609B23CE-37F3-BD1F-0F64-06F6795EF258}"/>
          </ac:spMkLst>
        </pc:spChg>
        <pc:spChg chg="mod">
          <ac:chgData name="Guðrún Birna Jörgensen - VER" userId="a7f322ee-34c7-450e-aa3c-e127daf73e78" providerId="ADAL" clId="{EDBF0C7A-AAF0-4E5D-A79A-E837F0FD7A18}" dt="2026-08-17T13:57:05.942" v="253" actId="20577"/>
          <ac:spMkLst>
            <pc:docMk/>
            <pc:sldMk cId="3756103953" sldId="269"/>
            <ac:spMk id="4" creationId="{9CC6CADA-FDD3-A1A6-969A-E1D56BD8330C}"/>
          </ac:spMkLst>
        </pc:spChg>
      </pc:sldChg>
      <pc:sldChg chg="modSp mod">
        <pc:chgData name="Guðrún Birna Jörgensen - VER" userId="a7f322ee-34c7-450e-aa3c-e127daf73e78" providerId="ADAL" clId="{EDBF0C7A-AAF0-4E5D-A79A-E837F0FD7A18}" dt="2026-08-17T13:57:23.057" v="270" actId="20577"/>
        <pc:sldMkLst>
          <pc:docMk/>
          <pc:sldMk cId="3275847094" sldId="270"/>
        </pc:sldMkLst>
        <pc:spChg chg="mod">
          <ac:chgData name="Guðrún Birna Jörgensen - VER" userId="a7f322ee-34c7-450e-aa3c-e127daf73e78" providerId="ADAL" clId="{EDBF0C7A-AAF0-4E5D-A79A-E837F0FD7A18}" dt="2026-08-17T13:57:23.057" v="270" actId="20577"/>
          <ac:spMkLst>
            <pc:docMk/>
            <pc:sldMk cId="3275847094" sldId="270"/>
            <ac:spMk id="2" creationId="{1420E16F-B5FB-D490-936E-F90C8D41ADE4}"/>
          </ac:spMkLst>
        </pc:spChg>
      </pc:sldChg>
      <pc:sldChg chg="modSp mod">
        <pc:chgData name="Guðrún Birna Jörgensen - VER" userId="a7f322ee-34c7-450e-aa3c-e127daf73e78" providerId="ADAL" clId="{EDBF0C7A-AAF0-4E5D-A79A-E837F0FD7A18}" dt="2026-08-17T13:57:55.905" v="298" actId="20577"/>
        <pc:sldMkLst>
          <pc:docMk/>
          <pc:sldMk cId="3394160274" sldId="271"/>
        </pc:sldMkLst>
        <pc:spChg chg="mod">
          <ac:chgData name="Guðrún Birna Jörgensen - VER" userId="a7f322ee-34c7-450e-aa3c-e127daf73e78" providerId="ADAL" clId="{EDBF0C7A-AAF0-4E5D-A79A-E837F0FD7A18}" dt="2026-08-17T13:57:42.457" v="294" actId="20577"/>
          <ac:spMkLst>
            <pc:docMk/>
            <pc:sldMk cId="3394160274" sldId="271"/>
            <ac:spMk id="2" creationId="{FA0F74CC-B32A-53DD-E43F-D404C3689568}"/>
          </ac:spMkLst>
        </pc:spChg>
        <pc:spChg chg="mod">
          <ac:chgData name="Guðrún Birna Jörgensen - VER" userId="a7f322ee-34c7-450e-aa3c-e127daf73e78" providerId="ADAL" clId="{EDBF0C7A-AAF0-4E5D-A79A-E837F0FD7A18}" dt="2026-08-17T13:57:55.905" v="298" actId="20577"/>
          <ac:spMkLst>
            <pc:docMk/>
            <pc:sldMk cId="3394160274" sldId="271"/>
            <ac:spMk id="4" creationId="{F590AA2A-8FD2-1517-C8AA-1E48066C8B0D}"/>
          </ac:spMkLst>
        </pc:spChg>
      </pc:sldChg>
      <pc:sldChg chg="modSp mod">
        <pc:chgData name="Guðrún Birna Jörgensen - VER" userId="a7f322ee-34c7-450e-aa3c-e127daf73e78" providerId="ADAL" clId="{EDBF0C7A-AAF0-4E5D-A79A-E837F0FD7A18}" dt="2026-08-17T13:58:12.095" v="310" actId="20577"/>
        <pc:sldMkLst>
          <pc:docMk/>
          <pc:sldMk cId="1126727459" sldId="272"/>
        </pc:sldMkLst>
        <pc:spChg chg="mod">
          <ac:chgData name="Guðrún Birna Jörgensen - VER" userId="a7f322ee-34c7-450e-aa3c-e127daf73e78" providerId="ADAL" clId="{EDBF0C7A-AAF0-4E5D-A79A-E837F0FD7A18}" dt="2026-08-17T13:58:12.095" v="310" actId="20577"/>
          <ac:spMkLst>
            <pc:docMk/>
            <pc:sldMk cId="1126727459" sldId="272"/>
            <ac:spMk id="2" creationId="{3527C82C-4420-7D7C-CC46-57ECA4A01DB2}"/>
          </ac:spMkLst>
        </pc:spChg>
      </pc:sldChg>
      <pc:sldChg chg="modSp mod">
        <pc:chgData name="Guðrún Birna Jörgensen - VER" userId="a7f322ee-34c7-450e-aa3c-e127daf73e78" providerId="ADAL" clId="{EDBF0C7A-AAF0-4E5D-A79A-E837F0FD7A18}" dt="2026-08-17T13:58:24.246" v="322" actId="20577"/>
        <pc:sldMkLst>
          <pc:docMk/>
          <pc:sldMk cId="2331618627" sldId="273"/>
        </pc:sldMkLst>
        <pc:spChg chg="mod">
          <ac:chgData name="Guðrún Birna Jörgensen - VER" userId="a7f322ee-34c7-450e-aa3c-e127daf73e78" providerId="ADAL" clId="{EDBF0C7A-AAF0-4E5D-A79A-E837F0FD7A18}" dt="2026-08-17T13:58:24.246" v="322" actId="20577"/>
          <ac:spMkLst>
            <pc:docMk/>
            <pc:sldMk cId="2331618627" sldId="273"/>
            <ac:spMk id="2" creationId="{043DE3E0-B862-C988-C480-7202159FC852}"/>
          </ac:spMkLst>
        </pc:spChg>
        <pc:spChg chg="mod">
          <ac:chgData name="Guðrún Birna Jörgensen - VER" userId="a7f322ee-34c7-450e-aa3c-e127daf73e78" providerId="ADAL" clId="{EDBF0C7A-AAF0-4E5D-A79A-E837F0FD7A18}" dt="2026-08-17T08:15:20.317" v="2" actId="27636"/>
          <ac:spMkLst>
            <pc:docMk/>
            <pc:sldMk cId="2331618627" sldId="273"/>
            <ac:spMk id="4" creationId="{35380195-1CE8-DECC-8005-1F05CB33B226}"/>
          </ac:spMkLst>
        </pc:spChg>
      </pc:sldChg>
      <pc:sldChg chg="modSp mod">
        <pc:chgData name="Guðrún Birna Jörgensen - VER" userId="a7f322ee-34c7-450e-aa3c-e127daf73e78" providerId="ADAL" clId="{EDBF0C7A-AAF0-4E5D-A79A-E837F0FD7A18}" dt="2026-08-17T13:58:39.938" v="334" actId="20577"/>
        <pc:sldMkLst>
          <pc:docMk/>
          <pc:sldMk cId="2142931096" sldId="274"/>
        </pc:sldMkLst>
        <pc:spChg chg="mod">
          <ac:chgData name="Guðrún Birna Jörgensen - VER" userId="a7f322ee-34c7-450e-aa3c-e127daf73e78" providerId="ADAL" clId="{EDBF0C7A-AAF0-4E5D-A79A-E837F0FD7A18}" dt="2026-08-17T13:58:39.938" v="334" actId="20577"/>
          <ac:spMkLst>
            <pc:docMk/>
            <pc:sldMk cId="2142931096" sldId="274"/>
            <ac:spMk id="2" creationId="{BE1AEECA-7220-4DC3-D1FA-A06CD0F8E338}"/>
          </ac:spMkLst>
        </pc:spChg>
        <pc:spChg chg="mod">
          <ac:chgData name="Guðrún Birna Jörgensen - VER" userId="a7f322ee-34c7-450e-aa3c-e127daf73e78" providerId="ADAL" clId="{EDBF0C7A-AAF0-4E5D-A79A-E837F0FD7A18}" dt="2026-08-17T08:15:20.337" v="3" actId="27636"/>
          <ac:spMkLst>
            <pc:docMk/>
            <pc:sldMk cId="2142931096" sldId="274"/>
            <ac:spMk id="4" creationId="{A93BC99B-6219-39BA-1A46-27AE038C0E91}"/>
          </ac:spMkLst>
        </pc:spChg>
      </pc:sldChg>
      <pc:sldChg chg="modSp mod">
        <pc:chgData name="Guðrún Birna Jörgensen - VER" userId="a7f322ee-34c7-450e-aa3c-e127daf73e78" providerId="ADAL" clId="{EDBF0C7A-AAF0-4E5D-A79A-E837F0FD7A18}" dt="2026-08-17T13:58:56.755" v="356" actId="20577"/>
        <pc:sldMkLst>
          <pc:docMk/>
          <pc:sldMk cId="1743069046" sldId="275"/>
        </pc:sldMkLst>
        <pc:spChg chg="mod">
          <ac:chgData name="Guðrún Birna Jörgensen - VER" userId="a7f322ee-34c7-450e-aa3c-e127daf73e78" providerId="ADAL" clId="{EDBF0C7A-AAF0-4E5D-A79A-E837F0FD7A18}" dt="2026-08-17T13:58:56.755" v="356" actId="20577"/>
          <ac:spMkLst>
            <pc:docMk/>
            <pc:sldMk cId="1743069046" sldId="275"/>
            <ac:spMk id="2" creationId="{2747BD93-4687-98D9-D166-12A7C523AF57}"/>
          </ac:spMkLst>
        </pc:spChg>
      </pc:sldChg>
      <pc:sldChg chg="modSp mod">
        <pc:chgData name="Guðrún Birna Jörgensen - VER" userId="a7f322ee-34c7-450e-aa3c-e127daf73e78" providerId="ADAL" clId="{EDBF0C7A-AAF0-4E5D-A79A-E837F0FD7A18}" dt="2026-08-17T13:56:31.287" v="209" actId="20577"/>
        <pc:sldMkLst>
          <pc:docMk/>
          <pc:sldMk cId="1193591122" sldId="276"/>
        </pc:sldMkLst>
        <pc:spChg chg="mod">
          <ac:chgData name="Guðrún Birna Jörgensen - VER" userId="a7f322ee-34c7-450e-aa3c-e127daf73e78" providerId="ADAL" clId="{EDBF0C7A-AAF0-4E5D-A79A-E837F0FD7A18}" dt="2026-08-17T13:56:31.287" v="209" actId="20577"/>
          <ac:spMkLst>
            <pc:docMk/>
            <pc:sldMk cId="1193591122" sldId="276"/>
            <ac:spMk id="2" creationId="{34A6B977-9CAB-E4F5-7015-A61BAFFAB91B}"/>
          </ac:spMkLst>
        </pc:spChg>
      </pc:sldChg>
      <pc:sldChg chg="modSp mod">
        <pc:chgData name="Guðrún Birna Jörgensen - VER" userId="a7f322ee-34c7-450e-aa3c-e127daf73e78" providerId="ADAL" clId="{EDBF0C7A-AAF0-4E5D-A79A-E837F0FD7A18}" dt="2026-08-17T13:59:07.277" v="368" actId="20577"/>
        <pc:sldMkLst>
          <pc:docMk/>
          <pc:sldMk cId="3281761825" sldId="277"/>
        </pc:sldMkLst>
        <pc:spChg chg="mod">
          <ac:chgData name="Guðrún Birna Jörgensen - VER" userId="a7f322ee-34c7-450e-aa3c-e127daf73e78" providerId="ADAL" clId="{EDBF0C7A-AAF0-4E5D-A79A-E837F0FD7A18}" dt="2026-08-17T13:59:07.277" v="368" actId="20577"/>
          <ac:spMkLst>
            <pc:docMk/>
            <pc:sldMk cId="3281761825" sldId="277"/>
            <ac:spMk id="2" creationId="{D38906EA-F22D-95AA-E01E-1B5B72788FD9}"/>
          </ac:spMkLst>
        </pc:spChg>
        <pc:picChg chg="mod">
          <ac:chgData name="Guðrún Birna Jörgensen - VER" userId="a7f322ee-34c7-450e-aa3c-e127daf73e78" providerId="ADAL" clId="{EDBF0C7A-AAF0-4E5D-A79A-E837F0FD7A18}" dt="2026-08-17T13:42:46.575" v="7" actId="1076"/>
          <ac:picMkLst>
            <pc:docMk/>
            <pc:sldMk cId="3281761825" sldId="277"/>
            <ac:picMk id="9" creationId="{1AE2DA59-C46A-41F2-271A-5C97AF2A33F3}"/>
          </ac:picMkLst>
        </pc:picChg>
      </pc:sldChg>
      <pc:sldChg chg="modSp mod">
        <pc:chgData name="Guðrún Birna Jörgensen - VER" userId="a7f322ee-34c7-450e-aa3c-e127daf73e78" providerId="ADAL" clId="{EDBF0C7A-AAF0-4E5D-A79A-E837F0FD7A18}" dt="2026-08-17T13:59:23.198" v="399" actId="20577"/>
        <pc:sldMkLst>
          <pc:docMk/>
          <pc:sldMk cId="54826265" sldId="278"/>
        </pc:sldMkLst>
        <pc:spChg chg="mod">
          <ac:chgData name="Guðrún Birna Jörgensen - VER" userId="a7f322ee-34c7-450e-aa3c-e127daf73e78" providerId="ADAL" clId="{EDBF0C7A-AAF0-4E5D-A79A-E837F0FD7A18}" dt="2026-08-17T13:59:23.198" v="399" actId="20577"/>
          <ac:spMkLst>
            <pc:docMk/>
            <pc:sldMk cId="54826265" sldId="278"/>
            <ac:spMk id="2" creationId="{7ED556AA-E43E-EBF1-BBBD-BD908FEA718D}"/>
          </ac:spMkLst>
        </pc:spChg>
      </pc:sldChg>
      <pc:sldChg chg="modSp mod">
        <pc:chgData name="Guðrún Birna Jörgensen - VER" userId="a7f322ee-34c7-450e-aa3c-e127daf73e78" providerId="ADAL" clId="{EDBF0C7A-AAF0-4E5D-A79A-E837F0FD7A18}" dt="2026-08-17T13:59:38.105" v="421" actId="20577"/>
        <pc:sldMkLst>
          <pc:docMk/>
          <pc:sldMk cId="623117798" sldId="279"/>
        </pc:sldMkLst>
        <pc:spChg chg="mod">
          <ac:chgData name="Guðrún Birna Jörgensen - VER" userId="a7f322ee-34c7-450e-aa3c-e127daf73e78" providerId="ADAL" clId="{EDBF0C7A-AAF0-4E5D-A79A-E837F0FD7A18}" dt="2026-08-17T13:59:38.105" v="421" actId="20577"/>
          <ac:spMkLst>
            <pc:docMk/>
            <pc:sldMk cId="623117798" sldId="279"/>
            <ac:spMk id="2" creationId="{DE4B0F3A-1CC9-13CF-B401-FF82144B6652}"/>
          </ac:spMkLst>
        </pc:spChg>
      </pc:sldChg>
      <pc:sldChg chg="modSp mod">
        <pc:chgData name="Guðrún Birna Jörgensen - VER" userId="a7f322ee-34c7-450e-aa3c-e127daf73e78" providerId="ADAL" clId="{EDBF0C7A-AAF0-4E5D-A79A-E837F0FD7A18}" dt="2026-08-17T13:59:55.026" v="457" actId="20577"/>
        <pc:sldMkLst>
          <pc:docMk/>
          <pc:sldMk cId="1533565985" sldId="280"/>
        </pc:sldMkLst>
        <pc:spChg chg="mod">
          <ac:chgData name="Guðrún Birna Jörgensen - VER" userId="a7f322ee-34c7-450e-aa3c-e127daf73e78" providerId="ADAL" clId="{EDBF0C7A-AAF0-4E5D-A79A-E837F0FD7A18}" dt="2026-08-17T13:59:55.026" v="457" actId="20577"/>
          <ac:spMkLst>
            <pc:docMk/>
            <pc:sldMk cId="1533565985" sldId="280"/>
            <ac:spMk id="2" creationId="{CA39BC2C-E0FC-5B40-4587-442EC3FC9B77}"/>
          </ac:spMkLst>
        </pc:spChg>
      </pc:sldChg>
      <pc:sldChg chg="modSp mod">
        <pc:chgData name="Guðrún Birna Jörgensen - VER" userId="a7f322ee-34c7-450e-aa3c-e127daf73e78" providerId="ADAL" clId="{EDBF0C7A-AAF0-4E5D-A79A-E837F0FD7A18}" dt="2026-08-17T14:00:12.525" v="488" actId="20577"/>
        <pc:sldMkLst>
          <pc:docMk/>
          <pc:sldMk cId="935938627" sldId="281"/>
        </pc:sldMkLst>
        <pc:spChg chg="mod">
          <ac:chgData name="Guðrún Birna Jörgensen - VER" userId="a7f322ee-34c7-450e-aa3c-e127daf73e78" providerId="ADAL" clId="{EDBF0C7A-AAF0-4E5D-A79A-E837F0FD7A18}" dt="2026-08-17T14:00:12.525" v="488" actId="20577"/>
          <ac:spMkLst>
            <pc:docMk/>
            <pc:sldMk cId="935938627" sldId="281"/>
            <ac:spMk id="17" creationId="{AE90E309-D11B-0954-A506-D2CFF62DDBCE}"/>
          </ac:spMkLst>
        </pc:spChg>
      </pc:sldChg>
      <pc:sldChg chg="modSp mod">
        <pc:chgData name="Guðrún Birna Jörgensen - VER" userId="a7f322ee-34c7-450e-aa3c-e127daf73e78" providerId="ADAL" clId="{EDBF0C7A-AAF0-4E5D-A79A-E837F0FD7A18}" dt="2026-08-17T14:00:41.287" v="527" actId="20577"/>
        <pc:sldMkLst>
          <pc:docMk/>
          <pc:sldMk cId="2095597239" sldId="282"/>
        </pc:sldMkLst>
        <pc:spChg chg="mod">
          <ac:chgData name="Guðrún Birna Jörgensen - VER" userId="a7f322ee-34c7-450e-aa3c-e127daf73e78" providerId="ADAL" clId="{EDBF0C7A-AAF0-4E5D-A79A-E837F0FD7A18}" dt="2026-08-17T14:00:41.287" v="527" actId="20577"/>
          <ac:spMkLst>
            <pc:docMk/>
            <pc:sldMk cId="2095597239" sldId="282"/>
            <ac:spMk id="4" creationId="{BB975000-B228-79E3-3455-5C5B8453EE84}"/>
          </ac:spMkLst>
        </pc:spChg>
      </pc:sldChg>
      <pc:sldChg chg="modSp mod">
        <pc:chgData name="Guðrún Birna Jörgensen - VER" userId="a7f322ee-34c7-450e-aa3c-e127daf73e78" providerId="ADAL" clId="{EDBF0C7A-AAF0-4E5D-A79A-E837F0FD7A18}" dt="2026-08-17T14:00:58.527" v="541" actId="20577"/>
        <pc:sldMkLst>
          <pc:docMk/>
          <pc:sldMk cId="2258024886" sldId="283"/>
        </pc:sldMkLst>
        <pc:spChg chg="mod">
          <ac:chgData name="Guðrún Birna Jörgensen - VER" userId="a7f322ee-34c7-450e-aa3c-e127daf73e78" providerId="ADAL" clId="{EDBF0C7A-AAF0-4E5D-A79A-E837F0FD7A18}" dt="2026-08-17T14:00:58.527" v="541" actId="20577"/>
          <ac:spMkLst>
            <pc:docMk/>
            <pc:sldMk cId="2258024886" sldId="283"/>
            <ac:spMk id="4" creationId="{3DCE6A3B-55A5-A6C4-7FB3-4DAF357D0AF2}"/>
          </ac:spMkLst>
        </pc:spChg>
      </pc:sldChg>
      <pc:sldChg chg="modSp mod">
        <pc:chgData name="Guðrún Birna Jörgensen - VER" userId="a7f322ee-34c7-450e-aa3c-e127daf73e78" providerId="ADAL" clId="{EDBF0C7A-AAF0-4E5D-A79A-E837F0FD7A18}" dt="2026-08-17T14:01:33.525" v="567" actId="20577"/>
        <pc:sldMkLst>
          <pc:docMk/>
          <pc:sldMk cId="1752370065" sldId="284"/>
        </pc:sldMkLst>
        <pc:spChg chg="mod">
          <ac:chgData name="Guðrún Birna Jörgensen - VER" userId="a7f322ee-34c7-450e-aa3c-e127daf73e78" providerId="ADAL" clId="{EDBF0C7A-AAF0-4E5D-A79A-E837F0FD7A18}" dt="2026-08-17T14:01:33.525" v="567" actId="20577"/>
          <ac:spMkLst>
            <pc:docMk/>
            <pc:sldMk cId="1752370065" sldId="284"/>
            <ac:spMk id="4" creationId="{5C1DBC48-F142-C0B1-11C9-3E783B9F4381}"/>
          </ac:spMkLst>
        </pc:spChg>
        <pc:spChg chg="mod">
          <ac:chgData name="Guðrún Birna Jörgensen - VER" userId="a7f322ee-34c7-450e-aa3c-e127daf73e78" providerId="ADAL" clId="{EDBF0C7A-AAF0-4E5D-A79A-E837F0FD7A18}" dt="2026-08-17T14:01:23.025" v="558" actId="20577"/>
          <ac:spMkLst>
            <pc:docMk/>
            <pc:sldMk cId="1752370065" sldId="284"/>
            <ac:spMk id="12" creationId="{CE4A36B5-CC47-3ACD-3ED6-731C64695103}"/>
          </ac:spMkLst>
        </pc:spChg>
      </pc:sldChg>
      <pc:sldChg chg="modSp mod">
        <pc:chgData name="Guðrún Birna Jörgensen - VER" userId="a7f322ee-34c7-450e-aa3c-e127daf73e78" providerId="ADAL" clId="{EDBF0C7A-AAF0-4E5D-A79A-E837F0FD7A18}" dt="2026-08-17T14:01:43.575" v="574" actId="20577"/>
        <pc:sldMkLst>
          <pc:docMk/>
          <pc:sldMk cId="2034050229" sldId="285"/>
        </pc:sldMkLst>
        <pc:spChg chg="mod">
          <ac:chgData name="Guðrún Birna Jörgensen - VER" userId="a7f322ee-34c7-450e-aa3c-e127daf73e78" providerId="ADAL" clId="{EDBF0C7A-AAF0-4E5D-A79A-E837F0FD7A18}" dt="2026-08-17T14:01:43.575" v="574" actId="20577"/>
          <ac:spMkLst>
            <pc:docMk/>
            <pc:sldMk cId="2034050229" sldId="285"/>
            <ac:spMk id="4" creationId="{42C4DEA1-9BE3-AD4D-F2A0-108C53A69EE3}"/>
          </ac:spMkLst>
        </pc:spChg>
      </pc:sldChg>
      <pc:sldChg chg="modSp mod">
        <pc:chgData name="Guðrún Birna Jörgensen - VER" userId="a7f322ee-34c7-450e-aa3c-e127daf73e78" providerId="ADAL" clId="{EDBF0C7A-AAF0-4E5D-A79A-E837F0FD7A18}" dt="2026-08-17T13:51:11.650" v="21" actId="20577"/>
        <pc:sldMkLst>
          <pc:docMk/>
          <pc:sldMk cId="3914029916" sldId="287"/>
        </pc:sldMkLst>
        <pc:spChg chg="mod">
          <ac:chgData name="Guðrún Birna Jörgensen - VER" userId="a7f322ee-34c7-450e-aa3c-e127daf73e78" providerId="ADAL" clId="{EDBF0C7A-AAF0-4E5D-A79A-E837F0FD7A18}" dt="2026-08-17T13:51:11.650" v="21" actId="20577"/>
          <ac:spMkLst>
            <pc:docMk/>
            <pc:sldMk cId="3914029916" sldId="287"/>
            <ac:spMk id="43" creationId="{D42E9689-5C1F-0882-7CBB-3B2D7835F7D8}"/>
          </ac:spMkLst>
        </pc:spChg>
      </pc:sldChg>
    </pc:docChg>
  </pc:docChgLst>
  <pc:docChgLst>
    <pc:chgData name="Naiara MACIAS - Communication Assistant" userId="9208f14e-163a-43fb-a9e7-9d0490f97ad9" providerId="ADAL" clId="{3BF560C9-38E3-411C-BBB1-CB3B94294DB6}"/>
    <pc:docChg chg="undo custSel modSld modMainMaster">
      <pc:chgData name="Naiara MACIAS - Communication Assistant" userId="9208f14e-163a-43fb-a9e7-9d0490f97ad9" providerId="ADAL" clId="{3BF560C9-38E3-411C-BBB1-CB3B94294DB6}" dt="2026-09-07T13:59:09.797" v="329" actId="13244"/>
      <pc:docMkLst>
        <pc:docMk/>
      </pc:docMkLst>
      <pc:sldChg chg="modSp mod">
        <pc:chgData name="Naiara MACIAS - Communication Assistant" userId="9208f14e-163a-43fb-a9e7-9d0490f97ad9" providerId="ADAL" clId="{3BF560C9-38E3-411C-BBB1-CB3B94294DB6}" dt="2026-08-27T08:01:48.328" v="41" actId="14100"/>
        <pc:sldMkLst>
          <pc:docMk/>
          <pc:sldMk cId="975932864" sldId="258"/>
        </pc:sldMkLst>
        <pc:spChg chg="mod">
          <ac:chgData name="Naiara MACIAS - Communication Assistant" userId="9208f14e-163a-43fb-a9e7-9d0490f97ad9" providerId="ADAL" clId="{3BF560C9-38E3-411C-BBB1-CB3B94294DB6}" dt="2026-08-27T08:01:48.328" v="41" actId="14100"/>
          <ac:spMkLst>
            <pc:docMk/>
            <pc:sldMk cId="975932864" sldId="258"/>
            <ac:spMk id="4" creationId="{712E9181-8079-E827-80EB-F819444B4416}"/>
          </ac:spMkLst>
        </pc:spChg>
      </pc:sldChg>
      <pc:sldChg chg="modSp mod">
        <pc:chgData name="Naiara MACIAS - Communication Assistant" userId="9208f14e-163a-43fb-a9e7-9d0490f97ad9" providerId="ADAL" clId="{3BF560C9-38E3-411C-BBB1-CB3B94294DB6}" dt="2026-08-27T08:02:09.110" v="52" actId="1036"/>
        <pc:sldMkLst>
          <pc:docMk/>
          <pc:sldMk cId="3331097242" sldId="262"/>
        </pc:sldMkLst>
        <pc:spChg chg="mod">
          <ac:chgData name="Naiara MACIAS - Communication Assistant" userId="9208f14e-163a-43fb-a9e7-9d0490f97ad9" providerId="ADAL" clId="{3BF560C9-38E3-411C-BBB1-CB3B94294DB6}" dt="2026-08-27T08:02:09.110" v="52" actId="1036"/>
          <ac:spMkLst>
            <pc:docMk/>
            <pc:sldMk cId="3331097242" sldId="262"/>
            <ac:spMk id="105" creationId="{94E8A230-2C71-6901-AA45-D427AF0A206A}"/>
          </ac:spMkLst>
        </pc:spChg>
      </pc:sldChg>
      <pc:sldChg chg="modSp mod">
        <pc:chgData name="Naiara MACIAS - Communication Assistant" userId="9208f14e-163a-43fb-a9e7-9d0490f97ad9" providerId="ADAL" clId="{3BF560C9-38E3-411C-BBB1-CB3B94294DB6}" dt="2026-08-27T08:20:57.274" v="270" actId="20577"/>
        <pc:sldMkLst>
          <pc:docMk/>
          <pc:sldMk cId="3728372305" sldId="265"/>
        </pc:sldMkLst>
        <pc:graphicFrameChg chg="modGraphic">
          <ac:chgData name="Naiara MACIAS - Communication Assistant" userId="9208f14e-163a-43fb-a9e7-9d0490f97ad9" providerId="ADAL" clId="{3BF560C9-38E3-411C-BBB1-CB3B94294DB6}" dt="2026-08-27T08:20:57.274" v="270" actId="20577"/>
          <ac:graphicFrameMkLst>
            <pc:docMk/>
            <pc:sldMk cId="3728372305" sldId="265"/>
            <ac:graphicFrameMk id="5" creationId="{727470C4-A17D-8388-6E2A-4EDBCFCEE12C}"/>
          </ac:graphicFrameMkLst>
        </pc:graphicFrameChg>
      </pc:sldChg>
      <pc:sldChg chg="modSp mod">
        <pc:chgData name="Naiara MACIAS - Communication Assistant" userId="9208f14e-163a-43fb-a9e7-9d0490f97ad9" providerId="ADAL" clId="{3BF560C9-38E3-411C-BBB1-CB3B94294DB6}" dt="2026-08-27T08:02:40.713" v="54" actId="14100"/>
        <pc:sldMkLst>
          <pc:docMk/>
          <pc:sldMk cId="525878241" sldId="266"/>
        </pc:sldMkLst>
        <pc:spChg chg="mod">
          <ac:chgData name="Naiara MACIAS - Communication Assistant" userId="9208f14e-163a-43fb-a9e7-9d0490f97ad9" providerId="ADAL" clId="{3BF560C9-38E3-411C-BBB1-CB3B94294DB6}" dt="2026-08-27T08:02:37.560" v="53" actId="14100"/>
          <ac:spMkLst>
            <pc:docMk/>
            <pc:sldMk cId="525878241" sldId="266"/>
            <ac:spMk id="4" creationId="{5EE5061C-8F42-6456-36E1-0EEAD890D909}"/>
          </ac:spMkLst>
        </pc:spChg>
        <pc:spChg chg="mod">
          <ac:chgData name="Naiara MACIAS - Communication Assistant" userId="9208f14e-163a-43fb-a9e7-9d0490f97ad9" providerId="ADAL" clId="{3BF560C9-38E3-411C-BBB1-CB3B94294DB6}" dt="2026-08-27T08:02:40.713" v="54" actId="14100"/>
          <ac:spMkLst>
            <pc:docMk/>
            <pc:sldMk cId="525878241" sldId="266"/>
            <ac:spMk id="5" creationId="{78220600-1A6C-86C9-A599-10A49BB4CE4E}"/>
          </ac:spMkLst>
        </pc:spChg>
      </pc:sldChg>
      <pc:sldChg chg="modSp mod">
        <pc:chgData name="Naiara MACIAS - Communication Assistant" userId="9208f14e-163a-43fb-a9e7-9d0490f97ad9" providerId="ADAL" clId="{3BF560C9-38E3-411C-BBB1-CB3B94294DB6}" dt="2026-08-27T08:22:32.138" v="282" actId="14100"/>
        <pc:sldMkLst>
          <pc:docMk/>
          <pc:sldMk cId="2351497876" sldId="268"/>
        </pc:sldMkLst>
        <pc:spChg chg="mod">
          <ac:chgData name="Naiara MACIAS - Communication Assistant" userId="9208f14e-163a-43fb-a9e7-9d0490f97ad9" providerId="ADAL" clId="{3BF560C9-38E3-411C-BBB1-CB3B94294DB6}" dt="2026-08-27T08:22:27.995" v="280" actId="14100"/>
          <ac:spMkLst>
            <pc:docMk/>
            <pc:sldMk cId="2351497876" sldId="268"/>
            <ac:spMk id="5" creationId="{C0D4E519-66B9-93E1-E83E-1DEBC498A31E}"/>
          </ac:spMkLst>
        </pc:spChg>
        <pc:picChg chg="mod">
          <ac:chgData name="Naiara MACIAS - Communication Assistant" userId="9208f14e-163a-43fb-a9e7-9d0490f97ad9" providerId="ADAL" clId="{3BF560C9-38E3-411C-BBB1-CB3B94294DB6}" dt="2026-08-27T08:22:32.138" v="282" actId="14100"/>
          <ac:picMkLst>
            <pc:docMk/>
            <pc:sldMk cId="2351497876" sldId="268"/>
            <ac:picMk id="6" creationId="{E019D5C2-FEC6-2BE9-6405-4D43C457A930}"/>
          </ac:picMkLst>
        </pc:picChg>
      </pc:sldChg>
      <pc:sldChg chg="modSp mod">
        <pc:chgData name="Naiara MACIAS - Communication Assistant" userId="9208f14e-163a-43fb-a9e7-9d0490f97ad9" providerId="ADAL" clId="{3BF560C9-38E3-411C-BBB1-CB3B94294DB6}" dt="2026-08-27T08:04:23.673" v="97" actId="14100"/>
        <pc:sldMkLst>
          <pc:docMk/>
          <pc:sldMk cId="3756103953" sldId="269"/>
        </pc:sldMkLst>
        <pc:spChg chg="mod">
          <ac:chgData name="Naiara MACIAS - Communication Assistant" userId="9208f14e-163a-43fb-a9e7-9d0490f97ad9" providerId="ADAL" clId="{3BF560C9-38E3-411C-BBB1-CB3B94294DB6}" dt="2026-08-27T08:04:23.673" v="97" actId="14100"/>
          <ac:spMkLst>
            <pc:docMk/>
            <pc:sldMk cId="3756103953" sldId="269"/>
            <ac:spMk id="3" creationId="{EABFEF4F-FA51-B257-1D4E-B52C8BCA9B9C}"/>
          </ac:spMkLst>
        </pc:spChg>
        <pc:spChg chg="mod">
          <ac:chgData name="Naiara MACIAS - Communication Assistant" userId="9208f14e-163a-43fb-a9e7-9d0490f97ad9" providerId="ADAL" clId="{3BF560C9-38E3-411C-BBB1-CB3B94294DB6}" dt="2026-08-27T08:04:20.745" v="96" actId="14100"/>
          <ac:spMkLst>
            <pc:docMk/>
            <pc:sldMk cId="3756103953" sldId="269"/>
            <ac:spMk id="4" creationId="{9CC6CADA-FDD3-A1A6-969A-E1D56BD8330C}"/>
          </ac:spMkLst>
        </pc:spChg>
      </pc:sldChg>
      <pc:sldChg chg="modSp mod">
        <pc:chgData name="Naiara MACIAS - Communication Assistant" userId="9208f14e-163a-43fb-a9e7-9d0490f97ad9" providerId="ADAL" clId="{3BF560C9-38E3-411C-BBB1-CB3B94294DB6}" dt="2026-08-27T08:23:00.227" v="293" actId="1037"/>
        <pc:sldMkLst>
          <pc:docMk/>
          <pc:sldMk cId="1126727459" sldId="272"/>
        </pc:sldMkLst>
        <pc:spChg chg="mod">
          <ac:chgData name="Naiara MACIAS - Communication Assistant" userId="9208f14e-163a-43fb-a9e7-9d0490f97ad9" providerId="ADAL" clId="{3BF560C9-38E3-411C-BBB1-CB3B94294DB6}" dt="2026-08-27T08:23:00.227" v="293" actId="1037"/>
          <ac:spMkLst>
            <pc:docMk/>
            <pc:sldMk cId="1126727459" sldId="272"/>
            <ac:spMk id="4" creationId="{5CBA0E8D-406A-4EE2-EE7B-7FDA583569FF}"/>
          </ac:spMkLst>
        </pc:spChg>
        <pc:picChg chg="mod">
          <ac:chgData name="Naiara MACIAS - Communication Assistant" userId="9208f14e-163a-43fb-a9e7-9d0490f97ad9" providerId="ADAL" clId="{3BF560C9-38E3-411C-BBB1-CB3B94294DB6}" dt="2026-08-27T08:23:00.227" v="293" actId="1037"/>
          <ac:picMkLst>
            <pc:docMk/>
            <pc:sldMk cId="1126727459" sldId="272"/>
            <ac:picMk id="12" creationId="{96CEE4D5-7E5F-C921-33E5-3C8D4D28E3FC}"/>
          </ac:picMkLst>
        </pc:picChg>
      </pc:sldChg>
      <pc:sldChg chg="modSp mod">
        <pc:chgData name="Naiara MACIAS - Communication Assistant" userId="9208f14e-163a-43fb-a9e7-9d0490f97ad9" providerId="ADAL" clId="{3BF560C9-38E3-411C-BBB1-CB3B94294DB6}" dt="2026-08-27T08:04:55.457" v="100" actId="14100"/>
        <pc:sldMkLst>
          <pc:docMk/>
          <pc:sldMk cId="2142931096" sldId="274"/>
        </pc:sldMkLst>
        <pc:spChg chg="mod">
          <ac:chgData name="Naiara MACIAS - Communication Assistant" userId="9208f14e-163a-43fb-a9e7-9d0490f97ad9" providerId="ADAL" clId="{3BF560C9-38E3-411C-BBB1-CB3B94294DB6}" dt="2026-08-27T08:04:55.457" v="100" actId="14100"/>
          <ac:spMkLst>
            <pc:docMk/>
            <pc:sldMk cId="2142931096" sldId="274"/>
            <ac:spMk id="3" creationId="{6F1E7306-F80C-4588-AD91-7EA7EFACBB29}"/>
          </ac:spMkLst>
        </pc:spChg>
        <pc:spChg chg="mod">
          <ac:chgData name="Naiara MACIAS - Communication Assistant" userId="9208f14e-163a-43fb-a9e7-9d0490f97ad9" providerId="ADAL" clId="{3BF560C9-38E3-411C-BBB1-CB3B94294DB6}" dt="2026-08-27T08:04:53.161" v="99" actId="14100"/>
          <ac:spMkLst>
            <pc:docMk/>
            <pc:sldMk cId="2142931096" sldId="274"/>
            <ac:spMk id="4" creationId="{A93BC99B-6219-39BA-1A46-27AE038C0E91}"/>
          </ac:spMkLst>
        </pc:spChg>
      </pc:sldChg>
      <pc:sldChg chg="modSp mod">
        <pc:chgData name="Naiara MACIAS - Communication Assistant" userId="9208f14e-163a-43fb-a9e7-9d0490f97ad9" providerId="ADAL" clId="{3BF560C9-38E3-411C-BBB1-CB3B94294DB6}" dt="2026-08-27T08:05:42.273" v="111" actId="1076"/>
        <pc:sldMkLst>
          <pc:docMk/>
          <pc:sldMk cId="1743069046" sldId="275"/>
        </pc:sldMkLst>
        <pc:spChg chg="mod">
          <ac:chgData name="Naiara MACIAS - Communication Assistant" userId="9208f14e-163a-43fb-a9e7-9d0490f97ad9" providerId="ADAL" clId="{3BF560C9-38E3-411C-BBB1-CB3B94294DB6}" dt="2026-08-27T08:05:35.709" v="110" actId="1037"/>
          <ac:spMkLst>
            <pc:docMk/>
            <pc:sldMk cId="1743069046" sldId="275"/>
            <ac:spMk id="3" creationId="{7B47A301-AB26-D0F5-79B1-8D1A868D7582}"/>
          </ac:spMkLst>
        </pc:spChg>
        <pc:spChg chg="mod">
          <ac:chgData name="Naiara MACIAS - Communication Assistant" userId="9208f14e-163a-43fb-a9e7-9d0490f97ad9" providerId="ADAL" clId="{3BF560C9-38E3-411C-BBB1-CB3B94294DB6}" dt="2026-08-27T08:05:42.273" v="111" actId="1076"/>
          <ac:spMkLst>
            <pc:docMk/>
            <pc:sldMk cId="1743069046" sldId="275"/>
            <ac:spMk id="4" creationId="{227A04EE-2DB0-D9B5-0046-D66CE4DD5F39}"/>
          </ac:spMkLst>
        </pc:spChg>
        <pc:spChg chg="mod">
          <ac:chgData name="Naiara MACIAS - Communication Assistant" userId="9208f14e-163a-43fb-a9e7-9d0490f97ad9" providerId="ADAL" clId="{3BF560C9-38E3-411C-BBB1-CB3B94294DB6}" dt="2026-08-27T08:05:35.709" v="110" actId="1037"/>
          <ac:spMkLst>
            <pc:docMk/>
            <pc:sldMk cId="1743069046" sldId="275"/>
            <ac:spMk id="7" creationId="{32E5DB43-F8AF-67D6-F8E0-7EA0FBB30A34}"/>
          </ac:spMkLst>
        </pc:spChg>
        <pc:grpChg chg="mod">
          <ac:chgData name="Naiara MACIAS - Communication Assistant" userId="9208f14e-163a-43fb-a9e7-9d0490f97ad9" providerId="ADAL" clId="{3BF560C9-38E3-411C-BBB1-CB3B94294DB6}" dt="2026-08-27T08:05:35.709" v="110" actId="1037"/>
          <ac:grpSpMkLst>
            <pc:docMk/>
            <pc:sldMk cId="1743069046" sldId="275"/>
            <ac:grpSpMk id="10" creationId="{D963D6E3-77BE-2BE6-458C-290BDFBA6FA9}"/>
          </ac:grpSpMkLst>
        </pc:grpChg>
        <pc:picChg chg="mod">
          <ac:chgData name="Naiara MACIAS - Communication Assistant" userId="9208f14e-163a-43fb-a9e7-9d0490f97ad9" providerId="ADAL" clId="{3BF560C9-38E3-411C-BBB1-CB3B94294DB6}" dt="2026-08-27T08:05:35.709" v="110" actId="1037"/>
          <ac:picMkLst>
            <pc:docMk/>
            <pc:sldMk cId="1743069046" sldId="275"/>
            <ac:picMk id="5" creationId="{460B4302-BA1D-5B05-2934-34E3F90390F3}"/>
          </ac:picMkLst>
        </pc:picChg>
      </pc:sldChg>
      <pc:sldChg chg="modSp mod">
        <pc:chgData name="Naiara MACIAS - Communication Assistant" userId="9208f14e-163a-43fb-a9e7-9d0490f97ad9" providerId="ADAL" clId="{3BF560C9-38E3-411C-BBB1-CB3B94294DB6}" dt="2026-08-27T08:21:32.275" v="272" actId="14100"/>
        <pc:sldMkLst>
          <pc:docMk/>
          <pc:sldMk cId="1193591122" sldId="276"/>
        </pc:sldMkLst>
        <pc:spChg chg="mod">
          <ac:chgData name="Naiara MACIAS - Communication Assistant" userId="9208f14e-163a-43fb-a9e7-9d0490f97ad9" providerId="ADAL" clId="{3BF560C9-38E3-411C-BBB1-CB3B94294DB6}" dt="2026-08-27T08:03:29.257" v="82" actId="14100"/>
          <ac:spMkLst>
            <pc:docMk/>
            <pc:sldMk cId="1193591122" sldId="276"/>
            <ac:spMk id="3" creationId="{4A7CAEB2-ACAC-341B-CED9-DD2E210A63F2}"/>
          </ac:spMkLst>
        </pc:spChg>
        <pc:spChg chg="mod">
          <ac:chgData name="Naiara MACIAS - Communication Assistant" userId="9208f14e-163a-43fb-a9e7-9d0490f97ad9" providerId="ADAL" clId="{3BF560C9-38E3-411C-BBB1-CB3B94294DB6}" dt="2026-08-27T08:03:42.836" v="92" actId="1036"/>
          <ac:spMkLst>
            <pc:docMk/>
            <pc:sldMk cId="1193591122" sldId="276"/>
            <ac:spMk id="4" creationId="{35B17C73-38C1-AC28-3702-CD6320B251BC}"/>
          </ac:spMkLst>
        </pc:spChg>
        <pc:spChg chg="mod">
          <ac:chgData name="Naiara MACIAS - Communication Assistant" userId="9208f14e-163a-43fb-a9e7-9d0490f97ad9" providerId="ADAL" clId="{3BF560C9-38E3-411C-BBB1-CB3B94294DB6}" dt="2026-08-27T08:03:08.954" v="79" actId="1036"/>
          <ac:spMkLst>
            <pc:docMk/>
            <pc:sldMk cId="1193591122" sldId="276"/>
            <ac:spMk id="9" creationId="{0429D36E-AAB9-46F0-8B35-C9C5393BD222}"/>
          </ac:spMkLst>
        </pc:spChg>
        <pc:spChg chg="mod">
          <ac:chgData name="Naiara MACIAS - Communication Assistant" userId="9208f14e-163a-43fb-a9e7-9d0490f97ad9" providerId="ADAL" clId="{3BF560C9-38E3-411C-BBB1-CB3B94294DB6}" dt="2026-08-27T08:21:29.548" v="271" actId="14100"/>
          <ac:spMkLst>
            <pc:docMk/>
            <pc:sldMk cId="1193591122" sldId="276"/>
            <ac:spMk id="30" creationId="{F7E70735-201B-ED52-51CB-32F369D2854B}"/>
          </ac:spMkLst>
        </pc:spChg>
        <pc:spChg chg="mod">
          <ac:chgData name="Naiara MACIAS - Communication Assistant" userId="9208f14e-163a-43fb-a9e7-9d0490f97ad9" providerId="ADAL" clId="{3BF560C9-38E3-411C-BBB1-CB3B94294DB6}" dt="2026-08-27T08:21:32.275" v="272" actId="14100"/>
          <ac:spMkLst>
            <pc:docMk/>
            <pc:sldMk cId="1193591122" sldId="276"/>
            <ac:spMk id="31" creationId="{27A72DE3-10C3-2DC2-669C-892D4BBCABF1}"/>
          </ac:spMkLst>
        </pc:spChg>
      </pc:sldChg>
      <pc:sldChg chg="addSp delSp modSp mod">
        <pc:chgData name="Naiara MACIAS - Communication Assistant" userId="9208f14e-163a-43fb-a9e7-9d0490f97ad9" providerId="ADAL" clId="{3BF560C9-38E3-411C-BBB1-CB3B94294DB6}" dt="2026-08-27T08:19:53.139" v="266" actId="13244"/>
        <pc:sldMkLst>
          <pc:docMk/>
          <pc:sldMk cId="3281761825" sldId="277"/>
        </pc:sldMkLst>
        <pc:spChg chg="mod">
          <ac:chgData name="Naiara MACIAS - Communication Assistant" userId="9208f14e-163a-43fb-a9e7-9d0490f97ad9" providerId="ADAL" clId="{3BF560C9-38E3-411C-BBB1-CB3B94294DB6}" dt="2026-08-27T08:19:46.595" v="265" actId="962"/>
          <ac:spMkLst>
            <pc:docMk/>
            <pc:sldMk cId="3281761825" sldId="277"/>
            <ac:spMk id="2" creationId="{D38906EA-F22D-95AA-E01E-1B5B72788FD9}"/>
          </ac:spMkLst>
        </pc:spChg>
        <pc:spChg chg="mod">
          <ac:chgData name="Naiara MACIAS - Communication Assistant" userId="9208f14e-163a-43fb-a9e7-9d0490f97ad9" providerId="ADAL" clId="{3BF560C9-38E3-411C-BBB1-CB3B94294DB6}" dt="2026-08-27T08:06:17.808" v="115" actId="14100"/>
          <ac:spMkLst>
            <pc:docMk/>
            <pc:sldMk cId="3281761825" sldId="277"/>
            <ac:spMk id="4" creationId="{292E835D-59A6-7D24-4AF7-7BD1C8FB81B1}"/>
          </ac:spMkLst>
        </pc:spChg>
        <pc:spChg chg="add mod ord">
          <ac:chgData name="Naiara MACIAS - Communication Assistant" userId="9208f14e-163a-43fb-a9e7-9d0490f97ad9" providerId="ADAL" clId="{3BF560C9-38E3-411C-BBB1-CB3B94294DB6}" dt="2026-08-27T08:19:53.139" v="266" actId="13244"/>
          <ac:spMkLst>
            <pc:docMk/>
            <pc:sldMk cId="3281761825" sldId="277"/>
            <ac:spMk id="7" creationId="{69C8CDA1-7E3F-E499-971C-BE613002BA26}"/>
          </ac:spMkLst>
        </pc:spChg>
      </pc:sldChg>
      <pc:sldChg chg="modSp mod">
        <pc:chgData name="Naiara MACIAS - Communication Assistant" userId="9208f14e-163a-43fb-a9e7-9d0490f97ad9" providerId="ADAL" clId="{3BF560C9-38E3-411C-BBB1-CB3B94294DB6}" dt="2026-08-27T08:07:49.385" v="143" actId="14100"/>
        <pc:sldMkLst>
          <pc:docMk/>
          <pc:sldMk cId="54826265" sldId="278"/>
        </pc:sldMkLst>
        <pc:spChg chg="mod">
          <ac:chgData name="Naiara MACIAS - Communication Assistant" userId="9208f14e-163a-43fb-a9e7-9d0490f97ad9" providerId="ADAL" clId="{3BF560C9-38E3-411C-BBB1-CB3B94294DB6}" dt="2026-08-27T08:07:49.385" v="143" actId="14100"/>
          <ac:spMkLst>
            <pc:docMk/>
            <pc:sldMk cId="54826265" sldId="278"/>
            <ac:spMk id="4" creationId="{C5D88E52-FA4F-21E4-CB70-9DE9EC219134}"/>
          </ac:spMkLst>
        </pc:spChg>
        <pc:picChg chg="mod">
          <ac:chgData name="Naiara MACIAS - Communication Assistant" userId="9208f14e-163a-43fb-a9e7-9d0490f97ad9" providerId="ADAL" clId="{3BF560C9-38E3-411C-BBB1-CB3B94294DB6}" dt="2026-08-27T08:07:31.728" v="132" actId="14100"/>
          <ac:picMkLst>
            <pc:docMk/>
            <pc:sldMk cId="54826265" sldId="278"/>
            <ac:picMk id="8" creationId="{08FF9576-AD91-714E-19DE-9FA911A8A138}"/>
          </ac:picMkLst>
        </pc:picChg>
      </pc:sldChg>
      <pc:sldChg chg="modSp mod">
        <pc:chgData name="Naiara MACIAS - Communication Assistant" userId="9208f14e-163a-43fb-a9e7-9d0490f97ad9" providerId="ADAL" clId="{3BF560C9-38E3-411C-BBB1-CB3B94294DB6}" dt="2026-08-27T08:08:48.736" v="169" actId="1076"/>
        <pc:sldMkLst>
          <pc:docMk/>
          <pc:sldMk cId="1533565985" sldId="280"/>
        </pc:sldMkLst>
        <pc:spChg chg="mod">
          <ac:chgData name="Naiara MACIAS - Communication Assistant" userId="9208f14e-163a-43fb-a9e7-9d0490f97ad9" providerId="ADAL" clId="{3BF560C9-38E3-411C-BBB1-CB3B94294DB6}" dt="2026-08-27T08:08:35.936" v="168" actId="14100"/>
          <ac:spMkLst>
            <pc:docMk/>
            <pc:sldMk cId="1533565985" sldId="280"/>
            <ac:spMk id="4" creationId="{039DD0FA-6516-77A6-3C81-A9C7D123C9BD}"/>
          </ac:spMkLst>
        </pc:spChg>
        <pc:spChg chg="mod">
          <ac:chgData name="Naiara MACIAS - Communication Assistant" userId="9208f14e-163a-43fb-a9e7-9d0490f97ad9" providerId="ADAL" clId="{3BF560C9-38E3-411C-BBB1-CB3B94294DB6}" dt="2026-08-27T08:08:27.775" v="166" actId="1076"/>
          <ac:spMkLst>
            <pc:docMk/>
            <pc:sldMk cId="1533565985" sldId="280"/>
            <ac:spMk id="6" creationId="{CE0741E7-33C7-0A3D-1020-DA4AFE481E9B}"/>
          </ac:spMkLst>
        </pc:spChg>
        <pc:picChg chg="mod">
          <ac:chgData name="Naiara MACIAS - Communication Assistant" userId="9208f14e-163a-43fb-a9e7-9d0490f97ad9" providerId="ADAL" clId="{3BF560C9-38E3-411C-BBB1-CB3B94294DB6}" dt="2026-08-27T08:08:48.736" v="169" actId="1076"/>
          <ac:picMkLst>
            <pc:docMk/>
            <pc:sldMk cId="1533565985" sldId="280"/>
            <ac:picMk id="22" creationId="{3FA80D8D-A8F6-9ECD-5C8A-35E79316B081}"/>
          </ac:picMkLst>
        </pc:picChg>
      </pc:sldChg>
      <pc:sldChg chg="addSp delSp modSp mod">
        <pc:chgData name="Naiara MACIAS - Communication Assistant" userId="9208f14e-163a-43fb-a9e7-9d0490f97ad9" providerId="ADAL" clId="{3BF560C9-38E3-411C-BBB1-CB3B94294DB6}" dt="2026-09-07T13:59:09.797" v="329" actId="13244"/>
        <pc:sldMkLst>
          <pc:docMk/>
          <pc:sldMk cId="935938627" sldId="281"/>
        </pc:sldMkLst>
        <pc:spChg chg="mod">
          <ac:chgData name="Naiara MACIAS - Communication Assistant" userId="9208f14e-163a-43fb-a9e7-9d0490f97ad9" providerId="ADAL" clId="{3BF560C9-38E3-411C-BBB1-CB3B94294DB6}" dt="2026-09-07T13:59:05.675" v="328" actId="14100"/>
          <ac:spMkLst>
            <pc:docMk/>
            <pc:sldMk cId="935938627" sldId="281"/>
            <ac:spMk id="14" creationId="{0631CA97-92BF-5C76-6C76-CEB59DC584A3}"/>
          </ac:spMkLst>
        </pc:spChg>
        <pc:spChg chg="mod">
          <ac:chgData name="Naiara MACIAS - Communication Assistant" userId="9208f14e-163a-43fb-a9e7-9d0490f97ad9" providerId="ADAL" clId="{3BF560C9-38E3-411C-BBB1-CB3B94294DB6}" dt="2026-08-27T08:19:22.100" v="257" actId="3064"/>
          <ac:spMkLst>
            <pc:docMk/>
            <pc:sldMk cId="935938627" sldId="281"/>
            <ac:spMk id="17" creationId="{AE90E309-D11B-0954-A506-D2CFF62DDBCE}"/>
          </ac:spMkLst>
        </pc:spChg>
        <pc:spChg chg="mod">
          <ac:chgData name="Naiara MACIAS - Communication Assistant" userId="9208f14e-163a-43fb-a9e7-9d0490f97ad9" providerId="ADAL" clId="{3BF560C9-38E3-411C-BBB1-CB3B94294DB6}" dt="2026-08-27T08:19:30.345" v="263" actId="3064"/>
          <ac:spMkLst>
            <pc:docMk/>
            <pc:sldMk cId="935938627" sldId="281"/>
            <ac:spMk id="18" creationId="{63B74202-3335-8F03-D304-506D14DAD998}"/>
          </ac:spMkLst>
        </pc:spChg>
        <pc:spChg chg="mod">
          <ac:chgData name="Naiara MACIAS - Communication Assistant" userId="9208f14e-163a-43fb-a9e7-9d0490f97ad9" providerId="ADAL" clId="{3BF560C9-38E3-411C-BBB1-CB3B94294DB6}" dt="2026-08-27T08:19:26.574" v="260" actId="3064"/>
          <ac:spMkLst>
            <pc:docMk/>
            <pc:sldMk cId="935938627" sldId="281"/>
            <ac:spMk id="19" creationId="{5155C629-3D49-9581-E052-72826EDB983E}"/>
          </ac:spMkLst>
        </pc:spChg>
        <pc:picChg chg="add mod ord">
          <ac:chgData name="Naiara MACIAS - Communication Assistant" userId="9208f14e-163a-43fb-a9e7-9d0490f97ad9" providerId="ADAL" clId="{3BF560C9-38E3-411C-BBB1-CB3B94294DB6}" dt="2026-09-07T13:59:09.797" v="329" actId="13244"/>
          <ac:picMkLst>
            <pc:docMk/>
            <pc:sldMk cId="935938627" sldId="281"/>
            <ac:picMk id="4" creationId="{A75333E9-1A03-D800-FDA0-A63E645EDA77}"/>
          </ac:picMkLst>
        </pc:picChg>
        <pc:picChg chg="del">
          <ac:chgData name="Naiara MACIAS - Communication Assistant" userId="9208f14e-163a-43fb-a9e7-9d0490f97ad9" providerId="ADAL" clId="{3BF560C9-38E3-411C-BBB1-CB3B94294DB6}" dt="2026-09-07T13:58:07.010" v="294" actId="478"/>
          <ac:picMkLst>
            <pc:docMk/>
            <pc:sldMk cId="935938627" sldId="281"/>
            <ac:picMk id="11" creationId="{1F8E5B37-E74E-3873-B27C-4C72DBE371A3}"/>
          </ac:picMkLst>
        </pc:picChg>
        <pc:picChg chg="mod">
          <ac:chgData name="Naiara MACIAS - Communication Assistant" userId="9208f14e-163a-43fb-a9e7-9d0490f97ad9" providerId="ADAL" clId="{3BF560C9-38E3-411C-BBB1-CB3B94294DB6}" dt="2026-08-27T08:10:15.833" v="171"/>
          <ac:picMkLst>
            <pc:docMk/>
            <pc:sldMk cId="935938627" sldId="281"/>
            <ac:picMk id="12" creationId="{D9B90991-193E-ED0D-6440-B297A63455FB}"/>
          </ac:picMkLst>
        </pc:picChg>
        <pc:picChg chg="mod">
          <ac:chgData name="Naiara MACIAS - Communication Assistant" userId="9208f14e-163a-43fb-a9e7-9d0490f97ad9" providerId="ADAL" clId="{3BF560C9-38E3-411C-BBB1-CB3B94294DB6}" dt="2026-08-27T08:10:03.452" v="170"/>
          <ac:picMkLst>
            <pc:docMk/>
            <pc:sldMk cId="935938627" sldId="281"/>
            <ac:picMk id="13" creationId="{1D374714-3762-EFED-F977-F4E1D3BC146B}"/>
          </ac:picMkLst>
        </pc:picChg>
      </pc:sldChg>
      <pc:sldChg chg="modSp mod">
        <pc:chgData name="Naiara MACIAS - Communication Assistant" userId="9208f14e-163a-43fb-a9e7-9d0490f97ad9" providerId="ADAL" clId="{3BF560C9-38E3-411C-BBB1-CB3B94294DB6}" dt="2026-08-27T08:14:53.675" v="199" actId="108"/>
        <pc:sldMkLst>
          <pc:docMk/>
          <pc:sldMk cId="2095597239" sldId="282"/>
        </pc:sldMkLst>
        <pc:spChg chg="mod">
          <ac:chgData name="Naiara MACIAS - Communication Assistant" userId="9208f14e-163a-43fb-a9e7-9d0490f97ad9" providerId="ADAL" clId="{3BF560C9-38E3-411C-BBB1-CB3B94294DB6}" dt="2026-08-27T08:14:53.675" v="199" actId="108"/>
          <ac:spMkLst>
            <pc:docMk/>
            <pc:sldMk cId="2095597239" sldId="282"/>
            <ac:spMk id="4" creationId="{BB975000-B228-79E3-3455-5C5B8453EE84}"/>
          </ac:spMkLst>
        </pc:spChg>
      </pc:sldChg>
      <pc:sldChg chg="modSp mod">
        <pc:chgData name="Naiara MACIAS - Communication Assistant" userId="9208f14e-163a-43fb-a9e7-9d0490f97ad9" providerId="ADAL" clId="{3BF560C9-38E3-411C-BBB1-CB3B94294DB6}" dt="2026-08-27T08:12:49.745" v="195" actId="14100"/>
        <pc:sldMkLst>
          <pc:docMk/>
          <pc:sldMk cId="2258024886" sldId="283"/>
        </pc:sldMkLst>
        <pc:spChg chg="mod">
          <ac:chgData name="Naiara MACIAS - Communication Assistant" userId="9208f14e-163a-43fb-a9e7-9d0490f97ad9" providerId="ADAL" clId="{3BF560C9-38E3-411C-BBB1-CB3B94294DB6}" dt="2026-08-27T08:12:49.745" v="195" actId="14100"/>
          <ac:spMkLst>
            <pc:docMk/>
            <pc:sldMk cId="2258024886" sldId="283"/>
            <ac:spMk id="2" creationId="{BED12378-62F0-B264-8E35-BBB465347E5B}"/>
          </ac:spMkLst>
        </pc:spChg>
        <pc:spChg chg="mod">
          <ac:chgData name="Naiara MACIAS - Communication Assistant" userId="9208f14e-163a-43fb-a9e7-9d0490f97ad9" providerId="ADAL" clId="{3BF560C9-38E3-411C-BBB1-CB3B94294DB6}" dt="2026-08-27T08:12:38.616" v="192" actId="14100"/>
          <ac:spMkLst>
            <pc:docMk/>
            <pc:sldMk cId="2258024886" sldId="283"/>
            <ac:spMk id="3" creationId="{26FDE9A7-A25E-C902-14C9-66E2709E5F4E}"/>
          </ac:spMkLst>
        </pc:spChg>
        <pc:spChg chg="mod">
          <ac:chgData name="Naiara MACIAS - Communication Assistant" userId="9208f14e-163a-43fb-a9e7-9d0490f97ad9" providerId="ADAL" clId="{3BF560C9-38E3-411C-BBB1-CB3B94294DB6}" dt="2026-08-27T08:12:12.640" v="182" actId="255"/>
          <ac:spMkLst>
            <pc:docMk/>
            <pc:sldMk cId="2258024886" sldId="283"/>
            <ac:spMk id="4" creationId="{3DCE6A3B-55A5-A6C4-7FB3-4DAF357D0AF2}"/>
          </ac:spMkLst>
        </pc:spChg>
        <pc:spChg chg="mod">
          <ac:chgData name="Naiara MACIAS - Communication Assistant" userId="9208f14e-163a-43fb-a9e7-9d0490f97ad9" providerId="ADAL" clId="{3BF560C9-38E3-411C-BBB1-CB3B94294DB6}" dt="2026-08-27T08:12:36.492" v="191" actId="1035"/>
          <ac:spMkLst>
            <pc:docMk/>
            <pc:sldMk cId="2258024886" sldId="283"/>
            <ac:spMk id="5" creationId="{C8C17700-6161-EBF7-2112-EDCF5E6EA9A3}"/>
          </ac:spMkLst>
        </pc:spChg>
      </pc:sldChg>
      <pc:sldChg chg="modSp mod">
        <pc:chgData name="Naiara MACIAS - Communication Assistant" userId="9208f14e-163a-43fb-a9e7-9d0490f97ad9" providerId="ADAL" clId="{3BF560C9-38E3-411C-BBB1-CB3B94294DB6}" dt="2026-08-27T08:17:01.346" v="201" actId="108"/>
        <pc:sldMkLst>
          <pc:docMk/>
          <pc:sldMk cId="1752370065" sldId="284"/>
        </pc:sldMkLst>
        <pc:spChg chg="mod">
          <ac:chgData name="Naiara MACIAS - Communication Assistant" userId="9208f14e-163a-43fb-a9e7-9d0490f97ad9" providerId="ADAL" clId="{3BF560C9-38E3-411C-BBB1-CB3B94294DB6}" dt="2026-08-27T08:15:44.232" v="200" actId="108"/>
          <ac:spMkLst>
            <pc:docMk/>
            <pc:sldMk cId="1752370065" sldId="284"/>
            <ac:spMk id="12" creationId="{CE4A36B5-CC47-3ACD-3ED6-731C64695103}"/>
          </ac:spMkLst>
        </pc:spChg>
        <pc:spChg chg="mod">
          <ac:chgData name="Naiara MACIAS - Communication Assistant" userId="9208f14e-163a-43fb-a9e7-9d0490f97ad9" providerId="ADAL" clId="{3BF560C9-38E3-411C-BBB1-CB3B94294DB6}" dt="2026-08-27T08:17:01.346" v="201" actId="108"/>
          <ac:spMkLst>
            <pc:docMk/>
            <pc:sldMk cId="1752370065" sldId="284"/>
            <ac:spMk id="13" creationId="{78E2315A-30DE-FD38-61CD-DD0E886F17E4}"/>
          </ac:spMkLst>
        </pc:spChg>
      </pc:sldChg>
      <pc:sldChg chg="modSp mod">
        <pc:chgData name="Naiara MACIAS - Communication Assistant" userId="9208f14e-163a-43fb-a9e7-9d0490f97ad9" providerId="ADAL" clId="{3BF560C9-38E3-411C-BBB1-CB3B94294DB6}" dt="2026-08-27T08:01:38.984" v="39" actId="14100"/>
        <pc:sldMkLst>
          <pc:docMk/>
          <pc:sldMk cId="3914029916" sldId="287"/>
        </pc:sldMkLst>
        <pc:spChg chg="mod">
          <ac:chgData name="Naiara MACIAS - Communication Assistant" userId="9208f14e-163a-43fb-a9e7-9d0490f97ad9" providerId="ADAL" clId="{3BF560C9-38E3-411C-BBB1-CB3B94294DB6}" dt="2026-08-27T08:01:32.817" v="36" actId="14100"/>
          <ac:spMkLst>
            <pc:docMk/>
            <pc:sldMk cId="3914029916" sldId="287"/>
            <ac:spMk id="33" creationId="{45417B6B-4210-F363-EC97-88DC0E56A70C}"/>
          </ac:spMkLst>
        </pc:spChg>
        <pc:spChg chg="mod">
          <ac:chgData name="Naiara MACIAS - Communication Assistant" userId="9208f14e-163a-43fb-a9e7-9d0490f97ad9" providerId="ADAL" clId="{3BF560C9-38E3-411C-BBB1-CB3B94294DB6}" dt="2026-08-27T08:01:38.984" v="39" actId="14100"/>
          <ac:spMkLst>
            <pc:docMk/>
            <pc:sldMk cId="3914029916" sldId="287"/>
            <ac:spMk id="40" creationId="{01B6424F-F4D0-DCE0-D6C7-3132CBD849E2}"/>
          </ac:spMkLst>
        </pc:spChg>
        <pc:spChg chg="mod">
          <ac:chgData name="Naiara MACIAS - Communication Assistant" userId="9208f14e-163a-43fb-a9e7-9d0490f97ad9" providerId="ADAL" clId="{3BF560C9-38E3-411C-BBB1-CB3B94294DB6}" dt="2026-08-27T08:01:37.008" v="38" actId="14100"/>
          <ac:spMkLst>
            <pc:docMk/>
            <pc:sldMk cId="3914029916" sldId="287"/>
            <ac:spMk id="47" creationId="{5F2DE310-38D7-585F-D622-7027522F2AC1}"/>
          </ac:spMkLst>
        </pc:spChg>
      </pc:sldChg>
      <pc:sldMasterChg chg="addSp delSp modSp mod modSldLayout">
        <pc:chgData name="Naiara MACIAS - Communication Assistant" userId="9208f14e-163a-43fb-a9e7-9d0490f97ad9" providerId="ADAL" clId="{3BF560C9-38E3-411C-BBB1-CB3B94294DB6}" dt="2026-08-27T08:01:20.146" v="35" actId="22"/>
        <pc:sldMasterMkLst>
          <pc:docMk/>
          <pc:sldMasterMk cId="3156849971" sldId="2147483660"/>
        </pc:sldMasterMkLst>
        <pc:picChg chg="add">
          <ac:chgData name="Naiara MACIAS - Communication Assistant" userId="9208f14e-163a-43fb-a9e7-9d0490f97ad9" providerId="ADAL" clId="{3BF560C9-38E3-411C-BBB1-CB3B94294DB6}" dt="2026-08-27T08:01:20.146" v="35" actId="22"/>
          <ac:picMkLst>
            <pc:docMk/>
            <pc:sldMasterMk cId="3156849971" sldId="2147483660"/>
            <ac:picMk id="5" creationId="{1DA6AC79-5B80-D302-2490-8D6827A6ECCA}"/>
          </ac:picMkLst>
        </pc:picChg>
        <pc:picChg chg="add">
          <ac:chgData name="Naiara MACIAS - Communication Assistant" userId="9208f14e-163a-43fb-a9e7-9d0490f97ad9" providerId="ADAL" clId="{3BF560C9-38E3-411C-BBB1-CB3B94294DB6}" dt="2026-08-27T08:01:20.146" v="35" actId="22"/>
          <ac:picMkLst>
            <pc:docMk/>
            <pc:sldMasterMk cId="3156849971" sldId="2147483660"/>
            <ac:picMk id="7" creationId="{DE956DF8-370D-DB25-A0C2-97CBF365D686}"/>
          </ac:picMkLst>
        </pc:picChg>
        <pc:sldLayoutChg chg="addSp delSp modSp mod">
          <pc:chgData name="Naiara MACIAS - Communication Assistant" userId="9208f14e-163a-43fb-a9e7-9d0490f97ad9" providerId="ADAL" clId="{3BF560C9-38E3-411C-BBB1-CB3B94294DB6}" dt="2026-08-27T08:01:11.503" v="32" actId="22"/>
          <pc:sldLayoutMkLst>
            <pc:docMk/>
            <pc:sldMasterMk cId="3156849971" sldId="2147483660"/>
            <pc:sldLayoutMk cId="582440864" sldId="2147483661"/>
          </pc:sldLayoutMkLst>
          <pc:picChg chg="add">
            <ac:chgData name="Naiara MACIAS - Communication Assistant" userId="9208f14e-163a-43fb-a9e7-9d0490f97ad9" providerId="ADAL" clId="{3BF560C9-38E3-411C-BBB1-CB3B94294DB6}" dt="2026-08-27T08:00:29.522" v="19" actId="22"/>
            <ac:picMkLst>
              <pc:docMk/>
              <pc:sldMasterMk cId="3156849971" sldId="2147483660"/>
              <pc:sldLayoutMk cId="582440864" sldId="2147483661"/>
              <ac:picMk id="11" creationId="{D53F2C36-7DD2-2EB1-BE3A-5F8BD80666B2}"/>
            </ac:picMkLst>
          </pc:picChg>
          <pc:picChg chg="add">
            <ac:chgData name="Naiara MACIAS - Communication Assistant" userId="9208f14e-163a-43fb-a9e7-9d0490f97ad9" providerId="ADAL" clId="{3BF560C9-38E3-411C-BBB1-CB3B94294DB6}" dt="2026-08-27T08:01:11.503" v="32" actId="22"/>
            <ac:picMkLst>
              <pc:docMk/>
              <pc:sldMasterMk cId="3156849971" sldId="2147483660"/>
              <pc:sldLayoutMk cId="582440864" sldId="2147483661"/>
              <ac:picMk id="21" creationId="{0D043F5B-5916-C162-E75A-DD306FFE445C}"/>
            </ac:picMkLst>
          </pc:pic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Sheet1!$B$1</c:f>
              <c:strCache>
                <c:ptCount val="1"/>
                <c:pt idx="0">
                  <c:v>2019</c:v>
                </c:pt>
              </c:strCache>
            </c:strRef>
          </c:tx>
          <c:spPr>
            <a:solidFill>
              <a:schemeClr val="accent1"/>
            </a:solidFill>
            <a:ln>
              <a:noFill/>
            </a:ln>
            <a:effectLst/>
            <a:sp3d/>
          </c:spPr>
          <c:invertIfNegative val="0"/>
          <c:cat>
            <c:strRef>
              <c:f>Sheet1!$A$2:$A$6</c:f>
              <c:strCache>
                <c:ptCount val="5"/>
                <c:pt idx="0">
                  <c:v>Ótti við að missa vinnuna</c:v>
                </c:pt>
                <c:pt idx="1">
                  <c:v>Langur eða óreglulegur vinnutími</c:v>
                </c:pt>
                <c:pt idx="2">
                  <c:v>Léleg samskipti eða samvinna innan fyrirtækisins</c:v>
                </c:pt>
                <c:pt idx="3">
                  <c:v>Tímapressa</c:v>
                </c:pt>
                <c:pt idx="4">
                  <c:v>Að þurfa að eiga við erfiða viðskiptavini, sjúklinga, nemendur, o.s.frv.</c:v>
                </c:pt>
              </c:strCache>
            </c:strRef>
          </c:cat>
          <c:val>
            <c:numRef>
              <c:f>Sheet1!$B$2:$B$6</c:f>
              <c:numCache>
                <c:formatCode>General</c:formatCode>
                <c:ptCount val="5"/>
                <c:pt idx="0">
                  <c:v>11</c:v>
                </c:pt>
                <c:pt idx="1">
                  <c:v>21</c:v>
                </c:pt>
                <c:pt idx="2">
                  <c:v>18</c:v>
                </c:pt>
                <c:pt idx="3">
                  <c:v>45</c:v>
                </c:pt>
                <c:pt idx="4">
                  <c:v>59</c:v>
                </c:pt>
              </c:numCache>
            </c:numRef>
          </c:val>
          <c:extLst>
            <c:ext xmlns:c16="http://schemas.microsoft.com/office/drawing/2014/chart" uri="{C3380CC4-5D6E-409C-BE32-E72D297353CC}">
              <c16:uniqueId val="{00000000-C35C-4381-A504-95B504D6C809}"/>
            </c:ext>
          </c:extLst>
        </c:ser>
        <c:ser>
          <c:idx val="1"/>
          <c:order val="1"/>
          <c:tx>
            <c:strRef>
              <c:f>Sheet1!$C$1</c:f>
              <c:strCache>
                <c:ptCount val="1"/>
                <c:pt idx="0">
                  <c:v>2024</c:v>
                </c:pt>
              </c:strCache>
            </c:strRef>
          </c:tx>
          <c:spPr>
            <a:solidFill>
              <a:schemeClr val="accent2"/>
            </a:solidFill>
            <a:ln>
              <a:noFill/>
            </a:ln>
            <a:effectLst/>
            <a:sp3d/>
          </c:spPr>
          <c:invertIfNegative val="0"/>
          <c:cat>
            <c:strRef>
              <c:f>Sheet1!$A$2:$A$6</c:f>
              <c:strCache>
                <c:ptCount val="5"/>
                <c:pt idx="0">
                  <c:v>Ótti við að missa vinnuna</c:v>
                </c:pt>
                <c:pt idx="1">
                  <c:v>Langur eða óreglulegur vinnutími</c:v>
                </c:pt>
                <c:pt idx="2">
                  <c:v>Léleg samskipti eða samvinna innan fyrirtækisins</c:v>
                </c:pt>
                <c:pt idx="3">
                  <c:v>Tímapressa</c:v>
                </c:pt>
                <c:pt idx="4">
                  <c:v>Að þurfa að eiga við erfiða viðskiptavini, sjúklinga, nemendur, o.s.frv.</c:v>
                </c:pt>
              </c:strCache>
            </c:strRef>
          </c:cat>
          <c:val>
            <c:numRef>
              <c:f>Sheet1!$C$2:$C$6</c:f>
              <c:numCache>
                <c:formatCode>General</c:formatCode>
                <c:ptCount val="5"/>
                <c:pt idx="0">
                  <c:v>10</c:v>
                </c:pt>
                <c:pt idx="1">
                  <c:v>18</c:v>
                </c:pt>
                <c:pt idx="2">
                  <c:v>19</c:v>
                </c:pt>
                <c:pt idx="3">
                  <c:v>43</c:v>
                </c:pt>
                <c:pt idx="4">
                  <c:v>56</c:v>
                </c:pt>
              </c:numCache>
            </c:numRef>
          </c:val>
          <c:extLst>
            <c:ext xmlns:c16="http://schemas.microsoft.com/office/drawing/2014/chart" uri="{C3380CC4-5D6E-409C-BE32-E72D297353CC}">
              <c16:uniqueId val="{00000001-C35C-4381-A504-95B504D6C809}"/>
            </c:ext>
          </c:extLst>
        </c:ser>
        <c:dLbls>
          <c:showLegendKey val="0"/>
          <c:showVal val="0"/>
          <c:showCatName val="0"/>
          <c:showSerName val="0"/>
          <c:showPercent val="0"/>
          <c:showBubbleSize val="0"/>
        </c:dLbls>
        <c:gapWidth val="150"/>
        <c:shape val="box"/>
        <c:axId val="1053880415"/>
        <c:axId val="1053885215"/>
        <c:axId val="0"/>
      </c:bar3DChart>
      <c:catAx>
        <c:axId val="1053880415"/>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lgn="just">
              <a:defRPr sz="1400" b="1" i="0" u="none" strike="noStrike" kern="1200" baseline="0">
                <a:solidFill>
                  <a:schemeClr val="accent1"/>
                </a:solidFill>
                <a:latin typeface="Arial" panose="020B0604020202020204" pitchFamily="34" charset="0"/>
                <a:ea typeface="+mn-ea"/>
                <a:cs typeface="+mn-cs"/>
              </a:defRPr>
            </a:pPr>
            <a:endParaRPr lang="fr-FR"/>
          </a:p>
        </c:txPr>
        <c:crossAx val="1053885215"/>
        <c:crosses val="autoZero"/>
        <c:auto val="1"/>
        <c:lblAlgn val="ctr"/>
        <c:lblOffset val="100"/>
        <c:noMultiLvlLbl val="0"/>
      </c:catAx>
      <c:valAx>
        <c:axId val="1053885215"/>
        <c:scaling>
          <c:orientation val="minMax"/>
          <c:max val="8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1053880415"/>
        <c:crosses val="autoZero"/>
        <c:crossBetween val="between"/>
        <c:majorUnit val="2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4">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E6A6F5-5D28-48AE-957C-EA227EE48F4E}" type="doc">
      <dgm:prSet loTypeId="urn:microsoft.com/office/officeart/2005/8/layout/vList5" loCatId="list" qsTypeId="urn:microsoft.com/office/officeart/2005/8/quickstyle/simple1#4" qsCatId="simple" csTypeId="urn:microsoft.com/office/officeart/2005/8/colors/colorful2#4" csCatId="colorful" phldr="1"/>
      <dgm:spPr/>
      <dgm:t>
        <a:bodyPr/>
        <a:lstStyle/>
        <a:p>
          <a:endParaRPr lang="en-GB"/>
        </a:p>
      </dgm:t>
    </dgm:pt>
    <dgm:pt modelId="{7A410FC2-9FF2-4A71-9050-BBD8DD5788F9}">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is-IS" sz="1600" b="1" dirty="0">
              <a:solidFill>
                <a:srgbClr val="003399"/>
              </a:solidFill>
              <a:latin typeface="Arial" panose="020B0604020202020204" pitchFamily="34" charset="0"/>
              <a:ea typeface="Arial"/>
              <a:cs typeface="Arial" panose="020B0604020202020204" pitchFamily="34" charset="0"/>
            </a:rPr>
            <a:t>Megináhersla 1 </a:t>
          </a:r>
        </a:p>
        <a:p>
          <a:pPr marL="0" lvl="0" algn="ctr" defTabSz="622300">
            <a:lnSpc>
              <a:spcPct val="90000"/>
            </a:lnSpc>
            <a:spcBef>
              <a:spcPct val="0"/>
            </a:spcBef>
            <a:spcAft>
              <a:spcPct val="35000"/>
            </a:spcAft>
            <a:buNone/>
          </a:pPr>
          <a:r>
            <a:rPr lang="is-IS" sz="1600" b="0" i="1" dirty="0">
              <a:solidFill>
                <a:srgbClr val="003399"/>
              </a:solidFill>
              <a:latin typeface="Arial" panose="020B0604020202020204" pitchFamily="34" charset="0"/>
              <a:ea typeface="Arial"/>
              <a:cs typeface="Arial" panose="020B0604020202020204" pitchFamily="34" charset="0"/>
            </a:rPr>
            <a:t>febrúar – maí 2027 </a:t>
          </a:r>
        </a:p>
      </dgm:t>
    </dgm:pt>
    <dgm:pt modelId="{E5192DBA-1282-4789-83C1-A114652B3D01}" type="par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D84B9280-5EE6-4D2C-8EFD-BB2351204C4E}" type="sib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88038DFD-C93C-441F-AAC0-60334A7BB63A}">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is-IS" sz="1600" b="1">
              <a:solidFill>
                <a:srgbClr val="003399"/>
              </a:solidFill>
              <a:latin typeface="Arial" panose="020B0604020202020204" pitchFamily="34" charset="0"/>
              <a:cs typeface="Arial" panose="020B0604020202020204" pitchFamily="34" charset="0"/>
            </a:rPr>
            <a:t>Sálfélagslegt áhættumat og áhættustjórnun</a:t>
          </a:r>
        </a:p>
      </dgm:t>
    </dgm:pt>
    <dgm:pt modelId="{6D3C8C0A-C785-444A-9D50-B836B89432D9}" type="par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8D5E5108-3096-44C7-AB83-ACC644BC4F12}" type="sib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B131F061-6BB1-4E7B-ACAF-E0D409F2865B}">
      <dgm:prSet phldrT="[Text]" custT="1"/>
      <dgm:spPr>
        <a:solidFill>
          <a:srgbClr val="A9DE4E"/>
        </a:solidFill>
      </dgm:spPr>
      <dgm:t>
        <a:bodyPr/>
        <a:lstStyle/>
        <a:p>
          <a:r>
            <a:rPr lang="is-IS" sz="1600" b="1" dirty="0">
              <a:solidFill>
                <a:srgbClr val="003399"/>
              </a:solidFill>
              <a:latin typeface="Arial" panose="020B0604020202020204" pitchFamily="34" charset="0"/>
              <a:cs typeface="Arial" panose="020B0604020202020204" pitchFamily="34" charset="0"/>
            </a:rPr>
            <a:t>Megináhersla 2</a:t>
          </a:r>
        </a:p>
        <a:p>
          <a:r>
            <a:rPr lang="is-IS" sz="1600" i="1" dirty="0">
              <a:solidFill>
                <a:srgbClr val="003399"/>
              </a:solidFill>
              <a:latin typeface="Arial" panose="020B0604020202020204" pitchFamily="34" charset="0"/>
              <a:ea typeface="Arial"/>
              <a:cs typeface="Arial" panose="020B0604020202020204" pitchFamily="34" charset="0"/>
            </a:rPr>
            <a:t>júní – september 2027 </a:t>
          </a:r>
        </a:p>
      </dgm:t>
    </dgm:pt>
    <dgm:pt modelId="{83005AB3-E457-4FA5-BD48-DA2C536C35DF}" type="par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5DCBC904-6A1D-4EB9-97B2-46099583CBC6}" type="sib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2F84272C-0715-47FD-BB09-06C4E362E37A}">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is-IS" sz="1600" b="1">
              <a:solidFill>
                <a:srgbClr val="003399"/>
              </a:solidFill>
              <a:latin typeface="Arial" panose="020B0604020202020204" pitchFamily="34" charset="0"/>
              <a:ea typeface="Arial"/>
              <a:cs typeface="Arial" panose="020B0604020202020204" pitchFamily="34" charset="0"/>
            </a:rPr>
            <a:t>Áreitni, kynferðisleg áreitni og ofbeldi</a:t>
          </a:r>
        </a:p>
      </dgm:t>
    </dgm:pt>
    <dgm:pt modelId="{0EE3AA32-F317-46BD-9D44-B4770E7D8E8A}" type="par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231F0753-9056-4D22-98F5-D82845A02673}" type="sib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17673758-FE9B-444B-B2EF-84BC2C623892}">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r>
            <a:rPr lang="is-IS" sz="1600" b="1" dirty="0">
              <a:solidFill>
                <a:srgbClr val="003399"/>
              </a:solidFill>
              <a:latin typeface="Arial" panose="020B0604020202020204" pitchFamily="34" charset="0"/>
              <a:ea typeface="Arial"/>
              <a:cs typeface="Arial" panose="020B0604020202020204" pitchFamily="34" charset="0"/>
            </a:rPr>
            <a:t>Meginaáhersla 3</a:t>
          </a:r>
        </a:p>
        <a:p>
          <a:r>
            <a:rPr lang="is-IS" sz="1600" i="1" dirty="0">
              <a:solidFill>
                <a:srgbClr val="003399"/>
              </a:solidFill>
              <a:latin typeface="Arial" panose="020B0604020202020204" pitchFamily="34" charset="0"/>
              <a:ea typeface="Arial"/>
              <a:cs typeface="Arial" panose="020B0604020202020204" pitchFamily="34" charset="0"/>
            </a:rPr>
            <a:t>október 2027 – janúar 2028 </a:t>
          </a:r>
        </a:p>
      </dgm:t>
    </dgm:pt>
    <dgm:pt modelId="{8AA97127-CC49-4681-8382-6EE83D7DD448}" type="par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9684D408-C8D0-4D7F-A554-DF2D39C317B9}" type="sib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A8678A12-CFA1-4A73-A19E-C588688F9244}">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is-IS" sz="1600" b="1">
              <a:solidFill>
                <a:srgbClr val="003399"/>
              </a:solidFill>
              <a:latin typeface="Arial" panose="020B0604020202020204" pitchFamily="34" charset="0"/>
              <a:ea typeface="Arial"/>
              <a:cs typeface="Arial" panose="020B0604020202020204" pitchFamily="34" charset="0"/>
            </a:rPr>
            <a:t>Líkamlegir áhættuþættir og geðheilsa</a:t>
          </a:r>
        </a:p>
      </dgm:t>
    </dgm:pt>
    <dgm:pt modelId="{75DF78F7-DC90-4A90-83CA-85D6C80C1F0F}" type="par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B50A4B0C-FB77-4508-A748-FD77A5ACD977}" type="sib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DBA2FF75-A6C1-4078-8AE5-F7FBBA933133}">
      <dgm:prSet phldrT="[Text]" custT="1"/>
      <dgm:spPr>
        <a:solidFill>
          <a:srgbClr val="A9DE4E"/>
        </a:solidFill>
      </dgm:spPr>
      <dgm:t>
        <a:bodyPr/>
        <a:lstStyle/>
        <a:p>
          <a:r>
            <a:rPr lang="is-IS" sz="1600" b="1" dirty="0">
              <a:solidFill>
                <a:srgbClr val="003399"/>
              </a:solidFill>
              <a:latin typeface="Arial" panose="020B0604020202020204" pitchFamily="34" charset="0"/>
              <a:cs typeface="Arial" panose="020B0604020202020204" pitchFamily="34" charset="0"/>
            </a:rPr>
            <a:t>Megináhersla 4</a:t>
          </a:r>
        </a:p>
        <a:p>
          <a:r>
            <a:rPr lang="is-IS" sz="1600" i="1" dirty="0">
              <a:solidFill>
                <a:srgbClr val="003399"/>
              </a:solidFill>
              <a:latin typeface="Arial" panose="020B0604020202020204" pitchFamily="34" charset="0"/>
              <a:ea typeface="Arial"/>
              <a:cs typeface="Arial" panose="020B0604020202020204" pitchFamily="34" charset="0"/>
            </a:rPr>
            <a:t>febrúar – maí 2028 </a:t>
          </a:r>
        </a:p>
      </dgm:t>
    </dgm:pt>
    <dgm:pt modelId="{D9DB1F1B-843F-402C-9AB7-F401B193752F}" type="par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8D27CF93-09C5-4078-9363-3241321DD0D5}" type="sib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55E6F5A9-C18B-4F43-BD86-A89FF2400515}">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is-IS" sz="1600" b="1" dirty="0">
              <a:solidFill>
                <a:srgbClr val="003399"/>
              </a:solidFill>
              <a:latin typeface="Arial" panose="020B0604020202020204" pitchFamily="34" charset="0"/>
              <a:ea typeface="Arial"/>
              <a:cs typeface="Arial" panose="020B0604020202020204" pitchFamily="34" charset="0"/>
            </a:rPr>
            <a:t>Megináhersla 5</a:t>
          </a:r>
        </a:p>
        <a:p>
          <a:pPr marL="0" lvl="0" algn="ctr" defTabSz="622300">
            <a:lnSpc>
              <a:spcPct val="90000"/>
            </a:lnSpc>
            <a:spcBef>
              <a:spcPct val="0"/>
            </a:spcBef>
            <a:spcAft>
              <a:spcPct val="35000"/>
            </a:spcAft>
            <a:buNone/>
          </a:pPr>
          <a:r>
            <a:rPr lang="is-IS" sz="1600" b="0" i="1" dirty="0">
              <a:solidFill>
                <a:srgbClr val="003399"/>
              </a:solidFill>
              <a:latin typeface="Arial" panose="020B0604020202020204" pitchFamily="34" charset="0"/>
              <a:ea typeface="Arial"/>
              <a:cs typeface="Arial" panose="020B0604020202020204" pitchFamily="34" charset="0"/>
            </a:rPr>
            <a:t>júní – september 2028</a:t>
          </a:r>
        </a:p>
      </dgm:t>
    </dgm:pt>
    <dgm:pt modelId="{FF5CB173-4A28-4050-BFC5-B16FAE82F26D}" type="par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B9A5538A-DF14-42B5-9D5E-B533D13FABC3}" type="sib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9D4CC388-ECF5-4105-840A-958C0028D830}">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is-IS" sz="1600" b="1" dirty="0">
              <a:solidFill>
                <a:srgbClr val="003399"/>
              </a:solidFill>
              <a:latin typeface="Arial" panose="020B0604020202020204" pitchFamily="34" charset="0"/>
              <a:cs typeface="Arial" panose="020B0604020202020204" pitchFamily="34" charset="0"/>
            </a:rPr>
            <a:t>Sálfélagslegir áhættuþættir í heilbrigðis- og</a:t>
          </a:r>
        </a:p>
      </dgm:t>
    </dgm:pt>
    <dgm:pt modelId="{8696FCF1-892A-4226-B6C5-198A20F7AB16}" type="par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B60A0990-5043-47A4-9D3E-DF64A1FB2B81}" type="sib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33C3C132-9494-44D9-AAE8-DB4F333493A2}">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marL="114300" lvl="1" indent="-114300" algn="l" defTabSz="622300">
            <a:lnSpc>
              <a:spcPct val="90000"/>
            </a:lnSpc>
            <a:spcBef>
              <a:spcPct val="0"/>
            </a:spcBef>
            <a:spcAft>
              <a:spcPct val="15000"/>
            </a:spcAft>
            <a:buFont typeface="Symbol" panose="05050102010706020507" pitchFamily="18" charset="2"/>
            <a:buNone/>
          </a:pPr>
          <a:r>
            <a:rPr lang="is-IS" sz="1600" b="1">
              <a:solidFill>
                <a:srgbClr val="003399"/>
              </a:solidFill>
              <a:latin typeface="Arial" panose="020B0604020202020204" pitchFamily="34" charset="0"/>
              <a:ea typeface="Arial"/>
              <a:cs typeface="Arial" panose="020B0604020202020204" pitchFamily="34" charset="0"/>
            </a:rPr>
            <a:t>Stuðningur við geðheilsu á vinnustað</a:t>
          </a:r>
        </a:p>
      </dgm:t>
    </dgm:pt>
    <dgm:pt modelId="{CA51F160-4E5E-4BA0-B4BD-D9B00C3FBC90}" type="par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A254AE2E-07F5-405F-B465-C58AEC2663D0}" type="sib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F5E03D20-B17F-4613-8FC6-12040BE6B12A}">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is-IS" sz="1600" b="1" dirty="0">
              <a:solidFill>
                <a:srgbClr val="003399"/>
              </a:solidFill>
              <a:latin typeface="Arial" panose="020B0604020202020204" pitchFamily="34" charset="0"/>
              <a:cs typeface="Arial" panose="020B0604020202020204" pitchFamily="34" charset="0"/>
            </a:rPr>
            <a:t>félagsþjónustu</a:t>
          </a:r>
        </a:p>
      </dgm:t>
    </dgm:pt>
    <dgm:pt modelId="{5BDD2381-E2BA-498D-92F2-0108D06A385A}" type="parTrans" cxnId="{997F9F2C-1D96-4BC9-94B6-1955836888A5}">
      <dgm:prSet/>
      <dgm:spPr/>
      <dgm:t>
        <a:bodyPr/>
        <a:lstStyle/>
        <a:p>
          <a:endParaRPr lang="en-GB"/>
        </a:p>
      </dgm:t>
    </dgm:pt>
    <dgm:pt modelId="{6A74C855-66AA-459C-A5F6-29C13C29CEE8}" type="sibTrans" cxnId="{997F9F2C-1D96-4BC9-94B6-1955836888A5}">
      <dgm:prSet/>
      <dgm:spPr/>
      <dgm:t>
        <a:bodyPr/>
        <a:lstStyle/>
        <a:p>
          <a:endParaRPr lang="en-GB"/>
        </a:p>
      </dgm:t>
    </dgm:pt>
    <dgm:pt modelId="{85E019E5-B3EB-428A-AF07-8E36BAD04FFE}" type="pres">
      <dgm:prSet presAssocID="{BCE6A6F5-5D28-48AE-957C-EA227EE48F4E}" presName="Name0" presStyleCnt="0">
        <dgm:presLayoutVars>
          <dgm:dir/>
          <dgm:animLvl val="lvl"/>
          <dgm:resizeHandles val="exact"/>
        </dgm:presLayoutVars>
      </dgm:prSet>
      <dgm:spPr/>
    </dgm:pt>
    <dgm:pt modelId="{A176C230-CA83-46AF-9338-DE55BCB61A59}" type="pres">
      <dgm:prSet presAssocID="{7A410FC2-9FF2-4A71-9050-BBD8DD5788F9}" presName="linNode" presStyleCnt="0"/>
      <dgm:spPr/>
    </dgm:pt>
    <dgm:pt modelId="{801F2D18-D4C3-401A-96C7-BFD8231B416B}" type="pres">
      <dgm:prSet presAssocID="{7A410FC2-9FF2-4A71-9050-BBD8DD5788F9}" presName="parentText" presStyleLbl="node1" presStyleIdx="0" presStyleCnt="5">
        <dgm:presLayoutVars>
          <dgm:chMax val="1"/>
          <dgm:bulletEnabled val="1"/>
        </dgm:presLayoutVars>
      </dgm:prSet>
      <dgm:spPr>
        <a:xfrm>
          <a:off x="0" y="1330"/>
          <a:ext cx="2966482" cy="581592"/>
        </a:xfrm>
        <a:prstGeom prst="roundRect">
          <a:avLst/>
        </a:prstGeom>
      </dgm:spPr>
    </dgm:pt>
    <dgm:pt modelId="{1D258144-B7B5-436D-92D1-5966B367AF87}" type="pres">
      <dgm:prSet presAssocID="{7A410FC2-9FF2-4A71-9050-BBD8DD5788F9}" presName="descendantText" presStyleLbl="alignAccFollowNode1" presStyleIdx="0" presStyleCnt="5">
        <dgm:presLayoutVars>
          <dgm:bulletEnabled val="1"/>
        </dgm:presLayoutVars>
      </dgm:prSet>
      <dgm:spPr>
        <a:xfrm rot="5400000">
          <a:off x="5370719" y="-2344747"/>
          <a:ext cx="465273" cy="5273747"/>
        </a:xfrm>
        <a:prstGeom prst="round2SameRect">
          <a:avLst/>
        </a:prstGeom>
      </dgm:spPr>
    </dgm:pt>
    <dgm:pt modelId="{5A04F6E6-2237-4666-8FED-73599C2ECBBF}" type="pres">
      <dgm:prSet presAssocID="{D84B9280-5EE6-4D2C-8EFD-BB2351204C4E}" presName="sp" presStyleCnt="0"/>
      <dgm:spPr/>
    </dgm:pt>
    <dgm:pt modelId="{1BBDEBCE-1DB1-4B9E-A262-28CC69FFF183}" type="pres">
      <dgm:prSet presAssocID="{B131F061-6BB1-4E7B-ACAF-E0D409F2865B}" presName="linNode" presStyleCnt="0"/>
      <dgm:spPr/>
    </dgm:pt>
    <dgm:pt modelId="{D3C4B033-6AAC-42A4-AFCB-2ED0D249B3B2}" type="pres">
      <dgm:prSet presAssocID="{B131F061-6BB1-4E7B-ACAF-E0D409F2865B}" presName="parentText" presStyleLbl="node1" presStyleIdx="1" presStyleCnt="5">
        <dgm:presLayoutVars>
          <dgm:chMax val="1"/>
          <dgm:bulletEnabled val="1"/>
        </dgm:presLayoutVars>
      </dgm:prSet>
      <dgm:spPr/>
    </dgm:pt>
    <dgm:pt modelId="{28B54B7B-0D6C-48E4-B3B1-6CC7A2FCCC03}" type="pres">
      <dgm:prSet presAssocID="{B131F061-6BB1-4E7B-ACAF-E0D409F2865B}" presName="descendantText" presStyleLbl="alignAccFollowNode1" presStyleIdx="1" presStyleCnt="5">
        <dgm:presLayoutVars>
          <dgm:bulletEnabled val="1"/>
        </dgm:presLayoutVars>
      </dgm:prSet>
      <dgm:spPr/>
    </dgm:pt>
    <dgm:pt modelId="{B966B9CE-A35A-43FF-A680-16F8887D96D3}" type="pres">
      <dgm:prSet presAssocID="{5DCBC904-6A1D-4EB9-97B2-46099583CBC6}" presName="sp" presStyleCnt="0"/>
      <dgm:spPr/>
    </dgm:pt>
    <dgm:pt modelId="{4D1763B7-1D9F-44D2-B216-128A46F69FA2}" type="pres">
      <dgm:prSet presAssocID="{17673758-FE9B-444B-B2EF-84BC2C623892}" presName="linNode" presStyleCnt="0"/>
      <dgm:spPr/>
    </dgm:pt>
    <dgm:pt modelId="{2A0EF8E1-3EEC-4A1D-B1F6-721723BCA548}" type="pres">
      <dgm:prSet presAssocID="{17673758-FE9B-444B-B2EF-84BC2C623892}" presName="parentText" presStyleLbl="node1" presStyleIdx="2" presStyleCnt="5">
        <dgm:presLayoutVars>
          <dgm:chMax val="1"/>
          <dgm:bulletEnabled val="1"/>
        </dgm:presLayoutVars>
      </dgm:prSet>
      <dgm:spPr>
        <a:xfrm>
          <a:off x="0" y="1222674"/>
          <a:ext cx="2966482" cy="581592"/>
        </a:xfrm>
        <a:prstGeom prst="roundRect">
          <a:avLst/>
        </a:prstGeom>
      </dgm:spPr>
    </dgm:pt>
    <dgm:pt modelId="{EBFA96D8-2E61-4332-9D4F-7412905E6ED4}" type="pres">
      <dgm:prSet presAssocID="{17673758-FE9B-444B-B2EF-84BC2C623892}" presName="descendantText" presStyleLbl="alignAccFollowNode1" presStyleIdx="2" presStyleCnt="5">
        <dgm:presLayoutVars>
          <dgm:bulletEnabled val="1"/>
        </dgm:presLayoutVars>
      </dgm:prSet>
      <dgm:spPr>
        <a:xfrm rot="5400000">
          <a:off x="5370719" y="-1123403"/>
          <a:ext cx="465273" cy="5273747"/>
        </a:xfrm>
        <a:prstGeom prst="round2SameRect">
          <a:avLst/>
        </a:prstGeom>
      </dgm:spPr>
    </dgm:pt>
    <dgm:pt modelId="{09AE8AAB-5AB8-429B-BA87-507E4C476897}" type="pres">
      <dgm:prSet presAssocID="{9684D408-C8D0-4D7F-A554-DF2D39C317B9}" presName="sp" presStyleCnt="0"/>
      <dgm:spPr/>
    </dgm:pt>
    <dgm:pt modelId="{9135E115-DAAD-4BD0-9463-FBD0EFBF6069}" type="pres">
      <dgm:prSet presAssocID="{DBA2FF75-A6C1-4078-8AE5-F7FBBA933133}" presName="linNode" presStyleCnt="0"/>
      <dgm:spPr/>
    </dgm:pt>
    <dgm:pt modelId="{F47F613A-361C-494E-80B1-A7D9864EC8D1}" type="pres">
      <dgm:prSet presAssocID="{DBA2FF75-A6C1-4078-8AE5-F7FBBA933133}" presName="parentText" presStyleLbl="node1" presStyleIdx="3" presStyleCnt="5">
        <dgm:presLayoutVars>
          <dgm:chMax val="1"/>
          <dgm:bulletEnabled val="1"/>
        </dgm:presLayoutVars>
      </dgm:prSet>
      <dgm:spPr/>
    </dgm:pt>
    <dgm:pt modelId="{779CC9CF-36E5-4DE0-8897-2573A6F34520}" type="pres">
      <dgm:prSet presAssocID="{DBA2FF75-A6C1-4078-8AE5-F7FBBA933133}" presName="descendantText" presStyleLbl="alignAccFollowNode1" presStyleIdx="3" presStyleCnt="5">
        <dgm:presLayoutVars>
          <dgm:bulletEnabled val="1"/>
        </dgm:presLayoutVars>
      </dgm:prSet>
      <dgm:spPr/>
    </dgm:pt>
    <dgm:pt modelId="{2E2B7D44-06EF-4846-910F-6CF638D94EDD}" type="pres">
      <dgm:prSet presAssocID="{8D27CF93-09C5-4078-9363-3241321DD0D5}" presName="sp" presStyleCnt="0"/>
      <dgm:spPr/>
    </dgm:pt>
    <dgm:pt modelId="{4E9A5CEA-F582-47D3-B184-7A88EB83FE1F}" type="pres">
      <dgm:prSet presAssocID="{55E6F5A9-C18B-4F43-BD86-A89FF2400515}" presName="linNode" presStyleCnt="0"/>
      <dgm:spPr/>
    </dgm:pt>
    <dgm:pt modelId="{4E9C5E30-89B8-498B-B077-841CC15FE959}" type="pres">
      <dgm:prSet presAssocID="{55E6F5A9-C18B-4F43-BD86-A89FF2400515}" presName="parentText" presStyleLbl="node1" presStyleIdx="4" presStyleCnt="5">
        <dgm:presLayoutVars>
          <dgm:chMax val="1"/>
          <dgm:bulletEnabled val="1"/>
        </dgm:presLayoutVars>
      </dgm:prSet>
      <dgm:spPr>
        <a:xfrm>
          <a:off x="0" y="2444018"/>
          <a:ext cx="2966482" cy="581592"/>
        </a:xfrm>
        <a:prstGeom prst="roundRect">
          <a:avLst/>
        </a:prstGeom>
      </dgm:spPr>
    </dgm:pt>
    <dgm:pt modelId="{C1A6565F-6B66-4177-B714-6BF8ED9735F2}" type="pres">
      <dgm:prSet presAssocID="{55E6F5A9-C18B-4F43-BD86-A89FF2400515}" presName="descendantText" presStyleLbl="alignAccFollowNode1" presStyleIdx="4" presStyleCnt="5">
        <dgm:presLayoutVars>
          <dgm:bulletEnabled val="1"/>
        </dgm:presLayoutVars>
      </dgm:prSet>
      <dgm:spPr>
        <a:xfrm rot="5400000">
          <a:off x="5370719" y="97940"/>
          <a:ext cx="465273" cy="5273747"/>
        </a:xfrm>
        <a:prstGeom prst="round2SameRect">
          <a:avLst/>
        </a:prstGeom>
      </dgm:spPr>
    </dgm:pt>
  </dgm:ptLst>
  <dgm:cxnLst>
    <dgm:cxn modelId="{D5A78E09-8BBF-486A-93B8-E1055FFC35DD}" type="presOf" srcId="{9D4CC388-ECF5-4105-840A-958C0028D830}" destId="{779CC9CF-36E5-4DE0-8897-2573A6F34520}" srcOrd="0" destOrd="0" presId="urn:microsoft.com/office/officeart/2005/8/layout/vList5"/>
    <dgm:cxn modelId="{10DF820D-AD68-4E7D-96E7-63991C131F6D}" srcId="{DBA2FF75-A6C1-4078-8AE5-F7FBBA933133}" destId="{9D4CC388-ECF5-4105-840A-958C0028D830}" srcOrd="0" destOrd="0" parTransId="{8696FCF1-892A-4226-B6C5-198A20F7AB16}" sibTransId="{B60A0990-5043-47A4-9D3E-DF64A1FB2B81}"/>
    <dgm:cxn modelId="{FBF36814-23ED-49C2-92D6-A743E35DB467}" type="presOf" srcId="{33C3C132-9494-44D9-AAE8-DB4F333493A2}" destId="{C1A6565F-6B66-4177-B714-6BF8ED9735F2}" srcOrd="0" destOrd="0" presId="urn:microsoft.com/office/officeart/2005/8/layout/vList5"/>
    <dgm:cxn modelId="{A007EF17-0A30-41C2-917C-665BE9E80FA6}" type="presOf" srcId="{DBA2FF75-A6C1-4078-8AE5-F7FBBA933133}" destId="{F47F613A-361C-494E-80B1-A7D9864EC8D1}" srcOrd="0" destOrd="0" presId="urn:microsoft.com/office/officeart/2005/8/layout/vList5"/>
    <dgm:cxn modelId="{997F9F2C-1D96-4BC9-94B6-1955836888A5}" srcId="{DBA2FF75-A6C1-4078-8AE5-F7FBBA933133}" destId="{F5E03D20-B17F-4613-8FC6-12040BE6B12A}" srcOrd="1" destOrd="0" parTransId="{5BDD2381-E2BA-498D-92F2-0108D06A385A}" sibTransId="{6A74C855-66AA-459C-A5F6-29C13C29CEE8}"/>
    <dgm:cxn modelId="{1880BE2F-49B4-48E3-87B2-6B67B830153A}" type="presOf" srcId="{7A410FC2-9FF2-4A71-9050-BBD8DD5788F9}" destId="{801F2D18-D4C3-401A-96C7-BFD8231B416B}" srcOrd="0" destOrd="0" presId="urn:microsoft.com/office/officeart/2005/8/layout/vList5"/>
    <dgm:cxn modelId="{1079B132-5D62-400C-A9D2-CCFB207F84E9}" srcId="{17673758-FE9B-444B-B2EF-84BC2C623892}" destId="{A8678A12-CFA1-4A73-A19E-C588688F9244}" srcOrd="0" destOrd="0" parTransId="{75DF78F7-DC90-4A90-83CA-85D6C80C1F0F}" sibTransId="{B50A4B0C-FB77-4508-A748-FD77A5ACD977}"/>
    <dgm:cxn modelId="{B6161E40-1F25-4808-B6B6-5578F85E62E4}" srcId="{BCE6A6F5-5D28-48AE-957C-EA227EE48F4E}" destId="{17673758-FE9B-444B-B2EF-84BC2C623892}" srcOrd="2" destOrd="0" parTransId="{8AA97127-CC49-4681-8382-6EE83D7DD448}" sibTransId="{9684D408-C8D0-4D7F-A554-DF2D39C317B9}"/>
    <dgm:cxn modelId="{83DDFF40-3133-4F70-88EE-E860D7484E69}" srcId="{7A410FC2-9FF2-4A71-9050-BBD8DD5788F9}" destId="{88038DFD-C93C-441F-AAC0-60334A7BB63A}" srcOrd="0" destOrd="0" parTransId="{6D3C8C0A-C785-444A-9D50-B836B89432D9}" sibTransId="{8D5E5108-3096-44C7-AB83-ACC644BC4F12}"/>
    <dgm:cxn modelId="{72257B5F-9AB1-4ADB-B095-542B36F580E1}" srcId="{BCE6A6F5-5D28-48AE-957C-EA227EE48F4E}" destId="{7A410FC2-9FF2-4A71-9050-BBD8DD5788F9}" srcOrd="0" destOrd="0" parTransId="{E5192DBA-1282-4789-83C1-A114652B3D01}" sibTransId="{D84B9280-5EE6-4D2C-8EFD-BB2351204C4E}"/>
    <dgm:cxn modelId="{98614661-025F-4D93-BE1F-66C090C6366E}" type="presOf" srcId="{2F84272C-0715-47FD-BB09-06C4E362E37A}" destId="{28B54B7B-0D6C-48E4-B3B1-6CC7A2FCCC03}" srcOrd="0" destOrd="0" presId="urn:microsoft.com/office/officeart/2005/8/layout/vList5"/>
    <dgm:cxn modelId="{FC971164-1312-4F36-9016-E68767058139}" type="presOf" srcId="{BCE6A6F5-5D28-48AE-957C-EA227EE48F4E}" destId="{85E019E5-B3EB-428A-AF07-8E36BAD04FFE}" srcOrd="0" destOrd="0" presId="urn:microsoft.com/office/officeart/2005/8/layout/vList5"/>
    <dgm:cxn modelId="{24E63850-4003-448C-A9ED-A14C059BFC86}" srcId="{BCE6A6F5-5D28-48AE-957C-EA227EE48F4E}" destId="{DBA2FF75-A6C1-4078-8AE5-F7FBBA933133}" srcOrd="3" destOrd="0" parTransId="{D9DB1F1B-843F-402C-9AB7-F401B193752F}" sibTransId="{8D27CF93-09C5-4078-9363-3241321DD0D5}"/>
    <dgm:cxn modelId="{93D03688-8F4D-49F1-A080-3931457FA82B}" type="presOf" srcId="{B131F061-6BB1-4E7B-ACAF-E0D409F2865B}" destId="{D3C4B033-6AAC-42A4-AFCB-2ED0D249B3B2}" srcOrd="0" destOrd="0" presId="urn:microsoft.com/office/officeart/2005/8/layout/vList5"/>
    <dgm:cxn modelId="{E93DD78C-212B-4E95-A4D3-D9A2817705A5}" srcId="{BCE6A6F5-5D28-48AE-957C-EA227EE48F4E}" destId="{55E6F5A9-C18B-4F43-BD86-A89FF2400515}" srcOrd="4" destOrd="0" parTransId="{FF5CB173-4A28-4050-BFC5-B16FAE82F26D}" sibTransId="{B9A5538A-DF14-42B5-9D5E-B533D13FABC3}"/>
    <dgm:cxn modelId="{3C5FA098-67BA-459E-8562-FB39A676B27A}" srcId="{BCE6A6F5-5D28-48AE-957C-EA227EE48F4E}" destId="{B131F061-6BB1-4E7B-ACAF-E0D409F2865B}" srcOrd="1" destOrd="0" parTransId="{83005AB3-E457-4FA5-BD48-DA2C536C35DF}" sibTransId="{5DCBC904-6A1D-4EB9-97B2-46099583CBC6}"/>
    <dgm:cxn modelId="{FE70EC9F-EAF2-4F5C-9080-DFDE85B40D1B}" type="presOf" srcId="{88038DFD-C93C-441F-AAC0-60334A7BB63A}" destId="{1D258144-B7B5-436D-92D1-5966B367AF87}" srcOrd="0" destOrd="0" presId="urn:microsoft.com/office/officeart/2005/8/layout/vList5"/>
    <dgm:cxn modelId="{E2BB10A5-7B53-4330-B991-4EA7A8A12A3C}" type="presOf" srcId="{55E6F5A9-C18B-4F43-BD86-A89FF2400515}" destId="{4E9C5E30-89B8-498B-B077-841CC15FE959}" srcOrd="0" destOrd="0" presId="urn:microsoft.com/office/officeart/2005/8/layout/vList5"/>
    <dgm:cxn modelId="{01465BAD-64BE-44AC-93B3-90E0E7D45DB5}" type="presOf" srcId="{A8678A12-CFA1-4A73-A19E-C588688F9244}" destId="{EBFA96D8-2E61-4332-9D4F-7412905E6ED4}" srcOrd="0" destOrd="0" presId="urn:microsoft.com/office/officeart/2005/8/layout/vList5"/>
    <dgm:cxn modelId="{C66E4ACE-5A7D-4F9D-BA8F-B73B406CBD89}" type="presOf" srcId="{F5E03D20-B17F-4613-8FC6-12040BE6B12A}" destId="{779CC9CF-36E5-4DE0-8897-2573A6F34520}" srcOrd="0" destOrd="1" presId="urn:microsoft.com/office/officeart/2005/8/layout/vList5"/>
    <dgm:cxn modelId="{4028F4D5-A11A-42F1-9186-0FCDE2A7D6FE}" type="presOf" srcId="{17673758-FE9B-444B-B2EF-84BC2C623892}" destId="{2A0EF8E1-3EEC-4A1D-B1F6-721723BCA548}" srcOrd="0" destOrd="0" presId="urn:microsoft.com/office/officeart/2005/8/layout/vList5"/>
    <dgm:cxn modelId="{819718DF-7B60-495A-B3F7-4AEBEC405BE1}" srcId="{B131F061-6BB1-4E7B-ACAF-E0D409F2865B}" destId="{2F84272C-0715-47FD-BB09-06C4E362E37A}" srcOrd="0" destOrd="0" parTransId="{0EE3AA32-F317-46BD-9D44-B4770E7D8E8A}" sibTransId="{231F0753-9056-4D22-98F5-D82845A02673}"/>
    <dgm:cxn modelId="{D310F4ED-B87F-49F1-8965-B6C591A30918}" srcId="{55E6F5A9-C18B-4F43-BD86-A89FF2400515}" destId="{33C3C132-9494-44D9-AAE8-DB4F333493A2}" srcOrd="0" destOrd="0" parTransId="{CA51F160-4E5E-4BA0-B4BD-D9B00C3FBC90}" sibTransId="{A254AE2E-07F5-405F-B465-C58AEC2663D0}"/>
    <dgm:cxn modelId="{C0B13D06-9937-48A6-BCD3-70DCA6E20609}" type="presParOf" srcId="{85E019E5-B3EB-428A-AF07-8E36BAD04FFE}" destId="{A176C230-CA83-46AF-9338-DE55BCB61A59}" srcOrd="0" destOrd="0" presId="urn:microsoft.com/office/officeart/2005/8/layout/vList5"/>
    <dgm:cxn modelId="{9AC2DFA3-84C1-4997-9288-03B7BD4CBD87}" type="presParOf" srcId="{A176C230-CA83-46AF-9338-DE55BCB61A59}" destId="{801F2D18-D4C3-401A-96C7-BFD8231B416B}" srcOrd="0" destOrd="0" presId="urn:microsoft.com/office/officeart/2005/8/layout/vList5"/>
    <dgm:cxn modelId="{C6248CF1-808F-466D-898F-FB8429745719}" type="presParOf" srcId="{A176C230-CA83-46AF-9338-DE55BCB61A59}" destId="{1D258144-B7B5-436D-92D1-5966B367AF87}" srcOrd="1" destOrd="0" presId="urn:microsoft.com/office/officeart/2005/8/layout/vList5"/>
    <dgm:cxn modelId="{C6BE4B83-AFB3-4721-8E5B-9BC6A5A1B98C}" type="presParOf" srcId="{85E019E5-B3EB-428A-AF07-8E36BAD04FFE}" destId="{5A04F6E6-2237-4666-8FED-73599C2ECBBF}" srcOrd="1" destOrd="0" presId="urn:microsoft.com/office/officeart/2005/8/layout/vList5"/>
    <dgm:cxn modelId="{4AB2923A-5675-4AC9-BB2F-82C28BF76E80}" type="presParOf" srcId="{85E019E5-B3EB-428A-AF07-8E36BAD04FFE}" destId="{1BBDEBCE-1DB1-4B9E-A262-28CC69FFF183}" srcOrd="2" destOrd="0" presId="urn:microsoft.com/office/officeart/2005/8/layout/vList5"/>
    <dgm:cxn modelId="{98EB6AF1-5746-4F02-8252-8501AC711DE6}" type="presParOf" srcId="{1BBDEBCE-1DB1-4B9E-A262-28CC69FFF183}" destId="{D3C4B033-6AAC-42A4-AFCB-2ED0D249B3B2}" srcOrd="0" destOrd="0" presId="urn:microsoft.com/office/officeart/2005/8/layout/vList5"/>
    <dgm:cxn modelId="{08A33CA5-FB08-4D2D-92FA-5CB12D077DC0}" type="presParOf" srcId="{1BBDEBCE-1DB1-4B9E-A262-28CC69FFF183}" destId="{28B54B7B-0D6C-48E4-B3B1-6CC7A2FCCC03}" srcOrd="1" destOrd="0" presId="urn:microsoft.com/office/officeart/2005/8/layout/vList5"/>
    <dgm:cxn modelId="{C2B36E4E-7F84-49F6-BB51-7D9CF0F9B6BF}" type="presParOf" srcId="{85E019E5-B3EB-428A-AF07-8E36BAD04FFE}" destId="{B966B9CE-A35A-43FF-A680-16F8887D96D3}" srcOrd="3" destOrd="0" presId="urn:microsoft.com/office/officeart/2005/8/layout/vList5"/>
    <dgm:cxn modelId="{C273CFC6-D014-4D3D-82DB-3C969DF56D97}" type="presParOf" srcId="{85E019E5-B3EB-428A-AF07-8E36BAD04FFE}" destId="{4D1763B7-1D9F-44D2-B216-128A46F69FA2}" srcOrd="4" destOrd="0" presId="urn:microsoft.com/office/officeart/2005/8/layout/vList5"/>
    <dgm:cxn modelId="{C21214E5-207D-423B-9DC6-9E420B0103BF}" type="presParOf" srcId="{4D1763B7-1D9F-44D2-B216-128A46F69FA2}" destId="{2A0EF8E1-3EEC-4A1D-B1F6-721723BCA548}" srcOrd="0" destOrd="0" presId="urn:microsoft.com/office/officeart/2005/8/layout/vList5"/>
    <dgm:cxn modelId="{2BAA1F96-5C82-4C18-9B28-6DBABBEF1BBF}" type="presParOf" srcId="{4D1763B7-1D9F-44D2-B216-128A46F69FA2}" destId="{EBFA96D8-2E61-4332-9D4F-7412905E6ED4}" srcOrd="1" destOrd="0" presId="urn:microsoft.com/office/officeart/2005/8/layout/vList5"/>
    <dgm:cxn modelId="{B362787E-8465-4323-8B87-A0E9A4C1BE35}" type="presParOf" srcId="{85E019E5-B3EB-428A-AF07-8E36BAD04FFE}" destId="{09AE8AAB-5AB8-429B-BA87-507E4C476897}" srcOrd="5" destOrd="0" presId="urn:microsoft.com/office/officeart/2005/8/layout/vList5"/>
    <dgm:cxn modelId="{D5D90333-66AD-449F-8712-824B53A26910}" type="presParOf" srcId="{85E019E5-B3EB-428A-AF07-8E36BAD04FFE}" destId="{9135E115-DAAD-4BD0-9463-FBD0EFBF6069}" srcOrd="6" destOrd="0" presId="urn:microsoft.com/office/officeart/2005/8/layout/vList5"/>
    <dgm:cxn modelId="{FC0F225A-8E6E-4189-9488-A466CC7B0DE1}" type="presParOf" srcId="{9135E115-DAAD-4BD0-9463-FBD0EFBF6069}" destId="{F47F613A-361C-494E-80B1-A7D9864EC8D1}" srcOrd="0" destOrd="0" presId="urn:microsoft.com/office/officeart/2005/8/layout/vList5"/>
    <dgm:cxn modelId="{6E7BFD9F-BA7E-4398-915D-DFF4EBD96EEC}" type="presParOf" srcId="{9135E115-DAAD-4BD0-9463-FBD0EFBF6069}" destId="{779CC9CF-36E5-4DE0-8897-2573A6F34520}" srcOrd="1" destOrd="0" presId="urn:microsoft.com/office/officeart/2005/8/layout/vList5"/>
    <dgm:cxn modelId="{9A116E5B-1D40-46B7-991A-37BD9BD8D335}" type="presParOf" srcId="{85E019E5-B3EB-428A-AF07-8E36BAD04FFE}" destId="{2E2B7D44-06EF-4846-910F-6CF638D94EDD}" srcOrd="7" destOrd="0" presId="urn:microsoft.com/office/officeart/2005/8/layout/vList5"/>
    <dgm:cxn modelId="{34A1CFEC-768F-4B7D-B06E-B5C5C6B8B35F}" type="presParOf" srcId="{85E019E5-B3EB-428A-AF07-8E36BAD04FFE}" destId="{4E9A5CEA-F582-47D3-B184-7A88EB83FE1F}" srcOrd="8" destOrd="0" presId="urn:microsoft.com/office/officeart/2005/8/layout/vList5"/>
    <dgm:cxn modelId="{4DE45637-9F00-41F8-B137-26946B612146}" type="presParOf" srcId="{4E9A5CEA-F582-47D3-B184-7A88EB83FE1F}" destId="{4E9C5E30-89B8-498B-B077-841CC15FE959}" srcOrd="0" destOrd="0" presId="urn:microsoft.com/office/officeart/2005/8/layout/vList5"/>
    <dgm:cxn modelId="{379454C4-DA96-4B53-B9CA-3FCA827EF175}" type="presParOf" srcId="{4E9A5CEA-F582-47D3-B184-7A88EB83FE1F}" destId="{C1A6565F-6B66-4177-B714-6BF8ED9735F2}"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58144-B7B5-436D-92D1-5966B367AF87}">
      <dsp:nvSpPr>
        <dsp:cNvPr id="0" name=""/>
        <dsp:cNvSpPr/>
      </dsp:nvSpPr>
      <dsp:spPr>
        <a:xfrm rot="5400000">
          <a:off x="6268121" y="-275567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is-IS" sz="1600" b="1" kern="1200">
              <a:solidFill>
                <a:srgbClr val="003399"/>
              </a:solidFill>
              <a:latin typeface="Arial" panose="020B0604020202020204" pitchFamily="34" charset="0"/>
              <a:cs typeface="Arial" panose="020B0604020202020204" pitchFamily="34" charset="0"/>
            </a:rPr>
            <a:t>Sálfélagslegt áhættumat og áhættustjórnun</a:t>
          </a:r>
        </a:p>
      </dsp:txBody>
      <dsp:txXfrm rot="-5400000">
        <a:off x="3449249" y="87323"/>
        <a:ext cx="6107871" cy="445999"/>
      </dsp:txXfrm>
    </dsp:sp>
    <dsp:sp modelId="{801F2D18-D4C3-401A-96C7-BFD8231B416B}">
      <dsp:nvSpPr>
        <dsp:cNvPr id="0" name=""/>
        <dsp:cNvSpPr/>
      </dsp:nvSpPr>
      <dsp:spPr>
        <a:xfrm>
          <a:off x="0" y="1413"/>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is-IS" sz="1600" b="1" kern="1200" dirty="0">
              <a:solidFill>
                <a:srgbClr val="003399"/>
              </a:solidFill>
              <a:latin typeface="Arial" panose="020B0604020202020204" pitchFamily="34" charset="0"/>
              <a:ea typeface="Arial"/>
              <a:cs typeface="Arial" panose="020B0604020202020204" pitchFamily="34" charset="0"/>
            </a:rPr>
            <a:t>Megináhersla 1 </a:t>
          </a:r>
        </a:p>
        <a:p>
          <a:pPr marL="0" lvl="0" indent="0" algn="ctr" defTabSz="622300">
            <a:lnSpc>
              <a:spcPct val="90000"/>
            </a:lnSpc>
            <a:spcBef>
              <a:spcPct val="0"/>
            </a:spcBef>
            <a:spcAft>
              <a:spcPct val="35000"/>
            </a:spcAft>
            <a:buNone/>
          </a:pPr>
          <a:r>
            <a:rPr lang="is-IS" sz="1600" b="0" i="1" kern="1200" dirty="0">
              <a:solidFill>
                <a:srgbClr val="003399"/>
              </a:solidFill>
              <a:latin typeface="Arial" panose="020B0604020202020204" pitchFamily="34" charset="0"/>
              <a:ea typeface="Arial"/>
              <a:cs typeface="Arial" panose="020B0604020202020204" pitchFamily="34" charset="0"/>
            </a:rPr>
            <a:t>febrúar – maí 2027 </a:t>
          </a:r>
        </a:p>
      </dsp:txBody>
      <dsp:txXfrm>
        <a:off x="30159" y="31572"/>
        <a:ext cx="3388931" cy="557501"/>
      </dsp:txXfrm>
    </dsp:sp>
    <dsp:sp modelId="{28B54B7B-0D6C-48E4-B3B1-6CC7A2FCCC03}">
      <dsp:nvSpPr>
        <dsp:cNvPr id="0" name=""/>
        <dsp:cNvSpPr/>
      </dsp:nvSpPr>
      <dsp:spPr>
        <a:xfrm rot="5400000">
          <a:off x="6268121" y="-210696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is-IS" sz="1600" b="1" kern="1200">
              <a:solidFill>
                <a:srgbClr val="003399"/>
              </a:solidFill>
              <a:latin typeface="Arial" panose="020B0604020202020204" pitchFamily="34" charset="0"/>
              <a:ea typeface="Arial"/>
              <a:cs typeface="Arial" panose="020B0604020202020204" pitchFamily="34" charset="0"/>
            </a:rPr>
            <a:t>Áreitni, kynferðisleg áreitni og ofbeldi</a:t>
          </a:r>
        </a:p>
      </dsp:txBody>
      <dsp:txXfrm rot="-5400000">
        <a:off x="3449249" y="736033"/>
        <a:ext cx="6107871" cy="445999"/>
      </dsp:txXfrm>
    </dsp:sp>
    <dsp:sp modelId="{D3C4B033-6AAC-42A4-AFCB-2ED0D249B3B2}">
      <dsp:nvSpPr>
        <dsp:cNvPr id="0" name=""/>
        <dsp:cNvSpPr/>
      </dsp:nvSpPr>
      <dsp:spPr>
        <a:xfrm>
          <a:off x="0" y="650123"/>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is-IS" sz="1600" b="1" kern="1200" dirty="0">
              <a:solidFill>
                <a:srgbClr val="003399"/>
              </a:solidFill>
              <a:latin typeface="Arial" panose="020B0604020202020204" pitchFamily="34" charset="0"/>
              <a:cs typeface="Arial" panose="020B0604020202020204" pitchFamily="34" charset="0"/>
            </a:rPr>
            <a:t>Megináhersla 2</a:t>
          </a:r>
        </a:p>
        <a:p>
          <a:pPr marL="0" lvl="0" indent="0" algn="ctr" defTabSz="711200">
            <a:lnSpc>
              <a:spcPct val="90000"/>
            </a:lnSpc>
            <a:spcBef>
              <a:spcPct val="0"/>
            </a:spcBef>
            <a:spcAft>
              <a:spcPct val="35000"/>
            </a:spcAft>
            <a:buNone/>
          </a:pPr>
          <a:r>
            <a:rPr lang="is-IS" sz="1600" i="1" kern="1200" dirty="0">
              <a:solidFill>
                <a:srgbClr val="003399"/>
              </a:solidFill>
              <a:latin typeface="Arial" panose="020B0604020202020204" pitchFamily="34" charset="0"/>
              <a:ea typeface="Arial"/>
              <a:cs typeface="Arial" panose="020B0604020202020204" pitchFamily="34" charset="0"/>
            </a:rPr>
            <a:t>júní – september 2027 </a:t>
          </a:r>
        </a:p>
      </dsp:txBody>
      <dsp:txXfrm>
        <a:off x="30159" y="680282"/>
        <a:ext cx="3388931" cy="557501"/>
      </dsp:txXfrm>
    </dsp:sp>
    <dsp:sp modelId="{EBFA96D8-2E61-4332-9D4F-7412905E6ED4}">
      <dsp:nvSpPr>
        <dsp:cNvPr id="0" name=""/>
        <dsp:cNvSpPr/>
      </dsp:nvSpPr>
      <dsp:spPr>
        <a:xfrm rot="5400000">
          <a:off x="6268121" y="-145825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is-IS" sz="1600" b="1" kern="1200">
              <a:solidFill>
                <a:srgbClr val="003399"/>
              </a:solidFill>
              <a:latin typeface="Arial" panose="020B0604020202020204" pitchFamily="34" charset="0"/>
              <a:ea typeface="Arial"/>
              <a:cs typeface="Arial" panose="020B0604020202020204" pitchFamily="34" charset="0"/>
            </a:rPr>
            <a:t>Líkamlegir áhættuþættir og geðheilsa</a:t>
          </a:r>
        </a:p>
      </dsp:txBody>
      <dsp:txXfrm rot="-5400000">
        <a:off x="3449249" y="1384743"/>
        <a:ext cx="6107871" cy="445999"/>
      </dsp:txXfrm>
    </dsp:sp>
    <dsp:sp modelId="{2A0EF8E1-3EEC-4A1D-B1F6-721723BCA548}">
      <dsp:nvSpPr>
        <dsp:cNvPr id="0" name=""/>
        <dsp:cNvSpPr/>
      </dsp:nvSpPr>
      <dsp:spPr>
        <a:xfrm>
          <a:off x="0" y="129883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711200">
            <a:lnSpc>
              <a:spcPct val="90000"/>
            </a:lnSpc>
            <a:spcBef>
              <a:spcPct val="0"/>
            </a:spcBef>
            <a:spcAft>
              <a:spcPct val="35000"/>
            </a:spcAft>
            <a:buNone/>
          </a:pPr>
          <a:r>
            <a:rPr lang="is-IS" sz="1600" b="1" kern="1200" dirty="0">
              <a:solidFill>
                <a:srgbClr val="003399"/>
              </a:solidFill>
              <a:latin typeface="Arial" panose="020B0604020202020204" pitchFamily="34" charset="0"/>
              <a:ea typeface="Arial"/>
              <a:cs typeface="Arial" panose="020B0604020202020204" pitchFamily="34" charset="0"/>
            </a:rPr>
            <a:t>Meginaáhersla 3</a:t>
          </a:r>
        </a:p>
        <a:p>
          <a:pPr marL="0" lvl="0" indent="0" algn="ctr" defTabSz="711200">
            <a:lnSpc>
              <a:spcPct val="90000"/>
            </a:lnSpc>
            <a:spcBef>
              <a:spcPct val="0"/>
            </a:spcBef>
            <a:spcAft>
              <a:spcPct val="35000"/>
            </a:spcAft>
            <a:buNone/>
          </a:pPr>
          <a:r>
            <a:rPr lang="is-IS" sz="1600" i="1" kern="1200" dirty="0">
              <a:solidFill>
                <a:srgbClr val="003399"/>
              </a:solidFill>
              <a:latin typeface="Arial" panose="020B0604020202020204" pitchFamily="34" charset="0"/>
              <a:ea typeface="Arial"/>
              <a:cs typeface="Arial" panose="020B0604020202020204" pitchFamily="34" charset="0"/>
            </a:rPr>
            <a:t>október 2027 – janúar 2028 </a:t>
          </a:r>
        </a:p>
      </dsp:txBody>
      <dsp:txXfrm>
        <a:off x="30159" y="1328991"/>
        <a:ext cx="3388931" cy="557501"/>
      </dsp:txXfrm>
    </dsp:sp>
    <dsp:sp modelId="{779CC9CF-36E5-4DE0-8897-2573A6F34520}">
      <dsp:nvSpPr>
        <dsp:cNvPr id="0" name=""/>
        <dsp:cNvSpPr/>
      </dsp:nvSpPr>
      <dsp:spPr>
        <a:xfrm rot="5400000">
          <a:off x="6268121" y="-80954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is-IS" sz="1600" b="1" kern="1200" dirty="0">
              <a:solidFill>
                <a:srgbClr val="003399"/>
              </a:solidFill>
              <a:latin typeface="Arial" panose="020B0604020202020204" pitchFamily="34" charset="0"/>
              <a:cs typeface="Arial" panose="020B0604020202020204" pitchFamily="34" charset="0"/>
            </a:rPr>
            <a:t>Sálfélagslegir áhættuþættir í heilbrigðis- og</a:t>
          </a:r>
        </a:p>
        <a:p>
          <a:pPr marL="171450" lvl="1" indent="-171450" algn="l" defTabSz="711200">
            <a:lnSpc>
              <a:spcPct val="90000"/>
            </a:lnSpc>
            <a:spcBef>
              <a:spcPct val="0"/>
            </a:spcBef>
            <a:spcAft>
              <a:spcPct val="15000"/>
            </a:spcAft>
            <a:buFont typeface="Symbol" panose="05050102010706020507" pitchFamily="18" charset="2"/>
            <a:buNone/>
          </a:pPr>
          <a:r>
            <a:rPr lang="is-IS" sz="1600" b="1" kern="1200" dirty="0">
              <a:solidFill>
                <a:srgbClr val="003399"/>
              </a:solidFill>
              <a:latin typeface="Arial" panose="020B0604020202020204" pitchFamily="34" charset="0"/>
              <a:cs typeface="Arial" panose="020B0604020202020204" pitchFamily="34" charset="0"/>
            </a:rPr>
            <a:t>félagsþjónustu</a:t>
          </a:r>
        </a:p>
      </dsp:txBody>
      <dsp:txXfrm rot="-5400000">
        <a:off x="3449249" y="2033453"/>
        <a:ext cx="6107871" cy="445999"/>
      </dsp:txXfrm>
    </dsp:sp>
    <dsp:sp modelId="{F47F613A-361C-494E-80B1-A7D9864EC8D1}">
      <dsp:nvSpPr>
        <dsp:cNvPr id="0" name=""/>
        <dsp:cNvSpPr/>
      </dsp:nvSpPr>
      <dsp:spPr>
        <a:xfrm>
          <a:off x="0" y="1947542"/>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is-IS" sz="1600" b="1" kern="1200" dirty="0">
              <a:solidFill>
                <a:srgbClr val="003399"/>
              </a:solidFill>
              <a:latin typeface="Arial" panose="020B0604020202020204" pitchFamily="34" charset="0"/>
              <a:cs typeface="Arial" panose="020B0604020202020204" pitchFamily="34" charset="0"/>
            </a:rPr>
            <a:t>Megináhersla 4</a:t>
          </a:r>
        </a:p>
        <a:p>
          <a:pPr marL="0" lvl="0" indent="0" algn="ctr" defTabSz="711200">
            <a:lnSpc>
              <a:spcPct val="90000"/>
            </a:lnSpc>
            <a:spcBef>
              <a:spcPct val="0"/>
            </a:spcBef>
            <a:spcAft>
              <a:spcPct val="35000"/>
            </a:spcAft>
            <a:buNone/>
          </a:pPr>
          <a:r>
            <a:rPr lang="is-IS" sz="1600" i="1" kern="1200" dirty="0">
              <a:solidFill>
                <a:srgbClr val="003399"/>
              </a:solidFill>
              <a:latin typeface="Arial" panose="020B0604020202020204" pitchFamily="34" charset="0"/>
              <a:ea typeface="Arial"/>
              <a:cs typeface="Arial" panose="020B0604020202020204" pitchFamily="34" charset="0"/>
            </a:rPr>
            <a:t>febrúar – maí 2028 </a:t>
          </a:r>
        </a:p>
      </dsp:txBody>
      <dsp:txXfrm>
        <a:off x="30159" y="1977701"/>
        <a:ext cx="3388931" cy="557501"/>
      </dsp:txXfrm>
    </dsp:sp>
    <dsp:sp modelId="{C1A6565F-6B66-4177-B714-6BF8ED9735F2}">
      <dsp:nvSpPr>
        <dsp:cNvPr id="0" name=""/>
        <dsp:cNvSpPr/>
      </dsp:nvSpPr>
      <dsp:spPr>
        <a:xfrm rot="5400000">
          <a:off x="6268121" y="-16083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Symbol" panose="05050102010706020507" pitchFamily="18" charset="2"/>
            <a:buNone/>
          </a:pPr>
          <a:r>
            <a:rPr lang="is-IS" sz="1600" b="1" kern="1200">
              <a:solidFill>
                <a:srgbClr val="003399"/>
              </a:solidFill>
              <a:latin typeface="Arial" panose="020B0604020202020204" pitchFamily="34" charset="0"/>
              <a:ea typeface="Arial"/>
              <a:cs typeface="Arial" panose="020B0604020202020204" pitchFamily="34" charset="0"/>
            </a:rPr>
            <a:t>Stuðningur við geðheilsu á vinnustað</a:t>
          </a:r>
        </a:p>
      </dsp:txBody>
      <dsp:txXfrm rot="-5400000">
        <a:off x="3449249" y="2682163"/>
        <a:ext cx="6107871" cy="445999"/>
      </dsp:txXfrm>
    </dsp:sp>
    <dsp:sp modelId="{4E9C5E30-89B8-498B-B077-841CC15FE959}">
      <dsp:nvSpPr>
        <dsp:cNvPr id="0" name=""/>
        <dsp:cNvSpPr/>
      </dsp:nvSpPr>
      <dsp:spPr>
        <a:xfrm>
          <a:off x="0" y="259625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is-IS" sz="1600" b="1" kern="1200" dirty="0">
              <a:solidFill>
                <a:srgbClr val="003399"/>
              </a:solidFill>
              <a:latin typeface="Arial" panose="020B0604020202020204" pitchFamily="34" charset="0"/>
              <a:ea typeface="Arial"/>
              <a:cs typeface="Arial" panose="020B0604020202020204" pitchFamily="34" charset="0"/>
            </a:rPr>
            <a:t>Megináhersla 5</a:t>
          </a:r>
        </a:p>
        <a:p>
          <a:pPr marL="0" lvl="0" indent="0" algn="ctr" defTabSz="622300">
            <a:lnSpc>
              <a:spcPct val="90000"/>
            </a:lnSpc>
            <a:spcBef>
              <a:spcPct val="0"/>
            </a:spcBef>
            <a:spcAft>
              <a:spcPct val="35000"/>
            </a:spcAft>
            <a:buNone/>
          </a:pPr>
          <a:r>
            <a:rPr lang="is-IS" sz="1600" b="0" i="1" kern="1200" dirty="0">
              <a:solidFill>
                <a:srgbClr val="003399"/>
              </a:solidFill>
              <a:latin typeface="Arial" panose="020B0604020202020204" pitchFamily="34" charset="0"/>
              <a:ea typeface="Arial"/>
              <a:cs typeface="Arial" panose="020B0604020202020204" pitchFamily="34" charset="0"/>
            </a:rPr>
            <a:t>júní – september 2028</a:t>
          </a:r>
        </a:p>
      </dsp:txBody>
      <dsp:txXfrm>
        <a:off x="30159" y="2626411"/>
        <a:ext cx="3388931" cy="55750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F9F2819D-CBE5-49E0-BF8D-F36FEF812A0C}" type="datetimeFigureOut">
              <a:rPr lang="en-GB" smtClean="0"/>
              <a:t>07/09/2026</a:t>
            </a:fld>
            <a:endParaRPr lang="en-GB"/>
          </a:p>
        </p:txBody>
      </p:sp>
      <p:sp>
        <p:nvSpPr>
          <p:cNvPr id="4" name="Slide Image Placeholder 3"/>
          <p:cNvSpPr>
            <a:spLocks noGrp="1" noRot="1" noChangeAspect="1"/>
          </p:cNvSpPr>
          <p:nvPr>
            <p:ph type="sldImg" idx="2"/>
          </p:nvPr>
        </p:nvSpPr>
        <p:spPr>
          <a:xfrm>
            <a:off x="438150" y="1233488"/>
            <a:ext cx="5921375" cy="333216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377317"/>
            <a:ext cx="2945659" cy="49534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377317"/>
            <a:ext cx="2945659" cy="495347"/>
          </a:xfrm>
          <a:prstGeom prst="rect">
            <a:avLst/>
          </a:prstGeom>
        </p:spPr>
        <p:txBody>
          <a:bodyPr vert="horz" lIns="91440" tIns="45720" rIns="91440" bIns="45720" rtlCol="0" anchor="b"/>
          <a:lstStyle>
            <a:lvl1pPr algn="r">
              <a:defRPr sz="1200"/>
            </a:lvl1pPr>
          </a:lstStyle>
          <a:p>
            <a:fld id="{EDBBB53E-E968-4B04-87EF-C96293204690}" type="slidenum">
              <a:rPr lang="en-GB" smtClean="0"/>
              <a:t>‹#›</a:t>
            </a:fld>
            <a:endParaRPr lang="en-GB"/>
          </a:p>
        </p:txBody>
      </p:sp>
    </p:spTree>
    <p:extLst>
      <p:ext uri="{BB962C8B-B14F-4D97-AF65-F5344CB8AC3E}">
        <p14:creationId xmlns:p14="http://schemas.microsoft.com/office/powerpoint/2010/main" val="4258753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commission.europa.eu/strategy-and-policy/priorities-2019-2024/promoting-our-european-way-life/european-health-union/comprehensive-approach-mental-health_en"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uropa.eu/eurobarometer/surveys/detail/3032"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en/facts-and-figures/osh-pulse/climate-digital-chang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osha.europa.eu/en/safety-and-health-legislation/eu-strategic-framework-health-and-safety-work-2021-2027"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healthy-workplaces.osha.europa.eu/en" TargetMode="External"/><Relationship Id="rId4" Type="http://schemas.openxmlformats.org/officeDocument/2006/relationships/hyperlink" Target="https://health.ec.europa.eu/publications/comprehensive-approach-mental-health_en"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osha.europa.eu/sites/default/files/documents/OSH-pulse-2025-climate-digital-change_EN.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europa.eu/eurobarometer/surveys/detail/3032"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a:t>
            </a:fld>
            <a:endParaRPr lang="en-GB"/>
          </a:p>
        </p:txBody>
      </p:sp>
    </p:spTree>
    <p:extLst>
      <p:ext uri="{BB962C8B-B14F-4D97-AF65-F5344CB8AC3E}">
        <p14:creationId xmlns:p14="http://schemas.microsoft.com/office/powerpoint/2010/main" val="2222388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is-IS" sz="1200" b="1" dirty="0">
                <a:solidFill>
                  <a:schemeClr val="tx1"/>
                </a:solidFill>
                <a:effectLst/>
                <a:latin typeface="+mn-lt"/>
                <a:ea typeface="+mn-lt"/>
                <a:cs typeface="+mn-cs"/>
              </a:rPr>
              <a:t>Tvíþætt áhrif vinnu á geðheilsu</a:t>
            </a:r>
          </a:p>
          <a:p>
            <a:endParaRPr lang="en-GB" sz="1200" kern="1200" dirty="0">
              <a:solidFill>
                <a:schemeClr val="tx1"/>
              </a:solidFill>
              <a:effectLst/>
              <a:latin typeface="+mn-lt"/>
              <a:ea typeface="+mn-ea"/>
              <a:cs typeface="+mn-cs"/>
            </a:endParaRPr>
          </a:p>
          <a:p>
            <a:r>
              <a:rPr lang="is-IS" sz="1200" dirty="0">
                <a:solidFill>
                  <a:schemeClr val="tx1"/>
                </a:solidFill>
                <a:effectLst/>
                <a:latin typeface="+mn-lt"/>
                <a:ea typeface="+mn-lt"/>
                <a:cs typeface="+mn-cs"/>
              </a:rPr>
              <a:t>Vinna getur haft jákvæð áhrif á geðheilsu með því að veita tilgang, skipulag og félagsleg samskipti. </a:t>
            </a:r>
          </a:p>
          <a:p>
            <a:r>
              <a:rPr lang="is-IS" sz="1200" dirty="0">
                <a:solidFill>
                  <a:schemeClr val="tx1"/>
                </a:solidFill>
                <a:effectLst/>
                <a:latin typeface="+mn-lt"/>
                <a:ea typeface="+mn-lt"/>
                <a:cs typeface="+mn-cs"/>
              </a:rPr>
              <a:t>Þetta á þó aðeins við þegar vinnan er vel skipulögð og vinnuumhverfið styðjandi. </a:t>
            </a:r>
          </a:p>
          <a:p>
            <a:endParaRPr lang="en-US" sz="1200" b="0" i="0" kern="1200" dirty="0">
              <a:solidFill>
                <a:schemeClr val="tx1"/>
              </a:solidFill>
              <a:effectLst/>
              <a:latin typeface="+mn-lt"/>
              <a:ea typeface="+mn-ea"/>
              <a:cs typeface="+mn-cs"/>
            </a:endParaRPr>
          </a:p>
          <a:p>
            <a:r>
              <a:rPr lang="is-IS" sz="1200" b="1" i="0" dirty="0">
                <a:solidFill>
                  <a:schemeClr val="tx1"/>
                </a:solidFill>
                <a:effectLst/>
                <a:latin typeface="+mn-lt"/>
                <a:ea typeface="+mn-lt"/>
                <a:cs typeface="+mn-cs"/>
              </a:rPr>
              <a:t>Sálfélagslegir áhættuþættir </a:t>
            </a:r>
            <a:r>
              <a:rPr lang="is-IS" sz="1200" i="0" dirty="0">
                <a:solidFill>
                  <a:schemeClr val="tx1"/>
                </a:solidFill>
                <a:effectLst/>
                <a:latin typeface="+mn-lt"/>
                <a:ea typeface="+mn-lt"/>
                <a:cs typeface="+mn-cs"/>
              </a:rPr>
              <a:t>geta fljótt snúið þessum jákvæðu áhrifum við. Þeir geta meðal annars verið:</a:t>
            </a:r>
            <a:r>
              <a:rPr lang="is-IS" sz="1200" b="0" i="0" dirty="0">
                <a:solidFill>
                  <a:schemeClr val="tx1"/>
                </a:solidFill>
                <a:effectLst/>
                <a:latin typeface="+mn-lt"/>
                <a:ea typeface="+mn-lt"/>
                <a:cs typeface="+mn-cs"/>
              </a:rPr>
              <a:t>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is-IS" sz="1200" b="0" i="0" dirty="0">
                <a:solidFill>
                  <a:schemeClr val="tx1"/>
                </a:solidFill>
                <a:effectLst/>
                <a:latin typeface="+mn-lt"/>
                <a:ea typeface="+mn-lt"/>
                <a:cs typeface="+mn-cs"/>
              </a:rPr>
              <a:t>mikið vinnuálag og tímapressa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is-IS" sz="1200" b="0" i="0" dirty="0">
                <a:solidFill>
                  <a:schemeClr val="tx1"/>
                </a:solidFill>
                <a:effectLst/>
                <a:latin typeface="+mn-lt"/>
                <a:ea typeface="+mn-lt"/>
                <a:cs typeface="+mn-cs"/>
              </a:rPr>
              <a:t>óhentugt fyrirkomulag vinnu (langur vinnutími, skilafrestir)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is-IS" sz="1200" b="0" i="0" dirty="0">
                <a:solidFill>
                  <a:schemeClr val="tx1"/>
                </a:solidFill>
                <a:effectLst/>
                <a:latin typeface="+mn-lt"/>
                <a:ea typeface="+mn-lt"/>
                <a:cs typeface="+mn-cs"/>
              </a:rPr>
              <a:t>óskýr hlutverk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is-IS" sz="1200" b="0" i="0" dirty="0">
                <a:solidFill>
                  <a:schemeClr val="tx1"/>
                </a:solidFill>
                <a:effectLst/>
                <a:latin typeface="+mn-lt"/>
                <a:ea typeface="+mn-lt"/>
                <a:cs typeface="+mn-cs"/>
              </a:rPr>
              <a:t>léleg samskipti og veikburða forysta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is-IS" sz="1200" b="0" i="0" dirty="0">
                <a:solidFill>
                  <a:schemeClr val="tx1"/>
                </a:solidFill>
                <a:effectLst/>
                <a:latin typeface="+mn-lt"/>
                <a:ea typeface="+mn-lt"/>
                <a:cs typeface="+mn-cs"/>
              </a:rPr>
              <a:t>skortur á stuðningi frá stjórnendum eða samstarfsfólki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is-IS" sz="1200" b="0" i="0" dirty="0">
                <a:solidFill>
                  <a:schemeClr val="tx1"/>
                </a:solidFill>
                <a:effectLst/>
                <a:latin typeface="+mn-lt"/>
                <a:ea typeface="+mn-lt"/>
                <a:cs typeface="+mn-cs"/>
              </a:rPr>
              <a:t>áreiti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is-IS" sz="1200" b="0" i="0" dirty="0">
                <a:solidFill>
                  <a:schemeClr val="tx1"/>
                </a:solidFill>
                <a:effectLst/>
                <a:latin typeface="+mn-lt"/>
                <a:ea typeface="+mn-lt"/>
                <a:cs typeface="+mn-cs"/>
              </a:rPr>
              <a:t>kynferðisleg áreitni</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is-IS" sz="1200" b="0" i="0" dirty="0">
                <a:solidFill>
                  <a:schemeClr val="tx1"/>
                </a:solidFill>
                <a:effectLst/>
                <a:latin typeface="+mn-lt"/>
                <a:ea typeface="+mn-lt"/>
                <a:cs typeface="+mn-cs"/>
              </a:rPr>
              <a:t>ofbeldi af hálfu þriðja aðila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is-IS" sz="1200" b="0" i="0" dirty="0">
                <a:solidFill>
                  <a:schemeClr val="tx1"/>
                </a:solidFill>
                <a:effectLst/>
                <a:latin typeface="+mn-lt"/>
                <a:ea typeface="+mn-lt"/>
                <a:cs typeface="+mn-cs"/>
              </a:rPr>
              <a:t>óöryggi í starfi og lítil viðurkenning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is-IS" sz="1200" b="0" i="0" dirty="0">
                <a:solidFill>
                  <a:schemeClr val="tx1"/>
                </a:solidFill>
                <a:effectLst/>
                <a:latin typeface="+mn-lt"/>
                <a:ea typeface="+mn-lt"/>
                <a:cs typeface="+mn-cs"/>
              </a:rPr>
              <a:t>ójafnvægi milli vinnu og einkalífs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is-IS" sz="1200" b="0" i="0" dirty="0">
                <a:solidFill>
                  <a:schemeClr val="tx1"/>
                </a:solidFill>
                <a:effectLst/>
                <a:latin typeface="+mn-lt"/>
                <a:ea typeface="+mn-lt"/>
                <a:cs typeface="+mn-cs"/>
              </a:rPr>
              <a:t>einangrun</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is-IS" sz="1200" dirty="0">
                <a:solidFill>
                  <a:schemeClr val="tx1"/>
                </a:solidFill>
                <a:effectLst/>
                <a:latin typeface="+mn-lt"/>
                <a:ea typeface="+mn-lt"/>
                <a:cs typeface="+mn-cs"/>
              </a:rPr>
              <a:t>skortur á þátttöku í ákvarðanatöku</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is-IS" sz="1200" dirty="0">
                <a:solidFill>
                  <a:schemeClr val="tx1"/>
                </a:solidFill>
                <a:effectLst/>
                <a:latin typeface="+mn-lt"/>
                <a:ea typeface="+mn-lt"/>
                <a:cs typeface="+mn-cs"/>
              </a:rPr>
              <a:t>skortur á sjálfstæði og áhrifum á hvernig vinnan er unnin</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is-IS" sz="1200" dirty="0">
                <a:solidFill>
                  <a:schemeClr val="tx1"/>
                </a:solidFill>
                <a:effectLst/>
                <a:latin typeface="+mn-lt"/>
                <a:ea typeface="+mn-lt"/>
                <a:cs typeface="+mn-cs"/>
              </a:rPr>
              <a:t>ófullnægjandi upplýsingagjöf um breytingar á vinnustaðnum</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is-IS" sz="1200" dirty="0">
                <a:solidFill>
                  <a:schemeClr val="tx1"/>
                </a:solidFill>
                <a:effectLst/>
                <a:latin typeface="+mn-lt"/>
                <a:ea typeface="+mn-lt"/>
                <a:cs typeface="+mn-cs"/>
              </a:rPr>
              <a:t>tilfinningalegar kröfur þegar tekist er á við erfiða viðskiptavini, sjúklinga, nemendur eða kúnna</a:t>
            </a:r>
          </a:p>
          <a:p>
            <a:pPr fontAlgn="t"/>
            <a:endParaRPr lang="en-US" sz="1200" b="0" i="0" kern="1200" dirty="0">
              <a:solidFill>
                <a:schemeClr val="tx1"/>
              </a:solidFill>
              <a:effectLst/>
              <a:latin typeface="+mn-lt"/>
              <a:ea typeface="+mn-ea"/>
              <a:cs typeface="+mn-cs"/>
            </a:endParaRPr>
          </a:p>
          <a:p>
            <a:pPr fontAlgn="t"/>
            <a:r>
              <a:rPr lang="is-IS" sz="1200" b="1" i="0" dirty="0">
                <a:solidFill>
                  <a:schemeClr val="tx1"/>
                </a:solidFill>
                <a:effectLst/>
                <a:latin typeface="+mn-lt"/>
                <a:ea typeface="+mn-lt"/>
                <a:cs typeface="+mn-cs"/>
              </a:rPr>
              <a:t>Ef þessar áhættur eru ekki greindar og brugðist við þeim með markvissum og kerfisbundnum hætti geta þær haft verulega neikvæð áhrif á velferð starfsfólks.</a:t>
            </a:r>
            <a:r>
              <a:rPr lang="is-IS" sz="1200" b="0" i="0" dirty="0">
                <a:solidFill>
                  <a:schemeClr val="tx1"/>
                </a:solidFill>
                <a:effectLst/>
                <a:latin typeface="+mn-lt"/>
                <a:ea typeface="+mn-lt"/>
                <a:cs typeface="+mn-cs"/>
              </a:rPr>
              <a:t> Þetta getur leitt til kulnunar, kvíða, þunglyndis og annarra heilsufarsvandamála. </a:t>
            </a:r>
          </a:p>
          <a:p>
            <a:endParaRPr lang="en-GB" sz="1200" kern="1200" dirty="0">
              <a:solidFill>
                <a:schemeClr val="tx1"/>
              </a:solidFill>
              <a:effectLst/>
              <a:latin typeface="+mn-lt"/>
              <a:ea typeface="+mn-ea"/>
              <a:cs typeface="+mn-cs"/>
            </a:endParaRPr>
          </a:p>
          <a:p>
            <a:r>
              <a:rPr lang="is-IS" sz="1200" b="1" dirty="0">
                <a:solidFill>
                  <a:schemeClr val="tx1"/>
                </a:solidFill>
                <a:effectLst/>
                <a:latin typeface="+mn-lt"/>
                <a:ea typeface="+mn-lt"/>
                <a:cs typeface="+mn-cs"/>
              </a:rPr>
              <a:t>Gott sálfélagslegt vinnuumhverfi er öllum til hagsbóta</a:t>
            </a:r>
            <a:r>
              <a:rPr lang="is-IS" sz="1200" dirty="0">
                <a:solidFill>
                  <a:schemeClr val="tx1"/>
                </a:solidFill>
                <a:effectLst/>
                <a:latin typeface="+mn-lt"/>
                <a:ea typeface="+mn-lt"/>
                <a:cs typeface="+mn-cs"/>
              </a:rPr>
              <a:t>. Starfsfólk finnur fyrir öryggi, er metið að verðleikum og hefur getu til að takast á við kröfur starfsins. Vinnuveitendur njóta góðs af áhugasamara, afkastameira og tryggara starfsfólki. Samfélagið nýtur góðs af minni kostnaði vegna heilbrigðismála, færri veikindafjarvistum og örorkubótum og sterkari samfélögum.</a:t>
            </a:r>
          </a:p>
          <a:p>
            <a:endParaRPr lang="en-GB" sz="1200" kern="1200" dirty="0">
              <a:solidFill>
                <a:schemeClr val="tx1"/>
              </a:solidFill>
              <a:effectLst/>
              <a:latin typeface="+mn-lt"/>
              <a:ea typeface="+mn-ea"/>
              <a:cs typeface="+mn-cs"/>
            </a:endParaRPr>
          </a:p>
          <a:p>
            <a:pPr fontAlgn="t"/>
            <a:r>
              <a:rPr lang="is-IS" sz="1200" b="0" i="0" dirty="0">
                <a:solidFill>
                  <a:schemeClr val="tx1"/>
                </a:solidFill>
                <a:effectLst/>
                <a:latin typeface="+mn-lt"/>
                <a:ea typeface="+mn-lt"/>
                <a:cs typeface="+mn-cs"/>
              </a:rPr>
              <a:t>Frá </a:t>
            </a:r>
            <a:r>
              <a:rPr lang="is-IS" sz="1200" b="1" i="0" dirty="0">
                <a:solidFill>
                  <a:schemeClr val="tx1"/>
                </a:solidFill>
                <a:effectLst/>
                <a:latin typeface="+mn-lt"/>
                <a:ea typeface="+mn-lt"/>
                <a:cs typeface="+mn-cs"/>
              </a:rPr>
              <a:t>sjónarhóli vinnuverndar er því nauðsynlegt að leggja áherslu á forvarnir og markvissa áhættustjórnun til að tryggja að vinna hafi áfram jákvæð áhrif á geðheilsu</a:t>
            </a:r>
            <a:r>
              <a:rPr lang="is-IS" sz="1200" b="0" i="0" dirty="0">
                <a:solidFill>
                  <a:schemeClr val="tx1"/>
                </a:solidFill>
                <a:effectLst/>
                <a:latin typeface="+mn-lt"/>
                <a:ea typeface="+mn-lt"/>
                <a:cs typeface="+mn-cs"/>
              </a:rPr>
              <a:t> fremur en að verða skaðlegur þáttur.</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a:t>
            </a:fld>
            <a:endParaRPr lang="en-GB"/>
          </a:p>
        </p:txBody>
      </p:sp>
    </p:spTree>
    <p:extLst>
      <p:ext uri="{BB962C8B-B14F-4D97-AF65-F5344CB8AC3E}">
        <p14:creationId xmlns:p14="http://schemas.microsoft.com/office/powerpoint/2010/main" val="2735100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Wingdings" panose="05000000000000000000" pitchFamily="2" charset="2"/>
              <a:buNone/>
            </a:pPr>
            <a:r>
              <a:rPr lang="is-IS" b="1"/>
              <a:t>Geðheilsa er órjúfanlegur hluti af heilsu okkar. </a:t>
            </a:r>
            <a:r>
              <a:rPr lang="is-IS"/>
              <a:t>Hún felur í sér ástand vellíðunar þar sem einstaklingar geta nýtt hæfileika sína, tekist á við daglegt álag og lagt sitt af mörkum til samfélagsins. </a:t>
            </a:r>
          </a:p>
          <a:p>
            <a:pPr marL="0" indent="0">
              <a:buFont typeface="Wingdings" panose="05000000000000000000" pitchFamily="2" charset="2"/>
              <a:buNone/>
            </a:pPr>
            <a:endParaRPr lang="en-US" b="1" dirty="0"/>
          </a:p>
          <a:p>
            <a:pPr marL="0" indent="0">
              <a:buFont typeface="Wingdings" panose="05000000000000000000" pitchFamily="2" charset="2"/>
              <a:buNone/>
            </a:pPr>
            <a:r>
              <a:rPr lang="is-IS" b="1"/>
              <a:t>Geðheilsa er forsenda afkastamikils hagkerfis og samfélags án aðgreiningar.</a:t>
            </a:r>
            <a:r>
              <a:rPr lang="is-IS"/>
              <a:t> </a:t>
            </a:r>
            <a:r>
              <a:rPr lang="is-IS" b="0"/>
              <a:t>Hún snertir ekki aðeins einstaklinga eða fjölskyldur heldur samfélagið í heild</a:t>
            </a:r>
            <a:r>
              <a:rPr lang="is-IS" b="1"/>
              <a:t>.</a:t>
            </a:r>
          </a:p>
          <a:p>
            <a:pPr marL="0" indent="0">
              <a:buFont typeface="Wingdings" panose="05000000000000000000" pitchFamily="2" charset="2"/>
              <a:buNone/>
            </a:pPr>
            <a:endParaRPr lang="en-US" dirty="0"/>
          </a:p>
          <a:p>
            <a:pPr marL="0" indent="0">
              <a:buFont typeface="Wingdings" panose="05000000000000000000" pitchFamily="2" charset="2"/>
              <a:buNone/>
            </a:pPr>
            <a:r>
              <a:rPr lang="is-IS" b="1"/>
              <a:t>Geðheilsa og geðræn vandamál ráðast ekki eingöngu af einstaklingnum sjálfum heldur mótast einnig af persónulegum og ytri þáttum.</a:t>
            </a:r>
            <a:r>
              <a:rPr lang="is-IS"/>
              <a:t> Hún endurspeglar stöðu samfélagsins, efnahagslífsins og umhverfisins og mótast jafnframt af þeim aðstæðum sem umlykja okkur. </a:t>
            </a:r>
            <a:r>
              <a:rPr lang="is-IS" b="1"/>
              <a:t>Heimild:</a:t>
            </a:r>
            <a:r>
              <a:rPr lang="is-IS"/>
              <a:t> https://health.ec.europa.eu/document/download/cef45b6d-a871-44d5-9d62-3cecc47eda89_en?filename=com_2023_298_1_act_en.pdf. </a:t>
            </a:r>
          </a:p>
          <a:p>
            <a:pPr marL="0" indent="0">
              <a:buFont typeface="Wingdings" panose="05000000000000000000" pitchFamily="2" charset="2"/>
              <a:buNone/>
            </a:pPr>
            <a:endParaRPr lang="en-US" dirty="0"/>
          </a:p>
          <a:p>
            <a:pPr lvl="0"/>
            <a:r>
              <a:rPr lang="is-IS" sz="1200">
                <a:solidFill>
                  <a:schemeClr val="tx1"/>
                </a:solidFill>
                <a:effectLst/>
                <a:latin typeface="+mn-lt"/>
                <a:ea typeface="+mn-lt"/>
                <a:cs typeface="+mn-cs"/>
              </a:rPr>
              <a:t>Almennar tölur sýna að </a:t>
            </a:r>
            <a:r>
              <a:rPr lang="is-IS" sz="1200" b="1">
                <a:solidFill>
                  <a:schemeClr val="tx1"/>
                </a:solidFill>
                <a:effectLst/>
                <a:latin typeface="+mn-lt"/>
                <a:ea typeface="+mn-lt"/>
                <a:cs typeface="+mn-cs"/>
              </a:rPr>
              <a:t>eftir COVID-19</a:t>
            </a:r>
            <a:r>
              <a:rPr lang="is-IS" sz="1200">
                <a:solidFill>
                  <a:schemeClr val="tx1"/>
                </a:solidFill>
                <a:effectLst/>
                <a:latin typeface="+mn-lt"/>
                <a:ea typeface="+mn-lt"/>
                <a:cs typeface="+mn-cs"/>
              </a:rPr>
              <a:t> hefur hlutfall fólks sem segist hafa upplifað </a:t>
            </a:r>
            <a:r>
              <a:rPr lang="is-IS" sz="1200" b="1">
                <a:solidFill>
                  <a:schemeClr val="tx1"/>
                </a:solidFill>
                <a:effectLst/>
                <a:latin typeface="+mn-lt"/>
                <a:ea typeface="+mn-lt"/>
                <a:cs typeface="+mn-cs"/>
              </a:rPr>
              <a:t>vandamál tengd geðheilsu á síðustu 12 mánuðum aukist í 46%</a:t>
            </a:r>
            <a:r>
              <a:rPr lang="is-IS" sz="1200">
                <a:solidFill>
                  <a:schemeClr val="tx1"/>
                </a:solidFill>
                <a:effectLst/>
                <a:latin typeface="+mn-lt"/>
                <a:ea typeface="+mn-lt"/>
                <a:cs typeface="+mn-cs"/>
              </a:rPr>
              <a:t> (samanborið við einn af hverjum sex einstaklingum fyrir COVID-19). Þá segja 62% íbúa ESB að nýlegir atburðir í heiminum (svo sem loftslagsbreytingar, innrás Rússlands í Úkraínu og aðrir atburðir) hafi haft áhrif á geðheilsu þeirra að einhverju eða miklu leyti. </a:t>
            </a:r>
            <a:r>
              <a:rPr lang="is-IS" sz="1200" u="sng">
                <a:solidFill>
                  <a:schemeClr val="tx1"/>
                </a:solidFill>
                <a:effectLst/>
                <a:latin typeface="+mn-lt"/>
                <a:ea typeface="+mn-lt"/>
                <a:cs typeface="+mn-cs"/>
                <a:hlinkClick r:id="rId3"/>
              </a:rPr>
              <a:t>Heildstæð nálgun framkvæmdastjórnarinnar á sviði geðheilsu (2023)</a:t>
            </a:r>
            <a:r>
              <a:rPr lang="is-IS" sz="1200" u="none">
                <a:solidFill>
                  <a:schemeClr val="tx1"/>
                </a:solidFill>
                <a:effectLst/>
                <a:latin typeface="+mn-lt"/>
                <a:ea typeface="+mn-lt"/>
                <a:cs typeface="+mn-cs"/>
              </a:rPr>
              <a:t> og</a:t>
            </a:r>
            <a:r>
              <a:rPr lang="is-IS" sz="1200">
                <a:solidFill>
                  <a:schemeClr val="tx1"/>
                </a:solidFill>
                <a:effectLst/>
                <a:latin typeface="+mn-lt"/>
                <a:ea typeface="+mn-lt"/>
                <a:cs typeface="+mn-cs"/>
              </a:rPr>
              <a:t> </a:t>
            </a:r>
            <a:r>
              <a:rPr lang="is-IS" sz="1200" u="sng">
                <a:solidFill>
                  <a:schemeClr val="tx1"/>
                </a:solidFill>
                <a:effectLst/>
                <a:latin typeface="+mn-lt"/>
                <a:ea typeface="+mn-lt"/>
                <a:cs typeface="+mn-cs"/>
                <a:hlinkClick r:id="rId4"/>
              </a:rPr>
              <a:t>https://europa.eu/eurobarometer/surveys/detail/3032</a:t>
            </a:r>
            <a:r>
              <a:rPr lang="is-IS" sz="1200">
                <a:solidFill>
                  <a:schemeClr val="tx1"/>
                </a:solidFill>
                <a:effectLst/>
                <a:latin typeface="+mn-lt"/>
                <a:ea typeface="+mn-lt"/>
                <a:cs typeface="+mn-cs"/>
              </a:rPr>
              <a:t> </a:t>
            </a:r>
          </a:p>
          <a:p>
            <a:pPr marL="0" indent="0">
              <a:buFont typeface="Wingdings" panose="05000000000000000000" pitchFamily="2" charset="2"/>
              <a:buNone/>
            </a:pPr>
            <a:endParaRPr lang="en-US" dirty="0"/>
          </a:p>
          <a:p>
            <a:pPr fontAlgn="t"/>
            <a:r>
              <a:rPr lang="is-IS" sz="1200" b="0" i="0">
                <a:solidFill>
                  <a:schemeClr val="tx1"/>
                </a:solidFill>
                <a:effectLst/>
                <a:latin typeface="+mn-lt"/>
                <a:ea typeface="+mn-lt"/>
                <a:cs typeface="+mn-cs"/>
              </a:rPr>
              <a:t>Einstaklingsbundin þjáning sem og fjárhagsleg byrði er veruleg. </a:t>
            </a:r>
            <a:r>
              <a:rPr lang="is-IS" sz="1200" b="1" i="0">
                <a:solidFill>
                  <a:schemeClr val="tx1"/>
                </a:solidFill>
                <a:effectLst/>
                <a:latin typeface="+mn-lt"/>
                <a:ea typeface="+mn-lt"/>
                <a:cs typeface="+mn-cs"/>
              </a:rPr>
              <a:t>Geðræn vandamál eru talin valda um 76 milljörðum evra í árlegum heilbrigðiskostnaði innan ESB – um 6% af heildarútgjöldum til heilbrigðismála. </a:t>
            </a:r>
            <a:r>
              <a:rPr lang="is-IS" sz="1200" b="0" i="0">
                <a:solidFill>
                  <a:schemeClr val="tx1"/>
                </a:solidFill>
                <a:effectLst/>
                <a:latin typeface="+mn-lt"/>
                <a:ea typeface="+mn-lt"/>
                <a:cs typeface="+mn-cs"/>
              </a:rPr>
              <a:t>Stór hluti þessa kostnaðar stafar af því að geðraskanir gera líkamlega kvilla oft verri, sem leiðir til flóknari og kostnaðarsamari meðferðar/meðferða.</a:t>
            </a:r>
          </a:p>
          <a:p>
            <a:pPr fontAlgn="t"/>
            <a:endParaRPr lang="en-US" sz="1200" b="1" i="0" kern="1200" dirty="0">
              <a:solidFill>
                <a:schemeClr val="tx1"/>
              </a:solidFill>
              <a:effectLst/>
              <a:latin typeface="+mn-lt"/>
              <a:ea typeface="+mn-ea"/>
              <a:cs typeface="+mn-cs"/>
            </a:endParaRPr>
          </a:p>
          <a:p>
            <a:pPr fontAlgn="t"/>
            <a:r>
              <a:rPr lang="is-IS" sz="1200" b="1" i="0">
                <a:solidFill>
                  <a:schemeClr val="tx1"/>
                </a:solidFill>
                <a:effectLst/>
                <a:latin typeface="+mn-lt"/>
                <a:ea typeface="+mn-lt"/>
                <a:cs typeface="+mn-cs"/>
              </a:rPr>
              <a:t>Áhrifin á vinnumarkaðinn eru veruleg. Gert er ráð fyrir að slæm geðheilsa muni draga úr vergri landsframleiðslu </a:t>
            </a:r>
            <a:r>
              <a:rPr lang="is-IS" sz="1200" b="0" i="0">
                <a:solidFill>
                  <a:schemeClr val="tx1"/>
                </a:solidFill>
                <a:effectLst/>
                <a:latin typeface="+mn-lt"/>
                <a:ea typeface="+mn-lt"/>
                <a:cs typeface="+mn-cs"/>
              </a:rPr>
              <a:t>(GDP) </a:t>
            </a:r>
            <a:r>
              <a:rPr lang="is-IS" sz="1200" b="1" i="0">
                <a:solidFill>
                  <a:schemeClr val="tx1"/>
                </a:solidFill>
                <a:effectLst/>
                <a:latin typeface="+mn-lt"/>
                <a:ea typeface="+mn-lt"/>
                <a:cs typeface="+mn-cs"/>
              </a:rPr>
              <a:t>um að meðaltali 1,7% á ári á tímabilinu 2025–2050</a:t>
            </a:r>
            <a:r>
              <a:rPr lang="is-IS" sz="1200" b="0" i="0">
                <a:solidFill>
                  <a:schemeClr val="tx1"/>
                </a:solidFill>
                <a:effectLst/>
                <a:latin typeface="+mn-lt"/>
                <a:ea typeface="+mn-lt"/>
                <a:cs typeface="+mn-cs"/>
              </a:rPr>
              <a:t>. Með öðrum orðum gæti verg landsframleiðsla á hverju ári verið 1,7% hærri ef skert geðheilsa væri ekki til staðar. Þetta efnahagslega tap stafar að mestu leyti af minni Þetta efnahagslega tap stafar að mestu af minni þátttöku á vinnumarkaði, auknum fjarvistum og viðveruhyggju – þegar starfsfólk er við vinnu en getur ekki nýtt fulla starfsgetu sína. https://www.oecd.org/en/publications/the-economic-case-for-preventing-mental-ill-health_16668f16-en.html </a:t>
            </a:r>
          </a:p>
          <a:p>
            <a:pPr fontAlgn="t"/>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4</a:t>
            </a:fld>
            <a:endParaRPr lang="en-GB"/>
          </a:p>
        </p:txBody>
      </p:sp>
    </p:spTree>
    <p:extLst>
      <p:ext uri="{BB962C8B-B14F-4D97-AF65-F5344CB8AC3E}">
        <p14:creationId xmlns:p14="http://schemas.microsoft.com/office/powerpoint/2010/main" val="278754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is-IS" b="0"/>
              <a:t>Samkvæmt </a:t>
            </a:r>
            <a:r>
              <a:rPr lang="is-IS" b="0" u="sng"/>
              <a:t>könnuninni Vinnuverndarpúls 2025 </a:t>
            </a:r>
            <a:r>
              <a:rPr lang="is-IS" b="0"/>
              <a:t>segjast fleiri </a:t>
            </a:r>
            <a:r>
              <a:rPr lang="is-IS" b="1"/>
              <a:t>en fjórir af hverjum tíu starfsmönnum í ESB (44%)</a:t>
            </a:r>
            <a:r>
              <a:rPr lang="is-IS" b="0"/>
              <a:t> búa við mikið álag vegna tímapressu eða of mikils vinnuálags</a:t>
            </a:r>
            <a:r>
              <a:rPr lang="is-IS" b="0" u="none">
                <a:solidFill>
                  <a:srgbClr val="92D050"/>
                </a:solidFill>
              </a:rPr>
              <a:t> </a:t>
            </a:r>
            <a:r>
              <a:rPr lang="is-IS">
                <a:hlinkClick r:id="rId3"/>
              </a:rPr>
              <a:t>https://osha.europa.eu/en/facts-and-figures/osh-pulse/climate-digital-change</a:t>
            </a:r>
            <a:r>
              <a:rPr lang="is-IS"/>
              <a:t>.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is-IS"/>
              <a:t>Margir starfsmenn segja að störf þeirra hafi neikvæð áhrif á heilsu þeirra:</a:t>
            </a:r>
          </a:p>
          <a:p>
            <a:pPr marL="628650" lvl="1" indent="-171450">
              <a:buFont typeface="Arial" panose="020B0604020202020204" pitchFamily="34" charset="0"/>
              <a:buChar char="•"/>
            </a:pPr>
            <a:r>
              <a:rPr lang="is-IS">
                <a:solidFill>
                  <a:schemeClr val="tx2"/>
                </a:solidFill>
              </a:rPr>
              <a:t>37% starfsfólks finnur fyrir almennri þreytu, </a:t>
            </a:r>
          </a:p>
          <a:p>
            <a:pPr marL="628650" lvl="1" indent="-171450">
              <a:buFont typeface="Arial" panose="020B0604020202020204" pitchFamily="34" charset="0"/>
              <a:buChar char="•"/>
            </a:pPr>
            <a:r>
              <a:rPr lang="is-IS">
                <a:solidFill>
                  <a:schemeClr val="tx2"/>
                </a:solidFill>
              </a:rPr>
              <a:t>29% starfsfólks í ESB glímir við streitu, þunglyndi eða kvíða</a:t>
            </a:r>
            <a:r>
              <a:rPr lang="is-IS"/>
              <a:t>.</a:t>
            </a:r>
          </a:p>
          <a:p>
            <a:pPr marL="0" indent="0">
              <a:buFont typeface="Arial" panose="020B0604020202020204" pitchFamily="34" charset="0"/>
              <a:buNone/>
            </a:pPr>
            <a:endParaRPr lang="en-US" u="none" dirty="0"/>
          </a:p>
          <a:p>
            <a:pPr marL="171450" indent="-171450">
              <a:buFont typeface="Arial" panose="020B0604020202020204" pitchFamily="34" charset="0"/>
              <a:buChar char="•"/>
            </a:pPr>
            <a:r>
              <a:rPr lang="is-IS"/>
              <a:t>44% starfsfólks segist búa við mikla tímapressu eða of mikið vinnuálag. Þetta er mjög mismunandi milli aðildarríkja ESB.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is-IS"/>
              <a:t>Útsetning fyrir sálfélagslegum áhættuþáttum á vinnustað getur haft ýmsar afleiðingar, þar á meðal kvíða, þunglyndi, kulnun og fleira. </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is-IS"/>
              <a:t>Auk einstaklingsbundinna þjáninga verða fyrirtæki einnig fyrir verulegum áhrifum vegna fjarveru vegna veikinda, skertrar vinnugetu þrátt fyrir viðveru og starfsmannaveltu.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5</a:t>
            </a:fld>
            <a:endParaRPr lang="en-GB"/>
          </a:p>
        </p:txBody>
      </p:sp>
    </p:spTree>
    <p:extLst>
      <p:ext uri="{BB962C8B-B14F-4D97-AF65-F5344CB8AC3E}">
        <p14:creationId xmlns:p14="http://schemas.microsoft.com/office/powerpoint/2010/main" val="4101327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is-IS"/>
              <a:t>Gögnin sýna </a:t>
            </a:r>
            <a:r>
              <a:rPr lang="is-IS" b="1"/>
              <a:t>samanburð á því hvernig fyrirtæki og starfsfólk upplifa nokkra sálfélagslega áhættuþætti á vinnustað</a:t>
            </a:r>
            <a:r>
              <a:rPr lang="is-IS"/>
              <a:t>, þar á meðal tímapressu, ófullnægjandi samskipti og samstarf og þátttöku starfsfólks.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6</a:t>
            </a:fld>
            <a:endParaRPr lang="en-GB"/>
          </a:p>
        </p:txBody>
      </p:sp>
    </p:spTree>
    <p:extLst>
      <p:ext uri="{BB962C8B-B14F-4D97-AF65-F5344CB8AC3E}">
        <p14:creationId xmlns:p14="http://schemas.microsoft.com/office/powerpoint/2010/main" val="1315742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is-IS"/>
              <a:t>Súluritið sýnir þróun sálfélagslegra áhættuþátta á vinnustöðum árin 2019 og 2024. Þessir áhættuþættir eru meðal annars: </a:t>
            </a:r>
          </a:p>
          <a:p>
            <a:pPr marL="171450" indent="-171450">
              <a:buFont typeface="Arial" panose="020B0604020202020204" pitchFamily="34" charset="0"/>
              <a:buChar char="•"/>
            </a:pPr>
            <a:r>
              <a:rPr lang="is-IS"/>
              <a:t>að þurfa að takast á við erfiða viðskiptavini, sjúklinga og nemendur o.s.frv.</a:t>
            </a:r>
          </a:p>
          <a:p>
            <a:pPr marL="171450" indent="-171450">
              <a:buFont typeface="Arial" panose="020B0604020202020204" pitchFamily="34" charset="0"/>
              <a:buChar char="•"/>
            </a:pPr>
            <a:r>
              <a:rPr lang="is-IS"/>
              <a:t>tímapressa</a:t>
            </a:r>
          </a:p>
          <a:p>
            <a:pPr marL="171450" indent="-171450">
              <a:buFont typeface="Arial" panose="020B0604020202020204" pitchFamily="34" charset="0"/>
              <a:buChar char="•"/>
            </a:pPr>
            <a:r>
              <a:rPr lang="is-IS"/>
              <a:t>léleg samskipti eða samstarf innan fyrirtækisins </a:t>
            </a:r>
          </a:p>
          <a:p>
            <a:pPr marL="171450" indent="-171450">
              <a:buFont typeface="Arial" panose="020B0604020202020204" pitchFamily="34" charset="0"/>
              <a:buChar char="•"/>
            </a:pPr>
            <a:r>
              <a:rPr lang="is-IS"/>
              <a:t>langur eða óreglulegur vinnutími</a:t>
            </a:r>
          </a:p>
          <a:p>
            <a:pPr marL="171450" indent="-171450">
              <a:buFont typeface="Arial" panose="020B0604020202020204" pitchFamily="34" charset="0"/>
              <a:buChar char="•"/>
            </a:pPr>
            <a:r>
              <a:rPr lang="is-IS"/>
              <a:t>ótti við að missa vinnuna. </a:t>
            </a:r>
          </a:p>
          <a:p>
            <a:pPr marL="0" indent="0">
              <a:buFont typeface="Arial" panose="020B0604020202020204" pitchFamily="34" charset="0"/>
              <a:buNone/>
            </a:pPr>
            <a:r>
              <a:rPr lang="is-IS" b="1"/>
              <a:t>Heimild</a:t>
            </a:r>
            <a:r>
              <a:rPr lang="is-IS"/>
              <a:t>: </a:t>
            </a:r>
            <a:r>
              <a:rPr lang="is-IS" sz="1200">
                <a:solidFill>
                  <a:schemeClr val="tx1"/>
                </a:solidFill>
                <a:effectLst/>
                <a:latin typeface="+mn-lt"/>
                <a:ea typeface="+mn-lt"/>
                <a:cs typeface="+mn-cs"/>
              </a:rPr>
              <a:t>ESENER 2024 - úrtak: starfsstöðvar í ESB-27</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7</a:t>
            </a:fld>
            <a:endParaRPr lang="en-GB"/>
          </a:p>
        </p:txBody>
      </p:sp>
    </p:spTree>
    <p:extLst>
      <p:ext uri="{BB962C8B-B14F-4D97-AF65-F5344CB8AC3E}">
        <p14:creationId xmlns:p14="http://schemas.microsoft.com/office/powerpoint/2010/main" val="15112638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is-IS" b="1"/>
              <a:t>Herferðin styður við víðtækara markmið ESB</a:t>
            </a:r>
            <a:r>
              <a:rPr lang="is-IS"/>
              <a:t> um að efla öfluga forvarnarmenningu og stuðla að betri geðheilsu á vinnustöðum: </a:t>
            </a:r>
          </a:p>
          <a:p>
            <a:pPr marL="171450" indent="-171450">
              <a:buFont typeface="Arial" panose="020B0604020202020204" pitchFamily="34" charset="0"/>
              <a:buChar char="•"/>
            </a:pPr>
            <a:r>
              <a:rPr lang="is-IS" b="0" u="sng">
                <a:hlinkClick r:id="rId3"/>
              </a:rPr>
              <a:t>Stefnumörkun ESB um vinnuvernd 2021–2027</a:t>
            </a:r>
            <a:r>
              <a:rPr lang="is-IS" b="0" u="sng"/>
              <a:t>;</a:t>
            </a:r>
          </a:p>
          <a:p>
            <a:pPr marL="171450" indent="-171450">
              <a:buFont typeface="Arial" panose="020B0604020202020204" pitchFamily="34" charset="0"/>
              <a:buChar char="•"/>
            </a:pPr>
            <a:r>
              <a:rPr lang="is-IS" b="0" u="sng"/>
              <a:t>Heildstæð nálgun framkvæmdastjórnar Evrópusambandsins á geðheilsu</a:t>
            </a:r>
            <a:r>
              <a:rPr lang="is-IS" b="0">
                <a:hlinkClick r:id="rId4"/>
              </a:rPr>
              <a:t> </a:t>
            </a:r>
          </a:p>
          <a:p>
            <a:endParaRPr lang="en-GB" dirty="0"/>
          </a:p>
          <a:p>
            <a:r>
              <a:rPr lang="is-IS" sz="1200" b="1">
                <a:solidFill>
                  <a:schemeClr val="tx1"/>
                </a:solidFill>
                <a:effectLst/>
                <a:latin typeface="+mn-lt"/>
                <a:ea typeface="+mn-lt"/>
                <a:cs typeface="+mn-cs"/>
              </a:rPr>
              <a:t>Hvað gengur herferðin út á? </a:t>
            </a:r>
          </a:p>
          <a:p>
            <a:r>
              <a:rPr lang="is-IS" sz="1200">
                <a:solidFill>
                  <a:schemeClr val="tx1"/>
                </a:solidFill>
                <a:effectLst/>
                <a:latin typeface="+mn-lt"/>
                <a:ea typeface="+mn-lt"/>
                <a:cs typeface="+mn-cs"/>
              </a:rPr>
              <a:t>Herferðin </a:t>
            </a:r>
            <a:r>
              <a:rPr lang="is-IS" sz="1200" u="sng">
                <a:solidFill>
                  <a:schemeClr val="tx1"/>
                </a:solidFill>
                <a:effectLst/>
                <a:latin typeface="+mn-lt"/>
                <a:ea typeface="+mn-lt"/>
                <a:cs typeface="+mn-cs"/>
                <a:hlinkClick r:id="rId5"/>
              </a:rPr>
              <a:t> Heilbrigðir vinnustaðir</a:t>
            </a:r>
            <a:r>
              <a:rPr lang="is-IS" sz="1200">
                <a:solidFill>
                  <a:schemeClr val="tx1"/>
                </a:solidFill>
                <a:effectLst/>
                <a:latin typeface="+mn-lt"/>
                <a:ea typeface="+mn-lt"/>
                <a:cs typeface="+mn-cs"/>
              </a:rPr>
              <a:t> 2026–2028 miðar að því að vekja athygli á því hvernig gott vinnuumhverfi getur haft jákvæð áhrif á geðheilsu og vellíðan.</a:t>
            </a:r>
          </a:p>
          <a:p>
            <a:r>
              <a:rPr lang="is-IS" sz="1200">
                <a:solidFill>
                  <a:schemeClr val="tx1"/>
                </a:solidFill>
                <a:effectLst/>
                <a:latin typeface="+mn-lt"/>
                <a:ea typeface="+mn-lt"/>
                <a:cs typeface="+mn-cs"/>
              </a:rPr>
              <a:t> </a:t>
            </a:r>
          </a:p>
          <a:p>
            <a:r>
              <a:rPr lang="is-IS" sz="1200">
                <a:solidFill>
                  <a:schemeClr val="tx1"/>
                </a:solidFill>
                <a:effectLst/>
                <a:latin typeface="+mn-lt"/>
                <a:ea typeface="+mn-lt"/>
                <a:cs typeface="+mn-cs"/>
              </a:rPr>
              <a:t>Sérstök markmið eru meðal annars að:</a:t>
            </a:r>
          </a:p>
          <a:p>
            <a:pPr marL="171450" lvl="0" indent="-171450">
              <a:buFont typeface="Arial" panose="020B0604020202020204" pitchFamily="34" charset="0"/>
              <a:buChar char="•"/>
            </a:pPr>
            <a:r>
              <a:rPr lang="is-IS" sz="1200" b="1">
                <a:solidFill>
                  <a:schemeClr val="tx1"/>
                </a:solidFill>
                <a:effectLst/>
                <a:latin typeface="+mn-lt"/>
                <a:ea typeface="+mn-lt"/>
                <a:cs typeface="+mn-cs"/>
              </a:rPr>
              <a:t>stuðla að forvörnum gegn sálfélagslegum áhættuþáttum </a:t>
            </a:r>
            <a:r>
              <a:rPr lang="is-IS" sz="1200">
                <a:solidFill>
                  <a:schemeClr val="tx1"/>
                </a:solidFill>
                <a:effectLst/>
                <a:latin typeface="+mn-lt"/>
                <a:ea typeface="+mn-lt"/>
                <a:cs typeface="+mn-cs"/>
              </a:rPr>
              <a:t>með viðeigandi verklagi við áhættumat og áhættustjórnun </a:t>
            </a:r>
          </a:p>
          <a:p>
            <a:pPr marL="171450" lvl="0" indent="-171450">
              <a:buFont typeface="Arial" panose="020B0604020202020204" pitchFamily="34" charset="0"/>
              <a:buChar char="•"/>
            </a:pPr>
            <a:r>
              <a:rPr lang="is-IS" sz="1200" b="1">
                <a:solidFill>
                  <a:schemeClr val="tx1"/>
                </a:solidFill>
                <a:effectLst/>
                <a:latin typeface="+mn-lt"/>
                <a:ea typeface="+mn-lt"/>
                <a:cs typeface="+mn-cs"/>
              </a:rPr>
              <a:t>ná til allra atvinnugreina</a:t>
            </a:r>
            <a:r>
              <a:rPr lang="is-IS" sz="1200">
                <a:solidFill>
                  <a:schemeClr val="tx1"/>
                </a:solidFill>
                <a:effectLst/>
                <a:latin typeface="+mn-lt"/>
                <a:ea typeface="+mn-lt"/>
                <a:cs typeface="+mn-cs"/>
              </a:rPr>
              <a:t>, með áherslu á þær þar sem sálfélagslegir áhættuþættir eru útbreiddir og þær þar sem þeir kunna að vera minna áberandi </a:t>
            </a:r>
          </a:p>
          <a:p>
            <a:pPr marL="171450" lvl="0" indent="-171450">
              <a:buFont typeface="Arial" panose="020B0604020202020204" pitchFamily="34" charset="0"/>
              <a:buChar char="•"/>
            </a:pPr>
            <a:r>
              <a:rPr lang="is-IS" sz="1200" b="1">
                <a:solidFill>
                  <a:schemeClr val="tx1"/>
                </a:solidFill>
                <a:effectLst/>
                <a:latin typeface="+mn-lt"/>
                <a:ea typeface="+mn-lt"/>
                <a:cs typeface="+mn-cs"/>
              </a:rPr>
              <a:t>hvetja til samstarfs</a:t>
            </a:r>
            <a:r>
              <a:rPr lang="is-IS" sz="1200">
                <a:solidFill>
                  <a:schemeClr val="tx1"/>
                </a:solidFill>
                <a:effectLst/>
                <a:latin typeface="+mn-lt"/>
                <a:ea typeface="+mn-lt"/>
                <a:cs typeface="+mn-cs"/>
              </a:rPr>
              <a:t> milli atvinnurekenda, stjórnenda, yfirmanna, starfsfólks og fulltrúa þess;</a:t>
            </a:r>
          </a:p>
          <a:p>
            <a:pPr marL="171450" lvl="0" indent="-171450">
              <a:buFont typeface="Arial" panose="020B0604020202020204" pitchFamily="34" charset="0"/>
              <a:buChar char="•"/>
            </a:pPr>
            <a:r>
              <a:rPr lang="is-IS" sz="1200" b="1">
                <a:solidFill>
                  <a:schemeClr val="tx1"/>
                </a:solidFill>
                <a:effectLst/>
                <a:latin typeface="+mn-lt"/>
                <a:ea typeface="+mn-lt"/>
                <a:cs typeface="+mn-cs"/>
              </a:rPr>
              <a:t>leiða saman tengslanet samstarfsaðila </a:t>
            </a:r>
            <a:r>
              <a:rPr lang="is-IS" sz="1200">
                <a:solidFill>
                  <a:schemeClr val="tx1"/>
                </a:solidFill>
                <a:effectLst/>
                <a:latin typeface="+mn-lt"/>
                <a:ea typeface="+mn-lt"/>
                <a:cs typeface="+mn-cs"/>
              </a:rPr>
              <a:t>til að miðla upplýsingum og góðum starfsvenjum um forvarnir gegn sálfélagslegum áhættuþáttum</a:t>
            </a:r>
          </a:p>
          <a:p>
            <a:pPr marL="171450" lvl="0" indent="-171450">
              <a:buFont typeface="Arial" panose="020B0604020202020204" pitchFamily="34" charset="0"/>
              <a:buChar char="•"/>
            </a:pPr>
            <a:r>
              <a:rPr lang="is-IS" sz="1200">
                <a:solidFill>
                  <a:schemeClr val="tx1"/>
                </a:solidFill>
                <a:effectLst/>
                <a:latin typeface="+mn-lt"/>
                <a:ea typeface="+mn-lt"/>
                <a:cs typeface="+mn-cs"/>
              </a:rPr>
              <a:t>stuðla </a:t>
            </a:r>
            <a:r>
              <a:rPr lang="is-IS" sz="1200" b="1">
                <a:solidFill>
                  <a:schemeClr val="tx1"/>
                </a:solidFill>
                <a:effectLst/>
                <a:latin typeface="+mn-lt"/>
                <a:ea typeface="+mn-lt"/>
                <a:cs typeface="+mn-cs"/>
              </a:rPr>
              <a:t>að heildstæðri nálgun</a:t>
            </a:r>
            <a:r>
              <a:rPr lang="is-IS" sz="1200">
                <a:solidFill>
                  <a:schemeClr val="tx1"/>
                </a:solidFill>
                <a:effectLst/>
                <a:latin typeface="+mn-lt"/>
                <a:ea typeface="+mn-lt"/>
                <a:cs typeface="+mn-cs"/>
              </a:rPr>
              <a:t> sem tekur tillit til </a:t>
            </a:r>
            <a:r>
              <a:rPr lang="is-IS" sz="1200" b="1">
                <a:solidFill>
                  <a:schemeClr val="tx1"/>
                </a:solidFill>
                <a:effectLst/>
                <a:latin typeface="+mn-lt"/>
                <a:ea typeface="+mn-lt"/>
                <a:cs typeface="+mn-cs"/>
              </a:rPr>
              <a:t>tengsla milli líkamlegra og sálfélagslegra áhættuþátta og heilsu starfsfólks</a:t>
            </a:r>
          </a:p>
          <a:p>
            <a:pPr marL="171450" lvl="0" indent="-171450">
              <a:buFont typeface="Arial" panose="020B0604020202020204" pitchFamily="34" charset="0"/>
              <a:buChar char="•"/>
            </a:pPr>
            <a:r>
              <a:rPr lang="is-IS" sz="1200">
                <a:solidFill>
                  <a:schemeClr val="tx1"/>
                </a:solidFill>
                <a:effectLst/>
                <a:latin typeface="+mn-lt"/>
                <a:ea typeface="+mn-lt"/>
                <a:cs typeface="+mn-cs"/>
              </a:rPr>
              <a:t>leggja áherslu á mikilvægi </a:t>
            </a:r>
            <a:r>
              <a:rPr lang="is-IS" sz="1200" b="1">
                <a:solidFill>
                  <a:schemeClr val="tx1"/>
                </a:solidFill>
                <a:effectLst/>
                <a:latin typeface="+mn-lt"/>
                <a:ea typeface="+mn-lt"/>
                <a:cs typeface="+mn-cs"/>
              </a:rPr>
              <a:t>stuðnings, góðra samskipta, góðs skipulags vinnu</a:t>
            </a:r>
            <a:r>
              <a:rPr lang="is-IS" sz="1200">
                <a:solidFill>
                  <a:schemeClr val="tx1"/>
                </a:solidFill>
                <a:effectLst/>
                <a:latin typeface="+mn-lt"/>
                <a:ea typeface="+mn-lt"/>
                <a:cs typeface="+mn-cs"/>
              </a:rPr>
              <a:t> og jákvæðs félagslegs andrúmslofts til að skapa heilbrigt vinnuumhverfi</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8</a:t>
            </a:fld>
            <a:endParaRPr lang="en-GB"/>
          </a:p>
        </p:txBody>
      </p:sp>
    </p:spTree>
    <p:extLst>
      <p:ext uri="{BB962C8B-B14F-4D97-AF65-F5344CB8AC3E}">
        <p14:creationId xmlns:p14="http://schemas.microsoft.com/office/powerpoint/2010/main" val="1012208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9</a:t>
            </a:fld>
            <a:endParaRPr lang="en-GB"/>
          </a:p>
        </p:txBody>
      </p:sp>
    </p:spTree>
    <p:extLst>
      <p:ext uri="{BB962C8B-B14F-4D97-AF65-F5344CB8AC3E}">
        <p14:creationId xmlns:p14="http://schemas.microsoft.com/office/powerpoint/2010/main" val="3951791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is-IS" sz="1200" b="0" dirty="0">
                <a:solidFill>
                  <a:schemeClr val="tx1"/>
                </a:solidFill>
                <a:effectLst/>
                <a:latin typeface="+mn-lt"/>
                <a:ea typeface="+mn-lt"/>
                <a:cs typeface="+mn-cs"/>
              </a:rPr>
              <a:t>Árangursríkasta leiðin til að bregðast við sálfélagslegri áhættu á vinnustað </a:t>
            </a:r>
            <a:r>
              <a:rPr lang="is-IS" sz="1200" b="1" dirty="0">
                <a:solidFill>
                  <a:schemeClr val="tx1"/>
                </a:solidFill>
                <a:effectLst/>
                <a:latin typeface="+mn-lt"/>
                <a:ea typeface="+mn-lt"/>
                <a:cs typeface="+mn-cs"/>
              </a:rPr>
              <a:t>er að samþætta áhættumat og áhættustjórnun vegna sálfélagslegra þátta inn í almennt vinnuverndarstarf </a:t>
            </a:r>
            <a:r>
              <a:rPr lang="is-IS" sz="1200" b="0" dirty="0">
                <a:solidFill>
                  <a:schemeClr val="tx1"/>
                </a:solidFill>
                <a:effectLst/>
                <a:latin typeface="+mn-lt"/>
                <a:ea typeface="+mn-lt"/>
                <a:cs typeface="+mn-cs"/>
              </a:rPr>
              <a:t>með því að:</a:t>
            </a:r>
          </a:p>
          <a:p>
            <a:pPr marL="171450" indent="-171450">
              <a:buFont typeface="Arial" panose="020B0604020202020204" pitchFamily="34" charset="0"/>
              <a:buChar char="•"/>
            </a:pPr>
            <a:r>
              <a:rPr lang="is-IS" sz="1200" dirty="0">
                <a:solidFill>
                  <a:schemeClr val="tx1"/>
                </a:solidFill>
                <a:effectLst/>
                <a:latin typeface="+mn-lt"/>
                <a:ea typeface="+mn-lt"/>
                <a:cs typeface="+mn-cs"/>
              </a:rPr>
              <a:t>framkvæma kerfisbundið áhættumat</a:t>
            </a:r>
          </a:p>
          <a:p>
            <a:pPr marL="171450" indent="-171450">
              <a:buFont typeface="Arial" panose="020B0604020202020204" pitchFamily="34" charset="0"/>
              <a:buChar char="•"/>
            </a:pPr>
            <a:r>
              <a:rPr lang="is-IS" sz="1200" dirty="0">
                <a:solidFill>
                  <a:schemeClr val="tx1"/>
                </a:solidFill>
                <a:effectLst/>
                <a:latin typeface="+mn-lt"/>
                <a:ea typeface="+mn-lt"/>
                <a:cs typeface="+mn-cs"/>
              </a:rPr>
              <a:t>virkja starfsfólk og fulltrúa þess í ferlinu</a:t>
            </a:r>
          </a:p>
          <a:p>
            <a:pPr marL="171450" indent="-171450">
              <a:buFont typeface="Arial" panose="020B0604020202020204" pitchFamily="34" charset="0"/>
              <a:buChar char="•"/>
            </a:pPr>
            <a:r>
              <a:rPr lang="is-IS" sz="1200" dirty="0">
                <a:solidFill>
                  <a:schemeClr val="tx1"/>
                </a:solidFill>
                <a:effectLst/>
                <a:latin typeface="+mn-lt"/>
                <a:ea typeface="+mn-lt"/>
                <a:cs typeface="+mn-cs"/>
              </a:rPr>
              <a:t>skilgreina skýr forgangsatriði</a:t>
            </a:r>
          </a:p>
          <a:p>
            <a:pPr marL="171450" indent="-171450">
              <a:buFont typeface="Arial" panose="020B0604020202020204" pitchFamily="34" charset="0"/>
              <a:buChar char="•"/>
            </a:pPr>
            <a:r>
              <a:rPr lang="is-IS" sz="1200" dirty="0">
                <a:solidFill>
                  <a:schemeClr val="tx1"/>
                </a:solidFill>
                <a:effectLst/>
                <a:latin typeface="+mn-lt"/>
                <a:ea typeface="+mn-lt"/>
                <a:cs typeface="+mn-cs"/>
              </a:rPr>
              <a:t>fylgja eftir með aðgerðaáætlunum og mati á árangri </a:t>
            </a:r>
          </a:p>
          <a:p>
            <a:pPr marL="0" indent="0">
              <a:buFont typeface="Arial" panose="020B0604020202020204" pitchFamily="34" charset="0"/>
              <a:buNone/>
            </a:pPr>
            <a:r>
              <a:rPr lang="is-IS" sz="1200" b="1" dirty="0">
                <a:solidFill>
                  <a:schemeClr val="tx1"/>
                </a:solidFill>
                <a:effectLst/>
                <a:latin typeface="+mn-lt"/>
                <a:ea typeface="+mn-lt"/>
                <a:cs typeface="+mn-cs"/>
              </a:rPr>
              <a:t>Sterk forysta er lykilatriði</a:t>
            </a:r>
            <a:r>
              <a:rPr lang="is-IS" sz="1200" dirty="0">
                <a:solidFill>
                  <a:schemeClr val="tx1"/>
                </a:solidFill>
                <a:effectLst/>
                <a:latin typeface="+mn-lt"/>
                <a:ea typeface="+mn-lt"/>
                <a:cs typeface="+mn-cs"/>
              </a:rPr>
              <a:t> – Stjórnendur þurfa að fá þjálfun í að greina áhættuþætti og stuðla að stuðningsríku vinnuumhverfi.</a:t>
            </a:r>
          </a:p>
          <a:p>
            <a:endParaRPr lang="en-GB" sz="1200" kern="1200" dirty="0">
              <a:solidFill>
                <a:schemeClr val="tx1"/>
              </a:solidFill>
              <a:effectLst/>
              <a:latin typeface="+mn-lt"/>
              <a:ea typeface="+mn-ea"/>
              <a:cs typeface="+mn-cs"/>
            </a:endParaRPr>
          </a:p>
          <a:p>
            <a:r>
              <a:rPr lang="is-IS" sz="1200" dirty="0">
                <a:solidFill>
                  <a:schemeClr val="tx1"/>
                </a:solidFill>
                <a:effectLst/>
                <a:latin typeface="+mn-lt"/>
                <a:ea typeface="+mn-lt"/>
                <a:cs typeface="+mn-cs"/>
              </a:rPr>
              <a:t>Til að </a:t>
            </a:r>
            <a:r>
              <a:rPr lang="is-IS" sz="1200" b="1" dirty="0">
                <a:solidFill>
                  <a:schemeClr val="tx1"/>
                </a:solidFill>
                <a:effectLst/>
                <a:latin typeface="+mn-lt"/>
                <a:ea typeface="+mn-lt"/>
                <a:cs typeface="+mn-cs"/>
              </a:rPr>
              <a:t>koma í veg fyrir áreitni, kynferðislega áreitni og ofbeldi</a:t>
            </a:r>
            <a:r>
              <a:rPr lang="is-IS" sz="1200" dirty="0">
                <a:solidFill>
                  <a:schemeClr val="tx1"/>
                </a:solidFill>
                <a:effectLst/>
                <a:latin typeface="+mn-lt"/>
                <a:ea typeface="+mn-lt"/>
                <a:cs typeface="+mn-cs"/>
              </a:rPr>
              <a:t>, og </a:t>
            </a:r>
            <a:r>
              <a:rPr lang="is-IS" sz="1200" b="1" dirty="0">
                <a:solidFill>
                  <a:schemeClr val="tx1"/>
                </a:solidFill>
                <a:effectLst/>
                <a:latin typeface="+mn-lt"/>
                <a:ea typeface="+mn-lt"/>
                <a:cs typeface="+mn-cs"/>
              </a:rPr>
              <a:t>takast á við undirliggjandi orsakir slíkra áhættuþátta</a:t>
            </a:r>
            <a:r>
              <a:rPr lang="is-IS" sz="1200" dirty="0">
                <a:solidFill>
                  <a:schemeClr val="tx1"/>
                </a:solidFill>
                <a:effectLst/>
                <a:latin typeface="+mn-lt"/>
                <a:ea typeface="+mn-lt"/>
                <a:cs typeface="+mn-cs"/>
              </a:rPr>
              <a:t> þurfa fyrirtæki að: </a:t>
            </a:r>
          </a:p>
          <a:p>
            <a:pPr marL="171450" indent="-171450">
              <a:buFont typeface="Arial" panose="020B0604020202020204" pitchFamily="34" charset="0"/>
              <a:buChar char="•"/>
            </a:pPr>
            <a:r>
              <a:rPr lang="is-IS" sz="1200" dirty="0">
                <a:solidFill>
                  <a:schemeClr val="tx1"/>
                </a:solidFill>
                <a:effectLst/>
                <a:latin typeface="+mn-lt"/>
                <a:ea typeface="+mn-lt"/>
                <a:cs typeface="+mn-cs"/>
              </a:rPr>
              <a:t>skoða sálfélagslegt vinnuumhverfi, einkum menningu fyrirtækisins og stjórnunarhætti </a:t>
            </a:r>
          </a:p>
          <a:p>
            <a:pPr marL="171450" indent="-171450">
              <a:buFont typeface="Arial" panose="020B0604020202020204" pitchFamily="34" charset="0"/>
              <a:buChar char="•"/>
            </a:pPr>
            <a:r>
              <a:rPr lang="is-IS" sz="1200" dirty="0">
                <a:solidFill>
                  <a:schemeClr val="tx1"/>
                </a:solidFill>
                <a:effectLst/>
                <a:latin typeface="+mn-lt"/>
                <a:ea typeface="+mn-lt"/>
                <a:cs typeface="+mn-cs"/>
              </a:rPr>
              <a:t>stuðla að skýrri stefnu um að óviðeigandi hegðun verði ekki liðin, með skýrum upplýsingum og fræðslu, vel skilgreindum verklagsreglum um tilkynningar og ferlum vegna viðbragða og viðurlaga.</a:t>
            </a:r>
          </a:p>
          <a:p>
            <a:endParaRPr lang="en-GB" sz="1200" kern="1200" dirty="0">
              <a:solidFill>
                <a:schemeClr val="tx1"/>
              </a:solidFill>
              <a:effectLst/>
              <a:latin typeface="+mn-lt"/>
              <a:ea typeface="+mn-ea"/>
              <a:cs typeface="+mn-cs"/>
            </a:endParaRPr>
          </a:p>
          <a:p>
            <a:r>
              <a:rPr lang="is-IS" sz="1200" dirty="0">
                <a:solidFill>
                  <a:schemeClr val="tx1"/>
                </a:solidFill>
                <a:effectLst/>
                <a:latin typeface="+mn-lt"/>
                <a:ea typeface="+mn-lt"/>
                <a:cs typeface="+mn-cs"/>
              </a:rPr>
              <a:t>Til að takast á við </a:t>
            </a:r>
            <a:r>
              <a:rPr lang="is-IS" sz="1200" b="1" dirty="0">
                <a:solidFill>
                  <a:schemeClr val="tx1"/>
                </a:solidFill>
                <a:effectLst/>
                <a:latin typeface="+mn-lt"/>
                <a:ea typeface="+mn-lt"/>
                <a:cs typeface="+mn-cs"/>
              </a:rPr>
              <a:t>líkamlega áhættu og styðja við geðheilsu </a:t>
            </a:r>
            <a:r>
              <a:rPr lang="is-IS" sz="1200" dirty="0">
                <a:solidFill>
                  <a:schemeClr val="tx1"/>
                </a:solidFill>
                <a:effectLst/>
                <a:latin typeface="+mn-lt"/>
                <a:ea typeface="+mn-lt"/>
                <a:cs typeface="+mn-cs"/>
              </a:rPr>
              <a:t>þarf að líta á vinnuumhverfið í heild sinni. Mikilvægt samspil er á milli líkamlegra og sálfélagslegra áhættuþátta. Dæmi um þetta er að sálfélagslegir áhættuþættir á vinnustað geta aukið hættu á slysum og stoðkerfisvandamálum. </a:t>
            </a:r>
          </a:p>
          <a:p>
            <a:endParaRPr lang="en-GB" sz="1200" kern="1200" dirty="0">
              <a:solidFill>
                <a:schemeClr val="tx1"/>
              </a:solidFill>
              <a:effectLst/>
              <a:latin typeface="+mn-lt"/>
              <a:ea typeface="+mn-ea"/>
              <a:cs typeface="+mn-cs"/>
            </a:endParaRPr>
          </a:p>
          <a:p>
            <a:r>
              <a:rPr lang="is-IS" sz="1200" b="1" dirty="0">
                <a:solidFill>
                  <a:schemeClr val="tx1"/>
                </a:solidFill>
                <a:effectLst/>
                <a:latin typeface="+mn-lt"/>
                <a:ea typeface="+mn-lt"/>
                <a:cs typeface="+mn-cs"/>
              </a:rPr>
              <a:t>Heilbrigðis- og félagsþjónustu</a:t>
            </a:r>
            <a:r>
              <a:rPr lang="is-IS" sz="1200" dirty="0">
                <a:solidFill>
                  <a:schemeClr val="tx1"/>
                </a:solidFill>
                <a:effectLst/>
                <a:latin typeface="+mn-lt"/>
                <a:ea typeface="+mn-lt"/>
                <a:cs typeface="+mn-cs"/>
              </a:rPr>
              <a:t> krefst sérstakrar athygli vegna mikils vinnuálags, tilfinningalegs álags og aukinnar hættu á ofbeldi. </a:t>
            </a:r>
          </a:p>
          <a:p>
            <a:endParaRPr lang="en-GB" sz="1200" kern="1200" dirty="0">
              <a:solidFill>
                <a:schemeClr val="tx1"/>
              </a:solidFill>
              <a:effectLst/>
              <a:latin typeface="+mn-lt"/>
              <a:ea typeface="+mn-ea"/>
              <a:cs typeface="+mn-cs"/>
            </a:endParaRPr>
          </a:p>
          <a:p>
            <a:r>
              <a:rPr lang="is-IS" sz="1200" dirty="0">
                <a:solidFill>
                  <a:schemeClr val="tx1"/>
                </a:solidFill>
                <a:effectLst/>
                <a:latin typeface="+mn-lt"/>
                <a:ea typeface="+mn-lt"/>
                <a:cs typeface="+mn-cs"/>
              </a:rPr>
              <a:t>Að lokum felst stuðningur við </a:t>
            </a:r>
            <a:r>
              <a:rPr lang="is-IS" sz="1200" b="1" dirty="0">
                <a:solidFill>
                  <a:schemeClr val="tx1"/>
                </a:solidFill>
                <a:effectLst/>
                <a:latin typeface="+mn-lt"/>
                <a:ea typeface="+mn-lt"/>
                <a:cs typeface="+mn-cs"/>
              </a:rPr>
              <a:t>geðheilsu</a:t>
            </a:r>
            <a:r>
              <a:rPr lang="is-IS" sz="1200" dirty="0">
                <a:solidFill>
                  <a:schemeClr val="tx1"/>
                </a:solidFill>
                <a:effectLst/>
                <a:latin typeface="+mn-lt"/>
                <a:ea typeface="+mn-lt"/>
                <a:cs typeface="+mn-cs"/>
              </a:rPr>
              <a:t> í því að stuðla að opnu samtali, vinna gegn fordómum og tryggja snemmtæka íhlutun og skilvirkt ferli við endurkomu til vinnu. </a:t>
            </a:r>
            <a:r>
              <a:rPr lang="is-IS" sz="1200" b="1" dirty="0">
                <a:solidFill>
                  <a:schemeClr val="tx1"/>
                </a:solidFill>
                <a:effectLst/>
                <a:latin typeface="+mn-lt"/>
                <a:ea typeface="+mn-lt"/>
                <a:cs typeface="+mn-cs"/>
              </a:rPr>
              <a:t>Samstarf</a:t>
            </a:r>
            <a:r>
              <a:rPr lang="is-IS" sz="1200" dirty="0">
                <a:solidFill>
                  <a:schemeClr val="tx1"/>
                </a:solidFill>
                <a:effectLst/>
                <a:latin typeface="+mn-lt"/>
                <a:ea typeface="+mn-lt"/>
                <a:cs typeface="+mn-cs"/>
              </a:rPr>
              <a:t> stjórnenda, heilbrigðisstarfsfólks og starfsfólks er </a:t>
            </a:r>
            <a:r>
              <a:rPr lang="is-IS" sz="1200" b="1" dirty="0">
                <a:solidFill>
                  <a:schemeClr val="tx1"/>
                </a:solidFill>
                <a:effectLst/>
                <a:latin typeface="+mn-lt"/>
                <a:ea typeface="+mn-lt"/>
                <a:cs typeface="+mn-cs"/>
              </a:rPr>
              <a:t>lykilatriði fyrir langtíma vellíðan</a:t>
            </a:r>
            <a:r>
              <a:rPr lang="is-IS" sz="1200" dirty="0">
                <a:solidFill>
                  <a:schemeClr val="tx1"/>
                </a:solidFill>
                <a:effectLst/>
                <a:latin typeface="+mn-lt"/>
                <a:ea typeface="+mn-lt"/>
                <a:cs typeface="+mn-cs"/>
              </a:rPr>
              <a:t>.</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10</a:t>
            </a:fld>
            <a:endParaRPr lang="en-GB"/>
          </a:p>
        </p:txBody>
      </p:sp>
    </p:spTree>
    <p:extLst>
      <p:ext uri="{BB962C8B-B14F-4D97-AF65-F5344CB8AC3E}">
        <p14:creationId xmlns:p14="http://schemas.microsoft.com/office/powerpoint/2010/main" val="2326012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s-IS" sz="1200" b="1" i="0" dirty="0">
                <a:solidFill>
                  <a:schemeClr val="tx1"/>
                </a:solidFill>
                <a:effectLst/>
                <a:latin typeface="+mn-lt"/>
                <a:ea typeface="+mn-lt"/>
                <a:cs typeface="+mn-cs"/>
              </a:rPr>
              <a:t>Sálfélagsleg áhættustjórnun er ekki valkvæð.</a:t>
            </a:r>
            <a:br>
              <a:rPr lang="is-IS" sz="1200" b="0" i="0" dirty="0">
                <a:solidFill>
                  <a:schemeClr val="tx1"/>
                </a:solidFill>
                <a:effectLst/>
                <a:latin typeface="+mn-lt"/>
                <a:ea typeface="+mn-lt"/>
                <a:cs typeface="+mn-cs"/>
              </a:rPr>
            </a:br>
            <a:r>
              <a:rPr lang="is-IS" sz="1200" b="0" i="0" dirty="0">
                <a:solidFill>
                  <a:schemeClr val="tx1"/>
                </a:solidFill>
                <a:effectLst/>
                <a:latin typeface="+mn-lt"/>
                <a:ea typeface="+mn-lt"/>
                <a:cs typeface="+mn-cs"/>
              </a:rPr>
              <a:t>Vinnuveitendum ber</a:t>
            </a:r>
            <a:r>
              <a:rPr lang="is-IS" sz="1200" i="0" dirty="0">
                <a:solidFill>
                  <a:schemeClr val="tx1"/>
                </a:solidFill>
                <a:effectLst/>
                <a:latin typeface="+mn-lt"/>
                <a:ea typeface="+mn-lt"/>
                <a:cs typeface="+mn-cs"/>
              </a:rPr>
              <a:t> </a:t>
            </a:r>
            <a:r>
              <a:rPr lang="is-IS" sz="1200" b="1" i="0" dirty="0">
                <a:solidFill>
                  <a:schemeClr val="tx1"/>
                </a:solidFill>
                <a:effectLst/>
                <a:latin typeface="+mn-lt"/>
                <a:ea typeface="+mn-lt"/>
                <a:cs typeface="+mn-cs"/>
              </a:rPr>
              <a:t>lagaleg skylda til að tryggja heilsu og öryggi starfsfólks.</a:t>
            </a:r>
            <a:r>
              <a:rPr lang="is-IS" sz="1200" b="0" i="0" dirty="0">
                <a:solidFill>
                  <a:schemeClr val="tx1"/>
                </a:solidFill>
                <a:effectLst/>
                <a:latin typeface="+mn-lt"/>
                <a:ea typeface="+mn-lt"/>
                <a:cs typeface="+mn-cs"/>
              </a:rPr>
              <a:t> Sú skylda nær einnig til geðheilsu, sem er mikilvægur hluti af vinnuvernd.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s-IS" sz="1200" b="0" i="0" dirty="0">
                <a:solidFill>
                  <a:schemeClr val="tx1"/>
                </a:solidFill>
                <a:effectLst/>
                <a:latin typeface="+mn-lt"/>
                <a:ea typeface="+mn-lt"/>
                <a:cs typeface="+mn-cs"/>
              </a:rPr>
              <a:t>Hins vegar er enn verulegt </a:t>
            </a:r>
            <a:r>
              <a:rPr lang="is-IS" sz="1200" b="1" i="0" dirty="0">
                <a:solidFill>
                  <a:schemeClr val="tx1"/>
                </a:solidFill>
                <a:effectLst/>
                <a:latin typeface="+mn-lt"/>
                <a:ea typeface="+mn-lt"/>
                <a:cs typeface="+mn-cs"/>
              </a:rPr>
              <a:t>misræmi á milli þessarar skyldu og framkvæmdar á vinnustöðum</a:t>
            </a:r>
            <a:r>
              <a:rPr lang="is-IS" sz="1200" b="0" i="0" dirty="0">
                <a:solidFill>
                  <a:schemeClr val="tx1"/>
                </a:solidFill>
                <a:effectLst/>
                <a:latin typeface="+mn-lt"/>
                <a:ea typeface="+mn-lt"/>
                <a:cs typeface="+mn-cs"/>
              </a:rPr>
              <a:t>.</a:t>
            </a:r>
            <a:br>
              <a:rPr lang="is-IS" sz="1200" b="0" i="0" dirty="0">
                <a:solidFill>
                  <a:schemeClr val="tx1"/>
                </a:solidFill>
                <a:effectLst/>
                <a:latin typeface="+mn-lt"/>
                <a:ea typeface="+mn-lt"/>
                <a:cs typeface="+mn-cs"/>
              </a:rPr>
            </a:br>
            <a:r>
              <a:rPr lang="is-IS" sz="1200" b="0" i="0" dirty="0">
                <a:solidFill>
                  <a:schemeClr val="tx1"/>
                </a:solidFill>
                <a:effectLst/>
                <a:latin typeface="+mn-lt"/>
                <a:ea typeface="+mn-lt"/>
                <a:cs typeface="+mn-cs"/>
              </a:rPr>
              <a:t>Gögn sýna að </a:t>
            </a:r>
            <a:r>
              <a:rPr lang="is-IS" sz="1200" b="1" i="0" dirty="0">
                <a:solidFill>
                  <a:schemeClr val="tx1"/>
                </a:solidFill>
                <a:effectLst/>
                <a:latin typeface="+mn-lt"/>
                <a:ea typeface="+mn-lt"/>
                <a:cs typeface="+mn-cs"/>
              </a:rPr>
              <a:t>aðeins um 39% fyrirtækja segjast hafa aðgerðaáætlun til að koma í veg fyrir vinnutengt álag</a:t>
            </a:r>
            <a:r>
              <a:rPr lang="is-IS" sz="1200" b="0" i="0" dirty="0">
                <a:solidFill>
                  <a:schemeClr val="tx1"/>
                </a:solidFill>
                <a:effectLst/>
                <a:latin typeface="+mn-lt"/>
                <a:ea typeface="+mn-lt"/>
                <a:cs typeface="+mn-cs"/>
              </a:rPr>
              <a:t>, sem bendir til þess að kerfisbundnar aðferðir séu enn ekki útbreiddar.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s-IS" sz="1200" b="0" dirty="0">
                <a:solidFill>
                  <a:schemeClr val="tx1"/>
                </a:solidFill>
                <a:effectLst/>
                <a:latin typeface="+mn-lt"/>
                <a:ea typeface="+mn-lt"/>
                <a:cs typeface="+mn-cs"/>
              </a:rPr>
              <a:t>Þetta undirstrikar mikilvæga áskorun við að innleiða árangursríkar aðgerðir.</a:t>
            </a:r>
            <a:br>
              <a:rPr lang="is-IS" sz="1200" b="0" i="0" dirty="0">
                <a:solidFill>
                  <a:schemeClr val="tx1"/>
                </a:solidFill>
                <a:effectLst/>
                <a:latin typeface="+mn-lt"/>
                <a:ea typeface="+mn-lt"/>
                <a:cs typeface="+mn-cs"/>
              </a:rPr>
            </a:br>
            <a:r>
              <a:rPr lang="is-IS" sz="1200" b="0" i="0" dirty="0">
                <a:solidFill>
                  <a:schemeClr val="tx1"/>
                </a:solidFill>
                <a:effectLst/>
                <a:latin typeface="+mn-lt"/>
                <a:ea typeface="+mn-lt"/>
                <a:cs typeface="+mn-cs"/>
              </a:rPr>
              <a:t>Þótt</a:t>
            </a:r>
            <a:r>
              <a:rPr lang="is-IS" sz="1200" b="1" i="0" dirty="0">
                <a:solidFill>
                  <a:schemeClr val="tx1"/>
                </a:solidFill>
                <a:effectLst/>
                <a:latin typeface="+mn-lt"/>
                <a:ea typeface="+mn-lt"/>
                <a:cs typeface="+mn-cs"/>
              </a:rPr>
              <a:t> fyrirtæki</a:t>
            </a:r>
            <a:r>
              <a:rPr lang="is-IS" sz="1200" b="0" i="0" dirty="0">
                <a:solidFill>
                  <a:schemeClr val="tx1"/>
                </a:solidFill>
                <a:effectLst/>
                <a:latin typeface="+mn-lt"/>
                <a:ea typeface="+mn-lt"/>
                <a:cs typeface="+mn-cs"/>
              </a:rPr>
              <a:t> geri sér</a:t>
            </a:r>
            <a:r>
              <a:rPr lang="is-IS" sz="1200" b="1" i="0" dirty="0">
                <a:solidFill>
                  <a:schemeClr val="tx1"/>
                </a:solidFill>
                <a:effectLst/>
                <a:latin typeface="+mn-lt"/>
                <a:ea typeface="+mn-lt"/>
                <a:cs typeface="+mn-cs"/>
              </a:rPr>
              <a:t> grein fyrir sálfélagslegum áhættuþáttum</a:t>
            </a:r>
            <a:r>
              <a:rPr lang="is-IS" sz="1200" i="0" dirty="0">
                <a:solidFill>
                  <a:schemeClr val="tx1"/>
                </a:solidFill>
                <a:effectLst/>
                <a:latin typeface="+mn-lt"/>
                <a:ea typeface="+mn-lt"/>
                <a:cs typeface="+mn-cs"/>
              </a:rPr>
              <a:t> </a:t>
            </a:r>
            <a:r>
              <a:rPr lang="is-IS" sz="1200" b="1" i="0" dirty="0">
                <a:solidFill>
                  <a:schemeClr val="tx1"/>
                </a:solidFill>
                <a:effectLst/>
                <a:latin typeface="+mn-lt"/>
                <a:ea typeface="+mn-lt"/>
                <a:cs typeface="+mn-cs"/>
              </a:rPr>
              <a:t>skortir þau oft kerfisbundnar og </a:t>
            </a:r>
            <a:r>
              <a:rPr lang="is-IS" sz="1200" b="0" i="0" dirty="0">
                <a:solidFill>
                  <a:schemeClr val="tx1"/>
                </a:solidFill>
                <a:effectLst/>
                <a:latin typeface="+mn-lt"/>
                <a:ea typeface="+mn-lt"/>
                <a:cs typeface="+mn-cs"/>
              </a:rPr>
              <a:t>formlegar aðgerðir til að takast á við</a:t>
            </a:r>
            <a:r>
              <a:rPr lang="is-IS" sz="1200" b="1" i="0" dirty="0">
                <a:solidFill>
                  <a:schemeClr val="tx1"/>
                </a:solidFill>
                <a:effectLst/>
                <a:latin typeface="+mn-lt"/>
                <a:ea typeface="+mn-lt"/>
                <a:cs typeface="+mn-cs"/>
              </a:rPr>
              <a:t> þá með árangursríkum hætti.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s-IS" sz="1200" b="0" i="0" dirty="0">
                <a:solidFill>
                  <a:schemeClr val="tx1"/>
                </a:solidFill>
                <a:effectLst/>
                <a:latin typeface="+mn-lt"/>
                <a:ea typeface="+mn-lt"/>
                <a:cs typeface="+mn-cs"/>
              </a:rPr>
              <a:t>Auk þess er staðan </a:t>
            </a:r>
            <a:r>
              <a:rPr lang="is-IS" sz="1200" b="1" i="0" dirty="0">
                <a:solidFill>
                  <a:schemeClr val="tx1"/>
                </a:solidFill>
                <a:effectLst/>
                <a:latin typeface="+mn-lt"/>
                <a:ea typeface="+mn-lt"/>
                <a:cs typeface="+mn-cs"/>
              </a:rPr>
              <a:t>ekki einsleit um alla Evrópu</a:t>
            </a:r>
            <a:r>
              <a:rPr lang="is-IS" sz="1200" b="0" i="0" dirty="0">
                <a:solidFill>
                  <a:schemeClr val="tx1"/>
                </a:solidFill>
                <a:effectLst/>
                <a:latin typeface="+mn-lt"/>
                <a:ea typeface="+mn-lt"/>
                <a:cs typeface="+mn-cs"/>
              </a:rPr>
              <a:t>.</a:t>
            </a:r>
            <a:br>
              <a:rPr lang="is-IS" sz="1200" b="0" i="0" dirty="0">
                <a:solidFill>
                  <a:schemeClr val="tx1"/>
                </a:solidFill>
                <a:effectLst/>
                <a:latin typeface="+mn-lt"/>
                <a:ea typeface="+mn-lt"/>
                <a:cs typeface="+mn-cs"/>
              </a:rPr>
            </a:br>
            <a:r>
              <a:rPr lang="is-IS" sz="1200" b="0" i="0" dirty="0">
                <a:solidFill>
                  <a:schemeClr val="tx1"/>
                </a:solidFill>
                <a:effectLst/>
                <a:latin typeface="+mn-lt"/>
                <a:ea typeface="+mn-lt"/>
                <a:cs typeface="+mn-cs"/>
              </a:rPr>
              <a:t>Gögn sýna að </a:t>
            </a:r>
            <a:r>
              <a:rPr lang="is-IS" sz="1200" b="1" i="0" dirty="0">
                <a:solidFill>
                  <a:schemeClr val="tx1"/>
                </a:solidFill>
                <a:effectLst/>
                <a:latin typeface="+mn-lt"/>
                <a:ea typeface="+mn-lt"/>
                <a:cs typeface="+mn-cs"/>
              </a:rPr>
              <a:t>vitund, hæfni </a:t>
            </a:r>
            <a:r>
              <a:rPr lang="is-IS" sz="1200" b="0" i="0" dirty="0">
                <a:solidFill>
                  <a:schemeClr val="tx1"/>
                </a:solidFill>
                <a:effectLst/>
                <a:latin typeface="+mn-lt"/>
                <a:ea typeface="+mn-lt"/>
                <a:cs typeface="+mn-cs"/>
              </a:rPr>
              <a:t>og </a:t>
            </a:r>
            <a:r>
              <a:rPr lang="is-IS" sz="1200" b="1" i="0" dirty="0">
                <a:solidFill>
                  <a:schemeClr val="tx1"/>
                </a:solidFill>
                <a:effectLst/>
                <a:latin typeface="+mn-lt"/>
                <a:ea typeface="+mn-lt"/>
                <a:cs typeface="+mn-cs"/>
              </a:rPr>
              <a:t>innleiðing forvarnaraðgerða er mjög mismunandi </a:t>
            </a:r>
            <a:r>
              <a:rPr lang="is-IS" sz="1200" b="0" i="0" dirty="0">
                <a:solidFill>
                  <a:schemeClr val="tx1"/>
                </a:solidFill>
                <a:effectLst/>
                <a:latin typeface="+mn-lt"/>
                <a:ea typeface="+mn-lt"/>
                <a:cs typeface="+mn-cs"/>
              </a:rPr>
              <a:t>eftir atvinnugreinum, stærð fyrirtækja og aðildarríkjum Evrópusambandsins.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s-IS" sz="1200" dirty="0">
                <a:solidFill>
                  <a:srgbClr val="000000"/>
                </a:solidFill>
                <a:effectLst/>
                <a:latin typeface="+mn-lt"/>
                <a:ea typeface="+mn-lt"/>
                <a:cs typeface="ArialMT"/>
              </a:rPr>
              <a:t>Þörf er á </a:t>
            </a:r>
            <a:r>
              <a:rPr lang="is-IS" sz="1200" b="1" dirty="0">
                <a:solidFill>
                  <a:srgbClr val="000000"/>
                </a:solidFill>
                <a:effectLst/>
                <a:latin typeface="+mn-lt"/>
                <a:ea typeface="+mn-lt"/>
                <a:cs typeface="ArialMT"/>
              </a:rPr>
              <a:t>að auka vitund </a:t>
            </a:r>
            <a:r>
              <a:rPr lang="is-IS" sz="1200" dirty="0">
                <a:solidFill>
                  <a:srgbClr val="000000"/>
                </a:solidFill>
                <a:effectLst/>
                <a:latin typeface="+mn-lt"/>
                <a:ea typeface="+mn-lt"/>
                <a:cs typeface="ArialMT"/>
              </a:rPr>
              <a:t>á öllum sviðum og vinnustöðum um </a:t>
            </a:r>
            <a:r>
              <a:rPr lang="is-IS" sz="1200" b="1" dirty="0">
                <a:solidFill>
                  <a:srgbClr val="000000"/>
                </a:solidFill>
                <a:effectLst/>
                <a:latin typeface="+mn-lt"/>
                <a:ea typeface="+mn-lt"/>
                <a:cs typeface="ArialMT"/>
              </a:rPr>
              <a:t>hvað sálfélagslegir áhættuþættir </a:t>
            </a:r>
            <a:r>
              <a:rPr lang="is-IS" sz="1200" dirty="0">
                <a:solidFill>
                  <a:srgbClr val="000000"/>
                </a:solidFill>
                <a:effectLst/>
                <a:latin typeface="+mn-lt"/>
                <a:ea typeface="+mn-lt"/>
                <a:cs typeface="ArialMT"/>
              </a:rPr>
              <a:t>eru og efla skilning á því að aðgerðir til að </a:t>
            </a:r>
            <a:r>
              <a:rPr lang="is-IS" sz="1200" b="1" dirty="0">
                <a:solidFill>
                  <a:srgbClr val="000000"/>
                </a:solidFill>
                <a:effectLst/>
                <a:latin typeface="+mn-lt"/>
                <a:ea typeface="+mn-lt"/>
                <a:cs typeface="ArialMT"/>
              </a:rPr>
              <a:t>takast á við sálfélagslega áhættu eru óaðskiljanlegur hluti af vinnuverndarstjórnun.</a:t>
            </a:r>
            <a:r>
              <a:rPr lang="is-IS" sz="1200" dirty="0">
                <a:solidFill>
                  <a:srgbClr val="000000"/>
                </a:solidFill>
                <a:effectLst/>
                <a:latin typeface="+mn-lt"/>
                <a:ea typeface="+mn-lt"/>
                <a:cs typeface="ArialMT"/>
              </a:rPr>
              <a:t> </a:t>
            </a:r>
          </a:p>
          <a:p>
            <a:pPr marL="0" indent="0">
              <a:buNone/>
            </a:pPr>
            <a:endParaRPr lang="en-US" sz="1200" b="0" dirty="0"/>
          </a:p>
          <a:p>
            <a:pPr marL="0" indent="0">
              <a:buNone/>
            </a:pPr>
            <a:r>
              <a:rPr lang="is-IS" sz="1200" b="0" dirty="0"/>
              <a:t>Ákveðnir þættir verðskulda sérstaka athygli og verður fjallað um þá í herferðinni: </a:t>
            </a:r>
          </a:p>
          <a:p>
            <a:pPr marL="171450" indent="-171450">
              <a:buFont typeface="Arial" panose="020B0604020202020204" pitchFamily="34" charset="0"/>
              <a:buChar char="•"/>
            </a:pPr>
            <a:r>
              <a:rPr lang="is-IS" sz="1200" dirty="0"/>
              <a:t>sálfélagslega áhættu sem hefur óhófleg áhrif á ákveðna hópa</a:t>
            </a:r>
          </a:p>
          <a:p>
            <a:pPr marL="171450" indent="-171450">
              <a:buFont typeface="Arial" panose="020B0604020202020204" pitchFamily="34" charset="0"/>
              <a:buChar char="•"/>
            </a:pPr>
            <a:r>
              <a:rPr lang="is-IS" sz="1200" b="0" dirty="0"/>
              <a:t>tilteknar atvinnugreinar </a:t>
            </a:r>
            <a:r>
              <a:rPr lang="is-IS" sz="1200" b="1" dirty="0"/>
              <a:t>þar sem meiri hætta er á útsetningu fyrir sálfélagslegum áhættuþáttum,</a:t>
            </a:r>
            <a:r>
              <a:rPr lang="is-IS" sz="1200" b="0" dirty="0"/>
              <a:t> svo sem menntun, heilbrigðisþjónustu og stjórnsýslu</a:t>
            </a:r>
          </a:p>
          <a:p>
            <a:pPr marL="171450" indent="-171450">
              <a:buFont typeface="Arial" panose="020B0604020202020204" pitchFamily="34" charset="0"/>
              <a:buChar char="•"/>
            </a:pPr>
            <a:r>
              <a:rPr lang="is-IS" sz="1200" b="1" dirty="0"/>
              <a:t>stafræna væðingu </a:t>
            </a:r>
            <a:r>
              <a:rPr lang="is-IS" sz="1200" b="0" dirty="0"/>
              <a:t>og breytingar á </a:t>
            </a:r>
            <a:r>
              <a:rPr lang="is-IS" sz="1200" b="1" dirty="0"/>
              <a:t>vinnuháttum</a:t>
            </a:r>
            <a:r>
              <a:rPr lang="is-IS" sz="1200" b="0" dirty="0"/>
              <a:t>, sem skapa ný tækifæri en geta einnig haft í för með sér nýja áhættu og áskoranir sem þarf að bregðast við. </a:t>
            </a:r>
          </a:p>
          <a:p>
            <a:endParaRPr lang="en-GB" sz="1200" dirty="0">
              <a:latin typeface="+mn-lt"/>
            </a:endParaRPr>
          </a:p>
          <a:p>
            <a:endParaRPr lang="en-GB" sz="1200" dirty="0">
              <a:latin typeface="+mn-lt"/>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11</a:t>
            </a:fld>
            <a:endParaRPr lang="en-GB"/>
          </a:p>
        </p:txBody>
      </p:sp>
    </p:spTree>
    <p:extLst>
      <p:ext uri="{BB962C8B-B14F-4D97-AF65-F5344CB8AC3E}">
        <p14:creationId xmlns:p14="http://schemas.microsoft.com/office/powerpoint/2010/main" val="37259805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fontAlgn="t"/>
            <a:r>
              <a:rPr lang="is-IS" sz="1200" b="0" i="0">
                <a:solidFill>
                  <a:schemeClr val="tx1"/>
                </a:solidFill>
                <a:effectLst/>
                <a:latin typeface="+mn-lt"/>
                <a:ea typeface="+mn-lt"/>
                <a:cs typeface="+mn-cs"/>
              </a:rPr>
              <a:t>Þrátt fyrir aukna vitund eiga margir vinnustaðir enn í erfiðleikum með að greina og stjórna sálfélagslegri áhættu á árangursríkan hátt.</a:t>
            </a:r>
            <a:br>
              <a:rPr lang="is-IS" sz="1200" b="0" i="0">
                <a:solidFill>
                  <a:schemeClr val="tx1"/>
                </a:solidFill>
                <a:effectLst/>
                <a:latin typeface="+mn-lt"/>
                <a:ea typeface="+mn-lt"/>
                <a:cs typeface="+mn-cs"/>
              </a:rPr>
            </a:br>
            <a:r>
              <a:rPr lang="is-IS" sz="1200" b="0" i="0">
                <a:solidFill>
                  <a:schemeClr val="tx1"/>
                </a:solidFill>
                <a:effectLst/>
                <a:latin typeface="+mn-lt"/>
                <a:ea typeface="+mn-lt"/>
                <a:cs typeface="+mn-cs"/>
              </a:rPr>
              <a:t>Gögn sýna að </a:t>
            </a:r>
            <a:r>
              <a:rPr lang="is-IS" sz="1200" b="1" i="0">
                <a:solidFill>
                  <a:schemeClr val="tx1"/>
                </a:solidFill>
                <a:effectLst/>
                <a:latin typeface="+mn-lt"/>
                <a:ea typeface="+mn-lt"/>
                <a:cs typeface="+mn-cs"/>
              </a:rPr>
              <a:t>tregða til að ræða þessi mál opinskátt er enn algengasta hindrunin</a:t>
            </a:r>
            <a:r>
              <a:rPr lang="is-IS" sz="1200" b="0" i="0">
                <a:solidFill>
                  <a:schemeClr val="tx1"/>
                </a:solidFill>
                <a:effectLst/>
                <a:latin typeface="+mn-lt"/>
                <a:ea typeface="+mn-lt"/>
                <a:cs typeface="+mn-cs"/>
              </a:rPr>
              <a:t>, oft vegna fordóma og ótta við neikvæðar afleiðingar.</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is-IS" sz="1200" b="0" i="0">
                <a:solidFill>
                  <a:schemeClr val="tx1"/>
                </a:solidFill>
                <a:effectLst/>
                <a:latin typeface="+mn-lt"/>
                <a:ea typeface="+mn-lt"/>
                <a:cs typeface="+mn-cs"/>
              </a:rPr>
              <a:t>Önnur stór hindrun er </a:t>
            </a:r>
            <a:r>
              <a:rPr lang="is-IS" sz="1200" b="1" i="0">
                <a:solidFill>
                  <a:schemeClr val="tx1"/>
                </a:solidFill>
                <a:effectLst/>
                <a:latin typeface="+mn-lt"/>
                <a:ea typeface="+mn-lt"/>
                <a:cs typeface="+mn-cs"/>
              </a:rPr>
              <a:t> skortur á sérþekkingu og stuðningi sérfræðinga.</a:t>
            </a:r>
            <a:br>
              <a:rPr lang="is-IS" sz="1200" b="0" i="0">
                <a:solidFill>
                  <a:schemeClr val="tx1"/>
                </a:solidFill>
                <a:effectLst/>
                <a:latin typeface="+mn-lt"/>
                <a:ea typeface="+mn-lt"/>
                <a:cs typeface="+mn-cs"/>
              </a:rPr>
            </a:br>
            <a:r>
              <a:rPr lang="is-IS" sz="1200" i="0">
                <a:solidFill>
                  <a:schemeClr val="tx1"/>
                </a:solidFill>
                <a:effectLst/>
                <a:latin typeface="+mn-lt"/>
                <a:ea typeface="+mn-lt"/>
                <a:cs typeface="+mn-cs"/>
              </a:rPr>
              <a:t>Mörg fyrirtæki, einkum lítil og meðalstór fyrirtæki, telja sig ekki hafa réttu verkfærin, leiðbeiningarnar eða þann sérfræðistuðning sem þarf til að stjórna sálfélagslegri áhættu á skilvirkan hátt.</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is-IS" sz="1200" b="0" i="0">
                <a:solidFill>
                  <a:schemeClr val="tx1"/>
                </a:solidFill>
                <a:effectLst/>
                <a:latin typeface="+mn-lt"/>
                <a:ea typeface="+mn-lt"/>
                <a:cs typeface="+mn-cs"/>
              </a:rPr>
              <a:t>Önnur nátengd áskorun </a:t>
            </a:r>
            <a:r>
              <a:rPr lang="is-IS" sz="1200" b="1" i="0">
                <a:solidFill>
                  <a:schemeClr val="tx1"/>
                </a:solidFill>
                <a:effectLst/>
                <a:latin typeface="+mn-lt"/>
                <a:ea typeface="+mn-lt"/>
                <a:cs typeface="+mn-cs"/>
              </a:rPr>
              <a:t>er skortur á kerfisbundnum aðferðum til að meta og stjórna sálfélagslegri áhættu.</a:t>
            </a:r>
            <a:br>
              <a:rPr lang="is-IS" sz="1200" b="0" i="0">
                <a:solidFill>
                  <a:schemeClr val="tx1"/>
                </a:solidFill>
                <a:effectLst/>
                <a:latin typeface="+mn-lt"/>
                <a:ea typeface="+mn-lt"/>
                <a:cs typeface="+mn-cs"/>
              </a:rPr>
            </a:br>
            <a:r>
              <a:rPr lang="is-IS" sz="1200" i="0">
                <a:solidFill>
                  <a:schemeClr val="tx1"/>
                </a:solidFill>
                <a:effectLst/>
                <a:latin typeface="+mn-lt"/>
                <a:ea typeface="+mn-lt"/>
                <a:cs typeface="+mn-cs"/>
              </a:rPr>
              <a:t>Þótt ýmsar aðgerðir séu til staðar hefur aðeins</a:t>
            </a:r>
            <a:r>
              <a:rPr lang="is-IS" sz="1200" b="1" i="0">
                <a:solidFill>
                  <a:schemeClr val="tx1"/>
                </a:solidFill>
                <a:effectLst/>
                <a:latin typeface="+mn-lt"/>
                <a:ea typeface="+mn-lt"/>
                <a:cs typeface="+mn-cs"/>
              </a:rPr>
              <a:t> minnihluti lítilla og meðalstórra fyrirtækja komið sér upp skipulögðum áætlunum.</a:t>
            </a:r>
            <a:r>
              <a:rPr lang="is-IS" sz="1200" i="0">
                <a:solidFill>
                  <a:schemeClr val="tx1"/>
                </a:solidFill>
                <a:effectLst/>
                <a:latin typeface="+mn-lt"/>
                <a:ea typeface="+mn-lt"/>
                <a:cs typeface="+mn-cs"/>
              </a:rPr>
              <a:t> Aðgerðir eru oft sundurlausar og beinast frekar að einstaklingum en að undirliggjandi orsökum innan vinnustaðarins, þar á meðal þáttum sem tengjast skipulagi vinnu og starfsháttum (sjá næstu skyggnu).</a:t>
            </a:r>
            <a:r>
              <a:rPr lang="is-IS" sz="1200" b="0" i="0">
                <a:solidFill>
                  <a:schemeClr val="tx1"/>
                </a:solidFill>
                <a:effectLst/>
                <a:latin typeface="+mn-lt"/>
                <a:ea typeface="+mn-lt"/>
                <a:cs typeface="+mn-cs"/>
              </a:rPr>
              <a:t> </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is-IS" sz="1200" b="0" i="0">
                <a:solidFill>
                  <a:schemeClr val="tx1"/>
                </a:solidFill>
                <a:effectLst/>
                <a:latin typeface="+mn-lt"/>
                <a:ea typeface="+mn-lt"/>
                <a:cs typeface="+mn-cs"/>
              </a:rPr>
              <a:t>Hins vegar eru miklir möguleikar til úrbóta.</a:t>
            </a:r>
            <a:br>
              <a:rPr lang="is-IS" sz="1200" b="0" i="0">
                <a:solidFill>
                  <a:schemeClr val="tx1"/>
                </a:solidFill>
                <a:effectLst/>
                <a:latin typeface="+mn-lt"/>
                <a:ea typeface="+mn-lt"/>
                <a:cs typeface="+mn-cs"/>
              </a:rPr>
            </a:br>
            <a:r>
              <a:rPr lang="is-IS" sz="1200" b="0" i="0">
                <a:solidFill>
                  <a:schemeClr val="tx1"/>
                </a:solidFill>
                <a:effectLst/>
                <a:latin typeface="+mn-lt"/>
                <a:ea typeface="+mn-lt"/>
                <a:cs typeface="+mn-cs"/>
              </a:rPr>
              <a:t>Víða um Evrópu </a:t>
            </a:r>
            <a:r>
              <a:rPr lang="is-IS" sz="1200" b="1" i="0">
                <a:solidFill>
                  <a:schemeClr val="tx1"/>
                </a:solidFill>
                <a:effectLst/>
                <a:latin typeface="+mn-lt"/>
                <a:ea typeface="+mn-lt"/>
                <a:cs typeface="+mn-cs"/>
              </a:rPr>
              <a:t>vinna stjórnvöld og atvinnugreinar að þróun hagnýtra leiðbeininga, verkfæra og lagaumgjarðar</a:t>
            </a:r>
            <a:r>
              <a:rPr lang="is-IS" sz="1200" b="0" i="0">
                <a:solidFill>
                  <a:schemeClr val="tx1"/>
                </a:solidFill>
                <a:effectLst/>
                <a:latin typeface="+mn-lt"/>
                <a:ea typeface="+mn-lt"/>
                <a:cs typeface="+mn-cs"/>
              </a:rPr>
              <a:t> til að styðja fyrirtæki við að ráðast í aðgerðir.</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is-IS" sz="1200" b="0" i="0">
                <a:solidFill>
                  <a:schemeClr val="tx1"/>
                </a:solidFill>
                <a:effectLst/>
                <a:latin typeface="+mn-lt"/>
                <a:ea typeface="+mn-lt"/>
                <a:cs typeface="+mn-cs"/>
              </a:rPr>
              <a:t>Þetta þýðir að fyrirtæki þurfa ekki að byrja á byrjunarreit. Eitt af markmiðum herferðarinnar er </a:t>
            </a:r>
            <a:r>
              <a:rPr lang="is-IS" sz="1200" b="1" i="0">
                <a:solidFill>
                  <a:schemeClr val="tx1"/>
                </a:solidFill>
                <a:effectLst/>
                <a:latin typeface="+mn-lt"/>
                <a:ea typeface="+mn-lt"/>
                <a:cs typeface="+mn-cs"/>
              </a:rPr>
              <a:t>að vekja athygli á fyrirliggjandi þekkingu og góðum starfsvenjum og styðja við þróun aðferða sem hvetja til kerfisbundinnar stjórnunar á sálfélagslegri áhættu</a:t>
            </a:r>
            <a:r>
              <a:rPr lang="is-IS" sz="1200" b="0" i="0">
                <a:solidFill>
                  <a:schemeClr val="tx1"/>
                </a:solidFill>
                <a:effectLst/>
                <a:latin typeface="+mn-lt"/>
                <a:ea typeface="+mn-lt"/>
                <a:cs typeface="+mn-cs"/>
              </a:rPr>
              <a:t>.</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12</a:t>
            </a:fld>
            <a:endParaRPr lang="en-GB"/>
          </a:p>
        </p:txBody>
      </p:sp>
    </p:spTree>
    <p:extLst>
      <p:ext uri="{BB962C8B-B14F-4D97-AF65-F5344CB8AC3E}">
        <p14:creationId xmlns:p14="http://schemas.microsoft.com/office/powerpoint/2010/main" val="948095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s-IS" sz="1200" b="1" i="0">
                <a:solidFill>
                  <a:schemeClr val="tx1"/>
                </a:solidFill>
                <a:effectLst/>
                <a:latin typeface="+mn-lt"/>
                <a:ea typeface="+mn-lt"/>
                <a:cs typeface="+mn-cs"/>
              </a:rPr>
              <a:t>Nánari upplýsingar um fyrirbyggjandi aðgerðir </a:t>
            </a:r>
            <a:r>
              <a:rPr lang="is-IS" sz="1200" b="0" i="0">
                <a:solidFill>
                  <a:schemeClr val="tx1"/>
                </a:solidFill>
                <a:effectLst/>
                <a:latin typeface="+mn-lt"/>
                <a:ea typeface="+mn-lt"/>
                <a:cs typeface="+mn-cs"/>
              </a:rPr>
              <a:t>má finna hér að neðan</a:t>
            </a:r>
            <a:r>
              <a:rPr lang="is-IS" sz="1200" b="1" i="0">
                <a:solidFill>
                  <a:schemeClr val="tx1"/>
                </a:solidFill>
                <a:effectLst/>
                <a:latin typeface="+mn-lt"/>
                <a:ea typeface="+mn-lt"/>
                <a:cs typeface="+mn-cs"/>
              </a:rPr>
              <a:t>. </a:t>
            </a:r>
            <a:r>
              <a:rPr lang="is-IS" sz="1200" b="0" i="0">
                <a:solidFill>
                  <a:schemeClr val="tx1"/>
                </a:solidFill>
                <a:effectLst/>
                <a:latin typeface="+mn-lt"/>
                <a:ea typeface="+mn-lt"/>
                <a:cs typeface="+mn-cs"/>
              </a:rPr>
              <a:t>Mikilvægt er að: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s-IS" sz="1200" b="1" i="0">
                <a:solidFill>
                  <a:schemeClr val="tx1"/>
                </a:solidFill>
                <a:effectLst/>
                <a:latin typeface="+mn-lt"/>
                <a:ea typeface="+mn-lt"/>
                <a:cs typeface="+mn-cs"/>
              </a:rPr>
              <a:t>samþætta sálfélagslega áhættu inn í áhættumat og áhættustjórnun</a:t>
            </a:r>
            <a:r>
              <a:rPr lang="is-IS" sz="1200" i="0">
                <a:solidFill>
                  <a:schemeClr val="tx1"/>
                </a:solidFill>
                <a:effectLst/>
                <a:latin typeface="+mn-lt"/>
                <a:ea typeface="+mn-lt"/>
                <a:cs typeface="+mn-cs"/>
              </a:rPr>
              <a:t>, með virkri þátttöku starfsfólks í öllu ferlinu</a:t>
            </a:r>
            <a:r>
              <a:rPr lang="is-IS" sz="1200" b="0" i="0">
                <a:solidFill>
                  <a:schemeClr val="tx1"/>
                </a:solidFill>
                <a:effectLst/>
                <a:latin typeface="+mn-lt"/>
                <a:ea typeface="+mn-lt"/>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s-IS" sz="1200" b="1" i="0">
                <a:solidFill>
                  <a:schemeClr val="tx1"/>
                </a:solidFill>
                <a:effectLst/>
                <a:latin typeface="+mn-lt"/>
                <a:ea typeface="+mn-lt"/>
                <a:cs typeface="+mn-cs"/>
              </a:rPr>
              <a:t>stuðla að stuðningsríkri forystu og opinni vinnustaðamenningu</a:t>
            </a:r>
            <a:r>
              <a:rPr lang="is-IS" sz="1200" b="0" i="0">
                <a:solidFill>
                  <a:schemeClr val="tx1"/>
                </a:solidFill>
                <a:effectLst/>
                <a:latin typeface="+mn-lt"/>
                <a:ea typeface="+mn-lt"/>
                <a:cs typeface="+mn-cs"/>
              </a:rPr>
              <a:t>, þar sem stjórnendur sýna gott fordæmi og hvetja til samtals og opinnar umræðu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s-IS" sz="1200" b="1" i="0">
                <a:solidFill>
                  <a:schemeClr val="tx1"/>
                </a:solidFill>
                <a:effectLst/>
                <a:latin typeface="+mn-lt"/>
                <a:ea typeface="+mn-lt"/>
                <a:cs typeface="+mn-cs"/>
              </a:rPr>
              <a:t>skipuleggja vinnu </a:t>
            </a:r>
            <a:r>
              <a:rPr lang="is-IS" sz="1200" b="0" i="0">
                <a:solidFill>
                  <a:schemeClr val="tx1"/>
                </a:solidFill>
                <a:effectLst/>
                <a:latin typeface="+mn-lt"/>
                <a:ea typeface="+mn-lt"/>
                <a:cs typeface="+mn-cs"/>
              </a:rPr>
              <a:t>þannig að álag sé viðráðanlegt, hlutverk séu skýr, úrræði nægileg og sjálfstæði starfsfólks hæfilegt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s-IS" sz="1200" b="1" i="0">
                <a:solidFill>
                  <a:schemeClr val="tx1"/>
                </a:solidFill>
                <a:effectLst/>
                <a:latin typeface="+mn-lt"/>
                <a:ea typeface="+mn-lt"/>
                <a:cs typeface="+mn-cs"/>
              </a:rPr>
              <a:t>koma í veg fyrir ofbeldi, áreitni og skaðlega félagslega hegðun </a:t>
            </a:r>
            <a:r>
              <a:rPr lang="is-IS" sz="1200" b="0" i="0">
                <a:solidFill>
                  <a:schemeClr val="tx1"/>
                </a:solidFill>
                <a:effectLst/>
                <a:latin typeface="+mn-lt"/>
                <a:ea typeface="+mn-lt"/>
                <a:cs typeface="+mn-cs"/>
              </a:rPr>
              <a:t>með skýrum stefnum, skilvirkum tilkynningarferlum og snemmbærum viðbrögðum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s-IS" sz="1200" b="1" i="0">
                <a:solidFill>
                  <a:schemeClr val="tx1"/>
                </a:solidFill>
                <a:effectLst/>
                <a:latin typeface="+mn-lt"/>
                <a:ea typeface="+mn-lt"/>
                <a:cs typeface="+mn-cs"/>
              </a:rPr>
              <a:t>efla vitund, færni og stuðning</a:t>
            </a:r>
            <a:r>
              <a:rPr lang="is-IS" sz="1200" b="0" i="0">
                <a:solidFill>
                  <a:schemeClr val="tx1"/>
                </a:solidFill>
                <a:effectLst/>
                <a:latin typeface="+mn-lt"/>
                <a:ea typeface="+mn-lt"/>
                <a:cs typeface="+mn-cs"/>
              </a:rPr>
              <a:t> með því að draga úr fordómum, veita fræðslu og stuðla að félagslegum stuðningi á vinnustað</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13</a:t>
            </a:fld>
            <a:endParaRPr lang="en-GB"/>
          </a:p>
        </p:txBody>
      </p:sp>
    </p:spTree>
    <p:extLst>
      <p:ext uri="{BB962C8B-B14F-4D97-AF65-F5344CB8AC3E}">
        <p14:creationId xmlns:p14="http://schemas.microsoft.com/office/powerpoint/2010/main" val="1045839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s-IS" sz="1200">
                <a:solidFill>
                  <a:schemeClr val="tx1"/>
                </a:solidFill>
                <a:effectLst/>
                <a:latin typeface="+mn-lt"/>
                <a:ea typeface="+mn-lt"/>
                <a:cs typeface="+mn-cs"/>
              </a:rPr>
              <a:t>Aðrir þættir skipta einnig sköpum fyrir árangursríkar forvarnir og stjórnun sálfélagslegrar áhættu.</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s-IS" sz="1200" b="1">
                <a:solidFill>
                  <a:schemeClr val="tx1"/>
                </a:solidFill>
                <a:effectLst/>
                <a:latin typeface="+mn-lt"/>
                <a:ea typeface="+mn-lt"/>
                <a:cs typeface="+mn-cs"/>
              </a:rPr>
              <a:t>Skuldbinding stjórnenda er forsenda árangurs </a:t>
            </a:r>
            <a:r>
              <a:rPr lang="is-IS" sz="1200">
                <a:solidFill>
                  <a:schemeClr val="tx1"/>
                </a:solidFill>
                <a:effectLst/>
                <a:latin typeface="+mn-lt"/>
                <a:ea typeface="+mn-lt"/>
                <a:cs typeface="+mn-cs"/>
              </a:rPr>
              <a:t>– Þegar stjórnendur taka virkan þátt, styðja starfsfólk á öllum stigum ferlisins og sýna gott fordæmi sýna þeir raunverulega skuldbindingu við að skapa gott vinnuumhverfi. Engin árangursrík nálgun við að fyrirbyggja sálfélagslega áhættu er möguleg án skýrrar skuldbindingar og þátttöku stjórnenda. </a:t>
            </a:r>
          </a:p>
          <a:p>
            <a:pPr marL="171450" lvl="0" indent="-171450">
              <a:buFont typeface="Arial" panose="020B0604020202020204" pitchFamily="34" charset="0"/>
              <a:buChar char="•"/>
            </a:pPr>
            <a:r>
              <a:rPr lang="is-IS" sz="1200" b="1">
                <a:solidFill>
                  <a:schemeClr val="tx1"/>
                </a:solidFill>
                <a:effectLst/>
                <a:latin typeface="+mn-lt"/>
                <a:ea typeface="+mn-lt"/>
                <a:cs typeface="+mn-cs"/>
              </a:rPr>
              <a:t>Virk þátttaka starfsfólks sem hluti af ferlinu</a:t>
            </a:r>
            <a:r>
              <a:rPr lang="is-IS" sz="1200">
                <a:solidFill>
                  <a:schemeClr val="tx1"/>
                </a:solidFill>
                <a:effectLst/>
                <a:latin typeface="+mn-lt"/>
                <a:ea typeface="+mn-lt"/>
                <a:cs typeface="+mn-cs"/>
              </a:rPr>
              <a:t> – þátttaka starfsmanna og fulltrúa þess hjálpar til við að greina og forgangsraða mikilvægustu viðfangsefnum sem þarf að bregðast við. Það veitir starfsfólki einnig tilfinningu fyrir ábyrgð og þátttöku í þeim breytingum sem verið er að innleiða og styrkir þannig skuldbindingu þess og þátttöku. Að lokum verða heppilegar lausnir mun árangursríkari ef starfsfólk fær tækifæri til að koma sjónarmiðum sínum á framfæri og skoðanir þess eru virtar. </a:t>
            </a:r>
          </a:p>
          <a:p>
            <a:pPr marL="0" lvl="0" indent="0">
              <a:buFontTx/>
              <a:buNone/>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DBBB53E-E968-4B04-87EF-C96293204690}" type="slidenum">
              <a:rPr lang="en-GB" smtClean="0"/>
              <a:t>14</a:t>
            </a:fld>
            <a:endParaRPr lang="en-GB"/>
          </a:p>
        </p:txBody>
      </p:sp>
    </p:spTree>
    <p:extLst>
      <p:ext uri="{BB962C8B-B14F-4D97-AF65-F5344CB8AC3E}">
        <p14:creationId xmlns:p14="http://schemas.microsoft.com/office/powerpoint/2010/main" val="19955457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is-IS" b="1" dirty="0"/>
              <a:t>Ofbeldi á vinnustað er margþætt vandamál. </a:t>
            </a:r>
            <a:r>
              <a:rPr lang="is-IS" dirty="0"/>
              <a:t>Það getur birst sem einstakt atvik, til dæmis líkamlegt ofbeldi, eða sem endurtekin hegðun sem ógnar eða niðurlægir starfsfólk, svo sem áreitni eða einelti. Slík hegðun getur átt sér ýmsar orsakir, þar á meðal tengdar kynþáttahatri, þjóðernishatri eða kynbundnu hatri. Uppruni hennar getur verið margvíslegur og stundum skarast ólíkir þættir. Hún getur komið frá samstarfsfólki, stjórnendum, viðskiptavinum eða jafnvel einstaklingum sem hafa engin tengsl við fyrirtækið eða starfsfólk þess.</a:t>
            </a:r>
          </a:p>
          <a:p>
            <a:pPr algn="just"/>
            <a:endParaRPr lang="en-US" dirty="0"/>
          </a:p>
          <a:p>
            <a:pPr algn="just"/>
            <a:r>
              <a:rPr lang="is-IS" b="1" dirty="0"/>
              <a:t>Ofbeldi á vinnustað er verulegur streituvaldur og getur haft alvarleg áhrif á heilsu.</a:t>
            </a:r>
            <a:r>
              <a:rPr lang="is-IS" dirty="0"/>
              <a:t> Skyndilegt ofbeldi, hvort sem það er líkamlegt eða sálrænt, getur valdið áfalli og haft langvarandi neikvæð áhrif á geðheilsu. Það getur leitt til alvarlegra heilsufarsvandamála, svo sem þunglyndis, skerts sjálfsmats og svefntruflana.</a:t>
            </a:r>
          </a:p>
          <a:p>
            <a:pPr algn="just"/>
            <a:endParaRPr lang="en-US" dirty="0"/>
          </a:p>
          <a:p>
            <a:pPr algn="just"/>
            <a:r>
              <a:rPr lang="is-IS" dirty="0"/>
              <a:t>Samkvæmt Evrópsku símakönnuninni um starfsskilyrði (EWCTS), sem Eurofound framkvæmdi árið 2021, hafði að </a:t>
            </a:r>
            <a:r>
              <a:rPr lang="is-IS" b="0" dirty="0"/>
              <a:t>meðaltali </a:t>
            </a:r>
            <a:r>
              <a:rPr lang="is-IS" b="1" dirty="0"/>
              <a:t>um 13% starfsfólks í ESB orðið fyrir einhvers konar neikvæðri félagslegri hegðun á vinnustað</a:t>
            </a:r>
            <a:r>
              <a:rPr lang="is-IS" dirty="0"/>
              <a:t>.</a:t>
            </a:r>
          </a:p>
          <a:p>
            <a:pPr algn="just"/>
            <a:endParaRPr lang="en-US" dirty="0"/>
          </a:p>
          <a:p>
            <a:pPr algn="just"/>
            <a:r>
              <a:rPr lang="is-IS" b="1" dirty="0"/>
              <a:t>Konur eru líklegri til að tilkynna óæskilega félagslega hegðun á vinnustað</a:t>
            </a:r>
            <a:r>
              <a:rPr lang="is-IS" dirty="0"/>
              <a:t>. Nýleg könnun Evrópusambandsins á kynbundnu ofbeldi, sem Eurostat, FRA og EIGE framkvæmdu sameiginlega, sýndi að:</a:t>
            </a:r>
          </a:p>
          <a:p>
            <a:pPr marL="171450" indent="-171450" algn="just">
              <a:buFont typeface="Arial" panose="020B0604020202020204" pitchFamily="34" charset="0"/>
              <a:buChar char="•"/>
            </a:pPr>
            <a:r>
              <a:rPr lang="is-IS" b="1" dirty="0"/>
              <a:t>30,8% kvenna hafa orðið fyrir kynferðislegri áreitni á vinnustað einhvern tíma á ævinni </a:t>
            </a:r>
          </a:p>
          <a:p>
            <a:pPr marL="171450" indent="-171450" algn="just">
              <a:buFont typeface="Arial" panose="020B0604020202020204" pitchFamily="34" charset="0"/>
              <a:buChar char="•"/>
            </a:pPr>
            <a:r>
              <a:rPr lang="is-IS" b="1" dirty="0"/>
              <a:t>4,3% kvenna hafa orðið fyrir kynferðislegri áreitni á vinnustað á síðustu 12 mánuðum</a:t>
            </a:r>
            <a:r>
              <a:rPr lang="is-IS" b="0" dirty="0"/>
              <a:t> </a:t>
            </a:r>
          </a:p>
          <a:p>
            <a:pPr marL="171450" indent="-171450" algn="just">
              <a:buFont typeface="Arial" panose="020B0604020202020204" pitchFamily="34" charset="0"/>
              <a:buChar char="•"/>
            </a:pPr>
            <a:r>
              <a:rPr lang="is-IS" b="1" dirty="0"/>
              <a:t>Yngri konur </a:t>
            </a:r>
            <a:r>
              <a:rPr lang="is-IS" dirty="0"/>
              <a:t>greina frá hærri tíðni, </a:t>
            </a:r>
            <a:r>
              <a:rPr lang="is-IS" b="1" dirty="0"/>
              <a:t>en tvær af hverjum fimm hafa orðið fyrir kynferðislegri áreitni á vinnustað einhvern tíma á ævinni.</a:t>
            </a:r>
          </a:p>
          <a:p>
            <a:pPr algn="just"/>
            <a:endParaRPr lang="en-US" dirty="0"/>
          </a:p>
          <a:p>
            <a:pPr algn="just"/>
            <a:r>
              <a:rPr lang="is-IS" b="1" dirty="0"/>
              <a:t>Aukin stafræn væðing vinnunnar</a:t>
            </a:r>
            <a:r>
              <a:rPr lang="is-IS" dirty="0"/>
              <a:t> og sívaxandi notkun upplýsingatækni og samskiptamiðla í starfi hefur </a:t>
            </a:r>
            <a:r>
              <a:rPr lang="is-IS" b="1" dirty="0"/>
              <a:t>skapað nýjar tegundir óæskilegrar hegðunar</a:t>
            </a:r>
            <a:r>
              <a:rPr lang="is-IS" dirty="0"/>
              <a:t>, þar á meðal neteinelti og áreitni á netinu.</a:t>
            </a:r>
          </a:p>
          <a:p>
            <a:pPr algn="just"/>
            <a:r>
              <a:rPr lang="is-IS" dirty="0"/>
              <a:t> </a:t>
            </a:r>
          </a:p>
        </p:txBody>
      </p:sp>
      <p:sp>
        <p:nvSpPr>
          <p:cNvPr id="4" name="Slide Number Placeholder 3"/>
          <p:cNvSpPr>
            <a:spLocks noGrp="1"/>
          </p:cNvSpPr>
          <p:nvPr>
            <p:ph type="sldNum" sz="quarter" idx="5"/>
          </p:nvPr>
        </p:nvSpPr>
        <p:spPr/>
        <p:txBody>
          <a:bodyPr/>
          <a:lstStyle/>
          <a:p>
            <a:fld id="{EDBBB53E-E968-4B04-87EF-C96293204690}" type="slidenum">
              <a:rPr lang="en-GB" smtClean="0"/>
              <a:t>15</a:t>
            </a:fld>
            <a:endParaRPr lang="en-GB"/>
          </a:p>
        </p:txBody>
      </p:sp>
    </p:spTree>
    <p:extLst>
      <p:ext uri="{BB962C8B-B14F-4D97-AF65-F5344CB8AC3E}">
        <p14:creationId xmlns:p14="http://schemas.microsoft.com/office/powerpoint/2010/main" val="14267358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is-IS"/>
              <a:t>Alls hafa </a:t>
            </a:r>
            <a:r>
              <a:rPr lang="is-IS" b="1"/>
              <a:t>27,2% kvenna orðið fyrir kynferðislegri áreitni á vinnustað af hálfu karlkyns geranda</a:t>
            </a:r>
            <a:r>
              <a:rPr lang="is-IS"/>
              <a:t>, en </a:t>
            </a:r>
            <a:r>
              <a:rPr lang="is-IS" b="1"/>
              <a:t>30,8% kvenna hafa orðið fyrir kynferðislegri áreitni á vinnustað óháð kyni geranda</a:t>
            </a:r>
            <a:r>
              <a:rPr lang="is-IS"/>
              <a:t>.</a:t>
            </a:r>
          </a:p>
          <a:p>
            <a:pPr marL="0" indent="0">
              <a:buFont typeface="Arial" panose="020B0604020202020204" pitchFamily="34" charset="0"/>
              <a:buNone/>
            </a:pPr>
            <a:r>
              <a:rPr lang="is-IS"/>
              <a:t> </a:t>
            </a:r>
          </a:p>
          <a:p>
            <a:pPr marL="171450" indent="-171450">
              <a:buFont typeface="Arial" panose="020B0604020202020204" pitchFamily="34" charset="0"/>
              <a:buChar char="•"/>
            </a:pPr>
            <a:r>
              <a:rPr lang="is-IS"/>
              <a:t>Miðað við þessar niðurstöður má álykta að meirihluti tilvika kynferðislegrar áreitni gegn konum sé framin af körlum. </a:t>
            </a:r>
          </a:p>
          <a:p>
            <a:pPr marL="0" indent="0">
              <a:buFont typeface="Arial" panose="020B0604020202020204" pitchFamily="34" charset="0"/>
              <a:buNone/>
            </a:pPr>
            <a:endParaRPr lang="en-GB" dirty="0"/>
          </a:p>
          <a:p>
            <a:pPr marL="171450" indent="-171450">
              <a:buFont typeface="Arial" panose="020B0604020202020204" pitchFamily="34" charset="0"/>
              <a:buChar char="•"/>
            </a:pPr>
            <a:r>
              <a:rPr lang="is-IS"/>
              <a:t>Meðal </a:t>
            </a:r>
            <a:r>
              <a:rPr lang="is-IS" b="1"/>
              <a:t>karlkyns gerenda</a:t>
            </a:r>
            <a:r>
              <a:rPr lang="is-IS"/>
              <a:t>:</a:t>
            </a:r>
          </a:p>
          <a:p>
            <a:pPr marL="0" indent="0">
              <a:buFont typeface="Arial" panose="020B0604020202020204" pitchFamily="34" charset="0"/>
              <a:buNone/>
            </a:pPr>
            <a:r>
              <a:rPr lang="is-IS"/>
              <a:t>      - </a:t>
            </a:r>
            <a:r>
              <a:rPr lang="is-IS" b="1"/>
              <a:t>15,8% kvenna </a:t>
            </a:r>
            <a:r>
              <a:rPr lang="is-IS"/>
              <a:t>í ESB-27 hafa orðið fyrir kynferðislegri áreitni af hálfu samstarfsmanns </a:t>
            </a:r>
          </a:p>
          <a:p>
            <a:pPr marL="0" indent="0">
              <a:buFont typeface="Arial" panose="020B0604020202020204" pitchFamily="34" charset="0"/>
              <a:buNone/>
            </a:pPr>
            <a:r>
              <a:rPr lang="is-IS"/>
              <a:t>      - </a:t>
            </a:r>
            <a:r>
              <a:rPr lang="is-IS" b="1"/>
              <a:t>7,4% hafa orðið fyrir kynferðislegri áreitni </a:t>
            </a:r>
            <a:r>
              <a:rPr lang="is-IS"/>
              <a:t>af hálfu yfirmanns eða stjórnanda </a:t>
            </a:r>
          </a:p>
          <a:p>
            <a:pPr marL="0" indent="0">
              <a:buFont typeface="Arial" panose="020B0604020202020204" pitchFamily="34" charset="0"/>
              <a:buNone/>
            </a:pPr>
            <a:r>
              <a:rPr lang="is-IS"/>
              <a:t>      - en </a:t>
            </a:r>
            <a:r>
              <a:rPr lang="is-IS" b="1"/>
              <a:t>9,3% greindu frá því að kynferðisleg áreitni hefði verið framin af öðrum karlmanni í tengslum við vinnu</a:t>
            </a:r>
            <a:r>
              <a:rPr lang="is-IS"/>
              <a:t>, þar á meðal viðskiptavini eða skjólstæðingi</a:t>
            </a:r>
          </a:p>
        </p:txBody>
      </p:sp>
      <p:sp>
        <p:nvSpPr>
          <p:cNvPr id="4" name="Slide Number Placeholder 3"/>
          <p:cNvSpPr>
            <a:spLocks noGrp="1"/>
          </p:cNvSpPr>
          <p:nvPr>
            <p:ph type="sldNum" sz="quarter" idx="5"/>
          </p:nvPr>
        </p:nvSpPr>
        <p:spPr/>
        <p:txBody>
          <a:bodyPr/>
          <a:lstStyle/>
          <a:p>
            <a:fld id="{EDBBB53E-E968-4B04-87EF-C96293204690}" type="slidenum">
              <a:rPr lang="en-GB" smtClean="0"/>
              <a:t>16</a:t>
            </a:fld>
            <a:endParaRPr lang="en-GB"/>
          </a:p>
        </p:txBody>
      </p:sp>
    </p:spTree>
    <p:extLst>
      <p:ext uri="{BB962C8B-B14F-4D97-AF65-F5344CB8AC3E}">
        <p14:creationId xmlns:p14="http://schemas.microsoft.com/office/powerpoint/2010/main" val="26917653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is-IS"/>
              <a:t>Ofbeldi og áreitni á vinnustað eru ekki einungis málefni sem þarf að bregðast við þegar alvarlegt atvik á sér stað. </a:t>
            </a:r>
          </a:p>
          <a:p>
            <a:pPr algn="just"/>
            <a:endParaRPr lang="en-US" dirty="0"/>
          </a:p>
          <a:p>
            <a:pPr algn="just"/>
            <a:r>
              <a:rPr lang="is-IS"/>
              <a:t>Hægt er að koma í veg fyrir ofbeldi með því að: </a:t>
            </a:r>
          </a:p>
          <a:p>
            <a:pPr marL="171450" indent="-171450" algn="just">
              <a:buFont typeface="Arial" panose="020B0604020202020204" pitchFamily="34" charset="0"/>
              <a:buChar char="•"/>
            </a:pPr>
            <a:r>
              <a:rPr lang="is-IS" b="1"/>
              <a:t>skýra hvað felst í virðingarfullri hegðun,</a:t>
            </a:r>
            <a:r>
              <a:rPr lang="is-IS"/>
              <a:t> skilgreina hlutverk og tryggja að væntingar séu skýrar þegar áhyggjur eða vandamál koma upp</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s-IS" b="1">
                <a:cs typeface="Arial"/>
              </a:rPr>
              <a:t>greina undirliggjandi orsakir eða þá þætti </a:t>
            </a:r>
            <a:r>
              <a:rPr lang="is-IS"/>
              <a:t>sem stuðla að áhættu. Hvert tilvik getur veitt mikilvægar upplýsingar um hvar áhættan liggur innan fyrirtækisins, hvort sem um er að ræða vinnuálag, einyrkjastarf, samskipti við viðskiptavini, óljós mörk í stafrænum samskiptum eða skort á reglulegri eftirfylgni og stuðningi stjórnenda</a:t>
            </a:r>
            <a:r>
              <a:rPr lang="is-IS" b="0">
                <a:cs typeface="Arial"/>
              </a:rPr>
              <a:t> </a:t>
            </a:r>
          </a:p>
          <a:p>
            <a:pPr marL="171450" indent="-171450" algn="just">
              <a:buFont typeface="Arial" panose="020B0604020202020204" pitchFamily="34" charset="0"/>
              <a:buChar char="•"/>
            </a:pPr>
            <a:r>
              <a:rPr lang="is-IS" b="1"/>
              <a:t>bregðast við málum á sanngjarnan og árangursríkan hátt til að endurbyggja traust og koma í veg fyrir að þau endurtaki sig</a:t>
            </a:r>
            <a:r>
              <a:rPr lang="is-IS"/>
              <a:t>, til dæmis með því að skapa öruggan vettvang þar sem starfsfólk getur tjáð sig í trúnaði, hlusta á það og skrá helstu staðreyndir um það sem hefur gerst</a:t>
            </a:r>
          </a:p>
          <a:p>
            <a:pPr marL="171450" indent="-171450" algn="just">
              <a:buFont typeface="Arial" panose="020B0604020202020204" pitchFamily="34" charset="0"/>
              <a:buChar char="•"/>
            </a:pPr>
            <a:r>
              <a:rPr lang="is-IS" b="1"/>
              <a:t>greina tækifæri til úrbóta</a:t>
            </a:r>
            <a:r>
              <a:rPr lang="is-IS"/>
              <a:t> með því að skoða áhættuþætti í starfsemi fyrirtækisins, svo sem vinnuálag, einyrkjastarf, samskipti við viðskiptavini, óljós mörk í stafrænum samskiptum eða skort á reglulegri eftirfylgni og stuðningi stjórnenda </a:t>
            </a:r>
          </a:p>
          <a:p>
            <a:pPr marL="171450" indent="-171450" algn="just">
              <a:buFont typeface="Arial" panose="020B0604020202020204" pitchFamily="34" charset="0"/>
              <a:buChar char="•"/>
            </a:pPr>
            <a:r>
              <a:rPr lang="is-IS" b="1"/>
              <a:t>virkja starfsfólk</a:t>
            </a:r>
            <a:r>
              <a:rPr lang="is-IS"/>
              <a:t> í ferlinu til að byggja upp skuldbindingu, traust og sameiginlega ábyrgð á forvörnum gegn ofbeldi</a:t>
            </a:r>
          </a:p>
          <a:p>
            <a:pPr marL="171450" indent="-171450" algn="just">
              <a:buFont typeface="Arial" panose="020B0604020202020204" pitchFamily="34" charset="0"/>
              <a:buChar char="•"/>
            </a:pPr>
            <a:r>
              <a:rPr lang="is-IS" b="1"/>
              <a:t>leiða með fordæmi </a:t>
            </a:r>
            <a:r>
              <a:rPr lang="is-IS"/>
              <a:t>og sýna að forvarnir gegn ofbeldi séu forgangsatriði og hluti af gildum fyrirtækisins, bæði í orðum og gjörðum   </a:t>
            </a:r>
          </a:p>
          <a:p>
            <a:pPr algn="just"/>
            <a:endParaRPr lang="en-US" b="1" dirty="0"/>
          </a:p>
          <a:p>
            <a:r>
              <a:rPr lang="is-IS" b="1"/>
              <a:t>Efni fyrir herferðina</a:t>
            </a:r>
            <a:r>
              <a:rPr lang="is-IS"/>
              <a:t>: væntanlegar leiðbeiningar um stjórnun og forvarnir gegn ofbeldi fyrir meðalstór fyrirtæki.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17</a:t>
            </a:fld>
            <a:endParaRPr lang="en-GB"/>
          </a:p>
        </p:txBody>
      </p:sp>
    </p:spTree>
    <p:extLst>
      <p:ext uri="{BB962C8B-B14F-4D97-AF65-F5344CB8AC3E}">
        <p14:creationId xmlns:p14="http://schemas.microsoft.com/office/powerpoint/2010/main" val="31557122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is-IS" sz="1200" b="1"/>
              <a:t>Stoðkerfisvandamál</a:t>
            </a:r>
          </a:p>
          <a:p>
            <a:pPr marL="171450" indent="-171450">
              <a:buFont typeface="Arial" panose="020B0604020202020204" pitchFamily="34" charset="0"/>
              <a:buChar char="•"/>
            </a:pPr>
            <a:r>
              <a:rPr lang="is-IS" sz="1200" b="0"/>
              <a:t>Mikið vinnuálag, lítið sjálfstæði í starfi og streita geta aukið hættu á stoðkerfisvandamálum og gert þau alvarlegri.</a:t>
            </a:r>
          </a:p>
          <a:p>
            <a:pPr marL="171450" indent="-171450">
              <a:buFont typeface="Arial" panose="020B0604020202020204" pitchFamily="34" charset="0"/>
              <a:buChar char="•"/>
            </a:pPr>
            <a:r>
              <a:rPr lang="is-IS" sz="1200" b="0"/>
              <a:t>Stoðkerfisvandamál geta haft áhrif á andlega líðan, seiglu og starfsgetu.</a:t>
            </a:r>
          </a:p>
          <a:p>
            <a:pPr marL="171450" indent="-171450">
              <a:buFont typeface="Arial" panose="020B0604020202020204" pitchFamily="34" charset="0"/>
              <a:buChar char="•"/>
            </a:pPr>
            <a:r>
              <a:rPr lang="is-IS" sz="1200" b="0"/>
              <a:t>Sálfélagslegir áhættuþættir geta tafið bataferlið og endurkomu til vinnu.</a:t>
            </a:r>
          </a:p>
          <a:p>
            <a:pPr marL="0" indent="0">
              <a:buNone/>
            </a:pPr>
            <a:r>
              <a:rPr lang="is-IS" sz="1200" b="1"/>
              <a:t>Umhverfisþættir sem hafa áhrif á geðheilsu </a:t>
            </a:r>
          </a:p>
          <a:p>
            <a:pPr marL="171450" indent="-171450">
              <a:buFont typeface="Arial" panose="020B0604020202020204" pitchFamily="34" charset="0"/>
              <a:buChar char="•"/>
            </a:pPr>
            <a:r>
              <a:rPr lang="is-IS" sz="1200" b="0"/>
              <a:t>Líkamlegar aðstæður, svo sem hávaði, hitastig og váhrif af völdum efna, geta aukið streitu og þreytu.</a:t>
            </a:r>
          </a:p>
          <a:p>
            <a:pPr marL="171450" indent="-171450">
              <a:buFont typeface="Arial" panose="020B0604020202020204" pitchFamily="34" charset="0"/>
              <a:buChar char="•"/>
            </a:pPr>
            <a:r>
              <a:rPr lang="is-IS" sz="1200" b="0"/>
              <a:t>Þessar aðstæður geta oft haft samverkandi áhrif með vinnuálagi, tímapressu og skipulagsþáttum.</a:t>
            </a:r>
          </a:p>
          <a:p>
            <a:pPr marL="171450" indent="-171450">
              <a:buFont typeface="Arial" panose="020B0604020202020204" pitchFamily="34" charset="0"/>
              <a:buChar char="•"/>
            </a:pPr>
            <a:r>
              <a:rPr lang="is-IS" sz="1200" b="0"/>
              <a:t>Samspil mismunandi áhættuþátta getur aukið andlegt álag og öryggisáhættu.</a:t>
            </a:r>
          </a:p>
          <a:p>
            <a:pPr marL="0" indent="0">
              <a:buNone/>
            </a:pPr>
            <a:r>
              <a:rPr lang="is-IS" sz="1200" b="1" noProof="0"/>
              <a:t>Vinnutengd slys og geðheilsa</a:t>
            </a:r>
          </a:p>
          <a:p>
            <a:pPr marL="171450" indent="-171450">
              <a:buFont typeface="Arial" panose="020B0604020202020204" pitchFamily="34" charset="0"/>
              <a:buChar char="•"/>
            </a:pPr>
            <a:r>
              <a:rPr lang="is-IS" sz="1200" b="0" noProof="0"/>
              <a:t>Sálfélagslegir áhættuþættir (t.d. þreyta og tímapressa) geta aukið hættu á slysum.</a:t>
            </a:r>
          </a:p>
          <a:p>
            <a:pPr marL="171450" indent="-171450">
              <a:buFont typeface="Arial" panose="020B0604020202020204" pitchFamily="34" charset="0"/>
              <a:buChar char="•"/>
            </a:pPr>
            <a:r>
              <a:rPr lang="is-IS" sz="1200" b="0" noProof="0"/>
              <a:t>Slys og meiðsli geta haft neikvæð áhrif á geðheilsu.</a:t>
            </a:r>
          </a:p>
          <a:p>
            <a:pPr marL="171450" indent="-171450">
              <a:buFont typeface="Arial" panose="020B0604020202020204" pitchFamily="34" charset="0"/>
              <a:buChar char="•"/>
            </a:pPr>
            <a:r>
              <a:rPr lang="is-IS" sz="1200" b="0" noProof="0"/>
              <a:t>Öryggi ræðst bæði af líkamlegum þáttum og því hvernig vinna er skipulögð. </a:t>
            </a:r>
          </a:p>
          <a:p>
            <a:pPr marL="171450" indent="-171450">
              <a:buFont typeface="Arial" panose="020B0604020202020204" pitchFamily="34" charset="0"/>
              <a:buChar char="•"/>
            </a:pPr>
            <a:endParaRPr lang="en-US" sz="1200" b="0" noProof="0" dirty="0"/>
          </a:p>
          <a:p>
            <a:r>
              <a:rPr lang="is-IS" sz="1200" b="0" noProof="0"/>
              <a:t>Athugið að </a:t>
            </a:r>
            <a:r>
              <a:rPr lang="is-IS" sz="1200" b="1">
                <a:solidFill>
                  <a:schemeClr val="tx1"/>
                </a:solidFill>
                <a:effectLst/>
                <a:latin typeface="+mn-lt"/>
                <a:ea typeface="+mn-lt"/>
                <a:cs typeface="+mn-cs"/>
              </a:rPr>
              <a:t>öryggisárangur mælir hversu árangursrík viðleitni fyrirtækis er til að vernda öryggi og heilsu starfsfólks.</a:t>
            </a:r>
          </a:p>
          <a:p>
            <a:r>
              <a:rPr lang="is-IS" sz="1200">
                <a:solidFill>
                  <a:schemeClr val="tx1"/>
                </a:solidFill>
                <a:effectLst/>
                <a:latin typeface="+mn-lt"/>
                <a:ea typeface="+mn-lt"/>
                <a:cs typeface="+mn-cs"/>
              </a:rPr>
              <a:t>Öryggisárangur er yfirleitt metinn með:</a:t>
            </a:r>
          </a:p>
          <a:p>
            <a:pPr marL="171450" indent="-171450">
              <a:buFont typeface="Arial" panose="020B0604020202020204" pitchFamily="34" charset="0"/>
              <a:buChar char="•"/>
            </a:pPr>
            <a:r>
              <a:rPr lang="is-IS" sz="1200" b="1">
                <a:solidFill>
                  <a:schemeClr val="tx1"/>
                </a:solidFill>
                <a:effectLst/>
                <a:latin typeface="+mn-lt"/>
                <a:ea typeface="+mn-lt"/>
                <a:cs typeface="+mn-cs"/>
              </a:rPr>
              <a:t>Afturvirkum mælikvörðum (niðurstöðum)</a:t>
            </a:r>
          </a:p>
          <a:p>
            <a:r>
              <a:rPr lang="is-IS" sz="1200">
                <a:solidFill>
                  <a:schemeClr val="tx1"/>
                </a:solidFill>
                <a:effectLst/>
                <a:latin typeface="+mn-lt"/>
                <a:ea typeface="+mn-lt"/>
                <a:cs typeface="+mn-cs"/>
              </a:rPr>
              <a:t>Þessir mælikvarðar byggjast á atvikum sem þegar hafa átt sér stað, svo sem fjölda slysa, meiðsla, næstum slysa eða fjarvista vegna vinnutengdra heilsufarsvandamála.</a:t>
            </a:r>
          </a:p>
          <a:p>
            <a:pPr marL="171450" indent="-171450">
              <a:buFont typeface="Arial" panose="020B0604020202020204" pitchFamily="34" charset="0"/>
              <a:buChar char="•"/>
            </a:pPr>
            <a:r>
              <a:rPr lang="is-IS" sz="1200" b="1">
                <a:solidFill>
                  <a:schemeClr val="tx1"/>
                </a:solidFill>
                <a:effectLst/>
                <a:latin typeface="+mn-lt"/>
                <a:ea typeface="+mn-lt"/>
                <a:cs typeface="+mn-cs"/>
              </a:rPr>
              <a:t>Framvirkum mælikvörðum (forvarnastarfsemi)</a:t>
            </a:r>
          </a:p>
          <a:p>
            <a:r>
              <a:rPr lang="is-IS" sz="1200">
                <a:solidFill>
                  <a:schemeClr val="tx1"/>
                </a:solidFill>
                <a:effectLst/>
                <a:latin typeface="+mn-lt"/>
                <a:ea typeface="+mn-lt"/>
                <a:cs typeface="+mn-cs"/>
              </a:rPr>
              <a:t>Þessir mælikvarðar meta hvort forvarnakerfi séu að skila árangri, til dæmis með því að skoða hvort áhættumat hafi verið framkvæmt, þátttöku starfsfólks í vinnuverndarstarfi og aðra sambærilega þætti. </a:t>
            </a:r>
          </a:p>
          <a:p>
            <a:pPr marL="0" indent="0">
              <a:buFont typeface="Arial" panose="020B0604020202020204" pitchFamily="34" charset="0"/>
              <a:buNone/>
            </a:pPr>
            <a:endParaRPr lang="en-GB" noProof="0" dirty="0"/>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18</a:t>
            </a:fld>
            <a:endParaRPr lang="en-GB"/>
          </a:p>
        </p:txBody>
      </p:sp>
    </p:spTree>
    <p:extLst>
      <p:ext uri="{BB962C8B-B14F-4D97-AF65-F5344CB8AC3E}">
        <p14:creationId xmlns:p14="http://schemas.microsoft.com/office/powerpoint/2010/main" val="1610300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lvl="0" indent="0">
              <a:buNone/>
            </a:pPr>
            <a:r>
              <a:rPr lang="is-IS" b="1"/>
              <a:t>Hvernig er hægt að takast á við samverkandi áhættuþætti</a:t>
            </a:r>
            <a:r>
              <a:rPr lang="is-IS"/>
              <a:t>? Með samþættri forvörn.</a:t>
            </a:r>
          </a:p>
          <a:p>
            <a:pPr marL="0" lvl="0" indent="0">
              <a:buNone/>
            </a:pPr>
            <a:r>
              <a:rPr lang="is-IS"/>
              <a:t>Þetta getur til dæmis falið í sér: </a:t>
            </a:r>
          </a:p>
          <a:p>
            <a:pPr marL="171450" lvl="0" indent="-171450">
              <a:buFont typeface="Arial" panose="020B0604020202020204" pitchFamily="34" charset="0"/>
              <a:buChar char="•"/>
            </a:pPr>
            <a:r>
              <a:rPr lang="is-IS"/>
              <a:t>markvissar forvarnir gegn stoðkerfisvandamálum og líkamlegu álagi með vinnuvistfræðilegum inngripum, endurhönnun verkefna og nægilegri hvíld</a:t>
            </a:r>
            <a:r>
              <a:rPr lang="is-IS" b="0"/>
              <a:t> </a:t>
            </a:r>
          </a:p>
          <a:p>
            <a:pPr marL="171450" lvl="0" indent="-171450">
              <a:buFont typeface="Arial" panose="020B0604020202020204" pitchFamily="34" charset="0"/>
              <a:buChar char="•"/>
            </a:pPr>
            <a:r>
              <a:rPr lang="is-IS"/>
              <a:t>að bæta aðstæður í vinnuumhverfinu, svo sem hávaða, titring, hita og kulda, lýsingu og hönnun vinnurýmis, til að draga úr neikvæðum áhrifum á streitu og geðheilsu</a:t>
            </a:r>
            <a:r>
              <a:rPr lang="is-IS" b="0"/>
              <a:t> </a:t>
            </a:r>
          </a:p>
          <a:p>
            <a:pPr marL="171450" lvl="0" indent="-171450">
              <a:buFont typeface="Arial" panose="020B0604020202020204" pitchFamily="34" charset="0"/>
              <a:buChar char="•"/>
            </a:pPr>
            <a:r>
              <a:rPr lang="is-IS"/>
              <a:t>að koma í veg fyrir slys með því að takast á við skipulagslegar og sálfélagslegar orsakir óöruggrar hegðunar og skertrar athygli</a:t>
            </a:r>
            <a:r>
              <a:rPr lang="is-IS" b="0"/>
              <a:t> </a:t>
            </a:r>
          </a:p>
          <a:p>
            <a:pPr marL="171450" lvl="0" indent="-171450">
              <a:buFont typeface="Arial" panose="020B0604020202020204" pitchFamily="34" charset="0"/>
              <a:buChar char="•"/>
            </a:pPr>
            <a:r>
              <a:rPr lang="is-IS"/>
              <a:t>að leggja sérstaka áherslu á atvinnugreinar þar sem áhætta er mikil og viðkvæma hópa, þar á meðal lítil og meðalstór fyrirtæki, byggingariðnað, landbúnað og starfsfólk í ótryggum eða líkamlega krefjandi störfum</a:t>
            </a:r>
            <a:r>
              <a:rPr lang="is-IS" b="0"/>
              <a:t>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19</a:t>
            </a:fld>
            <a:endParaRPr lang="en-GB"/>
          </a:p>
        </p:txBody>
      </p:sp>
    </p:spTree>
    <p:extLst>
      <p:ext uri="{BB962C8B-B14F-4D97-AF65-F5344CB8AC3E}">
        <p14:creationId xmlns:p14="http://schemas.microsoft.com/office/powerpoint/2010/main" val="18208692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s-IS" sz="1200">
                <a:solidFill>
                  <a:schemeClr val="tx1"/>
                </a:solidFill>
                <a:effectLst/>
                <a:latin typeface="+mn-lt"/>
                <a:ea typeface="+mn-lt"/>
                <a:cs typeface="+mn-cs"/>
              </a:rPr>
              <a:t>Heilbrigðis- og félagsþjónustugeirinn gegnir mikilvægu hlutverki í evrópsku samfélagi, bæði hvað varðar almenna heilsu og vellíðan og efnahagslífið í heild.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s-IS" sz="1200">
                <a:solidFill>
                  <a:schemeClr val="tx1"/>
                </a:solidFill>
                <a:effectLst/>
                <a:latin typeface="+mn-lt"/>
                <a:ea typeface="+mn-lt"/>
                <a:cs typeface="+mn-cs"/>
              </a:rPr>
              <a:t>Heilbrigðis- og félagsþjónustugeirinn er mikilvægur atvinnuskapandi þáttur í efnahag Evrópusambandsins.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s-IS" sz="1200">
                <a:solidFill>
                  <a:schemeClr val="tx1"/>
                </a:solidFill>
                <a:effectLst/>
                <a:latin typeface="+mn-lt"/>
                <a:ea typeface="+mn-lt"/>
                <a:cs typeface="+mn-cs"/>
              </a:rPr>
              <a:t>Samkvæmt LFS-tölfræði Eurostat störfuðu yfir 21,5 milljónir einstaklinga í heilbrigðis- og félagsþjónustugeiranum (NACE Q) árið 2022. Flestir þessara einstaklinga störfuðu í heilbrigðisþjónustu, þar sem um 12,5 milljónir voru við störf.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s-IS" sz="1200">
                <a:solidFill>
                  <a:schemeClr val="tx1"/>
                </a:solidFill>
                <a:effectLst/>
                <a:latin typeface="+mn-lt"/>
                <a:ea typeface="+mn-lt"/>
                <a:cs typeface="+mn-cs"/>
              </a:rPr>
              <a:t>Atvinna í heilbrigðis- og félagsþjónustugeiranum hefur aukist jafnt og þétt undanfarinn áratug og þessi þróun hefur átt sér stað í öllum undirgreinum. Heilbrigðis- og félagsþjónustugeirinn stendur fyrir 11% allra starfa </a:t>
            </a:r>
            <a:r>
              <a:rPr lang="is-IS" sz="1200">
                <a:solidFill>
                  <a:schemeClr val="tx1"/>
                </a:solidFill>
                <a:effectLst/>
                <a:highlight>
                  <a:srgbClr val="FFFF00"/>
                </a:highlight>
                <a:latin typeface="+mn-lt"/>
                <a:ea typeface="+mn-lt"/>
                <a:cs typeface="+mn-cs"/>
              </a:rPr>
              <a:t>í hagkerfinu. </a:t>
            </a:r>
          </a:p>
          <a:p>
            <a:endParaRPr lang="fr-FR" dirty="0"/>
          </a:p>
          <a:p>
            <a:r>
              <a:rPr lang="is-IS"/>
              <a:t>Heilbrigðis- og félagsþjónustugeirinn felur í sér ýmsa starfsemi, svo sem: </a:t>
            </a:r>
          </a:p>
          <a:p>
            <a:pPr marL="171450" indent="-171450">
              <a:buFont typeface="Arial" panose="020B0604020202020204" pitchFamily="34" charset="0"/>
              <a:buChar char="•"/>
            </a:pPr>
            <a:r>
              <a:rPr lang="is-IS" sz="1200" b="0" i="0">
                <a:solidFill>
                  <a:schemeClr val="tx1"/>
                </a:solidFill>
                <a:effectLst/>
                <a:latin typeface="+mn-lt"/>
                <a:ea typeface="+mn-lt"/>
                <a:cs typeface="+mn-cs"/>
              </a:rPr>
              <a:t>heilbrigðisþjónustu á sjúkrahúsum, heilsugæslustöðvum og hjá lækna- eða tannlæknastofum</a:t>
            </a:r>
          </a:p>
          <a:p>
            <a:pPr marL="171450" indent="-171450">
              <a:buFont typeface="Arial" panose="020B0604020202020204" pitchFamily="34" charset="0"/>
              <a:buChar char="•"/>
            </a:pPr>
            <a:r>
              <a:rPr lang="is-IS" sz="1200" b="0" i="0">
                <a:solidFill>
                  <a:schemeClr val="tx1"/>
                </a:solidFill>
                <a:effectLst/>
                <a:latin typeface="+mn-lt"/>
                <a:ea typeface="+mn-lt"/>
                <a:cs typeface="+mn-cs"/>
              </a:rPr>
              <a:t>dvalar- og umönnunarþjónustu fyrir aldrað fólk, fatlað fólk og einstaklinga með geðræn vandamál, bæði á dvalarheimilum og í heimahúsum</a:t>
            </a:r>
          </a:p>
          <a:p>
            <a:pPr marL="171450" indent="-171450">
              <a:buFont typeface="Arial" panose="020B0604020202020204" pitchFamily="34" charset="0"/>
              <a:buChar char="•"/>
            </a:pPr>
            <a:r>
              <a:rPr lang="is-IS" sz="1200" b="0" i="0">
                <a:solidFill>
                  <a:schemeClr val="tx1"/>
                </a:solidFill>
                <a:effectLst/>
                <a:latin typeface="+mn-lt"/>
                <a:ea typeface="+mn-lt"/>
                <a:cs typeface="+mn-cs"/>
              </a:rPr>
              <a:t>félagsþjónustu, (svo sem heimaþjónustu og umönnun aldraðs fólks, fatlaðs fólks og barna).</a:t>
            </a:r>
          </a:p>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a:p>
            <a:r>
              <a:rPr lang="is-IS" sz="1200" b="1" i="0">
                <a:solidFill>
                  <a:schemeClr val="tx1"/>
                </a:solidFill>
                <a:effectLst/>
                <a:latin typeface="+mn-lt"/>
                <a:ea typeface="+mn-lt"/>
                <a:cs typeface="+mn-cs"/>
              </a:rPr>
              <a:t>31% starfsfólks í heilbrigðis- og félagsþjónustu greindu frá streitu, þunglyndi eða kvíða sem orsakast af vinnu eða hefur versnað vegna hennar. Þetta hlutfall er hærra en meðaltal allra atvinnugreina í Evrópu (Vinnuverndarpúls 2025). </a:t>
            </a:r>
            <a:r>
              <a:rPr lang="is-IS"/>
              <a:t>Gögn aðgengileg á: </a:t>
            </a:r>
            <a:r>
              <a:rPr lang="is-IS">
                <a:hlinkClick r:id="rId3"/>
              </a:rPr>
              <a:t>OSH-pulse-2025-climate-digital-change_EN.pdf</a:t>
            </a:r>
            <a:r>
              <a:rPr lang="is-IS"/>
              <a:t>, bls. 56.</a:t>
            </a:r>
            <a:r>
              <a:rPr lang="is-IS" sz="1200" b="1" i="0">
                <a:solidFill>
                  <a:schemeClr val="tx1"/>
                </a:solidFill>
                <a:effectLst/>
                <a:latin typeface="+mn-lt"/>
                <a:ea typeface="+mn-lt"/>
                <a:cs typeface="+mn-cs"/>
              </a:rPr>
              <a:t> </a:t>
            </a:r>
            <a:br>
              <a:rPr lang="is-IS"/>
            </a:br>
            <a:endParaRPr lang="is-IS"/>
          </a:p>
          <a:p>
            <a:pPr marL="0" marR="0" lvl="0" indent="0" algn="l" defTabSz="914400" rtl="0" eaLnBrk="1" fontAlgn="auto" latinLnBrk="0" hangingPunct="1">
              <a:lnSpc>
                <a:spcPct val="100000"/>
              </a:lnSpc>
              <a:spcBef>
                <a:spcPts val="0"/>
              </a:spcBef>
              <a:spcAft>
                <a:spcPts val="0"/>
              </a:spcAft>
              <a:buClrTx/>
              <a:buSzTx/>
              <a:buFontTx/>
              <a:buNone/>
              <a:tabLst/>
              <a:defRPr/>
            </a:pPr>
            <a:r>
              <a:rPr lang="is-IS" b="1"/>
              <a:t>Heimild: </a:t>
            </a:r>
            <a:r>
              <a:rPr lang="is-IS"/>
              <a:t>https://osha.europa.eu/sites/default/files/documents/HeSCare-OSH-Figures_EN.pdf (Health care OSH in figures report)</a:t>
            </a:r>
          </a:p>
        </p:txBody>
      </p:sp>
      <p:sp>
        <p:nvSpPr>
          <p:cNvPr id="4" name="Slide Number Placeholder 3"/>
          <p:cNvSpPr>
            <a:spLocks noGrp="1"/>
          </p:cNvSpPr>
          <p:nvPr>
            <p:ph type="sldNum" sz="quarter" idx="5"/>
          </p:nvPr>
        </p:nvSpPr>
        <p:spPr/>
        <p:txBody>
          <a:bodyPr/>
          <a:lstStyle/>
          <a:p>
            <a:fld id="{EDBBB53E-E968-4B04-87EF-C96293204690}" type="slidenum">
              <a:rPr lang="en-GB" smtClean="0"/>
              <a:t>20</a:t>
            </a:fld>
            <a:endParaRPr lang="en-GB"/>
          </a:p>
        </p:txBody>
      </p:sp>
    </p:spTree>
    <p:extLst>
      <p:ext uri="{BB962C8B-B14F-4D97-AF65-F5344CB8AC3E}">
        <p14:creationId xmlns:p14="http://schemas.microsoft.com/office/powerpoint/2010/main" val="32656783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is-IS"/>
              <a:t>Myndin sem hér er sýnd sýnir samanburð á sálfélagslegum áhættuþáttum sem starfsfólk upplifir í heilbrigðis- og félagsþjónustugeiranum og í öllum atvinnugreinum í ESB-27. </a:t>
            </a:r>
          </a:p>
          <a:p>
            <a:endParaRPr lang="fr-FR" dirty="0"/>
          </a:p>
          <a:p>
            <a:r>
              <a:rPr lang="is-IS"/>
              <a:t>Sálfélagslegu áhættuþættirnir sem sýndir eru: </a:t>
            </a:r>
          </a:p>
          <a:p>
            <a:pPr marL="171450" indent="-171450">
              <a:buFont typeface="Arial" panose="020B0604020202020204" pitchFamily="34" charset="0"/>
              <a:buChar char="•"/>
            </a:pPr>
            <a:r>
              <a:rPr lang="is-IS"/>
              <a:t>að þurfa að eiga samskipti við viðskiptavini, sjúklinga, nemendur o.fl. </a:t>
            </a:r>
          </a:p>
          <a:p>
            <a:pPr marL="171450" indent="-171450">
              <a:buFont typeface="Arial" panose="020B0604020202020204" pitchFamily="34" charset="0"/>
              <a:buChar char="•"/>
            </a:pPr>
            <a:r>
              <a:rPr lang="is-IS"/>
              <a:t>tímapressa </a:t>
            </a:r>
          </a:p>
          <a:p>
            <a:pPr marL="171450" indent="-171450">
              <a:buFont typeface="Arial" panose="020B0604020202020204" pitchFamily="34" charset="0"/>
              <a:buChar char="•"/>
            </a:pPr>
            <a:r>
              <a:rPr lang="is-IS"/>
              <a:t>léleg samskipti eða samvinna innan fyrirtækisins </a:t>
            </a:r>
          </a:p>
          <a:p>
            <a:pPr marL="171450" indent="-171450">
              <a:buFont typeface="Arial" panose="020B0604020202020204" pitchFamily="34" charset="0"/>
              <a:buChar char="•"/>
            </a:pPr>
            <a:r>
              <a:rPr lang="is-IS"/>
              <a:t>langur eða óreglulegur vinnutími </a:t>
            </a:r>
          </a:p>
          <a:p>
            <a:pPr marL="171450" indent="-171450">
              <a:buFont typeface="Arial" panose="020B0604020202020204" pitchFamily="34" charset="0"/>
              <a:buChar char="•"/>
            </a:pPr>
            <a:r>
              <a:rPr lang="is-IS"/>
              <a:t>ótti við að missa vinnuna.  </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21</a:t>
            </a:fld>
            <a:endParaRPr lang="en-GB"/>
          </a:p>
        </p:txBody>
      </p:sp>
    </p:spTree>
    <p:extLst>
      <p:ext uri="{BB962C8B-B14F-4D97-AF65-F5344CB8AC3E}">
        <p14:creationId xmlns:p14="http://schemas.microsoft.com/office/powerpoint/2010/main" val="38145731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is-IS"/>
              <a:t>Þessi glæra fjallar um sértækar lausnir fyrir heilbrigðis- og félagsþjónustugeirann og leggur áherslu á fyrirbyggjandi aðferðir sem kynntar voru undir fyrsta forgangsatriðinu (sjá glærur 11–14) og eiga einnig við í þessu samhengi. </a:t>
            </a:r>
          </a:p>
          <a:p>
            <a:r>
              <a:rPr lang="is-IS"/>
              <a:t>Auk þess stendur heilbrigðis- og félagsþjónustugeirinn frammi fyrir sérstökum áskorunum sem kalla á sértækar lausnir, svo sem: </a:t>
            </a:r>
          </a:p>
          <a:p>
            <a:pPr marL="285750" indent="-285750">
              <a:buFont typeface="Arial"/>
              <a:buChar char="•"/>
            </a:pPr>
            <a:r>
              <a:rPr lang="is-IS"/>
              <a:t>að samþætta </a:t>
            </a:r>
            <a:r>
              <a:rPr lang="is-IS" b="1"/>
              <a:t>reglubundið mat á sálfélagslegri áhættu</a:t>
            </a:r>
            <a:r>
              <a:rPr lang="is-IS"/>
              <a:t> inn í heildstætt áhættustjórnunarkerfi</a:t>
            </a:r>
          </a:p>
          <a:p>
            <a:pPr marL="285750" indent="-285750">
              <a:buFont typeface="Arial"/>
              <a:buChar char="•"/>
            </a:pPr>
            <a:r>
              <a:rPr lang="is-IS"/>
              <a:t>að skapa </a:t>
            </a:r>
            <a:r>
              <a:rPr lang="is-IS" b="1"/>
              <a:t>stuðningsríkt starfsumhverfi</a:t>
            </a:r>
            <a:r>
              <a:rPr lang="is-IS"/>
              <a:t> sem styður árangursríkar aðgerðir til að koma í veg fyrir og draga úr sálfélagslegri áhættu (til dæmis með jafningjastuðningi),</a:t>
            </a:r>
          </a:p>
          <a:p>
            <a:pPr marL="285750" indent="-285750">
              <a:buFont typeface="Arial"/>
              <a:buChar char="•"/>
            </a:pPr>
            <a:r>
              <a:rPr lang="is-IS"/>
              <a:t>að tryggja </a:t>
            </a:r>
            <a:r>
              <a:rPr lang="is-IS" b="1"/>
              <a:t>nægilega mönnun</a:t>
            </a:r>
            <a:r>
              <a:rPr lang="is-IS"/>
              <a:t> til að stýra vinnuálagi og draga úr álagi sem skapast þegar of margir sjúklingar eru á hvern starfsmann</a:t>
            </a:r>
          </a:p>
          <a:p>
            <a:pPr marL="285750" indent="-285750">
              <a:buFont typeface="Arial"/>
              <a:buChar char="•"/>
            </a:pPr>
            <a:r>
              <a:rPr lang="is-IS"/>
              <a:t>að efla </a:t>
            </a:r>
            <a:r>
              <a:rPr lang="is-IS" b="1"/>
              <a:t>sjálfræði starfsfólks</a:t>
            </a:r>
            <a:r>
              <a:rPr lang="is-IS"/>
              <a:t> með því að auka áhrif þess á eigin vinnutíma, vaktafyrirkomulag og ákvarðanatöku,</a:t>
            </a:r>
          </a:p>
          <a:p>
            <a:pPr marL="285750" indent="-285750">
              <a:buFont typeface="Arial"/>
              <a:buChar char="•"/>
            </a:pPr>
            <a:r>
              <a:rPr lang="is-IS"/>
              <a:t>að tryggja </a:t>
            </a:r>
            <a:r>
              <a:rPr lang="is-IS" b="1"/>
              <a:t>sanngjörn starfskjör og viðurkenningu fyrir framlag starfsfólks</a:t>
            </a:r>
            <a:r>
              <a:rPr lang="is-IS"/>
              <a:t>, sem eru mikilvægir þættir fyrir starfsánægju og geðheilsu</a:t>
            </a:r>
          </a:p>
          <a:p>
            <a:pPr marL="285750" indent="-285750">
              <a:buFont typeface="Arial"/>
              <a:buChar char="•"/>
            </a:pPr>
            <a:r>
              <a:rPr lang="is-IS" b="1"/>
              <a:t>að veita upplýsingar, auka vitund og bjóða upp á fræðslu um sálfélagslega áhættu</a:t>
            </a:r>
            <a:r>
              <a:rPr lang="is-IS"/>
              <a:t> og geðheilsu</a:t>
            </a:r>
          </a:p>
          <a:p>
            <a:pPr marL="285750" indent="-285750">
              <a:buFont typeface="Arial"/>
              <a:buChar char="•"/>
            </a:pPr>
            <a:r>
              <a:rPr lang="is-IS" b="1"/>
              <a:t>að innleiða stefnumótandi og reglusetjandi aðgerðir</a:t>
            </a:r>
            <a:r>
              <a:rPr lang="is-IS"/>
              <a:t>, svo sem lög, óbindandi úrræði, frjálsar stefnur og leiðbeiningar sem þróaðar eru af alþjóðlegum, evrópskum og innlendum stofnunum til að koma í veg fyrir, stjórna og takast á við sálfélagslega áhættu. </a:t>
            </a:r>
          </a:p>
        </p:txBody>
      </p:sp>
      <p:sp>
        <p:nvSpPr>
          <p:cNvPr id="4" name="Slide Number Placeholder 3"/>
          <p:cNvSpPr>
            <a:spLocks noGrp="1"/>
          </p:cNvSpPr>
          <p:nvPr>
            <p:ph type="sldNum" sz="quarter" idx="5"/>
          </p:nvPr>
        </p:nvSpPr>
        <p:spPr/>
        <p:txBody>
          <a:bodyPr/>
          <a:lstStyle/>
          <a:p>
            <a:fld id="{EDBBB53E-E968-4B04-87EF-C96293204690}" type="slidenum">
              <a:rPr lang="en-GB" smtClean="0"/>
              <a:t>22</a:t>
            </a:fld>
            <a:endParaRPr lang="en-GB"/>
          </a:p>
        </p:txBody>
      </p:sp>
    </p:spTree>
    <p:extLst>
      <p:ext uri="{BB962C8B-B14F-4D97-AF65-F5344CB8AC3E}">
        <p14:creationId xmlns:p14="http://schemas.microsoft.com/office/powerpoint/2010/main" val="31388230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is-IS" sz="1200" noProof="0"/>
              <a:t>Aðlögun á vinnustað getur verið mikilvæg lausn, þar á meðal:</a:t>
            </a:r>
            <a:r>
              <a:rPr lang="is-IS" sz="1200" b="0" noProof="0"/>
              <a:t> </a:t>
            </a:r>
          </a:p>
          <a:p>
            <a:pPr marL="171450" indent="-171450">
              <a:buFont typeface="Arial" panose="020B0604020202020204" pitchFamily="34" charset="0"/>
              <a:buChar char="•"/>
            </a:pPr>
            <a:r>
              <a:rPr lang="is-IS" sz="1200" b="0" noProof="0"/>
              <a:t>rólegra vinnuumhverfi og færri truflanir </a:t>
            </a:r>
          </a:p>
          <a:p>
            <a:pPr marL="171450" indent="-171450">
              <a:buFont typeface="Arial" panose="020B0604020202020204" pitchFamily="34" charset="0"/>
              <a:buChar char="•"/>
            </a:pPr>
            <a:r>
              <a:rPr lang="is-IS" sz="1200" b="0" noProof="0"/>
              <a:t>tímabundnar aðlaganir á starfsskyldum </a:t>
            </a:r>
          </a:p>
          <a:p>
            <a:pPr marL="171450" indent="-171450">
              <a:buFont typeface="Arial" panose="020B0604020202020204" pitchFamily="34" charset="0"/>
              <a:buChar char="•"/>
            </a:pPr>
            <a:r>
              <a:rPr lang="is-IS" sz="1200" b="0" noProof="0"/>
              <a:t>sveigjanlegur vinnutími til lengri tíma</a:t>
            </a:r>
          </a:p>
          <a:p>
            <a:pPr marL="171450" indent="-171450">
              <a:buFont typeface="Arial" panose="020B0604020202020204" pitchFamily="34" charset="0"/>
              <a:buChar char="•"/>
            </a:pPr>
            <a:r>
              <a:rPr lang="is-IS" sz="1200" b="0" noProof="0"/>
              <a:t>fjarvinna. </a:t>
            </a:r>
          </a:p>
          <a:p>
            <a:endParaRPr lang="en-GB" sz="1200" b="0" noProof="0" dirty="0"/>
          </a:p>
          <a:p>
            <a:r>
              <a:rPr lang="is-IS" sz="1200" noProof="0"/>
              <a:t>Þótt geðheilsuvandi tengist ekki endilega vinnunni getur stuðningsríkt og inngildandi starfsumhverfi skipt miklu máli.</a:t>
            </a:r>
            <a:r>
              <a:rPr lang="is-IS" sz="1200" b="0" noProof="0"/>
              <a:t> </a:t>
            </a:r>
          </a:p>
          <a:p>
            <a:endParaRPr lang="en-US" sz="1200" b="0" dirty="0"/>
          </a:p>
          <a:p>
            <a:r>
              <a:rPr lang="is-IS" sz="1200" b="0"/>
              <a:t>Sumt starfsfólk, þar á meðal taugafjölbreyttir einstaklingar, getur mætt hindrunum í hefðbundnu starfsumhverfi og haft gagn af viðeigandi aðlögun.</a:t>
            </a:r>
          </a:p>
          <a:p>
            <a:endParaRPr lang="en-US" sz="1200" b="0" dirty="0"/>
          </a:p>
          <a:p>
            <a:pPr lvl="0"/>
            <a:r>
              <a:rPr lang="is-IS" sz="1200" b="1"/>
              <a:t>Nærri 50% íbúa Evrópusambandsins segist hafa upplifað tilfinningalegan eða sálfélagslegan vanda, svo sem depurð eða kvíða, á síðustu tólf mánuðum.</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23</a:t>
            </a:fld>
            <a:endParaRPr lang="en-GB"/>
          </a:p>
        </p:txBody>
      </p:sp>
    </p:spTree>
    <p:extLst>
      <p:ext uri="{BB962C8B-B14F-4D97-AF65-F5344CB8AC3E}">
        <p14:creationId xmlns:p14="http://schemas.microsoft.com/office/powerpoint/2010/main" val="26628983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is-IS"/>
              <a:t>Heimild: Evróbarómeter 2023: </a:t>
            </a:r>
            <a:r>
              <a:rPr lang="is-IS">
                <a:hlinkClick r:id="rId3"/>
              </a:rPr>
              <a:t>Geðheilsa – október 2023 – Eurobarometer-könnun</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24</a:t>
            </a:fld>
            <a:endParaRPr lang="en-GB"/>
          </a:p>
        </p:txBody>
      </p:sp>
    </p:spTree>
    <p:extLst>
      <p:ext uri="{BB962C8B-B14F-4D97-AF65-F5344CB8AC3E}">
        <p14:creationId xmlns:p14="http://schemas.microsoft.com/office/powerpoint/2010/main" val="27175407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s-IS" sz="1200" b="1" i="0">
                <a:solidFill>
                  <a:schemeClr val="tx1"/>
                </a:solidFill>
                <a:effectLst/>
                <a:latin typeface="+mn-lt"/>
                <a:ea typeface="+mn-lt"/>
                <a:cs typeface="+mn-cs"/>
              </a:rPr>
              <a:t>Útskýrðu flókin hugtök á skýran hátt og breyttu þeim í ráð sem hægt er að framkvæma.</a:t>
            </a:r>
            <a:br>
              <a:rPr lang="is-IS" sz="1200" i="0">
                <a:solidFill>
                  <a:schemeClr val="tx1"/>
                </a:solidFill>
                <a:effectLst/>
                <a:latin typeface="+mn-lt"/>
                <a:ea typeface="+mn-lt"/>
                <a:cs typeface="+mn-cs"/>
              </a:rPr>
            </a:br>
            <a:r>
              <a:rPr lang="is-IS" sz="1200" i="0">
                <a:solidFill>
                  <a:schemeClr val="tx1"/>
                </a:solidFill>
                <a:effectLst/>
                <a:latin typeface="+mn-lt"/>
                <a:ea typeface="+mn-lt"/>
                <a:cs typeface="+mn-cs"/>
              </a:rPr>
              <a:t>Sem milliliðir er eitt af helstu hlutverkum ykkar að einfalda.</a:t>
            </a:r>
            <a:r>
              <a:rPr lang="is-IS" sz="1200" b="0" i="0">
                <a:solidFill>
                  <a:schemeClr val="tx1"/>
                </a:solidFill>
                <a:effectLst/>
                <a:latin typeface="+mn-lt"/>
                <a:ea typeface="+mn-lt"/>
                <a:cs typeface="+mn-cs"/>
              </a:rPr>
              <a:t> Sálfélagsleg áhætta og geðheilsa geta virst óhlutbundin eða viðkvæm – þess vegna er mikilvægt að setja þau fram sem skýr skref og skiljanlegar leiðbeiningar. Að veita dæmi um góða starfshætti og skýrar leiðbeiningar skref fyrir skref hjálpar vinnustöðum að skilja hvernig aðgerðir geta skipt máli.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s-IS" sz="1200" b="1" i="0">
                <a:solidFill>
                  <a:schemeClr val="tx1"/>
                </a:solidFill>
                <a:effectLst/>
                <a:latin typeface="+mn-lt"/>
                <a:ea typeface="+mn-lt"/>
                <a:cs typeface="+mn-cs"/>
              </a:rPr>
              <a:t>Hvettu vinnustaði til að skapa stuðningsríkt umhverfi og vernda um leið friðhelgi einkalífs</a:t>
            </a:r>
            <a:br>
              <a:rPr lang="is-IS" sz="1200" b="0" i="0">
                <a:solidFill>
                  <a:schemeClr val="tx1"/>
                </a:solidFill>
                <a:effectLst/>
                <a:latin typeface="+mn-lt"/>
                <a:ea typeface="+mn-lt"/>
                <a:cs typeface="+mn-cs"/>
              </a:rPr>
            </a:br>
            <a:r>
              <a:rPr lang="is-IS" sz="1200" b="0" i="0">
                <a:solidFill>
                  <a:schemeClr val="tx1"/>
                </a:solidFill>
                <a:effectLst/>
                <a:latin typeface="+mn-lt"/>
                <a:ea typeface="+mn-lt"/>
                <a:cs typeface="+mn-cs"/>
              </a:rPr>
              <a:t>Það er mikilvægt að finna rétta jafnvægið. Ekki er ætlast til að vinnuveitendur leysi persónuleg vandamál, en það að leggja sig fram um að skapa stuðningsríkt vinnuumhverfi getur verið gagnlegt fyrir báða aðila. Það felur í sér að skapa umhverfi sem byggir á virðingu, skilningi og sveigjanleika, en jafnframt að tryggja viðeigandi mörk og trúnað.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s-IS" sz="1200" b="1" i="0">
                <a:solidFill>
                  <a:schemeClr val="tx1"/>
                </a:solidFill>
                <a:effectLst/>
                <a:latin typeface="+mn-lt"/>
                <a:ea typeface="+mn-lt"/>
                <a:cs typeface="+mn-cs"/>
              </a:rPr>
              <a:t>Stuðla að sveigjanlegu fyrirkomulagi og aðgengi að stuðningsúrræðum</a:t>
            </a:r>
            <a:br>
              <a:rPr lang="is-IS" sz="1200" i="0">
                <a:solidFill>
                  <a:schemeClr val="tx1"/>
                </a:solidFill>
                <a:effectLst/>
                <a:latin typeface="+mn-lt"/>
                <a:ea typeface="+mn-lt"/>
                <a:cs typeface="+mn-cs"/>
              </a:rPr>
            </a:br>
            <a:r>
              <a:rPr lang="is-IS" sz="1200" i="0">
                <a:solidFill>
                  <a:schemeClr val="tx1"/>
                </a:solidFill>
                <a:effectLst/>
                <a:latin typeface="+mn-lt"/>
                <a:ea typeface="+mn-lt"/>
                <a:cs typeface="+mn-cs"/>
              </a:rPr>
              <a:t>Að draga fram gildi hagnýtra lausna, svo sem sveigjanlegs vinnutíma, tímabundinnar aðlögunar eða aðgangs að stuðningsþjónustu fyrir starfsfólk, getur gefið skýrari mynd af því hvaða skref er hægt að taka. Slík úrræði geta skipt miklu máli, bæði þegar um er að ræða vinnutengda streitu og aðstæður þar sem persónuleg málefni hafa áhrif á vinnuna.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s-IS" sz="1200" b="1" i="0">
                <a:solidFill>
                  <a:schemeClr val="tx1"/>
                </a:solidFill>
                <a:effectLst/>
                <a:latin typeface="+mn-lt"/>
                <a:ea typeface="+mn-lt"/>
                <a:cs typeface="+mn-cs"/>
              </a:rPr>
              <a:t>Stuðla að opnu samtali og menningu án fordóma. </a:t>
            </a:r>
            <a:br>
              <a:rPr lang="is-IS" sz="1200" i="0">
                <a:solidFill>
                  <a:schemeClr val="tx1"/>
                </a:solidFill>
                <a:effectLst/>
                <a:latin typeface="+mn-lt"/>
                <a:ea typeface="+mn-lt"/>
                <a:cs typeface="+mn-cs"/>
              </a:rPr>
            </a:br>
            <a:r>
              <a:rPr lang="is-IS" sz="1200" i="0">
                <a:solidFill>
                  <a:schemeClr val="tx1"/>
                </a:solidFill>
                <a:effectLst/>
                <a:latin typeface="+mn-lt"/>
                <a:ea typeface="+mn-lt"/>
                <a:cs typeface="+mn-cs"/>
              </a:rPr>
              <a:t>Að skapa menningu þar sem hægt er að ræða geðheilsu opinskátt er lykilatriði.</a:t>
            </a:r>
            <a:r>
              <a:rPr lang="is-IS" sz="1200" b="0" i="0">
                <a:solidFill>
                  <a:schemeClr val="tx1"/>
                </a:solidFill>
                <a:effectLst/>
                <a:latin typeface="+mn-lt"/>
                <a:ea typeface="+mn-lt"/>
                <a:cs typeface="+mn-cs"/>
              </a:rPr>
              <a:t> Þetta má gera með því að auka vitund, stuðla að þátttöku starfsfólks og virkja stjórnendur – þannig má draga úr fordómum og gera þessi samtöl eðlilegri á vinnustaðnum.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25</a:t>
            </a:fld>
            <a:endParaRPr lang="en-GB"/>
          </a:p>
        </p:txBody>
      </p:sp>
    </p:spTree>
    <p:extLst>
      <p:ext uri="{BB962C8B-B14F-4D97-AF65-F5344CB8AC3E}">
        <p14:creationId xmlns:p14="http://schemas.microsoft.com/office/powerpoint/2010/main" val="18917275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is-IS" sz="1400">
                <a:solidFill>
                  <a:schemeClr val="accent1"/>
                </a:solidFill>
              </a:rPr>
              <a:t>Herferðinni er stýrt af EU-OSHA með stuðningi samstarfsaðila í yfir 30 löndum, þar á meðal:</a:t>
            </a:r>
          </a:p>
          <a:p>
            <a:pPr marL="742950" lvl="1" indent="-285750">
              <a:buFont typeface="Arial" panose="020B0604020202020204" pitchFamily="34" charset="0"/>
              <a:buChar char="•"/>
            </a:pPr>
            <a:r>
              <a:rPr lang="is-IS" sz="1400" b="1"/>
              <a:t>Landsbundnum tengiliðum</a:t>
            </a:r>
            <a:r>
              <a:rPr lang="is-IS" sz="1400"/>
              <a:t>: samtökum sem samræma herferðina á landsvísu.</a:t>
            </a:r>
          </a:p>
          <a:p>
            <a:pPr marL="742950" lvl="1" indent="-285750">
              <a:buFont typeface="Arial" panose="020B0604020202020204" pitchFamily="34" charset="0"/>
              <a:buChar char="•"/>
            </a:pPr>
            <a:r>
              <a:rPr lang="is-IS" sz="1400"/>
              <a:t>Evrópskum aðilum vinnumarkaðarins.</a:t>
            </a:r>
          </a:p>
          <a:p>
            <a:pPr marL="742950" lvl="1" indent="-285750">
              <a:buFont typeface="Arial" panose="020B0604020202020204" pitchFamily="34" charset="0"/>
              <a:buChar char="•"/>
            </a:pPr>
            <a:r>
              <a:rPr lang="is-IS" sz="1400" b="1"/>
              <a:t>Opinberum herferðarsamstarfsaðilum</a:t>
            </a:r>
            <a:r>
              <a:rPr lang="is-IS" sz="1400"/>
              <a:t>: opinberum og einkareknum, samevrópskum samtökum.</a:t>
            </a:r>
          </a:p>
          <a:p>
            <a:pPr marL="742950" lvl="1" indent="-285750">
              <a:buFont typeface="Arial" panose="020B0604020202020204" pitchFamily="34" charset="0"/>
              <a:buChar char="•"/>
            </a:pPr>
            <a:r>
              <a:rPr lang="is-IS" sz="1400" b="1"/>
              <a:t>OSHVET-samstarfsaðilum</a:t>
            </a:r>
            <a:r>
              <a:rPr lang="is-IS" sz="1400"/>
              <a:t>: aðilum sem sérhæfa sig í starfsmenntun og starfsþjálfun.</a:t>
            </a:r>
          </a:p>
          <a:p>
            <a:pPr marL="742950" lvl="1" indent="-285750">
              <a:buFont typeface="Arial" panose="020B0604020202020204" pitchFamily="34" charset="0"/>
              <a:buChar char="•"/>
            </a:pPr>
            <a:r>
              <a:rPr lang="is-IS" sz="1400" b="1"/>
              <a:t>Fjölmiðlasamstarfsaðilum</a:t>
            </a:r>
            <a:r>
              <a:rPr lang="is-IS" sz="1400"/>
              <a:t>: fjölmiðlum víðs vegar um ESB sem kynna herferðina.</a:t>
            </a:r>
          </a:p>
          <a:p>
            <a:pPr marL="742950" lvl="1" indent="-285750">
              <a:buFont typeface="Arial" panose="020B0604020202020204" pitchFamily="34" charset="0"/>
              <a:buChar char="•"/>
            </a:pPr>
            <a:r>
              <a:rPr lang="is-IS" sz="1400" b="1"/>
              <a:t>Fyrirtækjaneti Evrópu (EEN):</a:t>
            </a:r>
            <a:r>
              <a:rPr lang="is-IS" sz="1400"/>
              <a:t> tengslaneti ESB sem styður fyrirtæki í tengslum við öryggi og heilsu á vinnustað.</a:t>
            </a:r>
          </a:p>
          <a:p>
            <a:pPr marL="742950" lvl="1" indent="-285750">
              <a:buFont typeface="Arial" panose="020B0604020202020204" pitchFamily="34" charset="0"/>
              <a:buChar char="•"/>
            </a:pPr>
            <a:r>
              <a:rPr lang="is-IS" sz="1400"/>
              <a:t>Stofnunum Evrópusambandsins.</a:t>
            </a:r>
          </a:p>
          <a:p>
            <a:pPr marL="742950" lvl="1" indent="-285750">
              <a:buFont typeface="Arial" panose="020B0604020202020204" pitchFamily="34" charset="0"/>
              <a:buChar char="•"/>
            </a:pPr>
            <a:r>
              <a:rPr lang="is-IS" sz="1400"/>
              <a:t>Öðrum stofnunum ESB.</a:t>
            </a:r>
          </a:p>
          <a:p>
            <a:pPr marL="457200" lvl="1" indent="0">
              <a:buFont typeface="Arial" panose="020B0604020202020204" pitchFamily="34" charset="0"/>
              <a:buNone/>
            </a:pPr>
            <a:endParaRPr lang="en-GB" sz="1400" dirty="0"/>
          </a:p>
          <a:p>
            <a:r>
              <a:rPr lang="is-IS" sz="1200">
                <a:solidFill>
                  <a:schemeClr val="accent1"/>
                </a:solidFill>
              </a:rPr>
              <a:t>Samstarfsaðilar gegna hlutverki milliliða milli EU-OSHA og starfsfólks í Evrópu með því að miðla efni og úrræðum herferðarinnar á landsvísu. Hollusta og virk þátttaka samstarfsaðila EU-OSHA knýr herferðina áfram og tryggir að boðskapur hennar nái til fyrirtækja af öllum stærðum og hafi áhrif um alla Evrópu.</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26</a:t>
            </a:fld>
            <a:endParaRPr lang="en-GB"/>
          </a:p>
        </p:txBody>
      </p:sp>
    </p:spTree>
    <p:extLst>
      <p:ext uri="{BB962C8B-B14F-4D97-AF65-F5344CB8AC3E}">
        <p14:creationId xmlns:p14="http://schemas.microsoft.com/office/powerpoint/2010/main" val="15940774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28</a:t>
            </a:fld>
            <a:endParaRPr lang="en-GB"/>
          </a:p>
        </p:txBody>
      </p:sp>
    </p:spTree>
    <p:extLst>
      <p:ext uri="{BB962C8B-B14F-4D97-AF65-F5344CB8AC3E}">
        <p14:creationId xmlns:p14="http://schemas.microsoft.com/office/powerpoint/2010/main" val="1249411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is-IS" b="1"/>
              <a:t>Evrópska vinnuverndarvikan er</a:t>
            </a:r>
            <a:r>
              <a:rPr lang="is-IS"/>
              <a:t> haldin ár hvert í október (43. viku ársins) og veitir stuðningsaðilum og samstarfsaðilum víðs vegar um Evrópu tækifæri til að skipuleggja eigin viðburð eða starfsemi til að auka vitund um herferðina. </a:t>
            </a:r>
          </a:p>
          <a:p>
            <a:endParaRPr lang="fr-FR" dirty="0"/>
          </a:p>
          <a:p>
            <a:r>
              <a:rPr lang="is-IS" b="1"/>
              <a:t>Fáðu vottorðið þitt:</a:t>
            </a:r>
            <a:r>
              <a:rPr lang="is-IS"/>
              <a:t> Fáðu viðurkenningu fyrir þátttöku þína í herferðinni um heilbrigða vinnustaði með því að skipuleggja viðburð eða starfsemi. </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is-IS" b="1"/>
              <a:t>Verðlaunin fyrir góða starfshætti í herferðinni „Vinnuvernd er allra hagur“</a:t>
            </a:r>
            <a:r>
              <a:rPr lang="is-IS"/>
              <a:t> </a:t>
            </a:r>
            <a:r>
              <a:rPr lang="is-IS" sz="1200" b="0" i="0">
                <a:solidFill>
                  <a:schemeClr val="tx1"/>
                </a:solidFill>
                <a:effectLst/>
                <a:latin typeface="+mn-lt"/>
                <a:ea typeface="+mn-lt"/>
                <a:cs typeface="+mn-cs"/>
              </a:rPr>
              <a:t>eru veitt í tengslum við hverja herferð og heiðra fyrirtæki sem hafa sýnt framúrskarandi og nýstárlega starfshætti við að fyrirbyggja og takast á við sálfélagslega áhættuþætti á vinnustöðum. Landsbundnir tengiliðir bera ábyrgð á því að velja innlendan sigurvegara fyrir góða starfshætti, sem síðan er tilnefndur til Evrópsku vinnuverndarstofnunarinnar (EU-OSHA).  </a:t>
            </a:r>
          </a:p>
          <a:p>
            <a:endParaRPr lang="en-GB" dirty="0"/>
          </a:p>
          <a:p>
            <a:r>
              <a:rPr lang="is-IS"/>
              <a:t>Opinbert samstarfstilboð herferðarinnar er opið evrópskum og alþjóðlegum fyrirtækjum og stofnunum sem hafa skuldbundið sig til að efla geðheilsu á vinnustöðum og koma í veg fyrir sálfélagslega áhættu um alla Evrópu.</a:t>
            </a:r>
            <a:r>
              <a:rPr lang="is-IS" b="0"/>
              <a:t> Gert er ráð fyrir virkri þátttöku. Í staðinn fá opinberir samstarfsaðilar herferðarinnar sýnileika, geta kynnt fréttir sínar á vefsíðu og í fréttabréfi EU-OSHA og fá tækifæri til að stækka tengslanet sitt. </a:t>
            </a:r>
          </a:p>
          <a:p>
            <a:endParaRPr lang="en-GB" b="1" dirty="0"/>
          </a:p>
          <a:p>
            <a:r>
              <a:rPr lang="is-IS" b="1"/>
              <a:t>Samstarfsaðilar í fjölmiðlum: </a:t>
            </a:r>
            <a:r>
              <a:rPr lang="is-IS"/>
              <a:t>sérstakt evrópskt tengslanet blaðamanna og ritstjóra sem leggja áherslu á að efla örugg og heilbrigð vinnuumhverfi. Samstarfsaðilar í fjölmiðlum fá forgangsaðgang að áreiðanlegu og fréttnæmu efni, aukinn sýnileika innan vinnuverndarsamfélagsins og bein tengsl við sérfræðinga og samstarfsaðila EU-OSHA víðs vegar um Evrópu.</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29</a:t>
            </a:fld>
            <a:endParaRPr lang="en-GB"/>
          </a:p>
        </p:txBody>
      </p:sp>
    </p:spTree>
    <p:extLst>
      <p:ext uri="{BB962C8B-B14F-4D97-AF65-F5344CB8AC3E}">
        <p14:creationId xmlns:p14="http://schemas.microsoft.com/office/powerpoint/2010/main" val="11964696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30</a:t>
            </a:fld>
            <a:endParaRPr lang="en-GB"/>
          </a:p>
        </p:txBody>
      </p:sp>
    </p:spTree>
    <p:extLst>
      <p:ext uri="{BB962C8B-B14F-4D97-AF65-F5344CB8AC3E}">
        <p14:creationId xmlns:p14="http://schemas.microsoft.com/office/powerpoint/2010/main" val="10840878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jp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77445" y="25823"/>
            <a:ext cx="926011" cy="6936959"/>
          </a:xfrm>
          <a:prstGeom prst="rect">
            <a:avLst/>
          </a:prstGeom>
        </p:spPr>
      </p:pic>
      <p:pic>
        <p:nvPicPr>
          <p:cNvPr id="19" name="FONDO-PORTADA-PATRON-EUOSHA-2011-16-9.png"/>
          <p:cNvPicPr>
            <a:picLocks/>
          </p:cNvPicPr>
          <p:nvPr/>
        </p:nvPicPr>
        <p:blipFill>
          <a:blip r:embed="rId3">
            <a:extLst>
              <a:ext uri="{28A0092B-C50C-407E-A947-70E740481C1C}">
                <a14:useLocalDpi xmlns:a14="http://schemas.microsoft.com/office/drawing/2010/main" val="0"/>
              </a:ext>
            </a:extLst>
          </a:blip>
          <a:srcRect/>
          <a:stretch/>
        </p:blipFill>
        <p:spPr>
          <a:xfrm>
            <a:off x="0" y="4233"/>
            <a:ext cx="12192000" cy="6854400"/>
          </a:xfrm>
          <a:prstGeom prst="rect">
            <a:avLst/>
          </a:prstGeom>
        </p:spPr>
      </p:pic>
      <p:sp>
        <p:nvSpPr>
          <p:cNvPr id="2" name="Title 1"/>
          <p:cNvSpPr>
            <a:spLocks noGrp="1"/>
          </p:cNvSpPr>
          <p:nvPr>
            <p:ph type="title"/>
          </p:nvPr>
        </p:nvSpPr>
        <p:spPr>
          <a:xfrm>
            <a:off x="600000" y="3564000"/>
            <a:ext cx="10195200" cy="928800"/>
          </a:xfrm>
        </p:spPr>
        <p:txBody>
          <a:bodyPr lIns="0" tIns="0" rIns="0" bIns="0" anchor="t" anchorCtr="0"/>
          <a:lstStyle>
            <a:lvl1pPr algn="l">
              <a:defRPr sz="3200" b="1" i="0" cap="none" baseline="0"/>
            </a:lvl1pPr>
          </a:lstStyle>
          <a:p>
            <a:r>
              <a:rPr lang="en-GB"/>
              <a:t>Click to edit Master 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10"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endParaRPr lang="en-GB" sz="900"/>
          </a:p>
        </p:txBody>
      </p:sp>
      <p:sp>
        <p:nvSpPr>
          <p:cNvPr id="13" name="Subtitle 2"/>
          <p:cNvSpPr>
            <a:spLocks noGrp="1"/>
          </p:cNvSpPr>
          <p:nvPr>
            <p:ph type="subTitle" idx="10"/>
          </p:nvPr>
        </p:nvSpPr>
        <p:spPr>
          <a:xfrm>
            <a:off x="600000" y="4626000"/>
            <a:ext cx="10195200" cy="675208"/>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pic>
        <p:nvPicPr>
          <p:cNvPr id="17"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68627" y="6100802"/>
            <a:ext cx="5050469" cy="482113"/>
          </a:xfrm>
          <a:prstGeom prst="rect">
            <a:avLst/>
          </a:prstGeom>
          <a:noFill/>
          <a:ln w="9525">
            <a:noFill/>
            <a:miter lim="800000"/>
            <a:headEnd/>
            <a:tailEnd/>
          </a:ln>
        </p:spPr>
      </p:pic>
      <p:pic>
        <p:nvPicPr>
          <p:cNvPr id="20" name="imagen-portada-EUOSHA-2013-16-9.png"/>
          <p:cNvPicPr>
            <a:picLocks noChangeAspect="1"/>
          </p:cNvPicPr>
          <p:nvPr/>
        </p:nvPicPr>
        <p:blipFill>
          <a:blip r:embed="rId5">
            <a:extLst>
              <a:ext uri="{28A0092B-C50C-407E-A947-70E740481C1C}">
                <a14:useLocalDpi xmlns:a14="http://schemas.microsoft.com/office/drawing/2010/main" val="0"/>
              </a:ext>
            </a:extLst>
          </a:blip>
          <a:srcRect/>
          <a:stretch/>
        </p:blipFill>
        <p:spPr>
          <a:xfrm>
            <a:off x="0" y="1"/>
            <a:ext cx="12192000" cy="3416351"/>
          </a:xfrm>
          <a:prstGeom prst="rect">
            <a:avLst/>
          </a:prstGeom>
        </p:spPr>
      </p:pic>
      <p:pic>
        <p:nvPicPr>
          <p:cNvPr id="11" name="Picture 10">
            <a:extLst>
              <a:ext uri="{FF2B5EF4-FFF2-40B4-BE49-F238E27FC236}">
                <a16:creationId xmlns:a16="http://schemas.microsoft.com/office/drawing/2014/main" id="{D53F2C36-7DD2-2EB1-BE3A-5F8BD80666B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98152" y="6075249"/>
            <a:ext cx="2123783" cy="543055"/>
          </a:xfrm>
          <a:prstGeom prst="rect">
            <a:avLst/>
          </a:prstGeom>
        </p:spPr>
      </p:pic>
      <p:pic>
        <p:nvPicPr>
          <p:cNvPr id="21" name="Picture 20">
            <a:extLst>
              <a:ext uri="{FF2B5EF4-FFF2-40B4-BE49-F238E27FC236}">
                <a16:creationId xmlns:a16="http://schemas.microsoft.com/office/drawing/2014/main" id="{0D043F5B-5916-C162-E75A-DD306FFE445C}"/>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061532" y="5678972"/>
            <a:ext cx="1308694" cy="935428"/>
          </a:xfrm>
          <a:prstGeom prst="rect">
            <a:avLst/>
          </a:prstGeom>
        </p:spPr>
      </p:pic>
    </p:spTree>
    <p:extLst>
      <p:ext uri="{BB962C8B-B14F-4D97-AF65-F5344CB8AC3E}">
        <p14:creationId xmlns:p14="http://schemas.microsoft.com/office/powerpoint/2010/main" val="5824408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600000" y="1116000"/>
            <a:ext cx="1008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1164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rcRect/>
          <a:stretch/>
        </p:blipFill>
        <p:spPr>
          <a:xfrm>
            <a:off x="1" y="-2926"/>
            <a:ext cx="12191999" cy="6860927"/>
          </a:xfrm>
          <a:prstGeom prst="rect">
            <a:avLst/>
          </a:prstGeom>
        </p:spPr>
      </p:pic>
      <p:sp>
        <p:nvSpPr>
          <p:cNvPr id="2" name="Title 1"/>
          <p:cNvSpPr>
            <a:spLocks noGrp="1"/>
          </p:cNvSpPr>
          <p:nvPr>
            <p:ph type="ctrTitle"/>
          </p:nvPr>
        </p:nvSpPr>
        <p:spPr>
          <a:xfrm>
            <a:off x="600000" y="1360800"/>
            <a:ext cx="10195200" cy="1461600"/>
          </a:xfrm>
        </p:spPr>
        <p:txBody>
          <a:bodyPr lIns="0" tIns="0" rIns="0" bIns="0" anchor="t" anchorCtr="0"/>
          <a:lstStyle>
            <a:lvl1pPr>
              <a:defRPr sz="3200" baseline="0"/>
            </a:lvl1pPr>
          </a:lstStyle>
          <a:p>
            <a:r>
              <a:rPr lang="en-GB"/>
              <a:t>Click to edit Master title style</a:t>
            </a:r>
            <a:endParaRPr lang="en-US"/>
          </a:p>
        </p:txBody>
      </p:sp>
      <p:sp>
        <p:nvSpPr>
          <p:cNvPr id="3" name="Subtitle 2"/>
          <p:cNvSpPr>
            <a:spLocks noGrp="1"/>
          </p:cNvSpPr>
          <p:nvPr>
            <p:ph type="subTitle" idx="1"/>
          </p:nvPr>
        </p:nvSpPr>
        <p:spPr>
          <a:xfrm>
            <a:off x="1171200" y="3240000"/>
            <a:ext cx="9619200" cy="1269120"/>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9"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is-IS" sz="900"/>
              <a:t>.</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600000" y="6100800"/>
            <a:ext cx="1440000" cy="482115"/>
          </a:xfrm>
          <a:prstGeom prst="rect">
            <a:avLst/>
          </a:prstGeom>
          <a:noFill/>
          <a:ln w="9525">
            <a:noFill/>
            <a:miter lim="800000"/>
            <a:headEnd/>
            <a:tailEnd/>
          </a:ln>
        </p:spPr>
      </p:pic>
      <p:pic>
        <p:nvPicPr>
          <p:cNvPr id="12"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70400" y="6100801"/>
            <a:ext cx="5049600" cy="482031"/>
          </a:xfrm>
          <a:prstGeom prst="rect">
            <a:avLst/>
          </a:prstGeom>
          <a:noFill/>
          <a:ln w="9525">
            <a:noFill/>
            <a:miter lim="800000"/>
            <a:headEnd/>
            <a:tailEnd/>
          </a:ln>
        </p:spPr>
      </p:pic>
      <p:pic>
        <p:nvPicPr>
          <p:cNvPr id="13" name="Bild 5"/>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0137601" y="5635200"/>
            <a:ext cx="1045812" cy="979200"/>
          </a:xfrm>
          <a:prstGeom prst="rect">
            <a:avLst/>
          </a:prstGeom>
          <a:noFill/>
          <a:ln w="9525">
            <a:noFill/>
            <a:miter lim="800000"/>
            <a:headEnd/>
            <a:tailEnd/>
          </a:ln>
        </p:spPr>
      </p:pic>
    </p:spTree>
    <p:extLst>
      <p:ext uri="{BB962C8B-B14F-4D97-AF65-F5344CB8AC3E}">
        <p14:creationId xmlns:p14="http://schemas.microsoft.com/office/powerpoint/2010/main" val="1634133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ocial Media">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0B0BF0C-1C43-40C6-8D79-A79F4C7DC847}"/>
              </a:ext>
            </a:extLst>
          </p:cNvPr>
          <p:cNvSpPr txBox="1"/>
          <p:nvPr/>
        </p:nvSpPr>
        <p:spPr>
          <a:xfrm>
            <a:off x="600001" y="113838"/>
            <a:ext cx="5280587" cy="584775"/>
          </a:xfrm>
          <a:prstGeom prst="rect">
            <a:avLst/>
          </a:prstGeom>
          <a:noFill/>
        </p:spPr>
        <p:txBody>
          <a:bodyPr wrap="square" rtlCol="0">
            <a:spAutoFit/>
          </a:bodyPr>
          <a:lstStyle/>
          <a:p>
            <a:r>
              <a:rPr lang="is-IS" sz="3200" b="1">
                <a:solidFill>
                  <a:schemeClr val="tx2"/>
                </a:solidFill>
                <a:ea typeface=""/>
              </a:rPr>
              <a:t>TAKK FYRIR!</a:t>
            </a:r>
          </a:p>
        </p:txBody>
      </p:sp>
      <p:sp>
        <p:nvSpPr>
          <p:cNvPr id="2" name="TextBox 1">
            <a:extLst>
              <a:ext uri="{FF2B5EF4-FFF2-40B4-BE49-F238E27FC236}">
                <a16:creationId xmlns:a16="http://schemas.microsoft.com/office/drawing/2014/main" id="{408841F7-2A05-3EF9-8BFB-27CA2D8ACFB4}"/>
              </a:ext>
            </a:extLst>
          </p:cNvPr>
          <p:cNvSpPr txBox="1"/>
          <p:nvPr/>
        </p:nvSpPr>
        <p:spPr>
          <a:xfrm>
            <a:off x="2342033" y="2408716"/>
            <a:ext cx="8031387" cy="420564"/>
          </a:xfrm>
          <a:prstGeom prst="rect">
            <a:avLst/>
          </a:prstGeom>
          <a:noFill/>
        </p:spPr>
        <p:txBody>
          <a:bodyPr wrap="square" rtlCol="0">
            <a:spAutoFit/>
          </a:bodyPr>
          <a:lstStyle/>
          <a:p>
            <a:r>
              <a:rPr lang="is-IS" sz="2133">
                <a:solidFill>
                  <a:schemeClr val="accent1"/>
                </a:solidFill>
                <a:ea typeface=""/>
                <a:cs typeface="Trebuchet MS"/>
              </a:rPr>
              <a:t>@EuropeanAgencyforSafetyandHealthatWork</a:t>
            </a:r>
          </a:p>
        </p:txBody>
      </p:sp>
      <p:sp>
        <p:nvSpPr>
          <p:cNvPr id="10" name="TextBox 9">
            <a:extLst>
              <a:ext uri="{FF2B5EF4-FFF2-40B4-BE49-F238E27FC236}">
                <a16:creationId xmlns:a16="http://schemas.microsoft.com/office/drawing/2014/main" id="{CAFF86A4-D080-7E0B-D745-791F747A83DE}"/>
              </a:ext>
            </a:extLst>
          </p:cNvPr>
          <p:cNvSpPr txBox="1"/>
          <p:nvPr/>
        </p:nvSpPr>
        <p:spPr>
          <a:xfrm>
            <a:off x="2351584" y="3701569"/>
            <a:ext cx="5280587" cy="420564"/>
          </a:xfrm>
          <a:prstGeom prst="rect">
            <a:avLst/>
          </a:prstGeom>
          <a:noFill/>
        </p:spPr>
        <p:txBody>
          <a:bodyPr wrap="square" rtlCol="0">
            <a:spAutoFit/>
          </a:bodyPr>
          <a:lstStyle/>
          <a:p>
            <a:r>
              <a:rPr lang="is-IS" sz="2133">
                <a:solidFill>
                  <a:schemeClr val="accent1"/>
                </a:solidFill>
                <a:ea typeface=""/>
                <a:cs typeface="Trebuchet MS"/>
              </a:rPr>
              <a:t>@EU_OSHA</a:t>
            </a:r>
          </a:p>
        </p:txBody>
      </p:sp>
      <p:sp>
        <p:nvSpPr>
          <p:cNvPr id="11" name="TextBox 10">
            <a:extLst>
              <a:ext uri="{FF2B5EF4-FFF2-40B4-BE49-F238E27FC236}">
                <a16:creationId xmlns:a16="http://schemas.microsoft.com/office/drawing/2014/main" id="{BBA9EA81-FF72-ADA1-ADAE-2A3E4262EEDB}"/>
              </a:ext>
            </a:extLst>
          </p:cNvPr>
          <p:cNvSpPr txBox="1"/>
          <p:nvPr/>
        </p:nvSpPr>
        <p:spPr>
          <a:xfrm>
            <a:off x="2342033" y="1805366"/>
            <a:ext cx="9472912" cy="420564"/>
          </a:xfrm>
          <a:prstGeom prst="rect">
            <a:avLst/>
          </a:prstGeom>
          <a:noFill/>
        </p:spPr>
        <p:txBody>
          <a:bodyPr wrap="square" rtlCol="0">
            <a:spAutoFit/>
          </a:bodyPr>
          <a:lstStyle/>
          <a:p>
            <a:r>
              <a:rPr lang="is-IS" sz="2133">
                <a:solidFill>
                  <a:schemeClr val="accent1"/>
                </a:solidFill>
                <a:ea typeface=""/>
                <a:cs typeface="Trebuchet MS"/>
              </a:rPr>
              <a:t>Vinnuverndarstofnun Evrópu (EU-OSHA)</a:t>
            </a:r>
          </a:p>
        </p:txBody>
      </p:sp>
      <p:sp>
        <p:nvSpPr>
          <p:cNvPr id="12" name="TextBox 11">
            <a:extLst>
              <a:ext uri="{FF2B5EF4-FFF2-40B4-BE49-F238E27FC236}">
                <a16:creationId xmlns:a16="http://schemas.microsoft.com/office/drawing/2014/main" id="{29ED77D2-06B7-857E-DE23-72D6208B2878}"/>
              </a:ext>
            </a:extLst>
          </p:cNvPr>
          <p:cNvSpPr txBox="1"/>
          <p:nvPr/>
        </p:nvSpPr>
        <p:spPr>
          <a:xfrm>
            <a:off x="2373472" y="4302495"/>
            <a:ext cx="5280587" cy="420564"/>
          </a:xfrm>
          <a:prstGeom prst="rect">
            <a:avLst/>
          </a:prstGeom>
          <a:noFill/>
        </p:spPr>
        <p:txBody>
          <a:bodyPr wrap="square" rtlCol="0">
            <a:spAutoFit/>
          </a:bodyPr>
          <a:lstStyle/>
          <a:p>
            <a:r>
              <a:rPr lang="is-IS" sz="2133">
                <a:solidFill>
                  <a:schemeClr val="accent1"/>
                </a:solidFill>
                <a:ea typeface=""/>
                <a:cs typeface="Trebuchet MS"/>
              </a:rPr>
              <a:t>EU_OSHA</a:t>
            </a:r>
          </a:p>
        </p:txBody>
      </p:sp>
      <p:pic>
        <p:nvPicPr>
          <p:cNvPr id="13" name="Graphic 12">
            <a:extLst>
              <a:ext uri="{FF2B5EF4-FFF2-40B4-BE49-F238E27FC236}">
                <a16:creationId xmlns:a16="http://schemas.microsoft.com/office/drawing/2014/main" id="{6E86EF06-243A-6017-49CF-A45B8B3B6677}"/>
              </a:ext>
            </a:extLst>
          </p:cNvPr>
          <p:cNvPicPr>
            <a:picLocks noChangeAspect="1"/>
          </p:cNvPicPr>
          <p:nvPr/>
        </p:nvPicPr>
        <p:blipFill>
          <a:blip>
            <a:extLst>
              <a:ext uri="{96DAC541-7B7A-43D3-8B79-37D633B846F1}">
                <asvg:svgBlip xmlns:asvg="http://schemas.microsoft.com/office/drawing/2016/SVG/main" r:embed="rId2"/>
              </a:ext>
            </a:extLst>
          </a:blip>
          <a:srcRect b="65732"/>
          <a:stretch>
            <a:fillRect/>
          </a:stretch>
        </p:blipFill>
        <p:spPr>
          <a:xfrm>
            <a:off x="1775398" y="1786964"/>
            <a:ext cx="469900" cy="1161984"/>
          </a:xfrm>
          <a:prstGeom prst="rect">
            <a:avLst/>
          </a:prstGeom>
        </p:spPr>
      </p:pic>
      <p:sp>
        <p:nvSpPr>
          <p:cNvPr id="14" name="TextBox 13">
            <a:extLst>
              <a:ext uri="{FF2B5EF4-FFF2-40B4-BE49-F238E27FC236}">
                <a16:creationId xmlns:a16="http://schemas.microsoft.com/office/drawing/2014/main" id="{BFC2D16E-CCF2-F6CA-7E19-1FE27F155F7E}"/>
              </a:ext>
            </a:extLst>
          </p:cNvPr>
          <p:cNvSpPr txBox="1"/>
          <p:nvPr/>
        </p:nvSpPr>
        <p:spPr>
          <a:xfrm>
            <a:off x="2342033" y="3045929"/>
            <a:ext cx="5280587" cy="420564"/>
          </a:xfrm>
          <a:prstGeom prst="rect">
            <a:avLst/>
          </a:prstGeom>
          <a:noFill/>
        </p:spPr>
        <p:txBody>
          <a:bodyPr wrap="square" rtlCol="0">
            <a:spAutoFit/>
          </a:bodyPr>
          <a:lstStyle/>
          <a:p>
            <a:r>
              <a:rPr lang="is-IS" sz="2133">
                <a:solidFill>
                  <a:schemeClr val="accent1"/>
                </a:solidFill>
                <a:ea typeface=""/>
                <a:cs typeface="Trebuchet MS"/>
              </a:rPr>
              <a:t>@osha.europa.eu</a:t>
            </a:r>
          </a:p>
        </p:txBody>
      </p:sp>
      <p:pic>
        <p:nvPicPr>
          <p:cNvPr id="15" name="Graphic 14">
            <a:extLst>
              <a:ext uri="{FF2B5EF4-FFF2-40B4-BE49-F238E27FC236}">
                <a16:creationId xmlns:a16="http://schemas.microsoft.com/office/drawing/2014/main" id="{9A333F86-33D9-9260-99AE-ACB1C41501A1}"/>
              </a:ext>
            </a:extLst>
          </p:cNvPr>
          <p:cNvPicPr>
            <a:picLocks noChangeAspect="1"/>
          </p:cNvPicPr>
          <p:nvPr/>
        </p:nvPicPr>
        <p:blipFill>
          <a:blip>
            <a:extLst>
              <a:ext uri="{96DAC541-7B7A-43D3-8B79-37D633B846F1}">
                <asvg:svgBlip xmlns:asvg="http://schemas.microsoft.com/office/drawing/2016/SVG/main" r:embed="rId2"/>
              </a:ext>
            </a:extLst>
          </a:blip>
          <a:srcRect t="52737" b="30731"/>
          <a:stretch>
            <a:fillRect/>
          </a:stretch>
        </p:blipFill>
        <p:spPr>
          <a:xfrm>
            <a:off x="1772330" y="2948949"/>
            <a:ext cx="469900" cy="560599"/>
          </a:xfrm>
          <a:prstGeom prst="rect">
            <a:avLst/>
          </a:prstGeom>
        </p:spPr>
      </p:pic>
      <p:pic>
        <p:nvPicPr>
          <p:cNvPr id="16" name="Graphic 15">
            <a:extLst>
              <a:ext uri="{FF2B5EF4-FFF2-40B4-BE49-F238E27FC236}">
                <a16:creationId xmlns:a16="http://schemas.microsoft.com/office/drawing/2014/main" id="{6EC1E031-1617-ADE4-CFF0-3A2B378AC887}"/>
              </a:ext>
            </a:extLst>
          </p:cNvPr>
          <p:cNvPicPr>
            <a:picLocks noChangeAspect="1"/>
          </p:cNvPicPr>
          <p:nvPr/>
        </p:nvPicPr>
        <p:blipFill>
          <a:blip>
            <a:extLst>
              <a:ext uri="{96DAC541-7B7A-43D3-8B79-37D633B846F1}">
                <asvg:svgBlip xmlns:asvg="http://schemas.microsoft.com/office/drawing/2016/SVG/main" r:embed="rId2"/>
              </a:ext>
            </a:extLst>
          </a:blip>
          <a:srcRect t="72163"/>
          <a:stretch>
            <a:fillRect/>
          </a:stretch>
        </p:blipFill>
        <p:spPr>
          <a:xfrm>
            <a:off x="1772330" y="3621022"/>
            <a:ext cx="469900" cy="943940"/>
          </a:xfrm>
          <a:prstGeom prst="rect">
            <a:avLst/>
          </a:prstGeom>
        </p:spPr>
      </p:pic>
    </p:spTree>
    <p:extLst>
      <p:ext uri="{BB962C8B-B14F-4D97-AF65-F5344CB8AC3E}">
        <p14:creationId xmlns:p14="http://schemas.microsoft.com/office/powerpoint/2010/main" val="2809736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sclaim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B0C08-1D13-F181-4705-69373AFD745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333181F-493E-7A4E-18F2-E49551E109BB}"/>
              </a:ext>
            </a:extLst>
          </p:cNvPr>
          <p:cNvSpPr txBox="1">
            <a:spLocks/>
          </p:cNvSpPr>
          <p:nvPr/>
        </p:nvSpPr>
        <p:spPr>
          <a:xfrm>
            <a:off x="600000" y="1116000"/>
            <a:ext cx="10080000" cy="4860000"/>
          </a:xfrm>
          <a:prstGeom prst="rect">
            <a:avLst/>
          </a:prstGeom>
        </p:spPr>
        <p:txBody>
          <a:bodyPr vert="horz" lIns="121920" tIns="60960" rIns="121920" bIns="60960" rtlCol="0" anchor="t" anchorCtr="0">
            <a:norm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is-IS" sz="1467" b="1" i="0" u="none" strike="noStrike" cap="none" normalizeH="0" baseline="0" noProof="0">
                <a:ln>
                  <a:noFill/>
                </a:ln>
                <a:solidFill>
                  <a:srgbClr val="003399"/>
                </a:solidFill>
                <a:effectLst/>
                <a:uLnTx/>
                <a:uFillTx/>
                <a:latin typeface="Arial"/>
                <a:ea typeface="Arial"/>
                <a:cs typeface="+mn-cs"/>
              </a:rPr>
              <a:t>Höfundur:</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is-IS" sz="1467" b="1" i="0" u="none" strike="noStrike" cap="none" normalizeH="0" baseline="0" noProof="0">
                <a:ln>
                  <a:noFill/>
                </a:ln>
                <a:solidFill>
                  <a:srgbClr val="003399"/>
                </a:solidFill>
                <a:effectLst/>
                <a:uLnTx/>
                <a:uFillTx/>
                <a:latin typeface="Arial"/>
                <a:ea typeface="Arial"/>
                <a:cs typeface="+mn-cs"/>
              </a:rPr>
              <a:t>Verkefnastjórn:</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is-IS" sz="1467" b="1" i="0" u="none" strike="noStrike" cap="none" normalizeH="0" baseline="0" noProof="0">
                <a:ln>
                  <a:noFill/>
                </a:ln>
                <a:solidFill>
                  <a:srgbClr val="003399"/>
                </a:solidFill>
                <a:effectLst/>
                <a:uLnTx/>
                <a:uFillTx/>
                <a:latin typeface="Arial"/>
                <a:ea typeface="Arial"/>
                <a:cs typeface="+mn-cs"/>
              </a:rPr>
              <a:t>Hvorki Vinnuverndarstofnun Evrópu né neinn sem starfar fyrir hönd hennar ber ábyrgð á því hvernig þær upplýsingar sem hér koma fram kunna að verða notaðar.</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is-IS" sz="1467" b="1" i="0" u="none" strike="noStrike" cap="none" normalizeH="0" baseline="0" noProof="0">
                <a:ln>
                  <a:noFill/>
                </a:ln>
                <a:solidFill>
                  <a:srgbClr val="003399"/>
                </a:solidFill>
                <a:effectLst/>
                <a:uLnTx/>
                <a:uFillTx/>
                <a:latin typeface="Arial"/>
                <a:ea typeface="Arial"/>
                <a:cs typeface="+mn-cs"/>
              </a:rPr>
              <a:t>© Vinnuverndarstofnun Evrópu </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is-IS" sz="1467" b="1" i="0" u="none" strike="noStrike" cap="none" normalizeH="0" baseline="0" noProof="0">
                <a:ln>
                  <a:noFill/>
                </a:ln>
                <a:solidFill>
                  <a:srgbClr val="003399"/>
                </a:solidFill>
                <a:effectLst/>
                <a:uLnTx/>
                <a:uFillTx/>
                <a:latin typeface="Arial"/>
                <a:ea typeface="Arial"/>
                <a:cs typeface="+mn-cs"/>
              </a:rPr>
              <a:t>Afritun er leyfð ef heimildar er getið.</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is-IS" sz="1467" b="1" i="0" u="none" strike="noStrike" cap="none" normalizeH="0" baseline="0" noProof="0">
                <a:ln>
                  <a:noFill/>
                </a:ln>
                <a:solidFill>
                  <a:srgbClr val="003399"/>
                </a:solidFill>
                <a:effectLst/>
                <a:uLnTx/>
                <a:uFillTx/>
                <a:latin typeface="Arial"/>
                <a:ea typeface="Arial"/>
                <a:cs typeface="+mn-cs"/>
              </a:rPr>
              <a:t>Við alla notkun eða afritun mynda eða annars efnis sem fellur ekki undir höfundarrétt evrópsku vinnuverndarstofnunarinnar skal afla leyfis beint hjá viðkomandi rétthöfum.</a:t>
            </a:r>
          </a:p>
          <a:p>
            <a:pPr marL="251994" marR="0" lvl="0" indent="-251994" algn="l" defTabSz="457189" rtl="0" eaLnBrk="1" fontAlgn="auto" latinLnBrk="0" hangingPunct="1">
              <a:lnSpc>
                <a:spcPct val="100000"/>
              </a:lnSpc>
              <a:spcBef>
                <a:spcPts val="600"/>
              </a:spcBef>
              <a:spcAft>
                <a:spcPts val="0"/>
              </a:spcAft>
              <a:buClr>
                <a:srgbClr val="003399"/>
              </a:buClr>
              <a:buSzTx/>
              <a:buFont typeface="Wingdings" pitchFamily="2" charset="2"/>
              <a:buChar char="§"/>
              <a:tabLst/>
              <a:defRPr/>
            </a:pPr>
            <a:endParaRPr kumimoji="0" lang="en-GB" sz="1800" b="1" i="0" u="none" strike="noStrike" kern="1200" cap="none" spc="0" normalizeH="0" baseline="0" noProof="0">
              <a:ln>
                <a:noFill/>
              </a:ln>
              <a:solidFill>
                <a:srgbClr val="003399"/>
              </a:solidFill>
              <a:effectLst/>
              <a:uLnTx/>
              <a:uFillTx/>
              <a:latin typeface="Arial"/>
              <a:ea typeface="+mn-ea"/>
              <a:cs typeface="+mn-cs"/>
            </a:endParaRPr>
          </a:p>
        </p:txBody>
      </p:sp>
      <p:sp>
        <p:nvSpPr>
          <p:cNvPr id="4" name="Content Placeholder 2">
            <a:extLst>
              <a:ext uri="{FF2B5EF4-FFF2-40B4-BE49-F238E27FC236}">
                <a16:creationId xmlns:a16="http://schemas.microsoft.com/office/drawing/2014/main" id="{14E43108-E4FC-4CC1-124E-129630EA5B94}"/>
              </a:ext>
            </a:extLst>
          </p:cNvPr>
          <p:cNvSpPr>
            <a:spLocks noGrp="1"/>
          </p:cNvSpPr>
          <p:nvPr>
            <p:ph sz="half" idx="1" hasCustomPrompt="1"/>
          </p:nvPr>
        </p:nvSpPr>
        <p:spPr>
          <a:xfrm>
            <a:off x="1359600" y="3333890"/>
            <a:ext cx="828879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author</a:t>
            </a:r>
          </a:p>
        </p:txBody>
      </p:sp>
      <p:sp>
        <p:nvSpPr>
          <p:cNvPr id="5" name="Content Placeholder 2">
            <a:extLst>
              <a:ext uri="{FF2B5EF4-FFF2-40B4-BE49-F238E27FC236}">
                <a16:creationId xmlns:a16="http://schemas.microsoft.com/office/drawing/2014/main" id="{5971BE78-E9DB-67C0-3E02-A5D0467BFF7A}"/>
              </a:ext>
            </a:extLst>
          </p:cNvPr>
          <p:cNvSpPr>
            <a:spLocks noGrp="1"/>
          </p:cNvSpPr>
          <p:nvPr>
            <p:ph sz="half" idx="10" hasCustomPrompt="1"/>
          </p:nvPr>
        </p:nvSpPr>
        <p:spPr>
          <a:xfrm>
            <a:off x="5123539" y="4481156"/>
            <a:ext cx="145251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Year</a:t>
            </a:r>
          </a:p>
        </p:txBody>
      </p:sp>
      <p:sp>
        <p:nvSpPr>
          <p:cNvPr id="6" name="Content Placeholder 2">
            <a:extLst>
              <a:ext uri="{FF2B5EF4-FFF2-40B4-BE49-F238E27FC236}">
                <a16:creationId xmlns:a16="http://schemas.microsoft.com/office/drawing/2014/main" id="{E185B128-DA71-565F-04F1-DE69A837C7BD}"/>
              </a:ext>
            </a:extLst>
          </p:cNvPr>
          <p:cNvSpPr>
            <a:spLocks noGrp="1"/>
          </p:cNvSpPr>
          <p:nvPr>
            <p:ph sz="half" idx="11" hasCustomPrompt="1"/>
          </p:nvPr>
        </p:nvSpPr>
        <p:spPr>
          <a:xfrm>
            <a:off x="2579256" y="3630668"/>
            <a:ext cx="7069139"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PM</a:t>
            </a:r>
          </a:p>
        </p:txBody>
      </p:sp>
    </p:spTree>
    <p:extLst>
      <p:ext uri="{BB962C8B-B14F-4D97-AF65-F5344CB8AC3E}">
        <p14:creationId xmlns:p14="http://schemas.microsoft.com/office/powerpoint/2010/main" val="3036057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489600"/>
          </a:xfrm>
        </p:spPr>
        <p:txBody>
          <a:bodyPr/>
          <a:lstStyle/>
          <a:p>
            <a:r>
              <a:rPr lang="en-GB"/>
              <a:t>Click to edit Master title style</a:t>
            </a:r>
            <a:endParaRPr lang="en-US"/>
          </a:p>
        </p:txBody>
      </p:sp>
      <p:sp>
        <p:nvSpPr>
          <p:cNvPr id="3" name="Content Placeholder 2"/>
          <p:cNvSpPr>
            <a:spLocks noGrp="1"/>
          </p:cNvSpPr>
          <p:nvPr>
            <p:ph sz="half" idx="1"/>
          </p:nvPr>
        </p:nvSpPr>
        <p:spPr>
          <a:xfrm>
            <a:off x="599999" y="1115999"/>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880000" y="1116000"/>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94669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p:cNvSpPr>
            <a:spLocks noGrp="1"/>
          </p:cNvSpPr>
          <p:nvPr>
            <p:ph sz="half" idx="2"/>
          </p:nvPr>
        </p:nvSpPr>
        <p:spPr>
          <a:xfrm>
            <a:off x="599999" y="1655999"/>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88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880000" y="1656000"/>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91431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535658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6556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540000"/>
          </a:xfrm>
        </p:spPr>
        <p:txBody>
          <a:bodyPr anchor="b"/>
          <a:lstStyle>
            <a:lvl1pPr algn="l">
              <a:defRPr sz="2400" b="1" i="0" baseline="0"/>
            </a:lvl1pPr>
          </a:lstStyle>
          <a:p>
            <a:r>
              <a:rPr lang="en-GB"/>
              <a:t>Click to edit Master title style</a:t>
            </a:r>
            <a:endParaRPr lang="en-US"/>
          </a:p>
        </p:txBody>
      </p:sp>
      <p:sp>
        <p:nvSpPr>
          <p:cNvPr id="3" name="Content Placeholder 2"/>
          <p:cNvSpPr>
            <a:spLocks noGrp="1"/>
          </p:cNvSpPr>
          <p:nvPr>
            <p:ph idx="1"/>
          </p:nvPr>
        </p:nvSpPr>
        <p:spPr>
          <a:xfrm>
            <a:off x="4920002" y="1116000"/>
            <a:ext cx="5706492"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0000" y="1116000"/>
            <a:ext cx="3840000" cy="48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extLst>
      <p:ext uri="{BB962C8B-B14F-4D97-AF65-F5344CB8AC3E}">
        <p14:creationId xmlns:p14="http://schemas.microsoft.com/office/powerpoint/2010/main" val="3824911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116000"/>
            <a:ext cx="5399989" cy="900000"/>
          </a:xfrm>
        </p:spPr>
        <p:txBody>
          <a:bodyPr anchor="b">
            <a:normAutofit/>
          </a:bodyPr>
          <a:lstStyle>
            <a:lvl1pPr algn="l">
              <a:defRPr sz="2400" b="1" i="0" baseline="0"/>
            </a:lvl1pPr>
          </a:lstStyle>
          <a:p>
            <a:r>
              <a:rPr lang="en-GB"/>
              <a:t>Click to edit Master title style</a:t>
            </a:r>
            <a:endParaRPr lang="en-US"/>
          </a:p>
        </p:txBody>
      </p:sp>
      <p:sp>
        <p:nvSpPr>
          <p:cNvPr id="4" name="Text Placeholder 3"/>
          <p:cNvSpPr>
            <a:spLocks noGrp="1"/>
          </p:cNvSpPr>
          <p:nvPr>
            <p:ph type="body" sz="half" idx="2"/>
          </p:nvPr>
        </p:nvSpPr>
        <p:spPr>
          <a:xfrm>
            <a:off x="599999" y="2016000"/>
            <a:ext cx="5400000" cy="39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
        <p:nvSpPr>
          <p:cNvPr id="18" name="Picture Placeholder 17"/>
          <p:cNvSpPr>
            <a:spLocks noGrp="1"/>
          </p:cNvSpPr>
          <p:nvPr>
            <p:ph type="pic" sz="quarter" idx="14"/>
          </p:nvPr>
        </p:nvSpPr>
        <p:spPr>
          <a:xfrm>
            <a:off x="6502400" y="1600200"/>
            <a:ext cx="4572000" cy="3429000"/>
          </a:xfrm>
          <a:prstGeom prst="ellipse">
            <a:avLst/>
          </a:prstGeom>
          <a:ln w="76200">
            <a:noFill/>
          </a:ln>
        </p:spPr>
        <p:txBody>
          <a:bodyPr/>
          <a:lstStyle/>
          <a:p>
            <a:r>
              <a:rPr lang="en-GB"/>
              <a:t>Click icon to add picture</a:t>
            </a:r>
            <a:endParaRPr lang="en-US"/>
          </a:p>
        </p:txBody>
      </p:sp>
    </p:spTree>
    <p:extLst>
      <p:ext uri="{BB962C8B-B14F-4D97-AF65-F5344CB8AC3E}">
        <p14:creationId xmlns:p14="http://schemas.microsoft.com/office/powerpoint/2010/main" val="3240271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10080000"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62687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37093" y="1116000"/>
            <a:ext cx="652800" cy="4860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8856373"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6937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48C47-ACDF-9166-C591-82A3BB11B28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3F63650C-A239-5291-BBFF-0D6E9C53AB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A5A38236-B34C-AD98-F715-C0CE4F880C4E}"/>
              </a:ext>
            </a:extLst>
          </p:cNvPr>
          <p:cNvSpPr>
            <a:spLocks noGrp="1"/>
          </p:cNvSpPr>
          <p:nvPr>
            <p:ph type="dt" sz="half" idx="10"/>
          </p:nvPr>
        </p:nvSpPr>
        <p:spPr/>
        <p:txBody>
          <a:bodyPr/>
          <a:lstStyle/>
          <a:p>
            <a:fld id="{ECACD359-935B-4549-8940-A815A6F84B79}" type="datetimeFigureOut">
              <a:rPr lang="en-GB" smtClean="0"/>
              <a:t>07/09/2026</a:t>
            </a:fld>
            <a:endParaRPr lang="en-GB"/>
          </a:p>
        </p:txBody>
      </p:sp>
      <p:sp>
        <p:nvSpPr>
          <p:cNvPr id="5" name="Footer Placeholder 4">
            <a:extLst>
              <a:ext uri="{FF2B5EF4-FFF2-40B4-BE49-F238E27FC236}">
                <a16:creationId xmlns:a16="http://schemas.microsoft.com/office/drawing/2014/main" id="{1CAD1968-AB34-B0A1-A7BD-CE5E627DDE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8C9EC8-403C-D941-E287-E7F7508AF704}"/>
              </a:ext>
            </a:extLst>
          </p:cNvPr>
          <p:cNvSpPr>
            <a:spLocks noGrp="1"/>
          </p:cNvSpPr>
          <p:nvPr>
            <p:ph type="sldNum" sz="quarter" idx="12"/>
          </p:nvPr>
        </p:nvSpPr>
        <p:spPr/>
        <p:txBody>
          <a:bodyPr/>
          <a:lstStyle/>
          <a:p>
            <a:fld id="{35C90CD6-6913-42FC-806F-769177573D76}" type="slidenum">
              <a:rPr lang="en-GB" smtClean="0"/>
              <a:t>‹#›</a:t>
            </a:fld>
            <a:endParaRPr lang="en-GB"/>
          </a:p>
        </p:txBody>
      </p:sp>
    </p:spTree>
    <p:extLst>
      <p:ext uri="{BB962C8B-B14F-4D97-AF65-F5344CB8AC3E}">
        <p14:creationId xmlns:p14="http://schemas.microsoft.com/office/powerpoint/2010/main" val="3537858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p:cNvPicPr>
          <p:nvPr/>
        </p:nvPicPr>
        <p:blipFill>
          <a:blip r:embed="rId16">
            <a:extLst>
              <a:ext uri="{28A0092B-C50C-407E-A947-70E740481C1C}">
                <a14:useLocalDpi xmlns:a14="http://schemas.microsoft.com/office/drawing/2010/main" val="0"/>
              </a:ext>
            </a:extLst>
          </a:blip>
          <a:srcRect/>
          <a:stretch/>
        </p:blipFill>
        <p:spPr>
          <a:xfrm>
            <a:off x="0" y="8585"/>
            <a:ext cx="12192000" cy="6854400"/>
          </a:xfrm>
          <a:prstGeom prst="rect">
            <a:avLst/>
          </a:prstGeom>
        </p:spPr>
      </p:pic>
      <p:sp>
        <p:nvSpPr>
          <p:cNvPr id="2" name="Title Placeholder 1"/>
          <p:cNvSpPr>
            <a:spLocks noGrp="1"/>
          </p:cNvSpPr>
          <p:nvPr>
            <p:ph type="title"/>
          </p:nvPr>
        </p:nvSpPr>
        <p:spPr>
          <a:xfrm>
            <a:off x="600002" y="180000"/>
            <a:ext cx="10079831" cy="489600"/>
          </a:xfrm>
          <a:prstGeom prst="rect">
            <a:avLst/>
          </a:prstGeom>
        </p:spPr>
        <p:txBody>
          <a:bodyPr vert="horz" lIns="91440" tIns="45720" rIns="91440" bIns="45720" rtlCol="0" anchor="ctr">
            <a:noAutofit/>
          </a:bodyPr>
          <a:lstStyle/>
          <a:p>
            <a:r>
              <a:rPr lang="en-GB"/>
              <a:t>Click to edit Master title style</a:t>
            </a:r>
            <a:endParaRPr lang="en-US"/>
          </a:p>
        </p:txBody>
      </p:sp>
      <p:sp>
        <p:nvSpPr>
          <p:cNvPr id="3" name="Text Placeholder 2"/>
          <p:cNvSpPr>
            <a:spLocks noGrp="1"/>
          </p:cNvSpPr>
          <p:nvPr>
            <p:ph type="body" idx="1"/>
          </p:nvPr>
        </p:nvSpPr>
        <p:spPr>
          <a:xfrm>
            <a:off x="600000" y="1116000"/>
            <a:ext cx="10080000" cy="4860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9"/>
          <p:cNvSpPr txBox="1">
            <a:spLocks/>
          </p:cNvSpPr>
          <p:nvPr/>
        </p:nvSpPr>
        <p:spPr>
          <a:xfrm>
            <a:off x="11376587" y="6503948"/>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1000" baseline="0" smtClean="0"/>
              <a:pPr/>
              <a:t>‹#›</a:t>
            </a:fld>
            <a:endParaRPr lang="en-GB" sz="1000" baseline="0"/>
          </a:p>
        </p:txBody>
      </p:sp>
      <p:sp>
        <p:nvSpPr>
          <p:cNvPr id="11" name="Rectangle 11"/>
          <p:cNvSpPr>
            <a:spLocks noChangeArrowheads="1"/>
          </p:cNvSpPr>
          <p:nvPr/>
        </p:nvSpPr>
        <p:spPr bwMode="auto">
          <a:xfrm>
            <a:off x="1856319" y="6477002"/>
            <a:ext cx="8053916" cy="104775"/>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is-IS" sz="900" b="1">
                <a:solidFill>
                  <a:schemeClr val="tx2"/>
                </a:solidFill>
                <a:latin typeface="Arial" pitchFamily="-107" charset="0"/>
                <a:ea typeface="Arial"/>
                <a:cs typeface="ＭＳ Ｐゴシック" pitchFamily="-107" charset="-128"/>
              </a:rPr>
              <a:t>https://healthy-workplaces.osha.europa.eu</a:t>
            </a:r>
          </a:p>
        </p:txBody>
      </p:sp>
      <p:pic>
        <p:nvPicPr>
          <p:cNvPr id="5" name="Picture 4">
            <a:extLst>
              <a:ext uri="{FF2B5EF4-FFF2-40B4-BE49-F238E27FC236}">
                <a16:creationId xmlns:a16="http://schemas.microsoft.com/office/drawing/2014/main" id="{1DA6AC79-5B80-D302-2490-8D6827A6ECCA}"/>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598152" y="6075249"/>
            <a:ext cx="2123783" cy="543055"/>
          </a:xfrm>
          <a:prstGeom prst="rect">
            <a:avLst/>
          </a:prstGeom>
        </p:spPr>
      </p:pic>
      <p:pic>
        <p:nvPicPr>
          <p:cNvPr id="7" name="Picture 6">
            <a:extLst>
              <a:ext uri="{FF2B5EF4-FFF2-40B4-BE49-F238E27FC236}">
                <a16:creationId xmlns:a16="http://schemas.microsoft.com/office/drawing/2014/main" id="{DE956DF8-370D-DB25-A0C2-97CBF365D686}"/>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0061532" y="5678972"/>
            <a:ext cx="1308694" cy="935428"/>
          </a:xfrm>
          <a:prstGeom prst="rect">
            <a:avLst/>
          </a:prstGeom>
        </p:spPr>
      </p:pic>
    </p:spTree>
    <p:extLst>
      <p:ext uri="{BB962C8B-B14F-4D97-AF65-F5344CB8AC3E}">
        <p14:creationId xmlns:p14="http://schemas.microsoft.com/office/powerpoint/2010/main" val="31568499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457189" rtl="0" eaLnBrk="1" latinLnBrk="0" hangingPunct="1">
        <a:spcBef>
          <a:spcPct val="0"/>
        </a:spcBef>
        <a:buNone/>
        <a:defRPr sz="24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svg"/><Relationship Id="rId12"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svg"/><Relationship Id="rId10" Type="http://schemas.openxmlformats.org/officeDocument/2006/relationships/image" Target="../media/image23.sv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8.png"/><Relationship Id="rId7" Type="http://schemas.openxmlformats.org/officeDocument/2006/relationships/diagramColors" Target="../diagrams/colors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7.sv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europa.eu/european-union/about-eu/institutions-bodies_en" TargetMode="External"/><Relationship Id="rId13" Type="http://schemas.openxmlformats.org/officeDocument/2006/relationships/image" Target="../media/image52.png"/><Relationship Id="rId3" Type="http://schemas.openxmlformats.org/officeDocument/2006/relationships/hyperlink" Target="https://europa.eu/european-union/about-eu/agencies/decentralised-agencies_en" TargetMode="External"/><Relationship Id="rId7" Type="http://schemas.openxmlformats.org/officeDocument/2006/relationships/image" Target="../media/image50.svg"/><Relationship Id="rId12" Type="http://schemas.openxmlformats.org/officeDocument/2006/relationships/hyperlink" Target="https://osha.europa.eu/is/themes/mainstreaming-osh-education/oshvet-project-osh-vocational-education-and-training"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s://healthy-workplaces.osha.europa.eu/is/campaign-partners/enterprise-europe-network" TargetMode="External"/><Relationship Id="rId11" Type="http://schemas.openxmlformats.org/officeDocument/2006/relationships/hyperlink" Target="https://healthy-workplaces.osha.europa.eu/is/campaign-partners/national-focal-points" TargetMode="External"/><Relationship Id="rId5" Type="http://schemas.openxmlformats.org/officeDocument/2006/relationships/hyperlink" Target="https://eur-lex.europa.eu/summary/glossary/social_partners.html" TargetMode="External"/><Relationship Id="rId15" Type="http://schemas.openxmlformats.org/officeDocument/2006/relationships/hyperlink" Target="https://healthy-workplaces.osha.europa.eu/is/campaign-partners/official-campaign-partners" TargetMode="External"/><Relationship Id="rId10" Type="http://schemas.openxmlformats.org/officeDocument/2006/relationships/image" Target="../media/image51.png"/><Relationship Id="rId4" Type="http://schemas.openxmlformats.org/officeDocument/2006/relationships/image" Target="../media/image49.svg"/><Relationship Id="rId9" Type="http://schemas.openxmlformats.org/officeDocument/2006/relationships/hyperlink" Target="https://osha.europa.eu/is" TargetMode="External"/><Relationship Id="rId14" Type="http://schemas.openxmlformats.org/officeDocument/2006/relationships/hyperlink" Target="https://healthy-workplaces.osha.europa.eu/is/campaign-partners/campaign-media-partner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healthy-workplaces.osha.europa.eu/is/tools-and-publications/campaign-toolkit" TargetMode="External"/><Relationship Id="rId2" Type="http://schemas.openxmlformats.org/officeDocument/2006/relationships/hyperlink" Target="https://healthy-workplaces.osha.europa.eu/is/publications/healthy-workplaces-campaign-guide-together-mental-health-work" TargetMode="Externa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jpeg"/></Relationships>
</file>

<file path=ppt/slides/_rels/slide28.xml.rels><?xml version="1.0" encoding="UTF-8" standalone="yes"?>
<Relationships xmlns="http://schemas.openxmlformats.org/package/2006/relationships"><Relationship Id="rId3" Type="http://schemas.openxmlformats.org/officeDocument/2006/relationships/hyperlink" Target="https://healthy-workplaces.osha.europa.eu/is/tools-and-publications/campaign-toolkit"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29.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hyperlink" Target="https://healthy-workplaces.osha.europa.eu/is/get-involved/european-week" TargetMode="External"/><Relationship Id="rId7" Type="http://schemas.openxmlformats.org/officeDocument/2006/relationships/hyperlink" Target="https://healthy-workplaces.osha.europa.eu/is/media-centre/become-media-partner"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s://healthy-workplaces.osha.europa.eu/is/get-involved/become-campaign-partner" TargetMode="External"/><Relationship Id="rId5" Type="http://schemas.openxmlformats.org/officeDocument/2006/relationships/hyperlink" Target="https://healthy-workplaces.osha.europa.eu/is/get-involved/good-practice-awards" TargetMode="External"/><Relationship Id="rId4" Type="http://schemas.openxmlformats.org/officeDocument/2006/relationships/hyperlink" Target="https://healthy-workplaces.osha.europa.eu/is/get-involved/get-your-certificate"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60.svg"/><Relationship Id="rId13" Type="http://schemas.openxmlformats.org/officeDocument/2006/relationships/image" Target="../media/image63.svg"/><Relationship Id="rId3" Type="http://schemas.openxmlformats.org/officeDocument/2006/relationships/hyperlink" Target="https://es.linkedin.com/company/european-agency-for-safety-and-health-at-work" TargetMode="External"/><Relationship Id="rId7" Type="http://schemas.openxmlformats.org/officeDocument/2006/relationships/hyperlink" Target="https://bsky.app/profile/osha.europa.eu" TargetMode="External"/><Relationship Id="rId12" Type="http://schemas.openxmlformats.org/officeDocument/2006/relationships/image" Target="../media/image62.sv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9.svg"/><Relationship Id="rId11" Type="http://schemas.openxmlformats.org/officeDocument/2006/relationships/hyperlink" Target="https://www.flickr.com/photos/euosha/albums" TargetMode="External"/><Relationship Id="rId5" Type="http://schemas.openxmlformats.org/officeDocument/2006/relationships/hyperlink" Target="https://www.facebook.com/EuropeanAgencyforSafetyandHealthatWork/" TargetMode="External"/><Relationship Id="rId10" Type="http://schemas.openxmlformats.org/officeDocument/2006/relationships/image" Target="../media/image61.svg"/><Relationship Id="rId4" Type="http://schemas.openxmlformats.org/officeDocument/2006/relationships/image" Target="../media/image58.svg"/><Relationship Id="rId9" Type="http://schemas.openxmlformats.org/officeDocument/2006/relationships/hyperlink" Target="https://www.youtube.com/@EU_OSHA" TargetMode="External"/><Relationship Id="rId14"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5F44F-2BE5-5A42-2AEB-D36721AD3D53}"/>
              </a:ext>
            </a:extLst>
          </p:cNvPr>
          <p:cNvSpPr>
            <a:spLocks noGrp="1"/>
          </p:cNvSpPr>
          <p:nvPr>
            <p:ph type="title"/>
          </p:nvPr>
        </p:nvSpPr>
        <p:spPr>
          <a:xfrm>
            <a:off x="600000" y="3564000"/>
            <a:ext cx="10195200" cy="928800"/>
          </a:xfrm>
        </p:spPr>
        <p:txBody>
          <a:bodyPr anchor="t">
            <a:normAutofit fontScale="90000"/>
          </a:bodyPr>
          <a:lstStyle/>
          <a:p>
            <a:r>
              <a:rPr lang="is-IS"/>
              <a:t>Herferðin „Heilbrigðir vinnustaðir“ 2026–2028</a:t>
            </a:r>
            <a:br>
              <a:rPr lang="is-IS"/>
            </a:br>
            <a:r>
              <a:rPr lang="is-IS"/>
              <a:t>„Stuðlum saman að vellíðan í vinnu“ </a:t>
            </a:r>
          </a:p>
        </p:txBody>
      </p:sp>
      <p:sp>
        <p:nvSpPr>
          <p:cNvPr id="3" name="Subtitle 2">
            <a:extLst>
              <a:ext uri="{FF2B5EF4-FFF2-40B4-BE49-F238E27FC236}">
                <a16:creationId xmlns:a16="http://schemas.microsoft.com/office/drawing/2014/main" id="{D00A30E1-B4E9-CA09-6804-8F6C748F833E}"/>
              </a:ext>
            </a:extLst>
          </p:cNvPr>
          <p:cNvSpPr>
            <a:spLocks noGrp="1"/>
          </p:cNvSpPr>
          <p:nvPr>
            <p:ph type="subTitle" idx="10"/>
          </p:nvPr>
        </p:nvSpPr>
        <p:spPr>
          <a:xfrm>
            <a:off x="600000" y="4626000"/>
            <a:ext cx="10195200" cy="675208"/>
          </a:xfrm>
        </p:spPr>
        <p:txBody>
          <a:bodyPr anchor="t">
            <a:normAutofit/>
          </a:bodyPr>
          <a:lstStyle/>
          <a:p>
            <a:r>
              <a:rPr lang="is-IS" sz="2600" i="1">
                <a:solidFill>
                  <a:srgbClr val="92D050"/>
                </a:solidFill>
              </a:rPr>
              <a:t>Sköpum sálfélagslegt öryggi</a:t>
            </a:r>
          </a:p>
        </p:txBody>
      </p:sp>
    </p:spTree>
    <p:extLst>
      <p:ext uri="{BB962C8B-B14F-4D97-AF65-F5344CB8AC3E}">
        <p14:creationId xmlns:p14="http://schemas.microsoft.com/office/powerpoint/2010/main" val="3815475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8B8C8-EFD6-0F19-BE9F-4DFDB5D6CE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BDB617-E733-8A2E-5754-FE9BF36CD8E3}"/>
              </a:ext>
            </a:extLst>
          </p:cNvPr>
          <p:cNvSpPr>
            <a:spLocks noGrp="1"/>
          </p:cNvSpPr>
          <p:nvPr>
            <p:ph type="title"/>
          </p:nvPr>
        </p:nvSpPr>
        <p:spPr/>
        <p:txBody>
          <a:bodyPr/>
          <a:lstStyle/>
          <a:p>
            <a:r>
              <a:rPr lang="is-IS"/>
              <a:t>Efnisyfirlit</a:t>
            </a:r>
          </a:p>
        </p:txBody>
      </p:sp>
      <p:sp>
        <p:nvSpPr>
          <p:cNvPr id="3" name="Rectangle 2">
            <a:extLst>
              <a:ext uri="{FF2B5EF4-FFF2-40B4-BE49-F238E27FC236}">
                <a16:creationId xmlns:a16="http://schemas.microsoft.com/office/drawing/2014/main" id="{182DB617-AC83-BA12-BC0D-461DE5D4C4D4}"/>
              </a:ext>
              <a:ext uri="{C183D7F6-B498-43B3-948B-1728B52AA6E4}">
                <adec:decorative xmlns:adec="http://schemas.microsoft.com/office/drawing/2017/decorative" val="1"/>
              </a:ext>
            </a:extLst>
          </p:cNvPr>
          <p:cNvSpPr/>
          <p:nvPr/>
        </p:nvSpPr>
        <p:spPr>
          <a:xfrm>
            <a:off x="318977" y="5393449"/>
            <a:ext cx="11115240" cy="13056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Graphic 3">
            <a:extLst>
              <a:ext uri="{FF2B5EF4-FFF2-40B4-BE49-F238E27FC236}">
                <a16:creationId xmlns:a16="http://schemas.microsoft.com/office/drawing/2014/main" id="{3A5B412D-32EE-9429-9A1C-30633EE8350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60738"/>
            <a:ext cx="12192000" cy="5638800"/>
          </a:xfrm>
          <a:prstGeom prst="rect">
            <a:avLst/>
          </a:prstGeom>
        </p:spPr>
      </p:pic>
      <p:sp>
        <p:nvSpPr>
          <p:cNvPr id="33" name="Rectangle 32">
            <a:extLst>
              <a:ext uri="{FF2B5EF4-FFF2-40B4-BE49-F238E27FC236}">
                <a16:creationId xmlns:a16="http://schemas.microsoft.com/office/drawing/2014/main" id="{45417B6B-4210-F363-EC97-88DC0E56A70C}"/>
              </a:ext>
              <a:ext uri="{C183D7F6-B498-43B3-948B-1728B52AA6E4}">
                <adec:decorative xmlns:adec="http://schemas.microsoft.com/office/drawing/2017/decorative" val="1"/>
              </a:ext>
            </a:extLst>
          </p:cNvPr>
          <p:cNvSpPr/>
          <p:nvPr/>
        </p:nvSpPr>
        <p:spPr>
          <a:xfrm>
            <a:off x="723901" y="1537089"/>
            <a:ext cx="4503358" cy="851568"/>
          </a:xfrm>
          <a:prstGeom prst="rect">
            <a:avLst/>
          </a:prstGeom>
          <a:solidFill>
            <a:schemeClr val="bg1">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200"/>
          </a:p>
        </p:txBody>
      </p:sp>
      <p:sp>
        <p:nvSpPr>
          <p:cNvPr id="35" name="Rectangle: Rounded Corners 34">
            <a:extLst>
              <a:ext uri="{FF2B5EF4-FFF2-40B4-BE49-F238E27FC236}">
                <a16:creationId xmlns:a16="http://schemas.microsoft.com/office/drawing/2014/main" id="{04AB50A3-0922-7F35-54D2-1578D4CB6342}"/>
              </a:ext>
              <a:ext uri="{C183D7F6-B498-43B3-948B-1728B52AA6E4}">
                <adec:decorative xmlns:adec="http://schemas.microsoft.com/office/drawing/2017/decorative" val="1"/>
              </a:ext>
            </a:extLst>
          </p:cNvPr>
          <p:cNvSpPr/>
          <p:nvPr/>
        </p:nvSpPr>
        <p:spPr>
          <a:xfrm>
            <a:off x="859106" y="1377483"/>
            <a:ext cx="4180727" cy="334635"/>
          </a:xfrm>
          <a:prstGeom prst="roundRect">
            <a:avLst/>
          </a:prstGeom>
          <a:solidFill>
            <a:srgbClr val="A9DE4E"/>
          </a:solidFill>
        </p:spPr>
        <p:style>
          <a:lnRef idx="2">
            <a:schemeClr val="lt1">
              <a:hueOff val="0"/>
              <a:satOff val="0"/>
              <a:lumOff val="0"/>
              <a:alphaOff val="0"/>
            </a:schemeClr>
          </a:lnRef>
          <a:fillRef idx="1">
            <a:schemeClr val="accent2">
              <a:shade val="80000"/>
              <a:hueOff val="58131"/>
              <a:satOff val="-8649"/>
              <a:lumOff val="6098"/>
              <a:alphaOff val="0"/>
            </a:schemeClr>
          </a:fillRef>
          <a:effectRef idx="0">
            <a:schemeClr val="accent2">
              <a:shade val="80000"/>
              <a:hueOff val="58131"/>
              <a:satOff val="-8649"/>
              <a:lumOff val="6098"/>
              <a:alphaOff val="0"/>
            </a:schemeClr>
          </a:effectRef>
          <a:fontRef idx="minor">
            <a:schemeClr val="lt1"/>
          </a:fontRef>
        </p:style>
        <p:txBody>
          <a:bodyPr/>
          <a:lstStyle/>
          <a:p>
            <a:endParaRPr lang="en-GB" sz="1200"/>
          </a:p>
        </p:txBody>
      </p:sp>
      <p:sp>
        <p:nvSpPr>
          <p:cNvPr id="36" name="Rectangle: Rounded Corners 4">
            <a:extLst>
              <a:ext uri="{FF2B5EF4-FFF2-40B4-BE49-F238E27FC236}">
                <a16:creationId xmlns:a16="http://schemas.microsoft.com/office/drawing/2014/main" id="{D73FC4F2-52B8-7038-135F-EE125FC7B4B8}"/>
              </a:ext>
            </a:extLst>
          </p:cNvPr>
          <p:cNvSpPr txBox="1"/>
          <p:nvPr/>
        </p:nvSpPr>
        <p:spPr>
          <a:xfrm>
            <a:off x="879619" y="1393819"/>
            <a:ext cx="3678733" cy="318299"/>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is-IS" sz="1600" b="0">
                <a:solidFill>
                  <a:srgbClr val="003399"/>
                </a:solidFill>
              </a:rPr>
              <a:t>Heildarmyndin</a:t>
            </a:r>
          </a:p>
        </p:txBody>
      </p:sp>
      <p:sp>
        <p:nvSpPr>
          <p:cNvPr id="32" name="TextBox 31">
            <a:extLst>
              <a:ext uri="{FF2B5EF4-FFF2-40B4-BE49-F238E27FC236}">
                <a16:creationId xmlns:a16="http://schemas.microsoft.com/office/drawing/2014/main" id="{5C407CE5-6F21-E5E8-AA79-769E92E5EAFE}"/>
              </a:ext>
            </a:extLst>
          </p:cNvPr>
          <p:cNvSpPr txBox="1"/>
          <p:nvPr/>
        </p:nvSpPr>
        <p:spPr>
          <a:xfrm>
            <a:off x="806404" y="1547960"/>
            <a:ext cx="4606214" cy="738664"/>
          </a:xfrm>
          <a:prstGeom prst="rect">
            <a:avLst/>
          </a:prstGeom>
          <a:noFill/>
        </p:spPr>
        <p:txBody>
          <a:bodyPr wrap="square" rtlCol="0">
            <a:spAutoFit/>
          </a:bodyPr>
          <a:lstStyle/>
          <a:p>
            <a:endParaRPr lang="es-ES" sz="1400" strike="sngStrike" dirty="0">
              <a:solidFill>
                <a:srgbClr val="003399"/>
              </a:solidFill>
            </a:endParaRPr>
          </a:p>
          <a:p>
            <a:pPr marL="169863" indent="-169863">
              <a:buFont typeface="Arial" panose="020B0604020202020204" pitchFamily="34" charset="0"/>
              <a:buChar char="•"/>
            </a:pPr>
            <a:r>
              <a:rPr lang="is-IS" sz="1400">
                <a:solidFill>
                  <a:srgbClr val="003399"/>
                </a:solidFill>
              </a:rPr>
              <a:t>Markmið og tilgangur herferðarinnar</a:t>
            </a:r>
          </a:p>
          <a:p>
            <a:pPr marL="169863" indent="-169863">
              <a:buFont typeface="Arial" panose="020B0604020202020204" pitchFamily="34" charset="0"/>
              <a:buChar char="•"/>
            </a:pPr>
            <a:r>
              <a:rPr lang="is-IS" sz="1400">
                <a:solidFill>
                  <a:srgbClr val="003399"/>
                </a:solidFill>
              </a:rPr>
              <a:t>Fyrir hverja er herferðin?</a:t>
            </a:r>
          </a:p>
        </p:txBody>
      </p:sp>
      <p:sp>
        <p:nvSpPr>
          <p:cNvPr id="40" name="Rectangle 39">
            <a:extLst>
              <a:ext uri="{FF2B5EF4-FFF2-40B4-BE49-F238E27FC236}">
                <a16:creationId xmlns:a16="http://schemas.microsoft.com/office/drawing/2014/main" id="{01B6424F-F4D0-DCE0-D6C7-3132CBD849E2}"/>
              </a:ext>
              <a:ext uri="{C183D7F6-B498-43B3-948B-1728B52AA6E4}">
                <adec:decorative xmlns:adec="http://schemas.microsoft.com/office/drawing/2017/decorative" val="1"/>
              </a:ext>
            </a:extLst>
          </p:cNvPr>
          <p:cNvSpPr/>
          <p:nvPr/>
        </p:nvSpPr>
        <p:spPr>
          <a:xfrm>
            <a:off x="5667427" y="2812977"/>
            <a:ext cx="5634977" cy="1525107"/>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a:p>
        </p:txBody>
      </p:sp>
      <p:sp>
        <p:nvSpPr>
          <p:cNvPr id="42" name="Rectangle: Rounded Corners 41">
            <a:extLst>
              <a:ext uri="{FF2B5EF4-FFF2-40B4-BE49-F238E27FC236}">
                <a16:creationId xmlns:a16="http://schemas.microsoft.com/office/drawing/2014/main" id="{D06124C7-8380-8747-0F0D-C7E8B15E4E95}"/>
              </a:ext>
              <a:ext uri="{C183D7F6-B498-43B3-948B-1728B52AA6E4}">
                <adec:decorative xmlns:adec="http://schemas.microsoft.com/office/drawing/2017/decorative" val="1"/>
              </a:ext>
            </a:extLst>
          </p:cNvPr>
          <p:cNvSpPr/>
          <p:nvPr/>
        </p:nvSpPr>
        <p:spPr>
          <a:xfrm>
            <a:off x="5805623" y="2644736"/>
            <a:ext cx="5252232" cy="370957"/>
          </a:xfrm>
          <a:prstGeom prst="roundRect">
            <a:avLst/>
          </a:prstGeom>
          <a:solidFill>
            <a:srgbClr val="DCE1FF"/>
          </a:solidFill>
        </p:spPr>
        <p:style>
          <a:lnRef idx="2">
            <a:schemeClr val="lt1">
              <a:hueOff val="0"/>
              <a:satOff val="0"/>
              <a:lumOff val="0"/>
              <a:alphaOff val="0"/>
            </a:schemeClr>
          </a:lnRef>
          <a:fillRef idx="1">
            <a:schemeClr val="accent2">
              <a:shade val="80000"/>
              <a:hueOff val="290657"/>
              <a:satOff val="-43244"/>
              <a:lumOff val="30492"/>
              <a:alphaOff val="0"/>
            </a:schemeClr>
          </a:fillRef>
          <a:effectRef idx="0">
            <a:schemeClr val="accent2">
              <a:shade val="80000"/>
              <a:hueOff val="290657"/>
              <a:satOff val="-43244"/>
              <a:lumOff val="30492"/>
              <a:alphaOff val="0"/>
            </a:schemeClr>
          </a:effectRef>
          <a:fontRef idx="minor">
            <a:schemeClr val="lt1"/>
          </a:fontRef>
        </p:style>
        <p:txBody>
          <a:bodyPr/>
          <a:lstStyle/>
          <a:p>
            <a:endParaRPr lang="en-GB" sz="1400"/>
          </a:p>
        </p:txBody>
      </p:sp>
      <p:sp>
        <p:nvSpPr>
          <p:cNvPr id="43" name="Rectangle: Rounded Corners 12">
            <a:extLst>
              <a:ext uri="{FF2B5EF4-FFF2-40B4-BE49-F238E27FC236}">
                <a16:creationId xmlns:a16="http://schemas.microsoft.com/office/drawing/2014/main" id="{D42E9689-5C1F-0882-7CBB-3B2D7835F7D8}"/>
              </a:ext>
            </a:extLst>
          </p:cNvPr>
          <p:cNvSpPr txBox="1"/>
          <p:nvPr/>
        </p:nvSpPr>
        <p:spPr>
          <a:xfrm>
            <a:off x="5826208" y="2662845"/>
            <a:ext cx="4793396" cy="4000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91440" numCol="1" spcCol="1270" anchor="ctr" anchorCtr="0">
            <a:noAutofit/>
          </a:bodyPr>
          <a:lstStyle>
            <a:defPPr>
              <a:defRPr lang="en-US"/>
            </a:defPPr>
            <a:lvl1pPr>
              <a:defRPr sz="1200" b="0">
                <a:solidFill>
                  <a:srgbClr val="003399"/>
                </a:solidFill>
              </a:defRPr>
            </a:lvl1pPr>
          </a:lstStyle>
          <a:p>
            <a:r>
              <a:rPr lang="is-IS" sz="1600" dirty="0"/>
              <a:t>Aðgerðaáætlun: fimm megináherslur</a:t>
            </a:r>
          </a:p>
        </p:txBody>
      </p:sp>
      <p:sp>
        <p:nvSpPr>
          <p:cNvPr id="39" name="TextBox 38">
            <a:extLst>
              <a:ext uri="{FF2B5EF4-FFF2-40B4-BE49-F238E27FC236}">
                <a16:creationId xmlns:a16="http://schemas.microsoft.com/office/drawing/2014/main" id="{D6A61F21-4BB5-33F3-14AD-E9F9AED5903C}"/>
              </a:ext>
            </a:extLst>
          </p:cNvPr>
          <p:cNvSpPr txBox="1"/>
          <p:nvPr/>
        </p:nvSpPr>
        <p:spPr>
          <a:xfrm>
            <a:off x="5804714" y="3075394"/>
            <a:ext cx="5416961" cy="1169551"/>
          </a:xfrm>
          <a:prstGeom prst="rect">
            <a:avLst/>
          </a:prstGeom>
          <a:noFill/>
        </p:spPr>
        <p:txBody>
          <a:bodyPr wrap="square" rtlCol="0">
            <a:spAutoFit/>
          </a:bodyPr>
          <a:lstStyle/>
          <a:p>
            <a:pPr marL="169863" indent="-169863">
              <a:buFont typeface="Arial" panose="020B0604020202020204" pitchFamily="34" charset="0"/>
              <a:buChar char="•"/>
            </a:pPr>
            <a:r>
              <a:rPr lang="is-IS" sz="1400" dirty="0">
                <a:solidFill>
                  <a:srgbClr val="003399"/>
                </a:solidFill>
              </a:rPr>
              <a:t>Sálfélagslegt áhættumat og áhættustjórnun</a:t>
            </a:r>
          </a:p>
          <a:p>
            <a:pPr marL="169863" indent="-169863">
              <a:buFont typeface="Arial" panose="020B0604020202020204" pitchFamily="34" charset="0"/>
              <a:buChar char="•"/>
            </a:pPr>
            <a:r>
              <a:rPr lang="is-IS" sz="1400" dirty="0">
                <a:solidFill>
                  <a:srgbClr val="003399"/>
                </a:solidFill>
              </a:rPr>
              <a:t>Áreitni, kynferðisleg áreitni og ofbeldi</a:t>
            </a:r>
          </a:p>
          <a:p>
            <a:pPr marL="169863" indent="-169863">
              <a:buFont typeface="Arial" panose="020B0604020202020204" pitchFamily="34" charset="0"/>
              <a:buChar char="•"/>
            </a:pPr>
            <a:r>
              <a:rPr lang="is-IS" sz="1400" dirty="0">
                <a:solidFill>
                  <a:srgbClr val="003399"/>
                </a:solidFill>
              </a:rPr>
              <a:t>Líkamlegir áhættuþættir og geðheilsa</a:t>
            </a:r>
          </a:p>
          <a:p>
            <a:pPr marL="169863" indent="-169863">
              <a:buFont typeface="Arial" panose="020B0604020202020204" pitchFamily="34" charset="0"/>
              <a:buChar char="•"/>
            </a:pPr>
            <a:r>
              <a:rPr lang="is-IS" sz="1400" dirty="0">
                <a:solidFill>
                  <a:srgbClr val="003399"/>
                </a:solidFill>
              </a:rPr>
              <a:t>Sálfélagslegir áhættuþættir í heilbrigðis- og félagsþjónustu</a:t>
            </a:r>
          </a:p>
          <a:p>
            <a:pPr marL="169863" indent="-169863">
              <a:buFont typeface="Arial" panose="020B0604020202020204" pitchFamily="34" charset="0"/>
              <a:buChar char="•"/>
            </a:pPr>
            <a:r>
              <a:rPr lang="is-IS" sz="1400" dirty="0">
                <a:solidFill>
                  <a:srgbClr val="003399"/>
                </a:solidFill>
              </a:rPr>
              <a:t>Stuðningur við geðheilsu á vinnustað</a:t>
            </a:r>
          </a:p>
        </p:txBody>
      </p:sp>
      <p:sp>
        <p:nvSpPr>
          <p:cNvPr id="47" name="Rectangle 46">
            <a:extLst>
              <a:ext uri="{FF2B5EF4-FFF2-40B4-BE49-F238E27FC236}">
                <a16:creationId xmlns:a16="http://schemas.microsoft.com/office/drawing/2014/main" id="{5F2DE310-38D7-585F-D622-7027522F2AC1}"/>
              </a:ext>
              <a:ext uri="{C183D7F6-B498-43B3-948B-1728B52AA6E4}">
                <adec:decorative xmlns:adec="http://schemas.microsoft.com/office/drawing/2017/decorative" val="1"/>
              </a:ext>
            </a:extLst>
          </p:cNvPr>
          <p:cNvSpPr/>
          <p:nvPr/>
        </p:nvSpPr>
        <p:spPr>
          <a:xfrm>
            <a:off x="725884" y="4716910"/>
            <a:ext cx="4767254" cy="1525898"/>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200"/>
          </a:p>
        </p:txBody>
      </p:sp>
      <p:sp>
        <p:nvSpPr>
          <p:cNvPr id="49" name="Rectangle: Rounded Corners 48">
            <a:extLst>
              <a:ext uri="{FF2B5EF4-FFF2-40B4-BE49-F238E27FC236}">
                <a16:creationId xmlns:a16="http://schemas.microsoft.com/office/drawing/2014/main" id="{7EBC6C43-18BD-396C-936E-60060E29FF44}"/>
              </a:ext>
              <a:ext uri="{C183D7F6-B498-43B3-948B-1728B52AA6E4}">
                <adec:decorative xmlns:adec="http://schemas.microsoft.com/office/drawing/2017/decorative" val="1"/>
              </a:ext>
            </a:extLst>
          </p:cNvPr>
          <p:cNvSpPr/>
          <p:nvPr/>
        </p:nvSpPr>
        <p:spPr>
          <a:xfrm>
            <a:off x="864080" y="4544479"/>
            <a:ext cx="4331279" cy="370957"/>
          </a:xfrm>
          <a:prstGeom prst="roundRect">
            <a:avLst/>
          </a:prstGeom>
          <a:solidFill>
            <a:srgbClr val="003399"/>
          </a:solidFill>
        </p:spPr>
        <p:style>
          <a:lnRef idx="2">
            <a:schemeClr val="lt1">
              <a:hueOff val="0"/>
              <a:satOff val="0"/>
              <a:lumOff val="0"/>
              <a:alphaOff val="0"/>
            </a:schemeClr>
          </a:lnRef>
          <a:fillRef idx="1">
            <a:schemeClr val="accent2">
              <a:shade val="80000"/>
              <a:hueOff val="348788"/>
              <a:satOff val="-51893"/>
              <a:lumOff val="36590"/>
              <a:alphaOff val="0"/>
            </a:schemeClr>
          </a:fillRef>
          <a:effectRef idx="0">
            <a:schemeClr val="accent2">
              <a:shade val="80000"/>
              <a:hueOff val="348788"/>
              <a:satOff val="-51893"/>
              <a:lumOff val="36590"/>
              <a:alphaOff val="0"/>
            </a:schemeClr>
          </a:effectRef>
          <a:fontRef idx="minor">
            <a:schemeClr val="lt1"/>
          </a:fontRef>
        </p:style>
        <p:txBody>
          <a:bodyPr/>
          <a:lstStyle/>
          <a:p>
            <a:endParaRPr lang="en-GB" sz="1200"/>
          </a:p>
        </p:txBody>
      </p:sp>
      <p:sp>
        <p:nvSpPr>
          <p:cNvPr id="50" name="Rectangle: Rounded Corners 14">
            <a:extLst>
              <a:ext uri="{FF2B5EF4-FFF2-40B4-BE49-F238E27FC236}">
                <a16:creationId xmlns:a16="http://schemas.microsoft.com/office/drawing/2014/main" id="{863FAD76-E4A9-C6C2-16DF-08003F2A8FF7}"/>
              </a:ext>
            </a:extLst>
          </p:cNvPr>
          <p:cNvSpPr txBox="1"/>
          <p:nvPr/>
        </p:nvSpPr>
        <p:spPr>
          <a:xfrm>
            <a:off x="881855" y="4562588"/>
            <a:ext cx="3676498" cy="3347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defPPr>
              <a:defRPr lang="en-US"/>
            </a:defPPr>
            <a:lvl1pPr>
              <a:defRPr sz="1400" b="0"/>
            </a:lvl1pPr>
          </a:lstStyle>
          <a:p>
            <a:r>
              <a:rPr lang="is-IS" sz="1600">
                <a:solidFill>
                  <a:schemeClr val="bg1"/>
                </a:solidFill>
              </a:rPr>
              <a:t>Taktu þátt í herferðinni</a:t>
            </a:r>
          </a:p>
        </p:txBody>
      </p:sp>
      <p:sp>
        <p:nvSpPr>
          <p:cNvPr id="46" name="TextBox 45">
            <a:extLst>
              <a:ext uri="{FF2B5EF4-FFF2-40B4-BE49-F238E27FC236}">
                <a16:creationId xmlns:a16="http://schemas.microsoft.com/office/drawing/2014/main" id="{D68BF147-1544-3048-5943-4AF3FAE4E94E}"/>
              </a:ext>
            </a:extLst>
          </p:cNvPr>
          <p:cNvSpPr txBox="1"/>
          <p:nvPr/>
        </p:nvSpPr>
        <p:spPr>
          <a:xfrm>
            <a:off x="886924" y="4932848"/>
            <a:ext cx="4331279" cy="1169551"/>
          </a:xfrm>
          <a:prstGeom prst="rect">
            <a:avLst/>
          </a:prstGeom>
          <a:noFill/>
        </p:spPr>
        <p:txBody>
          <a:bodyPr wrap="square" rtlCol="0">
            <a:spAutoFit/>
          </a:bodyPr>
          <a:lstStyle/>
          <a:p>
            <a:pPr marL="169863" indent="-169863">
              <a:buFont typeface="Arial" panose="020B0604020202020204" pitchFamily="34" charset="0"/>
              <a:buChar char="•"/>
            </a:pPr>
            <a:r>
              <a:rPr lang="is-IS" sz="1400">
                <a:solidFill>
                  <a:srgbClr val="003399"/>
                </a:solidFill>
              </a:rPr>
              <a:t>Tengslanet EU-OSHA</a:t>
            </a:r>
          </a:p>
          <a:p>
            <a:pPr marL="169863" indent="-169863">
              <a:buFont typeface="Arial" panose="020B0604020202020204" pitchFamily="34" charset="0"/>
              <a:buChar char="•"/>
            </a:pPr>
            <a:r>
              <a:rPr lang="is-IS" sz="1400">
                <a:solidFill>
                  <a:srgbClr val="003399"/>
                </a:solidFill>
              </a:rPr>
              <a:t>Efni herferðarinnar</a:t>
            </a:r>
          </a:p>
          <a:p>
            <a:pPr marL="169863" indent="-169863">
              <a:buFont typeface="Arial" panose="020B0604020202020204" pitchFamily="34" charset="0"/>
              <a:buChar char="•"/>
            </a:pPr>
            <a:r>
              <a:rPr lang="is-IS" sz="1400">
                <a:solidFill>
                  <a:srgbClr val="003399"/>
                </a:solidFill>
              </a:rPr>
              <a:t>Verkfærakista og stafræn kynning</a:t>
            </a:r>
          </a:p>
          <a:p>
            <a:pPr marL="169863" indent="-169863">
              <a:buFont typeface="Arial" panose="020B0604020202020204" pitchFamily="34" charset="0"/>
              <a:buChar char="•"/>
            </a:pPr>
            <a:r>
              <a:rPr lang="is-IS" sz="1400">
                <a:solidFill>
                  <a:srgbClr val="003399"/>
                </a:solidFill>
              </a:rPr>
              <a:t>Hvernig er hægt að taka þátt í herferðinni?</a:t>
            </a:r>
          </a:p>
          <a:p>
            <a:pPr marL="169863" indent="-169863">
              <a:buFont typeface="Arial" panose="020B0604020202020204" pitchFamily="34" charset="0"/>
              <a:buChar char="•"/>
            </a:pPr>
            <a:r>
              <a:rPr lang="is-IS" sz="1400">
                <a:solidFill>
                  <a:srgbClr val="003399"/>
                </a:solidFill>
              </a:rPr>
              <a:t>Fylgstu áfram með herferðinni</a:t>
            </a:r>
          </a:p>
        </p:txBody>
      </p:sp>
    </p:spTree>
    <p:extLst>
      <p:ext uri="{BB962C8B-B14F-4D97-AF65-F5344CB8AC3E}">
        <p14:creationId xmlns:p14="http://schemas.microsoft.com/office/powerpoint/2010/main" val="3914029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476B4-2154-C1CD-6056-5EC8C50BA72D}"/>
              </a:ext>
            </a:extLst>
          </p:cNvPr>
          <p:cNvSpPr>
            <a:spLocks noGrp="1"/>
          </p:cNvSpPr>
          <p:nvPr>
            <p:ph type="title"/>
          </p:nvPr>
        </p:nvSpPr>
        <p:spPr/>
        <p:txBody>
          <a:bodyPr/>
          <a:lstStyle/>
          <a:p>
            <a:r>
              <a:rPr lang="is-IS"/>
              <a:t>Heildarmyndin: geðheilsa mótar daglegt líf og starf </a:t>
            </a:r>
          </a:p>
        </p:txBody>
      </p:sp>
      <p:pic>
        <p:nvPicPr>
          <p:cNvPr id="6" name="Picture 5">
            <a:extLst>
              <a:ext uri="{FF2B5EF4-FFF2-40B4-BE49-F238E27FC236}">
                <a16:creationId xmlns:a16="http://schemas.microsoft.com/office/drawing/2014/main" id="{4A464B1F-EE39-B4A3-E800-20E0EE30369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874" y="1923060"/>
            <a:ext cx="2062030" cy="2339507"/>
          </a:xfrm>
          <a:prstGeom prst="rect">
            <a:avLst/>
          </a:prstGeom>
        </p:spPr>
      </p:pic>
      <p:sp>
        <p:nvSpPr>
          <p:cNvPr id="5" name="Speech Bubble: Rectangle 5">
            <a:extLst>
              <a:ext uri="{FF2B5EF4-FFF2-40B4-BE49-F238E27FC236}">
                <a16:creationId xmlns:a16="http://schemas.microsoft.com/office/drawing/2014/main" id="{7AE505FB-50ED-6148-4A89-3427126BCE9C}"/>
              </a:ext>
            </a:extLst>
          </p:cNvPr>
          <p:cNvSpPr/>
          <p:nvPr/>
        </p:nvSpPr>
        <p:spPr>
          <a:xfrm>
            <a:off x="2906915" y="1684421"/>
            <a:ext cx="8003084" cy="744380"/>
          </a:xfrm>
          <a:custGeom>
            <a:avLst/>
            <a:gdLst>
              <a:gd name="csX0" fmla="*/ 0 w 5727562"/>
              <a:gd name="csY0" fmla="*/ 0 h 741987"/>
              <a:gd name="csX1" fmla="*/ 954594 w 5727562"/>
              <a:gd name="csY1" fmla="*/ 0 h 741987"/>
              <a:gd name="csX2" fmla="*/ 954594 w 5727562"/>
              <a:gd name="csY2" fmla="*/ 0 h 741987"/>
              <a:gd name="csX3" fmla="*/ 2386484 w 5727562"/>
              <a:gd name="csY3" fmla="*/ 0 h 741987"/>
              <a:gd name="csX4" fmla="*/ 5727562 w 5727562"/>
              <a:gd name="csY4" fmla="*/ 0 h 741987"/>
              <a:gd name="csX5" fmla="*/ 5727562 w 5727562"/>
              <a:gd name="csY5" fmla="*/ 432826 h 741987"/>
              <a:gd name="csX6" fmla="*/ 5727562 w 5727562"/>
              <a:gd name="csY6" fmla="*/ 432826 h 741987"/>
              <a:gd name="csX7" fmla="*/ 5727562 w 5727562"/>
              <a:gd name="csY7" fmla="*/ 618323 h 741987"/>
              <a:gd name="csX8" fmla="*/ 5727562 w 5727562"/>
              <a:gd name="csY8" fmla="*/ 741987 h 741987"/>
              <a:gd name="csX9" fmla="*/ 2386484 w 5727562"/>
              <a:gd name="csY9" fmla="*/ 741987 h 741987"/>
              <a:gd name="csX10" fmla="*/ 954594 w 5727562"/>
              <a:gd name="csY10" fmla="*/ 741987 h 741987"/>
              <a:gd name="csX11" fmla="*/ 954594 w 5727562"/>
              <a:gd name="csY11" fmla="*/ 741987 h 741987"/>
              <a:gd name="csX12" fmla="*/ 0 w 5727562"/>
              <a:gd name="csY12" fmla="*/ 741987 h 741987"/>
              <a:gd name="csX13" fmla="*/ 0 w 5727562"/>
              <a:gd name="csY13" fmla="*/ 618323 h 741987"/>
              <a:gd name="csX14" fmla="*/ -274751 w 5727562"/>
              <a:gd name="csY14" fmla="*/ 668686 h 741987"/>
              <a:gd name="csX15" fmla="*/ 0 w 5727562"/>
              <a:gd name="csY15" fmla="*/ 432826 h 741987"/>
              <a:gd name="csX16" fmla="*/ 0 w 5727562"/>
              <a:gd name="csY16" fmla="*/ 0 h 741987"/>
              <a:gd name="csX0" fmla="*/ 274751 w 6002313"/>
              <a:gd name="csY0" fmla="*/ 0 h 741987"/>
              <a:gd name="csX1" fmla="*/ 1229345 w 6002313"/>
              <a:gd name="csY1" fmla="*/ 0 h 741987"/>
              <a:gd name="csX2" fmla="*/ 1229345 w 6002313"/>
              <a:gd name="csY2" fmla="*/ 0 h 741987"/>
              <a:gd name="csX3" fmla="*/ 2661235 w 6002313"/>
              <a:gd name="csY3" fmla="*/ 0 h 741987"/>
              <a:gd name="csX4" fmla="*/ 6002313 w 6002313"/>
              <a:gd name="csY4" fmla="*/ 0 h 741987"/>
              <a:gd name="csX5" fmla="*/ 6002313 w 6002313"/>
              <a:gd name="csY5" fmla="*/ 432826 h 741987"/>
              <a:gd name="csX6" fmla="*/ 6002313 w 6002313"/>
              <a:gd name="csY6" fmla="*/ 432826 h 741987"/>
              <a:gd name="csX7" fmla="*/ 6002313 w 6002313"/>
              <a:gd name="csY7" fmla="*/ 618323 h 741987"/>
              <a:gd name="csX8" fmla="*/ 6002313 w 6002313"/>
              <a:gd name="csY8" fmla="*/ 741987 h 741987"/>
              <a:gd name="csX9" fmla="*/ 2661235 w 6002313"/>
              <a:gd name="csY9" fmla="*/ 741987 h 741987"/>
              <a:gd name="csX10" fmla="*/ 1229345 w 6002313"/>
              <a:gd name="csY10" fmla="*/ 741987 h 741987"/>
              <a:gd name="csX11" fmla="*/ 1229345 w 6002313"/>
              <a:gd name="csY11" fmla="*/ 741987 h 741987"/>
              <a:gd name="csX12" fmla="*/ 274751 w 6002313"/>
              <a:gd name="csY12" fmla="*/ 741987 h 741987"/>
              <a:gd name="csX13" fmla="*/ 274751 w 6002313"/>
              <a:gd name="csY13" fmla="*/ 618323 h 741987"/>
              <a:gd name="csX14" fmla="*/ 0 w 6002313"/>
              <a:gd name="csY14" fmla="*/ 668686 h 741987"/>
              <a:gd name="csX15" fmla="*/ 274751 w 6002313"/>
              <a:gd name="csY15" fmla="*/ 280426 h 741987"/>
              <a:gd name="csX16" fmla="*/ 274751 w 6002313"/>
              <a:gd name="csY16" fmla="*/ 0 h 741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6002313" h="741987">
                <a:moveTo>
                  <a:pt x="274751" y="0"/>
                </a:moveTo>
                <a:lnTo>
                  <a:pt x="1229345" y="0"/>
                </a:lnTo>
                <a:lnTo>
                  <a:pt x="1229345" y="0"/>
                </a:lnTo>
                <a:lnTo>
                  <a:pt x="2661235" y="0"/>
                </a:lnTo>
                <a:lnTo>
                  <a:pt x="6002313" y="0"/>
                </a:lnTo>
                <a:lnTo>
                  <a:pt x="6002313" y="432826"/>
                </a:lnTo>
                <a:lnTo>
                  <a:pt x="6002313" y="432826"/>
                </a:lnTo>
                <a:lnTo>
                  <a:pt x="6002313" y="618323"/>
                </a:lnTo>
                <a:lnTo>
                  <a:pt x="6002313" y="741987"/>
                </a:lnTo>
                <a:lnTo>
                  <a:pt x="2661235" y="741987"/>
                </a:lnTo>
                <a:lnTo>
                  <a:pt x="1229345" y="741987"/>
                </a:lnTo>
                <a:lnTo>
                  <a:pt x="1229345" y="741987"/>
                </a:lnTo>
                <a:lnTo>
                  <a:pt x="274751" y="741987"/>
                </a:lnTo>
                <a:lnTo>
                  <a:pt x="274751" y="618323"/>
                </a:lnTo>
                <a:lnTo>
                  <a:pt x="0" y="668686"/>
                </a:lnTo>
                <a:lnTo>
                  <a:pt x="274751" y="280426"/>
                </a:lnTo>
                <a:lnTo>
                  <a:pt x="274751" y="0"/>
                </a:lnTo>
                <a:close/>
              </a:path>
            </a:pathLst>
          </a:cu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731520" rtlCol="0" anchor="ctr"/>
          <a:lstStyle/>
          <a:p>
            <a:pPr lvl="0"/>
            <a:r>
              <a:rPr lang="is-IS" sz="2000" b="1">
                <a:solidFill>
                  <a:schemeClr val="tx2"/>
                </a:solidFill>
              </a:rPr>
              <a:t>Geðheilsa mótast af daglegu lífi, þar á meðal vinnunni!</a:t>
            </a:r>
          </a:p>
        </p:txBody>
      </p:sp>
      <p:sp>
        <p:nvSpPr>
          <p:cNvPr id="4" name="Content Placeholder 2">
            <a:extLst>
              <a:ext uri="{FF2B5EF4-FFF2-40B4-BE49-F238E27FC236}">
                <a16:creationId xmlns:a16="http://schemas.microsoft.com/office/drawing/2014/main" id="{712E9181-8079-E827-80EB-F819444B4416}"/>
              </a:ext>
            </a:extLst>
          </p:cNvPr>
          <p:cNvSpPr txBox="1">
            <a:spLocks/>
          </p:cNvSpPr>
          <p:nvPr/>
        </p:nvSpPr>
        <p:spPr>
          <a:xfrm>
            <a:off x="3272256" y="2670101"/>
            <a:ext cx="7637744" cy="2954522"/>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is-IS" dirty="0"/>
              <a:t>Vinna getur eflt geðheilsu </a:t>
            </a:r>
            <a:r>
              <a:rPr lang="is-IS" b="0" dirty="0"/>
              <a:t>með því að veita tilgang, skipulag og félagsleg samskipti –</a:t>
            </a:r>
            <a:r>
              <a:rPr lang="is-IS" dirty="0"/>
              <a:t> ef hún er vel hönnuð</a:t>
            </a:r>
            <a:r>
              <a:rPr lang="is-IS" b="0" dirty="0"/>
              <a:t> og</a:t>
            </a:r>
            <a:r>
              <a:rPr lang="is-IS" dirty="0"/>
              <a:t> styðjandi</a:t>
            </a:r>
            <a:r>
              <a:rPr lang="is-IS" b="0" dirty="0"/>
              <a:t>.</a:t>
            </a:r>
          </a:p>
          <a:p>
            <a:pPr marL="233363" indent="-233363">
              <a:spcAft>
                <a:spcPts val="600"/>
              </a:spcAft>
            </a:pPr>
            <a:r>
              <a:rPr lang="is-IS" dirty="0"/>
              <a:t>Sálfélagslegir áhættuþættir á vinnustað</a:t>
            </a:r>
            <a:r>
              <a:rPr lang="is-IS" b="0" dirty="0"/>
              <a:t>, svo sem mótsagnakenndar kröfur, áreitni eða viðvarandi mikið vinnuálag, geta grafið undan þessum áhrifum. </a:t>
            </a:r>
          </a:p>
          <a:p>
            <a:pPr marL="233363" indent="-233363">
              <a:spcAft>
                <a:spcPts val="600"/>
              </a:spcAft>
            </a:pPr>
            <a:r>
              <a:rPr lang="is-IS" dirty="0"/>
              <a:t>Ef sálfélagslegir áhættuþættir eru ekki greindir, þeim stjórnað og komið í veg fyrir þá</a:t>
            </a:r>
            <a:r>
              <a:rPr lang="is-IS" b="0" dirty="0"/>
              <a:t> geta þeir leitt til margvíslegra</a:t>
            </a:r>
            <a:r>
              <a:rPr lang="is-IS" dirty="0"/>
              <a:t> alvarlegra heilsufarsvandamála</a:t>
            </a:r>
            <a:r>
              <a:rPr lang="is-IS" b="0" dirty="0"/>
              <a:t>, svo sem kulnunar, þunglyndis, kvíða og annarra geðraskana. </a:t>
            </a:r>
          </a:p>
        </p:txBody>
      </p:sp>
    </p:spTree>
    <p:extLst>
      <p:ext uri="{BB962C8B-B14F-4D97-AF65-F5344CB8AC3E}">
        <p14:creationId xmlns:p14="http://schemas.microsoft.com/office/powerpoint/2010/main" val="975932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DE0424F-6E04-3554-5CEE-4B2CA78AC27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8131" y="2685413"/>
            <a:ext cx="3236976" cy="1901952"/>
          </a:xfrm>
          <a:prstGeom prst="rect">
            <a:avLst/>
          </a:prstGeom>
        </p:spPr>
      </p:pic>
      <p:sp>
        <p:nvSpPr>
          <p:cNvPr id="2" name="Title 1">
            <a:extLst>
              <a:ext uri="{FF2B5EF4-FFF2-40B4-BE49-F238E27FC236}">
                <a16:creationId xmlns:a16="http://schemas.microsoft.com/office/drawing/2014/main" id="{4E543452-7C4E-52BA-11FF-DA54F4541831}"/>
              </a:ext>
            </a:extLst>
          </p:cNvPr>
          <p:cNvSpPr>
            <a:spLocks noGrp="1"/>
          </p:cNvSpPr>
          <p:nvPr>
            <p:ph type="title"/>
          </p:nvPr>
        </p:nvSpPr>
        <p:spPr/>
        <p:txBody>
          <a:bodyPr/>
          <a:lstStyle/>
          <a:p>
            <a:r>
              <a:rPr lang="is-IS"/>
              <a:t>Stóra </a:t>
            </a:r>
            <a:r>
              <a:rPr lang="is-IS">
                <a:solidFill>
                  <a:srgbClr val="003399"/>
                </a:solidFill>
              </a:rPr>
              <a:t>spurningin er: </a:t>
            </a:r>
            <a:r>
              <a:rPr lang="is-IS"/>
              <a:t>Hvað er í húfi?</a:t>
            </a:r>
          </a:p>
        </p:txBody>
      </p:sp>
      <p:sp>
        <p:nvSpPr>
          <p:cNvPr id="5" name="Speech Bubble: Rectangle 6">
            <a:extLst>
              <a:ext uri="{FF2B5EF4-FFF2-40B4-BE49-F238E27FC236}">
                <a16:creationId xmlns:a16="http://schemas.microsoft.com/office/drawing/2014/main" id="{EC1C5D48-D0FF-59D4-6722-C3A607640121}"/>
              </a:ext>
            </a:extLst>
          </p:cNvPr>
          <p:cNvSpPr/>
          <p:nvPr/>
        </p:nvSpPr>
        <p:spPr>
          <a:xfrm>
            <a:off x="797344" y="1846216"/>
            <a:ext cx="10326063" cy="1056009"/>
          </a:xfrm>
          <a:custGeom>
            <a:avLst/>
            <a:gdLst>
              <a:gd name="csX0" fmla="*/ 0 w 10326063"/>
              <a:gd name="csY0" fmla="*/ 0 h 847001"/>
              <a:gd name="csX1" fmla="*/ 1721011 w 10326063"/>
              <a:gd name="csY1" fmla="*/ 0 h 847001"/>
              <a:gd name="csX2" fmla="*/ 1721011 w 10326063"/>
              <a:gd name="csY2" fmla="*/ 0 h 847001"/>
              <a:gd name="csX3" fmla="*/ 4302526 w 10326063"/>
              <a:gd name="csY3" fmla="*/ 0 h 847001"/>
              <a:gd name="csX4" fmla="*/ 10326063 w 10326063"/>
              <a:gd name="csY4" fmla="*/ 0 h 847001"/>
              <a:gd name="csX5" fmla="*/ 10326063 w 10326063"/>
              <a:gd name="csY5" fmla="*/ 494084 h 847001"/>
              <a:gd name="csX6" fmla="*/ 10326063 w 10326063"/>
              <a:gd name="csY6" fmla="*/ 494084 h 847001"/>
              <a:gd name="csX7" fmla="*/ 10326063 w 10326063"/>
              <a:gd name="csY7" fmla="*/ 705834 h 847001"/>
              <a:gd name="csX8" fmla="*/ 10326063 w 10326063"/>
              <a:gd name="csY8" fmla="*/ 847001 h 847001"/>
              <a:gd name="csX9" fmla="*/ 4302526 w 10326063"/>
              <a:gd name="csY9" fmla="*/ 847001 h 847001"/>
              <a:gd name="csX10" fmla="*/ 2714515 w 10326063"/>
              <a:gd name="csY10" fmla="*/ 1169183 h 847001"/>
              <a:gd name="csX11" fmla="*/ 1721011 w 10326063"/>
              <a:gd name="csY11" fmla="*/ 847001 h 847001"/>
              <a:gd name="csX12" fmla="*/ 0 w 10326063"/>
              <a:gd name="csY12" fmla="*/ 847001 h 847001"/>
              <a:gd name="csX13" fmla="*/ 0 w 10326063"/>
              <a:gd name="csY13" fmla="*/ 705834 h 847001"/>
              <a:gd name="csX14" fmla="*/ 0 w 10326063"/>
              <a:gd name="csY14" fmla="*/ 494084 h 847001"/>
              <a:gd name="csX15" fmla="*/ 0 w 10326063"/>
              <a:gd name="csY15" fmla="*/ 494084 h 847001"/>
              <a:gd name="csX16" fmla="*/ 0 w 10326063"/>
              <a:gd name="csY16" fmla="*/ 0 h 847001"/>
              <a:gd name="csX0" fmla="*/ 0 w 10326063"/>
              <a:gd name="csY0" fmla="*/ 0 h 1169183"/>
              <a:gd name="csX1" fmla="*/ 1721011 w 10326063"/>
              <a:gd name="csY1" fmla="*/ 0 h 1169183"/>
              <a:gd name="csX2" fmla="*/ 1721011 w 10326063"/>
              <a:gd name="csY2" fmla="*/ 0 h 1169183"/>
              <a:gd name="csX3" fmla="*/ 4302526 w 10326063"/>
              <a:gd name="csY3" fmla="*/ 0 h 1169183"/>
              <a:gd name="csX4" fmla="*/ 10326063 w 10326063"/>
              <a:gd name="csY4" fmla="*/ 0 h 1169183"/>
              <a:gd name="csX5" fmla="*/ 10326063 w 10326063"/>
              <a:gd name="csY5" fmla="*/ 494084 h 1169183"/>
              <a:gd name="csX6" fmla="*/ 10326063 w 10326063"/>
              <a:gd name="csY6" fmla="*/ 494084 h 1169183"/>
              <a:gd name="csX7" fmla="*/ 10326063 w 10326063"/>
              <a:gd name="csY7" fmla="*/ 705834 h 1169183"/>
              <a:gd name="csX8" fmla="*/ 10326063 w 10326063"/>
              <a:gd name="csY8" fmla="*/ 847001 h 1169183"/>
              <a:gd name="csX9" fmla="*/ 2743692 w 10326063"/>
              <a:gd name="csY9" fmla="*/ 864418 h 1169183"/>
              <a:gd name="csX10" fmla="*/ 2714515 w 10326063"/>
              <a:gd name="csY10" fmla="*/ 1169183 h 1169183"/>
              <a:gd name="csX11" fmla="*/ 1721011 w 10326063"/>
              <a:gd name="csY11" fmla="*/ 847001 h 1169183"/>
              <a:gd name="csX12" fmla="*/ 0 w 10326063"/>
              <a:gd name="csY12" fmla="*/ 847001 h 1169183"/>
              <a:gd name="csX13" fmla="*/ 0 w 10326063"/>
              <a:gd name="csY13" fmla="*/ 705834 h 1169183"/>
              <a:gd name="csX14" fmla="*/ 0 w 10326063"/>
              <a:gd name="csY14" fmla="*/ 494084 h 1169183"/>
              <a:gd name="csX15" fmla="*/ 0 w 10326063"/>
              <a:gd name="csY15" fmla="*/ 494084 h 1169183"/>
              <a:gd name="csX16" fmla="*/ 0 w 10326063"/>
              <a:gd name="csY16" fmla="*/ 0 h 1169183"/>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721011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196225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2743692 w 10326063"/>
              <a:gd name="csY9" fmla="*/ 864418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86169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54364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797487 w 10326063"/>
              <a:gd name="csY9" fmla="*/ 873089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151837"/>
              <a:gd name="csX1" fmla="*/ 1721011 w 10326063"/>
              <a:gd name="csY1" fmla="*/ 0 h 1151837"/>
              <a:gd name="csX2" fmla="*/ 1721011 w 10326063"/>
              <a:gd name="csY2" fmla="*/ 0 h 1151837"/>
              <a:gd name="csX3" fmla="*/ 4302526 w 10326063"/>
              <a:gd name="csY3" fmla="*/ 0 h 1151837"/>
              <a:gd name="csX4" fmla="*/ 10326063 w 10326063"/>
              <a:gd name="csY4" fmla="*/ 0 h 1151837"/>
              <a:gd name="csX5" fmla="*/ 10326063 w 10326063"/>
              <a:gd name="csY5" fmla="*/ 494084 h 1151837"/>
              <a:gd name="csX6" fmla="*/ 10326063 w 10326063"/>
              <a:gd name="csY6" fmla="*/ 494084 h 1151837"/>
              <a:gd name="csX7" fmla="*/ 10326063 w 10326063"/>
              <a:gd name="csY7" fmla="*/ 705834 h 1151837"/>
              <a:gd name="csX8" fmla="*/ 10326063 w 10326063"/>
              <a:gd name="csY8" fmla="*/ 847001 h 1151837"/>
              <a:gd name="csX9" fmla="*/ 1797487 w 10326063"/>
              <a:gd name="csY9" fmla="*/ 873089 h 1151837"/>
              <a:gd name="csX10" fmla="*/ 1855774 w 10326063"/>
              <a:gd name="csY10" fmla="*/ 1151837 h 1151837"/>
              <a:gd name="csX11" fmla="*/ 1196225 w 10326063"/>
              <a:gd name="csY11" fmla="*/ 847001 h 1151837"/>
              <a:gd name="csX12" fmla="*/ 0 w 10326063"/>
              <a:gd name="csY12" fmla="*/ 847001 h 1151837"/>
              <a:gd name="csX13" fmla="*/ 0 w 10326063"/>
              <a:gd name="csY13" fmla="*/ 705834 h 1151837"/>
              <a:gd name="csX14" fmla="*/ 0 w 10326063"/>
              <a:gd name="csY14" fmla="*/ 494084 h 1151837"/>
              <a:gd name="csX15" fmla="*/ 0 w 10326063"/>
              <a:gd name="csY15" fmla="*/ 494084 h 1151837"/>
              <a:gd name="csX16" fmla="*/ 0 w 10326063"/>
              <a:gd name="csY16" fmla="*/ 0 h 115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326063" h="1151837">
                <a:moveTo>
                  <a:pt x="0" y="0"/>
                </a:moveTo>
                <a:lnTo>
                  <a:pt x="1721011" y="0"/>
                </a:lnTo>
                <a:lnTo>
                  <a:pt x="1721011" y="0"/>
                </a:lnTo>
                <a:lnTo>
                  <a:pt x="4302526" y="0"/>
                </a:lnTo>
                <a:lnTo>
                  <a:pt x="10326063" y="0"/>
                </a:lnTo>
                <a:lnTo>
                  <a:pt x="10326063" y="494084"/>
                </a:lnTo>
                <a:lnTo>
                  <a:pt x="10326063" y="494084"/>
                </a:lnTo>
                <a:lnTo>
                  <a:pt x="10326063" y="705834"/>
                </a:lnTo>
                <a:lnTo>
                  <a:pt x="10326063" y="847001"/>
                </a:lnTo>
                <a:lnTo>
                  <a:pt x="1797487" y="873089"/>
                </a:lnTo>
                <a:lnTo>
                  <a:pt x="1855774" y="1151837"/>
                </a:lnTo>
                <a:lnTo>
                  <a:pt x="1196225" y="847001"/>
                </a:lnTo>
                <a:lnTo>
                  <a:pt x="0" y="847001"/>
                </a:lnTo>
                <a:lnTo>
                  <a:pt x="0" y="705834"/>
                </a:lnTo>
                <a:lnTo>
                  <a:pt x="0" y="494084"/>
                </a:lnTo>
                <a:lnTo>
                  <a:pt x="0" y="494084"/>
                </a:lnTo>
                <a:lnTo>
                  <a:pt x="0" y="0"/>
                </a:lnTo>
                <a:close/>
              </a:path>
            </a:pathLst>
          </a:custGeom>
          <a:solidFill>
            <a:srgbClr val="A9DE4E"/>
          </a:solidFill>
          <a:ln w="25400">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bIns="45720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is-IS" sz="1800" b="1">
                <a:solidFill>
                  <a:schemeClr val="tx2"/>
                </a:solidFill>
              </a:rPr>
              <a:t>Gert er ráð fyrir að slæm geðheilsa muni draga úr vergri landsframleiðslu Evrópusambandsins um að meðaltali 1,7% á ári á tímabilinu 2025–2050. </a:t>
            </a:r>
          </a:p>
        </p:txBody>
      </p:sp>
      <p:sp>
        <p:nvSpPr>
          <p:cNvPr id="4" name="Content Placeholder 2">
            <a:extLst>
              <a:ext uri="{FF2B5EF4-FFF2-40B4-BE49-F238E27FC236}">
                <a16:creationId xmlns:a16="http://schemas.microsoft.com/office/drawing/2014/main" id="{A01E9CA7-DF0D-14A8-A3D5-87452D20EFB0}"/>
              </a:ext>
            </a:extLst>
          </p:cNvPr>
          <p:cNvSpPr txBox="1">
            <a:spLocks/>
          </p:cNvSpPr>
          <p:nvPr/>
        </p:nvSpPr>
        <p:spPr>
          <a:xfrm>
            <a:off x="4812632" y="3033494"/>
            <a:ext cx="6310775" cy="195784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is-IS" b="0"/>
              <a:t>Geðheilsuvandamál eru </a:t>
            </a:r>
            <a:r>
              <a:rPr lang="is-IS"/>
              <a:t>að aukast</a:t>
            </a:r>
            <a:r>
              <a:rPr lang="is-IS" b="0"/>
              <a:t> meðal Evrópubúa. </a:t>
            </a:r>
          </a:p>
          <a:p>
            <a:pPr marL="233363" indent="-233363">
              <a:spcAft>
                <a:spcPts val="600"/>
              </a:spcAft>
            </a:pPr>
            <a:r>
              <a:rPr lang="is-IS" b="0"/>
              <a:t>Geðheilsuvandamál fela í sér</a:t>
            </a:r>
            <a:r>
              <a:rPr lang="is-IS"/>
              <a:t> efnahagslegt tap</a:t>
            </a:r>
            <a:r>
              <a:rPr lang="is-IS" b="0"/>
              <a:t>, sem að miklu leyti stafar af minni þátttöku á vinnumarkaði, aukinni fjarveru og viðveru án fullrar starfsgetu. </a:t>
            </a:r>
          </a:p>
        </p:txBody>
      </p:sp>
    </p:spTree>
    <p:extLst>
      <p:ext uri="{BB962C8B-B14F-4D97-AF65-F5344CB8AC3E}">
        <p14:creationId xmlns:p14="http://schemas.microsoft.com/office/powerpoint/2010/main" val="3549452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F9F9D-BAA6-DB92-8448-9FBF0633718B}"/>
              </a:ext>
            </a:extLst>
          </p:cNvPr>
          <p:cNvSpPr>
            <a:spLocks noGrp="1"/>
          </p:cNvSpPr>
          <p:nvPr>
            <p:ph type="title"/>
          </p:nvPr>
        </p:nvSpPr>
        <p:spPr/>
        <p:txBody>
          <a:bodyPr/>
          <a:lstStyle/>
          <a:p>
            <a:r>
              <a:rPr lang="is-IS">
                <a:solidFill>
                  <a:srgbClr val="003399"/>
                </a:solidFill>
              </a:rPr>
              <a:t>Heildarmyndin: </a:t>
            </a:r>
            <a:r>
              <a:rPr lang="is-IS"/>
              <a:t>sjónarmið starfsfólks </a:t>
            </a:r>
          </a:p>
        </p:txBody>
      </p:sp>
      <p:sp>
        <p:nvSpPr>
          <p:cNvPr id="7" name="Content Placeholder 2">
            <a:extLst>
              <a:ext uri="{FF2B5EF4-FFF2-40B4-BE49-F238E27FC236}">
                <a16:creationId xmlns:a16="http://schemas.microsoft.com/office/drawing/2014/main" id="{B943F274-A5EE-534C-1EBE-8ABC061AF964}"/>
              </a:ext>
            </a:extLst>
          </p:cNvPr>
          <p:cNvSpPr>
            <a:spLocks noGrp="1"/>
          </p:cNvSpPr>
          <p:nvPr>
            <p:ph sz="half" idx="1"/>
          </p:nvPr>
        </p:nvSpPr>
        <p:spPr>
          <a:xfrm>
            <a:off x="624062" y="1116000"/>
            <a:ext cx="10458863" cy="1938772"/>
          </a:xfrm>
        </p:spPr>
        <p:txBody>
          <a:bodyPr>
            <a:noAutofit/>
          </a:bodyPr>
          <a:lstStyle/>
          <a:p>
            <a:r>
              <a:rPr lang="en-US" b="0" dirty="0" err="1"/>
              <a:t>Samkvæmt</a:t>
            </a:r>
            <a:r>
              <a:rPr lang="en-US" b="0" dirty="0"/>
              <a:t> OSH Pulse 2025-könnuninni </a:t>
            </a:r>
            <a:r>
              <a:rPr lang="en-US" b="0" dirty="0" err="1"/>
              <a:t>meðal</a:t>
            </a:r>
            <a:r>
              <a:rPr lang="en-US" b="0" dirty="0"/>
              <a:t> </a:t>
            </a:r>
            <a:r>
              <a:rPr lang="en-US" b="0" dirty="0" err="1"/>
              <a:t>starfsfólks</a:t>
            </a:r>
            <a:r>
              <a:rPr lang="en-US" b="0" dirty="0"/>
              <a:t> </a:t>
            </a:r>
            <a:r>
              <a:rPr lang="en-US" b="0" dirty="0" err="1"/>
              <a:t>segjast</a:t>
            </a:r>
            <a:r>
              <a:rPr lang="en-US" b="0" dirty="0"/>
              <a:t> </a:t>
            </a:r>
            <a:r>
              <a:rPr lang="en-US" b="0" dirty="0" err="1"/>
              <a:t>rúmlega</a:t>
            </a:r>
            <a:r>
              <a:rPr lang="en-US" b="0" dirty="0"/>
              <a:t> </a:t>
            </a:r>
            <a:r>
              <a:rPr lang="en-US" dirty="0"/>
              <a:t>4 </a:t>
            </a:r>
            <a:r>
              <a:rPr lang="en-US" dirty="0" err="1"/>
              <a:t>af</a:t>
            </a:r>
            <a:r>
              <a:rPr lang="en-US" dirty="0"/>
              <a:t> </a:t>
            </a:r>
            <a:r>
              <a:rPr lang="en-US" dirty="0" err="1"/>
              <a:t>hverjum</a:t>
            </a:r>
            <a:r>
              <a:rPr lang="en-US" dirty="0"/>
              <a:t> 10 í ESB (44%) </a:t>
            </a:r>
            <a:r>
              <a:rPr lang="en-US" b="0" dirty="0" err="1"/>
              <a:t>verða</a:t>
            </a:r>
            <a:r>
              <a:rPr lang="en-US" b="0" dirty="0"/>
              <a:t> </a:t>
            </a:r>
            <a:r>
              <a:rPr lang="en-US" b="0" dirty="0" err="1"/>
              <a:t>fyrir</a:t>
            </a:r>
            <a:r>
              <a:rPr lang="en-US" b="0" dirty="0"/>
              <a:t> </a:t>
            </a:r>
            <a:r>
              <a:rPr lang="en-US" b="0" dirty="0" err="1"/>
              <a:t>mikilli</a:t>
            </a:r>
            <a:r>
              <a:rPr lang="en-US" b="0" dirty="0"/>
              <a:t> </a:t>
            </a:r>
            <a:r>
              <a:rPr lang="en-US" b="0" dirty="0" err="1"/>
              <a:t>tímapressu</a:t>
            </a:r>
            <a:r>
              <a:rPr lang="en-US" b="0" dirty="0"/>
              <a:t> </a:t>
            </a:r>
            <a:r>
              <a:rPr lang="en-US" b="0" dirty="0" err="1"/>
              <a:t>eða</a:t>
            </a:r>
            <a:r>
              <a:rPr lang="en-US" b="0" dirty="0"/>
              <a:t> of </a:t>
            </a:r>
            <a:r>
              <a:rPr lang="en-US" b="0" dirty="0" err="1"/>
              <a:t>miklu</a:t>
            </a:r>
            <a:r>
              <a:rPr lang="en-US" b="0" dirty="0"/>
              <a:t> </a:t>
            </a:r>
            <a:r>
              <a:rPr lang="en-US" b="0" dirty="0" err="1"/>
              <a:t>vinnuálagi</a:t>
            </a:r>
            <a:r>
              <a:rPr lang="en-US" b="0" dirty="0"/>
              <a:t>.</a:t>
            </a:r>
          </a:p>
          <a:p>
            <a:pPr marL="0" indent="0">
              <a:buNone/>
            </a:pPr>
            <a:endParaRPr lang="en-US" b="0" dirty="0"/>
          </a:p>
          <a:p>
            <a:r>
              <a:rPr lang="en-US" dirty="0" err="1"/>
              <a:t>Margt</a:t>
            </a:r>
            <a:r>
              <a:rPr lang="en-US" dirty="0"/>
              <a:t> </a:t>
            </a:r>
            <a:r>
              <a:rPr lang="en-US" dirty="0" err="1"/>
              <a:t>starfsfólk</a:t>
            </a:r>
            <a:r>
              <a:rPr lang="en-US" dirty="0"/>
              <a:t> </a:t>
            </a:r>
            <a:r>
              <a:rPr lang="en-US" dirty="0" err="1"/>
              <a:t>segir</a:t>
            </a:r>
            <a:r>
              <a:rPr lang="en-US" dirty="0"/>
              <a:t> </a:t>
            </a:r>
            <a:r>
              <a:rPr lang="en-US" dirty="0" err="1"/>
              <a:t>jafnframt</a:t>
            </a:r>
            <a:r>
              <a:rPr lang="en-US" dirty="0"/>
              <a:t> </a:t>
            </a:r>
            <a:r>
              <a:rPr lang="en-US" dirty="0" err="1"/>
              <a:t>að</a:t>
            </a:r>
            <a:r>
              <a:rPr lang="en-US" dirty="0"/>
              <a:t> </a:t>
            </a:r>
            <a:r>
              <a:rPr lang="en-US" dirty="0" err="1"/>
              <a:t>vinnan</a:t>
            </a:r>
            <a:r>
              <a:rPr lang="en-US" dirty="0"/>
              <a:t> </a:t>
            </a:r>
            <a:r>
              <a:rPr lang="en-US" dirty="0" err="1"/>
              <a:t>hafi</a:t>
            </a:r>
            <a:r>
              <a:rPr lang="en-US" dirty="0"/>
              <a:t> </a:t>
            </a:r>
            <a:r>
              <a:rPr lang="en-US" dirty="0" err="1"/>
              <a:t>neikvæð</a:t>
            </a:r>
            <a:r>
              <a:rPr lang="en-US" dirty="0"/>
              <a:t> </a:t>
            </a:r>
            <a:r>
              <a:rPr lang="en-US" dirty="0" err="1"/>
              <a:t>áhrif</a:t>
            </a:r>
            <a:r>
              <a:rPr lang="en-US" dirty="0"/>
              <a:t> á </a:t>
            </a:r>
            <a:r>
              <a:rPr lang="en-US" dirty="0" err="1"/>
              <a:t>heilsu</a:t>
            </a:r>
            <a:r>
              <a:rPr lang="en-US" dirty="0"/>
              <a:t> </a:t>
            </a:r>
            <a:r>
              <a:rPr lang="en-US" dirty="0" err="1"/>
              <a:t>þess</a:t>
            </a:r>
            <a:r>
              <a:rPr lang="en-US" dirty="0"/>
              <a:t>:</a:t>
            </a:r>
          </a:p>
          <a:p>
            <a:pPr lvl="1"/>
            <a:r>
              <a:rPr lang="en-US" dirty="0">
                <a:solidFill>
                  <a:schemeClr val="tx2"/>
                </a:solidFill>
              </a:rPr>
              <a:t>37% finna </a:t>
            </a:r>
            <a:r>
              <a:rPr lang="en-US" dirty="0" err="1">
                <a:solidFill>
                  <a:schemeClr val="tx2"/>
                </a:solidFill>
              </a:rPr>
              <a:t>fyrir</a:t>
            </a:r>
            <a:r>
              <a:rPr lang="en-US" dirty="0">
                <a:solidFill>
                  <a:schemeClr val="tx2"/>
                </a:solidFill>
              </a:rPr>
              <a:t> </a:t>
            </a:r>
            <a:r>
              <a:rPr lang="en-US" dirty="0" err="1">
                <a:solidFill>
                  <a:schemeClr val="tx2"/>
                </a:solidFill>
              </a:rPr>
              <a:t>almennri</a:t>
            </a:r>
            <a:r>
              <a:rPr lang="en-US" dirty="0">
                <a:solidFill>
                  <a:schemeClr val="tx2"/>
                </a:solidFill>
              </a:rPr>
              <a:t> </a:t>
            </a:r>
            <a:r>
              <a:rPr lang="en-US" dirty="0" err="1">
                <a:solidFill>
                  <a:schemeClr val="tx2"/>
                </a:solidFill>
              </a:rPr>
              <a:t>þreytu</a:t>
            </a:r>
            <a:r>
              <a:rPr lang="en-US" dirty="0">
                <a:solidFill>
                  <a:schemeClr val="tx2"/>
                </a:solidFill>
              </a:rPr>
              <a:t>. </a:t>
            </a:r>
          </a:p>
          <a:p>
            <a:pPr lvl="1"/>
            <a:r>
              <a:rPr lang="en-US" dirty="0">
                <a:solidFill>
                  <a:schemeClr val="tx2"/>
                </a:solidFill>
              </a:rPr>
              <a:t>29% finna </a:t>
            </a:r>
            <a:r>
              <a:rPr lang="en-US" dirty="0" err="1">
                <a:solidFill>
                  <a:schemeClr val="tx2"/>
                </a:solidFill>
              </a:rPr>
              <a:t>fyrir</a:t>
            </a:r>
            <a:r>
              <a:rPr lang="en-US" dirty="0">
                <a:solidFill>
                  <a:schemeClr val="tx2"/>
                </a:solidFill>
              </a:rPr>
              <a:t> </a:t>
            </a:r>
            <a:r>
              <a:rPr lang="en-US" dirty="0" err="1">
                <a:solidFill>
                  <a:schemeClr val="tx2"/>
                </a:solidFill>
              </a:rPr>
              <a:t>streitu</a:t>
            </a:r>
            <a:r>
              <a:rPr lang="en-US" dirty="0">
                <a:solidFill>
                  <a:schemeClr val="tx2"/>
                </a:solidFill>
              </a:rPr>
              <a:t>, </a:t>
            </a:r>
            <a:r>
              <a:rPr lang="en-US" dirty="0" err="1">
                <a:solidFill>
                  <a:schemeClr val="tx2"/>
                </a:solidFill>
              </a:rPr>
              <a:t>þunglyndi</a:t>
            </a:r>
            <a:r>
              <a:rPr lang="en-US" dirty="0">
                <a:solidFill>
                  <a:schemeClr val="tx2"/>
                </a:solidFill>
              </a:rPr>
              <a:t> </a:t>
            </a:r>
            <a:r>
              <a:rPr lang="en-US" dirty="0" err="1">
                <a:solidFill>
                  <a:schemeClr val="tx2"/>
                </a:solidFill>
              </a:rPr>
              <a:t>eða</a:t>
            </a:r>
            <a:r>
              <a:rPr lang="en-US" dirty="0">
                <a:solidFill>
                  <a:schemeClr val="tx2"/>
                </a:solidFill>
              </a:rPr>
              <a:t> </a:t>
            </a:r>
            <a:r>
              <a:rPr lang="en-US" dirty="0" err="1">
                <a:solidFill>
                  <a:schemeClr val="tx2"/>
                </a:solidFill>
              </a:rPr>
              <a:t>kvíða</a:t>
            </a:r>
            <a:r>
              <a:rPr lang="en-US" dirty="0">
                <a:solidFill>
                  <a:schemeClr val="tx2"/>
                </a:solidFill>
              </a:rPr>
              <a:t>.</a:t>
            </a:r>
            <a:endParaRPr lang="is-IS" dirty="0"/>
          </a:p>
          <a:p>
            <a:pPr marL="0" indent="0">
              <a:buNone/>
            </a:pPr>
            <a:endParaRPr lang="en-US" dirty="0">
              <a:solidFill>
                <a:schemeClr val="tx2"/>
              </a:solidFill>
            </a:endParaRPr>
          </a:p>
          <a:p>
            <a:endParaRPr lang="is-IS" dirty="0"/>
          </a:p>
          <a:p>
            <a:pPr marL="0" indent="0">
              <a:buNone/>
            </a:pPr>
            <a:br>
              <a:rPr lang="is-IS" dirty="0"/>
            </a:br>
            <a:endParaRPr lang="is-IS" dirty="0"/>
          </a:p>
        </p:txBody>
      </p:sp>
      <p:grpSp>
        <p:nvGrpSpPr>
          <p:cNvPr id="11" name="Group 10" descr="Ljósmynd af starfsmanni á skrifstofu sem situr við skrifborð og grettir sig við lestur skjala. Vinstra megin við hann er fígúra sem leikur sér að því að halda mörgum stafrænum táknum á lofti, svo sem blaði, spurningarmerki, myndritum og klukku, til að tákna mikla tímapressu og of mikið vinnuálag.  ">
            <a:extLst>
              <a:ext uri="{FF2B5EF4-FFF2-40B4-BE49-F238E27FC236}">
                <a16:creationId xmlns:a16="http://schemas.microsoft.com/office/drawing/2014/main" id="{1FA2A4BA-24EA-588B-6266-E1CE51C07E21}"/>
              </a:ext>
            </a:extLst>
          </p:cNvPr>
          <p:cNvGrpSpPr/>
          <p:nvPr/>
        </p:nvGrpSpPr>
        <p:grpSpPr>
          <a:xfrm>
            <a:off x="3840448" y="3429000"/>
            <a:ext cx="4511103" cy="2585584"/>
            <a:chOff x="3709069" y="3334449"/>
            <a:chExt cx="4511103" cy="2585584"/>
          </a:xfrm>
        </p:grpSpPr>
        <p:pic>
          <p:nvPicPr>
            <p:cNvPr id="9" name="Picture 8" descr="Ljósmynd af starfsmanni á skrifstofu sem situr við skrifborð og grettir sig við lestur skjala. Vinstra megin við hann er fígúra sem leikur sér að því að halda mörgum stafrænum táknum á lofti, svo sem blaði, spurningarmerki, myndritum og klukku, til að tákna mikla tímapressu og of mikið vinnuálag.  ">
              <a:extLst>
                <a:ext uri="{FF2B5EF4-FFF2-40B4-BE49-F238E27FC236}">
                  <a16:creationId xmlns:a16="http://schemas.microsoft.com/office/drawing/2014/main" id="{85AF0D99-C6CD-7E8E-8DE4-1B852B335F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9069" y="3334449"/>
              <a:ext cx="4511103" cy="2585584"/>
            </a:xfrm>
            <a:prstGeom prst="rect">
              <a:avLst/>
            </a:prstGeom>
          </p:spPr>
        </p:pic>
        <p:sp>
          <p:nvSpPr>
            <p:cNvPr id="10" name="TextBox 9">
              <a:extLst>
                <a:ext uri="{FF2B5EF4-FFF2-40B4-BE49-F238E27FC236}">
                  <a16:creationId xmlns:a16="http://schemas.microsoft.com/office/drawing/2014/main" id="{49D4436F-CAF0-C9F6-BA9A-8490A4DF8CE7}"/>
                </a:ext>
              </a:extLst>
            </p:cNvPr>
            <p:cNvSpPr txBox="1"/>
            <p:nvPr/>
          </p:nvSpPr>
          <p:spPr>
            <a:xfrm rot="16200000">
              <a:off x="7397570" y="5097431"/>
              <a:ext cx="1445149" cy="200055"/>
            </a:xfrm>
            <a:prstGeom prst="rect">
              <a:avLst/>
            </a:prstGeom>
            <a:noFill/>
          </p:spPr>
          <p:txBody>
            <a:bodyPr wrap="square">
              <a:spAutoFit/>
            </a:bodyPr>
            <a:lstStyle/>
            <a:p>
              <a:r>
                <a:rPr lang="is-IS" sz="700"/>
                <a:t>© Liubomir - stock.adobe.com</a:t>
              </a:r>
            </a:p>
          </p:txBody>
        </p:sp>
      </p:grpSp>
    </p:spTree>
    <p:extLst>
      <p:ext uri="{BB962C8B-B14F-4D97-AF65-F5344CB8AC3E}">
        <p14:creationId xmlns:p14="http://schemas.microsoft.com/office/powerpoint/2010/main" val="967474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0AB94-2F1F-3B5A-0F08-405D7D24CAAF}"/>
              </a:ext>
            </a:extLst>
          </p:cNvPr>
          <p:cNvSpPr>
            <a:spLocks noGrp="1"/>
          </p:cNvSpPr>
          <p:nvPr>
            <p:ph type="title"/>
          </p:nvPr>
        </p:nvSpPr>
        <p:spPr/>
        <p:txBody>
          <a:bodyPr/>
          <a:lstStyle/>
          <a:p>
            <a:r>
              <a:rPr lang="is-IS">
                <a:solidFill>
                  <a:srgbClr val="003399"/>
                </a:solidFill>
              </a:rPr>
              <a:t>Heildarmyndin: </a:t>
            </a:r>
            <a:r>
              <a:rPr lang="is-IS"/>
              <a:t>sjónarmið fyrirtækja og starfsfólks -1- </a:t>
            </a:r>
          </a:p>
        </p:txBody>
      </p:sp>
      <p:sp>
        <p:nvSpPr>
          <p:cNvPr id="4" name="TextBox 2">
            <a:extLst>
              <a:ext uri="{FF2B5EF4-FFF2-40B4-BE49-F238E27FC236}">
                <a16:creationId xmlns:a16="http://schemas.microsoft.com/office/drawing/2014/main" id="{CEE5EADB-861C-BCA7-607F-2180873881C7}"/>
              </a:ext>
            </a:extLst>
          </p:cNvPr>
          <p:cNvSpPr txBox="1"/>
          <p:nvPr/>
        </p:nvSpPr>
        <p:spPr>
          <a:xfrm>
            <a:off x="0" y="964898"/>
            <a:ext cx="10830163"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s-IS" sz="1800" b="1">
                <a:latin typeface="+mn-lt"/>
              </a:rPr>
              <a:t>Sálfélagslegir áhættuþættir á vinnustað: sjónarmið fyrirtækja og starfsfólks.</a:t>
            </a:r>
          </a:p>
          <a:p>
            <a:r>
              <a:rPr lang="is-IS" sz="1800">
                <a:latin typeface="+mn-lt"/>
              </a:rPr>
              <a:t>Svipuð mynstur, ólík sjónarhorn</a:t>
            </a:r>
            <a:r>
              <a:rPr lang="is-IS" sz="1800" b="1">
                <a:latin typeface="+mn-lt"/>
              </a:rPr>
              <a:t> </a:t>
            </a:r>
          </a:p>
        </p:txBody>
      </p:sp>
      <p:grpSp>
        <p:nvGrpSpPr>
          <p:cNvPr id="3" name="Group 2" descr="Upplýsingakassi sem ber saman upplifun fyrirtækja og starfsfólks af tímapressu. Þetta er sýnt með hálfhringjum og prósentum. 44% fyrirtækja og 43% starfsfólks upplifa tímapressu. ">
            <a:extLst>
              <a:ext uri="{FF2B5EF4-FFF2-40B4-BE49-F238E27FC236}">
                <a16:creationId xmlns:a16="http://schemas.microsoft.com/office/drawing/2014/main" id="{4CB3070E-5865-7FEF-3107-073D336FB2E7}"/>
              </a:ext>
            </a:extLst>
          </p:cNvPr>
          <p:cNvGrpSpPr/>
          <p:nvPr/>
        </p:nvGrpSpPr>
        <p:grpSpPr>
          <a:xfrm>
            <a:off x="1230885" y="2017464"/>
            <a:ext cx="4542009" cy="2356922"/>
            <a:chOff x="874654" y="2168532"/>
            <a:chExt cx="4542009" cy="2356922"/>
          </a:xfrm>
        </p:grpSpPr>
        <p:grpSp>
          <p:nvGrpSpPr>
            <p:cNvPr id="18" name="Group 17">
              <a:extLst>
                <a:ext uri="{FF2B5EF4-FFF2-40B4-BE49-F238E27FC236}">
                  <a16:creationId xmlns:a16="http://schemas.microsoft.com/office/drawing/2014/main" id="{8E0FD3EB-BF9D-6730-BAD7-1A73B730BF91}"/>
                </a:ext>
              </a:extLst>
            </p:cNvPr>
            <p:cNvGrpSpPr/>
            <p:nvPr/>
          </p:nvGrpSpPr>
          <p:grpSpPr>
            <a:xfrm>
              <a:off x="875589" y="4220531"/>
              <a:ext cx="4541074" cy="304923"/>
              <a:chOff x="902464" y="4494345"/>
              <a:chExt cx="4541074" cy="304923"/>
            </a:xfrm>
          </p:grpSpPr>
          <p:sp>
            <p:nvSpPr>
              <p:cNvPr id="72" name="Rectangle: Top Corners Rounded 71">
                <a:extLst>
                  <a:ext uri="{FF2B5EF4-FFF2-40B4-BE49-F238E27FC236}">
                    <a16:creationId xmlns:a16="http://schemas.microsoft.com/office/drawing/2014/main" id="{B1F783A4-69C9-3F1A-0D75-A00C32CAB649}"/>
                  </a:ext>
                </a:extLst>
              </p:cNvPr>
              <p:cNvSpPr/>
              <p:nvPr/>
            </p:nvSpPr>
            <p:spPr>
              <a:xfrm rot="10800000">
                <a:off x="902464" y="4494345"/>
                <a:ext cx="4047185"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Content Placeholder 2">
                <a:extLst>
                  <a:ext uri="{FF2B5EF4-FFF2-40B4-BE49-F238E27FC236}">
                    <a16:creationId xmlns:a16="http://schemas.microsoft.com/office/drawing/2014/main" id="{CDFCF740-4B73-7F14-5958-8EEA91BA232C}"/>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is-IS" sz="1000" i="1"/>
                  <a:t>Heimild: </a:t>
                </a:r>
                <a:r>
                  <a:rPr lang="is-IS" sz="1000" b="0"/>
                  <a:t>OSH Pulse 2025, ESENER 2024, ES27</a:t>
                </a:r>
              </a:p>
            </p:txBody>
          </p:sp>
        </p:grpSp>
        <p:sp>
          <p:nvSpPr>
            <p:cNvPr id="31" name="Rectangle: Top Corners Rounded 30">
              <a:extLst>
                <a:ext uri="{FF2B5EF4-FFF2-40B4-BE49-F238E27FC236}">
                  <a16:creationId xmlns:a16="http://schemas.microsoft.com/office/drawing/2014/main" id="{9A6C7599-91BC-E7B5-BF27-43CED707F3E3}"/>
                </a:ext>
              </a:extLst>
            </p:cNvPr>
            <p:cNvSpPr/>
            <p:nvPr/>
          </p:nvSpPr>
          <p:spPr>
            <a:xfrm rot="10800000">
              <a:off x="874654" y="2437617"/>
              <a:ext cx="4048127" cy="2048036"/>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3" name="Group 32">
              <a:extLst>
                <a:ext uri="{FF2B5EF4-FFF2-40B4-BE49-F238E27FC236}">
                  <a16:creationId xmlns:a16="http://schemas.microsoft.com/office/drawing/2014/main" id="{522FC2E6-E53E-6F6A-77D2-D225EB5F11EB}"/>
                </a:ext>
              </a:extLst>
            </p:cNvPr>
            <p:cNvGrpSpPr/>
            <p:nvPr/>
          </p:nvGrpSpPr>
          <p:grpSpPr>
            <a:xfrm>
              <a:off x="2524383" y="2968547"/>
              <a:ext cx="590550" cy="1106036"/>
              <a:chOff x="2545648" y="3098072"/>
              <a:chExt cx="590550" cy="1106036"/>
            </a:xfrm>
          </p:grpSpPr>
          <p:cxnSp>
            <p:nvCxnSpPr>
              <p:cNvPr id="68" name="Straight Connector 67">
                <a:extLst>
                  <a:ext uri="{FF2B5EF4-FFF2-40B4-BE49-F238E27FC236}">
                    <a16:creationId xmlns:a16="http://schemas.microsoft.com/office/drawing/2014/main" id="{403F5680-8806-9570-1922-216E40EE249E}"/>
                  </a:ext>
                </a:extLst>
              </p:cNvPr>
              <p:cNvCxnSpPr>
                <a:cxnSpLocks/>
              </p:cNvCxnSpPr>
              <p:nvPr/>
            </p:nvCxnSpPr>
            <p:spPr>
              <a:xfrm>
                <a:off x="2840923" y="309807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70" name="Star: 12 Points 69">
                <a:extLst>
                  <a:ext uri="{FF2B5EF4-FFF2-40B4-BE49-F238E27FC236}">
                    <a16:creationId xmlns:a16="http://schemas.microsoft.com/office/drawing/2014/main" id="{109E387F-4030-FC90-7A85-89E24092DCBF}"/>
                  </a:ext>
                </a:extLst>
              </p:cNvPr>
              <p:cNvSpPr/>
              <p:nvPr/>
            </p:nvSpPr>
            <p:spPr>
              <a:xfrm>
                <a:off x="2545648" y="337463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is-IS" sz="1400" b="1"/>
                  <a:t>OG</a:t>
                </a:r>
              </a:p>
            </p:txBody>
          </p:sp>
        </p:grpSp>
        <p:sp>
          <p:nvSpPr>
            <p:cNvPr id="36" name="Content Placeholder 2">
              <a:extLst>
                <a:ext uri="{FF2B5EF4-FFF2-40B4-BE49-F238E27FC236}">
                  <a16:creationId xmlns:a16="http://schemas.microsoft.com/office/drawing/2014/main" id="{F0CF0F9B-61E6-FF00-5CE9-92E9AAC91A7A}"/>
                </a:ext>
              </a:extLst>
            </p:cNvPr>
            <p:cNvSpPr txBox="1">
              <a:spLocks/>
            </p:cNvSpPr>
            <p:nvPr/>
          </p:nvSpPr>
          <p:spPr>
            <a:xfrm>
              <a:off x="1145907" y="2761294"/>
              <a:ext cx="1568341"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is-IS" sz="1400" dirty="0"/>
                <a:t>FYRIRTÆKI</a:t>
              </a:r>
            </a:p>
          </p:txBody>
        </p:sp>
        <p:sp>
          <p:nvSpPr>
            <p:cNvPr id="47" name="Content Placeholder 2">
              <a:extLst>
                <a:ext uri="{FF2B5EF4-FFF2-40B4-BE49-F238E27FC236}">
                  <a16:creationId xmlns:a16="http://schemas.microsoft.com/office/drawing/2014/main" id="{63BD3E56-149F-3226-B9AE-5B99138F5F46}"/>
                </a:ext>
              </a:extLst>
            </p:cNvPr>
            <p:cNvSpPr txBox="1">
              <a:spLocks/>
            </p:cNvSpPr>
            <p:nvPr/>
          </p:nvSpPr>
          <p:spPr>
            <a:xfrm>
              <a:off x="2952843" y="2764377"/>
              <a:ext cx="1841826" cy="280732"/>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is-IS" sz="1400" dirty="0">
                  <a:solidFill>
                    <a:srgbClr val="A9DE4E"/>
                  </a:solidFill>
                </a:rPr>
                <a:t>STARFSFÓLK</a:t>
              </a:r>
            </a:p>
          </p:txBody>
        </p:sp>
        <p:pic>
          <p:nvPicPr>
            <p:cNvPr id="48" name="Picture 47">
              <a:extLst>
                <a:ext uri="{FF2B5EF4-FFF2-40B4-BE49-F238E27FC236}">
                  <a16:creationId xmlns:a16="http://schemas.microsoft.com/office/drawing/2014/main" id="{C4E73898-ADE6-0CD8-B88A-ED65864DCD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0458" y="3035987"/>
              <a:ext cx="1016293" cy="1016293"/>
            </a:xfrm>
            <a:prstGeom prst="rect">
              <a:avLst/>
            </a:prstGeom>
          </p:spPr>
        </p:pic>
        <p:pic>
          <p:nvPicPr>
            <p:cNvPr id="53" name="Picture 52">
              <a:extLst>
                <a:ext uri="{FF2B5EF4-FFF2-40B4-BE49-F238E27FC236}">
                  <a16:creationId xmlns:a16="http://schemas.microsoft.com/office/drawing/2014/main" id="{E60C4342-DE35-F29A-ED37-BFE73D9CEE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04793" y="3063152"/>
              <a:ext cx="1016293" cy="1011431"/>
            </a:xfrm>
            <a:prstGeom prst="rect">
              <a:avLst/>
            </a:prstGeom>
          </p:spPr>
        </p:pic>
        <p:sp>
          <p:nvSpPr>
            <p:cNvPr id="59" name="Rectangle: Top Corners Rounded 58">
              <a:extLst>
                <a:ext uri="{FF2B5EF4-FFF2-40B4-BE49-F238E27FC236}">
                  <a16:creationId xmlns:a16="http://schemas.microsoft.com/office/drawing/2014/main" id="{B3D97650-AE4D-B44D-B328-7AE7E54C5E67}"/>
                </a:ext>
              </a:extLst>
            </p:cNvPr>
            <p:cNvSpPr/>
            <p:nvPr/>
          </p:nvSpPr>
          <p:spPr>
            <a:xfrm>
              <a:off x="874656" y="2168532"/>
              <a:ext cx="4058636"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TextBox 61">
              <a:extLst>
                <a:ext uri="{FF2B5EF4-FFF2-40B4-BE49-F238E27FC236}">
                  <a16:creationId xmlns:a16="http://schemas.microsoft.com/office/drawing/2014/main" id="{7A475EE8-CF90-9824-EFB1-7E9F97149478}"/>
                </a:ext>
              </a:extLst>
            </p:cNvPr>
            <p:cNvSpPr txBox="1"/>
            <p:nvPr/>
          </p:nvSpPr>
          <p:spPr>
            <a:xfrm>
              <a:off x="1500427" y="2295618"/>
              <a:ext cx="3286842" cy="307777"/>
            </a:xfrm>
            <a:prstGeom prst="rect">
              <a:avLst/>
            </a:prstGeom>
            <a:noFill/>
          </p:spPr>
          <p:txBody>
            <a:bodyPr wrap="square" rtlCol="0">
              <a:spAutoFit/>
            </a:bodyPr>
            <a:lstStyle/>
            <a:p>
              <a:r>
                <a:rPr lang="is-IS" sz="1400" b="1">
                  <a:solidFill>
                    <a:schemeClr val="bg1"/>
                  </a:solidFill>
                </a:rPr>
                <a:t>TÍMAPRESSA</a:t>
              </a:r>
            </a:p>
          </p:txBody>
        </p:sp>
        <p:pic>
          <p:nvPicPr>
            <p:cNvPr id="64" name="Graphic 63">
              <a:extLst>
                <a:ext uri="{FF2B5EF4-FFF2-40B4-BE49-F238E27FC236}">
                  <a16:creationId xmlns:a16="http://schemas.microsoft.com/office/drawing/2014/main" id="{8B96221E-423D-47B0-93D8-EBDD59A34F6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25162" y="2198067"/>
              <a:ext cx="335444" cy="466705"/>
            </a:xfrm>
            <a:prstGeom prst="rect">
              <a:avLst/>
            </a:prstGeom>
          </p:spPr>
        </p:pic>
        <p:pic>
          <p:nvPicPr>
            <p:cNvPr id="66" name="Graphic 65">
              <a:extLst>
                <a:ext uri="{FF2B5EF4-FFF2-40B4-BE49-F238E27FC236}">
                  <a16:creationId xmlns:a16="http://schemas.microsoft.com/office/drawing/2014/main" id="{6B32666D-C9BB-E352-AAF9-05A3CA062DD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grpSp>
        <p:nvGrpSpPr>
          <p:cNvPr id="74" name="Group 73" descr="Upplýsingakassi sem sýnir samanburð á mati fyrirtækja og starfsfólks á samskiptum og samstarfi: Þetta er sýnt með hálfhringjum og prósentum. 19% fyrirtækja og 29% starfsfólks upplifa vandamál á þessu sviði. ">
            <a:extLst>
              <a:ext uri="{FF2B5EF4-FFF2-40B4-BE49-F238E27FC236}">
                <a16:creationId xmlns:a16="http://schemas.microsoft.com/office/drawing/2014/main" id="{563A276B-2E8A-E549-FC54-0266E8954E8A}"/>
              </a:ext>
            </a:extLst>
          </p:cNvPr>
          <p:cNvGrpSpPr/>
          <p:nvPr/>
        </p:nvGrpSpPr>
        <p:grpSpPr>
          <a:xfrm>
            <a:off x="6265843" y="2017464"/>
            <a:ext cx="4544828" cy="2356922"/>
            <a:chOff x="5927303" y="1825127"/>
            <a:chExt cx="4544828" cy="2356922"/>
          </a:xfrm>
        </p:grpSpPr>
        <p:grpSp>
          <p:nvGrpSpPr>
            <p:cNvPr id="75" name="Group 74">
              <a:extLst>
                <a:ext uri="{FF2B5EF4-FFF2-40B4-BE49-F238E27FC236}">
                  <a16:creationId xmlns:a16="http://schemas.microsoft.com/office/drawing/2014/main" id="{8765684F-F56A-B597-17F0-43461CD88E79}"/>
                </a:ext>
              </a:extLst>
            </p:cNvPr>
            <p:cNvGrpSpPr/>
            <p:nvPr/>
          </p:nvGrpSpPr>
          <p:grpSpPr>
            <a:xfrm>
              <a:off x="5927303" y="1825127"/>
              <a:ext cx="4544828" cy="2356922"/>
              <a:chOff x="5927303" y="1825127"/>
              <a:chExt cx="4544828" cy="2356922"/>
            </a:xfrm>
          </p:grpSpPr>
          <p:grpSp>
            <p:nvGrpSpPr>
              <p:cNvPr id="78" name="Group 77">
                <a:extLst>
                  <a:ext uri="{FF2B5EF4-FFF2-40B4-BE49-F238E27FC236}">
                    <a16:creationId xmlns:a16="http://schemas.microsoft.com/office/drawing/2014/main" id="{321220B3-A0D2-59BC-3106-AEA4944D5AC2}"/>
                  </a:ext>
                </a:extLst>
              </p:cNvPr>
              <p:cNvGrpSpPr/>
              <p:nvPr/>
            </p:nvGrpSpPr>
            <p:grpSpPr>
              <a:xfrm>
                <a:off x="5927303" y="1825127"/>
                <a:ext cx="4544828" cy="2356922"/>
                <a:chOff x="871835" y="2168532"/>
                <a:chExt cx="4544828" cy="2356922"/>
              </a:xfrm>
            </p:grpSpPr>
            <p:grpSp>
              <p:nvGrpSpPr>
                <p:cNvPr id="80" name="Group 79">
                  <a:extLst>
                    <a:ext uri="{FF2B5EF4-FFF2-40B4-BE49-F238E27FC236}">
                      <a16:creationId xmlns:a16="http://schemas.microsoft.com/office/drawing/2014/main" id="{0CB53827-6F65-D87C-C050-CEF695863D65}"/>
                    </a:ext>
                  </a:extLst>
                </p:cNvPr>
                <p:cNvGrpSpPr/>
                <p:nvPr/>
              </p:nvGrpSpPr>
              <p:grpSpPr>
                <a:xfrm>
                  <a:off x="875590" y="4220532"/>
                  <a:ext cx="4541073" cy="304922"/>
                  <a:chOff x="902465" y="4494346"/>
                  <a:chExt cx="4541073" cy="304922"/>
                </a:xfrm>
              </p:grpSpPr>
              <p:sp>
                <p:nvSpPr>
                  <p:cNvPr id="90" name="Rectangle: Top Corners Rounded 89">
                    <a:extLst>
                      <a:ext uri="{FF2B5EF4-FFF2-40B4-BE49-F238E27FC236}">
                        <a16:creationId xmlns:a16="http://schemas.microsoft.com/office/drawing/2014/main" id="{A50E14E0-ECCD-E89F-7793-44BFA600471C}"/>
                      </a:ext>
                    </a:extLst>
                  </p:cNvPr>
                  <p:cNvSpPr/>
                  <p:nvPr/>
                </p:nvSpPr>
                <p:spPr>
                  <a:xfrm rot="10800000">
                    <a:off x="902465" y="4494346"/>
                    <a:ext cx="4057697"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Content Placeholder 2">
                    <a:extLst>
                      <a:ext uri="{FF2B5EF4-FFF2-40B4-BE49-F238E27FC236}">
                        <a16:creationId xmlns:a16="http://schemas.microsoft.com/office/drawing/2014/main" id="{F3656B3E-E26E-EEAB-BA3E-59F6F5D6079B}"/>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is-IS" sz="1000" i="1"/>
                      <a:t>Heimild: </a:t>
                    </a:r>
                    <a:r>
                      <a:rPr lang="is-IS" sz="1000" b="0"/>
                      <a:t>ESENER 2024 og Vinnuverndarpúls 2025</a:t>
                    </a:r>
                  </a:p>
                </p:txBody>
              </p:sp>
            </p:grpSp>
            <p:sp>
              <p:nvSpPr>
                <p:cNvPr id="81" name="Rectangle: Top Corners Rounded 80">
                  <a:extLst>
                    <a:ext uri="{FF2B5EF4-FFF2-40B4-BE49-F238E27FC236}">
                      <a16:creationId xmlns:a16="http://schemas.microsoft.com/office/drawing/2014/main" id="{E944D197-079A-7F87-5497-A724F128574C}"/>
                    </a:ext>
                  </a:extLst>
                </p:cNvPr>
                <p:cNvSpPr/>
                <p:nvPr/>
              </p:nvSpPr>
              <p:spPr>
                <a:xfrm rot="10800000">
                  <a:off x="874652" y="2437616"/>
                  <a:ext cx="4048125" cy="2048033"/>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82" name="Group 81">
                  <a:extLst>
                    <a:ext uri="{FF2B5EF4-FFF2-40B4-BE49-F238E27FC236}">
                      <a16:creationId xmlns:a16="http://schemas.microsoft.com/office/drawing/2014/main" id="{C77AF0F7-A7DF-73ED-4C9C-E2DEA71D9911}"/>
                    </a:ext>
                  </a:extLst>
                </p:cNvPr>
                <p:cNvGrpSpPr/>
                <p:nvPr/>
              </p:nvGrpSpPr>
              <p:grpSpPr>
                <a:xfrm>
                  <a:off x="2579185" y="2977117"/>
                  <a:ext cx="590550" cy="1106036"/>
                  <a:chOff x="2600450" y="3106642"/>
                  <a:chExt cx="590550" cy="1106036"/>
                </a:xfrm>
              </p:grpSpPr>
              <p:cxnSp>
                <p:nvCxnSpPr>
                  <p:cNvPr id="88" name="Straight Connector 87">
                    <a:extLst>
                      <a:ext uri="{FF2B5EF4-FFF2-40B4-BE49-F238E27FC236}">
                        <a16:creationId xmlns:a16="http://schemas.microsoft.com/office/drawing/2014/main" id="{EA5A03A7-C33E-853F-ED67-9A9980114945}"/>
                      </a:ext>
                    </a:extLst>
                  </p:cNvPr>
                  <p:cNvCxnSpPr>
                    <a:cxnSpLocks/>
                  </p:cNvCxnSpPr>
                  <p:nvPr/>
                </p:nvCxnSpPr>
                <p:spPr>
                  <a:xfrm>
                    <a:off x="2895725" y="310664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89" name="Star: 12 Points 88">
                    <a:extLst>
                      <a:ext uri="{FF2B5EF4-FFF2-40B4-BE49-F238E27FC236}">
                        <a16:creationId xmlns:a16="http://schemas.microsoft.com/office/drawing/2014/main" id="{22072EAA-BFBE-3531-D226-4B3C15CCA4D3}"/>
                      </a:ext>
                    </a:extLst>
                  </p:cNvPr>
                  <p:cNvSpPr/>
                  <p:nvPr/>
                </p:nvSpPr>
                <p:spPr>
                  <a:xfrm>
                    <a:off x="2600450" y="338320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is-IS" sz="1400" b="1"/>
                      <a:t>OG</a:t>
                    </a:r>
                  </a:p>
                </p:txBody>
              </p:sp>
            </p:grpSp>
            <p:sp>
              <p:nvSpPr>
                <p:cNvPr id="83" name="Content Placeholder 2">
                  <a:extLst>
                    <a:ext uri="{FF2B5EF4-FFF2-40B4-BE49-F238E27FC236}">
                      <a16:creationId xmlns:a16="http://schemas.microsoft.com/office/drawing/2014/main" id="{103AE3D5-105C-517C-6970-616EBC6B444B}"/>
                    </a:ext>
                  </a:extLst>
                </p:cNvPr>
                <p:cNvSpPr txBox="1">
                  <a:spLocks/>
                </p:cNvSpPr>
                <p:nvPr/>
              </p:nvSpPr>
              <p:spPr>
                <a:xfrm>
                  <a:off x="984536" y="2769865"/>
                  <a:ext cx="1705074" cy="345956"/>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is-IS" sz="1400"/>
                    <a:t>FYRIRTÆKI</a:t>
                  </a:r>
                </a:p>
              </p:txBody>
            </p:sp>
            <p:sp>
              <p:nvSpPr>
                <p:cNvPr id="84" name="Content Placeholder 2">
                  <a:extLst>
                    <a:ext uri="{FF2B5EF4-FFF2-40B4-BE49-F238E27FC236}">
                      <a16:creationId xmlns:a16="http://schemas.microsoft.com/office/drawing/2014/main" id="{D46596CD-DA3A-8BA5-760E-C114F51D9F35}"/>
                    </a:ext>
                  </a:extLst>
                </p:cNvPr>
                <p:cNvSpPr txBox="1">
                  <a:spLocks/>
                </p:cNvSpPr>
                <p:nvPr/>
              </p:nvSpPr>
              <p:spPr>
                <a:xfrm>
                  <a:off x="3274665" y="2772947"/>
                  <a:ext cx="1526442" cy="301230"/>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is-IS" sz="1400" dirty="0">
                      <a:solidFill>
                        <a:srgbClr val="A9DE4E"/>
                      </a:solidFill>
                    </a:rPr>
                    <a:t>STARFSFÓLK</a:t>
                  </a:r>
                </a:p>
              </p:txBody>
            </p:sp>
            <p:sp>
              <p:nvSpPr>
                <p:cNvPr id="85" name="Rectangle: Top Corners Rounded 84">
                  <a:extLst>
                    <a:ext uri="{FF2B5EF4-FFF2-40B4-BE49-F238E27FC236}">
                      <a16:creationId xmlns:a16="http://schemas.microsoft.com/office/drawing/2014/main" id="{C91EB62A-4B79-AE2B-8E13-B4315C6B3E56}"/>
                    </a:ext>
                  </a:extLst>
                </p:cNvPr>
                <p:cNvSpPr/>
                <p:nvPr/>
              </p:nvSpPr>
              <p:spPr>
                <a:xfrm>
                  <a:off x="871835" y="2168532"/>
                  <a:ext cx="4057697"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TextBox 85">
                  <a:extLst>
                    <a:ext uri="{FF2B5EF4-FFF2-40B4-BE49-F238E27FC236}">
                      <a16:creationId xmlns:a16="http://schemas.microsoft.com/office/drawing/2014/main" id="{72A012CE-4C78-89C1-323F-C0DC2FB982DD}"/>
                    </a:ext>
                  </a:extLst>
                </p:cNvPr>
                <p:cNvSpPr txBox="1"/>
                <p:nvPr/>
              </p:nvSpPr>
              <p:spPr>
                <a:xfrm>
                  <a:off x="1509953" y="2199820"/>
                  <a:ext cx="3217640" cy="523220"/>
                </a:xfrm>
                <a:prstGeom prst="rect">
                  <a:avLst/>
                </a:prstGeom>
                <a:noFill/>
              </p:spPr>
              <p:txBody>
                <a:bodyPr wrap="square" rtlCol="0">
                  <a:spAutoFit/>
                </a:bodyPr>
                <a:lstStyle/>
                <a:p>
                  <a:r>
                    <a:rPr lang="is-IS" sz="1400" b="1">
                      <a:solidFill>
                        <a:schemeClr val="bg1"/>
                      </a:solidFill>
                    </a:rPr>
                    <a:t>LÉLEG SAMSKIPTI OG SAMSTARF</a:t>
                  </a:r>
                </a:p>
              </p:txBody>
            </p:sp>
            <p:pic>
              <p:nvPicPr>
                <p:cNvPr id="87" name="Graphic 86">
                  <a:extLst>
                    <a:ext uri="{FF2B5EF4-FFF2-40B4-BE49-F238E27FC236}">
                      <a16:creationId xmlns:a16="http://schemas.microsoft.com/office/drawing/2014/main" id="{F538C888-64E7-627E-C16A-FC57F47A341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pic>
            <p:nvPicPr>
              <p:cNvPr id="79" name="Graphic 78">
                <a:extLst>
                  <a:ext uri="{FF2B5EF4-FFF2-40B4-BE49-F238E27FC236}">
                    <a16:creationId xmlns:a16="http://schemas.microsoft.com/office/drawing/2014/main" id="{E680F6B5-74B8-2400-6538-8DEC1492046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65740" y="1870963"/>
                <a:ext cx="489170" cy="466935"/>
              </a:xfrm>
              <a:prstGeom prst="rect">
                <a:avLst/>
              </a:prstGeom>
            </p:spPr>
          </p:pic>
        </p:grpSp>
        <p:pic>
          <p:nvPicPr>
            <p:cNvPr id="76" name="Picture 75">
              <a:extLst>
                <a:ext uri="{FF2B5EF4-FFF2-40B4-BE49-F238E27FC236}">
                  <a16:creationId xmlns:a16="http://schemas.microsoft.com/office/drawing/2014/main" id="{26407AA7-87A4-AD70-4877-27A6D7698FD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31614" y="2701703"/>
              <a:ext cx="1011429" cy="1016291"/>
            </a:xfrm>
            <a:prstGeom prst="rect">
              <a:avLst/>
            </a:prstGeom>
          </p:spPr>
        </p:pic>
        <p:pic>
          <p:nvPicPr>
            <p:cNvPr id="77" name="Picture 76">
              <a:extLst>
                <a:ext uri="{FF2B5EF4-FFF2-40B4-BE49-F238E27FC236}">
                  <a16:creationId xmlns:a16="http://schemas.microsoft.com/office/drawing/2014/main" id="{D4535F05-DF0A-A884-582E-A8B7606CFBB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16704" y="2696564"/>
              <a:ext cx="1016291" cy="1016291"/>
            </a:xfrm>
            <a:prstGeom prst="rect">
              <a:avLst/>
            </a:prstGeom>
          </p:spPr>
        </p:pic>
      </p:grpSp>
      <p:sp>
        <p:nvSpPr>
          <p:cNvPr id="29" name="Rectangle 28">
            <a:extLst>
              <a:ext uri="{FF2B5EF4-FFF2-40B4-BE49-F238E27FC236}">
                <a16:creationId xmlns:a16="http://schemas.microsoft.com/office/drawing/2014/main" id="{1F4AFD87-7E3C-95C4-9167-B16A9474E2AF}"/>
              </a:ext>
              <a:ext uri="{C183D7F6-B498-43B3-948B-1728B52AA6E4}">
                <adec:decorative xmlns:adec="http://schemas.microsoft.com/office/drawing/2017/decorative" val="1"/>
              </a:ext>
            </a:extLst>
          </p:cNvPr>
          <p:cNvSpPr/>
          <p:nvPr/>
        </p:nvSpPr>
        <p:spPr>
          <a:xfrm>
            <a:off x="120316" y="5568141"/>
            <a:ext cx="11417968" cy="11098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2" name="Group 91" descr="Aðeins 51% fyrirtækja segjast hafa starfsfólk með í ráðum þegar tekist er á við sálfélagslega áhættuþætti. ">
            <a:extLst>
              <a:ext uri="{FF2B5EF4-FFF2-40B4-BE49-F238E27FC236}">
                <a16:creationId xmlns:a16="http://schemas.microsoft.com/office/drawing/2014/main" id="{B4A7BB91-524A-4AEB-00A7-EAE7B13F645F}"/>
              </a:ext>
            </a:extLst>
          </p:cNvPr>
          <p:cNvGrpSpPr/>
          <p:nvPr/>
        </p:nvGrpSpPr>
        <p:grpSpPr>
          <a:xfrm>
            <a:off x="1262298" y="4787683"/>
            <a:ext cx="8859302" cy="1641028"/>
            <a:chOff x="874652" y="4881619"/>
            <a:chExt cx="8859302" cy="1641028"/>
          </a:xfrm>
        </p:grpSpPr>
        <p:grpSp>
          <p:nvGrpSpPr>
            <p:cNvPr id="93" name="Group 92">
              <a:extLst>
                <a:ext uri="{FF2B5EF4-FFF2-40B4-BE49-F238E27FC236}">
                  <a16:creationId xmlns:a16="http://schemas.microsoft.com/office/drawing/2014/main" id="{B42987CB-F356-1208-0D2E-A09CB733F72A}"/>
                </a:ext>
              </a:extLst>
            </p:cNvPr>
            <p:cNvGrpSpPr/>
            <p:nvPr/>
          </p:nvGrpSpPr>
          <p:grpSpPr>
            <a:xfrm>
              <a:off x="874652" y="4881619"/>
              <a:ext cx="8859302" cy="1641028"/>
              <a:chOff x="1684165" y="4627998"/>
              <a:chExt cx="8859302" cy="1641028"/>
            </a:xfrm>
          </p:grpSpPr>
          <p:sp>
            <p:nvSpPr>
              <p:cNvPr id="95" name="Rectangle: Top Corners Rounded 94">
                <a:extLst>
                  <a:ext uri="{FF2B5EF4-FFF2-40B4-BE49-F238E27FC236}">
                    <a16:creationId xmlns:a16="http://schemas.microsoft.com/office/drawing/2014/main" id="{E40171EC-B0AD-45B0-B111-D90A0F846A28}"/>
                  </a:ext>
                </a:extLst>
              </p:cNvPr>
              <p:cNvSpPr/>
              <p:nvPr/>
            </p:nvSpPr>
            <p:spPr>
              <a:xfrm rot="10800000">
                <a:off x="1696605" y="4895252"/>
                <a:ext cx="8846862" cy="1373774"/>
              </a:xfrm>
              <a:prstGeom prst="round2SameRect">
                <a:avLst>
                  <a:gd name="adj1" fmla="val 5570"/>
                  <a:gd name="adj2" fmla="val 0"/>
                </a:avLst>
              </a:prstGeom>
              <a:solidFill>
                <a:srgbClr val="967EA7">
                  <a:alpha val="1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96" name="Group 95">
                <a:extLst>
                  <a:ext uri="{FF2B5EF4-FFF2-40B4-BE49-F238E27FC236}">
                    <a16:creationId xmlns:a16="http://schemas.microsoft.com/office/drawing/2014/main" id="{187B51C5-0470-281D-A47C-BB9E8CE95786}"/>
                  </a:ext>
                </a:extLst>
              </p:cNvPr>
              <p:cNvGrpSpPr/>
              <p:nvPr/>
            </p:nvGrpSpPr>
            <p:grpSpPr>
              <a:xfrm>
                <a:off x="1684165" y="4627998"/>
                <a:ext cx="8846862" cy="1639967"/>
                <a:chOff x="874651" y="2168532"/>
                <a:chExt cx="8846862" cy="1639967"/>
              </a:xfrm>
            </p:grpSpPr>
            <p:sp>
              <p:nvSpPr>
                <p:cNvPr id="98" name="Rectangle: Top Corners Rounded 97">
                  <a:extLst>
                    <a:ext uri="{FF2B5EF4-FFF2-40B4-BE49-F238E27FC236}">
                      <a16:creationId xmlns:a16="http://schemas.microsoft.com/office/drawing/2014/main" id="{9E6EB131-E8A8-7E95-C383-289B204F3753}"/>
                    </a:ext>
                  </a:extLst>
                </p:cNvPr>
                <p:cNvSpPr/>
                <p:nvPr/>
              </p:nvSpPr>
              <p:spPr>
                <a:xfrm rot="10800000">
                  <a:off x="874651" y="2437617"/>
                  <a:ext cx="8846858" cy="1370882"/>
                </a:xfrm>
                <a:prstGeom prst="round2SameRect">
                  <a:avLst>
                    <a:gd name="adj1" fmla="val 5400"/>
                    <a:gd name="adj2" fmla="val 0"/>
                  </a:avLst>
                </a:prstGeom>
                <a:noFill/>
                <a:ln w="9525">
                  <a:solidFill>
                    <a:srgbClr val="967E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Content Placeholder 2">
                  <a:extLst>
                    <a:ext uri="{FF2B5EF4-FFF2-40B4-BE49-F238E27FC236}">
                      <a16:creationId xmlns:a16="http://schemas.microsoft.com/office/drawing/2014/main" id="{ACEBEDBF-2310-D95D-DC23-53E5A1262D55}"/>
                    </a:ext>
                  </a:extLst>
                </p:cNvPr>
                <p:cNvSpPr txBox="1">
                  <a:spLocks/>
                </p:cNvSpPr>
                <p:nvPr/>
              </p:nvSpPr>
              <p:spPr>
                <a:xfrm>
                  <a:off x="887087" y="3053138"/>
                  <a:ext cx="920222"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is-IS" sz="1400" dirty="0"/>
                    <a:t>AÐEINS</a:t>
                  </a:r>
                </a:p>
              </p:txBody>
            </p:sp>
            <p:sp>
              <p:nvSpPr>
                <p:cNvPr id="100" name="Content Placeholder 2" descr="Upplýsingakassi sem sýnir hlutfall fyrirtækja sem hafa starfsfólk með í ráðum við að takast á við sálfélagslega áhættuþætti á vinnustað. Hlutfallið er 51%. ">
                  <a:extLst>
                    <a:ext uri="{FF2B5EF4-FFF2-40B4-BE49-F238E27FC236}">
                      <a16:creationId xmlns:a16="http://schemas.microsoft.com/office/drawing/2014/main" id="{3994B876-AAE8-E8B6-4731-D4BFD324526D}"/>
                    </a:ext>
                  </a:extLst>
                </p:cNvPr>
                <p:cNvSpPr txBox="1">
                  <a:spLocks/>
                </p:cNvSpPr>
                <p:nvPr/>
              </p:nvSpPr>
              <p:spPr>
                <a:xfrm>
                  <a:off x="2715624" y="2730080"/>
                  <a:ext cx="3011414" cy="95905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is-IS" sz="1600" b="0"/>
                    <a:t>fyrirtækja segjast hafa starfsfólk með í ráðum við að takast á við sálfélagslega áhættuþætti.</a:t>
                  </a:r>
                </a:p>
              </p:txBody>
            </p:sp>
            <p:sp>
              <p:nvSpPr>
                <p:cNvPr id="101" name="Rectangle: Top Corners Rounded 100">
                  <a:extLst>
                    <a:ext uri="{FF2B5EF4-FFF2-40B4-BE49-F238E27FC236}">
                      <a16:creationId xmlns:a16="http://schemas.microsoft.com/office/drawing/2014/main" id="{28EDE9BD-0690-4F32-3C23-35FAF40A3780}"/>
                    </a:ext>
                  </a:extLst>
                </p:cNvPr>
                <p:cNvSpPr/>
                <p:nvPr/>
              </p:nvSpPr>
              <p:spPr>
                <a:xfrm>
                  <a:off x="874654" y="2168532"/>
                  <a:ext cx="8846859" cy="348411"/>
                </a:xfrm>
                <a:prstGeom prst="round2SameRect">
                  <a:avLst>
                    <a:gd name="adj1" fmla="val 40351"/>
                    <a:gd name="adj2" fmla="val 0"/>
                  </a:avLst>
                </a:prstGeom>
                <a:solidFill>
                  <a:srgbClr val="967E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TextBox 101">
                  <a:extLst>
                    <a:ext uri="{FF2B5EF4-FFF2-40B4-BE49-F238E27FC236}">
                      <a16:creationId xmlns:a16="http://schemas.microsoft.com/office/drawing/2014/main" id="{14F6540A-FFD1-DC25-8F0A-F8B629B38F32}"/>
                    </a:ext>
                  </a:extLst>
                </p:cNvPr>
                <p:cNvSpPr txBox="1"/>
                <p:nvPr/>
              </p:nvSpPr>
              <p:spPr>
                <a:xfrm>
                  <a:off x="1500427" y="2199820"/>
                  <a:ext cx="4087205" cy="307777"/>
                </a:xfrm>
                <a:prstGeom prst="rect">
                  <a:avLst/>
                </a:prstGeom>
                <a:noFill/>
              </p:spPr>
              <p:txBody>
                <a:bodyPr wrap="square" rtlCol="0">
                  <a:spAutoFit/>
                </a:bodyPr>
                <a:lstStyle/>
                <a:p>
                  <a:r>
                    <a:rPr lang="is-IS" sz="1400" b="1">
                      <a:solidFill>
                        <a:schemeClr val="bg1"/>
                      </a:solidFill>
                    </a:rPr>
                    <a:t>ÞÁTTTAKA STARFSFÓLKS</a:t>
                  </a:r>
                </a:p>
              </p:txBody>
            </p:sp>
          </p:grpSp>
          <p:pic>
            <p:nvPicPr>
              <p:cNvPr id="97" name="Graphic 96">
                <a:extLst>
                  <a:ext uri="{FF2B5EF4-FFF2-40B4-BE49-F238E27FC236}">
                    <a16:creationId xmlns:a16="http://schemas.microsoft.com/office/drawing/2014/main" id="{0C493727-3E75-7FAB-9B5B-71EF55D9607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845211" y="4756673"/>
                <a:ext cx="458249" cy="476220"/>
              </a:xfrm>
              <a:prstGeom prst="rect">
                <a:avLst/>
              </a:prstGeom>
            </p:spPr>
          </p:pic>
        </p:grpSp>
        <p:pic>
          <p:nvPicPr>
            <p:cNvPr id="94" name="Picture 93">
              <a:extLst>
                <a:ext uri="{FF2B5EF4-FFF2-40B4-BE49-F238E27FC236}">
                  <a16:creationId xmlns:a16="http://schemas.microsoft.com/office/drawing/2014/main" id="{C1167B6E-7195-D6F7-DDBA-2F3ED4FBE4C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54990" y="5410738"/>
              <a:ext cx="1011429" cy="1011429"/>
            </a:xfrm>
            <a:prstGeom prst="rect">
              <a:avLst/>
            </a:prstGeom>
          </p:spPr>
        </p:pic>
      </p:grpSp>
      <p:pic>
        <p:nvPicPr>
          <p:cNvPr id="104" name="Picture 103">
            <a:extLst>
              <a:ext uri="{FF2B5EF4-FFF2-40B4-BE49-F238E27FC236}">
                <a16:creationId xmlns:a16="http://schemas.microsoft.com/office/drawing/2014/main" id="{8C13DF95-DF72-2414-8771-5094A22C232D}"/>
              </a:ex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16722" y="4475445"/>
            <a:ext cx="4499238" cy="2011854"/>
          </a:xfrm>
          <a:prstGeom prst="rect">
            <a:avLst/>
          </a:prstGeom>
        </p:spPr>
      </p:pic>
      <p:sp>
        <p:nvSpPr>
          <p:cNvPr id="105" name="Content Placeholder 2">
            <a:extLst>
              <a:ext uri="{FF2B5EF4-FFF2-40B4-BE49-F238E27FC236}">
                <a16:creationId xmlns:a16="http://schemas.microsoft.com/office/drawing/2014/main" id="{94E8A230-2C71-6901-AA45-D427AF0A206A}"/>
              </a:ext>
            </a:extLst>
          </p:cNvPr>
          <p:cNvSpPr txBox="1">
            <a:spLocks/>
          </p:cNvSpPr>
          <p:nvPr/>
        </p:nvSpPr>
        <p:spPr>
          <a:xfrm>
            <a:off x="6474663" y="5354098"/>
            <a:ext cx="2870939" cy="90654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is-IS" sz="1400" dirty="0"/>
              <a:t>Þátttaka starfsmanna er nauðsynleg til að greina áhættu og finna árangursríkar lausnir saman.</a:t>
            </a:r>
          </a:p>
        </p:txBody>
      </p:sp>
      <p:cxnSp>
        <p:nvCxnSpPr>
          <p:cNvPr id="106" name="Straight Connector 105">
            <a:extLst>
              <a:ext uri="{FF2B5EF4-FFF2-40B4-BE49-F238E27FC236}">
                <a16:creationId xmlns:a16="http://schemas.microsoft.com/office/drawing/2014/main" id="{9C028D6A-574C-CC41-4A14-71FB0B9713B0}"/>
              </a:ext>
              <a:ext uri="{C183D7F6-B498-43B3-948B-1728B52AA6E4}">
                <adec:decorative xmlns:adec="http://schemas.microsoft.com/office/drawing/2017/decorative" val="1"/>
              </a:ext>
            </a:extLst>
          </p:cNvPr>
          <p:cNvCxnSpPr>
            <a:cxnSpLocks/>
          </p:cNvCxnSpPr>
          <p:nvPr/>
        </p:nvCxnSpPr>
        <p:spPr>
          <a:xfrm>
            <a:off x="5990759" y="5322675"/>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1097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BA438-0F2E-9C64-4D00-CD1C2707EEF5}"/>
              </a:ext>
              <a:ext uri="{C183D7F6-B498-43B3-948B-1728B52AA6E4}">
                <adec:decorative xmlns:adec="http://schemas.microsoft.com/office/drawing/2017/decorative" val="1"/>
              </a:ext>
            </a:extLst>
          </p:cNvPr>
          <p:cNvSpPr>
            <a:spLocks noGrp="1"/>
          </p:cNvSpPr>
          <p:nvPr>
            <p:ph type="title"/>
          </p:nvPr>
        </p:nvSpPr>
        <p:spPr/>
        <p:txBody>
          <a:bodyPr/>
          <a:lstStyle/>
          <a:p>
            <a:r>
              <a:rPr lang="is-IS">
                <a:solidFill>
                  <a:srgbClr val="003399"/>
                </a:solidFill>
              </a:rPr>
              <a:t>Heildarmyndin: </a:t>
            </a:r>
            <a:r>
              <a:rPr lang="is-IS"/>
              <a:t>sjónarhorn fyrirtækja -2- </a:t>
            </a:r>
          </a:p>
        </p:txBody>
      </p:sp>
      <p:sp>
        <p:nvSpPr>
          <p:cNvPr id="13" name="TextBox 2">
            <a:extLst>
              <a:ext uri="{FF2B5EF4-FFF2-40B4-BE49-F238E27FC236}">
                <a16:creationId xmlns:a16="http://schemas.microsoft.com/office/drawing/2014/main" id="{BA3B64AA-D43C-97A4-0D72-0979C37CABFA}"/>
              </a:ext>
            </a:extLst>
          </p:cNvPr>
          <p:cNvSpPr txBox="1"/>
          <p:nvPr/>
        </p:nvSpPr>
        <p:spPr>
          <a:xfrm>
            <a:off x="1" y="1293442"/>
            <a:ext cx="9385300"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s-IS" sz="1800" b="1">
                <a:latin typeface="+mn-lt"/>
              </a:rPr>
              <a:t>Sálfélagslegir áhættuþættir í fyrirtækjum:</a:t>
            </a:r>
          </a:p>
        </p:txBody>
      </p:sp>
      <p:graphicFrame>
        <p:nvGraphicFramePr>
          <p:cNvPr id="12" name="Chart 11" descr="Chart showing a comparison of the psychosocial risks present in organisations in 2019 and 2024:&#10;&#10;Having to deal with difficult customers, patients, pupils, etc. 2019: 59%. 2024: 56%&#10;Time pressure. 2019: 45% 2024: 43%&#10;Poor communication or cooperation within the organisation. 2019: 18% 2024: 19%&#10;Long or irregular working hours.  2019: 21% 2024: 18%&#10;Fear of job loss.  2019: 11% 2024: 10%&#10;&#10;&#10;&#10;">
            <a:extLst>
              <a:ext uri="{FF2B5EF4-FFF2-40B4-BE49-F238E27FC236}">
                <a16:creationId xmlns:a16="http://schemas.microsoft.com/office/drawing/2014/main" id="{25A46D38-6881-B00D-95B5-8E342FDBB6C1}"/>
              </a:ext>
            </a:extLst>
          </p:cNvPr>
          <p:cNvGraphicFramePr/>
          <p:nvPr>
            <p:extLst>
              <p:ext uri="{D42A27DB-BD31-4B8C-83A1-F6EECF244321}">
                <p14:modId xmlns:p14="http://schemas.microsoft.com/office/powerpoint/2010/main" val="2712490810"/>
              </p:ext>
            </p:extLst>
          </p:nvPr>
        </p:nvGraphicFramePr>
        <p:xfrm>
          <a:off x="1623535" y="1565222"/>
          <a:ext cx="7584260" cy="417859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2ECF66E0-FB21-2548-B71C-FFBFC3E2A706}"/>
              </a:ext>
            </a:extLst>
          </p:cNvPr>
          <p:cNvSpPr txBox="1"/>
          <p:nvPr/>
        </p:nvSpPr>
        <p:spPr>
          <a:xfrm>
            <a:off x="3954995" y="5854350"/>
            <a:ext cx="6093994" cy="276999"/>
          </a:xfrm>
          <a:prstGeom prst="rect">
            <a:avLst/>
          </a:prstGeom>
          <a:noFill/>
        </p:spPr>
        <p:txBody>
          <a:bodyPr wrap="square">
            <a:spAutoFit/>
          </a:bodyPr>
          <a:lstStyle/>
          <a:p>
            <a:r>
              <a:rPr lang="is-IS" sz="1200" i="1">
                <a:effectLst/>
              </a:rPr>
              <a:t>Heimild: </a:t>
            </a:r>
            <a:r>
              <a:rPr lang="is-IS" sz="1200">
                <a:effectLst/>
              </a:rPr>
              <a:t>ESENER 2024 - úrtak: starfsstöðvar í ESB-27</a:t>
            </a:r>
          </a:p>
        </p:txBody>
      </p:sp>
      <p:pic>
        <p:nvPicPr>
          <p:cNvPr id="8" name="Graphic 7">
            <a:extLst>
              <a:ext uri="{FF2B5EF4-FFF2-40B4-BE49-F238E27FC236}">
                <a16:creationId xmlns:a16="http://schemas.microsoft.com/office/drawing/2014/main" id="{F89978D5-6BB2-6486-CD4B-DAA555F4746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14750" y="5767698"/>
            <a:ext cx="240245" cy="283925"/>
          </a:xfrm>
          <a:prstGeom prst="rect">
            <a:avLst/>
          </a:prstGeom>
        </p:spPr>
      </p:pic>
    </p:spTree>
    <p:extLst>
      <p:ext uri="{BB962C8B-B14F-4D97-AF65-F5344CB8AC3E}">
        <p14:creationId xmlns:p14="http://schemas.microsoft.com/office/powerpoint/2010/main" val="452811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DA10D-02FB-5290-F3A4-BE123CA9B049}"/>
              </a:ext>
            </a:extLst>
          </p:cNvPr>
          <p:cNvSpPr>
            <a:spLocks noGrp="1"/>
          </p:cNvSpPr>
          <p:nvPr>
            <p:ph type="title"/>
          </p:nvPr>
        </p:nvSpPr>
        <p:spPr/>
        <p:txBody>
          <a:bodyPr/>
          <a:lstStyle/>
          <a:p>
            <a:r>
              <a:rPr lang="is-IS"/>
              <a:t>Markmið og tilgangur herferðarinnar</a:t>
            </a:r>
          </a:p>
        </p:txBody>
      </p:sp>
      <p:sp>
        <p:nvSpPr>
          <p:cNvPr id="4" name="TextBox 2">
            <a:extLst>
              <a:ext uri="{FF2B5EF4-FFF2-40B4-BE49-F238E27FC236}">
                <a16:creationId xmlns:a16="http://schemas.microsoft.com/office/drawing/2014/main" id="{16810895-3B97-1A8C-EBA3-1D1C6355CC2D}"/>
              </a:ext>
            </a:extLst>
          </p:cNvPr>
          <p:cNvSpPr txBox="1"/>
          <p:nvPr/>
        </p:nvSpPr>
        <p:spPr>
          <a:xfrm>
            <a:off x="1" y="1293442"/>
            <a:ext cx="9385300"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s-IS" sz="1800" b="1">
                <a:latin typeface="+mn-lt"/>
              </a:rPr>
              <a:t>Til að auka vitund um: </a:t>
            </a:r>
          </a:p>
        </p:txBody>
      </p:sp>
      <p:sp>
        <p:nvSpPr>
          <p:cNvPr id="7" name="Content Placeholder 2">
            <a:extLst>
              <a:ext uri="{FF2B5EF4-FFF2-40B4-BE49-F238E27FC236}">
                <a16:creationId xmlns:a16="http://schemas.microsoft.com/office/drawing/2014/main" id="{1372602C-481B-8EC5-5FE3-0280CA503DA0}"/>
              </a:ext>
            </a:extLst>
          </p:cNvPr>
          <p:cNvSpPr txBox="1">
            <a:spLocks/>
          </p:cNvSpPr>
          <p:nvPr/>
        </p:nvSpPr>
        <p:spPr>
          <a:xfrm>
            <a:off x="600000" y="1957245"/>
            <a:ext cx="9052001" cy="94140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is-IS" sz="1800" dirty="0"/>
              <a:t>jákvæð áhrif góðs vinnuumhverfis á geðheilsu og vellíðan</a:t>
            </a:r>
          </a:p>
          <a:p>
            <a:pPr marL="233363" indent="-233363">
              <a:spcBef>
                <a:spcPts val="600"/>
              </a:spcBef>
              <a:spcAft>
                <a:spcPts val="600"/>
              </a:spcAft>
            </a:pPr>
            <a:r>
              <a:rPr lang="is-IS" sz="1800" b="0" dirty="0"/>
              <a:t>mikilvægi þess að</a:t>
            </a:r>
            <a:r>
              <a:rPr lang="is-IS" sz="1800" dirty="0"/>
              <a:t> meta</a:t>
            </a:r>
            <a:r>
              <a:rPr lang="is-IS" sz="1800" b="0" dirty="0"/>
              <a:t>, </a:t>
            </a:r>
            <a:r>
              <a:rPr lang="is-IS" sz="1800" dirty="0"/>
              <a:t>fyrirbyggja og stjórna sálfélagslegum áhættuþáttum</a:t>
            </a:r>
            <a:r>
              <a:rPr lang="is-IS" sz="1800" b="0" dirty="0"/>
              <a:t> </a:t>
            </a:r>
            <a:r>
              <a:rPr lang="is-IS" sz="1800" dirty="0"/>
              <a:t> </a:t>
            </a:r>
          </a:p>
          <a:p>
            <a:pPr marL="0" indent="0">
              <a:spcBef>
                <a:spcPts val="600"/>
              </a:spcBef>
              <a:spcAft>
                <a:spcPts val="600"/>
              </a:spcAft>
              <a:buNone/>
            </a:pPr>
            <a:endParaRPr lang="en-GB" sz="1800" b="0" dirty="0"/>
          </a:p>
        </p:txBody>
      </p:sp>
      <p:sp>
        <p:nvSpPr>
          <p:cNvPr id="5" name="TextBox 2">
            <a:extLst>
              <a:ext uri="{FF2B5EF4-FFF2-40B4-BE49-F238E27FC236}">
                <a16:creationId xmlns:a16="http://schemas.microsoft.com/office/drawing/2014/main" id="{14A5E75E-DFA9-8862-DC12-065B059B0E9F}"/>
              </a:ext>
            </a:extLst>
          </p:cNvPr>
          <p:cNvSpPr txBox="1"/>
          <p:nvPr/>
        </p:nvSpPr>
        <p:spPr>
          <a:xfrm>
            <a:off x="1" y="2990901"/>
            <a:ext cx="713983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s-IS" sz="1800" b="1">
                <a:latin typeface="+mn-lt"/>
              </a:rPr>
              <a:t>Til að hvetja til:</a:t>
            </a:r>
          </a:p>
        </p:txBody>
      </p:sp>
      <p:sp>
        <p:nvSpPr>
          <p:cNvPr id="6" name="Content Placeholder 2">
            <a:extLst>
              <a:ext uri="{FF2B5EF4-FFF2-40B4-BE49-F238E27FC236}">
                <a16:creationId xmlns:a16="http://schemas.microsoft.com/office/drawing/2014/main" id="{C5F18C02-0207-3E05-D877-F290FBE54F2D}"/>
              </a:ext>
            </a:extLst>
          </p:cNvPr>
          <p:cNvSpPr txBox="1">
            <a:spLocks/>
          </p:cNvSpPr>
          <p:nvPr/>
        </p:nvSpPr>
        <p:spPr>
          <a:xfrm>
            <a:off x="599997" y="3715725"/>
            <a:ext cx="7139834" cy="225977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is-IS" sz="1800" dirty="0"/>
              <a:t>tengslamyndunar milli hagsmunaaðila</a:t>
            </a:r>
          </a:p>
          <a:p>
            <a:pPr marL="233363" indent="-233363">
              <a:spcBef>
                <a:spcPts val="600"/>
              </a:spcBef>
              <a:spcAft>
                <a:spcPts val="600"/>
              </a:spcAft>
            </a:pPr>
            <a:r>
              <a:rPr lang="is-IS" sz="1800" b="0" dirty="0"/>
              <a:t>samstarfs </a:t>
            </a:r>
            <a:r>
              <a:rPr lang="is-IS" sz="1800" dirty="0"/>
              <a:t>við alla samstarfsaðila á vinnustaðnum</a:t>
            </a:r>
          </a:p>
          <a:p>
            <a:pPr marL="233363" indent="-233363">
              <a:spcBef>
                <a:spcPts val="600"/>
              </a:spcBef>
              <a:spcAft>
                <a:spcPts val="600"/>
              </a:spcAft>
            </a:pPr>
            <a:r>
              <a:rPr lang="is-IS" sz="1800" b="0" dirty="0"/>
              <a:t>eflingar á </a:t>
            </a:r>
            <a:r>
              <a:rPr lang="is-IS" sz="1800" dirty="0"/>
              <a:t>stuðningsríku</a:t>
            </a:r>
            <a:r>
              <a:rPr lang="is-IS" sz="1800" b="0" dirty="0"/>
              <a:t>,</a:t>
            </a:r>
            <a:r>
              <a:rPr lang="is-IS" sz="1800" dirty="0"/>
              <a:t> opnu</a:t>
            </a:r>
            <a:r>
              <a:rPr lang="is-IS" sz="1800" b="0" dirty="0"/>
              <a:t> og </a:t>
            </a:r>
            <a:r>
              <a:rPr lang="is-IS" sz="1800" dirty="0"/>
              <a:t>andlega heilbrigðu vinnuumhverfi</a:t>
            </a:r>
          </a:p>
          <a:p>
            <a:pPr marL="233363" indent="-233363">
              <a:spcBef>
                <a:spcPts val="600"/>
              </a:spcBef>
              <a:spcAft>
                <a:spcPts val="600"/>
              </a:spcAft>
            </a:pPr>
            <a:r>
              <a:rPr lang="is-IS" sz="1800" b="1" dirty="0"/>
              <a:t>samþættingar sálfélagslegrar áhættu við víðtækara vinnuverndarferli</a:t>
            </a:r>
            <a:r>
              <a:rPr lang="is-IS" sz="1800" b="0" dirty="0"/>
              <a:t> til að tryggja heildstæða nálgun. </a:t>
            </a:r>
          </a:p>
          <a:p>
            <a:pPr>
              <a:spcBef>
                <a:spcPts val="600"/>
              </a:spcBef>
              <a:spcAft>
                <a:spcPts val="600"/>
              </a:spcAft>
            </a:pPr>
            <a:endParaRPr lang="en-GB" sz="1800" dirty="0"/>
          </a:p>
          <a:p>
            <a:pPr marL="0" indent="0">
              <a:spcBef>
                <a:spcPts val="600"/>
              </a:spcBef>
              <a:spcAft>
                <a:spcPts val="600"/>
              </a:spcAft>
              <a:buNone/>
            </a:pPr>
            <a:endParaRPr lang="en-GB" sz="1800" dirty="0"/>
          </a:p>
          <a:p>
            <a:pPr marL="0" indent="0">
              <a:spcBef>
                <a:spcPts val="600"/>
              </a:spcBef>
              <a:spcAft>
                <a:spcPts val="600"/>
              </a:spcAft>
              <a:buNone/>
            </a:pPr>
            <a:endParaRPr lang="en-GB" sz="1800" dirty="0"/>
          </a:p>
          <a:p>
            <a:pPr marL="0" indent="0">
              <a:spcBef>
                <a:spcPts val="600"/>
              </a:spcBef>
              <a:spcAft>
                <a:spcPts val="600"/>
              </a:spcAft>
              <a:buNone/>
            </a:pPr>
            <a:endParaRPr lang="en-GB" sz="1800" b="0" dirty="0"/>
          </a:p>
        </p:txBody>
      </p:sp>
      <p:pic>
        <p:nvPicPr>
          <p:cNvPr id="9" name="Picture 8" descr="Ljósmynd í laginu eins og ský sem sýnir hóp karlmannlegra verkamanna í kringum töflu með tölum. Á myndinni, vinstra megin, er græn fígúra. Myndin sýnir þær aðgerðir innan vinnustaðarins sem nauðsynlegar eru til að styðja við góða geðheilsu á vinnustað.  ">
            <a:extLst>
              <a:ext uri="{FF2B5EF4-FFF2-40B4-BE49-F238E27FC236}">
                <a16:creationId xmlns:a16="http://schemas.microsoft.com/office/drawing/2014/main" id="{F096355A-2958-5289-6E4A-A17E8FA573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4793" y="4670307"/>
            <a:ext cx="4017612" cy="2091109"/>
          </a:xfrm>
          <a:prstGeom prst="rect">
            <a:avLst/>
          </a:prstGeom>
        </p:spPr>
      </p:pic>
    </p:spTree>
    <p:extLst>
      <p:ext uri="{BB962C8B-B14F-4D97-AF65-F5344CB8AC3E}">
        <p14:creationId xmlns:p14="http://schemas.microsoft.com/office/powerpoint/2010/main" val="3087233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AD3B3-6F43-47EA-C5AC-2A9DC72728EB}"/>
              </a:ext>
            </a:extLst>
          </p:cNvPr>
          <p:cNvSpPr>
            <a:spLocks noGrp="1"/>
          </p:cNvSpPr>
          <p:nvPr>
            <p:ph type="title"/>
          </p:nvPr>
        </p:nvSpPr>
        <p:spPr/>
        <p:txBody>
          <a:bodyPr/>
          <a:lstStyle/>
          <a:p>
            <a:r>
              <a:rPr lang="is-IS"/>
              <a:t>Fyrir hverja er herferðin? Hver ætti að taka þátt?</a:t>
            </a:r>
          </a:p>
        </p:txBody>
      </p:sp>
      <p:sp>
        <p:nvSpPr>
          <p:cNvPr id="5" name="Speech Bubble: Rectangle 4">
            <a:extLst>
              <a:ext uri="{FF2B5EF4-FFF2-40B4-BE49-F238E27FC236}">
                <a16:creationId xmlns:a16="http://schemas.microsoft.com/office/drawing/2014/main" id="{A6E16FD6-934F-2E06-A455-D69B1BC34AB6}"/>
              </a:ext>
            </a:extLst>
          </p:cNvPr>
          <p:cNvSpPr/>
          <p:nvPr/>
        </p:nvSpPr>
        <p:spPr>
          <a:xfrm>
            <a:off x="703232" y="1531088"/>
            <a:ext cx="6364049" cy="578138"/>
          </a:xfrm>
          <a:prstGeom prst="wedgeRectCallout">
            <a:avLst>
              <a:gd name="adj1" fmla="val 52413"/>
              <a:gd name="adj2" fmla="val 23359"/>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a:buNone/>
            </a:pPr>
            <a:r>
              <a:rPr lang="is-IS" sz="1800" b="1">
                <a:solidFill>
                  <a:srgbClr val="003399"/>
                </a:solidFill>
              </a:rPr>
              <a:t>Góð geðheilsa er á ábyrgð okkar allra. </a:t>
            </a:r>
          </a:p>
        </p:txBody>
      </p:sp>
      <p:sp>
        <p:nvSpPr>
          <p:cNvPr id="4" name="TextBox 3">
            <a:extLst>
              <a:ext uri="{FF2B5EF4-FFF2-40B4-BE49-F238E27FC236}">
                <a16:creationId xmlns:a16="http://schemas.microsoft.com/office/drawing/2014/main" id="{BD5E20E1-F7B3-E4E9-82E6-ECD4246321AF}"/>
              </a:ext>
            </a:extLst>
          </p:cNvPr>
          <p:cNvSpPr txBox="1"/>
          <p:nvPr/>
        </p:nvSpPr>
        <p:spPr>
          <a:xfrm>
            <a:off x="950657" y="2376880"/>
            <a:ext cx="5259149" cy="3449762"/>
          </a:xfrm>
          <a:prstGeom prst="rect">
            <a:avLst/>
          </a:prstGeom>
          <a:noFill/>
        </p:spPr>
        <p:txBody>
          <a:bodyPr wrap="square" rtlCol="0">
            <a:noAutofit/>
          </a:bodyPr>
          <a:lstStyle/>
          <a:p>
            <a:pPr marL="233363" indent="-233363">
              <a:buFont typeface="Wingdings" panose="05000000000000000000" pitchFamily="2" charset="2"/>
              <a:buChar char="§"/>
            </a:pPr>
            <a:r>
              <a:rPr lang="is-IS" sz="1800" dirty="0">
                <a:solidFill>
                  <a:schemeClr val="tx2"/>
                </a:solidFill>
              </a:rPr>
              <a:t>vinnuveitendur í fyrirtækjum af öllum stærðum </a:t>
            </a:r>
          </a:p>
          <a:p>
            <a:pPr marL="233363" indent="-233363">
              <a:buFont typeface="Wingdings" panose="05000000000000000000" pitchFamily="2" charset="2"/>
              <a:buChar char="§"/>
            </a:pPr>
            <a:r>
              <a:rPr lang="is-IS" sz="1800" dirty="0">
                <a:solidFill>
                  <a:schemeClr val="tx2"/>
                </a:solidFill>
              </a:rPr>
              <a:t>starfsfólk </a:t>
            </a:r>
          </a:p>
          <a:p>
            <a:pPr marL="233363" indent="-233363">
              <a:buFont typeface="Wingdings" panose="05000000000000000000" pitchFamily="2" charset="2"/>
              <a:buChar char="§"/>
            </a:pPr>
            <a:r>
              <a:rPr lang="is-IS" sz="1800" dirty="0">
                <a:solidFill>
                  <a:schemeClr val="tx2"/>
                </a:solidFill>
              </a:rPr>
              <a:t>aðilar vinnumarkaðarins</a:t>
            </a:r>
          </a:p>
          <a:p>
            <a:pPr marL="233363" indent="-233363">
              <a:buFont typeface="Wingdings" panose="05000000000000000000" pitchFamily="2" charset="2"/>
              <a:buChar char="§"/>
            </a:pPr>
            <a:r>
              <a:rPr lang="is-IS" sz="1800" dirty="0">
                <a:solidFill>
                  <a:schemeClr val="tx2"/>
                </a:solidFill>
              </a:rPr>
              <a:t>vinnueftirlit </a:t>
            </a:r>
          </a:p>
          <a:p>
            <a:pPr marL="233363" indent="-233363">
              <a:buFont typeface="Wingdings" panose="05000000000000000000" pitchFamily="2" charset="2"/>
              <a:buChar char="§"/>
            </a:pPr>
            <a:r>
              <a:rPr lang="is-IS" sz="1800" dirty="0">
                <a:solidFill>
                  <a:schemeClr val="tx2"/>
                </a:solidFill>
              </a:rPr>
              <a:t>fagfólk í vinnuvernd </a:t>
            </a:r>
          </a:p>
          <a:p>
            <a:pPr marL="233363" indent="-233363">
              <a:buFont typeface="Wingdings" panose="05000000000000000000" pitchFamily="2" charset="2"/>
              <a:buChar char="§"/>
            </a:pPr>
            <a:r>
              <a:rPr lang="is-IS" sz="1800" dirty="0">
                <a:solidFill>
                  <a:schemeClr val="tx2"/>
                </a:solidFill>
              </a:rPr>
              <a:t>samtök á sviði geðheilsu</a:t>
            </a:r>
          </a:p>
          <a:p>
            <a:pPr marL="233363" indent="-233363">
              <a:buFont typeface="Wingdings" panose="05000000000000000000" pitchFamily="2" charset="2"/>
              <a:buChar char="§"/>
            </a:pPr>
            <a:r>
              <a:rPr lang="is-IS" sz="1800" dirty="0">
                <a:solidFill>
                  <a:schemeClr val="tx2"/>
                </a:solidFill>
              </a:rPr>
              <a:t>kvenna- og ungmennasamtök </a:t>
            </a:r>
          </a:p>
          <a:p>
            <a:pPr marL="233363" indent="-233363">
              <a:buFont typeface="Wingdings" panose="05000000000000000000" pitchFamily="2" charset="2"/>
              <a:buChar char="§"/>
            </a:pPr>
            <a:r>
              <a:rPr lang="is-IS" sz="1800" dirty="0">
                <a:solidFill>
                  <a:schemeClr val="tx2"/>
                </a:solidFill>
              </a:rPr>
              <a:t>LGBTQ+ samtök </a:t>
            </a:r>
          </a:p>
          <a:p>
            <a:pPr marL="233363" indent="-233363">
              <a:buFont typeface="Wingdings" panose="05000000000000000000" pitchFamily="2" charset="2"/>
              <a:buChar char="§"/>
            </a:pPr>
            <a:r>
              <a:rPr lang="is-IS" sz="1800" dirty="0">
                <a:solidFill>
                  <a:schemeClr val="tx2"/>
                </a:solidFill>
              </a:rPr>
              <a:t>stjórnvöld</a:t>
            </a:r>
          </a:p>
          <a:p>
            <a:pPr marL="233363" indent="-233363">
              <a:buFont typeface="Wingdings" panose="05000000000000000000" pitchFamily="2" charset="2"/>
              <a:buChar char="§"/>
            </a:pPr>
            <a:r>
              <a:rPr lang="is-IS" sz="1800" dirty="0">
                <a:solidFill>
                  <a:schemeClr val="tx2"/>
                </a:solidFill>
              </a:rPr>
              <a:t>vísindamenn og kennarar </a:t>
            </a:r>
          </a:p>
          <a:p>
            <a:pPr marL="233363" indent="-233363">
              <a:buFont typeface="Wingdings" panose="05000000000000000000" pitchFamily="2" charset="2"/>
              <a:buChar char="§"/>
            </a:pPr>
            <a:r>
              <a:rPr lang="is-IS" sz="1800" dirty="0">
                <a:solidFill>
                  <a:schemeClr val="tx2"/>
                </a:solidFill>
              </a:rPr>
              <a:t>fjölmiðlafólk </a:t>
            </a:r>
          </a:p>
          <a:p>
            <a:endParaRPr lang="en-GB" sz="1800" dirty="0"/>
          </a:p>
        </p:txBody>
      </p:sp>
      <p:pic>
        <p:nvPicPr>
          <p:cNvPr id="8" name="Picture 7" descr="Vektormynd af fjórum grænum fígúrum sem eru tengdar með línum sem tákna sameiginlega ábyrgð. Ein heldur á kaffibolla, önnur á upphrópunarmerki, sú þriðja á stækkunargleri og sú fjórða á gjallarhorni. ">
            <a:extLst>
              <a:ext uri="{FF2B5EF4-FFF2-40B4-BE49-F238E27FC236}">
                <a16:creationId xmlns:a16="http://schemas.microsoft.com/office/drawing/2014/main" id="{7BCBDC9E-D9FB-E804-EA92-C64D22B5D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655733"/>
            <a:ext cx="4291956" cy="5096698"/>
          </a:xfrm>
          <a:prstGeom prst="rect">
            <a:avLst/>
          </a:prstGeom>
        </p:spPr>
      </p:pic>
    </p:spTree>
    <p:extLst>
      <p:ext uri="{BB962C8B-B14F-4D97-AF65-F5344CB8AC3E}">
        <p14:creationId xmlns:p14="http://schemas.microsoft.com/office/powerpoint/2010/main" val="719662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93A63D-6B7A-BB59-9430-82D27ABFBEE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69" y="4366604"/>
            <a:ext cx="4748052" cy="2374026"/>
          </a:xfrm>
          <a:prstGeom prst="rect">
            <a:avLst/>
          </a:prstGeom>
        </p:spPr>
      </p:pic>
      <p:sp>
        <p:nvSpPr>
          <p:cNvPr id="2" name="Title 1">
            <a:extLst>
              <a:ext uri="{FF2B5EF4-FFF2-40B4-BE49-F238E27FC236}">
                <a16:creationId xmlns:a16="http://schemas.microsoft.com/office/drawing/2014/main" id="{FBD2DF9D-B8AE-937F-84F1-0B2BCD885A74}"/>
              </a:ext>
            </a:extLst>
          </p:cNvPr>
          <p:cNvSpPr>
            <a:spLocks noGrp="1"/>
          </p:cNvSpPr>
          <p:nvPr>
            <p:ph type="title"/>
          </p:nvPr>
        </p:nvSpPr>
        <p:spPr/>
        <p:txBody>
          <a:bodyPr/>
          <a:lstStyle/>
          <a:p>
            <a:r>
              <a:rPr lang="is-IS" dirty="0"/>
              <a:t>Leiðarvísir að aðgerðum: fimm megináherslur herferðarinnar</a:t>
            </a:r>
          </a:p>
        </p:txBody>
      </p:sp>
      <p:graphicFrame>
        <p:nvGraphicFramePr>
          <p:cNvPr id="5" name="Content Placeholder 3" descr="Tímalína sem sýnir upphafsdagsetningar hvers af fimm áherslusviðum herferðarinnar.">
            <a:extLst>
              <a:ext uri="{FF2B5EF4-FFF2-40B4-BE49-F238E27FC236}">
                <a16:creationId xmlns:a16="http://schemas.microsoft.com/office/drawing/2014/main" id="{727470C4-A17D-8388-6E2A-4EDBCFCEE12C}"/>
              </a:ext>
            </a:extLst>
          </p:cNvPr>
          <p:cNvGraphicFramePr>
            <a:graphicFrameLocks noGrp="1"/>
          </p:cNvGraphicFramePr>
          <p:nvPr>
            <p:extLst>
              <p:ext uri="{D42A27DB-BD31-4B8C-83A1-F6EECF244321}">
                <p14:modId xmlns:p14="http://schemas.microsoft.com/office/powerpoint/2010/main" val="378675504"/>
              </p:ext>
            </p:extLst>
          </p:nvPr>
        </p:nvGraphicFramePr>
        <p:xfrm>
          <a:off x="1497877" y="1571391"/>
          <a:ext cx="9581249" cy="32154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Picture 7">
            <a:extLst>
              <a:ext uri="{FF2B5EF4-FFF2-40B4-BE49-F238E27FC236}">
                <a16:creationId xmlns:a16="http://schemas.microsoft.com/office/drawing/2014/main" id="{0B45660B-49A7-C8B9-252D-6A3DF1F42946}"/>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170" y="4247146"/>
            <a:ext cx="3264012" cy="2477863"/>
          </a:xfrm>
          <a:prstGeom prst="rect">
            <a:avLst/>
          </a:prstGeom>
        </p:spPr>
      </p:pic>
    </p:spTree>
    <p:extLst>
      <p:ext uri="{BB962C8B-B14F-4D97-AF65-F5344CB8AC3E}">
        <p14:creationId xmlns:p14="http://schemas.microsoft.com/office/powerpoint/2010/main" val="3728372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56FBB-E172-1DED-B87B-2204CE556F86}"/>
              </a:ext>
            </a:extLst>
          </p:cNvPr>
          <p:cNvSpPr>
            <a:spLocks noGrp="1"/>
          </p:cNvSpPr>
          <p:nvPr>
            <p:ph type="title"/>
          </p:nvPr>
        </p:nvSpPr>
        <p:spPr/>
        <p:txBody>
          <a:bodyPr/>
          <a:lstStyle/>
          <a:p>
            <a:r>
              <a:rPr lang="is-IS" dirty="0"/>
              <a:t>Megináhersla 1: Sálfélagslegt áhættumat og áhættustjórnun -1- </a:t>
            </a:r>
          </a:p>
        </p:txBody>
      </p:sp>
      <p:sp>
        <p:nvSpPr>
          <p:cNvPr id="5" name="TextBox 2">
            <a:extLst>
              <a:ext uri="{FF2B5EF4-FFF2-40B4-BE49-F238E27FC236}">
                <a16:creationId xmlns:a16="http://schemas.microsoft.com/office/drawing/2014/main" id="{78220600-1A6C-86C9-A599-10A49BB4CE4E}"/>
              </a:ext>
            </a:extLst>
          </p:cNvPr>
          <p:cNvSpPr txBox="1"/>
          <p:nvPr/>
        </p:nvSpPr>
        <p:spPr>
          <a:xfrm>
            <a:off x="0" y="1293442"/>
            <a:ext cx="10792047"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s-IS" sz="1800" b="1">
                <a:latin typeface="+mn-lt"/>
              </a:rPr>
              <a:t>Núverandi staða</a:t>
            </a:r>
          </a:p>
        </p:txBody>
      </p:sp>
      <p:sp>
        <p:nvSpPr>
          <p:cNvPr id="4" name="Content Placeholder 2">
            <a:extLst>
              <a:ext uri="{FF2B5EF4-FFF2-40B4-BE49-F238E27FC236}">
                <a16:creationId xmlns:a16="http://schemas.microsoft.com/office/drawing/2014/main" id="{5EE5061C-8F42-6456-36E1-0EEAD890D909}"/>
              </a:ext>
            </a:extLst>
          </p:cNvPr>
          <p:cNvSpPr txBox="1">
            <a:spLocks/>
          </p:cNvSpPr>
          <p:nvPr/>
        </p:nvSpPr>
        <p:spPr>
          <a:xfrm>
            <a:off x="600001" y="2025178"/>
            <a:ext cx="10299031" cy="2807643"/>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is-IS" b="0" dirty="0"/>
              <a:t>Vinnuveitendum ber </a:t>
            </a:r>
            <a:r>
              <a:rPr lang="is-IS" dirty="0"/>
              <a:t>lagaleg skylda til að vernda heilsu starfsmanna,</a:t>
            </a:r>
            <a:r>
              <a:rPr lang="is-IS" b="0" dirty="0"/>
              <a:t> þar með talið </a:t>
            </a:r>
            <a:r>
              <a:rPr lang="is-IS" dirty="0"/>
              <a:t>geðheilsu</a:t>
            </a:r>
            <a:r>
              <a:rPr lang="is-IS" b="0" dirty="0"/>
              <a:t>.</a:t>
            </a:r>
          </a:p>
          <a:p>
            <a:pPr marL="233363" indent="-233363">
              <a:spcAft>
                <a:spcPts val="600"/>
              </a:spcAft>
            </a:pPr>
            <a:r>
              <a:rPr lang="is-IS" b="0" dirty="0"/>
              <a:t>Aðeins </a:t>
            </a:r>
            <a:r>
              <a:rPr lang="is-IS" dirty="0"/>
              <a:t>39% fyrirtækja </a:t>
            </a:r>
            <a:r>
              <a:rPr lang="is-IS" b="0" dirty="0"/>
              <a:t>segjast hafa aðgerðaáætlun </a:t>
            </a:r>
            <a:r>
              <a:rPr lang="is-IS" dirty="0"/>
              <a:t>til að bregðast við vinnutengdri streitu.</a:t>
            </a:r>
          </a:p>
          <a:p>
            <a:pPr marL="233363" indent="-233363">
              <a:spcAft>
                <a:spcPts val="600"/>
              </a:spcAft>
            </a:pPr>
            <a:r>
              <a:rPr lang="is-IS" b="0" dirty="0"/>
              <a:t>Fyrirtæki geta greint sálfélagslega áhættu, en oft </a:t>
            </a:r>
            <a:r>
              <a:rPr lang="is-IS" dirty="0"/>
              <a:t>skortir </a:t>
            </a:r>
            <a:r>
              <a:rPr lang="is-IS" b="0" dirty="0"/>
              <a:t>kerfisbundnar, formlegar </a:t>
            </a:r>
            <a:r>
              <a:rPr lang="is-IS" dirty="0"/>
              <a:t>aðgerðir til að takast á við hana á áhrifaríkan hátt</a:t>
            </a:r>
            <a:r>
              <a:rPr lang="is-IS" b="0" dirty="0"/>
              <a:t>. </a:t>
            </a:r>
          </a:p>
          <a:p>
            <a:pPr marL="233363" indent="-233363">
              <a:spcAft>
                <a:spcPts val="600"/>
              </a:spcAft>
            </a:pPr>
            <a:r>
              <a:rPr lang="is-IS" b="0" dirty="0"/>
              <a:t>Rannsóknir sýna að vitund og innleiðing </a:t>
            </a:r>
            <a:r>
              <a:rPr lang="is-IS" dirty="0"/>
              <a:t>forvarnaraðgerða </a:t>
            </a:r>
            <a:r>
              <a:rPr lang="is-IS" dirty="0">
                <a:solidFill>
                  <a:schemeClr val="accent1"/>
                </a:solidFill>
              </a:rPr>
              <a:t>er mismunandi eftir </a:t>
            </a:r>
            <a:r>
              <a:rPr lang="is-IS" dirty="0"/>
              <a:t>atvinnugreinum og löndum</a:t>
            </a:r>
            <a:r>
              <a:rPr lang="is-IS" b="0" dirty="0"/>
              <a:t>.</a:t>
            </a:r>
          </a:p>
        </p:txBody>
      </p:sp>
      <p:pic>
        <p:nvPicPr>
          <p:cNvPr id="6" name="Picture 5">
            <a:extLst>
              <a:ext uri="{FF2B5EF4-FFF2-40B4-BE49-F238E27FC236}">
                <a16:creationId xmlns:a16="http://schemas.microsoft.com/office/drawing/2014/main" id="{7149023F-12B0-28FE-8FD2-43688F396FD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94352"/>
            <a:ext cx="3938016" cy="2151888"/>
          </a:xfrm>
          <a:prstGeom prst="rect">
            <a:avLst/>
          </a:prstGeom>
        </p:spPr>
      </p:pic>
    </p:spTree>
    <p:extLst>
      <p:ext uri="{BB962C8B-B14F-4D97-AF65-F5344CB8AC3E}">
        <p14:creationId xmlns:p14="http://schemas.microsoft.com/office/powerpoint/2010/main" val="525878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91D47-550C-C10E-4A4E-6869EC31C7A1}"/>
              </a:ext>
              <a:ext uri="{C183D7F6-B498-43B3-948B-1728B52AA6E4}">
                <adec:decorative xmlns:adec="http://schemas.microsoft.com/office/drawing/2017/decorative" val="1"/>
              </a:ext>
            </a:extLst>
          </p:cNvPr>
          <p:cNvSpPr>
            <a:spLocks noGrp="1"/>
          </p:cNvSpPr>
          <p:nvPr>
            <p:ph type="title"/>
          </p:nvPr>
        </p:nvSpPr>
        <p:spPr/>
        <p:txBody>
          <a:bodyPr/>
          <a:lstStyle/>
          <a:p>
            <a:r>
              <a:rPr lang="is-IS" dirty="0"/>
              <a:t>Megináhersla 1: Sálfélagslegt áhættumat og áhættustjórnun -2- </a:t>
            </a:r>
          </a:p>
        </p:txBody>
      </p:sp>
      <p:sp>
        <p:nvSpPr>
          <p:cNvPr id="4" name="Rectangle 3">
            <a:extLst>
              <a:ext uri="{FF2B5EF4-FFF2-40B4-BE49-F238E27FC236}">
                <a16:creationId xmlns:a16="http://schemas.microsoft.com/office/drawing/2014/main" id="{5978B3BF-F5DD-EF14-8F1E-31C8593438D2}"/>
              </a:ext>
            </a:extLst>
          </p:cNvPr>
          <p:cNvSpPr/>
          <p:nvPr/>
        </p:nvSpPr>
        <p:spPr>
          <a:xfrm>
            <a:off x="0" y="1101548"/>
            <a:ext cx="12192000"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p>
            <a:pPr algn="ctr"/>
            <a:r>
              <a:rPr lang="is-IS" b="1" dirty="0">
                <a:solidFill>
                  <a:srgbClr val="003399"/>
                </a:solidFill>
                <a:cs typeface="Arial" panose="020B0604020202020204" pitchFamily="34" charset="0"/>
              </a:rPr>
              <a:t>          Helstu áskoranir sem fyrirtæki greina frá við að takast </a:t>
            </a:r>
          </a:p>
          <a:p>
            <a:pPr algn="ctr"/>
            <a:r>
              <a:rPr lang="is-IS" b="1" dirty="0">
                <a:solidFill>
                  <a:srgbClr val="003399"/>
                </a:solidFill>
                <a:cs typeface="Arial" panose="020B0604020202020204" pitchFamily="34" charset="0"/>
              </a:rPr>
              <a:t>á við sálfélagslega áhættuþætti (PSR):</a:t>
            </a:r>
          </a:p>
        </p:txBody>
      </p:sp>
      <p:grpSp>
        <p:nvGrpSpPr>
          <p:cNvPr id="13" name="Group 12" descr="Fjögur skífurit sýna helstu áskoranir sem fyrirtæki greina frá við að takast á við sálfélagslega áhættuþætti (e. psychosocial risks, PSR).  Skífurit 1 sýnir 59 prósent.  Tregða við að ræða þessi mál opinskátt. Skífurit 2 sýnir 44 prósent. Skortur á sérfræðiþekkingu eða stuðningi sérfræðinga. Skífurit 3 sýnir 43 prósent. Lítill skilningur hjá starfsfólki.  Skífurit 4 sýnir 32 prósent. Lítill skilningur meðal stjórnenda.">
            <a:extLst>
              <a:ext uri="{FF2B5EF4-FFF2-40B4-BE49-F238E27FC236}">
                <a16:creationId xmlns:a16="http://schemas.microsoft.com/office/drawing/2014/main" id="{5A1D7735-3259-B0E5-ADF7-9703C0F715D4}"/>
              </a:ext>
            </a:extLst>
          </p:cNvPr>
          <p:cNvGrpSpPr/>
          <p:nvPr/>
        </p:nvGrpSpPr>
        <p:grpSpPr>
          <a:xfrm>
            <a:off x="120387" y="1503628"/>
            <a:ext cx="11741588" cy="2500562"/>
            <a:chOff x="176987" y="3931303"/>
            <a:chExt cx="11741588" cy="2500562"/>
          </a:xfrm>
        </p:grpSpPr>
        <p:pic>
          <p:nvPicPr>
            <p:cNvPr id="7" name="Picture 6">
              <a:extLst>
                <a:ext uri="{FF2B5EF4-FFF2-40B4-BE49-F238E27FC236}">
                  <a16:creationId xmlns:a16="http://schemas.microsoft.com/office/drawing/2014/main" id="{AFF32426-BCE2-F911-6B72-3C72DB0D41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987" y="3931303"/>
              <a:ext cx="11028278" cy="2320421"/>
            </a:xfrm>
            <a:prstGeom prst="rect">
              <a:avLst/>
            </a:prstGeom>
          </p:spPr>
        </p:pic>
        <p:grpSp>
          <p:nvGrpSpPr>
            <p:cNvPr id="8" name="Group 7">
              <a:extLst>
                <a:ext uri="{FF2B5EF4-FFF2-40B4-BE49-F238E27FC236}">
                  <a16:creationId xmlns:a16="http://schemas.microsoft.com/office/drawing/2014/main" id="{897581BB-4216-3A32-AAC1-60C46110EDE4}"/>
                </a:ext>
              </a:extLst>
            </p:cNvPr>
            <p:cNvGrpSpPr/>
            <p:nvPr/>
          </p:nvGrpSpPr>
          <p:grpSpPr>
            <a:xfrm>
              <a:off x="1950247" y="5761549"/>
              <a:ext cx="9968328" cy="670316"/>
              <a:chOff x="1503249" y="3265556"/>
              <a:chExt cx="7476246" cy="502735"/>
            </a:xfrm>
          </p:grpSpPr>
          <p:sp>
            <p:nvSpPr>
              <p:cNvPr id="9" name="Title 1">
                <a:extLst>
                  <a:ext uri="{FF2B5EF4-FFF2-40B4-BE49-F238E27FC236}">
                    <a16:creationId xmlns:a16="http://schemas.microsoft.com/office/drawing/2014/main" id="{4DC8855D-01CF-4E73-F998-DCC42C6A85DD}"/>
                  </a:ext>
                </a:extLst>
              </p:cNvPr>
              <p:cNvSpPr txBox="1">
                <a:spLocks/>
              </p:cNvSpPr>
              <p:nvPr/>
            </p:nvSpPr>
            <p:spPr>
              <a:xfrm>
                <a:off x="1503249" y="3271392"/>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s-IS" sz="1600"/>
                  <a:t>Tregða við að ræða þessi mál opinskátt</a:t>
                </a:r>
              </a:p>
            </p:txBody>
          </p:sp>
          <p:sp>
            <p:nvSpPr>
              <p:cNvPr id="10" name="Title 1">
                <a:extLst>
                  <a:ext uri="{FF2B5EF4-FFF2-40B4-BE49-F238E27FC236}">
                    <a16:creationId xmlns:a16="http://schemas.microsoft.com/office/drawing/2014/main" id="{DCFD6557-77B8-59DD-ED72-7EF7743CFDCA}"/>
                  </a:ext>
                </a:extLst>
              </p:cNvPr>
              <p:cNvSpPr txBox="1">
                <a:spLocks/>
              </p:cNvSpPr>
              <p:nvPr/>
            </p:nvSpPr>
            <p:spPr>
              <a:xfrm>
                <a:off x="3352988" y="3276071"/>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s-IS" sz="1600"/>
                  <a:t>Skortur á sérfræðiþekkingu eða stuðningi sérfræðinga</a:t>
                </a:r>
              </a:p>
            </p:txBody>
          </p:sp>
          <p:sp>
            <p:nvSpPr>
              <p:cNvPr id="11" name="Title 1">
                <a:extLst>
                  <a:ext uri="{FF2B5EF4-FFF2-40B4-BE49-F238E27FC236}">
                    <a16:creationId xmlns:a16="http://schemas.microsoft.com/office/drawing/2014/main" id="{BCEE7AF2-E8EB-F4AC-A820-F6891B7433D5}"/>
                  </a:ext>
                </a:extLst>
              </p:cNvPr>
              <p:cNvSpPr txBox="1">
                <a:spLocks/>
              </p:cNvSpPr>
              <p:nvPr/>
            </p:nvSpPr>
            <p:spPr>
              <a:xfrm>
                <a:off x="5187989" y="3265556"/>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s-IS" sz="1600"/>
                  <a:t>Lítill skilningur hjá starfsfólki</a:t>
                </a:r>
              </a:p>
            </p:txBody>
          </p:sp>
          <p:sp>
            <p:nvSpPr>
              <p:cNvPr id="12" name="Title 1">
                <a:extLst>
                  <a:ext uri="{FF2B5EF4-FFF2-40B4-BE49-F238E27FC236}">
                    <a16:creationId xmlns:a16="http://schemas.microsoft.com/office/drawing/2014/main" id="{DDF57967-B596-6762-5BFC-3E57F47A3704}"/>
                  </a:ext>
                </a:extLst>
              </p:cNvPr>
              <p:cNvSpPr txBox="1">
                <a:spLocks/>
              </p:cNvSpPr>
              <p:nvPr/>
            </p:nvSpPr>
            <p:spPr>
              <a:xfrm>
                <a:off x="7018163" y="3272184"/>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s-IS" sz="1600"/>
                  <a:t>Lítill skilningur meðal stjórnenda</a:t>
                </a:r>
              </a:p>
            </p:txBody>
          </p:sp>
        </p:grpSp>
      </p:grpSp>
      <p:sp>
        <p:nvSpPr>
          <p:cNvPr id="5" name="TextBox 4">
            <a:extLst>
              <a:ext uri="{FF2B5EF4-FFF2-40B4-BE49-F238E27FC236}">
                <a16:creationId xmlns:a16="http://schemas.microsoft.com/office/drawing/2014/main" id="{435AF605-DAC3-06D5-9148-6D615B7C3E6C}"/>
              </a:ext>
            </a:extLst>
          </p:cNvPr>
          <p:cNvSpPr txBox="1"/>
          <p:nvPr/>
        </p:nvSpPr>
        <p:spPr>
          <a:xfrm>
            <a:off x="626698" y="4455771"/>
            <a:ext cx="10962789" cy="1431161"/>
          </a:xfrm>
          <a:prstGeom prst="rect">
            <a:avLst/>
          </a:prstGeom>
        </p:spPr>
        <p:txBody>
          <a:bodyPr lIns="91440" tIns="45720" rIns="91440" bIns="45720" anchor="t">
            <a:noAutofit/>
          </a:bodyPr>
          <a:lstStyle>
            <a:defPPr>
              <a:defRPr lang="en-US"/>
            </a:defPPr>
            <a:lvl1pPr marL="251994" indent="-251994" defTabSz="457189">
              <a:spcBef>
                <a:spcPts val="1200"/>
              </a:spcBef>
              <a:spcAft>
                <a:spcPts val="600"/>
              </a:spcAft>
              <a:buClr>
                <a:schemeClr val="tx2"/>
              </a:buClr>
              <a:buFont typeface="Wingdings" pitchFamily="2" charset="2"/>
              <a:buChar char="§"/>
              <a:defRPr b="0" i="0" baseline="0">
                <a:solidFill>
                  <a:schemeClr val="tx2"/>
                </a:solidFill>
              </a:defRPr>
            </a:lvl1pPr>
            <a:lvl2pPr marL="431989" indent="-179996" defTabSz="457189">
              <a:spcBef>
                <a:spcPts val="0"/>
              </a:spcBef>
              <a:spcAft>
                <a:spcPts val="0"/>
              </a:spcAft>
              <a:buClrTx/>
              <a:buFont typeface="Arial" pitchFamily="34" charset="0"/>
              <a:buChar char="•"/>
              <a:defRPr baseline="0"/>
            </a:lvl2pPr>
            <a:lvl3pPr marL="611985" indent="-179996" defTabSz="457189">
              <a:spcBef>
                <a:spcPts val="0"/>
              </a:spcBef>
              <a:spcAft>
                <a:spcPts val="0"/>
              </a:spcAft>
              <a:buClrTx/>
              <a:buFont typeface="Arial" pitchFamily="34" charset="0"/>
              <a:buChar char="−"/>
              <a:defRPr sz="1700" baseline="0"/>
            </a:lvl3pPr>
            <a:lvl4pPr marL="791980" indent="-179996" defTabSz="457189">
              <a:spcBef>
                <a:spcPts val="0"/>
              </a:spcBef>
              <a:spcAft>
                <a:spcPts val="0"/>
              </a:spcAft>
              <a:buClrTx/>
              <a:buFont typeface="Arial" pitchFamily="34" charset="0"/>
              <a:buChar char="•"/>
              <a:defRPr sz="1600" baseline="0"/>
            </a:lvl4pPr>
            <a:lvl5pPr marL="971976" indent="-179996" defTabSz="457189">
              <a:spcBef>
                <a:spcPts val="0"/>
              </a:spcBef>
              <a:spcAft>
                <a:spcPts val="0"/>
              </a:spcAft>
              <a:buClrTx/>
              <a:buFont typeface="Arial" pitchFamily="34" charset="0"/>
              <a:buChar char="−"/>
              <a:defRPr sz="1500" baseline="0"/>
            </a:lvl5pPr>
            <a:lvl6pPr marL="1257719" indent="-285744" defTabSz="457189">
              <a:spcBef>
                <a:spcPts val="0"/>
              </a:spcBef>
              <a:buFont typeface="Arial" pitchFamily="34" charset="0"/>
              <a:buChar char="•"/>
              <a:defRPr sz="1400" baseline="0"/>
            </a:lvl6pPr>
            <a:lvl7pPr marL="1331967" indent="-179996" defTabSz="457189">
              <a:spcBef>
                <a:spcPts val="0"/>
              </a:spcBef>
              <a:buFont typeface="Arial" pitchFamily="34" charset="0"/>
              <a:buChar char="−"/>
              <a:defRPr sz="1300" baseline="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marL="233045" indent="-233045">
              <a:spcBef>
                <a:spcPts val="600"/>
              </a:spcBef>
            </a:pPr>
            <a:r>
              <a:rPr lang="is-IS" dirty="0"/>
              <a:t>Rannsóknir sýna að smærri fyrirtæki takast frekar á við sálfélagslega áhættu (PSR) með tilfallandi aðgerðum fremur en með skipulögðum og markvissum verklagsreglum. </a:t>
            </a:r>
          </a:p>
          <a:p>
            <a:pPr marL="233363" indent="-233363">
              <a:spcBef>
                <a:spcPts val="600"/>
              </a:spcBef>
            </a:pPr>
            <a:r>
              <a:rPr lang="is-IS" dirty="0"/>
              <a:t>Hins vegar eru til árangursríkar leiðir og úrræði frá stjórnvöldum og atvinnugreinum sem styðja fyrirtæki við að takast á við sálfélagslega áhættu. </a:t>
            </a:r>
          </a:p>
        </p:txBody>
      </p:sp>
    </p:spTree>
    <p:extLst>
      <p:ext uri="{BB962C8B-B14F-4D97-AF65-F5344CB8AC3E}">
        <p14:creationId xmlns:p14="http://schemas.microsoft.com/office/powerpoint/2010/main" val="3063356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DDB3A61-67CA-DC2F-8A3D-3DA55425D312}"/>
              </a:ext>
              <a:ext uri="{C183D7F6-B498-43B3-948B-1728B52AA6E4}">
                <adec:decorative xmlns:adec="http://schemas.microsoft.com/office/drawing/2017/decorative" val="1"/>
              </a:ext>
            </a:extLst>
          </p:cNvPr>
          <p:cNvSpPr/>
          <p:nvPr/>
        </p:nvSpPr>
        <p:spPr>
          <a:xfrm>
            <a:off x="0" y="5472112"/>
            <a:ext cx="11642651" cy="12058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27A72DE3-10C3-2DC2-669C-892D4BBCABF1}"/>
              </a:ext>
              <a:ext uri="{C183D7F6-B498-43B3-948B-1728B52AA6E4}">
                <adec:decorative xmlns:adec="http://schemas.microsoft.com/office/drawing/2017/decorative" val="1"/>
              </a:ext>
            </a:extLst>
          </p:cNvPr>
          <p:cNvSpPr txBox="1"/>
          <p:nvPr/>
        </p:nvSpPr>
        <p:spPr>
          <a:xfrm>
            <a:off x="7849285" y="5821833"/>
            <a:ext cx="2977761"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30" name="TextBox 29">
            <a:extLst>
              <a:ext uri="{FF2B5EF4-FFF2-40B4-BE49-F238E27FC236}">
                <a16:creationId xmlns:a16="http://schemas.microsoft.com/office/drawing/2014/main" id="{F7E70735-201B-ED52-51CB-32F369D2854B}"/>
              </a:ext>
              <a:ext uri="{C183D7F6-B498-43B3-948B-1728B52AA6E4}">
                <adec:decorative xmlns:adec="http://schemas.microsoft.com/office/drawing/2017/decorative" val="1"/>
              </a:ext>
            </a:extLst>
          </p:cNvPr>
          <p:cNvSpPr txBox="1"/>
          <p:nvPr/>
        </p:nvSpPr>
        <p:spPr>
          <a:xfrm>
            <a:off x="7194262" y="5159469"/>
            <a:ext cx="3187588"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9" name="TextBox 28">
            <a:extLst>
              <a:ext uri="{FF2B5EF4-FFF2-40B4-BE49-F238E27FC236}">
                <a16:creationId xmlns:a16="http://schemas.microsoft.com/office/drawing/2014/main" id="{999934AF-AF70-6169-DCF5-75F40B15C85E}"/>
              </a:ext>
              <a:ext uri="{C183D7F6-B498-43B3-948B-1728B52AA6E4}">
                <adec:decorative xmlns:adec="http://schemas.microsoft.com/office/drawing/2017/decorative" val="1"/>
              </a:ext>
            </a:extLst>
          </p:cNvPr>
          <p:cNvSpPr txBox="1"/>
          <p:nvPr/>
        </p:nvSpPr>
        <p:spPr>
          <a:xfrm>
            <a:off x="6524626" y="4492544"/>
            <a:ext cx="2866800"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 name="Title 1">
            <a:extLst>
              <a:ext uri="{FF2B5EF4-FFF2-40B4-BE49-F238E27FC236}">
                <a16:creationId xmlns:a16="http://schemas.microsoft.com/office/drawing/2014/main" id="{34A6B977-9CAB-E4F5-7015-A61BAFFAB91B}"/>
              </a:ext>
              <a:ext uri="{C183D7F6-B498-43B3-948B-1728B52AA6E4}">
                <adec:decorative xmlns:adec="http://schemas.microsoft.com/office/drawing/2017/decorative" val="1"/>
              </a:ext>
            </a:extLst>
          </p:cNvPr>
          <p:cNvSpPr>
            <a:spLocks noGrp="1"/>
          </p:cNvSpPr>
          <p:nvPr>
            <p:ph type="title"/>
          </p:nvPr>
        </p:nvSpPr>
        <p:spPr/>
        <p:txBody>
          <a:bodyPr/>
          <a:lstStyle/>
          <a:p>
            <a:r>
              <a:rPr lang="is-IS" dirty="0"/>
              <a:t>Megináhersla 1: Sálfélagslegt áhættumat og áhættustjórnun -3- </a:t>
            </a:r>
          </a:p>
        </p:txBody>
      </p:sp>
      <p:sp>
        <p:nvSpPr>
          <p:cNvPr id="3" name="TextBox 2">
            <a:extLst>
              <a:ext uri="{FF2B5EF4-FFF2-40B4-BE49-F238E27FC236}">
                <a16:creationId xmlns:a16="http://schemas.microsoft.com/office/drawing/2014/main" id="{4A7CAEB2-ACAC-341B-CED9-DD2E210A63F2}"/>
              </a:ext>
            </a:extLst>
          </p:cNvPr>
          <p:cNvSpPr txBox="1"/>
          <p:nvPr/>
        </p:nvSpPr>
        <p:spPr>
          <a:xfrm>
            <a:off x="0" y="1307432"/>
            <a:ext cx="1125987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s-IS" sz="1800" b="1">
                <a:latin typeface="+mn-lt"/>
              </a:rPr>
              <a:t>Fyrirbyggjandi aðgerðir - 1</a:t>
            </a:r>
          </a:p>
        </p:txBody>
      </p:sp>
      <p:sp>
        <p:nvSpPr>
          <p:cNvPr id="4" name="Content Placeholder 11">
            <a:extLst>
              <a:ext uri="{FF2B5EF4-FFF2-40B4-BE49-F238E27FC236}">
                <a16:creationId xmlns:a16="http://schemas.microsoft.com/office/drawing/2014/main" id="{35B17C73-38C1-AC28-3702-CD6320B251BC}"/>
              </a:ext>
            </a:extLst>
          </p:cNvPr>
          <p:cNvSpPr>
            <a:spLocks noGrp="1"/>
          </p:cNvSpPr>
          <p:nvPr>
            <p:ph sz="half" idx="1"/>
          </p:nvPr>
        </p:nvSpPr>
        <p:spPr>
          <a:xfrm>
            <a:off x="600002" y="1957712"/>
            <a:ext cx="10971421" cy="2792750"/>
          </a:xfrm>
        </p:spPr>
        <p:txBody>
          <a:bodyPr>
            <a:noAutofit/>
          </a:bodyPr>
          <a:lstStyle/>
          <a:p>
            <a:pPr marL="233363" indent="-233363"/>
            <a:r>
              <a:rPr lang="is-IS" dirty="0"/>
              <a:t>meta og stjórna sálfélagslegri áhættu </a:t>
            </a:r>
            <a:r>
              <a:rPr lang="is-IS" b="0" dirty="0"/>
              <a:t>sem hluta af </a:t>
            </a:r>
            <a:r>
              <a:rPr lang="is-IS" dirty="0"/>
              <a:t>heildstæðu áhættustjórnunarferli á sviði vinnuverndar (OSH)</a:t>
            </a:r>
          </a:p>
          <a:p>
            <a:pPr marL="233363" indent="-233363"/>
            <a:r>
              <a:rPr lang="is-IS" b="0" dirty="0"/>
              <a:t>beita </a:t>
            </a:r>
            <a:r>
              <a:rPr lang="is-IS" b="1" dirty="0"/>
              <a:t>forgangsröðun í forvörnum</a:t>
            </a:r>
            <a:r>
              <a:rPr lang="is-IS" b="0" dirty="0"/>
              <a:t> og leggja áherslu á aðgerðir sem taka á áhættu við upptök hennar</a:t>
            </a:r>
          </a:p>
          <a:p>
            <a:pPr marL="233363" indent="-233363"/>
            <a:r>
              <a:rPr lang="is-IS" b="0" dirty="0"/>
              <a:t>skipuleggja og </a:t>
            </a:r>
            <a:r>
              <a:rPr lang="is-IS" dirty="0"/>
              <a:t>hanna vinnu þannig að kröfur séu viðráðanlegar</a:t>
            </a:r>
            <a:r>
              <a:rPr lang="is-IS" b="0" dirty="0"/>
              <a:t>, hlutverk skýr og úrræði nægileg</a:t>
            </a:r>
          </a:p>
          <a:p>
            <a:pPr marL="233363" indent="-233363"/>
            <a:r>
              <a:rPr lang="is-IS" b="1" dirty="0"/>
              <a:t>koma í veg fyrir ofbeldi</a:t>
            </a:r>
            <a:r>
              <a:rPr lang="is-IS" b="0" dirty="0"/>
              <a:t>, áreitni og aðra óviðeigandi hegðun</a:t>
            </a:r>
          </a:p>
          <a:p>
            <a:pPr marL="233363" indent="-233363"/>
            <a:r>
              <a:rPr lang="is-IS" b="0" dirty="0"/>
              <a:t>veita </a:t>
            </a:r>
            <a:r>
              <a:rPr lang="is-IS" b="1" dirty="0"/>
              <a:t>upplýsingar, fræðslu og stuðning</a:t>
            </a:r>
            <a:r>
              <a:rPr lang="is-IS" b="0" dirty="0"/>
              <a:t>, þar með talið aðgerðir til að draga úr fordómum tengdum geðheilsu</a:t>
            </a:r>
          </a:p>
        </p:txBody>
      </p:sp>
      <p:sp>
        <p:nvSpPr>
          <p:cNvPr id="9" name="TextBox 2">
            <a:extLst>
              <a:ext uri="{FF2B5EF4-FFF2-40B4-BE49-F238E27FC236}">
                <a16:creationId xmlns:a16="http://schemas.microsoft.com/office/drawing/2014/main" id="{0429D36E-AAB9-46F0-8B35-C9C5393BD222}"/>
              </a:ext>
              <a:ext uri="{C183D7F6-B498-43B3-948B-1728B52AA6E4}">
                <adec:decorative xmlns:adec="http://schemas.microsoft.com/office/drawing/2017/decorative" val="0"/>
              </a:ext>
            </a:extLst>
          </p:cNvPr>
          <p:cNvSpPr txBox="1"/>
          <p:nvPr/>
        </p:nvSpPr>
        <p:spPr>
          <a:xfrm>
            <a:off x="0" y="4684838"/>
            <a:ext cx="4221126" cy="984885"/>
          </a:xfrm>
          <a:prstGeom prst="rect">
            <a:avLst/>
          </a:prstGeom>
          <a:solidFill>
            <a:srgbClr val="003399"/>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s-IS" sz="1600" b="1" dirty="0">
                <a:solidFill>
                  <a:schemeClr val="bg1"/>
                </a:solidFill>
              </a:rPr>
              <a:t>Forgangsröðun forvarna gegn sálfélagslegri áhættu á vinnustað: </a:t>
            </a:r>
          </a:p>
        </p:txBody>
      </p:sp>
      <p:cxnSp>
        <p:nvCxnSpPr>
          <p:cNvPr id="11" name="Straight Connector 10">
            <a:extLst>
              <a:ext uri="{FF2B5EF4-FFF2-40B4-BE49-F238E27FC236}">
                <a16:creationId xmlns:a16="http://schemas.microsoft.com/office/drawing/2014/main" id="{6729C751-8516-6AD7-FF50-CDE9C81A3B54}"/>
              </a:ext>
              <a:ext uri="{C183D7F6-B498-43B3-948B-1728B52AA6E4}">
                <adec:decorative xmlns:adec="http://schemas.microsoft.com/office/drawing/2017/decorative" val="1"/>
              </a:ext>
            </a:extLst>
          </p:cNvPr>
          <p:cNvCxnSpPr>
            <a:cxnSpLocks/>
          </p:cNvCxnSpPr>
          <p:nvPr/>
        </p:nvCxnSpPr>
        <p:spPr>
          <a:xfrm>
            <a:off x="5782095" y="4757327"/>
            <a:ext cx="876078"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B0AC2CA-9460-FCFA-C92F-71E8C01A7AAB}"/>
              </a:ext>
              <a:ext uri="{C183D7F6-B498-43B3-948B-1728B52AA6E4}">
                <adec:decorative xmlns:adec="http://schemas.microsoft.com/office/drawing/2017/decorative" val="1"/>
              </a:ext>
            </a:extLst>
          </p:cNvPr>
          <p:cNvCxnSpPr>
            <a:cxnSpLocks/>
          </p:cNvCxnSpPr>
          <p:nvPr/>
        </p:nvCxnSpPr>
        <p:spPr>
          <a:xfrm>
            <a:off x="5778948" y="5420091"/>
            <a:ext cx="1551910"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848D963-E2C1-CBA9-EEA8-EFB05ED13DA2}"/>
              </a:ext>
              <a:ext uri="{C183D7F6-B498-43B3-948B-1728B52AA6E4}">
                <adec:decorative xmlns:adec="http://schemas.microsoft.com/office/drawing/2017/decorative" val="1"/>
              </a:ext>
            </a:extLst>
          </p:cNvPr>
          <p:cNvCxnSpPr>
            <a:cxnSpLocks/>
          </p:cNvCxnSpPr>
          <p:nvPr/>
        </p:nvCxnSpPr>
        <p:spPr>
          <a:xfrm>
            <a:off x="6211331" y="6117180"/>
            <a:ext cx="1799194"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pic>
        <p:nvPicPr>
          <p:cNvPr id="27" name="Graphic 26" descr="Þriggja þrepa pýramídi sem sýnir forgangsröðun forvarna gegn sálfélagslegri áhættu á vinnustað. Efst í pýramídanum er táknmynd af einstaklingi sem sýnir að einstaklingsbundnar aðgerðir eru síðasta úrræði. Annað þrepið (í miðjunni) er táknað með stillingartákni sem sýnir skipulagslegar og tæknilegar aðgerðir sem þarf að innleiða. Þriðja þrepið (neðst) er táknað með stækkunargleri sem sýnir mikilvægi þess að greina og útrýma áhættu við upptök hennar. Hægra megin við pýramídann er fígúra með upphrópunarmerki í vinstri hendi.">
            <a:extLst>
              <a:ext uri="{FF2B5EF4-FFF2-40B4-BE49-F238E27FC236}">
                <a16:creationId xmlns:a16="http://schemas.microsoft.com/office/drawing/2014/main" id="{F6A7610B-190D-E49F-2CC3-F0410D0A4E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75106" y="4428184"/>
            <a:ext cx="3152775" cy="2428875"/>
          </a:xfrm>
          <a:prstGeom prst="rect">
            <a:avLst/>
          </a:prstGeom>
        </p:spPr>
      </p:pic>
      <p:sp>
        <p:nvSpPr>
          <p:cNvPr id="19" name="TextBox 18">
            <a:extLst>
              <a:ext uri="{FF2B5EF4-FFF2-40B4-BE49-F238E27FC236}">
                <a16:creationId xmlns:a16="http://schemas.microsoft.com/office/drawing/2014/main" id="{5264E354-B395-9A71-FAE3-223B8DD054D4}"/>
              </a:ext>
            </a:extLst>
          </p:cNvPr>
          <p:cNvSpPr txBox="1"/>
          <p:nvPr/>
        </p:nvSpPr>
        <p:spPr>
          <a:xfrm>
            <a:off x="6667633" y="4425977"/>
            <a:ext cx="464288" cy="646331"/>
          </a:xfrm>
          <a:prstGeom prst="rect">
            <a:avLst/>
          </a:prstGeom>
          <a:noFill/>
        </p:spPr>
        <p:txBody>
          <a:bodyPr wrap="square">
            <a:spAutoFit/>
          </a:bodyPr>
          <a:lstStyle/>
          <a:p>
            <a:r>
              <a:rPr lang="is-IS" sz="3600" b="1">
                <a:solidFill>
                  <a:srgbClr val="003399"/>
                </a:solidFill>
                <a:latin typeface="+mn-lt"/>
              </a:rPr>
              <a:t>3</a:t>
            </a:r>
          </a:p>
        </p:txBody>
      </p:sp>
      <p:sp>
        <p:nvSpPr>
          <p:cNvPr id="17" name="TextBox 16">
            <a:extLst>
              <a:ext uri="{FF2B5EF4-FFF2-40B4-BE49-F238E27FC236}">
                <a16:creationId xmlns:a16="http://schemas.microsoft.com/office/drawing/2014/main" id="{298BCD17-2F50-4F66-E531-FB0C4244FF51}"/>
              </a:ext>
            </a:extLst>
          </p:cNvPr>
          <p:cNvSpPr txBox="1"/>
          <p:nvPr/>
        </p:nvSpPr>
        <p:spPr>
          <a:xfrm>
            <a:off x="7006692" y="4489231"/>
            <a:ext cx="2270690" cy="461665"/>
          </a:xfrm>
          <a:prstGeom prst="rect">
            <a:avLst/>
          </a:prstGeom>
          <a:noFill/>
        </p:spPr>
        <p:txBody>
          <a:bodyPr wrap="square">
            <a:spAutoFit/>
          </a:bodyPr>
          <a:lstStyle/>
          <a:p>
            <a:r>
              <a:rPr lang="is-IS" sz="1200" b="1" dirty="0">
                <a:solidFill>
                  <a:srgbClr val="003399"/>
                </a:solidFill>
              </a:rPr>
              <a:t>Einstaklingsbundnar aðgerðir sem síðasta úrræði</a:t>
            </a:r>
          </a:p>
        </p:txBody>
      </p:sp>
      <p:sp>
        <p:nvSpPr>
          <p:cNvPr id="18" name="TextBox 17">
            <a:extLst>
              <a:ext uri="{FF2B5EF4-FFF2-40B4-BE49-F238E27FC236}">
                <a16:creationId xmlns:a16="http://schemas.microsoft.com/office/drawing/2014/main" id="{F617D3DB-E549-5FBA-1451-FC2BF2A9B81C}"/>
              </a:ext>
            </a:extLst>
          </p:cNvPr>
          <p:cNvSpPr txBox="1"/>
          <p:nvPr/>
        </p:nvSpPr>
        <p:spPr>
          <a:xfrm>
            <a:off x="7361187" y="5089565"/>
            <a:ext cx="464288" cy="646331"/>
          </a:xfrm>
          <a:prstGeom prst="rect">
            <a:avLst/>
          </a:prstGeom>
          <a:noFill/>
        </p:spPr>
        <p:txBody>
          <a:bodyPr wrap="square">
            <a:spAutoFit/>
          </a:bodyPr>
          <a:lstStyle/>
          <a:p>
            <a:r>
              <a:rPr lang="is-IS" sz="3600" b="1">
                <a:solidFill>
                  <a:srgbClr val="003399"/>
                </a:solidFill>
                <a:latin typeface="+mn-lt"/>
              </a:rPr>
              <a:t>2</a:t>
            </a:r>
          </a:p>
        </p:txBody>
      </p:sp>
      <p:sp>
        <p:nvSpPr>
          <p:cNvPr id="16" name="TextBox 15">
            <a:extLst>
              <a:ext uri="{FF2B5EF4-FFF2-40B4-BE49-F238E27FC236}">
                <a16:creationId xmlns:a16="http://schemas.microsoft.com/office/drawing/2014/main" id="{862C4994-88F8-1D4C-46B8-2D618BABA264}"/>
              </a:ext>
            </a:extLst>
          </p:cNvPr>
          <p:cNvSpPr txBox="1"/>
          <p:nvPr/>
        </p:nvSpPr>
        <p:spPr>
          <a:xfrm>
            <a:off x="7696485" y="5170877"/>
            <a:ext cx="2685365" cy="461665"/>
          </a:xfrm>
          <a:prstGeom prst="rect">
            <a:avLst/>
          </a:prstGeom>
          <a:noFill/>
        </p:spPr>
        <p:txBody>
          <a:bodyPr wrap="square">
            <a:spAutoFit/>
          </a:bodyPr>
          <a:lstStyle/>
          <a:p>
            <a:r>
              <a:rPr lang="is-IS" sz="1200" b="1">
                <a:solidFill>
                  <a:srgbClr val="003399"/>
                </a:solidFill>
              </a:rPr>
              <a:t>Skipulagslegar og tæknilegar ráðstafanir sem þarf að innleiða</a:t>
            </a:r>
          </a:p>
        </p:txBody>
      </p:sp>
      <p:sp>
        <p:nvSpPr>
          <p:cNvPr id="14" name="TextBox 13">
            <a:extLst>
              <a:ext uri="{FF2B5EF4-FFF2-40B4-BE49-F238E27FC236}">
                <a16:creationId xmlns:a16="http://schemas.microsoft.com/office/drawing/2014/main" id="{CE444FC9-C7DC-1D45-421A-8A331FCFE5E7}"/>
              </a:ext>
            </a:extLst>
          </p:cNvPr>
          <p:cNvSpPr txBox="1"/>
          <p:nvPr/>
        </p:nvSpPr>
        <p:spPr>
          <a:xfrm>
            <a:off x="8038850" y="5748863"/>
            <a:ext cx="464288" cy="646331"/>
          </a:xfrm>
          <a:prstGeom prst="rect">
            <a:avLst/>
          </a:prstGeom>
          <a:noFill/>
        </p:spPr>
        <p:txBody>
          <a:bodyPr wrap="square">
            <a:spAutoFit/>
          </a:bodyPr>
          <a:lstStyle/>
          <a:p>
            <a:r>
              <a:rPr lang="is-IS" sz="3600" b="1">
                <a:solidFill>
                  <a:srgbClr val="003399"/>
                </a:solidFill>
                <a:latin typeface="+mn-lt"/>
              </a:rPr>
              <a:t>1</a:t>
            </a:r>
          </a:p>
        </p:txBody>
      </p:sp>
      <p:sp>
        <p:nvSpPr>
          <p:cNvPr id="15" name="TextBox 14">
            <a:extLst>
              <a:ext uri="{FF2B5EF4-FFF2-40B4-BE49-F238E27FC236}">
                <a16:creationId xmlns:a16="http://schemas.microsoft.com/office/drawing/2014/main" id="{587D9CDB-64C7-5826-4CE4-57ED0F5FCF55}"/>
              </a:ext>
            </a:extLst>
          </p:cNvPr>
          <p:cNvSpPr txBox="1"/>
          <p:nvPr/>
        </p:nvSpPr>
        <p:spPr>
          <a:xfrm>
            <a:off x="8324034" y="5827950"/>
            <a:ext cx="2503012" cy="461665"/>
          </a:xfrm>
          <a:prstGeom prst="rect">
            <a:avLst/>
          </a:prstGeom>
          <a:noFill/>
        </p:spPr>
        <p:txBody>
          <a:bodyPr wrap="square">
            <a:spAutoFit/>
          </a:bodyPr>
          <a:lstStyle/>
          <a:p>
            <a:r>
              <a:rPr lang="is-IS" sz="1200" b="1">
                <a:solidFill>
                  <a:srgbClr val="003399"/>
                </a:solidFill>
              </a:rPr>
              <a:t>Greina og útrýma áhættu við upptök hennar</a:t>
            </a:r>
          </a:p>
        </p:txBody>
      </p:sp>
    </p:spTree>
    <p:extLst>
      <p:ext uri="{BB962C8B-B14F-4D97-AF65-F5344CB8AC3E}">
        <p14:creationId xmlns:p14="http://schemas.microsoft.com/office/powerpoint/2010/main" val="1193591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1ABEE-27A3-E6DD-708A-88D3309363CD}"/>
              </a:ext>
              <a:ext uri="{C183D7F6-B498-43B3-948B-1728B52AA6E4}">
                <adec:decorative xmlns:adec="http://schemas.microsoft.com/office/drawing/2017/decorative" val="1"/>
              </a:ext>
            </a:extLst>
          </p:cNvPr>
          <p:cNvSpPr>
            <a:spLocks noGrp="1"/>
          </p:cNvSpPr>
          <p:nvPr>
            <p:ph type="title"/>
          </p:nvPr>
        </p:nvSpPr>
        <p:spPr/>
        <p:txBody>
          <a:bodyPr/>
          <a:lstStyle/>
          <a:p>
            <a:r>
              <a:rPr lang="is-IS" dirty="0"/>
              <a:t>Megináhersla 1: Sálfélagslegt áhættumat og áhættustjórnun -4- </a:t>
            </a:r>
          </a:p>
        </p:txBody>
      </p:sp>
      <p:sp>
        <p:nvSpPr>
          <p:cNvPr id="3" name="TextBox 2">
            <a:extLst>
              <a:ext uri="{FF2B5EF4-FFF2-40B4-BE49-F238E27FC236}">
                <a16:creationId xmlns:a16="http://schemas.microsoft.com/office/drawing/2014/main" id="{973A5FD4-3019-E96D-9CCC-6102EE5E49D3}"/>
              </a:ext>
            </a:extLst>
          </p:cNvPr>
          <p:cNvSpPr txBox="1"/>
          <p:nvPr/>
        </p:nvSpPr>
        <p:spPr>
          <a:xfrm>
            <a:off x="0" y="130616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s-IS" sz="1800" b="1">
                <a:latin typeface="+mn-lt"/>
              </a:rPr>
              <a:t>Fyrirbyggjandi aðgerðir - 2</a:t>
            </a:r>
          </a:p>
        </p:txBody>
      </p:sp>
      <p:sp>
        <p:nvSpPr>
          <p:cNvPr id="5" name="Content Placeholder 2">
            <a:extLst>
              <a:ext uri="{FF2B5EF4-FFF2-40B4-BE49-F238E27FC236}">
                <a16:creationId xmlns:a16="http://schemas.microsoft.com/office/drawing/2014/main" id="{C0D4E519-66B9-93E1-E83E-1DEBC498A31E}"/>
              </a:ext>
            </a:extLst>
          </p:cNvPr>
          <p:cNvSpPr txBox="1">
            <a:spLocks/>
          </p:cNvSpPr>
          <p:nvPr/>
        </p:nvSpPr>
        <p:spPr>
          <a:xfrm>
            <a:off x="600002" y="2093391"/>
            <a:ext cx="6534445" cy="3458447"/>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is-IS" sz="1800" dirty="0"/>
              <a:t>líta á sálfélagslega áhættu </a:t>
            </a:r>
            <a:r>
              <a:rPr lang="is-IS" sz="1800" b="0" dirty="0"/>
              <a:t>á vinnustað</a:t>
            </a:r>
            <a:r>
              <a:rPr lang="is-IS" sz="1800" dirty="0"/>
              <a:t> sem viðfangsefni vinnustaðarins í heild, </a:t>
            </a:r>
            <a:r>
              <a:rPr lang="is-IS" sz="1800" b="0" dirty="0"/>
              <a:t>en ekki sem einstaklingsbundið vandamál </a:t>
            </a:r>
          </a:p>
          <a:p>
            <a:pPr marL="233363" indent="-233363">
              <a:spcBef>
                <a:spcPts val="600"/>
              </a:spcBef>
              <a:spcAft>
                <a:spcPts val="600"/>
              </a:spcAft>
            </a:pPr>
            <a:r>
              <a:rPr lang="is-IS" sz="1800" b="0" dirty="0"/>
              <a:t>tryggja </a:t>
            </a:r>
            <a:r>
              <a:rPr lang="is-IS" sz="1800" dirty="0"/>
              <a:t>þátttöku starfsfólks </a:t>
            </a:r>
            <a:r>
              <a:rPr lang="is-IS" sz="1800" b="0" dirty="0"/>
              <a:t>í öllu ferlinu, allt frá vitundarvakningu og áhættumati til greiningar á mögulegum lausnum</a:t>
            </a:r>
          </a:p>
          <a:p>
            <a:pPr marL="233363" indent="-233363">
              <a:spcBef>
                <a:spcPts val="600"/>
              </a:spcBef>
              <a:spcAft>
                <a:spcPts val="600"/>
              </a:spcAft>
            </a:pPr>
            <a:r>
              <a:rPr lang="is-IS" sz="1800" dirty="0"/>
              <a:t>efla hæfni stjórnenda til að greina og takast á við sálfélagslega áhættu</a:t>
            </a:r>
            <a:r>
              <a:rPr lang="is-IS" sz="1800" b="0" dirty="0"/>
              <a:t>, þar á meðal áskoranir tengdar vinnuálagi, ágreiningi og skaðlegri félagslegri hegðun</a:t>
            </a:r>
          </a:p>
          <a:p>
            <a:pPr marL="233363" indent="-233363">
              <a:spcBef>
                <a:spcPts val="600"/>
              </a:spcBef>
              <a:spcAft>
                <a:spcPts val="600"/>
              </a:spcAft>
            </a:pPr>
            <a:r>
              <a:rPr lang="is-IS" sz="1800" dirty="0"/>
              <a:t>tengja mat og stjórnun sálfélagslegrar áhættu við </a:t>
            </a:r>
            <a:r>
              <a:rPr lang="is-IS" sz="1800" b="0" dirty="0"/>
              <a:t>víðtækari stefnu, verklag og aðgerðir fyrirtækisins </a:t>
            </a:r>
            <a:r>
              <a:rPr lang="is-IS" sz="1800" dirty="0"/>
              <a:t>á sviði vinnuverndar </a:t>
            </a:r>
          </a:p>
          <a:p>
            <a:pPr marL="233363" indent="-233363">
              <a:spcBef>
                <a:spcPts val="600"/>
              </a:spcBef>
              <a:spcAft>
                <a:spcPts val="600"/>
              </a:spcAft>
            </a:pPr>
            <a:endParaRPr lang="en-GB" sz="1800" dirty="0"/>
          </a:p>
          <a:p>
            <a:pPr>
              <a:spcBef>
                <a:spcPts val="600"/>
              </a:spcBef>
              <a:spcAft>
                <a:spcPts val="600"/>
              </a:spcAft>
            </a:pPr>
            <a:endParaRPr lang="en-GB" sz="1800" dirty="0"/>
          </a:p>
        </p:txBody>
      </p:sp>
      <p:pic>
        <p:nvPicPr>
          <p:cNvPr id="6" name="Graphic 5">
            <a:extLst>
              <a:ext uri="{FF2B5EF4-FFF2-40B4-BE49-F238E27FC236}">
                <a16:creationId xmlns:a16="http://schemas.microsoft.com/office/drawing/2014/main" id="{E019D5C2-FEC6-2BE9-6405-4D43C457A93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36613" y="2690037"/>
            <a:ext cx="4773927" cy="2587494"/>
          </a:xfrm>
          <a:prstGeom prst="rect">
            <a:avLst/>
          </a:prstGeom>
        </p:spPr>
      </p:pic>
    </p:spTree>
    <p:extLst>
      <p:ext uri="{BB962C8B-B14F-4D97-AF65-F5344CB8AC3E}">
        <p14:creationId xmlns:p14="http://schemas.microsoft.com/office/powerpoint/2010/main" val="2351497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B23CE-37F3-BD1F-0F64-06F6795EF258}"/>
              </a:ext>
            </a:extLst>
          </p:cNvPr>
          <p:cNvSpPr>
            <a:spLocks noGrp="1"/>
          </p:cNvSpPr>
          <p:nvPr>
            <p:ph type="title"/>
          </p:nvPr>
        </p:nvSpPr>
        <p:spPr/>
        <p:txBody>
          <a:bodyPr/>
          <a:lstStyle/>
          <a:p>
            <a:r>
              <a:rPr lang="is-IS" dirty="0"/>
              <a:t>Megináhersla 2: Áreitni, kynferðisleg áreitni og ofbeldi -1- </a:t>
            </a:r>
          </a:p>
        </p:txBody>
      </p:sp>
      <p:sp>
        <p:nvSpPr>
          <p:cNvPr id="3" name="TextBox 2">
            <a:extLst>
              <a:ext uri="{FF2B5EF4-FFF2-40B4-BE49-F238E27FC236}">
                <a16:creationId xmlns:a16="http://schemas.microsoft.com/office/drawing/2014/main" id="{EABFEF4F-FA51-B257-1D4E-B52C8BCA9B9C}"/>
              </a:ext>
            </a:extLst>
          </p:cNvPr>
          <p:cNvSpPr txBox="1"/>
          <p:nvPr/>
        </p:nvSpPr>
        <p:spPr>
          <a:xfrm>
            <a:off x="1" y="1293442"/>
            <a:ext cx="8873610"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s-IS" sz="1800" b="1">
                <a:latin typeface="+mn-lt"/>
              </a:rPr>
              <a:t>Núverandi staða</a:t>
            </a:r>
          </a:p>
        </p:txBody>
      </p:sp>
      <p:sp>
        <p:nvSpPr>
          <p:cNvPr id="4" name="Content Placeholder 3">
            <a:extLst>
              <a:ext uri="{FF2B5EF4-FFF2-40B4-BE49-F238E27FC236}">
                <a16:creationId xmlns:a16="http://schemas.microsoft.com/office/drawing/2014/main" id="{9CC6CADA-FDD3-A1A6-969A-E1D56BD8330C}"/>
              </a:ext>
            </a:extLst>
          </p:cNvPr>
          <p:cNvSpPr txBox="1">
            <a:spLocks/>
          </p:cNvSpPr>
          <p:nvPr/>
        </p:nvSpPr>
        <p:spPr>
          <a:xfrm>
            <a:off x="599999" y="2009523"/>
            <a:ext cx="8873610" cy="243632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is-IS" dirty="0"/>
              <a:t>Fjölþætt viðfangsefni:</a:t>
            </a:r>
            <a:r>
              <a:rPr lang="is-IS" b="0" dirty="0"/>
              <a:t> líkamsárásir, einelti, mismunun, ofsóknir og fleira</a:t>
            </a:r>
            <a:r>
              <a:rPr lang="is-IS" dirty="0"/>
              <a:t>.</a:t>
            </a:r>
          </a:p>
          <a:p>
            <a:pPr marL="233363" indent="-233363">
              <a:spcAft>
                <a:spcPts val="600"/>
              </a:spcAft>
            </a:pPr>
            <a:r>
              <a:rPr lang="is-IS" b="0" dirty="0"/>
              <a:t>Mikilvæg orsök </a:t>
            </a:r>
            <a:r>
              <a:rPr lang="is-IS" dirty="0"/>
              <a:t>heilsubrests </a:t>
            </a:r>
            <a:r>
              <a:rPr lang="is-IS" b="0" dirty="0"/>
              <a:t>(þunglyndi, kvíði, svefntruflanir og fleira)</a:t>
            </a:r>
            <a:r>
              <a:rPr lang="is-IS" dirty="0"/>
              <a:t>.</a:t>
            </a:r>
          </a:p>
          <a:p>
            <a:pPr marL="233363" indent="-233363">
              <a:spcAft>
                <a:spcPts val="600"/>
              </a:spcAft>
            </a:pPr>
            <a:r>
              <a:rPr lang="is-IS" dirty="0"/>
              <a:t>13% starfsmanna í ESB</a:t>
            </a:r>
            <a:r>
              <a:rPr lang="is-IS" b="0" dirty="0"/>
              <a:t> hefur orðið fyrir einhvers konar ofbeldi á vinnustað (EWCTS, Eurofound, 2021). </a:t>
            </a:r>
          </a:p>
          <a:p>
            <a:pPr marL="233363" indent="-233363">
              <a:spcAft>
                <a:spcPts val="600"/>
              </a:spcAft>
            </a:pPr>
            <a:r>
              <a:rPr lang="is-IS" dirty="0"/>
              <a:t>Stafræn væðing</a:t>
            </a:r>
            <a:r>
              <a:rPr lang="is-IS" b="0" dirty="0"/>
              <a:t> hefur skapað nýjar tegundir andfélagslegrar hegðunar.</a:t>
            </a:r>
            <a:br>
              <a:rPr lang="is-IS" dirty="0"/>
            </a:br>
            <a:endParaRPr lang="is-IS" dirty="0"/>
          </a:p>
          <a:p>
            <a:pPr>
              <a:spcAft>
                <a:spcPts val="600"/>
              </a:spcAft>
            </a:pPr>
            <a:endParaRPr lang="en-GB" b="0" dirty="0"/>
          </a:p>
          <a:p>
            <a:pPr>
              <a:spcAft>
                <a:spcPts val="600"/>
              </a:spcAft>
            </a:pPr>
            <a:endParaRPr lang="en-GB" dirty="0"/>
          </a:p>
          <a:p>
            <a:pPr>
              <a:spcAft>
                <a:spcPts val="600"/>
              </a:spcAft>
            </a:pPr>
            <a:endParaRPr lang="en-GB" dirty="0"/>
          </a:p>
          <a:p>
            <a:pPr>
              <a:spcAft>
                <a:spcPts val="600"/>
              </a:spcAft>
            </a:pPr>
            <a:endParaRPr lang="en-GB" dirty="0"/>
          </a:p>
          <a:p>
            <a:pPr>
              <a:spcAft>
                <a:spcPts val="600"/>
              </a:spcAft>
            </a:pPr>
            <a:endParaRPr lang="en-GB" dirty="0"/>
          </a:p>
        </p:txBody>
      </p:sp>
      <p:pic>
        <p:nvPicPr>
          <p:cNvPr id="7" name="Picture 6">
            <a:extLst>
              <a:ext uri="{FF2B5EF4-FFF2-40B4-BE49-F238E27FC236}">
                <a16:creationId xmlns:a16="http://schemas.microsoft.com/office/drawing/2014/main" id="{1BD1E05D-6468-A88D-0AA7-C9B2B6F9C32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30928"/>
            <a:ext cx="3962400" cy="2115312"/>
          </a:xfrm>
          <a:prstGeom prst="rect">
            <a:avLst/>
          </a:prstGeom>
        </p:spPr>
      </p:pic>
    </p:spTree>
    <p:extLst>
      <p:ext uri="{BB962C8B-B14F-4D97-AF65-F5344CB8AC3E}">
        <p14:creationId xmlns:p14="http://schemas.microsoft.com/office/powerpoint/2010/main" val="3756103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0E16F-B5FB-D490-936E-F90C8D41ADE4}"/>
              </a:ext>
              <a:ext uri="{C183D7F6-B498-43B3-948B-1728B52AA6E4}">
                <adec:decorative xmlns:adec="http://schemas.microsoft.com/office/drawing/2017/decorative" val="1"/>
              </a:ext>
            </a:extLst>
          </p:cNvPr>
          <p:cNvSpPr>
            <a:spLocks noGrp="1"/>
          </p:cNvSpPr>
          <p:nvPr>
            <p:ph type="title"/>
          </p:nvPr>
        </p:nvSpPr>
        <p:spPr/>
        <p:txBody>
          <a:bodyPr/>
          <a:lstStyle/>
          <a:p>
            <a:r>
              <a:rPr lang="is-IS" dirty="0"/>
              <a:t>Megináhersla 2: Áreitni, kynferðisleg áreitni og ofbeldi -2- </a:t>
            </a:r>
          </a:p>
        </p:txBody>
      </p:sp>
      <p:sp>
        <p:nvSpPr>
          <p:cNvPr id="4" name="Rectangle 3">
            <a:extLst>
              <a:ext uri="{FF2B5EF4-FFF2-40B4-BE49-F238E27FC236}">
                <a16:creationId xmlns:a16="http://schemas.microsoft.com/office/drawing/2014/main" id="{22D02451-FCA1-2255-2ADB-577B7DCA6116}"/>
              </a:ext>
            </a:extLst>
          </p:cNvPr>
          <p:cNvSpPr/>
          <p:nvPr/>
        </p:nvSpPr>
        <p:spPr>
          <a:xfrm>
            <a:off x="-5097" y="1533626"/>
            <a:ext cx="8607676"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365760" tIns="121920" rIns="243840" bIns="121920" rtlCol="0">
            <a:spAutoFit/>
          </a:bodyPr>
          <a:lstStyle/>
          <a:p>
            <a:pPr algn="ctr"/>
            <a:r>
              <a:rPr lang="is-IS" b="1" dirty="0">
                <a:solidFill>
                  <a:srgbClr val="003399"/>
                </a:solidFill>
                <a:cs typeface="Arial" panose="020B0604020202020204" pitchFamily="34" charset="0"/>
              </a:rPr>
              <a:t>Konur eru líklegri til að greina frá </a:t>
            </a:r>
          </a:p>
          <a:p>
            <a:pPr algn="ctr"/>
            <a:r>
              <a:rPr lang="is-IS" b="1" dirty="0">
                <a:solidFill>
                  <a:srgbClr val="003399"/>
                </a:solidFill>
                <a:cs typeface="Arial" panose="020B0604020202020204" pitchFamily="34" charset="0"/>
              </a:rPr>
              <a:t>neikvæðri félagslegri hegðun á vinnustað.</a:t>
            </a:r>
          </a:p>
        </p:txBody>
      </p:sp>
      <p:pic>
        <p:nvPicPr>
          <p:cNvPr id="23" name="Picture 22">
            <a:extLst>
              <a:ext uri="{FF2B5EF4-FFF2-40B4-BE49-F238E27FC236}">
                <a16:creationId xmlns:a16="http://schemas.microsoft.com/office/drawing/2014/main" id="{8473BF4D-E0C8-6E0F-BC49-F48EEB54A0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17096" r="970"/>
          <a:stretch>
            <a:fillRect/>
          </a:stretch>
        </p:blipFill>
        <p:spPr>
          <a:xfrm>
            <a:off x="-16272" y="4086670"/>
            <a:ext cx="12207240" cy="2755057"/>
          </a:xfrm>
          <a:prstGeom prst="rect">
            <a:avLst/>
          </a:prstGeom>
        </p:spPr>
      </p:pic>
      <p:sp>
        <p:nvSpPr>
          <p:cNvPr id="17" name="TextBox 16">
            <a:extLst>
              <a:ext uri="{FF2B5EF4-FFF2-40B4-BE49-F238E27FC236}">
                <a16:creationId xmlns:a16="http://schemas.microsoft.com/office/drawing/2014/main" id="{4058FEDD-A82B-B004-EFB5-7AFDF7AC4111}"/>
              </a:ext>
            </a:extLst>
          </p:cNvPr>
          <p:cNvSpPr txBox="1"/>
          <p:nvPr/>
        </p:nvSpPr>
        <p:spPr>
          <a:xfrm>
            <a:off x="1169611" y="4346355"/>
            <a:ext cx="2446657" cy="861774"/>
          </a:xfrm>
          <a:prstGeom prst="rect">
            <a:avLst/>
          </a:prstGeom>
          <a:noFill/>
        </p:spPr>
        <p:txBody>
          <a:bodyPr wrap="square">
            <a:spAutoFit/>
          </a:bodyPr>
          <a:lstStyle/>
          <a:p>
            <a:r>
              <a:rPr lang="is-IS" sz="5000" b="1">
                <a:solidFill>
                  <a:schemeClr val="tx2"/>
                </a:solidFill>
                <a:latin typeface="+mj-lt"/>
              </a:rPr>
              <a:t>30,8 %</a:t>
            </a:r>
          </a:p>
        </p:txBody>
      </p:sp>
      <p:sp>
        <p:nvSpPr>
          <p:cNvPr id="16" name="TextBox 15">
            <a:extLst>
              <a:ext uri="{FF2B5EF4-FFF2-40B4-BE49-F238E27FC236}">
                <a16:creationId xmlns:a16="http://schemas.microsoft.com/office/drawing/2014/main" id="{CA72F3B5-6CF1-887F-257A-225D8DEAAF62}"/>
              </a:ext>
            </a:extLst>
          </p:cNvPr>
          <p:cNvSpPr txBox="1"/>
          <p:nvPr/>
        </p:nvSpPr>
        <p:spPr>
          <a:xfrm>
            <a:off x="849956" y="5144021"/>
            <a:ext cx="2676601" cy="1323439"/>
          </a:xfrm>
          <a:prstGeom prst="rect">
            <a:avLst/>
          </a:prstGeom>
          <a:noFill/>
        </p:spPr>
        <p:txBody>
          <a:bodyPr wrap="square">
            <a:spAutoFit/>
          </a:bodyPr>
          <a:lstStyle/>
          <a:p>
            <a:pPr algn="ctr"/>
            <a:r>
              <a:rPr lang="is-IS" sz="2000">
                <a:solidFill>
                  <a:schemeClr val="tx2"/>
                </a:solidFill>
                <a:latin typeface="+mj-lt"/>
              </a:rPr>
              <a:t>kvenna hafa orðið fyrir </a:t>
            </a:r>
            <a:r>
              <a:rPr lang="is-IS" sz="2000" b="1">
                <a:solidFill>
                  <a:schemeClr val="tx2"/>
                </a:solidFill>
                <a:latin typeface="+mj-lt"/>
              </a:rPr>
              <a:t>kynferðislegri áreitni</a:t>
            </a:r>
            <a:r>
              <a:rPr lang="is-IS" sz="2000">
                <a:solidFill>
                  <a:schemeClr val="tx2"/>
                </a:solidFill>
                <a:latin typeface="+mj-lt"/>
              </a:rPr>
              <a:t> á vinnustað </a:t>
            </a:r>
            <a:r>
              <a:rPr lang="is-IS" sz="2000" b="1">
                <a:solidFill>
                  <a:schemeClr val="tx2"/>
                </a:solidFill>
                <a:latin typeface="+mj-lt"/>
              </a:rPr>
              <a:t>einhvern tíma á ævinni. </a:t>
            </a:r>
          </a:p>
        </p:txBody>
      </p:sp>
      <p:sp>
        <p:nvSpPr>
          <p:cNvPr id="19" name="TextBox 18">
            <a:extLst>
              <a:ext uri="{FF2B5EF4-FFF2-40B4-BE49-F238E27FC236}">
                <a16:creationId xmlns:a16="http://schemas.microsoft.com/office/drawing/2014/main" id="{88E99A72-8A49-DBD2-A68E-F3219A1B39E1}"/>
              </a:ext>
            </a:extLst>
          </p:cNvPr>
          <p:cNvSpPr txBox="1"/>
          <p:nvPr/>
        </p:nvSpPr>
        <p:spPr>
          <a:xfrm>
            <a:off x="5017131" y="4346355"/>
            <a:ext cx="1980227" cy="861774"/>
          </a:xfrm>
          <a:prstGeom prst="rect">
            <a:avLst/>
          </a:prstGeom>
          <a:noFill/>
        </p:spPr>
        <p:txBody>
          <a:bodyPr wrap="square">
            <a:spAutoFit/>
          </a:bodyPr>
          <a:lstStyle/>
          <a:p>
            <a:r>
              <a:rPr lang="is-IS" sz="5000" b="1">
                <a:solidFill>
                  <a:schemeClr val="tx2"/>
                </a:solidFill>
                <a:latin typeface="+mj-lt"/>
              </a:rPr>
              <a:t>4,3 %</a:t>
            </a:r>
          </a:p>
        </p:txBody>
      </p:sp>
      <p:sp>
        <p:nvSpPr>
          <p:cNvPr id="18" name="TextBox 17">
            <a:extLst>
              <a:ext uri="{FF2B5EF4-FFF2-40B4-BE49-F238E27FC236}">
                <a16:creationId xmlns:a16="http://schemas.microsoft.com/office/drawing/2014/main" id="{007160C7-7651-15DB-723B-2000CE369EAD}"/>
              </a:ext>
            </a:extLst>
          </p:cNvPr>
          <p:cNvSpPr txBox="1"/>
          <p:nvPr/>
        </p:nvSpPr>
        <p:spPr>
          <a:xfrm>
            <a:off x="4392784" y="5138535"/>
            <a:ext cx="2947468" cy="1323439"/>
          </a:xfrm>
          <a:prstGeom prst="rect">
            <a:avLst/>
          </a:prstGeom>
          <a:noFill/>
        </p:spPr>
        <p:txBody>
          <a:bodyPr wrap="square">
            <a:spAutoFit/>
          </a:bodyPr>
          <a:lstStyle/>
          <a:p>
            <a:pPr algn="ctr"/>
            <a:r>
              <a:rPr lang="is-IS" sz="2000">
                <a:solidFill>
                  <a:schemeClr val="tx2"/>
                </a:solidFill>
                <a:latin typeface="+mj-lt"/>
              </a:rPr>
              <a:t>kvenna hafa orðið fyrir </a:t>
            </a:r>
            <a:r>
              <a:rPr lang="is-IS" sz="2000" b="1">
                <a:solidFill>
                  <a:schemeClr val="tx2"/>
                </a:solidFill>
                <a:latin typeface="+mj-lt"/>
              </a:rPr>
              <a:t>kynferðislegri áreitni</a:t>
            </a:r>
            <a:r>
              <a:rPr lang="is-IS" sz="2000">
                <a:solidFill>
                  <a:schemeClr val="tx2"/>
                </a:solidFill>
                <a:latin typeface="+mj-lt"/>
              </a:rPr>
              <a:t> </a:t>
            </a:r>
            <a:r>
              <a:rPr lang="is-IS" sz="2000" b="1">
                <a:solidFill>
                  <a:schemeClr val="tx2"/>
                </a:solidFill>
                <a:latin typeface="+mj-lt"/>
              </a:rPr>
              <a:t> á vinnustað á síðustu 12 mánuðum</a:t>
            </a:r>
            <a:r>
              <a:rPr lang="is-IS" sz="2000">
                <a:solidFill>
                  <a:schemeClr val="tx2"/>
                </a:solidFill>
                <a:latin typeface="+mj-lt"/>
              </a:rPr>
              <a:t>.</a:t>
            </a:r>
          </a:p>
        </p:txBody>
      </p:sp>
      <p:pic>
        <p:nvPicPr>
          <p:cNvPr id="29" name="Picture 28">
            <a:extLst>
              <a:ext uri="{FF2B5EF4-FFF2-40B4-BE49-F238E27FC236}">
                <a16:creationId xmlns:a16="http://schemas.microsoft.com/office/drawing/2014/main" id="{0E63CB33-EADF-2114-7EB2-F9BC940B368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12" y="2827339"/>
            <a:ext cx="5201413" cy="1287810"/>
          </a:xfrm>
          <a:prstGeom prst="rect">
            <a:avLst/>
          </a:prstGeom>
        </p:spPr>
      </p:pic>
      <p:sp>
        <p:nvSpPr>
          <p:cNvPr id="20" name="TextBox 19">
            <a:extLst>
              <a:ext uri="{FF2B5EF4-FFF2-40B4-BE49-F238E27FC236}">
                <a16:creationId xmlns:a16="http://schemas.microsoft.com/office/drawing/2014/main" id="{18501F7F-0D7B-D9AE-0A9C-D5CEB760D3C2}"/>
              </a:ext>
            </a:extLst>
          </p:cNvPr>
          <p:cNvSpPr txBox="1"/>
          <p:nvPr/>
        </p:nvSpPr>
        <p:spPr>
          <a:xfrm>
            <a:off x="9042162" y="4346355"/>
            <a:ext cx="1980227" cy="861774"/>
          </a:xfrm>
          <a:prstGeom prst="rect">
            <a:avLst/>
          </a:prstGeom>
          <a:noFill/>
        </p:spPr>
        <p:txBody>
          <a:bodyPr wrap="square" lIns="91440" tIns="45720" rIns="91440" bIns="45720" anchor="t">
            <a:spAutoFit/>
          </a:bodyPr>
          <a:lstStyle/>
          <a:p>
            <a:r>
              <a:rPr lang="is-IS" sz="5000" b="1">
                <a:solidFill>
                  <a:schemeClr val="tx2"/>
                </a:solidFill>
                <a:latin typeface="+mj-lt"/>
              </a:rPr>
              <a:t>7,4 %</a:t>
            </a:r>
          </a:p>
        </p:txBody>
      </p:sp>
      <p:sp>
        <p:nvSpPr>
          <p:cNvPr id="21" name="TextBox 20">
            <a:extLst>
              <a:ext uri="{FF2B5EF4-FFF2-40B4-BE49-F238E27FC236}">
                <a16:creationId xmlns:a16="http://schemas.microsoft.com/office/drawing/2014/main" id="{A7ABC460-2264-B61F-607B-325C48B50248}"/>
              </a:ext>
            </a:extLst>
          </p:cNvPr>
          <p:cNvSpPr txBox="1"/>
          <p:nvPr/>
        </p:nvSpPr>
        <p:spPr>
          <a:xfrm>
            <a:off x="8412480" y="5136120"/>
            <a:ext cx="2947467" cy="1323439"/>
          </a:xfrm>
          <a:prstGeom prst="rect">
            <a:avLst/>
          </a:prstGeom>
          <a:noFill/>
        </p:spPr>
        <p:txBody>
          <a:bodyPr wrap="square" lIns="91440" tIns="45720" rIns="91440" bIns="45720" anchor="t">
            <a:spAutoFit/>
          </a:bodyPr>
          <a:lstStyle/>
          <a:p>
            <a:pPr algn="ctr"/>
            <a:r>
              <a:rPr lang="is-IS" sz="2000">
                <a:solidFill>
                  <a:schemeClr val="tx2"/>
                </a:solidFill>
                <a:latin typeface="+mj-lt"/>
              </a:rPr>
              <a:t>kvenna hafa orðið fyrir </a:t>
            </a:r>
            <a:r>
              <a:rPr lang="is-IS" sz="2000" b="1">
                <a:solidFill>
                  <a:schemeClr val="tx2"/>
                </a:solidFill>
                <a:latin typeface="+mj-lt"/>
              </a:rPr>
              <a:t> kynferðislegri áreitni </a:t>
            </a:r>
            <a:r>
              <a:rPr lang="is-IS" sz="2000">
                <a:solidFill>
                  <a:schemeClr val="tx2"/>
                </a:solidFill>
                <a:latin typeface="+mj-lt"/>
              </a:rPr>
              <a:t>af hálfu </a:t>
            </a:r>
            <a:r>
              <a:rPr lang="is-IS" sz="2000" b="1">
                <a:solidFill>
                  <a:schemeClr val="tx2"/>
                </a:solidFill>
                <a:latin typeface="+mj-lt"/>
              </a:rPr>
              <a:t>karlkyns yfirmanns eða stjórnanda</a:t>
            </a:r>
            <a:r>
              <a:rPr lang="is-IS" sz="2000">
                <a:solidFill>
                  <a:schemeClr val="tx2"/>
                </a:solidFill>
                <a:latin typeface="+mj-lt"/>
              </a:rPr>
              <a:t>. </a:t>
            </a:r>
          </a:p>
        </p:txBody>
      </p:sp>
      <p:pic>
        <p:nvPicPr>
          <p:cNvPr id="7" name="Graphic 6">
            <a:extLst>
              <a:ext uri="{FF2B5EF4-FFF2-40B4-BE49-F238E27FC236}">
                <a16:creationId xmlns:a16="http://schemas.microsoft.com/office/drawing/2014/main" id="{1CBBB6E7-D9A1-7EF7-B0F8-49FC3681FB8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55941" y="1920588"/>
            <a:ext cx="3495001" cy="2537112"/>
          </a:xfrm>
          <a:prstGeom prst="rect">
            <a:avLst/>
          </a:prstGeom>
        </p:spPr>
      </p:pic>
    </p:spTree>
    <p:extLst>
      <p:ext uri="{BB962C8B-B14F-4D97-AF65-F5344CB8AC3E}">
        <p14:creationId xmlns:p14="http://schemas.microsoft.com/office/powerpoint/2010/main" val="3275847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F74CC-B32A-53DD-E43F-D404C3689568}"/>
              </a:ext>
              <a:ext uri="{C183D7F6-B498-43B3-948B-1728B52AA6E4}">
                <adec:decorative xmlns:adec="http://schemas.microsoft.com/office/drawing/2017/decorative" val="1"/>
              </a:ext>
            </a:extLst>
          </p:cNvPr>
          <p:cNvSpPr>
            <a:spLocks noGrp="1"/>
          </p:cNvSpPr>
          <p:nvPr>
            <p:ph type="title"/>
          </p:nvPr>
        </p:nvSpPr>
        <p:spPr/>
        <p:txBody>
          <a:bodyPr/>
          <a:lstStyle/>
          <a:p>
            <a:r>
              <a:rPr lang="is-IS" dirty="0"/>
              <a:t>Megináhersla 2: Áreitni, kynferðisleg áreitni og ofbeldi -3- </a:t>
            </a:r>
          </a:p>
        </p:txBody>
      </p:sp>
      <p:sp>
        <p:nvSpPr>
          <p:cNvPr id="6" name="Speech Bubble: Rectangle 5">
            <a:extLst>
              <a:ext uri="{FF2B5EF4-FFF2-40B4-BE49-F238E27FC236}">
                <a16:creationId xmlns:a16="http://schemas.microsoft.com/office/drawing/2014/main" id="{B9B435B6-9277-3AA6-F94F-89147BA99C49}"/>
              </a:ext>
            </a:extLst>
          </p:cNvPr>
          <p:cNvSpPr/>
          <p:nvPr/>
        </p:nvSpPr>
        <p:spPr>
          <a:xfrm>
            <a:off x="3561347" y="1544763"/>
            <a:ext cx="3039198" cy="882047"/>
          </a:xfrm>
          <a:prstGeom prst="wedgeRectCallout">
            <a:avLst>
              <a:gd name="adj1" fmla="val 56933"/>
              <a:gd name="adj2" fmla="val -1622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lgn="ctr"/>
            <a:r>
              <a:rPr lang="is-IS" sz="1800" b="1">
                <a:solidFill>
                  <a:srgbClr val="003399"/>
                </a:solidFill>
              </a:rPr>
              <a:t>Þátttaka og forysta starfsfólks skipta sköpum. </a:t>
            </a:r>
          </a:p>
        </p:txBody>
      </p:sp>
      <p:pic>
        <p:nvPicPr>
          <p:cNvPr id="8" name="Picture 7" descr="Mynd í formi skýs sýnir hóp byggingarverkamanna ræða saman. Vinstra megin við myndina er græn fígúra. Myndin gefur til kynna að þátttaka starfsfólks sé lykilatriði í forvörnum gegn áreitni, kynferðislegri áreitni og ofbeldi. ">
            <a:extLst>
              <a:ext uri="{FF2B5EF4-FFF2-40B4-BE49-F238E27FC236}">
                <a16:creationId xmlns:a16="http://schemas.microsoft.com/office/drawing/2014/main" id="{4EF0DE16-82B7-EB11-DA7E-F7D19B3205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0651" y="716626"/>
            <a:ext cx="3900770" cy="2012035"/>
          </a:xfrm>
          <a:prstGeom prst="rect">
            <a:avLst/>
          </a:prstGeom>
        </p:spPr>
      </p:pic>
      <p:sp>
        <p:nvSpPr>
          <p:cNvPr id="3" name="TextBox 2">
            <a:extLst>
              <a:ext uri="{FF2B5EF4-FFF2-40B4-BE49-F238E27FC236}">
                <a16:creationId xmlns:a16="http://schemas.microsoft.com/office/drawing/2014/main" id="{1DB563F2-7747-B55A-17E9-81F2C37A7A01}"/>
              </a:ext>
            </a:extLst>
          </p:cNvPr>
          <p:cNvSpPr txBox="1"/>
          <p:nvPr/>
        </p:nvSpPr>
        <p:spPr>
          <a:xfrm>
            <a:off x="0" y="2728661"/>
            <a:ext cx="1097142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s-IS" sz="1800" b="1">
                <a:latin typeface="+mn-lt"/>
              </a:rPr>
              <a:t>Fyrirbyggjandi aðgerðir</a:t>
            </a:r>
          </a:p>
        </p:txBody>
      </p:sp>
      <p:sp>
        <p:nvSpPr>
          <p:cNvPr id="4" name="Content Placeholder 3">
            <a:extLst>
              <a:ext uri="{FF2B5EF4-FFF2-40B4-BE49-F238E27FC236}">
                <a16:creationId xmlns:a16="http://schemas.microsoft.com/office/drawing/2014/main" id="{F590AA2A-8FD2-1517-C8AA-1E48066C8B0D}"/>
              </a:ext>
            </a:extLst>
          </p:cNvPr>
          <p:cNvSpPr>
            <a:spLocks noGrp="1"/>
          </p:cNvSpPr>
          <p:nvPr>
            <p:ph sz="half" idx="1"/>
          </p:nvPr>
        </p:nvSpPr>
        <p:spPr>
          <a:xfrm>
            <a:off x="599998" y="3344018"/>
            <a:ext cx="10079834" cy="2579110"/>
          </a:xfrm>
        </p:spPr>
        <p:txBody>
          <a:bodyPr anchor="t">
            <a:noAutofit/>
          </a:bodyPr>
          <a:lstStyle/>
          <a:p>
            <a:pPr marL="233363" indent="-233363">
              <a:spcAft>
                <a:spcPts val="600"/>
              </a:spcAft>
            </a:pPr>
            <a:r>
              <a:rPr lang="is-IS" b="0" dirty="0"/>
              <a:t>skilgreina skýrt hvað telst ásættanleg og óásættanleg hegðun</a:t>
            </a:r>
          </a:p>
          <a:p>
            <a:pPr marL="233363" indent="-233363">
              <a:spcAft>
                <a:spcPts val="600"/>
              </a:spcAft>
            </a:pPr>
            <a:r>
              <a:rPr lang="is-IS" b="0" dirty="0">
                <a:cs typeface="Arial"/>
              </a:rPr>
              <a:t>greina undirliggjandi orsakir og þá þætti sem stuðla að vandanum</a:t>
            </a:r>
          </a:p>
          <a:p>
            <a:pPr marL="233363" indent="-233363">
              <a:spcAft>
                <a:spcPts val="600"/>
              </a:spcAft>
            </a:pPr>
            <a:r>
              <a:rPr lang="is-IS" b="0" dirty="0"/>
              <a:t>gera starfsfólki kleift að tjá sig eða tilkynna atvik í trúnaði </a:t>
            </a:r>
          </a:p>
          <a:p>
            <a:pPr marL="233363" indent="-233363">
              <a:spcAft>
                <a:spcPts val="600"/>
              </a:spcAft>
            </a:pPr>
            <a:r>
              <a:rPr lang="is-IS" b="0" dirty="0"/>
              <a:t>bregðast við á sanngjarnan, samræmdan og réttlátan hátt </a:t>
            </a:r>
          </a:p>
          <a:p>
            <a:pPr marL="233363" indent="-233363">
              <a:spcAft>
                <a:spcPts val="600"/>
              </a:spcAft>
            </a:pPr>
            <a:r>
              <a:rPr lang="is-IS" b="0" dirty="0">
                <a:ea typeface=""/>
                <a:cs typeface="Arial"/>
              </a:rPr>
              <a:t>skipuleggja aðgerðir til að draga úr stigmögnun og tryggja öruggar leiðir til að komast undan og til að vernda starfsfólk gegn ofbeldi frá þriðja aðila</a:t>
            </a:r>
          </a:p>
          <a:p>
            <a:pPr marL="380990" indent="-380990">
              <a:spcBef>
                <a:spcPts val="1200"/>
              </a:spcBef>
              <a:spcAft>
                <a:spcPts val="600"/>
              </a:spcAft>
            </a:pPr>
            <a:endParaRPr lang="en-GB" b="0" dirty="0">
              <a:cs typeface="Arial"/>
            </a:endParaRPr>
          </a:p>
          <a:p>
            <a:pPr marL="0" indent="0">
              <a:spcBef>
                <a:spcPts val="1200"/>
              </a:spcBef>
              <a:spcAft>
                <a:spcPts val="600"/>
              </a:spcAft>
              <a:buNone/>
            </a:pPr>
            <a:endParaRPr lang="en-GB" noProof="0" dirty="0">
              <a:cs typeface="Arial"/>
            </a:endParaRPr>
          </a:p>
          <a:p>
            <a:pPr marL="0" indent="0">
              <a:spcBef>
                <a:spcPts val="1200"/>
              </a:spcBef>
              <a:spcAft>
                <a:spcPts val="600"/>
              </a:spcAft>
              <a:buNone/>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p:txBody>
      </p:sp>
    </p:spTree>
    <p:extLst>
      <p:ext uri="{BB962C8B-B14F-4D97-AF65-F5344CB8AC3E}">
        <p14:creationId xmlns:p14="http://schemas.microsoft.com/office/powerpoint/2010/main" val="3394160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EA4575A-5F92-BAB6-7C2D-4A098ABB4238}"/>
              </a:ext>
              <a:ext uri="{C183D7F6-B498-43B3-948B-1728B52AA6E4}">
                <adec:decorative xmlns:adec="http://schemas.microsoft.com/office/drawing/2017/decorative" val="1"/>
              </a:ext>
            </a:extLst>
          </p:cNvPr>
          <p:cNvSpPr/>
          <p:nvPr/>
        </p:nvSpPr>
        <p:spPr>
          <a:xfrm>
            <a:off x="4561367" y="6305107"/>
            <a:ext cx="2700670" cy="2977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527C82C-4420-7D7C-CC46-57ECA4A01DB2}"/>
              </a:ext>
            </a:extLst>
          </p:cNvPr>
          <p:cNvSpPr>
            <a:spLocks noGrp="1"/>
          </p:cNvSpPr>
          <p:nvPr>
            <p:ph type="title"/>
          </p:nvPr>
        </p:nvSpPr>
        <p:spPr/>
        <p:txBody>
          <a:bodyPr/>
          <a:lstStyle/>
          <a:p>
            <a:r>
              <a:rPr lang="is-IS" dirty="0"/>
              <a:t>Megináhersla 3: Líkamlegir áhættuþættir og geðheilsa -1- </a:t>
            </a:r>
          </a:p>
        </p:txBody>
      </p:sp>
      <p:sp>
        <p:nvSpPr>
          <p:cNvPr id="6" name="TextBox 5">
            <a:extLst>
              <a:ext uri="{FF2B5EF4-FFF2-40B4-BE49-F238E27FC236}">
                <a16:creationId xmlns:a16="http://schemas.microsoft.com/office/drawing/2014/main" id="{85270BE9-B6B4-E837-9558-D005BF977F0D}"/>
              </a:ext>
            </a:extLst>
          </p:cNvPr>
          <p:cNvSpPr txBox="1"/>
          <p:nvPr/>
        </p:nvSpPr>
        <p:spPr>
          <a:xfrm>
            <a:off x="0" y="1295400"/>
            <a:ext cx="848757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s-IS" sz="1800" b="1">
                <a:latin typeface="+mn-lt"/>
              </a:rPr>
              <a:t>Núverandi staða</a:t>
            </a:r>
          </a:p>
        </p:txBody>
      </p:sp>
      <p:sp>
        <p:nvSpPr>
          <p:cNvPr id="5" name="TextBox 4">
            <a:extLst>
              <a:ext uri="{FF2B5EF4-FFF2-40B4-BE49-F238E27FC236}">
                <a16:creationId xmlns:a16="http://schemas.microsoft.com/office/drawing/2014/main" id="{C399328D-E85F-2454-F6C0-3587135632DD}"/>
              </a:ext>
            </a:extLst>
          </p:cNvPr>
          <p:cNvSpPr txBox="1"/>
          <p:nvPr/>
        </p:nvSpPr>
        <p:spPr>
          <a:xfrm>
            <a:off x="648130" y="1996958"/>
            <a:ext cx="7839441" cy="1892826"/>
          </a:xfrm>
          <a:prstGeom prst="rect">
            <a:avLst/>
          </a:prstGeom>
          <a:noFill/>
        </p:spPr>
        <p:txBody>
          <a:bodyPr wrap="square" rtlCol="0">
            <a:noAutofit/>
          </a:bodyPr>
          <a:lstStyle/>
          <a:p>
            <a:pPr>
              <a:spcBef>
                <a:spcPts val="1200"/>
              </a:spcBef>
              <a:spcAft>
                <a:spcPts val="600"/>
              </a:spcAft>
            </a:pPr>
            <a:r>
              <a:rPr lang="is-IS" sz="1800" dirty="0">
                <a:solidFill>
                  <a:schemeClr val="tx2"/>
                </a:solidFill>
              </a:rPr>
              <a:t>Herferðin mun beina sjónum að samspili sálfélagslegra áhættuþátta og: </a:t>
            </a:r>
          </a:p>
          <a:p>
            <a:pPr marL="457200" indent="-223838">
              <a:spcBef>
                <a:spcPts val="600"/>
              </a:spcBef>
              <a:spcAft>
                <a:spcPts val="600"/>
              </a:spcAft>
              <a:buFont typeface="Wingdings" panose="05000000000000000000" pitchFamily="2" charset="2"/>
              <a:buChar char="§"/>
            </a:pPr>
            <a:r>
              <a:rPr lang="is-IS" sz="1800" b="1" dirty="0">
                <a:solidFill>
                  <a:schemeClr val="tx2"/>
                </a:solidFill>
              </a:rPr>
              <a:t>líkamlegs vinnuálags og stoðkerfisvandamála</a:t>
            </a:r>
            <a:r>
              <a:rPr lang="is-IS" sz="1800" dirty="0">
                <a:solidFill>
                  <a:schemeClr val="tx2"/>
                </a:solidFill>
              </a:rPr>
              <a:t>(MSD)</a:t>
            </a:r>
          </a:p>
          <a:p>
            <a:pPr marL="457200" indent="-223838">
              <a:spcBef>
                <a:spcPts val="600"/>
              </a:spcBef>
              <a:spcAft>
                <a:spcPts val="600"/>
              </a:spcAft>
              <a:buFont typeface="Wingdings" panose="05000000000000000000" pitchFamily="2" charset="2"/>
              <a:buChar char="§"/>
            </a:pPr>
            <a:r>
              <a:rPr lang="is-IS" sz="1800" b="1" dirty="0">
                <a:solidFill>
                  <a:schemeClr val="tx2"/>
                </a:solidFill>
              </a:rPr>
              <a:t>þátta í vinnuumhverfi </a:t>
            </a:r>
            <a:r>
              <a:rPr lang="is-IS" sz="1800" dirty="0">
                <a:solidFill>
                  <a:schemeClr val="tx2"/>
                </a:solidFill>
              </a:rPr>
              <a:t>(t.d. hávaða, hitastigs og hönnunar vinnuaðstöðu)</a:t>
            </a:r>
          </a:p>
          <a:p>
            <a:pPr marL="457200" indent="-223838">
              <a:spcBef>
                <a:spcPts val="600"/>
              </a:spcBef>
              <a:spcAft>
                <a:spcPts val="600"/>
              </a:spcAft>
              <a:buFont typeface="Wingdings" panose="05000000000000000000" pitchFamily="2" charset="2"/>
              <a:buChar char="§"/>
            </a:pPr>
            <a:r>
              <a:rPr lang="is-IS" sz="1800" b="1" dirty="0">
                <a:solidFill>
                  <a:schemeClr val="tx2"/>
                </a:solidFill>
              </a:rPr>
              <a:t>vinnutengdra slysa</a:t>
            </a:r>
            <a:r>
              <a:rPr lang="is-IS" sz="1800" dirty="0">
                <a:solidFill>
                  <a:schemeClr val="tx2"/>
                </a:solidFill>
              </a:rPr>
              <a:t> og </a:t>
            </a:r>
            <a:r>
              <a:rPr lang="is-IS" sz="1800" b="1" dirty="0">
                <a:solidFill>
                  <a:schemeClr val="tx2"/>
                </a:solidFill>
              </a:rPr>
              <a:t>öryggis á vinnustað</a:t>
            </a:r>
            <a:r>
              <a:rPr lang="is-IS" sz="1800" dirty="0">
                <a:solidFill>
                  <a:schemeClr val="tx2"/>
                </a:solidFill>
              </a:rPr>
              <a:t>. </a:t>
            </a:r>
          </a:p>
        </p:txBody>
      </p:sp>
      <p:sp>
        <p:nvSpPr>
          <p:cNvPr id="4" name="Speech Bubble: Rectangle 3">
            <a:extLst>
              <a:ext uri="{FF2B5EF4-FFF2-40B4-BE49-F238E27FC236}">
                <a16:creationId xmlns:a16="http://schemas.microsoft.com/office/drawing/2014/main" id="{5CBA0E8D-406A-4EE2-EE7B-7FDA583569FF}"/>
              </a:ext>
            </a:extLst>
          </p:cNvPr>
          <p:cNvSpPr/>
          <p:nvPr/>
        </p:nvSpPr>
        <p:spPr>
          <a:xfrm>
            <a:off x="8274917" y="2898315"/>
            <a:ext cx="2617576" cy="1837283"/>
          </a:xfrm>
          <a:prstGeom prst="wedgeRectCallout">
            <a:avLst>
              <a:gd name="adj1" fmla="val -18828"/>
              <a:gd name="adj2" fmla="val 63751"/>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r>
              <a:rPr lang="is-IS" sz="1800" b="1" dirty="0">
                <a:solidFill>
                  <a:srgbClr val="003399"/>
                </a:solidFill>
              </a:rPr>
              <a:t>Líkamlegir og sálfélagslegir áhættuþættir hafa sameiginleg áhrif á geðheilsu og öryggi starfsfólks. </a:t>
            </a:r>
          </a:p>
        </p:txBody>
      </p:sp>
      <p:pic>
        <p:nvPicPr>
          <p:cNvPr id="14" name="Picture 13" descr="Vektormynd af grænni fígúru með stoðkerfisvandamál. ">
            <a:extLst>
              <a:ext uri="{FF2B5EF4-FFF2-40B4-BE49-F238E27FC236}">
                <a16:creationId xmlns:a16="http://schemas.microsoft.com/office/drawing/2014/main" id="{E152F94C-CFFC-E956-12EF-6F7711D3CD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2218" y="4735598"/>
            <a:ext cx="4783142" cy="2035379"/>
          </a:xfrm>
          <a:prstGeom prst="rect">
            <a:avLst/>
          </a:prstGeom>
        </p:spPr>
      </p:pic>
      <p:pic>
        <p:nvPicPr>
          <p:cNvPr id="12" name="Picture 11">
            <a:extLst>
              <a:ext uri="{FF2B5EF4-FFF2-40B4-BE49-F238E27FC236}">
                <a16:creationId xmlns:a16="http://schemas.microsoft.com/office/drawing/2014/main" id="{96CEE4D5-7E5F-C921-33E5-3C8D4D28E3F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49686" y="5033331"/>
            <a:ext cx="1913294" cy="1725614"/>
          </a:xfrm>
          <a:prstGeom prst="rect">
            <a:avLst/>
          </a:prstGeom>
        </p:spPr>
      </p:pic>
    </p:spTree>
    <p:extLst>
      <p:ext uri="{BB962C8B-B14F-4D97-AF65-F5344CB8AC3E}">
        <p14:creationId xmlns:p14="http://schemas.microsoft.com/office/powerpoint/2010/main" val="1126727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DE3E0-B862-C988-C480-7202159FC852}"/>
              </a:ext>
              <a:ext uri="{C183D7F6-B498-43B3-948B-1728B52AA6E4}">
                <adec:decorative xmlns:adec="http://schemas.microsoft.com/office/drawing/2017/decorative" val="1"/>
              </a:ext>
            </a:extLst>
          </p:cNvPr>
          <p:cNvSpPr>
            <a:spLocks noGrp="1"/>
          </p:cNvSpPr>
          <p:nvPr>
            <p:ph type="title"/>
          </p:nvPr>
        </p:nvSpPr>
        <p:spPr/>
        <p:txBody>
          <a:bodyPr/>
          <a:lstStyle/>
          <a:p>
            <a:r>
              <a:rPr lang="is-IS" dirty="0"/>
              <a:t>Megináhersla 3: Líkamlegir áhættuþættir og geðheilsa -2- </a:t>
            </a:r>
          </a:p>
        </p:txBody>
      </p:sp>
      <p:sp>
        <p:nvSpPr>
          <p:cNvPr id="3" name="TextBox 2">
            <a:extLst>
              <a:ext uri="{FF2B5EF4-FFF2-40B4-BE49-F238E27FC236}">
                <a16:creationId xmlns:a16="http://schemas.microsoft.com/office/drawing/2014/main" id="{5CCBC276-1616-1F51-E3A6-10D7E1A632B1}"/>
              </a:ext>
            </a:extLst>
          </p:cNvPr>
          <p:cNvSpPr txBox="1"/>
          <p:nvPr/>
        </p:nvSpPr>
        <p:spPr>
          <a:xfrm>
            <a:off x="0" y="1295400"/>
            <a:ext cx="1146609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s-IS" sz="1800" b="1">
                <a:latin typeface="+mn-lt"/>
              </a:rPr>
              <a:t>Hvernig er hægt að takast á við samverkandi áhættuþætti? </a:t>
            </a:r>
          </a:p>
        </p:txBody>
      </p:sp>
      <p:sp>
        <p:nvSpPr>
          <p:cNvPr id="4" name="Content Placeholder 2">
            <a:extLst>
              <a:ext uri="{FF2B5EF4-FFF2-40B4-BE49-F238E27FC236}">
                <a16:creationId xmlns:a16="http://schemas.microsoft.com/office/drawing/2014/main" id="{35380195-1CE8-DECC-8005-1F05CB33B226}"/>
              </a:ext>
            </a:extLst>
          </p:cNvPr>
          <p:cNvSpPr>
            <a:spLocks noGrp="1"/>
          </p:cNvSpPr>
          <p:nvPr>
            <p:ph sz="half" idx="1"/>
          </p:nvPr>
        </p:nvSpPr>
        <p:spPr>
          <a:xfrm>
            <a:off x="599996" y="2026842"/>
            <a:ext cx="10625467" cy="2078916"/>
          </a:xfrm>
        </p:spPr>
        <p:txBody>
          <a:bodyPr>
            <a:normAutofit lnSpcReduction="10000"/>
          </a:bodyPr>
          <a:lstStyle/>
          <a:p>
            <a:pPr>
              <a:spcAft>
                <a:spcPts val="600"/>
              </a:spcAft>
            </a:pPr>
            <a:r>
              <a:rPr lang="is-IS" b="0" dirty="0"/>
              <a:t>með því að beita </a:t>
            </a:r>
            <a:r>
              <a:rPr lang="is-IS" b="1" dirty="0"/>
              <a:t>heildrænni nálgun á vinnuvernd, þar sem sálfélagslegir og líkamlegir áhættuþættir eru samþættir</a:t>
            </a:r>
            <a:r>
              <a:rPr lang="is-IS" b="0" dirty="0"/>
              <a:t> </a:t>
            </a:r>
          </a:p>
          <a:p>
            <a:pPr>
              <a:spcAft>
                <a:spcPts val="600"/>
              </a:spcAft>
            </a:pPr>
            <a:r>
              <a:rPr lang="is-IS" b="0" dirty="0"/>
              <a:t>með því að tryggja </a:t>
            </a:r>
            <a:r>
              <a:rPr lang="is-IS" dirty="0"/>
              <a:t>markvissar forvarnir gegn stoðkerfisvandamálum (MSDs) </a:t>
            </a:r>
            <a:r>
              <a:rPr lang="is-IS" b="0" dirty="0"/>
              <a:t>og líkamlegu álagi </a:t>
            </a:r>
          </a:p>
          <a:p>
            <a:pPr>
              <a:spcAft>
                <a:spcPts val="600"/>
              </a:spcAft>
            </a:pPr>
            <a:r>
              <a:rPr lang="is-IS" b="0" dirty="0"/>
              <a:t>með því að taka tillit til </a:t>
            </a:r>
            <a:r>
              <a:rPr lang="is-IS" dirty="0"/>
              <a:t>áhrifa líkamlegs vinnuumhverfis á vellíðan starfsfólk</a:t>
            </a:r>
          </a:p>
          <a:p>
            <a:pPr>
              <a:spcAft>
                <a:spcPts val="600"/>
              </a:spcAft>
            </a:pPr>
            <a:r>
              <a:rPr lang="is-IS" b="0" dirty="0"/>
              <a:t>með því að veita atvinnugreinum </a:t>
            </a:r>
            <a:r>
              <a:rPr lang="is-IS" b="1" dirty="0"/>
              <a:t>þar sem áhætta er mikil og viðkvæmum hópum sérstaka athygli</a:t>
            </a:r>
            <a:r>
              <a:rPr lang="is-IS" b="0" dirty="0"/>
              <a:t> við innleiðingu forvarna</a:t>
            </a:r>
          </a:p>
        </p:txBody>
      </p:sp>
      <p:pic>
        <p:nvPicPr>
          <p:cNvPr id="10" name="Picture 9" descr="Ljósmynd í formi skýs sem sýnir flutningsstarfsfólk ræða saman. ">
            <a:extLst>
              <a:ext uri="{FF2B5EF4-FFF2-40B4-BE49-F238E27FC236}">
                <a16:creationId xmlns:a16="http://schemas.microsoft.com/office/drawing/2014/main" id="{B2604BD7-F235-3DCC-ED05-D2B419333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93" y="4658123"/>
            <a:ext cx="4017612" cy="2078916"/>
          </a:xfrm>
          <a:prstGeom prst="rect">
            <a:avLst/>
          </a:prstGeom>
        </p:spPr>
      </p:pic>
    </p:spTree>
    <p:extLst>
      <p:ext uri="{BB962C8B-B14F-4D97-AF65-F5344CB8AC3E}">
        <p14:creationId xmlns:p14="http://schemas.microsoft.com/office/powerpoint/2010/main" val="2331618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AEECA-7220-4DC3-D1FA-A06CD0F8E338}"/>
              </a:ext>
            </a:extLst>
          </p:cNvPr>
          <p:cNvSpPr>
            <a:spLocks noGrp="1"/>
          </p:cNvSpPr>
          <p:nvPr>
            <p:ph type="title"/>
          </p:nvPr>
        </p:nvSpPr>
        <p:spPr/>
        <p:txBody>
          <a:bodyPr/>
          <a:lstStyle/>
          <a:p>
            <a:r>
              <a:rPr lang="is-IS" dirty="0"/>
              <a:t>Megináhersla 4: Sálfélagsleg áhætta í heilbrigðis- og félagsþjónustugeiranum -1- </a:t>
            </a:r>
          </a:p>
        </p:txBody>
      </p:sp>
      <p:sp>
        <p:nvSpPr>
          <p:cNvPr id="3" name="TextBox 2">
            <a:extLst>
              <a:ext uri="{FF2B5EF4-FFF2-40B4-BE49-F238E27FC236}">
                <a16:creationId xmlns:a16="http://schemas.microsoft.com/office/drawing/2014/main" id="{6F1E7306-F80C-4588-AD91-7EA7EFACBB29}"/>
              </a:ext>
            </a:extLst>
          </p:cNvPr>
          <p:cNvSpPr txBox="1"/>
          <p:nvPr/>
        </p:nvSpPr>
        <p:spPr>
          <a:xfrm>
            <a:off x="-1" y="1295400"/>
            <a:ext cx="10877108"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s-IS" sz="1800" b="1">
                <a:latin typeface="+mn-lt"/>
              </a:rPr>
              <a:t>Núverandi staða</a:t>
            </a:r>
          </a:p>
        </p:txBody>
      </p:sp>
      <p:sp>
        <p:nvSpPr>
          <p:cNvPr id="4" name="Content Placeholder 2">
            <a:extLst>
              <a:ext uri="{FF2B5EF4-FFF2-40B4-BE49-F238E27FC236}">
                <a16:creationId xmlns:a16="http://schemas.microsoft.com/office/drawing/2014/main" id="{A93BC99B-6219-39BA-1A46-27AE038C0E91}"/>
              </a:ext>
            </a:extLst>
          </p:cNvPr>
          <p:cNvSpPr>
            <a:spLocks noGrp="1"/>
          </p:cNvSpPr>
          <p:nvPr>
            <p:ph sz="half" idx="1"/>
          </p:nvPr>
        </p:nvSpPr>
        <p:spPr>
          <a:xfrm>
            <a:off x="738223" y="2006550"/>
            <a:ext cx="10223944" cy="2197721"/>
          </a:xfrm>
        </p:spPr>
        <p:txBody>
          <a:bodyPr>
            <a:noAutofit/>
          </a:bodyPr>
          <a:lstStyle/>
          <a:p>
            <a:pPr marL="233363" indent="-233363">
              <a:spcBef>
                <a:spcPts val="1200"/>
              </a:spcBef>
              <a:spcAft>
                <a:spcPts val="600"/>
              </a:spcAft>
            </a:pPr>
            <a:r>
              <a:rPr lang="is-IS" b="0" dirty="0"/>
              <a:t>Mikilvægur atvinnugeiri</a:t>
            </a:r>
            <a:r>
              <a:rPr lang="is-IS" dirty="0"/>
              <a:t> fyrir evrópskt samfélag, þar sem 21,5 milljónir starfa</a:t>
            </a:r>
            <a:r>
              <a:rPr lang="is-IS" b="0" dirty="0"/>
              <a:t>, sem samsvarar </a:t>
            </a:r>
            <a:r>
              <a:rPr lang="is-IS" dirty="0"/>
              <a:t>11% af starfsfólki í ESB </a:t>
            </a:r>
          </a:p>
          <a:p>
            <a:pPr marL="233363" indent="-233363">
              <a:spcBef>
                <a:spcPts val="1200"/>
              </a:spcBef>
              <a:spcAft>
                <a:spcPts val="600"/>
              </a:spcAft>
            </a:pPr>
            <a:r>
              <a:rPr lang="is-IS" dirty="0"/>
              <a:t>Meiri hætta á útsetningu fyrir ákveðnum sálfélagslegum áhættuþáttum en í öðrum atvinnugreinum </a:t>
            </a:r>
          </a:p>
          <a:p>
            <a:pPr marL="233363" indent="-233363">
              <a:spcBef>
                <a:spcPts val="1200"/>
              </a:spcBef>
              <a:spcAft>
                <a:spcPts val="600"/>
              </a:spcAft>
            </a:pPr>
            <a:r>
              <a:rPr lang="is-IS" b="1" dirty="0"/>
              <a:t>31% starfsfólks í heilbrigðis- og félagsþjónustu upplifir streitu, þunglyndi eða kvíða</a:t>
            </a:r>
            <a:r>
              <a:rPr lang="is-IS" b="0" dirty="0"/>
              <a:t> sem er af völdum vinnunnar eða </a:t>
            </a:r>
            <a:r>
              <a:rPr lang="is-IS" b="1" dirty="0"/>
              <a:t>hefur versnað vegna hennar</a:t>
            </a:r>
            <a:r>
              <a:rPr lang="is-IS" b="0" dirty="0"/>
              <a:t> á síðustu 12 mánuðum. </a:t>
            </a:r>
          </a:p>
          <a:p>
            <a:pPr>
              <a:spcBef>
                <a:spcPts val="1200"/>
              </a:spcBef>
              <a:spcAft>
                <a:spcPts val="600"/>
              </a:spcAft>
            </a:pPr>
            <a:endParaRPr lang="en-GB" b="0" dirty="0"/>
          </a:p>
          <a:p>
            <a:pPr marL="0" indent="0">
              <a:spcBef>
                <a:spcPts val="1200"/>
              </a:spcBef>
              <a:spcAft>
                <a:spcPts val="600"/>
              </a:spcAft>
              <a:buNone/>
            </a:pPr>
            <a:endParaRPr lang="en-GB" b="0" noProof="0" dirty="0"/>
          </a:p>
          <a:p>
            <a:pPr>
              <a:spcBef>
                <a:spcPts val="1200"/>
              </a:spcBef>
              <a:spcAft>
                <a:spcPts val="600"/>
              </a:spcAft>
            </a:pPr>
            <a:endParaRPr lang="en-GB" noProof="0" dirty="0"/>
          </a:p>
        </p:txBody>
      </p:sp>
      <p:pic>
        <p:nvPicPr>
          <p:cNvPr id="7" name="Picture 6">
            <a:extLst>
              <a:ext uri="{FF2B5EF4-FFF2-40B4-BE49-F238E27FC236}">
                <a16:creationId xmlns:a16="http://schemas.microsoft.com/office/drawing/2014/main" id="{E4C2FEFC-128B-0A5F-861A-2CFC7AF5A4D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575471"/>
            <a:ext cx="4017264" cy="2176272"/>
          </a:xfrm>
          <a:prstGeom prst="rect">
            <a:avLst/>
          </a:prstGeom>
        </p:spPr>
      </p:pic>
    </p:spTree>
    <p:extLst>
      <p:ext uri="{BB962C8B-B14F-4D97-AF65-F5344CB8AC3E}">
        <p14:creationId xmlns:p14="http://schemas.microsoft.com/office/powerpoint/2010/main" val="2142931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7BD93-4687-98D9-D166-12A7C523AF57}"/>
              </a:ext>
              <a:ext uri="{C183D7F6-B498-43B3-948B-1728B52AA6E4}">
                <adec:decorative xmlns:adec="http://schemas.microsoft.com/office/drawing/2017/decorative" val="1"/>
              </a:ext>
            </a:extLst>
          </p:cNvPr>
          <p:cNvSpPr>
            <a:spLocks noGrp="1"/>
          </p:cNvSpPr>
          <p:nvPr>
            <p:ph type="title"/>
          </p:nvPr>
        </p:nvSpPr>
        <p:spPr/>
        <p:txBody>
          <a:bodyPr/>
          <a:lstStyle/>
          <a:p>
            <a:r>
              <a:rPr lang="is-IS" dirty="0"/>
              <a:t>Megináhersla 4: Sálfélagsleg áhætta í heilbrigðis- og félagsþjónustugeiranum – 2 – </a:t>
            </a:r>
          </a:p>
        </p:txBody>
      </p:sp>
      <p:sp>
        <p:nvSpPr>
          <p:cNvPr id="4" name="TextBox 2">
            <a:extLst>
              <a:ext uri="{FF2B5EF4-FFF2-40B4-BE49-F238E27FC236}">
                <a16:creationId xmlns:a16="http://schemas.microsoft.com/office/drawing/2014/main" id="{227A04EE-2DB0-D9B5-0046-D66CE4DD5F39}"/>
              </a:ext>
            </a:extLst>
          </p:cNvPr>
          <p:cNvSpPr txBox="1"/>
          <p:nvPr/>
        </p:nvSpPr>
        <p:spPr>
          <a:xfrm>
            <a:off x="0" y="1298654"/>
            <a:ext cx="11738343"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s-IS" sz="1800" b="1" dirty="0">
                <a:latin typeface="+mn-lt"/>
              </a:rPr>
              <a:t>Hlutfall vinnustaða sem greina frá sálfélagslegum áhættuþáttum í heilbrigðis- og félagsþjónustugeiranum samanborið við meðaltal ESB-27 fyrir allar atvinnugreinar (2024). </a:t>
            </a:r>
          </a:p>
        </p:txBody>
      </p:sp>
      <p:pic>
        <p:nvPicPr>
          <p:cNvPr id="5" name="Graphic 4" descr="Súlurit sem sýnir samanburð á mismunandi sálfélagslegum áhættuþáttum á vinnustað milli allra atvinnugreina í 27 aðildarríkjum ESB (blátt) og heilbrigðis- og félagsþjónustugeirans (grænt). Sálfélagslegu áhættuþættirnir sem sýndir eru: 56% samanborið við 72% þurfa að eiga samskipti við erfiða viðskiptavini, sjúklinga, nemendur o.fl. tímapressa 43% samanborið við 48% upplifa léleg samskipti eða samstarf innan skipulagsheildarinnar 18% samanborið við 21% glíma við langan eða óreglulegan vinnutíma 10% samanborið við 11% upplifa ótta við atvinnumissi.">
            <a:extLst>
              <a:ext uri="{FF2B5EF4-FFF2-40B4-BE49-F238E27FC236}">
                <a16:creationId xmlns:a16="http://schemas.microsoft.com/office/drawing/2014/main" id="{460B4302-BA1D-5B05-2934-34E3F90390F3}"/>
              </a:ext>
            </a:extLst>
          </p:cNvPr>
          <p:cNvPicPr>
            <a:picLocks noChangeAspect="1"/>
          </p:cNvPicPr>
          <p:nvPr/>
        </p:nvPicPr>
        <p:blipFill>
          <a:blip>
            <a:extLst>
              <a:ext uri="{96DAC541-7B7A-43D3-8B79-37D633B846F1}">
                <asvg:svgBlip xmlns:asvg="http://schemas.microsoft.com/office/drawing/2016/SVG/main" r:embed="rId3"/>
              </a:ext>
            </a:extLst>
          </a:blip>
          <a:srcRect b="30407"/>
          <a:stretch>
            <a:fillRect/>
          </a:stretch>
        </p:blipFill>
        <p:spPr>
          <a:xfrm>
            <a:off x="3211031" y="2251880"/>
            <a:ext cx="5635256" cy="2732262"/>
          </a:xfrm>
          <a:prstGeom prst="rect">
            <a:avLst/>
          </a:prstGeom>
        </p:spPr>
      </p:pic>
      <p:sp>
        <p:nvSpPr>
          <p:cNvPr id="3" name="TextBox 2">
            <a:extLst>
              <a:ext uri="{FF2B5EF4-FFF2-40B4-BE49-F238E27FC236}">
                <a16:creationId xmlns:a16="http://schemas.microsoft.com/office/drawing/2014/main" id="{7B47A301-AB26-D0F5-79B1-8D1A868D7582}"/>
              </a:ext>
            </a:extLst>
          </p:cNvPr>
          <p:cNvSpPr txBox="1"/>
          <p:nvPr/>
        </p:nvSpPr>
        <p:spPr>
          <a:xfrm>
            <a:off x="3102746" y="5041739"/>
            <a:ext cx="5635256" cy="1107996"/>
          </a:xfrm>
          <a:prstGeom prst="rect">
            <a:avLst/>
          </a:prstGeom>
          <a:noFill/>
        </p:spPr>
        <p:txBody>
          <a:bodyPr wrap="square" rtlCol="0">
            <a:spAutoFit/>
          </a:bodyPr>
          <a:lstStyle/>
          <a:p>
            <a:pPr marL="227013" indent="-227013">
              <a:buClr>
                <a:srgbClr val="C00000"/>
              </a:buClr>
              <a:buAutoNum type="alphaUcPeriod"/>
            </a:pPr>
            <a:r>
              <a:rPr lang="is-IS" sz="1100" b="1" dirty="0">
                <a:solidFill>
                  <a:schemeClr val="tx1">
                    <a:lumMod val="65000"/>
                    <a:lumOff val="35000"/>
                  </a:schemeClr>
                </a:solidFill>
              </a:rPr>
              <a:t>Að þurfa að eiga við erfiða viðskiptavini, sjúklinga, nemendur, o.fl.</a:t>
            </a:r>
          </a:p>
          <a:p>
            <a:pPr marL="227013" indent="-227013">
              <a:buClr>
                <a:srgbClr val="C00000"/>
              </a:buClr>
              <a:buAutoNum type="alphaUcPeriod"/>
            </a:pPr>
            <a:r>
              <a:rPr lang="is-IS" sz="1100" b="1" dirty="0">
                <a:solidFill>
                  <a:schemeClr val="tx1">
                    <a:lumMod val="65000"/>
                    <a:lumOff val="35000"/>
                  </a:schemeClr>
                </a:solidFill>
              </a:rPr>
              <a:t>Tímapressa</a:t>
            </a:r>
          </a:p>
          <a:p>
            <a:pPr marL="227013" indent="-227013">
              <a:buClr>
                <a:srgbClr val="C00000"/>
              </a:buClr>
              <a:buAutoNum type="alphaUcPeriod"/>
            </a:pPr>
            <a:r>
              <a:rPr lang="is-IS" sz="1100" b="1" dirty="0">
                <a:solidFill>
                  <a:schemeClr val="tx1">
                    <a:lumMod val="65000"/>
                    <a:lumOff val="35000"/>
                  </a:schemeClr>
                </a:solidFill>
              </a:rPr>
              <a:t>Léleg samskipti eða samvinna innan fyrirtækisins</a:t>
            </a:r>
          </a:p>
          <a:p>
            <a:pPr marL="227013" indent="-227013">
              <a:buClr>
                <a:srgbClr val="C00000"/>
              </a:buClr>
              <a:buAutoNum type="alphaUcPeriod"/>
            </a:pPr>
            <a:r>
              <a:rPr lang="is-IS" sz="1100" b="1" dirty="0">
                <a:solidFill>
                  <a:schemeClr val="tx1">
                    <a:lumMod val="65000"/>
                    <a:lumOff val="35000"/>
                  </a:schemeClr>
                </a:solidFill>
              </a:rPr>
              <a:t>Langur eða óreglulegur vinnutími</a:t>
            </a:r>
          </a:p>
          <a:p>
            <a:pPr marL="227013" indent="-227013">
              <a:buClr>
                <a:srgbClr val="C00000"/>
              </a:buClr>
              <a:buAutoNum type="alphaUcPeriod"/>
            </a:pPr>
            <a:r>
              <a:rPr lang="is-IS" sz="1100" b="1" dirty="0">
                <a:solidFill>
                  <a:schemeClr val="tx1">
                    <a:lumMod val="65000"/>
                    <a:lumOff val="35000"/>
                  </a:schemeClr>
                </a:solidFill>
              </a:rPr>
              <a:t>Ótti við að missa vinnuna</a:t>
            </a:r>
          </a:p>
          <a:p>
            <a:pPr marL="342900" indent="-342900">
              <a:buAutoNum type="alphaUcPeriod"/>
            </a:pPr>
            <a:endParaRPr lang="en-GB" sz="1100" dirty="0"/>
          </a:p>
        </p:txBody>
      </p:sp>
      <p:sp>
        <p:nvSpPr>
          <p:cNvPr id="7" name="TextBox 6">
            <a:extLst>
              <a:ext uri="{FF2B5EF4-FFF2-40B4-BE49-F238E27FC236}">
                <a16:creationId xmlns:a16="http://schemas.microsoft.com/office/drawing/2014/main" id="{32E5DB43-F8AF-67D6-F8E0-7EA0FBB30A34}"/>
              </a:ext>
            </a:extLst>
          </p:cNvPr>
          <p:cNvSpPr txBox="1"/>
          <p:nvPr/>
        </p:nvSpPr>
        <p:spPr>
          <a:xfrm>
            <a:off x="3228449" y="6029052"/>
            <a:ext cx="5635256" cy="246221"/>
          </a:xfrm>
          <a:prstGeom prst="rect">
            <a:avLst/>
          </a:prstGeom>
          <a:noFill/>
        </p:spPr>
        <p:txBody>
          <a:bodyPr wrap="square" rtlCol="0">
            <a:spAutoFit/>
          </a:bodyPr>
          <a:lstStyle/>
          <a:p>
            <a:r>
              <a:rPr lang="is-IS" sz="1000" i="1">
                <a:solidFill>
                  <a:schemeClr val="tx1">
                    <a:lumMod val="65000"/>
                    <a:lumOff val="35000"/>
                  </a:schemeClr>
                </a:solidFill>
              </a:rPr>
              <a:t>Heimild: ESENER 2024 – úrtak: starfsstöðvar í ESB-27</a:t>
            </a:r>
          </a:p>
        </p:txBody>
      </p:sp>
      <p:grpSp>
        <p:nvGrpSpPr>
          <p:cNvPr id="10" name="Group 9">
            <a:extLst>
              <a:ext uri="{FF2B5EF4-FFF2-40B4-BE49-F238E27FC236}">
                <a16:creationId xmlns:a16="http://schemas.microsoft.com/office/drawing/2014/main" id="{D963D6E3-77BE-2BE6-458C-290BDFBA6FA9}"/>
              </a:ext>
              <a:ext uri="{C183D7F6-B498-43B3-948B-1728B52AA6E4}">
                <adec:decorative xmlns:adec="http://schemas.microsoft.com/office/drawing/2017/decorative" val="1"/>
              </a:ext>
            </a:extLst>
          </p:cNvPr>
          <p:cNvGrpSpPr/>
          <p:nvPr/>
        </p:nvGrpSpPr>
        <p:grpSpPr>
          <a:xfrm>
            <a:off x="8017468" y="5086489"/>
            <a:ext cx="2427099" cy="956137"/>
            <a:chOff x="8712925" y="5162335"/>
            <a:chExt cx="2427099" cy="956137"/>
          </a:xfrm>
        </p:grpSpPr>
        <p:sp>
          <p:nvSpPr>
            <p:cNvPr id="6" name="TextBox 5">
              <a:extLst>
                <a:ext uri="{FF2B5EF4-FFF2-40B4-BE49-F238E27FC236}">
                  <a16:creationId xmlns:a16="http://schemas.microsoft.com/office/drawing/2014/main" id="{B6850AA9-D7B6-C879-0CAE-1CB4E1FB3785}"/>
                </a:ext>
              </a:extLst>
            </p:cNvPr>
            <p:cNvSpPr txBox="1"/>
            <p:nvPr/>
          </p:nvSpPr>
          <p:spPr>
            <a:xfrm>
              <a:off x="9026434" y="5179753"/>
              <a:ext cx="2113590" cy="938719"/>
            </a:xfrm>
            <a:prstGeom prst="rect">
              <a:avLst/>
            </a:prstGeom>
            <a:noFill/>
          </p:spPr>
          <p:txBody>
            <a:bodyPr wrap="square" rtlCol="0">
              <a:spAutoFit/>
            </a:bodyPr>
            <a:lstStyle/>
            <a:p>
              <a:pPr>
                <a:buClr>
                  <a:srgbClr val="C00000"/>
                </a:buClr>
              </a:pPr>
              <a:r>
                <a:rPr lang="is-IS" sz="1100" b="1">
                  <a:solidFill>
                    <a:schemeClr val="tx1">
                      <a:lumMod val="65000"/>
                      <a:lumOff val="35000"/>
                    </a:schemeClr>
                  </a:solidFill>
                </a:rPr>
                <a:t>ESB-27</a:t>
              </a:r>
            </a:p>
            <a:p>
              <a:pPr>
                <a:buClr>
                  <a:srgbClr val="C00000"/>
                </a:buClr>
              </a:pPr>
              <a:endParaRPr lang="es-ES" sz="1100" b="1" dirty="0">
                <a:solidFill>
                  <a:schemeClr val="tx1">
                    <a:lumMod val="65000"/>
                    <a:lumOff val="35000"/>
                  </a:schemeClr>
                </a:solidFill>
              </a:endParaRPr>
            </a:p>
            <a:p>
              <a:pPr>
                <a:buClr>
                  <a:srgbClr val="C00000"/>
                </a:buClr>
              </a:pPr>
              <a:r>
                <a:rPr lang="is-IS" sz="1100" b="1">
                  <a:solidFill>
                    <a:schemeClr val="tx1">
                      <a:lumMod val="65000"/>
                      <a:lumOff val="35000"/>
                    </a:schemeClr>
                  </a:solidFill>
                </a:rPr>
                <a:t>Heilbrigðis- og</a:t>
              </a:r>
            </a:p>
            <a:p>
              <a:pPr>
                <a:buClr>
                  <a:srgbClr val="C00000"/>
                </a:buClr>
              </a:pPr>
              <a:r>
                <a:rPr lang="is-IS" sz="1100" b="1">
                  <a:solidFill>
                    <a:schemeClr val="tx1">
                      <a:lumMod val="65000"/>
                      <a:lumOff val="35000"/>
                    </a:schemeClr>
                  </a:solidFill>
                </a:rPr>
                <a:t>félagsþjónusta</a:t>
              </a:r>
            </a:p>
            <a:p>
              <a:pPr marL="342900" indent="-342900">
                <a:buAutoNum type="alphaUcPeriod"/>
              </a:pPr>
              <a:endParaRPr lang="en-GB" sz="1100" dirty="0">
                <a:solidFill>
                  <a:schemeClr val="tx1">
                    <a:lumMod val="65000"/>
                    <a:lumOff val="35000"/>
                  </a:schemeClr>
                </a:solidFill>
              </a:endParaRPr>
            </a:p>
          </p:txBody>
        </p:sp>
        <p:sp>
          <p:nvSpPr>
            <p:cNvPr id="8" name="Rectangle 7">
              <a:extLst>
                <a:ext uri="{FF2B5EF4-FFF2-40B4-BE49-F238E27FC236}">
                  <a16:creationId xmlns:a16="http://schemas.microsoft.com/office/drawing/2014/main" id="{721D2A23-91B5-55E2-FE5F-D77DD6921349}"/>
                </a:ext>
              </a:extLst>
            </p:cNvPr>
            <p:cNvSpPr/>
            <p:nvPr/>
          </p:nvSpPr>
          <p:spPr>
            <a:xfrm>
              <a:off x="8717280" y="5162335"/>
              <a:ext cx="313509" cy="313509"/>
            </a:xfrm>
            <a:prstGeom prst="rect">
              <a:avLst/>
            </a:prstGeom>
            <a:solidFill>
              <a:srgbClr val="00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2DCDB081-D5A1-8ED6-CE81-4275ABED10CD}"/>
                </a:ext>
              </a:extLst>
            </p:cNvPr>
            <p:cNvSpPr/>
            <p:nvPr/>
          </p:nvSpPr>
          <p:spPr>
            <a:xfrm>
              <a:off x="8712925" y="5593075"/>
              <a:ext cx="313509" cy="31350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43069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906EA-F22D-95AA-E01E-1B5B72788FD9}"/>
              </a:ext>
              <a:ext uri="{C183D7F6-B498-43B3-948B-1728B52AA6E4}">
                <adec:decorative xmlns:adec="http://schemas.microsoft.com/office/drawing/2017/decorative" val="0"/>
              </a:ext>
            </a:extLst>
          </p:cNvPr>
          <p:cNvSpPr>
            <a:spLocks noGrp="1"/>
          </p:cNvSpPr>
          <p:nvPr>
            <p:ph type="title"/>
          </p:nvPr>
        </p:nvSpPr>
        <p:spPr/>
        <p:txBody>
          <a:bodyPr/>
          <a:lstStyle/>
          <a:p>
            <a:r>
              <a:rPr lang="is-IS" dirty="0"/>
              <a:t>Megináhersla 4: Sálfélagsleg áhætta í heilbrigðis- og félagsþjónustugeiranum – 3 – </a:t>
            </a:r>
          </a:p>
        </p:txBody>
      </p:sp>
      <p:sp>
        <p:nvSpPr>
          <p:cNvPr id="3" name="TextBox 2">
            <a:extLst>
              <a:ext uri="{FF2B5EF4-FFF2-40B4-BE49-F238E27FC236}">
                <a16:creationId xmlns:a16="http://schemas.microsoft.com/office/drawing/2014/main" id="{1D97C823-11F3-436F-4425-995595E1C562}"/>
              </a:ext>
            </a:extLst>
          </p:cNvPr>
          <p:cNvSpPr txBox="1"/>
          <p:nvPr/>
        </p:nvSpPr>
        <p:spPr>
          <a:xfrm>
            <a:off x="0" y="1304160"/>
            <a:ext cx="10971421"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nchor="t">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s-IS" sz="1800" b="1">
                <a:latin typeface="+mn-lt"/>
                <a:cs typeface="Arial"/>
              </a:rPr>
              <a:t>Sértækar fyrirbyggjandi aðgerðir fyrir geirann:</a:t>
            </a:r>
          </a:p>
        </p:txBody>
      </p:sp>
      <p:sp>
        <p:nvSpPr>
          <p:cNvPr id="4" name="Content Placeholder 11">
            <a:extLst>
              <a:ext uri="{FF2B5EF4-FFF2-40B4-BE49-F238E27FC236}">
                <a16:creationId xmlns:a16="http://schemas.microsoft.com/office/drawing/2014/main" id="{292E835D-59A6-7D24-4AF7-7BD1C8FB81B1}"/>
              </a:ext>
            </a:extLst>
          </p:cNvPr>
          <p:cNvSpPr>
            <a:spLocks noGrp="1"/>
          </p:cNvSpPr>
          <p:nvPr>
            <p:ph sz="half" idx="1"/>
          </p:nvPr>
        </p:nvSpPr>
        <p:spPr>
          <a:xfrm>
            <a:off x="687018" y="2015889"/>
            <a:ext cx="6479326" cy="3938344"/>
          </a:xfrm>
        </p:spPr>
        <p:txBody>
          <a:bodyPr>
            <a:noAutofit/>
          </a:bodyPr>
          <a:lstStyle/>
          <a:p>
            <a:pPr marL="233045" indent="-233045">
              <a:spcAft>
                <a:spcPts val="600"/>
              </a:spcAft>
            </a:pPr>
            <a:r>
              <a:rPr lang="is-IS" b="0" dirty="0"/>
              <a:t>að efla sjálfstæði starfsfólks í umönnunarstarfi </a:t>
            </a:r>
          </a:p>
          <a:p>
            <a:pPr marL="233045" indent="-233045">
              <a:spcAft>
                <a:spcPts val="600"/>
              </a:spcAft>
            </a:pPr>
            <a:r>
              <a:rPr lang="is-IS" b="0" dirty="0"/>
              <a:t>að tryggja þátttöku starfsfólks í ákvörðunum sem varða vinnustaðinn og umönnunina</a:t>
            </a:r>
          </a:p>
          <a:p>
            <a:pPr marL="233045" indent="-233045">
              <a:spcAft>
                <a:spcPts val="600"/>
              </a:spcAft>
            </a:pPr>
            <a:r>
              <a:rPr lang="is-IS" b="0" dirty="0"/>
              <a:t>að viðurkenna mikilvægi umönnunarstarfa og tryggja sanngjörn starfskjör</a:t>
            </a:r>
          </a:p>
          <a:p>
            <a:pPr marL="233045" indent="-233045">
              <a:spcAft>
                <a:spcPts val="600"/>
              </a:spcAft>
            </a:pPr>
            <a:r>
              <a:rPr lang="is-IS" b="0" dirty="0"/>
              <a:t>að stuðla að virkri þátttöku starfsfólks í skipulagningu vakta</a:t>
            </a:r>
          </a:p>
          <a:p>
            <a:pPr marL="233045" indent="-233045">
              <a:spcAft>
                <a:spcPts val="600"/>
              </a:spcAft>
            </a:pPr>
            <a:r>
              <a:rPr lang="is-IS" b="0" dirty="0"/>
              <a:t>að tryggja nægilega mönnun og markvissa stjórnun vinnuálags</a:t>
            </a:r>
          </a:p>
          <a:p>
            <a:pPr marL="233045" indent="-233045">
              <a:spcAft>
                <a:spcPts val="600"/>
              </a:spcAft>
            </a:pPr>
            <a:r>
              <a:rPr lang="is-IS" b="0" dirty="0"/>
              <a:t>að tryggja nægilega hvíld og stuðla að betra jafnvægi milli vinnu og einkalífs</a:t>
            </a:r>
          </a:p>
          <a:p>
            <a:pPr marL="0" indent="0">
              <a:spcBef>
                <a:spcPts val="1200"/>
              </a:spcBef>
              <a:spcAft>
                <a:spcPts val="600"/>
              </a:spcAft>
              <a:buNone/>
            </a:pPr>
            <a:endParaRPr lang="en-GB" dirty="0"/>
          </a:p>
        </p:txBody>
      </p:sp>
      <p:sp>
        <p:nvSpPr>
          <p:cNvPr id="7" name="Speech Bubble: Rectangle 6">
            <a:extLst>
              <a:ext uri="{FF2B5EF4-FFF2-40B4-BE49-F238E27FC236}">
                <a16:creationId xmlns:a16="http://schemas.microsoft.com/office/drawing/2014/main" id="{69C8CDA1-7E3F-E499-971C-BE613002BA26}"/>
              </a:ext>
            </a:extLst>
          </p:cNvPr>
          <p:cNvSpPr/>
          <p:nvPr/>
        </p:nvSpPr>
        <p:spPr>
          <a:xfrm>
            <a:off x="7634177" y="2153862"/>
            <a:ext cx="3337244" cy="2200945"/>
          </a:xfrm>
          <a:prstGeom prst="wedgeRectCallout">
            <a:avLst>
              <a:gd name="adj1" fmla="val -31572"/>
              <a:gd name="adj2" fmla="val 68099"/>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is-IS" sz="1800" b="1" dirty="0">
                <a:solidFill>
                  <a:schemeClr val="tx2"/>
                </a:solidFill>
              </a:rPr>
              <a:t>Gott vinnuumhverfi bætir ekki aðeins líðan starfsfólks í heilbrigðis- og félagsþjónustu heldur stuðlar einnig að auknum gæðum umönnunar og auknu öryggi sjúklinga.  </a:t>
            </a:r>
          </a:p>
        </p:txBody>
      </p:sp>
      <p:pic>
        <p:nvPicPr>
          <p:cNvPr id="9" name="Picture 8" descr="Vektormynd af fígúru við hlið sjúkrarúms til að sýna heilbrigðis- og félagsþjónustugeirann.">
            <a:extLst>
              <a:ext uri="{FF2B5EF4-FFF2-40B4-BE49-F238E27FC236}">
                <a16:creationId xmlns:a16="http://schemas.microsoft.com/office/drawing/2014/main" id="{1AE2DA59-C46A-41F2-271A-5C97AF2A33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2614" y="4269746"/>
            <a:ext cx="4531376" cy="2453075"/>
          </a:xfrm>
          <a:prstGeom prst="rect">
            <a:avLst/>
          </a:prstGeom>
        </p:spPr>
      </p:pic>
    </p:spTree>
    <p:extLst>
      <p:ext uri="{BB962C8B-B14F-4D97-AF65-F5344CB8AC3E}">
        <p14:creationId xmlns:p14="http://schemas.microsoft.com/office/powerpoint/2010/main" val="3281761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556AA-E43E-EBF1-BBBD-BD908FEA718D}"/>
              </a:ext>
            </a:extLst>
          </p:cNvPr>
          <p:cNvSpPr>
            <a:spLocks noGrp="1"/>
          </p:cNvSpPr>
          <p:nvPr>
            <p:ph type="title"/>
          </p:nvPr>
        </p:nvSpPr>
        <p:spPr/>
        <p:txBody>
          <a:bodyPr/>
          <a:lstStyle/>
          <a:p>
            <a:r>
              <a:rPr lang="is-IS" dirty="0"/>
              <a:t>Megináhersla 5: Stuðningur við geðheilsu á vinnustað -1- </a:t>
            </a:r>
          </a:p>
        </p:txBody>
      </p:sp>
      <p:sp>
        <p:nvSpPr>
          <p:cNvPr id="3" name="TextBox 2">
            <a:extLst>
              <a:ext uri="{FF2B5EF4-FFF2-40B4-BE49-F238E27FC236}">
                <a16:creationId xmlns:a16="http://schemas.microsoft.com/office/drawing/2014/main" id="{5C36BDD3-3BE3-B876-474D-A22D303B12B5}"/>
              </a:ext>
            </a:extLst>
          </p:cNvPr>
          <p:cNvSpPr txBox="1"/>
          <p:nvPr/>
        </p:nvSpPr>
        <p:spPr>
          <a:xfrm>
            <a:off x="0" y="1296482"/>
            <a:ext cx="10792326"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s-IS" sz="1800" b="1">
                <a:latin typeface="+mn-lt"/>
              </a:rPr>
              <a:t>Núverandi staða</a:t>
            </a:r>
          </a:p>
        </p:txBody>
      </p:sp>
      <p:sp>
        <p:nvSpPr>
          <p:cNvPr id="4" name="Content Placeholder 2">
            <a:extLst>
              <a:ext uri="{FF2B5EF4-FFF2-40B4-BE49-F238E27FC236}">
                <a16:creationId xmlns:a16="http://schemas.microsoft.com/office/drawing/2014/main" id="{C5D88E52-FA4F-21E4-CB70-9DE9EC219134}"/>
              </a:ext>
            </a:extLst>
          </p:cNvPr>
          <p:cNvSpPr>
            <a:spLocks noGrp="1"/>
          </p:cNvSpPr>
          <p:nvPr>
            <p:ph sz="half" idx="1"/>
          </p:nvPr>
        </p:nvSpPr>
        <p:spPr>
          <a:xfrm>
            <a:off x="612032" y="1965217"/>
            <a:ext cx="10180294" cy="3319160"/>
          </a:xfrm>
        </p:spPr>
        <p:txBody>
          <a:bodyPr>
            <a:noAutofit/>
          </a:bodyPr>
          <a:lstStyle/>
          <a:p>
            <a:pPr marL="233363" indent="-233363">
              <a:spcBef>
                <a:spcPts val="1200"/>
              </a:spcBef>
              <a:spcAft>
                <a:spcPts val="600"/>
              </a:spcAft>
            </a:pPr>
            <a:r>
              <a:rPr lang="is-IS" dirty="0"/>
              <a:t>Þegar starfsfólk snýr aftur </a:t>
            </a:r>
            <a:r>
              <a:rPr lang="is-IS" b="0" dirty="0"/>
              <a:t>til vinnu eftir geðheilsuvanda sem tengist starfinu er mikilvægt að gera </a:t>
            </a:r>
            <a:r>
              <a:rPr lang="is-IS" b="1" dirty="0"/>
              <a:t>viðeigandi aðlögun</a:t>
            </a:r>
            <a:r>
              <a:rPr lang="is-IS" dirty="0"/>
              <a:t>.</a:t>
            </a:r>
            <a:r>
              <a:rPr lang="is-IS" b="0" dirty="0"/>
              <a:t> </a:t>
            </a:r>
          </a:p>
          <a:p>
            <a:pPr marL="233363" indent="-233363">
              <a:spcBef>
                <a:spcPts val="1200"/>
              </a:spcBef>
              <a:spcAft>
                <a:spcPts val="600"/>
              </a:spcAft>
            </a:pPr>
            <a:r>
              <a:rPr lang="is-IS" dirty="0"/>
              <a:t>Jafnvel þegar geðheilsuvandi tengist ekki vinnunni er stuðningsríkt og virðingarríkt starfsumhverfi til hagsbóta fyrir bæði einstaklinginn og vinnustaðinn.</a:t>
            </a:r>
          </a:p>
          <a:p>
            <a:pPr marL="233363" indent="-233363">
              <a:spcBef>
                <a:spcPts val="1200"/>
              </a:spcBef>
              <a:spcAft>
                <a:spcPts val="600"/>
              </a:spcAft>
            </a:pPr>
            <a:r>
              <a:rPr lang="is-IS" dirty="0"/>
              <a:t>Sérsniðnar aðlaganir </a:t>
            </a:r>
            <a:r>
              <a:rPr lang="is-IS" b="0" dirty="0"/>
              <a:t>geta hjálpað starfsfólki að sinna starfi sínu á árangursríkan hátt og upplifa að framlag þess sé metið, til dæmis með rólegra vinnuumhverfi, sveigjanlegum vinnutíma eða aðlögun starfsskyldna. </a:t>
            </a:r>
          </a:p>
          <a:p>
            <a:pPr marL="233363" indent="-233363">
              <a:spcBef>
                <a:spcPts val="1200"/>
              </a:spcBef>
              <a:spcAft>
                <a:spcPts val="600"/>
              </a:spcAft>
            </a:pPr>
            <a:r>
              <a:rPr lang="is-IS" dirty="0"/>
              <a:t>Fordómar eru enn mikilvæg hindrun sem þarf að vinna gegn.</a:t>
            </a:r>
            <a:r>
              <a:rPr lang="is-IS" b="0" dirty="0"/>
              <a:t> </a:t>
            </a:r>
          </a:p>
          <a:p>
            <a:pPr marL="0" indent="0">
              <a:spcBef>
                <a:spcPts val="1200"/>
              </a:spcBef>
              <a:spcAft>
                <a:spcPts val="600"/>
              </a:spcAft>
              <a:buNone/>
            </a:pPr>
            <a:endParaRPr lang="en-US" b="0" dirty="0"/>
          </a:p>
          <a:p>
            <a:pPr>
              <a:spcBef>
                <a:spcPts val="1200"/>
              </a:spcBef>
              <a:spcAft>
                <a:spcPts val="600"/>
              </a:spcAft>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dirty="0"/>
          </a:p>
          <a:p>
            <a:pPr>
              <a:spcBef>
                <a:spcPts val="1200"/>
              </a:spcBef>
              <a:spcAft>
                <a:spcPts val="600"/>
              </a:spcAft>
            </a:pPr>
            <a:endParaRPr lang="en-GB" b="0" dirty="0"/>
          </a:p>
          <a:p>
            <a:pPr>
              <a:spcBef>
                <a:spcPts val="1200"/>
              </a:spcBef>
              <a:spcAft>
                <a:spcPts val="600"/>
              </a:spcAft>
            </a:pPr>
            <a:endParaRPr lang="en-GB" b="0" dirty="0"/>
          </a:p>
        </p:txBody>
      </p:sp>
      <p:pic>
        <p:nvPicPr>
          <p:cNvPr id="8" name="Picture 7">
            <a:extLst>
              <a:ext uri="{FF2B5EF4-FFF2-40B4-BE49-F238E27FC236}">
                <a16:creationId xmlns:a16="http://schemas.microsoft.com/office/drawing/2014/main" id="{08FF9576-AD91-714E-19DE-9FA911A8A13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4056" y="4685045"/>
            <a:ext cx="4247364" cy="2077178"/>
          </a:xfrm>
          <a:prstGeom prst="rect">
            <a:avLst/>
          </a:prstGeom>
        </p:spPr>
      </p:pic>
    </p:spTree>
    <p:extLst>
      <p:ext uri="{BB962C8B-B14F-4D97-AF65-F5344CB8AC3E}">
        <p14:creationId xmlns:p14="http://schemas.microsoft.com/office/powerpoint/2010/main" val="54826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B0F3A-1CC9-13CF-B401-FF82144B6652}"/>
              </a:ext>
              <a:ext uri="{C183D7F6-B498-43B3-948B-1728B52AA6E4}">
                <adec:decorative xmlns:adec="http://schemas.microsoft.com/office/drawing/2017/decorative" val="1"/>
              </a:ext>
            </a:extLst>
          </p:cNvPr>
          <p:cNvSpPr>
            <a:spLocks noGrp="1"/>
          </p:cNvSpPr>
          <p:nvPr>
            <p:ph type="title"/>
          </p:nvPr>
        </p:nvSpPr>
        <p:spPr/>
        <p:txBody>
          <a:bodyPr/>
          <a:lstStyle/>
          <a:p>
            <a:r>
              <a:rPr lang="is-IS" dirty="0"/>
              <a:t>Megináhersla 5: Stuðningur við geðheilsu á vinnustað -2- </a:t>
            </a:r>
          </a:p>
        </p:txBody>
      </p:sp>
      <p:sp>
        <p:nvSpPr>
          <p:cNvPr id="9" name="TextBox 8">
            <a:extLst>
              <a:ext uri="{FF2B5EF4-FFF2-40B4-BE49-F238E27FC236}">
                <a16:creationId xmlns:a16="http://schemas.microsoft.com/office/drawing/2014/main" id="{412667F5-F4D0-FCC4-EC58-588FECAE8931}"/>
              </a:ext>
            </a:extLst>
          </p:cNvPr>
          <p:cNvSpPr txBox="1"/>
          <p:nvPr/>
        </p:nvSpPr>
        <p:spPr>
          <a:xfrm>
            <a:off x="-1" y="1296484"/>
            <a:ext cx="1041934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s-IS" sz="1800" b="1">
                <a:latin typeface="+mn-lt"/>
              </a:rPr>
              <a:t>Núverandi staða</a:t>
            </a:r>
          </a:p>
        </p:txBody>
      </p:sp>
      <p:pic>
        <p:nvPicPr>
          <p:cNvPr id="12" name="Picture 11" descr="Í skýinu er ljósmynd af skrifstofufólki í samræðum og fígúru með rennilás fyrir munninn sem sýnir hindranir við að ræða um geðheilsu.">
            <a:extLst>
              <a:ext uri="{FF2B5EF4-FFF2-40B4-BE49-F238E27FC236}">
                <a16:creationId xmlns:a16="http://schemas.microsoft.com/office/drawing/2014/main" id="{D0ED720F-0CF4-14A3-7F7C-2DEDB16CB9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727" y="2212593"/>
            <a:ext cx="4070114" cy="1799145"/>
          </a:xfrm>
          <a:prstGeom prst="rect">
            <a:avLst/>
          </a:prstGeom>
        </p:spPr>
      </p:pic>
      <p:sp>
        <p:nvSpPr>
          <p:cNvPr id="7" name="TextBox 6">
            <a:extLst>
              <a:ext uri="{FF2B5EF4-FFF2-40B4-BE49-F238E27FC236}">
                <a16:creationId xmlns:a16="http://schemas.microsoft.com/office/drawing/2014/main" id="{30CBD275-B850-857C-5361-8A38A3AE6236}"/>
              </a:ext>
            </a:extLst>
          </p:cNvPr>
          <p:cNvSpPr txBox="1"/>
          <p:nvPr/>
        </p:nvSpPr>
        <p:spPr>
          <a:xfrm>
            <a:off x="909727" y="4037457"/>
            <a:ext cx="4530618" cy="1579901"/>
          </a:xfrm>
          <a:prstGeom prst="rect">
            <a:avLst/>
          </a:prstGeom>
        </p:spPr>
        <p:txBody>
          <a:bodyPr vert="horz" lIns="121920" tIns="60960" rIns="121920" bIns="60960" rtlCol="0" anchor="t" anchorCtr="0">
            <a:noAutofit/>
          </a:bodyPr>
          <a:lstStyle>
            <a:lvl1pPr marL="189000" indent="-189000" defTabSz="342900">
              <a:spcBef>
                <a:spcPts val="450"/>
              </a:spcBef>
              <a:spcAft>
                <a:spcPts val="0"/>
              </a:spcAft>
              <a:buClr>
                <a:schemeClr val="tx2"/>
              </a:buClr>
              <a:buFont typeface="Wingdings" pitchFamily="2" charset="2"/>
              <a:buChar char="§"/>
              <a:defRPr sz="1600" b="1" i="0" baseline="0">
                <a:solidFill>
                  <a:schemeClr val="tx2"/>
                </a:solidFill>
              </a:defRPr>
            </a:lvl1pPr>
            <a:lvl2pPr marL="324000" indent="-135000" defTabSz="342900">
              <a:spcBef>
                <a:spcPts val="0"/>
              </a:spcBef>
              <a:spcAft>
                <a:spcPts val="0"/>
              </a:spcAft>
              <a:buClrTx/>
              <a:buFont typeface="Arial" pitchFamily="34" charset="0"/>
              <a:buChar char="•"/>
              <a:defRPr sz="1350" baseline="0"/>
            </a:lvl2pPr>
            <a:lvl3pPr marL="459000" indent="-135000" defTabSz="342900">
              <a:spcBef>
                <a:spcPts val="0"/>
              </a:spcBef>
              <a:spcAft>
                <a:spcPts val="0"/>
              </a:spcAft>
              <a:buClrTx/>
              <a:buFont typeface="Arial" pitchFamily="34" charset="0"/>
              <a:buChar char="−"/>
              <a:defRPr sz="1275" baseline="0"/>
            </a:lvl3pPr>
            <a:lvl4pPr marL="594000" indent="-135000" defTabSz="342900">
              <a:spcBef>
                <a:spcPts val="0"/>
              </a:spcBef>
              <a:spcAft>
                <a:spcPts val="0"/>
              </a:spcAft>
              <a:buClrTx/>
              <a:buFont typeface="Arial" pitchFamily="34" charset="0"/>
              <a:buChar char="•"/>
              <a:defRPr sz="1200" baseline="0"/>
            </a:lvl4pPr>
            <a:lvl5pPr marL="729000" indent="-135000" defTabSz="342900">
              <a:spcBef>
                <a:spcPts val="0"/>
              </a:spcBef>
              <a:spcAft>
                <a:spcPts val="0"/>
              </a:spcAft>
              <a:buClrTx/>
              <a:buFont typeface="Arial" pitchFamily="34" charset="0"/>
              <a:buChar char="−"/>
              <a:defRPr sz="1125" baseline="0"/>
            </a:lvl5pPr>
            <a:lvl6pPr marL="1885950" indent="-171450" defTabSz="342900">
              <a:spcBef>
                <a:spcPts val="0"/>
              </a:spcBef>
              <a:buClr>
                <a:schemeClr val="tx2"/>
              </a:buClr>
              <a:buSzPct val="101000"/>
              <a:buFont typeface="Courier New" pitchFamily="49" charset="0"/>
              <a:buChar char="o"/>
              <a:defRPr sz="900" baseline="0"/>
            </a:lvl6pPr>
            <a:lvl7pPr marL="2228850" indent="-171450" defTabSz="342900">
              <a:spcBef>
                <a:spcPts val="0"/>
              </a:spcBef>
              <a:buClr>
                <a:schemeClr val="tx2"/>
              </a:buClr>
              <a:buFont typeface="Courier New" pitchFamily="49" charset="0"/>
              <a:buChar char="o"/>
              <a:defRPr sz="900" baseline="0"/>
            </a:lvl7pPr>
            <a:lvl8pPr marL="2571750" indent="-171450" defTabSz="342900">
              <a:spcBef>
                <a:spcPct val="20000"/>
              </a:spcBef>
              <a:buClr>
                <a:schemeClr val="tx2"/>
              </a:buClr>
              <a:buFont typeface="Courier New" pitchFamily="49" charset="0"/>
              <a:buChar char="o"/>
              <a:defRPr sz="900" baseline="0"/>
            </a:lvl8pPr>
            <a:lvl9pPr marL="2914650" indent="-171450" defTabSz="342900">
              <a:spcBef>
                <a:spcPct val="20000"/>
              </a:spcBef>
              <a:buClr>
                <a:schemeClr val="tx2"/>
              </a:buClr>
              <a:buFont typeface="Courier New" pitchFamily="49" charset="0"/>
              <a:buChar char="o"/>
              <a:defRPr sz="900" baseline="0"/>
            </a:lvl9pPr>
          </a:lstStyle>
          <a:p>
            <a:pPr marL="0" indent="0">
              <a:buNone/>
            </a:pPr>
            <a:r>
              <a:rPr lang="is-IS"/>
              <a:t>Nærri helmingur starfsmanna í ESB </a:t>
            </a:r>
            <a:r>
              <a:rPr lang="is-IS">
                <a:solidFill>
                  <a:schemeClr val="tx1">
                    <a:lumMod val="50000"/>
                    <a:lumOff val="50000"/>
                  </a:schemeClr>
                </a:solidFill>
              </a:rPr>
              <a:t>telur að það gæti haft neikvæð áhrif á starfsferil þeirra að greina frá andlegum veikindum á vinnustað. Jafn stór hluti er ósammála. </a:t>
            </a:r>
          </a:p>
          <a:p>
            <a:pPr marL="0" indent="0">
              <a:buNone/>
            </a:pPr>
            <a:r>
              <a:rPr lang="is-IS" sz="1333"/>
              <a:t>Vinnuverndarpúls 2025</a:t>
            </a:r>
          </a:p>
        </p:txBody>
      </p:sp>
      <p:pic>
        <p:nvPicPr>
          <p:cNvPr id="10" name="Picture 9" descr="Vektormynd af pappírsskuggamynd af höfði í skýi með óendanleikatákni á hliðinni. Vinstra megin er dagatal. Hægra megin er fígúra sem heldur á fána Evrópusambandsins. ">
            <a:extLst>
              <a:ext uri="{FF2B5EF4-FFF2-40B4-BE49-F238E27FC236}">
                <a16:creationId xmlns:a16="http://schemas.microsoft.com/office/drawing/2014/main" id="{56843928-319D-0CB1-209E-A36F564807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5230" y="1605765"/>
            <a:ext cx="3831611" cy="2442069"/>
          </a:xfrm>
          <a:prstGeom prst="rect">
            <a:avLst/>
          </a:prstGeom>
        </p:spPr>
      </p:pic>
      <p:sp>
        <p:nvSpPr>
          <p:cNvPr id="8" name="TextBox 7">
            <a:extLst>
              <a:ext uri="{FF2B5EF4-FFF2-40B4-BE49-F238E27FC236}">
                <a16:creationId xmlns:a16="http://schemas.microsoft.com/office/drawing/2014/main" id="{BC3401B1-0043-BC1C-BADE-3F2498FFECC0}"/>
              </a:ext>
            </a:extLst>
          </p:cNvPr>
          <p:cNvSpPr txBox="1"/>
          <p:nvPr/>
        </p:nvSpPr>
        <p:spPr>
          <a:xfrm>
            <a:off x="6644914" y="4047833"/>
            <a:ext cx="4637359" cy="1811543"/>
          </a:xfrm>
          <a:prstGeom prst="rect">
            <a:avLst/>
          </a:prstGeom>
          <a:noFill/>
        </p:spPr>
        <p:txBody>
          <a:bodyPr wrap="square">
            <a:noAutofit/>
          </a:bodyPr>
          <a:lstStyle/>
          <a:p>
            <a:pPr>
              <a:spcBef>
                <a:spcPts val="450"/>
              </a:spcBef>
            </a:pPr>
            <a:r>
              <a:rPr lang="is-IS" sz="1600" b="1">
                <a:solidFill>
                  <a:schemeClr val="tx2"/>
                </a:solidFill>
              </a:rPr>
              <a:t>Tæplega 50% íbúa ESB</a:t>
            </a:r>
            <a:r>
              <a:rPr lang="is-IS" sz="1600" b="1"/>
              <a:t> </a:t>
            </a:r>
            <a:r>
              <a:rPr lang="is-IS" sz="1600" b="1">
                <a:solidFill>
                  <a:schemeClr val="tx1">
                    <a:lumMod val="50000"/>
                    <a:lumOff val="50000"/>
                  </a:schemeClr>
                </a:solidFill>
              </a:rPr>
              <a:t>hafa upplifað tilfinningaleg eða sálfélagsleg vandamál, svo sem þunglyndi eða kvíða, á síðustu tólf mánuðum.</a:t>
            </a:r>
          </a:p>
          <a:p>
            <a:pPr defTabSz="342900">
              <a:spcBef>
                <a:spcPts val="450"/>
              </a:spcBef>
              <a:buClr>
                <a:schemeClr val="tx2"/>
              </a:buClr>
            </a:pPr>
            <a:r>
              <a:rPr lang="is-IS" sz="1333" b="1">
                <a:solidFill>
                  <a:schemeClr val="tx2"/>
                </a:solidFill>
              </a:rPr>
              <a:t>Evróbarómeter 2023</a:t>
            </a:r>
          </a:p>
        </p:txBody>
      </p:sp>
      <p:cxnSp>
        <p:nvCxnSpPr>
          <p:cNvPr id="18" name="Straight Connector 17">
            <a:extLst>
              <a:ext uri="{FF2B5EF4-FFF2-40B4-BE49-F238E27FC236}">
                <a16:creationId xmlns:a16="http://schemas.microsoft.com/office/drawing/2014/main" id="{34E536AA-EFD2-41D2-86D5-D5BEA55ACD73}"/>
              </a:ext>
              <a:ext uri="{C183D7F6-B498-43B3-948B-1728B52AA6E4}">
                <adec:decorative xmlns:adec="http://schemas.microsoft.com/office/drawing/2017/decorative" val="1"/>
              </a:ext>
            </a:extLst>
          </p:cNvPr>
          <p:cNvCxnSpPr/>
          <p:nvPr/>
        </p:nvCxnSpPr>
        <p:spPr>
          <a:xfrm>
            <a:off x="6096000" y="2513018"/>
            <a:ext cx="0" cy="355410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3117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FA80D8D-A8F6-9ECD-5C8A-35E79316B08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6040" y="2849526"/>
            <a:ext cx="3523793" cy="2603218"/>
          </a:xfrm>
          <a:prstGeom prst="rect">
            <a:avLst/>
          </a:prstGeom>
        </p:spPr>
      </p:pic>
      <p:sp>
        <p:nvSpPr>
          <p:cNvPr id="2" name="Title 1">
            <a:extLst>
              <a:ext uri="{FF2B5EF4-FFF2-40B4-BE49-F238E27FC236}">
                <a16:creationId xmlns:a16="http://schemas.microsoft.com/office/drawing/2014/main" id="{CA39BC2C-E0FC-5B40-4587-442EC3FC9B77}"/>
              </a:ext>
              <a:ext uri="{C183D7F6-B498-43B3-948B-1728B52AA6E4}">
                <adec:decorative xmlns:adec="http://schemas.microsoft.com/office/drawing/2017/decorative" val="1"/>
              </a:ext>
            </a:extLst>
          </p:cNvPr>
          <p:cNvSpPr>
            <a:spLocks noGrp="1"/>
          </p:cNvSpPr>
          <p:nvPr>
            <p:ph type="title"/>
          </p:nvPr>
        </p:nvSpPr>
        <p:spPr/>
        <p:txBody>
          <a:bodyPr/>
          <a:lstStyle/>
          <a:p>
            <a:r>
              <a:rPr lang="is-IS" dirty="0"/>
              <a:t>Megináhersla 5: Stuðningur við geðheilsu á vinnustað -3- </a:t>
            </a:r>
          </a:p>
        </p:txBody>
      </p:sp>
      <p:sp>
        <p:nvSpPr>
          <p:cNvPr id="3" name="TextBox 2">
            <a:extLst>
              <a:ext uri="{FF2B5EF4-FFF2-40B4-BE49-F238E27FC236}">
                <a16:creationId xmlns:a16="http://schemas.microsoft.com/office/drawing/2014/main" id="{A88F03D4-EFC2-3D85-61DE-F758B238FF21}"/>
              </a:ext>
            </a:extLst>
          </p:cNvPr>
          <p:cNvSpPr txBox="1"/>
          <p:nvPr/>
        </p:nvSpPr>
        <p:spPr>
          <a:xfrm>
            <a:off x="0" y="1304160"/>
            <a:ext cx="670158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s-IS" sz="1800" b="1">
                <a:latin typeface="+mn-lt"/>
              </a:rPr>
              <a:t>Fyrirbyggjandi aðgerðir</a:t>
            </a:r>
          </a:p>
        </p:txBody>
      </p:sp>
      <p:sp>
        <p:nvSpPr>
          <p:cNvPr id="4" name="Content Placeholder 2">
            <a:extLst>
              <a:ext uri="{FF2B5EF4-FFF2-40B4-BE49-F238E27FC236}">
                <a16:creationId xmlns:a16="http://schemas.microsoft.com/office/drawing/2014/main" id="{039DD0FA-6516-77A6-3C81-A9C7D123C9BD}"/>
              </a:ext>
            </a:extLst>
          </p:cNvPr>
          <p:cNvSpPr>
            <a:spLocks noGrp="1"/>
          </p:cNvSpPr>
          <p:nvPr>
            <p:ph sz="half" idx="1"/>
          </p:nvPr>
        </p:nvSpPr>
        <p:spPr>
          <a:xfrm>
            <a:off x="452429" y="2057761"/>
            <a:ext cx="6249159" cy="3536284"/>
          </a:xfrm>
        </p:spPr>
        <p:txBody>
          <a:bodyPr>
            <a:noAutofit/>
          </a:bodyPr>
          <a:lstStyle/>
          <a:p>
            <a:pPr marL="233363" indent="-233363">
              <a:spcAft>
                <a:spcPts val="600"/>
              </a:spcAft>
            </a:pPr>
            <a:r>
              <a:rPr lang="is-IS" dirty="0"/>
              <a:t>Tryggja skal að vinnuverndarreglum sé beitt jafnt gagnvart geðheilsu og líkamlegri heilsu,</a:t>
            </a:r>
            <a:r>
              <a:rPr lang="is-IS" b="0" dirty="0"/>
              <a:t> með snemmtækum stuðningi, viðeigandi aðlögun og án mismununar.</a:t>
            </a:r>
          </a:p>
          <a:p>
            <a:pPr marL="233363" indent="-233363">
              <a:spcAft>
                <a:spcPts val="600"/>
              </a:spcAft>
            </a:pPr>
            <a:r>
              <a:rPr lang="is-IS" dirty="0"/>
              <a:t>Bjóða upp á hagnýta aðstoð</a:t>
            </a:r>
            <a:r>
              <a:rPr lang="is-IS" b="0" dirty="0"/>
              <a:t>: aðlaga verkefni, vinnutíma eða vinnuumhverfi til að auðvelda starfsfólki að halda áfram störfum eða snúa aftur til vinnu.</a:t>
            </a:r>
          </a:p>
          <a:p>
            <a:pPr marL="233363" indent="-233363">
              <a:spcAft>
                <a:spcPts val="600"/>
              </a:spcAft>
            </a:pPr>
            <a:r>
              <a:rPr lang="is-IS" dirty="0"/>
              <a:t>Stuðla að stuðningsríkri menningu án fordóma</a:t>
            </a:r>
            <a:r>
              <a:rPr lang="is-IS" b="0" dirty="0"/>
              <a:t>: vekja athygli á mikilvægi geðheilsu, hafa starfsfólk með í ráðum og hvetja fólk til að ræða líðan sína og leita stuðnings. </a:t>
            </a:r>
          </a:p>
        </p:txBody>
      </p:sp>
      <p:sp>
        <p:nvSpPr>
          <p:cNvPr id="6" name="Speech Bubble: Rectangle 5">
            <a:extLst>
              <a:ext uri="{FF2B5EF4-FFF2-40B4-BE49-F238E27FC236}">
                <a16:creationId xmlns:a16="http://schemas.microsoft.com/office/drawing/2014/main" id="{CE0741E7-33C7-0A3D-1020-DA4AFE481E9B}"/>
              </a:ext>
            </a:extLst>
          </p:cNvPr>
          <p:cNvSpPr/>
          <p:nvPr/>
        </p:nvSpPr>
        <p:spPr>
          <a:xfrm>
            <a:off x="7434716" y="1295400"/>
            <a:ext cx="3500298" cy="1554126"/>
          </a:xfrm>
          <a:prstGeom prst="wedgeRectCallout">
            <a:avLst>
              <a:gd name="adj1" fmla="val -20542"/>
              <a:gd name="adj2" fmla="val 6975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rIns="274320" bIns="18288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is-IS" sz="1800" b="1" dirty="0">
                <a:solidFill>
                  <a:schemeClr val="tx2"/>
                </a:solidFill>
              </a:rPr>
              <a:t>Ekki gleyma: Árangursrík forvörn hefst með því að takast á við undirliggjandi orsakir sálfélagslegrar áhættu á vinnustað. </a:t>
            </a:r>
          </a:p>
        </p:txBody>
      </p:sp>
    </p:spTree>
    <p:extLst>
      <p:ext uri="{BB962C8B-B14F-4D97-AF65-F5344CB8AC3E}">
        <p14:creationId xmlns:p14="http://schemas.microsoft.com/office/powerpoint/2010/main" val="1533565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EB8A0F19-EE21-3871-4D3D-71C31654AB29}"/>
              </a:ext>
              <a:ext uri="{C183D7F6-B498-43B3-948B-1728B52AA6E4}">
                <adec:decorative xmlns:adec="http://schemas.microsoft.com/office/drawing/2017/decorative" val="1"/>
              </a:ext>
            </a:extLst>
          </p:cNvPr>
          <p:cNvSpPr/>
          <p:nvPr/>
        </p:nvSpPr>
        <p:spPr>
          <a:xfrm>
            <a:off x="4738167" y="2004039"/>
            <a:ext cx="2350523" cy="239204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2" name="Title 1">
            <a:extLst>
              <a:ext uri="{FF2B5EF4-FFF2-40B4-BE49-F238E27FC236}">
                <a16:creationId xmlns:a16="http://schemas.microsoft.com/office/drawing/2014/main" id="{FC0B2E83-BF47-C41C-4C21-27D2B96A9258}"/>
              </a:ext>
            </a:extLst>
          </p:cNvPr>
          <p:cNvSpPr>
            <a:spLocks noGrp="1"/>
          </p:cNvSpPr>
          <p:nvPr>
            <p:ph type="title"/>
          </p:nvPr>
        </p:nvSpPr>
        <p:spPr/>
        <p:txBody>
          <a:bodyPr/>
          <a:lstStyle/>
          <a:p>
            <a:r>
              <a:rPr lang="is-IS"/>
              <a:t>Tengslanet EU-OSHA</a:t>
            </a:r>
          </a:p>
        </p:txBody>
      </p:sp>
      <p:sp>
        <p:nvSpPr>
          <p:cNvPr id="6" name="Oval 5">
            <a:extLst>
              <a:ext uri="{FF2B5EF4-FFF2-40B4-BE49-F238E27FC236}">
                <a16:creationId xmlns:a16="http://schemas.microsoft.com/office/drawing/2014/main" id="{7B4B5548-8746-0D2B-1054-A183405F4893}"/>
              </a:ext>
              <a:ext uri="{C183D7F6-B498-43B3-948B-1728B52AA6E4}">
                <adec:decorative xmlns:adec="http://schemas.microsoft.com/office/drawing/2017/decorative" val="1"/>
              </a:ext>
            </a:extLst>
          </p:cNvPr>
          <p:cNvSpPr/>
          <p:nvPr/>
        </p:nvSpPr>
        <p:spPr>
          <a:xfrm>
            <a:off x="3048300" y="331661"/>
            <a:ext cx="5731419" cy="5731419"/>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7" name="Oval 6">
            <a:extLst>
              <a:ext uri="{FF2B5EF4-FFF2-40B4-BE49-F238E27FC236}">
                <a16:creationId xmlns:a16="http://schemas.microsoft.com/office/drawing/2014/main" id="{FFCF09EB-C8BA-E42D-06BD-EB4CF9EBC63C}"/>
              </a:ext>
              <a:ext uri="{C183D7F6-B498-43B3-948B-1728B52AA6E4}">
                <adec:decorative xmlns:adec="http://schemas.microsoft.com/office/drawing/2017/decorative" val="1"/>
              </a:ext>
            </a:extLst>
          </p:cNvPr>
          <p:cNvSpPr/>
          <p:nvPr/>
        </p:nvSpPr>
        <p:spPr>
          <a:xfrm>
            <a:off x="4012966" y="1244011"/>
            <a:ext cx="3813520" cy="388088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8" name="Oval 7">
            <a:extLst>
              <a:ext uri="{FF2B5EF4-FFF2-40B4-BE49-F238E27FC236}">
                <a16:creationId xmlns:a16="http://schemas.microsoft.com/office/drawing/2014/main" id="{5C3E14E5-20B6-82C2-B39B-122022375DCB}"/>
              </a:ext>
              <a:ext uri="{C183D7F6-B498-43B3-948B-1728B52AA6E4}">
                <adec:decorative xmlns:adec="http://schemas.microsoft.com/office/drawing/2017/decorative" val="1"/>
              </a:ext>
            </a:extLst>
          </p:cNvPr>
          <p:cNvSpPr/>
          <p:nvPr/>
        </p:nvSpPr>
        <p:spPr>
          <a:xfrm>
            <a:off x="2685685" y="1497388"/>
            <a:ext cx="1204115" cy="122692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Graphic 8" descr="Merki tengslanets stofnana ESB ">
            <a:hlinkClick r:id="rId3"/>
            <a:extLst>
              <a:ext uri="{FF2B5EF4-FFF2-40B4-BE49-F238E27FC236}">
                <a16:creationId xmlns:a16="http://schemas.microsoft.com/office/drawing/2014/main" id="{52157770-B269-93F5-9D54-10E011B1964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03651" y="1627271"/>
            <a:ext cx="956954" cy="956954"/>
          </a:xfrm>
          <a:prstGeom prst="rect">
            <a:avLst/>
          </a:prstGeom>
        </p:spPr>
      </p:pic>
      <p:sp>
        <p:nvSpPr>
          <p:cNvPr id="14" name="Rectangle: Single Corner Snipped 13">
            <a:extLst>
              <a:ext uri="{FF2B5EF4-FFF2-40B4-BE49-F238E27FC236}">
                <a16:creationId xmlns:a16="http://schemas.microsoft.com/office/drawing/2014/main" id="{0631CA97-92BF-5C76-6C76-CEB59DC584A3}"/>
              </a:ext>
            </a:extLst>
          </p:cNvPr>
          <p:cNvSpPr/>
          <p:nvPr/>
        </p:nvSpPr>
        <p:spPr>
          <a:xfrm>
            <a:off x="4799498" y="1044672"/>
            <a:ext cx="2170469" cy="727416"/>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182880" rIns="91440" rtlCol="0" anchor="ctr"/>
          <a:lstStyle/>
          <a:p>
            <a:pPr algn="ctr"/>
            <a:r>
              <a:rPr lang="is-IS" sz="1400" b="1" dirty="0">
                <a:solidFill>
                  <a:schemeClr val="tx2"/>
                </a:solidFill>
                <a:hlinkClick r:id="rId5">
                  <a:extLst>
                    <a:ext uri="{A12FA001-AC4F-418D-AE19-62706E023703}">
                      <ahyp:hlinkClr xmlns:ahyp="http://schemas.microsoft.com/office/drawing/2018/hyperlinkcolor" val="tx"/>
                    </a:ext>
                  </a:extLst>
                </a:hlinkClick>
              </a:rPr>
              <a:t>AÐILAR VINNUMARKAÐARINS Í EVRÓPU</a:t>
            </a:r>
          </a:p>
          <a:p>
            <a:pPr algn="ctr"/>
            <a:endParaRPr lang="en-GB" sz="1400" b="1" dirty="0">
              <a:solidFill>
                <a:schemeClr val="tx2"/>
              </a:solidFill>
            </a:endParaRPr>
          </a:p>
        </p:txBody>
      </p:sp>
      <p:sp>
        <p:nvSpPr>
          <p:cNvPr id="20" name="Oval 19">
            <a:extLst>
              <a:ext uri="{FF2B5EF4-FFF2-40B4-BE49-F238E27FC236}">
                <a16:creationId xmlns:a16="http://schemas.microsoft.com/office/drawing/2014/main" id="{7F3944AE-F063-EE5C-87DA-BD38FDDCF6A0}"/>
              </a:ext>
              <a:ext uri="{C183D7F6-B498-43B3-948B-1728B52AA6E4}">
                <adec:decorative xmlns:adec="http://schemas.microsoft.com/office/drawing/2017/decorative" val="1"/>
              </a:ext>
            </a:extLst>
          </p:cNvPr>
          <p:cNvSpPr/>
          <p:nvPr/>
        </p:nvSpPr>
        <p:spPr>
          <a:xfrm>
            <a:off x="7244321" y="741392"/>
            <a:ext cx="1431022" cy="90765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Graphic 11" descr="Fyrirtækjanet Evrópu (EEN)">
            <a:hlinkClick r:id="rId6"/>
            <a:extLst>
              <a:ext uri="{FF2B5EF4-FFF2-40B4-BE49-F238E27FC236}">
                <a16:creationId xmlns:a16="http://schemas.microsoft.com/office/drawing/2014/main" id="{D9B90991-193E-ED0D-6440-B297A63455F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78377" y="727640"/>
            <a:ext cx="888891" cy="769747"/>
          </a:xfrm>
          <a:prstGeom prst="rect">
            <a:avLst/>
          </a:prstGeom>
        </p:spPr>
      </p:pic>
      <p:sp>
        <p:nvSpPr>
          <p:cNvPr id="15" name="Rectangle: Single Corner Snipped 14">
            <a:extLst>
              <a:ext uri="{FF2B5EF4-FFF2-40B4-BE49-F238E27FC236}">
                <a16:creationId xmlns:a16="http://schemas.microsoft.com/office/drawing/2014/main" id="{2779D3D2-45B6-A0D6-244C-6AA0B8A1BA3E}"/>
              </a:ext>
            </a:extLst>
          </p:cNvPr>
          <p:cNvSpPr/>
          <p:nvPr/>
        </p:nvSpPr>
        <p:spPr>
          <a:xfrm>
            <a:off x="1983798" y="3508042"/>
            <a:ext cx="1785837" cy="442527"/>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182880" bIns="0" rtlCol="0" anchor="ctr"/>
          <a:lstStyle/>
          <a:p>
            <a:pPr algn="ctr"/>
            <a:r>
              <a:rPr lang="is-IS" sz="1400" b="1">
                <a:solidFill>
                  <a:schemeClr val="tx2"/>
                </a:solidFill>
                <a:hlinkClick r:id="rId8">
                  <a:extLst>
                    <a:ext uri="{A12FA001-AC4F-418D-AE19-62706E023703}">
                      <ahyp:hlinkClr xmlns:ahyp="http://schemas.microsoft.com/office/drawing/2018/hyperlinkcolor" val="tx"/>
                    </a:ext>
                  </a:extLst>
                </a:hlinkClick>
              </a:rPr>
              <a:t>STOFNANIR ESB</a:t>
            </a:r>
          </a:p>
          <a:p>
            <a:pPr algn="ctr"/>
            <a:endParaRPr lang="en-GB">
              <a:solidFill>
                <a:schemeClr val="tx2"/>
              </a:solidFill>
            </a:endParaRPr>
          </a:p>
        </p:txBody>
      </p:sp>
      <p:pic>
        <p:nvPicPr>
          <p:cNvPr id="4" name="Picture 3" descr="EU-OSHA Logo&#10;">
            <a:hlinkClick r:id="rId9"/>
            <a:extLst>
              <a:ext uri="{FF2B5EF4-FFF2-40B4-BE49-F238E27FC236}">
                <a16:creationId xmlns:a16="http://schemas.microsoft.com/office/drawing/2014/main" id="{A75333E9-1A03-D800-FDA0-A63E645EDA7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42611" y="2810622"/>
            <a:ext cx="2771280" cy="708621"/>
          </a:xfrm>
          <a:prstGeom prst="rect">
            <a:avLst/>
          </a:prstGeom>
        </p:spPr>
      </p:pic>
      <p:sp>
        <p:nvSpPr>
          <p:cNvPr id="17" name="Rectangle: Single Corner Snipped 16">
            <a:extLst>
              <a:ext uri="{FF2B5EF4-FFF2-40B4-BE49-F238E27FC236}">
                <a16:creationId xmlns:a16="http://schemas.microsoft.com/office/drawing/2014/main" id="{AE90E309-D11B-0954-A506-D2CFF62DDBCE}"/>
              </a:ext>
            </a:extLst>
          </p:cNvPr>
          <p:cNvSpPr/>
          <p:nvPr/>
        </p:nvSpPr>
        <p:spPr>
          <a:xfrm>
            <a:off x="4883971" y="4097724"/>
            <a:ext cx="2145186"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182880" rIns="91440" bIns="274320" rtlCol="0" anchor="ctr"/>
          <a:lstStyle/>
          <a:p>
            <a:pPr algn="ctr"/>
            <a:r>
              <a:rPr lang="is-IS" sz="1400" b="1" dirty="0">
                <a:solidFill>
                  <a:schemeClr val="tx2"/>
                </a:solidFill>
                <a:hlinkClick r:id="rId11">
                  <a:extLst>
                    <a:ext uri="{A12FA001-AC4F-418D-AE19-62706E023703}">
                      <ahyp:hlinkClr xmlns:ahyp="http://schemas.microsoft.com/office/drawing/2018/hyperlinkcolor" val="tx"/>
                    </a:ext>
                  </a:extLst>
                </a:hlinkClick>
              </a:rPr>
              <a:t>INNLENDIR TENGILIÐIR EU-OSHA</a:t>
            </a:r>
            <a:endParaRPr lang="en-GB" sz="1400" b="1" dirty="0">
              <a:solidFill>
                <a:schemeClr val="tx2"/>
              </a:solidFill>
            </a:endParaRPr>
          </a:p>
        </p:txBody>
      </p:sp>
      <p:pic>
        <p:nvPicPr>
          <p:cNvPr id="13" name="Picture 6" descr="Merki OSHVET">
            <a:hlinkClick r:id="rId12"/>
            <a:extLst>
              <a:ext uri="{FF2B5EF4-FFF2-40B4-BE49-F238E27FC236}">
                <a16:creationId xmlns:a16="http://schemas.microsoft.com/office/drawing/2014/main" id="{1D374714-3762-EFED-F977-F4E1D3BC146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59832" y="3553073"/>
            <a:ext cx="1599794" cy="456331"/>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Single Corner Snipped 18">
            <a:extLst>
              <a:ext uri="{FF2B5EF4-FFF2-40B4-BE49-F238E27FC236}">
                <a16:creationId xmlns:a16="http://schemas.microsoft.com/office/drawing/2014/main" id="{5155C629-3D49-9581-E052-72826EDB983E}"/>
              </a:ext>
              <a:ext uri="{C183D7F6-B498-43B3-948B-1728B52AA6E4}">
                <adec:decorative xmlns:adec="http://schemas.microsoft.com/office/drawing/2017/decorative" val="0"/>
              </a:ext>
            </a:extLst>
          </p:cNvPr>
          <p:cNvSpPr/>
          <p:nvPr/>
        </p:nvSpPr>
        <p:spPr>
          <a:xfrm>
            <a:off x="7434071" y="4798914"/>
            <a:ext cx="2054058" cy="525320"/>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365760" bIns="457200" rtlCol="0" anchor="ctr"/>
          <a:lstStyle/>
          <a:p>
            <a:pPr algn="ctr"/>
            <a:r>
              <a:rPr lang="is-IS" sz="1400" b="1" dirty="0">
                <a:solidFill>
                  <a:schemeClr val="tx2"/>
                </a:solidFill>
                <a:hlinkClick r:id="rId14">
                  <a:extLst>
                    <a:ext uri="{A12FA001-AC4F-418D-AE19-62706E023703}">
                      <ahyp:hlinkClr xmlns:ahyp="http://schemas.microsoft.com/office/drawing/2018/hyperlinkcolor" val="tx"/>
                    </a:ext>
                  </a:extLst>
                </a:hlinkClick>
              </a:rPr>
              <a:t>SAMSTARFSAÐILAR Í FJÖLMIÐLUM</a:t>
            </a:r>
            <a:endParaRPr lang="en-GB" dirty="0">
              <a:solidFill>
                <a:schemeClr val="tx2"/>
              </a:solidFill>
            </a:endParaRPr>
          </a:p>
        </p:txBody>
      </p:sp>
      <p:sp>
        <p:nvSpPr>
          <p:cNvPr id="18" name="Rectangle: Single Corner Snipped 17">
            <a:extLst>
              <a:ext uri="{FF2B5EF4-FFF2-40B4-BE49-F238E27FC236}">
                <a16:creationId xmlns:a16="http://schemas.microsoft.com/office/drawing/2014/main" id="{63B74202-3335-8F03-D304-506D14DAD998}"/>
              </a:ext>
            </a:extLst>
          </p:cNvPr>
          <p:cNvSpPr/>
          <p:nvPr/>
        </p:nvSpPr>
        <p:spPr>
          <a:xfrm>
            <a:off x="4782490" y="5573236"/>
            <a:ext cx="2059189" cy="641505"/>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182880" rIns="91440" bIns="274320" rtlCol="0" anchor="ctr"/>
          <a:lstStyle/>
          <a:p>
            <a:pPr algn="ctr"/>
            <a:r>
              <a:rPr lang="is-IS" sz="1400" b="1" dirty="0">
                <a:solidFill>
                  <a:schemeClr val="tx2"/>
                </a:solidFill>
                <a:hlinkClick r:id="rId15">
                  <a:extLst>
                    <a:ext uri="{A12FA001-AC4F-418D-AE19-62706E023703}">
                      <ahyp:hlinkClr xmlns:ahyp="http://schemas.microsoft.com/office/drawing/2018/hyperlinkcolor" val="tx"/>
                    </a:ext>
                  </a:extLst>
                </a:hlinkClick>
              </a:rPr>
              <a:t>OPINBERIR SAMSTARFSAÐILAR HERFERÐARINNAR</a:t>
            </a:r>
            <a:endParaRPr lang="en-GB" sz="1400" b="1" dirty="0">
              <a:solidFill>
                <a:schemeClr val="tx2"/>
              </a:solidFill>
            </a:endParaRPr>
          </a:p>
        </p:txBody>
      </p:sp>
    </p:spTree>
    <p:extLst>
      <p:ext uri="{BB962C8B-B14F-4D97-AF65-F5344CB8AC3E}">
        <p14:creationId xmlns:p14="http://schemas.microsoft.com/office/powerpoint/2010/main" val="935938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DCB70-AE18-7D44-DC5B-73B8A3B6C0CD}"/>
              </a:ext>
            </a:extLst>
          </p:cNvPr>
          <p:cNvSpPr>
            <a:spLocks noGrp="1"/>
          </p:cNvSpPr>
          <p:nvPr>
            <p:ph type="title"/>
          </p:nvPr>
        </p:nvSpPr>
        <p:spPr/>
        <p:txBody>
          <a:bodyPr/>
          <a:lstStyle/>
          <a:p>
            <a:r>
              <a:rPr lang="is-IS"/>
              <a:t>Herferðarefni: allt sem þú þarft á einum stað</a:t>
            </a:r>
          </a:p>
        </p:txBody>
      </p:sp>
      <p:sp>
        <p:nvSpPr>
          <p:cNvPr id="4" name="TextBox 3">
            <a:extLst>
              <a:ext uri="{FF2B5EF4-FFF2-40B4-BE49-F238E27FC236}">
                <a16:creationId xmlns:a16="http://schemas.microsoft.com/office/drawing/2014/main" id="{BB975000-B228-79E3-3455-5C5B8453EE84}"/>
              </a:ext>
            </a:extLst>
          </p:cNvPr>
          <p:cNvSpPr txBox="1"/>
          <p:nvPr/>
        </p:nvSpPr>
        <p:spPr>
          <a:xfrm>
            <a:off x="1135936" y="1628812"/>
            <a:ext cx="5101015" cy="2076290"/>
          </a:xfrm>
          <a:prstGeom prst="rect">
            <a:avLst/>
          </a:prstGeom>
        </p:spPr>
        <p:txBody>
          <a:bodyPr vert="horz" lIns="121920" tIns="60960" rIns="121920" bIns="60960" rtlCol="0" anchor="t" anchorCtr="0">
            <a:normAutofit/>
          </a:bodyPr>
          <a:lstStyle/>
          <a:p>
            <a:pPr defTabSz="457189">
              <a:spcBef>
                <a:spcPts val="1200"/>
              </a:spcBef>
              <a:spcAft>
                <a:spcPts val="600"/>
              </a:spcAft>
              <a:buClr>
                <a:schemeClr val="tx2"/>
              </a:buClr>
            </a:pPr>
            <a:r>
              <a:rPr lang="is-IS" dirty="0">
                <a:solidFill>
                  <a:schemeClr val="tx2"/>
                </a:solidFill>
              </a:rPr>
              <a:t>Byrjaðu á </a:t>
            </a:r>
            <a:r>
              <a:rPr lang="is-IS" b="1" u="sng" dirty="0">
                <a:solidFill>
                  <a:srgbClr val="92D050"/>
                </a:solidFill>
                <a:hlinkClick r:id="rId2">
                  <a:extLst>
                    <a:ext uri="{A12FA001-AC4F-418D-AE19-62706E023703}">
                      <ahyp:hlinkClr xmlns:ahyp="http://schemas.microsoft.com/office/drawing/2018/hyperlinkcolor" val="tx"/>
                    </a:ext>
                  </a:extLst>
                </a:hlinkClick>
              </a:rPr>
              <a:t>vefsíðu herferðarinnar</a:t>
            </a:r>
            <a:r>
              <a:rPr lang="is-IS" dirty="0">
                <a:solidFill>
                  <a:schemeClr val="tx2"/>
                </a:solidFill>
              </a:rPr>
              <a:t>.</a:t>
            </a:r>
          </a:p>
          <a:p>
            <a:pPr defTabSz="457189">
              <a:spcBef>
                <a:spcPts val="1200"/>
              </a:spcBef>
              <a:spcAft>
                <a:spcPts val="600"/>
              </a:spcAft>
              <a:buClr>
                <a:schemeClr val="tx2"/>
              </a:buClr>
            </a:pPr>
            <a:r>
              <a:rPr lang="is-IS" dirty="0">
                <a:solidFill>
                  <a:schemeClr val="tx2"/>
                </a:solidFill>
              </a:rPr>
              <a:t>Kynntu þér </a:t>
            </a:r>
            <a:r>
              <a:rPr lang="is-IS" b="1" u="sng" dirty="0">
                <a:solidFill>
                  <a:srgbClr val="92D050"/>
                </a:solidFill>
                <a:hlinkClick r:id="rId2">
                  <a:extLst>
                    <a:ext uri="{A12FA001-AC4F-418D-AE19-62706E023703}">
                      <ahyp:hlinkClr xmlns:ahyp="http://schemas.microsoft.com/office/drawing/2018/hyperlinkcolor" val="tx"/>
                    </a:ext>
                  </a:extLst>
                </a:hlinkClick>
              </a:rPr>
              <a:t>handbók herferðarinnar </a:t>
            </a:r>
            <a:r>
              <a:rPr lang="is-IS" dirty="0">
                <a:solidFill>
                  <a:schemeClr val="tx2"/>
                </a:solidFill>
              </a:rPr>
              <a:t>til að fá frekari upplýsingar um hana. </a:t>
            </a:r>
          </a:p>
          <a:p>
            <a:pPr defTabSz="457189">
              <a:spcBef>
                <a:spcPts val="1200"/>
              </a:spcBef>
              <a:spcAft>
                <a:spcPts val="600"/>
              </a:spcAft>
              <a:buClr>
                <a:schemeClr val="tx2"/>
              </a:buClr>
            </a:pPr>
            <a:r>
              <a:rPr lang="is-IS" dirty="0">
                <a:solidFill>
                  <a:schemeClr val="tx2"/>
                </a:solidFill>
              </a:rPr>
              <a:t>Kynntu þér </a:t>
            </a:r>
            <a:r>
              <a:rPr lang="is-IS" b="1" u="sng" dirty="0">
                <a:solidFill>
                  <a:srgbClr val="92D050"/>
                </a:solidFill>
                <a:hlinkClick r:id="rId3">
                  <a:extLst>
                    <a:ext uri="{A12FA001-AC4F-418D-AE19-62706E023703}">
                      <ahyp:hlinkClr xmlns:ahyp="http://schemas.microsoft.com/office/drawing/2018/hyperlinkcolor" val="tx"/>
                    </a:ext>
                  </a:extLst>
                </a:hlinkClick>
              </a:rPr>
              <a:t>útgefið efni </a:t>
            </a:r>
            <a:r>
              <a:rPr lang="is-IS" dirty="0">
                <a:solidFill>
                  <a:schemeClr val="tx2"/>
                </a:solidFill>
              </a:rPr>
              <a:t>okkar, svo sem skýringarmyndir, upplýsingablöð og fleira.  </a:t>
            </a:r>
          </a:p>
          <a:p>
            <a:pPr defTabSz="457189">
              <a:spcBef>
                <a:spcPts val="1200"/>
              </a:spcBef>
              <a:spcAft>
                <a:spcPts val="600"/>
              </a:spcAft>
              <a:buClr>
                <a:schemeClr val="tx2"/>
              </a:buClr>
            </a:pPr>
            <a:endParaRPr lang="en-GB" sz="1800" dirty="0">
              <a:solidFill>
                <a:schemeClr val="tx2"/>
              </a:solidFill>
            </a:endParaRPr>
          </a:p>
          <a:p>
            <a:pPr defTabSz="457189">
              <a:spcBef>
                <a:spcPts val="1200"/>
              </a:spcBef>
              <a:spcAft>
                <a:spcPts val="600"/>
              </a:spcAft>
              <a:buClr>
                <a:schemeClr val="tx2"/>
              </a:buClr>
            </a:pPr>
            <a:endParaRPr lang="en-GB" sz="1800" dirty="0">
              <a:solidFill>
                <a:schemeClr val="tx2"/>
              </a:solidFill>
            </a:endParaRPr>
          </a:p>
          <a:p>
            <a:pPr defTabSz="457189">
              <a:spcBef>
                <a:spcPts val="1200"/>
              </a:spcBef>
              <a:spcAft>
                <a:spcPts val="600"/>
              </a:spcAft>
              <a:buClr>
                <a:schemeClr val="tx2"/>
              </a:buClr>
            </a:pPr>
            <a:endParaRPr lang="en-GB" sz="1800" b="1" dirty="0">
              <a:solidFill>
                <a:schemeClr val="tx2"/>
              </a:solidFill>
            </a:endParaRPr>
          </a:p>
          <a:p>
            <a:pPr defTabSz="457189">
              <a:spcBef>
                <a:spcPts val="1200"/>
              </a:spcBef>
              <a:spcAft>
                <a:spcPts val="600"/>
              </a:spcAft>
              <a:buClr>
                <a:schemeClr val="tx2"/>
              </a:buClr>
            </a:pPr>
            <a:endParaRPr lang="en-GB" sz="1800" b="1" dirty="0">
              <a:solidFill>
                <a:schemeClr val="tx2"/>
              </a:solidFill>
            </a:endParaRPr>
          </a:p>
        </p:txBody>
      </p:sp>
      <p:pic>
        <p:nvPicPr>
          <p:cNvPr id="41" name="Picture 40">
            <a:extLst>
              <a:ext uri="{FF2B5EF4-FFF2-40B4-BE49-F238E27FC236}">
                <a16:creationId xmlns:a16="http://schemas.microsoft.com/office/drawing/2014/main" id="{D5559DA8-001D-C589-BF69-0A310DB2709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4477" y="2248131"/>
            <a:ext cx="3085218" cy="2510245"/>
          </a:xfrm>
          <a:prstGeom prst="rect">
            <a:avLst/>
          </a:prstGeom>
        </p:spPr>
      </p:pic>
      <p:sp>
        <p:nvSpPr>
          <p:cNvPr id="5" name="Oval 4">
            <a:extLst>
              <a:ext uri="{FF2B5EF4-FFF2-40B4-BE49-F238E27FC236}">
                <a16:creationId xmlns:a16="http://schemas.microsoft.com/office/drawing/2014/main" id="{198C177B-D1F7-076E-6D12-EEDD40AD3E18}"/>
              </a:ext>
              <a:ext uri="{C183D7F6-B498-43B3-948B-1728B52AA6E4}">
                <adec:decorative xmlns:adec="http://schemas.microsoft.com/office/drawing/2017/decorative" val="1"/>
              </a:ext>
            </a:extLst>
          </p:cNvPr>
          <p:cNvSpPr/>
          <p:nvPr/>
        </p:nvSpPr>
        <p:spPr>
          <a:xfrm>
            <a:off x="7926822" y="1645228"/>
            <a:ext cx="3783821" cy="3783821"/>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grpSp>
        <p:nvGrpSpPr>
          <p:cNvPr id="6" name="Group 5">
            <a:extLst>
              <a:ext uri="{FF2B5EF4-FFF2-40B4-BE49-F238E27FC236}">
                <a16:creationId xmlns:a16="http://schemas.microsoft.com/office/drawing/2014/main" id="{9A680413-F657-8DB1-D2E7-C7EDF6B5A0CD}"/>
              </a:ext>
              <a:ext uri="{C183D7F6-B498-43B3-948B-1728B52AA6E4}">
                <adec:decorative xmlns:adec="http://schemas.microsoft.com/office/drawing/2017/decorative" val="1"/>
              </a:ext>
            </a:extLst>
          </p:cNvPr>
          <p:cNvGrpSpPr/>
          <p:nvPr/>
        </p:nvGrpSpPr>
        <p:grpSpPr>
          <a:xfrm>
            <a:off x="666434" y="1696339"/>
            <a:ext cx="303193" cy="4366608"/>
            <a:chOff x="666434" y="1524478"/>
            <a:chExt cx="303193" cy="4538469"/>
          </a:xfrm>
        </p:grpSpPr>
        <p:sp>
          <p:nvSpPr>
            <p:cNvPr id="7" name="Rectangle: Rounded Corners 6">
              <a:extLst>
                <a:ext uri="{FF2B5EF4-FFF2-40B4-BE49-F238E27FC236}">
                  <a16:creationId xmlns:a16="http://schemas.microsoft.com/office/drawing/2014/main" id="{E94DAE0F-8D99-0ED7-4D20-4629413F2C6D}"/>
                </a:ext>
              </a:extLst>
            </p:cNvPr>
            <p:cNvSpPr/>
            <p:nvPr/>
          </p:nvSpPr>
          <p:spPr>
            <a:xfrm>
              <a:off x="756121" y="1524478"/>
              <a:ext cx="129703" cy="4538469"/>
            </a:xfrm>
            <a:prstGeom prst="roundRect">
              <a:avLst/>
            </a:prstGeom>
            <a:solidFill>
              <a:srgbClr val="A9DE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1E529C10-7F06-95BA-59B3-4E36579612FF}"/>
                </a:ext>
              </a:extLst>
            </p:cNvPr>
            <p:cNvSpPr/>
            <p:nvPr/>
          </p:nvSpPr>
          <p:spPr>
            <a:xfrm>
              <a:off x="666434" y="1524478"/>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474F9ED9-CB78-A851-00C2-3274DD84F884}"/>
                </a:ext>
              </a:extLst>
            </p:cNvPr>
            <p:cNvSpPr/>
            <p:nvPr/>
          </p:nvSpPr>
          <p:spPr>
            <a:xfrm>
              <a:off x="670735" y="2097987"/>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C043D047-BFB3-8883-110F-DB94EAF7789A}"/>
                </a:ext>
              </a:extLst>
            </p:cNvPr>
            <p:cNvSpPr/>
            <p:nvPr/>
          </p:nvSpPr>
          <p:spPr>
            <a:xfrm>
              <a:off x="670736" y="2899054"/>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31" name="Picture 30">
            <a:extLst>
              <a:ext uri="{FF2B5EF4-FFF2-40B4-BE49-F238E27FC236}">
                <a16:creationId xmlns:a16="http://schemas.microsoft.com/office/drawing/2014/main" id="{BA190DCD-D176-EE5B-B207-10581F25801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1927" y="3957401"/>
            <a:ext cx="5095876" cy="2864050"/>
          </a:xfrm>
          <a:prstGeom prst="rect">
            <a:avLst/>
          </a:prstGeom>
        </p:spPr>
      </p:pic>
      <p:cxnSp>
        <p:nvCxnSpPr>
          <p:cNvPr id="11" name="Straight Connector 10">
            <a:extLst>
              <a:ext uri="{FF2B5EF4-FFF2-40B4-BE49-F238E27FC236}">
                <a16:creationId xmlns:a16="http://schemas.microsoft.com/office/drawing/2014/main" id="{96175991-1AFB-8591-CBEC-A455E2AABCD1}"/>
              </a:ext>
              <a:ext uri="{C183D7F6-B498-43B3-948B-1728B52AA6E4}">
                <adec:decorative xmlns:adec="http://schemas.microsoft.com/office/drawing/2017/decorative" val="1"/>
              </a:ext>
            </a:extLst>
          </p:cNvPr>
          <p:cNvCxnSpPr>
            <a:cxnSpLocks/>
          </p:cNvCxnSpPr>
          <p:nvPr/>
        </p:nvCxnSpPr>
        <p:spPr>
          <a:xfrm flipV="1">
            <a:off x="1853695" y="3921776"/>
            <a:ext cx="6073127" cy="655824"/>
          </a:xfrm>
          <a:prstGeom prst="lin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cxnSp>
      <p:pic>
        <p:nvPicPr>
          <p:cNvPr id="43" name="Picture 42">
            <a:extLst>
              <a:ext uri="{FF2B5EF4-FFF2-40B4-BE49-F238E27FC236}">
                <a16:creationId xmlns:a16="http://schemas.microsoft.com/office/drawing/2014/main" id="{0017B037-B760-943A-8561-EDF53D823013}"/>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82789">
            <a:off x="6010189" y="2580940"/>
            <a:ext cx="1424686" cy="1476924"/>
          </a:xfrm>
          <a:prstGeom prst="rect">
            <a:avLst/>
          </a:prstGeom>
        </p:spPr>
      </p:pic>
    </p:spTree>
    <p:extLst>
      <p:ext uri="{BB962C8B-B14F-4D97-AF65-F5344CB8AC3E}">
        <p14:creationId xmlns:p14="http://schemas.microsoft.com/office/powerpoint/2010/main" val="20955972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2378-62F0-B264-8E35-BBB465347E5B}"/>
              </a:ext>
            </a:extLst>
          </p:cNvPr>
          <p:cNvSpPr>
            <a:spLocks noGrp="1"/>
          </p:cNvSpPr>
          <p:nvPr>
            <p:ph type="title"/>
          </p:nvPr>
        </p:nvSpPr>
        <p:spPr>
          <a:xfrm>
            <a:off x="600002" y="180000"/>
            <a:ext cx="10934853" cy="489600"/>
          </a:xfrm>
        </p:spPr>
        <p:txBody>
          <a:bodyPr/>
          <a:lstStyle/>
          <a:p>
            <a:r>
              <a:rPr lang="is-IS" dirty="0"/>
              <a:t>Verkfærakista og stafræn kynning: kynntu herferðina á áhrifaríkan hátt</a:t>
            </a:r>
          </a:p>
        </p:txBody>
      </p:sp>
      <p:sp>
        <p:nvSpPr>
          <p:cNvPr id="6" name="TextBox 2">
            <a:extLst>
              <a:ext uri="{FF2B5EF4-FFF2-40B4-BE49-F238E27FC236}">
                <a16:creationId xmlns:a16="http://schemas.microsoft.com/office/drawing/2014/main" id="{F69F208C-C8EC-EDE3-1939-FE088A89FBE1}"/>
              </a:ext>
            </a:extLst>
          </p:cNvPr>
          <p:cNvSpPr txBox="1"/>
          <p:nvPr/>
        </p:nvSpPr>
        <p:spPr>
          <a:xfrm>
            <a:off x="1" y="1678584"/>
            <a:ext cx="7283301" cy="553998"/>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is-IS" sz="2000" b="1">
                <a:latin typeface="+mn-lt"/>
              </a:rPr>
              <a:t>Vertu með og kynntu herferðina:</a:t>
            </a:r>
          </a:p>
        </p:txBody>
      </p:sp>
      <p:sp>
        <p:nvSpPr>
          <p:cNvPr id="4" name="Content Placeholder 2">
            <a:extLst>
              <a:ext uri="{FF2B5EF4-FFF2-40B4-BE49-F238E27FC236}">
                <a16:creationId xmlns:a16="http://schemas.microsoft.com/office/drawing/2014/main" id="{3DCE6A3B-55A5-A6C4-7FB3-4DAF357D0AF2}"/>
              </a:ext>
            </a:extLst>
          </p:cNvPr>
          <p:cNvSpPr>
            <a:spLocks noGrp="1"/>
          </p:cNvSpPr>
          <p:nvPr>
            <p:ph sz="half" idx="1"/>
          </p:nvPr>
        </p:nvSpPr>
        <p:spPr>
          <a:xfrm>
            <a:off x="624941" y="2305342"/>
            <a:ext cx="6750417" cy="1540613"/>
          </a:xfrm>
        </p:spPr>
        <p:txBody>
          <a:bodyPr anchor="t">
            <a:noAutofit/>
          </a:bodyPr>
          <a:lstStyle/>
          <a:p>
            <a:r>
              <a:rPr lang="is-IS" b="0" dirty="0"/>
              <a:t>Notaðu </a:t>
            </a:r>
            <a:r>
              <a:rPr lang="is-IS" b="1" dirty="0"/>
              <a:t>samfélagsmiðlapakkann</a:t>
            </a:r>
            <a:r>
              <a:rPr lang="is-IS" b="0" dirty="0"/>
              <a:t> okkar og sniðmát til að vekja athygli á herferðinni. </a:t>
            </a:r>
          </a:p>
          <a:p>
            <a:r>
              <a:rPr lang="is-IS" b="0" dirty="0"/>
              <a:t>Láttu kynninguna þína skera sig úr með safni </a:t>
            </a:r>
            <a:r>
              <a:rPr lang="is-IS" b="1" dirty="0"/>
              <a:t>stafræns efnis</a:t>
            </a:r>
            <a:r>
              <a:rPr lang="is-IS" b="0" dirty="0"/>
              <a:t>, þar á meðal merkjum, sniðmátum og fleiru.  </a:t>
            </a:r>
          </a:p>
        </p:txBody>
      </p:sp>
      <p:sp>
        <p:nvSpPr>
          <p:cNvPr id="3" name="Arrow: Pentagon 2">
            <a:extLst>
              <a:ext uri="{FF2B5EF4-FFF2-40B4-BE49-F238E27FC236}">
                <a16:creationId xmlns:a16="http://schemas.microsoft.com/office/drawing/2014/main" id="{26FDE9A7-A25E-C902-14C9-66E2709E5F4E}"/>
              </a:ext>
              <a:ext uri="{C183D7F6-B498-43B3-948B-1728B52AA6E4}">
                <adec:decorative xmlns:adec="http://schemas.microsoft.com/office/drawing/2017/decorative" val="1"/>
              </a:ext>
            </a:extLst>
          </p:cNvPr>
          <p:cNvSpPr/>
          <p:nvPr/>
        </p:nvSpPr>
        <p:spPr>
          <a:xfrm>
            <a:off x="2200940" y="3730097"/>
            <a:ext cx="5104051" cy="834768"/>
          </a:xfrm>
          <a:prstGeom prst="homePlat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2">
            <a:extLst>
              <a:ext uri="{FF2B5EF4-FFF2-40B4-BE49-F238E27FC236}">
                <a16:creationId xmlns:a16="http://schemas.microsoft.com/office/drawing/2014/main" id="{C8C17700-6161-EBF7-2112-EDCF5E6EA9A3}"/>
              </a:ext>
            </a:extLst>
          </p:cNvPr>
          <p:cNvSpPr txBox="1">
            <a:spLocks/>
          </p:cNvSpPr>
          <p:nvPr/>
        </p:nvSpPr>
        <p:spPr>
          <a:xfrm>
            <a:off x="2360428" y="3769594"/>
            <a:ext cx="4682901" cy="968310"/>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indent="0">
              <a:buNone/>
            </a:pPr>
            <a:r>
              <a:rPr lang="is-IS" sz="1800" dirty="0">
                <a:solidFill>
                  <a:schemeClr val="bg1"/>
                </a:solidFill>
              </a:rPr>
              <a:t>Settu af stað þitt eigið herferðarverkefni</a:t>
            </a:r>
            <a:r>
              <a:rPr lang="is-IS" sz="1800" b="0" dirty="0">
                <a:solidFill>
                  <a:schemeClr val="bg1"/>
                </a:solidFill>
              </a:rPr>
              <a:t> </a:t>
            </a:r>
          </a:p>
          <a:p>
            <a:pPr marL="0" indent="0">
              <a:buNone/>
            </a:pPr>
            <a:r>
              <a:rPr lang="is-IS" sz="1800" b="0" dirty="0">
                <a:solidFill>
                  <a:schemeClr val="bg1"/>
                </a:solidFill>
              </a:rPr>
              <a:t>með því að nota </a:t>
            </a:r>
            <a:r>
              <a:rPr lang="is-IS" sz="1800" u="sng" dirty="0">
                <a:solidFill>
                  <a:srgbClr val="92D050"/>
                </a:solidFill>
                <a:hlinkClick r:id="rId3">
                  <a:extLst>
                    <a:ext uri="{A12FA001-AC4F-418D-AE19-62706E023703}">
                      <ahyp:hlinkClr xmlns:ahyp="http://schemas.microsoft.com/office/drawing/2018/hyperlinkcolor" val="tx"/>
                    </a:ext>
                  </a:extLst>
                </a:hlinkClick>
              </a:rPr>
              <a:t>verkfærakistuna okkar</a:t>
            </a:r>
            <a:r>
              <a:rPr lang="is-IS" sz="1800" b="0" dirty="0"/>
              <a:t>. </a:t>
            </a:r>
          </a:p>
        </p:txBody>
      </p:sp>
      <p:pic>
        <p:nvPicPr>
          <p:cNvPr id="12" name="Picture 11">
            <a:extLst>
              <a:ext uri="{FF2B5EF4-FFF2-40B4-BE49-F238E27FC236}">
                <a16:creationId xmlns:a16="http://schemas.microsoft.com/office/drawing/2014/main" id="{AE85B1B8-3A3C-0097-AEB2-67D8B80F358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2082" y="2060227"/>
            <a:ext cx="3922773" cy="3191711"/>
          </a:xfrm>
          <a:prstGeom prst="rect">
            <a:avLst/>
          </a:prstGeom>
        </p:spPr>
      </p:pic>
    </p:spTree>
    <p:extLst>
      <p:ext uri="{BB962C8B-B14F-4D97-AF65-F5344CB8AC3E}">
        <p14:creationId xmlns:p14="http://schemas.microsoft.com/office/powerpoint/2010/main" val="22580248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DD9A7-4797-0A30-8C34-53CD408AFDCE}"/>
              </a:ext>
            </a:extLst>
          </p:cNvPr>
          <p:cNvSpPr>
            <a:spLocks noGrp="1"/>
          </p:cNvSpPr>
          <p:nvPr>
            <p:ph type="title"/>
          </p:nvPr>
        </p:nvSpPr>
        <p:spPr/>
        <p:txBody>
          <a:bodyPr/>
          <a:lstStyle/>
          <a:p>
            <a:r>
              <a:rPr lang="is-IS"/>
              <a:t>Hvernig er hægt að taka þátt í herferðinni?</a:t>
            </a:r>
          </a:p>
        </p:txBody>
      </p:sp>
      <p:sp>
        <p:nvSpPr>
          <p:cNvPr id="12" name="Content Placeholder 2">
            <a:extLst>
              <a:ext uri="{FF2B5EF4-FFF2-40B4-BE49-F238E27FC236}">
                <a16:creationId xmlns:a16="http://schemas.microsoft.com/office/drawing/2014/main" id="{CE4A36B5-CC47-3ACD-3ED6-731C64695103}"/>
              </a:ext>
            </a:extLst>
          </p:cNvPr>
          <p:cNvSpPr txBox="1">
            <a:spLocks/>
          </p:cNvSpPr>
          <p:nvPr/>
        </p:nvSpPr>
        <p:spPr>
          <a:xfrm>
            <a:off x="632081" y="1539596"/>
            <a:ext cx="11217926" cy="101359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is-IS" b="0" dirty="0"/>
              <a:t>Skipuleggðu viðburð, verkefni eða aðra starfsemi í </a:t>
            </a:r>
            <a:r>
              <a:rPr lang="is-IS" u="sng" dirty="0">
                <a:solidFill>
                  <a:srgbClr val="92D050"/>
                </a:solidFill>
                <a:hlinkClick r:id="rId3">
                  <a:extLst>
                    <a:ext uri="{A12FA001-AC4F-418D-AE19-62706E023703}">
                      <ahyp:hlinkClr xmlns:ahyp="http://schemas.microsoft.com/office/drawing/2018/hyperlinkcolor" val="tx"/>
                    </a:ext>
                  </a:extLst>
                </a:hlinkClick>
              </a:rPr>
              <a:t>evrópsku vinnuverndarvikunni</a:t>
            </a:r>
            <a:r>
              <a:rPr lang="is-IS" dirty="0">
                <a:solidFill>
                  <a:srgbClr val="92D050"/>
                </a:solidFill>
                <a:hlinkClick r:id="rId3">
                  <a:extLst>
                    <a:ext uri="{A12FA001-AC4F-418D-AE19-62706E023703}">
                      <ahyp:hlinkClr xmlns:ahyp="http://schemas.microsoft.com/office/drawing/2018/hyperlinkcolor" val="tx"/>
                    </a:ext>
                  </a:extLst>
                </a:hlinkClick>
              </a:rPr>
              <a:t>.</a:t>
            </a:r>
            <a:r>
              <a:rPr lang="is-IS" dirty="0"/>
              <a:t> </a:t>
            </a:r>
          </a:p>
          <a:p>
            <a:pPr marL="225425" indent="-225425">
              <a:spcAft>
                <a:spcPts val="600"/>
              </a:spcAft>
            </a:pPr>
            <a:r>
              <a:rPr lang="is-IS" dirty="0"/>
              <a:t>Fáðu </a:t>
            </a:r>
            <a:r>
              <a:rPr lang="is-IS" u="sng" dirty="0">
                <a:solidFill>
                  <a:srgbClr val="92D050"/>
                </a:solidFill>
                <a:hlinkClick r:id="rId4">
                  <a:extLst>
                    <a:ext uri="{A12FA001-AC4F-418D-AE19-62706E023703}">
                      <ahyp:hlinkClr xmlns:ahyp="http://schemas.microsoft.com/office/drawing/2018/hyperlinkcolor" val="tx"/>
                    </a:ext>
                  </a:extLst>
                </a:hlinkClick>
              </a:rPr>
              <a:t>staðfestingu um þátttöku </a:t>
            </a:r>
            <a:r>
              <a:rPr lang="is-IS" dirty="0"/>
              <a:t>þína í herferðinni.</a:t>
            </a:r>
            <a:r>
              <a:rPr lang="is-IS" b="0" dirty="0"/>
              <a:t> </a:t>
            </a:r>
          </a:p>
        </p:txBody>
      </p:sp>
      <p:sp>
        <p:nvSpPr>
          <p:cNvPr id="4" name="Content Placeholder 2">
            <a:extLst>
              <a:ext uri="{FF2B5EF4-FFF2-40B4-BE49-F238E27FC236}">
                <a16:creationId xmlns:a16="http://schemas.microsoft.com/office/drawing/2014/main" id="{5C1DBC48-F142-C0B1-11C9-3E783B9F4381}"/>
              </a:ext>
            </a:extLst>
          </p:cNvPr>
          <p:cNvSpPr txBox="1">
            <a:spLocks/>
          </p:cNvSpPr>
          <p:nvPr/>
        </p:nvSpPr>
        <p:spPr>
          <a:xfrm>
            <a:off x="632080" y="2410695"/>
            <a:ext cx="9650383" cy="748142"/>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is-IS" b="0" dirty="0"/>
              <a:t>Tilnefndu framúrskarandi verkefni til verðlauna </a:t>
            </a:r>
            <a:r>
              <a:rPr lang="is-IS" dirty="0">
                <a:solidFill>
                  <a:srgbClr val="92D050"/>
                </a:solidFill>
                <a:hlinkClick r:id="rId5">
                  <a:extLst>
                    <a:ext uri="{A12FA001-AC4F-418D-AE19-62706E023703}">
                      <ahyp:hlinkClr xmlns:ahyp="http://schemas.microsoft.com/office/drawing/2018/hyperlinkcolor" val="tx"/>
                    </a:ext>
                  </a:extLst>
                </a:hlinkClick>
              </a:rPr>
              <a:t>fyrir góða starfshætti í herferðinni „Vinnuvernd er allra hagur“</a:t>
            </a:r>
            <a:r>
              <a:rPr lang="is-IS" b="0" dirty="0"/>
              <a:t>, sem innlendir tengiliðir standa fyrir. </a:t>
            </a:r>
          </a:p>
        </p:txBody>
      </p:sp>
      <p:sp>
        <p:nvSpPr>
          <p:cNvPr id="13" name="Content Placeholder 2">
            <a:extLst>
              <a:ext uri="{FF2B5EF4-FFF2-40B4-BE49-F238E27FC236}">
                <a16:creationId xmlns:a16="http://schemas.microsoft.com/office/drawing/2014/main" id="{78E2315A-30DE-FD38-61CD-DD0E886F17E4}"/>
              </a:ext>
            </a:extLst>
          </p:cNvPr>
          <p:cNvSpPr txBox="1">
            <a:spLocks/>
          </p:cNvSpPr>
          <p:nvPr/>
        </p:nvSpPr>
        <p:spPr>
          <a:xfrm>
            <a:off x="632079" y="3099482"/>
            <a:ext cx="6681553" cy="194295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is-IS" b="0" dirty="0"/>
              <a:t>Vertu opinber</a:t>
            </a:r>
            <a:r>
              <a:rPr lang="is-IS" dirty="0"/>
              <a:t> </a:t>
            </a:r>
            <a:r>
              <a:rPr lang="is-IS" dirty="0">
                <a:solidFill>
                  <a:srgbClr val="92D050"/>
                </a:solidFill>
                <a:hlinkClick r:id="rId6">
                  <a:extLst>
                    <a:ext uri="{A12FA001-AC4F-418D-AE19-62706E023703}">
                      <ahyp:hlinkClr xmlns:ahyp="http://schemas.microsoft.com/office/drawing/2018/hyperlinkcolor" val="tx"/>
                    </a:ext>
                  </a:extLst>
                </a:hlinkClick>
              </a:rPr>
              <a:t>samstarfsaðili herferðarinnar:</a:t>
            </a:r>
            <a:r>
              <a:rPr lang="is-IS" b="0" dirty="0"/>
              <a:t> taktu þátt í samevrópsku neti fjölþjóðlegra fyrirtækja til að auka sýnileika. </a:t>
            </a:r>
          </a:p>
          <a:p>
            <a:pPr marL="225425" indent="-225425">
              <a:spcAft>
                <a:spcPts val="600"/>
              </a:spcAft>
            </a:pPr>
            <a:r>
              <a:rPr lang="is-IS" b="0" dirty="0"/>
              <a:t>Vertu </a:t>
            </a:r>
            <a:r>
              <a:rPr lang="is-IS" dirty="0">
                <a:solidFill>
                  <a:srgbClr val="92D050"/>
                </a:solidFill>
                <a:hlinkClick r:id="rId7">
                  <a:extLst>
                    <a:ext uri="{A12FA001-AC4F-418D-AE19-62706E023703}">
                      <ahyp:hlinkClr xmlns:ahyp="http://schemas.microsoft.com/office/drawing/2018/hyperlinkcolor" val="tx"/>
                    </a:ext>
                  </a:extLst>
                </a:hlinkClick>
              </a:rPr>
              <a:t>fjölmiðlasamstarfsaðili</a:t>
            </a:r>
            <a:r>
              <a:rPr lang="is-IS" b="0" dirty="0"/>
              <a:t>: fáðu aðgang að sérvöldu kynningarefni, tengslamöguleikum og viðburðum.</a:t>
            </a:r>
          </a:p>
        </p:txBody>
      </p:sp>
      <p:sp>
        <p:nvSpPr>
          <p:cNvPr id="8" name="TextBox 2">
            <a:extLst>
              <a:ext uri="{FF2B5EF4-FFF2-40B4-BE49-F238E27FC236}">
                <a16:creationId xmlns:a16="http://schemas.microsoft.com/office/drawing/2014/main" id="{0A63E1EA-0E1C-AB05-2DEB-DBC54A3321C4}"/>
              </a:ext>
              <a:ext uri="{C183D7F6-B498-43B3-948B-1728B52AA6E4}">
                <adec:decorative xmlns:adec="http://schemas.microsoft.com/office/drawing/2017/decorative" val="1"/>
              </a:ext>
            </a:extLst>
          </p:cNvPr>
          <p:cNvSpPr txBox="1"/>
          <p:nvPr/>
        </p:nvSpPr>
        <p:spPr>
          <a:xfrm>
            <a:off x="723900" y="4723790"/>
            <a:ext cx="11246427" cy="125516"/>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2000" b="1">
              <a:latin typeface="+mn-lt"/>
            </a:endParaRPr>
          </a:p>
        </p:txBody>
      </p:sp>
      <p:pic>
        <p:nvPicPr>
          <p:cNvPr id="7" name="Picture 6">
            <a:extLst>
              <a:ext uri="{FF2B5EF4-FFF2-40B4-BE49-F238E27FC236}">
                <a16:creationId xmlns:a16="http://schemas.microsoft.com/office/drawing/2014/main" id="{C4C8B071-6C97-DB1B-B7DA-25B21340E56C}"/>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25308" y="2334289"/>
            <a:ext cx="3493311" cy="2438611"/>
          </a:xfrm>
          <a:prstGeom prst="rect">
            <a:avLst/>
          </a:prstGeom>
        </p:spPr>
      </p:pic>
    </p:spTree>
    <p:extLst>
      <p:ext uri="{BB962C8B-B14F-4D97-AF65-F5344CB8AC3E}">
        <p14:creationId xmlns:p14="http://schemas.microsoft.com/office/powerpoint/2010/main" val="17523700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DA4C5-AD31-E56C-80BF-7A57877B4D2A}"/>
              </a:ext>
            </a:extLst>
          </p:cNvPr>
          <p:cNvSpPr>
            <a:spLocks noGrp="1"/>
          </p:cNvSpPr>
          <p:nvPr>
            <p:ph type="title"/>
          </p:nvPr>
        </p:nvSpPr>
        <p:spPr/>
        <p:txBody>
          <a:bodyPr/>
          <a:lstStyle/>
          <a:p>
            <a:r>
              <a:rPr lang="is-IS"/>
              <a:t>Fylgstu áfram með herferðinni</a:t>
            </a:r>
          </a:p>
        </p:txBody>
      </p:sp>
      <p:sp>
        <p:nvSpPr>
          <p:cNvPr id="4" name="Content Placeholder 16">
            <a:extLst>
              <a:ext uri="{FF2B5EF4-FFF2-40B4-BE49-F238E27FC236}">
                <a16:creationId xmlns:a16="http://schemas.microsoft.com/office/drawing/2014/main" id="{42C4DEA1-9BE3-AD4D-F2A0-108C53A69EE3}"/>
              </a:ext>
            </a:extLst>
          </p:cNvPr>
          <p:cNvSpPr>
            <a:spLocks noGrp="1"/>
          </p:cNvSpPr>
          <p:nvPr>
            <p:ph sz="half" idx="1"/>
          </p:nvPr>
        </p:nvSpPr>
        <p:spPr>
          <a:xfrm>
            <a:off x="624066" y="1867814"/>
            <a:ext cx="11201575" cy="1675759"/>
          </a:xfrm>
        </p:spPr>
        <p:txBody>
          <a:bodyPr>
            <a:noAutofit/>
          </a:bodyPr>
          <a:lstStyle/>
          <a:p>
            <a:pPr>
              <a:spcAft>
                <a:spcPts val="600"/>
              </a:spcAft>
            </a:pPr>
            <a:r>
              <a:rPr lang="is-IS"/>
              <a:t>Vefsíða </a:t>
            </a:r>
            <a:r>
              <a:rPr lang="is-IS" dirty="0"/>
              <a:t>heilbrigðra vinnustaða: </a:t>
            </a:r>
            <a:r>
              <a:rPr lang="is-IS" b="0" dirty="0"/>
              <a:t>– fjölbreyttar upplýsingar innan seilingar. </a:t>
            </a:r>
          </a:p>
          <a:p>
            <a:pPr>
              <a:spcAft>
                <a:spcPts val="600"/>
              </a:spcAft>
            </a:pPr>
            <a:r>
              <a:rPr lang="is-IS" dirty="0"/>
              <a:t>Skráðu þig í áskrift </a:t>
            </a:r>
            <a:r>
              <a:rPr lang="is-IS" b="0" dirty="0"/>
              <a:t>að </a:t>
            </a:r>
            <a:r>
              <a:rPr lang="is-IS" dirty="0"/>
              <a:t>fréttabréfi „Vinnuvernd er allra hagur“: </a:t>
            </a:r>
            <a:r>
              <a:rPr lang="is-IS" b="0" dirty="0"/>
              <a:t>stuttar, hnitmiðaðar og deilanlegar fréttir í pósthólfið þitt í hverjum mánuði.</a:t>
            </a:r>
          </a:p>
          <a:p>
            <a:pPr>
              <a:spcAft>
                <a:spcPts val="600"/>
              </a:spcAft>
            </a:pPr>
            <a:r>
              <a:rPr lang="is-IS" b="0" dirty="0"/>
              <a:t>Dreifðu boðskapnum og fylgdu okkur á </a:t>
            </a:r>
            <a:r>
              <a:rPr lang="is-IS" dirty="0"/>
              <a:t>samfélagsmiðlum</a:t>
            </a:r>
            <a:r>
              <a:rPr lang="is-IS" b="0" dirty="0"/>
              <a:t>. </a:t>
            </a:r>
          </a:p>
          <a:p>
            <a:pPr marL="0" indent="0">
              <a:spcAft>
                <a:spcPts val="600"/>
              </a:spcAft>
              <a:buNone/>
            </a:pPr>
            <a:endParaRPr lang="en-GB" b="0" dirty="0"/>
          </a:p>
          <a:p>
            <a:pPr>
              <a:spcAft>
                <a:spcPts val="600"/>
              </a:spcAft>
            </a:pPr>
            <a:endParaRPr lang="en-GB" b="0" dirty="0"/>
          </a:p>
          <a:p>
            <a:pPr>
              <a:spcAft>
                <a:spcPts val="600"/>
              </a:spcAft>
            </a:pPr>
            <a:endParaRPr lang="en-GB" b="0" dirty="0"/>
          </a:p>
          <a:p>
            <a:pPr>
              <a:spcAft>
                <a:spcPts val="600"/>
              </a:spcAft>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r>
              <a:rPr lang="is-IS" b="0" dirty="0"/>
              <a:t> </a:t>
            </a:r>
          </a:p>
        </p:txBody>
      </p:sp>
      <p:pic>
        <p:nvPicPr>
          <p:cNvPr id="6" name="Graphic 5" descr="LinkedIn-merki">
            <a:hlinkClick r:id="rId3"/>
            <a:extLst>
              <a:ext uri="{FF2B5EF4-FFF2-40B4-BE49-F238E27FC236}">
                <a16:creationId xmlns:a16="http://schemas.microsoft.com/office/drawing/2014/main" id="{5CA3E554-F4E9-1CE6-26CD-1D307EC780F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81593" y="3745461"/>
            <a:ext cx="390525" cy="390525"/>
          </a:xfrm>
          <a:prstGeom prst="rect">
            <a:avLst/>
          </a:prstGeom>
        </p:spPr>
      </p:pic>
      <p:pic>
        <p:nvPicPr>
          <p:cNvPr id="7" name="Graphic 6" descr="Facebook-merki">
            <a:hlinkClick r:id="rId5"/>
            <a:extLst>
              <a:ext uri="{FF2B5EF4-FFF2-40B4-BE49-F238E27FC236}">
                <a16:creationId xmlns:a16="http://schemas.microsoft.com/office/drawing/2014/main" id="{2CE42A9A-2165-5771-5A04-01CF8BA9F83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499689" y="3745461"/>
            <a:ext cx="180975" cy="381000"/>
          </a:xfrm>
          <a:prstGeom prst="rect">
            <a:avLst/>
          </a:prstGeom>
        </p:spPr>
      </p:pic>
      <p:pic>
        <p:nvPicPr>
          <p:cNvPr id="8" name="Graphic 7" descr="Bluesky-merki">
            <a:hlinkClick r:id="rId7"/>
            <a:extLst>
              <a:ext uri="{FF2B5EF4-FFF2-40B4-BE49-F238E27FC236}">
                <a16:creationId xmlns:a16="http://schemas.microsoft.com/office/drawing/2014/main" id="{13A413D1-F3EE-8212-B83A-A7BFEED6FEC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008235" y="3753646"/>
            <a:ext cx="428625" cy="381000"/>
          </a:xfrm>
          <a:prstGeom prst="rect">
            <a:avLst/>
          </a:prstGeom>
        </p:spPr>
      </p:pic>
      <p:pic>
        <p:nvPicPr>
          <p:cNvPr id="9" name="Graphic 8" descr="YouTube-merki">
            <a:hlinkClick r:id="rId9"/>
            <a:extLst>
              <a:ext uri="{FF2B5EF4-FFF2-40B4-BE49-F238E27FC236}">
                <a16:creationId xmlns:a16="http://schemas.microsoft.com/office/drawing/2014/main" id="{2FC982CB-23E2-CA75-7F6F-9F234F7997C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669448" y="3745461"/>
            <a:ext cx="533400" cy="381000"/>
          </a:xfrm>
          <a:prstGeom prst="rect">
            <a:avLst/>
          </a:prstGeom>
        </p:spPr>
      </p:pic>
      <p:pic>
        <p:nvPicPr>
          <p:cNvPr id="10" name="Graphic 9" descr="Flickr-merki">
            <a:hlinkClick r:id="rId11"/>
            <a:extLst>
              <a:ext uri="{FF2B5EF4-FFF2-40B4-BE49-F238E27FC236}">
                <a16:creationId xmlns:a16="http://schemas.microsoft.com/office/drawing/2014/main" id="{D9CCDE08-4360-3DDD-5191-AAB1A246794C}"/>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482356" y="3854998"/>
            <a:ext cx="371475" cy="161925"/>
          </a:xfrm>
          <a:prstGeom prst="rect">
            <a:avLst/>
          </a:prstGeom>
        </p:spPr>
      </p:pic>
      <p:sp>
        <p:nvSpPr>
          <p:cNvPr id="5" name="TextBox 4">
            <a:extLst>
              <a:ext uri="{FF2B5EF4-FFF2-40B4-BE49-F238E27FC236}">
                <a16:creationId xmlns:a16="http://schemas.microsoft.com/office/drawing/2014/main" id="{61E78753-6BA7-5C4B-D0D8-E33608DCE258}"/>
              </a:ext>
            </a:extLst>
          </p:cNvPr>
          <p:cNvSpPr txBox="1"/>
          <p:nvPr/>
        </p:nvSpPr>
        <p:spPr>
          <a:xfrm>
            <a:off x="3653793" y="4328347"/>
            <a:ext cx="3901741" cy="461665"/>
          </a:xfrm>
          <a:prstGeom prst="rect">
            <a:avLst/>
          </a:prstGeom>
          <a:noFill/>
        </p:spPr>
        <p:txBody>
          <a:bodyPr wrap="square">
            <a:spAutoFit/>
          </a:bodyPr>
          <a:lstStyle/>
          <a:p>
            <a:r>
              <a:rPr lang="is-IS" sz="2400" b="1" i="0" u="none" strike="noStrike" baseline="0">
                <a:solidFill>
                  <a:srgbClr val="003199"/>
                </a:solidFill>
                <a:latin typeface="Myriad Pro" panose="020B0503030403020204" pitchFamily="34" charset="0"/>
              </a:rPr>
              <a:t>#EUhealthyworkplaces </a:t>
            </a:r>
          </a:p>
        </p:txBody>
      </p:sp>
      <p:pic>
        <p:nvPicPr>
          <p:cNvPr id="13" name="Graphic 12">
            <a:extLst>
              <a:ext uri="{FF2B5EF4-FFF2-40B4-BE49-F238E27FC236}">
                <a16:creationId xmlns:a16="http://schemas.microsoft.com/office/drawing/2014/main" id="{D4D5CE5E-0612-4D69-85FD-B089B26BAF4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7079062" y="3745461"/>
            <a:ext cx="592766" cy="958887"/>
          </a:xfrm>
          <a:prstGeom prst="rect">
            <a:avLst/>
          </a:prstGeom>
        </p:spPr>
      </p:pic>
      <p:grpSp>
        <p:nvGrpSpPr>
          <p:cNvPr id="15" name="Group 14">
            <a:extLst>
              <a:ext uri="{FF2B5EF4-FFF2-40B4-BE49-F238E27FC236}">
                <a16:creationId xmlns:a16="http://schemas.microsoft.com/office/drawing/2014/main" id="{64DA1346-73A5-E86D-6827-657FA0E18B45}"/>
              </a:ext>
              <a:ext uri="{C183D7F6-B498-43B3-948B-1728B52AA6E4}">
                <adec:decorative xmlns:adec="http://schemas.microsoft.com/office/drawing/2017/decorative" val="1"/>
              </a:ext>
            </a:extLst>
          </p:cNvPr>
          <p:cNvGrpSpPr/>
          <p:nvPr/>
        </p:nvGrpSpPr>
        <p:grpSpPr>
          <a:xfrm>
            <a:off x="8155155" y="3779360"/>
            <a:ext cx="3639627" cy="3001174"/>
            <a:chOff x="8155155" y="3779360"/>
            <a:chExt cx="3639627" cy="3001174"/>
          </a:xfrm>
        </p:grpSpPr>
        <p:pic>
          <p:nvPicPr>
            <p:cNvPr id="12" name="Picture 11">
              <a:extLst>
                <a:ext uri="{FF2B5EF4-FFF2-40B4-BE49-F238E27FC236}">
                  <a16:creationId xmlns:a16="http://schemas.microsoft.com/office/drawing/2014/main" id="{FA938CF1-F2D0-C2F5-747D-9092156F9A09}"/>
                </a:ext>
                <a:ext uri="{C183D7F6-B498-43B3-948B-1728B52AA6E4}">
                  <adec:decorative xmlns:adec="http://schemas.microsoft.com/office/drawing/2017/decorative" val="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155155" y="3779360"/>
              <a:ext cx="3639627" cy="2975106"/>
            </a:xfrm>
            <a:prstGeom prst="rect">
              <a:avLst/>
            </a:prstGeom>
          </p:spPr>
        </p:pic>
        <p:sp>
          <p:nvSpPr>
            <p:cNvPr id="14" name="TextBox 13">
              <a:extLst>
                <a:ext uri="{FF2B5EF4-FFF2-40B4-BE49-F238E27FC236}">
                  <a16:creationId xmlns:a16="http://schemas.microsoft.com/office/drawing/2014/main" id="{5154CDF7-F0E7-FEE8-2BD4-8599746603E8}"/>
                </a:ext>
              </a:extLst>
            </p:cNvPr>
            <p:cNvSpPr txBox="1"/>
            <p:nvPr/>
          </p:nvSpPr>
          <p:spPr>
            <a:xfrm>
              <a:off x="9163050" y="6580479"/>
              <a:ext cx="2085975" cy="200055"/>
            </a:xfrm>
            <a:prstGeom prst="rect">
              <a:avLst/>
            </a:prstGeom>
            <a:noFill/>
          </p:spPr>
          <p:txBody>
            <a:bodyPr wrap="square" rtlCol="0">
              <a:spAutoFit/>
            </a:bodyPr>
            <a:lstStyle/>
            <a:p>
              <a:r>
                <a:rPr lang="is-IS" sz="700">
                  <a:solidFill>
                    <a:schemeClr val="bg1"/>
                  </a:solidFill>
                </a:rPr>
                <a:t>© PaeGAG - stock.adobe.com </a:t>
              </a:r>
            </a:p>
          </p:txBody>
        </p:sp>
      </p:grpSp>
    </p:spTree>
    <p:extLst>
      <p:ext uri="{BB962C8B-B14F-4D97-AF65-F5344CB8AC3E}">
        <p14:creationId xmlns:p14="http://schemas.microsoft.com/office/powerpoint/2010/main" val="2034050229"/>
      </p:ext>
    </p:extLst>
  </p:cSld>
  <p:clrMapOvr>
    <a:masterClrMapping/>
  </p:clrMapOvr>
</p:sld>
</file>

<file path=ppt/theme/theme1.xml><?xml version="1.0" encoding="utf-8"?>
<a:theme xmlns:a="http://schemas.openxmlformats.org/drawingml/2006/main" name="Theme1">
  <a:themeElements>
    <a:clrScheme name="EU-OSHA HWC">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WC 2026">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extraClrScheme>
  </a:extraClrSchemeLst>
  <a:extLst>
    <a:ext uri="{05A4C25C-085E-4340-85A3-A5531E510DB2}">
      <thm15:themeFamily xmlns:thm15="http://schemas.microsoft.com/office/thememl/2012/main" name="Theme1" id="{2D9F2BE2-8C09-4DD0-841D-02C8DD75103C}" vid="{5F5B35B9-6E25-4DD5-87EE-04018E0015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4375373-3c44-45ee-a688-8fa44d7da57a">
      <Terms xmlns="http://schemas.microsoft.com/office/infopath/2007/PartnerControls"/>
    </lcf76f155ced4ddcb4097134ff3c332f>
    <TaxCatchAll xmlns="d5ac9beb-95ef-4df8-be38-b0ea3ce121b4" xsi:nil="true"/>
    <SharedWithUsers xmlns="d5ac9beb-95ef-4df8-be38-b0ea3ce121b4">
      <UserInfo>
        <DisplayName/>
        <AccountId xsi:nil="true"/>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F1A8072D50D324290DB59222B659673" ma:contentTypeVersion="15" ma:contentTypeDescription="Create a new document." ma:contentTypeScope="" ma:versionID="9e6cbb1b56caa255d0a1bbd001c277e9">
  <xsd:schema xmlns:xsd="http://www.w3.org/2001/XMLSchema" xmlns:xs="http://www.w3.org/2001/XMLSchema" xmlns:p="http://schemas.microsoft.com/office/2006/metadata/properties" xmlns:ns2="74375373-3c44-45ee-a688-8fa44d7da57a" xmlns:ns3="d5ac9beb-95ef-4df8-be38-b0ea3ce121b4" targetNamespace="http://schemas.microsoft.com/office/2006/metadata/properties" ma:root="true" ma:fieldsID="6495e9695a6c4b71d2d3259f56bae0f6" ns2:_="" ns3:_="">
    <xsd:import namespace="74375373-3c44-45ee-a688-8fa44d7da57a"/>
    <xsd:import namespace="d5ac9beb-95ef-4df8-be38-b0ea3ce121b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375373-3c44-45ee-a688-8fa44d7da5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3eddb06-0740-404c-89a8-dbfe3edc3644"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ac9beb-95ef-4df8-be38-b0ea3ce121b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287d961c-142d-46b7-b7b5-46e4ba4cb74c}" ma:internalName="TaxCatchAll" ma:showField="CatchAllData" ma:web="d5ac9beb-95ef-4df8-be38-b0ea3ce121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033B12B-D547-4B73-8D31-0938A3F8A76B}">
  <ds:schemaRefs>
    <ds:schemaRef ds:uri="http://purl.org/dc/terms/"/>
    <ds:schemaRef ds:uri="http://www.w3.org/XML/1998/namespace"/>
    <ds:schemaRef ds:uri="http://schemas.microsoft.com/office/2006/documentManagement/types"/>
    <ds:schemaRef ds:uri="http://purl.org/dc/elements/1.1/"/>
    <ds:schemaRef ds:uri="d5ac9beb-95ef-4df8-be38-b0ea3ce121b4"/>
    <ds:schemaRef ds:uri="http://schemas.microsoft.com/office/2006/metadata/properties"/>
    <ds:schemaRef ds:uri="http://schemas.openxmlformats.org/package/2006/metadata/core-properties"/>
    <ds:schemaRef ds:uri="http://schemas.microsoft.com/office/infopath/2007/PartnerControls"/>
    <ds:schemaRef ds:uri="74375373-3c44-45ee-a688-8fa44d7da57a"/>
    <ds:schemaRef ds:uri="http://purl.org/dc/dcmitype/"/>
  </ds:schemaRefs>
</ds:datastoreItem>
</file>

<file path=customXml/itemProps2.xml><?xml version="1.0" encoding="utf-8"?>
<ds:datastoreItem xmlns:ds="http://schemas.openxmlformats.org/officeDocument/2006/customXml" ds:itemID="{05C73E6F-A96F-49EB-BDFD-3A55EF48DB84}">
  <ds:schemaRefs>
    <ds:schemaRef ds:uri="http://schemas.microsoft.com/sharepoint/v3/contenttype/forms"/>
  </ds:schemaRefs>
</ds:datastoreItem>
</file>

<file path=customXml/itemProps3.xml><?xml version="1.0" encoding="utf-8"?>
<ds:datastoreItem xmlns:ds="http://schemas.openxmlformats.org/officeDocument/2006/customXml" ds:itemID="{36234E34-4E63-4B5B-98DA-2AE18D4ECC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375373-3c44-45ee-a688-8fa44d7da57a"/>
    <ds:schemaRef ds:uri="d5ac9beb-95ef-4df8-be38-b0ea3ce121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EUOSHA Campaign 2026</Template>
  <TotalTime>2192</TotalTime>
  <Words>6431</Words>
  <Application>Microsoft Office PowerPoint</Application>
  <PresentationFormat>Widescreen</PresentationFormat>
  <Paragraphs>545</Paragraphs>
  <Slides>30</Slides>
  <Notes>28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Aptos</vt:lpstr>
      <vt:lpstr>Arial</vt:lpstr>
      <vt:lpstr>Courier New</vt:lpstr>
      <vt:lpstr>Myriad Pro</vt:lpstr>
      <vt:lpstr>Symbol</vt:lpstr>
      <vt:lpstr>Wingdings</vt:lpstr>
      <vt:lpstr>Theme1</vt:lpstr>
      <vt:lpstr>Herferðin „Heilbrigðir vinnustaðir“ 2026–2028 „Stuðlum saman að vellíðan í vinnu“ </vt:lpstr>
      <vt:lpstr>Efnisyfirlit</vt:lpstr>
      <vt:lpstr>Heildarmyndin: geðheilsa mótar daglegt líf og starf </vt:lpstr>
      <vt:lpstr>Stóra spurningin er: Hvað er í húfi?</vt:lpstr>
      <vt:lpstr>Heildarmyndin: sjónarmið starfsfólks </vt:lpstr>
      <vt:lpstr>Heildarmyndin: sjónarmið fyrirtækja og starfsfólks -1- </vt:lpstr>
      <vt:lpstr>Heildarmyndin: sjónarhorn fyrirtækja -2- </vt:lpstr>
      <vt:lpstr>Markmið og tilgangur herferðarinnar</vt:lpstr>
      <vt:lpstr>Fyrir hverja er herferðin? Hver ætti að taka þátt?</vt:lpstr>
      <vt:lpstr>Leiðarvísir að aðgerðum: fimm megináherslur herferðarinnar</vt:lpstr>
      <vt:lpstr>Megináhersla 1: Sálfélagslegt áhættumat og áhættustjórnun -1- </vt:lpstr>
      <vt:lpstr>Megináhersla 1: Sálfélagslegt áhættumat og áhættustjórnun -2- </vt:lpstr>
      <vt:lpstr>Megináhersla 1: Sálfélagslegt áhættumat og áhættustjórnun -3- </vt:lpstr>
      <vt:lpstr>Megináhersla 1: Sálfélagslegt áhættumat og áhættustjórnun -4- </vt:lpstr>
      <vt:lpstr>Megináhersla 2: Áreitni, kynferðisleg áreitni og ofbeldi -1- </vt:lpstr>
      <vt:lpstr>Megináhersla 2: Áreitni, kynferðisleg áreitni og ofbeldi -2- </vt:lpstr>
      <vt:lpstr>Megináhersla 2: Áreitni, kynferðisleg áreitni og ofbeldi -3- </vt:lpstr>
      <vt:lpstr>Megináhersla 3: Líkamlegir áhættuþættir og geðheilsa -1- </vt:lpstr>
      <vt:lpstr>Megináhersla 3: Líkamlegir áhættuþættir og geðheilsa -2- </vt:lpstr>
      <vt:lpstr>Megináhersla 4: Sálfélagsleg áhætta í heilbrigðis- og félagsþjónustugeiranum -1- </vt:lpstr>
      <vt:lpstr>Megináhersla 4: Sálfélagsleg áhætta í heilbrigðis- og félagsþjónustugeiranum – 2 – </vt:lpstr>
      <vt:lpstr>Megináhersla 4: Sálfélagsleg áhætta í heilbrigðis- og félagsþjónustugeiranum – 3 – </vt:lpstr>
      <vt:lpstr>Megináhersla 5: Stuðningur við geðheilsu á vinnustað -1- </vt:lpstr>
      <vt:lpstr>Megináhersla 5: Stuðningur við geðheilsu á vinnustað -2- </vt:lpstr>
      <vt:lpstr>Megináhersla 5: Stuðningur við geðheilsu á vinnustað -3- </vt:lpstr>
      <vt:lpstr>Tengslanet EU-OSHA</vt:lpstr>
      <vt:lpstr>Herferðarefni: allt sem þú þarft á einum stað</vt:lpstr>
      <vt:lpstr>Verkfærakista og stafræn kynning: kynntu herferðina á áhrifaríkan hátt</vt:lpstr>
      <vt:lpstr>Hvernig er hægt að taka þátt í herferðinni?</vt:lpstr>
      <vt:lpstr>Fylgstu áfram með herferðinni</vt:lpstr>
    </vt:vector>
  </TitlesOfParts>
  <Company>CDT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Workplaces Campaign 2026-2028  “Together for mental health at work” </dc:title>
  <dc:creator>CDT</dc:creator>
  <cp:lastModifiedBy>Naiara MACIAS - Communication Assistant</cp:lastModifiedBy>
  <cp:revision>74</cp:revision>
  <cp:lastPrinted>2026-08-14T10:38:58Z</cp:lastPrinted>
  <dcterms:created xsi:type="dcterms:W3CDTF">2026-06-23T11:43:48Z</dcterms:created>
  <dcterms:modified xsi:type="dcterms:W3CDTF">2026-09-07T13:59:10Z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0x0101005F1A8072D50D324290DB59222B659673</vt:lpwstr>
  </property>
  <property fmtid="{D5CDD505-2E9C-101B-9397-08002B2CF9AE}" pid="3" name="MediaServiceImageTags">
    <vt:lpwstr/>
  </property>
  <property fmtid="{D5CDD505-2E9C-101B-9397-08002B2CF9AE}" pid="4" name="MSIP_Label_dc80478f-11da-4717-908f-ce13ec08de93_Enabled">
    <vt:lpwstr>true</vt:lpwstr>
  </property>
  <property fmtid="{D5CDD505-2E9C-101B-9397-08002B2CF9AE}" pid="5" name="MSIP_Label_dc80478f-11da-4717-908f-ce13ec08de93_SetDate">
    <vt:lpwstr>2026-08-17T08:15:20Z</vt:lpwstr>
  </property>
  <property fmtid="{D5CDD505-2E9C-101B-9397-08002B2CF9AE}" pid="6" name="MSIP_Label_dc80478f-11da-4717-908f-ce13ec08de93_Method">
    <vt:lpwstr>Standard</vt:lpwstr>
  </property>
  <property fmtid="{D5CDD505-2E9C-101B-9397-08002B2CF9AE}" pid="7" name="MSIP_Label_dc80478f-11da-4717-908f-ce13ec08de93_Name">
    <vt:lpwstr>Varin</vt:lpwstr>
  </property>
  <property fmtid="{D5CDD505-2E9C-101B-9397-08002B2CF9AE}" pid="8" name="MSIP_Label_dc80478f-11da-4717-908f-ce13ec08de93_SiteId">
    <vt:lpwstr>764a306d-0a68-45ad-9f07-6f1804447cd4</vt:lpwstr>
  </property>
  <property fmtid="{D5CDD505-2E9C-101B-9397-08002B2CF9AE}" pid="9" name="MSIP_Label_dc80478f-11da-4717-908f-ce13ec08de93_ActionId">
    <vt:lpwstr>b541d605-1fce-4c6c-9cc0-1bdb1479e227</vt:lpwstr>
  </property>
  <property fmtid="{D5CDD505-2E9C-101B-9397-08002B2CF9AE}" pid="10" name="MSIP_Label_dc80478f-11da-4717-908f-ce13ec08de93_ContentBits">
    <vt:lpwstr>0</vt:lpwstr>
  </property>
  <property fmtid="{D5CDD505-2E9C-101B-9397-08002B2CF9AE}" pid="11" name="MSIP_Label_dc80478f-11da-4717-908f-ce13ec08de93_Tag">
    <vt:lpwstr>10, 3, 0, 1</vt:lpwstr>
  </property>
  <property fmtid="{D5CDD505-2E9C-101B-9397-08002B2CF9AE}" pid="12" name="xd_ProgID">
    <vt:lpwstr/>
  </property>
  <property fmtid="{D5CDD505-2E9C-101B-9397-08002B2CF9AE}" pid="13" name="ComplianceAssetId">
    <vt:lpwstr/>
  </property>
  <property fmtid="{D5CDD505-2E9C-101B-9397-08002B2CF9AE}" pid="14" name="TemplateUrl">
    <vt:lpwstr/>
  </property>
  <property fmtid="{D5CDD505-2E9C-101B-9397-08002B2CF9AE}" pid="15" name="_ExtendedDescription">
    <vt:lpwstr/>
  </property>
  <property fmtid="{D5CDD505-2E9C-101B-9397-08002B2CF9AE}" pid="16" name="TriggerFlowInfo">
    <vt:lpwstr/>
  </property>
  <property fmtid="{D5CDD505-2E9C-101B-9397-08002B2CF9AE}" pid="17" name="xd_Signature">
    <vt:bool>false</vt:bool>
  </property>
</Properties>
</file>