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modernComment_11C_68730B91.xml" ContentType="application/vnd.ms-powerpoint.comments+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9113FBD1-0CCA-DEC2-C642-0177950BD2C6}" name="Grosso Francesca" initials="FG" userId="S::f.grosso@inail.it::7d95a34e-fc97-48b4-ac8f-0ff0e8844397"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9C1F7A-7028-43BB-9642-9089AFCFA2EF}" v="2" dt="2026-09-07T14:31:47.7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69" autoAdjust="0"/>
  </p:normalViewPr>
  <p:slideViewPr>
    <p:cSldViewPr snapToGrid="0">
      <p:cViewPr varScale="1">
        <p:scale>
          <a:sx n="98" d="100"/>
          <a:sy n="98" d="100"/>
        </p:scale>
        <p:origin x="72" y="394"/>
      </p:cViewPr>
      <p:guideLst>
        <p:guide orient="horz" pos="816"/>
        <p:guide pos="4584"/>
      </p:guideLst>
    </p:cSldViewPr>
  </p:slideViewPr>
  <p:outlineViewPr>
    <p:cViewPr>
      <p:scale>
        <a:sx n="33" d="100"/>
        <a:sy n="33" d="100"/>
      </p:scale>
      <p:origin x="0" y="-11266"/>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4" d="100"/>
          <a:sy n="54" d="100"/>
        </p:scale>
        <p:origin x="3317" y="8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osso Francesca" userId="7d95a34e-fc97-48b4-ac8f-0ff0e8844397" providerId="ADAL" clId="{B5C3C370-D424-4297-8EB1-7B1DD01C770D}"/>
    <pc:docChg chg="modSld">
      <pc:chgData name="Grosso Francesca" userId="7d95a34e-fc97-48b4-ac8f-0ff0e8844397" providerId="ADAL" clId="{B5C3C370-D424-4297-8EB1-7B1DD01C770D}" dt="2026-08-17T08:36:24.587" v="15" actId="20577"/>
      <pc:docMkLst>
        <pc:docMk/>
      </pc:docMkLst>
      <pc:sldChg chg="modSp mod">
        <pc:chgData name="Grosso Francesca" userId="7d95a34e-fc97-48b4-ac8f-0ff0e8844397" providerId="ADAL" clId="{B5C3C370-D424-4297-8EB1-7B1DD01C770D}" dt="2026-08-17T08:22:36.860" v="12" actId="1076"/>
        <pc:sldMkLst>
          <pc:docMk/>
          <pc:sldMk cId="3331097242" sldId="262"/>
        </pc:sldMkLst>
        <pc:spChg chg="mod">
          <ac:chgData name="Grosso Francesca" userId="7d95a34e-fc97-48b4-ac8f-0ff0e8844397" providerId="ADAL" clId="{B5C3C370-D424-4297-8EB1-7B1DD01C770D}" dt="2026-08-17T08:22:03.564" v="7" actId="255"/>
          <ac:spMkLst>
            <pc:docMk/>
            <pc:sldMk cId="3331097242" sldId="262"/>
            <ac:spMk id="47" creationId="{63BD3E56-149F-3226-B9AE-5B99138F5F46}"/>
          </ac:spMkLst>
        </pc:spChg>
        <pc:spChg chg="mod">
          <ac:chgData name="Grosso Francesca" userId="7d95a34e-fc97-48b4-ac8f-0ff0e8844397" providerId="ADAL" clId="{B5C3C370-D424-4297-8EB1-7B1DD01C770D}" dt="2026-08-17T08:22:33.018" v="11" actId="255"/>
          <ac:spMkLst>
            <pc:docMk/>
            <pc:sldMk cId="3331097242" sldId="262"/>
            <ac:spMk id="84" creationId="{D46596CD-DA3A-8BA5-760E-C114F51D9F35}"/>
          </ac:spMkLst>
        </pc:spChg>
        <pc:grpChg chg="mod">
          <ac:chgData name="Grosso Francesca" userId="7d95a34e-fc97-48b4-ac8f-0ff0e8844397" providerId="ADAL" clId="{B5C3C370-D424-4297-8EB1-7B1DD01C770D}" dt="2026-08-17T08:22:11.793" v="10" actId="1076"/>
          <ac:grpSpMkLst>
            <pc:docMk/>
            <pc:sldMk cId="3331097242" sldId="262"/>
            <ac:grpSpMk id="3" creationId="{4CB3070E-5865-7FEF-3107-073D336FB2E7}"/>
          </ac:grpSpMkLst>
        </pc:grpChg>
        <pc:grpChg chg="mod">
          <ac:chgData name="Grosso Francesca" userId="7d95a34e-fc97-48b4-ac8f-0ff0e8844397" providerId="ADAL" clId="{B5C3C370-D424-4297-8EB1-7B1DD01C770D}" dt="2026-08-17T08:21:15.278" v="2" actId="14100"/>
          <ac:grpSpMkLst>
            <pc:docMk/>
            <pc:sldMk cId="3331097242" sldId="262"/>
            <ac:grpSpMk id="74" creationId="{563A276B-2E8A-E549-FC54-0266E8954E8A}"/>
          </ac:grpSpMkLst>
        </pc:grpChg>
        <pc:picChg chg="mod">
          <ac:chgData name="Grosso Francesca" userId="7d95a34e-fc97-48b4-ac8f-0ff0e8844397" providerId="ADAL" clId="{B5C3C370-D424-4297-8EB1-7B1DD01C770D}" dt="2026-08-17T08:22:36.860" v="12" actId="1076"/>
          <ac:picMkLst>
            <pc:docMk/>
            <pc:sldMk cId="3331097242" sldId="262"/>
            <ac:picMk id="77" creationId="{D4535F05-DF0A-A884-582E-A8B7606CFBB0}"/>
          </ac:picMkLst>
        </pc:picChg>
      </pc:sldChg>
      <pc:sldChg chg="modSp mod">
        <pc:chgData name="Grosso Francesca" userId="7d95a34e-fc97-48b4-ac8f-0ff0e8844397" providerId="ADAL" clId="{B5C3C370-D424-4297-8EB1-7B1DD01C770D}" dt="2026-08-17T08:33:23.879" v="13" actId="1076"/>
        <pc:sldMkLst>
          <pc:docMk/>
          <pc:sldMk cId="1743069046" sldId="275"/>
        </pc:sldMkLst>
        <pc:grpChg chg="mod">
          <ac:chgData name="Grosso Francesca" userId="7d95a34e-fc97-48b4-ac8f-0ff0e8844397" providerId="ADAL" clId="{B5C3C370-D424-4297-8EB1-7B1DD01C770D}" dt="2026-08-17T08:33:23.879" v="13" actId="1076"/>
          <ac:grpSpMkLst>
            <pc:docMk/>
            <pc:sldMk cId="1743069046" sldId="275"/>
            <ac:grpSpMk id="10" creationId="{D963D6E3-77BE-2BE6-458C-290BDFBA6FA9}"/>
          </ac:grpSpMkLst>
        </pc:grpChg>
      </pc:sldChg>
      <pc:sldChg chg="modSp mod">
        <pc:chgData name="Grosso Francesca" userId="7d95a34e-fc97-48b4-ac8f-0ff0e8844397" providerId="ADAL" clId="{B5C3C370-D424-4297-8EB1-7B1DD01C770D}" dt="2026-08-17T08:36:24.587" v="15" actId="20577"/>
        <pc:sldMkLst>
          <pc:docMk/>
          <pc:sldMk cId="1752370065" sldId="284"/>
        </pc:sldMkLst>
        <pc:spChg chg="mod">
          <ac:chgData name="Grosso Francesca" userId="7d95a34e-fc97-48b4-ac8f-0ff0e8844397" providerId="ADAL" clId="{B5C3C370-D424-4297-8EB1-7B1DD01C770D}" dt="2026-08-17T08:36:24.587" v="15" actId="20577"/>
          <ac:spMkLst>
            <pc:docMk/>
            <pc:sldMk cId="1752370065" sldId="284"/>
            <ac:spMk id="12" creationId="{CE4A36B5-CC47-3ACD-3ED6-731C64695103}"/>
          </ac:spMkLst>
        </pc:spChg>
      </pc:sldChg>
    </pc:docChg>
  </pc:docChgLst>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07T14:34:36.460" v="498" actId="14100"/>
      <pc:docMkLst>
        <pc:docMk/>
      </pc:docMkLst>
      <pc:sldChg chg="modSp mod">
        <pc:chgData name="Naiara MACIAS - Communication Assistant" userId="9208f14e-163a-43fb-a9e7-9d0490f97ad9" providerId="ADAL" clId="{3BF560C9-38E3-411C-BBB1-CB3B94294DB6}" dt="2026-08-27T07:28:02.719" v="45" actId="14100"/>
        <pc:sldMkLst>
          <pc:docMk/>
          <pc:sldMk cId="975932864" sldId="258"/>
        </pc:sldMkLst>
        <pc:spChg chg="mod">
          <ac:chgData name="Naiara MACIAS - Communication Assistant" userId="9208f14e-163a-43fb-a9e7-9d0490f97ad9" providerId="ADAL" clId="{3BF560C9-38E3-411C-BBB1-CB3B94294DB6}" dt="2026-08-27T07:28:02.719" v="45" actId="14100"/>
          <ac:spMkLst>
            <pc:docMk/>
            <pc:sldMk cId="975932864" sldId="258"/>
            <ac:spMk id="2" creationId="{4C1476B4-2154-C1CD-6056-5EC8C50BA72D}"/>
          </ac:spMkLst>
        </pc:spChg>
      </pc:sldChg>
      <pc:sldChg chg="modSp mod">
        <pc:chgData name="Naiara MACIAS - Communication Assistant" userId="9208f14e-163a-43fb-a9e7-9d0490f97ad9" providerId="ADAL" clId="{3BF560C9-38E3-411C-BBB1-CB3B94294DB6}" dt="2026-09-07T14:32:22.738" v="484" actId="14100"/>
        <pc:sldMkLst>
          <pc:docMk/>
          <pc:sldMk cId="3331097242" sldId="262"/>
        </pc:sldMkLst>
        <pc:spChg chg="mod">
          <ac:chgData name="Naiara MACIAS - Communication Assistant" userId="9208f14e-163a-43fb-a9e7-9d0490f97ad9" providerId="ADAL" clId="{3BF560C9-38E3-411C-BBB1-CB3B94294DB6}" dt="2026-09-07T14:32:04.306" v="467" actId="1035"/>
          <ac:spMkLst>
            <pc:docMk/>
            <pc:sldMk cId="3331097242" sldId="262"/>
            <ac:spMk id="47" creationId="{63BD3E56-149F-3226-B9AE-5B99138F5F46}"/>
          </ac:spMkLst>
        </pc:spChg>
        <pc:spChg chg="mod">
          <ac:chgData name="Naiara MACIAS - Communication Assistant" userId="9208f14e-163a-43fb-a9e7-9d0490f97ad9" providerId="ADAL" clId="{3BF560C9-38E3-411C-BBB1-CB3B94294DB6}" dt="2026-08-27T07:29:34.350" v="97" actId="14100"/>
          <ac:spMkLst>
            <pc:docMk/>
            <pc:sldMk cId="3331097242" sldId="262"/>
            <ac:spMk id="59" creationId="{B3D97650-AE4D-B44D-B328-7AE7E54C5E67}"/>
          </ac:spMkLst>
        </pc:spChg>
        <pc:spChg chg="mod">
          <ac:chgData name="Naiara MACIAS - Communication Assistant" userId="9208f14e-163a-43fb-a9e7-9d0490f97ad9" providerId="ADAL" clId="{3BF560C9-38E3-411C-BBB1-CB3B94294DB6}" dt="2026-08-27T07:29:39.186" v="107" actId="1035"/>
          <ac:spMkLst>
            <pc:docMk/>
            <pc:sldMk cId="3331097242" sldId="262"/>
            <ac:spMk id="62" creationId="{7A475EE8-CF90-9824-EFB1-7E9F97149478}"/>
          </ac:spMkLst>
        </pc:spChg>
        <pc:spChg chg="mod">
          <ac:chgData name="Naiara MACIAS - Communication Assistant" userId="9208f14e-163a-43fb-a9e7-9d0490f97ad9" providerId="ADAL" clId="{3BF560C9-38E3-411C-BBB1-CB3B94294DB6}" dt="2026-09-07T14:32:06.386" v="471" actId="1035"/>
          <ac:spMkLst>
            <pc:docMk/>
            <pc:sldMk cId="3331097242" sldId="262"/>
            <ac:spMk id="84" creationId="{D46596CD-DA3A-8BA5-760E-C114F51D9F35}"/>
          </ac:spMkLst>
        </pc:spChg>
        <pc:spChg chg="mod">
          <ac:chgData name="Naiara MACIAS - Communication Assistant" userId="9208f14e-163a-43fb-a9e7-9d0490f97ad9" providerId="ADAL" clId="{3BF560C9-38E3-411C-BBB1-CB3B94294DB6}" dt="2026-09-07T14:32:22.738" v="484" actId="14100"/>
          <ac:spMkLst>
            <pc:docMk/>
            <pc:sldMk cId="3331097242" sldId="262"/>
            <ac:spMk id="99" creationId="{ACEBEDBF-2310-D95D-DC23-53E5A1262D55}"/>
          </ac:spMkLst>
        </pc:spChg>
        <pc:spChg chg="mod">
          <ac:chgData name="Naiara MACIAS - Communication Assistant" userId="9208f14e-163a-43fb-a9e7-9d0490f97ad9" providerId="ADAL" clId="{3BF560C9-38E3-411C-BBB1-CB3B94294DB6}" dt="2026-08-27T07:30:12.235" v="116" actId="1037"/>
          <ac:spMkLst>
            <pc:docMk/>
            <pc:sldMk cId="3331097242" sldId="262"/>
            <ac:spMk id="105" creationId="{94E8A230-2C71-6901-AA45-D427AF0A206A}"/>
          </ac:spMkLst>
        </pc:spChg>
        <pc:grpChg chg="mod">
          <ac:chgData name="Naiara MACIAS - Communication Assistant" userId="9208f14e-163a-43fb-a9e7-9d0490f97ad9" providerId="ADAL" clId="{3BF560C9-38E3-411C-BBB1-CB3B94294DB6}" dt="2026-08-27T07:28:57.079" v="96" actId="1036"/>
          <ac:grpSpMkLst>
            <pc:docMk/>
            <pc:sldMk cId="3331097242" sldId="262"/>
            <ac:grpSpMk id="92" creationId="{B4A7BB91-524A-4AEB-00A7-EAE7B13F645F}"/>
          </ac:grpSpMkLst>
        </pc:grpChg>
        <pc:picChg chg="mod">
          <ac:chgData name="Naiara MACIAS - Communication Assistant" userId="9208f14e-163a-43fb-a9e7-9d0490f97ad9" providerId="ADAL" clId="{3BF560C9-38E3-411C-BBB1-CB3B94294DB6}" dt="2026-09-07T14:32:15.457" v="482" actId="1036"/>
          <ac:picMkLst>
            <pc:docMk/>
            <pc:sldMk cId="3331097242" sldId="262"/>
            <ac:picMk id="104" creationId="{8C13DF95-DF72-2414-8771-5094A22C232D}"/>
          </ac:picMkLst>
        </pc:picChg>
        <pc:cxnChg chg="mod">
          <ac:chgData name="Naiara MACIAS - Communication Assistant" userId="9208f14e-163a-43fb-a9e7-9d0490f97ad9" providerId="ADAL" clId="{3BF560C9-38E3-411C-BBB1-CB3B94294DB6}" dt="2026-09-07T14:32:10.921" v="475" actId="1038"/>
          <ac:cxnSpMkLst>
            <pc:docMk/>
            <pc:sldMk cId="3331097242" sldId="262"/>
            <ac:cxnSpMk id="106" creationId="{9C028D6A-574C-CC41-4A14-71FB0B9713B0}"/>
          </ac:cxnSpMkLst>
        </pc:cxnChg>
      </pc:sldChg>
      <pc:sldChg chg="modSp mod">
        <pc:chgData name="Naiara MACIAS - Communication Assistant" userId="9208f14e-163a-43fb-a9e7-9d0490f97ad9" providerId="ADAL" clId="{3BF560C9-38E3-411C-BBB1-CB3B94294DB6}" dt="2026-08-27T07:31:30.487" v="158" actId="14100"/>
        <pc:sldMkLst>
          <pc:docMk/>
          <pc:sldMk cId="3087233450" sldId="263"/>
        </pc:sldMkLst>
        <pc:spChg chg="mod">
          <ac:chgData name="Naiara MACIAS - Communication Assistant" userId="9208f14e-163a-43fb-a9e7-9d0490f97ad9" providerId="ADAL" clId="{3BF560C9-38E3-411C-BBB1-CB3B94294DB6}" dt="2026-08-27T07:31:30.487" v="158" actId="14100"/>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8-27T07:31:27.393" v="157" actId="14100"/>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8-27T07:31:03.179" v="130" actId="1035"/>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8-27T07:31:43.775" v="160" actId="1076"/>
        <pc:sldMkLst>
          <pc:docMk/>
          <pc:sldMk cId="719662834" sldId="264"/>
        </pc:sldMkLst>
        <pc:spChg chg="mod">
          <ac:chgData name="Naiara MACIAS - Communication Assistant" userId="9208f14e-163a-43fb-a9e7-9d0490f97ad9" providerId="ADAL" clId="{3BF560C9-38E3-411C-BBB1-CB3B94294DB6}" dt="2026-08-27T07:31:40.278" v="159" actId="14100"/>
          <ac:spMkLst>
            <pc:docMk/>
            <pc:sldMk cId="719662834" sldId="264"/>
            <ac:spMk id="4" creationId="{BD5E20E1-F7B3-E4E9-82E6-ECD4246321AF}"/>
          </ac:spMkLst>
        </pc:spChg>
        <pc:picChg chg="mod">
          <ac:chgData name="Naiara MACIAS - Communication Assistant" userId="9208f14e-163a-43fb-a9e7-9d0490f97ad9" providerId="ADAL" clId="{3BF560C9-38E3-411C-BBB1-CB3B94294DB6}" dt="2026-08-27T07:31:43.775" v="160" actId="1076"/>
          <ac:picMkLst>
            <pc:docMk/>
            <pc:sldMk cId="719662834" sldId="264"/>
            <ac:picMk id="8" creationId="{7BCBDC9E-D9FB-E804-EA92-C64D22B5D5F1}"/>
          </ac:picMkLst>
        </pc:picChg>
      </pc:sldChg>
      <pc:sldChg chg="modSp mod">
        <pc:chgData name="Naiara MACIAS - Communication Assistant" userId="9208f14e-163a-43fb-a9e7-9d0490f97ad9" providerId="ADAL" clId="{3BF560C9-38E3-411C-BBB1-CB3B94294DB6}" dt="2026-08-27T07:31:51.806" v="161" actId="14100"/>
        <pc:sldMkLst>
          <pc:docMk/>
          <pc:sldMk cId="3728372305" sldId="265"/>
        </pc:sldMkLst>
        <pc:spChg chg="mod">
          <ac:chgData name="Naiara MACIAS - Communication Assistant" userId="9208f14e-163a-43fb-a9e7-9d0490f97ad9" providerId="ADAL" clId="{3BF560C9-38E3-411C-BBB1-CB3B94294DB6}" dt="2026-08-27T07:31:51.806" v="161" actId="14100"/>
          <ac:spMkLst>
            <pc:docMk/>
            <pc:sldMk cId="3728372305" sldId="265"/>
            <ac:spMk id="2" creationId="{FBD2DF9D-B8AE-937F-84F1-0B2BCD885A74}"/>
          </ac:spMkLst>
        </pc:spChg>
      </pc:sldChg>
      <pc:sldChg chg="modSp mod">
        <pc:chgData name="Naiara MACIAS - Communication Assistant" userId="9208f14e-163a-43fb-a9e7-9d0490f97ad9" providerId="ADAL" clId="{3BF560C9-38E3-411C-BBB1-CB3B94294DB6}" dt="2026-08-27T07:32:37.959" v="174" actId="166"/>
        <pc:sldMkLst>
          <pc:docMk/>
          <pc:sldMk cId="525878241" sldId="266"/>
        </pc:sldMkLst>
        <pc:spChg chg="mod ord">
          <ac:chgData name="Naiara MACIAS - Communication Assistant" userId="9208f14e-163a-43fb-a9e7-9d0490f97ad9" providerId="ADAL" clId="{3BF560C9-38E3-411C-BBB1-CB3B94294DB6}" dt="2026-08-27T07:32:37.959" v="174" actId="166"/>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8-27T07:32:27.070" v="164" actId="14100"/>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8-27T07:33:14.680" v="199" actId="1037"/>
        <pc:sldMkLst>
          <pc:docMk/>
          <pc:sldMk cId="3063356121" sldId="267"/>
        </pc:sldMkLst>
        <pc:spChg chg="mod">
          <ac:chgData name="Naiara MACIAS - Communication Assistant" userId="9208f14e-163a-43fb-a9e7-9d0490f97ad9" providerId="ADAL" clId="{3BF560C9-38E3-411C-BBB1-CB3B94294DB6}" dt="2026-08-27T07:32:52.792" v="184" actId="1035"/>
          <ac:spMkLst>
            <pc:docMk/>
            <pc:sldMk cId="3063356121" sldId="267"/>
            <ac:spMk id="11" creationId="{BCEE7AF2-E8EB-F4AC-A820-F6891B7433D5}"/>
          </ac:spMkLst>
        </pc:spChg>
        <pc:spChg chg="mod">
          <ac:chgData name="Naiara MACIAS - Communication Assistant" userId="9208f14e-163a-43fb-a9e7-9d0490f97ad9" providerId="ADAL" clId="{3BF560C9-38E3-411C-BBB1-CB3B94294DB6}" dt="2026-08-27T07:32:57.861" v="195" actId="1035"/>
          <ac:spMkLst>
            <pc:docMk/>
            <pc:sldMk cId="3063356121" sldId="267"/>
            <ac:spMk id="12" creationId="{DDF57967-B596-6762-5BFC-3E57F47A3704}"/>
          </ac:spMkLst>
        </pc:spChg>
        <pc:grpChg chg="mod">
          <ac:chgData name="Naiara MACIAS - Communication Assistant" userId="9208f14e-163a-43fb-a9e7-9d0490f97ad9" providerId="ADAL" clId="{3BF560C9-38E3-411C-BBB1-CB3B94294DB6}" dt="2026-08-27T07:33:14.680" v="199" actId="1037"/>
          <ac:grpSpMkLst>
            <pc:docMk/>
            <pc:sldMk cId="3063356121" sldId="267"/>
            <ac:grpSpMk id="13" creationId="{5A1D7735-3259-B0E5-ADF7-9703C0F715D4}"/>
          </ac:grpSpMkLst>
        </pc:grpChg>
      </pc:sldChg>
      <pc:sldChg chg="modSp mod">
        <pc:chgData name="Naiara MACIAS - Communication Assistant" userId="9208f14e-163a-43fb-a9e7-9d0490f97ad9" providerId="ADAL" clId="{3BF560C9-38E3-411C-BBB1-CB3B94294DB6}" dt="2026-08-27T07:34:53.148" v="222" actId="1076"/>
        <pc:sldMkLst>
          <pc:docMk/>
          <pc:sldMk cId="2351497876" sldId="268"/>
        </pc:sldMkLst>
        <pc:spChg chg="mod">
          <ac:chgData name="Naiara MACIAS - Communication Assistant" userId="9208f14e-163a-43fb-a9e7-9d0490f97ad9" providerId="ADAL" clId="{3BF560C9-38E3-411C-BBB1-CB3B94294DB6}" dt="2026-08-27T07:34:50.029" v="221" actId="1076"/>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8-27T07:34:53.148" v="222"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8-27T07:35:05.486" v="223" actId="14100"/>
        <pc:sldMkLst>
          <pc:docMk/>
          <pc:sldMk cId="3756103953" sldId="269"/>
        </pc:sldMkLst>
        <pc:spChg chg="mod">
          <ac:chgData name="Naiara MACIAS - Communication Assistant" userId="9208f14e-163a-43fb-a9e7-9d0490f97ad9" providerId="ADAL" clId="{3BF560C9-38E3-411C-BBB1-CB3B94294DB6}" dt="2026-08-27T07:35:05.486" v="223"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9-07T14:33:39.140" v="490" actId="14100"/>
        <pc:sldMkLst>
          <pc:docMk/>
          <pc:sldMk cId="3275847094" sldId="270"/>
        </pc:sldMkLst>
        <pc:spChg chg="mod">
          <ac:chgData name="Naiara MACIAS - Communication Assistant" userId="9208f14e-163a-43fb-a9e7-9d0490f97ad9" providerId="ADAL" clId="{3BF560C9-38E3-411C-BBB1-CB3B94294DB6}" dt="2026-09-07T14:33:39.140" v="490" actId="14100"/>
          <ac:spMkLst>
            <pc:docMk/>
            <pc:sldMk cId="3275847094" sldId="270"/>
            <ac:spMk id="4" creationId="{22D02451-FCA1-2255-2ADB-577B7DCA6116}"/>
          </ac:spMkLst>
        </pc:spChg>
      </pc:sldChg>
      <pc:sldChg chg="modSp mod">
        <pc:chgData name="Naiara MACIAS - Communication Assistant" userId="9208f14e-163a-43fb-a9e7-9d0490f97ad9" providerId="ADAL" clId="{3BF560C9-38E3-411C-BBB1-CB3B94294DB6}" dt="2026-08-27T07:40:27.294" v="224" actId="14100"/>
        <pc:sldMkLst>
          <pc:docMk/>
          <pc:sldMk cId="3394160274" sldId="271"/>
        </pc:sldMkLst>
        <pc:spChg chg="mod">
          <ac:chgData name="Naiara MACIAS - Communication Assistant" userId="9208f14e-163a-43fb-a9e7-9d0490f97ad9" providerId="ADAL" clId="{3BF560C9-38E3-411C-BBB1-CB3B94294DB6}" dt="2026-08-27T07:40:27.294" v="224" actId="14100"/>
          <ac:spMkLst>
            <pc:docMk/>
            <pc:sldMk cId="3394160274" sldId="271"/>
            <ac:spMk id="4" creationId="{F590AA2A-8FD2-1517-C8AA-1E48066C8B0D}"/>
          </ac:spMkLst>
        </pc:spChg>
      </pc:sldChg>
      <pc:sldChg chg="modSp mod">
        <pc:chgData name="Naiara MACIAS - Communication Assistant" userId="9208f14e-163a-43fb-a9e7-9d0490f97ad9" providerId="ADAL" clId="{3BF560C9-38E3-411C-BBB1-CB3B94294DB6}" dt="2026-09-07T14:34:36.460" v="498" actId="14100"/>
        <pc:sldMkLst>
          <pc:docMk/>
          <pc:sldMk cId="1126727459" sldId="272"/>
        </pc:sldMkLst>
        <pc:spChg chg="mod">
          <ac:chgData name="Naiara MACIAS - Communication Assistant" userId="9208f14e-163a-43fb-a9e7-9d0490f97ad9" providerId="ADAL" clId="{3BF560C9-38E3-411C-BBB1-CB3B94294DB6}" dt="2026-09-07T14:34:31.172" v="497" actId="14100"/>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9-07T14:34:36.460" v="498" actId="14100"/>
          <ac:spMkLst>
            <pc:docMk/>
            <pc:sldMk cId="1126727459" sldId="272"/>
            <ac:spMk id="6" creationId="{85270BE9-B6B4-E837-9558-D005BF977F0D}"/>
          </ac:spMkLst>
        </pc:spChg>
        <pc:picChg chg="mod">
          <ac:chgData name="Naiara MACIAS - Communication Assistant" userId="9208f14e-163a-43fb-a9e7-9d0490f97ad9" providerId="ADAL" clId="{3BF560C9-38E3-411C-BBB1-CB3B94294DB6}" dt="2026-08-27T07:41:03.511" v="233" actId="1076"/>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8-27T07:41:31.558" v="238" actId="14100"/>
        <pc:sldMkLst>
          <pc:docMk/>
          <pc:sldMk cId="2142931096" sldId="274"/>
        </pc:sldMkLst>
        <pc:spChg chg="mod">
          <ac:chgData name="Naiara MACIAS - Communication Assistant" userId="9208f14e-163a-43fb-a9e7-9d0490f97ad9" providerId="ADAL" clId="{3BF560C9-38E3-411C-BBB1-CB3B94294DB6}" dt="2026-08-27T07:41:31.558" v="238" actId="14100"/>
          <ac:spMkLst>
            <pc:docMk/>
            <pc:sldMk cId="2142931096" sldId="274"/>
            <ac:spMk id="2" creationId="{BE1AEECA-7220-4DC3-D1FA-A06CD0F8E338}"/>
          </ac:spMkLst>
        </pc:spChg>
        <pc:spChg chg="mod">
          <ac:chgData name="Naiara MACIAS - Communication Assistant" userId="9208f14e-163a-43fb-a9e7-9d0490f97ad9" providerId="ADAL" clId="{3BF560C9-38E3-411C-BBB1-CB3B94294DB6}" dt="2026-08-27T07:41:24.414" v="237"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8-27T07:41:17.842" v="236" actId="27636"/>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8-27T07:42:23.500" v="265" actId="1035"/>
        <pc:sldMkLst>
          <pc:docMk/>
          <pc:sldMk cId="1743069046" sldId="275"/>
        </pc:sldMkLst>
        <pc:spChg chg="mod">
          <ac:chgData name="Naiara MACIAS - Communication Assistant" userId="9208f14e-163a-43fb-a9e7-9d0490f97ad9" providerId="ADAL" clId="{3BF560C9-38E3-411C-BBB1-CB3B94294DB6}" dt="2026-08-27T07:42:06.029" v="245" actId="14100"/>
          <ac:spMkLst>
            <pc:docMk/>
            <pc:sldMk cId="1743069046" sldId="275"/>
            <ac:spMk id="2" creationId="{2747BD93-4687-98D9-D166-12A7C523AF57}"/>
          </ac:spMkLst>
        </pc:spChg>
        <pc:spChg chg="mod">
          <ac:chgData name="Naiara MACIAS - Communication Assistant" userId="9208f14e-163a-43fb-a9e7-9d0490f97ad9" providerId="ADAL" clId="{3BF560C9-38E3-411C-BBB1-CB3B94294DB6}" dt="2026-08-27T07:42:23.500" v="265" actId="1035"/>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8-27T07:42:09.350" v="246" actId="14100"/>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8-27T07:42:23.500" v="265" actId="1035"/>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8-27T07:42:23.500" v="265" actId="1035"/>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8-27T07:42:23.500" v="265" actId="1035"/>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8-27T07:34:21.718" v="214" actId="14100"/>
        <pc:sldMkLst>
          <pc:docMk/>
          <pc:sldMk cId="1193591122" sldId="276"/>
        </pc:sldMkLst>
        <pc:spChg chg="mod">
          <ac:chgData name="Naiara MACIAS - Communication Assistant" userId="9208f14e-163a-43fb-a9e7-9d0490f97ad9" providerId="ADAL" clId="{3BF560C9-38E3-411C-BBB1-CB3B94294DB6}" dt="2026-08-27T07:34:04.455" v="210"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8-27T07:34:01.288" v="209" actId="1036"/>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8-27T07:33:37.614" v="202" actId="107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8-27T07:34:19.622" v="213" actId="14100"/>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8-27T07:34:11.991" v="211" actId="14100"/>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8-27T07:34:13.543" v="212" actId="14100"/>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8-27T07:34:21.718" v="214" actId="14100"/>
          <ac:spMkLst>
            <pc:docMk/>
            <pc:sldMk cId="1193591122" sldId="276"/>
            <ac:spMk id="31" creationId="{27A72DE3-10C3-2DC2-669C-892D4BBCABF1}"/>
          </ac:spMkLst>
        </pc:spChg>
      </pc:sldChg>
      <pc:sldChg chg="addSp delSp modSp mod">
        <pc:chgData name="Naiara MACIAS - Communication Assistant" userId="9208f14e-163a-43fb-a9e7-9d0490f97ad9" providerId="ADAL" clId="{3BF560C9-38E3-411C-BBB1-CB3B94294DB6}" dt="2026-08-27T07:53:50.170" v="413" actId="13244"/>
        <pc:sldMkLst>
          <pc:docMk/>
          <pc:sldMk cId="3281761825" sldId="277"/>
        </pc:sldMkLst>
        <pc:spChg chg="mod">
          <ac:chgData name="Naiara MACIAS - Communication Assistant" userId="9208f14e-163a-43fb-a9e7-9d0490f97ad9" providerId="ADAL" clId="{3BF560C9-38E3-411C-BBB1-CB3B94294DB6}" dt="2026-08-27T07:53:33.241" v="412" actId="962"/>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8-27T07:42:58.926" v="272" actId="14100"/>
          <ac:spMkLst>
            <pc:docMk/>
            <pc:sldMk cId="3281761825" sldId="277"/>
            <ac:spMk id="4" creationId="{292E835D-59A6-7D24-4AF7-7BD1C8FB81B1}"/>
          </ac:spMkLst>
        </pc:spChg>
        <pc:spChg chg="add mod">
          <ac:chgData name="Naiara MACIAS - Communication Assistant" userId="9208f14e-163a-43fb-a9e7-9d0490f97ad9" providerId="ADAL" clId="{3BF560C9-38E3-411C-BBB1-CB3B94294DB6}" dt="2026-08-27T07:45:09.254" v="300" actId="1076"/>
          <ac:spMkLst>
            <pc:docMk/>
            <pc:sldMk cId="3281761825" sldId="277"/>
            <ac:spMk id="7" creationId="{367496A3-884D-E7C7-5A3D-69EB482EFA3E}"/>
          </ac:spMkLst>
        </pc:spChg>
        <pc:picChg chg="mod ord">
          <ac:chgData name="Naiara MACIAS - Communication Assistant" userId="9208f14e-163a-43fb-a9e7-9d0490f97ad9" providerId="ADAL" clId="{3BF560C9-38E3-411C-BBB1-CB3B94294DB6}" dt="2026-08-27T07:53:50.170" v="413" actId="13244"/>
          <ac:picMkLst>
            <pc:docMk/>
            <pc:sldMk cId="3281761825" sldId="277"/>
            <ac:picMk id="9" creationId="{1AE2DA59-C46A-41F2-271A-5C97AF2A33F3}"/>
          </ac:picMkLst>
        </pc:picChg>
      </pc:sldChg>
      <pc:sldChg chg="modSp mod">
        <pc:chgData name="Naiara MACIAS - Communication Assistant" userId="9208f14e-163a-43fb-a9e7-9d0490f97ad9" providerId="ADAL" clId="{3BF560C9-38E3-411C-BBB1-CB3B94294DB6}" dt="2026-08-27T07:45:50.783" v="314" actId="14100"/>
        <pc:sldMkLst>
          <pc:docMk/>
          <pc:sldMk cId="54826265" sldId="278"/>
        </pc:sldMkLst>
        <pc:spChg chg="mod">
          <ac:chgData name="Naiara MACIAS - Communication Assistant" userId="9208f14e-163a-43fb-a9e7-9d0490f97ad9" providerId="ADAL" clId="{3BF560C9-38E3-411C-BBB1-CB3B94294DB6}" dt="2026-08-27T07:45:47.878" v="313" actId="1035"/>
          <ac:spMkLst>
            <pc:docMk/>
            <pc:sldMk cId="54826265" sldId="278"/>
            <ac:spMk id="4" creationId="{C5D88E52-FA4F-21E4-CB70-9DE9EC219134}"/>
          </ac:spMkLst>
        </pc:spChg>
        <pc:picChg chg="mod">
          <ac:chgData name="Naiara MACIAS - Communication Assistant" userId="9208f14e-163a-43fb-a9e7-9d0490f97ad9" providerId="ADAL" clId="{3BF560C9-38E3-411C-BBB1-CB3B94294DB6}" dt="2026-08-27T07:45:50.783" v="314" actId="14100"/>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8-27T07:46:21.007" v="318" actId="14100"/>
        <pc:sldMkLst>
          <pc:docMk/>
          <pc:sldMk cId="1533565985" sldId="280"/>
        </pc:sldMkLst>
        <pc:spChg chg="mod">
          <ac:chgData name="Naiara MACIAS - Communication Assistant" userId="9208f14e-163a-43fb-a9e7-9d0490f97ad9" providerId="ADAL" clId="{3BF560C9-38E3-411C-BBB1-CB3B94294DB6}" dt="2026-08-27T07:46:08.439" v="315" actId="14100"/>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8-27T07:46:21.007" v="318" actId="14100"/>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8-27T07:46:17.582" v="317" actId="1076"/>
          <ac:picMkLst>
            <pc:docMk/>
            <pc:sldMk cId="1533565985" sldId="280"/>
            <ac:picMk id="22" creationId="{3FA80D8D-A8F6-9ECD-5C8A-35E79316B081}"/>
          </ac:picMkLst>
        </pc:picChg>
      </pc:sldChg>
      <pc:sldChg chg="addSp delSp modSp mod">
        <pc:chgData name="Naiara MACIAS - Communication Assistant" userId="9208f14e-163a-43fb-a9e7-9d0490f97ad9" providerId="ADAL" clId="{3BF560C9-38E3-411C-BBB1-CB3B94294DB6}" dt="2026-09-07T14:31:12.018" v="462" actId="13244"/>
        <pc:sldMkLst>
          <pc:docMk/>
          <pc:sldMk cId="935938627" sldId="281"/>
        </pc:sldMkLst>
        <pc:spChg chg="mod">
          <ac:chgData name="Naiara MACIAS - Communication Assistant" userId="9208f14e-163a-43fb-a9e7-9d0490f97ad9" providerId="ADAL" clId="{3BF560C9-38E3-411C-BBB1-CB3B94294DB6}" dt="2026-08-27T07:53:20" v="410" actId="14100"/>
          <ac:spMkLst>
            <pc:docMk/>
            <pc:sldMk cId="935938627" sldId="281"/>
            <ac:spMk id="15" creationId="{2779D3D2-45B6-A0D6-244C-6AA0B8A1BA3E}"/>
          </ac:spMkLst>
        </pc:spChg>
        <pc:spChg chg="mod">
          <ac:chgData name="Naiara MACIAS - Communication Assistant" userId="9208f14e-163a-43fb-a9e7-9d0490f97ad9" providerId="ADAL" clId="{3BF560C9-38E3-411C-BBB1-CB3B94294DB6}" dt="2026-08-27T07:52:58.050" v="401"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8-27T07:53:11.147" v="409"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8-27T07:53:07.108" v="406"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07T14:31:12.018" v="462" actId="13244"/>
          <ac:picMkLst>
            <pc:docMk/>
            <pc:sldMk cId="935938627" sldId="281"/>
            <ac:picMk id="4" creationId="{08B7FC2D-A908-1B7F-D576-C502563BEF65}"/>
          </ac:picMkLst>
        </pc:picChg>
        <pc:picChg chg="del">
          <ac:chgData name="Naiara MACIAS - Communication Assistant" userId="9208f14e-163a-43fb-a9e7-9d0490f97ad9" providerId="ADAL" clId="{3BF560C9-38E3-411C-BBB1-CB3B94294DB6}" dt="2026-09-07T14:30:07.304" v="414"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8-27T07:46:39.237" v="319"/>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8-27T07:47:16.944" v="321"/>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8-27T07:48:00.949" v="336" actId="1038"/>
        <pc:sldMkLst>
          <pc:docMk/>
          <pc:sldMk cId="2095597239" sldId="282"/>
        </pc:sldMkLst>
        <pc:spChg chg="mod">
          <ac:chgData name="Naiara MACIAS - Communication Assistant" userId="9208f14e-163a-43fb-a9e7-9d0490f97ad9" providerId="ADAL" clId="{3BF560C9-38E3-411C-BBB1-CB3B94294DB6}" dt="2026-08-27T07:47:57.853" v="331" actId="1037"/>
          <ac:spMkLst>
            <pc:docMk/>
            <pc:sldMk cId="2095597239" sldId="282"/>
            <ac:spMk id="4" creationId="{BB975000-B228-79E3-3455-5C5B8453EE84}"/>
          </ac:spMkLst>
        </pc:spChg>
        <pc:picChg chg="mod">
          <ac:chgData name="Naiara MACIAS - Communication Assistant" userId="9208f14e-163a-43fb-a9e7-9d0490f97ad9" providerId="ADAL" clId="{3BF560C9-38E3-411C-BBB1-CB3B94294DB6}" dt="2026-08-27T07:48:00.949" v="336" actId="1038"/>
          <ac:picMkLst>
            <pc:docMk/>
            <pc:sldMk cId="2095597239" sldId="282"/>
            <ac:picMk id="43" creationId="{0017B037-B760-943A-8561-EDF53D823013}"/>
          </ac:picMkLst>
        </pc:picChg>
      </pc:sldChg>
      <pc:sldChg chg="modSp mod">
        <pc:chgData name="Naiara MACIAS - Communication Assistant" userId="9208f14e-163a-43fb-a9e7-9d0490f97ad9" providerId="ADAL" clId="{3BF560C9-38E3-411C-BBB1-CB3B94294DB6}" dt="2026-08-27T07:49:22.512" v="364" actId="14100"/>
        <pc:sldMkLst>
          <pc:docMk/>
          <pc:sldMk cId="2258024886" sldId="283"/>
        </pc:sldMkLst>
        <pc:spChg chg="mod">
          <ac:chgData name="Naiara MACIAS - Communication Assistant" userId="9208f14e-163a-43fb-a9e7-9d0490f97ad9" providerId="ADAL" clId="{3BF560C9-38E3-411C-BBB1-CB3B94294DB6}" dt="2026-08-27T07:49:22.512" v="364" actId="14100"/>
          <ac:spMkLst>
            <pc:docMk/>
            <pc:sldMk cId="2258024886" sldId="283"/>
            <ac:spMk id="2" creationId="{BED12378-62F0-B264-8E35-BBB465347E5B}"/>
          </ac:spMkLst>
        </pc:spChg>
        <pc:spChg chg="mod">
          <ac:chgData name="Naiara MACIAS - Communication Assistant" userId="9208f14e-163a-43fb-a9e7-9d0490f97ad9" providerId="ADAL" clId="{3BF560C9-38E3-411C-BBB1-CB3B94294DB6}" dt="2026-08-27T07:48:51.832" v="361" actId="14100"/>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8-27T07:49:05.464" v="362" actId="14100"/>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8-27T07:48:43.449" v="359" actId="1038"/>
          <ac:spMkLst>
            <pc:docMk/>
            <pc:sldMk cId="2258024886" sldId="283"/>
            <ac:spMk id="5" creationId="{C8C17700-6161-EBF7-2112-EDCF5E6EA9A3}"/>
          </ac:spMkLst>
        </pc:spChg>
        <pc:picChg chg="mod">
          <ac:chgData name="Naiara MACIAS - Communication Assistant" userId="9208f14e-163a-43fb-a9e7-9d0490f97ad9" providerId="ADAL" clId="{3BF560C9-38E3-411C-BBB1-CB3B94294DB6}" dt="2026-08-27T07:49:14.455" v="363"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8-27T07:51:15.097" v="372" actId="1076"/>
        <pc:sldMkLst>
          <pc:docMk/>
          <pc:sldMk cId="1752370065" sldId="284"/>
        </pc:sldMkLst>
        <pc:spChg chg="mod">
          <ac:chgData name="Naiara MACIAS - Communication Assistant" userId="9208f14e-163a-43fb-a9e7-9d0490f97ad9" providerId="ADAL" clId="{3BF560C9-38E3-411C-BBB1-CB3B94294DB6}" dt="2026-08-27T07:49:43.505" v="367" actId="1076"/>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8-27T07:51:15.097" v="372" actId="1076"/>
          <ac:spMkLst>
            <pc:docMk/>
            <pc:sldMk cId="1752370065" sldId="284"/>
            <ac:spMk id="8" creationId="{0A63E1EA-0E1C-AB05-2DEB-DBC54A3321C4}"/>
          </ac:spMkLst>
        </pc:spChg>
        <pc:spChg chg="mod">
          <ac:chgData name="Naiara MACIAS - Communication Assistant" userId="9208f14e-163a-43fb-a9e7-9d0490f97ad9" providerId="ADAL" clId="{3BF560C9-38E3-411C-BBB1-CB3B94294DB6}" dt="2026-08-27T07:50:03.783" v="369" actId="14100"/>
          <ac:spMkLst>
            <pc:docMk/>
            <pc:sldMk cId="1752370065" sldId="284"/>
            <ac:spMk id="12" creationId="{CE4A36B5-CC47-3ACD-3ED6-731C64695103}"/>
          </ac:spMkLst>
        </pc:spChg>
        <pc:spChg chg="mod">
          <ac:chgData name="Naiara MACIAS - Communication Assistant" userId="9208f14e-163a-43fb-a9e7-9d0490f97ad9" providerId="ADAL" clId="{3BF560C9-38E3-411C-BBB1-CB3B94294DB6}" dt="2026-08-27T07:51:09.896" v="371" actId="14100"/>
          <ac:spMkLst>
            <pc:docMk/>
            <pc:sldMk cId="1752370065" sldId="284"/>
            <ac:spMk id="13" creationId="{78E2315A-30DE-FD38-61CD-DD0E886F17E4}"/>
          </ac:spMkLst>
        </pc:spChg>
        <pc:picChg chg="mod">
          <ac:chgData name="Naiara MACIAS - Communication Assistant" userId="9208f14e-163a-43fb-a9e7-9d0490f97ad9" providerId="ADAL" clId="{3BF560C9-38E3-411C-BBB1-CB3B94294DB6}" dt="2026-08-27T07:51:15.097" v="372" actId="1076"/>
          <ac:picMkLst>
            <pc:docMk/>
            <pc:sldMk cId="1752370065" sldId="284"/>
            <ac:picMk id="7" creationId="{C4C8B071-6C97-DB1B-B7DA-25B21340E56C}"/>
          </ac:picMkLst>
        </pc:picChg>
      </pc:sldChg>
      <pc:sldChg chg="modSp mod">
        <pc:chgData name="Naiara MACIAS - Communication Assistant" userId="9208f14e-163a-43fb-a9e7-9d0490f97ad9" providerId="ADAL" clId="{3BF560C9-38E3-411C-BBB1-CB3B94294DB6}" dt="2026-08-27T07:27:53.662" v="44" actId="14100"/>
        <pc:sldMkLst>
          <pc:docMk/>
          <pc:sldMk cId="3914029916" sldId="287"/>
        </pc:sldMkLst>
        <pc:spChg chg="mod">
          <ac:chgData name="Naiara MACIAS - Communication Assistant" userId="9208f14e-163a-43fb-a9e7-9d0490f97ad9" providerId="ADAL" clId="{3BF560C9-38E3-411C-BBB1-CB3B94294DB6}" dt="2026-08-27T07:27:53.662" v="44"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8-27T07:27:51.263" v="43" actId="14100"/>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8-27T07:27:29.799" v="30" actId="14100"/>
          <ac:spMkLst>
            <pc:docMk/>
            <pc:sldMk cId="3914029916" sldId="287"/>
            <ac:spMk id="42" creationId="{D06124C7-8380-8747-0F0D-C7E8B15E4E95}"/>
          </ac:spMkLst>
        </pc:spChg>
        <pc:spChg chg="mod">
          <ac:chgData name="Naiara MACIAS - Communication Assistant" userId="9208f14e-163a-43fb-a9e7-9d0490f97ad9" providerId="ADAL" clId="{3BF560C9-38E3-411C-BBB1-CB3B94294DB6}" dt="2026-08-27T07:27:36.195" v="41" actId="1036"/>
          <ac:spMkLst>
            <pc:docMk/>
            <pc:sldMk cId="3914029916" sldId="287"/>
            <ac:spMk id="43" creationId="{D42E9689-5C1F-0882-7CBB-3B2D7835F7D8}"/>
          </ac:spMkLst>
        </pc:spChg>
        <pc:spChg chg="mod">
          <ac:chgData name="Naiara MACIAS - Communication Assistant" userId="9208f14e-163a-43fb-a9e7-9d0490f97ad9" providerId="ADAL" clId="{3BF560C9-38E3-411C-BBB1-CB3B94294DB6}" dt="2026-08-27T07:27:47.800" v="42" actId="14100"/>
          <ac:spMkLst>
            <pc:docMk/>
            <pc:sldMk cId="3914029916" sldId="287"/>
            <ac:spMk id="47" creationId="{5F2DE310-38D7-585F-D622-7027522F2AC1}"/>
          </ac:spMkLst>
        </pc:spChg>
      </pc:sldChg>
      <pc:sldMasterChg chg="addSp delSp modSp mod modSldLayout">
        <pc:chgData name="Naiara MACIAS - Communication Assistant" userId="9208f14e-163a-43fb-a9e7-9d0490f97ad9" providerId="ADAL" clId="{3BF560C9-38E3-411C-BBB1-CB3B94294DB6}" dt="2026-08-27T07:27:12.984" v="29" actId="22"/>
        <pc:sldMasterMkLst>
          <pc:docMk/>
          <pc:sldMasterMk cId="3156849971" sldId="2147483660"/>
        </pc:sldMasterMkLst>
        <pc:picChg chg="add">
          <ac:chgData name="Naiara MACIAS - Communication Assistant" userId="9208f14e-163a-43fb-a9e7-9d0490f97ad9" providerId="ADAL" clId="{3BF560C9-38E3-411C-BBB1-CB3B94294DB6}" dt="2026-08-27T07:27:12.984" v="29" actId="22"/>
          <ac:picMkLst>
            <pc:docMk/>
            <pc:sldMasterMk cId="3156849971" sldId="2147483660"/>
            <ac:picMk id="5" creationId="{B4659EEF-5BB2-D45C-AAC7-0707417B07A9}"/>
          </ac:picMkLst>
        </pc:picChg>
        <pc:picChg chg="add">
          <ac:chgData name="Naiara MACIAS - Communication Assistant" userId="9208f14e-163a-43fb-a9e7-9d0490f97ad9" providerId="ADAL" clId="{3BF560C9-38E3-411C-BBB1-CB3B94294DB6}" dt="2026-08-27T07:27:12.984" v="29" actId="22"/>
          <ac:picMkLst>
            <pc:docMk/>
            <pc:sldMasterMk cId="3156849971" sldId="2147483660"/>
            <ac:picMk id="7" creationId="{F401D97D-2087-C36F-CEC2-706C24B4C341}"/>
          </ac:picMkLst>
        </pc:picChg>
        <pc:sldLayoutChg chg="addSp delSp modSp mod">
          <pc:chgData name="Naiara MACIAS - Communication Assistant" userId="9208f14e-163a-43fb-a9e7-9d0490f97ad9" providerId="ADAL" clId="{3BF560C9-38E3-411C-BBB1-CB3B94294DB6}" dt="2026-08-27T07:27:02.105" v="26"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8-27T07:26:17.752" v="11" actId="22"/>
            <ac:picMkLst>
              <pc:docMk/>
              <pc:sldMasterMk cId="3156849971" sldId="2147483660"/>
              <pc:sldLayoutMk cId="582440864" sldId="2147483661"/>
              <ac:picMk id="8" creationId="{7211F2AA-DB8A-30CF-B96A-6CD92D299C71}"/>
            </ac:picMkLst>
          </pc:picChg>
          <pc:picChg chg="add">
            <ac:chgData name="Naiara MACIAS - Communication Assistant" userId="9208f14e-163a-43fb-a9e7-9d0490f97ad9" providerId="ADAL" clId="{3BF560C9-38E3-411C-BBB1-CB3B94294DB6}" dt="2026-08-27T07:27:02.105" v="26" actId="22"/>
            <ac:picMkLst>
              <pc:docMk/>
              <pc:sldMasterMk cId="3156849971" sldId="2147483660"/>
              <pc:sldLayoutMk cId="582440864" sldId="2147483661"/>
              <ac:picMk id="14" creationId="{930513A9-A2F7-E460-FE59-40AF4D7C92AA}"/>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Paura di perdere il lavoro</c:v>
                </c:pt>
                <c:pt idx="1">
                  <c:v>Orari di lavoro lunghi o irregolari</c:v>
                </c:pt>
                <c:pt idx="2">
                  <c:v>Comunicazione o cooperazione inadeguate all’interno dell’organizzazione</c:v>
                </c:pt>
                <c:pt idx="3">
                  <c:v>Ritmi di lavoro molto elevati</c:v>
                </c:pt>
                <c:pt idx="4">
                  <c:v>Dover lavorare con clientela, persone assistite, popolazione scolastica ecc. difficili da trattare</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Paura di perdere il lavoro</c:v>
                </c:pt>
                <c:pt idx="1">
                  <c:v>Orari di lavoro lunghi o irregolari</c:v>
                </c:pt>
                <c:pt idx="2">
                  <c:v>Comunicazione o cooperazione inadeguate all’interno dell’organizzazione</c:v>
                </c:pt>
                <c:pt idx="3">
                  <c:v>Ritmi di lavoro molto elevati</c:v>
                </c:pt>
                <c:pt idx="4">
                  <c:v>Dover lavorare con clientela, persone assistite, popolazione scolastica ecc. difficili da trattare</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1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1C_68730B91.xml><?xml version="1.0" encoding="utf-8"?>
<p188:cmLst xmlns:a="http://schemas.openxmlformats.org/drawingml/2006/main" xmlns:r="http://schemas.openxmlformats.org/officeDocument/2006/relationships" xmlns:p188="http://schemas.microsoft.com/office/powerpoint/2018/8/main">
  <p188:cm id="{27BB1284-C12A-42D8-B89F-9EAB510A063D}" authorId="{9113FBD1-0CCA-DEC2-C642-0177950BD2C6}" created="2026-08-17T08:36:54.264">
    <ac:txMkLst xmlns:ac="http://schemas.microsoft.com/office/drawing/2013/main/command">
      <pc:docMk xmlns:pc="http://schemas.microsoft.com/office/powerpoint/2013/main/command"/>
      <pc:sldMk xmlns:pc="http://schemas.microsoft.com/office/powerpoint/2013/main/command" cId="1752370065" sldId="284"/>
      <ac:spMk id="12" creationId="{CE4A36B5-CC47-3ACD-3ED6-731C64695103}"/>
      <ac:txMk cp="131" len="12">
        <ac:context len="192" hash="3007334590"/>
      </ac:txMk>
    </ac:txMkLst>
    <p188:pos x="2175665" y="622691"/>
    <p188:txBody>
      <a:bodyPr/>
      <a:lstStyle/>
      <a:p>
        <a:r>
          <a:rPr lang="it-IT"/>
          <a:t>Eliminated dot</a:t>
        </a:r>
      </a:p>
    </p188:txBody>
  </p188:cm>
  <p188:cm id="{75A28AE9-9D08-4F3A-9AEB-009224B811B7}" authorId="{9113FBD1-0CCA-DEC2-C642-0177950BD2C6}" created="2026-08-17T08:38:14.127">
    <ac:txMkLst xmlns:ac="http://schemas.microsoft.com/office/drawing/2013/main/command">
      <pc:docMk xmlns:pc="http://schemas.microsoft.com/office/powerpoint/2013/main/command"/>
      <pc:sldMk xmlns:pc="http://schemas.microsoft.com/office/powerpoint/2013/main/command" cId="1752370065" sldId="284"/>
      <ac:spMk id="4" creationId="{5C1DBC48-F142-C0B1-11C9-3E783B9F4381}"/>
      <ac:txMk cp="0" len="30">
        <ac:context len="156" hash="2009138422"/>
      </ac:txMk>
    </ac:txMkLst>
    <p188:pos x="2907186" y="300232"/>
    <p188:txBody>
      <a:bodyPr/>
      <a:lstStyle/>
      <a:p>
        <a:r>
          <a:rPr lang="it-IT"/>
          <a:t>Riconosci le soluzioni più innovative</a:t>
        </a:r>
      </a:p>
    </p188:txBody>
  </p188:cm>
</p188:cmLst>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it-IT" sz="1600" b="1">
              <a:solidFill>
                <a:srgbClr val="003399"/>
              </a:solidFill>
              <a:latin typeface="Arial" panose="020B0604020202020204" pitchFamily="34" charset="0"/>
              <a:ea typeface="Arial"/>
              <a:cs typeface="Arial" panose="020B0604020202020204" pitchFamily="34" charset="0"/>
            </a:rPr>
            <a:t>SETTORE PRIORITARIO 1 </a:t>
          </a:r>
        </a:p>
        <a:p>
          <a:pPr marL="0" lvl="0" algn="ctr" defTabSz="622300">
            <a:lnSpc>
              <a:spcPct val="90000"/>
            </a:lnSpc>
            <a:spcBef>
              <a:spcPct val="0"/>
            </a:spcBef>
            <a:spcAft>
              <a:spcPct val="35000"/>
            </a:spcAft>
            <a:buNone/>
          </a:pPr>
          <a:r>
            <a:rPr lang="it-IT" sz="1600" b="0" i="1">
              <a:solidFill>
                <a:srgbClr val="003399"/>
              </a:solidFill>
              <a:latin typeface="Arial" panose="020B0604020202020204" pitchFamily="34" charset="0"/>
              <a:ea typeface="Arial"/>
              <a:cs typeface="Arial" panose="020B0604020202020204" pitchFamily="34" charset="0"/>
            </a:rPr>
            <a:t>febbraio – maggio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it-IT" sz="1600" b="1">
              <a:solidFill>
                <a:srgbClr val="003399"/>
              </a:solidFill>
              <a:latin typeface="Arial" panose="020B0604020202020204" pitchFamily="34" charset="0"/>
              <a:cs typeface="Arial" panose="020B0604020202020204" pitchFamily="34" charset="0"/>
            </a:rPr>
            <a:t>Valutazione e gestione dei rischi psicosociali</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it-IT" sz="1600" b="1">
              <a:solidFill>
                <a:srgbClr val="003399"/>
              </a:solidFill>
              <a:latin typeface="Arial" panose="020B0604020202020204" pitchFamily="34" charset="0"/>
              <a:cs typeface="Arial" panose="020B0604020202020204" pitchFamily="34" charset="0"/>
            </a:rPr>
            <a:t>SETTORE PRIORITARIO 2</a:t>
          </a:r>
        </a:p>
        <a:p>
          <a:r>
            <a:rPr lang="it-IT" sz="1600" i="1">
              <a:solidFill>
                <a:srgbClr val="003399"/>
              </a:solidFill>
              <a:latin typeface="Arial" panose="020B0604020202020204" pitchFamily="34" charset="0"/>
              <a:ea typeface="Arial"/>
              <a:cs typeface="Arial" panose="020B0604020202020204" pitchFamily="34" charset="0"/>
            </a:rPr>
            <a:t>giugno – settembre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it-IT" sz="1600" b="1">
              <a:solidFill>
                <a:srgbClr val="003399"/>
              </a:solidFill>
              <a:latin typeface="Arial" panose="020B0604020202020204" pitchFamily="34" charset="0"/>
              <a:ea typeface="Arial"/>
              <a:cs typeface="Arial" panose="020B0604020202020204" pitchFamily="34" charset="0"/>
            </a:rPr>
            <a:t>Molestie, anche sessuali, e violenza</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it-IT" sz="1600" b="1">
              <a:solidFill>
                <a:srgbClr val="003399"/>
              </a:solidFill>
              <a:latin typeface="Arial" panose="020B0604020202020204" pitchFamily="34" charset="0"/>
              <a:ea typeface="Arial"/>
              <a:cs typeface="Arial" panose="020B0604020202020204" pitchFamily="34" charset="0"/>
            </a:rPr>
            <a:t>SETTORE PRIORITARIO 3</a:t>
          </a:r>
        </a:p>
        <a:p>
          <a:r>
            <a:rPr lang="it-IT" sz="1600" i="1">
              <a:solidFill>
                <a:srgbClr val="003399"/>
              </a:solidFill>
              <a:latin typeface="Arial" panose="020B0604020202020204" pitchFamily="34" charset="0"/>
              <a:ea typeface="Arial"/>
              <a:cs typeface="Arial" panose="020B0604020202020204" pitchFamily="34" charset="0"/>
            </a:rPr>
            <a:t>ottobre 2027 – gennaio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it-IT" sz="1600" b="1">
              <a:solidFill>
                <a:srgbClr val="003399"/>
              </a:solidFill>
              <a:latin typeface="Arial" panose="020B0604020202020204" pitchFamily="34" charset="0"/>
              <a:ea typeface="Arial"/>
              <a:cs typeface="Arial" panose="020B0604020202020204" pitchFamily="34" charset="0"/>
            </a:rPr>
            <a:t>Rischi fisici e salute mentale</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it-IT" sz="1600" b="1">
              <a:solidFill>
                <a:srgbClr val="003399"/>
              </a:solidFill>
              <a:latin typeface="Arial" panose="020B0604020202020204" pitchFamily="34" charset="0"/>
              <a:cs typeface="Arial" panose="020B0604020202020204" pitchFamily="34" charset="0"/>
            </a:rPr>
            <a:t>SETTORE PRIORITARIO 4</a:t>
          </a:r>
        </a:p>
        <a:p>
          <a:r>
            <a:rPr lang="it-IT" sz="1600" i="1">
              <a:solidFill>
                <a:srgbClr val="003399"/>
              </a:solidFill>
              <a:latin typeface="Arial" panose="020B0604020202020204" pitchFamily="34" charset="0"/>
              <a:ea typeface="Arial"/>
              <a:cs typeface="Arial" panose="020B0604020202020204" pitchFamily="34" charset="0"/>
            </a:rPr>
            <a:t>febbraio – maggio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it-IT" sz="1600" b="1">
              <a:solidFill>
                <a:srgbClr val="003399"/>
              </a:solidFill>
              <a:latin typeface="Arial" panose="020B0604020202020204" pitchFamily="34" charset="0"/>
              <a:ea typeface="Arial"/>
              <a:cs typeface="Arial" panose="020B0604020202020204" pitchFamily="34" charset="0"/>
            </a:rPr>
            <a:t>SETTORE PRIORITARIO 5</a:t>
          </a:r>
        </a:p>
        <a:p>
          <a:pPr marL="0" lvl="0" algn="ctr" defTabSz="622300">
            <a:lnSpc>
              <a:spcPct val="90000"/>
            </a:lnSpc>
            <a:spcBef>
              <a:spcPct val="0"/>
            </a:spcBef>
            <a:spcAft>
              <a:spcPct val="35000"/>
            </a:spcAft>
            <a:buNone/>
          </a:pPr>
          <a:r>
            <a:rPr lang="it-IT" sz="1600" b="0" i="1">
              <a:solidFill>
                <a:srgbClr val="003399"/>
              </a:solidFill>
              <a:latin typeface="Arial" panose="020B0604020202020204" pitchFamily="34" charset="0"/>
              <a:ea typeface="Arial"/>
              <a:cs typeface="Arial" panose="020B0604020202020204" pitchFamily="34" charset="0"/>
            </a:rPr>
            <a:t>giugno – settembre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it-IT" sz="1600" b="1" dirty="0">
              <a:solidFill>
                <a:srgbClr val="003399"/>
              </a:solidFill>
              <a:latin typeface="Arial" panose="020B0604020202020204" pitchFamily="34" charset="0"/>
              <a:cs typeface="Arial" panose="020B0604020202020204" pitchFamily="34" charset="0"/>
            </a:rPr>
            <a:t>Rischi psicosociali nel settore sanitario e dell’assistenza sociale</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it-IT" sz="1600" b="1">
              <a:solidFill>
                <a:srgbClr val="003399"/>
              </a:solidFill>
              <a:latin typeface="Arial" panose="020B0604020202020204" pitchFamily="34" charset="0"/>
              <a:ea typeface="Arial"/>
              <a:cs typeface="Arial" panose="020B0604020202020204" pitchFamily="34" charset="0"/>
            </a:rPr>
            <a:t>Sostegno alla salute mentale sul lavoro</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it-IT" sz="1600" b="1" kern="1200">
              <a:solidFill>
                <a:srgbClr val="003399"/>
              </a:solidFill>
              <a:latin typeface="Arial" panose="020B0604020202020204" pitchFamily="34" charset="0"/>
              <a:cs typeface="Arial" panose="020B0604020202020204" pitchFamily="34" charset="0"/>
            </a:rPr>
            <a:t>Valutazione e gestione dei rischi psicosociali</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it-IT" sz="1600" b="1" kern="1200">
              <a:solidFill>
                <a:srgbClr val="003399"/>
              </a:solidFill>
              <a:latin typeface="Arial" panose="020B0604020202020204" pitchFamily="34" charset="0"/>
              <a:ea typeface="Arial"/>
              <a:cs typeface="Arial" panose="020B0604020202020204" pitchFamily="34" charset="0"/>
            </a:rPr>
            <a:t>SETTORE PRIORITARIO 1 </a:t>
          </a:r>
        </a:p>
        <a:p>
          <a:pPr marL="0" lvl="0" indent="0" algn="ctr" defTabSz="622300">
            <a:lnSpc>
              <a:spcPct val="90000"/>
            </a:lnSpc>
            <a:spcBef>
              <a:spcPct val="0"/>
            </a:spcBef>
            <a:spcAft>
              <a:spcPct val="35000"/>
            </a:spcAft>
            <a:buNone/>
          </a:pPr>
          <a:r>
            <a:rPr lang="it-IT" sz="1600" b="0" i="1" kern="1200">
              <a:solidFill>
                <a:srgbClr val="003399"/>
              </a:solidFill>
              <a:latin typeface="Arial" panose="020B0604020202020204" pitchFamily="34" charset="0"/>
              <a:ea typeface="Arial"/>
              <a:cs typeface="Arial" panose="020B0604020202020204" pitchFamily="34" charset="0"/>
            </a:rPr>
            <a:t>febbraio – maggio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it-IT" sz="1600" b="1" kern="1200">
              <a:solidFill>
                <a:srgbClr val="003399"/>
              </a:solidFill>
              <a:latin typeface="Arial" panose="020B0604020202020204" pitchFamily="34" charset="0"/>
              <a:ea typeface="Arial"/>
              <a:cs typeface="Arial" panose="020B0604020202020204" pitchFamily="34" charset="0"/>
            </a:rPr>
            <a:t>Molestie, anche sessuali, e violenza</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it-IT" sz="1600" b="1" kern="1200">
              <a:solidFill>
                <a:srgbClr val="003399"/>
              </a:solidFill>
              <a:latin typeface="Arial" panose="020B0604020202020204" pitchFamily="34" charset="0"/>
              <a:cs typeface="Arial" panose="020B0604020202020204" pitchFamily="34" charset="0"/>
            </a:rPr>
            <a:t>SETTORE PRIORITARIO 2</a:t>
          </a:r>
        </a:p>
        <a:p>
          <a:pPr marL="0" lvl="0" indent="0" algn="ctr" defTabSz="711200">
            <a:lnSpc>
              <a:spcPct val="90000"/>
            </a:lnSpc>
            <a:spcBef>
              <a:spcPct val="0"/>
            </a:spcBef>
            <a:spcAft>
              <a:spcPct val="35000"/>
            </a:spcAft>
            <a:buNone/>
          </a:pPr>
          <a:r>
            <a:rPr lang="it-IT" sz="1600" i="1" kern="1200">
              <a:solidFill>
                <a:srgbClr val="003399"/>
              </a:solidFill>
              <a:latin typeface="Arial" panose="020B0604020202020204" pitchFamily="34" charset="0"/>
              <a:ea typeface="Arial"/>
              <a:cs typeface="Arial" panose="020B0604020202020204" pitchFamily="34" charset="0"/>
            </a:rPr>
            <a:t>giugno – settembre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it-IT" sz="1600" b="1" kern="1200">
              <a:solidFill>
                <a:srgbClr val="003399"/>
              </a:solidFill>
              <a:latin typeface="Arial" panose="020B0604020202020204" pitchFamily="34" charset="0"/>
              <a:ea typeface="Arial"/>
              <a:cs typeface="Arial" panose="020B0604020202020204" pitchFamily="34" charset="0"/>
            </a:rPr>
            <a:t>Rischi fisici e salute mentale</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it-IT" sz="1600" b="1" kern="1200">
              <a:solidFill>
                <a:srgbClr val="003399"/>
              </a:solidFill>
              <a:latin typeface="Arial" panose="020B0604020202020204" pitchFamily="34" charset="0"/>
              <a:ea typeface="Arial"/>
              <a:cs typeface="Arial" panose="020B0604020202020204" pitchFamily="34" charset="0"/>
            </a:rPr>
            <a:t>SETTORE PRIORITARIO 3</a:t>
          </a:r>
        </a:p>
        <a:p>
          <a:pPr marL="0" lvl="0" indent="0" algn="ctr" defTabSz="711200">
            <a:lnSpc>
              <a:spcPct val="90000"/>
            </a:lnSpc>
            <a:spcBef>
              <a:spcPct val="0"/>
            </a:spcBef>
            <a:spcAft>
              <a:spcPct val="35000"/>
            </a:spcAft>
            <a:buNone/>
          </a:pPr>
          <a:r>
            <a:rPr lang="it-IT" sz="1600" i="1" kern="1200">
              <a:solidFill>
                <a:srgbClr val="003399"/>
              </a:solidFill>
              <a:latin typeface="Arial" panose="020B0604020202020204" pitchFamily="34" charset="0"/>
              <a:ea typeface="Arial"/>
              <a:cs typeface="Arial" panose="020B0604020202020204" pitchFamily="34" charset="0"/>
            </a:rPr>
            <a:t>ottobre 2027 – gennaio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it-IT" sz="1600" b="1" kern="1200" dirty="0">
              <a:solidFill>
                <a:srgbClr val="003399"/>
              </a:solidFill>
              <a:latin typeface="Arial" panose="020B0604020202020204" pitchFamily="34" charset="0"/>
              <a:cs typeface="Arial" panose="020B0604020202020204" pitchFamily="34" charset="0"/>
            </a:rPr>
            <a:t>Rischi psicosociali nel settore sanitario e dell’assistenza sociale</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it-IT" sz="1600" b="1" kern="1200">
              <a:solidFill>
                <a:srgbClr val="003399"/>
              </a:solidFill>
              <a:latin typeface="Arial" panose="020B0604020202020204" pitchFamily="34" charset="0"/>
              <a:cs typeface="Arial" panose="020B0604020202020204" pitchFamily="34" charset="0"/>
            </a:rPr>
            <a:t>SETTORE PRIORITARIO 4</a:t>
          </a:r>
        </a:p>
        <a:p>
          <a:pPr marL="0" lvl="0" indent="0" algn="ctr" defTabSz="711200">
            <a:lnSpc>
              <a:spcPct val="90000"/>
            </a:lnSpc>
            <a:spcBef>
              <a:spcPct val="0"/>
            </a:spcBef>
            <a:spcAft>
              <a:spcPct val="35000"/>
            </a:spcAft>
            <a:buNone/>
          </a:pPr>
          <a:r>
            <a:rPr lang="it-IT" sz="1600" i="1" kern="1200">
              <a:solidFill>
                <a:srgbClr val="003399"/>
              </a:solidFill>
              <a:latin typeface="Arial" panose="020B0604020202020204" pitchFamily="34" charset="0"/>
              <a:ea typeface="Arial"/>
              <a:cs typeface="Arial" panose="020B0604020202020204" pitchFamily="34" charset="0"/>
            </a:rPr>
            <a:t>febbraio – maggio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it-IT" sz="1600" b="1" kern="1200">
              <a:solidFill>
                <a:srgbClr val="003399"/>
              </a:solidFill>
              <a:latin typeface="Arial" panose="020B0604020202020204" pitchFamily="34" charset="0"/>
              <a:ea typeface="Arial"/>
              <a:cs typeface="Arial" panose="020B0604020202020204" pitchFamily="34" charset="0"/>
            </a:rPr>
            <a:t>Sostegno alla salute mentale sul lavoro</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it-IT" sz="1600" b="1" kern="1200">
              <a:solidFill>
                <a:srgbClr val="003399"/>
              </a:solidFill>
              <a:latin typeface="Arial" panose="020B0604020202020204" pitchFamily="34" charset="0"/>
              <a:ea typeface="Arial"/>
              <a:cs typeface="Arial" panose="020B0604020202020204" pitchFamily="34" charset="0"/>
            </a:rPr>
            <a:t>SETTORE PRIORITARIO 5</a:t>
          </a:r>
        </a:p>
        <a:p>
          <a:pPr marL="0" lvl="0" indent="0" algn="ctr" defTabSz="622300">
            <a:lnSpc>
              <a:spcPct val="90000"/>
            </a:lnSpc>
            <a:spcBef>
              <a:spcPct val="0"/>
            </a:spcBef>
            <a:spcAft>
              <a:spcPct val="35000"/>
            </a:spcAft>
            <a:buNone/>
          </a:pPr>
          <a:r>
            <a:rPr lang="it-IT" sz="1600" b="0" i="1" kern="1200">
              <a:solidFill>
                <a:srgbClr val="003399"/>
              </a:solidFill>
              <a:latin typeface="Arial" panose="020B0604020202020204" pitchFamily="34" charset="0"/>
              <a:ea typeface="Arial"/>
              <a:cs typeface="Arial" panose="020B0604020202020204" pitchFamily="34" charset="0"/>
            </a:rPr>
            <a:t>giugno – settembre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07/09/2026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t-IT" sz="1200" b="1" dirty="0">
                <a:solidFill>
                  <a:schemeClr val="tx1"/>
                </a:solidFill>
                <a:effectLst/>
                <a:latin typeface="+mn-lt"/>
                <a:ea typeface="+mn-lt"/>
                <a:cs typeface="+mn-cs"/>
              </a:rPr>
              <a:t>Il duplice impatto del lavoro sulla salute mentale</a:t>
            </a:r>
          </a:p>
          <a:p>
            <a:endParaRPr lang="en-GB" sz="1200" kern="1200" dirty="0">
              <a:solidFill>
                <a:schemeClr val="tx1"/>
              </a:solidFill>
              <a:effectLst/>
              <a:latin typeface="+mn-lt"/>
              <a:ea typeface="+mn-ea"/>
              <a:cs typeface="+mn-cs"/>
            </a:endParaRPr>
          </a:p>
          <a:p>
            <a:r>
              <a:rPr lang="it-IT" sz="1200" dirty="0">
                <a:solidFill>
                  <a:schemeClr val="tx1"/>
                </a:solidFill>
                <a:effectLst/>
                <a:latin typeface="+mn-lt"/>
                <a:ea typeface="+mn-lt"/>
                <a:cs typeface="+mn-cs"/>
              </a:rPr>
              <a:t>Il lavoro può avere un impatto positivo sulla salute mentale offrendo un senso di realizzazione, una routine e occasioni di relazione con gli altri, </a:t>
            </a:r>
          </a:p>
          <a:p>
            <a:r>
              <a:rPr lang="it-IT" sz="1200" dirty="0">
                <a:solidFill>
                  <a:schemeClr val="tx1"/>
                </a:solidFill>
                <a:effectLst/>
                <a:latin typeface="+mn-lt"/>
                <a:ea typeface="+mn-lt"/>
                <a:cs typeface="+mn-cs"/>
              </a:rPr>
              <a:t>ma ciò è vero solo se il lavoro è ben organizzato e l’ambiente lavorativo offre il giusto sostegno. </a:t>
            </a:r>
          </a:p>
          <a:p>
            <a:endParaRPr lang="en-US" sz="1200" b="0" i="0" kern="1200" dirty="0">
              <a:solidFill>
                <a:schemeClr val="tx1"/>
              </a:solidFill>
              <a:effectLst/>
              <a:latin typeface="+mn-lt"/>
              <a:ea typeface="+mn-ea"/>
              <a:cs typeface="+mn-cs"/>
            </a:endParaRPr>
          </a:p>
          <a:p>
            <a:r>
              <a:rPr lang="it-IT" sz="1200" b="1" i="0" dirty="0">
                <a:solidFill>
                  <a:schemeClr val="tx1"/>
                </a:solidFill>
                <a:effectLst/>
                <a:latin typeface="+mn-lt"/>
                <a:ea typeface="+mn-lt"/>
                <a:cs typeface="+mn-cs"/>
              </a:rPr>
              <a:t>I rischi psicosociali </a:t>
            </a:r>
            <a:r>
              <a:rPr lang="it-IT" sz="1200" b="0" i="0" dirty="0">
                <a:solidFill>
                  <a:schemeClr val="tx1"/>
                </a:solidFill>
                <a:effectLst/>
                <a:latin typeface="+mn-lt"/>
                <a:ea typeface="+mn-lt"/>
                <a:cs typeface="+mn-cs"/>
              </a:rPr>
              <a:t>possono rapidamente vanificare gli effetti positivi; tra questi possono figurare: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b="0" i="0" dirty="0">
                <a:solidFill>
                  <a:schemeClr val="tx1"/>
                </a:solidFill>
                <a:effectLst/>
                <a:latin typeface="+mn-lt"/>
                <a:ea typeface="+mn-lt"/>
                <a:cs typeface="+mn-cs"/>
              </a:rPr>
              <a:t>carico di lavoro elevato e forte pressione sui tempi;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b="0" i="0" dirty="0">
                <a:solidFill>
                  <a:schemeClr val="tx1"/>
                </a:solidFill>
                <a:effectLst/>
                <a:latin typeface="+mn-lt"/>
                <a:ea typeface="+mn-lt"/>
                <a:cs typeface="+mn-cs"/>
              </a:rPr>
              <a:t>scarsa organizzazione del lavoro (orari prolungati, scadenze);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b="0" i="0" dirty="0">
                <a:solidFill>
                  <a:schemeClr val="tx1"/>
                </a:solidFill>
                <a:effectLst/>
                <a:latin typeface="+mn-lt"/>
                <a:ea typeface="+mn-lt"/>
                <a:cs typeface="+mn-cs"/>
              </a:rPr>
              <a:t>ruoli poco chiari;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b="0" i="0" dirty="0">
                <a:solidFill>
                  <a:schemeClr val="tx1"/>
                </a:solidFill>
                <a:effectLst/>
                <a:latin typeface="+mn-lt"/>
                <a:ea typeface="+mn-lt"/>
                <a:cs typeface="+mn-cs"/>
              </a:rPr>
              <a:t>scarsa comunicazione e leadership debole;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b="0" i="0" dirty="0">
                <a:solidFill>
                  <a:schemeClr val="tx1"/>
                </a:solidFill>
                <a:effectLst/>
                <a:latin typeface="+mn-lt"/>
                <a:ea typeface="+mn-lt"/>
                <a:cs typeface="+mn-cs"/>
              </a:rPr>
              <a:t>mancanza di supporto da parte della dirigenza o del resto del personale;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b="0" i="0" dirty="0">
                <a:solidFill>
                  <a:schemeClr val="tx1"/>
                </a:solidFill>
                <a:effectLst/>
                <a:latin typeface="+mn-lt"/>
                <a:ea typeface="+mn-lt"/>
                <a:cs typeface="+mn-cs"/>
              </a:rPr>
              <a:t>molestie;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b="0" i="0" dirty="0">
                <a:solidFill>
                  <a:schemeClr val="tx1"/>
                </a:solidFill>
                <a:effectLst/>
                <a:latin typeface="+mn-lt"/>
                <a:ea typeface="+mn-lt"/>
                <a:cs typeface="+mn-cs"/>
              </a:rPr>
              <a:t>molestie sessuali;</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b="0" i="0" dirty="0">
                <a:solidFill>
                  <a:schemeClr val="tx1"/>
                </a:solidFill>
                <a:effectLst/>
                <a:latin typeface="+mn-lt"/>
                <a:ea typeface="+mn-lt"/>
                <a:cs typeface="+mn-cs"/>
              </a:rPr>
              <a:t>violenza da parte di terzi;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b="0" i="0" dirty="0">
                <a:solidFill>
                  <a:schemeClr val="tx1"/>
                </a:solidFill>
                <a:effectLst/>
                <a:latin typeface="+mn-lt"/>
                <a:ea typeface="+mn-lt"/>
                <a:cs typeface="+mn-cs"/>
              </a:rPr>
              <a:t>incertezza lavorativa e scarso riconoscimento;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b="0" i="0" dirty="0">
                <a:solidFill>
                  <a:schemeClr val="tx1"/>
                </a:solidFill>
                <a:effectLst/>
                <a:latin typeface="+mn-lt"/>
                <a:ea typeface="+mn-lt"/>
                <a:cs typeface="+mn-cs"/>
              </a:rPr>
              <a:t>scarso equilibrio tra vita professionale e vita privata 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b="0" i="0" dirty="0">
                <a:solidFill>
                  <a:schemeClr val="tx1"/>
                </a:solidFill>
                <a:effectLst/>
                <a:latin typeface="+mn-lt"/>
                <a:ea typeface="+mn-lt"/>
                <a:cs typeface="+mn-cs"/>
              </a:rPr>
              <a:t>isolamento;</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dirty="0">
                <a:solidFill>
                  <a:schemeClr val="tx1"/>
                </a:solidFill>
                <a:effectLst/>
                <a:latin typeface="+mn-lt"/>
                <a:ea typeface="+mn-lt"/>
                <a:cs typeface="+mn-cs"/>
              </a:rPr>
              <a:t>mancanza di coinvolgimento nell’adozione delle decisioni;</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dirty="0">
                <a:solidFill>
                  <a:schemeClr val="tx1"/>
                </a:solidFill>
                <a:effectLst/>
                <a:latin typeface="+mn-lt"/>
                <a:ea typeface="+mn-lt"/>
                <a:cs typeface="+mn-cs"/>
              </a:rPr>
              <a:t>mancanza di autonomia e di influenza sul modo in cui viene svolto il lavoro;</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dirty="0">
                <a:solidFill>
                  <a:schemeClr val="tx1"/>
                </a:solidFill>
                <a:effectLst/>
                <a:latin typeface="+mn-lt"/>
                <a:ea typeface="+mn-lt"/>
                <a:cs typeface="+mn-cs"/>
              </a:rPr>
              <a:t>scarsa comunicazione in merito alle modifiche introdotte nell’ambiente di lavoro;</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t-IT" sz="1200" dirty="0">
                <a:solidFill>
                  <a:schemeClr val="tx1"/>
                </a:solidFill>
                <a:effectLst/>
                <a:latin typeface="+mn-lt"/>
                <a:ea typeface="+mn-lt"/>
                <a:cs typeface="+mn-cs"/>
              </a:rPr>
              <a:t>esigenze in termini emotivi quando si ha a che fare con clientela, persone assistite, popolazione scolastica difficili da trattare.</a:t>
            </a:r>
          </a:p>
          <a:p>
            <a:pPr fontAlgn="t"/>
            <a:endParaRPr lang="en-US" sz="1200" b="0" i="0" kern="1200" dirty="0">
              <a:solidFill>
                <a:schemeClr val="tx1"/>
              </a:solidFill>
              <a:effectLst/>
              <a:latin typeface="+mn-lt"/>
              <a:ea typeface="+mn-ea"/>
              <a:cs typeface="+mn-cs"/>
            </a:endParaRPr>
          </a:p>
          <a:p>
            <a:pPr fontAlgn="t"/>
            <a:r>
              <a:rPr lang="it-IT" sz="1200" b="1" i="0" dirty="0">
                <a:solidFill>
                  <a:schemeClr val="tx1"/>
                </a:solidFill>
                <a:effectLst/>
                <a:latin typeface="+mn-lt"/>
                <a:ea typeface="+mn-lt"/>
                <a:cs typeface="+mn-cs"/>
              </a:rPr>
              <a:t>Se non vengono individuati e affrontati in modo sistematico, questi rischi possono compromettere gravemente il benessere della forza lavoro</a:t>
            </a:r>
            <a:r>
              <a:rPr lang="it-IT" sz="1200" b="0" i="0" dirty="0">
                <a:solidFill>
                  <a:schemeClr val="tx1"/>
                </a:solidFill>
                <a:effectLst/>
                <a:latin typeface="+mn-lt"/>
                <a:ea typeface="+mn-lt"/>
                <a:cs typeface="+mn-cs"/>
              </a:rPr>
              <a:t> e causare </a:t>
            </a:r>
            <a:r>
              <a:rPr lang="it-IT" sz="1200" b="0" i="1" dirty="0">
                <a:solidFill>
                  <a:schemeClr val="tx1"/>
                </a:solidFill>
                <a:effectLst/>
                <a:latin typeface="+mn-lt"/>
                <a:ea typeface="+mn-lt"/>
                <a:cs typeface="+mn-cs"/>
              </a:rPr>
              <a:t>burnout</a:t>
            </a:r>
            <a:r>
              <a:rPr lang="it-IT" sz="1200" b="0" i="0" dirty="0">
                <a:solidFill>
                  <a:schemeClr val="tx1"/>
                </a:solidFill>
                <a:effectLst/>
                <a:latin typeface="+mn-lt"/>
                <a:ea typeface="+mn-lt"/>
                <a:cs typeface="+mn-cs"/>
              </a:rPr>
              <a:t>, ansia, depressione e altri problemi di salute. </a:t>
            </a:r>
          </a:p>
          <a:p>
            <a:endParaRPr lang="en-GB" sz="1200" kern="1200" dirty="0">
              <a:solidFill>
                <a:schemeClr val="tx1"/>
              </a:solidFill>
              <a:effectLst/>
              <a:latin typeface="+mn-lt"/>
              <a:ea typeface="+mn-ea"/>
              <a:cs typeface="+mn-cs"/>
            </a:endParaRPr>
          </a:p>
          <a:p>
            <a:r>
              <a:rPr lang="it-IT" sz="1200" dirty="0">
                <a:solidFill>
                  <a:schemeClr val="tx1"/>
                </a:solidFill>
                <a:effectLst/>
                <a:latin typeface="+mn-lt"/>
                <a:ea typeface="+mn-lt"/>
                <a:cs typeface="+mn-cs"/>
              </a:rPr>
              <a:t>Un </a:t>
            </a:r>
            <a:r>
              <a:rPr lang="it-IT" sz="1200" b="1" dirty="0">
                <a:solidFill>
                  <a:schemeClr val="tx1"/>
                </a:solidFill>
                <a:effectLst/>
                <a:latin typeface="+mn-lt"/>
                <a:ea typeface="+mn-lt"/>
                <a:cs typeface="+mn-cs"/>
              </a:rPr>
              <a:t>ambiente di lavoro favorevole dal punto di vista psicosociale porta benefici a tutti:</a:t>
            </a:r>
            <a:r>
              <a:rPr lang="it-IT" sz="1200" dirty="0">
                <a:solidFill>
                  <a:schemeClr val="tx1"/>
                </a:solidFill>
                <a:effectLst/>
                <a:latin typeface="+mn-lt"/>
                <a:ea typeface="+mn-lt"/>
                <a:cs typeface="+mn-cs"/>
              </a:rPr>
              <a:t> il personale si sente sicuro, apprezzato e in grado di far fronte alle esigenze del lavoro, mentre i soggetti datoriali acquisiscono una forza lavoro più impegnata, produttiva e fedele; la società trae vantaggio dalla riduzione dei costi sanitari, dalla diminuzione delle assenze per malattia e dei casi di disabilità, nonché dal rafforzamento delle comunità.</a:t>
            </a:r>
          </a:p>
          <a:p>
            <a:endParaRPr lang="en-GB" sz="1200" kern="1200" dirty="0">
              <a:solidFill>
                <a:schemeClr val="tx1"/>
              </a:solidFill>
              <a:effectLst/>
              <a:latin typeface="+mn-lt"/>
              <a:ea typeface="+mn-ea"/>
              <a:cs typeface="+mn-cs"/>
            </a:endParaRPr>
          </a:p>
          <a:p>
            <a:pPr fontAlgn="t"/>
            <a:r>
              <a:rPr lang="it-IT" sz="1200" b="0" i="0" dirty="0">
                <a:solidFill>
                  <a:schemeClr val="tx1"/>
                </a:solidFill>
                <a:effectLst/>
                <a:latin typeface="+mn-lt"/>
                <a:ea typeface="+mn-lt"/>
                <a:cs typeface="+mn-cs"/>
              </a:rPr>
              <a:t>Dalla</a:t>
            </a:r>
            <a:r>
              <a:rPr lang="it-IT" sz="1200" b="1" i="0" dirty="0">
                <a:solidFill>
                  <a:schemeClr val="tx1"/>
                </a:solidFill>
                <a:effectLst/>
                <a:latin typeface="+mn-lt"/>
                <a:ea typeface="+mn-lt"/>
                <a:cs typeface="+mn-cs"/>
              </a:rPr>
              <a:t> prospettiva della salute e sicurezza sul lavoro (SSL)</a:t>
            </a:r>
            <a:r>
              <a:rPr lang="it-IT" sz="1200" b="0" i="0" dirty="0">
                <a:solidFill>
                  <a:schemeClr val="tx1"/>
                </a:solidFill>
                <a:effectLst/>
                <a:latin typeface="+mn-lt"/>
                <a:ea typeface="+mn-lt"/>
                <a:cs typeface="+mn-cs"/>
              </a:rPr>
              <a:t>, </a:t>
            </a:r>
            <a:r>
              <a:rPr lang="it-IT" sz="1200" b="1" i="0" dirty="0">
                <a:solidFill>
                  <a:schemeClr val="tx1"/>
                </a:solidFill>
                <a:effectLst/>
                <a:latin typeface="+mn-lt"/>
                <a:ea typeface="+mn-lt"/>
                <a:cs typeface="+mn-cs"/>
              </a:rPr>
              <a:t>la prevenzione e una corretta gestione del rischio sono quindi essenziali per garantire che il lavoro rimanga un fattore positivo</a:t>
            </a:r>
            <a:r>
              <a:rPr lang="it-IT" sz="1200" b="0" i="0" dirty="0">
                <a:solidFill>
                  <a:schemeClr val="tx1"/>
                </a:solidFill>
                <a:effectLst/>
                <a:latin typeface="+mn-lt"/>
                <a:ea typeface="+mn-lt"/>
                <a:cs typeface="+mn-cs"/>
              </a:rPr>
              <a:t>, anziché un fattore dannoso per la salute mentale.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it-IT" b="1"/>
              <a:t>La salute mentale è parte integrante della salute. </a:t>
            </a:r>
            <a:r>
              <a:rPr lang="it-IT"/>
              <a:t>Si tratta di uno stato di benessere in cui una persona mette a frutto le proprie capacità ed è in grado di far fronte alle normali situazioni stressanti della vita, nonché di apportare un contributo alla comunità di appartenenza. </a:t>
            </a:r>
          </a:p>
          <a:p>
            <a:pPr marL="0" indent="0">
              <a:buFont typeface="Wingdings" panose="05000000000000000000" pitchFamily="2" charset="2"/>
              <a:buNone/>
            </a:pPr>
            <a:endParaRPr lang="en-US" b="1" dirty="0"/>
          </a:p>
          <a:p>
            <a:pPr marL="0" indent="0">
              <a:buFont typeface="Wingdings" panose="05000000000000000000" pitchFamily="2" charset="2"/>
              <a:buNone/>
            </a:pPr>
            <a:r>
              <a:rPr lang="it-IT" b="1"/>
              <a:t>La salute mentale è un presupposto per un’economia produttiva e una società inclusiva</a:t>
            </a:r>
            <a:r>
              <a:rPr lang="it-IT"/>
              <a:t> </a:t>
            </a:r>
            <a:r>
              <a:rPr lang="it-IT" b="0"/>
              <a:t>e va oltre la sfera individuale o familiare</a:t>
            </a:r>
            <a:r>
              <a:rPr lang="it-IT"/>
              <a:t>.</a:t>
            </a:r>
          </a:p>
          <a:p>
            <a:pPr marL="0" indent="0">
              <a:buFont typeface="Wingdings" panose="05000000000000000000" pitchFamily="2" charset="2"/>
              <a:buNone/>
            </a:pPr>
            <a:endParaRPr lang="en-US" dirty="0"/>
          </a:p>
          <a:p>
            <a:pPr marL="0" indent="0">
              <a:buFont typeface="Wingdings" panose="05000000000000000000" pitchFamily="2" charset="2"/>
              <a:buNone/>
            </a:pPr>
            <a:r>
              <a:rPr lang="it-IT" b="1"/>
              <a:t>I problemi di salute mentale o i disturbi mentali non avvengono in un contesto isolato; sono determinati da fattori personali ed esterni</a:t>
            </a:r>
            <a:r>
              <a:rPr lang="it-IT"/>
              <a:t>. La salute mentale riflette la situazione della nostra società, dell’economia, dell’ambiente, ma anche della situazione internazionale che ci circonda e ne subisce gli effetti. </a:t>
            </a:r>
            <a:r>
              <a:rPr lang="it-IT" b="1"/>
              <a:t>Fonte</a:t>
            </a:r>
            <a:r>
              <a:rPr lang="it-IT"/>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it-IT" sz="1200" b="0">
                <a:solidFill>
                  <a:schemeClr val="tx1"/>
                </a:solidFill>
                <a:effectLst/>
                <a:latin typeface="+mn-lt"/>
                <a:ea typeface="+mn-lt"/>
                <a:cs typeface="+mn-cs"/>
              </a:rPr>
              <a:t>I dati generali mostrano che</a:t>
            </a:r>
            <a:r>
              <a:rPr lang="it-IT" sz="1200">
                <a:solidFill>
                  <a:schemeClr val="tx1"/>
                </a:solidFill>
                <a:effectLst/>
                <a:latin typeface="+mn-lt"/>
                <a:ea typeface="+mn-lt"/>
                <a:cs typeface="+mn-cs"/>
              </a:rPr>
              <a:t>, </a:t>
            </a:r>
            <a:r>
              <a:rPr lang="it-IT" sz="1200" b="1">
                <a:solidFill>
                  <a:schemeClr val="tx1"/>
                </a:solidFill>
                <a:effectLst/>
                <a:latin typeface="+mn-lt"/>
                <a:ea typeface="+mn-lt"/>
                <a:cs typeface="+mn-cs"/>
              </a:rPr>
              <a:t>dopo la pandemia di COVID-19</a:t>
            </a:r>
            <a:r>
              <a:rPr lang="it-IT" sz="1200">
                <a:solidFill>
                  <a:schemeClr val="tx1"/>
                </a:solidFill>
                <a:effectLst/>
                <a:latin typeface="+mn-lt"/>
                <a:ea typeface="+mn-lt"/>
                <a:cs typeface="+mn-cs"/>
              </a:rPr>
              <a:t>, </a:t>
            </a:r>
            <a:r>
              <a:rPr lang="it-IT" sz="1200" b="0">
                <a:solidFill>
                  <a:schemeClr val="tx1"/>
                </a:solidFill>
                <a:effectLst/>
                <a:latin typeface="+mn-lt"/>
                <a:ea typeface="+mn-lt"/>
                <a:cs typeface="+mn-cs"/>
              </a:rPr>
              <a:t>la percentuale di popolazione dell’UE che ha dichiarato di aver sofferto di un</a:t>
            </a:r>
            <a:r>
              <a:rPr lang="it-IT" sz="1200">
                <a:solidFill>
                  <a:schemeClr val="tx1"/>
                </a:solidFill>
                <a:effectLst/>
                <a:latin typeface="+mn-lt"/>
                <a:ea typeface="+mn-lt"/>
                <a:cs typeface="+mn-cs"/>
              </a:rPr>
              <a:t> </a:t>
            </a:r>
            <a:r>
              <a:rPr lang="it-IT" sz="1200" b="1">
                <a:solidFill>
                  <a:schemeClr val="tx1"/>
                </a:solidFill>
                <a:effectLst/>
                <a:latin typeface="+mn-lt"/>
                <a:ea typeface="+mn-lt"/>
                <a:cs typeface="+mn-cs"/>
              </a:rPr>
              <a:t>problema di salute mentale negli ultimi 12 mesi è aumentata al 46 %</a:t>
            </a:r>
            <a:r>
              <a:rPr lang="it-IT" sz="1200">
                <a:solidFill>
                  <a:schemeClr val="tx1"/>
                </a:solidFill>
                <a:effectLst/>
                <a:latin typeface="+mn-lt"/>
                <a:ea typeface="+mn-lt"/>
                <a:cs typeface="+mn-cs"/>
              </a:rPr>
              <a:t> </a:t>
            </a:r>
            <a:r>
              <a:rPr lang="it-IT" sz="1200" b="0">
                <a:solidFill>
                  <a:schemeClr val="tx1"/>
                </a:solidFill>
                <a:effectLst/>
                <a:latin typeface="+mn-lt"/>
                <a:ea typeface="+mn-lt"/>
                <a:cs typeface="+mn-cs"/>
              </a:rPr>
              <a:t>(rispetto a una persona su sei prima della pandemia) e il 62 % della popolazione dell’UE afferma che i recenti eventi mondiali </a:t>
            </a:r>
            <a:r>
              <a:rPr lang="it-IT" sz="1200">
                <a:solidFill>
                  <a:schemeClr val="tx1"/>
                </a:solidFill>
                <a:effectLst/>
                <a:latin typeface="+mn-lt"/>
                <a:ea typeface="+mn-lt"/>
                <a:cs typeface="+mn-cs"/>
              </a:rPr>
              <a:t>(ad es. i cambiamenti climatici, l’aggressione russa nei confronti dell’Ucraina e altri) hanno inciso in qualche misura o notevolmente sulla loro salute mentale. </a:t>
            </a:r>
            <a:r>
              <a:rPr lang="it-IT" sz="1200" u="sng">
                <a:solidFill>
                  <a:schemeClr val="tx1"/>
                </a:solidFill>
                <a:effectLst/>
                <a:latin typeface="+mn-lt"/>
                <a:ea typeface="+mn-lt"/>
                <a:cs typeface="+mn-cs"/>
                <a:hlinkClick r:id="rId3"/>
              </a:rPr>
              <a:t>L’approccio globale della Commissione alla salute mentale (2023)</a:t>
            </a:r>
            <a:r>
              <a:rPr lang="it-IT" sz="1200" u="none">
                <a:solidFill>
                  <a:schemeClr val="tx1"/>
                </a:solidFill>
                <a:effectLst/>
                <a:latin typeface="+mn-lt"/>
                <a:ea typeface="+mn-lt"/>
                <a:cs typeface="+mn-cs"/>
              </a:rPr>
              <a:t> e </a:t>
            </a:r>
            <a:r>
              <a:rPr lang="it-IT" sz="1200" u="sng">
                <a:solidFill>
                  <a:schemeClr val="tx1"/>
                </a:solidFill>
                <a:effectLst/>
                <a:latin typeface="+mn-lt"/>
                <a:ea typeface="+mn-lt"/>
                <a:cs typeface="+mn-cs"/>
                <a:hlinkClick r:id="rId4"/>
              </a:rPr>
              <a:t>https://europa.eu/eurobarometer/surveys/detail/3032</a:t>
            </a:r>
            <a:r>
              <a:rPr lang="it-IT" sz="120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it-IT" sz="1200" b="0" i="0">
                <a:solidFill>
                  <a:schemeClr val="tx1"/>
                </a:solidFill>
                <a:effectLst/>
                <a:latin typeface="+mn-lt"/>
                <a:ea typeface="+mn-lt"/>
                <a:cs typeface="+mn-cs"/>
              </a:rPr>
              <a:t>Sia la sofferenza individuale che l’onere finanziario sono significativi. </a:t>
            </a:r>
            <a:r>
              <a:rPr lang="it-IT" sz="1200" b="1" i="0">
                <a:solidFill>
                  <a:schemeClr val="tx1"/>
                </a:solidFill>
                <a:effectLst/>
                <a:latin typeface="+mn-lt"/>
                <a:ea typeface="+mn-lt"/>
                <a:cs typeface="+mn-cs"/>
              </a:rPr>
              <a:t>Si stima che i disturbi mentali generino circa 76 miliardi di EUR di costi sanitari annuali in tutta l’UE, pari a circa il 6 % della spesa sanitaria totale. </a:t>
            </a:r>
            <a:r>
              <a:rPr lang="it-IT" sz="1200" b="0" i="0">
                <a:solidFill>
                  <a:schemeClr val="tx1"/>
                </a:solidFill>
                <a:effectLst/>
                <a:latin typeface="+mn-lt"/>
                <a:ea typeface="+mn-lt"/>
                <a:cs typeface="+mn-cs"/>
              </a:rPr>
              <a:t>Gran parte di questi costi deriva dal fatto che i disturbi mentali spesso aggravano le patologie fisiche, rendendo i trattamenti più complessi e costosi.</a:t>
            </a:r>
          </a:p>
          <a:p>
            <a:pPr fontAlgn="t"/>
            <a:endParaRPr lang="en-US" sz="1200" b="1" i="0" kern="1200" dirty="0">
              <a:solidFill>
                <a:schemeClr val="tx1"/>
              </a:solidFill>
              <a:effectLst/>
              <a:latin typeface="+mn-lt"/>
              <a:ea typeface="+mn-ea"/>
              <a:cs typeface="+mn-cs"/>
            </a:endParaRPr>
          </a:p>
          <a:p>
            <a:pPr fontAlgn="t"/>
            <a:r>
              <a:rPr lang="it-IT" sz="1200" b="1" i="0">
                <a:solidFill>
                  <a:schemeClr val="tx1"/>
                </a:solidFill>
                <a:effectLst/>
                <a:latin typeface="+mn-lt"/>
                <a:ea typeface="+mn-lt"/>
                <a:cs typeface="+mn-cs"/>
              </a:rPr>
              <a:t>L’impatto sul mercato del lavoro è sostanziale. Si prevede che i problemi di salute mentale ridurranno il prodotto interno lordo </a:t>
            </a:r>
            <a:r>
              <a:rPr lang="it-IT" sz="1200" b="0" i="0">
                <a:solidFill>
                  <a:schemeClr val="tx1"/>
                </a:solidFill>
                <a:effectLst/>
                <a:latin typeface="+mn-lt"/>
                <a:ea typeface="+mn-lt"/>
                <a:cs typeface="+mn-cs"/>
              </a:rPr>
              <a:t>(PIL) </a:t>
            </a:r>
            <a:r>
              <a:rPr lang="it-IT" sz="1200" b="1" i="0">
                <a:solidFill>
                  <a:schemeClr val="tx1"/>
                </a:solidFill>
                <a:effectLst/>
                <a:latin typeface="+mn-lt"/>
                <a:ea typeface="+mn-lt"/>
                <a:cs typeface="+mn-cs"/>
              </a:rPr>
              <a:t>in media dell’1,7 % all’anno tra il 2025 e il 2050</a:t>
            </a:r>
            <a:r>
              <a:rPr lang="it-IT" sz="1200" b="0" i="0">
                <a:solidFill>
                  <a:schemeClr val="tx1"/>
                </a:solidFill>
                <a:effectLst/>
                <a:latin typeface="+mn-lt"/>
                <a:ea typeface="+mn-lt"/>
                <a:cs typeface="+mn-cs"/>
              </a:rPr>
              <a:t>. In altre parole, in assenza di problemi di salute mentale, il livello del PIL potrebbe essere superiore dell’1,7 % in ciascun anno considerato. Questa perdita economica è in gran parte dovuta alla minore partecipazione della forza lavoro, all’aumento dell’assenteismo e al «presenteismo», ossia quando le persone che lavorano sono presenti sul luogo di lavoro ma non riescono a lavorare a pieno ritmo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it-IT" dirty="0"/>
              <a:t>Secondo</a:t>
            </a:r>
            <a:r>
              <a:rPr lang="it-IT" b="0" dirty="0"/>
              <a:t> l’</a:t>
            </a:r>
            <a:r>
              <a:rPr lang="it-IT" b="0" u="sng" dirty="0">
                <a:solidFill>
                  <a:srgbClr val="92D050"/>
                </a:solidFill>
                <a:hlinkClick r:id="rId3">
                  <a:extLst>
                    <a:ext uri="{A12FA001-AC4F-418D-AE19-62706E023703}">
                      <ahyp:hlinkClr xmlns:ahyp="http://schemas.microsoft.com/office/drawing/2018/hyperlinkcolor" val="tx"/>
                    </a:ext>
                  </a:extLst>
                </a:hlinkClick>
              </a:rPr>
              <a:t>indagine OSH </a:t>
            </a:r>
            <a:r>
              <a:rPr lang="it-IT" b="0" u="sng" dirty="0" err="1">
                <a:solidFill>
                  <a:srgbClr val="92D050"/>
                </a:solidFill>
                <a:hlinkClick r:id="rId3">
                  <a:extLst>
                    <a:ext uri="{A12FA001-AC4F-418D-AE19-62706E023703}">
                      <ahyp:hlinkClr xmlns:ahyp="http://schemas.microsoft.com/office/drawing/2018/hyperlinkcolor" val="tx"/>
                    </a:ext>
                  </a:extLst>
                </a:hlinkClick>
              </a:rPr>
              <a:t>Pulse</a:t>
            </a:r>
            <a:r>
              <a:rPr lang="it-IT" b="0" u="sng" dirty="0">
                <a:solidFill>
                  <a:srgbClr val="92D050"/>
                </a:solidFill>
                <a:hlinkClick r:id="rId3">
                  <a:extLst>
                    <a:ext uri="{A12FA001-AC4F-418D-AE19-62706E023703}">
                      <ahyp:hlinkClr xmlns:ahyp="http://schemas.microsoft.com/office/drawing/2018/hyperlinkcolor" val="tx"/>
                    </a:ext>
                  </a:extLst>
                </a:hlinkClick>
              </a:rPr>
              <a:t> 2025 condotta tra la forza lavoro</a:t>
            </a:r>
            <a:r>
              <a:rPr lang="it-IT" b="0" u="sng" dirty="0">
                <a:solidFill>
                  <a:srgbClr val="92D050"/>
                </a:solidFill>
              </a:rPr>
              <a:t> </a:t>
            </a:r>
            <a:r>
              <a:rPr lang="it-IT" b="1" dirty="0"/>
              <a:t>più di quattro persone che lavorano su dieci in tutta l’UE (44 %) </a:t>
            </a:r>
            <a:r>
              <a:rPr lang="it-IT" b="0" dirty="0"/>
              <a:t>dichiarano di essere </a:t>
            </a:r>
            <a:r>
              <a:rPr lang="it-IT" b="1" dirty="0"/>
              <a:t>esposte a ritmi molto elevati </a:t>
            </a:r>
            <a:r>
              <a:rPr lang="it-IT" b="0" dirty="0"/>
              <a:t>o </a:t>
            </a:r>
            <a:r>
              <a:rPr lang="it-IT" b="1" dirty="0"/>
              <a:t>a forti sovraccarichi di lavoro.</a:t>
            </a:r>
            <a:r>
              <a:rPr lang="it-IT" b="0" u="none" dirty="0">
                <a:solidFill>
                  <a:srgbClr val="92D050"/>
                </a:solidFill>
              </a:rPr>
              <a:t> </a:t>
            </a:r>
            <a:r>
              <a:rPr lang="it-IT" dirty="0">
                <a:hlinkClick r:id="rId3"/>
              </a:rPr>
              <a:t>https://osha.europa.eu/it/facts-and-figures/osh-pulse/climate-digital-change</a:t>
            </a:r>
            <a:r>
              <a:rPr lang="it-IT"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it-IT" dirty="0"/>
              <a:t>Molte persone che lavorano dichiarano che il proprio lavoro incide negativamente sulla propria salute:</a:t>
            </a:r>
          </a:p>
          <a:p>
            <a:pPr marL="628650" lvl="1" indent="-171450">
              <a:buFont typeface="Arial" panose="020B0604020202020204" pitchFamily="34" charset="0"/>
              <a:buChar char="•"/>
            </a:pPr>
            <a:r>
              <a:rPr lang="it-IT" dirty="0">
                <a:solidFill>
                  <a:schemeClr val="tx2"/>
                </a:solidFill>
              </a:rPr>
              <a:t>il 37 % soffre di stanchezza generale; </a:t>
            </a:r>
          </a:p>
          <a:p>
            <a:pPr marL="628650" lvl="1" indent="-171450">
              <a:buFont typeface="Arial" panose="020B0604020202020204" pitchFamily="34" charset="0"/>
              <a:buChar char="•"/>
            </a:pPr>
            <a:r>
              <a:rPr lang="it-IT" dirty="0">
                <a:solidFill>
                  <a:schemeClr val="tx2"/>
                </a:solidFill>
              </a:rPr>
              <a:t>il 29 % soffre di stress, depressione o ansia.</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it-IT" dirty="0"/>
              <a:t>Il 44 % delle persone che lavorano è soggetto a ritmi molto elevati o a un sovraccarico di lavoro. Le percentuali variano notevolmente da uno Stato membro dell’UE all’altro.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it-IT" dirty="0"/>
              <a:t>L’esposizione a rischi psicosociali sul luogo di lavoro può avere diverse conseguenze, tra cui ansia, depressione, </a:t>
            </a:r>
            <a:r>
              <a:rPr lang="it-IT" i="1" dirty="0"/>
              <a:t>burnout</a:t>
            </a:r>
            <a:r>
              <a:rPr lang="it-IT" dirty="0"/>
              <a:t> ecc.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it-IT" dirty="0"/>
              <a:t>Al di là delle sofferenze individuali, le aziende risentono pesantemente delle conseguenze dell’assenteismo, del </a:t>
            </a:r>
            <a:r>
              <a:rPr lang="it-IT" dirty="0" err="1"/>
              <a:t>presenteismo</a:t>
            </a:r>
            <a:r>
              <a:rPr lang="it-IT" dirty="0"/>
              <a:t> e dell’avvicendamento della forza lavoro.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t-IT" dirty="0"/>
              <a:t>I dati visualizzati </a:t>
            </a:r>
            <a:r>
              <a:rPr lang="it-IT" b="1" dirty="0"/>
              <a:t>mettono a confronto alcuni dei rischi psicosociali sul luogo di lavoro riscontrati dalle organizzazioni e dalle persone che lavorano</a:t>
            </a:r>
            <a:r>
              <a:rPr lang="it-IT" dirty="0"/>
              <a:t>, tra cui i ritmi di lavoro molto elevati, una scarsa comunicazione e una cooperazione e lo scarso coinvolgimento del personale.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t-IT"/>
              <a:t>Il grafico mostra l’evoluzione dei rischi psicosociali presenti nelle organizzazioni nel corso del 2024 e del 2019. Tali rischi includono: </a:t>
            </a:r>
          </a:p>
          <a:p>
            <a:pPr marL="171450" indent="-171450">
              <a:buFont typeface="Arial" panose="020B0604020202020204" pitchFamily="34" charset="0"/>
              <a:buChar char="•"/>
            </a:pPr>
            <a:r>
              <a:rPr lang="it-IT"/>
              <a:t>dover lavorare con clientela, persone assistite, popolazione scolastica ecc. difficili da trattare;</a:t>
            </a:r>
          </a:p>
          <a:p>
            <a:pPr marL="171450" indent="-171450">
              <a:buFont typeface="Arial" panose="020B0604020202020204" pitchFamily="34" charset="0"/>
              <a:buChar char="•"/>
            </a:pPr>
            <a:r>
              <a:rPr lang="it-IT"/>
              <a:t>ritmi di lavoro molto elevati;</a:t>
            </a:r>
          </a:p>
          <a:p>
            <a:pPr marL="171450" indent="-171450">
              <a:buFont typeface="Arial" panose="020B0604020202020204" pitchFamily="34" charset="0"/>
              <a:buChar char="•"/>
            </a:pPr>
            <a:r>
              <a:rPr lang="it-IT"/>
              <a:t>comunicazione o cooperazione inadeguate all’interno dell’organizzazione; </a:t>
            </a:r>
          </a:p>
          <a:p>
            <a:pPr marL="171450" indent="-171450">
              <a:buFont typeface="Arial" panose="020B0604020202020204" pitchFamily="34" charset="0"/>
              <a:buChar char="•"/>
            </a:pPr>
            <a:r>
              <a:rPr lang="it-IT"/>
              <a:t>orari di lavoro lunghi o irregolari;</a:t>
            </a:r>
          </a:p>
          <a:p>
            <a:pPr marL="171450" indent="-171450">
              <a:buFont typeface="Arial" panose="020B0604020202020204" pitchFamily="34" charset="0"/>
              <a:buChar char="•"/>
            </a:pPr>
            <a:r>
              <a:rPr lang="it-IT"/>
              <a:t>paura di perdere il lavoro. </a:t>
            </a:r>
          </a:p>
          <a:p>
            <a:pPr marL="0" indent="0">
              <a:buFont typeface="Arial" panose="020B0604020202020204" pitchFamily="34" charset="0"/>
              <a:buNone/>
            </a:pPr>
            <a:r>
              <a:rPr lang="it-IT" b="1"/>
              <a:t>Fonte</a:t>
            </a:r>
            <a:r>
              <a:rPr lang="it-IT"/>
              <a:t>: </a:t>
            </a:r>
            <a:r>
              <a:rPr lang="it-IT" sz="1200">
                <a:solidFill>
                  <a:schemeClr val="tx1"/>
                </a:solidFill>
                <a:effectLst/>
                <a:latin typeface="+mn-lt"/>
                <a:ea typeface="+mn-lt"/>
                <a:cs typeface="+mn-cs"/>
              </a:rPr>
              <a:t>ESENER 2024 – Base: imprese nell’UE-27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it-IT" b="1"/>
              <a:t>La campagna conferma l’obiettivo più ampio dell’UE</a:t>
            </a:r>
            <a:r>
              <a:rPr lang="it-IT"/>
              <a:t> di promuovere una solida cultura della prevenzione e affrontare il problema della salute mentale sul lavoro: </a:t>
            </a:r>
          </a:p>
          <a:p>
            <a:pPr marL="171450" indent="-171450">
              <a:buFont typeface="Arial" panose="020B0604020202020204" pitchFamily="34" charset="0"/>
              <a:buChar char="•"/>
            </a:pPr>
            <a:r>
              <a:rPr lang="it-IT" b="0" u="sng">
                <a:hlinkClick r:id="rId3"/>
              </a:rPr>
              <a:t>quadro strategico dell’UE in materia di salute e sicurezza sul lavoro 2021-2027</a:t>
            </a:r>
            <a:r>
              <a:rPr lang="it-IT" b="0" u="sng"/>
              <a:t>;</a:t>
            </a:r>
          </a:p>
          <a:p>
            <a:pPr marL="171450" indent="-171450">
              <a:buFont typeface="Arial" panose="020B0604020202020204" pitchFamily="34" charset="0"/>
              <a:buChar char="•"/>
            </a:pPr>
            <a:r>
              <a:rPr lang="it-IT" b="0">
                <a:hlinkClick r:id="rId4"/>
              </a:rPr>
              <a:t>approccio globale alla salute mentale</a:t>
            </a:r>
            <a:r>
              <a:rPr lang="it-IT" b="0"/>
              <a:t> della Commissione europea.</a:t>
            </a:r>
            <a:r>
              <a:rPr lang="it-IT" b="0">
                <a:hlinkClick r:id="rId4"/>
              </a:rPr>
              <a:t> </a:t>
            </a:r>
          </a:p>
          <a:p>
            <a:endParaRPr lang="en-GB" dirty="0"/>
          </a:p>
          <a:p>
            <a:r>
              <a:rPr lang="it-IT" sz="1200" b="1">
                <a:solidFill>
                  <a:schemeClr val="tx1"/>
                </a:solidFill>
                <a:effectLst/>
                <a:latin typeface="+mn-lt"/>
                <a:ea typeface="+mn-lt"/>
                <a:cs typeface="+mn-cs"/>
              </a:rPr>
              <a:t>Cosa si prefigge di fare la campagna </a:t>
            </a:r>
          </a:p>
          <a:p>
            <a:r>
              <a:rPr lang="it-IT" sz="1200">
                <a:solidFill>
                  <a:schemeClr val="tx1"/>
                </a:solidFill>
                <a:effectLst/>
                <a:latin typeface="+mn-lt"/>
                <a:ea typeface="+mn-lt"/>
                <a:cs typeface="+mn-cs"/>
              </a:rPr>
              <a:t>La </a:t>
            </a:r>
            <a:r>
              <a:rPr lang="it-IT" sz="1200" u="sng">
                <a:solidFill>
                  <a:schemeClr val="tx1"/>
                </a:solidFill>
                <a:effectLst/>
                <a:latin typeface="+mn-lt"/>
                <a:ea typeface="+mn-lt"/>
                <a:cs typeface="+mn-cs"/>
                <a:hlinkClick r:id="rId5"/>
              </a:rPr>
              <a:t>campagna Ambienti di lavoro sani e sicuri</a:t>
            </a:r>
            <a:r>
              <a:rPr lang="it-IT" sz="1200">
                <a:solidFill>
                  <a:schemeClr val="tx1"/>
                </a:solidFill>
                <a:effectLst/>
                <a:latin typeface="+mn-lt"/>
                <a:ea typeface="+mn-lt"/>
                <a:cs typeface="+mn-cs"/>
              </a:rPr>
              <a:t> 2026-2028 mira a sensibilizzare all’impatto positivo di un buon ambiente di lavoro sulla salute mentale e sul benessere.</a:t>
            </a:r>
          </a:p>
          <a:p>
            <a:r>
              <a:rPr lang="it-IT" sz="1200">
                <a:solidFill>
                  <a:schemeClr val="tx1"/>
                </a:solidFill>
                <a:effectLst/>
                <a:latin typeface="+mn-lt"/>
                <a:ea typeface="+mn-lt"/>
                <a:cs typeface="+mn-cs"/>
              </a:rPr>
              <a:t> </a:t>
            </a:r>
          </a:p>
          <a:p>
            <a:r>
              <a:rPr lang="it-IT" sz="1200">
                <a:solidFill>
                  <a:schemeClr val="tx1"/>
                </a:solidFill>
                <a:effectLst/>
                <a:latin typeface="+mn-lt"/>
                <a:ea typeface="+mn-lt"/>
                <a:cs typeface="+mn-cs"/>
              </a:rPr>
              <a:t>Gli obiettivi specifici comprendono:</a:t>
            </a:r>
          </a:p>
          <a:p>
            <a:pPr marL="171450" lvl="0" indent="-171450">
              <a:buFont typeface="Arial" panose="020B0604020202020204" pitchFamily="34" charset="0"/>
              <a:buChar char="•"/>
            </a:pPr>
            <a:r>
              <a:rPr lang="it-IT" sz="1200" b="1">
                <a:solidFill>
                  <a:schemeClr val="tx1"/>
                </a:solidFill>
                <a:effectLst/>
                <a:latin typeface="+mn-lt"/>
                <a:ea typeface="+mn-lt"/>
                <a:cs typeface="+mn-cs"/>
              </a:rPr>
              <a:t>promuovere la prevenzione dei rischi psicosociali</a:t>
            </a:r>
            <a:r>
              <a:rPr lang="it-IT" sz="1200">
                <a:solidFill>
                  <a:schemeClr val="tx1"/>
                </a:solidFill>
                <a:effectLst/>
                <a:latin typeface="+mn-lt"/>
                <a:ea typeface="+mn-lt"/>
                <a:cs typeface="+mn-cs"/>
              </a:rPr>
              <a:t> attraverso adeguate procedure di valutazione e gestione del rischio; </a:t>
            </a:r>
          </a:p>
          <a:p>
            <a:pPr marL="171450" lvl="0" indent="-171450">
              <a:buFont typeface="Arial" panose="020B0604020202020204" pitchFamily="34" charset="0"/>
              <a:buChar char="•"/>
            </a:pPr>
            <a:r>
              <a:rPr lang="it-IT" sz="1200" b="1">
                <a:solidFill>
                  <a:schemeClr val="tx1"/>
                </a:solidFill>
                <a:effectLst/>
                <a:latin typeface="+mn-lt"/>
                <a:ea typeface="+mn-lt"/>
                <a:cs typeface="+mn-cs"/>
              </a:rPr>
              <a:t>occuparsi di tutti i settori</a:t>
            </a:r>
            <a:r>
              <a:rPr lang="it-IT" sz="1200">
                <a:solidFill>
                  <a:schemeClr val="tx1"/>
                </a:solidFill>
                <a:effectLst/>
                <a:latin typeface="+mn-lt"/>
                <a:ea typeface="+mn-lt"/>
                <a:cs typeface="+mn-cs"/>
              </a:rPr>
              <a:t>, prestando particolare attenzione a quelli in cui i rischi psicosociali sono diffusi e a quelli in cui tali rischi potrebbero risultare meno evidenti; </a:t>
            </a:r>
          </a:p>
          <a:p>
            <a:pPr marL="171450" lvl="0" indent="-171450">
              <a:buFont typeface="Arial" panose="020B0604020202020204" pitchFamily="34" charset="0"/>
              <a:buChar char="•"/>
            </a:pPr>
            <a:r>
              <a:rPr lang="it-IT" sz="1200" b="1">
                <a:solidFill>
                  <a:schemeClr val="tx1"/>
                </a:solidFill>
                <a:effectLst/>
                <a:latin typeface="+mn-lt"/>
                <a:ea typeface="+mn-lt"/>
                <a:cs typeface="+mn-cs"/>
              </a:rPr>
              <a:t>incoraggiare la cooperazione</a:t>
            </a:r>
            <a:r>
              <a:rPr lang="it-IT" sz="1200">
                <a:solidFill>
                  <a:schemeClr val="tx1"/>
                </a:solidFill>
                <a:effectLst/>
                <a:latin typeface="+mn-lt"/>
                <a:ea typeface="+mn-lt"/>
                <a:cs typeface="+mn-cs"/>
              </a:rPr>
              <a:t> tra i soggetti datoriali, la dirigenza, il personale di supervisione, le persone che lavorano e la loro rappresentanza delegazione;</a:t>
            </a:r>
          </a:p>
          <a:p>
            <a:pPr marL="171450" lvl="0" indent="-171450">
              <a:buFont typeface="Arial" panose="020B0604020202020204" pitchFamily="34" charset="0"/>
              <a:buChar char="•"/>
            </a:pPr>
            <a:r>
              <a:rPr lang="it-IT" sz="1200" b="1">
                <a:solidFill>
                  <a:schemeClr val="tx1"/>
                </a:solidFill>
                <a:effectLst/>
                <a:latin typeface="+mn-lt"/>
                <a:ea typeface="+mn-lt"/>
                <a:cs typeface="+mn-cs"/>
              </a:rPr>
              <a:t>riunire i partner della rete</a:t>
            </a:r>
            <a:r>
              <a:rPr lang="it-IT" sz="1200">
                <a:solidFill>
                  <a:schemeClr val="tx1"/>
                </a:solidFill>
                <a:effectLst/>
                <a:latin typeface="+mn-lt"/>
                <a:ea typeface="+mn-lt"/>
                <a:cs typeface="+mn-cs"/>
              </a:rPr>
              <a:t> per scambiare informazioni e buone pratiche in materia di prevenzione dei rischi psicosociali;</a:t>
            </a:r>
          </a:p>
          <a:p>
            <a:pPr marL="171450" lvl="0" indent="-171450">
              <a:buFont typeface="Arial" panose="020B0604020202020204" pitchFamily="34" charset="0"/>
              <a:buChar char="•"/>
            </a:pPr>
            <a:r>
              <a:rPr lang="it-IT" sz="1200">
                <a:solidFill>
                  <a:schemeClr val="tx1"/>
                </a:solidFill>
                <a:effectLst/>
                <a:latin typeface="+mn-lt"/>
                <a:ea typeface="+mn-lt"/>
                <a:cs typeface="+mn-cs"/>
              </a:rPr>
              <a:t>favorire </a:t>
            </a:r>
            <a:r>
              <a:rPr lang="it-IT" sz="1200" b="1">
                <a:solidFill>
                  <a:schemeClr val="tx1"/>
                </a:solidFill>
                <a:effectLst/>
                <a:latin typeface="+mn-lt"/>
                <a:ea typeface="+mn-lt"/>
                <a:cs typeface="+mn-cs"/>
              </a:rPr>
              <a:t>un approccio globale</a:t>
            </a:r>
            <a:r>
              <a:rPr lang="it-IT" sz="1200">
                <a:solidFill>
                  <a:schemeClr val="tx1"/>
                </a:solidFill>
                <a:effectLst/>
                <a:latin typeface="+mn-lt"/>
                <a:ea typeface="+mn-lt"/>
                <a:cs typeface="+mn-cs"/>
              </a:rPr>
              <a:t> che tenga conto dei </a:t>
            </a:r>
            <a:r>
              <a:rPr lang="it-IT" sz="1200" b="1">
                <a:solidFill>
                  <a:schemeClr val="tx1"/>
                </a:solidFill>
                <a:effectLst/>
                <a:latin typeface="+mn-lt"/>
                <a:ea typeface="+mn-lt"/>
                <a:cs typeface="+mn-cs"/>
              </a:rPr>
              <a:t>collegamenti tra i rischi fisici e psicosociali e la salute delle persone che lavorano</a:t>
            </a:r>
            <a:r>
              <a:rPr lang="it-IT" sz="1200">
                <a:solidFill>
                  <a:schemeClr val="tx1"/>
                </a:solidFill>
                <a:effectLst/>
                <a:latin typeface="+mn-lt"/>
                <a:ea typeface="+mn-lt"/>
                <a:cs typeface="+mn-cs"/>
              </a:rPr>
              <a:t>;</a:t>
            </a:r>
          </a:p>
          <a:p>
            <a:pPr marL="171450" lvl="0" indent="-171450">
              <a:buFont typeface="Arial" panose="020B0604020202020204" pitchFamily="34" charset="0"/>
              <a:buChar char="•"/>
            </a:pPr>
            <a:r>
              <a:rPr lang="it-IT" sz="1200">
                <a:solidFill>
                  <a:schemeClr val="tx1"/>
                </a:solidFill>
                <a:effectLst/>
                <a:latin typeface="+mn-lt"/>
                <a:ea typeface="+mn-lt"/>
                <a:cs typeface="+mn-cs"/>
              </a:rPr>
              <a:t>sottolineare l’importanza del </a:t>
            </a:r>
            <a:r>
              <a:rPr lang="it-IT" sz="1200" b="1">
                <a:solidFill>
                  <a:schemeClr val="tx1"/>
                </a:solidFill>
                <a:effectLst/>
                <a:latin typeface="+mn-lt"/>
                <a:ea typeface="+mn-lt"/>
                <a:cs typeface="+mn-cs"/>
              </a:rPr>
              <a:t>supporto, di una buona comunicazione</a:t>
            </a:r>
            <a:r>
              <a:rPr lang="it-IT" sz="1200">
                <a:solidFill>
                  <a:schemeClr val="tx1"/>
                </a:solidFill>
                <a:effectLst/>
                <a:latin typeface="+mn-lt"/>
                <a:ea typeface="+mn-lt"/>
                <a:cs typeface="+mn-cs"/>
              </a:rPr>
              <a:t> e di un’</a:t>
            </a:r>
            <a:r>
              <a:rPr lang="it-IT" sz="1200" b="1">
                <a:solidFill>
                  <a:schemeClr val="tx1"/>
                </a:solidFill>
                <a:effectLst/>
                <a:latin typeface="+mn-lt"/>
                <a:ea typeface="+mn-lt"/>
                <a:cs typeface="+mn-cs"/>
              </a:rPr>
              <a:t>adeguata organizzazione del lavoro</a:t>
            </a:r>
            <a:r>
              <a:rPr lang="it-IT" sz="1200">
                <a:solidFill>
                  <a:schemeClr val="tx1"/>
                </a:solidFill>
                <a:effectLst/>
                <a:latin typeface="+mn-lt"/>
                <a:ea typeface="+mn-lt"/>
                <a:cs typeface="+mn-cs"/>
              </a:rPr>
              <a:t>, nonché di un clima sociale favorevole alla creazione di un ambiente di lavoro sano.</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it-IT" sz="1200">
                <a:solidFill>
                  <a:schemeClr val="tx1"/>
                </a:solidFill>
                <a:effectLst/>
                <a:latin typeface="+mn-lt"/>
                <a:ea typeface="+mn-lt"/>
                <a:cs typeface="+mn-cs"/>
              </a:rPr>
              <a:t>Il modo più efficace per affrontare i rischi psicosociali negli ambienti di lavoro consiste nell’</a:t>
            </a:r>
            <a:r>
              <a:rPr lang="it-IT" sz="1200" b="1">
                <a:solidFill>
                  <a:schemeClr val="tx1"/>
                </a:solidFill>
                <a:effectLst/>
                <a:latin typeface="+mn-lt"/>
                <a:ea typeface="+mn-lt"/>
                <a:cs typeface="+mn-cs"/>
              </a:rPr>
              <a:t>integrare</a:t>
            </a:r>
            <a:r>
              <a:rPr lang="it-IT" sz="1200">
                <a:solidFill>
                  <a:schemeClr val="tx1"/>
                </a:solidFill>
                <a:effectLst/>
                <a:latin typeface="+mn-lt"/>
                <a:ea typeface="+mn-lt"/>
                <a:cs typeface="+mn-cs"/>
              </a:rPr>
              <a:t> </a:t>
            </a:r>
            <a:r>
              <a:rPr lang="it-IT" sz="1200" b="1">
                <a:solidFill>
                  <a:schemeClr val="tx1"/>
                </a:solidFill>
                <a:effectLst/>
                <a:latin typeface="+mn-lt"/>
                <a:ea typeface="+mn-lt"/>
                <a:cs typeface="+mn-cs"/>
              </a:rPr>
              <a:t>la valutazione e la gestione dei rischi psicosociali</a:t>
            </a:r>
            <a:r>
              <a:rPr lang="it-IT" sz="1200">
                <a:solidFill>
                  <a:schemeClr val="tx1"/>
                </a:solidFill>
                <a:effectLst/>
                <a:latin typeface="+mn-lt"/>
                <a:ea typeface="+mn-lt"/>
                <a:cs typeface="+mn-cs"/>
              </a:rPr>
              <a:t> </a:t>
            </a:r>
            <a:r>
              <a:rPr lang="it-IT" sz="1200" b="1">
                <a:solidFill>
                  <a:schemeClr val="tx1"/>
                </a:solidFill>
                <a:effectLst/>
                <a:latin typeface="+mn-lt"/>
                <a:ea typeface="+mn-lt"/>
                <a:cs typeface="+mn-cs"/>
              </a:rPr>
              <a:t>nelle pratiche generali in materia di SSL</a:t>
            </a:r>
            <a:r>
              <a:rPr lang="it-IT" sz="1200">
                <a:solidFill>
                  <a:schemeClr val="tx1"/>
                </a:solidFill>
                <a:effectLst/>
                <a:latin typeface="+mn-lt"/>
                <a:ea typeface="+mn-lt"/>
                <a:cs typeface="+mn-cs"/>
              </a:rPr>
              <a:t> tramite:</a:t>
            </a:r>
          </a:p>
          <a:p>
            <a:pPr marL="171450" indent="-171450">
              <a:buFont typeface="Arial" panose="020B0604020202020204" pitchFamily="34" charset="0"/>
              <a:buChar char="•"/>
            </a:pPr>
            <a:r>
              <a:rPr lang="it-IT" sz="1200">
                <a:solidFill>
                  <a:schemeClr val="tx1"/>
                </a:solidFill>
                <a:effectLst/>
                <a:latin typeface="+mn-lt"/>
                <a:ea typeface="+mn-lt"/>
                <a:cs typeface="+mn-cs"/>
              </a:rPr>
              <a:t>l’esecuzione di valutazioni sistematiche;</a:t>
            </a:r>
          </a:p>
          <a:p>
            <a:pPr marL="171450" indent="-171450">
              <a:buFont typeface="Arial" panose="020B0604020202020204" pitchFamily="34" charset="0"/>
              <a:buChar char="•"/>
            </a:pPr>
            <a:r>
              <a:rPr lang="it-IT" sz="1200">
                <a:solidFill>
                  <a:schemeClr val="tx1"/>
                </a:solidFill>
                <a:effectLst/>
                <a:latin typeface="+mn-lt"/>
                <a:ea typeface="+mn-lt"/>
                <a:cs typeface="+mn-cs"/>
              </a:rPr>
              <a:t>il coinvolgimento delle persone che lavorano e della loro rappresentanza delegazione;</a:t>
            </a:r>
          </a:p>
          <a:p>
            <a:pPr marL="171450" indent="-171450">
              <a:buFont typeface="Arial" panose="020B0604020202020204" pitchFamily="34" charset="0"/>
              <a:buChar char="•"/>
            </a:pPr>
            <a:r>
              <a:rPr lang="it-IT" sz="1200">
                <a:solidFill>
                  <a:schemeClr val="tx1"/>
                </a:solidFill>
                <a:effectLst/>
                <a:latin typeface="+mn-lt"/>
                <a:ea typeface="+mn-lt"/>
                <a:cs typeface="+mn-cs"/>
              </a:rPr>
              <a:t>la definizione di priorità chiare;</a:t>
            </a:r>
          </a:p>
          <a:p>
            <a:pPr marL="171450" indent="-171450">
              <a:buFont typeface="Arial" panose="020B0604020202020204" pitchFamily="34" charset="0"/>
              <a:buChar char="•"/>
            </a:pPr>
            <a:r>
              <a:rPr lang="it-IT" sz="1200">
                <a:solidFill>
                  <a:schemeClr val="tx1"/>
                </a:solidFill>
                <a:effectLst/>
                <a:latin typeface="+mn-lt"/>
                <a:ea typeface="+mn-lt"/>
                <a:cs typeface="+mn-cs"/>
              </a:rPr>
              <a:t>il seguito da dare con piani d’azione e valutazioni. </a:t>
            </a:r>
          </a:p>
          <a:p>
            <a:pPr marL="0" indent="0">
              <a:buFont typeface="Arial" panose="020B0604020202020204" pitchFamily="34" charset="0"/>
              <a:buNone/>
            </a:pPr>
            <a:r>
              <a:rPr lang="it-IT" sz="1200" b="1">
                <a:solidFill>
                  <a:schemeClr val="tx1"/>
                </a:solidFill>
                <a:effectLst/>
                <a:latin typeface="+mn-lt"/>
                <a:ea typeface="+mn-lt"/>
                <a:cs typeface="+mn-cs"/>
              </a:rPr>
              <a:t>Una leadership forte è fondamentale:</a:t>
            </a:r>
            <a:r>
              <a:rPr lang="it-IT" sz="1200">
                <a:solidFill>
                  <a:schemeClr val="tx1"/>
                </a:solidFill>
                <a:effectLst/>
                <a:latin typeface="+mn-lt"/>
                <a:ea typeface="+mn-lt"/>
                <a:cs typeface="+mn-cs"/>
              </a:rPr>
              <a:t> la dirigenza deve seguire una formazione per individuare i rischi e promuovere una cultura del lavoro che fornisca sostegno.</a:t>
            </a:r>
          </a:p>
          <a:p>
            <a:endParaRPr lang="en-GB" sz="1200" kern="1200" dirty="0">
              <a:solidFill>
                <a:schemeClr val="tx1"/>
              </a:solidFill>
              <a:effectLst/>
              <a:latin typeface="+mn-lt"/>
              <a:ea typeface="+mn-ea"/>
              <a:cs typeface="+mn-cs"/>
            </a:endParaRPr>
          </a:p>
          <a:p>
            <a:r>
              <a:rPr lang="it-IT" sz="1200">
                <a:solidFill>
                  <a:schemeClr val="tx1"/>
                </a:solidFill>
                <a:effectLst/>
                <a:latin typeface="+mn-lt"/>
                <a:ea typeface="+mn-lt"/>
                <a:cs typeface="+mn-cs"/>
              </a:rPr>
              <a:t>Per </a:t>
            </a:r>
            <a:r>
              <a:rPr lang="it-IT" sz="1200" b="1">
                <a:solidFill>
                  <a:schemeClr val="tx1"/>
                </a:solidFill>
                <a:effectLst/>
                <a:latin typeface="+mn-lt"/>
                <a:ea typeface="+mn-lt"/>
                <a:cs typeface="+mn-cs"/>
              </a:rPr>
              <a:t>prevenire le molestie, anche sessuali, e la violenza</a:t>
            </a:r>
            <a:r>
              <a:rPr lang="it-IT" sz="1200">
                <a:solidFill>
                  <a:schemeClr val="tx1"/>
                </a:solidFill>
                <a:effectLst/>
                <a:latin typeface="+mn-lt"/>
                <a:ea typeface="+mn-lt"/>
                <a:cs typeface="+mn-cs"/>
              </a:rPr>
              <a:t> e </a:t>
            </a:r>
            <a:r>
              <a:rPr lang="it-IT" sz="1200" b="1">
                <a:solidFill>
                  <a:schemeClr val="tx1"/>
                </a:solidFill>
                <a:effectLst/>
                <a:latin typeface="+mn-lt"/>
                <a:ea typeface="+mn-lt"/>
                <a:cs typeface="+mn-cs"/>
              </a:rPr>
              <a:t>affrontare le cause profonde di tali rischi</a:t>
            </a:r>
            <a:r>
              <a:rPr lang="it-IT" sz="1200">
                <a:solidFill>
                  <a:schemeClr val="tx1"/>
                </a:solidFill>
                <a:effectLst/>
                <a:latin typeface="+mn-lt"/>
                <a:ea typeface="+mn-lt"/>
                <a:cs typeface="+mn-cs"/>
              </a:rPr>
              <a:t>, le organizzazioni devono: </a:t>
            </a:r>
          </a:p>
          <a:p>
            <a:pPr marL="171450" indent="-171450">
              <a:buFont typeface="Arial" panose="020B0604020202020204" pitchFamily="34" charset="0"/>
              <a:buChar char="•"/>
            </a:pPr>
            <a:r>
              <a:rPr lang="it-IT" sz="1200">
                <a:solidFill>
                  <a:schemeClr val="tx1"/>
                </a:solidFill>
                <a:effectLst/>
                <a:latin typeface="+mn-lt"/>
                <a:ea typeface="+mn-lt"/>
                <a:cs typeface="+mn-cs"/>
              </a:rPr>
              <a:t>esaminare il contesto psicosociale dell’ambiente di lavoro, in particolare la cultura organizzativa e lo stile di leadership; </a:t>
            </a:r>
          </a:p>
          <a:p>
            <a:pPr marL="171450" indent="-171450">
              <a:buFont typeface="Arial" panose="020B0604020202020204" pitchFamily="34" charset="0"/>
              <a:buChar char="•"/>
            </a:pPr>
            <a:r>
              <a:rPr lang="it-IT" sz="1200">
                <a:solidFill>
                  <a:schemeClr val="tx1"/>
                </a:solidFill>
                <a:effectLst/>
                <a:latin typeface="+mn-lt"/>
                <a:ea typeface="+mn-lt"/>
                <a:cs typeface="+mn-cs"/>
              </a:rPr>
              <a:t>promuovere una politica di tolleranza zero nei confronti di condotte non appropriate, favorita da iniziative chiare di comunicazione e sensibilizzazione, da procedure di segnalazione ben definite e procedimenti disciplinari.</a:t>
            </a:r>
          </a:p>
          <a:p>
            <a:endParaRPr lang="en-GB" sz="1200" kern="1200" dirty="0">
              <a:solidFill>
                <a:schemeClr val="tx1"/>
              </a:solidFill>
              <a:effectLst/>
              <a:latin typeface="+mn-lt"/>
              <a:ea typeface="+mn-ea"/>
              <a:cs typeface="+mn-cs"/>
            </a:endParaRPr>
          </a:p>
          <a:p>
            <a:r>
              <a:rPr lang="it-IT" sz="1200">
                <a:solidFill>
                  <a:schemeClr val="tx1"/>
                </a:solidFill>
                <a:effectLst/>
                <a:latin typeface="+mn-lt"/>
                <a:ea typeface="+mn-lt"/>
                <a:cs typeface="+mn-cs"/>
              </a:rPr>
              <a:t>Per occuparsi di </a:t>
            </a:r>
            <a:r>
              <a:rPr lang="it-IT" sz="1200" b="1">
                <a:solidFill>
                  <a:schemeClr val="tx1"/>
                </a:solidFill>
                <a:effectLst/>
                <a:latin typeface="+mn-lt"/>
                <a:ea typeface="+mn-lt"/>
                <a:cs typeface="+mn-cs"/>
              </a:rPr>
              <a:t>rischi fisici e salute mentale</a:t>
            </a:r>
            <a:r>
              <a:rPr lang="it-IT" sz="1200">
                <a:solidFill>
                  <a:schemeClr val="tx1"/>
                </a:solidFill>
                <a:effectLst/>
                <a:latin typeface="+mn-lt"/>
                <a:ea typeface="+mn-lt"/>
                <a:cs typeface="+mn-cs"/>
              </a:rPr>
              <a:t> occorre riflettere sull’ambiente di lavoro nel suo complesso. Esistono numerose interazioni tra rischi fisici e rischi psicosociali. Ad esempio, i rischi psicosociali sul lavoro possono essere legati a infortuni e disturbi muscolo-scheletrici. </a:t>
            </a:r>
          </a:p>
          <a:p>
            <a:endParaRPr lang="en-GB" sz="1200" kern="1200" dirty="0">
              <a:solidFill>
                <a:schemeClr val="tx1"/>
              </a:solidFill>
              <a:effectLst/>
              <a:latin typeface="+mn-lt"/>
              <a:ea typeface="+mn-ea"/>
              <a:cs typeface="+mn-cs"/>
            </a:endParaRPr>
          </a:p>
          <a:p>
            <a:r>
              <a:rPr lang="it-IT" sz="1200">
                <a:solidFill>
                  <a:schemeClr val="tx1"/>
                </a:solidFill>
                <a:effectLst/>
                <a:latin typeface="+mn-lt"/>
                <a:ea typeface="+mn-lt"/>
                <a:cs typeface="+mn-cs"/>
              </a:rPr>
              <a:t>Il </a:t>
            </a:r>
            <a:r>
              <a:rPr lang="it-IT" sz="1200" b="1">
                <a:solidFill>
                  <a:schemeClr val="tx1"/>
                </a:solidFill>
                <a:effectLst/>
                <a:latin typeface="+mn-lt"/>
                <a:ea typeface="+mn-lt"/>
                <a:cs typeface="+mn-cs"/>
              </a:rPr>
              <a:t>settore sanitario e dell’assistenza sociale</a:t>
            </a:r>
            <a:r>
              <a:rPr lang="it-IT" sz="1200">
                <a:solidFill>
                  <a:schemeClr val="tx1"/>
                </a:solidFill>
                <a:effectLst/>
                <a:latin typeface="+mn-lt"/>
                <a:ea typeface="+mn-lt"/>
                <a:cs typeface="+mn-cs"/>
              </a:rPr>
              <a:t> richiede un’attenzione particolare a causa dei carichi di lavoro elevati, del forte coinvolgimento emotivo e della maggiore esposizione alla violenza. </a:t>
            </a:r>
          </a:p>
          <a:p>
            <a:endParaRPr lang="en-GB" sz="1200" kern="1200" dirty="0">
              <a:solidFill>
                <a:schemeClr val="tx1"/>
              </a:solidFill>
              <a:effectLst/>
              <a:latin typeface="+mn-lt"/>
              <a:ea typeface="+mn-ea"/>
              <a:cs typeface="+mn-cs"/>
            </a:endParaRPr>
          </a:p>
          <a:p>
            <a:r>
              <a:rPr lang="it-IT" sz="1200">
                <a:solidFill>
                  <a:schemeClr val="tx1"/>
                </a:solidFill>
                <a:effectLst/>
                <a:latin typeface="+mn-lt"/>
                <a:ea typeface="+mn-lt"/>
                <a:cs typeface="+mn-cs"/>
              </a:rPr>
              <a:t>Infine, sostenere la </a:t>
            </a:r>
            <a:r>
              <a:rPr lang="it-IT" sz="1200" b="1">
                <a:solidFill>
                  <a:schemeClr val="tx1"/>
                </a:solidFill>
                <a:effectLst/>
                <a:latin typeface="+mn-lt"/>
                <a:ea typeface="+mn-lt"/>
                <a:cs typeface="+mn-cs"/>
              </a:rPr>
              <a:t>salute mentale</a:t>
            </a:r>
            <a:r>
              <a:rPr lang="it-IT" sz="1200">
                <a:solidFill>
                  <a:schemeClr val="tx1"/>
                </a:solidFill>
                <a:effectLst/>
                <a:latin typeface="+mn-lt"/>
                <a:ea typeface="+mn-lt"/>
                <a:cs typeface="+mn-cs"/>
              </a:rPr>
              <a:t> significa promuovere un dialogo aperto, combattere la stigmatizzazione e garantire un intervento tempestivo nonché percorsi efficaci di rientro al lavoro. La </a:t>
            </a:r>
            <a:r>
              <a:rPr lang="it-IT" sz="1200" b="1">
                <a:solidFill>
                  <a:schemeClr val="tx1"/>
                </a:solidFill>
                <a:effectLst/>
                <a:latin typeface="+mn-lt"/>
                <a:ea typeface="+mn-lt"/>
                <a:cs typeface="+mn-cs"/>
              </a:rPr>
              <a:t>collaborazione</a:t>
            </a:r>
            <a:r>
              <a:rPr lang="it-IT" sz="1200">
                <a:solidFill>
                  <a:schemeClr val="tx1"/>
                </a:solidFill>
                <a:effectLst/>
                <a:latin typeface="+mn-lt"/>
                <a:ea typeface="+mn-lt"/>
                <a:cs typeface="+mn-cs"/>
              </a:rPr>
              <a:t> tra dirigenza, personale sanitario e forza lavoro è </a:t>
            </a:r>
            <a:r>
              <a:rPr lang="it-IT" sz="1200" b="1">
                <a:solidFill>
                  <a:schemeClr val="tx1"/>
                </a:solidFill>
                <a:effectLst/>
                <a:latin typeface="+mn-lt"/>
                <a:ea typeface="+mn-lt"/>
                <a:cs typeface="+mn-cs"/>
              </a:rPr>
              <a:t>fondamentale per il benessere a lungo termine</a:t>
            </a:r>
            <a:r>
              <a:rPr lang="it-IT" sz="120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i="0">
                <a:solidFill>
                  <a:schemeClr val="tx1"/>
                </a:solidFill>
                <a:effectLst/>
                <a:latin typeface="+mn-lt"/>
                <a:ea typeface="+mn-lt"/>
                <a:cs typeface="+mn-cs"/>
              </a:rPr>
              <a:t>La gestione del rischio psicosociale non è facoltativa</a:t>
            </a:r>
            <a:r>
              <a:rPr lang="it-IT" sz="1200" b="0" i="0">
                <a:solidFill>
                  <a:schemeClr val="tx1"/>
                </a:solidFill>
                <a:effectLst/>
                <a:latin typeface="+mn-lt"/>
                <a:ea typeface="+mn-lt"/>
                <a:cs typeface="+mn-cs"/>
              </a:rPr>
              <a:t>.</a:t>
            </a:r>
            <a:br>
              <a:rPr lang="it-IT" sz="1200" b="0" i="0">
                <a:solidFill>
                  <a:schemeClr val="tx1"/>
                </a:solidFill>
                <a:effectLst/>
                <a:latin typeface="+mn-lt"/>
                <a:ea typeface="+mn-lt"/>
                <a:cs typeface="+mn-cs"/>
              </a:rPr>
            </a:br>
            <a:r>
              <a:rPr lang="it-IT" sz="1200" b="0" i="0">
                <a:solidFill>
                  <a:schemeClr val="tx1"/>
                </a:solidFill>
                <a:effectLst/>
                <a:latin typeface="+mn-lt"/>
                <a:ea typeface="+mn-lt"/>
                <a:cs typeface="+mn-cs"/>
              </a:rPr>
              <a:t>I soggetti datoriali hanno l’</a:t>
            </a:r>
            <a:r>
              <a:rPr lang="it-IT" sz="1200" b="1" i="0">
                <a:solidFill>
                  <a:schemeClr val="tx1"/>
                </a:solidFill>
                <a:effectLst/>
                <a:latin typeface="+mn-lt"/>
                <a:ea typeface="+mn-lt"/>
                <a:cs typeface="+mn-cs"/>
              </a:rPr>
              <a:t>obbligo legale</a:t>
            </a:r>
            <a:r>
              <a:rPr lang="it-IT" sz="1200" b="0" i="0">
                <a:solidFill>
                  <a:schemeClr val="tx1"/>
                </a:solidFill>
                <a:effectLst/>
                <a:latin typeface="+mn-lt"/>
                <a:ea typeface="+mn-lt"/>
                <a:cs typeface="+mn-cs"/>
              </a:rPr>
              <a:t> </a:t>
            </a:r>
            <a:r>
              <a:rPr lang="it-IT" sz="1200" b="1" i="0">
                <a:solidFill>
                  <a:schemeClr val="tx1"/>
                </a:solidFill>
                <a:effectLst/>
                <a:latin typeface="+mn-lt"/>
                <a:ea typeface="+mn-lt"/>
                <a:cs typeface="+mn-cs"/>
              </a:rPr>
              <a:t>di tutelare la salute e la sicurezza del personale</a:t>
            </a:r>
            <a:r>
              <a:rPr lang="it-IT" sz="1200" b="0" i="0">
                <a:solidFill>
                  <a:schemeClr val="tx1"/>
                </a:solidFill>
                <a:effectLst/>
                <a:latin typeface="+mn-lt"/>
                <a:ea typeface="+mn-lt"/>
                <a:cs typeface="+mn-cs"/>
              </a:rPr>
              <a:t> e ciò include esplicitamente la salute mentale come parte integrante della salute e sicurezza sul lavoro.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b="0" i="0">
                <a:solidFill>
                  <a:schemeClr val="tx1"/>
                </a:solidFill>
                <a:effectLst/>
                <a:latin typeface="+mn-lt"/>
                <a:ea typeface="+mn-lt"/>
                <a:cs typeface="+mn-cs"/>
              </a:rPr>
              <a:t>Tuttavia, esiste ancora un evidente </a:t>
            </a:r>
            <a:r>
              <a:rPr lang="it-IT" sz="1200" b="1" i="0">
                <a:solidFill>
                  <a:schemeClr val="tx1"/>
                </a:solidFill>
                <a:effectLst/>
                <a:latin typeface="+mn-lt"/>
                <a:ea typeface="+mn-lt"/>
                <a:cs typeface="+mn-cs"/>
              </a:rPr>
              <a:t>divario</a:t>
            </a:r>
            <a:r>
              <a:rPr lang="it-IT" sz="1200" b="0" i="0">
                <a:solidFill>
                  <a:schemeClr val="tx1"/>
                </a:solidFill>
                <a:effectLst/>
                <a:latin typeface="+mn-lt"/>
                <a:ea typeface="+mn-lt"/>
                <a:cs typeface="+mn-cs"/>
              </a:rPr>
              <a:t> </a:t>
            </a:r>
            <a:r>
              <a:rPr lang="it-IT" sz="1200" b="1" i="0">
                <a:solidFill>
                  <a:schemeClr val="tx1"/>
                </a:solidFill>
                <a:effectLst/>
                <a:latin typeface="+mn-lt"/>
                <a:ea typeface="+mn-lt"/>
                <a:cs typeface="+mn-cs"/>
              </a:rPr>
              <a:t>tra questo obbligo e la realtà sul campo</a:t>
            </a:r>
            <a:r>
              <a:rPr lang="it-IT" sz="1200" b="0" i="0">
                <a:solidFill>
                  <a:schemeClr val="tx1"/>
                </a:solidFill>
                <a:effectLst/>
                <a:latin typeface="+mn-lt"/>
                <a:ea typeface="+mn-lt"/>
                <a:cs typeface="+mn-cs"/>
              </a:rPr>
              <a:t>.</a:t>
            </a:r>
            <a:br>
              <a:rPr lang="it-IT" sz="1200" b="0" i="0">
                <a:solidFill>
                  <a:schemeClr val="tx1"/>
                </a:solidFill>
                <a:effectLst/>
                <a:latin typeface="+mn-lt"/>
                <a:ea typeface="+mn-lt"/>
                <a:cs typeface="+mn-cs"/>
              </a:rPr>
            </a:br>
            <a:r>
              <a:rPr lang="it-IT" sz="1200" b="0" i="0">
                <a:solidFill>
                  <a:schemeClr val="tx1"/>
                </a:solidFill>
                <a:effectLst/>
                <a:latin typeface="+mn-lt"/>
                <a:ea typeface="+mn-lt"/>
                <a:cs typeface="+mn-cs"/>
              </a:rPr>
              <a:t>I dati mostrano che </a:t>
            </a:r>
            <a:r>
              <a:rPr lang="it-IT" sz="1200" b="1" i="0">
                <a:solidFill>
                  <a:schemeClr val="tx1"/>
                </a:solidFill>
                <a:effectLst/>
                <a:latin typeface="+mn-lt"/>
                <a:ea typeface="+mn-lt"/>
                <a:cs typeface="+mn-cs"/>
              </a:rPr>
              <a:t>solo il 39 % circa delle imprese dichiara di disporre di un piano d’azione per la prevenzione dello stress lavoro-correlato</a:t>
            </a:r>
            <a:r>
              <a:rPr lang="it-IT" sz="1200" b="0" i="0">
                <a:solidFill>
                  <a:schemeClr val="tx1"/>
                </a:solidFill>
                <a:effectLst/>
                <a:latin typeface="+mn-lt"/>
                <a:ea typeface="+mn-lt"/>
                <a:cs typeface="+mn-cs"/>
              </a:rPr>
              <a:t>, il che indica che gli approcci strutturati non sono ancora diffusi.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b="0" i="0">
                <a:solidFill>
                  <a:schemeClr val="tx1"/>
                </a:solidFill>
                <a:effectLst/>
                <a:latin typeface="+mn-lt"/>
                <a:ea typeface="+mn-lt"/>
                <a:cs typeface="+mn-cs"/>
              </a:rPr>
              <a:t>Tale risultato mette in luce quanto sia ancora difficile adottare misure di prevenzione</a:t>
            </a:r>
            <a:r>
              <a:rPr lang="it-IT" sz="1200" b="0" i="1">
                <a:solidFill>
                  <a:schemeClr val="tx1"/>
                </a:solidFill>
                <a:effectLst/>
                <a:latin typeface="+mn-lt"/>
                <a:ea typeface="+mn-lt"/>
                <a:cs typeface="+mn-cs"/>
              </a:rPr>
              <a:t>.</a:t>
            </a:r>
            <a:br>
              <a:rPr lang="it-IT" sz="1200" b="0" i="0">
                <a:solidFill>
                  <a:schemeClr val="tx1"/>
                </a:solidFill>
                <a:effectLst/>
                <a:latin typeface="+mn-lt"/>
                <a:ea typeface="+mn-lt"/>
                <a:cs typeface="+mn-cs"/>
              </a:rPr>
            </a:br>
            <a:r>
              <a:rPr lang="it-IT" sz="1200" b="0" i="0">
                <a:solidFill>
                  <a:schemeClr val="tx1"/>
                </a:solidFill>
                <a:effectLst/>
                <a:latin typeface="+mn-lt"/>
                <a:ea typeface="+mn-lt"/>
                <a:cs typeface="+mn-cs"/>
              </a:rPr>
              <a:t>Sebbene </a:t>
            </a:r>
            <a:r>
              <a:rPr lang="it-IT" sz="1200">
                <a:solidFill>
                  <a:schemeClr val="tx1"/>
                </a:solidFill>
                <a:effectLst/>
                <a:latin typeface="+mn-lt"/>
                <a:ea typeface="+mn-lt"/>
                <a:cs typeface="+mn-cs"/>
              </a:rPr>
              <a:t>le</a:t>
            </a:r>
            <a:r>
              <a:rPr lang="it-IT" sz="1200" b="1" i="0">
                <a:solidFill>
                  <a:schemeClr val="tx1"/>
                </a:solidFill>
                <a:effectLst/>
                <a:latin typeface="+mn-lt"/>
                <a:ea typeface="+mn-lt"/>
                <a:cs typeface="+mn-cs"/>
              </a:rPr>
              <a:t> organizzazioni</a:t>
            </a:r>
            <a:r>
              <a:rPr lang="it-IT" sz="1200" b="0" i="0">
                <a:solidFill>
                  <a:schemeClr val="tx1"/>
                </a:solidFill>
                <a:effectLst/>
                <a:latin typeface="+mn-lt"/>
                <a:ea typeface="+mn-lt"/>
                <a:cs typeface="+mn-cs"/>
              </a:rPr>
              <a:t> possano </a:t>
            </a:r>
            <a:r>
              <a:rPr lang="it-IT" sz="1200" b="1" i="0">
                <a:solidFill>
                  <a:schemeClr val="tx1"/>
                </a:solidFill>
                <a:effectLst/>
                <a:latin typeface="+mn-lt"/>
                <a:ea typeface="+mn-lt"/>
                <a:cs typeface="+mn-cs"/>
              </a:rPr>
              <a:t>riconoscere i rischi psicosociali</a:t>
            </a:r>
            <a:r>
              <a:rPr lang="it-IT" sz="1200" b="0" i="0">
                <a:solidFill>
                  <a:schemeClr val="tx1"/>
                </a:solidFill>
                <a:effectLst/>
                <a:latin typeface="+mn-lt"/>
                <a:ea typeface="+mn-lt"/>
                <a:cs typeface="+mn-cs"/>
              </a:rPr>
              <a:t>, </a:t>
            </a:r>
            <a:r>
              <a:rPr lang="it-IT" sz="1200" b="1" i="0">
                <a:solidFill>
                  <a:schemeClr val="tx1"/>
                </a:solidFill>
                <a:effectLst/>
                <a:latin typeface="+mn-lt"/>
                <a:ea typeface="+mn-lt"/>
                <a:cs typeface="+mn-cs"/>
              </a:rPr>
              <a:t>spesso non dispongono di misure sistematiche </a:t>
            </a:r>
            <a:r>
              <a:rPr lang="it-IT" sz="1200">
                <a:solidFill>
                  <a:schemeClr val="tx1"/>
                </a:solidFill>
                <a:effectLst/>
                <a:latin typeface="+mn-lt"/>
                <a:ea typeface="+mn-lt"/>
                <a:cs typeface="+mn-cs"/>
              </a:rPr>
              <a:t>e</a:t>
            </a:r>
            <a:r>
              <a:rPr lang="it-IT" sz="1200" b="1" i="0">
                <a:solidFill>
                  <a:schemeClr val="tx1"/>
                </a:solidFill>
                <a:effectLst/>
                <a:latin typeface="+mn-lt"/>
                <a:ea typeface="+mn-lt"/>
                <a:cs typeface="+mn-cs"/>
              </a:rPr>
              <a:t> </a:t>
            </a:r>
            <a:r>
              <a:rPr lang="it-IT" sz="1200" b="0" i="0">
                <a:solidFill>
                  <a:schemeClr val="tx1"/>
                </a:solidFill>
                <a:effectLst/>
                <a:latin typeface="+mn-lt"/>
                <a:ea typeface="+mn-lt"/>
                <a:cs typeface="+mn-cs"/>
              </a:rPr>
              <a:t>formalizzate per affrontarli </a:t>
            </a:r>
            <a:r>
              <a:rPr lang="it-IT" sz="1200" b="1" i="0">
                <a:solidFill>
                  <a:schemeClr val="tx1"/>
                </a:solidFill>
                <a:effectLst/>
                <a:latin typeface="+mn-lt"/>
                <a:ea typeface="+mn-lt"/>
                <a:cs typeface="+mn-cs"/>
              </a:rPr>
              <a:t>in modo efficace</a:t>
            </a:r>
            <a:r>
              <a:rPr lang="it-IT" sz="1200" b="0" i="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b="0" i="0">
                <a:solidFill>
                  <a:schemeClr val="tx1"/>
                </a:solidFill>
                <a:effectLst/>
                <a:latin typeface="+mn-lt"/>
                <a:ea typeface="+mn-lt"/>
                <a:cs typeface="+mn-cs"/>
              </a:rPr>
              <a:t>Inoltre, la </a:t>
            </a:r>
            <a:r>
              <a:rPr lang="it-IT" sz="1200" b="1" i="0">
                <a:solidFill>
                  <a:schemeClr val="tx1"/>
                </a:solidFill>
                <a:effectLst/>
                <a:latin typeface="+mn-lt"/>
                <a:ea typeface="+mn-lt"/>
                <a:cs typeface="+mn-cs"/>
              </a:rPr>
              <a:t>situazione</a:t>
            </a:r>
            <a:r>
              <a:rPr lang="it-IT" sz="1200" b="0" i="0">
                <a:solidFill>
                  <a:schemeClr val="tx1"/>
                </a:solidFill>
                <a:effectLst/>
                <a:latin typeface="+mn-lt"/>
                <a:ea typeface="+mn-lt"/>
                <a:cs typeface="+mn-cs"/>
              </a:rPr>
              <a:t> </a:t>
            </a:r>
            <a:r>
              <a:rPr lang="it-IT" sz="1200" b="1" i="0">
                <a:solidFill>
                  <a:schemeClr val="tx1"/>
                </a:solidFill>
                <a:effectLst/>
                <a:latin typeface="+mn-lt"/>
                <a:ea typeface="+mn-lt"/>
                <a:cs typeface="+mn-cs"/>
              </a:rPr>
              <a:t>non è omogenea in tutta Europa</a:t>
            </a:r>
            <a:r>
              <a:rPr lang="it-IT" sz="1200" b="0" i="0">
                <a:solidFill>
                  <a:schemeClr val="tx1"/>
                </a:solidFill>
                <a:effectLst/>
                <a:latin typeface="+mn-lt"/>
                <a:ea typeface="+mn-lt"/>
                <a:cs typeface="+mn-cs"/>
              </a:rPr>
              <a:t>.</a:t>
            </a:r>
            <a:br>
              <a:rPr lang="it-IT" sz="1200" b="0" i="0">
                <a:solidFill>
                  <a:schemeClr val="tx1"/>
                </a:solidFill>
                <a:effectLst/>
                <a:latin typeface="+mn-lt"/>
                <a:ea typeface="+mn-lt"/>
                <a:cs typeface="+mn-cs"/>
              </a:rPr>
            </a:br>
            <a:r>
              <a:rPr lang="it-IT" sz="1200" b="0" i="0">
                <a:solidFill>
                  <a:schemeClr val="tx1"/>
                </a:solidFill>
                <a:effectLst/>
                <a:latin typeface="+mn-lt"/>
                <a:ea typeface="+mn-lt"/>
                <a:cs typeface="+mn-cs"/>
              </a:rPr>
              <a:t>I dati dimostrano che </a:t>
            </a:r>
            <a:r>
              <a:rPr lang="it-IT" sz="1200" b="1" i="0">
                <a:solidFill>
                  <a:schemeClr val="tx1"/>
                </a:solidFill>
                <a:effectLst/>
                <a:latin typeface="+mn-lt"/>
                <a:ea typeface="+mn-lt"/>
                <a:cs typeface="+mn-cs"/>
              </a:rPr>
              <a:t>la consapevolezza del problema, la capacità </a:t>
            </a:r>
            <a:r>
              <a:rPr lang="it-IT" sz="1200" b="0" i="0">
                <a:solidFill>
                  <a:schemeClr val="tx1"/>
                </a:solidFill>
                <a:effectLst/>
                <a:latin typeface="+mn-lt"/>
                <a:ea typeface="+mn-lt"/>
                <a:cs typeface="+mn-cs"/>
              </a:rPr>
              <a:t>e </a:t>
            </a:r>
            <a:r>
              <a:rPr lang="it-IT" sz="1200" b="1" i="0">
                <a:solidFill>
                  <a:schemeClr val="tx1"/>
                </a:solidFill>
                <a:effectLst/>
                <a:latin typeface="+mn-lt"/>
                <a:ea typeface="+mn-lt"/>
                <a:cs typeface="+mn-cs"/>
              </a:rPr>
              <a:t>l’attuazione di misure preventive variano in modo significativo </a:t>
            </a:r>
            <a:r>
              <a:rPr lang="it-IT" sz="1200" b="0" i="0">
                <a:solidFill>
                  <a:schemeClr val="tx1"/>
                </a:solidFill>
                <a:effectLst/>
                <a:latin typeface="+mn-lt"/>
                <a:ea typeface="+mn-lt"/>
                <a:cs typeface="+mn-cs"/>
              </a:rPr>
              <a:t>a seconda dei settori, delle dimensioni delle imprese e degli Stati membri dell’UE.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a:solidFill>
                  <a:srgbClr val="000000"/>
                </a:solidFill>
                <a:effectLst/>
                <a:latin typeface="+mn-lt"/>
                <a:ea typeface="+mn-lt"/>
                <a:cs typeface="ArialMT"/>
              </a:rPr>
              <a:t>È </a:t>
            </a:r>
            <a:r>
              <a:rPr lang="it-IT" sz="1200" b="1">
                <a:solidFill>
                  <a:srgbClr val="000000"/>
                </a:solidFill>
                <a:effectLst/>
                <a:latin typeface="+mn-lt"/>
                <a:ea typeface="+mn-lt"/>
                <a:cs typeface="ArialMT"/>
              </a:rPr>
              <a:t>necessario sensibilizzare </a:t>
            </a:r>
            <a:r>
              <a:rPr lang="it-IT" sz="1200">
                <a:solidFill>
                  <a:srgbClr val="000000"/>
                </a:solidFill>
                <a:effectLst/>
                <a:latin typeface="+mn-lt"/>
                <a:ea typeface="+mn-lt"/>
                <a:cs typeface="ArialMT"/>
              </a:rPr>
              <a:t>tutti i settori e gli ambienti di lavoro </a:t>
            </a:r>
            <a:r>
              <a:rPr lang="it-IT" sz="1200" b="1">
                <a:solidFill>
                  <a:srgbClr val="000000"/>
                </a:solidFill>
                <a:effectLst/>
                <a:latin typeface="+mn-lt"/>
                <a:ea typeface="+mn-lt"/>
                <a:cs typeface="ArialMT"/>
              </a:rPr>
              <a:t>su cosa siano i rischi psicosociali </a:t>
            </a:r>
            <a:r>
              <a:rPr lang="it-IT" sz="1200">
                <a:solidFill>
                  <a:srgbClr val="000000"/>
                </a:solidFill>
                <a:effectLst/>
                <a:latin typeface="+mn-lt"/>
                <a:ea typeface="+mn-lt"/>
                <a:cs typeface="ArialMT"/>
              </a:rPr>
              <a:t>e far comprendere meglio che </a:t>
            </a:r>
            <a:r>
              <a:rPr lang="it-IT" sz="1200" b="1">
                <a:solidFill>
                  <a:srgbClr val="000000"/>
                </a:solidFill>
                <a:effectLst/>
                <a:latin typeface="+mn-lt"/>
                <a:ea typeface="+mn-lt"/>
                <a:cs typeface="ArialMT"/>
              </a:rPr>
              <a:t>affrontare tali rischi è parte integrante della gestione della salute e sicurezza sul lavoro</a:t>
            </a:r>
            <a:r>
              <a:rPr lang="it-IT" sz="1200">
                <a:solidFill>
                  <a:srgbClr val="000000"/>
                </a:solidFill>
                <a:effectLst/>
                <a:latin typeface="+mn-lt"/>
                <a:ea typeface="+mn-lt"/>
                <a:cs typeface="ArialMT"/>
              </a:rPr>
              <a:t>. </a:t>
            </a:r>
          </a:p>
          <a:p>
            <a:pPr marL="0" indent="0">
              <a:buNone/>
            </a:pPr>
            <a:endParaRPr lang="en-US" sz="1200" b="0" dirty="0"/>
          </a:p>
          <a:p>
            <a:pPr marL="0" indent="0">
              <a:buNone/>
            </a:pPr>
            <a:r>
              <a:rPr lang="it-IT" sz="1200" b="0"/>
              <a:t>Alcuni aspetti meritano particolare attenzione e saranno affrontati nella campagna: </a:t>
            </a:r>
          </a:p>
          <a:p>
            <a:pPr marL="171450" indent="-171450">
              <a:buFont typeface="Arial" panose="020B0604020202020204" pitchFamily="34" charset="0"/>
              <a:buChar char="•"/>
            </a:pPr>
            <a:r>
              <a:rPr lang="it-IT" sz="1200" b="1"/>
              <a:t>rischi psicosociali che colpiscono in modo sproporzionato categorie specifiche</a:t>
            </a:r>
            <a:r>
              <a:rPr lang="it-IT" sz="1200" b="0"/>
              <a:t>;</a:t>
            </a:r>
          </a:p>
          <a:p>
            <a:pPr marL="171450" indent="-171450">
              <a:buFont typeface="Arial" panose="020B0604020202020204" pitchFamily="34" charset="0"/>
              <a:buChar char="•"/>
            </a:pPr>
            <a:r>
              <a:rPr lang="it-IT" sz="1200" b="1"/>
              <a:t>settori</a:t>
            </a:r>
            <a:r>
              <a:rPr lang="it-IT" sz="1200" b="0"/>
              <a:t> specifici</a:t>
            </a:r>
            <a:r>
              <a:rPr lang="it-IT" sz="1200" b="1"/>
              <a:t> che presentano una maggiore esposizione ai rischi psicosociali</a:t>
            </a:r>
            <a:r>
              <a:rPr lang="it-IT" sz="1200" b="0"/>
              <a:t>, quali l’istruzione, la sanità e l’amministrazione;</a:t>
            </a:r>
          </a:p>
          <a:p>
            <a:pPr marL="171450" indent="-171450">
              <a:buFont typeface="Arial" panose="020B0604020202020204" pitchFamily="34" charset="0"/>
              <a:buChar char="•"/>
            </a:pPr>
            <a:r>
              <a:rPr lang="it-IT" sz="1200" b="1"/>
              <a:t>la digitalizzazione</a:t>
            </a:r>
            <a:r>
              <a:rPr lang="it-IT" sz="1200" b="0"/>
              <a:t> e il mondo </a:t>
            </a:r>
            <a:r>
              <a:rPr lang="it-IT" sz="1200" b="1"/>
              <a:t>del lavoro</a:t>
            </a:r>
            <a:r>
              <a:rPr lang="it-IT" sz="1200" b="0"/>
              <a:t> in evoluzione, che offrono nuove opportunità ma comportano anche nuovi rischi e sfide da affrontare.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it-IT" sz="1200" b="0" i="0" dirty="0">
                <a:solidFill>
                  <a:schemeClr val="tx1"/>
                </a:solidFill>
                <a:effectLst/>
                <a:latin typeface="+mn-lt"/>
                <a:ea typeface="+mn-lt"/>
                <a:cs typeface="+mn-cs"/>
              </a:rPr>
              <a:t>Nonostante la crescente consapevolezza, molti ambienti di lavoro continuano ad avere difficoltà a gestire efficacemente questo tipo di rischi.</a:t>
            </a:r>
            <a:br>
              <a:rPr lang="it-IT" sz="1200" b="0" i="0" dirty="0">
                <a:solidFill>
                  <a:schemeClr val="tx1"/>
                </a:solidFill>
                <a:effectLst/>
                <a:latin typeface="+mn-lt"/>
                <a:ea typeface="+mn-lt"/>
                <a:cs typeface="+mn-cs"/>
              </a:rPr>
            </a:br>
            <a:r>
              <a:rPr lang="it-IT" sz="1200" b="0" i="0" dirty="0">
                <a:solidFill>
                  <a:schemeClr val="tx1"/>
                </a:solidFill>
                <a:effectLst/>
                <a:latin typeface="+mn-lt"/>
                <a:ea typeface="+mn-lt"/>
                <a:cs typeface="+mn-cs"/>
              </a:rPr>
              <a:t>I dati dimostrano che la </a:t>
            </a:r>
            <a:r>
              <a:rPr lang="it-IT" sz="1200" b="1" i="0" dirty="0">
                <a:solidFill>
                  <a:schemeClr val="tx1"/>
                </a:solidFill>
                <a:effectLst/>
                <a:latin typeface="+mn-lt"/>
                <a:ea typeface="+mn-lt"/>
                <a:cs typeface="+mn-cs"/>
              </a:rPr>
              <a:t>riluttanza a parlarne apertamente rimane l’ostacolo più comune</a:t>
            </a:r>
            <a:r>
              <a:rPr lang="it-IT" sz="1200" b="0" i="0" dirty="0">
                <a:solidFill>
                  <a:schemeClr val="tx1"/>
                </a:solidFill>
                <a:effectLst/>
                <a:latin typeface="+mn-lt"/>
                <a:ea typeface="+mn-lt"/>
                <a:cs typeface="+mn-cs"/>
              </a:rPr>
              <a:t>, spesso legato alla stigmatizzazione e al timore di conseguenze negative.</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it-IT" sz="1200" b="0" i="0" dirty="0">
                <a:solidFill>
                  <a:schemeClr val="tx1"/>
                </a:solidFill>
                <a:effectLst/>
                <a:latin typeface="+mn-lt"/>
                <a:ea typeface="+mn-lt"/>
                <a:cs typeface="+mn-cs"/>
              </a:rPr>
              <a:t>Un secondo ostacolo di rilievo è la </a:t>
            </a:r>
            <a:r>
              <a:rPr lang="it-IT" sz="1200" b="1" i="0" dirty="0">
                <a:solidFill>
                  <a:schemeClr val="tx1"/>
                </a:solidFill>
                <a:effectLst/>
                <a:latin typeface="+mn-lt"/>
                <a:ea typeface="+mn-lt"/>
                <a:cs typeface="+mn-cs"/>
              </a:rPr>
              <a:t>mancanza di competenze e conoscenze</a:t>
            </a:r>
            <a:r>
              <a:rPr lang="it-IT" sz="1200" b="0" i="0" dirty="0">
                <a:solidFill>
                  <a:schemeClr val="tx1"/>
                </a:solidFill>
                <a:effectLst/>
                <a:latin typeface="+mn-lt"/>
                <a:ea typeface="+mn-lt"/>
                <a:cs typeface="+mn-cs"/>
              </a:rPr>
              <a:t>.</a:t>
            </a:r>
            <a:br>
              <a:rPr lang="it-IT" sz="1200" b="0" i="0" dirty="0">
                <a:solidFill>
                  <a:schemeClr val="tx1"/>
                </a:solidFill>
                <a:effectLst/>
                <a:latin typeface="+mn-lt"/>
                <a:ea typeface="+mn-lt"/>
                <a:cs typeface="+mn-cs"/>
              </a:rPr>
            </a:br>
            <a:r>
              <a:rPr lang="it-IT" sz="1200" b="1" i="0" dirty="0">
                <a:solidFill>
                  <a:schemeClr val="tx1"/>
                </a:solidFill>
                <a:effectLst/>
                <a:latin typeface="+mn-lt"/>
                <a:ea typeface="+mn-lt"/>
                <a:cs typeface="+mn-cs"/>
              </a:rPr>
              <a:t>Molte organizzazioni</a:t>
            </a:r>
            <a:r>
              <a:rPr lang="it-IT" sz="1200" b="0" i="0" dirty="0">
                <a:solidFill>
                  <a:schemeClr val="tx1"/>
                </a:solidFill>
                <a:effectLst/>
                <a:latin typeface="+mn-lt"/>
                <a:ea typeface="+mn-lt"/>
                <a:cs typeface="+mn-cs"/>
              </a:rPr>
              <a:t>, in particolare le PMI, </a:t>
            </a:r>
            <a:r>
              <a:rPr lang="it-IT" sz="1200" b="1" i="0" dirty="0">
                <a:solidFill>
                  <a:schemeClr val="tx1"/>
                </a:solidFill>
                <a:effectLst/>
                <a:latin typeface="+mn-lt"/>
                <a:ea typeface="+mn-lt"/>
                <a:cs typeface="+mn-cs"/>
              </a:rPr>
              <a:t>non si sentono dotate degli strumenti, degli orientamenti o del sostegno specialistico adeguati</a:t>
            </a:r>
            <a:r>
              <a:rPr lang="it-IT" sz="1200" b="0" i="0" dirty="0">
                <a:solidFill>
                  <a:schemeClr val="tx1"/>
                </a:solidFill>
                <a:effectLst/>
                <a:latin typeface="+mn-lt"/>
                <a:ea typeface="+mn-lt"/>
                <a:cs typeface="+mn-cs"/>
              </a:rPr>
              <a:t> per gestire efficacemente i rischi psicosociali.</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it-IT" sz="1200" b="0" i="0" dirty="0">
                <a:solidFill>
                  <a:schemeClr val="tx1"/>
                </a:solidFill>
                <a:effectLst/>
                <a:latin typeface="+mn-lt"/>
                <a:ea typeface="+mn-lt"/>
                <a:cs typeface="+mn-cs"/>
              </a:rPr>
              <a:t>A ciò è strettamente legata </a:t>
            </a:r>
            <a:r>
              <a:rPr lang="it-IT" sz="1200" b="1" i="0" dirty="0">
                <a:solidFill>
                  <a:schemeClr val="tx1"/>
                </a:solidFill>
                <a:effectLst/>
                <a:latin typeface="+mn-lt"/>
                <a:ea typeface="+mn-lt"/>
                <a:cs typeface="+mn-cs"/>
              </a:rPr>
              <a:t>l’assenza di approcci formalizzati alla valutazione e alla gestione del rischio psicosociale</a:t>
            </a:r>
            <a:r>
              <a:rPr lang="it-IT" sz="1200" b="0" i="0" dirty="0">
                <a:solidFill>
                  <a:schemeClr val="tx1"/>
                </a:solidFill>
                <a:effectLst/>
                <a:latin typeface="+mn-lt"/>
                <a:ea typeface="+mn-lt"/>
                <a:cs typeface="+mn-cs"/>
              </a:rPr>
              <a:t>.</a:t>
            </a:r>
            <a:br>
              <a:rPr lang="it-IT" sz="1200" b="0" i="0" dirty="0">
                <a:solidFill>
                  <a:schemeClr val="tx1"/>
                </a:solidFill>
                <a:effectLst/>
                <a:latin typeface="+mn-lt"/>
                <a:ea typeface="+mn-lt"/>
                <a:cs typeface="+mn-cs"/>
              </a:rPr>
            </a:br>
            <a:r>
              <a:rPr lang="it-IT" sz="1200" b="0" i="0" dirty="0">
                <a:solidFill>
                  <a:schemeClr val="tx1"/>
                </a:solidFill>
                <a:effectLst/>
                <a:latin typeface="+mn-lt"/>
                <a:ea typeface="+mn-lt"/>
                <a:cs typeface="+mn-cs"/>
              </a:rPr>
              <a:t>Sebbene siano state intraprese alcune iniziative, </a:t>
            </a:r>
            <a:r>
              <a:rPr lang="it-IT" sz="1200" b="1" i="0" dirty="0">
                <a:solidFill>
                  <a:schemeClr val="tx1"/>
                </a:solidFill>
                <a:effectLst/>
                <a:latin typeface="+mn-lt"/>
                <a:ea typeface="+mn-lt"/>
                <a:cs typeface="+mn-cs"/>
              </a:rPr>
              <a:t>solo una minoranza delle PMI dispone di piani strutturati</a:t>
            </a:r>
            <a:r>
              <a:rPr lang="it-IT" sz="1200" b="0" i="0" dirty="0">
                <a:solidFill>
                  <a:schemeClr val="tx1"/>
                </a:solidFill>
                <a:effectLst/>
                <a:latin typeface="+mn-lt"/>
                <a:ea typeface="+mn-lt"/>
                <a:cs typeface="+mn-cs"/>
              </a:rPr>
              <a:t>, e gli sforzi sono spesso frammentari o incentrati sui singoli individui piuttosto che sulle cause organizzative (vedi diapositiva successiva).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it-IT" sz="1200" b="0" i="0" dirty="0">
                <a:solidFill>
                  <a:schemeClr val="tx1"/>
                </a:solidFill>
                <a:effectLst/>
                <a:latin typeface="+mn-lt"/>
                <a:ea typeface="+mn-lt"/>
                <a:cs typeface="+mn-cs"/>
              </a:rPr>
              <a:t>Tuttavia, si registrano segnali incoraggianti di miglioramento.</a:t>
            </a:r>
            <a:br>
              <a:rPr lang="it-IT" sz="1200" b="0" i="0" dirty="0">
                <a:solidFill>
                  <a:schemeClr val="tx1"/>
                </a:solidFill>
                <a:effectLst/>
                <a:latin typeface="+mn-lt"/>
                <a:ea typeface="+mn-lt"/>
                <a:cs typeface="+mn-cs"/>
              </a:rPr>
            </a:br>
            <a:r>
              <a:rPr lang="it-IT" sz="1200" b="0" i="0" dirty="0">
                <a:solidFill>
                  <a:schemeClr val="tx1"/>
                </a:solidFill>
                <a:effectLst/>
                <a:latin typeface="+mn-lt"/>
                <a:ea typeface="+mn-lt"/>
                <a:cs typeface="+mn-cs"/>
              </a:rPr>
              <a:t>In tutta Europa le</a:t>
            </a:r>
            <a:r>
              <a:rPr lang="it-IT" sz="1200" i="0" dirty="0">
                <a:solidFill>
                  <a:schemeClr val="tx1"/>
                </a:solidFill>
                <a:effectLst/>
                <a:latin typeface="+mn-lt"/>
                <a:ea typeface="+mn-lt"/>
                <a:cs typeface="+mn-cs"/>
              </a:rPr>
              <a:t> </a:t>
            </a:r>
            <a:r>
              <a:rPr lang="it-IT" sz="1200" b="1" i="0" dirty="0">
                <a:solidFill>
                  <a:schemeClr val="tx1"/>
                </a:solidFill>
                <a:effectLst/>
                <a:latin typeface="+mn-lt"/>
                <a:ea typeface="+mn-lt"/>
                <a:cs typeface="+mn-cs"/>
              </a:rPr>
              <a:t>autorità e i settori stanno elaborando orientamenti pratici, strumenti e quadri legislativi</a:t>
            </a:r>
            <a:r>
              <a:rPr lang="it-IT" sz="1200" b="0" i="0" dirty="0">
                <a:solidFill>
                  <a:schemeClr val="tx1"/>
                </a:solidFill>
                <a:effectLst/>
                <a:latin typeface="+mn-lt"/>
                <a:ea typeface="+mn-lt"/>
                <a:cs typeface="+mn-cs"/>
              </a:rPr>
              <a:t> per sostenere le imprese nell’adozione di misure.</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it-IT" sz="1200" b="0" i="0" dirty="0">
                <a:solidFill>
                  <a:schemeClr val="tx1"/>
                </a:solidFill>
                <a:effectLst/>
                <a:latin typeface="+mn-lt"/>
                <a:ea typeface="+mn-lt"/>
                <a:cs typeface="+mn-cs"/>
              </a:rPr>
              <a:t>Ciò significa che le aziende non partono da zero. Uno degli obiettivi della campagna </a:t>
            </a:r>
            <a:r>
              <a:rPr lang="it-IT" sz="1200" b="1" i="0" dirty="0">
                <a:solidFill>
                  <a:schemeClr val="tx1"/>
                </a:solidFill>
                <a:effectLst/>
                <a:latin typeface="+mn-lt"/>
                <a:ea typeface="+mn-lt"/>
                <a:cs typeface="+mn-cs"/>
              </a:rPr>
              <a:t>è quello di diffondere la conoscenza delle competenze e delle buone pratiche esistenti e di sostenere lo sviluppo di approcci che incoraggino una gestione sistematica del rischio psicosociale</a:t>
            </a:r>
            <a:r>
              <a:rPr lang="it-IT" sz="1200" b="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i="0">
                <a:solidFill>
                  <a:schemeClr val="tx1"/>
                </a:solidFill>
                <a:effectLst/>
                <a:latin typeface="+mn-lt"/>
                <a:ea typeface="+mn-lt"/>
                <a:cs typeface="+mn-cs"/>
              </a:rPr>
              <a:t>Di seguito sono riportati </a:t>
            </a:r>
            <a:r>
              <a:rPr lang="it-IT" sz="1200" b="1" i="0">
                <a:solidFill>
                  <a:schemeClr val="tx1"/>
                </a:solidFill>
                <a:effectLst/>
                <a:latin typeface="+mn-lt"/>
                <a:ea typeface="+mn-lt"/>
                <a:cs typeface="+mn-cs"/>
              </a:rPr>
              <a:t>maggiori dettagli sulle misure preventive</a:t>
            </a:r>
            <a:r>
              <a:rPr lang="it-IT" sz="1200" b="0" i="0">
                <a:solidFill>
                  <a:schemeClr val="tx1"/>
                </a:solidFill>
                <a:effectLst/>
                <a:latin typeface="+mn-lt"/>
                <a:ea typeface="+mn-lt"/>
                <a:cs typeface="+mn-cs"/>
              </a:rPr>
              <a:t>; è importante: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200" b="1" i="0">
                <a:solidFill>
                  <a:schemeClr val="tx1"/>
                </a:solidFill>
                <a:effectLst/>
                <a:latin typeface="+mn-lt"/>
                <a:ea typeface="+mn-lt"/>
                <a:cs typeface="+mn-cs"/>
              </a:rPr>
              <a:t>integrare i rischi psicosociali nella valutazione e nella gestione del rischio</a:t>
            </a:r>
            <a:r>
              <a:rPr lang="it-IT" sz="1200" b="0" i="0">
                <a:solidFill>
                  <a:schemeClr val="tx1"/>
                </a:solidFill>
                <a:effectLst/>
                <a:latin typeface="+mn-lt"/>
                <a:ea typeface="+mn-lt"/>
                <a:cs typeface="+mn-cs"/>
              </a:rPr>
              <a:t>, con una partecipazione significativa della forza lavoro nell’intero processo;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200" b="1" i="0">
                <a:solidFill>
                  <a:schemeClr val="tx1"/>
                </a:solidFill>
                <a:effectLst/>
                <a:latin typeface="+mn-lt"/>
                <a:ea typeface="+mn-lt"/>
                <a:cs typeface="+mn-cs"/>
              </a:rPr>
              <a:t>promuovere una leadership solidale e una cultura aziendale aperta</a:t>
            </a:r>
            <a:r>
              <a:rPr lang="it-IT" sz="1200" b="0" i="0">
                <a:solidFill>
                  <a:schemeClr val="tx1"/>
                </a:solidFill>
                <a:effectLst/>
                <a:latin typeface="+mn-lt"/>
                <a:ea typeface="+mn-lt"/>
                <a:cs typeface="+mn-cs"/>
              </a:rPr>
              <a:t>, in cui la dirigenza dia l’esempio e incoraggi il dialogo;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200" b="1" i="0">
                <a:solidFill>
                  <a:schemeClr val="tx1"/>
                </a:solidFill>
                <a:effectLst/>
                <a:latin typeface="+mn-lt"/>
                <a:ea typeface="+mn-lt"/>
                <a:cs typeface="+mn-cs"/>
              </a:rPr>
              <a:t>organizzare il lavoro </a:t>
            </a:r>
            <a:r>
              <a:rPr lang="it-IT" sz="1200" b="0" i="0">
                <a:solidFill>
                  <a:schemeClr val="tx1"/>
                </a:solidFill>
                <a:effectLst/>
                <a:latin typeface="+mn-lt"/>
                <a:ea typeface="+mn-lt"/>
                <a:cs typeface="+mn-cs"/>
              </a:rPr>
              <a:t>con carichi di lavoro gestibili, ruoli chiari, le risorse adeguate e livelli appropriati di autonomia;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200" b="1" i="0">
                <a:solidFill>
                  <a:schemeClr val="tx1"/>
                </a:solidFill>
                <a:effectLst/>
                <a:latin typeface="+mn-lt"/>
                <a:ea typeface="+mn-lt"/>
                <a:cs typeface="+mn-cs"/>
              </a:rPr>
              <a:t>prevenire la violenza, le molestie e i comportamenti sociali scorretti</a:t>
            </a:r>
            <a:r>
              <a:rPr lang="it-IT" sz="1200" b="0" i="0">
                <a:solidFill>
                  <a:schemeClr val="tx1"/>
                </a:solidFill>
                <a:effectLst/>
                <a:latin typeface="+mn-lt"/>
                <a:ea typeface="+mn-lt"/>
                <a:cs typeface="+mn-cs"/>
              </a:rPr>
              <a:t>, attraverso politiche chiare, procedure di segnalazione e interventi tempestivi;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200" b="1" i="0">
                <a:solidFill>
                  <a:schemeClr val="tx1"/>
                </a:solidFill>
                <a:effectLst/>
                <a:latin typeface="+mn-lt"/>
                <a:ea typeface="+mn-lt"/>
                <a:cs typeface="+mn-cs"/>
              </a:rPr>
              <a:t>rafforzare la consapevolezza, le competenze e il sostegno</a:t>
            </a:r>
            <a:r>
              <a:rPr lang="it-IT" sz="1200" b="0" i="0">
                <a:solidFill>
                  <a:schemeClr val="tx1"/>
                </a:solidFill>
                <a:effectLst/>
                <a:latin typeface="+mn-lt"/>
                <a:ea typeface="+mn-lt"/>
                <a:cs typeface="+mn-cs"/>
              </a:rPr>
              <a:t>, riducendo la stigmatizzazione, fornendo formazione e promuovendo il sostegno sociale sul luogo di lavoro.</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a:solidFill>
                  <a:schemeClr val="tx1"/>
                </a:solidFill>
                <a:effectLst/>
                <a:latin typeface="+mn-lt"/>
                <a:ea typeface="+mn-lt"/>
                <a:cs typeface="+mn-cs"/>
              </a:rPr>
              <a:t>Altri fattori sono fondamentali per una prevenzione e una gestione efficaci dei rischi psicosociali.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200" b="1">
                <a:solidFill>
                  <a:schemeClr val="tx1"/>
                </a:solidFill>
                <a:effectLst/>
                <a:latin typeface="+mn-lt"/>
                <a:ea typeface="+mn-lt"/>
                <a:cs typeface="+mn-cs"/>
              </a:rPr>
              <a:t>Impegno della dirigenza come presupposto fondamentale</a:t>
            </a:r>
            <a:r>
              <a:rPr lang="it-IT" sz="1200">
                <a:solidFill>
                  <a:schemeClr val="tx1"/>
                </a:solidFill>
                <a:effectLst/>
                <a:latin typeface="+mn-lt"/>
                <a:ea typeface="+mn-lt"/>
                <a:cs typeface="+mn-cs"/>
              </a:rPr>
              <a:t> – Quando la dirigenza è attivamente coinvolta, sostiene il personale in ogni fase e dà il buon esempio, dimostra un impegno concreto per creare un buon ambiente di lavoro. Non esiste un approccio efficace alla prevenzione dei rischi psicosociali senza un chiaro impegno e coinvolgimento da parte della dirigenza. </a:t>
            </a:r>
          </a:p>
          <a:p>
            <a:pPr marL="171450" lvl="0" indent="-171450">
              <a:buFont typeface="Arial" panose="020B0604020202020204" pitchFamily="34" charset="0"/>
              <a:buChar char="•"/>
            </a:pPr>
            <a:r>
              <a:rPr lang="it-IT" sz="1200" b="1">
                <a:solidFill>
                  <a:schemeClr val="tx1"/>
                </a:solidFill>
                <a:effectLst/>
                <a:latin typeface="+mn-lt"/>
                <a:ea typeface="+mn-lt"/>
                <a:cs typeface="+mn-cs"/>
              </a:rPr>
              <a:t>Coinvolgimento del personale nell’ambito del processo </a:t>
            </a:r>
            <a:r>
              <a:rPr lang="it-IT" sz="1200">
                <a:solidFill>
                  <a:schemeClr val="tx1"/>
                </a:solidFill>
                <a:effectLst/>
                <a:latin typeface="+mn-lt"/>
                <a:ea typeface="+mn-lt"/>
                <a:cs typeface="+mn-cs"/>
              </a:rPr>
              <a:t>– Il coinvolgimento del personale e della relativa rappresentanza delegazione contribuisce a individuare e attribuire priorità alle questioni più importanti da affrontare, oltre a infondere nelle persone che lavorano un senso di responsabilità per quanto riguarda i cambiamenti in atto, rafforzando il loro impegno e la loro partecipazione. Trovare soluzioni adeguate risulterà molto più efficace se le persone che lavorano potranno esprimere il proprio parere e se le loro opinioni saranno rispettate.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it-IT" b="1"/>
              <a:t>La violenza sul luogo di lavoro è una questione che presenta molteplici aspetti. </a:t>
            </a:r>
            <a:r>
              <a:rPr lang="it-IT"/>
              <a:t>Può manifestarsi come episodio isolato, ad esempio un’aggressione fisica, oppure come azioni ripetute volte a intimidire o umiliare una persona che lavora, nel caso di molestie o bullismo. Può essere motivata da determinati scopi, tra cui l’odio razziale, etnico o di genere. Può provenire da fonti diverse e talvolta sovrapposte, quali soggetti che lavorano nello stesso contesto, dirigenza, clientela o persino persone che non hanno alcun legame con l’impresa o con il suo personale.</a:t>
            </a:r>
          </a:p>
          <a:p>
            <a:pPr algn="just"/>
            <a:endParaRPr lang="en-US" dirty="0"/>
          </a:p>
          <a:p>
            <a:pPr algn="just"/>
            <a:r>
              <a:rPr lang="it-IT" b="1"/>
              <a:t>La violenza sul posto di lavoro è una causa significativa di stress e può provocare problemi di salute</a:t>
            </a:r>
            <a:r>
              <a:rPr lang="it-IT"/>
              <a:t>. Un danno immediato, sia esso violenza fisica o psicologica, può essere traumatizzante e causare danni psicologici a lungo termine, con conseguenti gravi problemi di salute, quali depressione, perdita di autostima o disturbi del sonno.</a:t>
            </a:r>
          </a:p>
          <a:p>
            <a:pPr algn="just"/>
            <a:endParaRPr lang="en-US" dirty="0"/>
          </a:p>
          <a:p>
            <a:pPr algn="just"/>
            <a:r>
              <a:rPr lang="it-IT"/>
              <a:t>L’indagine telefonica europea sulle condizioni di lavoro (EWCTS) condotta da Eurofound nel 2021 ha rilevato che, </a:t>
            </a:r>
            <a:r>
              <a:rPr lang="it-IT" b="0"/>
              <a:t>in media, </a:t>
            </a:r>
            <a:r>
              <a:rPr lang="it-IT" b="1"/>
              <a:t>circa il 13 % della forza lavoro nell’UE ha subito una qualche forma di comportamento sociale scorretto sul lavoro</a:t>
            </a:r>
            <a:r>
              <a:rPr lang="it-IT"/>
              <a:t>.</a:t>
            </a:r>
          </a:p>
          <a:p>
            <a:pPr algn="just"/>
            <a:endParaRPr lang="en-US" dirty="0"/>
          </a:p>
          <a:p>
            <a:pPr algn="just"/>
            <a:r>
              <a:rPr lang="it-IT" b="1"/>
              <a:t>Le donne tendono a segnalare più spesso questo tipo di comportamenti sul lavoro</a:t>
            </a:r>
            <a:r>
              <a:rPr lang="it-IT"/>
              <a:t>. Recentemente, l’indagine dell’UE sulla violenza di genere, condotta congiuntamente da Eurostat, FRA ed EIGE, ha rilevato che:</a:t>
            </a:r>
          </a:p>
          <a:p>
            <a:pPr marL="171450" indent="-171450" algn="just">
              <a:buFont typeface="Arial" panose="020B0604020202020204" pitchFamily="34" charset="0"/>
              <a:buChar char="•"/>
            </a:pPr>
            <a:r>
              <a:rPr lang="it-IT" b="1"/>
              <a:t>il 30,8 % delle donne ha subito molestie sessuali sul luogo di lavoro nel corso della propria vita</a:t>
            </a:r>
            <a:r>
              <a:rPr lang="it-IT" b="0"/>
              <a:t>;</a:t>
            </a:r>
            <a:r>
              <a:rPr lang="it-IT"/>
              <a:t> </a:t>
            </a:r>
            <a:r>
              <a:rPr lang="it-IT" b="1"/>
              <a:t>e </a:t>
            </a:r>
          </a:p>
          <a:p>
            <a:pPr marL="171450" indent="-171450" algn="just">
              <a:buFont typeface="Arial" panose="020B0604020202020204" pitchFamily="34" charset="0"/>
              <a:buChar char="•"/>
            </a:pPr>
            <a:r>
              <a:rPr lang="it-IT" b="1"/>
              <a:t>il 4,3 % delle donne ha subito molestie sessuali negli ultimi 12 mesi</a:t>
            </a:r>
            <a:r>
              <a:rPr lang="it-IT" b="0"/>
              <a:t>; </a:t>
            </a:r>
          </a:p>
          <a:p>
            <a:pPr marL="171450" indent="-171450" algn="just">
              <a:buFont typeface="Arial" panose="020B0604020202020204" pitchFamily="34" charset="0"/>
              <a:buChar char="•"/>
            </a:pPr>
            <a:r>
              <a:rPr lang="it-IT"/>
              <a:t>le </a:t>
            </a:r>
            <a:r>
              <a:rPr lang="it-IT" b="1"/>
              <a:t>donne più giovani </a:t>
            </a:r>
            <a:r>
              <a:rPr lang="it-IT"/>
              <a:t>riferiscono una prevalenza più elevata: </a:t>
            </a:r>
            <a:r>
              <a:rPr lang="it-IT" b="1"/>
              <a:t>due su cinque hanno subito molestie sessuali sul lavoro nel corso della loro vita.</a:t>
            </a:r>
          </a:p>
          <a:p>
            <a:pPr algn="just"/>
            <a:endParaRPr lang="en-US" dirty="0"/>
          </a:p>
          <a:p>
            <a:pPr algn="just"/>
            <a:r>
              <a:rPr lang="it-IT" b="1"/>
              <a:t>La crescente digitalizzazione del lavoro</a:t>
            </a:r>
            <a:r>
              <a:rPr lang="it-IT"/>
              <a:t>, l’uso sempre più diffuso delle TIC e la dipendenza da queste ultime, hanno </a:t>
            </a:r>
            <a:r>
              <a:rPr lang="it-IT" b="1"/>
              <a:t>creato nuove forme di comportamenti antisociali</a:t>
            </a:r>
            <a:r>
              <a:rPr lang="it-IT"/>
              <a:t>, tra cui il bullismo e le molestie online.</a:t>
            </a:r>
          </a:p>
          <a:p>
            <a:pPr algn="just"/>
            <a:r>
              <a:rPr lang="it-IT"/>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it-IT" dirty="0"/>
              <a:t>Nel complesso, </a:t>
            </a:r>
            <a:r>
              <a:rPr lang="it-IT" b="1" dirty="0"/>
              <a:t>il 27,2 % delle donne ha subito molestie sessuali sul luogo di lavoro da parte di una persona di sesso maschile</a:t>
            </a:r>
            <a:r>
              <a:rPr lang="it-IT" dirty="0"/>
              <a:t>, mentre </a:t>
            </a:r>
            <a:r>
              <a:rPr lang="it-IT" b="1" dirty="0"/>
              <a:t>il 30,8 % delle donne ha subito molestie sessuali sul lavoro da parte di una «persona in generale</a:t>
            </a:r>
            <a:r>
              <a:rPr lang="it-IT" dirty="0"/>
              <a:t>».</a:t>
            </a:r>
          </a:p>
          <a:p>
            <a:pPr marL="0" indent="0">
              <a:buFont typeface="Arial" panose="020B0604020202020204" pitchFamily="34" charset="0"/>
              <a:buNone/>
            </a:pPr>
            <a:r>
              <a:rPr lang="it-IT" dirty="0"/>
              <a:t> </a:t>
            </a:r>
          </a:p>
          <a:p>
            <a:pPr marL="171450" indent="-171450">
              <a:buFont typeface="Arial" panose="020B0604020202020204" pitchFamily="34" charset="0"/>
              <a:buChar char="•"/>
            </a:pPr>
            <a:r>
              <a:rPr lang="it-IT" dirty="0"/>
              <a:t>Sulla base di questi risultati, è possibile concludere che la maggior parte degli episodi di molestie sessuali contro le donne è perpetrata da uomini.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it-IT" dirty="0"/>
              <a:t>Per quanto riguarda gli </a:t>
            </a:r>
            <a:r>
              <a:rPr lang="it-IT" b="1" dirty="0"/>
              <a:t>autori delle molestie di sesso maschile</a:t>
            </a:r>
            <a:r>
              <a:rPr lang="it-IT" dirty="0"/>
              <a:t>:</a:t>
            </a:r>
          </a:p>
          <a:p>
            <a:pPr marL="0" indent="0">
              <a:buFont typeface="Arial" panose="020B0604020202020204" pitchFamily="34" charset="0"/>
              <a:buNone/>
            </a:pPr>
            <a:r>
              <a:rPr lang="it-IT" dirty="0"/>
              <a:t>      – il </a:t>
            </a:r>
            <a:r>
              <a:rPr lang="it-IT" b="1" dirty="0"/>
              <a:t>15,8 % delle donne </a:t>
            </a:r>
            <a:r>
              <a:rPr lang="it-IT" dirty="0"/>
              <a:t>nell’UE-27 ha subito molestie sessuali da parte di un soggetto che lavora nello stesso contesto; </a:t>
            </a:r>
          </a:p>
          <a:p>
            <a:pPr marL="0" indent="0">
              <a:buFont typeface="Arial" panose="020B0604020202020204" pitchFamily="34" charset="0"/>
              <a:buNone/>
            </a:pPr>
            <a:r>
              <a:rPr lang="it-IT" dirty="0"/>
              <a:t>      – </a:t>
            </a:r>
            <a:r>
              <a:rPr lang="it-IT" b="1" dirty="0"/>
              <a:t>il 7,4 % ha subito molestie sessuali </a:t>
            </a:r>
            <a:r>
              <a:rPr lang="it-IT" dirty="0"/>
              <a:t>da parte di un dirigente o di un supervisore; </a:t>
            </a:r>
          </a:p>
          <a:p>
            <a:pPr marL="0" indent="0">
              <a:buFont typeface="Arial" panose="020B0604020202020204" pitchFamily="34" charset="0"/>
              <a:buNone/>
            </a:pPr>
            <a:r>
              <a:rPr lang="it-IT" dirty="0"/>
              <a:t>      – mentre il </a:t>
            </a:r>
            <a:r>
              <a:rPr lang="it-IT" b="1" dirty="0"/>
              <a:t>9,3 % ha indicato che le molestie sessuali sono state perpetrate da un altro uomo nel contesto lavorativo</a:t>
            </a:r>
            <a:r>
              <a:rPr lang="it-IT" dirty="0"/>
              <a:t>, compresa la clientela.</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it-IT" dirty="0"/>
              <a:t>La violenza e le molestie sul luogo di lavoro non sono problemi rilevanti solo quando si verifica un episodio grave. </a:t>
            </a:r>
          </a:p>
          <a:p>
            <a:pPr algn="just"/>
            <a:endParaRPr lang="en-US" dirty="0"/>
          </a:p>
          <a:p>
            <a:pPr algn="just"/>
            <a:r>
              <a:rPr lang="it-IT" dirty="0"/>
              <a:t>La prevenzione della violenza può essere affrontata attraverso i seguenti interventi: </a:t>
            </a:r>
          </a:p>
          <a:p>
            <a:pPr marL="171450" indent="-171450" algn="just">
              <a:buFont typeface="Arial" panose="020B0604020202020204" pitchFamily="34" charset="0"/>
              <a:buChar char="•"/>
            </a:pPr>
            <a:r>
              <a:rPr lang="it-IT" b="1" dirty="0"/>
              <a:t>chiarire quali sono i comportamenti rispettosi</a:t>
            </a:r>
            <a:r>
              <a:rPr lang="it-IT" dirty="0"/>
              <a:t>, definire chiaramente i ruoli e assicurarsi che tutti sappiano come agire in caso di problemi;</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b="1" dirty="0">
                <a:cs typeface="Arial"/>
              </a:rPr>
              <a:t>analizzare le cause alla radice o i fattori che contribuiscono al fenomeno</a:t>
            </a:r>
            <a:r>
              <a:rPr lang="it-IT" b="0" dirty="0">
                <a:cs typeface="Arial"/>
              </a:rPr>
              <a:t>, ogni situazione può fornire informazioni utili su dove si concentrano i rischi nella propria azienda, che si tratti di pressione dovuta al carico di lavoro, lavoro in solitudine, interazioni con la clientela, confini poco chiari nella comunicazione digitale o supervisione quotidiana insufficiente. </a:t>
            </a:r>
          </a:p>
          <a:p>
            <a:pPr marL="171450" indent="-171450" algn="just">
              <a:buFont typeface="Arial" panose="020B0604020202020204" pitchFamily="34" charset="0"/>
              <a:buChar char="•"/>
            </a:pPr>
            <a:r>
              <a:rPr lang="it-IT" b="1" dirty="0"/>
              <a:t>affrontare i problemi in modo equo ed efficace per (re)instaurare la fiducia e garantire che non si ripetano</a:t>
            </a:r>
            <a:r>
              <a:rPr lang="it-IT" b="0" dirty="0"/>
              <a:t>,</a:t>
            </a:r>
            <a:r>
              <a:rPr lang="it-IT" b="1" dirty="0"/>
              <a:t> </a:t>
            </a:r>
            <a:r>
              <a:rPr lang="it-IT" dirty="0"/>
              <a:t>ad esempio, offrendo al personale uno spazio in cui esprimersi in tutta riservatezza, ascoltando le persone e annotando i fatti salienti di quanto accaduto;</a:t>
            </a:r>
          </a:p>
          <a:p>
            <a:pPr marL="171450" indent="-171450" algn="just">
              <a:buFont typeface="Arial" panose="020B0604020202020204" pitchFamily="34" charset="0"/>
              <a:buChar char="•"/>
            </a:pPr>
            <a:r>
              <a:rPr lang="it-IT" b="1" dirty="0"/>
              <a:t>individuare le aree di miglioramento</a:t>
            </a:r>
            <a:r>
              <a:rPr lang="it-IT" dirty="0"/>
              <a:t>: potrebbe trattarsi di problemi o rischi nella propria azienda, ad esempio la pressione derivante dal carico di lavoro, dal lavoro in solitudine, dalle interazioni con la clientela, da confini poco chiari nella comunicazione digitale o da una supervisione quotidiana insufficiente; </a:t>
            </a:r>
          </a:p>
          <a:p>
            <a:pPr marL="171450" indent="-171450" algn="just">
              <a:buFont typeface="Arial" panose="020B0604020202020204" pitchFamily="34" charset="0"/>
              <a:buChar char="•"/>
            </a:pPr>
            <a:r>
              <a:rPr lang="it-IT" b="1" dirty="0"/>
              <a:t>includere il personale </a:t>
            </a:r>
            <a:r>
              <a:rPr lang="it-IT" dirty="0"/>
              <a:t>per rafforzare l’impegno, la fiducia e la responsabilità condivisa per la prevenzione della violenza;</a:t>
            </a:r>
          </a:p>
          <a:p>
            <a:pPr marL="171450" indent="-171450" algn="just">
              <a:buFont typeface="Arial" panose="020B0604020202020204" pitchFamily="34" charset="0"/>
              <a:buChar char="•"/>
            </a:pPr>
            <a:r>
              <a:rPr lang="it-IT" b="1" dirty="0"/>
              <a:t>dare l’esempio come organizzazione </a:t>
            </a:r>
            <a:r>
              <a:rPr lang="it-IT" dirty="0"/>
              <a:t>per dimostrare che la prevenzione della violenza è una priorità e un valore, sia con le parole che con i fatti.   </a:t>
            </a:r>
          </a:p>
          <a:p>
            <a:pPr algn="just"/>
            <a:endParaRPr lang="en-US" b="1" dirty="0"/>
          </a:p>
          <a:p>
            <a:r>
              <a:rPr lang="it-IT" b="1" dirty="0"/>
              <a:t>Risorse della campagna</a:t>
            </a:r>
            <a:r>
              <a:rPr lang="it-IT" dirty="0"/>
              <a:t>: la guida di prossima pubblicazione sulla gestione e sulla prevenzione della violenza per le medie imprese.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it-IT" sz="1200" b="1"/>
              <a:t>Disturbi muscolo-scheletrici (DMS)</a:t>
            </a:r>
          </a:p>
          <a:p>
            <a:pPr marL="171450" indent="-171450">
              <a:buFont typeface="Arial" panose="020B0604020202020204" pitchFamily="34" charset="0"/>
              <a:buChar char="•"/>
            </a:pPr>
            <a:r>
              <a:rPr lang="it-IT" sz="1200" b="0"/>
              <a:t>esigenze lavorative pressanti, scarso controllo e stress possono aumentare il rischio e la gravità dei disturbi muscolo-scheletrici;</a:t>
            </a:r>
          </a:p>
          <a:p>
            <a:pPr marL="171450" indent="-171450">
              <a:buFont typeface="Arial" panose="020B0604020202020204" pitchFamily="34" charset="0"/>
              <a:buChar char="•"/>
            </a:pPr>
            <a:r>
              <a:rPr lang="it-IT" sz="1200" b="0"/>
              <a:t>i disturbi muscolo-scheletrici possono influire sul benessere mentale, sulla resilienza e sulla capacità lavorativa;</a:t>
            </a:r>
          </a:p>
          <a:p>
            <a:pPr marL="171450" indent="-171450">
              <a:buFont typeface="Arial" panose="020B0604020202020204" pitchFamily="34" charset="0"/>
              <a:buChar char="•"/>
            </a:pPr>
            <a:r>
              <a:rPr lang="it-IT" sz="1200" b="0"/>
              <a:t>i rischi psicosociali possono ritardare il recupero e il ritorno al lavoro.</a:t>
            </a:r>
          </a:p>
          <a:p>
            <a:pPr marL="0" indent="0">
              <a:buNone/>
            </a:pPr>
            <a:r>
              <a:rPr lang="it-IT" sz="1200" b="1"/>
              <a:t>Fattori ambientali che incidono sulla salute mentale </a:t>
            </a:r>
          </a:p>
          <a:p>
            <a:pPr marL="171450" indent="-171450">
              <a:buFont typeface="Arial" panose="020B0604020202020204" pitchFamily="34" charset="0"/>
              <a:buChar char="•"/>
            </a:pPr>
            <a:r>
              <a:rPr lang="it-IT" sz="1200" b="0"/>
              <a:t>le condizioni fisiche, come il rumore, la temperatura e l’esposizione alle sostanze chimiche, possono aumentare lo stress e la stanchezza;</a:t>
            </a:r>
          </a:p>
          <a:p>
            <a:pPr marL="171450" indent="-171450">
              <a:buFont typeface="Arial" panose="020B0604020202020204" pitchFamily="34" charset="0"/>
              <a:buChar char="•"/>
            </a:pPr>
            <a:r>
              <a:rPr lang="it-IT" sz="1200" b="0"/>
              <a:t>queste condizioni spesso interagiscono con il carico di lavoro, i ritmi molto elevati e i fattori organizzativi;</a:t>
            </a:r>
          </a:p>
          <a:p>
            <a:pPr marL="171450" indent="-171450">
              <a:buFont typeface="Arial" panose="020B0604020202020204" pitchFamily="34" charset="0"/>
              <a:buChar char="•"/>
            </a:pPr>
            <a:r>
              <a:rPr lang="it-IT" sz="1200" b="0"/>
              <a:t>l’esposizione a più fattori contemporaneamente può aumentare l’affaticamento mentale e i rischi per la sicurezza.</a:t>
            </a:r>
          </a:p>
          <a:p>
            <a:pPr marL="0" indent="0">
              <a:buNone/>
            </a:pPr>
            <a:r>
              <a:rPr lang="it-IT" sz="1200" b="1" noProof="0"/>
              <a:t>Incidenti legati al lavoro e salute mentale</a:t>
            </a:r>
          </a:p>
          <a:p>
            <a:pPr marL="171450" indent="-171450">
              <a:buFont typeface="Arial" panose="020B0604020202020204" pitchFamily="34" charset="0"/>
              <a:buChar char="•"/>
            </a:pPr>
            <a:r>
              <a:rPr lang="it-IT" sz="1200" b="0" noProof="0"/>
              <a:t>i rischi psicosociali (ad es. affaticamento, ritmi molto elevati) possono aumentare i rischi di incidenti;</a:t>
            </a:r>
          </a:p>
          <a:p>
            <a:pPr marL="171450" indent="-171450">
              <a:buFont typeface="Arial" panose="020B0604020202020204" pitchFamily="34" charset="0"/>
              <a:buChar char="•"/>
            </a:pPr>
            <a:r>
              <a:rPr lang="it-IT" sz="1200" b="0" noProof="0"/>
              <a:t>gli incidenti e gli infortuni possono causare problemi di salute mentale;</a:t>
            </a:r>
          </a:p>
          <a:p>
            <a:pPr marL="171450" indent="-171450">
              <a:buFont typeface="Arial" panose="020B0604020202020204" pitchFamily="34" charset="0"/>
              <a:buChar char="•"/>
            </a:pPr>
            <a:r>
              <a:rPr lang="it-IT" sz="1200" b="0" noProof="0"/>
              <a:t>la sicurezza è influenzata da fattori sia fisici che organizzativi. </a:t>
            </a:r>
          </a:p>
          <a:p>
            <a:pPr marL="171450" indent="-171450">
              <a:buFont typeface="Arial" panose="020B0604020202020204" pitchFamily="34" charset="0"/>
              <a:buChar char="•"/>
            </a:pPr>
            <a:endParaRPr lang="en-US" sz="1200" b="0" noProof="0" dirty="0"/>
          </a:p>
          <a:p>
            <a:r>
              <a:rPr lang="it-IT" sz="1200" b="0" noProof="0"/>
              <a:t>Si noti che </a:t>
            </a:r>
            <a:r>
              <a:rPr lang="it-IT" sz="1200" b="1">
                <a:solidFill>
                  <a:schemeClr val="tx1"/>
                </a:solidFill>
                <a:effectLst/>
                <a:latin typeface="+mn-lt"/>
                <a:ea typeface="+mn-lt"/>
                <a:cs typeface="+mn-cs"/>
              </a:rPr>
              <a:t>i risultati nell’ambito della sicurezza misurano l’efficacia degli sforzi di un’organizzazione volti a proteggere la sicurezza e la salute del personale.</a:t>
            </a:r>
          </a:p>
          <a:p>
            <a:r>
              <a:rPr lang="it-IT" sz="1200">
                <a:solidFill>
                  <a:schemeClr val="tx1"/>
                </a:solidFill>
                <a:effectLst/>
                <a:latin typeface="+mn-lt"/>
                <a:ea typeface="+mn-lt"/>
                <a:cs typeface="+mn-cs"/>
              </a:rPr>
              <a:t>Generalmente vengono valutati sulla base di:</a:t>
            </a:r>
          </a:p>
          <a:p>
            <a:pPr marL="171450" indent="-171450">
              <a:buFont typeface="Arial" panose="020B0604020202020204" pitchFamily="34" charset="0"/>
              <a:buChar char="•"/>
            </a:pPr>
            <a:r>
              <a:rPr lang="it-IT" sz="1200" b="1">
                <a:solidFill>
                  <a:schemeClr val="tx1"/>
                </a:solidFill>
                <a:effectLst/>
                <a:latin typeface="+mn-lt"/>
                <a:ea typeface="+mn-lt"/>
                <a:cs typeface="+mn-cs"/>
              </a:rPr>
              <a:t>indicatori ritardati (risultati)</a:t>
            </a:r>
          </a:p>
          <a:p>
            <a:r>
              <a:rPr lang="it-IT" sz="1200">
                <a:solidFill>
                  <a:schemeClr val="tx1"/>
                </a:solidFill>
                <a:effectLst/>
                <a:latin typeface="+mn-lt"/>
                <a:ea typeface="+mn-lt"/>
                <a:cs typeface="+mn-cs"/>
              </a:rPr>
              <a:t>Questi indicatori misurano gli eventi già verificatisi, quali il numero di incidenti, infortuni o quasi incidenti, l’assenteismo dovuto a problemi di salute connessi al lavoro ecc.</a:t>
            </a:r>
          </a:p>
          <a:p>
            <a:pPr marL="171450" indent="-171450">
              <a:buFont typeface="Arial" panose="020B0604020202020204" pitchFamily="34" charset="0"/>
              <a:buChar char="•"/>
            </a:pPr>
            <a:r>
              <a:rPr lang="it-IT" sz="1200" b="1">
                <a:solidFill>
                  <a:schemeClr val="tx1"/>
                </a:solidFill>
                <a:effectLst/>
                <a:latin typeface="+mn-lt"/>
                <a:ea typeface="+mn-lt"/>
                <a:cs typeface="+mn-cs"/>
              </a:rPr>
              <a:t>Indicatori anticipatori (attività di prevenzione)</a:t>
            </a:r>
          </a:p>
          <a:p>
            <a:r>
              <a:rPr lang="it-IT" sz="1200">
                <a:solidFill>
                  <a:schemeClr val="tx1"/>
                </a:solidFill>
                <a:effectLst/>
                <a:latin typeface="+mn-lt"/>
                <a:ea typeface="+mn-lt"/>
                <a:cs typeface="+mn-cs"/>
              </a:rPr>
              <a:t>Questi indicatori misurano l’efficacia dei sistemi di prevenzione, come il completamento delle valutazioni dei rischi, la partecipazione del personale alle attività in materia di SSL ecc.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it-IT" b="1"/>
              <a:t>In che modo è possibile affrontare l’esposizione combinata</a:t>
            </a:r>
            <a:r>
              <a:rPr lang="it-IT"/>
              <a:t>? Con la prevenzione integrata,</a:t>
            </a:r>
          </a:p>
          <a:p>
            <a:pPr marL="0" lvl="0" indent="0">
              <a:buNone/>
            </a:pPr>
            <a:r>
              <a:rPr lang="it-IT"/>
              <a:t>che potrebbe includere, ad esempio: </a:t>
            </a:r>
          </a:p>
          <a:p>
            <a:pPr marL="171450" lvl="0" indent="-171450">
              <a:buFont typeface="Arial" panose="020B0604020202020204" pitchFamily="34" charset="0"/>
              <a:buChar char="•"/>
            </a:pPr>
            <a:r>
              <a:rPr lang="it-IT"/>
              <a:t>prevenzione mirata dei disturbi muscolo-scheletrici e dello sforzo fisico </a:t>
            </a:r>
            <a:r>
              <a:rPr lang="it-IT" b="0"/>
              <a:t>attraverso interventi ergonomici, la riprogettazione dei compiti e un adeguato recupero; </a:t>
            </a:r>
          </a:p>
          <a:p>
            <a:pPr marL="171450" lvl="0" indent="-171450">
              <a:buFont typeface="Arial" panose="020B0604020202020204" pitchFamily="34" charset="0"/>
              <a:buChar char="•"/>
            </a:pPr>
            <a:r>
              <a:rPr lang="it-IT" b="0"/>
              <a:t>miglioramento delle condizioni nell’ambiente di lavoro</a:t>
            </a:r>
            <a:r>
              <a:rPr lang="it-IT"/>
              <a:t> </a:t>
            </a:r>
            <a:r>
              <a:rPr lang="it-IT" b="0"/>
              <a:t>(rumore, vibrazioni, caldo/freddo, illuminazione, organizzazione dello spazio di lavoro) per ridurre l’impatto sullo stress e sulla salute mentale; </a:t>
            </a:r>
          </a:p>
          <a:p>
            <a:pPr marL="171450" lvl="0" indent="-171450">
              <a:buFont typeface="Arial" panose="020B0604020202020204" pitchFamily="34" charset="0"/>
              <a:buChar char="•"/>
            </a:pPr>
            <a:r>
              <a:rPr lang="it-IT"/>
              <a:t>prevenzione degli incidenti </a:t>
            </a:r>
            <a:r>
              <a:rPr lang="it-IT" b="0"/>
              <a:t>affrontando i fattori organizzativi e psicosociali all’origine dei comportamenti a rischio e della ridotta attenzione; </a:t>
            </a:r>
          </a:p>
          <a:p>
            <a:pPr marL="171450" lvl="0" indent="-171450">
              <a:buFont typeface="Arial" panose="020B0604020202020204" pitchFamily="34" charset="0"/>
              <a:buChar char="•"/>
            </a:pPr>
            <a:r>
              <a:rPr lang="it-IT" b="0"/>
              <a:t>considerazione particolare </a:t>
            </a:r>
            <a:r>
              <a:rPr lang="it-IT"/>
              <a:t>per i settori ad alto rischio e i gruppi vulnerabili, </a:t>
            </a:r>
            <a:r>
              <a:rPr lang="it-IT" b="0"/>
              <a:t>tra cui le medie imprese, l’edilizia, l’agricoltura e il personale che svolge lavori precari o fisicamente impegnativi.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a:solidFill>
                  <a:schemeClr val="tx1"/>
                </a:solidFill>
                <a:effectLst/>
                <a:latin typeface="+mn-lt"/>
                <a:ea typeface="+mn-lt"/>
                <a:cs typeface="+mn-cs"/>
              </a:rPr>
              <a:t>Il settore sanitario e dell’assistenza sociale svolge un ruolo significativo nella società europea, in termini di salute e benessere globale nonché per l’economia in generale.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a:solidFill>
                  <a:schemeClr val="tx1"/>
                </a:solidFill>
                <a:effectLst/>
                <a:latin typeface="+mn-lt"/>
                <a:ea typeface="+mn-lt"/>
                <a:cs typeface="+mn-cs"/>
              </a:rPr>
              <a:t>Rappresenta un importante creatore di occupazione nell’economia dell’UE.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a:solidFill>
                  <a:schemeClr val="tx1"/>
                </a:solidFill>
                <a:effectLst/>
                <a:latin typeface="+mn-lt"/>
                <a:ea typeface="+mn-lt"/>
                <a:cs typeface="+mn-cs"/>
              </a:rPr>
              <a:t>Secondo le statistiche dell’indagine sulle forze di lavoro di Eurostat, nel 2022 questo settore contava oltre 21,5 milioni di persone occupate (NACE Q). La maggior parte di questa forza lavoro è impiegata nel sottosettore dell’assistenza sanitaria, che conta circa 12,5 milioni di persone con rapporto di lavoro subordinato.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a:solidFill>
                  <a:schemeClr val="tx1"/>
                </a:solidFill>
                <a:effectLst/>
                <a:latin typeface="+mn-lt"/>
                <a:ea typeface="+mn-lt"/>
                <a:cs typeface="+mn-cs"/>
              </a:rPr>
              <a:t>L’occupazione nel settore sanitario e dell’assistenza sociale è aumentata costantemente negli ultimi 10 anni, una tendenza osservata in tutti i sottosettori. Tale settore rappresenta l’11 % di tutti i posti di lavoro </a:t>
            </a:r>
            <a:r>
              <a:rPr lang="it-IT" sz="1200">
                <a:solidFill>
                  <a:schemeClr val="tx1"/>
                </a:solidFill>
                <a:effectLst/>
                <a:highlight>
                  <a:srgbClr val="FFFF00"/>
                </a:highlight>
                <a:latin typeface="+mn-lt"/>
                <a:ea typeface="+mn-lt"/>
                <a:cs typeface="+mn-cs"/>
              </a:rPr>
              <a:t>dell’intera economia e </a:t>
            </a:r>
          </a:p>
          <a:p>
            <a:endParaRPr lang="fr-FR" dirty="0"/>
          </a:p>
          <a:p>
            <a:r>
              <a:rPr lang="it-IT"/>
              <a:t>comprende varie attività, quali: </a:t>
            </a:r>
          </a:p>
          <a:p>
            <a:pPr marL="171450" indent="-171450">
              <a:buFont typeface="Arial" panose="020B0604020202020204" pitchFamily="34" charset="0"/>
              <a:buChar char="•"/>
            </a:pPr>
            <a:r>
              <a:rPr lang="it-IT" sz="1200" b="0" i="0">
                <a:solidFill>
                  <a:schemeClr val="tx1"/>
                </a:solidFill>
                <a:effectLst/>
                <a:latin typeface="+mn-lt"/>
                <a:ea typeface="+mn-lt"/>
                <a:cs typeface="+mn-cs"/>
              </a:rPr>
              <a:t>assistenza sanitaria in ospedali, cliniche, studi medici o dentistici, ad esempio;</a:t>
            </a:r>
          </a:p>
          <a:p>
            <a:pPr marL="171450" indent="-171450">
              <a:buFont typeface="Arial" panose="020B0604020202020204" pitchFamily="34" charset="0"/>
              <a:buChar char="•"/>
            </a:pPr>
            <a:r>
              <a:rPr lang="it-IT" sz="1200" b="0" i="0">
                <a:solidFill>
                  <a:schemeClr val="tx1"/>
                </a:solidFill>
                <a:effectLst/>
                <a:latin typeface="+mn-lt"/>
                <a:ea typeface="+mn-lt"/>
                <a:cs typeface="+mn-cs"/>
              </a:rPr>
              <a:t>assistenza residenziale delle persone anziane, delle persone con disabilità e delle persone assistite affette da disturbi mentali all’interno di strutture residenziali e case di cura; e</a:t>
            </a:r>
          </a:p>
          <a:p>
            <a:pPr marL="171450" indent="-171450">
              <a:buFont typeface="Arial" panose="020B0604020202020204" pitchFamily="34" charset="0"/>
              <a:buChar char="•"/>
            </a:pPr>
            <a:r>
              <a:rPr lang="it-IT" sz="1200" b="0" i="0">
                <a:solidFill>
                  <a:schemeClr val="tx1"/>
                </a:solidFill>
                <a:effectLst/>
                <a:latin typeface="+mn-lt"/>
                <a:ea typeface="+mn-lt"/>
                <a:cs typeface="+mn-cs"/>
              </a:rPr>
              <a:t>assistenza sociale (ad es. assistenza domiciliare, assistenza alle persone anziane, alle persone con disabilità e alle persone minorenni).</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it-IT" sz="1200" b="1" i="0">
                <a:solidFill>
                  <a:schemeClr val="tx1"/>
                </a:solidFill>
                <a:effectLst/>
                <a:latin typeface="+mn-lt"/>
                <a:ea typeface="+mn-lt"/>
                <a:cs typeface="+mn-cs"/>
              </a:rPr>
              <a:t>Il 31 % del personale sociosanitario ha denunciato stress, depressione o ansia causati o aggravati dal lavoro, una percentuale che supera la media europea in tutti i settori (OSH Pulse 2025). </a:t>
            </a:r>
            <a:r>
              <a:rPr lang="it-IT"/>
              <a:t>Dati disponibili in: </a:t>
            </a:r>
            <a:r>
              <a:rPr lang="it-IT">
                <a:hlinkClick r:id="rId3"/>
              </a:rPr>
              <a:t>OSH-pulse-2025-climate-digital-change_EN.pdf</a:t>
            </a:r>
            <a:r>
              <a:rPr lang="it-IT"/>
              <a:t>, pag. 56.</a:t>
            </a:r>
            <a:r>
              <a:rPr lang="it-IT" sz="1200" b="1" i="0">
                <a:solidFill>
                  <a:schemeClr val="tx1"/>
                </a:solidFill>
                <a:effectLst/>
                <a:latin typeface="+mn-lt"/>
                <a:ea typeface="+mn-lt"/>
                <a:cs typeface="+mn-cs"/>
              </a:rPr>
              <a:t> </a:t>
            </a:r>
            <a:br>
              <a:rPr lang="it-IT"/>
            </a:br>
            <a:endParaRPr lang="it-IT"/>
          </a:p>
          <a:p>
            <a:pPr marL="0" marR="0" lvl="0" indent="0" algn="l" defTabSz="914400" rtl="0" eaLnBrk="1" fontAlgn="auto" latinLnBrk="0" hangingPunct="1">
              <a:lnSpc>
                <a:spcPct val="100000"/>
              </a:lnSpc>
              <a:spcBef>
                <a:spcPts val="0"/>
              </a:spcBef>
              <a:spcAft>
                <a:spcPts val="0"/>
              </a:spcAft>
              <a:buClrTx/>
              <a:buSzTx/>
              <a:buFontTx/>
              <a:buNone/>
              <a:tabLst/>
              <a:defRPr/>
            </a:pPr>
            <a:r>
              <a:rPr lang="it-IT" b="1"/>
              <a:t>Fonte: </a:t>
            </a:r>
            <a:r>
              <a:rPr lang="it-IT"/>
              <a:t>https://osha.europa.eu/sites/default/files/documents/HeSCare-OSH-Figures_EN.pdf (relazione sulla SSL in cifre nel settore sanitario)</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t-IT" dirty="0"/>
              <a:t>Il grafico qui riportato mostra un confronto tra i rischi psicosociali riscontrati nelle attività relative alla salute umana e all’assistenza sociale (settore sanitario e dell’assistenza sociale) e quelli di tutti i settori nei 27 Stati membri dell’UE. </a:t>
            </a:r>
          </a:p>
          <a:p>
            <a:endParaRPr lang="fr-FR" dirty="0"/>
          </a:p>
          <a:p>
            <a:r>
              <a:rPr lang="it-IT" dirty="0"/>
              <a:t>I rischi psicosociali indicati sono: </a:t>
            </a:r>
          </a:p>
          <a:p>
            <a:pPr marL="171450" indent="-171450">
              <a:buFont typeface="Arial" panose="020B0604020202020204" pitchFamily="34" charset="0"/>
              <a:buChar char="•"/>
            </a:pPr>
            <a:r>
              <a:rPr lang="it-IT" dirty="0"/>
              <a:t>dover lavorare con clientela, persone assistite, popolazione scolastica, ecc.; </a:t>
            </a:r>
          </a:p>
          <a:p>
            <a:pPr marL="171450" indent="-171450">
              <a:buFont typeface="Arial" panose="020B0604020202020204" pitchFamily="34" charset="0"/>
              <a:buChar char="•"/>
            </a:pPr>
            <a:r>
              <a:rPr lang="it-IT" dirty="0"/>
              <a:t>ritmi di lavoro molto elevati; </a:t>
            </a:r>
          </a:p>
          <a:p>
            <a:pPr marL="171450" indent="-171450">
              <a:buFont typeface="Arial" panose="020B0604020202020204" pitchFamily="34" charset="0"/>
              <a:buChar char="•"/>
            </a:pPr>
            <a:r>
              <a:rPr lang="it-IT" dirty="0"/>
              <a:t>comunicazione o cooperazione inadeguate all’interno delle organizzazioni; </a:t>
            </a:r>
          </a:p>
          <a:p>
            <a:pPr marL="171450" indent="-171450">
              <a:buFont typeface="Arial" panose="020B0604020202020204" pitchFamily="34" charset="0"/>
              <a:buChar char="•"/>
            </a:pPr>
            <a:r>
              <a:rPr lang="it-IT" dirty="0"/>
              <a:t>orari di lavoro lunghi o irregolari; </a:t>
            </a:r>
          </a:p>
          <a:p>
            <a:pPr marL="171450" indent="-171450">
              <a:buFont typeface="Arial" panose="020B0604020202020204" pitchFamily="34" charset="0"/>
              <a:buChar char="•"/>
            </a:pPr>
            <a:r>
              <a:rPr lang="it-IT" dirty="0"/>
              <a:t>paura di perdere il lavoro.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t-IT"/>
              <a:t>La diapositiva si concentra su soluzioni specifiche per il settore sanitario e dell’assistenza sociale, analizzando gli approcci preventivi indicati per il settore prioritario 1 (cfr. le diapositive da 11 a 14) che possono essere applicati anche in questo contesto. </a:t>
            </a:r>
          </a:p>
          <a:p>
            <a:r>
              <a:rPr lang="it-IT"/>
              <a:t>Inoltre, il settore sanitario e dell’assistenza sociale presenta sfide specifiche che richiedono soluzioni mirate, quali: </a:t>
            </a:r>
          </a:p>
          <a:p>
            <a:pPr marL="285750" indent="-285750">
              <a:buFont typeface="Arial"/>
              <a:buChar char="•"/>
            </a:pPr>
            <a:r>
              <a:rPr lang="it-IT"/>
              <a:t>integrazione fondamentale di </a:t>
            </a:r>
            <a:r>
              <a:rPr lang="it-IT" b="1"/>
              <a:t>una valutazione periodica dei fattori di rischio psicosociale</a:t>
            </a:r>
            <a:r>
              <a:rPr lang="it-IT"/>
              <a:t> nelle pratiche di gestione globale dei rischi;</a:t>
            </a:r>
          </a:p>
          <a:p>
            <a:pPr marL="285750" indent="-285750">
              <a:buFont typeface="Arial"/>
              <a:buChar char="•"/>
            </a:pPr>
            <a:r>
              <a:rPr lang="it-IT"/>
              <a:t>creazione di </a:t>
            </a:r>
            <a:r>
              <a:rPr lang="it-IT" b="1"/>
              <a:t>un ambiente di lavoro favorevole </a:t>
            </a:r>
            <a:r>
              <a:rPr lang="it-IT"/>
              <a:t>a interventi efficaci per prevenire e attenuare i rischi psicosociali (ad esempio attraverso gruppi di sostegno tra persone che lavorano nello stesso contesto);</a:t>
            </a:r>
          </a:p>
          <a:p>
            <a:pPr marL="285750" indent="-285750">
              <a:buFont typeface="Arial"/>
              <a:buChar char="•"/>
            </a:pPr>
            <a:r>
              <a:rPr lang="it-IT"/>
              <a:t>garanzia di </a:t>
            </a:r>
            <a:r>
              <a:rPr lang="it-IT" b="1"/>
              <a:t>livelli adeguati di personale </a:t>
            </a:r>
            <a:r>
              <a:rPr lang="it-IT"/>
              <a:t>per gestire i carichi di lavoro e ridurre il rapporto persone assistite-personale sanitario;</a:t>
            </a:r>
          </a:p>
          <a:p>
            <a:pPr marL="285750" indent="-285750">
              <a:buFont typeface="Arial"/>
              <a:buChar char="•"/>
            </a:pPr>
            <a:r>
              <a:rPr lang="it-IT"/>
              <a:t>promozione dell’</a:t>
            </a:r>
            <a:r>
              <a:rPr lang="it-IT" b="1"/>
              <a:t>autonomia professionale</a:t>
            </a:r>
            <a:r>
              <a:rPr lang="it-IT"/>
              <a:t> rafforzando il controllo del personale sul proprio scadenzario e sui processi decisionali;</a:t>
            </a:r>
          </a:p>
          <a:p>
            <a:pPr marL="285750" indent="-285750">
              <a:buFont typeface="Arial"/>
              <a:buChar char="•"/>
            </a:pPr>
            <a:r>
              <a:rPr lang="it-IT"/>
              <a:t>assegnazione di una </a:t>
            </a:r>
            <a:r>
              <a:rPr lang="it-IT" b="1"/>
              <a:t>retribuzione equa e del riconoscimento dell’impegno del personale</a:t>
            </a:r>
            <a:r>
              <a:rPr lang="it-IT"/>
              <a:t>, essenziali per la soddisfazione professionale e la salute mentale;</a:t>
            </a:r>
          </a:p>
          <a:p>
            <a:pPr marL="285750" indent="-285750">
              <a:buFont typeface="Arial"/>
              <a:buChar char="•"/>
            </a:pPr>
            <a:r>
              <a:rPr lang="it-IT" b="1"/>
              <a:t>fornitura di informazioni, sensibilizzazione e formazione sui rischi psicosociali </a:t>
            </a:r>
            <a:r>
              <a:rPr lang="it-IT"/>
              <a:t>e sulle questioni relative alla salute mentale;</a:t>
            </a:r>
          </a:p>
          <a:p>
            <a:pPr marL="285750" indent="-285750">
              <a:buFont typeface="Arial"/>
              <a:buChar char="•"/>
            </a:pPr>
            <a:r>
              <a:rPr lang="it-IT" b="1"/>
              <a:t>attuazione di iniziative normative</a:t>
            </a:r>
            <a:r>
              <a:rPr lang="it-IT"/>
              <a:t>, quali sviluppo di norme, politiche non vincolanti o volontarie da parte di organizzazioni internazionali, europee e nazionali per prevenire, gestire e affrontare i rischi psicosociali.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it-IT" sz="1200" noProof="0"/>
              <a:t>Una possibile soluzione potrebbe essere quella di adeguare i luoghi di lavoro</a:t>
            </a:r>
            <a:r>
              <a:rPr lang="it-IT" sz="1200" b="0" noProof="0"/>
              <a:t>, ad esempio: </a:t>
            </a:r>
          </a:p>
          <a:p>
            <a:pPr marL="171450" indent="-171450">
              <a:buFont typeface="Arial" panose="020B0604020202020204" pitchFamily="34" charset="0"/>
              <a:buChar char="•"/>
            </a:pPr>
            <a:r>
              <a:rPr lang="it-IT" sz="1200" b="0" noProof="0"/>
              <a:t>presenza di ambienti di lavoro più silenziosi e con una minore quantità di distrazioni; </a:t>
            </a:r>
          </a:p>
          <a:p>
            <a:pPr marL="171450" indent="-171450">
              <a:buFont typeface="Arial" panose="020B0604020202020204" pitchFamily="34" charset="0"/>
              <a:buChar char="•"/>
            </a:pPr>
            <a:r>
              <a:rPr lang="it-IT" sz="1200" b="0" noProof="0"/>
              <a:t>adeguamento temporaneo delle mansioni lavorative; </a:t>
            </a:r>
          </a:p>
          <a:p>
            <a:pPr marL="171450" indent="-171450">
              <a:buFont typeface="Arial" panose="020B0604020202020204" pitchFamily="34" charset="0"/>
              <a:buChar char="•"/>
            </a:pPr>
            <a:r>
              <a:rPr lang="it-IT" sz="1200" b="0" noProof="0"/>
              <a:t>misure a lungo termine in materia di orari flessibili;</a:t>
            </a:r>
          </a:p>
          <a:p>
            <a:pPr marL="171450" indent="-171450">
              <a:buFont typeface="Arial" panose="020B0604020202020204" pitchFamily="34" charset="0"/>
              <a:buChar char="•"/>
            </a:pPr>
            <a:r>
              <a:rPr lang="it-IT" sz="1200" b="0" noProof="0"/>
              <a:t>telelavoro. </a:t>
            </a:r>
          </a:p>
          <a:p>
            <a:endParaRPr lang="en-GB" sz="1200" b="0" noProof="0" dirty="0"/>
          </a:p>
          <a:p>
            <a:r>
              <a:rPr lang="it-IT" sz="1200" b="0" noProof="0"/>
              <a:t>Sebbene i problemi di salute mentale possano non essere legati al lavoro, un </a:t>
            </a:r>
            <a:r>
              <a:rPr lang="it-IT" sz="1200" noProof="0"/>
              <a:t>ambiente di lavoro favorevole </a:t>
            </a:r>
            <a:r>
              <a:rPr lang="it-IT" sz="1200" b="0" noProof="0"/>
              <a:t>e </a:t>
            </a:r>
            <a:r>
              <a:rPr lang="it-IT" sz="1200" noProof="0"/>
              <a:t>inclusivo</a:t>
            </a:r>
            <a:r>
              <a:rPr lang="it-IT" sz="1200" b="0" noProof="0"/>
              <a:t> può </a:t>
            </a:r>
            <a:r>
              <a:rPr lang="it-IT" sz="1200" noProof="0"/>
              <a:t>fare una grande differenza</a:t>
            </a:r>
            <a:r>
              <a:rPr lang="it-IT" sz="1200" b="0" noProof="0"/>
              <a:t>. </a:t>
            </a:r>
          </a:p>
          <a:p>
            <a:endParaRPr lang="en-US" sz="1200" b="0" dirty="0"/>
          </a:p>
          <a:p>
            <a:r>
              <a:rPr lang="it-IT" sz="1200" b="0"/>
              <a:t>Una parte del personale, tra cui le persone neurodivergenti, potrebbero incontrare ostacoli negli ambienti di lavoro tradizionali</a:t>
            </a:r>
          </a:p>
          <a:p>
            <a:endParaRPr lang="en-US" sz="1200" b="0" dirty="0"/>
          </a:p>
          <a:p>
            <a:pPr lvl="0"/>
            <a:r>
              <a:rPr lang="it-IT" sz="1200" b="1" noProof="0">
                <a:solidFill>
                  <a:srgbClr val="003399"/>
                </a:solidFill>
              </a:rPr>
              <a:t>Quasi il 50 % </a:t>
            </a:r>
            <a:r>
              <a:rPr lang="it-IT" sz="1200" b="1">
                <a:solidFill>
                  <a:schemeClr val="accent1"/>
                </a:solidFill>
              </a:rPr>
              <a:t>della popolazione dell’UE dichiara di aver sofferto di un problema emotivo o psicosociale, come ad esempio depressione o ansia, negli ultimi dodici mesi.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t-IT"/>
              <a:t>Fonte: Eurobarometro 2023: </a:t>
            </a:r>
            <a:r>
              <a:rPr lang="it-IT">
                <a:hlinkClick r:id="rId3"/>
              </a:rPr>
              <a:t>salute mentale – ottobre 2023 – indagine Eurobarometro</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i="0">
                <a:solidFill>
                  <a:schemeClr val="tx1"/>
                </a:solidFill>
                <a:effectLst/>
                <a:latin typeface="+mn-lt"/>
                <a:ea typeface="+mn-lt"/>
                <a:cs typeface="+mn-cs"/>
              </a:rPr>
              <a:t>Trasformare concetti complessi in consigli chiari e concreti</a:t>
            </a:r>
            <a:br>
              <a:rPr lang="it-IT" sz="1200" b="0" i="0">
                <a:solidFill>
                  <a:schemeClr val="tx1"/>
                </a:solidFill>
                <a:effectLst/>
                <a:latin typeface="+mn-lt"/>
                <a:ea typeface="+mn-lt"/>
                <a:cs typeface="+mn-cs"/>
              </a:rPr>
            </a:br>
            <a:r>
              <a:rPr lang="it-IT" sz="1200" b="0" i="0">
                <a:solidFill>
                  <a:schemeClr val="tx1"/>
                </a:solidFill>
                <a:effectLst/>
                <a:latin typeface="+mn-lt"/>
                <a:ea typeface="+mn-lt"/>
                <a:cs typeface="+mn-cs"/>
              </a:rPr>
              <a:t>Uno dei principali valori aggiunti degli intermediari è quello di semplificare. I rischi psicosociali e la salute mentale possono sembrare concetti astratti o delicati: per questo è fondamentale tradurli in misure concrete e istruzioni comprensibili. Fornire esempi di buone pratiche e indicazioni chiare e dettagliate aiuta a comprendere in che modo gli interventi nei luoghi di lavoro possano fare la differenza.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i="0">
                <a:solidFill>
                  <a:schemeClr val="tx1"/>
                </a:solidFill>
                <a:effectLst/>
                <a:latin typeface="+mn-lt"/>
                <a:ea typeface="+mn-lt"/>
                <a:cs typeface="+mn-cs"/>
              </a:rPr>
              <a:t>Incoraggiare a creare ambienti favorevoli nei luoghi di lavoro, tutelando nel contempo la vita privata</a:t>
            </a:r>
            <a:r>
              <a:rPr lang="it-IT" sz="1200" i="0">
                <a:solidFill>
                  <a:schemeClr val="tx1"/>
                </a:solidFill>
                <a:effectLst/>
                <a:latin typeface="+mn-lt"/>
                <a:ea typeface="+mn-lt"/>
                <a:cs typeface="+mn-cs"/>
              </a:rPr>
              <a:t>.</a:t>
            </a:r>
            <a:br>
              <a:rPr lang="it-IT" sz="1200" b="0" i="0">
                <a:solidFill>
                  <a:schemeClr val="tx1"/>
                </a:solidFill>
                <a:effectLst/>
                <a:latin typeface="+mn-lt"/>
                <a:ea typeface="+mn-lt"/>
                <a:cs typeface="+mn-cs"/>
              </a:rPr>
            </a:br>
            <a:r>
              <a:rPr lang="it-IT" sz="1200" b="0" i="0">
                <a:solidFill>
                  <a:schemeClr val="tx1"/>
                </a:solidFill>
                <a:effectLst/>
                <a:latin typeface="+mn-lt"/>
                <a:ea typeface="+mn-lt"/>
                <a:cs typeface="+mn-cs"/>
              </a:rPr>
              <a:t>È importante trovare il giusto equilibrio. Non ci si aspetta che i soggetti datoriali risolvano i problemi personali, ma impegnarsi a creare un ambiente di lavoro solidale può apportare benefici a entrambe le parti. Ciò significa promuovere il rispetto, la comprensione e la flessibilità, pur mantenendo i giusti limiti e la riservatezza.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i="0">
                <a:solidFill>
                  <a:schemeClr val="tx1"/>
                </a:solidFill>
                <a:effectLst/>
                <a:latin typeface="+mn-lt"/>
                <a:ea typeface="+mn-lt"/>
                <a:cs typeface="+mn-cs"/>
              </a:rPr>
              <a:t>Promuovere accordi flessibili e l’accesso ai servizi di sostegno</a:t>
            </a:r>
            <a:br>
              <a:rPr lang="it-IT" sz="1200" b="0" i="0">
                <a:solidFill>
                  <a:schemeClr val="tx1"/>
                </a:solidFill>
                <a:effectLst/>
                <a:latin typeface="+mn-lt"/>
                <a:ea typeface="+mn-lt"/>
                <a:cs typeface="+mn-cs"/>
              </a:rPr>
            </a:br>
            <a:r>
              <a:rPr lang="it-IT" sz="1200" b="0" i="0">
                <a:solidFill>
                  <a:schemeClr val="tx1"/>
                </a:solidFill>
                <a:effectLst/>
                <a:latin typeface="+mn-lt"/>
                <a:ea typeface="+mn-lt"/>
                <a:cs typeface="+mn-cs"/>
              </a:rPr>
              <a:t>Evidenziare il valore aggiunto di soluzioni concrete quali l’orario flessibile, gli adeguamenti temporanei o l’accesso ai servizi di sostegno per il personale può fornire spunti utili su come agire. Queste misure possono fare davvero la differenza, sia per lo stress lavoro-correlato sia per le situazioni in cui le questioni personali incidono sul lavoro.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i="0">
                <a:solidFill>
                  <a:schemeClr val="tx1"/>
                </a:solidFill>
                <a:effectLst/>
                <a:latin typeface="+mn-lt"/>
                <a:ea typeface="+mn-lt"/>
                <a:cs typeface="+mn-cs"/>
              </a:rPr>
              <a:t>Promuovere un dialogo aperto e una cultura esente da stigmatizzazione</a:t>
            </a:r>
            <a:br>
              <a:rPr lang="it-IT" sz="1200" b="0" i="0">
                <a:solidFill>
                  <a:schemeClr val="tx1"/>
                </a:solidFill>
                <a:effectLst/>
                <a:latin typeface="+mn-lt"/>
                <a:ea typeface="+mn-lt"/>
                <a:cs typeface="+mn-cs"/>
              </a:rPr>
            </a:br>
            <a:r>
              <a:rPr lang="it-IT" sz="1200" b="0" i="0">
                <a:solidFill>
                  <a:schemeClr val="tx1"/>
                </a:solidFill>
                <a:effectLst/>
                <a:latin typeface="+mn-lt"/>
                <a:ea typeface="+mn-lt"/>
                <a:cs typeface="+mn-cs"/>
              </a:rPr>
              <a:t>È fondamentale creare una cultura in cui si possa parlare apertamente di salute mentale. Ciò può avvenire promuovendo la sensibilizzazione, la partecipazione del personale e l’impegno della leadership, contribuendo a ridurre la stigmatizzazione e a normalizzare tali conversazioni sul luogo di lavoro.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t-IT" sz="1400">
                <a:solidFill>
                  <a:schemeClr val="accent1"/>
                </a:solidFill>
              </a:rPr>
              <a:t>La campagna è condotta dall’EU-OSHA con l’aiuto di una rete di partner in più di 30 paesi, comprendente:</a:t>
            </a:r>
          </a:p>
          <a:p>
            <a:pPr marL="742950" lvl="1" indent="-285750">
              <a:buFont typeface="Arial" panose="020B0604020202020204" pitchFamily="34" charset="0"/>
              <a:buChar char="•"/>
            </a:pPr>
            <a:r>
              <a:rPr lang="it-IT" sz="1400" b="1"/>
              <a:t>punti focali nazionali</a:t>
            </a:r>
            <a:r>
              <a:rPr lang="it-IT" sz="1400"/>
              <a:t>: organizzazioni che coordinano la campagna a livello nazionale;</a:t>
            </a:r>
          </a:p>
          <a:p>
            <a:pPr marL="742950" lvl="1" indent="-285750">
              <a:buFont typeface="Arial" panose="020B0604020202020204" pitchFamily="34" charset="0"/>
              <a:buChar char="•"/>
            </a:pPr>
            <a:r>
              <a:rPr lang="it-IT" sz="1400"/>
              <a:t>parti sociali europee;</a:t>
            </a:r>
          </a:p>
          <a:p>
            <a:pPr marL="742950" lvl="1" indent="-285750">
              <a:buFont typeface="Arial" panose="020B0604020202020204" pitchFamily="34" charset="0"/>
              <a:buChar char="•"/>
            </a:pPr>
            <a:r>
              <a:rPr lang="it-IT" sz="1400" b="1"/>
              <a:t>partner ufficiali della campagna</a:t>
            </a:r>
            <a:r>
              <a:rPr lang="it-IT" sz="1400"/>
              <a:t>: organizzazioni paneuropee pubbliche e private;</a:t>
            </a:r>
          </a:p>
          <a:p>
            <a:pPr marL="742950" lvl="1" indent="-285750">
              <a:buFont typeface="Arial" panose="020B0604020202020204" pitchFamily="34" charset="0"/>
              <a:buChar char="•"/>
            </a:pPr>
            <a:r>
              <a:rPr lang="it-IT" sz="1400" b="1"/>
              <a:t>partner OSHVET</a:t>
            </a:r>
            <a:r>
              <a:rPr lang="it-IT" sz="1400"/>
              <a:t>: partner specializzati nell’istruzione e nella formazione professionale;</a:t>
            </a:r>
          </a:p>
          <a:p>
            <a:pPr marL="742950" lvl="1" indent="-285750">
              <a:buFont typeface="Arial" panose="020B0604020202020204" pitchFamily="34" charset="0"/>
              <a:buChar char="•"/>
            </a:pPr>
            <a:r>
              <a:rPr lang="it-IT" sz="1400" b="1"/>
              <a:t>partner nel settore dei media</a:t>
            </a:r>
            <a:r>
              <a:rPr lang="it-IT" sz="1400"/>
              <a:t>: mezzi di comunicazione di tutta l’UE che promuovono la campagna;</a:t>
            </a:r>
          </a:p>
          <a:p>
            <a:pPr marL="742950" lvl="1" indent="-285750">
              <a:buFont typeface="Arial" panose="020B0604020202020204" pitchFamily="34" charset="0"/>
              <a:buChar char="•"/>
            </a:pPr>
            <a:r>
              <a:rPr lang="it-IT" sz="1400" b="1"/>
              <a:t>rete Enterprise Europe</a:t>
            </a:r>
            <a:r>
              <a:rPr lang="it-IT" sz="1400"/>
              <a:t>: rete dell’UE che contribuisce a fornire sostegno alle imprese in materia di sicurezza e salute sul lavoro;</a:t>
            </a:r>
          </a:p>
          <a:p>
            <a:pPr marL="742950" lvl="1" indent="-285750">
              <a:buFont typeface="Arial" panose="020B0604020202020204" pitchFamily="34" charset="0"/>
              <a:buChar char="•"/>
            </a:pPr>
            <a:r>
              <a:rPr lang="it-IT" sz="1400"/>
              <a:t>istituzioni dell’UE;</a:t>
            </a:r>
          </a:p>
          <a:p>
            <a:pPr marL="742950" lvl="1" indent="-285750">
              <a:buFont typeface="Arial" panose="020B0604020202020204" pitchFamily="34" charset="0"/>
              <a:buChar char="•"/>
            </a:pPr>
            <a:r>
              <a:rPr lang="it-IT" sz="1400"/>
              <a:t>altre agenzie dell’UE.</a:t>
            </a:r>
          </a:p>
          <a:p>
            <a:pPr marL="457200" lvl="1" indent="0">
              <a:buFont typeface="Arial" panose="020B0604020202020204" pitchFamily="34" charset="0"/>
              <a:buNone/>
            </a:pPr>
            <a:endParaRPr lang="en-GB" sz="1400" dirty="0"/>
          </a:p>
          <a:p>
            <a:r>
              <a:rPr lang="it-IT" sz="1200">
                <a:solidFill>
                  <a:schemeClr val="accent1"/>
                </a:solidFill>
              </a:rPr>
              <a:t>I partner fungono da intermediari tra l’EU-OSHA e la forza lavoro europea, divulgando materiali e risorse della campagna a livello nazionale. La dedizione e l’impegno attivo dei partner dell’EU-OSHA danno impulso alla campagna e garantiscono che il suo messaggio sia promosso efficacemente in tutta Europa, raggiungendo imprese di tutte le dimensioni.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t-IT" b="1" dirty="0"/>
              <a:t>La Settimana europea per la sicurezza e la salute sul lavoro </a:t>
            </a:r>
            <a:r>
              <a:rPr lang="it-IT" dirty="0"/>
              <a:t>si tiene ogni anno nel mese di ottobre (43ª settimana) e offre a sostenitori e partner di tutta Europa l’opportunità di organizzare eventi o attività per sensibilizzare l’opinione pubblica in merito alla campagna. </a:t>
            </a:r>
          </a:p>
          <a:p>
            <a:endParaRPr lang="fr-FR" dirty="0"/>
          </a:p>
          <a:p>
            <a:r>
              <a:rPr lang="it-IT" b="1" dirty="0"/>
              <a:t>Ottieni il tuo certificato</a:t>
            </a:r>
            <a:r>
              <a:rPr lang="it-IT" dirty="0"/>
              <a:t>: ottieni una certificazione per la tua partecipazione alla campagna Ambienti di lavoro sani e sicuri pianificando un evento o un’attività.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it-IT" b="0" dirty="0"/>
              <a:t>Il</a:t>
            </a:r>
            <a:r>
              <a:rPr lang="it-IT" b="1" dirty="0"/>
              <a:t> Premio per le buone pratiche della campagna Ambienti di lavoro sani e sicuri </a:t>
            </a:r>
            <a:r>
              <a:rPr lang="it-IT" dirty="0"/>
              <a:t>è un’iniziativa organizzata per ogni campagna, che celebra le organizzazioni </a:t>
            </a:r>
            <a:r>
              <a:rPr lang="it-IT" sz="1200" b="0" i="0" dirty="0">
                <a:solidFill>
                  <a:schemeClr val="tx1"/>
                </a:solidFill>
                <a:effectLst/>
                <a:latin typeface="+mn-lt"/>
                <a:ea typeface="+mn-lt"/>
                <a:cs typeface="+mn-cs"/>
              </a:rPr>
              <a:t>che hanno contribuito in modo eccezionale e innovativo alla prevenzione e alla gestione dei rischi psicosociali sul lavoro. I punti focali nazionali hanno il compito di selezionare il vincitore del premio nazionale per le buone pratiche, il cui nome sarà in seguito comunicato all’EU-OSHA.  </a:t>
            </a:r>
          </a:p>
          <a:p>
            <a:endParaRPr lang="en-GB" dirty="0"/>
          </a:p>
          <a:p>
            <a:r>
              <a:rPr lang="it-IT" b="1" dirty="0"/>
              <a:t>Partner ufficiali della campagna</a:t>
            </a:r>
            <a:r>
              <a:rPr lang="it-IT" b="0" dirty="0"/>
              <a:t>: l’offerta di partenariato ufficiale della campagna è aperta ad aziende e organizzazioni europee e internazionali impegnate nella promozione della salute mentale sul lavoro e nella prevenzione dei rischi psicosociali in tutta Europa. È previsto un coinvolgimento attivo. In cambio, i partner ufficiali della campagna ottengono visibilità, possono promuovere le proprie notizie sul sito web e nella newsletter dell’EU-OSHA e hanno l’opportunità di ampliare la propria rete di contatti. </a:t>
            </a:r>
          </a:p>
          <a:p>
            <a:endParaRPr lang="en-GB" b="1" dirty="0"/>
          </a:p>
          <a:p>
            <a:r>
              <a:rPr lang="it-IT" b="1" dirty="0"/>
              <a:t>Partner nel settore dei media: </a:t>
            </a:r>
            <a:r>
              <a:rPr lang="it-IT" dirty="0"/>
              <a:t>rete europea esclusiva di giornalisti e redattori impegnati a promuovere ambienti di lavoro sani e sicuri. I partner nel settore dei media ottengono accesso in anteprima a contenuti affidabili e di interesse giornalistico, maggiore visibilità all’interno della comunità della salute e sicurezza sul lavoro (SSL) e contatti diretti con gli esperti dell’EU-OSHA e le parti interessate in tutta Europa.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8" name="Picture 7">
            <a:extLst>
              <a:ext uri="{FF2B5EF4-FFF2-40B4-BE49-F238E27FC236}">
                <a16:creationId xmlns:a16="http://schemas.microsoft.com/office/drawing/2014/main" id="{7211F2AA-DB8A-30CF-B96A-6CD92D299C7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97102" y="6066267"/>
            <a:ext cx="2191142" cy="560278"/>
          </a:xfrm>
          <a:prstGeom prst="rect">
            <a:avLst/>
          </a:prstGeom>
        </p:spPr>
      </p:pic>
      <p:pic>
        <p:nvPicPr>
          <p:cNvPr id="14" name="Picture 13">
            <a:extLst>
              <a:ext uri="{FF2B5EF4-FFF2-40B4-BE49-F238E27FC236}">
                <a16:creationId xmlns:a16="http://schemas.microsoft.com/office/drawing/2014/main" id="{930513A9-A2F7-E460-FE59-40AF4D7C92A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282343" y="5637805"/>
            <a:ext cx="838627" cy="959756"/>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it-IT"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it-IT" sz="3200" b="1">
                <a:solidFill>
                  <a:schemeClr val="tx2"/>
                </a:solidFill>
                <a:ea typeface=""/>
              </a:rPr>
              <a:t>GRAZIE!</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it-IT"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it-IT"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it-IT" sz="2133">
                <a:solidFill>
                  <a:schemeClr val="accent1"/>
                </a:solidFill>
                <a:ea typeface=""/>
                <a:cs typeface="Trebuchet MS"/>
              </a:rPr>
              <a:t>Agenzia europea per la sicurezza e la salute sul lavoro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it-IT"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it-IT"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t-IT" sz="1467" b="1" i="0" u="none" strike="noStrike" cap="none" normalizeH="0" baseline="0" noProof="0">
                <a:ln>
                  <a:noFill/>
                </a:ln>
                <a:solidFill>
                  <a:srgbClr val="003399"/>
                </a:solidFill>
                <a:effectLst/>
                <a:uLnTx/>
                <a:uFillTx/>
                <a:latin typeface="Arial"/>
                <a:ea typeface="Arial"/>
                <a:cs typeface="+mn-cs"/>
              </a:rPr>
              <a:t>Autore: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t-IT" sz="1467" b="1" i="0" u="none" strike="noStrike" cap="none" normalizeH="0" baseline="0" noProof="0">
                <a:ln>
                  <a:noFill/>
                </a:ln>
                <a:solidFill>
                  <a:srgbClr val="003399"/>
                </a:solidFill>
                <a:effectLst/>
                <a:uLnTx/>
                <a:uFillTx/>
                <a:latin typeface="Arial"/>
                <a:ea typeface="Arial"/>
                <a:cs typeface="+mn-cs"/>
              </a:rPr>
              <a:t>Gestione del progetto:</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t-IT" sz="1467" b="1" i="0" u="none" strike="noStrike" cap="none" normalizeH="0" baseline="0" noProof="0">
                <a:ln>
                  <a:noFill/>
                </a:ln>
                <a:solidFill>
                  <a:srgbClr val="003399"/>
                </a:solidFill>
                <a:effectLst/>
                <a:uLnTx/>
                <a:uFillTx/>
                <a:latin typeface="Arial"/>
                <a:ea typeface="Arial"/>
                <a:cs typeface="+mn-cs"/>
              </a:rPr>
              <a:t>L’Agenzia europea per la sicurezza e la salute sul lavoro, o chiunque agisca per suo conto, declina ogni responsabilità per l’uso che potrebbe essere fatto delle informazioni contenute nel presente documento.</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t-IT" sz="1467" b="1" i="0" u="none" strike="noStrike" cap="none" normalizeH="0" baseline="0" noProof="0">
                <a:ln>
                  <a:noFill/>
                </a:ln>
                <a:solidFill>
                  <a:srgbClr val="003399"/>
                </a:solidFill>
                <a:effectLst/>
                <a:uLnTx/>
                <a:uFillTx/>
                <a:latin typeface="Arial"/>
                <a:ea typeface="Arial"/>
                <a:cs typeface="+mn-cs"/>
              </a:rPr>
              <a:t>© Agenzia europea per la sicurezza e la salute sul lavoro.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t-IT" sz="1467" b="1" i="0" u="none" strike="noStrike" cap="none" normalizeH="0" baseline="0" noProof="0">
                <a:ln>
                  <a:noFill/>
                </a:ln>
                <a:solidFill>
                  <a:srgbClr val="003399"/>
                </a:solidFill>
                <a:effectLst/>
                <a:uLnTx/>
                <a:uFillTx/>
                <a:latin typeface="Arial"/>
                <a:ea typeface="Arial"/>
                <a:cs typeface="+mn-cs"/>
              </a:rPr>
              <a:t>La riproduzione è autorizzata con citazione della fonte.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t-IT" sz="1467" b="1" i="0" u="none" strike="noStrike" cap="none" normalizeH="0" baseline="0" noProof="0">
                <a:ln>
                  <a:noFill/>
                </a:ln>
                <a:solidFill>
                  <a:srgbClr val="003399"/>
                </a:solidFill>
                <a:effectLst/>
                <a:uLnTx/>
                <a:uFillTx/>
                <a:latin typeface="Arial"/>
                <a:ea typeface="Arial"/>
                <a:cs typeface="+mn-cs"/>
              </a:rPr>
              <a:t>L’uso o la riproduzione di fotografie o di altro materiale non protetto dal diritto d’autore dell’Agenzia europea per la sicurezza e la salute sul lavoro devono essere autorizzati direttamente dal titolare del diritto d’autore in questione.</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07/09/2026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it-IT"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B4659EEF-5BB2-D45C-AAC7-0707417B07A9}"/>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597102" y="6066267"/>
            <a:ext cx="2191142" cy="560278"/>
          </a:xfrm>
          <a:prstGeom prst="rect">
            <a:avLst/>
          </a:prstGeom>
        </p:spPr>
      </p:pic>
      <p:pic>
        <p:nvPicPr>
          <p:cNvPr id="7" name="Picture 6">
            <a:extLst>
              <a:ext uri="{FF2B5EF4-FFF2-40B4-BE49-F238E27FC236}">
                <a16:creationId xmlns:a16="http://schemas.microsoft.com/office/drawing/2014/main" id="{F401D97D-2087-C36F-CEC2-706C24B4C341}"/>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282343" y="5637805"/>
            <a:ext cx="838627" cy="959756"/>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it/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2.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it/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it/campaign-partners/enterprise-europe-network" TargetMode="External"/><Relationship Id="rId11" Type="http://schemas.openxmlformats.org/officeDocument/2006/relationships/hyperlink" Target="https://healthy-workplaces.osha.europa.eu/it/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it/campaign-partners/official-campaign-partners" TargetMode="External"/><Relationship Id="rId10" Type="http://schemas.openxmlformats.org/officeDocument/2006/relationships/image" Target="../media/image51.png"/><Relationship Id="rId4" Type="http://schemas.openxmlformats.org/officeDocument/2006/relationships/image" Target="../media/image49.svg"/><Relationship Id="rId9" Type="http://schemas.openxmlformats.org/officeDocument/2006/relationships/hyperlink" Target="https://osha.europa.eu/it" TargetMode="External"/><Relationship Id="rId14" Type="http://schemas.openxmlformats.org/officeDocument/2006/relationships/hyperlink" Target="https://healthy-workplaces.osha.europa.eu/it/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it/tools-and-publications" TargetMode="External"/><Relationship Id="rId2" Type="http://schemas.openxmlformats.org/officeDocument/2006/relationships/hyperlink" Target="https://healthy-workplaces.osha.europa.eu/it/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it/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8" Type="http://schemas.openxmlformats.org/officeDocument/2006/relationships/hyperlink" Target="https://healthy-workplaces.osha.europa.eu/it/media-centre/become-media-partner" TargetMode="External"/><Relationship Id="rId3" Type="http://schemas.microsoft.com/office/2018/10/relationships/comments" Target="../comments/modernComment_11C_68730B91.xml"/><Relationship Id="rId7" Type="http://schemas.openxmlformats.org/officeDocument/2006/relationships/hyperlink" Target="https://healthy-workplaces.osha.europa.eu/it/get-involved/become-campaign-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it/get-involved/good-practice-awards" TargetMode="External"/><Relationship Id="rId5" Type="http://schemas.openxmlformats.org/officeDocument/2006/relationships/hyperlink" Target="https://healthy-workplaces.osha.europa.eu/it/get-involved/get-your-certificate" TargetMode="External"/><Relationship Id="rId4" Type="http://schemas.openxmlformats.org/officeDocument/2006/relationships/hyperlink" Target="https://healthy-workplaces.osha.europa.eu/it/get-involved/european-week" TargetMode="External"/><Relationship Id="rId9" Type="http://schemas.openxmlformats.org/officeDocument/2006/relationships/image" Target="../media/image57.png"/></Relationships>
</file>

<file path=ppt/slides/_rels/slide30.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2.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9.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1.svg"/><Relationship Id="rId4" Type="http://schemas.openxmlformats.org/officeDocument/2006/relationships/image" Target="../media/image58.svg"/><Relationship Id="rId9" Type="http://schemas.openxmlformats.org/officeDocument/2006/relationships/hyperlink" Target="https://www.youtube.com/@EU_OSHA" TargetMode="External"/><Relationship Id="rId1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it-IT" dirty="0"/>
              <a:t>Campagna Ambienti di lavoro sani e sicuri 2026-2028 </a:t>
            </a:r>
            <a:br>
              <a:rPr lang="it-IT" dirty="0"/>
            </a:br>
            <a:r>
              <a:rPr lang="it-IT" dirty="0"/>
              <a:t>«Insieme per la promozione della salute mentale negli ambienti di lavoro»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5155386"/>
            <a:ext cx="10195200" cy="675208"/>
          </a:xfrm>
        </p:spPr>
        <p:txBody>
          <a:bodyPr anchor="t">
            <a:normAutofit/>
          </a:bodyPr>
          <a:lstStyle/>
          <a:p>
            <a:r>
              <a:rPr lang="it-IT" sz="2600" i="1" dirty="0">
                <a:solidFill>
                  <a:srgbClr val="92D050"/>
                </a:solidFill>
              </a:rPr>
              <a:t>Prevenire i rischi psicosociali negli ambienti di lavoro</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it-IT"/>
              <a:t>Indice</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851568"/>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2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it-IT" sz="1600" b="0">
                <a:solidFill>
                  <a:srgbClr val="003399"/>
                </a:solidFill>
              </a:rPr>
              <a:t>Una visione d’insieme</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38664"/>
          </a:xfrm>
          <a:prstGeom prst="rect">
            <a:avLst/>
          </a:prstGeom>
          <a:noFill/>
        </p:spPr>
        <p:txBody>
          <a:bodyPr wrap="square" rtlCol="0">
            <a:spAutoFit/>
          </a:bodyPr>
          <a:lstStyle/>
          <a:p>
            <a:endParaRPr lang="es-ES" sz="1400" strike="sngStrike" dirty="0">
              <a:solidFill>
                <a:srgbClr val="003399"/>
              </a:solidFill>
            </a:endParaRPr>
          </a:p>
          <a:p>
            <a:pPr marL="169863" indent="-169863">
              <a:buFont typeface="Arial" panose="020B0604020202020204" pitchFamily="34" charset="0"/>
              <a:buChar char="•"/>
            </a:pPr>
            <a:r>
              <a:rPr lang="it-IT" sz="1400">
                <a:solidFill>
                  <a:srgbClr val="003399"/>
                </a:solidFill>
              </a:rPr>
              <a:t>Finalità e obiettivi della campagna</a:t>
            </a:r>
          </a:p>
          <a:p>
            <a:pPr marL="169863" indent="-169863">
              <a:buFont typeface="Arial" panose="020B0604020202020204" pitchFamily="34" charset="0"/>
              <a:buChar char="•"/>
            </a:pPr>
            <a:r>
              <a:rPr lang="it-IT" sz="1400">
                <a:solidFill>
                  <a:srgbClr val="003399"/>
                </a:solidFill>
              </a:rPr>
              <a:t>A chi è rivolta la campagna?</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541309"/>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492210"/>
            <a:ext cx="5252232" cy="523484"/>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2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591798"/>
            <a:ext cx="3446129"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pPr>
              <a:lnSpc>
                <a:spcPts val="1700"/>
              </a:lnSpc>
            </a:pPr>
            <a:r>
              <a:rPr lang="it-IT" sz="1600" dirty="0"/>
              <a:t>Una tabella di marcia per l’azione: i cinque settori prioritari</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169551"/>
          </a:xfrm>
          <a:prstGeom prst="rect">
            <a:avLst/>
          </a:prstGeom>
          <a:noFill/>
        </p:spPr>
        <p:txBody>
          <a:bodyPr wrap="square" rtlCol="0">
            <a:spAutoFit/>
          </a:bodyPr>
          <a:lstStyle/>
          <a:p>
            <a:pPr marL="169863" indent="-169863">
              <a:buFont typeface="Arial" panose="020B0604020202020204" pitchFamily="34" charset="0"/>
              <a:buChar char="•"/>
            </a:pPr>
            <a:r>
              <a:rPr lang="it-IT" sz="1400" dirty="0">
                <a:solidFill>
                  <a:srgbClr val="003399"/>
                </a:solidFill>
              </a:rPr>
              <a:t>Valutazione e gestione dei rischi psicosociali</a:t>
            </a:r>
          </a:p>
          <a:p>
            <a:pPr marL="169863" indent="-169863">
              <a:buFont typeface="Arial" panose="020B0604020202020204" pitchFamily="34" charset="0"/>
              <a:buChar char="•"/>
            </a:pPr>
            <a:r>
              <a:rPr lang="it-IT" sz="1400" dirty="0">
                <a:solidFill>
                  <a:srgbClr val="003399"/>
                </a:solidFill>
              </a:rPr>
              <a:t>Molestie, anche sessuali, e violenza</a:t>
            </a:r>
          </a:p>
          <a:p>
            <a:pPr marL="169863" indent="-169863">
              <a:buFont typeface="Arial" panose="020B0604020202020204" pitchFamily="34" charset="0"/>
              <a:buChar char="•"/>
            </a:pPr>
            <a:r>
              <a:rPr lang="it-IT" sz="1400" dirty="0">
                <a:solidFill>
                  <a:srgbClr val="003399"/>
                </a:solidFill>
              </a:rPr>
              <a:t>Rischi fisici e salute mentale</a:t>
            </a:r>
          </a:p>
          <a:p>
            <a:pPr marL="169863" indent="-169863">
              <a:buFont typeface="Arial" panose="020B0604020202020204" pitchFamily="34" charset="0"/>
              <a:buChar char="•"/>
            </a:pPr>
            <a:r>
              <a:rPr lang="it-IT" sz="1400" dirty="0">
                <a:solidFill>
                  <a:srgbClr val="003399"/>
                </a:solidFill>
              </a:rPr>
              <a:t>Rischi psicosociali nel settore sanitario e dell’assistenza sociale</a:t>
            </a:r>
          </a:p>
          <a:p>
            <a:pPr marL="169863" indent="-169863">
              <a:buFont typeface="Arial" panose="020B0604020202020204" pitchFamily="34" charset="0"/>
              <a:buChar char="•"/>
            </a:pPr>
            <a:r>
              <a:rPr lang="it-IT" sz="1400" dirty="0">
                <a:solidFill>
                  <a:srgbClr val="003399"/>
                </a:solidFill>
              </a:rPr>
              <a:t>Sostegno alla salute mentale sul lavoro</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52589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2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it-IT" sz="1600">
                <a:solidFill>
                  <a:schemeClr val="bg1"/>
                </a:solidFill>
              </a:rPr>
              <a:t>Partecipazione alla campagna</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169551"/>
          </a:xfrm>
          <a:prstGeom prst="rect">
            <a:avLst/>
          </a:prstGeom>
          <a:noFill/>
        </p:spPr>
        <p:txBody>
          <a:bodyPr wrap="square" rtlCol="0">
            <a:spAutoFit/>
          </a:bodyPr>
          <a:lstStyle/>
          <a:p>
            <a:pPr marL="169863" indent="-169863">
              <a:buFont typeface="Arial" panose="020B0604020202020204" pitchFamily="34" charset="0"/>
              <a:buChar char="•"/>
            </a:pPr>
            <a:r>
              <a:rPr lang="it-IT" sz="1400">
                <a:solidFill>
                  <a:srgbClr val="003399"/>
                </a:solidFill>
              </a:rPr>
              <a:t>Rete dell’EU-OSHA</a:t>
            </a:r>
          </a:p>
          <a:p>
            <a:pPr marL="169863" indent="-169863">
              <a:buFont typeface="Arial" panose="020B0604020202020204" pitchFamily="34" charset="0"/>
              <a:buChar char="•"/>
            </a:pPr>
            <a:r>
              <a:rPr lang="it-IT" sz="1400">
                <a:solidFill>
                  <a:srgbClr val="003399"/>
                </a:solidFill>
              </a:rPr>
              <a:t>Risorse per la campagna</a:t>
            </a:r>
          </a:p>
          <a:p>
            <a:pPr marL="169863" indent="-169863">
              <a:buFont typeface="Arial" panose="020B0604020202020204" pitchFamily="34" charset="0"/>
              <a:buChar char="•"/>
            </a:pPr>
            <a:r>
              <a:rPr lang="it-IT" sz="1400">
                <a:solidFill>
                  <a:srgbClr val="003399"/>
                </a:solidFill>
              </a:rPr>
              <a:t>Kit di strumenti e promozione digitale</a:t>
            </a:r>
          </a:p>
          <a:p>
            <a:pPr marL="169863" indent="-169863">
              <a:buFont typeface="Arial" panose="020B0604020202020204" pitchFamily="34" charset="0"/>
              <a:buChar char="•"/>
            </a:pPr>
            <a:r>
              <a:rPr lang="it-IT" sz="1400">
                <a:solidFill>
                  <a:srgbClr val="003399"/>
                </a:solidFill>
              </a:rPr>
              <a:t>Come partecipare alla campagna</a:t>
            </a:r>
          </a:p>
          <a:p>
            <a:pPr marL="169863" indent="-169863">
              <a:buFont typeface="Arial" panose="020B0604020202020204" pitchFamily="34" charset="0"/>
              <a:buChar char="•"/>
            </a:pPr>
            <a:r>
              <a:rPr lang="it-IT" sz="1400">
                <a:solidFill>
                  <a:srgbClr val="003399"/>
                </a:solidFill>
              </a:rPr>
              <a:t>Segui gli aggiornamenti sulla campagna</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a:xfrm>
            <a:off x="600002" y="180000"/>
            <a:ext cx="9596621" cy="489600"/>
          </a:xfrm>
        </p:spPr>
        <p:txBody>
          <a:bodyPr/>
          <a:lstStyle/>
          <a:p>
            <a:r>
              <a:rPr lang="it-IT" dirty="0"/>
              <a:t>Una visione d’insieme: la salute mentale influisce sulla vita quotidiana e sul lavoro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it-IT" sz="2000" b="1">
                <a:solidFill>
                  <a:schemeClr val="tx2"/>
                </a:solidFill>
              </a:rPr>
              <a:t>La salute mentale è influenzata dalla vita quotidiana, compreso il lavoro.</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5" y="2670101"/>
            <a:ext cx="8205871" cy="217527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it-IT" dirty="0"/>
              <a:t>Il lavoro può contribuire al benessere mentale </a:t>
            </a:r>
            <a:r>
              <a:rPr lang="it-IT" b="0" dirty="0"/>
              <a:t>dando un senso di realizzazione, innescando abitudini e creando occasioni di relazione con gli altri, </a:t>
            </a:r>
            <a:r>
              <a:rPr lang="it-IT" dirty="0"/>
              <a:t>quando</a:t>
            </a:r>
            <a:r>
              <a:rPr lang="it-IT" b="0" dirty="0"/>
              <a:t> </a:t>
            </a:r>
            <a:r>
              <a:rPr lang="it-IT" dirty="0"/>
              <a:t>l’ambiente di lavoro è ben organizzato</a:t>
            </a:r>
            <a:r>
              <a:rPr lang="it-IT" b="0" dirty="0"/>
              <a:t> e </a:t>
            </a:r>
            <a:r>
              <a:rPr lang="it-IT" dirty="0"/>
              <a:t>offre il giusto sostegno</a:t>
            </a:r>
            <a:r>
              <a:rPr lang="it-IT" b="0" dirty="0"/>
              <a:t>.</a:t>
            </a:r>
          </a:p>
          <a:p>
            <a:pPr marL="233363" indent="-233363">
              <a:spcAft>
                <a:spcPts val="600"/>
              </a:spcAft>
            </a:pPr>
            <a:r>
              <a:rPr lang="it-IT" dirty="0"/>
              <a:t>I rischi psicosociali sul lavoro</a:t>
            </a:r>
            <a:r>
              <a:rPr lang="it-IT" b="0" dirty="0"/>
              <a:t>, come richieste contrastanti, molestie o un carico di lavoro eccessivo e costante, possono compromettere questo equilibrio. </a:t>
            </a:r>
          </a:p>
          <a:p>
            <a:pPr marL="233363" indent="-233363">
              <a:spcAft>
                <a:spcPts val="600"/>
              </a:spcAft>
            </a:pPr>
            <a:r>
              <a:rPr lang="it-IT" dirty="0"/>
              <a:t>Se non sono individuati</a:t>
            </a:r>
            <a:r>
              <a:rPr lang="it-IT" b="0" dirty="0"/>
              <a:t>, </a:t>
            </a:r>
            <a:r>
              <a:rPr lang="it-IT" dirty="0"/>
              <a:t>gestiti</a:t>
            </a:r>
            <a:r>
              <a:rPr lang="it-IT" b="0" dirty="0"/>
              <a:t> e </a:t>
            </a:r>
            <a:r>
              <a:rPr lang="it-IT" dirty="0"/>
              <a:t>prevenuti</a:t>
            </a:r>
            <a:r>
              <a:rPr lang="it-IT" b="0" dirty="0"/>
              <a:t>, questi </a:t>
            </a:r>
            <a:r>
              <a:rPr lang="it-IT" dirty="0"/>
              <a:t>rischi</a:t>
            </a:r>
            <a:r>
              <a:rPr lang="it-IT" b="0" dirty="0"/>
              <a:t> possono causare una serie di </a:t>
            </a:r>
            <a:r>
              <a:rPr lang="it-IT" dirty="0"/>
              <a:t>gravi problemi di salute</a:t>
            </a:r>
            <a:r>
              <a:rPr lang="it-IT" b="0" dirty="0"/>
              <a:t>, quali </a:t>
            </a:r>
            <a:r>
              <a:rPr lang="it-IT" b="0" i="1" dirty="0"/>
              <a:t>burnout</a:t>
            </a:r>
            <a:r>
              <a:rPr lang="it-IT" b="0" dirty="0"/>
              <a:t>, depressione, ansia e altri disturbi psicologici.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it-IT">
                <a:solidFill>
                  <a:srgbClr val="003399"/>
                </a:solidFill>
              </a:rPr>
              <a:t>Una visione d’insieme: </a:t>
            </a:r>
            <a:r>
              <a:rPr lang="it-IT"/>
              <a:t>qual è la posta in gioco?</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it-IT" sz="1800" b="1">
                <a:solidFill>
                  <a:schemeClr val="tx2"/>
                </a:solidFill>
              </a:rPr>
              <a:t>Si prevede che, tra il 2025 e il 2050, i problemi di salute mentale ridurranno il prodotto interno lordo dell’UE in media dell’1,7 % all’anno.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it-IT" b="0" dirty="0"/>
              <a:t>I problemi di salute mentale sono </a:t>
            </a:r>
            <a:r>
              <a:rPr lang="it-IT" dirty="0"/>
              <a:t>in aumento</a:t>
            </a:r>
            <a:r>
              <a:rPr lang="it-IT" b="0" dirty="0"/>
              <a:t> tra la popolazione europea. </a:t>
            </a:r>
          </a:p>
          <a:p>
            <a:pPr marL="233363" indent="-233363">
              <a:spcAft>
                <a:spcPts val="600"/>
              </a:spcAft>
            </a:pPr>
            <a:r>
              <a:rPr lang="it-IT" b="0" dirty="0"/>
              <a:t>I problemi di salute mentale rappresentano una </a:t>
            </a:r>
            <a:r>
              <a:rPr lang="it-IT" dirty="0"/>
              <a:t>perdita economica</a:t>
            </a:r>
            <a:r>
              <a:rPr lang="it-IT" b="0" dirty="0"/>
              <a:t>, dovuta in gran parte alla riduzione della partecipazione della forza lavoro, all’aumento dell’assenteismo e al presenteismo.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it-IT"/>
              <a:t>Una visione d’insieme</a:t>
            </a:r>
            <a:r>
              <a:rPr lang="it-IT">
                <a:solidFill>
                  <a:srgbClr val="003399"/>
                </a:solidFill>
              </a:rPr>
              <a:t>: </a:t>
            </a:r>
            <a:r>
              <a:rPr lang="it-IT"/>
              <a:t>il punto di vista della forza lavoro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it-IT" b="0" dirty="0"/>
              <a:t>Secondo l’</a:t>
            </a:r>
            <a:r>
              <a:rPr lang="it-IT" b="0" dirty="0">
                <a:solidFill>
                  <a:srgbClr val="92D050"/>
                </a:solidFill>
                <a:hlinkClick r:id="rId3">
                  <a:extLst>
                    <a:ext uri="{A12FA001-AC4F-418D-AE19-62706E023703}">
                      <ahyp:hlinkClr xmlns:ahyp="http://schemas.microsoft.com/office/drawing/2018/hyperlinkcolor" val="tx"/>
                    </a:ext>
                  </a:extLst>
                </a:hlinkClick>
              </a:rPr>
              <a:t>indagine OSH </a:t>
            </a:r>
            <a:r>
              <a:rPr lang="it-IT" b="0" dirty="0" err="1">
                <a:solidFill>
                  <a:srgbClr val="92D050"/>
                </a:solidFill>
                <a:hlinkClick r:id="rId3">
                  <a:extLst>
                    <a:ext uri="{A12FA001-AC4F-418D-AE19-62706E023703}">
                      <ahyp:hlinkClr xmlns:ahyp="http://schemas.microsoft.com/office/drawing/2018/hyperlinkcolor" val="tx"/>
                    </a:ext>
                  </a:extLst>
                </a:hlinkClick>
              </a:rPr>
              <a:t>Pulse</a:t>
            </a:r>
            <a:r>
              <a:rPr lang="it-IT" b="0" dirty="0">
                <a:solidFill>
                  <a:srgbClr val="92D050"/>
                </a:solidFill>
                <a:hlinkClick r:id="rId3">
                  <a:extLst>
                    <a:ext uri="{A12FA001-AC4F-418D-AE19-62706E023703}">
                      <ahyp:hlinkClr xmlns:ahyp="http://schemas.microsoft.com/office/drawing/2018/hyperlinkcolor" val="tx"/>
                    </a:ext>
                  </a:extLst>
                </a:hlinkClick>
              </a:rPr>
              <a:t> 2025 condotta tra la forza lavoro</a:t>
            </a:r>
            <a:r>
              <a:rPr lang="it-IT" b="0" dirty="0"/>
              <a:t>, </a:t>
            </a:r>
            <a:r>
              <a:rPr lang="it-IT" dirty="0"/>
              <a:t>più di quattro persone che lavorano su dieci in tutta l’UE (44 %) </a:t>
            </a:r>
            <a:r>
              <a:rPr lang="it-IT" b="0" dirty="0"/>
              <a:t>dichiarano di essere esposte </a:t>
            </a:r>
            <a:r>
              <a:rPr lang="it-IT" dirty="0"/>
              <a:t>a tempistiche molto strette </a:t>
            </a:r>
            <a:r>
              <a:rPr lang="it-IT" b="0" dirty="0"/>
              <a:t>o a </a:t>
            </a:r>
            <a:r>
              <a:rPr lang="it-IT" dirty="0"/>
              <a:t>forti sovraccarichi di lavoro</a:t>
            </a:r>
            <a:r>
              <a:rPr lang="it-IT" b="0" dirty="0"/>
              <a:t>.</a:t>
            </a:r>
            <a:br>
              <a:rPr lang="it-IT" dirty="0"/>
            </a:br>
            <a:endParaRPr lang="it-IT" dirty="0"/>
          </a:p>
          <a:p>
            <a:pPr marL="233363" indent="-233363"/>
            <a:r>
              <a:rPr lang="it-IT" dirty="0"/>
              <a:t>Molte persone che lavorano dichiarano che il proprio lavoro incide negativamente sulla propria salute:</a:t>
            </a:r>
          </a:p>
          <a:p>
            <a:pPr lvl="1"/>
            <a:r>
              <a:rPr lang="it-IT" dirty="0">
                <a:solidFill>
                  <a:schemeClr val="tx2"/>
                </a:solidFill>
              </a:rPr>
              <a:t>il 37 % soffre di stanchezza generale; </a:t>
            </a:r>
          </a:p>
          <a:p>
            <a:pPr lvl="1"/>
            <a:r>
              <a:rPr lang="it-IT" dirty="0">
                <a:solidFill>
                  <a:schemeClr val="tx2"/>
                </a:solidFill>
              </a:rPr>
              <a:t>il 29 % soffre di stress, depressione o ansia.</a:t>
            </a:r>
          </a:p>
          <a:p>
            <a:pPr marL="0" indent="0">
              <a:buNone/>
            </a:pPr>
            <a:br>
              <a:rPr lang="it-IT" dirty="0"/>
            </a:br>
            <a:endParaRPr lang="it-IT" dirty="0"/>
          </a:p>
        </p:txBody>
      </p:sp>
      <p:grpSp>
        <p:nvGrpSpPr>
          <p:cNvPr id="11" name="Group 10" descr="Fotografia di un impiegato seduto alla scrivania che legge dei documenti con aria accigliata. Alla sinistra c’è un pupazzetto verde che esegue giochi di destrezza con diverse icone digitali, quali un foglio, un punto interrogativo, dei grafici e un orologio, a simboleggiare i ritmi molto elevati e il sovraccarico di lavoro.  ">
            <a:extLst>
              <a:ext uri="{FF2B5EF4-FFF2-40B4-BE49-F238E27FC236}">
                <a16:creationId xmlns:a16="http://schemas.microsoft.com/office/drawing/2014/main" id="{1FA2A4BA-24EA-588B-6266-E1CE51C07E21}"/>
              </a:ext>
            </a:extLst>
          </p:cNvPr>
          <p:cNvGrpSpPr/>
          <p:nvPr/>
        </p:nvGrpSpPr>
        <p:grpSpPr>
          <a:xfrm>
            <a:off x="3709069" y="3607163"/>
            <a:ext cx="4511103" cy="2585584"/>
            <a:chOff x="3709069" y="3334449"/>
            <a:chExt cx="4511103" cy="2585584"/>
          </a:xfrm>
        </p:grpSpPr>
        <p:pic>
          <p:nvPicPr>
            <p:cNvPr id="9" name="Picture 8" descr="Fotografia di un impiegato seduto alla scrivania che legge dei documenti con aria accigliata. Alla sinistra c’è un pupazzetto verde che esegue giochi di destrezza con diverse icone digitali, quali un foglio, un punto interrogativo, dei grafici e un orologio, a simboleggiare i ritmi molto elevati e il sovraccarico di lavoro.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it-IT"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it-IT"/>
              <a:t>Una visione d’insieme</a:t>
            </a:r>
            <a:r>
              <a:rPr lang="it-IT">
                <a:solidFill>
                  <a:srgbClr val="003399"/>
                </a:solidFill>
              </a:rPr>
              <a:t>: </a:t>
            </a:r>
            <a:r>
              <a:rPr lang="it-IT"/>
              <a:t>il punto di vista delle organizzazioni e delle persone che lavorano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I rischi psicosociali negli ambienti di lavoro: organizzazioni e forza lavoro a confronto.</a:t>
            </a:r>
          </a:p>
          <a:p>
            <a:r>
              <a:rPr lang="it-IT" sz="1800" dirty="0">
                <a:latin typeface="+mn-lt"/>
              </a:rPr>
              <a:t>Modelli simili, prospettive diverse</a:t>
            </a:r>
            <a:r>
              <a:rPr lang="it-IT" sz="1800" b="1" dirty="0">
                <a:latin typeface="+mn-lt"/>
              </a:rPr>
              <a:t> </a:t>
            </a:r>
          </a:p>
        </p:txBody>
      </p:sp>
      <p:grpSp>
        <p:nvGrpSpPr>
          <p:cNvPr id="3" name="Group 2" descr="Tabella che mette a confronto le diverse percezioni dei ritmi di lavoro elevati da parte delle organizzazioni e delle persone che lavorano. Tale indicatore è rappresentato da semicerchi su grafici circolari e percentuali. Le organizzazioni subiscono la pressione dei ritmi di lavoro molto elevati nel 44 % dei casi, mentre le persone che lavorano nel 43 %. ">
            <a:extLst>
              <a:ext uri="{FF2B5EF4-FFF2-40B4-BE49-F238E27FC236}">
                <a16:creationId xmlns:a16="http://schemas.microsoft.com/office/drawing/2014/main" id="{4CB3070E-5865-7FEF-3107-073D336FB2E7}"/>
              </a:ext>
            </a:extLst>
          </p:cNvPr>
          <p:cNvGrpSpPr/>
          <p:nvPr/>
        </p:nvGrpSpPr>
        <p:grpSpPr>
          <a:xfrm>
            <a:off x="953289" y="1940287"/>
            <a:ext cx="5163237" cy="2662659"/>
            <a:chOff x="874654" y="2198067"/>
            <a:chExt cx="4542009" cy="2327387"/>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t-IT" sz="1000" i="1"/>
                  <a:t>Fonte: </a:t>
                </a:r>
                <a:r>
                  <a:rPr lang="it-IT" sz="1000" b="0"/>
                  <a:t>OSH Pulse 2025, ESENER 2024, UE-27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it-IT"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6" y="2761294"/>
              <a:ext cx="1840971"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t-IT" sz="1400" dirty="0"/>
                <a:t>ORGANIZZAZIONI</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372565" y="2739244"/>
              <a:ext cx="1139278"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it-IT" sz="1100" dirty="0">
                  <a:solidFill>
                    <a:srgbClr val="A9DE4E"/>
                  </a:solidFill>
                </a:rPr>
                <a:t>PERSONE CHE LAVORANO</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256811"/>
              <a:ext cx="4058636" cy="441065"/>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369978"/>
              <a:ext cx="3286842" cy="307777"/>
            </a:xfrm>
            <a:prstGeom prst="rect">
              <a:avLst/>
            </a:prstGeom>
            <a:noFill/>
          </p:spPr>
          <p:txBody>
            <a:bodyPr wrap="square" rtlCol="0">
              <a:spAutoFit/>
            </a:bodyPr>
            <a:lstStyle/>
            <a:p>
              <a:r>
                <a:rPr lang="it-IT" sz="1400" b="1" dirty="0">
                  <a:solidFill>
                    <a:schemeClr val="bg1"/>
                  </a:solidFill>
                </a:rPr>
                <a:t>RITMI MOLTO ELEVATI</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Tabella che mette a confronto i livelli di scarsa comunicazione e cooperazione riscontrati dalle organizzazioni e dalle persone che lavorano. Tale indicatore è rappresentato da semicerchi su grafici circolari e percentuali. Le organizzazioni sono soggette a una scarsa comunicazione e cooperazione nel 19 % dei casi mentre le persone che lavorano nel 29 %. ">
            <a:extLst>
              <a:ext uri="{FF2B5EF4-FFF2-40B4-BE49-F238E27FC236}">
                <a16:creationId xmlns:a16="http://schemas.microsoft.com/office/drawing/2014/main" id="{563A276B-2E8A-E549-FC54-0266E8954E8A}"/>
              </a:ext>
            </a:extLst>
          </p:cNvPr>
          <p:cNvGrpSpPr/>
          <p:nvPr/>
        </p:nvGrpSpPr>
        <p:grpSpPr>
          <a:xfrm>
            <a:off x="6096000" y="2017464"/>
            <a:ext cx="4714671" cy="2583638"/>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t-IT" sz="1000" i="1"/>
                      <a:t>Fonte: </a:t>
                    </a:r>
                    <a:r>
                      <a:rPr lang="it-IT" sz="1000" b="0"/>
                      <a:t>ESENER 2024 e OSH Pulse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it-IT"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879414" cy="271534"/>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t-IT" sz="1400" dirty="0"/>
                    <a:t>ORGANIZZAZIONI</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461345" y="2751961"/>
                  <a:ext cx="123483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it-IT" sz="1100" dirty="0">
                      <a:solidFill>
                        <a:srgbClr val="A9DE4E"/>
                      </a:solidFill>
                    </a:rPr>
                    <a:t>PERSONE CHE LAVORANO</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it-IT" sz="1400" b="1" dirty="0">
                      <a:solidFill>
                        <a:schemeClr val="bg1"/>
                      </a:solidFill>
                    </a:rPr>
                    <a:t>SCARSA COMUNICAZIONE E COOPERAZIONE</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99614" y="2764612"/>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Solo il 51 % delle organizzazioni dichiara di coinvolgere il personale nella gestione dei rischi psicosociali. ">
            <a:extLst>
              <a:ext uri="{FF2B5EF4-FFF2-40B4-BE49-F238E27FC236}">
                <a16:creationId xmlns:a16="http://schemas.microsoft.com/office/drawing/2014/main" id="{B4A7BB91-524A-4AEB-00A7-EAE7B13F645F}"/>
              </a:ext>
            </a:extLst>
          </p:cNvPr>
          <p:cNvGrpSpPr/>
          <p:nvPr/>
        </p:nvGrpSpPr>
        <p:grpSpPr>
          <a:xfrm>
            <a:off x="975213" y="4925912"/>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t-IT" sz="1400" dirty="0"/>
                    <a:t>SOLO IL</a:t>
                  </a:r>
                </a:p>
              </p:txBody>
            </p:sp>
            <p:sp>
              <p:nvSpPr>
                <p:cNvPr id="100" name="Content Placeholder 2" descr="Grafico che illustra la percentuale di coinvolgimento del personale nelle organizzazioni riguardo alla gestione dei rischi psicosociali sul lavoro. La percentuale è il 51 %. ">
                  <a:extLst>
                    <a:ext uri="{FF2B5EF4-FFF2-40B4-BE49-F238E27FC236}">
                      <a16:creationId xmlns:a16="http://schemas.microsoft.com/office/drawing/2014/main" id="{3994B876-AAE8-E8B6-4731-D4BFD324526D}"/>
                    </a:ext>
                  </a:extLst>
                </p:cNvPr>
                <p:cNvSpPr txBox="1">
                  <a:spLocks/>
                </p:cNvSpPr>
                <p:nvPr/>
              </p:nvSpPr>
              <p:spPr>
                <a:xfrm>
                  <a:off x="2715624" y="2730080"/>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t-IT" sz="1600" b="0" dirty="0"/>
                    <a:t>delle organizzazioni riferisce di coinvolgere il personale nella gestione dei rischi psicosociali.</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it-IT" sz="1400" b="1">
                      <a:solidFill>
                        <a:schemeClr val="bg1"/>
                      </a:solidFill>
                    </a:rPr>
                    <a:t>COINVOLGIMENTO DEL PERSONALE</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86321" y="4553677"/>
            <a:ext cx="4548483" cy="203387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070618" y="5481689"/>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t-IT" sz="1400" dirty="0"/>
              <a:t>Il coinvolgimento del personale è fondamentale per individuare i rischi e trovare insieme soluzioni efficaci.</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5790476" y="5460904"/>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it-IT">
                <a:solidFill>
                  <a:srgbClr val="003399"/>
                </a:solidFill>
              </a:rPr>
              <a:t>Una visione d’insieme: </a:t>
            </a:r>
            <a:r>
              <a:rPr lang="it-IT"/>
              <a:t>il punto di vista delle organizzazioni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a:latin typeface="+mn-lt"/>
              </a:rPr>
              <a:t>Rischi psicosociali presenti nelle organizzazioni:</a:t>
            </a:r>
          </a:p>
        </p:txBody>
      </p:sp>
      <p:graphicFrame>
        <p:nvGraphicFramePr>
          <p:cNvPr id="12" name="Chart 11" descr="Chart showing a comparison of the psychosocial risks present in organisations in 2019 and 2024:&#10;&#10;Having to deal with difficult customers, patients, pupils, etc. 2019: 59%. 2024: 56%&#10;Time pressure. 2019: 45% 2024: 43%&#10;Poor communication or cooperation within the organisation. 2019: 18% 2024: 19%&#10;Long or irregular working hours.  2019: 21% 2024: 18%&#10;Fear of job loss.  2019: 11% 2024: 10%&#10;&#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1005902247"/>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it-IT" sz="1200" i="1">
                <a:effectLst/>
              </a:rPr>
              <a:t>Fonte: </a:t>
            </a:r>
            <a:r>
              <a:rPr lang="it-IT" sz="1200">
                <a:effectLst/>
              </a:rPr>
              <a:t>ESENER 2024 – Base: imprese nell’UE-27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it-IT"/>
              <a:t>Finalità e obiettivi della campagna</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Sensibilizzare in merito a: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850915"/>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pPr>
            <a:r>
              <a:rPr lang="it-IT" sz="1800" dirty="0"/>
              <a:t>impatto di un buon ambiente di lavoro sulla salute mentale e sul benessere</a:t>
            </a:r>
            <a:r>
              <a:rPr lang="it-IT" sz="1800" b="0" dirty="0"/>
              <a:t>;</a:t>
            </a:r>
          </a:p>
          <a:p>
            <a:pPr marL="233363" indent="-233363">
              <a:spcBef>
                <a:spcPts val="600"/>
              </a:spcBef>
            </a:pPr>
            <a:r>
              <a:rPr lang="it-IT" sz="1800" b="0" dirty="0"/>
              <a:t>importanza di </a:t>
            </a:r>
            <a:r>
              <a:rPr lang="it-IT" sz="1800" dirty="0"/>
              <a:t>valutare</a:t>
            </a:r>
            <a:r>
              <a:rPr lang="it-IT" sz="1800" b="0" dirty="0"/>
              <a:t>, </a:t>
            </a:r>
            <a:r>
              <a:rPr lang="it-IT" sz="1800" dirty="0"/>
              <a:t>prevenire e gestire i rischi psicosociali</a:t>
            </a:r>
            <a:r>
              <a:rPr lang="it-IT" sz="1800" b="0" dirty="0"/>
              <a:t>. </a:t>
            </a:r>
            <a:endParaRPr lang="it-IT" sz="1800" dirty="0"/>
          </a:p>
          <a:p>
            <a:pPr marL="0" indent="0">
              <a:spcBef>
                <a:spcPts val="600"/>
              </a:spcBef>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863307"/>
            <a:ext cx="759770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Incoraggiare:</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407378"/>
            <a:ext cx="7597706"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pPr>
            <a:r>
              <a:rPr lang="it-IT" sz="1800" dirty="0"/>
              <a:t>la creazione di reti tra le parti interessate</a:t>
            </a:r>
            <a:r>
              <a:rPr lang="it-IT" sz="1800" b="0" dirty="0"/>
              <a:t>;</a:t>
            </a:r>
          </a:p>
          <a:p>
            <a:pPr marL="233363" indent="-233363">
              <a:spcBef>
                <a:spcPts val="600"/>
              </a:spcBef>
            </a:pPr>
            <a:r>
              <a:rPr lang="it-IT" sz="1800" b="0" dirty="0"/>
              <a:t>la cooperazione con </a:t>
            </a:r>
            <a:r>
              <a:rPr lang="it-IT" sz="1800" dirty="0"/>
              <a:t>tutti i partner sul luogo di lavoro</a:t>
            </a:r>
            <a:r>
              <a:rPr lang="it-IT" sz="1800" b="0" dirty="0"/>
              <a:t>;</a:t>
            </a:r>
          </a:p>
          <a:p>
            <a:pPr marL="233363" indent="-233363">
              <a:spcBef>
                <a:spcPts val="600"/>
              </a:spcBef>
            </a:pPr>
            <a:r>
              <a:rPr lang="it-IT" sz="1800" b="0" dirty="0"/>
              <a:t>la promozione di un </a:t>
            </a:r>
            <a:r>
              <a:rPr lang="it-IT" sz="1800" dirty="0"/>
              <a:t>ambiente di lavoro che offra il giusto sostegno</a:t>
            </a:r>
            <a:r>
              <a:rPr lang="it-IT" sz="1800" b="0" dirty="0"/>
              <a:t>,</a:t>
            </a:r>
            <a:r>
              <a:rPr lang="it-IT" sz="1800" dirty="0"/>
              <a:t> inclusivo</a:t>
            </a:r>
            <a:r>
              <a:rPr lang="it-IT" sz="1800" b="0" dirty="0"/>
              <a:t> e </a:t>
            </a:r>
            <a:r>
              <a:rPr lang="it-IT" sz="1800" dirty="0"/>
              <a:t>che favorisca il benessere mentale</a:t>
            </a:r>
            <a:r>
              <a:rPr lang="it-IT" sz="1800" b="0" dirty="0"/>
              <a:t>;</a:t>
            </a:r>
          </a:p>
          <a:p>
            <a:pPr marL="233363" indent="-233363">
              <a:spcBef>
                <a:spcPts val="600"/>
              </a:spcBef>
            </a:pPr>
            <a:r>
              <a:rPr lang="it-IT" sz="1800" dirty="0"/>
              <a:t>il collegamento tra i rischi psicosociali e processi più ampi in materia di </a:t>
            </a:r>
            <a:r>
              <a:rPr lang="it-IT" sz="1800" b="0" dirty="0"/>
              <a:t>salute e sicurezza sul lavoro </a:t>
            </a:r>
            <a:r>
              <a:rPr lang="it-IT" sz="1800" dirty="0"/>
              <a:t>(SSL) </a:t>
            </a:r>
            <a:r>
              <a:rPr lang="it-IT" sz="1800" b="0" dirty="0"/>
              <a:t>per garantire un approccio globale. </a:t>
            </a:r>
          </a:p>
          <a:p>
            <a:pPr>
              <a:spcBef>
                <a:spcPts val="600"/>
              </a:spcBef>
            </a:pPr>
            <a:endParaRPr lang="en-GB" sz="1800" dirty="0"/>
          </a:p>
          <a:p>
            <a:pPr marL="0" indent="0">
              <a:spcBef>
                <a:spcPts val="600"/>
              </a:spcBef>
              <a:buNone/>
            </a:pPr>
            <a:endParaRPr lang="en-GB" sz="1800" dirty="0"/>
          </a:p>
          <a:p>
            <a:pPr marL="0" indent="0">
              <a:spcBef>
                <a:spcPts val="600"/>
              </a:spcBef>
              <a:buNone/>
            </a:pPr>
            <a:endParaRPr lang="en-GB" sz="1800" dirty="0"/>
          </a:p>
          <a:p>
            <a:pPr marL="0" indent="0">
              <a:spcBef>
                <a:spcPts val="600"/>
              </a:spcBef>
              <a:buNone/>
            </a:pPr>
            <a:endParaRPr lang="en-GB" sz="1800" b="0" dirty="0"/>
          </a:p>
        </p:txBody>
      </p:sp>
      <p:pic>
        <p:nvPicPr>
          <p:cNvPr id="9" name="Picture 8" descr="Fotografia a forma di nuvola che ritrae un gruppo di persone che lavorano intente a osservare un pannello di controllo con una serie di cifre. Nell’immagine, sul lato sinistro c’è un pupazzetto verde. L’immagine sottolinea gli sforzi organizzativi necessari per promuovere il benessere mentale sul luogo di lavoro.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it-IT"/>
              <a:t>A chi è rivolta la campagna? Chi dovrebbe partecipare?</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600002" y="1149100"/>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it-IT" sz="1800" b="1" dirty="0">
                <a:solidFill>
                  <a:srgbClr val="003399"/>
                </a:solidFill>
              </a:rPr>
              <a:t>La salute mentale è una responsabilità condivisa. </a:t>
            </a:r>
          </a:p>
        </p:txBody>
      </p:sp>
      <p:sp>
        <p:nvSpPr>
          <p:cNvPr id="4" name="TextBox 3">
            <a:extLst>
              <a:ext uri="{FF2B5EF4-FFF2-40B4-BE49-F238E27FC236}">
                <a16:creationId xmlns:a16="http://schemas.microsoft.com/office/drawing/2014/main" id="{BD5E20E1-F7B3-E4E9-82E6-ECD4246321AF}"/>
              </a:ext>
            </a:extLst>
          </p:cNvPr>
          <p:cNvSpPr txBox="1"/>
          <p:nvPr/>
        </p:nvSpPr>
        <p:spPr>
          <a:xfrm>
            <a:off x="962232" y="1948616"/>
            <a:ext cx="5672484" cy="3449762"/>
          </a:xfrm>
          <a:prstGeom prst="rect">
            <a:avLst/>
          </a:prstGeom>
          <a:noFill/>
        </p:spPr>
        <p:txBody>
          <a:bodyPr wrap="square" rtlCol="0">
            <a:noAutofit/>
          </a:bodyPr>
          <a:lstStyle/>
          <a:p>
            <a:pPr marL="233363" indent="-233363">
              <a:buFont typeface="Wingdings" panose="05000000000000000000" pitchFamily="2" charset="2"/>
              <a:buChar char="§"/>
            </a:pPr>
            <a:r>
              <a:rPr lang="it-IT" sz="1800" dirty="0">
                <a:solidFill>
                  <a:schemeClr val="tx2"/>
                </a:solidFill>
              </a:rPr>
              <a:t>Soggetti datoriali di aziende di qualsiasi dimensione </a:t>
            </a:r>
          </a:p>
          <a:p>
            <a:pPr marL="233363" indent="-233363">
              <a:buFont typeface="Wingdings" panose="05000000000000000000" pitchFamily="2" charset="2"/>
              <a:buChar char="§"/>
            </a:pPr>
            <a:r>
              <a:rPr lang="it-IT" sz="1800" dirty="0">
                <a:solidFill>
                  <a:schemeClr val="tx2"/>
                </a:solidFill>
              </a:rPr>
              <a:t>Persone che lavorano </a:t>
            </a:r>
          </a:p>
          <a:p>
            <a:pPr marL="233363" indent="-233363">
              <a:buFont typeface="Wingdings" panose="05000000000000000000" pitchFamily="2" charset="2"/>
              <a:buChar char="§"/>
            </a:pPr>
            <a:r>
              <a:rPr lang="it-IT" sz="1800" dirty="0">
                <a:solidFill>
                  <a:schemeClr val="tx2"/>
                </a:solidFill>
              </a:rPr>
              <a:t>Parti sociali</a:t>
            </a:r>
          </a:p>
          <a:p>
            <a:pPr marL="233363" indent="-233363">
              <a:buFont typeface="Wingdings" panose="05000000000000000000" pitchFamily="2" charset="2"/>
              <a:buChar char="§"/>
            </a:pPr>
            <a:r>
              <a:rPr lang="it-IT" sz="1800" dirty="0">
                <a:solidFill>
                  <a:schemeClr val="tx2"/>
                </a:solidFill>
              </a:rPr>
              <a:t>Ispettorati del lavoro </a:t>
            </a:r>
          </a:p>
          <a:p>
            <a:pPr marL="233363" indent="-233363">
              <a:buFont typeface="Wingdings" panose="05000000000000000000" pitchFamily="2" charset="2"/>
              <a:buChar char="§"/>
            </a:pPr>
            <a:r>
              <a:rPr lang="it-IT" sz="1800" dirty="0">
                <a:solidFill>
                  <a:schemeClr val="tx2"/>
                </a:solidFill>
              </a:rPr>
              <a:t>Professionisti nel campo della SSL </a:t>
            </a:r>
          </a:p>
          <a:p>
            <a:pPr marL="233363" indent="-233363">
              <a:buFont typeface="Wingdings" panose="05000000000000000000" pitchFamily="2" charset="2"/>
              <a:buChar char="§"/>
            </a:pPr>
            <a:r>
              <a:rPr lang="it-IT" sz="1800" dirty="0">
                <a:solidFill>
                  <a:schemeClr val="tx2"/>
                </a:solidFill>
              </a:rPr>
              <a:t>Organizzazioni che si occupano di salute mentale</a:t>
            </a:r>
          </a:p>
          <a:p>
            <a:pPr marL="233363" indent="-233363">
              <a:buFont typeface="Wingdings" panose="05000000000000000000" pitchFamily="2" charset="2"/>
              <a:buChar char="§"/>
            </a:pPr>
            <a:r>
              <a:rPr lang="it-IT" sz="1800" dirty="0">
                <a:solidFill>
                  <a:schemeClr val="tx2"/>
                </a:solidFill>
              </a:rPr>
              <a:t>Organizzazioni femminili e giovanili </a:t>
            </a:r>
          </a:p>
          <a:p>
            <a:pPr marL="233363" indent="-233363">
              <a:buFont typeface="Wingdings" panose="05000000000000000000" pitchFamily="2" charset="2"/>
              <a:buChar char="§"/>
            </a:pPr>
            <a:r>
              <a:rPr lang="it-IT" sz="1800" dirty="0">
                <a:solidFill>
                  <a:schemeClr val="tx2"/>
                </a:solidFill>
              </a:rPr>
              <a:t>Organizzazioni LGBTQ+ </a:t>
            </a:r>
          </a:p>
          <a:p>
            <a:pPr marL="233363" indent="-233363">
              <a:buFont typeface="Wingdings" panose="05000000000000000000" pitchFamily="2" charset="2"/>
              <a:buChar char="§"/>
            </a:pPr>
            <a:r>
              <a:rPr lang="it-IT" sz="1800" dirty="0">
                <a:solidFill>
                  <a:schemeClr val="tx2"/>
                </a:solidFill>
              </a:rPr>
              <a:t>Responsabili delle politiche</a:t>
            </a:r>
          </a:p>
          <a:p>
            <a:pPr marL="233363" indent="-233363">
              <a:buFont typeface="Wingdings" panose="05000000000000000000" pitchFamily="2" charset="2"/>
              <a:buChar char="§"/>
            </a:pPr>
            <a:r>
              <a:rPr lang="it-IT" sz="1800" dirty="0">
                <a:solidFill>
                  <a:schemeClr val="tx2"/>
                </a:solidFill>
              </a:rPr>
              <a:t>Professionisti della ricerca e dell’educazione </a:t>
            </a:r>
          </a:p>
          <a:p>
            <a:pPr marL="233363" indent="-233363">
              <a:buFont typeface="Wingdings" panose="05000000000000000000" pitchFamily="2" charset="2"/>
              <a:buChar char="§"/>
            </a:pPr>
            <a:r>
              <a:rPr lang="it-IT" sz="1800" dirty="0">
                <a:solidFill>
                  <a:schemeClr val="tx2"/>
                </a:solidFill>
              </a:rPr>
              <a:t>Professionisti dei media </a:t>
            </a:r>
          </a:p>
          <a:p>
            <a:endParaRPr lang="en-GB" sz="1800" dirty="0"/>
          </a:p>
        </p:txBody>
      </p:sp>
      <p:pic>
        <p:nvPicPr>
          <p:cNvPr id="8" name="Picture 7" descr="Rappresentazione vettoriale di quattro pupazzetti verdi con a fianco linee che rappresentano la responsabilità condivisa. Il primo pupazzetto verde tiene in mano una tazza di caffè, il secondo un punto esclamativo, il terzo una lente d’ingrandimento e il quarto un megafono.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7877"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a:xfrm>
            <a:off x="600002" y="180000"/>
            <a:ext cx="10776835" cy="489600"/>
          </a:xfrm>
        </p:spPr>
        <p:txBody>
          <a:bodyPr/>
          <a:lstStyle/>
          <a:p>
            <a:r>
              <a:rPr lang="it-IT" dirty="0"/>
              <a:t>Tabella di marcia per l’azione: i cinque settori prioritari della campagna</a:t>
            </a:r>
          </a:p>
        </p:txBody>
      </p:sp>
      <p:graphicFrame>
        <p:nvGraphicFramePr>
          <p:cNvPr id="5" name="Content Placeholder 3" descr="Calendario che indica le date di avvio per ciascuno dei cinque settori prioritari della campagna.">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4137619656"/>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9610" y="4350983"/>
            <a:ext cx="3127231" cy="2374026"/>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it-IT"/>
              <a:t>Priorità 1: valutazione e gestione dei rischi psicosociali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118545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Panorama attuale</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1855055"/>
            <a:ext cx="10946957"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it-IT" b="0" dirty="0"/>
              <a:t>I soggetti datoriali hanno l’</a:t>
            </a:r>
            <a:r>
              <a:rPr lang="it-IT" b="1" dirty="0"/>
              <a:t>obbligo legale</a:t>
            </a:r>
            <a:r>
              <a:rPr lang="it-IT" b="0" dirty="0"/>
              <a:t> </a:t>
            </a:r>
            <a:r>
              <a:rPr lang="it-IT" dirty="0"/>
              <a:t>di tutelare la salute del personale</a:t>
            </a:r>
            <a:r>
              <a:rPr lang="it-IT" b="0" dirty="0"/>
              <a:t> e ciò include </a:t>
            </a:r>
            <a:r>
              <a:rPr lang="it-IT" dirty="0"/>
              <a:t>la salute mentale</a:t>
            </a:r>
            <a:r>
              <a:rPr lang="it-IT" b="0" dirty="0"/>
              <a:t>.</a:t>
            </a:r>
          </a:p>
          <a:p>
            <a:pPr marL="233363" indent="-233363">
              <a:spcAft>
                <a:spcPts val="600"/>
              </a:spcAft>
            </a:pPr>
            <a:r>
              <a:rPr lang="it-IT" b="0" dirty="0"/>
              <a:t>Solo il</a:t>
            </a:r>
            <a:r>
              <a:rPr lang="it-IT" dirty="0"/>
              <a:t> 39 % delle imprese </a:t>
            </a:r>
            <a:r>
              <a:rPr lang="it-IT" b="0" dirty="0"/>
              <a:t>dichiara di disporre di un </a:t>
            </a:r>
            <a:r>
              <a:rPr lang="it-IT" b="1" dirty="0"/>
              <a:t>piano di azione</a:t>
            </a:r>
            <a:r>
              <a:rPr lang="it-IT" b="0" dirty="0"/>
              <a:t> </a:t>
            </a:r>
            <a:r>
              <a:rPr lang="it-IT" dirty="0"/>
              <a:t>contro lo stress lavoro-correlato</a:t>
            </a:r>
            <a:r>
              <a:rPr lang="it-IT" b="0" dirty="0"/>
              <a:t>.</a:t>
            </a:r>
          </a:p>
          <a:p>
            <a:pPr marL="233363" indent="-233363">
              <a:spcAft>
                <a:spcPts val="600"/>
              </a:spcAft>
            </a:pPr>
            <a:r>
              <a:rPr lang="it-IT" b="0" dirty="0"/>
              <a:t>Le organizzazioni possono individuare i rischi psicosociali, ma spesso </a:t>
            </a:r>
            <a:r>
              <a:rPr lang="it-IT" dirty="0"/>
              <a:t>non dispongono </a:t>
            </a:r>
            <a:r>
              <a:rPr lang="it-IT" b="0" dirty="0"/>
              <a:t>di misure sistematiche e formalizzate </a:t>
            </a:r>
            <a:r>
              <a:rPr lang="it-IT" dirty="0"/>
              <a:t>per affrontarli in modo efficace</a:t>
            </a:r>
            <a:r>
              <a:rPr lang="it-IT" b="0" dirty="0"/>
              <a:t>. </a:t>
            </a:r>
          </a:p>
          <a:p>
            <a:pPr marL="233363" indent="-233363">
              <a:spcAft>
                <a:spcPts val="600"/>
              </a:spcAft>
            </a:pPr>
            <a:r>
              <a:rPr lang="it-IT" b="0" dirty="0"/>
              <a:t>I dati dimostrano che la consapevolezza del problema e l’attuazione di </a:t>
            </a:r>
            <a:r>
              <a:rPr lang="it-IT" b="1" dirty="0"/>
              <a:t>misure preventive</a:t>
            </a:r>
            <a:r>
              <a:rPr lang="it-IT" b="0" dirty="0"/>
              <a:t> </a:t>
            </a:r>
            <a:r>
              <a:rPr lang="it-IT" b="1" dirty="0"/>
              <a:t>variano da un settore all’altro e da un paese all’altro.</a:t>
            </a:r>
          </a:p>
        </p:txBody>
      </p:sp>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it-IT"/>
              <a:t>Priorità 1: valutazione e gestione dei rischi psicosociali -2- </a:t>
            </a:r>
          </a:p>
        </p:txBody>
      </p:sp>
      <p:sp>
        <p:nvSpPr>
          <p:cNvPr id="4" name="Rectangle 3">
            <a:extLst>
              <a:ext uri="{FF2B5EF4-FFF2-40B4-BE49-F238E27FC236}">
                <a16:creationId xmlns:a16="http://schemas.microsoft.com/office/drawing/2014/main" id="{5978B3BF-F5DD-EF14-8F1E-31C8593438D2}"/>
              </a:ext>
            </a:extLst>
          </p:cNvPr>
          <p:cNvSpPr/>
          <p:nvPr/>
        </p:nvSpPr>
        <p:spPr>
          <a:xfrm>
            <a:off x="0" y="1295190"/>
            <a:ext cx="121920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it-IT" b="1" dirty="0">
                <a:solidFill>
                  <a:srgbClr val="003399"/>
                </a:solidFill>
                <a:cs typeface="Arial" panose="020B0604020202020204" pitchFamily="34" charset="0"/>
              </a:rPr>
              <a:t>         Principali difficoltà segnalate dalle imprese nell’affrontare i rischi psicosociali</a:t>
            </a:r>
          </a:p>
        </p:txBody>
      </p:sp>
      <p:grpSp>
        <p:nvGrpSpPr>
          <p:cNvPr id="13" name="Group 12" descr="Quattro grafici circolari mostrano le principali difficoltà segnalate dalle imprese nell’affrontare i rischi psicosociali.  Il grafico circolare 1 mostra il 59 %.  Riluttanza a parlare apertamente della questione. Il grafico circolare 2 mostra il 44 %. Mancanza di competenze o di supporto specialistico. Il grafico circolare 3 mostra il 43 %. Scarsa consapevolezza tra il personale.  Il grafico circolare 4 mostra il 32 %. Scarsa consapevolezza tra il personale dirigente.">
            <a:extLst>
              <a:ext uri="{FF2B5EF4-FFF2-40B4-BE49-F238E27FC236}">
                <a16:creationId xmlns:a16="http://schemas.microsoft.com/office/drawing/2014/main" id="{5A1D7735-3259-B0E5-ADF7-9703C0F715D4}"/>
              </a:ext>
            </a:extLst>
          </p:cNvPr>
          <p:cNvGrpSpPr/>
          <p:nvPr/>
        </p:nvGrpSpPr>
        <p:grpSpPr>
          <a:xfrm>
            <a:off x="77855" y="1503628"/>
            <a:ext cx="11741588" cy="2500538"/>
            <a:chOff x="176987" y="3931303"/>
            <a:chExt cx="11741588" cy="2500538"/>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642779"/>
              <a:ext cx="9968328" cy="789062"/>
              <a:chOff x="1503249" y="3176494"/>
              <a:chExt cx="7476246" cy="591797"/>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1600"/>
                  <a:t>Riluttanza a parlare apertamente della questione</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1600"/>
                  <a:t>Mancanza di competenze o di supporto specialistico</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18580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1600" dirty="0"/>
                  <a:t>Scarsa consapevolezza tra il personale</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17649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1600" dirty="0"/>
                  <a:t>Scarsa consapevolezza tra il personale dirigente</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it-IT" dirty="0"/>
              <a:t>Le ricerche mostrano che le imprese di più piccole dimensioni tendono a gestire i rischi psicosociali in modo estemporaneo anziché adottare approcci strutturati. </a:t>
            </a:r>
          </a:p>
          <a:p>
            <a:pPr marL="233363" indent="-233363">
              <a:spcBef>
                <a:spcPts val="600"/>
              </a:spcBef>
            </a:pPr>
            <a:r>
              <a:rPr lang="it-IT" dirty="0"/>
              <a:t>Tuttavia esistono approcci promettenti da parte delle autorità e dei vari settori volti a sostenere le imprese nella gestione dei rischi psicosociali.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303425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03425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it-IT"/>
              <a:t>Priorità 1: valutazione e gestione dei rischi psicosociali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11717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Misure preventive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936445"/>
            <a:ext cx="10766203" cy="2166891"/>
          </a:xfrm>
        </p:spPr>
        <p:txBody>
          <a:bodyPr>
            <a:noAutofit/>
          </a:bodyPr>
          <a:lstStyle/>
          <a:p>
            <a:pPr marL="233363" indent="-233363"/>
            <a:r>
              <a:rPr lang="it-IT" dirty="0"/>
              <a:t>Valutare e gestire i rischi psicosociali </a:t>
            </a:r>
            <a:r>
              <a:rPr lang="it-IT" b="0" dirty="0"/>
              <a:t>nell’ambito</a:t>
            </a:r>
            <a:r>
              <a:rPr lang="it-IT" dirty="0"/>
              <a:t> del processo generale di gestione del rischio in materia di SSL</a:t>
            </a:r>
            <a:r>
              <a:rPr lang="it-IT" b="0" dirty="0"/>
              <a:t>.</a:t>
            </a:r>
          </a:p>
          <a:p>
            <a:pPr marL="233363" indent="-233363"/>
            <a:r>
              <a:rPr lang="it-IT" b="0" dirty="0"/>
              <a:t>Applicare la </a:t>
            </a:r>
            <a:r>
              <a:rPr lang="it-IT" dirty="0"/>
              <a:t>gerarchia della prevenzione</a:t>
            </a:r>
            <a:r>
              <a:rPr lang="it-IT" b="0" dirty="0"/>
              <a:t>, dando priorità alle misure che affrontano i rischi alla fonte.</a:t>
            </a:r>
          </a:p>
          <a:p>
            <a:pPr marL="233363" indent="-233363"/>
            <a:r>
              <a:rPr lang="it-IT" b="0" dirty="0"/>
              <a:t>Progettare e </a:t>
            </a:r>
            <a:r>
              <a:rPr lang="it-IT" dirty="0"/>
              <a:t>organizzare il lavoro con richieste gestibili</a:t>
            </a:r>
            <a:r>
              <a:rPr lang="it-IT" b="0" dirty="0"/>
              <a:t>, ruoli chiari e risorse adeguate.</a:t>
            </a:r>
          </a:p>
          <a:p>
            <a:pPr marL="233363" indent="-233363"/>
            <a:r>
              <a:rPr lang="it-IT" dirty="0"/>
              <a:t>Prevenire la violenza</a:t>
            </a:r>
            <a:r>
              <a:rPr lang="it-IT" b="0" dirty="0"/>
              <a:t>, le molestie e altri comportamenti antisociali.</a:t>
            </a:r>
          </a:p>
          <a:p>
            <a:pPr marL="233363" indent="-233363"/>
            <a:r>
              <a:rPr lang="it-IT" b="0" dirty="0"/>
              <a:t>Fornire </a:t>
            </a:r>
            <a:r>
              <a:rPr lang="it-IT" b="1" dirty="0"/>
              <a:t>informazioni</a:t>
            </a:r>
            <a:r>
              <a:rPr lang="it-IT" dirty="0"/>
              <a:t>, formazione </a:t>
            </a:r>
            <a:r>
              <a:rPr lang="it-IT" b="0" dirty="0"/>
              <a:t>e </a:t>
            </a:r>
            <a:r>
              <a:rPr lang="it-IT" dirty="0"/>
              <a:t>sostegno</a:t>
            </a:r>
            <a:r>
              <a:rPr lang="it-IT" b="0" dirty="0"/>
              <a:t>, comprese misure volte a ridurre la stigmatizzazione legata alla salute mentale.</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489231"/>
            <a:ext cx="4221126" cy="738664"/>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600" b="1" dirty="0">
                <a:solidFill>
                  <a:schemeClr val="bg1"/>
                </a:solidFill>
              </a:rPr>
              <a:t>Gerarchia della prevenzione dei rischi psicosociali sul lavoro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Piramide a tre livelli che illustra la gerarchia della prevenzione dei rischi psicosociali sul lavoro. Al vertice della piramide, l’icona di una persona indica che questa misura va considerata come ultima risorsa. La seconda fase (quella centrale), è rappresentata da un’icona che illustra le misure organizzative e tecniche, mentre la terza fase (quella in basso), è rappresentata da una lente d’ingrandimento che evidenzia l’importanza di individuare ed eliminare i rischi. Sul lato destro della piramide si trova un pupazzetto verde con un punto esclamativo nella mano sinistra">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it-IT"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489231"/>
            <a:ext cx="1916481" cy="523220"/>
          </a:xfrm>
          <a:prstGeom prst="rect">
            <a:avLst/>
          </a:prstGeom>
          <a:noFill/>
        </p:spPr>
        <p:txBody>
          <a:bodyPr wrap="square">
            <a:spAutoFit/>
          </a:bodyPr>
          <a:lstStyle/>
          <a:p>
            <a:r>
              <a:rPr lang="it-IT" sz="1400" b="1">
                <a:solidFill>
                  <a:srgbClr val="003399"/>
                </a:solidFill>
              </a:rPr>
              <a:t>Misure individuali come ultima risorsa.</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it-IT"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70877"/>
            <a:ext cx="2276855" cy="523220"/>
          </a:xfrm>
          <a:prstGeom prst="rect">
            <a:avLst/>
          </a:prstGeom>
          <a:noFill/>
        </p:spPr>
        <p:txBody>
          <a:bodyPr wrap="square">
            <a:spAutoFit/>
          </a:bodyPr>
          <a:lstStyle/>
          <a:p>
            <a:r>
              <a:rPr lang="it-IT" sz="1400" b="1">
                <a:solidFill>
                  <a:srgbClr val="003399"/>
                </a:solidFill>
              </a:rPr>
              <a:t>Misure organizzative e tecniche da adottare.</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it-IT"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27950"/>
            <a:ext cx="2276626" cy="523220"/>
          </a:xfrm>
          <a:prstGeom prst="rect">
            <a:avLst/>
          </a:prstGeom>
          <a:noFill/>
        </p:spPr>
        <p:txBody>
          <a:bodyPr wrap="square">
            <a:spAutoFit/>
          </a:bodyPr>
          <a:lstStyle/>
          <a:p>
            <a:r>
              <a:rPr lang="it-IT" sz="1400" b="1" dirty="0">
                <a:solidFill>
                  <a:srgbClr val="003399"/>
                </a:solidFill>
              </a:rPr>
              <a:t>Individuare ed eliminare i rischi alla fonte.</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it-IT"/>
              <a:t>Priorità 1: valutazione e gestione dei rischi psicosociali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Misure preventive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1933904"/>
            <a:ext cx="6949114" cy="408412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it-IT" sz="1800" dirty="0"/>
              <a:t>Trattare i rischi psicosociali </a:t>
            </a:r>
            <a:r>
              <a:rPr lang="it-IT" sz="1800" b="0" dirty="0"/>
              <a:t>sul lavoro </a:t>
            </a:r>
            <a:r>
              <a:rPr lang="it-IT" sz="1800" dirty="0"/>
              <a:t>come un problema dell’ambiente di lavoro </a:t>
            </a:r>
            <a:r>
              <a:rPr lang="it-IT" sz="1800" b="0" dirty="0"/>
              <a:t>piuttosto che come un problema individuale. </a:t>
            </a:r>
          </a:p>
          <a:p>
            <a:pPr marL="233363" indent="-233363">
              <a:spcBef>
                <a:spcPts val="600"/>
              </a:spcBef>
              <a:spcAft>
                <a:spcPts val="600"/>
              </a:spcAft>
            </a:pPr>
            <a:r>
              <a:rPr lang="it-IT" sz="1800" b="0" dirty="0"/>
              <a:t>Garantire il</a:t>
            </a:r>
            <a:r>
              <a:rPr lang="it-IT" sz="1800" dirty="0"/>
              <a:t> coinvolgimento del personale </a:t>
            </a:r>
            <a:r>
              <a:rPr lang="it-IT" sz="1800" b="0" dirty="0"/>
              <a:t>durante l’intero processo, dalla sensibilizzazione alla valutazione del rischio fino all’individuazione di soluzioni</a:t>
            </a:r>
            <a:r>
              <a:rPr lang="it-IT" sz="1800" dirty="0"/>
              <a:t>.</a:t>
            </a:r>
          </a:p>
          <a:p>
            <a:pPr marL="233363" indent="-233363">
              <a:spcBef>
                <a:spcPts val="600"/>
              </a:spcBef>
              <a:spcAft>
                <a:spcPts val="600"/>
              </a:spcAft>
            </a:pPr>
            <a:r>
              <a:rPr lang="it-IT" sz="1800" dirty="0"/>
              <a:t>Fornire alla dirigenza gli strumenti necessari per riconoscere e affrontare i rischi psicosociali</a:t>
            </a:r>
            <a:r>
              <a:rPr lang="it-IT" sz="1800" b="0" dirty="0"/>
              <a:t>, tra cui i problemi legati al carico di lavoro, i conflitti e i comportamenti sociali scorretti.</a:t>
            </a:r>
          </a:p>
          <a:p>
            <a:pPr marL="233363" indent="-233363">
              <a:spcBef>
                <a:spcPts val="600"/>
              </a:spcBef>
              <a:spcAft>
                <a:spcPts val="600"/>
              </a:spcAft>
            </a:pPr>
            <a:r>
              <a:rPr lang="it-IT" sz="1800" dirty="0"/>
              <a:t>Collegare la valutazione e la gestione dei rischi psicosociali ad </a:t>
            </a:r>
            <a:r>
              <a:rPr lang="it-IT" sz="1800" b="0" dirty="0"/>
              <a:t>approcci aziendali più ampi in materia di</a:t>
            </a:r>
            <a:r>
              <a:rPr lang="it-IT" sz="1800" dirty="0"/>
              <a:t> SSL.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55712" y="2822143"/>
            <a:ext cx="5036288" cy="2729695"/>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it-IT"/>
              <a:t>Priorità 2: molestie, anche sessuali, e violenza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Panorama attuale</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9699032"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it-IT" dirty="0"/>
              <a:t>Una questione che presenta molteplici aspetti:</a:t>
            </a:r>
            <a:r>
              <a:rPr lang="it-IT" b="0" dirty="0"/>
              <a:t> aggressioni, bullismo, discriminazione, vittimizzazione ecc.</a:t>
            </a:r>
          </a:p>
          <a:p>
            <a:pPr marL="233363" indent="-233363">
              <a:spcAft>
                <a:spcPts val="600"/>
              </a:spcAft>
            </a:pPr>
            <a:r>
              <a:rPr lang="it-IT" b="0" dirty="0"/>
              <a:t>Una causa significativa di </a:t>
            </a:r>
            <a:r>
              <a:rPr lang="it-IT" dirty="0"/>
              <a:t>problemi di salute </a:t>
            </a:r>
            <a:r>
              <a:rPr lang="it-IT" b="0" dirty="0"/>
              <a:t>(depressione, ansia, disturbi del sonno ecc.)</a:t>
            </a:r>
          </a:p>
          <a:p>
            <a:pPr marL="233363" indent="-233363">
              <a:spcAft>
                <a:spcPts val="600"/>
              </a:spcAft>
            </a:pPr>
            <a:r>
              <a:rPr lang="it-IT" dirty="0"/>
              <a:t>Il 13 % della popolazione attiva dell’UE</a:t>
            </a:r>
            <a:r>
              <a:rPr lang="it-IT" b="0" dirty="0"/>
              <a:t> ha subito una qualche forma di </a:t>
            </a:r>
            <a:r>
              <a:rPr lang="it-IT" dirty="0"/>
              <a:t>violenza sul luogo di lavoro </a:t>
            </a:r>
            <a:r>
              <a:rPr lang="it-IT" b="0" dirty="0"/>
              <a:t>(EWCTS, Eurofound, 2021). </a:t>
            </a:r>
          </a:p>
          <a:p>
            <a:pPr marL="233363" indent="-233363">
              <a:spcAft>
                <a:spcPts val="600"/>
              </a:spcAft>
            </a:pPr>
            <a:r>
              <a:rPr lang="it-IT" dirty="0"/>
              <a:t>La digitalizzazione</a:t>
            </a:r>
            <a:r>
              <a:rPr lang="it-IT" b="0" dirty="0"/>
              <a:t> ha dato origine a nuove forme di comportamenti antisociali.</a:t>
            </a:r>
            <a:br>
              <a:rPr lang="it-IT" dirty="0"/>
            </a:br>
            <a:endParaRPr lang="it-IT"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it-IT"/>
              <a:t>Priorità 2: molestie, anche sessuali, e violenza -2-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414068"/>
            <a:ext cx="8173365"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p>
            <a:r>
              <a:rPr lang="it-IT" b="1" dirty="0">
                <a:solidFill>
                  <a:srgbClr val="003399"/>
                </a:solidFill>
                <a:cs typeface="Arial" panose="020B0604020202020204" pitchFamily="34" charset="0"/>
              </a:rPr>
              <a:t>Le donne tendono a segnalare più spesso comportamenti sociali scorretti sul luogo di lavoro.</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009784" y="4346355"/>
            <a:ext cx="2880279" cy="861774"/>
          </a:xfrm>
          <a:prstGeom prst="rect">
            <a:avLst/>
          </a:prstGeom>
          <a:noFill/>
        </p:spPr>
        <p:txBody>
          <a:bodyPr wrap="square">
            <a:spAutoFit/>
          </a:bodyPr>
          <a:lstStyle/>
          <a:p>
            <a:r>
              <a:rPr lang="it-IT" sz="5000" b="1" dirty="0">
                <a:solidFill>
                  <a:schemeClr val="tx2"/>
                </a:solidFill>
                <a:latin typeface="+mj-lt"/>
              </a:rPr>
              <a:t>Il 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1111623" y="5144021"/>
            <a:ext cx="2676601" cy="1554272"/>
          </a:xfrm>
          <a:prstGeom prst="rect">
            <a:avLst/>
          </a:prstGeom>
          <a:noFill/>
        </p:spPr>
        <p:txBody>
          <a:bodyPr wrap="square">
            <a:spAutoFit/>
          </a:bodyPr>
          <a:lstStyle/>
          <a:p>
            <a:pPr algn="ctr"/>
            <a:r>
              <a:rPr lang="it-IT" sz="1900" dirty="0">
                <a:solidFill>
                  <a:schemeClr val="tx2"/>
                </a:solidFill>
                <a:latin typeface="+mj-lt"/>
              </a:rPr>
              <a:t>delle donne ha subito </a:t>
            </a:r>
            <a:r>
              <a:rPr lang="it-IT" sz="1900" b="1" dirty="0">
                <a:solidFill>
                  <a:schemeClr val="tx2"/>
                </a:solidFill>
                <a:latin typeface="+mj-lt"/>
              </a:rPr>
              <a:t>molestie sessuali</a:t>
            </a:r>
            <a:r>
              <a:rPr lang="it-IT" sz="1900" dirty="0">
                <a:solidFill>
                  <a:schemeClr val="tx2"/>
                </a:solidFill>
                <a:latin typeface="+mj-lt"/>
              </a:rPr>
              <a:t> sul luogo di lavoro </a:t>
            </a:r>
            <a:r>
              <a:rPr lang="it-IT" sz="1900" b="1" dirty="0">
                <a:solidFill>
                  <a:schemeClr val="tx2"/>
                </a:solidFill>
                <a:latin typeface="+mj-lt"/>
              </a:rPr>
              <a:t>nel corso della propria vita.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41840" y="4346355"/>
            <a:ext cx="2407789" cy="861774"/>
          </a:xfrm>
          <a:prstGeom prst="rect">
            <a:avLst/>
          </a:prstGeom>
          <a:noFill/>
        </p:spPr>
        <p:txBody>
          <a:bodyPr wrap="square">
            <a:spAutoFit/>
          </a:bodyPr>
          <a:lstStyle/>
          <a:p>
            <a:r>
              <a:rPr lang="it-IT" sz="5000" b="1" dirty="0">
                <a:solidFill>
                  <a:schemeClr val="tx2"/>
                </a:solidFill>
                <a:latin typeface="+mj-lt"/>
              </a:rPr>
              <a:t>Il 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772000" y="5138535"/>
            <a:ext cx="2947468" cy="1261884"/>
          </a:xfrm>
          <a:prstGeom prst="rect">
            <a:avLst/>
          </a:prstGeom>
          <a:noFill/>
        </p:spPr>
        <p:txBody>
          <a:bodyPr wrap="square">
            <a:spAutoFit/>
          </a:bodyPr>
          <a:lstStyle/>
          <a:p>
            <a:pPr algn="ctr"/>
            <a:r>
              <a:rPr lang="it-IT" sz="1900">
                <a:solidFill>
                  <a:schemeClr val="tx2"/>
                </a:solidFill>
                <a:latin typeface="+mj-lt"/>
              </a:rPr>
              <a:t>delle donne ha subito </a:t>
            </a:r>
            <a:r>
              <a:rPr lang="it-IT" sz="1900" b="1">
                <a:solidFill>
                  <a:schemeClr val="tx2"/>
                </a:solidFill>
                <a:latin typeface="+mj-lt"/>
              </a:rPr>
              <a:t>molestie sessuali</a:t>
            </a:r>
            <a:r>
              <a:rPr lang="it-IT" sz="1900">
                <a:solidFill>
                  <a:schemeClr val="tx2"/>
                </a:solidFill>
                <a:latin typeface="+mj-lt"/>
              </a:rPr>
              <a:t> </a:t>
            </a:r>
            <a:r>
              <a:rPr lang="it-IT" sz="1900" b="1">
                <a:solidFill>
                  <a:schemeClr val="tx2"/>
                </a:solidFill>
                <a:latin typeface="+mj-lt"/>
              </a:rPr>
              <a:t>sul luogo di lavoro negli ultimi 12 mesi</a:t>
            </a:r>
            <a:r>
              <a:rPr lang="it-IT" sz="190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8727321" y="4346355"/>
            <a:ext cx="2504141" cy="861774"/>
          </a:xfrm>
          <a:prstGeom prst="rect">
            <a:avLst/>
          </a:prstGeom>
          <a:noFill/>
        </p:spPr>
        <p:txBody>
          <a:bodyPr wrap="square" lIns="91440" tIns="45720" rIns="91440" bIns="45720" anchor="t">
            <a:spAutoFit/>
          </a:bodyPr>
          <a:lstStyle/>
          <a:p>
            <a:r>
              <a:rPr lang="it-IT" sz="5000" b="1" dirty="0">
                <a:solidFill>
                  <a:schemeClr val="tx2"/>
                </a:solidFill>
                <a:latin typeface="+mj-lt"/>
              </a:rPr>
              <a:t>Il 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505658" y="5136120"/>
            <a:ext cx="2947467" cy="1554272"/>
          </a:xfrm>
          <a:prstGeom prst="rect">
            <a:avLst/>
          </a:prstGeom>
          <a:noFill/>
        </p:spPr>
        <p:txBody>
          <a:bodyPr wrap="square" lIns="91440" tIns="45720" rIns="91440" bIns="45720" anchor="t">
            <a:spAutoFit/>
          </a:bodyPr>
          <a:lstStyle/>
          <a:p>
            <a:pPr algn="ctr"/>
            <a:r>
              <a:rPr lang="it-IT" sz="1900" dirty="0">
                <a:solidFill>
                  <a:schemeClr val="tx2"/>
                </a:solidFill>
                <a:latin typeface="+mj-lt"/>
              </a:rPr>
              <a:t>delle donne ha subito</a:t>
            </a:r>
            <a:r>
              <a:rPr lang="it-IT" sz="1900" b="1" dirty="0">
                <a:solidFill>
                  <a:schemeClr val="tx2"/>
                </a:solidFill>
                <a:latin typeface="+mj-lt"/>
              </a:rPr>
              <a:t> molestie sessuali</a:t>
            </a:r>
            <a:r>
              <a:rPr lang="it-IT" sz="1900" dirty="0">
                <a:solidFill>
                  <a:schemeClr val="tx2"/>
                </a:solidFill>
                <a:latin typeface="+mj-lt"/>
              </a:rPr>
              <a:t> da parte di un </a:t>
            </a:r>
            <a:r>
              <a:rPr lang="it-IT" sz="1900" b="1" dirty="0">
                <a:solidFill>
                  <a:schemeClr val="tx2"/>
                </a:solidFill>
                <a:latin typeface="+mj-lt"/>
              </a:rPr>
              <a:t>dirigente/supervisore di sesso maschile</a:t>
            </a:r>
            <a:r>
              <a:rPr lang="it-IT" sz="1900" dirty="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it-IT"/>
              <a:t>Priorità 2: molestie, anche sessuali, e violenza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561347" y="1385622"/>
            <a:ext cx="3039198" cy="1200329"/>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spAutoFit/>
          </a:bodyP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it-IT" sz="1800" b="1" dirty="0">
                <a:solidFill>
                  <a:srgbClr val="003399"/>
                </a:solidFill>
              </a:rPr>
              <a:t>La partecipazione del personale e la leadership sono fondamentali. </a:t>
            </a:r>
          </a:p>
        </p:txBody>
      </p:sp>
      <p:pic>
        <p:nvPicPr>
          <p:cNvPr id="8" name="Picture 7" descr="Foto a forma di nuvola che mostra un gruppo di persone che lavorano nell’edilizia intente a conversare tra loro. Sul lato sinistro c’è un pupazzetto verde. L’immagine suggerisce che la partecipazione del personale è fondamentale nella lotta contro le molestie, anche sessuali, e la violenza.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a:latin typeface="+mn-lt"/>
              </a:rPr>
              <a:t>Misure preventive</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521658" cy="2579110"/>
          </a:xfrm>
        </p:spPr>
        <p:txBody>
          <a:bodyPr anchor="t">
            <a:noAutofit/>
          </a:bodyPr>
          <a:lstStyle/>
          <a:p>
            <a:pPr marL="233363" indent="-233363">
              <a:spcAft>
                <a:spcPts val="600"/>
              </a:spcAft>
            </a:pPr>
            <a:r>
              <a:rPr lang="it-IT" b="0" dirty="0"/>
              <a:t>Chiarire cosa è accettabile e cosa non lo è.</a:t>
            </a:r>
          </a:p>
          <a:p>
            <a:pPr marL="233363" indent="-233363">
              <a:spcAft>
                <a:spcPts val="600"/>
              </a:spcAft>
            </a:pPr>
            <a:r>
              <a:rPr lang="it-IT" b="0" dirty="0">
                <a:cs typeface="Arial"/>
              </a:rPr>
              <a:t>Esaminare le cause alla radice o i fattori che contribuiscono al fenomeno.</a:t>
            </a:r>
          </a:p>
          <a:p>
            <a:pPr marL="233363" indent="-233363">
              <a:spcAft>
                <a:spcPts val="600"/>
              </a:spcAft>
            </a:pPr>
            <a:r>
              <a:rPr lang="it-IT" b="0" dirty="0"/>
              <a:t>Consentire al personale di esprimersi liberamente o di segnalare gli incidenti in maniera riservata. </a:t>
            </a:r>
          </a:p>
          <a:p>
            <a:pPr marL="233363" indent="-233363">
              <a:spcAft>
                <a:spcPts val="600"/>
              </a:spcAft>
            </a:pPr>
            <a:r>
              <a:rPr lang="it-IT" b="0" dirty="0"/>
              <a:t>Rispondere in modo equo e coerente. </a:t>
            </a:r>
          </a:p>
          <a:p>
            <a:pPr marL="233363" indent="-233363">
              <a:spcAft>
                <a:spcPts val="600"/>
              </a:spcAft>
            </a:pPr>
            <a:r>
              <a:rPr lang="it-IT" b="0" dirty="0">
                <a:ea typeface=""/>
                <a:cs typeface="Arial"/>
              </a:rPr>
              <a:t>Pianificare strategie di attenuazione delle tensioni e possibilità di soluzioni alternative per proteggere il personale dalla violenza di terzi.</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it-IT"/>
              <a:t>Priorità 3: rischi fisici e salute mentale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1" y="1295400"/>
            <a:ext cx="842474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a:latin typeface="+mn-lt"/>
              </a:rPr>
              <a:t>Panorama attuale</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8"/>
            <a:ext cx="8778727" cy="1892826"/>
          </a:xfrm>
          <a:prstGeom prst="rect">
            <a:avLst/>
          </a:prstGeom>
          <a:noFill/>
        </p:spPr>
        <p:txBody>
          <a:bodyPr wrap="square" rtlCol="0">
            <a:noAutofit/>
          </a:bodyPr>
          <a:lstStyle/>
          <a:p>
            <a:pPr>
              <a:spcBef>
                <a:spcPts val="1200"/>
              </a:spcBef>
              <a:spcAft>
                <a:spcPts val="600"/>
              </a:spcAft>
            </a:pPr>
            <a:r>
              <a:rPr lang="it-IT" sz="1800" dirty="0">
                <a:solidFill>
                  <a:schemeClr val="tx2"/>
                </a:solidFill>
              </a:rPr>
              <a:t>La campagna si concentrerà sull’interazione tra rischi psicosociali e: </a:t>
            </a:r>
          </a:p>
          <a:p>
            <a:pPr marL="457200" indent="-223838">
              <a:spcBef>
                <a:spcPts val="600"/>
              </a:spcBef>
              <a:spcAft>
                <a:spcPts val="600"/>
              </a:spcAft>
              <a:buFont typeface="Wingdings" panose="05000000000000000000" pitchFamily="2" charset="2"/>
              <a:buChar char="§"/>
            </a:pPr>
            <a:r>
              <a:rPr lang="it-IT" sz="1800" b="1" dirty="0">
                <a:solidFill>
                  <a:schemeClr val="tx2"/>
                </a:solidFill>
              </a:rPr>
              <a:t>carico di lavoro fisico e disturbi muscolo-scheletrici</a:t>
            </a:r>
            <a:r>
              <a:rPr lang="it-IT" sz="1800" dirty="0">
                <a:solidFill>
                  <a:schemeClr val="tx2"/>
                </a:solidFill>
              </a:rPr>
              <a:t> (DMS);</a:t>
            </a:r>
          </a:p>
          <a:p>
            <a:pPr marL="457200" indent="-223838">
              <a:spcBef>
                <a:spcPts val="600"/>
              </a:spcBef>
              <a:spcAft>
                <a:spcPts val="600"/>
              </a:spcAft>
              <a:buFont typeface="Wingdings" panose="05000000000000000000" pitchFamily="2" charset="2"/>
              <a:buChar char="§"/>
            </a:pPr>
            <a:r>
              <a:rPr lang="it-IT" sz="1800" b="1" dirty="0">
                <a:solidFill>
                  <a:schemeClr val="tx2"/>
                </a:solidFill>
              </a:rPr>
              <a:t>fattori legati all’ambiente di lavoro </a:t>
            </a:r>
            <a:r>
              <a:rPr lang="it-IT" sz="1800" dirty="0">
                <a:solidFill>
                  <a:schemeClr val="tx2"/>
                </a:solidFill>
              </a:rPr>
              <a:t>(ad es. rumore, temperatura, organizzazione degli spazi);</a:t>
            </a:r>
          </a:p>
          <a:p>
            <a:pPr marL="457200" indent="-223838">
              <a:spcBef>
                <a:spcPts val="600"/>
              </a:spcBef>
              <a:spcAft>
                <a:spcPts val="600"/>
              </a:spcAft>
              <a:buFont typeface="Wingdings" panose="05000000000000000000" pitchFamily="2" charset="2"/>
              <a:buChar char="§"/>
            </a:pPr>
            <a:r>
              <a:rPr lang="it-IT" sz="1800" b="1" dirty="0">
                <a:solidFill>
                  <a:schemeClr val="tx2"/>
                </a:solidFill>
              </a:rPr>
              <a:t>infortuni sul lavoro </a:t>
            </a:r>
            <a:r>
              <a:rPr lang="it-IT" sz="1800" dirty="0">
                <a:solidFill>
                  <a:schemeClr val="tx2"/>
                </a:solidFill>
              </a:rPr>
              <a:t>e</a:t>
            </a:r>
            <a:r>
              <a:rPr lang="it-IT" sz="1800" b="1" dirty="0">
                <a:solidFill>
                  <a:schemeClr val="tx2"/>
                </a:solidFill>
              </a:rPr>
              <a:t> risultati in materia di sicurezza</a:t>
            </a:r>
            <a:r>
              <a:rPr lang="it-IT"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424746" y="3404499"/>
            <a:ext cx="3267308" cy="1306598"/>
          </a:xfrm>
          <a:prstGeom prst="wedgeRectCallout">
            <a:avLst>
              <a:gd name="adj1" fmla="val -24975"/>
              <a:gd name="adj2" fmla="val 72162"/>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it-IT" sz="1800" b="1" dirty="0">
                <a:solidFill>
                  <a:srgbClr val="003399"/>
                </a:solidFill>
              </a:rPr>
              <a:t>I rischi fisici e psicosociali influenzano congiuntamente la salute mentale e la sicurezza. </a:t>
            </a:r>
          </a:p>
        </p:txBody>
      </p:sp>
      <p:pic>
        <p:nvPicPr>
          <p:cNvPr id="14" name="Picture 13" descr="Immagine vettoriale di un pupazzetto verde con un disturbo muscolo-scheletrico.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4539"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it-IT"/>
              <a:t>Priorità 3: rischi fisici e salute mentale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a:latin typeface="+mn-lt"/>
              </a:rPr>
              <a:t>In che modo è possibile affrontare l’esposizione combinata?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a:bodyPr>
          <a:lstStyle/>
          <a:p>
            <a:pPr>
              <a:spcAft>
                <a:spcPts val="600"/>
              </a:spcAft>
            </a:pPr>
            <a:r>
              <a:rPr lang="it-IT" b="0" dirty="0"/>
              <a:t>offrendo un </a:t>
            </a:r>
            <a:r>
              <a:rPr lang="it-IT" dirty="0"/>
              <a:t>approccio olistico in materia di SSL</a:t>
            </a:r>
            <a:r>
              <a:rPr lang="it-IT" b="0" dirty="0"/>
              <a:t>, </a:t>
            </a:r>
            <a:r>
              <a:rPr lang="it-IT" dirty="0"/>
              <a:t>che integri i rischi psicosociali e fisici</a:t>
            </a:r>
            <a:r>
              <a:rPr lang="it-IT" b="0" dirty="0"/>
              <a:t>; </a:t>
            </a:r>
          </a:p>
          <a:p>
            <a:pPr>
              <a:spcAft>
                <a:spcPts val="600"/>
              </a:spcAft>
            </a:pPr>
            <a:r>
              <a:rPr lang="it-IT" b="0" dirty="0"/>
              <a:t>garantendo </a:t>
            </a:r>
            <a:r>
              <a:rPr lang="it-IT" dirty="0"/>
              <a:t>una prevenzione mirata dei DMS </a:t>
            </a:r>
            <a:r>
              <a:rPr lang="it-IT" b="0" dirty="0"/>
              <a:t>e dello sforzo fisico; </a:t>
            </a:r>
          </a:p>
          <a:p>
            <a:pPr>
              <a:spcAft>
                <a:spcPts val="600"/>
              </a:spcAft>
            </a:pPr>
            <a:r>
              <a:rPr lang="it-IT" b="0" dirty="0"/>
              <a:t>considerando l’</a:t>
            </a:r>
            <a:r>
              <a:rPr lang="it-IT" dirty="0"/>
              <a:t>effetto dell’ambiente fisico di lavoro sul </a:t>
            </a:r>
            <a:r>
              <a:rPr lang="it-IT" b="0" dirty="0"/>
              <a:t>benessere</a:t>
            </a:r>
            <a:r>
              <a:rPr lang="it-IT" dirty="0"/>
              <a:t> del personale;</a:t>
            </a:r>
          </a:p>
          <a:p>
            <a:pPr>
              <a:spcAft>
                <a:spcPts val="600"/>
              </a:spcAft>
            </a:pPr>
            <a:r>
              <a:rPr lang="it-IT" b="0" dirty="0"/>
              <a:t>prestando particolare attenzione ai </a:t>
            </a:r>
            <a:r>
              <a:rPr lang="it-IT" dirty="0"/>
              <a:t>settori ad alto rischio </a:t>
            </a:r>
            <a:r>
              <a:rPr lang="it-IT" b="0" dirty="0"/>
              <a:t>e alle </a:t>
            </a:r>
            <a:r>
              <a:rPr lang="it-IT" dirty="0"/>
              <a:t>categorie vulnerabili </a:t>
            </a:r>
            <a:r>
              <a:rPr lang="it-IT" b="0" dirty="0"/>
              <a:t>quando si adottano approcci preventivi.</a:t>
            </a:r>
          </a:p>
        </p:txBody>
      </p:sp>
      <p:pic>
        <p:nvPicPr>
          <p:cNvPr id="10" name="Picture 9" descr="Fotografia a forma di nuvola che ritrae persone che lavorano nel settore della logistica intente a parlare.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180000"/>
            <a:ext cx="11467951" cy="489600"/>
          </a:xfrm>
        </p:spPr>
        <p:txBody>
          <a:bodyPr/>
          <a:lstStyle/>
          <a:p>
            <a:r>
              <a:rPr lang="it-IT" dirty="0"/>
              <a:t>Priorità 4: rischi psicosociali nel settore sanitario e dell’assistenza sociale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249787"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Panorama attuale</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511563" cy="2197721"/>
          </a:xfrm>
        </p:spPr>
        <p:txBody>
          <a:bodyPr>
            <a:normAutofit/>
          </a:bodyPr>
          <a:lstStyle/>
          <a:p>
            <a:pPr marL="233363" indent="-233363">
              <a:spcBef>
                <a:spcPts val="1200"/>
              </a:spcBef>
              <a:spcAft>
                <a:spcPts val="600"/>
              </a:spcAft>
            </a:pPr>
            <a:r>
              <a:rPr lang="it-IT" b="0" dirty="0"/>
              <a:t>Un settore </a:t>
            </a:r>
            <a:r>
              <a:rPr lang="it-IT" dirty="0"/>
              <a:t>determinante per la società europea, che dà lavoro a 21,5 milioni di persone</a:t>
            </a:r>
            <a:r>
              <a:rPr lang="it-IT" b="0" dirty="0"/>
              <a:t>, pari all’</a:t>
            </a:r>
            <a:r>
              <a:rPr lang="it-IT" dirty="0"/>
              <a:t>11 % della forza lavoro dell’UE. </a:t>
            </a:r>
          </a:p>
          <a:p>
            <a:pPr marL="233363" indent="-233363">
              <a:spcBef>
                <a:spcPts val="1200"/>
              </a:spcBef>
              <a:spcAft>
                <a:spcPts val="600"/>
              </a:spcAft>
            </a:pPr>
            <a:r>
              <a:rPr lang="it-IT" dirty="0"/>
              <a:t>Livelli di esposizione più elevati a diversi rischi psicosociali </a:t>
            </a:r>
            <a:r>
              <a:rPr lang="it-IT" dirty="0">
                <a:solidFill>
                  <a:schemeClr val="accent1"/>
                </a:solidFill>
              </a:rPr>
              <a:t>rispetto ad altri </a:t>
            </a:r>
            <a:r>
              <a:rPr lang="it-IT" dirty="0"/>
              <a:t>settori. </a:t>
            </a:r>
          </a:p>
          <a:p>
            <a:pPr marL="233363" indent="-233363">
              <a:spcBef>
                <a:spcPts val="1200"/>
              </a:spcBef>
              <a:spcAft>
                <a:spcPts val="600"/>
              </a:spcAft>
            </a:pPr>
            <a:r>
              <a:rPr lang="it-IT" dirty="0"/>
              <a:t>Il 31 % del personale sanitario e sociale ha sofferto di stress, depressione o ansia </a:t>
            </a:r>
            <a:r>
              <a:rPr lang="it-IT" b="0" dirty="0"/>
              <a:t>causati o </a:t>
            </a:r>
            <a:r>
              <a:rPr lang="it-IT" dirty="0"/>
              <a:t>aggravati dal proprio lavoro </a:t>
            </a:r>
            <a:r>
              <a:rPr lang="it-IT" b="0" dirty="0"/>
              <a:t>negli ultimi 12 mesi.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a:xfrm>
            <a:off x="600002" y="180000"/>
            <a:ext cx="11591998" cy="489600"/>
          </a:xfrm>
        </p:spPr>
        <p:txBody>
          <a:bodyPr/>
          <a:lstStyle/>
          <a:p>
            <a:r>
              <a:rPr lang="it-IT" dirty="0"/>
              <a:t>Priorità 4: rischi psicosociali nel settore sanitario e dell’assistenza sociale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0" y="1106404"/>
            <a:ext cx="10664455"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Percentuale degli ambienti di lavoro che denunciano la presenza di rischi psicosociali nel settore sanitario e dell’assistenza sociale e media UE-27 in tutti i settori (2024). </a:t>
            </a:r>
          </a:p>
        </p:txBody>
      </p:sp>
      <p:pic>
        <p:nvPicPr>
          <p:cNvPr id="5" name="Graphic 4" descr="Grafico che mette a confronto i diversi rischi psicosociali sul lavoro tra tutti i settori dei 27 Stati membri dell’UE (in blu) e il settore sanitario e dell’assistenza sociale (in verde). I rischi psicosociali per il personale sono: il 56 % contro il 72 % deve interagire con clientela, persone assistite, popolazione scolastica, ecc.;  ritmi di lavoro molto elevati;  il 43 % contro il 48 % deve affrontare problemi di scarsa comunicazione o collaborazione con altre organizzazioni;  il 18 % contro il 21 % deve fare i conti con orari di lavoro lunghi o irregolari;  il 10 % contro l’11 % teme di perdere il posto di lavoro.">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3189766" y="2124285"/>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3081481" y="4914144"/>
            <a:ext cx="4914722" cy="1384995"/>
          </a:xfrm>
          <a:prstGeom prst="rect">
            <a:avLst/>
          </a:prstGeom>
          <a:noFill/>
        </p:spPr>
        <p:txBody>
          <a:bodyPr wrap="square" rtlCol="0">
            <a:spAutoFit/>
          </a:bodyPr>
          <a:lstStyle/>
          <a:p>
            <a:pPr marL="227013" indent="-227013">
              <a:buClr>
                <a:srgbClr val="C00000"/>
              </a:buClr>
              <a:buAutoNum type="alphaUcPeriod"/>
            </a:pPr>
            <a:r>
              <a:rPr lang="it-IT" sz="1050" b="1" dirty="0">
                <a:solidFill>
                  <a:schemeClr val="tx1">
                    <a:lumMod val="65000"/>
                    <a:lumOff val="35000"/>
                  </a:schemeClr>
                </a:solidFill>
              </a:rPr>
              <a:t>Dover lavorare con clientela, persone assistite, popolazione scolastica ecc. difficili da trattare</a:t>
            </a:r>
          </a:p>
          <a:p>
            <a:pPr marL="227013" indent="-227013">
              <a:buClr>
                <a:srgbClr val="C00000"/>
              </a:buClr>
              <a:buAutoNum type="alphaUcPeriod"/>
            </a:pPr>
            <a:r>
              <a:rPr lang="it-IT" sz="1050" b="1" dirty="0">
                <a:solidFill>
                  <a:schemeClr val="tx1">
                    <a:lumMod val="65000"/>
                    <a:lumOff val="35000"/>
                  </a:schemeClr>
                </a:solidFill>
              </a:rPr>
              <a:t>Ritmi di lavoro molto elevati</a:t>
            </a:r>
          </a:p>
          <a:p>
            <a:pPr marL="227013" indent="-227013">
              <a:buClr>
                <a:srgbClr val="C00000"/>
              </a:buClr>
              <a:buAutoNum type="alphaUcPeriod"/>
            </a:pPr>
            <a:r>
              <a:rPr lang="it-IT" sz="1050" b="1" dirty="0">
                <a:solidFill>
                  <a:schemeClr val="tx1">
                    <a:lumMod val="65000"/>
                    <a:lumOff val="35000"/>
                  </a:schemeClr>
                </a:solidFill>
              </a:rPr>
              <a:t>Comunicazione o cooperazione inadeguate all’interno dell’organizzazione</a:t>
            </a:r>
          </a:p>
          <a:p>
            <a:pPr marL="227013" indent="-227013">
              <a:buClr>
                <a:srgbClr val="C00000"/>
              </a:buClr>
              <a:buAutoNum type="alphaUcPeriod"/>
            </a:pPr>
            <a:r>
              <a:rPr lang="it-IT" sz="1050" b="1" dirty="0">
                <a:solidFill>
                  <a:schemeClr val="tx1">
                    <a:lumMod val="65000"/>
                    <a:lumOff val="35000"/>
                  </a:schemeClr>
                </a:solidFill>
              </a:rPr>
              <a:t>Orari di lavoro lunghi o irregolari</a:t>
            </a:r>
          </a:p>
          <a:p>
            <a:pPr marL="227013" indent="-227013">
              <a:buClr>
                <a:srgbClr val="C00000"/>
              </a:buClr>
              <a:buAutoNum type="alphaUcPeriod"/>
            </a:pPr>
            <a:r>
              <a:rPr lang="it-IT" sz="1050" b="1" dirty="0">
                <a:solidFill>
                  <a:schemeClr val="tx1">
                    <a:lumMod val="65000"/>
                    <a:lumOff val="35000"/>
                  </a:schemeClr>
                </a:solidFill>
              </a:rPr>
              <a:t>Paura di perdere il lavoro</a:t>
            </a:r>
          </a:p>
          <a:p>
            <a:pPr marL="342900" indent="-342900">
              <a:buAutoNum type="alphaUcPeriod"/>
            </a:pPr>
            <a:endParaRPr lang="en-GB" sz="105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3207184" y="6117357"/>
            <a:ext cx="5635256" cy="246221"/>
          </a:xfrm>
          <a:prstGeom prst="rect">
            <a:avLst/>
          </a:prstGeom>
          <a:noFill/>
        </p:spPr>
        <p:txBody>
          <a:bodyPr wrap="square" rtlCol="0">
            <a:spAutoFit/>
          </a:bodyPr>
          <a:lstStyle/>
          <a:p>
            <a:r>
              <a:rPr lang="it-IT" sz="1000" i="1" dirty="0">
                <a:solidFill>
                  <a:schemeClr val="tx1">
                    <a:lumMod val="65000"/>
                    <a:lumOff val="35000"/>
                  </a:schemeClr>
                </a:solidFill>
              </a:rPr>
              <a:t>Fonte: ESENER 2024 – Base: imprese nell’UE-27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131570" y="5358427"/>
            <a:ext cx="2427099" cy="917664"/>
            <a:chOff x="8712925" y="5162335"/>
            <a:chExt cx="2427099" cy="917664"/>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00246"/>
            </a:xfrm>
            <a:prstGeom prst="rect">
              <a:avLst/>
            </a:prstGeom>
            <a:noFill/>
          </p:spPr>
          <p:txBody>
            <a:bodyPr wrap="square" rtlCol="0">
              <a:spAutoFit/>
            </a:bodyPr>
            <a:lstStyle/>
            <a:p>
              <a:pPr>
                <a:buClr>
                  <a:srgbClr val="C00000"/>
                </a:buClr>
              </a:pPr>
              <a:r>
                <a:rPr lang="it-IT" sz="1050" b="1">
                  <a:solidFill>
                    <a:schemeClr val="tx1">
                      <a:lumMod val="65000"/>
                      <a:lumOff val="35000"/>
                    </a:schemeClr>
                  </a:solidFill>
                </a:rPr>
                <a:t>UE-27</a:t>
              </a:r>
            </a:p>
            <a:p>
              <a:pPr>
                <a:buClr>
                  <a:srgbClr val="C00000"/>
                </a:buClr>
              </a:pPr>
              <a:endParaRPr lang="es-ES" sz="1050" b="1" dirty="0">
                <a:solidFill>
                  <a:schemeClr val="tx1">
                    <a:lumMod val="65000"/>
                    <a:lumOff val="35000"/>
                  </a:schemeClr>
                </a:solidFill>
              </a:endParaRPr>
            </a:p>
            <a:p>
              <a:pPr>
                <a:buClr>
                  <a:srgbClr val="C00000"/>
                </a:buClr>
              </a:pPr>
              <a:r>
                <a:rPr lang="it-IT" sz="1050" b="1">
                  <a:solidFill>
                    <a:schemeClr val="tx1">
                      <a:lumMod val="65000"/>
                      <a:lumOff val="35000"/>
                    </a:schemeClr>
                  </a:solidFill>
                </a:rPr>
                <a:t>Salute umana e</a:t>
              </a:r>
            </a:p>
            <a:p>
              <a:pPr>
                <a:buClr>
                  <a:srgbClr val="C00000"/>
                </a:buClr>
              </a:pPr>
              <a:r>
                <a:rPr lang="it-IT" sz="1050" b="1">
                  <a:solidFill>
                    <a:schemeClr val="tx1">
                      <a:lumMod val="65000"/>
                      <a:lumOff val="35000"/>
                    </a:schemeClr>
                  </a:solidFill>
                </a:rPr>
                <a:t>attività di assistenza sociale</a:t>
              </a:r>
            </a:p>
            <a:p>
              <a:pPr marL="342900" indent="-342900">
                <a:buAutoNum type="alphaUcPeriod"/>
              </a:pPr>
              <a:endParaRPr lang="en-GB" sz="105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0"/>
              </a:ext>
            </a:extLst>
          </p:cNvPr>
          <p:cNvSpPr>
            <a:spLocks noGrp="1"/>
          </p:cNvSpPr>
          <p:nvPr>
            <p:ph type="title"/>
          </p:nvPr>
        </p:nvSpPr>
        <p:spPr>
          <a:xfrm>
            <a:off x="600002" y="180000"/>
            <a:ext cx="11478584" cy="489600"/>
          </a:xfrm>
        </p:spPr>
        <p:txBody>
          <a:bodyPr/>
          <a:lstStyle/>
          <a:p>
            <a:r>
              <a:rPr lang="it-IT" dirty="0"/>
              <a:t>Priorità 4: rischi psicosociali nel settore sanitario e dell’assistenza sociale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cs typeface="Arial"/>
              </a:rPr>
              <a:t>Misure di prevenzione </a:t>
            </a:r>
            <a:r>
              <a:rPr lang="it-IT" sz="1800" b="1" dirty="0">
                <a:solidFill>
                  <a:schemeClr val="tx2"/>
                </a:solidFill>
                <a:latin typeface="+mn-lt"/>
                <a:cs typeface="Arial"/>
              </a:rPr>
              <a:t>specifiche per settore</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015888"/>
            <a:ext cx="6319838" cy="4034037"/>
          </a:xfrm>
        </p:spPr>
        <p:txBody>
          <a:bodyPr>
            <a:noAutofit/>
          </a:bodyPr>
          <a:lstStyle/>
          <a:p>
            <a:pPr marL="233045" indent="-233045">
              <a:spcAft>
                <a:spcPts val="600"/>
              </a:spcAft>
            </a:pPr>
            <a:r>
              <a:rPr lang="it-IT" b="0" dirty="0"/>
              <a:t>Promozione dell’autonomia lavorativa nella prestazione di assistenza </a:t>
            </a:r>
          </a:p>
          <a:p>
            <a:pPr marL="233045" indent="-233045">
              <a:spcAft>
                <a:spcPts val="600"/>
              </a:spcAft>
            </a:pPr>
            <a:r>
              <a:rPr lang="it-IT" b="0" dirty="0"/>
              <a:t>Coinvolgimento del personale nelle decisioni relative al luogo di lavoro e all’assistenza</a:t>
            </a:r>
          </a:p>
          <a:p>
            <a:pPr marL="233045" indent="-233045">
              <a:spcAft>
                <a:spcPts val="600"/>
              </a:spcAft>
            </a:pPr>
            <a:r>
              <a:rPr lang="it-IT" b="0" dirty="0"/>
              <a:t>Riconoscimento e remunerazione del lavoro assistenziale</a:t>
            </a:r>
          </a:p>
          <a:p>
            <a:pPr marL="233045" indent="-233045">
              <a:spcAft>
                <a:spcPts val="600"/>
              </a:spcAft>
            </a:pPr>
            <a:r>
              <a:rPr lang="it-IT" b="0" dirty="0"/>
              <a:t>Pianificazione partecipativa dei turni</a:t>
            </a:r>
          </a:p>
          <a:p>
            <a:pPr marL="233045" indent="-233045">
              <a:spcAft>
                <a:spcPts val="600"/>
              </a:spcAft>
            </a:pPr>
            <a:r>
              <a:rPr lang="it-IT" b="0" dirty="0"/>
              <a:t>Adeguata dotazione di personale e gestione del carico di lavoro</a:t>
            </a:r>
          </a:p>
          <a:p>
            <a:pPr marL="233045" indent="-233045">
              <a:spcAft>
                <a:spcPts val="600"/>
              </a:spcAft>
            </a:pPr>
            <a:r>
              <a:rPr lang="it-IT" b="0" dirty="0"/>
              <a:t>Assicurazione di un riposo adeguato e miglioramento dell’equilibrio tra vita professionale e vita privata</a:t>
            </a:r>
          </a:p>
          <a:p>
            <a:pPr marL="0" indent="0">
              <a:spcBef>
                <a:spcPts val="1200"/>
              </a:spcBef>
              <a:spcAft>
                <a:spcPts val="600"/>
              </a:spcAft>
              <a:buNone/>
            </a:pPr>
            <a:endParaRPr lang="en-GB" dirty="0"/>
          </a:p>
        </p:txBody>
      </p:sp>
      <p:sp>
        <p:nvSpPr>
          <p:cNvPr id="7" name="Speech Bubble: Rectangle 6">
            <a:extLst>
              <a:ext uri="{FF2B5EF4-FFF2-40B4-BE49-F238E27FC236}">
                <a16:creationId xmlns:a16="http://schemas.microsoft.com/office/drawing/2014/main" id="{367496A3-884D-E7C7-5A3D-69EB482EFA3E}"/>
              </a:ext>
            </a:extLst>
          </p:cNvPr>
          <p:cNvSpPr/>
          <p:nvPr/>
        </p:nvSpPr>
        <p:spPr>
          <a:xfrm>
            <a:off x="7292614" y="2143234"/>
            <a:ext cx="3678807" cy="2158411"/>
          </a:xfrm>
          <a:prstGeom prst="wedgeRectCallout">
            <a:avLst>
              <a:gd name="adj1" fmla="val -24805"/>
              <a:gd name="adj2" fmla="val 66284"/>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it-IT" sz="1800" b="1" dirty="0">
                <a:solidFill>
                  <a:schemeClr val="tx2"/>
                </a:solidFill>
              </a:rPr>
              <a:t>Un ambiente di lavoro adeguato non apporta soltanto benefici al personale sanitario e socioassistenziale, ma migliora anche la qualità dell’assistenza e la sicurezza delle persone assistite.  </a:t>
            </a:r>
          </a:p>
        </p:txBody>
      </p:sp>
      <p:pic>
        <p:nvPicPr>
          <p:cNvPr id="9" name="Picture 8" descr="Immagine vettoriale di un pupazzetto accanto a un letto d’ospedale per illustrare il settore sanitario e dell’assistenza sociale.">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301645"/>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it-IT"/>
              <a:t>Priorità 5: sostegno alla salute mentale sul lavoro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Panorama attuale</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1858124"/>
            <a:ext cx="10499800" cy="2950153"/>
          </a:xfrm>
        </p:spPr>
        <p:txBody>
          <a:bodyPr>
            <a:noAutofit/>
          </a:bodyPr>
          <a:lstStyle/>
          <a:p>
            <a:pPr marL="233363" indent="-233363">
              <a:spcBef>
                <a:spcPts val="1200"/>
              </a:spcBef>
              <a:spcAft>
                <a:spcPts val="600"/>
              </a:spcAft>
            </a:pPr>
            <a:r>
              <a:rPr lang="it-IT" dirty="0"/>
              <a:t>Il reinserimento del personale</a:t>
            </a:r>
            <a:r>
              <a:rPr lang="it-IT" b="0" dirty="0"/>
              <a:t> nel posto di lavoro, a seguito di un problema di salute mentale legato all’attività lavorativa, richiede </a:t>
            </a:r>
            <a:r>
              <a:rPr lang="it-IT" dirty="0"/>
              <a:t>adeguamenti appropriati</a:t>
            </a:r>
            <a:r>
              <a:rPr lang="it-IT" b="0" dirty="0"/>
              <a:t>. </a:t>
            </a:r>
          </a:p>
          <a:p>
            <a:pPr marL="233363" indent="-233363">
              <a:spcBef>
                <a:spcPts val="1200"/>
              </a:spcBef>
              <a:spcAft>
                <a:spcPts val="600"/>
              </a:spcAft>
            </a:pPr>
            <a:r>
              <a:rPr lang="it-IT" b="0" dirty="0"/>
              <a:t>Anche quando i problemi di salute mentale non sono legati al lavoro, </a:t>
            </a:r>
            <a:r>
              <a:rPr lang="it-IT" dirty="0"/>
              <a:t>un ambiente di lavoro favorevole e rispettoso apporta benefici </a:t>
            </a:r>
            <a:r>
              <a:rPr lang="it-IT" b="0" dirty="0"/>
              <a:t>sia alla </a:t>
            </a:r>
            <a:r>
              <a:rPr lang="it-IT" dirty="0"/>
              <a:t>singola persona che all’organizzazione</a:t>
            </a:r>
            <a:r>
              <a:rPr lang="it-IT" b="0" dirty="0"/>
              <a:t>.</a:t>
            </a:r>
          </a:p>
          <a:p>
            <a:pPr marL="233363" indent="-233363">
              <a:spcBef>
                <a:spcPts val="1200"/>
              </a:spcBef>
              <a:spcAft>
                <a:spcPts val="600"/>
              </a:spcAft>
            </a:pPr>
            <a:r>
              <a:rPr lang="it-IT" dirty="0"/>
              <a:t>Misure personalizzate </a:t>
            </a:r>
            <a:r>
              <a:rPr lang="it-IT" b="0" dirty="0"/>
              <a:t>possono consentire a tutti di lavorare in modo efficace e di sentirsi apprezzati, ad esempio attraverso ambienti di lavoro più silenziosi, orari flessibili e adeguamenti delle mansioni lavorative. </a:t>
            </a:r>
          </a:p>
          <a:p>
            <a:pPr marL="233363" indent="-233363">
              <a:spcBef>
                <a:spcPts val="1200"/>
              </a:spcBef>
              <a:spcAft>
                <a:spcPts val="600"/>
              </a:spcAft>
            </a:pPr>
            <a:r>
              <a:rPr lang="it-IT" dirty="0"/>
              <a:t>La stigmatizzazione rappresenta ancora un ostacolo importante da superare</a:t>
            </a:r>
            <a:r>
              <a:rPr lang="it-IT"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3491" y="4836376"/>
            <a:ext cx="3937929" cy="1925848"/>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it-IT"/>
              <a:t>Priorità 5: sostegno alla salute mentale sul lavoro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Panorama attuale</a:t>
            </a:r>
          </a:p>
        </p:txBody>
      </p:sp>
      <p:pic>
        <p:nvPicPr>
          <p:cNvPr id="12" name="Picture 11" descr="Fotografia che ritrae un gruppo di personale impiegatizio intento a conversare e un pupazzetto con la bocca chiusa da una cerniera, a simboleggiare l’ostacolo alla rivelazione dei propri problemi di salute mentale.">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it-IT" dirty="0"/>
              <a:t>Quasi la metà delle persone che lavorano nell’UE </a:t>
            </a:r>
            <a:r>
              <a:rPr lang="it-IT" dirty="0">
                <a:solidFill>
                  <a:schemeClr val="tx1">
                    <a:lumMod val="50000"/>
                    <a:lumOff val="50000"/>
                  </a:schemeClr>
                </a:solidFill>
              </a:rPr>
              <a:t>ritiene che rivelare una patologia mentale sul luogo di lavoro si ripercuota negativamente sulla propria carriera, mentre l’altra metà non è d’accordo. </a:t>
            </a:r>
          </a:p>
          <a:p>
            <a:pPr marL="0" indent="0">
              <a:buNone/>
            </a:pPr>
            <a:r>
              <a:rPr lang="it-IT" sz="1333" dirty="0"/>
              <a:t>OSH Pulse 2025</a:t>
            </a:r>
          </a:p>
        </p:txBody>
      </p:sp>
      <p:pic>
        <p:nvPicPr>
          <p:cNvPr id="10" name="Picture 9" descr="Immagine vettoriale raffigurante, all’interno di una nuvola, la sagoma di carta di una testa con il simbolo dell’infinito. A sinistra c’è un calendario e a destra un pupazzetto con una bandiera dell’UE.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it-IT" sz="1600" b="1" dirty="0">
                <a:solidFill>
                  <a:schemeClr val="tx2"/>
                </a:solidFill>
              </a:rPr>
              <a:t>Quasi il 50 % della popolazione dell’UE </a:t>
            </a:r>
            <a:r>
              <a:rPr lang="it-IT" sz="1600" b="1" dirty="0">
                <a:solidFill>
                  <a:schemeClr val="tx1">
                    <a:lumMod val="50000"/>
                    <a:lumOff val="50000"/>
                  </a:schemeClr>
                </a:solidFill>
              </a:rPr>
              <a:t>dichiara di aver sofferto di un problema emotivo o psicosociale, come ad esempio depressione o ansia, negli ultimi dodici mesi.</a:t>
            </a:r>
          </a:p>
          <a:p>
            <a:pPr defTabSz="342900">
              <a:spcBef>
                <a:spcPts val="450"/>
              </a:spcBef>
              <a:buClr>
                <a:schemeClr val="tx2"/>
              </a:buClr>
            </a:pPr>
            <a:r>
              <a:rPr lang="it-IT" sz="1333" b="1" dirty="0">
                <a:solidFill>
                  <a:schemeClr val="tx2"/>
                </a:solidFill>
              </a:rPr>
              <a:t>Eurobarometro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817628"/>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it-IT"/>
              <a:t>Priorità 5: sostegno alla salute mentale sul lavoro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1800" b="1" dirty="0">
                <a:latin typeface="+mn-lt"/>
              </a:rPr>
              <a:t>Misure preventive</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30" y="2057761"/>
            <a:ext cx="5777548" cy="3875206"/>
          </a:xfrm>
        </p:spPr>
        <p:txBody>
          <a:bodyPr>
            <a:noAutofit/>
          </a:bodyPr>
          <a:lstStyle/>
          <a:p>
            <a:pPr marL="233363" indent="-233363">
              <a:spcAft>
                <a:spcPts val="600"/>
              </a:spcAft>
            </a:pPr>
            <a:r>
              <a:rPr lang="it-IT" dirty="0"/>
              <a:t>Applicare i principi della SSL in modo paritario sia alla salute mentale che a quella fisica</a:t>
            </a:r>
            <a:r>
              <a:rPr lang="it-IT" b="0" dirty="0"/>
              <a:t>: sostegno tempestivo, adeguamenti ragionevoli, non discriminazione.</a:t>
            </a:r>
          </a:p>
          <a:p>
            <a:pPr marL="233363" indent="-233363">
              <a:spcAft>
                <a:spcPts val="600"/>
              </a:spcAft>
            </a:pPr>
            <a:r>
              <a:rPr lang="it-IT" dirty="0"/>
              <a:t>Offrire un sostegno concreto</a:t>
            </a:r>
            <a:r>
              <a:rPr lang="it-IT" b="0" dirty="0"/>
              <a:t>: adeguare le mansioni, l’orario o gli ambienti di lavoro per agevolare la permanenza o il rientro del personale sul luogo di lavoro.</a:t>
            </a:r>
          </a:p>
          <a:p>
            <a:pPr marL="233363" indent="-233363">
              <a:spcAft>
                <a:spcPts val="600"/>
              </a:spcAft>
            </a:pPr>
            <a:r>
              <a:rPr lang="it-IT" dirty="0"/>
              <a:t>Promuovere una cultura solidale ed esente da stigmatizzazione</a:t>
            </a:r>
            <a:r>
              <a:rPr lang="it-IT" b="0" dirty="0"/>
              <a:t>: sensibilizzare, coinvolgere il personale e incoraggiare la possibilità di rivelare la propria situazione in sicurezza e di chiedere aiuto.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295400"/>
            <a:ext cx="4005916" cy="1522228"/>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it-IT" sz="1800" b="1" dirty="0">
                <a:solidFill>
                  <a:schemeClr val="tx2"/>
                </a:solidFill>
              </a:rPr>
              <a:t>Tenere presente che una prevenzione efficace inizia affrontando le cause alla radice dei rischi psicosociali nell’ambiente di lavoro.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it-IT"/>
              <a:t>Rete dell’EU-OSHA</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Logo della rete delle agenzie dell’UE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896320" y="1225960"/>
            <a:ext cx="194535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it-IT" sz="1400" b="1">
                <a:solidFill>
                  <a:schemeClr val="tx2"/>
                </a:solidFill>
                <a:hlinkClick r:id="rId5">
                  <a:extLst>
                    <a:ext uri="{A12FA001-AC4F-418D-AE19-62706E023703}">
                      <ahyp:hlinkClr xmlns:ahyp="http://schemas.microsoft.com/office/drawing/2018/hyperlinkcolor" val="tx"/>
                    </a:ext>
                  </a:extLst>
                </a:hlinkClick>
              </a:rPr>
              <a:t>PARTI SOCIALI EUROPEE</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Logo di Enterprise Europe Network (EEN)">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429000"/>
            <a:ext cx="1785837" cy="521569"/>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it-IT" sz="1400" b="1">
                <a:solidFill>
                  <a:schemeClr val="tx2"/>
                </a:solidFill>
                <a:hlinkClick r:id="rId8">
                  <a:extLst>
                    <a:ext uri="{A12FA001-AC4F-418D-AE19-62706E023703}">
                      <ahyp:hlinkClr xmlns:ahyp="http://schemas.microsoft.com/office/drawing/2018/hyperlinkcolor" val="tx"/>
                    </a:ext>
                  </a:extLst>
                </a:hlinkClick>
              </a:rPr>
              <a:t>ISTITUZIONI DELL’UE</a:t>
            </a:r>
          </a:p>
          <a:p>
            <a:pPr algn="ctr"/>
            <a:endParaRPr lang="en-GB">
              <a:solidFill>
                <a:schemeClr val="tx2"/>
              </a:solidFill>
            </a:endParaRPr>
          </a:p>
        </p:txBody>
      </p:sp>
      <p:pic>
        <p:nvPicPr>
          <p:cNvPr id="4" name="Picture 3" descr="EU Osha Logo&#10;">
            <a:hlinkClick r:id="rId9"/>
            <a:extLst>
              <a:ext uri="{FF2B5EF4-FFF2-40B4-BE49-F238E27FC236}">
                <a16:creationId xmlns:a16="http://schemas.microsoft.com/office/drawing/2014/main" id="{08B7FC2D-A908-1B7F-D576-C502563BEF6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05185" y="2862552"/>
            <a:ext cx="2700498" cy="690521"/>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883971" y="4097724"/>
            <a:ext cx="2009872" cy="711406"/>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182880" rtlCol="0" anchor="ctr"/>
          <a:lstStyle/>
          <a:p>
            <a:pPr algn="ctr"/>
            <a:r>
              <a:rPr lang="it-IT" sz="1400" b="1" dirty="0">
                <a:solidFill>
                  <a:schemeClr val="tx2"/>
                </a:solidFill>
                <a:hlinkClick r:id="rId11">
                  <a:extLst>
                    <a:ext uri="{A12FA001-AC4F-418D-AE19-62706E023703}">
                      <ahyp:hlinkClr xmlns:ahyp="http://schemas.microsoft.com/office/drawing/2018/hyperlinkcolor" val="tx"/>
                    </a:ext>
                  </a:extLst>
                </a:hlinkClick>
              </a:rPr>
              <a:t>PUNTI FOCALI NAZIONALI DELL’EU-OSHA</a:t>
            </a:r>
            <a:endParaRPr lang="en-GB" sz="1400" b="1" dirty="0">
              <a:solidFill>
                <a:schemeClr val="tx2"/>
              </a:solidFill>
            </a:endParaRPr>
          </a:p>
        </p:txBody>
      </p:sp>
      <p:pic>
        <p:nvPicPr>
          <p:cNvPr id="13" name="Picture 6" descr="Logo di OSHVET">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7982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244321" y="4798914"/>
            <a:ext cx="2052079" cy="525320"/>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365760" bIns="457200" rtlCol="0" anchor="ctr"/>
          <a:lstStyle/>
          <a:p>
            <a:pPr algn="ctr"/>
            <a:r>
              <a:rPr lang="it-IT" sz="1400" b="1" dirty="0">
                <a:solidFill>
                  <a:schemeClr val="tx2"/>
                </a:solidFill>
                <a:hlinkClick r:id="rId14">
                  <a:extLst>
                    <a:ext uri="{A12FA001-AC4F-418D-AE19-62706E023703}">
                      <ahyp:hlinkClr xmlns:ahyp="http://schemas.microsoft.com/office/drawing/2018/hyperlinkcolor" val="tx"/>
                    </a:ext>
                  </a:extLst>
                </a:hlinkClick>
              </a:rPr>
              <a:t>PARTNER NEL SETTORE DEI MEDIA</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82490" y="5573236"/>
            <a:ext cx="205918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bIns="274320" rtlCol="0" anchor="ctr"/>
          <a:lstStyle/>
          <a:p>
            <a:pPr algn="ctr"/>
            <a:r>
              <a:rPr lang="it-IT" sz="1400" b="1" dirty="0">
                <a:solidFill>
                  <a:schemeClr val="tx2"/>
                </a:solidFill>
                <a:hlinkClick r:id="rId15">
                  <a:extLst>
                    <a:ext uri="{A12FA001-AC4F-418D-AE19-62706E023703}">
                      <ahyp:hlinkClr xmlns:ahyp="http://schemas.microsoft.com/office/drawing/2018/hyperlinkcolor" val="tx"/>
                    </a:ext>
                  </a:extLst>
                </a:hlinkClick>
              </a:rPr>
              <a:t>PARTNER UFFICIALI DELLA CAMPAGNA</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it-IT"/>
              <a:t>Risorse della campagna: tutto ciò che ti serve in un unico luogo</a:t>
            </a:r>
          </a:p>
        </p:txBody>
      </p:sp>
      <p:sp>
        <p:nvSpPr>
          <p:cNvPr id="4" name="TextBox 3">
            <a:extLst>
              <a:ext uri="{FF2B5EF4-FFF2-40B4-BE49-F238E27FC236}">
                <a16:creationId xmlns:a16="http://schemas.microsoft.com/office/drawing/2014/main" id="{BB975000-B228-79E3-3455-5C5B8453EE84}"/>
              </a:ext>
            </a:extLst>
          </p:cNvPr>
          <p:cNvSpPr txBox="1"/>
          <p:nvPr/>
        </p:nvSpPr>
        <p:spPr>
          <a:xfrm>
            <a:off x="1050872" y="1650078"/>
            <a:ext cx="5101015" cy="2076290"/>
          </a:xfrm>
          <a:prstGeom prst="rect">
            <a:avLst/>
          </a:prstGeom>
        </p:spPr>
        <p:txBody>
          <a:bodyPr vert="horz" lIns="121920" tIns="60960" rIns="121920" bIns="60960" rtlCol="0" anchor="t" anchorCtr="0">
            <a:normAutofit/>
          </a:bodyPr>
          <a:lstStyle/>
          <a:p>
            <a:pPr defTabSz="457189">
              <a:spcBef>
                <a:spcPts val="1200"/>
              </a:spcBef>
              <a:spcAft>
                <a:spcPts val="600"/>
              </a:spcAft>
              <a:buClr>
                <a:schemeClr val="tx2"/>
              </a:buClr>
            </a:pPr>
            <a:r>
              <a:rPr lang="it-IT" sz="1800" dirty="0">
                <a:solidFill>
                  <a:schemeClr val="tx2"/>
                </a:solidFill>
              </a:rPr>
              <a:t>Inizia dal </a:t>
            </a:r>
            <a:r>
              <a:rPr lang="it-IT" sz="1800" b="1" dirty="0">
                <a:solidFill>
                  <a:schemeClr val="accent2"/>
                </a:solidFill>
                <a:hlinkClick r:id="rId2">
                  <a:extLst>
                    <a:ext uri="{A12FA001-AC4F-418D-AE19-62706E023703}">
                      <ahyp:hlinkClr xmlns:ahyp="http://schemas.microsoft.com/office/drawing/2018/hyperlinkcolor" val="tx"/>
                    </a:ext>
                  </a:extLst>
                </a:hlinkClick>
              </a:rPr>
              <a:t>sito web della campagna</a:t>
            </a:r>
            <a:r>
              <a:rPr lang="it-IT" sz="1800" dirty="0">
                <a:solidFill>
                  <a:srgbClr val="003399"/>
                </a:solidFill>
              </a:rPr>
              <a:t>.</a:t>
            </a:r>
          </a:p>
          <a:p>
            <a:pPr defTabSz="457189">
              <a:spcBef>
                <a:spcPts val="1200"/>
              </a:spcBef>
              <a:spcAft>
                <a:spcPts val="600"/>
              </a:spcAft>
              <a:buClr>
                <a:schemeClr val="tx2"/>
              </a:buClr>
            </a:pPr>
            <a:r>
              <a:rPr lang="it-IT" sz="1800" dirty="0">
                <a:solidFill>
                  <a:schemeClr val="tx2"/>
                </a:solidFill>
              </a:rPr>
              <a:t>Consulta la </a:t>
            </a:r>
            <a:r>
              <a:rPr lang="it-IT" sz="1800" b="1" dirty="0">
                <a:solidFill>
                  <a:schemeClr val="accent2"/>
                </a:solidFill>
                <a:hlinkClick r:id="rId2">
                  <a:extLst>
                    <a:ext uri="{A12FA001-AC4F-418D-AE19-62706E023703}">
                      <ahyp:hlinkClr xmlns:ahyp="http://schemas.microsoft.com/office/drawing/2018/hyperlinkcolor" val="tx"/>
                    </a:ext>
                  </a:extLst>
                </a:hlinkClick>
              </a:rPr>
              <a:t>guida alla campagna</a:t>
            </a:r>
            <a:r>
              <a:rPr lang="it-IT" sz="1800" b="1" dirty="0">
                <a:solidFill>
                  <a:schemeClr val="accent2"/>
                </a:solidFill>
              </a:rPr>
              <a:t> </a:t>
            </a:r>
            <a:r>
              <a:rPr lang="it-IT" sz="1800" dirty="0">
                <a:solidFill>
                  <a:schemeClr val="tx2"/>
                </a:solidFill>
              </a:rPr>
              <a:t>per maggiori informazioni. </a:t>
            </a:r>
          </a:p>
          <a:p>
            <a:pPr defTabSz="457189">
              <a:spcBef>
                <a:spcPts val="1200"/>
              </a:spcBef>
              <a:spcAft>
                <a:spcPts val="600"/>
              </a:spcAft>
              <a:buClr>
                <a:schemeClr val="tx2"/>
              </a:buClr>
            </a:pPr>
            <a:r>
              <a:rPr lang="it-IT" sz="1800" dirty="0">
                <a:solidFill>
                  <a:schemeClr val="tx2"/>
                </a:solidFill>
              </a:rPr>
              <a:t>Consulta le </a:t>
            </a:r>
            <a:r>
              <a:rPr lang="it-IT" sz="1800" b="1" dirty="0">
                <a:solidFill>
                  <a:schemeClr val="accent2"/>
                </a:solidFill>
                <a:hlinkClick r:id="rId3">
                  <a:extLst>
                    <a:ext uri="{A12FA001-AC4F-418D-AE19-62706E023703}">
                      <ahyp:hlinkClr xmlns:ahyp="http://schemas.microsoft.com/office/drawing/2018/hyperlinkcolor" val="tx"/>
                    </a:ext>
                  </a:extLst>
                </a:hlinkClick>
              </a:rPr>
              <a:t>pubblicazioni</a:t>
            </a:r>
            <a:r>
              <a:rPr lang="it-IT" sz="1800" dirty="0">
                <a:solidFill>
                  <a:schemeClr val="tx2"/>
                </a:solidFill>
              </a:rPr>
              <a:t> dell’EU-OSHA, quali infografiche, schede informative e altro ancora.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63354"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a:xfrm>
            <a:off x="600002" y="180000"/>
            <a:ext cx="9245747" cy="489600"/>
          </a:xfrm>
        </p:spPr>
        <p:txBody>
          <a:bodyPr/>
          <a:lstStyle/>
          <a:p>
            <a:r>
              <a:rPr lang="it-IT" dirty="0"/>
              <a:t>Kit di strumenti e promozione digitale: promuovi la campagna in modo efficace</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t-IT" sz="2000" b="1">
                <a:latin typeface="+mn-lt"/>
              </a:rPr>
              <a:t>Sostegno alla campagna</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2" y="2305342"/>
            <a:ext cx="6626466" cy="1540613"/>
          </a:xfrm>
        </p:spPr>
        <p:txBody>
          <a:bodyPr anchor="t">
            <a:noAutofit/>
          </a:bodyPr>
          <a:lstStyle/>
          <a:p>
            <a:r>
              <a:rPr lang="it-IT" b="0" dirty="0"/>
              <a:t>Utilizza il </a:t>
            </a:r>
            <a:r>
              <a:rPr lang="it-IT" dirty="0"/>
              <a:t>kit per i social media </a:t>
            </a:r>
            <a:r>
              <a:rPr lang="it-IT" b="0" dirty="0"/>
              <a:t>e i modelli per diffondere le notizie. </a:t>
            </a:r>
          </a:p>
          <a:p>
            <a:r>
              <a:rPr lang="it-IT" b="0" dirty="0"/>
              <a:t>Dai risalto alla tua presentazione grazie alla </a:t>
            </a:r>
            <a:r>
              <a:rPr lang="it-IT" dirty="0"/>
              <a:t>biblioteca delle risorse digitali, </a:t>
            </a:r>
            <a:r>
              <a:rPr lang="it-IT" b="0" dirty="0"/>
              <a:t>che comprende loghi, modelli e altro ancora.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1807534" y="3730097"/>
            <a:ext cx="5497457"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1892598" y="3754161"/>
            <a:ext cx="5358809" cy="834768"/>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it-IT" sz="1800" dirty="0">
                <a:solidFill>
                  <a:schemeClr val="bg1"/>
                </a:solidFill>
              </a:rPr>
              <a:t>Avvia la tua </a:t>
            </a:r>
            <a:r>
              <a:rPr lang="it-IT" sz="1800" b="0" dirty="0">
                <a:solidFill>
                  <a:schemeClr val="bg1"/>
                </a:solidFill>
              </a:rPr>
              <a:t>iniziativa </a:t>
            </a:r>
            <a:r>
              <a:rPr lang="it-IT" sz="1800" dirty="0">
                <a:solidFill>
                  <a:schemeClr val="bg1"/>
                </a:solidFill>
              </a:rPr>
              <a:t>per la campagna</a:t>
            </a:r>
            <a:r>
              <a:rPr lang="it-IT" sz="1800" b="0" dirty="0">
                <a:solidFill>
                  <a:schemeClr val="bg1"/>
                </a:solidFill>
              </a:rPr>
              <a:t> </a:t>
            </a:r>
          </a:p>
          <a:p>
            <a:pPr marL="0" indent="0">
              <a:buNone/>
            </a:pPr>
            <a:r>
              <a:rPr lang="it-IT" sz="1800" b="0" dirty="0">
                <a:solidFill>
                  <a:schemeClr val="bg1"/>
                </a:solidFill>
              </a:rPr>
              <a:t>utilizzando il </a:t>
            </a:r>
            <a:r>
              <a:rPr lang="it-IT" sz="1800" dirty="0"/>
              <a:t> </a:t>
            </a:r>
            <a:r>
              <a:rPr lang="it-IT" sz="1800" dirty="0">
                <a:solidFill>
                  <a:srgbClr val="92D050"/>
                </a:solidFill>
                <a:hlinkClick r:id="rId3">
                  <a:extLst>
                    <a:ext uri="{A12FA001-AC4F-418D-AE19-62706E023703}">
                      <ahyp:hlinkClr xmlns:ahyp="http://schemas.microsoft.com/office/drawing/2018/hyperlinkcolor" val="tx"/>
                    </a:ext>
                  </a:extLst>
                </a:hlinkClick>
              </a:rPr>
              <a:t>kit di strumenti per la campagna</a:t>
            </a:r>
            <a:r>
              <a:rPr lang="it-IT" sz="1800"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0055" y="1678584"/>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it-IT"/>
              <a:t>Come partecipare alla campagna</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0170598" cy="7481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it-IT" b="0" dirty="0"/>
              <a:t>Organizza un evento, un’attività o un’iniziativa durante la </a:t>
            </a:r>
            <a:r>
              <a:rPr lang="it-IT" dirty="0">
                <a:solidFill>
                  <a:srgbClr val="92D050"/>
                </a:solidFill>
                <a:hlinkClick r:id="rId4">
                  <a:extLst>
                    <a:ext uri="{A12FA001-AC4F-418D-AE19-62706E023703}">
                      <ahyp:hlinkClr xmlns:ahyp="http://schemas.microsoft.com/office/drawing/2018/hyperlinkcolor" val="tx"/>
                    </a:ext>
                  </a:extLst>
                </a:hlinkClick>
              </a:rPr>
              <a:t>Settimana europea per la sicurezza e la salute sul lavoro</a:t>
            </a:r>
            <a:r>
              <a:rPr lang="it-IT" dirty="0"/>
              <a:t>. </a:t>
            </a:r>
          </a:p>
          <a:p>
            <a:pPr marL="225425" indent="-225425">
              <a:spcAft>
                <a:spcPts val="600"/>
              </a:spcAft>
            </a:pPr>
            <a:r>
              <a:rPr lang="it-IT" b="0" dirty="0"/>
              <a:t>Ottieni il </a:t>
            </a:r>
            <a:r>
              <a:rPr lang="it-IT" dirty="0">
                <a:solidFill>
                  <a:srgbClr val="92D050"/>
                </a:solidFill>
                <a:hlinkClick r:id="rId5">
                  <a:extLst>
                    <a:ext uri="{A12FA001-AC4F-418D-AE19-62706E023703}">
                      <ahyp:hlinkClr xmlns:ahyp="http://schemas.microsoft.com/office/drawing/2018/hyperlinkcolor" val="tx"/>
                    </a:ext>
                  </a:extLst>
                </a:hlinkClick>
              </a:rPr>
              <a:t>certificato</a:t>
            </a:r>
            <a:r>
              <a:rPr lang="it-IT" dirty="0">
                <a:solidFill>
                  <a:srgbClr val="92D050"/>
                </a:solidFill>
              </a:rPr>
              <a:t> </a:t>
            </a:r>
            <a:r>
              <a:rPr lang="it-IT" b="0" dirty="0"/>
              <a:t>che attesta la tua partecipazione alla campagna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644544"/>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it-IT" b="0" dirty="0"/>
              <a:t>Designa iniziative stimolanti per il </a:t>
            </a:r>
            <a:r>
              <a:rPr lang="it-IT" dirty="0">
                <a:solidFill>
                  <a:srgbClr val="92D050"/>
                </a:solidFill>
                <a:hlinkClick r:id="rId6">
                  <a:extLst>
                    <a:ext uri="{A12FA001-AC4F-418D-AE19-62706E023703}">
                      <ahyp:hlinkClr xmlns:ahyp="http://schemas.microsoft.com/office/drawing/2018/hyperlinkcolor" val="tx"/>
                    </a:ext>
                  </a:extLst>
                </a:hlinkClick>
              </a:rPr>
              <a:t>Premio per le buone pratiche della campagna Ambienti di lavoro sani e sicuri</a:t>
            </a:r>
            <a:r>
              <a:rPr lang="it-IT" b="0" dirty="0"/>
              <a:t>, organizzato dai punti focali nazionali.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333331"/>
            <a:ext cx="7593229"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it-IT" b="0" dirty="0"/>
              <a:t>Diventa un </a:t>
            </a:r>
            <a:r>
              <a:rPr lang="it-IT" dirty="0">
                <a:solidFill>
                  <a:srgbClr val="92D050"/>
                </a:solidFill>
                <a:hlinkClick r:id="rId7">
                  <a:extLst>
                    <a:ext uri="{A12FA001-AC4F-418D-AE19-62706E023703}">
                      <ahyp:hlinkClr xmlns:ahyp="http://schemas.microsoft.com/office/drawing/2018/hyperlinkcolor" val="tx"/>
                    </a:ext>
                  </a:extLst>
                </a:hlinkClick>
              </a:rPr>
              <a:t>partner ufficiale della campagna</a:t>
            </a:r>
            <a:r>
              <a:rPr lang="it-IT" b="0" dirty="0"/>
              <a:t>: entra a far parte di una rete paneuropea di imprese multinazionali per aumentare la visibilità. </a:t>
            </a:r>
          </a:p>
          <a:p>
            <a:pPr marL="225425" indent="-225425">
              <a:spcAft>
                <a:spcPts val="600"/>
              </a:spcAft>
            </a:pPr>
            <a:r>
              <a:rPr lang="it-IT" b="0" dirty="0"/>
              <a:t>Diventa un </a:t>
            </a:r>
            <a:r>
              <a:rPr lang="it-IT" dirty="0">
                <a:solidFill>
                  <a:srgbClr val="92D050"/>
                </a:solidFill>
                <a:hlinkClick r:id="rId8">
                  <a:extLst>
                    <a:ext uri="{A12FA001-AC4F-418D-AE19-62706E023703}">
                      <ahyp:hlinkClr xmlns:ahyp="http://schemas.microsoft.com/office/drawing/2018/hyperlinkcolor" val="tx"/>
                    </a:ext>
                  </a:extLst>
                </a:hlinkClick>
              </a:rPr>
              <a:t>partner nel settore dei media</a:t>
            </a:r>
            <a:r>
              <a:rPr lang="it-IT" b="0" dirty="0"/>
              <a:t>: accedi a materiali per la stampa, opportunità di creazione di reti ed eventi esclusivi.</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5034045"/>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25308" y="2644544"/>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it-IT"/>
              <a:t>Segui gli aggiornamenti sulla campagna</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it-IT"/>
              <a:t>Sito web «Healthy Workplaces»: </a:t>
            </a:r>
            <a:r>
              <a:rPr lang="it-IT" b="0"/>
              <a:t>una vasta gamma di informazioni a portata di mano. </a:t>
            </a:r>
          </a:p>
          <a:p>
            <a:pPr>
              <a:spcAft>
                <a:spcPts val="600"/>
              </a:spcAft>
            </a:pPr>
            <a:r>
              <a:rPr lang="it-IT"/>
              <a:t>Iscriviti </a:t>
            </a:r>
            <a:r>
              <a:rPr lang="it-IT" b="0"/>
              <a:t>alla </a:t>
            </a:r>
            <a:r>
              <a:rPr lang="it-IT"/>
              <a:t>newsletter «Healthy Workplaces»</a:t>
            </a:r>
            <a:r>
              <a:rPr lang="it-IT" b="0"/>
              <a:t>: notizie brevi, condivisibili e direttamente accessibili ogni mese nella tua casella di posta.</a:t>
            </a:r>
          </a:p>
          <a:p>
            <a:pPr>
              <a:spcAft>
                <a:spcPts val="600"/>
              </a:spcAft>
            </a:pPr>
            <a:r>
              <a:rPr lang="it-IT" b="0"/>
              <a:t>Diffondi le notizie e seguici sui </a:t>
            </a:r>
            <a:r>
              <a:rPr lang="it-IT"/>
              <a:t>social media</a:t>
            </a:r>
            <a:r>
              <a:rPr lang="it-IT" b="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it-IT" b="0"/>
              <a:t> </a:t>
            </a:r>
          </a:p>
        </p:txBody>
      </p:sp>
      <p:pic>
        <p:nvPicPr>
          <p:cNvPr id="6" name="Graphic 5" descr="Logo di LinkedIn">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Logo di Facebook">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Logo di Bluesky">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Logo di YouTube">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Logo di Flickr">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it-IT"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it-IT"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documentManagement>
</p:properties>
</file>

<file path=customXml/itemProps1.xml><?xml version="1.0" encoding="utf-8"?>
<ds:datastoreItem xmlns:ds="http://schemas.openxmlformats.org/officeDocument/2006/customXml" ds:itemID="{ED1A515C-2A0A-47EE-8E90-E408F5DF40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D033B12B-D547-4B73-8D31-0938A3F8A76B}">
  <ds:schemaRefs>
    <ds:schemaRef ds:uri="d5ac9beb-95ef-4df8-be38-b0ea3ce121b4"/>
    <ds:schemaRef ds:uri="http://www.w3.org/XML/1998/namespace"/>
    <ds:schemaRef ds:uri="http://purl.org/dc/terms/"/>
    <ds:schemaRef ds:uri="74375373-3c44-45ee-a688-8fa44d7da57a"/>
    <ds:schemaRef ds:uri="http://schemas.microsoft.com/office/infopath/2007/PartnerControls"/>
    <ds:schemaRef ds:uri="http://schemas.microsoft.com/office/2006/documentManagement/types"/>
    <ds:schemaRef ds:uri="http://schemas.openxmlformats.org/package/2006/metadata/core-properties"/>
    <ds:schemaRef ds:uri="http://purl.org/dc/dcmitype/"/>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1901</TotalTime>
  <Words>7547</Words>
  <Application>Microsoft Office PowerPoint</Application>
  <PresentationFormat>Widescreen</PresentationFormat>
  <Paragraphs>539</Paragraphs>
  <Slides>30</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Campagna Ambienti di lavoro sani e sicuri 2026-2028  «Insieme per la promozione della salute mentale negli ambienti di lavoro» </vt:lpstr>
      <vt:lpstr>Indice</vt:lpstr>
      <vt:lpstr>Una visione d’insieme: la salute mentale influisce sulla vita quotidiana e sul lavoro </vt:lpstr>
      <vt:lpstr>Una visione d’insieme: qual è la posta in gioco?</vt:lpstr>
      <vt:lpstr>Una visione d’insieme: il punto di vista della forza lavoro </vt:lpstr>
      <vt:lpstr>Una visione d’insieme: il punto di vista delle organizzazioni e delle persone che lavorano -1- </vt:lpstr>
      <vt:lpstr>Una visione d’insieme: il punto di vista delle organizzazioni -2- </vt:lpstr>
      <vt:lpstr>Finalità e obiettivi della campagna</vt:lpstr>
      <vt:lpstr>A chi è rivolta la campagna? Chi dovrebbe partecipare?</vt:lpstr>
      <vt:lpstr>Tabella di marcia per l’azione: i cinque settori prioritari della campagna</vt:lpstr>
      <vt:lpstr>Priorità 1: valutazione e gestione dei rischi psicosociali -1- </vt:lpstr>
      <vt:lpstr>Priorità 1: valutazione e gestione dei rischi psicosociali -2- </vt:lpstr>
      <vt:lpstr>Priorità 1: valutazione e gestione dei rischi psicosociali -3- </vt:lpstr>
      <vt:lpstr>Priorità 1: valutazione e gestione dei rischi psicosociali -4- </vt:lpstr>
      <vt:lpstr>Priorità 2: molestie, anche sessuali, e violenza -1- </vt:lpstr>
      <vt:lpstr>Priorità 2: molestie, anche sessuali, e violenza -2- </vt:lpstr>
      <vt:lpstr>Priorità 2: molestie, anche sessuali, e violenza -3- </vt:lpstr>
      <vt:lpstr>Priorità 3: rischi fisici e salute mentale -1- </vt:lpstr>
      <vt:lpstr>Priorità 3: rischi fisici e salute mentale -2- </vt:lpstr>
      <vt:lpstr>Priorità 4: rischi psicosociali nel settore sanitario e dell’assistenza sociale -1- </vt:lpstr>
      <vt:lpstr>Priorità 4: rischi psicosociali nel settore sanitario e dell’assistenza sociale -2- </vt:lpstr>
      <vt:lpstr>Priorità 4: rischi psicosociali nel settore sanitario e dell’assistenza sociale -3- </vt:lpstr>
      <vt:lpstr>Priorità 5: sostegno alla salute mentale sul lavoro -1- </vt:lpstr>
      <vt:lpstr>Priorità 5: sostegno alla salute mentale sul lavoro -2- </vt:lpstr>
      <vt:lpstr>Priorità 5: sostegno alla salute mentale sul lavoro -3- </vt:lpstr>
      <vt:lpstr>Rete dell’EU-OSHA</vt:lpstr>
      <vt:lpstr>Risorse della campagna: tutto ciò che ti serve in un unico luogo</vt:lpstr>
      <vt:lpstr>Kit di strumenti e promozione digitale: promuovi la campagna in modo efficace</vt:lpstr>
      <vt:lpstr>Come partecipare alla campagna</vt:lpstr>
      <vt:lpstr>Segui gli aggiornamenti sulla campagna</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79</cp:revision>
  <dcterms:created xsi:type="dcterms:W3CDTF">2026-06-23T11:43:48Z</dcterms:created>
  <dcterms:modified xsi:type="dcterms:W3CDTF">2026-09-07T14:34:40Z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ies>
</file>