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3E6264-5503-4D8C-B660-6B2221BA6AD1}" v="24" dt="2026-09-23T11:03:55.5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69" autoAdjust="0"/>
  </p:normalViewPr>
  <p:slideViewPr>
    <p:cSldViewPr snapToGrid="0">
      <p:cViewPr varScale="1">
        <p:scale>
          <a:sx n="93" d="100"/>
          <a:sy n="93" d="100"/>
        </p:scale>
        <p:origin x="390" y="66"/>
      </p:cViewPr>
      <p:guideLst>
        <p:guide orient="horz" pos="816"/>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21T13:52:34.733" v="365" actId="13244"/>
      <pc:docMkLst>
        <pc:docMk/>
      </pc:docMkLst>
      <pc:sldChg chg="modSp mod">
        <pc:chgData name="Naiara MACIAS - Communication Assistant" userId="9208f14e-163a-43fb-a9e7-9d0490f97ad9" providerId="ADAL" clId="{3BF560C9-38E3-411C-BBB1-CB3B94294DB6}" dt="2026-09-21T13:34:14.409" v="36" actId="14100"/>
        <pc:sldMkLst>
          <pc:docMk/>
          <pc:sldMk cId="975932864" sldId="258"/>
        </pc:sldMkLst>
        <pc:spChg chg="mod">
          <ac:chgData name="Naiara MACIAS - Communication Assistant" userId="9208f14e-163a-43fb-a9e7-9d0490f97ad9" providerId="ADAL" clId="{3BF560C9-38E3-411C-BBB1-CB3B94294DB6}" dt="2026-09-21T13:34:14.409" v="36" actId="14100"/>
          <ac:spMkLst>
            <pc:docMk/>
            <pc:sldMk cId="975932864" sldId="258"/>
            <ac:spMk id="2" creationId="{4C1476B4-2154-C1CD-6056-5EC8C50BA72D}"/>
          </ac:spMkLst>
        </pc:spChg>
        <pc:spChg chg="mod">
          <ac:chgData name="Naiara MACIAS - Communication Assistant" userId="9208f14e-163a-43fb-a9e7-9d0490f97ad9" providerId="ADAL" clId="{3BF560C9-38E3-411C-BBB1-CB3B94294DB6}" dt="2026-09-21T13:34:09.089" v="35"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21T13:35:34.225" v="53" actId="14100"/>
        <pc:sldMkLst>
          <pc:docMk/>
          <pc:sldMk cId="967474651" sldId="260"/>
        </pc:sldMkLst>
        <pc:spChg chg="mod">
          <ac:chgData name="Naiara MACIAS - Communication Assistant" userId="9208f14e-163a-43fb-a9e7-9d0490f97ad9" providerId="ADAL" clId="{3BF560C9-38E3-411C-BBB1-CB3B94294DB6}" dt="2026-09-21T13:35:34.225" v="53" actId="14100"/>
          <ac:spMkLst>
            <pc:docMk/>
            <pc:sldMk cId="967474651" sldId="260"/>
            <ac:spMk id="7" creationId="{B943F274-A5EE-534C-1EBE-8ABC061AF964}"/>
          </ac:spMkLst>
        </pc:spChg>
      </pc:sldChg>
      <pc:sldChg chg="modSp mod">
        <pc:chgData name="Naiara MACIAS - Communication Assistant" userId="9208f14e-163a-43fb-a9e7-9d0490f97ad9" providerId="ADAL" clId="{3BF560C9-38E3-411C-BBB1-CB3B94294DB6}" dt="2026-09-21T13:36:29.288" v="112" actId="1037"/>
        <pc:sldMkLst>
          <pc:docMk/>
          <pc:sldMk cId="3331097242" sldId="262"/>
        </pc:sldMkLst>
        <pc:spChg chg="mod">
          <ac:chgData name="Naiara MACIAS - Communication Assistant" userId="9208f14e-163a-43fb-a9e7-9d0490f97ad9" providerId="ADAL" clId="{3BF560C9-38E3-411C-BBB1-CB3B94294DB6}" dt="2026-09-21T13:36:24.272" v="100" actId="1036"/>
          <ac:spMkLst>
            <pc:docMk/>
            <pc:sldMk cId="3331097242" sldId="262"/>
            <ac:spMk id="73" creationId="{CDFCF740-4B73-7F14-5958-8EEA91BA232C}"/>
          </ac:spMkLst>
        </pc:spChg>
        <pc:spChg chg="mod">
          <ac:chgData name="Naiara MACIAS - Communication Assistant" userId="9208f14e-163a-43fb-a9e7-9d0490f97ad9" providerId="ADAL" clId="{3BF560C9-38E3-411C-BBB1-CB3B94294DB6}" dt="2026-09-21T13:35:56.336" v="69" actId="1035"/>
          <ac:spMkLst>
            <pc:docMk/>
            <pc:sldMk cId="3331097242" sldId="262"/>
            <ac:spMk id="105" creationId="{94E8A230-2C71-6901-AA45-D427AF0A206A}"/>
          </ac:spMkLst>
        </pc:spChg>
        <pc:picChg chg="mod">
          <ac:chgData name="Naiara MACIAS - Communication Assistant" userId="9208f14e-163a-43fb-a9e7-9d0490f97ad9" providerId="ADAL" clId="{3BF560C9-38E3-411C-BBB1-CB3B94294DB6}" dt="2026-09-21T13:36:29.288" v="112" actId="1037"/>
          <ac:picMkLst>
            <pc:docMk/>
            <pc:sldMk cId="3331097242" sldId="262"/>
            <ac:picMk id="66" creationId="{6B32666D-C9BB-E352-AAF9-05A3CA062DD8}"/>
          </ac:picMkLst>
        </pc:picChg>
      </pc:sldChg>
      <pc:sldChg chg="modSp mod">
        <pc:chgData name="Naiara MACIAS - Communication Assistant" userId="9208f14e-163a-43fb-a9e7-9d0490f97ad9" providerId="ADAL" clId="{3BF560C9-38E3-411C-BBB1-CB3B94294DB6}" dt="2026-09-21T13:37:25.442" v="161" actId="14100"/>
        <pc:sldMkLst>
          <pc:docMk/>
          <pc:sldMk cId="3087233450" sldId="263"/>
        </pc:sldMkLst>
        <pc:spChg chg="mod">
          <ac:chgData name="Naiara MACIAS - Communication Assistant" userId="9208f14e-163a-43fb-a9e7-9d0490f97ad9" providerId="ADAL" clId="{3BF560C9-38E3-411C-BBB1-CB3B94294DB6}" dt="2026-09-21T13:37:25.442" v="161"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9-21T13:37:19.435" v="160" actId="1076"/>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9-21T13:37:13.063" v="142" actId="1035"/>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9-21T13:37:56.516" v="163" actId="20577"/>
        <pc:sldMkLst>
          <pc:docMk/>
          <pc:sldMk cId="3728372305" sldId="265"/>
        </pc:sldMkLst>
        <pc:graphicFrameChg chg="modGraphic">
          <ac:chgData name="Naiara MACIAS - Communication Assistant" userId="9208f14e-163a-43fb-a9e7-9d0490f97ad9" providerId="ADAL" clId="{3BF560C9-38E3-411C-BBB1-CB3B94294DB6}" dt="2026-09-21T13:37:56.516" v="163" actId="20577"/>
          <ac:graphicFrameMkLst>
            <pc:docMk/>
            <pc:sldMk cId="3728372305" sldId="265"/>
            <ac:graphicFrameMk id="5" creationId="{727470C4-A17D-8388-6E2A-4EDBCFCEE12C}"/>
          </ac:graphicFrameMkLst>
        </pc:graphicFrameChg>
      </pc:sldChg>
      <pc:sldChg chg="modSp mod">
        <pc:chgData name="Naiara MACIAS - Communication Assistant" userId="9208f14e-163a-43fb-a9e7-9d0490f97ad9" providerId="ADAL" clId="{3BF560C9-38E3-411C-BBB1-CB3B94294DB6}" dt="2026-09-21T13:38:12.347" v="166" actId="14100"/>
        <pc:sldMkLst>
          <pc:docMk/>
          <pc:sldMk cId="525878241" sldId="266"/>
        </pc:sldMkLst>
        <pc:spChg chg="mod">
          <ac:chgData name="Naiara MACIAS - Communication Assistant" userId="9208f14e-163a-43fb-a9e7-9d0490f97ad9" providerId="ADAL" clId="{3BF560C9-38E3-411C-BBB1-CB3B94294DB6}" dt="2026-09-21T13:38:09.995" v="165" actId="14100"/>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9-21T13:38:12.347" v="166"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9-21T13:51:14.317" v="362" actId="14100"/>
        <pc:sldMkLst>
          <pc:docMk/>
          <pc:sldMk cId="3756103953" sldId="269"/>
        </pc:sldMkLst>
        <pc:spChg chg="mod">
          <ac:chgData name="Naiara MACIAS - Communication Assistant" userId="9208f14e-163a-43fb-a9e7-9d0490f97ad9" providerId="ADAL" clId="{3BF560C9-38E3-411C-BBB1-CB3B94294DB6}" dt="2026-09-21T13:51:14.317" v="362" actId="14100"/>
          <ac:spMkLst>
            <pc:docMk/>
            <pc:sldMk cId="3756103953" sldId="269"/>
            <ac:spMk id="2" creationId="{609B23CE-37F3-BD1F-0F64-06F6795EF258}"/>
          </ac:spMkLst>
        </pc:spChg>
      </pc:sldChg>
      <pc:sldChg chg="modSp mod">
        <pc:chgData name="Naiara MACIAS - Communication Assistant" userId="9208f14e-163a-43fb-a9e7-9d0490f97ad9" providerId="ADAL" clId="{3BF560C9-38E3-411C-BBB1-CB3B94294DB6}" dt="2026-09-21T13:40:01.155" v="198" actId="14100"/>
        <pc:sldMkLst>
          <pc:docMk/>
          <pc:sldMk cId="3275847094" sldId="270"/>
        </pc:sldMkLst>
        <pc:spChg chg="mod">
          <ac:chgData name="Naiara MACIAS - Communication Assistant" userId="9208f14e-163a-43fb-a9e7-9d0490f97ad9" providerId="ADAL" clId="{3BF560C9-38E3-411C-BBB1-CB3B94294DB6}" dt="2026-09-21T13:39:03.530" v="173" actId="14100"/>
          <ac:spMkLst>
            <pc:docMk/>
            <pc:sldMk cId="3275847094" sldId="270"/>
            <ac:spMk id="2" creationId="{1420E16F-B5FB-D490-936E-F90C8D41ADE4}"/>
          </ac:spMkLst>
        </pc:spChg>
        <pc:spChg chg="mod">
          <ac:chgData name="Naiara MACIAS - Communication Assistant" userId="9208f14e-163a-43fb-a9e7-9d0490f97ad9" providerId="ADAL" clId="{3BF560C9-38E3-411C-BBB1-CB3B94294DB6}" dt="2026-09-21T13:40:01.155" v="198" actId="14100"/>
          <ac:spMkLst>
            <pc:docMk/>
            <pc:sldMk cId="3275847094" sldId="270"/>
            <ac:spMk id="4" creationId="{22D02451-FCA1-2255-2ADB-577B7DCA6116}"/>
          </ac:spMkLst>
        </pc:spChg>
      </pc:sldChg>
      <pc:sldChg chg="modSp mod">
        <pc:chgData name="Naiara MACIAS - Communication Assistant" userId="9208f14e-163a-43fb-a9e7-9d0490f97ad9" providerId="ADAL" clId="{3BF560C9-38E3-411C-BBB1-CB3B94294DB6}" dt="2026-09-21T13:40:06.810" v="200" actId="14100"/>
        <pc:sldMkLst>
          <pc:docMk/>
          <pc:sldMk cId="3394160274" sldId="271"/>
        </pc:sldMkLst>
        <pc:spChg chg="mod">
          <ac:chgData name="Naiara MACIAS - Communication Assistant" userId="9208f14e-163a-43fb-a9e7-9d0490f97ad9" providerId="ADAL" clId="{3BF560C9-38E3-411C-BBB1-CB3B94294DB6}" dt="2026-09-21T13:40:06.810" v="200" actId="14100"/>
          <ac:spMkLst>
            <pc:docMk/>
            <pc:sldMk cId="3394160274" sldId="271"/>
            <ac:spMk id="2" creationId="{FA0F74CC-B32A-53DD-E43F-D404C3689568}"/>
          </ac:spMkLst>
        </pc:spChg>
        <pc:spChg chg="mod">
          <ac:chgData name="Naiara MACIAS - Communication Assistant" userId="9208f14e-163a-43fb-a9e7-9d0490f97ad9" providerId="ADAL" clId="{3BF560C9-38E3-411C-BBB1-CB3B94294DB6}" dt="2026-09-21T13:40:05.059" v="199" actId="14100"/>
          <ac:spMkLst>
            <pc:docMk/>
            <pc:sldMk cId="3394160274" sldId="271"/>
            <ac:spMk id="6" creationId="{B9B435B6-9277-3AA6-F94F-89147BA99C49}"/>
          </ac:spMkLst>
        </pc:spChg>
      </pc:sldChg>
      <pc:sldChg chg="modSp mod">
        <pc:chgData name="Naiara MACIAS - Communication Assistant" userId="9208f14e-163a-43fb-a9e7-9d0490f97ad9" providerId="ADAL" clId="{3BF560C9-38E3-411C-BBB1-CB3B94294DB6}" dt="2026-09-21T13:40:39.499" v="204" actId="14100"/>
        <pc:sldMkLst>
          <pc:docMk/>
          <pc:sldMk cId="2142931096" sldId="274"/>
        </pc:sldMkLst>
        <pc:spChg chg="mod">
          <ac:chgData name="Naiara MACIAS - Communication Assistant" userId="9208f14e-163a-43fb-a9e7-9d0490f97ad9" providerId="ADAL" clId="{3BF560C9-38E3-411C-BBB1-CB3B94294DB6}" dt="2026-09-21T13:40:29.851" v="201" actId="14100"/>
          <ac:spMkLst>
            <pc:docMk/>
            <pc:sldMk cId="2142931096" sldId="274"/>
            <ac:spMk id="2" creationId="{BE1AEECA-7220-4DC3-D1FA-A06CD0F8E338}"/>
          </ac:spMkLst>
        </pc:spChg>
        <pc:spChg chg="mod">
          <ac:chgData name="Naiara MACIAS - Communication Assistant" userId="9208f14e-163a-43fb-a9e7-9d0490f97ad9" providerId="ADAL" clId="{3BF560C9-38E3-411C-BBB1-CB3B94294DB6}" dt="2026-09-21T13:40:39.499" v="204"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9-21T13:40:36.071" v="203" actId="27636"/>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9-21T13:40:55.362" v="242" actId="1035"/>
        <pc:sldMkLst>
          <pc:docMk/>
          <pc:sldMk cId="1743069046" sldId="275"/>
        </pc:sldMkLst>
        <pc:spChg chg="mod">
          <ac:chgData name="Naiara MACIAS - Communication Assistant" userId="9208f14e-163a-43fb-a9e7-9d0490f97ad9" providerId="ADAL" clId="{3BF560C9-38E3-411C-BBB1-CB3B94294DB6}" dt="2026-09-21T13:40:55.362" v="242" actId="1035"/>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21T13:40:47.160" v="206" actId="20577"/>
          <ac:spMkLst>
            <pc:docMk/>
            <pc:sldMk cId="1743069046" sldId="275"/>
            <ac:spMk id="6" creationId="{B6850AA9-D7B6-C879-0CAE-1CB4E1FB3785}"/>
          </ac:spMkLst>
        </pc:spChg>
        <pc:spChg chg="mod">
          <ac:chgData name="Naiara MACIAS - Communication Assistant" userId="9208f14e-163a-43fb-a9e7-9d0490f97ad9" providerId="ADAL" clId="{3BF560C9-38E3-411C-BBB1-CB3B94294DB6}" dt="2026-09-21T13:40:55.362" v="242" actId="1035"/>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21T13:40:55.362" v="242" actId="1035"/>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21T13:40:55.362" v="242" actId="1035"/>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21T13:38:48.930" v="172" actId="14100"/>
        <pc:sldMkLst>
          <pc:docMk/>
          <pc:sldMk cId="1193591122" sldId="276"/>
        </pc:sldMkLst>
        <pc:spChg chg="mod">
          <ac:chgData name="Naiara MACIAS - Communication Assistant" userId="9208f14e-163a-43fb-a9e7-9d0490f97ad9" providerId="ADAL" clId="{3BF560C9-38E3-411C-BBB1-CB3B94294DB6}" dt="2026-09-21T13:38:48.930" v="172" actId="14100"/>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21T13:38:37.753" v="170" actId="107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21T13:38:41.387" v="171" actId="14100"/>
          <ac:spMkLst>
            <pc:docMk/>
            <pc:sldMk cId="1193591122" sldId="276"/>
            <ac:spMk id="29" creationId="{999934AF-AF70-6169-DCF5-75F40B15C85E}"/>
          </ac:spMkLst>
        </pc:spChg>
      </pc:sldChg>
      <pc:sldChg chg="modSp mod">
        <pc:chgData name="Naiara MACIAS - Communication Assistant" userId="9208f14e-163a-43fb-a9e7-9d0490f97ad9" providerId="ADAL" clId="{3BF560C9-38E3-411C-BBB1-CB3B94294DB6}" dt="2026-09-21T13:41:23.619" v="249" actId="14100"/>
        <pc:sldMkLst>
          <pc:docMk/>
          <pc:sldMk cId="3281761825" sldId="277"/>
        </pc:sldMkLst>
        <pc:spChg chg="mod">
          <ac:chgData name="Naiara MACIAS - Communication Assistant" userId="9208f14e-163a-43fb-a9e7-9d0490f97ad9" providerId="ADAL" clId="{3BF560C9-38E3-411C-BBB1-CB3B94294DB6}" dt="2026-09-21T13:41:23.619" v="249" actId="14100"/>
          <ac:spMkLst>
            <pc:docMk/>
            <pc:sldMk cId="3281761825" sldId="277"/>
            <ac:spMk id="3" creationId="{1D97C823-11F3-436F-4425-995595E1C562}"/>
          </ac:spMkLst>
        </pc:spChg>
        <pc:spChg chg="mod">
          <ac:chgData name="Naiara MACIAS - Communication Assistant" userId="9208f14e-163a-43fb-a9e7-9d0490f97ad9" providerId="ADAL" clId="{3BF560C9-38E3-411C-BBB1-CB3B94294DB6}" dt="2026-09-21T13:41:12.451" v="245" actId="14100"/>
          <ac:spMkLst>
            <pc:docMk/>
            <pc:sldMk cId="3281761825" sldId="277"/>
            <ac:spMk id="4" creationId="{292E835D-59A6-7D24-4AF7-7BD1C8FB81B1}"/>
          </ac:spMkLst>
        </pc:spChg>
        <pc:spChg chg="mod">
          <ac:chgData name="Naiara MACIAS - Communication Assistant" userId="9208f14e-163a-43fb-a9e7-9d0490f97ad9" providerId="ADAL" clId="{3BF560C9-38E3-411C-BBB1-CB3B94294DB6}" dt="2026-09-21T13:41:18.842" v="248" actId="14100"/>
          <ac:spMkLst>
            <pc:docMk/>
            <pc:sldMk cId="3281761825" sldId="277"/>
            <ac:spMk id="6" creationId="{35147089-0F14-B333-5384-75841C6E7805}"/>
          </ac:spMkLst>
        </pc:spChg>
      </pc:sldChg>
      <pc:sldChg chg="modSp mod">
        <pc:chgData name="Naiara MACIAS - Communication Assistant" userId="9208f14e-163a-43fb-a9e7-9d0490f97ad9" providerId="ADAL" clId="{3BF560C9-38E3-411C-BBB1-CB3B94294DB6}" dt="2026-09-21T13:41:40.075" v="250" actId="14100"/>
        <pc:sldMkLst>
          <pc:docMk/>
          <pc:sldMk cId="54826265" sldId="278"/>
        </pc:sldMkLst>
        <pc:spChg chg="mod">
          <ac:chgData name="Naiara MACIAS - Communication Assistant" userId="9208f14e-163a-43fb-a9e7-9d0490f97ad9" providerId="ADAL" clId="{3BF560C9-38E3-411C-BBB1-CB3B94294DB6}" dt="2026-09-21T13:41:40.075" v="250" actId="14100"/>
          <ac:spMkLst>
            <pc:docMk/>
            <pc:sldMk cId="54826265" sldId="278"/>
            <ac:spMk id="3" creationId="{5C36BDD3-3BE3-B876-474D-A22D303B12B5}"/>
          </ac:spMkLst>
        </pc:spChg>
      </pc:sldChg>
      <pc:sldChg chg="modSp mod">
        <pc:chgData name="Naiara MACIAS - Communication Assistant" userId="9208f14e-163a-43fb-a9e7-9d0490f97ad9" providerId="ADAL" clId="{3BF560C9-38E3-411C-BBB1-CB3B94294DB6}" dt="2026-09-21T13:42:08.428" v="257" actId="14100"/>
        <pc:sldMkLst>
          <pc:docMk/>
          <pc:sldMk cId="1533565985" sldId="280"/>
        </pc:sldMkLst>
        <pc:spChg chg="mod">
          <ac:chgData name="Naiara MACIAS - Communication Assistant" userId="9208f14e-163a-43fb-a9e7-9d0490f97ad9" providerId="ADAL" clId="{3BF560C9-38E3-411C-BBB1-CB3B94294DB6}" dt="2026-09-21T13:41:52.820" v="252"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21T13:42:08.428" v="257" actId="14100"/>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9-21T13:41:57.975" v="254" actId="1076"/>
          <ac:picMkLst>
            <pc:docMk/>
            <pc:sldMk cId="1533565985" sldId="280"/>
            <ac:picMk id="22" creationId="{3FA80D8D-A8F6-9ECD-5C8A-35E79316B081}"/>
          </ac:picMkLst>
        </pc:picChg>
      </pc:sldChg>
      <pc:sldChg chg="modSp mod">
        <pc:chgData name="Naiara MACIAS - Communication Assistant" userId="9208f14e-163a-43fb-a9e7-9d0490f97ad9" providerId="ADAL" clId="{3BF560C9-38E3-411C-BBB1-CB3B94294DB6}" dt="2026-09-21T13:49:26.471" v="346" actId="3064"/>
        <pc:sldMkLst>
          <pc:docMk/>
          <pc:sldMk cId="935938627" sldId="281"/>
        </pc:sldMkLst>
        <pc:spChg chg="mod">
          <ac:chgData name="Naiara MACIAS - Communication Assistant" userId="9208f14e-163a-43fb-a9e7-9d0490f97ad9" providerId="ADAL" clId="{3BF560C9-38E3-411C-BBB1-CB3B94294DB6}" dt="2026-09-21T13:47:38.907" v="308" actId="14100"/>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9-21T13:47:30.124" v="306" actId="1076"/>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21T13:49:26.471" v="346"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21T13:49:18.744" v="344" actId="3064"/>
          <ac:spMkLst>
            <pc:docMk/>
            <pc:sldMk cId="935938627" sldId="281"/>
            <ac:spMk id="19" creationId="{5155C629-3D49-9581-E052-72826EDB983E}"/>
          </ac:spMkLst>
        </pc:spChg>
        <pc:picChg chg="mod">
          <ac:chgData name="Naiara MACIAS - Communication Assistant" userId="9208f14e-163a-43fb-a9e7-9d0490f97ad9" providerId="ADAL" clId="{3BF560C9-38E3-411C-BBB1-CB3B94294DB6}" dt="2026-09-21T13:43:51.487" v="261"/>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9-21T13:43:09.183" v="259"/>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21T13:42:52.887" v="258"/>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21T13:49:56.484" v="359" actId="1036"/>
        <pc:sldMkLst>
          <pc:docMk/>
          <pc:sldMk cId="2095597239" sldId="282"/>
        </pc:sldMkLst>
        <pc:spChg chg="mod">
          <ac:chgData name="Naiara MACIAS - Communication Assistant" userId="9208f14e-163a-43fb-a9e7-9d0490f97ad9" providerId="ADAL" clId="{3BF560C9-38E3-411C-BBB1-CB3B94294DB6}" dt="2026-09-21T13:49:50.532" v="348" actId="14100"/>
          <ac:spMkLst>
            <pc:docMk/>
            <pc:sldMk cId="2095597239" sldId="282"/>
            <ac:spMk id="4" creationId="{BB975000-B228-79E3-3455-5C5B8453EE84}"/>
          </ac:spMkLst>
        </pc:spChg>
        <pc:picChg chg="mod">
          <ac:chgData name="Naiara MACIAS - Communication Assistant" userId="9208f14e-163a-43fb-a9e7-9d0490f97ad9" providerId="ADAL" clId="{3BF560C9-38E3-411C-BBB1-CB3B94294DB6}" dt="2026-09-21T13:49:56.484" v="359" actId="1036"/>
          <ac:picMkLst>
            <pc:docMk/>
            <pc:sldMk cId="2095597239" sldId="282"/>
            <ac:picMk id="43" creationId="{0017B037-B760-943A-8561-EDF53D823013}"/>
          </ac:picMkLst>
        </pc:picChg>
      </pc:sldChg>
      <pc:sldChg chg="modSp mod">
        <pc:chgData name="Naiara MACIAS - Communication Assistant" userId="9208f14e-163a-43fb-a9e7-9d0490f97ad9" providerId="ADAL" clId="{3BF560C9-38E3-411C-BBB1-CB3B94294DB6}" dt="2026-09-21T13:50:10.933" v="361" actId="1076"/>
        <pc:sldMkLst>
          <pc:docMk/>
          <pc:sldMk cId="2258024886" sldId="283"/>
        </pc:sldMkLst>
        <pc:spChg chg="mod">
          <ac:chgData name="Naiara MACIAS - Communication Assistant" userId="9208f14e-163a-43fb-a9e7-9d0490f97ad9" providerId="ADAL" clId="{3BF560C9-38E3-411C-BBB1-CB3B94294DB6}" dt="2026-09-21T13:50:10.933" v="361" actId="1076"/>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21T13:50:09.467" v="360" actId="255"/>
          <ac:spMkLst>
            <pc:docMk/>
            <pc:sldMk cId="2258024886" sldId="283"/>
            <ac:spMk id="4" creationId="{3DCE6A3B-55A5-A6C4-7FB3-4DAF357D0AF2}"/>
          </ac:spMkLst>
        </pc:spChg>
      </pc:sldChg>
      <pc:sldChg chg="modSp mod">
        <pc:chgData name="Naiara MACIAS - Communication Assistant" userId="9208f14e-163a-43fb-a9e7-9d0490f97ad9" providerId="ADAL" clId="{3BF560C9-38E3-411C-BBB1-CB3B94294DB6}" dt="2026-09-21T13:46:17.291" v="262" actId="14100"/>
        <pc:sldMkLst>
          <pc:docMk/>
          <pc:sldMk cId="1752370065" sldId="284"/>
        </pc:sldMkLst>
        <pc:spChg chg="mod">
          <ac:chgData name="Naiara MACIAS - Communication Assistant" userId="9208f14e-163a-43fb-a9e7-9d0490f97ad9" providerId="ADAL" clId="{3BF560C9-38E3-411C-BBB1-CB3B94294DB6}" dt="2026-09-21T13:46:17.291" v="262" actId="14100"/>
          <ac:spMkLst>
            <pc:docMk/>
            <pc:sldMk cId="1752370065" sldId="284"/>
            <ac:spMk id="13" creationId="{78E2315A-30DE-FD38-61CD-DD0E886F17E4}"/>
          </ac:spMkLst>
        </pc:spChg>
      </pc:sldChg>
      <pc:sldChg chg="modSp mod">
        <pc:chgData name="Naiara MACIAS - Communication Assistant" userId="9208f14e-163a-43fb-a9e7-9d0490f97ad9" providerId="ADAL" clId="{3BF560C9-38E3-411C-BBB1-CB3B94294DB6}" dt="2026-09-21T13:52:34.733" v="365" actId="13244"/>
        <pc:sldMkLst>
          <pc:docMk/>
          <pc:sldMk cId="452811783" sldId="286"/>
        </pc:sldMkLst>
        <pc:spChg chg="mod">
          <ac:chgData name="Naiara MACIAS - Communication Assistant" userId="9208f14e-163a-43fb-a9e7-9d0490f97ad9" providerId="ADAL" clId="{3BF560C9-38E3-411C-BBB1-CB3B94294DB6}" dt="2026-09-21T13:52:28.581" v="364" actId="962"/>
          <ac:spMkLst>
            <pc:docMk/>
            <pc:sldMk cId="452811783" sldId="286"/>
            <ac:spMk id="2" creationId="{D47BA438-0F2E-9C64-4D00-CD1C2707EEF5}"/>
          </ac:spMkLst>
        </pc:spChg>
        <pc:graphicFrameChg chg="mod">
          <ac:chgData name="Naiara MACIAS - Communication Assistant" userId="9208f14e-163a-43fb-a9e7-9d0490f97ad9" providerId="ADAL" clId="{3BF560C9-38E3-411C-BBB1-CB3B94294DB6}" dt="2026-09-21T13:52:34.733" v="365" actId="13244"/>
          <ac:graphicFrameMkLst>
            <pc:docMk/>
            <pc:sldMk cId="452811783" sldId="286"/>
            <ac:graphicFrameMk id="7" creationId="{25A46D38-6881-B00D-95B5-8E342FDBB6C1}"/>
          </ac:graphicFrameMkLst>
        </pc:graphicFrameChg>
      </pc:sldChg>
      <pc:sldChg chg="modSp mod">
        <pc:chgData name="Naiara MACIAS - Communication Assistant" userId="9208f14e-163a-43fb-a9e7-9d0490f97ad9" providerId="ADAL" clId="{3BF560C9-38E3-411C-BBB1-CB3B94294DB6}" dt="2026-09-21T13:33:54.745" v="33" actId="1076"/>
        <pc:sldMkLst>
          <pc:docMk/>
          <pc:sldMk cId="3914029916" sldId="287"/>
        </pc:sldMkLst>
        <pc:spChg chg="mod">
          <ac:chgData name="Naiara MACIAS - Communication Assistant" userId="9208f14e-163a-43fb-a9e7-9d0490f97ad9" providerId="ADAL" clId="{3BF560C9-38E3-411C-BBB1-CB3B94294DB6}" dt="2026-09-21T13:33:26.966" v="28"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21T13:33:46.169" v="31" actId="1076"/>
          <ac:spMkLst>
            <pc:docMk/>
            <pc:sldMk cId="3914029916" sldId="287"/>
            <ac:spMk id="39" creationId="{D6A61F21-4BB5-33F3-14AD-E9F9AED5903C}"/>
          </ac:spMkLst>
        </pc:spChg>
        <pc:spChg chg="mod">
          <ac:chgData name="Naiara MACIAS - Communication Assistant" userId="9208f14e-163a-43fb-a9e7-9d0490f97ad9" providerId="ADAL" clId="{3BF560C9-38E3-411C-BBB1-CB3B94294DB6}" dt="2026-09-21T13:33:46.169" v="31" actId="1076"/>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9-21T13:33:46.169" v="31" actId="1076"/>
          <ac:spMkLst>
            <pc:docMk/>
            <pc:sldMk cId="3914029916" sldId="287"/>
            <ac:spMk id="42" creationId="{D06124C7-8380-8747-0F0D-C7E8B15E4E95}"/>
          </ac:spMkLst>
        </pc:spChg>
        <pc:spChg chg="mod">
          <ac:chgData name="Naiara MACIAS - Communication Assistant" userId="9208f14e-163a-43fb-a9e7-9d0490f97ad9" providerId="ADAL" clId="{3BF560C9-38E3-411C-BBB1-CB3B94294DB6}" dt="2026-09-21T13:33:46.169" v="31" actId="1076"/>
          <ac:spMkLst>
            <pc:docMk/>
            <pc:sldMk cId="3914029916" sldId="287"/>
            <ac:spMk id="43" creationId="{D42E9689-5C1F-0882-7CBB-3B2D7835F7D8}"/>
          </ac:spMkLst>
        </pc:spChg>
        <pc:spChg chg="mod">
          <ac:chgData name="Naiara MACIAS - Communication Assistant" userId="9208f14e-163a-43fb-a9e7-9d0490f97ad9" providerId="ADAL" clId="{3BF560C9-38E3-411C-BBB1-CB3B94294DB6}" dt="2026-09-21T13:33:54.745" v="33" actId="1076"/>
          <ac:spMkLst>
            <pc:docMk/>
            <pc:sldMk cId="3914029916" sldId="287"/>
            <ac:spMk id="46" creationId="{D68BF147-1544-3048-5943-4AF3FAE4E94E}"/>
          </ac:spMkLst>
        </pc:spChg>
        <pc:spChg chg="mod">
          <ac:chgData name="Naiara MACIAS - Communication Assistant" userId="9208f14e-163a-43fb-a9e7-9d0490f97ad9" providerId="ADAL" clId="{3BF560C9-38E3-411C-BBB1-CB3B94294DB6}" dt="2026-09-21T13:33:54.745" v="33" actId="1076"/>
          <ac:spMkLst>
            <pc:docMk/>
            <pc:sldMk cId="3914029916" sldId="287"/>
            <ac:spMk id="47" creationId="{5F2DE310-38D7-585F-D622-7027522F2AC1}"/>
          </ac:spMkLst>
        </pc:spChg>
        <pc:spChg chg="mod">
          <ac:chgData name="Naiara MACIAS - Communication Assistant" userId="9208f14e-163a-43fb-a9e7-9d0490f97ad9" providerId="ADAL" clId="{3BF560C9-38E3-411C-BBB1-CB3B94294DB6}" dt="2026-09-21T13:33:54.745" v="33" actId="1076"/>
          <ac:spMkLst>
            <pc:docMk/>
            <pc:sldMk cId="3914029916" sldId="287"/>
            <ac:spMk id="49" creationId="{7EBC6C43-18BD-396C-936E-60060E29FF44}"/>
          </ac:spMkLst>
        </pc:spChg>
        <pc:spChg chg="mod">
          <ac:chgData name="Naiara MACIAS - Communication Assistant" userId="9208f14e-163a-43fb-a9e7-9d0490f97ad9" providerId="ADAL" clId="{3BF560C9-38E3-411C-BBB1-CB3B94294DB6}" dt="2026-09-21T13:33:54.745" v="33" actId="1076"/>
          <ac:spMkLst>
            <pc:docMk/>
            <pc:sldMk cId="3914029916" sldId="287"/>
            <ac:spMk id="50" creationId="{863FAD76-E4A9-C6C2-16DF-08003F2A8FF7}"/>
          </ac:spMkLst>
        </pc:spChg>
      </pc:sldChg>
      <pc:sldMasterChg chg="addSp delSp modSp mod modSldLayout">
        <pc:chgData name="Naiara MACIAS - Communication Assistant" userId="9208f14e-163a-43fb-a9e7-9d0490f97ad9" providerId="ADAL" clId="{3BF560C9-38E3-411C-BBB1-CB3B94294DB6}" dt="2026-09-21T13:35:09.903" v="52" actId="1036"/>
        <pc:sldMasterMkLst>
          <pc:docMk/>
          <pc:sldMasterMk cId="3156849971" sldId="2147483660"/>
        </pc:sldMasterMkLst>
        <pc:picChg chg="add mod">
          <ac:chgData name="Naiara MACIAS - Communication Assistant" userId="9208f14e-163a-43fb-a9e7-9d0490f97ad9" providerId="ADAL" clId="{3BF560C9-38E3-411C-BBB1-CB3B94294DB6}" dt="2026-09-21T13:33:06.712" v="25" actId="1076"/>
          <ac:picMkLst>
            <pc:docMk/>
            <pc:sldMasterMk cId="3156849971" sldId="2147483660"/>
            <ac:picMk id="5" creationId="{BFABC1C0-8323-6D3F-E962-263B71CFE3A5}"/>
          </ac:picMkLst>
        </pc:picChg>
        <pc:picChg chg="mod">
          <ac:chgData name="Naiara MACIAS - Communication Assistant" userId="9208f14e-163a-43fb-a9e7-9d0490f97ad9" providerId="ADAL" clId="{3BF560C9-38E3-411C-BBB1-CB3B94294DB6}" dt="2026-09-21T13:35:09.903" v="52" actId="1036"/>
          <ac:picMkLst>
            <pc:docMk/>
            <pc:sldMasterMk cId="3156849971" sldId="2147483660"/>
            <ac:picMk id="13" creationId="{00000000-0000-0000-0000-000000000000}"/>
          </ac:picMkLst>
        </pc:picChg>
        <pc:picChg chg="add mod">
          <ac:chgData name="Naiara MACIAS - Communication Assistant" userId="9208f14e-163a-43fb-a9e7-9d0490f97ad9" providerId="ADAL" clId="{3BF560C9-38E3-411C-BBB1-CB3B94294DB6}" dt="2026-09-21T13:32:58.913" v="22" actId="1076"/>
          <ac:picMkLst>
            <pc:docMk/>
            <pc:sldMasterMk cId="3156849971" sldId="2147483660"/>
            <ac:picMk id="14" creationId="{6CB5E0AE-B8CE-01E3-262E-5FBC4C87EFE2}"/>
          </ac:picMkLst>
        </pc:picChg>
        <pc:sldLayoutChg chg="addSp delSp modSp mod">
          <pc:chgData name="Naiara MACIAS - Communication Assistant" userId="9208f14e-163a-43fb-a9e7-9d0490f97ad9" providerId="ADAL" clId="{3BF560C9-38E3-411C-BBB1-CB3B94294DB6}" dt="2026-09-21T13:33:14.622" v="27"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21T13:33:14.622" v="27" actId="22"/>
            <ac:picMkLst>
              <pc:docMk/>
              <pc:sldMasterMk cId="3156849971" sldId="2147483660"/>
              <pc:sldLayoutMk cId="582440864" sldId="2147483661"/>
              <ac:picMk id="4" creationId="{DAC82F41-8D00-C345-DCE7-A16593BEF7A9}"/>
            </ac:picMkLst>
          </pc:picChg>
          <pc:picChg chg="add">
            <ac:chgData name="Naiara MACIAS - Communication Assistant" userId="9208f14e-163a-43fb-a9e7-9d0490f97ad9" providerId="ADAL" clId="{3BF560C9-38E3-411C-BBB1-CB3B94294DB6}" dt="2026-09-21T13:33:14.622" v="27" actId="22"/>
            <ac:picMkLst>
              <pc:docMk/>
              <pc:sldMasterMk cId="3156849971" sldId="2147483660"/>
              <pc:sldLayoutMk cId="582440864" sldId="2147483661"/>
              <ac:picMk id="8" creationId="{2E919823-E070-8973-9429-A29EE4B33857}"/>
            </ac:picMkLst>
          </pc:picChg>
        </pc:sldLayoutChg>
        <pc:sldLayoutChg chg="addSp delSp modSp mod">
          <pc:chgData name="Naiara MACIAS - Communication Assistant" userId="9208f14e-163a-43fb-a9e7-9d0490f97ad9" providerId="ADAL" clId="{3BF560C9-38E3-411C-BBB1-CB3B94294DB6}" dt="2026-09-21T13:34:54.579" v="39"/>
          <pc:sldLayoutMkLst>
            <pc:docMk/>
            <pc:sldMasterMk cId="3156849971" sldId="2147483660"/>
            <pc:sldLayoutMk cId="2151164458" sldId="214748366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OCUMENT1.communication1.ntld\translations\Projects\eCdT_jobs\post-processing\Roberto%20-%20POST\2026\EuOsha\2026-052%20HWC%20-%20General%20PPT-%20Together%20for%20Mental%20Health%20at%20Work%20FINAL.embed01_L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 m.</c:v>
                </c:pt>
              </c:strCache>
            </c:strRef>
          </c:tx>
          <c:spPr>
            <a:solidFill>
              <a:schemeClr val="accent1"/>
            </a:solidFill>
            <a:ln>
              <a:noFill/>
            </a:ln>
            <a:effectLst/>
            <a:sp3d/>
          </c:spPr>
          <c:invertIfNegative val="0"/>
          <c:cat>
            <c:strRef>
              <c:f>Sheet1!$A$2:$A$6</c:f>
              <c:strCache>
                <c:ptCount val="5"/>
                <c:pt idx="0">
                  <c:v>Baimė prarasti darbą</c:v>
                </c:pt>
                <c:pt idx="1">
                  <c:v>Ilgos arba nereguliarios darbo valandos</c:v>
                </c:pt>
                <c:pt idx="2">
                  <c:v>Komunikacijos ar bendradarbiavimo trūkumas organizacijoje</c:v>
                </c:pt>
                <c:pt idx="3">
                  <c:v>Spaudimas dėl įtempto darbo grafiko</c:v>
                </c:pt>
                <c:pt idx="4">
                  <c:v>Darbas su sunkiais klientais, pacientais, mokiniais ir pan.</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E9C8-4F0B-AC16-3BCB77384C44}"/>
            </c:ext>
          </c:extLst>
        </c:ser>
        <c:ser>
          <c:idx val="1"/>
          <c:order val="1"/>
          <c:tx>
            <c:strRef>
              <c:f>Sheet1!$C$1</c:f>
              <c:strCache>
                <c:ptCount val="1"/>
                <c:pt idx="0">
                  <c:v>2024 m.</c:v>
                </c:pt>
              </c:strCache>
            </c:strRef>
          </c:tx>
          <c:spPr>
            <a:solidFill>
              <a:schemeClr val="accent2"/>
            </a:solidFill>
            <a:ln>
              <a:noFill/>
            </a:ln>
            <a:effectLst/>
            <a:sp3d/>
          </c:spPr>
          <c:invertIfNegative val="0"/>
          <c:cat>
            <c:strRef>
              <c:f>Sheet1!$A$2:$A$6</c:f>
              <c:strCache>
                <c:ptCount val="5"/>
                <c:pt idx="0">
                  <c:v>Baimė prarasti darbą</c:v>
                </c:pt>
                <c:pt idx="1">
                  <c:v>Ilgos arba nereguliarios darbo valandos</c:v>
                </c:pt>
                <c:pt idx="2">
                  <c:v>Komunikacijos ar bendradarbiavimo trūkumas organizacijoje</c:v>
                </c:pt>
                <c:pt idx="3">
                  <c:v>Spaudimas dėl įtempto darbo grafiko</c:v>
                </c:pt>
                <c:pt idx="4">
                  <c:v>Darbas su sunkiais klientais, pacientais, mokiniais ir pan.</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E9C8-4F0B-AC16-3BCB77384C44}"/>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2" qsCatId="simple" csTypeId="urn:microsoft.com/office/officeart/2005/8/colors/colorful2#2"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lt-LT" sz="1600" b="1">
              <a:solidFill>
                <a:srgbClr val="003399"/>
              </a:solidFill>
              <a:latin typeface="Arial" panose="020B0604020202020204" pitchFamily="34" charset="0"/>
              <a:ea typeface="Arial"/>
              <a:cs typeface="Arial" panose="020B0604020202020204" pitchFamily="34" charset="0"/>
            </a:rPr>
            <a:t>1 PRIORITETINĖ SRITIS </a:t>
          </a:r>
        </a:p>
        <a:p>
          <a:pPr marL="0" lvl="0" algn="ctr" defTabSz="622300">
            <a:lnSpc>
              <a:spcPct val="90000"/>
            </a:lnSpc>
            <a:spcBef>
              <a:spcPct val="0"/>
            </a:spcBef>
            <a:spcAft>
              <a:spcPct val="35000"/>
            </a:spcAft>
            <a:buNone/>
          </a:pPr>
          <a:r>
            <a:rPr lang="lt-LT" sz="1600" b="0" i="1">
              <a:solidFill>
                <a:srgbClr val="003399"/>
              </a:solidFill>
              <a:latin typeface="Arial" panose="020B0604020202020204" pitchFamily="34" charset="0"/>
              <a:ea typeface="Arial"/>
              <a:cs typeface="Arial" panose="020B0604020202020204" pitchFamily="34" charset="0"/>
            </a:rPr>
            <a:t>2027 m. vasaris–gegužė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lt-LT" sz="1600" b="1">
              <a:solidFill>
                <a:srgbClr val="003399"/>
              </a:solidFill>
              <a:latin typeface="Arial" panose="020B0604020202020204" pitchFamily="34" charset="0"/>
              <a:cs typeface="Arial" panose="020B0604020202020204" pitchFamily="34" charset="0"/>
            </a:rPr>
            <a:t>Psichosocialinės rizikos vertinimas ir valdymas</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lt-LT" sz="1600" b="1">
              <a:solidFill>
                <a:srgbClr val="003399"/>
              </a:solidFill>
              <a:latin typeface="Arial" panose="020B0604020202020204" pitchFamily="34" charset="0"/>
              <a:cs typeface="Arial" panose="020B0604020202020204" pitchFamily="34" charset="0"/>
            </a:rPr>
            <a:t>2 PRIORITETINĖ SRITIS</a:t>
          </a:r>
        </a:p>
        <a:p>
          <a:r>
            <a:rPr lang="lt-LT" sz="1600" i="1">
              <a:solidFill>
                <a:srgbClr val="003399"/>
              </a:solidFill>
              <a:latin typeface="Arial" panose="020B0604020202020204" pitchFamily="34" charset="0"/>
              <a:ea typeface="Arial"/>
              <a:cs typeface="Arial" panose="020B0604020202020204" pitchFamily="34" charset="0"/>
            </a:rPr>
            <a:t>2027 m. birželis–rugsėjis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lt-LT" sz="1600" b="1">
              <a:solidFill>
                <a:srgbClr val="003399"/>
              </a:solidFill>
              <a:latin typeface="Arial" panose="020B0604020202020204" pitchFamily="34" charset="0"/>
              <a:ea typeface="Arial"/>
              <a:cs typeface="Arial" panose="020B0604020202020204" pitchFamily="34" charset="0"/>
            </a:rPr>
            <a:t>Priekabiavimas, seksualinis priekabiavimas ir smurtas</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lt-LT" sz="1600" b="1">
              <a:solidFill>
                <a:srgbClr val="003399"/>
              </a:solidFill>
              <a:latin typeface="Arial" panose="020B0604020202020204" pitchFamily="34" charset="0"/>
              <a:ea typeface="Arial"/>
              <a:cs typeface="Arial" panose="020B0604020202020204" pitchFamily="34" charset="0"/>
            </a:rPr>
            <a:t>3 PRIORITETINĖ SRITIS</a:t>
          </a:r>
        </a:p>
        <a:p>
          <a:r>
            <a:rPr lang="lt-LT" sz="1600" i="1">
              <a:solidFill>
                <a:srgbClr val="003399"/>
              </a:solidFill>
              <a:latin typeface="Arial" panose="020B0604020202020204" pitchFamily="34" charset="0"/>
              <a:ea typeface="Arial"/>
              <a:cs typeface="Arial" panose="020B0604020202020204" pitchFamily="34" charset="0"/>
            </a:rPr>
            <a:t>2027 m. spalis – 2028 m. sausis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lt-LT" sz="1600" b="1">
              <a:solidFill>
                <a:srgbClr val="003399"/>
              </a:solidFill>
              <a:latin typeface="Arial" panose="020B0604020202020204" pitchFamily="34" charset="0"/>
              <a:ea typeface="Arial"/>
              <a:cs typeface="Arial" panose="020B0604020202020204" pitchFamily="34" charset="0"/>
            </a:rPr>
            <a:t>Fiziniai rizikos veiksniai ir psichikos sveikata</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lt-LT" sz="1600" b="1">
              <a:solidFill>
                <a:srgbClr val="003399"/>
              </a:solidFill>
              <a:latin typeface="Arial" panose="020B0604020202020204" pitchFamily="34" charset="0"/>
              <a:cs typeface="Arial" panose="020B0604020202020204" pitchFamily="34" charset="0"/>
            </a:rPr>
            <a:t>4 PRIORITETINĖ SRITIS</a:t>
          </a:r>
        </a:p>
        <a:p>
          <a:r>
            <a:rPr lang="lt-LT" sz="1600" i="1">
              <a:solidFill>
                <a:srgbClr val="003399"/>
              </a:solidFill>
              <a:latin typeface="Arial" panose="020B0604020202020204" pitchFamily="34" charset="0"/>
              <a:ea typeface="Arial"/>
              <a:cs typeface="Arial" panose="020B0604020202020204" pitchFamily="34" charset="0"/>
            </a:rPr>
            <a:t>2028 m. vasaris–gegužė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lt-LT" sz="1600" b="1">
              <a:solidFill>
                <a:srgbClr val="003399"/>
              </a:solidFill>
              <a:latin typeface="Arial" panose="020B0604020202020204" pitchFamily="34" charset="0"/>
              <a:ea typeface="Arial"/>
              <a:cs typeface="Arial" panose="020B0604020202020204" pitchFamily="34" charset="0"/>
            </a:rPr>
            <a:t>5 PRIORITETINĖ SRITIS</a:t>
          </a:r>
        </a:p>
        <a:p>
          <a:pPr marL="0" lvl="0" algn="ctr" defTabSz="622300">
            <a:lnSpc>
              <a:spcPct val="90000"/>
            </a:lnSpc>
            <a:spcBef>
              <a:spcPct val="0"/>
            </a:spcBef>
            <a:spcAft>
              <a:spcPct val="35000"/>
            </a:spcAft>
            <a:buNone/>
          </a:pPr>
          <a:r>
            <a:rPr lang="lt-LT" sz="1600" b="0" i="1">
              <a:solidFill>
                <a:srgbClr val="003399"/>
              </a:solidFill>
              <a:latin typeface="Arial" panose="020B0604020202020204" pitchFamily="34" charset="0"/>
              <a:ea typeface="Arial"/>
              <a:cs typeface="Arial" panose="020B0604020202020204" pitchFamily="34" charset="0"/>
            </a:rPr>
            <a:t>2028 m. birželis–rugsėjis</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lt-LT" sz="1600" b="1" dirty="0">
              <a:solidFill>
                <a:srgbClr val="003399"/>
              </a:solidFill>
              <a:latin typeface="Arial" panose="020B0604020202020204" pitchFamily="34" charset="0"/>
              <a:cs typeface="Arial" panose="020B0604020202020204" pitchFamily="34" charset="0"/>
            </a:rPr>
            <a:t>Psichosocialinė rizika sveikatos priežiūros ir socialinės</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lt-LT" sz="1600" b="1">
              <a:solidFill>
                <a:srgbClr val="003399"/>
              </a:solidFill>
              <a:latin typeface="Arial" panose="020B0604020202020204" pitchFamily="34" charset="0"/>
              <a:ea typeface="Arial"/>
              <a:cs typeface="Arial" panose="020B0604020202020204" pitchFamily="34" charset="0"/>
            </a:rPr>
            <a:t>Darbuotojų psichikos sveikatos stiprinimas</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D62F302-DDE4-4145-A600-4C6EEB80AC6D}">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lt-LT" sz="1600" b="1" dirty="0">
              <a:solidFill>
                <a:srgbClr val="003399"/>
              </a:solidFill>
              <a:latin typeface="Arial" panose="020B0604020202020204" pitchFamily="34" charset="0"/>
              <a:cs typeface="Arial" panose="020B0604020202020204" pitchFamily="34" charset="0"/>
            </a:rPr>
            <a:t>rūpybos sektoriuje</a:t>
          </a:r>
        </a:p>
      </dgm:t>
    </dgm:pt>
    <dgm:pt modelId="{441BB9E6-90EF-4398-88C2-744CB25E15FE}" type="parTrans" cxnId="{A8931842-1220-4B9B-AB30-D211DE950BB3}">
      <dgm:prSet/>
      <dgm:spPr/>
      <dgm:t>
        <a:bodyPr/>
        <a:lstStyle/>
        <a:p>
          <a:endParaRPr lang="en-GB"/>
        </a:p>
      </dgm:t>
    </dgm:pt>
    <dgm:pt modelId="{C76DBD6F-13B9-4E3C-8B95-5DF1A63B62B7}" type="sibTrans" cxnId="{A8931842-1220-4B9B-AB30-D211DE950BB3}">
      <dgm:prSet/>
      <dgm:spPr/>
      <dgm:t>
        <a:bodyPr/>
        <a:lstStyle/>
        <a:p>
          <a:endParaRPr lang="en-GB"/>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A8931842-1220-4B9B-AB30-D211DE950BB3}" srcId="{DBA2FF75-A6C1-4078-8AE5-F7FBBA933133}" destId="{AD62F302-DDE4-4145-A600-4C6EEB80AC6D}" srcOrd="1" destOrd="0" parTransId="{441BB9E6-90EF-4398-88C2-744CB25E15FE}" sibTransId="{C76DBD6F-13B9-4E3C-8B95-5DF1A63B62B7}"/>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8A7ECCB6-7474-457E-8404-BB5E2E7C2C68}" type="presOf" srcId="{AD62F302-DDE4-4145-A600-4C6EEB80AC6D}" destId="{779CC9CF-36E5-4DE0-8897-2573A6F34520}" srcOrd="0" destOrd="1"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lt-LT" sz="1600" b="1" kern="1200">
              <a:solidFill>
                <a:srgbClr val="003399"/>
              </a:solidFill>
              <a:latin typeface="Arial" panose="020B0604020202020204" pitchFamily="34" charset="0"/>
              <a:cs typeface="Arial" panose="020B0604020202020204" pitchFamily="34" charset="0"/>
            </a:rPr>
            <a:t>Psichosocialinės rizikos vertinimas ir valdymas</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lt-LT" sz="1600" b="1" kern="1200">
              <a:solidFill>
                <a:srgbClr val="003399"/>
              </a:solidFill>
              <a:latin typeface="Arial" panose="020B0604020202020204" pitchFamily="34" charset="0"/>
              <a:ea typeface="Arial"/>
              <a:cs typeface="Arial" panose="020B0604020202020204" pitchFamily="34" charset="0"/>
            </a:rPr>
            <a:t>1 PRIORITETINĖ SRITIS </a:t>
          </a:r>
        </a:p>
        <a:p>
          <a:pPr marL="0" lvl="0" indent="0" algn="ctr" defTabSz="622300">
            <a:lnSpc>
              <a:spcPct val="90000"/>
            </a:lnSpc>
            <a:spcBef>
              <a:spcPct val="0"/>
            </a:spcBef>
            <a:spcAft>
              <a:spcPct val="35000"/>
            </a:spcAft>
            <a:buNone/>
          </a:pPr>
          <a:r>
            <a:rPr lang="lt-LT" sz="1600" b="0" i="1" kern="1200">
              <a:solidFill>
                <a:srgbClr val="003399"/>
              </a:solidFill>
              <a:latin typeface="Arial" panose="020B0604020202020204" pitchFamily="34" charset="0"/>
              <a:ea typeface="Arial"/>
              <a:cs typeface="Arial" panose="020B0604020202020204" pitchFamily="34" charset="0"/>
            </a:rPr>
            <a:t>2027 m. vasaris–gegužė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lt-LT" sz="1600" b="1" kern="1200">
              <a:solidFill>
                <a:srgbClr val="003399"/>
              </a:solidFill>
              <a:latin typeface="Arial" panose="020B0604020202020204" pitchFamily="34" charset="0"/>
              <a:ea typeface="Arial"/>
              <a:cs typeface="Arial" panose="020B0604020202020204" pitchFamily="34" charset="0"/>
            </a:rPr>
            <a:t>Priekabiavimas, seksualinis priekabiavimas ir smurtas</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t-LT" sz="1600" b="1" kern="1200">
              <a:solidFill>
                <a:srgbClr val="003399"/>
              </a:solidFill>
              <a:latin typeface="Arial" panose="020B0604020202020204" pitchFamily="34" charset="0"/>
              <a:cs typeface="Arial" panose="020B0604020202020204" pitchFamily="34" charset="0"/>
            </a:rPr>
            <a:t>2 PRIORITETINĖ SRITIS</a:t>
          </a:r>
        </a:p>
        <a:p>
          <a:pPr marL="0" lvl="0" indent="0" algn="ctr" defTabSz="711200">
            <a:lnSpc>
              <a:spcPct val="90000"/>
            </a:lnSpc>
            <a:spcBef>
              <a:spcPct val="0"/>
            </a:spcBef>
            <a:spcAft>
              <a:spcPct val="35000"/>
            </a:spcAft>
            <a:buNone/>
          </a:pPr>
          <a:r>
            <a:rPr lang="lt-LT" sz="1600" i="1" kern="1200">
              <a:solidFill>
                <a:srgbClr val="003399"/>
              </a:solidFill>
              <a:latin typeface="Arial" panose="020B0604020202020204" pitchFamily="34" charset="0"/>
              <a:ea typeface="Arial"/>
              <a:cs typeface="Arial" panose="020B0604020202020204" pitchFamily="34" charset="0"/>
            </a:rPr>
            <a:t>2027 m. birželis–rugsėjis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lt-LT" sz="1600" b="1" kern="1200">
              <a:solidFill>
                <a:srgbClr val="003399"/>
              </a:solidFill>
              <a:latin typeface="Arial" panose="020B0604020202020204" pitchFamily="34" charset="0"/>
              <a:ea typeface="Arial"/>
              <a:cs typeface="Arial" panose="020B0604020202020204" pitchFamily="34" charset="0"/>
            </a:rPr>
            <a:t>Fiziniai rizikos veiksniai ir psichikos sveikata</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lt-LT" sz="1600" b="1" kern="1200">
              <a:solidFill>
                <a:srgbClr val="003399"/>
              </a:solidFill>
              <a:latin typeface="Arial" panose="020B0604020202020204" pitchFamily="34" charset="0"/>
              <a:ea typeface="Arial"/>
              <a:cs typeface="Arial" panose="020B0604020202020204" pitchFamily="34" charset="0"/>
            </a:rPr>
            <a:t>3 PRIORITETINĖ SRITIS</a:t>
          </a:r>
        </a:p>
        <a:p>
          <a:pPr marL="0" lvl="0" indent="0" algn="ctr" defTabSz="711200">
            <a:lnSpc>
              <a:spcPct val="90000"/>
            </a:lnSpc>
            <a:spcBef>
              <a:spcPct val="0"/>
            </a:spcBef>
            <a:spcAft>
              <a:spcPct val="35000"/>
            </a:spcAft>
            <a:buNone/>
          </a:pPr>
          <a:r>
            <a:rPr lang="lt-LT" sz="1600" i="1" kern="1200">
              <a:solidFill>
                <a:srgbClr val="003399"/>
              </a:solidFill>
              <a:latin typeface="Arial" panose="020B0604020202020204" pitchFamily="34" charset="0"/>
              <a:ea typeface="Arial"/>
              <a:cs typeface="Arial" panose="020B0604020202020204" pitchFamily="34" charset="0"/>
            </a:rPr>
            <a:t>2027 m. spalis – 2028 m. sausis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lt-LT" sz="1600" b="1" kern="1200" dirty="0">
              <a:solidFill>
                <a:srgbClr val="003399"/>
              </a:solidFill>
              <a:latin typeface="Arial" panose="020B0604020202020204" pitchFamily="34" charset="0"/>
              <a:cs typeface="Arial" panose="020B0604020202020204" pitchFamily="34" charset="0"/>
            </a:rPr>
            <a:t>Psichosocialinė rizika sveikatos priežiūros ir socialinės</a:t>
          </a:r>
        </a:p>
        <a:p>
          <a:pPr marL="171450" lvl="1" indent="-171450" algn="l" defTabSz="711200">
            <a:lnSpc>
              <a:spcPct val="90000"/>
            </a:lnSpc>
            <a:spcBef>
              <a:spcPct val="0"/>
            </a:spcBef>
            <a:spcAft>
              <a:spcPct val="15000"/>
            </a:spcAft>
            <a:buFont typeface="Symbol" panose="05050102010706020507" pitchFamily="18" charset="2"/>
            <a:buNone/>
          </a:pPr>
          <a:r>
            <a:rPr lang="lt-LT" sz="1600" b="1" kern="1200" dirty="0">
              <a:solidFill>
                <a:srgbClr val="003399"/>
              </a:solidFill>
              <a:latin typeface="Arial" panose="020B0604020202020204" pitchFamily="34" charset="0"/>
              <a:cs typeface="Arial" panose="020B0604020202020204" pitchFamily="34" charset="0"/>
            </a:rPr>
            <a:t>rūpybos sektoriuje</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t-LT" sz="1600" b="1" kern="1200">
              <a:solidFill>
                <a:srgbClr val="003399"/>
              </a:solidFill>
              <a:latin typeface="Arial" panose="020B0604020202020204" pitchFamily="34" charset="0"/>
              <a:cs typeface="Arial" panose="020B0604020202020204" pitchFamily="34" charset="0"/>
            </a:rPr>
            <a:t>4 PRIORITETINĖ SRITIS</a:t>
          </a:r>
        </a:p>
        <a:p>
          <a:pPr marL="0" lvl="0" indent="0" algn="ctr" defTabSz="711200">
            <a:lnSpc>
              <a:spcPct val="90000"/>
            </a:lnSpc>
            <a:spcBef>
              <a:spcPct val="0"/>
            </a:spcBef>
            <a:spcAft>
              <a:spcPct val="35000"/>
            </a:spcAft>
            <a:buNone/>
          </a:pPr>
          <a:r>
            <a:rPr lang="lt-LT" sz="1600" i="1" kern="1200">
              <a:solidFill>
                <a:srgbClr val="003399"/>
              </a:solidFill>
              <a:latin typeface="Arial" panose="020B0604020202020204" pitchFamily="34" charset="0"/>
              <a:ea typeface="Arial"/>
              <a:cs typeface="Arial" panose="020B0604020202020204" pitchFamily="34" charset="0"/>
            </a:rPr>
            <a:t>2028 m. vasaris–gegužė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lt-LT" sz="1600" b="1" kern="1200">
              <a:solidFill>
                <a:srgbClr val="003399"/>
              </a:solidFill>
              <a:latin typeface="Arial" panose="020B0604020202020204" pitchFamily="34" charset="0"/>
              <a:ea typeface="Arial"/>
              <a:cs typeface="Arial" panose="020B0604020202020204" pitchFamily="34" charset="0"/>
            </a:rPr>
            <a:t>Darbuotojų psichikos sveikatos stiprinimas</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lt-LT" sz="1600" b="1" kern="1200">
              <a:solidFill>
                <a:srgbClr val="003399"/>
              </a:solidFill>
              <a:latin typeface="Arial" panose="020B0604020202020204" pitchFamily="34" charset="0"/>
              <a:ea typeface="Arial"/>
              <a:cs typeface="Arial" panose="020B0604020202020204" pitchFamily="34" charset="0"/>
            </a:rPr>
            <a:t>5 PRIORITETINĖ SRITIS</a:t>
          </a:r>
        </a:p>
        <a:p>
          <a:pPr marL="0" lvl="0" indent="0" algn="ctr" defTabSz="622300">
            <a:lnSpc>
              <a:spcPct val="90000"/>
            </a:lnSpc>
            <a:spcBef>
              <a:spcPct val="0"/>
            </a:spcBef>
            <a:spcAft>
              <a:spcPct val="35000"/>
            </a:spcAft>
            <a:buNone/>
          </a:pPr>
          <a:r>
            <a:rPr lang="lt-LT" sz="1600" b="0" i="1" kern="1200">
              <a:solidFill>
                <a:srgbClr val="003399"/>
              </a:solidFill>
              <a:latin typeface="Arial" panose="020B0604020202020204" pitchFamily="34" charset="0"/>
              <a:ea typeface="Arial"/>
              <a:cs typeface="Arial" panose="020B0604020202020204" pitchFamily="34" charset="0"/>
            </a:rPr>
            <a:t>2028 m. birželis–rugsėjis</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a:t>Originalo tekstas išverstas Vertimo centre (CdT, Liuksemburgas), iš anglų kalbos.</a:t>
            </a:r>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a:t>
            </a:fld>
            <a:endParaRPr lang="en-GB"/>
          </a:p>
        </p:txBody>
      </p:sp>
    </p:spTree>
    <p:extLst>
      <p:ext uri="{BB962C8B-B14F-4D97-AF65-F5344CB8AC3E}">
        <p14:creationId xmlns:p14="http://schemas.microsoft.com/office/powerpoint/2010/main" val="4093643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t-LT" sz="1200" b="1" dirty="0">
                <a:solidFill>
                  <a:schemeClr val="tx1"/>
                </a:solidFill>
                <a:effectLst/>
                <a:latin typeface="+mn-lt"/>
                <a:ea typeface="+mn-lt"/>
                <a:cs typeface="+mn-cs"/>
              </a:rPr>
              <a:t>Dvejopas darbo poveikis psichikos sveikatai</a:t>
            </a:r>
          </a:p>
          <a:p>
            <a:endParaRPr lang="en-GB" sz="1200" kern="1200" dirty="0">
              <a:solidFill>
                <a:schemeClr val="tx1"/>
              </a:solidFill>
              <a:effectLst/>
              <a:latin typeface="+mn-lt"/>
              <a:ea typeface="+mn-ea"/>
              <a:cs typeface="+mn-cs"/>
            </a:endParaRPr>
          </a:p>
          <a:p>
            <a:r>
              <a:rPr lang="lt-LT" sz="1200" dirty="0">
                <a:solidFill>
                  <a:schemeClr val="tx1"/>
                </a:solidFill>
                <a:effectLst/>
                <a:latin typeface="+mn-lt"/>
                <a:ea typeface="+mn-lt"/>
                <a:cs typeface="+mn-cs"/>
              </a:rPr>
              <a:t>Darbas gali turėti teigiamą poveikį psichikos sveikatai, nes darbuotojas turi tikslų, jo gyvenimas turi tam tikrą struktūrą ir jis palaiko socialinius ryšius. </a:t>
            </a:r>
          </a:p>
          <a:p>
            <a:r>
              <a:rPr lang="lt-LT" sz="1200" dirty="0">
                <a:solidFill>
                  <a:schemeClr val="tx1"/>
                </a:solidFill>
                <a:effectLst/>
                <a:latin typeface="+mn-lt"/>
                <a:ea typeface="+mn-lt"/>
                <a:cs typeface="+mn-cs"/>
              </a:rPr>
              <a:t>Tačiau taip yra tik tuomet, jei darbas yra tinkamai suplanuotas, o darbo aplinka – palaikanti. </a:t>
            </a:r>
          </a:p>
          <a:p>
            <a:endParaRPr lang="en-US" sz="1200" b="0" i="0" kern="1200" dirty="0">
              <a:solidFill>
                <a:schemeClr val="tx1"/>
              </a:solidFill>
              <a:effectLst/>
              <a:latin typeface="+mn-lt"/>
              <a:ea typeface="+mn-ea"/>
              <a:cs typeface="+mn-cs"/>
            </a:endParaRPr>
          </a:p>
          <a:p>
            <a:r>
              <a:rPr lang="lt-LT" sz="1200" i="0" dirty="0">
                <a:solidFill>
                  <a:schemeClr val="tx1"/>
                </a:solidFill>
                <a:effectLst/>
                <a:latin typeface="+mn-lt"/>
                <a:ea typeface="+mn-lt"/>
                <a:cs typeface="+mn-cs"/>
              </a:rPr>
              <a:t>Teigiamas poveikis gali greitai tapti neigiamu dėl kylančios </a:t>
            </a:r>
            <a:r>
              <a:rPr lang="lt-LT" sz="1200" b="1" i="0" dirty="0">
                <a:solidFill>
                  <a:schemeClr val="tx1"/>
                </a:solidFill>
                <a:effectLst/>
                <a:latin typeface="+mn-lt"/>
                <a:ea typeface="+mn-lt"/>
                <a:cs typeface="+mn-cs"/>
              </a:rPr>
              <a:t>psichosocialinės rizikos</a:t>
            </a:r>
            <a:r>
              <a:rPr lang="lt-LT" sz="1200" b="0" i="0" dirty="0">
                <a:solidFill>
                  <a:schemeClr val="tx1"/>
                </a:solidFill>
                <a:effectLst/>
                <a:latin typeface="+mn-lt"/>
                <a:ea typeface="+mn-lt"/>
                <a:cs typeface="+mn-cs"/>
              </a:rPr>
              <a:t>, pavyzdžiui: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didelio darbo krūvio ir įtempto darbo grafiko;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netinkamo darbo organizavimo (ilgų darbo valandų, terminų);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neaiškaus vaidmenų paskirstymo;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prastos komunikacijos ir silpnos lyderystės;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err="1">
                <a:solidFill>
                  <a:schemeClr val="tx1"/>
                </a:solidFill>
                <a:effectLst/>
                <a:latin typeface="+mn-lt"/>
                <a:ea typeface="+mn-lt"/>
                <a:cs typeface="+mn-cs"/>
              </a:rPr>
              <a:t>nepaka</a:t>
            </a:r>
            <a:r>
              <a:rPr lang="en-US" sz="1200" b="0" i="0" dirty="0">
                <a:solidFill>
                  <a:schemeClr val="tx1"/>
                </a:solidFill>
                <a:effectLst/>
                <a:latin typeface="+mn-lt"/>
                <a:ea typeface="+mn-lt"/>
                <a:cs typeface="+mn-cs"/>
              </a:rPr>
              <a:t>n</a:t>
            </a:r>
            <a:r>
              <a:rPr lang="lt-LT" sz="1200" b="0" i="0" dirty="0" err="1">
                <a:solidFill>
                  <a:schemeClr val="tx1"/>
                </a:solidFill>
                <a:effectLst/>
                <a:latin typeface="+mn-lt"/>
                <a:ea typeface="+mn-lt"/>
                <a:cs typeface="+mn-cs"/>
              </a:rPr>
              <a:t>kamo</a:t>
            </a:r>
            <a:r>
              <a:rPr lang="lt-LT" sz="1200" b="0" i="0" dirty="0">
                <a:solidFill>
                  <a:schemeClr val="tx1"/>
                </a:solidFill>
                <a:effectLst/>
                <a:latin typeface="+mn-lt"/>
                <a:ea typeface="+mn-lt"/>
                <a:cs typeface="+mn-cs"/>
              </a:rPr>
              <a:t> vadovybės ar kolegų palaikymo;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priekabiavimo;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seksualinio priekabiavimo;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trečiųjų šalių smurto;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netikrumo dėl darbo santykių ir menko pripažinimo;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nepakankamos profesinio ir asmeninio gyvenimo pusiausvyros ir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b="0" i="0" dirty="0">
                <a:solidFill>
                  <a:schemeClr val="tx1"/>
                </a:solidFill>
                <a:effectLst/>
                <a:latin typeface="+mn-lt"/>
                <a:ea typeface="+mn-lt"/>
                <a:cs typeface="+mn-cs"/>
              </a:rPr>
              <a:t>atskirties;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dirty="0">
                <a:solidFill>
                  <a:schemeClr val="tx1"/>
                </a:solidFill>
                <a:effectLst/>
                <a:latin typeface="+mn-lt"/>
                <a:ea typeface="+mn-lt"/>
                <a:cs typeface="+mn-cs"/>
              </a:rPr>
              <a:t>neįtraukimo priimant sprendimus;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dirty="0">
                <a:solidFill>
                  <a:schemeClr val="tx1"/>
                </a:solidFill>
                <a:effectLst/>
                <a:latin typeface="+mn-lt"/>
                <a:ea typeface="+mn-lt"/>
                <a:cs typeface="+mn-cs"/>
              </a:rPr>
              <a:t>savarankiškumo stokos ir negalėjimo daryti įtaką darbo organizavimo procesams;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dirty="0">
                <a:solidFill>
                  <a:schemeClr val="tx1"/>
                </a:solidFill>
                <a:effectLst/>
                <a:latin typeface="+mn-lt"/>
                <a:ea typeface="+mn-lt"/>
                <a:cs typeface="+mn-cs"/>
              </a:rPr>
              <a:t>menko informavimo apie pokyčius darbe;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t-LT" sz="1200" dirty="0">
                <a:solidFill>
                  <a:schemeClr val="tx1"/>
                </a:solidFill>
                <a:effectLst/>
                <a:latin typeface="+mn-lt"/>
                <a:ea typeface="+mn-lt"/>
                <a:cs typeface="+mn-cs"/>
              </a:rPr>
              <a:t>emocinio krūvio dirbant su sudėtingais klientais, pacientais, studentais ar pirkėjais.</a:t>
            </a:r>
          </a:p>
          <a:p>
            <a:pPr fontAlgn="t"/>
            <a:endParaRPr lang="en-US" sz="1200" b="0" i="0" kern="1200" dirty="0">
              <a:solidFill>
                <a:schemeClr val="tx1"/>
              </a:solidFill>
              <a:effectLst/>
              <a:latin typeface="+mn-lt"/>
              <a:ea typeface="+mn-ea"/>
              <a:cs typeface="+mn-cs"/>
            </a:endParaRPr>
          </a:p>
          <a:p>
            <a:pPr fontAlgn="t"/>
            <a:r>
              <a:rPr lang="lt-LT" sz="1200" b="1" i="0" dirty="0">
                <a:solidFill>
                  <a:schemeClr val="tx1"/>
                </a:solidFill>
                <a:effectLst/>
                <a:latin typeface="+mn-lt"/>
                <a:ea typeface="+mn-lt"/>
                <a:cs typeface="+mn-cs"/>
              </a:rPr>
              <a:t>Jei ši rizika nebus sistemingai nustatoma ir pašalinama, ji gali stipriai pakenkti darbuotojų gerovei</a:t>
            </a:r>
            <a:r>
              <a:rPr lang="lt-LT" sz="1200" b="0" i="0" dirty="0">
                <a:solidFill>
                  <a:schemeClr val="tx1"/>
                </a:solidFill>
                <a:effectLst/>
                <a:latin typeface="+mn-lt"/>
                <a:ea typeface="+mn-lt"/>
                <a:cs typeface="+mn-cs"/>
              </a:rPr>
              <a:t>. Ji gali sukelti išsekimą, nerimą, depresiją ir kitas sveikatos problemas. </a:t>
            </a:r>
          </a:p>
          <a:p>
            <a:endParaRPr lang="en-GB" sz="1200" kern="1200" dirty="0">
              <a:solidFill>
                <a:schemeClr val="tx1"/>
              </a:solidFill>
              <a:effectLst/>
              <a:latin typeface="+mn-lt"/>
              <a:ea typeface="+mn-ea"/>
              <a:cs typeface="+mn-cs"/>
            </a:endParaRPr>
          </a:p>
          <a:p>
            <a:r>
              <a:rPr lang="lt-LT" sz="1200" b="1" dirty="0">
                <a:solidFill>
                  <a:schemeClr val="tx1"/>
                </a:solidFill>
                <a:effectLst/>
                <a:latin typeface="+mn-lt"/>
                <a:ea typeface="+mn-lt"/>
                <a:cs typeface="+mn-cs"/>
              </a:rPr>
              <a:t>Tinkama psichosocialinė darbo aplinka naudinga visiems</a:t>
            </a:r>
            <a:r>
              <a:rPr lang="lt-LT" sz="1200" dirty="0">
                <a:solidFill>
                  <a:schemeClr val="tx1"/>
                </a:solidFill>
                <a:effectLst/>
                <a:latin typeface="+mn-lt"/>
                <a:ea typeface="+mn-lt"/>
                <a:cs typeface="+mn-cs"/>
              </a:rPr>
              <a:t>. Darbuotojai jaučiasi saugūs, vertinami ir geba įvykdyti darbo reikalavimus. Darbdaviai turi aktyvesnių, našiau dirbančių ir lojalesnių darbuotojų. Visuomenei naudinga tai, kad mažėja sveikatos priežiūros išlaidų, nebuvimo darbe dėl ligos atvejų, taip pat su negalia susijusių programų ir stiprėja bendruomenės.</a:t>
            </a:r>
          </a:p>
          <a:p>
            <a:endParaRPr lang="en-GB" sz="1200" kern="1200" dirty="0">
              <a:solidFill>
                <a:schemeClr val="tx1"/>
              </a:solidFill>
              <a:effectLst/>
              <a:latin typeface="+mn-lt"/>
              <a:ea typeface="+mn-ea"/>
              <a:cs typeface="+mn-cs"/>
            </a:endParaRPr>
          </a:p>
          <a:p>
            <a:pPr fontAlgn="t"/>
            <a:r>
              <a:rPr lang="lt-LT" sz="1200" b="0" i="0" dirty="0">
                <a:solidFill>
                  <a:schemeClr val="tx1"/>
                </a:solidFill>
                <a:effectLst/>
                <a:latin typeface="+mn-lt"/>
                <a:ea typeface="+mn-lt"/>
                <a:cs typeface="+mn-cs"/>
              </a:rPr>
              <a:t>Todėl </a:t>
            </a:r>
            <a:r>
              <a:rPr lang="lt-LT" sz="1200" b="1" i="0" dirty="0">
                <a:solidFill>
                  <a:schemeClr val="tx1"/>
                </a:solidFill>
                <a:effectLst/>
                <a:latin typeface="+mn-lt"/>
                <a:ea typeface="+mn-lt"/>
                <a:cs typeface="+mn-cs"/>
              </a:rPr>
              <a:t>DSS požiūriu</a:t>
            </a:r>
            <a:r>
              <a:rPr lang="lt-LT" sz="1200" b="0" i="0" dirty="0">
                <a:solidFill>
                  <a:schemeClr val="tx1"/>
                </a:solidFill>
                <a:effectLst/>
                <a:latin typeface="+mn-lt"/>
                <a:ea typeface="+mn-lt"/>
                <a:cs typeface="+mn-cs"/>
              </a:rPr>
              <a:t> </a:t>
            </a:r>
            <a:r>
              <a:rPr lang="lt-LT" sz="1200" b="1" i="0" dirty="0">
                <a:solidFill>
                  <a:schemeClr val="tx1"/>
                </a:solidFill>
                <a:effectLst/>
                <a:latin typeface="+mn-lt"/>
                <a:ea typeface="+mn-lt"/>
                <a:cs typeface="+mn-cs"/>
              </a:rPr>
              <a:t>prevencija ir tinkamas rizikos valdymas yra labai svarbūs siekiant užtikrinti, kad darbas </a:t>
            </a:r>
            <a:r>
              <a:rPr lang="en-US" sz="1200" b="1" i="0" dirty="0" err="1">
                <a:solidFill>
                  <a:schemeClr val="tx1"/>
                </a:solidFill>
                <a:effectLst/>
                <a:latin typeface="+mn-lt"/>
                <a:ea typeface="+mn-lt"/>
                <a:cs typeface="+mn-cs"/>
              </a:rPr>
              <a:t>turėtų</a:t>
            </a:r>
            <a:r>
              <a:rPr lang="en-US" sz="1200" b="1" i="0" dirty="0">
                <a:solidFill>
                  <a:schemeClr val="tx1"/>
                </a:solidFill>
                <a:effectLst/>
                <a:latin typeface="+mn-lt"/>
                <a:ea typeface="+mn-lt"/>
                <a:cs typeface="+mn-cs"/>
              </a:rPr>
              <a:t> </a:t>
            </a:r>
            <a:r>
              <a:rPr lang="lt-LT" sz="1200" b="1" i="0" dirty="0">
                <a:solidFill>
                  <a:schemeClr val="tx1"/>
                </a:solidFill>
                <a:effectLst/>
                <a:latin typeface="+mn-lt"/>
                <a:ea typeface="+mn-lt"/>
                <a:cs typeface="+mn-cs"/>
              </a:rPr>
              <a:t>teigiam</a:t>
            </a:r>
            <a:r>
              <a:rPr lang="en-US" sz="1200" b="1" i="0" dirty="0">
                <a:solidFill>
                  <a:schemeClr val="tx1"/>
                </a:solidFill>
                <a:effectLst/>
                <a:latin typeface="+mn-lt"/>
                <a:ea typeface="+mn-lt"/>
                <a:cs typeface="+mn-cs"/>
              </a:rPr>
              <a:t>ą</a:t>
            </a:r>
            <a:r>
              <a:rPr lang="lt-LT" sz="1200" b="0" i="0" dirty="0">
                <a:solidFill>
                  <a:schemeClr val="tx1"/>
                </a:solidFill>
                <a:effectLst/>
                <a:latin typeface="+mn-lt"/>
                <a:ea typeface="+mn-lt"/>
                <a:cs typeface="+mn-cs"/>
              </a:rPr>
              <a:t>, o ne kenk</a:t>
            </a:r>
            <a:r>
              <a:rPr lang="en-US" sz="1200" b="0" i="0" dirty="0" err="1">
                <a:solidFill>
                  <a:schemeClr val="tx1"/>
                </a:solidFill>
                <a:effectLst/>
                <a:latin typeface="+mn-lt"/>
                <a:ea typeface="+mn-lt"/>
                <a:cs typeface="+mn-cs"/>
              </a:rPr>
              <a:t>smingą</a:t>
            </a:r>
            <a:r>
              <a:rPr lang="en-US" sz="1200" b="0" i="0" dirty="0">
                <a:solidFill>
                  <a:schemeClr val="tx1"/>
                </a:solidFill>
                <a:effectLst/>
                <a:latin typeface="+mn-lt"/>
                <a:ea typeface="+mn-lt"/>
                <a:cs typeface="+mn-cs"/>
              </a:rPr>
              <a:t> </a:t>
            </a:r>
            <a:r>
              <a:rPr lang="en-US" sz="1200" b="0" i="0" dirty="0" err="1">
                <a:solidFill>
                  <a:schemeClr val="tx1"/>
                </a:solidFill>
                <a:effectLst/>
                <a:latin typeface="+mn-lt"/>
                <a:ea typeface="+mn-lt"/>
                <a:cs typeface="+mn-cs"/>
              </a:rPr>
              <a:t>poveikį</a:t>
            </a:r>
            <a:r>
              <a:rPr lang="lt-LT" sz="1200" b="0" i="0" dirty="0">
                <a:solidFill>
                  <a:schemeClr val="tx1"/>
                </a:solidFill>
                <a:effectLst/>
                <a:latin typeface="+mn-lt"/>
                <a:ea typeface="+mn-lt"/>
                <a:cs typeface="+mn-cs"/>
              </a:rPr>
              <a:t> psichikos sveikatai.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lt-LT" b="1" dirty="0"/>
              <a:t>Psichikos sveikata yra neatsiejama nuo bendros sveikatos. </a:t>
            </a:r>
            <a:r>
              <a:rPr lang="lt-LT" dirty="0"/>
              <a:t>Tai gerovės būsena, kai žmonės dirba visu pajėgumu, geba susidoroti su kasdiene įtampa ir dalyvauja bendruomenės gyvenime. </a:t>
            </a:r>
          </a:p>
          <a:p>
            <a:pPr marL="0" indent="0">
              <a:buFont typeface="Wingdings" panose="05000000000000000000" pitchFamily="2" charset="2"/>
              <a:buNone/>
            </a:pPr>
            <a:endParaRPr lang="en-US" b="1" dirty="0"/>
          </a:p>
          <a:p>
            <a:pPr marL="0" indent="0">
              <a:buFont typeface="Wingdings" panose="05000000000000000000" pitchFamily="2" charset="2"/>
              <a:buNone/>
            </a:pPr>
            <a:r>
              <a:rPr lang="lt-LT" b="0" dirty="0"/>
              <a:t>Psichikos sveikata yra ne vien asmeninis ar šeimos reikalas – </a:t>
            </a:r>
            <a:r>
              <a:rPr lang="lt-LT" b="1" dirty="0"/>
              <a:t>ji yra būtina našios ekonomikos ir įtraukios visuomenės egzistavimo sąlyga.</a:t>
            </a:r>
          </a:p>
          <a:p>
            <a:pPr marL="0" indent="0">
              <a:buFont typeface="Wingdings" panose="05000000000000000000" pitchFamily="2" charset="2"/>
              <a:buNone/>
            </a:pPr>
            <a:endParaRPr lang="en-US" dirty="0"/>
          </a:p>
          <a:p>
            <a:pPr marL="0" indent="0">
              <a:buFont typeface="Wingdings" panose="05000000000000000000" pitchFamily="2" charset="2"/>
              <a:buNone/>
            </a:pPr>
            <a:r>
              <a:rPr lang="lt-LT" b="1" dirty="0"/>
              <a:t>Psichikos sveikata ir psichikos ligos neatsiranda iš niekur. Jas lemia asmeniniai ir išorės veiksniai</a:t>
            </a:r>
            <a:r>
              <a:rPr lang="lt-LT" dirty="0"/>
              <a:t>. Psichikos sveikata atspindi mūsų visuomenės, ekonomikos, aplinkos būklę, tačiau ir mus supantį pasaulį</a:t>
            </a:r>
            <a:r>
              <a:rPr lang="en-US" dirty="0"/>
              <a:t>,</a:t>
            </a:r>
            <a:r>
              <a:rPr lang="lt-LT" dirty="0"/>
              <a:t> ir pati yra jų veikiama. </a:t>
            </a:r>
            <a:r>
              <a:rPr lang="lt-LT" b="1" dirty="0"/>
              <a:t>Šaltinis</a:t>
            </a:r>
            <a:r>
              <a:rPr lang="lt-LT" dirty="0"/>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lt-LT" sz="1200" b="0" dirty="0">
                <a:solidFill>
                  <a:schemeClr val="tx1"/>
                </a:solidFill>
                <a:effectLst/>
                <a:latin typeface="+mn-lt"/>
                <a:ea typeface="+mn-lt"/>
                <a:cs typeface="+mn-cs"/>
              </a:rPr>
              <a:t>Bendri duomenys rodo, kad</a:t>
            </a:r>
            <a:r>
              <a:rPr lang="lt-LT" sz="1200" dirty="0">
                <a:solidFill>
                  <a:schemeClr val="tx1"/>
                </a:solidFill>
                <a:effectLst/>
                <a:latin typeface="+mn-lt"/>
                <a:ea typeface="+mn-lt"/>
                <a:cs typeface="+mn-cs"/>
              </a:rPr>
              <a:t> </a:t>
            </a:r>
            <a:r>
              <a:rPr lang="lt-LT" sz="1200" b="1" dirty="0">
                <a:solidFill>
                  <a:schemeClr val="tx1"/>
                </a:solidFill>
                <a:effectLst/>
                <a:latin typeface="+mn-lt"/>
                <a:ea typeface="+mn-lt"/>
                <a:cs typeface="+mn-cs"/>
              </a:rPr>
              <a:t>po COVID-19 pandemijos</a:t>
            </a:r>
            <a:r>
              <a:rPr lang="lt-LT" sz="1200" b="0" dirty="0">
                <a:solidFill>
                  <a:schemeClr val="tx1"/>
                </a:solidFill>
                <a:effectLst/>
                <a:latin typeface="+mn-lt"/>
                <a:ea typeface="+mn-lt"/>
                <a:cs typeface="+mn-cs"/>
              </a:rPr>
              <a:t> gyventojų, teigiančių, kad per </a:t>
            </a:r>
            <a:r>
              <a:rPr lang="lt-LT" sz="1200" b="1" dirty="0">
                <a:solidFill>
                  <a:schemeClr val="tx1"/>
                </a:solidFill>
                <a:effectLst/>
                <a:latin typeface="+mn-lt"/>
                <a:ea typeface="+mn-lt"/>
                <a:cs typeface="+mn-cs"/>
              </a:rPr>
              <a:t>pastaruosius 12 mėnesių patyrė psichikos sveikatos problemų, procentinė dalis padidėjo iki 46 proc.</a:t>
            </a:r>
            <a:r>
              <a:rPr lang="en-US" sz="1200" b="1" dirty="0">
                <a:solidFill>
                  <a:schemeClr val="tx1"/>
                </a:solidFill>
                <a:effectLst/>
                <a:latin typeface="+mn-lt"/>
                <a:ea typeface="+mn-lt"/>
                <a:cs typeface="+mn-cs"/>
              </a:rPr>
              <a:t>, </a:t>
            </a:r>
            <a:r>
              <a:rPr lang="lt-LT" sz="1200" b="0" dirty="0">
                <a:solidFill>
                  <a:schemeClr val="tx1"/>
                </a:solidFill>
                <a:effectLst/>
                <a:latin typeface="+mn-lt"/>
                <a:ea typeface="+mn-lt"/>
                <a:cs typeface="+mn-cs"/>
              </a:rPr>
              <a:t>(palyginti su 1 asmeniu iš 6 iki COVID-19 pandemijos), o 62 proc. ES piliečių teigia, kad jų psichikos sveikatai tam tikrą arba didelį poveikį padarė pastarojo meto pasauliniai įvykiai</a:t>
            </a:r>
            <a:r>
              <a:rPr lang="lt-LT" sz="1200" dirty="0">
                <a:solidFill>
                  <a:schemeClr val="tx1"/>
                </a:solidFill>
                <a:effectLst/>
                <a:latin typeface="+mn-lt"/>
                <a:ea typeface="+mn-lt"/>
                <a:cs typeface="+mn-cs"/>
              </a:rPr>
              <a:t> (pvz., klimato kaita, Rusijos agresija prieš Ukrainą ir kt.). </a:t>
            </a:r>
            <a:r>
              <a:rPr lang="lt-LT" sz="1200" u="sng" dirty="0">
                <a:solidFill>
                  <a:schemeClr val="tx1"/>
                </a:solidFill>
                <a:effectLst/>
                <a:latin typeface="+mn-lt"/>
                <a:ea typeface="+mn-lt"/>
                <a:cs typeface="+mn-cs"/>
                <a:hlinkClick r:id="rId3"/>
              </a:rPr>
              <a:t>Komisijos visapusiškas požiūris į psichikos sveikatą (2023 m.)</a:t>
            </a:r>
            <a:r>
              <a:rPr lang="lt-LT" sz="1200" u="none" dirty="0">
                <a:solidFill>
                  <a:schemeClr val="tx1"/>
                </a:solidFill>
                <a:effectLst/>
                <a:latin typeface="+mn-lt"/>
                <a:ea typeface="+mn-lt"/>
                <a:cs typeface="+mn-cs"/>
              </a:rPr>
              <a:t> ir</a:t>
            </a:r>
            <a:r>
              <a:rPr lang="lt-LT" sz="1200" dirty="0">
                <a:solidFill>
                  <a:schemeClr val="tx1"/>
                </a:solidFill>
                <a:effectLst/>
                <a:latin typeface="+mn-lt"/>
                <a:ea typeface="+mn-lt"/>
                <a:cs typeface="+mn-cs"/>
              </a:rPr>
              <a:t> </a:t>
            </a:r>
            <a:r>
              <a:rPr lang="lt-LT" sz="1200" u="sng" dirty="0">
                <a:solidFill>
                  <a:schemeClr val="tx1"/>
                </a:solidFill>
                <a:effectLst/>
                <a:latin typeface="+mn-lt"/>
                <a:ea typeface="+mn-lt"/>
                <a:cs typeface="+mn-cs"/>
                <a:hlinkClick r:id="rId4"/>
              </a:rPr>
              <a:t>https://europa.eu/eurobarometer/surveys/detail/3032</a:t>
            </a:r>
            <a:r>
              <a:rPr lang="lt-LT" sz="1200" dirty="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lt-LT" sz="1200" b="0" i="0" dirty="0">
                <a:solidFill>
                  <a:schemeClr val="tx1"/>
                </a:solidFill>
                <a:effectLst/>
                <a:latin typeface="+mn-lt"/>
                <a:ea typeface="+mn-lt"/>
                <a:cs typeface="+mn-cs"/>
              </a:rPr>
              <a:t>Asmenų patiriama kančia ir finansinė našta yra didelės. </a:t>
            </a:r>
            <a:r>
              <a:rPr lang="lt-LT" sz="1200" b="1" i="0" dirty="0">
                <a:solidFill>
                  <a:schemeClr val="tx1"/>
                </a:solidFill>
                <a:effectLst/>
                <a:latin typeface="+mn-lt"/>
                <a:ea typeface="+mn-lt"/>
                <a:cs typeface="+mn-cs"/>
              </a:rPr>
              <a:t>Manoma, kad dėl psichikos sveikatos sutrikimų visoje ES kasmet patiriama apie 76 mlrd. eurų sveikatos priežiūros išlaidų, o tai sudaro maždaug 6 proc. visų sveikatos priežiūros išlaidų. </a:t>
            </a:r>
            <a:r>
              <a:rPr lang="lt-LT" sz="1200" b="0" i="0" dirty="0">
                <a:solidFill>
                  <a:schemeClr val="tx1"/>
                </a:solidFill>
                <a:effectLst/>
                <a:latin typeface="+mn-lt"/>
                <a:ea typeface="+mn-lt"/>
                <a:cs typeface="+mn-cs"/>
              </a:rPr>
              <a:t>Didelę dalį šių išlaidų lemia tai, kad dėl psichikos sutrikimų dažnai pablogėja fizinė sveikata, todėl gydymas yra sudėtingesnis ir daugiau kainuoja.</a:t>
            </a:r>
          </a:p>
          <a:p>
            <a:pPr fontAlgn="t"/>
            <a:endParaRPr lang="en-US" sz="1200" b="1" i="0" kern="1200" dirty="0">
              <a:solidFill>
                <a:schemeClr val="tx1"/>
              </a:solidFill>
              <a:effectLst/>
              <a:latin typeface="+mn-lt"/>
              <a:ea typeface="+mn-ea"/>
              <a:cs typeface="+mn-cs"/>
            </a:endParaRPr>
          </a:p>
          <a:p>
            <a:pPr fontAlgn="t"/>
            <a:r>
              <a:rPr lang="lt-LT" sz="1200" b="1" i="0" dirty="0">
                <a:solidFill>
                  <a:schemeClr val="tx1"/>
                </a:solidFill>
                <a:effectLst/>
                <a:latin typeface="+mn-lt"/>
                <a:ea typeface="+mn-lt"/>
                <a:cs typeface="+mn-cs"/>
              </a:rPr>
              <a:t>Poveikis darbo rinkai yra reikšmingas. Prognozuojama, kad dėl prastos psichikos sveikatos ES bendrasis vidaus produktas </a:t>
            </a:r>
            <a:r>
              <a:rPr lang="lt-LT" sz="1200" b="0" i="0" dirty="0">
                <a:solidFill>
                  <a:schemeClr val="tx1"/>
                </a:solidFill>
                <a:effectLst/>
                <a:latin typeface="+mn-lt"/>
                <a:ea typeface="+mn-lt"/>
                <a:cs typeface="+mn-cs"/>
              </a:rPr>
              <a:t> (BVP) </a:t>
            </a:r>
            <a:r>
              <a:rPr lang="lt-LT" sz="1200" b="1" i="0" dirty="0">
                <a:solidFill>
                  <a:schemeClr val="tx1"/>
                </a:solidFill>
                <a:effectLst/>
                <a:latin typeface="+mn-lt"/>
                <a:ea typeface="+mn-lt"/>
                <a:cs typeface="+mn-cs"/>
              </a:rPr>
              <a:t>2025–2050 m. mažės vidutiniškai 1,7 proc. per metus</a:t>
            </a:r>
            <a:r>
              <a:rPr lang="lt-LT" sz="1200" b="0" i="0" dirty="0">
                <a:solidFill>
                  <a:schemeClr val="tx1"/>
                </a:solidFill>
                <a:effectLst/>
                <a:latin typeface="+mn-lt"/>
                <a:ea typeface="+mn-lt"/>
                <a:cs typeface="+mn-cs"/>
              </a:rPr>
              <a:t>. Kitaip tariant, jei nebūtų psichikos sveikatos sutrikimų, BVP lygis bet kuriais metais galėtų būti 1,7 proc. didesnis. Šiuos ekonominius nuostolius didžiąja dalimi lemia sumažėjęs darbuotojų dalyvavimas, padidėjęs pravaikštų skaičius ir </a:t>
            </a:r>
            <a:r>
              <a:rPr lang="lt-LT" sz="1200" b="0" i="0" dirty="0" err="1">
                <a:solidFill>
                  <a:schemeClr val="tx1"/>
                </a:solidFill>
                <a:effectLst/>
                <a:latin typeface="+mn-lt"/>
                <a:ea typeface="+mn-lt"/>
                <a:cs typeface="+mn-cs"/>
              </a:rPr>
              <a:t>prezenteizmas</a:t>
            </a:r>
            <a:r>
              <a:rPr lang="lt-LT" sz="1200" b="0" i="0" dirty="0">
                <a:solidFill>
                  <a:schemeClr val="tx1"/>
                </a:solidFill>
                <a:effectLst/>
                <a:latin typeface="+mn-lt"/>
                <a:ea typeface="+mn-lt"/>
                <a:cs typeface="+mn-cs"/>
              </a:rPr>
              <a:t> – kai darbuotojai yra darbe, bet negali dirbti visu pajėgumu.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lt-LT" b="0" dirty="0"/>
              <a:t>Remiantis </a:t>
            </a:r>
            <a:r>
              <a:rPr lang="lt-LT" b="0" u="sng" dirty="0">
                <a:solidFill>
                  <a:srgbClr val="92D050"/>
                </a:solidFill>
                <a:hlinkClick r:id="rId3">
                  <a:extLst>
                    <a:ext uri="{A12FA001-AC4F-418D-AE19-62706E023703}">
                      <ahyp:hlinkClr xmlns:ahyp="http://schemas.microsoft.com/office/drawing/2018/hyperlinkcolor" val="tx"/>
                    </a:ext>
                  </a:extLst>
                </a:hlinkClick>
              </a:rPr>
              <a:t>2025 m. darbuotojų apklausa „DSS pulsas“</a:t>
            </a:r>
            <a:r>
              <a:rPr lang="lt-LT" b="0" u="none" dirty="0">
                <a:solidFill>
                  <a:srgbClr val="92D050"/>
                </a:solidFill>
              </a:rPr>
              <a:t> </a:t>
            </a:r>
            <a:r>
              <a:rPr lang="lt-LT" b="0" dirty="0"/>
              <a:t>, visoje ES</a:t>
            </a:r>
            <a:r>
              <a:rPr lang="lt-LT" b="1" dirty="0"/>
              <a:t> daugiau kaip 4 darbuotojai iš 10 (44 proc.) </a:t>
            </a:r>
            <a:r>
              <a:rPr lang="lt-LT" b="0" dirty="0"/>
              <a:t>teigia, kad </a:t>
            </a:r>
            <a:r>
              <a:rPr lang="lt-LT" b="1" dirty="0"/>
              <a:t>patiria didelį spaudimą dėl įtempto darbo grafiko</a:t>
            </a:r>
            <a:r>
              <a:rPr lang="lt-LT" b="0" dirty="0"/>
              <a:t> arba dėl to, kad </a:t>
            </a:r>
            <a:r>
              <a:rPr lang="lt-LT" b="1" dirty="0"/>
              <a:t>yra pernelyg apkrauti darbu</a:t>
            </a:r>
            <a:r>
              <a:rPr lang="en-US" b="1" dirty="0"/>
              <a:t> </a:t>
            </a:r>
            <a:r>
              <a:rPr lang="lt-LT" dirty="0">
                <a:hlinkClick r:id="rId3"/>
              </a:rPr>
              <a:t>https://osha.europa.eu/lt/facts-and-figures/osh-pulse/climate-digital-change</a:t>
            </a:r>
            <a:r>
              <a:rPr lang="lt-LT"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lt-LT" dirty="0"/>
              <a:t>Daug darbuotojų teigia, kad darbas neigiamai veikia jų sveikatą:</a:t>
            </a:r>
          </a:p>
          <a:p>
            <a:pPr marL="628650" lvl="1" indent="-171450">
              <a:buFont typeface="Arial" panose="020B0604020202020204" pitchFamily="34" charset="0"/>
              <a:buChar char="•"/>
            </a:pPr>
            <a:r>
              <a:rPr lang="lt-LT" dirty="0">
                <a:solidFill>
                  <a:schemeClr val="tx2"/>
                </a:solidFill>
              </a:rPr>
              <a:t>37 proc. darbuotojų jaučia bendrą nuovargį, </a:t>
            </a:r>
          </a:p>
          <a:p>
            <a:pPr marL="628650" lvl="1" indent="-171450">
              <a:buFont typeface="Arial" panose="020B0604020202020204" pitchFamily="34" charset="0"/>
              <a:buChar char="•"/>
            </a:pPr>
            <a:r>
              <a:rPr lang="lt-LT" dirty="0">
                <a:solidFill>
                  <a:schemeClr val="tx2"/>
                </a:solidFill>
              </a:rPr>
              <a:t>29 proc. darbuotojų patiria stresą, depresiją ar nerimą</a:t>
            </a:r>
            <a:r>
              <a:rPr lang="en-US" dirty="0">
                <a:solidFill>
                  <a:schemeClr val="tx2"/>
                </a:solidFill>
              </a:rPr>
              <a:t>.</a:t>
            </a:r>
            <a:endParaRPr lang="lt-LT" dirty="0"/>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lt-LT" dirty="0"/>
              <a:t>44 proc. darbuotojų patiria spaudimą dėl įtempto darbo grafiko arba dėl to, kad yra pernelyg apkrauti darbu. Padėtis įvairiose ES valstybėse narėse labai skiriasi.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lt-LT" dirty="0"/>
              <a:t>Psichosocialinė rizika darbe gali turėti įvairių pasekmių, be kita ko, sukelti nerimą, depresiją, išsekimą ir pan.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lt-LT" dirty="0"/>
              <a:t>Nuo to ne tik kenčia žmonės, bet ir sunkias pasekmes dėl darbuotojų pravaikštų, </a:t>
            </a:r>
            <a:r>
              <a:rPr lang="lt-LT" dirty="0" err="1"/>
              <a:t>prezenteizmo</a:t>
            </a:r>
            <a:r>
              <a:rPr lang="lt-LT" dirty="0"/>
              <a:t> ir kaitos patiria įmonės.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t-LT" dirty="0"/>
              <a:t>Rodomi duomenys </a:t>
            </a:r>
            <a:r>
              <a:rPr lang="lt-LT" b="1" dirty="0"/>
              <a:t>leidžia palyginti kai kurią psichosocialinę riziką darbe, su kuria susiduria organizacijos ir darbuotojai</a:t>
            </a:r>
            <a:r>
              <a:rPr lang="lt-LT" dirty="0"/>
              <a:t>, kaip antai, spaudimas dėl įtempto darbo grafiko, komunikacijos ir bendradarbiavimo trūkumas ir darbuotojų dalyvavimas.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t-LT" dirty="0"/>
              <a:t>Diagramoje matyti, kaip 2024 m. ir 2019 m. keitėsi organizacijose kylanti psichosocialinė rizika. Rizikos veiksniai yra šie: </a:t>
            </a:r>
          </a:p>
          <a:p>
            <a:pPr marL="171450" indent="-171450">
              <a:buFont typeface="Arial" panose="020B0604020202020204" pitchFamily="34" charset="0"/>
              <a:buChar char="•"/>
            </a:pPr>
            <a:r>
              <a:rPr lang="lt-LT" dirty="0"/>
              <a:t>tai, kad reikia dirbti su sunkiais klientais, pacientais, mokiniais ir pan.;</a:t>
            </a:r>
          </a:p>
          <a:p>
            <a:pPr marL="171450" indent="-171450">
              <a:buFont typeface="Arial" panose="020B0604020202020204" pitchFamily="34" charset="0"/>
              <a:buChar char="•"/>
            </a:pPr>
            <a:r>
              <a:rPr lang="lt-LT" dirty="0"/>
              <a:t>spaudimas dėl įtempto darbo grafiko;</a:t>
            </a:r>
          </a:p>
          <a:p>
            <a:pPr marL="171450" indent="-171450">
              <a:buFont typeface="Arial" panose="020B0604020202020204" pitchFamily="34" charset="0"/>
              <a:buChar char="•"/>
            </a:pPr>
            <a:r>
              <a:rPr lang="lt-LT" dirty="0"/>
              <a:t>komunikacijos ar bendradarbiavimo organizacijoje trūkumas; </a:t>
            </a:r>
          </a:p>
          <a:p>
            <a:pPr marL="171450" indent="-171450">
              <a:buFont typeface="Arial" panose="020B0604020202020204" pitchFamily="34" charset="0"/>
              <a:buChar char="•"/>
            </a:pPr>
            <a:r>
              <a:rPr lang="lt-LT" dirty="0"/>
              <a:t>ilgos arba nereguliarios darbo valandos;</a:t>
            </a:r>
          </a:p>
          <a:p>
            <a:pPr marL="171450" indent="-171450">
              <a:buFont typeface="Arial" panose="020B0604020202020204" pitchFamily="34" charset="0"/>
              <a:buChar char="•"/>
            </a:pPr>
            <a:r>
              <a:rPr lang="lt-LT" dirty="0"/>
              <a:t>baimė prarasti darbą. </a:t>
            </a:r>
          </a:p>
          <a:p>
            <a:pPr marL="0" indent="0">
              <a:buFont typeface="Arial" panose="020B0604020202020204" pitchFamily="34" charset="0"/>
              <a:buNone/>
            </a:pPr>
            <a:r>
              <a:rPr lang="lt-LT" b="1" dirty="0"/>
              <a:t>Šaltinis</a:t>
            </a:r>
            <a:r>
              <a:rPr lang="lt-LT" dirty="0"/>
              <a:t>: </a:t>
            </a:r>
            <a:r>
              <a:rPr lang="lt-LT" sz="1200" dirty="0">
                <a:solidFill>
                  <a:schemeClr val="tx1"/>
                </a:solidFill>
                <a:effectLst/>
                <a:latin typeface="+mn-lt"/>
                <a:ea typeface="+mn-lt"/>
                <a:cs typeface="+mn-cs"/>
              </a:rPr>
              <a:t>ESENER 2024 m.</a:t>
            </a:r>
            <a:br>
              <a:rPr lang="lt-LT" sz="1200" dirty="0">
                <a:solidFill>
                  <a:schemeClr val="tx1"/>
                </a:solidFill>
                <a:effectLst/>
                <a:latin typeface="+mn-lt"/>
                <a:ea typeface="+mn-lt"/>
                <a:cs typeface="+mn-cs"/>
              </a:rPr>
            </a:br>
            <a:r>
              <a:rPr lang="lt-LT" sz="1200" dirty="0">
                <a:solidFill>
                  <a:schemeClr val="tx1"/>
                </a:solidFill>
                <a:effectLst/>
                <a:latin typeface="+mn-lt"/>
                <a:ea typeface="+mn-lt"/>
                <a:cs typeface="+mn-cs"/>
              </a:rPr>
              <a:t>Bazė: visos ES 27 įmonės.</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lt-LT" b="1" dirty="0"/>
              <a:t>Šia kampanija siekiama platesnio ES tikslo</a:t>
            </a:r>
            <a:r>
              <a:rPr lang="lt-LT" dirty="0"/>
              <a:t> – skatinti tvirtą prevencijos kultūrą ir spręsti psichikos sveikatos darbe klausimus: </a:t>
            </a:r>
          </a:p>
          <a:p>
            <a:pPr marL="171450" indent="-171450">
              <a:buFont typeface="Arial" panose="020B0604020202020204" pitchFamily="34" charset="0"/>
              <a:buChar char="•"/>
            </a:pPr>
            <a:r>
              <a:rPr lang="lt-LT" b="0" u="sng" dirty="0">
                <a:hlinkClick r:id="rId3"/>
              </a:rPr>
              <a:t>2021–2027 m. ES darbuotojų sveikatos ir saugos strateginė programa</a:t>
            </a:r>
            <a:r>
              <a:rPr lang="lt-LT" b="0" u="sng" dirty="0"/>
              <a:t>;</a:t>
            </a:r>
          </a:p>
          <a:p>
            <a:pPr marL="171450" indent="-171450">
              <a:buFont typeface="Arial" panose="020B0604020202020204" pitchFamily="34" charset="0"/>
              <a:buChar char="•"/>
            </a:pPr>
            <a:r>
              <a:rPr lang="lt-LT" b="0" dirty="0"/>
              <a:t>Europos Komisijos </a:t>
            </a:r>
            <a:r>
              <a:rPr lang="lt-LT" b="0" dirty="0">
                <a:hlinkClick r:id="rId4"/>
              </a:rPr>
              <a:t>visapusiškas požiūris į psichikos sveikatą</a:t>
            </a:r>
            <a:r>
              <a:rPr lang="lt-LT" b="0" dirty="0"/>
              <a:t>.</a:t>
            </a:r>
            <a:r>
              <a:rPr lang="lt-LT" b="0" dirty="0">
                <a:hlinkClick r:id="rId4"/>
              </a:rPr>
              <a:t> </a:t>
            </a:r>
          </a:p>
          <a:p>
            <a:endParaRPr lang="en-GB" dirty="0"/>
          </a:p>
          <a:p>
            <a:r>
              <a:rPr lang="lt-LT" sz="1200" b="1" dirty="0">
                <a:solidFill>
                  <a:schemeClr val="tx1"/>
                </a:solidFill>
                <a:effectLst/>
                <a:latin typeface="+mn-lt"/>
                <a:ea typeface="+mn-lt"/>
                <a:cs typeface="+mn-cs"/>
              </a:rPr>
              <a:t>Ko siekiama šia kampanija </a:t>
            </a:r>
          </a:p>
          <a:p>
            <a:r>
              <a:rPr lang="lt-LT" sz="1200" dirty="0">
                <a:solidFill>
                  <a:schemeClr val="tx1"/>
                </a:solidFill>
                <a:effectLst/>
                <a:latin typeface="+mn-lt"/>
                <a:ea typeface="+mn-lt"/>
                <a:cs typeface="+mn-cs"/>
              </a:rPr>
              <a:t>2026–2028 m. </a:t>
            </a:r>
            <a:r>
              <a:rPr lang="lt-LT" sz="1200" u="sng" dirty="0">
                <a:solidFill>
                  <a:schemeClr val="tx1"/>
                </a:solidFill>
                <a:effectLst/>
                <a:latin typeface="+mn-lt"/>
                <a:ea typeface="+mn-lt"/>
                <a:cs typeface="+mn-cs"/>
                <a:hlinkClick r:id="rId5"/>
              </a:rPr>
              <a:t>saugių darbo vietų kampanijos</a:t>
            </a:r>
            <a:r>
              <a:rPr lang="lt-LT" sz="1200" dirty="0">
                <a:solidFill>
                  <a:schemeClr val="tx1"/>
                </a:solidFill>
                <a:effectLst/>
                <a:latin typeface="+mn-lt"/>
                <a:ea typeface="+mn-lt"/>
                <a:cs typeface="+mn-cs"/>
              </a:rPr>
              <a:t> tikslas – didinti informuotumą apie teigiamą tinkamos darbo aplinkos poveikį psichikos sveikatai ir gerovei.</a:t>
            </a:r>
          </a:p>
          <a:p>
            <a:r>
              <a:rPr lang="lt-LT" sz="1200" dirty="0">
                <a:solidFill>
                  <a:schemeClr val="tx1"/>
                </a:solidFill>
                <a:effectLst/>
                <a:latin typeface="+mn-lt"/>
                <a:ea typeface="+mn-lt"/>
                <a:cs typeface="+mn-cs"/>
              </a:rPr>
              <a:t> </a:t>
            </a:r>
          </a:p>
          <a:p>
            <a:r>
              <a:rPr lang="lt-LT" sz="1200" dirty="0">
                <a:solidFill>
                  <a:schemeClr val="tx1"/>
                </a:solidFill>
                <a:effectLst/>
                <a:latin typeface="+mn-lt"/>
                <a:ea typeface="+mn-lt"/>
                <a:cs typeface="+mn-cs"/>
              </a:rPr>
              <a:t>Konkretūs tikslai yra šie:</a:t>
            </a:r>
          </a:p>
          <a:p>
            <a:pPr marL="171450" lvl="0" indent="-171450">
              <a:buFont typeface="Arial" panose="020B0604020202020204" pitchFamily="34" charset="0"/>
              <a:buChar char="•"/>
            </a:pPr>
            <a:r>
              <a:rPr lang="lt-LT" sz="1200" b="1" dirty="0">
                <a:solidFill>
                  <a:schemeClr val="tx1"/>
                </a:solidFill>
                <a:effectLst/>
                <a:latin typeface="+mn-lt"/>
                <a:ea typeface="+mn-lt"/>
                <a:cs typeface="+mn-cs"/>
              </a:rPr>
              <a:t>skatinti psichosocialinės rizikos prevenciją</a:t>
            </a:r>
            <a:r>
              <a:rPr lang="lt-LT" sz="1200" dirty="0">
                <a:solidFill>
                  <a:schemeClr val="tx1"/>
                </a:solidFill>
                <a:effectLst/>
                <a:latin typeface="+mn-lt"/>
                <a:ea typeface="+mn-lt"/>
                <a:cs typeface="+mn-cs"/>
              </a:rPr>
              <a:t> taikant tinkamas rizikos vertinimo ir valdymo procedūras; </a:t>
            </a:r>
          </a:p>
          <a:p>
            <a:pPr marL="171450" lvl="0" indent="-171450">
              <a:buFont typeface="Arial" panose="020B0604020202020204" pitchFamily="34" charset="0"/>
              <a:buChar char="•"/>
            </a:pPr>
            <a:r>
              <a:rPr lang="lt-LT" sz="1200" b="1" dirty="0">
                <a:solidFill>
                  <a:schemeClr val="tx1"/>
                </a:solidFill>
                <a:effectLst/>
                <a:latin typeface="+mn-lt"/>
                <a:ea typeface="+mn-lt"/>
                <a:cs typeface="+mn-cs"/>
              </a:rPr>
              <a:t>apimti visus sektorius</a:t>
            </a:r>
            <a:r>
              <a:rPr lang="lt-LT" sz="1200" dirty="0">
                <a:solidFill>
                  <a:schemeClr val="tx1"/>
                </a:solidFill>
                <a:effectLst/>
                <a:latin typeface="+mn-lt"/>
                <a:ea typeface="+mn-lt"/>
                <a:cs typeface="+mn-cs"/>
              </a:rPr>
              <a:t>, daugiau dėmesio skiriant sektoriams, kuriuose psichosocialinė rizika yra itin aktuali, ir sektoriams, kuriuose ji gali būti mažiau akivaizdi; </a:t>
            </a:r>
          </a:p>
          <a:p>
            <a:pPr marL="171450" lvl="0" indent="-171450">
              <a:buFont typeface="Arial" panose="020B0604020202020204" pitchFamily="34" charset="0"/>
              <a:buChar char="•"/>
            </a:pPr>
            <a:r>
              <a:rPr lang="lt-LT" sz="1200" b="1" dirty="0">
                <a:solidFill>
                  <a:schemeClr val="tx1"/>
                </a:solidFill>
                <a:effectLst/>
                <a:latin typeface="+mn-lt"/>
                <a:ea typeface="+mn-lt"/>
                <a:cs typeface="+mn-cs"/>
              </a:rPr>
              <a:t>skatinti</a:t>
            </a:r>
            <a:r>
              <a:rPr lang="lt-LT" sz="1200" dirty="0">
                <a:solidFill>
                  <a:schemeClr val="tx1"/>
                </a:solidFill>
                <a:effectLst/>
                <a:latin typeface="+mn-lt"/>
                <a:ea typeface="+mn-lt"/>
                <a:cs typeface="+mn-cs"/>
              </a:rPr>
              <a:t> darbdavių, vadovų, tiesioginių vadovų, darbuotojų ir jų atstovų </a:t>
            </a:r>
            <a:r>
              <a:rPr lang="lt-LT" sz="1200" b="1" dirty="0">
                <a:solidFill>
                  <a:schemeClr val="tx1"/>
                </a:solidFill>
                <a:effectLst/>
                <a:latin typeface="+mn-lt"/>
                <a:ea typeface="+mn-lt"/>
                <a:cs typeface="+mn-cs"/>
              </a:rPr>
              <a:t>bendradarbiavimą</a:t>
            </a:r>
            <a:r>
              <a:rPr lang="lt-LT" sz="1200" dirty="0">
                <a:solidFill>
                  <a:schemeClr val="tx1"/>
                </a:solidFill>
                <a:effectLst/>
                <a:latin typeface="+mn-lt"/>
                <a:ea typeface="+mn-lt"/>
                <a:cs typeface="+mn-cs"/>
              </a:rPr>
              <a:t>;</a:t>
            </a:r>
          </a:p>
          <a:p>
            <a:pPr marL="171450" lvl="0" indent="-171450">
              <a:buFont typeface="Arial" panose="020B0604020202020204" pitchFamily="34" charset="0"/>
              <a:buChar char="•"/>
            </a:pPr>
            <a:r>
              <a:rPr lang="lt-LT" sz="1200" b="1" dirty="0">
                <a:solidFill>
                  <a:schemeClr val="tx1"/>
                </a:solidFill>
                <a:effectLst/>
                <a:latin typeface="+mn-lt"/>
                <a:ea typeface="+mn-lt"/>
                <a:cs typeface="+mn-cs"/>
              </a:rPr>
              <a:t>suburti tinklo partnerius</a:t>
            </a:r>
            <a:r>
              <a:rPr lang="lt-LT" sz="1200" dirty="0">
                <a:solidFill>
                  <a:schemeClr val="tx1"/>
                </a:solidFill>
                <a:effectLst/>
                <a:latin typeface="+mn-lt"/>
                <a:ea typeface="+mn-lt"/>
                <a:cs typeface="+mn-cs"/>
              </a:rPr>
              <a:t>, kad </a:t>
            </a:r>
            <a:r>
              <a:rPr lang="lt-LT" sz="1200" b="1" dirty="0">
                <a:solidFill>
                  <a:schemeClr val="tx1"/>
                </a:solidFill>
                <a:effectLst/>
                <a:latin typeface="+mn-lt"/>
                <a:ea typeface="+mn-lt"/>
                <a:cs typeface="+mn-cs"/>
              </a:rPr>
              <a:t> </a:t>
            </a:r>
            <a:r>
              <a:rPr lang="lt-LT" sz="1200" dirty="0">
                <a:solidFill>
                  <a:schemeClr val="tx1"/>
                </a:solidFill>
                <a:effectLst/>
                <a:latin typeface="+mn-lt"/>
                <a:ea typeface="+mn-lt"/>
                <a:cs typeface="+mn-cs"/>
              </a:rPr>
              <a:t>būtų galima keistis informacija ir gerosios praktikos</a:t>
            </a:r>
            <a:r>
              <a:rPr lang="lt-LT" sz="1200" b="1" dirty="0">
                <a:solidFill>
                  <a:schemeClr val="tx1"/>
                </a:solidFill>
                <a:effectLst/>
                <a:latin typeface="+mn-lt"/>
                <a:ea typeface="+mn-lt"/>
                <a:cs typeface="+mn-cs"/>
              </a:rPr>
              <a:t> </a:t>
            </a:r>
            <a:r>
              <a:rPr lang="lt-LT" sz="1200" dirty="0">
                <a:solidFill>
                  <a:schemeClr val="tx1"/>
                </a:solidFill>
                <a:effectLst/>
                <a:latin typeface="+mn-lt"/>
                <a:ea typeface="+mn-lt"/>
                <a:cs typeface="+mn-cs"/>
              </a:rPr>
              <a:t>, susijusios su psichosocialinės rizikos prevencija, pavyzdžiais;</a:t>
            </a:r>
          </a:p>
          <a:p>
            <a:pPr marL="171450" lvl="0" indent="-171450">
              <a:buFont typeface="Arial" panose="020B0604020202020204" pitchFamily="34" charset="0"/>
              <a:buChar char="•"/>
            </a:pPr>
            <a:r>
              <a:rPr lang="lt-LT" sz="1200" dirty="0">
                <a:solidFill>
                  <a:schemeClr val="tx1"/>
                </a:solidFill>
                <a:effectLst/>
                <a:latin typeface="+mn-lt"/>
                <a:ea typeface="+mn-lt"/>
                <a:cs typeface="+mn-cs"/>
              </a:rPr>
              <a:t>skatinti </a:t>
            </a:r>
            <a:r>
              <a:rPr lang="lt-LT" sz="1200" b="1" dirty="0">
                <a:solidFill>
                  <a:schemeClr val="tx1"/>
                </a:solidFill>
                <a:effectLst/>
                <a:latin typeface="+mn-lt"/>
                <a:ea typeface="+mn-lt"/>
                <a:cs typeface="+mn-cs"/>
              </a:rPr>
              <a:t>visapusišką požiūrį</a:t>
            </a:r>
            <a:r>
              <a:rPr lang="lt-LT" sz="1200" dirty="0">
                <a:solidFill>
                  <a:schemeClr val="tx1"/>
                </a:solidFill>
                <a:effectLst/>
                <a:latin typeface="+mn-lt"/>
                <a:ea typeface="+mn-lt"/>
                <a:cs typeface="+mn-cs"/>
              </a:rPr>
              <a:t>, kurio laikantis atsižvelgiama į </a:t>
            </a:r>
            <a:r>
              <a:rPr lang="lt-LT" sz="1200" b="1" dirty="0">
                <a:solidFill>
                  <a:schemeClr val="tx1"/>
                </a:solidFill>
                <a:effectLst/>
                <a:latin typeface="+mn-lt"/>
                <a:ea typeface="+mn-lt"/>
                <a:cs typeface="+mn-cs"/>
              </a:rPr>
              <a:t>fizinės ir psichosocialinės rizikos ir darbuotojų sveikatos sąsajas</a:t>
            </a:r>
            <a:r>
              <a:rPr lang="lt-LT" sz="1200" dirty="0">
                <a:solidFill>
                  <a:schemeClr val="tx1"/>
                </a:solidFill>
                <a:effectLst/>
                <a:latin typeface="+mn-lt"/>
                <a:ea typeface="+mn-lt"/>
                <a:cs typeface="+mn-cs"/>
              </a:rPr>
              <a:t>;</a:t>
            </a:r>
          </a:p>
          <a:p>
            <a:pPr marL="171450" lvl="0" indent="-171450">
              <a:buFont typeface="Arial" panose="020B0604020202020204" pitchFamily="34" charset="0"/>
              <a:buChar char="•"/>
            </a:pPr>
            <a:r>
              <a:rPr lang="lt-LT" sz="1200" dirty="0">
                <a:solidFill>
                  <a:schemeClr val="tx1"/>
                </a:solidFill>
                <a:effectLst/>
                <a:latin typeface="+mn-lt"/>
                <a:ea typeface="+mn-lt"/>
                <a:cs typeface="+mn-cs"/>
              </a:rPr>
              <a:t>akcentuoti </a:t>
            </a:r>
            <a:r>
              <a:rPr lang="lt-LT" sz="1200" b="1" dirty="0">
                <a:solidFill>
                  <a:schemeClr val="tx1"/>
                </a:solidFill>
                <a:effectLst/>
                <a:latin typeface="+mn-lt"/>
                <a:ea typeface="+mn-lt"/>
                <a:cs typeface="+mn-cs"/>
              </a:rPr>
              <a:t>paramos</a:t>
            </a:r>
            <a:r>
              <a:rPr lang="lt-LT" sz="1200" b="0" dirty="0">
                <a:solidFill>
                  <a:schemeClr val="tx1"/>
                </a:solidFill>
                <a:effectLst/>
                <a:latin typeface="+mn-lt"/>
                <a:ea typeface="+mn-lt"/>
                <a:cs typeface="+mn-cs"/>
              </a:rPr>
              <a:t>,</a:t>
            </a:r>
            <a:r>
              <a:rPr lang="lt-LT" sz="1200" b="1" dirty="0">
                <a:solidFill>
                  <a:schemeClr val="tx1"/>
                </a:solidFill>
                <a:effectLst/>
                <a:latin typeface="+mn-lt"/>
                <a:ea typeface="+mn-lt"/>
                <a:cs typeface="+mn-cs"/>
              </a:rPr>
              <a:t> geros komunikacijos </a:t>
            </a:r>
            <a:r>
              <a:rPr lang="lt-LT" sz="1200" b="0" dirty="0">
                <a:solidFill>
                  <a:schemeClr val="tx1"/>
                </a:solidFill>
                <a:effectLst/>
                <a:latin typeface="+mn-lt"/>
                <a:ea typeface="+mn-lt"/>
                <a:cs typeface="+mn-cs"/>
              </a:rPr>
              <a:t>ir </a:t>
            </a:r>
            <a:r>
              <a:rPr lang="lt-LT" sz="1200" b="1" dirty="0">
                <a:solidFill>
                  <a:schemeClr val="tx1"/>
                </a:solidFill>
                <a:effectLst/>
                <a:latin typeface="+mn-lt"/>
                <a:ea typeface="+mn-lt"/>
                <a:cs typeface="+mn-cs"/>
              </a:rPr>
              <a:t>darbo organizavimo</a:t>
            </a:r>
            <a:r>
              <a:rPr lang="en-US" sz="1200" b="1" dirty="0">
                <a:solidFill>
                  <a:schemeClr val="tx1"/>
                </a:solidFill>
                <a:effectLst/>
                <a:latin typeface="+mn-lt"/>
                <a:ea typeface="+mn-lt"/>
                <a:cs typeface="+mn-cs"/>
              </a:rPr>
              <a:t>, </a:t>
            </a:r>
            <a:r>
              <a:rPr lang="lt-LT" sz="1200" dirty="0">
                <a:solidFill>
                  <a:schemeClr val="tx1"/>
                </a:solidFill>
                <a:effectLst/>
                <a:latin typeface="+mn-lt"/>
                <a:ea typeface="+mn-lt"/>
                <a:cs typeface="+mn-cs"/>
              </a:rPr>
              <a:t>palankios socialinės aplinkos svarbą užtikrinant saugią darbo aplinką.</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lt-LT" sz="1200" dirty="0">
                <a:solidFill>
                  <a:schemeClr val="tx1"/>
                </a:solidFill>
                <a:effectLst/>
                <a:latin typeface="+mn-lt"/>
                <a:ea typeface="+mn-lt"/>
                <a:cs typeface="+mn-cs"/>
              </a:rPr>
              <a:t>Veiksmingiausias būdas spręsti psichosocialinės rizikos darbe problemas – </a:t>
            </a:r>
            <a:r>
              <a:rPr lang="lt-LT" sz="1200" b="1" dirty="0">
                <a:solidFill>
                  <a:schemeClr val="tx1"/>
                </a:solidFill>
                <a:effectLst/>
                <a:latin typeface="+mn-lt"/>
                <a:ea typeface="+mn-lt"/>
                <a:cs typeface="+mn-cs"/>
              </a:rPr>
              <a:t>į bendrąją darbuotojų saugos ir sveikatos praktiką įtraukti psichosocialinės rizikos vertinimą ir valdymą</a:t>
            </a:r>
            <a:r>
              <a:rPr lang="en-US" sz="1200" b="1" dirty="0">
                <a:solidFill>
                  <a:schemeClr val="tx1"/>
                </a:solidFill>
                <a:effectLst/>
                <a:latin typeface="+mn-lt"/>
                <a:ea typeface="+mn-lt"/>
                <a:cs typeface="+mn-cs"/>
              </a:rPr>
              <a:t> </a:t>
            </a:r>
            <a:r>
              <a:rPr lang="lt-LT" sz="1200" b="0" dirty="0">
                <a:solidFill>
                  <a:schemeClr val="tx1"/>
                </a:solidFill>
                <a:effectLst/>
                <a:latin typeface="+mn-lt"/>
                <a:ea typeface="+mn-lt"/>
                <a:cs typeface="+mn-cs"/>
              </a:rPr>
              <a:t>taip:</a:t>
            </a:r>
          </a:p>
          <a:p>
            <a:pPr marL="171450" indent="-171450">
              <a:buFont typeface="Arial" panose="020B0604020202020204" pitchFamily="34" charset="0"/>
              <a:buChar char="•"/>
            </a:pPr>
            <a:r>
              <a:rPr lang="lt-LT" sz="1200" dirty="0">
                <a:solidFill>
                  <a:schemeClr val="tx1"/>
                </a:solidFill>
                <a:effectLst/>
                <a:latin typeface="+mn-lt"/>
                <a:ea typeface="+mn-lt"/>
                <a:cs typeface="+mn-cs"/>
              </a:rPr>
              <a:t>atliekant sistemingus vertinimus;</a:t>
            </a:r>
          </a:p>
          <a:p>
            <a:pPr marL="171450" indent="-171450">
              <a:buFont typeface="Arial" panose="020B0604020202020204" pitchFamily="34" charset="0"/>
              <a:buChar char="•"/>
            </a:pPr>
            <a:r>
              <a:rPr lang="lt-LT" sz="1200" dirty="0">
                <a:solidFill>
                  <a:schemeClr val="tx1"/>
                </a:solidFill>
                <a:effectLst/>
                <a:latin typeface="+mn-lt"/>
                <a:ea typeface="+mn-lt"/>
                <a:cs typeface="+mn-cs"/>
              </a:rPr>
              <a:t>įtraukiant darbuotojus ir jų atstovus;</a:t>
            </a:r>
          </a:p>
          <a:p>
            <a:pPr marL="171450" indent="-171450">
              <a:buFont typeface="Arial" panose="020B0604020202020204" pitchFamily="34" charset="0"/>
              <a:buChar char="•"/>
            </a:pPr>
            <a:r>
              <a:rPr lang="lt-LT" sz="1200" dirty="0">
                <a:solidFill>
                  <a:schemeClr val="tx1"/>
                </a:solidFill>
                <a:effectLst/>
                <a:latin typeface="+mn-lt"/>
                <a:ea typeface="+mn-lt"/>
                <a:cs typeface="+mn-cs"/>
              </a:rPr>
              <a:t>nustatant aiškius prioritetus ir</a:t>
            </a:r>
          </a:p>
          <a:p>
            <a:pPr marL="171450" indent="-171450">
              <a:buFont typeface="Arial" panose="020B0604020202020204" pitchFamily="34" charset="0"/>
              <a:buChar char="•"/>
            </a:pPr>
            <a:r>
              <a:rPr lang="lt-LT" sz="1200" dirty="0">
                <a:solidFill>
                  <a:schemeClr val="tx1"/>
                </a:solidFill>
                <a:effectLst/>
                <a:latin typeface="+mn-lt"/>
                <a:ea typeface="+mn-lt"/>
                <a:cs typeface="+mn-cs"/>
              </a:rPr>
              <a:t>tolesnius veiksmų planus ir vertinimus. </a:t>
            </a:r>
          </a:p>
          <a:p>
            <a:pPr marL="0" indent="0">
              <a:buFont typeface="Arial" panose="020B0604020202020204" pitchFamily="34" charset="0"/>
              <a:buNone/>
            </a:pPr>
            <a:r>
              <a:rPr lang="lt-LT" sz="1200" b="1" dirty="0">
                <a:solidFill>
                  <a:schemeClr val="tx1"/>
                </a:solidFill>
                <a:effectLst/>
                <a:latin typeface="+mn-lt"/>
                <a:ea typeface="+mn-lt"/>
                <a:cs typeface="+mn-cs"/>
              </a:rPr>
              <a:t>Būtina stipri lyderystė</a:t>
            </a:r>
            <a:r>
              <a:rPr lang="lt-LT" sz="1200" dirty="0">
                <a:solidFill>
                  <a:schemeClr val="tx1"/>
                </a:solidFill>
                <a:effectLst/>
                <a:latin typeface="+mn-lt"/>
                <a:ea typeface="+mn-lt"/>
                <a:cs typeface="+mn-cs"/>
              </a:rPr>
              <a:t> – vadovai turi būti mokomi atpažinti riziką ir puoselėti palankią darbo kultūrą.</a:t>
            </a:r>
          </a:p>
          <a:p>
            <a:endParaRPr lang="en-GB" sz="1200" kern="1200" dirty="0">
              <a:solidFill>
                <a:schemeClr val="tx1"/>
              </a:solidFill>
              <a:effectLst/>
              <a:latin typeface="+mn-lt"/>
              <a:ea typeface="+mn-ea"/>
              <a:cs typeface="+mn-cs"/>
            </a:endParaRPr>
          </a:p>
          <a:p>
            <a:r>
              <a:rPr lang="lt-LT" sz="1200" dirty="0">
                <a:solidFill>
                  <a:schemeClr val="tx1"/>
                </a:solidFill>
                <a:effectLst/>
                <a:latin typeface="+mn-lt"/>
                <a:ea typeface="+mn-lt"/>
                <a:cs typeface="+mn-cs"/>
              </a:rPr>
              <a:t>Siekdamos </a:t>
            </a:r>
            <a:r>
              <a:rPr lang="lt-LT" sz="1200" b="1" dirty="0">
                <a:solidFill>
                  <a:schemeClr val="tx1"/>
                </a:solidFill>
                <a:effectLst/>
                <a:latin typeface="+mn-lt"/>
                <a:ea typeface="+mn-lt"/>
                <a:cs typeface="+mn-cs"/>
              </a:rPr>
              <a:t>užkirsti kelią priekabiavimui, seksualiniam priekabiavimui ir smurtui</a:t>
            </a:r>
            <a:r>
              <a:rPr lang="lt-LT" sz="1200" dirty="0">
                <a:solidFill>
                  <a:schemeClr val="tx1"/>
                </a:solidFill>
                <a:effectLst/>
                <a:latin typeface="+mn-lt"/>
                <a:ea typeface="+mn-lt"/>
                <a:cs typeface="+mn-cs"/>
              </a:rPr>
              <a:t> ir </a:t>
            </a:r>
            <a:r>
              <a:rPr lang="lt-LT" sz="1200" b="1" dirty="0">
                <a:solidFill>
                  <a:schemeClr val="tx1"/>
                </a:solidFill>
                <a:effectLst/>
                <a:latin typeface="+mn-lt"/>
                <a:ea typeface="+mn-lt"/>
                <a:cs typeface="+mn-cs"/>
              </a:rPr>
              <a:t>pašalinti pagrindines šios rizikos priežastis</a:t>
            </a:r>
            <a:r>
              <a:rPr lang="lt-LT" sz="1200" dirty="0">
                <a:solidFill>
                  <a:schemeClr val="tx1"/>
                </a:solidFill>
                <a:effectLst/>
                <a:latin typeface="+mn-lt"/>
                <a:ea typeface="+mn-lt"/>
                <a:cs typeface="+mn-cs"/>
              </a:rPr>
              <a:t>, organizacijos privalo: </a:t>
            </a:r>
          </a:p>
          <a:p>
            <a:pPr marL="171450" indent="-171450">
              <a:buFont typeface="Arial" panose="020B0604020202020204" pitchFamily="34" charset="0"/>
              <a:buChar char="•"/>
            </a:pPr>
            <a:r>
              <a:rPr lang="lt-LT" sz="1200" dirty="0">
                <a:solidFill>
                  <a:schemeClr val="tx1"/>
                </a:solidFill>
                <a:effectLst/>
                <a:latin typeface="+mn-lt"/>
                <a:ea typeface="+mn-lt"/>
                <a:cs typeface="+mn-cs"/>
              </a:rPr>
              <a:t>įvertinti psichosocialinę darbo aplinką, visų pirma – organizacinę kultūrą ir vadovavimo stilių; </a:t>
            </a:r>
          </a:p>
          <a:p>
            <a:pPr marL="171450" indent="-171450">
              <a:buFont typeface="Arial" panose="020B0604020202020204" pitchFamily="34" charset="0"/>
              <a:buChar char="•"/>
            </a:pPr>
            <a:r>
              <a:rPr lang="lt-LT" sz="1200" dirty="0">
                <a:solidFill>
                  <a:schemeClr val="tx1"/>
                </a:solidFill>
                <a:effectLst/>
                <a:latin typeface="+mn-lt"/>
                <a:ea typeface="+mn-lt"/>
                <a:cs typeface="+mn-cs"/>
              </a:rPr>
              <a:t>skatinti laikytis netinkamo elgesio visiško netoleravimo politikos, vykdant aiškias komunikacijos ir informuotumo didinimo iniciatyvas, taikant aiškiai nustatytas pranešimo procedūras ir drausminius procesus.</a:t>
            </a:r>
          </a:p>
          <a:p>
            <a:endParaRPr lang="en-GB" sz="1200" kern="1200" dirty="0">
              <a:solidFill>
                <a:schemeClr val="tx1"/>
              </a:solidFill>
              <a:effectLst/>
              <a:latin typeface="+mn-lt"/>
              <a:ea typeface="+mn-ea"/>
              <a:cs typeface="+mn-cs"/>
            </a:endParaRPr>
          </a:p>
          <a:p>
            <a:r>
              <a:rPr lang="lt-LT" sz="1200" dirty="0">
                <a:solidFill>
                  <a:schemeClr val="tx1"/>
                </a:solidFill>
                <a:effectLst/>
                <a:latin typeface="+mn-lt"/>
                <a:ea typeface="+mn-lt"/>
                <a:cs typeface="+mn-cs"/>
              </a:rPr>
              <a:t>Sprendžiant </a:t>
            </a:r>
            <a:r>
              <a:rPr lang="lt-LT" sz="1200" b="1" dirty="0">
                <a:solidFill>
                  <a:schemeClr val="tx1"/>
                </a:solidFill>
                <a:effectLst/>
                <a:latin typeface="+mn-lt"/>
                <a:ea typeface="+mn-lt"/>
                <a:cs typeface="+mn-cs"/>
              </a:rPr>
              <a:t>fizinės rizikos ir psichikos sveikatos</a:t>
            </a:r>
            <a:r>
              <a:rPr lang="lt-LT" sz="1200" dirty="0">
                <a:solidFill>
                  <a:schemeClr val="tx1"/>
                </a:solidFill>
                <a:effectLst/>
                <a:latin typeface="+mn-lt"/>
                <a:ea typeface="+mn-lt"/>
                <a:cs typeface="+mn-cs"/>
              </a:rPr>
              <a:t> klausimus, darbo aplinką reikia vertinti kaip visumą. Tarp fizinės ir psichosocialinės rizikos esama daug sąsajų; pavyzdžiui, psichosocialinė rizika darbe gali būti siejama su nelaimingais atsitikimais ir raumenų ir kaulų sistemos sutrikimais. </a:t>
            </a:r>
          </a:p>
          <a:p>
            <a:endParaRPr lang="en-GB" sz="1200" kern="1200" dirty="0">
              <a:solidFill>
                <a:schemeClr val="tx1"/>
              </a:solidFill>
              <a:effectLst/>
              <a:latin typeface="+mn-lt"/>
              <a:ea typeface="+mn-ea"/>
              <a:cs typeface="+mn-cs"/>
            </a:endParaRPr>
          </a:p>
          <a:p>
            <a:r>
              <a:rPr lang="lt-LT" sz="1200" b="1" dirty="0">
                <a:solidFill>
                  <a:schemeClr val="tx1"/>
                </a:solidFill>
                <a:effectLst/>
                <a:latin typeface="+mn-lt"/>
                <a:ea typeface="+mn-lt"/>
                <a:cs typeface="+mn-cs"/>
              </a:rPr>
              <a:t>Sveikatos priežiūros ir socialinės rūpybos sektoriui</a:t>
            </a:r>
            <a:r>
              <a:rPr lang="lt-LT" sz="1200" dirty="0">
                <a:solidFill>
                  <a:schemeClr val="tx1"/>
                </a:solidFill>
                <a:effectLst/>
                <a:latin typeface="+mn-lt"/>
                <a:ea typeface="+mn-lt"/>
                <a:cs typeface="+mn-cs"/>
              </a:rPr>
              <a:t> reikia skirti ypatingą dėmesį dėl pernelyg didelio darbo krūvio, emocinio krūvio ir didesnės smurto grėsmės. </a:t>
            </a:r>
          </a:p>
          <a:p>
            <a:endParaRPr lang="en-GB" sz="1200" kern="1200" dirty="0">
              <a:solidFill>
                <a:schemeClr val="tx1"/>
              </a:solidFill>
              <a:effectLst/>
              <a:latin typeface="+mn-lt"/>
              <a:ea typeface="+mn-ea"/>
              <a:cs typeface="+mn-cs"/>
            </a:endParaRPr>
          </a:p>
          <a:p>
            <a:r>
              <a:rPr lang="lt-LT" sz="1200" dirty="0">
                <a:solidFill>
                  <a:schemeClr val="tx1"/>
                </a:solidFill>
                <a:effectLst/>
                <a:latin typeface="+mn-lt"/>
                <a:ea typeface="+mn-lt"/>
                <a:cs typeface="+mn-cs"/>
              </a:rPr>
              <a:t>Galiausiai, </a:t>
            </a:r>
            <a:r>
              <a:rPr lang="lt-LT" sz="1200" b="1" dirty="0">
                <a:solidFill>
                  <a:schemeClr val="tx1"/>
                </a:solidFill>
                <a:effectLst/>
                <a:latin typeface="+mn-lt"/>
                <a:ea typeface="+mn-lt"/>
                <a:cs typeface="+mn-cs"/>
              </a:rPr>
              <a:t>psichikos sveikatos</a:t>
            </a:r>
            <a:r>
              <a:rPr lang="lt-LT" sz="1200" dirty="0">
                <a:solidFill>
                  <a:schemeClr val="tx1"/>
                </a:solidFill>
                <a:effectLst/>
                <a:latin typeface="+mn-lt"/>
                <a:ea typeface="+mn-lt"/>
                <a:cs typeface="+mn-cs"/>
              </a:rPr>
              <a:t> stiprinimas reiškia, kad reikia skatinti atvirą dialogą, kovoti su stigma ir užtikrinti ankstyvą intervenciją bei veiksmingas grįžimo į darbą procedūras. </a:t>
            </a:r>
            <a:r>
              <a:rPr lang="lt-LT" sz="1200" b="1" dirty="0">
                <a:solidFill>
                  <a:schemeClr val="tx1"/>
                </a:solidFill>
                <a:effectLst/>
                <a:latin typeface="+mn-lt"/>
                <a:ea typeface="+mn-lt"/>
                <a:cs typeface="+mn-cs"/>
              </a:rPr>
              <a:t>Ilgalaikės gerovės pagrindas</a:t>
            </a:r>
            <a:r>
              <a:rPr lang="lt-LT" sz="1200" dirty="0">
                <a:solidFill>
                  <a:schemeClr val="tx1"/>
                </a:solidFill>
                <a:effectLst/>
                <a:latin typeface="+mn-lt"/>
                <a:ea typeface="+mn-lt"/>
                <a:cs typeface="+mn-cs"/>
              </a:rPr>
              <a:t> yra vadovų, sveikatos priežiūros specialistų ir darbuotojų </a:t>
            </a:r>
            <a:r>
              <a:rPr lang="lt-LT" sz="1200" b="1" dirty="0">
                <a:solidFill>
                  <a:schemeClr val="tx1"/>
                </a:solidFill>
                <a:effectLst/>
                <a:latin typeface="+mn-lt"/>
                <a:ea typeface="+mn-lt"/>
                <a:cs typeface="+mn-cs"/>
              </a:rPr>
              <a:t>bendradarbiavimas</a:t>
            </a:r>
            <a:r>
              <a:rPr lang="lt-LT" sz="1200" dirty="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i="0" dirty="0">
                <a:solidFill>
                  <a:schemeClr val="tx1"/>
                </a:solidFill>
                <a:effectLst/>
                <a:latin typeface="+mn-lt"/>
                <a:ea typeface="+mn-lt"/>
                <a:cs typeface="+mn-cs"/>
              </a:rPr>
              <a:t>Psichosocialinės rizikos valdymas nėra laisvai pasirenkamas</a:t>
            </a:r>
            <a:r>
              <a:rPr lang="lt-LT" sz="1200" b="0" i="0" dirty="0">
                <a:solidFill>
                  <a:schemeClr val="tx1"/>
                </a:solidFill>
                <a:effectLst/>
                <a:latin typeface="+mn-lt"/>
                <a:ea typeface="+mn-lt"/>
                <a:cs typeface="+mn-cs"/>
              </a:rPr>
              <a:t>.</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Darbdaviai yra </a:t>
            </a:r>
            <a:r>
              <a:rPr lang="lt-LT" sz="1200" b="1" i="0" dirty="0">
                <a:solidFill>
                  <a:schemeClr val="tx1"/>
                </a:solidFill>
                <a:effectLst/>
                <a:latin typeface="+mn-lt"/>
                <a:ea typeface="+mn-lt"/>
                <a:cs typeface="+mn-cs"/>
              </a:rPr>
              <a:t>teisiškai įpareigoti rūpintis darbuotojų sveikata ir sauga</a:t>
            </a:r>
            <a:r>
              <a:rPr lang="lt-LT" sz="1200" b="0" i="0" dirty="0">
                <a:solidFill>
                  <a:schemeClr val="tx1"/>
                </a:solidFill>
                <a:effectLst/>
                <a:latin typeface="+mn-lt"/>
                <a:ea typeface="+mn-lt"/>
                <a:cs typeface="+mn-cs"/>
              </a:rPr>
              <a:t>, o psichikos sveikata yra neatsiejama darbuotojų saugos ir sveikatos dalis.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0" i="0" dirty="0">
                <a:solidFill>
                  <a:schemeClr val="tx1"/>
                </a:solidFill>
                <a:effectLst/>
                <a:latin typeface="+mn-lt"/>
                <a:ea typeface="+mn-lt"/>
                <a:cs typeface="+mn-cs"/>
              </a:rPr>
              <a:t>Tačiau vis dar egzistuoja akivaizdus </a:t>
            </a:r>
            <a:r>
              <a:rPr lang="lt-LT" sz="1200" b="1" i="0" dirty="0">
                <a:solidFill>
                  <a:schemeClr val="tx1"/>
                </a:solidFill>
                <a:effectLst/>
                <a:latin typeface="+mn-lt"/>
                <a:ea typeface="+mn-lt"/>
                <a:cs typeface="+mn-cs"/>
              </a:rPr>
              <a:t>atotrūkis tarp šios prievolės ir realios praktikos</a:t>
            </a:r>
            <a:r>
              <a:rPr lang="lt-LT" sz="1200" b="0" i="0" dirty="0">
                <a:solidFill>
                  <a:schemeClr val="tx1"/>
                </a:solidFill>
                <a:effectLst/>
                <a:latin typeface="+mn-lt"/>
                <a:ea typeface="+mn-lt"/>
                <a:cs typeface="+mn-cs"/>
              </a:rPr>
              <a:t>.</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Duomenys rodo, kad </a:t>
            </a:r>
            <a:r>
              <a:rPr lang="lt-LT" sz="1200" b="1" i="0" dirty="0">
                <a:solidFill>
                  <a:schemeClr val="tx1"/>
                </a:solidFill>
                <a:effectLst/>
                <a:latin typeface="+mn-lt"/>
                <a:ea typeface="+mn-lt"/>
                <a:cs typeface="+mn-cs"/>
              </a:rPr>
              <a:t>tik apie 39 proc. įmonių nurodo turinčios su darbu susijusio streso prevencijos veiksmų planą</a:t>
            </a:r>
            <a:r>
              <a:rPr lang="lt-LT" sz="1200" b="0" i="0" dirty="0">
                <a:solidFill>
                  <a:schemeClr val="tx1"/>
                </a:solidFill>
                <a:effectLst/>
                <a:latin typeface="+mn-lt"/>
                <a:ea typeface="+mn-lt"/>
                <a:cs typeface="+mn-cs"/>
              </a:rPr>
              <a:t>, o tai rodo, kad struktūriniai metodai vis dar nėra plačiai taikomi.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0" i="0" dirty="0">
                <a:solidFill>
                  <a:schemeClr val="tx1"/>
                </a:solidFill>
                <a:effectLst/>
                <a:latin typeface="+mn-lt"/>
                <a:ea typeface="+mn-lt"/>
                <a:cs typeface="+mn-cs"/>
              </a:rPr>
              <a:t>Todėl svarbu įgyvendinti atitinkamas priemones</a:t>
            </a:r>
            <a:r>
              <a:rPr lang="lt-LT" sz="1200" b="0" i="1" dirty="0">
                <a:solidFill>
                  <a:schemeClr val="tx1"/>
                </a:solidFill>
                <a:effectLst/>
                <a:latin typeface="+mn-lt"/>
                <a:ea typeface="+mn-lt"/>
                <a:cs typeface="+mn-cs"/>
              </a:rPr>
              <a:t>.</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Nors </a:t>
            </a:r>
            <a:r>
              <a:rPr lang="lt-LT" sz="1200" b="1" i="0" dirty="0">
                <a:solidFill>
                  <a:schemeClr val="tx1"/>
                </a:solidFill>
                <a:effectLst/>
                <a:latin typeface="+mn-lt"/>
                <a:ea typeface="+mn-lt"/>
                <a:cs typeface="+mn-cs"/>
              </a:rPr>
              <a:t>organizacijos</a:t>
            </a:r>
            <a:r>
              <a:rPr lang="lt-LT" sz="1200" b="0" i="0" dirty="0">
                <a:solidFill>
                  <a:schemeClr val="tx1"/>
                </a:solidFill>
                <a:effectLst/>
                <a:latin typeface="+mn-lt"/>
                <a:ea typeface="+mn-lt"/>
                <a:cs typeface="+mn-cs"/>
              </a:rPr>
              <a:t> gali </a:t>
            </a:r>
            <a:r>
              <a:rPr lang="lt-LT" sz="1200" b="1" i="0" dirty="0">
                <a:solidFill>
                  <a:schemeClr val="tx1"/>
                </a:solidFill>
                <a:effectLst/>
                <a:latin typeface="+mn-lt"/>
                <a:ea typeface="+mn-lt"/>
                <a:cs typeface="+mn-cs"/>
              </a:rPr>
              <a:t>atpažinti psichosocialinę riziką</a:t>
            </a:r>
            <a:r>
              <a:rPr lang="lt-LT" sz="1200" b="0" i="0" dirty="0">
                <a:solidFill>
                  <a:schemeClr val="tx1"/>
                </a:solidFill>
                <a:effectLst/>
                <a:latin typeface="+mn-lt"/>
                <a:ea typeface="+mn-lt"/>
                <a:cs typeface="+mn-cs"/>
              </a:rPr>
              <a:t>, </a:t>
            </a:r>
            <a:r>
              <a:rPr lang="lt-LT" sz="1200" b="1" i="0" dirty="0">
                <a:solidFill>
                  <a:schemeClr val="tx1"/>
                </a:solidFill>
                <a:effectLst/>
                <a:latin typeface="+mn-lt"/>
                <a:ea typeface="+mn-lt"/>
                <a:cs typeface="+mn-cs"/>
              </a:rPr>
              <a:t>joms dažnai trūksta sistemingų, </a:t>
            </a:r>
            <a:r>
              <a:rPr lang="lt-LT" sz="1200" b="0" i="0" dirty="0">
                <a:solidFill>
                  <a:schemeClr val="tx1"/>
                </a:solidFill>
                <a:effectLst/>
                <a:latin typeface="+mn-lt"/>
                <a:ea typeface="+mn-lt"/>
                <a:cs typeface="+mn-cs"/>
              </a:rPr>
              <a:t>formalių priemonių, padedančių </a:t>
            </a:r>
            <a:r>
              <a:rPr lang="lt-LT" sz="1200" b="1" i="0" dirty="0">
                <a:solidFill>
                  <a:schemeClr val="tx1"/>
                </a:solidFill>
                <a:effectLst/>
                <a:latin typeface="+mn-lt"/>
                <a:ea typeface="+mn-lt"/>
                <a:cs typeface="+mn-cs"/>
              </a:rPr>
              <a:t>veiksmingai</a:t>
            </a:r>
            <a:r>
              <a:rPr lang="lt-LT" sz="1200" b="0" i="0" dirty="0">
                <a:solidFill>
                  <a:schemeClr val="tx1"/>
                </a:solidFill>
                <a:effectLst/>
                <a:latin typeface="+mn-lt"/>
                <a:ea typeface="+mn-lt"/>
                <a:cs typeface="+mn-cs"/>
              </a:rPr>
              <a:t> ją šalinti.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0" i="0" dirty="0">
                <a:solidFill>
                  <a:schemeClr val="tx1"/>
                </a:solidFill>
                <a:effectLst/>
                <a:latin typeface="+mn-lt"/>
                <a:ea typeface="+mn-lt"/>
                <a:cs typeface="+mn-cs"/>
              </a:rPr>
              <a:t>Be to, </a:t>
            </a:r>
            <a:r>
              <a:rPr lang="lt-LT" sz="1200" b="1" i="0" dirty="0">
                <a:solidFill>
                  <a:schemeClr val="tx1"/>
                </a:solidFill>
                <a:effectLst/>
                <a:latin typeface="+mn-lt"/>
                <a:ea typeface="+mn-lt"/>
                <a:cs typeface="+mn-cs"/>
              </a:rPr>
              <a:t>padėtis visoje Europoje skiriasi</a:t>
            </a:r>
            <a:r>
              <a:rPr lang="lt-LT" sz="1200" b="0" i="0" dirty="0">
                <a:solidFill>
                  <a:schemeClr val="tx1"/>
                </a:solidFill>
                <a:effectLst/>
                <a:latin typeface="+mn-lt"/>
                <a:ea typeface="+mn-lt"/>
                <a:cs typeface="+mn-cs"/>
              </a:rPr>
              <a:t>.</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Duomenys rodo, kad </a:t>
            </a:r>
            <a:r>
              <a:rPr lang="lt-LT" sz="1200" b="1" i="0" dirty="0">
                <a:solidFill>
                  <a:schemeClr val="tx1"/>
                </a:solidFill>
                <a:effectLst/>
                <a:latin typeface="+mn-lt"/>
                <a:ea typeface="+mn-lt"/>
                <a:cs typeface="+mn-cs"/>
              </a:rPr>
              <a:t>supratimas, gebėjimai </a:t>
            </a:r>
            <a:r>
              <a:rPr lang="lt-LT" sz="1200" b="0" i="0" dirty="0">
                <a:solidFill>
                  <a:schemeClr val="tx1"/>
                </a:solidFill>
                <a:effectLst/>
                <a:latin typeface="+mn-lt"/>
                <a:ea typeface="+mn-lt"/>
                <a:cs typeface="+mn-cs"/>
              </a:rPr>
              <a:t>ir </a:t>
            </a:r>
            <a:r>
              <a:rPr lang="lt-LT" sz="1200" b="1" i="0" dirty="0">
                <a:solidFill>
                  <a:schemeClr val="tx1"/>
                </a:solidFill>
                <a:effectLst/>
                <a:latin typeface="+mn-lt"/>
                <a:ea typeface="+mn-lt"/>
                <a:cs typeface="+mn-cs"/>
              </a:rPr>
              <a:t>prevencinių priemonių įgyvendinimas </a:t>
            </a:r>
            <a:r>
              <a:rPr lang="lt-LT" sz="1200" b="0" i="0" dirty="0">
                <a:solidFill>
                  <a:schemeClr val="tx1"/>
                </a:solidFill>
                <a:effectLst/>
                <a:latin typeface="+mn-lt"/>
                <a:ea typeface="+mn-lt"/>
                <a:cs typeface="+mn-cs"/>
              </a:rPr>
              <a:t>įvairiuose sektoriuose, skirtingo dydžio įmonėse ir ES valstybėse narėse labai skiriasi.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a:solidFill>
                  <a:srgbClr val="000000"/>
                </a:solidFill>
                <a:effectLst/>
                <a:latin typeface="+mn-lt"/>
                <a:ea typeface="+mn-lt"/>
                <a:cs typeface="ArialMT"/>
              </a:rPr>
              <a:t>Visuose sektoriuose ir visose darbo vietose </a:t>
            </a:r>
            <a:r>
              <a:rPr lang="lt-LT" sz="1200" b="1" dirty="0">
                <a:solidFill>
                  <a:srgbClr val="000000"/>
                </a:solidFill>
                <a:effectLst/>
                <a:latin typeface="+mn-lt"/>
                <a:ea typeface="+mn-lt"/>
                <a:cs typeface="ArialMT"/>
              </a:rPr>
              <a:t>reikia didinti supratimą apie </a:t>
            </a:r>
            <a:r>
              <a:rPr lang="lt-LT" sz="1200" dirty="0">
                <a:solidFill>
                  <a:srgbClr val="000000"/>
                </a:solidFill>
                <a:effectLst/>
                <a:latin typeface="+mn-lt"/>
                <a:ea typeface="+mn-lt"/>
                <a:cs typeface="ArialMT"/>
              </a:rPr>
              <a:t> tai, kas yra </a:t>
            </a:r>
            <a:r>
              <a:rPr lang="lt-LT" sz="1200" b="1" dirty="0">
                <a:solidFill>
                  <a:srgbClr val="000000"/>
                </a:solidFill>
                <a:effectLst/>
                <a:latin typeface="+mn-lt"/>
                <a:ea typeface="+mn-lt"/>
                <a:cs typeface="ArialMT"/>
              </a:rPr>
              <a:t>psichosocialinė rizika</a:t>
            </a:r>
            <a:r>
              <a:rPr lang="lt-LT" sz="1200" dirty="0">
                <a:solidFill>
                  <a:srgbClr val="000000"/>
                </a:solidFill>
                <a:effectLst/>
                <a:latin typeface="+mn-lt"/>
                <a:ea typeface="+mn-lt"/>
                <a:cs typeface="ArialMT"/>
              </a:rPr>
              <a:t>, ir skatinti suvokti, kad </a:t>
            </a:r>
            <a:r>
              <a:rPr lang="lt-LT" sz="1200" b="1" dirty="0">
                <a:solidFill>
                  <a:srgbClr val="000000"/>
                </a:solidFill>
                <a:effectLst/>
                <a:latin typeface="+mn-lt"/>
                <a:ea typeface="+mn-lt"/>
                <a:cs typeface="ArialMT"/>
              </a:rPr>
              <a:t>psichosocialinės rizikos šalinimas yra neatsiejama darbuotojų sveikatos ir saugos valdymo</a:t>
            </a:r>
            <a:r>
              <a:rPr lang="lt-LT" sz="1200" dirty="0">
                <a:solidFill>
                  <a:srgbClr val="000000"/>
                </a:solidFill>
                <a:effectLst/>
                <a:latin typeface="+mn-lt"/>
                <a:ea typeface="+mn-lt"/>
                <a:cs typeface="ArialMT"/>
              </a:rPr>
              <a:t> dalis. </a:t>
            </a:r>
          </a:p>
          <a:p>
            <a:pPr marL="0" indent="0">
              <a:buNone/>
            </a:pPr>
            <a:endParaRPr lang="en-US" sz="1200" b="0" dirty="0"/>
          </a:p>
          <a:p>
            <a:pPr marL="0" indent="0">
              <a:buNone/>
            </a:pPr>
            <a:r>
              <a:rPr lang="lt-LT" sz="1200" b="0" dirty="0"/>
              <a:t>Kai kuriems aspektams reikia skirti ypatingą dėmesį ir jie bus įtraukti į kampanijos veiklą: </a:t>
            </a:r>
          </a:p>
          <a:p>
            <a:pPr marL="171450" indent="-171450">
              <a:buFont typeface="Arial" panose="020B0604020202020204" pitchFamily="34" charset="0"/>
              <a:buChar char="•"/>
            </a:pPr>
            <a:r>
              <a:rPr lang="lt-LT" sz="1200" b="1" dirty="0"/>
              <a:t>tam tikros grupės neproporcingai dažniau patiria psichosocialinę riziką</a:t>
            </a:r>
            <a:r>
              <a:rPr lang="lt-LT" sz="1200" b="0" dirty="0"/>
              <a:t>;</a:t>
            </a:r>
          </a:p>
          <a:p>
            <a:pPr marL="171450" indent="-171450">
              <a:buFont typeface="Arial" panose="020B0604020202020204" pitchFamily="34" charset="0"/>
              <a:buChar char="•"/>
            </a:pPr>
            <a:r>
              <a:rPr lang="lt-LT" sz="1200" b="0" dirty="0"/>
              <a:t>tam tikruose</a:t>
            </a:r>
            <a:r>
              <a:rPr lang="lt-LT" sz="1200" b="1" dirty="0"/>
              <a:t> sektoriuose, </a:t>
            </a:r>
            <a:r>
              <a:rPr lang="lt-LT" sz="1200" b="0" dirty="0"/>
              <a:t>pvz., švietimo, sveikatos priežiūros ir administravimo,</a:t>
            </a:r>
            <a:r>
              <a:rPr lang="lt-LT" sz="1200" b="1" dirty="0"/>
              <a:t> psichosocialinė rizika yra didesnė</a:t>
            </a:r>
            <a:r>
              <a:rPr lang="lt-LT" sz="1200" b="0" dirty="0"/>
              <a:t>;</a:t>
            </a:r>
          </a:p>
          <a:p>
            <a:pPr marL="171450" indent="-171450">
              <a:buFont typeface="Arial" panose="020B0604020202020204" pitchFamily="34" charset="0"/>
              <a:buChar char="•"/>
            </a:pPr>
            <a:r>
              <a:rPr lang="lt-LT" sz="1200" b="1" dirty="0" err="1"/>
              <a:t>skaitmenizacija</a:t>
            </a:r>
            <a:r>
              <a:rPr lang="lt-LT" sz="1200" b="0" dirty="0"/>
              <a:t> ir kintantis </a:t>
            </a:r>
            <a:r>
              <a:rPr lang="lt-LT" sz="1200" b="1" dirty="0"/>
              <a:t>darbo</a:t>
            </a:r>
            <a:r>
              <a:rPr lang="lt-LT" sz="1200" b="0" dirty="0"/>
              <a:t> pasaulis suteikia galimybių, tačiau taip pat kelia naujų pavojų ir iššūkių, kuriuos reikia įveikti.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lt-LT" sz="1200" b="0" i="0" dirty="0">
                <a:solidFill>
                  <a:schemeClr val="tx1"/>
                </a:solidFill>
                <a:effectLst/>
                <a:latin typeface="+mn-lt"/>
                <a:ea typeface="+mn-lt"/>
                <a:cs typeface="+mn-cs"/>
              </a:rPr>
              <a:t>Nors supratimas didėja, daugeliui darboviečių vis dar sunku veiksmingai spręsti psichosocialinės rizikos problemą.</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Duomenys rodo, kad </a:t>
            </a:r>
            <a:r>
              <a:rPr lang="lt-LT" sz="1200" b="1" i="0" dirty="0">
                <a:solidFill>
                  <a:schemeClr val="tx1"/>
                </a:solidFill>
                <a:effectLst/>
                <a:latin typeface="+mn-lt"/>
                <a:ea typeface="+mn-lt"/>
                <a:cs typeface="+mn-cs"/>
              </a:rPr>
              <a:t>nenoras atvirai kalbėti tebėra dažniausia kliūtis</a:t>
            </a:r>
            <a:r>
              <a:rPr lang="lt-LT" sz="1200" b="0" i="0" dirty="0">
                <a:solidFill>
                  <a:schemeClr val="tx1"/>
                </a:solidFill>
                <a:effectLst/>
                <a:latin typeface="+mn-lt"/>
                <a:ea typeface="+mn-lt"/>
                <a:cs typeface="+mn-cs"/>
              </a:rPr>
              <a:t>, dažnai siejama su stigma ir neigiamų pasekmių baime.</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lt-LT" sz="1200" b="0" i="0" dirty="0">
                <a:solidFill>
                  <a:schemeClr val="tx1"/>
                </a:solidFill>
                <a:effectLst/>
                <a:latin typeface="+mn-lt"/>
                <a:ea typeface="+mn-lt"/>
                <a:cs typeface="+mn-cs"/>
              </a:rPr>
              <a:t>Antroji dažniausia kliūtis – </a:t>
            </a:r>
            <a:r>
              <a:rPr lang="lt-LT" sz="1200" b="1" i="0" dirty="0">
                <a:solidFill>
                  <a:schemeClr val="tx1"/>
                </a:solidFill>
                <a:effectLst/>
                <a:latin typeface="+mn-lt"/>
                <a:ea typeface="+mn-lt"/>
                <a:cs typeface="+mn-cs"/>
              </a:rPr>
              <a:t>patirties ir žinių trūkumas</a:t>
            </a:r>
            <a:r>
              <a:rPr lang="lt-LT" sz="1200" b="0" i="0" dirty="0">
                <a:solidFill>
                  <a:schemeClr val="tx1"/>
                </a:solidFill>
                <a:effectLst/>
                <a:latin typeface="+mn-lt"/>
                <a:ea typeface="+mn-lt"/>
                <a:cs typeface="+mn-cs"/>
              </a:rPr>
              <a:t>.</a:t>
            </a:r>
            <a:br>
              <a:rPr lang="lt-LT" sz="1200" b="0" i="0" dirty="0">
                <a:solidFill>
                  <a:schemeClr val="tx1"/>
                </a:solidFill>
                <a:effectLst/>
                <a:latin typeface="+mn-lt"/>
                <a:ea typeface="+mn-lt"/>
                <a:cs typeface="+mn-cs"/>
              </a:rPr>
            </a:br>
            <a:r>
              <a:rPr lang="lt-LT" sz="1200" b="1" i="0" dirty="0">
                <a:solidFill>
                  <a:schemeClr val="tx1"/>
                </a:solidFill>
                <a:effectLst/>
                <a:latin typeface="+mn-lt"/>
                <a:ea typeface="+mn-lt"/>
                <a:cs typeface="+mn-cs"/>
              </a:rPr>
              <a:t>Daug organizacijų</a:t>
            </a:r>
            <a:r>
              <a:rPr lang="lt-LT" sz="1200" b="0" i="0" dirty="0">
                <a:solidFill>
                  <a:schemeClr val="tx1"/>
                </a:solidFill>
                <a:effectLst/>
                <a:latin typeface="+mn-lt"/>
                <a:ea typeface="+mn-lt"/>
                <a:cs typeface="+mn-cs"/>
              </a:rPr>
              <a:t>— ypač MVĮ —</a:t>
            </a:r>
            <a:r>
              <a:rPr lang="en-US" sz="1200" b="0" i="0" dirty="0">
                <a:solidFill>
                  <a:schemeClr val="tx1"/>
                </a:solidFill>
                <a:effectLst/>
                <a:latin typeface="+mn-lt"/>
                <a:ea typeface="+mn-lt"/>
                <a:cs typeface="+mn-cs"/>
              </a:rPr>
              <a:t> </a:t>
            </a:r>
            <a:r>
              <a:rPr lang="lt-LT" sz="1200" b="1" i="0" dirty="0">
                <a:solidFill>
                  <a:schemeClr val="tx1"/>
                </a:solidFill>
                <a:effectLst/>
                <a:latin typeface="+mn-lt"/>
                <a:ea typeface="+mn-lt"/>
                <a:cs typeface="+mn-cs"/>
              </a:rPr>
              <a:t>mano, kad joms trūksta tinkamų priemonių, gairių ar specialistų pagalbos</a:t>
            </a:r>
            <a:r>
              <a:rPr lang="lt-LT" sz="1200" b="0" i="0" dirty="0">
                <a:solidFill>
                  <a:schemeClr val="tx1"/>
                </a:solidFill>
                <a:effectLst/>
                <a:latin typeface="+mn-lt"/>
                <a:ea typeface="+mn-lt"/>
                <a:cs typeface="+mn-cs"/>
              </a:rPr>
              <a:t>, psichosocialinei rizikai veiksmingai valdyti.</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lt-LT" sz="1200" b="0" i="0" dirty="0">
                <a:solidFill>
                  <a:schemeClr val="tx1"/>
                </a:solidFill>
                <a:effectLst/>
                <a:latin typeface="+mn-lt"/>
                <a:ea typeface="+mn-lt"/>
                <a:cs typeface="+mn-cs"/>
              </a:rPr>
              <a:t>Su tuo glaudžiai susijęs </a:t>
            </a:r>
            <a:r>
              <a:rPr lang="lt-LT" sz="1200" b="1" i="0" dirty="0">
                <a:solidFill>
                  <a:schemeClr val="tx1"/>
                </a:solidFill>
                <a:effectLst/>
                <a:latin typeface="+mn-lt"/>
                <a:ea typeface="+mn-lt"/>
                <a:cs typeface="+mn-cs"/>
              </a:rPr>
              <a:t>formalių psichosocialinės rizikos vertinimo ir valdymo metodų trūkumas</a:t>
            </a:r>
            <a:r>
              <a:rPr lang="lt-LT" sz="1200" b="0" i="0" dirty="0">
                <a:solidFill>
                  <a:schemeClr val="tx1"/>
                </a:solidFill>
                <a:effectLst/>
                <a:latin typeface="+mn-lt"/>
                <a:ea typeface="+mn-lt"/>
                <a:cs typeface="+mn-cs"/>
              </a:rPr>
              <a:t>.</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Nors kai kurie veiksmai jau įgyvendinami, </a:t>
            </a:r>
            <a:r>
              <a:rPr lang="lt-LT" sz="1200" b="1" i="0" dirty="0">
                <a:solidFill>
                  <a:schemeClr val="tx1"/>
                </a:solidFill>
                <a:effectLst/>
                <a:latin typeface="+mn-lt"/>
                <a:ea typeface="+mn-lt"/>
                <a:cs typeface="+mn-cs"/>
              </a:rPr>
              <a:t>tik mažuma MVĮ turi struktūrinius planus</a:t>
            </a:r>
            <a:r>
              <a:rPr lang="lt-LT" sz="1200" b="0" i="0" dirty="0">
                <a:solidFill>
                  <a:schemeClr val="tx1"/>
                </a:solidFill>
                <a:effectLst/>
                <a:latin typeface="+mn-lt"/>
                <a:ea typeface="+mn-lt"/>
                <a:cs typeface="+mn-cs"/>
              </a:rPr>
              <a:t>, pastangos dažnai būna nenuoseklios arba orientuotos į pavienius asmenis, o ne į organizacines priežastis (žr. kitą skaidrę).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lt-LT" sz="1200" b="0" i="0" dirty="0">
                <a:solidFill>
                  <a:schemeClr val="tx1"/>
                </a:solidFill>
                <a:effectLst/>
                <a:latin typeface="+mn-lt"/>
                <a:ea typeface="+mn-lt"/>
                <a:cs typeface="+mn-cs"/>
              </a:rPr>
              <a:t>Tačiau jaučiamas stiprus postūmis siekiant pažangos.</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Visoje Europoje </a:t>
            </a:r>
            <a:r>
              <a:rPr lang="lt-LT" sz="1200" b="1" i="0" dirty="0">
                <a:solidFill>
                  <a:schemeClr val="tx1"/>
                </a:solidFill>
                <a:effectLst/>
                <a:latin typeface="+mn-lt"/>
                <a:ea typeface="+mn-lt"/>
                <a:cs typeface="+mn-cs"/>
              </a:rPr>
              <a:t>valdžios institucijos ir sektoriai rengia praktines gaires, priemones ir teisės aktų sistemas</a:t>
            </a:r>
            <a:r>
              <a:rPr lang="lt-LT" sz="1200" b="0" i="0" dirty="0">
                <a:solidFill>
                  <a:schemeClr val="tx1"/>
                </a:solidFill>
                <a:effectLst/>
                <a:latin typeface="+mn-lt"/>
                <a:ea typeface="+mn-lt"/>
                <a:cs typeface="+mn-cs"/>
              </a:rPr>
              <a:t>, kad paremtų įmonių veiksmus.</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lt-LT" sz="1200" b="0" i="0" dirty="0">
                <a:solidFill>
                  <a:schemeClr val="tx1"/>
                </a:solidFill>
                <a:effectLst/>
                <a:latin typeface="+mn-lt"/>
                <a:ea typeface="+mn-lt"/>
                <a:cs typeface="+mn-cs"/>
              </a:rPr>
              <a:t>Vadinasi, įmonės nepradeda nuo nulio. Vienas iš kampanijos tikslų – </a:t>
            </a:r>
            <a:r>
              <a:rPr lang="lt-LT" sz="1200" b="1" i="0" dirty="0">
                <a:solidFill>
                  <a:schemeClr val="tx1"/>
                </a:solidFill>
                <a:effectLst/>
                <a:latin typeface="+mn-lt"/>
                <a:ea typeface="+mn-lt"/>
                <a:cs typeface="+mn-cs"/>
              </a:rPr>
              <a:t>didinti </a:t>
            </a:r>
            <a:r>
              <a:rPr lang="en-US" sz="1200" b="1" i="0" dirty="0" err="1">
                <a:solidFill>
                  <a:schemeClr val="tx1"/>
                </a:solidFill>
                <a:effectLst/>
                <a:latin typeface="+mn-lt"/>
                <a:ea typeface="+mn-lt"/>
                <a:cs typeface="+mn-cs"/>
              </a:rPr>
              <a:t>informuotumą</a:t>
            </a:r>
            <a:r>
              <a:rPr lang="lt-LT" sz="1200" b="1" i="0" dirty="0">
                <a:solidFill>
                  <a:schemeClr val="tx1"/>
                </a:solidFill>
                <a:effectLst/>
                <a:latin typeface="+mn-lt"/>
                <a:ea typeface="+mn-lt"/>
                <a:cs typeface="+mn-cs"/>
              </a:rPr>
              <a:t> apie turimas žinias ir gerąją praktiką ir remti sistemingo psichosocialinės rizikos valdymo metodų kūrimą</a:t>
            </a:r>
            <a:r>
              <a:rPr lang="lt-LT"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i="0" dirty="0">
                <a:solidFill>
                  <a:schemeClr val="tx1"/>
                </a:solidFill>
                <a:effectLst/>
                <a:latin typeface="+mn-lt"/>
                <a:ea typeface="+mn-lt"/>
                <a:cs typeface="+mn-cs"/>
              </a:rPr>
              <a:t>Daugiau informacijos apie prevencines priemones</a:t>
            </a:r>
            <a:r>
              <a:rPr lang="lt-LT" sz="1200" i="0" dirty="0">
                <a:solidFill>
                  <a:schemeClr val="tx1"/>
                </a:solidFill>
                <a:effectLst/>
                <a:latin typeface="+mn-lt"/>
                <a:ea typeface="+mn-lt"/>
                <a:cs typeface="+mn-cs"/>
              </a:rPr>
              <a:t> </a:t>
            </a:r>
            <a:r>
              <a:rPr lang="lt-LT" sz="1200" b="0" i="0" dirty="0">
                <a:solidFill>
                  <a:schemeClr val="tx1"/>
                </a:solidFill>
                <a:effectLst/>
                <a:latin typeface="+mn-lt"/>
                <a:ea typeface="+mn-lt"/>
                <a:cs typeface="+mn-cs"/>
              </a:rPr>
              <a:t>pateikiama toliau</a:t>
            </a:r>
            <a:r>
              <a:rPr lang="lt-LT" sz="1200" b="1" i="0" dirty="0">
                <a:solidFill>
                  <a:schemeClr val="tx1"/>
                </a:solidFill>
                <a:effectLst/>
                <a:latin typeface="+mn-lt"/>
                <a:ea typeface="+mn-lt"/>
                <a:cs typeface="+mn-cs"/>
              </a:rPr>
              <a:t>;</a:t>
            </a:r>
            <a:r>
              <a:rPr lang="lt-LT" sz="1200" i="0" dirty="0">
                <a:solidFill>
                  <a:schemeClr val="tx1"/>
                </a:solidFill>
                <a:effectLst/>
                <a:latin typeface="+mn-lt"/>
                <a:ea typeface="+mn-lt"/>
                <a:cs typeface="+mn-cs"/>
              </a:rPr>
              <a:t> </a:t>
            </a:r>
            <a:r>
              <a:rPr lang="lt-LT" sz="1200" b="0" i="0" dirty="0">
                <a:solidFill>
                  <a:schemeClr val="tx1"/>
                </a:solidFill>
                <a:effectLst/>
                <a:latin typeface="+mn-lt"/>
                <a:ea typeface="+mn-lt"/>
                <a:cs typeface="+mn-cs"/>
              </a:rPr>
              <a:t>svarbu: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1200" b="1" i="0" dirty="0">
                <a:solidFill>
                  <a:schemeClr val="tx1"/>
                </a:solidFill>
                <a:effectLst/>
                <a:latin typeface="+mn-lt"/>
                <a:ea typeface="+mn-lt"/>
                <a:cs typeface="+mn-cs"/>
              </a:rPr>
              <a:t>psichosocialinę riziką įtraukti į rizikos vertinimą ir valdymą</a:t>
            </a:r>
            <a:r>
              <a:rPr lang="lt-LT" sz="1200" b="0" i="0" dirty="0">
                <a:solidFill>
                  <a:schemeClr val="tx1"/>
                </a:solidFill>
                <a:effectLst/>
                <a:latin typeface="+mn-lt"/>
                <a:ea typeface="+mn-lt"/>
                <a:cs typeface="+mn-cs"/>
              </a:rPr>
              <a:t>, per visą procesą užtikrinant prasmingą darbuotojų dalyvavimą;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1200" b="1" i="0" dirty="0">
                <a:solidFill>
                  <a:schemeClr val="tx1"/>
                </a:solidFill>
                <a:effectLst/>
                <a:latin typeface="+mn-lt"/>
                <a:ea typeface="+mn-lt"/>
                <a:cs typeface="+mn-cs"/>
              </a:rPr>
              <a:t>skatinti vadovybės palaikymą ir atvirą darbo vietos kultūrą</a:t>
            </a:r>
            <a:r>
              <a:rPr lang="lt-LT" sz="1200" b="0" i="0" dirty="0">
                <a:solidFill>
                  <a:schemeClr val="tx1"/>
                </a:solidFill>
                <a:effectLst/>
                <a:latin typeface="+mn-lt"/>
                <a:ea typeface="+mn-lt"/>
                <a:cs typeface="+mn-cs"/>
              </a:rPr>
              <a:t>, kurioje vadovai rodytų pavyzdį ir skatintų dialogą;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1200" b="1" i="0" dirty="0">
                <a:solidFill>
                  <a:schemeClr val="tx1"/>
                </a:solidFill>
                <a:effectLst/>
                <a:latin typeface="+mn-lt"/>
                <a:ea typeface="+mn-lt"/>
                <a:cs typeface="+mn-cs"/>
              </a:rPr>
              <a:t>kurti darbo organizacijas</a:t>
            </a:r>
            <a:r>
              <a:rPr lang="lt-LT" sz="1200" b="0" i="0" dirty="0">
                <a:solidFill>
                  <a:schemeClr val="tx1"/>
                </a:solidFill>
                <a:effectLst/>
                <a:latin typeface="+mn-lt"/>
                <a:ea typeface="+mn-lt"/>
                <a:cs typeface="+mn-cs"/>
              </a:rPr>
              <a:t>, kurios užtikrintų, kad darbo krūvis neviršytų galimybių, nustatytų aiškias funkcijas, užtikrintų tinkamus išteklius ir reikiamą savarankiškumą;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1200" b="1" i="0" dirty="0">
                <a:solidFill>
                  <a:schemeClr val="tx1"/>
                </a:solidFill>
                <a:effectLst/>
                <a:latin typeface="+mn-lt"/>
                <a:ea typeface="+mn-lt"/>
                <a:cs typeface="+mn-cs"/>
              </a:rPr>
              <a:t>užkirsti kelią smurtui, priekabiavimui ir priešiškam socialiniam elgesiui</a:t>
            </a:r>
            <a:r>
              <a:rPr lang="lt-LT" sz="1200" b="0" i="0" dirty="0">
                <a:solidFill>
                  <a:schemeClr val="tx1"/>
                </a:solidFill>
                <a:effectLst/>
                <a:latin typeface="+mn-lt"/>
                <a:ea typeface="+mn-lt"/>
                <a:cs typeface="+mn-cs"/>
              </a:rPr>
              <a:t>, taikant aiškią politiką, pranešimo procedūras ir ankstyvosios intervencijos priemones;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1200" b="1" i="0" dirty="0">
                <a:solidFill>
                  <a:schemeClr val="tx1"/>
                </a:solidFill>
                <a:effectLst/>
                <a:latin typeface="+mn-lt"/>
                <a:ea typeface="+mn-lt"/>
                <a:cs typeface="+mn-cs"/>
              </a:rPr>
              <a:t>didinti </a:t>
            </a:r>
            <a:r>
              <a:rPr lang="en-US" sz="1200" b="1" i="0" dirty="0" err="1">
                <a:solidFill>
                  <a:schemeClr val="tx1"/>
                </a:solidFill>
                <a:effectLst/>
                <a:latin typeface="+mn-lt"/>
                <a:ea typeface="+mn-lt"/>
                <a:cs typeface="+mn-cs"/>
              </a:rPr>
              <a:t>informuotumą</a:t>
            </a:r>
            <a:r>
              <a:rPr lang="lt-LT" sz="1200" b="1" i="0" dirty="0">
                <a:solidFill>
                  <a:schemeClr val="tx1"/>
                </a:solidFill>
                <a:effectLst/>
                <a:latin typeface="+mn-lt"/>
                <a:ea typeface="+mn-lt"/>
                <a:cs typeface="+mn-cs"/>
              </a:rPr>
              <a:t>, ugdyti įgūdžius ir teikti paramą</a:t>
            </a:r>
            <a:r>
              <a:rPr lang="lt-LT" sz="1200" b="0" i="0" dirty="0">
                <a:solidFill>
                  <a:schemeClr val="tx1"/>
                </a:solidFill>
                <a:effectLst/>
                <a:latin typeface="+mn-lt"/>
                <a:ea typeface="+mn-lt"/>
                <a:cs typeface="+mn-cs"/>
              </a:rPr>
              <a:t>, mažinant stigmą, rengiant mokymus ir skatinant socialinę paramą darbo vietoje.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a:solidFill>
                  <a:schemeClr val="tx1"/>
                </a:solidFill>
                <a:effectLst/>
                <a:latin typeface="+mn-lt"/>
                <a:ea typeface="+mn-lt"/>
                <a:cs typeface="+mn-cs"/>
              </a:rPr>
              <a:t>Kad būtų galima </a:t>
            </a:r>
            <a:r>
              <a:rPr lang="lt-LT" sz="1200" dirty="0" err="1">
                <a:solidFill>
                  <a:schemeClr val="tx1"/>
                </a:solidFill>
                <a:effectLst/>
                <a:latin typeface="+mn-lt"/>
                <a:ea typeface="+mn-lt"/>
                <a:cs typeface="+mn-cs"/>
              </a:rPr>
              <a:t>sėkm</a:t>
            </a:r>
            <a:r>
              <a:rPr lang="en-US" sz="1200" dirty="0">
                <a:solidFill>
                  <a:schemeClr val="tx1"/>
                </a:solidFill>
                <a:effectLst/>
                <a:latin typeface="+mn-lt"/>
                <a:ea typeface="+mn-lt"/>
                <a:cs typeface="+mn-cs"/>
              </a:rPr>
              <a:t>in</a:t>
            </a:r>
            <a:r>
              <a:rPr lang="lt-LT" sz="1200" dirty="0" err="1">
                <a:solidFill>
                  <a:schemeClr val="tx1"/>
                </a:solidFill>
                <a:effectLst/>
                <a:latin typeface="+mn-lt"/>
                <a:ea typeface="+mn-lt"/>
                <a:cs typeface="+mn-cs"/>
              </a:rPr>
              <a:t>gai</a:t>
            </a:r>
            <a:r>
              <a:rPr lang="lt-LT" sz="1200" dirty="0">
                <a:solidFill>
                  <a:schemeClr val="tx1"/>
                </a:solidFill>
                <a:effectLst/>
                <a:latin typeface="+mn-lt"/>
                <a:ea typeface="+mn-lt"/>
                <a:cs typeface="+mn-cs"/>
              </a:rPr>
              <a:t> užkirsti kelią psichosocialinei rizikai ir ją valdyti, labai svarbūs yra ir kiti veiksniai.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1200" b="1" dirty="0">
                <a:solidFill>
                  <a:schemeClr val="tx1"/>
                </a:solidFill>
                <a:effectLst/>
                <a:latin typeface="+mn-lt"/>
                <a:ea typeface="+mn-lt"/>
                <a:cs typeface="+mn-cs"/>
              </a:rPr>
              <a:t>Vadovybės įsipareigojimas – būtina sąlyga</a:t>
            </a:r>
            <a:r>
              <a:rPr lang="lt-LT" sz="1200" dirty="0">
                <a:solidFill>
                  <a:schemeClr val="tx1"/>
                </a:solidFill>
                <a:effectLst/>
                <a:latin typeface="+mn-lt"/>
                <a:ea typeface="+mn-lt"/>
                <a:cs typeface="+mn-cs"/>
              </a:rPr>
              <a:t>. Aktyviai dalyvaudami, remdami darbuotojus kiekviename etape ir rodydami pavyzdį vadovai parodo, kad iš tikrųjų yra įsipareigoję kurti tinkamą darbo aplinką. Neįmanoma sėkmingai užtikrinti tinkamos psichosocialinės rizikos prevencijos be aiškaus vadovybės įsipareigojimo ir įsitraukimo. </a:t>
            </a:r>
          </a:p>
          <a:p>
            <a:pPr marL="171450" lvl="0" indent="-171450">
              <a:buFont typeface="Arial" panose="020B0604020202020204" pitchFamily="34" charset="0"/>
              <a:buChar char="•"/>
            </a:pPr>
            <a:r>
              <a:rPr lang="lt-LT" sz="1200" b="1" dirty="0">
                <a:solidFill>
                  <a:schemeClr val="tx1"/>
                </a:solidFill>
                <a:effectLst/>
                <a:latin typeface="+mn-lt"/>
                <a:ea typeface="+mn-lt"/>
                <a:cs typeface="+mn-cs"/>
              </a:rPr>
              <a:t>Darbuotojų įtraukimas į procesą</a:t>
            </a:r>
            <a:r>
              <a:rPr lang="lt-LT" sz="1200" dirty="0">
                <a:solidFill>
                  <a:schemeClr val="tx1"/>
                </a:solidFill>
                <a:effectLst/>
                <a:latin typeface="+mn-lt"/>
                <a:ea typeface="+mn-lt"/>
                <a:cs typeface="+mn-cs"/>
              </a:rPr>
              <a:t>. Bendradarbiaujant su darbuotojais ir jų atstovais galima lengviau nustatyti svarbiausius spręstinus klausimus ir jų prioritetus. Be to, tai leidžia darbuotojams </a:t>
            </a:r>
            <a:r>
              <a:rPr lang="en-US" sz="1200" dirty="0" err="1">
                <a:solidFill>
                  <a:schemeClr val="tx1"/>
                </a:solidFill>
                <a:effectLst/>
                <a:latin typeface="+mn-lt"/>
                <a:ea typeface="+mn-lt"/>
                <a:cs typeface="+mn-cs"/>
              </a:rPr>
              <a:t>jaustis</a:t>
            </a:r>
            <a:r>
              <a:rPr lang="lt-LT" sz="1200" dirty="0">
                <a:solidFill>
                  <a:schemeClr val="tx1"/>
                </a:solidFill>
                <a:effectLst/>
                <a:latin typeface="+mn-lt"/>
                <a:ea typeface="+mn-lt"/>
                <a:cs typeface="+mn-cs"/>
              </a:rPr>
              <a:t> </a:t>
            </a:r>
            <a:r>
              <a:rPr lang="lt-LT" sz="1200" dirty="0" err="1">
                <a:solidFill>
                  <a:schemeClr val="tx1"/>
                </a:solidFill>
                <a:effectLst/>
                <a:latin typeface="+mn-lt"/>
                <a:ea typeface="+mn-lt"/>
                <a:cs typeface="+mn-cs"/>
              </a:rPr>
              <a:t>atsaking</a:t>
            </a:r>
            <a:r>
              <a:rPr lang="en-US" sz="1200" dirty="0" err="1">
                <a:solidFill>
                  <a:schemeClr val="tx1"/>
                </a:solidFill>
                <a:effectLst/>
                <a:latin typeface="+mn-lt"/>
                <a:ea typeface="+mn-lt"/>
                <a:cs typeface="+mn-cs"/>
              </a:rPr>
              <a:t>iems</a:t>
            </a:r>
            <a:r>
              <a:rPr lang="lt-LT" sz="1200" dirty="0">
                <a:solidFill>
                  <a:schemeClr val="tx1"/>
                </a:solidFill>
                <a:effectLst/>
                <a:latin typeface="+mn-lt"/>
                <a:ea typeface="+mn-lt"/>
                <a:cs typeface="+mn-cs"/>
              </a:rPr>
              <a:t> už įgyvendintus pokyčius, o tai skatina jų atsidavimą ir įsitraukimą. Galiausiai tinkamų sprendimų paieška bus kur kas veiksmingesnė, jei darbuotojai galės išsakyti savo nuomonę ir į ją bus atsižvelgta.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lt-LT" b="1" dirty="0"/>
              <a:t>Smurtas darbo vietoje yra daugialypė problema. </a:t>
            </a:r>
            <a:r>
              <a:rPr lang="lt-LT" dirty="0"/>
              <a:t>Tai gali būti vienkartinis incidentas, pavyzdžiui, fizinis užpuolimas, arba pasikartojantys veiksmai, kuriais darbuotojas bauginamas ar žeminamas tuo atveju, jei patiria priekabiavimą ar patyčias. Smurtą gali kurstyti tam tikri motyvai, taip pat rasinė, etninė neapykanta ar neapykanta dėl lyties. Gali būti smurtaujama įvairiose, kartais tarpusavyje susijusiose aplinkose</a:t>
            </a:r>
            <a:r>
              <a:rPr lang="en-US" dirty="0"/>
              <a:t>,</a:t>
            </a:r>
            <a:r>
              <a:rPr lang="lt-LT" dirty="0"/>
              <a:t> – smurtauti gali bendradarbiai, vadovai, klientai ar net asmenys, neturintys jokio ryšio su įmone ar jos darbuotojais.</a:t>
            </a:r>
          </a:p>
          <a:p>
            <a:pPr algn="just"/>
            <a:endParaRPr lang="en-US" dirty="0"/>
          </a:p>
          <a:p>
            <a:pPr algn="just"/>
            <a:r>
              <a:rPr lang="lt-LT" b="1" dirty="0"/>
              <a:t>Smurtas darbe yra viena iš svarbių streso priežasčių, galintis pakenkti sveikatai</a:t>
            </a:r>
            <a:r>
              <a:rPr lang="lt-LT" dirty="0"/>
              <a:t>. Tiesioginė žala – tiek fizinis, tiek psichologinis smurtas ilgainiui gali traumuoti ir padaryti psichologinę žalą, o tai gali turėti rimtų padarinių sveikatai, pavyzdžiui, </a:t>
            </a:r>
            <a:r>
              <a:rPr lang="en-US" dirty="0" err="1"/>
              <a:t>žmogus</a:t>
            </a:r>
            <a:r>
              <a:rPr lang="en-US" dirty="0"/>
              <a:t> </a:t>
            </a:r>
            <a:r>
              <a:rPr lang="en-US" dirty="0" err="1"/>
              <a:t>gali</a:t>
            </a:r>
            <a:r>
              <a:rPr lang="en-US" dirty="0"/>
              <a:t> </a:t>
            </a:r>
            <a:r>
              <a:rPr lang="en-US" dirty="0" err="1"/>
              <a:t>susirgti</a:t>
            </a:r>
            <a:r>
              <a:rPr lang="lt-LT" dirty="0"/>
              <a:t> </a:t>
            </a:r>
            <a:r>
              <a:rPr lang="lt-LT" dirty="0" err="1"/>
              <a:t>depresij</a:t>
            </a:r>
            <a:r>
              <a:rPr lang="en-US" dirty="0"/>
              <a:t>a</a:t>
            </a:r>
            <a:r>
              <a:rPr lang="lt-LT" dirty="0"/>
              <a:t>, </a:t>
            </a:r>
            <a:r>
              <a:rPr lang="en-US" dirty="0" err="1"/>
              <a:t>prarasti</a:t>
            </a:r>
            <a:r>
              <a:rPr lang="en-US" dirty="0"/>
              <a:t> </a:t>
            </a:r>
            <a:r>
              <a:rPr lang="lt-LT" dirty="0"/>
              <a:t>savigarbos </a:t>
            </a:r>
            <a:r>
              <a:rPr lang="en-US" dirty="0" err="1"/>
              <a:t>jausmą</a:t>
            </a:r>
            <a:r>
              <a:rPr lang="lt-LT" dirty="0"/>
              <a:t> ar </a:t>
            </a:r>
            <a:r>
              <a:rPr lang="en-US" dirty="0" err="1"/>
              <a:t>turėti</a:t>
            </a:r>
            <a:r>
              <a:rPr lang="en-US" dirty="0"/>
              <a:t> </a:t>
            </a:r>
            <a:r>
              <a:rPr lang="lt-LT" dirty="0"/>
              <a:t>miego sutrikim</a:t>
            </a:r>
            <a:r>
              <a:rPr lang="en-US" dirty="0"/>
              <a:t>ų</a:t>
            </a:r>
            <a:r>
              <a:rPr lang="lt-LT" dirty="0"/>
              <a:t>.</a:t>
            </a:r>
          </a:p>
          <a:p>
            <a:pPr algn="just"/>
            <a:endParaRPr lang="en-US" dirty="0"/>
          </a:p>
          <a:p>
            <a:pPr algn="just"/>
            <a:r>
              <a:rPr lang="lt-LT" dirty="0"/>
              <a:t>EUROFOUND 2021 m. atlikto Europos darbo sąlygų tyrimo telefonu (EDSTT) metu nustatyta, kad </a:t>
            </a:r>
            <a:r>
              <a:rPr lang="lt-LT" b="0" dirty="0"/>
              <a:t>vidutiniškai </a:t>
            </a:r>
            <a:r>
              <a:rPr lang="lt-LT" b="1" dirty="0"/>
              <a:t>apie 13 proc. ES darbuotojų patyrė tam tikrų formų priešišką socialinį elgesį darbe</a:t>
            </a:r>
            <a:r>
              <a:rPr lang="lt-LT" dirty="0"/>
              <a:t>.</a:t>
            </a:r>
          </a:p>
          <a:p>
            <a:pPr algn="just"/>
            <a:endParaRPr lang="en-US" dirty="0"/>
          </a:p>
          <a:p>
            <a:pPr algn="just"/>
            <a:r>
              <a:rPr lang="lt-LT" b="1" dirty="0"/>
              <a:t>Moterys dažniau praneša apie priešišką socialinį elgesį darbe</a:t>
            </a:r>
            <a:r>
              <a:rPr lang="lt-LT" dirty="0"/>
              <a:t>. Neseniai Eurostato, FRA ir EIGE bendrai atliktame ES tyrime dėl smurto dėl lyties nustatyta, kad:</a:t>
            </a:r>
          </a:p>
          <a:p>
            <a:pPr marL="171450" indent="-171450" algn="just">
              <a:buFont typeface="Arial" panose="020B0604020202020204" pitchFamily="34" charset="0"/>
              <a:buChar char="•"/>
            </a:pPr>
            <a:r>
              <a:rPr lang="lt-LT" b="1" dirty="0"/>
              <a:t>30,8 proc. moterų bent kartą gyvenime yra patyrusios seksualinį priekabiavimą darbe</a:t>
            </a:r>
            <a:r>
              <a:rPr lang="lt-LT" b="0" dirty="0"/>
              <a:t>;</a:t>
            </a:r>
            <a:r>
              <a:rPr lang="lt-LT" dirty="0"/>
              <a:t> </a:t>
            </a:r>
            <a:r>
              <a:rPr lang="lt-LT" b="1" dirty="0"/>
              <a:t>ir </a:t>
            </a:r>
          </a:p>
          <a:p>
            <a:pPr marL="171450" indent="-171450" algn="just">
              <a:buFont typeface="Arial" panose="020B0604020202020204" pitchFamily="34" charset="0"/>
              <a:buChar char="•"/>
            </a:pPr>
            <a:r>
              <a:rPr lang="lt-LT" b="1" dirty="0"/>
              <a:t>4,3 proc. moterų seksualinį priekabiavimą patyrė per pastaruosius 12 mėnesių </a:t>
            </a:r>
            <a:r>
              <a:rPr lang="lt-LT" b="0" dirty="0"/>
              <a:t>; </a:t>
            </a:r>
          </a:p>
          <a:p>
            <a:pPr marL="171450" indent="-171450" algn="just">
              <a:buFont typeface="Arial" panose="020B0604020202020204" pitchFamily="34" charset="0"/>
              <a:buChar char="•"/>
            </a:pPr>
            <a:r>
              <a:rPr lang="lt-LT" b="1" dirty="0"/>
              <a:t>jaunesnės moterys </a:t>
            </a:r>
            <a:r>
              <a:rPr lang="lt-LT" dirty="0"/>
              <a:t>tai nurodo dažniau – </a:t>
            </a:r>
            <a:r>
              <a:rPr lang="lt-LT" b="1" dirty="0"/>
              <a:t>seksualinį priekabiavimą darbe per savo gyvenimą yra patyrusios dvi iš penkių moterų.</a:t>
            </a:r>
          </a:p>
          <a:p>
            <a:pPr algn="just"/>
            <a:endParaRPr lang="en-US" dirty="0"/>
          </a:p>
          <a:p>
            <a:pPr algn="just"/>
            <a:r>
              <a:rPr lang="lt-LT" b="1" dirty="0"/>
              <a:t>Didėjanti darbo </a:t>
            </a:r>
            <a:r>
              <a:rPr lang="lt-LT" b="1" dirty="0" err="1"/>
              <a:t>skaitmenizacija</a:t>
            </a:r>
            <a:r>
              <a:rPr lang="lt-LT" dirty="0"/>
              <a:t> ir vis dažnesnis informacinių ir ryšių technologijų (IRT) naudojimas ir kliovimasis jomis </a:t>
            </a:r>
            <a:r>
              <a:rPr lang="lt-LT" b="1" dirty="0"/>
              <a:t>lėmė naujų antisocialinio elgesio formų atsiradimą</a:t>
            </a:r>
            <a:r>
              <a:rPr lang="lt-LT" dirty="0"/>
              <a:t>, įskaitant patyčias kibernetinėje erdvėje ir priekabiavimą internete.</a:t>
            </a:r>
          </a:p>
          <a:p>
            <a:pPr algn="just"/>
            <a:r>
              <a:rPr lang="lt-LT"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lt-LT" dirty="0"/>
              <a:t>Apskritai </a:t>
            </a:r>
            <a:r>
              <a:rPr lang="lt-LT" b="1" dirty="0"/>
              <a:t>27,2 proc. moterų yra patyrusios vyriškos lyties asmens seksualinį priekabiavimą darbe</a:t>
            </a:r>
            <a:r>
              <a:rPr lang="lt-LT" dirty="0"/>
              <a:t>, o </a:t>
            </a:r>
            <a:r>
              <a:rPr lang="lt-LT" b="1" dirty="0"/>
              <a:t>30,8 proc. moterų </a:t>
            </a:r>
            <a:r>
              <a:rPr lang="lt-LT" dirty="0"/>
              <a:t>–</a:t>
            </a:r>
            <a:r>
              <a:rPr lang="lt-LT" b="1" dirty="0"/>
              <a:t> bet kokio asmens seksualinį priekabiavimą</a:t>
            </a:r>
            <a:r>
              <a:rPr lang="lt-LT" dirty="0"/>
              <a:t>.</a:t>
            </a:r>
          </a:p>
          <a:p>
            <a:pPr marL="0" indent="0">
              <a:buFont typeface="Arial" panose="020B0604020202020204" pitchFamily="34" charset="0"/>
              <a:buNone/>
            </a:pPr>
            <a:r>
              <a:rPr lang="lt-LT" dirty="0"/>
              <a:t> </a:t>
            </a:r>
          </a:p>
          <a:p>
            <a:pPr marL="171450" indent="-171450">
              <a:buFont typeface="Arial" panose="020B0604020202020204" pitchFamily="34" charset="0"/>
              <a:buChar char="•"/>
            </a:pPr>
            <a:r>
              <a:rPr lang="lt-LT" dirty="0"/>
              <a:t>Remiantis šiais rezultatais galima daryti išvadą, kad dauguma atvejų moterys patyrė vyrų seksualinį priekabiavimą.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lt-LT" dirty="0"/>
              <a:t>Kai </a:t>
            </a:r>
            <a:r>
              <a:rPr lang="lt-LT" b="1" dirty="0"/>
              <a:t>seksualiai priekabiavo vyrai</a:t>
            </a:r>
            <a:r>
              <a:rPr lang="lt-LT" dirty="0"/>
              <a:t>:</a:t>
            </a:r>
          </a:p>
          <a:p>
            <a:pPr marL="0" indent="0">
              <a:buFont typeface="Arial" panose="020B0604020202020204" pitchFamily="34" charset="0"/>
              <a:buNone/>
            </a:pPr>
            <a:r>
              <a:rPr lang="lt-LT" dirty="0"/>
              <a:t>      – </a:t>
            </a:r>
            <a:r>
              <a:rPr lang="lt-LT" b="1" dirty="0"/>
              <a:t>15,8 proc. moterų </a:t>
            </a:r>
            <a:r>
              <a:rPr lang="lt-LT" dirty="0"/>
              <a:t>27 ES valstybėse narėse patyrė bendradarbio seksualinį priekabiavimą; ir </a:t>
            </a:r>
          </a:p>
          <a:p>
            <a:pPr marL="0" indent="0">
              <a:buFont typeface="Arial" panose="020B0604020202020204" pitchFamily="34" charset="0"/>
              <a:buNone/>
            </a:pPr>
            <a:r>
              <a:rPr lang="lt-LT" dirty="0"/>
              <a:t>      – </a:t>
            </a:r>
            <a:r>
              <a:rPr lang="lt-LT" b="1" dirty="0"/>
              <a:t>7,4 proc. patyrė </a:t>
            </a:r>
            <a:r>
              <a:rPr lang="lt-LT" dirty="0"/>
              <a:t>viršininko ar vadovo seksualinį priekabiavimą; </a:t>
            </a:r>
          </a:p>
          <a:p>
            <a:pPr marL="0" indent="0">
              <a:buFont typeface="Arial" panose="020B0604020202020204" pitchFamily="34" charset="0"/>
              <a:buNone/>
            </a:pPr>
            <a:r>
              <a:rPr lang="lt-LT" dirty="0"/>
              <a:t>      –</a:t>
            </a:r>
            <a:r>
              <a:rPr lang="en-US" dirty="0"/>
              <a:t> </a:t>
            </a:r>
            <a:r>
              <a:rPr lang="lt-LT" b="1" dirty="0"/>
              <a:t>9,3 proc. nurodė, kad darbe seksualiai priekabiavo kitas vyras</a:t>
            </a:r>
            <a:r>
              <a:rPr lang="lt-LT" dirty="0"/>
              <a:t>, įskaitant klientus ar pirkėjus.</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lt-LT" dirty="0"/>
              <a:t>Smurto ir priekabiavimo darbe problemos turi būti sprendžiamos nelaukiant, kol įvyks kažkas rimto. </a:t>
            </a:r>
          </a:p>
          <a:p>
            <a:pPr algn="just"/>
            <a:endParaRPr lang="en-US" dirty="0"/>
          </a:p>
          <a:p>
            <a:pPr algn="just"/>
            <a:r>
              <a:rPr lang="lt-LT" dirty="0"/>
              <a:t>Smurto prevencija gali būti vykdoma taip: </a:t>
            </a:r>
          </a:p>
          <a:p>
            <a:pPr marL="171450" indent="-171450" algn="just">
              <a:buFont typeface="Arial" panose="020B0604020202020204" pitchFamily="34" charset="0"/>
              <a:buChar char="•"/>
            </a:pPr>
            <a:r>
              <a:rPr lang="lt-LT" b="1" dirty="0"/>
              <a:t>paaiškinti, kas yra pagarbus elgesys</a:t>
            </a:r>
            <a:r>
              <a:rPr lang="lt-LT" dirty="0"/>
              <a:t>, aiškiai apibrėžiant vaidmenis ir užtikrinant, kad lūkesčiai būtų suprasti, jei kiltų problemų;</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b="1" dirty="0">
                <a:cs typeface="Arial"/>
              </a:rPr>
              <a:t>aiškintis pagrindines priežastis ar skatinančius veiksnius (</a:t>
            </a:r>
            <a:r>
              <a:rPr lang="lt-LT" b="0" dirty="0">
                <a:cs typeface="Arial"/>
              </a:rPr>
              <a:t>,</a:t>
            </a:r>
            <a:r>
              <a:rPr lang="lt-LT" b="1" dirty="0">
                <a:cs typeface="Arial"/>
              </a:rPr>
              <a:t> </a:t>
            </a:r>
            <a:r>
              <a:rPr lang="lt-LT" b="0" dirty="0">
                <a:cs typeface="Arial"/>
              </a:rPr>
              <a:t>); kiekviena situacija gali suteikti naudingos informacijos apie galimą riziką jums vykdant savo veiklą – didelis darbo krūvis, darbas vienumoje, bendravimas su klientais, neaiškios ribos bendraujant skaitmeninėmis komunikacijos priemonėmis ar nepakankama kasdienės veiklos priežiūra; </a:t>
            </a:r>
          </a:p>
          <a:p>
            <a:pPr marL="171450" indent="-171450" algn="just">
              <a:buFont typeface="Arial" panose="020B0604020202020204" pitchFamily="34" charset="0"/>
              <a:buChar char="•"/>
            </a:pPr>
            <a:r>
              <a:rPr lang="lt-LT" b="1" dirty="0"/>
              <a:t>teisingai ir veiksmingai reaguoti į problemas, kad būtų (at)kurtas pasitikėjimas ir užtikrinta, kad jos nesikartotų</a:t>
            </a:r>
            <a:r>
              <a:rPr lang="lt-LT" b="0" dirty="0"/>
              <a:t>,</a:t>
            </a:r>
            <a:r>
              <a:rPr lang="lt-LT" b="1" dirty="0"/>
              <a:t> </a:t>
            </a:r>
            <a:r>
              <a:rPr lang="lt-LT" dirty="0"/>
              <a:t>pvz., suteikiant darbuotojams galimybę konfidencialiai papasakoti apie problemą, išklausant juos ir užrašant pagrindinius įvykio faktus;</a:t>
            </a:r>
          </a:p>
          <a:p>
            <a:pPr marL="171450" indent="-171450" algn="just">
              <a:buFont typeface="Arial" panose="020B0604020202020204" pitchFamily="34" charset="0"/>
              <a:buChar char="•"/>
            </a:pPr>
            <a:r>
              <a:rPr lang="lt-LT" b="1" dirty="0"/>
              <a:t>nustatyti tobulintinas sritis</a:t>
            </a:r>
            <a:r>
              <a:rPr lang="lt-LT" dirty="0"/>
              <a:t>: tai gali būti problemos ar rizika</a:t>
            </a:r>
            <a:r>
              <a:rPr lang="en-US" dirty="0"/>
              <a:t>,</a:t>
            </a:r>
            <a:r>
              <a:rPr lang="lt-LT" dirty="0"/>
              <a:t> </a:t>
            </a:r>
            <a:r>
              <a:rPr lang="lt-LT" dirty="0" err="1"/>
              <a:t>kylan</a:t>
            </a:r>
            <a:r>
              <a:rPr lang="en-US" dirty="0" err="1"/>
              <a:t>čios</a:t>
            </a:r>
            <a:r>
              <a:rPr lang="lt-LT" dirty="0"/>
              <a:t> jums vykdant veiklą, pvz., didelis darbo krūvis, darbas vienumoje, bendravimas su klientais, neaiškios ribos bendraujant skaitmeninėmis komunikacijos priemonėmis ar nepakankama kasdienės veiklos priežiūra; </a:t>
            </a:r>
          </a:p>
          <a:p>
            <a:pPr marL="171450" indent="-171450" algn="just">
              <a:buFont typeface="Arial" panose="020B0604020202020204" pitchFamily="34" charset="0"/>
              <a:buChar char="•"/>
            </a:pPr>
            <a:r>
              <a:rPr lang="lt-LT" b="1" dirty="0"/>
              <a:t>įtraukti darbuotojus</a:t>
            </a:r>
            <a:r>
              <a:rPr lang="lt-LT" dirty="0"/>
              <a:t> siekiant stiprinti jų įsipareigojimą, pasitikėjimą ir bendrą atsakomybę už smurto prevenciją;</a:t>
            </a:r>
          </a:p>
          <a:p>
            <a:pPr marL="171450" indent="-171450" algn="just">
              <a:buFont typeface="Arial" panose="020B0604020202020204" pitchFamily="34" charset="0"/>
              <a:buChar char="•"/>
            </a:pPr>
            <a:r>
              <a:rPr lang="lt-LT" dirty="0"/>
              <a:t>tiek žodžiais, tiek veiksmais </a:t>
            </a:r>
            <a:r>
              <a:rPr lang="lt-LT" b="1" dirty="0"/>
              <a:t>rodyti savo, kaip organizacijos, pavyzdį</a:t>
            </a:r>
            <a:r>
              <a:rPr lang="lt-LT" dirty="0"/>
              <a:t>, kad smurto prevencijai teikiama pirmenybė ir tai yra vertybė.   </a:t>
            </a:r>
          </a:p>
          <a:p>
            <a:pPr algn="just"/>
            <a:endParaRPr lang="en-US" b="1" dirty="0"/>
          </a:p>
          <a:p>
            <a:r>
              <a:rPr lang="lt-LT" b="1" dirty="0"/>
              <a:t>Kampanijos ištekliai</a:t>
            </a:r>
            <a:r>
              <a:rPr lang="lt-LT" dirty="0"/>
              <a:t>: rengiamas vidutinėms įmonėms skirtas smurto valdymo ir prevencijos vadovas.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lt-LT" sz="1200" b="1" dirty="0"/>
              <a:t>Raumenų ir kaulų sistemos sutrikimai</a:t>
            </a:r>
          </a:p>
          <a:p>
            <a:pPr marL="171450" indent="-171450">
              <a:buFont typeface="Arial" panose="020B0604020202020204" pitchFamily="34" charset="0"/>
              <a:buChar char="•"/>
            </a:pPr>
            <a:r>
              <a:rPr lang="lt-LT" sz="1200" b="0" dirty="0"/>
              <a:t>dėl didelio darbo krūvio, menkos kontrolės ir streso gali padidėti raumenų ir kaulų sistemos sutrikimų rizika ir jų sunkumas;</a:t>
            </a:r>
          </a:p>
          <a:p>
            <a:pPr marL="171450" indent="-171450">
              <a:buFont typeface="Arial" panose="020B0604020202020204" pitchFamily="34" charset="0"/>
              <a:buChar char="•"/>
            </a:pPr>
            <a:r>
              <a:rPr lang="lt-LT" sz="1200" b="0" dirty="0"/>
              <a:t>raumenų ir kaulų sistemos sutrikimai gali turėti įtakos psichikos gerovei, atsparumui ir darbingumui;</a:t>
            </a:r>
          </a:p>
          <a:p>
            <a:pPr marL="171450" indent="-171450">
              <a:buFont typeface="Arial" panose="020B0604020202020204" pitchFamily="34" charset="0"/>
              <a:buChar char="•"/>
            </a:pPr>
            <a:r>
              <a:rPr lang="lt-LT" sz="1200" b="0" dirty="0"/>
              <a:t>dėl psichosocialinės rizikos gali būti sunkiau pasveikti ir grįžti į darbą.</a:t>
            </a:r>
          </a:p>
          <a:p>
            <a:pPr marL="0" indent="0">
              <a:buNone/>
            </a:pPr>
            <a:r>
              <a:rPr lang="lt-LT" sz="1200" b="1" dirty="0"/>
              <a:t>Aplinkos veiksniai, darantys poveikį psichikos sveikatai </a:t>
            </a:r>
          </a:p>
          <a:p>
            <a:pPr marL="171450" indent="-171450">
              <a:buFont typeface="Arial" panose="020B0604020202020204" pitchFamily="34" charset="0"/>
              <a:buChar char="•"/>
            </a:pPr>
            <a:r>
              <a:rPr lang="lt-LT" sz="1200" b="0" dirty="0"/>
              <a:t>dėl fizinių sąlygų, pavyzdžiui, triukšmo, temperatūros ir cheminių medžiagų ekspozicijos</a:t>
            </a:r>
            <a:r>
              <a:rPr lang="en-US" sz="1200" b="0" dirty="0"/>
              <a:t>,</a:t>
            </a:r>
            <a:r>
              <a:rPr lang="lt-LT" sz="1200" b="0" dirty="0"/>
              <a:t> gali didėti stresas ir nuovargis;</a:t>
            </a:r>
          </a:p>
          <a:p>
            <a:pPr marL="171450" indent="-171450">
              <a:buFont typeface="Arial" panose="020B0604020202020204" pitchFamily="34" charset="0"/>
              <a:buChar char="•"/>
            </a:pPr>
            <a:r>
              <a:rPr lang="lt-LT" sz="1200" b="0" dirty="0"/>
              <a:t>šios sąlygos dažnai sąveikauja su darbo krūviu, spaudimu dėl įtempto darbo grafiko ir organizaciniais veiksniais;</a:t>
            </a:r>
          </a:p>
          <a:p>
            <a:pPr marL="171450" indent="-171450">
              <a:buFont typeface="Arial" panose="020B0604020202020204" pitchFamily="34" charset="0"/>
              <a:buChar char="•"/>
            </a:pPr>
            <a:r>
              <a:rPr lang="lt-LT" sz="1200" b="0" dirty="0"/>
              <a:t>dėl kelių veiksnių poveikio gali padidėti psichinė įtampa ir saugos rizika.</a:t>
            </a:r>
          </a:p>
          <a:p>
            <a:pPr marL="0" indent="0">
              <a:buNone/>
            </a:pPr>
            <a:r>
              <a:rPr lang="lt-LT" sz="1200" b="1" noProof="0" dirty="0"/>
              <a:t>Su darbu susiję nelaimingi atsitikimai ir psichikos sveikata</a:t>
            </a:r>
          </a:p>
          <a:p>
            <a:pPr marL="171450" indent="-171450">
              <a:buFont typeface="Arial" panose="020B0604020202020204" pitchFamily="34" charset="0"/>
              <a:buChar char="•"/>
            </a:pPr>
            <a:r>
              <a:rPr lang="lt-LT" sz="1200" b="0" noProof="0" dirty="0"/>
              <a:t>dėl psichosocialinės rizikos (pvz., nuovargio, spaudimo dėl įtempto grafiko) gali padidėti nelaimingų atsitikimų rizika;</a:t>
            </a:r>
          </a:p>
          <a:p>
            <a:pPr marL="171450" indent="-171450">
              <a:buFont typeface="Arial" panose="020B0604020202020204" pitchFamily="34" charset="0"/>
              <a:buChar char="•"/>
            </a:pPr>
            <a:r>
              <a:rPr lang="lt-LT" sz="1200" b="0" noProof="0" dirty="0"/>
              <a:t>nelaimingi atsitikimai ir traumos gali sukelti psichikos sveikatos problemų;</a:t>
            </a:r>
          </a:p>
          <a:p>
            <a:pPr marL="171450" indent="-171450">
              <a:buFont typeface="Arial" panose="020B0604020202020204" pitchFamily="34" charset="0"/>
              <a:buChar char="•"/>
            </a:pPr>
            <a:r>
              <a:rPr lang="lt-LT" sz="1200" b="0" noProof="0" dirty="0"/>
              <a:t>saugai įtakos turi ir fiziniai, ir organizaciniai veiksniai. </a:t>
            </a:r>
          </a:p>
          <a:p>
            <a:pPr marL="171450" indent="-171450">
              <a:buFont typeface="Arial" panose="020B0604020202020204" pitchFamily="34" charset="0"/>
              <a:buChar char="•"/>
            </a:pPr>
            <a:endParaRPr lang="en-US" sz="1200" b="0" noProof="0" dirty="0"/>
          </a:p>
          <a:p>
            <a:r>
              <a:rPr lang="lt-LT" sz="1200" b="0" noProof="0" dirty="0"/>
              <a:t>Pažymėtina,</a:t>
            </a:r>
            <a:r>
              <a:rPr lang="lt-LT" sz="1200" noProof="0" dirty="0"/>
              <a:t> </a:t>
            </a:r>
            <a:r>
              <a:rPr lang="lt-LT" sz="1200" b="1" noProof="0" dirty="0">
                <a:solidFill>
                  <a:schemeClr val="tx1"/>
                </a:solidFill>
                <a:effectLst/>
                <a:latin typeface="+mn-lt"/>
                <a:ea typeface="+mn-lt"/>
                <a:cs typeface="+mn-cs"/>
              </a:rPr>
              <a:t>kad</a:t>
            </a:r>
            <a:r>
              <a:rPr lang="lt-LT" sz="1200" b="1" dirty="0">
                <a:solidFill>
                  <a:schemeClr val="tx1"/>
                </a:solidFill>
                <a:effectLst/>
                <a:latin typeface="+mn-lt"/>
                <a:ea typeface="+mn-lt"/>
                <a:cs typeface="+mn-cs"/>
              </a:rPr>
              <a:t> pagal saugos veiksmingumą vertinamos organizacijos pastangos apsaugoti darbuotojų saugą ir sveikatą.</a:t>
            </a:r>
          </a:p>
          <a:p>
            <a:r>
              <a:rPr lang="lt-LT" sz="1200" dirty="0">
                <a:solidFill>
                  <a:schemeClr val="tx1"/>
                </a:solidFill>
                <a:effectLst/>
                <a:latin typeface="+mn-lt"/>
                <a:ea typeface="+mn-lt"/>
                <a:cs typeface="+mn-cs"/>
              </a:rPr>
              <a:t>Vertinimas paprastai atliekamas pagal</a:t>
            </a:r>
          </a:p>
          <a:p>
            <a:pPr marL="171450" indent="-171450">
              <a:buFont typeface="Arial" panose="020B0604020202020204" pitchFamily="34" charset="0"/>
              <a:buChar char="•"/>
            </a:pPr>
            <a:r>
              <a:rPr lang="lt-LT" sz="1200" b="1" dirty="0">
                <a:solidFill>
                  <a:schemeClr val="tx1"/>
                </a:solidFill>
                <a:effectLst/>
                <a:latin typeface="+mn-lt"/>
                <a:ea typeface="+mn-lt"/>
                <a:cs typeface="+mn-cs"/>
              </a:rPr>
              <a:t>Praeities tendencijos rodiklius (rezultatus)</a:t>
            </a:r>
          </a:p>
          <a:p>
            <a:r>
              <a:rPr lang="lt-LT" sz="1200" dirty="0">
                <a:solidFill>
                  <a:schemeClr val="tx1"/>
                </a:solidFill>
                <a:effectLst/>
                <a:latin typeface="+mn-lt"/>
                <a:ea typeface="+mn-lt"/>
                <a:cs typeface="+mn-cs"/>
              </a:rPr>
              <a:t>Pagal šiuos rodiklius vertinama tai, kas jau įvyko, pavyzdžiui, nelaimingų atsitikimų, sužalojimų ar vos neįvykusių nelaimingų atsitikimų, neatvykimo į darbą dėl su darbu susijusių sveikatos problemų skaičius ir t. t.</a:t>
            </a:r>
          </a:p>
          <a:p>
            <a:pPr marL="171450" indent="-171450">
              <a:buFont typeface="Arial" panose="020B0604020202020204" pitchFamily="34" charset="0"/>
              <a:buChar char="•"/>
            </a:pPr>
            <a:r>
              <a:rPr lang="lt-LT" sz="1200" b="1" dirty="0">
                <a:solidFill>
                  <a:schemeClr val="tx1"/>
                </a:solidFill>
                <a:effectLst/>
                <a:latin typeface="+mn-lt"/>
                <a:ea typeface="+mn-lt"/>
                <a:cs typeface="+mn-cs"/>
              </a:rPr>
              <a:t>Pagrindiniai rodikliai (prevencijos veikla)</a:t>
            </a:r>
          </a:p>
          <a:p>
            <a:r>
              <a:rPr lang="lt-LT" sz="1200" dirty="0">
                <a:solidFill>
                  <a:schemeClr val="tx1"/>
                </a:solidFill>
                <a:effectLst/>
                <a:latin typeface="+mn-lt"/>
                <a:ea typeface="+mn-lt"/>
                <a:cs typeface="+mn-cs"/>
              </a:rPr>
              <a:t>Pagal šiuos rodiklius vertinama</a:t>
            </a:r>
            <a:r>
              <a:rPr lang="en-US" sz="1200" dirty="0">
                <a:solidFill>
                  <a:schemeClr val="tx1"/>
                </a:solidFill>
                <a:effectLst/>
                <a:latin typeface="+mn-lt"/>
                <a:ea typeface="+mn-lt"/>
                <a:cs typeface="+mn-cs"/>
              </a:rPr>
              <a:t>s </a:t>
            </a:r>
            <a:r>
              <a:rPr lang="lt-LT" sz="1200" dirty="0">
                <a:solidFill>
                  <a:schemeClr val="tx1"/>
                </a:solidFill>
                <a:effectLst/>
                <a:latin typeface="+mn-lt"/>
                <a:ea typeface="+mn-lt"/>
                <a:cs typeface="+mn-cs"/>
              </a:rPr>
              <a:t>prevencijos sistemos veiki</a:t>
            </a:r>
            <a:r>
              <a:rPr lang="en-US" sz="1200" dirty="0">
                <a:solidFill>
                  <a:schemeClr val="tx1"/>
                </a:solidFill>
                <a:effectLst/>
                <a:latin typeface="+mn-lt"/>
                <a:ea typeface="+mn-lt"/>
                <a:cs typeface="+mn-cs"/>
              </a:rPr>
              <a:t>mas</a:t>
            </a:r>
            <a:r>
              <a:rPr lang="lt-LT" sz="1200" dirty="0">
                <a:solidFill>
                  <a:schemeClr val="tx1"/>
                </a:solidFill>
                <a:effectLst/>
                <a:latin typeface="+mn-lt"/>
                <a:ea typeface="+mn-lt"/>
                <a:cs typeface="+mn-cs"/>
              </a:rPr>
              <a:t>, pvz., atliekami rizikos vertinimai, darbuotojų dalyvavimas DSS veikloje ir kt.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lt-LT" b="1" dirty="0"/>
              <a:t>Kaip spręsti sudėtinio poveikio problemą</a:t>
            </a:r>
            <a:r>
              <a:rPr lang="lt-LT" dirty="0"/>
              <a:t>? Vykdyti integruotą prevenciją.</a:t>
            </a:r>
          </a:p>
          <a:p>
            <a:pPr marL="0" lvl="0" indent="0">
              <a:buNone/>
            </a:pPr>
            <a:r>
              <a:rPr lang="lt-LT" dirty="0"/>
              <a:t>Galimi pavyzdžiai: </a:t>
            </a:r>
          </a:p>
          <a:p>
            <a:pPr marL="171450" lvl="0" indent="-171450">
              <a:buFont typeface="Arial" panose="020B0604020202020204" pitchFamily="34" charset="0"/>
              <a:buChar char="•"/>
            </a:pPr>
            <a:r>
              <a:rPr lang="lt-LT" dirty="0"/>
              <a:t>tikslinė raumenų ir kaulų sistemos sutrikimų bei fizinės įtampos prevencija </a:t>
            </a:r>
            <a:r>
              <a:rPr lang="lt-LT" b="0" dirty="0"/>
              <a:t>taikant ergonomines intervencines priemones, pertvarkant darbo užduotis ir užtikrinant tinkamą poilsį; </a:t>
            </a:r>
          </a:p>
          <a:p>
            <a:pPr marL="171450" lvl="0" indent="-171450">
              <a:buFont typeface="Arial" panose="020B0604020202020204" pitchFamily="34" charset="0"/>
              <a:buChar char="•"/>
            </a:pPr>
            <a:r>
              <a:rPr lang="lt-LT" b="0" dirty="0"/>
              <a:t>darbo aplinkos sąlygų </a:t>
            </a:r>
            <a:r>
              <a:rPr lang="lt-LT" dirty="0"/>
              <a:t> </a:t>
            </a:r>
            <a:r>
              <a:rPr lang="lt-LT" b="0" dirty="0"/>
              <a:t>(triukšmo, vibracijos, karščio ir (arba) šalčio, apšvietimo, darbo vietos išplanavimo) gerinimas, siekiant sumažinti jų poveikį stresui ir psichikos sveikatai;  </a:t>
            </a:r>
          </a:p>
          <a:p>
            <a:pPr marL="171450" lvl="0" indent="-171450">
              <a:buFont typeface="Arial" panose="020B0604020202020204" pitchFamily="34" charset="0"/>
              <a:buChar char="•"/>
            </a:pPr>
            <a:r>
              <a:rPr lang="lt-LT" dirty="0"/>
              <a:t>užkirsti kelią nelaimingiems atsitikimams </a:t>
            </a:r>
            <a:r>
              <a:rPr lang="lt-LT" b="0" dirty="0"/>
              <a:t>šalinant organizacinius ir psichosocialinius nesaugaus elgesio ir sumažėjusio dėmesingumo veiksnius</a:t>
            </a:r>
            <a:r>
              <a:rPr lang="lt-LT" dirty="0"/>
              <a:t>;</a:t>
            </a:r>
            <a:r>
              <a:rPr lang="lt-LT" b="0" dirty="0"/>
              <a:t> </a:t>
            </a:r>
          </a:p>
          <a:p>
            <a:pPr marL="171450" lvl="0" indent="-171450">
              <a:buFont typeface="Arial" panose="020B0604020202020204" pitchFamily="34" charset="0"/>
              <a:buChar char="•"/>
            </a:pPr>
            <a:r>
              <a:rPr lang="lt-LT" b="0" dirty="0"/>
              <a:t>dėmesį skirti</a:t>
            </a:r>
            <a:r>
              <a:rPr lang="lt-LT" dirty="0"/>
              <a:t> didelės rizikos sektoriams ir pažeidžiamoms grupėms, </a:t>
            </a:r>
            <a:r>
              <a:rPr lang="lt-LT" b="0" dirty="0"/>
              <a:t>įskaitant vidutines įmones, statybų, žemės ūkio sektorius ir darbuotojus, dirbančius mažų garantijų arba fiziškai sunkų darbą.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a:solidFill>
                  <a:schemeClr val="tx1"/>
                </a:solidFill>
                <a:effectLst/>
                <a:latin typeface="+mn-lt"/>
                <a:ea typeface="+mn-lt"/>
                <a:cs typeface="+mn-cs"/>
              </a:rPr>
              <a:t>Sveikatos priežiūros ir socialinės rūpybos sektorius – labai svarbus Europos visuomenei, nes daro poveikį bendrai gyventojų sveikatai bei gerovei ir apskritai ekonomikai.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a:solidFill>
                  <a:schemeClr val="tx1"/>
                </a:solidFill>
                <a:effectLst/>
                <a:latin typeface="+mn-lt"/>
                <a:ea typeface="+mn-lt"/>
                <a:cs typeface="+mn-cs"/>
              </a:rPr>
              <a:t>Sveikatos priežiūros ir socialinės rūpybos sektorius yra svarbus ES ekonomikai, nes jame sukuriama daug darbo vietų.</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a:solidFill>
                  <a:schemeClr val="tx1"/>
                </a:solidFill>
                <a:effectLst/>
                <a:latin typeface="+mn-lt"/>
                <a:ea typeface="+mn-lt"/>
                <a:cs typeface="+mn-cs"/>
              </a:rPr>
              <a:t>Eurostato darbo jėgos tyrimo statistikos duomenimis, 2022 m. sveikatos priežiūros ir socialinės rūpybos sektoriuje (NACE Q) dirbo daugiau kaip 21,5 mln. žmonių. Dauguma šių darbuotojų – apie 12,5 mln. darbuotojų – dirba sveikatos priežiūros </a:t>
            </a:r>
            <a:r>
              <a:rPr lang="lt-LT" sz="1200" dirty="0" err="1">
                <a:solidFill>
                  <a:schemeClr val="tx1"/>
                </a:solidFill>
                <a:effectLst/>
                <a:latin typeface="+mn-lt"/>
                <a:ea typeface="+mn-lt"/>
                <a:cs typeface="+mn-cs"/>
              </a:rPr>
              <a:t>pasektoryje</a:t>
            </a:r>
            <a:r>
              <a:rPr lang="lt-LT" sz="1200" dirty="0">
                <a:solidFill>
                  <a:schemeClr val="tx1"/>
                </a:solidFill>
                <a:effectLst/>
                <a:latin typeface="+mn-lt"/>
                <a:ea typeface="+mn-lt"/>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dirty="0">
                <a:solidFill>
                  <a:schemeClr val="tx1"/>
                </a:solidFill>
                <a:effectLst/>
                <a:latin typeface="+mn-lt"/>
                <a:ea typeface="+mn-lt"/>
                <a:cs typeface="+mn-cs"/>
              </a:rPr>
              <a:t>Per pastaruosius 10 metų užimtumas sveikatos priežiūros ir socialinės rūpybos sektoriuje nuolat augo – ši tendencija pastebima visuose </a:t>
            </a:r>
            <a:r>
              <a:rPr lang="lt-LT" sz="1200" dirty="0" err="1">
                <a:solidFill>
                  <a:schemeClr val="tx1"/>
                </a:solidFill>
                <a:effectLst/>
                <a:latin typeface="+mn-lt"/>
                <a:ea typeface="+mn-lt"/>
                <a:cs typeface="+mn-cs"/>
              </a:rPr>
              <a:t>pasektoriuose</a:t>
            </a:r>
            <a:r>
              <a:rPr lang="lt-LT" sz="1200" dirty="0">
                <a:solidFill>
                  <a:schemeClr val="tx1"/>
                </a:solidFill>
                <a:effectLst/>
                <a:latin typeface="+mn-lt"/>
                <a:ea typeface="+mn-lt"/>
                <a:cs typeface="+mn-cs"/>
              </a:rPr>
              <a:t>. Sveikatos priežiūros ir socialinės rūpybos sektoriaus užimtumas sudaro 11 proc. </a:t>
            </a:r>
            <a:r>
              <a:rPr lang="lt-LT" sz="1200" dirty="0">
                <a:solidFill>
                  <a:schemeClr val="tx1"/>
                </a:solidFill>
                <a:effectLst/>
                <a:highlight>
                  <a:srgbClr val="FFFF00"/>
                </a:highlight>
                <a:latin typeface="+mn-lt"/>
                <a:ea typeface="+mn-lt"/>
                <a:cs typeface="+mn-cs"/>
              </a:rPr>
              <a:t>visos ekonomikos</a:t>
            </a:r>
            <a:r>
              <a:rPr lang="lt-LT" sz="1200" dirty="0">
                <a:solidFill>
                  <a:schemeClr val="tx1"/>
                </a:solidFill>
                <a:effectLst/>
                <a:latin typeface="+mn-lt"/>
                <a:ea typeface="+mn-lt"/>
                <a:cs typeface="+mn-cs"/>
              </a:rPr>
              <a:t> užimtumo.</a:t>
            </a:r>
            <a:r>
              <a:rPr lang="lt-LT" sz="1200" dirty="0">
                <a:solidFill>
                  <a:schemeClr val="tx1"/>
                </a:solidFill>
                <a:effectLst/>
                <a:highlight>
                  <a:srgbClr val="FFFF00"/>
                </a:highlight>
                <a:latin typeface="+mn-lt"/>
                <a:ea typeface="+mn-lt"/>
                <a:cs typeface="+mn-cs"/>
              </a:rPr>
              <a:t> </a:t>
            </a:r>
          </a:p>
          <a:p>
            <a:endParaRPr lang="fr-FR" dirty="0"/>
          </a:p>
          <a:p>
            <a:r>
              <a:rPr lang="lt-LT" dirty="0"/>
              <a:t>Sveikatos priežiūros ir socialinės rūpybos </a:t>
            </a:r>
            <a:r>
              <a:rPr lang="lt-LT" dirty="0" err="1"/>
              <a:t>sektoriu</a:t>
            </a:r>
            <a:r>
              <a:rPr lang="en-US" dirty="0"/>
              <a:t>je </a:t>
            </a:r>
            <a:r>
              <a:rPr lang="en-US" dirty="0" err="1"/>
              <a:t>atliekama</a:t>
            </a:r>
            <a:r>
              <a:rPr lang="en-US" dirty="0"/>
              <a:t> </a:t>
            </a:r>
            <a:r>
              <a:rPr lang="lt-LT" dirty="0"/>
              <a:t>įvairi veikla, pavyzdžiui: </a:t>
            </a:r>
          </a:p>
          <a:p>
            <a:pPr marL="171450" indent="-171450">
              <a:buFont typeface="Arial" panose="020B0604020202020204" pitchFamily="34" charset="0"/>
              <a:buChar char="•"/>
            </a:pPr>
            <a:r>
              <a:rPr lang="lt-LT" sz="1200" b="0" i="0" dirty="0">
                <a:solidFill>
                  <a:schemeClr val="tx1"/>
                </a:solidFill>
                <a:effectLst/>
                <a:latin typeface="+mn-lt"/>
                <a:ea typeface="+mn-lt"/>
                <a:cs typeface="+mn-cs"/>
              </a:rPr>
              <a:t>sveikatos priežiūra, pavyzdžiui, ligoninėse, klinikose, medicinos arba odontologijos kabinetuose;</a:t>
            </a:r>
          </a:p>
          <a:p>
            <a:pPr marL="171450" indent="-171450">
              <a:buFont typeface="Arial" panose="020B0604020202020204" pitchFamily="34" charset="0"/>
              <a:buChar char="•"/>
            </a:pPr>
            <a:r>
              <a:rPr lang="lt-LT" sz="1200" b="0" i="0" dirty="0">
                <a:solidFill>
                  <a:schemeClr val="tx1"/>
                </a:solidFill>
                <a:effectLst/>
                <a:latin typeface="+mn-lt"/>
                <a:ea typeface="+mn-lt"/>
                <a:cs typeface="+mn-cs"/>
              </a:rPr>
              <a:t>pagyvenusių asmenų, asmenų su negalia ir psichikos sutrikimų turinčių pacientų stacionarinė globa stacionarinės globos įstaigose ir namuose); taip pat</a:t>
            </a:r>
          </a:p>
          <a:p>
            <a:pPr marL="171450" indent="-171450">
              <a:buFont typeface="Arial" panose="020B0604020202020204" pitchFamily="34" charset="0"/>
              <a:buChar char="•"/>
            </a:pPr>
            <a:r>
              <a:rPr lang="lt-LT" sz="1200" b="0" i="0" dirty="0">
                <a:solidFill>
                  <a:schemeClr val="tx1"/>
                </a:solidFill>
                <a:effectLst/>
                <a:latin typeface="+mn-lt"/>
                <a:ea typeface="+mn-lt"/>
                <a:cs typeface="+mn-cs"/>
              </a:rPr>
              <a:t>socialinis darbas (pvz., priežiūra namuose, pagyvenusių asmenų, asmenų su negalia ir vaikų priežiūra).</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lt-LT" sz="1200" b="1" i="0" dirty="0">
                <a:solidFill>
                  <a:schemeClr val="tx1"/>
                </a:solidFill>
                <a:effectLst/>
                <a:latin typeface="+mn-lt"/>
                <a:ea typeface="+mn-lt"/>
                <a:cs typeface="+mn-cs"/>
              </a:rPr>
              <a:t>31 proc. sveikatos priežiūros ir socialinės rūpybos sektoriaus darbuotojų nurodė, kad patiria įtampą, nerimą ar depresiją, kuriuos sukelia darbas arba kurie darbe paūmėja, – šis rodiklis viršija visų sektorių Europos vidurkį (2025 m. apklausa „DSS pulsas). </a:t>
            </a:r>
            <a:r>
              <a:rPr lang="lt-LT" dirty="0"/>
              <a:t>Duomenys pateikiami: </a:t>
            </a:r>
            <a:r>
              <a:rPr lang="lt-LT" dirty="0">
                <a:hlinkClick r:id="rId3"/>
              </a:rPr>
              <a:t>OSH-pulse-2025-climate-digital-change_EN.pdf</a:t>
            </a:r>
            <a:r>
              <a:rPr lang="lt-LT" dirty="0"/>
              <a:t>, 56 psl.</a:t>
            </a:r>
            <a:r>
              <a:rPr lang="lt-LT" sz="1200" b="1" i="0" dirty="0">
                <a:solidFill>
                  <a:schemeClr val="tx1"/>
                </a:solidFill>
                <a:effectLst/>
                <a:latin typeface="+mn-lt"/>
                <a:ea typeface="+mn-lt"/>
                <a:cs typeface="+mn-cs"/>
              </a:rPr>
              <a:t> </a:t>
            </a:r>
            <a:br>
              <a:rPr lang="lt-LT" dirty="0"/>
            </a:br>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b="1" dirty="0"/>
              <a:t>Šaltinis: </a:t>
            </a:r>
            <a:r>
              <a:rPr lang="lt-LT" dirty="0"/>
              <a:t>https://osha.europa.eu/sites/default/files/documents/HeSCare-OSH-Figures_EN.pdf (ataskaita „Sveikatos priežiūros sektoriaus DSS skaičiai“)</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t-LT" dirty="0"/>
              <a:t>Čia rodomoje diagramoje pateikti lyginamieji duomenys apie psichosocialinę riziką, su kuria susiduriama žmonių sveikatos ir socialinio darbo srityje (sveikatos ir socialinės priežiūros sektoriuje) ir visuose kituose sektoriuose 27 ES valstybėse narėse. </a:t>
            </a:r>
          </a:p>
          <a:p>
            <a:endParaRPr lang="fr-FR" dirty="0"/>
          </a:p>
          <a:p>
            <a:r>
              <a:rPr lang="lt-LT" dirty="0"/>
              <a:t>Nurodyta psichosocialinė rizika: </a:t>
            </a:r>
          </a:p>
          <a:p>
            <a:pPr marL="171450" indent="-171450">
              <a:buFont typeface="Arial" panose="020B0604020202020204" pitchFamily="34" charset="0"/>
              <a:buChar char="•"/>
            </a:pPr>
            <a:r>
              <a:rPr lang="lt-LT" dirty="0"/>
              <a:t>darbas su klientais, pacientais, mokiniais ir pan.; </a:t>
            </a:r>
          </a:p>
          <a:p>
            <a:pPr marL="171450" indent="-171450">
              <a:buFont typeface="Arial" panose="020B0604020202020204" pitchFamily="34" charset="0"/>
              <a:buChar char="•"/>
            </a:pPr>
            <a:r>
              <a:rPr lang="lt-LT" dirty="0"/>
              <a:t>spaudimas dėl įtempto darbo grafiko; </a:t>
            </a:r>
          </a:p>
          <a:p>
            <a:pPr marL="171450" indent="-171450">
              <a:buFont typeface="Arial" panose="020B0604020202020204" pitchFamily="34" charset="0"/>
              <a:buChar char="•"/>
            </a:pPr>
            <a:r>
              <a:rPr lang="lt-LT" dirty="0"/>
              <a:t>komunikacijos ar bendradarbiavimo trūkumas organizacijoje; </a:t>
            </a:r>
          </a:p>
          <a:p>
            <a:pPr marL="171450" indent="-171450">
              <a:buFont typeface="Arial" panose="020B0604020202020204" pitchFamily="34" charset="0"/>
              <a:buChar char="•"/>
            </a:pPr>
            <a:r>
              <a:rPr lang="lt-LT" dirty="0"/>
              <a:t>ilgos arba nereguliarios darbo valandos; </a:t>
            </a:r>
          </a:p>
          <a:p>
            <a:pPr marL="171450" indent="-171450">
              <a:buFont typeface="Arial" panose="020B0604020202020204" pitchFamily="34" charset="0"/>
              <a:buChar char="•"/>
            </a:pPr>
            <a:r>
              <a:rPr lang="lt-LT" dirty="0"/>
              <a:t>baimė prarasti darbą.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t-LT" dirty="0"/>
              <a:t>Šioje skaidrėje nurodyti konkretūs sveikatos ir socialinės priežiūros sektoriui skirti sprendimai, ypatingą dėmesį skiriant prevenciniams metodams, pateiktiems pirmojo prioriteto 1 srityje (žr. 11–14 skaidres), kuriuos taip pat galima taikyti šiame kontekste. </a:t>
            </a:r>
          </a:p>
          <a:p>
            <a:r>
              <a:rPr lang="lt-LT" dirty="0"/>
              <a:t>Be to, sveikatos ir socialinės priežiūros sektoriuje kyla specifinių iššūkių, kuriems būtini specifiniai sprendimai, pavyzdžiui: </a:t>
            </a:r>
          </a:p>
          <a:p>
            <a:pPr marL="285750" indent="-285750">
              <a:buFont typeface="Arial"/>
              <a:buChar char="•"/>
            </a:pPr>
            <a:r>
              <a:rPr lang="lt-LT" dirty="0"/>
              <a:t>labai svarbu įtraukti </a:t>
            </a:r>
            <a:r>
              <a:rPr lang="lt-LT" b="1" dirty="0"/>
              <a:t>reguliarų psichosocialinės rizikos vertinimą</a:t>
            </a:r>
            <a:r>
              <a:rPr lang="lt-LT" dirty="0"/>
              <a:t> į bendrą rizikos valdymo praktiką;</a:t>
            </a:r>
          </a:p>
          <a:p>
            <a:pPr marL="285750" indent="-285750">
              <a:buFont typeface="Arial"/>
              <a:buChar char="•"/>
            </a:pPr>
            <a:r>
              <a:rPr lang="lt-LT" dirty="0"/>
              <a:t>kurti </a:t>
            </a:r>
            <a:r>
              <a:rPr lang="lt-LT" b="1" dirty="0"/>
              <a:t>palaikančią darbo aplinką </a:t>
            </a:r>
            <a:r>
              <a:rPr lang="lt-LT" dirty="0"/>
              <a:t>, kad intervencinės priemonės sėkmingai padėtų užkirsti kelią psichosocialinei rizikai ir ją sumažintų (pavyzdžiui, pasitelkiant tarpusavio paramos grupes);</a:t>
            </a:r>
          </a:p>
          <a:p>
            <a:pPr marL="285750" indent="-285750">
              <a:buFont typeface="Arial"/>
              <a:buChar char="•"/>
            </a:pPr>
            <a:r>
              <a:rPr lang="lt-LT" dirty="0"/>
              <a:t>užtikrinti </a:t>
            </a:r>
            <a:r>
              <a:rPr lang="lt-LT" b="1" dirty="0"/>
              <a:t>tinkamą darbuotojų skaičių</a:t>
            </a:r>
            <a:r>
              <a:rPr lang="lt-LT" dirty="0"/>
              <a:t>, siekiant valdyti darbo krūvį ir sumažinti pacientų skaičių vienam specialistui;</a:t>
            </a:r>
          </a:p>
          <a:p>
            <a:pPr marL="285750" indent="-285750">
              <a:buFont typeface="Arial"/>
              <a:buChar char="•"/>
            </a:pPr>
            <a:r>
              <a:rPr lang="lt-LT" dirty="0"/>
              <a:t>skatinti </a:t>
            </a:r>
            <a:r>
              <a:rPr lang="lt-LT" b="1" dirty="0"/>
              <a:t>savarankiškumą darbe</a:t>
            </a:r>
            <a:r>
              <a:rPr lang="lt-LT" dirty="0"/>
              <a:t>, didinant darbuotojų galimybę kontroliuoti savo darbo grafikus ir sprendimų priėmimo procesus;</a:t>
            </a:r>
          </a:p>
          <a:p>
            <a:pPr marL="285750" indent="-285750">
              <a:buFont typeface="Arial"/>
              <a:buChar char="•"/>
            </a:pPr>
            <a:r>
              <a:rPr lang="lt-LT" dirty="0"/>
              <a:t>mokėti </a:t>
            </a:r>
            <a:r>
              <a:rPr lang="lt-LT" b="1" dirty="0"/>
              <a:t>teisingą atlygį ir pripažinti darbuotojų pastangas</a:t>
            </a:r>
            <a:r>
              <a:rPr lang="en-US" b="1" dirty="0"/>
              <a:t> </a:t>
            </a:r>
            <a:r>
              <a:rPr lang="lt-LT" dirty="0"/>
              <a:t>– labai svarbu siekiant užtikrinti pasitenkinimą darbu ir gerą psichikos sveikatą;</a:t>
            </a:r>
          </a:p>
          <a:p>
            <a:pPr marL="285750" indent="-285750">
              <a:buFont typeface="Arial"/>
              <a:buChar char="•"/>
            </a:pPr>
            <a:r>
              <a:rPr lang="lt-LT" b="1" dirty="0"/>
              <a:t>teikti informaciją, didinti </a:t>
            </a:r>
            <a:r>
              <a:rPr lang="en-US" b="1" dirty="0" err="1"/>
              <a:t>informuotumą</a:t>
            </a:r>
            <a:r>
              <a:rPr lang="lt-LT" b="1" dirty="0"/>
              <a:t> ir rengti mokymus psichosocialinės rizikos </a:t>
            </a:r>
            <a:r>
              <a:rPr lang="lt-LT" dirty="0"/>
              <a:t>ir psichikos sveikatos klausimais;</a:t>
            </a:r>
          </a:p>
          <a:p>
            <a:pPr marL="285750" indent="-285750">
              <a:buFont typeface="Arial"/>
              <a:buChar char="•"/>
            </a:pPr>
            <a:r>
              <a:rPr lang="lt-LT" b="1" dirty="0"/>
              <a:t>įgyvendinti reguliavimo iniciatyvas</a:t>
            </a:r>
            <a:r>
              <a:rPr lang="lt-LT" dirty="0"/>
              <a:t>, pavyzdžiui, teisės aktus, neprivalomas arba savanoriškas tarptautinių, Europos ir nacionalinių organizacijų politikos priemones, siekiant užkirsti kelią psichosocialinei rizikai, ją valdyti ir šalinti.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lt-LT" sz="1200" b="0" noProof="0" dirty="0"/>
              <a:t>Galimas sprendimas – pritaikyti darbo vietas, pavyzdžiui: </a:t>
            </a:r>
          </a:p>
          <a:p>
            <a:pPr marL="171450" indent="-171450">
              <a:buFont typeface="Arial" panose="020B0604020202020204" pitchFamily="34" charset="0"/>
              <a:buChar char="•"/>
            </a:pPr>
            <a:r>
              <a:rPr lang="lt-LT" sz="1200" b="0" noProof="0" dirty="0"/>
              <a:t>suteikti tylesnę darbo erdvę ir pasirūpinti, kad darbuotojas būtų mažiau blaškomas; </a:t>
            </a:r>
          </a:p>
          <a:p>
            <a:pPr marL="171450" indent="-171450">
              <a:buFont typeface="Arial" panose="020B0604020202020204" pitchFamily="34" charset="0"/>
              <a:buChar char="•"/>
            </a:pPr>
            <a:r>
              <a:rPr lang="lt-LT" sz="1200" b="0" noProof="0" dirty="0"/>
              <a:t>laikinai pakoreguoti darbo pareigas; </a:t>
            </a:r>
          </a:p>
          <a:p>
            <a:pPr marL="171450" indent="-171450">
              <a:buFont typeface="Arial" panose="020B0604020202020204" pitchFamily="34" charset="0"/>
              <a:buChar char="•"/>
            </a:pPr>
            <a:r>
              <a:rPr lang="lt-LT" sz="1200" b="0" noProof="0" dirty="0"/>
              <a:t>sudaryti ilgalaikius susitarimus dėl lanksčių darbo valandų;</a:t>
            </a:r>
          </a:p>
          <a:p>
            <a:pPr marL="171450" indent="-171450">
              <a:buFont typeface="Arial" panose="020B0604020202020204" pitchFamily="34" charset="0"/>
              <a:buChar char="•"/>
            </a:pPr>
            <a:r>
              <a:rPr lang="lt-LT" sz="1200" b="0" noProof="0" dirty="0"/>
              <a:t>sudaryti galimybę dirbti nuotoliu. </a:t>
            </a:r>
          </a:p>
          <a:p>
            <a:endParaRPr lang="en-GB" sz="1200" b="0" noProof="0" dirty="0"/>
          </a:p>
          <a:p>
            <a:r>
              <a:rPr lang="lt-LT" sz="1200" b="0" noProof="0" dirty="0"/>
              <a:t>Net jei psichikos sveikatos problemos gali būti nesusijusios su darbu, </a:t>
            </a:r>
            <a:r>
              <a:rPr lang="lt-LT" sz="1200" noProof="0" dirty="0"/>
              <a:t>palaikanti </a:t>
            </a:r>
            <a:r>
              <a:rPr lang="lt-LT" sz="1200" b="0" noProof="0" dirty="0"/>
              <a:t>ir</a:t>
            </a:r>
            <a:r>
              <a:rPr lang="lt-LT" sz="1200" noProof="0" dirty="0"/>
              <a:t> įtrauki darbo aplinka</a:t>
            </a:r>
            <a:r>
              <a:rPr lang="en-US" sz="1200" noProof="0" dirty="0"/>
              <a:t> </a:t>
            </a:r>
            <a:r>
              <a:rPr lang="lt-LT" sz="1200" b="0" noProof="0" dirty="0"/>
              <a:t>gali </a:t>
            </a:r>
            <a:r>
              <a:rPr lang="lt-LT" sz="1200" noProof="0" dirty="0"/>
              <a:t>turėti didelę reikšmę</a:t>
            </a:r>
            <a:r>
              <a:rPr lang="lt-LT" sz="1200" b="0" noProof="0" dirty="0"/>
              <a:t>. </a:t>
            </a:r>
          </a:p>
          <a:p>
            <a:endParaRPr lang="en-US" sz="1200" b="0" dirty="0"/>
          </a:p>
          <a:p>
            <a:r>
              <a:rPr lang="lt-LT" sz="1200" b="0" dirty="0"/>
              <a:t>Kai kuriems darbuotojams, įskaitant </a:t>
            </a:r>
            <a:r>
              <a:rPr lang="lt-LT" sz="1200" b="0" dirty="0" err="1"/>
              <a:t>neuroįvairi</a:t>
            </a:r>
            <a:r>
              <a:rPr lang="en-US" sz="1200" b="0" dirty="0"/>
              <a:t>us</a:t>
            </a:r>
            <a:r>
              <a:rPr lang="lt-LT" sz="1200" b="0" dirty="0"/>
              <a:t> darbuotoj</a:t>
            </a:r>
            <a:r>
              <a:rPr lang="en-US" sz="1200" b="0" dirty="0"/>
              <a:t>us</a:t>
            </a:r>
            <a:r>
              <a:rPr lang="lt-LT" sz="1200" b="0" dirty="0"/>
              <a:t>, gali būti sunku prisitaikyti prie standartinės darbo aplinkos</a:t>
            </a:r>
            <a:r>
              <a:rPr lang="en-US" sz="1200" b="0" dirty="0"/>
              <a:t>.</a:t>
            </a:r>
            <a:endParaRPr lang="lt-LT" sz="1200" b="0" dirty="0"/>
          </a:p>
          <a:p>
            <a:endParaRPr lang="en-US" sz="1200" b="0" dirty="0"/>
          </a:p>
          <a:p>
            <a:pPr lvl="0"/>
            <a:r>
              <a:rPr lang="lt-LT" sz="1200" b="1" noProof="0" dirty="0">
                <a:solidFill>
                  <a:srgbClr val="003399"/>
                </a:solidFill>
              </a:rPr>
              <a:t>Beveik 50 proc. </a:t>
            </a:r>
            <a:r>
              <a:rPr lang="lt-LT" sz="1200" b="1" dirty="0">
                <a:solidFill>
                  <a:schemeClr val="accent1"/>
                </a:solidFill>
              </a:rPr>
              <a:t>ES gyventojų teigia, kad per pastaruosius dvylika mėnesių turėjo emocinių ar psichosocialinių problemų, pavyzdžiui, patyrė depresiją ar nerimą.</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t-LT"/>
              <a:t>Šaltinis: 2023 m. „Eurobarometro“ apklausa </a:t>
            </a:r>
            <a:r>
              <a:rPr lang="lt-LT">
                <a:hlinkClick r:id="rId3"/>
              </a:rPr>
              <a:t>„Psichikos sveikata. 2023 m. spalio mėn. „Eurobarometro“ apklausa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i="0" dirty="0" err="1">
                <a:solidFill>
                  <a:schemeClr val="tx1"/>
                </a:solidFill>
                <a:effectLst/>
                <a:latin typeface="+mn-lt"/>
                <a:ea typeface="+mn-lt"/>
                <a:cs typeface="+mn-cs"/>
              </a:rPr>
              <a:t>Pasi</a:t>
            </a:r>
            <a:r>
              <a:rPr lang="en-US" sz="1200" b="1" i="0" dirty="0" err="1">
                <a:solidFill>
                  <a:schemeClr val="tx1"/>
                </a:solidFill>
                <a:effectLst/>
                <a:latin typeface="+mn-lt"/>
                <a:ea typeface="+mn-lt"/>
                <a:cs typeface="+mn-cs"/>
              </a:rPr>
              <a:t>stenkite</a:t>
            </a:r>
            <a:r>
              <a:rPr lang="lt-LT" sz="1200" b="1" i="0" dirty="0">
                <a:solidFill>
                  <a:schemeClr val="tx1"/>
                </a:solidFill>
                <a:effectLst/>
                <a:latin typeface="+mn-lt"/>
                <a:ea typeface="+mn-lt"/>
                <a:cs typeface="+mn-cs"/>
              </a:rPr>
              <a:t>, kad sudėtingos sąvokos taptų aiškiais ir įgyvendinamais patarimais</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Viena iš esminių jūsų, kaip tarpininko, pridėtinių verčių – gebėjimas supaprastinti. Psichosocialinė rizika ir psichikos sveikata gali atrodyti kaip </a:t>
            </a:r>
            <a:r>
              <a:rPr lang="lt-LT" sz="1200" b="0" i="0" dirty="0" err="1">
                <a:solidFill>
                  <a:schemeClr val="tx1"/>
                </a:solidFill>
                <a:effectLst/>
                <a:latin typeface="+mn-lt"/>
                <a:ea typeface="+mn-lt"/>
                <a:cs typeface="+mn-cs"/>
              </a:rPr>
              <a:t>abstrak</a:t>
            </a:r>
            <a:r>
              <a:rPr lang="en-US" sz="1200" b="0" i="0" dirty="0" err="1">
                <a:solidFill>
                  <a:schemeClr val="tx1"/>
                </a:solidFill>
                <a:effectLst/>
                <a:latin typeface="+mn-lt"/>
                <a:ea typeface="+mn-lt"/>
                <a:cs typeface="+mn-cs"/>
              </a:rPr>
              <a:t>čios</a:t>
            </a:r>
            <a:r>
              <a:rPr lang="lt-LT" sz="1200" b="0" i="0" dirty="0">
                <a:solidFill>
                  <a:schemeClr val="tx1"/>
                </a:solidFill>
                <a:effectLst/>
                <a:latin typeface="+mn-lt"/>
                <a:ea typeface="+mn-lt"/>
                <a:cs typeface="+mn-cs"/>
              </a:rPr>
              <a:t> ar </a:t>
            </a:r>
            <a:r>
              <a:rPr lang="lt-LT" sz="1200" b="0" i="0" dirty="0" err="1">
                <a:solidFill>
                  <a:schemeClr val="tx1"/>
                </a:solidFill>
                <a:effectLst/>
                <a:latin typeface="+mn-lt"/>
                <a:ea typeface="+mn-lt"/>
                <a:cs typeface="+mn-cs"/>
              </a:rPr>
              <a:t>jautr</a:t>
            </a:r>
            <a:r>
              <a:rPr lang="en-US" sz="1200" b="0" i="0" dirty="0" err="1">
                <a:solidFill>
                  <a:schemeClr val="tx1"/>
                </a:solidFill>
                <a:effectLst/>
                <a:latin typeface="+mn-lt"/>
                <a:ea typeface="+mn-lt"/>
                <a:cs typeface="+mn-cs"/>
              </a:rPr>
              <a:t>ios</a:t>
            </a:r>
            <a:r>
              <a:rPr lang="en-US" sz="1200" b="0" i="0" dirty="0">
                <a:solidFill>
                  <a:schemeClr val="tx1"/>
                </a:solidFill>
                <a:effectLst/>
                <a:latin typeface="+mn-lt"/>
                <a:ea typeface="+mn-lt"/>
                <a:cs typeface="+mn-cs"/>
              </a:rPr>
              <a:t> </a:t>
            </a:r>
            <a:r>
              <a:rPr lang="en-US" sz="1200" b="0" i="0" dirty="0" err="1">
                <a:solidFill>
                  <a:schemeClr val="tx1"/>
                </a:solidFill>
                <a:effectLst/>
                <a:latin typeface="+mn-lt"/>
                <a:ea typeface="+mn-lt"/>
                <a:cs typeface="+mn-cs"/>
              </a:rPr>
              <a:t>sąvokos</a:t>
            </a:r>
            <a:r>
              <a:rPr lang="lt-LT" sz="1200" b="0" i="0" dirty="0">
                <a:solidFill>
                  <a:schemeClr val="tx1"/>
                </a:solidFill>
                <a:effectLst/>
                <a:latin typeface="+mn-lt"/>
                <a:ea typeface="+mn-lt"/>
                <a:cs typeface="+mn-cs"/>
              </a:rPr>
              <a:t>, todėl labai svarbu, kad </a:t>
            </a:r>
            <a:r>
              <a:rPr lang="en-US" sz="1200" b="0" i="0" dirty="0" err="1">
                <a:solidFill>
                  <a:schemeClr val="tx1"/>
                </a:solidFill>
                <a:effectLst/>
                <a:latin typeface="+mn-lt"/>
                <a:ea typeface="+mn-lt"/>
                <a:cs typeface="+mn-cs"/>
              </a:rPr>
              <a:t>jos</a:t>
            </a:r>
            <a:r>
              <a:rPr lang="lt-LT" sz="1200" b="0" i="0" dirty="0">
                <a:solidFill>
                  <a:schemeClr val="tx1"/>
                </a:solidFill>
                <a:effectLst/>
                <a:latin typeface="+mn-lt"/>
                <a:ea typeface="+mn-lt"/>
                <a:cs typeface="+mn-cs"/>
              </a:rPr>
              <a:t> virstų konkrečiais veiksmais ir suprantamais nurodymais. Gerosios praktikos pavyzdžiai ir aiškios nuoseklios gairės padeda darbovietėms suprasti, kaip intervencinės priemonės gali </a:t>
            </a:r>
            <a:r>
              <a:rPr lang="en-US" sz="1200" b="0" i="0" dirty="0" err="1">
                <a:solidFill>
                  <a:schemeClr val="tx1"/>
                </a:solidFill>
                <a:effectLst/>
                <a:latin typeface="+mn-lt"/>
                <a:ea typeface="+mn-lt"/>
                <a:cs typeface="+mn-cs"/>
              </a:rPr>
              <a:t>teikti</a:t>
            </a:r>
            <a:r>
              <a:rPr lang="lt-LT" sz="1200" b="0" i="0" dirty="0">
                <a:solidFill>
                  <a:schemeClr val="tx1"/>
                </a:solidFill>
                <a:effectLst/>
                <a:latin typeface="+mn-lt"/>
                <a:ea typeface="+mn-lt"/>
                <a:cs typeface="+mn-cs"/>
              </a:rPr>
              <a:t> apčiuopiamą </a:t>
            </a:r>
            <a:r>
              <a:rPr lang="en-US" sz="1200" b="0" i="0" dirty="0" err="1">
                <a:solidFill>
                  <a:schemeClr val="tx1"/>
                </a:solidFill>
                <a:effectLst/>
                <a:latin typeface="+mn-lt"/>
                <a:ea typeface="+mn-lt"/>
                <a:cs typeface="+mn-cs"/>
              </a:rPr>
              <a:t>naudą</a:t>
            </a:r>
            <a:r>
              <a:rPr lang="lt-LT" sz="1200" b="0" i="0" dirty="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i="0" dirty="0">
                <a:solidFill>
                  <a:schemeClr val="tx1"/>
                </a:solidFill>
                <a:effectLst/>
                <a:latin typeface="+mn-lt"/>
                <a:ea typeface="+mn-lt"/>
                <a:cs typeface="+mn-cs"/>
              </a:rPr>
              <a:t>Skatinkite darbovietes kurti palaikančią aplinką, kartu užtikrindami privatumo apsaugą</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Svarbu rasti tinkamą pusiausvyrą. Nesitikima, kad darbdaviai spręs asmenines problemas, tačiau padėti kurti palaikančią darbo aplinką gali būti naudinga abiem pusėms. Tai reiškia pagarbą, supratimą ir lankstumą, kartu užtikrinant tinkamas ribas ir konfidencialumą.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i="0" dirty="0">
                <a:solidFill>
                  <a:schemeClr val="tx1"/>
                </a:solidFill>
                <a:effectLst/>
                <a:latin typeface="+mn-lt"/>
                <a:ea typeface="+mn-lt"/>
                <a:cs typeface="+mn-cs"/>
              </a:rPr>
              <a:t>Propaguokite lanksčias sąlygas ir galimybę pasinaudoti </a:t>
            </a:r>
            <a:r>
              <a:rPr lang="lt-LT" sz="1200" b="1" i="0" dirty="0" err="1">
                <a:solidFill>
                  <a:schemeClr val="tx1"/>
                </a:solidFill>
                <a:effectLst/>
                <a:latin typeface="+mn-lt"/>
                <a:ea typeface="+mn-lt"/>
                <a:cs typeface="+mn-cs"/>
              </a:rPr>
              <a:t>pagalb</a:t>
            </a:r>
            <a:r>
              <a:rPr lang="en-US" sz="1200" b="1" i="0" dirty="0">
                <a:solidFill>
                  <a:schemeClr val="tx1"/>
                </a:solidFill>
                <a:effectLst/>
                <a:latin typeface="+mn-lt"/>
                <a:ea typeface="+mn-lt"/>
                <a:cs typeface="+mn-cs"/>
              </a:rPr>
              <a:t>a</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Akcentuojant praktinių sprendimų, kaip antai lankstaus darbo laiko, laikinų pakoregavimų ar galimybės pasinaudoti </a:t>
            </a:r>
            <a:r>
              <a:rPr lang="lt-LT" sz="1200" b="0" i="0" dirty="0" err="1">
                <a:solidFill>
                  <a:schemeClr val="tx1"/>
                </a:solidFill>
                <a:effectLst/>
                <a:latin typeface="+mn-lt"/>
                <a:ea typeface="+mn-lt"/>
                <a:cs typeface="+mn-cs"/>
              </a:rPr>
              <a:t>pagalb</a:t>
            </a:r>
            <a:r>
              <a:rPr lang="en-US" sz="1200" b="0" i="0" dirty="0">
                <a:solidFill>
                  <a:schemeClr val="tx1"/>
                </a:solidFill>
                <a:effectLst/>
                <a:latin typeface="+mn-lt"/>
                <a:ea typeface="+mn-lt"/>
                <a:cs typeface="+mn-cs"/>
              </a:rPr>
              <a:t>a</a:t>
            </a:r>
            <a:r>
              <a:rPr lang="lt-LT" sz="1200" b="0" i="0" dirty="0">
                <a:solidFill>
                  <a:schemeClr val="tx1"/>
                </a:solidFill>
                <a:effectLst/>
                <a:latin typeface="+mn-lt"/>
                <a:ea typeface="+mn-lt"/>
                <a:cs typeface="+mn-cs"/>
              </a:rPr>
              <a:t> darbuotojam</a:t>
            </a:r>
            <a:r>
              <a:rPr lang="en-US" sz="1200" b="0" i="0" dirty="0">
                <a:solidFill>
                  <a:schemeClr val="tx1"/>
                </a:solidFill>
                <a:effectLst/>
                <a:latin typeface="+mn-lt"/>
                <a:ea typeface="+mn-lt"/>
                <a:cs typeface="+mn-cs"/>
              </a:rPr>
              <a:t>s</a:t>
            </a:r>
            <a:r>
              <a:rPr lang="lt-LT" sz="1200" b="0" i="0" dirty="0">
                <a:solidFill>
                  <a:schemeClr val="tx1"/>
                </a:solidFill>
                <a:effectLst/>
                <a:latin typeface="+mn-lt"/>
                <a:ea typeface="+mn-lt"/>
                <a:cs typeface="+mn-cs"/>
              </a:rPr>
              <a:t>, naudą, galima pateikti įžvalgų apie tai, ką daryti. Šios priemonės gali padėti pasiekti realių pokyčių tiek darbe patiriamo streso, tiek asmeninių problemų, darančių poveikį darbui, situacijose.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i="0" dirty="0">
                <a:solidFill>
                  <a:schemeClr val="tx1"/>
                </a:solidFill>
                <a:effectLst/>
                <a:latin typeface="+mn-lt"/>
                <a:ea typeface="+mn-lt"/>
                <a:cs typeface="+mn-cs"/>
              </a:rPr>
              <a:t>Skatinkite atvirą dialogą ir </a:t>
            </a:r>
            <a:r>
              <a:rPr lang="lt-LT" sz="1200" b="1" i="0" dirty="0" err="1">
                <a:solidFill>
                  <a:schemeClr val="tx1"/>
                </a:solidFill>
                <a:effectLst/>
                <a:latin typeface="+mn-lt"/>
                <a:ea typeface="+mn-lt"/>
                <a:cs typeface="+mn-cs"/>
              </a:rPr>
              <a:t>nestigmatizuojančią</a:t>
            </a:r>
            <a:r>
              <a:rPr lang="lt-LT" sz="1200" b="1" i="0" dirty="0">
                <a:solidFill>
                  <a:schemeClr val="tx1"/>
                </a:solidFill>
                <a:effectLst/>
                <a:latin typeface="+mn-lt"/>
                <a:ea typeface="+mn-lt"/>
                <a:cs typeface="+mn-cs"/>
              </a:rPr>
              <a:t> kultūrą</a:t>
            </a:r>
            <a:br>
              <a:rPr lang="lt-LT" sz="1200" b="0" i="0" dirty="0">
                <a:solidFill>
                  <a:schemeClr val="tx1"/>
                </a:solidFill>
                <a:effectLst/>
                <a:latin typeface="+mn-lt"/>
                <a:ea typeface="+mn-lt"/>
                <a:cs typeface="+mn-cs"/>
              </a:rPr>
            </a:br>
            <a:r>
              <a:rPr lang="lt-LT" sz="1200" b="0" i="0" dirty="0">
                <a:solidFill>
                  <a:schemeClr val="tx1"/>
                </a:solidFill>
                <a:effectLst/>
                <a:latin typeface="+mn-lt"/>
                <a:ea typeface="+mn-lt"/>
                <a:cs typeface="+mn-cs"/>
              </a:rPr>
              <a:t>Labai svarbu – puoselėti kultūrą, kurioje galima atvirai kalbėti apie psichikos sveikatą. Tai galima pasiekti skatinant </a:t>
            </a:r>
            <a:r>
              <a:rPr lang="en-US" sz="1200" b="0" i="0" dirty="0" err="1">
                <a:solidFill>
                  <a:schemeClr val="tx1"/>
                </a:solidFill>
                <a:effectLst/>
                <a:latin typeface="+mn-lt"/>
                <a:ea typeface="+mn-lt"/>
                <a:cs typeface="+mn-cs"/>
              </a:rPr>
              <a:t>informuotumą</a:t>
            </a:r>
            <a:r>
              <a:rPr lang="lt-LT" sz="1200" b="0" i="0" dirty="0">
                <a:solidFill>
                  <a:schemeClr val="tx1"/>
                </a:solidFill>
                <a:effectLst/>
                <a:latin typeface="+mn-lt"/>
                <a:ea typeface="+mn-lt"/>
                <a:cs typeface="+mn-cs"/>
              </a:rPr>
              <a:t>, darbuotojų dalyvavimą ir vadovybės įsitraukimą</a:t>
            </a:r>
            <a:r>
              <a:rPr lang="en-US" sz="1200" b="0" i="0" dirty="0">
                <a:solidFill>
                  <a:schemeClr val="tx1"/>
                </a:solidFill>
                <a:effectLst/>
                <a:latin typeface="+mn-lt"/>
                <a:ea typeface="+mn-lt"/>
                <a:cs typeface="+mn-cs"/>
              </a:rPr>
              <a:t>, o tai </a:t>
            </a:r>
            <a:r>
              <a:rPr lang="lt-LT" sz="1200" b="0" i="0" dirty="0" err="1">
                <a:solidFill>
                  <a:schemeClr val="tx1"/>
                </a:solidFill>
                <a:effectLst/>
                <a:latin typeface="+mn-lt"/>
                <a:ea typeface="+mn-lt"/>
                <a:cs typeface="+mn-cs"/>
              </a:rPr>
              <a:t>paded</a:t>
            </a:r>
            <a:r>
              <a:rPr lang="en-US" sz="1200" b="0" i="0" dirty="0">
                <a:solidFill>
                  <a:schemeClr val="tx1"/>
                </a:solidFill>
                <a:effectLst/>
                <a:latin typeface="+mn-lt"/>
                <a:ea typeface="+mn-lt"/>
                <a:cs typeface="+mn-cs"/>
              </a:rPr>
              <a:t>a</a:t>
            </a:r>
            <a:r>
              <a:rPr lang="lt-LT" sz="1200" b="0" i="0" dirty="0">
                <a:solidFill>
                  <a:schemeClr val="tx1"/>
                </a:solidFill>
                <a:effectLst/>
                <a:latin typeface="+mn-lt"/>
                <a:ea typeface="+mn-lt"/>
                <a:cs typeface="+mn-cs"/>
              </a:rPr>
              <a:t> mažinti stigmą ir normalizuoti tokius p</a:t>
            </a:r>
            <a:r>
              <a:rPr lang="en-US" sz="1200" b="0" i="0" dirty="0">
                <a:solidFill>
                  <a:schemeClr val="tx1"/>
                </a:solidFill>
                <a:effectLst/>
                <a:latin typeface="+mn-lt"/>
                <a:ea typeface="+mn-lt"/>
                <a:cs typeface="+mn-cs"/>
              </a:rPr>
              <a:t>o</a:t>
            </a:r>
            <a:r>
              <a:rPr lang="lt-LT" sz="1200" b="0" i="0" dirty="0">
                <a:solidFill>
                  <a:schemeClr val="tx1"/>
                </a:solidFill>
                <a:effectLst/>
                <a:latin typeface="+mn-lt"/>
                <a:ea typeface="+mn-lt"/>
                <a:cs typeface="+mn-cs"/>
              </a:rPr>
              <a:t>kalbius darbo vietoje.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t-LT" sz="1400" dirty="0">
                <a:solidFill>
                  <a:schemeClr val="accent1"/>
                </a:solidFill>
              </a:rPr>
              <a:t>Šią kampaniją vykdo EU-OSHA, kuriai padeda partnerius daugiau kaip 30-yje valstybių vienijantis tinklas, kurį sudaro:</a:t>
            </a:r>
          </a:p>
          <a:p>
            <a:pPr marL="742950" lvl="1" indent="-285750">
              <a:buFont typeface="Arial" panose="020B0604020202020204" pitchFamily="34" charset="0"/>
              <a:buChar char="•"/>
            </a:pPr>
            <a:r>
              <a:rPr lang="lt-LT" sz="1400" b="1" dirty="0"/>
              <a:t>nacionaliniai ryšių punktai</a:t>
            </a:r>
            <a:r>
              <a:rPr lang="lt-LT" sz="1400" dirty="0"/>
              <a:t>: nacionaliniu lygmeniu kampaniją koordinuojančios organizacijos;</a:t>
            </a:r>
          </a:p>
          <a:p>
            <a:pPr marL="742950" lvl="1" indent="-285750">
              <a:buFont typeface="Arial" panose="020B0604020202020204" pitchFamily="34" charset="0"/>
              <a:buChar char="•"/>
            </a:pPr>
            <a:r>
              <a:rPr lang="lt-LT" sz="1400" dirty="0"/>
              <a:t>Europos socialiniai partneriai;</a:t>
            </a:r>
          </a:p>
          <a:p>
            <a:pPr marL="742950" lvl="1" indent="-285750">
              <a:buFont typeface="Arial" panose="020B0604020202020204" pitchFamily="34" charset="0"/>
              <a:buChar char="•"/>
            </a:pPr>
            <a:r>
              <a:rPr lang="lt-LT" sz="1400" b="1" dirty="0"/>
              <a:t>oficialūs kampanijos partneriai</a:t>
            </a:r>
            <a:r>
              <a:rPr lang="lt-LT" sz="1400" dirty="0"/>
              <a:t>: viešosios ir privačios visos Europos organizacijos;</a:t>
            </a:r>
          </a:p>
          <a:p>
            <a:pPr marL="742950" lvl="1" indent="-285750">
              <a:buFont typeface="Arial" panose="020B0604020202020204" pitchFamily="34" charset="0"/>
              <a:buChar char="•"/>
            </a:pPr>
            <a:r>
              <a:rPr lang="lt-LT" sz="1400" b="1" dirty="0"/>
              <a:t>DSSPRM partneriai</a:t>
            </a:r>
            <a:r>
              <a:rPr lang="lt-LT" sz="1400" dirty="0"/>
              <a:t>: profesinio rengimo ir mokymo srities partneriai;</a:t>
            </a:r>
          </a:p>
          <a:p>
            <a:pPr marL="742950" lvl="1" indent="-285750">
              <a:buFont typeface="Arial" panose="020B0604020202020204" pitchFamily="34" charset="0"/>
              <a:buChar char="•"/>
            </a:pPr>
            <a:r>
              <a:rPr lang="lt-LT" sz="1400" b="1" dirty="0"/>
              <a:t>žiniasklaidos partneriai</a:t>
            </a:r>
            <a:r>
              <a:rPr lang="lt-LT" sz="1400" dirty="0"/>
              <a:t>: kampaniją populiarinančios žiniasklaidos priemonės iš visos ES;</a:t>
            </a:r>
          </a:p>
          <a:p>
            <a:pPr marL="742950" lvl="1" indent="-285750">
              <a:buFont typeface="Arial" panose="020B0604020202020204" pitchFamily="34" charset="0"/>
              <a:buChar char="•"/>
            </a:pPr>
            <a:r>
              <a:rPr lang="lt-LT" sz="1400" b="1" dirty="0"/>
              <a:t>Europos įmonių tinklas</a:t>
            </a:r>
            <a:r>
              <a:rPr lang="lt-LT" sz="1400" dirty="0"/>
              <a:t>: ES tinklas, padedantis įmonėms užtikrinti darbuotojų saugą ir sveikatą;</a:t>
            </a:r>
          </a:p>
          <a:p>
            <a:pPr marL="742950" lvl="1" indent="-285750">
              <a:buFont typeface="Arial" panose="020B0604020202020204" pitchFamily="34" charset="0"/>
              <a:buChar char="•"/>
            </a:pPr>
            <a:r>
              <a:rPr lang="lt-LT" sz="1400" dirty="0"/>
              <a:t>ES institucijos;</a:t>
            </a:r>
          </a:p>
          <a:p>
            <a:pPr marL="742950" lvl="1" indent="-285750">
              <a:buFont typeface="Arial" panose="020B0604020202020204" pitchFamily="34" charset="0"/>
              <a:buChar char="•"/>
            </a:pPr>
            <a:r>
              <a:rPr lang="lt-LT" sz="1400" dirty="0"/>
              <a:t>kitos ES agentūros.</a:t>
            </a:r>
          </a:p>
          <a:p>
            <a:pPr marL="457200" lvl="1" indent="0">
              <a:buFont typeface="Arial" panose="020B0604020202020204" pitchFamily="34" charset="0"/>
              <a:buNone/>
            </a:pPr>
            <a:endParaRPr lang="en-GB" sz="1400" dirty="0"/>
          </a:p>
          <a:p>
            <a:r>
              <a:rPr lang="lt-LT" sz="1200" dirty="0">
                <a:solidFill>
                  <a:schemeClr val="accent1"/>
                </a:solidFill>
              </a:rPr>
              <a:t>Dalindamiesi kampanijos medžiaga ir ištekliais nacionaliniu lygmeniu, partneriai veikia kaip tarpininkai tarp EU-OSHA ir Europos darbuotojų. EU-OSHA partnerių atsidavimas ir aktyvus dalyvavimas yra kampanijos varomoji jėga, užtikrinanti, kad kampanijos žinia būtų veiksmingai </a:t>
            </a:r>
            <a:r>
              <a:rPr lang="en-US" sz="1200" dirty="0" err="1">
                <a:solidFill>
                  <a:schemeClr val="accent1"/>
                </a:solidFill>
              </a:rPr>
              <a:t>skleidžiama</a:t>
            </a:r>
            <a:r>
              <a:rPr lang="lt-LT" sz="1200" dirty="0">
                <a:solidFill>
                  <a:schemeClr val="accent1"/>
                </a:solidFill>
              </a:rPr>
              <a:t> visoje Europoje ir pasiektų visų dydžių įmones.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t-LT" b="1" dirty="0"/>
              <a:t>Europos darbuotojų saugos ir sveikatos savaitė </a:t>
            </a:r>
            <a:r>
              <a:rPr lang="lt-LT" b="0" dirty="0"/>
              <a:t>rengiama</a:t>
            </a:r>
            <a:r>
              <a:rPr lang="lt-LT" b="1" dirty="0"/>
              <a:t> </a:t>
            </a:r>
            <a:r>
              <a:rPr lang="lt-LT" dirty="0"/>
              <a:t> kasmet spalio mėn. (43-ią savaitę). Rėmėjams ir partneriams iš visos Europos suteikiama galimybė organizuoti savo renginius ar veiklas informuotumui apie šią kampaniją didinti. </a:t>
            </a:r>
          </a:p>
          <a:p>
            <a:endParaRPr lang="fr-FR" dirty="0"/>
          </a:p>
          <a:p>
            <a:r>
              <a:rPr lang="lt-LT" b="1" dirty="0"/>
              <a:t>Gaukite pažymėjimą</a:t>
            </a:r>
            <a:r>
              <a:rPr lang="lt-LT" dirty="0"/>
              <a:t>: planuodami renginį arba veiklą gaukite saugių darbo vietų kampanijos dalyvio pažymėjimą.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b="1" dirty="0"/>
              <a:t>Saugių darbo vietų gerosios praktikos apdovanojimai</a:t>
            </a:r>
            <a:r>
              <a:rPr lang="lt-LT" dirty="0"/>
              <a:t> yra </a:t>
            </a:r>
            <a:r>
              <a:rPr lang="lt-LT" b="0" dirty="0"/>
              <a:t>kiekvienos</a:t>
            </a:r>
            <a:r>
              <a:rPr lang="lt-LT" dirty="0"/>
              <a:t> kampanijos metu vykdoma iniciatyva, kuria pagerbiamos organizacijos, </a:t>
            </a:r>
            <a:r>
              <a:rPr lang="lt-LT" sz="1200" b="0" i="0" dirty="0">
                <a:solidFill>
                  <a:schemeClr val="tx1"/>
                </a:solidFill>
                <a:effectLst/>
                <a:latin typeface="+mn-lt"/>
                <a:ea typeface="+mn-lt"/>
                <a:cs typeface="+mn-cs"/>
              </a:rPr>
              <a:t> išskirtiniais ir naujoviškais sprendimais padėjusios</a:t>
            </a:r>
            <a:r>
              <a:rPr lang="en-US" sz="1200" b="0" i="0" dirty="0">
                <a:solidFill>
                  <a:schemeClr val="tx1"/>
                </a:solidFill>
                <a:effectLst/>
                <a:latin typeface="+mn-lt"/>
                <a:ea typeface="+mn-lt"/>
                <a:cs typeface="+mn-cs"/>
              </a:rPr>
              <a:t> </a:t>
            </a:r>
            <a:r>
              <a:rPr lang="lt-LT" sz="1200" b="0" i="0" dirty="0">
                <a:solidFill>
                  <a:schemeClr val="tx1"/>
                </a:solidFill>
                <a:effectLst/>
                <a:latin typeface="+mn-lt"/>
                <a:ea typeface="+mn-lt"/>
                <a:cs typeface="+mn-cs"/>
              </a:rPr>
              <a:t>užkirsti kelią psichosocialinei rizikai darbe ir ją valdyti. Nacionalinį gerosios praktikos apdovanojimų nugalėtoją renka nacionaliniai ryšių punktai, o EU-OSHA vėliau išrenka galutinį nugalėtoją.  </a:t>
            </a:r>
          </a:p>
          <a:p>
            <a:endParaRPr lang="en-GB" dirty="0"/>
          </a:p>
          <a:p>
            <a:r>
              <a:rPr lang="lt-LT" b="1" dirty="0"/>
              <a:t>Oficialūs kampanijos partneriai</a:t>
            </a:r>
            <a:r>
              <a:rPr lang="lt-LT" b="0" dirty="0"/>
              <a:t>: oficialiais kampanijos partneriais gali tapti Europos ir tarptautinės įmonės ir organizacijos, kurios įsipareigoja skatinti psichikos sveikatą darbe ir užkirsti kelią psichosocialinei rizikai Europoje. Tikimasi aktyvaus dalyvavimo. Savo ruožtu oficialūs kampanijos partneriai tampa labiau matomi, gali skelbti savo naujienas ES-OSHA svetainėje ir naujienlaiškyje, taip pat turi galimybę plėsti savo kontaktų tinklą. </a:t>
            </a:r>
          </a:p>
          <a:p>
            <a:endParaRPr lang="en-GB" b="1" dirty="0"/>
          </a:p>
          <a:p>
            <a:r>
              <a:rPr lang="lt-LT" b="1" dirty="0"/>
              <a:t>Žiniasklaidos partneriai:</a:t>
            </a:r>
            <a:r>
              <a:rPr lang="lt-LT" b="0" dirty="0"/>
              <a:t> patyrusių </a:t>
            </a:r>
            <a:r>
              <a:rPr lang="lt-LT" b="1" dirty="0"/>
              <a:t> </a:t>
            </a:r>
            <a:r>
              <a:rPr lang="lt-LT" dirty="0"/>
              <a:t>Europos žurnalistų ir redaktorių, įsipareigojančių skatinti darbuotojų saugą ir sveikatą, tinklas. Žiniasklaidos partneriai iš anksto gauna prieigą prie patikimo ir įdomaus turinio, tampa labiau matomi darbuotojų saugos ir sveikatos (DSS) bendruomenėje ir gali užmegzti tiesioginius ryšius su EU-OSHA ekspertais ir suinteresuotaisiais subjektais visoje Europoje.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4" name="Picture 3">
            <a:extLst>
              <a:ext uri="{FF2B5EF4-FFF2-40B4-BE49-F238E27FC236}">
                <a16:creationId xmlns:a16="http://schemas.microsoft.com/office/drawing/2014/main" id="{DAC82F41-8D00-C345-DCE7-A16593BEF7A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181940" y="5635314"/>
            <a:ext cx="922942" cy="974853"/>
          </a:xfrm>
          <a:prstGeom prst="rect">
            <a:avLst/>
          </a:prstGeom>
        </p:spPr>
      </p:pic>
      <p:pic>
        <p:nvPicPr>
          <p:cNvPr id="8" name="Picture 7">
            <a:extLst>
              <a:ext uri="{FF2B5EF4-FFF2-40B4-BE49-F238E27FC236}">
                <a16:creationId xmlns:a16="http://schemas.microsoft.com/office/drawing/2014/main" id="{2E919823-E070-8973-9429-A29EE4B3385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00000" y="6051549"/>
            <a:ext cx="2201201" cy="562851"/>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lt-LT"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lt-LT" sz="3200" b="1">
                <a:solidFill>
                  <a:schemeClr val="tx2"/>
                </a:solidFill>
                <a:ea typeface=""/>
              </a:rPr>
              <a:t>DĖKOJAME!</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lt-LT" sz="2133">
                <a:solidFill>
                  <a:schemeClr val="accent1"/>
                </a:solidFill>
                <a:ea typeface=""/>
                <a:cs typeface="Trebuchet MS"/>
              </a:rPr>
              <a:t>@Europosdarbuotojųsaugosirsveikatosagentūra</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lt-LT"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lt-LT" sz="2133">
                <a:solidFill>
                  <a:schemeClr val="accent1"/>
                </a:solidFill>
                <a:ea typeface=""/>
                <a:cs typeface="Trebuchet MS"/>
              </a:rPr>
              <a:t>Europos darbuotojų saugos ir sveikatos agentūra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lt-LT"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lt-LT"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t-LT" sz="1467" b="1" i="0" u="none" strike="noStrike" cap="none" normalizeH="0" baseline="0" noProof="0">
                <a:ln>
                  <a:noFill/>
                </a:ln>
                <a:solidFill>
                  <a:srgbClr val="003399"/>
                </a:solidFill>
                <a:effectLst/>
                <a:uLnTx/>
                <a:uFillTx/>
                <a:latin typeface="Arial"/>
                <a:ea typeface="Arial"/>
                <a:cs typeface="+mn-cs"/>
              </a:rPr>
              <a:t>Autorius:</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t-LT" sz="1467" b="1" i="0" u="none" strike="noStrike" cap="none" normalizeH="0" baseline="0" noProof="0">
                <a:ln>
                  <a:noFill/>
                </a:ln>
                <a:solidFill>
                  <a:srgbClr val="003399"/>
                </a:solidFill>
                <a:effectLst/>
                <a:uLnTx/>
                <a:uFillTx/>
                <a:latin typeface="Arial"/>
                <a:ea typeface="Arial"/>
                <a:cs typeface="+mn-cs"/>
              </a:rPr>
              <a:t>Projektą administravo:</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t-LT" sz="1467" b="1" i="0" u="none" strike="noStrike" cap="none" normalizeH="0" baseline="0" noProof="0">
                <a:ln>
                  <a:noFill/>
                </a:ln>
                <a:solidFill>
                  <a:srgbClr val="003399"/>
                </a:solidFill>
                <a:effectLst/>
                <a:uLnTx/>
                <a:uFillTx/>
                <a:latin typeface="Arial"/>
                <a:ea typeface="Arial"/>
                <a:cs typeface="+mn-cs"/>
              </a:rPr>
              <a:t>Nei Europos darbuotojų saugos ir sveikatos agentūra, nei joks jai atstovaujantis asmuo negali būti laikomas atsakingu už toliau pateiktos informacijos panaudojimą.</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t-LT" sz="1467" b="1" i="0" u="none" strike="noStrike" cap="none" normalizeH="0" baseline="0" noProof="0">
                <a:ln>
                  <a:noFill/>
                </a:ln>
                <a:solidFill>
                  <a:srgbClr val="003399"/>
                </a:solidFill>
                <a:effectLst/>
                <a:uLnTx/>
                <a:uFillTx/>
                <a:latin typeface="Arial"/>
                <a:ea typeface="Arial"/>
                <a:cs typeface="+mn-cs"/>
              </a:rPr>
              <a:t>© Europos darbuotojų saugos ir sveikatos agentūra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t-LT" sz="1467" b="1" i="0" u="none" strike="noStrike" cap="none" normalizeH="0" baseline="0" noProof="0">
                <a:ln>
                  <a:noFill/>
                </a:ln>
                <a:solidFill>
                  <a:srgbClr val="003399"/>
                </a:solidFill>
                <a:effectLst/>
                <a:uLnTx/>
                <a:uFillTx/>
                <a:latin typeface="Arial"/>
                <a:ea typeface="Arial"/>
                <a:cs typeface="+mn-cs"/>
              </a:rPr>
              <a:t>Atgaminti leidžiama nurodžius šaltinį.</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t-LT" sz="1467" b="1" i="0" u="none" strike="noStrike" cap="none" normalizeH="0" baseline="0" noProof="0">
                <a:ln>
                  <a:noFill/>
                </a:ln>
                <a:solidFill>
                  <a:srgbClr val="003399"/>
                </a:solidFill>
                <a:effectLst/>
                <a:uLnTx/>
                <a:uFillTx/>
                <a:latin typeface="Arial"/>
                <a:ea typeface="Arial"/>
                <a:cs typeface="+mn-cs"/>
              </a:rPr>
              <a:t>Norint naudoti arba atgaminti nuotraukas arba kitą medžiagą, kurių autorių teisės nepriklauso Europos darbuotojų saugos ir sveikatos agentūrai (EU-OSHA), būtina gauti tiesioginį autorių teisių turėtojų leidimą.</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23/09/2026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326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lt-LT"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BFABC1C0-8323-6D3F-E962-263B71CFE3A5}"/>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181940" y="5635314"/>
            <a:ext cx="922942" cy="974853"/>
          </a:xfrm>
          <a:prstGeom prst="rect">
            <a:avLst/>
          </a:prstGeom>
        </p:spPr>
      </p:pic>
      <p:pic>
        <p:nvPicPr>
          <p:cNvPr id="14" name="Picture 13">
            <a:extLst>
              <a:ext uri="{FF2B5EF4-FFF2-40B4-BE49-F238E27FC236}">
                <a16:creationId xmlns:a16="http://schemas.microsoft.com/office/drawing/2014/main" id="{6CB5E0AE-B8CE-01E3-262E-5FBC4C87EFE2}"/>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600000" y="6051549"/>
            <a:ext cx="2201201" cy="562851"/>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lt/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osha.europa.eu/lt/" TargetMode="External"/><Relationship Id="rId13" Type="http://schemas.openxmlformats.org/officeDocument/2006/relationships/image" Target="../media/image52.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lt/themes/mainstreaming-osh-education/oshvet-project-osh-vocational-education-and-trainin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lt/campaign-partners/enterprise-europe-network" TargetMode="External"/><Relationship Id="rId11" Type="http://schemas.openxmlformats.org/officeDocument/2006/relationships/hyperlink" Target="https://healthy-workplaces.osha.europa.eu/lt/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lt/campaign-partners/official-campaign-partners" TargetMode="External"/><Relationship Id="rId10" Type="http://schemas.openxmlformats.org/officeDocument/2006/relationships/hyperlink" Target="https://europa.eu/european-union/about-eu/institutions-bodies_en" TargetMode="External"/><Relationship Id="rId4" Type="http://schemas.openxmlformats.org/officeDocument/2006/relationships/image" Target="../media/image49.svg"/><Relationship Id="rId9" Type="http://schemas.openxmlformats.org/officeDocument/2006/relationships/image" Target="../media/image51.png"/><Relationship Id="rId14" Type="http://schemas.openxmlformats.org/officeDocument/2006/relationships/hyperlink" Target="https://healthy-workplaces.osha.europa.eu/lt/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lt/tools-and-publications" TargetMode="External"/><Relationship Id="rId2" Type="http://schemas.openxmlformats.org/officeDocument/2006/relationships/hyperlink" Target="https://healthy-workplaces.osha.europa.eu/lt/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lt/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healthy-workplaces.osha.europa.eu/lt/get-involved/european-week" TargetMode="External"/><Relationship Id="rId7" Type="http://schemas.openxmlformats.org/officeDocument/2006/relationships/hyperlink" Target="https://healthy-workplaces.osha.europa.eu/lt/media-centre/become-media-part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lt/get-involved/become-campaign-partner" TargetMode="External"/><Relationship Id="rId5" Type="http://schemas.openxmlformats.org/officeDocument/2006/relationships/hyperlink" Target="https://healthy-workplaces.osha.europa.eu/lt/get-involved/good-practice-awards" TargetMode="External"/><Relationship Id="rId4" Type="http://schemas.openxmlformats.org/officeDocument/2006/relationships/hyperlink" Target="https://healthy-workplaces.osha.europa.eu/lt/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2.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1.svg"/><Relationship Id="rId4" Type="http://schemas.openxmlformats.org/officeDocument/2006/relationships/image" Target="../media/image58.svg"/><Relationship Id="rId9" Type="http://schemas.openxmlformats.org/officeDocument/2006/relationships/hyperlink" Target="https://www.youtube.com/@EU_OSHA" TargetMode="External"/><Relationship Id="rId1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lt-LT"/>
              <a:t>2026–2028 m. saugių darbo vietų kampanija </a:t>
            </a:r>
            <a:br>
              <a:rPr lang="lt-LT"/>
            </a:br>
            <a:r>
              <a:rPr lang="lt-LT"/>
              <a:t>„Kartu dėl psichinės sveikatos darbe“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lt-LT" sz="2600" i="1">
                <a:solidFill>
                  <a:srgbClr val="92D050"/>
                </a:solidFill>
              </a:rPr>
              <a:t>Psichosocialinės rizikos prevencija darbe</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lt-LT"/>
              <a:t>Turinys</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939411"/>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lt-LT" b="0">
                <a:solidFill>
                  <a:srgbClr val="003399"/>
                </a:solidFill>
              </a:rPr>
              <a:t>Bendra padėtis</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lt-LT" sz="1600" dirty="0">
                <a:solidFill>
                  <a:srgbClr val="003399"/>
                </a:solidFill>
              </a:rPr>
              <a:t>Kampanijos tikslai ir uždaviniai</a:t>
            </a:r>
          </a:p>
          <a:p>
            <a:pPr marL="169863" indent="-169863">
              <a:buFont typeface="Arial" panose="020B0604020202020204" pitchFamily="34" charset="0"/>
              <a:buChar char="•"/>
            </a:pPr>
            <a:r>
              <a:rPr lang="lt-LT" sz="1600" dirty="0">
                <a:solidFill>
                  <a:srgbClr val="003399"/>
                </a:solidFill>
              </a:rPr>
              <a:t>Kam skirta ši kampanija</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705022"/>
            <a:ext cx="5634977" cy="1839457"/>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536782"/>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554891"/>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lt-LT" sz="1800"/>
              <a:t>Veiksmų gairės: penkios prioritetinės sritys</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2967440"/>
            <a:ext cx="5416961" cy="1477328"/>
          </a:xfrm>
          <a:prstGeom prst="rect">
            <a:avLst/>
          </a:prstGeom>
          <a:noFill/>
        </p:spPr>
        <p:txBody>
          <a:bodyPr wrap="square" rtlCol="0">
            <a:spAutoFit/>
          </a:bodyPr>
          <a:lstStyle/>
          <a:p>
            <a:pPr marL="169863" indent="-169863">
              <a:buFont typeface="Arial" panose="020B0604020202020204" pitchFamily="34" charset="0"/>
              <a:buChar char="•"/>
            </a:pPr>
            <a:r>
              <a:rPr lang="lt-LT" sz="1500" dirty="0">
                <a:solidFill>
                  <a:srgbClr val="003399"/>
                </a:solidFill>
              </a:rPr>
              <a:t>Psichosocialinės rizikos vertinimas ir valdymas</a:t>
            </a:r>
          </a:p>
          <a:p>
            <a:pPr marL="169863" indent="-169863">
              <a:buFont typeface="Arial" panose="020B0604020202020204" pitchFamily="34" charset="0"/>
              <a:buChar char="•"/>
            </a:pPr>
            <a:r>
              <a:rPr lang="lt-LT" sz="1500" dirty="0">
                <a:solidFill>
                  <a:srgbClr val="003399"/>
                </a:solidFill>
              </a:rPr>
              <a:t>Priekabiavimas, seksualinis priekabiavimas ir smurtas</a:t>
            </a:r>
          </a:p>
          <a:p>
            <a:pPr marL="169863" indent="-169863">
              <a:buFont typeface="Arial" panose="020B0604020202020204" pitchFamily="34" charset="0"/>
              <a:buChar char="•"/>
            </a:pPr>
            <a:r>
              <a:rPr lang="lt-LT" sz="1500" dirty="0">
                <a:solidFill>
                  <a:srgbClr val="003399"/>
                </a:solidFill>
              </a:rPr>
              <a:t>Fiziniai rizikos veiksniai ir psichikos sveikata</a:t>
            </a:r>
          </a:p>
          <a:p>
            <a:pPr marL="169863" indent="-169863">
              <a:buFont typeface="Arial" panose="020B0604020202020204" pitchFamily="34" charset="0"/>
              <a:buChar char="•"/>
            </a:pPr>
            <a:r>
              <a:rPr lang="lt-LT" sz="1500" dirty="0">
                <a:solidFill>
                  <a:srgbClr val="003399"/>
                </a:solidFill>
              </a:rPr>
              <a:t>Psichosocialinė rizika sveikatos ir socialinės rūpybos sektoriuje</a:t>
            </a:r>
          </a:p>
          <a:p>
            <a:pPr marL="169863" indent="-169863">
              <a:buFont typeface="Arial" panose="020B0604020202020204" pitchFamily="34" charset="0"/>
              <a:buChar char="•"/>
            </a:pPr>
            <a:r>
              <a:rPr lang="lt-LT" sz="1500" dirty="0">
                <a:solidFill>
                  <a:srgbClr val="003399"/>
                </a:solidFill>
              </a:rPr>
              <a:t>Darbuotojų psichikos sveikatos stiprinimas</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668208" y="4553931"/>
            <a:ext cx="4767254" cy="1843229"/>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06404" y="4381501"/>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24179" y="4399610"/>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lt-LT" sz="1800">
                <a:solidFill>
                  <a:schemeClr val="bg1"/>
                </a:solidFill>
              </a:rPr>
              <a:t>Dalyvavimas kampanijoje</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29248" y="4769870"/>
            <a:ext cx="4331279" cy="1323439"/>
          </a:xfrm>
          <a:prstGeom prst="rect">
            <a:avLst/>
          </a:prstGeom>
          <a:noFill/>
        </p:spPr>
        <p:txBody>
          <a:bodyPr wrap="square" rtlCol="0">
            <a:spAutoFit/>
          </a:bodyPr>
          <a:lstStyle/>
          <a:p>
            <a:pPr marL="169863" indent="-169863">
              <a:buFont typeface="Arial" panose="020B0604020202020204" pitchFamily="34" charset="0"/>
              <a:buChar char="•"/>
            </a:pPr>
            <a:r>
              <a:rPr lang="lt-LT" sz="1600" dirty="0">
                <a:solidFill>
                  <a:srgbClr val="003399"/>
                </a:solidFill>
              </a:rPr>
              <a:t>ES-OSHA tinklas</a:t>
            </a:r>
          </a:p>
          <a:p>
            <a:pPr marL="169863" indent="-169863">
              <a:buFont typeface="Arial" panose="020B0604020202020204" pitchFamily="34" charset="0"/>
              <a:buChar char="•"/>
            </a:pPr>
            <a:r>
              <a:rPr lang="lt-LT" sz="1600" dirty="0">
                <a:solidFill>
                  <a:srgbClr val="003399"/>
                </a:solidFill>
              </a:rPr>
              <a:t>Kampanijos ištekliai</a:t>
            </a:r>
          </a:p>
          <a:p>
            <a:pPr marL="169863" indent="-169863">
              <a:buFont typeface="Arial" panose="020B0604020202020204" pitchFamily="34" charset="0"/>
              <a:buChar char="•"/>
            </a:pPr>
            <a:r>
              <a:rPr lang="lt-LT" sz="1600" dirty="0">
                <a:solidFill>
                  <a:srgbClr val="003399"/>
                </a:solidFill>
              </a:rPr>
              <a:t>Priemonių rinkinys ir populiarinimas skaitmeninėmis priemonėmis</a:t>
            </a:r>
          </a:p>
          <a:p>
            <a:pPr marL="169863" indent="-169863">
              <a:buFont typeface="Arial" panose="020B0604020202020204" pitchFamily="34" charset="0"/>
              <a:buChar char="•"/>
            </a:pPr>
            <a:r>
              <a:rPr lang="lt-LT" sz="1600" dirty="0">
                <a:solidFill>
                  <a:srgbClr val="003399"/>
                </a:solidFill>
              </a:rPr>
              <a:t>Kaip dalyvauti kampanijoje</a:t>
            </a:r>
          </a:p>
          <a:p>
            <a:pPr marL="169863" indent="-169863">
              <a:buFont typeface="Arial" panose="020B0604020202020204" pitchFamily="34" charset="0"/>
              <a:buChar char="•"/>
            </a:pPr>
            <a:r>
              <a:rPr lang="lt-LT" sz="1600" dirty="0">
                <a:solidFill>
                  <a:srgbClr val="003399"/>
                </a:solidFill>
              </a:rPr>
              <a:t>Sekite mūsų kampanijos naujienas</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a:xfrm>
            <a:off x="600002" y="180000"/>
            <a:ext cx="11632756" cy="489600"/>
          </a:xfrm>
        </p:spPr>
        <p:txBody>
          <a:bodyPr/>
          <a:lstStyle/>
          <a:p>
            <a:r>
              <a:rPr lang="lt-LT" dirty="0"/>
              <a:t>Bendra padėtis. Psichikos sveikata daro įtaką kasdieniam gyvenimui ir darbui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lt-LT" sz="2000" b="1">
                <a:solidFill>
                  <a:schemeClr val="tx2"/>
                </a:solidFill>
              </a:rPr>
              <a:t>Psichikos sveikatą veikia tai, kaip gyvename kasdien, taip pat ir darbas!</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0"/>
            <a:ext cx="7679280" cy="316717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lt-LT" dirty="0"/>
              <a:t>Darbas, jei</a:t>
            </a:r>
            <a:r>
              <a:rPr lang="lt-LT" b="0" dirty="0"/>
              <a:t> </a:t>
            </a:r>
            <a:r>
              <a:rPr lang="lt-LT" dirty="0"/>
              <a:t>gerai suplanuotas</a:t>
            </a:r>
            <a:r>
              <a:rPr lang="lt-LT" b="0" dirty="0"/>
              <a:t> ir </a:t>
            </a:r>
            <a:r>
              <a:rPr lang="lt-LT" dirty="0"/>
              <a:t>jame rodomas palaikymas</a:t>
            </a:r>
            <a:r>
              <a:rPr lang="lt-LT" b="0" dirty="0"/>
              <a:t>, </a:t>
            </a:r>
            <a:r>
              <a:rPr lang="lt-LT" dirty="0"/>
              <a:t>gali padėti sustiprinti psichikos sveikatą</a:t>
            </a:r>
            <a:r>
              <a:rPr lang="lt-LT" b="0" dirty="0"/>
              <a:t> – dėl to, kad turime tikslų, gyvenimas turi tam tikrą struktūrą ir mes palaikome socialinius ryšius</a:t>
            </a:r>
            <a:r>
              <a:rPr lang="lt-LT" dirty="0"/>
              <a:t>.</a:t>
            </a:r>
          </a:p>
          <a:p>
            <a:pPr marL="233363" indent="-233363">
              <a:spcAft>
                <a:spcPts val="600"/>
              </a:spcAft>
            </a:pPr>
            <a:r>
              <a:rPr lang="lt-LT" dirty="0"/>
              <a:t>Tokį poveikį gali nustelbti darbe kylanti psichosocialinė rizika</a:t>
            </a:r>
            <a:r>
              <a:rPr lang="lt-LT" b="0" dirty="0"/>
              <a:t>, pvz., keliami nesuderinami reikalavimai, priekabiavimas arba nuolat didelis darbo krūvis. </a:t>
            </a:r>
          </a:p>
          <a:p>
            <a:pPr marL="233363" indent="-233363">
              <a:spcAft>
                <a:spcPts val="600"/>
              </a:spcAft>
            </a:pPr>
            <a:r>
              <a:rPr lang="lt-LT" dirty="0"/>
              <a:t>Jei ši rizika nebus nustatyta</a:t>
            </a:r>
            <a:r>
              <a:rPr lang="lt-LT" b="0" dirty="0"/>
              <a:t>, </a:t>
            </a:r>
            <a:r>
              <a:rPr lang="lt-LT" dirty="0"/>
              <a:t> valdoma</a:t>
            </a:r>
            <a:r>
              <a:rPr lang="lt-LT" b="0" dirty="0"/>
              <a:t> ir </a:t>
            </a:r>
            <a:r>
              <a:rPr lang="lt-LT" dirty="0"/>
              <a:t> jai nebus užkirstas kelias</a:t>
            </a:r>
            <a:r>
              <a:rPr lang="lt-LT" b="0" dirty="0"/>
              <a:t>,  gali kilti įvairių </a:t>
            </a:r>
            <a:r>
              <a:rPr lang="lt-LT" dirty="0"/>
              <a:t>rimtų sveikatos problemų</a:t>
            </a:r>
            <a:r>
              <a:rPr lang="lt-LT" b="0" dirty="0"/>
              <a:t>, pavyzdžiui, darbuotojui gali pasireikšti perdegimas, depresija, nerimas ir kt.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lt-LT"/>
              <a:t>Bendra </a:t>
            </a:r>
            <a:r>
              <a:rPr lang="lt-LT">
                <a:solidFill>
                  <a:srgbClr val="003399"/>
                </a:solidFill>
              </a:rPr>
              <a:t>padėtis. </a:t>
            </a:r>
            <a:r>
              <a:rPr lang="lt-LT"/>
              <a:t>Kam kyla grėsmė</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lt-LT" sz="1800" b="1">
                <a:solidFill>
                  <a:schemeClr val="tx2"/>
                </a:solidFill>
              </a:rPr>
              <a:t>Prognozuojama, kad dėl prastos psichikos sveikatos ES bendrasis vidaus produktas 2025–2050 m. mažės vidutiniškai 1,7 proc. per metus.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lt-LT" b="0" dirty="0"/>
              <a:t>Tarp europiečių psichikos sveikatos problemų </a:t>
            </a:r>
            <a:r>
              <a:rPr lang="lt-LT" dirty="0"/>
              <a:t>daugėja</a:t>
            </a:r>
            <a:r>
              <a:rPr lang="lt-LT" b="0" dirty="0"/>
              <a:t>. </a:t>
            </a:r>
          </a:p>
          <a:p>
            <a:pPr marL="233363" indent="-233363">
              <a:spcAft>
                <a:spcPts val="600"/>
              </a:spcAft>
            </a:pPr>
            <a:r>
              <a:rPr lang="lt-LT" b="0" dirty="0"/>
              <a:t>Dėl psichikos sveikatos problemų patiriama </a:t>
            </a:r>
            <a:r>
              <a:rPr lang="lt-LT" dirty="0"/>
              <a:t>ekonominių nuostolių</a:t>
            </a:r>
            <a:r>
              <a:rPr lang="lt-LT" b="0" dirty="0"/>
              <a:t>, kuriuos daugiausia lemia sumažėjęs darbuotojų dalyvavimas, padidėjęs pravaikštų skaičius ir prezenteizmas.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lt-LT"/>
              <a:t>Bendra </a:t>
            </a:r>
            <a:r>
              <a:rPr lang="lt-LT">
                <a:solidFill>
                  <a:srgbClr val="003399"/>
                </a:solidFill>
              </a:rPr>
              <a:t>padėtis.</a:t>
            </a:r>
            <a:r>
              <a:rPr lang="lt-LT"/>
              <a:t> Darbuotojų požiūris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2626660"/>
          </a:xfrm>
        </p:spPr>
        <p:txBody>
          <a:bodyPr>
            <a:noAutofit/>
          </a:bodyPr>
          <a:lstStyle/>
          <a:p>
            <a:pPr marL="233363" indent="-233363"/>
            <a:r>
              <a:rPr lang="lt-LT" b="0" dirty="0"/>
              <a:t>Remiantis </a:t>
            </a:r>
            <a:r>
              <a:rPr lang="lt-LT" b="0" dirty="0">
                <a:solidFill>
                  <a:srgbClr val="92D050"/>
                </a:solidFill>
                <a:hlinkClick r:id="rId3">
                  <a:extLst>
                    <a:ext uri="{A12FA001-AC4F-418D-AE19-62706E023703}">
                      <ahyp:hlinkClr xmlns:ahyp="http://schemas.microsoft.com/office/drawing/2018/hyperlinkcolor" val="tx"/>
                    </a:ext>
                  </a:extLst>
                </a:hlinkClick>
              </a:rPr>
              <a:t>2025 m. apklausa „DSS pulsas“</a:t>
            </a:r>
            <a:r>
              <a:rPr lang="lt-LT" b="0" dirty="0"/>
              <a:t>, </a:t>
            </a:r>
            <a:r>
              <a:rPr lang="lt-LT" dirty="0"/>
              <a:t>visoje ES daugiau nei 4 darbuotojai iš 10 (44 proc.) </a:t>
            </a:r>
            <a:r>
              <a:rPr lang="lt-LT" b="0" dirty="0"/>
              <a:t>teigia, kad</a:t>
            </a:r>
            <a:r>
              <a:rPr lang="lt-LT" dirty="0"/>
              <a:t> patiria didelį spaudimą dėl įtempto darbo grafiko </a:t>
            </a:r>
            <a:r>
              <a:rPr lang="lt-LT" b="0" dirty="0"/>
              <a:t>arba dėl to, kad </a:t>
            </a:r>
            <a:r>
              <a:rPr lang="lt-LT" dirty="0"/>
              <a:t>yra pernelyg apkrauti darbu</a:t>
            </a:r>
            <a:r>
              <a:rPr lang="lt-LT" b="0" dirty="0"/>
              <a:t>.</a:t>
            </a:r>
            <a:br>
              <a:rPr lang="lt-LT" dirty="0"/>
            </a:br>
            <a:endParaRPr lang="lt-LT" dirty="0"/>
          </a:p>
          <a:p>
            <a:pPr marL="233363" indent="-233363"/>
            <a:r>
              <a:rPr lang="lt-LT" dirty="0"/>
              <a:t>Daug darbuotojų teigia, kad darbas neigiamai veikia jų sveikatą:</a:t>
            </a:r>
          </a:p>
          <a:p>
            <a:pPr lvl="1"/>
            <a:r>
              <a:rPr lang="lt-LT" dirty="0">
                <a:solidFill>
                  <a:schemeClr val="tx2"/>
                </a:solidFill>
              </a:rPr>
              <a:t>37 proc. darbuotojų jaučia bendrą nuovargį, </a:t>
            </a:r>
          </a:p>
          <a:p>
            <a:pPr lvl="1"/>
            <a:r>
              <a:rPr lang="lt-LT" dirty="0">
                <a:solidFill>
                  <a:schemeClr val="tx2"/>
                </a:solidFill>
              </a:rPr>
              <a:t>29 proc. darbuotojų patiria stresą, depresiją ar nerimą</a:t>
            </a:r>
            <a:r>
              <a:rPr lang="en-US" dirty="0">
                <a:solidFill>
                  <a:schemeClr val="tx2"/>
                </a:solidFill>
              </a:rPr>
              <a:t>.</a:t>
            </a:r>
            <a:endParaRPr lang="lt-LT" dirty="0"/>
          </a:p>
          <a:p>
            <a:pPr marL="0" indent="0">
              <a:buNone/>
            </a:pPr>
            <a:br>
              <a:rPr lang="lt-LT" dirty="0"/>
            </a:br>
            <a:endParaRPr lang="lt-LT" dirty="0"/>
          </a:p>
        </p:txBody>
      </p:sp>
      <p:grpSp>
        <p:nvGrpSpPr>
          <p:cNvPr id="11" name="Group 10" descr="Nuotraukoje matomas prie stalo sėdintis biuro darbuotojas, kuris suraukęs antakius skaito dokumentus. Kairėje matyti personažas, žongliruojantis įvairiomis skaitmeninėmis piktogramomis, kaip antai, popieriaus lapas, klaustukas, diagramos, laikrodis, kurios simbolizuoja didelį spaudimą dėl įtempto darbo grafiko ir per didelio darbo krūvio.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Nuotraukoje matomas prie stalo sėdintis biuro darbuotojas, kuris suraukęs antakius skaito dokumentus. Kairėje matyti personažas, žongliruojantis įvairiomis skaitmeninėmis piktogramomis, kaip antai, popieriaus lapas, klaustukas, diagramos, laikrodis, kurios simbolizuoja didelį spaudimą dėl įtempto darbo grafiko ir per didelio darbo krūvio.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lt-LT"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lt-LT"/>
              <a:t>Bendra </a:t>
            </a:r>
            <a:r>
              <a:rPr lang="lt-LT">
                <a:solidFill>
                  <a:srgbClr val="003399"/>
                </a:solidFill>
              </a:rPr>
              <a:t>padėtis. </a:t>
            </a:r>
            <a:r>
              <a:rPr lang="lt-LT"/>
              <a:t>Organizacijų ir darbuotojų požiūris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Psichosocialinė rizika darbe. Organizacijos ir darbuotojai.</a:t>
            </a:r>
          </a:p>
          <a:p>
            <a:r>
              <a:rPr lang="lt-LT" sz="1800">
                <a:latin typeface="+mn-lt"/>
              </a:rPr>
              <a:t>Panašios tendencijos, skirtingos perspektyvos</a:t>
            </a:r>
            <a:r>
              <a:rPr lang="lt-LT" sz="1800" b="1">
                <a:latin typeface="+mn-lt"/>
              </a:rPr>
              <a:t> </a:t>
            </a:r>
          </a:p>
        </p:txBody>
      </p:sp>
      <p:grpSp>
        <p:nvGrpSpPr>
          <p:cNvPr id="3" name="Group 2" descr="Duomenų lentelė, kurioje palyginami organizacijų ir darbuotojų dėl įtempto darbo grafiko patiriamo spaudimo lygiai. Tai iliustruoja pusapskritimai ir procentai. Spaudimą patiriančios nurodo 44 proc. organizacijų ir 43 proc. darbuotojų. ">
            <a:extLst>
              <a:ext uri="{FF2B5EF4-FFF2-40B4-BE49-F238E27FC236}">
                <a16:creationId xmlns:a16="http://schemas.microsoft.com/office/drawing/2014/main" id="{4CB3070E-5865-7FEF-3107-073D336FB2E7}"/>
              </a:ext>
            </a:extLst>
          </p:cNvPr>
          <p:cNvGrpSpPr/>
          <p:nvPr/>
        </p:nvGrpSpPr>
        <p:grpSpPr>
          <a:xfrm>
            <a:off x="1230885" y="2017464"/>
            <a:ext cx="4294504" cy="2404766"/>
            <a:chOff x="874654" y="2168532"/>
            <a:chExt cx="4294504" cy="2404766"/>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293569" cy="352767"/>
              <a:chOff x="902464" y="4494345"/>
              <a:chExt cx="4293569" cy="352767"/>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201733" y="4524916"/>
                <a:ext cx="3994300" cy="32219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t-LT" sz="800" i="1" dirty="0"/>
                  <a:t>Šaltinis: </a:t>
                </a:r>
                <a:r>
                  <a:rPr lang="lt-LT" sz="800" b="0" dirty="0"/>
                  <a:t>2025 m. darbuotojų apklausa „DSS pulsas“, ESENER, 2024 m., ES 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lt-LT" sz="1400" b="1"/>
                  <a:t>IR</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t-LT" sz="1400"/>
                <a:t>ORGANIZACIJOS</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082195" y="2764376"/>
              <a:ext cx="1705074"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lt-LT" sz="1400" dirty="0">
                  <a:solidFill>
                    <a:srgbClr val="A9DE4E"/>
                  </a:solidFill>
                </a:rPr>
                <a:t>DARBUOTOJAI</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261610"/>
            </a:xfrm>
            <a:prstGeom prst="rect">
              <a:avLst/>
            </a:prstGeom>
            <a:noFill/>
          </p:spPr>
          <p:txBody>
            <a:bodyPr wrap="square" rtlCol="0">
              <a:spAutoFit/>
            </a:bodyPr>
            <a:lstStyle/>
            <a:p>
              <a:r>
                <a:rPr lang="lt-LT" sz="1100" b="1" dirty="0">
                  <a:solidFill>
                    <a:schemeClr val="bg1"/>
                  </a:solidFill>
                </a:rPr>
                <a:t>SPAUDIMAS DĖL ĮTEMPTO DARBO GRAFIKO</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865" y="4251907"/>
              <a:ext cx="150389" cy="177732"/>
            </a:xfrm>
            <a:prstGeom prst="rect">
              <a:avLst/>
            </a:prstGeom>
          </p:spPr>
        </p:pic>
      </p:grpSp>
      <p:grpSp>
        <p:nvGrpSpPr>
          <p:cNvPr id="74" name="Group 73" descr="Duomenų lentelė, kurioje palyginami organizacijų ir darbuotojų jaučiamo komunikacijos ir bendradarbiavimo trūkumo lygiai. Tai iliustruoja pusapskritimai ir procentai. Spaudimą dėl komunikacijos ir bendradarbiavimo trūkumo patiriančios nurodo 19 proc. organizacijų ir 29 proc. darbuotojų.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t-LT" sz="800" i="1" dirty="0"/>
                      <a:t>Šaltinis: </a:t>
                    </a:r>
                    <a:r>
                      <a:rPr lang="lt-LT" sz="800" b="0" dirty="0"/>
                      <a:t>ESENER 2024 m. ir 2025 m. darbuotojų apklausa „DSS pulsas“</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lt-LT" sz="1400" b="1"/>
                      <a:t>IR</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t-LT" sz="1400"/>
                    <a:t>ORGANIZACIJOS</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169735" y="2772946"/>
                  <a:ext cx="152644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lt-LT" sz="1400" dirty="0">
                      <a:solidFill>
                        <a:srgbClr val="A9DE4E"/>
                      </a:solidFill>
                    </a:rPr>
                    <a:t>DARBUOTOJAI</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430887"/>
                </a:xfrm>
                <a:prstGeom prst="rect">
                  <a:avLst/>
                </a:prstGeom>
                <a:noFill/>
              </p:spPr>
              <p:txBody>
                <a:bodyPr wrap="square" rtlCol="0">
                  <a:spAutoFit/>
                </a:bodyPr>
                <a:lstStyle/>
                <a:p>
                  <a:r>
                    <a:rPr lang="lt-LT" sz="1100" b="1" dirty="0">
                      <a:solidFill>
                        <a:schemeClr val="bg1"/>
                      </a:solidFill>
                    </a:rPr>
                    <a:t>KOMUNIKACIJOS IR BENDRADARBIAVIMO TRŪKUMAS</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Tik 51 proc. organizacijų nurodo, kad spręsdami psichosocialinės rizikos klausimus į šį procesą įtraukia darbuotojus.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t-LT" sz="1400"/>
                    <a:t>TIK</a:t>
                  </a:r>
                </a:p>
              </p:txBody>
            </p:sp>
            <p:sp>
              <p:nvSpPr>
                <p:cNvPr id="100" name="Content Placeholder 2" descr="Langelis, kuriame parodyta  darbuotojų, dalyvaujančių organizacijoms sprendžiant psichosocialinės rizikos darbe problemas, procentinė dalis. Procentinė dalis – 51 proc.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t-LT" sz="1600" b="0" dirty="0"/>
                    <a:t>organizacijų nurodo, kad spręsdamos psichosocialinės rizikos klausimus į šį procesą įtraukia darbuotojus.</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lt-LT" sz="1400" b="1">
                      <a:solidFill>
                        <a:schemeClr val="bg1"/>
                      </a:solidFill>
                    </a:rPr>
                    <a:t>DARBUOTOJŲ DALYVAVIMAS</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407265"/>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t-LT" sz="1400" dirty="0"/>
              <a:t>Norint nustatyti riziką ir kartu rasti veiksmingus sprendimus, labai svarbu įtraukti darbuotojus.</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0"/>
              </a:ext>
            </a:extLst>
          </p:cNvPr>
          <p:cNvSpPr>
            <a:spLocks noGrp="1"/>
          </p:cNvSpPr>
          <p:nvPr>
            <p:ph type="title"/>
          </p:nvPr>
        </p:nvSpPr>
        <p:spPr/>
        <p:txBody>
          <a:bodyPr/>
          <a:lstStyle/>
          <a:p>
            <a:r>
              <a:rPr lang="lt-LT"/>
              <a:t>Bendra </a:t>
            </a:r>
            <a:r>
              <a:rPr lang="lt-LT">
                <a:solidFill>
                  <a:srgbClr val="003399"/>
                </a:solidFill>
              </a:rPr>
              <a:t>padėtis. </a:t>
            </a:r>
            <a:r>
              <a:rPr lang="lt-LT"/>
              <a:t>Organizacijų požiūris –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Organizacijose kylanti psichosocialinė rizika.</a:t>
            </a:r>
          </a:p>
        </p:txBody>
      </p:sp>
      <p:graphicFrame>
        <p:nvGraphicFramePr>
          <p:cNvPr id="7" name="Chart 6" descr="Diagrama, kurioje palyginama 2019 m. ir 2024 m. organizacijose kylanti psichosocialinė rizika.&#10;&#10;Darbas su sunkiais klientais, pacientais, mokiniais ir pan. 2019 m.: 59 % 2024 m.: 56 %&#10;Spaudimas dėl įtempto darbo grafiko. 2019 m.: 45 % 2024 m.: 43 %&#10;Komunikacijos ar bendradarbiavimo trūkumas organizacijoje. 2019 m.: 18 % 2024 m.: 19%&#10;Ilgos arba nereguliarios darbo valandos.  2019 m.: 21 % 2024 m.: 18 %&#10;Baimė prarasti darbą.  2019 m.: 11 % 2024 m.: 10 %&#10;&#10;&#10;&#10;">
            <a:extLst>
              <a:ext uri="{FF2B5EF4-FFF2-40B4-BE49-F238E27FC236}">
                <a16:creationId xmlns:a16="http://schemas.microsoft.com/office/drawing/2014/main" id="{25A46D38-6881-B00D-95B5-8E342FDBB6C1}"/>
              </a:ext>
            </a:extLst>
          </p:cNvPr>
          <p:cNvGraphicFramePr>
            <a:graphicFrameLocks/>
          </p:cNvGraphicFramePr>
          <p:nvPr>
            <p:extLst>
              <p:ext uri="{D42A27DB-BD31-4B8C-83A1-F6EECF244321}">
                <p14:modId xmlns:p14="http://schemas.microsoft.com/office/powerpoint/2010/main" val="4075064500"/>
              </p:ext>
            </p:extLst>
          </p:nvPr>
        </p:nvGraphicFramePr>
        <p:xfrm>
          <a:off x="1822602" y="1578404"/>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lt-LT" sz="1200" i="1" dirty="0">
                <a:effectLst/>
              </a:rPr>
              <a:t>Šaltinis: </a:t>
            </a:r>
            <a:r>
              <a:rPr lang="lt-LT" sz="1200" dirty="0">
                <a:effectLst/>
              </a:rPr>
              <a:t>ESENER 2024 m.</a:t>
            </a:r>
            <a:br>
              <a:rPr lang="lt-LT" sz="1200" dirty="0">
                <a:effectLst/>
              </a:rPr>
            </a:br>
            <a:r>
              <a:rPr lang="lt-LT" sz="1200" dirty="0">
                <a:effectLst/>
              </a:rPr>
              <a:t>Bazė: visos ES 27 įmonės.</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lt-LT"/>
              <a:t>Kampanijos tikslai ir uždaviniai</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dirty="0">
                <a:latin typeface="+mn-lt"/>
              </a:rPr>
              <a:t>Didinti </a:t>
            </a:r>
            <a:r>
              <a:rPr lang="en-US" sz="1800" b="1" dirty="0" err="1">
                <a:latin typeface="+mn-lt"/>
              </a:rPr>
              <a:t>informuotumą</a:t>
            </a:r>
            <a:r>
              <a:rPr lang="lt-LT" sz="1800" b="1" dirty="0">
                <a:latin typeface="+mn-lt"/>
              </a:rPr>
              <a:t> apie: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829661"/>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lt-LT" sz="1800" dirty="0"/>
              <a:t>tinkamos darbo aplinkos </a:t>
            </a:r>
            <a:r>
              <a:rPr lang="lt-LT" sz="1800" b="0" dirty="0"/>
              <a:t>poveikį </a:t>
            </a:r>
            <a:r>
              <a:rPr lang="lt-LT" sz="1800" dirty="0"/>
              <a:t>psichikos sveikatai ir gerovei</a:t>
            </a:r>
            <a:r>
              <a:rPr lang="lt-LT" sz="1800" b="0" dirty="0"/>
              <a:t>;</a:t>
            </a:r>
          </a:p>
          <a:p>
            <a:pPr marL="233363" indent="-233363">
              <a:spcBef>
                <a:spcPts val="0"/>
              </a:spcBef>
              <a:spcAft>
                <a:spcPts val="600"/>
              </a:spcAft>
            </a:pPr>
            <a:r>
              <a:rPr lang="lt-LT" sz="1800" dirty="0"/>
              <a:t>psichosocialinės rizikos vertinimo</a:t>
            </a:r>
            <a:r>
              <a:rPr lang="lt-LT" sz="1800" b="0" dirty="0"/>
              <a:t>, </a:t>
            </a:r>
            <a:r>
              <a:rPr lang="lt-LT" sz="1800" dirty="0"/>
              <a:t>prevencijos ir valdymo </a:t>
            </a:r>
            <a:r>
              <a:rPr lang="lt-LT" sz="1800" b="0" dirty="0"/>
              <a:t>svarbą. </a:t>
            </a:r>
            <a:r>
              <a:rPr lang="lt-LT" sz="1800" dirty="0"/>
              <a:t> </a:t>
            </a:r>
          </a:p>
          <a:p>
            <a:pPr marL="0" indent="0">
              <a:spcBef>
                <a:spcPts val="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895456"/>
            <a:ext cx="733114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Skatinti:</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423578"/>
            <a:ext cx="7139834"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lt-LT" sz="1800" dirty="0"/>
              <a:t>suinteresuotųjų subjektų tinklaveiką</a:t>
            </a:r>
            <a:r>
              <a:rPr lang="lt-LT" sz="1800" b="0" dirty="0"/>
              <a:t>;</a:t>
            </a:r>
          </a:p>
          <a:p>
            <a:pPr marL="233363" indent="-233363">
              <a:spcBef>
                <a:spcPts val="0"/>
              </a:spcBef>
              <a:spcAft>
                <a:spcPts val="600"/>
              </a:spcAft>
            </a:pPr>
            <a:r>
              <a:rPr lang="lt-LT" sz="1800" b="0" dirty="0"/>
              <a:t>bendradarbiavimą su </a:t>
            </a:r>
            <a:r>
              <a:rPr lang="lt-LT" sz="1800" dirty="0"/>
              <a:t>visais partneriais darbo vietoje</a:t>
            </a:r>
            <a:r>
              <a:rPr lang="lt-LT" sz="1800" b="0" dirty="0"/>
              <a:t>;</a:t>
            </a:r>
          </a:p>
          <a:p>
            <a:pPr marL="233363" indent="-233363">
              <a:spcBef>
                <a:spcPts val="0"/>
              </a:spcBef>
              <a:spcAft>
                <a:spcPts val="600"/>
              </a:spcAft>
            </a:pPr>
            <a:r>
              <a:rPr lang="lt-LT" sz="1800" b="0" dirty="0"/>
              <a:t>remti </a:t>
            </a:r>
            <a:r>
              <a:rPr lang="lt-LT" sz="1800" dirty="0"/>
              <a:t>palaikančią</a:t>
            </a:r>
            <a:r>
              <a:rPr lang="lt-LT" sz="1800" b="0" dirty="0"/>
              <a:t>,</a:t>
            </a:r>
            <a:r>
              <a:rPr lang="lt-LT" sz="1800" dirty="0"/>
              <a:t> įtraukią</a:t>
            </a:r>
            <a:r>
              <a:rPr lang="lt-LT" sz="1800" b="0" dirty="0"/>
              <a:t> ir </a:t>
            </a:r>
            <a:r>
              <a:rPr lang="lt-LT" sz="1800" dirty="0"/>
              <a:t>psichikos sveikatai palankią darbo aplinką</a:t>
            </a:r>
            <a:r>
              <a:rPr lang="lt-LT" sz="1800" b="0" dirty="0"/>
              <a:t>;</a:t>
            </a:r>
          </a:p>
          <a:p>
            <a:pPr marL="233363" indent="-233363">
              <a:spcBef>
                <a:spcPts val="0"/>
              </a:spcBef>
              <a:spcAft>
                <a:spcPts val="600"/>
              </a:spcAft>
            </a:pPr>
            <a:r>
              <a:rPr lang="lt-LT" sz="1800" dirty="0"/>
              <a:t>susieti psichosocialinę riziką su platesniais </a:t>
            </a:r>
            <a:r>
              <a:rPr lang="lt-LT" sz="1800" b="0" dirty="0"/>
              <a:t>darbuotojų saugos ir sveikatos </a:t>
            </a:r>
            <a:r>
              <a:rPr lang="lt-LT" sz="1800" dirty="0"/>
              <a:t>(DSS) procesais</a:t>
            </a:r>
            <a:r>
              <a:rPr lang="lt-LT" sz="1800" b="0" dirty="0"/>
              <a:t>, siekiant užtikrinti visapusišką požiūrį. </a:t>
            </a:r>
          </a:p>
          <a:p>
            <a:pPr>
              <a:spcBef>
                <a:spcPts val="0"/>
              </a:spcBef>
              <a:spcAft>
                <a:spcPts val="600"/>
              </a:spcAft>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b="0" dirty="0"/>
          </a:p>
        </p:txBody>
      </p:sp>
      <p:pic>
        <p:nvPicPr>
          <p:cNvPr id="9" name="Picture 8" descr="Debesies formos nuotrauka, kurioje matoma darbuotojų vyrų grupė, stovinti prie lentos su duomenų suvestinėmis. Nuotraukos kairėje matyti žalias personažas. Ši nuotrauka susijusi su organizacinėmis priemonėmis, padedančiomis užtikrinti gerą psichikos sveikatą darbe.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lt-LT" dirty="0"/>
              <a:t>Kam skirta ši kampanija</a:t>
            </a:r>
            <a:r>
              <a:rPr lang="en-US" dirty="0"/>
              <a:t>.</a:t>
            </a:r>
            <a:r>
              <a:rPr lang="lt-LT" dirty="0"/>
              <a:t> Kas turėtų dalyvauti</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lt-LT" sz="1800" b="1">
                <a:solidFill>
                  <a:srgbClr val="003399"/>
                </a:solidFill>
              </a:rPr>
              <a:t>Gera psichikos sveikata – bendra atsakomybė.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lt-LT" sz="1800" dirty="0">
                <a:solidFill>
                  <a:schemeClr val="tx2"/>
                </a:solidFill>
              </a:rPr>
              <a:t>Bet kokio dydžio įmonių darbdaviai </a:t>
            </a:r>
          </a:p>
          <a:p>
            <a:pPr marL="233363" indent="-233363">
              <a:buFont typeface="Wingdings" panose="05000000000000000000" pitchFamily="2" charset="2"/>
              <a:buChar char="§"/>
            </a:pPr>
            <a:r>
              <a:rPr lang="lt-LT" sz="1800" dirty="0">
                <a:solidFill>
                  <a:schemeClr val="tx2"/>
                </a:solidFill>
              </a:rPr>
              <a:t>Darbuotojai </a:t>
            </a:r>
          </a:p>
          <a:p>
            <a:pPr marL="233363" indent="-233363">
              <a:buFont typeface="Wingdings" panose="05000000000000000000" pitchFamily="2" charset="2"/>
              <a:buChar char="§"/>
            </a:pPr>
            <a:r>
              <a:rPr lang="lt-LT" sz="1800" dirty="0">
                <a:solidFill>
                  <a:schemeClr val="tx2"/>
                </a:solidFill>
              </a:rPr>
              <a:t>Socialiniai partneriai</a:t>
            </a:r>
          </a:p>
          <a:p>
            <a:pPr marL="233363" indent="-233363">
              <a:buFont typeface="Wingdings" panose="05000000000000000000" pitchFamily="2" charset="2"/>
              <a:buChar char="§"/>
            </a:pPr>
            <a:r>
              <a:rPr lang="lt-LT" sz="1800" dirty="0">
                <a:solidFill>
                  <a:schemeClr val="tx2"/>
                </a:solidFill>
              </a:rPr>
              <a:t>Darbo inspektoriai </a:t>
            </a:r>
          </a:p>
          <a:p>
            <a:pPr marL="233363" indent="-233363">
              <a:buFont typeface="Wingdings" panose="05000000000000000000" pitchFamily="2" charset="2"/>
              <a:buChar char="§"/>
            </a:pPr>
            <a:r>
              <a:rPr lang="lt-LT" sz="1800" dirty="0">
                <a:solidFill>
                  <a:schemeClr val="tx2"/>
                </a:solidFill>
              </a:rPr>
              <a:t>DSS specialistai </a:t>
            </a:r>
          </a:p>
          <a:p>
            <a:pPr marL="233363" indent="-233363">
              <a:buFont typeface="Wingdings" panose="05000000000000000000" pitchFamily="2" charset="2"/>
              <a:buChar char="§"/>
            </a:pPr>
            <a:r>
              <a:rPr lang="lt-LT" sz="1800" dirty="0">
                <a:solidFill>
                  <a:schemeClr val="tx2"/>
                </a:solidFill>
              </a:rPr>
              <a:t>Psichikos sveikatos organizacijos</a:t>
            </a:r>
          </a:p>
          <a:p>
            <a:pPr marL="233363" indent="-233363">
              <a:buFont typeface="Wingdings" panose="05000000000000000000" pitchFamily="2" charset="2"/>
              <a:buChar char="§"/>
            </a:pPr>
            <a:r>
              <a:rPr lang="lt-LT" sz="1800" dirty="0">
                <a:solidFill>
                  <a:schemeClr val="tx2"/>
                </a:solidFill>
              </a:rPr>
              <a:t>Moterų ir jaunimo organizacijos </a:t>
            </a:r>
          </a:p>
          <a:p>
            <a:pPr marL="233363" indent="-233363">
              <a:buFont typeface="Wingdings" panose="05000000000000000000" pitchFamily="2" charset="2"/>
              <a:buChar char="§"/>
            </a:pPr>
            <a:r>
              <a:rPr lang="lt-LT" sz="1800" dirty="0">
                <a:solidFill>
                  <a:schemeClr val="tx2"/>
                </a:solidFill>
              </a:rPr>
              <a:t>LGBTQ+ organizacijos </a:t>
            </a:r>
          </a:p>
          <a:p>
            <a:pPr marL="233363" indent="-233363">
              <a:buFont typeface="Wingdings" panose="05000000000000000000" pitchFamily="2" charset="2"/>
              <a:buChar char="§"/>
            </a:pPr>
            <a:r>
              <a:rPr lang="lt-LT" sz="1800" dirty="0">
                <a:solidFill>
                  <a:schemeClr val="tx2"/>
                </a:solidFill>
              </a:rPr>
              <a:t>Politikos formuotojai</a:t>
            </a:r>
          </a:p>
          <a:p>
            <a:pPr marL="233363" indent="-233363">
              <a:buFont typeface="Wingdings" panose="05000000000000000000" pitchFamily="2" charset="2"/>
              <a:buChar char="§"/>
            </a:pPr>
            <a:r>
              <a:rPr lang="lt-LT" sz="1800" dirty="0">
                <a:solidFill>
                  <a:schemeClr val="tx2"/>
                </a:solidFill>
              </a:rPr>
              <a:t>Mokslininkai ir pedagogai </a:t>
            </a:r>
          </a:p>
          <a:p>
            <a:pPr marL="233363" indent="-233363">
              <a:buFont typeface="Wingdings" panose="05000000000000000000" pitchFamily="2" charset="2"/>
              <a:buChar char="§"/>
            </a:pPr>
            <a:r>
              <a:rPr lang="lt-LT" sz="1800" dirty="0">
                <a:solidFill>
                  <a:schemeClr val="tx2"/>
                </a:solidFill>
              </a:rPr>
              <a:t>Žiniasklaidos specialistai </a:t>
            </a:r>
          </a:p>
          <a:p>
            <a:endParaRPr lang="en-GB" sz="1800" dirty="0"/>
          </a:p>
        </p:txBody>
      </p:sp>
      <p:pic>
        <p:nvPicPr>
          <p:cNvPr id="8" name="Picture 7" descr="Vektorinėje iliustracijoje pavaizduoti keturi žali personažai, kuriuos jungia linijos, simbolizuojančios bendrą atsakomybę. Vienas personažas laiko puodelį kavos, kitas – šauktuką, trečias – didinamąjį stiklą, o ketvirtasis – megafoną.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lt-LT"/>
              <a:t>Veiksmų gairės. Penkios prioritetinės kampanijos sritys</a:t>
            </a:r>
          </a:p>
        </p:txBody>
      </p:sp>
      <p:graphicFrame>
        <p:nvGraphicFramePr>
          <p:cNvPr id="5" name="Content Placeholder 3" descr="Tvarkaraštis, kuriame nurodytos kiekvienos iš penkių prioritetinių kampanijos sričių pradžios datos.">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2697843951"/>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lt-LT"/>
              <a:t>1 prioritetas. Psichosocialinės rizikos vertinimas ir valdymas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5793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Dabartinė padėtis</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2" y="2025178"/>
            <a:ext cx="10192046"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lt-LT" b="0" dirty="0"/>
              <a:t>Darbdaviai yra </a:t>
            </a:r>
            <a:r>
              <a:rPr lang="lt-LT" dirty="0"/>
              <a:t> teisiškai įpareigoti apsaugoti darbuotojų sveikatą</a:t>
            </a:r>
            <a:r>
              <a:rPr lang="lt-LT" b="0" dirty="0"/>
              <a:t>, įskaitant </a:t>
            </a:r>
            <a:r>
              <a:rPr lang="lt-LT" dirty="0"/>
              <a:t>psichikos sveikatą</a:t>
            </a:r>
            <a:r>
              <a:rPr lang="lt-LT" b="0" dirty="0"/>
              <a:t>.</a:t>
            </a:r>
          </a:p>
          <a:p>
            <a:pPr marL="233363" indent="-233363">
              <a:spcAft>
                <a:spcPts val="600"/>
              </a:spcAft>
            </a:pPr>
            <a:r>
              <a:rPr lang="lt-LT" b="0" dirty="0"/>
              <a:t>Tik </a:t>
            </a:r>
            <a:r>
              <a:rPr lang="lt-LT" dirty="0"/>
              <a:t>39 proc. įmonių </a:t>
            </a:r>
            <a:r>
              <a:rPr lang="lt-LT" b="0" dirty="0"/>
              <a:t>nurodo turinčios </a:t>
            </a:r>
            <a:r>
              <a:rPr lang="lt-LT" dirty="0"/>
              <a:t>su darbu susijusio streso prevencijos veiksmų planą</a:t>
            </a:r>
            <a:r>
              <a:rPr lang="lt-LT" b="0" dirty="0"/>
              <a:t>.</a:t>
            </a:r>
          </a:p>
          <a:p>
            <a:pPr marL="233363" indent="-233363">
              <a:spcAft>
                <a:spcPts val="600"/>
              </a:spcAft>
            </a:pPr>
            <a:r>
              <a:rPr lang="lt-LT" b="0" dirty="0"/>
              <a:t>Organizacijos gali atpažinti psichosocialinę riziką, tačiau joms dažnai </a:t>
            </a:r>
            <a:r>
              <a:rPr lang="lt-LT" dirty="0"/>
              <a:t>trūksta </a:t>
            </a:r>
            <a:r>
              <a:rPr lang="lt-LT" b="0" dirty="0"/>
              <a:t>sistemingų, formalizuotų </a:t>
            </a:r>
            <a:r>
              <a:rPr lang="lt-LT" dirty="0"/>
              <a:t>priemonių, padedančių ją veiksmingai šalinti</a:t>
            </a:r>
            <a:r>
              <a:rPr lang="lt-LT" b="0" dirty="0"/>
              <a:t>. </a:t>
            </a:r>
          </a:p>
          <a:p>
            <a:pPr marL="233363" indent="-233363">
              <a:spcAft>
                <a:spcPts val="600"/>
              </a:spcAft>
            </a:pPr>
            <a:r>
              <a:rPr lang="lt-LT" b="0" dirty="0"/>
              <a:t>Iš įrodymų matyti, kad informuotumas ir </a:t>
            </a:r>
            <a:r>
              <a:rPr lang="lt-LT" dirty="0"/>
              <a:t> prevencinių </a:t>
            </a:r>
            <a:r>
              <a:rPr lang="lt-LT" dirty="0">
                <a:solidFill>
                  <a:schemeClr val="accent1"/>
                </a:solidFill>
              </a:rPr>
              <a:t>priemonių taikymas įvairiuose </a:t>
            </a:r>
            <a:r>
              <a:rPr lang="lt-LT" dirty="0"/>
              <a:t>sektoriuose ir šalyse skiriasi</a:t>
            </a:r>
            <a:r>
              <a:rPr lang="lt-LT"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lt-LT"/>
              <a:t>1 prioritetas. Psichosocialinės rizikos vertinimas ir valdymas -2- </a:t>
            </a:r>
          </a:p>
        </p:txBody>
      </p:sp>
      <p:sp>
        <p:nvSpPr>
          <p:cNvPr id="4" name="Rectangle 3">
            <a:extLst>
              <a:ext uri="{FF2B5EF4-FFF2-40B4-BE49-F238E27FC236}">
                <a16:creationId xmlns:a16="http://schemas.microsoft.com/office/drawing/2014/main" id="{5978B3BF-F5DD-EF14-8F1E-31C8593438D2}"/>
              </a:ext>
            </a:extLst>
          </p:cNvPr>
          <p:cNvSpPr/>
          <p:nvPr/>
        </p:nvSpPr>
        <p:spPr>
          <a:xfrm>
            <a:off x="0" y="1295190"/>
            <a:ext cx="121920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r"/>
            <a:r>
              <a:rPr lang="lt-LT" b="1" dirty="0">
                <a:solidFill>
                  <a:srgbClr val="003399"/>
                </a:solidFill>
                <a:cs typeface="Arial" panose="020B0604020202020204" pitchFamily="34" charset="0"/>
              </a:rPr>
              <a:t>          Pagrindiniai įmonių nurodomi sunkumai sprendžiant psichosocialinės rizikos problemą:</a:t>
            </a:r>
          </a:p>
        </p:txBody>
      </p:sp>
      <p:grpSp>
        <p:nvGrpSpPr>
          <p:cNvPr id="13" name="Group 12" descr="4 skritulinės diagramos, kuriose parodyti pagrindiniai įmonių nurodomi sunkumai sprendžiant psichosocialinės rizikos problemas.  1 skritulinėje diagramoje matomi 59 procentai.  Nenoras atvirai kalbėti apie šią problemą. 2 skritulinėje diagramoje matomi 44 procentai. Žinių arba specializuotos pagalbos trūkumas. 3 skritulinėje diagramoje matomi 43 procentai. Darbuotojų supratimo trūkumas.  4 skritulinėje diagramoje matomi 32 procentai. Vadovybės supratimo trūkumas.">
            <a:extLst>
              <a:ext uri="{FF2B5EF4-FFF2-40B4-BE49-F238E27FC236}">
                <a16:creationId xmlns:a16="http://schemas.microsoft.com/office/drawing/2014/main" id="{5A1D7735-3259-B0E5-ADF7-9703C0F715D4}"/>
              </a:ext>
            </a:extLst>
          </p:cNvPr>
          <p:cNvGrpSpPr/>
          <p:nvPr/>
        </p:nvGrpSpPr>
        <p:grpSpPr>
          <a:xfrm>
            <a:off x="120387"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lt-LT" sz="1600"/>
                  <a:t>Nenoras atvirai kalbėti apie šią problemą</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lt-LT" sz="1600"/>
                  <a:t>Žinių arba specializuotos pagalbos trūkumas</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lt-LT" sz="1600"/>
                  <a:t>Darbuotojų supratimo trūkumas</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lt-LT" sz="1600"/>
                  <a:t>Vadovybės supratimo trūkumas</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lt-LT" dirty="0"/>
              <a:t>Tyrimai rodo, kad mažesnės įmonės dažniau psichosocialinę riziką valdo </a:t>
            </a:r>
            <a:r>
              <a:rPr lang="lt-LT" i="1" dirty="0"/>
              <a:t>ad hoc</a:t>
            </a:r>
            <a:r>
              <a:rPr lang="lt-LT" dirty="0"/>
              <a:t> pagrindu, o ne laikosi struktūrinio požiūrio. </a:t>
            </a:r>
          </a:p>
          <a:p>
            <a:pPr marL="233363" indent="-233363">
              <a:spcBef>
                <a:spcPts val="600"/>
              </a:spcBef>
            </a:pPr>
            <a:r>
              <a:rPr lang="lt-LT" dirty="0"/>
              <a:t>Tačiau valdžios institucijos ir sektoriai siūlo perpektyvių metodų, padedančių įmonėms spręsti psichosocialinės rizikos problemą.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26789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33412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3051242"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lt-LT"/>
              <a:t>1 prioritetas. Psichosocialinės rizikos vertinimas ir valdymas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Prevencinės priemonės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3" y="1872648"/>
            <a:ext cx="10702406" cy="2656098"/>
          </a:xfrm>
        </p:spPr>
        <p:txBody>
          <a:bodyPr>
            <a:noAutofit/>
          </a:bodyPr>
          <a:lstStyle/>
          <a:p>
            <a:pPr marL="233363" indent="-233363">
              <a:spcBef>
                <a:spcPts val="0"/>
              </a:spcBef>
              <a:spcAft>
                <a:spcPts val="600"/>
              </a:spcAft>
            </a:pPr>
            <a:r>
              <a:rPr lang="lt-LT" dirty="0"/>
              <a:t>Įvertinti ir valdyti psichosocialinę riziką</a:t>
            </a:r>
            <a:r>
              <a:rPr lang="lt-LT" b="0" dirty="0"/>
              <a:t> įgyvendinant </a:t>
            </a:r>
            <a:r>
              <a:rPr lang="lt-LT" dirty="0"/>
              <a:t>bendrą DSS rizikos valdymo procesą</a:t>
            </a:r>
            <a:r>
              <a:rPr lang="lt-LT" b="0" dirty="0"/>
              <a:t>.</a:t>
            </a:r>
          </a:p>
          <a:p>
            <a:pPr marL="233363" indent="-233363">
              <a:spcBef>
                <a:spcPts val="0"/>
              </a:spcBef>
              <a:spcAft>
                <a:spcPts val="600"/>
              </a:spcAft>
            </a:pPr>
            <a:r>
              <a:rPr lang="lt-LT" b="0" dirty="0"/>
              <a:t>Laikytis </a:t>
            </a:r>
            <a:r>
              <a:rPr lang="lt-LT" dirty="0"/>
              <a:t>prevencijos hierarchijos, </a:t>
            </a:r>
            <a:r>
              <a:rPr lang="lt-LT" b="0" dirty="0"/>
              <a:t>pirmenybę teikiant priemonėms, kuriomis mažinama rizika jos atsiradimo vietoje.</a:t>
            </a:r>
          </a:p>
          <a:p>
            <a:pPr marL="233363" indent="-233363">
              <a:spcBef>
                <a:spcPts val="0"/>
              </a:spcBef>
              <a:spcAft>
                <a:spcPts val="600"/>
              </a:spcAft>
            </a:pPr>
            <a:r>
              <a:rPr lang="lt-LT" b="0" dirty="0"/>
              <a:t>Kurti ir </a:t>
            </a:r>
            <a:r>
              <a:rPr lang="lt-LT" dirty="0"/>
              <a:t> organizuoti darbą taip, kad reikalavimai būtų įveikiami</a:t>
            </a:r>
            <a:r>
              <a:rPr lang="lt-LT" b="0" dirty="0"/>
              <a:t>, vaidmenys būtų aiškiai apibrėžti, o ištekliai – pakankami.</a:t>
            </a:r>
          </a:p>
          <a:p>
            <a:pPr marL="233363" indent="-233363">
              <a:spcBef>
                <a:spcPts val="0"/>
              </a:spcBef>
              <a:spcAft>
                <a:spcPts val="600"/>
              </a:spcAft>
            </a:pPr>
            <a:r>
              <a:rPr lang="lt-LT" dirty="0"/>
              <a:t>Užkirsti kelią smurtui</a:t>
            </a:r>
            <a:r>
              <a:rPr lang="lt-LT" b="0" dirty="0"/>
              <a:t>, priekabiavimui ir kitam asocialiam elgesiui.</a:t>
            </a:r>
          </a:p>
          <a:p>
            <a:pPr marL="233363" indent="-233363">
              <a:spcBef>
                <a:spcPts val="0"/>
              </a:spcBef>
              <a:spcAft>
                <a:spcPts val="600"/>
              </a:spcAft>
            </a:pPr>
            <a:r>
              <a:rPr lang="lt-LT" b="0" dirty="0"/>
              <a:t>Teikti </a:t>
            </a:r>
            <a:r>
              <a:rPr lang="lt-LT" dirty="0"/>
              <a:t>informaciją, mokymus </a:t>
            </a:r>
            <a:r>
              <a:rPr lang="lt-LT" b="0" dirty="0"/>
              <a:t>ir </a:t>
            </a:r>
            <a:r>
              <a:rPr lang="lt-LT" dirty="0"/>
              <a:t>paramą</a:t>
            </a:r>
            <a:r>
              <a:rPr lang="lt-LT" b="0" dirty="0"/>
              <a:t>, įskaitant priemones, padedančias mažinti psichikos sveikatos </a:t>
            </a:r>
            <a:r>
              <a:rPr lang="lt-LT" b="0" dirty="0" err="1"/>
              <a:t>stigmatizavimą</a:t>
            </a:r>
            <a:r>
              <a:rPr lang="lt-LT" b="0" dirty="0"/>
              <a:t>.</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618956"/>
            <a:ext cx="4221126" cy="738664"/>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600" b="1" dirty="0">
                <a:solidFill>
                  <a:schemeClr val="bg1"/>
                </a:solidFill>
              </a:rPr>
              <a:t>Psichosocialinės rizikos darbe prevencijos hierarchija.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Trijų pakopų piramidė, iliustruojanti psichosocialinės rizikos prevencijos darbe hierarchiją. Piramidės viršuje matyti žmogaus jausmaženklis, rodantis, kad ši priemonė taikytina kraštutiniu atveju. Antroji (vidurinė) pakopa, žymima nustatymo parametrų jausmaženkliu, reiškia organizacines ir technines priemones, o trečioji (apatinė) pakopa, žymima didinamojo stiklo jausmaženkliu, rodo rizikos nustatymo ir šalinimo svarbą. Piramidės kairėje stovi personažas, kairėje rankoje laikantis šauktuką.">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lt-LT"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6966119" y="4465068"/>
            <a:ext cx="2609749" cy="523220"/>
          </a:xfrm>
          <a:prstGeom prst="rect">
            <a:avLst/>
          </a:prstGeom>
          <a:noFill/>
        </p:spPr>
        <p:txBody>
          <a:bodyPr wrap="square">
            <a:spAutoFit/>
          </a:bodyPr>
          <a:lstStyle/>
          <a:p>
            <a:r>
              <a:rPr lang="lt-LT" sz="1400" b="1" dirty="0">
                <a:solidFill>
                  <a:srgbClr val="003399"/>
                </a:solidFill>
              </a:rPr>
              <a:t>Individualios priemonės taikytinos kraštutiniu atveju.</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lt-LT" sz="3600" b="1" dirty="0">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685365" cy="523220"/>
          </a:xfrm>
          <a:prstGeom prst="rect">
            <a:avLst/>
          </a:prstGeom>
          <a:noFill/>
        </p:spPr>
        <p:txBody>
          <a:bodyPr wrap="square">
            <a:spAutoFit/>
          </a:bodyPr>
          <a:lstStyle/>
          <a:p>
            <a:r>
              <a:rPr lang="lt-LT" sz="1400" b="1" dirty="0">
                <a:solidFill>
                  <a:srgbClr val="003399"/>
                </a:solidFill>
              </a:rPr>
              <a:t>Įgyvendintinos organizacinės ir techninės priemonės.</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lt-LT"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3" y="5827950"/>
            <a:ext cx="2793145" cy="523220"/>
          </a:xfrm>
          <a:prstGeom prst="rect">
            <a:avLst/>
          </a:prstGeom>
          <a:noFill/>
        </p:spPr>
        <p:txBody>
          <a:bodyPr wrap="square">
            <a:spAutoFit/>
          </a:bodyPr>
          <a:lstStyle/>
          <a:p>
            <a:r>
              <a:rPr lang="lt-LT" sz="1400" b="1" dirty="0">
                <a:solidFill>
                  <a:srgbClr val="003399"/>
                </a:solidFill>
              </a:rPr>
              <a:t>Nustatyti riziką ir ją pašalinti jos atsiradimo vietoje.</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lt-LT"/>
              <a:t>1 prioritetas. Psichosocialinės rizikos vertinimas ir valdymas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Prevencinės priemonės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93393"/>
            <a:ext cx="6282061"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lt-LT" sz="1800" dirty="0"/>
              <a:t>Psichosocialinę riziką </a:t>
            </a:r>
            <a:r>
              <a:rPr lang="lt-LT" sz="1800" b="0" dirty="0"/>
              <a:t>darbe</a:t>
            </a:r>
            <a:r>
              <a:rPr lang="lt-LT" sz="1800" dirty="0"/>
              <a:t> laikyti darbo vietos, </a:t>
            </a:r>
            <a:r>
              <a:rPr lang="lt-LT" sz="1800" b="0" dirty="0"/>
              <a:t>o ne atskiro asmens problema. </a:t>
            </a:r>
          </a:p>
          <a:p>
            <a:pPr marL="233363" indent="-233363">
              <a:spcBef>
                <a:spcPts val="600"/>
              </a:spcBef>
              <a:spcAft>
                <a:spcPts val="600"/>
              </a:spcAft>
            </a:pPr>
            <a:r>
              <a:rPr lang="lt-LT" sz="1800" b="0" dirty="0"/>
              <a:t>Užtikrinti </a:t>
            </a:r>
            <a:r>
              <a:rPr lang="lt-LT" sz="1800" dirty="0"/>
              <a:t>darbuotojų dalyvavimą </a:t>
            </a:r>
            <a:r>
              <a:rPr lang="lt-LT" sz="1800" b="0" dirty="0"/>
              <a:t>viso proceso metu – nuo </a:t>
            </a:r>
            <a:r>
              <a:rPr lang="en-US" sz="1800" b="0" dirty="0" err="1"/>
              <a:t>informuotumo</a:t>
            </a:r>
            <a:r>
              <a:rPr lang="lt-LT" sz="1800" b="0" dirty="0"/>
              <a:t> didinimo ir rizikos vertinimo iki sprendimų nustatymo</a:t>
            </a:r>
            <a:r>
              <a:rPr lang="lt-LT" sz="1800" dirty="0"/>
              <a:t>.</a:t>
            </a:r>
          </a:p>
          <a:p>
            <a:pPr marL="233363" indent="-233363">
              <a:spcBef>
                <a:spcPts val="600"/>
              </a:spcBef>
              <a:spcAft>
                <a:spcPts val="600"/>
              </a:spcAft>
            </a:pPr>
            <a:r>
              <a:rPr lang="lt-LT" sz="1800" dirty="0"/>
              <a:t>Padėti vadovams atpažinti psichosocialinę riziką,</a:t>
            </a:r>
            <a:r>
              <a:rPr lang="lt-LT" sz="1800" b="0" dirty="0"/>
              <a:t> įskaitant darbo krūvio problemas, konfliktus ir priešišką socialinį elgesį, ir ją šalinti.</a:t>
            </a:r>
          </a:p>
          <a:p>
            <a:pPr marL="233363" indent="-233363">
              <a:spcBef>
                <a:spcPts val="600"/>
              </a:spcBef>
              <a:spcAft>
                <a:spcPts val="600"/>
              </a:spcAft>
            </a:pPr>
            <a:r>
              <a:rPr lang="lt-LT" sz="1800" dirty="0"/>
              <a:t>Psichosocialinės rizikos vertinimą ir valdymą susieti su </a:t>
            </a:r>
            <a:r>
              <a:rPr lang="lt-LT" sz="1800" b="0" dirty="0"/>
              <a:t>bendresniu įmonės požiūriu </a:t>
            </a:r>
            <a:r>
              <a:rPr lang="lt-LT" sz="1800" dirty="0"/>
              <a:t> DSS srityje.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44" y="2358310"/>
            <a:ext cx="5212463" cy="2825183"/>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a:xfrm>
            <a:off x="600002" y="180000"/>
            <a:ext cx="10612031" cy="489600"/>
          </a:xfrm>
        </p:spPr>
        <p:txBody>
          <a:bodyPr/>
          <a:lstStyle/>
          <a:p>
            <a:r>
              <a:rPr lang="lt-LT" dirty="0"/>
              <a:t>2 prioritetas. Priekabiavimas, seksualinis priekabiavimas ir smurtas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Dabartinė padėtis</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1033200"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lt-LT" dirty="0"/>
              <a:t>Daugialypė problema:</a:t>
            </a:r>
            <a:r>
              <a:rPr lang="lt-LT" b="0" dirty="0"/>
              <a:t> smurtavimas, patyčios, diskriminacija, </a:t>
            </a:r>
            <a:r>
              <a:rPr lang="lt-LT" b="0" dirty="0" err="1"/>
              <a:t>viktimizacija</a:t>
            </a:r>
            <a:r>
              <a:rPr lang="lt-LT" b="0" dirty="0"/>
              <a:t> ir t. t.</a:t>
            </a:r>
          </a:p>
          <a:p>
            <a:pPr marL="233363" indent="-233363">
              <a:spcAft>
                <a:spcPts val="600"/>
              </a:spcAft>
            </a:pPr>
            <a:r>
              <a:rPr lang="lt-LT" b="0" dirty="0"/>
              <a:t>Svarbi sveikatos </a:t>
            </a:r>
            <a:r>
              <a:rPr lang="lt-LT" dirty="0"/>
              <a:t>sutrikimų </a:t>
            </a:r>
            <a:r>
              <a:rPr lang="lt-LT" b="0" dirty="0"/>
              <a:t> (depresijos, nerimo, miego sutrikimo ir kt.) priežastis</a:t>
            </a:r>
            <a:r>
              <a:rPr lang="en-US" b="0" dirty="0"/>
              <a:t>.</a:t>
            </a:r>
            <a:endParaRPr lang="lt-LT" b="0" dirty="0"/>
          </a:p>
          <a:p>
            <a:pPr marL="233363" indent="-233363">
              <a:spcAft>
                <a:spcPts val="600"/>
              </a:spcAft>
            </a:pPr>
            <a:r>
              <a:rPr lang="lt-LT" dirty="0"/>
              <a:t>13 proc. ES darbuotojų</a:t>
            </a:r>
            <a:r>
              <a:rPr lang="lt-LT" b="0" dirty="0"/>
              <a:t> patyrė tam tikros formos </a:t>
            </a:r>
            <a:r>
              <a:rPr lang="lt-LT" dirty="0"/>
              <a:t>smurtą darbe </a:t>
            </a:r>
            <a:r>
              <a:rPr lang="lt-LT" b="0" dirty="0"/>
              <a:t> (EWCTS, EUROFOUND, 2021 m.). </a:t>
            </a:r>
          </a:p>
          <a:p>
            <a:pPr marL="233363" indent="-233363">
              <a:spcAft>
                <a:spcPts val="600"/>
              </a:spcAft>
            </a:pPr>
            <a:r>
              <a:rPr lang="lt-LT" dirty="0"/>
              <a:t>Dėl </a:t>
            </a:r>
            <a:r>
              <a:rPr lang="lt-LT" dirty="0" err="1"/>
              <a:t>skaitmenizacijos</a:t>
            </a:r>
            <a:r>
              <a:rPr lang="lt-LT" b="0" dirty="0"/>
              <a:t> atsirado naujų antisocialinio elgesio formų.</a:t>
            </a:r>
            <a:br>
              <a:rPr lang="lt-LT" dirty="0"/>
            </a:br>
            <a:endParaRPr lang="lt-LT"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a:xfrm>
            <a:off x="600002" y="180000"/>
            <a:ext cx="10681142" cy="489600"/>
          </a:xfrm>
        </p:spPr>
        <p:txBody>
          <a:bodyPr/>
          <a:lstStyle/>
          <a:p>
            <a:r>
              <a:rPr lang="lt-LT" dirty="0"/>
              <a:t>2 prioritetas. Priekabiavimas, seksualinis priekabiavimas ir smurtas -2- </a:t>
            </a:r>
          </a:p>
        </p:txBody>
      </p:sp>
      <p:sp>
        <p:nvSpPr>
          <p:cNvPr id="4" name="Rectangle 3">
            <a:extLst>
              <a:ext uri="{FF2B5EF4-FFF2-40B4-BE49-F238E27FC236}">
                <a16:creationId xmlns:a16="http://schemas.microsoft.com/office/drawing/2014/main" id="{22D02451-FCA1-2255-2ADB-577B7DCA6116}"/>
              </a:ext>
            </a:extLst>
          </p:cNvPr>
          <p:cNvSpPr/>
          <p:nvPr/>
        </p:nvSpPr>
        <p:spPr>
          <a:xfrm>
            <a:off x="-5096" y="1684234"/>
            <a:ext cx="8064575" cy="584775"/>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91440" tIns="182880" rIns="182880" bIns="121920" rtlCol="0">
            <a:spAutoFit/>
          </a:bodyPr>
          <a:lstStyle/>
          <a:p>
            <a:pPr algn="ctr"/>
            <a:r>
              <a:rPr lang="lt-LT" b="1" dirty="0">
                <a:solidFill>
                  <a:srgbClr val="003399"/>
                </a:solidFill>
                <a:cs typeface="Arial" panose="020B0604020202020204" pitchFamily="34" charset="0"/>
              </a:rPr>
              <a:t>Moterys dažniau praneša apie priešišką socialinį elgesį darbe.</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lt-LT" sz="5000" b="1" dirty="0">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lt-LT" sz="2000">
                <a:solidFill>
                  <a:schemeClr val="tx2"/>
                </a:solidFill>
                <a:latin typeface="+mj-lt"/>
              </a:rPr>
              <a:t>moterų </a:t>
            </a:r>
            <a:r>
              <a:rPr lang="lt-LT" sz="2000" b="1">
                <a:solidFill>
                  <a:schemeClr val="tx2"/>
                </a:solidFill>
                <a:latin typeface="+mj-lt"/>
              </a:rPr>
              <a:t>bent kartą gyvenime</a:t>
            </a:r>
            <a:r>
              <a:rPr lang="lt-LT" sz="2000">
                <a:solidFill>
                  <a:schemeClr val="tx2"/>
                </a:solidFill>
                <a:latin typeface="+mj-lt"/>
              </a:rPr>
              <a:t> patyrė </a:t>
            </a:r>
            <a:r>
              <a:rPr lang="lt-LT" sz="2000" b="1">
                <a:solidFill>
                  <a:schemeClr val="tx2"/>
                </a:solidFill>
                <a:latin typeface="+mj-lt"/>
              </a:rPr>
              <a:t>seksualinį priekabiavimą</a:t>
            </a:r>
            <a:r>
              <a:rPr lang="lt-LT" sz="2000">
                <a:solidFill>
                  <a:schemeClr val="tx2"/>
                </a:solidFill>
                <a:latin typeface="+mj-lt"/>
              </a:rPr>
              <a:t> darbe.</a:t>
            </a:r>
            <a:r>
              <a:rPr lang="lt-LT" sz="2000" b="1">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lt-LT"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lt-LT" sz="2000" dirty="0">
                <a:solidFill>
                  <a:schemeClr val="tx2"/>
                </a:solidFill>
                <a:latin typeface="+mj-lt"/>
              </a:rPr>
              <a:t>moterų patyrė </a:t>
            </a:r>
            <a:r>
              <a:rPr lang="lt-LT" sz="2000" b="1" dirty="0">
                <a:solidFill>
                  <a:schemeClr val="tx2"/>
                </a:solidFill>
                <a:latin typeface="+mj-lt"/>
              </a:rPr>
              <a:t>seksualinį priekabiavimą</a:t>
            </a:r>
            <a:r>
              <a:rPr lang="lt-LT" sz="2000" dirty="0">
                <a:solidFill>
                  <a:schemeClr val="tx2"/>
                </a:solidFill>
                <a:latin typeface="+mj-lt"/>
              </a:rPr>
              <a:t> </a:t>
            </a:r>
            <a:r>
              <a:rPr lang="lt-LT" sz="2000" b="1" dirty="0">
                <a:solidFill>
                  <a:schemeClr val="tx2"/>
                </a:solidFill>
                <a:latin typeface="+mj-lt"/>
              </a:rPr>
              <a:t>darbe per pastaruosius 12 mėnesių</a:t>
            </a:r>
            <a:r>
              <a:rPr lang="lt-LT" sz="2000" dirty="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lt-LT"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lt-LT" sz="2000">
                <a:solidFill>
                  <a:schemeClr val="tx2"/>
                </a:solidFill>
                <a:latin typeface="+mj-lt"/>
              </a:rPr>
              <a:t>moterų patyrė savo </a:t>
            </a:r>
            <a:r>
              <a:rPr lang="lt-LT" sz="2000" b="1">
                <a:solidFill>
                  <a:schemeClr val="tx2"/>
                </a:solidFill>
                <a:latin typeface="+mj-lt"/>
              </a:rPr>
              <a:t>viršininko ir (arba) vadovo</a:t>
            </a:r>
            <a:r>
              <a:rPr lang="lt-LT" sz="2000">
                <a:solidFill>
                  <a:schemeClr val="tx2"/>
                </a:solidFill>
                <a:latin typeface="+mj-lt"/>
              </a:rPr>
              <a:t> </a:t>
            </a:r>
            <a:r>
              <a:rPr lang="lt-LT" sz="2000" b="1">
                <a:solidFill>
                  <a:schemeClr val="tx2"/>
                </a:solidFill>
                <a:latin typeface="+mj-lt"/>
              </a:rPr>
              <a:t>seksualinį priekabiavimą</a:t>
            </a:r>
            <a:r>
              <a:rPr lang="lt-LT"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a:xfrm>
            <a:off x="600002" y="180000"/>
            <a:ext cx="10654561" cy="489600"/>
          </a:xfrm>
        </p:spPr>
        <p:txBody>
          <a:bodyPr/>
          <a:lstStyle/>
          <a:p>
            <a:r>
              <a:rPr lang="lt-LT" dirty="0"/>
              <a:t>2 prioritetas. Priekabiavimas, seksualinis priekabiavimas ir smurtas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024964" y="1388963"/>
            <a:ext cx="3575582" cy="1037848"/>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lt-LT" sz="1800" b="1" dirty="0">
                <a:solidFill>
                  <a:srgbClr val="003399"/>
                </a:solidFill>
              </a:rPr>
              <a:t>Darbuotojų dalyvavimas ir lyderystė – labai svarbūs. </a:t>
            </a:r>
          </a:p>
        </p:txBody>
      </p:sp>
      <p:pic>
        <p:nvPicPr>
          <p:cNvPr id="8" name="Picture 7" descr="Debesies formos nuotrauka, kurioje pavaizduota, kaip statybvietėje kalbasi darbininkų grupė. Kairėje matyti žalias personažas. Ši iliustracija rodo darbuotojų dalyvavimo kovojant su priekabiavimu, seksualiniu priekabiavimu ir smurtu svarbą.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Prevencinės priemonės</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lt-LT" b="0" dirty="0"/>
              <a:t>Paaiškinti, kas yra priimtina, o kas – ne.</a:t>
            </a:r>
          </a:p>
          <a:p>
            <a:pPr marL="233363" indent="-233363">
              <a:spcAft>
                <a:spcPts val="600"/>
              </a:spcAft>
            </a:pPr>
            <a:r>
              <a:rPr lang="lt-LT" b="0" dirty="0">
                <a:cs typeface="Arial"/>
              </a:rPr>
              <a:t>Išsiaiškinti pagrindines priežastis arba skatinančius veiksnius.</a:t>
            </a:r>
          </a:p>
          <a:p>
            <a:pPr marL="233363" indent="-233363">
              <a:spcAft>
                <a:spcPts val="600"/>
              </a:spcAft>
            </a:pPr>
            <a:r>
              <a:rPr lang="lt-LT" b="0" dirty="0"/>
              <a:t>Suteikti darbuotojams galimybę atvirai </a:t>
            </a:r>
            <a:r>
              <a:rPr lang="en-US" b="0" dirty="0" err="1"/>
              <a:t>kalbėti</a:t>
            </a:r>
            <a:r>
              <a:rPr lang="lt-LT" b="0" dirty="0"/>
              <a:t> arba konfidencialiai pranešti apie įvykius. </a:t>
            </a:r>
          </a:p>
          <a:p>
            <a:pPr marL="233363" indent="-233363">
              <a:spcAft>
                <a:spcPts val="600"/>
              </a:spcAft>
            </a:pPr>
            <a:r>
              <a:rPr lang="lt-LT" b="0" dirty="0"/>
              <a:t>Reaguoti teisingai ir nuosekliai. </a:t>
            </a:r>
          </a:p>
          <a:p>
            <a:pPr marL="233363" indent="-233363">
              <a:spcAft>
                <a:spcPts val="600"/>
              </a:spcAft>
            </a:pPr>
            <a:r>
              <a:rPr lang="en-US" b="0" dirty="0">
                <a:ea typeface=""/>
                <a:cs typeface="Arial"/>
              </a:rPr>
              <a:t>S</a:t>
            </a:r>
            <a:r>
              <a:rPr lang="lt-LT" b="0" dirty="0" err="1">
                <a:ea typeface=""/>
                <a:cs typeface="Arial"/>
              </a:rPr>
              <a:t>iekiant</a:t>
            </a:r>
            <a:r>
              <a:rPr lang="lt-LT" b="0" dirty="0">
                <a:ea typeface=""/>
                <a:cs typeface="Arial"/>
              </a:rPr>
              <a:t> apsaugoti darbuotojus nuo trečiųjų šalių smurto</a:t>
            </a:r>
            <a:r>
              <a:rPr lang="en-US" b="0" dirty="0">
                <a:ea typeface=""/>
                <a:cs typeface="Arial"/>
              </a:rPr>
              <a:t>, p</a:t>
            </a:r>
            <a:r>
              <a:rPr lang="lt-LT" b="0" dirty="0" err="1">
                <a:ea typeface=""/>
                <a:cs typeface="Arial"/>
              </a:rPr>
              <a:t>lanuoti</a:t>
            </a:r>
            <a:r>
              <a:rPr lang="lt-LT" b="0" dirty="0">
                <a:ea typeface=""/>
                <a:cs typeface="Arial"/>
              </a:rPr>
              <a:t> </a:t>
            </a:r>
            <a:r>
              <a:rPr lang="lt-LT" b="0" dirty="0" err="1">
                <a:ea typeface=""/>
                <a:cs typeface="Arial"/>
              </a:rPr>
              <a:t>deeskalavimo</a:t>
            </a:r>
            <a:r>
              <a:rPr lang="lt-LT" b="0" dirty="0">
                <a:ea typeface=""/>
                <a:cs typeface="Arial"/>
              </a:rPr>
              <a:t> strategijas ir galimybes</a:t>
            </a:r>
            <a:r>
              <a:rPr lang="en-US" b="0" dirty="0">
                <a:ea typeface=""/>
                <a:cs typeface="Arial"/>
              </a:rPr>
              <a:t> jo </a:t>
            </a:r>
            <a:r>
              <a:rPr lang="en-US" b="0" dirty="0" err="1">
                <a:ea typeface=""/>
                <a:cs typeface="Arial"/>
              </a:rPr>
              <a:t>išvengti</a:t>
            </a:r>
            <a:r>
              <a:rPr lang="lt-LT" b="0" dirty="0">
                <a:ea typeface=""/>
                <a:cs typeface="Arial"/>
              </a:rPr>
              <a:t>.</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lt-LT" dirty="0"/>
              <a:t>3 prioritetas. Fiziniai rizikos veiksniai ir psichikos sveikata</a:t>
            </a:r>
            <a:r>
              <a:rPr lang="en-US" dirty="0"/>
              <a:t> </a:t>
            </a:r>
            <a:r>
              <a:rPr lang="lt-LT" dirty="0"/>
              <a:t>-1-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dirty="0">
                <a:latin typeface="+mn-lt"/>
              </a:rPr>
              <a:t>Dabartinė padėtis</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8778727" cy="1892826"/>
          </a:xfrm>
          <a:prstGeom prst="rect">
            <a:avLst/>
          </a:prstGeom>
          <a:noFill/>
        </p:spPr>
        <p:txBody>
          <a:bodyPr wrap="square" rtlCol="0">
            <a:noAutofit/>
          </a:bodyPr>
          <a:lstStyle/>
          <a:p>
            <a:pPr>
              <a:spcBef>
                <a:spcPts val="1200"/>
              </a:spcBef>
              <a:spcAft>
                <a:spcPts val="600"/>
              </a:spcAft>
            </a:pPr>
            <a:r>
              <a:rPr lang="lt-LT" sz="1800" dirty="0">
                <a:solidFill>
                  <a:schemeClr val="tx2"/>
                </a:solidFill>
              </a:rPr>
              <a:t>Vykdant kampaniją daugiausia dėmesio bus skiriama psichosocialinės rizikos sąveikai su: </a:t>
            </a:r>
          </a:p>
          <a:p>
            <a:pPr marL="457200" indent="-223838">
              <a:spcBef>
                <a:spcPts val="600"/>
              </a:spcBef>
              <a:spcAft>
                <a:spcPts val="600"/>
              </a:spcAft>
              <a:buFont typeface="Wingdings" panose="05000000000000000000" pitchFamily="2" charset="2"/>
              <a:buChar char="§"/>
            </a:pPr>
            <a:r>
              <a:rPr lang="lt-LT" sz="1800" b="1" dirty="0">
                <a:solidFill>
                  <a:schemeClr val="tx2"/>
                </a:solidFill>
              </a:rPr>
              <a:t>fiziniu darbo krūviu ir raumenų ir kaulų sistemos sutrikimais</a:t>
            </a:r>
            <a:r>
              <a:rPr lang="lt-LT" sz="1800" dirty="0">
                <a:solidFill>
                  <a:schemeClr val="tx2"/>
                </a:solidFill>
              </a:rPr>
              <a:t>;</a:t>
            </a:r>
          </a:p>
          <a:p>
            <a:pPr marL="457200" indent="-223838">
              <a:spcBef>
                <a:spcPts val="600"/>
              </a:spcBef>
              <a:spcAft>
                <a:spcPts val="600"/>
              </a:spcAft>
              <a:buFont typeface="Wingdings" panose="05000000000000000000" pitchFamily="2" charset="2"/>
              <a:buChar char="§"/>
            </a:pPr>
            <a:r>
              <a:rPr lang="lt-LT" sz="1800" b="1" dirty="0">
                <a:solidFill>
                  <a:schemeClr val="tx2"/>
                </a:solidFill>
              </a:rPr>
              <a:t>darbo aplinkos veiksniais </a:t>
            </a:r>
            <a:r>
              <a:rPr lang="lt-LT" sz="1800" dirty="0">
                <a:solidFill>
                  <a:schemeClr val="tx2"/>
                </a:solidFill>
              </a:rPr>
              <a:t>(pvz., triukšmu, temperatūra, išplanavimu);</a:t>
            </a:r>
          </a:p>
          <a:p>
            <a:pPr marL="457200" indent="-223838">
              <a:spcBef>
                <a:spcPts val="600"/>
              </a:spcBef>
              <a:spcAft>
                <a:spcPts val="600"/>
              </a:spcAft>
              <a:buFont typeface="Wingdings" panose="05000000000000000000" pitchFamily="2" charset="2"/>
              <a:buChar char="§"/>
            </a:pPr>
            <a:r>
              <a:rPr lang="lt-LT" sz="1800" b="1" dirty="0">
                <a:solidFill>
                  <a:schemeClr val="tx2"/>
                </a:solidFill>
              </a:rPr>
              <a:t>nelaimingais atsitikimais darbe </a:t>
            </a:r>
            <a:r>
              <a:rPr lang="lt-LT" sz="1800" dirty="0">
                <a:solidFill>
                  <a:schemeClr val="tx2"/>
                </a:solidFill>
              </a:rPr>
              <a:t>ir</a:t>
            </a:r>
            <a:r>
              <a:rPr lang="lt-LT" sz="1800" b="1" dirty="0">
                <a:solidFill>
                  <a:schemeClr val="tx2"/>
                </a:solidFill>
              </a:rPr>
              <a:t> saugos veiksmingumu</a:t>
            </a:r>
            <a:r>
              <a:rPr lang="lt-LT"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487572" y="2898315"/>
            <a:ext cx="2617576" cy="1837283"/>
          </a:xfrm>
          <a:prstGeom prst="wedgeRectCallout">
            <a:avLst>
              <a:gd name="adj1" fmla="val -1882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lt-LT" sz="1800" b="1" dirty="0">
                <a:solidFill>
                  <a:srgbClr val="003399"/>
                </a:solidFill>
              </a:rPr>
              <a:t>Fiziniai rizikos veiksniai ir psichosocialinė rizika kartu daro </a:t>
            </a:r>
            <a:r>
              <a:rPr lang="en-US" sz="1800" b="1" dirty="0" err="1">
                <a:solidFill>
                  <a:srgbClr val="003399"/>
                </a:solidFill>
              </a:rPr>
              <a:t>poveikį</a:t>
            </a:r>
            <a:r>
              <a:rPr lang="lt-LT" sz="1800" b="1" dirty="0">
                <a:solidFill>
                  <a:srgbClr val="003399"/>
                </a:solidFill>
              </a:rPr>
              <a:t> psichikos sveikatai ir saugai. </a:t>
            </a:r>
          </a:p>
        </p:txBody>
      </p:sp>
      <p:pic>
        <p:nvPicPr>
          <p:cNvPr id="14" name="Picture 13" descr="Vektorinė iliustracija, kurioje matomas nuo raumenų ir kaulų sistemos sutrikimo kenčiantis žalias personažas.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2340"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lt-LT" dirty="0"/>
              <a:t>3 prioritetas. Fiziniai rizikos veiksniai ir psichikos sveikata</a:t>
            </a:r>
            <a:r>
              <a:rPr lang="en-US" dirty="0"/>
              <a:t> </a:t>
            </a:r>
            <a:r>
              <a:rPr lang="lt-LT" dirty="0"/>
              <a:t>-2-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dirty="0">
                <a:latin typeface="+mn-lt"/>
              </a:rPr>
              <a:t>Kaip spręsti sudėtinio poveikio problemą?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a:bodyPr>
          <a:lstStyle/>
          <a:p>
            <a:pPr>
              <a:spcAft>
                <a:spcPts val="600"/>
              </a:spcAft>
            </a:pPr>
            <a:r>
              <a:rPr lang="lt-LT" b="0" dirty="0"/>
              <a:t>laikytis</a:t>
            </a:r>
            <a:r>
              <a:rPr lang="lt-LT" dirty="0"/>
              <a:t> holistinio požiūrio į DSS</a:t>
            </a:r>
            <a:r>
              <a:rPr lang="lt-LT" b="0" dirty="0"/>
              <a:t>, </a:t>
            </a:r>
            <a:r>
              <a:rPr lang="lt-LT" dirty="0"/>
              <a:t>įtraukti psichosocialinės ir fizinės rizikos veiksnius</a:t>
            </a:r>
            <a:r>
              <a:rPr lang="lt-LT" b="0" dirty="0"/>
              <a:t>; </a:t>
            </a:r>
          </a:p>
          <a:p>
            <a:pPr>
              <a:spcAft>
                <a:spcPts val="600"/>
              </a:spcAft>
            </a:pPr>
            <a:r>
              <a:rPr lang="lt-LT" b="0" dirty="0"/>
              <a:t>užtikrinti </a:t>
            </a:r>
            <a:r>
              <a:rPr lang="lt-LT" dirty="0"/>
              <a:t>tikslinę raumenų ir kaulų sistemos sutrikimų </a:t>
            </a:r>
            <a:r>
              <a:rPr lang="lt-LT" b="0" dirty="0"/>
              <a:t>ir fizinės įtampos prevenciją; </a:t>
            </a:r>
          </a:p>
          <a:p>
            <a:pPr>
              <a:spcAft>
                <a:spcPts val="600"/>
              </a:spcAft>
            </a:pPr>
            <a:r>
              <a:rPr lang="lt-LT" b="0" dirty="0"/>
              <a:t>atsižvelgti į </a:t>
            </a:r>
            <a:r>
              <a:rPr lang="lt-LT" dirty="0"/>
              <a:t>fizinio darbo aplinkos poveikį darbuotojų </a:t>
            </a:r>
            <a:r>
              <a:rPr lang="lt-LT" b="0" dirty="0"/>
              <a:t>gerovei;</a:t>
            </a:r>
          </a:p>
          <a:p>
            <a:pPr>
              <a:spcAft>
                <a:spcPts val="600"/>
              </a:spcAft>
            </a:pPr>
            <a:r>
              <a:rPr lang="lt-LT" b="0" dirty="0"/>
              <a:t>taikant prevencines priemones ypatingą dėmesį skirti </a:t>
            </a:r>
            <a:r>
              <a:rPr lang="lt-LT" dirty="0"/>
              <a:t>didelės rizikos sektoriams </a:t>
            </a:r>
            <a:r>
              <a:rPr lang="lt-LT" b="0" dirty="0"/>
              <a:t>ir </a:t>
            </a:r>
            <a:r>
              <a:rPr lang="lt-LT" dirty="0"/>
              <a:t>pažeidžiamoms grupėms</a:t>
            </a:r>
            <a:r>
              <a:rPr lang="lt-LT" b="0" dirty="0"/>
              <a:t>.</a:t>
            </a:r>
          </a:p>
        </p:txBody>
      </p:sp>
      <p:pic>
        <p:nvPicPr>
          <p:cNvPr id="10" name="Picture 9" descr="Debesies formos nuotrauka, kurioje matomi diskutuojantys logistikos srities darbuotojai.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0495072" cy="489600"/>
          </a:xfrm>
        </p:spPr>
        <p:txBody>
          <a:bodyPr/>
          <a:lstStyle/>
          <a:p>
            <a:r>
              <a:rPr lang="lt-LT" dirty="0"/>
              <a:t>4 prioritetas. Psichosocialinė rizika sveikatos priežiūros ir socialinės rūpybos sektoriuje</a:t>
            </a:r>
            <a:r>
              <a:rPr lang="en-US" dirty="0"/>
              <a:t> </a:t>
            </a:r>
            <a:r>
              <a:rPr lang="lt-LT" dirty="0"/>
              <a:t>-1-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914322"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dirty="0">
                <a:latin typeface="+mn-lt"/>
              </a:rPr>
              <a:t>Dabartinė padėtis</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10303689" cy="2197721"/>
          </a:xfrm>
        </p:spPr>
        <p:txBody>
          <a:bodyPr>
            <a:normAutofit/>
          </a:bodyPr>
          <a:lstStyle/>
          <a:p>
            <a:pPr marL="233363" indent="-233363">
              <a:spcBef>
                <a:spcPts val="1200"/>
              </a:spcBef>
              <a:spcAft>
                <a:spcPts val="600"/>
              </a:spcAft>
            </a:pPr>
            <a:r>
              <a:rPr lang="lt-LT" b="0" dirty="0"/>
              <a:t>Šis sektorius </a:t>
            </a:r>
            <a:r>
              <a:rPr lang="lt-LT" dirty="0"/>
              <a:t>yra labai svarbus Europos visuomenei: jame dirba 21,5 mln. darbuotojų</a:t>
            </a:r>
            <a:r>
              <a:rPr lang="lt-LT" b="0" dirty="0"/>
              <a:t>, t. y. </a:t>
            </a:r>
            <a:r>
              <a:rPr lang="lt-LT" dirty="0"/>
              <a:t>11 proc. visų ES darbuotojų. </a:t>
            </a:r>
          </a:p>
          <a:p>
            <a:pPr marL="233363" indent="-233363">
              <a:spcBef>
                <a:spcPts val="1200"/>
              </a:spcBef>
              <a:spcAft>
                <a:spcPts val="600"/>
              </a:spcAft>
            </a:pPr>
            <a:r>
              <a:rPr lang="lt-LT" dirty="0"/>
              <a:t>Kai kurių rūšių psichosocialinė rizika kyla dažniau, </a:t>
            </a:r>
            <a:r>
              <a:rPr lang="lt-LT" dirty="0">
                <a:solidFill>
                  <a:schemeClr val="accent1"/>
                </a:solidFill>
              </a:rPr>
              <a:t>palyginti su kitais </a:t>
            </a:r>
            <a:r>
              <a:rPr lang="lt-LT" dirty="0"/>
              <a:t>sektoriais. </a:t>
            </a:r>
          </a:p>
          <a:p>
            <a:pPr marL="233363" indent="-233363">
              <a:spcBef>
                <a:spcPts val="1200"/>
              </a:spcBef>
              <a:spcAft>
                <a:spcPts val="600"/>
              </a:spcAft>
            </a:pPr>
            <a:r>
              <a:rPr lang="lt-LT" dirty="0"/>
              <a:t>31 proc. sveikatos priežiūros ir socialinės rūpybos darbuotojų </a:t>
            </a:r>
            <a:r>
              <a:rPr lang="lt-LT" b="0" dirty="0"/>
              <a:t>per pastaruosius 12 mėnesių</a:t>
            </a:r>
            <a:r>
              <a:rPr lang="lt-LT" dirty="0"/>
              <a:t> patyrė stresą, depresiją arba nerimą</a:t>
            </a:r>
            <a:r>
              <a:rPr lang="lt-LT" b="0" dirty="0"/>
              <a:t>, kuriuos sukėlė darbas </a:t>
            </a:r>
            <a:r>
              <a:rPr lang="lt-LT" dirty="0"/>
              <a:t>arba kurie dėl darbo paūmėjo.</a:t>
            </a:r>
            <a:r>
              <a:rPr lang="lt-LT" b="0" dirty="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lt-LT" dirty="0"/>
              <a:t>4 prioritetas. Psichosocialinė rizika sveikatos priežiūros ir socialinės rūpybos sektoriuje</a:t>
            </a:r>
            <a:r>
              <a:rPr lang="en-US" dirty="0"/>
              <a:t> </a:t>
            </a:r>
            <a:r>
              <a:rPr lang="lt-LT" dirty="0"/>
              <a:t>-2-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373778"/>
            <a:ext cx="10079830" cy="73866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600" b="1" dirty="0">
                <a:latin typeface="+mn-lt"/>
              </a:rPr>
              <a:t>Darboviečių, kurios nurodė apie sveikatos priežiūros ir socialinės rūpybos sektoriuje kylančią psichosocialinę riziką, procentinė dalis – ir ES 27 vidurkis visuose sektoriuose (2024 m.). </a:t>
            </a:r>
          </a:p>
        </p:txBody>
      </p:sp>
      <p:pic>
        <p:nvPicPr>
          <p:cNvPr id="5" name="Graphic 4" descr="Diagrama, kurioje lyginama įvairi psichosocialinė rizika darbe visuose 27 ES valstybių narių sektoriuose (pavaizduoti mėlyna spalva) ir sveikatos priežiūros ir socialinės rūpybos sektoriuje (pavaizduota žalia spalva). Nurodyta psichosocialinė rizika: 56 procentai, palyginti su 72 procentais: tenka dirbti su sudėtingais klientais, pacientais, mokiniais ir pan.…;  spaudimas dėl įtempto darbo grafiko;  43 procentai, palyginti su 48 procentais: komunikacijos ar bendradarbiavimo trūkumas organizacijoje;  18 procentų, palyginti su 21 procentu: ilgos arba nereguliarios darbo valandos;  10 procentų, palyginti su 11 procentų: baimė prarasti darbą.">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604978" y="2230616"/>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496693" y="5020475"/>
            <a:ext cx="5635256" cy="1107996"/>
          </a:xfrm>
          <a:prstGeom prst="rect">
            <a:avLst/>
          </a:prstGeom>
          <a:noFill/>
        </p:spPr>
        <p:txBody>
          <a:bodyPr wrap="square" rtlCol="0">
            <a:spAutoFit/>
          </a:bodyPr>
          <a:lstStyle/>
          <a:p>
            <a:pPr marL="227013" indent="-227013">
              <a:buClr>
                <a:srgbClr val="C00000"/>
              </a:buClr>
              <a:buAutoNum type="alphaUcPeriod"/>
            </a:pPr>
            <a:r>
              <a:rPr lang="lt-LT" sz="1100" b="1" dirty="0">
                <a:solidFill>
                  <a:schemeClr val="tx1">
                    <a:lumMod val="65000"/>
                    <a:lumOff val="35000"/>
                  </a:schemeClr>
                </a:solidFill>
              </a:rPr>
              <a:t>Darbas su sunkiais klientais, pacientais, mokiniais ir pan.</a:t>
            </a:r>
          </a:p>
          <a:p>
            <a:pPr marL="227013" indent="-227013">
              <a:buClr>
                <a:srgbClr val="C00000"/>
              </a:buClr>
              <a:buAutoNum type="alphaUcPeriod"/>
            </a:pPr>
            <a:r>
              <a:rPr lang="lt-LT" sz="1100" b="1" dirty="0">
                <a:solidFill>
                  <a:schemeClr val="tx1">
                    <a:lumMod val="65000"/>
                    <a:lumOff val="35000"/>
                  </a:schemeClr>
                </a:solidFill>
              </a:rPr>
              <a:t>Spaudimas dėl įtempto darbo grafiko</a:t>
            </a:r>
          </a:p>
          <a:p>
            <a:pPr marL="227013" indent="-227013">
              <a:buClr>
                <a:srgbClr val="C00000"/>
              </a:buClr>
              <a:buAutoNum type="alphaUcPeriod"/>
            </a:pPr>
            <a:r>
              <a:rPr lang="lt-LT" sz="1100" b="1" dirty="0">
                <a:solidFill>
                  <a:schemeClr val="tx1">
                    <a:lumMod val="65000"/>
                    <a:lumOff val="35000"/>
                  </a:schemeClr>
                </a:solidFill>
              </a:rPr>
              <a:t>Komunikacijos ar bendradarbiavimo trūkumas organizacijoje</a:t>
            </a:r>
          </a:p>
          <a:p>
            <a:pPr marL="227013" indent="-227013">
              <a:buClr>
                <a:srgbClr val="C00000"/>
              </a:buClr>
              <a:buAutoNum type="alphaUcPeriod"/>
            </a:pPr>
            <a:r>
              <a:rPr lang="lt-LT" sz="1100" b="1" dirty="0">
                <a:solidFill>
                  <a:schemeClr val="tx1">
                    <a:lumMod val="65000"/>
                    <a:lumOff val="35000"/>
                  </a:schemeClr>
                </a:solidFill>
              </a:rPr>
              <a:t>Ilgos arba nereguliarios darbo valandos</a:t>
            </a:r>
          </a:p>
          <a:p>
            <a:pPr marL="227013" indent="-227013">
              <a:buClr>
                <a:srgbClr val="C00000"/>
              </a:buClr>
              <a:buAutoNum type="alphaUcPeriod"/>
            </a:pPr>
            <a:r>
              <a:rPr lang="lt-LT" sz="1100" b="1" dirty="0">
                <a:solidFill>
                  <a:schemeClr val="tx1">
                    <a:lumMod val="65000"/>
                    <a:lumOff val="35000"/>
                  </a:schemeClr>
                </a:solidFill>
              </a:rPr>
              <a:t>Baimė prarasti darbą</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2622396" y="6007788"/>
            <a:ext cx="5635256" cy="246221"/>
          </a:xfrm>
          <a:prstGeom prst="rect">
            <a:avLst/>
          </a:prstGeom>
          <a:noFill/>
        </p:spPr>
        <p:txBody>
          <a:bodyPr wrap="square" rtlCol="0">
            <a:spAutoFit/>
          </a:bodyPr>
          <a:lstStyle/>
          <a:p>
            <a:r>
              <a:rPr lang="lt-LT" sz="1000" i="1">
                <a:solidFill>
                  <a:schemeClr val="tx1">
                    <a:lumMod val="65000"/>
                    <a:lumOff val="35000"/>
                  </a:schemeClr>
                </a:solidFill>
              </a:rPr>
              <a:t>Šaltinis: ESENER 2024 m. – Bazė: visos ES 27 įmonės.</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411415" y="5065225"/>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lt-LT" sz="1100" b="1" dirty="0">
                  <a:solidFill>
                    <a:schemeClr val="tx1">
                      <a:lumMod val="65000"/>
                      <a:lumOff val="35000"/>
                    </a:schemeClr>
                  </a:solidFill>
                </a:rPr>
                <a:t>ES 27</a:t>
              </a:r>
            </a:p>
            <a:p>
              <a:pPr>
                <a:buClr>
                  <a:srgbClr val="C00000"/>
                </a:buClr>
              </a:pPr>
              <a:endParaRPr lang="es-ES" sz="1100" b="1" dirty="0">
                <a:solidFill>
                  <a:schemeClr val="tx1">
                    <a:lumMod val="65000"/>
                    <a:lumOff val="35000"/>
                  </a:schemeClr>
                </a:solidFill>
              </a:endParaRPr>
            </a:p>
            <a:p>
              <a:pPr>
                <a:buClr>
                  <a:srgbClr val="C00000"/>
                </a:buClr>
              </a:pPr>
              <a:r>
                <a:rPr lang="lt-LT" sz="1100" b="1" dirty="0">
                  <a:solidFill>
                    <a:schemeClr val="tx1">
                      <a:lumMod val="65000"/>
                      <a:lumOff val="35000"/>
                    </a:schemeClr>
                  </a:solidFill>
                </a:rPr>
                <a:t>Žmogaus sveikatos priežiūra ir</a:t>
              </a:r>
              <a:r>
                <a:rPr lang="es-ES" sz="1100" b="1" dirty="0">
                  <a:solidFill>
                    <a:schemeClr val="tx1">
                      <a:lumMod val="65000"/>
                      <a:lumOff val="35000"/>
                    </a:schemeClr>
                  </a:solidFill>
                </a:rPr>
                <a:t> </a:t>
              </a:r>
              <a:r>
                <a:rPr lang="lt-LT" sz="1100" b="1" dirty="0">
                  <a:solidFill>
                    <a:schemeClr val="tx1">
                      <a:lumMod val="65000"/>
                      <a:lumOff val="35000"/>
                    </a:schemeClr>
                  </a:solidFill>
                </a:rPr>
                <a:t>socialinis darbas</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1"/>
              </a:ext>
            </a:extLst>
          </p:cNvPr>
          <p:cNvSpPr>
            <a:spLocks noGrp="1"/>
          </p:cNvSpPr>
          <p:nvPr>
            <p:ph type="title"/>
          </p:nvPr>
        </p:nvSpPr>
        <p:spPr/>
        <p:txBody>
          <a:bodyPr/>
          <a:lstStyle/>
          <a:p>
            <a:r>
              <a:rPr lang="lt-LT" dirty="0"/>
              <a:t>4 prioritetas. Psichosocialinė rizika sveikatos priežiūros ir socialinės rūpybos sektoriuje</a:t>
            </a:r>
            <a:r>
              <a:rPr lang="en-US" dirty="0"/>
              <a:t> </a:t>
            </a:r>
            <a:r>
              <a:rPr lang="lt-LT" dirty="0"/>
              <a:t>-3- </a:t>
            </a:r>
          </a:p>
        </p:txBody>
      </p:sp>
      <p:sp>
        <p:nvSpPr>
          <p:cNvPr id="3" name="TextBox 2">
            <a:extLst>
              <a:ext uri="{FF2B5EF4-FFF2-40B4-BE49-F238E27FC236}">
                <a16:creationId xmlns:a16="http://schemas.microsoft.com/office/drawing/2014/main" id="{1D97C823-11F3-436F-4425-995595E1C562}"/>
              </a:ext>
            </a:extLst>
          </p:cNvPr>
          <p:cNvSpPr txBox="1"/>
          <p:nvPr/>
        </p:nvSpPr>
        <p:spPr>
          <a:xfrm>
            <a:off x="1" y="1304160"/>
            <a:ext cx="10781414"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solidFill>
                  <a:schemeClr val="tx2"/>
                </a:solidFill>
                <a:latin typeface="+mn-lt"/>
                <a:cs typeface="Arial"/>
              </a:rPr>
              <a:t>Konkretiems sektoriams skirtos</a:t>
            </a:r>
            <a:r>
              <a:rPr lang="lt-LT" sz="1800" b="1">
                <a:latin typeface="+mn-lt"/>
                <a:cs typeface="Arial"/>
              </a:rPr>
              <a:t> prevencinės priemonės</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135992"/>
            <a:ext cx="5800053" cy="3579007"/>
          </a:xfrm>
        </p:spPr>
        <p:txBody>
          <a:bodyPr>
            <a:noAutofit/>
          </a:bodyPr>
          <a:lstStyle/>
          <a:p>
            <a:pPr marL="233045" indent="-233045">
              <a:spcAft>
                <a:spcPts val="600"/>
              </a:spcAft>
            </a:pPr>
            <a:r>
              <a:rPr lang="lt-LT" b="0" dirty="0"/>
              <a:t>Savarankiškumo darbe skatinimas teikiant sveikatos priežiūros paslaugas</a:t>
            </a:r>
            <a:r>
              <a:rPr lang="en-US" b="0" dirty="0"/>
              <a:t>.</a:t>
            </a:r>
            <a:r>
              <a:rPr lang="lt-LT" b="0" dirty="0"/>
              <a:t> </a:t>
            </a:r>
          </a:p>
          <a:p>
            <a:pPr marL="233045" indent="-233045">
              <a:spcAft>
                <a:spcPts val="600"/>
              </a:spcAft>
            </a:pPr>
            <a:r>
              <a:rPr lang="lt-LT" b="0" dirty="0"/>
              <a:t>Darbuotojų dalyvavimas priimant su darbo vieta ir priežiūra susijusius sprendimus</a:t>
            </a:r>
            <a:r>
              <a:rPr lang="en-US" b="0" dirty="0"/>
              <a:t>.</a:t>
            </a:r>
            <a:endParaRPr lang="lt-LT" b="0" dirty="0"/>
          </a:p>
          <a:p>
            <a:pPr marL="233045" indent="-233045">
              <a:spcAft>
                <a:spcPts val="600"/>
              </a:spcAft>
            </a:pPr>
            <a:r>
              <a:rPr lang="lt-LT" b="0" dirty="0"/>
              <a:t>Priežiūros darbo pripažinimas ir atlyginimas už jį</a:t>
            </a:r>
            <a:r>
              <a:rPr lang="en-US" b="0" dirty="0"/>
              <a:t>.</a:t>
            </a:r>
            <a:endParaRPr lang="lt-LT" b="0" dirty="0"/>
          </a:p>
          <a:p>
            <a:pPr marL="233045" indent="-233045">
              <a:spcAft>
                <a:spcPts val="600"/>
              </a:spcAft>
            </a:pPr>
            <a:r>
              <a:rPr lang="lt-LT" b="0" dirty="0"/>
              <a:t>Dalyvaujamasis pamainų planavimas</a:t>
            </a:r>
            <a:r>
              <a:rPr lang="en-US" b="0" dirty="0"/>
              <a:t>.</a:t>
            </a:r>
            <a:endParaRPr lang="lt-LT" b="0" dirty="0"/>
          </a:p>
          <a:p>
            <a:pPr marL="233045" indent="-233045">
              <a:spcAft>
                <a:spcPts val="600"/>
              </a:spcAft>
            </a:pPr>
            <a:r>
              <a:rPr lang="lt-LT" b="0" dirty="0"/>
              <a:t>Tinkamas darbuotojų ir darbo krūvio valdymas</a:t>
            </a:r>
            <a:r>
              <a:rPr lang="en-US" b="0" dirty="0"/>
              <a:t>.</a:t>
            </a:r>
            <a:endParaRPr lang="lt-LT" b="0" dirty="0"/>
          </a:p>
          <a:p>
            <a:pPr marL="233045" indent="-233045">
              <a:spcAft>
                <a:spcPts val="600"/>
              </a:spcAft>
            </a:pPr>
            <a:r>
              <a:rPr lang="lt-LT" b="0" dirty="0"/>
              <a:t>Tinkamo poilsio užtikrinimas, geresnės profesinio ir asmeninio gyvenimo pusiausvyros užtikrinimas</a:t>
            </a:r>
            <a:r>
              <a:rPr lang="en-US" b="0" dirty="0"/>
              <a:t>.</a:t>
            </a:r>
            <a:endParaRPr lang="lt-LT" b="0" dirty="0"/>
          </a:p>
          <a:p>
            <a:pPr marL="0" indent="0">
              <a:spcBef>
                <a:spcPts val="1200"/>
              </a:spcBef>
              <a:spcAft>
                <a:spcPts val="600"/>
              </a:spcAft>
              <a:buNone/>
            </a:pPr>
            <a:endParaRPr lang="en-GB" dirty="0"/>
          </a:p>
        </p:txBody>
      </p:sp>
      <p:sp>
        <p:nvSpPr>
          <p:cNvPr id="6" name="Speech Bubble: Rectangle 6">
            <a:extLst>
              <a:ext uri="{FF2B5EF4-FFF2-40B4-BE49-F238E27FC236}">
                <a16:creationId xmlns:a16="http://schemas.microsoft.com/office/drawing/2014/main" id="{35147089-0F14-B333-5384-75841C6E7805}"/>
              </a:ext>
            </a:extLst>
          </p:cNvPr>
          <p:cNvSpPr/>
          <p:nvPr/>
        </p:nvSpPr>
        <p:spPr>
          <a:xfrm>
            <a:off x="6693195" y="3035595"/>
            <a:ext cx="4088219" cy="2001056"/>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lt-LT" sz="1600" b="1" dirty="0">
                <a:solidFill>
                  <a:schemeClr val="tx2"/>
                </a:solidFill>
              </a:rPr>
              <a:t>Gera darbo aplinka ne tik naudinga sveikatos priežiūros ir socialinės rūpybos darbuotojams, bet ir padeda gerinti priežiūros kokybę ir pacientų saugumą.  </a:t>
            </a:r>
          </a:p>
        </p:txBody>
      </p:sp>
      <p:pic>
        <p:nvPicPr>
          <p:cNvPr id="9" name="Picture 8" descr="Vektorinė iliustracija, kurioje matomas šalia ligoninės lovos stovintis personažas, iliustruojantis sveikatos priežiūros ir socialinės rūpybos sektorių.">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lt-LT"/>
              <a:t>5 prioritetas. Darbuotojų psichikos sveikatos stiprinimas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97811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Dabartinė padėtis</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71547"/>
            <a:ext cx="10499800" cy="2950153"/>
          </a:xfrm>
        </p:spPr>
        <p:txBody>
          <a:bodyPr>
            <a:normAutofit lnSpcReduction="10000"/>
          </a:bodyPr>
          <a:lstStyle/>
          <a:p>
            <a:pPr marL="233363" indent="-233363">
              <a:spcBef>
                <a:spcPts val="1200"/>
              </a:spcBef>
              <a:spcAft>
                <a:spcPts val="600"/>
              </a:spcAft>
            </a:pPr>
            <a:r>
              <a:rPr lang="lt-LT" dirty="0"/>
              <a:t>Į darbo aplinką vėl integruojant</a:t>
            </a:r>
            <a:r>
              <a:rPr lang="lt-LT" b="0" dirty="0"/>
              <a:t> anksčiau psichikos sveikatos problemų turėjusius darbuotojus, ją būtina </a:t>
            </a:r>
            <a:r>
              <a:rPr lang="lt-LT" dirty="0"/>
              <a:t>atitinkamai pritaikyti</a:t>
            </a:r>
            <a:r>
              <a:rPr lang="lt-LT" b="0" dirty="0"/>
              <a:t>. </a:t>
            </a:r>
          </a:p>
          <a:p>
            <a:pPr marL="233363" indent="-233363">
              <a:spcBef>
                <a:spcPts val="1200"/>
              </a:spcBef>
              <a:spcAft>
                <a:spcPts val="600"/>
              </a:spcAft>
            </a:pPr>
            <a:r>
              <a:rPr lang="lt-LT" b="0" dirty="0"/>
              <a:t>Net jei psichikos sveikatos problemos nėra susijusios su darbu, </a:t>
            </a:r>
            <a:r>
              <a:rPr lang="lt-LT" dirty="0"/>
              <a:t>palaikanti ir pagarbą puoselėjanti darbo aplinka yra naudinga </a:t>
            </a:r>
            <a:r>
              <a:rPr lang="lt-LT" b="0" dirty="0"/>
              <a:t>tiek </a:t>
            </a:r>
            <a:r>
              <a:rPr lang="lt-LT" dirty="0"/>
              <a:t>pačiam asmeniui, tiek organizacijai</a:t>
            </a:r>
            <a:r>
              <a:rPr lang="lt-LT" b="0" dirty="0"/>
              <a:t>.</a:t>
            </a:r>
          </a:p>
          <a:p>
            <a:pPr marL="233363" indent="-233363">
              <a:spcBef>
                <a:spcPts val="1200"/>
              </a:spcBef>
              <a:spcAft>
                <a:spcPts val="600"/>
              </a:spcAft>
            </a:pPr>
            <a:r>
              <a:rPr lang="lt-LT" dirty="0"/>
              <a:t>Pakoregavus sąlygas pagal individualius poreikius, </a:t>
            </a:r>
            <a:r>
              <a:rPr lang="lt-LT" b="0" dirty="0"/>
              <a:t>žmogus gali veiksmingai dirbti ir jaustis, kad yra vertinamas, pvz., suteikti tylesnę darbo erdvę, galimybę dirbti lanksčiu darbo grafiku, pritaikyti darbines pareigas. </a:t>
            </a:r>
          </a:p>
          <a:p>
            <a:pPr marL="233363" indent="-233363">
              <a:spcBef>
                <a:spcPts val="1200"/>
              </a:spcBef>
              <a:spcAft>
                <a:spcPts val="600"/>
              </a:spcAft>
            </a:pPr>
            <a:r>
              <a:rPr lang="lt-LT" dirty="0"/>
              <a:t>Stigma vis dar yra didelė kliūtis, kurią reikia įveikti</a:t>
            </a:r>
            <a:r>
              <a:rPr lang="lt-LT"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0663" y="4512218"/>
            <a:ext cx="4600757" cy="2250005"/>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lt-LT"/>
              <a:t>5 prioritetas. Darbuotojų psichikos sveikatos stiprinimas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Dabartinė padėtis</a:t>
            </a:r>
          </a:p>
        </p:txBody>
      </p:sp>
      <p:pic>
        <p:nvPicPr>
          <p:cNvPr id="12" name="Picture 11" descr="Debesies formos nuotrauka, kurioje matomi besikalbantys biuro darbuotojai ir personažas su užtrauktuku užsegta burna, siekiant parodyti kliūtis atvirai kalbėti apie psichikos sveikatą.">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lt-LT" dirty="0"/>
              <a:t>Beveik pusė ES </a:t>
            </a:r>
            <a:r>
              <a:rPr lang="lt-LT" dirty="0">
                <a:solidFill>
                  <a:schemeClr val="tx1">
                    <a:lumMod val="50000"/>
                    <a:lumOff val="50000"/>
                  </a:schemeClr>
                </a:solidFill>
              </a:rPr>
              <a:t>darbuotojų mano, kad psichikos sveikatos būklės atskleidimas darbe neigiamai paveiktų jų karjerą, tačiau tokia pati dalis su tuo nesutinka. </a:t>
            </a:r>
          </a:p>
          <a:p>
            <a:pPr marL="0" indent="0">
              <a:buNone/>
            </a:pPr>
            <a:r>
              <a:rPr lang="lt-LT" sz="1333" dirty="0"/>
              <a:t>2025 m. apklausa „DSS pulsas“</a:t>
            </a:r>
          </a:p>
        </p:txBody>
      </p:sp>
      <p:pic>
        <p:nvPicPr>
          <p:cNvPr id="10" name="Picture 9" descr="Debesyje pavaizduotas vektorinis paveikslas su galvos popieriniu siluetu ir ant jos nupieštu begalybės ženklu. Kairėje matyti kalendorius. Dešinėje – personažas, laikantis ES vėliavą.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lt-LT" sz="1600" b="1" dirty="0">
                <a:solidFill>
                  <a:schemeClr val="tx2"/>
                </a:solidFill>
              </a:rPr>
              <a:t>Beveik 50 proc. ES gyventojų </a:t>
            </a:r>
            <a:r>
              <a:rPr lang="lt-LT" sz="1600" b="1" dirty="0">
                <a:solidFill>
                  <a:schemeClr val="tx1">
                    <a:lumMod val="50000"/>
                    <a:lumOff val="50000"/>
                  </a:schemeClr>
                </a:solidFill>
              </a:rPr>
              <a:t>teigia, kad per pastaruosius dvylika mėnesių turėjo emocinių ar psichosocialinių problemų, pavyzdžiui, jautė depresiją ar nerimą.</a:t>
            </a:r>
          </a:p>
          <a:p>
            <a:pPr defTabSz="342900">
              <a:spcBef>
                <a:spcPts val="450"/>
              </a:spcBef>
              <a:buClr>
                <a:schemeClr val="tx2"/>
              </a:buClr>
            </a:pPr>
            <a:r>
              <a:rPr lang="lt-LT" sz="1333" b="1" dirty="0">
                <a:solidFill>
                  <a:schemeClr val="tx2"/>
                </a:solidFill>
              </a:rPr>
              <a:t>2023 m. „</a:t>
            </a:r>
            <a:r>
              <a:rPr lang="lt-LT" sz="1333" b="1" dirty="0" err="1">
                <a:solidFill>
                  <a:schemeClr val="tx2"/>
                </a:solidFill>
              </a:rPr>
              <a:t>Eurobarometro</a:t>
            </a:r>
            <a:r>
              <a:rPr lang="lt-LT" sz="1333" b="1" dirty="0">
                <a:solidFill>
                  <a:schemeClr val="tx2"/>
                </a:solidFill>
              </a:rPr>
              <a:t>“ apklausa</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730328"/>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lt-LT"/>
              <a:t>5 prioritetas. Darbuotojų psichikos sveikatos stiprinimas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1800" b="1">
                <a:latin typeface="+mn-lt"/>
              </a:rPr>
              <a:t>Prevencinės priemonės</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29" y="2057760"/>
            <a:ext cx="6249159" cy="3396741"/>
          </a:xfrm>
        </p:spPr>
        <p:txBody>
          <a:bodyPr>
            <a:noAutofit/>
          </a:bodyPr>
          <a:lstStyle/>
          <a:p>
            <a:pPr marL="233363" indent="-233363">
              <a:spcAft>
                <a:spcPts val="600"/>
              </a:spcAft>
            </a:pPr>
            <a:r>
              <a:rPr lang="lt-LT" dirty="0"/>
              <a:t>DSS principus taikykite vienodai psichikos ir fizinei sveikatai</a:t>
            </a:r>
            <a:r>
              <a:rPr lang="lt-LT" b="0" dirty="0"/>
              <a:t>: ankstyva parama, pagrįsti pakoregavimai, nediskriminavimas.</a:t>
            </a:r>
          </a:p>
          <a:p>
            <a:pPr marL="233363" indent="-233363">
              <a:spcAft>
                <a:spcPts val="600"/>
              </a:spcAft>
            </a:pPr>
            <a:r>
              <a:rPr lang="lt-LT" dirty="0"/>
              <a:t>Suteikite praktinę pagalbą</a:t>
            </a:r>
            <a:r>
              <a:rPr lang="lt-LT" b="0" dirty="0"/>
              <a:t>: pritaikykite užduotis, darbo laiką ar aplinką, kad darbuotojui būtų lengviau likti darbe ar</a:t>
            </a:r>
            <a:r>
              <a:rPr lang="en-US" b="0" dirty="0" err="1"/>
              <a:t>ba</a:t>
            </a:r>
            <a:r>
              <a:rPr lang="lt-LT" b="0" dirty="0"/>
              <a:t> sugrįžti į darbą.</a:t>
            </a:r>
          </a:p>
          <a:p>
            <a:pPr marL="233363" indent="-233363">
              <a:spcAft>
                <a:spcPts val="600"/>
              </a:spcAft>
            </a:pPr>
            <a:r>
              <a:rPr lang="lt-LT" dirty="0"/>
              <a:t>Skatinkite palaikančią, </a:t>
            </a:r>
            <a:r>
              <a:rPr lang="lt-LT" dirty="0" err="1"/>
              <a:t>nestigmatizuojančią</a:t>
            </a:r>
            <a:r>
              <a:rPr lang="lt-LT" dirty="0"/>
              <a:t> kultūrą</a:t>
            </a:r>
            <a:r>
              <a:rPr lang="lt-LT" b="0" dirty="0"/>
              <a:t>: didinkite supratimą, įtraukite darbuotojus, skatinkite saugiai atskleisti informaciją ir kreiptis pagalbos.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489698" cy="1434928"/>
          </a:xfrm>
          <a:prstGeom prst="wedgeRectCallout">
            <a:avLst>
              <a:gd name="adj1" fmla="val -21134"/>
              <a:gd name="adj2" fmla="val 71973"/>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lt-LT" sz="1800" b="1" dirty="0">
                <a:solidFill>
                  <a:schemeClr val="tx2"/>
                </a:solidFill>
              </a:rPr>
              <a:t>Nepamirškite: kad prevencija būtų veiksminga, iš pradžių būtina šalinti pagrindines psichosocialinės rizikos darbo vietoje priežastis.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lt-LT"/>
              <a:t>EU-OSHA tinklas</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ES agentūrų tinklo logotipas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525716" y="1225960"/>
            <a:ext cx="2411879" cy="578740"/>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lt-LT" sz="1400" b="1" dirty="0">
                <a:solidFill>
                  <a:schemeClr val="tx2"/>
                </a:solidFill>
                <a:hlinkClick r:id="rId5">
                  <a:extLst>
                    <a:ext uri="{A12FA001-AC4F-418D-AE19-62706E023703}">
                      <ahyp:hlinkClr xmlns:ahyp="http://schemas.microsoft.com/office/drawing/2018/hyperlinkcolor" val="tx"/>
                    </a:ext>
                  </a:extLst>
                </a:hlinkClick>
              </a:rPr>
              <a:t>EUROPOS SOCIALINIAI PARTNERIAI</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Europos įmonių tinklo logotipas">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pic>
        <p:nvPicPr>
          <p:cNvPr id="11" name="Picture 10" descr="EU-OSHA logotipas">
            <a:hlinkClick r:id="rId8"/>
            <a:extLst>
              <a:ext uri="{FF2B5EF4-FFF2-40B4-BE49-F238E27FC236}">
                <a16:creationId xmlns:a16="http://schemas.microsoft.com/office/drawing/2014/main" id="{1F8E5B37-E74E-3873-B27C-4C72DBE371A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30180"/>
          <a:stretch/>
        </p:blipFill>
        <p:spPr>
          <a:xfrm>
            <a:off x="5086642" y="2841666"/>
            <a:ext cx="1942515" cy="71140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lt-LT" sz="1400" b="1" dirty="0">
                <a:solidFill>
                  <a:schemeClr val="tx2"/>
                </a:solidFill>
                <a:hlinkClick r:id="rId10">
                  <a:extLst>
                    <a:ext uri="{A12FA001-AC4F-418D-AE19-62706E023703}">
                      <ahyp:hlinkClr xmlns:ahyp="http://schemas.microsoft.com/office/drawing/2018/hyperlinkcolor" val="tx"/>
                    </a:ext>
                  </a:extLst>
                </a:hlinkClick>
              </a:rPr>
              <a:t>ES INSTITUCIJOS</a:t>
            </a:r>
          </a:p>
          <a:p>
            <a:pPr algn="ctr"/>
            <a:endParaRPr lang="en-GB" dirty="0">
              <a:solidFill>
                <a:schemeClr val="tx2"/>
              </a:solidFill>
            </a:endParaRPr>
          </a:p>
        </p:txBody>
      </p:sp>
      <p:sp>
        <p:nvSpPr>
          <p:cNvPr id="17" name="Rectangle: Single Corner Snipped 16">
            <a:extLst>
              <a:ext uri="{FF2B5EF4-FFF2-40B4-BE49-F238E27FC236}">
                <a16:creationId xmlns:a16="http://schemas.microsoft.com/office/drawing/2014/main" id="{AE90E309-D11B-0954-A506-D2CFF62DDBCE}"/>
              </a:ext>
            </a:extLst>
          </p:cNvPr>
          <p:cNvSpPr/>
          <p:nvPr/>
        </p:nvSpPr>
        <p:spPr>
          <a:xfrm>
            <a:off x="4738167" y="4045983"/>
            <a:ext cx="250365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lt-LT" sz="1400" b="1" dirty="0">
                <a:solidFill>
                  <a:schemeClr val="tx2"/>
                </a:solidFill>
                <a:hlinkClick r:id="rId11">
                  <a:extLst>
                    <a:ext uri="{A12FA001-AC4F-418D-AE19-62706E023703}">
                      <ahyp:hlinkClr xmlns:ahyp="http://schemas.microsoft.com/office/drawing/2018/hyperlinkcolor" val="tx"/>
                    </a:ext>
                  </a:extLst>
                </a:hlinkClick>
              </a:rPr>
              <a:t>EU-OSHA NACIONALINIAI RYŠIŲ PUNKTAI</a:t>
            </a:r>
            <a:endParaRPr lang="en-GB" sz="1400" b="1" dirty="0">
              <a:solidFill>
                <a:schemeClr val="tx2"/>
              </a:solidFill>
            </a:endParaRPr>
          </a:p>
        </p:txBody>
      </p:sp>
      <p:pic>
        <p:nvPicPr>
          <p:cNvPr id="13" name="Picture 6" descr="DSSPRM logotipas">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654597"/>
            <a:ext cx="1690297" cy="546128"/>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91440" rtlCol="0" anchor="ctr"/>
          <a:lstStyle/>
          <a:p>
            <a:pPr algn="ctr"/>
            <a:r>
              <a:rPr lang="lt-LT" sz="1400" b="1" dirty="0">
                <a:solidFill>
                  <a:schemeClr val="tx2"/>
                </a:solidFill>
                <a:hlinkClick r:id="rId14"/>
              </a:rPr>
              <a:t>ŽINIASKLAIDOS PARTNERIAIŽINI</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594629" y="5627513"/>
            <a:ext cx="2538932" cy="587227"/>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lt-LT" sz="1400" b="1" dirty="0">
                <a:solidFill>
                  <a:schemeClr val="tx2"/>
                </a:solidFill>
                <a:hlinkClick r:id="rId15">
                  <a:extLst>
                    <a:ext uri="{A12FA001-AC4F-418D-AE19-62706E023703}">
                      <ahyp:hlinkClr xmlns:ahyp="http://schemas.microsoft.com/office/drawing/2018/hyperlinkcolor" val="tx"/>
                    </a:ext>
                  </a:extLst>
                </a:hlinkClick>
              </a:rPr>
              <a:t>OFICIALŪS KAMPANIJOS PARTNERIAI</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lt-LT"/>
              <a:t>Kampanijos ištekliai: visa reikiama informacija vienoje vietoje</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966613" cy="2076290"/>
          </a:xfrm>
          <a:prstGeom prst="rect">
            <a:avLst/>
          </a:prstGeom>
        </p:spPr>
        <p:txBody>
          <a:bodyPr vert="horz" lIns="121920" tIns="60960" rIns="121920" bIns="60960" rtlCol="0" anchor="t" anchorCtr="0">
            <a:noAutofit/>
          </a:bodyPr>
          <a:lstStyle/>
          <a:p>
            <a:pPr defTabSz="457189">
              <a:spcBef>
                <a:spcPts val="1200"/>
              </a:spcBef>
              <a:spcAft>
                <a:spcPts val="600"/>
              </a:spcAft>
              <a:buClr>
                <a:schemeClr val="tx2"/>
              </a:buClr>
            </a:pPr>
            <a:r>
              <a:rPr lang="lt-LT" dirty="0">
                <a:solidFill>
                  <a:schemeClr val="tx2"/>
                </a:solidFill>
              </a:rPr>
              <a:t>Pradėkite nuo mūsų</a:t>
            </a:r>
            <a:r>
              <a:rPr lang="lt-LT" dirty="0"/>
              <a:t> </a:t>
            </a:r>
            <a:r>
              <a:rPr lang="lt-LT" b="1" dirty="0">
                <a:solidFill>
                  <a:schemeClr val="accent2"/>
                </a:solidFill>
                <a:hlinkClick r:id="rId2">
                  <a:extLst>
                    <a:ext uri="{A12FA001-AC4F-418D-AE19-62706E023703}">
                      <ahyp:hlinkClr xmlns:ahyp="http://schemas.microsoft.com/office/drawing/2018/hyperlinkcolor" val="tx"/>
                    </a:ext>
                  </a:extLst>
                </a:hlinkClick>
              </a:rPr>
              <a:t>kampanijos interneto svetainės</a:t>
            </a:r>
            <a:r>
              <a:rPr lang="lt-LT" dirty="0">
                <a:solidFill>
                  <a:srgbClr val="003399"/>
                </a:solidFill>
              </a:rPr>
              <a:t>.</a:t>
            </a:r>
          </a:p>
          <a:p>
            <a:pPr defTabSz="457189">
              <a:spcBef>
                <a:spcPts val="1200"/>
              </a:spcBef>
              <a:spcAft>
                <a:spcPts val="600"/>
              </a:spcAft>
              <a:buClr>
                <a:schemeClr val="tx2"/>
              </a:buClr>
            </a:pPr>
            <a:r>
              <a:rPr lang="lt-LT" dirty="0">
                <a:solidFill>
                  <a:schemeClr val="tx2"/>
                </a:solidFill>
              </a:rPr>
              <a:t>Norėdami sužinoti daugiau apie kampaniją, skaitykite </a:t>
            </a:r>
            <a:r>
              <a:rPr lang="lt-LT" b="1" dirty="0">
                <a:solidFill>
                  <a:schemeClr val="accent2"/>
                </a:solidFill>
                <a:hlinkClick r:id="rId2">
                  <a:extLst>
                    <a:ext uri="{A12FA001-AC4F-418D-AE19-62706E023703}">
                      <ahyp:hlinkClr xmlns:ahyp="http://schemas.microsoft.com/office/drawing/2018/hyperlinkcolor" val="tx"/>
                    </a:ext>
                  </a:extLst>
                </a:hlinkClick>
              </a:rPr>
              <a:t>kampanijos vadovą</a:t>
            </a:r>
            <a:r>
              <a:rPr lang="lt-LT" dirty="0">
                <a:solidFill>
                  <a:schemeClr val="tx2"/>
                </a:solidFill>
              </a:rPr>
              <a:t>. </a:t>
            </a:r>
          </a:p>
          <a:p>
            <a:pPr defTabSz="457189">
              <a:spcBef>
                <a:spcPts val="1200"/>
              </a:spcBef>
              <a:spcAft>
                <a:spcPts val="600"/>
              </a:spcAft>
              <a:buClr>
                <a:schemeClr val="tx2"/>
              </a:buClr>
            </a:pPr>
            <a:r>
              <a:rPr lang="lt-LT" dirty="0">
                <a:solidFill>
                  <a:schemeClr val="tx2"/>
                </a:solidFill>
              </a:rPr>
              <a:t>Susipažinkite su mūsų </a:t>
            </a:r>
            <a:r>
              <a:rPr lang="lt-LT" b="1" dirty="0">
                <a:solidFill>
                  <a:schemeClr val="accent2"/>
                </a:solidFill>
                <a:hlinkClick r:id="rId3">
                  <a:extLst>
                    <a:ext uri="{A12FA001-AC4F-418D-AE19-62706E023703}">
                      <ahyp:hlinkClr xmlns:ahyp="http://schemas.microsoft.com/office/drawing/2018/hyperlinkcolor" val="tx"/>
                    </a:ext>
                  </a:extLst>
                </a:hlinkClick>
              </a:rPr>
              <a:t>leidiniais</a:t>
            </a:r>
            <a:r>
              <a:rPr lang="lt-LT" dirty="0">
                <a:solidFill>
                  <a:schemeClr val="tx2"/>
                </a:solidFill>
              </a:rPr>
              <a:t>, pavyzdžiui, infografikais, informacijos suvestinėmis ir kitais leidiniais.  </a:t>
            </a:r>
          </a:p>
          <a:p>
            <a:pPr defTabSz="457189">
              <a:spcBef>
                <a:spcPts val="1200"/>
              </a:spcBef>
              <a:spcAft>
                <a:spcPts val="600"/>
              </a:spcAft>
              <a:buClr>
                <a:schemeClr val="tx2"/>
              </a:buClr>
            </a:pPr>
            <a:endParaRPr lang="en-GB" dirty="0">
              <a:solidFill>
                <a:schemeClr val="tx2"/>
              </a:solidFill>
            </a:endParaRPr>
          </a:p>
          <a:p>
            <a:pPr defTabSz="457189">
              <a:spcBef>
                <a:spcPts val="1200"/>
              </a:spcBef>
              <a:spcAft>
                <a:spcPts val="600"/>
              </a:spcAft>
              <a:buClr>
                <a:schemeClr val="tx2"/>
              </a:buClr>
            </a:pPr>
            <a:endParaRPr lang="en-GB" dirty="0">
              <a:solidFill>
                <a:schemeClr val="tx2"/>
              </a:solidFill>
            </a:endParaRPr>
          </a:p>
          <a:p>
            <a:pPr defTabSz="457189">
              <a:spcBef>
                <a:spcPts val="1200"/>
              </a:spcBef>
              <a:spcAft>
                <a:spcPts val="600"/>
              </a:spcAft>
              <a:buClr>
                <a:schemeClr val="tx2"/>
              </a:buClr>
            </a:pPr>
            <a:endParaRPr lang="en-GB" b="1" dirty="0">
              <a:solidFill>
                <a:schemeClr val="tx2"/>
              </a:solidFill>
            </a:endParaRPr>
          </a:p>
          <a:p>
            <a:pPr defTabSz="457189">
              <a:spcBef>
                <a:spcPts val="1200"/>
              </a:spcBef>
              <a:spcAft>
                <a:spcPts val="600"/>
              </a:spcAft>
              <a:buClr>
                <a:schemeClr val="tx2"/>
              </a:buClr>
            </a:pPr>
            <a:endParaRPr lang="en-GB"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251924" y="2545128"/>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lt-LT"/>
              <a:t>Priemonių rinkinys ir populiarinimas skaitmeninėmis priemonėmis. Veiksminga kampanijos reklama</a:t>
            </a:r>
          </a:p>
        </p:txBody>
      </p:sp>
      <p:sp>
        <p:nvSpPr>
          <p:cNvPr id="6" name="TextBox 2">
            <a:extLst>
              <a:ext uri="{FF2B5EF4-FFF2-40B4-BE49-F238E27FC236}">
                <a16:creationId xmlns:a16="http://schemas.microsoft.com/office/drawing/2014/main" id="{F69F208C-C8EC-EDE3-1939-FE088A89FBE1}"/>
              </a:ext>
            </a:extLst>
          </p:cNvPr>
          <p:cNvSpPr txBox="1"/>
          <p:nvPr/>
        </p:nvSpPr>
        <p:spPr>
          <a:xfrm>
            <a:off x="-48259" y="1643860"/>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t-LT" sz="2000" b="1" dirty="0">
                <a:latin typeface="+mn-lt"/>
              </a:rPr>
              <a:t>Remkite kampaniją</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en-US" b="0" dirty="0"/>
              <a:t>N</a:t>
            </a:r>
            <a:r>
              <a:rPr lang="lt-LT" b="0" dirty="0"/>
              <a:t>orėdami skleisti žinią, naudokitės mūsų </a:t>
            </a:r>
            <a:r>
              <a:rPr lang="lt-LT" dirty="0"/>
              <a:t>socialiniams tinklams skirtu rinkiniu</a:t>
            </a:r>
            <a:r>
              <a:rPr lang="lt-LT" b="0" dirty="0"/>
              <a:t> ir šablonais</a:t>
            </a:r>
            <a:r>
              <a:rPr lang="en-US" b="0" dirty="0"/>
              <a:t>.</a:t>
            </a:r>
            <a:r>
              <a:rPr lang="lt-LT" b="0" dirty="0"/>
              <a:t> </a:t>
            </a:r>
          </a:p>
          <a:p>
            <a:r>
              <a:rPr lang="en-US" b="0" dirty="0"/>
              <a:t>S</a:t>
            </a:r>
            <a:r>
              <a:rPr lang="lt-LT" b="0" dirty="0" err="1"/>
              <a:t>avo</a:t>
            </a:r>
            <a:r>
              <a:rPr lang="lt-LT" b="0" dirty="0"/>
              <a:t> pristatymu</a:t>
            </a:r>
            <a:r>
              <a:rPr lang="en-US" b="0" dirty="0" err="1"/>
              <a:t>ose</a:t>
            </a:r>
            <a:r>
              <a:rPr lang="en-US" b="0" dirty="0"/>
              <a:t> </a:t>
            </a:r>
            <a:r>
              <a:rPr lang="en-US" b="0" dirty="0" err="1"/>
              <a:t>naudokite</a:t>
            </a:r>
            <a:r>
              <a:rPr lang="lt-LT" b="0" dirty="0"/>
              <a:t> mūsų </a:t>
            </a:r>
            <a:r>
              <a:rPr lang="lt-LT" dirty="0"/>
              <a:t>naudingų skaitmeninių priemonių bibliotekos </a:t>
            </a:r>
            <a:r>
              <a:rPr lang="lt-LT" dirty="0" err="1"/>
              <a:t>priemon</a:t>
            </a:r>
            <a:r>
              <a:rPr lang="en-US" dirty="0"/>
              <a:t>es</a:t>
            </a:r>
            <a:r>
              <a:rPr lang="lt-LT" dirty="0"/>
              <a:t>, </a:t>
            </a:r>
            <a:r>
              <a:rPr lang="lt-LT" b="0" dirty="0"/>
              <a:t>įskaitant logotipus, šablonus ir kt.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607025" y="3739192"/>
            <a:ext cx="4670075"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879899" y="3754161"/>
            <a:ext cx="3978103" cy="834768"/>
          </a:xfrm>
          <a:prstGeom prst="rect">
            <a:avLst/>
          </a:prstGeom>
        </p:spPr>
        <p:txBody>
          <a:bodyPr vert="horz" lIns="121920" tIns="60960" rIns="121920" bIns="60960" rtlCol="0" anchor="t" anchorCtr="0">
            <a:normAutofit fontScale="85000" lnSpcReduction="20000"/>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lt-LT" sz="1867" dirty="0">
                <a:solidFill>
                  <a:schemeClr val="bg1"/>
                </a:solidFill>
              </a:rPr>
              <a:t>Pradėkite savo</a:t>
            </a:r>
            <a:r>
              <a:rPr lang="lt-LT" sz="1867" b="0" dirty="0">
                <a:solidFill>
                  <a:schemeClr val="bg1"/>
                </a:solidFill>
              </a:rPr>
              <a:t> </a:t>
            </a:r>
            <a:r>
              <a:rPr lang="lt-LT" sz="1867" dirty="0">
                <a:solidFill>
                  <a:schemeClr val="bg1"/>
                </a:solidFill>
              </a:rPr>
              <a:t> kampanijos </a:t>
            </a:r>
            <a:r>
              <a:rPr lang="lt-LT" sz="1867" b="0" dirty="0">
                <a:solidFill>
                  <a:schemeClr val="bg1"/>
                </a:solidFill>
              </a:rPr>
              <a:t>iniciatyvą </a:t>
            </a:r>
          </a:p>
          <a:p>
            <a:pPr marL="0" indent="0">
              <a:buNone/>
            </a:pPr>
            <a:r>
              <a:rPr lang="lt-LT" sz="1867" b="0" dirty="0">
                <a:solidFill>
                  <a:schemeClr val="bg1"/>
                </a:solidFill>
              </a:rPr>
              <a:t>naudodamiesi mūsų</a:t>
            </a:r>
            <a:r>
              <a:rPr lang="lt-LT" sz="1867" dirty="0"/>
              <a:t> </a:t>
            </a:r>
            <a:r>
              <a:rPr lang="lt-LT" sz="1867" dirty="0">
                <a:solidFill>
                  <a:srgbClr val="92D050"/>
                </a:solidFill>
                <a:hlinkClick r:id="rId3">
                  <a:extLst>
                    <a:ext uri="{A12FA001-AC4F-418D-AE19-62706E023703}">
                      <ahyp:hlinkClr xmlns:ahyp="http://schemas.microsoft.com/office/drawing/2018/hyperlinkcolor" val="tx"/>
                    </a:ext>
                  </a:extLst>
                </a:hlinkClick>
              </a:rPr>
              <a:t>kampanijos priemonių rinkiniu</a:t>
            </a:r>
            <a:r>
              <a:rPr lang="lt-LT" sz="1867"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2060227"/>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lt-LT"/>
              <a:t>Kaip dalyvauti kampanijoje</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lt-LT" b="0" dirty="0"/>
              <a:t>Organizuokite renginį, veiklą ar iniciatyvą </a:t>
            </a:r>
            <a:r>
              <a:rPr lang="lt-LT" dirty="0">
                <a:solidFill>
                  <a:srgbClr val="92D050"/>
                </a:solidFill>
                <a:hlinkClick r:id="rId3">
                  <a:extLst>
                    <a:ext uri="{A12FA001-AC4F-418D-AE19-62706E023703}">
                      <ahyp:hlinkClr xmlns:ahyp="http://schemas.microsoft.com/office/drawing/2018/hyperlinkcolor" val="tx"/>
                    </a:ext>
                  </a:extLst>
                </a:hlinkClick>
              </a:rPr>
              <a:t>Europos darbuotojų saugos ir sveikatos savaitę</a:t>
            </a:r>
            <a:r>
              <a:rPr lang="lt-LT" dirty="0"/>
              <a:t>. </a:t>
            </a:r>
          </a:p>
          <a:p>
            <a:pPr marL="225425" indent="-225425">
              <a:spcAft>
                <a:spcPts val="600"/>
              </a:spcAft>
            </a:pPr>
            <a:r>
              <a:rPr lang="lt-LT" b="0" dirty="0"/>
              <a:t>Gaukite</a:t>
            </a:r>
            <a:r>
              <a:rPr lang="en-US" b="0" dirty="0"/>
              <a:t> </a:t>
            </a:r>
            <a:r>
              <a:rPr lang="lt-LT" dirty="0">
                <a:solidFill>
                  <a:srgbClr val="92D050"/>
                </a:solidFill>
                <a:hlinkClick r:id="rId4">
                  <a:extLst>
                    <a:ext uri="{A12FA001-AC4F-418D-AE19-62706E023703}">
                      <ahyp:hlinkClr xmlns:ahyp="http://schemas.microsoft.com/office/drawing/2018/hyperlinkcolor" val="tx"/>
                    </a:ext>
                  </a:extLst>
                </a:hlinkClick>
              </a:rPr>
              <a:t>kampanijos pažymėjimą</a:t>
            </a:r>
            <a:r>
              <a:rPr lang="lt-LT" b="0" dirty="0"/>
              <a:t>, </a:t>
            </a:r>
            <a:r>
              <a:rPr lang="en-US" b="0" dirty="0" err="1"/>
              <a:t>kuriuo</a:t>
            </a:r>
            <a:r>
              <a:rPr lang="en-US" b="0" dirty="0"/>
              <a:t> </a:t>
            </a:r>
            <a:r>
              <a:rPr lang="lt-LT" b="0" dirty="0"/>
              <a:t>pripažįsta</a:t>
            </a:r>
            <a:r>
              <a:rPr lang="en-US" b="0" dirty="0"/>
              <a:t>mas</a:t>
            </a:r>
            <a:r>
              <a:rPr lang="lt-LT" b="0" dirty="0"/>
              <a:t> jūsų </a:t>
            </a:r>
            <a:r>
              <a:rPr lang="lt-LT" b="0" dirty="0" err="1"/>
              <a:t>dalyvavim</a:t>
            </a:r>
            <a:r>
              <a:rPr lang="en-US" b="0" dirty="0"/>
              <a:t>as</a:t>
            </a:r>
            <a:r>
              <a:rPr lang="lt-LT" b="0" dirty="0"/>
              <a:t>.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lt-LT" b="0" dirty="0"/>
              <a:t>Nominuokite įkvepiančias iniciatyvas nacionalinių ryšių punktų organizuojamiems </a:t>
            </a:r>
            <a:r>
              <a:rPr lang="lt-LT" dirty="0">
                <a:solidFill>
                  <a:srgbClr val="92D050"/>
                </a:solidFill>
                <a:hlinkClick r:id="rId5">
                  <a:extLst>
                    <a:ext uri="{A12FA001-AC4F-418D-AE19-62706E023703}">
                      <ahyp:hlinkClr xmlns:ahyp="http://schemas.microsoft.com/office/drawing/2018/hyperlinkcolor" val="tx"/>
                    </a:ext>
                  </a:extLst>
                </a:hlinkClick>
              </a:rPr>
              <a:t>Saugių darbo vietų gerosios praktikos apdovanojimams</a:t>
            </a:r>
            <a:r>
              <a:rPr lang="lt-LT" b="0" dirty="0"/>
              <a:t>.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7461841"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lt-LT" b="0" dirty="0"/>
              <a:t>Tapkite </a:t>
            </a:r>
            <a:r>
              <a:rPr lang="lt-LT" dirty="0">
                <a:solidFill>
                  <a:srgbClr val="92D050"/>
                </a:solidFill>
                <a:hlinkClick r:id="rId6">
                  <a:extLst>
                    <a:ext uri="{A12FA001-AC4F-418D-AE19-62706E023703}">
                      <ahyp:hlinkClr xmlns:ahyp="http://schemas.microsoft.com/office/drawing/2018/hyperlinkcolor" val="tx"/>
                    </a:ext>
                  </a:extLst>
                </a:hlinkClick>
              </a:rPr>
              <a:t>oficialiu kampanijos partneriu</a:t>
            </a:r>
            <a:r>
              <a:rPr lang="lt-LT" b="0" dirty="0"/>
              <a:t>: prisijunkite prie visą Europą apimančio tarptautinių įmonių tinklo ir tapkite labiau matomi. </a:t>
            </a:r>
          </a:p>
          <a:p>
            <a:pPr marL="225425" indent="-225425">
              <a:spcAft>
                <a:spcPts val="600"/>
              </a:spcAft>
            </a:pPr>
            <a:r>
              <a:rPr lang="lt-LT" b="0" dirty="0"/>
              <a:t>Tapkite </a:t>
            </a:r>
            <a:r>
              <a:rPr lang="lt-LT" dirty="0">
                <a:solidFill>
                  <a:srgbClr val="92D050"/>
                </a:solidFill>
                <a:hlinkClick r:id="rId7">
                  <a:extLst>
                    <a:ext uri="{A12FA001-AC4F-418D-AE19-62706E023703}">
                      <ahyp:hlinkClr xmlns:ahyp="http://schemas.microsoft.com/office/drawing/2018/hyperlinkcolor" val="tx"/>
                    </a:ext>
                  </a:extLst>
                </a:hlinkClick>
              </a:rPr>
              <a:t>žiniasklaidos partneriu</a:t>
            </a:r>
            <a:r>
              <a:rPr lang="lt-LT" b="0" dirty="0"/>
              <a:t>: gaukite išimtinę medžiagą spaudai, galimybę užmegzti ryšius ir dalyvauti renginiuose.</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723790"/>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334289"/>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lt-LT"/>
              <a:t>Sekite mūsų kampanijos naujienas</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lt-LT" dirty="0"/>
              <a:t>S</a:t>
            </a:r>
            <a:r>
              <a:rPr lang="en-US" dirty="0" err="1"/>
              <a:t>augių</a:t>
            </a:r>
            <a:r>
              <a:rPr lang="lt-LT" dirty="0"/>
              <a:t> darbo vietų svetainė: </a:t>
            </a:r>
            <a:r>
              <a:rPr lang="lt-LT" b="0" dirty="0"/>
              <a:t>vienu spustelėjimu pasiekiama įvairiausia informacija. </a:t>
            </a:r>
          </a:p>
          <a:p>
            <a:pPr>
              <a:spcAft>
                <a:spcPts val="600"/>
              </a:spcAft>
            </a:pPr>
            <a:r>
              <a:rPr lang="lt-LT" dirty="0"/>
              <a:t>Prenumeruokite</a:t>
            </a:r>
            <a:r>
              <a:rPr lang="lt-LT" b="0" dirty="0"/>
              <a:t> </a:t>
            </a:r>
            <a:r>
              <a:rPr lang="lt-LT" dirty="0"/>
              <a:t>Saugių darbo vietų naujienlaiškį:</a:t>
            </a:r>
            <a:r>
              <a:rPr lang="lt-LT" b="0" dirty="0"/>
              <a:t> kas mėnesį savo pašto dėžutėje rasite glaustas ir esminę informaciją aptariančias naujienas, kuriomis paprasta dalytis.</a:t>
            </a:r>
          </a:p>
          <a:p>
            <a:pPr>
              <a:spcAft>
                <a:spcPts val="600"/>
              </a:spcAft>
            </a:pPr>
            <a:r>
              <a:rPr lang="lt-LT" b="0" dirty="0"/>
              <a:t>Skleiskite informaciją ir sekite mus </a:t>
            </a:r>
            <a:r>
              <a:rPr lang="lt-LT" dirty="0"/>
              <a:t>socialiniuose tinkluose</a:t>
            </a:r>
            <a:r>
              <a:rPr lang="lt-LT"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lt-LT" b="0" dirty="0"/>
              <a:t> </a:t>
            </a:r>
          </a:p>
        </p:txBody>
      </p:sp>
      <p:pic>
        <p:nvPicPr>
          <p:cNvPr id="6" name="Graphic 5" descr="„LinkedIn“ logotipas">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 logotipas">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 logotipas">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 logotipas">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 logotipas">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lt-LT"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lt-LT"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Props1.xml><?xml version="1.0" encoding="utf-8"?>
<ds:datastoreItem xmlns:ds="http://schemas.openxmlformats.org/officeDocument/2006/customXml" ds:itemID="{034F6397-4EDB-4080-8D1B-BF54CF83E4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D033B12B-D547-4B73-8D31-0938A3F8A76B}">
  <ds:schemaRefs>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d5ac9beb-95ef-4df8-be38-b0ea3ce121b4"/>
    <ds:schemaRef ds:uri="http://purl.org/dc/dcmitype/"/>
    <ds:schemaRef ds:uri="http://schemas.openxmlformats.org/package/2006/metadata/core-properties"/>
    <ds:schemaRef ds:uri="74375373-3c44-45ee-a688-8fa44d7da57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1959</TotalTime>
  <Words>6318</Words>
  <Application>Microsoft Office PowerPoint</Application>
  <PresentationFormat>Widescreen</PresentationFormat>
  <Paragraphs>541</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2026–2028 m. saugių darbo vietų kampanija  „Kartu dėl psichinės sveikatos darbe“ </vt:lpstr>
      <vt:lpstr>Turinys</vt:lpstr>
      <vt:lpstr>Bendra padėtis. Psichikos sveikata daro įtaką kasdieniam gyvenimui ir darbui </vt:lpstr>
      <vt:lpstr>Bendra padėtis. Kam kyla grėsmė</vt:lpstr>
      <vt:lpstr>Bendra padėtis. Darbuotojų požiūris </vt:lpstr>
      <vt:lpstr>Bendra padėtis. Organizacijų ir darbuotojų požiūris –1– </vt:lpstr>
      <vt:lpstr>Bendra padėtis. Organizacijų požiūris – 2– </vt:lpstr>
      <vt:lpstr>Kampanijos tikslai ir uždaviniai</vt:lpstr>
      <vt:lpstr>Kam skirta ši kampanija. Kas turėtų dalyvauti</vt:lpstr>
      <vt:lpstr>Veiksmų gairės. Penkios prioritetinės kampanijos sritys</vt:lpstr>
      <vt:lpstr>1 prioritetas. Psichosocialinės rizikos vertinimas ir valdymas -1- </vt:lpstr>
      <vt:lpstr>1 prioritetas. Psichosocialinės rizikos vertinimas ir valdymas -2- </vt:lpstr>
      <vt:lpstr>1 prioritetas. Psichosocialinės rizikos vertinimas ir valdymas -3- </vt:lpstr>
      <vt:lpstr>1 prioritetas. Psichosocialinės rizikos vertinimas ir valdymas -4- </vt:lpstr>
      <vt:lpstr>2 prioritetas. Priekabiavimas, seksualinis priekabiavimas ir smurtas -1- </vt:lpstr>
      <vt:lpstr>2 prioritetas. Priekabiavimas, seksualinis priekabiavimas ir smurtas -2- </vt:lpstr>
      <vt:lpstr>2 prioritetas. Priekabiavimas, seksualinis priekabiavimas ir smurtas -3- </vt:lpstr>
      <vt:lpstr>3 prioritetas. Fiziniai rizikos veiksniai ir psichikos sveikata -1- </vt:lpstr>
      <vt:lpstr>3 prioritetas. Fiziniai rizikos veiksniai ir psichikos sveikata -2- </vt:lpstr>
      <vt:lpstr>4 prioritetas. Psichosocialinė rizika sveikatos priežiūros ir socialinės rūpybos sektoriuje -1- </vt:lpstr>
      <vt:lpstr>4 prioritetas. Psichosocialinė rizika sveikatos priežiūros ir socialinės rūpybos sektoriuje -2- </vt:lpstr>
      <vt:lpstr>4 prioritetas. Psichosocialinė rizika sveikatos priežiūros ir socialinės rūpybos sektoriuje -3- </vt:lpstr>
      <vt:lpstr>5 prioritetas. Darbuotojų psichikos sveikatos stiprinimas -1- </vt:lpstr>
      <vt:lpstr>5 prioritetas. Darbuotojų psichikos sveikatos stiprinimas -2- </vt:lpstr>
      <vt:lpstr>5 prioritetas. Darbuotojų psichikos sveikatos stiprinimas -3- </vt:lpstr>
      <vt:lpstr>EU-OSHA tinklas</vt:lpstr>
      <vt:lpstr>Kampanijos ištekliai: visa reikiama informacija vienoje vietoje</vt:lpstr>
      <vt:lpstr>Priemonių rinkinys ir populiarinimas skaitmeninėmis priemonėmis. Veiksminga kampanijos reklama</vt:lpstr>
      <vt:lpstr>Kaip dalyvauti kampanijoje</vt:lpstr>
      <vt:lpstr>Sekite mūsų kampanijos naujienas</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114</cp:revision>
  <dcterms:created xsi:type="dcterms:W3CDTF">2026-06-23T11:43:48Z</dcterms:created>
  <dcterms:modified xsi:type="dcterms:W3CDTF">2026-09-23T11:03:57Z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Order">
    <vt:r8>127300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