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15_C39BB621.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4E05AA5-2A63-6766-D404-8A63200B4FC8}" name="Liene Bundzinska" initials="LB" userId="S::liene.bundzinska_vdi.gov.lv#ext#@euosha.onmicrosoft.com::1cb33dbd-657e-46a5-8a9e-223f71778fb2"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08BF71-E39B-4959-AF43-71CBCDE84465}" v="24" dt="2026-09-10T08:53:38.4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77" autoAdjust="0"/>
    <p:restoredTop sz="85971" autoAdjust="0"/>
  </p:normalViewPr>
  <p:slideViewPr>
    <p:cSldViewPr snapToGrid="0">
      <p:cViewPr varScale="1">
        <p:scale>
          <a:sx n="92" d="100"/>
          <a:sy n="92" d="100"/>
        </p:scale>
        <p:origin x="618" y="90"/>
      </p:cViewPr>
      <p:guideLst>
        <p:guide orient="horz" pos="816"/>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10T08:54:36.047" v="343" actId="3064"/>
      <pc:docMkLst>
        <pc:docMk/>
      </pc:docMkLst>
      <pc:sldChg chg="modSp mod">
        <pc:chgData name="Naiara MACIAS - Communication Assistant" userId="9208f14e-163a-43fb-a9e7-9d0490f97ad9" providerId="ADAL" clId="{3BF560C9-38E3-411C-BBB1-CB3B94294DB6}" dt="2026-09-10T08:47:34.569" v="286" actId="14100"/>
        <pc:sldMkLst>
          <pc:docMk/>
          <pc:sldMk cId="3815475544" sldId="256"/>
        </pc:sldMkLst>
        <pc:spChg chg="mod">
          <ac:chgData name="Naiara MACIAS - Communication Assistant" userId="9208f14e-163a-43fb-a9e7-9d0490f97ad9" providerId="ADAL" clId="{3BF560C9-38E3-411C-BBB1-CB3B94294DB6}" dt="2026-09-10T08:47:34.569" v="286" actId="14100"/>
          <ac:spMkLst>
            <pc:docMk/>
            <pc:sldMk cId="3815475544" sldId="256"/>
            <ac:spMk id="2" creationId="{4055F44F-2BE5-5A42-2AEB-D36721AD3D53}"/>
          </ac:spMkLst>
        </pc:spChg>
      </pc:sldChg>
      <pc:sldChg chg="modSp mod">
        <pc:chgData name="Naiara MACIAS - Communication Assistant" userId="9208f14e-163a-43fb-a9e7-9d0490f97ad9" providerId="ADAL" clId="{3BF560C9-38E3-411C-BBB1-CB3B94294DB6}" dt="2026-09-09T15:06:22.292" v="0" actId="14100"/>
        <pc:sldMkLst>
          <pc:docMk/>
          <pc:sldMk cId="975932864" sldId="258"/>
        </pc:sldMkLst>
        <pc:spChg chg="mod">
          <ac:chgData name="Naiara MACIAS - Communication Assistant" userId="9208f14e-163a-43fb-a9e7-9d0490f97ad9" providerId="ADAL" clId="{3BF560C9-38E3-411C-BBB1-CB3B94294DB6}" dt="2026-09-09T15:06:22.292" v="0" actId="14100"/>
          <ac:spMkLst>
            <pc:docMk/>
            <pc:sldMk cId="975932864" sldId="258"/>
            <ac:spMk id="4" creationId="{712E9181-8079-E827-80EB-F819444B4416}"/>
          </ac:spMkLst>
        </pc:spChg>
      </pc:sldChg>
      <pc:sldChg chg="addSp delSp modSp mod">
        <pc:chgData name="Naiara MACIAS - Communication Assistant" userId="9208f14e-163a-43fb-a9e7-9d0490f97ad9" providerId="ADAL" clId="{3BF560C9-38E3-411C-BBB1-CB3B94294DB6}" dt="2026-09-10T08:53:17.565" v="327" actId="13244"/>
        <pc:sldMkLst>
          <pc:docMk/>
          <pc:sldMk cId="3331097242" sldId="262"/>
        </pc:sldMkLst>
        <pc:spChg chg="add del mod ord">
          <ac:chgData name="Naiara MACIAS - Communication Assistant" userId="9208f14e-163a-43fb-a9e7-9d0490f97ad9" providerId="ADAL" clId="{3BF560C9-38E3-411C-BBB1-CB3B94294DB6}" dt="2026-09-09T15:07:50.809" v="14" actId="478"/>
          <ac:spMkLst>
            <pc:docMk/>
            <pc:sldMk cId="3331097242" sldId="262"/>
            <ac:spMk id="2" creationId="{E040AB94-2F1F-3B5A-0F08-405D7D24CAAF}"/>
          </ac:spMkLst>
        </pc:spChg>
        <pc:spChg chg="mod">
          <ac:chgData name="Naiara MACIAS - Communication Assistant" userId="9208f14e-163a-43fb-a9e7-9d0490f97ad9" providerId="ADAL" clId="{3BF560C9-38E3-411C-BBB1-CB3B94294DB6}" dt="2026-09-09T15:07:01.051" v="1" actId="108"/>
          <ac:spMkLst>
            <pc:docMk/>
            <pc:sldMk cId="3331097242" sldId="262"/>
            <ac:spMk id="4" creationId="{CEE5EADB-861C-BCA7-607F-2180873881C7}"/>
          </ac:spMkLst>
        </pc:spChg>
        <pc:spChg chg="add mod">
          <ac:chgData name="Naiara MACIAS - Communication Assistant" userId="9208f14e-163a-43fb-a9e7-9d0490f97ad9" providerId="ADAL" clId="{3BF560C9-38E3-411C-BBB1-CB3B94294DB6}" dt="2026-09-09T15:07:13.034" v="3"/>
          <ac:spMkLst>
            <pc:docMk/>
            <pc:sldMk cId="3331097242" sldId="262"/>
            <ac:spMk id="5" creationId="{2C30820F-750E-2503-6A32-D8E180A6720E}"/>
          </ac:spMkLst>
        </pc:spChg>
        <pc:spChg chg="add mod ord">
          <ac:chgData name="Naiara MACIAS - Communication Assistant" userId="9208f14e-163a-43fb-a9e7-9d0490f97ad9" providerId="ADAL" clId="{3BF560C9-38E3-411C-BBB1-CB3B94294DB6}" dt="2026-09-10T08:53:17.565" v="327" actId="13244"/>
          <ac:spMkLst>
            <pc:docMk/>
            <pc:sldMk cId="3331097242" sldId="262"/>
            <ac:spMk id="6" creationId="{3BAC9C23-E994-7968-A186-1A0F5471F550}"/>
          </ac:spMkLst>
        </pc:spChg>
        <pc:spChg chg="add del mod">
          <ac:chgData name="Naiara MACIAS - Communication Assistant" userId="9208f14e-163a-43fb-a9e7-9d0490f97ad9" providerId="ADAL" clId="{3BF560C9-38E3-411C-BBB1-CB3B94294DB6}" dt="2026-09-09T15:07:43.881" v="13" actId="478"/>
          <ac:spMkLst>
            <pc:docMk/>
            <pc:sldMk cId="3331097242" sldId="262"/>
            <ac:spMk id="8" creationId="{1B9230CE-9E6A-0C88-2BDA-66DF7DCF3B2E}"/>
          </ac:spMkLst>
        </pc:spChg>
        <pc:spChg chg="add del mod">
          <ac:chgData name="Naiara MACIAS - Communication Assistant" userId="9208f14e-163a-43fb-a9e7-9d0490f97ad9" providerId="ADAL" clId="{3BF560C9-38E3-411C-BBB1-CB3B94294DB6}" dt="2026-09-09T15:07:58.929" v="16" actId="478"/>
          <ac:spMkLst>
            <pc:docMk/>
            <pc:sldMk cId="3331097242" sldId="262"/>
            <ac:spMk id="10" creationId="{6BBC588B-84BD-CB1A-06FB-3F1BD1F8D848}"/>
          </ac:spMkLst>
        </pc:spChg>
        <pc:spChg chg="mod">
          <ac:chgData name="Naiara MACIAS - Communication Assistant" userId="9208f14e-163a-43fb-a9e7-9d0490f97ad9" providerId="ADAL" clId="{3BF560C9-38E3-411C-BBB1-CB3B94294DB6}" dt="2026-09-09T15:08:11.355" v="27" actId="1036"/>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09T15:08:04.994" v="17" actId="1076"/>
          <ac:spMkLst>
            <pc:docMk/>
            <pc:sldMk cId="3331097242" sldId="262"/>
            <ac:spMk id="105" creationId="{94E8A230-2C71-6901-AA45-D427AF0A206A}"/>
          </ac:spMkLst>
        </pc:spChg>
        <pc:cxnChg chg="mod">
          <ac:chgData name="Naiara MACIAS - Communication Assistant" userId="9208f14e-163a-43fb-a9e7-9d0490f97ad9" providerId="ADAL" clId="{3BF560C9-38E3-411C-BBB1-CB3B94294DB6}" dt="2026-09-09T15:08:06.504" v="18" actId="1076"/>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10T08:48:16.458" v="287" actId="14100"/>
        <pc:sldMkLst>
          <pc:docMk/>
          <pc:sldMk cId="3087233450" sldId="263"/>
        </pc:sldMkLst>
        <pc:spChg chg="mod">
          <ac:chgData name="Naiara MACIAS - Communication Assistant" userId="9208f14e-163a-43fb-a9e7-9d0490f97ad9" providerId="ADAL" clId="{3BF560C9-38E3-411C-BBB1-CB3B94294DB6}" dt="2026-09-10T08:48:16.458" v="287"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09T15:08:37.851" v="56" actId="1035"/>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09T15:08:33.197" v="40"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09T15:08:55.096" v="74" actId="1037"/>
        <pc:sldMkLst>
          <pc:docMk/>
          <pc:sldMk cId="719662834" sldId="264"/>
        </pc:sldMkLst>
        <pc:spChg chg="mod">
          <ac:chgData name="Naiara MACIAS - Communication Assistant" userId="9208f14e-163a-43fb-a9e7-9d0490f97ad9" providerId="ADAL" clId="{3BF560C9-38E3-411C-BBB1-CB3B94294DB6}" dt="2026-09-09T15:08:50.514" v="59" actId="14100"/>
          <ac:spMkLst>
            <pc:docMk/>
            <pc:sldMk cId="719662834" sldId="264"/>
            <ac:spMk id="5" creationId="{A6E16FD6-934F-2E06-A455-D69B1BC34AB6}"/>
          </ac:spMkLst>
        </pc:spChg>
        <pc:picChg chg="mod">
          <ac:chgData name="Naiara MACIAS - Communication Assistant" userId="9208f14e-163a-43fb-a9e7-9d0490f97ad9" providerId="ADAL" clId="{3BF560C9-38E3-411C-BBB1-CB3B94294DB6}" dt="2026-09-09T15:08:55.096" v="74" actId="1037"/>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09T15:09:14.459" v="75" actId="108"/>
        <pc:sldMkLst>
          <pc:docMk/>
          <pc:sldMk cId="3063356121" sldId="267"/>
        </pc:sldMkLst>
        <pc:spChg chg="mod">
          <ac:chgData name="Naiara MACIAS - Communication Assistant" userId="9208f14e-163a-43fb-a9e7-9d0490f97ad9" providerId="ADAL" clId="{3BF560C9-38E3-411C-BBB1-CB3B94294DB6}" dt="2026-09-09T15:09:14.459" v="75" actId="108"/>
          <ac:spMkLst>
            <pc:docMk/>
            <pc:sldMk cId="3063356121" sldId="267"/>
            <ac:spMk id="5" creationId="{435AF605-DAC3-06D5-9148-6D615B7C3E6C}"/>
          </ac:spMkLst>
        </pc:spChg>
      </pc:sldChg>
      <pc:sldChg chg="modSp mod">
        <pc:chgData name="Naiara MACIAS - Communication Assistant" userId="9208f14e-163a-43fb-a9e7-9d0490f97ad9" providerId="ADAL" clId="{3BF560C9-38E3-411C-BBB1-CB3B94294DB6}" dt="2026-09-09T15:10:27.468" v="87" actId="1076"/>
        <pc:sldMkLst>
          <pc:docMk/>
          <pc:sldMk cId="2351497876" sldId="268"/>
        </pc:sldMkLst>
        <pc:spChg chg="mod">
          <ac:chgData name="Naiara MACIAS - Communication Assistant" userId="9208f14e-163a-43fb-a9e7-9d0490f97ad9" providerId="ADAL" clId="{3BF560C9-38E3-411C-BBB1-CB3B94294DB6}" dt="2026-09-09T15:10:25.161" v="86" actId="1076"/>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09T15:10:27.468" v="87"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09T15:10:43.618" v="89" actId="14100"/>
        <pc:sldMkLst>
          <pc:docMk/>
          <pc:sldMk cId="3756103953" sldId="269"/>
        </pc:sldMkLst>
        <pc:spChg chg="mod">
          <ac:chgData name="Naiara MACIAS - Communication Assistant" userId="9208f14e-163a-43fb-a9e7-9d0490f97ad9" providerId="ADAL" clId="{3BF560C9-38E3-411C-BBB1-CB3B94294DB6}" dt="2026-09-09T15:10:43.618" v="89"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09T15:11:13.578" v="102" actId="14100"/>
        <pc:sldMkLst>
          <pc:docMk/>
          <pc:sldMk cId="3275847094" sldId="270"/>
        </pc:sldMkLst>
        <pc:spChg chg="mod">
          <ac:chgData name="Naiara MACIAS - Communication Assistant" userId="9208f14e-163a-43fb-a9e7-9d0490f97ad9" providerId="ADAL" clId="{3BF560C9-38E3-411C-BBB1-CB3B94294DB6}" dt="2026-09-09T15:11:13.578" v="102"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09T15:12:17.079" v="123" actId="1037"/>
        <pc:sldMkLst>
          <pc:docMk/>
          <pc:sldMk cId="1126727459" sldId="272"/>
        </pc:sldMkLst>
        <pc:spChg chg="mod">
          <ac:chgData name="Naiara MACIAS - Communication Assistant" userId="9208f14e-163a-43fb-a9e7-9d0490f97ad9" providerId="ADAL" clId="{3BF560C9-38E3-411C-BBB1-CB3B94294DB6}" dt="2026-09-09T15:12:10.507" v="107"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09T15:12:00.107" v="104"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9-09T15:12:17.079" v="123"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09T15:17:38.627" v="187" actId="14100"/>
        <pc:sldMkLst>
          <pc:docMk/>
          <pc:sldMk cId="2142931096" sldId="274"/>
        </pc:sldMkLst>
        <pc:spChg chg="mod">
          <ac:chgData name="Naiara MACIAS - Communication Assistant" userId="9208f14e-163a-43fb-a9e7-9d0490f97ad9" providerId="ADAL" clId="{3BF560C9-38E3-411C-BBB1-CB3B94294DB6}" dt="2026-09-09T15:17:38.627" v="187" actId="14100"/>
          <ac:spMkLst>
            <pc:docMk/>
            <pc:sldMk cId="2142931096" sldId="274"/>
            <ac:spMk id="2" creationId="{BE1AEECA-7220-4DC3-D1FA-A06CD0F8E338}"/>
          </ac:spMkLst>
        </pc:spChg>
      </pc:sldChg>
      <pc:sldChg chg="modSp mod">
        <pc:chgData name="Naiara MACIAS - Communication Assistant" userId="9208f14e-163a-43fb-a9e7-9d0490f97ad9" providerId="ADAL" clId="{3BF560C9-38E3-411C-BBB1-CB3B94294DB6}" dt="2026-09-09T15:17:54.512" v="204" actId="1037"/>
        <pc:sldMkLst>
          <pc:docMk/>
          <pc:sldMk cId="1743069046" sldId="275"/>
        </pc:sldMkLst>
        <pc:spChg chg="mod">
          <ac:chgData name="Naiara MACIAS - Communication Assistant" userId="9208f14e-163a-43fb-a9e7-9d0490f97ad9" providerId="ADAL" clId="{3BF560C9-38E3-411C-BBB1-CB3B94294DB6}" dt="2026-09-09T15:17:44.060" v="188" actId="14100"/>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9-09T15:17:54.512" v="204" actId="1037"/>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09T15:17:54.512" v="204" actId="1037"/>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09T15:17:54.512" v="204" actId="1037"/>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09T15:17:54.512" v="204" actId="1037"/>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09T15:34:35.732" v="279" actId="1036"/>
        <pc:sldMkLst>
          <pc:docMk/>
          <pc:sldMk cId="1193591122" sldId="276"/>
        </pc:sldMkLst>
        <pc:spChg chg="mod">
          <ac:chgData name="Naiara MACIAS - Communication Assistant" userId="9208f14e-163a-43fb-a9e7-9d0490f97ad9" providerId="ADAL" clId="{3BF560C9-38E3-411C-BBB1-CB3B94294DB6}" dt="2026-09-09T15:10:14.954" v="85"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09T15:34:31.845" v="270" actId="1036"/>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09T15:34:35.732" v="279" actId="1036"/>
          <ac:spMkLst>
            <pc:docMk/>
            <pc:sldMk cId="1193591122" sldId="276"/>
            <ac:spMk id="9" creationId="{0429D36E-AAB9-46F0-8B35-C9C5393BD222}"/>
          </ac:spMkLst>
        </pc:spChg>
      </pc:sldChg>
      <pc:sldChg chg="modSp mod">
        <pc:chgData name="Naiara MACIAS - Communication Assistant" userId="9208f14e-163a-43fb-a9e7-9d0490f97ad9" providerId="ADAL" clId="{3BF560C9-38E3-411C-BBB1-CB3B94294DB6}" dt="2026-09-10T08:49:53.811" v="294" actId="1076"/>
        <pc:sldMkLst>
          <pc:docMk/>
          <pc:sldMk cId="3281761825" sldId="277"/>
        </pc:sldMkLst>
        <pc:spChg chg="mod">
          <ac:chgData name="Naiara MACIAS - Communication Assistant" userId="9208f14e-163a-43fb-a9e7-9d0490f97ad9" providerId="ADAL" clId="{3BF560C9-38E3-411C-BBB1-CB3B94294DB6}" dt="2026-09-09T15:18:11.125" v="205" actId="14100"/>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09T15:35:22.370" v="282" actId="14100"/>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9-10T08:49:53.811" v="294" actId="1076"/>
          <ac:spMkLst>
            <pc:docMk/>
            <pc:sldMk cId="3281761825" sldId="277"/>
            <ac:spMk id="6" creationId="{35147089-0F14-B333-5384-75841C6E7805}"/>
          </ac:spMkLst>
        </pc:spChg>
      </pc:sldChg>
      <pc:sldChg chg="modSp mod">
        <pc:chgData name="Naiara MACIAS - Communication Assistant" userId="9208f14e-163a-43fb-a9e7-9d0490f97ad9" providerId="ADAL" clId="{3BF560C9-38E3-411C-BBB1-CB3B94294DB6}" dt="2026-09-09T15:18:56.053" v="206" actId="14100"/>
        <pc:sldMkLst>
          <pc:docMk/>
          <pc:sldMk cId="1533565985" sldId="280"/>
        </pc:sldMkLst>
        <pc:spChg chg="mod">
          <ac:chgData name="Naiara MACIAS - Communication Assistant" userId="9208f14e-163a-43fb-a9e7-9d0490f97ad9" providerId="ADAL" clId="{3BF560C9-38E3-411C-BBB1-CB3B94294DB6}" dt="2026-09-09T15:18:56.053" v="206" actId="14100"/>
          <ac:spMkLst>
            <pc:docMk/>
            <pc:sldMk cId="1533565985" sldId="280"/>
            <ac:spMk id="4" creationId="{039DD0FA-6516-77A6-3C81-A9C7D123C9BD}"/>
          </ac:spMkLst>
        </pc:spChg>
      </pc:sldChg>
      <pc:sldChg chg="addSp delSp modSp mod">
        <pc:chgData name="Naiara MACIAS - Communication Assistant" userId="9208f14e-163a-43fb-a9e7-9d0490f97ad9" providerId="ADAL" clId="{3BF560C9-38E3-411C-BBB1-CB3B94294DB6}" dt="2026-09-10T08:54:36.047" v="343" actId="3064"/>
        <pc:sldMkLst>
          <pc:docMk/>
          <pc:sldMk cId="935938627" sldId="281"/>
        </pc:sldMkLst>
        <pc:spChg chg="mod">
          <ac:chgData name="Naiara MACIAS - Communication Assistant" userId="9208f14e-163a-43fb-a9e7-9d0490f97ad9" providerId="ADAL" clId="{3BF560C9-38E3-411C-BBB1-CB3B94294DB6}" dt="2026-09-10T08:54:29.751" v="339"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10T08:54:36.047" v="343"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10T08:54:23.415" v="338"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10T08:53:50.403" v="331" actId="13244"/>
          <ac:picMkLst>
            <pc:docMk/>
            <pc:sldMk cId="935938627" sldId="281"/>
            <ac:picMk id="4" creationId="{88BC5EE0-2A9B-231C-92FE-89032246EBCC}"/>
          </ac:picMkLst>
        </pc:picChg>
        <pc:picChg chg="del">
          <ac:chgData name="Naiara MACIAS - Communication Assistant" userId="9208f14e-163a-43fb-a9e7-9d0490f97ad9" providerId="ADAL" clId="{3BF560C9-38E3-411C-BBB1-CB3B94294DB6}" dt="2026-09-09T15:16:19.200" v="147"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09T15:19:14.563" v="207"/>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09T15:19:28.153" v="208"/>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09T15:21:16.589" v="237" actId="1076"/>
        <pc:sldMkLst>
          <pc:docMk/>
          <pc:sldMk cId="2258024886" sldId="283"/>
        </pc:sldMkLst>
        <pc:spChg chg="mod">
          <ac:chgData name="Naiara MACIAS - Communication Assistant" userId="9208f14e-163a-43fb-a9e7-9d0490f97ad9" providerId="ADAL" clId="{3BF560C9-38E3-411C-BBB1-CB3B94294DB6}" dt="2026-09-09T15:21:04.118" v="234" actId="107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09T15:21:12.989" v="236"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09T15:21:04.118" v="234" actId="1076"/>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09T15:21:16.589" v="237"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09T15:33:10.808" v="261" actId="1076"/>
        <pc:sldMkLst>
          <pc:docMk/>
          <pc:sldMk cId="1752370065" sldId="284"/>
        </pc:sldMkLst>
        <pc:spChg chg="mod">
          <ac:chgData name="Naiara MACIAS - Communication Assistant" userId="9208f14e-163a-43fb-a9e7-9d0490f97ad9" providerId="ADAL" clId="{3BF560C9-38E3-411C-BBB1-CB3B94294DB6}" dt="2026-09-09T15:33:01.276" v="255" actId="1036"/>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09T15:33:10.808" v="261"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9-09T15:33:05.001" v="260" actId="1036"/>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9-09T15:33:10.808" v="261"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9-10T08:53:38.459" v="330" actId="13244"/>
        <pc:sldMkLst>
          <pc:docMk/>
          <pc:sldMk cId="452811783" sldId="286"/>
        </pc:sldMkLst>
        <pc:spChg chg="mod">
          <ac:chgData name="Naiara MACIAS - Communication Assistant" userId="9208f14e-163a-43fb-a9e7-9d0490f97ad9" providerId="ADAL" clId="{3BF560C9-38E3-411C-BBB1-CB3B94294DB6}" dt="2026-09-10T08:53:32.244" v="329"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9-10T08:53:38.459" v="330" actId="13244"/>
          <ac:graphicFrameMkLst>
            <pc:docMk/>
            <pc:sldMk cId="452811783" sldId="286"/>
            <ac:graphicFrameMk id="9" creationId="{25A46D38-6881-B00D-95B5-8E342FDBB6C1}"/>
          </ac:graphicFrameMkLst>
        </pc:graphicFrameChg>
      </pc:sldChg>
      <pc:sldChg chg="modSp mod">
        <pc:chgData name="Naiara MACIAS - Communication Assistant" userId="9208f14e-163a-43fb-a9e7-9d0490f97ad9" providerId="ADAL" clId="{3BF560C9-38E3-411C-BBB1-CB3B94294DB6}" dt="2026-09-09T15:33:54.065" v="263" actId="14100"/>
        <pc:sldMkLst>
          <pc:docMk/>
          <pc:sldMk cId="3914029916" sldId="287"/>
        </pc:sldMkLst>
        <pc:spChg chg="mod">
          <ac:chgData name="Naiara MACIAS - Communication Assistant" userId="9208f14e-163a-43fb-a9e7-9d0490f97ad9" providerId="ADAL" clId="{3BF560C9-38E3-411C-BBB1-CB3B94294DB6}" dt="2026-09-09T15:33:50.969" v="262"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09T15:33:54.065" v="263" actId="14100"/>
          <ac:spMkLst>
            <pc:docMk/>
            <pc:sldMk cId="3914029916" sldId="287"/>
            <ac:spMk id="40" creationId="{01B6424F-F4D0-DCE0-D6C7-3132CBD849E2}"/>
          </ac:spMkLst>
        </pc:spChg>
      </pc:sldChg>
      <pc:sldMasterChg chg="addSp delSp modSp mod modSldLayout">
        <pc:chgData name="Naiara MACIAS - Communication Assistant" userId="9208f14e-163a-43fb-a9e7-9d0490f97ad9" providerId="ADAL" clId="{3BF560C9-38E3-411C-BBB1-CB3B94294DB6}" dt="2026-09-09T15:15:57.722" v="146" actId="22"/>
        <pc:sldMasterMkLst>
          <pc:docMk/>
          <pc:sldMasterMk cId="3156849971" sldId="2147483660"/>
        </pc:sldMasterMkLst>
        <pc:picChg chg="add del mod">
          <ac:chgData name="Naiara MACIAS - Communication Assistant" userId="9208f14e-163a-43fb-a9e7-9d0490f97ad9" providerId="ADAL" clId="{3BF560C9-38E3-411C-BBB1-CB3B94294DB6}" dt="2026-09-09T15:15:18.843" v="132" actId="21"/>
          <ac:picMkLst>
            <pc:docMk/>
            <pc:sldMasterMk cId="3156849971" sldId="2147483660"/>
            <ac:picMk id="5" creationId="{AC2A14D0-A9BF-E504-8D58-DB2C7ED4C29A}"/>
          </ac:picMkLst>
        </pc:picChg>
        <pc:picChg chg="add">
          <ac:chgData name="Naiara MACIAS - Communication Assistant" userId="9208f14e-163a-43fb-a9e7-9d0490f97ad9" providerId="ADAL" clId="{3BF560C9-38E3-411C-BBB1-CB3B94294DB6}" dt="2026-09-09T15:15:21.067" v="134" actId="22"/>
          <ac:picMkLst>
            <pc:docMk/>
            <pc:sldMasterMk cId="3156849971" sldId="2147483660"/>
            <ac:picMk id="7" creationId="{7B48AB6C-D00D-E224-DA0A-382FA85F3B8F}"/>
          </ac:picMkLst>
        </pc:picChg>
        <pc:picChg chg="del">
          <ac:chgData name="Naiara MACIAS - Communication Assistant" userId="9208f14e-163a-43fb-a9e7-9d0490f97ad9" providerId="ADAL" clId="{3BF560C9-38E3-411C-BBB1-CB3B94294DB6}" dt="2026-09-09T15:15:20.542" v="133"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09T15:15:50.079" v="143" actId="478"/>
          <ac:picMkLst>
            <pc:docMk/>
            <pc:sldMasterMk cId="3156849971" sldId="2147483660"/>
            <ac:picMk id="12" creationId="{00000000-0000-0000-0000-000000000000}"/>
          </ac:picMkLst>
        </pc:picChg>
        <pc:picChg chg="add del mod">
          <ac:chgData name="Naiara MACIAS - Communication Assistant" userId="9208f14e-163a-43fb-a9e7-9d0490f97ad9" providerId="ADAL" clId="{3BF560C9-38E3-411C-BBB1-CB3B94294DB6}" dt="2026-09-09T15:15:48.447" v="142" actId="21"/>
          <ac:picMkLst>
            <pc:docMk/>
            <pc:sldMasterMk cId="3156849971" sldId="2147483660"/>
            <ac:picMk id="14" creationId="{B98E0ECF-A862-C67A-A30E-782CBB1E9F1C}"/>
          </ac:picMkLst>
        </pc:picChg>
        <pc:picChg chg="add">
          <ac:chgData name="Naiara MACIAS - Communication Assistant" userId="9208f14e-163a-43fb-a9e7-9d0490f97ad9" providerId="ADAL" clId="{3BF560C9-38E3-411C-BBB1-CB3B94294DB6}" dt="2026-09-09T15:15:50.629" v="144" actId="22"/>
          <ac:picMkLst>
            <pc:docMk/>
            <pc:sldMasterMk cId="3156849971" sldId="2147483660"/>
            <ac:picMk id="16" creationId="{3868FE15-0771-6BC7-286E-D4FF3B778736}"/>
          </ac:picMkLst>
        </pc:picChg>
        <pc:sldLayoutChg chg="addSp delSp mod">
          <pc:chgData name="Naiara MACIAS - Communication Assistant" userId="9208f14e-163a-43fb-a9e7-9d0490f97ad9" providerId="ADAL" clId="{3BF560C9-38E3-411C-BBB1-CB3B94294DB6}" dt="2026-09-09T15:15:57.722" v="146"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09T15:15:57.722" v="146" actId="22"/>
            <ac:picMkLst>
              <pc:docMk/>
              <pc:sldMasterMk cId="3156849971" sldId="2147483660"/>
              <pc:sldLayoutMk cId="582440864" sldId="2147483661"/>
              <ac:picMk id="4" creationId="{667EA702-0E62-6497-C021-CCEE62B3C267}"/>
            </ac:picMkLst>
          </pc:picChg>
          <pc:picChg chg="del">
            <ac:chgData name="Naiara MACIAS - Communication Assistant" userId="9208f14e-163a-43fb-a9e7-9d0490f97ad9" providerId="ADAL" clId="{3BF560C9-38E3-411C-BBB1-CB3B94294DB6}" dt="2026-09-09T15:15:57.154" v="145"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09T15:15:57.722" v="146" actId="22"/>
            <ac:picMkLst>
              <pc:docMk/>
              <pc:sldMasterMk cId="3156849971" sldId="2147483660"/>
              <pc:sldLayoutMk cId="582440864" sldId="2147483661"/>
              <ac:picMk id="8" creationId="{9593AE6A-2175-92C7-0910-8260255A9C17}"/>
            </ac:picMkLst>
          </pc:picChg>
          <pc:picChg chg="del">
            <ac:chgData name="Naiara MACIAS - Communication Assistant" userId="9208f14e-163a-43fb-a9e7-9d0490f97ad9" providerId="ADAL" clId="{3BF560C9-38E3-411C-BBB1-CB3B94294DB6}" dt="2026-09-09T15:15:57.154" v="145" actId="478"/>
            <ac:picMkLst>
              <pc:docMk/>
              <pc:sldMasterMk cId="3156849971" sldId="2147483660"/>
              <pc:sldLayoutMk cId="582440864" sldId="2147483661"/>
              <ac:picMk id="16" creationId="{00000000-0000-0000-0000-000000000000}"/>
            </ac:picMkLst>
          </pc:picChg>
        </pc:sldLayoutChg>
        <pc:sldLayoutChg chg="modSp">
          <pc:chgData name="Naiara MACIAS - Communication Assistant" userId="9208f14e-163a-43fb-a9e7-9d0490f97ad9" providerId="ADAL" clId="{3BF560C9-38E3-411C-BBB1-CB3B94294DB6}" dt="2026-09-09T15:14:57.615" v="124" actId="735"/>
          <pc:sldLayoutMkLst>
            <pc:docMk/>
            <pc:sldMasterMk cId="3156849971" sldId="2147483660"/>
            <pc:sldLayoutMk cId="2151164458" sldId="21474836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LV%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'[2026-052 HWC - General PPT- Together for Mental Health at Work FINAL.embed01_LV (1).xlsx]Sheet1'!$B$1</c:f>
              <c:strCache>
                <c:ptCount val="1"/>
                <c:pt idx="0">
                  <c:v>2019. gads</c:v>
                </c:pt>
              </c:strCache>
            </c:strRef>
          </c:tx>
          <c:spPr>
            <a:solidFill>
              <a:schemeClr val="accent1"/>
            </a:solidFill>
            <a:ln>
              <a:noFill/>
            </a:ln>
            <a:effectLst/>
            <a:sp3d/>
          </c:spPr>
          <c:invertIfNegative val="0"/>
          <c:cat>
            <c:strRef>
              <c:f>'[2026-052 HWC - General PPT- Together for Mental Health at Work FINAL.embed01_LV (1).xlsx]Sheet1'!$A$2:$A$6</c:f>
              <c:strCache>
                <c:ptCount val="5"/>
                <c:pt idx="0">
                  <c:v>Bailes zaudēt darbu</c:v>
                </c:pt>
                <c:pt idx="1">
                  <c:v>Ilgs vai neregulārs darba laiks</c:v>
                </c:pt>
                <c:pt idx="2">
                  <c:v>Slikta komunikācija vai sadarbība organizācijā</c:v>
                </c:pt>
                <c:pt idx="3">
                  <c:v>Laika trūkums</c:v>
                </c:pt>
                <c:pt idx="4">
                  <c:v>Saskarsme ar sarežģītiem klientiem, pacientiem, skolēniem u. c.</c:v>
                </c:pt>
              </c:strCache>
            </c:strRef>
          </c:cat>
          <c:val>
            <c:numRef>
              <c:f>'[2026-052 HWC - General PPT- Together for Mental Health at Work FINAL.embed01_LV (1).xlsx]Sheet1'!$B$2:$B$6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243A-4A56-9BB4-4597E251D9A5}"/>
            </c:ext>
          </c:extLst>
        </c:ser>
        <c:ser>
          <c:idx val="1"/>
          <c:order val="1"/>
          <c:tx>
            <c:strRef>
              <c:f>'[2026-052 HWC - General PPT- Together for Mental Health at Work FINAL.embed01_LV (1).xlsx]Sheet1'!$C$1</c:f>
              <c:strCache>
                <c:ptCount val="1"/>
                <c:pt idx="0">
                  <c:v>2024. gads</c:v>
                </c:pt>
              </c:strCache>
            </c:strRef>
          </c:tx>
          <c:spPr>
            <a:solidFill>
              <a:schemeClr val="accent2"/>
            </a:solidFill>
            <a:ln>
              <a:noFill/>
            </a:ln>
            <a:effectLst/>
            <a:sp3d/>
          </c:spPr>
          <c:invertIfNegative val="0"/>
          <c:cat>
            <c:strRef>
              <c:f>'[2026-052 HWC - General PPT- Together for Mental Health at Work FINAL.embed01_LV (1).xlsx]Sheet1'!$A$2:$A$6</c:f>
              <c:strCache>
                <c:ptCount val="5"/>
                <c:pt idx="0">
                  <c:v>Bailes zaudēt darbu</c:v>
                </c:pt>
                <c:pt idx="1">
                  <c:v>Ilgs vai neregulārs darba laiks</c:v>
                </c:pt>
                <c:pt idx="2">
                  <c:v>Slikta komunikācija vai sadarbība organizācijā</c:v>
                </c:pt>
                <c:pt idx="3">
                  <c:v>Laika trūkums</c:v>
                </c:pt>
                <c:pt idx="4">
                  <c:v>Saskarsme ar sarežģītiem klientiem, pacientiem, skolēniem u. c.</c:v>
                </c:pt>
              </c:strCache>
            </c:strRef>
          </c:cat>
          <c:val>
            <c:numRef>
              <c:f>'[2026-052 HWC - General PPT- Together for Mental Health at Work FINAL.embed01_LV (1).xlsx]Sheet1'!$C$2:$C$6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243A-4A56-9BB4-4597E251D9A5}"/>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15_C39BB621.xml><?xml version="1.0" encoding="utf-8"?>
<p188:cmLst xmlns:a="http://schemas.openxmlformats.org/drawingml/2006/main" xmlns:r="http://schemas.openxmlformats.org/officeDocument/2006/relationships" xmlns:p188="http://schemas.microsoft.com/office/powerpoint/2018/8/main">
  <p188:cm id="{C80682A0-0CFE-4463-9559-B8D02086B4D8}" authorId="{D4E05AA5-2A63-6766-D404-8A63200B4FC8}" created="2026-08-06T08:52:20.278">
    <pc:sldMkLst xmlns:pc="http://schemas.microsoft.com/office/powerpoint/2013/main/command">
      <pc:docMk/>
      <pc:sldMk cId="3281761825" sldId="277"/>
    </pc:sldMkLst>
    <p188:txBody>
      <a:bodyPr/>
      <a:lstStyle/>
      <a:p>
        <a:r>
          <a:rPr lang="en-US"/>
          <a:t>Point 3 in English version: Recognition and renumeration of care work​.
 Is it the correct word renumeration or remuneration?</a:t>
        </a:r>
      </a:p>
    </p188:txBody>
  </p188:cm>
</p188:cmLst>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lv-LV" sz="1400" b="1">
              <a:solidFill>
                <a:srgbClr val="003399"/>
              </a:solidFill>
              <a:latin typeface="Arial" panose="020B0604020202020204" pitchFamily="34" charset="0"/>
              <a:ea typeface="Arial"/>
              <a:cs typeface="Arial" panose="020B0604020202020204" pitchFamily="34" charset="0"/>
            </a:rPr>
            <a:t>1. PRIORITĀTES JOMA </a:t>
          </a:r>
        </a:p>
        <a:p>
          <a:pPr marL="0" lvl="0" algn="ctr" defTabSz="622300">
            <a:lnSpc>
              <a:spcPct val="90000"/>
            </a:lnSpc>
            <a:spcBef>
              <a:spcPct val="0"/>
            </a:spcBef>
            <a:spcAft>
              <a:spcPct val="35000"/>
            </a:spcAft>
            <a:buNone/>
          </a:pPr>
          <a:r>
            <a:rPr lang="lv-LV" sz="1400" b="0" i="1">
              <a:solidFill>
                <a:srgbClr val="003399"/>
              </a:solidFill>
              <a:latin typeface="Arial" panose="020B0604020202020204" pitchFamily="34" charset="0"/>
              <a:ea typeface="Arial"/>
              <a:cs typeface="Arial" panose="020B0604020202020204" pitchFamily="34" charset="0"/>
            </a:rPr>
            <a:t>2027. gada februāris – maijs </a:t>
          </a:r>
        </a:p>
      </dgm:t>
    </dgm:pt>
    <dgm:pt modelId="{E5192DBA-1282-4789-83C1-A114652B3D01}" type="parTrans" cxnId="{72257B5F-9AB1-4ADB-B095-542B36F580E1}">
      <dgm:prSet/>
      <dgm:spPr/>
      <dgm:t>
        <a:bodyPr/>
        <a:lstStyle/>
        <a:p>
          <a:endParaRPr lang="en-GB" sz="14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4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lv-LV" sz="1400" b="1">
              <a:solidFill>
                <a:srgbClr val="003399"/>
              </a:solidFill>
              <a:latin typeface="Arial" panose="020B0604020202020204" pitchFamily="34" charset="0"/>
              <a:cs typeface="Arial" panose="020B0604020202020204" pitchFamily="34" charset="0"/>
            </a:rPr>
            <a:t>Psihosociālo risku novērtēšana un pārvaldība</a:t>
          </a:r>
        </a:p>
      </dgm:t>
    </dgm:pt>
    <dgm:pt modelId="{6D3C8C0A-C785-444A-9D50-B836B89432D9}" type="parTrans" cxnId="{83DDFF40-3133-4F70-88EE-E860D7484E69}">
      <dgm:prSet/>
      <dgm:spPr/>
      <dgm:t>
        <a:bodyPr/>
        <a:lstStyle/>
        <a:p>
          <a:endParaRPr lang="en-GB" sz="14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4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lv-LV" sz="1400" b="1">
              <a:solidFill>
                <a:srgbClr val="003399"/>
              </a:solidFill>
              <a:latin typeface="Arial" panose="020B0604020202020204" pitchFamily="34" charset="0"/>
              <a:cs typeface="Arial" panose="020B0604020202020204" pitchFamily="34" charset="0"/>
            </a:rPr>
            <a:t>2. PRIORITĀTES JOMA</a:t>
          </a:r>
        </a:p>
        <a:p>
          <a:r>
            <a:rPr lang="lv-LV" sz="1400" i="1">
              <a:solidFill>
                <a:srgbClr val="003399"/>
              </a:solidFill>
              <a:latin typeface="Arial" panose="020B0604020202020204" pitchFamily="34" charset="0"/>
              <a:ea typeface="Arial"/>
              <a:cs typeface="Arial" panose="020B0604020202020204" pitchFamily="34" charset="0"/>
            </a:rPr>
            <a:t>2027. gada jūnijs–septembris </a:t>
          </a:r>
        </a:p>
      </dgm:t>
    </dgm:pt>
    <dgm:pt modelId="{83005AB3-E457-4FA5-BD48-DA2C536C35DF}" type="parTrans" cxnId="{3C5FA098-67BA-459E-8562-FB39A676B27A}">
      <dgm:prSet/>
      <dgm:spPr/>
      <dgm:t>
        <a:bodyPr/>
        <a:lstStyle/>
        <a:p>
          <a:endParaRPr lang="en-GB" sz="14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4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lv-LV" sz="1400" b="1">
              <a:solidFill>
                <a:srgbClr val="003399"/>
              </a:solidFill>
              <a:latin typeface="Arial" panose="020B0604020202020204" pitchFamily="34" charset="0"/>
              <a:ea typeface="Arial"/>
              <a:cs typeface="Arial" panose="020B0604020202020204" pitchFamily="34" charset="0"/>
            </a:rPr>
            <a:t>Uzmākšanās, seksuāla uzmākšanās un vardarbība</a:t>
          </a:r>
        </a:p>
      </dgm:t>
    </dgm:pt>
    <dgm:pt modelId="{0EE3AA32-F317-46BD-9D44-B4770E7D8E8A}" type="parTrans" cxnId="{819718DF-7B60-495A-B3F7-4AEBEC405BE1}">
      <dgm:prSet/>
      <dgm:spPr/>
      <dgm:t>
        <a:bodyPr/>
        <a:lstStyle/>
        <a:p>
          <a:endParaRPr lang="en-GB" sz="14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4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lv-LV" sz="1400" b="1" dirty="0">
              <a:solidFill>
                <a:srgbClr val="003399"/>
              </a:solidFill>
              <a:latin typeface="Arial" panose="020B0604020202020204" pitchFamily="34" charset="0"/>
              <a:ea typeface="Arial"/>
              <a:cs typeface="Arial" panose="020B0604020202020204" pitchFamily="34" charset="0"/>
            </a:rPr>
            <a:t>3. PRIORITĀTES JOMA</a:t>
          </a:r>
        </a:p>
        <a:p>
          <a:r>
            <a:rPr lang="lv-LV" sz="1400" i="1" dirty="0">
              <a:solidFill>
                <a:srgbClr val="003399"/>
              </a:solidFill>
              <a:latin typeface="Arial" panose="020B0604020202020204" pitchFamily="34" charset="0"/>
              <a:ea typeface="Arial"/>
              <a:cs typeface="Arial" panose="020B0604020202020204" pitchFamily="34" charset="0"/>
            </a:rPr>
            <a:t>2027. gada oktobris–2028. gada janvāris </a:t>
          </a:r>
        </a:p>
      </dgm:t>
    </dgm:pt>
    <dgm:pt modelId="{8AA97127-CC49-4681-8382-6EE83D7DD448}" type="parTrans" cxnId="{B6161E40-1F25-4808-B6B6-5578F85E62E4}">
      <dgm:prSet/>
      <dgm:spPr/>
      <dgm:t>
        <a:bodyPr/>
        <a:lstStyle/>
        <a:p>
          <a:endParaRPr lang="en-GB" sz="14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4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lv-LV" sz="1400" b="1">
              <a:solidFill>
                <a:srgbClr val="003399"/>
              </a:solidFill>
              <a:latin typeface="Arial" panose="020B0604020202020204" pitchFamily="34" charset="0"/>
              <a:ea typeface="Arial"/>
              <a:cs typeface="Arial" panose="020B0604020202020204" pitchFamily="34" charset="0"/>
            </a:rPr>
            <a:t>Fiziskie riski un psihoemocionālā veselība</a:t>
          </a:r>
        </a:p>
      </dgm:t>
    </dgm:pt>
    <dgm:pt modelId="{75DF78F7-DC90-4A90-83CA-85D6C80C1F0F}" type="parTrans" cxnId="{1079B132-5D62-400C-A9D2-CCFB207F84E9}">
      <dgm:prSet/>
      <dgm:spPr/>
      <dgm:t>
        <a:bodyPr/>
        <a:lstStyle/>
        <a:p>
          <a:endParaRPr lang="en-GB" sz="14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4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lv-LV" sz="1400" b="1">
              <a:solidFill>
                <a:srgbClr val="003399"/>
              </a:solidFill>
              <a:latin typeface="Arial" panose="020B0604020202020204" pitchFamily="34" charset="0"/>
              <a:cs typeface="Arial" panose="020B0604020202020204" pitchFamily="34" charset="0"/>
            </a:rPr>
            <a:t>4. PRIORITĀTES JOMA</a:t>
          </a:r>
        </a:p>
        <a:p>
          <a:r>
            <a:rPr lang="lv-LV" sz="1400" i="1">
              <a:solidFill>
                <a:srgbClr val="003399"/>
              </a:solidFill>
              <a:latin typeface="Arial" panose="020B0604020202020204" pitchFamily="34" charset="0"/>
              <a:ea typeface="Arial"/>
              <a:cs typeface="Arial" panose="020B0604020202020204" pitchFamily="34" charset="0"/>
            </a:rPr>
            <a:t>2028. gada februāris– maijs </a:t>
          </a:r>
        </a:p>
      </dgm:t>
    </dgm:pt>
    <dgm:pt modelId="{D9DB1F1B-843F-402C-9AB7-F401B193752F}" type="parTrans" cxnId="{24E63850-4003-448C-A9ED-A14C059BFC86}">
      <dgm:prSet/>
      <dgm:spPr/>
      <dgm:t>
        <a:bodyPr/>
        <a:lstStyle/>
        <a:p>
          <a:endParaRPr lang="en-GB" sz="14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4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lv-LV" sz="1400" b="1">
              <a:solidFill>
                <a:srgbClr val="003399"/>
              </a:solidFill>
              <a:latin typeface="Arial" panose="020B0604020202020204" pitchFamily="34" charset="0"/>
              <a:ea typeface="Arial"/>
              <a:cs typeface="Arial" panose="020B0604020202020204" pitchFamily="34" charset="0"/>
            </a:rPr>
            <a:t>5. PRIORITĀTES JOMA</a:t>
          </a:r>
        </a:p>
        <a:p>
          <a:pPr marL="0" lvl="0" algn="ctr" defTabSz="622300">
            <a:lnSpc>
              <a:spcPct val="90000"/>
            </a:lnSpc>
            <a:spcBef>
              <a:spcPct val="0"/>
            </a:spcBef>
            <a:spcAft>
              <a:spcPct val="35000"/>
            </a:spcAft>
            <a:buNone/>
          </a:pPr>
          <a:r>
            <a:rPr lang="lv-LV" sz="1400" b="0" i="1">
              <a:solidFill>
                <a:srgbClr val="003399"/>
              </a:solidFill>
              <a:latin typeface="Arial" panose="020B0604020202020204" pitchFamily="34" charset="0"/>
              <a:ea typeface="Arial"/>
              <a:cs typeface="Arial" panose="020B0604020202020204" pitchFamily="34" charset="0"/>
            </a:rPr>
            <a:t>2028. gada jūnijs–septembris</a:t>
          </a:r>
        </a:p>
      </dgm:t>
    </dgm:pt>
    <dgm:pt modelId="{FF5CB173-4A28-4050-BFC5-B16FAE82F26D}" type="parTrans" cxnId="{E93DD78C-212B-4E95-A4D3-D9A2817705A5}">
      <dgm:prSet/>
      <dgm:spPr/>
      <dgm:t>
        <a:bodyPr/>
        <a:lstStyle/>
        <a:p>
          <a:endParaRPr lang="en-GB" sz="14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4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lv-LV" sz="1400" b="1">
              <a:solidFill>
                <a:srgbClr val="003399"/>
              </a:solidFill>
              <a:latin typeface="Arial" panose="020B0604020202020204" pitchFamily="34" charset="0"/>
              <a:cs typeface="Arial" panose="020B0604020202020204" pitchFamily="34" charset="0"/>
            </a:rPr>
            <a:t>Psihosociālie riski veselības un sociālās aprūpes nozarē</a:t>
          </a:r>
        </a:p>
      </dgm:t>
    </dgm:pt>
    <dgm:pt modelId="{8696FCF1-892A-4226-B6C5-198A20F7AB16}" type="parTrans" cxnId="{10DF820D-AD68-4E7D-96E7-63991C131F6D}">
      <dgm:prSet/>
      <dgm:spPr/>
      <dgm:t>
        <a:bodyPr/>
        <a:lstStyle/>
        <a:p>
          <a:endParaRPr lang="en-GB" sz="14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4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lv-LV" sz="1400" b="1">
              <a:solidFill>
                <a:srgbClr val="003399"/>
              </a:solidFill>
              <a:latin typeface="Arial" panose="020B0604020202020204" pitchFamily="34" charset="0"/>
              <a:ea typeface="Arial"/>
              <a:cs typeface="Arial" panose="020B0604020202020204" pitchFamily="34" charset="0"/>
            </a:rPr>
            <a:t>Atbalsts psihoemocionālajai veselībai darbā</a:t>
          </a:r>
        </a:p>
      </dgm:t>
    </dgm:pt>
    <dgm:pt modelId="{CA51F160-4E5E-4BA0-B4BD-D9B00C3FBC90}" type="parTrans" cxnId="{D310F4ED-B87F-49F1-8965-B6C591A30918}">
      <dgm:prSet/>
      <dgm:spPr/>
      <dgm:t>
        <a:bodyPr/>
        <a:lstStyle/>
        <a:p>
          <a:endParaRPr lang="en-GB" sz="14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4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lv-LV" sz="1400" b="1" kern="1200">
              <a:solidFill>
                <a:srgbClr val="003399"/>
              </a:solidFill>
              <a:latin typeface="Arial" panose="020B0604020202020204" pitchFamily="34" charset="0"/>
              <a:cs typeface="Arial" panose="020B0604020202020204" pitchFamily="34" charset="0"/>
            </a:rPr>
            <a:t>Psihosociālo risku novērtēšana un pārvaldība</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v-LV" sz="1400" b="1" kern="1200">
              <a:solidFill>
                <a:srgbClr val="003399"/>
              </a:solidFill>
              <a:latin typeface="Arial" panose="020B0604020202020204" pitchFamily="34" charset="0"/>
              <a:ea typeface="Arial"/>
              <a:cs typeface="Arial" panose="020B0604020202020204" pitchFamily="34" charset="0"/>
            </a:rPr>
            <a:t>1. PRIORITĀTES JOMA </a:t>
          </a:r>
        </a:p>
        <a:p>
          <a:pPr marL="0" lvl="0" indent="0" algn="ctr" defTabSz="622300">
            <a:lnSpc>
              <a:spcPct val="90000"/>
            </a:lnSpc>
            <a:spcBef>
              <a:spcPct val="0"/>
            </a:spcBef>
            <a:spcAft>
              <a:spcPct val="35000"/>
            </a:spcAft>
            <a:buNone/>
          </a:pPr>
          <a:r>
            <a:rPr lang="lv-LV" sz="1400" b="0" i="1" kern="1200">
              <a:solidFill>
                <a:srgbClr val="003399"/>
              </a:solidFill>
              <a:latin typeface="Arial" panose="020B0604020202020204" pitchFamily="34" charset="0"/>
              <a:ea typeface="Arial"/>
              <a:cs typeface="Arial" panose="020B0604020202020204" pitchFamily="34" charset="0"/>
            </a:rPr>
            <a:t>2027. gada februāris – maijs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lv-LV" sz="1400" b="1" kern="1200">
              <a:solidFill>
                <a:srgbClr val="003399"/>
              </a:solidFill>
              <a:latin typeface="Arial" panose="020B0604020202020204" pitchFamily="34" charset="0"/>
              <a:ea typeface="Arial"/>
              <a:cs typeface="Arial" panose="020B0604020202020204" pitchFamily="34" charset="0"/>
            </a:rPr>
            <a:t>Uzmākšanās, seksuāla uzmākšanās un vardarbība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v-LV" sz="1400" b="1" kern="1200">
              <a:solidFill>
                <a:srgbClr val="003399"/>
              </a:solidFill>
              <a:latin typeface="Arial" panose="020B0604020202020204" pitchFamily="34" charset="0"/>
              <a:cs typeface="Arial" panose="020B0604020202020204" pitchFamily="34" charset="0"/>
            </a:rPr>
            <a:t>2. PRIORITĀTES JOMA</a:t>
          </a:r>
        </a:p>
        <a:p>
          <a:pPr marL="0" lvl="0" indent="0" algn="ctr" defTabSz="622300">
            <a:lnSpc>
              <a:spcPct val="90000"/>
            </a:lnSpc>
            <a:spcBef>
              <a:spcPct val="0"/>
            </a:spcBef>
            <a:spcAft>
              <a:spcPct val="35000"/>
            </a:spcAft>
            <a:buNone/>
          </a:pPr>
          <a:r>
            <a:rPr lang="lv-LV" sz="1400" i="1" kern="1200">
              <a:solidFill>
                <a:srgbClr val="003399"/>
              </a:solidFill>
              <a:latin typeface="Arial" panose="020B0604020202020204" pitchFamily="34" charset="0"/>
              <a:ea typeface="Arial"/>
              <a:cs typeface="Arial" panose="020B0604020202020204" pitchFamily="34" charset="0"/>
            </a:rPr>
            <a:t>2027. gada jūnijs–septembris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lv-LV" sz="1400" b="1" kern="1200">
              <a:solidFill>
                <a:srgbClr val="003399"/>
              </a:solidFill>
              <a:latin typeface="Arial" panose="020B0604020202020204" pitchFamily="34" charset="0"/>
              <a:ea typeface="Arial"/>
              <a:cs typeface="Arial" panose="020B0604020202020204" pitchFamily="34" charset="0"/>
            </a:rPr>
            <a:t>Fiziskie riski un psihoemocionālā veselība</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rgbClr val="003399"/>
              </a:solidFill>
              <a:latin typeface="Arial" panose="020B0604020202020204" pitchFamily="34" charset="0"/>
              <a:ea typeface="Arial"/>
              <a:cs typeface="Arial" panose="020B0604020202020204" pitchFamily="34" charset="0"/>
            </a:rPr>
            <a:t>3. PRIORITĀTES JOMA</a:t>
          </a:r>
        </a:p>
        <a:p>
          <a:pPr marL="0" lvl="0" indent="0" algn="ctr" defTabSz="622300">
            <a:lnSpc>
              <a:spcPct val="90000"/>
            </a:lnSpc>
            <a:spcBef>
              <a:spcPct val="0"/>
            </a:spcBef>
            <a:spcAft>
              <a:spcPct val="35000"/>
            </a:spcAft>
            <a:buNone/>
          </a:pPr>
          <a:r>
            <a:rPr lang="lv-LV" sz="1400" i="1" kern="1200" dirty="0">
              <a:solidFill>
                <a:srgbClr val="003399"/>
              </a:solidFill>
              <a:latin typeface="Arial" panose="020B0604020202020204" pitchFamily="34" charset="0"/>
              <a:ea typeface="Arial"/>
              <a:cs typeface="Arial" panose="020B0604020202020204" pitchFamily="34" charset="0"/>
            </a:rPr>
            <a:t>2027. gada oktobris–2028. gada janvāris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lv-LV" sz="1400" b="1" kern="1200">
              <a:solidFill>
                <a:srgbClr val="003399"/>
              </a:solidFill>
              <a:latin typeface="Arial" panose="020B0604020202020204" pitchFamily="34" charset="0"/>
              <a:cs typeface="Arial" panose="020B0604020202020204" pitchFamily="34" charset="0"/>
            </a:rPr>
            <a:t>Psihosociālie riski veselības un sociālās aprūpes nozarē</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v-LV" sz="1400" b="1" kern="1200">
              <a:solidFill>
                <a:srgbClr val="003399"/>
              </a:solidFill>
              <a:latin typeface="Arial" panose="020B0604020202020204" pitchFamily="34" charset="0"/>
              <a:cs typeface="Arial" panose="020B0604020202020204" pitchFamily="34" charset="0"/>
            </a:rPr>
            <a:t>4. PRIORITĀTES JOMA</a:t>
          </a:r>
        </a:p>
        <a:p>
          <a:pPr marL="0" lvl="0" indent="0" algn="ctr" defTabSz="622300">
            <a:lnSpc>
              <a:spcPct val="90000"/>
            </a:lnSpc>
            <a:spcBef>
              <a:spcPct val="0"/>
            </a:spcBef>
            <a:spcAft>
              <a:spcPct val="35000"/>
            </a:spcAft>
            <a:buNone/>
          </a:pPr>
          <a:r>
            <a:rPr lang="lv-LV" sz="1400" i="1" kern="1200">
              <a:solidFill>
                <a:srgbClr val="003399"/>
              </a:solidFill>
              <a:latin typeface="Arial" panose="020B0604020202020204" pitchFamily="34" charset="0"/>
              <a:ea typeface="Arial"/>
              <a:cs typeface="Arial" panose="020B0604020202020204" pitchFamily="34" charset="0"/>
            </a:rPr>
            <a:t>2028. gada februāris– maijs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lv-LV" sz="1400" b="1" kern="1200">
              <a:solidFill>
                <a:srgbClr val="003399"/>
              </a:solidFill>
              <a:latin typeface="Arial" panose="020B0604020202020204" pitchFamily="34" charset="0"/>
              <a:ea typeface="Arial"/>
              <a:cs typeface="Arial" panose="020B0604020202020204" pitchFamily="34" charset="0"/>
            </a:rPr>
            <a:t>Atbalsts psihoemocionālajai veselībai darbā</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lv-LV" sz="1400" b="1" kern="1200">
              <a:solidFill>
                <a:srgbClr val="003399"/>
              </a:solidFill>
              <a:latin typeface="Arial" panose="020B0604020202020204" pitchFamily="34" charset="0"/>
              <a:ea typeface="Arial"/>
              <a:cs typeface="Arial" panose="020B0604020202020204" pitchFamily="34" charset="0"/>
            </a:rPr>
            <a:t>5. PRIORITĀTES JOMA</a:t>
          </a:r>
        </a:p>
        <a:p>
          <a:pPr marL="0" lvl="0" indent="0" algn="ctr" defTabSz="622300">
            <a:lnSpc>
              <a:spcPct val="90000"/>
            </a:lnSpc>
            <a:spcBef>
              <a:spcPct val="0"/>
            </a:spcBef>
            <a:spcAft>
              <a:spcPct val="35000"/>
            </a:spcAft>
            <a:buNone/>
          </a:pPr>
          <a:r>
            <a:rPr lang="lv-LV" sz="1400" b="0" i="1" kern="1200">
              <a:solidFill>
                <a:srgbClr val="003399"/>
              </a:solidFill>
              <a:latin typeface="Arial" panose="020B0604020202020204" pitchFamily="34" charset="0"/>
              <a:ea typeface="Arial"/>
              <a:cs typeface="Arial" panose="020B0604020202020204" pitchFamily="34" charset="0"/>
            </a:rPr>
            <a:t>2028. gada jūnijs–septembris</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sz="1200" b="1" dirty="0">
                <a:solidFill>
                  <a:schemeClr val="tx1"/>
                </a:solidFill>
                <a:effectLst/>
                <a:latin typeface="+mn-lt"/>
                <a:ea typeface="+mn-lt"/>
                <a:cs typeface="+mn-cs"/>
              </a:rPr>
              <a:t>Darba divējādā ietekme uz </a:t>
            </a:r>
            <a:r>
              <a:rPr lang="lv-LV" sz="1200" b="1" dirty="0" err="1">
                <a:solidFill>
                  <a:schemeClr val="tx1"/>
                </a:solidFill>
                <a:effectLst/>
                <a:latin typeface="+mn-lt"/>
                <a:ea typeface="+mn-lt"/>
                <a:cs typeface="+mn-cs"/>
              </a:rPr>
              <a:t>psihoemocionālo</a:t>
            </a:r>
            <a:r>
              <a:rPr lang="lv-LV" sz="1200" b="1" dirty="0">
                <a:solidFill>
                  <a:schemeClr val="tx1"/>
                </a:solidFill>
                <a:effectLst/>
                <a:latin typeface="+mn-lt"/>
                <a:ea typeface="+mn-lt"/>
                <a:cs typeface="+mn-cs"/>
              </a:rPr>
              <a:t> veselību</a:t>
            </a:r>
          </a:p>
          <a:p>
            <a:endParaRPr lang="en-GB" sz="1200" kern="1200" dirty="0">
              <a:solidFill>
                <a:schemeClr val="tx1"/>
              </a:solidFill>
              <a:effectLst/>
              <a:latin typeface="+mn-lt"/>
              <a:ea typeface="+mn-ea"/>
              <a:cs typeface="+mn-cs"/>
            </a:endParaRPr>
          </a:p>
          <a:p>
            <a:r>
              <a:rPr lang="lv-LV" sz="1200" dirty="0">
                <a:solidFill>
                  <a:schemeClr val="tx1"/>
                </a:solidFill>
                <a:effectLst/>
                <a:latin typeface="+mn-lt"/>
                <a:ea typeface="+mn-lt"/>
                <a:cs typeface="+mn-cs"/>
              </a:rPr>
              <a:t>Darbs var pozitīvi ietekmēt </a:t>
            </a:r>
            <a:r>
              <a:rPr lang="lv-LV" sz="1200" dirty="0" err="1">
                <a:solidFill>
                  <a:schemeClr val="tx1"/>
                </a:solidFill>
                <a:effectLst/>
                <a:latin typeface="+mn-lt"/>
                <a:ea typeface="+mn-lt"/>
                <a:cs typeface="+mn-cs"/>
              </a:rPr>
              <a:t>psihoemocionālo</a:t>
            </a:r>
            <a:r>
              <a:rPr lang="lv-LV" sz="1200" dirty="0">
                <a:solidFill>
                  <a:schemeClr val="tx1"/>
                </a:solidFill>
                <a:effectLst/>
                <a:latin typeface="+mn-lt"/>
                <a:ea typeface="+mn-lt"/>
                <a:cs typeface="+mn-cs"/>
              </a:rPr>
              <a:t> veselību, sniedzot mērķi, struktūru un sociālo mijiedarbību. </a:t>
            </a:r>
          </a:p>
          <a:p>
            <a:r>
              <a:rPr lang="lv-LV" sz="1200" dirty="0">
                <a:solidFill>
                  <a:schemeClr val="tx1"/>
                </a:solidFill>
                <a:effectLst/>
                <a:latin typeface="+mn-lt"/>
                <a:ea typeface="+mn-lt"/>
                <a:cs typeface="+mn-cs"/>
              </a:rPr>
              <a:t>Tomēr tas tā ir tikai tad, ja darbs ir labi plānots un darba vide ir atbalstoša. </a:t>
            </a:r>
          </a:p>
          <a:p>
            <a:endParaRPr lang="en-US" sz="1200" b="0" i="0" kern="1200" dirty="0">
              <a:solidFill>
                <a:schemeClr val="tx1"/>
              </a:solidFill>
              <a:effectLst/>
              <a:latin typeface="+mn-lt"/>
              <a:ea typeface="+mn-ea"/>
              <a:cs typeface="+mn-cs"/>
            </a:endParaRPr>
          </a:p>
          <a:p>
            <a:r>
              <a:rPr lang="lv-LV" sz="1200" b="1" i="0" dirty="0" err="1">
                <a:solidFill>
                  <a:schemeClr val="tx1"/>
                </a:solidFill>
                <a:effectLst/>
                <a:latin typeface="+mn-lt"/>
                <a:ea typeface="+mn-lt"/>
                <a:cs typeface="+mn-cs"/>
              </a:rPr>
              <a:t>Psihosociālie</a:t>
            </a:r>
            <a:r>
              <a:rPr lang="lv-LV" sz="1200" b="1" i="0" dirty="0">
                <a:solidFill>
                  <a:schemeClr val="tx1"/>
                </a:solidFill>
                <a:effectLst/>
                <a:latin typeface="+mn-lt"/>
                <a:ea typeface="+mn-lt"/>
                <a:cs typeface="+mn-cs"/>
              </a:rPr>
              <a:t> riski </a:t>
            </a:r>
            <a:r>
              <a:rPr lang="lv-LV" sz="1200" b="0" i="0" dirty="0">
                <a:solidFill>
                  <a:schemeClr val="tx1"/>
                </a:solidFill>
                <a:effectLst/>
                <a:latin typeface="+mn-lt"/>
                <a:ea typeface="+mn-lt"/>
                <a:cs typeface="+mn-cs"/>
              </a:rPr>
              <a:t>var ātri neitralizēt šo pozitīvo ietekmi, un tostarp tie var būt šādi: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Liela darba slodze un laika trūkums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Slikta darba organizācija (garas darba stundas, īsi termiņi)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Neskaidras lomas un pienākumi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Slikta komunikācija un vāja vadība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Atbalsta trūkums no vadītāju vai kolēģu puses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Uzmākšanās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Seksuāla uzmākšanās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Trešo personu vardarbība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Nedrošība par darbu un zema atzinība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Slikts darba un privātās dzīves līdzsvars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b="0" i="0" dirty="0">
                <a:solidFill>
                  <a:schemeClr val="tx1"/>
                </a:solidFill>
                <a:effectLst/>
                <a:latin typeface="+mn-lt"/>
                <a:ea typeface="+mn-lt"/>
                <a:cs typeface="+mn-cs"/>
              </a:rPr>
              <a:t>Izolācija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dirty="0">
                <a:solidFill>
                  <a:schemeClr val="tx1"/>
                </a:solidFill>
                <a:effectLst/>
                <a:latin typeface="+mn-lt"/>
                <a:ea typeface="+mn-lt"/>
                <a:cs typeface="+mn-cs"/>
              </a:rPr>
              <a:t>Nepietiekama iesaiste lēmumu pieņemšanā</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dirty="0">
                <a:solidFill>
                  <a:schemeClr val="tx1"/>
                </a:solidFill>
                <a:effectLst/>
                <a:latin typeface="+mn-lt"/>
                <a:ea typeface="+mn-lt"/>
                <a:cs typeface="+mn-cs"/>
              </a:rPr>
              <a:t>Nepietiekama autonomija un pārmērīga kontrole darba sniegumu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dirty="0">
                <a:solidFill>
                  <a:schemeClr val="tx1"/>
                </a:solidFill>
                <a:effectLst/>
                <a:latin typeface="+mn-lt"/>
                <a:ea typeface="+mn-lt"/>
                <a:cs typeface="+mn-cs"/>
              </a:rPr>
              <a:t>Slikta komunikācija par izmaiņām darbavietā</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lv-LV" sz="1200" dirty="0">
                <a:solidFill>
                  <a:schemeClr val="tx1"/>
                </a:solidFill>
                <a:effectLst/>
                <a:latin typeface="+mn-lt"/>
                <a:ea typeface="+mn-lt"/>
                <a:cs typeface="+mn-cs"/>
              </a:rPr>
              <a:t>Emocionāla spriedze, ko rada darbs ar sarežģītiem klientiem, pacientiem, studentiem vai pircējiem.</a:t>
            </a:r>
          </a:p>
          <a:p>
            <a:pPr fontAlgn="t"/>
            <a:endParaRPr lang="en-US" sz="1200" b="0" i="0" kern="1200" dirty="0">
              <a:solidFill>
                <a:schemeClr val="tx1"/>
              </a:solidFill>
              <a:effectLst/>
              <a:latin typeface="+mn-lt"/>
              <a:ea typeface="+mn-ea"/>
              <a:cs typeface="+mn-cs"/>
            </a:endParaRPr>
          </a:p>
          <a:p>
            <a:pPr fontAlgn="t"/>
            <a:r>
              <a:rPr lang="lv-LV" sz="1200" b="1" i="0" dirty="0">
                <a:solidFill>
                  <a:schemeClr val="tx1"/>
                </a:solidFill>
                <a:effectLst/>
                <a:latin typeface="+mn-lt"/>
                <a:ea typeface="+mn-lt"/>
                <a:cs typeface="+mn-cs"/>
              </a:rPr>
              <a:t>Ja šie riski netiek sistemātiski apzināti un novērsti, tie var nopietni kaitēt darbinieku </a:t>
            </a:r>
            <a:r>
              <a:rPr lang="lv-LV" sz="1200" b="1" i="0" dirty="0" err="1">
                <a:solidFill>
                  <a:schemeClr val="tx1"/>
                </a:solidFill>
                <a:effectLst/>
                <a:latin typeface="+mn-lt"/>
                <a:ea typeface="+mn-lt"/>
                <a:cs typeface="+mn-cs"/>
              </a:rPr>
              <a:t>labbūtībai</a:t>
            </a:r>
            <a:r>
              <a:rPr lang="lv-LV" sz="1200" b="0" i="0" dirty="0">
                <a:solidFill>
                  <a:schemeClr val="tx1"/>
                </a:solidFill>
                <a:effectLst/>
                <a:latin typeface="+mn-lt"/>
                <a:ea typeface="+mn-lt"/>
                <a:cs typeface="+mn-cs"/>
              </a:rPr>
              <a:t>. Tas var izraisīt izdegšanu, trauksmi, depresiju un citas veselības problēmas. </a:t>
            </a:r>
          </a:p>
          <a:p>
            <a:endParaRPr lang="en-GB" sz="1200" kern="1200" dirty="0">
              <a:solidFill>
                <a:schemeClr val="tx1"/>
              </a:solidFill>
              <a:effectLst/>
              <a:latin typeface="+mn-lt"/>
              <a:ea typeface="+mn-ea"/>
              <a:cs typeface="+mn-cs"/>
            </a:endParaRPr>
          </a:p>
          <a:p>
            <a:r>
              <a:rPr lang="lv-LV" sz="1200" b="1" dirty="0">
                <a:solidFill>
                  <a:schemeClr val="tx1"/>
                </a:solidFill>
                <a:effectLst/>
                <a:latin typeface="+mn-lt"/>
                <a:ea typeface="+mn-lt"/>
                <a:cs typeface="+mn-cs"/>
              </a:rPr>
              <a:t>Laba </a:t>
            </a:r>
            <a:r>
              <a:rPr lang="lv-LV" sz="1200" b="1" dirty="0" err="1">
                <a:solidFill>
                  <a:schemeClr val="tx1"/>
                </a:solidFill>
                <a:effectLst/>
                <a:latin typeface="+mn-lt"/>
                <a:ea typeface="+mn-lt"/>
                <a:cs typeface="+mn-cs"/>
              </a:rPr>
              <a:t>psihosociālā</a:t>
            </a:r>
            <a:r>
              <a:rPr lang="lv-LV" sz="1200" b="1" dirty="0">
                <a:solidFill>
                  <a:schemeClr val="tx1"/>
                </a:solidFill>
                <a:effectLst/>
                <a:latin typeface="+mn-lt"/>
                <a:ea typeface="+mn-lt"/>
                <a:cs typeface="+mn-cs"/>
              </a:rPr>
              <a:t> darba vide sniedz labumu ikvienam</a:t>
            </a:r>
            <a:r>
              <a:rPr lang="lv-LV" sz="1200" dirty="0">
                <a:solidFill>
                  <a:schemeClr val="tx1"/>
                </a:solidFill>
                <a:effectLst/>
                <a:latin typeface="+mn-lt"/>
                <a:ea typeface="+mn-lt"/>
                <a:cs typeface="+mn-cs"/>
              </a:rPr>
              <a:t>. Darbinieki jūtas droši, novērtēti un spējīgi izpildīt darba prasības. Darba devēji iegūst aktīvāku, produktīvāku un lojālāku darbaspēku. Sabiedrība gūst labumu no zemākām veselības aprūpes izmaksām, mazāk prombūtņu slimības dēļ un mazāka invaliditātes pabalstu izmantošanas rādītāja, kā arī spēcīgākām kopienām.</a:t>
            </a:r>
          </a:p>
          <a:p>
            <a:endParaRPr lang="en-GB" sz="1200" kern="1200" dirty="0">
              <a:solidFill>
                <a:schemeClr val="tx1"/>
              </a:solidFill>
              <a:effectLst/>
              <a:latin typeface="+mn-lt"/>
              <a:ea typeface="+mn-ea"/>
              <a:cs typeface="+mn-cs"/>
            </a:endParaRPr>
          </a:p>
          <a:p>
            <a:pPr fontAlgn="t"/>
            <a:r>
              <a:rPr lang="lv-LV" sz="1200" b="0" i="0" dirty="0">
                <a:solidFill>
                  <a:schemeClr val="tx1"/>
                </a:solidFill>
                <a:effectLst/>
                <a:latin typeface="+mn-lt"/>
                <a:ea typeface="+mn-lt"/>
                <a:cs typeface="+mn-cs"/>
              </a:rPr>
              <a:t>Tāpēc no </a:t>
            </a:r>
            <a:r>
              <a:rPr lang="lv-LV" sz="1200" b="1" i="0" dirty="0">
                <a:solidFill>
                  <a:schemeClr val="tx1"/>
                </a:solidFill>
                <a:effectLst/>
                <a:latin typeface="+mn-lt"/>
                <a:ea typeface="+mn-lt"/>
                <a:cs typeface="+mn-cs"/>
              </a:rPr>
              <a:t> DA perspektīvas profilakse un pareiza riska pārvaldība ir būtiska, lai nodrošinātu, ka darbs joprojām ir pozitīvs </a:t>
            </a:r>
            <a:r>
              <a:rPr lang="lv-LV" sz="1200" b="0" i="0" dirty="0">
                <a:solidFill>
                  <a:schemeClr val="tx1"/>
                </a:solidFill>
                <a:effectLst/>
                <a:latin typeface="+mn-lt"/>
                <a:ea typeface="+mn-lt"/>
                <a:cs typeface="+mn-cs"/>
              </a:rPr>
              <a:t>, nevis kaitīgs faktors </a:t>
            </a:r>
            <a:r>
              <a:rPr lang="lv-LV" sz="1200" b="0" i="0" dirty="0" err="1">
                <a:solidFill>
                  <a:schemeClr val="tx1"/>
                </a:solidFill>
                <a:effectLst/>
                <a:latin typeface="+mn-lt"/>
                <a:ea typeface="+mn-lt"/>
                <a:cs typeface="+mn-cs"/>
              </a:rPr>
              <a:t>psihoemocionālajai</a:t>
            </a:r>
            <a:r>
              <a:rPr lang="lv-LV" sz="1200" b="0" i="0" dirty="0">
                <a:solidFill>
                  <a:schemeClr val="tx1"/>
                </a:solidFill>
                <a:effectLst/>
                <a:latin typeface="+mn-lt"/>
                <a:ea typeface="+mn-lt"/>
                <a:cs typeface="+mn-cs"/>
              </a:rPr>
              <a:t> veselībai.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lv-LV" b="1"/>
              <a:t>Psihoemocionālā veselība ir neatņemama vispārējās veselības sastāvdaļa. </a:t>
            </a:r>
            <a:r>
              <a:rPr lang="lv-LV"/>
              <a:t>Tas ir labbūtības stāvoklis, kurā cilvēki strādā, pilnībā izmantojot savas spējas, spēj tikt galā ar ikdienas stresu un sniedz ieguldījumu sabiedrības dzīvē. </a:t>
            </a:r>
          </a:p>
          <a:p>
            <a:pPr marL="0" indent="0">
              <a:buFont typeface="Wingdings" panose="05000000000000000000" pitchFamily="2" charset="2"/>
              <a:buNone/>
            </a:pPr>
            <a:endParaRPr lang="en-US" b="1" dirty="0"/>
          </a:p>
          <a:p>
            <a:pPr marL="0" indent="0">
              <a:buFont typeface="Wingdings" panose="05000000000000000000" pitchFamily="2" charset="2"/>
              <a:buNone/>
            </a:pPr>
            <a:r>
              <a:rPr lang="lv-LV" b="1"/>
              <a:t>Psihoemocionālā veselība ir produktīvas ekonomikas un iekļaujošas sabiedrības priekšnoteikums </a:t>
            </a:r>
            <a:r>
              <a:rPr lang="lv-LV" b="0"/>
              <a:t>un tā sniedzas tālāk par personīgām vai ģimenes problēmām</a:t>
            </a:r>
            <a:r>
              <a:rPr lang="lv-LV" b="1"/>
              <a:t>.</a:t>
            </a:r>
          </a:p>
          <a:p>
            <a:pPr marL="0" indent="0">
              <a:buFont typeface="Wingdings" panose="05000000000000000000" pitchFamily="2" charset="2"/>
              <a:buNone/>
            </a:pPr>
            <a:endParaRPr lang="en-US" dirty="0"/>
          </a:p>
          <a:p>
            <a:pPr marL="0" indent="0">
              <a:buFont typeface="Wingdings" panose="05000000000000000000" pitchFamily="2" charset="2"/>
              <a:buNone/>
            </a:pPr>
            <a:r>
              <a:rPr lang="lv-LV" b="1"/>
              <a:t>Psihoemocionālā veselība vai veselības problēmas nerodas vakuumā; tās nosaka personiski un ārēji faktori</a:t>
            </a:r>
            <a:r>
              <a:rPr lang="lv-LV"/>
              <a:t>. Tā atspoguļo un ir ietekmēta no mūsu sabiedrības stāvokļa, ekonomikas, vides un globālās situācijas mums apkārt. </a:t>
            </a:r>
            <a:r>
              <a:rPr lang="lv-LV" b="1"/>
              <a:t>Avots</a:t>
            </a:r>
            <a:r>
              <a:rPr lang="lv-LV"/>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lv-LV" sz="1200" b="0">
                <a:solidFill>
                  <a:schemeClr val="tx1"/>
                </a:solidFill>
                <a:effectLst/>
                <a:latin typeface="+mn-lt"/>
                <a:ea typeface="+mn-lt"/>
                <a:cs typeface="+mn-cs"/>
              </a:rPr>
              <a:t>Vispārīgie dati liecina, ka </a:t>
            </a:r>
            <a:r>
              <a:rPr lang="lv-LV" sz="1200" b="1">
                <a:solidFill>
                  <a:schemeClr val="tx1"/>
                </a:solidFill>
                <a:effectLst/>
                <a:latin typeface="+mn-lt"/>
                <a:ea typeface="+mn-lt"/>
                <a:cs typeface="+mn-cs"/>
              </a:rPr>
              <a:t>pēc COVID-19 </a:t>
            </a:r>
            <a:r>
              <a:rPr lang="lv-LV" sz="1200" b="0">
                <a:solidFill>
                  <a:schemeClr val="tx1"/>
                </a:solidFill>
                <a:effectLst/>
                <a:latin typeface="+mn-lt"/>
                <a:ea typeface="+mn-lt"/>
                <a:cs typeface="+mn-cs"/>
              </a:rPr>
              <a:t>to iedzīvotāju īpatsvars, kuri pēdējo 12 mēnešu laikā ziņoja par </a:t>
            </a:r>
            <a:r>
              <a:rPr lang="lv-LV" sz="1200" b="1">
                <a:solidFill>
                  <a:schemeClr val="tx1"/>
                </a:solidFill>
                <a:effectLst/>
                <a:latin typeface="+mn-lt"/>
                <a:ea typeface="+mn-lt"/>
                <a:cs typeface="+mn-cs"/>
              </a:rPr>
              <a:t>psihoemocionālās veselības problēmām, ir pieaudzis līdz 46 % </a:t>
            </a:r>
            <a:r>
              <a:rPr lang="lv-LV" sz="1200" b="0">
                <a:solidFill>
                  <a:schemeClr val="tx1"/>
                </a:solidFill>
                <a:effectLst/>
                <a:latin typeface="+mn-lt"/>
                <a:ea typeface="+mn-lt"/>
                <a:cs typeface="+mn-cs"/>
              </a:rPr>
              <a:t>(salīdzinājumā ar 1 no 6 pirms COVID-19 pandēmijas), un 62 % ES iedzīvotāju apgalvo, ka nesenie globālie notikumi </a:t>
            </a:r>
            <a:r>
              <a:rPr lang="lv-LV" sz="1200">
                <a:solidFill>
                  <a:schemeClr val="tx1"/>
                </a:solidFill>
                <a:effectLst/>
                <a:latin typeface="+mn-lt"/>
                <a:ea typeface="+mn-lt"/>
                <a:cs typeface="+mn-cs"/>
              </a:rPr>
              <a:t>(piemēram, klimata pārmaiņas, Krievijas agresija pret Ukrainu un citi) ir zināmā mērā vai ievērojami ietekmējuši viņu psihoemocionālo veselību. </a:t>
            </a:r>
            <a:r>
              <a:rPr lang="lv-LV" sz="1200" u="sng">
                <a:solidFill>
                  <a:schemeClr val="tx1"/>
                </a:solidFill>
                <a:effectLst/>
                <a:latin typeface="+mn-lt"/>
                <a:ea typeface="+mn-lt"/>
                <a:cs typeface="+mn-cs"/>
                <a:hlinkClick r:id="rId3"/>
              </a:rPr>
              <a:t>Komisijas visaptverošā pieeja psihoemocionālajai veselībai (2023)</a:t>
            </a:r>
            <a:r>
              <a:rPr lang="lv-LV" sz="1200" u="none">
                <a:solidFill>
                  <a:schemeClr val="tx1"/>
                </a:solidFill>
                <a:effectLst/>
                <a:latin typeface="+mn-lt"/>
                <a:ea typeface="+mn-lt"/>
                <a:cs typeface="+mn-cs"/>
              </a:rPr>
              <a:t> un</a:t>
            </a:r>
            <a:r>
              <a:rPr lang="lv-LV" sz="1200">
                <a:solidFill>
                  <a:schemeClr val="tx1"/>
                </a:solidFill>
                <a:effectLst/>
                <a:latin typeface="+mn-lt"/>
                <a:ea typeface="+mn-lt"/>
                <a:cs typeface="+mn-cs"/>
              </a:rPr>
              <a:t> </a:t>
            </a:r>
            <a:r>
              <a:rPr lang="lv-LV" sz="1200" u="sng">
                <a:solidFill>
                  <a:schemeClr val="tx1"/>
                </a:solidFill>
                <a:effectLst/>
                <a:latin typeface="+mn-lt"/>
                <a:ea typeface="+mn-lt"/>
                <a:cs typeface="+mn-cs"/>
                <a:hlinkClick r:id="rId4"/>
              </a:rPr>
              <a:t>https://europa.eu/eurobarometer/surveys/detail/3032</a:t>
            </a:r>
            <a:r>
              <a:rPr lang="lv-LV"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lv-LV" sz="1200" b="0" i="0">
                <a:solidFill>
                  <a:schemeClr val="tx1"/>
                </a:solidFill>
                <a:effectLst/>
                <a:latin typeface="+mn-lt"/>
                <a:ea typeface="+mn-lt"/>
                <a:cs typeface="+mn-cs"/>
              </a:rPr>
              <a:t>Individuālās ciešanas, kā arī finansiālais slogs ir ievērojams. </a:t>
            </a:r>
            <a:r>
              <a:rPr lang="lv-LV" sz="1200" b="1" i="0">
                <a:solidFill>
                  <a:schemeClr val="tx1"/>
                </a:solidFill>
                <a:effectLst/>
                <a:latin typeface="+mn-lt"/>
                <a:ea typeface="+mn-lt"/>
                <a:cs typeface="+mn-cs"/>
              </a:rPr>
              <a:t>Tiek lēsts, ka psihoemocionālie traucējumi ES ik gadu izmaksā aptuveni 76 miljardus EUR veselības aprūpes izmaksās — aptuveni 6 % no kopējiem veselības aprūpes izdevumiem. </a:t>
            </a:r>
            <a:r>
              <a:rPr lang="lv-LV" sz="1200" b="0" i="0">
                <a:solidFill>
                  <a:schemeClr val="tx1"/>
                </a:solidFill>
                <a:effectLst/>
                <a:latin typeface="+mn-lt"/>
                <a:ea typeface="+mn-lt"/>
                <a:cs typeface="+mn-cs"/>
              </a:rPr>
              <a:t>Liela daļa šo izmaksu rodas tāpēc, ka psihoemocionālie traucējumi bieži pasliktina fizisko veselības stāvokli, kā rezultātā ārstēšana ir sarežģītāka un dārgāka.</a:t>
            </a:r>
          </a:p>
          <a:p>
            <a:pPr fontAlgn="t"/>
            <a:endParaRPr lang="en-US" sz="1200" b="1" i="0" kern="1200" dirty="0">
              <a:solidFill>
                <a:schemeClr val="tx1"/>
              </a:solidFill>
              <a:effectLst/>
              <a:latin typeface="+mn-lt"/>
              <a:ea typeface="+mn-ea"/>
              <a:cs typeface="+mn-cs"/>
            </a:endParaRPr>
          </a:p>
          <a:p>
            <a:pPr fontAlgn="t"/>
            <a:r>
              <a:rPr lang="lv-LV" sz="1200" b="1" i="0">
                <a:solidFill>
                  <a:schemeClr val="tx1"/>
                </a:solidFill>
                <a:effectLst/>
                <a:latin typeface="+mn-lt"/>
                <a:ea typeface="+mn-lt"/>
                <a:cs typeface="+mn-cs"/>
              </a:rPr>
              <a:t>Ietekme uz darba tirgu ir ievērojama. Tiek prognozēts, ka slikta psihoemocionālā veselība samazinās iekšzemes kopproduktu</a:t>
            </a:r>
            <a:r>
              <a:rPr lang="lv-LV" sz="1200" b="0" i="0">
                <a:solidFill>
                  <a:schemeClr val="tx1"/>
                </a:solidFill>
                <a:effectLst/>
                <a:latin typeface="+mn-lt"/>
                <a:ea typeface="+mn-lt"/>
                <a:cs typeface="+mn-cs"/>
              </a:rPr>
              <a:t> </a:t>
            </a:r>
            <a:r>
              <a:rPr lang="lv-LV" sz="1200" i="0">
                <a:solidFill>
                  <a:schemeClr val="tx1"/>
                </a:solidFill>
                <a:effectLst/>
                <a:latin typeface="+mn-lt"/>
                <a:ea typeface="+mn-lt"/>
                <a:cs typeface="+mn-cs"/>
              </a:rPr>
              <a:t>(IKP)</a:t>
            </a:r>
            <a:r>
              <a:rPr lang="lv-LV" sz="1200" b="1" i="0">
                <a:solidFill>
                  <a:schemeClr val="tx1"/>
                </a:solidFill>
                <a:effectLst/>
                <a:latin typeface="+mn-lt"/>
                <a:ea typeface="+mn-lt"/>
                <a:cs typeface="+mn-cs"/>
              </a:rPr>
              <a:t> vidēji par 1,7 % gadā laikā no 2025. līdz 2050. gadam</a:t>
            </a:r>
            <a:r>
              <a:rPr lang="lv-LV" sz="1200" b="0" i="0">
                <a:solidFill>
                  <a:schemeClr val="tx1"/>
                </a:solidFill>
                <a:effectLst/>
                <a:latin typeface="+mn-lt"/>
                <a:ea typeface="+mn-lt"/>
                <a:cs typeface="+mn-cs"/>
              </a:rPr>
              <a:t>. Citiem vārdiem sakot, IKP līmenis jebkurā konkrētā gadā varētu būt par 1,7 % augstāks, ja nebūtu psihoemocionālās veselības slimību. Šos ekonomiskos zaudējumus galvenokārt izraisa samazināta darbaspēka līdzdalība, palielināta prombūtne un “klātbūtnes sindroms” — situācija, kad darbinieki atrodas darbā, bet nespēj strādāt ar pilnu ražīgumu.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lv-LV" b="0"/>
              <a:t>Vairāk </a:t>
            </a:r>
            <a:r>
              <a:rPr lang="lv-LV"/>
              <a:t>nekā</a:t>
            </a:r>
            <a:r>
              <a:rPr lang="lv-LV" b="1"/>
              <a:t> 4 no 10 darbiniekiem ES (44 %) </a:t>
            </a:r>
            <a:r>
              <a:rPr lang="lv-LV" b="0"/>
              <a:t>norāda, ka viņi </a:t>
            </a:r>
            <a:r>
              <a:rPr lang="lv-LV" b="1"/>
              <a:t>saskaras ar nopietnu laika trūkumu</a:t>
            </a:r>
            <a:r>
              <a:rPr lang="lv-LV"/>
              <a:t> </a:t>
            </a:r>
            <a:r>
              <a:rPr lang="lv-LV" b="0"/>
              <a:t>vai </a:t>
            </a:r>
            <a:r>
              <a:rPr lang="lv-LV" b="1"/>
              <a:t>pārslodzi</a:t>
            </a:r>
            <a:r>
              <a:rPr lang="lv-LV" b="0"/>
              <a:t>,saskaņā ar </a:t>
            </a:r>
            <a:r>
              <a:rPr lang="lv-LV" b="0" u="sng">
                <a:solidFill>
                  <a:srgbClr val="92D050"/>
                </a:solidFill>
                <a:hlinkClick r:id="rId3">
                  <a:extLst>
                    <a:ext uri="{A12FA001-AC4F-418D-AE19-62706E023703}">
                      <ahyp:hlinkClr xmlns:ahyp="http://schemas.microsoft.com/office/drawing/2018/hyperlinkcolor" val="tx"/>
                    </a:ext>
                  </a:extLst>
                </a:hlinkClick>
              </a:rPr>
              <a:t>OSH Pulse 2025 darbinieku apsekojumu</a:t>
            </a:r>
            <a:r>
              <a:rPr lang="lv-LV" b="0" u="none">
                <a:solidFill>
                  <a:srgbClr val="92D050"/>
                </a:solidFill>
              </a:rPr>
              <a:t> </a:t>
            </a:r>
            <a:r>
              <a:rPr lang="lv-LV">
                <a:hlinkClick r:id="rId3"/>
              </a:rPr>
              <a:t>https://osha.europa.eu/en/facts-and-figures/osh-pulse/climate-digital-change</a:t>
            </a:r>
            <a:r>
              <a:rPr lang="lv-LV"/>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lv-LV"/>
              <a:t>Daudzi darbinieki saka, ka darbs negatīvi ietekmē viņu veselību:</a:t>
            </a:r>
          </a:p>
          <a:p>
            <a:pPr marL="628650" lvl="1" indent="-171450">
              <a:buFont typeface="Arial" panose="020B0604020202020204" pitchFamily="34" charset="0"/>
              <a:buChar char="•"/>
            </a:pPr>
            <a:r>
              <a:rPr lang="lv-LV">
                <a:solidFill>
                  <a:schemeClr val="tx2"/>
                </a:solidFill>
              </a:rPr>
              <a:t>37 % darbinieku izjūt vispārēju nogurumu. </a:t>
            </a:r>
          </a:p>
          <a:p>
            <a:pPr marL="628650" lvl="1" indent="-171450">
              <a:buFont typeface="Arial" panose="020B0604020202020204" pitchFamily="34" charset="0"/>
              <a:buChar char="•"/>
            </a:pPr>
            <a:r>
              <a:rPr lang="lv-LV">
                <a:solidFill>
                  <a:schemeClr val="tx2"/>
                </a:solidFill>
              </a:rPr>
              <a:t>29 % darbinieku ES izjūt stresu, depresiju vai trauksmi</a:t>
            </a:r>
            <a:r>
              <a:rPr lang="lv-LV"/>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lv-LV"/>
              <a:t>44 % darbinieku nozarē ir pakļauti lielam laika trūkumam vai pārslodzei darbā. Tas dažādās ES dalībvalstīs ievērojami atšķiras.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lv-LV"/>
              <a:t>Psihosociālo risku ietekme darbā var izraisīt dažādas sekas, tostarp trauksmi, depresiju, izdegšanu utt.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lv-LV"/>
              <a:t>Papildus individuālajām ciešanām uzņēmumus būtiski ietekmē darba kavējumu, samazinātas produktivitātes un darbinieku mainības sekas.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dirty="0"/>
              <a:t>Publicētajos datos </a:t>
            </a:r>
            <a:r>
              <a:rPr lang="lv-LV" b="1" dirty="0"/>
              <a:t>salīdzināti daži no </a:t>
            </a:r>
            <a:r>
              <a:rPr lang="lv-LV" b="1" dirty="0" err="1"/>
              <a:t>psihosociālajiem</a:t>
            </a:r>
            <a:r>
              <a:rPr lang="lv-LV" b="1" dirty="0"/>
              <a:t> riskiem darbā, ar kuriem saskaras organizācijas un darbinieki</a:t>
            </a:r>
            <a:r>
              <a:rPr lang="lv-LV" dirty="0"/>
              <a:t>, tostarp laika trūkums, nepietiekama saziņa un sadarbība, kā arī darbinieku iesaistīšanās.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a:t>Attēlā redzamais grafiks atspoguļo organizācijās pastāvošo psihosociālo risku izmaiņas laikā no 2019. līdz 2024. gadam. Šie riski tostarp var būt šādi: </a:t>
            </a:r>
          </a:p>
          <a:p>
            <a:pPr marL="171450" indent="-171450">
              <a:buFont typeface="Arial" panose="020B0604020202020204" pitchFamily="34" charset="0"/>
              <a:buChar char="•"/>
            </a:pPr>
            <a:r>
              <a:rPr lang="lv-LV"/>
              <a:t>saskarsme ar sarežģītiem klientiem, pacientiem, skolēniem u. c.;</a:t>
            </a:r>
          </a:p>
          <a:p>
            <a:pPr marL="171450" indent="-171450">
              <a:buFont typeface="Arial" panose="020B0604020202020204" pitchFamily="34" charset="0"/>
              <a:buChar char="•"/>
            </a:pPr>
            <a:r>
              <a:rPr lang="lv-LV"/>
              <a:t>laika trūkums;</a:t>
            </a:r>
          </a:p>
          <a:p>
            <a:pPr marL="171450" indent="-171450">
              <a:buFont typeface="Arial" panose="020B0604020202020204" pitchFamily="34" charset="0"/>
              <a:buChar char="•"/>
            </a:pPr>
            <a:r>
              <a:rPr lang="lv-LV"/>
              <a:t>slikta komunikācija vai sadarbība organizācijā; </a:t>
            </a:r>
          </a:p>
          <a:p>
            <a:pPr marL="171450" indent="-171450">
              <a:buFont typeface="Arial" panose="020B0604020202020204" pitchFamily="34" charset="0"/>
              <a:buChar char="•"/>
            </a:pPr>
            <a:r>
              <a:rPr lang="lv-LV"/>
              <a:t>ilgs vai neregulārs darba laiks;</a:t>
            </a:r>
          </a:p>
          <a:p>
            <a:pPr marL="171450" indent="-171450">
              <a:buFont typeface="Arial" panose="020B0604020202020204" pitchFamily="34" charset="0"/>
              <a:buChar char="•"/>
            </a:pPr>
            <a:r>
              <a:rPr lang="lv-LV"/>
              <a:t>bailes zaudēt darbu. </a:t>
            </a:r>
          </a:p>
          <a:p>
            <a:pPr marL="0" indent="0">
              <a:buFont typeface="Arial" panose="020B0604020202020204" pitchFamily="34" charset="0"/>
              <a:buNone/>
            </a:pPr>
            <a:r>
              <a:rPr lang="lv-LV"/>
              <a:t>Avots: </a:t>
            </a:r>
            <a:r>
              <a:rPr lang="lv-LV" sz="1200">
                <a:solidFill>
                  <a:schemeClr val="tx1"/>
                </a:solidFill>
                <a:effectLst/>
                <a:latin typeface="+mn-lt"/>
                <a:ea typeface="+mn-lt"/>
                <a:cs typeface="+mn-cs"/>
              </a:rPr>
              <a:t>ESENER, 2024. Bāze: Uzņēmumi ES27 valstīs.</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lv-LV" b="1"/>
              <a:t>Kampaņa atspoguļo ES plašāko mērķi</a:t>
            </a:r>
            <a:r>
              <a:rPr lang="lv-LV"/>
              <a:t> — veicināt spēcīgu profilakses kultūru un risināt psihoemocionālās veselības jautājumus darbā: </a:t>
            </a:r>
          </a:p>
          <a:p>
            <a:pPr marL="171450" indent="-171450">
              <a:buFont typeface="Arial" panose="020B0604020202020204" pitchFamily="34" charset="0"/>
              <a:buChar char="•"/>
            </a:pPr>
            <a:r>
              <a:rPr lang="lv-LV" b="0" u="sng">
                <a:hlinkClick r:id="rId3"/>
              </a:rPr>
              <a:t>ES stratēģiskais satvars par drošību un veselības aizsardzību darbā 2021.–2027. gadam</a:t>
            </a:r>
            <a:r>
              <a:rPr lang="lv-LV" b="0" u="sng"/>
              <a:t>;</a:t>
            </a:r>
          </a:p>
          <a:p>
            <a:pPr marL="171450" indent="-171450">
              <a:buFont typeface="Arial" panose="020B0604020202020204" pitchFamily="34" charset="0"/>
              <a:buChar char="•"/>
            </a:pPr>
            <a:r>
              <a:rPr lang="lv-LV" b="0"/>
              <a:t>Eiropas Komisijas </a:t>
            </a:r>
            <a:r>
              <a:rPr lang="lv-LV" b="0">
                <a:hlinkClick r:id="rId4"/>
              </a:rPr>
              <a:t>vispatverošā pieeja psihoemocionālajai veselībai</a:t>
            </a:r>
            <a:r>
              <a:rPr lang="lv-LV" b="0"/>
              <a:t>.</a:t>
            </a:r>
            <a:r>
              <a:rPr lang="lv-LV" b="0">
                <a:hlinkClick r:id="rId4"/>
              </a:rPr>
              <a:t> </a:t>
            </a:r>
          </a:p>
          <a:p>
            <a:endParaRPr lang="en-GB" dirty="0"/>
          </a:p>
          <a:p>
            <a:r>
              <a:rPr lang="lv-LV" sz="1200" b="1">
                <a:solidFill>
                  <a:schemeClr val="tx1"/>
                </a:solidFill>
                <a:effectLst/>
                <a:latin typeface="+mn-lt"/>
                <a:ea typeface="+mn-lt"/>
                <a:cs typeface="+mn-cs"/>
              </a:rPr>
              <a:t>Kāds ir šīs kampaņas mērķis? </a:t>
            </a:r>
          </a:p>
          <a:p>
            <a:r>
              <a:rPr lang="lv-LV" sz="1200">
                <a:solidFill>
                  <a:schemeClr val="tx1"/>
                </a:solidFill>
                <a:effectLst/>
                <a:latin typeface="+mn-lt"/>
                <a:ea typeface="+mn-lt"/>
                <a:cs typeface="+mn-cs"/>
              </a:rPr>
              <a:t>Koncentrējoties uz piecām galvenajām prioritārajām jomām, kampaņas “</a:t>
            </a:r>
            <a:r>
              <a:rPr lang="lv-LV" sz="1200" u="sng">
                <a:solidFill>
                  <a:schemeClr val="tx1"/>
                </a:solidFill>
                <a:effectLst/>
                <a:latin typeface="+mn-lt"/>
                <a:ea typeface="+mn-lt"/>
                <a:cs typeface="+mn-cs"/>
                <a:hlinkClick r:id="rId5"/>
              </a:rPr>
              <a:t>Veselībai nekaitīgas darbavietas</a:t>
            </a:r>
            <a:r>
              <a:rPr lang="lv-LV" sz="1200">
                <a:solidFill>
                  <a:schemeClr val="tx1"/>
                </a:solidFill>
                <a:effectLst/>
                <a:latin typeface="+mn-lt"/>
                <a:ea typeface="+mn-lt"/>
                <a:cs typeface="+mn-cs"/>
              </a:rPr>
              <a:t> 2026.–2028. gadā” mērķis ir palielināt izpratni par labas darba vides pozitīvo ietekmi uz psihoemocionālo veselību un labbūtību.</a:t>
            </a:r>
          </a:p>
          <a:p>
            <a:r>
              <a:rPr lang="lv-LV" sz="1200">
                <a:solidFill>
                  <a:schemeClr val="tx1"/>
                </a:solidFill>
                <a:effectLst/>
                <a:latin typeface="+mn-lt"/>
                <a:ea typeface="+mn-lt"/>
                <a:cs typeface="+mn-cs"/>
              </a:rPr>
              <a:t> </a:t>
            </a:r>
          </a:p>
          <a:p>
            <a:r>
              <a:rPr lang="lv-LV" sz="1200">
                <a:solidFill>
                  <a:schemeClr val="tx1"/>
                </a:solidFill>
                <a:effectLst/>
                <a:latin typeface="+mn-lt"/>
                <a:ea typeface="+mn-lt"/>
                <a:cs typeface="+mn-cs"/>
              </a:rPr>
              <a:t>Konkrētie mērķi tostarp ir šādi:</a:t>
            </a:r>
          </a:p>
          <a:p>
            <a:pPr marL="171450" lvl="0" indent="-171450">
              <a:buFont typeface="Arial" panose="020B0604020202020204" pitchFamily="34" charset="0"/>
              <a:buChar char="•"/>
            </a:pPr>
            <a:r>
              <a:rPr lang="lv-LV" sz="1200" b="1">
                <a:solidFill>
                  <a:schemeClr val="tx1"/>
                </a:solidFill>
                <a:effectLst/>
                <a:latin typeface="+mn-lt"/>
                <a:ea typeface="+mn-lt"/>
                <a:cs typeface="+mn-cs"/>
              </a:rPr>
              <a:t>veicināt psihosociālo risku novēršanu</a:t>
            </a:r>
            <a:r>
              <a:rPr lang="lv-LV" sz="1200">
                <a:solidFill>
                  <a:schemeClr val="tx1"/>
                </a:solidFill>
                <a:effectLst/>
                <a:latin typeface="+mn-lt"/>
                <a:ea typeface="+mn-lt"/>
                <a:cs typeface="+mn-cs"/>
              </a:rPr>
              <a:t>, īstenojot pienācīgas riska novērtēšanas un pārvaldības procedūras; </a:t>
            </a:r>
          </a:p>
          <a:p>
            <a:pPr marL="171450" lvl="0" indent="-171450">
              <a:buFont typeface="Arial" panose="020B0604020202020204" pitchFamily="34" charset="0"/>
              <a:buChar char="•"/>
            </a:pPr>
            <a:r>
              <a:rPr lang="lv-LV" sz="1200" b="1">
                <a:solidFill>
                  <a:schemeClr val="tx1"/>
                </a:solidFill>
                <a:effectLst/>
                <a:latin typeface="+mn-lt"/>
                <a:ea typeface="+mn-lt"/>
                <a:cs typeface="+mn-cs"/>
              </a:rPr>
              <a:t>aptvert visas nozares</a:t>
            </a:r>
            <a:r>
              <a:rPr lang="lv-LV" sz="1200">
                <a:solidFill>
                  <a:schemeClr val="tx1"/>
                </a:solidFill>
                <a:effectLst/>
                <a:latin typeface="+mn-lt"/>
                <a:ea typeface="+mn-lt"/>
                <a:cs typeface="+mn-cs"/>
              </a:rPr>
              <a:t>, īpašu uzmanību pievēršot tām, kurās psihosociālie riski ir plaši izplatīti, kā arī tām, kurās šie riski varētu būt mazāk pamanāmi; </a:t>
            </a:r>
          </a:p>
          <a:p>
            <a:pPr marL="171450" lvl="0" indent="-171450">
              <a:buFont typeface="Arial" panose="020B0604020202020204" pitchFamily="34" charset="0"/>
              <a:buChar char="•"/>
            </a:pPr>
            <a:r>
              <a:rPr lang="lv-LV" sz="1200" b="1">
                <a:solidFill>
                  <a:schemeClr val="tx1"/>
                </a:solidFill>
                <a:effectLst/>
                <a:latin typeface="+mn-lt"/>
                <a:ea typeface="+mn-lt"/>
                <a:cs typeface="+mn-cs"/>
              </a:rPr>
              <a:t>veicināt sadarbību</a:t>
            </a:r>
            <a:r>
              <a:rPr lang="lv-LV" sz="1200">
                <a:solidFill>
                  <a:schemeClr val="tx1"/>
                </a:solidFill>
                <a:effectLst/>
                <a:latin typeface="+mn-lt"/>
                <a:ea typeface="+mn-lt"/>
                <a:cs typeface="+mn-cs"/>
              </a:rPr>
              <a:t> starp darba devējiem, vadītājiem, uzraugiem, darbiniekiem un viņu pārstāvjiem;</a:t>
            </a:r>
          </a:p>
          <a:p>
            <a:pPr marL="171450" lvl="0" indent="-171450">
              <a:buFont typeface="Arial" panose="020B0604020202020204" pitchFamily="34" charset="0"/>
              <a:buChar char="•"/>
            </a:pPr>
            <a:r>
              <a:rPr lang="lv-LV" sz="1200" b="1">
                <a:solidFill>
                  <a:schemeClr val="tx1"/>
                </a:solidFill>
                <a:effectLst/>
                <a:latin typeface="+mn-lt"/>
                <a:ea typeface="+mn-lt"/>
                <a:cs typeface="+mn-cs"/>
              </a:rPr>
              <a:t>apvienot tīkla partnerus</a:t>
            </a:r>
            <a:r>
              <a:rPr lang="lv-LV" sz="1200">
                <a:solidFill>
                  <a:schemeClr val="tx1"/>
                </a:solidFill>
                <a:effectLst/>
                <a:latin typeface="+mn-lt"/>
                <a:ea typeface="+mn-lt"/>
                <a:cs typeface="+mn-cs"/>
              </a:rPr>
              <a:t>,</a:t>
            </a:r>
            <a:r>
              <a:rPr lang="lv-LV" sz="1200" b="1">
                <a:solidFill>
                  <a:schemeClr val="tx1"/>
                </a:solidFill>
                <a:effectLst/>
                <a:latin typeface="+mn-lt"/>
                <a:ea typeface="+mn-lt"/>
                <a:cs typeface="+mn-cs"/>
              </a:rPr>
              <a:t> </a:t>
            </a:r>
            <a:r>
              <a:rPr lang="lv-LV" sz="1200">
                <a:solidFill>
                  <a:schemeClr val="tx1"/>
                </a:solidFill>
                <a:effectLst/>
                <a:latin typeface="+mn-lt"/>
                <a:ea typeface="+mn-lt"/>
                <a:cs typeface="+mn-cs"/>
              </a:rPr>
              <a:t>lai apmainītos ar informāciju un labu praksi</a:t>
            </a:r>
            <a:r>
              <a:rPr lang="lv-LV" sz="1200" b="1">
                <a:solidFill>
                  <a:schemeClr val="tx1"/>
                </a:solidFill>
                <a:effectLst/>
                <a:latin typeface="+mn-lt"/>
                <a:ea typeface="+mn-lt"/>
                <a:cs typeface="+mn-cs"/>
              </a:rPr>
              <a:t> </a:t>
            </a:r>
            <a:r>
              <a:rPr lang="lv-LV" sz="1200">
                <a:solidFill>
                  <a:schemeClr val="tx1"/>
                </a:solidFill>
                <a:effectLst/>
                <a:latin typeface="+mn-lt"/>
                <a:ea typeface="+mn-lt"/>
                <a:cs typeface="+mn-cs"/>
              </a:rPr>
              <a:t>psihosociālo risku novēršanas jomā;</a:t>
            </a:r>
          </a:p>
          <a:p>
            <a:pPr marL="171450" lvl="0" indent="-171450">
              <a:buFont typeface="Arial" panose="020B0604020202020204" pitchFamily="34" charset="0"/>
              <a:buChar char="•"/>
            </a:pPr>
            <a:r>
              <a:rPr lang="lv-LV" sz="1200">
                <a:solidFill>
                  <a:schemeClr val="tx1"/>
                </a:solidFill>
                <a:effectLst/>
                <a:latin typeface="+mn-lt"/>
                <a:ea typeface="+mn-lt"/>
                <a:cs typeface="+mn-cs"/>
              </a:rPr>
              <a:t>veicināt </a:t>
            </a:r>
            <a:r>
              <a:rPr lang="lv-LV" sz="1200" b="1">
                <a:solidFill>
                  <a:schemeClr val="tx1"/>
                </a:solidFill>
                <a:effectLst/>
                <a:latin typeface="+mn-lt"/>
                <a:ea typeface="+mn-lt"/>
                <a:cs typeface="+mn-cs"/>
              </a:rPr>
              <a:t>visaptverošu pieeju</a:t>
            </a:r>
            <a:r>
              <a:rPr lang="lv-LV" sz="1200">
                <a:solidFill>
                  <a:schemeClr val="tx1"/>
                </a:solidFill>
                <a:effectLst/>
                <a:latin typeface="+mn-lt"/>
                <a:ea typeface="+mn-lt"/>
                <a:cs typeface="+mn-cs"/>
              </a:rPr>
              <a:t>, kurā ņemta vērā </a:t>
            </a:r>
            <a:r>
              <a:rPr lang="lv-LV" sz="1200" b="1">
                <a:solidFill>
                  <a:schemeClr val="tx1"/>
                </a:solidFill>
                <a:effectLst/>
                <a:latin typeface="+mn-lt"/>
                <a:ea typeface="+mn-lt"/>
                <a:cs typeface="+mn-cs"/>
              </a:rPr>
              <a:t>saikne starp fiziskajiem un psihosociālajiem riskiem un darbinieku veselību</a:t>
            </a:r>
            <a:r>
              <a:rPr lang="lv-LV" sz="1200">
                <a:solidFill>
                  <a:schemeClr val="tx1"/>
                </a:solidFill>
                <a:effectLst/>
                <a:latin typeface="+mn-lt"/>
                <a:ea typeface="+mn-lt"/>
                <a:cs typeface="+mn-cs"/>
              </a:rPr>
              <a:t>;</a:t>
            </a:r>
          </a:p>
          <a:p>
            <a:pPr marL="171450" lvl="0" indent="-171450">
              <a:buFont typeface="Arial" panose="020B0604020202020204" pitchFamily="34" charset="0"/>
              <a:buChar char="•"/>
            </a:pPr>
            <a:r>
              <a:rPr lang="lv-LV" sz="1200">
                <a:solidFill>
                  <a:schemeClr val="tx1"/>
                </a:solidFill>
                <a:effectLst/>
                <a:latin typeface="+mn-lt"/>
                <a:ea typeface="+mn-lt"/>
                <a:cs typeface="+mn-cs"/>
              </a:rPr>
              <a:t>uzsvērt, cik liela nozīme veselībai nekaitīgas darba vides veidošanā ir </a:t>
            </a:r>
            <a:r>
              <a:rPr lang="lv-LV" sz="1200" b="1">
                <a:solidFill>
                  <a:schemeClr val="tx1"/>
                </a:solidFill>
                <a:effectLst/>
                <a:latin typeface="+mn-lt"/>
                <a:ea typeface="+mn-lt"/>
                <a:cs typeface="+mn-cs"/>
              </a:rPr>
              <a:t>atbalstam</a:t>
            </a:r>
            <a:r>
              <a:rPr lang="lv-LV" sz="1200" b="0">
                <a:solidFill>
                  <a:schemeClr val="tx1"/>
                </a:solidFill>
                <a:effectLst/>
                <a:latin typeface="+mn-lt"/>
                <a:ea typeface="+mn-lt"/>
                <a:cs typeface="+mn-cs"/>
              </a:rPr>
              <a:t>,</a:t>
            </a:r>
            <a:r>
              <a:rPr lang="lv-LV" sz="1200" b="1">
                <a:solidFill>
                  <a:schemeClr val="tx1"/>
                </a:solidFill>
                <a:effectLst/>
                <a:latin typeface="+mn-lt"/>
                <a:ea typeface="+mn-lt"/>
                <a:cs typeface="+mn-cs"/>
              </a:rPr>
              <a:t>labai komunikācijā </a:t>
            </a:r>
            <a:r>
              <a:rPr lang="lv-LV" sz="1200" b="0">
                <a:solidFill>
                  <a:schemeClr val="tx1"/>
                </a:solidFill>
                <a:effectLst/>
                <a:latin typeface="+mn-lt"/>
                <a:ea typeface="+mn-lt"/>
                <a:cs typeface="+mn-cs"/>
              </a:rPr>
              <a:t>un </a:t>
            </a:r>
            <a:r>
              <a:rPr lang="lv-LV" sz="1200" b="1">
                <a:solidFill>
                  <a:schemeClr val="tx1"/>
                </a:solidFill>
                <a:effectLst/>
                <a:latin typeface="+mn-lt"/>
                <a:ea typeface="+mn-lt"/>
                <a:cs typeface="+mn-cs"/>
              </a:rPr>
              <a:t>darba organizācijai</a:t>
            </a:r>
            <a:r>
              <a:rPr lang="lv-LV" sz="1200">
                <a:solidFill>
                  <a:schemeClr val="tx1"/>
                </a:solidFill>
                <a:effectLst/>
                <a:latin typeface="+mn-lt"/>
                <a:ea typeface="+mn-lt"/>
                <a:cs typeface="+mn-cs"/>
              </a:rPr>
              <a:t>, kā arī labvēlīgai sociālajai videi.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lv-LV" sz="1200">
                <a:solidFill>
                  <a:schemeClr val="tx1"/>
                </a:solidFill>
                <a:effectLst/>
                <a:latin typeface="+mn-lt"/>
                <a:ea typeface="+mn-lt"/>
                <a:cs typeface="+mn-cs"/>
              </a:rPr>
              <a:t>Visefektīvākais veids, kā novērst psihosociālos riskus darbā, ir iekļaut </a:t>
            </a:r>
            <a:r>
              <a:rPr lang="lv-LV" sz="1200" b="1">
                <a:solidFill>
                  <a:schemeClr val="tx1"/>
                </a:solidFill>
                <a:effectLst/>
                <a:latin typeface="+mn-lt"/>
                <a:ea typeface="+mn-lt"/>
                <a:cs typeface="+mn-cs"/>
              </a:rPr>
              <a:t>psihosociālo risku novērtēšanu un pārvaldību</a:t>
            </a:r>
            <a:r>
              <a:rPr lang="lv-LV" sz="1200">
                <a:solidFill>
                  <a:schemeClr val="tx1"/>
                </a:solidFill>
                <a:effectLst/>
                <a:latin typeface="+mn-lt"/>
                <a:ea typeface="+mn-lt"/>
                <a:cs typeface="+mn-cs"/>
              </a:rPr>
              <a:t> vispārējā darba aizsardzības praksē, veicot šādas darbības:</a:t>
            </a:r>
          </a:p>
          <a:p>
            <a:pPr marL="171450" indent="-171450">
              <a:buFont typeface="Arial" panose="020B0604020202020204" pitchFamily="34" charset="0"/>
              <a:buChar char="•"/>
            </a:pPr>
            <a:r>
              <a:rPr lang="lv-LV" sz="1200">
                <a:solidFill>
                  <a:schemeClr val="tx1"/>
                </a:solidFill>
                <a:effectLst/>
                <a:latin typeface="+mn-lt"/>
                <a:ea typeface="+mn-lt"/>
                <a:cs typeface="+mn-cs"/>
              </a:rPr>
              <a:t>veicot sistemātiskus novērtējumus;</a:t>
            </a:r>
          </a:p>
          <a:p>
            <a:pPr marL="171450" indent="-171450">
              <a:buFont typeface="Arial" panose="020B0604020202020204" pitchFamily="34" charset="0"/>
              <a:buChar char="•"/>
            </a:pPr>
            <a:r>
              <a:rPr lang="lv-LV" sz="1200">
                <a:solidFill>
                  <a:schemeClr val="tx1"/>
                </a:solidFill>
                <a:effectLst/>
                <a:latin typeface="+mn-lt"/>
                <a:ea typeface="+mn-lt"/>
                <a:cs typeface="+mn-cs"/>
              </a:rPr>
              <a:t>iesaistot darbiniekus un viņu pārstāvjus;</a:t>
            </a:r>
          </a:p>
          <a:p>
            <a:pPr marL="171450" indent="-171450">
              <a:buFont typeface="Arial" panose="020B0604020202020204" pitchFamily="34" charset="0"/>
              <a:buChar char="•"/>
            </a:pPr>
            <a:r>
              <a:rPr lang="lv-LV" sz="1200">
                <a:solidFill>
                  <a:schemeClr val="tx1"/>
                </a:solidFill>
                <a:effectLst/>
                <a:latin typeface="+mn-lt"/>
                <a:ea typeface="+mn-lt"/>
                <a:cs typeface="+mn-cs"/>
              </a:rPr>
              <a:t>nosakot skaidras prioritātes;</a:t>
            </a:r>
          </a:p>
          <a:p>
            <a:pPr marL="171450" indent="-171450">
              <a:buFont typeface="Arial" panose="020B0604020202020204" pitchFamily="34" charset="0"/>
              <a:buChar char="•"/>
            </a:pPr>
            <a:r>
              <a:rPr lang="lv-LV" sz="1200">
                <a:solidFill>
                  <a:schemeClr val="tx1"/>
                </a:solidFill>
                <a:effectLst/>
                <a:latin typeface="+mn-lt"/>
                <a:ea typeface="+mn-lt"/>
                <a:cs typeface="+mn-cs"/>
              </a:rPr>
              <a:t>veicot turpmākus pasākumus ar rīcības plāniem un novērtējumiem. </a:t>
            </a:r>
          </a:p>
          <a:p>
            <a:pPr marL="0" indent="0">
              <a:buFont typeface="Arial" panose="020B0604020202020204" pitchFamily="34" charset="0"/>
              <a:buNone/>
            </a:pPr>
            <a:r>
              <a:rPr lang="lv-LV" sz="1200" b="1">
                <a:solidFill>
                  <a:schemeClr val="tx1"/>
                </a:solidFill>
                <a:effectLst/>
                <a:latin typeface="+mn-lt"/>
                <a:ea typeface="+mn-lt"/>
                <a:cs typeface="+mn-cs"/>
              </a:rPr>
              <a:t>Ir nepieciešama spēcīga vadība</a:t>
            </a:r>
            <a:r>
              <a:rPr lang="lv-LV" sz="1200">
                <a:solidFill>
                  <a:schemeClr val="tx1"/>
                </a:solidFill>
                <a:effectLst/>
                <a:latin typeface="+mn-lt"/>
                <a:ea typeface="+mn-lt"/>
                <a:cs typeface="+mn-cs"/>
              </a:rPr>
              <a:t> – vadītājiem jābūt apmācītiem identificēt riskus un veicināt atbalstošu darba kultūru.</a:t>
            </a:r>
          </a:p>
          <a:p>
            <a:endParaRPr lang="en-GB" sz="1200" kern="1200" dirty="0">
              <a:solidFill>
                <a:schemeClr val="tx1"/>
              </a:solidFill>
              <a:effectLst/>
              <a:latin typeface="+mn-lt"/>
              <a:ea typeface="+mn-ea"/>
              <a:cs typeface="+mn-cs"/>
            </a:endParaRPr>
          </a:p>
          <a:p>
            <a:r>
              <a:rPr lang="lv-LV" sz="1200">
                <a:solidFill>
                  <a:schemeClr val="tx1"/>
                </a:solidFill>
                <a:effectLst/>
                <a:latin typeface="+mn-lt"/>
                <a:ea typeface="+mn-lt"/>
                <a:cs typeface="+mn-cs"/>
              </a:rPr>
              <a:t>Lai </a:t>
            </a:r>
            <a:r>
              <a:rPr lang="lv-LV" sz="1200" b="1">
                <a:solidFill>
                  <a:schemeClr val="tx1"/>
                </a:solidFill>
                <a:effectLst/>
                <a:latin typeface="+mn-lt"/>
                <a:ea typeface="+mn-lt"/>
                <a:cs typeface="+mn-cs"/>
              </a:rPr>
              <a:t>novērstu uzmākšanos, seksuālo uzmākšanos un vardarbību</a:t>
            </a:r>
            <a:r>
              <a:rPr lang="lv-LV" sz="1200">
                <a:solidFill>
                  <a:schemeClr val="tx1"/>
                </a:solidFill>
                <a:effectLst/>
                <a:latin typeface="+mn-lt"/>
                <a:ea typeface="+mn-lt"/>
                <a:cs typeface="+mn-cs"/>
              </a:rPr>
              <a:t> un </a:t>
            </a:r>
            <a:r>
              <a:rPr lang="lv-LV" sz="1200" b="1">
                <a:solidFill>
                  <a:schemeClr val="tx1"/>
                </a:solidFill>
                <a:effectLst/>
                <a:latin typeface="+mn-lt"/>
                <a:ea typeface="+mn-lt"/>
                <a:cs typeface="+mn-cs"/>
              </a:rPr>
              <a:t>, kā arī risinātu šo risku pamatcēloņus</a:t>
            </a:r>
            <a:r>
              <a:rPr lang="lv-LV" sz="1200">
                <a:solidFill>
                  <a:schemeClr val="tx1"/>
                </a:solidFill>
                <a:effectLst/>
                <a:latin typeface="+mn-lt"/>
                <a:ea typeface="+mn-lt"/>
                <a:cs typeface="+mn-cs"/>
              </a:rPr>
              <a:t>, organizācijām ir: </a:t>
            </a:r>
          </a:p>
          <a:p>
            <a:pPr marL="171450" indent="-171450">
              <a:buFont typeface="Arial" panose="020B0604020202020204" pitchFamily="34" charset="0"/>
              <a:buChar char="•"/>
            </a:pPr>
            <a:r>
              <a:rPr lang="lv-LV" sz="1200">
                <a:solidFill>
                  <a:schemeClr val="tx1"/>
                </a:solidFill>
                <a:effectLst/>
                <a:latin typeface="+mn-lt"/>
                <a:ea typeface="+mn-lt"/>
                <a:cs typeface="+mn-cs"/>
              </a:rPr>
              <a:t>jāizvērtē psihosociālā darba vide, jo īpaši organizācijas kultūra un vadības stils; </a:t>
            </a:r>
          </a:p>
          <a:p>
            <a:pPr marL="171450" indent="-171450">
              <a:buFont typeface="Arial" panose="020B0604020202020204" pitchFamily="34" charset="0"/>
              <a:buChar char="•"/>
            </a:pPr>
            <a:r>
              <a:rPr lang="lv-LV" sz="1200">
                <a:solidFill>
                  <a:schemeClr val="tx1"/>
                </a:solidFill>
                <a:effectLst/>
                <a:latin typeface="+mn-lt"/>
                <a:ea typeface="+mn-lt"/>
                <a:cs typeface="+mn-cs"/>
              </a:rPr>
              <a:t>jāveicina nulles tolerances politika pret nepiedienīgu rīcību, ko atbalsta skaidra komunikācija un izpratnes veicināšanas iniciatīvas, precīzi definētas ziņošanas procedūras un disciplināri procesi.</a:t>
            </a:r>
          </a:p>
          <a:p>
            <a:endParaRPr lang="en-GB" sz="1200" kern="1200" dirty="0">
              <a:solidFill>
                <a:schemeClr val="tx1"/>
              </a:solidFill>
              <a:effectLst/>
              <a:latin typeface="+mn-lt"/>
              <a:ea typeface="+mn-ea"/>
              <a:cs typeface="+mn-cs"/>
            </a:endParaRPr>
          </a:p>
          <a:p>
            <a:r>
              <a:rPr lang="lv-LV" sz="1200">
                <a:solidFill>
                  <a:schemeClr val="tx1"/>
                </a:solidFill>
                <a:effectLst/>
                <a:latin typeface="+mn-lt"/>
                <a:ea typeface="+mn-lt"/>
                <a:cs typeface="+mn-cs"/>
              </a:rPr>
              <a:t>Lai novērstu </a:t>
            </a:r>
            <a:r>
              <a:rPr lang="lv-LV" sz="1200" b="1">
                <a:solidFill>
                  <a:schemeClr val="tx1"/>
                </a:solidFill>
                <a:effectLst/>
                <a:latin typeface="+mn-lt"/>
                <a:ea typeface="+mn-lt"/>
                <a:cs typeface="+mn-cs"/>
              </a:rPr>
              <a:t>fiziskos riskus un nodrošinātu psihoemocionālo veselību</a:t>
            </a:r>
            <a:r>
              <a:rPr lang="lv-LV" sz="1200">
                <a:solidFill>
                  <a:schemeClr val="tx1"/>
                </a:solidFill>
                <a:effectLst/>
                <a:latin typeface="+mn-lt"/>
                <a:ea typeface="+mn-lt"/>
                <a:cs typeface="+mn-cs"/>
              </a:rPr>
              <a:t>, ir jāizvērtē darba vide kopumā. Starp fiziskajiem un psihosociālajiem riskiem pastāv daudzas mijiedarbības. Piemēram, psihosociālie riski darbā var būt saistīti ar nelaimes gadījumiem un muskuļu un skeleta sistēmas traucējumiem. </a:t>
            </a:r>
          </a:p>
          <a:p>
            <a:endParaRPr lang="en-GB" sz="1200" kern="1200" dirty="0">
              <a:solidFill>
                <a:schemeClr val="tx1"/>
              </a:solidFill>
              <a:effectLst/>
              <a:latin typeface="+mn-lt"/>
              <a:ea typeface="+mn-ea"/>
              <a:cs typeface="+mn-cs"/>
            </a:endParaRPr>
          </a:p>
          <a:p>
            <a:r>
              <a:rPr lang="lv-LV" sz="1200" b="1">
                <a:solidFill>
                  <a:schemeClr val="tx1"/>
                </a:solidFill>
                <a:effectLst/>
                <a:latin typeface="+mn-lt"/>
                <a:ea typeface="+mn-lt"/>
                <a:cs typeface="+mn-cs"/>
              </a:rPr>
              <a:t>Veselības aprūpes un sociālās aprūpes nozarei</a:t>
            </a:r>
            <a:r>
              <a:rPr lang="lv-LV" sz="1200">
                <a:solidFill>
                  <a:schemeClr val="tx1"/>
                </a:solidFill>
                <a:effectLst/>
                <a:latin typeface="+mn-lt"/>
                <a:ea typeface="+mn-lt"/>
                <a:cs typeface="+mn-cs"/>
              </a:rPr>
              <a:t> ir jāpievērš īpaša uzmanība, ņemot vērā lielo darba slodzi, emocionālo slodzi un paaugstināto pakļautību vardarbībai. </a:t>
            </a:r>
          </a:p>
          <a:p>
            <a:endParaRPr lang="en-GB" sz="1200" kern="1200" dirty="0">
              <a:solidFill>
                <a:schemeClr val="tx1"/>
              </a:solidFill>
              <a:effectLst/>
              <a:latin typeface="+mn-lt"/>
              <a:ea typeface="+mn-ea"/>
              <a:cs typeface="+mn-cs"/>
            </a:endParaRPr>
          </a:p>
          <a:p>
            <a:r>
              <a:rPr lang="lv-LV" sz="1200">
                <a:solidFill>
                  <a:schemeClr val="tx1"/>
                </a:solidFill>
                <a:effectLst/>
                <a:latin typeface="+mn-lt"/>
                <a:ea typeface="+mn-lt"/>
                <a:cs typeface="+mn-cs"/>
              </a:rPr>
              <a:t>Visbeidzot, lai atbalstītu </a:t>
            </a:r>
            <a:r>
              <a:rPr lang="lv-LV" sz="1200" b="1">
                <a:solidFill>
                  <a:schemeClr val="tx1"/>
                </a:solidFill>
                <a:effectLst/>
                <a:latin typeface="+mn-lt"/>
                <a:ea typeface="+mn-lt"/>
                <a:cs typeface="+mn-cs"/>
              </a:rPr>
              <a:t>psihoemocionālo veselību</a:t>
            </a:r>
            <a:r>
              <a:rPr lang="lv-LV" sz="1200">
                <a:solidFill>
                  <a:schemeClr val="tx1"/>
                </a:solidFill>
                <a:effectLst/>
                <a:latin typeface="+mn-lt"/>
                <a:ea typeface="+mn-lt"/>
                <a:cs typeface="+mn-cs"/>
              </a:rPr>
              <a:t>, ir jāveicina atklāts dialogs, jācīnās pret stigmu un jānodrošina agrīna iejaukšanās un efektīva reintegrācija darbavietā. Vadītāju, veselības aprūpes speciālistu un darbinieku </a:t>
            </a:r>
            <a:r>
              <a:rPr lang="lv-LV" sz="1200" b="1">
                <a:solidFill>
                  <a:schemeClr val="tx1"/>
                </a:solidFill>
                <a:effectLst/>
                <a:latin typeface="+mn-lt"/>
                <a:ea typeface="+mn-lt"/>
                <a:cs typeface="+mn-cs"/>
              </a:rPr>
              <a:t>sadarbība</a:t>
            </a:r>
            <a:r>
              <a:rPr lang="lv-LV" sz="1200">
                <a:solidFill>
                  <a:schemeClr val="tx1"/>
                </a:solidFill>
                <a:effectLst/>
                <a:latin typeface="+mn-lt"/>
                <a:ea typeface="+mn-lt"/>
                <a:cs typeface="+mn-cs"/>
              </a:rPr>
              <a:t> ir </a:t>
            </a:r>
            <a:r>
              <a:rPr lang="lv-LV" sz="1200" b="1">
                <a:solidFill>
                  <a:schemeClr val="tx1"/>
                </a:solidFill>
                <a:effectLst/>
                <a:latin typeface="+mn-lt"/>
                <a:ea typeface="+mn-lt"/>
                <a:cs typeface="+mn-cs"/>
              </a:rPr>
              <a:t>ilgtermiņa labbūtības pamats</a:t>
            </a:r>
            <a:r>
              <a:rPr lang="lv-LV"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i="0">
                <a:solidFill>
                  <a:schemeClr val="tx1"/>
                </a:solidFill>
                <a:effectLst/>
                <a:latin typeface="+mn-lt"/>
                <a:ea typeface="+mn-lt"/>
                <a:cs typeface="+mn-cs"/>
              </a:rPr>
              <a:t>Psihosociālā riska pārvaldība nav fakultatīva</a:t>
            </a:r>
            <a:r>
              <a:rPr lang="lv-LV" sz="1200" b="0" i="0">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Darba devējiem ir </a:t>
            </a:r>
            <a:r>
              <a:rPr lang="lv-LV" sz="1200" b="1" i="0">
                <a:solidFill>
                  <a:schemeClr val="tx1"/>
                </a:solidFill>
                <a:effectLst/>
                <a:latin typeface="+mn-lt"/>
                <a:ea typeface="+mn-lt"/>
                <a:cs typeface="+mn-cs"/>
              </a:rPr>
              <a:t>juridisks pienākums aizsargāt darbinieku veselību un drošību</a:t>
            </a:r>
            <a:r>
              <a:rPr lang="lv-LV" sz="1200" b="0" i="0">
                <a:solidFill>
                  <a:schemeClr val="tx1"/>
                </a:solidFill>
                <a:effectLst/>
                <a:latin typeface="+mn-lt"/>
                <a:ea typeface="+mn-lt"/>
                <a:cs typeface="+mn-cs"/>
              </a:rPr>
              <a:t>, un tas nepārprotami ietver psihoemocionālo veselību kā darba aizsardzības neatņemamu daļu.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Tomēr joprojām pastāv acīmredzama atšķirība </a:t>
            </a:r>
            <a:r>
              <a:rPr lang="lv-LV" sz="1200" b="1" i="0">
                <a:solidFill>
                  <a:schemeClr val="tx1"/>
                </a:solidFill>
                <a:effectLst/>
                <a:latin typeface="+mn-lt"/>
                <a:ea typeface="+mn-lt"/>
                <a:cs typeface="+mn-cs"/>
              </a:rPr>
              <a:t>starp šo pienākumu un reālo praksi</a:t>
            </a:r>
            <a:r>
              <a:rPr lang="lv-LV" sz="1200" b="0" i="0">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Dati liecina, ka </a:t>
            </a:r>
            <a:r>
              <a:rPr lang="lv-LV" sz="1200" b="1" i="0">
                <a:solidFill>
                  <a:schemeClr val="tx1"/>
                </a:solidFill>
                <a:effectLst/>
                <a:latin typeface="+mn-lt"/>
                <a:ea typeface="+mn-lt"/>
                <a:cs typeface="+mn-cs"/>
              </a:rPr>
              <a:t>tikai aptuveni 39 % uzņēmumu norāda, ka tiem ir rīcības plāns ar darbu saistītā stresa novēršanai</a:t>
            </a:r>
            <a:r>
              <a:rPr lang="lv-LV" sz="1200" b="0" i="0">
                <a:solidFill>
                  <a:schemeClr val="tx1"/>
                </a:solidFill>
                <a:effectLst/>
                <a:latin typeface="+mn-lt"/>
                <a:ea typeface="+mn-lt"/>
                <a:cs typeface="+mn-cs"/>
              </a:rPr>
              <a:t>, kas liecina, ka strukturētas pieejas joprojām nav plaši izplatītas.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Tas norāda uz svarīgu uzdevumu — ieviest pasākumus</a:t>
            </a:r>
            <a:r>
              <a:rPr lang="lv-LV" sz="1200" b="0" i="1">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Lai gan </a:t>
            </a:r>
            <a:r>
              <a:rPr lang="lv-LV" sz="1200" b="1" i="0">
                <a:solidFill>
                  <a:schemeClr val="tx1"/>
                </a:solidFill>
                <a:effectLst/>
                <a:latin typeface="+mn-lt"/>
                <a:ea typeface="+mn-lt"/>
                <a:cs typeface="+mn-cs"/>
              </a:rPr>
              <a:t>organizācijas</a:t>
            </a:r>
            <a:r>
              <a:rPr lang="lv-LV" sz="1200" b="0" i="0">
                <a:solidFill>
                  <a:schemeClr val="tx1"/>
                </a:solidFill>
                <a:effectLst/>
                <a:latin typeface="+mn-lt"/>
                <a:ea typeface="+mn-lt"/>
                <a:cs typeface="+mn-cs"/>
              </a:rPr>
              <a:t> var </a:t>
            </a:r>
            <a:r>
              <a:rPr lang="lv-LV" sz="1200" b="1" i="0">
                <a:solidFill>
                  <a:schemeClr val="tx1"/>
                </a:solidFill>
                <a:effectLst/>
                <a:latin typeface="+mn-lt"/>
                <a:ea typeface="+mn-lt"/>
                <a:cs typeface="+mn-cs"/>
              </a:rPr>
              <a:t>apzināt psihosociālos riskus</a:t>
            </a:r>
            <a:r>
              <a:rPr lang="lv-LV" sz="1200" b="0" i="0">
                <a:solidFill>
                  <a:schemeClr val="tx1"/>
                </a:solidFill>
                <a:effectLst/>
                <a:latin typeface="+mn-lt"/>
                <a:ea typeface="+mn-lt"/>
                <a:cs typeface="+mn-cs"/>
              </a:rPr>
              <a:t>, </a:t>
            </a:r>
            <a:r>
              <a:rPr lang="lv-LV" sz="1200" b="1" i="0">
                <a:solidFill>
                  <a:schemeClr val="tx1"/>
                </a:solidFill>
                <a:effectLst/>
                <a:latin typeface="+mn-lt"/>
                <a:ea typeface="+mn-lt"/>
                <a:cs typeface="+mn-cs"/>
              </a:rPr>
              <a:t>tām bieži trūkst sistemātisku, </a:t>
            </a:r>
            <a:r>
              <a:rPr lang="lv-LV" sz="1200" b="0" i="0">
                <a:solidFill>
                  <a:schemeClr val="tx1"/>
                </a:solidFill>
                <a:effectLst/>
                <a:latin typeface="+mn-lt"/>
                <a:ea typeface="+mn-lt"/>
                <a:cs typeface="+mn-cs"/>
              </a:rPr>
              <a:t>formalizētu pasākumu, lai tos </a:t>
            </a:r>
            <a:r>
              <a:rPr lang="lv-LV" sz="1200" b="1" i="0">
                <a:solidFill>
                  <a:schemeClr val="tx1"/>
                </a:solidFill>
                <a:effectLst/>
                <a:latin typeface="+mn-lt"/>
                <a:ea typeface="+mn-lt"/>
                <a:cs typeface="+mn-cs"/>
              </a:rPr>
              <a:t>efektīvi novērstu</a:t>
            </a:r>
            <a:r>
              <a:rPr lang="lv-LV"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Turklāt situācija</a:t>
            </a:r>
            <a:r>
              <a:rPr lang="lv-LV" sz="1200" i="0">
                <a:solidFill>
                  <a:schemeClr val="tx1"/>
                </a:solidFill>
                <a:effectLst/>
                <a:latin typeface="+mn-lt"/>
                <a:ea typeface="+mn-lt"/>
                <a:cs typeface="+mn-cs"/>
              </a:rPr>
              <a:t> </a:t>
            </a:r>
            <a:r>
              <a:rPr lang="lv-LV" sz="1200" b="1" i="0">
                <a:solidFill>
                  <a:schemeClr val="tx1"/>
                </a:solidFill>
                <a:effectLst/>
                <a:latin typeface="+mn-lt"/>
                <a:ea typeface="+mn-lt"/>
                <a:cs typeface="+mn-cs"/>
              </a:rPr>
              <a:t>Eiropā nav vienāda</a:t>
            </a:r>
            <a:r>
              <a:rPr lang="lv-LV" sz="1200" b="0" i="0">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Dati liecina, ka </a:t>
            </a:r>
            <a:r>
              <a:rPr lang="lv-LV" sz="1200" b="1" i="0">
                <a:solidFill>
                  <a:schemeClr val="tx1"/>
                </a:solidFill>
                <a:effectLst/>
                <a:latin typeface="+mn-lt"/>
                <a:ea typeface="+mn-lt"/>
                <a:cs typeface="+mn-cs"/>
              </a:rPr>
              <a:t>informētība, spējas, </a:t>
            </a:r>
            <a:r>
              <a:rPr lang="lv-LV" sz="1200" b="0" i="0">
                <a:solidFill>
                  <a:schemeClr val="tx1"/>
                </a:solidFill>
                <a:effectLst/>
                <a:latin typeface="+mn-lt"/>
                <a:ea typeface="+mn-lt"/>
                <a:cs typeface="+mn-cs"/>
              </a:rPr>
              <a:t>kā arī </a:t>
            </a:r>
            <a:r>
              <a:rPr lang="lv-LV" sz="1200" b="1" i="0">
                <a:solidFill>
                  <a:schemeClr val="tx1"/>
                </a:solidFill>
                <a:effectLst/>
                <a:latin typeface="+mn-lt"/>
                <a:ea typeface="+mn-lt"/>
                <a:cs typeface="+mn-cs"/>
              </a:rPr>
              <a:t>preventīvo pasākumu ieviešana ievērojami atšķiras </a:t>
            </a:r>
            <a:r>
              <a:rPr lang="lv-LV" sz="1200" b="0" i="0">
                <a:solidFill>
                  <a:schemeClr val="tx1"/>
                </a:solidFill>
                <a:effectLst/>
                <a:latin typeface="+mn-lt"/>
                <a:ea typeface="+mn-lt"/>
                <a:cs typeface="+mn-cs"/>
              </a:rPr>
              <a:t>atkarībā no nozares, uzņēmuma lieluma un ES dalībvalsts.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a:solidFill>
                  <a:srgbClr val="000000"/>
                </a:solidFill>
                <a:effectLst/>
                <a:latin typeface="+mn-lt"/>
                <a:ea typeface="+mn-lt"/>
                <a:cs typeface="ArialMT"/>
              </a:rPr>
              <a:t>Ir </a:t>
            </a:r>
            <a:r>
              <a:rPr lang="lv-LV" sz="1200" b="1">
                <a:solidFill>
                  <a:srgbClr val="000000"/>
                </a:solidFill>
                <a:effectLst/>
                <a:latin typeface="+mn-lt"/>
                <a:ea typeface="+mn-lt"/>
                <a:cs typeface="ArialMT"/>
              </a:rPr>
              <a:t>jāpalielina informētība </a:t>
            </a:r>
            <a:r>
              <a:rPr lang="lv-LV" sz="1200">
                <a:solidFill>
                  <a:srgbClr val="000000"/>
                </a:solidFill>
                <a:effectLst/>
                <a:latin typeface="+mn-lt"/>
                <a:ea typeface="+mn-lt"/>
                <a:cs typeface="ArialMT"/>
              </a:rPr>
              <a:t>visās nozarēs un darbavietās par </a:t>
            </a:r>
            <a:r>
              <a:rPr lang="lv-LV" sz="1200" b="1">
                <a:solidFill>
                  <a:srgbClr val="000000"/>
                </a:solidFill>
                <a:effectLst/>
                <a:latin typeface="+mn-lt"/>
                <a:ea typeface="+mn-lt"/>
                <a:cs typeface="ArialMT"/>
              </a:rPr>
              <a:t>psihosociālajiem riskiem un jāpalielina izpratne par to</a:t>
            </a:r>
            <a:r>
              <a:rPr lang="lv-LV" sz="1200">
                <a:solidFill>
                  <a:srgbClr val="000000"/>
                </a:solidFill>
                <a:effectLst/>
                <a:latin typeface="+mn-lt"/>
                <a:ea typeface="+mn-lt"/>
                <a:cs typeface="ArialMT"/>
              </a:rPr>
              <a:t>, ka </a:t>
            </a:r>
            <a:r>
              <a:rPr lang="lv-LV" sz="1200" b="1">
                <a:solidFill>
                  <a:srgbClr val="000000"/>
                </a:solidFill>
                <a:effectLst/>
                <a:latin typeface="+mn-lt"/>
                <a:ea typeface="+mn-lt"/>
                <a:cs typeface="ArialMT"/>
              </a:rPr>
              <a:t>psihosociālo risku novēršana ir arodveselības un darba drošības pārvaldības neatņemama daļa</a:t>
            </a:r>
            <a:r>
              <a:rPr lang="lv-LV" sz="1200">
                <a:solidFill>
                  <a:srgbClr val="000000"/>
                </a:solidFill>
                <a:effectLst/>
                <a:latin typeface="+mn-lt"/>
                <a:ea typeface="+mn-lt"/>
                <a:cs typeface="ArialMT"/>
              </a:rPr>
              <a:t>. </a:t>
            </a:r>
          </a:p>
          <a:p>
            <a:pPr marL="0" indent="0">
              <a:buNone/>
            </a:pPr>
            <a:endParaRPr lang="en-US" sz="1200" b="0" dirty="0"/>
          </a:p>
          <a:p>
            <a:pPr marL="0" indent="0">
              <a:buNone/>
            </a:pPr>
            <a:r>
              <a:rPr lang="lv-LV" sz="1200" b="0"/>
              <a:t>Dažiem aspektiem ir jāpievērš īpaša uzmanība, un tie tiks aplūkoti kampaņā: </a:t>
            </a:r>
          </a:p>
          <a:p>
            <a:pPr marL="171450" indent="-171450">
              <a:buFont typeface="Arial" panose="020B0604020202020204" pitchFamily="34" charset="0"/>
              <a:buChar char="•"/>
            </a:pPr>
            <a:r>
              <a:rPr lang="lv-LV" sz="1200" b="1"/>
              <a:t>psihosociālie riski, kas nesamērīgi ietekmē konkrētas grupas</a:t>
            </a:r>
            <a:r>
              <a:rPr lang="lv-LV" sz="1200" b="0"/>
              <a:t>;</a:t>
            </a:r>
          </a:p>
          <a:p>
            <a:pPr marL="171450" indent="-171450">
              <a:buFont typeface="Arial" panose="020B0604020202020204" pitchFamily="34" charset="0"/>
              <a:buChar char="•"/>
            </a:pPr>
            <a:r>
              <a:rPr lang="lv-LV" sz="1200" b="0"/>
              <a:t>konkrētas</a:t>
            </a:r>
            <a:r>
              <a:rPr lang="lv-LV" sz="1200" b="1"/>
              <a:t> nozares, kas ir vairāk pakļautas psihosociālajiem riskiem</a:t>
            </a:r>
            <a:r>
              <a:rPr lang="lv-LV" sz="1200"/>
              <a:t>,</a:t>
            </a:r>
            <a:r>
              <a:rPr lang="lv-LV" sz="1200" b="0"/>
              <a:t> piemēram, izglītība, veselības aprūpe un administrācija;</a:t>
            </a:r>
          </a:p>
          <a:p>
            <a:pPr marL="171450" indent="-171450">
              <a:buFont typeface="Arial" panose="020B0604020202020204" pitchFamily="34" charset="0"/>
              <a:buChar char="•"/>
            </a:pPr>
            <a:r>
              <a:rPr lang="lv-LV" sz="1200" b="1"/>
              <a:t>digitalizācija</a:t>
            </a:r>
            <a:r>
              <a:rPr lang="lv-LV" sz="1200"/>
              <a:t> un mainīgā </a:t>
            </a:r>
            <a:r>
              <a:rPr lang="lv-LV" sz="1200" b="1"/>
              <a:t>darba pasaule</a:t>
            </a:r>
            <a:r>
              <a:rPr lang="lv-LV" sz="1200"/>
              <a:t> ne</a:t>
            </a:r>
            <a:r>
              <a:rPr lang="lv-LV" sz="1200" b="0"/>
              <a:t> tikai paver iespējas, bet arī rada jaunus riskus un problēmas, kas jārisina.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lv-LV" sz="1200" b="0" i="0">
                <a:solidFill>
                  <a:schemeClr val="tx1"/>
                </a:solidFill>
                <a:effectLst/>
                <a:latin typeface="+mn-lt"/>
                <a:ea typeface="+mn-lt"/>
                <a:cs typeface="+mn-cs"/>
              </a:rPr>
              <a:t>Neraugoties uz pieaugošo izpratni, daudzās darba vietās joprojām ir grūtības efektīvi risināt ar psihosociālajiem riskiem saistītās problēmas.</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Pierādījumi liecina, ka</a:t>
            </a:r>
            <a:r>
              <a:rPr lang="lv-LV" sz="1200" i="0">
                <a:solidFill>
                  <a:schemeClr val="tx1"/>
                </a:solidFill>
                <a:effectLst/>
                <a:latin typeface="+mn-lt"/>
                <a:ea typeface="+mn-lt"/>
                <a:cs typeface="+mn-cs"/>
              </a:rPr>
              <a:t> </a:t>
            </a:r>
            <a:r>
              <a:rPr lang="lv-LV" sz="1200" b="1" i="0">
                <a:solidFill>
                  <a:schemeClr val="tx1"/>
                </a:solidFill>
                <a:effectLst/>
                <a:latin typeface="+mn-lt"/>
                <a:ea typeface="+mn-lt"/>
                <a:cs typeface="+mn-cs"/>
              </a:rPr>
              <a:t>visbiežākais šķērslis joprojām ir nevēlēšanās atklāti runāt</a:t>
            </a:r>
            <a:r>
              <a:rPr lang="lv-LV" sz="1200" b="0" i="0">
                <a:solidFill>
                  <a:schemeClr val="tx1"/>
                </a:solidFill>
                <a:effectLst/>
                <a:latin typeface="+mn-lt"/>
                <a:ea typeface="+mn-lt"/>
                <a:cs typeface="+mn-cs"/>
              </a:rPr>
              <a:t>, kas bieži vien ir saistīts ar stigmatizāciju un bailēm no negatīvām sekām.</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Otrs nozīmīgs šķērslis ir </a:t>
            </a:r>
            <a:r>
              <a:rPr lang="lv-LV" sz="1200" b="1" i="0">
                <a:solidFill>
                  <a:schemeClr val="tx1"/>
                </a:solidFill>
                <a:effectLst/>
                <a:latin typeface="+mn-lt"/>
                <a:ea typeface="+mn-lt"/>
                <a:cs typeface="+mn-cs"/>
              </a:rPr>
              <a:t>pieredzes un zināšanu trūkums</a:t>
            </a:r>
            <a:r>
              <a:rPr lang="lv-LV" sz="1200" b="0" i="0">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1" i="0">
                <a:solidFill>
                  <a:schemeClr val="tx1"/>
                </a:solidFill>
                <a:effectLst/>
                <a:latin typeface="+mn-lt"/>
                <a:ea typeface="+mn-lt"/>
                <a:cs typeface="+mn-cs"/>
              </a:rPr>
              <a:t>Daudzas organizācijas</a:t>
            </a:r>
            <a:r>
              <a:rPr lang="lv-LV" sz="1200" b="0" i="0">
                <a:solidFill>
                  <a:schemeClr val="tx1"/>
                </a:solidFill>
                <a:effectLst/>
                <a:latin typeface="+mn-lt"/>
                <a:ea typeface="+mn-lt"/>
                <a:cs typeface="+mn-cs"/>
              </a:rPr>
              <a:t>— jo īpaši MVU —</a:t>
            </a:r>
            <a:r>
              <a:rPr lang="lv-LV" sz="1200" b="1" i="0">
                <a:solidFill>
                  <a:schemeClr val="tx1"/>
                </a:solidFill>
                <a:effectLst/>
                <a:latin typeface="+mn-lt"/>
                <a:ea typeface="+mn-lt"/>
                <a:cs typeface="+mn-cs"/>
              </a:rPr>
              <a:t>uzskata, ka tām trūkst atbilstošu rīku, norādījumu vai speciālistu atbalsta</a:t>
            </a:r>
            <a:r>
              <a:rPr lang="lv-LV" sz="1200" b="0" i="0">
                <a:solidFill>
                  <a:schemeClr val="tx1"/>
                </a:solidFill>
                <a:effectLst/>
                <a:latin typeface="+mn-lt"/>
                <a:ea typeface="+mn-lt"/>
                <a:cs typeface="+mn-cs"/>
              </a:rPr>
              <a:t>, lai efektīvi pārvaldītu psihosociālos riskus.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Ar to cieši saistīts ir tas</a:t>
            </a:r>
            <a:r>
              <a:rPr lang="lv-LV" sz="1200" b="1" i="0">
                <a:solidFill>
                  <a:schemeClr val="tx1"/>
                </a:solidFill>
                <a:effectLst/>
                <a:latin typeface="+mn-lt"/>
                <a:ea typeface="+mn-lt"/>
                <a:cs typeface="+mn-cs"/>
              </a:rPr>
              <a:t>, ka trūkst formalizētu pieeju psihosociālā riska novērtēšanai un pārvaldībai</a:t>
            </a:r>
            <a:r>
              <a:rPr lang="lv-LV" sz="1200" b="0" i="0">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Lai gan ir veikti daži pasākumi </a:t>
            </a:r>
            <a:r>
              <a:rPr lang="lv-LV" sz="1200" b="1" i="0">
                <a:solidFill>
                  <a:schemeClr val="tx1"/>
                </a:solidFill>
                <a:effectLst/>
                <a:latin typeface="+mn-lt"/>
                <a:ea typeface="+mn-lt"/>
                <a:cs typeface="+mn-cs"/>
              </a:rPr>
              <a:t>, tikai nelielai daļai MVU ir izstrādāti strukturēti plāni</a:t>
            </a:r>
            <a:r>
              <a:rPr lang="lv-LV" sz="1200" b="0" i="0">
                <a:solidFill>
                  <a:schemeClr val="tx1"/>
                </a:solidFill>
                <a:effectLst/>
                <a:latin typeface="+mn-lt"/>
                <a:ea typeface="+mn-lt"/>
                <a:cs typeface="+mn-cs"/>
              </a:rPr>
              <a:t>, un centieni bieži vien ir sadrumstaloti vai vērsti uz atsevišķām personām, nevis uz organizācijas līmeņa cēloņiem (skatīt nākamo slaidu).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Tomēr ir izteikta virzība uz uzlabojumiem.</a:t>
            </a:r>
            <a:br>
              <a:rPr lang="lv-LV" sz="1200" b="0" i="0">
                <a:solidFill>
                  <a:schemeClr val="tx1"/>
                </a:solidFill>
                <a:effectLst/>
                <a:latin typeface="+mn-lt"/>
                <a:ea typeface="+mn-lt"/>
                <a:cs typeface="+mn-cs"/>
              </a:rPr>
            </a:br>
            <a:r>
              <a:rPr lang="lv-LV" sz="1200" b="1" i="0">
                <a:solidFill>
                  <a:schemeClr val="tx1"/>
                </a:solidFill>
                <a:effectLst/>
                <a:latin typeface="+mn-lt"/>
                <a:ea typeface="+mn-lt"/>
                <a:cs typeface="+mn-cs"/>
              </a:rPr>
              <a:t>Iestādes un nozares visā Eiropā</a:t>
            </a:r>
            <a:r>
              <a:rPr lang="lv-LV" sz="1200" i="0">
                <a:solidFill>
                  <a:schemeClr val="tx1"/>
                </a:solidFill>
                <a:effectLst/>
                <a:latin typeface="+mn-lt"/>
                <a:ea typeface="+mn-lt"/>
                <a:cs typeface="+mn-cs"/>
              </a:rPr>
              <a:t> izstrādā praktiskus norādījumus, rīkus un tiesisko regulējumu</a:t>
            </a:r>
            <a:r>
              <a:rPr lang="lv-LV" sz="1200" b="0" i="0">
                <a:solidFill>
                  <a:schemeClr val="tx1"/>
                </a:solidFill>
                <a:effectLst/>
                <a:latin typeface="+mn-lt"/>
                <a:ea typeface="+mn-lt"/>
                <a:cs typeface="+mn-cs"/>
              </a:rPr>
              <a:t>, lai palīdzētu uzņēmumiem rīkoties.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lv-LV" sz="1200" b="0" i="0">
                <a:solidFill>
                  <a:schemeClr val="tx1"/>
                </a:solidFill>
                <a:effectLst/>
                <a:latin typeface="+mn-lt"/>
                <a:ea typeface="+mn-lt"/>
                <a:cs typeface="+mn-cs"/>
              </a:rPr>
              <a:t>Tas nozīmē, ka uzņēmumi nesāk no nulles. Viens no kampaņas mērķiem ir </a:t>
            </a:r>
            <a:r>
              <a:rPr lang="lv-LV" sz="1200" b="1" i="0">
                <a:solidFill>
                  <a:schemeClr val="tx1"/>
                </a:solidFill>
                <a:effectLst/>
                <a:latin typeface="+mn-lt"/>
                <a:ea typeface="+mn-lt"/>
                <a:cs typeface="+mn-cs"/>
              </a:rPr>
              <a:t>— veicināt izpratni par esošajām zināšanām un labo praksi, kā arī atbalstīt tādu pieeju izstrādi, kas veicina sistemātisku psihosociālo risku pārvaldību</a:t>
            </a:r>
            <a:r>
              <a:rPr lang="lv-LV"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i="0">
                <a:solidFill>
                  <a:schemeClr val="tx1"/>
                </a:solidFill>
                <a:effectLst/>
                <a:latin typeface="+mn-lt"/>
                <a:ea typeface="+mn-lt"/>
                <a:cs typeface="+mn-cs"/>
              </a:rPr>
              <a:t>Sīkāka informācija par profilakses pasākumiem </a:t>
            </a:r>
            <a:r>
              <a:rPr lang="lv-LV" sz="1200" b="0" i="0">
                <a:solidFill>
                  <a:schemeClr val="tx1"/>
                </a:solidFill>
                <a:effectLst/>
                <a:latin typeface="+mn-lt"/>
                <a:ea typeface="+mn-lt"/>
                <a:cs typeface="+mn-cs"/>
              </a:rPr>
              <a:t>ir pieejama šeit:</a:t>
            </a:r>
            <a:r>
              <a:rPr lang="lv-LV" sz="1200" b="1" i="0">
                <a:solidFill>
                  <a:schemeClr val="tx1"/>
                </a:solidFill>
                <a:effectLst/>
                <a:latin typeface="+mn-lt"/>
                <a:ea typeface="+mn-lt"/>
                <a:cs typeface="+mn-cs"/>
              </a:rPr>
              <a:t>; </a:t>
            </a:r>
            <a:r>
              <a:rPr lang="lv-LV" sz="1200" b="0" i="0">
                <a:solidFill>
                  <a:schemeClr val="tx1"/>
                </a:solidFill>
                <a:effectLst/>
                <a:latin typeface="+mn-lt"/>
                <a:ea typeface="+mn-lt"/>
                <a:cs typeface="+mn-cs"/>
              </a:rPr>
              <a:t>. Ir svarīgi: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i="0">
                <a:solidFill>
                  <a:schemeClr val="tx1"/>
                </a:solidFill>
                <a:effectLst/>
                <a:latin typeface="+mn-lt"/>
                <a:ea typeface="+mn-lt"/>
                <a:cs typeface="+mn-cs"/>
              </a:rPr>
              <a:t>integrēt psihosociālos riskus riska novērtēšanā un pārvaldībā</a:t>
            </a:r>
            <a:r>
              <a:rPr lang="lv-LV" sz="1200" b="0" i="0">
                <a:solidFill>
                  <a:schemeClr val="tx1"/>
                </a:solidFill>
                <a:effectLst/>
                <a:latin typeface="+mn-lt"/>
                <a:ea typeface="+mn-lt"/>
                <a:cs typeface="+mn-cs"/>
              </a:rPr>
              <a:t>, nodrošinot jēgpilnu darbinieku līdzdalību visā procesā;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i="0">
                <a:solidFill>
                  <a:schemeClr val="tx1"/>
                </a:solidFill>
                <a:effectLst/>
                <a:latin typeface="+mn-lt"/>
                <a:ea typeface="+mn-lt"/>
                <a:cs typeface="+mn-cs"/>
              </a:rPr>
              <a:t>veicināt atbalstošu vadību un atvērtu darbavietas kultūru</a:t>
            </a:r>
            <a:r>
              <a:rPr lang="lv-LV" sz="1200" b="0" i="0">
                <a:solidFill>
                  <a:schemeClr val="tx1"/>
                </a:solidFill>
                <a:effectLst/>
                <a:latin typeface="+mn-lt"/>
                <a:ea typeface="+mn-lt"/>
                <a:cs typeface="+mn-cs"/>
              </a:rPr>
              <a:t>, kur vadītāji rāda piemēru un veicina dialogu;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i="0">
                <a:solidFill>
                  <a:schemeClr val="tx1"/>
                </a:solidFill>
                <a:effectLst/>
                <a:latin typeface="+mn-lt"/>
                <a:ea typeface="+mn-lt"/>
                <a:cs typeface="+mn-cs"/>
              </a:rPr>
              <a:t>izstrādāt darba organizācijas shēmu </a:t>
            </a:r>
            <a:r>
              <a:rPr lang="lv-LV" sz="1200" b="0" i="0">
                <a:solidFill>
                  <a:schemeClr val="tx1"/>
                </a:solidFill>
                <a:effectLst/>
                <a:latin typeface="+mn-lt"/>
                <a:ea typeface="+mn-lt"/>
                <a:cs typeface="+mn-cs"/>
              </a:rPr>
              <a:t>, kas nodrošina pārvaldāmu darba slodzi, skaidri noteiktas lomas, pietiekamus resursus un atbilstošu autonomijas līmeni;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i="0">
                <a:solidFill>
                  <a:schemeClr val="tx1"/>
                </a:solidFill>
                <a:effectLst/>
                <a:latin typeface="+mn-lt"/>
                <a:ea typeface="+mn-lt"/>
                <a:cs typeface="+mn-cs"/>
              </a:rPr>
              <a:t>novērst vardarbību, uzmākšanos un nelabvēlīgu sociālo uzvedību</a:t>
            </a:r>
            <a:r>
              <a:rPr lang="lv-LV" sz="1200" b="0" i="0">
                <a:solidFill>
                  <a:schemeClr val="tx1"/>
                </a:solidFill>
                <a:effectLst/>
                <a:latin typeface="+mn-lt"/>
                <a:ea typeface="+mn-lt"/>
                <a:cs typeface="+mn-cs"/>
              </a:rPr>
              <a:t>, izmantojot skaidru politiku, ziņošanas procedūras un agrīnu iejaukšanos;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i="0">
                <a:solidFill>
                  <a:schemeClr val="tx1"/>
                </a:solidFill>
                <a:effectLst/>
                <a:latin typeface="+mn-lt"/>
                <a:ea typeface="+mn-lt"/>
                <a:cs typeface="+mn-cs"/>
              </a:rPr>
              <a:t>veicināt izpratni, pilnveidot prasmes un sniegt atbalstu cilvēkiem ar psihoemocionālās veselības traucējumiem</a:t>
            </a:r>
            <a:r>
              <a:rPr lang="lv-LV" sz="1200" b="0" i="0">
                <a:solidFill>
                  <a:schemeClr val="tx1"/>
                </a:solidFill>
                <a:effectLst/>
                <a:latin typeface="+mn-lt"/>
                <a:ea typeface="+mn-lt"/>
                <a:cs typeface="+mn-cs"/>
              </a:rPr>
              <a:t>, mazinot stigmu, nodrošinot apmācības un veicinot sociālo atbalstu darba vietā.</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a:solidFill>
                  <a:schemeClr val="tx1"/>
                </a:solidFill>
                <a:effectLst/>
                <a:latin typeface="+mn-lt"/>
                <a:ea typeface="+mn-lt"/>
                <a:cs typeface="+mn-cs"/>
              </a:rPr>
              <a:t>Veiksmīgai psihosociālo risku profilaksei un pārvaldībai izšķiroša nozīme ir arī citiem faktoriem.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1200" b="1">
                <a:solidFill>
                  <a:schemeClr val="tx1"/>
                </a:solidFill>
                <a:effectLst/>
                <a:latin typeface="+mn-lt"/>
                <a:ea typeface="+mn-lt"/>
                <a:cs typeface="+mn-cs"/>
              </a:rPr>
              <a:t>Vadības apņemšanās kā priekšnosacījums</a:t>
            </a:r>
            <a:r>
              <a:rPr lang="lv-LV" sz="1200">
                <a:solidFill>
                  <a:schemeClr val="tx1"/>
                </a:solidFill>
                <a:effectLst/>
                <a:latin typeface="+mn-lt"/>
                <a:ea typeface="+mn-lt"/>
                <a:cs typeface="+mn-cs"/>
              </a:rPr>
              <a:t> —Ja vadītāji ir aktīvi iesaistīti, atbalsta darbiniekus katrā posmā un rāda piemēru, viņi apliecina patiesu apņemšanos radīt labu darba vidi. Veiksmīga pieeja pienācīgai psihosociālo risku novēršanai nav iespējama bez skaidras vadības apņemšanās un iesaistes. </a:t>
            </a:r>
          </a:p>
          <a:p>
            <a:pPr marL="171450" lvl="0" indent="-171450">
              <a:buFont typeface="Arial" panose="020B0604020202020204" pitchFamily="34" charset="0"/>
              <a:buChar char="•"/>
            </a:pPr>
            <a:r>
              <a:rPr lang="lv-LV" sz="1200" b="1">
                <a:solidFill>
                  <a:schemeClr val="tx1"/>
                </a:solidFill>
                <a:effectLst/>
                <a:latin typeface="+mn-lt"/>
                <a:ea typeface="+mn-lt"/>
                <a:cs typeface="+mn-cs"/>
              </a:rPr>
              <a:t>Darbinieku iesaistīšana procesā </a:t>
            </a:r>
            <a:r>
              <a:rPr lang="lv-LV" sz="1200">
                <a:solidFill>
                  <a:schemeClr val="tx1"/>
                </a:solidFill>
                <a:effectLst/>
                <a:latin typeface="+mn-lt"/>
                <a:ea typeface="+mn-lt"/>
                <a:cs typeface="+mn-cs"/>
              </a:rPr>
              <a:t>— Sadarbība ar darbiniekiem un viņu pārstāvjiem palīdz apzināt svarīgākos risināmos jautājumus un noteikt to prioritāti. Tas arī dod darbiniekiem sajūtu, ka viņi ir iesaistīti īstenojamo pārmaiņu procesā, tādējādi veicinot viņu atbildības sajūtu un iesaistīšanos. Visbeidzot, piemērotu risinājumu atrašana būs daudz efektīvāka, ja tiks respektēti darbinieku viedokļi un uzskati.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lv-LV" b="1"/>
              <a:t>Vardarbība darba vietā ir daudzšķautņaina problēma. </a:t>
            </a:r>
            <a:r>
              <a:rPr lang="lv-LV"/>
              <a:t>Tā var izpausties kā vienreizējs incidents, piemēram, fizisks uzbrukums, vai kā atkārtotas darbības, kas iebiedē vai pazemo darbinieku, piemēram, uzmākšanās vai mobings. To var motivēt noteikti mērķi, tostarp naids, kas balstās uz rasu, etnisko piederību vai dzimumu. Tā var rasties no vairākiem avotiem, kas dažkārt pārklājas, piemēram, kolēģiem, vadītājiem, klientiem vai pat personām, kurām nav saiknes ar uzņēmumu vai tā darbiniekiem.</a:t>
            </a:r>
          </a:p>
          <a:p>
            <a:pPr algn="just"/>
            <a:endParaRPr lang="en-US" dirty="0"/>
          </a:p>
          <a:p>
            <a:pPr algn="just"/>
            <a:r>
              <a:rPr lang="lv-LV" b="1"/>
              <a:t>Vardarbība darbā ir būtisks stresa cēlonis un var izraisīt veselības problēmas</a:t>
            </a:r>
            <a:r>
              <a:rPr lang="lv-LV"/>
              <a:t>. Tūlītējs kaitējums – gan fiziska, gan psiholoģiska vardarbība – ilgtermiņā var būt traumatisks un psiholoģiski kaitējošs, radot smagas veselības problēmas, piemēram, depresiju, zemu pašcieņu vai miega traucējumus.</a:t>
            </a:r>
          </a:p>
          <a:p>
            <a:pPr algn="just"/>
            <a:endParaRPr lang="en-US" dirty="0"/>
          </a:p>
          <a:p>
            <a:pPr algn="just"/>
            <a:r>
              <a:rPr lang="lv-LV"/>
              <a:t>Eurofound 2021. gadā veiktajā Eiropas darba apstākļu telefonaptaujā (EWCTS) tika konstatēts, ka </a:t>
            </a:r>
            <a:r>
              <a:rPr lang="lv-LV" b="0"/>
              <a:t>vidēji aptuveni</a:t>
            </a:r>
            <a:r>
              <a:rPr lang="lv-LV"/>
              <a:t> </a:t>
            </a:r>
            <a:r>
              <a:rPr lang="lv-LV" b="1"/>
              <a:t>13 % darbinieku ES ir saskārušies ar dažāda veida nelabvēlīgu sociālo uzvedību darbā</a:t>
            </a:r>
            <a:r>
              <a:rPr lang="lv-LV"/>
              <a:t>.</a:t>
            </a:r>
          </a:p>
          <a:p>
            <a:pPr algn="just"/>
            <a:endParaRPr lang="en-US" dirty="0"/>
          </a:p>
          <a:p>
            <a:pPr algn="just"/>
            <a:r>
              <a:rPr lang="lv-LV" b="1"/>
              <a:t>Sievietes biežāk ziņo par nelabvēlīgu sociālo uzvedību darbā</a:t>
            </a:r>
            <a:r>
              <a:rPr lang="lv-LV"/>
              <a:t>. Nesen Eurostat, FRA un EIGE kopīgi veiktajā ES apsekojumā par vardarbību, kas saistīta ar dzimumu, tika konstatēts, ka:</a:t>
            </a:r>
          </a:p>
          <a:p>
            <a:pPr marL="171450" indent="-171450" algn="just">
              <a:buFont typeface="Arial" panose="020B0604020202020204" pitchFamily="34" charset="0"/>
              <a:buChar char="•"/>
            </a:pPr>
            <a:r>
              <a:rPr lang="lv-LV" b="1"/>
              <a:t>30,8 % sieviešu savas dzīves laikā ir saskārušās ar seksuālu uzmākšanos darbā</a:t>
            </a:r>
            <a:r>
              <a:rPr lang="lv-LV" b="0"/>
              <a:t>;</a:t>
            </a:r>
            <a:r>
              <a:rPr lang="lv-LV"/>
              <a:t> </a:t>
            </a:r>
            <a:r>
              <a:rPr lang="lv-LV" b="1"/>
              <a:t>un </a:t>
            </a:r>
          </a:p>
          <a:p>
            <a:pPr marL="171450" indent="-171450" algn="just">
              <a:buFont typeface="Arial" panose="020B0604020202020204" pitchFamily="34" charset="0"/>
              <a:buChar char="•"/>
            </a:pPr>
            <a:r>
              <a:rPr lang="lv-LV" b="1"/>
              <a:t>4,3 % sieviešu pēdējo 12 mēnešu laikā ir piedzīvojušas seksuālu uzmākšanos</a:t>
            </a:r>
            <a:r>
              <a:rPr lang="lv-LV" b="0"/>
              <a:t>; </a:t>
            </a:r>
          </a:p>
          <a:p>
            <a:pPr marL="171450" indent="-171450" algn="just">
              <a:buFont typeface="Arial" panose="020B0604020202020204" pitchFamily="34" charset="0"/>
              <a:buChar char="•"/>
            </a:pPr>
            <a:r>
              <a:rPr lang="lv-LV"/>
              <a:t>šis rādītājs ir augstāks starp </a:t>
            </a:r>
            <a:r>
              <a:rPr lang="lv-LV" b="1"/>
              <a:t>jaunākām sievietēm</a:t>
            </a:r>
            <a:r>
              <a:rPr lang="lv-LV"/>
              <a:t> – </a:t>
            </a:r>
            <a:r>
              <a:rPr lang="lv-LV" b="1"/>
              <a:t>2 no 5 vismaz vienu reizi dzīves laikā ir piedzīvojušas seksuālu uzmākšanos darba vietā.</a:t>
            </a:r>
          </a:p>
          <a:p>
            <a:pPr algn="just"/>
            <a:endParaRPr lang="en-US" dirty="0"/>
          </a:p>
          <a:p>
            <a:pPr algn="just"/>
            <a:r>
              <a:rPr lang="lv-LV" b="1"/>
              <a:t>Pieaugošā darba digitalizācija</a:t>
            </a:r>
            <a:r>
              <a:rPr lang="lv-LV"/>
              <a:t>, kā arī pieaugošā IKT izmantošana un paļaušanās uz tām darbā ir </a:t>
            </a:r>
            <a:r>
              <a:rPr lang="lv-LV" b="1"/>
              <a:t>radījušas jaunus antisociālās uzvedības veidus</a:t>
            </a:r>
            <a:r>
              <a:rPr lang="lv-LV"/>
              <a:t>, tostarp kiberiebiedēšanu un uzmākšanos tiešsaistē.</a:t>
            </a:r>
          </a:p>
          <a:p>
            <a:pPr algn="just"/>
            <a:r>
              <a:rPr lang="lv-LV"/>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lv-LV"/>
              <a:t>Kopumā </a:t>
            </a:r>
            <a:r>
              <a:rPr lang="lv-LV" b="1"/>
              <a:t>27,2 % sieviešu ir piedzīvojušas seksuālu uzmākšanos darbā no vīriešu puses</a:t>
            </a:r>
            <a:r>
              <a:rPr lang="lv-LV"/>
              <a:t>, savukārt </a:t>
            </a:r>
            <a:r>
              <a:rPr lang="lv-LV" b="1"/>
              <a:t>30,8 % sieviešu ir pieredzējušas seksuālu uzmākšanos darbā no “jebkura dzimuma vainīgajām personām</a:t>
            </a:r>
            <a:r>
              <a:rPr lang="lv-LV"/>
              <a:t>”.</a:t>
            </a:r>
          </a:p>
          <a:p>
            <a:pPr marL="0" indent="0">
              <a:buFont typeface="Arial" panose="020B0604020202020204" pitchFamily="34" charset="0"/>
              <a:buNone/>
            </a:pPr>
            <a:r>
              <a:rPr lang="lv-LV"/>
              <a:t> </a:t>
            </a:r>
          </a:p>
          <a:p>
            <a:pPr marL="171450" indent="-171450">
              <a:buFont typeface="Arial" panose="020B0604020202020204" pitchFamily="34" charset="0"/>
              <a:buChar char="•"/>
            </a:pPr>
            <a:r>
              <a:rPr lang="lv-LV"/>
              <a:t>Pamatojoties uz šiem rezultātiem, ir iespējams secināt, ka lielāko daļu seksuālās uzmākšanās gadījumu pret sievietēm izdara vīrieši.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lv-LV"/>
              <a:t>Gadījumos, kuros iesaistīti </a:t>
            </a:r>
            <a:r>
              <a:rPr lang="lv-LV" b="1"/>
              <a:t>vīriešu dzimuma vainīgie</a:t>
            </a:r>
            <a:r>
              <a:rPr lang="lv-LV"/>
              <a:t>:</a:t>
            </a:r>
          </a:p>
          <a:p>
            <a:pPr marL="0" indent="0">
              <a:buFont typeface="Arial" panose="020B0604020202020204" pitchFamily="34" charset="0"/>
              <a:buNone/>
            </a:pPr>
            <a:r>
              <a:rPr lang="lv-LV"/>
              <a:t>      - </a:t>
            </a:r>
            <a:r>
              <a:rPr lang="lv-LV" b="1"/>
              <a:t>15,8 % sieviešu </a:t>
            </a:r>
            <a:r>
              <a:rPr lang="lv-LV"/>
              <a:t>ES-27 dalībvalstīs ir saskārušās ar seksuālu uzmākšanos no kolēģa puses; </a:t>
            </a:r>
          </a:p>
          <a:p>
            <a:pPr marL="0" indent="0">
              <a:buFont typeface="Arial" panose="020B0604020202020204" pitchFamily="34" charset="0"/>
              <a:buNone/>
            </a:pPr>
            <a:r>
              <a:rPr lang="lv-LV"/>
              <a:t>      – </a:t>
            </a:r>
            <a:r>
              <a:rPr lang="lv-LV" b="1"/>
              <a:t>8,7 % ir piedzīvojuši seksuālu uzmākšanos</a:t>
            </a:r>
            <a:r>
              <a:rPr lang="lv-LV"/>
              <a:t> no priekšnieka vai vadītāja puses; </a:t>
            </a:r>
          </a:p>
          <a:p>
            <a:pPr marL="0" indent="0">
              <a:buFont typeface="Arial" panose="020B0604020202020204" pitchFamily="34" charset="0"/>
              <a:buNone/>
            </a:pPr>
            <a:r>
              <a:rPr lang="lv-LV"/>
              <a:t>      — savukārt </a:t>
            </a:r>
            <a:r>
              <a:rPr lang="lv-LV" b="1"/>
              <a:t>9,3 % norādīja, ka seksuālu uzmākšanos darba kontekstā ir veicis cits vīrietis</a:t>
            </a:r>
            <a:r>
              <a:rPr lang="lv-LV"/>
              <a:t>, tostarp klients vai pasūtītājs.</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lv-LV"/>
              <a:t>Vardarbība un aizskaroša izturēšanās darbavietā nav būtiska problēma tikai tad, ja notiek kaut kas nopietns. </a:t>
            </a:r>
          </a:p>
          <a:p>
            <a:pPr algn="just"/>
            <a:endParaRPr lang="en-US" dirty="0"/>
          </a:p>
          <a:p>
            <a:pPr algn="just"/>
            <a:r>
              <a:rPr lang="lv-LV"/>
              <a:t>Vardarbības novēršanu var risināt, izmantojot šādus paņēmienus: </a:t>
            </a:r>
          </a:p>
          <a:p>
            <a:pPr marL="171450" indent="-171450" algn="just">
              <a:buFont typeface="Arial" panose="020B0604020202020204" pitchFamily="34" charset="0"/>
              <a:buChar char="•"/>
            </a:pPr>
            <a:r>
              <a:rPr lang="lv-LV" b="1"/>
              <a:t>paskaidrojot, kā izpaužas cieņpilna uzvedība</a:t>
            </a:r>
            <a:r>
              <a:rPr lang="lv-LV"/>
              <a:t>, precīzi nosakot lomas un nodrošinot, ka prblēmu gadījumā ekspektācijas tiek saprastas;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b="1">
                <a:cs typeface="Arial"/>
              </a:rPr>
              <a:t>analizējot vardarbības pamatcēloņus vai faktorus, kas veicina vardarbību</a:t>
            </a:r>
            <a:r>
              <a:rPr lang="lv-LV" b="0">
                <a:cs typeface="Arial"/>
              </a:rPr>
              <a:t>,</a:t>
            </a:r>
            <a:r>
              <a:rPr lang="lv-LV" b="1">
                <a:cs typeface="Arial"/>
              </a:rPr>
              <a:t> </a:t>
            </a:r>
            <a:r>
              <a:rPr lang="lv-LV" b="0">
                <a:cs typeface="Arial"/>
              </a:rPr>
              <a:t>, katra situācija var sniegt noderīgu ieskatu jūsu uzņēmuma riska zonās, neatkarīgi no tā, vai tā ir pārmērīga darba slodze, darbs vienatnē, mijiedarbība ar klientiem, neskaidras robežas digitālajā komunikācijā vai vāja ikdienas kontrole. </a:t>
            </a:r>
          </a:p>
          <a:p>
            <a:pPr marL="171450" indent="-171450" algn="just">
              <a:buFont typeface="Arial" panose="020B0604020202020204" pitchFamily="34" charset="0"/>
              <a:buChar char="•"/>
            </a:pPr>
            <a:r>
              <a:rPr lang="lv-LV" b="1"/>
              <a:t>taisnīgi un efektīvi risinot problēmas, lai (atjaunotu) vairotu uzticību un nodrošinātu, ka tās vairs neatkārtojas</a:t>
            </a:r>
            <a:r>
              <a:rPr lang="lv-LV" b="0"/>
              <a:t>,</a:t>
            </a:r>
            <a:r>
              <a:rPr lang="lv-LV" b="1"/>
              <a:t> </a:t>
            </a:r>
            <a:r>
              <a:rPr lang="lv-LV"/>
              <a:t>piemēram, nodrošinot darbiniekiem iespēju konfidenciāli izteikties, uzklausot viņus un pierakstot galvenos notikušā faktus;</a:t>
            </a:r>
          </a:p>
          <a:p>
            <a:pPr marL="171450" indent="-171450" algn="just">
              <a:buFont typeface="Arial" panose="020B0604020202020204" pitchFamily="34" charset="0"/>
              <a:buChar char="•"/>
            </a:pPr>
            <a:r>
              <a:rPr lang="lv-LV" b="1"/>
              <a:t>identificējot uzlabojamās jomas</a:t>
            </a:r>
            <a:r>
              <a:rPr lang="lv-LV"/>
              <a:t>: tās varētu būt problēmas vai riski jūsu uzņēmumā, piemēram, pārmērīga darba slodze, darbs vienatnē, mijiedarbība ar klientiem, neskaidras robežas digitālajā komunikācijā vai vāja ikdienas kontrole; </a:t>
            </a:r>
          </a:p>
          <a:p>
            <a:pPr marL="171450" indent="-171450" algn="just">
              <a:buFont typeface="Arial" panose="020B0604020202020204" pitchFamily="34" charset="0"/>
              <a:buChar char="•"/>
            </a:pPr>
            <a:r>
              <a:rPr lang="lv-LV" b="1"/>
              <a:t>tostarp iesaistot darbiniekus </a:t>
            </a:r>
            <a:r>
              <a:rPr lang="lv-LV"/>
              <a:t>, lai veicinātu apņēmību, uzticēšanos un kopīgu atbildību par vardarbības novēršanu;</a:t>
            </a:r>
          </a:p>
          <a:p>
            <a:pPr marL="171450" indent="-171450" algn="just">
              <a:buFont typeface="Arial" panose="020B0604020202020204" pitchFamily="34" charset="0"/>
              <a:buChar char="•"/>
            </a:pPr>
            <a:r>
              <a:rPr lang="lv-LV" b="1"/>
              <a:t>rādot piemēru kā organizācija </a:t>
            </a:r>
            <a:r>
              <a:rPr lang="lv-LV"/>
              <a:t>, lai gan vārdos, gan darbos parādītu, ka vardarbības novēršana ir prioritāte un vērtība.   </a:t>
            </a:r>
          </a:p>
          <a:p>
            <a:pPr algn="just"/>
            <a:endParaRPr lang="en-US" b="1" dirty="0"/>
          </a:p>
          <a:p>
            <a:r>
              <a:rPr lang="lv-LV" b="1"/>
              <a:t>Kampaņas resurss</a:t>
            </a:r>
            <a:r>
              <a:rPr lang="lv-LV"/>
              <a:t>: gaidāmā rokasgrāmata vidējiem uzņēmumiem par vardarbības pārvaldību un novēršanu.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lv-LV" sz="1200" b="1"/>
              <a:t>Balsta un kustību aparāta slimības (BKAS)</a:t>
            </a:r>
          </a:p>
          <a:p>
            <a:pPr marL="171450" indent="-171450">
              <a:buFont typeface="Arial" panose="020B0604020202020204" pitchFamily="34" charset="0"/>
              <a:buChar char="•"/>
            </a:pPr>
            <a:r>
              <a:rPr lang="lv-LV" sz="1200" b="0"/>
              <a:t>augstas prasības darbā, ierobežotas kontroles iespējas un stress var palielināt BKAS risku un smaguma pakāpi;</a:t>
            </a:r>
          </a:p>
          <a:p>
            <a:pPr marL="171450" indent="-171450">
              <a:buFont typeface="Arial" panose="020B0604020202020204" pitchFamily="34" charset="0"/>
              <a:buChar char="•"/>
            </a:pPr>
            <a:r>
              <a:rPr lang="lv-LV" sz="1200" b="0"/>
              <a:t>BKAS var ietekmēt psihoemocionālo labbūtību, noturību un darba spējas;</a:t>
            </a:r>
          </a:p>
          <a:p>
            <a:pPr marL="171450" indent="-171450">
              <a:buFont typeface="Arial" panose="020B0604020202020204" pitchFamily="34" charset="0"/>
              <a:buChar char="•"/>
            </a:pPr>
            <a:r>
              <a:rPr lang="lv-LV" sz="1200" b="0"/>
              <a:t>psihosociālie riski var aizkavēt atveseļošanos un atgriešanos darbā.</a:t>
            </a:r>
          </a:p>
          <a:p>
            <a:pPr marL="0" indent="0">
              <a:buNone/>
            </a:pPr>
            <a:r>
              <a:rPr lang="lv-LV" sz="1200" b="1"/>
              <a:t>Psihoemocionālo veselību ietekmējošie vides faktori </a:t>
            </a:r>
          </a:p>
          <a:p>
            <a:pPr marL="171450" indent="-171450">
              <a:buFont typeface="Arial" panose="020B0604020202020204" pitchFamily="34" charset="0"/>
              <a:buChar char="•"/>
            </a:pPr>
            <a:r>
              <a:rPr lang="lv-LV" sz="1200" b="0"/>
              <a:t>fiziskie apstākļi, piemēram, troksnis, temperatūra un ķīmisko vielu iedarbība, var palielināt stresu un nogurumu;</a:t>
            </a:r>
          </a:p>
          <a:p>
            <a:pPr marL="171450" indent="-171450">
              <a:buFont typeface="Arial" panose="020B0604020202020204" pitchFamily="34" charset="0"/>
              <a:buChar char="•"/>
            </a:pPr>
            <a:r>
              <a:rPr lang="lv-LV" sz="1200" b="0"/>
              <a:t>šie apstākļi bieži mijiedarbojas ar darba slodzi, laika spiedienu un organizatoriskiem faktoriem;</a:t>
            </a:r>
          </a:p>
          <a:p>
            <a:pPr marL="171450" indent="-171450">
              <a:buFont typeface="Arial" panose="020B0604020202020204" pitchFamily="34" charset="0"/>
              <a:buChar char="•"/>
            </a:pPr>
            <a:r>
              <a:rPr lang="lv-LV" sz="1200" b="0"/>
              <a:t>Vairāku risku faktoru vienlaicīga iedarbība var palielināt psiholoģisko slodzi un drošības riskus.</a:t>
            </a:r>
          </a:p>
          <a:p>
            <a:pPr marL="0" indent="0">
              <a:buNone/>
            </a:pPr>
            <a:r>
              <a:rPr lang="lv-LV" sz="1200" b="1" noProof="0"/>
              <a:t>Ar darbu saistīta fiziskā un psihoemocionālā veselība</a:t>
            </a:r>
          </a:p>
          <a:p>
            <a:pPr marL="171450" indent="-171450">
              <a:buFont typeface="Arial" panose="020B0604020202020204" pitchFamily="34" charset="0"/>
              <a:buChar char="•"/>
            </a:pPr>
            <a:r>
              <a:rPr lang="lv-LV" sz="1200" b="0" noProof="0"/>
              <a:t>psihosociālie riski (piemēram, nogurums, laika trūkums) var palielināt negadījumu risku;</a:t>
            </a:r>
          </a:p>
          <a:p>
            <a:pPr marL="171450" indent="-171450">
              <a:buFont typeface="Arial" panose="020B0604020202020204" pitchFamily="34" charset="0"/>
              <a:buChar char="•"/>
            </a:pPr>
            <a:r>
              <a:rPr lang="lv-LV" sz="1200" b="0" noProof="0"/>
              <a:t>negadījumi un traumas var izraisīt psihoemocionālās veselības problēmas</a:t>
            </a:r>
          </a:p>
          <a:p>
            <a:pPr marL="171450" indent="-171450">
              <a:buFont typeface="Arial" panose="020B0604020202020204" pitchFamily="34" charset="0"/>
              <a:buChar char="•"/>
            </a:pPr>
            <a:r>
              <a:rPr lang="lv-LV" sz="1200" b="0" noProof="0"/>
              <a:t>drošību ietekmē gan fiziski, gan organizatoriski faktori. </a:t>
            </a:r>
          </a:p>
          <a:p>
            <a:pPr marL="171450" indent="-171450">
              <a:buFont typeface="Arial" panose="020B0604020202020204" pitchFamily="34" charset="0"/>
              <a:buChar char="•"/>
            </a:pPr>
            <a:endParaRPr lang="en-US" sz="1200" b="0" noProof="0" dirty="0"/>
          </a:p>
          <a:p>
            <a:r>
              <a:rPr lang="lv-LV" sz="1200" b="0" noProof="0"/>
              <a:t>Ņemiet vērā, </a:t>
            </a:r>
            <a:r>
              <a:rPr lang="lv-LV" sz="1200" b="1" noProof="0">
                <a:solidFill>
                  <a:schemeClr val="tx1"/>
                </a:solidFill>
                <a:effectLst/>
                <a:latin typeface="+mn-lt"/>
                <a:ea typeface="+mn-lt"/>
                <a:cs typeface="+mn-cs"/>
              </a:rPr>
              <a:t>d</a:t>
            </a:r>
            <a:r>
              <a:rPr lang="lv-LV" sz="1200" b="1">
                <a:solidFill>
                  <a:schemeClr val="tx1"/>
                </a:solidFill>
                <a:effectLst/>
                <a:latin typeface="+mn-lt"/>
                <a:ea typeface="+mn-lt"/>
                <a:cs typeface="+mn-cs"/>
              </a:rPr>
              <a:t>rošības pasākumi nosaka, cik efektīvi ir organizācijas centieni aizsargāt darbinieku drošību un veselību.</a:t>
            </a:r>
          </a:p>
          <a:p>
            <a:r>
              <a:rPr lang="lv-LV" sz="1200">
                <a:solidFill>
                  <a:schemeClr val="tx1"/>
                </a:solidFill>
                <a:effectLst/>
                <a:latin typeface="+mn-lt"/>
                <a:ea typeface="+mn-lt"/>
                <a:cs typeface="+mn-cs"/>
              </a:rPr>
              <a:t>To parasti novērtē, pamatojoties uz:</a:t>
            </a:r>
          </a:p>
          <a:p>
            <a:pPr marL="171450" indent="-171450">
              <a:buFont typeface="Arial" panose="020B0604020202020204" pitchFamily="34" charset="0"/>
              <a:buChar char="•"/>
            </a:pPr>
            <a:r>
              <a:rPr lang="lv-LV" sz="1200" b="1">
                <a:solidFill>
                  <a:schemeClr val="tx1"/>
                </a:solidFill>
                <a:effectLst/>
                <a:latin typeface="+mn-lt"/>
                <a:ea typeface="+mn-lt"/>
                <a:cs typeface="+mn-cs"/>
              </a:rPr>
              <a:t>Atpakaļskata rādītāji (rezultāti)</a:t>
            </a:r>
          </a:p>
          <a:p>
            <a:r>
              <a:rPr lang="lv-LV" sz="1200">
                <a:solidFill>
                  <a:schemeClr val="tx1"/>
                </a:solidFill>
                <a:effectLst/>
                <a:latin typeface="+mn-lt"/>
                <a:ea typeface="+mn-lt"/>
                <a:cs typeface="+mn-cs"/>
              </a:rPr>
              <a:t>Šie rādītāji atspoguļo jau notikušus gadījumus, piemēram, negadījumu, traumu vai gandrīz notikušu negadījumu skaitu, darba nespēju, kas saistīta ar ar darbu saistītām veselības problēmām, utt.</a:t>
            </a:r>
          </a:p>
          <a:p>
            <a:pPr marL="171450" indent="-171450">
              <a:buFont typeface="Arial" panose="020B0604020202020204" pitchFamily="34" charset="0"/>
              <a:buChar char="•"/>
            </a:pPr>
            <a:r>
              <a:rPr lang="lv-LV" sz="1200" b="1">
                <a:solidFill>
                  <a:schemeClr val="tx1"/>
                </a:solidFill>
                <a:effectLst/>
                <a:latin typeface="+mn-lt"/>
                <a:ea typeface="+mn-lt"/>
                <a:cs typeface="+mn-cs"/>
              </a:rPr>
              <a:t>Pamatrādītāji (profilakses pasākumi)</a:t>
            </a:r>
          </a:p>
          <a:p>
            <a:r>
              <a:rPr lang="lv-LV" sz="1200">
                <a:solidFill>
                  <a:schemeClr val="tx1"/>
                </a:solidFill>
                <a:effectLst/>
                <a:latin typeface="+mn-lt"/>
                <a:ea typeface="+mn-lt"/>
                <a:cs typeface="+mn-cs"/>
              </a:rPr>
              <a:t>Šie rādītāji ļauj novērtēt, vai profilakses sistēmas darbojas, piemēram, vai ir veikti riska novērtējumi, kā arī darbinieku līdzdalību darba drošības un veselības aizsardzības pasākumos utt.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lv-LV" b="1" dirty="0"/>
              <a:t>Kā rīkoties kombinētas iedarbības gadījumā</a:t>
            </a:r>
            <a:r>
              <a:rPr lang="lv-LV" dirty="0"/>
              <a:t>? Ar integrētu profilaksi.</a:t>
            </a:r>
          </a:p>
          <a:p>
            <a:pPr marL="0" lvl="0" indent="0">
              <a:buNone/>
            </a:pPr>
            <a:r>
              <a:rPr lang="lv-LV" dirty="0"/>
              <a:t>Tas var ietvert, piemēram: </a:t>
            </a:r>
          </a:p>
          <a:p>
            <a:pPr marL="171450" lvl="0" indent="-171450">
              <a:buFont typeface="Arial" panose="020B0604020202020204" pitchFamily="34" charset="0"/>
              <a:buChar char="•"/>
            </a:pPr>
            <a:r>
              <a:rPr lang="lv-LV" dirty="0"/>
              <a:t>mērķtiecīgu BKAS un fiziskās pārslodzes profilaksi</a:t>
            </a:r>
            <a:r>
              <a:rPr lang="lv-LV" b="0" dirty="0"/>
              <a:t>, izmantojot ergonomisku intervenci, mainot darba uzdevumus un nodrošinot atbilstošu atveseļošanos; </a:t>
            </a:r>
          </a:p>
          <a:p>
            <a:pPr marL="171450" lvl="0" indent="-171450">
              <a:buFont typeface="Arial" panose="020B0604020202020204" pitchFamily="34" charset="0"/>
              <a:buChar char="•"/>
            </a:pPr>
            <a:r>
              <a:rPr lang="lv-LV" dirty="0"/>
              <a:t>darba vides </a:t>
            </a:r>
            <a:r>
              <a:rPr lang="lv-LV" b="0" dirty="0"/>
              <a:t> apstākļu uzlabošanu (troksnis, vibrācija, karstums/aukstums, apgaismojums, darba telpas iekārtojums), lai samazinātu ietekmi uz stresu un </a:t>
            </a:r>
            <a:r>
              <a:rPr lang="lv-LV" b="0" dirty="0" err="1"/>
              <a:t>psihoemocionālo</a:t>
            </a:r>
            <a:r>
              <a:rPr lang="lv-LV" b="0" dirty="0"/>
              <a:t> veselību; </a:t>
            </a:r>
          </a:p>
          <a:p>
            <a:pPr marL="171450" lvl="0" indent="-171450">
              <a:buFont typeface="Arial" panose="020B0604020202020204" pitchFamily="34" charset="0"/>
              <a:buChar char="•"/>
            </a:pPr>
            <a:r>
              <a:rPr lang="lv-LV" dirty="0"/>
              <a:t>Negadījumu novēršanu, </a:t>
            </a:r>
            <a:r>
              <a:rPr lang="lv-LV" b="0" dirty="0"/>
              <a:t>risinot organizatoriskos un </a:t>
            </a:r>
            <a:r>
              <a:rPr lang="lv-LV" b="0" dirty="0" err="1"/>
              <a:t>psihosociālos</a:t>
            </a:r>
            <a:r>
              <a:rPr lang="lv-LV" b="0" dirty="0"/>
              <a:t> faktorus, kas noved pie nedrošas uzvedības un uzmanības samazināšanās; </a:t>
            </a:r>
          </a:p>
          <a:p>
            <a:pPr marL="171450" lvl="0" indent="-171450">
              <a:buFont typeface="Arial" panose="020B0604020202020204" pitchFamily="34" charset="0"/>
              <a:buChar char="•"/>
            </a:pPr>
            <a:r>
              <a:rPr lang="lv-LV" b="0" dirty="0"/>
              <a:t>Īpašu uzmanību pievēršot </a:t>
            </a:r>
            <a:r>
              <a:rPr lang="lv-LV" dirty="0"/>
              <a:t>augsta riska nozarēm un neaizsargātām grupām, </a:t>
            </a:r>
            <a:r>
              <a:rPr lang="lv-LV" b="0" dirty="0"/>
              <a:t>tostarp vidējiem uzņēmumiem, būvniecības, lauksaimniecības nozarēm un darbiniekiem, kuri veic nedrošus vai fiziski sarežģītus darbus.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a:solidFill>
                  <a:schemeClr val="tx1"/>
                </a:solidFill>
                <a:effectLst/>
                <a:latin typeface="+mn-lt"/>
                <a:ea typeface="+mn-lt"/>
                <a:cs typeface="+mn-cs"/>
              </a:rPr>
              <a:t>Veselības un sociālās aprūpes nozarei ir nozīmīga loma Eiropas sabiedrībā gan vispārējās veselības un labbūtības, gan ekonomikas ziņā.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a:solidFill>
                  <a:schemeClr val="tx1"/>
                </a:solidFill>
                <a:effectLst/>
                <a:latin typeface="+mn-lt"/>
                <a:ea typeface="+mn-lt"/>
                <a:cs typeface="+mn-cs"/>
              </a:rPr>
              <a:t>Veselības un sociālās aprūpes nozare ir nozīmīgs darbvietu radītājs ES ekonomikā.</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a:solidFill>
                  <a:schemeClr val="tx1"/>
                </a:solidFill>
                <a:effectLst/>
                <a:latin typeface="+mn-lt"/>
                <a:ea typeface="+mn-lt"/>
                <a:cs typeface="+mn-cs"/>
              </a:rPr>
              <a:t>Saskaņā ar Eurostat darba spēka apsekojuma (LFS) statistiku 2022. gadā veselības aprūpes un sociālās aprūpes nozarē (NACE Q) bija nodarbināti vairāk nekā 21,5 miljoni cilvēku. Lielākā daļa šo darbinieku strādā veselības aprūpes apakšnozarē, kurā ir aptuveni 12,5 miljoni darbinieku.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a:solidFill>
                  <a:schemeClr val="tx1"/>
                </a:solidFill>
                <a:effectLst/>
                <a:latin typeface="+mn-lt"/>
                <a:ea typeface="+mn-lt"/>
                <a:cs typeface="+mn-cs"/>
              </a:rPr>
              <a:t>Nodarbinātība veselības un sociālās aprūpes nozarē pēdējo 10 gadu laikā ir pakāpeniski pieaugusi, un šī tendence ir novērojama visās apakšnozarēs. Veselības un sociālās aprūpes ir nozare, kas veido 11 % no visas nodarbinātības </a:t>
            </a:r>
            <a:r>
              <a:rPr lang="lv-LV" sz="1200">
                <a:solidFill>
                  <a:schemeClr val="tx1"/>
                </a:solidFill>
                <a:effectLst/>
                <a:highlight>
                  <a:srgbClr val="FFFF00"/>
                </a:highlight>
                <a:latin typeface="+mn-lt"/>
                <a:ea typeface="+mn-lt"/>
                <a:cs typeface="+mn-cs"/>
              </a:rPr>
              <a:t>visā ekonomikā. </a:t>
            </a:r>
          </a:p>
          <a:p>
            <a:endParaRPr lang="fr-FR" dirty="0"/>
          </a:p>
          <a:p>
            <a:r>
              <a:rPr lang="lv-LV"/>
              <a:t>Veselības un sociālās aprūpes nozare ietver dažādas darbības, piemēram: </a:t>
            </a:r>
          </a:p>
          <a:p>
            <a:pPr marL="171450" indent="-171450">
              <a:buFont typeface="Arial" panose="020B0604020202020204" pitchFamily="34" charset="0"/>
              <a:buChar char="•"/>
            </a:pPr>
            <a:r>
              <a:rPr lang="lv-LV" sz="1200" b="0" i="0">
                <a:solidFill>
                  <a:schemeClr val="tx1"/>
                </a:solidFill>
                <a:effectLst/>
                <a:latin typeface="+mn-lt"/>
                <a:ea typeface="+mn-lt"/>
                <a:cs typeface="+mn-cs"/>
              </a:rPr>
              <a:t>veselības aprūpes pakalpojumi slimnīcās, klīnikās, ārstu vai zobārstu praksēs;</a:t>
            </a:r>
          </a:p>
          <a:p>
            <a:pPr marL="171450" indent="-171450">
              <a:buFont typeface="Arial" panose="020B0604020202020204" pitchFamily="34" charset="0"/>
              <a:buChar char="•"/>
            </a:pPr>
            <a:r>
              <a:rPr lang="lv-LV" sz="1200" b="0" i="0">
                <a:solidFill>
                  <a:schemeClr val="tx1"/>
                </a:solidFill>
                <a:effectLst/>
                <a:latin typeface="+mn-lt"/>
                <a:ea typeface="+mn-lt"/>
                <a:cs typeface="+mn-cs"/>
              </a:rPr>
              <a:t>gados vecāku cilvēku, cilvēku ar invaliditāti un garīgās veselības pacientu aprūpe dzīvesvietās un mājās; un</a:t>
            </a:r>
          </a:p>
          <a:p>
            <a:pPr marL="171450" indent="-171450">
              <a:buFont typeface="Arial" panose="020B0604020202020204" pitchFamily="34" charset="0"/>
              <a:buChar char="•"/>
            </a:pPr>
            <a:r>
              <a:rPr lang="lv-LV" sz="1200" b="0" i="0">
                <a:solidFill>
                  <a:schemeClr val="tx1"/>
                </a:solidFill>
                <a:effectLst/>
                <a:latin typeface="+mn-lt"/>
                <a:ea typeface="+mn-lt"/>
                <a:cs typeface="+mn-cs"/>
              </a:rPr>
              <a:t>sociālais darbs (piemēram, aprūpe mājās, vecu cilvēku, cilvēku ar invaliditāti un bērnu aprūpe).</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lv-LV" sz="1200" b="1" i="0">
                <a:solidFill>
                  <a:schemeClr val="tx1"/>
                </a:solidFill>
                <a:effectLst/>
                <a:latin typeface="+mn-lt"/>
                <a:ea typeface="+mn-lt"/>
                <a:cs typeface="+mn-cs"/>
              </a:rPr>
              <a:t>Kopumā 31 % veselības un sociālās aprūpes nozares darbinieku ziņoja par stresu, depresiju vai trauksmi, ko izraisījis vai padziļinājis darbs, un šis skaitlis pārsniedz Eiropas vidējo rādītāju visās nozarēs (OSH Pulse 2025). </a:t>
            </a:r>
            <a:r>
              <a:rPr lang="lv-LV"/>
              <a:t>Dati pieejami vietnē: </a:t>
            </a:r>
            <a:r>
              <a:rPr lang="lv-LV">
                <a:hlinkClick r:id="rId3"/>
              </a:rPr>
              <a:t>OSH-pulse-2025-climate-digital-change_EN.pdf</a:t>
            </a:r>
            <a:r>
              <a:rPr lang="lv-LV"/>
              <a:t>, 56. lpp.</a:t>
            </a:r>
            <a:r>
              <a:rPr lang="lv-LV" sz="1200" b="1" i="0">
                <a:solidFill>
                  <a:schemeClr val="tx1"/>
                </a:solidFill>
                <a:effectLst/>
                <a:latin typeface="+mn-lt"/>
                <a:ea typeface="+mn-lt"/>
                <a:cs typeface="+mn-cs"/>
              </a:rPr>
              <a:t> </a:t>
            </a:r>
            <a:br>
              <a:rPr lang="lv-LV"/>
            </a:br>
            <a:endParaRPr lang="lv-LV"/>
          </a:p>
          <a:p>
            <a:pPr marL="0" marR="0" lvl="0" indent="0" algn="l" defTabSz="914400" rtl="0" eaLnBrk="1" fontAlgn="auto" latinLnBrk="0" hangingPunct="1">
              <a:lnSpc>
                <a:spcPct val="100000"/>
              </a:lnSpc>
              <a:spcBef>
                <a:spcPts val="0"/>
              </a:spcBef>
              <a:spcAft>
                <a:spcPts val="0"/>
              </a:spcAft>
              <a:buClrTx/>
              <a:buSzTx/>
              <a:buFontTx/>
              <a:buNone/>
              <a:tabLst/>
              <a:defRPr/>
            </a:pPr>
            <a:r>
              <a:rPr lang="lv-LV" b="1"/>
              <a:t>Avots: </a:t>
            </a:r>
            <a:r>
              <a:rPr lang="lv-LV"/>
              <a:t>https://osha.europa.eu/sites/default/files/documents/HeSCare-OSH-Figures_EN.pdf (Ziņojums “Veselības aprūpe un darba drošība skaitļos”)</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a:t>Šeit attēlotajā grafikā ir parādīti salīdzinošie dati par psihosociālajiem riskiem, ar kuriem saskaras cilvēku veselības un sociālā darba jomā (veselības un sociālās aprūpes nozarē), salīdzinājumā ar visām nozarēm visās ES-27 dalībvalstīs. </a:t>
            </a:r>
          </a:p>
          <a:p>
            <a:endParaRPr lang="fr-FR" dirty="0"/>
          </a:p>
          <a:p>
            <a:r>
              <a:rPr lang="lv-LV"/>
              <a:t>Parādītie psihosociālie riski ir šādi: </a:t>
            </a:r>
          </a:p>
          <a:p>
            <a:pPr marL="171450" indent="-171450">
              <a:buFont typeface="Arial" panose="020B0604020202020204" pitchFamily="34" charset="0"/>
              <a:buChar char="•"/>
            </a:pPr>
            <a:r>
              <a:rPr lang="lv-LV"/>
              <a:t>darbs ar sarežģītiem klientiem, pacientiem, skolēniem u. c.; </a:t>
            </a:r>
          </a:p>
          <a:p>
            <a:pPr marL="171450" indent="-171450">
              <a:buFont typeface="Arial" panose="020B0604020202020204" pitchFamily="34" charset="0"/>
              <a:buChar char="•"/>
            </a:pPr>
            <a:r>
              <a:rPr lang="lv-LV"/>
              <a:t>laika trūkums; </a:t>
            </a:r>
          </a:p>
          <a:p>
            <a:pPr marL="171450" indent="-171450">
              <a:buFont typeface="Arial" panose="020B0604020202020204" pitchFamily="34" charset="0"/>
              <a:buChar char="•"/>
            </a:pPr>
            <a:r>
              <a:rPr lang="lv-LV"/>
              <a:t>slikta saziņa vai sadarbība ar organizācijām; </a:t>
            </a:r>
          </a:p>
          <a:p>
            <a:pPr marL="171450" indent="-171450">
              <a:buFont typeface="Arial" panose="020B0604020202020204" pitchFamily="34" charset="0"/>
              <a:buChar char="•"/>
            </a:pPr>
            <a:r>
              <a:rPr lang="lv-LV"/>
              <a:t>ilgs vai neregulārs darba laiks; </a:t>
            </a:r>
          </a:p>
          <a:p>
            <a:pPr marL="171450" indent="-171450">
              <a:buFont typeface="Arial" panose="020B0604020202020204" pitchFamily="34" charset="0"/>
              <a:buChar char="•"/>
            </a:pPr>
            <a:r>
              <a:rPr lang="lv-LV"/>
              <a:t>bailes zaudēt darbu.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a:t>Šajā slaidā galvenā uzmanība pievērsta īpašiem risinājumiem veselības un sociālās aprūpes nozarei, koncentrējoties uz preventīvajām pamatmetodēm, kas parādītas 1. prioritārajai jomai (skatīt 11.–14. slaidu) un ko var izmantot arī šajā kontekstā. </a:t>
            </a:r>
          </a:p>
          <a:p>
            <a:r>
              <a:rPr lang="lv-LV"/>
              <a:t>Turklāt veselības aprūpes un sociālās aprūpes nozarei ir raksturīgas specifiskas problēmas, kurām nepieciešami konkrēti risinājumi, piemēram: </a:t>
            </a:r>
          </a:p>
          <a:p>
            <a:pPr marL="285750" indent="-285750">
              <a:buFont typeface="Arial"/>
              <a:buChar char="•"/>
            </a:pPr>
            <a:r>
              <a:rPr lang="lv-LV"/>
              <a:t>ir ļoti svarīgi integrēt </a:t>
            </a:r>
            <a:r>
              <a:rPr lang="lv-LV" b="1"/>
              <a:t>regulāru psihosociālo riska faktoru riska novērtējumu</a:t>
            </a:r>
            <a:r>
              <a:rPr lang="lv-LV"/>
              <a:t> vispārējā riska pārvaldības praksē.</a:t>
            </a:r>
          </a:p>
          <a:p>
            <a:pPr marL="285750" indent="-285750">
              <a:buFont typeface="Arial"/>
              <a:buChar char="•"/>
            </a:pPr>
            <a:r>
              <a:rPr lang="lv-LV" b="1"/>
              <a:t>atbalstošas darba vides</a:t>
            </a:r>
            <a:r>
              <a:rPr lang="lv-LV"/>
              <a:t> veidošana, lai sekmīgi īstenotu pasākumus psihosociālo risku novēršanai un mazināšanai (piemēram, izmantojot kolēģu atbalsta grupas);</a:t>
            </a:r>
          </a:p>
          <a:p>
            <a:pPr marL="285750" indent="-285750">
              <a:buFont typeface="Arial"/>
              <a:buChar char="•"/>
            </a:pPr>
            <a:r>
              <a:rPr lang="lv-LV"/>
              <a:t>nodrošināt </a:t>
            </a:r>
            <a:r>
              <a:rPr lang="lv-LV" b="1"/>
              <a:t>pietiekamu personāla skaitu </a:t>
            </a:r>
            <a:r>
              <a:rPr lang="lv-LV"/>
              <a:t>, lai pārvaldītu darba slodzi un samazinātu pacientu un medicīnas darbinieku skaita attiecību;</a:t>
            </a:r>
          </a:p>
          <a:p>
            <a:pPr marL="285750" indent="-285750">
              <a:buFont typeface="Arial"/>
              <a:buChar char="•"/>
            </a:pPr>
            <a:r>
              <a:rPr lang="lv-LV" b="1"/>
              <a:t>darba autonomijas</a:t>
            </a:r>
            <a:r>
              <a:rPr lang="lv-LV"/>
              <a:t> veicināšana, uzlabojot darbinieku kontroli pār savu darba grafiku un lēmumu pieņemšanas procesiem;</a:t>
            </a:r>
          </a:p>
          <a:p>
            <a:pPr marL="285750" indent="-285750">
              <a:buFont typeface="Arial"/>
              <a:buChar char="•"/>
            </a:pPr>
            <a:r>
              <a:rPr lang="lv-LV" b="1"/>
              <a:t>taisnīga atalgojuma nodrošināšana un darbinieku centienu</a:t>
            </a:r>
            <a:r>
              <a:rPr lang="lv-LV"/>
              <a:t> atzīšana ir būtiska darba apmierinātībai un garīgajai veselībai;</a:t>
            </a:r>
          </a:p>
          <a:p>
            <a:pPr marL="285750" indent="-285750">
              <a:buFont typeface="Arial"/>
              <a:buChar char="•"/>
            </a:pPr>
            <a:r>
              <a:rPr lang="lv-LV" b="1"/>
              <a:t>sniegt informāciju, veicinot informētību un nodrošinot apmācību par psihosociālajiem riskiem </a:t>
            </a:r>
            <a:r>
              <a:rPr lang="lv-LV"/>
              <a:t>un psihoemocionālās veselības jautājumiem;</a:t>
            </a:r>
          </a:p>
          <a:p>
            <a:pPr marL="285750" indent="-285750">
              <a:buFont typeface="Arial"/>
              <a:buChar char="•"/>
            </a:pPr>
            <a:r>
              <a:rPr lang="lv-LV" b="1"/>
              <a:t>ieviest regulatīvās iniciatīvas</a:t>
            </a:r>
            <a:r>
              <a:rPr lang="lv-LV"/>
              <a:t>, piemēram, tiesību aktus, nesaistošas vai brīvprātīgas politikas, ko izstrādājušas starptautiskas, Eiropas un valstu organizācijas, lai novērstu, pārvaldītu un risinātu psihosociālos riskus.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lv-LV" sz="1200" noProof="0"/>
              <a:t>Viens </a:t>
            </a:r>
            <a:r>
              <a:rPr lang="lv-LV" sz="1200" b="0" noProof="0"/>
              <a:t>no risinājumiem var būt darbavietu pielāgošana, tostarp: </a:t>
            </a:r>
          </a:p>
          <a:p>
            <a:pPr marL="171450" indent="-171450">
              <a:buFont typeface="Arial" panose="020B0604020202020204" pitchFamily="34" charset="0"/>
              <a:buChar char="•"/>
            </a:pPr>
            <a:r>
              <a:rPr lang="lv-LV" sz="1200" b="0" noProof="0"/>
              <a:t>klusāku darba telpu nodrošināšana un traucēkļu, kas traucē koncentrēties, samazināšana; </a:t>
            </a:r>
          </a:p>
          <a:p>
            <a:pPr marL="171450" indent="-171450">
              <a:buFont typeface="Arial" panose="020B0604020202020204" pitchFamily="34" charset="0"/>
              <a:buChar char="•"/>
            </a:pPr>
            <a:r>
              <a:rPr lang="lv-LV" sz="1200" b="0" noProof="0"/>
              <a:t>darba pienākumu pagaidu pielāgošana; </a:t>
            </a:r>
          </a:p>
          <a:p>
            <a:pPr marL="171450" indent="-171450">
              <a:buFont typeface="Arial" panose="020B0604020202020204" pitchFamily="34" charset="0"/>
              <a:buChar char="•"/>
            </a:pPr>
            <a:r>
              <a:rPr lang="lv-LV" sz="1200" b="0" noProof="0"/>
              <a:t>ilgtermiņa vienošanās par elastīgu darba laiku,</a:t>
            </a:r>
          </a:p>
          <a:p>
            <a:pPr marL="171450" indent="-171450">
              <a:buFont typeface="Arial" panose="020B0604020202020204" pitchFamily="34" charset="0"/>
              <a:buChar char="•"/>
            </a:pPr>
            <a:r>
              <a:rPr lang="lv-LV" sz="1200" b="0" noProof="0"/>
              <a:t>tāldarbs </a:t>
            </a:r>
          </a:p>
          <a:p>
            <a:endParaRPr lang="en-GB" sz="1200" b="0" noProof="0" dirty="0"/>
          </a:p>
          <a:p>
            <a:r>
              <a:rPr lang="lv-LV" sz="1200" b="0" noProof="0"/>
              <a:t>Lai gan psihoemocionālās veselības problēmas var nebūt saistītas ar darbu, </a:t>
            </a:r>
            <a:r>
              <a:rPr lang="lv-LV" sz="1200" noProof="0"/>
              <a:t>atbalstoša </a:t>
            </a:r>
            <a:r>
              <a:rPr lang="lv-LV" sz="1200" b="0" noProof="0"/>
              <a:t>un </a:t>
            </a:r>
            <a:r>
              <a:rPr lang="lv-LV" sz="1200" noProof="0"/>
              <a:t>iekļaujoša darba vide</a:t>
            </a:r>
            <a:r>
              <a:rPr lang="lv-LV" sz="1200" b="0" noProof="0"/>
              <a:t> var </a:t>
            </a:r>
            <a:r>
              <a:rPr lang="lv-LV" sz="1200" noProof="0"/>
              <a:t>radīt lielas pārmaiņas</a:t>
            </a:r>
            <a:r>
              <a:rPr lang="lv-LV" sz="1200" b="0" noProof="0"/>
              <a:t>. </a:t>
            </a:r>
          </a:p>
          <a:p>
            <a:endParaRPr lang="en-US" sz="1200" b="0" dirty="0"/>
          </a:p>
          <a:p>
            <a:r>
              <a:rPr lang="lv-LV" sz="1200" b="0"/>
              <a:t>Daži darbinieki, tostarp personas ar neirodiverģenci, standarta darba vidē var saskarties ar šķēršļiem</a:t>
            </a:r>
          </a:p>
          <a:p>
            <a:endParaRPr lang="en-US" sz="1200" b="0" dirty="0"/>
          </a:p>
          <a:p>
            <a:pPr lvl="0"/>
            <a:r>
              <a:rPr lang="lv-LV" sz="1200" b="1" noProof="0">
                <a:solidFill>
                  <a:srgbClr val="003399"/>
                </a:solidFill>
              </a:rPr>
              <a:t>Gandrīz 50 % </a:t>
            </a:r>
            <a:r>
              <a:rPr lang="lv-LV" sz="1200" b="1">
                <a:solidFill>
                  <a:schemeClr val="accent1"/>
                </a:solidFill>
              </a:rPr>
              <a:t>no ES iedzīvotājiem norāda, ka pēdējo 12 mēnešu laikā ir saskārušies ar emocionālām vai psihosociālām problēmām, piemēram, depresiju vai trauksmi.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a:t>Avots: Eirobarometrs 2023: </a:t>
            </a:r>
            <a:r>
              <a:rPr lang="lv-LV">
                <a:hlinkClick r:id="rId3"/>
              </a:rPr>
              <a:t>Psihoemocionālā veselība – 2023. gada oktobris – Eirobarometra aptauja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i="0">
                <a:solidFill>
                  <a:schemeClr val="tx1"/>
                </a:solidFill>
                <a:effectLst/>
                <a:latin typeface="+mn-lt"/>
                <a:ea typeface="+mn-lt"/>
                <a:cs typeface="+mn-cs"/>
              </a:rPr>
              <a:t>Formulējiet sarežģītus jēdzienus skaidros, īstenojamos ieteikumos</a:t>
            </a:r>
            <a:r>
              <a:rPr lang="lv-LV" sz="1200" b="0" i="0">
                <a:solidFill>
                  <a:schemeClr val="tx1"/>
                </a:solidFill>
                <a:effectLst/>
                <a:latin typeface="+mn-lt"/>
                <a:ea typeface="+mn-lt"/>
                <a:cs typeface="+mn-cs"/>
              </a:rPr>
              <a:t> Kā starpnieki viena no jūsu galvenajām pievienotajām vērtībām ir vienkāršošana. Psihosociālie riski un psihoemocionālā veselība var šķist abstrakti vai delikāti jautājumi, tāpēc ir ļoti svarīgi tos pārvērst konkrētos pasākumos un saprotamās instrukcijās. Sniedzot labas prakses piemērus un skaidras, soli pa solim izklāstītas vadlīnijas, tiek palīdzēts darbiniekiem saprast, kā šādi pasākumi var radīt pozitīvas pārmaiņas.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i="0">
                <a:solidFill>
                  <a:schemeClr val="tx1"/>
                </a:solidFill>
                <a:effectLst/>
                <a:latin typeface="+mn-lt"/>
                <a:ea typeface="+mn-lt"/>
                <a:cs typeface="+mn-cs"/>
              </a:rPr>
              <a:t>Veiciniet pozitīvu darba vidi, vienlaikus aizsargājot privātumu</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Ir svarīgi atrast pareizo līdzsvaru. No darba devējiem netiek sagaidīts, lai viņi risinātu darbinieku personīgās problēmas, taču atbalstošas darba vides radīšana var būt izdevīga abām pusēm. Tas nozīmē veicināt cieņu, sapratni un elastīgumu, vienlaikus ievērojot atbilstošas robežas un konfidencialitāti.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i="0">
                <a:solidFill>
                  <a:schemeClr val="tx1"/>
                </a:solidFill>
                <a:effectLst/>
                <a:latin typeface="+mn-lt"/>
                <a:ea typeface="+mn-lt"/>
                <a:cs typeface="+mn-cs"/>
              </a:rPr>
              <a:t>Veiciniet elastīgus darba apstākļus un piekļuvi atbalsta pakalpojumiem</a:t>
            </a:r>
            <a:r>
              <a:rPr lang="lv-LV" sz="1200" i="0">
                <a:solidFill>
                  <a:schemeClr val="tx1"/>
                </a:solidFill>
                <a:effectLst/>
                <a:latin typeface="+mn-lt"/>
                <a:ea typeface="+mn-lt"/>
                <a:cs typeface="+mn-cs"/>
              </a:rPr>
              <a:t>.</a:t>
            </a:r>
            <a:br>
              <a:rPr lang="lv-LV" sz="1200" b="0" i="0">
                <a:solidFill>
                  <a:schemeClr val="tx1"/>
                </a:solidFill>
                <a:effectLst/>
                <a:latin typeface="+mn-lt"/>
                <a:ea typeface="+mn-lt"/>
                <a:cs typeface="+mn-cs"/>
              </a:rPr>
            </a:br>
            <a:r>
              <a:rPr lang="lv-LV" sz="1200" b="0" i="0">
                <a:solidFill>
                  <a:schemeClr val="tx1"/>
                </a:solidFill>
                <a:effectLst/>
                <a:latin typeface="+mn-lt"/>
                <a:ea typeface="+mn-lt"/>
                <a:cs typeface="+mn-cs"/>
              </a:rPr>
              <a:t>Uzsverot tādu praktisku risinājumu pievienoto vērtību kā elastīgs darba laiks, pagaidu pielāgojumi vai piekļuve darbinieku atbalsta pakalpojumiem, var gūt ieskatu par to, ko darīt. Šie pasākumi var radīt reālas pārmaiņas gan ar darbu saistīta stresa gadījumā, gan situācijās, kad personiskas problēmas ietekmē darbu.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200" b="1" i="0">
                <a:solidFill>
                  <a:schemeClr val="tx1"/>
                </a:solidFill>
                <a:effectLst/>
                <a:latin typeface="+mn-lt"/>
                <a:ea typeface="+mn-lt"/>
                <a:cs typeface="+mn-cs"/>
              </a:rPr>
              <a:t>Veiciniet atklātu dialogu un no aizspriedumiem brīvu darba vidi</a:t>
            </a:r>
            <a:r>
              <a:rPr lang="lv-LV" sz="1200" b="0" i="0">
                <a:solidFill>
                  <a:schemeClr val="tx1"/>
                </a:solidFill>
                <a:effectLst/>
                <a:latin typeface="+mn-lt"/>
                <a:ea typeface="+mn-lt"/>
                <a:cs typeface="+mn-cs"/>
              </a:rPr>
              <a:t> Ir svarīgi radīt darba vidi, kurā psihoemocionālo veselību var atklāti apspriest. To var panākt, veicinot informētību, darbinieku līdzdalību un vadības iesaisti — tādējādi palīdzot mazināt stigmu un normalizēt šīs sarunas darba vietā.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sz="1400">
                <a:solidFill>
                  <a:schemeClr val="accent1"/>
                </a:solidFill>
              </a:rPr>
              <a:t>Šo kampaņu vada EU-OSHA, ar partneru tīkla palīdzību vairāk nekā 30 valstīs, tostarp:</a:t>
            </a:r>
          </a:p>
          <a:p>
            <a:pPr marL="742950" lvl="1" indent="-285750">
              <a:buFont typeface="Arial" panose="020B0604020202020204" pitchFamily="34" charset="0"/>
              <a:buChar char="•"/>
            </a:pPr>
            <a:r>
              <a:rPr lang="lv-LV" sz="1400" b="1"/>
              <a:t>valsts kontaktpunkti</a:t>
            </a:r>
            <a:r>
              <a:rPr lang="lv-LV" sz="1400"/>
              <a:t> — organizācijas, kas koordinē kampaņu valsts līmenī;</a:t>
            </a:r>
          </a:p>
          <a:p>
            <a:pPr marL="742950" lvl="1" indent="-285750">
              <a:buFont typeface="Arial" panose="020B0604020202020204" pitchFamily="34" charset="0"/>
              <a:buChar char="•"/>
            </a:pPr>
            <a:r>
              <a:rPr lang="lv-LV" sz="1400"/>
              <a:t>Eiropas sociālie partneri;</a:t>
            </a:r>
          </a:p>
          <a:p>
            <a:pPr marL="742950" lvl="1" indent="-285750">
              <a:buFont typeface="Arial" panose="020B0604020202020204" pitchFamily="34" charset="0"/>
              <a:buChar char="•"/>
            </a:pPr>
            <a:r>
              <a:rPr lang="lv-LV" sz="1400" b="1"/>
              <a:t>oficiālie kampaņas partneri</a:t>
            </a:r>
            <a:r>
              <a:rPr lang="lv-LV" sz="1400"/>
              <a:t>: publiskas un privātas Eiropas mēroga organizācijas;</a:t>
            </a:r>
          </a:p>
          <a:p>
            <a:pPr marL="742950" lvl="1" indent="-285750">
              <a:buFont typeface="Arial" panose="020B0604020202020204" pitchFamily="34" charset="0"/>
              <a:buChar char="•"/>
            </a:pPr>
            <a:r>
              <a:rPr lang="lv-LV" sz="1400" b="1"/>
              <a:t>OSHVET partneri</a:t>
            </a:r>
            <a:r>
              <a:rPr lang="lv-LV" sz="1400"/>
              <a:t> — partneri, kas specializējas profesionālajā izglītībā un apmācībā;</a:t>
            </a:r>
          </a:p>
          <a:p>
            <a:pPr marL="742950" lvl="1" indent="-285750">
              <a:buFont typeface="Arial" panose="020B0604020202020204" pitchFamily="34" charset="0"/>
              <a:buChar char="•"/>
            </a:pPr>
            <a:r>
              <a:rPr lang="lv-LV" sz="1400" b="1"/>
              <a:t>plašsaziņas līdzekļu partneri</a:t>
            </a:r>
            <a:r>
              <a:rPr lang="lv-LV" sz="1400"/>
              <a:t>: plašsaziņas līdzekļi no visas ES, kas popularizē kampaņu;</a:t>
            </a:r>
          </a:p>
          <a:p>
            <a:pPr marL="742950" lvl="1" indent="-285750">
              <a:buFont typeface="Arial" panose="020B0604020202020204" pitchFamily="34" charset="0"/>
              <a:buChar char="•"/>
            </a:pPr>
            <a:r>
              <a:rPr lang="lv-LV" sz="1400" b="1"/>
              <a:t>Eiropas Biznesa atbalsta tīkls</a:t>
            </a:r>
            <a:r>
              <a:rPr lang="lv-LV" sz="1400"/>
              <a:t>: ES tīkls, kas palīdz atbalstīt uzņēmumus darba drošības un veselības aizsardzības jomā;</a:t>
            </a:r>
          </a:p>
          <a:p>
            <a:pPr marL="742950" lvl="1" indent="-285750">
              <a:buFont typeface="Arial" panose="020B0604020202020204" pitchFamily="34" charset="0"/>
              <a:buChar char="•"/>
            </a:pPr>
            <a:r>
              <a:rPr lang="lv-LV" sz="1400"/>
              <a:t>ES iestādes;</a:t>
            </a:r>
          </a:p>
          <a:p>
            <a:pPr marL="742950" lvl="1" indent="-285750">
              <a:buFont typeface="Arial" panose="020B0604020202020204" pitchFamily="34" charset="0"/>
              <a:buChar char="•"/>
            </a:pPr>
            <a:r>
              <a:rPr lang="lv-LV" sz="1400"/>
              <a:t>citas ES aģentūras.</a:t>
            </a:r>
          </a:p>
          <a:p>
            <a:pPr marL="457200" lvl="1" indent="0">
              <a:buFont typeface="Arial" panose="020B0604020202020204" pitchFamily="34" charset="0"/>
              <a:buNone/>
            </a:pPr>
            <a:endParaRPr lang="en-GB" sz="1400" dirty="0"/>
          </a:p>
          <a:p>
            <a:r>
              <a:rPr lang="lv-LV" sz="1200">
                <a:solidFill>
                  <a:schemeClr val="accent1"/>
                </a:solidFill>
              </a:rPr>
              <a:t>Partneri darbojas kā starpnieki starp EU-OSHA un Eiropas darbiniekiem, izplatot kampaņas materiālus un resursus valsts līmenī. EU-OSHA partneru apņēmība un aktīvā iesaiste virza kampaņu un nodrošina, ka kampaņas vēstījums tiek sekmīgi popularizēts visā Eiropā, sasniedzot visu lielumu uzņēmumus.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lv-LV" b="1"/>
              <a:t>Eiropas Darba drošības un veselības aizsardzības nedēļa  </a:t>
            </a:r>
            <a:r>
              <a:rPr lang="lv-LV"/>
              <a:t>katru gadu notiek oktobrī (43. nedēļa) un sniedz iespēju atbalstītājiem un partneriem no visas Eiropas organizēt savus pasākumus vai aktivitātes, lai veicinātu informētību par šo kampaņu. </a:t>
            </a:r>
          </a:p>
          <a:p>
            <a:endParaRPr lang="fr-FR" dirty="0"/>
          </a:p>
          <a:p>
            <a:r>
              <a:rPr lang="lv-LV" b="1"/>
              <a:t>Saņemiet savu sertifikātu</a:t>
            </a:r>
            <a:r>
              <a:rPr lang="lv-LV"/>
              <a:t>: Plānojot pasākumu vai darbību, iegūstiet apliecinājumu par savu iesaistīšanos Drošu un veselībai nekaitīgu darbavietu kampaņā.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lv-LV" b="1"/>
              <a:t>Veselīgu darbavietu labas prakses balvas </a:t>
            </a:r>
            <a:r>
              <a:rPr lang="lv-LV"/>
              <a:t>ir iniciatīva, kas tiek pasniegta katrā kampaņā, godinot organizācijas, </a:t>
            </a:r>
            <a:r>
              <a:rPr lang="lv-LV" sz="1200" b="0" i="0">
                <a:solidFill>
                  <a:schemeClr val="tx1"/>
                </a:solidFill>
                <a:effectLst/>
                <a:latin typeface="+mn-lt"/>
                <a:ea typeface="+mn-lt"/>
                <a:cs typeface="+mn-cs"/>
              </a:rPr>
              <a:t>kuras sniegušas izcilu un inovatīvu ieguldījumu psihosociālo risku novēršanā un pārvaldībā darbā. Valstu kontaktpunkti izvēlas Labas prakses balvu konkursa valsts līmeņa uzvarētāju, kas pēc tam tiek pieteikts EU-OSHA.  </a:t>
            </a:r>
          </a:p>
          <a:p>
            <a:endParaRPr lang="en-GB" dirty="0"/>
          </a:p>
          <a:p>
            <a:r>
              <a:rPr lang="lv-LV" b="1"/>
              <a:t>Oficiālie kampaņas partneri</a:t>
            </a:r>
            <a:r>
              <a:rPr lang="lv-LV" b="0"/>
              <a:t>: kampaņas oficiālās partnerības piedāvājums ir pieejams Eiropas un starptautiskiem uzņēmumiem un organizācijām, kas apņēmušās veicināt psihoemocionālo veselību darbā un novērst psihosociālos riskus Eiropā. Gaidām aktīvu līdzdalību. Savukārt oficiālie kampaņas partneri iegūst atpazīstamību, var publicēt savas ziņas EU-OSHA tīmekļa vietnē un biļetenā, kā arī iegūst iespēju paplašināt savu kontaktu tīklu. </a:t>
            </a:r>
          </a:p>
          <a:p>
            <a:endParaRPr lang="en-GB" b="1" dirty="0"/>
          </a:p>
          <a:p>
            <a:r>
              <a:rPr lang="lv-LV" b="1"/>
              <a:t>Media Partners —</a:t>
            </a:r>
            <a:r>
              <a:rPr lang="lv-LV"/>
              <a:t> </a:t>
            </a:r>
            <a:r>
              <a:rPr lang="lv-LV" b="1"/>
              <a:t> </a:t>
            </a:r>
            <a:r>
              <a:rPr lang="lv-LV"/>
              <a:t>ekskluzīvs Eiropas žurnālistu un redaktoru tīkls, kas apņēmies veicināt drošas un veselīgas darba vietas. Mediju partneri iegūst agrīnu piekļuvi uzticamam un medijiem interesantam saturam, lielāku atpazīstamību darba aizsardzības (OSH) kopienā un tiešus kontaktus ar EU-OSHA ekspertiem un ieinteresētajām personām visā Eiropā.</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667EA702-0E62-6497-C021-CCEE62B3C26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0000" y="6074412"/>
            <a:ext cx="2143200" cy="548019"/>
          </a:xfrm>
          <a:prstGeom prst="rect">
            <a:avLst/>
          </a:prstGeom>
        </p:spPr>
      </p:pic>
      <p:pic>
        <p:nvPicPr>
          <p:cNvPr id="8" name="Picture 7">
            <a:extLst>
              <a:ext uri="{FF2B5EF4-FFF2-40B4-BE49-F238E27FC236}">
                <a16:creationId xmlns:a16="http://schemas.microsoft.com/office/drawing/2014/main" id="{9593AE6A-2175-92C7-0910-8260255A9C1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56945" y="5629111"/>
            <a:ext cx="1009609" cy="980303"/>
          </a:xfrm>
          <a:prstGeom prst="rect">
            <a:avLst/>
          </a:prstGeom>
        </p:spPr>
      </p:pic>
    </p:spTree>
    <p:extLst>
      <p:ext uri="{BB962C8B-B14F-4D97-AF65-F5344CB8AC3E}">
        <p14:creationId xmlns:p14="http://schemas.microsoft.com/office/powerpoint/2010/main" val="58244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v-LV"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lv-LV" sz="3200" b="1">
                <a:solidFill>
                  <a:schemeClr val="tx2"/>
                </a:solidFill>
                <a:ea typeface=""/>
              </a:rPr>
              <a:t>PALDIES!</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lv-LV"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lv-LV"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lv-LV" sz="2133">
                <a:solidFill>
                  <a:schemeClr val="accent1"/>
                </a:solidFill>
                <a:ea typeface=""/>
                <a:cs typeface="Trebuchet MS"/>
              </a:rPr>
              <a:t>Eiropas Darba drošības un veselības aizsardzības aģentūra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lv-LV"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lv-LV"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v-LV" sz="1467" b="1" i="0" u="none" strike="noStrike" cap="none" normalizeH="0" baseline="0" noProof="0">
                <a:ln>
                  <a:noFill/>
                </a:ln>
                <a:solidFill>
                  <a:srgbClr val="003399"/>
                </a:solidFill>
                <a:effectLst/>
                <a:uLnTx/>
                <a:uFillTx/>
                <a:latin typeface="Arial"/>
                <a:ea typeface="Arial"/>
                <a:cs typeface="+mn-cs"/>
              </a:rPr>
              <a:t>Autors:</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v-LV" sz="1467" b="1" i="0" u="none" strike="noStrike" cap="none" normalizeH="0" baseline="0" noProof="0">
                <a:ln>
                  <a:noFill/>
                </a:ln>
                <a:solidFill>
                  <a:srgbClr val="003399"/>
                </a:solidFill>
                <a:effectLst/>
                <a:uLnTx/>
                <a:uFillTx/>
                <a:latin typeface="Arial"/>
                <a:ea typeface="Arial"/>
                <a:cs typeface="+mn-cs"/>
              </a:rPr>
              <a:t>Projekta vadība: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v-LV" sz="1467" b="1" i="0" u="none" strike="noStrike" cap="none" normalizeH="0" baseline="0" noProof="0">
                <a:ln>
                  <a:noFill/>
                </a:ln>
                <a:solidFill>
                  <a:srgbClr val="003399"/>
                </a:solidFill>
                <a:effectLst/>
                <a:uLnTx/>
                <a:uFillTx/>
                <a:latin typeface="Arial"/>
                <a:ea typeface="Arial"/>
                <a:cs typeface="+mn-cs"/>
              </a:rPr>
              <a:t>Eiropas Darba drošības un veselības aizsardzības aģentūra un jebkura persona, kas rīkojas aģentūras vārdā, nav atbildīga par turpmāk sniegtās informācijas izmantošanu.</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v-LV" sz="1467" b="1" i="0" u="none" strike="noStrike" cap="none" normalizeH="0" baseline="0" noProof="0">
                <a:ln>
                  <a:noFill/>
                </a:ln>
                <a:solidFill>
                  <a:srgbClr val="003399"/>
                </a:solidFill>
                <a:effectLst/>
                <a:uLnTx/>
                <a:uFillTx/>
                <a:latin typeface="Arial"/>
                <a:ea typeface="Arial"/>
                <a:cs typeface="+mn-cs"/>
              </a:rPr>
              <a:t>© Eiropas Darba drošības un veselības aizsardzības aģentūra,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v-LV" sz="1467" b="1" i="0" u="none" strike="noStrike" cap="none" normalizeH="0" baseline="0" noProof="0">
                <a:ln>
                  <a:noFill/>
                </a:ln>
                <a:solidFill>
                  <a:srgbClr val="003399"/>
                </a:solidFill>
                <a:effectLst/>
                <a:uLnTx/>
                <a:uFillTx/>
                <a:latin typeface="Arial"/>
                <a:ea typeface="Arial"/>
                <a:cs typeface="+mn-cs"/>
              </a:rPr>
              <a:t>Pārpublicēšana ir atļauta, norādot avotu.</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lv-LV" sz="1467" b="1" i="0" u="none" strike="noStrike" cap="none" normalizeH="0" baseline="0" noProof="0">
                <a:ln>
                  <a:noFill/>
                </a:ln>
                <a:solidFill>
                  <a:srgbClr val="003399"/>
                </a:solidFill>
                <a:effectLst/>
                <a:uLnTx/>
                <a:uFillTx/>
                <a:latin typeface="Arial"/>
                <a:ea typeface="Arial"/>
                <a:cs typeface="+mn-cs"/>
              </a:rPr>
              <a:t>Ja vēlaties izmantot vai pārpublicēt fotoattēlus vai citus materiālus, kuru autortiesības nepieder Eiropas Darba drošības un veselības aizsardzības aģentūrai, atļauja ir jāsaņem no šo autortiesību īpašniekiem.</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10/09/2026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lv-LV" sz="900" b="1">
                <a:solidFill>
                  <a:schemeClr val="tx2"/>
                </a:solidFill>
                <a:latin typeface="Arial" pitchFamily="-107" charset="0"/>
                <a:ea typeface="Arial"/>
                <a:cs typeface="ＭＳ Ｐゴシック" pitchFamily="-107" charset="-128"/>
              </a:rPr>
              <a:t>https://healthy-workplaces.osha.europa.eu</a:t>
            </a:r>
          </a:p>
        </p:txBody>
      </p:sp>
      <p:pic>
        <p:nvPicPr>
          <p:cNvPr id="7" name="Picture 6">
            <a:extLst>
              <a:ext uri="{FF2B5EF4-FFF2-40B4-BE49-F238E27FC236}">
                <a16:creationId xmlns:a16="http://schemas.microsoft.com/office/drawing/2014/main" id="{7B48AB6C-D00D-E224-DA0A-382FA85F3B8F}"/>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0000" y="6074412"/>
            <a:ext cx="2143200" cy="548019"/>
          </a:xfrm>
          <a:prstGeom prst="rect">
            <a:avLst/>
          </a:prstGeom>
        </p:spPr>
      </p:pic>
      <p:pic>
        <p:nvPicPr>
          <p:cNvPr id="16" name="Picture 15">
            <a:extLst>
              <a:ext uri="{FF2B5EF4-FFF2-40B4-BE49-F238E27FC236}">
                <a16:creationId xmlns:a16="http://schemas.microsoft.com/office/drawing/2014/main" id="{3868FE15-0771-6BC7-286E-D4FF3B778736}"/>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156945" y="5629111"/>
            <a:ext cx="1009609" cy="980303"/>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lv/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15_C39BB621.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lv/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lv/campaign-partners/enterprise-europe-network" TargetMode="External"/><Relationship Id="rId11" Type="http://schemas.openxmlformats.org/officeDocument/2006/relationships/hyperlink" Target="https://healthy-workplaces.osha.europa.eu/lv/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lv/campaign-partners/official-campaign-partners" TargetMode="External"/><Relationship Id="rId10" Type="http://schemas.openxmlformats.org/officeDocument/2006/relationships/image" Target="../media/image2.png"/><Relationship Id="rId4" Type="http://schemas.openxmlformats.org/officeDocument/2006/relationships/image" Target="../media/image49.svg"/><Relationship Id="rId9" Type="http://schemas.openxmlformats.org/officeDocument/2006/relationships/hyperlink" Target="https://osha.europa.eu/lv" TargetMode="External"/><Relationship Id="rId14" Type="http://schemas.openxmlformats.org/officeDocument/2006/relationships/hyperlink" Target="https://healthy-workplaces.osha.europa.eu/lv/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lv/tools-and-publications" TargetMode="External"/><Relationship Id="rId2" Type="http://schemas.openxmlformats.org/officeDocument/2006/relationships/hyperlink" Target="https://healthy-workplaces.osha.europa.eu/lv/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lv/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lv/get-involved/european-week" TargetMode="External"/><Relationship Id="rId7" Type="http://schemas.openxmlformats.org/officeDocument/2006/relationships/hyperlink" Target="https://healthy-workplaces.osha.europa.eu/lv/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lv/get-involved/become-campaign-partner" TargetMode="External"/><Relationship Id="rId5" Type="http://schemas.openxmlformats.org/officeDocument/2006/relationships/hyperlink" Target="https://healthy-workplaces.osha.europa.eu/lv/get-involved/good-practice-awards" TargetMode="External"/><Relationship Id="rId4" Type="http://schemas.openxmlformats.org/officeDocument/2006/relationships/hyperlink" Target="https://healthy-workplaces.osha.europa.eu/lv/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599999" y="3564000"/>
            <a:ext cx="11183291" cy="928800"/>
          </a:xfrm>
        </p:spPr>
        <p:txBody>
          <a:bodyPr anchor="t">
            <a:normAutofit fontScale="90000"/>
          </a:bodyPr>
          <a:lstStyle/>
          <a:p>
            <a:r>
              <a:rPr lang="lv-LV" dirty="0"/>
              <a:t>Kampaņa “Veselībai nekaitīgas darbavietas 2026.-2028. gadā” – “Roku rokā par </a:t>
            </a:r>
            <a:r>
              <a:rPr lang="lv-LV" dirty="0" err="1"/>
              <a:t>psihoemocionālo</a:t>
            </a:r>
            <a:r>
              <a:rPr lang="lv-LV" dirty="0"/>
              <a:t> veselību darbā”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914756"/>
            <a:ext cx="10195200" cy="675208"/>
          </a:xfrm>
        </p:spPr>
        <p:txBody>
          <a:bodyPr anchor="t">
            <a:normAutofit/>
          </a:bodyPr>
          <a:lstStyle/>
          <a:p>
            <a:r>
              <a:rPr lang="lv-LV" sz="2600" i="1" dirty="0">
                <a:solidFill>
                  <a:srgbClr val="92D050"/>
                </a:solidFill>
              </a:rPr>
              <a:t>Novērsīsim </a:t>
            </a:r>
            <a:r>
              <a:rPr lang="lv-LV" sz="2600" i="1" dirty="0" err="1">
                <a:solidFill>
                  <a:srgbClr val="92D050"/>
                </a:solidFill>
              </a:rPr>
              <a:t>psihosociālos</a:t>
            </a:r>
            <a:r>
              <a:rPr lang="lv-LV" sz="2600" i="1" dirty="0">
                <a:solidFill>
                  <a:srgbClr val="92D050"/>
                </a:solidFill>
              </a:rPr>
              <a:t> darba vides riskus</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lv-LV"/>
              <a:t>Satura rādītājs</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67120"/>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lv-LV" b="0">
                <a:solidFill>
                  <a:srgbClr val="003399"/>
                </a:solidFill>
              </a:rPr>
              <a:t>Kopaina</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lv-LV" sz="1600">
                <a:solidFill>
                  <a:srgbClr val="003399"/>
                </a:solidFill>
              </a:rPr>
              <a:t>Kampaņas mērķi un uzdevumi</a:t>
            </a:r>
          </a:p>
          <a:p>
            <a:pPr marL="169863" indent="-169863">
              <a:buFont typeface="Arial" panose="020B0604020202020204" pitchFamily="34" charset="0"/>
              <a:buChar char="•"/>
            </a:pPr>
            <a:r>
              <a:rPr lang="lv-LV" sz="1600">
                <a:solidFill>
                  <a:srgbClr val="003399"/>
                </a:solidFill>
              </a:rPr>
              <a:t>Kam paredzēta kampaņa?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731502"/>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lv-LV" sz="1800"/>
              <a:t>Rīcības plāns: piecas prioritārās jomas</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23439"/>
          </a:xfrm>
          <a:prstGeom prst="rect">
            <a:avLst/>
          </a:prstGeom>
          <a:noFill/>
        </p:spPr>
        <p:txBody>
          <a:bodyPr wrap="square" rtlCol="0">
            <a:spAutoFit/>
          </a:bodyPr>
          <a:lstStyle/>
          <a:p>
            <a:pPr marL="169863" indent="-169863">
              <a:buFont typeface="Arial" panose="020B0604020202020204" pitchFamily="34" charset="0"/>
              <a:buChar char="•"/>
            </a:pPr>
            <a:r>
              <a:rPr lang="lv-LV" sz="1600">
                <a:solidFill>
                  <a:srgbClr val="003399"/>
                </a:solidFill>
              </a:rPr>
              <a:t>Psihosociālo risku novērtēšana un pārvaldība</a:t>
            </a:r>
          </a:p>
          <a:p>
            <a:pPr marL="169863" indent="-169863">
              <a:buFont typeface="Arial" panose="020B0604020202020204" pitchFamily="34" charset="0"/>
              <a:buChar char="•"/>
            </a:pPr>
            <a:r>
              <a:rPr lang="lv-LV" sz="1600">
                <a:solidFill>
                  <a:srgbClr val="003399"/>
                </a:solidFill>
              </a:rPr>
              <a:t>Uzmākšanās, seksuāla uzmākšanās un vardarbība</a:t>
            </a:r>
          </a:p>
          <a:p>
            <a:pPr marL="169863" indent="-169863">
              <a:buFont typeface="Arial" panose="020B0604020202020204" pitchFamily="34" charset="0"/>
              <a:buChar char="•"/>
            </a:pPr>
            <a:r>
              <a:rPr lang="lv-LV" sz="1600">
                <a:solidFill>
                  <a:srgbClr val="003399"/>
                </a:solidFill>
              </a:rPr>
              <a:t>Fiziskie riski un psihoemocionālā veselība</a:t>
            </a:r>
          </a:p>
          <a:p>
            <a:pPr marL="169863" indent="-169863">
              <a:buFont typeface="Arial" panose="020B0604020202020204" pitchFamily="34" charset="0"/>
              <a:buChar char="•"/>
            </a:pPr>
            <a:r>
              <a:rPr lang="lv-LV" sz="1600">
                <a:solidFill>
                  <a:srgbClr val="003399"/>
                </a:solidFill>
              </a:rPr>
              <a:t>Psihosociālie riski veselības un sociālās aprūpes nozarē</a:t>
            </a:r>
          </a:p>
          <a:p>
            <a:pPr marL="169863" indent="-169863">
              <a:buFont typeface="Arial" panose="020B0604020202020204" pitchFamily="34" charset="0"/>
              <a:buChar char="•"/>
            </a:pPr>
            <a:r>
              <a:rPr lang="lv-LV" sz="1600">
                <a:solidFill>
                  <a:srgbClr val="003399"/>
                </a:solidFill>
              </a:rPr>
              <a:t>Atbalsts psihoemocionālajai veselībai darbā</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lv-LV" sz="1800">
                <a:solidFill>
                  <a:schemeClr val="bg1"/>
                </a:solidFill>
              </a:rPr>
              <a:t>Dalība kampaņā</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lv-LV" sz="1600">
                <a:solidFill>
                  <a:srgbClr val="003399"/>
                </a:solidFill>
              </a:rPr>
              <a:t>EU-OSHA tīkls</a:t>
            </a:r>
          </a:p>
          <a:p>
            <a:pPr marL="169863" indent="-169863">
              <a:buFont typeface="Arial" panose="020B0604020202020204" pitchFamily="34" charset="0"/>
              <a:buChar char="•"/>
            </a:pPr>
            <a:r>
              <a:rPr lang="lv-LV" sz="1600">
                <a:solidFill>
                  <a:srgbClr val="003399"/>
                </a:solidFill>
              </a:rPr>
              <a:t>Kampaņas resursi</a:t>
            </a:r>
          </a:p>
          <a:p>
            <a:pPr marL="169863" indent="-169863">
              <a:buFont typeface="Arial" panose="020B0604020202020204" pitchFamily="34" charset="0"/>
              <a:buChar char="•"/>
            </a:pPr>
            <a:r>
              <a:rPr lang="lv-LV" sz="1600">
                <a:solidFill>
                  <a:srgbClr val="003399"/>
                </a:solidFill>
              </a:rPr>
              <a:t>Rīkkopa un digitālā reklāma</a:t>
            </a:r>
          </a:p>
          <a:p>
            <a:pPr marL="169863" indent="-169863">
              <a:buFont typeface="Arial" panose="020B0604020202020204" pitchFamily="34" charset="0"/>
              <a:buChar char="•"/>
            </a:pPr>
            <a:r>
              <a:rPr lang="lv-LV" sz="1600">
                <a:solidFill>
                  <a:srgbClr val="003399"/>
                </a:solidFill>
              </a:rPr>
              <a:t>Kā iesaistīties kampaņā?</a:t>
            </a:r>
          </a:p>
          <a:p>
            <a:pPr marL="169863" indent="-169863">
              <a:buFont typeface="Arial" panose="020B0604020202020204" pitchFamily="34" charset="0"/>
              <a:buChar char="•"/>
            </a:pPr>
            <a:r>
              <a:rPr lang="lv-LV" sz="1600">
                <a:solidFill>
                  <a:srgbClr val="003399"/>
                </a:solidFill>
              </a:rPr>
              <a:t>Sekojiet līdzi kampaņas aktualitātēm</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lv-LV"/>
              <a:t>Kopaina: psihoemocionālā veselība ietekmē ikdienas dzīvi un darbu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lv-LV" sz="2000" b="1">
                <a:solidFill>
                  <a:schemeClr val="tx2"/>
                </a:solidFill>
              </a:rPr>
              <a:t>Psihoemocionālo veselību ietekmē ikdienas dzīve, tostarp darbs!</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5" y="2670100"/>
            <a:ext cx="7556707" cy="305260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v-LV" dirty="0"/>
              <a:t>Darbs var labvēlīgi ietekmēt psihoemocionālo veselību</a:t>
            </a:r>
            <a:r>
              <a:rPr lang="lv-LV" b="0" dirty="0"/>
              <a:t>, nodrošinot mērķi, struktūru un sociālo mijiedarbību — </a:t>
            </a:r>
            <a:r>
              <a:rPr lang="lv-LV" dirty="0"/>
              <a:t>ja vien</a:t>
            </a:r>
            <a:r>
              <a:rPr lang="lv-LV" b="0" dirty="0"/>
              <a:t> </a:t>
            </a:r>
            <a:r>
              <a:rPr lang="lv-LV" dirty="0"/>
              <a:t>tas ir labi plānots</a:t>
            </a:r>
            <a:r>
              <a:rPr lang="lv-LV" b="0" dirty="0"/>
              <a:t> un </a:t>
            </a:r>
            <a:r>
              <a:rPr lang="lv-LV" dirty="0"/>
              <a:t>vide ir atbalstoša</a:t>
            </a:r>
            <a:r>
              <a:rPr lang="lv-LV" b="0" dirty="0"/>
              <a:t>.</a:t>
            </a:r>
          </a:p>
          <a:p>
            <a:pPr marL="233363" indent="-233363">
              <a:spcAft>
                <a:spcPts val="600"/>
              </a:spcAft>
            </a:pPr>
            <a:r>
              <a:rPr lang="lv-LV" dirty="0"/>
              <a:t>Psihosociālie riski darbā</a:t>
            </a:r>
            <a:r>
              <a:rPr lang="lv-LV" b="0" dirty="0"/>
              <a:t>, piemēram, pretrunīgas prasības, aizskaršana vai pastāvīgi liela darba slodze, var mazināt šo pozitīvo ietekmi. </a:t>
            </a:r>
          </a:p>
          <a:p>
            <a:pPr marL="233363" indent="-233363">
              <a:spcAft>
                <a:spcPts val="600"/>
              </a:spcAft>
            </a:pPr>
            <a:r>
              <a:rPr lang="lv-LV" dirty="0"/>
              <a:t>Ja šie riski netiek identificēti</a:t>
            </a:r>
            <a:r>
              <a:rPr lang="lv-LV" b="0" dirty="0"/>
              <a:t>, </a:t>
            </a:r>
            <a:r>
              <a:rPr lang="lv-LV" dirty="0"/>
              <a:t>pārvaldīti</a:t>
            </a:r>
            <a:r>
              <a:rPr lang="lv-LV" b="0" dirty="0"/>
              <a:t> un </a:t>
            </a:r>
            <a:r>
              <a:rPr lang="lv-LV" dirty="0"/>
              <a:t>novērsti</a:t>
            </a:r>
            <a:r>
              <a:rPr lang="lv-LV" b="0" dirty="0"/>
              <a:t>, tie var izraisīt virkni </a:t>
            </a:r>
            <a:r>
              <a:rPr lang="lv-LV" dirty="0"/>
              <a:t>nopietnu veselības problēmu,</a:t>
            </a:r>
            <a:r>
              <a:rPr lang="lv-LV" b="0" dirty="0"/>
              <a:t> piemēram, izdegšanu, depresiju, trauksmi un utt.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lv-LV"/>
              <a:t>Kopaina</a:t>
            </a:r>
            <a:r>
              <a:rPr lang="lv-LV">
                <a:solidFill>
                  <a:srgbClr val="003399"/>
                </a:solidFill>
              </a:rPr>
              <a:t>: </a:t>
            </a:r>
            <a:r>
              <a:rPr lang="lv-LV"/>
              <a:t>kas ir likts uz spēles?</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lv-LV" sz="1800" b="1">
                <a:solidFill>
                  <a:schemeClr val="tx2"/>
                </a:solidFill>
              </a:rPr>
              <a:t>Tiek lēsts, ka slikta psihoemocionālā veselība laikposmā no 2025. līdz 2050. gadam samazinās ES iekšzemes kopproduktu vidēji par 1,7 % gadā.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v-LV" b="0" dirty="0"/>
              <a:t>Eiropiešu vidū </a:t>
            </a:r>
            <a:r>
              <a:rPr lang="lv-LV" dirty="0"/>
              <a:t>pieaug</a:t>
            </a:r>
            <a:r>
              <a:rPr lang="lv-LV" b="0" dirty="0"/>
              <a:t> garīgās veselības problēmas. </a:t>
            </a:r>
          </a:p>
          <a:p>
            <a:pPr marL="233363" indent="-233363">
              <a:spcAft>
                <a:spcPts val="600"/>
              </a:spcAft>
            </a:pPr>
            <a:r>
              <a:rPr lang="lv-LV" b="0" dirty="0"/>
              <a:t>Psihoemocionālās veselības problēmas rada </a:t>
            </a:r>
            <a:r>
              <a:rPr lang="lv-LV" dirty="0"/>
              <a:t>ekonomiskos zaudējumus</a:t>
            </a:r>
            <a:r>
              <a:rPr lang="lv-LV" b="0" dirty="0"/>
              <a:t>, ko lielā mērā veicina mazāka darbaspēka līdzdalība, palielināts kavējumu skaits (absentisms) un strādāšana slimības laikā (prezentisms).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lv-LV" dirty="0"/>
              <a:t>Kop</a:t>
            </a:r>
            <a:r>
              <a:rPr lang="lv-LV" dirty="0">
                <a:solidFill>
                  <a:srgbClr val="003399"/>
                </a:solidFill>
              </a:rPr>
              <a:t>aina: </a:t>
            </a:r>
            <a:r>
              <a:rPr lang="lv-LV" dirty="0"/>
              <a:t>darbinieku viedoklis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lv-LV" b="0" dirty="0"/>
              <a:t>Saskaņā ar </a:t>
            </a:r>
            <a:r>
              <a:rPr lang="lv-LV" b="0" dirty="0">
                <a:solidFill>
                  <a:srgbClr val="92D050"/>
                </a:solidFill>
                <a:hlinkClick r:id="rId3">
                  <a:extLst>
                    <a:ext uri="{A12FA001-AC4F-418D-AE19-62706E023703}">
                      <ahyp:hlinkClr xmlns:ahyp="http://schemas.microsoft.com/office/drawing/2018/hyperlinkcolor" val="tx"/>
                    </a:ext>
                  </a:extLst>
                </a:hlinkClick>
              </a:rPr>
              <a:t>OSH Pulse 2025</a:t>
            </a:r>
            <a:r>
              <a:rPr lang="lv-LV" b="0" dirty="0"/>
              <a:t> darbinieku apsekojumu</a:t>
            </a:r>
            <a:r>
              <a:rPr lang="lv-LV" dirty="0"/>
              <a:t> vairāk nekā 4 no 10 darbiniekiem ES (44 %) </a:t>
            </a:r>
            <a:r>
              <a:rPr lang="lv-LV" b="0" dirty="0"/>
              <a:t>norāda, ka viņi saskaras ar </a:t>
            </a:r>
            <a:r>
              <a:rPr lang="lv-LV" dirty="0"/>
              <a:t>nopietnu laika trūkumu</a:t>
            </a:r>
            <a:r>
              <a:rPr lang="lv-LV" b="0" dirty="0"/>
              <a:t> vai</a:t>
            </a:r>
            <a:r>
              <a:rPr lang="lv-LV" dirty="0"/>
              <a:t> pārslodzi.</a:t>
            </a:r>
            <a:br>
              <a:rPr lang="lv-LV" dirty="0"/>
            </a:br>
            <a:endParaRPr lang="lv-LV" dirty="0"/>
          </a:p>
          <a:p>
            <a:pPr marL="233363" indent="-233363"/>
            <a:r>
              <a:rPr lang="lv-LV" dirty="0"/>
              <a:t>Daudzi darbinieki apgalvo, ka darbs negatīvi ietekmē viņu veselību:</a:t>
            </a:r>
          </a:p>
          <a:p>
            <a:pPr lvl="1"/>
            <a:r>
              <a:rPr lang="lv-LV" dirty="0">
                <a:solidFill>
                  <a:schemeClr val="tx2"/>
                </a:solidFill>
              </a:rPr>
              <a:t>37 % darbinieku izjūt vispārēju nogurumu. </a:t>
            </a:r>
          </a:p>
          <a:p>
            <a:pPr lvl="1"/>
            <a:r>
              <a:rPr lang="lv-LV" dirty="0">
                <a:solidFill>
                  <a:schemeClr val="tx2"/>
                </a:solidFill>
              </a:rPr>
              <a:t>29 % darbinieku ES izjūt stresu, depresiju vai trauksmi</a:t>
            </a:r>
            <a:r>
              <a:rPr lang="lv-LV" dirty="0"/>
              <a:t>.</a:t>
            </a:r>
          </a:p>
          <a:p>
            <a:pPr marL="0" indent="0">
              <a:buNone/>
            </a:pPr>
            <a:br>
              <a:rPr lang="lv-LV" dirty="0"/>
            </a:br>
            <a:endParaRPr lang="lv-LV" dirty="0"/>
          </a:p>
        </p:txBody>
      </p:sp>
      <p:grpSp>
        <p:nvGrpSpPr>
          <p:cNvPr id="11" name="Group 10" descr="Fotoattēls, kurā redzams biroja darbinieks, kurš sēž pie rakstāmgalda un, lasot dokumentus, ir saraucis pieri. Viņam kreisajā pusē ir tēls, kurš žonglē ar dažādām digitālām ikonām, piemēram, papīru, jautājuma zīmi, diagrammām, pulksteni, lai simbolizētu nopietnu laika spiedienu un darba pārslodzi.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attēls, kurā redzams biroja darbinieks, kurš sēž pie rakstāmgalda un, lasot dokumentus, ir saraucis pieri. Viņam kreisajā pusē ir tēls, kurš žonglē ar dažādām digitālām ikonām, piemēram, papīru, jautājuma zīmi, diagrammām, pulksteni, lai simbolizētu nopietnu laika spiedienu un darba pārslodzi.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lv-LV"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BAC9C23-E994-7968-A186-1A0F5471F550}"/>
              </a:ext>
            </a:extLst>
          </p:cNvPr>
          <p:cNvSpPr txBox="1">
            <a:spLocks noGrp="1"/>
          </p:cNvSpPr>
          <p:nvPr>
            <p:ph type="title" idx="4294967295"/>
          </p:nvPr>
        </p:nvSpPr>
        <p:spPr>
          <a:xfrm>
            <a:off x="600002" y="180000"/>
            <a:ext cx="10079831" cy="489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lv-LV" sz="2400" b="1" i="0" u="none" strike="noStrike" kern="1200" cap="none" spc="0" normalizeH="0" baseline="0" noProof="0" dirty="0">
                <a:ln>
                  <a:noFill/>
                </a:ln>
                <a:solidFill>
                  <a:schemeClr val="tx2"/>
                </a:solidFill>
                <a:effectLst/>
                <a:uLnTx/>
                <a:uFillTx/>
                <a:latin typeface="+mj-lt"/>
                <a:ea typeface="+mj-ea"/>
                <a:cs typeface="Trebuchet MS"/>
              </a:rPr>
              <a:t>Kop</a:t>
            </a:r>
            <a:r>
              <a:rPr kumimoji="0" lang="lv-LV" sz="2400" b="1" i="0" u="none" strike="noStrike" kern="1200" cap="none" spc="0" normalizeH="0" baseline="0" noProof="0" dirty="0">
                <a:ln>
                  <a:noFill/>
                </a:ln>
                <a:solidFill>
                  <a:srgbClr val="003399"/>
                </a:solidFill>
                <a:effectLst/>
                <a:uLnTx/>
                <a:uFillTx/>
                <a:latin typeface="+mj-lt"/>
                <a:ea typeface="+mj-ea"/>
                <a:cs typeface="Trebuchet MS"/>
              </a:rPr>
              <a:t>aina: </a:t>
            </a:r>
            <a:r>
              <a:rPr kumimoji="0" lang="lv-LV" sz="2400" b="1" i="0" u="none" strike="noStrike" kern="1200" cap="none" spc="0" normalizeH="0" baseline="0" noProof="0" dirty="0">
                <a:ln>
                  <a:noFill/>
                </a:ln>
                <a:solidFill>
                  <a:schemeClr val="tx2"/>
                </a:solidFill>
                <a:effectLst/>
                <a:uLnTx/>
                <a:uFillTx/>
                <a:latin typeface="+mj-lt"/>
                <a:ea typeface="+mj-ea"/>
                <a:cs typeface="Trebuchet MS"/>
              </a:rPr>
              <a:t>organizāciju un darbinieku viedoklis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dirty="0">
                <a:latin typeface="+mn-lt"/>
                <a:cs typeface="Arial"/>
              </a:rPr>
              <a:t>Psihosociālie darba vides riski: Organizācijas un darbinieki.</a:t>
            </a:r>
          </a:p>
          <a:p>
            <a:r>
              <a:rPr lang="lv-LV" sz="1800" dirty="0">
                <a:latin typeface="+mn-lt"/>
                <a:cs typeface="Arial"/>
              </a:rPr>
              <a:t>Līdzīgas tendences, atšķirīgi skatpunkti</a:t>
            </a:r>
            <a:r>
              <a:rPr lang="lv-LV" sz="1800" b="1" dirty="0">
                <a:latin typeface="+mn-lt"/>
                <a:cs typeface="Arial"/>
              </a:rPr>
              <a:t> </a:t>
            </a:r>
          </a:p>
        </p:txBody>
      </p:sp>
      <p:grpSp>
        <p:nvGrpSpPr>
          <p:cNvPr id="3" name="Group 2" descr="Datu lodziņš, kurā salīdzināts organizācijas un darbinieku pieredzētā laika spiediena līmenis. To norāda ar pusapļiem un procentiem. Organizācijas saskaras ar laika spiedienu 44 % gadījumu, savukārt darbinieki — 43 % gadījumu.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000" i="1"/>
                  <a:t>Avots: </a:t>
                </a:r>
                <a:r>
                  <a:rPr lang="lv-LV" sz="1000" b="0"/>
                  <a:t>OSH Pulse 2025, ESENER 2024, ES-27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lv-LV"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400"/>
                <a:t>ORGANIZĀCIJAS</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64376"/>
              <a:ext cx="1238384"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lv-LV" sz="1400" dirty="0">
                  <a:solidFill>
                    <a:srgbClr val="A9DE4E"/>
                  </a:solidFill>
                </a:rPr>
                <a:t>DARBINIEKI</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lv-LV" sz="1400" b="1" dirty="0">
                  <a:solidFill>
                    <a:schemeClr val="bg1"/>
                  </a:solidFill>
                </a:rPr>
                <a:t>LAIKA SPIEDIENS</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Datu tabula, kurā salīdzināts, cik bieži organizācijās un starp darbiniekiem ir novērots nepietiekamas komunikācijas un sadarbības līmenis. To norāda ar pusapļiem un procentiem. Organizācijas saskaras ar nepietiekama komunikācijas un sadarbība 19 % gadījumu, savukārt darbinieki — 29 % gadījumu.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000" i="1"/>
                      <a:t>Avots: </a:t>
                    </a:r>
                    <a:r>
                      <a:rPr lang="lv-LV" sz="1000" b="0"/>
                      <a:t>ESENER 2024 un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lv-LV"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400"/>
                    <a:t>ORGANIZĀCIJAS</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lv-LV" sz="1400">
                      <a:solidFill>
                        <a:srgbClr val="A9DE4E"/>
                      </a:solidFill>
                    </a:rPr>
                    <a:t>DARBINIEKI</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lv-LV" sz="1400" b="1">
                      <a:solidFill>
                        <a:schemeClr val="bg1"/>
                      </a:solidFill>
                    </a:rPr>
                    <a:t>NEPIETIEKAMA KOMUNIKĀCIJA UN SADARBĪBA</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Tikai 51 % organizāciju norāda, ka iesaista darbiniekus psihosociālo risku novēršanā.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400"/>
                    <a:t>TIKAI</a:t>
                  </a:r>
                </a:p>
              </p:txBody>
            </p:sp>
            <p:sp>
              <p:nvSpPr>
                <p:cNvPr id="100" name="Content Placeholder 2" descr="Datu lodziņš, kurā parādīts darbinieku iesaistīšanās īpatsvars organizācijās, risinot ar psihosociālajiem riskiem saistītus jautājumus darbā. Procentuālā daļa ir 51 %. ">
                  <a:extLst>
                    <a:ext uri="{FF2B5EF4-FFF2-40B4-BE49-F238E27FC236}">
                      <a16:creationId xmlns:a16="http://schemas.microsoft.com/office/drawing/2014/main" id="{3994B876-AAE8-E8B6-4731-D4BFD324526D}"/>
                    </a:ext>
                  </a:extLst>
                </p:cNvPr>
                <p:cNvSpPr txBox="1">
                  <a:spLocks/>
                </p:cNvSpPr>
                <p:nvPr/>
              </p:nvSpPr>
              <p:spPr>
                <a:xfrm>
                  <a:off x="2715624" y="2822546"/>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600" b="0" dirty="0"/>
                    <a:t>organizāciju ziņo, ka darbinieki tiek iesaistīti psihosociālo risku novēršanā.</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lv-LV" sz="1400" b="1">
                      <a:solidFill>
                        <a:schemeClr val="bg1"/>
                      </a:solidFill>
                    </a:rPr>
                    <a:t>DARBINIEKU IESAISTĪŠANA</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15774" y="5378798"/>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lv-LV" sz="1400" dirty="0"/>
              <a:t>Darbinieku iesaistīšana ir būtiska, lai apzinātu riskus un kopīgi rastu efektīvus risinājumus.</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96000" y="532161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lv-LV"/>
              <a:t>Kop</a:t>
            </a:r>
            <a:r>
              <a:rPr lang="lv-LV">
                <a:solidFill>
                  <a:srgbClr val="003399"/>
                </a:solidFill>
              </a:rPr>
              <a:t>aina: </a:t>
            </a:r>
            <a:r>
              <a:rPr lang="lv-LV"/>
              <a:t>organizāciju viedoklis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Psihosociālie riski organizācijās ir šādi:</a:t>
            </a:r>
          </a:p>
        </p:txBody>
      </p:sp>
      <p:graphicFrame>
        <p:nvGraphicFramePr>
          <p:cNvPr id="9" name="Chart 8" descr="Diagramma, kurā salīdzināti organizācijās pastāvošie psihosociālie riski 2019. un 2024. gadā:&#10;&#10;Saskarsme ar sarežģītiem klientiem, pacientiem, skolēniem u. c. 2019. gads: 59 %. 2024. gads: 56 %&#10;Laika trūkums. 2019. gads: 45 % 2024. gads: 43%&#10;Slikta komunikācija vai sadarbība organizācijā. 2019. gads: 18 % 2024. gads: 19 %&#10;Ilgs vai neregulārs darba laiks.  2019. gads: 21 % 2024. gads: 18 %&#10;Bailes zaudēt darbu.  2019. gads: 11 % 2024. gads: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2591608223"/>
              </p:ext>
            </p:extLst>
          </p:nvPr>
        </p:nvGraphicFramePr>
        <p:xfrm>
          <a:off x="2027142" y="1421988"/>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lv-LV" sz="1200" i="1">
                <a:effectLst/>
              </a:rPr>
              <a:t>Avots: </a:t>
            </a:r>
            <a:r>
              <a:rPr lang="lv-LV" sz="1200">
                <a:effectLst/>
              </a:rPr>
              <a:t>ESENER, 2024. Bāze: Uzņēmumi ES27 valstīs.</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lv-LV"/>
              <a:t>Kampaņas mērķi un uzdevumi</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Vairot izpratni par: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23683"/>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lv-LV" sz="1800" dirty="0"/>
              <a:t>labas darba vides </a:t>
            </a:r>
            <a:r>
              <a:rPr lang="lv-LV" sz="1800" b="0" dirty="0"/>
              <a:t>ietekmi </a:t>
            </a:r>
            <a:r>
              <a:rPr lang="lv-LV" sz="1800" dirty="0"/>
              <a:t>uz psihoemocionālo veselību un labbūtību</a:t>
            </a:r>
            <a:r>
              <a:rPr lang="lv-LV" sz="1800" b="0" dirty="0"/>
              <a:t>;</a:t>
            </a:r>
          </a:p>
          <a:p>
            <a:pPr marL="233363" indent="-233363">
              <a:spcBef>
                <a:spcPts val="600"/>
              </a:spcBef>
              <a:spcAft>
                <a:spcPts val="600"/>
              </a:spcAft>
            </a:pPr>
            <a:r>
              <a:rPr lang="lv-LV" sz="1800" b="0" dirty="0"/>
              <a:t>to, cik svarīgi ir </a:t>
            </a:r>
            <a:r>
              <a:rPr lang="lv-LV" sz="1800" dirty="0"/>
              <a:t>novērtēt</a:t>
            </a:r>
            <a:r>
              <a:rPr lang="lv-LV" sz="1800" b="0" dirty="0"/>
              <a:t>, </a:t>
            </a:r>
            <a:r>
              <a:rPr lang="lv-LV" sz="1800" dirty="0"/>
              <a:t>novērst un pārvaldīt psihosociālos riskus</a:t>
            </a:r>
            <a:r>
              <a:rPr lang="lv-LV" sz="1800" b="0" dirty="0"/>
              <a:t>. </a:t>
            </a:r>
            <a:r>
              <a:rPr lang="lv-LV"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31519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Veicināt:</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520519"/>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lv-LV" sz="1800" dirty="0"/>
              <a:t>ieinteresēto personu tīklošanos</a:t>
            </a:r>
            <a:r>
              <a:rPr lang="lv-LV" sz="1800" b="0" dirty="0"/>
              <a:t>;</a:t>
            </a:r>
          </a:p>
          <a:p>
            <a:pPr marL="233363" indent="-233363">
              <a:spcBef>
                <a:spcPts val="600"/>
              </a:spcBef>
              <a:spcAft>
                <a:spcPts val="600"/>
              </a:spcAft>
            </a:pPr>
            <a:r>
              <a:rPr lang="lv-LV" sz="1800" b="0" dirty="0"/>
              <a:t>sadarbību ar </a:t>
            </a:r>
            <a:r>
              <a:rPr lang="lv-LV" sz="1800" dirty="0"/>
              <a:t>visiem partneriem darba vietā</a:t>
            </a:r>
            <a:r>
              <a:rPr lang="lv-LV" sz="1800" b="0" dirty="0"/>
              <a:t>;</a:t>
            </a:r>
          </a:p>
          <a:p>
            <a:pPr marL="233363" indent="-233363">
              <a:spcBef>
                <a:spcPts val="600"/>
              </a:spcBef>
              <a:spcAft>
                <a:spcPts val="600"/>
              </a:spcAft>
            </a:pPr>
            <a:r>
              <a:rPr lang="lv-LV" sz="1800" dirty="0"/>
              <a:t>atbalstošas</a:t>
            </a:r>
            <a:r>
              <a:rPr lang="lv-LV" sz="1800" b="0" dirty="0"/>
              <a:t>,</a:t>
            </a:r>
            <a:r>
              <a:rPr lang="lv-LV" sz="1800" dirty="0"/>
              <a:t> iekļaujošas</a:t>
            </a:r>
            <a:r>
              <a:rPr lang="lv-LV" sz="1800" b="0" dirty="0"/>
              <a:t> un </a:t>
            </a:r>
            <a:r>
              <a:rPr lang="lv-LV" sz="1800" dirty="0" err="1"/>
              <a:t>psihosociāli</a:t>
            </a:r>
            <a:r>
              <a:rPr lang="lv-LV" sz="1800" dirty="0"/>
              <a:t> veselīgas darba vides </a:t>
            </a:r>
            <a:r>
              <a:rPr lang="lv-LV" sz="1800" b="0" dirty="0"/>
              <a:t>veicināšanu;</a:t>
            </a:r>
          </a:p>
          <a:p>
            <a:pPr marL="233363" indent="-233363">
              <a:spcBef>
                <a:spcPts val="600"/>
              </a:spcBef>
              <a:spcAft>
                <a:spcPts val="600"/>
              </a:spcAft>
            </a:pPr>
            <a:r>
              <a:rPr lang="lv-LV" sz="1800" dirty="0" err="1"/>
              <a:t>psihosociālo</a:t>
            </a:r>
            <a:r>
              <a:rPr lang="lv-LV" sz="1800" dirty="0"/>
              <a:t> risku sasaisti ar plašākiem </a:t>
            </a:r>
            <a:r>
              <a:rPr lang="lv-LV" sz="1800" b="0" dirty="0"/>
              <a:t>darba aizsardzības </a:t>
            </a:r>
            <a:r>
              <a:rPr lang="lv-LV" sz="1800" dirty="0"/>
              <a:t>(DA) procesiem</a:t>
            </a:r>
            <a:r>
              <a:rPr lang="lv-LV" sz="1800" b="0" dirty="0"/>
              <a:t>, lai nodrošinātu visaptverošu pieeju. </a:t>
            </a:r>
          </a:p>
          <a:p>
            <a:pPr>
              <a:spcBef>
                <a:spcPts val="600"/>
              </a:spcBef>
              <a:spcAft>
                <a:spcPts val="600"/>
              </a:spcAft>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Fotoattēls mākoņa formā, kurā redzama vīriešu dzimuma darbinieku grupa pie informācijas stenda. Attēla kreisajā pusē ir redzams zaļa trīstūrveida figūriņa. Attēlā galvenā uzmanība ir pievērsta organizatoriskajiem pasākumiem, kas nepieciešami, lai veicinātu labu psihoemocionālo veselību darbā.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lv-LV"/>
              <a:t>Kam šī kampaņa ir paredzēta? Kam būtu jāpiedalās?</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724984" cy="578138"/>
          </a:xfrm>
          <a:prstGeom prst="wedgeRectCallout">
            <a:avLst>
              <a:gd name="adj1" fmla="val 53496"/>
              <a:gd name="adj2" fmla="val 19805"/>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lv-LV" sz="1800" b="1" dirty="0">
                <a:solidFill>
                  <a:srgbClr val="003399"/>
                </a:solidFill>
              </a:rPr>
              <a:t>Laba psihoemocionālā veselība ir mūsu kopīga atbildība.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lv-LV" sz="1800">
                <a:solidFill>
                  <a:schemeClr val="tx2"/>
                </a:solidFill>
              </a:rPr>
              <a:t>Darba devēji neatkarīgi no uzņēmuma lieluma </a:t>
            </a:r>
          </a:p>
          <a:p>
            <a:pPr marL="233363" indent="-233363">
              <a:buFont typeface="Wingdings" panose="05000000000000000000" pitchFamily="2" charset="2"/>
              <a:buChar char="§"/>
            </a:pPr>
            <a:r>
              <a:rPr lang="lv-LV" sz="1800">
                <a:solidFill>
                  <a:schemeClr val="tx2"/>
                </a:solidFill>
              </a:rPr>
              <a:t>Darbinieki </a:t>
            </a:r>
          </a:p>
          <a:p>
            <a:pPr marL="233363" indent="-233363">
              <a:buFont typeface="Wingdings" panose="05000000000000000000" pitchFamily="2" charset="2"/>
              <a:buChar char="§"/>
            </a:pPr>
            <a:r>
              <a:rPr lang="lv-LV" sz="1800">
                <a:solidFill>
                  <a:schemeClr val="tx2"/>
                </a:solidFill>
              </a:rPr>
              <a:t>Sociālie partneri</a:t>
            </a:r>
          </a:p>
          <a:p>
            <a:pPr marL="233363" indent="-233363">
              <a:buFont typeface="Wingdings" panose="05000000000000000000" pitchFamily="2" charset="2"/>
              <a:buChar char="§"/>
            </a:pPr>
            <a:r>
              <a:rPr lang="lv-LV" sz="1800">
                <a:solidFill>
                  <a:schemeClr val="tx2"/>
                </a:solidFill>
              </a:rPr>
              <a:t>Darba aizsardzības inspektori </a:t>
            </a:r>
          </a:p>
          <a:p>
            <a:pPr marL="233363" indent="-233363">
              <a:buFont typeface="Wingdings" panose="05000000000000000000" pitchFamily="2" charset="2"/>
              <a:buChar char="§"/>
            </a:pPr>
            <a:r>
              <a:rPr lang="lv-LV" sz="1800">
                <a:solidFill>
                  <a:schemeClr val="tx2"/>
                </a:solidFill>
              </a:rPr>
              <a:t>Darba aizsardzības speciālisti </a:t>
            </a:r>
          </a:p>
          <a:p>
            <a:pPr marL="233363" indent="-233363">
              <a:buFont typeface="Wingdings" panose="05000000000000000000" pitchFamily="2" charset="2"/>
              <a:buChar char="§"/>
            </a:pPr>
            <a:r>
              <a:rPr lang="lv-LV" sz="1800">
                <a:solidFill>
                  <a:schemeClr val="tx2"/>
                </a:solidFill>
              </a:rPr>
              <a:t>Psihiskās veselības organizācijas</a:t>
            </a:r>
          </a:p>
          <a:p>
            <a:pPr marL="233363" indent="-233363">
              <a:buFont typeface="Wingdings" panose="05000000000000000000" pitchFamily="2" charset="2"/>
              <a:buChar char="§"/>
            </a:pPr>
            <a:r>
              <a:rPr lang="lv-LV" sz="1800">
                <a:solidFill>
                  <a:schemeClr val="tx2"/>
                </a:solidFill>
              </a:rPr>
              <a:t>Sieviešu un jauniešu organizācijas </a:t>
            </a:r>
          </a:p>
          <a:p>
            <a:pPr marL="233363" indent="-233363">
              <a:buFont typeface="Wingdings" panose="05000000000000000000" pitchFamily="2" charset="2"/>
              <a:buChar char="§"/>
            </a:pPr>
            <a:r>
              <a:rPr lang="lv-LV" sz="1800">
                <a:solidFill>
                  <a:schemeClr val="tx2"/>
                </a:solidFill>
              </a:rPr>
              <a:t>LGBTQ+ organizācijas </a:t>
            </a:r>
          </a:p>
          <a:p>
            <a:pPr marL="233363" indent="-233363">
              <a:buFont typeface="Wingdings" panose="05000000000000000000" pitchFamily="2" charset="2"/>
              <a:buChar char="§"/>
            </a:pPr>
            <a:r>
              <a:rPr lang="lv-LV" sz="1800">
                <a:solidFill>
                  <a:schemeClr val="tx2"/>
                </a:solidFill>
              </a:rPr>
              <a:t>Politikas veidotāji</a:t>
            </a:r>
          </a:p>
          <a:p>
            <a:pPr marL="233363" indent="-233363">
              <a:buFont typeface="Wingdings" panose="05000000000000000000" pitchFamily="2" charset="2"/>
              <a:buChar char="§"/>
            </a:pPr>
            <a:r>
              <a:rPr lang="lv-LV" sz="1800">
                <a:solidFill>
                  <a:schemeClr val="tx2"/>
                </a:solidFill>
              </a:rPr>
              <a:t>Pētnieki un pasniedzēji </a:t>
            </a:r>
          </a:p>
          <a:p>
            <a:pPr marL="233363" indent="-233363">
              <a:buFont typeface="Wingdings" panose="05000000000000000000" pitchFamily="2" charset="2"/>
              <a:buChar char="§"/>
            </a:pPr>
            <a:r>
              <a:rPr lang="lv-LV" sz="1800">
                <a:solidFill>
                  <a:schemeClr val="tx2"/>
                </a:solidFill>
              </a:rPr>
              <a:t>Mediju profesionāļi </a:t>
            </a:r>
          </a:p>
          <a:p>
            <a:endParaRPr lang="en-GB" sz="1800" dirty="0"/>
          </a:p>
        </p:txBody>
      </p:sp>
      <p:pic>
        <p:nvPicPr>
          <p:cNvPr id="8" name="Picture 7" descr="Četru zaļu figūriņu vektorattēls, kas savienotas ar līnijām, kas attēlo kopīgu atbildību. Viena no figūriņām tur rokās kafijas tasi, otra — izsaukuma zīmi, trešā — palielināmo stiklu, bet ceturtā — megafonu.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1755"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lv-LV"/>
              <a:t>Rīcības plāns: kampaņas piecas prioritārās jomas</a:t>
            </a:r>
          </a:p>
        </p:txBody>
      </p:sp>
      <p:graphicFrame>
        <p:nvGraphicFramePr>
          <p:cNvPr id="5" name="Content Placeholder 3" descr="Grafiks, kurā norādīti kampaņas piecu prioritāro jomu uzsākšanas datumi.">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1453695440"/>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lv-LV"/>
              <a:t>1. prioritāte: Psihosociālo risku novērtēšana un pārvaldība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Pašreizējā situācija</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lv-LV" b="0" dirty="0"/>
              <a:t>Darba devējiem ir juridisks </a:t>
            </a:r>
            <a:r>
              <a:rPr lang="lv-LV" dirty="0"/>
              <a:t>pienākums aizsargāt darbinieku veselību</a:t>
            </a:r>
            <a:r>
              <a:rPr lang="lv-LV" b="0" dirty="0"/>
              <a:t>; tostarp </a:t>
            </a:r>
            <a:r>
              <a:rPr lang="lv-LV" dirty="0"/>
              <a:t>arī psihoemocionālo veselību</a:t>
            </a:r>
            <a:r>
              <a:rPr lang="lv-LV" b="0" dirty="0"/>
              <a:t>.</a:t>
            </a:r>
          </a:p>
          <a:p>
            <a:pPr marL="233363" indent="-233363">
              <a:spcAft>
                <a:spcPts val="600"/>
              </a:spcAft>
            </a:pPr>
            <a:r>
              <a:rPr lang="lv-LV" b="0" dirty="0"/>
              <a:t>Tikai </a:t>
            </a:r>
            <a:r>
              <a:rPr lang="lv-LV" dirty="0"/>
              <a:t>39 % uzņēmumu </a:t>
            </a:r>
            <a:r>
              <a:rPr lang="lv-LV" b="0" dirty="0"/>
              <a:t>norāda, ka tiem ir </a:t>
            </a:r>
            <a:r>
              <a:rPr lang="lv-LV" dirty="0"/>
              <a:t>rīcības plāns cīņai pret ar darbu saistītu stresu</a:t>
            </a:r>
            <a:r>
              <a:rPr lang="lv-LV" b="0" dirty="0"/>
              <a:t>.</a:t>
            </a:r>
          </a:p>
          <a:p>
            <a:pPr marL="233363" indent="-233363">
              <a:spcAft>
                <a:spcPts val="600"/>
              </a:spcAft>
            </a:pPr>
            <a:r>
              <a:rPr lang="lv-LV" b="0" dirty="0"/>
              <a:t>Organizācijas var atpazīt psihosociālos riskus, taču tām bieži vien </a:t>
            </a:r>
            <a:r>
              <a:rPr lang="lv-LV" dirty="0"/>
              <a:t>trūkst </a:t>
            </a:r>
            <a:r>
              <a:rPr lang="lv-LV" b="0" dirty="0"/>
              <a:t>sistemātisku, formalizētu </a:t>
            </a:r>
            <a:r>
              <a:rPr lang="lv-LV" dirty="0"/>
              <a:t>pasākumu, lai tos efektīvi novērstu</a:t>
            </a:r>
            <a:r>
              <a:rPr lang="lv-LV" b="0" dirty="0"/>
              <a:t>. </a:t>
            </a:r>
          </a:p>
          <a:p>
            <a:pPr marL="233363" indent="-233363">
              <a:spcAft>
                <a:spcPts val="600"/>
              </a:spcAft>
            </a:pPr>
            <a:r>
              <a:rPr lang="lv-LV" b="0" dirty="0"/>
              <a:t>Pierādījumi liecina, ka informētība un preventīvu</a:t>
            </a:r>
            <a:r>
              <a:rPr lang="lv-LV" dirty="0"/>
              <a:t> pasākumu </a:t>
            </a:r>
            <a:r>
              <a:rPr lang="lv-LV" b="0" dirty="0"/>
              <a:t>ieviešana</a:t>
            </a:r>
            <a:r>
              <a:rPr lang="lv-LV" dirty="0"/>
              <a:t> dažādās nozarēs un valstīs atšķiras</a:t>
            </a:r>
            <a:r>
              <a:rPr lang="lv-LV"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lv-LV"/>
              <a:t>1. prioritāte: Psihosociālo risku novērtēšana un pārvaldība -2- </a:t>
            </a:r>
          </a:p>
        </p:txBody>
      </p:sp>
      <p:sp>
        <p:nvSpPr>
          <p:cNvPr id="4" name="Rectangle 3">
            <a:extLst>
              <a:ext uri="{FF2B5EF4-FFF2-40B4-BE49-F238E27FC236}">
                <a16:creationId xmlns:a16="http://schemas.microsoft.com/office/drawing/2014/main" id="{5978B3BF-F5DD-EF14-8F1E-31C8593438D2}"/>
              </a:ext>
            </a:extLst>
          </p:cNvPr>
          <p:cNvSpPr/>
          <p:nvPr/>
        </p:nvSpPr>
        <p:spPr>
          <a:xfrm>
            <a:off x="0" y="1090652"/>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r"/>
            <a:r>
              <a:rPr lang="lv-LV" b="1" dirty="0">
                <a:solidFill>
                  <a:srgbClr val="003399"/>
                </a:solidFill>
                <a:cs typeface="Arial" panose="020B0604020202020204" pitchFamily="34" charset="0"/>
              </a:rPr>
              <a:t>          Galvenās grūtības, par kurām uzņēmumi ziņo saistībā ar </a:t>
            </a:r>
            <a:r>
              <a:rPr lang="lv-LV" b="1" dirty="0" err="1">
                <a:solidFill>
                  <a:srgbClr val="003399"/>
                </a:solidFill>
                <a:cs typeface="Arial" panose="020B0604020202020204" pitchFamily="34" charset="0"/>
              </a:rPr>
              <a:t>psihosociālo</a:t>
            </a:r>
            <a:r>
              <a:rPr lang="lv-LV" b="1" dirty="0">
                <a:solidFill>
                  <a:srgbClr val="003399"/>
                </a:solidFill>
                <a:cs typeface="Arial" panose="020B0604020202020204" pitchFamily="34" charset="0"/>
              </a:rPr>
              <a:t> risku (PSR) pārvaldību:</a:t>
            </a:r>
          </a:p>
        </p:txBody>
      </p:sp>
      <p:grpSp>
        <p:nvGrpSpPr>
          <p:cNvPr id="13" name="Group 12" descr="4 apļveida diagrammas, kurās parādītas galvenās grūtības, par kurām uzņēmumi ziņojuši saistībā ar psihosociālo risku (PSR) pārvaldību.  1. apļveida diagrammā ir norādīti 59 %.  Nevēlēšanās atklāti runāt par šo jautājumu. 2. apļveida diagrammā ir norādīti 44 %. Ekspertīzes vai speciālistu atbalsta trūkums. 3. apļveida diagrammā ir norādīti 43 %. Nepietiekama darbinieku informētība.  4. apļveida diagrammā ir norādīti 32 %. Vadības pārstāvju nepietiekama informētība.">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v-LV" sz="1600"/>
                  <a:t>Nevēlēšanās atklāti runāt par šo jautājumu</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v-LV" sz="1600"/>
                  <a:t>Ekspertīzes vai speciālistu atbalsta trūkums</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v-LV" sz="1600"/>
                  <a:t>Nepietiekama darbinieku informētība</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lv-LV" sz="1600"/>
                  <a:t>Vadības pārstāvju nepietiekama informētība</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lv-LV" dirty="0"/>
              <a:t>Pētījumi liecina, ka mazāki uzņēmumi mēdz risināt psihosociālos riskus </a:t>
            </a:r>
            <a:r>
              <a:rPr lang="lv-LV" i="1" dirty="0"/>
              <a:t>ad </a:t>
            </a:r>
            <a:r>
              <a:rPr lang="lv-LV" dirty="0"/>
              <a:t>hoc (nesistemātiskā) līmenī, nevis izmantojot strukturētas pieejas. </a:t>
            </a:r>
          </a:p>
          <a:p>
            <a:pPr marL="233045" indent="-233045">
              <a:spcBef>
                <a:spcPts val="600"/>
              </a:spcBef>
            </a:pPr>
            <a:r>
              <a:rPr lang="lv-LV" dirty="0"/>
              <a:t>Tomēr gan iestādes, gan nozares piedāvā daudzsološas pieejas, lai atbalstītu uzņēmumus PSR jautājumu risināšanā. </a:t>
            </a:r>
            <a:endParaRPr lang="lv-LV" dirty="0">
              <a:cs typeface="Arial"/>
            </a:endParaRP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lv-LV"/>
              <a:t>1. prioritāte: Psihosociālo risku novērtēšana un pārvaldība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38376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Profilakses pasākumi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966518"/>
            <a:ext cx="10971421" cy="2166891"/>
          </a:xfrm>
        </p:spPr>
        <p:txBody>
          <a:bodyPr>
            <a:noAutofit/>
          </a:bodyPr>
          <a:lstStyle/>
          <a:p>
            <a:pPr marL="233363" indent="-233363">
              <a:spcBef>
                <a:spcPts val="0"/>
              </a:spcBef>
              <a:spcAft>
                <a:spcPts val="600"/>
              </a:spcAft>
            </a:pPr>
            <a:r>
              <a:rPr lang="lv-LV" sz="1700" dirty="0"/>
              <a:t>Novērtējiet un pārvaldiet </a:t>
            </a:r>
            <a:r>
              <a:rPr lang="lv-LV" sz="1700" dirty="0" err="1"/>
              <a:t>psihosociālos</a:t>
            </a:r>
            <a:r>
              <a:rPr lang="lv-LV" sz="1700" dirty="0"/>
              <a:t> riskus </a:t>
            </a:r>
            <a:r>
              <a:rPr lang="lv-LV" sz="1700" b="0" dirty="0"/>
              <a:t>kā daļu no </a:t>
            </a:r>
            <a:r>
              <a:rPr lang="lv-LV" sz="1700" dirty="0"/>
              <a:t>vispārējā darba aizsardzības riska pārvaldības procesa</a:t>
            </a:r>
            <a:r>
              <a:rPr lang="lv-LV" sz="1700" b="0" dirty="0"/>
              <a:t>.</a:t>
            </a:r>
          </a:p>
          <a:p>
            <a:pPr marL="233363" indent="-233363">
              <a:spcBef>
                <a:spcPts val="0"/>
              </a:spcBef>
              <a:spcAft>
                <a:spcPts val="600"/>
              </a:spcAft>
            </a:pPr>
            <a:r>
              <a:rPr lang="lv-LV" sz="1700" b="0" dirty="0"/>
              <a:t>Piemērojiet </a:t>
            </a:r>
            <a:r>
              <a:rPr lang="lv-LV" sz="1700" dirty="0"/>
              <a:t>preventīvo pasākumu hierarhiju</a:t>
            </a:r>
            <a:r>
              <a:rPr lang="lv-LV" sz="1700" b="0" dirty="0"/>
              <a:t>, prioritāti piešķirot pasākumiem, kas novērš riskus to rašanās vietā.</a:t>
            </a:r>
          </a:p>
          <a:p>
            <a:pPr marL="233363" indent="-233363">
              <a:spcBef>
                <a:spcPts val="0"/>
              </a:spcBef>
              <a:spcAft>
                <a:spcPts val="600"/>
              </a:spcAft>
            </a:pPr>
            <a:r>
              <a:rPr lang="lv-LV" sz="1700" b="0" dirty="0"/>
              <a:t>Izstrādājiet un </a:t>
            </a:r>
            <a:r>
              <a:rPr lang="lv-LV" sz="1700" dirty="0"/>
              <a:t>organizējiet darbu ar pārvaldāmām </a:t>
            </a:r>
            <a:r>
              <a:rPr lang="lv-LV" sz="1700" dirty="0" err="1"/>
              <a:t>prasībāms</a:t>
            </a:r>
            <a:r>
              <a:rPr lang="lv-LV" sz="1700" b="0" dirty="0"/>
              <a:t>, skaidrām lomām un atbilstošiem resursiem.</a:t>
            </a:r>
          </a:p>
          <a:p>
            <a:pPr marL="233363" indent="-233363">
              <a:spcBef>
                <a:spcPts val="0"/>
              </a:spcBef>
              <a:spcAft>
                <a:spcPts val="600"/>
              </a:spcAft>
            </a:pPr>
            <a:r>
              <a:rPr lang="lv-LV" sz="1700" dirty="0"/>
              <a:t>Novērsiet vardarbību</a:t>
            </a:r>
            <a:r>
              <a:rPr lang="lv-LV" sz="1700" b="0" dirty="0"/>
              <a:t>, uzmākšanos un citu antisociālu uzvedību.</a:t>
            </a:r>
          </a:p>
          <a:p>
            <a:pPr marL="233363" indent="-233363">
              <a:spcBef>
                <a:spcPts val="0"/>
              </a:spcBef>
              <a:spcAft>
                <a:spcPts val="600"/>
              </a:spcAft>
            </a:pPr>
            <a:r>
              <a:rPr lang="lv-LV" sz="1700" b="0" dirty="0"/>
              <a:t>Sniedziet </a:t>
            </a:r>
            <a:r>
              <a:rPr lang="lv-LV" sz="1700" dirty="0"/>
              <a:t>informāciju, apmācību </a:t>
            </a:r>
            <a:r>
              <a:rPr lang="lv-LV" sz="1700" b="0" dirty="0"/>
              <a:t> un </a:t>
            </a:r>
            <a:r>
              <a:rPr lang="lv-LV" sz="1700" dirty="0"/>
              <a:t>atbalstu</a:t>
            </a:r>
            <a:r>
              <a:rPr lang="lv-LV" sz="1700" b="0" dirty="0"/>
              <a:t>, tostarp pasākumus, lai mazinātu stigmu saistībā ar </a:t>
            </a:r>
            <a:r>
              <a:rPr lang="lv-LV" sz="1700" b="0" dirty="0" err="1"/>
              <a:t>psihoemocionālo</a:t>
            </a:r>
            <a:r>
              <a:rPr lang="lv-LV" sz="1700" b="0" dirty="0"/>
              <a:t> veselību.</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91758"/>
            <a:ext cx="4221126" cy="738664"/>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600" b="1" dirty="0" err="1">
                <a:solidFill>
                  <a:schemeClr val="bg1"/>
                </a:solidFill>
              </a:rPr>
              <a:t>Psihosociālo</a:t>
            </a:r>
            <a:r>
              <a:rPr lang="lv-LV" sz="1600" b="1" dirty="0">
                <a:solidFill>
                  <a:schemeClr val="bg1"/>
                </a:solidFill>
              </a:rPr>
              <a:t> risku profilakses darbā hierarhija: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Trīspakāpju piramīda, kas parāda psihosociālo risku novēršanas hierarhiju darbā. Piramīdas augšpusē to simbolizē indivīda emocijzīme, lai parādītu šo pasākumu kā pēdējo līdzekli. Otro (un vidējo) soli simbolizē iestatījumu emocijzīme, lai parādītu organizatoriskos un tehniskos pasākumus, un trešo (apakšējo) soli simbolizē palielināmais stikls, lai parādītu risku identificēšanas un novēršanas nozīmi. Piramīdas labajā pusē redzama figūriņa ar izsaukuma zīmi kreisajā rokā.">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lv-LV"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2137143" cy="523220"/>
          </a:xfrm>
          <a:prstGeom prst="rect">
            <a:avLst/>
          </a:prstGeom>
          <a:noFill/>
        </p:spPr>
        <p:txBody>
          <a:bodyPr wrap="square">
            <a:spAutoFit/>
          </a:bodyPr>
          <a:lstStyle/>
          <a:p>
            <a:r>
              <a:rPr lang="lv-LV" sz="1400" b="1" dirty="0">
                <a:solidFill>
                  <a:srgbClr val="003399"/>
                </a:solidFill>
              </a:rPr>
              <a:t>Individuālie pasākumi kā pēdējais līdzeklis.</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lv-LV"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lv-LV" sz="1400" b="1">
                <a:solidFill>
                  <a:srgbClr val="003399"/>
                </a:solidFill>
              </a:rPr>
              <a:t>Ieviešamie organizatoriskie un tehniskie pasākumi.</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lv-LV"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503012" cy="523220"/>
          </a:xfrm>
          <a:prstGeom prst="rect">
            <a:avLst/>
          </a:prstGeom>
          <a:noFill/>
        </p:spPr>
        <p:txBody>
          <a:bodyPr wrap="square">
            <a:spAutoFit/>
          </a:bodyPr>
          <a:lstStyle/>
          <a:p>
            <a:r>
              <a:rPr lang="lv-LV" sz="1400" b="1">
                <a:solidFill>
                  <a:srgbClr val="003399"/>
                </a:solidFill>
              </a:rPr>
              <a:t>Nosakiet un novērsiet riskus to rašanās vietā.</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lv-LV"/>
              <a:t>1. prioritāte: Psihosociālo risku novērtēšana un pārvaldība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Profilakses pasākumi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881892"/>
            <a:ext cx="628206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lv-LV" sz="1800" dirty="0"/>
              <a:t>Psihosociālos riskus </a:t>
            </a:r>
            <a:r>
              <a:rPr lang="lv-LV" sz="1800" b="0" dirty="0"/>
              <a:t>darbā </a:t>
            </a:r>
            <a:r>
              <a:rPr lang="lv-LV" sz="1800" dirty="0"/>
              <a:t>jāuzskata par darba vides</a:t>
            </a:r>
            <a:r>
              <a:rPr lang="lv-LV" sz="1800" b="0" dirty="0"/>
              <a:t>, nevis individuālu problēmu. </a:t>
            </a:r>
          </a:p>
          <a:p>
            <a:pPr marL="233363" indent="-233363">
              <a:spcBef>
                <a:spcPts val="600"/>
              </a:spcBef>
              <a:spcAft>
                <a:spcPts val="600"/>
              </a:spcAft>
            </a:pPr>
            <a:r>
              <a:rPr lang="lv-LV" sz="1800" b="0" dirty="0"/>
              <a:t>Nodrošiniet </a:t>
            </a:r>
            <a:r>
              <a:rPr lang="lv-LV" sz="1800" dirty="0"/>
              <a:t>darbinieku iesaistīšanos </a:t>
            </a:r>
            <a:r>
              <a:rPr lang="lv-LV" sz="1800" b="0" dirty="0"/>
              <a:t>visā procesā, sākot no izpratnes veicināšanas un riska novērtēšanas līdz risinājumu noteikšanai</a:t>
            </a:r>
            <a:r>
              <a:rPr lang="lv-LV" sz="1800" dirty="0"/>
              <a:t>.</a:t>
            </a:r>
          </a:p>
          <a:p>
            <a:pPr marL="233363" indent="-233363">
              <a:spcBef>
                <a:spcPts val="600"/>
              </a:spcBef>
              <a:spcAft>
                <a:spcPts val="600"/>
              </a:spcAft>
            </a:pPr>
            <a:r>
              <a:rPr lang="lv-LV" sz="1800" dirty="0"/>
              <a:t>Nodrošiniet vadītājus ar nepieciešamajām prasmēm, lai atpazītu un novērstu psihosociālos riskus</a:t>
            </a:r>
            <a:r>
              <a:rPr lang="lv-LV" sz="1800" b="0" dirty="0"/>
              <a:t>, tostarp ar darba slodzi saistītās problēmas, konfliktus un nevēlamu sociālo uzvedību.</a:t>
            </a:r>
          </a:p>
          <a:p>
            <a:pPr marL="233363" indent="-233363">
              <a:spcBef>
                <a:spcPts val="600"/>
              </a:spcBef>
              <a:spcAft>
                <a:spcPts val="600"/>
              </a:spcAft>
            </a:pPr>
            <a:r>
              <a:rPr lang="lv-LV" sz="1800" dirty="0"/>
              <a:t>Sasaistiet psihosociālo risku novērtējumu un pārvaldību ar </a:t>
            </a:r>
            <a:r>
              <a:rPr lang="lv-LV" sz="1800" b="0" dirty="0"/>
              <a:t>plašākām uzņēmumu pieejām darba aizsardzības jomā</a:t>
            </a:r>
            <a:r>
              <a:rPr lang="lv-LV" sz="1800" dirty="0"/>
              <a: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1337" y="2476268"/>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lv-LV"/>
              <a:t>2. prioritāte: uzmākšanās, seksuālā uzmākšanās un vardarbība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Pašreizējā situācija</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9699032" cy="2436327"/>
          </a:xfrm>
          <a:prstGeom prst="rect">
            <a:avLst/>
          </a:prstGeom>
        </p:spPr>
        <p:txBody>
          <a:bodyPr lIns="91440" tIns="45720" rIns="91440" bIns="45720"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045" indent="-233045">
              <a:spcAft>
                <a:spcPts val="600"/>
              </a:spcAft>
            </a:pPr>
            <a:r>
              <a:rPr lang="lv-LV" dirty="0"/>
              <a:t>Daudzšķautņaina problēma:</a:t>
            </a:r>
            <a:r>
              <a:rPr lang="lv-LV" b="0" dirty="0"/>
              <a:t> uzbrukumi, iebiedēšana, diskriminācija, viktimizācija utt.</a:t>
            </a:r>
            <a:endParaRPr lang="en-US" dirty="0"/>
          </a:p>
          <a:p>
            <a:pPr marL="233045" indent="-233045">
              <a:spcAft>
                <a:spcPts val="600"/>
              </a:spcAft>
            </a:pPr>
            <a:r>
              <a:rPr lang="lv-LV" b="0" dirty="0"/>
              <a:t>Būtisks </a:t>
            </a:r>
            <a:r>
              <a:rPr lang="lv-LV" dirty="0"/>
              <a:t>veselības problēmu </a:t>
            </a:r>
            <a:r>
              <a:rPr lang="lv-LV" b="0" dirty="0"/>
              <a:t>cēlonis (depresija, trauksme, miega traucējumi utt.)</a:t>
            </a:r>
            <a:endParaRPr lang="lv-LV" b="0" dirty="0">
              <a:cs typeface="Arial"/>
            </a:endParaRPr>
          </a:p>
          <a:p>
            <a:pPr marL="233045" indent="-233045">
              <a:spcAft>
                <a:spcPts val="600"/>
              </a:spcAft>
            </a:pPr>
            <a:r>
              <a:rPr lang="lv-LV" dirty="0"/>
              <a:t>13 % ES darbinieku</a:t>
            </a:r>
            <a:r>
              <a:rPr lang="lv-LV" b="0" dirty="0"/>
              <a:t> ir saskārušies ar dažāda veida </a:t>
            </a:r>
            <a:r>
              <a:rPr lang="lv-LV" dirty="0"/>
              <a:t>vardarbību darbā </a:t>
            </a:r>
            <a:r>
              <a:rPr lang="lv-LV" b="0" dirty="0"/>
              <a:t>(EWCTS, Eurofound, 2021. gads). </a:t>
            </a:r>
            <a:endParaRPr lang="lv-LV" b="0" dirty="0">
              <a:cs typeface="Arial"/>
            </a:endParaRPr>
          </a:p>
          <a:p>
            <a:pPr marL="233045" indent="-233045">
              <a:spcAft>
                <a:spcPts val="600"/>
              </a:spcAft>
            </a:pPr>
            <a:r>
              <a:rPr lang="lv-LV" dirty="0"/>
              <a:t>Digitalizācija</a:t>
            </a:r>
            <a:r>
              <a:rPr lang="lv-LV" b="0" dirty="0"/>
              <a:t> ir radījusi jaunas antisociālas uzvedības formas.</a:t>
            </a:r>
            <a:br>
              <a:rPr lang="lv-LV" dirty="0"/>
            </a:br>
            <a:endParaRPr lang="lv-LV" dirty="0">
              <a:cs typeface="Arial"/>
            </a:endParaRPr>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lv-LV"/>
              <a:t>2. prioritāte: uzmākšanās, seksuālā uzmākšanās un vardarbība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111407"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74320" bIns="121920" rtlCol="0">
            <a:spAutoFit/>
          </a:bodyPr>
          <a:lstStyle/>
          <a:p>
            <a:r>
              <a:rPr lang="lv-LV" b="1" dirty="0">
                <a:solidFill>
                  <a:srgbClr val="003399"/>
                </a:solidFill>
                <a:cs typeface="Arial" panose="020B0604020202020204" pitchFamily="34" charset="0"/>
              </a:rPr>
              <a:t>Sievietes biežāk ziņo par nelabvēlīgu sociālo uzvedību darbā.</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lv-LV"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lv-LV" sz="2000">
                <a:solidFill>
                  <a:schemeClr val="tx2"/>
                </a:solidFill>
                <a:latin typeface="+mj-lt"/>
              </a:rPr>
              <a:t>no sievietēm </a:t>
            </a:r>
            <a:r>
              <a:rPr lang="lv-LV" sz="2000" b="1">
                <a:solidFill>
                  <a:schemeClr val="tx2"/>
                </a:solidFill>
                <a:latin typeface="+mj-lt"/>
              </a:rPr>
              <a:t>dzīves laikā</a:t>
            </a:r>
            <a:r>
              <a:rPr lang="lv-LV" sz="2000">
                <a:solidFill>
                  <a:schemeClr val="tx2"/>
                </a:solidFill>
                <a:latin typeface="+mj-lt"/>
              </a:rPr>
              <a:t> ir saskārušās ar </a:t>
            </a:r>
            <a:r>
              <a:rPr lang="lv-LV" sz="2000" b="1">
                <a:solidFill>
                  <a:schemeClr val="tx2"/>
                </a:solidFill>
                <a:latin typeface="+mj-lt"/>
              </a:rPr>
              <a:t>seksuālu uzmākšanos</a:t>
            </a:r>
            <a:r>
              <a:rPr lang="lv-LV" sz="2000">
                <a:solidFill>
                  <a:schemeClr val="tx2"/>
                </a:solidFill>
                <a:latin typeface="+mj-lt"/>
              </a:rPr>
              <a:t> darbā.</a:t>
            </a:r>
            <a:r>
              <a:rPr lang="lv-LV"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lv-LV"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lv-LV" sz="2000">
                <a:solidFill>
                  <a:schemeClr val="tx2"/>
                </a:solidFill>
                <a:latin typeface="+mj-lt"/>
              </a:rPr>
              <a:t>no sievietēm </a:t>
            </a:r>
            <a:r>
              <a:rPr lang="lv-LV" sz="2000" b="1">
                <a:solidFill>
                  <a:schemeClr val="tx2"/>
                </a:solidFill>
                <a:latin typeface="+mj-lt"/>
              </a:rPr>
              <a:t>pēdējo 12 mēnešu laikā darbā</a:t>
            </a:r>
            <a:r>
              <a:rPr lang="lv-LV" sz="2000">
                <a:solidFill>
                  <a:schemeClr val="tx2"/>
                </a:solidFill>
                <a:latin typeface="+mj-lt"/>
              </a:rPr>
              <a:t> ir saskārušās ar </a:t>
            </a:r>
            <a:r>
              <a:rPr lang="lv-LV" sz="2000" b="1">
                <a:solidFill>
                  <a:schemeClr val="tx2"/>
                </a:solidFill>
                <a:latin typeface="+mj-lt"/>
              </a:rPr>
              <a:t>seksuālu uzmākšanos</a:t>
            </a:r>
            <a:r>
              <a:rPr lang="lv-LV"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lv-LV"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lv-LV" sz="2000">
                <a:solidFill>
                  <a:schemeClr val="tx2"/>
                </a:solidFill>
                <a:latin typeface="+mj-lt"/>
              </a:rPr>
              <a:t>no sievietēm ir saskārušās ar</a:t>
            </a:r>
            <a:r>
              <a:rPr lang="lv-LV" sz="2000" b="1">
                <a:solidFill>
                  <a:schemeClr val="tx2"/>
                </a:solidFill>
                <a:latin typeface="+mj-lt"/>
              </a:rPr>
              <a:t> seksuālo uzmākšanos </a:t>
            </a:r>
            <a:r>
              <a:rPr lang="lv-LV" sz="2000">
                <a:solidFill>
                  <a:schemeClr val="tx2"/>
                </a:solidFill>
                <a:latin typeface="+mj-lt"/>
              </a:rPr>
              <a:t>no </a:t>
            </a:r>
            <a:r>
              <a:rPr lang="lv-LV" sz="2000" b="1">
                <a:solidFill>
                  <a:schemeClr val="tx2"/>
                </a:solidFill>
                <a:latin typeface="+mj-lt"/>
              </a:rPr>
              <a:t>vīrieša–priekšnieka/vadītāja</a:t>
            </a:r>
            <a:r>
              <a:rPr lang="lv-LV"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lv-LV"/>
              <a:t>2. prioritāte: uzmākšanās, seksuālā uzmākšanās un vardarbība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lv-LV" sz="1800" b="1" dirty="0">
                <a:solidFill>
                  <a:srgbClr val="003399"/>
                </a:solidFill>
              </a:rPr>
              <a:t>Liela nozīme ir darbinieku līdzdalībai un vadībai. </a:t>
            </a:r>
          </a:p>
        </p:txBody>
      </p:sp>
      <p:pic>
        <p:nvPicPr>
          <p:cNvPr id="8" name="Picture 7" descr="Fotoattēls mākoņa formā, kurā redzama strādnieku grupa celtniecības objektā, kas sarunājas savā starpā. Kreisajā pusē ir zaļa figūriņa. Attēls liecina par strādnieku līdzdalību kā galveno elementu cīņā pret uzmākšanos, seksuālu uzmākšanos un vardarbību.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Profilakses pasākumi</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lv-LV" b="0" dirty="0"/>
              <a:t>Skaidri norādiet, kas ir un kas nav pieņemami.</a:t>
            </a:r>
          </a:p>
          <a:p>
            <a:pPr marL="233363" indent="-233363">
              <a:spcAft>
                <a:spcPts val="600"/>
              </a:spcAft>
            </a:pPr>
            <a:r>
              <a:rPr lang="lv-LV" b="0" dirty="0">
                <a:cs typeface="Arial"/>
              </a:rPr>
              <a:t>Aplūkojiet pamatcēloņus vai veicinošos faktorus.</a:t>
            </a:r>
          </a:p>
          <a:p>
            <a:pPr marL="233363" indent="-233363">
              <a:spcAft>
                <a:spcPts val="600"/>
              </a:spcAft>
            </a:pPr>
            <a:r>
              <a:rPr lang="lv-LV" b="0" dirty="0"/>
              <a:t>Nodrošiniet darbiniekiem iespēju konfidenciāli ziņot par incidentiem vai par tiem runāt. </a:t>
            </a:r>
          </a:p>
          <a:p>
            <a:pPr marL="233363" indent="-233363">
              <a:spcAft>
                <a:spcPts val="600"/>
              </a:spcAft>
            </a:pPr>
            <a:r>
              <a:rPr lang="lv-LV" b="0" dirty="0"/>
              <a:t>Reaģējiet taisnīgi un konsekventi. </a:t>
            </a:r>
          </a:p>
          <a:p>
            <a:pPr marL="233363" indent="-233363">
              <a:spcAft>
                <a:spcPts val="600"/>
              </a:spcAft>
            </a:pPr>
            <a:r>
              <a:rPr lang="lv-LV" b="0" dirty="0">
                <a:ea typeface=""/>
                <a:cs typeface="Arial"/>
              </a:rPr>
              <a:t>Izstrādājiet deeskalācijas stratēģijas un izejas iespējas, lai aizsargātu darbiniekus no trešo personu vardarbības.</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lv-LV"/>
              <a:t>3. prioritāte: Fiziskie riski un psihosociālā veselība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Pašreizējā situācija</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7920517" cy="1877029"/>
          </a:xfrm>
          <a:prstGeom prst="rect">
            <a:avLst/>
          </a:prstGeom>
          <a:noFill/>
        </p:spPr>
        <p:txBody>
          <a:bodyPr wrap="square" rtlCol="0">
            <a:noAutofit/>
          </a:bodyPr>
          <a:lstStyle/>
          <a:p>
            <a:pPr>
              <a:spcBef>
                <a:spcPts val="1200"/>
              </a:spcBef>
              <a:spcAft>
                <a:spcPts val="600"/>
              </a:spcAft>
            </a:pPr>
            <a:r>
              <a:rPr lang="lv-LV" dirty="0">
                <a:solidFill>
                  <a:schemeClr val="tx2"/>
                </a:solidFill>
              </a:rPr>
              <a:t>Kampaņas uzmanības centrā būs mijiedarbība starp psihosociālajiem riskiem un: </a:t>
            </a:r>
          </a:p>
          <a:p>
            <a:pPr marL="457200" indent="-223838">
              <a:spcBef>
                <a:spcPts val="600"/>
              </a:spcBef>
              <a:spcAft>
                <a:spcPts val="600"/>
              </a:spcAft>
              <a:buFont typeface="Wingdings" panose="05000000000000000000" pitchFamily="2" charset="2"/>
              <a:buChar char="§"/>
            </a:pPr>
            <a:r>
              <a:rPr lang="lv-LV" b="1" dirty="0">
                <a:solidFill>
                  <a:schemeClr val="tx2"/>
                </a:solidFill>
              </a:rPr>
              <a:t>fizisko darba slodzi un balsta un kustību aparāta slimībām</a:t>
            </a:r>
            <a:r>
              <a:rPr lang="lv-LV" dirty="0">
                <a:solidFill>
                  <a:schemeClr val="tx2"/>
                </a:solidFill>
              </a:rPr>
              <a:t> (BKAS);</a:t>
            </a:r>
          </a:p>
          <a:p>
            <a:pPr marL="457200" indent="-223838">
              <a:spcBef>
                <a:spcPts val="600"/>
              </a:spcBef>
              <a:spcAft>
                <a:spcPts val="600"/>
              </a:spcAft>
              <a:buFont typeface="Wingdings" panose="05000000000000000000" pitchFamily="2" charset="2"/>
              <a:buChar char="§"/>
            </a:pPr>
            <a:r>
              <a:rPr lang="lv-LV" b="1" dirty="0">
                <a:solidFill>
                  <a:schemeClr val="tx2"/>
                </a:solidFill>
              </a:rPr>
              <a:t>darba vides faktoriem </a:t>
            </a:r>
            <a:r>
              <a:rPr lang="lv-LV" dirty="0">
                <a:solidFill>
                  <a:schemeClr val="tx2"/>
                </a:solidFill>
              </a:rPr>
              <a:t>(piemēram, troksnis, temperatūra, telpu plānojums);</a:t>
            </a:r>
          </a:p>
          <a:p>
            <a:pPr marL="457200" indent="-223838">
              <a:spcBef>
                <a:spcPts val="600"/>
              </a:spcBef>
              <a:spcAft>
                <a:spcPts val="600"/>
              </a:spcAft>
              <a:buFont typeface="Wingdings" panose="05000000000000000000" pitchFamily="2" charset="2"/>
              <a:buChar char="§"/>
            </a:pPr>
            <a:r>
              <a:rPr lang="lv-LV" b="1" dirty="0">
                <a:solidFill>
                  <a:schemeClr val="tx2"/>
                </a:solidFill>
              </a:rPr>
              <a:t>nelaimes gadījumiem darbā </a:t>
            </a:r>
            <a:r>
              <a:rPr lang="lv-LV" dirty="0">
                <a:solidFill>
                  <a:schemeClr val="tx2"/>
                </a:solidFill>
              </a:rPr>
              <a:t>un</a:t>
            </a:r>
            <a:r>
              <a:rPr lang="lv-LV" b="1" dirty="0">
                <a:solidFill>
                  <a:schemeClr val="tx2"/>
                </a:solidFill>
              </a:rPr>
              <a:t> drošības rādītājiem</a:t>
            </a:r>
            <a:r>
              <a:rPr lang="lv-LV"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856324" y="2898315"/>
            <a:ext cx="2517168" cy="1837283"/>
          </a:xfrm>
          <a:prstGeom prst="wedgeRectCallout">
            <a:avLst>
              <a:gd name="adj1" fmla="val -26583"/>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lv-LV" sz="1800" b="1" dirty="0">
                <a:solidFill>
                  <a:srgbClr val="003399"/>
                </a:solidFill>
              </a:rPr>
              <a:t>Fiziskie un psihosociālie riski kopīgi ietekmē psihoemocionālo veselību un drošību. </a:t>
            </a:r>
          </a:p>
        </p:txBody>
      </p:sp>
      <p:pic>
        <p:nvPicPr>
          <p:cNvPr id="14" name="Picture 13" descr="Vektora attēls ar zaļu figūriņu ar balsta un kustību aparāta slimībām.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7682"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lv-LV"/>
              <a:t>3. prioritāte: Fiziskie riski un psihosociālā veselība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Kā rīkoties kombinētas iedarbības gadījumā?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lv-LV" b="0" dirty="0"/>
              <a:t>nodrošinot</a:t>
            </a:r>
            <a:r>
              <a:rPr lang="lv-LV" dirty="0"/>
              <a:t> holistisku pieeju attiecībā uz DA</a:t>
            </a:r>
            <a:r>
              <a:rPr lang="lv-LV" b="0" dirty="0"/>
              <a:t>, </a:t>
            </a:r>
            <a:r>
              <a:rPr lang="lv-LV" dirty="0"/>
              <a:t>integrējot </a:t>
            </a:r>
            <a:r>
              <a:rPr lang="lv-LV" dirty="0" err="1"/>
              <a:t>psihosociālos</a:t>
            </a:r>
            <a:r>
              <a:rPr lang="lv-LV" dirty="0"/>
              <a:t> un fiziskos riskus</a:t>
            </a:r>
            <a:r>
              <a:rPr lang="lv-LV" b="0" dirty="0"/>
              <a:t>; </a:t>
            </a:r>
          </a:p>
          <a:p>
            <a:pPr>
              <a:spcAft>
                <a:spcPts val="600"/>
              </a:spcAft>
            </a:pPr>
            <a:r>
              <a:rPr lang="lv-LV" b="0" dirty="0"/>
              <a:t>nodrošinot </a:t>
            </a:r>
            <a:r>
              <a:rPr lang="lv-LV" dirty="0"/>
              <a:t>mērķtiecīgu BKAS </a:t>
            </a:r>
            <a:r>
              <a:rPr lang="lv-LV" b="0" dirty="0"/>
              <a:t>un fiziskās pārslodzes profilaksi; </a:t>
            </a:r>
          </a:p>
          <a:p>
            <a:pPr>
              <a:spcAft>
                <a:spcPts val="600"/>
              </a:spcAft>
            </a:pPr>
            <a:r>
              <a:rPr lang="lv-LV" b="0" dirty="0"/>
              <a:t>apsverot </a:t>
            </a:r>
            <a:r>
              <a:rPr lang="lv-LV" dirty="0"/>
              <a:t>fiziskās darba vides ietekmi uz darbinieku </a:t>
            </a:r>
            <a:r>
              <a:rPr lang="lv-LV" b="0" dirty="0" err="1"/>
              <a:t>labbūtību</a:t>
            </a:r>
            <a:r>
              <a:rPr lang="lv-LV" b="0" dirty="0"/>
              <a:t>;</a:t>
            </a:r>
          </a:p>
          <a:p>
            <a:pPr>
              <a:spcAft>
                <a:spcPts val="600"/>
              </a:spcAft>
            </a:pPr>
            <a:r>
              <a:rPr lang="lv-LV" b="0"/>
              <a:t>īpašu uzmanību pievēršot </a:t>
            </a:r>
            <a:r>
              <a:rPr lang="lv-LV"/>
              <a:t>augsta riska nozarēm </a:t>
            </a:r>
            <a:r>
              <a:rPr lang="lv-LV" b="0"/>
              <a:t>un </a:t>
            </a:r>
            <a:r>
              <a:rPr lang="lv-LV"/>
              <a:t>neaizsargātām grupām</a:t>
            </a:r>
            <a:r>
              <a:rPr lang="lv-LV" b="0"/>
              <a:t>, īstenojot profilakses pasākumus.</a:t>
            </a:r>
          </a:p>
        </p:txBody>
      </p:sp>
      <p:pic>
        <p:nvPicPr>
          <p:cNvPr id="10" name="Picture 9" descr="Fotoattēls mākoņa formā, kurā redzami loģistikas strādnieki, kas sarunājas savā starpā.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122811" cy="489600"/>
          </a:xfrm>
        </p:spPr>
        <p:txBody>
          <a:bodyPr/>
          <a:lstStyle/>
          <a:p>
            <a:r>
              <a:rPr lang="lv-LV" dirty="0"/>
              <a:t>4. prioritāte: Psihosociālie riski veselības un sociālās aprūpes nozarē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Pašreizējā situācija</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lnSpcReduction="10000"/>
          </a:bodyPr>
          <a:lstStyle/>
          <a:p>
            <a:pPr marL="233363" indent="-233363">
              <a:spcBef>
                <a:spcPts val="1200"/>
              </a:spcBef>
              <a:spcAft>
                <a:spcPts val="600"/>
              </a:spcAft>
            </a:pPr>
            <a:r>
              <a:rPr lang="lv-LV" b="0" dirty="0"/>
              <a:t>Nozare</a:t>
            </a:r>
            <a:r>
              <a:rPr lang="lv-LV" dirty="0"/>
              <a:t>, kas ir būtiska Eiropas sabiedrībai un kurā ir nodarbināti 21,5 miljoni darbinieku</a:t>
            </a:r>
            <a:r>
              <a:rPr lang="lv-LV" b="0" dirty="0"/>
              <a:t>, t.i. </a:t>
            </a:r>
            <a:r>
              <a:rPr lang="lv-LV" dirty="0"/>
              <a:t>11 % no ES darbiniekiem. </a:t>
            </a:r>
          </a:p>
          <a:p>
            <a:pPr marL="233363" indent="-233363">
              <a:spcBef>
                <a:spcPts val="1200"/>
              </a:spcBef>
              <a:spcAft>
                <a:spcPts val="600"/>
              </a:spcAft>
            </a:pPr>
            <a:r>
              <a:rPr lang="lv-LV" dirty="0">
                <a:solidFill>
                  <a:schemeClr val="accent1"/>
                </a:solidFill>
              </a:rPr>
              <a:t>Salīdzinājumā ar citām ekonomikas nozarēm</a:t>
            </a:r>
            <a:r>
              <a:rPr lang="lv-LV" dirty="0"/>
              <a:t> pastāv augstāks dažādu psihosociālo risku līmenis. </a:t>
            </a:r>
          </a:p>
          <a:p>
            <a:pPr marL="233363" indent="-233363">
              <a:spcBef>
                <a:spcPts val="1200"/>
              </a:spcBef>
              <a:spcAft>
                <a:spcPts val="600"/>
              </a:spcAft>
            </a:pPr>
            <a:r>
              <a:rPr lang="lv-LV" dirty="0"/>
              <a:t>31 % veselības un sociālās aprūpes darbinieku izjūt stresu, depresiju vai trauksmi, ko </a:t>
            </a:r>
            <a:r>
              <a:rPr lang="lv-LV" b="0" dirty="0"/>
              <a:t>pēdējo 12 mēnešu laikā</a:t>
            </a:r>
            <a:r>
              <a:rPr lang="lv-LV" dirty="0"/>
              <a:t> </a:t>
            </a:r>
            <a:r>
              <a:rPr lang="lv-LV" b="0" dirty="0"/>
              <a:t>ir izraisījis vai</a:t>
            </a:r>
            <a:r>
              <a:rPr lang="lv-LV" dirty="0"/>
              <a:t> saasinājis viņu darbs.</a:t>
            </a:r>
            <a:r>
              <a:rPr lang="lv-LV"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0968699" cy="489600"/>
          </a:xfrm>
        </p:spPr>
        <p:txBody>
          <a:bodyPr/>
          <a:lstStyle/>
          <a:p>
            <a:r>
              <a:rPr lang="lv-LV" dirty="0"/>
              <a:t>4. prioritāte: Psihosociālie riski veselības un sociālās aprūpes nozarē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293442"/>
            <a:ext cx="9675628" cy="73866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600" b="1" dirty="0">
                <a:latin typeface="+mn-lt"/>
              </a:rPr>
              <a:t>To darbavietu īpatsvars, kurās ziņots par </a:t>
            </a:r>
            <a:r>
              <a:rPr lang="lv-LV" sz="1600" b="1" dirty="0" err="1">
                <a:latin typeface="+mn-lt"/>
              </a:rPr>
              <a:t>psihosociālo</a:t>
            </a:r>
            <a:r>
              <a:rPr lang="lv-LV" sz="1600" b="1" dirty="0">
                <a:latin typeface="+mn-lt"/>
              </a:rPr>
              <a:t> riska faktoru klātbūtni, veselības un sociālās aprūpes nozarē un ES27 vidējais rādītājs visās nozarēs (2024. gads) </a:t>
            </a:r>
          </a:p>
        </p:txBody>
      </p:sp>
      <p:pic>
        <p:nvPicPr>
          <p:cNvPr id="5" name="Graphic 4" descr="Diagramma, kurā salīdzināti dažādie psihosociālie riski darbā starp visām nozarēm 27 ES dalībvalstīs (zilā krāsā) un veselības un sociālās aprūpes nozarē (zaļā krāsā). Parādīti šādi psihosociālie riski: 56 % vs 72 % ir jāsaskaras ar klientiem, pacientiem, skolēniem utt.;   laika trūkumu;  43 % vs 48 % ir jāsaskaras ar sliktu saziņu vai sadarbību ar organizācijām;  18 % vs 21 % ir jāsaskaras ar garām vai neregulārām darba stundām;  10 % vs 11 % ir bailes zaudēt darbu.">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142342" y="214914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034057" y="4938999"/>
            <a:ext cx="5635256" cy="1107996"/>
          </a:xfrm>
          <a:prstGeom prst="rect">
            <a:avLst/>
          </a:prstGeom>
          <a:noFill/>
        </p:spPr>
        <p:txBody>
          <a:bodyPr wrap="square" rtlCol="0">
            <a:spAutoFit/>
          </a:bodyPr>
          <a:lstStyle/>
          <a:p>
            <a:pPr marL="227013" indent="-227013">
              <a:buClr>
                <a:srgbClr val="C00000"/>
              </a:buClr>
              <a:buAutoNum type="alphaUcPeriod"/>
            </a:pPr>
            <a:r>
              <a:rPr lang="lv-LV" sz="1100" b="1">
                <a:solidFill>
                  <a:schemeClr val="tx1">
                    <a:lumMod val="65000"/>
                    <a:lumOff val="35000"/>
                  </a:schemeClr>
                </a:solidFill>
              </a:rPr>
              <a:t>Saskarsme ar sarežģītiem klientiem, pacientiem, skolēniem u. c.</a:t>
            </a:r>
          </a:p>
          <a:p>
            <a:pPr marL="227013" indent="-227013">
              <a:buClr>
                <a:srgbClr val="C00000"/>
              </a:buClr>
              <a:buAutoNum type="alphaUcPeriod"/>
            </a:pPr>
            <a:r>
              <a:rPr lang="lv-LV" sz="1100" b="1">
                <a:solidFill>
                  <a:schemeClr val="tx1">
                    <a:lumMod val="65000"/>
                    <a:lumOff val="35000"/>
                  </a:schemeClr>
                </a:solidFill>
              </a:rPr>
              <a:t>Laika trūkums</a:t>
            </a:r>
          </a:p>
          <a:p>
            <a:pPr marL="227013" indent="-227013">
              <a:buClr>
                <a:srgbClr val="C00000"/>
              </a:buClr>
              <a:buAutoNum type="alphaUcPeriod"/>
            </a:pPr>
            <a:r>
              <a:rPr lang="lv-LV" sz="1100" b="1">
                <a:solidFill>
                  <a:schemeClr val="tx1">
                    <a:lumMod val="65000"/>
                    <a:lumOff val="35000"/>
                  </a:schemeClr>
                </a:solidFill>
              </a:rPr>
              <a:t>Slikta komunikācija vai sadarbība organizācijā</a:t>
            </a:r>
          </a:p>
          <a:p>
            <a:pPr marL="227013" indent="-227013">
              <a:buClr>
                <a:srgbClr val="C00000"/>
              </a:buClr>
              <a:buAutoNum type="alphaUcPeriod"/>
            </a:pPr>
            <a:r>
              <a:rPr lang="lv-LV" sz="1100" b="1">
                <a:solidFill>
                  <a:schemeClr val="tx1">
                    <a:lumMod val="65000"/>
                    <a:lumOff val="35000"/>
                  </a:schemeClr>
                </a:solidFill>
              </a:rPr>
              <a:t>Garas vai neregulāras darba stundas</a:t>
            </a:r>
          </a:p>
          <a:p>
            <a:pPr marL="227013" indent="-227013">
              <a:buClr>
                <a:srgbClr val="C00000"/>
              </a:buClr>
              <a:buAutoNum type="alphaUcPeriod"/>
            </a:pPr>
            <a:r>
              <a:rPr lang="lv-LV" sz="1100" b="1">
                <a:solidFill>
                  <a:schemeClr val="tx1">
                    <a:lumMod val="65000"/>
                    <a:lumOff val="35000"/>
                  </a:schemeClr>
                </a:solidFill>
              </a:rPr>
              <a:t>Bailes zaudēt darbu</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159760" y="5926312"/>
            <a:ext cx="5635256" cy="246221"/>
          </a:xfrm>
          <a:prstGeom prst="rect">
            <a:avLst/>
          </a:prstGeom>
          <a:noFill/>
        </p:spPr>
        <p:txBody>
          <a:bodyPr wrap="square" rtlCol="0">
            <a:spAutoFit/>
          </a:bodyPr>
          <a:lstStyle/>
          <a:p>
            <a:r>
              <a:rPr lang="lv-LV" sz="1000" i="1" dirty="0">
                <a:solidFill>
                  <a:schemeClr val="tx1">
                    <a:lumMod val="65000"/>
                    <a:lumOff val="35000"/>
                  </a:schemeClr>
                </a:solidFill>
              </a:rPr>
              <a:t>Avots: ESENER 2024 – Bāze: Uzņēmumi ES 27 valstīs.</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948779" y="498374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lv-LV" sz="1100" b="1">
                  <a:solidFill>
                    <a:schemeClr val="tx1">
                      <a:lumMod val="65000"/>
                      <a:lumOff val="35000"/>
                    </a:schemeClr>
                  </a:solidFill>
                </a:rPr>
                <a:t>ES27</a:t>
              </a:r>
            </a:p>
            <a:p>
              <a:pPr>
                <a:buClr>
                  <a:srgbClr val="C00000"/>
                </a:buClr>
              </a:pPr>
              <a:endParaRPr lang="es-ES" sz="1100" b="1" dirty="0">
                <a:solidFill>
                  <a:schemeClr val="tx1">
                    <a:lumMod val="65000"/>
                    <a:lumOff val="35000"/>
                  </a:schemeClr>
                </a:solidFill>
              </a:endParaRPr>
            </a:p>
            <a:p>
              <a:pPr>
                <a:buClr>
                  <a:srgbClr val="C00000"/>
                </a:buClr>
              </a:pPr>
              <a:r>
                <a:rPr lang="lv-LV" sz="1100" b="1">
                  <a:solidFill>
                    <a:schemeClr val="tx1">
                      <a:lumMod val="65000"/>
                      <a:lumOff val="35000"/>
                    </a:schemeClr>
                  </a:solidFill>
                </a:rPr>
                <a:t>Cilvēka veselība un</a:t>
              </a:r>
            </a:p>
            <a:p>
              <a:pPr>
                <a:buClr>
                  <a:srgbClr val="C00000"/>
                </a:buClr>
              </a:pPr>
              <a:r>
                <a:rPr lang="lv-LV" sz="1100" b="1">
                  <a:solidFill>
                    <a:schemeClr val="tx1">
                      <a:lumMod val="65000"/>
                      <a:lumOff val="35000"/>
                    </a:schemeClr>
                  </a:solidFill>
                </a:rPr>
                <a:t>sociālā darba aktivitātes</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a:xfrm>
            <a:off x="600002" y="180000"/>
            <a:ext cx="11076991" cy="489600"/>
          </a:xfrm>
        </p:spPr>
        <p:txBody>
          <a:bodyPr/>
          <a:lstStyle/>
          <a:p>
            <a:r>
              <a:rPr lang="lv-LV" dirty="0"/>
              <a:t>4. prioritāte: Psihosociālie riski veselības un sociālās aprūpes nozarē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solidFill>
                  <a:schemeClr val="tx2"/>
                </a:solidFill>
                <a:latin typeface="+mn-lt"/>
                <a:cs typeface="Arial"/>
              </a:rPr>
              <a:t>Nozarei specifiski </a:t>
            </a:r>
            <a:r>
              <a:rPr lang="lv-LV" sz="1800" b="1">
                <a:latin typeface="+mn-lt"/>
                <a:cs typeface="Arial"/>
              </a:rPr>
              <a:t>profilakses pasākumi:</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9"/>
            <a:ext cx="5800053" cy="3667938"/>
          </a:xfrm>
        </p:spPr>
        <p:txBody>
          <a:bodyPr>
            <a:noAutofit/>
          </a:bodyPr>
          <a:lstStyle/>
          <a:p>
            <a:pPr marL="233045" indent="-233045">
              <a:spcAft>
                <a:spcPts val="600"/>
              </a:spcAft>
            </a:pPr>
            <a:r>
              <a:rPr lang="lv-LV" b="0" dirty="0"/>
              <a:t>Darba autonomijas veicināšana aprūpes pakalpojumu sniegšanā </a:t>
            </a:r>
          </a:p>
          <a:p>
            <a:pPr marL="233045" indent="-233045">
              <a:spcAft>
                <a:spcPts val="600"/>
              </a:spcAft>
            </a:pPr>
            <a:r>
              <a:rPr lang="lv-LV" b="0" dirty="0"/>
              <a:t>Darbinieku iesaistīšanās darba vietas un aprūpes lēmumu pieņemšanā</a:t>
            </a:r>
          </a:p>
          <a:p>
            <a:pPr marL="233045" indent="-233045">
              <a:spcAft>
                <a:spcPts val="600"/>
              </a:spcAft>
            </a:pPr>
            <a:r>
              <a:rPr lang="lv-LV" b="0" dirty="0"/>
              <a:t>Aprūpes darba atzīšana un atalgošana</a:t>
            </a:r>
          </a:p>
          <a:p>
            <a:pPr marL="233045" indent="-233045">
              <a:spcAft>
                <a:spcPts val="600"/>
              </a:spcAft>
            </a:pPr>
            <a:r>
              <a:rPr lang="lv-LV" b="0" dirty="0"/>
              <a:t>Darba grafiku sastādīšana, iesaistot darbiniekus</a:t>
            </a:r>
          </a:p>
          <a:p>
            <a:pPr marL="233045" indent="-233045">
              <a:spcAft>
                <a:spcPts val="600"/>
              </a:spcAft>
            </a:pPr>
            <a:r>
              <a:rPr lang="lv-LV" b="0" dirty="0"/>
              <a:t>Atbilstoša personāla un darba slodzes pārvaldība</a:t>
            </a:r>
          </a:p>
          <a:p>
            <a:pPr marL="233045" indent="-233045">
              <a:spcAft>
                <a:spcPts val="600"/>
              </a:spcAft>
            </a:pPr>
            <a:r>
              <a:rPr lang="lv-LV" b="0" dirty="0"/>
              <a:t>Atbilstošas atpūtas nodrošināšana un darba un privātās dzīves līdzsvara uzlabošana</a:t>
            </a: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6487071" y="3429000"/>
            <a:ext cx="4379308" cy="1462178"/>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9144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lv-LV" sz="1600" b="1" dirty="0">
                <a:solidFill>
                  <a:schemeClr val="tx2"/>
                </a:solidFill>
              </a:rPr>
              <a:t>Labvēlīga darba vide ne tikai nāk par labu veselības aprūpes un sociālās aprūpes darbiniekiem, bet arī uzlabo aprūpes kvalitāti un pacientu drošību.  </a:t>
            </a:r>
          </a:p>
        </p:txBody>
      </p:sp>
      <p:pic>
        <p:nvPicPr>
          <p:cNvPr id="9" name="Picture 8" descr="Vektorgrafika, kurā attēlota figūriņa blakus slimnīcas gultai, lai ilustrētu veselības aprūpes un sociālās aprūpes nozari.">
            <a:extLst>
              <a:ext uri="{FF2B5EF4-FFF2-40B4-BE49-F238E27FC236}">
                <a16:creationId xmlns:a16="http://schemas.microsoft.com/office/drawing/2014/main" id="{1AE2DA59-C46A-41F2-271A-5C97AF2A33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lv-LV"/>
              <a:t>5. prioritāte: Atbalsts psihoemocionālajai veselībai darbā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Pašreizējā situācija</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a:bodyPr>
          <a:lstStyle/>
          <a:p>
            <a:pPr marL="233363" indent="-233363">
              <a:spcBef>
                <a:spcPts val="1200"/>
              </a:spcBef>
              <a:spcAft>
                <a:spcPts val="600"/>
              </a:spcAft>
            </a:pPr>
            <a:r>
              <a:rPr lang="lv-LV" dirty="0"/>
              <a:t>Darbinieku reintegrācija</a:t>
            </a:r>
            <a:r>
              <a:rPr lang="lv-LV" b="0" dirty="0"/>
              <a:t> darbavietā pēc ar darbu saistītu psihoemocionālās veselības problēmu pārvarēšanas prasa </a:t>
            </a:r>
            <a:r>
              <a:rPr lang="lv-LV" dirty="0"/>
              <a:t>atbilstošus pielāgojumus</a:t>
            </a:r>
            <a:r>
              <a:rPr lang="lv-LV" b="0" dirty="0"/>
              <a:t>. </a:t>
            </a:r>
          </a:p>
          <a:p>
            <a:pPr marL="233363" indent="-233363">
              <a:spcBef>
                <a:spcPts val="1200"/>
              </a:spcBef>
              <a:spcAft>
                <a:spcPts val="600"/>
              </a:spcAft>
            </a:pPr>
            <a:r>
              <a:rPr lang="lv-LV" b="0" dirty="0"/>
              <a:t>Pat tad, ja psihoemocionālās veselības problēmas nav saistītas ar darbu, </a:t>
            </a:r>
            <a:r>
              <a:rPr lang="lv-LV" dirty="0"/>
              <a:t>atbalstoša un cieņpilna darba vide nāk </a:t>
            </a:r>
            <a:r>
              <a:rPr lang="lv-LV" b="0" dirty="0"/>
              <a:t>par labu gan </a:t>
            </a:r>
            <a:r>
              <a:rPr lang="lv-LV" dirty="0"/>
              <a:t>indivīdam, gan organizācijai</a:t>
            </a:r>
            <a:r>
              <a:rPr lang="lv-LV" b="0" dirty="0"/>
              <a:t>.</a:t>
            </a:r>
          </a:p>
          <a:p>
            <a:pPr marL="233363" indent="-233363">
              <a:spcBef>
                <a:spcPts val="1200"/>
              </a:spcBef>
              <a:spcAft>
                <a:spcPts val="600"/>
              </a:spcAft>
            </a:pPr>
            <a:r>
              <a:rPr lang="lv-LV" dirty="0"/>
              <a:t>Individuāli pielāgoti pasākumi </a:t>
            </a:r>
            <a:r>
              <a:rPr lang="lv-LV" b="0" dirty="0"/>
              <a:t>var nodrošināt, ka ikviens var strādāt efektīvi un justies novērtēts, piemēram, klusākas darba vietas, elastīgs darba laiks, darba pienākumu pielāgošana. </a:t>
            </a:r>
          </a:p>
          <a:p>
            <a:pPr marL="233363" indent="-233363">
              <a:spcBef>
                <a:spcPts val="1200"/>
              </a:spcBef>
              <a:spcAft>
                <a:spcPts val="600"/>
              </a:spcAft>
            </a:pPr>
            <a:r>
              <a:rPr lang="lv-LV" dirty="0"/>
              <a:t>Stigmatizācija joprojām ir būtisks šķērslis, kas jāpārvar</a:t>
            </a:r>
            <a:r>
              <a:rPr lang="lv-LV"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663" y="4512218"/>
            <a:ext cx="4600757" cy="2250005"/>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lv-LV"/>
              <a:t>5. prioritāte: Atbalsts psihoemocionālajai veselībai darbā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Pašreizējā situācija</a:t>
            </a:r>
          </a:p>
        </p:txBody>
      </p:sp>
      <p:pic>
        <p:nvPicPr>
          <p:cNvPr id="12" name="Picture 11" descr="Fotoattēls, kurā redzams biroja darbinieku pūlis sarunā un figūriņa ar aizvērtu muti, lai parādītu šķērsli, kas traucē atklāti runāt par psihoemocionālo veselību.">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lv-LV"/>
              <a:t>Gandrīz puse no ES </a:t>
            </a:r>
            <a:r>
              <a:rPr lang="lv-LV">
                <a:solidFill>
                  <a:schemeClr val="tx1">
                    <a:lumMod val="50000"/>
                    <a:lumOff val="50000"/>
                  </a:schemeClr>
                </a:solidFill>
              </a:rPr>
              <a:t>darbiniekiem uzskata, ka informācijas atklāšana par psihoemocionālās veselības problēmām darbā negatīvi ietekmētu viņu karjeru, bet tikpat daudzi tam nepiekrīt. </a:t>
            </a:r>
          </a:p>
          <a:p>
            <a:pPr marL="0" indent="0">
              <a:buNone/>
            </a:pPr>
            <a:r>
              <a:rPr lang="lv-LV" sz="1333"/>
              <a:t>OSH Pulse 2025</a:t>
            </a:r>
          </a:p>
        </p:txBody>
      </p:sp>
      <p:pic>
        <p:nvPicPr>
          <p:cNvPr id="10" name="Picture 9" descr="Vektorgrafika, kurā attēlota papīra galvas silueta mākonī ar bezgalības simbolu. Kreisajā pusē ir kalendārs. Labajā pusē redzama figūriņa, kas tur ES karogu.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lv-LV" sz="1600" b="1">
                <a:solidFill>
                  <a:schemeClr val="tx2"/>
                </a:solidFill>
              </a:rPr>
              <a:t>Gandrīz 50 % ES iedzīvotāju </a:t>
            </a:r>
            <a:r>
              <a:rPr lang="lv-LV" sz="1600" b="1">
                <a:solidFill>
                  <a:schemeClr val="tx1">
                    <a:lumMod val="50000"/>
                    <a:lumOff val="50000"/>
                  </a:schemeClr>
                </a:solidFill>
              </a:rPr>
              <a:t>norāda, ka pēdējo 12 mēnešu laikā ir saskārušies ar emocionālām vai psihosociālām problēmām, piemēram, depresiju vai trauksmi.</a:t>
            </a:r>
          </a:p>
          <a:p>
            <a:pPr defTabSz="342900">
              <a:spcBef>
                <a:spcPts val="450"/>
              </a:spcBef>
              <a:buClr>
                <a:schemeClr val="tx2"/>
              </a:buClr>
            </a:pPr>
            <a:r>
              <a:rPr lang="lv-LV" sz="1333" b="1">
                <a:solidFill>
                  <a:schemeClr val="tx2"/>
                </a:solidFill>
              </a:rPr>
              <a:t>Eirobarometrs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lv-LV"/>
              <a:t>5. prioritāte: Atbalsts psihoemocionālajai veselībai darbā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1800" b="1">
                <a:latin typeface="+mn-lt"/>
              </a:rPr>
              <a:t>Profilakses pasākumi</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3701594"/>
          </a:xfrm>
        </p:spPr>
        <p:txBody>
          <a:bodyPr>
            <a:noAutofit/>
          </a:bodyPr>
          <a:lstStyle/>
          <a:p>
            <a:pPr marL="233363" indent="-233363">
              <a:spcAft>
                <a:spcPts val="600"/>
              </a:spcAft>
            </a:pPr>
            <a:r>
              <a:rPr lang="lv-LV" dirty="0"/>
              <a:t>Vienlīdzīgi piemērojiet DA principus gan psihoemocionālajai, gan fiziskajai veselībai</a:t>
            </a:r>
            <a:r>
              <a:rPr lang="lv-LV" b="0" dirty="0"/>
              <a:t>: savlaicīgs atbalsts, saprātīgi pielāgojumi, nediskriminācija.</a:t>
            </a:r>
          </a:p>
          <a:p>
            <a:pPr marL="233363" indent="-233363">
              <a:spcAft>
                <a:spcPts val="600"/>
              </a:spcAft>
            </a:pPr>
            <a:r>
              <a:rPr lang="lv-LV" dirty="0"/>
              <a:t>Sniedziet praktisku atbalstu</a:t>
            </a:r>
            <a:r>
              <a:rPr lang="lv-LV" b="0" dirty="0"/>
              <a:t>: pielāgojiet darba pienākumus, darba laiku vai darba apstākļus, lai darbiniekiem būtu vieglāk palikt darbā vai atgriezties tajā.</a:t>
            </a:r>
          </a:p>
          <a:p>
            <a:pPr marL="233363" indent="-233363">
              <a:spcAft>
                <a:spcPts val="600"/>
              </a:spcAft>
            </a:pPr>
            <a:r>
              <a:rPr lang="lv-LV" dirty="0"/>
              <a:t>Veiciniet atbalstošu, no stigmas brīvu darba vidi</a:t>
            </a:r>
            <a:r>
              <a:rPr lang="lv-LV" b="0" dirty="0"/>
              <a:t>: veiciniet izpratni, iesaistiet darbiniekus un mudiniet droši atklāt problēmas un vērsties pēc palīdzības.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lv-LV" sz="1800" b="1">
                <a:solidFill>
                  <a:schemeClr val="tx2"/>
                </a:solidFill>
              </a:rPr>
              <a:t>Neaizmirstiet: efektīva profilakse sākas ar darba vietā pastāvošo psihosociālo risku pamatcēloņu novēršanu.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lv-LV" dirty="0"/>
              <a:t>EU-OSHA atbalsta tīkls</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ES aģentūru tīkla logotips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225960"/>
            <a:ext cx="19453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lv-LV" sz="1400" b="1">
                <a:solidFill>
                  <a:schemeClr val="tx2"/>
                </a:solidFill>
                <a:hlinkClick r:id="rId5">
                  <a:extLst>
                    <a:ext uri="{A12FA001-AC4F-418D-AE19-62706E023703}">
                      <ahyp:hlinkClr xmlns:ahyp="http://schemas.microsoft.com/office/drawing/2018/hyperlinkcolor" val="tx"/>
                    </a:ext>
                  </a:extLst>
                </a:hlinkClick>
              </a:rPr>
              <a:t>EIROPAS SOCIĀLIE PARTNERI</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Enterprise Europe Network” logotips">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lv-LV" sz="1400" b="1" dirty="0">
                <a:solidFill>
                  <a:schemeClr val="tx2"/>
                </a:solidFill>
                <a:hlinkClick r:id="rId8">
                  <a:extLst>
                    <a:ext uri="{A12FA001-AC4F-418D-AE19-62706E023703}">
                      <ahyp:hlinkClr xmlns:ahyp="http://schemas.microsoft.com/office/drawing/2018/hyperlinkcolor" val="tx"/>
                    </a:ext>
                  </a:extLst>
                </a:hlinkClick>
              </a:rPr>
              <a:t>ES IESTĀDES</a:t>
            </a:r>
          </a:p>
          <a:p>
            <a:pPr algn="ctr"/>
            <a:endParaRPr lang="en-GB" dirty="0">
              <a:solidFill>
                <a:schemeClr val="tx2"/>
              </a:solidFill>
            </a:endParaRPr>
          </a:p>
        </p:txBody>
      </p:sp>
      <p:pic>
        <p:nvPicPr>
          <p:cNvPr id="4" name="Picture 3" descr="EU OSHA Logo&#10;">
            <a:hlinkClick r:id="rId9"/>
            <a:extLst>
              <a:ext uri="{FF2B5EF4-FFF2-40B4-BE49-F238E27FC236}">
                <a16:creationId xmlns:a16="http://schemas.microsoft.com/office/drawing/2014/main" id="{88BC5EE0-2A9B-231C-92FE-89032246EB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29869" y="2857683"/>
            <a:ext cx="2719540" cy="695390"/>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915144" y="4014596"/>
            <a:ext cx="200987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bIns="91440" rtlCol="0" anchor="ctr"/>
          <a:lstStyle/>
          <a:p>
            <a:pPr algn="ctr"/>
            <a:r>
              <a:rPr lang="lv-LV" sz="1400" b="1" dirty="0">
                <a:solidFill>
                  <a:schemeClr val="tx2"/>
                </a:solidFill>
                <a:hlinkClick r:id="rId11">
                  <a:extLst>
                    <a:ext uri="{A12FA001-AC4F-418D-AE19-62706E023703}">
                      <ahyp:hlinkClr xmlns:ahyp="http://schemas.microsoft.com/office/drawing/2018/hyperlinkcolor" val="tx"/>
                    </a:ext>
                  </a:extLst>
                </a:hlinkClick>
              </a:rPr>
              <a:t>EU-OSHA VALSTU KONTAKTPUNKTI</a:t>
            </a:r>
            <a:endParaRPr lang="en-GB" sz="1400" b="1" dirty="0">
              <a:solidFill>
                <a:schemeClr val="tx2"/>
              </a:solidFill>
            </a:endParaRPr>
          </a:p>
        </p:txBody>
      </p:sp>
      <p:pic>
        <p:nvPicPr>
          <p:cNvPr id="13" name="Picture 6" descr="OSHVET logotips">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319770" y="4798913"/>
            <a:ext cx="2032048" cy="562796"/>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lv-LV" sz="1300" b="1" dirty="0">
                <a:solidFill>
                  <a:schemeClr val="tx2"/>
                </a:solidFill>
                <a:hlinkClick r:id="rId14">
                  <a:extLst>
                    <a:ext uri="{A12FA001-AC4F-418D-AE19-62706E023703}">
                      <ahyp:hlinkClr xmlns:ahyp="http://schemas.microsoft.com/office/drawing/2018/hyperlinkcolor" val="tx"/>
                    </a:ext>
                  </a:extLst>
                </a:hlinkClick>
              </a:rPr>
              <a:t>PLAŠSAZIŅAS LĪDZEKĻU PARTNERI</a:t>
            </a:r>
            <a:endParaRPr lang="en-GB" sz="1300"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4875"/>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bIns="274320" rtlCol="0" anchor="ctr"/>
          <a:lstStyle/>
          <a:p>
            <a:pPr algn="ctr"/>
            <a:r>
              <a:rPr lang="lv-LV" sz="1400" b="1" dirty="0">
                <a:solidFill>
                  <a:schemeClr val="tx2"/>
                </a:solidFill>
                <a:hlinkClick r:id="rId15">
                  <a:extLst>
                    <a:ext uri="{A12FA001-AC4F-418D-AE19-62706E023703}">
                      <ahyp:hlinkClr xmlns:ahyp="http://schemas.microsoft.com/office/drawing/2018/hyperlinkcolor" val="tx"/>
                    </a:ext>
                  </a:extLst>
                </a:hlinkClick>
              </a:rPr>
              <a:t>KAMPAŅAS OFICIĀLIE PARTNERI</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lv-LV"/>
              <a:t>Kampaņas resursi: viss nepieciešamais vienā vietā</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fontScale="92500"/>
          </a:bodyPr>
          <a:lstStyle/>
          <a:p>
            <a:pPr defTabSz="457189">
              <a:spcBef>
                <a:spcPts val="1200"/>
              </a:spcBef>
              <a:spcAft>
                <a:spcPts val="600"/>
              </a:spcAft>
              <a:buClr>
                <a:schemeClr val="tx2"/>
              </a:buClr>
            </a:pPr>
            <a:r>
              <a:rPr lang="lv-LV" sz="1800" dirty="0">
                <a:solidFill>
                  <a:schemeClr val="tx2"/>
                </a:solidFill>
              </a:rPr>
              <a:t>Sāciet ar mūsu </a:t>
            </a:r>
            <a:r>
              <a:rPr lang="lv-LV" sz="1800" b="1" dirty="0">
                <a:solidFill>
                  <a:schemeClr val="accent2"/>
                </a:solidFill>
                <a:hlinkClick r:id="rId2">
                  <a:extLst>
                    <a:ext uri="{A12FA001-AC4F-418D-AE19-62706E023703}">
                      <ahyp:hlinkClr xmlns:ahyp="http://schemas.microsoft.com/office/drawing/2018/hyperlinkcolor" val="tx"/>
                    </a:ext>
                  </a:extLst>
                </a:hlinkClick>
              </a:rPr>
              <a:t>kampaņas tīmekļa vietni</a:t>
            </a:r>
            <a:r>
              <a:rPr lang="lv-LV" sz="1800" dirty="0">
                <a:solidFill>
                  <a:srgbClr val="003399"/>
                </a:solidFill>
              </a:rPr>
              <a:t>.</a:t>
            </a:r>
          </a:p>
          <a:p>
            <a:pPr defTabSz="457189">
              <a:spcBef>
                <a:spcPts val="1200"/>
              </a:spcBef>
              <a:spcAft>
                <a:spcPts val="600"/>
              </a:spcAft>
              <a:buClr>
                <a:schemeClr val="tx2"/>
              </a:buClr>
            </a:pPr>
            <a:r>
              <a:rPr lang="lv-LV" sz="1800" dirty="0">
                <a:solidFill>
                  <a:schemeClr val="tx2"/>
                </a:solidFill>
              </a:rPr>
              <a:t>Pārlūkojiet mūsu</a:t>
            </a:r>
            <a:r>
              <a:rPr lang="lv-LV" sz="1800" dirty="0"/>
              <a:t> </a:t>
            </a:r>
            <a:r>
              <a:rPr lang="lv-LV" sz="1800" b="1" dirty="0">
                <a:solidFill>
                  <a:schemeClr val="accent2"/>
                </a:solidFill>
                <a:hlinkClick r:id="rId2">
                  <a:extLst>
                    <a:ext uri="{A12FA001-AC4F-418D-AE19-62706E023703}">
                      <ahyp:hlinkClr xmlns:ahyp="http://schemas.microsoft.com/office/drawing/2018/hyperlinkcolor" val="tx"/>
                    </a:ext>
                  </a:extLst>
                </a:hlinkClick>
              </a:rPr>
              <a:t>kampaņas ceļvedi</a:t>
            </a:r>
            <a:r>
              <a:rPr lang="lv-LV" sz="1800" dirty="0">
                <a:solidFill>
                  <a:schemeClr val="tx2"/>
                </a:solidFill>
              </a:rPr>
              <a:t>, lai uzzinātu vairāk par kampaņu. </a:t>
            </a:r>
          </a:p>
          <a:p>
            <a:pPr defTabSz="457189">
              <a:spcBef>
                <a:spcPts val="1200"/>
              </a:spcBef>
              <a:spcAft>
                <a:spcPts val="600"/>
              </a:spcAft>
              <a:buClr>
                <a:schemeClr val="tx2"/>
              </a:buClr>
            </a:pPr>
            <a:r>
              <a:rPr lang="lv-LV" sz="1800" dirty="0">
                <a:solidFill>
                  <a:schemeClr val="tx2"/>
                </a:solidFill>
              </a:rPr>
              <a:t>Iepazīstieties ar mūsu </a:t>
            </a:r>
            <a:r>
              <a:rPr lang="lv-LV" sz="1800" b="1" dirty="0">
                <a:solidFill>
                  <a:schemeClr val="accent2"/>
                </a:solidFill>
                <a:hlinkClick r:id="rId3">
                  <a:extLst>
                    <a:ext uri="{A12FA001-AC4F-418D-AE19-62706E023703}">
                      <ahyp:hlinkClr xmlns:ahyp="http://schemas.microsoft.com/office/drawing/2018/hyperlinkcolor" val="tx"/>
                    </a:ext>
                  </a:extLst>
                </a:hlinkClick>
              </a:rPr>
              <a:t>publikācijām</a:t>
            </a:r>
            <a:r>
              <a:rPr lang="lv-LV" sz="1800" dirty="0">
                <a:solidFill>
                  <a:schemeClr val="tx2"/>
                </a:solidFill>
              </a:rPr>
              <a:t>, piemēram, infografikām, faktu lapām un citiem materiāliem.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lv-LV"/>
              <a:t>Rīkkopa un digitālā reklāma: kā efektīvi popularizēt kampaņu</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lv-LV" sz="2000" b="1">
                <a:latin typeface="+mn-lt"/>
              </a:rPr>
              <a:t>Atbalstīt kampaņu:</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2" y="2305342"/>
            <a:ext cx="6680050" cy="1540613"/>
          </a:xfrm>
        </p:spPr>
        <p:txBody>
          <a:bodyPr anchor="t">
            <a:noAutofit/>
          </a:bodyPr>
          <a:lstStyle/>
          <a:p>
            <a:r>
              <a:rPr lang="lv-LV" b="0" dirty="0"/>
              <a:t>izmantojiet mūsu </a:t>
            </a:r>
            <a:r>
              <a:rPr lang="lv-LV" dirty="0"/>
              <a:t>sociālo mediju komplektu </a:t>
            </a:r>
            <a:r>
              <a:rPr lang="lv-LV" b="0" dirty="0"/>
              <a:t>un veidnes, lai izplatītu informāciju; </a:t>
            </a:r>
          </a:p>
          <a:p>
            <a:r>
              <a:rPr lang="lv-LV" b="0" dirty="0"/>
              <a:t>padariet savu prezentāciju neaizmirstamu, izmantojot mūsu </a:t>
            </a:r>
            <a:r>
              <a:rPr lang="lv-LV" dirty="0"/>
              <a:t>digitālo resursu bibliotēku</a:t>
            </a:r>
            <a:r>
              <a:rPr lang="lv-LV" b="0" dirty="0"/>
              <a:t>, kurā atrodami logotipi, veidnes un citi materiāli.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634916" y="4010652"/>
            <a:ext cx="467007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879899" y="4034716"/>
            <a:ext cx="3978103" cy="834768"/>
          </a:xfrm>
          <a:prstGeom prst="rect">
            <a:avLst/>
          </a:prstGeom>
        </p:spPr>
        <p:txBody>
          <a:bodyPr vert="horz" lIns="121920" tIns="60960" rIns="121920" bIns="60960" rtlCol="0" anchor="t" anchorCtr="0">
            <a:normAutofit fontScale="92500"/>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lv-LV" sz="1867" dirty="0">
                <a:solidFill>
                  <a:schemeClr val="bg1"/>
                </a:solidFill>
              </a:rPr>
              <a:t>Sāciet savu</a:t>
            </a:r>
            <a:r>
              <a:rPr lang="lv-LV" sz="1867" b="0" dirty="0">
                <a:solidFill>
                  <a:schemeClr val="bg1"/>
                </a:solidFill>
              </a:rPr>
              <a:t> </a:t>
            </a:r>
            <a:r>
              <a:rPr lang="lv-LV" sz="1867" dirty="0">
                <a:solidFill>
                  <a:schemeClr val="bg1"/>
                </a:solidFill>
              </a:rPr>
              <a:t>kampaņas </a:t>
            </a:r>
            <a:r>
              <a:rPr lang="lv-LV" sz="1867" b="0" dirty="0">
                <a:solidFill>
                  <a:schemeClr val="bg1"/>
                </a:solidFill>
              </a:rPr>
              <a:t>iniciatīvu</a:t>
            </a:r>
            <a:r>
              <a:rPr lang="lv-LV" sz="1867" dirty="0">
                <a:solidFill>
                  <a:schemeClr val="bg1"/>
                </a:solidFill>
              </a:rPr>
              <a:t>,</a:t>
            </a:r>
            <a:r>
              <a:rPr lang="lv-LV" sz="1867" b="0" dirty="0">
                <a:solidFill>
                  <a:schemeClr val="bg1"/>
                </a:solidFill>
              </a:rPr>
              <a:t> </a:t>
            </a:r>
          </a:p>
          <a:p>
            <a:pPr marL="0" indent="0">
              <a:buNone/>
            </a:pPr>
            <a:r>
              <a:rPr lang="lv-LV" sz="1867" b="0" dirty="0">
                <a:solidFill>
                  <a:schemeClr val="bg1"/>
                </a:solidFill>
              </a:rPr>
              <a:t>izmantojot mūsu </a:t>
            </a:r>
            <a:r>
              <a:rPr lang="lv-LV" sz="1867" dirty="0">
                <a:solidFill>
                  <a:srgbClr val="92D050"/>
                </a:solidFill>
                <a:hlinkClick r:id="rId3">
                  <a:extLst>
                    <a:ext uri="{A12FA001-AC4F-418D-AE19-62706E023703}">
                      <ahyp:hlinkClr xmlns:ahyp="http://schemas.microsoft.com/office/drawing/2018/hyperlinkcolor" val="tx"/>
                    </a:ext>
                  </a:extLst>
                </a:hlinkClick>
              </a:rPr>
              <a:t>kampaņas rīkkopu</a:t>
            </a:r>
            <a:r>
              <a:rPr lang="lv-LV"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955583"/>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lv-LV"/>
              <a:t>Kā iesaistīties kampaņā?</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lv-LV" dirty="0">
                <a:solidFill>
                  <a:srgbClr val="92D050"/>
                </a:solidFill>
                <a:hlinkClick r:id="rId3">
                  <a:extLst>
                    <a:ext uri="{A12FA001-AC4F-418D-AE19-62706E023703}">
                      <ahyp:hlinkClr xmlns:ahyp="http://schemas.microsoft.com/office/drawing/2018/hyperlinkcolor" val="tx"/>
                    </a:ext>
                  </a:extLst>
                </a:hlinkClick>
              </a:rPr>
              <a:t>Eiropas Darba drošības un veselības aizsardzības nedēļas</a:t>
            </a:r>
            <a:r>
              <a:rPr lang="lv-LV" b="0" dirty="0"/>
              <a:t> laikā organizējiet pasākumu, aktivitāti vai iniciatīvu</a:t>
            </a:r>
            <a:r>
              <a:rPr lang="lv-LV" dirty="0"/>
              <a:t>. </a:t>
            </a:r>
          </a:p>
          <a:p>
            <a:pPr marL="225425" indent="-225425">
              <a:spcAft>
                <a:spcPts val="600"/>
              </a:spcAft>
            </a:pPr>
            <a:r>
              <a:rPr lang="lv-LV" b="0" dirty="0"/>
              <a:t>Saņemiet</a:t>
            </a:r>
            <a:r>
              <a:rPr lang="lv-LV" dirty="0"/>
              <a:t> </a:t>
            </a:r>
            <a:r>
              <a:rPr lang="lv-LV" dirty="0">
                <a:solidFill>
                  <a:srgbClr val="92D050"/>
                </a:solidFill>
                <a:hlinkClick r:id="rId4">
                  <a:extLst>
                    <a:ext uri="{A12FA001-AC4F-418D-AE19-62706E023703}">
                      <ahyp:hlinkClr xmlns:ahyp="http://schemas.microsoft.com/office/drawing/2018/hyperlinkcolor" val="tx"/>
                    </a:ext>
                  </a:extLst>
                </a:hlinkClick>
              </a:rPr>
              <a:t>kampaņas sertifikātu</a:t>
            </a:r>
            <a:r>
              <a:rPr lang="lv-LV" dirty="0">
                <a:solidFill>
                  <a:srgbClr val="92D050"/>
                </a:solidFill>
              </a:rPr>
              <a:t>, </a:t>
            </a:r>
            <a:r>
              <a:rPr lang="lv-LV" b="0" dirty="0"/>
              <a:t>kas apliecina jūsu iesaistīšanos.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660610"/>
            <a:ext cx="10079831" cy="513681"/>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lv-LV" b="0" dirty="0"/>
              <a:t>Nominējiet iedvesmojošas iniciatīvas </a:t>
            </a:r>
            <a:r>
              <a:rPr lang="lv-LV" dirty="0">
                <a:solidFill>
                  <a:srgbClr val="92D050"/>
                </a:solidFill>
                <a:hlinkClick r:id="rId5">
                  <a:extLst>
                    <a:ext uri="{A12FA001-AC4F-418D-AE19-62706E023703}">
                      <ahyp:hlinkClr xmlns:ahyp="http://schemas.microsoft.com/office/drawing/2018/hyperlinkcolor" val="tx"/>
                    </a:ext>
                  </a:extLst>
                </a:hlinkClick>
              </a:rPr>
              <a:t>Veselīgu darbavietu labas prakses balvai</a:t>
            </a:r>
            <a:r>
              <a:rPr lang="lv-LV" b="0" dirty="0"/>
              <a:t>, ko organizē valstu kontaktpunkti.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317693"/>
            <a:ext cx="7483221"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lv-LV" b="0" dirty="0"/>
              <a:t>Kļūstiet par</a:t>
            </a:r>
            <a:r>
              <a:rPr lang="lv-LV" dirty="0"/>
              <a:t> </a:t>
            </a:r>
            <a:r>
              <a:rPr lang="lv-LV" dirty="0">
                <a:solidFill>
                  <a:srgbClr val="92D050"/>
                </a:solidFill>
                <a:hlinkClick r:id="rId6">
                  <a:extLst>
                    <a:ext uri="{A12FA001-AC4F-418D-AE19-62706E023703}">
                      <ahyp:hlinkClr xmlns:ahyp="http://schemas.microsoft.com/office/drawing/2018/hyperlinkcolor" val="tx"/>
                    </a:ext>
                  </a:extLst>
                </a:hlinkClick>
              </a:rPr>
              <a:t>oficiālu kampaņas partneri</a:t>
            </a:r>
            <a:r>
              <a:rPr lang="lv-LV" b="0" dirty="0"/>
              <a:t>: pievienojieties Eiropas mēroga starptautisku uzņēmumu tīklam, lai palielinātu atpazīstamību. </a:t>
            </a:r>
          </a:p>
          <a:p>
            <a:pPr marL="225425" indent="-225425">
              <a:spcAft>
                <a:spcPts val="600"/>
              </a:spcAft>
            </a:pPr>
            <a:r>
              <a:rPr lang="lv-LV" b="0" dirty="0"/>
              <a:t>Kļūstiet par </a:t>
            </a:r>
            <a:r>
              <a:rPr lang="lv-LV" dirty="0">
                <a:solidFill>
                  <a:srgbClr val="92D050"/>
                </a:solidFill>
                <a:hlinkClick r:id="rId7">
                  <a:extLst>
                    <a:ext uri="{A12FA001-AC4F-418D-AE19-62706E023703}">
                      <ahyp:hlinkClr xmlns:ahyp="http://schemas.microsoft.com/office/drawing/2018/hyperlinkcolor" val="tx"/>
                    </a:ext>
                  </a:extLst>
                </a:hlinkClick>
              </a:rPr>
              <a:t>mediju partneri</a:t>
            </a:r>
            <a:r>
              <a:rPr lang="lv-LV" b="0" dirty="0"/>
              <a:t>: piekļūstiet ekskluzīviem preses materiāliem, tīklošanas iespējām un pasākumiem.</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5050111"/>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660610"/>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lv-LV"/>
              <a:t>Sekojiet līdzi kampaņas aktualitātēm</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lv-LV"/>
              <a:t>Tīmekļa vietne “Healthy Workplaces”: </a:t>
            </a:r>
            <a:r>
              <a:rPr lang="lv-LV" b="0"/>
              <a:t>— plaša informācija vienā vietā. </a:t>
            </a:r>
          </a:p>
          <a:p>
            <a:pPr>
              <a:spcAft>
                <a:spcPts val="600"/>
              </a:spcAft>
            </a:pPr>
            <a:r>
              <a:rPr lang="lv-LV"/>
              <a:t>Abonējiet </a:t>
            </a:r>
            <a:r>
              <a:rPr lang="lv-LV" b="0"/>
              <a:t> un saņemiet </a:t>
            </a:r>
            <a:r>
              <a:rPr lang="lv-LV"/>
              <a:t>biļetenu “Healthy Workplaces”</a:t>
            </a:r>
            <a:r>
              <a:rPr lang="lv-LV" b="0"/>
              <a:t>—īsas, viegli kopīgojamas un tiešas ziņas katru mēnesi savā iesūtnē.</a:t>
            </a:r>
          </a:p>
          <a:p>
            <a:pPr>
              <a:spcAft>
                <a:spcPts val="600"/>
              </a:spcAft>
            </a:pPr>
            <a:r>
              <a:rPr lang="lv-LV" b="0"/>
              <a:t>Izplatiet šo informāciju un sekojiet mums </a:t>
            </a:r>
            <a:r>
              <a:rPr lang="lv-LV"/>
              <a:t>sociālajos medijos</a:t>
            </a:r>
            <a:r>
              <a:rPr lang="lv-LV" b="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lv-LV" b="0"/>
              <a:t> </a:t>
            </a:r>
          </a:p>
        </p:txBody>
      </p:sp>
      <p:pic>
        <p:nvPicPr>
          <p:cNvPr id="6" name="Graphic 5" descr="LinkedIn logotips">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 logotips">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 logotips">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 logotips">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 logotips">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lv-LV"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lv-LV"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1E4013-57BC-4329-8DCD-BF9B2C1B5C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33B12B-D547-4B73-8D31-0938A3F8A76B}">
  <ds:schemaRefs>
    <ds:schemaRef ds:uri="http://schemas.microsoft.com/office/infopath/2007/PartnerControls"/>
    <ds:schemaRef ds:uri="http://schemas.microsoft.com/office/2006/metadata/properties"/>
    <ds:schemaRef ds:uri="d5ac9beb-95ef-4df8-be38-b0ea3ce121b4"/>
    <ds:schemaRef ds:uri="http://purl.org/dc/terms/"/>
    <ds:schemaRef ds:uri="http://purl.org/dc/dcmitype/"/>
    <ds:schemaRef ds:uri="74375373-3c44-45ee-a688-8fa44d7da57a"/>
    <ds:schemaRef ds:uri="http://schemas.microsoft.com/office/2006/documentManagement/types"/>
    <ds:schemaRef ds:uri="http://www.w3.org/XML/1998/namespace"/>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1858</TotalTime>
  <Words>6194</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Kampaņa “Veselībai nekaitīgas darbavietas 2026.-2028. gadā” – “Roku rokā par psihoemocionālo veselību darbā” </vt:lpstr>
      <vt:lpstr>Satura rādītājs</vt:lpstr>
      <vt:lpstr>Kopaina: psihoemocionālā veselība ietekmē ikdienas dzīvi un darbu </vt:lpstr>
      <vt:lpstr>Kopaina: kas ir likts uz spēles?</vt:lpstr>
      <vt:lpstr>Kopaina: darbinieku viedoklis </vt:lpstr>
      <vt:lpstr>Kopaina: organizāciju un darbinieku viedoklis </vt:lpstr>
      <vt:lpstr>Kopaina: organizāciju viedoklis -2- </vt:lpstr>
      <vt:lpstr>Kampaņas mērķi un uzdevumi</vt:lpstr>
      <vt:lpstr>Kam šī kampaņa ir paredzēta? Kam būtu jāpiedalās?</vt:lpstr>
      <vt:lpstr>Rīcības plāns: kampaņas piecas prioritārās jomas</vt:lpstr>
      <vt:lpstr>1. prioritāte: Psihosociālo risku novērtēšana un pārvaldība -1- </vt:lpstr>
      <vt:lpstr>1. prioritāte: Psihosociālo risku novērtēšana un pārvaldība -2- </vt:lpstr>
      <vt:lpstr>1. prioritāte: Psihosociālo risku novērtēšana un pārvaldība -3- </vt:lpstr>
      <vt:lpstr>1. prioritāte: Psihosociālo risku novērtēšana un pārvaldība -4- </vt:lpstr>
      <vt:lpstr>2. prioritāte: uzmākšanās, seksuālā uzmākšanās un vardarbība -1- </vt:lpstr>
      <vt:lpstr>2. prioritāte: uzmākšanās, seksuālā uzmākšanās un vardarbība -2- </vt:lpstr>
      <vt:lpstr>2. prioritāte: uzmākšanās, seksuālā uzmākšanās un vardarbība -3- </vt:lpstr>
      <vt:lpstr>3. prioritāte: Fiziskie riski un psihosociālā veselība -1- </vt:lpstr>
      <vt:lpstr>3. prioritāte: Fiziskie riski un psihosociālā veselība -2- </vt:lpstr>
      <vt:lpstr>4. prioritāte: Psihosociālie riski veselības un sociālās aprūpes nozarē -1- </vt:lpstr>
      <vt:lpstr>4. prioritāte: Psihosociālie riski veselības un sociālās aprūpes nozarē -2- </vt:lpstr>
      <vt:lpstr>4. prioritāte: Psihosociālie riski veselības un sociālās aprūpes nozarē -3- </vt:lpstr>
      <vt:lpstr>5. prioritāte: Atbalsts psihoemocionālajai veselībai darbā -1- </vt:lpstr>
      <vt:lpstr>5. prioritāte: Atbalsts psihoemocionālajai veselībai darbā -2- </vt:lpstr>
      <vt:lpstr>5. prioritāte: Atbalsts psihoemocionālajai veselībai darbā -3- </vt:lpstr>
      <vt:lpstr>EU-OSHA atbalsta tīkls</vt:lpstr>
      <vt:lpstr>Kampaņas resursi: viss nepieciešamais vienā vietā</vt:lpstr>
      <vt:lpstr>Rīkkopa un digitālā reklāma: kā efektīvi popularizēt kampaņu</vt:lpstr>
      <vt:lpstr>Kā iesaistīties kampaņā?</vt:lpstr>
      <vt:lpstr>Sekojiet līdzi kampaņas aktualitātēm</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95</cp:revision>
  <dcterms:created xsi:type="dcterms:W3CDTF">2026-06-23T11:43:48Z</dcterms:created>
  <dcterms:modified xsi:type="dcterms:W3CDTF">2026-09-10T08:54:41Z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