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287" r:id="rId6"/>
    <p:sldId id="258" r:id="rId7"/>
    <p:sldId id="259" r:id="rId8"/>
    <p:sldId id="260" r:id="rId9"/>
    <p:sldId id="262" r:id="rId10"/>
    <p:sldId id="286" r:id="rId11"/>
    <p:sldId id="263" r:id="rId12"/>
    <p:sldId id="264" r:id="rId13"/>
    <p:sldId id="265" r:id="rId14"/>
    <p:sldId id="266" r:id="rId15"/>
    <p:sldId id="267" r:id="rId16"/>
    <p:sldId id="27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 userDrawn="1">
          <p15:clr>
            <a:srgbClr val="A4A3A4"/>
          </p15:clr>
        </p15:guide>
        <p15:guide id="2" pos="45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39446-41D0-63BF-B21B-7C48341877AF}" name="Pierre BERASTEGUI" initials="PB" userId="S::berastegui@osha.europa.eu::b545e255-f18a-4671-b6cb-a0065696e015" providerId="AD"/>
  <p188:author id="{0082A949-BD10-65D5-6DBE-AEC3066A7567}" name="Naiara MACIAS - Communication Assistant" initials="NM" userId="S::macias@ext.osha.europa.eu::9208f14e-163a-43fb-a9e7-9d0490f97ad9" providerId="AD"/>
  <p188:author id="{2CB21C78-CF46-9AEC-C325-DC14CDD38D22}" name="Lorenzo MUNAR" initials="LM" userId="S::munar@osha.europa.eu::f1ab06de-6021-4401-b35b-7414b4f037e5" providerId="AD"/>
  <p188:author id="{D36968A7-7B97-2C7D-FFE3-DDD73EA612A1}" name="Nina JONCZYK - Research Project Officer" initials="NO" userId="S::jonczyk@ext.osha.europa.eu::613b0174-0e22-41ac-a44e-f2a24952a36a" providerId="AD"/>
  <p188:author id="{7ACD0ECF-835A-01DA-2717-37746D1734F0}" name="Julia HODDER" initials="JH" userId="S::hodder@osha.europa.eu::b7d05ee0-26e9-4c6c-b0be-576d5de02c6d" providerId="AD"/>
  <p188:author id="{8C2161D2-FC18-67AD-520D-B257FCABDA8B}" name="Julia FLINTROP" initials="JF" userId="S::flintrop@osha.europa.eu::6b21331c-82a6-47fa-92f2-29afc76638f1" providerId="AD"/>
  <p188:author id="{6FEA02DC-F54F-B17A-B645-54FC9FF389AC}" name="Clews Kurt at OHSA" initials="KC" userId="S::kurt.clews.1@ohsa.mt::1253e563-25fd-4455-afb0-7be91f9513e7" providerId="AD"/>
  <p188:author id="{BD0AEADF-9E61-5E80-33BC-439BE2CB1946}" name="Dietmar ELSLER" initials="" userId="S::elsler@osha.europa.eu::9818efce-fffa-477e-9910-a6157ee69d90" providerId="AD"/>
  <p188:author id="{AA17B7E8-4832-A588-CC8E-CDC87B973853}" name="Grixti Jurgen Carl at OHSA" initials="JG" userId="S::jurgen-carl.grixti@ohsa.mt::a15ddedf-0dd6-4ce9-9e71-3723fc57b6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A9DE4E"/>
    <a:srgbClr val="DCE1FF"/>
    <a:srgbClr val="003366"/>
    <a:srgbClr val="E64715"/>
    <a:srgbClr val="F05151"/>
    <a:srgbClr val="967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36F07-E6BA-44A7-8868-57086D1367F3}" v="20" dt="2026-09-07T14:48:30.8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83" autoAdjust="0"/>
    <p:restoredTop sz="86469" autoAdjust="0"/>
  </p:normalViewPr>
  <p:slideViewPr>
    <p:cSldViewPr snapToGrid="0">
      <p:cViewPr varScale="1">
        <p:scale>
          <a:sx n="113" d="100"/>
          <a:sy n="113" d="100"/>
        </p:scale>
        <p:origin x="360" y="72"/>
      </p:cViewPr>
      <p:guideLst>
        <p:guide orient="horz" pos="816"/>
        <p:guide pos="4584"/>
      </p:guideLst>
    </p:cSldViewPr>
  </p:slideViewPr>
  <p:outlineViewPr>
    <p:cViewPr>
      <p:scale>
        <a:sx n="33" d="100"/>
        <a:sy n="33" d="100"/>
      </p:scale>
      <p:origin x="0" y="-112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iara MACIAS - Communication Assistant" userId="9208f14e-163a-43fb-a9e7-9d0490f97ad9" providerId="ADAL" clId="{3BF560C9-38E3-411C-BBB1-CB3B94294DB6}"/>
    <pc:docChg chg="undo custSel modSld modMainMaster">
      <pc:chgData name="Naiara MACIAS - Communication Assistant" userId="9208f14e-163a-43fb-a9e7-9d0490f97ad9" providerId="ADAL" clId="{3BF560C9-38E3-411C-BBB1-CB3B94294DB6}" dt="2026-09-07T14:46:11.216" v="375" actId="3064"/>
      <pc:docMkLst>
        <pc:docMk/>
      </pc:docMkLst>
      <pc:sldChg chg="addSp delSp modSp mod">
        <pc:chgData name="Naiara MACIAS - Communication Assistant" userId="9208f14e-163a-43fb-a9e7-9d0490f97ad9" providerId="ADAL" clId="{3BF560C9-38E3-411C-BBB1-CB3B94294DB6}" dt="2026-09-07T14:40:23.615" v="284"/>
        <pc:sldMkLst>
          <pc:docMk/>
          <pc:sldMk cId="3815475544" sldId="256"/>
        </pc:sldMkLst>
        <pc:spChg chg="mod">
          <ac:chgData name="Naiara MACIAS - Communication Assistant" userId="9208f14e-163a-43fb-a9e7-9d0490f97ad9" providerId="ADAL" clId="{3BF560C9-38E3-411C-BBB1-CB3B94294DB6}" dt="2026-08-26T07:49:28.206" v="29" actId="120"/>
          <ac:spMkLst>
            <pc:docMk/>
            <pc:sldMk cId="3815475544" sldId="256"/>
            <ac:spMk id="2" creationId="{4055F44F-2BE5-5A42-2AEB-D36721AD3D53}"/>
          </ac:spMkLst>
        </pc:spChg>
        <pc:spChg chg="mod">
          <ac:chgData name="Naiara MACIAS - Communication Assistant" userId="9208f14e-163a-43fb-a9e7-9d0490f97ad9" providerId="ADAL" clId="{3BF560C9-38E3-411C-BBB1-CB3B94294DB6}" dt="2026-08-26T07:49:32.374" v="30" actId="120"/>
          <ac:spMkLst>
            <pc:docMk/>
            <pc:sldMk cId="3815475544" sldId="256"/>
            <ac:spMk id="3" creationId="{D00A30E1-B4E9-CA09-6804-8F6C748F833E}"/>
          </ac:spMkLst>
        </pc:spChg>
        <pc:spChg chg="add del mod">
          <ac:chgData name="Naiara MACIAS - Communication Assistant" userId="9208f14e-163a-43fb-a9e7-9d0490f97ad9" providerId="ADAL" clId="{3BF560C9-38E3-411C-BBB1-CB3B94294DB6}" dt="2026-09-07T14:40:23.615" v="284"/>
          <ac:spMkLst>
            <pc:docMk/>
            <pc:sldMk cId="3815475544" sldId="256"/>
            <ac:spMk id="4" creationId="{A0D1A4D4-15B0-EB7A-EB12-F99FD968EAA8}"/>
          </ac:spMkLst>
        </pc:spChg>
      </pc:sldChg>
      <pc:sldChg chg="modSp mod modCm">
        <pc:chgData name="Naiara MACIAS - Communication Assistant" userId="9208f14e-163a-43fb-a9e7-9d0490f97ad9" providerId="ADAL" clId="{3BF560C9-38E3-411C-BBB1-CB3B94294DB6}" dt="2026-08-26T07:50:18.469" v="31" actId="14100"/>
        <pc:sldMkLst>
          <pc:docMk/>
          <pc:sldMk cId="975932864" sldId="258"/>
        </pc:sldMkLst>
        <pc:spChg chg="mod">
          <ac:chgData name="Naiara MACIAS - Communication Assistant" userId="9208f14e-163a-43fb-a9e7-9d0490f97ad9" providerId="ADAL" clId="{3BF560C9-38E3-411C-BBB1-CB3B94294DB6}" dt="2026-08-26T07:50:18.469" v="31" actId="14100"/>
          <ac:spMkLst>
            <pc:docMk/>
            <pc:sldMk cId="975932864" sldId="258"/>
            <ac:spMk id="2" creationId="{4C1476B4-2154-C1CD-6056-5EC8C50BA72D}"/>
          </ac:spMkLst>
        </pc:spChg>
        <pc:spChg chg="mod">
          <ac:chgData name="Naiara MACIAS - Communication Assistant" userId="9208f14e-163a-43fb-a9e7-9d0490f97ad9" providerId="ADAL" clId="{3BF560C9-38E3-411C-BBB1-CB3B94294DB6}" dt="2026-08-26T06:13:56.241" v="0" actId="20577"/>
          <ac:spMkLst>
            <pc:docMk/>
            <pc:sldMk cId="975932864" sldId="258"/>
            <ac:spMk id="4" creationId="{712E9181-8079-E827-80EB-F819444B441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Naiara MACIAS - Communication Assistant" userId="9208f14e-163a-43fb-a9e7-9d0490f97ad9" providerId="ADAL" clId="{3BF560C9-38E3-411C-BBB1-CB3B94294DB6}" dt="2026-08-26T06:13:56.241" v="0" actId="20577"/>
              <pc2:cmMkLst xmlns:pc2="http://schemas.microsoft.com/office/powerpoint/2019/9/main/command">
                <pc:docMk/>
                <pc:sldMk cId="975932864" sldId="258"/>
                <pc2:cmMk id="{915B2D21-E741-4B7A-BB7C-349992E408F5}"/>
              </pc2:cmMkLst>
            </pc226:cmChg>
            <pc226:cmChg xmlns:pc226="http://schemas.microsoft.com/office/powerpoint/2022/06/main/command" chg="mod">
              <pc226:chgData name="Naiara MACIAS - Communication Assistant" userId="9208f14e-163a-43fb-a9e7-9d0490f97ad9" providerId="ADAL" clId="{3BF560C9-38E3-411C-BBB1-CB3B94294DB6}" dt="2026-08-26T06:13:56.241" v="0" actId="20577"/>
              <pc2:cmMkLst xmlns:pc2="http://schemas.microsoft.com/office/powerpoint/2019/9/main/command">
                <pc:docMk/>
                <pc:sldMk cId="975932864" sldId="258"/>
                <pc2:cmMk id="{40DB3B51-88A2-490A-ACDF-DAFDE61701D8}"/>
              </pc2:cmMkLst>
            </pc226:cmChg>
          </p:ext>
        </pc:extLst>
      </pc:sldChg>
      <pc:sldChg chg="modSp mod">
        <pc:chgData name="Naiara MACIAS - Communication Assistant" userId="9208f14e-163a-43fb-a9e7-9d0490f97ad9" providerId="ADAL" clId="{3BF560C9-38E3-411C-BBB1-CB3B94294DB6}" dt="2026-08-26T08:14:37.501" v="147" actId="14100"/>
        <pc:sldMkLst>
          <pc:docMk/>
          <pc:sldMk cId="967474651" sldId="260"/>
        </pc:sldMkLst>
        <pc:spChg chg="mod">
          <ac:chgData name="Naiara MACIAS - Communication Assistant" userId="9208f14e-163a-43fb-a9e7-9d0490f97ad9" providerId="ADAL" clId="{3BF560C9-38E3-411C-BBB1-CB3B94294DB6}" dt="2026-08-26T08:14:37.501" v="147" actId="14100"/>
          <ac:spMkLst>
            <pc:docMk/>
            <pc:sldMk cId="967474651" sldId="260"/>
            <ac:spMk id="7" creationId="{B943F274-A5EE-534C-1EBE-8ABC061AF96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7:52:07.272" v="42" actId="1036"/>
        <pc:sldMkLst>
          <pc:docMk/>
          <pc:sldMk cId="3331097242" sldId="262"/>
        </pc:sldMkLst>
        <pc:spChg chg="mod">
          <ac:chgData name="Naiara MACIAS - Communication Assistant" userId="9208f14e-163a-43fb-a9e7-9d0490f97ad9" providerId="ADAL" clId="{3BF560C9-38E3-411C-BBB1-CB3B94294DB6}" dt="2026-08-26T07:50:42.045" v="32" actId="14100"/>
          <ac:spMkLst>
            <pc:docMk/>
            <pc:sldMk cId="3331097242" sldId="262"/>
            <ac:spMk id="105" creationId="{94E8A230-2C71-6901-AA45-D427AF0A206A}"/>
          </ac:spMkLst>
        </pc:spChg>
        <pc:picChg chg="mod">
          <ac:chgData name="Naiara MACIAS - Communication Assistant" userId="9208f14e-163a-43fb-a9e7-9d0490f97ad9" providerId="ADAL" clId="{3BF560C9-38E3-411C-BBB1-CB3B94294DB6}" dt="2026-08-26T07:52:07.272" v="42" actId="1036"/>
          <ac:picMkLst>
            <pc:docMk/>
            <pc:sldMk cId="3331097242" sldId="262"/>
            <ac:picMk id="104" creationId="{8C13DF95-DF72-2414-8771-5094A22C232D}"/>
          </ac:picMkLst>
        </pc:picChg>
      </pc:sldChg>
      <pc:sldChg chg="modSp mod modCm">
        <pc:chgData name="Naiara MACIAS - Communication Assistant" userId="9208f14e-163a-43fb-a9e7-9d0490f97ad9" providerId="ADAL" clId="{3BF560C9-38E3-411C-BBB1-CB3B94294DB6}" dt="2026-08-26T08:15:04.468" v="156" actId="1038"/>
        <pc:sldMkLst>
          <pc:docMk/>
          <pc:sldMk cId="719662834" sldId="264"/>
        </pc:sldMkLst>
        <pc:spChg chg="mod">
          <ac:chgData name="Naiara MACIAS - Communication Assistant" userId="9208f14e-163a-43fb-a9e7-9d0490f97ad9" providerId="ADAL" clId="{3BF560C9-38E3-411C-BBB1-CB3B94294DB6}" dt="2026-08-26T06:15:47.976" v="4" actId="14100"/>
          <ac:spMkLst>
            <pc:docMk/>
            <pc:sldMk cId="719662834" sldId="264"/>
            <ac:spMk id="4" creationId="{BD5E20E1-F7B3-E4E9-82E6-ECD4246321AF}"/>
          </ac:spMkLst>
        </pc:spChg>
        <pc:picChg chg="mod">
          <ac:chgData name="Naiara MACIAS - Communication Assistant" userId="9208f14e-163a-43fb-a9e7-9d0490f97ad9" providerId="ADAL" clId="{3BF560C9-38E3-411C-BBB1-CB3B94294DB6}" dt="2026-08-26T08:15:04.468" v="156" actId="1038"/>
          <ac:picMkLst>
            <pc:docMk/>
            <pc:sldMk cId="719662834" sldId="264"/>
            <ac:picMk id="8" creationId="{7BCBDC9E-D9FB-E804-EA92-C64D22B5D5F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Naiara MACIAS - Communication Assistant" userId="9208f14e-163a-43fb-a9e7-9d0490f97ad9" providerId="ADAL" clId="{3BF560C9-38E3-411C-BBB1-CB3B94294DB6}" dt="2026-08-26T06:15:28.721" v="2" actId="20577"/>
              <pc2:cmMkLst xmlns:pc2="http://schemas.microsoft.com/office/powerpoint/2019/9/main/command">
                <pc:docMk/>
                <pc:sldMk cId="719662834" sldId="264"/>
                <pc2:cmMk id="{6D31835B-9E1E-4E80-9E09-F5895856FDFB}"/>
              </pc2:cmMkLst>
            </pc226:cmChg>
            <pc226:cmChg xmlns:pc226="http://schemas.microsoft.com/office/powerpoint/2022/06/main/command" chg="mod">
              <pc226:chgData name="Naiara MACIAS - Communication Assistant" userId="9208f14e-163a-43fb-a9e7-9d0490f97ad9" providerId="ADAL" clId="{3BF560C9-38E3-411C-BBB1-CB3B94294DB6}" dt="2026-08-26T06:15:28.721" v="2" actId="20577"/>
              <pc2:cmMkLst xmlns:pc2="http://schemas.microsoft.com/office/powerpoint/2019/9/main/command">
                <pc:docMk/>
                <pc:sldMk cId="719662834" sldId="264"/>
                <pc2:cmMk id="{F26807EE-09FC-4397-A904-F479DAD7603C}"/>
              </pc2:cmMkLst>
            </pc226:cmChg>
          </p:ext>
        </pc:extLst>
      </pc:sldChg>
      <pc:sldChg chg="modSp mod">
        <pc:chgData name="Naiara MACIAS - Communication Assistant" userId="9208f14e-163a-43fb-a9e7-9d0490f97ad9" providerId="ADAL" clId="{3BF560C9-38E3-411C-BBB1-CB3B94294DB6}" dt="2026-08-26T06:16:05.960" v="5" actId="14100"/>
        <pc:sldMkLst>
          <pc:docMk/>
          <pc:sldMk cId="3728372305" sldId="265"/>
        </pc:sldMkLst>
        <pc:spChg chg="mod">
          <ac:chgData name="Naiara MACIAS - Communication Assistant" userId="9208f14e-163a-43fb-a9e7-9d0490f97ad9" providerId="ADAL" clId="{3BF560C9-38E3-411C-BBB1-CB3B94294DB6}" dt="2026-08-26T06:16:05.960" v="5" actId="14100"/>
          <ac:spMkLst>
            <pc:docMk/>
            <pc:sldMk cId="3728372305" sldId="265"/>
            <ac:spMk id="2" creationId="{FBD2DF9D-B8AE-937F-84F1-0B2BCD885A7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8:15:18.256" v="157" actId="255"/>
        <pc:sldMkLst>
          <pc:docMk/>
          <pc:sldMk cId="525878241" sldId="266"/>
        </pc:sldMkLst>
        <pc:spChg chg="mod">
          <ac:chgData name="Naiara MACIAS - Communication Assistant" userId="9208f14e-163a-43fb-a9e7-9d0490f97ad9" providerId="ADAL" clId="{3BF560C9-38E3-411C-BBB1-CB3B94294DB6}" dt="2026-08-26T08:15:18.256" v="157" actId="255"/>
          <ac:spMkLst>
            <pc:docMk/>
            <pc:sldMk cId="525878241" sldId="266"/>
            <ac:spMk id="4" creationId="{5EE5061C-8F42-6456-36E1-0EEAD890D909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6:18:34.089" v="8" actId="14100"/>
        <pc:sldMkLst>
          <pc:docMk/>
          <pc:sldMk cId="3756103953" sldId="269"/>
        </pc:sldMkLst>
        <pc:spChg chg="mod">
          <ac:chgData name="Naiara MACIAS - Communication Assistant" userId="9208f14e-163a-43fb-a9e7-9d0490f97ad9" providerId="ADAL" clId="{3BF560C9-38E3-411C-BBB1-CB3B94294DB6}" dt="2026-08-26T06:18:34.089" v="8" actId="14100"/>
          <ac:spMkLst>
            <pc:docMk/>
            <pc:sldMk cId="3756103953" sldId="269"/>
            <ac:spMk id="4" creationId="{9CC6CADA-FDD3-A1A6-969A-E1D56BD8330C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7:53:44.885" v="58" actId="14100"/>
        <pc:sldMkLst>
          <pc:docMk/>
          <pc:sldMk cId="3275847094" sldId="270"/>
        </pc:sldMkLst>
        <pc:spChg chg="mod">
          <ac:chgData name="Naiara MACIAS - Communication Assistant" userId="9208f14e-163a-43fb-a9e7-9d0490f97ad9" providerId="ADAL" clId="{3BF560C9-38E3-411C-BBB1-CB3B94294DB6}" dt="2026-08-26T07:53:44.885" v="58" actId="14100"/>
          <ac:spMkLst>
            <pc:docMk/>
            <pc:sldMk cId="3275847094" sldId="270"/>
            <ac:spMk id="4" creationId="{22D02451-FCA1-2255-2ADB-577B7DCA61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8:22:47.431" v="188" actId="14100"/>
        <pc:sldMkLst>
          <pc:docMk/>
          <pc:sldMk cId="1126727459" sldId="272"/>
        </pc:sldMkLst>
        <pc:spChg chg="mod">
          <ac:chgData name="Naiara MACIAS - Communication Assistant" userId="9208f14e-163a-43fb-a9e7-9d0490f97ad9" providerId="ADAL" clId="{3BF560C9-38E3-411C-BBB1-CB3B94294DB6}" dt="2026-08-26T08:22:47.431" v="188" actId="14100"/>
          <ac:spMkLst>
            <pc:docMk/>
            <pc:sldMk cId="1126727459" sldId="272"/>
            <ac:spMk id="4" creationId="{5CBA0E8D-406A-4EE2-EE7B-7FDA583569FF}"/>
          </ac:spMkLst>
        </pc:spChg>
        <pc:spChg chg="mod">
          <ac:chgData name="Naiara MACIAS - Communication Assistant" userId="9208f14e-163a-43fb-a9e7-9d0490f97ad9" providerId="ADAL" clId="{3BF560C9-38E3-411C-BBB1-CB3B94294DB6}" dt="2026-08-26T08:22:25.553" v="167" actId="255"/>
          <ac:spMkLst>
            <pc:docMk/>
            <pc:sldMk cId="1126727459" sldId="272"/>
            <ac:spMk id="5" creationId="{C399328D-E85F-2454-F6C0-3587135632DD}"/>
          </ac:spMkLst>
        </pc:spChg>
        <pc:picChg chg="mod">
          <ac:chgData name="Naiara MACIAS - Communication Assistant" userId="9208f14e-163a-43fb-a9e7-9d0490f97ad9" providerId="ADAL" clId="{3BF560C9-38E3-411C-BBB1-CB3B94294DB6}" dt="2026-08-26T08:22:38.790" v="187" actId="1037"/>
          <ac:picMkLst>
            <pc:docMk/>
            <pc:sldMk cId="1126727459" sldId="272"/>
            <ac:picMk id="12" creationId="{96CEE4D5-7E5F-C921-33E5-3C8D4D28E3F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6T08:23:16.118" v="191" actId="14100"/>
        <pc:sldMkLst>
          <pc:docMk/>
          <pc:sldMk cId="2142931096" sldId="274"/>
        </pc:sldMkLst>
        <pc:spChg chg="mod">
          <ac:chgData name="Naiara MACIAS - Communication Assistant" userId="9208f14e-163a-43fb-a9e7-9d0490f97ad9" providerId="ADAL" clId="{3BF560C9-38E3-411C-BBB1-CB3B94294DB6}" dt="2026-08-26T07:55:06.065" v="59" actId="14100"/>
          <ac:spMkLst>
            <pc:docMk/>
            <pc:sldMk cId="2142931096" sldId="274"/>
            <ac:spMk id="2" creationId="{BE1AEECA-7220-4DC3-D1FA-A06CD0F8E338}"/>
          </ac:spMkLst>
        </pc:spChg>
        <pc:spChg chg="mod">
          <ac:chgData name="Naiara MACIAS - Communication Assistant" userId="9208f14e-163a-43fb-a9e7-9d0490f97ad9" providerId="ADAL" clId="{3BF560C9-38E3-411C-BBB1-CB3B94294DB6}" dt="2026-08-26T08:23:16.118" v="191" actId="14100"/>
          <ac:spMkLst>
            <pc:docMk/>
            <pc:sldMk cId="2142931096" sldId="274"/>
            <ac:spMk id="3" creationId="{6F1E7306-F80C-4588-AD91-7EA7EFACBB29}"/>
          </ac:spMkLst>
        </pc:spChg>
        <pc:spChg chg="mod">
          <ac:chgData name="Naiara MACIAS - Communication Assistant" userId="9208f14e-163a-43fb-a9e7-9d0490f97ad9" providerId="ADAL" clId="{3BF560C9-38E3-411C-BBB1-CB3B94294DB6}" dt="2026-08-26T08:23:11.462" v="190" actId="14100"/>
          <ac:spMkLst>
            <pc:docMk/>
            <pc:sldMk cId="2142931096" sldId="274"/>
            <ac:spMk id="4" creationId="{A93BC99B-6219-39BA-1A46-27AE038C0E91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8:23:35.655" v="193" actId="14100"/>
        <pc:sldMkLst>
          <pc:docMk/>
          <pc:sldMk cId="1743069046" sldId="275"/>
        </pc:sldMkLst>
        <pc:spChg chg="mod">
          <ac:chgData name="Naiara MACIAS - Communication Assistant" userId="9208f14e-163a-43fb-a9e7-9d0490f97ad9" providerId="ADAL" clId="{3BF560C9-38E3-411C-BBB1-CB3B94294DB6}" dt="2026-08-26T07:55:12.481" v="60" actId="14100"/>
          <ac:spMkLst>
            <pc:docMk/>
            <pc:sldMk cId="1743069046" sldId="275"/>
            <ac:spMk id="2" creationId="{2747BD93-4687-98D9-D166-12A7C523AF57}"/>
          </ac:spMkLst>
        </pc:spChg>
        <pc:spChg chg="mod">
          <ac:chgData name="Naiara MACIAS - Communication Assistant" userId="9208f14e-163a-43fb-a9e7-9d0490f97ad9" providerId="ADAL" clId="{3BF560C9-38E3-411C-BBB1-CB3B94294DB6}" dt="2026-08-26T07:55:37.399" v="78" actId="1037"/>
          <ac:spMkLst>
            <pc:docMk/>
            <pc:sldMk cId="1743069046" sldId="275"/>
            <ac:spMk id="3" creationId="{7B47A301-AB26-D0F5-79B1-8D1A868D7582}"/>
          </ac:spMkLst>
        </pc:spChg>
        <pc:spChg chg="mod">
          <ac:chgData name="Naiara MACIAS - Communication Assistant" userId="9208f14e-163a-43fb-a9e7-9d0490f97ad9" providerId="ADAL" clId="{3BF560C9-38E3-411C-BBB1-CB3B94294DB6}" dt="2026-08-26T08:23:35.655" v="193" actId="14100"/>
          <ac:spMkLst>
            <pc:docMk/>
            <pc:sldMk cId="1743069046" sldId="275"/>
            <ac:spMk id="4" creationId="{227A04EE-2DB0-D9B5-0046-D66CE4DD5F39}"/>
          </ac:spMkLst>
        </pc:spChg>
        <pc:spChg chg="mod">
          <ac:chgData name="Naiara MACIAS - Communication Assistant" userId="9208f14e-163a-43fb-a9e7-9d0490f97ad9" providerId="ADAL" clId="{3BF560C9-38E3-411C-BBB1-CB3B94294DB6}" dt="2026-08-26T07:55:37.399" v="78" actId="1037"/>
          <ac:spMkLst>
            <pc:docMk/>
            <pc:sldMk cId="1743069046" sldId="275"/>
            <ac:spMk id="7" creationId="{32E5DB43-F8AF-67D6-F8E0-7EA0FBB30A34}"/>
          </ac:spMkLst>
        </pc:spChg>
        <pc:grpChg chg="mod">
          <ac:chgData name="Naiara MACIAS - Communication Assistant" userId="9208f14e-163a-43fb-a9e7-9d0490f97ad9" providerId="ADAL" clId="{3BF560C9-38E3-411C-BBB1-CB3B94294DB6}" dt="2026-08-26T07:55:37.399" v="78" actId="1037"/>
          <ac:grpSpMkLst>
            <pc:docMk/>
            <pc:sldMk cId="1743069046" sldId="275"/>
            <ac:grpSpMk id="10" creationId="{D963D6E3-77BE-2BE6-458C-290BDFBA6FA9}"/>
          </ac:grpSpMkLst>
        </pc:grpChg>
        <pc:picChg chg="mod">
          <ac:chgData name="Naiara MACIAS - Communication Assistant" userId="9208f14e-163a-43fb-a9e7-9d0490f97ad9" providerId="ADAL" clId="{3BF560C9-38E3-411C-BBB1-CB3B94294DB6}" dt="2026-08-26T07:55:37.399" v="78" actId="1037"/>
          <ac:picMkLst>
            <pc:docMk/>
            <pc:sldMk cId="1743069046" sldId="275"/>
            <ac:picMk id="5" creationId="{460B4302-BA1D-5B05-2934-34E3F90390F3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6T08:19:09.542" v="166" actId="1076"/>
        <pc:sldMkLst>
          <pc:docMk/>
          <pc:sldMk cId="1193591122" sldId="276"/>
        </pc:sldMkLst>
        <pc:spChg chg="mod">
          <ac:chgData name="Naiara MACIAS - Communication Assistant" userId="9208f14e-163a-43fb-a9e7-9d0490f97ad9" providerId="ADAL" clId="{3BF560C9-38E3-411C-BBB1-CB3B94294DB6}" dt="2026-08-26T08:18:33.606" v="161" actId="255"/>
          <ac:spMkLst>
            <pc:docMk/>
            <pc:sldMk cId="1193591122" sldId="276"/>
            <ac:spMk id="4" creationId="{35B17C73-38C1-AC28-3702-CD6320B251BC}"/>
          </ac:spMkLst>
        </pc:spChg>
        <pc:spChg chg="mod">
          <ac:chgData name="Naiara MACIAS - Communication Assistant" userId="9208f14e-163a-43fb-a9e7-9d0490f97ad9" providerId="ADAL" clId="{3BF560C9-38E3-411C-BBB1-CB3B94294DB6}" dt="2026-08-26T08:19:09.542" v="166" actId="1076"/>
          <ac:spMkLst>
            <pc:docMk/>
            <pc:sldMk cId="1193591122" sldId="276"/>
            <ac:spMk id="9" creationId="{0429D36E-AAB9-46F0-8B35-C9C5393BD222}"/>
          </ac:spMkLst>
        </pc:spChg>
        <pc:spChg chg="mod">
          <ac:chgData name="Naiara MACIAS - Communication Assistant" userId="9208f14e-163a-43fb-a9e7-9d0490f97ad9" providerId="ADAL" clId="{3BF560C9-38E3-411C-BBB1-CB3B94294DB6}" dt="2026-08-26T06:17:49.866" v="7" actId="108"/>
          <ac:spMkLst>
            <pc:docMk/>
            <pc:sldMk cId="1193591122" sldId="276"/>
            <ac:spMk id="17" creationId="{298BCD17-2F50-4F66-E531-FB0C4244FF51}"/>
          </ac:spMkLst>
        </pc:spChg>
      </pc:sldChg>
      <pc:sldChg chg="addSp delSp modSp mod">
        <pc:chgData name="Naiara MACIAS - Communication Assistant" userId="9208f14e-163a-43fb-a9e7-9d0490f97ad9" providerId="ADAL" clId="{3BF560C9-38E3-411C-BBB1-CB3B94294DB6}" dt="2026-09-07T14:43:27.320" v="335" actId="1035"/>
        <pc:sldMkLst>
          <pc:docMk/>
          <pc:sldMk cId="3281761825" sldId="277"/>
        </pc:sldMkLst>
        <pc:spChg chg="mod">
          <ac:chgData name="Naiara MACIAS - Communication Assistant" userId="9208f14e-163a-43fb-a9e7-9d0490f97ad9" providerId="ADAL" clId="{3BF560C9-38E3-411C-BBB1-CB3B94294DB6}" dt="2026-08-26T08:30:25.681" v="280" actId="962"/>
          <ac:spMkLst>
            <pc:docMk/>
            <pc:sldMk cId="3281761825" sldId="277"/>
            <ac:spMk id="2" creationId="{D38906EA-F22D-95AA-E01E-1B5B72788FD9}"/>
          </ac:spMkLst>
        </pc:spChg>
        <pc:spChg chg="mod">
          <ac:chgData name="Naiara MACIAS - Communication Assistant" userId="9208f14e-163a-43fb-a9e7-9d0490f97ad9" providerId="ADAL" clId="{3BF560C9-38E3-411C-BBB1-CB3B94294DB6}" dt="2026-08-26T07:57:21.578" v="93" actId="27636"/>
          <ac:spMkLst>
            <pc:docMk/>
            <pc:sldMk cId="3281761825" sldId="277"/>
            <ac:spMk id="4" creationId="{292E835D-59A6-7D24-4AF7-7BD1C8FB81B1}"/>
          </ac:spMkLst>
        </pc:spChg>
        <pc:spChg chg="add mod ord">
          <ac:chgData name="Naiara MACIAS - Communication Assistant" userId="9208f14e-163a-43fb-a9e7-9d0490f97ad9" providerId="ADAL" clId="{3BF560C9-38E3-411C-BBB1-CB3B94294DB6}" dt="2026-09-07T14:43:27.320" v="335" actId="1035"/>
          <ac:spMkLst>
            <pc:docMk/>
            <pc:sldMk cId="3281761825" sldId="277"/>
            <ac:spMk id="7" creationId="{E984BAC1-ADC6-449E-5A58-8901ABBA9F5B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7:56:16.543" v="82" actId="14100"/>
        <pc:sldMkLst>
          <pc:docMk/>
          <pc:sldMk cId="54826265" sldId="278"/>
        </pc:sldMkLst>
        <pc:spChg chg="mod">
          <ac:chgData name="Naiara MACIAS - Communication Assistant" userId="9208f14e-163a-43fb-a9e7-9d0490f97ad9" providerId="ADAL" clId="{3BF560C9-38E3-411C-BBB1-CB3B94294DB6}" dt="2026-08-26T07:56:16.543" v="82" actId="14100"/>
          <ac:spMkLst>
            <pc:docMk/>
            <pc:sldMk cId="54826265" sldId="278"/>
            <ac:spMk id="4" creationId="{C5D88E52-FA4F-21E4-CB70-9DE9EC219134}"/>
          </ac:spMkLst>
        </pc:spChg>
      </pc:sldChg>
      <pc:sldChg chg="addSp delSp modSp mod">
        <pc:chgData name="Naiara MACIAS - Communication Assistant" userId="9208f14e-163a-43fb-a9e7-9d0490f97ad9" providerId="ADAL" clId="{3BF560C9-38E3-411C-BBB1-CB3B94294DB6}" dt="2026-09-07T14:46:11.216" v="375" actId="3064"/>
        <pc:sldMkLst>
          <pc:docMk/>
          <pc:sldMk cId="935938627" sldId="281"/>
        </pc:sldMkLst>
        <pc:spChg chg="mod">
          <ac:chgData name="Naiara MACIAS - Communication Assistant" userId="9208f14e-163a-43fb-a9e7-9d0490f97ad9" providerId="ADAL" clId="{3BF560C9-38E3-411C-BBB1-CB3B94294DB6}" dt="2026-09-07T14:46:04.359" v="370" actId="3064"/>
          <ac:spMkLst>
            <pc:docMk/>
            <pc:sldMk cId="935938627" sldId="281"/>
            <ac:spMk id="17" creationId="{AE90E309-D11B-0954-A506-D2CFF62DDBCE}"/>
          </ac:spMkLst>
        </pc:spChg>
        <pc:spChg chg="mod">
          <ac:chgData name="Naiara MACIAS - Communication Assistant" userId="9208f14e-163a-43fb-a9e7-9d0490f97ad9" providerId="ADAL" clId="{3BF560C9-38E3-411C-BBB1-CB3B94294DB6}" dt="2026-09-07T14:46:11.216" v="375" actId="3064"/>
          <ac:spMkLst>
            <pc:docMk/>
            <pc:sldMk cId="935938627" sldId="281"/>
            <ac:spMk id="18" creationId="{63B74202-3335-8F03-D304-506D14DAD998}"/>
          </ac:spMkLst>
        </pc:spChg>
        <pc:spChg chg="mod">
          <ac:chgData name="Naiara MACIAS - Communication Assistant" userId="9208f14e-163a-43fb-a9e7-9d0490f97ad9" providerId="ADAL" clId="{3BF560C9-38E3-411C-BBB1-CB3B94294DB6}" dt="2026-09-07T14:46:08.191" v="373" actId="3064"/>
          <ac:spMkLst>
            <pc:docMk/>
            <pc:sldMk cId="935938627" sldId="281"/>
            <ac:spMk id="19" creationId="{5155C629-3D49-9581-E052-72826EDB983E}"/>
          </ac:spMkLst>
        </pc:spChg>
        <pc:picChg chg="add mod ord">
          <ac:chgData name="Naiara MACIAS - Communication Assistant" userId="9208f14e-163a-43fb-a9e7-9d0490f97ad9" providerId="ADAL" clId="{3BF560C9-38E3-411C-BBB1-CB3B94294DB6}" dt="2026-09-07T14:41:51.717" v="323" actId="13244"/>
          <ac:picMkLst>
            <pc:docMk/>
            <pc:sldMk cId="935938627" sldId="281"/>
            <ac:picMk id="4" creationId="{DA061B1F-7EFB-A72C-EFD0-967D4712803B}"/>
          </ac:picMkLst>
        </pc:picChg>
        <pc:picChg chg="del">
          <ac:chgData name="Naiara MACIAS - Communication Assistant" userId="9208f14e-163a-43fb-a9e7-9d0490f97ad9" providerId="ADAL" clId="{3BF560C9-38E3-411C-BBB1-CB3B94294DB6}" dt="2026-09-07T14:40:34.298" v="285" actId="478"/>
          <ac:picMkLst>
            <pc:docMk/>
            <pc:sldMk cId="935938627" sldId="281"/>
            <ac:picMk id="11" creationId="{1F8E5B37-E74E-3873-B27C-4C72DBE371A3}"/>
          </ac:picMkLst>
        </pc:picChg>
        <pc:picChg chg="mod">
          <ac:chgData name="Naiara MACIAS - Communication Assistant" userId="9208f14e-163a-43fb-a9e7-9d0490f97ad9" providerId="ADAL" clId="{3BF560C9-38E3-411C-BBB1-CB3B94294DB6}" dt="2026-09-07T14:44:22.690" v="337"/>
          <ac:picMkLst>
            <pc:docMk/>
            <pc:sldMk cId="935938627" sldId="281"/>
            <ac:picMk id="12" creationId="{D9B90991-193E-ED0D-6440-B297A63455FB}"/>
          </ac:picMkLst>
        </pc:picChg>
        <pc:picChg chg="mod">
          <ac:chgData name="Naiara MACIAS - Communication Assistant" userId="9208f14e-163a-43fb-a9e7-9d0490f97ad9" providerId="ADAL" clId="{3BF560C9-38E3-411C-BBB1-CB3B94294DB6}" dt="2026-09-07T14:44:08.947" v="336"/>
          <ac:picMkLst>
            <pc:docMk/>
            <pc:sldMk cId="935938627" sldId="281"/>
            <ac:picMk id="13" creationId="{1D374714-3762-EFED-F977-F4E1D3BC146B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6T07:59:03.635" v="97" actId="207"/>
        <pc:sldMkLst>
          <pc:docMk/>
          <pc:sldMk cId="2095597239" sldId="282"/>
        </pc:sldMkLst>
        <pc:spChg chg="mod">
          <ac:chgData name="Naiara MACIAS - Communication Assistant" userId="9208f14e-163a-43fb-a9e7-9d0490f97ad9" providerId="ADAL" clId="{3BF560C9-38E3-411C-BBB1-CB3B94294DB6}" dt="2026-08-26T07:59:03.635" v="97" actId="207"/>
          <ac:spMkLst>
            <pc:docMk/>
            <pc:sldMk cId="2095597239" sldId="282"/>
            <ac:spMk id="4" creationId="{BB975000-B228-79E3-3455-5C5B8453EE8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8:28:08.712" v="248" actId="1038"/>
        <pc:sldMkLst>
          <pc:docMk/>
          <pc:sldMk cId="2258024886" sldId="283"/>
        </pc:sldMkLst>
        <pc:spChg chg="mod">
          <ac:chgData name="Naiara MACIAS - Communication Assistant" userId="9208f14e-163a-43fb-a9e7-9d0490f97ad9" providerId="ADAL" clId="{3BF560C9-38E3-411C-BBB1-CB3B94294DB6}" dt="2026-08-26T07:59:16.186" v="98" actId="14100"/>
          <ac:spMkLst>
            <pc:docMk/>
            <pc:sldMk cId="2258024886" sldId="283"/>
            <ac:spMk id="2" creationId="{BED12378-62F0-B264-8E35-BBB465347E5B}"/>
          </ac:spMkLst>
        </pc:spChg>
        <pc:spChg chg="mod">
          <ac:chgData name="Naiara MACIAS - Communication Assistant" userId="9208f14e-163a-43fb-a9e7-9d0490f97ad9" providerId="ADAL" clId="{3BF560C9-38E3-411C-BBB1-CB3B94294DB6}" dt="2026-08-26T08:27:42.182" v="223" actId="1076"/>
          <ac:spMkLst>
            <pc:docMk/>
            <pc:sldMk cId="2258024886" sldId="283"/>
            <ac:spMk id="3" creationId="{26FDE9A7-A25E-C902-14C9-66E2709E5F4E}"/>
          </ac:spMkLst>
        </pc:spChg>
        <pc:spChg chg="mod">
          <ac:chgData name="Naiara MACIAS - Communication Assistant" userId="9208f14e-163a-43fb-a9e7-9d0490f97ad9" providerId="ADAL" clId="{3BF560C9-38E3-411C-BBB1-CB3B94294DB6}" dt="2026-08-26T08:28:08.712" v="248" actId="1038"/>
          <ac:spMkLst>
            <pc:docMk/>
            <pc:sldMk cId="2258024886" sldId="283"/>
            <ac:spMk id="5" creationId="{C8C17700-6161-EBF7-2112-EDCF5E6EA9A3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8-26T08:29:03.552" v="277" actId="1035"/>
        <pc:sldMkLst>
          <pc:docMk/>
          <pc:sldMk cId="1752370065" sldId="284"/>
        </pc:sldMkLst>
        <pc:spChg chg="mod">
          <ac:chgData name="Naiara MACIAS - Communication Assistant" userId="9208f14e-163a-43fb-a9e7-9d0490f97ad9" providerId="ADAL" clId="{3BF560C9-38E3-411C-BBB1-CB3B94294DB6}" dt="2026-08-26T08:29:03.552" v="277" actId="1035"/>
          <ac:spMkLst>
            <pc:docMk/>
            <pc:sldMk cId="1752370065" sldId="284"/>
            <ac:spMk id="4" creationId="{5C1DBC48-F142-C0B1-11C9-3E783B9F4381}"/>
          </ac:spMkLst>
        </pc:spChg>
        <pc:spChg chg="mod">
          <ac:chgData name="Naiara MACIAS - Communication Assistant" userId="9208f14e-163a-43fb-a9e7-9d0490f97ad9" providerId="ADAL" clId="{3BF560C9-38E3-411C-BBB1-CB3B94294DB6}" dt="2026-08-26T08:28:41.903" v="250" actId="1076"/>
          <ac:spMkLst>
            <pc:docMk/>
            <pc:sldMk cId="1752370065" sldId="284"/>
            <ac:spMk id="8" creationId="{0A63E1EA-0E1C-AB05-2DEB-DBC54A3321C4}"/>
          </ac:spMkLst>
        </pc:spChg>
        <pc:spChg chg="mod">
          <ac:chgData name="Naiara MACIAS - Communication Assistant" userId="9208f14e-163a-43fb-a9e7-9d0490f97ad9" providerId="ADAL" clId="{3BF560C9-38E3-411C-BBB1-CB3B94294DB6}" dt="2026-08-26T08:29:03.552" v="277" actId="1035"/>
          <ac:spMkLst>
            <pc:docMk/>
            <pc:sldMk cId="1752370065" sldId="284"/>
            <ac:spMk id="12" creationId="{CE4A36B5-CC47-3ACD-3ED6-731C64695103}"/>
          </ac:spMkLst>
        </pc:spChg>
        <pc:spChg chg="mod">
          <ac:chgData name="Naiara MACIAS - Communication Assistant" userId="9208f14e-163a-43fb-a9e7-9d0490f97ad9" providerId="ADAL" clId="{3BF560C9-38E3-411C-BBB1-CB3B94294DB6}" dt="2026-08-26T08:29:03.552" v="277" actId="1035"/>
          <ac:spMkLst>
            <pc:docMk/>
            <pc:sldMk cId="1752370065" sldId="284"/>
            <ac:spMk id="13" creationId="{78E2315A-30DE-FD38-61CD-DD0E886F17E4}"/>
          </ac:spMkLst>
        </pc:spChg>
        <pc:picChg chg="mod">
          <ac:chgData name="Naiara MACIAS - Communication Assistant" userId="9208f14e-163a-43fb-a9e7-9d0490f97ad9" providerId="ADAL" clId="{3BF560C9-38E3-411C-BBB1-CB3B94294DB6}" dt="2026-08-26T08:28:41.903" v="250" actId="1076"/>
          <ac:picMkLst>
            <pc:docMk/>
            <pc:sldMk cId="1752370065" sldId="284"/>
            <ac:picMk id="7" creationId="{C4C8B071-6C97-DB1B-B7DA-25B21340E56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6T06:23:53.735" v="25" actId="1036"/>
        <pc:sldMkLst>
          <pc:docMk/>
          <pc:sldMk cId="2034050229" sldId="285"/>
        </pc:sldMkLst>
        <pc:spChg chg="mod">
          <ac:chgData name="Naiara MACIAS - Communication Assistant" userId="9208f14e-163a-43fb-a9e7-9d0490f97ad9" providerId="ADAL" clId="{3BF560C9-38E3-411C-BBB1-CB3B94294DB6}" dt="2026-08-26T06:23:53.735" v="25" actId="1036"/>
          <ac:spMkLst>
            <pc:docMk/>
            <pc:sldMk cId="2034050229" sldId="285"/>
            <ac:spMk id="5" creationId="{61E78753-6BA7-5C4B-D0D8-E33608DCE258}"/>
          </ac:spMkLst>
        </pc:spChg>
        <pc:picChg chg="mod">
          <ac:chgData name="Naiara MACIAS - Communication Assistant" userId="9208f14e-163a-43fb-a9e7-9d0490f97ad9" providerId="ADAL" clId="{3BF560C9-38E3-411C-BBB1-CB3B94294DB6}" dt="2026-08-26T06:23:53.735" v="25" actId="1036"/>
          <ac:picMkLst>
            <pc:docMk/>
            <pc:sldMk cId="2034050229" sldId="285"/>
            <ac:picMk id="6" creationId="{5CA3E554-F4E9-1CE6-26CD-1D307EC780F1}"/>
          </ac:picMkLst>
        </pc:picChg>
        <pc:picChg chg="mod">
          <ac:chgData name="Naiara MACIAS - Communication Assistant" userId="9208f14e-163a-43fb-a9e7-9d0490f97ad9" providerId="ADAL" clId="{3BF560C9-38E3-411C-BBB1-CB3B94294DB6}" dt="2026-08-26T06:23:53.735" v="25" actId="1036"/>
          <ac:picMkLst>
            <pc:docMk/>
            <pc:sldMk cId="2034050229" sldId="285"/>
            <ac:picMk id="7" creationId="{2CE42A9A-2165-5771-5A04-01CF8BA9F834}"/>
          </ac:picMkLst>
        </pc:picChg>
        <pc:picChg chg="mod">
          <ac:chgData name="Naiara MACIAS - Communication Assistant" userId="9208f14e-163a-43fb-a9e7-9d0490f97ad9" providerId="ADAL" clId="{3BF560C9-38E3-411C-BBB1-CB3B94294DB6}" dt="2026-08-26T06:23:53.735" v="25" actId="1036"/>
          <ac:picMkLst>
            <pc:docMk/>
            <pc:sldMk cId="2034050229" sldId="285"/>
            <ac:picMk id="8" creationId="{13A413D1-F3EE-8212-B83A-A7BFEED6FEC5}"/>
          </ac:picMkLst>
        </pc:picChg>
        <pc:picChg chg="mod">
          <ac:chgData name="Naiara MACIAS - Communication Assistant" userId="9208f14e-163a-43fb-a9e7-9d0490f97ad9" providerId="ADAL" clId="{3BF560C9-38E3-411C-BBB1-CB3B94294DB6}" dt="2026-08-26T06:23:53.735" v="25" actId="1036"/>
          <ac:picMkLst>
            <pc:docMk/>
            <pc:sldMk cId="2034050229" sldId="285"/>
            <ac:picMk id="9" creationId="{2FC982CB-23E2-CA75-7F6F-9F234F7997CE}"/>
          </ac:picMkLst>
        </pc:picChg>
        <pc:picChg chg="mod">
          <ac:chgData name="Naiara MACIAS - Communication Assistant" userId="9208f14e-163a-43fb-a9e7-9d0490f97ad9" providerId="ADAL" clId="{3BF560C9-38E3-411C-BBB1-CB3B94294DB6}" dt="2026-08-26T06:23:53.735" v="25" actId="1036"/>
          <ac:picMkLst>
            <pc:docMk/>
            <pc:sldMk cId="2034050229" sldId="285"/>
            <ac:picMk id="10" creationId="{D9CCDE08-4360-3DDD-5191-AAB1A246794C}"/>
          </ac:picMkLst>
        </pc:picChg>
        <pc:picChg chg="mod">
          <ac:chgData name="Naiara MACIAS - Communication Assistant" userId="9208f14e-163a-43fb-a9e7-9d0490f97ad9" providerId="ADAL" clId="{3BF560C9-38E3-411C-BBB1-CB3B94294DB6}" dt="2026-08-26T06:23:53.735" v="25" actId="1036"/>
          <ac:picMkLst>
            <pc:docMk/>
            <pc:sldMk cId="2034050229" sldId="285"/>
            <ac:picMk id="13" creationId="{D4D5CE5E-0612-4D69-85FD-B089B26BAF43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8-26T08:30:03.544" v="279" actId="13244"/>
        <pc:sldMkLst>
          <pc:docMk/>
          <pc:sldMk cId="452811783" sldId="286"/>
        </pc:sldMkLst>
        <pc:spChg chg="mod">
          <ac:chgData name="Naiara MACIAS - Communication Assistant" userId="9208f14e-163a-43fb-a9e7-9d0490f97ad9" providerId="ADAL" clId="{3BF560C9-38E3-411C-BBB1-CB3B94294DB6}" dt="2026-08-26T08:29:54.009" v="278" actId="962"/>
          <ac:spMkLst>
            <pc:docMk/>
            <pc:sldMk cId="452811783" sldId="286"/>
            <ac:spMk id="2" creationId="{D47BA438-0F2E-9C64-4D00-CD1C2707EEF5}"/>
          </ac:spMkLst>
        </pc:spChg>
        <pc:graphicFrameChg chg="mod">
          <ac:chgData name="Naiara MACIAS - Communication Assistant" userId="9208f14e-163a-43fb-a9e7-9d0490f97ad9" providerId="ADAL" clId="{3BF560C9-38E3-411C-BBB1-CB3B94294DB6}" dt="2026-08-26T08:30:03.544" v="279" actId="13244"/>
          <ac:graphicFrameMkLst>
            <pc:docMk/>
            <pc:sldMk cId="452811783" sldId="286"/>
            <ac:graphicFrameMk id="7" creationId="{25A46D38-6881-B00D-95B5-8E342FDBB6C1}"/>
          </ac:graphicFrameMkLst>
        </pc:graphicFrameChg>
      </pc:sldChg>
      <pc:sldChg chg="modSp mod">
        <pc:chgData name="Naiara MACIAS - Communication Assistant" userId="9208f14e-163a-43fb-a9e7-9d0490f97ad9" providerId="ADAL" clId="{3BF560C9-38E3-411C-BBB1-CB3B94294DB6}" dt="2026-09-07T14:40:06.460" v="281" actId="14100"/>
        <pc:sldMkLst>
          <pc:docMk/>
          <pc:sldMk cId="3914029916" sldId="287"/>
        </pc:sldMkLst>
        <pc:spChg chg="mod">
          <ac:chgData name="Naiara MACIAS - Communication Assistant" userId="9208f14e-163a-43fb-a9e7-9d0490f97ad9" providerId="ADAL" clId="{3BF560C9-38E3-411C-BBB1-CB3B94294DB6}" dt="2026-09-07T14:40:06.460" v="281" actId="14100"/>
          <ac:spMkLst>
            <pc:docMk/>
            <pc:sldMk cId="3914029916" sldId="287"/>
            <ac:spMk id="33" creationId="{45417B6B-4210-F363-EC97-88DC0E56A70C}"/>
          </ac:spMkLst>
        </pc:spChg>
      </pc:sldChg>
      <pc:sldMasterChg chg="addSp delSp modSp mod modSldLayout">
        <pc:chgData name="Naiara MACIAS - Communication Assistant" userId="9208f14e-163a-43fb-a9e7-9d0490f97ad9" providerId="ADAL" clId="{3BF560C9-38E3-411C-BBB1-CB3B94294DB6}" dt="2026-08-26T08:13:32.206" v="145" actId="1076"/>
        <pc:sldMasterMkLst>
          <pc:docMk/>
          <pc:sldMasterMk cId="3156849971" sldId="2147483660"/>
        </pc:sldMasterMkLst>
        <pc:picChg chg="add">
          <ac:chgData name="Naiara MACIAS - Communication Assistant" userId="9208f14e-163a-43fb-a9e7-9d0490f97ad9" providerId="ADAL" clId="{3BF560C9-38E3-411C-BBB1-CB3B94294DB6}" dt="2026-08-26T08:10:07.571" v="118" actId="22"/>
          <ac:picMkLst>
            <pc:docMk/>
            <pc:sldMasterMk cId="3156849971" sldId="2147483660"/>
            <ac:picMk id="7" creationId="{D046A656-F242-BECC-D0D3-68E9BEB6A166}"/>
          </ac:picMkLst>
        </pc:picChg>
        <pc:picChg chg="mod">
          <ac:chgData name="Naiara MACIAS - Communication Assistant" userId="9208f14e-163a-43fb-a9e7-9d0490f97ad9" providerId="ADAL" clId="{3BF560C9-38E3-411C-BBB1-CB3B94294DB6}" dt="2026-08-26T08:12:22.738" v="124" actId="1076"/>
          <ac:picMkLst>
            <pc:docMk/>
            <pc:sldMasterMk cId="3156849971" sldId="2147483660"/>
            <ac:picMk id="13" creationId="{00000000-0000-0000-0000-000000000000}"/>
          </ac:picMkLst>
        </pc:picChg>
        <pc:picChg chg="add">
          <ac:chgData name="Naiara MACIAS - Communication Assistant" userId="9208f14e-163a-43fb-a9e7-9d0490f97ad9" providerId="ADAL" clId="{3BF560C9-38E3-411C-BBB1-CB3B94294DB6}" dt="2026-08-26T08:13:23.903" v="142" actId="22"/>
          <ac:picMkLst>
            <pc:docMk/>
            <pc:sldMasterMk cId="3156849971" sldId="2147483660"/>
            <ac:picMk id="18" creationId="{A365A1CF-A33A-F38B-F18B-E59AD77E9EF8}"/>
          </ac:picMkLst>
        </pc:picChg>
        <pc:sldLayoutChg chg="addSp delSp modSp mod">
          <pc:chgData name="Naiara MACIAS - Communication Assistant" userId="9208f14e-163a-43fb-a9e7-9d0490f97ad9" providerId="ADAL" clId="{3BF560C9-38E3-411C-BBB1-CB3B94294DB6}" dt="2026-08-26T08:13:32.206" v="145" actId="1076"/>
          <pc:sldLayoutMkLst>
            <pc:docMk/>
            <pc:sldMasterMk cId="3156849971" sldId="2147483660"/>
            <pc:sldLayoutMk cId="582440864" sldId="2147483661"/>
          </pc:sldLayoutMkLst>
          <pc:picChg chg="add">
            <ac:chgData name="Naiara MACIAS - Communication Assistant" userId="9208f14e-163a-43fb-a9e7-9d0490f97ad9" providerId="ADAL" clId="{3BF560C9-38E3-411C-BBB1-CB3B94294DB6}" dt="2026-08-26T08:09:48.218" v="114" actId="22"/>
            <ac:picMkLst>
              <pc:docMk/>
              <pc:sldMasterMk cId="3156849971" sldId="2147483660"/>
              <pc:sldLayoutMk cId="582440864" sldId="2147483661"/>
              <ac:picMk id="11" creationId="{6DC2A926-D749-749F-6CC3-489D756670AA}"/>
            </ac:picMkLst>
          </pc:picChg>
          <pc:picChg chg="add mod">
            <ac:chgData name="Naiara MACIAS - Communication Assistant" userId="9208f14e-163a-43fb-a9e7-9d0490f97ad9" providerId="ADAL" clId="{3BF560C9-38E3-411C-BBB1-CB3B94294DB6}" dt="2026-08-26T08:13:32.206" v="145" actId="1076"/>
            <ac:picMkLst>
              <pc:docMk/>
              <pc:sldMasterMk cId="3156849971" sldId="2147483660"/>
              <pc:sldLayoutMk cId="582440864" sldId="2147483661"/>
              <ac:picMk id="14" creationId="{1C893F24-2776-A164-36E5-2162ECB1A886}"/>
            </ac:picMkLst>
          </pc:picChg>
        </pc:sldLayoutChg>
        <pc:sldLayoutChg chg="modSp">
          <pc:chgData name="Naiara MACIAS - Communication Assistant" userId="9208f14e-163a-43fb-a9e7-9d0490f97ad9" providerId="ADAL" clId="{3BF560C9-38E3-411C-BBB1-CB3B94294DB6}" dt="2026-08-26T07:49:15.753" v="27" actId="735"/>
          <pc:sldLayoutMkLst>
            <pc:docMk/>
            <pc:sldMasterMk cId="3156849971" sldId="2147483660"/>
            <pc:sldLayoutMk cId="2151164458" sldId="2147483662"/>
          </pc:sldLayoutMkLst>
        </pc:sldLayoutChg>
        <pc:sldLayoutChg chg="modSp">
          <pc:chgData name="Naiara MACIAS - Communication Assistant" userId="9208f14e-163a-43fb-a9e7-9d0490f97ad9" providerId="ADAL" clId="{3BF560C9-38E3-411C-BBB1-CB3B94294DB6}" dt="2026-08-26T07:49:20.160" v="28" actId="735"/>
          <pc:sldLayoutMkLst>
            <pc:docMk/>
            <pc:sldMasterMk cId="3156849971" sldId="2147483660"/>
            <pc:sldLayoutMk cId="1634133915" sldId="214748366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\\DOCUMENT1.communication1.ntld\translations\Projects\eCdT_jobs\post-processing\Roberto%20-%20POST\2026\EuOsha\2026-052%20HWC%20-%20General%20PPT-%20Together%20for%20Mental%20Health%20at%20Work%20FINAL.embed01_M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Biża’ ta’ telf tal-impjieg</c:v>
                </c:pt>
                <c:pt idx="1">
                  <c:v>Sigħat ta’ xogħol twal jew irregolari</c:v>
                </c:pt>
                <c:pt idx="2">
                  <c:v>Nuqqas ta’ komunikazzjoni jew kooperazzjoni fi ħdan l-organizzazzjoni</c:v>
                </c:pt>
                <c:pt idx="3">
                  <c:v>Pressjoni tal-ħin</c:v>
                </c:pt>
                <c:pt idx="4">
                  <c:v>Interazzjonijiet diffiċli ma’ klijenti, pazjenti, studenti eċċ.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21</c:v>
                </c:pt>
                <c:pt idx="2">
                  <c:v>18</c:v>
                </c:pt>
                <c:pt idx="3">
                  <c:v>45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8-4F3C-A289-AE6F3CDBA5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Biża’ ta’ telf tal-impjieg</c:v>
                </c:pt>
                <c:pt idx="1">
                  <c:v>Sigħat ta’ xogħol twal jew irregolari</c:v>
                </c:pt>
                <c:pt idx="2">
                  <c:v>Nuqqas ta’ komunikazzjoni jew kooperazzjoni fi ħdan l-organizzazzjoni</c:v>
                </c:pt>
                <c:pt idx="3">
                  <c:v>Pressjoni tal-ħin</c:v>
                </c:pt>
                <c:pt idx="4">
                  <c:v>Interazzjonijiet diffiċli ma’ klijenti, pazjenti, studenti eċċ.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19</c:v>
                </c:pt>
                <c:pt idx="3">
                  <c:v>43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78-4F3C-A289-AE6F3CDBA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3880415"/>
        <c:axId val="1053885215"/>
        <c:axId val="0"/>
      </c:bar3DChart>
      <c:catAx>
        <c:axId val="1053880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400" b="1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r-FR"/>
          </a:p>
        </c:txPr>
        <c:crossAx val="1053885215"/>
        <c:crosses val="autoZero"/>
        <c:auto val="1"/>
        <c:lblAlgn val="r"/>
        <c:lblOffset val="100"/>
        <c:noMultiLvlLbl val="0"/>
      </c:catAx>
      <c:valAx>
        <c:axId val="1053885215"/>
        <c:scaling>
          <c:orientation val="minMax"/>
          <c:max val="8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53880415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6A6F5-5D28-48AE-957C-EA227EE48F4E}" type="doc">
      <dgm:prSet loTypeId="urn:microsoft.com/office/officeart/2005/8/layout/vList5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GB"/>
        </a:p>
      </dgm:t>
    </dgm:pt>
    <dgm:pt modelId="{7A410FC2-9FF2-4A71-9050-BBD8DD5788F9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QASAM TA’ PRIJORITÀ 1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Frar – Mejju 2027 </a:t>
          </a:r>
        </a:p>
      </dgm:t>
    </dgm:pt>
    <dgm:pt modelId="{E5192DBA-1282-4789-83C1-A114652B3D01}" type="parTrans" cxnId="{72257B5F-9AB1-4ADB-B095-542B36F580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B9280-5EE6-4D2C-8EFD-BB2351204C4E}" type="sibTrans" cxnId="{72257B5F-9AB1-4ADB-B095-542B36F580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38DFD-C93C-441F-AAC0-60334A7BB63A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en-GB" sz="1600" b="1" dirty="0" err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Evalwazzjoni</a:t>
          </a:r>
          <a:r>
            <a:rPr lang="mt-MT" sz="16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mt-MT" sz="1600" b="1" dirty="0" err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ġestjoni</a:t>
          </a:r>
          <a:r>
            <a:rPr lang="mt-MT" sz="16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 tar-riskji </a:t>
          </a:r>
          <a:r>
            <a:rPr lang="mt-MT" sz="1600" b="1" dirty="0" err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psikosoċjali</a:t>
          </a:r>
          <a:endParaRPr lang="mt-MT" sz="1600" b="1" dirty="0">
            <a:solidFill>
              <a:srgbClr val="003399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3C8C0A-C785-444A-9D50-B836B89432D9}" type="parTrans" cxnId="{83DDFF40-3133-4F70-88EE-E860D7484E6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E5108-3096-44C7-AB83-ACC644BC4F12}" type="sibTrans" cxnId="{83DDFF40-3133-4F70-88EE-E860D7484E6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31F061-6BB1-4E7B-ACAF-E0D409F2865B}">
      <dgm:prSet phldrT="[Text]" custT="1"/>
      <dgm:spPr>
        <a:solidFill>
          <a:srgbClr val="A9DE4E"/>
        </a:solidFill>
      </dgm:spPr>
      <dgm:t>
        <a:bodyPr/>
        <a:lstStyle/>
        <a:p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QASAM TA’ PRIJORITÀ 2</a:t>
          </a:r>
        </a:p>
        <a:p>
          <a:r>
            <a:rPr lang="mt-MT" sz="16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Ġunju – Settembru 2027 </a:t>
          </a:r>
        </a:p>
      </dgm:t>
    </dgm:pt>
    <dgm:pt modelId="{83005AB3-E457-4FA5-BD48-DA2C536C35DF}" type="parTrans" cxnId="{3C5FA098-67BA-459E-8562-FB39A676B27A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BC904-6A1D-4EB9-97B2-46099583CBC6}" type="sibTrans" cxnId="{3C5FA098-67BA-459E-8562-FB39A676B27A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4272C-0715-47FD-BB09-06C4E362E37A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Fastidju, fastidju sesswali u vjolenza</a:t>
          </a:r>
        </a:p>
      </dgm:t>
    </dgm:pt>
    <dgm:pt modelId="{0EE3AA32-F317-46BD-9D44-B4770E7D8E8A}" type="parTrans" cxnId="{819718DF-7B60-495A-B3F7-4AEBEC405B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F0753-9056-4D22-98F5-D82845A02673}" type="sibTrans" cxnId="{819718DF-7B60-495A-B3F7-4AEBEC405BE1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73758-FE9B-444B-B2EF-84BC2C623892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QASAM TA’ PRIJORITÀ 3</a:t>
          </a:r>
        </a:p>
        <a:p>
          <a:r>
            <a:rPr lang="mt-MT" sz="16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Ottubru 2027 – Jannar 2028 </a:t>
          </a:r>
        </a:p>
      </dgm:t>
    </dgm:pt>
    <dgm:pt modelId="{8AA97127-CC49-4681-8382-6EE83D7DD448}" type="parTrans" cxnId="{B6161E40-1F25-4808-B6B6-5578F85E62E4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84D408-C8D0-4D7F-A554-DF2D39C317B9}" type="sibTrans" cxnId="{B6161E40-1F25-4808-B6B6-5578F85E62E4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78A12-CFA1-4A73-A19E-C588688F9244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Riskji fiżiċi u saħħa mentali.</a:t>
          </a:r>
        </a:p>
      </dgm:t>
    </dgm:pt>
    <dgm:pt modelId="{75DF78F7-DC90-4A90-83CA-85D6C80C1F0F}" type="parTrans" cxnId="{1079B132-5D62-400C-A9D2-CCFB207F84E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A4B0C-FB77-4508-A748-FD77A5ACD977}" type="sibTrans" cxnId="{1079B132-5D62-400C-A9D2-CCFB207F84E9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A2FF75-A6C1-4078-8AE5-F7FBBA933133}">
      <dgm:prSet phldrT="[Text]" custT="1"/>
      <dgm:spPr>
        <a:solidFill>
          <a:srgbClr val="A9DE4E"/>
        </a:solidFill>
      </dgm:spPr>
      <dgm:t>
        <a:bodyPr/>
        <a:lstStyle/>
        <a:p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QASAM TA’ PRIJORITÀ 4</a:t>
          </a:r>
        </a:p>
        <a:p>
          <a:r>
            <a:rPr lang="mt-MT" sz="16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Frar – Mejju 2028 </a:t>
          </a:r>
        </a:p>
      </dgm:t>
    </dgm:pt>
    <dgm:pt modelId="{D9DB1F1B-843F-402C-9AB7-F401B193752F}" type="parTrans" cxnId="{24E63850-4003-448C-A9ED-A14C059BFC86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7CF93-09C5-4078-9363-3241321DD0D5}" type="sibTrans" cxnId="{24E63850-4003-448C-A9ED-A14C059BFC86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6F5A9-C18B-4F43-BD86-A89FF2400515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QASAM TA’ PRIJORITÀ 5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Ġunju – Settembru 2028</a:t>
          </a:r>
        </a:p>
      </dgm:t>
    </dgm:pt>
    <dgm:pt modelId="{FF5CB173-4A28-4050-BFC5-B16FAE82F26D}" type="parTrans" cxnId="{E93DD78C-212B-4E95-A4D3-D9A2817705A5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5538A-DF14-42B5-9D5E-B533D13FABC3}" type="sibTrans" cxnId="{E93DD78C-212B-4E95-A4D3-D9A2817705A5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4CC388-ECF5-4105-840A-958C0028D830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Riskji psikosoċjali fis-settur tas-saħħa u tal-kura soċjali</a:t>
          </a:r>
        </a:p>
      </dgm:t>
    </dgm:pt>
    <dgm:pt modelId="{8696FCF1-892A-4226-B6C5-198A20F7AB16}" type="parTrans" cxnId="{10DF820D-AD68-4E7D-96E7-63991C131F6D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0A0990-5043-47A4-9D3E-DF64A1FB2B81}" type="sibTrans" cxnId="{10DF820D-AD68-4E7D-96E7-63991C131F6D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3C132-9494-44D9-AAE8-DB4F333493A2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mt-MT" sz="16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Appoġġ għas-saħħa mentali fuq ix-xogħol</a:t>
          </a:r>
        </a:p>
      </dgm:t>
    </dgm:pt>
    <dgm:pt modelId="{CA51F160-4E5E-4BA0-B4BD-D9B00C3FBC90}" type="parTrans" cxnId="{D310F4ED-B87F-49F1-8965-B6C591A30918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4AE2E-07F5-405F-B465-C58AEC2663D0}" type="sibTrans" cxnId="{D310F4ED-B87F-49F1-8965-B6C591A30918}">
      <dgm:prSet/>
      <dgm:spPr/>
      <dgm:t>
        <a:bodyPr/>
        <a:lstStyle/>
        <a:p>
          <a:endParaRPr lang="en-GB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E019E5-B3EB-428A-AF07-8E36BAD04FFE}" type="pres">
      <dgm:prSet presAssocID="{BCE6A6F5-5D28-48AE-957C-EA227EE48F4E}" presName="Name0" presStyleCnt="0">
        <dgm:presLayoutVars>
          <dgm:dir/>
          <dgm:animLvl val="lvl"/>
          <dgm:resizeHandles val="exact"/>
        </dgm:presLayoutVars>
      </dgm:prSet>
      <dgm:spPr/>
    </dgm:pt>
    <dgm:pt modelId="{A176C230-CA83-46AF-9338-DE55BCB61A59}" type="pres">
      <dgm:prSet presAssocID="{7A410FC2-9FF2-4A71-9050-BBD8DD5788F9}" presName="linNode" presStyleCnt="0"/>
      <dgm:spPr/>
    </dgm:pt>
    <dgm:pt modelId="{801F2D18-D4C3-401A-96C7-BFD8231B416B}" type="pres">
      <dgm:prSet presAssocID="{7A410FC2-9FF2-4A71-9050-BBD8DD5788F9}" presName="parentText" presStyleLbl="node1" presStyleIdx="0" presStyleCnt="5">
        <dgm:presLayoutVars>
          <dgm:chMax val="1"/>
          <dgm:bulletEnabled val="1"/>
        </dgm:presLayoutVars>
      </dgm:prSet>
      <dgm:spPr>
        <a:xfrm>
          <a:off x="0" y="1330"/>
          <a:ext cx="2966482" cy="581592"/>
        </a:xfrm>
        <a:prstGeom prst="roundRect">
          <a:avLst/>
        </a:prstGeom>
      </dgm:spPr>
    </dgm:pt>
    <dgm:pt modelId="{1D258144-B7B5-436D-92D1-5966B367AF87}" type="pres">
      <dgm:prSet presAssocID="{7A410FC2-9FF2-4A71-9050-BBD8DD5788F9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5370719" y="-2344747"/>
          <a:ext cx="465273" cy="5273747"/>
        </a:xfrm>
        <a:prstGeom prst="round2SameRect">
          <a:avLst/>
        </a:prstGeom>
      </dgm:spPr>
    </dgm:pt>
    <dgm:pt modelId="{5A04F6E6-2237-4666-8FED-73599C2ECBBF}" type="pres">
      <dgm:prSet presAssocID="{D84B9280-5EE6-4D2C-8EFD-BB2351204C4E}" presName="sp" presStyleCnt="0"/>
      <dgm:spPr/>
    </dgm:pt>
    <dgm:pt modelId="{1BBDEBCE-1DB1-4B9E-A262-28CC69FFF183}" type="pres">
      <dgm:prSet presAssocID="{B131F061-6BB1-4E7B-ACAF-E0D409F2865B}" presName="linNode" presStyleCnt="0"/>
      <dgm:spPr/>
    </dgm:pt>
    <dgm:pt modelId="{D3C4B033-6AAC-42A4-AFCB-2ED0D249B3B2}" type="pres">
      <dgm:prSet presAssocID="{B131F061-6BB1-4E7B-ACAF-E0D409F2865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8B54B7B-0D6C-48E4-B3B1-6CC7A2FCCC03}" type="pres">
      <dgm:prSet presAssocID="{B131F061-6BB1-4E7B-ACAF-E0D409F2865B}" presName="descendantText" presStyleLbl="alignAccFollowNode1" presStyleIdx="1" presStyleCnt="5">
        <dgm:presLayoutVars>
          <dgm:bulletEnabled val="1"/>
        </dgm:presLayoutVars>
      </dgm:prSet>
      <dgm:spPr/>
    </dgm:pt>
    <dgm:pt modelId="{B966B9CE-A35A-43FF-A680-16F8887D96D3}" type="pres">
      <dgm:prSet presAssocID="{5DCBC904-6A1D-4EB9-97B2-46099583CBC6}" presName="sp" presStyleCnt="0"/>
      <dgm:spPr/>
    </dgm:pt>
    <dgm:pt modelId="{4D1763B7-1D9F-44D2-B216-128A46F69FA2}" type="pres">
      <dgm:prSet presAssocID="{17673758-FE9B-444B-B2EF-84BC2C623892}" presName="linNode" presStyleCnt="0"/>
      <dgm:spPr/>
    </dgm:pt>
    <dgm:pt modelId="{2A0EF8E1-3EEC-4A1D-B1F6-721723BCA548}" type="pres">
      <dgm:prSet presAssocID="{17673758-FE9B-444B-B2EF-84BC2C623892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222674"/>
          <a:ext cx="2966482" cy="581592"/>
        </a:xfrm>
        <a:prstGeom prst="roundRect">
          <a:avLst/>
        </a:prstGeom>
      </dgm:spPr>
    </dgm:pt>
    <dgm:pt modelId="{EBFA96D8-2E61-4332-9D4F-7412905E6ED4}" type="pres">
      <dgm:prSet presAssocID="{17673758-FE9B-444B-B2EF-84BC2C623892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5370719" y="-1123403"/>
          <a:ext cx="465273" cy="5273747"/>
        </a:xfrm>
        <a:prstGeom prst="round2SameRect">
          <a:avLst/>
        </a:prstGeom>
      </dgm:spPr>
    </dgm:pt>
    <dgm:pt modelId="{09AE8AAB-5AB8-429B-BA87-507E4C476897}" type="pres">
      <dgm:prSet presAssocID="{9684D408-C8D0-4D7F-A554-DF2D39C317B9}" presName="sp" presStyleCnt="0"/>
      <dgm:spPr/>
    </dgm:pt>
    <dgm:pt modelId="{9135E115-DAAD-4BD0-9463-FBD0EFBF6069}" type="pres">
      <dgm:prSet presAssocID="{DBA2FF75-A6C1-4078-8AE5-F7FBBA933133}" presName="linNode" presStyleCnt="0"/>
      <dgm:spPr/>
    </dgm:pt>
    <dgm:pt modelId="{F47F613A-361C-494E-80B1-A7D9864EC8D1}" type="pres">
      <dgm:prSet presAssocID="{DBA2FF75-A6C1-4078-8AE5-F7FBBA93313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79CC9CF-36E5-4DE0-8897-2573A6F34520}" type="pres">
      <dgm:prSet presAssocID="{DBA2FF75-A6C1-4078-8AE5-F7FBBA933133}" presName="descendantText" presStyleLbl="alignAccFollowNode1" presStyleIdx="3" presStyleCnt="5">
        <dgm:presLayoutVars>
          <dgm:bulletEnabled val="1"/>
        </dgm:presLayoutVars>
      </dgm:prSet>
      <dgm:spPr/>
    </dgm:pt>
    <dgm:pt modelId="{2E2B7D44-06EF-4846-910F-6CF638D94EDD}" type="pres">
      <dgm:prSet presAssocID="{8D27CF93-09C5-4078-9363-3241321DD0D5}" presName="sp" presStyleCnt="0"/>
      <dgm:spPr/>
    </dgm:pt>
    <dgm:pt modelId="{4E9A5CEA-F582-47D3-B184-7A88EB83FE1F}" type="pres">
      <dgm:prSet presAssocID="{55E6F5A9-C18B-4F43-BD86-A89FF2400515}" presName="linNode" presStyleCnt="0"/>
      <dgm:spPr/>
    </dgm:pt>
    <dgm:pt modelId="{4E9C5E30-89B8-498B-B077-841CC15FE959}" type="pres">
      <dgm:prSet presAssocID="{55E6F5A9-C18B-4F43-BD86-A89FF2400515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444018"/>
          <a:ext cx="2966482" cy="581592"/>
        </a:xfrm>
        <a:prstGeom prst="roundRect">
          <a:avLst/>
        </a:prstGeom>
      </dgm:spPr>
    </dgm:pt>
    <dgm:pt modelId="{C1A6565F-6B66-4177-B714-6BF8ED9735F2}" type="pres">
      <dgm:prSet presAssocID="{55E6F5A9-C18B-4F43-BD86-A89FF2400515}" presName="descendantText" presStyleLbl="alignAccFollowNode1" presStyleIdx="4" presStyleCnt="5">
        <dgm:presLayoutVars>
          <dgm:bulletEnabled val="1"/>
        </dgm:presLayoutVars>
      </dgm:prSet>
      <dgm:spPr>
        <a:xfrm rot="5400000">
          <a:off x="5370719" y="97940"/>
          <a:ext cx="465273" cy="5273747"/>
        </a:xfrm>
        <a:prstGeom prst="round2SameRect">
          <a:avLst/>
        </a:prstGeom>
      </dgm:spPr>
    </dgm:pt>
  </dgm:ptLst>
  <dgm:cxnLst>
    <dgm:cxn modelId="{D5A78E09-8BBF-486A-93B8-E1055FFC35DD}" type="presOf" srcId="{9D4CC388-ECF5-4105-840A-958C0028D830}" destId="{779CC9CF-36E5-4DE0-8897-2573A6F34520}" srcOrd="0" destOrd="0" presId="urn:microsoft.com/office/officeart/2005/8/layout/vList5"/>
    <dgm:cxn modelId="{10DF820D-AD68-4E7D-96E7-63991C131F6D}" srcId="{DBA2FF75-A6C1-4078-8AE5-F7FBBA933133}" destId="{9D4CC388-ECF5-4105-840A-958C0028D830}" srcOrd="0" destOrd="0" parTransId="{8696FCF1-892A-4226-B6C5-198A20F7AB16}" sibTransId="{B60A0990-5043-47A4-9D3E-DF64A1FB2B81}"/>
    <dgm:cxn modelId="{FBF36814-23ED-49C2-92D6-A743E35DB467}" type="presOf" srcId="{33C3C132-9494-44D9-AAE8-DB4F333493A2}" destId="{C1A6565F-6B66-4177-B714-6BF8ED9735F2}" srcOrd="0" destOrd="0" presId="urn:microsoft.com/office/officeart/2005/8/layout/vList5"/>
    <dgm:cxn modelId="{A007EF17-0A30-41C2-917C-665BE9E80FA6}" type="presOf" srcId="{DBA2FF75-A6C1-4078-8AE5-F7FBBA933133}" destId="{F47F613A-361C-494E-80B1-A7D9864EC8D1}" srcOrd="0" destOrd="0" presId="urn:microsoft.com/office/officeart/2005/8/layout/vList5"/>
    <dgm:cxn modelId="{1880BE2F-49B4-48E3-87B2-6B67B830153A}" type="presOf" srcId="{7A410FC2-9FF2-4A71-9050-BBD8DD5788F9}" destId="{801F2D18-D4C3-401A-96C7-BFD8231B416B}" srcOrd="0" destOrd="0" presId="urn:microsoft.com/office/officeart/2005/8/layout/vList5"/>
    <dgm:cxn modelId="{1079B132-5D62-400C-A9D2-CCFB207F84E9}" srcId="{17673758-FE9B-444B-B2EF-84BC2C623892}" destId="{A8678A12-CFA1-4A73-A19E-C588688F9244}" srcOrd="0" destOrd="0" parTransId="{75DF78F7-DC90-4A90-83CA-85D6C80C1F0F}" sibTransId="{B50A4B0C-FB77-4508-A748-FD77A5ACD977}"/>
    <dgm:cxn modelId="{B6161E40-1F25-4808-B6B6-5578F85E62E4}" srcId="{BCE6A6F5-5D28-48AE-957C-EA227EE48F4E}" destId="{17673758-FE9B-444B-B2EF-84BC2C623892}" srcOrd="2" destOrd="0" parTransId="{8AA97127-CC49-4681-8382-6EE83D7DD448}" sibTransId="{9684D408-C8D0-4D7F-A554-DF2D39C317B9}"/>
    <dgm:cxn modelId="{83DDFF40-3133-4F70-88EE-E860D7484E69}" srcId="{7A410FC2-9FF2-4A71-9050-BBD8DD5788F9}" destId="{88038DFD-C93C-441F-AAC0-60334A7BB63A}" srcOrd="0" destOrd="0" parTransId="{6D3C8C0A-C785-444A-9D50-B836B89432D9}" sibTransId="{8D5E5108-3096-44C7-AB83-ACC644BC4F12}"/>
    <dgm:cxn modelId="{72257B5F-9AB1-4ADB-B095-542B36F580E1}" srcId="{BCE6A6F5-5D28-48AE-957C-EA227EE48F4E}" destId="{7A410FC2-9FF2-4A71-9050-BBD8DD5788F9}" srcOrd="0" destOrd="0" parTransId="{E5192DBA-1282-4789-83C1-A114652B3D01}" sibTransId="{D84B9280-5EE6-4D2C-8EFD-BB2351204C4E}"/>
    <dgm:cxn modelId="{98614661-025F-4D93-BE1F-66C090C6366E}" type="presOf" srcId="{2F84272C-0715-47FD-BB09-06C4E362E37A}" destId="{28B54B7B-0D6C-48E4-B3B1-6CC7A2FCCC03}" srcOrd="0" destOrd="0" presId="urn:microsoft.com/office/officeart/2005/8/layout/vList5"/>
    <dgm:cxn modelId="{FC971164-1312-4F36-9016-E68767058139}" type="presOf" srcId="{BCE6A6F5-5D28-48AE-957C-EA227EE48F4E}" destId="{85E019E5-B3EB-428A-AF07-8E36BAD04FFE}" srcOrd="0" destOrd="0" presId="urn:microsoft.com/office/officeart/2005/8/layout/vList5"/>
    <dgm:cxn modelId="{24E63850-4003-448C-A9ED-A14C059BFC86}" srcId="{BCE6A6F5-5D28-48AE-957C-EA227EE48F4E}" destId="{DBA2FF75-A6C1-4078-8AE5-F7FBBA933133}" srcOrd="3" destOrd="0" parTransId="{D9DB1F1B-843F-402C-9AB7-F401B193752F}" sibTransId="{8D27CF93-09C5-4078-9363-3241321DD0D5}"/>
    <dgm:cxn modelId="{93D03688-8F4D-49F1-A080-3931457FA82B}" type="presOf" srcId="{B131F061-6BB1-4E7B-ACAF-E0D409F2865B}" destId="{D3C4B033-6AAC-42A4-AFCB-2ED0D249B3B2}" srcOrd="0" destOrd="0" presId="urn:microsoft.com/office/officeart/2005/8/layout/vList5"/>
    <dgm:cxn modelId="{E93DD78C-212B-4E95-A4D3-D9A2817705A5}" srcId="{BCE6A6F5-5D28-48AE-957C-EA227EE48F4E}" destId="{55E6F5A9-C18B-4F43-BD86-A89FF2400515}" srcOrd="4" destOrd="0" parTransId="{FF5CB173-4A28-4050-BFC5-B16FAE82F26D}" sibTransId="{B9A5538A-DF14-42B5-9D5E-B533D13FABC3}"/>
    <dgm:cxn modelId="{3C5FA098-67BA-459E-8562-FB39A676B27A}" srcId="{BCE6A6F5-5D28-48AE-957C-EA227EE48F4E}" destId="{B131F061-6BB1-4E7B-ACAF-E0D409F2865B}" srcOrd="1" destOrd="0" parTransId="{83005AB3-E457-4FA5-BD48-DA2C536C35DF}" sibTransId="{5DCBC904-6A1D-4EB9-97B2-46099583CBC6}"/>
    <dgm:cxn modelId="{FE70EC9F-EAF2-4F5C-9080-DFDE85B40D1B}" type="presOf" srcId="{88038DFD-C93C-441F-AAC0-60334A7BB63A}" destId="{1D258144-B7B5-436D-92D1-5966B367AF87}" srcOrd="0" destOrd="0" presId="urn:microsoft.com/office/officeart/2005/8/layout/vList5"/>
    <dgm:cxn modelId="{E2BB10A5-7B53-4330-B991-4EA7A8A12A3C}" type="presOf" srcId="{55E6F5A9-C18B-4F43-BD86-A89FF2400515}" destId="{4E9C5E30-89B8-498B-B077-841CC15FE959}" srcOrd="0" destOrd="0" presId="urn:microsoft.com/office/officeart/2005/8/layout/vList5"/>
    <dgm:cxn modelId="{01465BAD-64BE-44AC-93B3-90E0E7D45DB5}" type="presOf" srcId="{A8678A12-CFA1-4A73-A19E-C588688F9244}" destId="{EBFA96D8-2E61-4332-9D4F-7412905E6ED4}" srcOrd="0" destOrd="0" presId="urn:microsoft.com/office/officeart/2005/8/layout/vList5"/>
    <dgm:cxn modelId="{4028F4D5-A11A-42F1-9186-0FCDE2A7D6FE}" type="presOf" srcId="{17673758-FE9B-444B-B2EF-84BC2C623892}" destId="{2A0EF8E1-3EEC-4A1D-B1F6-721723BCA548}" srcOrd="0" destOrd="0" presId="urn:microsoft.com/office/officeart/2005/8/layout/vList5"/>
    <dgm:cxn modelId="{819718DF-7B60-495A-B3F7-4AEBEC405BE1}" srcId="{B131F061-6BB1-4E7B-ACAF-E0D409F2865B}" destId="{2F84272C-0715-47FD-BB09-06C4E362E37A}" srcOrd="0" destOrd="0" parTransId="{0EE3AA32-F317-46BD-9D44-B4770E7D8E8A}" sibTransId="{231F0753-9056-4D22-98F5-D82845A02673}"/>
    <dgm:cxn modelId="{D310F4ED-B87F-49F1-8965-B6C591A30918}" srcId="{55E6F5A9-C18B-4F43-BD86-A89FF2400515}" destId="{33C3C132-9494-44D9-AAE8-DB4F333493A2}" srcOrd="0" destOrd="0" parTransId="{CA51F160-4E5E-4BA0-B4BD-D9B00C3FBC90}" sibTransId="{A254AE2E-07F5-405F-B465-C58AEC2663D0}"/>
    <dgm:cxn modelId="{C0B13D06-9937-48A6-BCD3-70DCA6E20609}" type="presParOf" srcId="{85E019E5-B3EB-428A-AF07-8E36BAD04FFE}" destId="{A176C230-CA83-46AF-9338-DE55BCB61A59}" srcOrd="0" destOrd="0" presId="urn:microsoft.com/office/officeart/2005/8/layout/vList5"/>
    <dgm:cxn modelId="{9AC2DFA3-84C1-4997-9288-03B7BD4CBD87}" type="presParOf" srcId="{A176C230-CA83-46AF-9338-DE55BCB61A59}" destId="{801F2D18-D4C3-401A-96C7-BFD8231B416B}" srcOrd="0" destOrd="0" presId="urn:microsoft.com/office/officeart/2005/8/layout/vList5"/>
    <dgm:cxn modelId="{C6248CF1-808F-466D-898F-FB8429745719}" type="presParOf" srcId="{A176C230-CA83-46AF-9338-DE55BCB61A59}" destId="{1D258144-B7B5-436D-92D1-5966B367AF87}" srcOrd="1" destOrd="0" presId="urn:microsoft.com/office/officeart/2005/8/layout/vList5"/>
    <dgm:cxn modelId="{C6BE4B83-AFB3-4721-8E5B-9BC6A5A1B98C}" type="presParOf" srcId="{85E019E5-B3EB-428A-AF07-8E36BAD04FFE}" destId="{5A04F6E6-2237-4666-8FED-73599C2ECBBF}" srcOrd="1" destOrd="0" presId="urn:microsoft.com/office/officeart/2005/8/layout/vList5"/>
    <dgm:cxn modelId="{4AB2923A-5675-4AC9-BB2F-82C28BF76E80}" type="presParOf" srcId="{85E019E5-B3EB-428A-AF07-8E36BAD04FFE}" destId="{1BBDEBCE-1DB1-4B9E-A262-28CC69FFF183}" srcOrd="2" destOrd="0" presId="urn:microsoft.com/office/officeart/2005/8/layout/vList5"/>
    <dgm:cxn modelId="{98EB6AF1-5746-4F02-8252-8501AC711DE6}" type="presParOf" srcId="{1BBDEBCE-1DB1-4B9E-A262-28CC69FFF183}" destId="{D3C4B033-6AAC-42A4-AFCB-2ED0D249B3B2}" srcOrd="0" destOrd="0" presId="urn:microsoft.com/office/officeart/2005/8/layout/vList5"/>
    <dgm:cxn modelId="{08A33CA5-FB08-4D2D-92FA-5CB12D077DC0}" type="presParOf" srcId="{1BBDEBCE-1DB1-4B9E-A262-28CC69FFF183}" destId="{28B54B7B-0D6C-48E4-B3B1-6CC7A2FCCC03}" srcOrd="1" destOrd="0" presId="urn:microsoft.com/office/officeart/2005/8/layout/vList5"/>
    <dgm:cxn modelId="{C2B36E4E-7F84-49F6-BB51-7D9CF0F9B6BF}" type="presParOf" srcId="{85E019E5-B3EB-428A-AF07-8E36BAD04FFE}" destId="{B966B9CE-A35A-43FF-A680-16F8887D96D3}" srcOrd="3" destOrd="0" presId="urn:microsoft.com/office/officeart/2005/8/layout/vList5"/>
    <dgm:cxn modelId="{C273CFC6-D014-4D3D-82DB-3C969DF56D97}" type="presParOf" srcId="{85E019E5-B3EB-428A-AF07-8E36BAD04FFE}" destId="{4D1763B7-1D9F-44D2-B216-128A46F69FA2}" srcOrd="4" destOrd="0" presId="urn:microsoft.com/office/officeart/2005/8/layout/vList5"/>
    <dgm:cxn modelId="{C21214E5-207D-423B-9DC6-9E420B0103BF}" type="presParOf" srcId="{4D1763B7-1D9F-44D2-B216-128A46F69FA2}" destId="{2A0EF8E1-3EEC-4A1D-B1F6-721723BCA548}" srcOrd="0" destOrd="0" presId="urn:microsoft.com/office/officeart/2005/8/layout/vList5"/>
    <dgm:cxn modelId="{2BAA1F96-5C82-4C18-9B28-6DBABBEF1BBF}" type="presParOf" srcId="{4D1763B7-1D9F-44D2-B216-128A46F69FA2}" destId="{EBFA96D8-2E61-4332-9D4F-7412905E6ED4}" srcOrd="1" destOrd="0" presId="urn:microsoft.com/office/officeart/2005/8/layout/vList5"/>
    <dgm:cxn modelId="{B362787E-8465-4323-8B87-A0E9A4C1BE35}" type="presParOf" srcId="{85E019E5-B3EB-428A-AF07-8E36BAD04FFE}" destId="{09AE8AAB-5AB8-429B-BA87-507E4C476897}" srcOrd="5" destOrd="0" presId="urn:microsoft.com/office/officeart/2005/8/layout/vList5"/>
    <dgm:cxn modelId="{D5D90333-66AD-449F-8712-824B53A26910}" type="presParOf" srcId="{85E019E5-B3EB-428A-AF07-8E36BAD04FFE}" destId="{9135E115-DAAD-4BD0-9463-FBD0EFBF6069}" srcOrd="6" destOrd="0" presId="urn:microsoft.com/office/officeart/2005/8/layout/vList5"/>
    <dgm:cxn modelId="{FC0F225A-8E6E-4189-9488-A466CC7B0DE1}" type="presParOf" srcId="{9135E115-DAAD-4BD0-9463-FBD0EFBF6069}" destId="{F47F613A-361C-494E-80B1-A7D9864EC8D1}" srcOrd="0" destOrd="0" presId="urn:microsoft.com/office/officeart/2005/8/layout/vList5"/>
    <dgm:cxn modelId="{6E7BFD9F-BA7E-4398-915D-DFF4EBD96EEC}" type="presParOf" srcId="{9135E115-DAAD-4BD0-9463-FBD0EFBF6069}" destId="{779CC9CF-36E5-4DE0-8897-2573A6F34520}" srcOrd="1" destOrd="0" presId="urn:microsoft.com/office/officeart/2005/8/layout/vList5"/>
    <dgm:cxn modelId="{9A116E5B-1D40-46B7-991A-37BD9BD8D335}" type="presParOf" srcId="{85E019E5-B3EB-428A-AF07-8E36BAD04FFE}" destId="{2E2B7D44-06EF-4846-910F-6CF638D94EDD}" srcOrd="7" destOrd="0" presId="urn:microsoft.com/office/officeart/2005/8/layout/vList5"/>
    <dgm:cxn modelId="{34A1CFEC-768F-4B7D-B06E-B5C5C6B8B35F}" type="presParOf" srcId="{85E019E5-B3EB-428A-AF07-8E36BAD04FFE}" destId="{4E9A5CEA-F582-47D3-B184-7A88EB83FE1F}" srcOrd="8" destOrd="0" presId="urn:microsoft.com/office/officeart/2005/8/layout/vList5"/>
    <dgm:cxn modelId="{4DE45637-9F00-41F8-B137-26946B612146}" type="presParOf" srcId="{4E9A5CEA-F582-47D3-B184-7A88EB83FE1F}" destId="{4E9C5E30-89B8-498B-B077-841CC15FE959}" srcOrd="0" destOrd="0" presId="urn:microsoft.com/office/officeart/2005/8/layout/vList5"/>
    <dgm:cxn modelId="{379454C4-DA96-4B53-B9CA-3FCA827EF175}" type="presParOf" srcId="{4E9A5CEA-F582-47D3-B184-7A88EB83FE1F}" destId="{C1A6565F-6B66-4177-B714-6BF8ED9735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58144-B7B5-436D-92D1-5966B367AF87}">
      <dsp:nvSpPr>
        <dsp:cNvPr id="0" name=""/>
        <dsp:cNvSpPr/>
      </dsp:nvSpPr>
      <dsp:spPr>
        <a:xfrm rot="5400000">
          <a:off x="6268121" y="-275567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en-GB" sz="1600" b="1" kern="1200" dirty="0" err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Evalwazzjoni</a:t>
          </a:r>
          <a:r>
            <a:rPr lang="mt-MT" sz="16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 u </a:t>
          </a:r>
          <a:r>
            <a:rPr lang="mt-MT" sz="1600" b="1" kern="1200" dirty="0" err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ġestjoni</a:t>
          </a:r>
          <a:r>
            <a:rPr lang="mt-MT" sz="16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 tar-riskji </a:t>
          </a:r>
          <a:r>
            <a:rPr lang="mt-MT" sz="1600" b="1" kern="1200" dirty="0" err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psikosoċjali</a:t>
          </a:r>
          <a:endParaRPr lang="mt-MT" sz="1600" b="1" kern="1200" dirty="0">
            <a:solidFill>
              <a:srgbClr val="003399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3449249" y="87323"/>
        <a:ext cx="6107871" cy="445999"/>
      </dsp:txXfrm>
    </dsp:sp>
    <dsp:sp modelId="{801F2D18-D4C3-401A-96C7-BFD8231B416B}">
      <dsp:nvSpPr>
        <dsp:cNvPr id="0" name=""/>
        <dsp:cNvSpPr/>
      </dsp:nvSpPr>
      <dsp:spPr>
        <a:xfrm>
          <a:off x="0" y="141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QASAM TA’ PRIJORITÀ 1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Frar – Mejju 2027 </a:t>
          </a:r>
        </a:p>
      </dsp:txBody>
      <dsp:txXfrm>
        <a:off x="30159" y="31572"/>
        <a:ext cx="3388931" cy="557501"/>
      </dsp:txXfrm>
    </dsp:sp>
    <dsp:sp modelId="{28B54B7B-0D6C-48E4-B3B1-6CC7A2FCCC03}">
      <dsp:nvSpPr>
        <dsp:cNvPr id="0" name=""/>
        <dsp:cNvSpPr/>
      </dsp:nvSpPr>
      <dsp:spPr>
        <a:xfrm rot="5400000">
          <a:off x="6268121" y="-210696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Fastidju, fastidju sesswali u vjolenza</a:t>
          </a:r>
        </a:p>
      </dsp:txBody>
      <dsp:txXfrm rot="-5400000">
        <a:off x="3449249" y="736033"/>
        <a:ext cx="6107871" cy="445999"/>
      </dsp:txXfrm>
    </dsp:sp>
    <dsp:sp modelId="{D3C4B033-6AAC-42A4-AFCB-2ED0D249B3B2}">
      <dsp:nvSpPr>
        <dsp:cNvPr id="0" name=""/>
        <dsp:cNvSpPr/>
      </dsp:nvSpPr>
      <dsp:spPr>
        <a:xfrm>
          <a:off x="0" y="65012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QASAM TA’ PRIJORITÀ 2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Ġunju – Settembru 2027 </a:t>
          </a:r>
        </a:p>
      </dsp:txBody>
      <dsp:txXfrm>
        <a:off x="30159" y="680282"/>
        <a:ext cx="3388931" cy="557501"/>
      </dsp:txXfrm>
    </dsp:sp>
    <dsp:sp modelId="{EBFA96D8-2E61-4332-9D4F-7412905E6ED4}">
      <dsp:nvSpPr>
        <dsp:cNvPr id="0" name=""/>
        <dsp:cNvSpPr/>
      </dsp:nvSpPr>
      <dsp:spPr>
        <a:xfrm rot="5400000">
          <a:off x="6268121" y="-145825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Riskji fiżiċi u saħħa mentali.</a:t>
          </a:r>
        </a:p>
      </dsp:txBody>
      <dsp:txXfrm rot="-5400000">
        <a:off x="3449249" y="1384743"/>
        <a:ext cx="6107871" cy="445999"/>
      </dsp:txXfrm>
    </dsp:sp>
    <dsp:sp modelId="{2A0EF8E1-3EEC-4A1D-B1F6-721723BCA548}">
      <dsp:nvSpPr>
        <dsp:cNvPr id="0" name=""/>
        <dsp:cNvSpPr/>
      </dsp:nvSpPr>
      <dsp:spPr>
        <a:xfrm>
          <a:off x="0" y="129883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QASAM TA’ PRIJORITÀ 3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Ottubru 2027 – Jannar 2028 </a:t>
          </a:r>
        </a:p>
      </dsp:txBody>
      <dsp:txXfrm>
        <a:off x="30159" y="1328991"/>
        <a:ext cx="3388931" cy="557501"/>
      </dsp:txXfrm>
    </dsp:sp>
    <dsp:sp modelId="{779CC9CF-36E5-4DE0-8897-2573A6F34520}">
      <dsp:nvSpPr>
        <dsp:cNvPr id="0" name=""/>
        <dsp:cNvSpPr/>
      </dsp:nvSpPr>
      <dsp:spPr>
        <a:xfrm rot="5400000">
          <a:off x="6268121" y="-80954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Riskji psikosoċjali fis-settur tas-saħħa u tal-kura soċjali</a:t>
          </a:r>
        </a:p>
      </dsp:txBody>
      <dsp:txXfrm rot="-5400000">
        <a:off x="3449249" y="2033453"/>
        <a:ext cx="6107871" cy="445999"/>
      </dsp:txXfrm>
    </dsp:sp>
    <dsp:sp modelId="{F47F613A-361C-494E-80B1-A7D9864EC8D1}">
      <dsp:nvSpPr>
        <dsp:cNvPr id="0" name=""/>
        <dsp:cNvSpPr/>
      </dsp:nvSpPr>
      <dsp:spPr>
        <a:xfrm>
          <a:off x="0" y="194754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QASAM TA’ PRIJORITÀ 4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Frar – Mejju 2028 </a:t>
          </a:r>
        </a:p>
      </dsp:txBody>
      <dsp:txXfrm>
        <a:off x="30159" y="1977701"/>
        <a:ext cx="3388931" cy="557501"/>
      </dsp:txXfrm>
    </dsp:sp>
    <dsp:sp modelId="{C1A6565F-6B66-4177-B714-6BF8ED9735F2}">
      <dsp:nvSpPr>
        <dsp:cNvPr id="0" name=""/>
        <dsp:cNvSpPr/>
      </dsp:nvSpPr>
      <dsp:spPr>
        <a:xfrm rot="5400000">
          <a:off x="6268121" y="-16083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Appoġġ għas-saħħa mentali fuq ix-xogħol</a:t>
          </a:r>
        </a:p>
      </dsp:txBody>
      <dsp:txXfrm rot="-5400000">
        <a:off x="3449249" y="2682163"/>
        <a:ext cx="6107871" cy="445999"/>
      </dsp:txXfrm>
    </dsp:sp>
    <dsp:sp modelId="{4E9C5E30-89B8-498B-B077-841CC15FE959}">
      <dsp:nvSpPr>
        <dsp:cNvPr id="0" name=""/>
        <dsp:cNvSpPr/>
      </dsp:nvSpPr>
      <dsp:spPr>
        <a:xfrm>
          <a:off x="0" y="259625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QASAM TA’ PRIJORITÀ 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t-MT" sz="16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Ġunju – Settembru 2028</a:t>
          </a:r>
        </a:p>
      </dsp:txBody>
      <dsp:txXfrm>
        <a:off x="30159" y="2626411"/>
        <a:ext cx="3388931" cy="557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2819D-CBE5-49E0-BF8D-F36FEF812A0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BB53E-E968-4B04-87EF-C96293204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5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strategy-and-policy/priorities-2019-2024/promoting-our-european-way-life/european-health-union/comprehensive-approach-mental-health_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uropa.eu/eurobarometer/surveys/detail/3032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/climate-digital-chang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safety-and-health-legislation/eu-strategic-framework-health-and-safety-work-2021-202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healthy-workplaces.osha.europa.eu/en" TargetMode="External"/><Relationship Id="rId4" Type="http://schemas.openxmlformats.org/officeDocument/2006/relationships/hyperlink" Target="https://health.ec.europa.eu/publications/comprehensive-approach-mental-health_en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ites/default/files/documents/OSH-pulse-2025-climate-digital-change_EN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eurobarometer/surveys/detail/3032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8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L-impatt doppju tax-xogħol fuq is-saħħa mentali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Ix-xogħol jista’ jkollu impatt pożittiv fuq is-saħħa mentali billi jipprovdi skop, struttura u interazzjoni soċjali. 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Madankollu, dan japplika biss meta x-xogħol ikun imfassal tajjeb u l-ambjent tax-xogħol joffri appoġġ.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Ir-riskji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jistgħu jreġġgħu lura malajr dawn l-effetti pożittivi, inklużi dawn li ġejjin: 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Ammont kbir ta’ xogħol u pressjoni tal-ħin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Organizzazzjoni tax-xogħol ħażina (sigħat twal,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skadenzi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)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Rwoli mhux ċari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ta’ komunikazzjoni u tmexxija dgħajfa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ta’ appoġġ mill-maniġers jew mill-kollegi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Fastidju,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Fastidju sesswali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Vjolenza minn partijiet terzi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ta’ sigurtà fl-impjiegi u rikonoxximent baxx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LU" sz="1800" dirty="0" err="1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Bilanċ</a:t>
            </a:r>
            <a:r>
              <a:rPr lang="fr-LU" sz="1800" dirty="0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fr-LU" sz="1800" dirty="0" err="1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ħażin</a:t>
            </a:r>
            <a:r>
              <a:rPr lang="fr-LU" sz="1800" dirty="0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fr-LU" sz="1800" dirty="0" err="1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bejn</a:t>
            </a:r>
            <a:r>
              <a:rPr lang="fr-LU" sz="1800" dirty="0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ix-</a:t>
            </a:r>
            <a:r>
              <a:rPr lang="fr-LU" sz="1800" dirty="0" err="1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xogħol</a:t>
            </a:r>
            <a:r>
              <a:rPr lang="fr-LU" sz="1800" dirty="0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u l-</a:t>
            </a:r>
            <a:r>
              <a:rPr lang="fr-LU" sz="1800" dirty="0" err="1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ħajja</a:t>
            </a:r>
            <a:r>
              <a:rPr lang="fr-LU" sz="1800" dirty="0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fr-LU" sz="1800" dirty="0" err="1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privata</a:t>
            </a:r>
            <a:r>
              <a:rPr lang="fr-LU" sz="1800" dirty="0">
                <a:solidFill>
                  <a:srgbClr val="11111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u</a:t>
            </a:r>
            <a:endParaRPr lang="fr-LU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Iżolament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ta’ involviment fit-teħid tad-deċiżjonijiet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ta’ awtonomija u influwenza fuq il-mod kif jitwettaq ix-xogħol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ta’ komunikazzjoni dwar bidliet introdotti fuq il-post tax-xogħol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Eżiġenzi emozzjonali f’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interazzjonijiet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diffiċli ma’ klijenti, pazjenti, studenti jew konsumaturi diffiċli.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Jekk dawn ir-riskji ma jiġux identifikati u indirizzati b'mod sistematiku, jistgħu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jimminaw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serjament il-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benesseri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tal-ħaddiema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Dan jista’ jwassal għal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burnout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ansjetà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dipressjoni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problemi oħra ta’ saħħa.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Ambjent tax-xogħol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tajjeb ikun ta’ benefiċċju għal kulħadd.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Il-ħaddiema jħossuhom siguri, apprezzati u kapaċi biex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ikampaw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mal-eżiġenzi tax-xogħol.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impjegaturi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jibbenefikaw minn forza tax-xogħol fejn il-ħaddiema jkunu aktar involuti, produttivi u leali. Is-soċjetà tibbenefika minn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kostijiet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aktar baxxi għall-kura tas-saħħa, inqas assenzi minħabba m</a:t>
            </a:r>
            <a:b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ard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skemi ta’ diżabilità, kif ukoll minn komunitajiet aktar f’saħħithom.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Minn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perspettiva tas-saħħa u sigurtà fuq il-post tax-xogħol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il-prevenzjoni 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l-ġestjoni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xierqa tar-riskji huma għalhekk essenzjali biex jiġi żgurat li x-xogħol jibqa' esperjenza pożittiva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minflok fattur li jikkawża ħsara għas-saħħa mentali.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0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mt-MT" b="1" dirty="0"/>
              <a:t>Is-saħħa mentali hija parti integrali mis-saħħa. </a:t>
            </a:r>
            <a:r>
              <a:rPr lang="mt-MT" dirty="0"/>
              <a:t>Huwa stat ta' </a:t>
            </a:r>
            <a:r>
              <a:rPr lang="mt-MT" dirty="0" err="1"/>
              <a:t>benesseri</a:t>
            </a:r>
            <a:r>
              <a:rPr lang="mt-MT" dirty="0"/>
              <a:t> meta l-individwi jkunu jistgħu jaħdmu bil-kapaċitajiet sħaħ tagħhom, ikunu jistgħu </a:t>
            </a:r>
            <a:r>
              <a:rPr lang="mt-MT" dirty="0" err="1"/>
              <a:t>jkampaw</a:t>
            </a:r>
            <a:r>
              <a:rPr lang="mt-MT" dirty="0"/>
              <a:t> </a:t>
            </a:r>
            <a:r>
              <a:rPr lang="mt-MT" dirty="0" err="1"/>
              <a:t>mal-istress</a:t>
            </a:r>
            <a:r>
              <a:rPr lang="mt-MT" dirty="0"/>
              <a:t> ta' kuljum, u jikkontribwixxu għall-ħajja tal-komunità.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mt-MT" b="1" dirty="0"/>
              <a:t>Is-saħħa mentali hija </a:t>
            </a:r>
            <a:r>
              <a:rPr lang="mt-MT" b="1" dirty="0" err="1"/>
              <a:t>prekundizzjoni</a:t>
            </a:r>
            <a:r>
              <a:rPr lang="mt-MT" b="1" dirty="0"/>
              <a:t> għal ekonomija produttiva u soċjetà inklużiva </a:t>
            </a:r>
            <a:r>
              <a:rPr lang="mt-MT" b="0" dirty="0"/>
              <a:t>u tmur lil hinn minn problemi individwali jew familjari</a:t>
            </a:r>
            <a:r>
              <a:rPr lang="mt-MT" b="1" dirty="0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mt-MT" b="1" dirty="0"/>
              <a:t>Is-saħħa mentali jew il-mard ma jiġux f'</a:t>
            </a:r>
            <a:r>
              <a:rPr lang="mt-MT" b="1" dirty="0" err="1"/>
              <a:t>vakwu</a:t>
            </a:r>
            <a:r>
              <a:rPr lang="mt-MT" b="1" dirty="0"/>
              <a:t>; iżda huma </a:t>
            </a:r>
            <a:r>
              <a:rPr lang="mt-MT" b="1" dirty="0" err="1"/>
              <a:t>kkondizzjonati</a:t>
            </a:r>
            <a:r>
              <a:rPr lang="mt-MT" b="1" dirty="0"/>
              <a:t> minn fatturi personali u esterni</a:t>
            </a:r>
            <a:r>
              <a:rPr lang="mt-MT" dirty="0"/>
              <a:t>. Dan jirrifletti u huwa influwenzat mill-istat tas-soċjetà tagħna, l-ekonomija tagħna, l-ambjent tagħna, iżda wkoll mill-istat tal-affarijiet dinjija ta’ madwarna. </a:t>
            </a:r>
            <a:r>
              <a:rPr lang="mt-MT" b="1" dirty="0"/>
              <a:t>Sors</a:t>
            </a:r>
            <a:r>
              <a:rPr lang="mt-MT" dirty="0"/>
              <a:t>: https://health.ec.europa.eu/document/download/cef45b6d-a871-44d5-9d62-3cecc47eda89_en?filename=com_2023_298_1_act_en.pdf.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lvl="0"/>
            <a:r>
              <a:rPr lang="mt-MT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Iċ-ċifri ġenerali juru 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wara l-COVID-19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il-perċentwal tal-popolazzjoni li tgħid li sofriet minn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problema ta’ saħħa mentali f’dawn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l-aħħar 12-il xahar żdied għal 46 %</a:t>
            </a:r>
            <a:r>
              <a:rPr lang="mt-MT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(meta mqabbel ma’ persuna waħda f’sitta qabel il-COVID-19) u 62 % taċ-ċittadini tal-UE jgħidu li l-avvenimenti dinjija reċenti 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(eż. it-tibdil fil-klima, l-aggressjoni Russa kontra l-Ukrajna u oħrajn)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affettwaw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xi ftit jew wisq is-saħħa mentali tagħhom. </a:t>
            </a:r>
            <a:r>
              <a:rPr lang="mt-MT" sz="1200" u="sng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3"/>
              </a:rPr>
              <a:t>Approċċ</a:t>
            </a:r>
            <a:r>
              <a:rPr lang="mt-MT" sz="1200" u="sng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3"/>
              </a:rPr>
              <a:t> komprensiv tal-Kummissjoni għas-saħħa mentali (2023)</a:t>
            </a:r>
            <a:r>
              <a:rPr lang="mt-MT" sz="1200" u="none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&amp; </a:t>
            </a:r>
            <a:r>
              <a:rPr lang="mt-MT" sz="1200" u="sng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4"/>
              </a:rPr>
              <a:t>https://europa.eu/eurobarometer/surveys/detail/3032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fontAlgn="t"/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Il-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sofferenza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tal-individwi kif ukoll il-piż finanzjarju huma sinifikanti.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Huwa stmat li l-kundizzjonijiet ta’ saħħa mentali jiġġeneraw madwar EUR 76 biljun fis-sena f'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kostijiet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tas-saħħa madwar l-UE—bejn wieħed u ieħor 6% tan-nefqa totali fuq is-saħħa. 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Ħafna minn dawn il-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kostijiet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jinħolqu minħabba li d-disturbi mentali ta’ spiss jagħmlu l-kundizzjonijiet fiżiċi tas-saħħa agħar, u dan iwassal għal trattament(i) aktar kumpless(i) u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għali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/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għaljin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fontAlgn="t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L-impatt fuq is-suq tax-xogħol huwa sostanzjali. Huwa mistenni li l-problemi ta’ saħħa mentali se jnaqqsu l-Prodott Domestiku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Gross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b'medja ta' 1.7% fis-sena bejn l-2025 u l-2050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Fi kliem ieħor, il-livelli tal-Prodott Domestiku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Gross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f'kull sena jistgħu jkunu 1.7% ogħla fin-nuqqas ta’ problemi ta' saħħa mentali. Dan it-telf ekonomiku huwa prinċipalment ikkawżat minn tnaqqis fil-parteċipazzjoni tal-forza tax-xogħol, żieda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fl-assenteiżmu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u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preżenteiżmu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—fejn il-ħaddiema jkunu fuq ix-xogħol iżda ma jkunux jistgħu jagħtu prestazzjoni bi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produttività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sħiħa. https://www.oecd.org/en/publications/the-economic-case-for-preventing-mental-ill-health_16668f16-en.html 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4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b="0" dirty="0"/>
              <a:t>Aktar </a:t>
            </a:r>
            <a:r>
              <a:rPr lang="mt-MT" dirty="0"/>
              <a:t>minn</a:t>
            </a:r>
            <a:r>
              <a:rPr lang="mt-MT" b="1" dirty="0"/>
              <a:t> 4 minn kull 10 ħaddiema madwar l-UE (44 %) </a:t>
            </a:r>
            <a:r>
              <a:rPr lang="mt-MT" b="0" dirty="0" err="1"/>
              <a:t>jirrappurtaw</a:t>
            </a:r>
            <a:r>
              <a:rPr lang="mt-MT" b="0" dirty="0"/>
              <a:t> li huma </a:t>
            </a:r>
            <a:r>
              <a:rPr lang="mt-MT" b="1" dirty="0"/>
              <a:t>esposti għal pressjoni kbira tal-ħin</a:t>
            </a:r>
            <a:r>
              <a:rPr lang="mt-MT" dirty="0"/>
              <a:t> </a:t>
            </a:r>
            <a:r>
              <a:rPr lang="mt-MT" b="0" dirty="0"/>
              <a:t>jew </a:t>
            </a:r>
            <a:r>
              <a:rPr lang="mt-MT" b="1" dirty="0"/>
              <a:t>ammont żejjed tax-xogħol</a:t>
            </a:r>
            <a:r>
              <a:rPr lang="mt-MT" b="0" dirty="0"/>
              <a:t>, skont l-</a:t>
            </a:r>
            <a:r>
              <a:rPr lang="mt-MT" b="0" u="sng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istħarriġ tal-ħaddiema tal-OSH </a:t>
            </a:r>
            <a:r>
              <a:rPr lang="mt-MT" b="0" u="sng" dirty="0" err="1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Pulse</a:t>
            </a:r>
            <a:r>
              <a:rPr lang="mt-MT" b="0" u="sng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2025</a:t>
            </a:r>
            <a:r>
              <a:rPr lang="mt-MT" b="0" u="none" dirty="0">
                <a:solidFill>
                  <a:srgbClr val="92D050"/>
                </a:solidFill>
              </a:rPr>
              <a:t> </a:t>
            </a:r>
            <a:r>
              <a:rPr lang="mt-MT" dirty="0">
                <a:hlinkClick r:id="rId3"/>
              </a:rPr>
              <a:t>https://osha.europa.eu/en/facts-and-figures/osh-pulse/climate-digital-change</a:t>
            </a:r>
            <a:r>
              <a:rPr lang="mt-MT" dirty="0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dirty="0"/>
              <a:t>Ħafna ħaddiema jisħqu li l-impjiegi tagħhom iħallu impatt fuq is-saħħa tagħhom b’mod negattiv: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mt-MT" dirty="0">
                <a:solidFill>
                  <a:schemeClr val="tx2"/>
                </a:solidFill>
              </a:rPr>
              <a:t>37 % tal-ħaddiema </a:t>
            </a:r>
            <a:r>
              <a:rPr lang="mt-MT" dirty="0" err="1">
                <a:solidFill>
                  <a:schemeClr val="tx2"/>
                </a:solidFill>
              </a:rPr>
              <a:t>jesperjenzaw</a:t>
            </a:r>
            <a:r>
              <a:rPr lang="mt-MT" dirty="0">
                <a:solidFill>
                  <a:schemeClr val="tx2"/>
                </a:solidFill>
              </a:rPr>
              <a:t> </a:t>
            </a:r>
            <a:r>
              <a:rPr lang="mt-MT" dirty="0" err="1">
                <a:solidFill>
                  <a:schemeClr val="tx2"/>
                </a:solidFill>
              </a:rPr>
              <a:t>għeja</a:t>
            </a:r>
            <a:r>
              <a:rPr lang="mt-MT" dirty="0">
                <a:solidFill>
                  <a:schemeClr val="tx2"/>
                </a:solidFill>
              </a:rPr>
              <a:t> ġenerali;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mt-MT" dirty="0">
                <a:solidFill>
                  <a:schemeClr val="tx2"/>
                </a:solidFill>
              </a:rPr>
              <a:t>29 % tal-ħaddiema </a:t>
            </a:r>
            <a:r>
              <a:rPr lang="mt-MT" dirty="0" err="1">
                <a:solidFill>
                  <a:schemeClr val="tx2"/>
                </a:solidFill>
              </a:rPr>
              <a:t>jesperjenzaw</a:t>
            </a:r>
            <a:r>
              <a:rPr lang="mt-MT" dirty="0">
                <a:solidFill>
                  <a:schemeClr val="tx2"/>
                </a:solidFill>
              </a:rPr>
              <a:t> stress, dipressjoni jew </a:t>
            </a:r>
            <a:r>
              <a:rPr lang="mt-MT" dirty="0" err="1">
                <a:solidFill>
                  <a:schemeClr val="tx2"/>
                </a:solidFill>
              </a:rPr>
              <a:t>ansjetà</a:t>
            </a:r>
            <a:r>
              <a:rPr lang="mt-MT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dirty="0"/>
              <a:t>44 % tal-ħaddiema </a:t>
            </a:r>
            <a:r>
              <a:rPr lang="mt-MT" dirty="0" err="1"/>
              <a:t>jirrappurtaw</a:t>
            </a:r>
            <a:r>
              <a:rPr lang="mt-MT" dirty="0"/>
              <a:t> li huma esposti għal pressjoni kbira tal-ħin jew ammont żejjed tax-xogħol. Dan ivarja ħafna bejn l-Istati Membri tal-UE.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dirty="0"/>
              <a:t>L-</a:t>
            </a:r>
            <a:r>
              <a:rPr lang="mt-MT" dirty="0" err="1"/>
              <a:t>esponiment</a:t>
            </a:r>
            <a:r>
              <a:rPr lang="mt-MT" dirty="0"/>
              <a:t> għal riskji </a:t>
            </a:r>
            <a:r>
              <a:rPr lang="mt-MT" dirty="0" err="1"/>
              <a:t>psikosoċjali</a:t>
            </a:r>
            <a:r>
              <a:rPr lang="mt-MT" dirty="0"/>
              <a:t> fuq ix-xogħol jista’ jkollu diversi konsegwenzi, inklużi </a:t>
            </a:r>
            <a:r>
              <a:rPr lang="mt-MT" dirty="0" err="1"/>
              <a:t>ansjetà</a:t>
            </a:r>
            <a:r>
              <a:rPr lang="mt-MT" dirty="0"/>
              <a:t>, dipressjoni, </a:t>
            </a:r>
            <a:r>
              <a:rPr lang="mt-MT" dirty="0" err="1"/>
              <a:t>burnout</a:t>
            </a:r>
            <a:r>
              <a:rPr lang="mt-MT" dirty="0"/>
              <a:t> eċċ.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dirty="0"/>
              <a:t>Lil hinn mit-tbatija individwali, il-kumpaniji huma affettwati ħafna mill-effetti tal-</a:t>
            </a:r>
            <a:r>
              <a:rPr lang="mt-MT" dirty="0" err="1"/>
              <a:t>assenteiżmu</a:t>
            </a:r>
            <a:r>
              <a:rPr lang="mt-MT" dirty="0"/>
              <a:t>, il-</a:t>
            </a:r>
            <a:r>
              <a:rPr lang="mt-MT" dirty="0" err="1"/>
              <a:t>preżenteiżmu</a:t>
            </a:r>
            <a:r>
              <a:rPr lang="mt-MT" dirty="0"/>
              <a:t> u d-</a:t>
            </a:r>
            <a:r>
              <a:rPr lang="mt-MT" dirty="0" err="1"/>
              <a:t>dawran</a:t>
            </a:r>
            <a:r>
              <a:rPr lang="mt-MT" dirty="0"/>
              <a:t> tal-impjegati.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2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/>
              <a:t>Id-</a:t>
            </a:r>
            <a:r>
              <a:rPr lang="mt-MT" i="1"/>
              <a:t>data</a:t>
            </a:r>
            <a:r>
              <a:rPr lang="mt-MT"/>
              <a:t> murija </a:t>
            </a:r>
            <a:r>
              <a:rPr lang="mt-MT" b="1"/>
              <a:t>tqabbel xi wħud mir-riskji psikosoċjali fuq ix-xogħol li jiġu esperjenzati mill-organizzazzjonijiet u l-ħaddiema</a:t>
            </a:r>
            <a:r>
              <a:rPr lang="mt-MT"/>
              <a:t>, inklużi l-pressjoni tal-ħin, in-nuqqas ta’ komunikazzjoni u kooperazzjoni, u l-involviment tal-ħaddiema.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4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/>
              <a:t>Il-graff murija turi l-evoluzzjoni tar-riskji psikosoċjali preżenti fl-organizzazzjonijiet matul is-snin 2024 u 2019. Dawn ir-riskji jinkludu: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interazzjonijiet diffiċli ma' klijenti, pazjenti u studenti...;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pressjoni tal-ħin;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nuqqas ta’ komunikazzjoni jew kooperazzjoni fl-organizzazzjoni;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sigħat ta’ xogħol twal jew irregolari;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biża' ta’ telf tal-impjieg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mt-MT"/>
              <a:t>Sors: </a:t>
            </a:r>
            <a:r>
              <a:rPr lang="mt-MT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ESENER 2024 - Base: Stabbiliment fl-EU-27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6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mt-MT" b="1" dirty="0"/>
              <a:t>Il-kampanja tinkorpora l-objettiv </a:t>
            </a:r>
            <a:r>
              <a:rPr lang="mt-MT" b="1" dirty="0" err="1"/>
              <a:t>usa</a:t>
            </a:r>
            <a:r>
              <a:rPr lang="mt-MT" b="1" dirty="0"/>
              <a:t>’ tal-UE</a:t>
            </a:r>
            <a:r>
              <a:rPr lang="mt-MT" dirty="0"/>
              <a:t> li tippromwovi kultura b’saħħitha ta’ prevenzjoni u tindirizza s-saħħa mentali fuq ix-xogħol: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b="0" dirty="0"/>
              <a:t>il-</a:t>
            </a:r>
            <a:r>
              <a:rPr lang="mt-MT" b="0" dirty="0">
                <a:hlinkClick r:id="rId3"/>
              </a:rPr>
              <a:t>qafas strateġiku tal-UE 2021–2027 dwar is-saħħa u s-sigurtà fuq ix-xogħol</a:t>
            </a:r>
            <a:r>
              <a:rPr lang="mt-MT" b="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b="0" dirty="0"/>
              <a:t>L-</a:t>
            </a:r>
            <a:r>
              <a:rPr lang="mt-MT" b="0" dirty="0" err="1">
                <a:hlinkClick r:id="rId4"/>
              </a:rPr>
              <a:t>approċċ</a:t>
            </a:r>
            <a:r>
              <a:rPr lang="mt-MT" b="0" dirty="0">
                <a:hlinkClick r:id="rId4"/>
              </a:rPr>
              <a:t> komprensiv tal-Kummissjoni Ewropea għas-Saħħa Mentali </a:t>
            </a:r>
          </a:p>
          <a:p>
            <a:endParaRPr lang="en-GB" dirty="0"/>
          </a:p>
          <a:p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X’inhu l-objettiv tal-kampanja? 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Il-</a:t>
            </a:r>
            <a:r>
              <a:rPr lang="mt-MT" sz="1200" u="sng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5"/>
              </a:rPr>
              <a:t>Kampanja għal Postijiet tax-Xogħol Siguri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2026-2028 għandha l-għan li tqajjem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sensibilizzazzjoni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dwar l-impatt pożittiv ta’ ambjent tax-xogħol tajjeb għas-saħħa mentali u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benesseri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 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L-għanijiet speċifiċi jinkludu: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promozzjoni tal-prevenzjoni tar-riskji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permezz ta’ proċeduri xierqa ta’ evalwazzjoni u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ġestjoni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tar-riskji;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indirizzar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tas-setturi kollha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b’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fokus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fuq dawk fejn ir-riskji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huma mifruxa u dawk fejn ir-riskji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jistgħu jkunu inqas evidenti;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inkoraġġiment tal-kooperazzjoni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bejn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impjegaturi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il-maniġers,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is-superviżuri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il-ħaddiema u r-rappreżentanti tagħhom;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tlaqqigħ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flimkien tas-sħab tan-network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għall-kondiviżjoni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ta’ informazzjoni u prattiki tajba dwar il-prevenzjoni tar-riskji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trawwim ta’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approċċ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komprensiv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jikkunsidra r-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rabtiet bejn ir-riskji fiżiċi u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s-saħħa tal-ħaddiema;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enfasi fuq l-importanza tal-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appoġġ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tal-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komunikazzjoni tajba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l-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organizzazzjoni tax-xogħol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kif ukoll ambjent soċjali favorevoli biex jinħoloq ambjent tax-xogħol li jġib ’il quddiem is-saħħa.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208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91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L-aktar mod effettiv biex jiġu indirizzati 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fuq ix-xogħol huwa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billi l-evalwazzjoni u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l-ġestjoni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tar-riskji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jiġu integrati fil-prattiki ġenerali tas-saħħa u s-sigurtà okkupazzjonali </a:t>
            </a:r>
            <a:r>
              <a:rPr lang="mt-MT" sz="1200" b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permezz ta’: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twettiq ta’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evalwazzjonijiet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sistematiċi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involviment tal-ħaddiema u tar-rappreżentanti tagħhom;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stabbiliment ta’ prijoritajiet ċari; 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segwitu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b'pjanijiet ta' azzjoni u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evalwazzjonijiet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Tmexxija b’saħħitha hija essenzjali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il-maniġers iridu jiġu mħarrġa biex jidentifikaw ir-riskji u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jrawmu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kultura tax-xogħol li toffri appoġġ.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Sabiex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jipprevjenu l-fastidju, il-fastidju sesswali u l-vjolenza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u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jindirizzaw il-kawżi fundamentali ta' dawn ir-riskji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l-organizzazzjonijiet iridu: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jeżaminaw l-ambjent tax-xogħol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b’mod partikolari l-kultura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organizzazzjonali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l-istil ta’ tmexxija;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jippromwovu politika ta’ tolleranza żero għal imġiba mhux xierqa,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appoġġata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minn komunikazzjoni ċara u inizjattivi ta’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sensibilizzazzjoni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proċeduri ta’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rappurtar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definiti sew u proċessi dixxiplinari.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indirizzar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tar-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riskji fiżiċi u tas-saħħa mentali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jirrikjedi riflessjoni fuq l-ambjent tax-xogħol kollu kemm hu. Hemm għadd kbir ta'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interazzjonijiet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bejn ir-riskji fiżiċi u dawk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Eż. ir-riskji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fuq ix-xogħol jistgħu jkunu marbuta ma’ aċċidenti u ma’ disturbi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muskoloskeletali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settur tas-saħħa u tal-kura 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jirrikjedi attenzjoni speċjali minħabba ammonti kbar ta’ xogħol, eżiġenzi emozzjonali u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esponiment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akbar għall-vjolenza.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Fl-aħħar nett, l-appoġġ għas-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saħħa mentali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jfisser it-trawwim ta’ djalogu miftuħ, il-ġlieda kontra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istigma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iżgurar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ta’ intervent bikri u ta’ proċeduri effettivi għar-ritorn għax-xogħol. Il-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kollaborazzjoni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bejn il-maniġers, il-professjonisti tas-saħħa u l-ħaddiema hija 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essenzjali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għall-benesseri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fuq terminu twil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1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Il-ġestjoni tar-riskju psikosoċjali mhijiex fakultattiva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L-impjegaturi għandhom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dmir legali li jipproteġu s-saħħa u s-sigurtà tal-ħaddiema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u dan jinkludi b’mod espliċitu s-saħħa mentali bħala parti integrali mis-saħħa u s-sigurtà okkupazzjonali.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Madankollu, huwa ċar li għad hemm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diskrepanza bejn din l-obbligazzjoni u l-prattika fuq il-post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Id-</a:t>
            </a:r>
            <a:r>
              <a:rPr lang="mt-MT" sz="1200" b="0" i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data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turi li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madwar 39% biss tal-intrapriżi jirrappurtaw li għandhom pjan ta’ azzjoni biex jipprevjenu l-istress relatat max-xogħol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u dan jindika li l-approċċi strutturati għadhom mhumiex mifruxa.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Dan jenfasizza sfida importanti biex jiġu implimentati miżuri</a:t>
            </a:r>
            <a:r>
              <a:rPr lang="mt-MT" sz="1200" b="0" i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Filwaqt li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l-organizzazzjonijiet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jistgħu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jirrikonoxxu r-riskji psikosoċjali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ta’ spiss ma jkollhomx miżuri sistematiċi, 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formalizzati biex jindirizzawhom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b’mod effettiv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Barra minn hekk, is-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sitwazzjoni mhijiex uniformi madwar l-Ewropa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L-evidenza turi li</a:t>
            </a:r>
            <a:r>
              <a:rPr lang="mt-MT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s-sensibilizzazzjoni, il-kapaċità</a:t>
            </a:r>
            <a:r>
              <a:rPr lang="mt-MT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</a:t>
            </a:r>
            <a:r>
              <a:rPr lang="mt-MT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l-istabbiliment ta’ miżuri preventivi jvarjaw b’mod sinifikanti</a:t>
            </a:r>
            <a:r>
              <a:rPr lang="mt-MT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bejn is-setturi, id-daqs tal-kumpanija, u l-Istati Membri tal-UE.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Hemm </a:t>
            </a:r>
            <a:r>
              <a:rPr lang="mt-MT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bżonn li titqajjem sensibilizzazzjoni </a:t>
            </a:r>
            <a:r>
              <a:rPr lang="mt-MT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fis-setturi u l-postijiet tax-xogħol kollha dwar </a:t>
            </a:r>
            <a:r>
              <a:rPr lang="mt-MT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x’inhuma r-riskji psikosoċjali </a:t>
            </a:r>
            <a:r>
              <a:rPr lang="mt-MT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u jiżdied il-fehim li </a:t>
            </a:r>
            <a:r>
              <a:rPr lang="mt-MT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l-indirizzar tar-riskji psikosoċjali huwa parti intrinsika mill-ġestjoni tas-saħħa u s-sigurtà okkupazzjonali</a:t>
            </a:r>
            <a:r>
              <a:rPr lang="mt-MT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. </a:t>
            </a:r>
          </a:p>
          <a:p>
            <a:pPr marL="0" indent="0">
              <a:buNone/>
            </a:pPr>
            <a:endParaRPr lang="en-US" sz="1200" b="0" dirty="0"/>
          </a:p>
          <a:p>
            <a:pPr marL="0" indent="0">
              <a:buNone/>
            </a:pPr>
            <a:r>
              <a:rPr lang="mt-MT" sz="1200" b="0"/>
              <a:t>Xi aspetti jistħoqqilhom attenzjoni speċifika u se jiġu indirizzati fil-kampanja: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1"/>
              <a:t>riskji psikosoċjali li jaffettwaw b’mod sproporzjonat gruppi speċifiċi</a:t>
            </a:r>
            <a:r>
              <a:rPr lang="mt-MT" sz="1200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1"/>
              <a:t>setturi</a:t>
            </a:r>
            <a:r>
              <a:rPr lang="mt-MT" sz="1200"/>
              <a:t> </a:t>
            </a:r>
            <a:r>
              <a:rPr lang="mt-MT" sz="1200" b="0"/>
              <a:t>speċifiċi</a:t>
            </a:r>
            <a:r>
              <a:rPr lang="mt-MT" sz="1200" b="1"/>
              <a:t> li juru esponiment ogħla għal riskji psikosoċjali</a:t>
            </a:r>
            <a:r>
              <a:rPr lang="mt-MT" sz="1200" b="0"/>
              <a:t> bħall-edukazzjoni, il-kura tas-saħħa u l-amministrazzjoni;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1"/>
              <a:t>diġitalizzazzjoni</a:t>
            </a:r>
            <a:r>
              <a:rPr lang="mt-MT" sz="1200"/>
              <a:t> u d-dinja </a:t>
            </a:r>
            <a:r>
              <a:rPr lang="mt-MT" sz="1200" b="1"/>
              <a:t>tax-xogħol</a:t>
            </a:r>
            <a:r>
              <a:rPr lang="mt-MT" sz="1200"/>
              <a:t> </a:t>
            </a:r>
            <a:r>
              <a:rPr lang="mt-MT" sz="1200" b="0"/>
              <a:t>li qed tinbidel</a:t>
            </a:r>
            <a:r>
              <a:rPr lang="mt-MT" sz="1200"/>
              <a:t> li ġġib magħha opportunitajiet iżda tintroduċi wkoll riskji u sfidi ġodda li għandhom jiġu indirizzati.</a:t>
            </a:r>
            <a:r>
              <a:rPr lang="mt-MT" sz="1200" b="0"/>
              <a:t> </a:t>
            </a:r>
          </a:p>
          <a:p>
            <a:endParaRPr lang="en-GB" sz="1200" dirty="0">
              <a:latin typeface="+mn-lt"/>
            </a:endParaRPr>
          </a:p>
          <a:p>
            <a:endParaRPr lang="en-GB" sz="1200" dirty="0"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8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Minkejja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sensibilizzazzjoni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dejjem tikber, ħafna postijiet tax-xogħol għadhom jiffaċċjaw diffikultajiet biex jiġġestixxu b'mod effettiv ir-riskji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L-evidenza turi li</a:t>
            </a:r>
            <a:r>
              <a:rPr lang="mt-MT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r-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riluttanza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wieħed jitkellem b’mod miftuħ jibqa’ l-aktar ostaklu komuni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ta’ spiss marbut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mal-istigma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l-biża’ ta’ konsegwenzi negattivi.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It-tieni ostaklu kbir huwa n-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nuqqas ta' għarfien espert u esperjenza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Ħafna organizzazzjonijiet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—speċjalment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SMEs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jħossux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għandhom l-għodod adatti, il-gwida jew l-appoġġ speċjalizzat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biex jiġġestixxu b'mod effettiv ir-riskji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Marbut mill-qrib ma' dan hemm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in-nuqqas ta'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approċċi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formalizzati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għall-evalwazzjoni 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l-ġestjoni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tar-riskji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Filwaqt li jeżistu xi azzjonijiet,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minoranza biss ta’ intrapriżi ta’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SMEs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għandhom pjanijiet strutturati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u ħafna drabi l-isforzi jkunu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frammentati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jew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iffukati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fuq l-individwi aktar milli fuq il-kawżi organizzattivi (ara s-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slajd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jmiss).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Madankollu, hemm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momentum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qawwi għal titjib.</a:t>
            </a:r>
            <a:b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Madwar l-Ewropa,</a:t>
            </a:r>
            <a:r>
              <a:rPr lang="mt-MT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l-awtoritajiet u s-setturi qed jiżviluppaw gwida prattika, għodod 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oqfsa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leġiżlattivi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biex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jappoġġaw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lill-kumpaniji fit-teħid ta’ azzjoni.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Dan ifisser li l-kumpaniji mhux qed jibdew minn żero. Wieħed mill-għanijiet tal-kampanja huwa 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biex tiżdied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is-sensibilizzazzjoni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dwar il-għarfien eżistenti u l-prattiki tajba u jiġi appoġġat l-iżvilupp ta'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approċċi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jħeġġu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ġestjoni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sistematika tar-riskji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Aktar dettalji dwar il-miżuri preventivi 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jistgħu jinstabu hawn taħt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 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dawn li ġejjin huma importanti: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jiġu integrati r-riskji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fil-evalwazzjoni u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l-ġestjoni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tar-riskju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b’parteċipazzjoni sinifikanti tal-ħaddiema matul il-proċess kollu;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tiġi promossa tmexxija li toffri appoġġ u kultura miftuħa fuq il-post tax-xogħol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fejn il-maniġers imexxu bl-eżempju u jinkoraġġixxu d-djalogu;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jitfasslu organizzazzjonijiet tax-xogħol</a:t>
            </a:r>
            <a:r>
              <a:rPr lang="mt-MT" sz="120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li jiżguraw ammonti ta’ xogħol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maniġġabbli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rwoli ċari, riżorsi adegwati, u livelli xierqa ta’ awtonomija;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jiġu evitati l-vjolenza, il-fastidju u l-imġiba soċjali 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avversa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permezz ta’ politiki ċari, proċeduri ta’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rappurtar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 intervent bikri;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jissaħħu s-</a:t>
            </a:r>
            <a:r>
              <a:rPr lang="mt-MT" sz="1200" b="1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sensibilizzazzjoni</a:t>
            </a:r>
            <a:r>
              <a:rPr lang="mt-MT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il-ħiliet u l-appoġġ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billi titnaqqas l-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istigma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jiġi </a:t>
            </a:r>
            <a:r>
              <a:rPr lang="mt-MT" sz="1200" b="0" i="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fornut</a:t>
            </a:r>
            <a:r>
              <a:rPr lang="mt-MT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taħriġ, u jitrawwem appoġġ soċjali fuq il-post tax-xogħol.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39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Fatturi oħra huma kruċjali għall-prevenzjoni u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l-ġestjoni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b’suċċess tar-riskji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L-impenn tal-maniġment bħala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prekundizzjoni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 Meta l-maniġers ikunu involuti b’mod attiv,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jappoġġaw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lill-ħaddiema f’kull stadju, u jmexxu bl-eżempju, dawn juru impenn ġenwin għall-ħolqien ta’ ambjent tax-xogħol tajjeb. M'hemm l-ebda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approċċ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ta' suċċess għall-prevenzjoni xierqa tar-riskji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psikosoċjali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mingħajr impenn u involviment ċar mill-maniġment.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Involviment tal-ħaddiema bħala parti mill-proċess 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– L-involviment mal-ħaddiema u r-rappreżentanti tagħhom jgħin fl-identifikazzjoni u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prijoritizzazzjoni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tal-problemi l-aktar importanti li għandhom jiġu indirizzati. Dan joffri wkoll lill-ħaddiema sens ta'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sjieda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fuq il-bidliet li qed jiġu implimentati, u b'hekk jibni impenn u involviment. Fl-aħħar nett, li tinstab soluzzjonijiet xierqa se jkun ħafna aktar effettiv, jekk il-ħaddiema jkunu jistgħu jsemmu leħinhom u l-opinjonijiet tagħhom jiġu rispettati. </a:t>
            </a:r>
          </a:p>
          <a:p>
            <a:pPr marL="0" lvl="0" indent="0">
              <a:buFontTx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45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mt-MT" b="1" dirty="0"/>
              <a:t>Il-vjolenza fil-post tax-xogħol hija problema b'ħafna aspetti. </a:t>
            </a:r>
            <a:r>
              <a:rPr lang="mt-MT" dirty="0"/>
              <a:t>Tista' tieħu l-forma ta' inċident wieħed biss, bħal attakk fiżiku, jew ta' azzjonijiet ripetuti li jintimidaw jew </a:t>
            </a:r>
            <a:r>
              <a:rPr lang="mt-MT" dirty="0" err="1"/>
              <a:t>ixejnu</a:t>
            </a:r>
            <a:r>
              <a:rPr lang="mt-MT" dirty="0"/>
              <a:t> ħaddiem, fil-każ ta' fastidju jew </a:t>
            </a:r>
            <a:r>
              <a:rPr lang="mt-MT" dirty="0" err="1"/>
              <a:t>bullying</a:t>
            </a:r>
            <a:r>
              <a:rPr lang="mt-MT" dirty="0"/>
              <a:t>. Dan jista’ jiġi </a:t>
            </a:r>
            <a:r>
              <a:rPr lang="mt-MT" dirty="0" err="1"/>
              <a:t>mmotivat</a:t>
            </a:r>
            <a:r>
              <a:rPr lang="mt-MT" dirty="0"/>
              <a:t> minn ċerti għanijiet, inkluża l-mibegħda razzjali, etnika jew ibbażata fuq il-ġeneru. Dan jista’ jirriżulta minn sorsi multipli u xi drabi </a:t>
            </a:r>
            <a:r>
              <a:rPr lang="mt-MT" dirty="0" err="1"/>
              <a:t>sovrapposti</a:t>
            </a:r>
            <a:r>
              <a:rPr lang="mt-MT" dirty="0"/>
              <a:t>, minn </a:t>
            </a:r>
            <a:r>
              <a:rPr lang="mt-MT" dirty="0" err="1"/>
              <a:t>koħaddiema</a:t>
            </a:r>
            <a:r>
              <a:rPr lang="mt-MT" dirty="0"/>
              <a:t>, maniġers, klijenti jew anki individwi li ma jkollhom l-ebda rabta man-negozju jew mal-ħaddiema tiegħu.</a:t>
            </a:r>
          </a:p>
          <a:p>
            <a:pPr algn="just"/>
            <a:endParaRPr lang="en-US" dirty="0"/>
          </a:p>
          <a:p>
            <a:pPr algn="just"/>
            <a:r>
              <a:rPr lang="mt-MT" b="1" dirty="0"/>
              <a:t>Il-vjolenza fuq ix-xogħol hija kawża sinifikanti ta' stress u tista' twassal għal mard</a:t>
            </a:r>
            <a:r>
              <a:rPr lang="mt-MT" dirty="0"/>
              <a:t>. Ħsara immedjata, kemm vjolenza fiżika kif ukoll psikoloġika, tista’ tkun </a:t>
            </a:r>
            <a:r>
              <a:rPr lang="mt-MT" dirty="0" err="1"/>
              <a:t>trawmatizzanti</a:t>
            </a:r>
            <a:r>
              <a:rPr lang="mt-MT" dirty="0"/>
              <a:t> u tista’ tikkawża ħsara psikoloġikament fit-tul, li twassal għal problemi severi tas-saħħa, bħad-dipressjoni, telf tal-istima personali jew disturbi fl-irqad.</a:t>
            </a:r>
          </a:p>
          <a:p>
            <a:pPr algn="just"/>
            <a:endParaRPr lang="en-US" dirty="0"/>
          </a:p>
          <a:p>
            <a:pPr algn="just"/>
            <a:r>
              <a:rPr lang="mt-MT" dirty="0"/>
              <a:t>L-Istħarriġ Ewropew bit-telefon dwar il-Kundizzjonijiet tax-Xogħol (EWCTS) li sar mill-</a:t>
            </a:r>
            <a:r>
              <a:rPr lang="mt-MT" dirty="0" err="1"/>
              <a:t>Eurofound</a:t>
            </a:r>
            <a:r>
              <a:rPr lang="mt-MT" dirty="0"/>
              <a:t> fl-2021 sab li, </a:t>
            </a:r>
            <a:r>
              <a:rPr lang="mt-MT" b="0" dirty="0"/>
              <a:t>, bħala medja, </a:t>
            </a:r>
            <a:r>
              <a:rPr lang="mt-MT" b="1" dirty="0"/>
              <a:t>madwar 13% tal-ħaddiema fl-UE </a:t>
            </a:r>
            <a:r>
              <a:rPr lang="mt-MT" b="1" dirty="0" err="1"/>
              <a:t>esperjenzaw</a:t>
            </a:r>
            <a:r>
              <a:rPr lang="mt-MT" b="1" dirty="0"/>
              <a:t> xi forma ta' mġiba soċjali negattiva fuq ix-xogħol</a:t>
            </a:r>
            <a:r>
              <a:rPr lang="mt-MT" dirty="0"/>
              <a:t>.</a:t>
            </a:r>
          </a:p>
          <a:p>
            <a:pPr algn="just"/>
            <a:endParaRPr lang="en-US" dirty="0"/>
          </a:p>
          <a:p>
            <a:pPr algn="just"/>
            <a:r>
              <a:rPr lang="mt-MT" b="1" dirty="0"/>
              <a:t>Huwa aktar probabbli li n-nisa </a:t>
            </a:r>
            <a:r>
              <a:rPr lang="mt-MT" b="1" dirty="0" err="1"/>
              <a:t>jirrappurtaw</a:t>
            </a:r>
            <a:r>
              <a:rPr lang="mt-MT" b="1" dirty="0"/>
              <a:t> imġiba soċjali </a:t>
            </a:r>
            <a:r>
              <a:rPr lang="mt-MT" b="1" dirty="0" err="1"/>
              <a:t>avversa</a:t>
            </a:r>
            <a:r>
              <a:rPr lang="mt-MT" b="1" dirty="0"/>
              <a:t> fuq ix-xogħol</a:t>
            </a:r>
            <a:r>
              <a:rPr lang="mt-MT" dirty="0"/>
              <a:t>. Reċentement, l-istħarriġ tal-UE dwar il-vjolenza abbażi tal-ġeneru, imwettaq b'mod konġunt mill-</a:t>
            </a:r>
            <a:r>
              <a:rPr lang="mt-MT" dirty="0" err="1"/>
              <a:t>Eurostat</a:t>
            </a:r>
            <a:r>
              <a:rPr lang="mt-MT" dirty="0"/>
              <a:t>, </a:t>
            </a:r>
            <a:r>
              <a:rPr lang="mt-MT" dirty="0" err="1"/>
              <a:t>il-FRA</a:t>
            </a:r>
            <a:r>
              <a:rPr lang="mt-MT" dirty="0"/>
              <a:t> u l-EIGE, sab li: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 dirty="0"/>
              <a:t>30.8% tan-nisa </a:t>
            </a:r>
            <a:r>
              <a:rPr lang="mt-MT" b="1" dirty="0" err="1"/>
              <a:t>esperjenzaw</a:t>
            </a:r>
            <a:r>
              <a:rPr lang="mt-MT" b="1" dirty="0"/>
              <a:t> fastidju sesswali fuq ix-xogħol matul ħajjithom</a:t>
            </a:r>
            <a:r>
              <a:rPr lang="mt-MT" b="0" dirty="0"/>
              <a:t>;</a:t>
            </a:r>
            <a:r>
              <a:rPr lang="mt-MT" dirty="0"/>
              <a:t> </a:t>
            </a:r>
            <a:r>
              <a:rPr lang="mt-MT" b="1" dirty="0"/>
              <a:t>u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 dirty="0"/>
              <a:t>4.3 % tan-nisa </a:t>
            </a:r>
            <a:r>
              <a:rPr lang="mt-MT" b="1" dirty="0" err="1"/>
              <a:t>esperjenzaw</a:t>
            </a:r>
            <a:r>
              <a:rPr lang="mt-MT" b="1" dirty="0"/>
              <a:t> fastidju sesswali f’dawn l-aħħar 12-il xahar</a:t>
            </a:r>
            <a:r>
              <a:rPr lang="mt-MT" b="0" dirty="0"/>
              <a:t>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 dirty="0"/>
              <a:t>nisa żgħażagħ </a:t>
            </a:r>
            <a:r>
              <a:rPr lang="mt-MT" dirty="0" err="1"/>
              <a:t>jirrappurtaw</a:t>
            </a:r>
            <a:r>
              <a:rPr lang="mt-MT" dirty="0"/>
              <a:t> </a:t>
            </a:r>
            <a:r>
              <a:rPr lang="mt-MT" dirty="0" err="1"/>
              <a:t>prevalenza</a:t>
            </a:r>
            <a:r>
              <a:rPr lang="mt-MT" dirty="0"/>
              <a:t> ogħla, bi </a:t>
            </a:r>
            <a:r>
              <a:rPr lang="mt-MT" b="1" dirty="0"/>
              <a:t>tnejn minn kull ħames nisa li </a:t>
            </a:r>
            <a:r>
              <a:rPr lang="mt-MT" b="1" dirty="0" err="1"/>
              <a:t>esperjenzaw</a:t>
            </a:r>
            <a:r>
              <a:rPr lang="mt-MT" b="1" dirty="0"/>
              <a:t> fastidju sesswali fuq ix-xogħol f’ħajjithom.</a:t>
            </a:r>
          </a:p>
          <a:p>
            <a:pPr algn="just"/>
            <a:endParaRPr lang="en-US" dirty="0"/>
          </a:p>
          <a:p>
            <a:pPr algn="just"/>
            <a:r>
              <a:rPr lang="mt-MT" b="1" dirty="0"/>
              <a:t>Iż-żieda </a:t>
            </a:r>
            <a:r>
              <a:rPr lang="mt-MT" b="1" dirty="0" err="1"/>
              <a:t>fid-diġitalizzazzjoni</a:t>
            </a:r>
            <a:r>
              <a:rPr lang="mt-MT" b="1" dirty="0"/>
              <a:t> tax-xogħol</a:t>
            </a:r>
            <a:r>
              <a:rPr lang="mt-MT" dirty="0"/>
              <a:t> u l-użu dejjem jikber tal-ICT fuq ix-xogħol u d-dipendenza fuqhom </a:t>
            </a:r>
            <a:r>
              <a:rPr lang="mt-MT" b="1" dirty="0"/>
              <a:t>ħolqu forom ġodda ta’ mġiba </a:t>
            </a:r>
            <a:r>
              <a:rPr lang="mt-MT" b="1" dirty="0" err="1"/>
              <a:t>antisoċjali</a:t>
            </a:r>
            <a:r>
              <a:rPr lang="mt-MT" dirty="0"/>
              <a:t>, inkluż </a:t>
            </a:r>
            <a:r>
              <a:rPr lang="mt-MT" dirty="0" err="1"/>
              <a:t>bullying</a:t>
            </a:r>
            <a:r>
              <a:rPr lang="mt-MT" dirty="0"/>
              <a:t> </a:t>
            </a:r>
            <a:r>
              <a:rPr lang="mt-MT" dirty="0" err="1"/>
              <a:t>ċibernetiku</a:t>
            </a:r>
            <a:r>
              <a:rPr lang="mt-MT" dirty="0"/>
              <a:t> u fastidju online.</a:t>
            </a:r>
          </a:p>
          <a:p>
            <a:pPr algn="just"/>
            <a:r>
              <a:rPr lang="mt-MT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3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B’mod ġenerali, </a:t>
            </a:r>
            <a:r>
              <a:rPr lang="mt-MT" b="1"/>
              <a:t>27.2 % tan-nisa esperjenzaw fastidju sesswali fuq ix-xogħol minn awtur raġel</a:t>
            </a:r>
            <a:r>
              <a:rPr lang="mt-MT"/>
              <a:t>, filwaqt li </a:t>
            </a:r>
            <a:r>
              <a:rPr lang="mt-MT" b="1"/>
              <a:t>30.8 % tan-nisa esperjenzaw fastidju sesswali fuq ix-xogħol minn “kwalunkwe awtur</a:t>
            </a:r>
            <a:r>
              <a:rPr lang="mt-MT"/>
              <a:t>”.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mt-MT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Ibbażat fuq dawn ir-riżultati, huwa possibbli li jiġi konkluż li l-biċċa l-kbira tal-inċidenti ta' fastidju sesswali kontra n-nisa jitwettqu minn irġiel.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Fost l-</a:t>
            </a:r>
            <a:r>
              <a:rPr lang="mt-MT" b="1"/>
              <a:t>awturi rġiel</a:t>
            </a:r>
            <a:r>
              <a:rPr lang="mt-MT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mt-MT"/>
              <a:t>      - </a:t>
            </a:r>
            <a:r>
              <a:rPr lang="mt-MT" b="1"/>
              <a:t>15.8 % tan-nisa </a:t>
            </a:r>
            <a:r>
              <a:rPr lang="mt-MT"/>
              <a:t>fl-EU-27 esperjenzaw fastidju sesswali minn koħaddiem; u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mt-MT"/>
              <a:t>      - </a:t>
            </a:r>
            <a:r>
              <a:rPr lang="mt-MT" b="1"/>
              <a:t>7.4 % esperjenzaw fastidju sesswali </a:t>
            </a:r>
            <a:r>
              <a:rPr lang="mt-MT"/>
              <a:t>minn mgħallem jew superviżur;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mt-MT"/>
              <a:t>      - filwaqt </a:t>
            </a:r>
            <a:r>
              <a:rPr lang="mt-MT" b="1"/>
              <a:t>li 9.3 % indikaw li l-fastidju sesswali twettaq minn raġel ieħor fil-kuntest tax-xogħol</a:t>
            </a:r>
            <a:r>
              <a:rPr lang="mt-MT"/>
              <a:t>, inkluż klijent.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mt-MT"/>
              <a:t>Il-vjolenza u l-fastidju fuq il-post tax-xogħol mhumiex biss problemi ta’ ċerta importanza meta sseħħ xi ħaġa serja. </a:t>
            </a:r>
          </a:p>
          <a:p>
            <a:pPr algn="just"/>
            <a:endParaRPr lang="en-US" dirty="0"/>
          </a:p>
          <a:p>
            <a:pPr algn="just"/>
            <a:r>
              <a:rPr lang="mt-MT"/>
              <a:t>Il-prevenzjoni tal-vjolenza tista’ tiġi indirizzata permezz ta’: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/>
              <a:t>kjarifika ta’ kif tidher imġiba rispettuża</a:t>
            </a:r>
            <a:r>
              <a:rPr lang="mt-MT"/>
              <a:t>, spjegazzjoni tar-rwoli u żgurar li l-aspettattivi jinftiehmu jekk jinqala’ tħassib;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mt-MT" b="1">
                <a:cs typeface="Arial"/>
              </a:rPr>
              <a:t>eżaminar tal-kawżi ewlenin jew il-fatturi kontribwenti</a:t>
            </a:r>
            <a:r>
              <a:rPr lang="mt-MT" b="0">
                <a:cs typeface="Arial"/>
              </a:rPr>
              <a:t>,</a:t>
            </a:r>
            <a:r>
              <a:rPr lang="mt-MT"/>
              <a:t> </a:t>
            </a:r>
            <a:r>
              <a:rPr lang="mt-MT" b="0">
                <a:cs typeface="Arial"/>
              </a:rPr>
              <a:t>kull sitwazzjoni tista’ tgħidlek xi ħaġa utli dwar fejn jinsabu r-riskji fin-negozju tiegħek, kemm jekk din hija pressjoni minħabba l-ammont tax-xogħol, xogħol solitarju, interazzjonijiet mal-klijenti, limiti mhux ċari fil-komunikazzjoni diġitali, jew superviżjoni ta’ kuljum dgħajfa.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/>
              <a:t>rispons għall-problemi b'mod ġust u effettiv biex terġa' tinbena l-fiduċja u jiġi żgurat li ma jerġgħux iseħħu</a:t>
            </a:r>
            <a:r>
              <a:rPr lang="mt-MT" b="0"/>
              <a:t>,</a:t>
            </a:r>
            <a:r>
              <a:rPr lang="mt-MT" b="1"/>
              <a:t> </a:t>
            </a:r>
            <a:r>
              <a:rPr lang="mt-MT"/>
              <a:t>pereżempju billi jiġi pprovdut spazju għall-ħaddiema biex jitkellmu b'kunfidenzjalità, jiġu mismugħa u jitniżżlu l-fatti ewlenin ta' dak li jkun seħħ;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/>
              <a:t>identifikazzjoni ta’ oqsma ta’ titjib</a:t>
            </a:r>
            <a:r>
              <a:rPr lang="mt-MT"/>
              <a:t>: dawn jistgħu jkunu problemi jew riskji fin-negozju tiegħek, eż. pressjoni minħabba l-ammont tax-xogħol, xogħol solitarju, interazzjonijiet mal-klijenti, limiti mhux ċari fil-komunikazzjoni diġitali, jew superviżjoni ta’ kuljum dgħajfa;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/>
              <a:t>inklużjoni tal-ħaddiema </a:t>
            </a:r>
            <a:r>
              <a:rPr lang="mt-MT"/>
              <a:t>biex jinbnew l-impenn, il-fiduċja u r-responsabbiltà kondiviża għall-prevenzjoni tal-vjolenza;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mt-MT" b="1"/>
              <a:t>tmexxija bl-eżempju bħala organizzazzjoni </a:t>
            </a:r>
            <a:r>
              <a:rPr lang="mt-MT"/>
              <a:t>biex jintwera li l-prevenzjoni tal-vjolenza hija prijorità u siewja, kemm bil-kliem kif ukoll bl-azzjonijiet tiegħek.   </a:t>
            </a:r>
          </a:p>
          <a:p>
            <a:pPr algn="just"/>
            <a:endParaRPr lang="en-US" b="1" dirty="0"/>
          </a:p>
          <a:p>
            <a:r>
              <a:rPr lang="mt-MT" b="1"/>
              <a:t>riżorsa tal-kampanja</a:t>
            </a:r>
            <a:r>
              <a:rPr lang="mt-MT"/>
              <a:t>: il-gwida li jmiss dwar il-ġestjoni u l-prevenzjoni tal-vjolenza għall-intrapriżi ta' daqs medju.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12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mt-MT" sz="1200" b="1" dirty="0"/>
              <a:t>Disturbi </a:t>
            </a:r>
            <a:r>
              <a:rPr lang="mt-MT" sz="1200" b="1" dirty="0" err="1"/>
              <a:t>muskuloskeletali</a:t>
            </a:r>
            <a:r>
              <a:rPr lang="mt-MT" sz="1200" b="1" dirty="0"/>
              <a:t> (MSD)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dirty="0"/>
              <a:t>l-eżiġenzi elevati tax-xogħol, il-kontroll baxx u l-</a:t>
            </a:r>
            <a:r>
              <a:rPr lang="mt-MT" sz="1200" b="0" dirty="0" err="1"/>
              <a:t>istress</a:t>
            </a:r>
            <a:r>
              <a:rPr lang="mt-MT" sz="1200" b="0" dirty="0"/>
              <a:t> jistgħu iżidu r-riskju u s-</a:t>
            </a:r>
            <a:r>
              <a:rPr lang="mt-MT" sz="1200" b="0" dirty="0" err="1"/>
              <a:t>severità</a:t>
            </a:r>
            <a:r>
              <a:rPr lang="mt-MT" sz="1200" b="0" dirty="0"/>
              <a:t> tal-MSD;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dirty="0"/>
              <a:t>l-MSD jistgħu jaffettwaw il-</a:t>
            </a:r>
            <a:r>
              <a:rPr lang="mt-MT" sz="1200" b="0" dirty="0" err="1"/>
              <a:t>benesseri</a:t>
            </a:r>
            <a:r>
              <a:rPr lang="mt-MT" sz="1200" b="0" dirty="0"/>
              <a:t> mentali, </a:t>
            </a:r>
            <a:r>
              <a:rPr lang="mt-MT" sz="1200" b="0" dirty="0" err="1"/>
              <a:t>ir-reżiljenza</a:t>
            </a:r>
            <a:r>
              <a:rPr lang="mt-MT" sz="1200" b="0" dirty="0"/>
              <a:t> u l-kapaċità għax-xogħol;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dirty="0"/>
              <a:t>ir-riskji </a:t>
            </a:r>
            <a:r>
              <a:rPr lang="mt-MT" sz="1200" b="0" dirty="0" err="1"/>
              <a:t>psikosoċjali</a:t>
            </a:r>
            <a:r>
              <a:rPr lang="mt-MT" sz="1200" b="0" dirty="0"/>
              <a:t> jistgħu jikkawżaw dewmien fil-fejqan u fir-ritorn lura għax-xogħol.</a:t>
            </a:r>
          </a:p>
          <a:p>
            <a:pPr marL="0" indent="0">
              <a:buNone/>
            </a:pPr>
            <a:r>
              <a:rPr lang="mt-MT" sz="1200" b="1" dirty="0"/>
              <a:t>Fatturi ambjentali li jaffettwaw is-saħħa mentali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dirty="0"/>
              <a:t>il-kundizzjonijiet fiżiċi, bħall-istorbju, it-temperatura u l-</a:t>
            </a:r>
            <a:r>
              <a:rPr lang="mt-MT" sz="1200" b="0" dirty="0" err="1"/>
              <a:t>esponiment</a:t>
            </a:r>
            <a:r>
              <a:rPr lang="mt-MT" sz="1200" b="0" dirty="0"/>
              <a:t> għal sustanzi kimiċi jistgħu jżidu l-</a:t>
            </a:r>
            <a:r>
              <a:rPr lang="mt-MT" sz="1200" b="0" dirty="0" err="1"/>
              <a:t>istress</a:t>
            </a:r>
            <a:r>
              <a:rPr lang="mt-MT" sz="1200" b="0" dirty="0"/>
              <a:t> u l-</a:t>
            </a:r>
            <a:r>
              <a:rPr lang="mt-MT" sz="1200" b="0" dirty="0" err="1"/>
              <a:t>għeja</a:t>
            </a:r>
            <a:r>
              <a:rPr lang="mt-MT" sz="1200" b="0" dirty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dirty="0"/>
              <a:t>dawn il-kundizzjonijiet ta’ spiss </a:t>
            </a:r>
            <a:r>
              <a:rPr lang="mt-MT" sz="1200" b="0" dirty="0" err="1"/>
              <a:t>jinteraġixxu</a:t>
            </a:r>
            <a:r>
              <a:rPr lang="mt-MT" sz="1200" b="0" dirty="0"/>
              <a:t> mal-ammont tax-xogħol, il-pressjoni tal-ħin u l-fatturi organizzattivi;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dirty="0"/>
              <a:t>l-</a:t>
            </a:r>
            <a:r>
              <a:rPr lang="mt-MT" sz="1200" b="0" dirty="0" err="1"/>
              <a:t>esponimenti</a:t>
            </a:r>
            <a:r>
              <a:rPr lang="mt-MT" sz="1200" b="0" dirty="0"/>
              <a:t> </a:t>
            </a:r>
            <a:r>
              <a:rPr lang="mt-MT" sz="1200" b="0" dirty="0" err="1"/>
              <a:t>kkombinati</a:t>
            </a:r>
            <a:r>
              <a:rPr lang="mt-MT" sz="1200" b="0" dirty="0"/>
              <a:t> jistgħu jżidu l-pressjoni mentali u r-riskji għas-sigurtà.</a:t>
            </a:r>
          </a:p>
          <a:p>
            <a:pPr marL="0" indent="0">
              <a:buNone/>
            </a:pPr>
            <a:r>
              <a:rPr lang="mt-MT" sz="1200" b="1" noProof="0" dirty="0"/>
              <a:t>Aċċidenti relatati max-xogħol u s-saħħa mentali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 dirty="0"/>
              <a:t>ir-riskji </a:t>
            </a:r>
            <a:r>
              <a:rPr lang="mt-MT" sz="1200" b="0" noProof="0" dirty="0" err="1"/>
              <a:t>psikosoċjali</a:t>
            </a:r>
            <a:r>
              <a:rPr lang="mt-MT" sz="1200" b="0" noProof="0" dirty="0"/>
              <a:t> (eż. </a:t>
            </a:r>
            <a:r>
              <a:rPr lang="mt-MT" sz="1200" b="0" noProof="0" dirty="0" err="1"/>
              <a:t>għeja</a:t>
            </a:r>
            <a:r>
              <a:rPr lang="mt-MT" sz="1200" b="0" noProof="0" dirty="0"/>
              <a:t>, pressjoni tal-ħin) jistgħu jżidu r-riskji ta’ aċċidenti;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 dirty="0"/>
              <a:t>aċċidenti u ġrieħi jistgħu jwasslu għal problemi ta' saħħa mentali;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 dirty="0"/>
              <a:t>is-sigurtà hija influwenzata kemm minn fatturi fiżiċi kif ukoll minn fatturi organizzattivi.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noProof="0" dirty="0"/>
          </a:p>
          <a:p>
            <a:r>
              <a:rPr lang="mt-MT" sz="1200" b="0" noProof="0" dirty="0"/>
              <a:t>Ta’ min</a:t>
            </a:r>
            <a:r>
              <a:rPr lang="mt-MT" sz="1200" noProof="0" dirty="0"/>
              <a:t> </a:t>
            </a:r>
            <a:r>
              <a:rPr lang="mt-MT" sz="1200" b="1" noProof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jinnota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li l-prestazzjoni tas-sigurtà tkejjel l-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effettività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tal-isforzi ta’ organizzazzjoni biex tipproteġi s-sigurtà u s-saħħa tal-ħaddiema.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Normalment tiġi vvalutata abbażi ta’: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Indikaturi 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tardivi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(</a:t>
            </a:r>
            <a:r>
              <a:rPr lang="mt-MT" sz="1200" b="1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eżiti</a:t>
            </a: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)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Dawn l-indikaturi jkejlu avvenimenti li jkunu diġà seħħew, pereżempju l-għadd ta' aċċidenti, ġrieħi jew kważi aċċidenti, l-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assenteiżmu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minħabba problemi ta' saħħa relatati max-xogħol, eċċ.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Indikaturi ewlenin (attivitajiet ta’ prevenzjoni)</a:t>
            </a:r>
          </a:p>
          <a:p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Dawn l-indikaturi jkejlu jekk is-sistemi ta’ prevenzjoni humiex qed jaħdmu,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bħall-evalwazzjonijiet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tar-riskju li jkunu ġew </a:t>
            </a:r>
            <a:r>
              <a:rPr lang="mt-MT" sz="1200" dirty="0" err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ikkompletati</a:t>
            </a:r>
            <a:r>
              <a:rPr lang="mt-MT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il-parteċipazzjoni tal-ħaddiema fl-attivitajiet ta’ saħħa u sigurtà fuq il-post tax-xogħol, eċċ.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mt-MT" b="1"/>
              <a:t>Kif għandu jiġi indirizzat l-esponiment ikkombinat?</a:t>
            </a:r>
            <a:r>
              <a:rPr lang="mt-MT"/>
              <a:t> Permezz ta’ prevenzjoni integrata.</a:t>
            </a:r>
          </a:p>
          <a:p>
            <a:pPr marL="0" lvl="0" indent="0">
              <a:buNone/>
            </a:pPr>
            <a:r>
              <a:rPr lang="mt-MT"/>
              <a:t>Din tista’ tinkludi, pereżempju: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/>
              <a:t>prevenzjoni mmirata tal-MSD u tal-istrapazz fiżiku </a:t>
            </a:r>
            <a:r>
              <a:rPr lang="mt-MT" b="0"/>
              <a:t>permezz ta’ interventi ergonomiċi, tfassil mill-ġdid tal-kompiti u rkupru adegwat;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b="0"/>
              <a:t>titjib tal-kundizzjonijiet fl-</a:t>
            </a:r>
            <a:r>
              <a:rPr lang="mt-MT"/>
              <a:t>ambjent tax-xogħol </a:t>
            </a:r>
            <a:r>
              <a:rPr lang="mt-MT" b="0"/>
              <a:t>(l-istorbju, il-vibrazzjoni, is-sħana/il-kesħa, id-dawl, id-disinn tal-ispazju tax-xogħol) biex jitnaqqas l-impatt fuq l-istress u s-saħħa mentali;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/>
              <a:t>prevenzjoni ta’ aċċidenti billi </a:t>
            </a:r>
            <a:r>
              <a:rPr lang="mt-MT" b="0"/>
              <a:t>jiġu indirizzati l-fatturi organizzattivi u psikosoċjali ta’ mġiba mhux sigura u ta’ inqas attenzjoni;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mt-MT" b="0"/>
              <a:t>fokus </a:t>
            </a:r>
            <a:r>
              <a:rPr lang="mt-MT"/>
              <a:t>fuq setturi b’riskju għoli u gruppi vulnerabbli, </a:t>
            </a:r>
            <a:r>
              <a:rPr lang="mt-MT" b="0"/>
              <a:t>inklużi l-intrapriżi ta’ daqs medju, il-kostruzzjoni, l-agrikoltura u l-ħaddiema f’impjiegi prekarji jew fiżikament eżiġenti.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6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Is-settur HeSCare jilgħab rwol sinifikanti fis-soċjetà Ewropea, kemm f'termini ta' saħħa u benesseri ġenerali, kif ukoll għall-ekonomija b'mod ġenerali.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Is-settur HeSCare huwa ġeneratur importanti tal-impjiegi fl-ekonomija tal-UE.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Skont l-istatistiċi tal-LFS tal-Eurostat, aktar minn 21.5 miljun persuna kienu impjegati fis-settur HeSCare (NACE Q) fl-2022. Il-biċċa l-kbira ta' dawn il-ħaddiema jaħdmu fis-sottosettur tas-saħħa, b'madwar 12.5 miljun impjegat.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L-impjiegi fis-settur tal-HeSCare kienu qed jiżdiedu b’mod kostanti matul dawn l-aħħar 10 snin, xejra nnutata fis-sottosetturi kollha. Is-settur tal-HeSCare jirrappreżenta 11% tal-impjiegi kollha </a:t>
            </a:r>
            <a:r>
              <a:rPr lang="mt-MT" sz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lt"/>
                <a:cs typeface="+mn-cs"/>
              </a:rPr>
              <a:t>fl-ekonomija totali. </a:t>
            </a:r>
          </a:p>
          <a:p>
            <a:endParaRPr lang="fr-FR" dirty="0"/>
          </a:p>
          <a:p>
            <a:r>
              <a:rPr lang="mt-MT"/>
              <a:t>Is-Settur tas-Saħħa u tal-Kura Soċjali jinkludi diversi attivitajiet, bħal: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kura tas-saħħa fi sptarijiet, kliniċi, prattiki ta’ kura medika jew dentali, pereżempju;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kura residenzjali ta’ anzjani, persuni b’diżabilità u pazjenti tas-saħħa mentali f’ambjenti residenzjali u fid-djar; 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xogħol soċjali (eż. kura fid-dar, kura tal-anzjani, ta’ persuni b’diżabilità u tat-tfal).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31% tal-ħaddiema fis-saħħa u fil-kura soċjali irrappurtaw li stress, dipressjoni jew ansjetà kienu kkawżati jew imsaħħa mill-ħidma – ċifra li taqbeż il-medja Ewropea f'kull settur (OSH Pulse 2025). </a:t>
            </a:r>
            <a:r>
              <a:rPr lang="mt-MT"/>
              <a:t>Id-</a:t>
            </a:r>
            <a:r>
              <a:rPr lang="mt-MT" i="1"/>
              <a:t>data</a:t>
            </a:r>
            <a:r>
              <a:rPr lang="mt-MT"/>
              <a:t> disponibbli f': </a:t>
            </a:r>
            <a:r>
              <a:rPr lang="mt-MT">
                <a:hlinkClick r:id="rId3"/>
              </a:rPr>
              <a:t>OSH-pulse-2025-climate-digital-change_EN.pdf</a:t>
            </a:r>
            <a:r>
              <a:rPr lang="mt-MT"/>
              <a:t>, paġna 56.</a:t>
            </a: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br>
              <a:rPr lang="mt-MT"/>
            </a:br>
            <a:endParaRPr lang="mt-MT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b="1"/>
              <a:t>Sors: https://osha.europa.eu/sites/default/files/documents/HeSCare-OSH-Figures_EN.pdf </a:t>
            </a:r>
            <a:r>
              <a:rPr lang="mt-MT"/>
              <a:t>(Rapport dwar is-saħħa u s-sigurtà okkupazzjonali fil-qasam tal-kura tas-saħħa f’ċifri)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678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/>
              <a:t>Il-grafika murija hawnhekk turi </a:t>
            </a:r>
            <a:r>
              <a:rPr lang="mt-MT" i="1"/>
              <a:t>data</a:t>
            </a:r>
            <a:r>
              <a:rPr lang="mt-MT"/>
              <a:t> komparattiva bejn ir-riskji psikosoċjali esperjenzati fl-Attivitajiet tas-Saħħa tal-Bniedem u l-Ħidma Soċjali (is-Settur tas-Saħħa u l-Kura Soċjali) u s-setturi kollha fil-pajjiżi tal-Istati Membri tal-EU-27. </a:t>
            </a:r>
          </a:p>
          <a:p>
            <a:endParaRPr lang="fr-FR" dirty="0"/>
          </a:p>
          <a:p>
            <a:r>
              <a:rPr lang="mt-MT"/>
              <a:t>Ir-riskji psikosoċjali murija huma: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interazzjoni mal-klijenti, il-pazjenti, l-istudenti, eċċ…;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pressjoni tal-ħin;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nuqqas ta’ komunikazzjoni jew kooperazzjoni mal-organizzazzjonijiet;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sigħat ta’ xogħol twal jew irregolari;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/>
              <a:t>biża' ta’ telf tal-impjieg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73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 dirty="0"/>
              <a:t>Din </a:t>
            </a:r>
            <a:r>
              <a:rPr lang="mt-MT" dirty="0" err="1"/>
              <a:t>is-slajd</a:t>
            </a:r>
            <a:r>
              <a:rPr lang="mt-MT" dirty="0"/>
              <a:t> tiffoka fuq soluzzjonijiet speċifiċi għas-settur tas-Saħħa u l-Kura Soċjali, b’</a:t>
            </a:r>
            <a:r>
              <a:rPr lang="mt-MT" dirty="0" err="1"/>
              <a:t>fokus</a:t>
            </a:r>
            <a:r>
              <a:rPr lang="mt-MT" dirty="0"/>
              <a:t> fuq </a:t>
            </a:r>
            <a:r>
              <a:rPr lang="mt-MT" dirty="0" err="1"/>
              <a:t>approċċi</a:t>
            </a:r>
            <a:r>
              <a:rPr lang="mt-MT" dirty="0"/>
              <a:t> preventivi murija għall-ewwel qasam ta’ prijorità 1 (ara s-</a:t>
            </a:r>
            <a:r>
              <a:rPr lang="mt-MT" dirty="0" err="1"/>
              <a:t>slajds</a:t>
            </a:r>
            <a:r>
              <a:rPr lang="mt-MT" dirty="0"/>
              <a:t> 11-14) li jistgħu jiġu applikati wkoll f’dan il-kuntest. </a:t>
            </a:r>
          </a:p>
          <a:p>
            <a:r>
              <a:rPr lang="mt-MT" dirty="0"/>
              <a:t>Barra minn hekk, is-Settur tas-Saħħa u tal-Kura Soċjali għandu sfidi speċifiċi li jistħoqqilhom soluzzjonijiet speċifiċi, bħal: </a:t>
            </a:r>
          </a:p>
          <a:p>
            <a:pPr marL="285750" indent="-285750">
              <a:buFont typeface="Arial"/>
              <a:buChar char="•"/>
            </a:pPr>
            <a:r>
              <a:rPr lang="mt-MT" dirty="0"/>
              <a:t>integrazzjoni tal-</a:t>
            </a:r>
            <a:r>
              <a:rPr lang="mt-MT" b="1" dirty="0"/>
              <a:t>evalwazzjoni tar-riskju regolari tal-fatturi ta’ riskju </a:t>
            </a:r>
            <a:r>
              <a:rPr lang="mt-MT" b="1" dirty="0" err="1"/>
              <a:t>psikosoċjali</a:t>
            </a:r>
            <a:r>
              <a:rPr lang="mt-MT" b="1" dirty="0"/>
              <a:t> </a:t>
            </a:r>
            <a:r>
              <a:rPr lang="mt-MT" dirty="0"/>
              <a:t>fil-prattiki ġenerali </a:t>
            </a:r>
            <a:r>
              <a:rPr lang="mt-MT" dirty="0" err="1"/>
              <a:t>tal-ġestjoni</a:t>
            </a:r>
            <a:r>
              <a:rPr lang="mt-MT" dirty="0"/>
              <a:t> tar-riskju hija kruċjali;</a:t>
            </a:r>
          </a:p>
          <a:p>
            <a:pPr marL="285750" indent="-285750">
              <a:buFont typeface="Arial"/>
              <a:buChar char="•"/>
            </a:pPr>
            <a:r>
              <a:rPr lang="mt-MT" dirty="0"/>
              <a:t>ħolqien ta' </a:t>
            </a:r>
            <a:r>
              <a:rPr lang="mt-MT" b="1" dirty="0"/>
              <a:t>ambjent tax-xogħol li joffri appoġġ </a:t>
            </a:r>
            <a:r>
              <a:rPr lang="mt-MT" dirty="0"/>
              <a:t>għal interventi b'suċċess biex jipprevjenu u </a:t>
            </a:r>
            <a:r>
              <a:rPr lang="mt-MT" dirty="0" err="1"/>
              <a:t>jimmitigaw</a:t>
            </a:r>
            <a:r>
              <a:rPr lang="mt-MT" dirty="0"/>
              <a:t> ir-riskji </a:t>
            </a:r>
            <a:r>
              <a:rPr lang="mt-MT" dirty="0" err="1"/>
              <a:t>psikosoċjali</a:t>
            </a:r>
            <a:r>
              <a:rPr lang="mt-MT" dirty="0"/>
              <a:t>(per eżempju permezz ta' gruppi ta' appoġġ bejn pari);</a:t>
            </a:r>
          </a:p>
          <a:p>
            <a:pPr marL="285750" indent="-285750">
              <a:buFont typeface="Arial"/>
              <a:buChar char="•"/>
            </a:pPr>
            <a:r>
              <a:rPr lang="mt-MT" dirty="0" err="1"/>
              <a:t>żgurar</a:t>
            </a:r>
            <a:r>
              <a:rPr lang="mt-MT" dirty="0"/>
              <a:t> ta’ </a:t>
            </a:r>
            <a:r>
              <a:rPr lang="mt-MT" b="1" dirty="0"/>
              <a:t>livelli adegwati ta’ persunal </a:t>
            </a:r>
            <a:r>
              <a:rPr lang="mt-MT" dirty="0" err="1"/>
              <a:t>għall-ġestjoni</a:t>
            </a:r>
            <a:r>
              <a:rPr lang="mt-MT" dirty="0"/>
              <a:t> ta’ ammonti tax-xogħol u għat-tnaqqis tal-proporzjonijiet bejn il-pazjenti u l-professjonisti;</a:t>
            </a:r>
          </a:p>
          <a:p>
            <a:pPr marL="285750" indent="-285750">
              <a:buFont typeface="Arial"/>
              <a:buChar char="•"/>
            </a:pPr>
            <a:r>
              <a:rPr lang="mt-MT" dirty="0"/>
              <a:t>promozzjoni tal-</a:t>
            </a:r>
            <a:r>
              <a:rPr lang="mt-MT" b="1" dirty="0"/>
              <a:t>awtonomija tal-impjiegi</a:t>
            </a:r>
            <a:r>
              <a:rPr lang="mt-MT" dirty="0"/>
              <a:t> billi jitjieb il-kontroll tal-ħaddiema fuq l-iskedi u l-proċessi tat-teħid tad-deċiżjonijiet tagħhom;</a:t>
            </a:r>
          </a:p>
          <a:p>
            <a:pPr marL="285750" indent="-285750">
              <a:buFont typeface="Arial"/>
              <a:buChar char="•"/>
            </a:pPr>
            <a:r>
              <a:rPr lang="mt-MT" dirty="0"/>
              <a:t>l-għoti </a:t>
            </a:r>
            <a:r>
              <a:rPr lang="mt-MT" b="1" dirty="0"/>
              <a:t>ta’ remunerazzjoni ġusta u r-rikonoxximent tal-isforzi tal-ħaddiema </a:t>
            </a:r>
            <a:r>
              <a:rPr lang="mt-MT" dirty="0"/>
              <a:t>huma vitali għas-sodisfazzjon fix-xogħol u s-saħħa mentali;</a:t>
            </a:r>
          </a:p>
          <a:p>
            <a:pPr marL="285750" indent="-285750">
              <a:buFont typeface="Arial"/>
              <a:buChar char="•"/>
            </a:pPr>
            <a:r>
              <a:rPr lang="mt-MT" b="1" dirty="0"/>
              <a:t>provvista ta' informazzjoni, </a:t>
            </a:r>
            <a:r>
              <a:rPr lang="mt-MT" b="1" dirty="0" err="1"/>
              <a:t>sensibilizzazzjoni</a:t>
            </a:r>
            <a:r>
              <a:rPr lang="mt-MT" b="1" dirty="0"/>
              <a:t> u taħriġ dwar ir-riskji </a:t>
            </a:r>
            <a:r>
              <a:rPr lang="mt-MT" b="1" dirty="0" err="1"/>
              <a:t>psikosoċjali</a:t>
            </a:r>
            <a:r>
              <a:rPr lang="mt-MT" b="1" dirty="0"/>
              <a:t> </a:t>
            </a:r>
            <a:r>
              <a:rPr lang="mt-MT" dirty="0"/>
              <a:t>u problemi ta' saħħa mentali;</a:t>
            </a:r>
          </a:p>
          <a:p>
            <a:pPr marL="285750" indent="-285750">
              <a:buFont typeface="Arial"/>
              <a:buChar char="•"/>
            </a:pPr>
            <a:r>
              <a:rPr lang="mt-MT" b="1" dirty="0"/>
              <a:t>stabbiliment ta' inizjattivi regolatorji</a:t>
            </a:r>
            <a:r>
              <a:rPr lang="mt-MT" dirty="0"/>
              <a:t>, bħal leġiżlazzjoni, politiki mhux obbligatorji jew volontarji żviluppati minn organizzazzjonijiet internazzjonali, Ewropej u nazzjonali biex jipprevjenu, jiġġestixxu u jindirizzaw ir-riskji </a:t>
            </a:r>
            <a:r>
              <a:rPr lang="mt-MT" dirty="0" err="1"/>
              <a:t>psikosoċjali</a:t>
            </a:r>
            <a:r>
              <a:rPr lang="mt-MT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23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mt-MT" sz="1200" noProof="0"/>
              <a:t>L-adattament tal-postijiet tax-xogħol </a:t>
            </a:r>
            <a:r>
              <a:rPr lang="mt-MT" sz="1200" b="0" noProof="0"/>
              <a:t>jista’ jkun soluzzjoni, inkluż: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/>
              <a:t>forniment ta’ postijiet tax-xogħol aktar kwieti u b’inqas distrazzjonijiet;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/>
              <a:t>aġġustament temporanju tad-dmirijiet tax-xogħol;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/>
              <a:t>arranġamenti fuq terminu twil rigward ħinijiet flessibbli;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t-MT" sz="1200" b="0" noProof="0"/>
              <a:t>telexogħol. </a:t>
            </a:r>
          </a:p>
          <a:p>
            <a:endParaRPr lang="en-GB" sz="1200" b="0" noProof="0" dirty="0"/>
          </a:p>
          <a:p>
            <a:r>
              <a:rPr lang="mt-MT" sz="1200" b="0" noProof="0"/>
              <a:t>Filwaqt li l-problemi ta’ saħħa mentali jistgħu ma jkunux relatati max-xogħol, ambjent tax-xogħol li joffri appoġġ u </a:t>
            </a:r>
            <a:r>
              <a:rPr lang="mt-MT" sz="1200" noProof="0"/>
              <a:t>inklużiv</a:t>
            </a:r>
            <a:r>
              <a:rPr lang="mt-MT" sz="1200" b="0" noProof="0"/>
              <a:t> jista’</a:t>
            </a:r>
            <a:r>
              <a:rPr lang="mt-MT" sz="1200" noProof="0"/>
              <a:t> jagħmel differenza kbira</a:t>
            </a:r>
            <a:r>
              <a:rPr lang="mt-MT" sz="1200" b="0" noProof="0"/>
              <a:t>. </a:t>
            </a:r>
          </a:p>
          <a:p>
            <a:endParaRPr lang="en-US" sz="1200" b="0" dirty="0"/>
          </a:p>
          <a:p>
            <a:r>
              <a:rPr lang="mt-MT" sz="1200" b="0"/>
              <a:t>Xi ħaddiema, inklużi individwi newrodiversi, jistgħu jiffaċċjaw ostakli f’ambjenti tax-xogħol standard.</a:t>
            </a:r>
          </a:p>
          <a:p>
            <a:endParaRPr lang="en-US" sz="1200" b="0" dirty="0"/>
          </a:p>
          <a:p>
            <a:pPr lvl="0"/>
            <a:r>
              <a:rPr lang="mt-MT" sz="1200" b="1" noProof="0">
                <a:solidFill>
                  <a:srgbClr val="003399"/>
                </a:solidFill>
              </a:rPr>
              <a:t>Kważi 50 %</a:t>
            </a:r>
            <a:r>
              <a:rPr lang="mt-MT" sz="1200" b="1"/>
              <a:t> </a:t>
            </a:r>
            <a:r>
              <a:rPr lang="mt-MT" sz="1200" b="1">
                <a:solidFill>
                  <a:schemeClr val="accent1"/>
                </a:solidFill>
              </a:rPr>
              <a:t>tal-popolazzjoni tal-UE jirrappurtaw li esperjenzaw problema emozzjonali jew psikosoċjali, bħal sensazzjoni ta’ dipressjoni jew ansjetà, f’dawn l-aħħar 12-il xahar.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898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/>
              <a:t>Sors: Ewrobarometru 2023: </a:t>
            </a:r>
            <a:r>
              <a:rPr lang="mt-MT">
                <a:hlinkClick r:id="rId3"/>
              </a:rPr>
              <a:t>is-saħħa mentali - Ottubru 2023 - - Stħarriġ tal-Ewrobarometru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40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Trasformazzjoni ta’ kunċetti kumplessi f'pariri ċari u prattiċi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Bħala intermedjarji, wieħed mill-valuri miżjuda ewlenin tagħkom huwa s-simplifikazzjoni. Ir-riskji psikosoċjali u s-saħħa mentali jistgħu jidhru astratti jew sensittivi—għalhekk it-trasformazzjoni tagħhom f’passi konkreti u struzzjonijiet li jinftiehmu hija essenzjali. L-għoti ta’ eżempji ta’ prattika tajba u gwida ċara pass pass, jgħin biex il-postijiet tax-xogħol jifhmu kif l-interventi jistgħu jagħmlu differenza.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Inkoraġġiment lill-postijiet tax-xogħol biex joħolqu ambjenti li joffru appoġġ filwaqt li jipproteġu l-privatezza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Huwa importanti li jinstab il-bilanċ it-tajjeb. L-impjegaturi mhumiex mistennija li jsolvu problemi personali, iżda li jinvolvu lilhom infushom fil-ħolqien ta' ambjent tax-xogħol li joffri appoġġ jista' jkun ta' benefiċċju għal iż-żewġ naħat. Dan ifisser it-trawwim tar-rispett, il-fehim u l-flessibbiltà—filwaqt li jinżammu limiti xierqa u kunfidenzjalità.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Promozzjoni ta’ arranġamenti flessibbli u aċċess għal servizzi ta’ appoġġ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Enfasi fuq il-valur miżjud ta’ soluzzjonijiet prattiċi bħal ħin tax-xogħol flessibbli, aġġustamenti temporanji, jew aċċess għal servizzi ta’ appoġġ għall-impjegati jistgħu jipprovdu għarfien dwar x’għandu jsir. Dawn il-miżuri jistgħu jagħmlu differenza reali, kemm għall-istress relatat max-xogħol kif ukoll għal sitwazzjonijiet fejn problemi personali jaffettwaw ix-xogħol.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Inkoraġġiment għal djalogu miftuħ u kulturi mingħajr stigma</a:t>
            </a:r>
            <a:b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Ħolqien ta’ kultura fejn is-saħħa mentali tista’ tiġi diskussa b’mod miftuħ huwa kruċjali. Dan jista’ jsir billi jiġu promossi s-sensibilizzazzjoni, il-parteċipazzjoni tal-ħaddiema, u l-impenn ta’ tmexxija — li jgħinu biex titnaqqas l-istigma u jiġu normalizzati dawn il-konverżazzjonijiet fuq il-post tax-xogħol.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27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 sz="1400">
                <a:solidFill>
                  <a:schemeClr val="accent1"/>
                </a:solidFill>
              </a:rPr>
              <a:t>Il-kampanja hija mmexxija mill-EU-OSHA, bl-għajnuna ta’ network ta’ sħab f’aktar minn 30 pajjiż, inklużi: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 b="1"/>
              <a:t>punti fokali nazzjonali</a:t>
            </a:r>
            <a:r>
              <a:rPr lang="mt-MT" sz="1400"/>
              <a:t>: organizzazzjonijiet li jikkoordinaw il-kampanja fuq livell nazzjonali;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/>
              <a:t>sħab soċjali Ewropej;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 b="1"/>
              <a:t>sħab uffiċjali tal-kampanja</a:t>
            </a:r>
            <a:r>
              <a:rPr lang="mt-MT" sz="1400"/>
              <a:t>: organizzazzjonijiet pan-Ewropej pubbliċi u privati;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 b="1"/>
              <a:t>sħab tal-OSHVET</a:t>
            </a:r>
            <a:r>
              <a:rPr lang="mt-MT" sz="1400"/>
              <a:t>: sħab speċjalizzati fl-edukazzjoni u t-taħriġ vokazzjonali;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 b="1"/>
              <a:t>sħab tal-media</a:t>
            </a:r>
            <a:r>
              <a:rPr lang="mt-MT" sz="1400"/>
              <a:t>: mezzi tal-media minn madwar l-UE li qed jippromwovu l-kampanja;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 b="1"/>
              <a:t>Enterprise Europe Network</a:t>
            </a:r>
            <a:r>
              <a:rPr lang="mt-MT" sz="1400"/>
              <a:t>: In-network tal-UE li jgħin biex jappoġġa lin-negozji fis-sigurtà u s-saħħa fuq ix-xogħol;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/>
              <a:t>istituzzjonijiet tal-UE;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t-MT" sz="1400"/>
              <a:t>aġenziji oħrajn tal-UE.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400" dirty="0"/>
          </a:p>
          <a:p>
            <a:r>
              <a:rPr lang="mt-MT" sz="1200">
                <a:solidFill>
                  <a:schemeClr val="accent1"/>
                </a:solidFill>
              </a:rPr>
              <a:t>Is-sħab jaġixxu bħala intermedjarji bejn EU-OSHA u l-forza tax-xogħol Ewropea, jikkondividu materjali u riżorsi tal-kampanja fil-livell nazzjonali. Id-dedikazzjoni u l-involviment attiv tas-sħab tal-EU-OSHA jmexxu l-kampanja u jiżguraw li l-messaġġ tagħha jiġi promoss b'suċċess madwar l-Ewropa, u jilħaq negozji ta' kull daqs.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7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41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t-MT" b="1"/>
              <a:t>Il-Ġimgħa Ewropea għas-Sigurtà u s-Saħħa fuq ix-Xogħol</a:t>
            </a:r>
            <a:r>
              <a:rPr lang="mt-MT"/>
              <a:t> </a:t>
            </a:r>
            <a:r>
              <a:rPr lang="mt-MT" b="0"/>
              <a:t>issir</a:t>
            </a:r>
            <a:r>
              <a:rPr lang="mt-MT" b="1"/>
              <a:t> </a:t>
            </a:r>
            <a:r>
              <a:rPr lang="mt-MT"/>
              <a:t>kull sena f'Ottubru (it-43 ġimgħa), u tipprovdi opportunità għas-sostenituri u s-sħab minn madwar l-Ewropa biex jorganizzaw l-avveniment jew l-attività tagħhom stess sabiex titqajjem sensibilizzazzjoni dwar il-kampanja. </a:t>
            </a:r>
          </a:p>
          <a:p>
            <a:endParaRPr lang="fr-FR" dirty="0"/>
          </a:p>
          <a:p>
            <a:r>
              <a:rPr lang="mt-MT" b="1"/>
              <a:t>Ikseb iċ-ċertifikat tiegħek</a:t>
            </a:r>
            <a:r>
              <a:rPr lang="mt-MT"/>
              <a:t>: Ikseb ċertifikazzjoni għall-involviment tiegħek fil-Kampanja dwar il-Postijiet tax-Xogħol li Jġibu ’l Quddiem is-Saħħa billi tippjana avveniment jew attività. 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t-MT" b="0"/>
              <a:t>Il-</a:t>
            </a:r>
            <a:r>
              <a:rPr lang="mt-MT" b="1"/>
              <a:t> Premjijiet ta’ Prattika Tajba għal Postijiet tax-Xogħol li Jġibu ’l Quddiem is-Saħħa </a:t>
            </a:r>
            <a:r>
              <a:rPr lang="mt-MT"/>
              <a:t>huma inizjattiva li saret għal kull kampanja, </a:t>
            </a:r>
            <a:r>
              <a:rPr lang="mt-MT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li tiċċelebra l-organizzazzjonijiet li għamlu kontributi eċċellenti u innovattivi għall-prevenzjoni u l-ġestjoni tar-riskji psikosoċjali fuq ix-xogħol. Il-Punti Fokali Nazzjonali huma inkarigati mis-selezzjoni tar-rebbieħ tal-Premjijiet ta’ Prattika Tajba nazzjonali, li mbagħad jiġu sottomessi lill-EU-OSHA.  </a:t>
            </a:r>
          </a:p>
          <a:p>
            <a:endParaRPr lang="en-GB" dirty="0"/>
          </a:p>
          <a:p>
            <a:r>
              <a:rPr lang="mt-MT" b="1"/>
              <a:t>Sħab Uffiċjali tal-Kampanja</a:t>
            </a:r>
            <a:r>
              <a:rPr lang="mt-MT" b="0"/>
              <a:t>: l-offerta uffiċjali tas-sħubija tal-kampanja hija miftuħa għal kumpaniji u organizzazzjonijiet Ewropej u internazzjonali impenjati li jippromwovu s-saħħa mentali fuq ix-xogħol u jipprevjenu r-riskji psikosoċjali madwar l-Ewropa. Huwa mistenni involviment attiv. Imbagħad is-sħab uffiċjali tal-kampanja li jiksbu viżibilità, jkunu jistgħu jippromwovu l-aħbarijiet tagħhom fuq is-sit web u fil-bulettin tal-EU-OSHA, u jkollhom l-opportunità li jespandu n-network tagħhom. </a:t>
            </a:r>
          </a:p>
          <a:p>
            <a:endParaRPr lang="en-GB" b="1" dirty="0"/>
          </a:p>
          <a:p>
            <a:r>
              <a:rPr lang="mt-MT" b="1"/>
              <a:t>Sħab tal-Media: </a:t>
            </a:r>
            <a:r>
              <a:rPr lang="mt-MT" b="0"/>
              <a:t>network</a:t>
            </a:r>
            <a:r>
              <a:rPr lang="mt-MT" b="1"/>
              <a:t> </a:t>
            </a:r>
            <a:r>
              <a:rPr lang="mt-MT"/>
              <a:t>esklussiv Ewropew ta’ ġurnalisti u edituri impenjati li jippromwovu postijiet tax-xogħol siguri u li jġibu ’l quddiem is-saħħa. Is-sħab tal-media jiksbu aċċess bikri għal kontenut fdat u interessanti, viżibbiltà akbar fi ħdan il-komunità tas-saħħa u s-sigurtà okkupazzjonali, u konnessjonijiet diretti mal-esperti u l-partijiet ikkonċernati tal-EU-OSHA fl-Ewropa kollha.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69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8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t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45" y="25823"/>
            <a:ext cx="926011" cy="6936959"/>
          </a:xfrm>
          <a:prstGeom prst="rect">
            <a:avLst/>
          </a:prstGeom>
        </p:spPr>
      </p:pic>
      <p:pic>
        <p:nvPicPr>
          <p:cNvPr id="19" name="FONDO-PORTADA-PATRON-EUOSHA-2011-16-9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3"/>
            <a:ext cx="12192000" cy="685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90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7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8627" y="6100802"/>
            <a:ext cx="5050469" cy="4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4163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C2A926-D749-749F-6CC3-489D756670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52" y="6068163"/>
            <a:ext cx="2176443" cy="5569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893F24-2776-A164-36E5-2162ECB1A88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085" y="5455530"/>
            <a:ext cx="1446938" cy="117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0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0000" y="1116000"/>
            <a:ext cx="1008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4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926"/>
            <a:ext cx="12191999" cy="6860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000" y="1360800"/>
            <a:ext cx="10195200" cy="1461600"/>
          </a:xfrm>
        </p:spPr>
        <p:txBody>
          <a:bodyPr lIns="0" tIns="0" rIns="0" bIns="0" anchor="t" anchorCtr="0"/>
          <a:lstStyle>
            <a:lvl1pPr>
              <a:defRPr sz="32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200" y="3240000"/>
            <a:ext cx="9619200" cy="126912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mt-MT" sz="900"/>
              <a:t>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000" y="6100800"/>
            <a:ext cx="1440000" cy="48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70400" y="6100801"/>
            <a:ext cx="5049600" cy="48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37601" y="5635200"/>
            <a:ext cx="1045812" cy="97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4133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/>
        </p:nvSpPr>
        <p:spPr>
          <a:xfrm>
            <a:off x="600001" y="113838"/>
            <a:ext cx="528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3200" b="1">
                <a:solidFill>
                  <a:schemeClr val="tx2"/>
                </a:solidFill>
                <a:ea typeface=""/>
              </a:rPr>
              <a:t>Grazzi!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841F7-2A05-3EF9-8BFB-27CA2D8ACFB4}"/>
              </a:ext>
            </a:extLst>
          </p:cNvPr>
          <p:cNvSpPr txBox="1"/>
          <p:nvPr/>
        </p:nvSpPr>
        <p:spPr>
          <a:xfrm>
            <a:off x="2342033" y="2408716"/>
            <a:ext cx="80313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2133">
                <a:solidFill>
                  <a:schemeClr val="accent1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F86A4-D080-7E0B-D745-791F747A83DE}"/>
              </a:ext>
            </a:extLst>
          </p:cNvPr>
          <p:cNvSpPr txBox="1"/>
          <p:nvPr/>
        </p:nvSpPr>
        <p:spPr>
          <a:xfrm>
            <a:off x="2351584" y="370156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2133">
                <a:solidFill>
                  <a:schemeClr val="accent1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A9EA81-FF72-ADA1-ADAE-2A3E4262EEDB}"/>
              </a:ext>
            </a:extLst>
          </p:cNvPr>
          <p:cNvSpPr txBox="1"/>
          <p:nvPr/>
        </p:nvSpPr>
        <p:spPr>
          <a:xfrm>
            <a:off x="2342033" y="1805366"/>
            <a:ext cx="947291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2133">
                <a:solidFill>
                  <a:schemeClr val="accent1"/>
                </a:solidFill>
                <a:ea typeface=""/>
                <a:cs typeface="Trebuchet MS"/>
              </a:rPr>
              <a:t>L-Aġenzija Ewropea għas-Sigurtà u s-Saħħa fuq il-Post tax-Xogħol (EU-OSHA)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D77D2-06B7-857E-DE23-72D6208B2878}"/>
              </a:ext>
            </a:extLst>
          </p:cNvPr>
          <p:cNvSpPr txBox="1"/>
          <p:nvPr/>
        </p:nvSpPr>
        <p:spPr>
          <a:xfrm>
            <a:off x="2373472" y="4302495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2133">
                <a:solidFill>
                  <a:schemeClr val="accent1"/>
                </a:solidFill>
                <a:ea typeface=""/>
                <a:cs typeface="Trebuchet MS"/>
              </a:rPr>
              <a:t>EU_OSHA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86EF06-243A-6017-49CF-A45B8B3B6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65732"/>
          <a:stretch>
            <a:fillRect/>
          </a:stretch>
        </p:blipFill>
        <p:spPr>
          <a:xfrm>
            <a:off x="1775398" y="1786964"/>
            <a:ext cx="469900" cy="1161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C2D16E-CCF2-F6CA-7E19-1FE27F155F7E}"/>
              </a:ext>
            </a:extLst>
          </p:cNvPr>
          <p:cNvSpPr txBox="1"/>
          <p:nvPr/>
        </p:nvSpPr>
        <p:spPr>
          <a:xfrm>
            <a:off x="2342033" y="304592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2133">
                <a:solidFill>
                  <a:schemeClr val="accent1"/>
                </a:solidFill>
                <a:ea typeface=""/>
                <a:cs typeface="Trebuchet MS"/>
              </a:rPr>
              <a:t>@osha.europa.eu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333F86-33D9-9260-99AE-ACB1C41501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737" b="30731"/>
          <a:stretch>
            <a:fillRect/>
          </a:stretch>
        </p:blipFill>
        <p:spPr>
          <a:xfrm>
            <a:off x="1772330" y="2948949"/>
            <a:ext cx="469900" cy="5605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EC1E031-1617-ADE4-CFF0-3A2B378AC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2163"/>
          <a:stretch>
            <a:fillRect/>
          </a:stretch>
        </p:blipFill>
        <p:spPr>
          <a:xfrm>
            <a:off x="1772330" y="3621022"/>
            <a:ext cx="469900" cy="94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3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/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mt-MT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Awtur: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mt-MT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Ġestjoni tal-proġett: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mt-MT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La l-Aġenzija Ewropea għas-Sigurtà u s-Saħħa fuq il-Post tax-Xogħol u lanqas kwalunkwe persuna li taġixxi f’isem l-Aġenzija mhija responsabbli mill-użu li jista’ jsir mill-informazzjoni li ġejja.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mt-MT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Aġenzija Ewropea għas-Sigurtà u s-Saħħa fuq il-Post tax-Xogħol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mt-MT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Ir-riproduzzjoni hija awtorizzata sakemm is-sors jiġi rikonoxxut.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mt-MT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Għal kwalunkwe użu jew riproduzzjoni ta’ ritratti jew materjal ieħor li ma jaqax taħt id-drittijiet tal-awtur tal-Aġenzija Ewropea għas-Sigurtà u s-Saħħa fuq il-Post tax-Xogħol, irid jintalab permess direttament mid-detenturi tad-drittijiet.</a:t>
            </a:r>
          </a:p>
          <a:p>
            <a:pPr marL="251994" marR="0" lvl="0" indent="-251994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59600" y="3333890"/>
            <a:ext cx="828879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123539" y="4481156"/>
            <a:ext cx="145251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579256" y="3630668"/>
            <a:ext cx="7069139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PM</a:t>
            </a:r>
          </a:p>
        </p:txBody>
      </p:sp>
    </p:spTree>
    <p:extLst>
      <p:ext uri="{BB962C8B-B14F-4D97-AF65-F5344CB8AC3E}">
        <p14:creationId xmlns:p14="http://schemas.microsoft.com/office/powerpoint/2010/main" val="303605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489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999" y="1115999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0000" y="1116000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999" y="1655999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00" y="1656000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3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5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5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0002" y="1116000"/>
            <a:ext cx="5706492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00" y="1116000"/>
            <a:ext cx="3840000" cy="48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91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116000"/>
            <a:ext cx="5399989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99" y="2016000"/>
            <a:ext cx="5400000" cy="39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10080000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8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37093" y="1116000"/>
            <a:ext cx="652800" cy="4860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8856373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8C47-ACDF-9166-C591-82A3BB11B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3650C-A239-5291-BBFF-0D6E9C53A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8236-B34C-AD98-F715-C0CE4F88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CD359-935B-4549-8940-A815A6F84B7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D1968-AB34-B0A1-A7BD-CE5E627D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C9EC8-403C-D941-E287-E7F7508A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0CD6-6913-42FC-806F-769177573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85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85"/>
            <a:ext cx="12192000" cy="685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0002" y="180000"/>
            <a:ext cx="10079831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11376587" y="6503948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856319" y="6477002"/>
            <a:ext cx="8053916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mt-MT" sz="900" b="1">
                <a:solidFill>
                  <a:schemeClr val="tx2"/>
                </a:solidFill>
                <a:latin typeface="Arial" pitchFamily="-107" charset="0"/>
                <a:ea typeface="Arial"/>
                <a:cs typeface="ＭＳ Ｐゴシック" pitchFamily="-107" charset="-128"/>
              </a:rPr>
              <a:t>https://healthy-workplaces.osha.europa.eu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46A656-F242-BECC-D0D3-68E9BEB6A16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52" y="6068163"/>
            <a:ext cx="2176443" cy="55694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65A1CF-A33A-F38B-F18B-E59AD77E9EF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062" y="5455530"/>
            <a:ext cx="1446938" cy="117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1994" indent="-251994" algn="l" defTabSz="457189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1989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1985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1980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1976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19" indent="-285744" algn="l" defTabSz="457189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1967" indent="-179996" algn="l" defTabSz="457189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2" userDrawn="1">
          <p15:clr>
            <a:srgbClr val="F26B43"/>
          </p15:clr>
        </p15:guide>
        <p15:guide id="2" pos="63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mt/facts-and-figures/osh-pulse/climate-digital-chang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en" TargetMode="External"/><Relationship Id="rId13" Type="http://schemas.openxmlformats.org/officeDocument/2006/relationships/image" Target="../media/image52.png"/><Relationship Id="rId3" Type="http://schemas.openxmlformats.org/officeDocument/2006/relationships/hyperlink" Target="https://europa.eu/european-union/about-eu/agencies/decentralised-agencies_en" TargetMode="External"/><Relationship Id="rId7" Type="http://schemas.openxmlformats.org/officeDocument/2006/relationships/image" Target="../media/image50.svg"/><Relationship Id="rId12" Type="http://schemas.openxmlformats.org/officeDocument/2006/relationships/hyperlink" Target="https://osha.europa.eu/mt/themes/mainstreaming-osh-education/oshvet-project-osh-vocational-education-and-train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mt/campaign-partners/enterprise-europe-network" TargetMode="External"/><Relationship Id="rId11" Type="http://schemas.openxmlformats.org/officeDocument/2006/relationships/hyperlink" Target="https://healthy-workplaces.osha.europa.eu/mt/campaign-partners/national-focal-points" TargetMode="External"/><Relationship Id="rId5" Type="http://schemas.openxmlformats.org/officeDocument/2006/relationships/hyperlink" Target="https://eur-lex.europa.eu/summary/glossary/social_partners.html" TargetMode="External"/><Relationship Id="rId15" Type="http://schemas.openxmlformats.org/officeDocument/2006/relationships/hyperlink" Target="https://healthy-workplaces.osha.europa.eu/mt/campaign-partners/official-campaign-partners" TargetMode="External"/><Relationship Id="rId10" Type="http://schemas.openxmlformats.org/officeDocument/2006/relationships/image" Target="../media/image51.png"/><Relationship Id="rId4" Type="http://schemas.openxmlformats.org/officeDocument/2006/relationships/image" Target="../media/image49.svg"/><Relationship Id="rId9" Type="http://schemas.openxmlformats.org/officeDocument/2006/relationships/hyperlink" Target="https://osha.europa.eu/mt" TargetMode="External"/><Relationship Id="rId14" Type="http://schemas.openxmlformats.org/officeDocument/2006/relationships/hyperlink" Target="https://healthy-workplaces.osha.europa.eu/mt/campaign-partners/campaign-media-partner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mt/tools-and-publications" TargetMode="External"/><Relationship Id="rId2" Type="http://schemas.openxmlformats.org/officeDocument/2006/relationships/hyperlink" Target="https://healthy-workplaces.osha.europa.eu/mt/publications/healthy-workplaces-campaign-guide-together-mental-health-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mt/tools-and-publications/campaign-toolki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hyperlink" Target="https://healthy-workplaces.osha.europa.eu/mt/get-involved/european-week" TargetMode="External"/><Relationship Id="rId7" Type="http://schemas.openxmlformats.org/officeDocument/2006/relationships/hyperlink" Target="https://healthy-workplaces.osha.europa.eu/mt/media-centre/become-media-partner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mt/get-involved/become-campaign-partner" TargetMode="External"/><Relationship Id="rId5" Type="http://schemas.openxmlformats.org/officeDocument/2006/relationships/hyperlink" Target="https://healthy-workplaces.osha.europa.eu/mt/get-involved/good-practice-awards" TargetMode="External"/><Relationship Id="rId4" Type="http://schemas.openxmlformats.org/officeDocument/2006/relationships/hyperlink" Target="https://healthy-workplaces.osha.europa.eu/mt/get-involved/get-your-certificate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3.svg"/><Relationship Id="rId3" Type="http://schemas.openxmlformats.org/officeDocument/2006/relationships/hyperlink" Target="https://es.linkedin.com/company/european-agency-for-safety-and-health-at-work" TargetMode="External"/><Relationship Id="rId7" Type="http://schemas.openxmlformats.org/officeDocument/2006/relationships/hyperlink" Target="https://bsky.app/profile/osha.europa.eu" TargetMode="External"/><Relationship Id="rId12" Type="http://schemas.openxmlformats.org/officeDocument/2006/relationships/image" Target="../media/image62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svg"/><Relationship Id="rId11" Type="http://schemas.openxmlformats.org/officeDocument/2006/relationships/hyperlink" Target="https://www.flickr.com/photos/euosha/albums" TargetMode="External"/><Relationship Id="rId5" Type="http://schemas.openxmlformats.org/officeDocument/2006/relationships/hyperlink" Target="https://www.facebook.com/EuropeanAgencyforSafetyandHealthatWork/" TargetMode="External"/><Relationship Id="rId10" Type="http://schemas.openxmlformats.org/officeDocument/2006/relationships/image" Target="../media/image61.svg"/><Relationship Id="rId4" Type="http://schemas.openxmlformats.org/officeDocument/2006/relationships/image" Target="../media/image58.svg"/><Relationship Id="rId9" Type="http://schemas.openxmlformats.org/officeDocument/2006/relationships/hyperlink" Target="https://www.youtube.com/@EU_OSHA" TargetMode="External"/><Relationship Id="rId1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F44F-2BE5-5A42-2AEB-D36721AD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anchor="t">
            <a:normAutofit fontScale="90000"/>
          </a:bodyPr>
          <a:lstStyle/>
          <a:p>
            <a:r>
              <a:rPr lang="mt-MT" dirty="0"/>
              <a:t>Kampanja Postijiet tax-Xogħol li Jġibu ’l Quddiem is-Saħħa 2026-2028 </a:t>
            </a:r>
            <a:br>
              <a:rPr lang="mt-MT" dirty="0"/>
            </a:br>
            <a:r>
              <a:rPr lang="mt-MT" dirty="0"/>
              <a:t>“Flimkien għas-saħħa mentali fuq ix-xogħol”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A30E1-B4E9-CA09-6804-8F6C748F833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00000" y="4890699"/>
            <a:ext cx="10195200" cy="675208"/>
          </a:xfrm>
        </p:spPr>
        <p:txBody>
          <a:bodyPr anchor="t">
            <a:normAutofit/>
          </a:bodyPr>
          <a:lstStyle/>
          <a:p>
            <a:r>
              <a:rPr lang="mt-MT" sz="2600" i="1" dirty="0">
                <a:solidFill>
                  <a:srgbClr val="92D050"/>
                </a:solidFill>
              </a:rPr>
              <a:t>Prevenzjoni tar-riskji </a:t>
            </a:r>
            <a:r>
              <a:rPr lang="mt-MT" sz="2600" i="1" dirty="0" err="1">
                <a:solidFill>
                  <a:srgbClr val="92D050"/>
                </a:solidFill>
              </a:rPr>
              <a:t>psikosoċjali</a:t>
            </a:r>
            <a:r>
              <a:rPr lang="mt-MT" sz="2600" i="1" dirty="0">
                <a:solidFill>
                  <a:srgbClr val="92D050"/>
                </a:solidFill>
              </a:rPr>
              <a:t> fuq ix-xogħol</a:t>
            </a:r>
          </a:p>
        </p:txBody>
      </p:sp>
    </p:spTree>
    <p:extLst>
      <p:ext uri="{BB962C8B-B14F-4D97-AF65-F5344CB8AC3E}">
        <p14:creationId xmlns:p14="http://schemas.microsoft.com/office/powerpoint/2010/main" val="381547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8B8C8-EFD6-0F19-BE9F-4DFDB5D6C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B617-E733-8A2E-5754-FE9BF36C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Tabella tal-kontenut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2DB617-AC83-BA12-BC0D-461DE5D4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7" y="5393449"/>
            <a:ext cx="11115240" cy="130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5B412D-32EE-9429-9A1C-30633EE83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60738"/>
            <a:ext cx="12192000" cy="56388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5417B6B-4210-F363-EC97-88DC0E56A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1" y="1537089"/>
            <a:ext cx="4503358" cy="998073"/>
          </a:xfrm>
          <a:prstGeom prst="rect">
            <a:avLst/>
          </a:prstGeom>
          <a:solidFill>
            <a:schemeClr val="bg1"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4AB50A3-0922-7F35-54D2-1578D4CB6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06" y="1377483"/>
            <a:ext cx="4180727" cy="334635"/>
          </a:xfrm>
          <a:prstGeom prst="roundRect">
            <a:avLst/>
          </a:prstGeom>
          <a:solidFill>
            <a:srgbClr val="A9DE4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58131"/>
              <a:satOff val="-8649"/>
              <a:lumOff val="6098"/>
              <a:alphaOff val="0"/>
            </a:schemeClr>
          </a:fillRef>
          <a:effectRef idx="0">
            <a:schemeClr val="accent2">
              <a:shade val="80000"/>
              <a:hueOff val="58131"/>
              <a:satOff val="-8649"/>
              <a:lumOff val="609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36" name="Rectangle: Rounded Corners 4">
            <a:extLst>
              <a:ext uri="{FF2B5EF4-FFF2-40B4-BE49-F238E27FC236}">
                <a16:creationId xmlns:a16="http://schemas.microsoft.com/office/drawing/2014/main" id="{D73FC4F2-52B8-7038-135F-EE125FC7B4B8}"/>
              </a:ext>
            </a:extLst>
          </p:cNvPr>
          <p:cNvSpPr txBox="1"/>
          <p:nvPr/>
        </p:nvSpPr>
        <p:spPr>
          <a:xfrm>
            <a:off x="879619" y="1393819"/>
            <a:ext cx="3678733" cy="3182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/>
          <a:p>
            <a:r>
              <a:rPr lang="mt-MT" b="0">
                <a:solidFill>
                  <a:srgbClr val="003399"/>
                </a:solidFill>
              </a:rPr>
              <a:t>Il-perspettiva ġenerali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07CE5-6F21-E5E8-AA79-769E92E5EAFE}"/>
              </a:ext>
            </a:extLst>
          </p:cNvPr>
          <p:cNvSpPr txBox="1"/>
          <p:nvPr/>
        </p:nvSpPr>
        <p:spPr>
          <a:xfrm>
            <a:off x="806404" y="1547960"/>
            <a:ext cx="4606214" cy="794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strike="sngStrike" dirty="0">
              <a:solidFill>
                <a:srgbClr val="003399"/>
              </a:solidFill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Għanijiet u objettivi tal-kampanja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Għal min hija indirizzata l-kampanja?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B6424F-F4D0-DCE0-D6C7-3132CBD84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7427" y="2812977"/>
            <a:ext cx="5634977" cy="169644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06124C7-8380-8747-0F0D-C7E8B15E4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5623" y="2644736"/>
            <a:ext cx="5252232" cy="370957"/>
          </a:xfrm>
          <a:prstGeom prst="roundRect">
            <a:avLst/>
          </a:prstGeom>
          <a:solidFill>
            <a:srgbClr val="DCE1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290657"/>
              <a:satOff val="-43244"/>
              <a:lumOff val="30492"/>
              <a:alphaOff val="0"/>
            </a:schemeClr>
          </a:fillRef>
          <a:effectRef idx="0">
            <a:schemeClr val="accent2">
              <a:shade val="80000"/>
              <a:hueOff val="290657"/>
              <a:satOff val="-43244"/>
              <a:lumOff val="3049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43" name="Rectangle: Rounded Corners 12">
            <a:extLst>
              <a:ext uri="{FF2B5EF4-FFF2-40B4-BE49-F238E27FC236}">
                <a16:creationId xmlns:a16="http://schemas.microsoft.com/office/drawing/2014/main" id="{D42E9689-5C1F-0882-7CBB-3B2D7835F7D8}"/>
              </a:ext>
            </a:extLst>
          </p:cNvPr>
          <p:cNvSpPr txBox="1"/>
          <p:nvPr/>
        </p:nvSpPr>
        <p:spPr>
          <a:xfrm>
            <a:off x="5826207" y="2644736"/>
            <a:ext cx="5810011" cy="4896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91440" numCol="1" spcCol="1270" anchor="ctr" anchorCtr="0">
            <a:noAutofit/>
          </a:bodyPr>
          <a:lstStyle>
            <a:defPPr>
              <a:defRPr lang="en-US"/>
            </a:defPPr>
            <a:lvl1pPr>
              <a:defRPr sz="1200" b="0">
                <a:solidFill>
                  <a:srgbClr val="003399"/>
                </a:solidFill>
              </a:defRPr>
            </a:lvl1pPr>
          </a:lstStyle>
          <a:p>
            <a:r>
              <a:rPr lang="mt-MT" sz="1500" dirty="0"/>
              <a:t>Pjan direzzjonali għall-azzjoni: il-ħames oqsma ta’ prijorità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A61F21-4BB5-33F3-14AD-E9F9AED5903C}"/>
              </a:ext>
            </a:extLst>
          </p:cNvPr>
          <p:cNvSpPr txBox="1"/>
          <p:nvPr/>
        </p:nvSpPr>
        <p:spPr>
          <a:xfrm>
            <a:off x="5804714" y="3075394"/>
            <a:ext cx="54169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003399"/>
                </a:solidFill>
              </a:rPr>
              <a:t>Evalwazzjoni</a:t>
            </a:r>
            <a:r>
              <a:rPr lang="mt-MT" sz="1600" dirty="0">
                <a:solidFill>
                  <a:srgbClr val="003399"/>
                </a:solidFill>
              </a:rPr>
              <a:t> u </a:t>
            </a:r>
            <a:r>
              <a:rPr lang="mt-MT" sz="1600" dirty="0" err="1">
                <a:solidFill>
                  <a:srgbClr val="003399"/>
                </a:solidFill>
              </a:rPr>
              <a:t>ġestjoni</a:t>
            </a:r>
            <a:r>
              <a:rPr lang="mt-MT" sz="1600" dirty="0">
                <a:solidFill>
                  <a:srgbClr val="003399"/>
                </a:solidFill>
              </a:rPr>
              <a:t> tar-riskji </a:t>
            </a:r>
            <a:r>
              <a:rPr lang="mt-MT" sz="1600" dirty="0" err="1">
                <a:solidFill>
                  <a:srgbClr val="003399"/>
                </a:solidFill>
              </a:rPr>
              <a:t>psikosoċjali</a:t>
            </a:r>
            <a:endParaRPr lang="mt-MT" sz="1600" dirty="0">
              <a:solidFill>
                <a:srgbClr val="003399"/>
              </a:solidFill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 dirty="0">
                <a:solidFill>
                  <a:srgbClr val="003399"/>
                </a:solidFill>
              </a:rPr>
              <a:t>Fastidju, fastidju sesswali u vjolenza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 dirty="0">
                <a:solidFill>
                  <a:srgbClr val="003399"/>
                </a:solidFill>
              </a:rPr>
              <a:t>Riskji fiżiċi u saħħa mentali.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 dirty="0">
                <a:solidFill>
                  <a:srgbClr val="003399"/>
                </a:solidFill>
              </a:rPr>
              <a:t>Riskji </a:t>
            </a:r>
            <a:r>
              <a:rPr lang="mt-MT" sz="1600" dirty="0" err="1">
                <a:solidFill>
                  <a:srgbClr val="003399"/>
                </a:solidFill>
              </a:rPr>
              <a:t>psikosoċjali</a:t>
            </a:r>
            <a:r>
              <a:rPr lang="mt-MT" sz="1600" dirty="0">
                <a:solidFill>
                  <a:srgbClr val="003399"/>
                </a:solidFill>
              </a:rPr>
              <a:t> fis-settur tas-saħħa u tal-kura soċjali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 dirty="0">
                <a:solidFill>
                  <a:srgbClr val="003399"/>
                </a:solidFill>
              </a:rPr>
              <a:t>Appoġġ għas-saħħa mentali fuq ix-xogħol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F2DE310-38D7-585F-D622-7027522F2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5884" y="4716910"/>
            <a:ext cx="4767254" cy="1703396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EBC6C43-18BD-396C-936E-60060E29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080" y="4544479"/>
            <a:ext cx="4331279" cy="370957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348788"/>
              <a:satOff val="-51893"/>
              <a:lumOff val="36590"/>
              <a:alphaOff val="0"/>
            </a:schemeClr>
          </a:fillRef>
          <a:effectRef idx="0">
            <a:schemeClr val="accent2">
              <a:shade val="80000"/>
              <a:hueOff val="348788"/>
              <a:satOff val="-51893"/>
              <a:lumOff val="365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400"/>
          </a:p>
        </p:txBody>
      </p:sp>
      <p:sp>
        <p:nvSpPr>
          <p:cNvPr id="50" name="Rectangle: Rounded Corners 14">
            <a:extLst>
              <a:ext uri="{FF2B5EF4-FFF2-40B4-BE49-F238E27FC236}">
                <a16:creationId xmlns:a16="http://schemas.microsoft.com/office/drawing/2014/main" id="{863FAD76-E4A9-C6C2-16DF-08003F2A8FF7}"/>
              </a:ext>
            </a:extLst>
          </p:cNvPr>
          <p:cNvSpPr txBox="1"/>
          <p:nvPr/>
        </p:nvSpPr>
        <p:spPr>
          <a:xfrm>
            <a:off x="881855" y="4562588"/>
            <a:ext cx="3676498" cy="3347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>
            <a:defPPr>
              <a:defRPr lang="en-US"/>
            </a:defPPr>
            <a:lvl1pPr>
              <a:defRPr sz="1400" b="0"/>
            </a:lvl1pPr>
          </a:lstStyle>
          <a:p>
            <a:r>
              <a:rPr lang="mt-MT" sz="1800">
                <a:solidFill>
                  <a:schemeClr val="bg1"/>
                </a:solidFill>
              </a:rPr>
              <a:t>Parteċipanti fil-kampanja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8BF147-1544-3048-5943-4AF3FAE4E94E}"/>
              </a:ext>
            </a:extLst>
          </p:cNvPr>
          <p:cNvSpPr txBox="1"/>
          <p:nvPr/>
        </p:nvSpPr>
        <p:spPr>
          <a:xfrm>
            <a:off x="886924" y="4932848"/>
            <a:ext cx="43312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Network tal-EU-OSHA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Riżorsi tal-Kampanja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Sett ta' għodod u promozzjoni diġitali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Kif tinvolvi lilek innifsek fil-kampanja?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mt-MT" sz="1600">
                <a:solidFill>
                  <a:srgbClr val="003399"/>
                </a:solidFill>
              </a:rPr>
              <a:t>Ibqa’ aġġornat dwar il-kampanja</a:t>
            </a:r>
          </a:p>
        </p:txBody>
      </p:sp>
    </p:spTree>
    <p:extLst>
      <p:ext uri="{BB962C8B-B14F-4D97-AF65-F5344CB8AC3E}">
        <p14:creationId xmlns:p14="http://schemas.microsoft.com/office/powerpoint/2010/main" val="391402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76B4-2154-C1CD-6056-5EC8C50B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410488" cy="489600"/>
          </a:xfrm>
        </p:spPr>
        <p:txBody>
          <a:bodyPr/>
          <a:lstStyle/>
          <a:p>
            <a:r>
              <a:rPr lang="mt-MT" dirty="0"/>
              <a:t>Il-perspettiva ġenerali: is-saħħa mentali tifforma l-ħajja ta' kuljum u x-xogħol.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64B1F-EE39-B4A3-E800-20E0EE303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4" y="1923060"/>
            <a:ext cx="2062030" cy="2339507"/>
          </a:xfrm>
          <a:prstGeom prst="rect">
            <a:avLst/>
          </a:prstGeom>
        </p:spPr>
      </p:pic>
      <p:sp>
        <p:nvSpPr>
          <p:cNvPr id="5" name="Speech Bubble: Rectangle 5">
            <a:extLst>
              <a:ext uri="{FF2B5EF4-FFF2-40B4-BE49-F238E27FC236}">
                <a16:creationId xmlns:a16="http://schemas.microsoft.com/office/drawing/2014/main" id="{7AE505FB-50ED-6148-4A89-3427126BCE9C}"/>
              </a:ext>
            </a:extLst>
          </p:cNvPr>
          <p:cNvSpPr/>
          <p:nvPr/>
        </p:nvSpPr>
        <p:spPr>
          <a:xfrm>
            <a:off x="2906915" y="1684421"/>
            <a:ext cx="8003084" cy="744380"/>
          </a:xfrm>
          <a:custGeom>
            <a:avLst/>
            <a:gdLst>
              <a:gd name="csX0" fmla="*/ 0 w 5727562"/>
              <a:gd name="csY0" fmla="*/ 0 h 741987"/>
              <a:gd name="csX1" fmla="*/ 954594 w 5727562"/>
              <a:gd name="csY1" fmla="*/ 0 h 741987"/>
              <a:gd name="csX2" fmla="*/ 954594 w 5727562"/>
              <a:gd name="csY2" fmla="*/ 0 h 741987"/>
              <a:gd name="csX3" fmla="*/ 2386484 w 5727562"/>
              <a:gd name="csY3" fmla="*/ 0 h 741987"/>
              <a:gd name="csX4" fmla="*/ 5727562 w 5727562"/>
              <a:gd name="csY4" fmla="*/ 0 h 741987"/>
              <a:gd name="csX5" fmla="*/ 5727562 w 5727562"/>
              <a:gd name="csY5" fmla="*/ 432826 h 741987"/>
              <a:gd name="csX6" fmla="*/ 5727562 w 5727562"/>
              <a:gd name="csY6" fmla="*/ 432826 h 741987"/>
              <a:gd name="csX7" fmla="*/ 5727562 w 5727562"/>
              <a:gd name="csY7" fmla="*/ 618323 h 741987"/>
              <a:gd name="csX8" fmla="*/ 5727562 w 5727562"/>
              <a:gd name="csY8" fmla="*/ 741987 h 741987"/>
              <a:gd name="csX9" fmla="*/ 2386484 w 5727562"/>
              <a:gd name="csY9" fmla="*/ 741987 h 741987"/>
              <a:gd name="csX10" fmla="*/ 954594 w 5727562"/>
              <a:gd name="csY10" fmla="*/ 741987 h 741987"/>
              <a:gd name="csX11" fmla="*/ 954594 w 5727562"/>
              <a:gd name="csY11" fmla="*/ 741987 h 741987"/>
              <a:gd name="csX12" fmla="*/ 0 w 5727562"/>
              <a:gd name="csY12" fmla="*/ 741987 h 741987"/>
              <a:gd name="csX13" fmla="*/ 0 w 5727562"/>
              <a:gd name="csY13" fmla="*/ 618323 h 741987"/>
              <a:gd name="csX14" fmla="*/ -274751 w 5727562"/>
              <a:gd name="csY14" fmla="*/ 668686 h 741987"/>
              <a:gd name="csX15" fmla="*/ 0 w 5727562"/>
              <a:gd name="csY15" fmla="*/ 432826 h 741987"/>
              <a:gd name="csX16" fmla="*/ 0 w 5727562"/>
              <a:gd name="csY16" fmla="*/ 0 h 741987"/>
              <a:gd name="csX0" fmla="*/ 274751 w 6002313"/>
              <a:gd name="csY0" fmla="*/ 0 h 741987"/>
              <a:gd name="csX1" fmla="*/ 1229345 w 6002313"/>
              <a:gd name="csY1" fmla="*/ 0 h 741987"/>
              <a:gd name="csX2" fmla="*/ 1229345 w 6002313"/>
              <a:gd name="csY2" fmla="*/ 0 h 741987"/>
              <a:gd name="csX3" fmla="*/ 2661235 w 6002313"/>
              <a:gd name="csY3" fmla="*/ 0 h 741987"/>
              <a:gd name="csX4" fmla="*/ 6002313 w 6002313"/>
              <a:gd name="csY4" fmla="*/ 0 h 741987"/>
              <a:gd name="csX5" fmla="*/ 6002313 w 6002313"/>
              <a:gd name="csY5" fmla="*/ 432826 h 741987"/>
              <a:gd name="csX6" fmla="*/ 6002313 w 6002313"/>
              <a:gd name="csY6" fmla="*/ 432826 h 741987"/>
              <a:gd name="csX7" fmla="*/ 6002313 w 6002313"/>
              <a:gd name="csY7" fmla="*/ 618323 h 741987"/>
              <a:gd name="csX8" fmla="*/ 6002313 w 6002313"/>
              <a:gd name="csY8" fmla="*/ 741987 h 741987"/>
              <a:gd name="csX9" fmla="*/ 2661235 w 6002313"/>
              <a:gd name="csY9" fmla="*/ 741987 h 741987"/>
              <a:gd name="csX10" fmla="*/ 1229345 w 6002313"/>
              <a:gd name="csY10" fmla="*/ 741987 h 741987"/>
              <a:gd name="csX11" fmla="*/ 1229345 w 6002313"/>
              <a:gd name="csY11" fmla="*/ 741987 h 741987"/>
              <a:gd name="csX12" fmla="*/ 274751 w 6002313"/>
              <a:gd name="csY12" fmla="*/ 741987 h 741987"/>
              <a:gd name="csX13" fmla="*/ 274751 w 6002313"/>
              <a:gd name="csY13" fmla="*/ 618323 h 741987"/>
              <a:gd name="csX14" fmla="*/ 0 w 6002313"/>
              <a:gd name="csY14" fmla="*/ 668686 h 741987"/>
              <a:gd name="csX15" fmla="*/ 274751 w 6002313"/>
              <a:gd name="csY15" fmla="*/ 280426 h 741987"/>
              <a:gd name="csX16" fmla="*/ 274751 w 6002313"/>
              <a:gd name="csY16" fmla="*/ 0 h 741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002313" h="741987">
                <a:moveTo>
                  <a:pt x="274751" y="0"/>
                </a:moveTo>
                <a:lnTo>
                  <a:pt x="1229345" y="0"/>
                </a:lnTo>
                <a:lnTo>
                  <a:pt x="1229345" y="0"/>
                </a:lnTo>
                <a:lnTo>
                  <a:pt x="2661235" y="0"/>
                </a:lnTo>
                <a:lnTo>
                  <a:pt x="6002313" y="0"/>
                </a:lnTo>
                <a:lnTo>
                  <a:pt x="6002313" y="432826"/>
                </a:lnTo>
                <a:lnTo>
                  <a:pt x="6002313" y="432826"/>
                </a:lnTo>
                <a:lnTo>
                  <a:pt x="6002313" y="618323"/>
                </a:lnTo>
                <a:lnTo>
                  <a:pt x="6002313" y="741987"/>
                </a:lnTo>
                <a:lnTo>
                  <a:pt x="2661235" y="741987"/>
                </a:lnTo>
                <a:lnTo>
                  <a:pt x="1229345" y="741987"/>
                </a:lnTo>
                <a:lnTo>
                  <a:pt x="1229345" y="741987"/>
                </a:lnTo>
                <a:lnTo>
                  <a:pt x="274751" y="741987"/>
                </a:lnTo>
                <a:lnTo>
                  <a:pt x="274751" y="618323"/>
                </a:lnTo>
                <a:lnTo>
                  <a:pt x="0" y="668686"/>
                </a:lnTo>
                <a:lnTo>
                  <a:pt x="274751" y="280426"/>
                </a:lnTo>
                <a:lnTo>
                  <a:pt x="274751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rtlCol="0" anchor="ctr"/>
          <a:lstStyle/>
          <a:p>
            <a:pPr lvl="0"/>
            <a:r>
              <a:rPr lang="mt-MT" sz="2000" b="1">
                <a:solidFill>
                  <a:schemeClr val="tx2"/>
                </a:solidFill>
              </a:rPr>
              <a:t>Is-saħħa mentali tiġi ffurmata mill-ħajja ta' kuljum, inkluż ix-xogħol!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2E9181-8079-E827-80EB-F819444B4416}"/>
              </a:ext>
            </a:extLst>
          </p:cNvPr>
          <p:cNvSpPr txBox="1">
            <a:spLocks/>
          </p:cNvSpPr>
          <p:nvPr/>
        </p:nvSpPr>
        <p:spPr>
          <a:xfrm>
            <a:off x="3272255" y="2670101"/>
            <a:ext cx="8205871" cy="2175276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mt-MT" dirty="0"/>
              <a:t>Ix-xogħol jista’ jsaħħaħ is-saħħa mentali </a:t>
            </a:r>
            <a:r>
              <a:rPr lang="mt-MT" b="0" dirty="0"/>
              <a:t>billi jipprovdi skop, struttura u interazzjoni soċjali</a:t>
            </a:r>
            <a:r>
              <a:rPr lang="mt-MT" dirty="0"/>
              <a:t> jekk</a:t>
            </a:r>
            <a:r>
              <a:rPr lang="mt-MT" b="0" dirty="0"/>
              <a:t> </a:t>
            </a:r>
            <a:r>
              <a:rPr lang="mt-MT" dirty="0"/>
              <a:t>ikun imfassal tajjeb</a:t>
            </a:r>
            <a:r>
              <a:rPr lang="mt-MT" b="0" dirty="0"/>
              <a:t> u </a:t>
            </a:r>
            <a:r>
              <a:rPr lang="mt-MT" dirty="0"/>
              <a:t>joffri appoġġ</a:t>
            </a:r>
            <a:r>
              <a:rPr lang="mt-MT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mt-MT" dirty="0"/>
              <a:t>Ir-riskji </a:t>
            </a:r>
            <a:r>
              <a:rPr lang="mt-MT" dirty="0" err="1"/>
              <a:t>psikosoċjali</a:t>
            </a:r>
            <a:r>
              <a:rPr lang="mt-MT" dirty="0"/>
              <a:t> fuq ix-xogħol</a:t>
            </a:r>
            <a:r>
              <a:rPr lang="mt-MT" b="0" dirty="0"/>
              <a:t>, bħal eżiġenzi </a:t>
            </a:r>
            <a:r>
              <a:rPr lang="mt-MT" b="0" dirty="0" err="1"/>
              <a:t>kunfliġġenti</a:t>
            </a:r>
            <a:r>
              <a:rPr lang="mt-MT" b="0" dirty="0"/>
              <a:t>, fastidju jew ammont ta’ xogħol konsistentement għoli, jistgħu </a:t>
            </a:r>
            <a:r>
              <a:rPr lang="mt-MT" b="0" dirty="0" err="1"/>
              <a:t>jimminaw</a:t>
            </a:r>
            <a:r>
              <a:rPr lang="mt-MT" b="0" dirty="0"/>
              <a:t> dan l-effett. </a:t>
            </a:r>
          </a:p>
          <a:p>
            <a:pPr marL="233363" indent="-233363">
              <a:spcAft>
                <a:spcPts val="600"/>
              </a:spcAft>
            </a:pPr>
            <a:r>
              <a:rPr lang="mt-MT" dirty="0"/>
              <a:t>Jekk ma jiġux identifikati</a:t>
            </a:r>
            <a:r>
              <a:rPr lang="mt-MT" b="0" dirty="0"/>
              <a:t>, </a:t>
            </a:r>
            <a:r>
              <a:rPr lang="mt-MT" dirty="0" err="1"/>
              <a:t>ġestiti</a:t>
            </a:r>
            <a:r>
              <a:rPr lang="mt-MT" b="0" dirty="0"/>
              <a:t> u </a:t>
            </a:r>
            <a:r>
              <a:rPr lang="en-GB" dirty="0" err="1"/>
              <a:t>evitati</a:t>
            </a:r>
            <a:r>
              <a:rPr lang="mt-MT" b="0" dirty="0"/>
              <a:t>, dawn </a:t>
            </a:r>
            <a:r>
              <a:rPr lang="mt-MT" dirty="0"/>
              <a:t>ir-riskji</a:t>
            </a:r>
            <a:r>
              <a:rPr lang="mt-MT" b="0" dirty="0"/>
              <a:t> jistgħu jwasslu għal </a:t>
            </a:r>
            <a:r>
              <a:rPr lang="mt-MT" dirty="0"/>
              <a:t>firxa ta’ problemi sinifikanti tas-saħħa</a:t>
            </a:r>
            <a:r>
              <a:rPr lang="mt-MT" b="0" dirty="0"/>
              <a:t>, bħal </a:t>
            </a:r>
            <a:r>
              <a:rPr lang="mt-MT" b="0" dirty="0" err="1"/>
              <a:t>burnout</a:t>
            </a:r>
            <a:r>
              <a:rPr lang="mt-MT" b="0" dirty="0"/>
              <a:t>, dipressjoni, </a:t>
            </a:r>
            <a:r>
              <a:rPr lang="mt-MT" b="0" dirty="0" err="1"/>
              <a:t>ansjetà</a:t>
            </a:r>
            <a:r>
              <a:rPr lang="mt-MT" b="0" dirty="0"/>
              <a:t> u oħrajn. </a:t>
            </a:r>
          </a:p>
        </p:txBody>
      </p:sp>
    </p:spTree>
    <p:extLst>
      <p:ext uri="{BB962C8B-B14F-4D97-AF65-F5344CB8AC3E}">
        <p14:creationId xmlns:p14="http://schemas.microsoft.com/office/powerpoint/2010/main" val="97593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E0424F-6E04-3554-5CEE-4B2CA78A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31" y="2685413"/>
            <a:ext cx="3236976" cy="1901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543452-7C4E-52BA-11FF-DA54F454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Il-perspettiva ġenerali</a:t>
            </a:r>
            <a:r>
              <a:rPr lang="mt-MT">
                <a:solidFill>
                  <a:srgbClr val="003399"/>
                </a:solidFill>
              </a:rPr>
              <a:t>: </a:t>
            </a:r>
            <a:r>
              <a:rPr lang="mt-MT"/>
              <a:t>x’hemm involut?</a:t>
            </a:r>
          </a:p>
        </p:txBody>
      </p:sp>
      <p:sp>
        <p:nvSpPr>
          <p:cNvPr id="5" name="Speech Bubble: Rectangle 6">
            <a:extLst>
              <a:ext uri="{FF2B5EF4-FFF2-40B4-BE49-F238E27FC236}">
                <a16:creationId xmlns:a16="http://schemas.microsoft.com/office/drawing/2014/main" id="{EC1C5D48-D0FF-59D4-6722-C3A607640121}"/>
              </a:ext>
            </a:extLst>
          </p:cNvPr>
          <p:cNvSpPr/>
          <p:nvPr/>
        </p:nvSpPr>
        <p:spPr>
          <a:xfrm>
            <a:off x="797344" y="1846216"/>
            <a:ext cx="10326063" cy="1056009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 w="25400"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bIns="45720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solidFill>
                  <a:schemeClr val="tx2"/>
                </a:solidFill>
              </a:rPr>
              <a:t>Huwa mistenni li l-problemi ta’ saħħa mentali se jnaqqsu l-Prodott Domestiku Gross tal-UE b'medja ta' 1.7% fis-sena bejn l-2025 u l-2050.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1E9CA7-DF0D-14A8-A3D5-87452D20EFB0}"/>
              </a:ext>
            </a:extLst>
          </p:cNvPr>
          <p:cNvSpPr txBox="1">
            <a:spLocks/>
          </p:cNvSpPr>
          <p:nvPr/>
        </p:nvSpPr>
        <p:spPr>
          <a:xfrm>
            <a:off x="4812632" y="3033494"/>
            <a:ext cx="6310775" cy="195784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mt-MT" b="0" dirty="0"/>
              <a:t>Il-problemi ta' saħħa mentali </a:t>
            </a:r>
            <a:r>
              <a:rPr lang="mt-MT" dirty="0"/>
              <a:t>qed jiżdiedu </a:t>
            </a:r>
            <a:r>
              <a:rPr lang="mt-MT" b="0" dirty="0"/>
              <a:t>fost l-Ewropej. 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/>
              <a:t>Il-problemi tas-saħħa mentali jirrappreżentaw </a:t>
            </a:r>
            <a:r>
              <a:rPr lang="mt-MT" b="1" dirty="0"/>
              <a:t>telf ekonomiku</a:t>
            </a:r>
            <a:r>
              <a:rPr lang="mt-MT" b="0" dirty="0"/>
              <a:t>, xprunat l-aktar minn tnaqqis fil-parteċipazzjoni tal-forza tax-xogħol, żieda fl-assenteiżmu, u preżenteiżmu. </a:t>
            </a:r>
          </a:p>
        </p:txBody>
      </p:sp>
    </p:spTree>
    <p:extLst>
      <p:ext uri="{BB962C8B-B14F-4D97-AF65-F5344CB8AC3E}">
        <p14:creationId xmlns:p14="http://schemas.microsoft.com/office/powerpoint/2010/main" val="354945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9F9D-BAA6-DB92-8448-9FBF0633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Il-perspettiva ġenerali</a:t>
            </a:r>
            <a:r>
              <a:rPr lang="mt-MT">
                <a:solidFill>
                  <a:srgbClr val="003399"/>
                </a:solidFill>
              </a:rPr>
              <a:t>: </a:t>
            </a:r>
            <a:r>
              <a:rPr lang="mt-MT"/>
              <a:t>il-perspettiva tal-ħaddiema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43F274-A5EE-534C-1EBE-8ABC061AF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2" y="1116000"/>
            <a:ext cx="10902191" cy="1938772"/>
          </a:xfrm>
        </p:spPr>
        <p:txBody>
          <a:bodyPr>
            <a:noAutofit/>
          </a:bodyPr>
          <a:lstStyle/>
          <a:p>
            <a:pPr marL="233363" indent="-233363"/>
            <a:r>
              <a:rPr lang="mt-MT" b="0" dirty="0"/>
              <a:t>Aktar </a:t>
            </a:r>
            <a:r>
              <a:rPr lang="mt-MT" dirty="0"/>
              <a:t>minn 4 minn kull 10 ħaddiema madwar l-UE (44 %) </a:t>
            </a:r>
            <a:r>
              <a:rPr lang="mt-MT" b="0" dirty="0" err="1"/>
              <a:t>jirrappurtaw</a:t>
            </a:r>
            <a:r>
              <a:rPr lang="mt-MT" b="0" dirty="0"/>
              <a:t> li huma esposti </a:t>
            </a:r>
            <a:r>
              <a:rPr lang="mt-MT" dirty="0"/>
              <a:t>għal pressjoni kbira tal-ħin </a:t>
            </a:r>
            <a:r>
              <a:rPr lang="mt-MT" b="0" dirty="0"/>
              <a:t>jew </a:t>
            </a:r>
            <a:r>
              <a:rPr lang="mt-MT" dirty="0"/>
              <a:t>ammont żejjed ta’ xogħol</a:t>
            </a:r>
            <a:r>
              <a:rPr lang="mt-MT" b="0" dirty="0"/>
              <a:t>, skont l-</a:t>
            </a:r>
            <a:r>
              <a:rPr lang="mt-MT" b="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istħarriġ tal-ħaddiema OSH </a:t>
            </a:r>
            <a:r>
              <a:rPr lang="mt-MT" b="0" dirty="0" err="1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Pulse</a:t>
            </a:r>
            <a:r>
              <a:rPr lang="mt-MT" b="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2025</a:t>
            </a:r>
            <a:r>
              <a:rPr lang="mt-MT" b="0" dirty="0"/>
              <a:t>.</a:t>
            </a:r>
            <a:br>
              <a:rPr lang="mt-MT" dirty="0"/>
            </a:br>
            <a:endParaRPr lang="mt-MT" dirty="0"/>
          </a:p>
          <a:p>
            <a:pPr marL="233363" indent="-233363"/>
            <a:r>
              <a:rPr lang="mt-MT" dirty="0"/>
              <a:t>Ħafna ħaddiema jisħqu li l-impjiegi tagħhom iħallu impatt fuq is-saħħa tagħhom b’mod negattiv:</a:t>
            </a:r>
          </a:p>
          <a:p>
            <a:pPr lvl="1"/>
            <a:r>
              <a:rPr lang="mt-MT" dirty="0">
                <a:solidFill>
                  <a:schemeClr val="tx2"/>
                </a:solidFill>
              </a:rPr>
              <a:t>37 % tal-ħaddiema </a:t>
            </a:r>
            <a:r>
              <a:rPr lang="mt-MT" dirty="0" err="1">
                <a:solidFill>
                  <a:schemeClr val="tx2"/>
                </a:solidFill>
              </a:rPr>
              <a:t>jesperjenzaw</a:t>
            </a:r>
            <a:r>
              <a:rPr lang="mt-MT" dirty="0">
                <a:solidFill>
                  <a:schemeClr val="tx2"/>
                </a:solidFill>
              </a:rPr>
              <a:t> </a:t>
            </a:r>
            <a:r>
              <a:rPr lang="mt-MT" dirty="0" err="1">
                <a:solidFill>
                  <a:schemeClr val="tx2"/>
                </a:solidFill>
              </a:rPr>
              <a:t>għeja</a:t>
            </a:r>
            <a:r>
              <a:rPr lang="mt-MT" dirty="0">
                <a:solidFill>
                  <a:schemeClr val="tx2"/>
                </a:solidFill>
              </a:rPr>
              <a:t> ġenerali; </a:t>
            </a:r>
          </a:p>
          <a:p>
            <a:pPr lvl="1"/>
            <a:r>
              <a:rPr lang="mt-MT" dirty="0">
                <a:solidFill>
                  <a:schemeClr val="tx2"/>
                </a:solidFill>
              </a:rPr>
              <a:t>29 % tal-ħaddiema </a:t>
            </a:r>
            <a:r>
              <a:rPr lang="mt-MT" dirty="0" err="1">
                <a:solidFill>
                  <a:schemeClr val="tx2"/>
                </a:solidFill>
              </a:rPr>
              <a:t>jesperjenzaw</a:t>
            </a:r>
            <a:r>
              <a:rPr lang="mt-MT" dirty="0">
                <a:solidFill>
                  <a:schemeClr val="tx2"/>
                </a:solidFill>
              </a:rPr>
              <a:t> stress, </a:t>
            </a:r>
            <a:r>
              <a:rPr lang="mt-MT" dirty="0" err="1">
                <a:solidFill>
                  <a:schemeClr val="tx2"/>
                </a:solidFill>
              </a:rPr>
              <a:t>dipressjoni</a:t>
            </a:r>
            <a:r>
              <a:rPr lang="mt-MT" dirty="0">
                <a:solidFill>
                  <a:schemeClr val="tx2"/>
                </a:solidFill>
              </a:rPr>
              <a:t> jew </a:t>
            </a:r>
            <a:r>
              <a:rPr lang="mt-MT" dirty="0" err="1">
                <a:solidFill>
                  <a:schemeClr val="tx2"/>
                </a:solidFill>
              </a:rPr>
              <a:t>ansjetà</a:t>
            </a:r>
            <a:r>
              <a:rPr lang="mt-MT" dirty="0"/>
              <a:t>.</a:t>
            </a:r>
          </a:p>
          <a:p>
            <a:pPr marL="0" indent="0">
              <a:buNone/>
            </a:pPr>
            <a:br>
              <a:rPr lang="mt-MT" sz="1700" dirty="0"/>
            </a:br>
            <a:endParaRPr lang="mt-MT" sz="1700" dirty="0"/>
          </a:p>
        </p:txBody>
      </p:sp>
      <p:grpSp>
        <p:nvGrpSpPr>
          <p:cNvPr id="11" name="Group 10" descr="Ritratt ta' ħaddiem tal-uffiċċju bilqiegħda madwar skrivanija, ikemmex wiċċu huwa u jaqra xi dokumenti. Fuq in-naħa tax-xellug tagħhom hemm pupu li qed ilaħħaq ma’ ikoni diġitali differenti, bħal karta, punt interogattiv, grafika u arloġġ, li jissimbolizzaw pressjoni kbira tal-ħin u ammont żejjed tax-xogħol.  ">
            <a:extLst>
              <a:ext uri="{FF2B5EF4-FFF2-40B4-BE49-F238E27FC236}">
                <a16:creationId xmlns:a16="http://schemas.microsoft.com/office/drawing/2014/main" id="{1FA2A4BA-24EA-588B-6266-E1CE51C07E21}"/>
              </a:ext>
            </a:extLst>
          </p:cNvPr>
          <p:cNvGrpSpPr/>
          <p:nvPr/>
        </p:nvGrpSpPr>
        <p:grpSpPr>
          <a:xfrm>
            <a:off x="3709069" y="3334449"/>
            <a:ext cx="4511103" cy="2585584"/>
            <a:chOff x="3709069" y="3334449"/>
            <a:chExt cx="4511103" cy="2585584"/>
          </a:xfrm>
        </p:grpSpPr>
        <p:pic>
          <p:nvPicPr>
            <p:cNvPr id="9" name="Picture 8" descr="Ritratt ta' ħaddiem tal-uffiċċju bilqiegħda madwar skrivanija, ikemmex wiċċu huwa u jaqra xi dokumenti. Fuq in-naħa tax-xellug tagħhom hemm pupu li qed ilaħħaq ma’ ikoni diġitali differenti, bħal karta, punt interogattiv, grafika u arloġġ, li jissimbolizzaw pressjoni kbira tal-ħin u ammont żejjed tax-xogħol.  ">
              <a:extLst>
                <a:ext uri="{FF2B5EF4-FFF2-40B4-BE49-F238E27FC236}">
                  <a16:creationId xmlns:a16="http://schemas.microsoft.com/office/drawing/2014/main" id="{85AF0D99-C6CD-7E8E-8DE4-1B852B335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069" y="3334449"/>
              <a:ext cx="4511103" cy="25855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D4436F-CAF0-C9F6-BA9A-8490A4DF8CE7}"/>
                </a:ext>
              </a:extLst>
            </p:cNvPr>
            <p:cNvSpPr txBox="1"/>
            <p:nvPr/>
          </p:nvSpPr>
          <p:spPr>
            <a:xfrm rot="16200000">
              <a:off x="7397570" y="5097431"/>
              <a:ext cx="1445149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mt-MT" sz="700"/>
                <a:t>© Liubomir - stock.adobe.com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47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B94-2F1F-3B5A-0F08-405D7D24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Il-perspettiva ġenerali</a:t>
            </a:r>
            <a:r>
              <a:rPr lang="mt-MT">
                <a:solidFill>
                  <a:srgbClr val="003399"/>
                </a:solidFill>
              </a:rPr>
              <a:t>: </a:t>
            </a:r>
            <a:r>
              <a:rPr lang="mt-MT"/>
              <a:t>il-perspettiva tal-organizzazzjonijiet </a:t>
            </a:r>
            <a:r>
              <a:rPr lang="mt-MT" i="1"/>
              <a:t>vs</a:t>
            </a:r>
            <a:r>
              <a:rPr lang="mt-MT"/>
              <a:t> il-perspettiva tal-ħaddiema -1-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E5EADB-861C-BCA7-607F-2180873881C7}"/>
              </a:ext>
            </a:extLst>
          </p:cNvPr>
          <p:cNvSpPr txBox="1"/>
          <p:nvPr/>
        </p:nvSpPr>
        <p:spPr>
          <a:xfrm>
            <a:off x="0" y="964898"/>
            <a:ext cx="10830163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latin typeface="+mn-lt"/>
              </a:rPr>
              <a:t>Riskji psikosoċjali fuq ix-xogħol: L-organizzazzjonijiet </a:t>
            </a:r>
            <a:r>
              <a:rPr lang="mt-MT" sz="1800" b="1" i="1" dirty="0">
                <a:latin typeface="+mn-lt"/>
              </a:rPr>
              <a:t>vs</a:t>
            </a:r>
            <a:r>
              <a:rPr lang="mt-MT" sz="1800" b="1" dirty="0">
                <a:latin typeface="+mn-lt"/>
              </a:rPr>
              <a:t> il-ħaddiema.</a:t>
            </a:r>
          </a:p>
          <a:p>
            <a:r>
              <a:rPr lang="mt-MT" sz="1800" dirty="0">
                <a:latin typeface="+mn-lt"/>
              </a:rPr>
              <a:t>Mudelli simili, perspettivi differenti</a:t>
            </a:r>
            <a:r>
              <a:rPr lang="mt-MT" sz="1800" b="1" dirty="0">
                <a:latin typeface="+mn-lt"/>
              </a:rPr>
              <a:t> </a:t>
            </a:r>
          </a:p>
        </p:txBody>
      </p:sp>
      <p:grpSp>
        <p:nvGrpSpPr>
          <p:cNvPr id="3" name="Group 2" descr="Kaxxa ta' data li tqabbel il-livelli ta' pressjoni tal-ħin esperjenzata fl-organizzazzjonijiet u mill-ħaddiema. Dan huwa indikat permezz ta’ nofs ċrieki u perċentwali. L-organizzazzjonijiet jesperjenzaw 44 fil-mija ta' pressjoni tal-ħin, filwaqt li l-ħaddiema jesperjenzaw 43 fil-mija. ">
            <a:extLst>
              <a:ext uri="{FF2B5EF4-FFF2-40B4-BE49-F238E27FC236}">
                <a16:creationId xmlns:a16="http://schemas.microsoft.com/office/drawing/2014/main" id="{4CB3070E-5865-7FEF-3107-073D336FB2E7}"/>
              </a:ext>
            </a:extLst>
          </p:cNvPr>
          <p:cNvGrpSpPr/>
          <p:nvPr/>
        </p:nvGrpSpPr>
        <p:grpSpPr>
          <a:xfrm>
            <a:off x="1230885" y="2017464"/>
            <a:ext cx="4542009" cy="2356922"/>
            <a:chOff x="874654" y="2168532"/>
            <a:chExt cx="4542009" cy="23569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E0FD3EB-BF9D-6730-BAD7-1A73B730BF91}"/>
                </a:ext>
              </a:extLst>
            </p:cNvPr>
            <p:cNvGrpSpPr/>
            <p:nvPr/>
          </p:nvGrpSpPr>
          <p:grpSpPr>
            <a:xfrm>
              <a:off x="875589" y="4220531"/>
              <a:ext cx="4541074" cy="304923"/>
              <a:chOff x="902464" y="4494345"/>
              <a:chExt cx="4541074" cy="304923"/>
            </a:xfrm>
          </p:grpSpPr>
          <p:sp>
            <p:nvSpPr>
              <p:cNvPr id="72" name="Rectangle: Top Corners Rounded 71">
                <a:extLst>
                  <a:ext uri="{FF2B5EF4-FFF2-40B4-BE49-F238E27FC236}">
                    <a16:creationId xmlns:a16="http://schemas.microsoft.com/office/drawing/2014/main" id="{B1F783A4-69C9-3F1A-0D75-A00C32CAB649}"/>
                  </a:ext>
                </a:extLst>
              </p:cNvPr>
              <p:cNvSpPr/>
              <p:nvPr/>
            </p:nvSpPr>
            <p:spPr>
              <a:xfrm rot="10800000">
                <a:off x="902464" y="4494345"/>
                <a:ext cx="4047185" cy="265121"/>
              </a:xfrm>
              <a:prstGeom prst="round2SameRect">
                <a:avLst>
                  <a:gd name="adj1" fmla="val 40351"/>
                  <a:gd name="adj2" fmla="val 0"/>
                </a:avLst>
              </a:prstGeom>
              <a:solidFill>
                <a:srgbClr val="DCE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CDFCF740-4B73-7F14-5958-8EEA91BA2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5412" y="4508968"/>
                <a:ext cx="4048126" cy="290300"/>
              </a:xfrm>
              <a:prstGeom prst="rect">
                <a:avLst/>
              </a:prstGeom>
            </p:spPr>
            <p:txBody>
              <a:bodyPr anchor="t">
                <a:noAutofit/>
              </a:bodyPr>
              <a:lstStyle>
                <a:lvl1pPr marL="251994" indent="-251994" algn="l" defTabSz="457189" rtl="0" eaLnBrk="1" latinLnBrk="0" hangingPunct="1">
                  <a:spcBef>
                    <a:spcPts val="600"/>
                  </a:spcBef>
                  <a:spcAft>
                    <a:spcPts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800" b="1" i="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431989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1985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7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91980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71976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5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57719" indent="-285744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31967" indent="-179996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−"/>
                  <a:defRPr sz="13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mt-MT" sz="1000" i="1"/>
                  <a:t>Sors: </a:t>
                </a:r>
                <a:r>
                  <a:rPr lang="mt-MT" sz="1000" b="0"/>
                  <a:t>OSH Pulse 2025, ESENER 2024, EU27</a:t>
                </a:r>
              </a:p>
            </p:txBody>
          </p:sp>
        </p:grpSp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9A6C7599-91BC-E7B5-BF27-43CED707F3E3}"/>
                </a:ext>
              </a:extLst>
            </p:cNvPr>
            <p:cNvSpPr/>
            <p:nvPr/>
          </p:nvSpPr>
          <p:spPr>
            <a:xfrm rot="10800000">
              <a:off x="874654" y="2437617"/>
              <a:ext cx="4048127" cy="2048036"/>
            </a:xfrm>
            <a:prstGeom prst="round2SameRect">
              <a:avLst>
                <a:gd name="adj1" fmla="val 5400"/>
                <a:gd name="adj2" fmla="val 0"/>
              </a:avLst>
            </a:prstGeom>
            <a:noFill/>
            <a:ln w="9525">
              <a:solidFill>
                <a:srgbClr val="E6471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22FC2E6-E53E-6F6A-77D2-D225EB5F11EB}"/>
                </a:ext>
              </a:extLst>
            </p:cNvPr>
            <p:cNvGrpSpPr/>
            <p:nvPr/>
          </p:nvGrpSpPr>
          <p:grpSpPr>
            <a:xfrm>
              <a:off x="2524383" y="2968547"/>
              <a:ext cx="590550" cy="1106036"/>
              <a:chOff x="2545648" y="3098072"/>
              <a:chExt cx="590550" cy="1106036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03F5680-8806-9570-1922-216E40EE24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923" y="3098072"/>
                <a:ext cx="0" cy="1106036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Star: 12 Points 69">
                <a:extLst>
                  <a:ext uri="{FF2B5EF4-FFF2-40B4-BE49-F238E27FC236}">
                    <a16:creationId xmlns:a16="http://schemas.microsoft.com/office/drawing/2014/main" id="{109E387F-4030-FC90-7A85-89E24092DCBF}"/>
                  </a:ext>
                </a:extLst>
              </p:cNvPr>
              <p:cNvSpPr/>
              <p:nvPr/>
            </p:nvSpPr>
            <p:spPr>
              <a:xfrm>
                <a:off x="2545648" y="3374637"/>
                <a:ext cx="590550" cy="590550"/>
              </a:xfrm>
              <a:prstGeom prst="star12">
                <a:avLst>
                  <a:gd name="adj" fmla="val 39113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mt-MT" sz="1400" b="1" i="1"/>
                  <a:t>VS</a:t>
                </a:r>
              </a:p>
            </p:txBody>
          </p:sp>
        </p:grpSp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F0CF0F9B-61E6-FF00-5CE9-92E9AAC91A7A}"/>
                </a:ext>
              </a:extLst>
            </p:cNvPr>
            <p:cNvSpPr txBox="1">
              <a:spLocks/>
            </p:cNvSpPr>
            <p:nvPr/>
          </p:nvSpPr>
          <p:spPr>
            <a:xfrm>
              <a:off x="906067" y="2782100"/>
              <a:ext cx="2271314" cy="522973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mt-MT" sz="1200" dirty="0"/>
                <a:t>ORGANIZZAZZJONIJIET</a:t>
              </a: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63BD3E56-149F-3226-B9AE-5B99138F5F46}"/>
                </a:ext>
              </a:extLst>
            </p:cNvPr>
            <p:cNvSpPr txBox="1">
              <a:spLocks/>
            </p:cNvSpPr>
            <p:nvPr/>
          </p:nvSpPr>
          <p:spPr>
            <a:xfrm>
              <a:off x="3372565" y="2764376"/>
              <a:ext cx="1139278" cy="328849"/>
            </a:xfrm>
            <a:prstGeom prst="rect">
              <a:avLst/>
            </a:prstGeom>
            <a:noFill/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mt-MT" sz="1200" dirty="0">
                  <a:solidFill>
                    <a:srgbClr val="A9DE4E"/>
                  </a:solidFill>
                </a:rPr>
                <a:t>ĦADDIEMA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4E73898-ADE6-0CD8-B88A-ED65864D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458" y="3035987"/>
              <a:ext cx="1016293" cy="1016293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60C4342-DE35-F29A-ED37-BFE73D9CE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793" y="3063152"/>
              <a:ext cx="1016293" cy="1011431"/>
            </a:xfrm>
            <a:prstGeom prst="rect">
              <a:avLst/>
            </a:prstGeom>
          </p:spPr>
        </p:pic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B3D97650-AE4D-B44D-B328-7AE7E54C5E67}"/>
                </a:ext>
              </a:extLst>
            </p:cNvPr>
            <p:cNvSpPr/>
            <p:nvPr/>
          </p:nvSpPr>
          <p:spPr>
            <a:xfrm>
              <a:off x="874656" y="2168532"/>
              <a:ext cx="4058636" cy="529344"/>
            </a:xfrm>
            <a:prstGeom prst="round2SameRect">
              <a:avLst>
                <a:gd name="adj1" fmla="val 40351"/>
                <a:gd name="adj2" fmla="val 0"/>
              </a:avLst>
            </a:prstGeom>
            <a:solidFill>
              <a:srgbClr val="E647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475EE8-CF90-9824-EFB1-7E9F97149478}"/>
                </a:ext>
              </a:extLst>
            </p:cNvPr>
            <p:cNvSpPr txBox="1"/>
            <p:nvPr/>
          </p:nvSpPr>
          <p:spPr>
            <a:xfrm>
              <a:off x="1500427" y="2295618"/>
              <a:ext cx="3286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t-MT" sz="1400" b="1">
                  <a:solidFill>
                    <a:schemeClr val="bg1"/>
                  </a:solidFill>
                </a:rPr>
                <a:t>PRESSJONI TAL-ĦIN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8B96221E-423D-47B0-93D8-EBDD59A34F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5162" y="2198067"/>
              <a:ext cx="335444" cy="466705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6B32666D-C9BB-E352-AAF9-05A3CA062D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46" y="4251907"/>
              <a:ext cx="150389" cy="177732"/>
            </a:xfrm>
            <a:prstGeom prst="rect">
              <a:avLst/>
            </a:prstGeom>
          </p:spPr>
        </p:pic>
      </p:grpSp>
      <p:grpSp>
        <p:nvGrpSpPr>
          <p:cNvPr id="74" name="Group 73" descr="Kaxxa ta' data li tqabbel il-livelli ta' nuqqas ta’ komunikazzjoni u kooperazzjoni esperjenzati fl-organizzazzjonijiet u mill-ħaddiema. Dan huwa indikat permezz ta’ nofs ċrieki u perċentwali. L-organizzazzjonijiet jesperjenzaw 19 fil-mija nuqqas ta’ komunikazzjoni u kooperazzjoni, filwaqt li l-ħaddiema jesperjenzaw 29 fil-mija. ">
            <a:extLst>
              <a:ext uri="{FF2B5EF4-FFF2-40B4-BE49-F238E27FC236}">
                <a16:creationId xmlns:a16="http://schemas.microsoft.com/office/drawing/2014/main" id="{563A276B-2E8A-E549-FC54-0266E8954E8A}"/>
              </a:ext>
            </a:extLst>
          </p:cNvPr>
          <p:cNvGrpSpPr/>
          <p:nvPr/>
        </p:nvGrpSpPr>
        <p:grpSpPr>
          <a:xfrm>
            <a:off x="6265843" y="2017464"/>
            <a:ext cx="4544828" cy="2356922"/>
            <a:chOff x="5927303" y="1825127"/>
            <a:chExt cx="4544828" cy="235692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65684F-F56A-B597-17F0-43461CD88E79}"/>
                </a:ext>
              </a:extLst>
            </p:cNvPr>
            <p:cNvGrpSpPr/>
            <p:nvPr/>
          </p:nvGrpSpPr>
          <p:grpSpPr>
            <a:xfrm>
              <a:off x="5927303" y="1825127"/>
              <a:ext cx="4544828" cy="2356922"/>
              <a:chOff x="5927303" y="1825127"/>
              <a:chExt cx="4544828" cy="2356922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321220B3-A0D2-59BC-3106-AEA4944D5AC2}"/>
                  </a:ext>
                </a:extLst>
              </p:cNvPr>
              <p:cNvGrpSpPr/>
              <p:nvPr/>
            </p:nvGrpSpPr>
            <p:grpSpPr>
              <a:xfrm>
                <a:off x="5927303" y="1825127"/>
                <a:ext cx="4544828" cy="2356922"/>
                <a:chOff x="871835" y="2168532"/>
                <a:chExt cx="4544828" cy="2356922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CB53827-6F65-D87C-C050-CEF695863D65}"/>
                    </a:ext>
                  </a:extLst>
                </p:cNvPr>
                <p:cNvGrpSpPr/>
                <p:nvPr/>
              </p:nvGrpSpPr>
              <p:grpSpPr>
                <a:xfrm>
                  <a:off x="875590" y="4220532"/>
                  <a:ext cx="4541073" cy="304922"/>
                  <a:chOff x="902465" y="4494346"/>
                  <a:chExt cx="4541073" cy="304922"/>
                </a:xfrm>
              </p:grpSpPr>
              <p:sp>
                <p:nvSpPr>
                  <p:cNvPr id="90" name="Rectangle: Top Corners Rounded 89">
                    <a:extLst>
                      <a:ext uri="{FF2B5EF4-FFF2-40B4-BE49-F238E27FC236}">
                        <a16:creationId xmlns:a16="http://schemas.microsoft.com/office/drawing/2014/main" id="{A50E14E0-ECCD-E89F-7793-44BFA60047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2465" y="4494346"/>
                    <a:ext cx="4057697" cy="265121"/>
                  </a:xfrm>
                  <a:prstGeom prst="round2SameRect">
                    <a:avLst>
                      <a:gd name="adj1" fmla="val 40351"/>
                      <a:gd name="adj2" fmla="val 0"/>
                    </a:avLst>
                  </a:prstGeom>
                  <a:solidFill>
                    <a:srgbClr val="DCE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Content Placeholder 2">
                    <a:extLst>
                      <a:ext uri="{FF2B5EF4-FFF2-40B4-BE49-F238E27FC236}">
                        <a16:creationId xmlns:a16="http://schemas.microsoft.com/office/drawing/2014/main" id="{F3656B3E-E26E-EEAB-BA3E-59F6F5D6079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95412" y="4508968"/>
                    <a:ext cx="4048126" cy="290300"/>
                  </a:xfrm>
                  <a:prstGeom prst="rect">
                    <a:avLst/>
                  </a:prstGeom>
                </p:spPr>
                <p:txBody>
                  <a:bodyPr anchor="t">
                    <a:noAutofit/>
                  </a:bodyPr>
                  <a:lstStyle>
                    <a:lvl1pPr marL="251994" indent="-251994" algn="l" defTabSz="457189" rtl="0" eaLnBrk="1" latinLnBrk="0" hangingPunct="1">
                      <a:spcBef>
                        <a:spcPts val="600"/>
                      </a:spcBef>
                      <a:spcAft>
                        <a:spcPts val="0"/>
                      </a:spcAft>
                      <a:buClr>
                        <a:schemeClr val="tx2"/>
                      </a:buClr>
                      <a:buFont typeface="Wingdings" pitchFamily="2" charset="2"/>
                      <a:buChar char="§"/>
                      <a:defRPr sz="1800" b="1" i="0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31989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8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11985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7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791980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6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971976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5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257719" indent="-285744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•"/>
                      <a:defRPr sz="14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331967" indent="-179996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−"/>
                      <a:defRPr sz="13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8914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103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spcBef>
                        <a:spcPts val="1200"/>
                      </a:spcBef>
                      <a:spcAft>
                        <a:spcPts val="600"/>
                      </a:spcAft>
                      <a:buNone/>
                    </a:pPr>
                    <a:r>
                      <a:rPr lang="mt-MT" sz="1000" i="1"/>
                      <a:t>Sors: </a:t>
                    </a:r>
                    <a:r>
                      <a:rPr lang="mt-MT" sz="1000" b="0"/>
                      <a:t>ESENER 2024, u OSH Pulse 2025</a:t>
                    </a:r>
                  </a:p>
                </p:txBody>
              </p:sp>
            </p:grpSp>
            <p:sp>
              <p:nvSpPr>
                <p:cNvPr id="81" name="Rectangle: Top Corners Rounded 80">
                  <a:extLst>
                    <a:ext uri="{FF2B5EF4-FFF2-40B4-BE49-F238E27FC236}">
                      <a16:creationId xmlns:a16="http://schemas.microsoft.com/office/drawing/2014/main" id="{E944D197-079A-7F87-5497-A724F128574C}"/>
                    </a:ext>
                  </a:extLst>
                </p:cNvPr>
                <p:cNvSpPr/>
                <p:nvPr/>
              </p:nvSpPr>
              <p:spPr>
                <a:xfrm rot="10800000">
                  <a:off x="874652" y="2437616"/>
                  <a:ext cx="4048125" cy="2048033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E6471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C77AF0F7-A7DF-73ED-4C9C-E2DEA71D9911}"/>
                    </a:ext>
                  </a:extLst>
                </p:cNvPr>
                <p:cNvGrpSpPr/>
                <p:nvPr/>
              </p:nvGrpSpPr>
              <p:grpSpPr>
                <a:xfrm>
                  <a:off x="2579185" y="2977117"/>
                  <a:ext cx="590550" cy="1106036"/>
                  <a:chOff x="2600450" y="3106642"/>
                  <a:chExt cx="590550" cy="1106036"/>
                </a:xfrm>
              </p:grpSpPr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EA5A03A7-C33E-853F-ED67-9A99801149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95725" y="3106642"/>
                    <a:ext cx="0" cy="1106036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Star: 12 Points 88">
                    <a:extLst>
                      <a:ext uri="{FF2B5EF4-FFF2-40B4-BE49-F238E27FC236}">
                        <a16:creationId xmlns:a16="http://schemas.microsoft.com/office/drawing/2014/main" id="{22072EAA-BFBE-3531-D226-4B3C15CCA4D3}"/>
                      </a:ext>
                    </a:extLst>
                  </p:cNvPr>
                  <p:cNvSpPr/>
                  <p:nvPr/>
                </p:nvSpPr>
                <p:spPr>
                  <a:xfrm>
                    <a:off x="2600450" y="3383207"/>
                    <a:ext cx="590550" cy="590550"/>
                  </a:xfrm>
                  <a:prstGeom prst="star12">
                    <a:avLst>
                      <a:gd name="adj" fmla="val 39113"/>
                    </a:avLst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r>
                      <a:rPr lang="mt-MT" sz="1400" b="1" i="1"/>
                      <a:t>VS</a:t>
                    </a:r>
                  </a:p>
                </p:txBody>
              </p:sp>
            </p:grpSp>
            <p:sp>
              <p:nvSpPr>
                <p:cNvPr id="83" name="Content Placeholder 2">
                  <a:extLst>
                    <a:ext uri="{FF2B5EF4-FFF2-40B4-BE49-F238E27FC236}">
                      <a16:creationId xmlns:a16="http://schemas.microsoft.com/office/drawing/2014/main" id="{103AE3D5-105C-517C-6970-616EBC6B444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48440" y="2770553"/>
                  <a:ext cx="1989816" cy="369332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mt-MT" sz="1200" dirty="0"/>
                    <a:t>ORGANIZZAZZJONIJIET</a:t>
                  </a:r>
                </a:p>
              </p:txBody>
            </p:sp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D46596CD-DA3A-8BA5-760E-C114F51D9F3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461345" y="2772946"/>
                  <a:ext cx="1234832" cy="328849"/>
                </a:xfrm>
                <a:prstGeom prst="rect">
                  <a:avLst/>
                </a:prstGeom>
                <a:noFill/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mt-MT" sz="1200" dirty="0">
                      <a:solidFill>
                        <a:srgbClr val="A9DE4E"/>
                      </a:solidFill>
                    </a:rPr>
                    <a:t>ĦADDIEMA</a:t>
                  </a:r>
                </a:p>
              </p:txBody>
            </p:sp>
            <p:sp>
              <p:nvSpPr>
                <p:cNvPr id="85" name="Rectangle: Top Corners Rounded 84">
                  <a:extLst>
                    <a:ext uri="{FF2B5EF4-FFF2-40B4-BE49-F238E27FC236}">
                      <a16:creationId xmlns:a16="http://schemas.microsoft.com/office/drawing/2014/main" id="{C91EB62A-4B79-AE2B-8E13-B4315C6B3E56}"/>
                    </a:ext>
                  </a:extLst>
                </p:cNvPr>
                <p:cNvSpPr/>
                <p:nvPr/>
              </p:nvSpPr>
              <p:spPr>
                <a:xfrm>
                  <a:off x="871835" y="2168532"/>
                  <a:ext cx="4057697" cy="529344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E6471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72A012CE-4C78-89C1-323F-C0DC2FB982DD}"/>
                    </a:ext>
                  </a:extLst>
                </p:cNvPr>
                <p:cNvSpPr txBox="1"/>
                <p:nvPr/>
              </p:nvSpPr>
              <p:spPr>
                <a:xfrm>
                  <a:off x="1509953" y="2199820"/>
                  <a:ext cx="321764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mt-MT" sz="1400" b="1">
                      <a:solidFill>
                        <a:schemeClr val="bg1"/>
                      </a:solidFill>
                    </a:rPr>
                    <a:t>NUQQAS TA’ KOMUNIKAZZJONI U KOOPERAZZJONI</a:t>
                  </a:r>
                </a:p>
              </p:txBody>
            </p:sp>
            <p:pic>
              <p:nvPicPr>
                <p:cNvPr id="87" name="Graphic 86">
                  <a:extLst>
                    <a:ext uri="{FF2B5EF4-FFF2-40B4-BE49-F238E27FC236}">
                      <a16:creationId xmlns:a16="http://schemas.microsoft.com/office/drawing/2014/main" id="{F538C888-64E7-627E-C16A-FC57F47A34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6146" y="4251907"/>
                  <a:ext cx="150389" cy="177732"/>
                </a:xfrm>
                <a:prstGeom prst="rect">
                  <a:avLst/>
                </a:prstGeom>
              </p:spPr>
            </p:pic>
          </p:grpSp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E680F6B5-74B8-2400-6538-8DEC14920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65740" y="1870963"/>
                <a:ext cx="489170" cy="466935"/>
              </a:xfrm>
              <a:prstGeom prst="rect">
                <a:avLst/>
              </a:prstGeom>
            </p:spPr>
          </p:pic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6407AA7-87A4-AD70-4877-27A6D7698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1614" y="2701703"/>
              <a:ext cx="1011429" cy="1016291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4535F05-DF0A-A884-582E-A8B7606C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704" y="2696564"/>
              <a:ext cx="1016291" cy="1016291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F4AFD87-7E3C-95C4-9167-B16A9474E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316" y="5568141"/>
            <a:ext cx="11417968" cy="1109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 descr="51 % biss tal-organizzazzjonijiet jirrappurtaw li jinvolvu lill-ħaddiema fl-indirizzar tar-riskji psikosoċjali. ">
            <a:extLst>
              <a:ext uri="{FF2B5EF4-FFF2-40B4-BE49-F238E27FC236}">
                <a16:creationId xmlns:a16="http://schemas.microsoft.com/office/drawing/2014/main" id="{B4A7BB91-524A-4AEB-00A7-EAE7B13F645F}"/>
              </a:ext>
            </a:extLst>
          </p:cNvPr>
          <p:cNvGrpSpPr/>
          <p:nvPr/>
        </p:nvGrpSpPr>
        <p:grpSpPr>
          <a:xfrm>
            <a:off x="1262298" y="4787683"/>
            <a:ext cx="8859302" cy="1641028"/>
            <a:chOff x="874652" y="4881619"/>
            <a:chExt cx="8859302" cy="1641028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B42987CB-F356-1208-0D2E-A09CB733F72A}"/>
                </a:ext>
              </a:extLst>
            </p:cNvPr>
            <p:cNvGrpSpPr/>
            <p:nvPr/>
          </p:nvGrpSpPr>
          <p:grpSpPr>
            <a:xfrm>
              <a:off x="874652" y="4881619"/>
              <a:ext cx="8859302" cy="1641028"/>
              <a:chOff x="1684165" y="4627998"/>
              <a:chExt cx="8859302" cy="1641028"/>
            </a:xfrm>
          </p:grpSpPr>
          <p:sp>
            <p:nvSpPr>
              <p:cNvPr id="95" name="Rectangle: Top Corners Rounded 94">
                <a:extLst>
                  <a:ext uri="{FF2B5EF4-FFF2-40B4-BE49-F238E27FC236}">
                    <a16:creationId xmlns:a16="http://schemas.microsoft.com/office/drawing/2014/main" id="{E40171EC-B0AD-45B0-B111-D90A0F846A28}"/>
                  </a:ext>
                </a:extLst>
              </p:cNvPr>
              <p:cNvSpPr/>
              <p:nvPr/>
            </p:nvSpPr>
            <p:spPr>
              <a:xfrm rot="10800000">
                <a:off x="1696605" y="4895252"/>
                <a:ext cx="8846862" cy="1373774"/>
              </a:xfrm>
              <a:prstGeom prst="round2SameRect">
                <a:avLst>
                  <a:gd name="adj1" fmla="val 5570"/>
                  <a:gd name="adj2" fmla="val 0"/>
                </a:avLst>
              </a:prstGeom>
              <a:solidFill>
                <a:srgbClr val="967EA7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187B51C5-0470-281D-A47C-BB9E8CE95786}"/>
                  </a:ext>
                </a:extLst>
              </p:cNvPr>
              <p:cNvGrpSpPr/>
              <p:nvPr/>
            </p:nvGrpSpPr>
            <p:grpSpPr>
              <a:xfrm>
                <a:off x="1684165" y="4627998"/>
                <a:ext cx="8846862" cy="1639967"/>
                <a:chOff x="874651" y="2168532"/>
                <a:chExt cx="8846862" cy="1639967"/>
              </a:xfrm>
            </p:grpSpPr>
            <p:sp>
              <p:nvSpPr>
                <p:cNvPr id="98" name="Rectangle: Top Corners Rounded 97">
                  <a:extLst>
                    <a:ext uri="{FF2B5EF4-FFF2-40B4-BE49-F238E27FC236}">
                      <a16:creationId xmlns:a16="http://schemas.microsoft.com/office/drawing/2014/main" id="{9E6EB131-E8A8-7E95-C383-289B204F3753}"/>
                    </a:ext>
                  </a:extLst>
                </p:cNvPr>
                <p:cNvSpPr/>
                <p:nvPr/>
              </p:nvSpPr>
              <p:spPr>
                <a:xfrm rot="10800000">
                  <a:off x="874651" y="2437617"/>
                  <a:ext cx="8846858" cy="1370882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967E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id="{ACEBEDBF-2310-D95D-DC23-53E5A1262D5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0143" y="3053138"/>
                  <a:ext cx="817166" cy="459555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mt-MT" sz="1400"/>
                    <a:t>BISS</a:t>
                  </a:r>
                </a:p>
              </p:txBody>
            </p:sp>
            <p:sp>
              <p:nvSpPr>
                <p:cNvPr id="100" name="Content Placeholder 2" descr="Kaxxa li turi l-perċentwal ta’ involviment tal-ħaddiema fl-organizzazzjonijiet meta jiġu indirizzati r-riskji psikosoċjali fuq ix-xogħol. Il-perċentwal huwa ta’ 51 fil-mija. ">
                  <a:extLst>
                    <a:ext uri="{FF2B5EF4-FFF2-40B4-BE49-F238E27FC236}">
                      <a16:creationId xmlns:a16="http://schemas.microsoft.com/office/drawing/2014/main" id="{3994B876-AAE8-E8B6-4731-D4BFD32452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715624" y="2730080"/>
                  <a:ext cx="3011414" cy="959059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mt-MT" sz="1600" b="0"/>
                    <a:t>tal-organizzazzjonijiet jirrappurtaw li jinvolvu lill-ħaddiema fl-indirizzar tar-riskji psikosoċjali.</a:t>
                  </a:r>
                </a:p>
              </p:txBody>
            </p:sp>
            <p:sp>
              <p:nvSpPr>
                <p:cNvPr id="101" name="Rectangle: Top Corners Rounded 100">
                  <a:extLst>
                    <a:ext uri="{FF2B5EF4-FFF2-40B4-BE49-F238E27FC236}">
                      <a16:creationId xmlns:a16="http://schemas.microsoft.com/office/drawing/2014/main" id="{28EDE9BD-0690-4F32-3C23-35FAF40A3780}"/>
                    </a:ext>
                  </a:extLst>
                </p:cNvPr>
                <p:cNvSpPr/>
                <p:nvPr/>
              </p:nvSpPr>
              <p:spPr>
                <a:xfrm>
                  <a:off x="874654" y="2168532"/>
                  <a:ext cx="8846859" cy="348411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967E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4F6540A-FFD1-DC25-8F0A-F8B629B38F32}"/>
                    </a:ext>
                  </a:extLst>
                </p:cNvPr>
                <p:cNvSpPr txBox="1"/>
                <p:nvPr/>
              </p:nvSpPr>
              <p:spPr>
                <a:xfrm>
                  <a:off x="1500427" y="2199820"/>
                  <a:ext cx="40872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mt-MT" sz="1400" b="1">
                      <a:solidFill>
                        <a:schemeClr val="bg1"/>
                      </a:solidFill>
                    </a:rPr>
                    <a:t>INVOLVIMENT TAL-ĦADDIEMA</a:t>
                  </a:r>
                </a:p>
              </p:txBody>
            </p:sp>
          </p:grpSp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0C493727-3E75-7FAB-9B5B-71EF55D96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845211" y="4756673"/>
                <a:ext cx="458249" cy="476220"/>
              </a:xfrm>
              <a:prstGeom prst="rect">
                <a:avLst/>
              </a:prstGeom>
            </p:spPr>
          </p:pic>
        </p:grp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1167B6E-7195-D6F7-DDBA-2F3ED4FBE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4990" y="5410738"/>
              <a:ext cx="1011429" cy="1011429"/>
            </a:xfrm>
            <a:prstGeom prst="rect">
              <a:avLst/>
            </a:prstGeom>
          </p:spPr>
        </p:pic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C13DF95-DF72-2414-8771-5094A22C2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22" y="4434349"/>
            <a:ext cx="4499238" cy="2011854"/>
          </a:xfrm>
          <a:prstGeom prst="rect">
            <a:avLst/>
          </a:prstGeom>
        </p:spPr>
      </p:pic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4E8A230-2C71-6901-AA45-D427AF0A206A}"/>
              </a:ext>
            </a:extLst>
          </p:cNvPr>
          <p:cNvSpPr txBox="1">
            <a:spLocks/>
          </p:cNvSpPr>
          <p:nvPr/>
        </p:nvSpPr>
        <p:spPr>
          <a:xfrm>
            <a:off x="6474663" y="5255075"/>
            <a:ext cx="2870939" cy="115443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mt-MT" sz="1400" dirty="0"/>
              <a:t>L-involviment tal-ħaddiema huwa essenzjali għall-identifikazzjoni tar-riskji u biex jinstabu soluzzjonijiet effettivi b’mod konġunt.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028D6A-574C-CC41-4A14-71FB0B971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90759" y="5322675"/>
            <a:ext cx="0" cy="1106036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09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A438-0F2E-9C64-4D00-CD1C2707EEF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Il-perspettiva ġenerali</a:t>
            </a:r>
            <a:r>
              <a:rPr lang="mt-MT">
                <a:solidFill>
                  <a:srgbClr val="003399"/>
                </a:solidFill>
              </a:rPr>
              <a:t>: </a:t>
            </a:r>
            <a:r>
              <a:rPr lang="mt-MT"/>
              <a:t>il-perspettiva tal-organizzazzjonijiet -2- 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A3B64AA-D43C-97A4-0D72-0979C37CABFA}"/>
              </a:ext>
            </a:extLst>
          </p:cNvPr>
          <p:cNvSpPr txBox="1"/>
          <p:nvPr/>
        </p:nvSpPr>
        <p:spPr>
          <a:xfrm>
            <a:off x="1" y="1293442"/>
            <a:ext cx="9385300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Riskji psikosoċjali preżenti fl-organizzazzjonijiet:</a:t>
            </a:r>
          </a:p>
        </p:txBody>
      </p:sp>
      <p:graphicFrame>
        <p:nvGraphicFramePr>
          <p:cNvPr id="7" name="Chart 6" descr="Grafika li turi tqabbil tar-riskji psikosoċjali preżenti fl-organizzazzjonijiet fl-2019 u fl-2024:&#10;&#10;Interazzjonijiet diffiċli ma’ klijenti, pazjenti, studenti eċċ. 2019: 59%. 2024: 56 %&#10;Pressjoni tal-ħin. 2019: 45% 2024: 43%&#10;Nuqqas ta’ komunikazzjoni jew kooperazzjoni fi ħdan l-organizzazzjoni. 2019: 18 % 2024: 19 %&#10;Sigħat ta’ xogħol twal jew irregolari.  2019: 21 % 2024: 18%&#10;Biża’ ta’ telf tal-impjieg.  2019: 11 % 2024: 10 %&#10;&#10;&#10;&#10;">
            <a:extLst>
              <a:ext uri="{FF2B5EF4-FFF2-40B4-BE49-F238E27FC236}">
                <a16:creationId xmlns:a16="http://schemas.microsoft.com/office/drawing/2014/main" id="{25A46D38-6881-B00D-95B5-8E342FDBB6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3203413"/>
              </p:ext>
            </p:extLst>
          </p:nvPr>
        </p:nvGraphicFramePr>
        <p:xfrm>
          <a:off x="1856509" y="1568089"/>
          <a:ext cx="7575537" cy="4206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ECF66E0-FB21-2548-B71C-FFBFC3E2A706}"/>
              </a:ext>
            </a:extLst>
          </p:cNvPr>
          <p:cNvSpPr txBox="1"/>
          <p:nvPr/>
        </p:nvSpPr>
        <p:spPr>
          <a:xfrm>
            <a:off x="3954995" y="5854350"/>
            <a:ext cx="60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1200" i="1">
                <a:effectLst/>
              </a:rPr>
              <a:t>Sors: </a:t>
            </a:r>
            <a:r>
              <a:rPr lang="mt-MT" sz="1200">
                <a:effectLst/>
              </a:rPr>
              <a:t>ESENER 2024 - Base: Stabbiliment fl-EU-27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9978D5-6BB2-6486-CD4B-DAA555F47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750" y="5767698"/>
            <a:ext cx="240245" cy="28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A10D-02FB-5290-F3A4-BE123CA9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Għanijiet u objettivi tal-kampanja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6810895-3B97-1A8C-EBA3-1D1C6355CC2D}"/>
              </a:ext>
            </a:extLst>
          </p:cNvPr>
          <p:cNvSpPr txBox="1"/>
          <p:nvPr/>
        </p:nvSpPr>
        <p:spPr>
          <a:xfrm>
            <a:off x="1" y="1293442"/>
            <a:ext cx="9385300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latin typeface="+mn-lt"/>
              </a:rPr>
              <a:t>Tqajjem </a:t>
            </a:r>
            <a:r>
              <a:rPr lang="en-GB" sz="1800" b="1" dirty="0">
                <a:latin typeface="+mn-lt"/>
              </a:rPr>
              <a:t>g</a:t>
            </a:r>
            <a:r>
              <a:rPr lang="mt-MT" sz="1800" b="1" dirty="0"/>
              <a:t>ħ</a:t>
            </a:r>
            <a:r>
              <a:rPr lang="en-GB" sz="1800" b="1" dirty="0"/>
              <a:t>arfien </a:t>
            </a:r>
            <a:r>
              <a:rPr lang="mt-MT" sz="1800" b="1" dirty="0">
                <a:latin typeface="+mn-lt"/>
              </a:rPr>
              <a:t>dwar: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72602C-481B-8EC5-5FE3-0280CA503DA0}"/>
              </a:ext>
            </a:extLst>
          </p:cNvPr>
          <p:cNvSpPr txBox="1">
            <a:spLocks/>
          </p:cNvSpPr>
          <p:nvPr/>
        </p:nvSpPr>
        <p:spPr>
          <a:xfrm>
            <a:off x="600000" y="1957245"/>
            <a:ext cx="9052001" cy="9414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600" b="0" dirty="0"/>
              <a:t>l-</a:t>
            </a:r>
            <a:r>
              <a:rPr lang="mt-MT" sz="1600" b="1" dirty="0"/>
              <a:t>impatt</a:t>
            </a:r>
            <a:r>
              <a:rPr lang="mt-MT" sz="1600" b="0" dirty="0"/>
              <a:t> </a:t>
            </a:r>
            <a:r>
              <a:rPr lang="mt-MT" sz="1600" dirty="0"/>
              <a:t>ta' ambjent tax-xogħol tajjeb fuq is-saħħa mentali u l-</a:t>
            </a:r>
            <a:r>
              <a:rPr lang="mt-MT" sz="1600" dirty="0" err="1"/>
              <a:t>benesseri</a:t>
            </a:r>
            <a:r>
              <a:rPr lang="mt-MT" sz="1600" dirty="0"/>
              <a:t>;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600" b="0" dirty="0"/>
              <a:t>l-importanza tal-</a:t>
            </a:r>
            <a:r>
              <a:rPr lang="en-GB" sz="1600" dirty="0"/>
              <a:t>e</a:t>
            </a:r>
            <a:r>
              <a:rPr lang="mt-MT" sz="1600" dirty="0" err="1"/>
              <a:t>val</a:t>
            </a:r>
            <a:r>
              <a:rPr lang="en-GB" sz="1600" dirty="0"/>
              <a:t>w</a:t>
            </a:r>
            <a:r>
              <a:rPr lang="mt-MT" sz="1600" dirty="0"/>
              <a:t>azzjoni, il-prevenzjoni u </a:t>
            </a:r>
            <a:r>
              <a:rPr lang="mt-MT" sz="1600" dirty="0" err="1"/>
              <a:t>l-ġestjoni</a:t>
            </a:r>
            <a:r>
              <a:rPr lang="mt-MT" sz="1600" dirty="0"/>
              <a:t> tar-riskji </a:t>
            </a:r>
            <a:r>
              <a:rPr lang="mt-MT" sz="1600" dirty="0" err="1"/>
              <a:t>psikosoċjali</a:t>
            </a:r>
            <a:r>
              <a:rPr lang="mt-MT" sz="1600" dirty="0"/>
              <a:t>.</a:t>
            </a:r>
            <a:r>
              <a:rPr lang="mt-MT" sz="1600" b="0" dirty="0"/>
              <a:t> </a:t>
            </a:r>
            <a:r>
              <a:rPr lang="mt-MT" sz="1600" dirty="0"/>
              <a:t>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600" b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4A5E75E-DFA9-8862-DC12-065B059B0E9F}"/>
              </a:ext>
            </a:extLst>
          </p:cNvPr>
          <p:cNvSpPr txBox="1"/>
          <p:nvPr/>
        </p:nvSpPr>
        <p:spPr>
          <a:xfrm>
            <a:off x="1" y="2990901"/>
            <a:ext cx="713983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Tinkoraġġixxi: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F18C02-0207-3E05-D877-F290FBE54F2D}"/>
              </a:ext>
            </a:extLst>
          </p:cNvPr>
          <p:cNvSpPr txBox="1">
            <a:spLocks/>
          </p:cNvSpPr>
          <p:nvPr/>
        </p:nvSpPr>
        <p:spPr>
          <a:xfrm>
            <a:off x="599997" y="3715725"/>
            <a:ext cx="7139834" cy="225977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600" dirty="0"/>
              <a:t>networking bejn il-partijiet ikkonċernati</a:t>
            </a:r>
            <a:r>
              <a:rPr lang="mt-MT" sz="1600" b="0" dirty="0"/>
              <a:t>;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600" b="0" dirty="0"/>
              <a:t>kooperazzjoni mas-</a:t>
            </a:r>
            <a:r>
              <a:rPr lang="mt-MT" sz="1600" b="1" dirty="0"/>
              <a:t>sħab</a:t>
            </a:r>
            <a:r>
              <a:rPr lang="mt-MT" sz="1600" dirty="0"/>
              <a:t> kollha fuq il-post tax-xogħol</a:t>
            </a:r>
            <a:r>
              <a:rPr lang="mt-MT" sz="1600" b="0" dirty="0"/>
              <a:t>;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600" b="0" dirty="0"/>
              <a:t>promozzjoni ta’ ambjent </a:t>
            </a:r>
            <a:r>
              <a:rPr lang="mt-MT" sz="1600" dirty="0"/>
              <a:t>tax-xogħol li </a:t>
            </a:r>
            <a:r>
              <a:rPr lang="en-GB" sz="1600" dirty="0" err="1"/>
              <a:t>jkun</a:t>
            </a:r>
            <a:r>
              <a:rPr lang="mt-MT" sz="1600" dirty="0"/>
              <a:t> </a:t>
            </a:r>
            <a:r>
              <a:rPr lang="en-GB" sz="1600" dirty="0"/>
              <a:t>t’</a:t>
            </a:r>
            <a:r>
              <a:rPr lang="mt-MT" sz="1600" dirty="0"/>
              <a:t>appoġġ</a:t>
            </a:r>
            <a:r>
              <a:rPr lang="mt-MT" sz="1600" b="0" dirty="0"/>
              <a:t>,</a:t>
            </a:r>
            <a:r>
              <a:rPr lang="mt-MT" sz="1600" dirty="0"/>
              <a:t> </a:t>
            </a:r>
            <a:r>
              <a:rPr lang="mt-MT" sz="1600" dirty="0" err="1"/>
              <a:t>inklu</a:t>
            </a:r>
            <a:r>
              <a:rPr lang="en-GB" sz="1600" dirty="0"/>
              <a:t>ss</a:t>
            </a:r>
            <a:r>
              <a:rPr lang="mt-MT" sz="1600" dirty="0"/>
              <a:t>iv</a:t>
            </a:r>
            <a:r>
              <a:rPr lang="en-GB" sz="1600" dirty="0"/>
              <a:t> u</a:t>
            </a:r>
            <a:r>
              <a:rPr lang="mt-MT" sz="1600" b="0" dirty="0"/>
              <a:t> </a:t>
            </a:r>
            <a:r>
              <a:rPr lang="en-GB" sz="1600" b="0" dirty="0"/>
              <a:t>li j</a:t>
            </a:r>
            <a:r>
              <a:rPr lang="mt-MT" sz="1600" b="0" dirty="0"/>
              <a:t>ġ</a:t>
            </a:r>
            <a:r>
              <a:rPr lang="en-GB" sz="1600" b="0" dirty="0" err="1"/>
              <a:t>ib</a:t>
            </a:r>
            <a:r>
              <a:rPr lang="en-GB" sz="1600" b="0" dirty="0"/>
              <a:t> ‘il </a:t>
            </a:r>
            <a:r>
              <a:rPr lang="en-GB" sz="1600" b="0" dirty="0" err="1"/>
              <a:t>quddiem</a:t>
            </a:r>
            <a:r>
              <a:rPr lang="en-GB" sz="1600" b="0" dirty="0"/>
              <a:t> is-</a:t>
            </a:r>
            <a:r>
              <a:rPr lang="mt-MT" sz="1600" dirty="0"/>
              <a:t>saħħa</a:t>
            </a:r>
            <a:r>
              <a:rPr lang="en-GB" sz="1600" dirty="0"/>
              <a:t> </a:t>
            </a:r>
            <a:r>
              <a:rPr lang="en-GB" sz="1600" b="0" dirty="0" err="1"/>
              <a:t>mentali</a:t>
            </a:r>
            <a:r>
              <a:rPr lang="en-GB" sz="1600" b="0" dirty="0"/>
              <a:t>.</a:t>
            </a:r>
            <a:endParaRPr lang="mt-MT" sz="1600" b="0" dirty="0"/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600" dirty="0"/>
              <a:t>ħolqien ta’ rabta tar-riskji </a:t>
            </a:r>
            <a:r>
              <a:rPr lang="mt-MT" sz="1600" dirty="0" err="1"/>
              <a:t>psikosoċjali</a:t>
            </a:r>
            <a:r>
              <a:rPr lang="mt-MT" sz="1600" dirty="0"/>
              <a:t> ma’ proċessi </a:t>
            </a:r>
            <a:r>
              <a:rPr lang="mt-MT" sz="1600" dirty="0" err="1"/>
              <a:t>usa</a:t>
            </a:r>
            <a:r>
              <a:rPr lang="mt-MT" sz="1600" dirty="0"/>
              <a:t>’ tas-</a:t>
            </a:r>
            <a:r>
              <a:rPr lang="mt-MT" sz="1600" b="1" dirty="0"/>
              <a:t>saħħa u sigurtà okkupazzjonali</a:t>
            </a:r>
            <a:r>
              <a:rPr lang="mt-MT" sz="1600" dirty="0"/>
              <a:t> </a:t>
            </a:r>
            <a:r>
              <a:rPr lang="mt-MT" sz="1600" b="0" dirty="0"/>
              <a:t>biex jiġi żgurat </a:t>
            </a:r>
            <a:r>
              <a:rPr lang="mt-MT" sz="1600" b="0" dirty="0" err="1"/>
              <a:t>approċċ</a:t>
            </a:r>
            <a:r>
              <a:rPr lang="mt-MT" sz="1600" b="0" dirty="0"/>
              <a:t> komprensiv.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6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6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GB" sz="1600" b="0" dirty="0"/>
          </a:p>
        </p:txBody>
      </p:sp>
      <p:pic>
        <p:nvPicPr>
          <p:cNvPr id="9" name="Picture 8" descr="Ritratt li juri grupp ta' ħaddiema rġiel madwar dashboard b’ċifri. Fil-immaġni, fuq in-naħa tax-xellug hemm pupu aħdar. L-immaġni tiffoka fuq l-isforzi organizzazzjonali meħtieġa biex tiġi appoġġata s-saħħa mentali fuq ix-xogħol.  ">
            <a:extLst>
              <a:ext uri="{FF2B5EF4-FFF2-40B4-BE49-F238E27FC236}">
                <a16:creationId xmlns:a16="http://schemas.microsoft.com/office/drawing/2014/main" id="{F096355A-2958-5289-6E4A-A17E8FA57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793" y="4670307"/>
            <a:ext cx="4017612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D3B3-6F43-47EA-C5AC-2A9DC7272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Għal min hija indirizzata l-kampanja? Min għandu jipparteċipa?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6E16FD6-934F-2E06-A455-D69B1BC34AB6}"/>
              </a:ext>
            </a:extLst>
          </p:cNvPr>
          <p:cNvSpPr/>
          <p:nvPr/>
        </p:nvSpPr>
        <p:spPr>
          <a:xfrm>
            <a:off x="761105" y="1305676"/>
            <a:ext cx="6364049" cy="578138"/>
          </a:xfrm>
          <a:prstGeom prst="wedgeRectCallout">
            <a:avLst>
              <a:gd name="adj1" fmla="val 52413"/>
              <a:gd name="adj2" fmla="val 23359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mt-MT" sz="1800" b="1">
                <a:solidFill>
                  <a:srgbClr val="003399"/>
                </a:solidFill>
              </a:rPr>
              <a:t>Is-saħħa mentali hija responsabbiltà kondiviża.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E20E1-F7B3-E4E9-82E6-ECD4246321AF}"/>
              </a:ext>
            </a:extLst>
          </p:cNvPr>
          <p:cNvSpPr txBox="1"/>
          <p:nvPr/>
        </p:nvSpPr>
        <p:spPr>
          <a:xfrm>
            <a:off x="927507" y="2006490"/>
            <a:ext cx="5259149" cy="3765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2"/>
                </a:solidFill>
              </a:rPr>
              <a:t>Min </a:t>
            </a:r>
            <a:r>
              <a:rPr lang="en-GB" sz="1800" dirty="0" err="1">
                <a:solidFill>
                  <a:schemeClr val="tx2"/>
                </a:solidFill>
              </a:rPr>
              <a:t>i</a:t>
            </a:r>
            <a:r>
              <a:rPr lang="en-GB" dirty="0" err="1">
                <a:solidFill>
                  <a:schemeClr val="tx2"/>
                </a:solidFill>
              </a:rPr>
              <a:t>ħ</a:t>
            </a:r>
            <a:r>
              <a:rPr lang="en-GB" sz="1800" dirty="0" err="1">
                <a:solidFill>
                  <a:schemeClr val="tx2"/>
                </a:solidFill>
              </a:rPr>
              <a:t>addem</a:t>
            </a:r>
            <a:r>
              <a:rPr lang="en-GB" sz="1800" dirty="0">
                <a:solidFill>
                  <a:schemeClr val="tx2"/>
                </a:solidFill>
              </a:rPr>
              <a:t> f </a:t>
            </a:r>
            <a:r>
              <a:rPr lang="en-GB" sz="1800" dirty="0" err="1">
                <a:solidFill>
                  <a:schemeClr val="tx2"/>
                </a:solidFill>
              </a:rPr>
              <a:t>kumpaniji</a:t>
            </a:r>
            <a:r>
              <a:rPr lang="en-GB" sz="1800" dirty="0">
                <a:solidFill>
                  <a:schemeClr val="tx2"/>
                </a:solidFill>
              </a:rPr>
              <a:t> ta’ </a:t>
            </a:r>
            <a:r>
              <a:rPr lang="en-GB" sz="1800" dirty="0" err="1">
                <a:solidFill>
                  <a:schemeClr val="tx2"/>
                </a:solidFill>
              </a:rPr>
              <a:t>kull</a:t>
            </a:r>
            <a:r>
              <a:rPr lang="en-GB" sz="1800" dirty="0">
                <a:solidFill>
                  <a:schemeClr val="tx2"/>
                </a:solidFill>
              </a:rPr>
              <a:t> </a:t>
            </a:r>
            <a:r>
              <a:rPr lang="en-GB" sz="1800" dirty="0" err="1">
                <a:solidFill>
                  <a:schemeClr val="tx2"/>
                </a:solidFill>
              </a:rPr>
              <a:t>daqs</a:t>
            </a:r>
            <a:r>
              <a:rPr lang="en-GB" sz="1800" dirty="0">
                <a:solidFill>
                  <a:schemeClr val="tx2"/>
                </a:solidFill>
              </a:rPr>
              <a:t> </a:t>
            </a:r>
            <a:endParaRPr lang="mt-MT" sz="1800" dirty="0">
              <a:solidFill>
                <a:schemeClr val="tx2"/>
              </a:solidFill>
            </a:endParaRP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Ħaddiema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Sħab soċjali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Spetturi tax-xogħol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Professjonisti fil-qasam tas-saħħa u sigurtà fuq </a:t>
            </a:r>
            <a:r>
              <a:rPr lang="en-GB" dirty="0">
                <a:solidFill>
                  <a:schemeClr val="tx2"/>
                </a:solidFill>
              </a:rPr>
              <a:t>ix</a:t>
            </a:r>
            <a:r>
              <a:rPr lang="mt-MT" sz="1800" dirty="0">
                <a:solidFill>
                  <a:schemeClr val="tx2"/>
                </a:solidFill>
              </a:rPr>
              <a:t>-xogħol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Organizzazzjonijiet fil-qasam tas-saħħa mentali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Organizzazzjonijiet fil-qasam tan-nisa u taż-żgħażagħ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Organizzazzjonijiet fil-qasam LGBTQ+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Min ifassal il-politika;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Riċerkaturi u edukaturi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mt-MT" sz="1800" dirty="0">
                <a:solidFill>
                  <a:schemeClr val="tx2"/>
                </a:solidFill>
              </a:rPr>
              <a:t>Professjonisti fil-qasam tal-media </a:t>
            </a:r>
          </a:p>
          <a:p>
            <a:endParaRPr lang="en-GB" sz="1800" dirty="0"/>
          </a:p>
        </p:txBody>
      </p:sp>
      <p:pic>
        <p:nvPicPr>
          <p:cNvPr id="8" name="Picture 7" descr="Immaġni vettorjali ta' erba' pupi ħodor imqabbdin b'linji li jirrappreżentaw responsabbiltà kondiviża. Pupu wieħed qed iżomm tazza tal-kafè, ieħor qed iżomm punt esklamattiv, ieħor qed iżomm lenti, u ieħor qed iżomm megafonu. ">
            <a:extLst>
              <a:ext uri="{FF2B5EF4-FFF2-40B4-BE49-F238E27FC236}">
                <a16:creationId xmlns:a16="http://schemas.microsoft.com/office/drawing/2014/main" id="{7BCBDC9E-D9FB-E804-EA92-C64D22B5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288" y="1655733"/>
            <a:ext cx="4291956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6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93A63D-6B7A-BB59-9430-82D27ABFB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69" y="4366604"/>
            <a:ext cx="4748052" cy="2374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2DF9D-B8AE-937F-84F1-0B2BCD885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836822" cy="489600"/>
          </a:xfrm>
        </p:spPr>
        <p:txBody>
          <a:bodyPr/>
          <a:lstStyle/>
          <a:p>
            <a:r>
              <a:rPr lang="mt-MT" dirty="0"/>
              <a:t>Pjan direzzjonali għall-azzjoni: il-ħames oqsma ta' prijorità tal-kampanja</a:t>
            </a:r>
          </a:p>
        </p:txBody>
      </p:sp>
      <p:graphicFrame>
        <p:nvGraphicFramePr>
          <p:cNvPr id="5" name="Content Placeholder 3" descr="Skeda li turi d-dati ta’ tnedija għal kull waħda mill-ħames oqsma ta' prijorità tal-kampanja.">
            <a:extLst>
              <a:ext uri="{FF2B5EF4-FFF2-40B4-BE49-F238E27FC236}">
                <a16:creationId xmlns:a16="http://schemas.microsoft.com/office/drawing/2014/main" id="{727470C4-A17D-8388-6E2A-4EDBCFCEE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229442"/>
              </p:ext>
            </p:extLst>
          </p:nvPr>
        </p:nvGraphicFramePr>
        <p:xfrm>
          <a:off x="1497877" y="1571391"/>
          <a:ext cx="9581249" cy="321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B45660B-49A7-C8B9-252D-6A3DF1F42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0" y="4247146"/>
            <a:ext cx="3264012" cy="247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6FBB-E172-1DED-B87B-2204CE556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/>
              <a:t>Prijorità 1: </a:t>
            </a:r>
            <a:r>
              <a:rPr lang="en-GB" dirty="0" err="1"/>
              <a:t>Evalwazzjoni</a:t>
            </a:r>
            <a:r>
              <a:rPr lang="mt-MT" dirty="0"/>
              <a:t> u </a:t>
            </a:r>
            <a:r>
              <a:rPr lang="mt-MT" dirty="0" err="1"/>
              <a:t>ġestjoni</a:t>
            </a:r>
            <a:r>
              <a:rPr lang="mt-MT" dirty="0"/>
              <a:t> tar-riskji </a:t>
            </a:r>
            <a:r>
              <a:rPr lang="mt-MT" dirty="0" err="1"/>
              <a:t>psikosoċjali</a:t>
            </a:r>
            <a:r>
              <a:rPr lang="mt-MT" dirty="0"/>
              <a:t> -1- 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8220600-1A6C-86C9-A599-10A49BB4CE4E}"/>
              </a:ext>
            </a:extLst>
          </p:cNvPr>
          <p:cNvSpPr txBox="1"/>
          <p:nvPr/>
        </p:nvSpPr>
        <p:spPr>
          <a:xfrm>
            <a:off x="0" y="129344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Xenarju attwali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E5061C-8F42-6456-36E1-0EEAD890D909}"/>
              </a:ext>
            </a:extLst>
          </p:cNvPr>
          <p:cNvSpPr txBox="1">
            <a:spLocks/>
          </p:cNvSpPr>
          <p:nvPr/>
        </p:nvSpPr>
        <p:spPr>
          <a:xfrm>
            <a:off x="600001" y="2025178"/>
            <a:ext cx="10079831" cy="2807643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mt-MT" b="0" dirty="0"/>
              <a:t>Min iħaddem għandu l-obbligu legali biex jipproteġi s-saħħa tal-ħaddiema; dan jinkludi s-saħħa mentali.</a:t>
            </a:r>
            <a:r>
              <a:rPr lang="es-ES" b="0" dirty="0"/>
              <a:t> </a:t>
            </a:r>
            <a:r>
              <a:rPr lang="mt-MT" b="0" dirty="0"/>
              <a:t>Huma biss </a:t>
            </a:r>
            <a:r>
              <a:rPr lang="mt-MT" dirty="0"/>
              <a:t>39 % tal-intrapriżi </a:t>
            </a:r>
            <a:r>
              <a:rPr lang="mt-MT" b="0" dirty="0"/>
              <a:t>li jirrappurtaw li għandhom </a:t>
            </a:r>
            <a:r>
              <a:rPr lang="mt-MT" dirty="0"/>
              <a:t>pjan ta’ azzjoni kontra l-istress relatat max-xogħol</a:t>
            </a:r>
            <a:r>
              <a:rPr lang="mt-MT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/>
              <a:t>L-organizzazzjonijiet jistgħu jirrikonoxxu r-riskji </a:t>
            </a:r>
            <a:r>
              <a:rPr lang="mt-MT" b="0" dirty="0" err="1"/>
              <a:t>psikosoċjali</a:t>
            </a:r>
            <a:r>
              <a:rPr lang="mt-MT" b="0" dirty="0"/>
              <a:t>, iżda ħafna drabi </a:t>
            </a:r>
            <a:r>
              <a:rPr lang="mt-MT" dirty="0"/>
              <a:t>ma jkollhomx miżuri </a:t>
            </a:r>
            <a:r>
              <a:rPr lang="mt-MT" b="0" dirty="0" err="1"/>
              <a:t>sistematiċi</a:t>
            </a:r>
            <a:r>
              <a:rPr lang="mt-MT" b="0" dirty="0"/>
              <a:t> u </a:t>
            </a:r>
            <a:r>
              <a:rPr lang="mt-MT" b="0" dirty="0" err="1"/>
              <a:t>formalizzati</a:t>
            </a:r>
            <a:r>
              <a:rPr lang="mt-MT" b="0" dirty="0"/>
              <a:t> </a:t>
            </a:r>
            <a:r>
              <a:rPr lang="mt-MT" dirty="0"/>
              <a:t>biex </a:t>
            </a:r>
            <a:r>
              <a:rPr lang="mt-MT" dirty="0" err="1"/>
              <a:t>jindirizzawhom</a:t>
            </a:r>
            <a:r>
              <a:rPr lang="mt-MT" dirty="0"/>
              <a:t> b’mod effettiv</a:t>
            </a:r>
            <a:r>
              <a:rPr lang="mt-MT" b="0" dirty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/>
              <a:t>L-evidenza turi li s-</a:t>
            </a:r>
            <a:r>
              <a:rPr lang="mt-MT" b="0" dirty="0" err="1"/>
              <a:t>sensibilizzazzjoni</a:t>
            </a:r>
            <a:r>
              <a:rPr lang="mt-MT" b="0" dirty="0"/>
              <a:t> u l-istabbiliment ta’ </a:t>
            </a:r>
            <a:r>
              <a:rPr lang="mt-MT" dirty="0"/>
              <a:t>miżuri preventivi </a:t>
            </a:r>
            <a:r>
              <a:rPr lang="mt-MT" dirty="0">
                <a:solidFill>
                  <a:schemeClr val="accent1"/>
                </a:solidFill>
              </a:rPr>
              <a:t>jvarjaw minn </a:t>
            </a:r>
            <a:r>
              <a:rPr lang="mt-MT" dirty="0"/>
              <a:t>setturi u pajjiżi</a:t>
            </a:r>
            <a:r>
              <a:rPr lang="mt-MT" b="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9023F-12B0-28FE-8FD2-43688F396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4352"/>
            <a:ext cx="3938016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7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1D47-550C-C10E-4A4E-6869EC31C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/>
              <a:t>Prijorità 1: </a:t>
            </a:r>
            <a:r>
              <a:rPr lang="en-GB" dirty="0" err="1"/>
              <a:t>Evalwazzjoni</a:t>
            </a:r>
            <a:r>
              <a:rPr lang="mt-MT" dirty="0"/>
              <a:t> u </a:t>
            </a:r>
            <a:r>
              <a:rPr lang="mt-MT" dirty="0" err="1"/>
              <a:t>ġestjoni</a:t>
            </a:r>
            <a:r>
              <a:rPr lang="mt-MT" dirty="0"/>
              <a:t> tar-riskji </a:t>
            </a:r>
            <a:r>
              <a:rPr lang="mt-MT" dirty="0" err="1"/>
              <a:t>psikosoċjali</a:t>
            </a:r>
            <a:r>
              <a:rPr lang="mt-MT" dirty="0"/>
              <a:t>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8B3BF-F5DD-EF14-8F1E-31C8593438D2}"/>
              </a:ext>
            </a:extLst>
          </p:cNvPr>
          <p:cNvSpPr/>
          <p:nvPr/>
        </p:nvSpPr>
        <p:spPr>
          <a:xfrm>
            <a:off x="0" y="1295190"/>
            <a:ext cx="12192000" cy="553998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/>
          <a:p>
            <a:pPr algn="r"/>
            <a:r>
              <a:rPr lang="mt-MT" sz="1900" b="1" dirty="0">
                <a:solidFill>
                  <a:srgbClr val="003399"/>
                </a:solidFill>
                <a:cs typeface="Arial" panose="020B0604020202020204" pitchFamily="34" charset="0"/>
              </a:rPr>
              <a:t>          Diffikultajiet ewlenin </a:t>
            </a:r>
            <a:r>
              <a:rPr lang="mt-MT" sz="1900" b="1" dirty="0" err="1">
                <a:solidFill>
                  <a:srgbClr val="003399"/>
                </a:solidFill>
                <a:cs typeface="Arial" panose="020B0604020202020204" pitchFamily="34" charset="0"/>
              </a:rPr>
              <a:t>irrappurtati</a:t>
            </a:r>
            <a:r>
              <a:rPr lang="mt-MT" sz="1900" b="1" dirty="0">
                <a:solidFill>
                  <a:srgbClr val="003399"/>
                </a:solidFill>
                <a:cs typeface="Arial" panose="020B0604020202020204" pitchFamily="34" charset="0"/>
              </a:rPr>
              <a:t> mill-kumpaniji </a:t>
            </a:r>
            <a:r>
              <a:rPr lang="mt-MT" sz="1900" b="1" dirty="0" err="1">
                <a:solidFill>
                  <a:srgbClr val="003399"/>
                </a:solidFill>
                <a:cs typeface="Arial" panose="020B0604020202020204" pitchFamily="34" charset="0"/>
              </a:rPr>
              <a:t>fl-indirizzar</a:t>
            </a:r>
            <a:r>
              <a:rPr lang="mt-MT" sz="1900" b="1" dirty="0">
                <a:solidFill>
                  <a:srgbClr val="003399"/>
                </a:solidFill>
                <a:cs typeface="Arial" panose="020B0604020202020204" pitchFamily="34" charset="0"/>
              </a:rPr>
              <a:t> tar-riskji </a:t>
            </a:r>
            <a:r>
              <a:rPr lang="mt-MT" sz="1900" b="1" dirty="0" err="1">
                <a:solidFill>
                  <a:srgbClr val="003399"/>
                </a:solidFill>
                <a:cs typeface="Arial" panose="020B0604020202020204" pitchFamily="34" charset="0"/>
              </a:rPr>
              <a:t>psikosoċjali</a:t>
            </a:r>
            <a:r>
              <a:rPr lang="mt-MT" sz="1900" b="1" dirty="0">
                <a:solidFill>
                  <a:srgbClr val="003399"/>
                </a:solidFill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13" name="Group 12" descr="4 graffs ċirkolari li juru d-diffikultajiet ewlenin irrappurtati mill-kumpaniji fl-indirizzar tar-riskji psikosoċjali.  Il-graff ċirkolari 1 turi 59 fil-mija.  Riluttanza li wieħed jitkellem b’mod miftuħ dwar il-problema. Il-graff ċirkolari 2 turi 44 fil-mija. Nuqqas ta' għarfien espert jew ta' appoġġ speċjalizzat. Il-graff ċirkolari 3 turi 43 fil-mija. Nuqqas ta’ sensibilizzazzjoni fost il-persunal.  Il-graff ċirkolari 4 turi 32 fil-mija. Nuqqas ta' sensibilizzazzjoni fost il-maniġment.">
            <a:extLst>
              <a:ext uri="{FF2B5EF4-FFF2-40B4-BE49-F238E27FC236}">
                <a16:creationId xmlns:a16="http://schemas.microsoft.com/office/drawing/2014/main" id="{5A1D7735-3259-B0E5-ADF7-9703C0F715D4}"/>
              </a:ext>
            </a:extLst>
          </p:cNvPr>
          <p:cNvGrpSpPr/>
          <p:nvPr/>
        </p:nvGrpSpPr>
        <p:grpSpPr>
          <a:xfrm>
            <a:off x="120387" y="1503628"/>
            <a:ext cx="11741588" cy="2500562"/>
            <a:chOff x="176987" y="3931303"/>
            <a:chExt cx="11741588" cy="25005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32426-BCE2-F911-6B72-3C72DB0D4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87" y="3931303"/>
              <a:ext cx="11028278" cy="232042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581BB-4216-3A32-AAC1-60C46110EDE4}"/>
                </a:ext>
              </a:extLst>
            </p:cNvPr>
            <p:cNvGrpSpPr/>
            <p:nvPr/>
          </p:nvGrpSpPr>
          <p:grpSpPr>
            <a:xfrm>
              <a:off x="1950247" y="5761549"/>
              <a:ext cx="9968328" cy="670316"/>
              <a:chOff x="1503249" y="3265556"/>
              <a:chExt cx="7476246" cy="502735"/>
            </a:xfrm>
          </p:grpSpPr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4DC8855D-01CF-4E73-F998-DCC42C6A85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3249" y="3271392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en-GB" sz="1600" dirty="0" err="1"/>
                  <a:t>Nuqqas</a:t>
                </a:r>
                <a:r>
                  <a:rPr lang="en-GB" sz="1600" dirty="0"/>
                  <a:t> ta’ he</a:t>
                </a:r>
                <a:r>
                  <a:rPr lang="mt-MT" sz="1600" dirty="0" err="1"/>
                  <a:t>ġġ</a:t>
                </a:r>
                <a:r>
                  <a:rPr lang="en-GB" sz="1600" dirty="0"/>
                  <a:t>a</a:t>
                </a:r>
                <a:r>
                  <a:rPr lang="mt-MT" sz="1600" dirty="0"/>
                  <a:t> li wieħed jitkellem b’mod miftuħ dwar il-problema</a:t>
                </a:r>
              </a:p>
            </p:txBody>
          </p:sp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DCFD6557-77B8-59DD-ED72-7EF7743CFD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52988" y="3276071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mt-MT" sz="1600" dirty="0"/>
                  <a:t>Nuqqas ta’ għarfien espert jew ta' appoġġ speċjalizzat</a:t>
                </a: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BCEE7AF2-E8EB-F4AC-A820-F6891B7433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87989" y="3265556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mt-MT" sz="1600" dirty="0"/>
                  <a:t>Nuqqas ta’ għarfien fost </a:t>
                </a:r>
                <a:r>
                  <a:rPr lang="en-GB" sz="1600" dirty="0"/>
                  <a:t>l-</a:t>
                </a:r>
                <a:r>
                  <a:rPr lang="en-GB" sz="1600" dirty="0" err="1"/>
                  <a:t>impjegati</a:t>
                </a:r>
                <a:endParaRPr lang="mt-MT" sz="1600" dirty="0"/>
              </a:p>
            </p:txBody>
          </p:sp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DDF57967-B596-6762-5BFC-3E57F47A37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8163" y="3272184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mt-MT" sz="1600"/>
                  <a:t>Nuqqas ta' sensibilizzazzjoni fost il-maniġment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35AF605-DAC3-06D5-9148-6D615B7C3E6C}"/>
              </a:ext>
            </a:extLst>
          </p:cNvPr>
          <p:cNvSpPr txBox="1"/>
          <p:nvPr/>
        </p:nvSpPr>
        <p:spPr>
          <a:xfrm>
            <a:off x="626698" y="4455771"/>
            <a:ext cx="10962789" cy="143116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251994" indent="-251994"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b="0" i="0" baseline="0">
                <a:solidFill>
                  <a:schemeClr val="tx2"/>
                </a:solidFill>
              </a:defRPr>
            </a:lvl1pPr>
            <a:lvl2pPr marL="431989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baseline="0"/>
            </a:lvl2pPr>
            <a:lvl3pPr marL="611985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baseline="0"/>
            </a:lvl3pPr>
            <a:lvl4pPr marL="791980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baseline="0"/>
            </a:lvl4pPr>
            <a:lvl5pPr marL="971976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baseline="0"/>
            </a:lvl5pPr>
            <a:lvl6pPr marL="1257719" indent="-285744" defTabSz="457189">
              <a:spcBef>
                <a:spcPts val="0"/>
              </a:spcBef>
              <a:buFont typeface="Arial" pitchFamily="34" charset="0"/>
              <a:buChar char="•"/>
              <a:defRPr sz="1400" baseline="0"/>
            </a:lvl6pPr>
            <a:lvl7pPr marL="1331967" indent="-179996" defTabSz="457189">
              <a:spcBef>
                <a:spcPts val="0"/>
              </a:spcBef>
              <a:buFont typeface="Arial" pitchFamily="34" charset="0"/>
              <a:buChar char="−"/>
              <a:defRPr sz="1300" baseline="0"/>
            </a:lvl7pPr>
            <a:lvl8pPr marL="3428914" indent="-228594" defTabSz="457189">
              <a:spcBef>
                <a:spcPct val="20000"/>
              </a:spcBef>
              <a:buFont typeface="Arial"/>
              <a:buChar char="•"/>
              <a:defRPr sz="2000"/>
            </a:lvl8pPr>
            <a:lvl9pPr marL="3886103" indent="-228594" defTabSz="457189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233045" indent="-233045">
              <a:spcBef>
                <a:spcPts val="600"/>
              </a:spcBef>
            </a:pPr>
            <a:r>
              <a:rPr lang="mt-MT" dirty="0"/>
              <a:t>Ir-riċerka turi li kumpaniji iżgħar għandhom tendenza li jiġġestixxu r-riskji psikosoċjali fuq bażi </a:t>
            </a:r>
            <a:r>
              <a:rPr lang="mt-MT" i="1" dirty="0"/>
              <a:t>ad hoc</a:t>
            </a:r>
            <a:r>
              <a:rPr lang="mt-MT" dirty="0"/>
              <a:t> minflok jużaw approċċi strutturati. </a:t>
            </a:r>
          </a:p>
          <a:p>
            <a:pPr marL="233363" indent="-233363">
              <a:spcBef>
                <a:spcPts val="600"/>
              </a:spcBef>
            </a:pPr>
            <a:r>
              <a:rPr lang="mt-MT" dirty="0"/>
              <a:t>Madankollu, hemm approċċi promettenti mill-awtoritajiet u mis-setturi biex jappoġġaw il-kumpaniji fl-indirizzar tar-riskji psikosoċjali. </a:t>
            </a:r>
          </a:p>
        </p:txBody>
      </p:sp>
    </p:spTree>
    <p:extLst>
      <p:ext uri="{BB962C8B-B14F-4D97-AF65-F5344CB8AC3E}">
        <p14:creationId xmlns:p14="http://schemas.microsoft.com/office/powerpoint/2010/main" val="306335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DDB3A61-67CA-DC2F-8A3D-3DA55425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472112"/>
            <a:ext cx="11642651" cy="1205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A72DE3-10C3-2DC2-669C-892D4BBCA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49285" y="5821833"/>
            <a:ext cx="3267894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E70735-201B-ED52-51CB-32F369D2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94262" y="5159469"/>
            <a:ext cx="3334128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9934AF-AF70-6169-DCF5-75F40B15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24626" y="4492544"/>
            <a:ext cx="2609749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6B977-9CAB-E4F5-7015-A61BAFFAB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/>
              <a:t>Prijorità 1: Evalwazzjoni u </a:t>
            </a:r>
            <a:r>
              <a:rPr lang="mt-MT" dirty="0" err="1"/>
              <a:t>ġestjoni</a:t>
            </a:r>
            <a:r>
              <a:rPr lang="mt-MT" dirty="0"/>
              <a:t> tar-riskji </a:t>
            </a:r>
            <a:r>
              <a:rPr lang="mt-MT" dirty="0" err="1"/>
              <a:t>psikosoċjali</a:t>
            </a:r>
            <a:r>
              <a:rPr lang="mt-MT" dirty="0"/>
              <a:t>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CAEB2-ACAC-341B-CED9-DD2E210A63F2}"/>
              </a:ext>
            </a:extLst>
          </p:cNvPr>
          <p:cNvSpPr txBox="1"/>
          <p:nvPr/>
        </p:nvSpPr>
        <p:spPr>
          <a:xfrm>
            <a:off x="0" y="1307432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Miżuri preventivi - 1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35B17C73-38C1-AC28-3702-CD6320B25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002" y="1872648"/>
            <a:ext cx="10582303" cy="2166891"/>
          </a:xfrm>
        </p:spPr>
        <p:txBody>
          <a:bodyPr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en-GB" sz="1700" dirty="0" err="1"/>
              <a:t>Evalwazzjoni</a:t>
            </a:r>
            <a:r>
              <a:rPr lang="mt-MT" sz="1700" dirty="0"/>
              <a:t> u </a:t>
            </a:r>
            <a:r>
              <a:rPr lang="mt-MT" sz="1700" dirty="0" err="1"/>
              <a:t>ġestjoni</a:t>
            </a:r>
            <a:r>
              <a:rPr lang="mt-MT" sz="1700" dirty="0"/>
              <a:t> tar-riskji </a:t>
            </a:r>
            <a:r>
              <a:rPr lang="mt-MT" sz="1700" dirty="0" err="1"/>
              <a:t>psikosoċjali</a:t>
            </a:r>
            <a:r>
              <a:rPr lang="mt-MT" sz="1700" dirty="0"/>
              <a:t> </a:t>
            </a:r>
            <a:r>
              <a:rPr lang="mt-MT" sz="1700" b="0" dirty="0"/>
              <a:t>bħala parti mill-</a:t>
            </a:r>
            <a:r>
              <a:rPr lang="mt-MT" sz="1700" dirty="0"/>
              <a:t>proċess ġenerali ta' </a:t>
            </a:r>
            <a:r>
              <a:rPr lang="mt-MT" sz="1700" dirty="0" err="1"/>
              <a:t>ġestjoni</a:t>
            </a:r>
            <a:r>
              <a:rPr lang="mt-MT" sz="1700" dirty="0"/>
              <a:t> tar-riskji tas-saħħa u s-sigurtà fuq il-post tax-xogħol</a:t>
            </a:r>
            <a:r>
              <a:rPr lang="mt-MT" sz="1700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mt-MT" sz="1700" b="0" dirty="0"/>
              <a:t>Applikazzjoni tal-</a:t>
            </a:r>
            <a:r>
              <a:rPr lang="mt-MT" sz="1700" dirty="0"/>
              <a:t>ġerarkija tal-prevenzjoni</a:t>
            </a:r>
            <a:r>
              <a:rPr lang="mt-MT" sz="1700" b="0" dirty="0"/>
              <a:t>, billi tingħata prijorità lil miżuri li jindirizzaw ir-riskji mis-sors.</a:t>
            </a:r>
          </a:p>
          <a:p>
            <a:pPr marL="233363" indent="-233363">
              <a:spcAft>
                <a:spcPts val="600"/>
              </a:spcAft>
            </a:pPr>
            <a:r>
              <a:rPr lang="mt-MT" sz="1700" b="0" dirty="0"/>
              <a:t>Tfassil u </a:t>
            </a:r>
            <a:r>
              <a:rPr lang="mt-MT" sz="1700" dirty="0"/>
              <a:t>organizzazzjoni tax-xogħol b’eżiġenzi </a:t>
            </a:r>
            <a:r>
              <a:rPr lang="mt-MT" sz="1700" dirty="0" err="1"/>
              <a:t>maniġġabbli</a:t>
            </a:r>
            <a:r>
              <a:rPr lang="mt-MT" sz="1700" b="0" dirty="0"/>
              <a:t>, rwoli ċari u riżorsi adegwati.</a:t>
            </a:r>
          </a:p>
          <a:p>
            <a:pPr marL="233363" indent="-233363">
              <a:spcAft>
                <a:spcPts val="600"/>
              </a:spcAft>
            </a:pPr>
            <a:r>
              <a:rPr lang="mt-MT" sz="1700" dirty="0"/>
              <a:t>Prevenzjoni tal-vjolenza</a:t>
            </a:r>
            <a:r>
              <a:rPr lang="mt-MT" sz="1700" b="0" dirty="0"/>
              <a:t>, tal-fastidju u ta’ </a:t>
            </a:r>
            <a:r>
              <a:rPr lang="mt-MT" sz="1700" b="0" dirty="0" err="1"/>
              <a:t>mġiba</a:t>
            </a:r>
            <a:r>
              <a:rPr lang="mt-MT" sz="1700" b="0" dirty="0"/>
              <a:t> </a:t>
            </a:r>
            <a:r>
              <a:rPr lang="mt-MT" sz="1700" b="0" dirty="0" err="1"/>
              <a:t>antisoċjali</a:t>
            </a:r>
            <a:r>
              <a:rPr lang="mt-MT" sz="1700" b="0" dirty="0"/>
              <a:t> oħra.</a:t>
            </a:r>
          </a:p>
          <a:p>
            <a:pPr marL="233363" indent="-233363">
              <a:spcAft>
                <a:spcPts val="600"/>
              </a:spcAft>
            </a:pPr>
            <a:r>
              <a:rPr lang="en-GB" sz="1700" b="0" dirty="0" err="1"/>
              <a:t>Provediment</a:t>
            </a:r>
            <a:r>
              <a:rPr lang="mt-MT" sz="1700" b="0" dirty="0"/>
              <a:t> ta’ </a:t>
            </a:r>
            <a:r>
              <a:rPr lang="mt-MT" sz="1700" dirty="0"/>
              <a:t>informazzjoni, taħriġ </a:t>
            </a:r>
            <a:r>
              <a:rPr lang="mt-MT" sz="1700" b="0" dirty="0"/>
              <a:t>u </a:t>
            </a:r>
            <a:r>
              <a:rPr lang="mt-MT" sz="1700" dirty="0"/>
              <a:t>appoġġ</a:t>
            </a:r>
            <a:r>
              <a:rPr lang="mt-MT" sz="1700" b="0" dirty="0"/>
              <a:t>, inklużi miżuri biex titnaqqas l-</a:t>
            </a:r>
            <a:r>
              <a:rPr lang="mt-MT" sz="1700" b="0" dirty="0" err="1"/>
              <a:t>istigma</a:t>
            </a:r>
            <a:r>
              <a:rPr lang="mt-MT" sz="1700" b="0" dirty="0"/>
              <a:t> marbuta mas-saħħa mentali.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429D36E-AAB9-46F0-8B35-C9C5393BD2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0" y="4432213"/>
            <a:ext cx="4221126" cy="738664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600" b="1" dirty="0">
                <a:solidFill>
                  <a:schemeClr val="bg1"/>
                </a:solidFill>
              </a:rPr>
              <a:t>Ġerarkija tal-prevenzjoni tar-riskji </a:t>
            </a:r>
            <a:r>
              <a:rPr lang="mt-MT" sz="1600" b="1" dirty="0" err="1">
                <a:solidFill>
                  <a:schemeClr val="bg1"/>
                </a:solidFill>
              </a:rPr>
              <a:t>psikosoċjali</a:t>
            </a:r>
            <a:r>
              <a:rPr lang="mt-MT" sz="1600" b="1" dirty="0">
                <a:solidFill>
                  <a:schemeClr val="bg1"/>
                </a:solidFill>
              </a:rPr>
              <a:t> fuq ix-xogħol: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29C751-8516-6AD7-FF50-CDE9C81A3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82095" y="4757327"/>
            <a:ext cx="876078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0AC2CA-9460-FCFA-C92F-71E8C01A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78948" y="5420091"/>
            <a:ext cx="1551910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48D963-E2C1-CBA9-EEA8-EFB05ED13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11331" y="6117180"/>
            <a:ext cx="1799194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Piramida ta’ tliet passi li turi l-ġerarkija tal-prevenzjoni tar-riskji psikosoċjali fuq ix-xogħol. Fil-quċċata tal-piramida, simbolizzata mill-emoji ta' individwu wieħed, biex jintwera li din il-miżura tkun l-aħħar istanza. It-tieni pass (u tan-nofs), simbolizzat minn emoji ta' konfigurazzjonijiet biex jintwerew miżuri organizzattivi u tekniċi, u t-tielet pass (ta' isfel), simbolizzat minn lenti biex tintwera l-importanza tal-identifikazzjoni u l-eliminazzjoni tar-riskji. Fuq in-naħa tal-lemin tal-piramida, hemm pupu b’punt esklamattiv fin-naħa tax-xellug tagħhom.">
            <a:extLst>
              <a:ext uri="{FF2B5EF4-FFF2-40B4-BE49-F238E27FC236}">
                <a16:creationId xmlns:a16="http://schemas.microsoft.com/office/drawing/2014/main" id="{F6A7610B-190D-E49F-2CC3-F0410D0A4E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5106" y="4428184"/>
            <a:ext cx="3152775" cy="24288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64E354-B395-9A71-FAE3-223B8DD054D4}"/>
              </a:ext>
            </a:extLst>
          </p:cNvPr>
          <p:cNvSpPr txBox="1"/>
          <p:nvPr/>
        </p:nvSpPr>
        <p:spPr>
          <a:xfrm>
            <a:off x="6667633" y="4425977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3600" b="1">
                <a:solidFill>
                  <a:srgbClr val="003399"/>
                </a:solidFill>
                <a:latin typeface="+mn-lt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8BCD17-2F50-4F66-E531-FB0C4244FF51}"/>
              </a:ext>
            </a:extLst>
          </p:cNvPr>
          <p:cNvSpPr txBox="1"/>
          <p:nvPr/>
        </p:nvSpPr>
        <p:spPr>
          <a:xfrm>
            <a:off x="7006692" y="4487889"/>
            <a:ext cx="2127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1200" b="1" dirty="0">
                <a:solidFill>
                  <a:srgbClr val="003399"/>
                </a:solidFill>
              </a:rPr>
              <a:t>Miżuri individwali bħala l-aħħar </a:t>
            </a:r>
            <a:r>
              <a:rPr lang="en-GB" sz="1200" b="1" dirty="0">
                <a:solidFill>
                  <a:srgbClr val="003399"/>
                </a:solidFill>
              </a:rPr>
              <a:t>g</a:t>
            </a:r>
            <a:r>
              <a:rPr lang="mt-MT" sz="1200" b="1" dirty="0">
                <a:solidFill>
                  <a:srgbClr val="003399"/>
                </a:solidFill>
              </a:rPr>
              <a:t>ħ</a:t>
            </a:r>
            <a:r>
              <a:rPr lang="en-GB" sz="1200" b="1" dirty="0">
                <a:solidFill>
                  <a:srgbClr val="003399"/>
                </a:solidFill>
              </a:rPr>
              <a:t>a</a:t>
            </a:r>
            <a:r>
              <a:rPr lang="mt-MT" sz="1200" b="1" dirty="0">
                <a:solidFill>
                  <a:srgbClr val="003399"/>
                </a:solidFill>
              </a:rPr>
              <a:t>ż</a:t>
            </a:r>
            <a:r>
              <a:rPr lang="en-GB" sz="1200" b="1" dirty="0">
                <a:solidFill>
                  <a:srgbClr val="003399"/>
                </a:solidFill>
              </a:rPr>
              <a:t>la</a:t>
            </a:r>
            <a:r>
              <a:rPr lang="mt-MT" sz="1200" b="1" dirty="0">
                <a:solidFill>
                  <a:srgbClr val="003399"/>
                </a:solidFill>
              </a:rPr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17D3DB-E549-5FBA-1451-FC2BF2A9B81C}"/>
              </a:ext>
            </a:extLst>
          </p:cNvPr>
          <p:cNvSpPr txBox="1"/>
          <p:nvPr/>
        </p:nvSpPr>
        <p:spPr>
          <a:xfrm>
            <a:off x="7361187" y="5089565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3600" b="1">
                <a:solidFill>
                  <a:srgbClr val="003399"/>
                </a:solidFill>
                <a:latin typeface="+mn-lt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C4994-88F8-1D4C-46B8-2D618BABA264}"/>
              </a:ext>
            </a:extLst>
          </p:cNvPr>
          <p:cNvSpPr txBox="1"/>
          <p:nvPr/>
        </p:nvSpPr>
        <p:spPr>
          <a:xfrm>
            <a:off x="7696485" y="5170877"/>
            <a:ext cx="2685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1200" b="1" dirty="0">
                <a:solidFill>
                  <a:srgbClr val="003399"/>
                </a:solidFill>
              </a:rPr>
              <a:t>Miżuri </a:t>
            </a:r>
            <a:r>
              <a:rPr lang="mt-MT" sz="1200" b="1" dirty="0" err="1">
                <a:solidFill>
                  <a:srgbClr val="003399"/>
                </a:solidFill>
              </a:rPr>
              <a:t>organizzazzjonali</a:t>
            </a:r>
            <a:r>
              <a:rPr lang="mt-MT" sz="1200" b="1" dirty="0">
                <a:solidFill>
                  <a:srgbClr val="003399"/>
                </a:solidFill>
              </a:rPr>
              <a:t> u tekniċi li għandhom jiġu stabbiliti.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444FC9-C7DC-1D45-421A-8A331FCFE5E7}"/>
              </a:ext>
            </a:extLst>
          </p:cNvPr>
          <p:cNvSpPr txBox="1"/>
          <p:nvPr/>
        </p:nvSpPr>
        <p:spPr>
          <a:xfrm>
            <a:off x="8038850" y="5748863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3600" b="1">
                <a:solidFill>
                  <a:srgbClr val="003399"/>
                </a:solidFill>
                <a:latin typeface="+mn-lt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7D9CDB-64C7-5826-4CE4-57ED0F5FCF55}"/>
              </a:ext>
            </a:extLst>
          </p:cNvPr>
          <p:cNvSpPr txBox="1"/>
          <p:nvPr/>
        </p:nvSpPr>
        <p:spPr>
          <a:xfrm>
            <a:off x="8324034" y="5827950"/>
            <a:ext cx="2503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1200" b="1" dirty="0">
                <a:solidFill>
                  <a:srgbClr val="003399"/>
                </a:solidFill>
              </a:rPr>
              <a:t>Identifikazzjoni u eliminazzjoni tar-riskji mis-sors tagħhom.</a:t>
            </a:r>
          </a:p>
        </p:txBody>
      </p:sp>
    </p:spTree>
    <p:extLst>
      <p:ext uri="{BB962C8B-B14F-4D97-AF65-F5344CB8AC3E}">
        <p14:creationId xmlns:p14="http://schemas.microsoft.com/office/powerpoint/2010/main" val="119359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ABEE-27A3-E6DD-708A-88D330936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/>
              <a:t>Prijorità 1: </a:t>
            </a:r>
            <a:r>
              <a:rPr lang="en-GB" dirty="0" err="1"/>
              <a:t>Evalwazzjoni</a:t>
            </a:r>
            <a:r>
              <a:rPr lang="mt-MT" dirty="0"/>
              <a:t> u </a:t>
            </a:r>
            <a:r>
              <a:rPr lang="mt-MT" dirty="0" err="1"/>
              <a:t>ġestjoni</a:t>
            </a:r>
            <a:r>
              <a:rPr lang="mt-MT" dirty="0"/>
              <a:t> tar-riskji </a:t>
            </a:r>
            <a:r>
              <a:rPr lang="mt-MT" dirty="0" err="1"/>
              <a:t>psikosoċjali</a:t>
            </a:r>
            <a:r>
              <a:rPr lang="mt-MT" dirty="0"/>
              <a:t> -4-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A5FD4-3019-E96D-9CCC-6102EE5E49D3}"/>
              </a:ext>
            </a:extLst>
          </p:cNvPr>
          <p:cNvSpPr txBox="1"/>
          <p:nvPr/>
        </p:nvSpPr>
        <p:spPr>
          <a:xfrm>
            <a:off x="0" y="130616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Miżuri preventivi - 2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D4E519-66B9-93E1-E83E-1DEBC498A31E}"/>
              </a:ext>
            </a:extLst>
          </p:cNvPr>
          <p:cNvSpPr txBox="1">
            <a:spLocks/>
          </p:cNvSpPr>
          <p:nvPr/>
        </p:nvSpPr>
        <p:spPr>
          <a:xfrm>
            <a:off x="600002" y="2093393"/>
            <a:ext cx="6282061" cy="3778017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800" dirty="0"/>
              <a:t>Trattament tar-riskji </a:t>
            </a:r>
            <a:r>
              <a:rPr lang="mt-MT" sz="1800" dirty="0" err="1"/>
              <a:t>psikosoċjali</a:t>
            </a:r>
            <a:r>
              <a:rPr lang="mt-MT" sz="1800" dirty="0"/>
              <a:t> </a:t>
            </a:r>
            <a:r>
              <a:rPr lang="mt-MT" sz="1800" b="0" dirty="0"/>
              <a:t>fuq ix-xogħol </a:t>
            </a:r>
            <a:r>
              <a:rPr lang="mt-MT" sz="1800" dirty="0"/>
              <a:t>bħala </a:t>
            </a:r>
            <a:r>
              <a:rPr lang="en-GB" sz="1800" dirty="0" err="1"/>
              <a:t>sfida</a:t>
            </a:r>
            <a:r>
              <a:rPr lang="mt-MT" sz="1800" dirty="0"/>
              <a:t> tal-post tax-xogħol </a:t>
            </a:r>
            <a:r>
              <a:rPr lang="mt-MT" sz="1800" b="0" dirty="0"/>
              <a:t>aktar milli bħala problema</a:t>
            </a:r>
            <a:r>
              <a:rPr lang="en-GB" sz="1800" b="0" dirty="0"/>
              <a:t> </a:t>
            </a:r>
            <a:r>
              <a:rPr lang="en-GB" sz="1800" b="0" dirty="0" err="1"/>
              <a:t>wa</a:t>
            </a:r>
            <a:r>
              <a:rPr lang="mt-MT" sz="1800" b="0" dirty="0"/>
              <a:t>ħ</a:t>
            </a:r>
            <a:r>
              <a:rPr lang="en-GB" sz="1800" b="0" dirty="0"/>
              <a:t>da</a:t>
            </a:r>
            <a:r>
              <a:rPr lang="mt-MT" sz="1800" b="0" dirty="0"/>
              <a:t> individwali.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800" b="0" dirty="0" err="1"/>
              <a:t>Żgurar</a:t>
            </a:r>
            <a:r>
              <a:rPr lang="mt-MT" sz="1800" b="0" dirty="0"/>
              <a:t> tal-</a:t>
            </a:r>
            <a:r>
              <a:rPr lang="mt-MT" sz="1800" dirty="0"/>
              <a:t>involviment tal-ħaddiema </a:t>
            </a:r>
            <a:r>
              <a:rPr lang="mt-MT" sz="1800" b="0" dirty="0"/>
              <a:t>matul il-proċess kollu, </a:t>
            </a:r>
            <a:r>
              <a:rPr lang="mt-MT" sz="1800" b="0" dirty="0" err="1"/>
              <a:t>mis-sensibilizzazzjoni</a:t>
            </a:r>
            <a:r>
              <a:rPr lang="mt-MT" sz="1800" b="0" dirty="0"/>
              <a:t> u l-</a:t>
            </a:r>
            <a:r>
              <a:rPr lang="en-GB" sz="1800" b="0" dirty="0"/>
              <a:t>e</a:t>
            </a:r>
            <a:r>
              <a:rPr lang="mt-MT" sz="1800" b="0" dirty="0" err="1"/>
              <a:t>val</a:t>
            </a:r>
            <a:r>
              <a:rPr lang="en-GB" sz="1800" b="0" dirty="0"/>
              <a:t>w</a:t>
            </a:r>
            <a:r>
              <a:rPr lang="mt-MT" sz="1800" b="0" dirty="0"/>
              <a:t>azzjoni tar-riskju sal-identifikazzjoni ta’ soluzzjonijiet</a:t>
            </a:r>
            <a:r>
              <a:rPr lang="mt-MT" sz="1800" dirty="0"/>
              <a:t>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800" dirty="0"/>
              <a:t>Taħriġ lill-maniġers biex jirrikonoxxu u jindirizzaw ir-riskji </a:t>
            </a:r>
            <a:r>
              <a:rPr lang="mt-MT" sz="1800" dirty="0" err="1"/>
              <a:t>psikosoċjali</a:t>
            </a:r>
            <a:r>
              <a:rPr lang="mt-MT" sz="1800" b="0" dirty="0"/>
              <a:t>, inklużi problemi relatati mal-ammont ta’ xogħol, </a:t>
            </a:r>
            <a:r>
              <a:rPr lang="mt-MT" sz="1800" b="0" dirty="0" err="1"/>
              <a:t>kunflitti</a:t>
            </a:r>
            <a:r>
              <a:rPr lang="mt-MT" sz="1800" b="0" dirty="0"/>
              <a:t> u </a:t>
            </a:r>
            <a:r>
              <a:rPr lang="mt-MT" sz="1800" b="0" dirty="0" err="1"/>
              <a:t>mġiba</a:t>
            </a:r>
            <a:r>
              <a:rPr lang="mt-MT" sz="1800" b="0" dirty="0"/>
              <a:t> soċjali </a:t>
            </a:r>
            <a:r>
              <a:rPr lang="mt-MT" sz="1800" b="0" dirty="0" err="1"/>
              <a:t>avversa</a:t>
            </a:r>
            <a:r>
              <a:rPr lang="mt-MT" sz="1800" b="0" dirty="0"/>
              <a:t>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mt-MT" sz="1800" dirty="0"/>
              <a:t>Ħolqien ta’ rabta tal-</a:t>
            </a:r>
            <a:r>
              <a:rPr lang="en-GB" sz="1800" dirty="0" err="1"/>
              <a:t>evalwazzjoni</a:t>
            </a:r>
            <a:r>
              <a:rPr lang="mt-MT" sz="1800" dirty="0"/>
              <a:t> u </a:t>
            </a:r>
            <a:r>
              <a:rPr lang="mt-MT" sz="1800" dirty="0" err="1"/>
              <a:t>l-ġestjoni</a:t>
            </a:r>
            <a:r>
              <a:rPr lang="mt-MT" sz="1800" dirty="0"/>
              <a:t> tar-riskji </a:t>
            </a:r>
            <a:r>
              <a:rPr lang="mt-MT" sz="1800" dirty="0" err="1"/>
              <a:t>psikosoċjali</a:t>
            </a:r>
            <a:r>
              <a:rPr lang="mt-MT" sz="1800" dirty="0"/>
              <a:t> ma’ </a:t>
            </a:r>
            <a:r>
              <a:rPr lang="mt-MT" sz="1800" b="0" dirty="0" err="1"/>
              <a:t>approċċi</a:t>
            </a:r>
            <a:r>
              <a:rPr lang="mt-MT" sz="1800" b="0" dirty="0"/>
              <a:t> </a:t>
            </a:r>
            <a:r>
              <a:rPr lang="mt-MT" sz="1800" b="0" dirty="0" err="1"/>
              <a:t>usa</a:t>
            </a:r>
            <a:r>
              <a:rPr lang="mt-MT" sz="1800" b="0" dirty="0"/>
              <a:t>’ tal-kumpanija</a:t>
            </a:r>
            <a:r>
              <a:rPr lang="mt-MT" sz="1800" dirty="0"/>
              <a:t> dwar is-saħħa u sigurtà fuq il-post tax-xogħol.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19D5C2-FEC6-2BE9-6405-4D43C457A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09144" y="2358310"/>
            <a:ext cx="5212463" cy="282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9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23CE-37F3-BD1F-0F64-06F6795E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 dirty="0"/>
              <a:t>Prijorità 2: fastidju, fastidju sesswali u vjolenza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FEF4F-FA51-B257-1D4E-B52C8BCA9B9C}"/>
              </a:ext>
            </a:extLst>
          </p:cNvPr>
          <p:cNvSpPr txBox="1"/>
          <p:nvPr/>
        </p:nvSpPr>
        <p:spPr>
          <a:xfrm>
            <a:off x="0" y="129344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latin typeface="+mn-lt"/>
              </a:rPr>
              <a:t>Xenarju attwali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6CADA-FDD3-A1A6-969A-E1D56BD8330C}"/>
              </a:ext>
            </a:extLst>
          </p:cNvPr>
          <p:cNvSpPr txBox="1">
            <a:spLocks/>
          </p:cNvSpPr>
          <p:nvPr/>
        </p:nvSpPr>
        <p:spPr>
          <a:xfrm>
            <a:off x="599999" y="2009523"/>
            <a:ext cx="11137076" cy="243632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mt-MT" dirty="0"/>
              <a:t>Problema </a:t>
            </a:r>
            <a:r>
              <a:rPr lang="mt-MT" dirty="0" err="1"/>
              <a:t>multidimensjonali</a:t>
            </a:r>
            <a:r>
              <a:rPr lang="mt-MT" dirty="0"/>
              <a:t>:</a:t>
            </a:r>
            <a:r>
              <a:rPr lang="mt-MT" b="0" dirty="0"/>
              <a:t> </a:t>
            </a:r>
            <a:r>
              <a:rPr lang="en-GB" b="0" dirty="0" err="1"/>
              <a:t>aggressjoni</a:t>
            </a:r>
            <a:r>
              <a:rPr lang="mt-MT" b="0" dirty="0"/>
              <a:t>, </a:t>
            </a:r>
            <a:r>
              <a:rPr lang="mt-MT" b="0" dirty="0" err="1"/>
              <a:t>bullying</a:t>
            </a:r>
            <a:r>
              <a:rPr lang="mt-MT" b="0" dirty="0"/>
              <a:t>, diskriminazzjoni, vittimizzazzjoni, …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/>
              <a:t>Kawża sinifikanti ta’ </a:t>
            </a:r>
            <a:r>
              <a:rPr lang="mt-MT" dirty="0"/>
              <a:t>mard </a:t>
            </a:r>
            <a:r>
              <a:rPr lang="mt-MT" b="0" dirty="0"/>
              <a:t>(dipressjoni, </a:t>
            </a:r>
            <a:r>
              <a:rPr lang="mt-MT" b="0" dirty="0" err="1"/>
              <a:t>ansjetà</a:t>
            </a:r>
            <a:r>
              <a:rPr lang="mt-MT" b="0" dirty="0"/>
              <a:t>, disturbi fl-irqad,...)</a:t>
            </a:r>
          </a:p>
          <a:p>
            <a:pPr marL="233363" indent="-233363">
              <a:spcAft>
                <a:spcPts val="600"/>
              </a:spcAft>
            </a:pPr>
            <a:r>
              <a:rPr lang="mt-MT" dirty="0"/>
              <a:t>13 % tal-ħaddiema tal-UE</a:t>
            </a:r>
            <a:r>
              <a:rPr lang="mt-MT" b="0" dirty="0"/>
              <a:t> </a:t>
            </a:r>
            <a:r>
              <a:rPr lang="mt-MT" b="0" dirty="0" err="1"/>
              <a:t>esperjenzaw</a:t>
            </a:r>
            <a:r>
              <a:rPr lang="mt-MT" b="0" dirty="0"/>
              <a:t> xi forma ta’ </a:t>
            </a:r>
            <a:r>
              <a:rPr lang="mt-MT" dirty="0"/>
              <a:t>vjolenza fuq ix-xogħol </a:t>
            </a:r>
            <a:r>
              <a:rPr lang="mt-MT" b="0" dirty="0"/>
              <a:t>(EWCTS, </a:t>
            </a:r>
            <a:r>
              <a:rPr lang="mt-MT" b="0" dirty="0" err="1"/>
              <a:t>Eurofound</a:t>
            </a:r>
            <a:r>
              <a:rPr lang="mt-MT" b="0" dirty="0"/>
              <a:t>, 2021). </a:t>
            </a:r>
          </a:p>
          <a:p>
            <a:pPr marL="233363" indent="-233363">
              <a:spcAft>
                <a:spcPts val="600"/>
              </a:spcAft>
            </a:pPr>
            <a:r>
              <a:rPr lang="mt-MT" dirty="0"/>
              <a:t>Id-</a:t>
            </a:r>
            <a:r>
              <a:rPr lang="mt-MT" dirty="0" err="1"/>
              <a:t>diġitalizzazzjoni</a:t>
            </a:r>
            <a:r>
              <a:rPr lang="mt-MT" b="0" dirty="0"/>
              <a:t> ħolqot forom ġodda ta’ mġiba </a:t>
            </a:r>
            <a:r>
              <a:rPr lang="mt-MT" b="0" dirty="0" err="1"/>
              <a:t>antisoċjali</a:t>
            </a:r>
            <a:r>
              <a:rPr lang="mt-MT" b="0" dirty="0"/>
              <a:t>.</a:t>
            </a:r>
            <a:br>
              <a:rPr lang="mt-MT" dirty="0"/>
            </a:br>
            <a:endParaRPr lang="mt-MT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1E05D-6468-A88D-0AA7-C9B2B6F9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0928"/>
            <a:ext cx="3962400" cy="211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E16F-B5FB-D490-936E-F90C8D41A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 2: fastidju, fastidju sesswali u vjolenza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02451-FCA1-2255-2ADB-577B7DCA6116}"/>
              </a:ext>
            </a:extLst>
          </p:cNvPr>
          <p:cNvSpPr/>
          <p:nvPr/>
        </p:nvSpPr>
        <p:spPr>
          <a:xfrm>
            <a:off x="0" y="1513466"/>
            <a:ext cx="9422366" cy="461665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365760" tIns="91440" rIns="182880" bIns="91440" rtlCol="0">
            <a:spAutoFit/>
          </a:bodyPr>
          <a:lstStyle/>
          <a:p>
            <a:pPr algn="ctr"/>
            <a:r>
              <a:rPr lang="mt-MT" b="1" dirty="0">
                <a:solidFill>
                  <a:srgbClr val="003399"/>
                </a:solidFill>
                <a:cs typeface="Arial" panose="020B0604020202020204" pitchFamily="34" charset="0"/>
              </a:rPr>
              <a:t>Huwa aktar probabbli li n-nisa jirrappurtaw imġiba soċjali avversa fuq ix-xogħol.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473BF4D-E0C8-6E0F-BC49-F48EEB54A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6" r="970"/>
          <a:stretch>
            <a:fillRect/>
          </a:stretch>
        </p:blipFill>
        <p:spPr>
          <a:xfrm>
            <a:off x="-16272" y="4086670"/>
            <a:ext cx="12207240" cy="27550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58FEDD-A82B-B004-EFB5-7AFDF7AC4111}"/>
              </a:ext>
            </a:extLst>
          </p:cNvPr>
          <p:cNvSpPr txBox="1"/>
          <p:nvPr/>
        </p:nvSpPr>
        <p:spPr>
          <a:xfrm>
            <a:off x="1169611" y="4346355"/>
            <a:ext cx="24466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5000" b="1">
                <a:solidFill>
                  <a:schemeClr val="tx2"/>
                </a:solidFill>
                <a:latin typeface="+mj-lt"/>
              </a:rPr>
              <a:t>30.8 %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2F3B5-6CF1-887F-257A-225D8DEAAF62}"/>
              </a:ext>
            </a:extLst>
          </p:cNvPr>
          <p:cNvSpPr txBox="1"/>
          <p:nvPr/>
        </p:nvSpPr>
        <p:spPr>
          <a:xfrm>
            <a:off x="849956" y="5144021"/>
            <a:ext cx="26766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t-MT" sz="2000" dirty="0">
                <a:solidFill>
                  <a:schemeClr val="tx2"/>
                </a:solidFill>
                <a:latin typeface="+mj-lt"/>
              </a:rPr>
              <a:t>tan-nisa esperjenzaw </a:t>
            </a:r>
            <a:r>
              <a:rPr lang="mt-MT" sz="2000" b="1" dirty="0">
                <a:solidFill>
                  <a:schemeClr val="tx2"/>
                </a:solidFill>
                <a:latin typeface="+mj-lt"/>
              </a:rPr>
              <a:t>fastidju sesswali</a:t>
            </a:r>
            <a:r>
              <a:rPr lang="mt-MT" sz="2000" dirty="0">
                <a:solidFill>
                  <a:schemeClr val="tx2"/>
                </a:solidFill>
                <a:latin typeface="+mj-lt"/>
              </a:rPr>
              <a:t> fuq ix-xogħol </a:t>
            </a:r>
            <a:r>
              <a:rPr lang="mt-MT" sz="2000" b="1" dirty="0">
                <a:solidFill>
                  <a:schemeClr val="tx2"/>
                </a:solidFill>
                <a:latin typeface="+mj-lt"/>
              </a:rPr>
              <a:t>tul ħajjithom.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E99A72-8A49-DBD2-A68E-F3219A1B39E1}"/>
              </a:ext>
            </a:extLst>
          </p:cNvPr>
          <p:cNvSpPr txBox="1"/>
          <p:nvPr/>
        </p:nvSpPr>
        <p:spPr>
          <a:xfrm>
            <a:off x="5017131" y="4346355"/>
            <a:ext cx="19802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5000" b="1">
                <a:solidFill>
                  <a:schemeClr val="tx2"/>
                </a:solidFill>
                <a:latin typeface="+mj-lt"/>
              </a:rPr>
              <a:t>4.3 %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160C7-7651-15DB-723B-2000CE369EAD}"/>
              </a:ext>
            </a:extLst>
          </p:cNvPr>
          <p:cNvSpPr txBox="1"/>
          <p:nvPr/>
        </p:nvSpPr>
        <p:spPr>
          <a:xfrm>
            <a:off x="4392784" y="5138535"/>
            <a:ext cx="294746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t-MT" sz="2000" dirty="0">
                <a:solidFill>
                  <a:schemeClr val="tx2"/>
                </a:solidFill>
                <a:latin typeface="+mj-lt"/>
              </a:rPr>
              <a:t>tan-nisa esperjenzaw </a:t>
            </a:r>
            <a:r>
              <a:rPr lang="mt-MT" sz="2000" b="1" dirty="0">
                <a:solidFill>
                  <a:schemeClr val="tx2"/>
                </a:solidFill>
                <a:latin typeface="+mj-lt"/>
              </a:rPr>
              <a:t>fastidju sesswali</a:t>
            </a:r>
            <a:r>
              <a:rPr lang="mt-MT" sz="2000" dirty="0">
                <a:solidFill>
                  <a:schemeClr val="tx2"/>
                </a:solidFill>
                <a:latin typeface="+mj-lt"/>
              </a:rPr>
              <a:t> </a:t>
            </a:r>
            <a:r>
              <a:rPr lang="mt-MT" sz="2000" b="1" dirty="0">
                <a:solidFill>
                  <a:schemeClr val="tx2"/>
                </a:solidFill>
                <a:latin typeface="+mj-lt"/>
              </a:rPr>
              <a:t>fuq ix-xogħol f’dawn l-aħħar 12-il xahar</a:t>
            </a:r>
            <a:r>
              <a:rPr lang="mt-MT" sz="2000" dirty="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63CB33-EADF-2114-7EB2-F9BC940B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" y="2827339"/>
            <a:ext cx="5201413" cy="12878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501F7F-0D7B-D9AE-0A9C-D5CEB760D3C2}"/>
              </a:ext>
            </a:extLst>
          </p:cNvPr>
          <p:cNvSpPr txBox="1"/>
          <p:nvPr/>
        </p:nvSpPr>
        <p:spPr>
          <a:xfrm>
            <a:off x="9042162" y="4346355"/>
            <a:ext cx="198022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mt-MT" sz="5000" b="1">
                <a:solidFill>
                  <a:schemeClr val="tx2"/>
                </a:solidFill>
                <a:latin typeface="+mj-lt"/>
              </a:rPr>
              <a:t>7.4 %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BC460-2264-B61F-607B-325C48B50248}"/>
              </a:ext>
            </a:extLst>
          </p:cNvPr>
          <p:cNvSpPr txBox="1"/>
          <p:nvPr/>
        </p:nvSpPr>
        <p:spPr>
          <a:xfrm>
            <a:off x="8412480" y="5136120"/>
            <a:ext cx="2947467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mt-MT" sz="2000" dirty="0">
                <a:solidFill>
                  <a:schemeClr val="tx2"/>
                </a:solidFill>
                <a:latin typeface="+mj-lt"/>
              </a:rPr>
              <a:t>tan-nisa esperjenzaw</a:t>
            </a:r>
            <a:r>
              <a:rPr lang="mt-MT" sz="2000" b="1" dirty="0">
                <a:solidFill>
                  <a:schemeClr val="tx2"/>
                </a:solidFill>
                <a:latin typeface="+mj-lt"/>
              </a:rPr>
              <a:t> fastidju sesswali </a:t>
            </a:r>
            <a:r>
              <a:rPr lang="mt-MT" sz="2000" dirty="0">
                <a:solidFill>
                  <a:schemeClr val="tx2"/>
                </a:solidFill>
                <a:latin typeface="+mj-lt"/>
              </a:rPr>
              <a:t>minn </a:t>
            </a:r>
            <a:r>
              <a:rPr lang="mt-MT" sz="2000" b="1" dirty="0">
                <a:solidFill>
                  <a:schemeClr val="tx2"/>
                </a:solidFill>
                <a:latin typeface="+mj-lt"/>
              </a:rPr>
              <a:t>kap/superviżur raġel</a:t>
            </a:r>
            <a:r>
              <a:rPr lang="mt-MT" sz="2000" dirty="0">
                <a:solidFill>
                  <a:schemeClr val="tx2"/>
                </a:solidFill>
                <a:latin typeface="+mj-lt"/>
              </a:rPr>
              <a:t>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BBB6E7-D9A1-7EF7-B0F8-49FC3681F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5941" y="1920588"/>
            <a:ext cx="3495001" cy="2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4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74CC-B32A-53DD-E43F-D404C36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 2: fastidju, fastidju sesswali u vjolenza -3-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9B435B6-9277-3AA6-F94F-89147BA99C49}"/>
              </a:ext>
            </a:extLst>
          </p:cNvPr>
          <p:cNvSpPr/>
          <p:nvPr/>
        </p:nvSpPr>
        <p:spPr>
          <a:xfrm>
            <a:off x="3561347" y="1544763"/>
            <a:ext cx="3039198" cy="882047"/>
          </a:xfrm>
          <a:prstGeom prst="wedgeRectCallout">
            <a:avLst>
              <a:gd name="adj1" fmla="val 56933"/>
              <a:gd name="adj2" fmla="val -1622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mt-MT" sz="1800" b="1">
                <a:solidFill>
                  <a:srgbClr val="003399"/>
                </a:solidFill>
              </a:rPr>
              <a:t>Il-parteċipazzjoni u t-tmexxija tal-ħaddiema huma essenzjali. </a:t>
            </a:r>
          </a:p>
        </p:txBody>
      </p:sp>
      <p:pic>
        <p:nvPicPr>
          <p:cNvPr id="8" name="Picture 7" descr="Ritratt li juri grupp ta’ ħaddiema fil-qasam tal-kostruzzjoni jitkellmu ma’ xulxin. Fuq in-naħa tax-xellug hemm pupu aħdar. L-immaġni tissuġġerixxi li l-parteċipazzjoni tal-ħaddiema hija essenzjali fil-ġlieda kontra l-fastidju, il-fastidju sesswali u l-vjolenza. ">
            <a:extLst>
              <a:ext uri="{FF2B5EF4-FFF2-40B4-BE49-F238E27FC236}">
                <a16:creationId xmlns:a16="http://schemas.microsoft.com/office/drawing/2014/main" id="{4EF0DE16-82B7-EB11-DA7E-F7D19B320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651" y="716626"/>
            <a:ext cx="3900770" cy="201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B563F2-7747-B55A-17E9-81F2C37A7A01}"/>
              </a:ext>
            </a:extLst>
          </p:cNvPr>
          <p:cNvSpPr txBox="1"/>
          <p:nvPr/>
        </p:nvSpPr>
        <p:spPr>
          <a:xfrm>
            <a:off x="0" y="2728661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Miżuri preventivi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0AA2A-8FD2-1517-C8AA-1E48066C8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8" y="3344018"/>
            <a:ext cx="10079834" cy="2579110"/>
          </a:xfrm>
        </p:spPr>
        <p:txBody>
          <a:bodyPr anchor="t"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mt-MT" b="0" dirty="0"/>
              <a:t>Jiġi </a:t>
            </a:r>
            <a:r>
              <a:rPr lang="mt-MT" b="0" dirty="0" err="1"/>
              <a:t>kkjarifikat</a:t>
            </a:r>
            <a:r>
              <a:rPr lang="mt-MT" b="0" dirty="0"/>
              <a:t> dak li huwa aċċettabbli u dak li mhuwiex.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>
                <a:cs typeface="Arial"/>
              </a:rPr>
              <a:t>Jiġu eżaminati l-kawżi ewlenin jew il-fatturi </a:t>
            </a:r>
            <a:r>
              <a:rPr lang="mt-MT" b="0" dirty="0" err="1">
                <a:cs typeface="Arial"/>
              </a:rPr>
              <a:t>kontribwenti</a:t>
            </a:r>
            <a:r>
              <a:rPr lang="mt-MT" b="0" dirty="0">
                <a:cs typeface="Arial"/>
              </a:rPr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/>
              <a:t>Ikun possibbli għall-ħaddiema li jitkellmu jew </a:t>
            </a:r>
            <a:r>
              <a:rPr lang="mt-MT" b="0" dirty="0" err="1"/>
              <a:t>jirrappurtaw</a:t>
            </a:r>
            <a:r>
              <a:rPr lang="mt-MT" b="0" dirty="0"/>
              <a:t> inċidenti b'mod kunfidenzjali. 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/>
              <a:t>Jingħataw risposti b’mod ġust u konsistenti. </a:t>
            </a:r>
          </a:p>
          <a:p>
            <a:pPr marL="233363" indent="-233363">
              <a:spcAft>
                <a:spcPts val="600"/>
              </a:spcAft>
            </a:pPr>
            <a:r>
              <a:rPr lang="mt-MT" b="0" dirty="0">
                <a:ea typeface=""/>
                <a:cs typeface="Arial"/>
              </a:rPr>
              <a:t>Jinħoloq pjan għal strateġiji ta’ tnaqqis tat-tensjoni u opzjonijiet ta’ ħruġ biex ħaddiem</a:t>
            </a:r>
            <a:r>
              <a:rPr lang="en-GB" b="0" dirty="0">
                <a:ea typeface=""/>
                <a:cs typeface="Arial"/>
              </a:rPr>
              <a:t>a</a:t>
            </a:r>
            <a:r>
              <a:rPr lang="mt-MT" b="0" dirty="0">
                <a:ea typeface=""/>
                <a:cs typeface="Arial"/>
              </a:rPr>
              <a:t> </a:t>
            </a:r>
            <a:r>
              <a:rPr lang="mt-MT" b="0" dirty="0" err="1">
                <a:ea typeface=""/>
                <a:cs typeface="Arial"/>
              </a:rPr>
              <a:t>jiġ</a:t>
            </a:r>
            <a:r>
              <a:rPr lang="en-GB" b="0" dirty="0">
                <a:ea typeface=""/>
                <a:cs typeface="Arial"/>
              </a:rPr>
              <a:t>u</a:t>
            </a:r>
            <a:r>
              <a:rPr lang="mt-MT" b="0" dirty="0">
                <a:ea typeface=""/>
                <a:cs typeface="Arial"/>
              </a:rPr>
              <a:t> protett</a:t>
            </a:r>
            <a:r>
              <a:rPr lang="en-GB" b="0" dirty="0" err="1">
                <a:ea typeface=""/>
                <a:cs typeface="Arial"/>
              </a:rPr>
              <a:t>i</a:t>
            </a:r>
            <a:r>
              <a:rPr lang="mt-MT" b="0" dirty="0">
                <a:ea typeface=""/>
                <a:cs typeface="Arial"/>
              </a:rPr>
              <a:t> mi</a:t>
            </a:r>
            <a:r>
              <a:rPr lang="en-GB" b="0" dirty="0" err="1">
                <a:ea typeface=""/>
                <a:cs typeface="Arial"/>
              </a:rPr>
              <a:t>nn</a:t>
            </a:r>
            <a:r>
              <a:rPr lang="en-GB" b="0" dirty="0">
                <a:ea typeface=""/>
                <a:cs typeface="Arial"/>
              </a:rPr>
              <a:t> </a:t>
            </a:r>
            <a:r>
              <a:rPr lang="mt-MT" b="0" dirty="0">
                <a:ea typeface=""/>
                <a:cs typeface="Arial"/>
              </a:rPr>
              <a:t>vjolenza </a:t>
            </a:r>
            <a:r>
              <a:rPr lang="en-GB" b="0" dirty="0">
                <a:ea typeface=""/>
                <a:cs typeface="Arial"/>
              </a:rPr>
              <a:t>ta’</a:t>
            </a:r>
            <a:r>
              <a:rPr lang="mt-MT" b="0" dirty="0">
                <a:ea typeface=""/>
                <a:cs typeface="Arial"/>
              </a:rPr>
              <a:t> partijiet terzi.</a:t>
            </a:r>
          </a:p>
          <a:p>
            <a:pPr marL="380990" indent="-380990">
              <a:spcBef>
                <a:spcPts val="1200"/>
              </a:spcBef>
              <a:spcAft>
                <a:spcPts val="600"/>
              </a:spcAft>
            </a:pPr>
            <a:endParaRPr lang="en-GB" b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noProof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16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A4575A-5F92-BAB6-7C2D-4A098ABB4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1367" y="6305107"/>
            <a:ext cx="2700670" cy="297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7C82C-4420-7D7C-CC46-57ECA4A0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 3: Riskji fiżiċi u saħħa mentali -1-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70BE9-B6B4-E837-9558-D005BF977F0D}"/>
              </a:ext>
            </a:extLst>
          </p:cNvPr>
          <p:cNvSpPr txBox="1"/>
          <p:nvPr/>
        </p:nvSpPr>
        <p:spPr>
          <a:xfrm>
            <a:off x="0" y="1295400"/>
            <a:ext cx="848757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latin typeface="+mn-lt"/>
              </a:rPr>
              <a:t>Xenarju attwali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9328D-E85F-2454-F6C0-3587135632DD}"/>
              </a:ext>
            </a:extLst>
          </p:cNvPr>
          <p:cNvSpPr txBox="1"/>
          <p:nvPr/>
        </p:nvSpPr>
        <p:spPr>
          <a:xfrm>
            <a:off x="648130" y="1996958"/>
            <a:ext cx="8778727" cy="18928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mt-MT" dirty="0">
                <a:solidFill>
                  <a:schemeClr val="tx2"/>
                </a:solidFill>
              </a:rPr>
              <a:t>Il-kampanja se tiffoka fuq l-interazzjoni bejn ir-riskji </a:t>
            </a:r>
            <a:r>
              <a:rPr lang="mt-MT" dirty="0" err="1">
                <a:solidFill>
                  <a:schemeClr val="tx2"/>
                </a:solidFill>
              </a:rPr>
              <a:t>psikosoċjali</a:t>
            </a:r>
            <a:r>
              <a:rPr lang="mt-MT" dirty="0">
                <a:solidFill>
                  <a:schemeClr val="tx2"/>
                </a:solidFill>
              </a:rPr>
              <a:t> u: 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mt-MT" b="1" dirty="0">
                <a:solidFill>
                  <a:schemeClr val="tx2"/>
                </a:solidFill>
              </a:rPr>
              <a:t>l-ammont ta’ xogħol fiżiku u d-disturbi </a:t>
            </a:r>
            <a:r>
              <a:rPr lang="mt-MT" b="1" dirty="0" err="1">
                <a:solidFill>
                  <a:schemeClr val="tx2"/>
                </a:solidFill>
              </a:rPr>
              <a:t>muskoloskeletali</a:t>
            </a:r>
            <a:r>
              <a:rPr lang="mt-MT" dirty="0">
                <a:solidFill>
                  <a:schemeClr val="tx2"/>
                </a:solidFill>
              </a:rPr>
              <a:t> (MSD);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mt-MT" b="1" dirty="0">
                <a:solidFill>
                  <a:schemeClr val="tx2"/>
                </a:solidFill>
              </a:rPr>
              <a:t>il-fatturi tal-ambjent tax-xogħol </a:t>
            </a:r>
            <a:r>
              <a:rPr lang="mt-MT" dirty="0">
                <a:solidFill>
                  <a:schemeClr val="tx2"/>
                </a:solidFill>
              </a:rPr>
              <a:t>(eż. l-istorbju, it-temperatura, id-disinn);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mt-MT" b="1" dirty="0">
                <a:solidFill>
                  <a:schemeClr val="tx2"/>
                </a:solidFill>
              </a:rPr>
              <a:t>l-aċċidenti relatati max-xogħol </a:t>
            </a:r>
            <a:r>
              <a:rPr lang="mt-MT" dirty="0">
                <a:solidFill>
                  <a:schemeClr val="tx2"/>
                </a:solidFill>
              </a:rPr>
              <a:t>u</a:t>
            </a:r>
            <a:r>
              <a:rPr lang="mt-MT" b="1" dirty="0">
                <a:solidFill>
                  <a:schemeClr val="tx2"/>
                </a:solidFill>
              </a:rPr>
              <a:t> l-prestazzjoni tas-sigurtà</a:t>
            </a:r>
            <a:r>
              <a:rPr lang="mt-MT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5CBA0E8D-406A-4EE2-EE7B-7FDA583569FF}"/>
              </a:ext>
            </a:extLst>
          </p:cNvPr>
          <p:cNvSpPr/>
          <p:nvPr/>
        </p:nvSpPr>
        <p:spPr>
          <a:xfrm>
            <a:off x="8722894" y="2898315"/>
            <a:ext cx="2430381" cy="1837283"/>
          </a:xfrm>
          <a:prstGeom prst="wedgeRectCallout">
            <a:avLst>
              <a:gd name="adj1" fmla="val -28021"/>
              <a:gd name="adj2" fmla="val 63751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mt-MT" sz="1800" b="1">
                <a:solidFill>
                  <a:srgbClr val="003399"/>
                </a:solidFill>
              </a:rPr>
              <a:t>Ir-riskji fiżiċi u r-riskji psikosoċjali b’mod konġunt jaffettwaw is-saħħa mentali u s-sigurtà. </a:t>
            </a:r>
          </a:p>
        </p:txBody>
      </p:sp>
      <p:pic>
        <p:nvPicPr>
          <p:cNvPr id="14" name="Picture 13" descr="Immaġni vettorjali ta' pupu aħdar b'disturb muskoloskeletali. ">
            <a:extLst>
              <a:ext uri="{FF2B5EF4-FFF2-40B4-BE49-F238E27FC236}">
                <a16:creationId xmlns:a16="http://schemas.microsoft.com/office/drawing/2014/main" id="{E152F94C-CFFC-E956-12EF-6F7711D3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18" y="4735598"/>
            <a:ext cx="4783142" cy="20353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CEE4D5-7E5F-C921-33E5-3C8D4D28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5767" y="5033331"/>
            <a:ext cx="1913294" cy="17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DE3E0-B862-C988-C480-7202159FC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 3: Riskji fiżiċi u saħħa mentali -2-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CBC276-1616-1F51-E3A6-10D7E1A632B1}"/>
              </a:ext>
            </a:extLst>
          </p:cNvPr>
          <p:cNvSpPr txBox="1"/>
          <p:nvPr/>
        </p:nvSpPr>
        <p:spPr>
          <a:xfrm>
            <a:off x="0" y="1295400"/>
            <a:ext cx="1146609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Kif għandu jiġi indirizzat l-esponiment ikkombinat?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380195-1CE8-DECC-8005-1F05CB33B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6" y="2026842"/>
            <a:ext cx="10625467" cy="2078916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mt-MT" b="0" dirty="0"/>
              <a:t>jiġi pprovdut</a:t>
            </a:r>
            <a:r>
              <a:rPr lang="mt-MT" dirty="0"/>
              <a:t> approċċ olistiku lejn is-saħħa u sigurtà fuq il-post tax-xogħol</a:t>
            </a:r>
            <a:r>
              <a:rPr lang="mt-MT" b="0" dirty="0"/>
              <a:t>, </a:t>
            </a:r>
            <a:r>
              <a:rPr lang="mt-MT" dirty="0"/>
              <a:t>filwaqt li jiġu integrati r-riskji psikosoċjali u fiżiċi</a:t>
            </a:r>
            <a:r>
              <a:rPr lang="mt-MT" b="0" dirty="0"/>
              <a:t>; </a:t>
            </a:r>
          </a:p>
          <a:p>
            <a:pPr>
              <a:spcAft>
                <a:spcPts val="600"/>
              </a:spcAft>
            </a:pPr>
            <a:r>
              <a:rPr lang="mt-MT" b="0" dirty="0"/>
              <a:t>tiġi żgurata </a:t>
            </a:r>
            <a:r>
              <a:rPr lang="mt-MT" dirty="0"/>
              <a:t>prevenzjoni mmirata tal-MSD </a:t>
            </a:r>
            <a:r>
              <a:rPr lang="mt-MT" b="0" dirty="0"/>
              <a:t>u tal-istrapazz fiżiku; </a:t>
            </a:r>
          </a:p>
          <a:p>
            <a:pPr>
              <a:spcAft>
                <a:spcPts val="600"/>
              </a:spcAft>
            </a:pPr>
            <a:r>
              <a:rPr lang="mt-MT" b="0" dirty="0"/>
              <a:t>jiġi kkunsidrat </a:t>
            </a:r>
            <a:r>
              <a:rPr lang="mt-MT" dirty="0"/>
              <a:t>l-effett tal-ambjent fiżiku tax-xogħol fuq </a:t>
            </a:r>
            <a:r>
              <a:rPr lang="mt-MT" b="0" dirty="0"/>
              <a:t>il-benesseri tal-ħaddiema;</a:t>
            </a:r>
          </a:p>
          <a:p>
            <a:pPr>
              <a:spcAft>
                <a:spcPts val="600"/>
              </a:spcAft>
            </a:pPr>
            <a:r>
              <a:rPr lang="mt-MT" b="0" dirty="0"/>
              <a:t>tingħata attenzjoni speċifika lis-setturi </a:t>
            </a:r>
            <a:r>
              <a:rPr lang="mt-MT" dirty="0"/>
              <a:t>b’riskju għoli </a:t>
            </a:r>
            <a:r>
              <a:rPr lang="mt-MT" b="0" dirty="0"/>
              <a:t>u lill-</a:t>
            </a:r>
            <a:r>
              <a:rPr lang="mt-MT" dirty="0"/>
              <a:t>gruppi vulnerabbli </a:t>
            </a:r>
            <a:r>
              <a:rPr lang="mt-MT" b="0" dirty="0"/>
              <a:t>meta jittieħdu approċċi preventivi.</a:t>
            </a:r>
          </a:p>
        </p:txBody>
      </p:sp>
      <p:pic>
        <p:nvPicPr>
          <p:cNvPr id="10" name="Picture 9" descr="Ritratt li juri ħaddiema tal-loġistika qed jiddiskutu. ">
            <a:extLst>
              <a:ext uri="{FF2B5EF4-FFF2-40B4-BE49-F238E27FC236}">
                <a16:creationId xmlns:a16="http://schemas.microsoft.com/office/drawing/2014/main" id="{B2604BD7-F235-3DCC-ED05-D2B419333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93" y="4658123"/>
            <a:ext cx="4017612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EECA-7220-4DC3-D1FA-A06CD0F8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551474" cy="489600"/>
          </a:xfrm>
        </p:spPr>
        <p:txBody>
          <a:bodyPr/>
          <a:lstStyle/>
          <a:p>
            <a:r>
              <a:rPr lang="mt-MT" dirty="0"/>
              <a:t>Prijorità 4: Riskji psikosoċjali fis-settur tas-saħħa u tal-kura soċjali- 1 -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E7306-F80C-4588-AD91-7EA7EFACBB29}"/>
              </a:ext>
            </a:extLst>
          </p:cNvPr>
          <p:cNvSpPr txBox="1"/>
          <p:nvPr/>
        </p:nvSpPr>
        <p:spPr>
          <a:xfrm>
            <a:off x="-1" y="1295400"/>
            <a:ext cx="10647948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Xenarju attwali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3BC99B-6219-39BA-1A46-27AE038C0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223" y="2006550"/>
            <a:ext cx="10079831" cy="2568921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b="0" dirty="0"/>
              <a:t>Settur </a:t>
            </a:r>
            <a:r>
              <a:rPr lang="mt-MT" dirty="0"/>
              <a:t>kruċjali għas-soċjetà Ewropea, li jimpjega 21.5 miljun ħaddiem</a:t>
            </a:r>
            <a:r>
              <a:rPr lang="mt-MT" b="0" dirty="0"/>
              <a:t>, u jirrappreżenta </a:t>
            </a:r>
            <a:r>
              <a:rPr lang="mt-MT" dirty="0"/>
              <a:t>11% tal-ħaddiema fl-UE.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dirty="0"/>
              <a:t>Livelli ogħla ta’ </a:t>
            </a:r>
            <a:r>
              <a:rPr lang="mt-MT" dirty="0" err="1"/>
              <a:t>esponiment</a:t>
            </a:r>
            <a:r>
              <a:rPr lang="mt-MT" dirty="0"/>
              <a:t> għal bosta riskji </a:t>
            </a:r>
            <a:r>
              <a:rPr lang="mt-MT" dirty="0" err="1"/>
              <a:t>psikosoċjali</a:t>
            </a:r>
            <a:r>
              <a:rPr lang="mt-MT" dirty="0"/>
              <a:t> </a:t>
            </a:r>
            <a:r>
              <a:rPr lang="mt-MT" dirty="0">
                <a:solidFill>
                  <a:schemeClr val="accent1"/>
                </a:solidFill>
              </a:rPr>
              <a:t>meta mqabbla ma’ setturi oħra</a:t>
            </a:r>
            <a:r>
              <a:rPr lang="mt-MT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dirty="0"/>
              <a:t>31 % tal-ħaddiema fil-qasam tas-saħħa u tal-kura soċjali </a:t>
            </a:r>
            <a:r>
              <a:rPr lang="mt-MT" dirty="0" err="1"/>
              <a:t>jesperjenzaw</a:t>
            </a:r>
            <a:r>
              <a:rPr lang="mt-MT" dirty="0"/>
              <a:t> stress, dipressjoni jew </a:t>
            </a:r>
            <a:r>
              <a:rPr lang="mt-MT" dirty="0" err="1"/>
              <a:t>ansjetà</a:t>
            </a:r>
            <a:r>
              <a:rPr lang="mt-MT" dirty="0"/>
              <a:t> </a:t>
            </a:r>
            <a:r>
              <a:rPr lang="mt-MT" b="0" dirty="0"/>
              <a:t>ikkawżati jew </a:t>
            </a:r>
            <a:r>
              <a:rPr lang="mt-MT" dirty="0" err="1"/>
              <a:t>iggrava</a:t>
            </a:r>
            <a:r>
              <a:rPr lang="en-GB" dirty="0" err="1"/>
              <a:t>ti</a:t>
            </a:r>
            <a:r>
              <a:rPr lang="mt-MT" dirty="0"/>
              <a:t> bix-xogħol tagħhom </a:t>
            </a:r>
            <a:r>
              <a:rPr lang="mt-MT" b="0" dirty="0"/>
              <a:t>fl-aħħar 12-il xahar.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noProof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C2FEFC-128B-0A5F-861A-2CFC7AF5A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5471"/>
            <a:ext cx="401726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31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BD93-4687-98D9-D166-12A7C523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593515" cy="489600"/>
          </a:xfrm>
        </p:spPr>
        <p:txBody>
          <a:bodyPr/>
          <a:lstStyle/>
          <a:p>
            <a:r>
              <a:rPr lang="mt-MT" dirty="0"/>
              <a:t>Prijorità 4: Riskji psikosoċjali fis-settur tas-saħħa u tal-kura soċjali - 2 -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27A04EE-2DB0-D9B5-0046-D66CE4DD5F39}"/>
              </a:ext>
            </a:extLst>
          </p:cNvPr>
          <p:cNvSpPr txBox="1"/>
          <p:nvPr/>
        </p:nvSpPr>
        <p:spPr>
          <a:xfrm>
            <a:off x="0" y="1293442"/>
            <a:ext cx="10134599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latin typeface="+mn-lt"/>
              </a:rPr>
              <a:t>Perċentwal ta' postijiet tax-xogħol li jirrapportaw il-preżenza ta' perikli </a:t>
            </a:r>
            <a:r>
              <a:rPr lang="mt-MT" sz="1800" b="1" dirty="0" err="1">
                <a:latin typeface="+mn-lt"/>
              </a:rPr>
              <a:t>psikosoċjali</a:t>
            </a:r>
            <a:r>
              <a:rPr lang="mt-MT" sz="1800" b="1" dirty="0">
                <a:latin typeface="+mn-lt"/>
              </a:rPr>
              <a:t> fis-settur tas-saħħa u l-kura soċjali u l-medja tal-UE-27 f'kull settur (2024). </a:t>
            </a:r>
          </a:p>
        </p:txBody>
      </p:sp>
      <p:pic>
        <p:nvPicPr>
          <p:cNvPr id="5" name="Graphic 4" descr="Graff li tqabbel kif ir-riskji psikosoċjali differenti fuq ix-xogħol bejn is-setturi kollha fis-27 Stat Membru tal-UE bil-blu u s-Settur tas-Saħħa u l-Kura Soċjali bl-aħdar. Ir-riskji psikosoċjali murija huma: 56 fil-mija vs 72 fil-mija iridu jinteraġixxu ma’ klijenti, pazjenti, studenti, eċċ...;  pressjoni tal-ħin;  43 fil-mija vs 48 fil-mija jiffaċċjaw nuqqas ta’ komunikazzjoni jew kooperazzjoni ma’ organizzazzjonijiet;  18 fil-mija vs 21 fil-mija jiffaċċjaw sigħat tax-xogħol twal jew irregolari;  10 fil-mija vs 11 fil-mija jesperjenzaw biża’ ta’ telf tal-impjieg.">
            <a:extLst>
              <a:ext uri="{FF2B5EF4-FFF2-40B4-BE49-F238E27FC236}">
                <a16:creationId xmlns:a16="http://schemas.microsoft.com/office/drawing/2014/main" id="{460B4302-BA1D-5B05-2934-34E3F9039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0407"/>
          <a:stretch>
            <a:fillRect/>
          </a:stretch>
        </p:blipFill>
        <p:spPr>
          <a:xfrm>
            <a:off x="2640066" y="2253396"/>
            <a:ext cx="5635256" cy="273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7A301-AB26-D0F5-79B1-8D1A868D7582}"/>
              </a:ext>
            </a:extLst>
          </p:cNvPr>
          <p:cNvSpPr txBox="1"/>
          <p:nvPr/>
        </p:nvSpPr>
        <p:spPr>
          <a:xfrm>
            <a:off x="2640066" y="5019268"/>
            <a:ext cx="5635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Clr>
                <a:srgbClr val="C00000"/>
              </a:buClr>
              <a:buAutoNum type="alphaUcPeriod"/>
            </a:pPr>
            <a:r>
              <a:rPr lang="mt-MT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Interazzjonijiet diffiċli ma’ klijenti, pazjenti, studenti eċċ.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mt-MT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Pressjoni tal-ħin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mt-MT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Nuqqas ta’ komunikazzjoni jew kooperazzjoni fi ħdan l-organizzazzjoni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mt-MT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Sigħat ta’ xogħol twal jew irregolari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mt-MT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Biża’ ta’ telf tal-impjieg</a:t>
            </a:r>
          </a:p>
          <a:p>
            <a:pPr marL="342900" indent="-342900">
              <a:buAutoNum type="alphaUcPeriod"/>
            </a:pPr>
            <a:endParaRPr lang="en-GB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5DB43-F8AF-67D6-F8E0-7EA0FBB30A34}"/>
              </a:ext>
            </a:extLst>
          </p:cNvPr>
          <p:cNvSpPr txBox="1"/>
          <p:nvPr/>
        </p:nvSpPr>
        <p:spPr>
          <a:xfrm>
            <a:off x="3008837" y="6029052"/>
            <a:ext cx="5635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t-MT" sz="1000" i="1">
                <a:solidFill>
                  <a:schemeClr val="tx1">
                    <a:lumMod val="65000"/>
                    <a:lumOff val="35000"/>
                  </a:schemeClr>
                </a:solidFill>
              </a:rPr>
              <a:t>Sors: ESENER 2024</a:t>
            </a:r>
            <a:br>
              <a:rPr lang="mt-MT" sz="1000" i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mt-MT" sz="1000" i="1">
                <a:solidFill>
                  <a:schemeClr val="tx1">
                    <a:lumMod val="65000"/>
                    <a:lumOff val="35000"/>
                  </a:schemeClr>
                </a:solidFill>
              </a:rPr>
              <a:t>Base: Stabbilimenti fl-EU-27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63D6E3-77BE-2BE6-458C-290BDFBA6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97856" y="5086489"/>
            <a:ext cx="2427099" cy="956137"/>
            <a:chOff x="8712925" y="5162335"/>
            <a:chExt cx="2427099" cy="9561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850AA9-D7B6-C879-0CAE-1CB4E1FB3785}"/>
                </a:ext>
              </a:extLst>
            </p:cNvPr>
            <p:cNvSpPr txBox="1"/>
            <p:nvPr/>
          </p:nvSpPr>
          <p:spPr>
            <a:xfrm>
              <a:off x="9026434" y="5179753"/>
              <a:ext cx="211359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mt-MT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EU-27</a:t>
              </a:r>
            </a:p>
            <a:p>
              <a:pPr>
                <a:buClr>
                  <a:srgbClr val="C00000"/>
                </a:buClr>
              </a:pPr>
              <a:endParaRPr lang="es-E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buClr>
                  <a:srgbClr val="C00000"/>
                </a:buClr>
              </a:pPr>
              <a:r>
                <a:rPr lang="mt-MT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Saħħa tal-Bniedem u</a:t>
              </a:r>
            </a:p>
            <a:p>
              <a:pPr>
                <a:buClr>
                  <a:srgbClr val="C00000"/>
                </a:buClr>
              </a:pPr>
              <a:r>
                <a:rPr lang="mt-MT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Attivitajiet ta’ Xogħol Soċjali</a:t>
              </a:r>
            </a:p>
            <a:p>
              <a:pPr marL="342900" indent="-342900">
                <a:buAutoNum type="alphaUcPeriod"/>
              </a:pPr>
              <a:endPara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1D2A23-91B5-55E2-FE5F-D77DD6921349}"/>
                </a:ext>
              </a:extLst>
            </p:cNvPr>
            <p:cNvSpPr/>
            <p:nvPr/>
          </p:nvSpPr>
          <p:spPr>
            <a:xfrm>
              <a:off x="8717280" y="5162335"/>
              <a:ext cx="313509" cy="313509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CDB081-D5A1-8ED6-CE81-4275ABED10CD}"/>
                </a:ext>
              </a:extLst>
            </p:cNvPr>
            <p:cNvSpPr/>
            <p:nvPr/>
          </p:nvSpPr>
          <p:spPr>
            <a:xfrm>
              <a:off x="8712925" y="5593075"/>
              <a:ext cx="313509" cy="3135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4306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906EA-F22D-95AA-E01E-1B5B72788FD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530453" cy="489600"/>
          </a:xfrm>
        </p:spPr>
        <p:txBody>
          <a:bodyPr/>
          <a:lstStyle/>
          <a:p>
            <a:r>
              <a:rPr lang="mt-MT" dirty="0"/>
              <a:t>Prijorità 4: Riskji psikosoċjali fis-settur tas-saħħa u tal-kura soċjali - 3 -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7C823-11F3-436F-4425-995595E1C562}"/>
              </a:ext>
            </a:extLst>
          </p:cNvPr>
          <p:cNvSpPr txBox="1"/>
          <p:nvPr/>
        </p:nvSpPr>
        <p:spPr>
          <a:xfrm>
            <a:off x="0" y="1304160"/>
            <a:ext cx="10971421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 anchor="t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latin typeface="+mn-lt"/>
                <a:cs typeface="Arial"/>
              </a:rPr>
              <a:t>Miżuri preventivi </a:t>
            </a:r>
            <a:r>
              <a:rPr lang="mt-MT" sz="1800" b="1" dirty="0">
                <a:solidFill>
                  <a:schemeClr val="tx2"/>
                </a:solidFill>
                <a:latin typeface="+mn-lt"/>
                <a:cs typeface="Arial"/>
              </a:rPr>
              <a:t>speċifiċi għas-settur</a:t>
            </a:r>
            <a:r>
              <a:rPr lang="mt-MT" sz="1800" b="1" dirty="0">
                <a:latin typeface="+mn-lt"/>
                <a:cs typeface="Arial"/>
              </a:rPr>
              <a:t>: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292E835D-59A6-7D24-4AF7-7BD1C8FB8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018" y="2226908"/>
            <a:ext cx="5800053" cy="3326932"/>
          </a:xfrm>
        </p:spPr>
        <p:txBody>
          <a:bodyPr>
            <a:normAutofit fontScale="92500" lnSpcReduction="20000"/>
          </a:bodyPr>
          <a:lstStyle/>
          <a:p>
            <a:pPr marL="233045" indent="-233045">
              <a:spcAft>
                <a:spcPts val="600"/>
              </a:spcAft>
            </a:pPr>
            <a:r>
              <a:rPr lang="mt-MT" sz="1900" b="0" dirty="0"/>
              <a:t>Promozzjoni tal-awtonomija tal-impjiegi fl-għoti tal-kura </a:t>
            </a:r>
          </a:p>
          <a:p>
            <a:pPr marL="233045" indent="-233045">
              <a:spcAft>
                <a:spcPts val="600"/>
              </a:spcAft>
            </a:pPr>
            <a:r>
              <a:rPr lang="mt-MT" sz="1900" b="0" dirty="0"/>
              <a:t>Involviment tal-ħaddiema fid-deċiżjonijiet dwar il-post tax-xogħol u l-kura</a:t>
            </a:r>
          </a:p>
          <a:p>
            <a:pPr marL="233045" indent="-233045">
              <a:spcAft>
                <a:spcPts val="600"/>
              </a:spcAft>
            </a:pPr>
            <a:r>
              <a:rPr lang="mt-MT" sz="1900" b="0" dirty="0"/>
              <a:t>Rikonoxximent u remunerazzjoni tax-xogħol tal-kura</a:t>
            </a:r>
          </a:p>
          <a:p>
            <a:pPr marL="233045" indent="-233045">
              <a:spcAft>
                <a:spcPts val="600"/>
              </a:spcAft>
            </a:pPr>
            <a:r>
              <a:rPr lang="mt-MT" sz="1900" b="0" dirty="0"/>
              <a:t>Skedar parteċipatorju tax-xiftijiet</a:t>
            </a:r>
          </a:p>
          <a:p>
            <a:pPr marL="233045" indent="-233045">
              <a:spcAft>
                <a:spcPts val="600"/>
              </a:spcAft>
            </a:pPr>
            <a:r>
              <a:rPr lang="mt-MT" sz="1900" b="0" dirty="0"/>
              <a:t>Ġestjoni adegwata tal-persunal u tal-ammont ta’ xogħol</a:t>
            </a:r>
          </a:p>
          <a:p>
            <a:pPr marL="233045" indent="-233045">
              <a:spcAft>
                <a:spcPts val="600"/>
              </a:spcAft>
            </a:pPr>
            <a:r>
              <a:rPr lang="mt-MT" sz="1900" b="0" dirty="0"/>
              <a:t>Żgurar ta’ mistrieħ adegwat u titjib tal-bilanċ bejn ix-xogħol u l-ħajja privata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E984BAC1-ADC6-449E-5A58-8901ABBA9F5B}"/>
              </a:ext>
            </a:extLst>
          </p:cNvPr>
          <p:cNvSpPr/>
          <p:nvPr/>
        </p:nvSpPr>
        <p:spPr>
          <a:xfrm>
            <a:off x="6824769" y="2689728"/>
            <a:ext cx="4146652" cy="1749993"/>
          </a:xfrm>
          <a:prstGeom prst="wedgeRectCallout">
            <a:avLst>
              <a:gd name="adj1" fmla="val -20783"/>
              <a:gd name="adj2" fmla="val 65269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mt-MT" sz="1800" b="1" dirty="0">
                <a:solidFill>
                  <a:schemeClr val="tx2"/>
                </a:solidFill>
              </a:rPr>
              <a:t>Ambjenti tax-xogħol tajbin mhux biss ikunu ta’ benefiċċju għall-ħaddiema tas-saħħa u tal-kura soċjali, iżda jtejbu wkoll il-kwalità tal-kura u s-sigurtà tal-pazjenti.</a:t>
            </a:r>
            <a:endParaRPr lang="mt-MT" sz="1800" b="1" dirty="0">
              <a:solidFill>
                <a:srgbClr val="003399"/>
              </a:solidFill>
            </a:endParaRPr>
          </a:p>
        </p:txBody>
      </p:sp>
      <p:pic>
        <p:nvPicPr>
          <p:cNvPr id="9" name="Picture 8" descr="Immaġni vettorjali ta' pupu ħdejn sodda tal-isptar biex jintwera s-settur tas-saħħa u l-kura soċjali.">
            <a:extLst>
              <a:ext uri="{FF2B5EF4-FFF2-40B4-BE49-F238E27FC236}">
                <a16:creationId xmlns:a16="http://schemas.microsoft.com/office/drawing/2014/main" id="{1AE2DA59-C46A-41F2-271A-5C97AF2A3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4" y="4269746"/>
            <a:ext cx="4531376" cy="24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6AA-E43E-EBF1-BBBD-BD908FEA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 5: Appoġġ għas-saħħa mentali fuq ix-xogħol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6BDD3-3BE3-B876-474D-A22D303B12B5}"/>
              </a:ext>
            </a:extLst>
          </p:cNvPr>
          <p:cNvSpPr txBox="1"/>
          <p:nvPr/>
        </p:nvSpPr>
        <p:spPr>
          <a:xfrm>
            <a:off x="0" y="1296482"/>
            <a:ext cx="10792326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Xenarju attwali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D88E52-FA4F-21E4-CB70-9DE9EC219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032" y="2071547"/>
            <a:ext cx="10499800" cy="2950153"/>
          </a:xfrm>
        </p:spPr>
        <p:txBody>
          <a:bodyPr>
            <a:normAutofit lnSpcReduction="10000"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dirty="0" err="1"/>
              <a:t>Ir-riintegrazzjoni</a:t>
            </a:r>
            <a:r>
              <a:rPr lang="mt-MT" dirty="0"/>
              <a:t> tal-ħaddiema</a:t>
            </a:r>
            <a:r>
              <a:rPr lang="mt-MT" b="0" dirty="0"/>
              <a:t> fuq il-post tax-xogħol wara li jsofru minn problema ta’ saħħa mentali relatata max-xogħol teħtieġ </a:t>
            </a:r>
            <a:r>
              <a:rPr lang="mt-MT" dirty="0"/>
              <a:t>adattament xieraq</a:t>
            </a:r>
            <a:r>
              <a:rPr lang="mt-MT" b="0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b="0" dirty="0"/>
              <a:t>Anki meta l-problemi tas-saħħa mentali ma jkunux relatati max-xogħol, </a:t>
            </a:r>
            <a:r>
              <a:rPr lang="mt-MT" dirty="0"/>
              <a:t>ambjent tax-xogħol li </a:t>
            </a:r>
            <a:r>
              <a:rPr lang="en-GB" dirty="0" err="1"/>
              <a:t>jkun</a:t>
            </a:r>
            <a:r>
              <a:rPr lang="en-GB" dirty="0"/>
              <a:t> ta’</a:t>
            </a:r>
            <a:r>
              <a:rPr lang="mt-MT" dirty="0"/>
              <a:t> appoġġ u rispettuż </a:t>
            </a:r>
            <a:r>
              <a:rPr lang="mt-MT" b="0" dirty="0"/>
              <a:t>ikun ta’ benefiċċju kemm </a:t>
            </a:r>
            <a:r>
              <a:rPr lang="mt-MT" dirty="0"/>
              <a:t>għall-individwu kif ukoll għall-organizzazzjoni</a:t>
            </a:r>
            <a:r>
              <a:rPr lang="mt-MT" b="0" dirty="0"/>
              <a:t>.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dirty="0"/>
              <a:t>Aġġustamenti mfassla apposta </a:t>
            </a:r>
            <a:r>
              <a:rPr lang="mt-MT" b="0" dirty="0"/>
              <a:t>jistgħu jippermettu lil kulħadd jaħdem b’mod effettiv u jħossu apprezzat, eż. postijiet tax-xogħol aktar </a:t>
            </a:r>
            <a:r>
              <a:rPr lang="mt-MT" b="0" dirty="0" err="1"/>
              <a:t>silenzjużi</a:t>
            </a:r>
            <a:r>
              <a:rPr lang="mt-MT" b="0" dirty="0"/>
              <a:t>, sigħat flessibbli, aġġustament tad-dmirijiet tax-xogħol.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mt-MT" dirty="0"/>
              <a:t>L-</a:t>
            </a:r>
            <a:r>
              <a:rPr lang="mt-MT" dirty="0" err="1"/>
              <a:t>istigma</a:t>
            </a:r>
            <a:r>
              <a:rPr lang="mt-MT" dirty="0"/>
              <a:t> għadha ostaklu importanti li għandu </a:t>
            </a:r>
            <a:r>
              <a:rPr lang="mt-MT" dirty="0" err="1"/>
              <a:t>jingħeleb</a:t>
            </a:r>
            <a:r>
              <a:rPr lang="mt-MT" b="0" dirty="0"/>
              <a:t>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F9576-AD91-714E-19DE-9FA911A8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663" y="4512218"/>
            <a:ext cx="4600757" cy="225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0F3A-1CC9-13CF-B401-FF82144B6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 5: Appoġġ għas-saħħa mentali fuq ix-xogħol -2-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667F5-F4D0-FCC4-EC58-588FECAE8931}"/>
              </a:ext>
            </a:extLst>
          </p:cNvPr>
          <p:cNvSpPr txBox="1"/>
          <p:nvPr/>
        </p:nvSpPr>
        <p:spPr>
          <a:xfrm>
            <a:off x="-1" y="1296484"/>
            <a:ext cx="1041934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Xenarju attwali</a:t>
            </a:r>
          </a:p>
        </p:txBody>
      </p:sp>
      <p:pic>
        <p:nvPicPr>
          <p:cNvPr id="12" name="Picture 11" descr="Ritratt li juri ħaddiema tal-uffiċċju f'konverżazzjoni u pupu b'ħalqu magħluq b’żipp biex jintwera l-ostaklu biex wieħed jiżvela problemi ta’ saħħa mentali.">
            <a:extLst>
              <a:ext uri="{FF2B5EF4-FFF2-40B4-BE49-F238E27FC236}">
                <a16:creationId xmlns:a16="http://schemas.microsoft.com/office/drawing/2014/main" id="{D0ED720F-0CF4-14A3-7F7C-2DEDB16CB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7" y="2212593"/>
            <a:ext cx="4070114" cy="1799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BD275-B850-857C-5361-8A38A3AE6236}"/>
              </a:ext>
            </a:extLst>
          </p:cNvPr>
          <p:cNvSpPr txBox="1"/>
          <p:nvPr/>
        </p:nvSpPr>
        <p:spPr>
          <a:xfrm>
            <a:off x="909727" y="4037457"/>
            <a:ext cx="4530618" cy="157990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defTabSz="342900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600" b="1" i="0" baseline="0">
                <a:solidFill>
                  <a:schemeClr val="tx2"/>
                </a:solidFill>
              </a:defRPr>
            </a:lvl1pPr>
            <a:lvl2pPr marL="32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baseline="0"/>
            </a:lvl2pPr>
            <a:lvl3pPr marL="45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baseline="0"/>
            </a:lvl3pPr>
            <a:lvl4pPr marL="59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baseline="0"/>
            </a:lvl4pPr>
            <a:lvl5pPr marL="72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baseline="0"/>
            </a:lvl5pPr>
            <a:lvl6pPr marL="1885950" indent="-171450" defTabSz="342900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baseline="0"/>
            </a:lvl6pPr>
            <a:lvl7pPr marL="2228850" indent="-171450" defTabSz="342900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marL="0" indent="0">
              <a:buNone/>
            </a:pPr>
            <a:r>
              <a:rPr lang="mt-MT" dirty="0"/>
              <a:t>Kważi nofs il-</a:t>
            </a:r>
            <a:r>
              <a:rPr lang="mt-M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ħaddiema tal-UE jemmnu li l-iżvelar ta’ kundizzjoni ta’ saħħa mentali fuq ix-xogħol ikollu impatt negattiv fuq il-karriera tagħhom, in-nofs l-ieħor ma jaqblux. </a:t>
            </a:r>
          </a:p>
          <a:p>
            <a:pPr marL="0" indent="0">
              <a:buNone/>
            </a:pPr>
            <a:r>
              <a:rPr lang="mt-MT" sz="1333" dirty="0"/>
              <a:t>OSH Pulse 2025</a:t>
            </a:r>
          </a:p>
        </p:txBody>
      </p:sp>
      <p:pic>
        <p:nvPicPr>
          <p:cNvPr id="10" name="Picture 9" descr="Immaġni vettorjali li turi qatgħa tal-karta ta' ras b'simbolu tal-infinità. Fuq in-naħa tax-xellug, hemm kalendarju. Fuq in-naħa tal-lemin, pupu li jżomm il-bandiera tal-UE. ">
            <a:extLst>
              <a:ext uri="{FF2B5EF4-FFF2-40B4-BE49-F238E27FC236}">
                <a16:creationId xmlns:a16="http://schemas.microsoft.com/office/drawing/2014/main" id="{56843928-319D-0CB1-209E-A36F5648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30" y="1605765"/>
            <a:ext cx="3831611" cy="2442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401B1-0043-BC1C-BADE-3F2498FFECC0}"/>
              </a:ext>
            </a:extLst>
          </p:cNvPr>
          <p:cNvSpPr txBox="1"/>
          <p:nvPr/>
        </p:nvSpPr>
        <p:spPr>
          <a:xfrm>
            <a:off x="6644914" y="4047833"/>
            <a:ext cx="4637359" cy="181154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Bef>
                <a:spcPts val="450"/>
              </a:spcBef>
            </a:pPr>
            <a:r>
              <a:rPr lang="mt-MT" sz="1600" b="1" dirty="0">
                <a:solidFill>
                  <a:schemeClr val="tx2"/>
                </a:solidFill>
              </a:rPr>
              <a:t>Kważi 50 % tal-popolazzjoni tal-UE rrappurtaw</a:t>
            </a:r>
            <a:r>
              <a:rPr lang="mt-MT" sz="1600" b="1" dirty="0"/>
              <a:t> </a:t>
            </a:r>
            <a:r>
              <a:rPr lang="mt-MT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 esperjenzaw problema emozzjonali jew psikosoċjali, bħal sensazzjoni ta’ dipressjoni jew ansjetà, f’dawn l-aħħar 12-il xahar.</a:t>
            </a:r>
          </a:p>
          <a:p>
            <a:pPr defTabSz="342900">
              <a:spcBef>
                <a:spcPts val="450"/>
              </a:spcBef>
              <a:buClr>
                <a:schemeClr val="tx2"/>
              </a:buClr>
            </a:pPr>
            <a:r>
              <a:rPr lang="mt-MT" sz="1333" b="1" dirty="0">
                <a:solidFill>
                  <a:schemeClr val="tx2"/>
                </a:solidFill>
              </a:rPr>
              <a:t>Ewrobarometru 2023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36AA-EFD2-41D2-86D5-D5BEA55AC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513018"/>
            <a:ext cx="0" cy="3554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117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FA80D8D-A8F6-9ECD-5C8A-35E79316B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040" y="2586789"/>
            <a:ext cx="3523793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9BC2C-E0FC-5B40-4587-442EC3FC9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Prijorità 5: Appoġġ għas-saħħa mentali fuq ix-xogħol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F03D4-EFC2-3D85-61DE-F758B238FF21}"/>
              </a:ext>
            </a:extLst>
          </p:cNvPr>
          <p:cNvSpPr txBox="1"/>
          <p:nvPr/>
        </p:nvSpPr>
        <p:spPr>
          <a:xfrm>
            <a:off x="0" y="1304160"/>
            <a:ext cx="670158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>
                <a:latin typeface="+mn-lt"/>
              </a:rPr>
              <a:t>Miżuri preventivi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9DD0FA-6516-77A6-3C81-A9C7D123C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430" y="2057761"/>
            <a:ext cx="5777548" cy="2938228"/>
          </a:xfrm>
        </p:spPr>
        <p:txBody>
          <a:bodyPr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mt-MT" dirty="0"/>
              <a:t>Applikazzjoni tal-prinċipji tas-saħħa u sigurtà fuq il-post tax-xogħol bl-istess mod bħas-saħħa mentali u s-saħħa fiżika</a:t>
            </a:r>
            <a:r>
              <a:rPr lang="mt-MT" b="0" dirty="0"/>
              <a:t>: appoġġ bikri, aġġustamenti raġonevoli, nondiskriminazzjoni.</a:t>
            </a:r>
          </a:p>
          <a:p>
            <a:pPr marL="233363" indent="-233363">
              <a:spcAft>
                <a:spcPts val="600"/>
              </a:spcAft>
            </a:pPr>
            <a:r>
              <a:rPr lang="mt-MT" dirty="0"/>
              <a:t>Għoti ta’ appoġġ prattiku</a:t>
            </a:r>
            <a:r>
              <a:rPr lang="mt-MT" b="0" dirty="0"/>
              <a:t>: adattament tal-kompiti, il-ħin tax-xogħol, jew l-ambjenti biex jiġu ffaċilitati l-permanenza tal-ħaddiema jew ir-ritorn tagħhom għax-xogħol.</a:t>
            </a:r>
          </a:p>
          <a:p>
            <a:pPr marL="233363" indent="-233363">
              <a:spcAft>
                <a:spcPts val="600"/>
              </a:spcAft>
            </a:pPr>
            <a:r>
              <a:rPr lang="mt-MT" dirty="0"/>
              <a:t>Trawwim ta’ kultura li toffri appoġġ u ħielsa mill-istigma</a:t>
            </a:r>
            <a:r>
              <a:rPr lang="mt-MT" b="0" dirty="0"/>
              <a:t>: is-sensibilizzazzjoni, l-involviment tal-ħaddiema, u l-inkoraġġiment tal-iżvelar sigur u t-tfittxija għall-għajnuna.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0741E7-33C7-0A3D-1020-DA4AFE481E9B}"/>
              </a:ext>
            </a:extLst>
          </p:cNvPr>
          <p:cNvSpPr/>
          <p:nvPr/>
        </p:nvSpPr>
        <p:spPr>
          <a:xfrm>
            <a:off x="7179535" y="1295400"/>
            <a:ext cx="4191798" cy="1386015"/>
          </a:xfrm>
          <a:prstGeom prst="wedgeRectCallout">
            <a:avLst>
              <a:gd name="adj1" fmla="val -20542"/>
              <a:gd name="adj2" fmla="val 6975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rIns="274320" bIns="18288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1800" b="1" dirty="0">
                <a:solidFill>
                  <a:schemeClr val="tx2"/>
                </a:solidFill>
              </a:rPr>
              <a:t>Tinsiex: il-prevenzjoni effettiva tibda bl-indirizzar tal-kawżi ewlenin tar-riskji psikosoċjali fuq il-post tax-xogħol. </a:t>
            </a:r>
          </a:p>
        </p:txBody>
      </p:sp>
    </p:spTree>
    <p:extLst>
      <p:ext uri="{BB962C8B-B14F-4D97-AF65-F5344CB8AC3E}">
        <p14:creationId xmlns:p14="http://schemas.microsoft.com/office/powerpoint/2010/main" val="153356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EB8A0F19-EE21-3871-4D3D-71C31654A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8167" y="2004039"/>
            <a:ext cx="2350523" cy="239204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0B2E83-BF47-C41C-4C21-27D2B96A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Network tal-EU-OSHA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5548-8746-0D2B-1054-A183405F4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300" y="331661"/>
            <a:ext cx="5731419" cy="5731419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CF09EB-C8BA-E42D-06BD-EB4CF9EBC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2966" y="1244011"/>
            <a:ext cx="3813520" cy="388088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3E14E5-20B6-82C2-B39B-12202237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5685" y="1497388"/>
            <a:ext cx="1204115" cy="12269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Graphic 8" descr="Logo tan-Network tal-Aġenziji tal-UE ">
            <a:hlinkClick r:id="rId3"/>
            <a:extLst>
              <a:ext uri="{FF2B5EF4-FFF2-40B4-BE49-F238E27FC236}">
                <a16:creationId xmlns:a16="http://schemas.microsoft.com/office/drawing/2014/main" id="{52157770-B269-93F5-9D54-10E011B19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651" y="1627271"/>
            <a:ext cx="956954" cy="956954"/>
          </a:xfrm>
          <a:prstGeom prst="rect">
            <a:avLst/>
          </a:prstGeom>
        </p:spPr>
      </p:pic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0631CA97-92BF-5C76-6C76-CEB59DC584A3}"/>
              </a:ext>
            </a:extLst>
          </p:cNvPr>
          <p:cNvSpPr/>
          <p:nvPr/>
        </p:nvSpPr>
        <p:spPr>
          <a:xfrm>
            <a:off x="4896320" y="1225960"/>
            <a:ext cx="1945359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/>
            <a:r>
              <a:rPr lang="mt-MT" sz="1400" b="1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SĦAB SOĊJALI EWROPEJ</a:t>
            </a:r>
          </a:p>
          <a:p>
            <a:pPr algn="ctr"/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3944AE-F063-EE5C-87DA-BD38FDDC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4321" y="741392"/>
            <a:ext cx="1431022" cy="907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 descr="Logo ta’ Enterprise Europe Network">
            <a:hlinkClick r:id="rId6"/>
            <a:extLst>
              <a:ext uri="{FF2B5EF4-FFF2-40B4-BE49-F238E27FC236}">
                <a16:creationId xmlns:a16="http://schemas.microsoft.com/office/drawing/2014/main" id="{D9B90991-193E-ED0D-6440-B297A63455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8377" y="727640"/>
            <a:ext cx="888891" cy="769747"/>
          </a:xfrm>
          <a:prstGeom prst="rect">
            <a:avLst/>
          </a:prstGeom>
        </p:spPr>
      </p:pic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2779D3D2-45B6-A0D6-244C-6AA0B8A1BA3E}"/>
              </a:ext>
            </a:extLst>
          </p:cNvPr>
          <p:cNvSpPr/>
          <p:nvPr/>
        </p:nvSpPr>
        <p:spPr>
          <a:xfrm>
            <a:off x="1983798" y="3508042"/>
            <a:ext cx="1798493" cy="501362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bIns="0" rtlCol="0" anchor="ctr"/>
          <a:lstStyle/>
          <a:p>
            <a:pPr algn="ctr"/>
            <a:r>
              <a:rPr lang="mt-MT" sz="1400" b="1" dirty="0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ISTITUZZJONIJIET TAL-UE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4" name="Picture 3" descr="EU OSHA logo&#10;">
            <a:hlinkClick r:id="rId9"/>
            <a:extLst>
              <a:ext uri="{FF2B5EF4-FFF2-40B4-BE49-F238E27FC236}">
                <a16:creationId xmlns:a16="http://schemas.microsoft.com/office/drawing/2014/main" id="{DA061B1F-7EFB-A72C-EFD0-967D471280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746" y="2831788"/>
            <a:ext cx="2549158" cy="652316"/>
          </a:xfrm>
          <a:prstGeom prst="rect">
            <a:avLst/>
          </a:prstGeom>
        </p:spPr>
      </p:pic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AE90E309-D11B-0954-A506-D2CFF62DDBCE}"/>
              </a:ext>
            </a:extLst>
          </p:cNvPr>
          <p:cNvSpPr/>
          <p:nvPr/>
        </p:nvSpPr>
        <p:spPr>
          <a:xfrm>
            <a:off x="4883971" y="3932445"/>
            <a:ext cx="2295954" cy="711407"/>
          </a:xfrm>
          <a:prstGeom prst="snip1Rect">
            <a:avLst>
              <a:gd name="adj" fmla="val 16667"/>
            </a:avLst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mt-MT" sz="1400" b="1" dirty="0">
                <a:solidFill>
                  <a:schemeClr val="tx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PUNTI FOKALI NAZZJONALI TAL-EU-OSHA</a:t>
            </a:r>
            <a:endParaRPr lang="en-GB" sz="1400" b="1" dirty="0">
              <a:solidFill>
                <a:schemeClr val="tx2"/>
              </a:solidFill>
            </a:endParaRPr>
          </a:p>
        </p:txBody>
      </p:sp>
      <p:pic>
        <p:nvPicPr>
          <p:cNvPr id="13" name="Picture 6" descr="Logo ta' OSHVET">
            <a:hlinkClick r:id="rId12"/>
            <a:extLst>
              <a:ext uri="{FF2B5EF4-FFF2-40B4-BE49-F238E27FC236}">
                <a16:creationId xmlns:a16="http://schemas.microsoft.com/office/drawing/2014/main" id="{1D374714-3762-EFED-F977-F4E1D3BC1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32" y="3553073"/>
            <a:ext cx="1599794" cy="45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155C629-3D49-9581-E052-72826EDB98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34071" y="4798914"/>
            <a:ext cx="1214843" cy="525320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182880" rtlCol="0" anchor="ctr"/>
          <a:lstStyle/>
          <a:p>
            <a:pPr algn="ctr"/>
            <a:r>
              <a:rPr lang="mt-MT" sz="1400" b="1" dirty="0">
                <a:solidFill>
                  <a:schemeClr val="tx2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SĦAB TAL-MEDIA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63B74202-3335-8F03-D304-506D14DAD998}"/>
              </a:ext>
            </a:extLst>
          </p:cNvPr>
          <p:cNvSpPr/>
          <p:nvPr/>
        </p:nvSpPr>
        <p:spPr>
          <a:xfrm>
            <a:off x="4782490" y="5573236"/>
            <a:ext cx="2059189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mt-MT" sz="1400" b="1" dirty="0">
                <a:solidFill>
                  <a:schemeClr val="tx2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SĦAB UFFIĊJALI TAL-KAMPANJA</a:t>
            </a:r>
            <a:endParaRPr lang="en-GB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3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CB70-AE18-7D44-DC5B-73B8A3B6C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Riżorsi tal-kampanja: kollox li għandek bżonn f'post wieħed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75000-B228-79E3-3455-5C5B8453EE84}"/>
              </a:ext>
            </a:extLst>
          </p:cNvPr>
          <p:cNvSpPr txBox="1"/>
          <p:nvPr/>
        </p:nvSpPr>
        <p:spPr>
          <a:xfrm>
            <a:off x="1135936" y="1628812"/>
            <a:ext cx="5101015" cy="20762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mt-MT" sz="1800" dirty="0">
                <a:solidFill>
                  <a:schemeClr val="tx2"/>
                </a:solidFill>
              </a:rPr>
              <a:t>Ibda bis-</a:t>
            </a:r>
            <a:r>
              <a:rPr lang="mt-MT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 web tal-kampanja</a:t>
            </a:r>
            <a:r>
              <a:rPr lang="mt-MT" sz="1800" dirty="0">
                <a:solidFill>
                  <a:srgbClr val="003399"/>
                </a:solidFill>
              </a:rPr>
              <a:t> tagħna.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mt-MT" sz="1800" dirty="0">
                <a:solidFill>
                  <a:schemeClr val="tx2"/>
                </a:solidFill>
              </a:rPr>
              <a:t>Ibbrawżja l-</a:t>
            </a:r>
            <a:r>
              <a:rPr lang="mt-MT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gwida tal-kampanja</a:t>
            </a:r>
            <a:r>
              <a:rPr lang="mt-MT" sz="1800" b="1" dirty="0">
                <a:solidFill>
                  <a:schemeClr val="accent2"/>
                </a:solidFill>
              </a:rPr>
              <a:t> </a:t>
            </a:r>
            <a:r>
              <a:rPr lang="mt-MT" sz="1800" dirty="0">
                <a:solidFill>
                  <a:schemeClr val="tx2"/>
                </a:solidFill>
              </a:rPr>
              <a:t>tagħna biex titgħallem aktar dwar il-kampanja.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mt-MT" dirty="0">
                <a:solidFill>
                  <a:schemeClr val="tx2"/>
                </a:solidFill>
              </a:rPr>
              <a:t>Ara l</a:t>
            </a:r>
            <a:r>
              <a:rPr lang="mt-MT" sz="1800" dirty="0">
                <a:solidFill>
                  <a:srgbClr val="003399"/>
                </a:solidFill>
              </a:rPr>
              <a:t>-</a:t>
            </a:r>
            <a:r>
              <a:rPr lang="mt-MT" sz="1800" b="1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pubblikazzjonijiet</a:t>
            </a:r>
            <a:r>
              <a:rPr lang="mt-MT" sz="1800" dirty="0"/>
              <a:t> </a:t>
            </a:r>
            <a:r>
              <a:rPr lang="mt-MT" sz="1800" dirty="0">
                <a:solidFill>
                  <a:schemeClr val="tx2"/>
                </a:solidFill>
              </a:rPr>
              <a:t> tagħna, bħall-infografika, l-iskedi informattivi u aktar. 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5559DA8-001D-C589-BF69-0A310DB27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477" y="2248131"/>
            <a:ext cx="3085218" cy="251024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98C177B-D1F7-076E-6D12-EEDD40AD3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6822" y="1645228"/>
            <a:ext cx="3783821" cy="3783821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680413-F657-8DB1-D2E7-C7EDF6B5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434" y="1696339"/>
            <a:ext cx="303193" cy="4366608"/>
            <a:chOff x="666434" y="1524478"/>
            <a:chExt cx="303193" cy="453846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94DAE0F-8D99-0ED7-4D20-4629413F2C6D}"/>
                </a:ext>
              </a:extLst>
            </p:cNvPr>
            <p:cNvSpPr/>
            <p:nvPr/>
          </p:nvSpPr>
          <p:spPr>
            <a:xfrm>
              <a:off x="756121" y="1524478"/>
              <a:ext cx="129703" cy="4538469"/>
            </a:xfrm>
            <a:prstGeom prst="roundRect">
              <a:avLst/>
            </a:prstGeom>
            <a:solidFill>
              <a:srgbClr val="A9D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E529C10-7F06-95BA-59B3-4E36579612FF}"/>
                </a:ext>
              </a:extLst>
            </p:cNvPr>
            <p:cNvSpPr/>
            <p:nvPr/>
          </p:nvSpPr>
          <p:spPr>
            <a:xfrm>
              <a:off x="666434" y="1524478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4F9ED9-CB78-A851-00C2-3274DD84F884}"/>
                </a:ext>
              </a:extLst>
            </p:cNvPr>
            <p:cNvSpPr/>
            <p:nvPr/>
          </p:nvSpPr>
          <p:spPr>
            <a:xfrm>
              <a:off x="670735" y="2097987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043D047-BFB3-8883-110F-DB94EAF7789A}"/>
                </a:ext>
              </a:extLst>
            </p:cNvPr>
            <p:cNvSpPr/>
            <p:nvPr/>
          </p:nvSpPr>
          <p:spPr>
            <a:xfrm>
              <a:off x="670736" y="2899054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A190DCD-D176-EE5B-B207-10581F258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927" y="3957401"/>
            <a:ext cx="5095876" cy="28640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75991-1AFB-8591-CBEC-A455E2AA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853695" y="3921776"/>
            <a:ext cx="6073127" cy="655824"/>
          </a:xfrm>
          <a:prstGeom prst="lin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017B037-B760-943A-8561-EDF53D823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789">
            <a:off x="6010189" y="2580940"/>
            <a:ext cx="1424686" cy="14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97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2378-62F0-B264-8E35-BBB465347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824743" cy="489600"/>
          </a:xfrm>
        </p:spPr>
        <p:txBody>
          <a:bodyPr/>
          <a:lstStyle/>
          <a:p>
            <a:r>
              <a:rPr lang="mt-MT" dirty="0"/>
              <a:t>Sett ta’ għodod u promozzjoni diġitali: promozzjoni effettiva tal-kampanja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69F208C-C8EC-EDE3-1939-FE088A89FBE1}"/>
              </a:ext>
            </a:extLst>
          </p:cNvPr>
          <p:cNvSpPr txBox="1"/>
          <p:nvPr/>
        </p:nvSpPr>
        <p:spPr>
          <a:xfrm>
            <a:off x="1" y="1678584"/>
            <a:ext cx="7283301" cy="553998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t-MT" sz="2000" b="1">
                <a:latin typeface="+mn-lt"/>
              </a:rPr>
              <a:t>Appoġġ għall-kampanja: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CE6A3B-55A5-A6C4-7FB3-4DAF357D0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941" y="2305342"/>
            <a:ext cx="6750417" cy="1540613"/>
          </a:xfrm>
        </p:spPr>
        <p:txBody>
          <a:bodyPr anchor="t">
            <a:noAutofit/>
          </a:bodyPr>
          <a:lstStyle/>
          <a:p>
            <a:r>
              <a:rPr lang="mt-MT" sz="1867" b="0" dirty="0"/>
              <a:t>uża l-</a:t>
            </a:r>
            <a:r>
              <a:rPr lang="mt-MT" sz="1867" dirty="0" err="1"/>
              <a:t>kit</a:t>
            </a:r>
            <a:r>
              <a:rPr lang="mt-MT" sz="1867" dirty="0"/>
              <a:t> għall-media soċjali </a:t>
            </a:r>
            <a:r>
              <a:rPr lang="mt-MT" sz="1867" b="0" dirty="0"/>
              <a:t>u l-mudelli tagħna biex ixxerred il-kelma; </a:t>
            </a:r>
          </a:p>
          <a:p>
            <a:r>
              <a:rPr lang="mt-MT" sz="1867" b="0" dirty="0"/>
              <a:t>agħmel il-preżentazzjoni tiegħek tispikka bil-</a:t>
            </a:r>
            <a:r>
              <a:rPr lang="mt-MT" sz="1867" dirty="0"/>
              <a:t>librerija tal-assi diġitali, </a:t>
            </a:r>
            <a:r>
              <a:rPr lang="mt-MT" sz="1867" b="0" dirty="0"/>
              <a:t>tagħna, inklużi logos, mudelli u aktar. 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6FDE9A7-A25E-C902-14C9-66E2709E5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24263" y="3656082"/>
            <a:ext cx="5659039" cy="83476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C17700-6161-EBF7-2112-EDCF5E6EA9A3}"/>
              </a:ext>
            </a:extLst>
          </p:cNvPr>
          <p:cNvSpPr txBox="1">
            <a:spLocks/>
          </p:cNvSpPr>
          <p:nvPr/>
        </p:nvSpPr>
        <p:spPr>
          <a:xfrm>
            <a:off x="1748784" y="3694001"/>
            <a:ext cx="5542360" cy="834768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mt-MT" sz="1800" dirty="0">
                <a:solidFill>
                  <a:schemeClr val="bg1"/>
                </a:solidFill>
              </a:rPr>
              <a:t>Ibda l-inizjattiva tiegħek tal-</a:t>
            </a:r>
            <a:r>
              <a:rPr lang="mt-MT" sz="1800" b="0" dirty="0">
                <a:solidFill>
                  <a:schemeClr val="bg1"/>
                </a:solidFill>
              </a:rPr>
              <a:t>kampanja </a:t>
            </a:r>
          </a:p>
          <a:p>
            <a:pPr marL="0" indent="0">
              <a:buNone/>
            </a:pPr>
            <a:r>
              <a:rPr lang="mt-MT" sz="1800" b="0" dirty="0">
                <a:solidFill>
                  <a:schemeClr val="bg1"/>
                </a:solidFill>
              </a:rPr>
              <a:t>billi tuża s-</a:t>
            </a:r>
            <a:r>
              <a:rPr lang="mt-MT" sz="180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 ta’ għodod tal-kampanja</a:t>
            </a:r>
            <a:r>
              <a:rPr lang="mt-MT" sz="1800" b="0" dirty="0"/>
              <a:t> </a:t>
            </a:r>
            <a:r>
              <a:rPr lang="mt-MT" sz="1800" b="0" dirty="0">
                <a:solidFill>
                  <a:schemeClr val="bg1"/>
                </a:solidFill>
              </a:rPr>
              <a:t>tagħna.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5B1B8-3A3C-0097-AEB2-67D8B80F3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082" y="2060227"/>
            <a:ext cx="3922773" cy="31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D9A7-4797-0A30-8C34-53CD408A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Kif tinvolvi lilek innifsek fil-kampanja?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4A36B5-CC47-3ACD-3ED6-731C64695103}"/>
              </a:ext>
            </a:extLst>
          </p:cNvPr>
          <p:cNvSpPr txBox="1">
            <a:spLocks/>
          </p:cNvSpPr>
          <p:nvPr/>
        </p:nvSpPr>
        <p:spPr>
          <a:xfrm>
            <a:off x="632081" y="1443342"/>
            <a:ext cx="11217926" cy="1013599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mt-MT" b="0" dirty="0"/>
              <a:t>Organizza avveniment, attività jew inizjattiva matul il-</a:t>
            </a:r>
            <a:r>
              <a:rPr lang="mt-MT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Ġimgħa Ewropea għas-Sigurtà u s-Saħħa fuq ix-Xogħol</a:t>
            </a:r>
            <a:r>
              <a:rPr lang="mt-MT" dirty="0"/>
              <a:t>. </a:t>
            </a:r>
          </a:p>
          <a:p>
            <a:pPr marL="225425" indent="-225425">
              <a:spcAft>
                <a:spcPts val="600"/>
              </a:spcAft>
            </a:pPr>
            <a:r>
              <a:rPr lang="mt-MT" dirty="0" err="1"/>
              <a:t>Ikseb</a:t>
            </a:r>
            <a:r>
              <a:rPr lang="mt-MT" dirty="0"/>
              <a:t> </a:t>
            </a:r>
            <a:r>
              <a:rPr lang="mt-MT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iċ-ċertifikat tal-kampanja</a:t>
            </a:r>
            <a:r>
              <a:rPr lang="mt-MT" dirty="0"/>
              <a:t> tiegħek</a:t>
            </a:r>
            <a:r>
              <a:rPr lang="mt-MT" b="0" dirty="0"/>
              <a:t> li jirrikonoxxi l-involviment tiegħek.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1DBC48-F142-C0B1-11C9-3E783B9F4381}"/>
              </a:ext>
            </a:extLst>
          </p:cNvPr>
          <p:cNvSpPr txBox="1">
            <a:spLocks/>
          </p:cNvSpPr>
          <p:nvPr/>
        </p:nvSpPr>
        <p:spPr>
          <a:xfrm>
            <a:off x="632080" y="2567113"/>
            <a:ext cx="9650383" cy="748142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mt-MT" b="0" dirty="0" err="1"/>
              <a:t>Ipproponi</a:t>
            </a:r>
            <a:r>
              <a:rPr lang="mt-MT" b="0" dirty="0"/>
              <a:t> inizjattivi ta’ ispirazzjoni għall-</a:t>
            </a:r>
            <a:r>
              <a:rPr lang="mt-MT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Premjijiet ta’ Prattika Tajba għal Postijiet tax-Xogħol li Jġibu ’l Quddiem is-Saħħa</a:t>
            </a:r>
            <a:r>
              <a:rPr lang="mt-MT" b="0" dirty="0"/>
              <a:t>, organizzati mill-Punti </a:t>
            </a:r>
            <a:r>
              <a:rPr lang="mt-MT" b="0" dirty="0" err="1"/>
              <a:t>Fokali</a:t>
            </a:r>
            <a:r>
              <a:rPr lang="mt-MT" b="0" dirty="0"/>
              <a:t> Nazzjonali.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E2315A-30DE-FD38-61CD-DD0E886F17E4}"/>
              </a:ext>
            </a:extLst>
          </p:cNvPr>
          <p:cNvSpPr txBox="1">
            <a:spLocks/>
          </p:cNvSpPr>
          <p:nvPr/>
        </p:nvSpPr>
        <p:spPr>
          <a:xfrm>
            <a:off x="632079" y="3255900"/>
            <a:ext cx="6681553" cy="194295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mt-MT" b="0" dirty="0"/>
              <a:t>Sir </a:t>
            </a:r>
            <a:r>
              <a:rPr lang="mt-MT" dirty="0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sieħeb uffiċjali tal-kampanja</a:t>
            </a:r>
            <a:r>
              <a:rPr lang="mt-MT" b="0" dirty="0"/>
              <a:t>: ingħaqad ma’ network </a:t>
            </a:r>
            <a:r>
              <a:rPr lang="mt-MT" b="0" dirty="0" err="1"/>
              <a:t>pan</a:t>
            </a:r>
            <a:r>
              <a:rPr lang="mt-MT" b="0" dirty="0"/>
              <a:t>-Ewropew ta’ kumpaniji multinazzjonali għal </a:t>
            </a:r>
            <a:r>
              <a:rPr lang="mt-MT" b="0" dirty="0" err="1"/>
              <a:t>viżibbiltà</a:t>
            </a:r>
            <a:r>
              <a:rPr lang="mt-MT" b="0" dirty="0"/>
              <a:t> akbar. </a:t>
            </a:r>
          </a:p>
          <a:p>
            <a:pPr marL="225425" indent="-225425">
              <a:spcAft>
                <a:spcPts val="600"/>
              </a:spcAft>
            </a:pPr>
            <a:r>
              <a:rPr lang="mt-MT" b="0" dirty="0"/>
              <a:t>Sir </a:t>
            </a:r>
            <a:r>
              <a:rPr lang="mt-MT" dirty="0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sieħeb tal-</a:t>
            </a:r>
            <a:r>
              <a:rPr lang="mt-MT" dirty="0" err="1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</a:t>
            </a:r>
            <a:r>
              <a:rPr lang="mt-MT" b="0" dirty="0"/>
              <a:t>: </a:t>
            </a:r>
            <a:r>
              <a:rPr lang="mt-MT" b="0" dirty="0" err="1"/>
              <a:t>aċċessa</a:t>
            </a:r>
            <a:r>
              <a:rPr lang="mt-MT" b="0" dirty="0"/>
              <a:t> materjali tal-istampa, opportunitajiet ta’ networking u avvenimenti </a:t>
            </a:r>
            <a:r>
              <a:rPr lang="mt-MT" b="0" dirty="0" err="1"/>
              <a:t>esklużivi</a:t>
            </a:r>
            <a:r>
              <a:rPr lang="mt-MT" b="0" dirty="0"/>
              <a:t>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0A63E1EA-0E1C-AB05-2DEB-DBC54A33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5192888"/>
            <a:ext cx="11246427" cy="125516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b="1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8B071-6C97-DB1B-B7DA-25B21340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08" y="2803387"/>
            <a:ext cx="349331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70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A4C5-AD31-E56C-80BF-7A57877B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t-MT"/>
              <a:t>Ibqa’ aġġornat dwar il-kampanja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2C4DEA1-9BE3-AD4D-F2A0-108C53A69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6" y="1867814"/>
            <a:ext cx="11201575" cy="167575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mt-MT" dirty="0"/>
              <a:t>Is-Sit Web għall-Postijiet tax-Xogħol li Jġibu ’l Quddiem is-Saħħa: </a:t>
            </a:r>
            <a:r>
              <a:rPr lang="mt-MT" b="0" dirty="0"/>
              <a:t>varjetà ta’ informazzjoni li tista’ tintlaħaq faċilment. </a:t>
            </a:r>
          </a:p>
          <a:p>
            <a:pPr>
              <a:spcAft>
                <a:spcPts val="600"/>
              </a:spcAft>
            </a:pPr>
            <a:r>
              <a:rPr lang="mt-MT" b="0" dirty="0" err="1"/>
              <a:t>Abbona</a:t>
            </a:r>
            <a:r>
              <a:rPr lang="mt-MT" b="0" dirty="0"/>
              <a:t> </a:t>
            </a:r>
            <a:r>
              <a:rPr lang="mt-MT" b="0" dirty="0" err="1"/>
              <a:t>għall-Bulettin</a:t>
            </a:r>
            <a:r>
              <a:rPr lang="mt-MT" b="0" dirty="0"/>
              <a:t> dwar il-</a:t>
            </a:r>
            <a:r>
              <a:rPr lang="mt-MT" dirty="0"/>
              <a:t>Postijiet tax-Xogħol li Jġibu ’l Quddiem is-Saħħa: </a:t>
            </a:r>
            <a:r>
              <a:rPr lang="mt-MT" b="0" dirty="0"/>
              <a:t>aħbarijiet qosra, li jistgħu jiġu </a:t>
            </a:r>
            <a:r>
              <a:rPr lang="mt-MT" b="0" dirty="0" err="1"/>
              <a:t>kondiviżi</a:t>
            </a:r>
            <a:r>
              <a:rPr lang="mt-MT" b="0" dirty="0"/>
              <a:t> u aċċessibbli kull xahar </a:t>
            </a:r>
            <a:r>
              <a:rPr lang="mt-MT" b="0" dirty="0" err="1"/>
              <a:t>fl-inbox</a:t>
            </a:r>
            <a:r>
              <a:rPr lang="mt-MT" b="0" dirty="0"/>
              <a:t> tiegħek.</a:t>
            </a:r>
          </a:p>
          <a:p>
            <a:pPr>
              <a:spcAft>
                <a:spcPts val="600"/>
              </a:spcAft>
            </a:pPr>
            <a:r>
              <a:rPr lang="mt-MT" b="0" dirty="0"/>
              <a:t>Xerred il-kelma u </a:t>
            </a:r>
            <a:r>
              <a:rPr lang="mt-MT" b="0" dirty="0" err="1"/>
              <a:t>segwina</a:t>
            </a:r>
            <a:r>
              <a:rPr lang="mt-MT" b="0" dirty="0"/>
              <a:t> fuq il-</a:t>
            </a:r>
            <a:r>
              <a:rPr lang="mt-MT" b="1" dirty="0" err="1"/>
              <a:t>media</a:t>
            </a:r>
            <a:r>
              <a:rPr lang="mt-MT" b="1" dirty="0"/>
              <a:t> soċjali</a:t>
            </a:r>
            <a:r>
              <a:rPr lang="mt-MT" b="0" dirty="0"/>
              <a:t>. </a:t>
            </a:r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r>
              <a:rPr lang="mt-MT" b="0" dirty="0"/>
              <a:t> </a:t>
            </a:r>
          </a:p>
        </p:txBody>
      </p:sp>
      <p:pic>
        <p:nvPicPr>
          <p:cNvPr id="6" name="Graphic 5" descr="Logo ta’ LinkedIn">
            <a:hlinkClick r:id="rId3"/>
            <a:extLst>
              <a:ext uri="{FF2B5EF4-FFF2-40B4-BE49-F238E27FC236}">
                <a16:creationId xmlns:a16="http://schemas.microsoft.com/office/drawing/2014/main" id="{5CA3E554-F4E9-1CE6-26CD-1D307EC780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1593" y="3962036"/>
            <a:ext cx="390525" cy="390525"/>
          </a:xfrm>
          <a:prstGeom prst="rect">
            <a:avLst/>
          </a:prstGeom>
        </p:spPr>
      </p:pic>
      <p:pic>
        <p:nvPicPr>
          <p:cNvPr id="7" name="Graphic 6" descr="Logo ta’ Facebook">
            <a:hlinkClick r:id="rId5"/>
            <a:extLst>
              <a:ext uri="{FF2B5EF4-FFF2-40B4-BE49-F238E27FC236}">
                <a16:creationId xmlns:a16="http://schemas.microsoft.com/office/drawing/2014/main" id="{2CE42A9A-2165-5771-5A04-01CF8BA9F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9689" y="3962036"/>
            <a:ext cx="180975" cy="381000"/>
          </a:xfrm>
          <a:prstGeom prst="rect">
            <a:avLst/>
          </a:prstGeom>
        </p:spPr>
      </p:pic>
      <p:pic>
        <p:nvPicPr>
          <p:cNvPr id="8" name="Graphic 7" descr="Logo ta’ Bluesky">
            <a:hlinkClick r:id="rId7"/>
            <a:extLst>
              <a:ext uri="{FF2B5EF4-FFF2-40B4-BE49-F238E27FC236}">
                <a16:creationId xmlns:a16="http://schemas.microsoft.com/office/drawing/2014/main" id="{13A413D1-F3EE-8212-B83A-A7BFEED6F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235" y="3970221"/>
            <a:ext cx="428625" cy="381000"/>
          </a:xfrm>
          <a:prstGeom prst="rect">
            <a:avLst/>
          </a:prstGeom>
        </p:spPr>
      </p:pic>
      <p:pic>
        <p:nvPicPr>
          <p:cNvPr id="9" name="Graphic 8" descr="Logo ta’ YouTube">
            <a:hlinkClick r:id="rId9"/>
            <a:extLst>
              <a:ext uri="{FF2B5EF4-FFF2-40B4-BE49-F238E27FC236}">
                <a16:creationId xmlns:a16="http://schemas.microsoft.com/office/drawing/2014/main" id="{2FC982CB-23E2-CA75-7F6F-9F234F799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9448" y="3962036"/>
            <a:ext cx="533400" cy="381000"/>
          </a:xfrm>
          <a:prstGeom prst="rect">
            <a:avLst/>
          </a:prstGeom>
        </p:spPr>
      </p:pic>
      <p:pic>
        <p:nvPicPr>
          <p:cNvPr id="10" name="Graphic 9" descr="Logo ta’ Flickr">
            <a:hlinkClick r:id="rId11"/>
            <a:extLst>
              <a:ext uri="{FF2B5EF4-FFF2-40B4-BE49-F238E27FC236}">
                <a16:creationId xmlns:a16="http://schemas.microsoft.com/office/drawing/2014/main" id="{D9CCDE08-4360-3DDD-5191-AAB1A2467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356" y="4071573"/>
            <a:ext cx="371475" cy="16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E78753-6BA7-5C4B-D0D8-E33608DCE258}"/>
              </a:ext>
            </a:extLst>
          </p:cNvPr>
          <p:cNvSpPr txBox="1"/>
          <p:nvPr/>
        </p:nvSpPr>
        <p:spPr>
          <a:xfrm>
            <a:off x="3653793" y="4544922"/>
            <a:ext cx="3901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t-MT" sz="2400" b="1" i="0" u="none" strike="noStrike" baseline="0" dirty="0">
                <a:solidFill>
                  <a:srgbClr val="003199"/>
                </a:solidFill>
                <a:latin typeface="Myriad Pro" panose="020B0503030403020204" pitchFamily="34" charset="0"/>
              </a:rPr>
              <a:t>#EUhealthyworkplaces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4D5CE5E-0612-4D69-85FD-B089B26BA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9062" y="3962036"/>
            <a:ext cx="592766" cy="95888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4DA1346-73A5-E86D-6827-657FA0E18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55155" y="3779360"/>
            <a:ext cx="3639627" cy="3001174"/>
            <a:chOff x="8155155" y="3779360"/>
            <a:chExt cx="3639627" cy="30011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938CF1-F2D0-C2F5-747D-9092156F9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155" y="3779360"/>
              <a:ext cx="3639627" cy="297510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54CDF7-F0E7-FEE8-2BD4-8599746603E8}"/>
                </a:ext>
              </a:extLst>
            </p:cNvPr>
            <p:cNvSpPr txBox="1"/>
            <p:nvPr/>
          </p:nvSpPr>
          <p:spPr>
            <a:xfrm>
              <a:off x="9163050" y="6580479"/>
              <a:ext cx="20859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t-MT" sz="700">
                  <a:solidFill>
                    <a:schemeClr val="bg1"/>
                  </a:solidFill>
                </a:rPr>
                <a:t>© PaeGAG - stock.adobe.com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405022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WC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9DE4E"/>
      </a:accent2>
      <a:accent3>
        <a:srgbClr val="B7D31A"/>
      </a:accent3>
      <a:accent4>
        <a:srgbClr val="FCFFDD"/>
      </a:accent4>
      <a:accent5>
        <a:srgbClr val="DCE1FF"/>
      </a:accent5>
      <a:accent6>
        <a:srgbClr val="61A231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WC 2026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9DE4E"/>
        </a:accent2>
        <a:accent3>
          <a:srgbClr val="B7D31A"/>
        </a:accent3>
        <a:accent4>
          <a:srgbClr val="FCFFDD"/>
        </a:accent4>
        <a:accent5>
          <a:srgbClr val="DCE1FF"/>
        </a:accent5>
        <a:accent6>
          <a:srgbClr val="61A231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2D9F2BE2-8C09-4DD0-841D-02C8DD75103C}" vid="{5F5B35B9-6E25-4DD5-87EE-04018E0015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EU-OSHA HWC">
    <a:dk1>
      <a:srgbClr val="000000"/>
    </a:dk1>
    <a:lt1>
      <a:srgbClr val="FFFFFF"/>
    </a:lt1>
    <a:dk2>
      <a:srgbClr val="003399"/>
    </a:dk2>
    <a:lt2>
      <a:srgbClr val="FFFFFF"/>
    </a:lt2>
    <a:accent1>
      <a:srgbClr val="003399"/>
    </a:accent1>
    <a:accent2>
      <a:srgbClr val="A9DE4E"/>
    </a:accent2>
    <a:accent3>
      <a:srgbClr val="B7D31A"/>
    </a:accent3>
    <a:accent4>
      <a:srgbClr val="FCFFDD"/>
    </a:accent4>
    <a:accent5>
      <a:srgbClr val="DCE1FF"/>
    </a:accent5>
    <a:accent6>
      <a:srgbClr val="61A231"/>
    </a:accent6>
    <a:hlink>
      <a:srgbClr val="003399"/>
    </a:hlink>
    <a:folHlink>
      <a:srgbClr val="B1B3B4"/>
    </a:folHlink>
  </a:clrScheme>
  <a:fontScheme name="EUOSHA Corporate">
    <a:majorFont>
      <a:latin typeface="Arial"/>
      <a:ea typeface=""/>
      <a:cs typeface=""/>
      <a:font script="Jpan" typeface="ＭＳ ゴシック"/>
      <a:font script="Hang" typeface="굴림"/>
      <a:font script="Hans" typeface="微软雅黑"/>
      <a:font script="Hant" typeface="微軟正黑體"/>
      <a:font script="Arab" typeface="Tahoma"/>
      <a:font script="Hebr" typeface="Tahoma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ajorFont>
    <a:minorFont>
      <a:latin typeface="Arial"/>
      <a:ea typeface=""/>
      <a:cs typeface=""/>
      <a:font script="Jpan" typeface="ＭＳ ゴシック"/>
      <a:font script="Hang" typeface="굴림"/>
      <a:font script="Hans" typeface="微软雅黑"/>
      <a:font script="Hant" typeface="微軟正黑體"/>
      <a:font script="Arab" typeface="Tahoma"/>
      <a:font script="Hebr" typeface="Tahoma"/>
      <a:font script="Thai" typeface="Frees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Verdana"/>
      <a:font script="Uigh" typeface="Microsoft Uighur"/>
      <a:font script="Geor" typeface="Sylfaen"/>
    </a:minorFont>
  </a:fontScheme>
  <a:fmtScheme name="EUOSHA Corporat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  <a:lumMod val="100000"/>
            </a:schemeClr>
          </a:gs>
          <a:gs pos="100000">
            <a:schemeClr val="phClr">
              <a:tint val="9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51000"/>
              <a:satMod val="130000"/>
              <a:lumMod val="100000"/>
            </a:schemeClr>
          </a:gs>
          <a:gs pos="100000">
            <a:schemeClr val="phClr">
              <a:shade val="90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75000"/>
            </a:srgbClr>
          </a:outerShdw>
        </a:effectLst>
      </a:effectStyle>
      <a:effectStyle>
        <a:effectLst>
          <a:outerShdw blurRad="38100" dist="25400" dir="5400000" rotWithShape="0">
            <a:srgbClr val="000000">
              <a:alpha val="45000"/>
            </a:srgbClr>
          </a:outerShdw>
        </a:effectLst>
      </a:effectStyle>
      <a:effectStyle>
        <a:effectLst>
          <a:outerShdw blurRad="88900" dist="38100" dir="5400000" algn="ctr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5400000"/>
          </a:lightRig>
        </a:scene3d>
        <a:sp3d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hade val="100000"/>
              <a:hueMod val="100000"/>
              <a:satMod val="350000"/>
              <a:lumMod val="100000"/>
            </a:schemeClr>
          </a:gs>
          <a:gs pos="92000">
            <a:schemeClr val="phClr">
              <a:shade val="88000"/>
              <a:hueMod val="96000"/>
              <a:satMod val="120000"/>
              <a:lumMod val="74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hade val="100000"/>
              <a:hueMod val="100000"/>
              <a:satMod val="300000"/>
              <a:lumMod val="100000"/>
            </a:schemeClr>
          </a:gs>
          <a:gs pos="100000">
            <a:schemeClr val="phClr">
              <a:shade val="84000"/>
              <a:hueMod val="96000"/>
              <a:satMod val="120000"/>
              <a:lumMod val="8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375373-3c44-45ee-a688-8fa44d7da57a">
      <Terms xmlns="http://schemas.microsoft.com/office/infopath/2007/PartnerControls"/>
    </lcf76f155ced4ddcb4097134ff3c332f>
    <TaxCatchAll xmlns="d5ac9beb-95ef-4df8-be38-b0ea3ce121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1A8072D50D324290DB59222B659673" ma:contentTypeVersion="15" ma:contentTypeDescription="Create a new document." ma:contentTypeScope="" ma:versionID="9e6cbb1b56caa255d0a1bbd001c277e9">
  <xsd:schema xmlns:xsd="http://www.w3.org/2001/XMLSchema" xmlns:xs="http://www.w3.org/2001/XMLSchema" xmlns:p="http://schemas.microsoft.com/office/2006/metadata/properties" xmlns:ns2="74375373-3c44-45ee-a688-8fa44d7da57a" xmlns:ns3="d5ac9beb-95ef-4df8-be38-b0ea3ce121b4" targetNamespace="http://schemas.microsoft.com/office/2006/metadata/properties" ma:root="true" ma:fieldsID="6495e9695a6c4b71d2d3259f56bae0f6" ns2:_="" ns3:_="">
    <xsd:import namespace="74375373-3c44-45ee-a688-8fa44d7da57a"/>
    <xsd:import namespace="d5ac9beb-95ef-4df8-be38-b0ea3ce121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75373-3c44-45ee-a688-8fa44d7da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3eddb06-0740-404c-89a8-dbfe3edc36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c9beb-95ef-4df8-be38-b0ea3ce121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87d961c-142d-46b7-b7b5-46e4ba4cb74c}" ma:internalName="TaxCatchAll" ma:showField="CatchAllData" ma:web="d5ac9beb-95ef-4df8-be38-b0ea3ce121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33B12B-D547-4B73-8D31-0938A3F8A76B}">
  <ds:schemaRefs>
    <ds:schemaRef ds:uri="http://purl.org/dc/terms/"/>
    <ds:schemaRef ds:uri="http://schemas.microsoft.com/office/2006/documentManagement/types"/>
    <ds:schemaRef ds:uri="d5ac9beb-95ef-4df8-be38-b0ea3ce121b4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74375373-3c44-45ee-a688-8fa44d7da57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E97B2C3-6756-463A-ADBF-A4576A932C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75373-3c44-45ee-a688-8fa44d7da57a"/>
    <ds:schemaRef ds:uri="d5ac9beb-95ef-4df8-be38-b0ea3ce12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C73E6F-A96F-49EB-BDFD-3A55EF48DB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2026</Template>
  <TotalTime>2053</TotalTime>
  <Words>6540</Words>
  <Application>Microsoft Office PowerPoint</Application>
  <PresentationFormat>Widescreen</PresentationFormat>
  <Paragraphs>538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Arial</vt:lpstr>
      <vt:lpstr>Calibri</vt:lpstr>
      <vt:lpstr>Courier New</vt:lpstr>
      <vt:lpstr>Myriad Pro</vt:lpstr>
      <vt:lpstr>Segoe UI</vt:lpstr>
      <vt:lpstr>Symbol</vt:lpstr>
      <vt:lpstr>Wingdings</vt:lpstr>
      <vt:lpstr>Theme1</vt:lpstr>
      <vt:lpstr>Kampanja Postijiet tax-Xogħol li Jġibu ’l Quddiem is-Saħħa 2026-2028  “Flimkien għas-saħħa mentali fuq ix-xogħol” </vt:lpstr>
      <vt:lpstr>Tabella tal-kontenut</vt:lpstr>
      <vt:lpstr>Il-perspettiva ġenerali: is-saħħa mentali tifforma l-ħajja ta' kuljum u x-xogħol. </vt:lpstr>
      <vt:lpstr>Il-perspettiva ġenerali: x’hemm involut?</vt:lpstr>
      <vt:lpstr>Il-perspettiva ġenerali: il-perspettiva tal-ħaddiema </vt:lpstr>
      <vt:lpstr>Il-perspettiva ġenerali: il-perspettiva tal-organizzazzjonijiet vs il-perspettiva tal-ħaddiema -1- </vt:lpstr>
      <vt:lpstr>Il-perspettiva ġenerali: il-perspettiva tal-organizzazzjonijiet -2- </vt:lpstr>
      <vt:lpstr>Għanijiet u objettivi tal-kampanja</vt:lpstr>
      <vt:lpstr>Għal min hija indirizzata l-kampanja? Min għandu jipparteċipa?</vt:lpstr>
      <vt:lpstr>Pjan direzzjonali għall-azzjoni: il-ħames oqsma ta' prijorità tal-kampanja</vt:lpstr>
      <vt:lpstr>Prijorità 1: Evalwazzjoni u ġestjoni tar-riskji psikosoċjali -1- </vt:lpstr>
      <vt:lpstr>Prijorità 1: Evalwazzjoni u ġestjoni tar-riskji psikosoċjali -2- </vt:lpstr>
      <vt:lpstr>Prijorità 1: Evalwazzjoni u ġestjoni tar-riskji psikosoċjali -3- </vt:lpstr>
      <vt:lpstr>Prijorità 1: Evalwazzjoni u ġestjoni tar-riskji psikosoċjali -4- </vt:lpstr>
      <vt:lpstr>Prijorità 2: fastidju, fastidju sesswali u vjolenza -1- </vt:lpstr>
      <vt:lpstr>Prijorità 2: fastidju, fastidju sesswali u vjolenza -2- </vt:lpstr>
      <vt:lpstr>Prijorità 2: fastidju, fastidju sesswali u vjolenza -3- </vt:lpstr>
      <vt:lpstr>Prijorità 3: Riskji fiżiċi u saħħa mentali -1- </vt:lpstr>
      <vt:lpstr>Prijorità 3: Riskji fiżiċi u saħħa mentali -2- </vt:lpstr>
      <vt:lpstr>Prijorità 4: Riskji psikosoċjali fis-settur tas-saħħa u tal-kura soċjali- 1 - </vt:lpstr>
      <vt:lpstr>Prijorità 4: Riskji psikosoċjali fis-settur tas-saħħa u tal-kura soċjali - 2 - </vt:lpstr>
      <vt:lpstr>Prijorità 4: Riskji psikosoċjali fis-settur tas-saħħa u tal-kura soċjali - 3 - </vt:lpstr>
      <vt:lpstr>Prijorità 5: Appoġġ għas-saħħa mentali fuq ix-xogħol -1- </vt:lpstr>
      <vt:lpstr>Prijorità 5: Appoġġ għas-saħħa mentali fuq ix-xogħol -2- </vt:lpstr>
      <vt:lpstr>Prijorità 5: Appoġġ għas-saħħa mentali fuq ix-xogħol -3- </vt:lpstr>
      <vt:lpstr>Network tal-EU-OSHA</vt:lpstr>
      <vt:lpstr>Riżorsi tal-kampanja: kollox li għandek bżonn f'post wieħed</vt:lpstr>
      <vt:lpstr>Sett ta’ għodod u promozzjoni diġitali: promozzjoni effettiva tal-kampanja</vt:lpstr>
      <vt:lpstr>Kif tinvolvi lilek innifsek fil-kampanja?</vt:lpstr>
      <vt:lpstr>Ibqa’ aġġornat dwar il-kampanja</vt:lpstr>
    </vt:vector>
  </TitlesOfParts>
  <Company>CDT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Workplaces Campaign 2026-2028  “Together for mental health at work”</dc:title>
  <dc:creator>CDT</dc:creator>
  <cp:lastModifiedBy>Naiara MACIAS - Communication Assistant</cp:lastModifiedBy>
  <cp:revision>79</cp:revision>
  <dcterms:created xsi:type="dcterms:W3CDTF">2026-06-23T11:43:48Z</dcterms:created>
  <dcterms:modified xsi:type="dcterms:W3CDTF">2026-09-07T14:48:40Z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0x0101005F1A8072D50D324290DB59222B659673</vt:lpwstr>
  </property>
  <property fmtid="{D5CDD505-2E9C-101B-9397-08002B2CF9AE}" pid="3" name="MediaServiceImageTags">
    <vt:lpwstr/>
  </property>
</Properties>
</file>