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515D5F-06C8-409D-ACC5-3BA3F260247D}" v="22" dt="2026-09-23T11:03:13.0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12" autoAdjust="0"/>
    <p:restoredTop sz="86358" autoAdjust="0"/>
  </p:normalViewPr>
  <p:slideViewPr>
    <p:cSldViewPr snapToGrid="0">
      <p:cViewPr varScale="1">
        <p:scale>
          <a:sx n="93" d="100"/>
          <a:sy n="93" d="100"/>
        </p:scale>
        <p:origin x="1434" y="66"/>
      </p:cViewPr>
      <p:guideLst>
        <p:guide orient="horz" pos="816"/>
        <p:guide pos="4584"/>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21T14:28:34.475" v="316" actId="14100"/>
      <pc:docMkLst>
        <pc:docMk/>
      </pc:docMkLst>
      <pc:sldChg chg="modSp mod">
        <pc:chgData name="Naiara MACIAS - Communication Assistant" userId="9208f14e-163a-43fb-a9e7-9d0490f97ad9" providerId="ADAL" clId="{3BF560C9-38E3-411C-BBB1-CB3B94294DB6}" dt="2026-09-21T13:55:49.524" v="53" actId="14100"/>
        <pc:sldMkLst>
          <pc:docMk/>
          <pc:sldMk cId="975932864" sldId="258"/>
        </pc:sldMkLst>
        <pc:spChg chg="mod">
          <ac:chgData name="Naiara MACIAS - Communication Assistant" userId="9208f14e-163a-43fb-a9e7-9d0490f97ad9" providerId="ADAL" clId="{3BF560C9-38E3-411C-BBB1-CB3B94294DB6}" dt="2026-09-21T13:55:49.524" v="53"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21T13:57:09.557" v="125" actId="1076"/>
        <pc:sldMkLst>
          <pc:docMk/>
          <pc:sldMk cId="3331097242" sldId="262"/>
        </pc:sldMkLst>
        <pc:spChg chg="mod">
          <ac:chgData name="Naiara MACIAS - Communication Assistant" userId="9208f14e-163a-43fb-a9e7-9d0490f97ad9" providerId="ADAL" clId="{3BF560C9-38E3-411C-BBB1-CB3B94294DB6}" dt="2026-09-21T13:56:16.068" v="54" actId="14100"/>
          <ac:spMkLst>
            <pc:docMk/>
            <pc:sldMk cId="3331097242" sldId="262"/>
            <ac:spMk id="2" creationId="{E040AB94-2F1F-3B5A-0F08-405D7D24CAAF}"/>
          </ac:spMkLst>
        </pc:spChg>
        <pc:spChg chg="mod">
          <ac:chgData name="Naiara MACIAS - Communication Assistant" userId="9208f14e-163a-43fb-a9e7-9d0490f97ad9" providerId="ADAL" clId="{3BF560C9-38E3-411C-BBB1-CB3B94294DB6}" dt="2026-09-21T13:57:09.557" v="125" actId="1076"/>
          <ac:spMkLst>
            <pc:docMk/>
            <pc:sldMk cId="3331097242" sldId="262"/>
            <ac:spMk id="100" creationId="{3994B876-AAE8-E8B6-4731-D4BFD324526D}"/>
          </ac:spMkLst>
        </pc:spChg>
        <pc:spChg chg="mod">
          <ac:chgData name="Naiara MACIAS - Communication Assistant" userId="9208f14e-163a-43fb-a9e7-9d0490f97ad9" providerId="ADAL" clId="{3BF560C9-38E3-411C-BBB1-CB3B94294DB6}" dt="2026-09-21T13:56:51.133" v="123" actId="14100"/>
          <ac:spMkLst>
            <pc:docMk/>
            <pc:sldMk cId="3331097242" sldId="262"/>
            <ac:spMk id="105" creationId="{94E8A230-2C71-6901-AA45-D427AF0A206A}"/>
          </ac:spMkLst>
        </pc:spChg>
        <pc:picChg chg="mod">
          <ac:chgData name="Naiara MACIAS - Communication Assistant" userId="9208f14e-163a-43fb-a9e7-9d0490f97ad9" providerId="ADAL" clId="{3BF560C9-38E3-411C-BBB1-CB3B94294DB6}" dt="2026-09-21T13:56:42.118" v="105" actId="1038"/>
          <ac:picMkLst>
            <pc:docMk/>
            <pc:sldMk cId="3331097242" sldId="262"/>
            <ac:picMk id="94" creationId="{C1167B6E-7195-D6F7-DDBA-2F3ED4FBE4C1}"/>
          </ac:picMkLst>
        </pc:picChg>
        <pc:picChg chg="mod">
          <ac:chgData name="Naiara MACIAS - Communication Assistant" userId="9208f14e-163a-43fb-a9e7-9d0490f97ad9" providerId="ADAL" clId="{3BF560C9-38E3-411C-BBB1-CB3B94294DB6}" dt="2026-09-21T13:56:46.892" v="122" actId="1038"/>
          <ac:picMkLst>
            <pc:docMk/>
            <pc:sldMk cId="3331097242" sldId="262"/>
            <ac:picMk id="104" creationId="{8C13DF95-DF72-2414-8771-5094A22C232D}"/>
          </ac:picMkLst>
        </pc:picChg>
        <pc:cxnChg chg="mod">
          <ac:chgData name="Naiara MACIAS - Communication Assistant" userId="9208f14e-163a-43fb-a9e7-9d0490f97ad9" providerId="ADAL" clId="{3BF560C9-38E3-411C-BBB1-CB3B94294DB6}" dt="2026-09-21T13:56:39.148" v="97" actId="1038"/>
          <ac:cxnSpMkLst>
            <pc:docMk/>
            <pc:sldMk cId="3331097242" sldId="262"/>
            <ac:cxnSpMk id="106" creationId="{9C028D6A-574C-CC41-4A14-71FB0B9713B0}"/>
          </ac:cxnSpMkLst>
        </pc:cxnChg>
      </pc:sldChg>
      <pc:sldChg chg="modSp mod">
        <pc:chgData name="Naiara MACIAS - Communication Assistant" userId="9208f14e-163a-43fb-a9e7-9d0490f97ad9" providerId="ADAL" clId="{3BF560C9-38E3-411C-BBB1-CB3B94294DB6}" dt="2026-09-21T14:09:11.439" v="133" actId="14100"/>
        <pc:sldMkLst>
          <pc:docMk/>
          <pc:sldMk cId="3087233450" sldId="263"/>
        </pc:sldMkLst>
        <pc:spChg chg="mod">
          <ac:chgData name="Naiara MACIAS - Communication Assistant" userId="9208f14e-163a-43fb-a9e7-9d0490f97ad9" providerId="ADAL" clId="{3BF560C9-38E3-411C-BBB1-CB3B94294DB6}" dt="2026-09-21T14:09:03.703" v="131" actId="14100"/>
          <ac:spMkLst>
            <pc:docMk/>
            <pc:sldMk cId="3087233450" sldId="263"/>
            <ac:spMk id="4" creationId="{16810895-3B97-1A8C-EBA3-1D1C6355CC2D}"/>
          </ac:spMkLst>
        </pc:spChg>
        <pc:spChg chg="mod">
          <ac:chgData name="Naiara MACIAS - Communication Assistant" userId="9208f14e-163a-43fb-a9e7-9d0490f97ad9" providerId="ADAL" clId="{3BF560C9-38E3-411C-BBB1-CB3B94294DB6}" dt="2026-09-21T14:09:11.439" v="133" actId="14100"/>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9-21T14:09:01.408" v="130" actId="14100"/>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9-21T14:09:32.920" v="136" actId="14100"/>
        <pc:sldMkLst>
          <pc:docMk/>
          <pc:sldMk cId="525878241" sldId="266"/>
        </pc:sldMkLst>
        <pc:spChg chg="mod">
          <ac:chgData name="Naiara MACIAS - Communication Assistant" userId="9208f14e-163a-43fb-a9e7-9d0490f97ad9" providerId="ADAL" clId="{3BF560C9-38E3-411C-BBB1-CB3B94294DB6}" dt="2026-09-21T14:09:20.800" v="134" actId="255"/>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9-21T14:09:32.920" v="136" actId="14100"/>
          <ac:spMkLst>
            <pc:docMk/>
            <pc:sldMk cId="525878241" sldId="266"/>
            <ac:spMk id="5" creationId="{78220600-1A6C-86C9-A599-10A49BB4CE4E}"/>
          </ac:spMkLst>
        </pc:spChg>
        <pc:picChg chg="mod">
          <ac:chgData name="Naiara MACIAS - Communication Assistant" userId="9208f14e-163a-43fb-a9e7-9d0490f97ad9" providerId="ADAL" clId="{3BF560C9-38E3-411C-BBB1-CB3B94294DB6}" dt="2026-09-21T14:09:26.113" v="135" actId="14100"/>
          <ac:picMkLst>
            <pc:docMk/>
            <pc:sldMk cId="525878241" sldId="266"/>
            <ac:picMk id="6" creationId="{7149023F-12B0-28FE-8FD2-43688F396FD5}"/>
          </ac:picMkLst>
        </pc:picChg>
      </pc:sldChg>
      <pc:sldChg chg="modSp mod">
        <pc:chgData name="Naiara MACIAS - Communication Assistant" userId="9208f14e-163a-43fb-a9e7-9d0490f97ad9" providerId="ADAL" clId="{3BF560C9-38E3-411C-BBB1-CB3B94294DB6}" dt="2026-09-21T14:09:44.551" v="146" actId="20577"/>
        <pc:sldMkLst>
          <pc:docMk/>
          <pc:sldMk cId="3063356121" sldId="267"/>
        </pc:sldMkLst>
        <pc:spChg chg="mod">
          <ac:chgData name="Naiara MACIAS - Communication Assistant" userId="9208f14e-163a-43fb-a9e7-9d0490f97ad9" providerId="ADAL" clId="{3BF560C9-38E3-411C-BBB1-CB3B94294DB6}" dt="2026-09-21T14:09:44.551" v="146" actId="20577"/>
          <ac:spMkLst>
            <pc:docMk/>
            <pc:sldMk cId="3063356121" sldId="267"/>
            <ac:spMk id="4" creationId="{5978B3BF-F5DD-EF14-8F1E-31C8593438D2}"/>
          </ac:spMkLst>
        </pc:spChg>
      </pc:sldChg>
      <pc:sldChg chg="modSp mod">
        <pc:chgData name="Naiara MACIAS - Communication Assistant" userId="9208f14e-163a-43fb-a9e7-9d0490f97ad9" providerId="ADAL" clId="{3BF560C9-38E3-411C-BBB1-CB3B94294DB6}" dt="2026-09-21T14:28:16.147" v="315" actId="14100"/>
        <pc:sldMkLst>
          <pc:docMk/>
          <pc:sldMk cId="2351497876" sldId="268"/>
        </pc:sldMkLst>
        <pc:spChg chg="mod">
          <ac:chgData name="Naiara MACIAS - Communication Assistant" userId="9208f14e-163a-43fb-a9e7-9d0490f97ad9" providerId="ADAL" clId="{3BF560C9-38E3-411C-BBB1-CB3B94294DB6}" dt="2026-09-21T14:28:16.147" v="315"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21T14:12:57.467" v="185"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21T14:28:34.475" v="316" actId="14100"/>
        <pc:sldMkLst>
          <pc:docMk/>
          <pc:sldMk cId="3756103953" sldId="269"/>
        </pc:sldMkLst>
        <pc:spChg chg="mod">
          <ac:chgData name="Naiara MACIAS - Communication Assistant" userId="9208f14e-163a-43fb-a9e7-9d0490f97ad9" providerId="ADAL" clId="{3BF560C9-38E3-411C-BBB1-CB3B94294DB6}" dt="2026-09-21T14:28:34.475" v="316"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21T14:13:49.600" v="194" actId="14100"/>
        <pc:sldMkLst>
          <pc:docMk/>
          <pc:sldMk cId="1126727459" sldId="272"/>
        </pc:sldMkLst>
        <pc:spChg chg="mod">
          <ac:chgData name="Naiara MACIAS - Communication Assistant" userId="9208f14e-163a-43fb-a9e7-9d0490f97ad9" providerId="ADAL" clId="{3BF560C9-38E3-411C-BBB1-CB3B94294DB6}" dt="2026-09-21T14:13:49.600" v="194" actId="14100"/>
          <ac:spMkLst>
            <pc:docMk/>
            <pc:sldMk cId="1126727459" sldId="272"/>
            <ac:spMk id="4" creationId="{5CBA0E8D-406A-4EE2-EE7B-7FDA583569FF}"/>
          </ac:spMkLst>
        </pc:spChg>
        <pc:picChg chg="mod">
          <ac:chgData name="Naiara MACIAS - Communication Assistant" userId="9208f14e-163a-43fb-a9e7-9d0490f97ad9" providerId="ADAL" clId="{3BF560C9-38E3-411C-BBB1-CB3B94294DB6}" dt="2026-09-21T14:13:46.616" v="193" actId="1076"/>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21T14:16:20.050" v="195" actId="255"/>
        <pc:sldMkLst>
          <pc:docMk/>
          <pc:sldMk cId="2142931096" sldId="274"/>
        </pc:sldMkLst>
        <pc:spChg chg="mod">
          <ac:chgData name="Naiara MACIAS - Communication Assistant" userId="9208f14e-163a-43fb-a9e7-9d0490f97ad9" providerId="ADAL" clId="{3BF560C9-38E3-411C-BBB1-CB3B94294DB6}" dt="2026-09-21T14:16:20.050" v="195" actId="255"/>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9-21T14:16:43.715" v="198" actId="14100"/>
        <pc:sldMkLst>
          <pc:docMk/>
          <pc:sldMk cId="1743069046" sldId="275"/>
        </pc:sldMkLst>
        <pc:spChg chg="mod">
          <ac:chgData name="Naiara MACIAS - Communication Assistant" userId="9208f14e-163a-43fb-a9e7-9d0490f97ad9" providerId="ADAL" clId="{3BF560C9-38E3-411C-BBB1-CB3B94294DB6}" dt="2026-09-21T14:16:33.826" v="196" actId="1076"/>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21T14:16:43.715" v="198"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9-21T14:16:33.826" v="196" actId="1076"/>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21T14:16:33.826" v="196" actId="1076"/>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21T14:16:33.826" v="196" actId="1076"/>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21T14:27:55.916" v="314" actId="14100"/>
        <pc:sldMkLst>
          <pc:docMk/>
          <pc:sldMk cId="1193591122" sldId="276"/>
        </pc:sldMkLst>
        <pc:spChg chg="mod">
          <ac:chgData name="Naiara MACIAS - Communication Assistant" userId="9208f14e-163a-43fb-a9e7-9d0490f97ad9" providerId="ADAL" clId="{3BF560C9-38E3-411C-BBB1-CB3B94294DB6}" dt="2026-09-21T14:27:55.916" v="314"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9-21T14:27:49.932" v="311" actId="14100"/>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21T14:27:52.603" v="313" actId="107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21T14:27:08.907" v="303" actId="14100"/>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9-21T14:27:05.212" v="301" actId="14100"/>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9-21T14:12:23.053" v="167" actId="1035"/>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9-21T14:27:50.704" v="312" actId="1076"/>
          <ac:spMkLst>
            <pc:docMk/>
            <pc:sldMk cId="1193591122" sldId="276"/>
            <ac:spMk id="20" creationId="{DDDB3A61-67CA-DC2F-8A3D-3DA55425D312}"/>
          </ac:spMkLst>
        </pc:spChg>
        <pc:spChg chg="mod">
          <ac:chgData name="Naiara MACIAS - Communication Assistant" userId="9208f14e-163a-43fb-a9e7-9d0490f97ad9" providerId="ADAL" clId="{3BF560C9-38E3-411C-BBB1-CB3B94294DB6}" dt="2026-09-21T14:27:06.773" v="302" actId="14100"/>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9-21T14:27:10.444" v="304" actId="14100"/>
          <ac:spMkLst>
            <pc:docMk/>
            <pc:sldMk cId="1193591122" sldId="276"/>
            <ac:spMk id="31" creationId="{27A72DE3-10C3-2DC2-669C-892D4BBCABF1}"/>
          </ac:spMkLst>
        </pc:spChg>
      </pc:sldChg>
      <pc:sldChg chg="modSp mod">
        <pc:chgData name="Naiara MACIAS - Communication Assistant" userId="9208f14e-163a-43fb-a9e7-9d0490f97ad9" providerId="ADAL" clId="{3BF560C9-38E3-411C-BBB1-CB3B94294DB6}" dt="2026-09-21T14:17:16.827" v="216" actId="14100"/>
        <pc:sldMkLst>
          <pc:docMk/>
          <pc:sldMk cId="3281761825" sldId="277"/>
        </pc:sldMkLst>
        <pc:spChg chg="mod">
          <ac:chgData name="Naiara MACIAS - Communication Assistant" userId="9208f14e-163a-43fb-a9e7-9d0490f97ad9" providerId="ADAL" clId="{3BF560C9-38E3-411C-BBB1-CB3B94294DB6}" dt="2026-09-21T14:16:52.697" v="199" actId="1076"/>
          <ac:spMkLst>
            <pc:docMk/>
            <pc:sldMk cId="3281761825" sldId="277"/>
            <ac:spMk id="4" creationId="{292E835D-59A6-7D24-4AF7-7BD1C8FB81B1}"/>
          </ac:spMkLst>
        </pc:spChg>
        <pc:spChg chg="mod">
          <ac:chgData name="Naiara MACIAS - Communication Assistant" userId="9208f14e-163a-43fb-a9e7-9d0490f97ad9" providerId="ADAL" clId="{3BF560C9-38E3-411C-BBB1-CB3B94294DB6}" dt="2026-09-21T14:17:16.827" v="216" actId="14100"/>
          <ac:spMkLst>
            <pc:docMk/>
            <pc:sldMk cId="3281761825" sldId="277"/>
            <ac:spMk id="6" creationId="{35147089-0F14-B333-5384-75841C6E7805}"/>
          </ac:spMkLst>
        </pc:spChg>
      </pc:sldChg>
      <pc:sldChg chg="modSp mod">
        <pc:chgData name="Naiara MACIAS - Communication Assistant" userId="9208f14e-163a-43fb-a9e7-9d0490f97ad9" providerId="ADAL" clId="{3BF560C9-38E3-411C-BBB1-CB3B94294DB6}" dt="2026-09-21T14:18:14.225" v="226" actId="14100"/>
        <pc:sldMkLst>
          <pc:docMk/>
          <pc:sldMk cId="54826265" sldId="278"/>
        </pc:sldMkLst>
        <pc:spChg chg="mod">
          <ac:chgData name="Naiara MACIAS - Communication Assistant" userId="9208f14e-163a-43fb-a9e7-9d0490f97ad9" providerId="ADAL" clId="{3BF560C9-38E3-411C-BBB1-CB3B94294DB6}" dt="2026-09-21T14:18:11.634" v="225" actId="14100"/>
          <ac:spMkLst>
            <pc:docMk/>
            <pc:sldMk cId="54826265" sldId="278"/>
            <ac:spMk id="3" creationId="{5C36BDD3-3BE3-B876-474D-A22D303B12B5}"/>
          </ac:spMkLst>
        </pc:spChg>
        <pc:spChg chg="mod">
          <ac:chgData name="Naiara MACIAS - Communication Assistant" userId="9208f14e-163a-43fb-a9e7-9d0490f97ad9" providerId="ADAL" clId="{3BF560C9-38E3-411C-BBB1-CB3B94294DB6}" dt="2026-09-21T14:18:08.194" v="224" actId="14100"/>
          <ac:spMkLst>
            <pc:docMk/>
            <pc:sldMk cId="54826265" sldId="278"/>
            <ac:spMk id="4" creationId="{C5D88E52-FA4F-21E4-CB70-9DE9EC219134}"/>
          </ac:spMkLst>
        </pc:spChg>
        <pc:picChg chg="mod">
          <ac:chgData name="Naiara MACIAS - Communication Assistant" userId="9208f14e-163a-43fb-a9e7-9d0490f97ad9" providerId="ADAL" clId="{3BF560C9-38E3-411C-BBB1-CB3B94294DB6}" dt="2026-09-21T14:18:14.225" v="226" actId="14100"/>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9-21T14:18:30.746" v="229" actId="1076"/>
        <pc:sldMkLst>
          <pc:docMk/>
          <pc:sldMk cId="1533565985" sldId="280"/>
        </pc:sldMkLst>
        <pc:spChg chg="mod">
          <ac:chgData name="Naiara MACIAS - Communication Assistant" userId="9208f14e-163a-43fb-a9e7-9d0490f97ad9" providerId="ADAL" clId="{3BF560C9-38E3-411C-BBB1-CB3B94294DB6}" dt="2026-09-21T14:18:22.314" v="227" actId="14100"/>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9-21T14:18:28.998" v="228" actId="14100"/>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9-21T14:18:30.746" v="229"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21T14:25:55.036" v="300" actId="13244"/>
        <pc:sldMkLst>
          <pc:docMk/>
          <pc:sldMk cId="935938627" sldId="281"/>
        </pc:sldMkLst>
        <pc:spChg chg="mod">
          <ac:chgData name="Naiara MACIAS - Communication Assistant" userId="9208f14e-163a-43fb-a9e7-9d0490f97ad9" providerId="ADAL" clId="{3BF560C9-38E3-411C-BBB1-CB3B94294DB6}" dt="2026-09-21T14:23:59.822" v="268"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21T14:24:04.125" v="270"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21T14:25:36.151" v="299"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21T14:25:55.036" v="300" actId="13244"/>
          <ac:picMkLst>
            <pc:docMk/>
            <pc:sldMk cId="935938627" sldId="281"/>
            <ac:picMk id="10" creationId="{B83EAAE8-874D-750B-86E1-5384096E2603}"/>
          </ac:picMkLst>
        </pc:picChg>
        <pc:picChg chg="mod">
          <ac:chgData name="Naiara MACIAS - Communication Assistant" userId="9208f14e-163a-43fb-a9e7-9d0490f97ad9" providerId="ADAL" clId="{3BF560C9-38E3-411C-BBB1-CB3B94294DB6}" dt="2026-09-21T14:18:54.415" v="230"/>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21T14:19:13.447" v="231"/>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21T14:20:55.738" v="243" actId="1076"/>
        <pc:sldMkLst>
          <pc:docMk/>
          <pc:sldMk cId="2258024886" sldId="283"/>
        </pc:sldMkLst>
        <pc:spChg chg="mod">
          <ac:chgData name="Naiara MACIAS - Communication Assistant" userId="9208f14e-163a-43fb-a9e7-9d0490f97ad9" providerId="ADAL" clId="{3BF560C9-38E3-411C-BBB1-CB3B94294DB6}" dt="2026-09-21T14:20:55.738" v="243" actId="1076"/>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21T14:20:36.602" v="233" actId="14100"/>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21T14:20:55.738" v="243" actId="1076"/>
          <ac:spMkLst>
            <pc:docMk/>
            <pc:sldMk cId="2258024886" sldId="283"/>
            <ac:spMk id="5" creationId="{C8C17700-6161-EBF7-2112-EDCF5E6EA9A3}"/>
          </ac:spMkLst>
        </pc:spChg>
        <pc:spChg chg="mod">
          <ac:chgData name="Naiara MACIAS - Communication Assistant" userId="9208f14e-163a-43fb-a9e7-9d0490f97ad9" providerId="ADAL" clId="{3BF560C9-38E3-411C-BBB1-CB3B94294DB6}" dt="2026-09-21T14:20:38.836" v="234" actId="14100"/>
          <ac:spMkLst>
            <pc:docMk/>
            <pc:sldMk cId="2258024886" sldId="283"/>
            <ac:spMk id="6" creationId="{F69F208C-C8EC-EDE3-1939-FE088A89FBE1}"/>
          </ac:spMkLst>
        </pc:spChg>
        <pc:picChg chg="mod">
          <ac:chgData name="Naiara MACIAS - Communication Assistant" userId="9208f14e-163a-43fb-a9e7-9d0490f97ad9" providerId="ADAL" clId="{3BF560C9-38E3-411C-BBB1-CB3B94294DB6}" dt="2026-09-21T14:20:49.908" v="240"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21T13:55:38.757" v="51" actId="14100"/>
        <pc:sldMkLst>
          <pc:docMk/>
          <pc:sldMk cId="3914029916" sldId="287"/>
        </pc:sldMkLst>
        <pc:spChg chg="mod">
          <ac:chgData name="Naiara MACIAS - Communication Assistant" userId="9208f14e-163a-43fb-a9e7-9d0490f97ad9" providerId="ADAL" clId="{3BF560C9-38E3-411C-BBB1-CB3B94294DB6}" dt="2026-09-21T13:55:36.509" v="50"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9-21T13:55:38.757" v="51" actId="14100"/>
          <ac:spMkLst>
            <pc:docMk/>
            <pc:sldMk cId="3914029916" sldId="287"/>
            <ac:spMk id="47" creationId="{5F2DE310-38D7-585F-D622-7027522F2AC1}"/>
          </ac:spMkLst>
        </pc:spChg>
      </pc:sldChg>
      <pc:sldMasterChg chg="addSp delSp modSp mod modSldLayout">
        <pc:chgData name="Naiara MACIAS - Communication Assistant" userId="9208f14e-163a-43fb-a9e7-9d0490f97ad9" providerId="ADAL" clId="{3BF560C9-38E3-411C-BBB1-CB3B94294DB6}" dt="2026-09-21T13:55:25.900" v="49" actId="22"/>
        <pc:sldMasterMkLst>
          <pc:docMk/>
          <pc:sldMasterMk cId="3156849971" sldId="2147483660"/>
        </pc:sldMasterMkLst>
        <pc:picChg chg="add mod">
          <ac:chgData name="Naiara MACIAS - Communication Assistant" userId="9208f14e-163a-43fb-a9e7-9d0490f97ad9" providerId="ADAL" clId="{3BF560C9-38E3-411C-BBB1-CB3B94294DB6}" dt="2026-09-21T13:55:19.053" v="47" actId="1076"/>
          <ac:picMkLst>
            <pc:docMk/>
            <pc:sldMasterMk cId="3156849971" sldId="2147483660"/>
            <ac:picMk id="5" creationId="{A7A79D25-5E65-AA39-52FF-70A7ADD5237F}"/>
          </ac:picMkLst>
        </pc:picChg>
        <pc:picChg chg="add mod">
          <ac:chgData name="Naiara MACIAS - Communication Assistant" userId="9208f14e-163a-43fb-a9e7-9d0490f97ad9" providerId="ADAL" clId="{3BF560C9-38E3-411C-BBB1-CB3B94294DB6}" dt="2026-09-21T13:55:19.053" v="47" actId="1076"/>
          <ac:picMkLst>
            <pc:docMk/>
            <pc:sldMasterMk cId="3156849971" sldId="2147483660"/>
            <ac:picMk id="14" creationId="{1B933A90-767B-321D-BB94-3DADE2AD884F}"/>
          </ac:picMkLst>
        </pc:picChg>
        <pc:sldLayoutChg chg="addSp delSp modSp mod">
          <pc:chgData name="Naiara MACIAS - Communication Assistant" userId="9208f14e-163a-43fb-a9e7-9d0490f97ad9" providerId="ADAL" clId="{3BF560C9-38E3-411C-BBB1-CB3B94294DB6}" dt="2026-09-21T13:55:25.900" v="49"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21T13:55:25.900" v="49" actId="22"/>
            <ac:picMkLst>
              <pc:docMk/>
              <pc:sldMasterMk cId="3156849971" sldId="2147483660"/>
              <pc:sldLayoutMk cId="582440864" sldId="2147483661"/>
              <ac:picMk id="4" creationId="{626C7495-9912-DB3B-AFA4-B387D6EC419A}"/>
            </ac:picMkLst>
          </pc:picChg>
          <pc:picChg chg="add">
            <ac:chgData name="Naiara MACIAS - Communication Assistant" userId="9208f14e-163a-43fb-a9e7-9d0490f97ad9" providerId="ADAL" clId="{3BF560C9-38E3-411C-BBB1-CB3B94294DB6}" dt="2026-09-21T13:55:25.900" v="49" actId="22"/>
            <ac:picMkLst>
              <pc:docMk/>
              <pc:sldMasterMk cId="3156849971" sldId="2147483660"/>
              <pc:sldLayoutMk cId="582440864" sldId="2147483661"/>
              <ac:picMk id="8" creationId="{629AC565-8458-D0CF-3F9D-B9C7B7DCC75F}"/>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Angst voor baanverlies</c:v>
                </c:pt>
                <c:pt idx="1">
                  <c:v>Lange of onregelmatige werktijden</c:v>
                </c:pt>
                <c:pt idx="2">
                  <c:v>Gebrekkige communicatie of samenwerking binnen de organisatie</c:v>
                </c:pt>
                <c:pt idx="3">
                  <c:v>Tijdsdruk</c:v>
                </c:pt>
                <c:pt idx="4">
                  <c:v>Omgang met lastige klanten, patiënten, leerlingen enz.</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Angst voor baanverlies</c:v>
                </c:pt>
                <c:pt idx="1">
                  <c:v>Lange of onregelmatige werktijden</c:v>
                </c:pt>
                <c:pt idx="2">
                  <c:v>Gebrekkige communicatie of samenwerking binnen de organisatie</c:v>
                </c:pt>
                <c:pt idx="3">
                  <c:v>Tijdsdruk</c:v>
                </c:pt>
                <c:pt idx="4">
                  <c:v>Omgang met lastige klanten, patiënten, leerlingen enz.</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3" qsCatId="simple" csTypeId="urn:microsoft.com/office/officeart/2005/8/colors/colorful2#3"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nl-NL" sz="1600" b="1">
              <a:solidFill>
                <a:srgbClr val="003399"/>
              </a:solidFill>
              <a:latin typeface="Arial" panose="020B0604020202020204" pitchFamily="34" charset="0"/>
              <a:ea typeface="Arial"/>
              <a:cs typeface="Arial" panose="020B0604020202020204" pitchFamily="34" charset="0"/>
            </a:rPr>
            <a:t>PRIORITEITSGEBIED 1 </a:t>
          </a:r>
        </a:p>
        <a:p>
          <a:pPr marL="0" lvl="0" algn="ctr" defTabSz="622300">
            <a:lnSpc>
              <a:spcPct val="90000"/>
            </a:lnSpc>
            <a:spcBef>
              <a:spcPct val="0"/>
            </a:spcBef>
            <a:spcAft>
              <a:spcPct val="35000"/>
            </a:spcAft>
            <a:buNone/>
          </a:pPr>
          <a:r>
            <a:rPr lang="nl-NL" sz="1600" b="0" i="1">
              <a:solidFill>
                <a:srgbClr val="003399"/>
              </a:solidFill>
              <a:latin typeface="Arial" panose="020B0604020202020204" pitchFamily="34" charset="0"/>
              <a:ea typeface="Arial"/>
              <a:cs typeface="Arial" panose="020B0604020202020204" pitchFamily="34" charset="0"/>
            </a:rPr>
            <a:t>februari – mei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nl-NL" sz="1600" b="1">
              <a:solidFill>
                <a:srgbClr val="003399"/>
              </a:solidFill>
              <a:latin typeface="Arial" panose="020B0604020202020204" pitchFamily="34" charset="0"/>
              <a:cs typeface="Arial" panose="020B0604020202020204" pitchFamily="34" charset="0"/>
            </a:rPr>
            <a:t>Beoordeling en beheer van psychosociale risico’s</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nl-NL" sz="1600" b="1">
              <a:solidFill>
                <a:srgbClr val="003399"/>
              </a:solidFill>
              <a:latin typeface="Arial" panose="020B0604020202020204" pitchFamily="34" charset="0"/>
              <a:cs typeface="Arial" panose="020B0604020202020204" pitchFamily="34" charset="0"/>
            </a:rPr>
            <a:t>PRIORITEITSGEBIED 2</a:t>
          </a:r>
        </a:p>
        <a:p>
          <a:r>
            <a:rPr lang="nl-NL" sz="1600" i="1">
              <a:solidFill>
                <a:srgbClr val="003399"/>
              </a:solidFill>
              <a:latin typeface="Arial" panose="020B0604020202020204" pitchFamily="34" charset="0"/>
              <a:ea typeface="Arial"/>
              <a:cs typeface="Arial" panose="020B0604020202020204" pitchFamily="34" charset="0"/>
            </a:rPr>
            <a:t>juni – september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nl-NL" sz="1600" b="1">
              <a:solidFill>
                <a:srgbClr val="003399"/>
              </a:solidFill>
              <a:latin typeface="Arial" panose="020B0604020202020204" pitchFamily="34" charset="0"/>
              <a:ea typeface="Arial"/>
              <a:cs typeface="Arial" panose="020B0604020202020204" pitchFamily="34" charset="0"/>
            </a:rPr>
            <a:t>Intimidatie, ongewenst seksueel gedrag en geweld</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nl-NL" sz="1600" b="1">
              <a:solidFill>
                <a:srgbClr val="003399"/>
              </a:solidFill>
              <a:latin typeface="Arial" panose="020B0604020202020204" pitchFamily="34" charset="0"/>
              <a:ea typeface="Arial"/>
              <a:cs typeface="Arial" panose="020B0604020202020204" pitchFamily="34" charset="0"/>
            </a:rPr>
            <a:t>PRIORITEITSGEBIED 3</a:t>
          </a:r>
        </a:p>
        <a:p>
          <a:r>
            <a:rPr lang="nl-NL" sz="1600" i="1">
              <a:solidFill>
                <a:srgbClr val="003399"/>
              </a:solidFill>
              <a:latin typeface="Arial" panose="020B0604020202020204" pitchFamily="34" charset="0"/>
              <a:ea typeface="Arial"/>
              <a:cs typeface="Arial" panose="020B0604020202020204" pitchFamily="34" charset="0"/>
            </a:rPr>
            <a:t>oktober 2027 – januari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nl-NL" sz="1600" b="1">
              <a:solidFill>
                <a:srgbClr val="003399"/>
              </a:solidFill>
              <a:latin typeface="Arial" panose="020B0604020202020204" pitchFamily="34" charset="0"/>
              <a:ea typeface="Arial"/>
              <a:cs typeface="Arial" panose="020B0604020202020204" pitchFamily="34" charset="0"/>
            </a:rPr>
            <a:t>Fysieke risico’s en mentale gezondheid</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nl-NL" sz="1600" b="1">
              <a:solidFill>
                <a:srgbClr val="003399"/>
              </a:solidFill>
              <a:latin typeface="Arial" panose="020B0604020202020204" pitchFamily="34" charset="0"/>
              <a:cs typeface="Arial" panose="020B0604020202020204" pitchFamily="34" charset="0"/>
            </a:rPr>
            <a:t>PRIORITEITSGEBIED 4</a:t>
          </a:r>
        </a:p>
        <a:p>
          <a:r>
            <a:rPr lang="nl-NL" sz="1600" i="1">
              <a:solidFill>
                <a:srgbClr val="003399"/>
              </a:solidFill>
              <a:latin typeface="Arial" panose="020B0604020202020204" pitchFamily="34" charset="0"/>
              <a:ea typeface="Arial"/>
              <a:cs typeface="Arial" panose="020B0604020202020204" pitchFamily="34" charset="0"/>
            </a:rPr>
            <a:t>februari – mei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nl-NL" sz="1600" b="1">
              <a:solidFill>
                <a:srgbClr val="003399"/>
              </a:solidFill>
              <a:latin typeface="Arial" panose="020B0604020202020204" pitchFamily="34" charset="0"/>
              <a:ea typeface="Arial"/>
              <a:cs typeface="Arial" panose="020B0604020202020204" pitchFamily="34" charset="0"/>
            </a:rPr>
            <a:t>PRIORITEITSGEBIED 5</a:t>
          </a:r>
        </a:p>
        <a:p>
          <a:pPr marL="0" lvl="0" algn="ctr" defTabSz="622300">
            <a:lnSpc>
              <a:spcPct val="90000"/>
            </a:lnSpc>
            <a:spcBef>
              <a:spcPct val="0"/>
            </a:spcBef>
            <a:spcAft>
              <a:spcPct val="35000"/>
            </a:spcAft>
            <a:buNone/>
          </a:pPr>
          <a:r>
            <a:rPr lang="nl-NL" sz="1600" b="0" i="1">
              <a:solidFill>
                <a:srgbClr val="003399"/>
              </a:solidFill>
              <a:latin typeface="Arial" panose="020B0604020202020204" pitchFamily="34" charset="0"/>
              <a:ea typeface="Arial"/>
              <a:cs typeface="Arial" panose="020B0604020202020204" pitchFamily="34" charset="0"/>
            </a:rPr>
            <a:t>juni – september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nl-NL" sz="1600" b="1">
              <a:solidFill>
                <a:srgbClr val="003399"/>
              </a:solidFill>
              <a:latin typeface="Arial" panose="020B0604020202020204" pitchFamily="34" charset="0"/>
              <a:cs typeface="Arial" panose="020B0604020202020204" pitchFamily="34" charset="0"/>
            </a:rPr>
            <a:t>Psychosociale risico’s in de gezondheidszorg en maatschappelijke dienstverlening</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nl-NL" sz="1600" b="1">
              <a:solidFill>
                <a:srgbClr val="003399"/>
              </a:solidFill>
              <a:latin typeface="Arial" panose="020B0604020202020204" pitchFamily="34" charset="0"/>
              <a:ea typeface="Arial"/>
              <a:cs typeface="Arial" panose="020B0604020202020204" pitchFamily="34" charset="0"/>
            </a:rPr>
            <a:t>Ondersteuning van mentale gezondheid op het werk</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nl-NL" sz="1600" b="1" kern="1200">
              <a:solidFill>
                <a:srgbClr val="003399"/>
              </a:solidFill>
              <a:latin typeface="Arial" panose="020B0604020202020204" pitchFamily="34" charset="0"/>
              <a:cs typeface="Arial" panose="020B0604020202020204" pitchFamily="34" charset="0"/>
            </a:rPr>
            <a:t>Beoordeling en beheer van psychosociale risico’s</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nl-NL" sz="1600" b="1" kern="1200">
              <a:solidFill>
                <a:srgbClr val="003399"/>
              </a:solidFill>
              <a:latin typeface="Arial" panose="020B0604020202020204" pitchFamily="34" charset="0"/>
              <a:ea typeface="Arial"/>
              <a:cs typeface="Arial" panose="020B0604020202020204" pitchFamily="34" charset="0"/>
            </a:rPr>
            <a:t>PRIORITEITSGEBIED 1 </a:t>
          </a:r>
        </a:p>
        <a:p>
          <a:pPr marL="0" lvl="0" indent="0" algn="ctr" defTabSz="622300">
            <a:lnSpc>
              <a:spcPct val="90000"/>
            </a:lnSpc>
            <a:spcBef>
              <a:spcPct val="0"/>
            </a:spcBef>
            <a:spcAft>
              <a:spcPct val="35000"/>
            </a:spcAft>
            <a:buNone/>
          </a:pPr>
          <a:r>
            <a:rPr lang="nl-NL" sz="1600" b="0" i="1" kern="1200">
              <a:solidFill>
                <a:srgbClr val="003399"/>
              </a:solidFill>
              <a:latin typeface="Arial" panose="020B0604020202020204" pitchFamily="34" charset="0"/>
              <a:ea typeface="Arial"/>
              <a:cs typeface="Arial" panose="020B0604020202020204" pitchFamily="34" charset="0"/>
            </a:rPr>
            <a:t>februari – mei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nl-NL" sz="1600" b="1" kern="1200">
              <a:solidFill>
                <a:srgbClr val="003399"/>
              </a:solidFill>
              <a:latin typeface="Arial" panose="020B0604020202020204" pitchFamily="34" charset="0"/>
              <a:ea typeface="Arial"/>
              <a:cs typeface="Arial" panose="020B0604020202020204" pitchFamily="34" charset="0"/>
            </a:rPr>
            <a:t>Intimidatie, ongewenst seksueel gedrag en geweld</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nl-NL" sz="1600" b="1" kern="1200">
              <a:solidFill>
                <a:srgbClr val="003399"/>
              </a:solidFill>
              <a:latin typeface="Arial" panose="020B0604020202020204" pitchFamily="34" charset="0"/>
              <a:cs typeface="Arial" panose="020B0604020202020204" pitchFamily="34" charset="0"/>
            </a:rPr>
            <a:t>PRIORITEITSGEBIED 2</a:t>
          </a:r>
        </a:p>
        <a:p>
          <a:pPr marL="0" lvl="0" indent="0" algn="ctr" defTabSz="711200">
            <a:lnSpc>
              <a:spcPct val="90000"/>
            </a:lnSpc>
            <a:spcBef>
              <a:spcPct val="0"/>
            </a:spcBef>
            <a:spcAft>
              <a:spcPct val="35000"/>
            </a:spcAft>
            <a:buNone/>
          </a:pPr>
          <a:r>
            <a:rPr lang="nl-NL" sz="1600" i="1" kern="1200">
              <a:solidFill>
                <a:srgbClr val="003399"/>
              </a:solidFill>
              <a:latin typeface="Arial" panose="020B0604020202020204" pitchFamily="34" charset="0"/>
              <a:ea typeface="Arial"/>
              <a:cs typeface="Arial" panose="020B0604020202020204" pitchFamily="34" charset="0"/>
            </a:rPr>
            <a:t>juni – september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nl-NL" sz="1600" b="1" kern="1200">
              <a:solidFill>
                <a:srgbClr val="003399"/>
              </a:solidFill>
              <a:latin typeface="Arial" panose="020B0604020202020204" pitchFamily="34" charset="0"/>
              <a:ea typeface="Arial"/>
              <a:cs typeface="Arial" panose="020B0604020202020204" pitchFamily="34" charset="0"/>
            </a:rPr>
            <a:t>Fysieke risico’s en mentale gezondheid</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nl-NL" sz="1600" b="1" kern="1200">
              <a:solidFill>
                <a:srgbClr val="003399"/>
              </a:solidFill>
              <a:latin typeface="Arial" panose="020B0604020202020204" pitchFamily="34" charset="0"/>
              <a:ea typeface="Arial"/>
              <a:cs typeface="Arial" panose="020B0604020202020204" pitchFamily="34" charset="0"/>
            </a:rPr>
            <a:t>PRIORITEITSGEBIED 3</a:t>
          </a:r>
        </a:p>
        <a:p>
          <a:pPr marL="0" lvl="0" indent="0" algn="ctr" defTabSz="711200">
            <a:lnSpc>
              <a:spcPct val="90000"/>
            </a:lnSpc>
            <a:spcBef>
              <a:spcPct val="0"/>
            </a:spcBef>
            <a:spcAft>
              <a:spcPct val="35000"/>
            </a:spcAft>
            <a:buNone/>
          </a:pPr>
          <a:r>
            <a:rPr lang="nl-NL" sz="1600" i="1" kern="1200">
              <a:solidFill>
                <a:srgbClr val="003399"/>
              </a:solidFill>
              <a:latin typeface="Arial" panose="020B0604020202020204" pitchFamily="34" charset="0"/>
              <a:ea typeface="Arial"/>
              <a:cs typeface="Arial" panose="020B0604020202020204" pitchFamily="34" charset="0"/>
            </a:rPr>
            <a:t>oktober 2027 – januari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nl-NL" sz="1600" b="1" kern="1200">
              <a:solidFill>
                <a:srgbClr val="003399"/>
              </a:solidFill>
              <a:latin typeface="Arial" panose="020B0604020202020204" pitchFamily="34" charset="0"/>
              <a:cs typeface="Arial" panose="020B0604020202020204" pitchFamily="34" charset="0"/>
            </a:rPr>
            <a:t>Psychosociale risico’s in de gezondheidszorg en maatschappelijke dienstverlening</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nl-NL" sz="1600" b="1" kern="1200">
              <a:solidFill>
                <a:srgbClr val="003399"/>
              </a:solidFill>
              <a:latin typeface="Arial" panose="020B0604020202020204" pitchFamily="34" charset="0"/>
              <a:cs typeface="Arial" panose="020B0604020202020204" pitchFamily="34" charset="0"/>
            </a:rPr>
            <a:t>PRIORITEITSGEBIED 4</a:t>
          </a:r>
        </a:p>
        <a:p>
          <a:pPr marL="0" lvl="0" indent="0" algn="ctr" defTabSz="711200">
            <a:lnSpc>
              <a:spcPct val="90000"/>
            </a:lnSpc>
            <a:spcBef>
              <a:spcPct val="0"/>
            </a:spcBef>
            <a:spcAft>
              <a:spcPct val="35000"/>
            </a:spcAft>
            <a:buNone/>
          </a:pPr>
          <a:r>
            <a:rPr lang="nl-NL" sz="1600" i="1" kern="1200">
              <a:solidFill>
                <a:srgbClr val="003399"/>
              </a:solidFill>
              <a:latin typeface="Arial" panose="020B0604020202020204" pitchFamily="34" charset="0"/>
              <a:ea typeface="Arial"/>
              <a:cs typeface="Arial" panose="020B0604020202020204" pitchFamily="34" charset="0"/>
            </a:rPr>
            <a:t>februari – mei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nl-NL" sz="1600" b="1" kern="1200">
              <a:solidFill>
                <a:srgbClr val="003399"/>
              </a:solidFill>
              <a:latin typeface="Arial" panose="020B0604020202020204" pitchFamily="34" charset="0"/>
              <a:ea typeface="Arial"/>
              <a:cs typeface="Arial" panose="020B0604020202020204" pitchFamily="34" charset="0"/>
            </a:rPr>
            <a:t>Ondersteuning van mentale gezondheid op het werk</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nl-NL" sz="1600" b="1" kern="1200">
              <a:solidFill>
                <a:srgbClr val="003399"/>
              </a:solidFill>
              <a:latin typeface="Arial" panose="020B0604020202020204" pitchFamily="34" charset="0"/>
              <a:ea typeface="Arial"/>
              <a:cs typeface="Arial" panose="020B0604020202020204" pitchFamily="34" charset="0"/>
            </a:rPr>
            <a:t>PRIORITEITSGEBIED 5</a:t>
          </a:r>
        </a:p>
        <a:p>
          <a:pPr marL="0" lvl="0" indent="0" algn="ctr" defTabSz="622300">
            <a:lnSpc>
              <a:spcPct val="90000"/>
            </a:lnSpc>
            <a:spcBef>
              <a:spcPct val="0"/>
            </a:spcBef>
            <a:spcAft>
              <a:spcPct val="35000"/>
            </a:spcAft>
            <a:buNone/>
          </a:pPr>
          <a:r>
            <a:rPr lang="nl-NL" sz="1600" b="0" i="1" kern="1200">
              <a:solidFill>
                <a:srgbClr val="003399"/>
              </a:solidFill>
              <a:latin typeface="Arial" panose="020B0604020202020204" pitchFamily="34" charset="0"/>
              <a:ea typeface="Arial"/>
              <a:cs typeface="Arial" panose="020B0604020202020204" pitchFamily="34" charset="0"/>
            </a:rPr>
            <a:t>juni – september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Vertaling geleverd door het Vertaalbureau (CdT, Luxemburg), op basis van een oorspronkelijk in het Engels gestelde tekst.</a:t>
            </a:r>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a:t>
            </a:fld>
            <a:endParaRPr lang="en-GB"/>
          </a:p>
        </p:txBody>
      </p:sp>
    </p:spTree>
    <p:extLst>
      <p:ext uri="{BB962C8B-B14F-4D97-AF65-F5344CB8AC3E}">
        <p14:creationId xmlns:p14="http://schemas.microsoft.com/office/powerpoint/2010/main" val="4192404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l-NL" sz="1200" b="1" dirty="0">
                <a:solidFill>
                  <a:schemeClr val="tx1"/>
                </a:solidFill>
                <a:effectLst/>
                <a:latin typeface="+mn-lt"/>
                <a:ea typeface="+mn-lt"/>
                <a:cs typeface="+mn-cs"/>
              </a:rPr>
              <a:t>De tweevoudige impact van werk op de mentale gezondheid</a:t>
            </a:r>
          </a:p>
          <a:p>
            <a:endParaRPr lang="en-GB" sz="1200" kern="1200" dirty="0">
              <a:solidFill>
                <a:schemeClr val="tx1"/>
              </a:solidFill>
              <a:effectLst/>
              <a:latin typeface="+mn-lt"/>
              <a:ea typeface="+mn-ea"/>
              <a:cs typeface="+mn-cs"/>
            </a:endParaRPr>
          </a:p>
          <a:p>
            <a:r>
              <a:rPr lang="nl-NL" sz="1200" dirty="0">
                <a:solidFill>
                  <a:schemeClr val="tx1"/>
                </a:solidFill>
                <a:effectLst/>
                <a:latin typeface="+mn-lt"/>
                <a:ea typeface="+mn-lt"/>
                <a:cs typeface="+mn-cs"/>
              </a:rPr>
              <a:t>Werk kan een positieve invloed hebben op de mentale gezondheid doordat het zingeving, structuur en sociale contacten biedt. </a:t>
            </a:r>
          </a:p>
          <a:p>
            <a:r>
              <a:rPr lang="nl-NL" sz="1200" dirty="0">
                <a:solidFill>
                  <a:schemeClr val="tx1"/>
                </a:solidFill>
                <a:effectLst/>
                <a:latin typeface="+mn-lt"/>
                <a:ea typeface="+mn-lt"/>
                <a:cs typeface="+mn-cs"/>
              </a:rPr>
              <a:t>Dit geldt echter alleen bij een goede opzet van het werk en een ondersteunende werkomgeving. </a:t>
            </a:r>
          </a:p>
          <a:p>
            <a:endParaRPr lang="en-US" sz="1200" b="0" i="0" kern="1200" dirty="0">
              <a:solidFill>
                <a:schemeClr val="tx1"/>
              </a:solidFill>
              <a:effectLst/>
              <a:latin typeface="+mn-lt"/>
              <a:ea typeface="+mn-ea"/>
              <a:cs typeface="+mn-cs"/>
            </a:endParaRPr>
          </a:p>
          <a:p>
            <a:r>
              <a:rPr lang="nl-NL" sz="1200" b="1" i="0" dirty="0">
                <a:solidFill>
                  <a:schemeClr val="tx1"/>
                </a:solidFill>
                <a:effectLst/>
                <a:latin typeface="+mn-lt"/>
                <a:ea typeface="+mn-lt"/>
                <a:cs typeface="+mn-cs"/>
              </a:rPr>
              <a:t>Psychosociale risico’s </a:t>
            </a:r>
            <a:r>
              <a:rPr lang="nl-NL" sz="1200" b="0" i="0" dirty="0">
                <a:solidFill>
                  <a:schemeClr val="tx1"/>
                </a:solidFill>
                <a:effectLst/>
                <a:latin typeface="+mn-lt"/>
                <a:ea typeface="+mn-lt"/>
                <a:cs typeface="+mn-cs"/>
              </a:rPr>
              <a:t>kunnen deze positieve invloed snel tenietdoen. Voorbeelden van dergelijke risico’s zijn onder meer: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hoge werklast en tijdsdruk,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slechte werkorganisatie (lange uren, deadlines),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onduidelijk afgebakende functies,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gebrekkige communicatie en zwak leiderschap,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onvoldoende steun van leidinggevenden of collega’s,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intimidatie,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ongewenst seksueel gedrag,</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geweld door derden,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baanonzekerheid en gebrek aan erkenning,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slecht evenwicht tussen werk en privéleven,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b="0" i="0" dirty="0">
                <a:solidFill>
                  <a:schemeClr val="tx1"/>
                </a:solidFill>
                <a:effectLst/>
                <a:latin typeface="+mn-lt"/>
                <a:ea typeface="+mn-lt"/>
                <a:cs typeface="+mn-cs"/>
              </a:rPr>
              <a:t>isolatie,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dirty="0">
                <a:solidFill>
                  <a:schemeClr val="tx1"/>
                </a:solidFill>
                <a:effectLst/>
                <a:latin typeface="+mn-lt"/>
                <a:ea typeface="+mn-lt"/>
                <a:cs typeface="+mn-cs"/>
              </a:rPr>
              <a:t>onvoldoende betrokkenheid bij het nemen van beslissingen,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dirty="0">
                <a:solidFill>
                  <a:schemeClr val="tx1"/>
                </a:solidFill>
                <a:effectLst/>
                <a:latin typeface="+mn-lt"/>
                <a:ea typeface="+mn-lt"/>
                <a:cs typeface="+mn-cs"/>
              </a:rPr>
              <a:t>gebrek aan autonomie en invloed op de wijze waarop het werk wordt uitgevoerd,</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dirty="0">
                <a:solidFill>
                  <a:schemeClr val="tx1"/>
                </a:solidFill>
                <a:effectLst/>
                <a:latin typeface="+mn-lt"/>
                <a:ea typeface="+mn-lt"/>
                <a:cs typeface="+mn-cs"/>
              </a:rPr>
              <a:t>gebrekkige communicatie over op de werkplek ingevoerde veranderingen,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nl-NL" sz="1200" dirty="0">
                <a:solidFill>
                  <a:schemeClr val="tx1"/>
                </a:solidFill>
                <a:effectLst/>
                <a:latin typeface="+mn-lt"/>
                <a:ea typeface="+mn-lt"/>
                <a:cs typeface="+mn-cs"/>
              </a:rPr>
              <a:t>emotionele belasting bij het omgaan met lastige cliënten, patiënten, studenten of klanten.</a:t>
            </a:r>
          </a:p>
          <a:p>
            <a:pPr fontAlgn="t"/>
            <a:endParaRPr lang="en-US" sz="1200" b="0" i="0" kern="1200" dirty="0">
              <a:solidFill>
                <a:schemeClr val="tx1"/>
              </a:solidFill>
              <a:effectLst/>
              <a:latin typeface="+mn-lt"/>
              <a:ea typeface="+mn-ea"/>
              <a:cs typeface="+mn-cs"/>
            </a:endParaRPr>
          </a:p>
          <a:p>
            <a:pPr fontAlgn="t"/>
            <a:r>
              <a:rPr lang="nl-NL" sz="1200" b="1" i="0" dirty="0">
                <a:solidFill>
                  <a:schemeClr val="tx1"/>
                </a:solidFill>
                <a:effectLst/>
                <a:latin typeface="+mn-lt"/>
                <a:ea typeface="+mn-lt"/>
                <a:cs typeface="+mn-cs"/>
              </a:rPr>
              <a:t>Als deze risico’s niet stelselmatig worden vastgesteld en aangepakt, kunnen ze het welzijn van werknemers ernstig in het gedrang brengen</a:t>
            </a:r>
            <a:r>
              <a:rPr lang="nl-NL" sz="1200" b="0" i="0" dirty="0">
                <a:solidFill>
                  <a:schemeClr val="tx1"/>
                </a:solidFill>
                <a:effectLst/>
                <a:latin typeface="+mn-lt"/>
                <a:ea typeface="+mn-lt"/>
                <a:cs typeface="+mn-cs"/>
              </a:rPr>
              <a:t>. Dit kan leiden tot een burn-out, angst, depressie en andere gezondheidsproblemen. </a:t>
            </a:r>
          </a:p>
          <a:p>
            <a:endParaRPr lang="en-GB" sz="1200" kern="1200" dirty="0">
              <a:solidFill>
                <a:schemeClr val="tx1"/>
              </a:solidFill>
              <a:effectLst/>
              <a:latin typeface="+mn-lt"/>
              <a:ea typeface="+mn-ea"/>
              <a:cs typeface="+mn-cs"/>
            </a:endParaRPr>
          </a:p>
          <a:p>
            <a:r>
              <a:rPr lang="nl-NL" sz="1200" b="1" dirty="0">
                <a:solidFill>
                  <a:schemeClr val="tx1"/>
                </a:solidFill>
                <a:effectLst/>
                <a:latin typeface="+mn-lt"/>
                <a:ea typeface="+mn-lt"/>
                <a:cs typeface="+mn-cs"/>
              </a:rPr>
              <a:t>Iedereen heeft baat bij een goede psychosociale werkomgeving.</a:t>
            </a:r>
            <a:r>
              <a:rPr lang="nl-NL" sz="1200" dirty="0">
                <a:solidFill>
                  <a:schemeClr val="tx1"/>
                </a:solidFill>
                <a:effectLst/>
                <a:latin typeface="+mn-lt"/>
                <a:ea typeface="+mn-lt"/>
                <a:cs typeface="+mn-cs"/>
              </a:rPr>
              <a:t> Werknemers voelen zich veilig, gewaardeerd en in staat om aan de eisen van het werk te voldoen. Werkgevers krijgen er meer betrokken, productiever en loyaler personeel voor in ruil. De samenleving profiteert van lagere zorgkosten, minder ziekteverzuim en arbeidsongeschiktheidsuitkeringen, en hechtere gemeenschappen.</a:t>
            </a:r>
          </a:p>
          <a:p>
            <a:endParaRPr lang="en-GB" sz="1200" kern="1200" dirty="0">
              <a:solidFill>
                <a:schemeClr val="tx1"/>
              </a:solidFill>
              <a:effectLst/>
              <a:latin typeface="+mn-lt"/>
              <a:ea typeface="+mn-ea"/>
              <a:cs typeface="+mn-cs"/>
            </a:endParaRPr>
          </a:p>
          <a:p>
            <a:pPr fontAlgn="t"/>
            <a:r>
              <a:rPr lang="nl-NL" sz="1200" b="0" i="0" dirty="0">
                <a:solidFill>
                  <a:schemeClr val="tx1"/>
                </a:solidFill>
                <a:effectLst/>
                <a:latin typeface="+mn-lt"/>
                <a:ea typeface="+mn-lt"/>
                <a:cs typeface="+mn-cs"/>
              </a:rPr>
              <a:t>Vanuit </a:t>
            </a:r>
            <a:r>
              <a:rPr lang="nl-NL" sz="1200" b="1" i="0" dirty="0">
                <a:solidFill>
                  <a:schemeClr val="tx1"/>
                </a:solidFill>
                <a:effectLst/>
                <a:latin typeface="+mn-lt"/>
                <a:ea typeface="+mn-lt"/>
                <a:cs typeface="+mn-cs"/>
              </a:rPr>
              <a:t>VGW-oogpunt</a:t>
            </a:r>
            <a:r>
              <a:rPr lang="nl-NL" sz="1200" b="0" i="0" dirty="0">
                <a:solidFill>
                  <a:schemeClr val="tx1"/>
                </a:solidFill>
                <a:effectLst/>
                <a:latin typeface="+mn-lt"/>
                <a:ea typeface="+mn-lt"/>
                <a:cs typeface="+mn-cs"/>
              </a:rPr>
              <a:t> zijn </a:t>
            </a:r>
            <a:r>
              <a:rPr lang="nl-NL" sz="1200" b="1" i="0" dirty="0">
                <a:solidFill>
                  <a:schemeClr val="tx1"/>
                </a:solidFill>
                <a:effectLst/>
                <a:latin typeface="+mn-lt"/>
                <a:ea typeface="+mn-lt"/>
                <a:cs typeface="+mn-cs"/>
              </a:rPr>
              <a:t>preventie en degelijk risicobeheer daarom van essentieel belang om ervoor te zorgen dat werk een bron van </a:t>
            </a:r>
            <a:r>
              <a:rPr lang="nl-NL" sz="1200" b="1" i="0" dirty="0" err="1">
                <a:solidFill>
                  <a:schemeClr val="tx1"/>
                </a:solidFill>
                <a:effectLst/>
                <a:latin typeface="+mn-lt"/>
                <a:ea typeface="+mn-lt"/>
                <a:cs typeface="+mn-cs"/>
              </a:rPr>
              <a:t>positiviteit</a:t>
            </a:r>
            <a:r>
              <a:rPr lang="nl-NL" sz="1200" b="0" i="0" dirty="0">
                <a:solidFill>
                  <a:schemeClr val="tx1"/>
                </a:solidFill>
                <a:effectLst/>
                <a:latin typeface="+mn-lt"/>
                <a:ea typeface="+mn-lt"/>
                <a:cs typeface="+mn-cs"/>
              </a:rPr>
              <a:t> blijft in plaats van een schadelijke factor voor de mentale gezondheid.</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nl-NL" b="1"/>
              <a:t>Mentale gezondheid is een wezenlijk onderdeel van de gezondheid in het algemeen. </a:t>
            </a:r>
            <a:r>
              <a:rPr lang="nl-NL"/>
              <a:t>Er wordt een toestand van welzijn onder verstaan waarin personen hun volledige potentieel ontplooien, dagelijkse stress het hoofd kunnen bieden en een bijdrage leveren aan het gemeenschapsleven. </a:t>
            </a:r>
          </a:p>
          <a:p>
            <a:pPr marL="0" indent="0">
              <a:buFont typeface="Wingdings" panose="05000000000000000000" pitchFamily="2" charset="2"/>
              <a:buNone/>
            </a:pPr>
            <a:endParaRPr lang="en-US" b="1" dirty="0"/>
          </a:p>
          <a:p>
            <a:pPr marL="0" indent="0">
              <a:buFont typeface="Wingdings" panose="05000000000000000000" pitchFamily="2" charset="2"/>
              <a:buNone/>
            </a:pPr>
            <a:r>
              <a:rPr lang="nl-NL" b="1"/>
              <a:t>Mentale gezondheid is een fundamentele voorwaarde voor een productieve economie en een inclusieve samenleving </a:t>
            </a:r>
            <a:r>
              <a:rPr lang="nl-NL" b="0"/>
              <a:t>en strekt verder dan het individu en de gezinssfeer</a:t>
            </a:r>
            <a:r>
              <a:rPr lang="nl-NL"/>
              <a:t>.</a:t>
            </a:r>
          </a:p>
          <a:p>
            <a:pPr marL="0" indent="0">
              <a:buFont typeface="Wingdings" panose="05000000000000000000" pitchFamily="2" charset="2"/>
              <a:buNone/>
            </a:pPr>
            <a:endParaRPr lang="en-US" dirty="0"/>
          </a:p>
          <a:p>
            <a:pPr marL="0" indent="0">
              <a:buFont typeface="Wingdings" panose="05000000000000000000" pitchFamily="2" charset="2"/>
              <a:buNone/>
            </a:pPr>
            <a:r>
              <a:rPr lang="nl-NL" b="1"/>
              <a:t>Mentale gezondheid of ongezondheid valt niet uit de lucht, maar vloeit voort uit persoonlijke en externe factoren.</a:t>
            </a:r>
            <a:r>
              <a:rPr lang="nl-NL"/>
              <a:t> Onze gezondheidstoestand vormt een weerspiegeling en een gevolg van de situatie in de samenleving, onze economie, ons milieu en de stand van zaken in de wereld. </a:t>
            </a:r>
            <a:r>
              <a:rPr lang="nl-NL" b="1"/>
              <a:t>Bron</a:t>
            </a:r>
            <a:r>
              <a:rPr lang="nl-NL"/>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nl-NL" sz="1200" b="0">
                <a:solidFill>
                  <a:schemeClr val="tx1"/>
                </a:solidFill>
                <a:effectLst/>
                <a:latin typeface="+mn-lt"/>
                <a:ea typeface="+mn-lt"/>
                <a:cs typeface="+mn-cs"/>
              </a:rPr>
              <a:t>Uit algemene cijfers blijkt dat </a:t>
            </a:r>
            <a:r>
              <a:rPr lang="nl-NL" sz="1200">
                <a:solidFill>
                  <a:schemeClr val="tx1"/>
                </a:solidFill>
                <a:effectLst/>
                <a:latin typeface="+mn-lt"/>
                <a:ea typeface="+mn-lt"/>
                <a:cs typeface="+mn-cs"/>
              </a:rPr>
              <a:t>het percentage burgers die aangeven </a:t>
            </a:r>
            <a:r>
              <a:rPr lang="nl-NL" sz="1200" b="1">
                <a:solidFill>
                  <a:schemeClr val="tx1"/>
                </a:solidFill>
                <a:effectLst/>
                <a:latin typeface="+mn-lt"/>
                <a:ea typeface="+mn-lt"/>
                <a:cs typeface="+mn-cs"/>
              </a:rPr>
              <a:t>in de afgelopen 12 maanden een mentaal probleem te hebben gehad</a:t>
            </a:r>
            <a:r>
              <a:rPr lang="nl-NL" sz="1200" b="0">
                <a:solidFill>
                  <a:schemeClr val="tx1"/>
                </a:solidFill>
                <a:effectLst/>
                <a:latin typeface="+mn-lt"/>
                <a:ea typeface="+mn-lt"/>
                <a:cs typeface="+mn-cs"/>
              </a:rPr>
              <a:t>, </a:t>
            </a:r>
            <a:r>
              <a:rPr lang="nl-NL" sz="1200" b="1">
                <a:solidFill>
                  <a:schemeClr val="tx1"/>
                </a:solidFill>
                <a:effectLst/>
                <a:latin typeface="+mn-lt"/>
                <a:ea typeface="+mn-lt"/>
                <a:cs typeface="+mn-cs"/>
              </a:rPr>
              <a:t>sinds COVID-19</a:t>
            </a:r>
            <a:r>
              <a:rPr lang="nl-NL" sz="1200">
                <a:solidFill>
                  <a:schemeClr val="tx1"/>
                </a:solidFill>
                <a:effectLst/>
                <a:latin typeface="+mn-lt"/>
                <a:ea typeface="+mn-lt"/>
                <a:cs typeface="+mn-cs"/>
              </a:rPr>
              <a:t> is gestegen tot 46 %</a:t>
            </a:r>
            <a:r>
              <a:rPr lang="nl-NL" sz="1200" b="0">
                <a:solidFill>
                  <a:schemeClr val="tx1"/>
                </a:solidFill>
                <a:effectLst/>
                <a:latin typeface="+mn-lt"/>
                <a:ea typeface="+mn-lt"/>
                <a:cs typeface="+mn-cs"/>
              </a:rPr>
              <a:t> (tegenover 1 persoon op 6 vóór COVID-19). 62 % van de EU-bevolking zegt dat recente gebeurtenissen in de wereld </a:t>
            </a:r>
            <a:r>
              <a:rPr lang="nl-NL" sz="1200">
                <a:solidFill>
                  <a:schemeClr val="tx1"/>
                </a:solidFill>
                <a:effectLst/>
                <a:latin typeface="+mn-lt"/>
                <a:ea typeface="+mn-lt"/>
                <a:cs typeface="+mn-cs"/>
              </a:rPr>
              <a:t>(bijv. klimaatverandering, de Russische agressie tegen Oekraïne e.a.) hun mentale gezondheid enigszins of sterk hebben beïnvloed. </a:t>
            </a:r>
            <a:r>
              <a:rPr lang="nl-NL" sz="1200" u="sng">
                <a:solidFill>
                  <a:schemeClr val="tx1"/>
                </a:solidFill>
                <a:effectLst/>
                <a:latin typeface="+mn-lt"/>
                <a:ea typeface="+mn-lt"/>
                <a:cs typeface="+mn-cs"/>
                <a:hlinkClick r:id="rId3"/>
              </a:rPr>
              <a:t>De alomvattende aanpak van de Commissie van geestelijke gezondheid (2023)</a:t>
            </a:r>
            <a:r>
              <a:rPr lang="nl-NL" sz="1200" u="none">
                <a:solidFill>
                  <a:schemeClr val="tx1"/>
                </a:solidFill>
                <a:effectLst/>
                <a:latin typeface="+mn-lt"/>
                <a:ea typeface="+mn-lt"/>
                <a:cs typeface="+mn-cs"/>
              </a:rPr>
              <a:t> &amp; </a:t>
            </a:r>
            <a:r>
              <a:rPr lang="nl-NL" sz="1200" u="sng">
                <a:solidFill>
                  <a:schemeClr val="tx1"/>
                </a:solidFill>
                <a:effectLst/>
                <a:latin typeface="+mn-lt"/>
                <a:ea typeface="+mn-lt"/>
                <a:cs typeface="+mn-cs"/>
                <a:hlinkClick r:id="rId4"/>
              </a:rPr>
              <a:t>https://europa.eu/eurobarometer/surveys/detail/3032</a:t>
            </a:r>
            <a:r>
              <a:rPr lang="nl-NL" sz="120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nl-NL" sz="1200" b="0" i="0">
                <a:solidFill>
                  <a:schemeClr val="tx1"/>
                </a:solidFill>
                <a:effectLst/>
                <a:latin typeface="+mn-lt"/>
                <a:ea typeface="+mn-lt"/>
                <a:cs typeface="+mn-cs"/>
              </a:rPr>
              <a:t>Zowel het leed van de betrokkenen als hun financiële lasten zijn aanzienlijk. </a:t>
            </a:r>
            <a:r>
              <a:rPr lang="nl-NL" sz="1200" b="1" i="0">
                <a:solidFill>
                  <a:schemeClr val="tx1"/>
                </a:solidFill>
                <a:effectLst/>
                <a:latin typeface="+mn-lt"/>
                <a:ea typeface="+mn-lt"/>
                <a:cs typeface="+mn-cs"/>
              </a:rPr>
              <a:t>Mentale gezondheidsproblemen zullen in de hele EU naar schatting ongeveer 76 miljard EUR aan jaarlijkse gezondheidszorgkosten, wat neerkomt op ongeveer 6 % van de totale uitgaven voor gezondheidszorg. </a:t>
            </a:r>
            <a:r>
              <a:rPr lang="nl-NL" sz="1200" b="0" i="0">
                <a:solidFill>
                  <a:schemeClr val="tx1"/>
                </a:solidFill>
                <a:effectLst/>
                <a:latin typeface="+mn-lt"/>
                <a:ea typeface="+mn-lt"/>
                <a:cs typeface="+mn-cs"/>
              </a:rPr>
              <a:t>Een groot deel van deze kosten vloeit voort uit het feit dat mentale aandoeningen vaak lichamelijke klachten verergeren, met complexere en duurdere behandelingen tot gevolg.</a:t>
            </a:r>
          </a:p>
          <a:p>
            <a:pPr fontAlgn="t"/>
            <a:endParaRPr lang="en-US" sz="1200" b="1" i="0" kern="1200" dirty="0">
              <a:solidFill>
                <a:schemeClr val="tx1"/>
              </a:solidFill>
              <a:effectLst/>
              <a:latin typeface="+mn-lt"/>
              <a:ea typeface="+mn-ea"/>
              <a:cs typeface="+mn-cs"/>
            </a:endParaRPr>
          </a:p>
          <a:p>
            <a:pPr fontAlgn="t"/>
            <a:r>
              <a:rPr lang="nl-NL" sz="1200" b="1" i="0">
                <a:solidFill>
                  <a:schemeClr val="tx1"/>
                </a:solidFill>
                <a:effectLst/>
                <a:latin typeface="+mn-lt"/>
                <a:ea typeface="+mn-lt"/>
                <a:cs typeface="+mn-cs"/>
              </a:rPr>
              <a:t>Dit heeft een grote impact op de arbeidsmarkt. De slechte mentale gezondheid van werknemers zal het bbp tussen 2025 en 2050 naar verwachting een klap toebrengen van gemiddeld 1,7 % per jaar.</a:t>
            </a:r>
            <a:r>
              <a:rPr lang="nl-NL" sz="1200" b="0" i="0">
                <a:solidFill>
                  <a:schemeClr val="tx1"/>
                </a:solidFill>
                <a:effectLst/>
                <a:latin typeface="+mn-lt"/>
                <a:ea typeface="+mn-lt"/>
                <a:cs typeface="+mn-cs"/>
              </a:rPr>
              <a:t> Met andere woorden: het bbp zou in een bepaald jaar 1,7 % hoger kunnen liggen als er geen sprake was van mentale gezondheidsproblemen. Dit economische verlies is grotendeels het gevolg van een lagere arbeidsparticipatie, toegenomen ziekteverzuim en “presenteïsme” – waarbij werknemers wel op het werk zijn, maar niet op volle kracht kunnen presteren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nl-NL" b="0"/>
              <a:t>Volgens de “</a:t>
            </a:r>
            <a:r>
              <a:rPr lang="nl-NL" b="0" u="sng">
                <a:solidFill>
                  <a:srgbClr val="92D050"/>
                </a:solidFill>
                <a:hlinkClick r:id="rId3">
                  <a:extLst>
                    <a:ext uri="{A12FA001-AC4F-418D-AE19-62706E023703}">
                      <ahyp:hlinkClr xmlns:ahyp="http://schemas.microsoft.com/office/drawing/2018/hyperlinkcolor" val="tx"/>
                    </a:ext>
                  </a:extLst>
                </a:hlinkClick>
              </a:rPr>
              <a:t>Vinger aan de pols</a:t>
            </a:r>
            <a:r>
              <a:rPr lang="nl-NL" b="0"/>
              <a:t>”-enquête van 2025 onder werknemers, geven meer dan </a:t>
            </a:r>
            <a:r>
              <a:rPr lang="nl-NL" b="1"/>
              <a:t>4 op de 10 werknemers in de EU (44 %)</a:t>
            </a:r>
            <a:r>
              <a:rPr lang="nl-NL" b="0"/>
              <a:t> aan dat ze zijn blootgesteld aan </a:t>
            </a:r>
            <a:r>
              <a:rPr lang="nl-NL" b="1"/>
              <a:t>ernstige tijdsdruk</a:t>
            </a:r>
            <a:r>
              <a:rPr lang="nl-NL" b="0"/>
              <a:t> of </a:t>
            </a:r>
            <a:r>
              <a:rPr lang="nl-NL" b="1"/>
              <a:t>een te hoge werkdruk</a:t>
            </a:r>
            <a:r>
              <a:rPr lang="nl-NL" b="0"/>
              <a:t> (</a:t>
            </a:r>
            <a:r>
              <a:rPr lang="nl-NL" b="0">
                <a:hlinkClick r:id="rId3"/>
              </a:rPr>
              <a:t>https://osha.europa.eu/en/facts-and-figures/osh-pulse/climate-digital-change</a:t>
            </a:r>
            <a:r>
              <a:rPr lang="nl-NL" b="0"/>
              <a:t>)</a:t>
            </a:r>
            <a:r>
              <a:rPr lang="nl-NL" b="0" u="none"/>
              <a:t>.</a:t>
            </a:r>
            <a:r>
              <a:rPr lang="nl-NL"/>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nl-NL"/>
              <a:t>Veel werknemers zeggen dat hun werk negatieve gevolgen heeft voor hun gezondheid:</a:t>
            </a:r>
          </a:p>
          <a:p>
            <a:pPr marL="628650" lvl="1" indent="-171450">
              <a:buFont typeface="Arial" panose="020B0604020202020204" pitchFamily="34" charset="0"/>
              <a:buChar char="•"/>
            </a:pPr>
            <a:r>
              <a:rPr lang="nl-NL">
                <a:solidFill>
                  <a:schemeClr val="tx2"/>
                </a:solidFill>
              </a:rPr>
              <a:t>37 % van de werknemers kampt met algemene vermoeidheid, en </a:t>
            </a:r>
          </a:p>
          <a:p>
            <a:pPr marL="628650" lvl="1" indent="-171450">
              <a:buFont typeface="Arial" panose="020B0604020202020204" pitchFamily="34" charset="0"/>
              <a:buChar char="•"/>
            </a:pPr>
            <a:r>
              <a:rPr lang="nl-NL">
                <a:solidFill>
                  <a:schemeClr val="tx2"/>
                </a:solidFill>
              </a:rPr>
              <a:t>29 % van de werknemers heeft last van stress, depressie of angst.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nl-NL"/>
              <a:t>44 % van de werknemers meldt dat zij te maken hebben met ernstige tijdsdruk of een te hoge werklast. Dit cijfer verschilt sterk per EU-lidstaat.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nl-NL"/>
              <a:t>Blootstelling aan psychosociale risico’s op het werk kan verschillende gevolgen hebben, waaronder angst, depressie, burn-out enz.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nl-NL"/>
              <a:t>Afgezien van het individuele leed worden bedrijven zwaar getroffen door de gevolgen van ziekteverzuim, presenteïsme en personeelsverloop.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l-NL"/>
              <a:t>De aangevoerde gegevens </a:t>
            </a:r>
            <a:r>
              <a:rPr lang="nl-NL" b="1"/>
              <a:t>vergelijken enkele psychosociale risico’s op het werk waarmee organisaties en werknemers te maken hebben</a:t>
            </a:r>
            <a:r>
              <a:rPr lang="nl-NL"/>
              <a:t>, waaronder tijdsdruk, gebrekkige communicatie en samenwerking, alsmede de betrokkenheid van werknemers.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l-NL"/>
              <a:t>De weergegeven grafiek toont de ontwikkeling van psychosociale risico’s binnen organisaties tussen 2019 en 2024. Die risico’s zijn onder meer: </a:t>
            </a:r>
          </a:p>
          <a:p>
            <a:pPr marL="171450" indent="-171450">
              <a:buFont typeface="Arial" panose="020B0604020202020204" pitchFamily="34" charset="0"/>
              <a:buChar char="•"/>
            </a:pPr>
            <a:r>
              <a:rPr lang="nl-NL"/>
              <a:t>omgang met lastige klanten, patiënten, leerlingen enz.,</a:t>
            </a:r>
          </a:p>
          <a:p>
            <a:pPr marL="171450" indent="-171450">
              <a:buFont typeface="Arial" panose="020B0604020202020204" pitchFamily="34" charset="0"/>
              <a:buChar char="•"/>
            </a:pPr>
            <a:r>
              <a:rPr lang="nl-NL"/>
              <a:t>tijdsdruk,</a:t>
            </a:r>
          </a:p>
          <a:p>
            <a:pPr marL="171450" indent="-171450">
              <a:buFont typeface="Arial" panose="020B0604020202020204" pitchFamily="34" charset="0"/>
              <a:buChar char="•"/>
            </a:pPr>
            <a:r>
              <a:rPr lang="nl-NL"/>
              <a:t>gebrekkige communicatie of samenwerking binnen de organisatie, </a:t>
            </a:r>
          </a:p>
          <a:p>
            <a:pPr marL="171450" indent="-171450">
              <a:buFont typeface="Arial" panose="020B0604020202020204" pitchFamily="34" charset="0"/>
              <a:buChar char="•"/>
            </a:pPr>
            <a:r>
              <a:rPr lang="nl-NL"/>
              <a:t>lange of onregelmatige werktijden;</a:t>
            </a:r>
          </a:p>
          <a:p>
            <a:pPr marL="171450" indent="-171450">
              <a:buFont typeface="Arial" panose="020B0604020202020204" pitchFamily="34" charset="0"/>
              <a:buChar char="•"/>
            </a:pPr>
            <a:r>
              <a:rPr lang="nl-NL"/>
              <a:t>angst voor baanverlies. </a:t>
            </a:r>
          </a:p>
          <a:p>
            <a:pPr marL="0" indent="0">
              <a:buFont typeface="Arial" panose="020B0604020202020204" pitchFamily="34" charset="0"/>
              <a:buNone/>
            </a:pPr>
            <a:r>
              <a:rPr lang="nl-NL" b="1"/>
              <a:t>Bron</a:t>
            </a:r>
            <a:r>
              <a:rPr lang="nl-NL"/>
              <a:t>: </a:t>
            </a:r>
            <a:r>
              <a:rPr lang="nl-NL" sz="1200">
                <a:solidFill>
                  <a:schemeClr val="tx1"/>
                </a:solidFill>
                <a:effectLst/>
                <a:latin typeface="+mn-lt"/>
                <a:ea typeface="+mn-lt"/>
                <a:cs typeface="+mn-cs"/>
              </a:rPr>
              <a:t>Esener 2024 – basis: vestigingen in de EU-27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nl-NL" b="1"/>
              <a:t>De campagne sluit aan bij het bredere streven van de EU</a:t>
            </a:r>
            <a:r>
              <a:rPr lang="nl-NL"/>
              <a:t> om een sterke preventiecultuur te bevorderen en aandacht te besteden aan mentale gezondheid op het werk: </a:t>
            </a:r>
          </a:p>
          <a:p>
            <a:pPr marL="171450" indent="-171450">
              <a:buFont typeface="Arial" panose="020B0604020202020204" pitchFamily="34" charset="0"/>
              <a:buChar char="•"/>
            </a:pPr>
            <a:r>
              <a:rPr lang="nl-NL" b="0"/>
              <a:t>het </a:t>
            </a:r>
            <a:r>
              <a:rPr lang="nl-NL" b="0" u="sng">
                <a:hlinkClick r:id="rId3"/>
              </a:rPr>
              <a:t>strategisch EU-kader voor gezondheid en veiligheid op het werk 2021-2027</a:t>
            </a:r>
            <a:r>
              <a:rPr lang="nl-NL" b="0"/>
              <a:t>;</a:t>
            </a:r>
          </a:p>
          <a:p>
            <a:pPr marL="171450" indent="-171450">
              <a:buFont typeface="Arial" panose="020B0604020202020204" pitchFamily="34" charset="0"/>
              <a:buChar char="•"/>
            </a:pPr>
            <a:r>
              <a:rPr lang="nl-NL" b="0"/>
              <a:t>de </a:t>
            </a:r>
            <a:r>
              <a:rPr lang="nl-NL" b="0">
                <a:hlinkClick r:id="rId4"/>
              </a:rPr>
              <a:t>mededeling van de Europese Commissie betreffende een alomvattende aanpak van mentale gezondheid</a:t>
            </a:r>
            <a:r>
              <a:rPr lang="nl-NL" b="0"/>
              <a:t>.</a:t>
            </a:r>
            <a:r>
              <a:rPr lang="nl-NL" b="0">
                <a:hlinkClick r:id="rId4"/>
              </a:rPr>
              <a:t> </a:t>
            </a:r>
          </a:p>
          <a:p>
            <a:endParaRPr lang="en-GB" dirty="0"/>
          </a:p>
          <a:p>
            <a:r>
              <a:rPr lang="nl-NL" sz="1200" b="1">
                <a:solidFill>
                  <a:schemeClr val="tx1"/>
                </a:solidFill>
                <a:effectLst/>
                <a:latin typeface="+mn-lt"/>
                <a:ea typeface="+mn-lt"/>
                <a:cs typeface="+mn-cs"/>
              </a:rPr>
              <a:t>Wat is de bedoeling van de campagne? </a:t>
            </a:r>
          </a:p>
          <a:p>
            <a:r>
              <a:rPr lang="nl-NL" sz="1200">
                <a:solidFill>
                  <a:schemeClr val="tx1"/>
                </a:solidFill>
                <a:effectLst/>
                <a:latin typeface="+mn-lt"/>
                <a:ea typeface="+mn-lt"/>
                <a:cs typeface="+mn-cs"/>
              </a:rPr>
              <a:t>De </a:t>
            </a:r>
            <a:r>
              <a:rPr lang="nl-NL" sz="1200" u="sng">
                <a:solidFill>
                  <a:schemeClr val="tx1"/>
                </a:solidFill>
                <a:effectLst/>
                <a:latin typeface="+mn-lt"/>
                <a:ea typeface="+mn-lt"/>
                <a:cs typeface="+mn-cs"/>
                <a:hlinkClick r:id="rId5"/>
              </a:rPr>
              <a:t>campagne voor een gezonde werkplek</a:t>
            </a:r>
            <a:r>
              <a:rPr lang="nl-NL" sz="1200">
                <a:solidFill>
                  <a:schemeClr val="tx1"/>
                </a:solidFill>
                <a:effectLst/>
                <a:latin typeface="+mn-lt"/>
                <a:ea typeface="+mn-lt"/>
                <a:cs typeface="+mn-cs"/>
              </a:rPr>
              <a:t> 2026-2028 heeft tot doel het bewustzijn te vergroten over het positieve effect van een goede werkomgeving op de mentale gezondheid en het welzijn.</a:t>
            </a:r>
          </a:p>
          <a:p>
            <a:r>
              <a:rPr lang="nl-NL" sz="1200">
                <a:solidFill>
                  <a:schemeClr val="tx1"/>
                </a:solidFill>
                <a:effectLst/>
                <a:latin typeface="+mn-lt"/>
                <a:ea typeface="+mn-lt"/>
                <a:cs typeface="+mn-cs"/>
              </a:rPr>
              <a:t> </a:t>
            </a:r>
          </a:p>
          <a:p>
            <a:r>
              <a:rPr lang="nl-NL" sz="1200">
                <a:solidFill>
                  <a:schemeClr val="tx1"/>
                </a:solidFill>
                <a:effectLst/>
                <a:latin typeface="+mn-lt"/>
                <a:ea typeface="+mn-lt"/>
                <a:cs typeface="+mn-cs"/>
              </a:rPr>
              <a:t>Specifieke doelen zijn onder meer:</a:t>
            </a:r>
          </a:p>
          <a:p>
            <a:pPr marL="171450" lvl="0" indent="-171450">
              <a:buFont typeface="Arial" panose="020B0604020202020204" pitchFamily="34" charset="0"/>
              <a:buChar char="•"/>
            </a:pPr>
            <a:r>
              <a:rPr lang="nl-NL" sz="1200" b="1">
                <a:solidFill>
                  <a:schemeClr val="tx1"/>
                </a:solidFill>
                <a:effectLst/>
                <a:latin typeface="+mn-lt"/>
                <a:ea typeface="+mn-lt"/>
                <a:cs typeface="+mn-cs"/>
              </a:rPr>
              <a:t>de preventie van psychosociale risico’s</a:t>
            </a:r>
            <a:r>
              <a:rPr lang="nl-NL" sz="1200">
                <a:solidFill>
                  <a:schemeClr val="tx1"/>
                </a:solidFill>
                <a:effectLst/>
                <a:latin typeface="+mn-lt"/>
                <a:ea typeface="+mn-lt"/>
                <a:cs typeface="+mn-cs"/>
              </a:rPr>
              <a:t> bevorderen door middel van gepaste procedures voor risicobeoordeling en -beheer; </a:t>
            </a:r>
          </a:p>
          <a:p>
            <a:pPr marL="171450" lvl="0" indent="-171450">
              <a:buFont typeface="Arial" panose="020B0604020202020204" pitchFamily="34" charset="0"/>
              <a:buChar char="•"/>
            </a:pPr>
            <a:r>
              <a:rPr lang="nl-NL" sz="1200" b="1">
                <a:solidFill>
                  <a:schemeClr val="tx1"/>
                </a:solidFill>
                <a:effectLst/>
                <a:latin typeface="+mn-lt"/>
                <a:ea typeface="+mn-lt"/>
                <a:cs typeface="+mn-cs"/>
              </a:rPr>
              <a:t>alle sectoren aanpakken</a:t>
            </a:r>
            <a:r>
              <a:rPr lang="nl-NL" sz="1200">
                <a:solidFill>
                  <a:schemeClr val="tx1"/>
                </a:solidFill>
                <a:effectLst/>
                <a:latin typeface="+mn-lt"/>
                <a:ea typeface="+mn-lt"/>
                <a:cs typeface="+mn-cs"/>
              </a:rPr>
              <a:t>, met bijzondere aandacht voor bedrijfstakken waar psychosociale risico’s wijdverbreid zijn of waar deze risico’s wellicht minder duidelijk zichtbaar zijn; </a:t>
            </a:r>
          </a:p>
          <a:p>
            <a:pPr marL="171450" lvl="0" indent="-171450">
              <a:buFont typeface="Arial" panose="020B0604020202020204" pitchFamily="34" charset="0"/>
              <a:buChar char="•"/>
            </a:pPr>
            <a:r>
              <a:rPr lang="nl-NL" sz="1200" b="1">
                <a:solidFill>
                  <a:schemeClr val="tx1"/>
                </a:solidFill>
                <a:effectLst/>
                <a:latin typeface="+mn-lt"/>
                <a:ea typeface="+mn-lt"/>
                <a:cs typeface="+mn-cs"/>
              </a:rPr>
              <a:t>aansporen tot samenwerking</a:t>
            </a:r>
            <a:r>
              <a:rPr lang="nl-NL" sz="1200">
                <a:solidFill>
                  <a:schemeClr val="tx1"/>
                </a:solidFill>
                <a:effectLst/>
                <a:latin typeface="+mn-lt"/>
                <a:ea typeface="+mn-lt"/>
                <a:cs typeface="+mn-cs"/>
              </a:rPr>
              <a:t> tussen werkgevers, managers, leidinggevenden, werknemers en hun vertegenwoordigers;</a:t>
            </a:r>
          </a:p>
          <a:p>
            <a:pPr marL="171450" lvl="0" indent="-171450">
              <a:buFont typeface="Arial" panose="020B0604020202020204" pitchFamily="34" charset="0"/>
              <a:buChar char="•"/>
            </a:pPr>
            <a:r>
              <a:rPr lang="nl-NL" sz="1200" b="1">
                <a:solidFill>
                  <a:schemeClr val="tx1"/>
                </a:solidFill>
                <a:effectLst/>
                <a:latin typeface="+mn-lt"/>
                <a:ea typeface="+mn-lt"/>
                <a:cs typeface="+mn-cs"/>
              </a:rPr>
              <a:t>partners in het netwerk samenbrengen</a:t>
            </a:r>
            <a:r>
              <a:rPr lang="nl-NL" sz="1200">
                <a:solidFill>
                  <a:schemeClr val="tx1"/>
                </a:solidFill>
                <a:effectLst/>
                <a:latin typeface="+mn-lt"/>
                <a:ea typeface="+mn-lt"/>
                <a:cs typeface="+mn-cs"/>
              </a:rPr>
              <a:t> om informatie en goede praktijken uit te wisselen op het gebied van preventie van psychosociale risico’s;</a:t>
            </a:r>
          </a:p>
          <a:p>
            <a:pPr marL="171450" lvl="0" indent="-171450">
              <a:buFont typeface="Arial" panose="020B0604020202020204" pitchFamily="34" charset="0"/>
              <a:buChar char="•"/>
            </a:pPr>
            <a:r>
              <a:rPr lang="nl-NL" sz="1200" b="1">
                <a:solidFill>
                  <a:schemeClr val="tx1"/>
                </a:solidFill>
                <a:effectLst/>
                <a:latin typeface="+mn-lt"/>
                <a:ea typeface="+mn-lt"/>
                <a:cs typeface="+mn-cs"/>
              </a:rPr>
              <a:t>een brede aanpak</a:t>
            </a:r>
            <a:r>
              <a:rPr lang="nl-NL" sz="1200">
                <a:solidFill>
                  <a:schemeClr val="tx1"/>
                </a:solidFill>
                <a:effectLst/>
                <a:latin typeface="+mn-lt"/>
                <a:ea typeface="+mn-lt"/>
                <a:cs typeface="+mn-cs"/>
              </a:rPr>
              <a:t> aanmoedigen waarbij rekening wordt gehouden met het </a:t>
            </a:r>
            <a:r>
              <a:rPr lang="nl-NL" sz="1200" b="1">
                <a:solidFill>
                  <a:schemeClr val="tx1"/>
                </a:solidFill>
                <a:effectLst/>
                <a:latin typeface="+mn-lt"/>
                <a:ea typeface="+mn-lt"/>
                <a:cs typeface="+mn-cs"/>
              </a:rPr>
              <a:t>verband tussen fysieke en psychosociale risico’s en de gezondheid van werknemers</a:t>
            </a:r>
            <a:r>
              <a:rPr lang="nl-NL" sz="1200">
                <a:solidFill>
                  <a:schemeClr val="tx1"/>
                </a:solidFill>
                <a:effectLst/>
                <a:latin typeface="+mn-lt"/>
                <a:ea typeface="+mn-lt"/>
                <a:cs typeface="+mn-cs"/>
              </a:rPr>
              <a:t>;</a:t>
            </a:r>
          </a:p>
          <a:p>
            <a:pPr marL="171450" lvl="0" indent="-171450">
              <a:buFont typeface="Arial" panose="020B0604020202020204" pitchFamily="34" charset="0"/>
              <a:buChar char="•"/>
            </a:pPr>
            <a:r>
              <a:rPr lang="nl-NL" sz="1200">
                <a:solidFill>
                  <a:schemeClr val="tx1"/>
                </a:solidFill>
                <a:effectLst/>
                <a:latin typeface="+mn-lt"/>
                <a:ea typeface="+mn-lt"/>
                <a:cs typeface="+mn-cs"/>
              </a:rPr>
              <a:t>het belang van </a:t>
            </a:r>
            <a:r>
              <a:rPr lang="nl-NL" sz="1200" b="1">
                <a:solidFill>
                  <a:schemeClr val="tx1"/>
                </a:solidFill>
                <a:effectLst/>
                <a:latin typeface="+mn-lt"/>
                <a:ea typeface="+mn-lt"/>
                <a:cs typeface="+mn-cs"/>
              </a:rPr>
              <a:t>ondersteuning</a:t>
            </a:r>
            <a:r>
              <a:rPr lang="nl-NL" sz="1200">
                <a:solidFill>
                  <a:schemeClr val="tx1"/>
                </a:solidFill>
                <a:effectLst/>
                <a:latin typeface="+mn-lt"/>
                <a:ea typeface="+mn-lt"/>
                <a:cs typeface="+mn-cs"/>
              </a:rPr>
              <a:t>, </a:t>
            </a:r>
            <a:r>
              <a:rPr lang="nl-NL" sz="1200" b="1">
                <a:solidFill>
                  <a:schemeClr val="tx1"/>
                </a:solidFill>
                <a:effectLst/>
                <a:latin typeface="+mn-lt"/>
                <a:ea typeface="+mn-lt"/>
                <a:cs typeface="+mn-cs"/>
              </a:rPr>
              <a:t>goede communicatie</a:t>
            </a:r>
            <a:r>
              <a:rPr lang="nl-NL" sz="1200">
                <a:solidFill>
                  <a:schemeClr val="tx1"/>
                </a:solidFill>
                <a:effectLst/>
                <a:latin typeface="+mn-lt"/>
                <a:ea typeface="+mn-lt"/>
                <a:cs typeface="+mn-cs"/>
              </a:rPr>
              <a:t> en een </a:t>
            </a:r>
            <a:r>
              <a:rPr lang="nl-NL" sz="1200" b="1">
                <a:solidFill>
                  <a:schemeClr val="tx1"/>
                </a:solidFill>
                <a:effectLst/>
                <a:latin typeface="+mn-lt"/>
                <a:ea typeface="+mn-lt"/>
                <a:cs typeface="+mn-cs"/>
              </a:rPr>
              <a:t>goede werkorganisatie</a:t>
            </a:r>
            <a:r>
              <a:rPr lang="nl-NL" sz="1200">
                <a:solidFill>
                  <a:schemeClr val="tx1"/>
                </a:solidFill>
                <a:effectLst/>
                <a:latin typeface="+mn-lt"/>
                <a:ea typeface="+mn-lt"/>
                <a:cs typeface="+mn-cs"/>
              </a:rPr>
              <a:t> benadrukken, evenals het belang van een gunstig sociaal klimaat om een gezonde werkomgeving te creëren.</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nl-NL" sz="1200">
                <a:solidFill>
                  <a:schemeClr val="tx1"/>
                </a:solidFill>
                <a:effectLst/>
                <a:latin typeface="+mn-lt"/>
                <a:ea typeface="+mn-lt"/>
                <a:cs typeface="+mn-cs"/>
              </a:rPr>
              <a:t>De meest doeltreffende manier om psychosociale risico’s op het werk aan te pakken is door </a:t>
            </a:r>
            <a:r>
              <a:rPr lang="nl-NL" sz="1200" b="1">
                <a:solidFill>
                  <a:schemeClr val="tx1"/>
                </a:solidFill>
                <a:effectLst/>
                <a:latin typeface="+mn-lt"/>
                <a:ea typeface="+mn-lt"/>
                <a:cs typeface="+mn-cs"/>
              </a:rPr>
              <a:t>de beoordeling en het beheer van psychosociale risico’s te integreren in de algemene praktijken op het gebied van veiligheid en gezondheid op het werk</a:t>
            </a:r>
            <a:r>
              <a:rPr lang="nl-NL" sz="1200">
                <a:solidFill>
                  <a:schemeClr val="tx1"/>
                </a:solidFill>
                <a:effectLst/>
                <a:latin typeface="+mn-lt"/>
                <a:ea typeface="+mn-lt"/>
                <a:cs typeface="+mn-cs"/>
              </a:rPr>
              <a:t>. Hiertoe dienen:</a:t>
            </a:r>
          </a:p>
          <a:p>
            <a:pPr marL="171450" indent="-171450">
              <a:buFont typeface="Arial" panose="020B0604020202020204" pitchFamily="34" charset="0"/>
              <a:buChar char="•"/>
            </a:pPr>
            <a:r>
              <a:rPr lang="nl-NL" sz="1200">
                <a:solidFill>
                  <a:schemeClr val="tx1"/>
                </a:solidFill>
                <a:effectLst/>
                <a:latin typeface="+mn-lt"/>
                <a:ea typeface="+mn-lt"/>
                <a:cs typeface="+mn-cs"/>
              </a:rPr>
              <a:t>systematische beoordelingen te worden verricht;</a:t>
            </a:r>
          </a:p>
          <a:p>
            <a:pPr marL="171450" indent="-171450">
              <a:buFont typeface="Arial" panose="020B0604020202020204" pitchFamily="34" charset="0"/>
              <a:buChar char="•"/>
            </a:pPr>
            <a:r>
              <a:rPr lang="nl-NL" sz="1200">
                <a:solidFill>
                  <a:schemeClr val="tx1"/>
                </a:solidFill>
                <a:effectLst/>
                <a:latin typeface="+mn-lt"/>
                <a:ea typeface="+mn-lt"/>
                <a:cs typeface="+mn-cs"/>
              </a:rPr>
              <a:t>werknemers en hun vertegenwoordigers bij de activiteiten te worden betrokken;</a:t>
            </a:r>
          </a:p>
          <a:p>
            <a:pPr marL="171450" indent="-171450">
              <a:buFont typeface="Arial" panose="020B0604020202020204" pitchFamily="34" charset="0"/>
              <a:buChar char="•"/>
            </a:pPr>
            <a:r>
              <a:rPr lang="nl-NL" sz="1200">
                <a:solidFill>
                  <a:schemeClr val="tx1"/>
                </a:solidFill>
                <a:effectLst/>
                <a:latin typeface="+mn-lt"/>
                <a:ea typeface="+mn-lt"/>
                <a:cs typeface="+mn-cs"/>
              </a:rPr>
              <a:t>duidelijke prioriteiten te worden gesteld, en</a:t>
            </a:r>
          </a:p>
          <a:p>
            <a:pPr marL="171450" indent="-171450">
              <a:buFont typeface="Arial" panose="020B0604020202020204" pitchFamily="34" charset="0"/>
              <a:buChar char="•"/>
            </a:pPr>
            <a:r>
              <a:rPr lang="nl-NL" sz="1200">
                <a:solidFill>
                  <a:schemeClr val="tx1"/>
                </a:solidFill>
                <a:effectLst/>
                <a:latin typeface="+mn-lt"/>
                <a:ea typeface="+mn-lt"/>
                <a:cs typeface="+mn-cs"/>
              </a:rPr>
              <a:t>actieplannen en evaluaties te worden uitgevoerd om aan het eerdere werk gevolg te geven. </a:t>
            </a:r>
          </a:p>
          <a:p>
            <a:pPr marL="0" indent="0">
              <a:buFont typeface="Arial" panose="020B0604020202020204" pitchFamily="34" charset="0"/>
              <a:buNone/>
            </a:pPr>
            <a:r>
              <a:rPr lang="nl-NL" sz="1200" b="1">
                <a:solidFill>
                  <a:schemeClr val="tx1"/>
                </a:solidFill>
                <a:effectLst/>
                <a:latin typeface="+mn-lt"/>
                <a:ea typeface="+mn-lt"/>
                <a:cs typeface="+mn-cs"/>
              </a:rPr>
              <a:t>Sterk leiderschap is zeer belangrijk.</a:t>
            </a:r>
            <a:r>
              <a:rPr lang="nl-NL" sz="1200">
                <a:solidFill>
                  <a:schemeClr val="tx1"/>
                </a:solidFill>
                <a:effectLst/>
                <a:latin typeface="+mn-lt"/>
                <a:ea typeface="+mn-lt"/>
                <a:cs typeface="+mn-cs"/>
              </a:rPr>
              <a:t> Leidinggevenden moeten worden opgeleid om risico’s vast te stellen en een ondersteunende werkcultuur te bevorderen.</a:t>
            </a:r>
          </a:p>
          <a:p>
            <a:endParaRPr lang="en-GB" sz="1200" kern="1200" dirty="0">
              <a:solidFill>
                <a:schemeClr val="tx1"/>
              </a:solidFill>
              <a:effectLst/>
              <a:latin typeface="+mn-lt"/>
              <a:ea typeface="+mn-ea"/>
              <a:cs typeface="+mn-cs"/>
            </a:endParaRPr>
          </a:p>
          <a:p>
            <a:r>
              <a:rPr lang="nl-NL" sz="1200">
                <a:solidFill>
                  <a:schemeClr val="tx1"/>
                </a:solidFill>
                <a:effectLst/>
                <a:latin typeface="+mn-lt"/>
                <a:ea typeface="+mn-lt"/>
                <a:cs typeface="+mn-cs"/>
              </a:rPr>
              <a:t>Om </a:t>
            </a:r>
            <a:r>
              <a:rPr lang="nl-NL" sz="1200" b="1">
                <a:solidFill>
                  <a:schemeClr val="tx1"/>
                </a:solidFill>
                <a:effectLst/>
                <a:latin typeface="+mn-lt"/>
                <a:ea typeface="+mn-lt"/>
                <a:cs typeface="+mn-cs"/>
              </a:rPr>
              <a:t>intimidatie, ongewenst seksueel gedrag en geweld te voorkomen</a:t>
            </a:r>
            <a:r>
              <a:rPr lang="nl-NL" sz="1200">
                <a:solidFill>
                  <a:schemeClr val="tx1"/>
                </a:solidFill>
                <a:effectLst/>
                <a:latin typeface="+mn-lt"/>
                <a:ea typeface="+mn-lt"/>
                <a:cs typeface="+mn-cs"/>
              </a:rPr>
              <a:t> en </a:t>
            </a:r>
            <a:r>
              <a:rPr lang="nl-NL" sz="1200" b="1">
                <a:solidFill>
                  <a:schemeClr val="tx1"/>
                </a:solidFill>
                <a:effectLst/>
                <a:latin typeface="+mn-lt"/>
                <a:ea typeface="+mn-lt"/>
                <a:cs typeface="+mn-cs"/>
              </a:rPr>
              <a:t>de onderliggende oorzaken van deze risico’s aan te pakken</a:t>
            </a:r>
            <a:r>
              <a:rPr lang="nl-NL" sz="1200">
                <a:solidFill>
                  <a:schemeClr val="tx1"/>
                </a:solidFill>
                <a:effectLst/>
                <a:latin typeface="+mn-lt"/>
                <a:ea typeface="+mn-lt"/>
                <a:cs typeface="+mn-cs"/>
              </a:rPr>
              <a:t>, moeten organisaties: </a:t>
            </a:r>
          </a:p>
          <a:p>
            <a:pPr marL="171450" indent="-171450">
              <a:buFont typeface="Arial" panose="020B0604020202020204" pitchFamily="34" charset="0"/>
              <a:buChar char="•"/>
            </a:pPr>
            <a:r>
              <a:rPr lang="nl-NL" sz="1200">
                <a:solidFill>
                  <a:schemeClr val="tx1"/>
                </a:solidFill>
                <a:effectLst/>
                <a:latin typeface="+mn-lt"/>
                <a:ea typeface="+mn-lt"/>
                <a:cs typeface="+mn-cs"/>
              </a:rPr>
              <a:t>de psychosociale werkomgeving onder de loep nemen, met name de organisatiecultuur en de leiderschapsstijl; </a:t>
            </a:r>
          </a:p>
          <a:p>
            <a:pPr marL="171450" indent="-171450">
              <a:buFont typeface="Arial" panose="020B0604020202020204" pitchFamily="34" charset="0"/>
              <a:buChar char="•"/>
            </a:pPr>
            <a:r>
              <a:rPr lang="nl-NL" sz="1200">
                <a:solidFill>
                  <a:schemeClr val="tx1"/>
                </a:solidFill>
                <a:effectLst/>
                <a:latin typeface="+mn-lt"/>
                <a:ea typeface="+mn-lt"/>
                <a:cs typeface="+mn-cs"/>
              </a:rPr>
              <a:t>een nultolerantiebeleid voorstaan ten aanzien van ongepast gedrag, ondersteund door duidelijke communicatie en bewustmakingsinitiatieven, duidelijk omschreven meldingsprocedures en disciplinaire procedures.</a:t>
            </a:r>
          </a:p>
          <a:p>
            <a:endParaRPr lang="en-GB" sz="1200" kern="1200" dirty="0">
              <a:solidFill>
                <a:schemeClr val="tx1"/>
              </a:solidFill>
              <a:effectLst/>
              <a:latin typeface="+mn-lt"/>
              <a:ea typeface="+mn-ea"/>
              <a:cs typeface="+mn-cs"/>
            </a:endParaRPr>
          </a:p>
          <a:p>
            <a:r>
              <a:rPr lang="nl-NL" sz="1200">
                <a:solidFill>
                  <a:schemeClr val="tx1"/>
                </a:solidFill>
                <a:effectLst/>
                <a:latin typeface="+mn-lt"/>
                <a:ea typeface="+mn-lt"/>
                <a:cs typeface="+mn-cs"/>
              </a:rPr>
              <a:t>Om de </a:t>
            </a:r>
            <a:r>
              <a:rPr lang="nl-NL" sz="1200" b="1">
                <a:solidFill>
                  <a:schemeClr val="tx1"/>
                </a:solidFill>
                <a:effectLst/>
                <a:latin typeface="+mn-lt"/>
                <a:ea typeface="+mn-lt"/>
                <a:cs typeface="+mn-cs"/>
              </a:rPr>
              <a:t>fysieke risico’s en mentale gezondheid</a:t>
            </a:r>
            <a:r>
              <a:rPr lang="nl-NL" sz="1200">
                <a:solidFill>
                  <a:schemeClr val="tx1"/>
                </a:solidFill>
                <a:effectLst/>
                <a:latin typeface="+mn-lt"/>
                <a:ea typeface="+mn-lt"/>
                <a:cs typeface="+mn-cs"/>
              </a:rPr>
              <a:t> aan te pakken, moet er worden nagedacht over de werkomgeving in haar geheel. Er bestaan talrijke wisselwerkingen tussen fysieke en psychosociale risico’s. Psychosociale risico’s op het werk kunnen bijvoorbeeld verband houden met ongevallen en aandoeningen van het bewegingsapparaat. </a:t>
            </a:r>
          </a:p>
          <a:p>
            <a:endParaRPr lang="en-GB" sz="1200" kern="1200" dirty="0">
              <a:solidFill>
                <a:schemeClr val="tx1"/>
              </a:solidFill>
              <a:effectLst/>
              <a:latin typeface="+mn-lt"/>
              <a:ea typeface="+mn-ea"/>
              <a:cs typeface="+mn-cs"/>
            </a:endParaRPr>
          </a:p>
          <a:p>
            <a:r>
              <a:rPr lang="nl-NL" sz="1200">
                <a:solidFill>
                  <a:schemeClr val="tx1"/>
                </a:solidFill>
                <a:effectLst/>
                <a:latin typeface="+mn-lt"/>
                <a:ea typeface="+mn-lt"/>
                <a:cs typeface="+mn-cs"/>
              </a:rPr>
              <a:t>Voor de sector </a:t>
            </a:r>
            <a:r>
              <a:rPr lang="nl-NL" sz="1200" b="1">
                <a:solidFill>
                  <a:schemeClr val="tx1"/>
                </a:solidFill>
                <a:effectLst/>
                <a:latin typeface="+mn-lt"/>
                <a:ea typeface="+mn-lt"/>
                <a:cs typeface="+mn-cs"/>
              </a:rPr>
              <a:t>gezondheidszorg en maatschappelijke dienstverlening</a:t>
            </a:r>
            <a:r>
              <a:rPr lang="nl-NL" sz="1200">
                <a:solidFill>
                  <a:schemeClr val="tx1"/>
                </a:solidFill>
                <a:effectLst/>
                <a:latin typeface="+mn-lt"/>
                <a:ea typeface="+mn-lt"/>
                <a:cs typeface="+mn-cs"/>
              </a:rPr>
              <a:t> is bijzondere aandacht vereist door de hoge werkdruk, de emotionele belasting en de verhoogde blootstelling aan geweld. </a:t>
            </a:r>
          </a:p>
          <a:p>
            <a:endParaRPr lang="en-GB" sz="1200" kern="1200" dirty="0">
              <a:solidFill>
                <a:schemeClr val="tx1"/>
              </a:solidFill>
              <a:effectLst/>
              <a:latin typeface="+mn-lt"/>
              <a:ea typeface="+mn-ea"/>
              <a:cs typeface="+mn-cs"/>
            </a:endParaRPr>
          </a:p>
          <a:p>
            <a:r>
              <a:rPr lang="nl-NL" sz="1200">
                <a:solidFill>
                  <a:schemeClr val="tx1"/>
                </a:solidFill>
                <a:effectLst/>
                <a:latin typeface="+mn-lt"/>
                <a:ea typeface="+mn-lt"/>
                <a:cs typeface="+mn-cs"/>
              </a:rPr>
              <a:t>Ten slotte houdt het ondersteunen van </a:t>
            </a:r>
            <a:r>
              <a:rPr lang="nl-NL" sz="1200" b="1">
                <a:solidFill>
                  <a:schemeClr val="tx1"/>
                </a:solidFill>
                <a:effectLst/>
                <a:latin typeface="+mn-lt"/>
                <a:ea typeface="+mn-lt"/>
                <a:cs typeface="+mn-cs"/>
              </a:rPr>
              <a:t>mentale gezondheid</a:t>
            </a:r>
            <a:r>
              <a:rPr lang="nl-NL" sz="1200">
                <a:solidFill>
                  <a:schemeClr val="tx1"/>
                </a:solidFill>
                <a:effectLst/>
                <a:latin typeface="+mn-lt"/>
                <a:ea typeface="+mn-lt"/>
                <a:cs typeface="+mn-cs"/>
              </a:rPr>
              <a:t> in dat een open dialoog wordt aangemoedigd, stigmatisering wordt bestreden, en ervoor wordt gezorgd dat vroeg wordt ingegrepen en procedures voor werkhervatting doeltreffend zijn. </a:t>
            </a:r>
            <a:r>
              <a:rPr lang="nl-NL" sz="1200" b="1">
                <a:solidFill>
                  <a:schemeClr val="tx1"/>
                </a:solidFill>
                <a:effectLst/>
                <a:latin typeface="+mn-lt"/>
                <a:ea typeface="+mn-lt"/>
                <a:cs typeface="+mn-cs"/>
              </a:rPr>
              <a:t>Samenwerking</a:t>
            </a:r>
            <a:r>
              <a:rPr lang="nl-NL" sz="1200">
                <a:solidFill>
                  <a:schemeClr val="tx1"/>
                </a:solidFill>
                <a:effectLst/>
                <a:latin typeface="+mn-lt"/>
                <a:ea typeface="+mn-lt"/>
                <a:cs typeface="+mn-cs"/>
              </a:rPr>
              <a:t> tussen leidinggevenden, zorgverleners en werknemers is </a:t>
            </a:r>
            <a:r>
              <a:rPr lang="nl-NL" sz="1200" b="1">
                <a:solidFill>
                  <a:schemeClr val="tx1"/>
                </a:solidFill>
                <a:effectLst/>
                <a:latin typeface="+mn-lt"/>
                <a:ea typeface="+mn-lt"/>
                <a:cs typeface="+mn-cs"/>
              </a:rPr>
              <a:t>essentieel voor het welzijn op de lange termijn</a:t>
            </a:r>
            <a:r>
              <a:rPr lang="nl-NL" sz="120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i="0">
                <a:solidFill>
                  <a:schemeClr val="tx1"/>
                </a:solidFill>
                <a:effectLst/>
                <a:latin typeface="+mn-lt"/>
                <a:ea typeface="+mn-lt"/>
                <a:cs typeface="+mn-cs"/>
              </a:rPr>
              <a:t>Het aanpakken van psychosociale risico’s is niet optioneel</a:t>
            </a:r>
            <a:r>
              <a:rPr lang="nl-NL" sz="1200" b="0" i="0">
                <a:solidFill>
                  <a:schemeClr val="tx1"/>
                </a:solidFill>
                <a:effectLst/>
                <a:latin typeface="+mn-lt"/>
                <a:ea typeface="+mn-lt"/>
                <a:cs typeface="+mn-cs"/>
              </a:rPr>
              <a:t>.</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Werkgevers hebben de </a:t>
            </a:r>
            <a:r>
              <a:rPr lang="nl-NL" sz="1200" b="1" i="0">
                <a:solidFill>
                  <a:schemeClr val="tx1"/>
                </a:solidFill>
                <a:effectLst/>
                <a:latin typeface="+mn-lt"/>
                <a:ea typeface="+mn-lt"/>
                <a:cs typeface="+mn-cs"/>
              </a:rPr>
              <a:t>wettelijke plicht om de gezondheid en de veiligheid van hun werknemers te beschermen</a:t>
            </a:r>
            <a:r>
              <a:rPr lang="nl-NL" sz="1200" b="0" i="0">
                <a:solidFill>
                  <a:schemeClr val="tx1"/>
                </a:solidFill>
                <a:effectLst/>
                <a:latin typeface="+mn-lt"/>
                <a:ea typeface="+mn-lt"/>
                <a:cs typeface="+mn-cs"/>
              </a:rPr>
              <a:t>. Mentale gezondheid vormt expliciet een integraal onderdeel van veiligheid en gezondheid op het werk.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a:solidFill>
                  <a:schemeClr val="tx1"/>
                </a:solidFill>
                <a:effectLst/>
                <a:latin typeface="+mn-lt"/>
                <a:ea typeface="+mn-lt"/>
                <a:cs typeface="+mn-cs"/>
              </a:rPr>
              <a:t>Er bestaat echter nog steeds een duidelijke </a:t>
            </a:r>
            <a:r>
              <a:rPr lang="nl-NL" sz="1200" b="1" i="0">
                <a:solidFill>
                  <a:schemeClr val="tx1"/>
                </a:solidFill>
                <a:effectLst/>
                <a:latin typeface="+mn-lt"/>
                <a:ea typeface="+mn-lt"/>
                <a:cs typeface="+mn-cs"/>
              </a:rPr>
              <a:t>kloof tussen deze verplichting en de praktijk op de werkvloer</a:t>
            </a:r>
            <a:r>
              <a:rPr lang="nl-NL" sz="1200" b="0" i="0">
                <a:solidFill>
                  <a:schemeClr val="tx1"/>
                </a:solidFill>
                <a:effectLst/>
                <a:latin typeface="+mn-lt"/>
                <a:ea typeface="+mn-lt"/>
                <a:cs typeface="+mn-cs"/>
              </a:rPr>
              <a:t>.</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Uit gegevens blijkt dat </a:t>
            </a:r>
            <a:r>
              <a:rPr lang="nl-NL" sz="1200" b="1" i="0">
                <a:solidFill>
                  <a:schemeClr val="tx1"/>
                </a:solidFill>
                <a:effectLst/>
                <a:latin typeface="+mn-lt"/>
                <a:ea typeface="+mn-lt"/>
                <a:cs typeface="+mn-cs"/>
              </a:rPr>
              <a:t>slechts ongeveer 39 % van de ondernemingen aangeeft over een actieplan te beschikken om werkgerelateerde stress te voorkomen</a:t>
            </a:r>
            <a:r>
              <a:rPr lang="nl-NL" sz="1200" b="0" i="0">
                <a:solidFill>
                  <a:schemeClr val="tx1"/>
                </a:solidFill>
                <a:effectLst/>
                <a:latin typeface="+mn-lt"/>
                <a:ea typeface="+mn-lt"/>
                <a:cs typeface="+mn-cs"/>
              </a:rPr>
              <a:t>, wat erop wijst dat gestructureerde benaderingen nog steeds een sporadisch karakter hebben.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a:solidFill>
                  <a:schemeClr val="tx1"/>
                </a:solidFill>
                <a:effectLst/>
                <a:latin typeface="+mn-lt"/>
                <a:ea typeface="+mn-lt"/>
                <a:cs typeface="+mn-cs"/>
              </a:rPr>
              <a:t>Hieruit komt een grote uitdaging naar voren om maatregelen in te voeren</a:t>
            </a:r>
            <a:r>
              <a:rPr lang="nl-NL" sz="1200" b="0" i="1">
                <a:solidFill>
                  <a:schemeClr val="tx1"/>
                </a:solidFill>
                <a:effectLst/>
                <a:latin typeface="+mn-lt"/>
                <a:ea typeface="+mn-lt"/>
                <a:cs typeface="+mn-cs"/>
              </a:rPr>
              <a:t>.</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Hoewel </a:t>
            </a:r>
            <a:r>
              <a:rPr lang="nl-NL" sz="1200" b="1" i="0">
                <a:solidFill>
                  <a:schemeClr val="tx1"/>
                </a:solidFill>
                <a:effectLst/>
                <a:latin typeface="+mn-lt"/>
                <a:ea typeface="+mn-lt"/>
                <a:cs typeface="+mn-cs"/>
              </a:rPr>
              <a:t>organisaties zich </a:t>
            </a:r>
            <a:r>
              <a:rPr lang="nl-NL" sz="1200" b="0" i="0">
                <a:solidFill>
                  <a:schemeClr val="tx1"/>
                </a:solidFill>
                <a:effectLst/>
                <a:latin typeface="+mn-lt"/>
                <a:ea typeface="+mn-lt"/>
                <a:cs typeface="+mn-cs"/>
              </a:rPr>
              <a:t>soms wel </a:t>
            </a:r>
            <a:r>
              <a:rPr lang="nl-NL" sz="1200" b="1" i="0">
                <a:solidFill>
                  <a:schemeClr val="tx1"/>
                </a:solidFill>
                <a:effectLst/>
                <a:latin typeface="+mn-lt"/>
                <a:ea typeface="+mn-lt"/>
                <a:cs typeface="+mn-cs"/>
              </a:rPr>
              <a:t>bewust zijn van psychosociale risico’s</a:t>
            </a:r>
            <a:r>
              <a:rPr lang="nl-NL" sz="1200" b="0" i="0">
                <a:solidFill>
                  <a:schemeClr val="tx1"/>
                </a:solidFill>
                <a:effectLst/>
                <a:latin typeface="+mn-lt"/>
                <a:ea typeface="+mn-lt"/>
                <a:cs typeface="+mn-cs"/>
              </a:rPr>
              <a:t>, </a:t>
            </a:r>
            <a:r>
              <a:rPr lang="nl-NL" sz="1200" b="1" i="0">
                <a:solidFill>
                  <a:schemeClr val="tx1"/>
                </a:solidFill>
                <a:effectLst/>
                <a:latin typeface="+mn-lt"/>
                <a:ea typeface="+mn-lt"/>
                <a:cs typeface="+mn-cs"/>
              </a:rPr>
              <a:t>hebben zij vaak geen systematische</a:t>
            </a:r>
            <a:r>
              <a:rPr lang="nl-NL" sz="1200" b="0" i="0">
                <a:solidFill>
                  <a:schemeClr val="tx1"/>
                </a:solidFill>
                <a:effectLst/>
                <a:latin typeface="+mn-lt"/>
                <a:ea typeface="+mn-lt"/>
                <a:cs typeface="+mn-cs"/>
              </a:rPr>
              <a:t>, geformaliseerde maatregelen om die </a:t>
            </a:r>
            <a:r>
              <a:rPr lang="nl-NL" sz="1200" b="1" i="0">
                <a:solidFill>
                  <a:schemeClr val="tx1"/>
                </a:solidFill>
                <a:effectLst/>
                <a:latin typeface="+mn-lt"/>
                <a:ea typeface="+mn-lt"/>
                <a:cs typeface="+mn-cs"/>
              </a:rPr>
              <a:t>doeltreffend</a:t>
            </a:r>
            <a:r>
              <a:rPr lang="nl-NL" sz="1200" b="0" i="0">
                <a:solidFill>
                  <a:schemeClr val="tx1"/>
                </a:solidFill>
                <a:effectLst/>
                <a:latin typeface="+mn-lt"/>
                <a:ea typeface="+mn-lt"/>
                <a:cs typeface="+mn-cs"/>
              </a:rPr>
              <a:t> aan te pakken.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a:solidFill>
                  <a:schemeClr val="tx1"/>
                </a:solidFill>
                <a:effectLst/>
                <a:latin typeface="+mn-lt"/>
                <a:ea typeface="+mn-lt"/>
                <a:cs typeface="+mn-cs"/>
              </a:rPr>
              <a:t>Bovendien </a:t>
            </a:r>
            <a:r>
              <a:rPr lang="nl-NL" sz="1200" b="1" i="0">
                <a:solidFill>
                  <a:schemeClr val="tx1"/>
                </a:solidFill>
                <a:effectLst/>
                <a:latin typeface="+mn-lt"/>
                <a:ea typeface="+mn-lt"/>
                <a:cs typeface="+mn-cs"/>
              </a:rPr>
              <a:t>is de situatie niet overal in Europa gelijk</a:t>
            </a:r>
            <a:r>
              <a:rPr lang="nl-NL" sz="1200" b="0" i="0">
                <a:solidFill>
                  <a:schemeClr val="tx1"/>
                </a:solidFill>
                <a:effectLst/>
                <a:latin typeface="+mn-lt"/>
                <a:ea typeface="+mn-lt"/>
                <a:cs typeface="+mn-cs"/>
              </a:rPr>
              <a:t>.</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Uit gegevens blijkt dat </a:t>
            </a:r>
            <a:r>
              <a:rPr lang="nl-NL" sz="1200" b="1" i="0">
                <a:solidFill>
                  <a:schemeClr val="tx1"/>
                </a:solidFill>
                <a:effectLst/>
                <a:latin typeface="+mn-lt"/>
                <a:ea typeface="+mn-lt"/>
                <a:cs typeface="+mn-cs"/>
              </a:rPr>
              <a:t>de mate van bewustzijn, de capaciteit</a:t>
            </a:r>
            <a:r>
              <a:rPr lang="nl-NL" sz="1200" b="0" i="0">
                <a:solidFill>
                  <a:schemeClr val="tx1"/>
                </a:solidFill>
                <a:effectLst/>
                <a:latin typeface="+mn-lt"/>
                <a:ea typeface="+mn-lt"/>
                <a:cs typeface="+mn-cs"/>
              </a:rPr>
              <a:t>, en </a:t>
            </a:r>
            <a:r>
              <a:rPr lang="nl-NL" sz="1200" b="1" i="0">
                <a:solidFill>
                  <a:schemeClr val="tx1"/>
                </a:solidFill>
                <a:effectLst/>
                <a:latin typeface="+mn-lt"/>
                <a:ea typeface="+mn-lt"/>
                <a:cs typeface="+mn-cs"/>
              </a:rPr>
              <a:t>de genomen preventieve maatregelen aanzienlijk variëren</a:t>
            </a:r>
            <a:r>
              <a:rPr lang="nl-NL" sz="1200" b="0" i="0">
                <a:solidFill>
                  <a:schemeClr val="tx1"/>
                </a:solidFill>
                <a:effectLst/>
                <a:latin typeface="+mn-lt"/>
                <a:ea typeface="+mn-lt"/>
                <a:cs typeface="+mn-cs"/>
              </a:rPr>
              <a:t> naargelang de sector, de bedrijfsgrootte en de EU-lidstaat.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a:solidFill>
                  <a:srgbClr val="000000"/>
                </a:solidFill>
                <a:effectLst/>
                <a:latin typeface="+mn-lt"/>
                <a:ea typeface="+mn-lt"/>
                <a:cs typeface="ArialMT"/>
              </a:rPr>
              <a:t>In alle sectoren en op alle werkplekken </a:t>
            </a:r>
            <a:r>
              <a:rPr lang="nl-NL" sz="1200" b="1">
                <a:solidFill>
                  <a:srgbClr val="000000"/>
                </a:solidFill>
                <a:effectLst/>
                <a:latin typeface="+mn-lt"/>
                <a:ea typeface="+mn-lt"/>
                <a:cs typeface="ArialMT"/>
              </a:rPr>
              <a:t>moet het bewustzijn worden vergroot</a:t>
            </a:r>
            <a:r>
              <a:rPr lang="nl-NL" sz="1200">
                <a:solidFill>
                  <a:srgbClr val="000000"/>
                </a:solidFill>
                <a:effectLst/>
                <a:latin typeface="+mn-lt"/>
                <a:ea typeface="+mn-lt"/>
                <a:cs typeface="ArialMT"/>
              </a:rPr>
              <a:t> van </a:t>
            </a:r>
            <a:r>
              <a:rPr lang="nl-NL" sz="1200" b="1">
                <a:solidFill>
                  <a:srgbClr val="000000"/>
                </a:solidFill>
                <a:effectLst/>
                <a:latin typeface="+mn-lt"/>
                <a:ea typeface="+mn-lt"/>
                <a:cs typeface="ArialMT"/>
              </a:rPr>
              <a:t>wat psychosociale risico’s precies zijn</a:t>
            </a:r>
            <a:r>
              <a:rPr lang="nl-NL" sz="1200">
                <a:solidFill>
                  <a:srgbClr val="000000"/>
                </a:solidFill>
                <a:effectLst/>
                <a:latin typeface="+mn-lt"/>
                <a:ea typeface="+mn-lt"/>
                <a:cs typeface="ArialMT"/>
              </a:rPr>
              <a:t> en moet het besef worden opgevoerd dat </a:t>
            </a:r>
            <a:r>
              <a:rPr lang="nl-NL" sz="1200" b="1">
                <a:solidFill>
                  <a:srgbClr val="000000"/>
                </a:solidFill>
                <a:effectLst/>
                <a:latin typeface="+mn-lt"/>
                <a:ea typeface="+mn-lt"/>
                <a:cs typeface="ArialMT"/>
              </a:rPr>
              <a:t>het aanpakken van psychosociale risico’s een onlosmakelijk onderdeel is van het beheer van gezondheid en veiligheid op het werk</a:t>
            </a:r>
            <a:r>
              <a:rPr lang="nl-NL" sz="1200">
                <a:solidFill>
                  <a:srgbClr val="000000"/>
                </a:solidFill>
                <a:effectLst/>
                <a:latin typeface="+mn-lt"/>
                <a:ea typeface="+mn-lt"/>
                <a:cs typeface="ArialMT"/>
              </a:rPr>
              <a:t>. </a:t>
            </a:r>
          </a:p>
          <a:p>
            <a:pPr marL="0" indent="0">
              <a:buNone/>
            </a:pPr>
            <a:endParaRPr lang="en-US" sz="1200" b="0" dirty="0"/>
          </a:p>
          <a:p>
            <a:pPr marL="0" indent="0">
              <a:buNone/>
            </a:pPr>
            <a:r>
              <a:rPr lang="nl-NL" sz="1200" b="0"/>
              <a:t>Sommige aspecten verdienen speciale aandacht en zullen dan ook in de campagne aan bod komen: </a:t>
            </a:r>
          </a:p>
          <a:p>
            <a:pPr marL="171450" indent="-171450">
              <a:buFont typeface="Arial" panose="020B0604020202020204" pitchFamily="34" charset="0"/>
              <a:buChar char="•"/>
            </a:pPr>
            <a:r>
              <a:rPr lang="nl-NL" sz="1200" b="1"/>
              <a:t>psychosociale risico’s die bepaalde groepen onevenredig zwaar treffen</a:t>
            </a:r>
            <a:r>
              <a:rPr lang="nl-NL" sz="1200" b="0"/>
              <a:t>;</a:t>
            </a:r>
          </a:p>
          <a:p>
            <a:pPr marL="171450" indent="-171450">
              <a:buFont typeface="Arial" panose="020B0604020202020204" pitchFamily="34" charset="0"/>
              <a:buChar char="•"/>
            </a:pPr>
            <a:r>
              <a:rPr lang="nl-NL" sz="1200" b="0"/>
              <a:t>specifieke</a:t>
            </a:r>
            <a:r>
              <a:rPr lang="nl-NL" sz="1200" b="1"/>
              <a:t> sectoren met een hogere blootstelling aan psychosociale risico’s</a:t>
            </a:r>
            <a:r>
              <a:rPr lang="nl-NL" sz="1200" b="0"/>
              <a:t>, zoals onderwijs, gezondheidszorg en overheidsdiensten;</a:t>
            </a:r>
          </a:p>
          <a:p>
            <a:pPr marL="171450" indent="-171450">
              <a:buFont typeface="Arial" panose="020B0604020202020204" pitchFamily="34" charset="0"/>
              <a:buChar char="•"/>
            </a:pPr>
            <a:r>
              <a:rPr lang="nl-NL" sz="1200" b="1"/>
              <a:t>digitalisering</a:t>
            </a:r>
            <a:r>
              <a:rPr lang="nl-NL" sz="1200" b="0"/>
              <a:t> en de veranderende </a:t>
            </a:r>
            <a:r>
              <a:rPr lang="nl-NL" sz="1200" b="1"/>
              <a:t>arbeidswereld</a:t>
            </a:r>
            <a:r>
              <a:rPr lang="nl-NL" sz="1200" b="0"/>
              <a:t>, die kansen bieden maar ook nieuwe risico’s en uitdagingen met zich meebrengen.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nl-NL" sz="1200" b="0" i="0">
                <a:solidFill>
                  <a:schemeClr val="tx1"/>
                </a:solidFill>
                <a:effectLst/>
                <a:latin typeface="+mn-lt"/>
                <a:ea typeface="+mn-lt"/>
                <a:cs typeface="+mn-cs"/>
              </a:rPr>
              <a:t>Ondanks een groeiend bewustzijn hebben veel werkplekken nog steeds moeite om psychosociale risico’s doeltreffend aan te pakken.</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Uit gegevens blijkt dat </a:t>
            </a:r>
            <a:r>
              <a:rPr lang="nl-NL" sz="1200" b="1" i="0">
                <a:solidFill>
                  <a:schemeClr val="tx1"/>
                </a:solidFill>
                <a:effectLst/>
                <a:latin typeface="+mn-lt"/>
                <a:ea typeface="+mn-lt"/>
                <a:cs typeface="+mn-cs"/>
              </a:rPr>
              <a:t>de terughoudendheid om er openlijk over te praten nog steeds de meest voorkomende belemmering is</a:t>
            </a:r>
            <a:r>
              <a:rPr lang="nl-NL" sz="1200" b="0" i="0">
                <a:solidFill>
                  <a:schemeClr val="tx1"/>
                </a:solidFill>
                <a:effectLst/>
                <a:latin typeface="+mn-lt"/>
                <a:ea typeface="+mn-lt"/>
                <a:cs typeface="+mn-cs"/>
              </a:rPr>
              <a:t>, vaak hand in hand met stigma en angst voor negatieve gevolgen.</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0" i="0">
                <a:solidFill>
                  <a:schemeClr val="tx1"/>
                </a:solidFill>
                <a:effectLst/>
                <a:latin typeface="+mn-lt"/>
                <a:ea typeface="+mn-lt"/>
                <a:cs typeface="+mn-cs"/>
              </a:rPr>
              <a:t>Een tweede grote hindernis wordt gevormd door een </a:t>
            </a:r>
            <a:r>
              <a:rPr lang="nl-NL" sz="1200" b="1" i="0">
                <a:solidFill>
                  <a:schemeClr val="tx1"/>
                </a:solidFill>
                <a:effectLst/>
                <a:latin typeface="+mn-lt"/>
                <a:ea typeface="+mn-lt"/>
                <a:cs typeface="+mn-cs"/>
              </a:rPr>
              <a:t>gebrek aan deskundigheid en kennis</a:t>
            </a:r>
            <a:r>
              <a:rPr lang="nl-NL" sz="1200" b="0" i="0">
                <a:solidFill>
                  <a:schemeClr val="tx1"/>
                </a:solidFill>
                <a:effectLst/>
                <a:latin typeface="+mn-lt"/>
                <a:ea typeface="+mn-lt"/>
                <a:cs typeface="+mn-cs"/>
              </a:rPr>
              <a:t>.</a:t>
            </a:r>
            <a:br>
              <a:rPr lang="nl-NL" sz="1200" b="0" i="0">
                <a:solidFill>
                  <a:schemeClr val="tx1"/>
                </a:solidFill>
                <a:effectLst/>
                <a:latin typeface="+mn-lt"/>
                <a:ea typeface="+mn-lt"/>
                <a:cs typeface="+mn-cs"/>
              </a:rPr>
            </a:br>
            <a:r>
              <a:rPr lang="nl-NL" sz="1200" b="1" i="0">
                <a:solidFill>
                  <a:schemeClr val="tx1"/>
                </a:solidFill>
                <a:effectLst/>
                <a:latin typeface="+mn-lt"/>
                <a:ea typeface="+mn-lt"/>
                <a:cs typeface="+mn-cs"/>
              </a:rPr>
              <a:t>Veel organisaties</a:t>
            </a:r>
            <a:r>
              <a:rPr lang="nl-NL" sz="1200" b="0" i="0">
                <a:solidFill>
                  <a:schemeClr val="tx1"/>
                </a:solidFill>
                <a:effectLst/>
                <a:latin typeface="+mn-lt"/>
                <a:ea typeface="+mn-lt"/>
                <a:cs typeface="+mn-cs"/>
              </a:rPr>
              <a:t> – met name kmo’s – </a:t>
            </a:r>
            <a:r>
              <a:rPr lang="nl-NL" sz="1200" b="1" i="0">
                <a:solidFill>
                  <a:schemeClr val="tx1"/>
                </a:solidFill>
                <a:effectLst/>
                <a:latin typeface="+mn-lt"/>
                <a:ea typeface="+mn-lt"/>
                <a:cs typeface="+mn-cs"/>
              </a:rPr>
              <a:t>hebben het gevoel dat ze niet over de juiste instrumenten, begeleiding of gespecialiseerde ondersteuning</a:t>
            </a:r>
            <a:r>
              <a:rPr lang="nl-NL" sz="1200" b="0" i="0">
                <a:solidFill>
                  <a:schemeClr val="tx1"/>
                </a:solidFill>
                <a:effectLst/>
                <a:latin typeface="+mn-lt"/>
                <a:ea typeface="+mn-lt"/>
                <a:cs typeface="+mn-cs"/>
              </a:rPr>
              <a:t> beschikken om psychosociale risico’s doeltreffend aan te pakken.</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0" i="0">
                <a:solidFill>
                  <a:schemeClr val="tx1"/>
                </a:solidFill>
                <a:effectLst/>
                <a:latin typeface="+mn-lt"/>
                <a:ea typeface="+mn-lt"/>
                <a:cs typeface="+mn-cs"/>
              </a:rPr>
              <a:t>Het </a:t>
            </a:r>
            <a:r>
              <a:rPr lang="nl-NL" sz="1200" b="1" i="0">
                <a:solidFill>
                  <a:schemeClr val="tx1"/>
                </a:solidFill>
                <a:effectLst/>
                <a:latin typeface="+mn-lt"/>
                <a:ea typeface="+mn-lt"/>
                <a:cs typeface="+mn-cs"/>
              </a:rPr>
              <a:t>gebrek aan geformaliseerde benaderingen van de beoordeling en het beheer van psychosociale risico’s</a:t>
            </a:r>
            <a:r>
              <a:rPr lang="nl-NL" sz="1200" b="0" i="0">
                <a:solidFill>
                  <a:schemeClr val="tx1"/>
                </a:solidFill>
                <a:effectLst/>
                <a:latin typeface="+mn-lt"/>
                <a:ea typeface="+mn-lt"/>
                <a:cs typeface="+mn-cs"/>
              </a:rPr>
              <a:t> hangt hier nauw mee samen.</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Hoewel er maatregelen bestaan, </a:t>
            </a:r>
            <a:r>
              <a:rPr lang="nl-NL" sz="1200" b="1" i="0">
                <a:solidFill>
                  <a:schemeClr val="tx1"/>
                </a:solidFill>
                <a:effectLst/>
                <a:latin typeface="+mn-lt"/>
                <a:ea typeface="+mn-lt"/>
                <a:cs typeface="+mn-cs"/>
              </a:rPr>
              <a:t>bezit slechts een minderheid van de kmo’s gestructureerde plannen</a:t>
            </a:r>
            <a:r>
              <a:rPr lang="nl-NL" sz="1200" b="0" i="0">
                <a:solidFill>
                  <a:schemeClr val="tx1"/>
                </a:solidFill>
                <a:effectLst/>
                <a:latin typeface="+mn-lt"/>
                <a:ea typeface="+mn-lt"/>
                <a:cs typeface="+mn-cs"/>
              </a:rPr>
              <a:t> en zijn de inspanningen vaak versnipperd of gericht op individuen in plaats van op organisatorische oorzaken (zie volgende dia).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0" i="0">
                <a:solidFill>
                  <a:schemeClr val="tx1"/>
                </a:solidFill>
                <a:effectLst/>
                <a:latin typeface="+mn-lt"/>
                <a:ea typeface="+mn-lt"/>
                <a:cs typeface="+mn-cs"/>
              </a:rPr>
              <a:t>Er is echt sprake van een positieve dynamiek.</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In heel Europa ontwikkelen </a:t>
            </a:r>
            <a:r>
              <a:rPr lang="nl-NL" sz="1200" b="1" i="0">
                <a:solidFill>
                  <a:schemeClr val="tx1"/>
                </a:solidFill>
                <a:effectLst/>
                <a:latin typeface="+mn-lt"/>
                <a:ea typeface="+mn-lt"/>
                <a:cs typeface="+mn-cs"/>
              </a:rPr>
              <a:t>autoriteiten en sectoren praktische richtsnoeren, instrumenten en wetgevingskaders</a:t>
            </a:r>
            <a:r>
              <a:rPr lang="nl-NL" sz="1200" b="0" i="0">
                <a:solidFill>
                  <a:schemeClr val="tx1"/>
                </a:solidFill>
                <a:effectLst/>
                <a:latin typeface="+mn-lt"/>
                <a:ea typeface="+mn-lt"/>
                <a:cs typeface="+mn-cs"/>
              </a:rPr>
              <a:t> om bedrijven te ondersteunen bij het nemen van maatregelen.</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0" i="0">
                <a:solidFill>
                  <a:schemeClr val="tx1"/>
                </a:solidFill>
                <a:effectLst/>
                <a:latin typeface="+mn-lt"/>
                <a:ea typeface="+mn-lt"/>
                <a:cs typeface="+mn-cs"/>
              </a:rPr>
              <a:t>Dit betekent dat bedrijven niet helemaal vanaf nul beginnen. Een van de doelstellingen van de campagne bestaat erin </a:t>
            </a:r>
            <a:r>
              <a:rPr lang="nl-NL" sz="1200" b="1" i="0">
                <a:solidFill>
                  <a:schemeClr val="tx1"/>
                </a:solidFill>
                <a:effectLst/>
                <a:latin typeface="+mn-lt"/>
                <a:ea typeface="+mn-lt"/>
                <a:cs typeface="+mn-cs"/>
              </a:rPr>
              <a:t>bestaande kennis en goede praktijken onder de aandacht te brengen en de ontwikkeling van benaderingen ter bevordering van een systematisch beheer van psychosociale risico’s te ondersteunen</a:t>
            </a:r>
            <a:r>
              <a:rPr lang="nl-NL"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i="0">
                <a:solidFill>
                  <a:schemeClr val="tx1"/>
                </a:solidFill>
                <a:effectLst/>
                <a:latin typeface="+mn-lt"/>
                <a:ea typeface="+mn-lt"/>
                <a:cs typeface="+mn-cs"/>
              </a:rPr>
              <a:t>Hieronder staat m</a:t>
            </a:r>
            <a:r>
              <a:rPr lang="nl-NL" sz="1200" b="1" i="0">
                <a:solidFill>
                  <a:schemeClr val="tx1"/>
                </a:solidFill>
                <a:effectLst/>
                <a:latin typeface="+mn-lt"/>
                <a:ea typeface="+mn-lt"/>
                <a:cs typeface="+mn-cs"/>
              </a:rPr>
              <a:t>eer informatie over preventieve maatregelen</a:t>
            </a:r>
            <a:r>
              <a:rPr lang="nl-NL" sz="1200" b="0" i="0">
                <a:solidFill>
                  <a:schemeClr val="tx1"/>
                </a:solidFill>
                <a:effectLst/>
                <a:latin typeface="+mn-lt"/>
                <a:ea typeface="+mn-lt"/>
                <a:cs typeface="+mn-cs"/>
              </a:rPr>
              <a:t>.</a:t>
            </a:r>
            <a:r>
              <a:rPr lang="nl-NL" sz="1200" i="0">
                <a:solidFill>
                  <a:schemeClr val="tx1"/>
                </a:solidFill>
                <a:effectLst/>
                <a:latin typeface="+mn-lt"/>
                <a:ea typeface="+mn-lt"/>
                <a:cs typeface="+mn-cs"/>
              </a:rPr>
              <a:t> </a:t>
            </a:r>
            <a:r>
              <a:rPr lang="nl-NL" sz="1200" b="0" i="0">
                <a:solidFill>
                  <a:schemeClr val="tx1"/>
                </a:solidFill>
                <a:effectLst/>
                <a:latin typeface="+mn-lt"/>
                <a:ea typeface="+mn-lt"/>
                <a:cs typeface="+mn-cs"/>
              </a:rPr>
              <a:t>Het is belangrijk om: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b="1" i="0">
                <a:solidFill>
                  <a:schemeClr val="tx1"/>
                </a:solidFill>
                <a:effectLst/>
                <a:latin typeface="+mn-lt"/>
                <a:ea typeface="+mn-lt"/>
                <a:cs typeface="+mn-cs"/>
              </a:rPr>
              <a:t>psychosociale risico’s op te nemen in activiteiten voor het beoordelen en beheren van risico’s</a:t>
            </a:r>
            <a:r>
              <a:rPr lang="nl-NL" sz="1200" b="0" i="0">
                <a:solidFill>
                  <a:schemeClr val="tx1"/>
                </a:solidFill>
                <a:effectLst/>
                <a:latin typeface="+mn-lt"/>
                <a:ea typeface="+mn-lt"/>
                <a:cs typeface="+mn-cs"/>
              </a:rPr>
              <a:t> en werknemers bij dat hele proces op zinvolle wijze te betrekken;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b="1" i="0">
                <a:solidFill>
                  <a:schemeClr val="tx1"/>
                </a:solidFill>
                <a:effectLst/>
                <a:latin typeface="+mn-lt"/>
                <a:ea typeface="+mn-lt"/>
                <a:cs typeface="+mn-cs"/>
              </a:rPr>
              <a:t>ondersteunend leiderschap en een open werkcultuur te bevorderen</a:t>
            </a:r>
            <a:r>
              <a:rPr lang="nl-NL" sz="1200" b="0" i="0">
                <a:solidFill>
                  <a:schemeClr val="tx1"/>
                </a:solidFill>
                <a:effectLst/>
                <a:latin typeface="+mn-lt"/>
                <a:ea typeface="+mn-lt"/>
                <a:cs typeface="+mn-cs"/>
              </a:rPr>
              <a:t>, waarbij leidinggevenden het goede voorbeeld geven en de dialoog stimuleren;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b="1" i="0">
                <a:solidFill>
                  <a:schemeClr val="tx1"/>
                </a:solidFill>
                <a:effectLst/>
                <a:latin typeface="+mn-lt"/>
                <a:ea typeface="+mn-lt"/>
                <a:cs typeface="+mn-cs"/>
              </a:rPr>
              <a:t>het werk zodanig te organiseren </a:t>
            </a:r>
            <a:r>
              <a:rPr lang="nl-NL" sz="1200" b="0" i="0">
                <a:solidFill>
                  <a:schemeClr val="tx1"/>
                </a:solidFill>
                <a:effectLst/>
                <a:latin typeface="+mn-lt"/>
                <a:ea typeface="+mn-lt"/>
                <a:cs typeface="+mn-cs"/>
              </a:rPr>
              <a:t>dat de werklast haalbaar is, functies duidelijk zijn afgebakend, er toereikende middelen voorhanden zijn en een passende mate van autonomie wordt gewaarborgd;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b="1" i="0">
                <a:solidFill>
                  <a:schemeClr val="tx1"/>
                </a:solidFill>
                <a:effectLst/>
                <a:latin typeface="+mn-lt"/>
                <a:ea typeface="+mn-lt"/>
                <a:cs typeface="+mn-cs"/>
              </a:rPr>
              <a:t>geweld, intimidatie en negatief sociaal gedrag te voorkomen</a:t>
            </a:r>
            <a:r>
              <a:rPr lang="nl-NL" sz="1200" b="0" i="0">
                <a:solidFill>
                  <a:schemeClr val="tx1"/>
                </a:solidFill>
                <a:effectLst/>
                <a:latin typeface="+mn-lt"/>
                <a:ea typeface="+mn-lt"/>
                <a:cs typeface="+mn-cs"/>
              </a:rPr>
              <a:t> dankzij duidelijke beleidsmaatregelen, meldingsprocedures en vroegtijdige interventie;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b="1" i="0">
                <a:solidFill>
                  <a:schemeClr val="tx1"/>
                </a:solidFill>
                <a:effectLst/>
                <a:latin typeface="+mn-lt"/>
                <a:ea typeface="+mn-lt"/>
                <a:cs typeface="+mn-cs"/>
              </a:rPr>
              <a:t>het bewustzijn, de vaardigheden en de ondersteuning te versterken</a:t>
            </a:r>
            <a:r>
              <a:rPr lang="nl-NL" sz="1200" b="0" i="0">
                <a:solidFill>
                  <a:schemeClr val="tx1"/>
                </a:solidFill>
                <a:effectLst/>
                <a:latin typeface="+mn-lt"/>
                <a:ea typeface="+mn-lt"/>
                <a:cs typeface="+mn-cs"/>
              </a:rPr>
              <a:t> door stigmatisering tegen te gaan, opleidingen aan te bieden en sociale ondersteuning op de werkplek te bevorderen.</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a:solidFill>
                  <a:schemeClr val="tx1"/>
                </a:solidFill>
                <a:effectLst/>
                <a:latin typeface="+mn-lt"/>
                <a:ea typeface="+mn-lt"/>
                <a:cs typeface="+mn-cs"/>
              </a:rPr>
              <a:t>Er zijn nog andere factoren die van cruciaal belang zijn om psychosociale risico’s succesvol te voorkomen en te beheren.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b="1">
                <a:solidFill>
                  <a:schemeClr val="tx1"/>
                </a:solidFill>
                <a:effectLst/>
                <a:latin typeface="+mn-lt"/>
                <a:ea typeface="+mn-lt"/>
                <a:cs typeface="+mn-cs"/>
              </a:rPr>
              <a:t>De inzet van het management is een essentiële voorwaarde </a:t>
            </a:r>
            <a:r>
              <a:rPr lang="nl-NL" sz="1200">
                <a:solidFill>
                  <a:schemeClr val="tx1"/>
                </a:solidFill>
                <a:effectLst/>
                <a:latin typeface="+mn-lt"/>
                <a:ea typeface="+mn-lt"/>
                <a:cs typeface="+mn-cs"/>
              </a:rPr>
              <a:t>– Wanneer leidinggevenden actief betrokken zijn, medewerkers in elke fase ondersteunen en het goede voorbeeld geven, tonen ze dat ze zich echt inzetten voor het creëren van een goede werkomgeving. Zonder duidelijke inzet en toewijding van het management kan geen enkele aanpak voor een goede preventie van psychosociale risico’s slagen. </a:t>
            </a:r>
          </a:p>
          <a:p>
            <a:pPr marL="171450" lvl="0" indent="-171450">
              <a:buFont typeface="Arial" panose="020B0604020202020204" pitchFamily="34" charset="0"/>
              <a:buChar char="•"/>
            </a:pPr>
            <a:r>
              <a:rPr lang="nl-NL" sz="1200" b="1">
                <a:solidFill>
                  <a:schemeClr val="tx1"/>
                </a:solidFill>
                <a:effectLst/>
                <a:latin typeface="+mn-lt"/>
                <a:ea typeface="+mn-lt"/>
                <a:cs typeface="+mn-cs"/>
              </a:rPr>
              <a:t>Werknemers moeten bij het proces worden betrokken </a:t>
            </a:r>
            <a:r>
              <a:rPr lang="nl-NL" sz="1200">
                <a:solidFill>
                  <a:schemeClr val="tx1"/>
                </a:solidFill>
                <a:effectLst/>
                <a:latin typeface="+mn-lt"/>
                <a:ea typeface="+mn-lt"/>
                <a:cs typeface="+mn-cs"/>
              </a:rPr>
              <a:t>– Door met werknemers en hun vertegenwoordigers in gesprek te gaan, kunnen de belangrijkste aan te pakken problemen worden vastgesteld en geprioriteerd. Dit geeft werknemers ook een gevoel van zeggenschap over de veranderingen die worden doorgevoerd, wat hun inzet en betrokkenheid ten goede komt. Tot slot kunnen er veel doeltreffender geschikte oplossingen worden gevonden als werknemers hun stem en mening kunnen laten horen.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nl-NL" b="1"/>
              <a:t>Geweld op het werk is een veelzijdig probleem. </a:t>
            </a:r>
            <a:r>
              <a:rPr lang="nl-NL"/>
              <a:t>Het kan gaan om een eenmalig incident, zoals fysiek geweld, of om herhaaldelijke handelingen waarmee een werknemer wordt geïntimideerd of vernederd, zoals pesten of intimidatie. Dit soort gedrag kan worden ingegeven door bepaalde motieven, waaronder haat op grond van ras, etniciteit of gender. Het kan uit meerdere en soms overlappende hoeken komen; van collega’s, leidinggevenden, klanten of zelfs personen die niets met het bedrijf of de werknemers ervan te maken hebben.</a:t>
            </a:r>
          </a:p>
          <a:p>
            <a:pPr algn="just"/>
            <a:endParaRPr lang="en-US" dirty="0"/>
          </a:p>
          <a:p>
            <a:pPr algn="just"/>
            <a:r>
              <a:rPr lang="nl-NL" b="1"/>
              <a:t>Geweld op het werk is een grote oorzaak van stress en kan leiden tot gezondheidsproblemen.</a:t>
            </a:r>
            <a:r>
              <a:rPr lang="nl-NL"/>
              <a:t> Het directe leed van zowel fysiek als psychisch geweld kan traumatiserend zijn en op de lange termijn psychologische schade toebrengen, met ernstige gezondheidsproblemen – zoals depressie, verlies van zelfvertrouwen of slaapstoornissen – tot gevolg.</a:t>
            </a:r>
          </a:p>
          <a:p>
            <a:pPr algn="just"/>
            <a:endParaRPr lang="en-US" dirty="0"/>
          </a:p>
          <a:p>
            <a:pPr algn="just"/>
            <a:r>
              <a:rPr lang="nl-NL"/>
              <a:t>Uit de in 2021 door Eurofound verrichte telefonische Europese enquête naar de arbeidsomstandigheden (EWCTS) bleek dat </a:t>
            </a:r>
            <a:r>
              <a:rPr lang="nl-NL" b="0"/>
              <a:t>gemiddeld </a:t>
            </a:r>
            <a:r>
              <a:rPr lang="nl-NL" b="1"/>
              <a:t>ongeveer 13 % van de werknemers in de EU op het werk was geconfronteerd met een vorm van negatief sociaal gedrag</a:t>
            </a:r>
            <a:r>
              <a:rPr lang="nl-NL"/>
              <a:t>.</a:t>
            </a:r>
          </a:p>
          <a:p>
            <a:pPr algn="just"/>
            <a:endParaRPr lang="en-US" dirty="0"/>
          </a:p>
          <a:p>
            <a:pPr algn="just"/>
            <a:r>
              <a:rPr lang="nl-NL" b="1"/>
              <a:t>Vrouwen maken vaker melding van negatief sociaal gedrag op het werk.</a:t>
            </a:r>
            <a:r>
              <a:rPr lang="nl-NL"/>
              <a:t> Een recente EU-enquête naar gendergerelateerd geweld, die gezamenlijk werd uitgevoerd door Eurostat, FRA en Eige, heeft het volgende uitgewezen:</a:t>
            </a:r>
          </a:p>
          <a:p>
            <a:pPr marL="171450" indent="-171450" algn="just">
              <a:buFont typeface="Arial" panose="020B0604020202020204" pitchFamily="34" charset="0"/>
              <a:buChar char="•"/>
            </a:pPr>
            <a:r>
              <a:rPr lang="nl-NL" b="1"/>
              <a:t>30,8 % van de vrouwen heeft in de loop van hun leven al eens ongewenst seksueel gedrag op het werk ondergaan</a:t>
            </a:r>
            <a:r>
              <a:rPr lang="nl-NL" b="0"/>
              <a:t>;</a:t>
            </a:r>
            <a:r>
              <a:rPr lang="nl-NL" b="1"/>
              <a:t> </a:t>
            </a:r>
          </a:p>
          <a:p>
            <a:pPr marL="171450" indent="-171450" algn="just">
              <a:buFont typeface="Arial" panose="020B0604020202020204" pitchFamily="34" charset="0"/>
              <a:buChar char="•"/>
            </a:pPr>
            <a:r>
              <a:rPr lang="nl-NL" b="1"/>
              <a:t>4,3 % van de vrouwen werd in de voorbije 12 maanden geconfronteerd met ongewenst seksueel gedrag</a:t>
            </a:r>
            <a:r>
              <a:rPr lang="nl-NL" b="0"/>
              <a:t>; </a:t>
            </a:r>
          </a:p>
          <a:p>
            <a:pPr marL="171450" indent="-171450" algn="just">
              <a:buFont typeface="Arial" panose="020B0604020202020204" pitchFamily="34" charset="0"/>
              <a:buChar char="•"/>
            </a:pPr>
            <a:r>
              <a:rPr lang="nl-NL" b="1"/>
              <a:t>jongere vrouwen </a:t>
            </a:r>
            <a:r>
              <a:rPr lang="nl-NL"/>
              <a:t>melden een hogere prevalentie: </a:t>
            </a:r>
            <a:r>
              <a:rPr lang="nl-NL" b="1"/>
              <a:t>2 op de 5 hebben in hun leven wel eens te maken gehad met ongewenst seksueel gedrag op het werk</a:t>
            </a:r>
            <a:r>
              <a:rPr lang="nl-NL"/>
              <a:t>.</a:t>
            </a:r>
          </a:p>
          <a:p>
            <a:pPr algn="just"/>
            <a:endParaRPr lang="en-US" dirty="0"/>
          </a:p>
          <a:p>
            <a:pPr algn="just"/>
            <a:r>
              <a:rPr lang="nl-NL" b="1"/>
              <a:t>De toenemende digitalisering</a:t>
            </a:r>
            <a:r>
              <a:rPr lang="nl-NL"/>
              <a:t> alsmede het groeiende gebruik van en de afhankelijkheid van ICT op het werk </a:t>
            </a:r>
            <a:r>
              <a:rPr lang="nl-NL" b="1"/>
              <a:t>hebben geleid tot nieuwe vormen van asociaal gedrag</a:t>
            </a:r>
            <a:r>
              <a:rPr lang="nl-NL"/>
              <a:t>, waaronder cyberpesten en online-intimidatie.</a:t>
            </a:r>
          </a:p>
          <a:p>
            <a:pPr algn="just"/>
            <a:r>
              <a:rPr lang="nl-NL"/>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l-NL"/>
              <a:t>In totaal heeft </a:t>
            </a:r>
            <a:r>
              <a:rPr lang="nl-NL" b="1"/>
              <a:t>27,2 % van de vrouwen te maken gehad met ongewenst seksueel gedrag op het werk door een mannelijke dader</a:t>
            </a:r>
            <a:r>
              <a:rPr lang="nl-NL"/>
              <a:t>, terwijl </a:t>
            </a:r>
            <a:r>
              <a:rPr lang="nl-NL" b="1"/>
              <a:t>30,8 % van de vrouwen werd geconfronteerd met ongewenst seksueel gedrag op het werk door “eender welke dader</a:t>
            </a:r>
            <a:r>
              <a:rPr lang="nl-NL"/>
              <a:t>”.</a:t>
            </a:r>
          </a:p>
          <a:p>
            <a:pPr marL="0" indent="0">
              <a:buFont typeface="Arial" panose="020B0604020202020204" pitchFamily="34" charset="0"/>
              <a:buNone/>
            </a:pPr>
            <a:r>
              <a:rPr lang="nl-NL"/>
              <a:t> </a:t>
            </a:r>
          </a:p>
          <a:p>
            <a:pPr marL="171450" indent="-171450">
              <a:buFont typeface="Arial" panose="020B0604020202020204" pitchFamily="34" charset="0"/>
              <a:buChar char="•"/>
            </a:pPr>
            <a:r>
              <a:rPr lang="nl-NL"/>
              <a:t>Op basis van deze resultaten kan worden geconcludeerd dat de meeste gevallen van ongewenst seksueel gedrag jegens vrouwen door mannen worden gepleegd.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nl-NL"/>
              <a:t>In het geval van </a:t>
            </a:r>
            <a:r>
              <a:rPr lang="nl-NL" b="1"/>
              <a:t>mannelijke daders</a:t>
            </a:r>
            <a:r>
              <a:rPr lang="nl-NL"/>
              <a:t>:</a:t>
            </a:r>
          </a:p>
          <a:p>
            <a:pPr marL="0" indent="0">
              <a:buFont typeface="Arial" panose="020B0604020202020204" pitchFamily="34" charset="0"/>
              <a:buNone/>
            </a:pPr>
            <a:r>
              <a:rPr lang="nl-NL"/>
              <a:t>      – onderging </a:t>
            </a:r>
            <a:r>
              <a:rPr lang="nl-NL" b="1"/>
              <a:t>15,8 % van de vrouwen</a:t>
            </a:r>
            <a:r>
              <a:rPr lang="nl-NL"/>
              <a:t> in de EU-27 ongewenst seksueel gedrag door een collega; </a:t>
            </a:r>
          </a:p>
          <a:p>
            <a:pPr marL="0" indent="0">
              <a:buFont typeface="Arial" panose="020B0604020202020204" pitchFamily="34" charset="0"/>
              <a:buNone/>
            </a:pPr>
            <a:r>
              <a:rPr lang="nl-NL"/>
              <a:t>      – werd </a:t>
            </a:r>
            <a:r>
              <a:rPr lang="nl-NL" b="1"/>
              <a:t>7,4 %</a:t>
            </a:r>
            <a:r>
              <a:rPr lang="nl-NL"/>
              <a:t> geconfronteerd met ongewenst seksueel gedrag door een baas of leidinggevende; </a:t>
            </a:r>
          </a:p>
          <a:p>
            <a:pPr marL="0" indent="0">
              <a:buFont typeface="Arial" panose="020B0604020202020204" pitchFamily="34" charset="0"/>
              <a:buNone/>
            </a:pPr>
            <a:r>
              <a:rPr lang="nl-NL"/>
              <a:t>      – gaf </a:t>
            </a:r>
            <a:r>
              <a:rPr lang="nl-NL" b="1"/>
              <a:t>9,3 %</a:t>
            </a:r>
            <a:r>
              <a:rPr lang="nl-NL"/>
              <a:t> aan dat het ongewenste seksuele gedrag afkomstig was van een andere man in de werkomgeving, zoals een cliënt of klant.</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nl-NL"/>
              <a:t>Geweld en intimidatie op het werk zijn niet alleen van belang wanneer er iets ergs gebeurt. </a:t>
            </a:r>
          </a:p>
          <a:p>
            <a:pPr algn="just"/>
            <a:endParaRPr lang="en-US" dirty="0"/>
          </a:p>
          <a:p>
            <a:pPr algn="just"/>
            <a:r>
              <a:rPr lang="nl-NL"/>
              <a:t>Geweld kan worden voorkomen door: </a:t>
            </a:r>
          </a:p>
          <a:p>
            <a:pPr marL="171450" indent="-171450" algn="just">
              <a:buFont typeface="Arial" panose="020B0604020202020204" pitchFamily="34" charset="0"/>
              <a:buChar char="•"/>
            </a:pPr>
            <a:r>
              <a:rPr lang="nl-NL" b="1"/>
              <a:t>duidelijk te maken hoe respectvol gedrag eruitziet</a:t>
            </a:r>
            <a:r>
              <a:rPr lang="nl-NL"/>
              <a:t>, functies expliciet af te bakenen en heldere verwachtingen te stellen in geval van bezorgdheid;</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b="1">
                <a:cs typeface="Arial"/>
              </a:rPr>
              <a:t>te kijken naar de onderliggende oorzaken of bijdragende factoren</a:t>
            </a:r>
            <a:r>
              <a:rPr lang="nl-NL" b="0">
                <a:cs typeface="Arial"/>
              </a:rPr>
              <a:t> –</a:t>
            </a:r>
            <a:r>
              <a:rPr lang="nl-NL" b="1">
                <a:cs typeface="Arial"/>
              </a:rPr>
              <a:t> </a:t>
            </a:r>
            <a:r>
              <a:rPr lang="nl-NL" b="0">
                <a:cs typeface="Arial"/>
              </a:rPr>
              <a:t>elke situatie biedt nuttige informatie over de broeihaarden van risico’s in uw bedrijf, of het nu om de werkdruk, alleen werken, interactie met klanten, onduidelijke grenzen in digitale communicatie of gebrekkig dagelijks toezicht gaat; </a:t>
            </a:r>
          </a:p>
          <a:p>
            <a:pPr marL="171450" indent="-171450" algn="just">
              <a:buFont typeface="Arial" panose="020B0604020202020204" pitchFamily="34" charset="0"/>
              <a:buChar char="•"/>
            </a:pPr>
            <a:r>
              <a:rPr lang="nl-NL" b="1"/>
              <a:t>op een eerlijke en doeltreffende manier te reageren op problemen om vertrouwen (weer) op te bouwen en ervoor te zorgen dat dergelijke situaties zich niet opnieuw voordoen</a:t>
            </a:r>
            <a:r>
              <a:rPr lang="nl-NL" b="0"/>
              <a:t>,</a:t>
            </a:r>
            <a:r>
              <a:rPr lang="nl-NL" b="1"/>
              <a:t> </a:t>
            </a:r>
            <a:r>
              <a:rPr lang="nl-NL"/>
              <a:t>bijvoorbeeld door werknemers een ruimte te bieden waar ze vertrouwelijk hun hart kunnen luchten, door te luisteren en door de belangrijkste feiten die zich hebben voorgedaan op te schrijven;</a:t>
            </a:r>
          </a:p>
          <a:p>
            <a:pPr marL="171450" indent="-171450" algn="just">
              <a:buFont typeface="Arial" panose="020B0604020202020204" pitchFamily="34" charset="0"/>
              <a:buChar char="•"/>
            </a:pPr>
            <a:r>
              <a:rPr lang="nl-NL" b="1"/>
              <a:t>verbeterpunten in kaart te brengen</a:t>
            </a:r>
            <a:r>
              <a:rPr lang="nl-NL"/>
              <a:t>, die de vorm kunnen aannemen van problemen of risico’s binnen uw bedrijf, zoals werkdruk, alleen werken, interactie met klanten, onduidelijke grenzen in digitale communicatie of gebrekkig dagelijks toezicht; </a:t>
            </a:r>
          </a:p>
          <a:p>
            <a:pPr marL="171450" indent="-171450" algn="just">
              <a:buFont typeface="Arial" panose="020B0604020202020204" pitchFamily="34" charset="0"/>
              <a:buChar char="•"/>
            </a:pPr>
            <a:r>
              <a:rPr lang="nl-NL" b="1"/>
              <a:t>werknemers te betrekken</a:t>
            </a:r>
            <a:r>
              <a:rPr lang="nl-NL"/>
              <a:t> bij het opbouwen van inzet, vertrouwen en gedeelde verantwoordelijkheid voor de preventie van geweld;</a:t>
            </a:r>
          </a:p>
          <a:p>
            <a:pPr marL="171450" indent="-171450" algn="just">
              <a:buFont typeface="Arial" panose="020B0604020202020204" pitchFamily="34" charset="0"/>
              <a:buChar char="•"/>
            </a:pPr>
            <a:r>
              <a:rPr lang="nl-NL" b="1"/>
              <a:t>als organisatie het goede voorbeeld te geven</a:t>
            </a:r>
            <a:r>
              <a:rPr lang="nl-NL"/>
              <a:t> om in woord en daad te laten zien dat de preventie van geweld een prioriteit en een waarde is.   </a:t>
            </a:r>
          </a:p>
          <a:p>
            <a:pPr algn="just"/>
            <a:endParaRPr lang="en-US" b="1" dirty="0"/>
          </a:p>
          <a:p>
            <a:r>
              <a:rPr lang="nl-NL" b="1"/>
              <a:t>Campagnemateriaal</a:t>
            </a:r>
            <a:r>
              <a:rPr lang="nl-NL"/>
              <a:t>: de binnenkort beschikbare gids over het omgaan met en het voorkomen van geweld in middelgrote ondernemingen.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nl-NL" sz="1200" b="1"/>
              <a:t>Spier- en skeletaandoeningen</a:t>
            </a:r>
          </a:p>
          <a:p>
            <a:pPr marL="171450" indent="-171450">
              <a:buFont typeface="Arial" panose="020B0604020202020204" pitchFamily="34" charset="0"/>
              <a:buChar char="•"/>
            </a:pPr>
            <a:r>
              <a:rPr lang="nl-NL" sz="1200" b="0"/>
              <a:t>Een hoge werkdruk, weinig zeggenschap en stress kunnen het risico op en de ernst van SSA’s vergroten.</a:t>
            </a:r>
          </a:p>
          <a:p>
            <a:pPr marL="171450" indent="-171450">
              <a:buFont typeface="Arial" panose="020B0604020202020204" pitchFamily="34" charset="0"/>
              <a:buChar char="•"/>
            </a:pPr>
            <a:r>
              <a:rPr lang="nl-NL" sz="1200" b="0"/>
              <a:t>SSA’s kunnen het mentale welzijn, de veerkracht en het arbeidsvermogen in het gedrang brengen.</a:t>
            </a:r>
          </a:p>
          <a:p>
            <a:pPr marL="171450" indent="-171450">
              <a:buFont typeface="Arial" panose="020B0604020202020204" pitchFamily="34" charset="0"/>
              <a:buChar char="•"/>
            </a:pPr>
            <a:r>
              <a:rPr lang="nl-NL" sz="1200" b="0"/>
              <a:t>Psychosociale risico’s kunnen het herstel en de hervatting van taken vertragen.</a:t>
            </a:r>
          </a:p>
          <a:p>
            <a:pPr marL="0" indent="0">
              <a:buNone/>
            </a:pPr>
            <a:r>
              <a:rPr lang="nl-NL" sz="1200" b="1"/>
              <a:t>Omgevingsfactoren die van invloed zijn op de mentale gezondheid </a:t>
            </a:r>
          </a:p>
          <a:p>
            <a:pPr marL="171450" indent="-171450">
              <a:buFont typeface="Arial" panose="020B0604020202020204" pitchFamily="34" charset="0"/>
              <a:buChar char="•"/>
            </a:pPr>
            <a:r>
              <a:rPr lang="nl-NL" sz="1200" b="0"/>
              <a:t>Fysieke omstandigheden, zoals lawaai, temperatuur en blootstelling aan chemische stoffen, kunnen stress en vermoeidheid versterken.</a:t>
            </a:r>
          </a:p>
          <a:p>
            <a:pPr marL="171450" indent="-171450">
              <a:buFont typeface="Arial" panose="020B0604020202020204" pitchFamily="34" charset="0"/>
              <a:buChar char="•"/>
            </a:pPr>
            <a:r>
              <a:rPr lang="nl-NL" sz="1200" b="0"/>
              <a:t>Deze omstandigheden hangen vaak samen met de werklast, tijdsdruk en organisatorische factoren.</a:t>
            </a:r>
          </a:p>
          <a:p>
            <a:pPr marL="171450" indent="-171450">
              <a:buFont typeface="Arial" panose="020B0604020202020204" pitchFamily="34" charset="0"/>
              <a:buChar char="•"/>
            </a:pPr>
            <a:r>
              <a:rPr lang="nl-NL" sz="1200" b="0"/>
              <a:t>Gecombineerde blootstellingen kunnen de mentale belasting en de veiligheidsrisico’s vergroten.</a:t>
            </a:r>
          </a:p>
          <a:p>
            <a:pPr marL="0" indent="0">
              <a:buNone/>
            </a:pPr>
            <a:r>
              <a:rPr lang="nl-NL" sz="1200" b="1" noProof="0"/>
              <a:t>Werkgerelateerde ongevallen en mentale gezondheid</a:t>
            </a:r>
          </a:p>
          <a:p>
            <a:pPr marL="171450" indent="-171450">
              <a:buFont typeface="Arial" panose="020B0604020202020204" pitchFamily="34" charset="0"/>
              <a:buChar char="•"/>
            </a:pPr>
            <a:r>
              <a:rPr lang="nl-NL" sz="1200" b="0" noProof="0"/>
              <a:t>Psychosociale risico’s (zoals vermoeidheid of tijdsdruk) kunnen het risico op ongevallen vergroten.</a:t>
            </a:r>
          </a:p>
          <a:p>
            <a:pPr marL="171450" indent="-171450">
              <a:buFont typeface="Arial" panose="020B0604020202020204" pitchFamily="34" charset="0"/>
              <a:buChar char="•"/>
            </a:pPr>
            <a:r>
              <a:rPr lang="nl-NL" sz="1200" b="0" noProof="0"/>
              <a:t>Ongevallen en letsels kunnen leiden tot mentale gezondheidsproblemen.</a:t>
            </a:r>
          </a:p>
          <a:p>
            <a:pPr marL="171450" indent="-171450">
              <a:buFont typeface="Arial" panose="020B0604020202020204" pitchFamily="34" charset="0"/>
              <a:buChar char="•"/>
            </a:pPr>
            <a:r>
              <a:rPr lang="nl-NL" sz="1200" b="0" noProof="0"/>
              <a:t>Veiligheid wordt beïnvloed door zowel fysieke als organisatorische factoren. </a:t>
            </a:r>
          </a:p>
          <a:p>
            <a:pPr marL="171450" indent="-171450">
              <a:buFont typeface="Arial" panose="020B0604020202020204" pitchFamily="34" charset="0"/>
              <a:buChar char="•"/>
            </a:pPr>
            <a:endParaRPr lang="en-US" sz="1200" b="0" noProof="0" dirty="0"/>
          </a:p>
          <a:p>
            <a:r>
              <a:rPr lang="nl-NL" sz="1200" b="0" noProof="0"/>
              <a:t>Let op: </a:t>
            </a:r>
            <a:r>
              <a:rPr lang="nl-NL" sz="1200" b="1" noProof="0">
                <a:solidFill>
                  <a:schemeClr val="tx1"/>
                </a:solidFill>
                <a:effectLst/>
                <a:latin typeface="+mn-lt"/>
                <a:ea typeface="+mn-lt"/>
                <a:cs typeface="+mn-cs"/>
              </a:rPr>
              <a:t>b</a:t>
            </a:r>
            <a:r>
              <a:rPr lang="nl-NL" sz="1200" b="1">
                <a:solidFill>
                  <a:schemeClr val="tx1"/>
                </a:solidFill>
                <a:effectLst/>
                <a:latin typeface="+mn-lt"/>
                <a:ea typeface="+mn-lt"/>
                <a:cs typeface="+mn-cs"/>
              </a:rPr>
              <a:t>ij het meten van veiligheidsprestaties wordt gekeken hoe doeltreffend de inspanningen van een bepaalde organisatie zijn om de veiligheid en de gezondheid van haar werknemers te waarborgen</a:t>
            </a:r>
            <a:r>
              <a:rPr lang="nl-NL" sz="1200"/>
              <a:t>.</a:t>
            </a:r>
          </a:p>
          <a:p>
            <a:r>
              <a:rPr lang="nl-NL" sz="1200">
                <a:solidFill>
                  <a:schemeClr val="tx1"/>
                </a:solidFill>
                <a:effectLst/>
                <a:latin typeface="+mn-lt"/>
                <a:ea typeface="+mn-lt"/>
                <a:cs typeface="+mn-cs"/>
              </a:rPr>
              <a:t>Die beoordeling wordt doorgaans gebaseerd op:</a:t>
            </a:r>
          </a:p>
          <a:p>
            <a:pPr marL="171450" indent="-171450">
              <a:buFont typeface="Arial" panose="020B0604020202020204" pitchFamily="34" charset="0"/>
              <a:buChar char="•"/>
            </a:pPr>
            <a:r>
              <a:rPr lang="nl-NL" sz="1200" b="1">
                <a:solidFill>
                  <a:schemeClr val="tx1"/>
                </a:solidFill>
                <a:effectLst/>
                <a:latin typeface="+mn-lt"/>
                <a:ea typeface="+mn-lt"/>
                <a:cs typeface="+mn-cs"/>
              </a:rPr>
              <a:t>Indicatoren ex post (gevolgen)</a:t>
            </a:r>
          </a:p>
          <a:p>
            <a:r>
              <a:rPr lang="nl-NL" sz="1200">
                <a:solidFill>
                  <a:schemeClr val="tx1"/>
                </a:solidFill>
                <a:effectLst/>
                <a:latin typeface="+mn-lt"/>
                <a:ea typeface="+mn-lt"/>
                <a:cs typeface="+mn-cs"/>
              </a:rPr>
              <a:t>Deze indicatoren meten gebeurtenissen die zich al hebben voorgedaan, zoals het aantal ongevallen, letsels of bijna gebeurde ongevallen, verzuim als gevolg van werkgerelateerde gezondheidsproblemen enz.</a:t>
            </a:r>
          </a:p>
          <a:p>
            <a:pPr marL="171450" indent="-171450">
              <a:buFont typeface="Arial" panose="020B0604020202020204" pitchFamily="34" charset="0"/>
              <a:buChar char="•"/>
            </a:pPr>
            <a:r>
              <a:rPr lang="nl-NL" sz="1200" b="1">
                <a:solidFill>
                  <a:schemeClr val="tx1"/>
                </a:solidFill>
                <a:effectLst/>
                <a:latin typeface="+mn-lt"/>
                <a:ea typeface="+mn-lt"/>
                <a:cs typeface="+mn-cs"/>
              </a:rPr>
              <a:t>Indicatoren ex ante (preventieactiviteiten)</a:t>
            </a:r>
          </a:p>
          <a:p>
            <a:r>
              <a:rPr lang="nl-NL" sz="1200">
                <a:solidFill>
                  <a:schemeClr val="tx1"/>
                </a:solidFill>
                <a:effectLst/>
                <a:latin typeface="+mn-lt"/>
                <a:ea typeface="+mn-lt"/>
                <a:cs typeface="+mn-cs"/>
              </a:rPr>
              <a:t>Deze indicatoren meten of preventiesystemen goed functioneren, bijvoorbeeld aan de hand van de voltooide risicobeoordelingen, de betrokkenheid van werknemers bij VGW-activiteiten enz.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nl-NL" b="1"/>
              <a:t>Hoe kan gecombineerde blootstelling worden aangepakt?</a:t>
            </a:r>
            <a:r>
              <a:rPr lang="nl-NL"/>
              <a:t> Met integrale preventiemaatregelen.</a:t>
            </a:r>
          </a:p>
          <a:p>
            <a:pPr marL="0" lvl="0" indent="0">
              <a:buNone/>
            </a:pPr>
            <a:r>
              <a:rPr lang="nl-NL"/>
              <a:t>Bijvoorbeeld: </a:t>
            </a:r>
          </a:p>
          <a:p>
            <a:pPr marL="171450" lvl="0" indent="-171450">
              <a:buFont typeface="Arial" panose="020B0604020202020204" pitchFamily="34" charset="0"/>
              <a:buChar char="•"/>
            </a:pPr>
            <a:r>
              <a:rPr lang="nl-NL"/>
              <a:t>gerichte preventie van SSA’s en lichamelijke overbelasting </a:t>
            </a:r>
            <a:r>
              <a:rPr lang="nl-NL" b="0"/>
              <a:t>dankzij ergonomische maatregelen, een aangepaste opzet van werktaken en voldoende herstelmogelijkheden; </a:t>
            </a:r>
          </a:p>
          <a:p>
            <a:pPr marL="171450" lvl="0" indent="-171450">
              <a:buFont typeface="Arial" panose="020B0604020202020204" pitchFamily="34" charset="0"/>
              <a:buChar char="•"/>
            </a:pPr>
            <a:r>
              <a:rPr lang="nl-NL" b="0"/>
              <a:t>verbetering van de omstandigheden in de </a:t>
            </a:r>
            <a:r>
              <a:rPr lang="nl-NL"/>
              <a:t>werkomgeving</a:t>
            </a:r>
            <a:r>
              <a:rPr lang="nl-NL" b="0"/>
              <a:t> (lawaai, trillingen, hitte/kou, verlichting, inrichting van de werkplek) om de gevolgen voor het stressniveau en de mentale gezondheid te verminderen; </a:t>
            </a:r>
          </a:p>
          <a:p>
            <a:pPr marL="171450" lvl="0" indent="-171450">
              <a:buFont typeface="Arial" panose="020B0604020202020204" pitchFamily="34" charset="0"/>
              <a:buChar char="•"/>
            </a:pPr>
            <a:r>
              <a:rPr lang="nl-NL"/>
              <a:t>preventie van ongevallen door </a:t>
            </a:r>
            <a:r>
              <a:rPr lang="nl-NL" b="0"/>
              <a:t>organisatorische en psychosociale oorzaken van onveilig gedrag en verslappende aandacht aan te pakken; </a:t>
            </a:r>
          </a:p>
          <a:p>
            <a:pPr marL="171450" lvl="0" indent="-171450">
              <a:buFont typeface="Arial" panose="020B0604020202020204" pitchFamily="34" charset="0"/>
              <a:buChar char="•"/>
            </a:pPr>
            <a:r>
              <a:rPr lang="nl-NL" b="0"/>
              <a:t>bijzondere aandacht voor </a:t>
            </a:r>
            <a:r>
              <a:rPr lang="nl-NL"/>
              <a:t>sectoren met een hoog risico en kwetsbare groepen, </a:t>
            </a:r>
            <a:r>
              <a:rPr lang="nl-NL" b="0"/>
              <a:t>met inbegrip van middelgrote ondernemingen, de bouw, de landbouw en werknemers in onzekere of fysiek zware banen.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a:solidFill>
                  <a:schemeClr val="tx1"/>
                </a:solidFill>
                <a:effectLst/>
                <a:latin typeface="+mn-lt"/>
                <a:ea typeface="+mn-lt"/>
                <a:cs typeface="+mn-cs"/>
              </a:rPr>
              <a:t>De sector gezondheidszorg en maatschappelijke dienstverlening speelt een belangrijke rol in de Europese samenleving, niet alleen wat betreft de algemene gezondheid en welzijn maar ook voor de economie in het algemeen.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a:solidFill>
                  <a:schemeClr val="tx1"/>
                </a:solidFill>
                <a:effectLst/>
                <a:latin typeface="+mn-lt"/>
                <a:ea typeface="+mn-lt"/>
                <a:cs typeface="+mn-cs"/>
              </a:rPr>
              <a:t>Deze sector is een belangrijke bron van werkgelegenheid in de EU-economie.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a:solidFill>
                  <a:schemeClr val="tx1"/>
                </a:solidFill>
                <a:effectLst/>
                <a:latin typeface="+mn-lt"/>
                <a:ea typeface="+mn-lt"/>
                <a:cs typeface="+mn-cs"/>
              </a:rPr>
              <a:t>Volgens statistieken uit de arbeidskrachtenenquête van Eurostat waren er in 2022 meer dan 21,5 miljoen mensen werkzaam in de gezondheidszorg en maatschappelijke dienstverlening (NACE-code Q). Het merendeel hiervan werkt in de gezondheidszorg, een subsector die ongeveer 12,5 miljoen werknemers telt.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a:solidFill>
                  <a:schemeClr val="tx1"/>
                </a:solidFill>
                <a:effectLst/>
                <a:latin typeface="+mn-lt"/>
                <a:ea typeface="+mn-lt"/>
                <a:cs typeface="+mn-cs"/>
              </a:rPr>
              <a:t>De werkgelegenheid in de sector gezondheidszorg en maatschappelijke dienstverlening is de afgelopen tien jaar in alle subsectoren gestaag toegenomen. De sector is goed voor 11 % van alle werkgelegenheid </a:t>
            </a:r>
            <a:r>
              <a:rPr lang="nl-NL" sz="1200">
                <a:solidFill>
                  <a:schemeClr val="tx1"/>
                </a:solidFill>
                <a:effectLst/>
                <a:highlight>
                  <a:srgbClr val="FFFF00"/>
                </a:highlight>
                <a:latin typeface="+mn-lt"/>
                <a:ea typeface="+mn-lt"/>
                <a:cs typeface="+mn-cs"/>
              </a:rPr>
              <a:t>in de gehele economie</a:t>
            </a:r>
            <a:r>
              <a:rPr lang="nl-NL" sz="1200">
                <a:solidFill>
                  <a:schemeClr val="tx1"/>
                </a:solidFill>
                <a:effectLst/>
                <a:latin typeface="+mn-lt"/>
                <a:ea typeface="+mn-lt"/>
                <a:cs typeface="+mn-cs"/>
              </a:rPr>
              <a:t>.</a:t>
            </a:r>
            <a:r>
              <a:rPr lang="nl-NL" sz="1200">
                <a:solidFill>
                  <a:schemeClr val="tx1"/>
                </a:solidFill>
                <a:effectLst/>
                <a:highlight>
                  <a:srgbClr val="FFFF00"/>
                </a:highlight>
                <a:latin typeface="+mn-lt"/>
                <a:ea typeface="+mn-lt"/>
                <a:cs typeface="+mn-cs"/>
              </a:rPr>
              <a:t> </a:t>
            </a:r>
          </a:p>
          <a:p>
            <a:endParaRPr lang="fr-FR" dirty="0"/>
          </a:p>
          <a:p>
            <a:r>
              <a:rPr lang="nl-NL"/>
              <a:t>Gezondheidszorg en maatschappelijke dienstverlening omvat verschillende activiteiten, zoals: </a:t>
            </a:r>
          </a:p>
          <a:p>
            <a:pPr marL="171450" indent="-171450">
              <a:buFont typeface="Arial" panose="020B0604020202020204" pitchFamily="34" charset="0"/>
              <a:buChar char="•"/>
            </a:pPr>
            <a:r>
              <a:rPr lang="nl-NL" sz="1200" b="0" i="0">
                <a:solidFill>
                  <a:schemeClr val="tx1"/>
                </a:solidFill>
                <a:effectLst/>
                <a:latin typeface="+mn-lt"/>
                <a:ea typeface="+mn-lt"/>
                <a:cs typeface="+mn-cs"/>
              </a:rPr>
              <a:t>gezondheidszorg in bijvoorbeeld ziekenhuizen, klinieken en medische of tandheelkundige praktijken;</a:t>
            </a:r>
          </a:p>
          <a:p>
            <a:pPr marL="171450" indent="-171450">
              <a:buFont typeface="Arial" panose="020B0604020202020204" pitchFamily="34" charset="0"/>
              <a:buChar char="•"/>
            </a:pPr>
            <a:r>
              <a:rPr lang="nl-NL" sz="1200" b="0" i="0">
                <a:solidFill>
                  <a:schemeClr val="tx1"/>
                </a:solidFill>
                <a:effectLst/>
                <a:latin typeface="+mn-lt"/>
                <a:ea typeface="+mn-lt"/>
                <a:cs typeface="+mn-cs"/>
              </a:rPr>
              <a:t>residentiële zorg voor ouderen, mensen met een beperking en patiënten met psychische aandoeningen in woonvoorzieningen en tehuizen, en</a:t>
            </a:r>
          </a:p>
          <a:p>
            <a:pPr marL="171450" indent="-171450">
              <a:buFont typeface="Arial" panose="020B0604020202020204" pitchFamily="34" charset="0"/>
              <a:buChar char="•"/>
            </a:pPr>
            <a:r>
              <a:rPr lang="nl-NL" sz="1200" b="0" i="0">
                <a:solidFill>
                  <a:schemeClr val="tx1"/>
                </a:solidFill>
                <a:effectLst/>
                <a:latin typeface="+mn-lt"/>
                <a:ea typeface="+mn-lt"/>
                <a:cs typeface="+mn-cs"/>
              </a:rPr>
              <a:t>maatschappelijk werk (bijv. thuiszorg, zorg voor ouderen, mensen met een beperking en kinderen).</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nl-NL" sz="1200" b="1" i="0">
                <a:solidFill>
                  <a:schemeClr val="tx1"/>
                </a:solidFill>
                <a:effectLst/>
                <a:latin typeface="+mn-lt"/>
                <a:ea typeface="+mn-lt"/>
                <a:cs typeface="+mn-cs"/>
              </a:rPr>
              <a:t>31 % van de werknemers in de gezondheidszorg en maatschappelijke dienstverlening maakte melding van stress, depressie of angst die door het werk werd veroorzaakt of verergerd – een cijfer dat hoger ligt dan het Europese gemiddelde over alle sectoren heen (Vinger aan de pols 2025). </a:t>
            </a:r>
            <a:r>
              <a:rPr lang="nl-NL"/>
              <a:t>Gegevens beschikbaar op: </a:t>
            </a:r>
            <a:r>
              <a:rPr lang="nl-NL">
                <a:hlinkClick r:id="rId3"/>
              </a:rPr>
              <a:t>OSH-pulse-2025-climate-digital-change_EN.pdf</a:t>
            </a:r>
            <a:r>
              <a:rPr lang="nl-NL"/>
              <a:t>, blz. 56.</a:t>
            </a:r>
            <a:r>
              <a:rPr lang="nl-NL" sz="1200" b="1" i="0">
                <a:solidFill>
                  <a:schemeClr val="tx1"/>
                </a:solidFill>
                <a:effectLst/>
                <a:latin typeface="+mn-lt"/>
                <a:ea typeface="+mn-lt"/>
                <a:cs typeface="+mn-cs"/>
              </a:rPr>
              <a:t> </a:t>
            </a:r>
            <a:br>
              <a:rPr lang="nl-NL"/>
            </a:b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b="1"/>
              <a:t>Bron: </a:t>
            </a:r>
            <a:r>
              <a:rPr lang="nl-NL"/>
              <a:t>ttps://osha.europa.eu/sites/default/files/documents/HeSCare-OSH-Figures_EN.pdf (verslag over VGW op het werk in de gezondheidszorg in cijfers)</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l-NL"/>
              <a:t>De weergegeven grafiek toont een vergelijking tussen de psychosociale risico’s die worden ervaren in de menselijke gezondheidszorg en maatschappelijke werk(sector gezondheidszorg en maatschappelijke dienstverlening) en de ervaring in alle sectoren in de 27 lidstaten van de EU. </a:t>
            </a:r>
          </a:p>
          <a:p>
            <a:endParaRPr lang="fr-FR" dirty="0"/>
          </a:p>
          <a:p>
            <a:r>
              <a:rPr lang="nl-NL"/>
              <a:t>De weergegeven psychosociale risico’s zijn: </a:t>
            </a:r>
          </a:p>
          <a:p>
            <a:pPr marL="171450" indent="-171450">
              <a:buFont typeface="Arial" panose="020B0604020202020204" pitchFamily="34" charset="0"/>
              <a:buChar char="•"/>
            </a:pPr>
            <a:r>
              <a:rPr lang="nl-NL"/>
              <a:t>omgang met lastige klanten, patiënten, leerlingen enz., </a:t>
            </a:r>
          </a:p>
          <a:p>
            <a:pPr marL="171450" indent="-171450">
              <a:buFont typeface="Arial" panose="020B0604020202020204" pitchFamily="34" charset="0"/>
              <a:buChar char="•"/>
            </a:pPr>
            <a:r>
              <a:rPr lang="nl-NL"/>
              <a:t>tijdsdruk, </a:t>
            </a:r>
          </a:p>
          <a:p>
            <a:pPr marL="171450" indent="-171450">
              <a:buFont typeface="Arial" panose="020B0604020202020204" pitchFamily="34" charset="0"/>
              <a:buChar char="•"/>
            </a:pPr>
            <a:r>
              <a:rPr lang="nl-NL"/>
              <a:t>gebrekkige communicatie of samenwerking met organisaties; </a:t>
            </a:r>
          </a:p>
          <a:p>
            <a:pPr marL="171450" indent="-171450">
              <a:buFont typeface="Arial" panose="020B0604020202020204" pitchFamily="34" charset="0"/>
              <a:buChar char="•"/>
            </a:pPr>
            <a:r>
              <a:rPr lang="nl-NL"/>
              <a:t>lange of onregelmatige werktijden; </a:t>
            </a:r>
          </a:p>
          <a:p>
            <a:pPr marL="171450" indent="-171450">
              <a:buFont typeface="Arial" panose="020B0604020202020204" pitchFamily="34" charset="0"/>
              <a:buChar char="•"/>
            </a:pPr>
            <a:r>
              <a:rPr lang="nl-NL"/>
              <a:t>angst voor baanverlies.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l-NL"/>
              <a:t>Deze dia gaat over specifieke oplossingen voor de gezondheidszorg en maatschappelijke dienstverlening, met de nadruk op preventieve benaderingen uit het eerste prioriteitsgebied (zie dia’s 11-14) die ook in deze context kunnen worden toegepast. </a:t>
            </a:r>
          </a:p>
          <a:p>
            <a:r>
              <a:rPr lang="nl-NL"/>
              <a:t>Daarnaast kent deze sector specifieke uitdagingen die om specifieke oplossingen vragen, zoals: </a:t>
            </a:r>
          </a:p>
          <a:p>
            <a:pPr marL="285750" indent="-285750">
              <a:buFont typeface="Arial"/>
              <a:buChar char="•"/>
            </a:pPr>
            <a:r>
              <a:rPr lang="nl-NL"/>
              <a:t>de opname van </a:t>
            </a:r>
            <a:r>
              <a:rPr lang="nl-NL" b="1"/>
              <a:t>regelmatige beoordelingen van psychosociale risicofactoren </a:t>
            </a:r>
            <a:r>
              <a:rPr lang="nl-NL"/>
              <a:t>in de algemene risicobeheerpraktijken, wat van essentieel belang is;</a:t>
            </a:r>
          </a:p>
          <a:p>
            <a:pPr marL="285750" indent="-285750">
              <a:buFont typeface="Arial"/>
              <a:buChar char="•"/>
            </a:pPr>
            <a:r>
              <a:rPr lang="nl-NL"/>
              <a:t>de schepping van een </a:t>
            </a:r>
            <a:r>
              <a:rPr lang="nl-NL" b="1"/>
              <a:t>ondersteunende werkomgeving </a:t>
            </a:r>
            <a:r>
              <a:rPr lang="nl-NL"/>
              <a:t>voor succesvolle acties ter preventie en beperking van psychosociale risico’s (bijvoorbeeld via groepen voor collegiale ondersteuning);</a:t>
            </a:r>
          </a:p>
          <a:p>
            <a:pPr marL="285750" indent="-285750">
              <a:buFont typeface="Arial"/>
              <a:buChar char="•"/>
            </a:pPr>
            <a:r>
              <a:rPr lang="nl-NL"/>
              <a:t>voorziening in </a:t>
            </a:r>
            <a:r>
              <a:rPr lang="nl-NL" b="1"/>
              <a:t>voldoende personeel </a:t>
            </a:r>
            <a:r>
              <a:rPr lang="nl-NL"/>
              <a:t>om de werkdruk op te vangen en het aantal patiënten per zorgverlener te verlagen;</a:t>
            </a:r>
          </a:p>
          <a:p>
            <a:pPr marL="285750" indent="-285750">
              <a:buFont typeface="Arial"/>
              <a:buChar char="•"/>
            </a:pPr>
            <a:r>
              <a:rPr lang="nl-NL"/>
              <a:t>bevordering van </a:t>
            </a:r>
            <a:r>
              <a:rPr lang="nl-NL" b="1"/>
              <a:t>autonomie </a:t>
            </a:r>
            <a:r>
              <a:rPr lang="nl-NL"/>
              <a:t>door werknemers meer zeggenschap te geven over hun roosters en besluitvormingsprocessen;</a:t>
            </a:r>
          </a:p>
          <a:p>
            <a:pPr marL="285750" indent="-285750">
              <a:buFont typeface="Arial"/>
              <a:buChar char="•"/>
            </a:pPr>
            <a:r>
              <a:rPr lang="nl-NL"/>
              <a:t>verzorging van een </a:t>
            </a:r>
            <a:r>
              <a:rPr lang="nl-NL" b="1"/>
              <a:t>eerlijke beloning en erkenning van de inspanningen van werknemers</a:t>
            </a:r>
            <a:r>
              <a:rPr lang="nl-NL"/>
              <a:t>; dit is van cruciaal belang voor de arbeidstevredenheid en de mentale gezondheid;</a:t>
            </a:r>
          </a:p>
          <a:p>
            <a:pPr marL="285750" indent="-285750">
              <a:buFont typeface="Arial"/>
              <a:buChar char="•"/>
            </a:pPr>
            <a:r>
              <a:rPr lang="nl-NL" b="1"/>
              <a:t>voorlichting, bewustmaking en opleiding op het gebied van psychosociale risico’s </a:t>
            </a:r>
            <a:r>
              <a:rPr lang="nl-NL"/>
              <a:t>en mentale gezondheidsproblemen;</a:t>
            </a:r>
          </a:p>
          <a:p>
            <a:pPr marL="285750" indent="-285750">
              <a:buFont typeface="Arial"/>
              <a:buChar char="•"/>
            </a:pPr>
            <a:r>
              <a:rPr lang="nl-NL" b="1"/>
              <a:t>regelgevende initiatieven</a:t>
            </a:r>
            <a:r>
              <a:rPr lang="nl-NL"/>
              <a:t>, zoals wetgeving en niet-bindende of vrijwillige beleidsmaatregelen die door internationale, Europese en nationale organisaties zijn ontwikkeld om PSR’s te voorkomen, te beheren en aan te pakken.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nl-NL" sz="1200" noProof="0"/>
              <a:t>Het aanpassen van de werkplek </a:t>
            </a:r>
            <a:r>
              <a:rPr lang="nl-NL" sz="1200" b="0" noProof="0"/>
              <a:t>kan een oplossing vormen, bijvoorbeeld door: </a:t>
            </a:r>
          </a:p>
          <a:p>
            <a:pPr marL="171450" indent="-171450">
              <a:buFont typeface="Arial" panose="020B0604020202020204" pitchFamily="34" charset="0"/>
              <a:buChar char="•"/>
            </a:pPr>
            <a:r>
              <a:rPr lang="nl-NL" sz="1200" b="0" noProof="0"/>
              <a:t>te zorgen voor stillere werkplekken en minder afleiding; </a:t>
            </a:r>
          </a:p>
          <a:p>
            <a:pPr marL="171450" indent="-171450">
              <a:buFont typeface="Arial" panose="020B0604020202020204" pitchFamily="34" charset="0"/>
              <a:buChar char="•"/>
            </a:pPr>
            <a:r>
              <a:rPr lang="nl-NL" sz="1200" b="0" noProof="0"/>
              <a:t>werktaken tijdelijk aan te passen; </a:t>
            </a:r>
          </a:p>
          <a:p>
            <a:pPr marL="171450" indent="-171450">
              <a:buFont typeface="Arial" panose="020B0604020202020204" pitchFamily="34" charset="0"/>
              <a:buChar char="•"/>
            </a:pPr>
            <a:r>
              <a:rPr lang="nl-NL" sz="1200" b="0" noProof="0"/>
              <a:t>langetermijnregelingen inzake flexibele werktijden in te voeren, en</a:t>
            </a:r>
          </a:p>
          <a:p>
            <a:pPr marL="171450" indent="-171450">
              <a:buFont typeface="Arial" panose="020B0604020202020204" pitchFamily="34" charset="0"/>
              <a:buChar char="•"/>
            </a:pPr>
            <a:r>
              <a:rPr lang="nl-NL" sz="1200" b="0" noProof="0"/>
              <a:t>telewerken mogelijk te maken. </a:t>
            </a:r>
          </a:p>
          <a:p>
            <a:endParaRPr lang="en-GB" sz="1200" b="0" noProof="0" dirty="0"/>
          </a:p>
          <a:p>
            <a:r>
              <a:rPr lang="nl-NL" sz="1200" b="0" noProof="0"/>
              <a:t>Hoewel mentale gezondheidsproblemen niet altijd met het werk te maken hebben, kan een </a:t>
            </a:r>
            <a:r>
              <a:rPr lang="nl-NL" sz="1200" noProof="0"/>
              <a:t>ondersteunende </a:t>
            </a:r>
            <a:r>
              <a:rPr lang="nl-NL" sz="1200" b="0" noProof="0"/>
              <a:t>en </a:t>
            </a:r>
            <a:r>
              <a:rPr lang="nl-NL" sz="1200" noProof="0"/>
              <a:t>inclusieve werkomgeving</a:t>
            </a:r>
            <a:r>
              <a:rPr lang="nl-NL" sz="1200" b="0" noProof="0"/>
              <a:t> </a:t>
            </a:r>
            <a:r>
              <a:rPr lang="nl-NL" sz="1200" noProof="0"/>
              <a:t>een groot verschil maken</a:t>
            </a:r>
            <a:r>
              <a:rPr lang="nl-NL" sz="1200" b="0" noProof="0"/>
              <a:t>. </a:t>
            </a:r>
          </a:p>
          <a:p>
            <a:endParaRPr lang="en-US" sz="1200" b="0" dirty="0"/>
          </a:p>
          <a:p>
            <a:r>
              <a:rPr lang="nl-NL" sz="1200" b="0"/>
              <a:t>Sommige werknemers, waaronder personen met neurodiversiteit, kunnen in standaardwerkomgevingen met belemmeringen te maken krijgen.</a:t>
            </a:r>
          </a:p>
          <a:p>
            <a:endParaRPr lang="en-US" sz="1200" b="0" dirty="0"/>
          </a:p>
          <a:p>
            <a:pPr lvl="0"/>
            <a:r>
              <a:rPr lang="nl-NL" sz="1200" b="1" noProof="0">
                <a:solidFill>
                  <a:srgbClr val="003399"/>
                </a:solidFill>
              </a:rPr>
              <a:t>Bijna 50 % </a:t>
            </a:r>
            <a:r>
              <a:rPr lang="nl-NL" sz="1200" b="1">
                <a:solidFill>
                  <a:schemeClr val="accent1"/>
                </a:solidFill>
              </a:rPr>
              <a:t>van de EU-bevolking geeft aan in de afgelopen 12 maanden te kampen te hebben gehad met een emotioneel of psychosociaal probleem, zoals depressieve gevoelens of angst.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l-NL"/>
              <a:t>Bron: Eurobarometer 2023: </a:t>
            </a:r>
            <a:r>
              <a:rPr lang="nl-NL">
                <a:hlinkClick r:id="rId3"/>
              </a:rPr>
              <a:t>Mentale gezondheid – oktober 2023 – Eurobarometer-enquête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i="0">
                <a:solidFill>
                  <a:schemeClr val="tx1"/>
                </a:solidFill>
                <a:effectLst/>
                <a:latin typeface="+mn-lt"/>
                <a:ea typeface="+mn-lt"/>
                <a:cs typeface="+mn-cs"/>
              </a:rPr>
              <a:t>Zet complexe concepten om in duidelijk, praktisch advies</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Als tussenpersoon is vereenvoudiging een van uw belangrijkste bijdragen. “Psychosociale risico’s” en “mentale gezondheid” kunnen abstract of gevoelig overkomen; daarom is het van essentieel belang om deze begrippen om te zetten in concrete maatregelen en begrijpelijke instructies. Voorbeelden van goede praktijken en duidelijke stapsgewijze begeleiding helpen duidelijk te maken hoe acties een verschil kunnen maken.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i="0">
                <a:solidFill>
                  <a:schemeClr val="tx1"/>
                </a:solidFill>
                <a:effectLst/>
                <a:latin typeface="+mn-lt"/>
                <a:ea typeface="+mn-lt"/>
                <a:cs typeface="+mn-cs"/>
              </a:rPr>
              <a:t>Moedig werkgevers aan om een ondersteunende werkomgeving te creëren en tegelijkertijd de privacy te beschermen</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Het is belangrijk om het juiste evenwicht te vinden. Van werkgevers wordt niet verwacht dat ze persoonlijke problemen van werknemers oplossen, maar beide partijen kunnen baat hebben bij een ondersteunende werkomgeving. Dit houdt in dat respect, begrip en flexibiliteit worden gestimuleerd – met inachtneming van gepaste grenzen en vertrouwelijkheid.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i="0">
                <a:solidFill>
                  <a:schemeClr val="tx1"/>
                </a:solidFill>
                <a:effectLst/>
                <a:latin typeface="+mn-lt"/>
                <a:ea typeface="+mn-lt"/>
                <a:cs typeface="+mn-cs"/>
              </a:rPr>
              <a:t>Bevorder flexibele regelingen en toegang tot ondersteunende diensten</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Door de toegevoegde waarde van praktische oplossingen – zoals flexibele werktijden, tijdelijke aanpassingen of toegang tot ondersteunende diensten voor werknemers – te benadrukken, kan er inzicht worden verkregen in de behoeften. Deze maatregelen kunnen een daadwerkelijk verschil maken, zowel bij werkgerelateerde stress als in situaties waarin persoonlijke problemen het werk beïnvloeden.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i="0">
                <a:solidFill>
                  <a:schemeClr val="tx1"/>
                </a:solidFill>
                <a:effectLst/>
                <a:latin typeface="+mn-lt"/>
                <a:ea typeface="+mn-lt"/>
                <a:cs typeface="+mn-cs"/>
              </a:rPr>
              <a:t>Stimuleer een open dialoog en een cultuur zonder stigmatisering</a:t>
            </a:r>
            <a:br>
              <a:rPr lang="nl-NL" sz="1200" b="0" i="0">
                <a:solidFill>
                  <a:schemeClr val="tx1"/>
                </a:solidFill>
                <a:effectLst/>
                <a:latin typeface="+mn-lt"/>
                <a:ea typeface="+mn-lt"/>
                <a:cs typeface="+mn-cs"/>
              </a:rPr>
            </a:br>
            <a:r>
              <a:rPr lang="nl-NL" sz="1200" b="0" i="0">
                <a:solidFill>
                  <a:schemeClr val="tx1"/>
                </a:solidFill>
                <a:effectLst/>
                <a:latin typeface="+mn-lt"/>
                <a:ea typeface="+mn-lt"/>
                <a:cs typeface="+mn-cs"/>
              </a:rPr>
              <a:t>Het is van het grootste belang om een cultuur te creëren waarin openlijk over mentale gezondheid kan worden gesproken. Dit kan worden bereikt door bewustmaking, werknemersparticipatie en de betrokkenheid van leidinggevenden, waardoor het stigma wordt verminderd en dit soort gesprekken op de werkplek als normaal worden beschouwd.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l-NL" sz="1400">
                <a:solidFill>
                  <a:schemeClr val="accent1"/>
                </a:solidFill>
              </a:rPr>
              <a:t>De campagne is een initiatief van EU-OSHA, met hulp van een partnernetwerk in meer dan 30 landen, waaronder:</a:t>
            </a:r>
          </a:p>
          <a:p>
            <a:pPr marL="742950" lvl="1" indent="-285750">
              <a:buFont typeface="Arial" panose="020B0604020202020204" pitchFamily="34" charset="0"/>
              <a:buChar char="•"/>
            </a:pPr>
            <a:r>
              <a:rPr lang="nl-NL" sz="1400" b="1"/>
              <a:t>nationale focal points</a:t>
            </a:r>
            <a:r>
              <a:rPr lang="nl-NL" sz="1400"/>
              <a:t>: organisaties die de campagne op nationaal niveau coördineren;</a:t>
            </a:r>
          </a:p>
          <a:p>
            <a:pPr marL="742950" lvl="1" indent="-285750">
              <a:buFont typeface="Arial" panose="020B0604020202020204" pitchFamily="34" charset="0"/>
              <a:buChar char="•"/>
            </a:pPr>
            <a:r>
              <a:rPr lang="nl-NL" sz="1400"/>
              <a:t>Europese sociale partners;</a:t>
            </a:r>
          </a:p>
          <a:p>
            <a:pPr marL="742950" lvl="1" indent="-285750">
              <a:buFont typeface="Arial" panose="020B0604020202020204" pitchFamily="34" charset="0"/>
              <a:buChar char="•"/>
            </a:pPr>
            <a:r>
              <a:rPr lang="nl-NL" sz="1400" b="1"/>
              <a:t>officiële campagnepartners</a:t>
            </a:r>
            <a:r>
              <a:rPr lang="nl-NL" sz="1400"/>
              <a:t>: publieke en private pan-Europese organisaties;</a:t>
            </a:r>
          </a:p>
          <a:p>
            <a:pPr marL="742950" lvl="1" indent="-285750">
              <a:buFont typeface="Arial" panose="020B0604020202020204" pitchFamily="34" charset="0"/>
              <a:buChar char="•"/>
            </a:pPr>
            <a:r>
              <a:rPr lang="nl-NL" sz="1400" b="1"/>
              <a:t>Oshvet-partners</a:t>
            </a:r>
            <a:r>
              <a:rPr lang="nl-NL" sz="1400"/>
              <a:t>: partners die zijn gespecialiseerd in beroepsonderwijs en -opleiding;</a:t>
            </a:r>
          </a:p>
          <a:p>
            <a:pPr marL="742950" lvl="1" indent="-285750">
              <a:buFont typeface="Arial" panose="020B0604020202020204" pitchFamily="34" charset="0"/>
              <a:buChar char="•"/>
            </a:pPr>
            <a:r>
              <a:rPr lang="nl-NL" sz="1400" b="1"/>
              <a:t>mediapartners</a:t>
            </a:r>
            <a:r>
              <a:rPr lang="nl-NL" sz="1400"/>
              <a:t>: mediakanalen uit de hele EU die de campagne onder de aandacht brengen;</a:t>
            </a:r>
          </a:p>
          <a:p>
            <a:pPr marL="742950" lvl="1" indent="-285750">
              <a:buFont typeface="Arial" panose="020B0604020202020204" pitchFamily="34" charset="0"/>
              <a:buChar char="•"/>
            </a:pPr>
            <a:r>
              <a:rPr lang="nl-NL" sz="1400"/>
              <a:t>het </a:t>
            </a:r>
            <a:r>
              <a:rPr lang="nl-NL" sz="1400" b="1"/>
              <a:t>Enterprise Europe Network</a:t>
            </a:r>
            <a:r>
              <a:rPr lang="nl-NL" sz="1400"/>
              <a:t>: een EU-netwerk dat bedrijven ondersteunt op het gebied van veiligheid en gezondheid op het werk;</a:t>
            </a:r>
          </a:p>
          <a:p>
            <a:pPr marL="742950" lvl="1" indent="-285750">
              <a:buFont typeface="Arial" panose="020B0604020202020204" pitchFamily="34" charset="0"/>
              <a:buChar char="•"/>
            </a:pPr>
            <a:r>
              <a:rPr lang="nl-NL" sz="1400"/>
              <a:t>EU-instellingen;</a:t>
            </a:r>
          </a:p>
          <a:p>
            <a:pPr marL="742950" lvl="1" indent="-285750">
              <a:buFont typeface="Arial" panose="020B0604020202020204" pitchFamily="34" charset="0"/>
              <a:buChar char="•"/>
            </a:pPr>
            <a:r>
              <a:rPr lang="nl-NL" sz="1400"/>
              <a:t>andere agentschappen van de EU.</a:t>
            </a:r>
          </a:p>
          <a:p>
            <a:pPr marL="457200" lvl="1" indent="0">
              <a:buFont typeface="Arial" panose="020B0604020202020204" pitchFamily="34" charset="0"/>
              <a:buNone/>
            </a:pPr>
            <a:endParaRPr lang="en-GB" sz="1400" dirty="0"/>
          </a:p>
          <a:p>
            <a:r>
              <a:rPr lang="nl-NL" sz="1200">
                <a:solidFill>
                  <a:schemeClr val="accent1"/>
                </a:solidFill>
              </a:rPr>
              <a:t>De partners treden op als tussenpersoon tussen EU-OSHA en de Europese beroepsbevolking en delen campagnemateriaal en -hulpmiddelen op nationaal niveau. De toewijding en actieve betrokkenheid van de EU-OSHA-partners zijn cruciaal voor de campagne en zorgen ervoor dat de boodschap ervan met succes in heel Europa wordt uitgedragen en bedrijven van welke omvang ook bereikt.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l-NL"/>
              <a:t>De </a:t>
            </a:r>
            <a:r>
              <a:rPr lang="nl-NL" b="1"/>
              <a:t>Europese Week voor veiligheid en gezondheid op het werk </a:t>
            </a:r>
            <a:r>
              <a:rPr lang="nl-NL" b="0"/>
              <a:t>wordt</a:t>
            </a:r>
            <a:r>
              <a:rPr lang="nl-NL" b="1"/>
              <a:t> </a:t>
            </a:r>
            <a:r>
              <a:rPr lang="nl-NL"/>
              <a:t>elk jaar in oktober (de 43e week) georganiseerd, zodat supporters en partners uit heel Europa hun eigen evenement of activiteit kunnen organiseren om de campagne onder de aandacht te brengen. </a:t>
            </a:r>
          </a:p>
          <a:p>
            <a:endParaRPr lang="fr-FR" dirty="0"/>
          </a:p>
          <a:p>
            <a:r>
              <a:rPr lang="nl-NL" b="1"/>
              <a:t>Ontvang uw certificaat</a:t>
            </a:r>
            <a:r>
              <a:rPr lang="nl-NL"/>
              <a:t> ter erkenning van uw deelname aan de campagne voor een gezonde werkplek door een evenement of activiteit te plannen.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a:t>De</a:t>
            </a:r>
            <a:r>
              <a:rPr lang="nl-NL" b="1"/>
              <a:t> Awards voor goede praktijken voor een gezonde werkplek</a:t>
            </a:r>
            <a:r>
              <a:rPr lang="nl-NL"/>
              <a:t> worden voor elke campagne georganiseerd en de prijzen worden uitgereikt aan organisaties </a:t>
            </a:r>
            <a:r>
              <a:rPr lang="nl-NL" sz="1200" b="0" i="0">
                <a:solidFill>
                  <a:schemeClr val="tx1"/>
                </a:solidFill>
                <a:effectLst/>
                <a:latin typeface="+mn-lt"/>
                <a:ea typeface="+mn-lt"/>
                <a:cs typeface="+mn-cs"/>
              </a:rPr>
              <a:t>die een uitstekende en innovatieve bijdrage hebben geleverd aan de preventie en beheersing van psychosociale risico’s op het werk. De nationale focal points selecteren de winnaar van de Awards voor goede praktijken op nationaal niveau, die vervolgens wordt voorgedragen aan EU-OSHA.  </a:t>
            </a:r>
          </a:p>
          <a:p>
            <a:endParaRPr lang="en-GB" dirty="0"/>
          </a:p>
          <a:p>
            <a:r>
              <a:rPr lang="nl-NL" b="1"/>
              <a:t>Officiële campagnepartners</a:t>
            </a:r>
            <a:r>
              <a:rPr lang="nl-NL" b="0"/>
              <a:t>: Europese en internationale bedrijven en organisaties die zich inzetten voor de bevordering van mentale gezondheid op het werk en de preventie van psychosociale risico’s in heel Europa, kunnen partner te worden van de campagne. Van hen wordt verwacht dat zij een actieve rol spelen. In ruil daarvoor krijgen officiële campagnepartners meer zichtbaarheid, kunnen ze hun nieuws onder de aandacht brengen op de website en in de nieuwsbrief van EU-OSHA, en krijgen ze de kans om hun netwerk uit te breiden. </a:t>
            </a:r>
          </a:p>
          <a:p>
            <a:endParaRPr lang="en-GB" b="1" dirty="0"/>
          </a:p>
          <a:p>
            <a:r>
              <a:rPr lang="nl-NL" b="1"/>
              <a:t>Mediapartners:</a:t>
            </a:r>
            <a:r>
              <a:rPr lang="nl-NL"/>
              <a:t> </a:t>
            </a:r>
            <a:r>
              <a:rPr lang="nl-NL" b="0"/>
              <a:t>een</a:t>
            </a:r>
            <a:r>
              <a:rPr lang="nl-NL" b="1"/>
              <a:t> </a:t>
            </a:r>
            <a:r>
              <a:rPr lang="nl-NL"/>
              <a:t>exclusief Europees netwerk van journalisten en redacteuren die zich inzetten voor de bevordering van veilige en gezonde werkplekken. Mediapartners krijgen vroegtijdig toegang tot betrouwbare en nieuwswaardige inhoud, meer zichtbaarheid binnen de gemeenschap rond veiligheid en gezondheid op het werk (VGW), en directe contacten met deskundigen van EU-OSHA en belanghebbenden in heel Europa.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4" name="Picture 3">
            <a:extLst>
              <a:ext uri="{FF2B5EF4-FFF2-40B4-BE49-F238E27FC236}">
                <a16:creationId xmlns:a16="http://schemas.microsoft.com/office/drawing/2014/main" id="{626C7495-9912-DB3B-AFA4-B387D6EC419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059575" y="5618501"/>
            <a:ext cx="1220425" cy="995900"/>
          </a:xfrm>
          <a:prstGeom prst="rect">
            <a:avLst/>
          </a:prstGeom>
        </p:spPr>
      </p:pic>
      <p:pic>
        <p:nvPicPr>
          <p:cNvPr id="8" name="Picture 7">
            <a:extLst>
              <a:ext uri="{FF2B5EF4-FFF2-40B4-BE49-F238E27FC236}">
                <a16:creationId xmlns:a16="http://schemas.microsoft.com/office/drawing/2014/main" id="{629AC565-8458-D0CF-3F9D-B9C7B7DCC75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99837" y="6062006"/>
            <a:ext cx="2175437" cy="556262"/>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nl-NL"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nl-NL" sz="3200" b="1">
                <a:solidFill>
                  <a:schemeClr val="tx2"/>
                </a:solidFill>
                <a:ea typeface=""/>
              </a:rPr>
              <a:t>HARTELIJK DANK!</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nl-NL"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nl-NL"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nl-NL" sz="2133">
                <a:solidFill>
                  <a:schemeClr val="accent1"/>
                </a:solidFill>
                <a:ea typeface=""/>
                <a:cs typeface="Trebuchet MS"/>
              </a:rPr>
              <a:t>Europees Agentschap voor veiligheid en gezondheid op het werk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nl-NL"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nl-NL"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l-NL" sz="1467" b="1" i="0" u="none" strike="noStrike" cap="none" normalizeH="0" baseline="0" noProof="0">
                <a:ln>
                  <a:noFill/>
                </a:ln>
                <a:solidFill>
                  <a:srgbClr val="003399"/>
                </a:solidFill>
                <a:effectLst/>
                <a:uLnTx/>
                <a:uFillTx/>
                <a:latin typeface="Arial"/>
                <a:ea typeface="Arial"/>
                <a:cs typeface="+mn-cs"/>
              </a:rPr>
              <a:t>Auteur: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l-NL" sz="1467" b="1" i="0" u="none" strike="noStrike" cap="none" normalizeH="0" baseline="0" noProof="0">
                <a:ln>
                  <a:noFill/>
                </a:ln>
                <a:solidFill>
                  <a:srgbClr val="003399"/>
                </a:solidFill>
                <a:effectLst/>
                <a:uLnTx/>
                <a:uFillTx/>
                <a:latin typeface="Arial"/>
                <a:ea typeface="Arial"/>
                <a:cs typeface="+mn-cs"/>
              </a:rPr>
              <a:t>Projectbeheer: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l-NL" sz="1467" b="1" i="0" u="none" strike="noStrike" cap="none" normalizeH="0" baseline="0" noProof="0">
                <a:ln>
                  <a:noFill/>
                </a:ln>
                <a:solidFill>
                  <a:srgbClr val="003399"/>
                </a:solidFill>
                <a:effectLst/>
                <a:uLnTx/>
                <a:uFillTx/>
                <a:latin typeface="Arial"/>
                <a:ea typeface="Arial"/>
                <a:cs typeface="+mn-cs"/>
              </a:rPr>
              <a:t>Het Europees Agentschap voor veiligheid en gezondheid op het werk of personen die namens het agentschap optreden, zijn niet aansprakelijk voor het gebruik dat eventueel van de hierin vervatte informatie wordt gemaakt.</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l-NL" sz="1467" b="1" i="0" u="none" strike="noStrike" cap="none" normalizeH="0" baseline="0" noProof="0">
                <a:ln>
                  <a:noFill/>
                </a:ln>
                <a:solidFill>
                  <a:srgbClr val="003399"/>
                </a:solidFill>
                <a:effectLst/>
                <a:uLnTx/>
                <a:uFillTx/>
                <a:latin typeface="Arial"/>
                <a:ea typeface="Arial"/>
                <a:cs typeface="+mn-cs"/>
              </a:rPr>
              <a:t>© Europees Agentschap voor veiligheid en gezondheid op het werk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l-NL" sz="1467" b="1" i="0" u="none" strike="noStrike" cap="none" normalizeH="0" baseline="0" noProof="0">
                <a:ln>
                  <a:noFill/>
                </a:ln>
                <a:solidFill>
                  <a:srgbClr val="003399"/>
                </a:solidFill>
                <a:effectLst/>
                <a:uLnTx/>
                <a:uFillTx/>
                <a:latin typeface="Arial"/>
                <a:ea typeface="Arial"/>
                <a:cs typeface="+mn-cs"/>
              </a:rPr>
              <a:t>Overname met bronvermelding toegestaan.</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l-NL" sz="1467" b="1" i="0" u="none" strike="noStrike" cap="none" normalizeH="0" baseline="0" noProof="0">
                <a:ln>
                  <a:noFill/>
                </a:ln>
                <a:solidFill>
                  <a:srgbClr val="003399"/>
                </a:solidFill>
                <a:effectLst/>
                <a:uLnTx/>
                <a:uFillTx/>
                <a:latin typeface="Arial"/>
                <a:ea typeface="Arial"/>
                <a:cs typeface="+mn-cs"/>
              </a:rPr>
              <a:t>Voor gebruik of overneming van fotografisch of ander materiaal waarop het Europees Agentschap voor veiligheid en gezondheid op het werk geen auteursrecht bezit, is rechtstreekse toestemming van de rechthebbenden nodig.</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23/09/2026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nl-NL"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A7A79D25-5E65-AA39-52FF-70A7ADD5237F}"/>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059575" y="5618501"/>
            <a:ext cx="1220425" cy="995900"/>
          </a:xfrm>
          <a:prstGeom prst="rect">
            <a:avLst/>
          </a:prstGeom>
        </p:spPr>
      </p:pic>
      <p:pic>
        <p:nvPicPr>
          <p:cNvPr id="14" name="Picture 13">
            <a:extLst>
              <a:ext uri="{FF2B5EF4-FFF2-40B4-BE49-F238E27FC236}">
                <a16:creationId xmlns:a16="http://schemas.microsoft.com/office/drawing/2014/main" id="{1B933A90-767B-321D-BB94-3DADE2AD884F}"/>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599837" y="6062006"/>
            <a:ext cx="2175437" cy="556262"/>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nl/facts-and-figures/osh-pulse/climate-digital-chan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nl/themes/mainstreaming-osh-education/oshvet-project-osh-vocational-education-and-trainin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ealthy-workplaces.osha.europa.eu/nl/campaign-partners/enterprise-europe-network" TargetMode="External"/><Relationship Id="rId11" Type="http://schemas.openxmlformats.org/officeDocument/2006/relationships/hyperlink" Target="https://healthy-workplaces.osha.europa.eu/nl/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nl/campaign-partners/official-campaign-partners" TargetMode="External"/><Relationship Id="rId10" Type="http://schemas.openxmlformats.org/officeDocument/2006/relationships/image" Target="../media/image3.png"/><Relationship Id="rId4" Type="http://schemas.openxmlformats.org/officeDocument/2006/relationships/image" Target="../media/image49.svg"/><Relationship Id="rId9" Type="http://schemas.openxmlformats.org/officeDocument/2006/relationships/hyperlink" Target="https://osha.europa.eu/nl" TargetMode="External"/><Relationship Id="rId14" Type="http://schemas.openxmlformats.org/officeDocument/2006/relationships/hyperlink" Target="https://healthy-workplaces.osha.europa.eu/nl/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nl/tools-and-publications" TargetMode="External"/><Relationship Id="rId2" Type="http://schemas.openxmlformats.org/officeDocument/2006/relationships/hyperlink" Target="https://healthy-workplaces.osha.europa.eu/nl/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nl/tools-and-publications/campaign-toolki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nl/get-involved/european-week" TargetMode="External"/><Relationship Id="rId7" Type="http://schemas.openxmlformats.org/officeDocument/2006/relationships/hyperlink" Target="https://healthy-workplaces.osha.europa.eu/nl/media-centre/become-media-partner"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healthy-workplaces.osha.europa.eu/nl/get-involved/become-campaign-partner" TargetMode="External"/><Relationship Id="rId5" Type="http://schemas.openxmlformats.org/officeDocument/2006/relationships/hyperlink" Target="https://healthy-workplaces.osha.europa.eu/nl/get-involved/good-practice-awards" TargetMode="External"/><Relationship Id="rId4" Type="http://schemas.openxmlformats.org/officeDocument/2006/relationships/hyperlink" Target="https://healthy-workplaces.osha.europa.eu/nl/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nl-NL"/>
              <a:t>Campagne voor een gezonde werkplek 2026-2028 </a:t>
            </a:r>
            <a:br>
              <a:rPr lang="nl-NL"/>
            </a:br>
            <a:r>
              <a:rPr lang="nl-NL"/>
              <a:t>“Samen voor mentale gezondheid op het werk”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nl-NL" sz="2600" i="1" dirty="0">
                <a:solidFill>
                  <a:srgbClr val="92D050"/>
                </a:solidFill>
              </a:rPr>
              <a:t>Preventie van psychosociale risico’s op het werk</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nl-NL"/>
              <a:t>Inhoud</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851568"/>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2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nl-NL" sz="1600" b="0">
                <a:solidFill>
                  <a:srgbClr val="003399"/>
                </a:solidFill>
              </a:rPr>
              <a:t>In grote lijnen</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38664"/>
          </a:xfrm>
          <a:prstGeom prst="rect">
            <a:avLst/>
          </a:prstGeom>
          <a:noFill/>
        </p:spPr>
        <p:txBody>
          <a:bodyPr wrap="square" rtlCol="0">
            <a:spAutoFit/>
          </a:bodyPr>
          <a:lstStyle/>
          <a:p>
            <a:endParaRPr lang="es-ES" sz="1400" strike="sngStrike" dirty="0">
              <a:solidFill>
                <a:srgbClr val="003399"/>
              </a:solidFill>
            </a:endParaRPr>
          </a:p>
          <a:p>
            <a:pPr marL="169863" indent="-169863">
              <a:buFont typeface="Arial" panose="020B0604020202020204" pitchFamily="34" charset="0"/>
              <a:buChar char="•"/>
            </a:pPr>
            <a:r>
              <a:rPr lang="nl-NL" sz="1400">
                <a:solidFill>
                  <a:srgbClr val="003399"/>
                </a:solidFill>
              </a:rPr>
              <a:t>Doelstellingen van de campagne</a:t>
            </a:r>
          </a:p>
          <a:p>
            <a:pPr marL="169863" indent="-169863">
              <a:buFont typeface="Arial" panose="020B0604020202020204" pitchFamily="34" charset="0"/>
              <a:buChar char="•"/>
            </a:pPr>
            <a:r>
              <a:rPr lang="nl-NL" sz="1400">
                <a:solidFill>
                  <a:srgbClr val="003399"/>
                </a:solidFill>
              </a:rPr>
              <a:t>Voor wie is deze campagne bedoeld?</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69644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2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nl-NL" sz="1600"/>
              <a:t>Actieplan: de vijf prioriteitsgebieden</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384995"/>
          </a:xfrm>
          <a:prstGeom prst="rect">
            <a:avLst/>
          </a:prstGeom>
          <a:noFill/>
        </p:spPr>
        <p:txBody>
          <a:bodyPr wrap="square" rtlCol="0">
            <a:spAutoFit/>
          </a:bodyPr>
          <a:lstStyle/>
          <a:p>
            <a:pPr marL="169863" indent="-169863">
              <a:buFont typeface="Arial" panose="020B0604020202020204" pitchFamily="34" charset="0"/>
              <a:buChar char="•"/>
            </a:pPr>
            <a:r>
              <a:rPr lang="nl-NL" sz="1400" dirty="0">
                <a:solidFill>
                  <a:srgbClr val="003399"/>
                </a:solidFill>
              </a:rPr>
              <a:t>Beoordeling en beheer van psychosociale risico’s</a:t>
            </a:r>
          </a:p>
          <a:p>
            <a:pPr marL="169863" indent="-169863">
              <a:buFont typeface="Arial" panose="020B0604020202020204" pitchFamily="34" charset="0"/>
              <a:buChar char="•"/>
            </a:pPr>
            <a:r>
              <a:rPr lang="nl-NL" sz="1400" dirty="0">
                <a:solidFill>
                  <a:srgbClr val="003399"/>
                </a:solidFill>
              </a:rPr>
              <a:t>Intimidatie, ongewenst seksueel gedrag en geweld</a:t>
            </a:r>
          </a:p>
          <a:p>
            <a:pPr marL="169863" indent="-169863">
              <a:buFont typeface="Arial" panose="020B0604020202020204" pitchFamily="34" charset="0"/>
              <a:buChar char="•"/>
            </a:pPr>
            <a:r>
              <a:rPr lang="nl-NL" sz="1400" dirty="0">
                <a:solidFill>
                  <a:srgbClr val="003399"/>
                </a:solidFill>
              </a:rPr>
              <a:t>Fysieke risico’s en mentale gezondheid</a:t>
            </a:r>
          </a:p>
          <a:p>
            <a:pPr marL="169863" indent="-169863">
              <a:buFont typeface="Arial" panose="020B0604020202020204" pitchFamily="34" charset="0"/>
              <a:buChar char="•"/>
            </a:pPr>
            <a:r>
              <a:rPr lang="nl-NL" sz="1400" dirty="0">
                <a:solidFill>
                  <a:srgbClr val="003399"/>
                </a:solidFill>
              </a:rPr>
              <a:t>Psychosociale risico’s in de gezondheidszorg en maatschappelijke dienstverlening</a:t>
            </a:r>
          </a:p>
          <a:p>
            <a:pPr marL="169863" indent="-169863">
              <a:buFont typeface="Arial" panose="020B0604020202020204" pitchFamily="34" charset="0"/>
              <a:buChar char="•"/>
            </a:pPr>
            <a:r>
              <a:rPr lang="nl-NL" sz="1400" dirty="0">
                <a:solidFill>
                  <a:srgbClr val="003399"/>
                </a:solidFill>
              </a:rPr>
              <a:t>Ondersteuning van mentale gezondheid op het werk</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465734"/>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2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nl-NL" sz="1600">
                <a:solidFill>
                  <a:schemeClr val="bg1"/>
                </a:solidFill>
              </a:rPr>
              <a:t>Deelname aan de campagne</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169551"/>
          </a:xfrm>
          <a:prstGeom prst="rect">
            <a:avLst/>
          </a:prstGeom>
          <a:noFill/>
        </p:spPr>
        <p:txBody>
          <a:bodyPr wrap="square" rtlCol="0">
            <a:spAutoFit/>
          </a:bodyPr>
          <a:lstStyle/>
          <a:p>
            <a:pPr marL="169863" indent="-169863">
              <a:buFont typeface="Arial" panose="020B0604020202020204" pitchFamily="34" charset="0"/>
              <a:buChar char="•"/>
            </a:pPr>
            <a:r>
              <a:rPr lang="nl-NL" sz="1400">
                <a:solidFill>
                  <a:srgbClr val="003399"/>
                </a:solidFill>
              </a:rPr>
              <a:t>Netwerk van EU-OSHA</a:t>
            </a:r>
          </a:p>
          <a:p>
            <a:pPr marL="169863" indent="-169863">
              <a:buFont typeface="Arial" panose="020B0604020202020204" pitchFamily="34" charset="0"/>
              <a:buChar char="•"/>
            </a:pPr>
            <a:r>
              <a:rPr lang="nl-NL" sz="1400">
                <a:solidFill>
                  <a:srgbClr val="003399"/>
                </a:solidFill>
              </a:rPr>
              <a:t>Campagnemateriaal</a:t>
            </a:r>
          </a:p>
          <a:p>
            <a:pPr marL="169863" indent="-169863">
              <a:buFont typeface="Arial" panose="020B0604020202020204" pitchFamily="34" charset="0"/>
              <a:buChar char="•"/>
            </a:pPr>
            <a:r>
              <a:rPr lang="nl-NL" sz="1400">
                <a:solidFill>
                  <a:srgbClr val="003399"/>
                </a:solidFill>
              </a:rPr>
              <a:t>Toolkit en digitale promotie</a:t>
            </a:r>
          </a:p>
          <a:p>
            <a:pPr marL="169863" indent="-169863">
              <a:buFont typeface="Arial" panose="020B0604020202020204" pitchFamily="34" charset="0"/>
              <a:buChar char="•"/>
            </a:pPr>
            <a:r>
              <a:rPr lang="nl-NL" sz="1400">
                <a:solidFill>
                  <a:srgbClr val="003399"/>
                </a:solidFill>
              </a:rPr>
              <a:t>Hoe kunt u meedoen aan de campagne?</a:t>
            </a:r>
          </a:p>
          <a:p>
            <a:pPr marL="169863" indent="-169863">
              <a:buFont typeface="Arial" panose="020B0604020202020204" pitchFamily="34" charset="0"/>
              <a:buChar char="•"/>
            </a:pPr>
            <a:r>
              <a:rPr lang="nl-NL" sz="1400">
                <a:solidFill>
                  <a:srgbClr val="003399"/>
                </a:solidFill>
              </a:rPr>
              <a:t>Blijf op de hoogte van alle campagnenieuws</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nl-NL"/>
              <a:t>In grote lijnen: mentale gezondheid is bepalend voor het dagelijks werk- en privéleven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nl-NL" sz="2000" b="1">
                <a:solidFill>
                  <a:schemeClr val="tx2"/>
                </a:solidFill>
              </a:rPr>
              <a:t>Je mentale gezondheid vloeit voort uit je dagelijks leven, waaronder je werk!</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1"/>
            <a:ext cx="7637744" cy="300660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nl-NL" dirty="0"/>
              <a:t>Werk kan je mentale gezondheid verbeteren </a:t>
            </a:r>
            <a:r>
              <a:rPr lang="nl-NL" b="0" dirty="0"/>
              <a:t>door je leven zin, structuur en sociaal contact te geven,</a:t>
            </a:r>
            <a:r>
              <a:rPr lang="nl-NL" dirty="0"/>
              <a:t> zolang</a:t>
            </a:r>
            <a:r>
              <a:rPr lang="nl-NL" b="0" dirty="0"/>
              <a:t> </a:t>
            </a:r>
            <a:r>
              <a:rPr lang="nl-NL" dirty="0"/>
              <a:t>het goed is opgezet</a:t>
            </a:r>
            <a:r>
              <a:rPr lang="nl-NL" b="0" dirty="0"/>
              <a:t> en </a:t>
            </a:r>
            <a:r>
              <a:rPr lang="nl-NL" dirty="0"/>
              <a:t>ondersteuning biedt</a:t>
            </a:r>
            <a:r>
              <a:rPr lang="nl-NL" b="0" dirty="0"/>
              <a:t>.</a:t>
            </a:r>
          </a:p>
          <a:p>
            <a:pPr marL="233363" indent="-233363">
              <a:spcAft>
                <a:spcPts val="600"/>
              </a:spcAft>
            </a:pPr>
            <a:r>
              <a:rPr lang="nl-NL" dirty="0"/>
              <a:t>Psychosociale risico’s op het werk</a:t>
            </a:r>
            <a:r>
              <a:rPr lang="nl-NL" b="0" dirty="0"/>
              <a:t>, zoals tegenstrijdige eisen, intimidatie of een aanhoudend hoge werklast, kunnen die positieve invloed ondermijnen. </a:t>
            </a:r>
          </a:p>
          <a:p>
            <a:pPr marL="233363" indent="-233363">
              <a:spcAft>
                <a:spcPts val="600"/>
              </a:spcAft>
            </a:pPr>
            <a:r>
              <a:rPr lang="nl-NL" dirty="0"/>
              <a:t>Als </a:t>
            </a:r>
            <a:r>
              <a:rPr lang="nl-NL" b="0" dirty="0"/>
              <a:t>deze</a:t>
            </a:r>
            <a:r>
              <a:rPr lang="nl-NL" dirty="0"/>
              <a:t> risico’s niet worden vastgesteld</a:t>
            </a:r>
            <a:r>
              <a:rPr lang="nl-NL" b="0" dirty="0"/>
              <a:t>,</a:t>
            </a:r>
            <a:r>
              <a:rPr lang="nl-NL" dirty="0"/>
              <a:t> aangepakt </a:t>
            </a:r>
            <a:r>
              <a:rPr lang="nl-NL" b="0" dirty="0"/>
              <a:t>en</a:t>
            </a:r>
            <a:r>
              <a:rPr lang="nl-NL" dirty="0"/>
              <a:t> voorkomen</a:t>
            </a:r>
            <a:r>
              <a:rPr lang="nl-NL" b="0" dirty="0"/>
              <a:t>, kunnen zij leiden tot </a:t>
            </a:r>
            <a:r>
              <a:rPr lang="nl-NL" dirty="0"/>
              <a:t>ernstige gezondheidsproblemen</a:t>
            </a:r>
            <a:r>
              <a:rPr lang="nl-NL" b="0" dirty="0"/>
              <a:t>, zoals burn-out, depressie, angst e.a.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nl-NL"/>
              <a:t>In grote </a:t>
            </a:r>
            <a:r>
              <a:rPr lang="nl-NL">
                <a:solidFill>
                  <a:srgbClr val="003399"/>
                </a:solidFill>
              </a:rPr>
              <a:t>lijnen: </a:t>
            </a:r>
            <a:r>
              <a:rPr lang="nl-NL"/>
              <a:t>wat staat er op het spel?</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nl-NL" sz="1800" b="1">
                <a:solidFill>
                  <a:schemeClr val="tx2"/>
                </a:solidFill>
              </a:rPr>
              <a:t>De slechte mentale gezondheid van werknemers zal het bbp van de EU tussen 2025 en 2050 naar verwachting een klap toebrengen van gemiddeld 1,7 % per jaar.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nl-NL" b="0" dirty="0"/>
              <a:t>Mentale gezondheidsklachten komen in Europa </a:t>
            </a:r>
            <a:r>
              <a:rPr lang="nl-NL" dirty="0"/>
              <a:t>steeds vaker voor</a:t>
            </a:r>
            <a:r>
              <a:rPr lang="nl-NL" b="0" dirty="0"/>
              <a:t>. </a:t>
            </a:r>
          </a:p>
          <a:p>
            <a:pPr marL="233363" indent="-233363">
              <a:spcAft>
                <a:spcPts val="600"/>
              </a:spcAft>
            </a:pPr>
            <a:r>
              <a:rPr lang="nl-NL" b="0" dirty="0"/>
              <a:t>Deze problemen leiden tot </a:t>
            </a:r>
            <a:r>
              <a:rPr lang="nl-NL" dirty="0"/>
              <a:t>economisch verlies</a:t>
            </a:r>
            <a:r>
              <a:rPr lang="nl-NL" b="0" dirty="0"/>
              <a:t>, grotendeels als gevolg van de verminderde arbeidsparticipatie, toegenomen verzuim en presenteïsme.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nl-NL"/>
              <a:t>In grote </a:t>
            </a:r>
            <a:r>
              <a:rPr lang="nl-NL">
                <a:solidFill>
                  <a:srgbClr val="003399"/>
                </a:solidFill>
              </a:rPr>
              <a:t>lijnen: </a:t>
            </a:r>
            <a:r>
              <a:rPr lang="nl-NL"/>
              <a:t>het perspectief van de werknemers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nl-NL" b="0" dirty="0"/>
              <a:t>Volgens de “</a:t>
            </a:r>
            <a:r>
              <a:rPr lang="nl-NL" b="0" dirty="0">
                <a:solidFill>
                  <a:srgbClr val="92D050"/>
                </a:solidFill>
                <a:hlinkClick r:id="rId3">
                  <a:extLst>
                    <a:ext uri="{A12FA001-AC4F-418D-AE19-62706E023703}">
                      <ahyp:hlinkClr xmlns:ahyp="http://schemas.microsoft.com/office/drawing/2018/hyperlinkcolor" val="tx"/>
                    </a:ext>
                  </a:extLst>
                </a:hlinkClick>
              </a:rPr>
              <a:t>Vinger aan de pols</a:t>
            </a:r>
            <a:r>
              <a:rPr lang="nl-NL" b="0" dirty="0"/>
              <a:t>”-enquête van 2025 onder werknemers, geven meer dan </a:t>
            </a:r>
            <a:r>
              <a:rPr lang="nl-NL" dirty="0"/>
              <a:t>4 op de 10 werknemers in de EU (44 %)</a:t>
            </a:r>
            <a:r>
              <a:rPr lang="nl-NL" b="0" dirty="0"/>
              <a:t> aan dat ze zijn blootgesteld aan </a:t>
            </a:r>
            <a:r>
              <a:rPr lang="nl-NL" dirty="0"/>
              <a:t>ernstige tijdsdruk</a:t>
            </a:r>
            <a:r>
              <a:rPr lang="nl-NL" b="0" dirty="0"/>
              <a:t> of </a:t>
            </a:r>
            <a:r>
              <a:rPr lang="nl-NL" dirty="0"/>
              <a:t>een te hoge werkdruk</a:t>
            </a:r>
            <a:r>
              <a:rPr lang="nl-NL" b="0" dirty="0"/>
              <a:t>.</a:t>
            </a:r>
            <a:br>
              <a:rPr lang="nl-NL" dirty="0"/>
            </a:br>
            <a:endParaRPr lang="nl-NL" dirty="0"/>
          </a:p>
          <a:p>
            <a:pPr marL="233363" indent="-233363"/>
            <a:r>
              <a:rPr lang="nl-NL" dirty="0"/>
              <a:t>Veel werknemers zeggen dat hun werk negatieve gevolgen heeft voor hun gezondheid:</a:t>
            </a:r>
          </a:p>
          <a:p>
            <a:pPr lvl="1"/>
            <a:r>
              <a:rPr lang="nl-NL" dirty="0">
                <a:solidFill>
                  <a:schemeClr val="tx2"/>
                </a:solidFill>
              </a:rPr>
              <a:t>37 % van de werknemers kampt met algemene vermoeidheid, en </a:t>
            </a:r>
          </a:p>
          <a:p>
            <a:pPr lvl="1"/>
            <a:r>
              <a:rPr lang="nl-NL" dirty="0">
                <a:solidFill>
                  <a:schemeClr val="tx2"/>
                </a:solidFill>
              </a:rPr>
              <a:t>29 % van de werknemers heeft last van stress, depressie of angst.</a:t>
            </a:r>
          </a:p>
          <a:p>
            <a:pPr marL="0" indent="0">
              <a:buNone/>
            </a:pPr>
            <a:br>
              <a:rPr lang="nl-NL" dirty="0"/>
            </a:br>
            <a:endParaRPr lang="nl-NL" dirty="0"/>
          </a:p>
        </p:txBody>
      </p:sp>
      <p:grpSp>
        <p:nvGrpSpPr>
          <p:cNvPr id="11" name="Group 10" descr="Foto van een kantoormedewerker die aan een bureau zit en met een fronsend gezicht documenten doorleest. Links van de medewerker jongleert een poppetje met verschillende digitale pictogrammen, zoals een vel papier, een vraagteken, grafieken en een klok, om de enorme tijdsdruk en werklast te symboliseren.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 van een kantoormedewerker die aan een bureau zit en met een fronsend gezicht documenten doorleest. Links van de medewerker jongleert een poppetje met verschillende digitale pictogrammen, zoals een vel papier, een vraagteken, grafieken en een klok, om de enorme tijdsdruk en werklast te symboliseren.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nl-NL"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a:xfrm>
            <a:off x="600002" y="180000"/>
            <a:ext cx="11384672" cy="489600"/>
          </a:xfrm>
        </p:spPr>
        <p:txBody>
          <a:bodyPr/>
          <a:lstStyle/>
          <a:p>
            <a:r>
              <a:rPr lang="nl-NL" dirty="0"/>
              <a:t>In grote </a:t>
            </a:r>
            <a:r>
              <a:rPr lang="nl-NL" dirty="0">
                <a:solidFill>
                  <a:srgbClr val="003399"/>
                </a:solidFill>
              </a:rPr>
              <a:t>lijnen: </a:t>
            </a:r>
            <a:r>
              <a:rPr lang="nl-NL" dirty="0"/>
              <a:t>het oogpunt van organisaties versus dat van werknemers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dirty="0">
                <a:latin typeface="+mn-lt"/>
              </a:rPr>
              <a:t>Psychosociale risico’s op het werk: organisaties vs. werknemers.</a:t>
            </a:r>
          </a:p>
          <a:p>
            <a:r>
              <a:rPr lang="nl-NL" sz="1800" dirty="0">
                <a:latin typeface="+mn-lt"/>
              </a:rPr>
              <a:t>Vergelijkbare patronen, verschillende perspectieven</a:t>
            </a:r>
            <a:r>
              <a:rPr lang="nl-NL" sz="1800" b="1" dirty="0">
                <a:latin typeface="+mn-lt"/>
              </a:rPr>
              <a:t> </a:t>
            </a:r>
          </a:p>
        </p:txBody>
      </p:sp>
      <p:grpSp>
        <p:nvGrpSpPr>
          <p:cNvPr id="3" name="Group 2" descr="Een gegevensoverzicht waarin de tijdsdruk die organisaties en werknemers ervaren met elkaar wordt vergeleken. Deze informatie wordt weergegeven door halve cirkels en percentages. Organisaties ervaren 44 % van de tijdsdruk, en werknemers 43 %.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l-NL" sz="1000" i="1"/>
                  <a:t>Bron: </a:t>
                </a:r>
                <a:r>
                  <a:rPr lang="nl-NL" sz="1000" b="0"/>
                  <a:t>Vinger aan de pols 2025, Esener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nl-NL"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l-NL" sz="1400"/>
                <a:t>ORGANISATIES</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164048" y="2764376"/>
              <a:ext cx="1600613"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nl-NL" sz="1400" dirty="0">
                  <a:solidFill>
                    <a:srgbClr val="A9DE4E"/>
                  </a:solidFill>
                </a:rPr>
                <a:t>WERKNEMERS</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nl-NL" sz="1400" b="1">
                  <a:solidFill>
                    <a:schemeClr val="bg1"/>
                  </a:solidFill>
                </a:rPr>
                <a:t>TIJDSDRUK</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Een gegevensoverzicht waarin de slechte communicatie en samenwerking die organisaties en werknemers ervaren met elkaar worden vergeleken. Deze informatie wordt weergegeven door halve cirkels en percentages. Organisaties ervaren 19 % van dit probleem, en werknemers 29 %.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l-NL" sz="1000" i="1"/>
                      <a:t>Bron: </a:t>
                    </a:r>
                    <a:r>
                      <a:rPr lang="nl-NL" sz="1000" b="0"/>
                      <a:t>Esener 2024 en Vinger aan de pols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nl-NL"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l-NL" sz="1400"/>
                    <a:t>ORGANISATIES</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185376" y="2772946"/>
                  <a:ext cx="168889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nl-NL" sz="1400" dirty="0">
                      <a:solidFill>
                        <a:srgbClr val="A9DE4E"/>
                      </a:solidFill>
                    </a:rPr>
                    <a:t>WERKNEMERS</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nl-NL" sz="1400" b="1" dirty="0">
                      <a:solidFill>
                        <a:schemeClr val="bg1"/>
                      </a:solidFill>
                    </a:rPr>
                    <a:t>SLECHTE COMMUNICATIE EN SAMENWERKING</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Slechts 51 % van de organisaties meldt werknemers te betrekken bij de aanpak van psychosociale risico’s. ">
            <a:extLst>
              <a:ext uri="{FF2B5EF4-FFF2-40B4-BE49-F238E27FC236}">
                <a16:creationId xmlns:a16="http://schemas.microsoft.com/office/drawing/2014/main" id="{B4A7BB91-524A-4AEB-00A7-EAE7B13F645F}"/>
              </a:ext>
            </a:extLst>
          </p:cNvPr>
          <p:cNvGrpSpPr/>
          <p:nvPr/>
        </p:nvGrpSpPr>
        <p:grpSpPr>
          <a:xfrm>
            <a:off x="1231706" y="4787683"/>
            <a:ext cx="8889894" cy="1641028"/>
            <a:chOff x="844060" y="4881619"/>
            <a:chExt cx="8889894"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44060" y="4881619"/>
              <a:ext cx="8889894" cy="1641028"/>
              <a:chOff x="1653573" y="4627998"/>
              <a:chExt cx="8889894"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53573" y="4627998"/>
                <a:ext cx="8877454" cy="1639967"/>
                <a:chOff x="844059" y="2168532"/>
                <a:chExt cx="8877454"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844059" y="3053138"/>
                  <a:ext cx="920218"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l-NL" sz="1200" dirty="0"/>
                    <a:t>SLECHTS</a:t>
                  </a:r>
                </a:p>
              </p:txBody>
            </p:sp>
            <p:sp>
              <p:nvSpPr>
                <p:cNvPr id="100" name="Content Placeholder 2" descr="Een kader met een overzicht van de betrokkenheid van werknemers van organisaties bij de aanpak van psychosociale risico’s op het werk. Het percentage bedraagt 51 %. ">
                  <a:extLst>
                    <a:ext uri="{FF2B5EF4-FFF2-40B4-BE49-F238E27FC236}">
                      <a16:creationId xmlns:a16="http://schemas.microsoft.com/office/drawing/2014/main" id="{3994B876-AAE8-E8B6-4731-D4BFD324526D}"/>
                    </a:ext>
                  </a:extLst>
                </p:cNvPr>
                <p:cNvSpPr txBox="1">
                  <a:spLocks/>
                </p:cNvSpPr>
                <p:nvPr/>
              </p:nvSpPr>
              <p:spPr>
                <a:xfrm>
                  <a:off x="2795182" y="2687973"/>
                  <a:ext cx="2669623"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l-NL" sz="1600" b="0" dirty="0"/>
                    <a:t>van de organisaties meldt werknemers te betrekken bij de aanpak van psychosociale risico’s.</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nl-NL" sz="1400" b="1">
                      <a:solidFill>
                        <a:schemeClr val="bg1"/>
                      </a:solidFill>
                    </a:rPr>
                    <a:t>BETROKKENHEID VAN WERKNEMERS</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06049"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44573" y="4438310"/>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233741"/>
            <a:ext cx="2870939" cy="11412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l-NL" sz="1400" dirty="0"/>
              <a:t>Het is van essentieel belang dat werknemers risico’s mee helpen vaststellen en dat er samen doeltreffende oplossingen worden gevonden.</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6023253"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nl-NL"/>
              <a:t>In grote </a:t>
            </a:r>
            <a:r>
              <a:rPr lang="nl-NL">
                <a:solidFill>
                  <a:srgbClr val="003399"/>
                </a:solidFill>
              </a:rPr>
              <a:t>lijnen: </a:t>
            </a:r>
            <a:r>
              <a:rPr lang="nl-NL"/>
              <a:t>het oogpunt van organisaties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Psychosociale risico’s in organisaties:</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3123031328"/>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nl-NL" sz="1200" i="1">
                <a:effectLst/>
              </a:rPr>
              <a:t>Bron: </a:t>
            </a:r>
            <a:r>
              <a:rPr lang="nl-NL" sz="1200">
                <a:effectLst/>
              </a:rPr>
              <a:t>Esener 2024 – basis: vestigingen in de EU-27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nl-NL"/>
              <a:t>Doelstellingen van de campagne</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1016515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Bewustmaking inzake: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836542"/>
            <a:ext cx="9899354"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nl-NL" sz="1800" b="0" dirty="0"/>
              <a:t>de </a:t>
            </a:r>
            <a:r>
              <a:rPr lang="nl-NL" sz="1800" dirty="0"/>
              <a:t>invloed van een goede werkomgeving op de mentale gezondheid en het welzijn</a:t>
            </a:r>
            <a:r>
              <a:rPr lang="nl-NL" sz="1800" b="0" dirty="0"/>
              <a:t>;</a:t>
            </a:r>
          </a:p>
          <a:p>
            <a:pPr marL="233363" indent="-233363">
              <a:spcBef>
                <a:spcPts val="0"/>
              </a:spcBef>
              <a:spcAft>
                <a:spcPts val="600"/>
              </a:spcAft>
            </a:pPr>
            <a:r>
              <a:rPr lang="nl-NL" sz="1800" b="0" dirty="0"/>
              <a:t>het belang van het </a:t>
            </a:r>
            <a:r>
              <a:rPr lang="nl-NL" sz="1800" dirty="0"/>
              <a:t>beoordelen</a:t>
            </a:r>
            <a:r>
              <a:rPr lang="nl-NL" sz="1800" b="0" dirty="0"/>
              <a:t>, </a:t>
            </a:r>
            <a:r>
              <a:rPr lang="nl-NL" sz="1800" dirty="0"/>
              <a:t>voorkomen en aanpakken van psychosociale risico’s</a:t>
            </a:r>
            <a:r>
              <a:rPr lang="nl-NL" sz="1800" b="0" dirty="0"/>
              <a:t>. </a:t>
            </a:r>
            <a:r>
              <a:rPr lang="nl-NL" sz="1800" dirty="0"/>
              <a:t> </a:t>
            </a:r>
          </a:p>
          <a:p>
            <a:pPr marL="0" indent="0">
              <a:spcBef>
                <a:spcPts val="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13983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Aanmoediging van:</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6" y="3524445"/>
            <a:ext cx="7211857"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nl-NL" sz="1800" dirty="0"/>
              <a:t>netwerkvorming tussen belanghebbenden</a:t>
            </a:r>
            <a:r>
              <a:rPr lang="nl-NL" sz="1800" b="0" dirty="0"/>
              <a:t>;</a:t>
            </a:r>
          </a:p>
          <a:p>
            <a:pPr marL="233363" indent="-233363">
              <a:spcBef>
                <a:spcPts val="0"/>
              </a:spcBef>
              <a:spcAft>
                <a:spcPts val="600"/>
              </a:spcAft>
            </a:pPr>
            <a:r>
              <a:rPr lang="nl-NL" sz="1800" b="0" dirty="0"/>
              <a:t>samenwerking met </a:t>
            </a:r>
            <a:r>
              <a:rPr lang="nl-NL" sz="1800" dirty="0"/>
              <a:t>alle partners op de werkplek</a:t>
            </a:r>
            <a:r>
              <a:rPr lang="nl-NL" sz="1800" b="0" dirty="0"/>
              <a:t>;</a:t>
            </a:r>
          </a:p>
          <a:p>
            <a:pPr marL="233363" indent="-233363">
              <a:spcBef>
                <a:spcPts val="0"/>
              </a:spcBef>
              <a:spcAft>
                <a:spcPts val="600"/>
              </a:spcAft>
            </a:pPr>
            <a:r>
              <a:rPr lang="nl-NL" sz="1800" b="0" dirty="0"/>
              <a:t>het bevorderen van een </a:t>
            </a:r>
            <a:r>
              <a:rPr lang="nl-NL" sz="1800" dirty="0"/>
              <a:t>ondersteunende</a:t>
            </a:r>
            <a:r>
              <a:rPr lang="nl-NL" sz="1800" b="0" dirty="0"/>
              <a:t>,</a:t>
            </a:r>
            <a:r>
              <a:rPr lang="nl-NL" sz="1800" dirty="0"/>
              <a:t> inclusieve</a:t>
            </a:r>
            <a:r>
              <a:rPr lang="nl-NL" sz="1800" b="0" dirty="0"/>
              <a:t> en </a:t>
            </a:r>
            <a:r>
              <a:rPr lang="nl-NL" sz="1800" dirty="0"/>
              <a:t>mentaal gezonde werkomgeving</a:t>
            </a:r>
            <a:r>
              <a:rPr lang="nl-NL" sz="1800" b="0" dirty="0"/>
              <a:t>;</a:t>
            </a:r>
          </a:p>
          <a:p>
            <a:pPr marL="233363" indent="-233363">
              <a:spcBef>
                <a:spcPts val="0"/>
              </a:spcBef>
              <a:spcAft>
                <a:spcPts val="600"/>
              </a:spcAft>
            </a:pPr>
            <a:r>
              <a:rPr lang="nl-NL" sz="1800" dirty="0"/>
              <a:t>koppeling van psychosociale risico’s aan bredere processen </a:t>
            </a:r>
            <a:r>
              <a:rPr lang="nl-NL" sz="1800" b="0" dirty="0"/>
              <a:t>op het gebied van veiligheid en gezondheid op het werk</a:t>
            </a:r>
            <a:r>
              <a:rPr lang="nl-NL" sz="1800" dirty="0"/>
              <a:t> (VGW) </a:t>
            </a:r>
            <a:r>
              <a:rPr lang="nl-NL" sz="1800" b="0" dirty="0"/>
              <a:t>om een alomvattende aanpak te waarborgen. </a:t>
            </a:r>
          </a:p>
          <a:p>
            <a:pPr>
              <a:spcBef>
                <a:spcPts val="0"/>
              </a:spcBef>
              <a:spcAft>
                <a:spcPts val="600"/>
              </a:spcAft>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b="0" dirty="0"/>
          </a:p>
        </p:txBody>
      </p:sp>
      <p:pic>
        <p:nvPicPr>
          <p:cNvPr id="9" name="Picture 8" descr="Een foto in de vorm van een wolk waarop een groep mannelijke werknemers te zien is rond een board met grafieken. Links op de afbeelding is een groen poppetje weergegeven. De afbeelding belicht de organisatorische maatregelen die nodig zijn om een goede mentale gezondheid op het werk te bevorderen.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nl-NL"/>
              <a:t>Voor wie is deze campagne bedoeld? Wie kan deelnemen?</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nl-NL" sz="1800" b="1">
                <a:solidFill>
                  <a:srgbClr val="003399"/>
                </a:solidFill>
              </a:rPr>
              <a:t>Iedereen is mee verantwoordelijk voor een goede mentale gezondheid.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nl-NL" sz="1800">
                <a:solidFill>
                  <a:schemeClr val="tx2"/>
                </a:solidFill>
              </a:rPr>
              <a:t>werkgevers in bedrijven van alle maten </a:t>
            </a:r>
          </a:p>
          <a:p>
            <a:pPr marL="233363" indent="-233363">
              <a:buFont typeface="Wingdings" panose="05000000000000000000" pitchFamily="2" charset="2"/>
              <a:buChar char="§"/>
            </a:pPr>
            <a:r>
              <a:rPr lang="nl-NL" sz="1800">
                <a:solidFill>
                  <a:schemeClr val="tx2"/>
                </a:solidFill>
              </a:rPr>
              <a:t>werknemers </a:t>
            </a:r>
          </a:p>
          <a:p>
            <a:pPr marL="233363" indent="-233363">
              <a:buFont typeface="Wingdings" panose="05000000000000000000" pitchFamily="2" charset="2"/>
              <a:buChar char="§"/>
            </a:pPr>
            <a:r>
              <a:rPr lang="nl-NL" sz="1800">
                <a:solidFill>
                  <a:schemeClr val="tx2"/>
                </a:solidFill>
              </a:rPr>
              <a:t>sociale partners</a:t>
            </a:r>
          </a:p>
          <a:p>
            <a:pPr marL="233363" indent="-233363">
              <a:buFont typeface="Wingdings" panose="05000000000000000000" pitchFamily="2" charset="2"/>
              <a:buChar char="§"/>
            </a:pPr>
            <a:r>
              <a:rPr lang="nl-NL" sz="1800">
                <a:solidFill>
                  <a:schemeClr val="tx2"/>
                </a:solidFill>
              </a:rPr>
              <a:t>arbeidsinspecteurs </a:t>
            </a:r>
          </a:p>
          <a:p>
            <a:pPr marL="233363" indent="-233363">
              <a:buFont typeface="Wingdings" panose="05000000000000000000" pitchFamily="2" charset="2"/>
              <a:buChar char="§"/>
            </a:pPr>
            <a:r>
              <a:rPr lang="nl-NL" sz="1800">
                <a:solidFill>
                  <a:schemeClr val="tx2"/>
                </a:solidFill>
              </a:rPr>
              <a:t>VGW-vakmensen </a:t>
            </a:r>
          </a:p>
          <a:p>
            <a:pPr marL="233363" indent="-233363">
              <a:buFont typeface="Wingdings" panose="05000000000000000000" pitchFamily="2" charset="2"/>
              <a:buChar char="§"/>
            </a:pPr>
            <a:r>
              <a:rPr lang="nl-NL" sz="1800">
                <a:solidFill>
                  <a:schemeClr val="tx2"/>
                </a:solidFill>
              </a:rPr>
              <a:t>instanties voor mentale gezondheidszorg</a:t>
            </a:r>
          </a:p>
          <a:p>
            <a:pPr marL="233363" indent="-233363">
              <a:buFont typeface="Wingdings" panose="05000000000000000000" pitchFamily="2" charset="2"/>
              <a:buChar char="§"/>
            </a:pPr>
            <a:r>
              <a:rPr lang="nl-NL" sz="1800">
                <a:solidFill>
                  <a:schemeClr val="tx2"/>
                </a:solidFill>
              </a:rPr>
              <a:t>vrouwen- en jongerenorganisaties </a:t>
            </a:r>
          </a:p>
          <a:p>
            <a:pPr marL="233363" indent="-233363">
              <a:buFont typeface="Wingdings" panose="05000000000000000000" pitchFamily="2" charset="2"/>
              <a:buChar char="§"/>
            </a:pPr>
            <a:r>
              <a:rPr lang="nl-NL" sz="1800">
                <a:solidFill>
                  <a:schemeClr val="tx2"/>
                </a:solidFill>
              </a:rPr>
              <a:t>LHBTQ+-organisaties </a:t>
            </a:r>
          </a:p>
          <a:p>
            <a:pPr marL="233363" indent="-233363">
              <a:buFont typeface="Wingdings" panose="05000000000000000000" pitchFamily="2" charset="2"/>
              <a:buChar char="§"/>
            </a:pPr>
            <a:r>
              <a:rPr lang="nl-NL" sz="1800">
                <a:solidFill>
                  <a:schemeClr val="tx2"/>
                </a:solidFill>
              </a:rPr>
              <a:t>beleidsmakers</a:t>
            </a:r>
          </a:p>
          <a:p>
            <a:pPr marL="233363" indent="-233363">
              <a:buFont typeface="Wingdings" panose="05000000000000000000" pitchFamily="2" charset="2"/>
              <a:buChar char="§"/>
            </a:pPr>
            <a:r>
              <a:rPr lang="nl-NL" sz="1800">
                <a:solidFill>
                  <a:schemeClr val="tx2"/>
                </a:solidFill>
              </a:rPr>
              <a:t>onderzoekers en docenten </a:t>
            </a:r>
          </a:p>
          <a:p>
            <a:pPr marL="233363" indent="-233363">
              <a:buFont typeface="Wingdings" panose="05000000000000000000" pitchFamily="2" charset="2"/>
              <a:buChar char="§"/>
            </a:pPr>
            <a:r>
              <a:rPr lang="nl-NL" sz="1800">
                <a:solidFill>
                  <a:schemeClr val="tx2"/>
                </a:solidFill>
              </a:rPr>
              <a:t>mediaprofessionals </a:t>
            </a:r>
          </a:p>
          <a:p>
            <a:endParaRPr lang="en-GB" sz="1800" dirty="0"/>
          </a:p>
        </p:txBody>
      </p:sp>
      <p:pic>
        <p:nvPicPr>
          <p:cNvPr id="8" name="Picture 7" descr="Een vectorafbeelding met vier groene poppetjes die met elkaar verbonden zijn door lijnen die gezamenlijke verantwoordelijkheid symboliseren. Een van de poppetjes houdt een kop koffie vast, een ander draagt een uitroepteken, een derde heeft een vergrootglas en het laatste een megafoon.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nl-NL"/>
              <a:t>Actieplan: de vijf prioriteitsgebieden van de campagne</a:t>
            </a:r>
          </a:p>
        </p:txBody>
      </p:sp>
      <p:graphicFrame>
        <p:nvGraphicFramePr>
          <p:cNvPr id="5" name="Content Placeholder 3" descr="Een tijdschema met de aanvangsdata voor elk van de vijf prioriteitsgebieden van de campagne.">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4137619656"/>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nl-NL"/>
              <a:t>Prioriteit 1: beoordeling en beheer van psychosociale risico’s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582904"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Huidige stand van zaken</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079831"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nl-NL" b="0" dirty="0"/>
              <a:t>Werkgevers zijn </a:t>
            </a:r>
            <a:r>
              <a:rPr lang="nl-NL" dirty="0"/>
              <a:t>wettelijk verplicht om de gezondheid van hun werknemers te beschermen</a:t>
            </a:r>
            <a:r>
              <a:rPr lang="nl-NL" b="0" dirty="0"/>
              <a:t>, en </a:t>
            </a:r>
            <a:r>
              <a:rPr lang="nl-NL" dirty="0"/>
              <a:t>mentale gezondheid</a:t>
            </a:r>
            <a:r>
              <a:rPr lang="nl-NL" b="0" dirty="0"/>
              <a:t> valt daar ook onder.</a:t>
            </a:r>
          </a:p>
          <a:p>
            <a:pPr marL="233363" indent="-233363">
              <a:spcAft>
                <a:spcPts val="600"/>
              </a:spcAft>
            </a:pPr>
            <a:r>
              <a:rPr lang="nl-NL" b="0" dirty="0"/>
              <a:t>Slechts </a:t>
            </a:r>
            <a:r>
              <a:rPr lang="nl-NL" dirty="0"/>
              <a:t>39 % van alle ondernemingen </a:t>
            </a:r>
            <a:r>
              <a:rPr lang="nl-NL" b="0" dirty="0"/>
              <a:t>geeft aan over een </a:t>
            </a:r>
            <a:r>
              <a:rPr lang="nl-NL" dirty="0"/>
              <a:t>actieplan tegen </a:t>
            </a:r>
            <a:r>
              <a:rPr lang="nl-NL" dirty="0" err="1"/>
              <a:t>werkgerelateerde</a:t>
            </a:r>
            <a:r>
              <a:rPr lang="nl-NL" dirty="0"/>
              <a:t> stress te beschikken</a:t>
            </a:r>
            <a:r>
              <a:rPr lang="nl-NL" b="0" dirty="0"/>
              <a:t>.</a:t>
            </a:r>
          </a:p>
          <a:p>
            <a:pPr marL="233363" indent="-233363">
              <a:spcAft>
                <a:spcPts val="600"/>
              </a:spcAft>
            </a:pPr>
            <a:r>
              <a:rPr lang="nl-NL" b="0" dirty="0"/>
              <a:t>Organisaties zijn zich vaak wel bewust van psychosociale risico’s, maar </a:t>
            </a:r>
            <a:r>
              <a:rPr lang="nl-NL" dirty="0"/>
              <a:t>hebben geen</a:t>
            </a:r>
            <a:r>
              <a:rPr lang="nl-NL" b="0" dirty="0"/>
              <a:t> systematische, geformaliseerde </a:t>
            </a:r>
            <a:r>
              <a:rPr lang="nl-NL" dirty="0"/>
              <a:t>maatregelen om deze risico’s effectief aan te pakken</a:t>
            </a:r>
            <a:r>
              <a:rPr lang="nl-NL" b="0" dirty="0"/>
              <a:t>. </a:t>
            </a:r>
          </a:p>
          <a:p>
            <a:pPr marL="233363" indent="-233363">
              <a:spcAft>
                <a:spcPts val="600"/>
              </a:spcAft>
            </a:pPr>
            <a:r>
              <a:rPr lang="nl-NL" b="0" dirty="0"/>
              <a:t>Uit onderzoek blijkt dat het bewustzijn van de risico’s en de uitvoering van </a:t>
            </a:r>
            <a:r>
              <a:rPr lang="nl-NL" dirty="0"/>
              <a:t>preventieve </a:t>
            </a:r>
            <a:r>
              <a:rPr lang="nl-NL" dirty="0">
                <a:solidFill>
                  <a:schemeClr val="accent1"/>
                </a:solidFill>
              </a:rPr>
              <a:t>maatregelen varieert tussen </a:t>
            </a:r>
            <a:r>
              <a:rPr lang="nl-NL" dirty="0"/>
              <a:t>sectoren en landen</a:t>
            </a:r>
            <a:r>
              <a:rPr lang="nl-NL"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55192"/>
            <a:ext cx="3643675" cy="199104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nl-NL"/>
              <a:t>Prioriteit 1: beoordeling en beheer van psychosociale risico’s -2- </a:t>
            </a:r>
          </a:p>
        </p:txBody>
      </p:sp>
      <p:sp>
        <p:nvSpPr>
          <p:cNvPr id="4" name="Rectangle 3">
            <a:extLst>
              <a:ext uri="{FF2B5EF4-FFF2-40B4-BE49-F238E27FC236}">
                <a16:creationId xmlns:a16="http://schemas.microsoft.com/office/drawing/2014/main" id="{5978B3BF-F5DD-EF14-8F1E-31C8593438D2}"/>
              </a:ext>
            </a:extLst>
          </p:cNvPr>
          <p:cNvSpPr/>
          <p:nvPr/>
        </p:nvSpPr>
        <p:spPr>
          <a:xfrm>
            <a:off x="0" y="1058519"/>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nl-NL" b="1" dirty="0">
                <a:solidFill>
                  <a:srgbClr val="003399"/>
                </a:solidFill>
                <a:cs typeface="Arial" panose="020B0604020202020204" pitchFamily="34" charset="0"/>
              </a:rPr>
              <a:t>Door bedrijven gemelde grootste problemen </a:t>
            </a:r>
          </a:p>
          <a:p>
            <a:pPr algn="ctr"/>
            <a:r>
              <a:rPr lang="nl-NL" b="1" dirty="0">
                <a:solidFill>
                  <a:srgbClr val="003399"/>
                </a:solidFill>
                <a:cs typeface="Arial" panose="020B0604020202020204" pitchFamily="34" charset="0"/>
              </a:rPr>
              <a:t>bij de aanpak van psychosociale risico’s (</a:t>
            </a:r>
            <a:r>
              <a:rPr lang="nl-NL" b="1" dirty="0" err="1">
                <a:solidFill>
                  <a:srgbClr val="003399"/>
                </a:solidFill>
                <a:cs typeface="Arial" panose="020B0604020202020204" pitchFamily="34" charset="0"/>
              </a:rPr>
              <a:t>PSR’s</a:t>
            </a:r>
            <a:r>
              <a:rPr lang="nl-NL" b="1" dirty="0">
                <a:solidFill>
                  <a:srgbClr val="003399"/>
                </a:solidFill>
                <a:cs typeface="Arial" panose="020B0604020202020204" pitchFamily="34" charset="0"/>
              </a:rPr>
              <a:t>):</a:t>
            </a:r>
          </a:p>
        </p:txBody>
      </p:sp>
      <p:grpSp>
        <p:nvGrpSpPr>
          <p:cNvPr id="13" name="Group 12" descr="4 cirkelgrafieken met de grootste problemen volgens meldingen van bedrijven bij het omgaan met psychosociale risico’s (PSR’s).  Cirkelgrafiek 1 toont 59 %.  Terughoudendheid om openlijk over problemen te spreken. Cirkelgrafiek 2 toont 44 %. Gebrek aan expertise of gespecialiseerde ondersteuning. Cirkelgrafiek 3 toont 43 %. Gebrek aan bewustzijn bij het personeel.  Cirkelgrafiek 4 toont 32 %. Gebrek aan bewustzijn bij het management.">
            <a:extLst>
              <a:ext uri="{FF2B5EF4-FFF2-40B4-BE49-F238E27FC236}">
                <a16:creationId xmlns:a16="http://schemas.microsoft.com/office/drawing/2014/main" id="{5A1D7735-3259-B0E5-ADF7-9703C0F715D4}"/>
              </a:ext>
            </a:extLst>
          </p:cNvPr>
          <p:cNvGrpSpPr/>
          <p:nvPr/>
        </p:nvGrpSpPr>
        <p:grpSpPr>
          <a:xfrm>
            <a:off x="120387"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l-NL" sz="1600"/>
                  <a:t>terughoudendheid om openlijk over problemen te spreken</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l-NL" sz="1600"/>
                  <a:t>gebrek aan expertise of gespecialiseerde ondersteuning</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l-NL" sz="1600"/>
                  <a:t>gebrek aan bewustzijn bij het personeel</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l-NL" sz="1600"/>
                  <a:t>gebrek aan bewustzijn bij het management</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nl-NL" dirty="0"/>
              <a:t>Uit onderzoek blijkt dat kleinere bedrijven PSR’s vaak ad hoc aanpakken in plaats van een gestructureerde strategie te hanteren. </a:t>
            </a:r>
          </a:p>
          <a:p>
            <a:pPr marL="233363" indent="-233363">
              <a:spcBef>
                <a:spcPts val="600"/>
              </a:spcBef>
            </a:pPr>
            <a:r>
              <a:rPr lang="nl-NL" dirty="0"/>
              <a:t>Er bestaan echter veelbelovende initiatieven van overheidsdiensten en sectoren om bedrijven te ondersteunen bij het omgaan met PSR’s.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1"/>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2547954"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2878063"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nl-NL"/>
              <a:t>Prioriteit 1: beoordeling en beheer van psychosociale risico’s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54372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Preventieve maatregelen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72648"/>
            <a:ext cx="11152591" cy="2460512"/>
          </a:xfrm>
        </p:spPr>
        <p:txBody>
          <a:bodyPr>
            <a:noAutofit/>
          </a:bodyPr>
          <a:lstStyle/>
          <a:p>
            <a:pPr marL="233363" indent="-233363">
              <a:spcBef>
                <a:spcPts val="0"/>
              </a:spcBef>
              <a:spcAft>
                <a:spcPts val="600"/>
              </a:spcAft>
            </a:pPr>
            <a:r>
              <a:rPr lang="nl-NL" sz="1700" dirty="0"/>
              <a:t>Psychosociale risico’s beoordelen en aanpakken </a:t>
            </a:r>
            <a:r>
              <a:rPr lang="nl-NL" sz="1700" b="0" dirty="0"/>
              <a:t>als onderdeel van </a:t>
            </a:r>
            <a:r>
              <a:rPr lang="nl-NL" sz="1700" dirty="0"/>
              <a:t>de algemene procedure voor het beheer van VGW-risico’s</a:t>
            </a:r>
            <a:r>
              <a:rPr lang="nl-NL" sz="1700" b="0" dirty="0"/>
              <a:t>.</a:t>
            </a:r>
          </a:p>
          <a:p>
            <a:pPr marL="233363" indent="-233363">
              <a:spcBef>
                <a:spcPts val="0"/>
              </a:spcBef>
              <a:spcAft>
                <a:spcPts val="600"/>
              </a:spcAft>
            </a:pPr>
            <a:r>
              <a:rPr lang="nl-NL" sz="1700" b="0" dirty="0"/>
              <a:t>De </a:t>
            </a:r>
            <a:r>
              <a:rPr lang="nl-NL" sz="1700" dirty="0"/>
              <a:t>preventiehiërarchie van preventie</a:t>
            </a:r>
            <a:r>
              <a:rPr lang="nl-NL" sz="1700" b="0" dirty="0"/>
              <a:t> volgen, waarbij prioriteit wordt gegeven aan maatregelen die risico’s aan de bron aanpakken.</a:t>
            </a:r>
          </a:p>
          <a:p>
            <a:pPr marL="233363" indent="-233363">
              <a:spcBef>
                <a:spcPts val="0"/>
              </a:spcBef>
              <a:spcAft>
                <a:spcPts val="600"/>
              </a:spcAft>
            </a:pPr>
            <a:r>
              <a:rPr lang="nl-NL" sz="1700" dirty="0"/>
              <a:t>Het werk </a:t>
            </a:r>
            <a:r>
              <a:rPr lang="nl-NL" sz="1700" b="0" dirty="0"/>
              <a:t>opzetten en </a:t>
            </a:r>
            <a:r>
              <a:rPr lang="nl-NL" sz="1700" dirty="0"/>
              <a:t>organiseren aan de hand van haalbare eisen</a:t>
            </a:r>
            <a:r>
              <a:rPr lang="nl-NL" sz="1700" b="0" dirty="0"/>
              <a:t>, duidelijke rollen en voldoende middelen.</a:t>
            </a:r>
          </a:p>
          <a:p>
            <a:pPr marL="233363" indent="-233363">
              <a:spcBef>
                <a:spcPts val="0"/>
              </a:spcBef>
              <a:spcAft>
                <a:spcPts val="600"/>
              </a:spcAft>
            </a:pPr>
            <a:r>
              <a:rPr lang="nl-NL" sz="1700" dirty="0"/>
              <a:t>Geweld</a:t>
            </a:r>
            <a:r>
              <a:rPr lang="nl-NL" sz="1700" b="0" dirty="0"/>
              <a:t>, intimidatie en ander asociaal gedrag</a:t>
            </a:r>
            <a:r>
              <a:rPr lang="nl-NL" sz="1700" dirty="0"/>
              <a:t> voorkomen</a:t>
            </a:r>
            <a:r>
              <a:rPr lang="nl-NL" sz="1700" b="0" dirty="0"/>
              <a:t>.</a:t>
            </a:r>
          </a:p>
          <a:p>
            <a:pPr marL="233363" indent="-233363">
              <a:spcBef>
                <a:spcPts val="0"/>
              </a:spcBef>
              <a:spcAft>
                <a:spcPts val="600"/>
              </a:spcAft>
            </a:pPr>
            <a:r>
              <a:rPr lang="nl-NL" sz="1700" dirty="0"/>
              <a:t>Informatie, opleiding </a:t>
            </a:r>
            <a:r>
              <a:rPr lang="nl-NL" sz="1700" b="0" dirty="0"/>
              <a:t>en </a:t>
            </a:r>
            <a:r>
              <a:rPr lang="nl-NL" sz="1700" dirty="0"/>
              <a:t>ondersteuning</a:t>
            </a:r>
            <a:r>
              <a:rPr lang="nl-NL" sz="1700" b="0" dirty="0"/>
              <a:t> bieden, waaronder maatregelen om de stigmatisering van mentale gezondheidsproblemen te verminderen.</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681449"/>
            <a:ext cx="4208622"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600" b="1" dirty="0">
                <a:solidFill>
                  <a:schemeClr val="bg1"/>
                </a:solidFill>
              </a:rPr>
              <a:t>Preventiehiërarchie van psychosociale risico’s op het werk: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Een piramide met drie niveaus die de preventiehiërarchie van psychosociale risico’s op het werk toont. De top van de piramide bevat een pictogram van een persoon, om aan te geven dat deze maatregel slechts als laatste redmiddel dient. Het tweede (middelste) niveau bevat een instellingenpictogram, dat staat voor organisatorische en technische maatregelen. Het derde (onderste) niveau draagt een vergrootglas, dat het belang van het vinden en verhelpen van risico’s benadrukt. Rechts van de piramide staat een poppetje met een uitroepteken in de hand.">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nl-NL"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531006"/>
            <a:ext cx="2097988" cy="461665"/>
          </a:xfrm>
          <a:prstGeom prst="rect">
            <a:avLst/>
          </a:prstGeom>
          <a:noFill/>
        </p:spPr>
        <p:txBody>
          <a:bodyPr wrap="square">
            <a:spAutoFit/>
          </a:bodyPr>
          <a:lstStyle/>
          <a:p>
            <a:r>
              <a:rPr lang="nl-NL" sz="1200" b="1" dirty="0">
                <a:solidFill>
                  <a:srgbClr val="003399"/>
                </a:solidFill>
              </a:rPr>
              <a:t>Individuele maatregelen als laatste redmiddel.</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nl-NL"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6" y="5198729"/>
            <a:ext cx="2273723" cy="461665"/>
          </a:xfrm>
          <a:prstGeom prst="rect">
            <a:avLst/>
          </a:prstGeom>
          <a:noFill/>
        </p:spPr>
        <p:txBody>
          <a:bodyPr wrap="square">
            <a:spAutoFit/>
          </a:bodyPr>
          <a:lstStyle/>
          <a:p>
            <a:r>
              <a:rPr lang="nl-NL" sz="1200" b="1" dirty="0">
                <a:solidFill>
                  <a:srgbClr val="003399"/>
                </a:solidFill>
              </a:rPr>
              <a:t>Te nemen organisatorische en technische maatregelen.</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nl-NL"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55801"/>
            <a:ext cx="1924673" cy="461665"/>
          </a:xfrm>
          <a:prstGeom prst="rect">
            <a:avLst/>
          </a:prstGeom>
          <a:noFill/>
        </p:spPr>
        <p:txBody>
          <a:bodyPr wrap="square">
            <a:spAutoFit/>
          </a:bodyPr>
          <a:lstStyle/>
          <a:p>
            <a:r>
              <a:rPr lang="nl-NL" sz="1200" b="1" dirty="0">
                <a:solidFill>
                  <a:srgbClr val="003399"/>
                </a:solidFill>
              </a:rPr>
              <a:t>Risico’s opsporen en verhelpen bij de bron.</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nl-NL"/>
              <a:t>Prioriteit 1: beoordeling en beheer van psychosociale risico’s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Preventieve maatregelen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1904492"/>
            <a:ext cx="7411442" cy="4155819"/>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nl-NL" sz="1800" dirty="0"/>
              <a:t>Psychosociale risico’s </a:t>
            </a:r>
            <a:r>
              <a:rPr lang="nl-NL" sz="1800" b="0" dirty="0"/>
              <a:t>op het werk </a:t>
            </a:r>
            <a:r>
              <a:rPr lang="nl-NL" sz="1800" dirty="0"/>
              <a:t>behandelen als een probleem met de werkplek </a:t>
            </a:r>
            <a:r>
              <a:rPr lang="nl-NL" sz="1800" b="0" dirty="0"/>
              <a:t>en niet als een individueel probleem. </a:t>
            </a:r>
          </a:p>
          <a:p>
            <a:pPr marL="233363" indent="-233363">
              <a:spcBef>
                <a:spcPts val="600"/>
              </a:spcBef>
              <a:spcAft>
                <a:spcPts val="600"/>
              </a:spcAft>
            </a:pPr>
            <a:r>
              <a:rPr lang="nl-NL" sz="1800" b="0" dirty="0"/>
              <a:t>Ervoor zorgen dat </a:t>
            </a:r>
            <a:r>
              <a:rPr lang="nl-NL" sz="1800" dirty="0"/>
              <a:t>werknemers worden betrokken </a:t>
            </a:r>
            <a:r>
              <a:rPr lang="nl-NL" sz="1800" b="0" dirty="0"/>
              <a:t>bij het hele proces, van bewustmaking en risicobeoordeling tot het vinden van oplossingen.</a:t>
            </a:r>
          </a:p>
          <a:p>
            <a:pPr marL="233363" indent="-233363">
              <a:spcBef>
                <a:spcPts val="600"/>
              </a:spcBef>
              <a:spcAft>
                <a:spcPts val="600"/>
              </a:spcAft>
            </a:pPr>
            <a:r>
              <a:rPr lang="nl-NL" sz="1800" dirty="0"/>
              <a:t>Managers in staat stellen om psychosociale risico’s te herkennen en aan te pakken</a:t>
            </a:r>
            <a:r>
              <a:rPr lang="nl-NL" sz="1800" b="0" dirty="0"/>
              <a:t>, waaronder problemen met de werkdruk, conflicten en negatief sociaal gedrag.</a:t>
            </a:r>
          </a:p>
          <a:p>
            <a:pPr marL="233363" indent="-233363">
              <a:spcBef>
                <a:spcPts val="600"/>
              </a:spcBef>
              <a:spcAft>
                <a:spcPts val="600"/>
              </a:spcAft>
            </a:pPr>
            <a:r>
              <a:rPr lang="nl-NL" sz="1800" dirty="0"/>
              <a:t>De beoordeling en het beheer van psychosociale risico’s koppelen </a:t>
            </a:r>
            <a:r>
              <a:rPr lang="nl-NL" sz="1800" b="0" dirty="0"/>
              <a:t>aan bredere bedrijfsstrategieën op het gebied van</a:t>
            </a:r>
            <a:r>
              <a:rPr lang="nl-NL" sz="1800" dirty="0"/>
              <a:t> VGW.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61614" y="2989457"/>
            <a:ext cx="4638899" cy="2514308"/>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nl-NL"/>
              <a:t>Prioriteit 2: intimidatie, ongewenst seksueel gedrag en geweld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Huidige stand van zaken</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9699032"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nl-NL" dirty="0"/>
              <a:t>Een veelzijdig probleem:</a:t>
            </a:r>
            <a:r>
              <a:rPr lang="nl-NL" b="0" dirty="0"/>
              <a:t> geweld, pesten, discriminatie, victimisatie, …</a:t>
            </a:r>
          </a:p>
          <a:p>
            <a:pPr marL="233363" indent="-233363">
              <a:spcAft>
                <a:spcPts val="600"/>
              </a:spcAft>
            </a:pPr>
            <a:r>
              <a:rPr lang="nl-NL" b="0" dirty="0"/>
              <a:t>Een belangrijke oorzaak van </a:t>
            </a:r>
            <a:r>
              <a:rPr lang="nl-NL" dirty="0"/>
              <a:t>gezondheidsproblemen </a:t>
            </a:r>
            <a:r>
              <a:rPr lang="nl-NL" b="0" dirty="0"/>
              <a:t>(depressie, angst, slaapstoornissen, …)</a:t>
            </a:r>
          </a:p>
          <a:p>
            <a:pPr marL="233363" indent="-233363">
              <a:spcAft>
                <a:spcPts val="600"/>
              </a:spcAft>
            </a:pPr>
            <a:r>
              <a:rPr lang="nl-NL" dirty="0"/>
              <a:t>13 % van de werknemers in de EU</a:t>
            </a:r>
            <a:r>
              <a:rPr lang="nl-NL" b="0" dirty="0"/>
              <a:t> is al eens geconfronteerd met een vorm van </a:t>
            </a:r>
            <a:r>
              <a:rPr lang="nl-NL" dirty="0"/>
              <a:t>geweld op het werk </a:t>
            </a:r>
            <a:r>
              <a:rPr lang="nl-NL" b="0" dirty="0"/>
              <a:t>(EWCTS, Eurofound, 2021). </a:t>
            </a:r>
          </a:p>
          <a:p>
            <a:pPr marL="233363" indent="-233363">
              <a:spcAft>
                <a:spcPts val="600"/>
              </a:spcAft>
            </a:pPr>
            <a:r>
              <a:rPr lang="nl-NL" dirty="0"/>
              <a:t>De digitalisering</a:t>
            </a:r>
            <a:r>
              <a:rPr lang="nl-NL" b="0" dirty="0"/>
              <a:t> heeft nieuwe vormen van antisociaal gedrag in het leven geroepen.</a:t>
            </a:r>
            <a:br>
              <a:rPr lang="nl-NL" dirty="0"/>
            </a:br>
            <a:endParaRPr lang="nl-NL"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nl-NL"/>
              <a:t>Prioriteit 2: intimidatie, ongewenst seksueel gedrag en geweld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84234"/>
            <a:ext cx="8607676"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365760" tIns="121920" rIns="243840" bIns="121920" rtlCol="0">
            <a:spAutoFit/>
          </a:bodyPr>
          <a:lstStyle/>
          <a:p>
            <a:pPr algn="ctr"/>
            <a:r>
              <a:rPr lang="nl-NL" b="1">
                <a:solidFill>
                  <a:srgbClr val="003399"/>
                </a:solidFill>
                <a:cs typeface="Arial" panose="020B0604020202020204" pitchFamily="34" charset="0"/>
              </a:rPr>
              <a:t>Vrouwen maken vaker melding van negatief sociaal gedrag op het werk.</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nl-NL"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nl-NL" sz="1600" dirty="0">
                <a:solidFill>
                  <a:schemeClr val="tx2"/>
                </a:solidFill>
                <a:latin typeface="+mj-lt"/>
              </a:rPr>
              <a:t>van de vrouwen heeft </a:t>
            </a:r>
            <a:r>
              <a:rPr lang="nl-NL" sz="1600" b="1" dirty="0">
                <a:solidFill>
                  <a:schemeClr val="tx2"/>
                </a:solidFill>
                <a:latin typeface="+mj-lt"/>
              </a:rPr>
              <a:t>in de loop van hun leven</a:t>
            </a:r>
            <a:r>
              <a:rPr lang="nl-NL" sz="1600" dirty="0">
                <a:solidFill>
                  <a:schemeClr val="tx2"/>
                </a:solidFill>
                <a:latin typeface="+mj-lt"/>
              </a:rPr>
              <a:t> al eens </a:t>
            </a:r>
            <a:r>
              <a:rPr lang="nl-NL" sz="1600" b="1" dirty="0">
                <a:solidFill>
                  <a:schemeClr val="tx2"/>
                </a:solidFill>
                <a:latin typeface="+mj-lt"/>
              </a:rPr>
              <a:t>ongewenst seksueel gedrag</a:t>
            </a:r>
            <a:r>
              <a:rPr lang="nl-NL" sz="1600" dirty="0">
                <a:solidFill>
                  <a:schemeClr val="tx2"/>
                </a:solidFill>
                <a:latin typeface="+mj-lt"/>
              </a:rPr>
              <a:t> op het werk ondergaan.</a:t>
            </a:r>
            <a:r>
              <a:rPr lang="nl-NL" sz="1600" b="1" dirty="0">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nl-NL"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nl-NL" sz="1600">
                <a:solidFill>
                  <a:schemeClr val="tx2"/>
                </a:solidFill>
                <a:latin typeface="+mj-lt"/>
              </a:rPr>
              <a:t>van de vrouwen werd </a:t>
            </a:r>
            <a:r>
              <a:rPr lang="nl-NL" sz="1600" b="1">
                <a:solidFill>
                  <a:schemeClr val="tx2"/>
                </a:solidFill>
                <a:latin typeface="+mj-lt"/>
              </a:rPr>
              <a:t>in de voorbije 12 maanden</a:t>
            </a:r>
            <a:r>
              <a:rPr lang="nl-NL" sz="1600">
                <a:solidFill>
                  <a:schemeClr val="tx2"/>
                </a:solidFill>
                <a:latin typeface="+mj-lt"/>
              </a:rPr>
              <a:t> geconfronteerd met </a:t>
            </a:r>
            <a:r>
              <a:rPr lang="nl-NL" sz="1600" b="1">
                <a:solidFill>
                  <a:schemeClr val="tx2"/>
                </a:solidFill>
                <a:latin typeface="+mj-lt"/>
              </a:rPr>
              <a:t>ongewenst seksueel gedrag</a:t>
            </a:r>
            <a:r>
              <a:rPr lang="nl-NL" sz="1600">
                <a:solidFill>
                  <a:schemeClr val="tx2"/>
                </a:solidFill>
                <a:latin typeface="+mj-lt"/>
              </a:rPr>
              <a:t> op het werk.</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nl-NL"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nl-NL" sz="1600">
                <a:solidFill>
                  <a:schemeClr val="tx2"/>
                </a:solidFill>
                <a:latin typeface="+mj-lt"/>
              </a:rPr>
              <a:t>van de vrouwen heeft te maken gehad met </a:t>
            </a:r>
            <a:r>
              <a:rPr lang="nl-NL" sz="1600" b="1">
                <a:solidFill>
                  <a:schemeClr val="tx2"/>
                </a:solidFill>
                <a:latin typeface="+mj-lt"/>
              </a:rPr>
              <a:t>ongewenst seksueel gedrag</a:t>
            </a:r>
            <a:r>
              <a:rPr lang="nl-NL" sz="1600">
                <a:solidFill>
                  <a:schemeClr val="tx2"/>
                </a:solidFill>
                <a:latin typeface="+mj-lt"/>
              </a:rPr>
              <a:t> van een </a:t>
            </a:r>
            <a:r>
              <a:rPr lang="nl-NL" sz="1600" b="1">
                <a:solidFill>
                  <a:schemeClr val="tx2"/>
                </a:solidFill>
                <a:latin typeface="+mj-lt"/>
              </a:rPr>
              <a:t>mannelijke baas/leidinggevende</a:t>
            </a:r>
            <a:r>
              <a:rPr lang="nl-NL" sz="16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nl-NL"/>
              <a:t>Prioriteit 2: intimidatie, ongewenst seksueel gedrag en geweld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238052" y="1544763"/>
            <a:ext cx="3362493"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nl-NL" sz="1800" b="1" dirty="0">
                <a:solidFill>
                  <a:srgbClr val="003399"/>
                </a:solidFill>
              </a:rPr>
              <a:t>Werknemersparticipatie en leiderschap zijn van cruciaal belang. </a:t>
            </a:r>
          </a:p>
        </p:txBody>
      </p:sp>
      <p:pic>
        <p:nvPicPr>
          <p:cNvPr id="8" name="Picture 7" descr="Een wolkvormige foto van een groep werknemers in de bouw die met elkaar in gesprek zijn. Aan de linkerkant staat een groen poppetje. De afbeelding geeft aan dat de participatie van werknemers van cruciaal belang is voor de bestrijding van intimidatie, ongewenst seksueel gedrag en geweld.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Preventieve maatregelen</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nl-NL" b="0" dirty="0"/>
              <a:t>Maak duidelijk wat wel en niet acceptabel is.</a:t>
            </a:r>
          </a:p>
          <a:p>
            <a:pPr marL="233363" indent="-233363">
              <a:spcAft>
                <a:spcPts val="600"/>
              </a:spcAft>
            </a:pPr>
            <a:r>
              <a:rPr lang="nl-NL" b="0" dirty="0">
                <a:cs typeface="Arial"/>
              </a:rPr>
              <a:t>Kijk naar de onderliggende oorzaken of factoren die bijdragen tot het probleem.</a:t>
            </a:r>
          </a:p>
          <a:p>
            <a:pPr marL="233363" indent="-233363">
              <a:spcAft>
                <a:spcPts val="600"/>
              </a:spcAft>
            </a:pPr>
            <a:r>
              <a:rPr lang="nl-NL" b="0" dirty="0"/>
              <a:t>Zorg ervoor dat werknemers vrijuit kunnen spreken of incidenten vertrouwelijk kunnen melden. </a:t>
            </a:r>
          </a:p>
          <a:p>
            <a:pPr marL="233363" indent="-233363">
              <a:spcAft>
                <a:spcPts val="600"/>
              </a:spcAft>
            </a:pPr>
            <a:r>
              <a:rPr lang="nl-NL" b="0" dirty="0"/>
              <a:t>Reageer op een eerlijke en consequente manier. </a:t>
            </a:r>
          </a:p>
          <a:p>
            <a:pPr marL="233363" indent="-233363">
              <a:spcAft>
                <a:spcPts val="600"/>
              </a:spcAft>
            </a:pPr>
            <a:r>
              <a:rPr lang="nl-NL" b="0" dirty="0">
                <a:ea typeface=""/>
                <a:cs typeface="Arial"/>
              </a:rPr>
              <a:t>Plan de-escalatiestrategieën en uitstapmogelijkheden om personeel te beschermen tegen geweld door derden.</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nl-NL"/>
              <a:t>Prioriteit 3: fysieke risico’s en mentale gezondheid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Huidige stand van zaken</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8778727" cy="1892826"/>
          </a:xfrm>
          <a:prstGeom prst="rect">
            <a:avLst/>
          </a:prstGeom>
          <a:noFill/>
        </p:spPr>
        <p:txBody>
          <a:bodyPr wrap="square" rtlCol="0">
            <a:noAutofit/>
          </a:bodyPr>
          <a:lstStyle/>
          <a:p>
            <a:pPr>
              <a:spcBef>
                <a:spcPts val="1200"/>
              </a:spcBef>
              <a:spcAft>
                <a:spcPts val="600"/>
              </a:spcAft>
            </a:pPr>
            <a:r>
              <a:rPr lang="nl-NL" sz="1800" dirty="0">
                <a:solidFill>
                  <a:schemeClr val="tx2"/>
                </a:solidFill>
              </a:rPr>
              <a:t>De campagne spitst zich toe op de wisselwerking tussen psychosociale risico’s en: </a:t>
            </a:r>
          </a:p>
          <a:p>
            <a:pPr marL="457200" indent="-223838">
              <a:spcBef>
                <a:spcPts val="600"/>
              </a:spcBef>
              <a:spcAft>
                <a:spcPts val="600"/>
              </a:spcAft>
              <a:buFont typeface="Wingdings" panose="05000000000000000000" pitchFamily="2" charset="2"/>
              <a:buChar char="§"/>
            </a:pPr>
            <a:r>
              <a:rPr lang="nl-NL" sz="1800" b="1" dirty="0">
                <a:solidFill>
                  <a:schemeClr val="tx2"/>
                </a:solidFill>
              </a:rPr>
              <a:t>lichamelijke belasting en spier- en skeletaandoeningen</a:t>
            </a:r>
            <a:r>
              <a:rPr lang="nl-NL" sz="1800" dirty="0">
                <a:solidFill>
                  <a:schemeClr val="tx2"/>
                </a:solidFill>
              </a:rPr>
              <a:t> (SSA’s);</a:t>
            </a:r>
          </a:p>
          <a:p>
            <a:pPr marL="457200" indent="-223838">
              <a:spcBef>
                <a:spcPts val="600"/>
              </a:spcBef>
              <a:spcAft>
                <a:spcPts val="600"/>
              </a:spcAft>
              <a:buFont typeface="Wingdings" panose="05000000000000000000" pitchFamily="2" charset="2"/>
              <a:buChar char="§"/>
            </a:pPr>
            <a:r>
              <a:rPr lang="nl-NL" sz="1800" b="1" dirty="0">
                <a:solidFill>
                  <a:schemeClr val="tx2"/>
                </a:solidFill>
              </a:rPr>
              <a:t>factoren in de werkomgeving </a:t>
            </a:r>
            <a:r>
              <a:rPr lang="nl-NL" sz="1800" dirty="0">
                <a:solidFill>
                  <a:schemeClr val="tx2"/>
                </a:solidFill>
              </a:rPr>
              <a:t>(bijv. lawaai, temperatuur, ontwerp);</a:t>
            </a:r>
          </a:p>
          <a:p>
            <a:pPr marL="457200" indent="-223838">
              <a:spcBef>
                <a:spcPts val="600"/>
              </a:spcBef>
              <a:spcAft>
                <a:spcPts val="600"/>
              </a:spcAft>
              <a:buFont typeface="Wingdings" panose="05000000000000000000" pitchFamily="2" charset="2"/>
              <a:buChar char="§"/>
            </a:pPr>
            <a:r>
              <a:rPr lang="nl-NL" sz="1800" b="1" dirty="0">
                <a:solidFill>
                  <a:schemeClr val="tx2"/>
                </a:solidFill>
              </a:rPr>
              <a:t>werkgerelateerde ongevallen </a:t>
            </a:r>
            <a:r>
              <a:rPr lang="nl-NL" sz="1800" dirty="0">
                <a:solidFill>
                  <a:schemeClr val="tx2"/>
                </a:solidFill>
              </a:rPr>
              <a:t>en</a:t>
            </a:r>
            <a:r>
              <a:rPr lang="nl-NL" sz="1800" b="1" dirty="0">
                <a:solidFill>
                  <a:schemeClr val="tx2"/>
                </a:solidFill>
              </a:rPr>
              <a:t> veiligheidsprestaties</a:t>
            </a:r>
            <a:r>
              <a:rPr lang="nl-NL"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303865" y="3355894"/>
            <a:ext cx="3471935" cy="1379704"/>
          </a:xfrm>
          <a:prstGeom prst="wedgeRectCallout">
            <a:avLst>
              <a:gd name="adj1" fmla="val -25646"/>
              <a:gd name="adj2" fmla="val 6576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nl-NL" sz="1800" b="1" dirty="0">
                <a:solidFill>
                  <a:srgbClr val="003399"/>
                </a:solidFill>
              </a:rPr>
              <a:t>Fysieke en psychosociale risico’s zijn samen van invloed op de mentale gezondheid en veiligheid. </a:t>
            </a:r>
          </a:p>
        </p:txBody>
      </p:sp>
      <p:pic>
        <p:nvPicPr>
          <p:cNvPr id="14" name="Picture 13" descr="Vectorafbeelding van een groen poppetje met een aandoening aan het bewegingsapparaat.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2785"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nl-NL"/>
              <a:t>Prioriteit 3: fysieke risico’s en mentale gezondheid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Gecombineerde blootstelling kan worden aangepakt door: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lnSpcReduction="10000"/>
          </a:bodyPr>
          <a:lstStyle/>
          <a:p>
            <a:pPr>
              <a:spcAft>
                <a:spcPts val="600"/>
              </a:spcAft>
            </a:pPr>
            <a:r>
              <a:rPr lang="nl-NL" b="0" dirty="0"/>
              <a:t>een </a:t>
            </a:r>
            <a:r>
              <a:rPr lang="nl-NL" dirty="0"/>
              <a:t>holistische VGW-aanpak te hanteren</a:t>
            </a:r>
            <a:r>
              <a:rPr lang="nl-NL" b="0" dirty="0"/>
              <a:t> </a:t>
            </a:r>
            <a:r>
              <a:rPr lang="nl-NL" dirty="0"/>
              <a:t>waarin psychosociale en fysieke risico’s zijn opgenomen</a:t>
            </a:r>
            <a:r>
              <a:rPr lang="nl-NL" b="0" dirty="0"/>
              <a:t>; </a:t>
            </a:r>
          </a:p>
          <a:p>
            <a:pPr>
              <a:spcAft>
                <a:spcPts val="600"/>
              </a:spcAft>
            </a:pPr>
            <a:r>
              <a:rPr lang="nl-NL" b="0" dirty="0"/>
              <a:t>te zorgen voor </a:t>
            </a:r>
            <a:r>
              <a:rPr lang="nl-NL" dirty="0"/>
              <a:t>gerichte preventie van </a:t>
            </a:r>
            <a:r>
              <a:rPr lang="nl-NL" dirty="0" err="1"/>
              <a:t>SSA’s</a:t>
            </a:r>
            <a:r>
              <a:rPr lang="nl-NL" dirty="0"/>
              <a:t> </a:t>
            </a:r>
            <a:r>
              <a:rPr lang="nl-NL" b="0" dirty="0"/>
              <a:t>en lichamelijke overbelasting; </a:t>
            </a:r>
          </a:p>
          <a:p>
            <a:pPr>
              <a:spcAft>
                <a:spcPts val="600"/>
              </a:spcAft>
            </a:pPr>
            <a:r>
              <a:rPr lang="nl-NL" b="0" dirty="0"/>
              <a:t>rekening te houden met het </a:t>
            </a:r>
            <a:r>
              <a:rPr lang="nl-NL" dirty="0"/>
              <a:t>effect van de fysieke werkomgeving</a:t>
            </a:r>
            <a:r>
              <a:rPr lang="nl-NL" b="0" dirty="0"/>
              <a:t> op het welzijn van werknemers;</a:t>
            </a:r>
          </a:p>
          <a:p>
            <a:pPr>
              <a:spcAft>
                <a:spcPts val="600"/>
              </a:spcAft>
            </a:pPr>
            <a:r>
              <a:rPr lang="nl-NL" b="0" dirty="0"/>
              <a:t>specifieke aandacht te besteden aan </a:t>
            </a:r>
            <a:r>
              <a:rPr lang="nl-NL" dirty="0"/>
              <a:t>sectoren met een hoog risico </a:t>
            </a:r>
            <a:r>
              <a:rPr lang="nl-NL" b="0" dirty="0"/>
              <a:t>en </a:t>
            </a:r>
            <a:r>
              <a:rPr lang="nl-NL" dirty="0"/>
              <a:t>kwetsbare groepen </a:t>
            </a:r>
            <a:r>
              <a:rPr lang="nl-NL" b="0" dirty="0"/>
              <a:t>bij het volgen van preventieve benaderingen.</a:t>
            </a:r>
          </a:p>
        </p:txBody>
      </p:sp>
      <p:pic>
        <p:nvPicPr>
          <p:cNvPr id="10" name="Picture 9" descr="Een wolkvormige foto van werknemers in de logistiek die met elkaar in gesprek zijn.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p:txBody>
          <a:bodyPr/>
          <a:lstStyle/>
          <a:p>
            <a:r>
              <a:rPr lang="nl-NL"/>
              <a:t>Prioriteit 4: psychosociale risico’s in de gezondheidszorg en maatschappelijke dienstverlening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0798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Huidige stand van zaken</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405237" cy="2197721"/>
          </a:xfrm>
        </p:spPr>
        <p:txBody>
          <a:bodyPr>
            <a:noAutofit/>
          </a:bodyPr>
          <a:lstStyle/>
          <a:p>
            <a:pPr marL="233363" indent="-233363">
              <a:spcBef>
                <a:spcPts val="1200"/>
              </a:spcBef>
              <a:spcAft>
                <a:spcPts val="600"/>
              </a:spcAft>
            </a:pPr>
            <a:r>
              <a:rPr lang="nl-NL" b="0" dirty="0"/>
              <a:t>Deze sector is </a:t>
            </a:r>
            <a:r>
              <a:rPr lang="nl-NL" dirty="0"/>
              <a:t>van cruciaal belang voor de Europese samenleving en biedt werk aan 21,5 miljoen mensen</a:t>
            </a:r>
            <a:r>
              <a:rPr lang="nl-NL" b="0" dirty="0"/>
              <a:t>, d.i. </a:t>
            </a:r>
            <a:r>
              <a:rPr lang="nl-NL" dirty="0"/>
              <a:t>11 % van alle werknemers in de EU. </a:t>
            </a:r>
          </a:p>
          <a:p>
            <a:pPr marL="233363" indent="-233363">
              <a:spcBef>
                <a:spcPts val="1200"/>
              </a:spcBef>
              <a:spcAft>
                <a:spcPts val="600"/>
              </a:spcAft>
            </a:pPr>
            <a:r>
              <a:rPr lang="nl-NL" dirty="0"/>
              <a:t>De niveaus van blootstelling aan verschillende psychosociale risico’s liggen hoger </a:t>
            </a:r>
            <a:r>
              <a:rPr lang="nl-NL" dirty="0">
                <a:solidFill>
                  <a:schemeClr val="accent1"/>
                </a:solidFill>
              </a:rPr>
              <a:t>dan in andere </a:t>
            </a:r>
            <a:r>
              <a:rPr lang="nl-NL" dirty="0"/>
              <a:t>sectoren. </a:t>
            </a:r>
          </a:p>
          <a:p>
            <a:pPr marL="233363" indent="-233363">
              <a:spcBef>
                <a:spcPts val="1200"/>
              </a:spcBef>
              <a:spcAft>
                <a:spcPts val="600"/>
              </a:spcAft>
            </a:pPr>
            <a:r>
              <a:rPr lang="nl-NL" dirty="0"/>
              <a:t>31 % van de werknemers in de gezondheidszorg en maatschappelijke dienstverlening heeft de voorbije 12 maanden last gehad van stress, depressie of angst </a:t>
            </a:r>
            <a:r>
              <a:rPr lang="nl-NL" b="0" dirty="0"/>
              <a:t>die werd veroorzaakt of </a:t>
            </a:r>
            <a:r>
              <a:rPr lang="nl-NL" dirty="0"/>
              <a:t>verergerd door hun werk</a:t>
            </a:r>
            <a:r>
              <a:rPr lang="nl-NL" b="0" dirty="0"/>
              <a:t>.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nl-NL"/>
              <a:t>Prioriteit 4: psychosociale risico’s in de gezondheidszorg en maatschappelijke dienstverlening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196620"/>
            <a:ext cx="10381128" cy="984885"/>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600" b="1" dirty="0">
                <a:latin typeface="+mn-lt"/>
              </a:rPr>
              <a:t>Percentage werkplekken dat melding maakt van de aanwezigheid van psychosociale gevaren in de gezondheidszorg en maatschappelijke dienstverlening in vergelijking met het gemiddelde in de EU-27 in alle sectoren (2024). </a:t>
            </a:r>
          </a:p>
        </p:txBody>
      </p:sp>
      <p:pic>
        <p:nvPicPr>
          <p:cNvPr id="5" name="Graphic 4" descr="Een grafiek waarin wordt vergeleken hoe verschillende psychosociale risico’s op het werk worden ervaren in alle sectoren in de 27 EU-lidstaten enerzijds (in het blauw) en in de gezondheidszorg en maatschappelijke dienstverlening anderzijds (in het groen). De weergegeven psychosociale risico’s zijn: 56 % vs. 72 % moet omgaan met lastige klanten, patiënten, leerlingen enzovoort;  43 % vs. 48 % ondervindt tijdsdruk;  19 % vs. 23 % kampt met slechte communicatie of samenwerking met organisaties;  18 % vs. 21 % heeft lange of onregelmatige werktijden;  10 % vs. 11 % is bang om zijn of haar baan te verliezen.">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2972529" y="225188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864244" y="5041739"/>
            <a:ext cx="5635256" cy="1061829"/>
          </a:xfrm>
          <a:prstGeom prst="rect">
            <a:avLst/>
          </a:prstGeom>
          <a:noFill/>
        </p:spPr>
        <p:txBody>
          <a:bodyPr wrap="square" rtlCol="0">
            <a:spAutoFit/>
          </a:bodyPr>
          <a:lstStyle/>
          <a:p>
            <a:pPr marL="227013" indent="-227013">
              <a:buClr>
                <a:srgbClr val="C00000"/>
              </a:buClr>
              <a:buAutoNum type="alphaUcPeriod"/>
            </a:pPr>
            <a:r>
              <a:rPr lang="nl-NL" sz="1050" b="1" dirty="0">
                <a:solidFill>
                  <a:schemeClr val="tx1">
                    <a:lumMod val="65000"/>
                    <a:lumOff val="35000"/>
                  </a:schemeClr>
                </a:solidFill>
              </a:rPr>
              <a:t>Omgang met lastige klanten, patiënten, leerlingen enz.</a:t>
            </a:r>
          </a:p>
          <a:p>
            <a:pPr marL="227013" indent="-227013">
              <a:buClr>
                <a:srgbClr val="C00000"/>
              </a:buClr>
              <a:buAutoNum type="alphaUcPeriod"/>
            </a:pPr>
            <a:r>
              <a:rPr lang="nl-NL" sz="1050" b="1" dirty="0">
                <a:solidFill>
                  <a:schemeClr val="tx1">
                    <a:lumMod val="65000"/>
                    <a:lumOff val="35000"/>
                  </a:schemeClr>
                </a:solidFill>
              </a:rPr>
              <a:t>Tijdsdruk</a:t>
            </a:r>
          </a:p>
          <a:p>
            <a:pPr marL="227013" indent="-227013">
              <a:buClr>
                <a:srgbClr val="C00000"/>
              </a:buClr>
              <a:buAutoNum type="alphaUcPeriod"/>
            </a:pPr>
            <a:r>
              <a:rPr lang="nl-NL" sz="1050" b="1" dirty="0">
                <a:solidFill>
                  <a:schemeClr val="tx1">
                    <a:lumMod val="65000"/>
                    <a:lumOff val="35000"/>
                  </a:schemeClr>
                </a:solidFill>
              </a:rPr>
              <a:t>Gebrekkige communicatie of samenwerking binnen de organisatie</a:t>
            </a:r>
          </a:p>
          <a:p>
            <a:pPr marL="227013" indent="-227013">
              <a:buClr>
                <a:srgbClr val="C00000"/>
              </a:buClr>
              <a:buAutoNum type="alphaUcPeriod"/>
            </a:pPr>
            <a:r>
              <a:rPr lang="nl-NL" sz="1050" b="1" dirty="0">
                <a:solidFill>
                  <a:schemeClr val="tx1">
                    <a:lumMod val="65000"/>
                    <a:lumOff val="35000"/>
                  </a:schemeClr>
                </a:solidFill>
              </a:rPr>
              <a:t>Lange of onregelmatige werktijden</a:t>
            </a:r>
          </a:p>
          <a:p>
            <a:pPr marL="227013" indent="-227013">
              <a:buClr>
                <a:srgbClr val="C00000"/>
              </a:buClr>
              <a:buAutoNum type="alphaUcPeriod"/>
            </a:pPr>
            <a:r>
              <a:rPr lang="nl-NL" sz="1050" b="1" dirty="0">
                <a:solidFill>
                  <a:schemeClr val="tx1">
                    <a:lumMod val="65000"/>
                    <a:lumOff val="35000"/>
                  </a:schemeClr>
                </a:solidFill>
              </a:rPr>
              <a:t>Angst voor baanverlies</a:t>
            </a:r>
          </a:p>
          <a:p>
            <a:pPr marL="342900" indent="-342900">
              <a:buAutoNum type="alphaUcPeriod"/>
            </a:pPr>
            <a:endParaRPr lang="en-GB" sz="105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2989947" y="6029052"/>
            <a:ext cx="5635256" cy="246221"/>
          </a:xfrm>
          <a:prstGeom prst="rect">
            <a:avLst/>
          </a:prstGeom>
          <a:noFill/>
        </p:spPr>
        <p:txBody>
          <a:bodyPr wrap="square" rtlCol="0">
            <a:spAutoFit/>
          </a:bodyPr>
          <a:lstStyle/>
          <a:p>
            <a:r>
              <a:rPr lang="nl-NL" sz="1000" i="1" dirty="0">
                <a:solidFill>
                  <a:schemeClr val="tx1">
                    <a:lumMod val="65000"/>
                    <a:lumOff val="35000"/>
                  </a:schemeClr>
                </a:solidFill>
              </a:rPr>
              <a:t>Bron: Esener 2024 – basis: Vestigingen in de EU-27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778966" y="5086489"/>
            <a:ext cx="2762818" cy="917664"/>
            <a:chOff x="8712925" y="5162335"/>
            <a:chExt cx="2427099" cy="917664"/>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00246"/>
            </a:xfrm>
            <a:prstGeom prst="rect">
              <a:avLst/>
            </a:prstGeom>
            <a:noFill/>
          </p:spPr>
          <p:txBody>
            <a:bodyPr wrap="square" rtlCol="0">
              <a:spAutoFit/>
            </a:bodyPr>
            <a:lstStyle/>
            <a:p>
              <a:pPr>
                <a:buClr>
                  <a:srgbClr val="C00000"/>
                </a:buClr>
              </a:pPr>
              <a:r>
                <a:rPr lang="nl-NL" sz="1050" b="1" dirty="0">
                  <a:solidFill>
                    <a:schemeClr val="tx1">
                      <a:lumMod val="65000"/>
                      <a:lumOff val="35000"/>
                    </a:schemeClr>
                  </a:solidFill>
                </a:rPr>
                <a:t>EU-27</a:t>
              </a:r>
            </a:p>
            <a:p>
              <a:pPr>
                <a:buClr>
                  <a:srgbClr val="C00000"/>
                </a:buClr>
              </a:pPr>
              <a:endParaRPr lang="es-ES" sz="1050" b="1" dirty="0">
                <a:solidFill>
                  <a:schemeClr val="tx1">
                    <a:lumMod val="65000"/>
                    <a:lumOff val="35000"/>
                  </a:schemeClr>
                </a:solidFill>
              </a:endParaRPr>
            </a:p>
            <a:p>
              <a:pPr>
                <a:buClr>
                  <a:srgbClr val="C00000"/>
                </a:buClr>
              </a:pPr>
              <a:r>
                <a:rPr lang="nl-NL" sz="1050" b="1" dirty="0">
                  <a:solidFill>
                    <a:schemeClr val="tx1">
                      <a:lumMod val="65000"/>
                      <a:lumOff val="35000"/>
                    </a:schemeClr>
                  </a:solidFill>
                </a:rPr>
                <a:t>menselijke gezondheidszorg en</a:t>
              </a:r>
            </a:p>
            <a:p>
              <a:pPr>
                <a:buClr>
                  <a:srgbClr val="C00000"/>
                </a:buClr>
              </a:pPr>
              <a:r>
                <a:rPr lang="nl-NL" sz="1050" b="1" dirty="0">
                  <a:solidFill>
                    <a:schemeClr val="tx1">
                      <a:lumMod val="65000"/>
                      <a:lumOff val="35000"/>
                    </a:schemeClr>
                  </a:solidFill>
                </a:rPr>
                <a:t>maatschappelijk werk</a:t>
              </a:r>
            </a:p>
            <a:p>
              <a:pPr marL="342900" indent="-342900">
                <a:buAutoNum type="alphaUcPeriod"/>
              </a:pPr>
              <a:endParaRPr lang="en-GB" sz="105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1"/>
              </a:ext>
            </a:extLst>
          </p:cNvPr>
          <p:cNvSpPr>
            <a:spLocks noGrp="1"/>
          </p:cNvSpPr>
          <p:nvPr>
            <p:ph type="title"/>
          </p:nvPr>
        </p:nvSpPr>
        <p:spPr/>
        <p:txBody>
          <a:bodyPr/>
          <a:lstStyle/>
          <a:p>
            <a:r>
              <a:rPr lang="nl-NL"/>
              <a:t>Prioriteit 4: psychosociale risico’s in de gezondheidszorg en maatschappelijke dienstverlening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solidFill>
                  <a:schemeClr val="tx2"/>
                </a:solidFill>
                <a:latin typeface="+mn-lt"/>
                <a:cs typeface="Arial"/>
              </a:rPr>
              <a:t>Sectorspecifieke </a:t>
            </a:r>
            <a:r>
              <a:rPr lang="nl-NL" sz="1800" b="1">
                <a:latin typeface="+mn-lt"/>
                <a:cs typeface="Arial"/>
              </a:rPr>
              <a:t>preventiemaatregelen:</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124146"/>
            <a:ext cx="5800053" cy="3014732"/>
          </a:xfrm>
        </p:spPr>
        <p:txBody>
          <a:bodyPr>
            <a:normAutofit lnSpcReduction="10000"/>
          </a:bodyPr>
          <a:lstStyle/>
          <a:p>
            <a:pPr marL="233045" indent="-233045">
              <a:spcAft>
                <a:spcPts val="600"/>
              </a:spcAft>
            </a:pPr>
            <a:r>
              <a:rPr lang="nl-NL" b="0" dirty="0"/>
              <a:t>bevordering van autonomie in de zorgverlening </a:t>
            </a:r>
          </a:p>
          <a:p>
            <a:pPr marL="233045" indent="-233045">
              <a:spcAft>
                <a:spcPts val="600"/>
              </a:spcAft>
            </a:pPr>
            <a:r>
              <a:rPr lang="nl-NL" b="0" dirty="0"/>
              <a:t>betrokkenheid van werknemers bij beslissingen over de werkplek en zorgverlening</a:t>
            </a:r>
          </a:p>
          <a:p>
            <a:pPr marL="233045" indent="-233045">
              <a:spcAft>
                <a:spcPts val="600"/>
              </a:spcAft>
            </a:pPr>
            <a:r>
              <a:rPr lang="nl-NL" b="0" dirty="0"/>
              <a:t>erkenning en beloning van zorgwerk</a:t>
            </a:r>
          </a:p>
          <a:p>
            <a:pPr marL="233045" indent="-233045">
              <a:spcAft>
                <a:spcPts val="600"/>
              </a:spcAft>
            </a:pPr>
            <a:r>
              <a:rPr lang="nl-NL" b="0" dirty="0"/>
              <a:t>participatieve planning van ploegendiensten</a:t>
            </a:r>
          </a:p>
          <a:p>
            <a:pPr marL="233045" indent="-233045">
              <a:spcAft>
                <a:spcPts val="600"/>
              </a:spcAft>
            </a:pPr>
            <a:r>
              <a:rPr lang="nl-NL" b="0" dirty="0"/>
              <a:t>adequaat personeels- en werklastbeheer</a:t>
            </a:r>
          </a:p>
          <a:p>
            <a:pPr marL="233045" indent="-233045">
              <a:spcAft>
                <a:spcPts val="600"/>
              </a:spcAft>
            </a:pPr>
            <a:r>
              <a:rPr lang="nl-NL" b="0" dirty="0"/>
              <a:t>zorgen voor voldoende rust en een beter evenwicht tussen werk en privéleven</a:t>
            </a:r>
          </a:p>
          <a:p>
            <a:pPr marL="0" indent="0">
              <a:spcBef>
                <a:spcPts val="1200"/>
              </a:spcBef>
              <a:spcAft>
                <a:spcPts val="600"/>
              </a:spcAft>
              <a:buNone/>
            </a:pPr>
            <a:endParaRPr lang="en-GB" dirty="0"/>
          </a:p>
        </p:txBody>
      </p:sp>
      <p:sp>
        <p:nvSpPr>
          <p:cNvPr id="6" name="Speech Bubble: Rectangle 6">
            <a:extLst>
              <a:ext uri="{FF2B5EF4-FFF2-40B4-BE49-F238E27FC236}">
                <a16:creationId xmlns:a16="http://schemas.microsoft.com/office/drawing/2014/main" id="{35147089-0F14-B333-5384-75841C6E7805}"/>
              </a:ext>
            </a:extLst>
          </p:cNvPr>
          <p:cNvSpPr/>
          <p:nvPr/>
        </p:nvSpPr>
        <p:spPr>
          <a:xfrm>
            <a:off x="6748921" y="2766349"/>
            <a:ext cx="4117457" cy="2270302"/>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0" bIns="6400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nl-NL" sz="1600" b="1" dirty="0">
                <a:solidFill>
                  <a:schemeClr val="tx2"/>
                </a:solidFill>
              </a:rPr>
              <a:t>Een goede werkomgeving komt niet alleen de werknemers in de gezondheidszorg en maatschappelijke dienstverlening ten goede, maar verbetert ook de zorgkwaliteit en de patiëntveiligheid.  </a:t>
            </a:r>
          </a:p>
        </p:txBody>
      </p:sp>
      <p:pic>
        <p:nvPicPr>
          <p:cNvPr id="9" name="Picture 8" descr="Vectorafbeelding van een poppetje naast een ziekenhuisbed ter illustratie van de sector gezondheidszorg en maatschappelijke dienstverlening.">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nl-NL"/>
              <a:t>Prioriteit 5: ondersteuning van mentale gezondheid op het werk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151587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Huidige stand van zaken</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1" y="2071547"/>
            <a:ext cx="10964180" cy="2950153"/>
          </a:xfrm>
        </p:spPr>
        <p:txBody>
          <a:bodyPr>
            <a:noAutofit/>
          </a:bodyPr>
          <a:lstStyle/>
          <a:p>
            <a:pPr marL="233363" indent="-233363">
              <a:spcAft>
                <a:spcPts val="600"/>
              </a:spcAft>
            </a:pPr>
            <a:r>
              <a:rPr lang="nl-NL" dirty="0"/>
              <a:t>De re-integratie van werknemers</a:t>
            </a:r>
            <a:r>
              <a:rPr lang="nl-NL" b="0" dirty="0"/>
              <a:t> op de werkplek na een </a:t>
            </a:r>
            <a:r>
              <a:rPr lang="nl-NL" b="0" dirty="0" err="1"/>
              <a:t>werkgerelateerd</a:t>
            </a:r>
            <a:r>
              <a:rPr lang="nl-NL" b="0" dirty="0"/>
              <a:t> psychisch probleem vereist </a:t>
            </a:r>
            <a:r>
              <a:rPr lang="nl-NL" dirty="0"/>
              <a:t>adequate aanpassingen</a:t>
            </a:r>
            <a:r>
              <a:rPr lang="nl-NL" b="0" dirty="0"/>
              <a:t>. </a:t>
            </a:r>
          </a:p>
          <a:p>
            <a:pPr marL="233363" indent="-233363">
              <a:spcAft>
                <a:spcPts val="600"/>
              </a:spcAft>
            </a:pPr>
            <a:r>
              <a:rPr lang="nl-NL" b="0" dirty="0"/>
              <a:t>Zelfs als de ervaren psychische problemen geen verband houden met het werk </a:t>
            </a:r>
            <a:r>
              <a:rPr lang="nl-NL" dirty="0"/>
              <a:t>is een ondersteunende en respectvolle werkomgeving </a:t>
            </a:r>
            <a:r>
              <a:rPr lang="nl-NL" b="0" dirty="0"/>
              <a:t>gunstig voor zowel </a:t>
            </a:r>
            <a:r>
              <a:rPr lang="nl-NL" dirty="0"/>
              <a:t>het individu als de organisatie</a:t>
            </a:r>
            <a:r>
              <a:rPr lang="nl-NL" b="0" dirty="0"/>
              <a:t>.</a:t>
            </a:r>
          </a:p>
          <a:p>
            <a:pPr marL="233363" indent="-233363">
              <a:spcAft>
                <a:spcPts val="600"/>
              </a:spcAft>
            </a:pPr>
            <a:r>
              <a:rPr lang="nl-NL" dirty="0"/>
              <a:t>Dankzij aanpassingen op maat </a:t>
            </a:r>
            <a:r>
              <a:rPr lang="nl-NL" b="0" dirty="0"/>
              <a:t>kan iedereen doeltreffend werken en zich gewaardeerd voelen; het kan bijvoorbeeld gaan om een rustigere werkplek, flexibele werktijden en aangepaste werktaken. </a:t>
            </a:r>
          </a:p>
          <a:p>
            <a:pPr marL="233363" indent="-233363">
              <a:spcAft>
                <a:spcPts val="600"/>
              </a:spcAft>
            </a:pPr>
            <a:r>
              <a:rPr lang="nl-NL" dirty="0"/>
              <a:t>Stigma vormt nog steeds een grote hindernis die overwonnen moet worden.</a:t>
            </a:r>
            <a:r>
              <a:rPr lang="nl-NL" b="0" dirty="0"/>
              <a:t> </a:t>
            </a:r>
          </a:p>
          <a:p>
            <a:pPr marL="0" indent="0">
              <a:spcAft>
                <a:spcPts val="600"/>
              </a:spcAft>
              <a:buNone/>
            </a:pPr>
            <a:endParaRPr lang="en-US"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dirty="0"/>
          </a:p>
          <a:p>
            <a:pPr>
              <a:spcAft>
                <a:spcPts val="600"/>
              </a:spcAft>
            </a:pPr>
            <a:endParaRPr lang="en-GB" b="0" dirty="0"/>
          </a:p>
          <a:p>
            <a:pPr>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0868" y="4590566"/>
            <a:ext cx="4440552" cy="2171657"/>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nl-NL"/>
              <a:t>Prioriteit 5: ondersteuning van mentale gezondheid op het werk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Huidige stand van zaken</a:t>
            </a:r>
          </a:p>
        </p:txBody>
      </p:sp>
      <p:pic>
        <p:nvPicPr>
          <p:cNvPr id="12" name="Picture 11" descr="Wolkvormige foto van een groep kantoormedewerkers in gesprek, met daarnaast een poppetje met een dichtgeritste mond om de drempel voor het praten over mentale gezondheid te illustreren.">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nl-NL"/>
              <a:t>Bijna de helft van de werknemers in de EU</a:t>
            </a:r>
            <a:r>
              <a:rPr lang="nl-NL">
                <a:solidFill>
                  <a:schemeClr val="tx1">
                    <a:lumMod val="50000"/>
                    <a:lumOff val="50000"/>
                  </a:schemeClr>
                </a:solidFill>
              </a:rPr>
              <a:t> is van mening dat hun loopbaan eronder zou lijden als zij op het werk zouden onthullen een psychische aandoening te hebben; een even groot deel is het daar niet mee eens. </a:t>
            </a:r>
          </a:p>
          <a:p>
            <a:pPr marL="0" indent="0">
              <a:buNone/>
            </a:pPr>
            <a:r>
              <a:rPr lang="nl-NL" sz="1333"/>
              <a:t>Vinger aan de pols 2025</a:t>
            </a:r>
          </a:p>
        </p:txBody>
      </p:sp>
      <p:pic>
        <p:nvPicPr>
          <p:cNvPr id="10" name="Picture 9" descr="Vectorbeeld in de vorm van een wolk waarop een papieren silhouet van een hoofd te zien is met een lemniscaat. Aan de linkerkant staat een kalender en aan de rechterkant een poppetje dat een EU-vlag vasthoudt.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nl-NL" sz="1600" b="1">
                <a:solidFill>
                  <a:schemeClr val="tx2"/>
                </a:solidFill>
              </a:rPr>
              <a:t>Bijna 50 % van de EU-bevolking </a:t>
            </a:r>
            <a:r>
              <a:rPr lang="nl-NL" sz="1600" b="1">
                <a:solidFill>
                  <a:schemeClr val="tx1">
                    <a:lumMod val="50000"/>
                    <a:lumOff val="50000"/>
                  </a:schemeClr>
                </a:solidFill>
              </a:rPr>
              <a:t>geeft aan de afgelopen 12 maanden te kampen te hebben gehad met een emotioneel of psychosociaal probleem, zoals depressieve gevoelens of angst.</a:t>
            </a:r>
          </a:p>
          <a:p>
            <a:pPr defTabSz="342900">
              <a:spcBef>
                <a:spcPts val="450"/>
              </a:spcBef>
              <a:buClr>
                <a:schemeClr val="tx2"/>
              </a:buClr>
            </a:pPr>
            <a:r>
              <a:rPr lang="nl-NL" sz="1333" b="1">
                <a:solidFill>
                  <a:schemeClr val="tx2"/>
                </a:solidFill>
              </a:rPr>
              <a:t>Eurobarometer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826749"/>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nl-NL"/>
              <a:t>Prioriteit 5: ondersteuning van mentale gezondheid op het werk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1800" b="1">
                <a:latin typeface="+mn-lt"/>
              </a:rPr>
              <a:t>Preventieve maatregelen</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1"/>
            <a:ext cx="6324342" cy="2938228"/>
          </a:xfrm>
        </p:spPr>
        <p:txBody>
          <a:bodyPr>
            <a:noAutofit/>
          </a:bodyPr>
          <a:lstStyle/>
          <a:p>
            <a:pPr marL="233363" indent="-233363">
              <a:spcAft>
                <a:spcPts val="600"/>
              </a:spcAft>
            </a:pPr>
            <a:r>
              <a:rPr lang="nl-NL" dirty="0"/>
              <a:t>Pas VGW-beginselen gelijk toe op mentale en fysieke gezondheid</a:t>
            </a:r>
            <a:r>
              <a:rPr lang="nl-NL" b="0" dirty="0"/>
              <a:t>: vroegtijdige ondersteuning, redelijke aanpassingen, geen discriminatie.</a:t>
            </a:r>
          </a:p>
          <a:p>
            <a:pPr marL="233363" indent="-233363">
              <a:spcAft>
                <a:spcPts val="600"/>
              </a:spcAft>
            </a:pPr>
            <a:r>
              <a:rPr lang="nl-NL" dirty="0"/>
              <a:t>Bied praktische ondersteuning aan</a:t>
            </a:r>
            <a:r>
              <a:rPr lang="nl-NL" b="0" dirty="0"/>
              <a:t>: pas taken, werktijden of werkomgevingen aan om het voor werknemers gemakkelijker te maken om aan het werk te blijven of weer aan het werk te gaan.</a:t>
            </a:r>
          </a:p>
          <a:p>
            <a:pPr marL="233363" indent="-233363">
              <a:spcAft>
                <a:spcPts val="600"/>
              </a:spcAft>
            </a:pPr>
            <a:r>
              <a:rPr lang="nl-NL" dirty="0"/>
              <a:t>Zorg voor een ondersteunende cultuur zonder stigmatisering</a:t>
            </a:r>
            <a:r>
              <a:rPr lang="nl-NL" b="0" dirty="0"/>
              <a:t>: vergroot het bewustzijn, betrek medewerkers erbij en moedig mensen aan om op een veilige manier naar voren te komen en om hulp te vragen.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4191798" cy="1531349"/>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nl-NL" sz="1800" b="1" dirty="0">
                <a:solidFill>
                  <a:schemeClr val="tx2"/>
                </a:solidFill>
              </a:rPr>
              <a:t>NB: Doeltreffende preventie begint met het aanpakken van de onderliggende oorzaken van psychosociale risico’s op de werkplek.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nl-NL"/>
              <a:t>Netwerk van 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o van het netwerk van EU-agentschappen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738167" y="1225960"/>
            <a:ext cx="229098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nl-NL" sz="1400" b="1" dirty="0">
                <a:solidFill>
                  <a:schemeClr val="tx2"/>
                </a:solidFill>
                <a:hlinkClick r:id="rId5">
                  <a:extLst>
                    <a:ext uri="{A12FA001-AC4F-418D-AE19-62706E023703}">
                      <ahyp:hlinkClr xmlns:ahyp="http://schemas.microsoft.com/office/drawing/2018/hyperlinkcolor" val="tx"/>
                    </a:ext>
                  </a:extLst>
                </a:hlinkClick>
              </a:rPr>
              <a:t>EUROPESE SOCIALE PARTNERS</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o van het Enterprise Europe Network">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764254" y="3508042"/>
            <a:ext cx="2005381"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nl-NL" sz="1400" b="1">
                <a:solidFill>
                  <a:schemeClr val="tx2"/>
                </a:solidFill>
                <a:hlinkClick r:id="rId8">
                  <a:extLst>
                    <a:ext uri="{A12FA001-AC4F-418D-AE19-62706E023703}">
                      <ahyp:hlinkClr xmlns:ahyp="http://schemas.microsoft.com/office/drawing/2018/hyperlinkcolor" val="tx"/>
                    </a:ext>
                  </a:extLst>
                </a:hlinkClick>
              </a:rPr>
              <a:t>EU-INSTELLINGEN</a:t>
            </a:r>
          </a:p>
          <a:p>
            <a:pPr algn="ctr"/>
            <a:endParaRPr lang="en-GB">
              <a:solidFill>
                <a:schemeClr val="tx2"/>
              </a:solidFill>
            </a:endParaRPr>
          </a:p>
        </p:txBody>
      </p:sp>
      <p:pic>
        <p:nvPicPr>
          <p:cNvPr id="10" name="Picture 9" descr="EU-OSHA Logo">
            <a:hlinkClick r:id="rId9"/>
            <a:extLst>
              <a:ext uri="{FF2B5EF4-FFF2-40B4-BE49-F238E27FC236}">
                <a16:creationId xmlns:a16="http://schemas.microsoft.com/office/drawing/2014/main" id="{B83EAAE8-874D-750B-86E1-5384096E26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23058" y="2840590"/>
            <a:ext cx="2610281" cy="667452"/>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755430" y="4097724"/>
            <a:ext cx="2289022"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nl-NL" sz="1400" b="1" dirty="0">
                <a:solidFill>
                  <a:schemeClr val="tx2"/>
                </a:solidFill>
                <a:hlinkClick r:id="rId11">
                  <a:extLst>
                    <a:ext uri="{A12FA001-AC4F-418D-AE19-62706E023703}">
                      <ahyp:hlinkClr xmlns:ahyp="http://schemas.microsoft.com/office/drawing/2018/hyperlinkcolor" val="tx"/>
                    </a:ext>
                  </a:extLst>
                </a:hlinkClick>
              </a:rPr>
              <a:t>NATIONALE FOCAL POINTS VAN EU-OSHA</a:t>
            </a:r>
            <a:endParaRPr lang="en-GB" sz="1400" b="1" dirty="0">
              <a:solidFill>
                <a:schemeClr val="tx2"/>
              </a:solidFill>
            </a:endParaRPr>
          </a:p>
        </p:txBody>
      </p:sp>
      <p:pic>
        <p:nvPicPr>
          <p:cNvPr id="13" name="Picture 6" descr="Logo van Oshve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5"/>
            <a:ext cx="1795990" cy="344032"/>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rtlCol="0" anchor="ctr"/>
          <a:lstStyle/>
          <a:p>
            <a:pPr algn="ctr"/>
            <a:r>
              <a:rPr lang="nl-NL" sz="1400" b="1" dirty="0">
                <a:solidFill>
                  <a:schemeClr val="tx2"/>
                </a:solidFill>
                <a:hlinkClick r:id="rId14">
                  <a:extLst>
                    <a:ext uri="{A12FA001-AC4F-418D-AE19-62706E023703}">
                      <ahyp:hlinkClr xmlns:ahyp="http://schemas.microsoft.com/office/drawing/2018/hyperlinkcolor" val="tx"/>
                    </a:ext>
                  </a:extLst>
                </a:hlinkClick>
              </a:rPr>
              <a:t>MEDIAPARTNERS</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76396" y="5573236"/>
            <a:ext cx="2280437"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nl-NL" sz="1400" b="1" dirty="0">
                <a:solidFill>
                  <a:schemeClr val="tx2"/>
                </a:solidFill>
                <a:hlinkClick r:id="rId15">
                  <a:extLst>
                    <a:ext uri="{A12FA001-AC4F-418D-AE19-62706E023703}">
                      <ahyp:hlinkClr xmlns:ahyp="http://schemas.microsoft.com/office/drawing/2018/hyperlinkcolor" val="tx"/>
                    </a:ext>
                  </a:extLst>
                </a:hlinkClick>
              </a:rPr>
              <a:t>OFFICIËLE CAMPAGNEPARTNERS</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nl-NL"/>
              <a:t>Campagnemateriaal: alles wat u nodig hebt op één plek</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nl-NL" sz="1800" dirty="0">
                <a:solidFill>
                  <a:schemeClr val="tx2"/>
                </a:solidFill>
              </a:rPr>
              <a:t>Begin met onze </a:t>
            </a:r>
            <a:r>
              <a:rPr lang="nl-NL" sz="1800" b="1" dirty="0">
                <a:solidFill>
                  <a:schemeClr val="accent2"/>
                </a:solidFill>
                <a:hlinkClick r:id="rId2">
                  <a:extLst>
                    <a:ext uri="{A12FA001-AC4F-418D-AE19-62706E023703}">
                      <ahyp:hlinkClr xmlns:ahyp="http://schemas.microsoft.com/office/drawing/2018/hyperlinkcolor" val="tx"/>
                    </a:ext>
                  </a:extLst>
                </a:hlinkClick>
              </a:rPr>
              <a:t>campagnewebsite</a:t>
            </a:r>
            <a:r>
              <a:rPr lang="nl-NL" sz="1800" dirty="0">
                <a:solidFill>
                  <a:srgbClr val="003399"/>
                </a:solidFill>
              </a:rPr>
              <a:t>.</a:t>
            </a:r>
          </a:p>
          <a:p>
            <a:pPr defTabSz="457189">
              <a:spcBef>
                <a:spcPts val="1200"/>
              </a:spcBef>
              <a:spcAft>
                <a:spcPts val="600"/>
              </a:spcAft>
              <a:buClr>
                <a:schemeClr val="tx2"/>
              </a:buClr>
            </a:pPr>
            <a:r>
              <a:rPr lang="nl-NL" sz="1800" dirty="0">
                <a:solidFill>
                  <a:schemeClr val="tx2"/>
                </a:solidFill>
              </a:rPr>
              <a:t>Lees onze </a:t>
            </a:r>
            <a:r>
              <a:rPr lang="nl-NL" sz="1800" b="1" dirty="0">
                <a:solidFill>
                  <a:schemeClr val="accent2"/>
                </a:solidFill>
                <a:hlinkClick r:id="rId2">
                  <a:extLst>
                    <a:ext uri="{A12FA001-AC4F-418D-AE19-62706E023703}">
                      <ahyp:hlinkClr xmlns:ahyp="http://schemas.microsoft.com/office/drawing/2018/hyperlinkcolor" val="tx"/>
                    </a:ext>
                  </a:extLst>
                </a:hlinkClick>
              </a:rPr>
              <a:t>campagnegids</a:t>
            </a:r>
            <a:r>
              <a:rPr lang="nl-NL" sz="1800" b="1" dirty="0">
                <a:solidFill>
                  <a:schemeClr val="accent2"/>
                </a:solidFill>
              </a:rPr>
              <a:t> </a:t>
            </a:r>
            <a:r>
              <a:rPr lang="nl-NL" sz="1800" dirty="0">
                <a:solidFill>
                  <a:schemeClr val="tx2"/>
                </a:solidFill>
              </a:rPr>
              <a:t>voor meer informatie over de campagne. </a:t>
            </a:r>
          </a:p>
          <a:p>
            <a:pPr defTabSz="457189">
              <a:spcBef>
                <a:spcPts val="1200"/>
              </a:spcBef>
              <a:spcAft>
                <a:spcPts val="600"/>
              </a:spcAft>
              <a:buClr>
                <a:schemeClr val="tx2"/>
              </a:buClr>
            </a:pPr>
            <a:r>
              <a:rPr lang="nl-NL" sz="1800" dirty="0">
                <a:solidFill>
                  <a:schemeClr val="tx2"/>
                </a:solidFill>
              </a:rPr>
              <a:t>Bekijk onze </a:t>
            </a:r>
            <a:r>
              <a:rPr lang="nl-NL" sz="1800" b="1" dirty="0">
                <a:solidFill>
                  <a:schemeClr val="accent2"/>
                </a:solidFill>
                <a:hlinkClick r:id="rId3">
                  <a:extLst>
                    <a:ext uri="{A12FA001-AC4F-418D-AE19-62706E023703}">
                      <ahyp:hlinkClr xmlns:ahyp="http://schemas.microsoft.com/office/drawing/2018/hyperlinkcolor" val="tx"/>
                    </a:ext>
                  </a:extLst>
                </a:hlinkClick>
              </a:rPr>
              <a:t>publicaties</a:t>
            </a:r>
            <a:r>
              <a:rPr lang="nl-NL" sz="1800" dirty="0">
                <a:solidFill>
                  <a:schemeClr val="tx2"/>
                </a:solidFill>
              </a:rPr>
              <a:t>, zoals infographics, informatiebladen en nog veel meer.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nl-NL"/>
              <a:t>Toolkit en digitale promotie: om de campagne effectief onder de aandacht te brengen</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514789"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l-NL" sz="2000" b="1">
                <a:latin typeface="+mn-lt"/>
              </a:rPr>
              <a:t>Steun de campagne:</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7052306" cy="1540613"/>
          </a:xfrm>
        </p:spPr>
        <p:txBody>
          <a:bodyPr anchor="t">
            <a:noAutofit/>
          </a:bodyPr>
          <a:lstStyle/>
          <a:p>
            <a:r>
              <a:rPr lang="nl-NL" b="0" dirty="0"/>
              <a:t>gebruik ons </a:t>
            </a:r>
            <a:r>
              <a:rPr lang="nl-NL" dirty="0" err="1"/>
              <a:t>socialemediapakket</a:t>
            </a:r>
            <a:r>
              <a:rPr lang="nl-NL" dirty="0"/>
              <a:t> </a:t>
            </a:r>
            <a:r>
              <a:rPr lang="nl-NL" b="0" dirty="0"/>
              <a:t>en onze modellen om het nieuws te verspreiden; </a:t>
            </a:r>
          </a:p>
          <a:p>
            <a:r>
              <a:rPr lang="nl-NL" b="0" dirty="0"/>
              <a:t>geef uw presentatie een boost met onze </a:t>
            </a:r>
            <a:r>
              <a:rPr lang="nl-NL" dirty="0"/>
              <a:t>bibliotheek van digitale bronnen</a:t>
            </a:r>
            <a:r>
              <a:rPr lang="nl-NL" b="0" dirty="0"/>
              <a:t>, waaronder logo’s, modellen en nog veel meer.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797331" y="3868324"/>
            <a:ext cx="4670075"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3070205" y="3890693"/>
            <a:ext cx="4397201" cy="834768"/>
          </a:xfrm>
          <a:prstGeom prst="rect">
            <a:avLst/>
          </a:prstGeom>
        </p:spPr>
        <p:txBody>
          <a:bodyPr vert="horz" lIns="121920" tIns="60960" rIns="121920" bIns="60960" rtlCol="0" anchor="t" anchorCtr="0">
            <a:normAutofit fontScale="92500"/>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nl-NL" sz="1867" dirty="0">
                <a:solidFill>
                  <a:schemeClr val="bg1"/>
                </a:solidFill>
              </a:rPr>
              <a:t>Start uw</a:t>
            </a:r>
            <a:r>
              <a:rPr lang="nl-NL" sz="1867" b="0" dirty="0">
                <a:solidFill>
                  <a:schemeClr val="bg1"/>
                </a:solidFill>
              </a:rPr>
              <a:t> </a:t>
            </a:r>
            <a:r>
              <a:rPr lang="nl-NL" sz="1867" dirty="0">
                <a:solidFill>
                  <a:schemeClr val="bg1"/>
                </a:solidFill>
              </a:rPr>
              <a:t>campagne-</a:t>
            </a:r>
            <a:r>
              <a:rPr lang="nl-NL" sz="1867" b="0" dirty="0">
                <a:solidFill>
                  <a:schemeClr val="bg1"/>
                </a:solidFill>
              </a:rPr>
              <a:t>initiatief </a:t>
            </a:r>
          </a:p>
          <a:p>
            <a:pPr marL="0" indent="0">
              <a:buNone/>
            </a:pPr>
            <a:r>
              <a:rPr lang="nl-NL" sz="1867" b="0" dirty="0">
                <a:solidFill>
                  <a:schemeClr val="bg1"/>
                </a:solidFill>
              </a:rPr>
              <a:t>met behulp van onze </a:t>
            </a:r>
            <a:r>
              <a:rPr lang="nl-NL" sz="1867" dirty="0">
                <a:solidFill>
                  <a:srgbClr val="92D050"/>
                </a:solidFill>
                <a:hlinkClick r:id="rId3">
                  <a:extLst>
                    <a:ext uri="{A12FA001-AC4F-418D-AE19-62706E023703}">
                      <ahyp:hlinkClr xmlns:ahyp="http://schemas.microsoft.com/office/drawing/2018/hyperlinkcolor" val="tx"/>
                    </a:ext>
                  </a:extLst>
                </a:hlinkClick>
              </a:rPr>
              <a:t>campagnetoolkit</a:t>
            </a:r>
            <a:r>
              <a:rPr lang="nl-NL" sz="1867"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3588" y="1753880"/>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nl-NL"/>
              <a:t>Hoe kunt u meedoen aan de campagne?</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345954"/>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nl-NL" b="0" dirty="0"/>
              <a:t>Organiseer een evenement, activiteit of initiatief tijdens de </a:t>
            </a:r>
            <a:r>
              <a:rPr lang="nl-NL" dirty="0">
                <a:solidFill>
                  <a:srgbClr val="92D050"/>
                </a:solidFill>
                <a:hlinkClick r:id="rId3">
                  <a:extLst>
                    <a:ext uri="{A12FA001-AC4F-418D-AE19-62706E023703}">
                      <ahyp:hlinkClr xmlns:ahyp="http://schemas.microsoft.com/office/drawing/2018/hyperlinkcolor" val="tx"/>
                    </a:ext>
                  </a:extLst>
                </a:hlinkClick>
              </a:rPr>
              <a:t>Europese Week voor veiligheid en gezondheid op het werk</a:t>
            </a:r>
            <a:r>
              <a:rPr lang="nl-NL" dirty="0"/>
              <a:t>. </a:t>
            </a:r>
          </a:p>
          <a:p>
            <a:pPr marL="225425" indent="-225425">
              <a:spcAft>
                <a:spcPts val="600"/>
              </a:spcAft>
            </a:pPr>
            <a:r>
              <a:rPr lang="nl-NL" b="0" dirty="0"/>
              <a:t>Ontvang een </a:t>
            </a:r>
            <a:r>
              <a:rPr lang="nl-NL" dirty="0">
                <a:solidFill>
                  <a:srgbClr val="92D050"/>
                </a:solidFill>
                <a:hlinkClick r:id="rId4">
                  <a:extLst>
                    <a:ext uri="{A12FA001-AC4F-418D-AE19-62706E023703}">
                      <ahyp:hlinkClr xmlns:ahyp="http://schemas.microsoft.com/office/drawing/2018/hyperlinkcolor" val="tx"/>
                    </a:ext>
                  </a:extLst>
                </a:hlinkClick>
              </a:rPr>
              <a:t>campagnecertificaat</a:t>
            </a:r>
            <a:r>
              <a:rPr lang="nl-NL" dirty="0">
                <a:solidFill>
                  <a:srgbClr val="92D050"/>
                </a:solidFill>
              </a:rPr>
              <a:t> </a:t>
            </a:r>
            <a:r>
              <a:rPr lang="nl-NL" b="0" dirty="0"/>
              <a:t>als erkenning voor uw bijdrage.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nl-NL" b="0" dirty="0"/>
              <a:t>Draag inspirerende initiatieven voor als kandidaat voor de </a:t>
            </a:r>
            <a:r>
              <a:rPr lang="nl-NL" dirty="0">
                <a:solidFill>
                  <a:srgbClr val="92D050"/>
                </a:solidFill>
                <a:hlinkClick r:id="rId5">
                  <a:extLst>
                    <a:ext uri="{A12FA001-AC4F-418D-AE19-62706E023703}">
                      <ahyp:hlinkClr xmlns:ahyp="http://schemas.microsoft.com/office/drawing/2018/hyperlinkcolor" val="tx"/>
                    </a:ext>
                  </a:extLst>
                </a:hlinkClick>
              </a:rPr>
              <a:t>Awards voor goede praktijken voor een gezonde werkplek</a:t>
            </a:r>
            <a:r>
              <a:rPr lang="nl-NL" b="0" dirty="0"/>
              <a:t>, georganiseerd door de nationale focal points.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6681553"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nl-NL" b="0" dirty="0"/>
              <a:t>Word een </a:t>
            </a:r>
            <a:r>
              <a:rPr lang="nl-NL" dirty="0">
                <a:solidFill>
                  <a:srgbClr val="92D050"/>
                </a:solidFill>
                <a:hlinkClick r:id="rId6">
                  <a:extLst>
                    <a:ext uri="{A12FA001-AC4F-418D-AE19-62706E023703}">
                      <ahyp:hlinkClr xmlns:ahyp="http://schemas.microsoft.com/office/drawing/2018/hyperlinkcolor" val="tx"/>
                    </a:ext>
                  </a:extLst>
                </a:hlinkClick>
              </a:rPr>
              <a:t>officiële campagnepartner</a:t>
            </a:r>
            <a:r>
              <a:rPr lang="nl-NL" b="0" dirty="0"/>
              <a:t>: sluit u aan bij een pan-Europees netwerk van multinationale ondernemingen voor een grotere zichtbaarheid. </a:t>
            </a:r>
          </a:p>
          <a:p>
            <a:pPr marL="225425" indent="-225425">
              <a:spcAft>
                <a:spcPts val="600"/>
              </a:spcAft>
            </a:pPr>
            <a:r>
              <a:rPr lang="nl-NL" b="0" dirty="0"/>
              <a:t>Word een </a:t>
            </a:r>
            <a:r>
              <a:rPr lang="nl-NL" dirty="0">
                <a:solidFill>
                  <a:srgbClr val="92D050"/>
                </a:solidFill>
                <a:hlinkClick r:id="rId7">
                  <a:extLst>
                    <a:ext uri="{A12FA001-AC4F-418D-AE19-62706E023703}">
                      <ahyp:hlinkClr xmlns:ahyp="http://schemas.microsoft.com/office/drawing/2018/hyperlinkcolor" val="tx"/>
                    </a:ext>
                  </a:extLst>
                </a:hlinkClick>
              </a:rPr>
              <a:t>mediapartner</a:t>
            </a:r>
            <a:r>
              <a:rPr lang="nl-NL" b="0" dirty="0"/>
              <a:t>: krijg toegang tot exclusief persmateriaal, netwerkmogelijkheden en evenementen.</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723790"/>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334289"/>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nl-NL"/>
              <a:t>Blijf op de hoogte van alle campagnenieuws</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nl-NL"/>
              <a:t>Op de website voor een gezonde werkplek </a:t>
            </a:r>
            <a:r>
              <a:rPr lang="nl-NL" b="0"/>
              <a:t>vindt u een schat aan informatie binnen handbereik. </a:t>
            </a:r>
          </a:p>
          <a:p>
            <a:pPr>
              <a:spcAft>
                <a:spcPts val="600"/>
              </a:spcAft>
            </a:pPr>
            <a:r>
              <a:rPr lang="nl-NL"/>
              <a:t>Abonneer u </a:t>
            </a:r>
            <a:r>
              <a:rPr lang="nl-NL" b="0"/>
              <a:t>op de </a:t>
            </a:r>
            <a:r>
              <a:rPr lang="nl-NL"/>
              <a:t>nieuwsbrief “Een gezonde werkplek”</a:t>
            </a:r>
            <a:r>
              <a:rPr lang="nl-NL" b="0"/>
              <a:t> en ontvang maandelijks kort, deelbaar en direct nieuws in uw inbox.</a:t>
            </a:r>
          </a:p>
          <a:p>
            <a:pPr>
              <a:spcAft>
                <a:spcPts val="600"/>
              </a:spcAft>
            </a:pPr>
            <a:r>
              <a:rPr lang="nl-NL" b="0"/>
              <a:t>Zeg het voort en volg ons op </a:t>
            </a:r>
            <a:r>
              <a:rPr lang="nl-NL"/>
              <a:t>sociale media</a:t>
            </a:r>
            <a:r>
              <a:rPr lang="nl-NL" b="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nl-NL" b="0"/>
              <a:t> </a:t>
            </a:r>
          </a:p>
        </p:txBody>
      </p:sp>
      <p:pic>
        <p:nvPicPr>
          <p:cNvPr id="6" name="Graphic 5" descr="LinkedIn-logo">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Facebook-logo">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Bluesky-logo">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YouTube-logo">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Flickr-logo">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nl-NL"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nl-NL"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33B12B-D547-4B73-8D31-0938A3F8A76B}">
  <ds:schemaRefs>
    <ds:schemaRef ds:uri="http://schemas.microsoft.com/office/2006/metadata/properties"/>
    <ds:schemaRef ds:uri="http://purl.org/dc/elements/1.1/"/>
    <ds:schemaRef ds:uri="http://purl.org/dc/dcmitype/"/>
    <ds:schemaRef ds:uri="http://schemas.microsoft.com/office/2006/documentManagement/types"/>
    <ds:schemaRef ds:uri="74375373-3c44-45ee-a688-8fa44d7da57a"/>
    <ds:schemaRef ds:uri="d5ac9beb-95ef-4df8-be38-b0ea3ce121b4"/>
    <ds:schemaRef ds:uri="http://www.w3.org/XML/1998/namespace"/>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C8A99A38-97AD-4238-8309-2148FF65F0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1857</TotalTime>
  <Words>7199</Words>
  <Application>Microsoft Office PowerPoint</Application>
  <PresentationFormat>Widescreen</PresentationFormat>
  <Paragraphs>542</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Campagne voor een gezonde werkplek 2026-2028  “Samen voor mentale gezondheid op het werk” </vt:lpstr>
      <vt:lpstr>Inhoud</vt:lpstr>
      <vt:lpstr>In grote lijnen: mentale gezondheid is bepalend voor het dagelijks werk- en privéleven </vt:lpstr>
      <vt:lpstr>In grote lijnen: wat staat er op het spel?</vt:lpstr>
      <vt:lpstr>In grote lijnen: het perspectief van de werknemers </vt:lpstr>
      <vt:lpstr>In grote lijnen: het oogpunt van organisaties versus dat van werknemers -1- </vt:lpstr>
      <vt:lpstr>In grote lijnen: het oogpunt van organisaties -2- </vt:lpstr>
      <vt:lpstr>Doelstellingen van de campagne</vt:lpstr>
      <vt:lpstr>Voor wie is deze campagne bedoeld? Wie kan deelnemen?</vt:lpstr>
      <vt:lpstr>Actieplan: de vijf prioriteitsgebieden van de campagne</vt:lpstr>
      <vt:lpstr>Prioriteit 1: beoordeling en beheer van psychosociale risico’s -1- </vt:lpstr>
      <vt:lpstr>Prioriteit 1: beoordeling en beheer van psychosociale risico’s -2- </vt:lpstr>
      <vt:lpstr>Prioriteit 1: beoordeling en beheer van psychosociale risico’s -3- </vt:lpstr>
      <vt:lpstr>Prioriteit 1: beoordeling en beheer van psychosociale risico’s -4- </vt:lpstr>
      <vt:lpstr>Prioriteit 2: intimidatie, ongewenst seksueel gedrag en geweld -1- </vt:lpstr>
      <vt:lpstr>Prioriteit 2: intimidatie, ongewenst seksueel gedrag en geweld -2- </vt:lpstr>
      <vt:lpstr>Prioriteit 2: intimidatie, ongewenst seksueel gedrag en geweld -3- </vt:lpstr>
      <vt:lpstr>Prioriteit 3: fysieke risico’s en mentale gezondheid -1- </vt:lpstr>
      <vt:lpstr>Prioriteit 3: fysieke risico’s en mentale gezondheid -2- </vt:lpstr>
      <vt:lpstr>Prioriteit 4: psychosociale risico’s in de gezondheidszorg en maatschappelijke dienstverlening -1- </vt:lpstr>
      <vt:lpstr>Prioriteit 4: psychosociale risico’s in de gezondheidszorg en maatschappelijke dienstverlening -2- </vt:lpstr>
      <vt:lpstr>Prioriteit 4: psychosociale risico’s in de gezondheidszorg en maatschappelijke dienstverlening -3- </vt:lpstr>
      <vt:lpstr>Prioriteit 5: ondersteuning van mentale gezondheid op het werk -1- </vt:lpstr>
      <vt:lpstr>Prioriteit 5: ondersteuning van mentale gezondheid op het werk -2- </vt:lpstr>
      <vt:lpstr>Prioriteit 5: ondersteuning van mentale gezondheid op het werk -3- </vt:lpstr>
      <vt:lpstr>Netwerk van EU-OSHA</vt:lpstr>
      <vt:lpstr>Campagnemateriaal: alles wat u nodig hebt op één plek</vt:lpstr>
      <vt:lpstr>Toolkit en digitale promotie: om de campagne effectief onder de aandacht te brengen</vt:lpstr>
      <vt:lpstr>Hoe kunt u meedoen aan de campagne?</vt:lpstr>
      <vt:lpstr>Blijf op de hoogte van alle campagnenieuws</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72</cp:revision>
  <dcterms:created xsi:type="dcterms:W3CDTF">2026-06-23T11:43:48Z</dcterms:created>
  <dcterms:modified xsi:type="dcterms:W3CDTF">2026-09-23T11:03:14Z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Order">
    <vt:r8>126300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