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6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A794B3CF-5F16-43E6-3EC1-F53625AA4FA5}" name="Grødal, Karoline" initials="KG" userId="S::karoline.grodal@arbeidstilsynet.no::7d504d8e-6406-40f5-8354-415bc8989207"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2A8153-11A9-460A-B30A-9127B79D8DD0}" v="2" dt="2026-09-07T14:51:51.7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89" autoAdjust="0"/>
    <p:restoredTop sz="85731" autoAdjust="0"/>
  </p:normalViewPr>
  <p:slideViewPr>
    <p:cSldViewPr snapToGrid="0">
      <p:cViewPr varScale="1">
        <p:scale>
          <a:sx n="114" d="100"/>
          <a:sy n="114" d="100"/>
        </p:scale>
        <p:origin x="86" y="281"/>
      </p:cViewPr>
      <p:guideLst>
        <p:guide orient="horz" pos="816"/>
        <p:guide pos="648"/>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07T14:52:10.777" v="438" actId="13244"/>
      <pc:docMkLst>
        <pc:docMk/>
      </pc:docMkLst>
      <pc:sldChg chg="modSp mod">
        <pc:chgData name="Naiara MACIAS - Communication Assistant" userId="9208f14e-163a-43fb-a9e7-9d0490f97ad9" providerId="ADAL" clId="{3BF560C9-38E3-411C-BBB1-CB3B94294DB6}" dt="2026-08-27T10:40:49.208" v="145"/>
        <pc:sldMkLst>
          <pc:docMk/>
          <pc:sldMk cId="3815475544" sldId="256"/>
        </pc:sldMkLst>
        <pc:spChg chg="mod">
          <ac:chgData name="Naiara MACIAS - Communication Assistant" userId="9208f14e-163a-43fb-a9e7-9d0490f97ad9" providerId="ADAL" clId="{3BF560C9-38E3-411C-BBB1-CB3B94294DB6}" dt="2026-08-27T10:40:49.208" v="145"/>
          <ac:spMkLst>
            <pc:docMk/>
            <pc:sldMk cId="3815475544" sldId="256"/>
            <ac:spMk id="3" creationId="{D00A30E1-B4E9-CA09-6804-8F6C748F833E}"/>
          </ac:spMkLst>
        </pc:spChg>
      </pc:sldChg>
      <pc:sldChg chg="addSp delSp modSp mod modCm modNotesTx">
        <pc:chgData name="Naiara MACIAS - Communication Assistant" userId="9208f14e-163a-43fb-a9e7-9d0490f97ad9" providerId="ADAL" clId="{3BF560C9-38E3-411C-BBB1-CB3B94294DB6}" dt="2026-08-27T12:23:47.212" v="394" actId="14100"/>
        <pc:sldMkLst>
          <pc:docMk/>
          <pc:sldMk cId="975932864" sldId="258"/>
        </pc:sldMkLst>
        <pc:spChg chg="mod">
          <ac:chgData name="Naiara MACIAS - Communication Assistant" userId="9208f14e-163a-43fb-a9e7-9d0490f97ad9" providerId="ADAL" clId="{3BF560C9-38E3-411C-BBB1-CB3B94294DB6}" dt="2026-08-27T09:01:47.943" v="69" actId="14100"/>
          <ac:spMkLst>
            <pc:docMk/>
            <pc:sldMk cId="975932864" sldId="258"/>
            <ac:spMk id="2" creationId="{4C1476B4-2154-C1CD-6056-5EC8C50BA72D}"/>
          </ac:spMkLst>
        </pc:spChg>
        <pc:spChg chg="mod">
          <ac:chgData name="Naiara MACIAS - Communication Assistant" userId="9208f14e-163a-43fb-a9e7-9d0490f97ad9" providerId="ADAL" clId="{3BF560C9-38E3-411C-BBB1-CB3B94294DB6}" dt="2026-08-27T12:23:47.212" v="394" actId="14100"/>
          <ac:spMkLst>
            <pc:docMk/>
            <pc:sldMk cId="975932864" sldId="258"/>
            <ac:spMk id="4" creationId="{712E9181-8079-E827-80EB-F819444B4416}"/>
          </ac:spMkLst>
        </pc:spChg>
        <pc:spChg chg="mod">
          <ac:chgData name="Naiara MACIAS - Communication Assistant" userId="9208f14e-163a-43fb-a9e7-9d0490f97ad9" providerId="ADAL" clId="{3BF560C9-38E3-411C-BBB1-CB3B94294DB6}" dt="2026-08-27T12:23:38.364" v="392" actId="1076"/>
          <ac:spMkLst>
            <pc:docMk/>
            <pc:sldMk cId="975932864" sldId="258"/>
            <ac:spMk id="5" creationId="{7AE505FB-50ED-6148-4A89-3427126BCE9C}"/>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09:00:29.268" v="61"/>
              <pc2:cmMkLst xmlns:pc2="http://schemas.microsoft.com/office/powerpoint/2019/9/main/command">
                <pc:docMk/>
                <pc:sldMk cId="975932864" sldId="258"/>
                <pc2:cmMk id="{0D72299C-0F7A-416E-8874-09D61B8FA832}"/>
              </pc2:cmMkLst>
            </pc226:cmChg>
            <pc226:cmChg xmlns:pc226="http://schemas.microsoft.com/office/powerpoint/2022/06/main/command" chg="mod">
              <pc226:chgData name="Naiara MACIAS - Communication Assistant" userId="9208f14e-163a-43fb-a9e7-9d0490f97ad9" providerId="ADAL" clId="{3BF560C9-38E3-411C-BBB1-CB3B94294DB6}" dt="2026-08-27T08:59:14.946" v="55" actId="20577"/>
              <pc2:cmMkLst xmlns:pc2="http://schemas.microsoft.com/office/powerpoint/2019/9/main/command">
                <pc:docMk/>
                <pc:sldMk cId="975932864" sldId="258"/>
                <pc2:cmMk id="{97BE22A5-345D-4155-BA4E-D5C60D57A4B2}"/>
              </pc2:cmMkLst>
            </pc226:cmChg>
          </p:ext>
        </pc:extLst>
      </pc:sldChg>
      <pc:sldChg chg="modNotesTx">
        <pc:chgData name="Naiara MACIAS - Communication Assistant" userId="9208f14e-163a-43fb-a9e7-9d0490f97ad9" providerId="ADAL" clId="{3BF560C9-38E3-411C-BBB1-CB3B94294DB6}" dt="2026-08-27T09:04:20.875" v="74" actId="20577"/>
        <pc:sldMkLst>
          <pc:docMk/>
          <pc:sldMk cId="3549452810" sldId="259"/>
        </pc:sldMkLst>
      </pc:sldChg>
      <pc:sldChg chg="modSp mod modCm">
        <pc:chgData name="Naiara MACIAS - Communication Assistant" userId="9208f14e-163a-43fb-a9e7-9d0490f97ad9" providerId="ADAL" clId="{3BF560C9-38E3-411C-BBB1-CB3B94294DB6}" dt="2026-08-27T12:24:14.146" v="405" actId="1038"/>
        <pc:sldMkLst>
          <pc:docMk/>
          <pc:sldMk cId="3331097242" sldId="262"/>
        </pc:sldMkLst>
        <pc:spChg chg="mod">
          <ac:chgData name="Naiara MACIAS - Communication Assistant" userId="9208f14e-163a-43fb-a9e7-9d0490f97ad9" providerId="ADAL" clId="{3BF560C9-38E3-411C-BBB1-CB3B94294DB6}" dt="2026-08-27T10:42:09.728" v="150"/>
          <ac:spMkLst>
            <pc:docMk/>
            <pc:sldMk cId="3331097242" sldId="262"/>
            <ac:spMk id="2" creationId="{E040AB94-2F1F-3B5A-0F08-405D7D24CAAF}"/>
          </ac:spMkLst>
        </pc:spChg>
        <pc:spChg chg="mod">
          <ac:chgData name="Naiara MACIAS - Communication Assistant" userId="9208f14e-163a-43fb-a9e7-9d0490f97ad9" providerId="ADAL" clId="{3BF560C9-38E3-411C-BBB1-CB3B94294DB6}" dt="2026-08-27T10:41:40.780" v="149" actId="113"/>
          <ac:spMkLst>
            <pc:docMk/>
            <pc:sldMk cId="3331097242" sldId="262"/>
            <ac:spMk id="4" creationId="{CEE5EADB-861C-BCA7-607F-2180873881C7}"/>
          </ac:spMkLst>
        </pc:spChg>
        <pc:spChg chg="mod">
          <ac:chgData name="Naiara MACIAS - Communication Assistant" userId="9208f14e-163a-43fb-a9e7-9d0490f97ad9" providerId="ADAL" clId="{3BF560C9-38E3-411C-BBB1-CB3B94294DB6}" dt="2026-08-27T10:42:42.886" v="152"/>
          <ac:spMkLst>
            <pc:docMk/>
            <pc:sldMk cId="3331097242" sldId="262"/>
            <ac:spMk id="36" creationId="{F0CF0F9B-61E6-FF00-5CE9-92E9AAC91A7A}"/>
          </ac:spMkLst>
        </pc:spChg>
        <pc:spChg chg="mod">
          <ac:chgData name="Naiara MACIAS - Communication Assistant" userId="9208f14e-163a-43fb-a9e7-9d0490f97ad9" providerId="ADAL" clId="{3BF560C9-38E3-411C-BBB1-CB3B94294DB6}" dt="2026-08-27T10:42:55.701" v="154"/>
          <ac:spMkLst>
            <pc:docMk/>
            <pc:sldMk cId="3331097242" sldId="262"/>
            <ac:spMk id="83" creationId="{103AE3D5-105C-517C-6970-616EBC6B444B}"/>
          </ac:spMkLst>
        </pc:spChg>
        <pc:spChg chg="mod">
          <ac:chgData name="Naiara MACIAS - Communication Assistant" userId="9208f14e-163a-43fb-a9e7-9d0490f97ad9" providerId="ADAL" clId="{3BF560C9-38E3-411C-BBB1-CB3B94294DB6}" dt="2026-08-27T10:43:26.967" v="160" actId="1035"/>
          <ac:spMkLst>
            <pc:docMk/>
            <pc:sldMk cId="3331097242" sldId="262"/>
            <ac:spMk id="100" creationId="{3994B876-AAE8-E8B6-4731-D4BFD324526D}"/>
          </ac:spMkLst>
        </pc:spChg>
        <pc:spChg chg="mod">
          <ac:chgData name="Naiara MACIAS - Communication Assistant" userId="9208f14e-163a-43fb-a9e7-9d0490f97ad9" providerId="ADAL" clId="{3BF560C9-38E3-411C-BBB1-CB3B94294DB6}" dt="2026-08-27T10:43:39.069" v="169" actId="1035"/>
          <ac:spMkLst>
            <pc:docMk/>
            <pc:sldMk cId="3331097242" sldId="262"/>
            <ac:spMk id="105" creationId="{94E8A230-2C71-6901-AA45-D427AF0A206A}"/>
          </ac:spMkLst>
        </pc:spChg>
        <pc:cxnChg chg="mod">
          <ac:chgData name="Naiara MACIAS - Communication Assistant" userId="9208f14e-163a-43fb-a9e7-9d0490f97ad9" providerId="ADAL" clId="{3BF560C9-38E3-411C-BBB1-CB3B94294DB6}" dt="2026-08-27T12:24:14.146" v="405" actId="1038"/>
          <ac:cxnSpMkLst>
            <pc:docMk/>
            <pc:sldMk cId="3331097242" sldId="262"/>
            <ac:cxnSpMk id="106" creationId="{9C028D6A-574C-CC41-4A14-71FB0B9713B0}"/>
          </ac:cxnSpMkLst>
        </pc:cxn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0:43:19.037" v="155"/>
              <pc2:cmMkLst xmlns:pc2="http://schemas.microsoft.com/office/powerpoint/2019/9/main/command">
                <pc:docMk/>
                <pc:sldMk cId="3331097242" sldId="262"/>
                <pc2:cmMk id="{563EF455-8045-4E1D-87EE-666852484587}"/>
              </pc2:cmMkLst>
            </pc226:cmChg>
            <pc226:cmChg xmlns:pc226="http://schemas.microsoft.com/office/powerpoint/2022/06/main/command" chg="mod">
              <pc226:chgData name="Naiara MACIAS - Communication Assistant" userId="9208f14e-163a-43fb-a9e7-9d0490f97ad9" providerId="ADAL" clId="{3BF560C9-38E3-411C-BBB1-CB3B94294DB6}" dt="2026-08-27T10:42:09.728" v="150"/>
              <pc2:cmMkLst xmlns:pc2="http://schemas.microsoft.com/office/powerpoint/2019/9/main/command">
                <pc:docMk/>
                <pc:sldMk cId="3331097242" sldId="262"/>
                <pc2:cmMk id="{82ED9064-EFBC-4E61-B497-7675CAF951CB}"/>
              </pc2:cmMkLst>
            </pc226:cmChg>
            <pc226:cmChg xmlns:pc226="http://schemas.microsoft.com/office/powerpoint/2022/06/main/command" chg="mod">
              <pc226:chgData name="Naiara MACIAS - Communication Assistant" userId="9208f14e-163a-43fb-a9e7-9d0490f97ad9" providerId="ADAL" clId="{3BF560C9-38E3-411C-BBB1-CB3B94294DB6}" dt="2026-08-27T10:41:33.776" v="148"/>
              <pc2:cmMkLst xmlns:pc2="http://schemas.microsoft.com/office/powerpoint/2019/9/main/command">
                <pc:docMk/>
                <pc:sldMk cId="3331097242" sldId="262"/>
                <pc2:cmMk id="{E8131795-1755-4084-AEF9-B34967DDCDC5}"/>
              </pc2:cmMkLst>
            </pc226:cmChg>
          </p:ext>
        </pc:extLst>
      </pc:sldChg>
      <pc:sldChg chg="modSp mod modCm modNotesTx">
        <pc:chgData name="Naiara MACIAS - Communication Assistant" userId="9208f14e-163a-43fb-a9e7-9d0490f97ad9" providerId="ADAL" clId="{3BF560C9-38E3-411C-BBB1-CB3B94294DB6}" dt="2026-08-27T10:49:01.272" v="188" actId="14100"/>
        <pc:sldMkLst>
          <pc:docMk/>
          <pc:sldMk cId="3087233450" sldId="263"/>
        </pc:sldMkLst>
        <pc:spChg chg="mod">
          <ac:chgData name="Naiara MACIAS - Communication Assistant" userId="9208f14e-163a-43fb-a9e7-9d0490f97ad9" providerId="ADAL" clId="{3BF560C9-38E3-411C-BBB1-CB3B94294DB6}" dt="2026-08-27T10:48:58.561" v="187" actId="14100"/>
          <ac:spMkLst>
            <pc:docMk/>
            <pc:sldMk cId="3087233450" sldId="263"/>
            <ac:spMk id="4" creationId="{16810895-3B97-1A8C-EBA3-1D1C6355CC2D}"/>
          </ac:spMkLst>
        </pc:spChg>
        <pc:spChg chg="mod">
          <ac:chgData name="Naiara MACIAS - Communication Assistant" userId="9208f14e-163a-43fb-a9e7-9d0490f97ad9" providerId="ADAL" clId="{3BF560C9-38E3-411C-BBB1-CB3B94294DB6}" dt="2026-08-27T10:49:01.272" v="188" actId="14100"/>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8-27T10:48:36.196" v="186" actId="113"/>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8-27T10:44:52.812" v="172" actId="113"/>
          <ac:spMkLst>
            <pc:docMk/>
            <pc:sldMk cId="3087233450" sldId="263"/>
            <ac:spMk id="7" creationId="{1372602C-481B-8EC5-5FE3-0280CA503DA0}"/>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0:47:37.143" v="181" actId="20577"/>
              <pc2:cmMkLst xmlns:pc2="http://schemas.microsoft.com/office/powerpoint/2019/9/main/command">
                <pc:docMk/>
                <pc:sldMk cId="3087233450" sldId="263"/>
                <pc2:cmMk id="{99D5E242-F138-4C8E-A804-2BACA9C98E84}"/>
              </pc2:cmMkLst>
            </pc226:cmChg>
            <pc226:cmChg xmlns:pc226="http://schemas.microsoft.com/office/powerpoint/2022/06/main/command" chg="mod">
              <pc226:chgData name="Naiara MACIAS - Communication Assistant" userId="9208f14e-163a-43fb-a9e7-9d0490f97ad9" providerId="ADAL" clId="{3BF560C9-38E3-411C-BBB1-CB3B94294DB6}" dt="2026-08-27T10:44:38.848" v="170"/>
              <pc2:cmMkLst xmlns:pc2="http://schemas.microsoft.com/office/powerpoint/2019/9/main/command">
                <pc:docMk/>
                <pc:sldMk cId="3087233450" sldId="263"/>
                <pc2:cmMk id="{3409F661-A508-4AAE-96E1-0355F900D91E}"/>
              </pc2:cmMkLst>
            </pc226:cmChg>
            <pc226:cmChg xmlns:pc226="http://schemas.microsoft.com/office/powerpoint/2022/06/main/command" chg="mod">
              <pc226:chgData name="Naiara MACIAS - Communication Assistant" userId="9208f14e-163a-43fb-a9e7-9d0490f97ad9" providerId="ADAL" clId="{3BF560C9-38E3-411C-BBB1-CB3B94294DB6}" dt="2026-08-27T10:47:07.342" v="178" actId="20577"/>
              <pc2:cmMkLst xmlns:pc2="http://schemas.microsoft.com/office/powerpoint/2019/9/main/command">
                <pc:docMk/>
                <pc:sldMk cId="3087233450" sldId="263"/>
                <pc2:cmMk id="{60C8B2A3-6C7A-4A19-8B6E-06F6DAE2FC57}"/>
              </pc2:cmMkLst>
            </pc226:cmChg>
            <pc226:cmChg xmlns:pc226="http://schemas.microsoft.com/office/powerpoint/2022/06/main/command" chg="mod">
              <pc226:chgData name="Naiara MACIAS - Communication Assistant" userId="9208f14e-163a-43fb-a9e7-9d0490f97ad9" providerId="ADAL" clId="{3BF560C9-38E3-411C-BBB1-CB3B94294DB6}" dt="2026-08-27T10:48:20.613" v="185"/>
              <pc2:cmMkLst xmlns:pc2="http://schemas.microsoft.com/office/powerpoint/2019/9/main/command">
                <pc:docMk/>
                <pc:sldMk cId="3087233450" sldId="263"/>
                <pc2:cmMk id="{7B0229BE-C1D5-415E-A7FD-86250AC18D57}"/>
              </pc2:cmMkLst>
            </pc226:cmChg>
          </p:ext>
        </pc:extLst>
      </pc:sldChg>
      <pc:sldChg chg="addSp delSp modSp mod">
        <pc:chgData name="Naiara MACIAS - Communication Assistant" userId="9208f14e-163a-43fb-a9e7-9d0490f97ad9" providerId="ADAL" clId="{3BF560C9-38E3-411C-BBB1-CB3B94294DB6}" dt="2026-08-27T12:22:40.405" v="388" actId="13244"/>
        <pc:sldMkLst>
          <pc:docMk/>
          <pc:sldMk cId="719662834" sldId="264"/>
        </pc:sldMkLst>
        <pc:spChg chg="add mod ord">
          <ac:chgData name="Naiara MACIAS - Communication Assistant" userId="9208f14e-163a-43fb-a9e7-9d0490f97ad9" providerId="ADAL" clId="{3BF560C9-38E3-411C-BBB1-CB3B94294DB6}" dt="2026-08-27T12:22:40.405" v="388" actId="13244"/>
          <ac:spMkLst>
            <pc:docMk/>
            <pc:sldMk cId="719662834" sldId="264"/>
            <ac:spMk id="6" creationId="{E107649C-8B2D-E6DF-A63B-0C30EEC1CBD9}"/>
          </ac:spMkLst>
        </pc:spChg>
        <pc:picChg chg="mod">
          <ac:chgData name="Naiara MACIAS - Communication Assistant" userId="9208f14e-163a-43fb-a9e7-9d0490f97ad9" providerId="ADAL" clId="{3BF560C9-38E3-411C-BBB1-CB3B94294DB6}" dt="2026-08-27T10:50:15.073" v="204" actId="1076"/>
          <ac:picMkLst>
            <pc:docMk/>
            <pc:sldMk cId="719662834" sldId="264"/>
            <ac:picMk id="8" creationId="{7BCBDC9E-D9FB-E804-EA92-C64D22B5D5F1}"/>
          </ac:picMkLst>
        </pc:picChg>
      </pc:sldChg>
      <pc:sldChg chg="modNotesTx">
        <pc:chgData name="Naiara MACIAS - Communication Assistant" userId="9208f14e-163a-43fb-a9e7-9d0490f97ad9" providerId="ADAL" clId="{3BF560C9-38E3-411C-BBB1-CB3B94294DB6}" dt="2026-08-27T11:59:12.248" v="206" actId="20577"/>
        <pc:sldMkLst>
          <pc:docMk/>
          <pc:sldMk cId="3728372305" sldId="265"/>
        </pc:sldMkLst>
      </pc:sldChg>
      <pc:sldChg chg="modSp mod modCm modNotesTx">
        <pc:chgData name="Naiara MACIAS - Communication Assistant" userId="9208f14e-163a-43fb-a9e7-9d0490f97ad9" providerId="ADAL" clId="{3BF560C9-38E3-411C-BBB1-CB3B94294DB6}" dt="2026-08-27T12:03:17.170" v="220" actId="20577"/>
        <pc:sldMkLst>
          <pc:docMk/>
          <pc:sldMk cId="525878241" sldId="266"/>
        </pc:sldMkLst>
        <pc:spChg chg="mod">
          <ac:chgData name="Naiara MACIAS - Communication Assistant" userId="9208f14e-163a-43fb-a9e7-9d0490f97ad9" providerId="ADAL" clId="{3BF560C9-38E3-411C-BBB1-CB3B94294DB6}" dt="2026-08-27T12:01:03.760" v="207"/>
          <ac:spMkLst>
            <pc:docMk/>
            <pc:sldMk cId="525878241" sldId="266"/>
            <ac:spMk id="2" creationId="{08956FBB-E172-1DED-B87B-2204CE556F86}"/>
          </ac:spMkLst>
        </pc:spChg>
        <pc:spChg chg="mod">
          <ac:chgData name="Naiara MACIAS - Communication Assistant" userId="9208f14e-163a-43fb-a9e7-9d0490f97ad9" providerId="ADAL" clId="{3BF560C9-38E3-411C-BBB1-CB3B94294DB6}" dt="2026-08-27T12:02:35.244" v="215" actId="20577"/>
          <ac:spMkLst>
            <pc:docMk/>
            <pc:sldMk cId="525878241" sldId="266"/>
            <ac:spMk id="4" creationId="{5EE5061C-8F42-6456-36E1-0EEAD890D909}"/>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2:01:03.760" v="207"/>
              <pc2:cmMkLst xmlns:pc2="http://schemas.microsoft.com/office/powerpoint/2019/9/main/command">
                <pc:docMk/>
                <pc:sldMk cId="525878241" sldId="266"/>
                <pc2:cmMk id="{66977177-4E74-448B-A92A-C6DBF052B9B3}"/>
              </pc2:cmMkLst>
            </pc226:cmChg>
            <pc226:cmChg xmlns:pc226="http://schemas.microsoft.com/office/powerpoint/2022/06/main/command" chg="mod">
              <pc226:chgData name="Naiara MACIAS - Communication Assistant" userId="9208f14e-163a-43fb-a9e7-9d0490f97ad9" providerId="ADAL" clId="{3BF560C9-38E3-411C-BBB1-CB3B94294DB6}" dt="2026-08-27T12:01:33.370" v="210" actId="20577"/>
              <pc2:cmMkLst xmlns:pc2="http://schemas.microsoft.com/office/powerpoint/2019/9/main/command">
                <pc:docMk/>
                <pc:sldMk cId="525878241" sldId="266"/>
                <pc2:cmMk id="{8EAB0AD4-D91B-4CB8-A6E4-82E63B329964}"/>
              </pc2:cmMkLst>
            </pc226:cmChg>
          </p:ext>
        </pc:extLst>
      </pc:sldChg>
      <pc:sldChg chg="modSp mod modCm">
        <pc:chgData name="Naiara MACIAS - Communication Assistant" userId="9208f14e-163a-43fb-a9e7-9d0490f97ad9" providerId="ADAL" clId="{3BF560C9-38E3-411C-BBB1-CB3B94294DB6}" dt="2026-08-27T12:05:18.504" v="228" actId="20577"/>
        <pc:sldMkLst>
          <pc:docMk/>
          <pc:sldMk cId="3063356121" sldId="267"/>
        </pc:sldMkLst>
        <pc:spChg chg="mod">
          <ac:chgData name="Naiara MACIAS - Communication Assistant" userId="9208f14e-163a-43fb-a9e7-9d0490f97ad9" providerId="ADAL" clId="{3BF560C9-38E3-411C-BBB1-CB3B94294DB6}" dt="2026-08-27T12:03:55.175" v="221"/>
          <ac:spMkLst>
            <pc:docMk/>
            <pc:sldMk cId="3063356121" sldId="267"/>
            <ac:spMk id="2" creationId="{3F191D47-550C-C10E-4A4E-6869EC31C7A1}"/>
          </ac:spMkLst>
        </pc:spChg>
        <pc:spChg chg="mod">
          <ac:chgData name="Naiara MACIAS - Communication Assistant" userId="9208f14e-163a-43fb-a9e7-9d0490f97ad9" providerId="ADAL" clId="{3BF560C9-38E3-411C-BBB1-CB3B94294DB6}" dt="2026-08-27T12:04:20.435" v="223" actId="108"/>
          <ac:spMkLst>
            <pc:docMk/>
            <pc:sldMk cId="3063356121" sldId="267"/>
            <ac:spMk id="4" creationId="{5978B3BF-F5DD-EF14-8F1E-31C8593438D2}"/>
          </ac:spMkLst>
        </pc:spChg>
        <pc:spChg chg="mod">
          <ac:chgData name="Naiara MACIAS - Communication Assistant" userId="9208f14e-163a-43fb-a9e7-9d0490f97ad9" providerId="ADAL" clId="{3BF560C9-38E3-411C-BBB1-CB3B94294DB6}" dt="2026-08-27T12:05:18.504" v="228" actId="20577"/>
          <ac:spMkLst>
            <pc:docMk/>
            <pc:sldMk cId="3063356121" sldId="267"/>
            <ac:spMk id="5" creationId="{435AF605-DAC3-06D5-9148-6D615B7C3E6C}"/>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2:05:18.504" v="228" actId="20577"/>
              <pc2:cmMkLst xmlns:pc2="http://schemas.microsoft.com/office/powerpoint/2019/9/main/command">
                <pc:docMk/>
                <pc:sldMk cId="3063356121" sldId="267"/>
                <pc2:cmMk id="{59E22866-6BA9-44F0-BFED-6AB28B01F008}"/>
              </pc2:cmMkLst>
            </pc226:cmChg>
          </p:ext>
        </pc:extLst>
      </pc:sldChg>
      <pc:sldChg chg="modSp mod modCm">
        <pc:chgData name="Naiara MACIAS - Communication Assistant" userId="9208f14e-163a-43fb-a9e7-9d0490f97ad9" providerId="ADAL" clId="{3BF560C9-38E3-411C-BBB1-CB3B94294DB6}" dt="2026-08-27T12:10:52.259" v="272" actId="1076"/>
        <pc:sldMkLst>
          <pc:docMk/>
          <pc:sldMk cId="2351497876" sldId="268"/>
        </pc:sldMkLst>
        <pc:spChg chg="mod">
          <ac:chgData name="Naiara MACIAS - Communication Assistant" userId="9208f14e-163a-43fb-a9e7-9d0490f97ad9" providerId="ADAL" clId="{3BF560C9-38E3-411C-BBB1-CB3B94294DB6}" dt="2026-08-27T12:08:54.235" v="253"/>
          <ac:spMkLst>
            <pc:docMk/>
            <pc:sldMk cId="2351497876" sldId="268"/>
            <ac:spMk id="2" creationId="{F841ABEE-27A3-E6DD-708A-88D3309363CD}"/>
          </ac:spMkLst>
        </pc:spChg>
        <pc:spChg chg="mod">
          <ac:chgData name="Naiara MACIAS - Communication Assistant" userId="9208f14e-163a-43fb-a9e7-9d0490f97ad9" providerId="ADAL" clId="{3BF560C9-38E3-411C-BBB1-CB3B94294DB6}" dt="2026-08-27T12:10:49.971" v="271"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8-27T12:10:52.259" v="272" actId="1076"/>
          <ac:picMkLst>
            <pc:docMk/>
            <pc:sldMk cId="2351497876" sldId="268"/>
            <ac:picMk id="6" creationId="{E019D5C2-FEC6-2BE9-6405-4D43C457A930}"/>
          </ac:picMkLst>
        </pc:pic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2:10:23.866" v="267" actId="20577"/>
              <pc2:cmMkLst xmlns:pc2="http://schemas.microsoft.com/office/powerpoint/2019/9/main/command">
                <pc:docMk/>
                <pc:sldMk cId="2351497876" sldId="268"/>
                <pc2:cmMk id="{604AD420-2B15-4A21-9ABB-05F0E2477053}"/>
              </pc2:cmMkLst>
            </pc226:cmChg>
            <pc226:cmChg xmlns:pc226="http://schemas.microsoft.com/office/powerpoint/2022/06/main/command" chg="mod">
              <pc226:chgData name="Naiara MACIAS - Communication Assistant" userId="9208f14e-163a-43fb-a9e7-9d0490f97ad9" providerId="ADAL" clId="{3BF560C9-38E3-411C-BBB1-CB3B94294DB6}" dt="2026-08-27T12:08:54.235" v="253"/>
              <pc2:cmMkLst xmlns:pc2="http://schemas.microsoft.com/office/powerpoint/2019/9/main/command">
                <pc:docMk/>
                <pc:sldMk cId="2351497876" sldId="268"/>
                <pc2:cmMk id="{6A385E3C-833F-4C26-8FA4-292FA2E66B11}"/>
              </pc2:cmMkLst>
            </pc226:cmChg>
            <pc226:cmChg xmlns:pc226="http://schemas.microsoft.com/office/powerpoint/2022/06/main/command" chg="mod">
              <pc226:chgData name="Naiara MACIAS - Communication Assistant" userId="9208f14e-163a-43fb-a9e7-9d0490f97ad9" providerId="ADAL" clId="{3BF560C9-38E3-411C-BBB1-CB3B94294DB6}" dt="2026-08-27T12:09:36.961" v="259" actId="20577"/>
              <pc2:cmMkLst xmlns:pc2="http://schemas.microsoft.com/office/powerpoint/2019/9/main/command">
                <pc:docMk/>
                <pc:sldMk cId="2351497876" sldId="268"/>
                <pc2:cmMk id="{2B4C70C7-8FD4-4422-858E-D5C08B33A9CE}"/>
              </pc2:cmMkLst>
            </pc226:cmChg>
          </p:ext>
        </pc:extLst>
      </pc:sldChg>
      <pc:sldChg chg="modSp mod modCm">
        <pc:chgData name="Naiara MACIAS - Communication Assistant" userId="9208f14e-163a-43fb-a9e7-9d0490f97ad9" providerId="ADAL" clId="{3BF560C9-38E3-411C-BBB1-CB3B94294DB6}" dt="2026-08-27T09:06:38.528" v="79" actId="14100"/>
        <pc:sldMkLst>
          <pc:docMk/>
          <pc:sldMk cId="3756103953" sldId="269"/>
        </pc:sldMkLst>
        <pc:spChg chg="mod">
          <ac:chgData name="Naiara MACIAS - Communication Assistant" userId="9208f14e-163a-43fb-a9e7-9d0490f97ad9" providerId="ADAL" clId="{3BF560C9-38E3-411C-BBB1-CB3B94294DB6}" dt="2026-08-27T09:06:38.528" v="79" actId="14100"/>
          <ac:spMkLst>
            <pc:docMk/>
            <pc:sldMk cId="3756103953" sldId="269"/>
            <ac:spMk id="2" creationId="{609B23CE-37F3-BD1F-0F64-06F6795EF258}"/>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09:06:36.588" v="78" actId="20577"/>
              <pc2:cmMkLst xmlns:pc2="http://schemas.microsoft.com/office/powerpoint/2019/9/main/command">
                <pc:docMk/>
                <pc:sldMk cId="3756103953" sldId="269"/>
                <pc2:cmMk id="{5DC598FA-784E-4B5F-903C-37551079EBEC}"/>
              </pc2:cmMkLst>
            </pc226:cmChg>
          </p:ext>
        </pc:extLst>
      </pc:sldChg>
      <pc:sldChg chg="modSp mod">
        <pc:chgData name="Naiara MACIAS - Communication Assistant" userId="9208f14e-163a-43fb-a9e7-9d0490f97ad9" providerId="ADAL" clId="{3BF560C9-38E3-411C-BBB1-CB3B94294DB6}" dt="2026-08-27T09:07:10.391" v="82" actId="14100"/>
        <pc:sldMkLst>
          <pc:docMk/>
          <pc:sldMk cId="3275847094" sldId="270"/>
        </pc:sldMkLst>
        <pc:spChg chg="mod">
          <ac:chgData name="Naiara MACIAS - Communication Assistant" userId="9208f14e-163a-43fb-a9e7-9d0490f97ad9" providerId="ADAL" clId="{3BF560C9-38E3-411C-BBB1-CB3B94294DB6}" dt="2026-08-27T09:07:10.391" v="82" actId="14100"/>
          <ac:spMkLst>
            <pc:docMk/>
            <pc:sldMk cId="3275847094" sldId="270"/>
            <ac:spMk id="2" creationId="{1420E16F-B5FB-D490-936E-F90C8D41ADE4}"/>
          </ac:spMkLst>
        </pc:spChg>
      </pc:sldChg>
      <pc:sldChg chg="modSp mod modCm">
        <pc:chgData name="Naiara MACIAS - Communication Assistant" userId="9208f14e-163a-43fb-a9e7-9d0490f97ad9" providerId="ADAL" clId="{3BF560C9-38E3-411C-BBB1-CB3B94294DB6}" dt="2026-08-27T09:23:55.499" v="88" actId="14100"/>
        <pc:sldMkLst>
          <pc:docMk/>
          <pc:sldMk cId="3394160274" sldId="271"/>
        </pc:sldMkLst>
        <pc:spChg chg="mod">
          <ac:chgData name="Naiara MACIAS - Communication Assistant" userId="9208f14e-163a-43fb-a9e7-9d0490f97ad9" providerId="ADAL" clId="{3BF560C9-38E3-411C-BBB1-CB3B94294DB6}" dt="2026-08-27T09:23:24.161" v="85" actId="14100"/>
          <ac:spMkLst>
            <pc:docMk/>
            <pc:sldMk cId="3394160274" sldId="271"/>
            <ac:spMk id="2" creationId="{FA0F74CC-B32A-53DD-E43F-D404C3689568}"/>
          </ac:spMkLst>
        </pc:spChg>
        <pc:spChg chg="mod">
          <ac:chgData name="Naiara MACIAS - Communication Assistant" userId="9208f14e-163a-43fb-a9e7-9d0490f97ad9" providerId="ADAL" clId="{3BF560C9-38E3-411C-BBB1-CB3B94294DB6}" dt="2026-08-27T09:23:55.499" v="88" actId="14100"/>
          <ac:spMkLst>
            <pc:docMk/>
            <pc:sldMk cId="3394160274" sldId="271"/>
            <ac:spMk id="4" creationId="{F590AA2A-8FD2-1517-C8AA-1E48066C8B0D}"/>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09:23:47.063" v="87" actId="20577"/>
              <pc2:cmMkLst xmlns:pc2="http://schemas.microsoft.com/office/powerpoint/2019/9/main/command">
                <pc:docMk/>
                <pc:sldMk cId="3394160274" sldId="271"/>
                <pc2:cmMk id="{2AB76E08-908A-406E-BCC9-CB73197916AC}"/>
              </pc2:cmMkLst>
            </pc226:cmChg>
          </p:ext>
        </pc:extLst>
      </pc:sldChg>
      <pc:sldChg chg="modSp mod modCm">
        <pc:chgData name="Naiara MACIAS - Communication Assistant" userId="9208f14e-163a-43fb-a9e7-9d0490f97ad9" providerId="ADAL" clId="{3BF560C9-38E3-411C-BBB1-CB3B94294DB6}" dt="2026-08-27T09:27:24.851" v="126" actId="14100"/>
        <pc:sldMkLst>
          <pc:docMk/>
          <pc:sldMk cId="1126727459" sldId="272"/>
        </pc:sldMkLst>
        <pc:spChg chg="mod">
          <ac:chgData name="Naiara MACIAS - Communication Assistant" userId="9208f14e-163a-43fb-a9e7-9d0490f97ad9" providerId="ADAL" clId="{3BF560C9-38E3-411C-BBB1-CB3B94294DB6}" dt="2026-08-27T09:24:20.580" v="91" actId="20577"/>
          <ac:spMkLst>
            <pc:docMk/>
            <pc:sldMk cId="1126727459" sldId="272"/>
            <ac:spMk id="2" creationId="{3527C82C-4420-7D7C-CC46-57ECA4A01DB2}"/>
          </ac:spMkLst>
        </pc:spChg>
        <pc:spChg chg="mod">
          <ac:chgData name="Naiara MACIAS - Communication Assistant" userId="9208f14e-163a-43fb-a9e7-9d0490f97ad9" providerId="ADAL" clId="{3BF560C9-38E3-411C-BBB1-CB3B94294DB6}" dt="2026-08-27T09:25:18.127" v="108" actId="1037"/>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8-27T09:27:24.851" v="126" actId="14100"/>
          <ac:spMkLst>
            <pc:docMk/>
            <pc:sldMk cId="1126727459" sldId="272"/>
            <ac:spMk id="5" creationId="{C399328D-E85F-2454-F6C0-3587135632DD}"/>
          </ac:spMkLst>
        </pc:spChg>
        <pc:picChg chg="mod">
          <ac:chgData name="Naiara MACIAS - Communication Assistant" userId="9208f14e-163a-43fb-a9e7-9d0490f97ad9" providerId="ADAL" clId="{3BF560C9-38E3-411C-BBB1-CB3B94294DB6}" dt="2026-08-27T09:25:18.127" v="108" actId="1037"/>
          <ac:picMkLst>
            <pc:docMk/>
            <pc:sldMk cId="1126727459" sldId="272"/>
            <ac:picMk id="12" creationId="{96CEE4D5-7E5F-C921-33E5-3C8D4D28E3FC}"/>
          </ac:picMkLst>
        </pc:pic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09:27:07.947" v="124" actId="20577"/>
              <pc2:cmMkLst xmlns:pc2="http://schemas.microsoft.com/office/powerpoint/2019/9/main/command">
                <pc:docMk/>
                <pc:sldMk cId="1126727459" sldId="272"/>
                <pc2:cmMk id="{323E0908-FCCC-47A7-ABF3-5B8AFB5908BA}"/>
              </pc2:cmMkLst>
            </pc226:cmChg>
            <pc226:cmChg xmlns:pc226="http://schemas.microsoft.com/office/powerpoint/2022/06/main/command" chg="mod">
              <pc226:chgData name="Naiara MACIAS - Communication Assistant" userId="9208f14e-163a-43fb-a9e7-9d0490f97ad9" providerId="ADAL" clId="{3BF560C9-38E3-411C-BBB1-CB3B94294DB6}" dt="2026-08-27T09:24:20.580" v="91" actId="20577"/>
              <pc2:cmMkLst xmlns:pc2="http://schemas.microsoft.com/office/powerpoint/2019/9/main/command">
                <pc:docMk/>
                <pc:sldMk cId="1126727459" sldId="272"/>
                <pc2:cmMk id="{2174554F-2230-426D-9D71-5CA5CEA8EB4D}"/>
              </pc2:cmMkLst>
            </pc226:cmChg>
            <pc226:cmChg xmlns:pc226="http://schemas.microsoft.com/office/powerpoint/2022/06/main/command" chg="mod">
              <pc226:chgData name="Naiara MACIAS - Communication Assistant" userId="9208f14e-163a-43fb-a9e7-9d0490f97ad9" providerId="ADAL" clId="{3BF560C9-38E3-411C-BBB1-CB3B94294DB6}" dt="2026-08-27T09:24:45.847" v="92"/>
              <pc2:cmMkLst xmlns:pc2="http://schemas.microsoft.com/office/powerpoint/2019/9/main/command">
                <pc:docMk/>
                <pc:sldMk cId="1126727459" sldId="272"/>
                <pc2:cmMk id="{60B61F79-D9E2-4381-BAD2-C8F9BF4BF23B}"/>
              </pc2:cmMkLst>
            </pc226:cmChg>
            <pc226:cmChg xmlns:pc226="http://schemas.microsoft.com/office/powerpoint/2022/06/main/command" chg="mod">
              <pc226:chgData name="Naiara MACIAS - Communication Assistant" userId="9208f14e-163a-43fb-a9e7-9d0490f97ad9" providerId="ADAL" clId="{3BF560C9-38E3-411C-BBB1-CB3B94294DB6}" dt="2026-08-27T09:25:57.984" v="114" actId="20577"/>
              <pc2:cmMkLst xmlns:pc2="http://schemas.microsoft.com/office/powerpoint/2019/9/main/command">
                <pc:docMk/>
                <pc:sldMk cId="1126727459" sldId="272"/>
                <pc2:cmMk id="{B0A8D2C4-ABD7-4A4B-AC53-2CDDE7B2F802}"/>
              </pc2:cmMkLst>
            </pc226:cmChg>
          </p:ext>
        </pc:extLst>
      </pc:sldChg>
      <pc:sldChg chg="modSp mod modCm">
        <pc:chgData name="Naiara MACIAS - Communication Assistant" userId="9208f14e-163a-43fb-a9e7-9d0490f97ad9" providerId="ADAL" clId="{3BF560C9-38E3-411C-BBB1-CB3B94294DB6}" dt="2026-08-27T12:12:44.606" v="283" actId="113"/>
        <pc:sldMkLst>
          <pc:docMk/>
          <pc:sldMk cId="2331618627" sldId="273"/>
        </pc:sldMkLst>
        <pc:spChg chg="mod">
          <ac:chgData name="Naiara MACIAS - Communication Assistant" userId="9208f14e-163a-43fb-a9e7-9d0490f97ad9" providerId="ADAL" clId="{3BF560C9-38E3-411C-BBB1-CB3B94294DB6}" dt="2026-08-27T12:11:33.011" v="275" actId="20577"/>
          <ac:spMkLst>
            <pc:docMk/>
            <pc:sldMk cId="2331618627" sldId="273"/>
            <ac:spMk id="2" creationId="{043DE3E0-B862-C988-C480-7202159FC852}"/>
          </ac:spMkLst>
        </pc:spChg>
        <pc:spChg chg="mod">
          <ac:chgData name="Naiara MACIAS - Communication Assistant" userId="9208f14e-163a-43fb-a9e7-9d0490f97ad9" providerId="ADAL" clId="{3BF560C9-38E3-411C-BBB1-CB3B94294DB6}" dt="2026-08-27T12:12:44.606" v="283" actId="113"/>
          <ac:spMkLst>
            <pc:docMk/>
            <pc:sldMk cId="2331618627" sldId="273"/>
            <ac:spMk id="4" creationId="{35380195-1CE8-DECC-8005-1F05CB33B226}"/>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2:12:17.668" v="280" actId="20577"/>
              <pc2:cmMkLst xmlns:pc2="http://schemas.microsoft.com/office/powerpoint/2019/9/main/command">
                <pc:docMk/>
                <pc:sldMk cId="2331618627" sldId="273"/>
                <pc2:cmMk id="{32430559-176F-4440-B35A-623118651874}"/>
              </pc2:cmMkLst>
            </pc226:cmChg>
            <pc226:cmChg xmlns:pc226="http://schemas.microsoft.com/office/powerpoint/2022/06/main/command" chg="mod">
              <pc226:chgData name="Naiara MACIAS - Communication Assistant" userId="9208f14e-163a-43fb-a9e7-9d0490f97ad9" providerId="ADAL" clId="{3BF560C9-38E3-411C-BBB1-CB3B94294DB6}" dt="2026-08-27T12:12:40.524" v="282" actId="20577"/>
              <pc2:cmMkLst xmlns:pc2="http://schemas.microsoft.com/office/powerpoint/2019/9/main/command">
                <pc:docMk/>
                <pc:sldMk cId="2331618627" sldId="273"/>
                <pc2:cmMk id="{CAF6FB75-0BFC-402A-913E-604AB67B575F}"/>
              </pc2:cmMkLst>
            </pc226:cmChg>
          </p:ext>
        </pc:extLst>
      </pc:sldChg>
      <pc:sldChg chg="modSp mod modCm">
        <pc:chgData name="Naiara MACIAS - Communication Assistant" userId="9208f14e-163a-43fb-a9e7-9d0490f97ad9" providerId="ADAL" clId="{3BF560C9-38E3-411C-BBB1-CB3B94294DB6}" dt="2026-08-27T12:13:56.339" v="295" actId="14100"/>
        <pc:sldMkLst>
          <pc:docMk/>
          <pc:sldMk cId="2142931096" sldId="274"/>
        </pc:sldMkLst>
        <pc:spChg chg="mod">
          <ac:chgData name="Naiara MACIAS - Communication Assistant" userId="9208f14e-163a-43fb-a9e7-9d0490f97ad9" providerId="ADAL" clId="{3BF560C9-38E3-411C-BBB1-CB3B94294DB6}" dt="2026-08-27T12:13:07.693" v="286" actId="20577"/>
          <ac:spMkLst>
            <pc:docMk/>
            <pc:sldMk cId="2142931096" sldId="274"/>
            <ac:spMk id="2" creationId="{BE1AEECA-7220-4DC3-D1FA-A06CD0F8E338}"/>
          </ac:spMkLst>
        </pc:spChg>
        <pc:spChg chg="mod">
          <ac:chgData name="Naiara MACIAS - Communication Assistant" userId="9208f14e-163a-43fb-a9e7-9d0490f97ad9" providerId="ADAL" clId="{3BF560C9-38E3-411C-BBB1-CB3B94294DB6}" dt="2026-08-27T12:13:56.339" v="295"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8-27T12:13:51.859" v="294" actId="14100"/>
          <ac:spMkLst>
            <pc:docMk/>
            <pc:sldMk cId="2142931096" sldId="274"/>
            <ac:spMk id="4" creationId="{A93BC99B-6219-39BA-1A46-27AE038C0E91}"/>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2:13:29.003" v="289" actId="20577"/>
              <pc2:cmMkLst xmlns:pc2="http://schemas.microsoft.com/office/powerpoint/2019/9/main/command">
                <pc:docMk/>
                <pc:sldMk cId="2142931096" sldId="274"/>
                <pc2:cmMk id="{07F3130A-F071-49DC-BBA2-20EB22073AF5}"/>
              </pc2:cmMkLst>
            </pc226:cmChg>
            <pc226:cmChg xmlns:pc226="http://schemas.microsoft.com/office/powerpoint/2022/06/main/command" chg="mod">
              <pc226:chgData name="Naiara MACIAS - Communication Assistant" userId="9208f14e-163a-43fb-a9e7-9d0490f97ad9" providerId="ADAL" clId="{3BF560C9-38E3-411C-BBB1-CB3B94294DB6}" dt="2026-08-27T12:13:07.693" v="286" actId="20577"/>
              <pc2:cmMkLst xmlns:pc2="http://schemas.microsoft.com/office/powerpoint/2019/9/main/command">
                <pc:docMk/>
                <pc:sldMk cId="2142931096" sldId="274"/>
                <pc2:cmMk id="{CF92F76C-CFD5-4836-ABEA-7736F1693860}"/>
              </pc2:cmMkLst>
            </pc226:cmChg>
          </p:ext>
        </pc:extLst>
      </pc:sldChg>
      <pc:sldChg chg="modSp mod modCm">
        <pc:chgData name="Naiara MACIAS - Communication Assistant" userId="9208f14e-163a-43fb-a9e7-9d0490f97ad9" providerId="ADAL" clId="{3BF560C9-38E3-411C-BBB1-CB3B94294DB6}" dt="2026-08-27T12:14:49.520" v="322" actId="1037"/>
        <pc:sldMkLst>
          <pc:docMk/>
          <pc:sldMk cId="1743069046" sldId="275"/>
        </pc:sldMkLst>
        <pc:spChg chg="mod">
          <ac:chgData name="Naiara MACIAS - Communication Assistant" userId="9208f14e-163a-43fb-a9e7-9d0490f97ad9" providerId="ADAL" clId="{3BF560C9-38E3-411C-BBB1-CB3B94294DB6}" dt="2026-08-27T12:14:18.532" v="298" actId="14100"/>
          <ac:spMkLst>
            <pc:docMk/>
            <pc:sldMk cId="1743069046" sldId="275"/>
            <ac:spMk id="2" creationId="{2747BD93-4687-98D9-D166-12A7C523AF57}"/>
          </ac:spMkLst>
        </pc:spChg>
        <pc:spChg chg="mod">
          <ac:chgData name="Naiara MACIAS - Communication Assistant" userId="9208f14e-163a-43fb-a9e7-9d0490f97ad9" providerId="ADAL" clId="{3BF560C9-38E3-411C-BBB1-CB3B94294DB6}" dt="2026-08-27T12:14:49.520" v="322" actId="1037"/>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8-27T12:14:38.787" v="300" actId="14100"/>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8-27T12:14:49.520" v="322" actId="1037"/>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8-27T12:14:49.520" v="322" actId="1037"/>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8-27T12:14:49.520" v="322" actId="1037"/>
          <ac:picMkLst>
            <pc:docMk/>
            <pc:sldMk cId="1743069046" sldId="275"/>
            <ac:picMk id="5" creationId="{460B4302-BA1D-5B05-2934-34E3F90390F3}"/>
          </ac:picMkLst>
        </pc:pic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2:14:35.349" v="299"/>
              <pc2:cmMkLst xmlns:pc2="http://schemas.microsoft.com/office/powerpoint/2019/9/main/command">
                <pc:docMk/>
                <pc:sldMk cId="1743069046" sldId="275"/>
                <pc2:cmMk id="{5E423706-1FA0-400B-B02B-525EC3EC32AE}"/>
              </pc2:cmMkLst>
            </pc226:cmChg>
          </p:ext>
        </pc:extLst>
      </pc:sldChg>
      <pc:sldChg chg="modSp mod modCm">
        <pc:chgData name="Naiara MACIAS - Communication Assistant" userId="9208f14e-163a-43fb-a9e7-9d0490f97ad9" providerId="ADAL" clId="{3BF560C9-38E3-411C-BBB1-CB3B94294DB6}" dt="2026-08-27T12:08:34.810" v="252" actId="1076"/>
        <pc:sldMkLst>
          <pc:docMk/>
          <pc:sldMk cId="1193591122" sldId="276"/>
        </pc:sldMkLst>
        <pc:spChg chg="mod">
          <ac:chgData name="Naiara MACIAS - Communication Assistant" userId="9208f14e-163a-43fb-a9e7-9d0490f97ad9" providerId="ADAL" clId="{3BF560C9-38E3-411C-BBB1-CB3B94294DB6}" dt="2026-08-27T12:05:40.526" v="229"/>
          <ac:spMkLst>
            <pc:docMk/>
            <pc:sldMk cId="1193591122" sldId="276"/>
            <ac:spMk id="2" creationId="{34A6B977-9CAB-E4F5-7015-A61BAFFAB91B}"/>
          </ac:spMkLst>
        </pc:spChg>
        <pc:spChg chg="mod">
          <ac:chgData name="Naiara MACIAS - Communication Assistant" userId="9208f14e-163a-43fb-a9e7-9d0490f97ad9" providerId="ADAL" clId="{3BF560C9-38E3-411C-BBB1-CB3B94294DB6}" dt="2026-08-27T12:08:29.531" v="251"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8-27T12:08:27.332" v="250" actId="14100"/>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8-27T12:08:34.810" v="252" actId="107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8-27T12:08:03.506" v="245" actId="14100"/>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8-27T12:07:58.491" v="243" actId="14100"/>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8-27T12:08:00.148" v="244" actId="14100"/>
          <ac:spMkLst>
            <pc:docMk/>
            <pc:sldMk cId="1193591122" sldId="276"/>
            <ac:spMk id="29" creationId="{999934AF-AF70-6169-DCF5-75F40B15C85E}"/>
          </ac:spMkLst>
        </pc:spChg>
        <pc:spChg chg="mod">
          <ac:chgData name="Naiara MACIAS - Communication Assistant" userId="9208f14e-163a-43fb-a9e7-9d0490f97ad9" providerId="ADAL" clId="{3BF560C9-38E3-411C-BBB1-CB3B94294DB6}" dt="2026-08-27T12:08:06.603" v="247" actId="14100"/>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8-27T12:08:04.869" v="246" actId="14100"/>
          <ac:spMkLst>
            <pc:docMk/>
            <pc:sldMk cId="1193591122" sldId="276"/>
            <ac:spMk id="31" creationId="{27A72DE3-10C3-2DC2-669C-892D4BBCABF1}"/>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2:07:49.541" v="242"/>
              <pc2:cmMkLst xmlns:pc2="http://schemas.microsoft.com/office/powerpoint/2019/9/main/command">
                <pc:docMk/>
                <pc:sldMk cId="1193591122" sldId="276"/>
                <pc2:cmMk id="{A9580B56-5FF0-4B4B-BFCD-FF2E5C296C30}"/>
              </pc2:cmMkLst>
            </pc226:cmChg>
            <pc226:cmChg xmlns:pc226="http://schemas.microsoft.com/office/powerpoint/2022/06/main/command" chg="mod">
              <pc226:chgData name="Naiara MACIAS - Communication Assistant" userId="9208f14e-163a-43fb-a9e7-9d0490f97ad9" providerId="ADAL" clId="{3BF560C9-38E3-411C-BBB1-CB3B94294DB6}" dt="2026-08-27T12:06:28.215" v="236" actId="20577"/>
              <pc2:cmMkLst xmlns:pc2="http://schemas.microsoft.com/office/powerpoint/2019/9/main/command">
                <pc:docMk/>
                <pc:sldMk cId="1193591122" sldId="276"/>
                <pc2:cmMk id="{1D20A25E-C129-4DEF-8E61-8AEC455734E6}"/>
              </pc2:cmMkLst>
            </pc226:cmChg>
            <pc226:cmChg xmlns:pc226="http://schemas.microsoft.com/office/powerpoint/2022/06/main/command" chg="mod">
              <pc226:chgData name="Naiara MACIAS - Communication Assistant" userId="9208f14e-163a-43fb-a9e7-9d0490f97ad9" providerId="ADAL" clId="{3BF560C9-38E3-411C-BBB1-CB3B94294DB6}" dt="2026-08-27T12:05:40.526" v="229"/>
              <pc2:cmMkLst xmlns:pc2="http://schemas.microsoft.com/office/powerpoint/2019/9/main/command">
                <pc:docMk/>
                <pc:sldMk cId="1193591122" sldId="276"/>
                <pc2:cmMk id="{B6B50778-8FF3-4043-9E20-6C5A91DD4A61}"/>
              </pc2:cmMkLst>
            </pc226:cmChg>
            <pc226:cmChg xmlns:pc226="http://schemas.microsoft.com/office/powerpoint/2022/06/main/command" chg="mod">
              <pc226:chgData name="Naiara MACIAS - Communication Assistant" userId="9208f14e-163a-43fb-a9e7-9d0490f97ad9" providerId="ADAL" clId="{3BF560C9-38E3-411C-BBB1-CB3B94294DB6}" dt="2026-08-27T12:07:00.380" v="239" actId="20577"/>
              <pc2:cmMkLst xmlns:pc2="http://schemas.microsoft.com/office/powerpoint/2019/9/main/command">
                <pc:docMk/>
                <pc:sldMk cId="1193591122" sldId="276"/>
                <pc2:cmMk id="{37E54179-E63E-4C50-9EBD-88351D028BA2}"/>
              </pc2:cmMkLst>
            </pc226:cmChg>
            <pc226:cmChg xmlns:pc226="http://schemas.microsoft.com/office/powerpoint/2022/06/main/command" chg="mod">
              <pc226:chgData name="Naiara MACIAS - Communication Assistant" userId="9208f14e-163a-43fb-a9e7-9d0490f97ad9" providerId="ADAL" clId="{3BF560C9-38E3-411C-BBB1-CB3B94294DB6}" dt="2026-08-27T12:07:25.591" v="241"/>
              <pc2:cmMkLst xmlns:pc2="http://schemas.microsoft.com/office/powerpoint/2019/9/main/command">
                <pc:docMk/>
                <pc:sldMk cId="1193591122" sldId="276"/>
                <pc2:cmMk id="{959D6EAD-8B9D-4833-AD0B-DEF28C7E2009}"/>
              </pc2:cmMkLst>
            </pc226:cmChg>
          </p:ext>
        </pc:extLst>
      </pc:sldChg>
      <pc:sldChg chg="modSp mod modCm">
        <pc:chgData name="Naiara MACIAS - Communication Assistant" userId="9208f14e-163a-43fb-a9e7-9d0490f97ad9" providerId="ADAL" clId="{3BF560C9-38E3-411C-BBB1-CB3B94294DB6}" dt="2026-08-27T12:16:25.371" v="338" actId="14100"/>
        <pc:sldMkLst>
          <pc:docMk/>
          <pc:sldMk cId="3281761825" sldId="277"/>
        </pc:sldMkLst>
        <pc:spChg chg="mod">
          <ac:chgData name="Naiara MACIAS - Communication Assistant" userId="9208f14e-163a-43fb-a9e7-9d0490f97ad9" providerId="ADAL" clId="{3BF560C9-38E3-411C-BBB1-CB3B94294DB6}" dt="2026-08-27T12:15:07.501" v="325" actId="20577"/>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8-27T12:16:25.371" v="338" actId="14100"/>
          <ac:spMkLst>
            <pc:docMk/>
            <pc:sldMk cId="3281761825" sldId="277"/>
            <ac:spMk id="4" creationId="{292E835D-59A6-7D24-4AF7-7BD1C8FB81B1}"/>
          </ac:spMkLst>
        </pc:spChg>
        <pc:spChg chg="mod">
          <ac:chgData name="Naiara MACIAS - Communication Assistant" userId="9208f14e-163a-43fb-a9e7-9d0490f97ad9" providerId="ADAL" clId="{3BF560C9-38E3-411C-BBB1-CB3B94294DB6}" dt="2026-08-27T12:16:19.098" v="337" actId="1076"/>
          <ac:spMkLst>
            <pc:docMk/>
            <pc:sldMk cId="3281761825" sldId="277"/>
            <ac:spMk id="6" creationId="{35147089-0F14-B333-5384-75841C6E7805}"/>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2:15:44.422" v="332" actId="20577"/>
              <pc2:cmMkLst xmlns:pc2="http://schemas.microsoft.com/office/powerpoint/2019/9/main/command">
                <pc:docMk/>
                <pc:sldMk cId="3281761825" sldId="277"/>
                <pc2:cmMk id="{064BD80D-085E-4AC7-BE12-3092A0DCBF18}"/>
              </pc2:cmMkLst>
            </pc226:cmChg>
            <pc226:cmChg xmlns:pc226="http://schemas.microsoft.com/office/powerpoint/2022/06/main/command" chg="mod">
              <pc226:chgData name="Naiara MACIAS - Communication Assistant" userId="9208f14e-163a-43fb-a9e7-9d0490f97ad9" providerId="ADAL" clId="{3BF560C9-38E3-411C-BBB1-CB3B94294DB6}" dt="2026-08-27T12:15:26.539" v="328" actId="20577"/>
              <pc2:cmMkLst xmlns:pc2="http://schemas.microsoft.com/office/powerpoint/2019/9/main/command">
                <pc:docMk/>
                <pc:sldMk cId="3281761825" sldId="277"/>
                <pc2:cmMk id="{36A8C4ED-8DA4-44F9-9B32-EDC0C9A05FBB}"/>
              </pc2:cmMkLst>
            </pc226:cmChg>
          </p:ext>
        </pc:extLst>
      </pc:sldChg>
      <pc:sldChg chg="modSp mod modCm">
        <pc:chgData name="Naiara MACIAS - Communication Assistant" userId="9208f14e-163a-43fb-a9e7-9d0490f97ad9" providerId="ADAL" clId="{3BF560C9-38E3-411C-BBB1-CB3B94294DB6}" dt="2026-08-27T10:40:16.864" v="144" actId="20577"/>
        <pc:sldMkLst>
          <pc:docMk/>
          <pc:sldMk cId="54826265" sldId="278"/>
        </pc:sldMkLst>
        <pc:spChg chg="mod">
          <ac:chgData name="Naiara MACIAS - Communication Assistant" userId="9208f14e-163a-43fb-a9e7-9d0490f97ad9" providerId="ADAL" clId="{3BF560C9-38E3-411C-BBB1-CB3B94294DB6}" dt="2026-08-27T10:40:16.864" v="144" actId="20577"/>
          <ac:spMkLst>
            <pc:docMk/>
            <pc:sldMk cId="54826265" sldId="278"/>
            <ac:spMk id="2" creationId="{7ED556AA-E43E-EBF1-BBBD-BD908FEA718D}"/>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0:40:16.864" v="144" actId="20577"/>
              <pc2:cmMkLst xmlns:pc2="http://schemas.microsoft.com/office/powerpoint/2019/9/main/command">
                <pc:docMk/>
                <pc:sldMk cId="54826265" sldId="278"/>
                <pc2:cmMk id="{2C35CCF5-D327-4032-B1E0-92A9EF4E5632}"/>
              </pc2:cmMkLst>
            </pc226:cmChg>
          </p:ext>
        </pc:extLst>
      </pc:sldChg>
      <pc:sldChg chg="modSp mod">
        <pc:chgData name="Naiara MACIAS - Communication Assistant" userId="9208f14e-163a-43fb-a9e7-9d0490f97ad9" providerId="ADAL" clId="{3BF560C9-38E3-411C-BBB1-CB3B94294DB6}" dt="2026-08-27T10:39:56.551" v="142" actId="20577"/>
        <pc:sldMkLst>
          <pc:docMk/>
          <pc:sldMk cId="623117798" sldId="279"/>
        </pc:sldMkLst>
        <pc:spChg chg="mod">
          <ac:chgData name="Naiara MACIAS - Communication Assistant" userId="9208f14e-163a-43fb-a9e7-9d0490f97ad9" providerId="ADAL" clId="{3BF560C9-38E3-411C-BBB1-CB3B94294DB6}" dt="2026-08-27T10:39:56.551" v="142" actId="20577"/>
          <ac:spMkLst>
            <pc:docMk/>
            <pc:sldMk cId="623117798" sldId="279"/>
            <ac:spMk id="2" creationId="{DE4B0F3A-1CC9-13CF-B401-FF82144B6652}"/>
          </ac:spMkLst>
        </pc:spChg>
      </pc:sldChg>
      <pc:sldChg chg="modSp mod modCm">
        <pc:chgData name="Naiara MACIAS - Communication Assistant" userId="9208f14e-163a-43fb-a9e7-9d0490f97ad9" providerId="ADAL" clId="{3BF560C9-38E3-411C-BBB1-CB3B94294DB6}" dt="2026-08-27T10:39:35.900" v="140" actId="14100"/>
        <pc:sldMkLst>
          <pc:docMk/>
          <pc:sldMk cId="1533565985" sldId="280"/>
        </pc:sldMkLst>
        <pc:spChg chg="mod">
          <ac:chgData name="Naiara MACIAS - Communication Assistant" userId="9208f14e-163a-43fb-a9e7-9d0490f97ad9" providerId="ADAL" clId="{3BF560C9-38E3-411C-BBB1-CB3B94294DB6}" dt="2026-08-27T10:37:12.707" v="138" actId="20577"/>
          <ac:spMkLst>
            <pc:docMk/>
            <pc:sldMk cId="1533565985" sldId="280"/>
            <ac:spMk id="2" creationId="{CA39BC2C-E0FC-5B40-4587-442EC3FC9B77}"/>
          </ac:spMkLst>
        </pc:spChg>
        <pc:spChg chg="mod">
          <ac:chgData name="Naiara MACIAS - Communication Assistant" userId="9208f14e-163a-43fb-a9e7-9d0490f97ad9" providerId="ADAL" clId="{3BF560C9-38E3-411C-BBB1-CB3B94294DB6}" dt="2026-08-27T10:28:51.218" v="136" actId="1076"/>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8-27T10:39:35.900" v="140" actId="14100"/>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8-27T10:27:44.568" v="133" actId="1076"/>
          <ac:picMkLst>
            <pc:docMk/>
            <pc:sldMk cId="1533565985" sldId="280"/>
            <ac:picMk id="22" creationId="{3FA80D8D-A8F6-9ECD-5C8A-35E79316B081}"/>
          </ac:picMkLst>
        </pc:pic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10:39:31.008" v="139"/>
              <pc2:cmMkLst xmlns:pc2="http://schemas.microsoft.com/office/powerpoint/2019/9/main/command">
                <pc:docMk/>
                <pc:sldMk cId="1533565985" sldId="280"/>
                <pc2:cmMk id="{A8A1C9FC-94A7-4AA4-8F32-2CCC91D9805C}"/>
              </pc2:cmMkLst>
            </pc226:cmChg>
          </p:ext>
        </pc:extLst>
      </pc:sldChg>
      <pc:sldChg chg="addSp delSp modSp mod">
        <pc:chgData name="Naiara MACIAS - Communication Assistant" userId="9208f14e-163a-43fb-a9e7-9d0490f97ad9" providerId="ADAL" clId="{3BF560C9-38E3-411C-BBB1-CB3B94294DB6}" dt="2026-09-07T14:52:10.777" v="438" actId="13244"/>
        <pc:sldMkLst>
          <pc:docMk/>
          <pc:sldMk cId="935938627" sldId="281"/>
        </pc:sldMkLst>
        <pc:spChg chg="mod">
          <ac:chgData name="Naiara MACIAS - Communication Assistant" userId="9208f14e-163a-43fb-a9e7-9d0490f97ad9" providerId="ADAL" clId="{3BF560C9-38E3-411C-BBB1-CB3B94294DB6}" dt="2026-08-27T12:17:09.666" v="342" actId="14100"/>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8-27T12:22:12.235" v="385" actId="1076"/>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8-27T12:22:15.109" v="387"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8-27T12:21:58.436" v="379"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07T14:52:10.777" v="438" actId="13244"/>
          <ac:picMkLst>
            <pc:docMk/>
            <pc:sldMk cId="935938627" sldId="281"/>
            <ac:picMk id="4" creationId="{B27143E6-F3A1-2080-A318-4873A825F2F6}"/>
          </ac:picMkLst>
        </pc:picChg>
        <pc:picChg chg="del">
          <ac:chgData name="Naiara MACIAS - Communication Assistant" userId="9208f14e-163a-43fb-a9e7-9d0490f97ad9" providerId="ADAL" clId="{3BF560C9-38E3-411C-BBB1-CB3B94294DB6}" dt="2026-09-07T14:50:25.437" v="406"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8-27T12:17:21.827" v="343"/>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8-27T12:17:31.988" v="344"/>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8-27T12:19:01.403" v="348" actId="1076"/>
        <pc:sldMkLst>
          <pc:docMk/>
          <pc:sldMk cId="2258024886" sldId="283"/>
        </pc:sldMkLst>
        <pc:spChg chg="mod">
          <ac:chgData name="Naiara MACIAS - Communication Assistant" userId="9208f14e-163a-43fb-a9e7-9d0490f97ad9" providerId="ADAL" clId="{3BF560C9-38E3-411C-BBB1-CB3B94294DB6}" dt="2026-08-27T12:18:47.569" v="345" actId="255"/>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8-27T12:19:01.403" v="348" actId="1076"/>
          <ac:spMkLst>
            <pc:docMk/>
            <pc:sldMk cId="2258024886" sldId="283"/>
            <ac:spMk id="5" creationId="{C8C17700-6161-EBF7-2112-EDCF5E6EA9A3}"/>
          </ac:spMkLst>
        </pc:spChg>
      </pc:sldChg>
      <pc:sldChg chg="modSp mod modCm">
        <pc:chgData name="Naiara MACIAS - Communication Assistant" userId="9208f14e-163a-43fb-a9e7-9d0490f97ad9" providerId="ADAL" clId="{3BF560C9-38E3-411C-BBB1-CB3B94294DB6}" dt="2026-08-27T09:05:49.771" v="76"/>
        <pc:sldMkLst>
          <pc:docMk/>
          <pc:sldMk cId="452811783" sldId="286"/>
        </pc:sldMkLst>
        <pc:spChg chg="mod">
          <ac:chgData name="Naiara MACIAS - Communication Assistant" userId="9208f14e-163a-43fb-a9e7-9d0490f97ad9" providerId="ADAL" clId="{3BF560C9-38E3-411C-BBB1-CB3B94294DB6}" dt="2026-08-27T09:05:32.297" v="75"/>
          <ac:spMkLst>
            <pc:docMk/>
            <pc:sldMk cId="452811783" sldId="286"/>
            <ac:spMk id="2" creationId="{D47BA438-0F2E-9C64-4D00-CD1C2707EEF5}"/>
          </ac:spMkLst>
        </pc:spChg>
        <pc:spChg chg="mod">
          <ac:chgData name="Naiara MACIAS - Communication Assistant" userId="9208f14e-163a-43fb-a9e7-9d0490f97ad9" providerId="ADAL" clId="{3BF560C9-38E3-411C-BBB1-CB3B94294DB6}" dt="2026-08-27T09:05:49.771" v="76"/>
          <ac:spMkLst>
            <pc:docMk/>
            <pc:sldMk cId="452811783" sldId="286"/>
            <ac:spMk id="13" creationId="{BA3B64AA-D43C-97A4-0D72-0979C37CABFA}"/>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09:05:49.771" v="76"/>
              <pc2:cmMkLst xmlns:pc2="http://schemas.microsoft.com/office/powerpoint/2019/9/main/command">
                <pc:docMk/>
                <pc:sldMk cId="452811783" sldId="286"/>
                <pc2:cmMk id="{0F323945-A8FB-4B77-A1F8-98AA36A69DB3}"/>
              </pc2:cmMkLst>
            </pc226:cmChg>
          </p:ext>
        </pc:extLst>
      </pc:sldChg>
      <pc:sldChg chg="addSp delSp modSp mod modCm">
        <pc:chgData name="Naiara MACIAS - Communication Assistant" userId="9208f14e-163a-43fb-a9e7-9d0490f97ad9" providerId="ADAL" clId="{3BF560C9-38E3-411C-BBB1-CB3B94294DB6}" dt="2026-08-27T08:58:36.118" v="53" actId="14100"/>
        <pc:sldMkLst>
          <pc:docMk/>
          <pc:sldMk cId="3914029916" sldId="287"/>
        </pc:sldMkLst>
        <pc:spChg chg="mod">
          <ac:chgData name="Naiara MACIAS - Communication Assistant" userId="9208f14e-163a-43fb-a9e7-9d0490f97ad9" providerId="ADAL" clId="{3BF560C9-38E3-411C-BBB1-CB3B94294DB6}" dt="2026-08-27T08:58:30.374" v="51"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8-27T08:58:07.790" v="49"/>
          <ac:spMkLst>
            <pc:docMk/>
            <pc:sldMk cId="3914029916" sldId="287"/>
            <ac:spMk id="39" creationId="{D6A61F21-4BB5-33F3-14AD-E9F9AED5903C}"/>
          </ac:spMkLst>
        </pc:spChg>
        <pc:spChg chg="mod">
          <ac:chgData name="Naiara MACIAS - Communication Assistant" userId="9208f14e-163a-43fb-a9e7-9d0490f97ad9" providerId="ADAL" clId="{3BF560C9-38E3-411C-BBB1-CB3B94294DB6}" dt="2026-08-27T08:58:36.118" v="53" actId="14100"/>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8-27T08:58:34.020" v="52" actId="14100"/>
          <ac:spMkLst>
            <pc:docMk/>
            <pc:sldMk cId="3914029916" sldId="287"/>
            <ac:spMk id="47" creationId="{5F2DE310-38D7-585F-D622-7027522F2AC1}"/>
          </ac:spMkLst>
        </pc:spChg>
        <pc:extLst>
          <p:ext xmlns:p="http://schemas.openxmlformats.org/presentationml/2006/main" uri="{D6D511B9-2390-475A-947B-AFAB55BFBCF1}">
            <pc226:cmChg xmlns:pc226="http://schemas.microsoft.com/office/powerpoint/2022/06/main/command" chg="mod">
              <pc226:chgData name="Naiara MACIAS - Communication Assistant" userId="9208f14e-163a-43fb-a9e7-9d0490f97ad9" providerId="ADAL" clId="{3BF560C9-38E3-411C-BBB1-CB3B94294DB6}" dt="2026-08-27T08:58:07.790" v="49"/>
              <pc2:cmMkLst xmlns:pc2="http://schemas.microsoft.com/office/powerpoint/2019/9/main/command">
                <pc:docMk/>
                <pc:sldMk cId="3914029916" sldId="287"/>
                <pc2:cmMk id="{7F3BA53E-025A-4D6A-9438-F748EF98ABC7}"/>
              </pc2:cmMkLst>
            </pc226:cmChg>
          </p:ext>
        </pc:extLst>
      </pc:sldChg>
      <pc:sldMasterChg chg="addSp delSp modSp mod modSldLayout">
        <pc:chgData name="Naiara MACIAS - Communication Assistant" userId="9208f14e-163a-43fb-a9e7-9d0490f97ad9" providerId="ADAL" clId="{3BF560C9-38E3-411C-BBB1-CB3B94294DB6}" dt="2026-08-27T08:55:40.555" v="34" actId="22"/>
        <pc:sldMasterMkLst>
          <pc:docMk/>
          <pc:sldMasterMk cId="3156849971" sldId="2147483660"/>
        </pc:sldMasterMkLst>
        <pc:picChg chg="add">
          <ac:chgData name="Naiara MACIAS - Communication Assistant" userId="9208f14e-163a-43fb-a9e7-9d0490f97ad9" providerId="ADAL" clId="{3BF560C9-38E3-411C-BBB1-CB3B94294DB6}" dt="2026-08-27T08:55:40.555" v="34" actId="22"/>
          <ac:picMkLst>
            <pc:docMk/>
            <pc:sldMasterMk cId="3156849971" sldId="2147483660"/>
            <ac:picMk id="5" creationId="{D3CB7067-B594-A820-935D-334A5B10D1D9}"/>
          </ac:picMkLst>
        </pc:picChg>
        <pc:picChg chg="add">
          <ac:chgData name="Naiara MACIAS - Communication Assistant" userId="9208f14e-163a-43fb-a9e7-9d0490f97ad9" providerId="ADAL" clId="{3BF560C9-38E3-411C-BBB1-CB3B94294DB6}" dt="2026-08-27T08:55:40.555" v="34" actId="22"/>
          <ac:picMkLst>
            <pc:docMk/>
            <pc:sldMasterMk cId="3156849971" sldId="2147483660"/>
            <ac:picMk id="7" creationId="{F9DD8DD2-FD1E-4EE3-0470-88471BDD5ED2}"/>
          </ac:picMkLst>
        </pc:picChg>
        <pc:sldLayoutChg chg="addSp delSp modSp mod">
          <pc:chgData name="Naiara MACIAS - Communication Assistant" userId="9208f14e-163a-43fb-a9e7-9d0490f97ad9" providerId="ADAL" clId="{3BF560C9-38E3-411C-BBB1-CB3B94294DB6}" dt="2026-08-27T08:55:27.772" v="31"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8-27T08:54:47.746" v="17" actId="22"/>
            <ac:picMkLst>
              <pc:docMk/>
              <pc:sldMasterMk cId="3156849971" sldId="2147483660"/>
              <pc:sldLayoutMk cId="582440864" sldId="2147483661"/>
              <ac:picMk id="8" creationId="{62435088-C890-3701-5D60-0D13948CCFDD}"/>
            </ac:picMkLst>
          </pc:picChg>
          <pc:picChg chg="add">
            <ac:chgData name="Naiara MACIAS - Communication Assistant" userId="9208f14e-163a-43fb-a9e7-9d0490f97ad9" providerId="ADAL" clId="{3BF560C9-38E3-411C-BBB1-CB3B94294DB6}" dt="2026-08-27T08:55:27.772" v="31" actId="22"/>
            <ac:picMkLst>
              <pc:docMk/>
              <pc:sldMasterMk cId="3156849971" sldId="2147483660"/>
              <pc:sldLayoutMk cId="582440864" sldId="2147483661"/>
              <ac:picMk id="14" creationId="{FCAC231C-4B1B-10D9-6302-1192DD6A4A34}"/>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Frykt for å miste jobben</c:v>
                </c:pt>
                <c:pt idx="1">
                  <c:v>Lang eller uregelmessig arbeidstid</c:v>
                </c:pt>
                <c:pt idx="2">
                  <c:v>Dårlig kommunikasjon eller samarbeid i organisasjonen</c:v>
                </c:pt>
                <c:pt idx="3">
                  <c:v>Tidspress</c:v>
                </c:pt>
                <c:pt idx="4">
                  <c:v>Å måtte håndtere vanskelige kunder, pasienter, elever osv.</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Frykt for å miste jobben</c:v>
                </c:pt>
                <c:pt idx="1">
                  <c:v>Lang eller uregelmessig arbeidstid</c:v>
                </c:pt>
                <c:pt idx="2">
                  <c:v>Dårlig kommunikasjon eller samarbeid i organisasjonen</c:v>
                </c:pt>
                <c:pt idx="3">
                  <c:v>Tidspress</c:v>
                </c:pt>
                <c:pt idx="4">
                  <c:v>Å måtte håndtere vanskelige kunder, pasienter, elever osv.</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5" qsCatId="simple" csTypeId="urn:microsoft.com/office/officeart/2005/8/colors/colorful2#5"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nb-NO" sz="1600" b="1">
              <a:solidFill>
                <a:srgbClr val="003399"/>
              </a:solidFill>
              <a:latin typeface="Arial" panose="020B0604020202020204" pitchFamily="34" charset="0"/>
              <a:ea typeface="Arial"/>
              <a:cs typeface="Arial" panose="020B0604020202020204" pitchFamily="34" charset="0"/>
            </a:rPr>
            <a:t>PRIORITERINGSOMRÅDE 1 </a:t>
          </a:r>
        </a:p>
        <a:p>
          <a:pPr marL="0" lvl="0" algn="ctr" defTabSz="622300">
            <a:lnSpc>
              <a:spcPct val="90000"/>
            </a:lnSpc>
            <a:spcBef>
              <a:spcPct val="0"/>
            </a:spcBef>
            <a:spcAft>
              <a:spcPct val="35000"/>
            </a:spcAft>
            <a:buNone/>
          </a:pPr>
          <a:r>
            <a:rPr lang="nb-NO" sz="1600" b="0" i="1">
              <a:solidFill>
                <a:srgbClr val="003399"/>
              </a:solidFill>
              <a:latin typeface="Arial" panose="020B0604020202020204" pitchFamily="34" charset="0"/>
              <a:ea typeface="Arial"/>
              <a:cs typeface="Arial" panose="020B0604020202020204" pitchFamily="34" charset="0"/>
            </a:rPr>
            <a:t>Februar–mai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en-GB" sz="1600" b="1" dirty="0" err="1">
              <a:solidFill>
                <a:srgbClr val="003399"/>
              </a:solidFill>
              <a:latin typeface="Arial" panose="020B0604020202020204" pitchFamily="34" charset="0"/>
              <a:cs typeface="Arial" panose="020B0604020202020204" pitchFamily="34" charset="0"/>
            </a:rPr>
            <a:t>Forebygging</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i</a:t>
          </a:r>
          <a:r>
            <a:rPr lang="en-GB" sz="1600" b="1" dirty="0">
              <a:solidFill>
                <a:srgbClr val="003399"/>
              </a:solidFill>
              <a:latin typeface="Arial" panose="020B0604020202020204" pitchFamily="34" charset="0"/>
              <a:cs typeface="Arial" panose="020B0604020202020204" pitchFamily="34" charset="0"/>
            </a:rPr>
            <a:t> det </a:t>
          </a:r>
          <a:r>
            <a:rPr lang="en-GB" sz="1600" b="1" dirty="0" err="1">
              <a:solidFill>
                <a:srgbClr val="003399"/>
              </a:solidFill>
              <a:latin typeface="Arial" panose="020B0604020202020204" pitchFamily="34" charset="0"/>
              <a:cs typeface="Arial" panose="020B0604020202020204" pitchFamily="34" charset="0"/>
            </a:rPr>
            <a:t>psykososiale</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arbeidsmiljøet</a:t>
          </a:r>
          <a:endParaRPr lang="nb-NO" sz="1600" b="1" dirty="0">
            <a:solidFill>
              <a:srgbClr val="003399"/>
            </a:solidFill>
            <a:latin typeface="Arial" panose="020B0604020202020204" pitchFamily="34" charset="0"/>
            <a:cs typeface="Arial" panose="020B0604020202020204" pitchFamily="34" charset="0"/>
          </a:endParaRP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nb-NO" sz="1600" b="1">
              <a:solidFill>
                <a:srgbClr val="003399"/>
              </a:solidFill>
              <a:latin typeface="Arial" panose="020B0604020202020204" pitchFamily="34" charset="0"/>
              <a:cs typeface="Arial" panose="020B0604020202020204" pitchFamily="34" charset="0"/>
            </a:rPr>
            <a:t>PRIORITERINGSOMRÅDE 2</a:t>
          </a:r>
        </a:p>
        <a:p>
          <a:r>
            <a:rPr lang="nb-NO" sz="1600" i="1">
              <a:solidFill>
                <a:srgbClr val="003399"/>
              </a:solidFill>
              <a:latin typeface="Arial" panose="020B0604020202020204" pitchFamily="34" charset="0"/>
              <a:ea typeface="Arial"/>
              <a:cs typeface="Arial" panose="020B0604020202020204" pitchFamily="34" charset="0"/>
            </a:rPr>
            <a:t>Juni–september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en-GB" sz="1600" b="1" dirty="0" err="1">
              <a:solidFill>
                <a:srgbClr val="003399"/>
              </a:solidFill>
              <a:latin typeface="Arial" panose="020B0604020202020204" pitchFamily="34" charset="0"/>
              <a:cs typeface="Arial" panose="020B0604020202020204" pitchFamily="34" charset="0"/>
            </a:rPr>
            <a:t>Trakassering</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seksuell</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trakassering</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vold</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og</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trusler</a:t>
          </a:r>
          <a:endParaRPr lang="nb-NO" sz="1600" b="1" dirty="0">
            <a:solidFill>
              <a:srgbClr val="003399"/>
            </a:solidFill>
            <a:latin typeface="Arial" panose="020B0604020202020204" pitchFamily="34" charset="0"/>
            <a:ea typeface="Arial"/>
            <a:cs typeface="Arial" panose="020B0604020202020204" pitchFamily="34" charset="0"/>
          </a:endParaRP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nb-NO" sz="1600" b="1">
              <a:solidFill>
                <a:srgbClr val="003399"/>
              </a:solidFill>
              <a:latin typeface="Arial" panose="020B0604020202020204" pitchFamily="34" charset="0"/>
              <a:ea typeface="Arial"/>
              <a:cs typeface="Arial" panose="020B0604020202020204" pitchFamily="34" charset="0"/>
            </a:rPr>
            <a:t>PRIORITERINGSOMRÅDE 3</a:t>
          </a:r>
        </a:p>
        <a:p>
          <a:r>
            <a:rPr lang="nb-NO" sz="1600" i="1">
              <a:solidFill>
                <a:srgbClr val="003399"/>
              </a:solidFill>
              <a:latin typeface="Arial" panose="020B0604020202020204" pitchFamily="34" charset="0"/>
              <a:ea typeface="Arial"/>
              <a:cs typeface="Arial" panose="020B0604020202020204" pitchFamily="34" charset="0"/>
            </a:rPr>
            <a:t>Oktober 2027 – januar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en-GB" sz="1600" b="1" dirty="0" err="1">
              <a:solidFill>
                <a:srgbClr val="003399"/>
              </a:solidFill>
              <a:latin typeface="Arial" panose="020B0604020202020204" pitchFamily="34" charset="0"/>
              <a:cs typeface="Arial" panose="020B0604020202020204" pitchFamily="34" charset="0"/>
            </a:rPr>
            <a:t>Samspillet</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mellom</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fysisk</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og</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psykososialt</a:t>
          </a:r>
          <a:r>
            <a:rPr lang="en-GB" sz="1600" b="1" dirty="0">
              <a:solidFill>
                <a:srgbClr val="003399"/>
              </a:solidFill>
              <a:latin typeface="Arial" panose="020B0604020202020204" pitchFamily="34" charset="0"/>
              <a:cs typeface="Arial" panose="020B0604020202020204" pitchFamily="34" charset="0"/>
            </a:rPr>
            <a:t> </a:t>
          </a:r>
          <a:r>
            <a:rPr lang="en-GB" sz="1600" b="1" dirty="0" err="1">
              <a:solidFill>
                <a:srgbClr val="003399"/>
              </a:solidFill>
              <a:latin typeface="Arial" panose="020B0604020202020204" pitchFamily="34" charset="0"/>
              <a:cs typeface="Arial" panose="020B0604020202020204" pitchFamily="34" charset="0"/>
            </a:rPr>
            <a:t>arbeidsmiljø</a:t>
          </a:r>
          <a:endParaRPr lang="nb-NO" sz="1600" b="1" dirty="0">
            <a:solidFill>
              <a:srgbClr val="003399"/>
            </a:solidFill>
            <a:latin typeface="Arial" panose="020B0604020202020204" pitchFamily="34" charset="0"/>
            <a:ea typeface="Arial"/>
            <a:cs typeface="Arial" panose="020B0604020202020204" pitchFamily="34" charset="0"/>
          </a:endParaRP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nb-NO" sz="1600" b="1">
              <a:solidFill>
                <a:srgbClr val="003399"/>
              </a:solidFill>
              <a:latin typeface="Arial" panose="020B0604020202020204" pitchFamily="34" charset="0"/>
              <a:cs typeface="Arial" panose="020B0604020202020204" pitchFamily="34" charset="0"/>
            </a:rPr>
            <a:t>PRIORITERINGSOMRÅDE 4</a:t>
          </a:r>
        </a:p>
        <a:p>
          <a:r>
            <a:rPr lang="nb-NO" sz="1600" i="1">
              <a:solidFill>
                <a:srgbClr val="003399"/>
              </a:solidFill>
              <a:latin typeface="Arial" panose="020B0604020202020204" pitchFamily="34" charset="0"/>
              <a:ea typeface="Arial"/>
              <a:cs typeface="Arial" panose="020B0604020202020204" pitchFamily="34" charset="0"/>
            </a:rPr>
            <a:t>Februar–mai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nb-NO" sz="1600" b="1">
              <a:solidFill>
                <a:srgbClr val="003399"/>
              </a:solidFill>
              <a:latin typeface="Arial" panose="020B0604020202020204" pitchFamily="34" charset="0"/>
              <a:ea typeface="Arial"/>
              <a:cs typeface="Arial" panose="020B0604020202020204" pitchFamily="34" charset="0"/>
            </a:rPr>
            <a:t>PRIORITERINGSOMRÅDE 5</a:t>
          </a:r>
        </a:p>
        <a:p>
          <a:pPr marL="0" lvl="0" algn="ctr" defTabSz="622300">
            <a:lnSpc>
              <a:spcPct val="90000"/>
            </a:lnSpc>
            <a:spcBef>
              <a:spcPct val="0"/>
            </a:spcBef>
            <a:spcAft>
              <a:spcPct val="35000"/>
            </a:spcAft>
            <a:buNone/>
          </a:pPr>
          <a:r>
            <a:rPr lang="nb-NO" sz="1600" b="0" i="1">
              <a:solidFill>
                <a:srgbClr val="003399"/>
              </a:solidFill>
              <a:latin typeface="Arial" panose="020B0604020202020204" pitchFamily="34" charset="0"/>
              <a:ea typeface="Arial"/>
              <a:cs typeface="Arial" panose="020B0604020202020204" pitchFamily="34" charset="0"/>
            </a:rPr>
            <a:t>Juni–september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nb-NO" sz="1600" b="1" dirty="0">
              <a:solidFill>
                <a:srgbClr val="003399"/>
              </a:solidFill>
              <a:latin typeface="Arial" panose="020B0604020202020204" pitchFamily="34" charset="0"/>
              <a:cs typeface="Arial" panose="020B0604020202020204" pitchFamily="34" charset="0"/>
            </a:rPr>
            <a:t>Psykososialt arbeidsmiljø i helse- og omsorgssektoren</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nb-NO" sz="1600" b="1" dirty="0">
              <a:solidFill>
                <a:srgbClr val="003399"/>
              </a:solidFill>
              <a:latin typeface="Arial" panose="020B0604020202020204" pitchFamily="34" charset="0"/>
              <a:cs typeface="Arial" panose="020B0604020202020204" pitchFamily="34" charset="0"/>
            </a:rPr>
            <a:t>Inkluderende arbeidsmiljø for psykisk helse</a:t>
          </a:r>
          <a:endParaRPr lang="nb-NO" sz="1600" b="1" dirty="0">
            <a:solidFill>
              <a:srgbClr val="003399"/>
            </a:solidFill>
            <a:latin typeface="Arial" panose="020B0604020202020204" pitchFamily="34" charset="0"/>
            <a:ea typeface="Arial"/>
            <a:cs typeface="Arial" panose="020B0604020202020204" pitchFamily="34" charset="0"/>
          </a:endParaRP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n-GB" sz="1600" b="1" kern="1200" dirty="0" err="1">
              <a:solidFill>
                <a:srgbClr val="003399"/>
              </a:solidFill>
              <a:latin typeface="Arial" panose="020B0604020202020204" pitchFamily="34" charset="0"/>
              <a:cs typeface="Arial" panose="020B0604020202020204" pitchFamily="34" charset="0"/>
            </a:rPr>
            <a:t>Forebygging</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i</a:t>
          </a:r>
          <a:r>
            <a:rPr lang="en-GB" sz="1600" b="1" kern="1200" dirty="0">
              <a:solidFill>
                <a:srgbClr val="003399"/>
              </a:solidFill>
              <a:latin typeface="Arial" panose="020B0604020202020204" pitchFamily="34" charset="0"/>
              <a:cs typeface="Arial" panose="020B0604020202020204" pitchFamily="34" charset="0"/>
            </a:rPr>
            <a:t> det </a:t>
          </a:r>
          <a:r>
            <a:rPr lang="en-GB" sz="1600" b="1" kern="1200" dirty="0" err="1">
              <a:solidFill>
                <a:srgbClr val="003399"/>
              </a:solidFill>
              <a:latin typeface="Arial" panose="020B0604020202020204" pitchFamily="34" charset="0"/>
              <a:cs typeface="Arial" panose="020B0604020202020204" pitchFamily="34" charset="0"/>
            </a:rPr>
            <a:t>psykososiale</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arbeidsmiljøet</a:t>
          </a:r>
          <a:endParaRPr lang="nb-NO" sz="1600" b="1" kern="1200" dirty="0">
            <a:solidFill>
              <a:srgbClr val="003399"/>
            </a:solidFill>
            <a:latin typeface="Arial" panose="020B0604020202020204" pitchFamily="34" charset="0"/>
            <a:cs typeface="Arial" panose="020B0604020202020204" pitchFamily="34" charset="0"/>
          </a:endParaRP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nb-NO" sz="1600" b="1" kern="1200">
              <a:solidFill>
                <a:srgbClr val="003399"/>
              </a:solidFill>
              <a:latin typeface="Arial" panose="020B0604020202020204" pitchFamily="34" charset="0"/>
              <a:ea typeface="Arial"/>
              <a:cs typeface="Arial" panose="020B0604020202020204" pitchFamily="34" charset="0"/>
            </a:rPr>
            <a:t>PRIORITERINGSOMRÅDE 1 </a:t>
          </a:r>
        </a:p>
        <a:p>
          <a:pPr marL="0" lvl="0" indent="0" algn="ctr" defTabSz="622300">
            <a:lnSpc>
              <a:spcPct val="90000"/>
            </a:lnSpc>
            <a:spcBef>
              <a:spcPct val="0"/>
            </a:spcBef>
            <a:spcAft>
              <a:spcPct val="35000"/>
            </a:spcAft>
            <a:buNone/>
          </a:pPr>
          <a:r>
            <a:rPr lang="nb-NO" sz="1600" b="0" i="1" kern="1200">
              <a:solidFill>
                <a:srgbClr val="003399"/>
              </a:solidFill>
              <a:latin typeface="Arial" panose="020B0604020202020204" pitchFamily="34" charset="0"/>
              <a:ea typeface="Arial"/>
              <a:cs typeface="Arial" panose="020B0604020202020204" pitchFamily="34" charset="0"/>
            </a:rPr>
            <a:t>Februar–mai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n-GB" sz="1600" b="1" kern="1200" dirty="0" err="1">
              <a:solidFill>
                <a:srgbClr val="003399"/>
              </a:solidFill>
              <a:latin typeface="Arial" panose="020B0604020202020204" pitchFamily="34" charset="0"/>
              <a:cs typeface="Arial" panose="020B0604020202020204" pitchFamily="34" charset="0"/>
            </a:rPr>
            <a:t>Trakassering</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seksuell</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trakassering</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vold</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og</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trusler</a:t>
          </a:r>
          <a:endParaRPr lang="nb-NO" sz="1600" b="1" kern="1200" dirty="0">
            <a:solidFill>
              <a:srgbClr val="003399"/>
            </a:solidFill>
            <a:latin typeface="Arial" panose="020B0604020202020204" pitchFamily="34" charset="0"/>
            <a:ea typeface="Arial"/>
            <a:cs typeface="Arial" panose="020B0604020202020204" pitchFamily="34" charset="0"/>
          </a:endParaRP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nb-NO" sz="1600" b="1" kern="1200">
              <a:solidFill>
                <a:srgbClr val="003399"/>
              </a:solidFill>
              <a:latin typeface="Arial" panose="020B0604020202020204" pitchFamily="34" charset="0"/>
              <a:cs typeface="Arial" panose="020B0604020202020204" pitchFamily="34" charset="0"/>
            </a:rPr>
            <a:t>PRIORITERINGSOMRÅDE 2</a:t>
          </a:r>
        </a:p>
        <a:p>
          <a:pPr marL="0" lvl="0" indent="0" algn="ctr" defTabSz="711200">
            <a:lnSpc>
              <a:spcPct val="90000"/>
            </a:lnSpc>
            <a:spcBef>
              <a:spcPct val="0"/>
            </a:spcBef>
            <a:spcAft>
              <a:spcPct val="35000"/>
            </a:spcAft>
            <a:buNone/>
          </a:pPr>
          <a:r>
            <a:rPr lang="nb-NO" sz="1600" i="1" kern="1200">
              <a:solidFill>
                <a:srgbClr val="003399"/>
              </a:solidFill>
              <a:latin typeface="Arial" panose="020B0604020202020204" pitchFamily="34" charset="0"/>
              <a:ea typeface="Arial"/>
              <a:cs typeface="Arial" panose="020B0604020202020204" pitchFamily="34" charset="0"/>
            </a:rPr>
            <a:t>Juni–september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n-GB" sz="1600" b="1" kern="1200" dirty="0" err="1">
              <a:solidFill>
                <a:srgbClr val="003399"/>
              </a:solidFill>
              <a:latin typeface="Arial" panose="020B0604020202020204" pitchFamily="34" charset="0"/>
              <a:cs typeface="Arial" panose="020B0604020202020204" pitchFamily="34" charset="0"/>
            </a:rPr>
            <a:t>Samspillet</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mellom</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fysisk</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og</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psykososialt</a:t>
          </a:r>
          <a:r>
            <a:rPr lang="en-GB" sz="1600" b="1" kern="1200" dirty="0">
              <a:solidFill>
                <a:srgbClr val="003399"/>
              </a:solidFill>
              <a:latin typeface="Arial" panose="020B0604020202020204" pitchFamily="34" charset="0"/>
              <a:cs typeface="Arial" panose="020B0604020202020204" pitchFamily="34" charset="0"/>
            </a:rPr>
            <a:t> </a:t>
          </a:r>
          <a:r>
            <a:rPr lang="en-GB" sz="1600" b="1" kern="1200" dirty="0" err="1">
              <a:solidFill>
                <a:srgbClr val="003399"/>
              </a:solidFill>
              <a:latin typeface="Arial" panose="020B0604020202020204" pitchFamily="34" charset="0"/>
              <a:cs typeface="Arial" panose="020B0604020202020204" pitchFamily="34" charset="0"/>
            </a:rPr>
            <a:t>arbeidsmiljø</a:t>
          </a:r>
          <a:endParaRPr lang="nb-NO" sz="1600" b="1" kern="1200" dirty="0">
            <a:solidFill>
              <a:srgbClr val="003399"/>
            </a:solidFill>
            <a:latin typeface="Arial" panose="020B0604020202020204" pitchFamily="34" charset="0"/>
            <a:ea typeface="Arial"/>
            <a:cs typeface="Arial" panose="020B0604020202020204" pitchFamily="34" charset="0"/>
          </a:endParaRP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nb-NO" sz="1600" b="1" kern="1200">
              <a:solidFill>
                <a:srgbClr val="003399"/>
              </a:solidFill>
              <a:latin typeface="Arial" panose="020B0604020202020204" pitchFamily="34" charset="0"/>
              <a:ea typeface="Arial"/>
              <a:cs typeface="Arial" panose="020B0604020202020204" pitchFamily="34" charset="0"/>
            </a:rPr>
            <a:t>PRIORITERINGSOMRÅDE 3</a:t>
          </a:r>
        </a:p>
        <a:p>
          <a:pPr marL="0" lvl="0" indent="0" algn="ctr" defTabSz="711200">
            <a:lnSpc>
              <a:spcPct val="90000"/>
            </a:lnSpc>
            <a:spcBef>
              <a:spcPct val="0"/>
            </a:spcBef>
            <a:spcAft>
              <a:spcPct val="35000"/>
            </a:spcAft>
            <a:buNone/>
          </a:pPr>
          <a:r>
            <a:rPr lang="nb-NO" sz="1600" i="1" kern="1200">
              <a:solidFill>
                <a:srgbClr val="003399"/>
              </a:solidFill>
              <a:latin typeface="Arial" panose="020B0604020202020204" pitchFamily="34" charset="0"/>
              <a:ea typeface="Arial"/>
              <a:cs typeface="Arial" panose="020B0604020202020204" pitchFamily="34" charset="0"/>
            </a:rPr>
            <a:t>Oktober 2027 – januar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nb-NO" sz="1600" b="1" kern="1200" dirty="0">
              <a:solidFill>
                <a:srgbClr val="003399"/>
              </a:solidFill>
              <a:latin typeface="Arial" panose="020B0604020202020204" pitchFamily="34" charset="0"/>
              <a:cs typeface="Arial" panose="020B0604020202020204" pitchFamily="34" charset="0"/>
            </a:rPr>
            <a:t>Psykososialt arbeidsmiljø i helse- og omsorgssektoren</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nb-NO" sz="1600" b="1" kern="1200">
              <a:solidFill>
                <a:srgbClr val="003399"/>
              </a:solidFill>
              <a:latin typeface="Arial" panose="020B0604020202020204" pitchFamily="34" charset="0"/>
              <a:cs typeface="Arial" panose="020B0604020202020204" pitchFamily="34" charset="0"/>
            </a:rPr>
            <a:t>PRIORITERINGSOMRÅDE 4</a:t>
          </a:r>
        </a:p>
        <a:p>
          <a:pPr marL="0" lvl="0" indent="0" algn="ctr" defTabSz="711200">
            <a:lnSpc>
              <a:spcPct val="90000"/>
            </a:lnSpc>
            <a:spcBef>
              <a:spcPct val="0"/>
            </a:spcBef>
            <a:spcAft>
              <a:spcPct val="35000"/>
            </a:spcAft>
            <a:buNone/>
          </a:pPr>
          <a:r>
            <a:rPr lang="nb-NO" sz="1600" i="1" kern="1200">
              <a:solidFill>
                <a:srgbClr val="003399"/>
              </a:solidFill>
              <a:latin typeface="Arial" panose="020B0604020202020204" pitchFamily="34" charset="0"/>
              <a:ea typeface="Arial"/>
              <a:cs typeface="Arial" panose="020B0604020202020204" pitchFamily="34" charset="0"/>
            </a:rPr>
            <a:t>Februar–mai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nb-NO" sz="1600" b="1" kern="1200" dirty="0">
              <a:solidFill>
                <a:srgbClr val="003399"/>
              </a:solidFill>
              <a:latin typeface="Arial" panose="020B0604020202020204" pitchFamily="34" charset="0"/>
              <a:cs typeface="Arial" panose="020B0604020202020204" pitchFamily="34" charset="0"/>
            </a:rPr>
            <a:t>Inkluderende arbeidsmiljø for psykisk helse</a:t>
          </a:r>
          <a:endParaRPr lang="nb-NO" sz="1600" b="1" kern="1200" dirty="0">
            <a:solidFill>
              <a:srgbClr val="003399"/>
            </a:solidFill>
            <a:latin typeface="Arial" panose="020B0604020202020204" pitchFamily="34" charset="0"/>
            <a:ea typeface="Arial"/>
            <a:cs typeface="Arial" panose="020B0604020202020204" pitchFamily="34" charset="0"/>
          </a:endParaRP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nb-NO" sz="1600" b="1" kern="1200">
              <a:solidFill>
                <a:srgbClr val="003399"/>
              </a:solidFill>
              <a:latin typeface="Arial" panose="020B0604020202020204" pitchFamily="34" charset="0"/>
              <a:ea typeface="Arial"/>
              <a:cs typeface="Arial" panose="020B0604020202020204" pitchFamily="34" charset="0"/>
            </a:rPr>
            <a:t>PRIORITERINGSOMRÅDE 5</a:t>
          </a:r>
        </a:p>
        <a:p>
          <a:pPr marL="0" lvl="0" indent="0" algn="ctr" defTabSz="622300">
            <a:lnSpc>
              <a:spcPct val="90000"/>
            </a:lnSpc>
            <a:spcBef>
              <a:spcPct val="0"/>
            </a:spcBef>
            <a:spcAft>
              <a:spcPct val="35000"/>
            </a:spcAft>
            <a:buNone/>
          </a:pPr>
          <a:r>
            <a:rPr lang="nb-NO" sz="1600" b="0" i="1" kern="1200">
              <a:solidFill>
                <a:srgbClr val="003399"/>
              </a:solidFill>
              <a:latin typeface="Arial" panose="020B0604020202020204" pitchFamily="34" charset="0"/>
              <a:ea typeface="Arial"/>
              <a:cs typeface="Arial" panose="020B0604020202020204" pitchFamily="34" charset="0"/>
            </a:rPr>
            <a:t>Juni–september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07/09/2026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kern="1200" dirty="0" err="1">
                <a:solidFill>
                  <a:schemeClr val="tx1"/>
                </a:solidFill>
                <a:effectLst/>
                <a:latin typeface="+mn-lt"/>
                <a:ea typeface="+mn-ea"/>
                <a:cs typeface="+mn-cs"/>
              </a:rPr>
              <a:t>Arbeidets</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dobbelte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innvirkning</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på</a:t>
            </a:r>
            <a:r>
              <a:rPr lang="en-GB" sz="1200" b="1" kern="1200" dirty="0">
                <a:solidFill>
                  <a:schemeClr val="tx1"/>
                </a:solidFill>
                <a:effectLst/>
                <a:latin typeface="+mn-lt"/>
                <a:ea typeface="+mn-ea"/>
                <a:cs typeface="+mn-cs"/>
              </a:rPr>
              <a:t> den </a:t>
            </a:r>
            <a:r>
              <a:rPr lang="en-GB" sz="1200" b="1" kern="1200" dirty="0" err="1">
                <a:solidFill>
                  <a:schemeClr val="tx1"/>
                </a:solidFill>
                <a:effectLst/>
                <a:latin typeface="+mn-lt"/>
                <a:ea typeface="+mn-ea"/>
                <a:cs typeface="+mn-cs"/>
              </a:rPr>
              <a:t>psykiske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helsen</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Arbeid </a:t>
            </a:r>
            <a:r>
              <a:rPr lang="en-GB" sz="1200" kern="1200" dirty="0" err="1">
                <a:solidFill>
                  <a:schemeClr val="tx1"/>
                </a:solidFill>
                <a:effectLst/>
                <a:latin typeface="+mn-lt"/>
                <a:ea typeface="+mn-ea"/>
                <a:cs typeface="+mn-cs"/>
              </a:rPr>
              <a:t>kan</a:t>
            </a:r>
            <a:r>
              <a:rPr lang="en-GB" sz="1200" kern="1200" dirty="0">
                <a:solidFill>
                  <a:schemeClr val="tx1"/>
                </a:solidFill>
                <a:effectLst/>
                <a:latin typeface="+mn-lt"/>
                <a:ea typeface="+mn-ea"/>
                <a:cs typeface="+mn-cs"/>
              </a:rPr>
              <a:t> ha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positiv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innvirkning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den </a:t>
            </a:r>
            <a:r>
              <a:rPr lang="en-GB" sz="1200" kern="1200" dirty="0" err="1">
                <a:solidFill>
                  <a:schemeClr val="tx1"/>
                </a:solidFill>
                <a:effectLst/>
                <a:latin typeface="+mn-lt"/>
                <a:ea typeface="+mn-ea"/>
                <a:cs typeface="+mn-cs"/>
              </a:rPr>
              <a:t>psykiske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ved</a:t>
            </a:r>
            <a:r>
              <a:rPr lang="en-GB" sz="1200" kern="1200" dirty="0">
                <a:solidFill>
                  <a:schemeClr val="tx1"/>
                </a:solidFill>
                <a:effectLst/>
                <a:latin typeface="+mn-lt"/>
                <a:ea typeface="+mn-ea"/>
                <a:cs typeface="+mn-cs"/>
              </a:rPr>
              <a:t> å </a:t>
            </a:r>
            <a:r>
              <a:rPr lang="en-GB" sz="1200" kern="1200" dirty="0" err="1">
                <a:solidFill>
                  <a:schemeClr val="tx1"/>
                </a:solidFill>
                <a:effectLst/>
                <a:latin typeface="+mn-lt"/>
                <a:ea typeface="+mn-ea"/>
                <a:cs typeface="+mn-cs"/>
              </a:rPr>
              <a:t>gi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mening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struktur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sosialt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samvær</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Dette </a:t>
            </a:r>
            <a:r>
              <a:rPr lang="en-GB" sz="1200" kern="1200" dirty="0" err="1">
                <a:solidFill>
                  <a:schemeClr val="tx1"/>
                </a:solidFill>
                <a:effectLst/>
                <a:latin typeface="+mn-lt"/>
                <a:ea typeface="+mn-ea"/>
                <a:cs typeface="+mn-cs"/>
              </a:rPr>
              <a:t>gjelder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imidlertid</a:t>
            </a:r>
            <a:r>
              <a:rPr lang="en-GB" sz="1200" kern="1200" dirty="0">
                <a:solidFill>
                  <a:schemeClr val="tx1"/>
                </a:solidFill>
                <a:effectLst/>
                <a:latin typeface="+mn-lt"/>
                <a:ea typeface="+mn-ea"/>
                <a:cs typeface="+mn-cs"/>
              </a:rPr>
              <a:t> bare </a:t>
            </a:r>
            <a:r>
              <a:rPr lang="en-GB" sz="1200" kern="1200" dirty="0" err="1">
                <a:solidFill>
                  <a:schemeClr val="tx1"/>
                </a:solidFill>
                <a:effectLst/>
                <a:latin typeface="+mn-lt"/>
                <a:ea typeface="+mn-ea"/>
                <a:cs typeface="+mn-cs"/>
              </a:rPr>
              <a:t>når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arbeidet</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godt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utformet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arbeidsmiljøet</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støttende</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Risikofaktorer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psykososiale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arbeidsmiljøet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raskt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oppheve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disse</a:t>
            </a:r>
            <a:r>
              <a:rPr lang="en-GB" sz="1200" kern="1200" dirty="0">
                <a:solidFill>
                  <a:schemeClr val="tx1"/>
                </a:solidFill>
                <a:effectLst/>
                <a:latin typeface="+mn-lt"/>
                <a:ea typeface="+mn-ea"/>
                <a:cs typeface="+mn-cs"/>
              </a:rPr>
              <a:t> positive </a:t>
            </a:r>
            <a:r>
              <a:rPr lang="en-GB" sz="1200" kern="1200" dirty="0" err="1">
                <a:solidFill>
                  <a:schemeClr val="tx1"/>
                </a:solidFill>
                <a:effectLst/>
                <a:latin typeface="+mn-lt"/>
                <a:ea typeface="+mn-ea"/>
                <a:cs typeface="+mn-cs"/>
              </a:rPr>
              <a:t>effektene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Eksempler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slike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faktorer</a:t>
            </a:r>
            <a:r>
              <a:rPr lang="en-GB" sz="1200" kern="1200" dirty="0">
                <a:solidFill>
                  <a:schemeClr val="tx1"/>
                </a:solidFill>
                <a:effectLst/>
                <a:latin typeface="+mn-lt"/>
                <a:ea typeface="+mn-ea"/>
                <a:cs typeface="+mn-cs"/>
              </a:rPr>
              <a:t> er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Høy </a:t>
            </a:r>
            <a:r>
              <a:rPr lang="en-GB" sz="1200" kern="1200" dirty="0" err="1">
                <a:solidFill>
                  <a:schemeClr val="tx1"/>
                </a:solidFill>
                <a:effectLst/>
                <a:latin typeface="+mn-lt"/>
                <a:ea typeface="+mn-ea"/>
                <a:cs typeface="+mn-cs"/>
              </a:rPr>
              <a:t>arbeidsbelastning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tidspress</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Dårlig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arbeidsorganisering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lange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arbeidsdager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tidsfrister</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Uklare roller </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Dårlig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kommunikasjon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dårlig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lederskap</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Mangel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støtte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fra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ledelsen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eller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kollegaer</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trakassering</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seksuell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trakassering</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tredjepartsvold</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Jobbusikkerhet</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Manglende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anerkjennelse</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dårlig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balanse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mellom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jobb</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fritid</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isolasjon</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manglende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medvirkning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beslutningsprosesser</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manglende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selvbestemmelse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innflytelse</a:t>
            </a:r>
            <a:r>
              <a:rPr lang="en-GB" sz="1200" kern="1200" dirty="0">
                <a:solidFill>
                  <a:schemeClr val="tx1"/>
                </a:solidFill>
                <a:effectLst/>
                <a:latin typeface="+mn-lt"/>
                <a:ea typeface="+mn-ea"/>
                <a:cs typeface="+mn-cs"/>
              </a:rPr>
              <a:t> over </a:t>
            </a:r>
            <a:r>
              <a:rPr lang="en-GB" sz="1200" kern="1200" dirty="0" err="1">
                <a:solidFill>
                  <a:schemeClr val="tx1"/>
                </a:solidFill>
                <a:effectLst/>
                <a:latin typeface="+mn-lt"/>
                <a:ea typeface="+mn-ea"/>
                <a:cs typeface="+mn-cs"/>
              </a:rPr>
              <a:t>hvordan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utføres</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dårlig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kommunikasjon</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endringer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arbeidsplassen</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Emosjonelle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krav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belastninger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a:t>
            </a:r>
            <a:r>
              <a:rPr lang="en-GB" sz="1200" kern="1200" dirty="0">
                <a:solidFill>
                  <a:schemeClr val="tx1"/>
                </a:solidFill>
                <a:effectLst/>
                <a:latin typeface="+mn-lt"/>
                <a:ea typeface="+mn-ea"/>
                <a:cs typeface="+mn-cs"/>
              </a:rPr>
              <a:t> med </a:t>
            </a:r>
            <a:r>
              <a:rPr lang="en-GB" sz="1200" kern="1200" dirty="0" err="1">
                <a:solidFill>
                  <a:schemeClr val="tx1"/>
                </a:solidFill>
                <a:effectLst/>
                <a:latin typeface="+mn-lt"/>
                <a:ea typeface="+mn-ea"/>
                <a:cs typeface="+mn-cs"/>
              </a:rPr>
              <a:t>mennesker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klienter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pasienter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studenter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eller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kunder</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Hvis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ikke</a:t>
            </a:r>
            <a:r>
              <a:rPr lang="en-GB" sz="1200" kern="1200" dirty="0">
                <a:solidFill>
                  <a:schemeClr val="tx1"/>
                </a:solidFill>
                <a:effectLst/>
                <a:latin typeface="+mn-lt"/>
                <a:ea typeface="+mn-ea"/>
                <a:cs typeface="+mn-cs"/>
              </a:rPr>
              <a:t> ident</a:t>
            </a:r>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en-GB" sz="1200" kern="1200" dirty="0">
                <a:solidFill>
                  <a:schemeClr val="tx1"/>
                </a:solidFill>
                <a:effectLst/>
                <a:latin typeface="+mn-lt"/>
                <a:ea typeface="+mn-ea"/>
                <a:cs typeface="+mn-cs"/>
              </a:rPr>
              <a:t>Den </a:t>
            </a:r>
            <a:r>
              <a:rPr lang="en-GB" sz="1200" kern="1200" dirty="0" err="1">
                <a:solidFill>
                  <a:schemeClr val="tx1"/>
                </a:solidFill>
                <a:effectLst/>
                <a:latin typeface="+mn-lt"/>
                <a:ea typeface="+mn-ea"/>
                <a:cs typeface="+mn-cs"/>
              </a:rPr>
              <a:t>psykiske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helsa</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integrert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vår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defineres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tilstand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preget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velvære</a:t>
            </a:r>
            <a:r>
              <a:rPr lang="en-GB" sz="1200" kern="1200" dirty="0">
                <a:solidFill>
                  <a:schemeClr val="tx1"/>
                </a:solidFill>
                <a:effectLst/>
                <a:latin typeface="+mn-lt"/>
                <a:ea typeface="+mn-ea"/>
                <a:cs typeface="+mn-cs"/>
              </a:rPr>
              <a:t> der den </a:t>
            </a:r>
            <a:r>
              <a:rPr lang="en-GB" sz="1200" kern="1200" dirty="0" err="1">
                <a:solidFill>
                  <a:schemeClr val="tx1"/>
                </a:solidFill>
                <a:effectLst/>
                <a:latin typeface="+mn-lt"/>
                <a:ea typeface="+mn-ea"/>
                <a:cs typeface="+mn-cs"/>
              </a:rPr>
              <a:t>enkelte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utnytter</a:t>
            </a:r>
            <a:r>
              <a:rPr lang="en-GB" sz="1200" kern="1200" dirty="0">
                <a:solidFill>
                  <a:schemeClr val="tx1"/>
                </a:solidFill>
                <a:effectLst/>
                <a:latin typeface="+mn-lt"/>
                <a:ea typeface="+mn-ea"/>
                <a:cs typeface="+mn-cs"/>
              </a:rPr>
              <a:t> sine </a:t>
            </a:r>
            <a:r>
              <a:rPr lang="en-GB" sz="1200" kern="1200" dirty="0" err="1">
                <a:solidFill>
                  <a:schemeClr val="tx1"/>
                </a:solidFill>
                <a:effectLst/>
                <a:latin typeface="+mn-lt"/>
                <a:ea typeface="+mn-ea"/>
                <a:cs typeface="+mn-cs"/>
              </a:rPr>
              <a:t>evner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fullt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klarer</a:t>
            </a:r>
            <a:r>
              <a:rPr lang="en-GB" sz="1200" kern="1200" dirty="0">
                <a:solidFill>
                  <a:schemeClr val="tx1"/>
                </a:solidFill>
                <a:effectLst/>
                <a:latin typeface="+mn-lt"/>
                <a:ea typeface="+mn-ea"/>
                <a:cs typeface="+mn-cs"/>
              </a:rPr>
              <a:t> å </a:t>
            </a:r>
            <a:r>
              <a:rPr lang="en-GB" sz="1200" kern="1200" dirty="0" err="1">
                <a:solidFill>
                  <a:schemeClr val="tx1"/>
                </a:solidFill>
                <a:effectLst/>
                <a:latin typeface="+mn-lt"/>
                <a:ea typeface="+mn-ea"/>
                <a:cs typeface="+mn-cs"/>
              </a:rPr>
              <a:t>takle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hverdagens</a:t>
            </a:r>
            <a:r>
              <a:rPr lang="en-GB" sz="1200" kern="1200" dirty="0">
                <a:solidFill>
                  <a:schemeClr val="tx1"/>
                </a:solidFill>
                <a:effectLst/>
                <a:latin typeface="+mn-lt"/>
                <a:ea typeface="+mn-ea"/>
                <a:cs typeface="+mn-cs"/>
              </a:rPr>
              <a:t> stress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bidrar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samfunnslivet</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Psykisk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forutsetning</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produktiv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økonomi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et </a:t>
            </a:r>
            <a:r>
              <a:rPr lang="en-GB" sz="1200" kern="1200" dirty="0" err="1">
                <a:solidFill>
                  <a:schemeClr val="tx1"/>
                </a:solidFill>
                <a:effectLst/>
                <a:latin typeface="+mn-lt"/>
                <a:ea typeface="+mn-ea"/>
                <a:cs typeface="+mn-cs"/>
              </a:rPr>
              <a:t>inkluderende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samfunn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har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ringvirkninger</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både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enkeltpersoner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deres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familie</a:t>
            </a:r>
            <a:r>
              <a:rPr lang="en-GB" sz="1200" kern="1200" dirty="0">
                <a:solidFill>
                  <a:schemeClr val="tx1"/>
                </a:solidFill>
                <a:effectLst/>
                <a:latin typeface="+mn-lt"/>
                <a:ea typeface="+mn-ea"/>
                <a:cs typeface="+mn-cs"/>
              </a:rPr>
              <a:t>.</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Psykisk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eller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psykisk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uhelse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oppstår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ikke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et </a:t>
            </a:r>
            <a:r>
              <a:rPr lang="en-GB" sz="1200" kern="1200" dirty="0" err="1">
                <a:solidFill>
                  <a:schemeClr val="tx1"/>
                </a:solidFill>
                <a:effectLst/>
                <a:latin typeface="+mn-lt"/>
                <a:ea typeface="+mn-ea"/>
                <a:cs typeface="+mn-cs"/>
              </a:rPr>
              <a:t>vakuum</a:t>
            </a:r>
            <a:r>
              <a:rPr lang="en-GB" sz="1200" kern="1200" dirty="0">
                <a:solidFill>
                  <a:schemeClr val="tx1"/>
                </a:solidFill>
                <a:effectLst/>
                <a:latin typeface="+mn-lt"/>
                <a:ea typeface="+mn-ea"/>
                <a:cs typeface="+mn-cs"/>
              </a:rPr>
              <a:t>; det er </a:t>
            </a:r>
            <a:r>
              <a:rPr lang="en-GB" sz="1200" kern="1200" dirty="0" err="1">
                <a:solidFill>
                  <a:schemeClr val="tx1"/>
                </a:solidFill>
                <a:effectLst/>
                <a:latin typeface="+mn-lt"/>
                <a:ea typeface="+mn-ea"/>
                <a:cs typeface="+mn-cs"/>
              </a:rPr>
              <a:t>betinget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både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personlige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ytre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faktorer</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gjenspeiler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påvirkes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tilstanden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samfunnet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økonomien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miljøet</a:t>
            </a:r>
            <a:r>
              <a:rPr lang="en-GB" sz="1200" kern="1200" dirty="0">
                <a:solidFill>
                  <a:schemeClr val="tx1"/>
                </a:solidFill>
                <a:effectLst/>
                <a:latin typeface="+mn-lt"/>
                <a:ea typeface="+mn-ea"/>
                <a:cs typeface="+mn-cs"/>
              </a:rPr>
              <a:t>, men </a:t>
            </a:r>
            <a:r>
              <a:rPr lang="en-GB" sz="1200" kern="1200" dirty="0" err="1">
                <a:solidFill>
                  <a:schemeClr val="tx1"/>
                </a:solidFill>
                <a:effectLst/>
                <a:latin typeface="+mn-lt"/>
                <a:ea typeface="+mn-ea"/>
                <a:cs typeface="+mn-cs"/>
              </a:rPr>
              <a:t>også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den </a:t>
            </a:r>
            <a:r>
              <a:rPr lang="en-GB" sz="1200" kern="1200" dirty="0" err="1">
                <a:solidFill>
                  <a:schemeClr val="tx1"/>
                </a:solidFill>
                <a:effectLst/>
                <a:latin typeface="+mn-lt"/>
                <a:ea typeface="+mn-ea"/>
                <a:cs typeface="+mn-cs"/>
              </a:rPr>
              <a:t>internasjonale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situasjonen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rundt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oss</a:t>
            </a:r>
            <a:r>
              <a:rPr lang="en-GB" sz="1200" kern="1200" dirty="0">
                <a:solidFill>
                  <a:schemeClr val="tx1"/>
                </a:solidFill>
                <a:effectLst/>
                <a:latin typeface="+mn-lt"/>
                <a:ea typeface="+mn-ea"/>
                <a:cs typeface="+mn-cs"/>
              </a:rPr>
              <a:t>. Kilde: https://health.ec.europa.eu/document/download/cef45b6d-a871-44d5-9d62-3cecc47eda89_en?filename=com_2023_298_1_act_en.pdf.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Generelle</a:t>
            </a:r>
            <a:r>
              <a:rPr lang="en-GB" sz="1200" kern="1200" dirty="0">
                <a:solidFill>
                  <a:schemeClr val="tx1"/>
                </a:solidFill>
                <a:effectLst/>
                <a:latin typeface="+mn-lt"/>
                <a:ea typeface="+mn-ea"/>
                <a:cs typeface="+mn-cs"/>
              </a:rPr>
              <a:t> tall </a:t>
            </a:r>
            <a:r>
              <a:rPr lang="en-GB" sz="1200" kern="1200" dirty="0" err="1">
                <a:solidFill>
                  <a:schemeClr val="tx1"/>
                </a:solidFill>
                <a:effectLst/>
                <a:latin typeface="+mn-lt"/>
                <a:ea typeface="+mn-ea"/>
                <a:cs typeface="+mn-cs"/>
              </a:rPr>
              <a:t>viser</a:t>
            </a:r>
            <a:r>
              <a:rPr lang="en-GB" sz="1200" kern="1200" dirty="0">
                <a:solidFill>
                  <a:schemeClr val="tx1"/>
                </a:solidFill>
                <a:effectLst/>
                <a:latin typeface="+mn-lt"/>
                <a:ea typeface="+mn-ea"/>
                <a:cs typeface="+mn-cs"/>
              </a:rPr>
              <a:t> at, </a:t>
            </a:r>
            <a:r>
              <a:rPr lang="en-GB" sz="1200" kern="1200" dirty="0" err="1">
                <a:solidFill>
                  <a:schemeClr val="tx1"/>
                </a:solidFill>
                <a:effectLst/>
                <a:latin typeface="+mn-lt"/>
                <a:ea typeface="+mn-ea"/>
                <a:cs typeface="+mn-cs"/>
              </a:rPr>
              <a:t>etter</a:t>
            </a:r>
            <a:r>
              <a:rPr lang="en-GB" sz="1200" kern="1200" dirty="0">
                <a:solidFill>
                  <a:schemeClr val="tx1"/>
                </a:solidFill>
                <a:effectLst/>
                <a:latin typeface="+mn-lt"/>
                <a:ea typeface="+mn-ea"/>
                <a:cs typeface="+mn-cs"/>
              </a:rPr>
              <a:t> covid-19, </a:t>
            </a:r>
            <a:r>
              <a:rPr lang="en-GB" sz="1200" kern="1200" dirty="0" err="1">
                <a:solidFill>
                  <a:schemeClr val="tx1"/>
                </a:solidFill>
                <a:effectLst/>
                <a:latin typeface="+mn-lt"/>
                <a:ea typeface="+mn-ea"/>
                <a:cs typeface="+mn-cs"/>
              </a:rPr>
              <a:t>har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andelen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befolkningen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oppgir</a:t>
            </a:r>
            <a:r>
              <a:rPr lang="en-GB" sz="1200" kern="1200" dirty="0">
                <a:solidFill>
                  <a:schemeClr val="tx1"/>
                </a:solidFill>
                <a:effectLst/>
                <a:latin typeface="+mn-lt"/>
                <a:ea typeface="+mn-ea"/>
                <a:cs typeface="+mn-cs"/>
              </a:rPr>
              <a:t> å ha </a:t>
            </a:r>
            <a:r>
              <a:rPr lang="en-GB" sz="1200" kern="1200" dirty="0" err="1">
                <a:solidFill>
                  <a:schemeClr val="tx1"/>
                </a:solidFill>
                <a:effectLst/>
                <a:latin typeface="+mn-lt"/>
                <a:ea typeface="+mn-ea"/>
                <a:cs typeface="+mn-cs"/>
              </a:rPr>
              <a:t>hatt</a:t>
            </a:r>
            <a:r>
              <a:rPr lang="en-GB" sz="1200" kern="1200" dirty="0">
                <a:solidFill>
                  <a:schemeClr val="tx1"/>
                </a:solidFill>
                <a:effectLst/>
                <a:latin typeface="+mn-lt"/>
                <a:ea typeface="+mn-ea"/>
                <a:cs typeface="+mn-cs"/>
              </a:rPr>
              <a:t> et </a:t>
            </a:r>
            <a:r>
              <a:rPr lang="en-GB" sz="1200" kern="1200" dirty="0" err="1">
                <a:solidFill>
                  <a:schemeClr val="tx1"/>
                </a:solidFill>
                <a:effectLst/>
                <a:latin typeface="+mn-lt"/>
                <a:ea typeface="+mn-ea"/>
                <a:cs typeface="+mn-cs"/>
              </a:rPr>
              <a:t>psykisk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helseproblem</a:t>
            </a:r>
            <a:r>
              <a:rPr lang="en-GB" sz="1200" kern="1200" dirty="0">
                <a:solidFill>
                  <a:schemeClr val="tx1"/>
                </a:solidFill>
                <a:effectLst/>
                <a:latin typeface="+mn-lt"/>
                <a:ea typeface="+mn-ea"/>
                <a:cs typeface="+mn-cs"/>
              </a:rPr>
              <a:t> de </a:t>
            </a:r>
            <a:r>
              <a:rPr lang="en-GB" sz="1200" kern="1200" dirty="0" err="1">
                <a:solidFill>
                  <a:schemeClr val="tx1"/>
                </a:solidFill>
                <a:effectLst/>
                <a:latin typeface="+mn-lt"/>
                <a:ea typeface="+mn-ea"/>
                <a:cs typeface="+mn-cs"/>
              </a:rPr>
              <a:t>siste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tolv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månedene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økt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a:t>
            </a:r>
            <a:r>
              <a:rPr lang="en-GB" sz="1200" kern="1200" dirty="0">
                <a:solidFill>
                  <a:schemeClr val="tx1"/>
                </a:solidFill>
                <a:effectLst/>
                <a:latin typeface="+mn-lt"/>
                <a:ea typeface="+mn-ea"/>
                <a:cs typeface="+mn-cs"/>
              </a:rPr>
              <a:t> 46 % (</a:t>
            </a:r>
            <a:r>
              <a:rPr lang="en-GB" sz="1200" kern="1200" dirty="0" err="1">
                <a:solidFill>
                  <a:schemeClr val="tx1"/>
                </a:solidFill>
                <a:effectLst/>
                <a:latin typeface="+mn-lt"/>
                <a:ea typeface="+mn-ea"/>
                <a:cs typeface="+mn-cs"/>
              </a:rPr>
              <a:t>sammenlignet</a:t>
            </a:r>
            <a:r>
              <a:rPr lang="en-GB" sz="1200" kern="1200" dirty="0">
                <a:solidFill>
                  <a:schemeClr val="tx1"/>
                </a:solidFill>
                <a:effectLst/>
                <a:latin typeface="+mn-lt"/>
                <a:ea typeface="+mn-ea"/>
                <a:cs typeface="+mn-cs"/>
              </a:rPr>
              <a:t> med 1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6 </a:t>
            </a:r>
            <a:r>
              <a:rPr lang="en-GB" sz="1200" kern="1200" dirty="0" err="1">
                <a:solidFill>
                  <a:schemeClr val="tx1"/>
                </a:solidFill>
                <a:effectLst/>
                <a:latin typeface="+mn-lt"/>
                <a:ea typeface="+mn-ea"/>
                <a:cs typeface="+mn-cs"/>
              </a:rPr>
              <a:t>personer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før</a:t>
            </a:r>
            <a:r>
              <a:rPr lang="en-GB" sz="1200" kern="1200" dirty="0">
                <a:solidFill>
                  <a:schemeClr val="tx1"/>
                </a:solidFill>
                <a:effectLst/>
                <a:latin typeface="+mn-lt"/>
                <a:ea typeface="+mn-ea"/>
                <a:cs typeface="+mn-cs"/>
              </a:rPr>
              <a:t> covid-19),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62 %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EU-</a:t>
            </a:r>
            <a:r>
              <a:rPr lang="en-GB" sz="1200" kern="1200" dirty="0" err="1">
                <a:solidFill>
                  <a:schemeClr val="tx1"/>
                </a:solidFill>
                <a:effectLst/>
                <a:latin typeface="+mn-lt"/>
                <a:ea typeface="+mn-ea"/>
                <a:cs typeface="+mn-cs"/>
              </a:rPr>
              <a:t>borgerne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sier</a:t>
            </a:r>
            <a:r>
              <a:rPr lang="en-GB" sz="1200" kern="1200" dirty="0">
                <a:solidFill>
                  <a:schemeClr val="tx1"/>
                </a:solidFill>
                <a:effectLst/>
                <a:latin typeface="+mn-lt"/>
                <a:ea typeface="+mn-ea"/>
                <a:cs typeface="+mn-cs"/>
              </a:rPr>
              <a:t> at de </a:t>
            </a:r>
            <a:r>
              <a:rPr lang="en-GB" sz="1200" kern="1200" dirty="0" err="1">
                <a:solidFill>
                  <a:schemeClr val="tx1"/>
                </a:solidFill>
                <a:effectLst/>
                <a:latin typeface="+mn-lt"/>
                <a:ea typeface="+mn-ea"/>
                <a:cs typeface="+mn-cs"/>
              </a:rPr>
              <a:t>siste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verdenshendelsene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f.eks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klimaendringer</a:t>
            </a:r>
            <a:r>
              <a:rPr lang="en-GB" sz="1200" kern="1200" dirty="0">
                <a:solidFill>
                  <a:schemeClr val="tx1"/>
                </a:solidFill>
                <a:effectLst/>
                <a:latin typeface="+mn-lt"/>
                <a:ea typeface="+mn-ea"/>
                <a:cs typeface="+mn-cs"/>
              </a:rPr>
              <a:t>, den </a:t>
            </a:r>
            <a:r>
              <a:rPr lang="en-GB" sz="1200" kern="1200" dirty="0" err="1">
                <a:solidFill>
                  <a:schemeClr val="tx1"/>
                </a:solidFill>
                <a:effectLst/>
                <a:latin typeface="+mn-lt"/>
                <a:ea typeface="+mn-ea"/>
                <a:cs typeface="+mn-cs"/>
              </a:rPr>
              <a:t>russiske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aggresjonen</a:t>
            </a:r>
            <a:r>
              <a:rPr lang="en-GB" sz="1200" kern="1200" dirty="0">
                <a:solidFill>
                  <a:schemeClr val="tx1"/>
                </a:solidFill>
                <a:effectLst/>
                <a:latin typeface="+mn-lt"/>
                <a:ea typeface="+mn-ea"/>
                <a:cs typeface="+mn-cs"/>
              </a:rPr>
              <a:t> mot </a:t>
            </a:r>
            <a:r>
              <a:rPr lang="en-GB" sz="1200" kern="1200" dirty="0" err="1">
                <a:solidFill>
                  <a:schemeClr val="tx1"/>
                </a:solidFill>
                <a:effectLst/>
                <a:latin typeface="+mn-lt"/>
                <a:ea typeface="+mn-ea"/>
                <a:cs typeface="+mn-cs"/>
              </a:rPr>
              <a:t>Ukraina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noen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eller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høy</a:t>
            </a:r>
            <a:r>
              <a:rPr lang="en-GB" sz="1200" kern="1200" dirty="0">
                <a:solidFill>
                  <a:schemeClr val="tx1"/>
                </a:solidFill>
                <a:effectLst/>
                <a:latin typeface="+mn-lt"/>
                <a:ea typeface="+mn-ea"/>
                <a:cs typeface="+mn-cs"/>
              </a:rPr>
              <a:t> grad </a:t>
            </a:r>
            <a:r>
              <a:rPr lang="en-GB" sz="1200" kern="1200" dirty="0" err="1">
                <a:solidFill>
                  <a:schemeClr val="tx1"/>
                </a:solidFill>
                <a:effectLst/>
                <a:latin typeface="+mn-lt"/>
                <a:ea typeface="+mn-ea"/>
                <a:cs typeface="+mn-cs"/>
              </a:rPr>
              <a:t>har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påvirket</a:t>
            </a:r>
            <a:r>
              <a:rPr lang="en-GB" sz="1200" kern="1200" dirty="0">
                <a:solidFill>
                  <a:schemeClr val="tx1"/>
                </a:solidFill>
                <a:effectLst/>
                <a:latin typeface="+mn-lt"/>
                <a:ea typeface="+mn-ea"/>
                <a:cs typeface="+mn-cs"/>
              </a:rPr>
              <a:t> den </a:t>
            </a:r>
            <a:r>
              <a:rPr lang="en-GB" sz="1200" kern="1200" dirty="0" err="1">
                <a:solidFill>
                  <a:schemeClr val="tx1"/>
                </a:solidFill>
                <a:effectLst/>
                <a:latin typeface="+mn-lt"/>
                <a:ea typeface="+mn-ea"/>
                <a:cs typeface="+mn-cs"/>
              </a:rPr>
              <a:t>psykiske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deres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Kommisjonens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samlede</a:t>
            </a:r>
            <a:r>
              <a:rPr lang="en-GB" sz="1200" kern="1200" dirty="0">
                <a:solidFill>
                  <a:schemeClr val="tx1"/>
                </a:solidFill>
                <a:effectLst/>
                <a:latin typeface="+mn-lt"/>
                <a:ea typeface="+mn-ea"/>
                <a:cs typeface="+mn-cs"/>
              </a:rPr>
              <a:t> strategi for </a:t>
            </a:r>
            <a:r>
              <a:rPr lang="en-GB" sz="1200" kern="1200" dirty="0" err="1">
                <a:solidFill>
                  <a:schemeClr val="tx1"/>
                </a:solidFill>
                <a:effectLst/>
                <a:latin typeface="+mn-lt"/>
                <a:ea typeface="+mn-ea"/>
                <a:cs typeface="+mn-cs"/>
              </a:rPr>
              <a:t>psykisk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a:t>
            </a:r>
            <a:r>
              <a:rPr lang="en-GB" sz="1200" kern="1200" dirty="0">
                <a:solidFill>
                  <a:schemeClr val="tx1"/>
                </a:solidFill>
                <a:effectLst/>
                <a:latin typeface="+mn-lt"/>
                <a:ea typeface="+mn-ea"/>
                <a:cs typeface="+mn-cs"/>
              </a:rPr>
              <a:t> (2023)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https://europa.eu/eurobarometer/surveys/detail/3032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 </a:t>
            </a:r>
            <a:r>
              <a:rPr lang="en-GB" sz="1200" kern="1200" dirty="0" err="1">
                <a:solidFill>
                  <a:schemeClr val="tx1"/>
                </a:solidFill>
                <a:effectLst/>
                <a:latin typeface="+mn-lt"/>
                <a:ea typeface="+mn-ea"/>
                <a:cs typeface="+mn-cs"/>
              </a:rPr>
              <a:t>tillegg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belastningene</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individet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koster</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også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mye</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samfunnet</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anslås</a:t>
            </a:r>
            <a:r>
              <a:rPr lang="en-GB" sz="1200" kern="1200" dirty="0">
                <a:solidFill>
                  <a:schemeClr val="tx1"/>
                </a:solidFill>
                <a:effectLst/>
                <a:latin typeface="+mn-lt"/>
                <a:ea typeface="+mn-ea"/>
                <a:cs typeface="+mn-cs"/>
              </a:rPr>
              <a:t> at </a:t>
            </a:r>
            <a:r>
              <a:rPr lang="en-GB" sz="1200" kern="1200" dirty="0" err="1">
                <a:solidFill>
                  <a:schemeClr val="tx1"/>
                </a:solidFill>
                <a:effectLst/>
                <a:latin typeface="+mn-lt"/>
                <a:ea typeface="+mn-ea"/>
                <a:cs typeface="+mn-cs"/>
              </a:rPr>
              <a:t>psykiske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lidelser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medfører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årlige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helsekostnader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rundt</a:t>
            </a:r>
            <a:r>
              <a:rPr lang="en-GB" sz="1200" kern="1200" dirty="0">
                <a:solidFill>
                  <a:schemeClr val="tx1"/>
                </a:solidFill>
                <a:effectLst/>
                <a:latin typeface="+mn-lt"/>
                <a:ea typeface="+mn-ea"/>
                <a:cs typeface="+mn-cs"/>
              </a:rPr>
              <a:t> 76 </a:t>
            </a:r>
            <a:r>
              <a:rPr lang="en-GB" sz="1200" kern="1200" dirty="0" err="1">
                <a:solidFill>
                  <a:schemeClr val="tx1"/>
                </a:solidFill>
                <a:effectLst/>
                <a:latin typeface="+mn-lt"/>
                <a:ea typeface="+mn-ea"/>
                <a:cs typeface="+mn-cs"/>
              </a:rPr>
              <a:t>milliarder</a:t>
            </a:r>
            <a:r>
              <a:rPr lang="en-GB" sz="1200" kern="1200" dirty="0">
                <a:solidFill>
                  <a:schemeClr val="tx1"/>
                </a:solidFill>
                <a:effectLst/>
                <a:latin typeface="+mn-lt"/>
                <a:ea typeface="+mn-ea"/>
                <a:cs typeface="+mn-cs"/>
              </a:rPr>
              <a:t> euro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hele EU – </a:t>
            </a:r>
            <a:r>
              <a:rPr lang="en-GB" sz="1200" kern="1200" dirty="0" err="1">
                <a:solidFill>
                  <a:schemeClr val="tx1"/>
                </a:solidFill>
                <a:effectLst/>
                <a:latin typeface="+mn-lt"/>
                <a:ea typeface="+mn-ea"/>
                <a:cs typeface="+mn-cs"/>
              </a:rPr>
              <a:t>omtrent</a:t>
            </a:r>
            <a:r>
              <a:rPr lang="en-GB" sz="1200" kern="1200" dirty="0">
                <a:solidFill>
                  <a:schemeClr val="tx1"/>
                </a:solidFill>
                <a:effectLst/>
                <a:latin typeface="+mn-lt"/>
                <a:ea typeface="+mn-ea"/>
                <a:cs typeface="+mn-cs"/>
              </a:rPr>
              <a:t> 6 %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de </a:t>
            </a:r>
            <a:r>
              <a:rPr lang="en-GB" sz="1200" kern="1200" dirty="0" err="1">
                <a:solidFill>
                  <a:schemeClr val="tx1"/>
                </a:solidFill>
                <a:effectLst/>
                <a:latin typeface="+mn-lt"/>
                <a:ea typeface="+mn-ea"/>
                <a:cs typeface="+mn-cs"/>
              </a:rPr>
              <a:t>samlede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helseutgiftene</a:t>
            </a:r>
            <a:r>
              <a:rPr lang="en-GB" sz="1200" kern="1200" dirty="0">
                <a:solidFill>
                  <a:schemeClr val="tx1"/>
                </a:solidFill>
                <a:effectLst/>
                <a:latin typeface="+mn-lt"/>
                <a:ea typeface="+mn-ea"/>
                <a:cs typeface="+mn-cs"/>
              </a:rPr>
              <a:t>. En </a:t>
            </a:r>
            <a:r>
              <a:rPr lang="en-GB" sz="1200" kern="1200" dirty="0" err="1">
                <a:solidFill>
                  <a:schemeClr val="tx1"/>
                </a:solidFill>
                <a:effectLst/>
                <a:latin typeface="+mn-lt"/>
                <a:ea typeface="+mn-ea"/>
                <a:cs typeface="+mn-cs"/>
              </a:rPr>
              <a:t>stor</a:t>
            </a:r>
            <a:r>
              <a:rPr lang="en-GB" sz="1200" kern="1200" dirty="0">
                <a:solidFill>
                  <a:schemeClr val="tx1"/>
                </a:solidFill>
                <a:effectLst/>
                <a:latin typeface="+mn-lt"/>
                <a:ea typeface="+mn-ea"/>
                <a:cs typeface="+mn-cs"/>
              </a:rPr>
              <a:t> del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disse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kostnadene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skyldes</a:t>
            </a:r>
            <a:r>
              <a:rPr lang="en-GB" sz="1200" kern="1200" dirty="0">
                <a:solidFill>
                  <a:schemeClr val="tx1"/>
                </a:solidFill>
                <a:effectLst/>
                <a:latin typeface="+mn-lt"/>
                <a:ea typeface="+mn-ea"/>
                <a:cs typeface="+mn-cs"/>
              </a:rPr>
              <a:t> at </a:t>
            </a:r>
            <a:r>
              <a:rPr lang="en-GB" sz="1200" kern="1200" dirty="0" err="1">
                <a:solidFill>
                  <a:schemeClr val="tx1"/>
                </a:solidFill>
                <a:effectLst/>
                <a:latin typeface="+mn-lt"/>
                <a:ea typeface="+mn-ea"/>
                <a:cs typeface="+mn-cs"/>
              </a:rPr>
              <a:t>psykiske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lidelser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ofte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forverrer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fysiske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helsetilstander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noe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fører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kompliserte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kostbare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behandlinger</a:t>
            </a:r>
            <a:r>
              <a:rPr lang="en-GB" sz="1200" kern="1200" dirty="0">
                <a:solidFill>
                  <a:schemeClr val="tx1"/>
                </a:solidFill>
                <a:effectLst/>
                <a:latin typeface="+mn-lt"/>
                <a:ea typeface="+mn-ea"/>
                <a:cs typeface="+mn-cs"/>
              </a:rPr>
              <a:t>.</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Virkningene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arbeidsmarkedet</a:t>
            </a:r>
            <a:r>
              <a:rPr lang="en-GB" sz="1200" kern="1200" dirty="0">
                <a:solidFill>
                  <a:schemeClr val="tx1"/>
                </a:solidFill>
                <a:effectLst/>
                <a:latin typeface="+mn-lt"/>
                <a:ea typeface="+mn-ea"/>
                <a:cs typeface="+mn-cs"/>
              </a:rPr>
              <a:t> er store. </a:t>
            </a:r>
            <a:r>
              <a:rPr lang="en-GB" sz="1200" kern="1200" dirty="0" err="1">
                <a:solidFill>
                  <a:schemeClr val="tx1"/>
                </a:solidFill>
                <a:effectLst/>
                <a:latin typeface="+mn-lt"/>
                <a:ea typeface="+mn-ea"/>
                <a:cs typeface="+mn-cs"/>
              </a:rPr>
              <a:t>Dårlig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psykisk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forventes</a:t>
            </a:r>
            <a:r>
              <a:rPr lang="en-GB" sz="1200" kern="1200" dirty="0">
                <a:solidFill>
                  <a:schemeClr val="tx1"/>
                </a:solidFill>
                <a:effectLst/>
                <a:latin typeface="+mn-lt"/>
                <a:ea typeface="+mn-ea"/>
                <a:cs typeface="+mn-cs"/>
              </a:rPr>
              <a:t> å </a:t>
            </a:r>
            <a:r>
              <a:rPr lang="en-GB" sz="1200" kern="1200" dirty="0" err="1">
                <a:solidFill>
                  <a:schemeClr val="tx1"/>
                </a:solidFill>
                <a:effectLst/>
                <a:latin typeface="+mn-lt"/>
                <a:ea typeface="+mn-ea"/>
                <a:cs typeface="+mn-cs"/>
              </a:rPr>
              <a:t>redusere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bruttonasjonalproduktet</a:t>
            </a:r>
            <a:r>
              <a:rPr lang="en-GB" sz="1200" kern="1200" dirty="0">
                <a:solidFill>
                  <a:schemeClr val="tx1"/>
                </a:solidFill>
                <a:effectLst/>
                <a:latin typeface="+mn-lt"/>
                <a:ea typeface="+mn-ea"/>
                <a:cs typeface="+mn-cs"/>
              </a:rPr>
              <a:t> (BNP) med et </a:t>
            </a:r>
            <a:r>
              <a:rPr lang="en-GB" sz="1200" kern="1200" dirty="0" err="1">
                <a:solidFill>
                  <a:schemeClr val="tx1"/>
                </a:solidFill>
                <a:effectLst/>
                <a:latin typeface="+mn-lt"/>
                <a:ea typeface="+mn-ea"/>
                <a:cs typeface="+mn-cs"/>
              </a:rPr>
              <a:t>gjennomsnitt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1,7 % </a:t>
            </a:r>
            <a:r>
              <a:rPr lang="en-GB" sz="1200" kern="1200" dirty="0" err="1">
                <a:solidFill>
                  <a:schemeClr val="tx1"/>
                </a:solidFill>
                <a:effectLst/>
                <a:latin typeface="+mn-lt"/>
                <a:ea typeface="+mn-ea"/>
                <a:cs typeface="+mn-cs"/>
              </a:rPr>
              <a:t>hvert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år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mellom</a:t>
            </a:r>
            <a:r>
              <a:rPr lang="en-GB" sz="1200" kern="1200" dirty="0">
                <a:solidFill>
                  <a:schemeClr val="tx1"/>
                </a:solidFill>
                <a:effectLst/>
                <a:latin typeface="+mn-lt"/>
                <a:ea typeface="+mn-ea"/>
                <a:cs typeface="+mn-cs"/>
              </a:rPr>
              <a:t> 2025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2050. Med </a:t>
            </a:r>
            <a:r>
              <a:rPr lang="en-GB" sz="1200" kern="1200" dirty="0" err="1">
                <a:solidFill>
                  <a:schemeClr val="tx1"/>
                </a:solidFill>
                <a:effectLst/>
                <a:latin typeface="+mn-lt"/>
                <a:ea typeface="+mn-ea"/>
                <a:cs typeface="+mn-cs"/>
              </a:rPr>
              <a:t>andre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ord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kunne</a:t>
            </a:r>
            <a:r>
              <a:rPr lang="en-GB" sz="1200" kern="1200" dirty="0">
                <a:solidFill>
                  <a:schemeClr val="tx1"/>
                </a:solidFill>
                <a:effectLst/>
                <a:latin typeface="+mn-lt"/>
                <a:ea typeface="+mn-ea"/>
                <a:cs typeface="+mn-cs"/>
              </a:rPr>
              <a:t> BNP-</a:t>
            </a:r>
            <a:r>
              <a:rPr lang="en-GB" sz="1200" kern="1200" dirty="0" err="1">
                <a:solidFill>
                  <a:schemeClr val="tx1"/>
                </a:solidFill>
                <a:effectLst/>
                <a:latin typeface="+mn-lt"/>
                <a:ea typeface="+mn-ea"/>
                <a:cs typeface="+mn-cs"/>
              </a:rPr>
              <a:t>nivået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et </a:t>
            </a:r>
            <a:r>
              <a:rPr lang="en-GB" sz="1200" kern="1200" dirty="0" err="1">
                <a:solidFill>
                  <a:schemeClr val="tx1"/>
                </a:solidFill>
                <a:effectLst/>
                <a:latin typeface="+mn-lt"/>
                <a:ea typeface="+mn-ea"/>
                <a:cs typeface="+mn-cs"/>
              </a:rPr>
              <a:t>bestemt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år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vært</a:t>
            </a:r>
            <a:r>
              <a:rPr lang="en-GB" sz="1200" kern="1200" dirty="0">
                <a:solidFill>
                  <a:schemeClr val="tx1"/>
                </a:solidFill>
                <a:effectLst/>
                <a:latin typeface="+mn-lt"/>
                <a:ea typeface="+mn-ea"/>
                <a:cs typeface="+mn-cs"/>
              </a:rPr>
              <a:t> 1,7 % </a:t>
            </a:r>
            <a:r>
              <a:rPr lang="en-GB" sz="1200" kern="1200" dirty="0" err="1">
                <a:solidFill>
                  <a:schemeClr val="tx1"/>
                </a:solidFill>
                <a:effectLst/>
                <a:latin typeface="+mn-lt"/>
                <a:ea typeface="+mn-ea"/>
                <a:cs typeface="+mn-cs"/>
              </a:rPr>
              <a:t>høyere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hvis</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ikke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hadde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vært</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psykiske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helseproblemer</a:t>
            </a:r>
            <a:r>
              <a:rPr lang="en-GB" sz="1200" kern="1200" dirty="0">
                <a:solidFill>
                  <a:schemeClr val="tx1"/>
                </a:solidFill>
                <a:effectLst/>
                <a:latin typeface="+mn-lt"/>
                <a:ea typeface="+mn-ea"/>
                <a:cs typeface="+mn-cs"/>
              </a:rPr>
              <a:t>. Dette </a:t>
            </a:r>
            <a:r>
              <a:rPr lang="en-GB" sz="1200" kern="1200" dirty="0" err="1">
                <a:solidFill>
                  <a:schemeClr val="tx1"/>
                </a:solidFill>
                <a:effectLst/>
                <a:latin typeface="+mn-lt"/>
                <a:ea typeface="+mn-ea"/>
                <a:cs typeface="+mn-cs"/>
              </a:rPr>
              <a:t>økonomiske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tapet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skyldes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stor</a:t>
            </a:r>
            <a:r>
              <a:rPr lang="en-GB" sz="1200" kern="1200" dirty="0">
                <a:solidFill>
                  <a:schemeClr val="tx1"/>
                </a:solidFill>
                <a:effectLst/>
                <a:latin typeface="+mn-lt"/>
                <a:ea typeface="+mn-ea"/>
                <a:cs typeface="+mn-cs"/>
              </a:rPr>
              <a:t> grad </a:t>
            </a:r>
            <a:r>
              <a:rPr lang="en-GB" sz="1200" kern="1200" dirty="0" err="1">
                <a:solidFill>
                  <a:schemeClr val="tx1"/>
                </a:solidFill>
                <a:effectLst/>
                <a:latin typeface="+mn-lt"/>
                <a:ea typeface="+mn-ea"/>
                <a:cs typeface="+mn-cs"/>
              </a:rPr>
              <a:t>redusert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yrkesdeltakelse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økt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fravær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sykenærvær</a:t>
            </a:r>
            <a:r>
              <a:rPr lang="en-GB" sz="1200" kern="1200" dirty="0">
                <a:solidFill>
                  <a:schemeClr val="tx1"/>
                </a:solidFill>
                <a:effectLst/>
                <a:latin typeface="+mn-lt"/>
                <a:ea typeface="+mn-ea"/>
                <a:cs typeface="+mn-cs"/>
              </a:rPr>
              <a:t> – det </a:t>
            </a:r>
            <a:r>
              <a:rPr lang="en-GB" sz="1200" kern="1200" dirty="0" err="1">
                <a:solidFill>
                  <a:schemeClr val="tx1"/>
                </a:solidFill>
                <a:effectLst/>
                <a:latin typeface="+mn-lt"/>
                <a:ea typeface="+mn-ea"/>
                <a:cs typeface="+mn-cs"/>
              </a:rPr>
              <a:t>vil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si</a:t>
            </a:r>
            <a:r>
              <a:rPr lang="en-GB" sz="1200" kern="1200" dirty="0">
                <a:solidFill>
                  <a:schemeClr val="tx1"/>
                </a:solidFill>
                <a:effectLst/>
                <a:latin typeface="+mn-lt"/>
                <a:ea typeface="+mn-ea"/>
                <a:cs typeface="+mn-cs"/>
              </a:rPr>
              <a:t> at </a:t>
            </a:r>
            <a:r>
              <a:rPr lang="en-GB" sz="1200" kern="1200" dirty="0" err="1">
                <a:solidFill>
                  <a:schemeClr val="tx1"/>
                </a:solidFill>
                <a:effectLst/>
                <a:latin typeface="+mn-lt"/>
                <a:ea typeface="+mn-ea"/>
                <a:cs typeface="+mn-cs"/>
              </a:rPr>
              <a:t>arbeidstakere</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jobb</a:t>
            </a:r>
            <a:r>
              <a:rPr lang="en-GB" sz="1200" kern="1200" dirty="0">
                <a:solidFill>
                  <a:schemeClr val="tx1"/>
                </a:solidFill>
                <a:effectLst/>
                <a:latin typeface="+mn-lt"/>
                <a:ea typeface="+mn-ea"/>
                <a:cs typeface="+mn-cs"/>
              </a:rPr>
              <a:t>, men </a:t>
            </a:r>
            <a:r>
              <a:rPr lang="en-GB" sz="1200" kern="1200" dirty="0" err="1">
                <a:solidFill>
                  <a:schemeClr val="tx1"/>
                </a:solidFill>
                <a:effectLst/>
                <a:latin typeface="+mn-lt"/>
                <a:ea typeface="+mn-ea"/>
                <a:cs typeface="+mn-cs"/>
              </a:rPr>
              <a:t>ikke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klarer</a:t>
            </a:r>
            <a:r>
              <a:rPr lang="en-GB" sz="1200" kern="1200" dirty="0">
                <a:solidFill>
                  <a:schemeClr val="tx1"/>
                </a:solidFill>
                <a:effectLst/>
                <a:latin typeface="+mn-lt"/>
                <a:ea typeface="+mn-ea"/>
                <a:cs typeface="+mn-cs"/>
              </a:rPr>
              <a:t> å </a:t>
            </a:r>
            <a:r>
              <a:rPr lang="en-GB" sz="1200" kern="1200" dirty="0" err="1">
                <a:solidFill>
                  <a:schemeClr val="tx1"/>
                </a:solidFill>
                <a:effectLst/>
                <a:latin typeface="+mn-lt"/>
                <a:ea typeface="+mn-ea"/>
                <a:cs typeface="+mn-cs"/>
              </a:rPr>
              <a:t>yte</a:t>
            </a:r>
            <a:r>
              <a:rPr lang="en-GB" sz="1200" kern="1200" dirty="0">
                <a:solidFill>
                  <a:schemeClr val="tx1"/>
                </a:solidFill>
                <a:effectLst/>
                <a:latin typeface="+mn-lt"/>
                <a:ea typeface="+mn-ea"/>
                <a:cs typeface="+mn-cs"/>
              </a:rPr>
              <a:t> full </a:t>
            </a:r>
            <a:r>
              <a:rPr lang="en-GB" sz="1200" kern="1200" dirty="0" err="1">
                <a:solidFill>
                  <a:schemeClr val="tx1"/>
                </a:solidFill>
                <a:effectLst/>
                <a:latin typeface="+mn-lt"/>
                <a:ea typeface="+mn-ea"/>
                <a:cs typeface="+mn-cs"/>
              </a:rPr>
              <a:t>produktivitet</a:t>
            </a:r>
            <a:r>
              <a:rPr lang="en-GB" sz="1200" kern="1200" dirty="0">
                <a:solidFill>
                  <a:schemeClr val="tx1"/>
                </a:solidFill>
                <a:effectLst/>
                <a:latin typeface="+mn-lt"/>
                <a:ea typeface="+mn-ea"/>
                <a:cs typeface="+mn-cs"/>
              </a:rPr>
              <a:t>.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nb-NO" dirty="0"/>
              <a:t>Mer enn </a:t>
            </a:r>
            <a:r>
              <a:rPr lang="nb-NO" b="1" i="0" u="none" baseline="0" dirty="0"/>
              <a:t>4 av 10 arbeidstakere i EU (44 %)</a:t>
            </a:r>
            <a:r>
              <a:rPr lang="nb-NO" dirty="0"/>
              <a:t> oppgir at de er </a:t>
            </a:r>
            <a:r>
              <a:rPr lang="nb-NO" b="1" i="0" u="none" baseline="0" dirty="0"/>
              <a:t>utsatt for sterkt tidspress</a:t>
            </a:r>
            <a:r>
              <a:rPr lang="nb-NO" dirty="0"/>
              <a:t> eller </a:t>
            </a:r>
            <a:r>
              <a:rPr lang="nb-NO" b="1" i="0" u="none" baseline="0" dirty="0"/>
              <a:t>arbeidsbelastning</a:t>
            </a:r>
            <a:r>
              <a:rPr lang="nb-NO" dirty="0"/>
              <a:t>, ifølge </a:t>
            </a:r>
            <a:r>
              <a:rPr lang="nb-NO" b="0" i="0" u="sng" baseline="0" dirty="0">
                <a:solidFill>
                  <a:srgbClr val="92D050"/>
                </a:solidFill>
                <a:hlinkClick r:id="rId3">
                  <a:extLst>
                    <a:ext uri="{A12FA001-AC4F-418D-AE19-62706E023703}">
                      <ahyp:hlinkClr xmlns:ahyp="http://schemas.microsoft.com/office/drawing/2018/hyperlinkcolor" val="tx"/>
                    </a:ext>
                  </a:extLst>
                </a:hlinkClick>
              </a:rPr>
              <a:t>arbeidstakerundersøkelsen HMS-puls 2025</a:t>
            </a:r>
            <a:r>
              <a:rPr lang="nb-NO" dirty="0">
                <a:solidFill>
                  <a:srgbClr val="92D050"/>
                </a:solidFill>
              </a:rPr>
              <a:t> </a:t>
            </a:r>
            <a:r>
              <a:rPr lang="nb-NO" b="0" i="0" u="sng" baseline="0" dirty="0">
                <a:hlinkClick r:id="rId3"/>
              </a:rPr>
              <a:t>https://osha.europa.eu/en/facts-and-figures/osh-pulse/climate-digital-change</a:t>
            </a:r>
            <a:r>
              <a:rPr lang="nb-NO"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nb-NO" dirty="0"/>
              <a:t>Mange arbeidstakere sier at jobben deres har en negativ innvirkning på helsen deres:</a:t>
            </a:r>
          </a:p>
          <a:p>
            <a:pPr marL="628650" lvl="1" indent="-171450">
              <a:buFont typeface="Arial" panose="020B0604020202020204" pitchFamily="34" charset="0"/>
              <a:buChar char="•"/>
            </a:pPr>
            <a:r>
              <a:rPr lang="nb-NO" dirty="0">
                <a:solidFill>
                  <a:schemeClr val="tx2"/>
                </a:solidFill>
              </a:rPr>
              <a:t>37 % av arbeidstakerne opplever generell tretthet. </a:t>
            </a:r>
          </a:p>
          <a:p>
            <a:pPr marL="628650" lvl="1" indent="-171450">
              <a:buFont typeface="Arial" panose="020B0604020202020204" pitchFamily="34" charset="0"/>
              <a:buChar char="•"/>
            </a:pPr>
            <a:r>
              <a:rPr lang="nb-NO" dirty="0">
                <a:solidFill>
                  <a:schemeClr val="tx2"/>
                </a:solidFill>
              </a:rPr>
              <a:t>29 % av arbeidstakerne i EU lider av stress, depresjon eller angst</a:t>
            </a:r>
            <a:r>
              <a:rPr lang="nb-NO" dirty="0"/>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nb-NO" dirty="0"/>
              <a:t>44 % av arbeidstakerne oppgir at de er utsatt for sterkt tidspress eller for stor arbeidsbelastning. Dette varierer mye mellom EUs medlemsstater.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nb-NO" dirty="0"/>
              <a:t>Eksponering for psykososiale risikoer på arbeidsplassen kan ha forskjellige konsekvenser, blant annet angst, depresjon, utbrenthet m.m.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GB" sz="1200" kern="1200" dirty="0">
                <a:solidFill>
                  <a:schemeClr val="tx1"/>
                </a:solidFill>
                <a:effectLst/>
                <a:latin typeface="+mn-lt"/>
                <a:ea typeface="+mn-ea"/>
                <a:cs typeface="+mn-cs"/>
              </a:rPr>
              <a:t>I </a:t>
            </a:r>
            <a:r>
              <a:rPr lang="en-GB" sz="1200" kern="1200" dirty="0" err="1">
                <a:solidFill>
                  <a:schemeClr val="tx1"/>
                </a:solidFill>
                <a:effectLst/>
                <a:latin typeface="+mn-lt"/>
                <a:ea typeface="+mn-ea"/>
                <a:cs typeface="+mn-cs"/>
              </a:rPr>
              <a:t>tillegg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belastningene</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individene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blir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bedrifter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påvirket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følge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fravær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sykenærvær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gjennomtrekk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arbeidstakere</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kern="1200" dirty="0" err="1">
                <a:solidFill>
                  <a:schemeClr val="tx1"/>
                </a:solidFill>
                <a:effectLst/>
                <a:latin typeface="+mn-lt"/>
                <a:ea typeface="+mn-ea"/>
                <a:cs typeface="+mn-cs"/>
              </a:rPr>
              <a:t>Figurene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viser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hvordan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virksomhetene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vurderer</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sammenlignet</a:t>
            </a:r>
            <a:r>
              <a:rPr lang="en-GB" sz="1200" kern="1200" dirty="0">
                <a:solidFill>
                  <a:schemeClr val="tx1"/>
                </a:solidFill>
                <a:effectLst/>
                <a:latin typeface="+mn-lt"/>
                <a:ea typeface="+mn-ea"/>
                <a:cs typeface="+mn-cs"/>
              </a:rPr>
              <a:t> med </a:t>
            </a:r>
            <a:r>
              <a:rPr lang="en-GB" sz="1200" kern="1200" dirty="0" err="1">
                <a:solidFill>
                  <a:schemeClr val="tx1"/>
                </a:solidFill>
                <a:effectLst/>
                <a:latin typeface="+mn-lt"/>
                <a:ea typeface="+mn-ea"/>
                <a:cs typeface="+mn-cs"/>
              </a:rPr>
              <a:t>hvordan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arbeidstakerne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vurderer</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når</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gjelder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tidspress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dårlig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kommunikasjon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samarbeid</a:t>
            </a:r>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b-NO" dirty="0"/>
              <a:t>Grafen viser utviklingen i psykososiale risikoer i organisasjoner i årene 2024 og 2019. Disse risikoene kan omfatte: </a:t>
            </a:r>
          </a:p>
          <a:p>
            <a:pPr marL="171450" indent="-171450">
              <a:buFont typeface="Arial" panose="020B0604020202020204" pitchFamily="34" charset="0"/>
              <a:buChar char="•"/>
            </a:pPr>
            <a:r>
              <a:rPr lang="nb-NO" dirty="0"/>
              <a:t>håndtering av vanskelige kunder, pasienter og elever</a:t>
            </a:r>
          </a:p>
          <a:p>
            <a:pPr marL="171450" indent="-171450">
              <a:buFont typeface="Arial" panose="020B0604020202020204" pitchFamily="34" charset="0"/>
              <a:buChar char="•"/>
            </a:pPr>
            <a:r>
              <a:rPr lang="nb-NO" dirty="0"/>
              <a:t>tidspress</a:t>
            </a:r>
          </a:p>
          <a:p>
            <a:pPr marL="171450" indent="-171450">
              <a:buFont typeface="Arial" panose="020B0604020202020204" pitchFamily="34" charset="0"/>
              <a:buChar char="•"/>
            </a:pPr>
            <a:r>
              <a:rPr lang="nb-NO" dirty="0"/>
              <a:t>dårlig kommunikasjon eller samarbeid i organisasjonen </a:t>
            </a:r>
          </a:p>
          <a:p>
            <a:pPr marL="171450" indent="-171450">
              <a:buFont typeface="Arial" panose="020B0604020202020204" pitchFamily="34" charset="0"/>
              <a:buChar char="•"/>
            </a:pPr>
            <a:r>
              <a:rPr lang="nb-NO" dirty="0"/>
              <a:t>lang eller uregelmessig arbeidstid</a:t>
            </a:r>
          </a:p>
          <a:p>
            <a:pPr marL="171450" indent="-171450">
              <a:buFont typeface="Arial" panose="020B0604020202020204" pitchFamily="34" charset="0"/>
              <a:buChar char="•"/>
            </a:pPr>
            <a:r>
              <a:rPr lang="nb-NO" dirty="0"/>
              <a:t>frykt for å miste jobben </a:t>
            </a:r>
          </a:p>
          <a:p>
            <a:pPr marL="0" indent="0">
              <a:buFont typeface="Arial" panose="020B0604020202020204" pitchFamily="34" charset="0"/>
              <a:buNone/>
            </a:pPr>
            <a:r>
              <a:rPr lang="nb-NO" b="1" i="0" u="none" baseline="0" dirty="0"/>
              <a:t>Kilde</a:t>
            </a:r>
            <a:r>
              <a:rPr lang="nb-NO" dirty="0"/>
              <a:t>: </a:t>
            </a:r>
            <a:r>
              <a:rPr lang="nb-NO" sz="1200" dirty="0">
                <a:solidFill>
                  <a:schemeClr val="tx1"/>
                </a:solidFill>
                <a:effectLst/>
                <a:latin typeface="+mn-lt"/>
                <a:ea typeface="+mn-lt"/>
                <a:cs typeface="+mn-cs"/>
              </a:rPr>
              <a:t>ESENER 2024 – Grunnlag: Virksomheter i EU-27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nb-NO" b="1" i="0" u="none" baseline="0" dirty="0"/>
              <a:t>Kampanjen er et uttrykk for EUs overordnede mål</a:t>
            </a:r>
            <a:r>
              <a:rPr lang="nb-NO" dirty="0"/>
              <a:t> om å fremme en sterk forebyggingskultur og ta tak i psykisk helse på arbeidsplassen: </a:t>
            </a:r>
          </a:p>
          <a:p>
            <a:pPr marL="171450" indent="-171450">
              <a:buFont typeface="Arial" panose="020B0604020202020204" pitchFamily="34" charset="0"/>
              <a:buChar char="•"/>
            </a:pPr>
            <a:r>
              <a:rPr lang="nb-NO" b="0" i="0" u="sng" baseline="0" dirty="0">
                <a:hlinkClick r:id="rId3"/>
              </a:rPr>
              <a:t>EUs strategiske arbeidsmiljørammeverk 2021–2027</a:t>
            </a:r>
          </a:p>
          <a:p>
            <a:pPr marL="171450" indent="-171450">
              <a:buFont typeface="Arial" panose="020B0604020202020204" pitchFamily="34" charset="0"/>
              <a:buChar char="•"/>
            </a:pPr>
            <a:r>
              <a:rPr lang="nb-NO" b="0" dirty="0"/>
              <a:t>Europakommisjonens </a:t>
            </a:r>
            <a:r>
              <a:rPr lang="nb-NO" b="0" i="0" u="sng" baseline="0" dirty="0">
                <a:hlinkClick r:id="rId4"/>
              </a:rPr>
              <a:t>samlede strategi for psykisk helse</a:t>
            </a:r>
            <a:r>
              <a:rPr lang="nb-NO" b="0" dirty="0">
                <a:hlinkClick r:id="rId4"/>
              </a:rPr>
              <a:t> </a:t>
            </a:r>
          </a:p>
          <a:p>
            <a:endParaRPr lang="en-GB" dirty="0"/>
          </a:p>
          <a:p>
            <a:r>
              <a:rPr lang="nb-NO" sz="1200" b="1" dirty="0">
                <a:solidFill>
                  <a:schemeClr val="tx1"/>
                </a:solidFill>
                <a:effectLst/>
                <a:latin typeface="+mn-lt"/>
                <a:ea typeface="+mn-lt"/>
                <a:cs typeface="+mn-cs"/>
              </a:rPr>
              <a:t>Hva er målet med kampanjen? </a:t>
            </a:r>
          </a:p>
          <a:p>
            <a:r>
              <a:rPr lang="nb-NO" sz="1200" b="0" i="0" u="sng" baseline="0" dirty="0">
                <a:solidFill>
                  <a:schemeClr val="tx1"/>
                </a:solidFill>
                <a:effectLst/>
                <a:latin typeface="+mn-lt"/>
                <a:ea typeface="+mn-lt"/>
                <a:cs typeface="+mn-cs"/>
                <a:hlinkClick r:id="rId5"/>
              </a:rPr>
              <a:t>Arbeidsmiljøkampanjen</a:t>
            </a:r>
            <a:r>
              <a:rPr lang="nb-NO" sz="1200" dirty="0">
                <a:solidFill>
                  <a:schemeClr val="tx1"/>
                </a:solidFill>
                <a:effectLst/>
                <a:latin typeface="+mn-lt"/>
                <a:ea typeface="+mn-lt"/>
                <a:cs typeface="+mn-cs"/>
              </a:rPr>
              <a:t> 2026–2028 har som mål å synliggjøre den positive effekten et godt arbeidsmiljø har på psykisk helse og trivsel.</a:t>
            </a:r>
          </a:p>
          <a:p>
            <a:r>
              <a:rPr lang="nb-NO" sz="1200" dirty="0">
                <a:solidFill>
                  <a:schemeClr val="tx1"/>
                </a:solidFill>
                <a:effectLst/>
                <a:latin typeface="+mn-lt"/>
                <a:ea typeface="+mn-lt"/>
                <a:cs typeface="+mn-cs"/>
              </a:rPr>
              <a:t> </a:t>
            </a:r>
          </a:p>
          <a:p>
            <a:r>
              <a:rPr lang="nb-NO" sz="1200" dirty="0">
                <a:solidFill>
                  <a:schemeClr val="tx1"/>
                </a:solidFill>
                <a:effectLst/>
                <a:latin typeface="+mn-lt"/>
                <a:ea typeface="+mn-lt"/>
                <a:cs typeface="+mn-cs"/>
              </a:rPr>
              <a:t>Konkrete mål er blant annet:</a:t>
            </a:r>
          </a:p>
          <a:p>
            <a:pPr marL="171450" lvl="0" indent="-171450">
              <a:buFont typeface="Arial" panose="020B0604020202020204" pitchFamily="34" charset="0"/>
              <a:buChar char="•"/>
            </a:pPr>
            <a:r>
              <a:rPr lang="nb-NO" sz="1200" b="1" i="0" u="none" baseline="0" dirty="0">
                <a:solidFill>
                  <a:schemeClr val="tx1"/>
                </a:solidFill>
                <a:effectLst/>
                <a:latin typeface="+mn-lt"/>
                <a:ea typeface="+mn-lt"/>
                <a:cs typeface="+mn-cs"/>
              </a:rPr>
              <a:t>å fremme forebygging i det psykososiale arbeidsmiljøet </a:t>
            </a:r>
            <a:r>
              <a:rPr lang="nb-NO" sz="1200" b="0" i="0" u="none" baseline="0" dirty="0">
                <a:solidFill>
                  <a:schemeClr val="tx1"/>
                </a:solidFill>
                <a:effectLst/>
                <a:latin typeface="+mn-lt"/>
                <a:ea typeface="+mn-lt"/>
                <a:cs typeface="+mn-cs"/>
              </a:rPr>
              <a:t>gjennom egnede prosedyrer for risikovurdering og –håndtering</a:t>
            </a:r>
          </a:p>
          <a:p>
            <a:pPr marL="171450" lvl="0" indent="-171450">
              <a:buFont typeface="Arial" panose="020B0604020202020204" pitchFamily="34" charset="0"/>
              <a:buChar char="•"/>
            </a:pPr>
            <a:r>
              <a:rPr lang="nb-NO" sz="1200" b="1" i="0" u="none" baseline="0" dirty="0">
                <a:solidFill>
                  <a:schemeClr val="tx1"/>
                </a:solidFill>
                <a:effectLst/>
                <a:latin typeface="+mn-lt"/>
                <a:ea typeface="+mn-lt"/>
                <a:cs typeface="+mn-cs"/>
              </a:rPr>
              <a:t>å ta hensyn til alle sektorer</a:t>
            </a:r>
            <a:r>
              <a:rPr lang="nb-NO" sz="1200" dirty="0">
                <a:solidFill>
                  <a:schemeClr val="tx1"/>
                </a:solidFill>
                <a:effectLst/>
                <a:latin typeface="+mn-lt"/>
                <a:ea typeface="+mn-lt"/>
                <a:cs typeface="+mn-cs"/>
              </a:rPr>
              <a:t>, med særlig vekt på de sektorene der psykososiale risikoer er utbredt, og de sektorene der slike risikoer kan være mindre synlige </a:t>
            </a:r>
          </a:p>
          <a:p>
            <a:pPr marL="171450" lvl="0" indent="-171450">
              <a:buFont typeface="Arial" panose="020B0604020202020204" pitchFamily="34" charset="0"/>
              <a:buChar char="•"/>
            </a:pPr>
            <a:r>
              <a:rPr lang="nb-NO" sz="1200" b="1" i="0" u="none" baseline="0" dirty="0">
                <a:solidFill>
                  <a:schemeClr val="tx1"/>
                </a:solidFill>
                <a:effectLst/>
                <a:latin typeface="+mn-lt"/>
                <a:ea typeface="+mn-lt"/>
                <a:cs typeface="+mn-cs"/>
              </a:rPr>
              <a:t>å oppfordre til samarbeid</a:t>
            </a:r>
            <a:r>
              <a:rPr lang="nb-NO" sz="1200" dirty="0">
                <a:solidFill>
                  <a:schemeClr val="tx1"/>
                </a:solidFill>
                <a:effectLst/>
                <a:latin typeface="+mn-lt"/>
                <a:ea typeface="+mn-lt"/>
                <a:cs typeface="+mn-cs"/>
              </a:rPr>
              <a:t> mellom arbeidsgivere, ledere, arbeidsledere, arbeidstakere og deres representanter</a:t>
            </a:r>
          </a:p>
          <a:p>
            <a:pPr marL="171450" lvl="0" indent="-171450">
              <a:buFont typeface="Arial" panose="020B0604020202020204" pitchFamily="34" charset="0"/>
              <a:buChar char="•"/>
            </a:pPr>
            <a:r>
              <a:rPr lang="nb-NO" sz="1200" b="1" i="0" u="none" baseline="0" dirty="0">
                <a:solidFill>
                  <a:schemeClr val="tx1"/>
                </a:solidFill>
                <a:effectLst/>
                <a:latin typeface="+mn-lt"/>
                <a:ea typeface="+mn-lt"/>
                <a:cs typeface="+mn-cs"/>
              </a:rPr>
              <a:t>å samle nettverk av partnere</a:t>
            </a:r>
            <a:r>
              <a:rPr lang="nb-NO" sz="1200" dirty="0">
                <a:solidFill>
                  <a:schemeClr val="tx1"/>
                </a:solidFill>
                <a:effectLst/>
                <a:latin typeface="+mn-lt"/>
                <a:ea typeface="+mn-lt"/>
                <a:cs typeface="+mn-cs"/>
              </a:rPr>
              <a:t> for</a:t>
            </a:r>
            <a:r>
              <a:rPr lang="nb-NO" sz="1200" b="1" i="0" u="none" baseline="0" dirty="0">
                <a:solidFill>
                  <a:schemeClr val="tx1"/>
                </a:solidFill>
                <a:effectLst/>
                <a:latin typeface="+mn-lt"/>
                <a:ea typeface="+mn-lt"/>
                <a:cs typeface="+mn-cs"/>
              </a:rPr>
              <a:t> </a:t>
            </a:r>
            <a:r>
              <a:rPr lang="nb-NO" sz="1200" dirty="0">
                <a:solidFill>
                  <a:schemeClr val="tx1"/>
                </a:solidFill>
                <a:effectLst/>
                <a:latin typeface="+mn-lt"/>
                <a:ea typeface="+mn-lt"/>
                <a:cs typeface="+mn-cs"/>
              </a:rPr>
              <a:t>å utveksle informasjon og god praksis</a:t>
            </a:r>
            <a:r>
              <a:rPr lang="nb-NO" sz="1200" b="1" i="0" u="none" baseline="0" dirty="0">
                <a:solidFill>
                  <a:schemeClr val="tx1"/>
                </a:solidFill>
                <a:effectLst/>
                <a:latin typeface="+mn-lt"/>
                <a:ea typeface="+mn-lt"/>
                <a:cs typeface="+mn-cs"/>
              </a:rPr>
              <a:t> </a:t>
            </a:r>
            <a:r>
              <a:rPr lang="nb-NO" sz="1200" dirty="0">
                <a:solidFill>
                  <a:schemeClr val="tx1"/>
                </a:solidFill>
                <a:effectLst/>
                <a:latin typeface="+mn-lt"/>
                <a:ea typeface="+mn-lt"/>
                <a:cs typeface="+mn-cs"/>
              </a:rPr>
              <a:t>om forebygging av psykososiale risikoer</a:t>
            </a:r>
          </a:p>
          <a:p>
            <a:pPr marL="171450" lvl="0" indent="-171450">
              <a:buFont typeface="Arial" panose="020B0604020202020204" pitchFamily="34" charset="0"/>
              <a:buChar char="•"/>
            </a:pPr>
            <a:r>
              <a:rPr lang="nb-NO" sz="1200" dirty="0">
                <a:solidFill>
                  <a:schemeClr val="tx1"/>
                </a:solidFill>
                <a:effectLst/>
                <a:latin typeface="+mn-lt"/>
                <a:ea typeface="+mn-lt"/>
                <a:cs typeface="+mn-cs"/>
              </a:rPr>
              <a:t>å fremme </a:t>
            </a:r>
            <a:r>
              <a:rPr lang="nb-NO" sz="1200" b="1" i="0" u="none" baseline="0" dirty="0">
                <a:solidFill>
                  <a:schemeClr val="tx1"/>
                </a:solidFill>
                <a:effectLst/>
                <a:latin typeface="+mn-lt"/>
                <a:ea typeface="+mn-lt"/>
                <a:cs typeface="+mn-cs"/>
              </a:rPr>
              <a:t>en helhetlig strategi</a:t>
            </a:r>
            <a:r>
              <a:rPr lang="nb-NO" sz="1200" dirty="0">
                <a:solidFill>
                  <a:schemeClr val="tx1"/>
                </a:solidFill>
                <a:effectLst/>
                <a:latin typeface="+mn-lt"/>
                <a:ea typeface="+mn-lt"/>
                <a:cs typeface="+mn-cs"/>
              </a:rPr>
              <a:t> som tar hensyn til </a:t>
            </a:r>
            <a:r>
              <a:rPr lang="nb-NO" sz="1200" b="1" i="0" u="none" baseline="0" dirty="0">
                <a:solidFill>
                  <a:schemeClr val="tx1"/>
                </a:solidFill>
                <a:effectLst/>
                <a:latin typeface="+mn-lt"/>
                <a:ea typeface="+mn-lt"/>
                <a:cs typeface="+mn-cs"/>
              </a:rPr>
              <a:t>sammenhengen mellom fysiske og psykososiale risikoer og arbeidstakernes helse</a:t>
            </a:r>
          </a:p>
          <a:p>
            <a:pPr marL="171450" lvl="0" indent="-171450">
              <a:buFont typeface="Arial" panose="020B0604020202020204" pitchFamily="34" charset="0"/>
              <a:buChar char="•"/>
            </a:pPr>
            <a:r>
              <a:rPr lang="nb-NO" sz="1200" dirty="0">
                <a:solidFill>
                  <a:schemeClr val="tx1"/>
                </a:solidFill>
                <a:effectLst/>
                <a:latin typeface="+mn-lt"/>
                <a:ea typeface="+mn-lt"/>
                <a:cs typeface="+mn-cs"/>
              </a:rPr>
              <a:t>å understreke betydningen av </a:t>
            </a:r>
            <a:r>
              <a:rPr lang="nb-NO" sz="1200" b="1" i="0" u="none" baseline="0" dirty="0">
                <a:solidFill>
                  <a:schemeClr val="tx1"/>
                </a:solidFill>
                <a:effectLst/>
                <a:latin typeface="+mn-lt"/>
                <a:ea typeface="+mn-lt"/>
                <a:cs typeface="+mn-cs"/>
              </a:rPr>
              <a:t>støtte</a:t>
            </a:r>
            <a:r>
              <a:rPr lang="nb-NO" sz="1200" dirty="0">
                <a:solidFill>
                  <a:schemeClr val="tx1"/>
                </a:solidFill>
                <a:effectLst/>
                <a:latin typeface="+mn-lt"/>
                <a:ea typeface="+mn-lt"/>
                <a:cs typeface="+mn-cs"/>
              </a:rPr>
              <a:t>, </a:t>
            </a:r>
            <a:r>
              <a:rPr lang="nb-NO" sz="1200" b="1" i="0" u="none" baseline="0" dirty="0">
                <a:solidFill>
                  <a:schemeClr val="tx1"/>
                </a:solidFill>
                <a:effectLst/>
                <a:latin typeface="+mn-lt"/>
                <a:ea typeface="+mn-lt"/>
                <a:cs typeface="+mn-cs"/>
              </a:rPr>
              <a:t>god kommunikasjon</a:t>
            </a:r>
            <a:r>
              <a:rPr lang="nb-NO" sz="1200" dirty="0">
                <a:solidFill>
                  <a:schemeClr val="tx1"/>
                </a:solidFill>
                <a:effectLst/>
                <a:latin typeface="+mn-lt"/>
                <a:ea typeface="+mn-lt"/>
                <a:cs typeface="+mn-cs"/>
              </a:rPr>
              <a:t> og </a:t>
            </a:r>
            <a:r>
              <a:rPr lang="nb-NO" sz="1200" b="1" i="0" u="none" baseline="0" dirty="0">
                <a:solidFill>
                  <a:schemeClr val="tx1"/>
                </a:solidFill>
                <a:effectLst/>
                <a:latin typeface="+mn-lt"/>
                <a:ea typeface="+mn-lt"/>
                <a:cs typeface="+mn-cs"/>
              </a:rPr>
              <a:t>god organisering av arbeidet</a:t>
            </a:r>
            <a:r>
              <a:rPr lang="nb-NO" sz="1200" dirty="0">
                <a:solidFill>
                  <a:schemeClr val="tx1"/>
                </a:solidFill>
                <a:effectLst/>
                <a:latin typeface="+mn-lt"/>
                <a:ea typeface="+mn-lt"/>
                <a:cs typeface="+mn-cs"/>
              </a:rPr>
              <a:t> samt et positivt sosialt miljø for å skape et godt arbeidsmiljø</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Den </a:t>
            </a:r>
            <a:r>
              <a:rPr lang="en-GB" sz="1200" kern="1200" dirty="0" err="1">
                <a:solidFill>
                  <a:schemeClr val="tx1"/>
                </a:solidFill>
                <a:effectLst/>
                <a:latin typeface="+mn-lt"/>
                <a:ea typeface="+mn-ea"/>
                <a:cs typeface="+mn-cs"/>
              </a:rPr>
              <a:t>mest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effektive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måten</a:t>
            </a:r>
            <a:r>
              <a:rPr lang="en-GB" sz="1200" kern="1200" dirty="0">
                <a:solidFill>
                  <a:schemeClr val="tx1"/>
                </a:solidFill>
                <a:effectLst/>
                <a:latin typeface="+mn-lt"/>
                <a:ea typeface="+mn-ea"/>
                <a:cs typeface="+mn-cs"/>
              </a:rPr>
              <a:t> å </a:t>
            </a:r>
            <a:r>
              <a:rPr lang="en-GB" sz="1200" kern="1200" dirty="0" err="1">
                <a:solidFill>
                  <a:schemeClr val="tx1"/>
                </a:solidFill>
                <a:effectLst/>
                <a:latin typeface="+mn-lt"/>
                <a:ea typeface="+mn-ea"/>
                <a:cs typeface="+mn-cs"/>
              </a:rPr>
              <a:t>håndtere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psykososiale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arbeidsmiljøet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er å </a:t>
            </a:r>
            <a:r>
              <a:rPr lang="en-GB" sz="1200" kern="1200" dirty="0" err="1">
                <a:solidFill>
                  <a:schemeClr val="tx1"/>
                </a:solidFill>
                <a:effectLst/>
                <a:latin typeface="+mn-lt"/>
                <a:ea typeface="+mn-ea"/>
                <a:cs typeface="+mn-cs"/>
              </a:rPr>
              <a:t>integrere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risikovurdering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håndtering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den </a:t>
            </a:r>
            <a:r>
              <a:rPr lang="en-GB" sz="1200" kern="1200" dirty="0" err="1">
                <a:solidFill>
                  <a:schemeClr val="tx1"/>
                </a:solidFill>
                <a:effectLst/>
                <a:latin typeface="+mn-lt"/>
                <a:ea typeface="+mn-ea"/>
                <a:cs typeface="+mn-cs"/>
              </a:rPr>
              <a:t>generelle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arbeidsmiljøpraksisen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ved</a:t>
            </a:r>
            <a:r>
              <a:rPr lang="en-GB" sz="1200" kern="1200" dirty="0">
                <a:solidFill>
                  <a:schemeClr val="tx1"/>
                </a:solidFill>
                <a:effectLst/>
                <a:latin typeface="+mn-lt"/>
                <a:ea typeface="+mn-ea"/>
                <a:cs typeface="+mn-cs"/>
              </a:rPr>
              <a:t> å</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gjennomføre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systematiske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vurderinger</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involvere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arbeidstakere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deres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representanter</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sette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tydelige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prioriteringer</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følge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opp</a:t>
            </a:r>
            <a:r>
              <a:rPr lang="en-GB" sz="1200" kern="1200" dirty="0">
                <a:solidFill>
                  <a:schemeClr val="tx1"/>
                </a:solidFill>
                <a:effectLst/>
                <a:latin typeface="+mn-lt"/>
                <a:ea typeface="+mn-ea"/>
                <a:cs typeface="+mn-cs"/>
              </a:rPr>
              <a:t> med </a:t>
            </a:r>
            <a:r>
              <a:rPr lang="en-GB" sz="1200" kern="1200" dirty="0" err="1">
                <a:solidFill>
                  <a:schemeClr val="tx1"/>
                </a:solidFill>
                <a:effectLst/>
                <a:latin typeface="+mn-lt"/>
                <a:ea typeface="+mn-ea"/>
                <a:cs typeface="+mn-cs"/>
              </a:rPr>
              <a:t>handlingsplaner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evalueringer</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Sterkt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lederskap</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avgjørende</a:t>
            </a:r>
            <a:r>
              <a:rPr lang="en-GB" sz="1200" kern="1200" dirty="0">
                <a:solidFill>
                  <a:schemeClr val="tx1"/>
                </a:solidFill>
                <a:effectLst/>
                <a:latin typeface="+mn-lt"/>
                <a:ea typeface="+mn-ea"/>
                <a:cs typeface="+mn-cs"/>
              </a:rPr>
              <a:t> – </a:t>
            </a:r>
            <a:r>
              <a:rPr lang="en-GB" sz="1200" kern="1200" dirty="0" err="1">
                <a:solidFill>
                  <a:schemeClr val="tx1"/>
                </a:solidFill>
                <a:effectLst/>
                <a:latin typeface="+mn-lt"/>
                <a:ea typeface="+mn-ea"/>
                <a:cs typeface="+mn-cs"/>
              </a:rPr>
              <a:t>ledere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lære</a:t>
            </a:r>
            <a:r>
              <a:rPr lang="en-GB" sz="1200" kern="1200" dirty="0">
                <a:solidFill>
                  <a:schemeClr val="tx1"/>
                </a:solidFill>
                <a:effectLst/>
                <a:latin typeface="+mn-lt"/>
                <a:ea typeface="+mn-ea"/>
                <a:cs typeface="+mn-cs"/>
              </a:rPr>
              <a:t> å </a:t>
            </a:r>
            <a:r>
              <a:rPr lang="en-GB" sz="1200" kern="1200" dirty="0" err="1">
                <a:solidFill>
                  <a:schemeClr val="tx1"/>
                </a:solidFill>
                <a:effectLst/>
                <a:latin typeface="+mn-lt"/>
                <a:ea typeface="+mn-ea"/>
                <a:cs typeface="+mn-cs"/>
              </a:rPr>
              <a:t>identifisere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fremme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støttende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arbeidskultur</a:t>
            </a:r>
            <a:r>
              <a:rPr lang="en-GB" sz="1200" kern="1200" dirty="0">
                <a:solidFill>
                  <a:schemeClr val="tx1"/>
                </a:solidFill>
                <a:effectLst/>
                <a:latin typeface="+mn-lt"/>
                <a:ea typeface="+mn-ea"/>
                <a:cs typeface="+mn-cs"/>
              </a:rPr>
              <a:t>.</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For å </a:t>
            </a:r>
            <a:r>
              <a:rPr lang="en-GB" sz="1200" kern="1200" dirty="0" err="1">
                <a:solidFill>
                  <a:schemeClr val="tx1"/>
                </a:solidFill>
                <a:effectLst/>
                <a:latin typeface="+mn-lt"/>
                <a:ea typeface="+mn-ea"/>
                <a:cs typeface="+mn-cs"/>
              </a:rPr>
              <a:t>forebygge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trakassering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seksuell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trakassering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vold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trusler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ta </a:t>
            </a:r>
            <a:r>
              <a:rPr lang="en-GB" sz="1200" kern="1200" dirty="0" err="1">
                <a:solidFill>
                  <a:schemeClr val="tx1"/>
                </a:solidFill>
                <a:effectLst/>
                <a:latin typeface="+mn-lt"/>
                <a:ea typeface="+mn-ea"/>
                <a:cs typeface="+mn-cs"/>
              </a:rPr>
              <a:t>tak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de </a:t>
            </a:r>
            <a:r>
              <a:rPr lang="en-GB" sz="1200" kern="1200" dirty="0" err="1">
                <a:solidFill>
                  <a:schemeClr val="tx1"/>
                </a:solidFill>
                <a:effectLst/>
                <a:latin typeface="+mn-lt"/>
                <a:ea typeface="+mn-ea"/>
                <a:cs typeface="+mn-cs"/>
              </a:rPr>
              <a:t>underliggende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årsakene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disse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organisasjoner</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se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psykososiale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arbeidsmiljøet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særlig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organisasjonskulturen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ledelsesstilen</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fremme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nulltoleransepolitikk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overfor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upassende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atferd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støttet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tydelig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kommunikasjon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holdningsskapende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tiltak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samt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klart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definerte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rutiner</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avviksrapportering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håndtering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avvik</a:t>
            </a:r>
            <a:endParaRPr lang="en-GB" sz="1200" kern="1200" dirty="0">
              <a:solidFill>
                <a:schemeClr val="tx1"/>
              </a:solidFill>
              <a:effectLst/>
              <a:latin typeface="+mn-lt"/>
              <a:ea typeface="+mn-ea"/>
              <a:cs typeface="+mn-cs"/>
            </a:endParaRPr>
          </a:p>
          <a:p>
            <a:r>
              <a:rPr lang="en-GB" sz="1200" kern="1200" dirty="0" err="1">
                <a:solidFill>
                  <a:schemeClr val="tx1"/>
                </a:solidFill>
                <a:effectLst/>
                <a:latin typeface="+mn-lt"/>
                <a:ea typeface="+mn-ea"/>
                <a:cs typeface="+mn-cs"/>
              </a:rPr>
              <a:t>Håndtering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krever</a:t>
            </a:r>
            <a:r>
              <a:rPr lang="en-GB" sz="1200" kern="1200" dirty="0">
                <a:solidFill>
                  <a:schemeClr val="tx1"/>
                </a:solidFill>
                <a:effectLst/>
                <a:latin typeface="+mn-lt"/>
                <a:ea typeface="+mn-ea"/>
                <a:cs typeface="+mn-cs"/>
              </a:rPr>
              <a:t> at man </a:t>
            </a:r>
            <a:r>
              <a:rPr lang="en-GB" sz="1200" kern="1200" dirty="0" err="1">
                <a:solidFill>
                  <a:schemeClr val="tx1"/>
                </a:solidFill>
                <a:effectLst/>
                <a:latin typeface="+mn-lt"/>
                <a:ea typeface="+mn-ea"/>
                <a:cs typeface="+mn-cs"/>
              </a:rPr>
              <a:t>reflekterer</a:t>
            </a:r>
            <a:r>
              <a:rPr lang="en-GB" sz="1200" kern="1200" dirty="0">
                <a:solidFill>
                  <a:schemeClr val="tx1"/>
                </a:solidFill>
                <a:effectLst/>
                <a:latin typeface="+mn-lt"/>
                <a:ea typeface="+mn-ea"/>
                <a:cs typeface="+mn-cs"/>
              </a:rPr>
              <a:t> over </a:t>
            </a:r>
            <a:r>
              <a:rPr lang="en-GB" sz="1200" kern="1200" dirty="0" err="1">
                <a:solidFill>
                  <a:schemeClr val="tx1"/>
                </a:solidFill>
                <a:effectLst/>
                <a:latin typeface="+mn-lt"/>
                <a:ea typeface="+mn-ea"/>
                <a:cs typeface="+mn-cs"/>
              </a:rPr>
              <a:t>arbeidsmiljøet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helhetlig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måte</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finnes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rekke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sammenhenger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mellom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fysiske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psykososiale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risikofaktorer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Psykososiale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arbeidsplassen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kan</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eksempel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være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knyttet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ulykker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muskel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skjelettlidelser</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Helse-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omsorgssektoren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krever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særlig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oppmerksomhet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grunn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høy</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arbeidsbelastning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emosjonell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belastning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økt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eksponering</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vold</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Til </a:t>
            </a:r>
            <a:r>
              <a:rPr lang="en-GB" sz="1200" kern="1200" dirty="0" err="1">
                <a:solidFill>
                  <a:schemeClr val="tx1"/>
                </a:solidFill>
                <a:effectLst/>
                <a:latin typeface="+mn-lt"/>
                <a:ea typeface="+mn-ea"/>
                <a:cs typeface="+mn-cs"/>
              </a:rPr>
              <a:t>slutt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innebærer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støtte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psykisk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a:t>
            </a:r>
            <a:r>
              <a:rPr lang="en-GB" sz="1200" kern="1200" dirty="0">
                <a:solidFill>
                  <a:schemeClr val="tx1"/>
                </a:solidFill>
                <a:effectLst/>
                <a:latin typeface="+mn-lt"/>
                <a:ea typeface="+mn-ea"/>
                <a:cs typeface="+mn-cs"/>
              </a:rPr>
              <a:t> å </a:t>
            </a:r>
            <a:r>
              <a:rPr lang="en-GB" sz="1200" kern="1200" dirty="0" err="1">
                <a:solidFill>
                  <a:schemeClr val="tx1"/>
                </a:solidFill>
                <a:effectLst/>
                <a:latin typeface="+mn-lt"/>
                <a:ea typeface="+mn-ea"/>
                <a:cs typeface="+mn-cs"/>
              </a:rPr>
              <a:t>fremme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åpen</a:t>
            </a:r>
            <a:r>
              <a:rPr lang="en-GB" sz="1200" kern="1200" dirty="0">
                <a:solidFill>
                  <a:schemeClr val="tx1"/>
                </a:solidFill>
                <a:effectLst/>
                <a:latin typeface="+mn-lt"/>
                <a:ea typeface="+mn-ea"/>
                <a:cs typeface="+mn-cs"/>
              </a:rPr>
              <a:t> dialog, </a:t>
            </a:r>
            <a:r>
              <a:rPr lang="en-GB" sz="1200" kern="1200" dirty="0" err="1">
                <a:solidFill>
                  <a:schemeClr val="tx1"/>
                </a:solidFill>
                <a:effectLst/>
                <a:latin typeface="+mn-lt"/>
                <a:ea typeface="+mn-ea"/>
                <a:cs typeface="+mn-cs"/>
              </a:rPr>
              <a:t>bekjempe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stigmatisering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sikre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tidlig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intervensjon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effektive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prosedyrer</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tilbakeføring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arbeidslivet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Samarbeid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mellom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ledere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helsepersonell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ansatte</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avgjørende</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trivsel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lang </a:t>
            </a:r>
            <a:r>
              <a:rPr lang="en-GB" sz="1200" kern="1200" dirty="0" err="1">
                <a:solidFill>
                  <a:schemeClr val="tx1"/>
                </a:solidFill>
                <a:effectLst/>
                <a:latin typeface="+mn-lt"/>
                <a:ea typeface="+mn-ea"/>
                <a:cs typeface="+mn-cs"/>
              </a:rPr>
              <a:t>sikt</a:t>
            </a:r>
            <a:r>
              <a:rPr lang="en-GB" sz="1200" kern="1200" dirty="0">
                <a:solidFill>
                  <a:schemeClr val="tx1"/>
                </a:solidFill>
                <a:effectLst/>
                <a:latin typeface="+mn-lt"/>
                <a:ea typeface="+mn-ea"/>
                <a:cs typeface="+mn-cs"/>
              </a:rPr>
              <a:t>.</a:t>
            </a:r>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kern="1200" dirty="0" err="1">
                <a:solidFill>
                  <a:schemeClr val="tx1"/>
                </a:solidFill>
                <a:effectLst/>
                <a:latin typeface="+mn-lt"/>
                <a:ea typeface="+mn-ea"/>
                <a:cs typeface="+mn-cs"/>
              </a:rPr>
              <a:t>Håndtering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psykososiale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arbeidsmiljøet</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ikke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noe</a:t>
            </a:r>
            <a:r>
              <a:rPr lang="en-GB" sz="1200" kern="1200" dirty="0">
                <a:solidFill>
                  <a:schemeClr val="tx1"/>
                </a:solidFill>
                <a:effectLst/>
                <a:latin typeface="+mn-lt"/>
                <a:ea typeface="+mn-ea"/>
                <a:cs typeface="+mn-cs"/>
              </a:rPr>
              <a:t> man </a:t>
            </a:r>
            <a:r>
              <a:rPr lang="en-GB" sz="1200" kern="1200" dirty="0" err="1">
                <a:solidFill>
                  <a:schemeClr val="tx1"/>
                </a:solidFill>
                <a:effectLst/>
                <a:latin typeface="+mn-lt"/>
                <a:ea typeface="+mn-ea"/>
                <a:cs typeface="+mn-cs"/>
              </a:rPr>
              <a:t>kan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velge</a:t>
            </a:r>
            <a:r>
              <a:rPr lang="en-GB" sz="1200" kern="1200" dirty="0">
                <a:solidFill>
                  <a:schemeClr val="tx1"/>
                </a:solidFill>
                <a:effectLst/>
                <a:latin typeface="+mn-lt"/>
                <a:ea typeface="+mn-ea"/>
                <a:cs typeface="+mn-cs"/>
              </a:rPr>
              <a:t> bort.</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Arbeidsgivere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har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lovpålagt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plikt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a:t>
            </a:r>
            <a:r>
              <a:rPr lang="en-GB" sz="1200" kern="1200" dirty="0">
                <a:solidFill>
                  <a:schemeClr val="tx1"/>
                </a:solidFill>
                <a:effectLst/>
                <a:latin typeface="+mn-lt"/>
                <a:ea typeface="+mn-ea"/>
                <a:cs typeface="+mn-cs"/>
              </a:rPr>
              <a:t> å </a:t>
            </a:r>
            <a:r>
              <a:rPr lang="en-GB" sz="1200" kern="1200" dirty="0" err="1">
                <a:solidFill>
                  <a:schemeClr val="tx1"/>
                </a:solidFill>
                <a:effectLst/>
                <a:latin typeface="+mn-lt"/>
                <a:ea typeface="+mn-ea"/>
                <a:cs typeface="+mn-cs"/>
              </a:rPr>
              <a:t>ivareta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arbeidsmiljøet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dette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inkluderer</a:t>
            </a:r>
            <a:r>
              <a:rPr lang="en-GB" sz="1200" kern="1200" dirty="0">
                <a:solidFill>
                  <a:schemeClr val="tx1"/>
                </a:solidFill>
                <a:effectLst/>
                <a:latin typeface="+mn-lt"/>
                <a:ea typeface="+mn-ea"/>
                <a:cs typeface="+mn-cs"/>
              </a:rPr>
              <a:t> de </a:t>
            </a:r>
            <a:r>
              <a:rPr lang="en-GB" sz="1200" kern="1200" dirty="0" err="1">
                <a:solidFill>
                  <a:schemeClr val="tx1"/>
                </a:solidFill>
                <a:effectLst/>
                <a:latin typeface="+mn-lt"/>
                <a:ea typeface="+mn-ea"/>
                <a:cs typeface="+mn-cs"/>
              </a:rPr>
              <a:t>sidene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arbeidsmiljøet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påvirke</a:t>
            </a:r>
            <a:r>
              <a:rPr lang="en-GB" sz="1200" kern="1200" dirty="0">
                <a:solidFill>
                  <a:schemeClr val="tx1"/>
                </a:solidFill>
                <a:effectLst/>
                <a:latin typeface="+mn-lt"/>
                <a:ea typeface="+mn-ea"/>
                <a:cs typeface="+mn-cs"/>
              </a:rPr>
              <a:t> den </a:t>
            </a:r>
            <a:r>
              <a:rPr lang="en-GB" sz="1200" kern="1200" dirty="0" err="1">
                <a:solidFill>
                  <a:schemeClr val="tx1"/>
                </a:solidFill>
                <a:effectLst/>
                <a:latin typeface="+mn-lt"/>
                <a:ea typeface="+mn-ea"/>
                <a:cs typeface="+mn-cs"/>
              </a:rPr>
              <a:t>psykiske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helsen</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Det er </a:t>
            </a:r>
            <a:r>
              <a:rPr lang="en-GB" sz="1200" kern="1200" dirty="0" err="1">
                <a:solidFill>
                  <a:schemeClr val="tx1"/>
                </a:solidFill>
                <a:effectLst/>
                <a:latin typeface="+mn-lt"/>
                <a:ea typeface="+mn-ea"/>
                <a:cs typeface="+mn-cs"/>
              </a:rPr>
              <a:t>imidlertid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fortsatt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tydelig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avstand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mellom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denne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forpliktelsen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praksis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felten</a:t>
            </a:r>
            <a:r>
              <a:rPr lang="en-GB" sz="1200" kern="1200" dirty="0">
                <a:solidFill>
                  <a:schemeClr val="tx1"/>
                </a:solidFill>
                <a:effectLst/>
                <a:latin typeface="+mn-lt"/>
                <a:ea typeface="+mn-ea"/>
                <a:cs typeface="+mn-cs"/>
              </a:rPr>
              <a:t>.</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Data </a:t>
            </a:r>
            <a:r>
              <a:rPr lang="en-GB" sz="1200" kern="1200" dirty="0" err="1">
                <a:solidFill>
                  <a:schemeClr val="tx1"/>
                </a:solidFill>
                <a:effectLst/>
                <a:latin typeface="+mn-lt"/>
                <a:ea typeface="+mn-ea"/>
                <a:cs typeface="+mn-cs"/>
              </a:rPr>
              <a:t>viser</a:t>
            </a:r>
            <a:r>
              <a:rPr lang="en-GB" sz="1200" kern="1200" dirty="0">
                <a:solidFill>
                  <a:schemeClr val="tx1"/>
                </a:solidFill>
                <a:effectLst/>
                <a:latin typeface="+mn-lt"/>
                <a:ea typeface="+mn-ea"/>
                <a:cs typeface="+mn-cs"/>
              </a:rPr>
              <a:t> at bare </a:t>
            </a:r>
            <a:r>
              <a:rPr lang="en-GB" sz="1200" kern="1200" dirty="0" err="1">
                <a:solidFill>
                  <a:schemeClr val="tx1"/>
                </a:solidFill>
                <a:effectLst/>
                <a:latin typeface="+mn-lt"/>
                <a:ea typeface="+mn-ea"/>
                <a:cs typeface="+mn-cs"/>
              </a:rPr>
              <a:t>rundt</a:t>
            </a:r>
            <a:r>
              <a:rPr lang="en-GB" sz="1200" kern="1200" dirty="0">
                <a:solidFill>
                  <a:schemeClr val="tx1"/>
                </a:solidFill>
                <a:effectLst/>
                <a:latin typeface="+mn-lt"/>
                <a:ea typeface="+mn-ea"/>
                <a:cs typeface="+mn-cs"/>
              </a:rPr>
              <a:t> 39 %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bedriftene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oppgir</a:t>
            </a:r>
            <a:r>
              <a:rPr lang="en-GB" sz="1200" kern="1200" dirty="0">
                <a:solidFill>
                  <a:schemeClr val="tx1"/>
                </a:solidFill>
                <a:effectLst/>
                <a:latin typeface="+mn-lt"/>
                <a:ea typeface="+mn-ea"/>
                <a:cs typeface="+mn-cs"/>
              </a:rPr>
              <a:t> å ha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handlingsplan</a:t>
            </a:r>
            <a:r>
              <a:rPr lang="en-GB" sz="1200" kern="1200" dirty="0">
                <a:solidFill>
                  <a:schemeClr val="tx1"/>
                </a:solidFill>
                <a:effectLst/>
                <a:latin typeface="+mn-lt"/>
                <a:ea typeface="+mn-ea"/>
                <a:cs typeface="+mn-cs"/>
              </a:rPr>
              <a:t> for å </a:t>
            </a:r>
            <a:r>
              <a:rPr lang="en-GB" sz="1200" kern="1200" dirty="0" err="1">
                <a:solidFill>
                  <a:schemeClr val="tx1"/>
                </a:solidFill>
                <a:effectLst/>
                <a:latin typeface="+mn-lt"/>
                <a:ea typeface="+mn-ea"/>
                <a:cs typeface="+mn-cs"/>
              </a:rPr>
              <a:t>forebygge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arbeidsrelatert</a:t>
            </a:r>
            <a:r>
              <a:rPr lang="en-GB" sz="1200" kern="1200" dirty="0">
                <a:solidFill>
                  <a:schemeClr val="tx1"/>
                </a:solidFill>
                <a:effectLst/>
                <a:latin typeface="+mn-lt"/>
                <a:ea typeface="+mn-ea"/>
                <a:cs typeface="+mn-cs"/>
              </a:rPr>
              <a:t> stress, </a:t>
            </a:r>
            <a:r>
              <a:rPr lang="en-GB" sz="1200" kern="1200" dirty="0" err="1">
                <a:solidFill>
                  <a:schemeClr val="tx1"/>
                </a:solidFill>
                <a:effectLst/>
                <a:latin typeface="+mn-lt"/>
                <a:ea typeface="+mn-ea"/>
                <a:cs typeface="+mn-cs"/>
              </a:rPr>
              <a:t>noe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tyder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t>
            </a:r>
            <a:r>
              <a:rPr lang="en-GB" sz="1200" kern="1200" dirty="0" err="1">
                <a:solidFill>
                  <a:schemeClr val="tx1"/>
                </a:solidFill>
                <a:effectLst/>
                <a:latin typeface="+mn-lt"/>
                <a:ea typeface="+mn-ea"/>
                <a:cs typeface="+mn-cs"/>
              </a:rPr>
              <a:t>strukturerte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strategier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fortsatt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ikke</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utbredt</a:t>
            </a:r>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Dette </a:t>
            </a:r>
            <a:r>
              <a:rPr lang="en-GB" sz="1200" kern="1200" dirty="0" err="1">
                <a:solidFill>
                  <a:schemeClr val="tx1"/>
                </a:solidFill>
                <a:effectLst/>
                <a:latin typeface="+mn-lt"/>
                <a:ea typeface="+mn-ea"/>
                <a:cs typeface="+mn-cs"/>
              </a:rPr>
              <a:t>understreker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viktig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utfordring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når</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gjelder</a:t>
            </a:r>
            <a:r>
              <a:rPr lang="en-GB" sz="1200" kern="1200" dirty="0">
                <a:solidFill>
                  <a:schemeClr val="tx1"/>
                </a:solidFill>
                <a:effectLst/>
                <a:latin typeface="+mn-lt"/>
                <a:ea typeface="+mn-ea"/>
                <a:cs typeface="+mn-cs"/>
              </a:rPr>
              <a:t> å </a:t>
            </a:r>
            <a:r>
              <a:rPr lang="en-GB" sz="1200" kern="1200" dirty="0" err="1">
                <a:solidFill>
                  <a:schemeClr val="tx1"/>
                </a:solidFill>
                <a:effectLst/>
                <a:latin typeface="+mn-lt"/>
                <a:ea typeface="+mn-ea"/>
                <a:cs typeface="+mn-cs"/>
              </a:rPr>
              <a:t>innføre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tiltak</a:t>
            </a:r>
            <a:r>
              <a:rPr lang="en-GB" sz="1200" kern="1200" dirty="0">
                <a:solidFill>
                  <a:schemeClr val="tx1"/>
                </a:solidFill>
                <a:effectLst/>
                <a:latin typeface="+mn-lt"/>
                <a:ea typeface="+mn-ea"/>
                <a:cs typeface="+mn-cs"/>
              </a:rPr>
              <a:t>.</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Selv om </a:t>
            </a:r>
            <a:r>
              <a:rPr lang="en-GB" sz="1200" kern="1200" dirty="0" err="1">
                <a:solidFill>
                  <a:schemeClr val="tx1"/>
                </a:solidFill>
                <a:effectLst/>
                <a:latin typeface="+mn-lt"/>
                <a:ea typeface="+mn-ea"/>
                <a:cs typeface="+mn-cs"/>
              </a:rPr>
              <a:t>organisasjoner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identifisere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det </a:t>
            </a:r>
            <a:r>
              <a:rPr lang="en-GB" sz="1200" kern="1200" dirty="0" err="1">
                <a:solidFill>
                  <a:schemeClr val="tx1"/>
                </a:solidFill>
                <a:effectLst/>
                <a:latin typeface="+mn-lt"/>
                <a:ea typeface="+mn-ea"/>
                <a:cs typeface="+mn-cs"/>
              </a:rPr>
              <a:t>psykososiale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arbeidsmiljøet</a:t>
            </a:r>
            <a:r>
              <a:rPr lang="en-GB" sz="1200" kern="1200" dirty="0">
                <a:solidFill>
                  <a:schemeClr val="tx1"/>
                </a:solidFill>
                <a:effectLst/>
                <a:latin typeface="+mn-lt"/>
                <a:ea typeface="+mn-ea"/>
                <a:cs typeface="+mn-cs"/>
              </a:rPr>
              <a:t>, mangler de </a:t>
            </a:r>
            <a:r>
              <a:rPr lang="en-GB" sz="1200" kern="1200" dirty="0" err="1">
                <a:solidFill>
                  <a:schemeClr val="tx1"/>
                </a:solidFill>
                <a:effectLst/>
                <a:latin typeface="+mn-lt"/>
                <a:ea typeface="+mn-ea"/>
                <a:cs typeface="+mn-cs"/>
              </a:rPr>
              <a:t>ofte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systematiske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formaliserte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tiltak</a:t>
            </a:r>
            <a:r>
              <a:rPr lang="en-GB" sz="1200" kern="1200" dirty="0">
                <a:solidFill>
                  <a:schemeClr val="tx1"/>
                </a:solidFill>
                <a:effectLst/>
                <a:latin typeface="+mn-lt"/>
                <a:ea typeface="+mn-ea"/>
                <a:cs typeface="+mn-cs"/>
              </a:rPr>
              <a:t> for å </a:t>
            </a:r>
            <a:r>
              <a:rPr lang="en-GB" sz="1200" kern="1200" dirty="0" err="1">
                <a:solidFill>
                  <a:schemeClr val="tx1"/>
                </a:solidFill>
                <a:effectLst/>
                <a:latin typeface="+mn-lt"/>
                <a:ea typeface="+mn-ea"/>
                <a:cs typeface="+mn-cs"/>
              </a:rPr>
              <a:t>håndtere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dem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effektiv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måte</a:t>
            </a:r>
            <a:r>
              <a:rPr lang="en-GB" sz="1200" kern="1200" dirty="0">
                <a:solidFill>
                  <a:schemeClr val="tx1"/>
                </a:solidFill>
                <a:effectLst/>
                <a:latin typeface="+mn-lt"/>
                <a:ea typeface="+mn-ea"/>
                <a:cs typeface="+mn-cs"/>
              </a:rPr>
              <a:t>.</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 </a:t>
            </a:r>
            <a:r>
              <a:rPr lang="en-GB" sz="1200" kern="1200" dirty="0" err="1">
                <a:solidFill>
                  <a:schemeClr val="tx1"/>
                </a:solidFill>
                <a:effectLst/>
                <a:latin typeface="+mn-lt"/>
                <a:ea typeface="+mn-ea"/>
                <a:cs typeface="+mn-cs"/>
              </a:rPr>
              <a:t>tillegg</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ikke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situasjonen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ensartet</a:t>
            </a:r>
            <a:r>
              <a:rPr lang="en-GB" sz="1200" kern="1200" dirty="0">
                <a:solidFill>
                  <a:schemeClr val="tx1"/>
                </a:solidFill>
                <a:effectLst/>
                <a:latin typeface="+mn-lt"/>
                <a:ea typeface="+mn-ea"/>
                <a:cs typeface="+mn-cs"/>
              </a:rPr>
              <a:t> over hele Europa. </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Dokumentasjon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viser</a:t>
            </a:r>
            <a:r>
              <a:rPr lang="en-GB" sz="1200" kern="1200" dirty="0">
                <a:solidFill>
                  <a:schemeClr val="tx1"/>
                </a:solidFill>
                <a:effectLst/>
                <a:latin typeface="+mn-lt"/>
                <a:ea typeface="+mn-ea"/>
                <a:cs typeface="+mn-cs"/>
              </a:rPr>
              <a:t> at </a:t>
            </a:r>
            <a:r>
              <a:rPr lang="en-GB" sz="1200" kern="1200" dirty="0" err="1">
                <a:solidFill>
                  <a:schemeClr val="tx1"/>
                </a:solidFill>
                <a:effectLst/>
                <a:latin typeface="+mn-lt"/>
                <a:ea typeface="+mn-ea"/>
                <a:cs typeface="+mn-cs"/>
              </a:rPr>
              <a:t>bevissthet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kapasitet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iverksettelse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forebyggende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tiltak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varierer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betydelig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mellom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sektorer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selskapsstørrelse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EU-</a:t>
            </a:r>
            <a:r>
              <a:rPr lang="en-GB" sz="1200" kern="1200" dirty="0" err="1">
                <a:solidFill>
                  <a:schemeClr val="tx1"/>
                </a:solidFill>
                <a:effectLst/>
                <a:latin typeface="+mn-lt"/>
                <a:ea typeface="+mn-ea"/>
                <a:cs typeface="+mn-cs"/>
              </a:rPr>
              <a:t>medlemsstater</a:t>
            </a:r>
            <a:r>
              <a:rPr lang="en-GB" sz="1200" kern="1200" dirty="0">
                <a:solidFill>
                  <a:schemeClr val="tx1"/>
                </a:solidFill>
                <a:effectLst/>
                <a:latin typeface="+mn-lt"/>
                <a:ea typeface="+mn-ea"/>
                <a:cs typeface="+mn-cs"/>
              </a:rPr>
              <a: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Det er </a:t>
            </a:r>
            <a:r>
              <a:rPr lang="en-GB" sz="1200" kern="1200" dirty="0" err="1">
                <a:solidFill>
                  <a:schemeClr val="tx1"/>
                </a:solidFill>
                <a:effectLst/>
                <a:latin typeface="+mn-lt"/>
                <a:ea typeface="+mn-ea"/>
                <a:cs typeface="+mn-cs"/>
              </a:rPr>
              <a:t>behov</a:t>
            </a:r>
            <a:r>
              <a:rPr lang="en-GB" sz="1200" kern="1200" dirty="0">
                <a:solidFill>
                  <a:schemeClr val="tx1"/>
                </a:solidFill>
                <a:effectLst/>
                <a:latin typeface="+mn-lt"/>
                <a:ea typeface="+mn-ea"/>
                <a:cs typeface="+mn-cs"/>
              </a:rPr>
              <a:t> for å </a:t>
            </a:r>
            <a:r>
              <a:rPr lang="en-GB" sz="1200" kern="1200" dirty="0" err="1">
                <a:solidFill>
                  <a:schemeClr val="tx1"/>
                </a:solidFill>
                <a:effectLst/>
                <a:latin typeface="+mn-lt"/>
                <a:ea typeface="+mn-ea"/>
                <a:cs typeface="+mn-cs"/>
              </a:rPr>
              <a:t>øke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bevisstheten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alle </a:t>
            </a:r>
            <a:r>
              <a:rPr lang="en-GB" sz="1200" kern="1200" dirty="0" err="1">
                <a:solidFill>
                  <a:schemeClr val="tx1"/>
                </a:solidFill>
                <a:effectLst/>
                <a:latin typeface="+mn-lt"/>
                <a:ea typeface="+mn-ea"/>
                <a:cs typeface="+mn-cs"/>
              </a:rPr>
              <a:t>sektorer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alle </a:t>
            </a:r>
            <a:r>
              <a:rPr lang="en-GB" sz="1200" kern="1200" dirty="0" err="1">
                <a:solidFill>
                  <a:schemeClr val="tx1"/>
                </a:solidFill>
                <a:effectLst/>
                <a:latin typeface="+mn-lt"/>
                <a:ea typeface="+mn-ea"/>
                <a:cs typeface="+mn-cs"/>
              </a:rPr>
              <a:t>arbeidsplasser</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hva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psykososialt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arbeidsmiljø</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øke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forståelsen</a:t>
            </a:r>
            <a:r>
              <a:rPr lang="en-GB" sz="1200" kern="1200" dirty="0">
                <a:solidFill>
                  <a:schemeClr val="tx1"/>
                </a:solidFill>
                <a:effectLst/>
                <a:latin typeface="+mn-lt"/>
                <a:ea typeface="+mn-ea"/>
                <a:cs typeface="+mn-cs"/>
              </a:rPr>
              <a:t> for at </a:t>
            </a:r>
            <a:r>
              <a:rPr lang="en-GB" sz="1200" kern="1200" dirty="0" err="1">
                <a:solidFill>
                  <a:schemeClr val="tx1"/>
                </a:solidFill>
                <a:effectLst/>
                <a:latin typeface="+mn-lt"/>
                <a:ea typeface="+mn-ea"/>
                <a:cs typeface="+mn-cs"/>
              </a:rPr>
              <a:t>håndtering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dette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området</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iboende</a:t>
            </a:r>
            <a:r>
              <a:rPr lang="en-GB" sz="1200" kern="1200" dirty="0">
                <a:solidFill>
                  <a:schemeClr val="tx1"/>
                </a:solidFill>
                <a:effectLst/>
                <a:latin typeface="+mn-lt"/>
                <a:ea typeface="+mn-ea"/>
                <a:cs typeface="+mn-cs"/>
              </a:rPr>
              <a:t> del </a:t>
            </a:r>
            <a:r>
              <a:rPr lang="en-GB" sz="1200" kern="1200" dirty="0" err="1">
                <a:solidFill>
                  <a:schemeClr val="tx1"/>
                </a:solidFill>
                <a:effectLst/>
                <a:latin typeface="+mn-lt"/>
                <a:ea typeface="+mn-ea"/>
                <a:cs typeface="+mn-cs"/>
              </a:rPr>
              <a:t>av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arbeidsmiljøstyringen</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Noen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aspekter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fortjener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særlig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oppmerksomhet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vil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bli</a:t>
            </a:r>
            <a:r>
              <a:rPr lang="en-GB" sz="1200" kern="1200" dirty="0">
                <a:solidFill>
                  <a:schemeClr val="tx1"/>
                </a:solidFill>
                <a:effectLst/>
                <a:latin typeface="+mn-lt"/>
                <a:ea typeface="+mn-ea"/>
                <a:cs typeface="+mn-cs"/>
              </a:rPr>
              <a:t> tatt </a:t>
            </a:r>
            <a:r>
              <a:rPr lang="en-GB" sz="1200" kern="1200" dirty="0" err="1">
                <a:solidFill>
                  <a:schemeClr val="tx1"/>
                </a:solidFill>
                <a:effectLst/>
                <a:latin typeface="+mn-lt"/>
                <a:ea typeface="+mn-ea"/>
                <a:cs typeface="+mn-cs"/>
              </a:rPr>
              <a:t>opp</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kampanjen</a:t>
            </a:r>
            <a:r>
              <a:rPr lang="en-GB" sz="1200" kern="1200" dirty="0">
                <a:solidFill>
                  <a:schemeClr val="tx1"/>
                </a:solidFill>
                <a:effectLst/>
                <a:latin typeface="+mn-lt"/>
                <a:ea typeface="+mn-ea"/>
                <a:cs typeface="+mn-cs"/>
              </a:rPr>
              <a:t>: </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psykososiale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som</a:t>
            </a:r>
            <a:r>
              <a:rPr lang="en-GB" sz="1200" kern="1200" dirty="0">
                <a:solidFill>
                  <a:schemeClr val="tx1"/>
                </a:solidFill>
                <a:effectLst/>
                <a:latin typeface="+mn-lt"/>
                <a:ea typeface="+mn-ea"/>
                <a:cs typeface="+mn-cs"/>
              </a:rPr>
              <a:t> rammer </a:t>
            </a:r>
            <a:r>
              <a:rPr lang="en-GB" sz="1200" kern="1200" dirty="0" err="1">
                <a:solidFill>
                  <a:schemeClr val="tx1"/>
                </a:solidFill>
                <a:effectLst/>
                <a:latin typeface="+mn-lt"/>
                <a:ea typeface="+mn-ea"/>
                <a:cs typeface="+mn-cs"/>
              </a:rPr>
              <a:t>bestemte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grupper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uforholdsmessig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hardt</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bestemte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sektorer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som</a:t>
            </a:r>
            <a:r>
              <a:rPr lang="en-GB" sz="1200" kern="1200" dirty="0">
                <a:solidFill>
                  <a:schemeClr val="tx1"/>
                </a:solidFill>
                <a:effectLst/>
                <a:latin typeface="+mn-lt"/>
                <a:ea typeface="+mn-ea"/>
                <a:cs typeface="+mn-cs"/>
              </a:rPr>
              <a:t> er </a:t>
            </a:r>
            <a:r>
              <a:rPr lang="en-GB" sz="1200" kern="1200" dirty="0" err="1">
                <a:solidFill>
                  <a:schemeClr val="tx1"/>
                </a:solidFill>
                <a:effectLst/>
                <a:latin typeface="+mn-lt"/>
                <a:ea typeface="+mn-ea"/>
                <a:cs typeface="+mn-cs"/>
              </a:rPr>
              <a:t>særlig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utsatt</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psykososiale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risikoer</a:t>
            </a:r>
            <a:r>
              <a:rPr lang="en-GB" sz="1200" kern="1200" dirty="0">
                <a:solidFill>
                  <a:schemeClr val="tx1"/>
                </a:solidFill>
                <a:effectLst/>
                <a:latin typeface="+mn-lt"/>
                <a:ea typeface="+mn-ea"/>
                <a:cs typeface="+mn-cs"/>
              </a:rPr>
              <a:t>, for </a:t>
            </a:r>
            <a:r>
              <a:rPr lang="en-GB" sz="1200" kern="1200" dirty="0" err="1">
                <a:solidFill>
                  <a:schemeClr val="tx1"/>
                </a:solidFill>
                <a:effectLst/>
                <a:latin typeface="+mn-lt"/>
                <a:ea typeface="+mn-ea"/>
                <a:cs typeface="+mn-cs"/>
              </a:rPr>
              <a:t>eksempel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utdanning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helse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offentlig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forvaltning</a:t>
            </a:r>
            <a:br>
              <a:rPr lang="en-GB" sz="1200" kern="1200" dirty="0">
                <a:solidFill>
                  <a:schemeClr val="tx1"/>
                </a:solidFill>
                <a:effectLst/>
                <a:latin typeface="+mn-lt"/>
                <a:ea typeface="+mn-ea"/>
                <a:cs typeface="+mn-cs"/>
              </a:rPr>
            </a:br>
            <a:r>
              <a:rPr lang="en-GB" sz="1200" kern="1200" dirty="0" err="1">
                <a:solidFill>
                  <a:schemeClr val="tx1"/>
                </a:solidFill>
                <a:effectLst/>
                <a:latin typeface="+mn-lt"/>
                <a:ea typeface="+mn-ea"/>
                <a:cs typeface="+mn-cs"/>
              </a:rPr>
              <a:t>digitalisering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et </a:t>
            </a:r>
            <a:r>
              <a:rPr lang="en-GB" sz="1200" kern="1200" dirty="0" err="1">
                <a:solidFill>
                  <a:schemeClr val="tx1"/>
                </a:solidFill>
                <a:effectLst/>
                <a:latin typeface="+mn-lt"/>
                <a:ea typeface="+mn-ea"/>
                <a:cs typeface="+mn-cs"/>
              </a:rPr>
              <a:t>arbeidsliv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forandring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noe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gir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muligheter</a:t>
            </a:r>
            <a:r>
              <a:rPr lang="en-GB" sz="1200" kern="1200" dirty="0">
                <a:solidFill>
                  <a:schemeClr val="tx1"/>
                </a:solidFill>
                <a:effectLst/>
                <a:latin typeface="+mn-lt"/>
                <a:ea typeface="+mn-ea"/>
                <a:cs typeface="+mn-cs"/>
              </a:rPr>
              <a:t>, men </a:t>
            </a:r>
            <a:r>
              <a:rPr lang="en-GB" sz="1200" kern="1200" dirty="0" err="1">
                <a:solidFill>
                  <a:schemeClr val="tx1"/>
                </a:solidFill>
                <a:effectLst/>
                <a:latin typeface="+mn-lt"/>
                <a:ea typeface="+mn-ea"/>
                <a:cs typeface="+mn-cs"/>
              </a:rPr>
              <a:t>også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medfører</a:t>
            </a:r>
            <a:r>
              <a:rPr lang="en-GB" sz="1200" kern="1200" dirty="0">
                <a:solidFill>
                  <a:schemeClr val="tx1"/>
                </a:solidFill>
                <a:effectLst/>
                <a:latin typeface="+mn-lt"/>
                <a:ea typeface="+mn-ea"/>
                <a:cs typeface="+mn-cs"/>
              </a:rPr>
              <a:t> nye </a:t>
            </a:r>
            <a:r>
              <a:rPr lang="en-GB" sz="1200" kern="1200" dirty="0" err="1">
                <a:solidFill>
                  <a:schemeClr val="tx1"/>
                </a:solidFill>
                <a:effectLst/>
                <a:latin typeface="+mn-lt"/>
                <a:ea typeface="+mn-ea"/>
                <a:cs typeface="+mn-cs"/>
              </a:rPr>
              <a:t>risikoforhold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utfordringer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må</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håndteres</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nb-NO" sz="1200" i="0" dirty="0">
                <a:solidFill>
                  <a:schemeClr val="tx1"/>
                </a:solidFill>
                <a:effectLst/>
                <a:latin typeface="+mn-lt"/>
                <a:ea typeface="+mn-lt"/>
                <a:cs typeface="+mn-cs"/>
              </a:rPr>
              <a:t>Selv om spørsmålet står høyere på dagsordenen, sliter mange arbeidsplasser fortsatt med å håndtere psykososiale risikoer på en effektiv måte.</a:t>
            </a:r>
            <a:br>
              <a:rPr lang="nb-NO" sz="1200" i="0" dirty="0">
                <a:solidFill>
                  <a:schemeClr val="tx1"/>
                </a:solidFill>
                <a:effectLst/>
                <a:latin typeface="+mn-lt"/>
                <a:ea typeface="+mn-lt"/>
                <a:cs typeface="+mn-cs"/>
              </a:rPr>
            </a:br>
            <a:r>
              <a:rPr lang="nb-NO" sz="1200" i="0" dirty="0">
                <a:solidFill>
                  <a:schemeClr val="tx1"/>
                </a:solidFill>
                <a:effectLst/>
                <a:latin typeface="+mn-lt"/>
                <a:ea typeface="+mn-lt"/>
                <a:cs typeface="+mn-cs"/>
              </a:rPr>
              <a:t>Forskning viser at </a:t>
            </a:r>
            <a:r>
              <a:rPr lang="nb-NO" sz="1200" b="1" i="0" u="none" baseline="0" dirty="0">
                <a:solidFill>
                  <a:schemeClr val="tx1"/>
                </a:solidFill>
                <a:effectLst/>
                <a:latin typeface="+mn-lt"/>
                <a:ea typeface="+mn-lt"/>
                <a:cs typeface="+mn-cs"/>
              </a:rPr>
              <a:t>motvilje mot å snakke åpent fortsatt er den vanligste hindringen</a:t>
            </a:r>
            <a:r>
              <a:rPr lang="nb-NO" sz="1200" i="0" dirty="0">
                <a:solidFill>
                  <a:schemeClr val="tx1"/>
                </a:solidFill>
                <a:effectLst/>
                <a:latin typeface="+mn-lt"/>
                <a:ea typeface="+mn-lt"/>
                <a:cs typeface="+mn-cs"/>
              </a:rPr>
              <a:t>, noe som ofte henger sammen med stigmatisering og frykt for negative konsekvenser.</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b-NO" sz="1200" i="0" dirty="0">
                <a:solidFill>
                  <a:schemeClr val="tx1"/>
                </a:solidFill>
                <a:effectLst/>
                <a:latin typeface="+mn-lt"/>
                <a:ea typeface="+mn-lt"/>
                <a:cs typeface="+mn-cs"/>
              </a:rPr>
              <a:t>En annen stor hindring er </a:t>
            </a:r>
            <a:r>
              <a:rPr lang="nb-NO" sz="1200" b="1" i="0" u="none" baseline="0" dirty="0">
                <a:solidFill>
                  <a:schemeClr val="tx1"/>
                </a:solidFill>
                <a:effectLst/>
                <a:latin typeface="+mn-lt"/>
                <a:ea typeface="+mn-lt"/>
                <a:cs typeface="+mn-cs"/>
              </a:rPr>
              <a:t>mangelen på kompetanse og kunnskap</a:t>
            </a:r>
            <a:r>
              <a:rPr lang="nb-NO" sz="1200" i="0" dirty="0">
                <a:solidFill>
                  <a:schemeClr val="tx1"/>
                </a:solidFill>
                <a:effectLst/>
                <a:latin typeface="+mn-lt"/>
                <a:ea typeface="+mn-lt"/>
                <a:cs typeface="+mn-cs"/>
              </a:rPr>
              <a:t>.</a:t>
            </a:r>
            <a:br>
              <a:rPr lang="nb-NO" sz="1200" i="0" dirty="0">
                <a:solidFill>
                  <a:schemeClr val="tx1"/>
                </a:solidFill>
                <a:effectLst/>
                <a:latin typeface="+mn-lt"/>
                <a:ea typeface="+mn-lt"/>
                <a:cs typeface="+mn-cs"/>
              </a:rPr>
            </a:br>
            <a:r>
              <a:rPr lang="nb-NO" sz="1200" b="1" i="0" u="none" baseline="0" dirty="0">
                <a:solidFill>
                  <a:schemeClr val="tx1"/>
                </a:solidFill>
                <a:effectLst/>
                <a:latin typeface="+mn-lt"/>
                <a:ea typeface="+mn-lt"/>
                <a:cs typeface="+mn-cs"/>
              </a:rPr>
              <a:t>Mange organisasjoner</a:t>
            </a:r>
            <a:r>
              <a:rPr lang="nb-NO" sz="1200" i="0" dirty="0">
                <a:solidFill>
                  <a:schemeClr val="tx1"/>
                </a:solidFill>
                <a:effectLst/>
                <a:latin typeface="+mn-lt"/>
                <a:ea typeface="+mn-lt"/>
                <a:cs typeface="+mn-cs"/>
              </a:rPr>
              <a:t>—spesielt små og mellomstore bedrifter—</a:t>
            </a:r>
            <a:r>
              <a:rPr lang="nb-NO" sz="1200" b="1" i="0" u="none" baseline="0" dirty="0">
                <a:solidFill>
                  <a:schemeClr val="tx1"/>
                </a:solidFill>
                <a:effectLst/>
                <a:latin typeface="+mn-lt"/>
                <a:ea typeface="+mn-lt"/>
                <a:cs typeface="+mn-cs"/>
              </a:rPr>
              <a:t>føler at de ikke har de riktige verktøyene, veiledningen eller den faglige støtten</a:t>
            </a:r>
            <a:r>
              <a:rPr lang="nb-NO" sz="1200" i="0" dirty="0">
                <a:solidFill>
                  <a:schemeClr val="tx1"/>
                </a:solidFill>
                <a:effectLst/>
                <a:latin typeface="+mn-lt"/>
                <a:ea typeface="+mn-lt"/>
                <a:cs typeface="+mn-cs"/>
              </a:rPr>
              <a:t> til å håndtere psykososiale risikoer på en effektiv måte.</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b-NO" sz="1200" i="0" dirty="0">
                <a:solidFill>
                  <a:schemeClr val="tx1"/>
                </a:solidFill>
                <a:effectLst/>
                <a:latin typeface="+mn-lt"/>
                <a:ea typeface="+mn-lt"/>
                <a:cs typeface="+mn-cs"/>
              </a:rPr>
              <a:t>Nært knyttet til dette er </a:t>
            </a:r>
            <a:r>
              <a:rPr lang="nb-NO" sz="1200" b="1" i="0" u="none" baseline="0" dirty="0">
                <a:solidFill>
                  <a:schemeClr val="tx1"/>
                </a:solidFill>
                <a:effectLst/>
                <a:latin typeface="+mn-lt"/>
                <a:ea typeface="+mn-lt"/>
                <a:cs typeface="+mn-cs"/>
              </a:rPr>
              <a:t>mangelen på formaliserte strategier for vurdering og håndtering av psykososiale risikoer</a:t>
            </a:r>
            <a:r>
              <a:rPr lang="nb-NO" sz="1200" i="0" dirty="0">
                <a:solidFill>
                  <a:schemeClr val="tx1"/>
                </a:solidFill>
                <a:effectLst/>
                <a:latin typeface="+mn-lt"/>
                <a:ea typeface="+mn-lt"/>
                <a:cs typeface="+mn-cs"/>
              </a:rPr>
              <a:t>.</a:t>
            </a:r>
            <a:br>
              <a:rPr lang="nb-NO" sz="1200" i="0" dirty="0">
                <a:solidFill>
                  <a:schemeClr val="tx1"/>
                </a:solidFill>
                <a:effectLst/>
                <a:latin typeface="+mn-lt"/>
                <a:ea typeface="+mn-lt"/>
                <a:cs typeface="+mn-cs"/>
              </a:rPr>
            </a:br>
            <a:r>
              <a:rPr lang="nb-NO" sz="1200" i="0" dirty="0">
                <a:solidFill>
                  <a:schemeClr val="tx1"/>
                </a:solidFill>
                <a:effectLst/>
                <a:latin typeface="+mn-lt"/>
                <a:ea typeface="+mn-lt"/>
                <a:cs typeface="+mn-cs"/>
              </a:rPr>
              <a:t>Selv om det finnes enkelte tiltak, </a:t>
            </a:r>
            <a:r>
              <a:rPr lang="nb-NO" sz="1200" b="1" i="0" u="none" baseline="0" dirty="0">
                <a:solidFill>
                  <a:schemeClr val="tx1"/>
                </a:solidFill>
                <a:effectLst/>
                <a:latin typeface="+mn-lt"/>
                <a:ea typeface="+mn-lt"/>
                <a:cs typeface="+mn-cs"/>
              </a:rPr>
              <a:t>har bare et mindretall av små og mellomstore bedrifter strukturerte planer</a:t>
            </a:r>
            <a:r>
              <a:rPr lang="nb-NO" sz="1200" i="0" dirty="0">
                <a:solidFill>
                  <a:schemeClr val="tx1"/>
                </a:solidFill>
                <a:effectLst/>
                <a:latin typeface="+mn-lt"/>
                <a:ea typeface="+mn-lt"/>
                <a:cs typeface="+mn-cs"/>
              </a:rPr>
              <a:t>, og innsatsen er ofte fragmentert eller rettet mot enkeltpersoner snarere enn organisatoriske årsaker (se neste lysbilde).</a:t>
            </a:r>
            <a:r>
              <a:rPr lang="nb-NO" sz="1200" b="0" i="0" dirty="0">
                <a:solidFill>
                  <a:schemeClr val="tx1"/>
                </a:solidFill>
                <a:effectLst/>
                <a:latin typeface="+mn-lt"/>
                <a:ea typeface="+mn-lt"/>
                <a:cs typeface="+mn-cs"/>
              </a:rPr>
              <a:t>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b-NO" sz="1200" i="0" dirty="0">
                <a:solidFill>
                  <a:schemeClr val="tx1"/>
                </a:solidFill>
                <a:effectLst/>
                <a:latin typeface="+mn-lt"/>
                <a:ea typeface="+mn-lt"/>
                <a:cs typeface="+mn-cs"/>
              </a:rPr>
              <a:t>Det er imidlertid et sterkt ønske om forbedring.</a:t>
            </a:r>
            <a:br>
              <a:rPr lang="nb-NO" sz="1200" i="0" dirty="0">
                <a:solidFill>
                  <a:schemeClr val="tx1"/>
                </a:solidFill>
                <a:effectLst/>
                <a:latin typeface="+mn-lt"/>
                <a:ea typeface="+mn-lt"/>
                <a:cs typeface="+mn-cs"/>
              </a:rPr>
            </a:br>
            <a:r>
              <a:rPr lang="nb-NO" sz="1200" i="0" dirty="0">
                <a:solidFill>
                  <a:schemeClr val="tx1"/>
                </a:solidFill>
                <a:effectLst/>
                <a:latin typeface="+mn-lt"/>
                <a:ea typeface="+mn-lt"/>
                <a:cs typeface="+mn-cs"/>
              </a:rPr>
              <a:t>Over hele Europa utarbeider </a:t>
            </a:r>
            <a:r>
              <a:rPr lang="nb-NO" sz="1200" b="1" i="0" u="none" baseline="0" dirty="0">
                <a:solidFill>
                  <a:schemeClr val="tx1"/>
                </a:solidFill>
                <a:effectLst/>
                <a:latin typeface="+mn-lt"/>
                <a:ea typeface="+mn-lt"/>
                <a:cs typeface="+mn-cs"/>
              </a:rPr>
              <a:t>myndigheter og bransjer praktiske retningslinjer, verktøy og lovgivningsrammer</a:t>
            </a:r>
            <a:r>
              <a:rPr lang="nb-NO" sz="1200" i="0" dirty="0">
                <a:solidFill>
                  <a:schemeClr val="tx1"/>
                </a:solidFill>
                <a:effectLst/>
                <a:latin typeface="+mn-lt"/>
                <a:ea typeface="+mn-lt"/>
                <a:cs typeface="+mn-cs"/>
              </a:rPr>
              <a:t> for å hjelpe bedrifter med å iverksette tiltak.</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b-NO" sz="1200" i="0" dirty="0">
                <a:solidFill>
                  <a:schemeClr val="tx1"/>
                </a:solidFill>
                <a:effectLst/>
                <a:latin typeface="+mn-lt"/>
                <a:ea typeface="+mn-lt"/>
                <a:cs typeface="+mn-cs"/>
              </a:rPr>
              <a:t>Dette betyr at bedriftene ikke starter helt fra bunnen av. Et av målene med kampanjen </a:t>
            </a:r>
            <a:r>
              <a:rPr lang="nb-NO" sz="1200" b="1" i="0" u="none" baseline="0" dirty="0">
                <a:solidFill>
                  <a:schemeClr val="tx1"/>
                </a:solidFill>
                <a:effectLst/>
                <a:latin typeface="+mn-lt"/>
                <a:ea typeface="+mn-lt"/>
                <a:cs typeface="+mn-cs"/>
              </a:rPr>
              <a:t>er å synliggjøre eksisterende kunnskap og god praksis samt å støtte utarbeidelsen av strategier som fremmer systematisk styring av psykososiale risikoer</a:t>
            </a:r>
            <a:r>
              <a:rPr lang="nb-NO" sz="120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u="none" baseline="0" dirty="0">
                <a:solidFill>
                  <a:schemeClr val="tx1"/>
                </a:solidFill>
                <a:effectLst/>
                <a:latin typeface="+mn-lt"/>
                <a:ea typeface="+mn-lt"/>
                <a:cs typeface="+mn-cs"/>
              </a:rPr>
              <a:t>Mer informasjon om forebyggende tiltak </a:t>
            </a:r>
            <a:r>
              <a:rPr lang="nb-NO" sz="1200" i="0" dirty="0">
                <a:solidFill>
                  <a:schemeClr val="tx1"/>
                </a:solidFill>
                <a:effectLst/>
                <a:latin typeface="+mn-lt"/>
                <a:ea typeface="+mn-lt"/>
                <a:cs typeface="+mn-cs"/>
              </a:rPr>
              <a:t>finnes nedenfor; det er viktig å</a:t>
            </a:r>
            <a:r>
              <a:rPr lang="nb-NO" sz="1200" b="0" i="0" dirty="0">
                <a:solidFill>
                  <a:schemeClr val="tx1"/>
                </a:solidFill>
                <a:effectLst/>
                <a:latin typeface="+mn-lt"/>
                <a:ea typeface="+mn-lt"/>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baseline="0" dirty="0">
                <a:solidFill>
                  <a:schemeClr val="tx1"/>
                </a:solidFill>
                <a:effectLst/>
                <a:latin typeface="+mn-lt"/>
                <a:ea typeface="+mn-lt"/>
                <a:cs typeface="+mn-cs"/>
              </a:rPr>
              <a:t>integrere psykososiale risikoer i risikovurderingen og -styringen,</a:t>
            </a:r>
            <a:r>
              <a:rPr lang="nb-NO" sz="1200" i="0" dirty="0">
                <a:solidFill>
                  <a:schemeClr val="tx1"/>
                </a:solidFill>
                <a:effectLst/>
                <a:latin typeface="+mn-lt"/>
                <a:ea typeface="+mn-lt"/>
                <a:cs typeface="+mn-cs"/>
              </a:rPr>
              <a:t> med meningsfull arbeidstakermedvirkning gjennom hele prosessen</a:t>
            </a:r>
            <a:r>
              <a:rPr lang="nb-NO" sz="1200" b="0" i="0" dirty="0">
                <a:solidFill>
                  <a:schemeClr val="tx1"/>
                </a:solidFill>
                <a:effectLst/>
                <a:latin typeface="+mn-lt"/>
                <a:ea typeface="+mn-lt"/>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baseline="0" dirty="0">
                <a:solidFill>
                  <a:schemeClr val="tx1"/>
                </a:solidFill>
                <a:effectLst/>
                <a:latin typeface="+mn-lt"/>
                <a:ea typeface="+mn-lt"/>
                <a:cs typeface="+mn-cs"/>
              </a:rPr>
              <a:t>fremme en støttende lederstil og en åpen arbeidsplasskultur</a:t>
            </a:r>
            <a:r>
              <a:rPr lang="nb-NO" sz="1200" i="0" dirty="0">
                <a:solidFill>
                  <a:schemeClr val="tx1"/>
                </a:solidFill>
                <a:effectLst/>
                <a:latin typeface="+mn-lt"/>
                <a:ea typeface="+mn-lt"/>
                <a:cs typeface="+mn-cs"/>
              </a:rPr>
              <a:t>, der ledere går foran med et godt eksempel og oppmuntrer til dialog</a:t>
            </a:r>
            <a:r>
              <a:rPr lang="nb-NO" sz="1200" b="0" i="0" dirty="0">
                <a:solidFill>
                  <a:schemeClr val="tx1"/>
                </a:solidFill>
                <a:effectLst/>
                <a:latin typeface="+mn-lt"/>
                <a:ea typeface="+mn-lt"/>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baseline="0" dirty="0">
                <a:solidFill>
                  <a:schemeClr val="tx1"/>
                </a:solidFill>
                <a:effectLst/>
                <a:latin typeface="+mn-lt"/>
                <a:ea typeface="+mn-lt"/>
                <a:cs typeface="+mn-cs"/>
              </a:rPr>
              <a:t>utforme arbeidsorganisasjoner</a:t>
            </a:r>
            <a:r>
              <a:rPr lang="nb-NO" sz="1200" i="0" dirty="0">
                <a:solidFill>
                  <a:schemeClr val="tx1"/>
                </a:solidFill>
                <a:effectLst/>
                <a:latin typeface="+mn-lt"/>
                <a:ea typeface="+mn-lt"/>
                <a:cs typeface="+mn-cs"/>
              </a:rPr>
              <a:t> som sikrer håndterbare arbeidsbelastninger, tydelige roller, tilstrekkelige ressurser og egnede nivåer av selvbestemmelse</a:t>
            </a:r>
            <a:r>
              <a:rPr lang="nb-NO" sz="1200" b="0" i="0" dirty="0">
                <a:solidFill>
                  <a:schemeClr val="tx1"/>
                </a:solidFill>
                <a:effectLst/>
                <a:latin typeface="+mn-lt"/>
                <a:ea typeface="+mn-lt"/>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baseline="0" dirty="0">
                <a:solidFill>
                  <a:schemeClr val="tx1"/>
                </a:solidFill>
                <a:effectLst/>
                <a:latin typeface="+mn-lt"/>
                <a:ea typeface="+mn-lt"/>
                <a:cs typeface="+mn-cs"/>
              </a:rPr>
              <a:t>forebygge vold, trakassering og negativ sosial atferd</a:t>
            </a:r>
            <a:r>
              <a:rPr lang="nb-NO" sz="1200" i="0" dirty="0">
                <a:solidFill>
                  <a:schemeClr val="tx1"/>
                </a:solidFill>
                <a:effectLst/>
                <a:latin typeface="+mn-lt"/>
                <a:ea typeface="+mn-lt"/>
                <a:cs typeface="+mn-cs"/>
              </a:rPr>
              <a:t> gjennom tydelige retningslinjer, rapporteringsprosedyrer og tidlig intervensjon</a:t>
            </a:r>
            <a:r>
              <a:rPr lang="nb-NO" sz="1200" b="0" i="0" dirty="0">
                <a:solidFill>
                  <a:schemeClr val="tx1"/>
                </a:solidFill>
                <a:effectLst/>
                <a:latin typeface="+mn-lt"/>
                <a:ea typeface="+mn-lt"/>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baseline="0" dirty="0">
                <a:solidFill>
                  <a:schemeClr val="tx1"/>
                </a:solidFill>
                <a:effectLst/>
                <a:latin typeface="+mn-lt"/>
                <a:ea typeface="+mn-lt"/>
                <a:cs typeface="+mn-cs"/>
              </a:rPr>
              <a:t>styrke bevissthet, kompetanse og støtte</a:t>
            </a:r>
            <a:r>
              <a:rPr lang="nb-NO" sz="1200" i="0" dirty="0">
                <a:solidFill>
                  <a:schemeClr val="tx1"/>
                </a:solidFill>
                <a:effectLst/>
                <a:latin typeface="+mn-lt"/>
                <a:ea typeface="+mn-lt"/>
                <a:cs typeface="+mn-cs"/>
              </a:rPr>
              <a:t> ved å redusere stigmatisering, tilby opplæring og fremme sosial støtte på arbeidsplassen</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effectLst/>
                <a:latin typeface="+mn-lt"/>
                <a:ea typeface="+mn-lt"/>
                <a:cs typeface="+mn-cs"/>
              </a:rPr>
              <a:t>Andre faktorer er avgjørende for å kunne forebygge og håndtere psykososiale risikoer på en vellykket måte.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baseline="0" dirty="0">
                <a:solidFill>
                  <a:schemeClr val="tx1"/>
                </a:solidFill>
                <a:effectLst/>
                <a:latin typeface="+mn-lt"/>
                <a:ea typeface="+mn-lt"/>
                <a:cs typeface="+mn-cs"/>
              </a:rPr>
              <a:t>Engasjement fra ledelsen som en forutsetning</a:t>
            </a:r>
            <a:r>
              <a:rPr lang="nb-NO" sz="1200" dirty="0">
                <a:solidFill>
                  <a:schemeClr val="tx1"/>
                </a:solidFill>
                <a:effectLst/>
                <a:latin typeface="+mn-lt"/>
                <a:ea typeface="+mn-lt"/>
                <a:cs typeface="+mn-cs"/>
              </a:rPr>
              <a:t> – Når ledere engasjerer seg aktivt, støtter medarbeiderne i alle ledd og går foran med et godt eksempel, viser de et ekte engasjement for å skape et godt arbeidsmiljø. Det finnes ingen vellykket strategi for effektiv forebygging av psykososiale risikoer uten et klart engasjement og en tydelig forpliktelse fra ledelsens side. </a:t>
            </a:r>
          </a:p>
          <a:p>
            <a:pPr marL="171450" lvl="0" indent="-171450">
              <a:buFont typeface="Arial" panose="020B0604020202020204" pitchFamily="34" charset="0"/>
              <a:buChar char="•"/>
            </a:pPr>
            <a:r>
              <a:rPr lang="nb-NO" sz="1200" b="1" i="0" u="none" baseline="0" dirty="0">
                <a:solidFill>
                  <a:schemeClr val="tx1"/>
                </a:solidFill>
                <a:effectLst/>
                <a:latin typeface="+mn-lt"/>
                <a:ea typeface="+mn-lt"/>
                <a:cs typeface="+mn-cs"/>
              </a:rPr>
              <a:t>Involvere arbeidstakerne i prosessen </a:t>
            </a:r>
            <a:r>
              <a:rPr lang="nb-NO" sz="1200" dirty="0">
                <a:solidFill>
                  <a:schemeClr val="tx1"/>
                </a:solidFill>
                <a:effectLst/>
                <a:latin typeface="+mn-lt"/>
                <a:ea typeface="+mn-lt"/>
                <a:cs typeface="+mn-cs"/>
              </a:rPr>
              <a:t>– Samarbeid med arbeidstakerne og deres representanter bidrar til å identifisere og prioritere de viktigste problemstillingene som må tas opp. Det gir også de ansatte en følelse av medansvar for de endringene som gjennomføres, noe som styrker engasjementet og deltakelsen deres. Det vil være langt mer effektivt å finne passende løsninger hvis de ansatte får si sin mening og blir hørt.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nb-NO" b="1" i="0" u="none" baseline="0" dirty="0"/>
              <a:t>Vold på arbeidsplassen er et mangefasettert problem. </a:t>
            </a:r>
            <a:r>
              <a:rPr lang="nb-NO" dirty="0"/>
              <a:t>Det kan dreie seg om en enkeltstående hendelse, for eksempel et fysisk overgrep, eller gjentatte handlinger som skremmer eller nedverdiger en arbeidstaker, for eksempel trakassering eller mobbing. Det kan være motivert av visse mål, blant annet hat basert på rase, etnisitet eller kjønn. Det kan stamme fra flere og til tider overlappende kilder, fra kollegaer, ledere, kunder eller til og med personer som ikke har noen tilknytning til virksomheten eller dens ansatte.</a:t>
            </a:r>
          </a:p>
          <a:p>
            <a:pPr algn="just"/>
            <a:endParaRPr lang="en-US" dirty="0"/>
          </a:p>
          <a:p>
            <a:pPr algn="just"/>
            <a:r>
              <a:rPr lang="nb-NO" b="1" i="0" u="none" baseline="0" dirty="0"/>
              <a:t>Vold på arbeidsplassen er en viktig årsak til stress og kan føre til dårlig helse</a:t>
            </a:r>
            <a:r>
              <a:rPr lang="nb-NO" dirty="0"/>
              <a:t>. Umiddelbar skade, både fysisk og psykisk vold, kan være traumatiserende og føre til psykiske skader på lang sikt, noe som kan føre til alvorlige helseproblemer, for eksempel depresjon, lav selvtillit eller søvnproblemer.</a:t>
            </a:r>
          </a:p>
          <a:p>
            <a:pPr algn="just"/>
            <a:endParaRPr lang="en-US" dirty="0"/>
          </a:p>
          <a:p>
            <a:pPr algn="just"/>
            <a:r>
              <a:rPr lang="nb-NO" dirty="0"/>
              <a:t>Den europeiske telefonundersøkelsen om arbeidsforhold (EWCTS), som ble gjennomført av </a:t>
            </a:r>
            <a:r>
              <a:rPr lang="nb-NO" dirty="0" err="1"/>
              <a:t>Eurofound</a:t>
            </a:r>
            <a:r>
              <a:rPr lang="nb-NO" dirty="0"/>
              <a:t> i 2021, viste at i gjennomsnitt </a:t>
            </a:r>
            <a:r>
              <a:rPr lang="nb-NO" b="1" i="0" u="none" baseline="0" dirty="0"/>
              <a:t>opplevde rundt 13 % av arbeidstakerne i EU en eller annen form for uønsket sosial atferd på arbeidsplassen</a:t>
            </a:r>
            <a:r>
              <a:rPr lang="nb-NO" dirty="0"/>
              <a:t>.</a:t>
            </a:r>
          </a:p>
          <a:p>
            <a:pPr algn="just"/>
            <a:endParaRPr lang="en-US" dirty="0"/>
          </a:p>
          <a:p>
            <a:pPr algn="just"/>
            <a:r>
              <a:rPr lang="nb-NO" b="1" i="0" u="none" baseline="0" dirty="0"/>
              <a:t>Kvinner er mer tilbøyelige til å rapportere uønsket sosial atferd på arbeidsplassen.</a:t>
            </a:r>
            <a:r>
              <a:rPr lang="nb-NO" dirty="0"/>
              <a:t> Nylig viste EUs undersøkelse om kjønnsbasert vold, som ble gjennomført i samarbeid mellom Eurostat, FRA og EIGE, at</a:t>
            </a:r>
          </a:p>
          <a:p>
            <a:pPr marL="171450" indent="-171450" algn="just">
              <a:buFont typeface="Arial" panose="020B0604020202020204" pitchFamily="34" charset="0"/>
              <a:buChar char="•"/>
            </a:pPr>
            <a:r>
              <a:rPr lang="nb-NO" b="1" i="0" u="none" baseline="0" dirty="0"/>
              <a:t>30,8 % av kvinnene har opplevd seksuell trakassering på arbeidsplassen i løpet av livet.</a:t>
            </a:r>
            <a:r>
              <a:rPr lang="nb-NO" b="1" dirty="0"/>
              <a:t> </a:t>
            </a:r>
          </a:p>
          <a:p>
            <a:pPr marL="171450" indent="-171450" algn="just">
              <a:buFont typeface="Arial" panose="020B0604020202020204" pitchFamily="34" charset="0"/>
              <a:buChar char="•"/>
            </a:pPr>
            <a:r>
              <a:rPr lang="nb-NO" b="1" i="0" u="none" baseline="0" dirty="0"/>
              <a:t>4,3 % av kvinnene har opplevd seksuell trakassering i løpet av de siste 12 månedene.</a:t>
            </a:r>
            <a:r>
              <a:rPr lang="nb-NO" b="0" dirty="0"/>
              <a:t> </a:t>
            </a:r>
          </a:p>
          <a:p>
            <a:pPr marL="171450" indent="-171450" algn="just">
              <a:buFont typeface="Arial" panose="020B0604020202020204" pitchFamily="34" charset="0"/>
              <a:buChar char="•"/>
            </a:pPr>
            <a:r>
              <a:rPr lang="nb-NO" b="1" i="0" u="none" baseline="0" dirty="0"/>
              <a:t>Yngre kvinner </a:t>
            </a:r>
            <a:r>
              <a:rPr lang="nb-NO" dirty="0"/>
              <a:t>rapporterer en høyere forekomst, og </a:t>
            </a:r>
            <a:r>
              <a:rPr lang="nb-NO" b="1" i="0" u="none" baseline="0" dirty="0"/>
              <a:t>2 av 5 har opplevd seksuell trakassering på jobben i løpet av livet.</a:t>
            </a:r>
          </a:p>
          <a:p>
            <a:pPr algn="just"/>
            <a:endParaRPr lang="en-US" dirty="0"/>
          </a:p>
          <a:p>
            <a:pPr algn="just"/>
            <a:r>
              <a:rPr lang="nb-NO" b="1" i="0" u="none" baseline="0" dirty="0"/>
              <a:t>Den økende digitaliseringen av arbeidslivet</a:t>
            </a:r>
            <a:r>
              <a:rPr lang="nb-NO" dirty="0"/>
              <a:t> og den stadig større bruken av og avhengigheten av IKT på arbeidsplassen har </a:t>
            </a:r>
            <a:r>
              <a:rPr lang="nb-NO" b="1" i="0" u="none" baseline="0" dirty="0"/>
              <a:t>ført til nye former for antisosial atferd</a:t>
            </a:r>
            <a:r>
              <a:rPr lang="nb-NO" dirty="0"/>
              <a:t>, blant annet mobbing og trakassering på nettet.</a:t>
            </a:r>
          </a:p>
          <a:p>
            <a:pPr algn="just"/>
            <a:r>
              <a:rPr lang="nb-NO" dirty="0"/>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b-NO"/>
              <a:t>Samlet sett har </a:t>
            </a:r>
            <a:r>
              <a:rPr lang="nb-NO" b="1" i="0" u="none" baseline="0"/>
              <a:t>27,2 % av kvinner opplevd seksuell trakassering på arbeidsplassen fra en mann</a:t>
            </a:r>
            <a:r>
              <a:rPr lang="nb-NO"/>
              <a:t>, mens </a:t>
            </a:r>
            <a:r>
              <a:rPr lang="nb-NO" b="1" i="0" u="none" baseline="0"/>
              <a:t>30,8 % av kvinner har opplevd seksuell trakassering på arbeidsplassen fra «enten en mann eller kvinne</a:t>
            </a:r>
            <a:r>
              <a:rPr lang="nb-NO"/>
              <a:t>».</a:t>
            </a:r>
          </a:p>
          <a:p>
            <a:pPr marL="0" indent="0">
              <a:buFont typeface="Arial" panose="020B0604020202020204" pitchFamily="34" charset="0"/>
              <a:buNone/>
            </a:pPr>
            <a:r>
              <a:rPr lang="nb-NO"/>
              <a:t> </a:t>
            </a:r>
          </a:p>
          <a:p>
            <a:pPr marL="171450" indent="-171450">
              <a:buFont typeface="Arial" panose="020B0604020202020204" pitchFamily="34" charset="0"/>
              <a:buChar char="•"/>
            </a:pPr>
            <a:r>
              <a:rPr lang="nb-NO"/>
              <a:t>Basert på disse resultatene er det mulig å konkludere med at de fleste tilfeller av seksuell trakassering mot kvinner begås av menn.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nb-NO"/>
              <a:t>Blant </a:t>
            </a:r>
            <a:r>
              <a:rPr lang="nb-NO" b="1" i="0" u="none" baseline="0"/>
              <a:t>mannlige gjerningspersoner:</a:t>
            </a:r>
          </a:p>
          <a:p>
            <a:pPr marL="0" indent="0">
              <a:buFont typeface="Arial" panose="020B0604020202020204" pitchFamily="34" charset="0"/>
              <a:buNone/>
            </a:pPr>
            <a:r>
              <a:rPr lang="nb-NO"/>
              <a:t>      - </a:t>
            </a:r>
            <a:r>
              <a:rPr lang="nb-NO" b="1" i="0" u="none" baseline="0"/>
              <a:t>15,8 % av kvinnene </a:t>
            </a:r>
            <a:r>
              <a:rPr lang="nb-NO"/>
              <a:t>i EU-27 har opplevd seksuell trakassering fra en kollega. </a:t>
            </a:r>
          </a:p>
          <a:p>
            <a:pPr marL="0" indent="0">
              <a:buFont typeface="Arial" panose="020B0604020202020204" pitchFamily="34" charset="0"/>
              <a:buNone/>
            </a:pPr>
            <a:r>
              <a:rPr lang="nb-NO"/>
              <a:t>      - </a:t>
            </a:r>
            <a:r>
              <a:rPr lang="nb-NO" b="1" i="0" u="none" baseline="0"/>
              <a:t>7,4 % har opplevd seksuell trakassering </a:t>
            </a:r>
            <a:r>
              <a:rPr lang="nb-NO"/>
              <a:t>fra en sjef eller overordnet. </a:t>
            </a:r>
          </a:p>
          <a:p>
            <a:pPr marL="0" indent="0">
              <a:buFont typeface="Arial" panose="020B0604020202020204" pitchFamily="34" charset="0"/>
              <a:buNone/>
            </a:pPr>
            <a:r>
              <a:rPr lang="nb-NO"/>
              <a:t>      - </a:t>
            </a:r>
            <a:r>
              <a:rPr lang="nb-NO" b="1" i="0" u="none" baseline="0"/>
              <a:t>9,3 % oppga at seksuell trakassering ble begått av en annen mann i arbeidssammenheng</a:t>
            </a:r>
            <a:r>
              <a:rPr lang="nb-NO"/>
              <a:t>, blant annet en klient eller kunde.</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nb-NO"/>
              <a:t>Vold og trakassering på arbeidsplassen er ikke viktige temaer bare når det skjer noe alvorlig. </a:t>
            </a:r>
          </a:p>
          <a:p>
            <a:pPr algn="just"/>
            <a:endParaRPr lang="en-US" dirty="0"/>
          </a:p>
          <a:p>
            <a:pPr algn="just"/>
            <a:r>
              <a:rPr lang="nb-NO"/>
              <a:t>Vold kan forebygges ved å </a:t>
            </a:r>
          </a:p>
          <a:p>
            <a:pPr marL="171450" indent="-171450" algn="just">
              <a:buFont typeface="Arial" panose="020B0604020202020204" pitchFamily="34" charset="0"/>
              <a:buChar char="•"/>
            </a:pPr>
            <a:r>
              <a:rPr lang="nb-NO" b="1" i="0" u="none" baseline="0"/>
              <a:t>tydeliggjøre hva respektfull atferd innebærer</a:t>
            </a:r>
            <a:r>
              <a:rPr lang="nb-NO"/>
              <a:t>, presisere roller og sikre at forventningene blir forstått hvis det oppstår bekymringer</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1" i="0" u="none" baseline="0"/>
              <a:t>se på de underliggende årsakene eller medvirkende faktorene</a:t>
            </a:r>
            <a:r>
              <a:rPr lang="nb-NO"/>
              <a:t>,</a:t>
            </a:r>
            <a:r>
              <a:rPr lang="nb-NO" b="1" i="0" u="none" baseline="0"/>
              <a:t> </a:t>
            </a:r>
            <a:r>
              <a:rPr lang="nb-NO"/>
              <a:t>idet hver enkelt situasjon kan gi nyttig informasjon om hvor risikoene ligger i virksomheten, enten det dreier seg om arbeidsbelastning, alenearbeid, kundekontakt, uklare grenser i den digitale kommunikasjonen eller mangelfull daglig oppfølging</a:t>
            </a:r>
            <a:r>
              <a:rPr lang="nb-NO" b="0">
                <a:cs typeface="Arial"/>
              </a:rPr>
              <a:t> </a:t>
            </a:r>
          </a:p>
          <a:p>
            <a:pPr marL="171450" indent="-171450" algn="just">
              <a:buFont typeface="Arial" panose="020B0604020202020204" pitchFamily="34" charset="0"/>
              <a:buChar char="•"/>
            </a:pPr>
            <a:r>
              <a:rPr lang="nb-NO" b="1" i="0" u="none" baseline="0"/>
              <a:t>håndtere saker på en rettferdig og effektiv måte for å (gjen)oppbygge tillit og sikre at de ikke skjer igjen</a:t>
            </a:r>
            <a:r>
              <a:rPr lang="nb-NO"/>
              <a:t>,</a:t>
            </a:r>
            <a:r>
              <a:rPr lang="nb-NO" b="1" i="0" u="none" baseline="0"/>
              <a:t> </a:t>
            </a:r>
            <a:r>
              <a:rPr lang="nb-NO"/>
              <a:t>f.eks. ved å gi de ansatte et rom der de kan si fra i fortrolighet, ved å lytte og notere ned sentrale fakta om det som har skjedd</a:t>
            </a:r>
          </a:p>
          <a:p>
            <a:pPr marL="171450" indent="-171450" algn="just">
              <a:buFont typeface="Arial" panose="020B0604020202020204" pitchFamily="34" charset="0"/>
              <a:buChar char="•"/>
            </a:pPr>
            <a:r>
              <a:rPr lang="nb-NO" b="1" i="0" u="none" baseline="0"/>
              <a:t>identifisere forbedringsområder</a:t>
            </a:r>
            <a:r>
              <a:rPr lang="nb-NO"/>
              <a:t>: Dette kan være problemer eller risikoer i virksomheten, f.eks. arbeidsbelastning, alenearbeid, kundekontakt, uklare grenser i den digitale kommunikasjonen eller mangelfull daglig oppfølging </a:t>
            </a:r>
          </a:p>
          <a:p>
            <a:pPr marL="171450" indent="-171450" algn="just">
              <a:buFont typeface="Arial" panose="020B0604020202020204" pitchFamily="34" charset="0"/>
              <a:buChar char="•"/>
            </a:pPr>
            <a:r>
              <a:rPr lang="nb-NO" b="1" i="0" u="none" baseline="0"/>
              <a:t>inkludere arbeidstakerne </a:t>
            </a:r>
            <a:r>
              <a:rPr lang="nb-NO"/>
              <a:t>for å skape engasjement, tillit og felles ansvar for forebygging av vold</a:t>
            </a:r>
          </a:p>
          <a:p>
            <a:pPr marL="171450" indent="-171450" algn="just">
              <a:buFont typeface="Arial" panose="020B0604020202020204" pitchFamily="34" charset="0"/>
              <a:buChar char="•"/>
            </a:pPr>
            <a:r>
              <a:rPr lang="nb-NO" b="1" i="0" u="none" baseline="0"/>
              <a:t>gå foran med et godt eksempel som organisasjon </a:t>
            </a:r>
            <a:r>
              <a:rPr lang="nb-NO"/>
              <a:t>for å vise at forebygging av vold er en prioritering og en verdi, både gjennom ord og handlinger   </a:t>
            </a:r>
          </a:p>
          <a:p>
            <a:pPr algn="just"/>
            <a:endParaRPr lang="en-US" b="1" dirty="0"/>
          </a:p>
          <a:p>
            <a:r>
              <a:rPr lang="nb-NO" b="1" i="0" u="none" baseline="0"/>
              <a:t>Kampanjeressurs</a:t>
            </a:r>
            <a:r>
              <a:rPr lang="nb-NO"/>
              <a:t>: den kommende veiledningen om håndtering og forebygging av vold for mellomstore bedrifter.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nb-NO" sz="1200" b="1"/>
              <a:t>Muskel- og skjelettlidelser</a:t>
            </a:r>
          </a:p>
          <a:p>
            <a:pPr marL="171450" indent="-171450">
              <a:buFont typeface="Arial" panose="020B0604020202020204" pitchFamily="34" charset="0"/>
              <a:buChar char="•"/>
            </a:pPr>
            <a:r>
              <a:rPr lang="nb-NO" sz="1200" b="0"/>
              <a:t>Høye krav i jobben, liten innflytelse og stress kan øke risikoen for og alvorlighetsgraden av muskel- og skjelettlidelser.</a:t>
            </a:r>
          </a:p>
          <a:p>
            <a:pPr marL="171450" indent="-171450">
              <a:buFont typeface="Arial" panose="020B0604020202020204" pitchFamily="34" charset="0"/>
              <a:buChar char="•"/>
            </a:pPr>
            <a:r>
              <a:rPr lang="nb-NO" sz="1200" b="0"/>
              <a:t>Muskel- og skjelettlidelser kan påvirke psykisk velvære, robusthet og arbeidsevne.</a:t>
            </a:r>
          </a:p>
          <a:p>
            <a:pPr marL="171450" indent="-171450">
              <a:buFont typeface="Arial" panose="020B0604020202020204" pitchFamily="34" charset="0"/>
              <a:buChar char="•"/>
            </a:pPr>
            <a:r>
              <a:rPr lang="nb-NO" sz="1200" b="0"/>
              <a:t>Psykososiale risikoer kan forsinke rehabiliteringen og tilbakeføringen til arbeidslivet.</a:t>
            </a:r>
          </a:p>
          <a:p>
            <a:pPr marL="0" indent="0">
              <a:buNone/>
            </a:pPr>
            <a:r>
              <a:rPr lang="nb-NO" sz="1200" b="1"/>
              <a:t>Miljøfaktorer som påvirker den psykiske helsen </a:t>
            </a:r>
          </a:p>
          <a:p>
            <a:pPr marL="171450" indent="-171450">
              <a:buFont typeface="Arial" panose="020B0604020202020204" pitchFamily="34" charset="0"/>
              <a:buChar char="•"/>
            </a:pPr>
            <a:r>
              <a:rPr lang="nb-NO" sz="1200" b="0"/>
              <a:t>Fysiske forhold som støy, temperatur og eksponering for kjemikalier kan øke stress og tretthet.</a:t>
            </a:r>
          </a:p>
          <a:p>
            <a:pPr marL="171450" indent="-171450">
              <a:buFont typeface="Arial" panose="020B0604020202020204" pitchFamily="34" charset="0"/>
              <a:buChar char="•"/>
            </a:pPr>
            <a:r>
              <a:rPr lang="nb-NO" sz="1200" b="0"/>
              <a:t>Disse forholdene henger ofte sammen med arbeidsbelastning, tidspress og organisatoriske faktorer.</a:t>
            </a:r>
          </a:p>
          <a:p>
            <a:pPr marL="171450" indent="-171450">
              <a:buFont typeface="Arial" panose="020B0604020202020204" pitchFamily="34" charset="0"/>
              <a:buChar char="•"/>
            </a:pPr>
            <a:r>
              <a:rPr lang="nb-NO" sz="1200" b="0"/>
              <a:t>Kombinerte eksponeringer kan øke den psykiske belastningen og sikkerhetsrisikoen.</a:t>
            </a:r>
          </a:p>
          <a:p>
            <a:pPr marL="0" indent="0">
              <a:buNone/>
            </a:pPr>
            <a:r>
              <a:rPr lang="nb-NO" sz="1200" b="1" noProof="0"/>
              <a:t>Arbeidsrelatert fysisk og psykisk helse</a:t>
            </a:r>
          </a:p>
          <a:p>
            <a:pPr marL="171450" indent="-171450">
              <a:buFont typeface="Arial" panose="020B0604020202020204" pitchFamily="34" charset="0"/>
              <a:buChar char="•"/>
            </a:pPr>
            <a:r>
              <a:rPr lang="nb-NO" sz="1200" b="0" noProof="0"/>
              <a:t>Psykososiale risikoer (f.eks. tretthet, tidspress) kan øke risikoen for ulykker.</a:t>
            </a:r>
          </a:p>
          <a:p>
            <a:pPr marL="171450" indent="-171450">
              <a:buFont typeface="Arial" panose="020B0604020202020204" pitchFamily="34" charset="0"/>
              <a:buChar char="•"/>
            </a:pPr>
            <a:r>
              <a:rPr lang="nb-NO" sz="1200" b="0" noProof="0"/>
              <a:t>Ulykker og skader kan føre til psykiske helseproblemer.</a:t>
            </a:r>
          </a:p>
          <a:p>
            <a:pPr marL="171450" indent="-171450">
              <a:buFont typeface="Arial" panose="020B0604020202020204" pitchFamily="34" charset="0"/>
              <a:buChar char="•"/>
            </a:pPr>
            <a:r>
              <a:rPr lang="nb-NO" sz="1200" b="0" noProof="0"/>
              <a:t>Sikkerheten påvirkes av både fysiske og organisatoriske faktorer. </a:t>
            </a:r>
          </a:p>
          <a:p>
            <a:pPr marL="171450" indent="-171450">
              <a:buFont typeface="Arial" panose="020B0604020202020204" pitchFamily="34" charset="0"/>
              <a:buChar char="•"/>
            </a:pPr>
            <a:endParaRPr lang="en-US" sz="1200" b="0" noProof="0" dirty="0"/>
          </a:p>
          <a:p>
            <a:r>
              <a:rPr lang="nb-NO" sz="1200"/>
              <a:t>Det er verdt å merke seg at </a:t>
            </a:r>
            <a:r>
              <a:rPr lang="nb-NO" sz="1200" b="1" i="0" u="none" baseline="0">
                <a:solidFill>
                  <a:schemeClr val="tx1"/>
                </a:solidFill>
                <a:effectLst/>
                <a:latin typeface="+mn-lt"/>
                <a:ea typeface="+mn-lt"/>
                <a:cs typeface="+mn-cs"/>
              </a:rPr>
              <a:t>sikkerhetsresultater måler hvor effektivt en organisasjon arbeider for å ivareta et godt arbeidsmiljø.</a:t>
            </a:r>
          </a:p>
          <a:p>
            <a:r>
              <a:rPr lang="nb-NO" sz="1200">
                <a:solidFill>
                  <a:schemeClr val="tx1"/>
                </a:solidFill>
                <a:effectLst/>
                <a:latin typeface="+mn-lt"/>
                <a:ea typeface="+mn-lt"/>
                <a:cs typeface="+mn-cs"/>
              </a:rPr>
              <a:t>Dette vurderes vanligvis på grunnlag av:</a:t>
            </a:r>
          </a:p>
          <a:p>
            <a:pPr marL="171450" indent="-171450">
              <a:buFont typeface="Arial" panose="020B0604020202020204" pitchFamily="34" charset="0"/>
              <a:buChar char="•"/>
            </a:pPr>
            <a:r>
              <a:rPr lang="nb-NO" sz="1200" b="1">
                <a:solidFill>
                  <a:schemeClr val="tx1"/>
                </a:solidFill>
                <a:effectLst/>
                <a:latin typeface="+mn-lt"/>
                <a:ea typeface="+mn-lt"/>
                <a:cs typeface="+mn-cs"/>
              </a:rPr>
              <a:t>Etterfølgende indikatorer (resultater)</a:t>
            </a:r>
          </a:p>
          <a:p>
            <a:r>
              <a:rPr lang="nb-NO" sz="1200">
                <a:solidFill>
                  <a:schemeClr val="tx1"/>
                </a:solidFill>
                <a:effectLst/>
                <a:latin typeface="+mn-lt"/>
                <a:ea typeface="+mn-lt"/>
                <a:cs typeface="+mn-cs"/>
              </a:rPr>
              <a:t>Disse indikatorene måler hendelser som allerede har skjedd, for eksempel antall ulykker, skader eller nestenulykker, fravær på grunn av arbeidsrelaterte helseproblemer m.m.</a:t>
            </a:r>
          </a:p>
          <a:p>
            <a:pPr marL="171450" indent="-171450">
              <a:buFont typeface="Arial" panose="020B0604020202020204" pitchFamily="34" charset="0"/>
              <a:buChar char="•"/>
            </a:pPr>
            <a:r>
              <a:rPr lang="nb-NO" sz="1200" b="1">
                <a:solidFill>
                  <a:schemeClr val="tx1"/>
                </a:solidFill>
                <a:effectLst/>
                <a:latin typeface="+mn-lt"/>
                <a:ea typeface="+mn-lt"/>
                <a:cs typeface="+mn-cs"/>
              </a:rPr>
              <a:t>Ledende indikatorer (forebyggende virksomhet)</a:t>
            </a:r>
          </a:p>
          <a:p>
            <a:r>
              <a:rPr lang="nb-NO" sz="1200">
                <a:solidFill>
                  <a:schemeClr val="tx1"/>
                </a:solidFill>
                <a:effectLst/>
                <a:latin typeface="+mn-lt"/>
                <a:ea typeface="+mn-lt"/>
                <a:cs typeface="+mn-cs"/>
              </a:rPr>
              <a:t>Disse indikatorene måler om forebyggende systemer fungerer, for eksempel gjennomførte risikovurderinger, arbeidstakermedvirkning i arbeidsmiljøaktiviteter m.m.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nb-NO" b="1" i="0" u="none" baseline="0"/>
              <a:t>Hvordan kan man takle kombinert eksponering</a:t>
            </a:r>
            <a:r>
              <a:rPr lang="nb-NO"/>
              <a:t>? Med Integrert forebygging.</a:t>
            </a:r>
          </a:p>
          <a:p>
            <a:pPr marL="0" lvl="0" indent="0">
              <a:buNone/>
            </a:pPr>
            <a:r>
              <a:rPr lang="nb-NO"/>
              <a:t>Dette kan for eksempel omfatte: </a:t>
            </a:r>
          </a:p>
          <a:p>
            <a:pPr marL="171450" lvl="0" indent="-171450">
              <a:buFont typeface="Arial" panose="020B0604020202020204" pitchFamily="34" charset="0"/>
              <a:buChar char="•"/>
            </a:pPr>
            <a:r>
              <a:rPr lang="nb-NO"/>
              <a:t>målrettet forebygging av muskel- og skjelettlidelser og fysisk belastning gjennom ergonomiske tiltak, omlegging av arbeidsoppgaver og tilstrekkelig hvile</a:t>
            </a:r>
            <a:r>
              <a:rPr lang="nb-NO" b="0"/>
              <a:t> </a:t>
            </a:r>
          </a:p>
          <a:p>
            <a:pPr marL="171450" lvl="0" indent="-171450">
              <a:buFont typeface="Arial" panose="020B0604020202020204" pitchFamily="34" charset="0"/>
              <a:buChar char="•"/>
            </a:pPr>
            <a:r>
              <a:rPr lang="nb-NO"/>
              <a:t>forbedring av forholdene i arbeidsmiljøet (støy, vibrasjoner, varme/kulde, belysning, utforming av arbeidsplassen) for å redusere påvirkningen på stress og psykisk helse</a:t>
            </a:r>
            <a:r>
              <a:rPr lang="nb-NO" b="0"/>
              <a:t> </a:t>
            </a:r>
          </a:p>
          <a:p>
            <a:pPr marL="171450" lvl="0" indent="-171450">
              <a:buFont typeface="Arial" panose="020B0604020202020204" pitchFamily="34" charset="0"/>
              <a:buChar char="•"/>
            </a:pPr>
            <a:r>
              <a:rPr lang="nb-NO"/>
              <a:t>forebygging av ulykker ved å ta tak i organisatoriske og psykososiale årsaker til utrygg atferd og nedsatt oppmerksomhet</a:t>
            </a:r>
            <a:r>
              <a:rPr lang="nb-NO" b="0"/>
              <a:t> </a:t>
            </a:r>
          </a:p>
          <a:p>
            <a:pPr marL="171450" lvl="0" indent="-171450">
              <a:buFont typeface="Arial" panose="020B0604020202020204" pitchFamily="34" charset="0"/>
              <a:buChar char="•"/>
            </a:pPr>
            <a:r>
              <a:rPr lang="nb-NO"/>
              <a:t>fokus på høyrisikosektorer og sårbare grupper, deriblant mellomstore bedrifter, byggebransjen, landbruket og arbeidstakere i utrygge eller fysisk krevende jobber</a:t>
            </a:r>
            <a:r>
              <a:rPr lang="nb-NO" b="0"/>
              <a:t>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effectLst/>
                <a:latin typeface="+mn-lt"/>
                <a:ea typeface="+mn-lt"/>
                <a:cs typeface="+mn-cs"/>
              </a:rPr>
              <a:t>Helse- og omsorgssektoren spiller en viktig rolle i det europeiske samfunnet, både når det gjelder helse og velvære generelt og for økonomien som helhet.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effectLst/>
                <a:latin typeface="+mn-lt"/>
                <a:ea typeface="+mn-lt"/>
                <a:cs typeface="+mn-cs"/>
              </a:rPr>
              <a:t>Helse- og omsorgssektoren er en viktig kilde til arbeidsplasser i EUs økonomi.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effectLst/>
                <a:latin typeface="+mn-lt"/>
                <a:ea typeface="+mn-lt"/>
                <a:cs typeface="+mn-cs"/>
              </a:rPr>
              <a:t>Ifølge Eurostats arbeidsstyrkestatistikk var over 21,5 millioner mennesker sysselsatt i helse- og omsorgssektoren (NACE Q) i 2022. De fleste av disse arbeidstakerne er ansatt i helse- og omsorgssektoren, som teller rundt 12,5 millioner ansatte.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effectLst/>
                <a:latin typeface="+mn-lt"/>
                <a:ea typeface="+mn-lt"/>
                <a:cs typeface="+mn-cs"/>
              </a:rPr>
              <a:t>Sysselsettingen i helsevesenet har økt jevnt og trutt de siste ti årene, en trend som kan observeres i alle undersektorer. Helse- og omsorgssektoren utgjør 11 % av den samlede sysselsettingen i hele økonomien.</a:t>
            </a:r>
            <a:r>
              <a:rPr lang="nb-NO" sz="1200" dirty="0">
                <a:solidFill>
                  <a:schemeClr val="tx1"/>
                </a:solidFill>
                <a:effectLst/>
                <a:highlight>
                  <a:srgbClr val="FFFF00"/>
                </a:highlight>
                <a:latin typeface="+mn-lt"/>
                <a:ea typeface="+mn-lt"/>
                <a:cs typeface="+mn-cs"/>
              </a:rPr>
              <a:t> </a:t>
            </a:r>
          </a:p>
          <a:p>
            <a:endParaRPr lang="fr-FR" dirty="0"/>
          </a:p>
          <a:p>
            <a:r>
              <a:rPr lang="nb-NO" dirty="0"/>
              <a:t>Helse- og omsorgssektoren omfatter forskjellige aktiviteter, for eksempel </a:t>
            </a:r>
          </a:p>
          <a:p>
            <a:pPr marL="171450" indent="-171450">
              <a:buFont typeface="Arial" panose="020B0604020202020204" pitchFamily="34" charset="0"/>
              <a:buChar char="•"/>
            </a:pPr>
            <a:r>
              <a:rPr lang="nb-NO" sz="1200" b="0" i="0" dirty="0">
                <a:solidFill>
                  <a:schemeClr val="tx1"/>
                </a:solidFill>
                <a:effectLst/>
                <a:latin typeface="+mn-lt"/>
                <a:ea typeface="+mn-lt"/>
                <a:cs typeface="+mn-cs"/>
              </a:rPr>
              <a:t>helsetjenester på sykehus, klinikker, legekontorer eller tannlegekontorer, for eksempel</a:t>
            </a:r>
          </a:p>
          <a:p>
            <a:pPr marL="171450" indent="-171450">
              <a:buFont typeface="Arial" panose="020B0604020202020204" pitchFamily="34" charset="0"/>
              <a:buChar char="•"/>
            </a:pPr>
            <a:r>
              <a:rPr lang="nb-NO" sz="1200" b="0" i="0" dirty="0">
                <a:solidFill>
                  <a:schemeClr val="tx1"/>
                </a:solidFill>
                <a:effectLst/>
                <a:latin typeface="+mn-lt"/>
                <a:ea typeface="+mn-lt"/>
                <a:cs typeface="+mn-cs"/>
              </a:rPr>
              <a:t>helsetjenester for eldre, funksjonshemmede og pasienter med psykiske lidelser i institusjoner og hjem</a:t>
            </a:r>
          </a:p>
          <a:p>
            <a:pPr marL="171450" indent="-171450">
              <a:buFont typeface="Arial" panose="020B0604020202020204" pitchFamily="34" charset="0"/>
              <a:buChar char="•"/>
            </a:pPr>
            <a:r>
              <a:rPr lang="nb-NO" sz="1200" b="0" i="0" dirty="0">
                <a:solidFill>
                  <a:schemeClr val="tx1"/>
                </a:solidFill>
                <a:effectLst/>
                <a:latin typeface="+mn-lt"/>
                <a:ea typeface="+mn-lt"/>
                <a:cs typeface="+mn-cs"/>
              </a:rPr>
              <a:t>sosialomsorg (f.eks. hjemmebesøk, omsorg for eldre, funksjonshemmede og barn)</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nb-NO" sz="1200" b="1" i="0" u="none" baseline="0" dirty="0">
                <a:solidFill>
                  <a:schemeClr val="tx1"/>
                </a:solidFill>
                <a:effectLst/>
                <a:latin typeface="+mn-lt"/>
                <a:ea typeface="+mn-lt"/>
                <a:cs typeface="+mn-cs"/>
              </a:rPr>
              <a:t>31 % av de ansatte i helse- og omsorgssektoren oppga at de opplevde stress, depresjon eller angst som skyldtes eller ble forverret av arbeidet – et tall som ligger over det europeiske gjennomsnittet i alle sektorer (HMS-puls 2025). </a:t>
            </a:r>
            <a:r>
              <a:rPr lang="nb-NO" dirty="0"/>
              <a:t>Data tilgjengelig på: </a:t>
            </a:r>
            <a:r>
              <a:rPr lang="nb-NO" b="0" i="0" u="sng" baseline="0" dirty="0">
                <a:hlinkClick r:id="rId3"/>
              </a:rPr>
              <a:t>OSH-pulse-2025-climate-digital-change_EN.pdf</a:t>
            </a:r>
            <a:r>
              <a:rPr lang="nb-NO" dirty="0"/>
              <a:t>, s. 56.</a:t>
            </a:r>
            <a:r>
              <a:rPr lang="nb-NO" sz="1200" b="1" i="0" dirty="0">
                <a:solidFill>
                  <a:schemeClr val="tx1"/>
                </a:solidFill>
                <a:effectLst/>
                <a:latin typeface="+mn-lt"/>
                <a:ea typeface="+mn-lt"/>
                <a:cs typeface="+mn-cs"/>
              </a:rPr>
              <a:t> </a:t>
            </a:r>
            <a:br>
              <a:rPr lang="nb-NO" dirty="0"/>
            </a:b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i="0" u="none" baseline="0" dirty="0"/>
              <a:t>Kilde: </a:t>
            </a:r>
            <a:r>
              <a:rPr lang="nb-NO" dirty="0"/>
              <a:t>https://osha.europa.eu/sites/default/files/documents/HeSCare-OSH-Figures_EN.pdf (Rapport om arbeidsmiljøet i helsevesenet i tall)</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b-NO"/>
              <a:t>Den grafikken som ses her, viser en sammenligning av psykososiale risikoer i helse- og omsorgssektoren og alle sektorer i de 27 EU-medlemslandene. </a:t>
            </a:r>
          </a:p>
          <a:p>
            <a:endParaRPr lang="fr-FR" dirty="0"/>
          </a:p>
          <a:p>
            <a:r>
              <a:rPr lang="nb-NO"/>
              <a:t>De psykososiale risikoene som framkommer, er </a:t>
            </a:r>
          </a:p>
          <a:p>
            <a:pPr marL="171450" indent="-171450">
              <a:buFont typeface="Arial" panose="020B0604020202020204" pitchFamily="34" charset="0"/>
              <a:buChar char="•"/>
            </a:pPr>
            <a:r>
              <a:rPr lang="nb-NO"/>
              <a:t>håndtering av kunder, pasienter, elever m.m. </a:t>
            </a:r>
          </a:p>
          <a:p>
            <a:pPr marL="171450" indent="-171450">
              <a:buFont typeface="Arial" panose="020B0604020202020204" pitchFamily="34" charset="0"/>
              <a:buChar char="•"/>
            </a:pPr>
            <a:r>
              <a:rPr lang="nb-NO"/>
              <a:t>tidspress </a:t>
            </a:r>
          </a:p>
          <a:p>
            <a:pPr marL="171450" indent="-171450">
              <a:buFont typeface="Arial" panose="020B0604020202020204" pitchFamily="34" charset="0"/>
              <a:buChar char="•"/>
            </a:pPr>
            <a:r>
              <a:rPr lang="nb-NO"/>
              <a:t>dårlig kommunikasjon eller samarbeid med organisasjoner </a:t>
            </a:r>
          </a:p>
          <a:p>
            <a:pPr marL="171450" indent="-171450">
              <a:buFont typeface="Arial" panose="020B0604020202020204" pitchFamily="34" charset="0"/>
              <a:buChar char="•"/>
            </a:pPr>
            <a:r>
              <a:rPr lang="nb-NO"/>
              <a:t>lang eller uregelmessig arbeidstid </a:t>
            </a:r>
          </a:p>
          <a:p>
            <a:pPr marL="171450" indent="-171450">
              <a:buFont typeface="Arial" panose="020B0604020202020204" pitchFamily="34" charset="0"/>
              <a:buChar char="•"/>
            </a:pPr>
            <a:r>
              <a:rPr lang="nb-NO"/>
              <a:t>frykt for å miste jobben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b-NO"/>
              <a:t>Dette lysbildet tar for seg konkrete løsninger for helse- og omsorgssektoren, med vekt på forebyggende strategier som er presentert for det første prioriteringsområdet 1 (se lysbilde 11–14), og som også kan anvendes i denne sammenhengen. </a:t>
            </a:r>
          </a:p>
          <a:p>
            <a:r>
              <a:rPr lang="nb-NO"/>
              <a:t>I tillegg står helse- og omsorgssektoren overfor særlige utfordringer som krever særlige løsninger, for eksempel </a:t>
            </a:r>
          </a:p>
          <a:p>
            <a:pPr marL="285750" indent="-285750">
              <a:buFont typeface="Arial"/>
              <a:buChar char="•"/>
            </a:pPr>
            <a:r>
              <a:rPr lang="nb-NO"/>
              <a:t>å integrere </a:t>
            </a:r>
            <a:r>
              <a:rPr lang="nb-NO" b="1" i="0" u="none" baseline="0"/>
              <a:t>regelmessig risikovurdering av psykososiale risikofaktorer </a:t>
            </a:r>
            <a:r>
              <a:rPr lang="nb-NO"/>
              <a:t>i overordnet risikostyringspraksis</a:t>
            </a:r>
          </a:p>
          <a:p>
            <a:pPr marL="285750" indent="-285750">
              <a:buFont typeface="Arial"/>
              <a:buChar char="•"/>
            </a:pPr>
            <a:r>
              <a:rPr lang="nb-NO"/>
              <a:t>å skape </a:t>
            </a:r>
            <a:r>
              <a:rPr lang="nb-NO" b="1" i="0" u="none" baseline="0"/>
              <a:t>et støttende arbeidsmiljø </a:t>
            </a:r>
            <a:r>
              <a:rPr lang="nb-NO"/>
              <a:t>for vellykkede tiltak for å forebygge og redusere psykososiale risikoer (for eksempel gjennom støttegrupper blant kollegaer)</a:t>
            </a:r>
          </a:p>
          <a:p>
            <a:pPr marL="285750" indent="-285750">
              <a:buFont typeface="Arial"/>
              <a:buChar char="•"/>
            </a:pPr>
            <a:r>
              <a:rPr lang="nb-NO"/>
              <a:t>å sikre </a:t>
            </a:r>
            <a:r>
              <a:rPr lang="nb-NO" b="1" i="0" u="none" baseline="0"/>
              <a:t>tilstrekkelig bemanning </a:t>
            </a:r>
            <a:r>
              <a:rPr lang="nb-NO"/>
              <a:t>for å håndtere arbeidsbelastningen og redusere antall pasienter per helsepersonell</a:t>
            </a:r>
          </a:p>
          <a:p>
            <a:pPr marL="285750" indent="-285750">
              <a:buFont typeface="Arial"/>
              <a:buChar char="•"/>
            </a:pPr>
            <a:r>
              <a:rPr lang="nb-NO"/>
              <a:t>å fremme </a:t>
            </a:r>
            <a:r>
              <a:rPr lang="nb-NO" b="1" i="0" u="none" baseline="0"/>
              <a:t>selvbestemmelse i arbeidslivet </a:t>
            </a:r>
            <a:r>
              <a:rPr lang="nb-NO"/>
              <a:t>ved å gi arbeidstakerne større innflytelse over sine egne timeplaner og beslutningsprosesser</a:t>
            </a:r>
          </a:p>
          <a:p>
            <a:pPr marL="285750" indent="-285750">
              <a:buFont typeface="Arial"/>
              <a:buChar char="•"/>
            </a:pPr>
            <a:r>
              <a:rPr lang="nb-NO"/>
              <a:t>å sørge for </a:t>
            </a:r>
            <a:r>
              <a:rPr lang="nb-NO" b="1" i="0" u="none" baseline="0"/>
              <a:t>rettferdig lønn og anerkjennelse av arbeidstakernes innsats </a:t>
            </a:r>
            <a:r>
              <a:rPr lang="nb-NO"/>
              <a:t>for å fremme arbeidsglede og psykisk helse</a:t>
            </a:r>
          </a:p>
          <a:p>
            <a:pPr marL="285750" indent="-285750">
              <a:buFont typeface="Arial"/>
              <a:buChar char="•"/>
            </a:pPr>
            <a:r>
              <a:rPr lang="nb-NO" b="1" i="0" u="none" baseline="0"/>
              <a:t>å tilby informasjon, holdningsskapende tiltak og opplæring om psykososiale risikoer </a:t>
            </a:r>
            <a:r>
              <a:rPr lang="nb-NO"/>
              <a:t>og psykiske helseproblemer</a:t>
            </a:r>
          </a:p>
          <a:p>
            <a:pPr marL="285750" indent="-285750">
              <a:buFont typeface="Arial"/>
              <a:buChar char="•"/>
            </a:pPr>
            <a:r>
              <a:rPr lang="nb-NO" b="1" i="0" u="none" baseline="0"/>
              <a:t>å iverksette reguleringstiltak</a:t>
            </a:r>
            <a:r>
              <a:rPr lang="nb-NO"/>
              <a:t>, for eksempel lover og regler samt ikke-bindende eller frivillige retningslinjer utarbeidet av internasjonale, europeiske og nasjonale organisasjoner for å forebygge, håndtere og bekjempe psykososiale risikoer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nb-NO" sz="1200" noProof="0"/>
              <a:t>Å tilpasse arbeidsplassene kan være en løsning, blant annet ved</a:t>
            </a:r>
            <a:r>
              <a:rPr lang="nb-NO" sz="1200" b="0" noProof="0"/>
              <a:t> </a:t>
            </a:r>
          </a:p>
          <a:p>
            <a:pPr marL="171450" indent="-171450">
              <a:buFont typeface="Arial" panose="020B0604020202020204" pitchFamily="34" charset="0"/>
              <a:buChar char="•"/>
            </a:pPr>
            <a:r>
              <a:rPr lang="nb-NO" sz="1200" b="0" noProof="0"/>
              <a:t>tilrettelegging av roligere arbeidsplasser og færre forstyrrelser </a:t>
            </a:r>
          </a:p>
          <a:p>
            <a:pPr marL="171450" indent="-171450">
              <a:buFont typeface="Arial" panose="020B0604020202020204" pitchFamily="34" charset="0"/>
              <a:buChar char="•"/>
            </a:pPr>
            <a:r>
              <a:rPr lang="nb-NO" sz="1200" b="0" noProof="0"/>
              <a:t>midlertidig tilpasning av arbeidsoppgavene </a:t>
            </a:r>
          </a:p>
          <a:p>
            <a:pPr marL="171450" indent="-171450">
              <a:buFont typeface="Arial" panose="020B0604020202020204" pitchFamily="34" charset="0"/>
              <a:buChar char="•"/>
            </a:pPr>
            <a:r>
              <a:rPr lang="nb-NO" sz="1200" b="0" noProof="0"/>
              <a:t>langsiktige ordninger for fleksibel arbeidstid</a:t>
            </a:r>
          </a:p>
          <a:p>
            <a:pPr marL="171450" indent="-171450">
              <a:buFont typeface="Arial" panose="020B0604020202020204" pitchFamily="34" charset="0"/>
              <a:buChar char="•"/>
            </a:pPr>
            <a:r>
              <a:rPr lang="nb-NO" sz="1200" b="0" noProof="0"/>
              <a:t>fjernarbeid </a:t>
            </a:r>
          </a:p>
          <a:p>
            <a:endParaRPr lang="en-GB" sz="1200" b="0" noProof="0" dirty="0"/>
          </a:p>
          <a:p>
            <a:r>
              <a:rPr lang="nb-NO" sz="1200" noProof="0"/>
              <a:t>Selv om psykiske helseproblemer kanskje ikke er arbeidsrelaterte, kan et støttende og inkluderende arbeidsmiljø utgjøre en stor forskjell.</a:t>
            </a:r>
            <a:r>
              <a:rPr lang="nb-NO" sz="1200" b="0" noProof="0"/>
              <a:t> </a:t>
            </a:r>
          </a:p>
          <a:p>
            <a:endParaRPr lang="en-US" sz="1200" b="0" dirty="0"/>
          </a:p>
          <a:p>
            <a:r>
              <a:rPr lang="nb-NO" sz="1200" b="0"/>
              <a:t>Noen arbeidstakere, blant annet personer med nevrodiversitet, kan støte på hindringer i vanlige arbeidsmiljøer</a:t>
            </a:r>
          </a:p>
          <a:p>
            <a:endParaRPr lang="en-US" sz="1200" b="0" dirty="0"/>
          </a:p>
          <a:p>
            <a:pPr lvl="0"/>
            <a:r>
              <a:rPr lang="nb-NO" sz="1200" b="1" noProof="0">
                <a:solidFill>
                  <a:srgbClr val="003399"/>
                </a:solidFill>
              </a:rPr>
              <a:t>Nesten 50 % av </a:t>
            </a:r>
            <a:r>
              <a:rPr lang="nb-NO" sz="1200" b="1">
                <a:solidFill>
                  <a:schemeClr val="accent1"/>
                </a:solidFill>
              </a:rPr>
              <a:t>EUs befolkning oppgir at de har opplevd et følelsesmessig eller psykososialt problem, for eksempel depresjon eller angst, i løpet av de forbi tolv månedene.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b-NO"/>
              <a:t>Kilde: Eurobarometer 2023: </a:t>
            </a:r>
            <a:r>
              <a:rPr lang="nb-NO" b="0" i="0" u="sng" baseline="0">
                <a:hlinkClick r:id="rId3"/>
              </a:rPr>
              <a:t>Psykisk helse – oktober 2023 – Eurobarometer-undersøkelse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u="none" baseline="0">
                <a:solidFill>
                  <a:schemeClr val="tx1"/>
                </a:solidFill>
                <a:effectLst/>
                <a:latin typeface="+mn-lt"/>
                <a:ea typeface="+mn-lt"/>
                <a:cs typeface="+mn-cs"/>
              </a:rPr>
              <a:t>Omsette komplekse konsepter til klare, gjennomførbare råd</a:t>
            </a:r>
            <a:br>
              <a:rPr lang="nb-NO" sz="1200" i="0">
                <a:solidFill>
                  <a:schemeClr val="tx1"/>
                </a:solidFill>
                <a:effectLst/>
                <a:latin typeface="+mn-lt"/>
                <a:ea typeface="+mn-lt"/>
                <a:cs typeface="+mn-cs"/>
              </a:rPr>
            </a:br>
            <a:r>
              <a:rPr lang="nb-NO" sz="1200" i="0">
                <a:solidFill>
                  <a:schemeClr val="tx1"/>
                </a:solidFill>
                <a:effectLst/>
                <a:latin typeface="+mn-lt"/>
                <a:ea typeface="+mn-lt"/>
                <a:cs typeface="+mn-cs"/>
              </a:rPr>
              <a:t>Som mellomledd er en av dine viktigste oppgaver å forenkle Psykososiale risikoer og psykisk helse kan virke abstrakt eller sensitivt – derfor er det avgjørende å omsette temaet til konkrete tiltak og forståelige instruksjoner. Ved å presentere eksempler på god praksis og gi tydelige trinnvise veiledninger bidrar man til at arbeidsplassene forstår hvordan tiltak kan utgjøre en forskjell.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u="none" baseline="0">
                <a:solidFill>
                  <a:schemeClr val="tx1"/>
                </a:solidFill>
                <a:effectLst/>
                <a:latin typeface="+mn-lt"/>
                <a:ea typeface="+mn-lt"/>
                <a:cs typeface="+mn-cs"/>
              </a:rPr>
              <a:t>Oppmuntre arbeidsplasser til å skape et støttende miljø samtidig som personvernet ivaretas</a:t>
            </a:r>
            <a:br>
              <a:rPr lang="nb-NO" sz="1200" i="0">
                <a:solidFill>
                  <a:schemeClr val="tx1"/>
                </a:solidFill>
                <a:effectLst/>
                <a:latin typeface="+mn-lt"/>
                <a:ea typeface="+mn-lt"/>
                <a:cs typeface="+mn-cs"/>
              </a:rPr>
            </a:br>
            <a:r>
              <a:rPr lang="nb-NO" sz="1200" i="0">
                <a:solidFill>
                  <a:schemeClr val="tx1"/>
                </a:solidFill>
                <a:effectLst/>
                <a:latin typeface="+mn-lt"/>
                <a:ea typeface="+mn-lt"/>
                <a:cs typeface="+mn-cs"/>
              </a:rPr>
              <a:t>Det er viktig å finne den rette balansen. Arbeidsgivere forventes ikke å løse personlige problemer, men engasjement for å skape et støttende arbeidsmiljø kan være gunstig for begge sider. Dette innebærer å fremme respekt, forståelse og fleksibilitet – samtidig som hensiktsmessige grenser og fortrolighet opprettholdes.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u="none" baseline="0">
                <a:solidFill>
                  <a:schemeClr val="tx1"/>
                </a:solidFill>
                <a:effectLst/>
                <a:latin typeface="+mn-lt"/>
                <a:ea typeface="+mn-lt"/>
                <a:cs typeface="+mn-cs"/>
              </a:rPr>
              <a:t>Fremme fleksible ordninger og tilgang til støttetjenester</a:t>
            </a:r>
            <a:br>
              <a:rPr lang="nb-NO" sz="1200" i="0">
                <a:solidFill>
                  <a:schemeClr val="tx1"/>
                </a:solidFill>
                <a:effectLst/>
                <a:latin typeface="+mn-lt"/>
                <a:ea typeface="+mn-lt"/>
                <a:cs typeface="+mn-cs"/>
              </a:rPr>
            </a:br>
            <a:r>
              <a:rPr lang="nb-NO" sz="1200" i="0">
                <a:solidFill>
                  <a:schemeClr val="tx1"/>
                </a:solidFill>
                <a:effectLst/>
                <a:latin typeface="+mn-lt"/>
                <a:ea typeface="+mn-lt"/>
                <a:cs typeface="+mn-cs"/>
              </a:rPr>
              <a:t>Å framheve gevinsten av praktiske løsninger som fleksibel arbeidstid, midlertidige tilpasninger eller tilgang til støttetjenester for ansatte kan gi innsikt i hva man kan gjøre. Slike tiltak kan utgjøre en reell forskjell, både når det gjelder arbeidsrelatert stress og i situasjoner der personlige problemer påvirker arbeidet.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u="none" baseline="0">
                <a:solidFill>
                  <a:schemeClr val="tx1"/>
                </a:solidFill>
                <a:effectLst/>
                <a:latin typeface="+mn-lt"/>
                <a:ea typeface="+mn-lt"/>
                <a:cs typeface="+mn-cs"/>
              </a:rPr>
              <a:t>Fremme åpen dialog og en kultur uten stigmatisering</a:t>
            </a:r>
            <a:br>
              <a:rPr lang="nb-NO" sz="1200" i="0">
                <a:solidFill>
                  <a:schemeClr val="tx1"/>
                </a:solidFill>
                <a:effectLst/>
                <a:latin typeface="+mn-lt"/>
                <a:ea typeface="+mn-lt"/>
                <a:cs typeface="+mn-cs"/>
              </a:rPr>
            </a:br>
            <a:r>
              <a:rPr lang="nb-NO" sz="1200" i="0">
                <a:solidFill>
                  <a:schemeClr val="tx1"/>
                </a:solidFill>
                <a:effectLst/>
                <a:latin typeface="+mn-lt"/>
                <a:ea typeface="+mn-lt"/>
                <a:cs typeface="+mn-cs"/>
              </a:rPr>
              <a:t>Det er avgjørende å skape en kultur der man kan snakke åpent om psykisk helse. Dette kan oppnås ved å øke bevisstheten, fremme medarbeidermedvirkning og styrke ledelsens engasjement – noe som bidrar til å redusere stigmatisering og gjøre slike samtaler til en del av hverdagen på arbeidsplassen.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b-NO" sz="1400">
                <a:solidFill>
                  <a:schemeClr val="accent1"/>
                </a:solidFill>
              </a:rPr>
              <a:t>Kampanjen gjennomføres av EU-OSHA ved hjelp av et nettverk av partnere i mer enn 30 land, deriblant</a:t>
            </a:r>
          </a:p>
          <a:p>
            <a:pPr marL="742950" lvl="1" indent="-285750">
              <a:buFont typeface="Arial" panose="020B0604020202020204" pitchFamily="34" charset="0"/>
              <a:buChar char="•"/>
            </a:pPr>
            <a:r>
              <a:rPr lang="nb-NO" sz="1400" b="1" i="0" u="none" baseline="0"/>
              <a:t>nasjonale kontaktpunkter</a:t>
            </a:r>
            <a:r>
              <a:rPr lang="nb-NO" sz="1400"/>
              <a:t>: organisasjoner som koordinerer kampanjen på nasjonalt nivå</a:t>
            </a:r>
          </a:p>
          <a:p>
            <a:pPr marL="742950" lvl="1" indent="-285750">
              <a:buFont typeface="Arial" panose="020B0604020202020204" pitchFamily="34" charset="0"/>
              <a:buChar char="•"/>
            </a:pPr>
            <a:r>
              <a:rPr lang="nb-NO" sz="1400"/>
              <a:t>partene i arbeidslivet i Europa</a:t>
            </a:r>
          </a:p>
          <a:p>
            <a:pPr marL="742950" lvl="1" indent="-285750">
              <a:buFont typeface="Arial" panose="020B0604020202020204" pitchFamily="34" charset="0"/>
              <a:buChar char="•"/>
            </a:pPr>
            <a:r>
              <a:rPr lang="nb-NO" sz="1400" b="1" i="0" u="none" baseline="0"/>
              <a:t>offisielle kampanjepartnere</a:t>
            </a:r>
            <a:r>
              <a:rPr lang="nb-NO" sz="1400"/>
              <a:t>: offentlige og private felleseuropeiske organisasjoner</a:t>
            </a:r>
          </a:p>
          <a:p>
            <a:pPr marL="742950" lvl="1" indent="-285750">
              <a:buFont typeface="Arial" panose="020B0604020202020204" pitchFamily="34" charset="0"/>
              <a:buChar char="•"/>
            </a:pPr>
            <a:r>
              <a:rPr lang="nb-NO" sz="1400" b="1" i="0" u="none" baseline="0"/>
              <a:t>OSHVETs samarbeidspartnere</a:t>
            </a:r>
            <a:r>
              <a:rPr lang="nb-NO" sz="1400"/>
              <a:t>: samarbeidspartnere som er spesialiserte på yrkesrettet utdanning og opplæring</a:t>
            </a:r>
          </a:p>
          <a:p>
            <a:pPr marL="742950" lvl="1" indent="-285750">
              <a:buFont typeface="Arial" panose="020B0604020202020204" pitchFamily="34" charset="0"/>
              <a:buChar char="•"/>
            </a:pPr>
            <a:r>
              <a:rPr lang="nb-NO" sz="1400" b="1" i="0" u="none" baseline="0"/>
              <a:t>mediepartnere</a:t>
            </a:r>
            <a:r>
              <a:rPr lang="nb-NO" sz="1400"/>
              <a:t>: medier fra hele EU som fremmer kampanjen</a:t>
            </a:r>
          </a:p>
          <a:p>
            <a:pPr marL="742950" lvl="1" indent="-285750">
              <a:buFont typeface="Arial" panose="020B0604020202020204" pitchFamily="34" charset="0"/>
              <a:buChar char="•"/>
            </a:pPr>
            <a:r>
              <a:rPr lang="nb-NO" sz="1400" b="1" i="0" u="none" baseline="0"/>
              <a:t>Enterprise Europe Network</a:t>
            </a:r>
            <a:r>
              <a:rPr lang="nb-NO" sz="1400"/>
              <a:t>: et EU-nettverk som bidrar til å støtte bedrifter når det gjelder arbeidsmiljø</a:t>
            </a:r>
          </a:p>
          <a:p>
            <a:pPr marL="742950" lvl="1" indent="-285750">
              <a:buFont typeface="Arial" panose="020B0604020202020204" pitchFamily="34" charset="0"/>
              <a:buChar char="•"/>
            </a:pPr>
            <a:r>
              <a:rPr lang="nb-NO" sz="1400"/>
              <a:t>EU-institusjoner</a:t>
            </a:r>
          </a:p>
          <a:p>
            <a:pPr marL="742950" lvl="1" indent="-285750">
              <a:buFont typeface="Arial" panose="020B0604020202020204" pitchFamily="34" charset="0"/>
              <a:buChar char="•"/>
            </a:pPr>
            <a:r>
              <a:rPr lang="nb-NO" sz="1400"/>
              <a:t>andre EU-organer</a:t>
            </a:r>
          </a:p>
          <a:p>
            <a:pPr marL="457200" lvl="1" indent="0">
              <a:buFont typeface="Arial" panose="020B0604020202020204" pitchFamily="34" charset="0"/>
              <a:buNone/>
            </a:pPr>
            <a:endParaRPr lang="en-GB" sz="1400" dirty="0"/>
          </a:p>
          <a:p>
            <a:r>
              <a:rPr lang="nb-NO" sz="1200">
                <a:solidFill>
                  <a:schemeClr val="accent1"/>
                </a:solidFill>
              </a:rPr>
              <a:t>Partnerne fungerer som mellomledd mellom EU-OSHA og Europas arbeidsstyrke og formidler kampanjemateriell og ressurser på nasjonalt plan. Engasjementet og den aktive medvirkningen fra EU-OSHAs partnere driver kampanjen og sikrer at kampanjens budskap blir fremmet over hele Europa og når fram til alle virksomheter, uansett størrelse.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nb-NO" b="1" i="0" u="none" baseline="0"/>
              <a:t>Den europeiske arbeidsmiljøuken</a:t>
            </a:r>
            <a:r>
              <a:rPr lang="nb-NO"/>
              <a:t> arrangeres</a:t>
            </a:r>
            <a:r>
              <a:rPr lang="nb-NO" b="1" i="0" u="none" baseline="0"/>
              <a:t> </a:t>
            </a:r>
            <a:r>
              <a:rPr lang="nb-NO"/>
              <a:t>hvert år i oktober (uke 43), og gir støttespillere og partnere fra hele Europa mulighet til å organisere egne arrangementer eller aktiviteter for å synliggjøre kampanjen. </a:t>
            </a:r>
          </a:p>
          <a:p>
            <a:endParaRPr lang="fr-FR" dirty="0"/>
          </a:p>
          <a:p>
            <a:r>
              <a:rPr lang="nb-NO" b="1" i="0" u="none" baseline="0"/>
              <a:t>Få ditt sertifikat:</a:t>
            </a:r>
            <a:r>
              <a:rPr lang="nb-NO"/>
              <a:t> Få et sertifikat for ditt engasjement i arbeidsmiljøkampanjen ved å planlegge et arrangement eller en aktivitet.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i="0" u="none" baseline="0"/>
              <a:t>Prisene for god praksis </a:t>
            </a:r>
            <a:r>
              <a:rPr lang="nb-NO"/>
              <a:t>er et initiativ som gjennomføres i forbindelse med hver kampanje, og som hedrer organisasjoner </a:t>
            </a:r>
            <a:r>
              <a:rPr lang="nb-NO" sz="1200" b="0" i="0">
                <a:solidFill>
                  <a:schemeClr val="tx1"/>
                </a:solidFill>
                <a:effectLst/>
                <a:latin typeface="+mn-lt"/>
                <a:ea typeface="+mn-lt"/>
                <a:cs typeface="+mn-cs"/>
              </a:rPr>
              <a:t>som har gjort en fremragende og nyskapende innsats for å forebygge og håndtere psykososiale risikoer på arbeidsplassen. De nasjonale kontaktpunktene har ansvaret for å kåre den nasjonale vinneren av prisene for god praksis, og resultatet blir deretter sendt inn til EU-OSHA.  </a:t>
            </a:r>
          </a:p>
          <a:p>
            <a:endParaRPr lang="en-GB" dirty="0"/>
          </a:p>
          <a:p>
            <a:r>
              <a:rPr lang="nb-NO" b="1" i="0" u="none" baseline="0"/>
              <a:t>Offisielle kampanjepartnere</a:t>
            </a:r>
            <a:r>
              <a:rPr lang="nb-NO"/>
              <a:t>: Tilbudet om offisielt kampanjepartnerskap er åpent for europeiske og internasjonale bedrifter og organisasjoner som er opptatt av å fremme psykisk helse på arbeidsplassen og forebygge psykososiale risikoer i hele Europa. Det forventes aktiv deltakelse. Til gjengjeld får offisielle kampanjepartnere økt synlighet, kan markedsføre sine nyheter på EU-OSHAs nettside og i nyhetsbrevet og får muligheten til å utvide nettverket sitt. </a:t>
            </a:r>
          </a:p>
          <a:p>
            <a:endParaRPr lang="en-GB" b="1" dirty="0"/>
          </a:p>
          <a:p>
            <a:r>
              <a:rPr lang="nb-NO" b="1" i="0" u="none" baseline="0"/>
              <a:t>Mediepartnere: </a:t>
            </a:r>
            <a:r>
              <a:rPr lang="nb-NO"/>
              <a:t>et</a:t>
            </a:r>
            <a:r>
              <a:rPr lang="nb-NO" b="1" i="0" u="none" baseline="0"/>
              <a:t> </a:t>
            </a:r>
            <a:r>
              <a:rPr lang="nb-NO"/>
              <a:t>eksklusivt europeisk nettverk av journalister og redaktører som arbeider for å fremme trygge og gode arbeidsplasser. Mediepartnere får tidlig tilgang til pålitelig og nyhetsverdig innhold, økt synlighet i arbeidsmiljøfellesskapet og direkte kontakter til EU-OSHAs eksperter og interessenter over hele Europa.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8" name="Picture 7">
            <a:extLst>
              <a:ext uri="{FF2B5EF4-FFF2-40B4-BE49-F238E27FC236}">
                <a16:creationId xmlns:a16="http://schemas.microsoft.com/office/drawing/2014/main" id="{62435088-C890-3701-5D60-0D13948CCFD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01632" y="6073184"/>
            <a:ext cx="2069850" cy="529264"/>
          </a:xfrm>
          <a:prstGeom prst="rect">
            <a:avLst/>
          </a:prstGeom>
        </p:spPr>
      </p:pic>
      <p:pic>
        <p:nvPicPr>
          <p:cNvPr id="14" name="Picture 13">
            <a:extLst>
              <a:ext uri="{FF2B5EF4-FFF2-40B4-BE49-F238E27FC236}">
                <a16:creationId xmlns:a16="http://schemas.microsoft.com/office/drawing/2014/main" id="{FCAC231C-4B1B-10D9-6302-1192DD6A4A3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389715" y="5623248"/>
            <a:ext cx="793698" cy="979200"/>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nb-NO"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nb-NO" sz="3200" b="1">
                <a:solidFill>
                  <a:schemeClr val="tx2"/>
                </a:solidFill>
                <a:ea typeface=""/>
              </a:rPr>
              <a:t>TUSEN TAKK!</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nb-NO"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nb-NO"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nb-NO" sz="2133">
                <a:solidFill>
                  <a:schemeClr val="accent1"/>
                </a:solidFill>
                <a:ea typeface=""/>
                <a:cs typeface="Trebuchet MS"/>
              </a:rPr>
              <a:t>Det europeiske arbeidsmiljøorganet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nb-NO"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nb-NO"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b-NO" sz="1467" b="1" i="0" u="none" strike="noStrike" cap="none" normalizeH="0" baseline="0" noProof="0">
                <a:ln>
                  <a:noFill/>
                </a:ln>
                <a:solidFill>
                  <a:srgbClr val="003399"/>
                </a:solidFill>
                <a:effectLst/>
                <a:uLnTx/>
                <a:uFillTx/>
                <a:latin typeface="Arial"/>
                <a:ea typeface="Arial"/>
                <a:cs typeface="+mn-cs"/>
              </a:rPr>
              <a:t>Forfatter: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b-NO" sz="1467" b="1" i="0" u="none" strike="noStrike" cap="none" normalizeH="0" baseline="0" noProof="0">
                <a:ln>
                  <a:noFill/>
                </a:ln>
                <a:solidFill>
                  <a:srgbClr val="003399"/>
                </a:solidFill>
                <a:effectLst/>
                <a:uLnTx/>
                <a:uFillTx/>
                <a:latin typeface="Arial"/>
                <a:ea typeface="Arial"/>
                <a:cs typeface="+mn-cs"/>
              </a:rPr>
              <a:t>Prosjektledelse: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b-NO" sz="1467" b="1" i="0" u="none" strike="noStrike" cap="none" normalizeH="0" baseline="0" noProof="0">
                <a:ln>
                  <a:noFill/>
                </a:ln>
                <a:solidFill>
                  <a:srgbClr val="003399"/>
                </a:solidFill>
                <a:effectLst/>
                <a:uLnTx/>
                <a:uFillTx/>
                <a:latin typeface="Arial"/>
                <a:ea typeface="Arial"/>
                <a:cs typeface="+mn-cs"/>
              </a:rPr>
              <a:t>Verken Det europeiske arbeidsmiljøorganet (EU-OSHA) eller personer som handler på vegne av byrået, er ansvarlige for hvordan følgende informasjon blir brukt.</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b-NO" sz="1467" b="1" i="0" u="none" strike="noStrike" cap="none" normalizeH="0" baseline="0" noProof="0">
                <a:ln>
                  <a:noFill/>
                </a:ln>
                <a:solidFill>
                  <a:srgbClr val="003399"/>
                </a:solidFill>
                <a:effectLst/>
                <a:uLnTx/>
                <a:uFillTx/>
                <a:latin typeface="Arial"/>
                <a:ea typeface="Arial"/>
                <a:cs typeface="+mn-cs"/>
              </a:rPr>
              <a:t>© Det europeiske arbeidsmiljøorganet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b-NO" sz="1467" b="1" i="0" u="none" strike="noStrike" cap="none" normalizeH="0" baseline="0" noProof="0">
                <a:ln>
                  <a:noFill/>
                </a:ln>
                <a:solidFill>
                  <a:srgbClr val="003399"/>
                </a:solidFill>
                <a:effectLst/>
                <a:uLnTx/>
                <a:uFillTx/>
                <a:latin typeface="Arial"/>
                <a:ea typeface="Arial"/>
                <a:cs typeface="+mn-cs"/>
              </a:rPr>
              <a:t>Gjengivelse er tillatt med kildeangivelse.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nb-NO" sz="1467" b="1" i="0" u="none" strike="noStrike" cap="none" normalizeH="0" baseline="0" noProof="0">
                <a:ln>
                  <a:noFill/>
                </a:ln>
                <a:solidFill>
                  <a:srgbClr val="003399"/>
                </a:solidFill>
                <a:effectLst/>
                <a:uLnTx/>
                <a:uFillTx/>
                <a:latin typeface="Arial"/>
                <a:ea typeface="Arial"/>
                <a:cs typeface="+mn-cs"/>
              </a:rPr>
              <a:t>For all bruk eller gjengivelse av bilder eller annet materiale som ikke er opphavsrettslig beskyttet av EU-OSHA, må tillatelse innhentes direkte fra rettighetshaveren.</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07/09/2026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nb-NO"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D3CB7067-B594-A820-935D-334A5B10D1D9}"/>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601632" y="6073184"/>
            <a:ext cx="2069850" cy="529264"/>
          </a:xfrm>
          <a:prstGeom prst="rect">
            <a:avLst/>
          </a:prstGeom>
        </p:spPr>
      </p:pic>
      <p:pic>
        <p:nvPicPr>
          <p:cNvPr id="7" name="Picture 6">
            <a:extLst>
              <a:ext uri="{FF2B5EF4-FFF2-40B4-BE49-F238E27FC236}">
                <a16:creationId xmlns:a16="http://schemas.microsoft.com/office/drawing/2014/main" id="{F9DD8DD2-FD1E-4EE3-0470-88471BDD5ED2}"/>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389715" y="5623248"/>
            <a:ext cx="793698" cy="979200"/>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no/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2.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no/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no/campaign-partners/enterprise-europe-network" TargetMode="External"/><Relationship Id="rId11" Type="http://schemas.openxmlformats.org/officeDocument/2006/relationships/hyperlink" Target="https://healthy-workplaces.osha.europa.eu/no/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no/campaign-partners/official-campaign-partners" TargetMode="External"/><Relationship Id="rId10" Type="http://schemas.openxmlformats.org/officeDocument/2006/relationships/image" Target="../media/image51.png"/><Relationship Id="rId4" Type="http://schemas.openxmlformats.org/officeDocument/2006/relationships/image" Target="../media/image49.svg"/><Relationship Id="rId9" Type="http://schemas.openxmlformats.org/officeDocument/2006/relationships/hyperlink" Target="https://osha.europa.eu/no" TargetMode="External"/><Relationship Id="rId14" Type="http://schemas.openxmlformats.org/officeDocument/2006/relationships/hyperlink" Target="https://healthy-workplaces.osha.europa.eu/no/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no/tools-and-publications" TargetMode="External"/><Relationship Id="rId2" Type="http://schemas.openxmlformats.org/officeDocument/2006/relationships/hyperlink" Target="https://healthy-workplaces.osha.europa.eu/no/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no/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healthy-workplaces.osha.europa.eu/no/get-involved/european-week" TargetMode="External"/><Relationship Id="rId7" Type="http://schemas.openxmlformats.org/officeDocument/2006/relationships/hyperlink" Target="https://healthy-workplaces.osha.europa.eu/no/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no/get-involved/become-campaign-partner" TargetMode="External"/><Relationship Id="rId5" Type="http://schemas.openxmlformats.org/officeDocument/2006/relationships/hyperlink" Target="https://healthy-workplaces.osha.europa.eu/no/get-involved/good-practice-awards" TargetMode="External"/><Relationship Id="rId4" Type="http://schemas.openxmlformats.org/officeDocument/2006/relationships/hyperlink" Target="https://healthy-workplaces.osha.europa.eu/no/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2.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9.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1.svg"/><Relationship Id="rId4" Type="http://schemas.openxmlformats.org/officeDocument/2006/relationships/image" Target="../media/image58.svg"/><Relationship Id="rId9" Type="http://schemas.openxmlformats.org/officeDocument/2006/relationships/hyperlink" Target="https://www.youtube.com/@EU_OSHA" TargetMode="External"/><Relationship Id="rId1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nb-NO"/>
              <a:t>Arbeidsmiljøkampanjen 2026–2028 </a:t>
            </a:r>
            <a:br>
              <a:rPr lang="nb-NO"/>
            </a:br>
            <a:r>
              <a:rPr lang="nb-NO"/>
              <a:t>«Sammen for et godt psykososialt arbeidsmiljø»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nb-NO" sz="2600" i="1" dirty="0">
                <a:solidFill>
                  <a:srgbClr val="92D050"/>
                </a:solidFill>
              </a:rPr>
              <a:t>Reduser risiko og styrk det positive</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nb-NO"/>
              <a:t>Innholdsfortegnelse</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882912"/>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2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nb-NO" sz="1600" b="0">
                <a:solidFill>
                  <a:srgbClr val="003399"/>
                </a:solidFill>
              </a:rPr>
              <a:t>Det store bildet</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38664"/>
          </a:xfrm>
          <a:prstGeom prst="rect">
            <a:avLst/>
          </a:prstGeom>
          <a:noFill/>
        </p:spPr>
        <p:txBody>
          <a:bodyPr wrap="square" rtlCol="0">
            <a:spAutoFit/>
          </a:bodyPr>
          <a:lstStyle/>
          <a:p>
            <a:endParaRPr lang="es-ES" sz="1400" strike="sngStrike" dirty="0">
              <a:solidFill>
                <a:srgbClr val="003399"/>
              </a:solidFill>
            </a:endParaRPr>
          </a:p>
          <a:p>
            <a:pPr marL="169863" indent="-169863">
              <a:buFont typeface="Arial" panose="020B0604020202020204" pitchFamily="34" charset="0"/>
              <a:buChar char="•"/>
            </a:pPr>
            <a:r>
              <a:rPr lang="nb-NO" sz="1400">
                <a:solidFill>
                  <a:srgbClr val="003399"/>
                </a:solidFill>
              </a:rPr>
              <a:t>Kampanjens mål og formål</a:t>
            </a:r>
          </a:p>
          <a:p>
            <a:pPr marL="169863" indent="-169863">
              <a:buFont typeface="Arial" panose="020B0604020202020204" pitchFamily="34" charset="0"/>
              <a:buChar char="•"/>
            </a:pPr>
            <a:r>
              <a:rPr lang="nb-NO" sz="1400">
                <a:solidFill>
                  <a:srgbClr val="003399"/>
                </a:solidFill>
              </a:rPr>
              <a:t>Hvem er kampanjen for?</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557004"/>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2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62845"/>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nb-NO" sz="1600"/>
              <a:t>En handlingsplan: de fem prioriterte områdene</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169551"/>
          </a:xfrm>
          <a:prstGeom prst="rect">
            <a:avLst/>
          </a:prstGeom>
          <a:noFill/>
        </p:spPr>
        <p:txBody>
          <a:bodyPr wrap="square" rtlCol="0">
            <a:spAutoFit/>
          </a:bodyPr>
          <a:lstStyle/>
          <a:p>
            <a:pPr marL="169863" indent="-169863">
              <a:buFont typeface="Arial" panose="020B0604020202020204" pitchFamily="34" charset="0"/>
              <a:buChar char="•"/>
            </a:pPr>
            <a:r>
              <a:rPr lang="nb-NO" sz="1400" dirty="0">
                <a:solidFill>
                  <a:srgbClr val="003399"/>
                </a:solidFill>
              </a:rPr>
              <a:t>Forebygging i det psykososiale arbeidsmiljøet</a:t>
            </a:r>
          </a:p>
          <a:p>
            <a:pPr marL="169863" indent="-169863">
              <a:buFont typeface="Arial" panose="020B0604020202020204" pitchFamily="34" charset="0"/>
              <a:buChar char="•"/>
            </a:pPr>
            <a:r>
              <a:rPr lang="nb-NO" sz="1400" dirty="0">
                <a:solidFill>
                  <a:srgbClr val="003399"/>
                </a:solidFill>
              </a:rPr>
              <a:t>Trakassering, seksuell trakassering, vold og trusler</a:t>
            </a:r>
          </a:p>
          <a:p>
            <a:pPr marL="169863" indent="-169863">
              <a:buFont typeface="Arial" panose="020B0604020202020204" pitchFamily="34" charset="0"/>
              <a:buChar char="•"/>
            </a:pPr>
            <a:r>
              <a:rPr lang="nb-NO" sz="1400" dirty="0">
                <a:solidFill>
                  <a:srgbClr val="003399"/>
                </a:solidFill>
              </a:rPr>
              <a:t>Samspillet mellom fysisk og psykososialt arbeidsmiljø</a:t>
            </a:r>
          </a:p>
          <a:p>
            <a:pPr marL="169863" indent="-169863">
              <a:buFont typeface="Arial" panose="020B0604020202020204" pitchFamily="34" charset="0"/>
              <a:buChar char="•"/>
            </a:pPr>
            <a:r>
              <a:rPr lang="nb-NO" sz="1400" dirty="0">
                <a:solidFill>
                  <a:srgbClr val="003399"/>
                </a:solidFill>
              </a:rPr>
              <a:t>Psykososialt arbeidsmiljø i helse- og omsorgssektoren</a:t>
            </a:r>
          </a:p>
          <a:p>
            <a:pPr marL="169863" indent="-169863">
              <a:buFont typeface="Arial" panose="020B0604020202020204" pitchFamily="34" charset="0"/>
              <a:buChar char="•"/>
            </a:pPr>
            <a:r>
              <a:rPr lang="nb-NO" sz="1400" dirty="0">
                <a:solidFill>
                  <a:srgbClr val="003399"/>
                </a:solidFill>
              </a:rPr>
              <a:t>Inkluderende arbeidsmiljø for psykisk helse</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52589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2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nb-NO" sz="1600">
                <a:solidFill>
                  <a:schemeClr val="bg1"/>
                </a:solidFill>
              </a:rPr>
              <a:t>Delta i kampanjen</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169551"/>
          </a:xfrm>
          <a:prstGeom prst="rect">
            <a:avLst/>
          </a:prstGeom>
          <a:noFill/>
        </p:spPr>
        <p:txBody>
          <a:bodyPr wrap="square" rtlCol="0">
            <a:spAutoFit/>
          </a:bodyPr>
          <a:lstStyle/>
          <a:p>
            <a:pPr marL="169863" indent="-169863">
              <a:buFont typeface="Arial" panose="020B0604020202020204" pitchFamily="34" charset="0"/>
              <a:buChar char="•"/>
            </a:pPr>
            <a:r>
              <a:rPr lang="nb-NO" sz="1400">
                <a:solidFill>
                  <a:srgbClr val="003399"/>
                </a:solidFill>
              </a:rPr>
              <a:t>EU-OSHAs nettverk</a:t>
            </a:r>
          </a:p>
          <a:p>
            <a:pPr marL="169863" indent="-169863">
              <a:buFont typeface="Arial" panose="020B0604020202020204" pitchFamily="34" charset="0"/>
              <a:buChar char="•"/>
            </a:pPr>
            <a:r>
              <a:rPr lang="nb-NO" sz="1400">
                <a:solidFill>
                  <a:srgbClr val="003399"/>
                </a:solidFill>
              </a:rPr>
              <a:t>Kampanjeressurser</a:t>
            </a:r>
          </a:p>
          <a:p>
            <a:pPr marL="169863" indent="-169863">
              <a:buFont typeface="Arial" panose="020B0604020202020204" pitchFamily="34" charset="0"/>
              <a:buChar char="•"/>
            </a:pPr>
            <a:r>
              <a:rPr lang="nb-NO" sz="1400">
                <a:solidFill>
                  <a:srgbClr val="003399"/>
                </a:solidFill>
              </a:rPr>
              <a:t>Verktøysett og digital markedsføring</a:t>
            </a:r>
          </a:p>
          <a:p>
            <a:pPr marL="169863" indent="-169863">
              <a:buFont typeface="Arial" panose="020B0604020202020204" pitchFamily="34" charset="0"/>
              <a:buChar char="•"/>
            </a:pPr>
            <a:r>
              <a:rPr lang="nb-NO" sz="1400">
                <a:solidFill>
                  <a:srgbClr val="003399"/>
                </a:solidFill>
              </a:rPr>
              <a:t>Slik kan du engasjere deg i kampanjen</a:t>
            </a:r>
          </a:p>
          <a:p>
            <a:pPr marL="169863" indent="-169863">
              <a:buFont typeface="Arial" panose="020B0604020202020204" pitchFamily="34" charset="0"/>
              <a:buChar char="•"/>
            </a:pPr>
            <a:r>
              <a:rPr lang="nb-NO" sz="1400">
                <a:solidFill>
                  <a:srgbClr val="003399"/>
                </a:solidFill>
              </a:rPr>
              <a:t>Hold deg oppdatert om kampanjen</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a:xfrm>
            <a:off x="600002" y="180000"/>
            <a:ext cx="10878124" cy="489600"/>
          </a:xfrm>
        </p:spPr>
        <p:txBody>
          <a:bodyPr/>
          <a:lstStyle/>
          <a:p>
            <a:r>
              <a:rPr lang="nb-NO" dirty="0"/>
              <a:t>Det store bildet: Psykisk helse påvirker og blir påvirket av hverdagslivet og arbeidslivet</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800713" y="1684421"/>
            <a:ext cx="8395494" cy="569681"/>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nb-NO" sz="2000" b="1" dirty="0">
                <a:solidFill>
                  <a:schemeClr val="tx2"/>
                </a:solidFill>
              </a:rPr>
              <a:t>Den psykiske helsen påvirkes av hverdagen, deriblant jobben!</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22615" y="2559299"/>
            <a:ext cx="7973592" cy="261428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nb-NO" dirty="0"/>
              <a:t>Arbeid kan styrke den psykiske helsen </a:t>
            </a:r>
            <a:r>
              <a:rPr lang="nb-NO" b="0" i="0" u="none" baseline="0" dirty="0"/>
              <a:t>ved å gi mening, struktur og sosialt samvær—</a:t>
            </a:r>
            <a:r>
              <a:rPr lang="nb-NO" dirty="0"/>
              <a:t>hvis</a:t>
            </a:r>
            <a:r>
              <a:rPr lang="nb-NO" b="0" i="0" u="none" baseline="0" dirty="0"/>
              <a:t> </a:t>
            </a:r>
            <a:r>
              <a:rPr lang="nb-NO" dirty="0"/>
              <a:t>jobben er godt utformet</a:t>
            </a:r>
            <a:r>
              <a:rPr lang="nb-NO" b="0" i="0" u="none" baseline="0" dirty="0"/>
              <a:t> og </a:t>
            </a:r>
            <a:r>
              <a:rPr lang="nb-NO" dirty="0"/>
              <a:t>gir støtte</a:t>
            </a:r>
            <a:r>
              <a:rPr lang="nb-NO" b="0" i="0" u="none" baseline="0" dirty="0"/>
              <a:t>.</a:t>
            </a:r>
          </a:p>
          <a:p>
            <a:pPr marL="233363" indent="-233363">
              <a:spcAft>
                <a:spcPts val="600"/>
              </a:spcAft>
            </a:pPr>
            <a:r>
              <a:rPr lang="nb-NO" dirty="0"/>
              <a:t>Risikofaktorer i det psykososiale arbeidsmiljøet, </a:t>
            </a:r>
            <a:r>
              <a:rPr lang="nb-NO" b="0" dirty="0"/>
              <a:t>blant annet motstridende krav, trakassering eller vedvarende høy arbeidsbelastning, kan svekke denne effekten.</a:t>
            </a:r>
          </a:p>
          <a:p>
            <a:pPr marL="233363" indent="-233363">
              <a:spcAft>
                <a:spcPts val="600"/>
              </a:spcAft>
            </a:pPr>
            <a:r>
              <a:rPr lang="nb-NO" dirty="0"/>
              <a:t>Hvis man ikke oppdager, håndterer </a:t>
            </a:r>
            <a:r>
              <a:rPr lang="nb-NO" b="0" dirty="0"/>
              <a:t>og</a:t>
            </a:r>
            <a:r>
              <a:rPr lang="nb-NO" dirty="0"/>
              <a:t> forebygger risikoen, </a:t>
            </a:r>
            <a:r>
              <a:rPr lang="nb-NO" b="0" dirty="0"/>
              <a:t>kan det føre til en rekke </a:t>
            </a:r>
            <a:r>
              <a:rPr lang="nb-NO" dirty="0"/>
              <a:t>alvorlige helseproblemer </a:t>
            </a:r>
            <a:r>
              <a:rPr lang="nb-NO" b="0" dirty="0"/>
              <a:t>som utbrenthet, depresjon, angst m.m.</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nb-NO"/>
              <a:t>Det store </a:t>
            </a:r>
            <a:r>
              <a:rPr lang="nb-NO">
                <a:solidFill>
                  <a:srgbClr val="003399"/>
                </a:solidFill>
              </a:rPr>
              <a:t>bildet: </a:t>
            </a:r>
            <a:r>
              <a:rPr lang="nb-NO"/>
              <a:t>Hva står på spill?</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nb-NO" sz="1800" b="1">
                <a:solidFill>
                  <a:schemeClr val="tx2"/>
                </a:solidFill>
              </a:rPr>
              <a:t>Dårlig psykisk helse forventes å redusere EUs bruttonasjonalprodukt med et gjennomsnitt på 1,7 % hvert år mellom 2025 og 2050.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nb-NO" b="0" i="0" u="none" baseline="0"/>
              <a:t>Psykiske helseproblemer er </a:t>
            </a:r>
            <a:r>
              <a:rPr lang="nb-NO"/>
              <a:t>en stadig større</a:t>
            </a:r>
            <a:r>
              <a:rPr lang="nb-NO" b="0" i="0" u="none" baseline="0"/>
              <a:t> utfordring blant europeere.</a:t>
            </a:r>
            <a:r>
              <a:rPr lang="nb-NO" b="0"/>
              <a:t> </a:t>
            </a:r>
          </a:p>
          <a:p>
            <a:pPr marL="233363" indent="-233363">
              <a:spcAft>
                <a:spcPts val="600"/>
              </a:spcAft>
            </a:pPr>
            <a:r>
              <a:rPr lang="nb-NO" b="0" i="0" u="none" baseline="0"/>
              <a:t>Psykiske helseproblemer medfører et </a:t>
            </a:r>
            <a:r>
              <a:rPr lang="nb-NO"/>
              <a:t>økonomisk tap</a:t>
            </a:r>
            <a:r>
              <a:rPr lang="nb-NO" b="0" i="0" u="none" baseline="0"/>
              <a:t>, hovedsakelig som følge av redusert yrkesdeltakelse, økt fravær og sykenærvær.</a:t>
            </a:r>
            <a:r>
              <a:rPr lang="nb-NO" b="0"/>
              <a:t>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nb-NO"/>
              <a:t>Det store </a:t>
            </a:r>
            <a:r>
              <a:rPr lang="nb-NO">
                <a:solidFill>
                  <a:srgbClr val="003399"/>
                </a:solidFill>
              </a:rPr>
              <a:t>bildet: </a:t>
            </a:r>
            <a:r>
              <a:rPr lang="nb-NO"/>
              <a:t>arbeidstakernes syn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nb-NO" b="0" i="0" u="none" baseline="0" dirty="0"/>
              <a:t>Mer </a:t>
            </a:r>
            <a:r>
              <a:rPr lang="nb-NO" dirty="0"/>
              <a:t>enn 4 av 10 arbeidstakere i EU (44 %) </a:t>
            </a:r>
            <a:r>
              <a:rPr lang="nb-NO" b="0" i="0" u="none" baseline="0" dirty="0"/>
              <a:t>oppgir at de er utsatt </a:t>
            </a:r>
            <a:r>
              <a:rPr lang="nb-NO" dirty="0"/>
              <a:t>for sterkt tidspress </a:t>
            </a:r>
            <a:r>
              <a:rPr lang="nb-NO" b="0" i="0" u="none" baseline="0" dirty="0"/>
              <a:t>eller </a:t>
            </a:r>
            <a:r>
              <a:rPr lang="nb-NO" dirty="0"/>
              <a:t>arbeidsbelastning</a:t>
            </a:r>
            <a:r>
              <a:rPr lang="nb-NO" b="0" i="0" u="none" baseline="0" dirty="0"/>
              <a:t>, ifølge </a:t>
            </a:r>
            <a:r>
              <a:rPr lang="nb-NO" b="1" i="0" u="sng" baseline="0" dirty="0">
                <a:solidFill>
                  <a:srgbClr val="92D050"/>
                </a:solidFill>
                <a:hlinkClick r:id="rId3">
                  <a:extLst>
                    <a:ext uri="{A12FA001-AC4F-418D-AE19-62706E023703}">
                      <ahyp:hlinkClr xmlns:ahyp="http://schemas.microsoft.com/office/drawing/2018/hyperlinkcolor" val="tx"/>
                    </a:ext>
                  </a:extLst>
                </a:hlinkClick>
              </a:rPr>
              <a:t>arbeidstakerundersøkelsen HMS-puls 2025</a:t>
            </a:r>
            <a:r>
              <a:rPr lang="nb-NO" b="0" i="0" u="none" baseline="0" dirty="0"/>
              <a:t>.</a:t>
            </a:r>
            <a:br>
              <a:rPr lang="nb-NO" dirty="0"/>
            </a:br>
            <a:endParaRPr lang="nb-NO" dirty="0"/>
          </a:p>
          <a:p>
            <a:pPr marL="233363" indent="-233363"/>
            <a:r>
              <a:rPr lang="nb-NO" dirty="0"/>
              <a:t>Mange arbeidstakere sier at jobben deres har en negativ innvirkning på helsen deres:</a:t>
            </a:r>
          </a:p>
          <a:p>
            <a:pPr lvl="1"/>
            <a:r>
              <a:rPr lang="nb-NO" dirty="0">
                <a:solidFill>
                  <a:schemeClr val="tx2"/>
                </a:solidFill>
              </a:rPr>
              <a:t>37 % av arbeidstakerne opplever generell tretthet. </a:t>
            </a:r>
          </a:p>
          <a:p>
            <a:pPr lvl="1"/>
            <a:r>
              <a:rPr lang="nb-NO" dirty="0">
                <a:solidFill>
                  <a:schemeClr val="tx2"/>
                </a:solidFill>
              </a:rPr>
              <a:t>29 % av arbeidstakerne i EU lider av stress, depresjon eller angst</a:t>
            </a:r>
            <a:r>
              <a:rPr lang="nb-NO" dirty="0"/>
              <a:t>.</a:t>
            </a:r>
          </a:p>
          <a:p>
            <a:pPr marL="0" indent="0">
              <a:buNone/>
            </a:pPr>
            <a:br>
              <a:rPr lang="nb-NO" dirty="0"/>
            </a:br>
            <a:endParaRPr lang="nb-NO" dirty="0"/>
          </a:p>
        </p:txBody>
      </p:sp>
      <p:grpSp>
        <p:nvGrpSpPr>
          <p:cNvPr id="11" name="Group 10" descr="Fotografi av en kontorarbeider som sitter ved et skrivebord og rynker pannen mens han leser dokumenter. På venstre side ser man en dukke som sjonglerer med forskjellige digitale ikoner, for eksempel et papir, et spørsmålstegn, diagrammer og en klokke, for å symbolisere et stort tidspress og arbeidsbelastning.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grafi av en kontorarbeider som sitter ved et skrivebord og rynker pannen mens han leser dokumenter. På venstre side ser man en dukke som sjonglerer med forskjellige digitale ikoner, for eksempel et papir, et spørsmålstegn, diagrammer og en klokke, for å symbolisere et stort tidspress og arbeidsbelastning.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nb-NO"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nb-NO" dirty="0"/>
              <a:t>Det store bildet: virksomheters kontra arbeidstakeres syn -1-</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dirty="0">
                <a:latin typeface="+mn-lt"/>
              </a:rPr>
              <a:t>Risiko i det psykososiale arbeidsmiljøet: Virksomheter vs. arbeidstakere.</a:t>
            </a:r>
          </a:p>
          <a:p>
            <a:r>
              <a:rPr lang="nb-NO" sz="1800" dirty="0">
                <a:latin typeface="+mn-lt"/>
              </a:rPr>
              <a:t>Lignende mønstre, forskjellige perspektiver</a:t>
            </a:r>
          </a:p>
        </p:txBody>
      </p:sp>
      <p:grpSp>
        <p:nvGrpSpPr>
          <p:cNvPr id="3" name="Group 2" descr="En rute med data som sammenligner organisasjoners og arbeidstakeres grad av opplevd tidspress. Dette vises ved hjelp av halvsirkler og prosenttall. Organisasjonene opplever tidspress i 44 prosent av tilfellene, mens de ansatte opplever det i 43 prosent av tilfellene.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b-NO" sz="1000" b="1" i="1" u="none" baseline="0"/>
                  <a:t>Kilde: </a:t>
                </a:r>
                <a:r>
                  <a:rPr lang="nb-NO" sz="1000" b="0" i="0" u="none" baseline="0"/>
                  <a:t>HMS-puls 2025, ESENER 2024, EU27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nb-NO"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b-NO" sz="1400" dirty="0"/>
                <a:t>VIRKSOMHETER</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2929542" y="2764376"/>
              <a:ext cx="1889923"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nb-NO" sz="1400" dirty="0">
                  <a:solidFill>
                    <a:srgbClr val="A9DE4E"/>
                  </a:solidFill>
                </a:rPr>
                <a:t>ARBEIDSTAKERE</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nb-NO" sz="1400" b="1">
                  <a:solidFill>
                    <a:schemeClr val="bg1"/>
                  </a:solidFill>
                </a:rPr>
                <a:t>TIDSPRESS</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En oversikt som sammenligner organisasjoners og ansattes opplevelse av manglende kommunikasjon og samarbeid. Dette vises ved hjelp av halvsirkler og prosenttall. Organisasjonene opplever dårlig kommunikasjon og samarbeid i 19 prosent av tilfellene, mens de ansatte opplever det i 29 prosent av tilfellene.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b-NO" sz="1000" b="1" i="1" u="none" baseline="0"/>
                      <a:t>Kilde: </a:t>
                    </a:r>
                    <a:r>
                      <a:rPr lang="nb-NO" sz="1000" b="0" i="0" u="none" baseline="0"/>
                      <a:t>ESENER 2024 og HMS-puls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nb-NO"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b-NO" sz="1400" dirty="0"/>
                    <a:t>VIRKSOMHETER</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2981220" y="2772946"/>
                  <a:ext cx="1893049"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nb-NO" sz="1400" dirty="0">
                      <a:solidFill>
                        <a:srgbClr val="A9DE4E"/>
                      </a:solidFill>
                    </a:rPr>
                    <a:t>ARBEIDSTAKERE</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nb-NO" sz="1400" b="1" dirty="0">
                      <a:solidFill>
                        <a:schemeClr val="bg1"/>
                      </a:solidFill>
                    </a:rPr>
                    <a:t>DÅRLIG KOMMUNIKASJON OG SAMARBEID</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Bare 51 % av organisasjonene oppgir at de involverer de ansatte i håndteringen av psykososiale risikoer.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b-NO" sz="1400"/>
                    <a:t>BARE</a:t>
                  </a:r>
                </a:p>
              </p:txBody>
            </p:sp>
            <p:sp>
              <p:nvSpPr>
                <p:cNvPr id="100" name="Content Placeholder 2" descr="En rute som viser hvor stor andel av de ansatte som er involvert i organisasjonenes arbeid med å håndtere psykososiale risikoer på arbeidsplassen. Andelen er 51 prosent. ">
                  <a:extLst>
                    <a:ext uri="{FF2B5EF4-FFF2-40B4-BE49-F238E27FC236}">
                      <a16:creationId xmlns:a16="http://schemas.microsoft.com/office/drawing/2014/main" id="{3994B876-AAE8-E8B6-4731-D4BFD324526D}"/>
                    </a:ext>
                  </a:extLst>
                </p:cNvPr>
                <p:cNvSpPr txBox="1">
                  <a:spLocks/>
                </p:cNvSpPr>
                <p:nvPr/>
              </p:nvSpPr>
              <p:spPr>
                <a:xfrm>
                  <a:off x="2715624" y="2676915"/>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b-NO" sz="1600" b="0" dirty="0"/>
                    <a:t>av organisasjoner oppgir at de involverer de ansatte i håndteringen av risiko i det  psykososiale arbeidsmiljøet.</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nb-NO" sz="1400" b="1">
                      <a:solidFill>
                        <a:schemeClr val="bg1"/>
                      </a:solidFill>
                    </a:rPr>
                    <a:t>ARBEIDSTAKERNES MEDVIRKNING</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407258"/>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nb-NO" sz="1400" dirty="0"/>
              <a:t>Det er avgjørende å involvere de ansatte for å kartlegge risikoer og sammen finne effektive løsninger.</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6107722"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nb-NO" dirty="0"/>
              <a:t>Det store bildet: virksomheters syn -2-</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dirty="0">
                <a:latin typeface="+mn-lt"/>
              </a:rPr>
              <a:t>Risiko i  det psykososiale arbeidsmiljøet</a:t>
            </a:r>
          </a:p>
        </p:txBody>
      </p:sp>
      <p:graphicFrame>
        <p:nvGraphicFramePr>
          <p:cNvPr id="12" name="Chart 11" descr="Chart showing a comparison of the psychosocial risks present in organisations in 2019 and 2024:&#10;&#10;Having to deal with difficult customers, patients, pupils, etc. 2019: 59%. 2024: 56%&#10;Time pressure. 2019: 45% 2024: 43%&#10;Poor communication or cooperation within the organisation. 2019: 18% 2024: 19%&#10;Long or irregular working hours.  2019: 21% 2024: 18%&#10;Fear of job loss.  2019: 11% 2024: 10%&#10;&#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3890794028"/>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nb-NO" sz="1200" b="0" i="1" u="none" baseline="0">
                <a:effectLst/>
              </a:rPr>
              <a:t>Kilde: </a:t>
            </a:r>
            <a:r>
              <a:rPr lang="nb-NO" sz="1200">
                <a:effectLst/>
              </a:rPr>
              <a:t>ESENER 2024 – Grunnlag: Virksomheter i EU-27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nb-NO"/>
              <a:t>Kampanjens mål og formål</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10345478"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Synliggjøre: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957245"/>
            <a:ext cx="10160149"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nb-NO" sz="1800" dirty="0"/>
              <a:t>virkningen </a:t>
            </a:r>
            <a:r>
              <a:rPr lang="nb-NO" sz="1800" b="0" i="0" u="none" baseline="0" dirty="0"/>
              <a:t> </a:t>
            </a:r>
            <a:r>
              <a:rPr lang="nb-NO" sz="1800" dirty="0"/>
              <a:t>av et godt arbeidsmiljø på psykisk helse og velvære</a:t>
            </a:r>
          </a:p>
          <a:p>
            <a:pPr marL="233363" indent="-233363">
              <a:spcBef>
                <a:spcPts val="600"/>
              </a:spcBef>
              <a:spcAft>
                <a:spcPts val="600"/>
              </a:spcAft>
            </a:pPr>
            <a:r>
              <a:rPr lang="nb-NO" sz="1800" b="0" i="0" u="none" baseline="0" dirty="0"/>
              <a:t>betydningen av </a:t>
            </a:r>
            <a:r>
              <a:rPr lang="nb-NO" sz="1800" i="0" u="none" baseline="0" dirty="0"/>
              <a:t>å vurdere, forebygge og håndtere risiko </a:t>
            </a:r>
            <a:r>
              <a:rPr lang="nb-NO" sz="1800" b="0" i="0" u="none" baseline="0" dirty="0"/>
              <a:t>i det psykososiale arbeidsmiljøet</a:t>
            </a: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8038213"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Oppfordre til:</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6" y="3715725"/>
            <a:ext cx="7544543"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nb-NO" sz="1800" dirty="0"/>
              <a:t>nettverksbygging mellom berørte parter</a:t>
            </a:r>
          </a:p>
          <a:p>
            <a:pPr marL="233363" indent="-233363">
              <a:spcBef>
                <a:spcPts val="600"/>
              </a:spcBef>
              <a:spcAft>
                <a:spcPts val="600"/>
              </a:spcAft>
            </a:pPr>
            <a:r>
              <a:rPr lang="nb-NO" sz="1800" b="0" i="0" u="none" baseline="0" dirty="0"/>
              <a:t>samarbeid mellom </a:t>
            </a:r>
            <a:r>
              <a:rPr lang="nb-NO" sz="1800" i="0" u="none" baseline="0" dirty="0"/>
              <a:t>partene på arbeidsplassen</a:t>
            </a:r>
          </a:p>
          <a:p>
            <a:pPr marL="233363" indent="-233363">
              <a:spcBef>
                <a:spcPts val="600"/>
              </a:spcBef>
              <a:spcAft>
                <a:spcPts val="600"/>
              </a:spcAft>
            </a:pPr>
            <a:r>
              <a:rPr lang="nb-NO" sz="1800" b="0" i="0" u="none" baseline="0" dirty="0"/>
              <a:t>å fremme et </a:t>
            </a:r>
            <a:r>
              <a:rPr lang="nb-NO" sz="1800" i="0" u="none" baseline="0" dirty="0"/>
              <a:t>støttende, inkluderende </a:t>
            </a:r>
            <a:r>
              <a:rPr lang="nb-NO" sz="1800" b="0" i="0" u="none" baseline="0" dirty="0"/>
              <a:t>og</a:t>
            </a:r>
            <a:r>
              <a:rPr lang="nb-NO" sz="1800" i="0" u="none" baseline="0" dirty="0"/>
              <a:t> psykisk godt arbeidsmiljø</a:t>
            </a:r>
          </a:p>
          <a:p>
            <a:pPr marL="233363" indent="-233363">
              <a:spcBef>
                <a:spcPts val="600"/>
              </a:spcBef>
              <a:spcAft>
                <a:spcPts val="600"/>
              </a:spcAft>
            </a:pPr>
            <a:r>
              <a:rPr lang="nb-NO" sz="1800" dirty="0"/>
              <a:t>kobling mellom psykososialt arbeidsmiljø og øvrige deler av arbeidsmiljøet </a:t>
            </a:r>
            <a:r>
              <a:rPr lang="nb-NO" sz="1800" b="0" dirty="0"/>
              <a:t>for å sikre en helhetlig tilnærming</a:t>
            </a:r>
            <a:endParaRPr lang="en-GB" sz="1800" b="0" dirty="0"/>
          </a:p>
          <a:p>
            <a:pPr marL="0" indent="0">
              <a:spcBef>
                <a:spcPts val="600"/>
              </a:spcBef>
              <a:spcAft>
                <a:spcPts val="600"/>
              </a:spcAft>
              <a:buNone/>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b="0" dirty="0"/>
          </a:p>
        </p:txBody>
      </p:sp>
      <p:pic>
        <p:nvPicPr>
          <p:cNvPr id="9" name="Picture 8" descr="Et fotografi i form av en sky som viser en gruppe mannlige arbeidere samlet rundt et instrumentpanel med tall. På bildet ser man en grønn dukke på venstre side. Bildet legger vekt på de organisatoriske tiltakene som er nødvendige for å fremme god psykisk helse på arbeidsplassen.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nb-NO" dirty="0"/>
              <a:t>Hvem er kampanjen for? Hvem bør delta?</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nb-NO" sz="1800" b="1">
                <a:solidFill>
                  <a:srgbClr val="003399"/>
                </a:solidFill>
              </a:rPr>
              <a:t>God psykisk helse er et felles ansvar. </a:t>
            </a:r>
          </a:p>
        </p:txBody>
      </p:sp>
      <p:sp>
        <p:nvSpPr>
          <p:cNvPr id="6" name="TextBox 5">
            <a:extLst>
              <a:ext uri="{FF2B5EF4-FFF2-40B4-BE49-F238E27FC236}">
                <a16:creationId xmlns:a16="http://schemas.microsoft.com/office/drawing/2014/main" id="{E107649C-8B2D-E6DF-A63B-0C30EEC1CBD9}"/>
              </a:ext>
            </a:extLst>
          </p:cNvPr>
          <p:cNvSpPr txBox="1"/>
          <p:nvPr/>
        </p:nvSpPr>
        <p:spPr>
          <a:xfrm>
            <a:off x="957780" y="2233871"/>
            <a:ext cx="5259149" cy="3773524"/>
          </a:xfrm>
          <a:prstGeom prst="rect">
            <a:avLst/>
          </a:prstGeom>
          <a:noFill/>
        </p:spPr>
        <p:txBody>
          <a:bodyPr wrap="square" rtlCol="0">
            <a:noAutofit/>
          </a:bodyPr>
          <a:lstStyle/>
          <a:p>
            <a:pPr marL="233363" indent="-233363">
              <a:buFont typeface="Wingdings" panose="05000000000000000000" pitchFamily="2" charset="2"/>
              <a:buChar char="§"/>
            </a:pPr>
            <a:r>
              <a:rPr lang="nb-NO" sz="1800" dirty="0">
                <a:solidFill>
                  <a:schemeClr val="tx2"/>
                </a:solidFill>
              </a:rPr>
              <a:t>Arbeidsgivere i virksomheter av alle størrelser </a:t>
            </a:r>
          </a:p>
          <a:p>
            <a:pPr marL="233363" indent="-233363">
              <a:buFont typeface="Wingdings" panose="05000000000000000000" pitchFamily="2" charset="2"/>
              <a:buChar char="§"/>
            </a:pPr>
            <a:r>
              <a:rPr lang="nb-NO" sz="1800" dirty="0">
                <a:solidFill>
                  <a:schemeClr val="tx2"/>
                </a:solidFill>
              </a:rPr>
              <a:t>Arbeidstakere</a:t>
            </a:r>
          </a:p>
          <a:p>
            <a:pPr marL="233363" indent="-233363">
              <a:buFont typeface="Wingdings" panose="05000000000000000000" pitchFamily="2" charset="2"/>
              <a:buChar char="§"/>
            </a:pPr>
            <a:r>
              <a:rPr lang="nb-NO" sz="1800" dirty="0">
                <a:solidFill>
                  <a:schemeClr val="tx2"/>
                </a:solidFill>
              </a:rPr>
              <a:t>Tillitsvalgte, verneombud og ledere </a:t>
            </a:r>
          </a:p>
          <a:p>
            <a:pPr marL="233363" indent="-233363">
              <a:buFont typeface="Wingdings" panose="05000000000000000000" pitchFamily="2" charset="2"/>
              <a:buChar char="§"/>
            </a:pPr>
            <a:r>
              <a:rPr lang="nb-NO" sz="1800" dirty="0">
                <a:solidFill>
                  <a:schemeClr val="tx2"/>
                </a:solidFill>
              </a:rPr>
              <a:t>Partene i arbeidslivet</a:t>
            </a:r>
          </a:p>
          <a:p>
            <a:pPr marL="233363" indent="-233363">
              <a:buFont typeface="Wingdings" panose="05000000000000000000" pitchFamily="2" charset="2"/>
              <a:buChar char="§"/>
            </a:pPr>
            <a:r>
              <a:rPr lang="nb-NO" sz="1800" dirty="0">
                <a:solidFill>
                  <a:schemeClr val="tx2"/>
                </a:solidFill>
              </a:rPr>
              <a:t>Arbeidstilsynsmyndigheter</a:t>
            </a:r>
          </a:p>
          <a:p>
            <a:pPr marL="233363" indent="-233363">
              <a:buFont typeface="Wingdings" panose="05000000000000000000" pitchFamily="2" charset="2"/>
              <a:buChar char="§"/>
            </a:pPr>
            <a:r>
              <a:rPr lang="nb-NO" sz="1800" dirty="0">
                <a:solidFill>
                  <a:schemeClr val="tx2"/>
                </a:solidFill>
              </a:rPr>
              <a:t>Bedriftshelsetjenester og arbeidslivssenttre</a:t>
            </a:r>
          </a:p>
          <a:p>
            <a:pPr marL="233363" indent="-233363">
              <a:buFont typeface="Wingdings" panose="05000000000000000000" pitchFamily="2" charset="2"/>
              <a:buChar char="§"/>
            </a:pPr>
            <a:r>
              <a:rPr lang="nb-NO" sz="1800" dirty="0">
                <a:solidFill>
                  <a:schemeClr val="tx2"/>
                </a:solidFill>
              </a:rPr>
              <a:t>Arbeidsmiljøeksperter </a:t>
            </a:r>
          </a:p>
          <a:p>
            <a:pPr marL="233363" indent="-233363">
              <a:buFont typeface="Wingdings" panose="05000000000000000000" pitchFamily="2" charset="2"/>
              <a:buChar char="§"/>
            </a:pPr>
            <a:r>
              <a:rPr lang="nb-NO" sz="1800" dirty="0">
                <a:solidFill>
                  <a:schemeClr val="tx2"/>
                </a:solidFill>
              </a:rPr>
              <a:t>Organisasjoner for psykisk helse</a:t>
            </a:r>
          </a:p>
          <a:p>
            <a:pPr marL="233363" indent="-233363">
              <a:buFont typeface="Wingdings" panose="05000000000000000000" pitchFamily="2" charset="2"/>
              <a:buChar char="§"/>
            </a:pPr>
            <a:r>
              <a:rPr lang="nb-NO" sz="1800" dirty="0">
                <a:solidFill>
                  <a:schemeClr val="tx2"/>
                </a:solidFill>
              </a:rPr>
              <a:t>Kvinne- og ungdomsorganisasjoner </a:t>
            </a:r>
          </a:p>
          <a:p>
            <a:pPr marL="233363" indent="-233363">
              <a:buFont typeface="Wingdings" panose="05000000000000000000" pitchFamily="2" charset="2"/>
              <a:buChar char="§"/>
            </a:pPr>
            <a:r>
              <a:rPr lang="nb-NO" sz="1800" dirty="0">
                <a:solidFill>
                  <a:schemeClr val="tx2"/>
                </a:solidFill>
              </a:rPr>
              <a:t>LHBTIQ+-organisasjoner </a:t>
            </a:r>
          </a:p>
          <a:p>
            <a:pPr marL="233363" indent="-233363">
              <a:buFont typeface="Wingdings" panose="05000000000000000000" pitchFamily="2" charset="2"/>
              <a:buChar char="§"/>
            </a:pPr>
            <a:r>
              <a:rPr lang="nb-NO" sz="1800" dirty="0">
                <a:solidFill>
                  <a:schemeClr val="tx2"/>
                </a:solidFill>
              </a:rPr>
              <a:t>Beslutningstakere</a:t>
            </a:r>
          </a:p>
          <a:p>
            <a:pPr marL="233363" indent="-233363">
              <a:buFont typeface="Wingdings" panose="05000000000000000000" pitchFamily="2" charset="2"/>
              <a:buChar char="§"/>
            </a:pPr>
            <a:r>
              <a:rPr lang="nb-NO" sz="1800" dirty="0">
                <a:solidFill>
                  <a:schemeClr val="tx2"/>
                </a:solidFill>
              </a:rPr>
              <a:t>Forskere og undervisere </a:t>
            </a:r>
          </a:p>
          <a:p>
            <a:pPr marL="233363" indent="-233363">
              <a:buFont typeface="Wingdings" panose="05000000000000000000" pitchFamily="2" charset="2"/>
              <a:buChar char="§"/>
            </a:pPr>
            <a:r>
              <a:rPr lang="nb-NO" sz="1800" dirty="0">
                <a:solidFill>
                  <a:schemeClr val="tx2"/>
                </a:solidFill>
              </a:rPr>
              <a:t>Medieaktører</a:t>
            </a:r>
            <a:endParaRPr lang="en-GB" sz="1800" dirty="0"/>
          </a:p>
        </p:txBody>
      </p:sp>
      <p:pic>
        <p:nvPicPr>
          <p:cNvPr id="8" name="Picture 7" descr="En vektorgrafikk som viser fire grønne dukker forbundet med linjer som symboliserer felles ansvar. Én dukke holder en kopp kaffe, én et utropstegn, én et forstørrelsesglass og én en megafon.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7877"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nb-NO"/>
              <a:t>En handlingsplan: de fem prioriterte områdene i kampanjen</a:t>
            </a:r>
          </a:p>
        </p:txBody>
      </p:sp>
      <p:graphicFrame>
        <p:nvGraphicFramePr>
          <p:cNvPr id="5" name="Content Placeholder 3" descr="En tidsplan som viser lanseringsdatoene for hvert av kampanjens fem prioriterte områder.">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934376134"/>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nb-NO" dirty="0"/>
              <a:t>Prioritering 1: Forebygging i det psykososiale arbeidsmiljøet -1-</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Nåværende situasjon</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079831"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nb-NO" b="0" i="0" u="none" baseline="0" dirty="0"/>
              <a:t>Arbeidsgivere har en lovpålagt plikt til å beskytte arbeidstakernes helse, herunder deres psykiske helse.</a:t>
            </a:r>
          </a:p>
          <a:p>
            <a:pPr marL="233363" indent="-233363">
              <a:spcAft>
                <a:spcPts val="600"/>
              </a:spcAft>
            </a:pPr>
            <a:r>
              <a:rPr lang="nb-NO" b="0" i="0" u="none" baseline="0" dirty="0"/>
              <a:t>Bare </a:t>
            </a:r>
            <a:r>
              <a:rPr lang="nb-NO" dirty="0"/>
              <a:t>39 % av virksomhetene </a:t>
            </a:r>
            <a:r>
              <a:rPr lang="nb-NO" b="0" i="0" u="none" baseline="0" dirty="0"/>
              <a:t>oppgir å ha en </a:t>
            </a:r>
            <a:r>
              <a:rPr lang="nb-NO" dirty="0"/>
              <a:t>handlingsplan mot arbeidsrelatert stress</a:t>
            </a:r>
            <a:r>
              <a:rPr lang="nb-NO" b="0" i="0" u="none" baseline="0" dirty="0"/>
              <a:t>.</a:t>
            </a:r>
          </a:p>
          <a:p>
            <a:pPr marL="233363" indent="-233363">
              <a:spcAft>
                <a:spcPts val="600"/>
              </a:spcAft>
            </a:pPr>
            <a:r>
              <a:rPr lang="en-GB" b="0" dirty="0" err="1"/>
              <a:t>Virksomheter</a:t>
            </a:r>
            <a:r>
              <a:rPr lang="en-GB" b="0" dirty="0"/>
              <a:t> </a:t>
            </a:r>
            <a:r>
              <a:rPr lang="en-GB" b="0" dirty="0" err="1"/>
              <a:t>kan</a:t>
            </a:r>
            <a:r>
              <a:rPr lang="en-GB" b="0" dirty="0"/>
              <a:t> </a:t>
            </a:r>
            <a:r>
              <a:rPr lang="en-GB" b="0" dirty="0" err="1"/>
              <a:t>være</a:t>
            </a:r>
            <a:r>
              <a:rPr lang="en-GB" b="0" dirty="0"/>
              <a:t> </a:t>
            </a:r>
            <a:r>
              <a:rPr lang="en-GB" b="0" dirty="0" err="1"/>
              <a:t>klar</a:t>
            </a:r>
            <a:r>
              <a:rPr lang="en-GB" b="0" dirty="0"/>
              <a:t> over </a:t>
            </a:r>
            <a:r>
              <a:rPr lang="en-GB" b="0" dirty="0" err="1"/>
              <a:t>risiko</a:t>
            </a:r>
            <a:r>
              <a:rPr lang="en-GB" b="0" dirty="0"/>
              <a:t> </a:t>
            </a:r>
            <a:r>
              <a:rPr lang="en-GB" b="0" dirty="0" err="1"/>
              <a:t>i</a:t>
            </a:r>
            <a:r>
              <a:rPr lang="en-GB" b="0" dirty="0"/>
              <a:t> det </a:t>
            </a:r>
            <a:r>
              <a:rPr lang="en-GB" b="0" dirty="0" err="1"/>
              <a:t>psykososiale</a:t>
            </a:r>
            <a:r>
              <a:rPr lang="en-GB" b="0" dirty="0"/>
              <a:t> </a:t>
            </a:r>
            <a:r>
              <a:rPr lang="en-GB" b="0" dirty="0" err="1"/>
              <a:t>arbeidsmiljøet</a:t>
            </a:r>
            <a:r>
              <a:rPr lang="en-GB" b="0" dirty="0"/>
              <a:t>, men mangler </a:t>
            </a:r>
            <a:r>
              <a:rPr lang="en-GB" b="0" dirty="0" err="1"/>
              <a:t>ofte</a:t>
            </a:r>
            <a:r>
              <a:rPr lang="en-GB" b="0" dirty="0"/>
              <a:t> </a:t>
            </a:r>
            <a:r>
              <a:rPr lang="en-GB" b="0" dirty="0" err="1"/>
              <a:t>systematiske</a:t>
            </a:r>
            <a:r>
              <a:rPr lang="en-GB" b="0" dirty="0"/>
              <a:t>, </a:t>
            </a:r>
            <a:r>
              <a:rPr lang="en-GB" b="0" dirty="0" err="1"/>
              <a:t>formaliserte</a:t>
            </a:r>
            <a:r>
              <a:rPr lang="en-GB" b="0" dirty="0"/>
              <a:t> </a:t>
            </a:r>
            <a:r>
              <a:rPr lang="en-GB" dirty="0" err="1"/>
              <a:t>tiltak</a:t>
            </a:r>
            <a:r>
              <a:rPr lang="en-GB" dirty="0"/>
              <a:t> for å </a:t>
            </a:r>
            <a:r>
              <a:rPr lang="en-GB" dirty="0" err="1"/>
              <a:t>håndtere</a:t>
            </a:r>
            <a:r>
              <a:rPr lang="en-GB" dirty="0"/>
              <a:t> </a:t>
            </a:r>
            <a:r>
              <a:rPr lang="en-GB" dirty="0" err="1"/>
              <a:t>dem</a:t>
            </a:r>
            <a:r>
              <a:rPr lang="en-GB" dirty="0"/>
              <a:t> </a:t>
            </a:r>
            <a:r>
              <a:rPr lang="en-GB" dirty="0" err="1"/>
              <a:t>effektivt</a:t>
            </a:r>
            <a:r>
              <a:rPr lang="en-GB" dirty="0"/>
              <a:t>.</a:t>
            </a:r>
            <a:r>
              <a:rPr lang="nb-NO" b="0" dirty="0"/>
              <a:t> </a:t>
            </a:r>
          </a:p>
          <a:p>
            <a:pPr marL="233363" indent="-233363">
              <a:spcAft>
                <a:spcPts val="600"/>
              </a:spcAft>
            </a:pPr>
            <a:r>
              <a:rPr lang="nb-NO" b="0" i="0" u="none" baseline="0" dirty="0"/>
              <a:t>Forskning viser at bevisstheten om og gjennomføringen av </a:t>
            </a:r>
            <a:r>
              <a:rPr lang="nb-NO" dirty="0"/>
              <a:t>forebyggende </a:t>
            </a:r>
            <a:r>
              <a:rPr lang="nb-NO" dirty="0">
                <a:solidFill>
                  <a:schemeClr val="accent1"/>
                </a:solidFill>
              </a:rPr>
              <a:t>tiltak varierer mellom </a:t>
            </a:r>
            <a:r>
              <a:rPr lang="nb-NO" dirty="0"/>
              <a:t>sektorer og land</a:t>
            </a:r>
            <a:r>
              <a:rPr lang="nb-NO" b="0" i="0" u="none" baseline="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nb-NO" dirty="0"/>
              <a:t>Prioritering 1: Forebygging i det psykososiale arbeidsmiljøet -2-</a:t>
            </a:r>
          </a:p>
        </p:txBody>
      </p:sp>
      <p:sp>
        <p:nvSpPr>
          <p:cNvPr id="4" name="Rectangle 3">
            <a:extLst>
              <a:ext uri="{FF2B5EF4-FFF2-40B4-BE49-F238E27FC236}">
                <a16:creationId xmlns:a16="http://schemas.microsoft.com/office/drawing/2014/main" id="{5978B3BF-F5DD-EF14-8F1E-31C8593438D2}"/>
              </a:ext>
            </a:extLst>
          </p:cNvPr>
          <p:cNvSpPr/>
          <p:nvPr/>
        </p:nvSpPr>
        <p:spPr>
          <a:xfrm>
            <a:off x="0" y="1086845"/>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nb-NO" b="1" dirty="0">
                <a:solidFill>
                  <a:srgbClr val="003399"/>
                </a:solidFill>
                <a:cs typeface="Arial" panose="020B0604020202020204" pitchFamily="34" charset="0"/>
              </a:rPr>
              <a:t>          De viktigste utfordringene </a:t>
            </a:r>
            <a:r>
              <a:rPr lang="en-GB" b="1" dirty="0" err="1">
                <a:solidFill>
                  <a:srgbClr val="003399"/>
                </a:solidFill>
                <a:cs typeface="Arial" panose="020B0604020202020204" pitchFamily="34" charset="0"/>
              </a:rPr>
              <a:t>virksomhetene</a:t>
            </a:r>
            <a:r>
              <a:rPr lang="nb-NO" b="1" dirty="0">
                <a:solidFill>
                  <a:srgbClr val="003399"/>
                </a:solidFill>
                <a:cs typeface="Arial" panose="020B0604020202020204" pitchFamily="34" charset="0"/>
              </a:rPr>
              <a:t> oppgir </a:t>
            </a:r>
          </a:p>
          <a:p>
            <a:pPr algn="ctr"/>
            <a:r>
              <a:rPr lang="nb-NO" b="1" dirty="0">
                <a:solidFill>
                  <a:srgbClr val="003399"/>
                </a:solidFill>
                <a:cs typeface="Arial" panose="020B0604020202020204" pitchFamily="34" charset="0"/>
              </a:rPr>
              <a:t>å ha i arbeidet med å håndtere psykososiale risikoer:</a:t>
            </a:r>
          </a:p>
        </p:txBody>
      </p:sp>
      <p:grpSp>
        <p:nvGrpSpPr>
          <p:cNvPr id="13" name="Group 12" descr="4 sirkeldiagrammer som viser de viktigste utfordringene bedriftene oppgir å ha i forbindelse med håndteringen av psykososiale risikoer.  Sirkeldiagram 1 viser 59 prosent.  Manglende vilje til å snakke åpent om problemet. Sirkeldiagram 2 viser 44 prosent. Mangel på ekspertise eller spesialiststøtte Sirkeldiagram 3 viser 43 prosent. Mangel på forståelse blant ansatte.  Sirkeldiagram 4 viser 32 prosent. Mangel på forståelse hos ledelsen">
            <a:extLst>
              <a:ext uri="{FF2B5EF4-FFF2-40B4-BE49-F238E27FC236}">
                <a16:creationId xmlns:a16="http://schemas.microsoft.com/office/drawing/2014/main" id="{5A1D7735-3259-B0E5-ADF7-9703C0F715D4}"/>
              </a:ext>
            </a:extLst>
          </p:cNvPr>
          <p:cNvGrpSpPr/>
          <p:nvPr/>
        </p:nvGrpSpPr>
        <p:grpSpPr>
          <a:xfrm>
            <a:off x="120387" y="1503628"/>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nb-NO" sz="1600"/>
                  <a:t>Manglende vilje til å snakke åpent om problemet</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nb-NO" sz="1600"/>
                  <a:t>Mangel på ekspertise eller spesialiststøtte</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nb-NO" sz="1600"/>
                  <a:t>Mangel på forståelse blant ansatte</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nb-NO" sz="1600"/>
                  <a:t>Mangel på forståelse i ledelsen</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nb-NO" dirty="0"/>
              <a:t>Forskning viser at mindre virksomheter har en tendens til å håndtere risiko i det psykososiale arbeidsmiljøet uten en plan i stedet for å ha strukturerte strategier.</a:t>
            </a:r>
          </a:p>
          <a:p>
            <a:pPr marL="233045" indent="-233045">
              <a:spcBef>
                <a:spcPts val="600"/>
              </a:spcBef>
            </a:pPr>
            <a:r>
              <a:rPr lang="nb-NO" dirty="0"/>
              <a:t>Det finnes imidlertid lovende tiltak fra myndigheter og forskjellige sektorer for å hjelpe bedrifter med dette arbeidet.</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3122136"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18758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332295"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nb-NO" dirty="0"/>
              <a:t>Prioritering 1: Forebygging i det psykososiale arbeidsmiljøet -3-</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21734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dirty="0">
                <a:latin typeface="+mn-lt"/>
              </a:rPr>
              <a:t>Forebyggende tiltak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872648"/>
            <a:ext cx="10766203" cy="2166891"/>
          </a:xfrm>
        </p:spPr>
        <p:txBody>
          <a:bodyPr>
            <a:noAutofit/>
          </a:bodyPr>
          <a:lstStyle/>
          <a:p>
            <a:pPr marL="233363" indent="-233363"/>
            <a:r>
              <a:rPr lang="en-GB" dirty="0" err="1"/>
              <a:t>Vurdere</a:t>
            </a:r>
            <a:r>
              <a:rPr lang="en-GB" dirty="0"/>
              <a:t> </a:t>
            </a:r>
            <a:r>
              <a:rPr lang="en-GB" dirty="0" err="1"/>
              <a:t>og</a:t>
            </a:r>
            <a:r>
              <a:rPr lang="en-GB" dirty="0"/>
              <a:t> </a:t>
            </a:r>
            <a:r>
              <a:rPr lang="en-GB" dirty="0" err="1"/>
              <a:t>håndtere</a:t>
            </a:r>
            <a:r>
              <a:rPr lang="en-GB" dirty="0"/>
              <a:t> </a:t>
            </a:r>
            <a:r>
              <a:rPr lang="en-GB" dirty="0" err="1"/>
              <a:t>risiko</a:t>
            </a:r>
            <a:r>
              <a:rPr lang="en-GB" dirty="0"/>
              <a:t> </a:t>
            </a:r>
            <a:r>
              <a:rPr lang="en-GB" b="0" dirty="0" err="1"/>
              <a:t>i</a:t>
            </a:r>
            <a:r>
              <a:rPr lang="en-GB" b="0" dirty="0"/>
              <a:t> det </a:t>
            </a:r>
            <a:r>
              <a:rPr lang="en-GB" b="0" dirty="0" err="1"/>
              <a:t>psykososiale</a:t>
            </a:r>
            <a:r>
              <a:rPr lang="en-GB" b="0" dirty="0"/>
              <a:t> </a:t>
            </a:r>
            <a:r>
              <a:rPr lang="en-GB" b="0" dirty="0" err="1"/>
              <a:t>arbeidsmiljøet</a:t>
            </a:r>
            <a:r>
              <a:rPr lang="en-GB" b="0" dirty="0"/>
              <a:t> </a:t>
            </a:r>
            <a:r>
              <a:rPr lang="en-GB" b="0" dirty="0" err="1"/>
              <a:t>som</a:t>
            </a:r>
            <a:r>
              <a:rPr lang="en-GB" b="0" dirty="0"/>
              <a:t> </a:t>
            </a:r>
            <a:r>
              <a:rPr lang="en-GB" b="0" dirty="0" err="1"/>
              <a:t>en</a:t>
            </a:r>
            <a:r>
              <a:rPr lang="en-GB" b="0" dirty="0"/>
              <a:t> del </a:t>
            </a:r>
            <a:r>
              <a:rPr lang="en-GB" b="0" dirty="0" err="1"/>
              <a:t>av</a:t>
            </a:r>
            <a:r>
              <a:rPr lang="en-GB" b="0" dirty="0"/>
              <a:t> </a:t>
            </a:r>
            <a:r>
              <a:rPr lang="en-GB" dirty="0"/>
              <a:t>den </a:t>
            </a:r>
            <a:r>
              <a:rPr lang="en-GB" dirty="0" err="1"/>
              <a:t>overordnede</a:t>
            </a:r>
            <a:r>
              <a:rPr lang="en-GB" dirty="0"/>
              <a:t> </a:t>
            </a:r>
            <a:r>
              <a:rPr lang="en-GB" dirty="0" err="1"/>
              <a:t>arbeidsmiljøarbeidet</a:t>
            </a:r>
            <a:endParaRPr lang="nb-NO" dirty="0"/>
          </a:p>
          <a:p>
            <a:pPr marL="233363" indent="-233363"/>
            <a:r>
              <a:rPr lang="nb-NO" b="0" i="0" u="none" baseline="0" dirty="0"/>
              <a:t>Bruke </a:t>
            </a:r>
            <a:r>
              <a:rPr lang="nb-NO" i="0" u="none" baseline="0" dirty="0"/>
              <a:t>forebyggingshierarkiet</a:t>
            </a:r>
            <a:r>
              <a:rPr lang="nb-NO" b="0" i="0" u="none" baseline="0" dirty="0"/>
              <a:t> og prioritere tiltak som treffer årsakene til de utfordringene som kan oppstå</a:t>
            </a:r>
          </a:p>
          <a:p>
            <a:pPr marL="233363" indent="-233363"/>
            <a:r>
              <a:rPr lang="nb-NO" b="0" i="0" u="none" baseline="0" dirty="0"/>
              <a:t>Utforme og </a:t>
            </a:r>
            <a:r>
              <a:rPr lang="nb-NO" dirty="0"/>
              <a:t>organisere arbeidet med håndterbare krav,</a:t>
            </a:r>
            <a:r>
              <a:rPr lang="nb-NO" b="0" i="0" u="none" baseline="0" dirty="0"/>
              <a:t> tydelige roller og tilstrekkelige ressurser</a:t>
            </a:r>
          </a:p>
          <a:p>
            <a:pPr marL="233363" indent="-233363"/>
            <a:r>
              <a:rPr lang="nb-NO" dirty="0"/>
              <a:t>Forebygge vold</a:t>
            </a:r>
            <a:r>
              <a:rPr lang="nb-NO" b="0" i="0" u="none" baseline="0" dirty="0"/>
              <a:t>, trakassering og annen antisosial atferd</a:t>
            </a:r>
          </a:p>
          <a:p>
            <a:pPr marL="233363" indent="-233363"/>
            <a:r>
              <a:rPr lang="nb-NO" b="0" i="0" u="none" baseline="0" dirty="0"/>
              <a:t>Tilby </a:t>
            </a:r>
            <a:r>
              <a:rPr lang="nb-NO" dirty="0"/>
              <a:t>informasjon, opplæring </a:t>
            </a:r>
            <a:r>
              <a:rPr lang="nb-NO" b="0" i="0" u="none" baseline="0" dirty="0"/>
              <a:t>og </a:t>
            </a:r>
            <a:r>
              <a:rPr lang="nb-NO" dirty="0"/>
              <a:t>støtte</a:t>
            </a:r>
            <a:r>
              <a:rPr lang="nb-NO" b="0" i="0" u="none" baseline="0" dirty="0"/>
              <a:t>, deriblant tiltak for å redusere stigma knyttet til psykisk helse</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447602"/>
            <a:ext cx="4221126"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600" b="1" dirty="0">
                <a:solidFill>
                  <a:schemeClr val="bg1"/>
                </a:solidFill>
              </a:rPr>
              <a:t>Hierarki for forebyggende tiltak for det psykososiale arbeidsmiljøet:</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En pyramide med tre trinn som viser hierarkiet for forebygging av psykososiale risikoer på arbeidsplassen. Øverst i pyramiden, symbolisert av en emoji som forestiller en person, for å vise at dette tiltaket er en siste utvei. Det andre (og midterste) trinnet, symbolisert av en innstillings-emoji, viser organisatoriske og tekniske tiltak, mens det tredje (nederste) trinnet, symbolisert av et forstørrelsesglass, viser hvor viktig det er å kartlegge og luke ut risikoer. På høyre side av pyramiden står det en dukke med et utropstegn i venstre hånd.">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nb-NO"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3" y="4489231"/>
            <a:ext cx="1754536" cy="523220"/>
          </a:xfrm>
          <a:prstGeom prst="rect">
            <a:avLst/>
          </a:prstGeom>
          <a:noFill/>
        </p:spPr>
        <p:txBody>
          <a:bodyPr wrap="square">
            <a:spAutoFit/>
          </a:bodyPr>
          <a:lstStyle/>
          <a:p>
            <a:r>
              <a:rPr lang="nb-NO" sz="1400" b="1" dirty="0">
                <a:solidFill>
                  <a:srgbClr val="003399"/>
                </a:solidFill>
              </a:rPr>
              <a:t>Individuelle tiltak som siste utvei.</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nb-NO"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70877"/>
            <a:ext cx="2685365" cy="523220"/>
          </a:xfrm>
          <a:prstGeom prst="rect">
            <a:avLst/>
          </a:prstGeom>
          <a:noFill/>
        </p:spPr>
        <p:txBody>
          <a:bodyPr wrap="square">
            <a:spAutoFit/>
          </a:bodyPr>
          <a:lstStyle/>
          <a:p>
            <a:r>
              <a:rPr lang="nb-NO" sz="1400" b="1">
                <a:solidFill>
                  <a:srgbClr val="003399"/>
                </a:solidFill>
              </a:rPr>
              <a:t>Organisatoriske og tekniske tiltak som må iverksettes.</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nb-NO"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27950"/>
            <a:ext cx="2355799" cy="523220"/>
          </a:xfrm>
          <a:prstGeom prst="rect">
            <a:avLst/>
          </a:prstGeom>
          <a:noFill/>
        </p:spPr>
        <p:txBody>
          <a:bodyPr wrap="square">
            <a:spAutoFit/>
          </a:bodyPr>
          <a:lstStyle/>
          <a:p>
            <a:r>
              <a:rPr lang="nb-NO" sz="1400" b="1">
                <a:solidFill>
                  <a:srgbClr val="003399"/>
                </a:solidFill>
              </a:rPr>
              <a:t>Identifisere og eliminere risikoer ved kilden.</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nb-NO" dirty="0"/>
              <a:t>Prioritering 1: Forebygging i det psykososiale arbeidsmiljøet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Forebyggende tiltak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3" y="2093393"/>
            <a:ext cx="6364324"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n-GB" sz="1800" dirty="0" err="1"/>
              <a:t>Behandle</a:t>
            </a:r>
            <a:r>
              <a:rPr lang="en-GB" sz="1800" dirty="0"/>
              <a:t> </a:t>
            </a:r>
            <a:r>
              <a:rPr lang="en-GB" sz="1800" dirty="0" err="1"/>
              <a:t>utfordringer</a:t>
            </a:r>
            <a:r>
              <a:rPr lang="en-GB" sz="1800" dirty="0"/>
              <a:t> </a:t>
            </a:r>
            <a:r>
              <a:rPr lang="en-GB" sz="1800" dirty="0" err="1"/>
              <a:t>i</a:t>
            </a:r>
            <a:r>
              <a:rPr lang="en-GB" sz="1800" dirty="0"/>
              <a:t> det </a:t>
            </a:r>
            <a:r>
              <a:rPr lang="en-GB" sz="1800" dirty="0" err="1"/>
              <a:t>psykososiale</a:t>
            </a:r>
            <a:r>
              <a:rPr lang="en-GB" sz="1800" dirty="0"/>
              <a:t> </a:t>
            </a:r>
            <a:r>
              <a:rPr lang="en-GB" sz="1800" dirty="0" err="1"/>
              <a:t>arbeidsmiljøet</a:t>
            </a:r>
            <a:r>
              <a:rPr lang="en-GB" sz="1800" dirty="0"/>
              <a:t> </a:t>
            </a:r>
            <a:r>
              <a:rPr lang="en-GB" sz="1800" dirty="0" err="1"/>
              <a:t>som</a:t>
            </a:r>
            <a:r>
              <a:rPr lang="en-GB" sz="1800" dirty="0"/>
              <a:t> et </a:t>
            </a:r>
            <a:r>
              <a:rPr lang="en-GB" sz="1800" dirty="0" err="1"/>
              <a:t>arbeidsplassrelatert</a:t>
            </a:r>
            <a:r>
              <a:rPr lang="en-GB" sz="1800" dirty="0"/>
              <a:t> problem</a:t>
            </a:r>
            <a:r>
              <a:rPr lang="en-GB" sz="1800" b="0" dirty="0"/>
              <a:t> </a:t>
            </a:r>
            <a:r>
              <a:rPr lang="en-GB" sz="1800" b="0" dirty="0" err="1"/>
              <a:t>snarere</a:t>
            </a:r>
            <a:r>
              <a:rPr lang="en-GB" sz="1800" b="0" dirty="0"/>
              <a:t> </a:t>
            </a:r>
            <a:r>
              <a:rPr lang="en-GB" sz="1800" b="0" dirty="0" err="1"/>
              <a:t>enn</a:t>
            </a:r>
            <a:r>
              <a:rPr lang="en-GB" sz="1800" b="0" dirty="0"/>
              <a:t> et </a:t>
            </a:r>
            <a:r>
              <a:rPr lang="en-GB" sz="1800" b="0" dirty="0" err="1"/>
              <a:t>individuelt</a:t>
            </a:r>
            <a:r>
              <a:rPr lang="en-GB" sz="1800" b="0" dirty="0"/>
              <a:t> problem</a:t>
            </a:r>
            <a:endParaRPr lang="nb-NO" sz="1800" b="0" dirty="0"/>
          </a:p>
          <a:p>
            <a:pPr marL="233363" indent="-233363">
              <a:spcBef>
                <a:spcPts val="600"/>
              </a:spcBef>
              <a:spcAft>
                <a:spcPts val="600"/>
              </a:spcAft>
            </a:pPr>
            <a:r>
              <a:rPr lang="nb-NO" sz="1800" b="0" i="0" u="none" baseline="0" dirty="0"/>
              <a:t>Sikre </a:t>
            </a:r>
            <a:r>
              <a:rPr lang="nb-NO" sz="1800" dirty="0"/>
              <a:t>arbeidstakernes medvirkning </a:t>
            </a:r>
            <a:r>
              <a:rPr lang="nb-NO" sz="1800" b="0" i="0" u="none" baseline="0" dirty="0"/>
              <a:t>gjennom hele prosessen, fra bevisstgjøring og risikovurdering til identifisering av løsninger</a:t>
            </a:r>
          </a:p>
          <a:p>
            <a:pPr marL="233363" indent="-233363">
              <a:spcBef>
                <a:spcPts val="600"/>
              </a:spcBef>
              <a:spcAft>
                <a:spcPts val="600"/>
              </a:spcAft>
            </a:pPr>
            <a:r>
              <a:rPr lang="nb-NO" sz="1800" dirty="0"/>
              <a:t>Gi ledere verktøy til å gjenkjenne og håndtere psykososiale risikoer</a:t>
            </a:r>
            <a:r>
              <a:rPr lang="nb-NO" sz="1800" b="0" i="0" u="none" baseline="0" dirty="0"/>
              <a:t>, herunder problemer knyttet til arbeidsbelastning, konflikter og uønsket sosial atferd</a:t>
            </a:r>
          </a:p>
          <a:p>
            <a:pPr marL="233363" indent="-233363">
              <a:spcBef>
                <a:spcPts val="600"/>
              </a:spcBef>
              <a:spcAft>
                <a:spcPts val="600"/>
              </a:spcAft>
            </a:pPr>
            <a:r>
              <a:rPr lang="en-GB" sz="1800" dirty="0" err="1"/>
              <a:t>Knytte</a:t>
            </a:r>
            <a:r>
              <a:rPr lang="en-GB" sz="1800" dirty="0"/>
              <a:t> </a:t>
            </a:r>
            <a:r>
              <a:rPr lang="en-GB" sz="1800" dirty="0" err="1"/>
              <a:t>vurdering</a:t>
            </a:r>
            <a:r>
              <a:rPr lang="en-GB" sz="1800" dirty="0"/>
              <a:t> </a:t>
            </a:r>
            <a:r>
              <a:rPr lang="en-GB" sz="1800" dirty="0" err="1"/>
              <a:t>og</a:t>
            </a:r>
            <a:r>
              <a:rPr lang="en-GB" sz="1800" dirty="0"/>
              <a:t> </a:t>
            </a:r>
            <a:r>
              <a:rPr lang="en-GB" sz="1800" dirty="0" err="1"/>
              <a:t>håndtering</a:t>
            </a:r>
            <a:r>
              <a:rPr lang="en-GB" sz="1800" dirty="0"/>
              <a:t> </a:t>
            </a:r>
            <a:r>
              <a:rPr lang="en-GB" sz="1800" dirty="0" err="1"/>
              <a:t>av</a:t>
            </a:r>
            <a:r>
              <a:rPr lang="en-GB" sz="1800" dirty="0"/>
              <a:t> </a:t>
            </a:r>
            <a:r>
              <a:rPr lang="en-GB" sz="1800" dirty="0" err="1"/>
              <a:t>risiko</a:t>
            </a:r>
            <a:r>
              <a:rPr lang="en-GB" sz="1800" dirty="0"/>
              <a:t> </a:t>
            </a:r>
            <a:r>
              <a:rPr lang="en-GB" sz="1800" dirty="0" err="1"/>
              <a:t>i</a:t>
            </a:r>
            <a:r>
              <a:rPr lang="en-GB" sz="1800" dirty="0"/>
              <a:t> det </a:t>
            </a:r>
            <a:r>
              <a:rPr lang="en-GB" sz="1800" dirty="0" err="1"/>
              <a:t>psykososiale</a:t>
            </a:r>
            <a:r>
              <a:rPr lang="en-GB" sz="1800" dirty="0"/>
              <a:t> </a:t>
            </a:r>
            <a:r>
              <a:rPr lang="en-GB" sz="1800" dirty="0" err="1"/>
              <a:t>arbeidsmiljøet</a:t>
            </a:r>
            <a:r>
              <a:rPr lang="en-GB" sz="1800" dirty="0"/>
              <a:t> </a:t>
            </a:r>
            <a:r>
              <a:rPr lang="en-GB" sz="1800" b="0" dirty="0" err="1"/>
              <a:t>til</a:t>
            </a:r>
            <a:r>
              <a:rPr lang="en-GB" sz="1800" b="0" dirty="0"/>
              <a:t> </a:t>
            </a:r>
            <a:r>
              <a:rPr lang="en-GB" sz="1800" b="0" dirty="0" err="1"/>
              <a:t>bredere</a:t>
            </a:r>
            <a:r>
              <a:rPr lang="en-GB" sz="1800" b="0" dirty="0"/>
              <a:t> </a:t>
            </a:r>
            <a:r>
              <a:rPr lang="en-GB" sz="1800" b="0" dirty="0" err="1"/>
              <a:t>arbeidsmiljøstrategier</a:t>
            </a:r>
            <a:r>
              <a:rPr lang="en-GB" sz="1800" b="0" dirty="0"/>
              <a:t> </a:t>
            </a:r>
            <a:r>
              <a:rPr lang="en-GB" sz="1800" b="0" dirty="0" err="1"/>
              <a:t>i</a:t>
            </a:r>
            <a:r>
              <a:rPr lang="en-GB" sz="1800" b="0" dirty="0"/>
              <a:t> </a:t>
            </a:r>
            <a:r>
              <a:rPr lang="en-GB" sz="1800" b="0" dirty="0" err="1"/>
              <a:t>bedriften</a:t>
            </a:r>
            <a:endParaRPr lang="nb-NO" sz="1800" b="0" dirty="0"/>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79534" y="2476268"/>
            <a:ext cx="5212463" cy="2825183"/>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a:xfrm>
            <a:off x="600002" y="180000"/>
            <a:ext cx="10670510" cy="489600"/>
          </a:xfrm>
        </p:spPr>
        <p:txBody>
          <a:bodyPr/>
          <a:lstStyle/>
          <a:p>
            <a:r>
              <a:rPr lang="nb-NO" dirty="0"/>
              <a:t>Prioritering 2: trakassering, seksuell trakassering, vold og trusler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Nåværende situasjon</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11033200"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nb-NO" dirty="0"/>
              <a:t>Et sammensatt problem:</a:t>
            </a:r>
            <a:r>
              <a:rPr lang="nb-NO" b="0" i="0" u="none" baseline="0" dirty="0"/>
              <a:t> vold, mobbing, diskriminering, represalier, …</a:t>
            </a:r>
          </a:p>
          <a:p>
            <a:pPr marL="233363" indent="-233363">
              <a:spcAft>
                <a:spcPts val="600"/>
              </a:spcAft>
            </a:pPr>
            <a:r>
              <a:rPr lang="nb-NO" b="0" i="0" u="none" baseline="0" dirty="0"/>
              <a:t>En viktig årsak til </a:t>
            </a:r>
            <a:r>
              <a:rPr lang="nb-NO" dirty="0"/>
              <a:t>dårlig helse </a:t>
            </a:r>
            <a:r>
              <a:rPr lang="nb-NO" b="0" i="0" u="none" baseline="0" dirty="0"/>
              <a:t>(depresjon, angst, søvnproblemer, …)</a:t>
            </a:r>
          </a:p>
          <a:p>
            <a:pPr marL="233363" indent="-233363">
              <a:spcAft>
                <a:spcPts val="600"/>
              </a:spcAft>
            </a:pPr>
            <a:r>
              <a:rPr lang="nb-NO" dirty="0"/>
              <a:t>13 % av arbeidstakerne i EU</a:t>
            </a:r>
            <a:r>
              <a:rPr lang="nb-NO" b="0" i="0" u="none" baseline="0" dirty="0"/>
              <a:t> har opplevd en eller annen form for </a:t>
            </a:r>
            <a:r>
              <a:rPr lang="nb-NO" dirty="0"/>
              <a:t>vold på arbeidsplassen </a:t>
            </a:r>
            <a:r>
              <a:rPr lang="nb-NO" b="0" i="0" u="none" baseline="0" dirty="0"/>
              <a:t>(EWCTS, Eurofound, 2021).</a:t>
            </a:r>
            <a:r>
              <a:rPr lang="nb-NO" b="0" dirty="0"/>
              <a:t> </a:t>
            </a:r>
          </a:p>
          <a:p>
            <a:pPr marL="233363" indent="-233363">
              <a:spcAft>
                <a:spcPts val="600"/>
              </a:spcAft>
            </a:pPr>
            <a:r>
              <a:rPr lang="nb-NO" dirty="0"/>
              <a:t>Digitaliseringen</a:t>
            </a:r>
            <a:r>
              <a:rPr lang="nb-NO" b="0" i="0" u="none" baseline="0" dirty="0"/>
              <a:t> har ført til nye former for antisosial atferd.</a:t>
            </a:r>
            <a:br>
              <a:rPr lang="nb-NO" dirty="0"/>
            </a:br>
            <a:endParaRPr lang="nb-NO"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a:xfrm>
            <a:off x="600002" y="180000"/>
            <a:ext cx="10840631" cy="489600"/>
          </a:xfrm>
        </p:spPr>
        <p:txBody>
          <a:bodyPr/>
          <a:lstStyle/>
          <a:p>
            <a:r>
              <a:rPr lang="nb-NO" dirty="0"/>
              <a:t>Prioritering 2: trakassering, seksuell trakassering, vold og trusler -2-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684234"/>
            <a:ext cx="8607676"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365760" tIns="121920" rIns="243840" bIns="121920" rtlCol="0">
            <a:spAutoFit/>
          </a:bodyPr>
          <a:lstStyle/>
          <a:p>
            <a:pPr algn="ctr"/>
            <a:r>
              <a:rPr lang="nb-NO" b="1" dirty="0">
                <a:solidFill>
                  <a:srgbClr val="003399"/>
                </a:solidFill>
                <a:cs typeface="Arial" panose="020B0604020202020204" pitchFamily="34" charset="0"/>
              </a:rPr>
              <a:t>Kvinner er mer tilbøyelige til å rapportere </a:t>
            </a:r>
          </a:p>
          <a:p>
            <a:pPr algn="ctr"/>
            <a:r>
              <a:rPr lang="nb-NO" b="1" dirty="0">
                <a:solidFill>
                  <a:srgbClr val="003399"/>
                </a:solidFill>
                <a:cs typeface="Arial" panose="020B0604020202020204" pitchFamily="34" charset="0"/>
              </a:rPr>
              <a:t>uønsket sosial atferd på arbeidsplassen.</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nb-NO"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nb-NO" sz="2000">
                <a:solidFill>
                  <a:schemeClr val="tx2"/>
                </a:solidFill>
                <a:latin typeface="+mj-lt"/>
              </a:rPr>
              <a:t>av kvinner har opplevd </a:t>
            </a:r>
            <a:r>
              <a:rPr lang="nb-NO" sz="2000" b="1" i="0" u="none" baseline="0">
                <a:solidFill>
                  <a:schemeClr val="tx2"/>
                </a:solidFill>
                <a:latin typeface="+mj-lt"/>
              </a:rPr>
              <a:t>seksuell trakassering</a:t>
            </a:r>
            <a:r>
              <a:rPr lang="nb-NO" sz="2000">
                <a:solidFill>
                  <a:schemeClr val="tx2"/>
                </a:solidFill>
                <a:latin typeface="+mj-lt"/>
              </a:rPr>
              <a:t> på arbeidsplassen </a:t>
            </a:r>
            <a:r>
              <a:rPr lang="nb-NO" sz="2000" b="1" i="0" u="none" baseline="0">
                <a:solidFill>
                  <a:schemeClr val="tx2"/>
                </a:solidFill>
                <a:latin typeface="+mj-lt"/>
              </a:rPr>
              <a:t>i løpet av livet.</a:t>
            </a:r>
            <a:r>
              <a:rPr lang="nb-NO" sz="2000" b="1">
                <a:solidFill>
                  <a:schemeClr val="tx2"/>
                </a:solidFill>
                <a:latin typeface="+mj-lt"/>
              </a:rPr>
              <a:t>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nb-NO"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nb-NO" sz="2000">
                <a:solidFill>
                  <a:schemeClr val="tx2"/>
                </a:solidFill>
                <a:latin typeface="+mj-lt"/>
              </a:rPr>
              <a:t>av kvinner har opplevd </a:t>
            </a:r>
            <a:r>
              <a:rPr lang="nb-NO" sz="2000" b="1" i="0" u="none" baseline="0">
                <a:solidFill>
                  <a:schemeClr val="tx2"/>
                </a:solidFill>
                <a:latin typeface="+mj-lt"/>
              </a:rPr>
              <a:t>seksuell trakassering</a:t>
            </a:r>
            <a:r>
              <a:rPr lang="nb-NO" sz="2000">
                <a:solidFill>
                  <a:schemeClr val="tx2"/>
                </a:solidFill>
                <a:latin typeface="+mj-lt"/>
              </a:rPr>
              <a:t> </a:t>
            </a:r>
            <a:r>
              <a:rPr lang="nb-NO" sz="2000" b="1" i="0" u="none" baseline="0">
                <a:solidFill>
                  <a:schemeClr val="tx2"/>
                </a:solidFill>
                <a:latin typeface="+mj-lt"/>
              </a:rPr>
              <a:t>på jobb i løpet av de siste 12 månedene.</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nb-NO"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nb-NO" sz="2000">
                <a:solidFill>
                  <a:schemeClr val="tx2"/>
                </a:solidFill>
                <a:latin typeface="+mj-lt"/>
              </a:rPr>
              <a:t>av kvinner har opplevd</a:t>
            </a:r>
            <a:r>
              <a:rPr lang="nb-NO" sz="2000" b="1" i="0" u="none" baseline="0">
                <a:solidFill>
                  <a:schemeClr val="tx2"/>
                </a:solidFill>
                <a:latin typeface="+mj-lt"/>
              </a:rPr>
              <a:t> seksuell trakassering </a:t>
            </a:r>
            <a:r>
              <a:rPr lang="nb-NO" sz="2000">
                <a:solidFill>
                  <a:schemeClr val="tx2"/>
                </a:solidFill>
                <a:latin typeface="+mj-lt"/>
              </a:rPr>
              <a:t>fra en </a:t>
            </a:r>
            <a:r>
              <a:rPr lang="nb-NO" sz="2000" b="1" i="0" u="none" baseline="0">
                <a:solidFill>
                  <a:schemeClr val="tx2"/>
                </a:solidFill>
                <a:latin typeface="+mj-lt"/>
              </a:rPr>
              <a:t>mannlig sjef/overordnet</a:t>
            </a:r>
            <a:r>
              <a:rPr lang="nb-NO" sz="200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a:xfrm>
            <a:off x="600002" y="180000"/>
            <a:ext cx="10574817" cy="489600"/>
          </a:xfrm>
        </p:spPr>
        <p:txBody>
          <a:bodyPr/>
          <a:lstStyle/>
          <a:p>
            <a:r>
              <a:rPr lang="nb-NO" dirty="0"/>
              <a:t>Prioritering 2: trakassering, seksuell trakassering, vold og trusler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561347" y="1544763"/>
            <a:ext cx="3039198"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nb-NO" sz="1600" b="1" dirty="0">
                <a:solidFill>
                  <a:srgbClr val="003399"/>
                </a:solidFill>
              </a:rPr>
              <a:t>Arbeidstakernes medvirkning og lederskap er avgjørende. </a:t>
            </a:r>
          </a:p>
        </p:txBody>
      </p:sp>
      <p:pic>
        <p:nvPicPr>
          <p:cNvPr id="8" name="Picture 7" descr="Et bilde i form av en sky som viser en gruppe arbeidere på en byggeplass som snakker med hverandre. På venstre side står det en grønn dukke. Bildet framhever arbeidstakernes deltakelse som avgjørende i bekjempelsen av trakassering, seksuell trakassering og vold.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Forebyggende tiltak</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7" y="3344018"/>
            <a:ext cx="10371423" cy="2579110"/>
          </a:xfrm>
        </p:spPr>
        <p:txBody>
          <a:bodyPr anchor="t">
            <a:noAutofit/>
          </a:bodyPr>
          <a:lstStyle/>
          <a:p>
            <a:pPr marL="233363" indent="-233363">
              <a:spcAft>
                <a:spcPts val="600"/>
              </a:spcAft>
            </a:pPr>
            <a:r>
              <a:rPr lang="nb-NO" b="0" dirty="0"/>
              <a:t>Gjøre det klart hva som er akseptabelt, og hva som ikke er det</a:t>
            </a:r>
          </a:p>
          <a:p>
            <a:pPr marL="233363" indent="-233363">
              <a:spcAft>
                <a:spcPts val="600"/>
              </a:spcAft>
            </a:pPr>
            <a:r>
              <a:rPr lang="nb-NO" b="0" dirty="0">
                <a:cs typeface="Arial"/>
              </a:rPr>
              <a:t>Se på de underliggende årsakene eller de medvirkende faktorene</a:t>
            </a:r>
          </a:p>
          <a:p>
            <a:pPr marL="233363" indent="-233363">
              <a:spcAft>
                <a:spcPts val="600"/>
              </a:spcAft>
            </a:pPr>
            <a:r>
              <a:rPr lang="nb-NO" b="0" dirty="0"/>
              <a:t>Gjøre det mulig for arbeidstakere å si fra eller varsle om hendelser på en trygg måte</a:t>
            </a:r>
          </a:p>
          <a:p>
            <a:pPr marL="233363" indent="-233363">
              <a:spcAft>
                <a:spcPts val="600"/>
              </a:spcAft>
            </a:pPr>
            <a:r>
              <a:rPr lang="nb-NO" b="0" dirty="0"/>
              <a:t>Reagere på en rettferdig og konsekvent måte </a:t>
            </a:r>
          </a:p>
          <a:p>
            <a:pPr marL="233363" indent="-233363">
              <a:spcAft>
                <a:spcPts val="600"/>
              </a:spcAft>
            </a:pPr>
            <a:r>
              <a:rPr lang="nb-NO" b="0" dirty="0">
                <a:ea typeface=""/>
                <a:cs typeface="Arial"/>
              </a:rPr>
              <a:t>Utarbeide </a:t>
            </a:r>
            <a:r>
              <a:rPr lang="nb-NO" b="0" dirty="0" err="1">
                <a:ea typeface=""/>
                <a:cs typeface="Arial"/>
              </a:rPr>
              <a:t>deeskaleringsstrategier</a:t>
            </a:r>
            <a:r>
              <a:rPr lang="nb-NO" b="0" dirty="0">
                <a:ea typeface=""/>
                <a:cs typeface="Arial"/>
              </a:rPr>
              <a:t> og utveier for å beskytte personalet mot vold fra tredjeparter</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a:xfrm>
            <a:off x="600002" y="180000"/>
            <a:ext cx="10766203" cy="489600"/>
          </a:xfrm>
        </p:spPr>
        <p:txBody>
          <a:bodyPr/>
          <a:lstStyle/>
          <a:p>
            <a:r>
              <a:rPr lang="nb-NO" dirty="0"/>
              <a:t>Prioritering 3: Samspillet mellom fysisk og psykososialt arbeidsmiljø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Nåværende situasjon</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7"/>
            <a:ext cx="8778727" cy="2035379"/>
          </a:xfrm>
          <a:prstGeom prst="rect">
            <a:avLst/>
          </a:prstGeom>
          <a:noFill/>
        </p:spPr>
        <p:txBody>
          <a:bodyPr wrap="square" rtlCol="0">
            <a:noAutofit/>
          </a:bodyPr>
          <a:lstStyle/>
          <a:p>
            <a:pPr>
              <a:spcBef>
                <a:spcPts val="1200"/>
              </a:spcBef>
              <a:spcAft>
                <a:spcPts val="600"/>
              </a:spcAft>
            </a:pPr>
            <a:r>
              <a:rPr lang="nb-NO" sz="1800" dirty="0">
                <a:solidFill>
                  <a:schemeClr val="tx2"/>
                </a:solidFill>
              </a:rPr>
              <a:t>Kampanjen vil fokusere på samspillet mellom psykososialt arbeidsmiljø og</a:t>
            </a:r>
          </a:p>
          <a:p>
            <a:pPr marL="457200" indent="-223838">
              <a:spcBef>
                <a:spcPts val="1200"/>
              </a:spcBef>
              <a:spcAft>
                <a:spcPts val="600"/>
              </a:spcAft>
              <a:buFont typeface="Wingdings" panose="05000000000000000000" pitchFamily="2" charset="2"/>
              <a:buChar char="§"/>
            </a:pPr>
            <a:r>
              <a:rPr lang="nb-NO" b="1" dirty="0">
                <a:solidFill>
                  <a:schemeClr val="tx2"/>
                </a:solidFill>
              </a:rPr>
              <a:t>fysisk arbeidsbelastning og muskel- og skjelettlidelser</a:t>
            </a:r>
          </a:p>
          <a:p>
            <a:pPr marL="457200" indent="-223838">
              <a:spcBef>
                <a:spcPts val="600"/>
              </a:spcBef>
              <a:spcAft>
                <a:spcPts val="600"/>
              </a:spcAft>
              <a:buFont typeface="Wingdings" panose="05000000000000000000" pitchFamily="2" charset="2"/>
              <a:buChar char="§"/>
            </a:pPr>
            <a:r>
              <a:rPr lang="nb-NO" sz="1800" b="1" i="0" u="none" baseline="0" dirty="0">
                <a:solidFill>
                  <a:schemeClr val="tx2"/>
                </a:solidFill>
              </a:rPr>
              <a:t>fysiske arbeidsmiljøfaktorer </a:t>
            </a:r>
            <a:r>
              <a:rPr lang="nb-NO" sz="1800" i="0" u="none" baseline="0" dirty="0">
                <a:solidFill>
                  <a:schemeClr val="tx2"/>
                </a:solidFill>
              </a:rPr>
              <a:t>(f.eks. støy, temperatur, utforming)</a:t>
            </a:r>
          </a:p>
          <a:p>
            <a:pPr marL="457200" indent="-223838">
              <a:spcBef>
                <a:spcPts val="600"/>
              </a:spcBef>
              <a:spcAft>
                <a:spcPts val="600"/>
              </a:spcAft>
              <a:buFont typeface="Wingdings" panose="05000000000000000000" pitchFamily="2" charset="2"/>
              <a:buChar char="§"/>
            </a:pPr>
            <a:r>
              <a:rPr lang="nb-NO" sz="1800" b="1" i="0" u="none" baseline="0" dirty="0">
                <a:solidFill>
                  <a:schemeClr val="tx2"/>
                </a:solidFill>
              </a:rPr>
              <a:t>arbeidsrelaterte ulykker </a:t>
            </a:r>
            <a:r>
              <a:rPr lang="nb-NO" sz="1800" dirty="0">
                <a:solidFill>
                  <a:schemeClr val="tx2"/>
                </a:solidFill>
              </a:rPr>
              <a:t>og</a:t>
            </a:r>
            <a:r>
              <a:rPr lang="nb-NO" sz="1800" b="1" i="0" u="none" baseline="0" dirty="0">
                <a:solidFill>
                  <a:schemeClr val="tx2"/>
                </a:solidFill>
              </a:rPr>
              <a:t> sikkerhetsresultater</a:t>
            </a:r>
            <a:r>
              <a:rPr lang="nb-NO"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349345" y="3009984"/>
            <a:ext cx="2878633" cy="1725614"/>
          </a:xfrm>
          <a:prstGeom prst="wedgeRectCallout">
            <a:avLst>
              <a:gd name="adj1" fmla="val -18828"/>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tIns="0" rIns="182880" bIns="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nb-NO" sz="1800" b="1" dirty="0">
                <a:solidFill>
                  <a:srgbClr val="003399"/>
                </a:solidFill>
              </a:rPr>
              <a:t>Fysisk og psykososialt arbeidsmiljø påvirker i fellesskap den psykiske helsen og sikkerheten. </a:t>
            </a:r>
          </a:p>
        </p:txBody>
      </p:sp>
      <p:pic>
        <p:nvPicPr>
          <p:cNvPr id="14" name="Picture 13" descr="Vektorbilde av en grønn dukke med muskel- og skjelettlidelse.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4114"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a:xfrm>
            <a:off x="600002" y="180000"/>
            <a:ext cx="10957589" cy="489600"/>
          </a:xfrm>
        </p:spPr>
        <p:txBody>
          <a:bodyPr/>
          <a:lstStyle/>
          <a:p>
            <a:r>
              <a:rPr lang="nb-NO" dirty="0"/>
              <a:t>Prioritering 3: Samspillet mellom fysisk og psykososialt arbeidsmiljø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Hvordan kan man takle kombinert eksponering?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a:bodyPr>
          <a:lstStyle/>
          <a:p>
            <a:pPr>
              <a:spcAft>
                <a:spcPts val="600"/>
              </a:spcAft>
            </a:pPr>
            <a:r>
              <a:rPr lang="nb-NO" b="0" dirty="0"/>
              <a:t>tilby </a:t>
            </a:r>
            <a:r>
              <a:rPr lang="nb-NO" dirty="0"/>
              <a:t>en helhetlig arbeidsmiljøstrategi som integrerer både psykososialt og fysisk arbeidsmiljø</a:t>
            </a:r>
          </a:p>
          <a:p>
            <a:pPr>
              <a:spcAft>
                <a:spcPts val="600"/>
              </a:spcAft>
            </a:pPr>
            <a:r>
              <a:rPr lang="nb-NO" b="0" i="0" u="none" baseline="0" dirty="0"/>
              <a:t>sikre </a:t>
            </a:r>
            <a:r>
              <a:rPr lang="nb-NO" dirty="0"/>
              <a:t>målrettet forebygging av muskel- og skjelettlidelser </a:t>
            </a:r>
            <a:r>
              <a:rPr lang="nb-NO" b="0" i="0" u="none" baseline="0" dirty="0"/>
              <a:t>og fysiske belastninger</a:t>
            </a:r>
            <a:r>
              <a:rPr lang="nb-NO" b="0" dirty="0"/>
              <a:t> </a:t>
            </a:r>
          </a:p>
          <a:p>
            <a:pPr>
              <a:spcAft>
                <a:spcPts val="600"/>
              </a:spcAft>
            </a:pPr>
            <a:r>
              <a:rPr lang="nb-NO" b="0" i="0" u="none" baseline="0" dirty="0"/>
              <a:t>vurdere </a:t>
            </a:r>
            <a:r>
              <a:rPr lang="nb-NO" i="0" u="none" baseline="0" dirty="0"/>
              <a:t>effekten av det fysiske arbeidsmiljøet på arbeidstakernes psykiske helse</a:t>
            </a:r>
          </a:p>
          <a:p>
            <a:pPr>
              <a:spcAft>
                <a:spcPts val="600"/>
              </a:spcAft>
            </a:pPr>
            <a:r>
              <a:rPr lang="nb-NO" b="0" i="0" u="none" baseline="0" dirty="0"/>
              <a:t>rette særlig fokus på </a:t>
            </a:r>
            <a:r>
              <a:rPr lang="nb-NO" dirty="0"/>
              <a:t>høyrisikosektorer </a:t>
            </a:r>
            <a:r>
              <a:rPr lang="nb-NO" b="0" i="0" u="none" baseline="0" dirty="0"/>
              <a:t>og </a:t>
            </a:r>
            <a:r>
              <a:rPr lang="nb-NO" dirty="0"/>
              <a:t>sårbare grupper </a:t>
            </a:r>
            <a:r>
              <a:rPr lang="nb-NO" b="0" i="0" u="none" baseline="0" dirty="0"/>
              <a:t>når det iverksettes forebyggende tiltak</a:t>
            </a:r>
          </a:p>
        </p:txBody>
      </p:sp>
      <p:pic>
        <p:nvPicPr>
          <p:cNvPr id="10" name="Picture 9" descr="Fotografi i form av en sky som viser logistikkarbeidere som har en samtale.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180000"/>
            <a:ext cx="10787468" cy="489600"/>
          </a:xfrm>
        </p:spPr>
        <p:txBody>
          <a:bodyPr/>
          <a:lstStyle/>
          <a:p>
            <a:r>
              <a:rPr lang="nb-NO" dirty="0"/>
              <a:t>Prioritering 4: Psykososialt arbeidsmiljø i helse- og omsorgssektoren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9302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Nåværende situasjon</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10298372" cy="2197721"/>
          </a:xfrm>
        </p:spPr>
        <p:txBody>
          <a:bodyPr>
            <a:noAutofit/>
          </a:bodyPr>
          <a:lstStyle/>
          <a:p>
            <a:pPr marL="233363" indent="-233363">
              <a:spcBef>
                <a:spcPts val="1200"/>
              </a:spcBef>
              <a:spcAft>
                <a:spcPts val="600"/>
              </a:spcAft>
            </a:pPr>
            <a:r>
              <a:rPr lang="nb-NO" b="0" i="0" u="none" baseline="0" dirty="0"/>
              <a:t>En sektor </a:t>
            </a:r>
            <a:r>
              <a:rPr lang="nb-NO" dirty="0"/>
              <a:t>som er av avgjørende betydning for det europeiske samfunnet, og som sysselsetter 21,5 millioner arbeidstakere</a:t>
            </a:r>
            <a:r>
              <a:rPr lang="nb-NO" b="0" i="0" u="none" baseline="0" dirty="0"/>
              <a:t>, noe som utgjør </a:t>
            </a:r>
            <a:r>
              <a:rPr lang="nb-NO" dirty="0"/>
              <a:t>11 % av arbeidstakerne i EU. </a:t>
            </a:r>
          </a:p>
          <a:p>
            <a:pPr marL="233363" indent="-233363">
              <a:spcBef>
                <a:spcPts val="1200"/>
              </a:spcBef>
              <a:spcAft>
                <a:spcPts val="600"/>
              </a:spcAft>
            </a:pPr>
            <a:r>
              <a:rPr lang="nb-NO" dirty="0"/>
              <a:t>Høyere nivå av risiko i det psykososiale arbeidsmiljøet sammenlignet med andre sektorer. </a:t>
            </a:r>
          </a:p>
          <a:p>
            <a:pPr marL="233363" indent="-233363">
              <a:spcBef>
                <a:spcPts val="1200"/>
              </a:spcBef>
              <a:spcAft>
                <a:spcPts val="600"/>
              </a:spcAft>
            </a:pPr>
            <a:r>
              <a:rPr lang="nb-NO" dirty="0"/>
              <a:t>31 % av helse- og sosialarbeidere har opplevd stress, depresjon eller angst </a:t>
            </a:r>
            <a:r>
              <a:rPr lang="nb-NO" b="0" i="0" u="none" baseline="0" dirty="0"/>
              <a:t>forårsaket eller </a:t>
            </a:r>
            <a:r>
              <a:rPr lang="nb-NO" dirty="0"/>
              <a:t>forverret av arbeidet </a:t>
            </a:r>
            <a:r>
              <a:rPr lang="nb-NO" b="0" i="0" u="none" baseline="0" dirty="0"/>
              <a:t>i løpet av de siste tolv månedene.</a:t>
            </a:r>
            <a:r>
              <a:rPr lang="nb-NO" b="0" dirty="0"/>
              <a:t>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a:xfrm>
            <a:off x="600002" y="180000"/>
            <a:ext cx="10915058" cy="489600"/>
          </a:xfrm>
        </p:spPr>
        <p:txBody>
          <a:bodyPr/>
          <a:lstStyle/>
          <a:p>
            <a:r>
              <a:rPr lang="nb-NO" dirty="0"/>
              <a:t>Prioritering 4: Psykososialt arbeidsmiljø i helse- og omsorgssektoren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1" y="1293442"/>
            <a:ext cx="1018599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dirty="0">
                <a:latin typeface="+mn-lt"/>
              </a:rPr>
              <a:t>Andel virksomheter som rapporterer om forekomst av psykososiale risikofaktorer i helse- og omsorgssektoren og gjennomsnittet for EU-27 for alle sektorer (2024)</a:t>
            </a:r>
          </a:p>
        </p:txBody>
      </p:sp>
      <p:pic>
        <p:nvPicPr>
          <p:cNvPr id="5" name="Graphic 4" descr="En graf som sammenligner ulike psykososiale risikoer på arbeidsplassen mellom alle sektorer i de 27 EU-medlemslandene (i blått) og helse- og omsorgssektoren (i grønt). De psykososiale risikoene som framkommer, er følgende: 56 prosent mot 72 prosent må forholde seg til kunder, pasienter, elever m.m,  tidspress,  43 prosent mot 48 prosent opplever dårlig kommunikasjon eller samarbeid med andre organisasjoner,  18 prosent mot 21 prosent opplever lange eller uregelmessige arbeidstider,  10 prosent mot 11 prosent opplever frykt for å miste jobben.">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2796358" y="225188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688073" y="5041739"/>
            <a:ext cx="5635256" cy="1107996"/>
          </a:xfrm>
          <a:prstGeom prst="rect">
            <a:avLst/>
          </a:prstGeom>
          <a:noFill/>
        </p:spPr>
        <p:txBody>
          <a:bodyPr wrap="square" rtlCol="0">
            <a:spAutoFit/>
          </a:bodyPr>
          <a:lstStyle/>
          <a:p>
            <a:pPr marL="227013" indent="-227013">
              <a:buClr>
                <a:srgbClr val="C00000"/>
              </a:buClr>
              <a:buAutoNum type="alphaUcPeriod"/>
            </a:pPr>
            <a:r>
              <a:rPr lang="nb-NO" sz="1100" b="1">
                <a:solidFill>
                  <a:schemeClr val="tx1">
                    <a:lumMod val="65000"/>
                    <a:lumOff val="35000"/>
                  </a:schemeClr>
                </a:solidFill>
              </a:rPr>
              <a:t>Å måtte håndtere vanskelige kunder, pasienter, elever osv.</a:t>
            </a:r>
          </a:p>
          <a:p>
            <a:pPr marL="227013" indent="-227013">
              <a:buClr>
                <a:srgbClr val="C00000"/>
              </a:buClr>
              <a:buAutoNum type="alphaUcPeriod"/>
            </a:pPr>
            <a:r>
              <a:rPr lang="nb-NO" sz="1100" b="1">
                <a:solidFill>
                  <a:schemeClr val="tx1">
                    <a:lumMod val="65000"/>
                    <a:lumOff val="35000"/>
                  </a:schemeClr>
                </a:solidFill>
              </a:rPr>
              <a:t>Tidspress</a:t>
            </a:r>
          </a:p>
          <a:p>
            <a:pPr marL="227013" indent="-227013">
              <a:buClr>
                <a:srgbClr val="C00000"/>
              </a:buClr>
              <a:buAutoNum type="alphaUcPeriod"/>
            </a:pPr>
            <a:r>
              <a:rPr lang="nb-NO" sz="1100" b="1">
                <a:solidFill>
                  <a:schemeClr val="tx1">
                    <a:lumMod val="65000"/>
                    <a:lumOff val="35000"/>
                  </a:schemeClr>
                </a:solidFill>
              </a:rPr>
              <a:t>Dårlig kommunikasjon eller samarbeid i organisasjonen</a:t>
            </a:r>
          </a:p>
          <a:p>
            <a:pPr marL="227013" indent="-227013">
              <a:buClr>
                <a:srgbClr val="C00000"/>
              </a:buClr>
              <a:buAutoNum type="alphaUcPeriod"/>
            </a:pPr>
            <a:r>
              <a:rPr lang="nb-NO" sz="1100" b="1">
                <a:solidFill>
                  <a:schemeClr val="tx1">
                    <a:lumMod val="65000"/>
                    <a:lumOff val="35000"/>
                  </a:schemeClr>
                </a:solidFill>
              </a:rPr>
              <a:t>Lang eller uregelmessig arbeidstid</a:t>
            </a:r>
          </a:p>
          <a:p>
            <a:pPr marL="227013" indent="-227013">
              <a:buClr>
                <a:srgbClr val="C00000"/>
              </a:buClr>
              <a:buAutoNum type="alphaUcPeriod"/>
            </a:pPr>
            <a:r>
              <a:rPr lang="nb-NO" sz="1100" b="1">
                <a:solidFill>
                  <a:schemeClr val="tx1">
                    <a:lumMod val="65000"/>
                    <a:lumOff val="35000"/>
                  </a:schemeClr>
                </a:solidFill>
              </a:rPr>
              <a:t>Frykt for å miste jobben</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2813776" y="6029052"/>
            <a:ext cx="5635256" cy="246221"/>
          </a:xfrm>
          <a:prstGeom prst="rect">
            <a:avLst/>
          </a:prstGeom>
          <a:noFill/>
        </p:spPr>
        <p:txBody>
          <a:bodyPr wrap="square" rtlCol="0">
            <a:spAutoFit/>
          </a:bodyPr>
          <a:lstStyle/>
          <a:p>
            <a:r>
              <a:rPr lang="nb-NO" sz="1000" i="1">
                <a:solidFill>
                  <a:schemeClr val="tx1">
                    <a:lumMod val="65000"/>
                    <a:lumOff val="35000"/>
                  </a:schemeClr>
                </a:solidFill>
              </a:rPr>
              <a:t>Kilde: ESENER 2024 – Grunnlag: Virksomheter i EU-27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602795" y="5086489"/>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nb-NO" sz="1100" b="1" dirty="0">
                  <a:solidFill>
                    <a:schemeClr val="tx1">
                      <a:lumMod val="65000"/>
                      <a:lumOff val="35000"/>
                    </a:schemeClr>
                  </a:solidFill>
                </a:rPr>
                <a:t>EU-27</a:t>
              </a:r>
            </a:p>
            <a:p>
              <a:pPr>
                <a:buClr>
                  <a:srgbClr val="C00000"/>
                </a:buClr>
              </a:pPr>
              <a:endParaRPr lang="es-ES" sz="1100" b="1" dirty="0">
                <a:solidFill>
                  <a:schemeClr val="tx1">
                    <a:lumMod val="65000"/>
                    <a:lumOff val="35000"/>
                  </a:schemeClr>
                </a:solidFill>
              </a:endParaRPr>
            </a:p>
            <a:p>
              <a:pPr>
                <a:buClr>
                  <a:srgbClr val="C00000"/>
                </a:buClr>
              </a:pPr>
              <a:r>
                <a:rPr lang="nb-NO" sz="1100" b="1" dirty="0">
                  <a:solidFill>
                    <a:schemeClr val="tx1">
                      <a:lumMod val="65000"/>
                      <a:lumOff val="35000"/>
                    </a:schemeClr>
                  </a:solidFill>
                </a:rPr>
                <a:t>Menneskers helse og</a:t>
              </a:r>
            </a:p>
            <a:p>
              <a:pPr>
                <a:buClr>
                  <a:srgbClr val="C00000"/>
                </a:buClr>
              </a:pPr>
              <a:r>
                <a:rPr lang="nb-NO" sz="1100" b="1" dirty="0">
                  <a:solidFill>
                    <a:schemeClr val="tx1">
                      <a:lumMod val="65000"/>
                      <a:lumOff val="35000"/>
                    </a:schemeClr>
                  </a:solidFill>
                </a:rPr>
                <a:t>Sosial- og omsorgstjenester</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1"/>
              </a:ext>
            </a:extLst>
          </p:cNvPr>
          <p:cNvSpPr>
            <a:spLocks noGrp="1"/>
          </p:cNvSpPr>
          <p:nvPr>
            <p:ph type="title"/>
          </p:nvPr>
        </p:nvSpPr>
        <p:spPr>
          <a:xfrm>
            <a:off x="600002" y="180000"/>
            <a:ext cx="11053282" cy="489600"/>
          </a:xfrm>
        </p:spPr>
        <p:txBody>
          <a:bodyPr/>
          <a:lstStyle/>
          <a:p>
            <a:r>
              <a:rPr lang="nb-NO" dirty="0"/>
              <a:t>Prioritering 4: Psykososialt arbeidsmiljø i helse- og omsorgssektoren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solidFill>
                  <a:schemeClr val="tx2"/>
                </a:solidFill>
                <a:latin typeface="+mn-lt"/>
                <a:cs typeface="Arial"/>
              </a:rPr>
              <a:t>Sektorspesifikke </a:t>
            </a:r>
            <a:r>
              <a:rPr lang="nb-NO" sz="1800" b="1">
                <a:latin typeface="+mn-lt"/>
                <a:cs typeface="Arial"/>
              </a:rPr>
              <a:t>forebyggende tiltak:</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7" y="2135926"/>
            <a:ext cx="6224145" cy="3014732"/>
          </a:xfrm>
        </p:spPr>
        <p:txBody>
          <a:bodyPr>
            <a:noAutofit/>
          </a:bodyPr>
          <a:lstStyle/>
          <a:p>
            <a:pPr marL="233045" indent="-233045">
              <a:spcAft>
                <a:spcPts val="600"/>
              </a:spcAft>
            </a:pPr>
            <a:r>
              <a:rPr lang="nb-NO" b="0" dirty="0"/>
              <a:t>Fremming av selvbestemmelse i arbeidslivet innen omsorgssektoren</a:t>
            </a:r>
          </a:p>
          <a:p>
            <a:pPr marL="233045" indent="-233045">
              <a:spcAft>
                <a:spcPts val="600"/>
              </a:spcAft>
            </a:pPr>
            <a:r>
              <a:rPr lang="nb-NO" b="0" dirty="0"/>
              <a:t>Arbeidstakermedvirkning i beslutninger om arbeidsplassen og omsorg</a:t>
            </a:r>
          </a:p>
          <a:p>
            <a:pPr marL="233045" indent="-233045">
              <a:spcAft>
                <a:spcPts val="600"/>
              </a:spcAft>
            </a:pPr>
            <a:r>
              <a:rPr lang="nb-NO" b="0" dirty="0"/>
              <a:t>Anerkjennelse og lønn for omsorgsarbeid</a:t>
            </a:r>
          </a:p>
          <a:p>
            <a:pPr marL="233045" indent="-233045">
              <a:spcAft>
                <a:spcPts val="600"/>
              </a:spcAft>
            </a:pPr>
            <a:r>
              <a:rPr lang="nb-NO" b="0" dirty="0"/>
              <a:t>Medvirkning i vaktplanlegging</a:t>
            </a:r>
          </a:p>
          <a:p>
            <a:pPr marL="233045" indent="-233045">
              <a:spcAft>
                <a:spcPts val="600"/>
              </a:spcAft>
            </a:pPr>
            <a:r>
              <a:rPr lang="nb-NO" b="0" dirty="0"/>
              <a:t>Tilstrekkelig bemanning og styring av arbeidsbelastningen</a:t>
            </a:r>
          </a:p>
          <a:p>
            <a:pPr marL="233045" indent="-233045">
              <a:spcAft>
                <a:spcPts val="600"/>
              </a:spcAft>
            </a:pPr>
            <a:r>
              <a:rPr lang="nb-NO" b="0" dirty="0"/>
              <a:t>Å sikre tilstrekkelig hvile og forbedre balansen mellom jobb og fritid</a:t>
            </a:r>
          </a:p>
          <a:p>
            <a:pPr marL="0" indent="0">
              <a:spcBef>
                <a:spcPts val="1200"/>
              </a:spcBef>
              <a:spcAft>
                <a:spcPts val="600"/>
              </a:spcAft>
              <a:buNone/>
            </a:pPr>
            <a:endParaRPr lang="en-GB" dirty="0"/>
          </a:p>
        </p:txBody>
      </p:sp>
      <p:sp>
        <p:nvSpPr>
          <p:cNvPr id="6" name="Speech Bubble: Rectangle 6">
            <a:extLst>
              <a:ext uri="{FF2B5EF4-FFF2-40B4-BE49-F238E27FC236}">
                <a16:creationId xmlns:a16="http://schemas.microsoft.com/office/drawing/2014/main" id="{35147089-0F14-B333-5384-75841C6E7805}"/>
              </a:ext>
            </a:extLst>
          </p:cNvPr>
          <p:cNvSpPr/>
          <p:nvPr/>
        </p:nvSpPr>
        <p:spPr>
          <a:xfrm>
            <a:off x="6592113" y="3111966"/>
            <a:ext cx="4379308" cy="1701964"/>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nb-NO" sz="1800" b="1" dirty="0">
                <a:solidFill>
                  <a:schemeClr val="tx2"/>
                </a:solidFill>
              </a:rPr>
              <a:t>Gode arbeidsmiljøer er ikke bare til fordel for helsepersonell, men bidrar også til å forbedre kvaliteten på omsorgen og pasientsikkerheten.  </a:t>
            </a:r>
          </a:p>
        </p:txBody>
      </p:sp>
      <p:pic>
        <p:nvPicPr>
          <p:cNvPr id="9" name="Picture 8" descr="Vektorbilde av en dukke ved siden av en sykehusseng for å illustrere helse- og sosialsektoren.">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nb-NO" dirty="0"/>
              <a:t>Prioritering 5: Inkluderende arbeidsmiljø for psykisk helse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Nåværende situasjon</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2071547"/>
            <a:ext cx="10499800" cy="2950153"/>
          </a:xfrm>
        </p:spPr>
        <p:txBody>
          <a:bodyPr>
            <a:normAutofit/>
          </a:bodyPr>
          <a:lstStyle/>
          <a:p>
            <a:pPr marL="233363" indent="-233363">
              <a:spcBef>
                <a:spcPts val="1200"/>
              </a:spcBef>
              <a:spcAft>
                <a:spcPts val="600"/>
              </a:spcAft>
            </a:pPr>
            <a:r>
              <a:rPr lang="nb-NO" dirty="0"/>
              <a:t>Å få arbeidstakere tilbake</a:t>
            </a:r>
            <a:r>
              <a:rPr lang="nb-NO" b="0" i="0" u="none" baseline="0" dirty="0"/>
              <a:t> i jobb etter at de har opplevd et arbeidsrelatert psykisk helseproblem krever </a:t>
            </a:r>
            <a:r>
              <a:rPr lang="nb-NO" dirty="0"/>
              <a:t>relevante tilpasninger</a:t>
            </a:r>
            <a:r>
              <a:rPr lang="nb-NO" b="0" i="0" u="none" baseline="0" dirty="0"/>
              <a:t>.</a:t>
            </a:r>
            <a:r>
              <a:rPr lang="nb-NO" b="0" dirty="0"/>
              <a:t> </a:t>
            </a:r>
          </a:p>
          <a:p>
            <a:pPr marL="233363" indent="-233363">
              <a:spcBef>
                <a:spcPts val="1200"/>
              </a:spcBef>
              <a:spcAft>
                <a:spcPts val="600"/>
              </a:spcAft>
            </a:pPr>
            <a:r>
              <a:rPr lang="nb-NO" b="0" i="0" u="none" baseline="0" dirty="0"/>
              <a:t>Selv når psykiske helseproblemer ikke er arbeidsrelaterte, </a:t>
            </a:r>
            <a:r>
              <a:rPr lang="nb-NO" dirty="0"/>
              <a:t>kommer et støttende og respektfullt arbeidsmiljø </a:t>
            </a:r>
            <a:r>
              <a:rPr lang="nb-NO" b="0" i="0" u="none" baseline="0" dirty="0"/>
              <a:t>både den </a:t>
            </a:r>
            <a:r>
              <a:rPr lang="nb-NO" dirty="0"/>
              <a:t>enkelte og organisasjonen til gode</a:t>
            </a:r>
            <a:r>
              <a:rPr lang="nb-NO" b="0" i="0" u="none" baseline="0" dirty="0"/>
              <a:t>.</a:t>
            </a:r>
          </a:p>
          <a:p>
            <a:pPr marL="233363" indent="-233363">
              <a:spcBef>
                <a:spcPts val="1200"/>
              </a:spcBef>
              <a:spcAft>
                <a:spcPts val="600"/>
              </a:spcAft>
            </a:pPr>
            <a:r>
              <a:rPr lang="nb-NO" dirty="0"/>
              <a:t>Skreddersydde tilpasninger </a:t>
            </a:r>
            <a:r>
              <a:rPr lang="nb-NO" b="0" i="0" u="none" baseline="0" dirty="0"/>
              <a:t>kan gjøre det mulig for alle å jobbe effektivt og føle seg verdsatt, f.eks. roligere arbeidsplasser, fleksible arbeidstider og tilpasning av arbeidsoppgaver.</a:t>
            </a:r>
            <a:r>
              <a:rPr lang="nb-NO" b="0" dirty="0"/>
              <a:t> </a:t>
            </a:r>
          </a:p>
          <a:p>
            <a:pPr marL="233363" indent="-233363">
              <a:spcBef>
                <a:spcPts val="1200"/>
              </a:spcBef>
              <a:spcAft>
                <a:spcPts val="600"/>
              </a:spcAft>
            </a:pPr>
            <a:r>
              <a:rPr lang="nb-NO" dirty="0"/>
              <a:t>Stigma er fortsatt en viktig hindring som må overvinnes</a:t>
            </a:r>
            <a:r>
              <a:rPr lang="nb-NO" b="0" i="0" u="none" baseline="0" dirty="0"/>
              <a:t>.</a:t>
            </a:r>
            <a:r>
              <a:rPr lang="nb-NO"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0663" y="4512218"/>
            <a:ext cx="4600757" cy="2250005"/>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nb-NO" dirty="0"/>
              <a:t>Prioritering 5: Inkluderende arbeidsmiljø for psykisk helse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Nåværende situasjon</a:t>
            </a:r>
          </a:p>
        </p:txBody>
      </p:sp>
      <p:pic>
        <p:nvPicPr>
          <p:cNvPr id="12" name="Picture 11" descr="Fotografi som viser en gruppe kontoransatte i samtale, sammen med en dukke med glidelås over munnen for å illustrere den hindringen man opplever for å snakke åpent om psykisk helse.">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nb-NO"/>
              <a:t>Nesten halvparten av arbeidstakerne i</a:t>
            </a:r>
            <a:r>
              <a:rPr lang="nb-NO">
                <a:solidFill>
                  <a:schemeClr val="tx1">
                    <a:lumMod val="50000"/>
                    <a:lumOff val="50000"/>
                  </a:schemeClr>
                </a:solidFill>
              </a:rPr>
              <a:t> EU mener at det å fortelle om en psykisk lidelse på jobben vil ha en negativ innvirkning på karrieren deres, mens like mange er uenige i dette. </a:t>
            </a:r>
          </a:p>
          <a:p>
            <a:pPr marL="0" indent="0">
              <a:buNone/>
            </a:pPr>
            <a:r>
              <a:rPr lang="nb-NO" sz="1333"/>
              <a:t>HMS-puls 2025</a:t>
            </a:r>
          </a:p>
        </p:txBody>
      </p:sp>
      <p:pic>
        <p:nvPicPr>
          <p:cNvPr id="10" name="Picture 9" descr="Vektorgrafikk i en sky som viser en papirsilhuett av et hode med et uendelighetstegn på siden. Til venstre er det en kalender. Til høyre en dukke med et EU-flagg.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nb-NO" sz="1600" b="1">
                <a:solidFill>
                  <a:schemeClr val="tx2"/>
                </a:solidFill>
              </a:rPr>
              <a:t>Nesten 50 % av EUs befolkning </a:t>
            </a:r>
            <a:r>
              <a:rPr lang="nb-NO" sz="1600" b="1">
                <a:solidFill>
                  <a:schemeClr val="tx1">
                    <a:lumMod val="50000"/>
                    <a:lumOff val="50000"/>
                  </a:schemeClr>
                </a:solidFill>
              </a:rPr>
              <a:t>oppgir at de har opplevd et følelsesmessig eller psykososialt problem, for eksempel depresjon eller angst, i løpet av de siste tolv månedene.</a:t>
            </a:r>
          </a:p>
          <a:p>
            <a:pPr defTabSz="342900">
              <a:spcBef>
                <a:spcPts val="450"/>
              </a:spcBef>
              <a:buClr>
                <a:schemeClr val="tx2"/>
              </a:buClr>
            </a:pPr>
            <a:r>
              <a:rPr lang="nb-NO" sz="1333" b="1">
                <a:solidFill>
                  <a:schemeClr val="tx2"/>
                </a:solidFill>
              </a:rPr>
              <a:t>Eurobarometer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806995"/>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nb-NO" dirty="0"/>
              <a:t>Prioritering 5: Inkluderende arbeidsmiljø for psykisk helse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1800" b="1">
                <a:latin typeface="+mn-lt"/>
              </a:rPr>
              <a:t>Forebyggende tiltak</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600002" y="2051197"/>
            <a:ext cx="6249159" cy="3352452"/>
          </a:xfrm>
        </p:spPr>
        <p:txBody>
          <a:bodyPr>
            <a:noAutofit/>
          </a:bodyPr>
          <a:lstStyle/>
          <a:p>
            <a:pPr marL="233363" indent="-233363">
              <a:spcAft>
                <a:spcPts val="600"/>
              </a:spcAft>
            </a:pPr>
            <a:r>
              <a:rPr lang="nb-NO" dirty="0"/>
              <a:t>Anvende arbeidsmiljøprinsipper på lik linje for psykisk og fysisk helse</a:t>
            </a:r>
            <a:r>
              <a:rPr lang="nb-NO" b="0" i="0" u="none" baseline="0" dirty="0"/>
              <a:t>: tidlig støtte, rimelige tilpasninger, ikke-diskriminering</a:t>
            </a:r>
          </a:p>
          <a:p>
            <a:pPr marL="233363" indent="-233363">
              <a:spcAft>
                <a:spcPts val="600"/>
              </a:spcAft>
            </a:pPr>
            <a:r>
              <a:rPr lang="nb-NO" dirty="0"/>
              <a:t>Gi praktisk støtte</a:t>
            </a:r>
            <a:r>
              <a:rPr lang="nb-NO" b="0" i="0" u="none" baseline="0" dirty="0"/>
              <a:t>: Tilpass oppgaver, arbeidstid eller arbeidsmiljø for å gjøre det lettere for arbeidstakerne å fortsette i jobben eller komme tilbake til arbeid</a:t>
            </a:r>
          </a:p>
          <a:p>
            <a:pPr marL="233363" indent="-233363">
              <a:spcAft>
                <a:spcPts val="600"/>
              </a:spcAft>
            </a:pPr>
            <a:r>
              <a:rPr lang="nb-NO" dirty="0"/>
              <a:t>Fremme en støttende kultur uten stigmatisering</a:t>
            </a:r>
            <a:r>
              <a:rPr lang="nb-NO" b="0" i="0" u="none" baseline="0" dirty="0"/>
              <a:t>: øke bevisstheten, involvere de ansatte og oppmuntre til trygg utlevering av informasjon og oppsøking av hjelp</a:t>
            </a:r>
            <a:r>
              <a:rPr lang="nb-NO" b="0" dirty="0"/>
              <a:t>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4" y="1295400"/>
            <a:ext cx="3807177" cy="1511595"/>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365760" rIns="274320" bIns="36576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nb-NO" sz="1800" b="1" dirty="0">
                <a:solidFill>
                  <a:schemeClr val="tx2"/>
                </a:solidFill>
              </a:rPr>
              <a:t>Husk: Effektiv forebygging begynner med å ta tak i de underliggende årsakene til utfordringer i det psykososiale arbeidsmiljøet</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nb-NO"/>
              <a:t>EU-OSHAs nettverk</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EU-byrånettverkets logo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5086641" y="1065855"/>
            <a:ext cx="1638503" cy="77357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nb-NO" sz="1400" b="1" dirty="0">
                <a:solidFill>
                  <a:schemeClr val="tx2"/>
                </a:solidFill>
                <a:hlinkClick r:id="rId5">
                  <a:extLst>
                    <a:ext uri="{A12FA001-AC4F-418D-AE19-62706E023703}">
                      <ahyp:hlinkClr xmlns:ahyp="http://schemas.microsoft.com/office/drawing/2018/hyperlinkcolor" val="tx"/>
                    </a:ext>
                  </a:extLst>
                </a:hlinkClick>
              </a:rPr>
              <a:t>PARTENE I ARBEIDSLIVET</a:t>
            </a:r>
          </a:p>
          <a:p>
            <a:pPr algn="ctr"/>
            <a:r>
              <a:rPr lang="nb-NO" sz="1400" b="1" dirty="0">
                <a:solidFill>
                  <a:schemeClr val="tx2"/>
                </a:solidFill>
                <a:hlinkClick r:id="rId5">
                  <a:extLst>
                    <a:ext uri="{A12FA001-AC4F-418D-AE19-62706E023703}">
                      <ahyp:hlinkClr xmlns:ahyp="http://schemas.microsoft.com/office/drawing/2018/hyperlinkcolor" val="tx"/>
                    </a:ext>
                  </a:extLst>
                </a:hlinkClick>
              </a:rPr>
              <a:t>I EUROPA</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Enterprise Europe Network-logo">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789472" y="3508042"/>
            <a:ext cx="1980164"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nb-NO" sz="1400" b="1" dirty="0">
                <a:solidFill>
                  <a:schemeClr val="tx2"/>
                </a:solidFill>
                <a:hlinkClick r:id="rId8">
                  <a:extLst>
                    <a:ext uri="{A12FA001-AC4F-418D-AE19-62706E023703}">
                      <ahyp:hlinkClr xmlns:ahyp="http://schemas.microsoft.com/office/drawing/2018/hyperlinkcolor" val="tx"/>
                    </a:ext>
                  </a:extLst>
                </a:hlinkClick>
              </a:rPr>
              <a:t>EU-INSTITUSJONER</a:t>
            </a:r>
          </a:p>
          <a:p>
            <a:pPr algn="ctr"/>
            <a:endParaRPr lang="en-GB" dirty="0">
              <a:solidFill>
                <a:schemeClr val="tx2"/>
              </a:solidFill>
            </a:endParaRPr>
          </a:p>
        </p:txBody>
      </p:sp>
      <p:pic>
        <p:nvPicPr>
          <p:cNvPr id="4" name="Picture 3" descr="EU OSHA logo&#10;">
            <a:hlinkClick r:id="rId9"/>
            <a:extLst>
              <a:ext uri="{FF2B5EF4-FFF2-40B4-BE49-F238E27FC236}">
                <a16:creationId xmlns:a16="http://schemas.microsoft.com/office/drawing/2014/main" id="{B27143E6-F3A1-2080-A318-4873A825F2F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46544" y="2802308"/>
            <a:ext cx="2767347" cy="707615"/>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959034" y="4055692"/>
            <a:ext cx="2009872" cy="67585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nb-NO" sz="1400" b="1" dirty="0">
                <a:solidFill>
                  <a:schemeClr val="tx2"/>
                </a:solidFill>
                <a:hlinkClick r:id="rId11">
                  <a:extLst>
                    <a:ext uri="{A12FA001-AC4F-418D-AE19-62706E023703}">
                      <ahyp:hlinkClr xmlns:ahyp="http://schemas.microsoft.com/office/drawing/2018/hyperlinkcolor" val="tx"/>
                    </a:ext>
                  </a:extLst>
                </a:hlinkClick>
              </a:rPr>
              <a:t>EU-OSHAs NASJONALE KONTAKTPUNKTER</a:t>
            </a:r>
            <a:endParaRPr lang="en-GB" sz="1400" b="1" dirty="0">
              <a:solidFill>
                <a:schemeClr val="tx2"/>
              </a:solidFill>
            </a:endParaRPr>
          </a:p>
        </p:txBody>
      </p:sp>
      <p:pic>
        <p:nvPicPr>
          <p:cNvPr id="13" name="Picture 6" descr="OSHVET-logo">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302476" y="4773582"/>
            <a:ext cx="1807235" cy="456331"/>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182880" rtlCol="0" anchor="ctr"/>
          <a:lstStyle/>
          <a:p>
            <a:pPr algn="ctr"/>
            <a:r>
              <a:rPr lang="nb-NO" sz="1400" b="1" dirty="0">
                <a:solidFill>
                  <a:schemeClr val="tx2"/>
                </a:solidFill>
                <a:hlinkClick r:id="rId14">
                  <a:extLst>
                    <a:ext uri="{A12FA001-AC4F-418D-AE19-62706E023703}">
                      <ahyp:hlinkClr xmlns:ahyp="http://schemas.microsoft.com/office/drawing/2018/hyperlinkcolor" val="tx"/>
                    </a:ext>
                  </a:extLst>
                </a:hlinkClick>
              </a:rPr>
              <a:t>MEDIEPARTNERE</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675238" y="5573236"/>
            <a:ext cx="2240182"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nb-NO" sz="1400" b="1" dirty="0">
                <a:solidFill>
                  <a:schemeClr val="tx2"/>
                </a:solidFill>
                <a:hlinkClick r:id="rId15">
                  <a:extLst>
                    <a:ext uri="{A12FA001-AC4F-418D-AE19-62706E023703}">
                      <ahyp:hlinkClr xmlns:ahyp="http://schemas.microsoft.com/office/drawing/2018/hyperlinkcolor" val="tx"/>
                    </a:ext>
                  </a:extLst>
                </a:hlinkClick>
              </a:rPr>
              <a:t>OFFISIELLE KAMPANJEPARTNERE</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nb-NO"/>
              <a:t>Kampanjeressurser: alt du trenger på ett sted</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a:bodyPr>
          <a:lstStyle/>
          <a:p>
            <a:pPr defTabSz="457189">
              <a:spcBef>
                <a:spcPts val="1200"/>
              </a:spcBef>
              <a:spcAft>
                <a:spcPts val="600"/>
              </a:spcAft>
              <a:buClr>
                <a:schemeClr val="tx2"/>
              </a:buClr>
            </a:pPr>
            <a:r>
              <a:rPr lang="nb-NO" sz="1800" dirty="0">
                <a:solidFill>
                  <a:schemeClr val="tx2"/>
                </a:solidFill>
              </a:rPr>
              <a:t>Start med vårt </a:t>
            </a:r>
            <a:r>
              <a:rPr lang="nb-NO" sz="1800" b="1" i="0" u="sng" baseline="0" dirty="0">
                <a:solidFill>
                  <a:schemeClr val="accent2"/>
                </a:solidFill>
                <a:hlinkClick r:id="rId2">
                  <a:extLst>
                    <a:ext uri="{A12FA001-AC4F-418D-AE19-62706E023703}">
                      <ahyp:hlinkClr xmlns:ahyp="http://schemas.microsoft.com/office/drawing/2018/hyperlinkcolor" val="tx"/>
                    </a:ext>
                  </a:extLst>
                </a:hlinkClick>
              </a:rPr>
              <a:t>kampanjenettsted</a:t>
            </a:r>
            <a:r>
              <a:rPr lang="nb-NO" sz="1800" dirty="0">
                <a:solidFill>
                  <a:srgbClr val="003399"/>
                </a:solidFill>
              </a:rPr>
              <a:t>.</a:t>
            </a:r>
          </a:p>
          <a:p>
            <a:pPr defTabSz="457189">
              <a:spcBef>
                <a:spcPts val="1200"/>
              </a:spcBef>
              <a:spcAft>
                <a:spcPts val="600"/>
              </a:spcAft>
              <a:buClr>
                <a:schemeClr val="tx2"/>
              </a:buClr>
            </a:pPr>
            <a:r>
              <a:rPr lang="nb-NO" sz="1800" dirty="0">
                <a:solidFill>
                  <a:schemeClr val="tx2"/>
                </a:solidFill>
              </a:rPr>
              <a:t>Se gjennom </a:t>
            </a:r>
            <a:r>
              <a:rPr lang="nb-NO" sz="1800" b="1" i="0" u="sng" baseline="0" dirty="0">
                <a:solidFill>
                  <a:schemeClr val="accent2"/>
                </a:solidFill>
                <a:hlinkClick r:id="rId2">
                  <a:extLst>
                    <a:ext uri="{A12FA001-AC4F-418D-AE19-62706E023703}">
                      <ahyp:hlinkClr xmlns:ahyp="http://schemas.microsoft.com/office/drawing/2018/hyperlinkcolor" val="tx"/>
                    </a:ext>
                  </a:extLst>
                </a:hlinkClick>
              </a:rPr>
              <a:t>kampanjeveiledningen</a:t>
            </a:r>
            <a:r>
              <a:rPr lang="nb-NO" sz="1800" b="1" i="0" u="none" baseline="0" dirty="0">
                <a:solidFill>
                  <a:schemeClr val="accent2"/>
                </a:solidFill>
              </a:rPr>
              <a:t> </a:t>
            </a:r>
            <a:r>
              <a:rPr lang="nb-NO" sz="1800" dirty="0">
                <a:solidFill>
                  <a:schemeClr val="tx2"/>
                </a:solidFill>
              </a:rPr>
              <a:t>vår for å lese mer om kampanjen. </a:t>
            </a:r>
          </a:p>
          <a:p>
            <a:pPr defTabSz="457189">
              <a:spcBef>
                <a:spcPts val="1200"/>
              </a:spcBef>
              <a:spcAft>
                <a:spcPts val="600"/>
              </a:spcAft>
              <a:buClr>
                <a:schemeClr val="tx2"/>
              </a:buClr>
            </a:pPr>
            <a:r>
              <a:rPr lang="nb-NO" sz="1800" dirty="0">
                <a:solidFill>
                  <a:schemeClr val="tx2"/>
                </a:solidFill>
              </a:rPr>
              <a:t>Ta en titt på </a:t>
            </a:r>
            <a:r>
              <a:rPr lang="nb-NO" sz="1800" b="1" i="0" u="sng" baseline="0" dirty="0">
                <a:solidFill>
                  <a:schemeClr val="accent2"/>
                </a:solidFill>
                <a:hlinkClick r:id="rId3">
                  <a:extLst>
                    <a:ext uri="{A12FA001-AC4F-418D-AE19-62706E023703}">
                      <ahyp:hlinkClr xmlns:ahyp="http://schemas.microsoft.com/office/drawing/2018/hyperlinkcolor" val="tx"/>
                    </a:ext>
                  </a:extLst>
                </a:hlinkClick>
              </a:rPr>
              <a:t>publikasjonene</a:t>
            </a:r>
            <a:r>
              <a:rPr lang="nb-NO" sz="1800" dirty="0">
                <a:solidFill>
                  <a:schemeClr val="tx2"/>
                </a:solidFill>
              </a:rPr>
              <a:t> våre, for eksempel infografikker, faktaark m.m.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nb-NO"/>
              <a:t>Verktøysett og digital markedsføring: markedsfør kampanjen på en effektiv måte</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nb-NO" sz="2000" b="1">
                <a:latin typeface="+mn-lt"/>
              </a:rPr>
              <a:t>Støtt kampanjen:</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540613"/>
          </a:xfrm>
        </p:spPr>
        <p:txBody>
          <a:bodyPr anchor="t">
            <a:noAutofit/>
          </a:bodyPr>
          <a:lstStyle/>
          <a:p>
            <a:r>
              <a:rPr lang="nb-NO" b="0" i="0" u="none" baseline="0" dirty="0"/>
              <a:t>Bruk vår </a:t>
            </a:r>
            <a:r>
              <a:rPr lang="nb-NO" dirty="0"/>
              <a:t>sosiale medie-pakker </a:t>
            </a:r>
            <a:r>
              <a:rPr lang="nb-NO" b="0" i="0" u="none" baseline="0" dirty="0"/>
              <a:t>og maler for å spre ordet.</a:t>
            </a:r>
            <a:r>
              <a:rPr lang="nb-NO" b="0" dirty="0"/>
              <a:t> </a:t>
            </a:r>
          </a:p>
          <a:p>
            <a:r>
              <a:rPr lang="nb-NO" b="0" i="0" u="none" baseline="0" dirty="0"/>
              <a:t>Få presentasjonen din til å skille seg ut med vårt </a:t>
            </a:r>
            <a:r>
              <a:rPr lang="nb-NO" dirty="0"/>
              <a:t>biblioteket med digitale ressurser, </a:t>
            </a:r>
            <a:r>
              <a:rPr lang="nb-NO" b="0" i="0" u="none" baseline="0" dirty="0"/>
              <a:t>deriblant logoer, maler m.m.</a:t>
            </a:r>
            <a:r>
              <a:rPr lang="nb-NO" b="0" dirty="0"/>
              <a:t>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634916" y="3730097"/>
            <a:ext cx="4670075"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768251" y="3730097"/>
            <a:ext cx="4403403" cy="834768"/>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nb-NO" sz="1800" dirty="0">
                <a:solidFill>
                  <a:schemeClr val="bg1"/>
                </a:solidFill>
              </a:rPr>
              <a:t>Start</a:t>
            </a:r>
            <a:r>
              <a:rPr lang="nb-NO" sz="1800" b="0" i="0" u="none" baseline="0" dirty="0">
                <a:solidFill>
                  <a:schemeClr val="bg1"/>
                </a:solidFill>
              </a:rPr>
              <a:t> </a:t>
            </a:r>
            <a:r>
              <a:rPr lang="nb-NO" sz="1800" dirty="0">
                <a:solidFill>
                  <a:schemeClr val="bg1"/>
                </a:solidFill>
              </a:rPr>
              <a:t>kampanjeinitiativet</a:t>
            </a:r>
            <a:r>
              <a:rPr lang="nb-NO" sz="1800" b="0" dirty="0">
                <a:solidFill>
                  <a:schemeClr val="bg1"/>
                </a:solidFill>
              </a:rPr>
              <a:t> </a:t>
            </a:r>
          </a:p>
          <a:p>
            <a:pPr marL="0" indent="0">
              <a:buNone/>
            </a:pPr>
            <a:r>
              <a:rPr lang="nb-NO" sz="1800" b="0" i="0" u="none" baseline="0" dirty="0">
                <a:solidFill>
                  <a:schemeClr val="bg1"/>
                </a:solidFill>
              </a:rPr>
              <a:t>ved å bruke vårt </a:t>
            </a:r>
            <a:r>
              <a:rPr lang="nb-NO" sz="1800" b="1" i="0" u="sng" baseline="0" dirty="0">
                <a:solidFill>
                  <a:srgbClr val="92D050"/>
                </a:solidFill>
                <a:hlinkClick r:id="rId3">
                  <a:extLst>
                    <a:ext uri="{A12FA001-AC4F-418D-AE19-62706E023703}">
                      <ahyp:hlinkClr xmlns:ahyp="http://schemas.microsoft.com/office/drawing/2018/hyperlinkcolor" val="tx"/>
                    </a:ext>
                  </a:extLst>
                </a:hlinkClick>
              </a:rPr>
              <a:t>kampanjeverktøysett</a:t>
            </a:r>
            <a:r>
              <a:rPr lang="nb-NO" sz="1800" b="0" i="0" u="none" baseline="0" dirty="0"/>
              <a:t>.</a:t>
            </a:r>
            <a:r>
              <a:rPr lang="nb-NO" sz="1800"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2060227"/>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nb-NO"/>
              <a:t>Slik kan du engasjere deg i kampanjen</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nb-NO" b="0" i="0" u="none" baseline="0" dirty="0"/>
              <a:t>Gjennomfør et arrangement, en aktivitet eller et initiativ i løpet av </a:t>
            </a:r>
            <a:r>
              <a:rPr lang="nb-NO" b="1" i="0" u="sng" baseline="0" dirty="0">
                <a:solidFill>
                  <a:srgbClr val="92D050"/>
                </a:solidFill>
                <a:hlinkClick r:id="rId3">
                  <a:extLst>
                    <a:ext uri="{A12FA001-AC4F-418D-AE19-62706E023703}">
                      <ahyp:hlinkClr xmlns:ahyp="http://schemas.microsoft.com/office/drawing/2018/hyperlinkcolor" val="tx"/>
                    </a:ext>
                  </a:extLst>
                </a:hlinkClick>
              </a:rPr>
              <a:t>den europeiske arbeidsmiljøuken</a:t>
            </a:r>
            <a:r>
              <a:rPr lang="nb-NO" dirty="0"/>
              <a:t>. </a:t>
            </a:r>
          </a:p>
          <a:p>
            <a:pPr marL="225425" indent="-225425">
              <a:spcAft>
                <a:spcPts val="600"/>
              </a:spcAft>
            </a:pPr>
            <a:r>
              <a:rPr lang="nb-NO" b="0" i="0" u="none" baseline="0" dirty="0"/>
              <a:t>Hent ditt </a:t>
            </a:r>
            <a:r>
              <a:rPr lang="nb-NO" b="1" i="0" u="sng" baseline="0" dirty="0">
                <a:solidFill>
                  <a:srgbClr val="92D050"/>
                </a:solidFill>
                <a:hlinkClick r:id="rId4">
                  <a:extLst>
                    <a:ext uri="{A12FA001-AC4F-418D-AE19-62706E023703}">
                      <ahyp:hlinkClr xmlns:ahyp="http://schemas.microsoft.com/office/drawing/2018/hyperlinkcolor" val="tx"/>
                    </a:ext>
                  </a:extLst>
                </a:hlinkClick>
              </a:rPr>
              <a:t>kampanjesertifikat</a:t>
            </a:r>
            <a:r>
              <a:rPr lang="nb-NO" dirty="0">
                <a:solidFill>
                  <a:srgbClr val="92D050"/>
                </a:solidFill>
              </a:rPr>
              <a:t> </a:t>
            </a:r>
            <a:r>
              <a:rPr lang="nb-NO" b="0" i="0" u="none" baseline="0" dirty="0"/>
              <a:t>som anerkjennelse for engasjementet ditt.</a:t>
            </a:r>
            <a:r>
              <a:rPr lang="nb-NO" b="0" dirty="0"/>
              <a:t>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nb-NO" b="0" i="0" u="none" baseline="0" dirty="0"/>
              <a:t>Nominer inspirerende tiltak til </a:t>
            </a:r>
            <a:r>
              <a:rPr lang="nb-NO" b="1" i="0" u="sng" baseline="0" dirty="0">
                <a:solidFill>
                  <a:srgbClr val="92D050"/>
                </a:solidFill>
                <a:hlinkClick r:id="rId5">
                  <a:extLst>
                    <a:ext uri="{A12FA001-AC4F-418D-AE19-62706E023703}">
                      <ahyp:hlinkClr xmlns:ahyp="http://schemas.microsoft.com/office/drawing/2018/hyperlinkcolor" val="tx"/>
                    </a:ext>
                  </a:extLst>
                </a:hlinkClick>
              </a:rPr>
              <a:t>prisene for god praksis</a:t>
            </a:r>
            <a:r>
              <a:rPr lang="nb-NO" b="0" i="0" u="none" baseline="0" dirty="0"/>
              <a:t>, som arrangeres av de nasjonale kontaktpunktene.</a:t>
            </a:r>
            <a:r>
              <a:rPr lang="nb-NO" b="0" dirty="0"/>
              <a:t>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6681553"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nb-NO" b="0" i="0" u="none" baseline="0" dirty="0"/>
              <a:t>Bli en </a:t>
            </a:r>
            <a:r>
              <a:rPr lang="nb-NO" b="1" i="0" u="sng" baseline="0" dirty="0">
                <a:solidFill>
                  <a:srgbClr val="92D050"/>
                </a:solidFill>
                <a:hlinkClick r:id="rId6">
                  <a:extLst>
                    <a:ext uri="{A12FA001-AC4F-418D-AE19-62706E023703}">
                      <ahyp:hlinkClr xmlns:ahyp="http://schemas.microsoft.com/office/drawing/2018/hyperlinkcolor" val="tx"/>
                    </a:ext>
                  </a:extLst>
                </a:hlinkClick>
              </a:rPr>
              <a:t>offisiell kampanjepartner</a:t>
            </a:r>
            <a:r>
              <a:rPr lang="nb-NO" b="0" i="0" u="none" baseline="0" dirty="0"/>
              <a:t>: bli med i et felleseuropeisk nettverk av multinasjonale selskaper for å øke synligheten.</a:t>
            </a:r>
            <a:r>
              <a:rPr lang="nb-NO" b="0" dirty="0"/>
              <a:t> </a:t>
            </a:r>
          </a:p>
          <a:p>
            <a:pPr marL="225425" indent="-225425">
              <a:spcAft>
                <a:spcPts val="600"/>
              </a:spcAft>
            </a:pPr>
            <a:r>
              <a:rPr lang="nb-NO" b="0" i="0" u="none" baseline="0" dirty="0"/>
              <a:t>Bli en</a:t>
            </a:r>
            <a:r>
              <a:rPr lang="nb-NO" dirty="0"/>
              <a:t> </a:t>
            </a:r>
            <a:r>
              <a:rPr lang="nb-NO" b="1" i="0" u="sng" baseline="0" dirty="0">
                <a:solidFill>
                  <a:srgbClr val="92D050"/>
                </a:solidFill>
                <a:hlinkClick r:id="rId7">
                  <a:extLst>
                    <a:ext uri="{A12FA001-AC4F-418D-AE19-62706E023703}">
                      <ahyp:hlinkClr xmlns:ahyp="http://schemas.microsoft.com/office/drawing/2018/hyperlinkcolor" val="tx"/>
                    </a:ext>
                  </a:extLst>
                </a:hlinkClick>
              </a:rPr>
              <a:t>mediepartner:</a:t>
            </a:r>
            <a:r>
              <a:rPr lang="nb-NO" b="0" i="0" u="none" baseline="0" dirty="0"/>
              <a:t> Få tilgang til eksklusivt pressestoff, nettverksmuligheter og arrangementer.</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723790"/>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334289"/>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nb-NO"/>
              <a:t>Hold deg oppdatert om kampanjen</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nb-NO" dirty="0"/>
              <a:t>Nettsted for et sikkert og godt arbeidsmiljø: </a:t>
            </a:r>
            <a:r>
              <a:rPr lang="nb-NO" b="0" i="0" u="none" baseline="0" dirty="0"/>
              <a:t>en rekke lett tilgjengelige opplysninger.</a:t>
            </a:r>
            <a:r>
              <a:rPr lang="nb-NO" b="0" dirty="0"/>
              <a:t> </a:t>
            </a:r>
          </a:p>
          <a:p>
            <a:pPr>
              <a:spcAft>
                <a:spcPts val="600"/>
              </a:spcAft>
            </a:pPr>
            <a:r>
              <a:rPr lang="nb-NO" dirty="0"/>
              <a:t>Abonner </a:t>
            </a:r>
            <a:r>
              <a:rPr lang="nb-NO" b="0" i="0" u="none" baseline="0" dirty="0"/>
              <a:t>på </a:t>
            </a:r>
            <a:r>
              <a:rPr lang="nb-NO" dirty="0"/>
              <a:t>arbeidsmiljønyhetsbrevet</a:t>
            </a:r>
            <a:r>
              <a:rPr lang="nb-NO" b="0" i="0" u="none" baseline="0" dirty="0"/>
              <a:t>: korte, delbare og direkte nyheter hver måned i innboksen din.</a:t>
            </a:r>
          </a:p>
          <a:p>
            <a:pPr>
              <a:spcAft>
                <a:spcPts val="600"/>
              </a:spcAft>
            </a:pPr>
            <a:r>
              <a:rPr lang="nb-NO" b="0" i="0" u="none" baseline="0" dirty="0"/>
              <a:t>Spre ordet og følg oss i </a:t>
            </a:r>
            <a:r>
              <a:rPr lang="nb-NO" dirty="0"/>
              <a:t>sosiale medier</a:t>
            </a:r>
            <a:r>
              <a:rPr lang="nb-NO" b="0" i="0" u="none" baseline="0" dirty="0"/>
              <a:t>.</a:t>
            </a:r>
            <a:r>
              <a:rPr lang="nb-NO"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nb-NO" b="0" dirty="0"/>
              <a:t> </a:t>
            </a:r>
          </a:p>
        </p:txBody>
      </p:sp>
      <p:pic>
        <p:nvPicPr>
          <p:cNvPr id="6" name="Graphic 5" descr="LinkedIn-logo">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Facebook-logo">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Bluesky-logo">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YouTube-logo">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Flickr-logo">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nb-NO"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nb-NO"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20E7E5-17C4-4233-AB69-3C86AC1350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33B12B-D547-4B73-8D31-0938A3F8A76B}">
  <ds:schemaRefs>
    <ds:schemaRef ds:uri="http://purl.org/dc/elements/1.1/"/>
    <ds:schemaRef ds:uri="74375373-3c44-45ee-a688-8fa44d7da57a"/>
    <ds:schemaRef ds:uri="http://purl.org/dc/dcmitype/"/>
    <ds:schemaRef ds:uri="http://schemas.microsoft.com/office/2006/metadata/properties"/>
    <ds:schemaRef ds:uri="http://schemas.microsoft.com/office/infopath/2007/PartnerControls"/>
    <ds:schemaRef ds:uri="http://schemas.openxmlformats.org/package/2006/metadata/core-properties"/>
    <ds:schemaRef ds:uri="http://schemas.microsoft.com/office/2006/documentManagement/types"/>
    <ds:schemaRef ds:uri="d5ac9beb-95ef-4df8-be38-b0ea3ce121b4"/>
    <ds:schemaRef ds:uri="http://www.w3.org/XML/1998/namespace"/>
    <ds:schemaRef ds:uri="http://purl.org/dc/terms/"/>
  </ds:schemaRefs>
</ds:datastoreItem>
</file>

<file path=customXml/itemProps3.xml><?xml version="1.0" encoding="utf-8"?>
<ds:datastoreItem xmlns:ds="http://schemas.openxmlformats.org/officeDocument/2006/customXml" ds:itemID="{05C73E6F-A96F-49EB-BDFD-3A55EF48DB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2200</TotalTime>
  <Words>6253</Words>
  <Application>Microsoft Office PowerPoint</Application>
  <PresentationFormat>Widescreen</PresentationFormat>
  <Paragraphs>482</Paragraphs>
  <Slides>30</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Arbeidsmiljøkampanjen 2026–2028  «Sammen for et godt psykososialt arbeidsmiljø» </vt:lpstr>
      <vt:lpstr>Innholdsfortegnelse</vt:lpstr>
      <vt:lpstr>Det store bildet: Psykisk helse påvirker og blir påvirket av hverdagslivet og arbeidslivet</vt:lpstr>
      <vt:lpstr>Det store bildet: Hva står på spill?</vt:lpstr>
      <vt:lpstr>Det store bildet: arbeidstakernes syn </vt:lpstr>
      <vt:lpstr>Det store bildet: virksomheters kontra arbeidstakeres syn -1-</vt:lpstr>
      <vt:lpstr>Det store bildet: virksomheters syn -2-</vt:lpstr>
      <vt:lpstr>Kampanjens mål og formål</vt:lpstr>
      <vt:lpstr>Hvem er kampanjen for? Hvem bør delta?</vt:lpstr>
      <vt:lpstr>En handlingsplan: de fem prioriterte områdene i kampanjen</vt:lpstr>
      <vt:lpstr>Prioritering 1: Forebygging i det psykososiale arbeidsmiljøet -1-</vt:lpstr>
      <vt:lpstr>Prioritering 1: Forebygging i det psykososiale arbeidsmiljøet -2-</vt:lpstr>
      <vt:lpstr>Prioritering 1: Forebygging i det psykososiale arbeidsmiljøet -3-</vt:lpstr>
      <vt:lpstr>Prioritering 1: Forebygging i det psykososiale arbeidsmiljøet -4- </vt:lpstr>
      <vt:lpstr>Prioritering 2: trakassering, seksuell trakassering, vold og trusler -1- </vt:lpstr>
      <vt:lpstr>Prioritering 2: trakassering, seksuell trakassering, vold og trusler -2- </vt:lpstr>
      <vt:lpstr>Prioritering 2: trakassering, seksuell trakassering, vold og trusler -3- </vt:lpstr>
      <vt:lpstr>Prioritering 3: Samspillet mellom fysisk og psykososialt arbeidsmiljø -1- </vt:lpstr>
      <vt:lpstr>Prioritering 3: Samspillet mellom fysisk og psykososialt arbeidsmiljø -2- </vt:lpstr>
      <vt:lpstr>Prioritering 4: Psykososialt arbeidsmiljø i helse- og omsorgssektoren -1- </vt:lpstr>
      <vt:lpstr>Prioritering 4: Psykososialt arbeidsmiljø i helse- og omsorgssektoren -2- </vt:lpstr>
      <vt:lpstr>Prioritering 4: Psykososialt arbeidsmiljø i helse- og omsorgssektoren -3- </vt:lpstr>
      <vt:lpstr>Prioritering 5: Inkluderende arbeidsmiljø for psykisk helse -1- </vt:lpstr>
      <vt:lpstr>Prioritering 5: Inkluderende arbeidsmiljø for psykisk helse -2- </vt:lpstr>
      <vt:lpstr>Prioritering 5: Inkluderende arbeidsmiljø for psykisk helse -3- </vt:lpstr>
      <vt:lpstr>EU-OSHAs nettverk</vt:lpstr>
      <vt:lpstr>Kampanjeressurser: alt du trenger på ett sted</vt:lpstr>
      <vt:lpstr>Verktøysett og digital markedsføring: markedsfør kampanjen på en effektiv måte</vt:lpstr>
      <vt:lpstr>Slik kan du engasjere deg i kampanjen</vt:lpstr>
      <vt:lpstr>Hold deg oppdatert om kampanjen</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dc:title>
  <dc:creator>CDT</dc:creator>
  <cp:lastModifiedBy>Naiara MACIAS - Communication Assistant</cp:lastModifiedBy>
  <cp:revision>75</cp:revision>
  <dcterms:created xsi:type="dcterms:W3CDTF">2026-06-23T11:43:48Z</dcterms:created>
  <dcterms:modified xsi:type="dcterms:W3CDTF">2026-09-07T14:52:15Z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ies>
</file>