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8CB07D-2DBB-4CA1-A94F-B12EBB8A038E}" v="4" dt="2026-09-21T15:14:49.846"/>
    <p1510:client id="{513278BF-B0F1-437E-8D47-5FF13715D44C}" v="19" dt="2026-09-21T15:04:42.9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69" autoAdjust="0"/>
  </p:normalViewPr>
  <p:slideViewPr>
    <p:cSldViewPr snapToGrid="0">
      <p:cViewPr varScale="1">
        <p:scale>
          <a:sx n="129" d="100"/>
          <a:sy n="129" d="100"/>
        </p:scale>
        <p:origin x="84" y="256"/>
      </p:cViewPr>
      <p:guideLst>
        <p:guide orient="horz" pos="816"/>
        <p:guide pos="4584"/>
      </p:guideLst>
    </p:cSldViewPr>
  </p:slideViewPr>
  <p:outlineViewPr>
    <p:cViewPr>
      <p:scale>
        <a:sx n="33" d="100"/>
        <a:sy n="33" d="100"/>
      </p:scale>
      <p:origin x="0" y="-1126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pc:chgData name="Naiara MACIAS - Communication Assistant" userId="9208f14e-163a-43fb-a9e7-9d0490f97ad9" providerId="ADAL" clId="{3BF560C9-38E3-411C-BBB1-CB3B94294DB6}" dt="2026-09-21T15:15:41.135" v="330" actId="13244"/>
      <pc:docMkLst>
        <pc:docMk/>
      </pc:docMkLst>
      <pc:sldChg chg="modSp mod">
        <pc:chgData name="Naiara MACIAS - Communication Assistant" userId="9208f14e-163a-43fb-a9e7-9d0490f97ad9" providerId="ADAL" clId="{3BF560C9-38E3-411C-BBB1-CB3B94294DB6}" dt="2026-09-21T15:05:59.691" v="258" actId="1076"/>
        <pc:sldMkLst>
          <pc:docMk/>
          <pc:sldMk cId="3815475544" sldId="256"/>
        </pc:sldMkLst>
        <pc:spChg chg="mod">
          <ac:chgData name="Naiara MACIAS - Communication Assistant" userId="9208f14e-163a-43fb-a9e7-9d0490f97ad9" providerId="ADAL" clId="{3BF560C9-38E3-411C-BBB1-CB3B94294DB6}" dt="2026-09-21T15:05:56.659" v="257" actId="14100"/>
          <ac:spMkLst>
            <pc:docMk/>
            <pc:sldMk cId="3815475544" sldId="256"/>
            <ac:spMk id="2" creationId="{4055F44F-2BE5-5A42-2AEB-D36721AD3D53}"/>
          </ac:spMkLst>
        </pc:spChg>
        <pc:spChg chg="mod">
          <ac:chgData name="Naiara MACIAS - Communication Assistant" userId="9208f14e-163a-43fb-a9e7-9d0490f97ad9" providerId="ADAL" clId="{3BF560C9-38E3-411C-BBB1-CB3B94294DB6}" dt="2026-09-21T15:05:59.691" v="258" actId="1076"/>
          <ac:spMkLst>
            <pc:docMk/>
            <pc:sldMk cId="3815475544" sldId="256"/>
            <ac:spMk id="3" creationId="{D00A30E1-B4E9-CA09-6804-8F6C748F833E}"/>
          </ac:spMkLst>
        </pc:spChg>
      </pc:sldChg>
      <pc:sldChg chg="modSp mod">
        <pc:chgData name="Naiara MACIAS - Communication Assistant" userId="9208f14e-163a-43fb-a9e7-9d0490f97ad9" providerId="ADAL" clId="{3BF560C9-38E3-411C-BBB1-CB3B94294DB6}" dt="2026-09-21T14:42:06.232" v="42" actId="14100"/>
        <pc:sldMkLst>
          <pc:docMk/>
          <pc:sldMk cId="975932864" sldId="258"/>
        </pc:sldMkLst>
        <pc:spChg chg="mod">
          <ac:chgData name="Naiara MACIAS - Communication Assistant" userId="9208f14e-163a-43fb-a9e7-9d0490f97ad9" providerId="ADAL" clId="{3BF560C9-38E3-411C-BBB1-CB3B94294DB6}" dt="2026-09-21T14:42:06.232" v="42"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9-21T14:42:31.573" v="58" actId="1035"/>
        <pc:sldMkLst>
          <pc:docMk/>
          <pc:sldMk cId="3331097242" sldId="262"/>
        </pc:sldMkLst>
        <pc:spChg chg="mod">
          <ac:chgData name="Naiara MACIAS - Communication Assistant" userId="9208f14e-163a-43fb-a9e7-9d0490f97ad9" providerId="ADAL" clId="{3BF560C9-38E3-411C-BBB1-CB3B94294DB6}" dt="2026-09-21T14:42:31.573" v="58" actId="1035"/>
          <ac:spMkLst>
            <pc:docMk/>
            <pc:sldMk cId="3331097242" sldId="262"/>
            <ac:spMk id="105" creationId="{94E8A230-2C71-6901-AA45-D427AF0A206A}"/>
          </ac:spMkLst>
        </pc:spChg>
      </pc:sldChg>
      <pc:sldChg chg="modSp mod">
        <pc:chgData name="Naiara MACIAS - Communication Assistant" userId="9208f14e-163a-43fb-a9e7-9d0490f97ad9" providerId="ADAL" clId="{3BF560C9-38E3-411C-BBB1-CB3B94294DB6}" dt="2026-09-21T14:49:38.185" v="72" actId="14100"/>
        <pc:sldMkLst>
          <pc:docMk/>
          <pc:sldMk cId="3087233450" sldId="263"/>
        </pc:sldMkLst>
        <pc:spChg chg="mod">
          <ac:chgData name="Naiara MACIAS - Communication Assistant" userId="9208f14e-163a-43fb-a9e7-9d0490f97ad9" providerId="ADAL" clId="{3BF560C9-38E3-411C-BBB1-CB3B94294DB6}" dt="2026-09-21T14:49:38.185" v="72"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9-21T14:49:33.206" v="71" actId="1035"/>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9-21T14:49:28.878" v="67"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9-21T15:09:45.852" v="270" actId="1076"/>
        <pc:sldMkLst>
          <pc:docMk/>
          <pc:sldMk cId="719662834" sldId="264"/>
        </pc:sldMkLst>
        <pc:spChg chg="mod">
          <ac:chgData name="Naiara MACIAS - Communication Assistant" userId="9208f14e-163a-43fb-a9e7-9d0490f97ad9" providerId="ADAL" clId="{3BF560C9-38E3-411C-BBB1-CB3B94294DB6}" dt="2026-09-21T15:09:43.213" v="269" actId="14100"/>
          <ac:spMkLst>
            <pc:docMk/>
            <pc:sldMk cId="719662834" sldId="264"/>
            <ac:spMk id="4" creationId="{BD5E20E1-F7B3-E4E9-82E6-ECD4246321AF}"/>
          </ac:spMkLst>
        </pc:spChg>
        <pc:spChg chg="mod">
          <ac:chgData name="Naiara MACIAS - Communication Assistant" userId="9208f14e-163a-43fb-a9e7-9d0490f97ad9" providerId="ADAL" clId="{3BF560C9-38E3-411C-BBB1-CB3B94294DB6}" dt="2026-09-21T14:49:46.032" v="73" actId="14100"/>
          <ac:spMkLst>
            <pc:docMk/>
            <pc:sldMk cId="719662834" sldId="264"/>
            <ac:spMk id="5" creationId="{A6E16FD6-934F-2E06-A455-D69B1BC34AB6}"/>
          </ac:spMkLst>
        </pc:spChg>
        <pc:picChg chg="mod">
          <ac:chgData name="Naiara MACIAS - Communication Assistant" userId="9208f14e-163a-43fb-a9e7-9d0490f97ad9" providerId="ADAL" clId="{3BF560C9-38E3-411C-BBB1-CB3B94294DB6}" dt="2026-09-21T15:09:45.852" v="270" actId="1076"/>
          <ac:picMkLst>
            <pc:docMk/>
            <pc:sldMk cId="719662834" sldId="264"/>
            <ac:picMk id="8" creationId="{7BCBDC9E-D9FB-E804-EA92-C64D22B5D5F1}"/>
          </ac:picMkLst>
        </pc:picChg>
      </pc:sldChg>
      <pc:sldChg chg="modSp mod">
        <pc:chgData name="Naiara MACIAS - Communication Assistant" userId="9208f14e-163a-43fb-a9e7-9d0490f97ad9" providerId="ADAL" clId="{3BF560C9-38E3-411C-BBB1-CB3B94294DB6}" dt="2026-09-21T15:15:06.822" v="326" actId="13244"/>
        <pc:sldMkLst>
          <pc:docMk/>
          <pc:sldMk cId="3728372305" sldId="265"/>
        </pc:sldMkLst>
        <pc:spChg chg="ord">
          <ac:chgData name="Naiara MACIAS - Communication Assistant" userId="9208f14e-163a-43fb-a9e7-9d0490f97ad9" providerId="ADAL" clId="{3BF560C9-38E3-411C-BBB1-CB3B94294DB6}" dt="2026-09-21T15:15:06.822" v="326" actId="13244"/>
          <ac:spMkLst>
            <pc:docMk/>
            <pc:sldMk cId="3728372305" sldId="265"/>
            <ac:spMk id="2" creationId="{FBD2DF9D-B8AE-937F-84F1-0B2BCD885A74}"/>
          </ac:spMkLst>
        </pc:spChg>
        <pc:graphicFrameChg chg="mod ord">
          <ac:chgData name="Naiara MACIAS - Communication Assistant" userId="9208f14e-163a-43fb-a9e7-9d0490f97ad9" providerId="ADAL" clId="{3BF560C9-38E3-411C-BBB1-CB3B94294DB6}" dt="2026-09-21T14:50:09.152" v="78" actId="1076"/>
          <ac:graphicFrameMkLst>
            <pc:docMk/>
            <pc:sldMk cId="3728372305" sldId="265"/>
            <ac:graphicFrameMk id="5" creationId="{727470C4-A17D-8388-6E2A-4EDBCFCEE12C}"/>
          </ac:graphicFrameMkLst>
        </pc:graphicFrameChg>
      </pc:sldChg>
      <pc:sldChg chg="modSp mod">
        <pc:chgData name="Naiara MACIAS - Communication Assistant" userId="9208f14e-163a-43fb-a9e7-9d0490f97ad9" providerId="ADAL" clId="{3BF560C9-38E3-411C-BBB1-CB3B94294DB6}" dt="2026-09-21T14:51:43.839" v="104" actId="20577"/>
        <pc:sldMkLst>
          <pc:docMk/>
          <pc:sldMk cId="525878241" sldId="266"/>
        </pc:sldMkLst>
        <pc:spChg chg="mod">
          <ac:chgData name="Naiara MACIAS - Communication Assistant" userId="9208f14e-163a-43fb-a9e7-9d0490f97ad9" providerId="ADAL" clId="{3BF560C9-38E3-411C-BBB1-CB3B94294DB6}" dt="2026-09-21T14:51:43.839" v="104" actId="20577"/>
          <ac:spMkLst>
            <pc:docMk/>
            <pc:sldMk cId="525878241" sldId="266"/>
            <ac:spMk id="2" creationId="{08956FBB-E172-1DED-B87B-2204CE556F86}"/>
          </ac:spMkLst>
        </pc:spChg>
        <pc:spChg chg="mod">
          <ac:chgData name="Naiara MACIAS - Communication Assistant" userId="9208f14e-163a-43fb-a9e7-9d0490f97ad9" providerId="ADAL" clId="{3BF560C9-38E3-411C-BBB1-CB3B94294DB6}" dt="2026-09-21T14:50:32.704" v="82" actId="14100"/>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9-21T14:50:34.688" v="83" actId="14100"/>
          <ac:spMkLst>
            <pc:docMk/>
            <pc:sldMk cId="525878241" sldId="266"/>
            <ac:spMk id="5" creationId="{78220600-1A6C-86C9-A599-10A49BB4CE4E}"/>
          </ac:spMkLst>
        </pc:spChg>
      </pc:sldChg>
      <pc:sldChg chg="modSp mod">
        <pc:chgData name="Naiara MACIAS - Communication Assistant" userId="9208f14e-163a-43fb-a9e7-9d0490f97ad9" providerId="ADAL" clId="{3BF560C9-38E3-411C-BBB1-CB3B94294DB6}" dt="2026-09-21T14:53:27.579" v="139" actId="3064"/>
        <pc:sldMkLst>
          <pc:docMk/>
          <pc:sldMk cId="3063356121" sldId="267"/>
        </pc:sldMkLst>
        <pc:spChg chg="mod">
          <ac:chgData name="Naiara MACIAS - Communication Assistant" userId="9208f14e-163a-43fb-a9e7-9d0490f97ad9" providerId="ADAL" clId="{3BF560C9-38E3-411C-BBB1-CB3B94294DB6}" dt="2026-09-21T14:51:39.358" v="103" actId="20577"/>
          <ac:spMkLst>
            <pc:docMk/>
            <pc:sldMk cId="3063356121" sldId="267"/>
            <ac:spMk id="2" creationId="{3F191D47-550C-C10E-4A4E-6869EC31C7A1}"/>
          </ac:spMkLst>
        </pc:spChg>
        <pc:spChg chg="mod">
          <ac:chgData name="Naiara MACIAS - Communication Assistant" userId="9208f14e-163a-43fb-a9e7-9d0490f97ad9" providerId="ADAL" clId="{3BF560C9-38E3-411C-BBB1-CB3B94294DB6}" dt="2026-09-21T14:53:27.579" v="139" actId="3064"/>
          <ac:spMkLst>
            <pc:docMk/>
            <pc:sldMk cId="3063356121" sldId="267"/>
            <ac:spMk id="4" creationId="{5978B3BF-F5DD-EF14-8F1E-31C8593438D2}"/>
          </ac:spMkLst>
        </pc:spChg>
      </pc:sldChg>
      <pc:sldChg chg="modSp mod">
        <pc:chgData name="Naiara MACIAS - Communication Assistant" userId="9208f14e-163a-43fb-a9e7-9d0490f97ad9" providerId="ADAL" clId="{3BF560C9-38E3-411C-BBB1-CB3B94294DB6}" dt="2026-09-21T15:10:28.274" v="274" actId="1076"/>
        <pc:sldMkLst>
          <pc:docMk/>
          <pc:sldMk cId="2351497876" sldId="268"/>
        </pc:sldMkLst>
        <pc:spChg chg="mod">
          <ac:chgData name="Naiara MACIAS - Communication Assistant" userId="9208f14e-163a-43fb-a9e7-9d0490f97ad9" providerId="ADAL" clId="{3BF560C9-38E3-411C-BBB1-CB3B94294DB6}" dt="2026-09-21T14:52:53.078" v="128" actId="20577"/>
          <ac:spMkLst>
            <pc:docMk/>
            <pc:sldMk cId="2351497876" sldId="268"/>
            <ac:spMk id="2" creationId="{F841ABEE-27A3-E6DD-708A-88D3309363CD}"/>
          </ac:spMkLst>
        </pc:spChg>
        <pc:spChg chg="mod">
          <ac:chgData name="Naiara MACIAS - Communication Assistant" userId="9208f14e-163a-43fb-a9e7-9d0490f97ad9" providerId="ADAL" clId="{3BF560C9-38E3-411C-BBB1-CB3B94294DB6}" dt="2026-09-21T14:51:24.776" v="99" actId="20577"/>
          <ac:spMkLst>
            <pc:docMk/>
            <pc:sldMk cId="2351497876" sldId="268"/>
            <ac:spMk id="3" creationId="{973A5FD4-3019-E96D-9CCC-6102EE5E49D3}"/>
          </ac:spMkLst>
        </pc:spChg>
        <pc:spChg chg="mod">
          <ac:chgData name="Naiara MACIAS - Communication Assistant" userId="9208f14e-163a-43fb-a9e7-9d0490f97ad9" providerId="ADAL" clId="{3BF560C9-38E3-411C-BBB1-CB3B94294DB6}" dt="2026-09-21T15:10:24.173" v="272"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9-21T15:10:28.274" v="274"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9-21T14:54:10.160" v="149" actId="20577"/>
        <pc:sldMkLst>
          <pc:docMk/>
          <pc:sldMk cId="3756103953" sldId="269"/>
        </pc:sldMkLst>
        <pc:spChg chg="mod">
          <ac:chgData name="Naiara MACIAS - Communication Assistant" userId="9208f14e-163a-43fb-a9e7-9d0490f97ad9" providerId="ADAL" clId="{3BF560C9-38E3-411C-BBB1-CB3B94294DB6}" dt="2026-09-21T14:54:10.160" v="149" actId="20577"/>
          <ac:spMkLst>
            <pc:docMk/>
            <pc:sldMk cId="3756103953" sldId="269"/>
            <ac:spMk id="2" creationId="{609B23CE-37F3-BD1F-0F64-06F6795EF258}"/>
          </ac:spMkLst>
        </pc:spChg>
        <pc:spChg chg="mod">
          <ac:chgData name="Naiara MACIAS - Communication Assistant" userId="9208f14e-163a-43fb-a9e7-9d0490f97ad9" providerId="ADAL" clId="{3BF560C9-38E3-411C-BBB1-CB3B94294DB6}" dt="2026-09-21T14:54:07.306" v="147" actId="14100"/>
          <ac:spMkLst>
            <pc:docMk/>
            <pc:sldMk cId="3756103953" sldId="269"/>
            <ac:spMk id="3" creationId="{EABFEF4F-FA51-B257-1D4E-B52C8BCA9B9C}"/>
          </ac:spMkLst>
        </pc:spChg>
      </pc:sldChg>
      <pc:sldChg chg="modSp mod">
        <pc:chgData name="Naiara MACIAS - Communication Assistant" userId="9208f14e-163a-43fb-a9e7-9d0490f97ad9" providerId="ADAL" clId="{3BF560C9-38E3-411C-BBB1-CB3B94294DB6}" dt="2026-09-21T14:54:36.041" v="162" actId="14100"/>
        <pc:sldMkLst>
          <pc:docMk/>
          <pc:sldMk cId="3275847094" sldId="270"/>
        </pc:sldMkLst>
        <pc:spChg chg="mod">
          <ac:chgData name="Naiara MACIAS - Communication Assistant" userId="9208f14e-163a-43fb-a9e7-9d0490f97ad9" providerId="ADAL" clId="{3BF560C9-38E3-411C-BBB1-CB3B94294DB6}" dt="2026-09-21T14:54:13.663" v="151" actId="20577"/>
          <ac:spMkLst>
            <pc:docMk/>
            <pc:sldMk cId="3275847094" sldId="270"/>
            <ac:spMk id="2" creationId="{1420E16F-B5FB-D490-936E-F90C8D41ADE4}"/>
          </ac:spMkLst>
        </pc:spChg>
        <pc:spChg chg="mod">
          <ac:chgData name="Naiara MACIAS - Communication Assistant" userId="9208f14e-163a-43fb-a9e7-9d0490f97ad9" providerId="ADAL" clId="{3BF560C9-38E3-411C-BBB1-CB3B94294DB6}" dt="2026-09-21T14:54:36.041" v="162" actId="14100"/>
          <ac:spMkLst>
            <pc:docMk/>
            <pc:sldMk cId="3275847094" sldId="270"/>
            <ac:spMk id="4" creationId="{22D02451-FCA1-2255-2ADB-577B7DCA6116}"/>
          </ac:spMkLst>
        </pc:spChg>
      </pc:sldChg>
      <pc:sldChg chg="modSp mod">
        <pc:chgData name="Naiara MACIAS - Communication Assistant" userId="9208f14e-163a-43fb-a9e7-9d0490f97ad9" providerId="ADAL" clId="{3BF560C9-38E3-411C-BBB1-CB3B94294DB6}" dt="2026-09-21T14:55:10.848" v="171" actId="14100"/>
        <pc:sldMkLst>
          <pc:docMk/>
          <pc:sldMk cId="3394160274" sldId="271"/>
        </pc:sldMkLst>
        <pc:spChg chg="mod">
          <ac:chgData name="Naiara MACIAS - Communication Assistant" userId="9208f14e-163a-43fb-a9e7-9d0490f97ad9" providerId="ADAL" clId="{3BF560C9-38E3-411C-BBB1-CB3B94294DB6}" dt="2026-09-21T14:54:42.718" v="163" actId="20577"/>
          <ac:spMkLst>
            <pc:docMk/>
            <pc:sldMk cId="3394160274" sldId="271"/>
            <ac:spMk id="2" creationId="{FA0F74CC-B32A-53DD-E43F-D404C3689568}"/>
          </ac:spMkLst>
        </pc:spChg>
        <pc:spChg chg="mod">
          <ac:chgData name="Naiara MACIAS - Communication Assistant" userId="9208f14e-163a-43fb-a9e7-9d0490f97ad9" providerId="ADAL" clId="{3BF560C9-38E3-411C-BBB1-CB3B94294DB6}" dt="2026-09-21T14:55:10.848" v="171" actId="14100"/>
          <ac:spMkLst>
            <pc:docMk/>
            <pc:sldMk cId="3394160274" sldId="271"/>
            <ac:spMk id="6" creationId="{B9B435B6-9277-3AA6-F94F-89147BA99C49}"/>
          </ac:spMkLst>
        </pc:spChg>
      </pc:sldChg>
      <pc:sldChg chg="modSp mod">
        <pc:chgData name="Naiara MACIAS - Communication Assistant" userId="9208f14e-163a-43fb-a9e7-9d0490f97ad9" providerId="ADAL" clId="{3BF560C9-38E3-411C-BBB1-CB3B94294DB6}" dt="2026-09-21T15:07:35.891" v="262" actId="1076"/>
        <pc:sldMkLst>
          <pc:docMk/>
          <pc:sldMk cId="1126727459" sldId="272"/>
        </pc:sldMkLst>
        <pc:spChg chg="mod">
          <ac:chgData name="Naiara MACIAS - Communication Assistant" userId="9208f14e-163a-43fb-a9e7-9d0490f97ad9" providerId="ADAL" clId="{3BF560C9-38E3-411C-BBB1-CB3B94294DB6}" dt="2026-09-21T14:56:09.191" v="187" actId="20577"/>
          <ac:spMkLst>
            <pc:docMk/>
            <pc:sldMk cId="1126727459" sldId="272"/>
            <ac:spMk id="2" creationId="{3527C82C-4420-7D7C-CC46-57ECA4A01DB2}"/>
          </ac:spMkLst>
        </pc:spChg>
        <pc:spChg chg="mod">
          <ac:chgData name="Naiara MACIAS - Communication Assistant" userId="9208f14e-163a-43fb-a9e7-9d0490f97ad9" providerId="ADAL" clId="{3BF560C9-38E3-411C-BBB1-CB3B94294DB6}" dt="2026-09-21T14:55:53.282" v="182"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9-21T15:07:35.891" v="262" actId="1076"/>
          <ac:spMkLst>
            <pc:docMk/>
            <pc:sldMk cId="1126727459" sldId="272"/>
            <ac:spMk id="5" creationId="{C399328D-E85F-2454-F6C0-3587135632DD}"/>
          </ac:spMkLst>
        </pc:spChg>
        <pc:spChg chg="mod">
          <ac:chgData name="Naiara MACIAS - Communication Assistant" userId="9208f14e-163a-43fb-a9e7-9d0490f97ad9" providerId="ADAL" clId="{3BF560C9-38E3-411C-BBB1-CB3B94294DB6}" dt="2026-09-21T14:55:42.274" v="177" actId="14100"/>
          <ac:spMkLst>
            <pc:docMk/>
            <pc:sldMk cId="1126727459" sldId="272"/>
            <ac:spMk id="6" creationId="{85270BE9-B6B4-E837-9558-D005BF977F0D}"/>
          </ac:spMkLst>
        </pc:spChg>
        <pc:picChg chg="mod">
          <ac:chgData name="Naiara MACIAS - Communication Assistant" userId="9208f14e-163a-43fb-a9e7-9d0490f97ad9" providerId="ADAL" clId="{3BF560C9-38E3-411C-BBB1-CB3B94294DB6}" dt="2026-09-21T14:55:51.313" v="181" actId="1076"/>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9-21T15:10:55.108" v="275" actId="20577"/>
        <pc:sldMkLst>
          <pc:docMk/>
          <pc:sldMk cId="2331618627" sldId="273"/>
        </pc:sldMkLst>
        <pc:spChg chg="mod">
          <ac:chgData name="Naiara MACIAS - Communication Assistant" userId="9208f14e-163a-43fb-a9e7-9d0490f97ad9" providerId="ADAL" clId="{3BF560C9-38E3-411C-BBB1-CB3B94294DB6}" dt="2026-09-21T15:10:55.108" v="275" actId="20577"/>
          <ac:spMkLst>
            <pc:docMk/>
            <pc:sldMk cId="2331618627" sldId="273"/>
            <ac:spMk id="2" creationId="{043DE3E0-B862-C988-C480-7202159FC852}"/>
          </ac:spMkLst>
        </pc:spChg>
      </pc:sldChg>
      <pc:sldChg chg="modSp mod">
        <pc:chgData name="Naiara MACIAS - Communication Assistant" userId="9208f14e-163a-43fb-a9e7-9d0490f97ad9" providerId="ADAL" clId="{3BF560C9-38E3-411C-BBB1-CB3B94294DB6}" dt="2026-09-21T14:56:22.416" v="188" actId="20577"/>
        <pc:sldMkLst>
          <pc:docMk/>
          <pc:sldMk cId="2142931096" sldId="274"/>
        </pc:sldMkLst>
        <pc:spChg chg="mod">
          <ac:chgData name="Naiara MACIAS - Communication Assistant" userId="9208f14e-163a-43fb-a9e7-9d0490f97ad9" providerId="ADAL" clId="{3BF560C9-38E3-411C-BBB1-CB3B94294DB6}" dt="2026-09-21T14:56:22.416" v="188" actId="20577"/>
          <ac:spMkLst>
            <pc:docMk/>
            <pc:sldMk cId="2142931096" sldId="274"/>
            <ac:spMk id="2" creationId="{BE1AEECA-7220-4DC3-D1FA-A06CD0F8E338}"/>
          </ac:spMkLst>
        </pc:spChg>
      </pc:sldChg>
      <pc:sldChg chg="modSp mod">
        <pc:chgData name="Naiara MACIAS - Communication Assistant" userId="9208f14e-163a-43fb-a9e7-9d0490f97ad9" providerId="ADAL" clId="{3BF560C9-38E3-411C-BBB1-CB3B94294DB6}" dt="2026-09-21T15:15:19.310" v="327" actId="13244"/>
        <pc:sldMkLst>
          <pc:docMk/>
          <pc:sldMk cId="1743069046" sldId="275"/>
        </pc:sldMkLst>
        <pc:spChg chg="mod">
          <ac:chgData name="Naiara MACIAS - Communication Assistant" userId="9208f14e-163a-43fb-a9e7-9d0490f97ad9" providerId="ADAL" clId="{3BF560C9-38E3-411C-BBB1-CB3B94294DB6}" dt="2026-09-21T15:07:53.634" v="263" actId="1076"/>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9-21T15:07:53.634" v="263" actId="1076"/>
          <ac:spMkLst>
            <pc:docMk/>
            <pc:sldMk cId="1743069046" sldId="275"/>
            <ac:spMk id="7" creationId="{32E5DB43-F8AF-67D6-F8E0-7EA0FBB30A34}"/>
          </ac:spMkLst>
        </pc:spChg>
        <pc:spChg chg="mod ord">
          <ac:chgData name="Naiara MACIAS - Communication Assistant" userId="9208f14e-163a-43fb-a9e7-9d0490f97ad9" providerId="ADAL" clId="{3BF560C9-38E3-411C-BBB1-CB3B94294DB6}" dt="2026-09-21T15:15:19.310" v="327" actId="13244"/>
          <ac:spMkLst>
            <pc:docMk/>
            <pc:sldMk cId="1743069046" sldId="275"/>
            <ac:spMk id="14" creationId="{C21890F2-C15A-476A-AAEC-3FCA332A6FA4}"/>
          </ac:spMkLst>
        </pc:spChg>
        <pc:grpChg chg="mod">
          <ac:chgData name="Naiara MACIAS - Communication Assistant" userId="9208f14e-163a-43fb-a9e7-9d0490f97ad9" providerId="ADAL" clId="{3BF560C9-38E3-411C-BBB1-CB3B94294DB6}" dt="2026-09-21T15:07:53.634" v="263" actId="1076"/>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9-21T15:07:53.634" v="263" actId="1076"/>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9-21T14:53:57.769" v="146" actId="14100"/>
        <pc:sldMkLst>
          <pc:docMk/>
          <pc:sldMk cId="1193591122" sldId="276"/>
        </pc:sldMkLst>
        <pc:spChg chg="mod">
          <ac:chgData name="Naiara MACIAS - Communication Assistant" userId="9208f14e-163a-43fb-a9e7-9d0490f97ad9" providerId="ADAL" clId="{3BF560C9-38E3-411C-BBB1-CB3B94294DB6}" dt="2026-09-21T14:51:33.046" v="101" actId="20577"/>
          <ac:spMkLst>
            <pc:docMk/>
            <pc:sldMk cId="1193591122" sldId="276"/>
            <ac:spMk id="2" creationId="{34A6B977-9CAB-E4F5-7015-A61BAFFAB91B}"/>
          </ac:spMkLst>
        </pc:spChg>
        <pc:spChg chg="mod">
          <ac:chgData name="Naiara MACIAS - Communication Assistant" userId="9208f14e-163a-43fb-a9e7-9d0490f97ad9" providerId="ADAL" clId="{3BF560C9-38E3-411C-BBB1-CB3B94294DB6}" dt="2026-09-21T14:53:57.769" v="146" actId="14100"/>
          <ac:spMkLst>
            <pc:docMk/>
            <pc:sldMk cId="1193591122" sldId="276"/>
            <ac:spMk id="3" creationId="{4A7CAEB2-ACAC-341B-CED9-DD2E210A63F2}"/>
          </ac:spMkLst>
        </pc:spChg>
        <pc:spChg chg="mod">
          <ac:chgData name="Naiara MACIAS - Communication Assistant" userId="9208f14e-163a-43fb-a9e7-9d0490f97ad9" providerId="ADAL" clId="{3BF560C9-38E3-411C-BBB1-CB3B94294DB6}" dt="2026-09-21T14:53:55.759" v="145" actId="1036"/>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9-21T14:51:16.504" v="92" actId="1076"/>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9-21T14:52:18.710" v="116" actId="1036"/>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9-21T14:52:21.046" v="118" actId="1036"/>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9-21T14:52:16.575" v="113" actId="1036"/>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9-21T14:51:14.049" v="91" actId="1076"/>
          <ac:spMkLst>
            <pc:docMk/>
            <pc:sldMk cId="1193591122" sldId="276"/>
            <ac:spMk id="20" creationId="{DDDB3A61-67CA-DC2F-8A3D-3DA55425D312}"/>
          </ac:spMkLst>
        </pc:spChg>
        <pc:spChg chg="mod">
          <ac:chgData name="Naiara MACIAS - Communication Assistant" userId="9208f14e-163a-43fb-a9e7-9d0490f97ad9" providerId="ADAL" clId="{3BF560C9-38E3-411C-BBB1-CB3B94294DB6}" dt="2026-09-21T14:52:09.250" v="106" actId="14100"/>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9-21T14:52:12.595" v="108" actId="14100"/>
          <ac:spMkLst>
            <pc:docMk/>
            <pc:sldMk cId="1193591122" sldId="276"/>
            <ac:spMk id="31" creationId="{27A72DE3-10C3-2DC2-669C-892D4BBCABF1}"/>
          </ac:spMkLst>
        </pc:spChg>
      </pc:sldChg>
      <pc:sldChg chg="addSp delSp modSp mod">
        <pc:chgData name="Naiara MACIAS - Communication Assistant" userId="9208f14e-163a-43fb-a9e7-9d0490f97ad9" providerId="ADAL" clId="{3BF560C9-38E3-411C-BBB1-CB3B94294DB6}" dt="2026-09-21T15:15:34.599" v="329" actId="13244"/>
        <pc:sldMkLst>
          <pc:docMk/>
          <pc:sldMk cId="3281761825" sldId="277"/>
        </pc:sldMkLst>
        <pc:spChg chg="mod">
          <ac:chgData name="Naiara MACIAS - Communication Assistant" userId="9208f14e-163a-43fb-a9e7-9d0490f97ad9" providerId="ADAL" clId="{3BF560C9-38E3-411C-BBB1-CB3B94294DB6}" dt="2026-09-21T14:58:05.050" v="218" actId="14100"/>
          <ac:spMkLst>
            <pc:docMk/>
            <pc:sldMk cId="3281761825" sldId="277"/>
            <ac:spMk id="3" creationId="{1D97C823-11F3-436F-4425-995595E1C562}"/>
          </ac:spMkLst>
        </pc:spChg>
        <pc:spChg chg="mod">
          <ac:chgData name="Naiara MACIAS - Communication Assistant" userId="9208f14e-163a-43fb-a9e7-9d0490f97ad9" providerId="ADAL" clId="{3BF560C9-38E3-411C-BBB1-CB3B94294DB6}" dt="2026-09-21T15:12:02.501" v="280" actId="1076"/>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9-21T15:15:34.599" v="329" actId="13244"/>
          <ac:spMkLst>
            <pc:docMk/>
            <pc:sldMk cId="3281761825" sldId="277"/>
            <ac:spMk id="5" creationId="{8870C491-DC0C-F291-3C06-0601BAF3DF6A}"/>
          </ac:spMkLst>
        </pc:spChg>
        <pc:spChg chg="del mod">
          <ac:chgData name="Naiara MACIAS - Communication Assistant" userId="9208f14e-163a-43fb-a9e7-9d0490f97ad9" providerId="ADAL" clId="{3BF560C9-38E3-411C-BBB1-CB3B94294DB6}" dt="2026-09-21T14:57:26.207" v="206" actId="478"/>
          <ac:spMkLst>
            <pc:docMk/>
            <pc:sldMk cId="3281761825" sldId="277"/>
            <ac:spMk id="6" creationId="{35147089-0F14-B333-5384-75841C6E7805}"/>
          </ac:spMkLst>
        </pc:spChg>
        <pc:spChg chg="mod ord">
          <ac:chgData name="Naiara MACIAS - Communication Assistant" userId="9208f14e-163a-43fb-a9e7-9d0490f97ad9" providerId="ADAL" clId="{3BF560C9-38E3-411C-BBB1-CB3B94294DB6}" dt="2026-09-21T15:15:28.031" v="328" actId="13244"/>
          <ac:spMkLst>
            <pc:docMk/>
            <pc:sldMk cId="3281761825" sldId="277"/>
            <ac:spMk id="10" creationId="{E77AD979-1AE3-46C3-AA22-F631575CC7EB}"/>
          </ac:spMkLst>
        </pc:spChg>
      </pc:sldChg>
      <pc:sldChg chg="modSp mod">
        <pc:chgData name="Naiara MACIAS - Communication Assistant" userId="9208f14e-163a-43fb-a9e7-9d0490f97ad9" providerId="ADAL" clId="{3BF560C9-38E3-411C-BBB1-CB3B94294DB6}" dt="2026-09-21T14:58:34.160" v="224" actId="20577"/>
        <pc:sldMkLst>
          <pc:docMk/>
          <pc:sldMk cId="54826265" sldId="278"/>
        </pc:sldMkLst>
        <pc:spChg chg="mod">
          <ac:chgData name="Naiara MACIAS - Communication Assistant" userId="9208f14e-163a-43fb-a9e7-9d0490f97ad9" providerId="ADAL" clId="{3BF560C9-38E3-411C-BBB1-CB3B94294DB6}" dt="2026-09-21T14:58:34.160" v="224" actId="20577"/>
          <ac:spMkLst>
            <pc:docMk/>
            <pc:sldMk cId="54826265" sldId="278"/>
            <ac:spMk id="2" creationId="{7ED556AA-E43E-EBF1-BBBD-BD908FEA718D}"/>
          </ac:spMkLst>
        </pc:spChg>
        <pc:spChg chg="mod">
          <ac:chgData name="Naiara MACIAS - Communication Assistant" userId="9208f14e-163a-43fb-a9e7-9d0490f97ad9" providerId="ADAL" clId="{3BF560C9-38E3-411C-BBB1-CB3B94294DB6}" dt="2026-09-21T14:58:32.042" v="223" actId="14100"/>
          <ac:spMkLst>
            <pc:docMk/>
            <pc:sldMk cId="54826265" sldId="278"/>
            <ac:spMk id="3" creationId="{5C36BDD3-3BE3-B876-474D-A22D303B12B5}"/>
          </ac:spMkLst>
        </pc:spChg>
        <pc:spChg chg="mod">
          <ac:chgData name="Naiara MACIAS - Communication Assistant" userId="9208f14e-163a-43fb-a9e7-9d0490f97ad9" providerId="ADAL" clId="{3BF560C9-38E3-411C-BBB1-CB3B94294DB6}" dt="2026-09-21T14:58:29.705" v="222" actId="1076"/>
          <ac:spMkLst>
            <pc:docMk/>
            <pc:sldMk cId="54826265" sldId="278"/>
            <ac:spMk id="4" creationId="{C5D88E52-FA4F-21E4-CB70-9DE9EC219134}"/>
          </ac:spMkLst>
        </pc:spChg>
        <pc:picChg chg="mod">
          <ac:chgData name="Naiara MACIAS - Communication Assistant" userId="9208f14e-163a-43fb-a9e7-9d0490f97ad9" providerId="ADAL" clId="{3BF560C9-38E3-411C-BBB1-CB3B94294DB6}" dt="2026-09-21T14:58:23.049" v="221" actId="14100"/>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21T15:08:46.146" v="266" actId="20577"/>
        <pc:sldMkLst>
          <pc:docMk/>
          <pc:sldMk cId="623117798" sldId="279"/>
        </pc:sldMkLst>
        <pc:spChg chg="mod">
          <ac:chgData name="Naiara MACIAS - Communication Assistant" userId="9208f14e-163a-43fb-a9e7-9d0490f97ad9" providerId="ADAL" clId="{3BF560C9-38E3-411C-BBB1-CB3B94294DB6}" dt="2026-09-21T15:08:46.146" v="266" actId="20577"/>
          <ac:spMkLst>
            <pc:docMk/>
            <pc:sldMk cId="623117798" sldId="279"/>
            <ac:spMk id="2" creationId="{DE4B0F3A-1CC9-13CF-B401-FF82144B6652}"/>
          </ac:spMkLst>
        </pc:spChg>
      </pc:sldChg>
      <pc:sldChg chg="modSp mod">
        <pc:chgData name="Naiara MACIAS - Communication Assistant" userId="9208f14e-163a-43fb-a9e7-9d0490f97ad9" providerId="ADAL" clId="{3BF560C9-38E3-411C-BBB1-CB3B94294DB6}" dt="2026-09-21T15:08:56.116" v="268" actId="14100"/>
        <pc:sldMkLst>
          <pc:docMk/>
          <pc:sldMk cId="1533565985" sldId="280"/>
        </pc:sldMkLst>
        <pc:spChg chg="mod">
          <ac:chgData name="Naiara MACIAS - Communication Assistant" userId="9208f14e-163a-43fb-a9e7-9d0490f97ad9" providerId="ADAL" clId="{3BF560C9-38E3-411C-BBB1-CB3B94294DB6}" dt="2026-09-21T15:08:51.625" v="267" actId="20577"/>
          <ac:spMkLst>
            <pc:docMk/>
            <pc:sldMk cId="1533565985" sldId="280"/>
            <ac:spMk id="2" creationId="{CA39BC2C-E0FC-5B40-4587-442EC3FC9B77}"/>
          </ac:spMkLst>
        </pc:spChg>
        <pc:spChg chg="mod">
          <ac:chgData name="Naiara MACIAS - Communication Assistant" userId="9208f14e-163a-43fb-a9e7-9d0490f97ad9" providerId="ADAL" clId="{3BF560C9-38E3-411C-BBB1-CB3B94294DB6}" dt="2026-09-21T15:08:56.116" v="268" actId="14100"/>
          <ac:spMkLst>
            <pc:docMk/>
            <pc:sldMk cId="1533565985" sldId="280"/>
            <ac:spMk id="6" creationId="{CE0741E7-33C7-0A3D-1020-DA4AFE481E9B}"/>
          </ac:spMkLst>
        </pc:spChg>
      </pc:sldChg>
      <pc:sldChg chg="addSp delSp modSp mod">
        <pc:chgData name="Naiara MACIAS - Communication Assistant" userId="9208f14e-163a-43fb-a9e7-9d0490f97ad9" providerId="ADAL" clId="{3BF560C9-38E3-411C-BBB1-CB3B94294DB6}" dt="2026-09-21T15:15:41.135" v="330" actId="13244"/>
        <pc:sldMkLst>
          <pc:docMk/>
          <pc:sldMk cId="935938627" sldId="281"/>
        </pc:sldMkLst>
        <pc:spChg chg="mod">
          <ac:chgData name="Naiara MACIAS - Communication Assistant" userId="9208f14e-163a-43fb-a9e7-9d0490f97ad9" providerId="ADAL" clId="{3BF560C9-38E3-411C-BBB1-CB3B94294DB6}" dt="2026-09-21T15:02:13.145" v="243" actId="14100"/>
          <ac:spMkLst>
            <pc:docMk/>
            <pc:sldMk cId="935938627" sldId="281"/>
            <ac:spMk id="14" creationId="{0631CA97-92BF-5C76-6C76-CEB59DC584A3}"/>
          </ac:spMkLst>
        </pc:spChg>
        <pc:spChg chg="mod">
          <ac:chgData name="Naiara MACIAS - Communication Assistant" userId="9208f14e-163a-43fb-a9e7-9d0490f97ad9" providerId="ADAL" clId="{3BF560C9-38E3-411C-BBB1-CB3B94294DB6}" dt="2026-09-21T15:02:04.563" v="241" actId="14100"/>
          <ac:spMkLst>
            <pc:docMk/>
            <pc:sldMk cId="935938627" sldId="281"/>
            <ac:spMk id="15" creationId="{2779D3D2-45B6-A0D6-244C-6AA0B8A1BA3E}"/>
          </ac:spMkLst>
        </pc:spChg>
        <pc:spChg chg="mod">
          <ac:chgData name="Naiara MACIAS - Communication Assistant" userId="9208f14e-163a-43fb-a9e7-9d0490f97ad9" providerId="ADAL" clId="{3BF560C9-38E3-411C-BBB1-CB3B94294DB6}" dt="2026-09-21T15:14:07.030" v="319"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9-21T15:14:09.927" v="321"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9-21T15:14:17.277" v="322" actId="3064"/>
          <ac:spMkLst>
            <pc:docMk/>
            <pc:sldMk cId="935938627" sldId="281"/>
            <ac:spMk id="19" creationId="{5155C629-3D49-9581-E052-72826EDB983E}"/>
          </ac:spMkLst>
        </pc:spChg>
        <pc:picChg chg="add mod ord">
          <ac:chgData name="Naiara MACIAS - Communication Assistant" userId="9208f14e-163a-43fb-a9e7-9d0490f97ad9" providerId="ADAL" clId="{3BF560C9-38E3-411C-BBB1-CB3B94294DB6}" dt="2026-09-21T15:15:41.135" v="330" actId="13244"/>
          <ac:picMkLst>
            <pc:docMk/>
            <pc:sldMk cId="935938627" sldId="281"/>
            <ac:picMk id="4" creationId="{22C748F9-4D42-7942-0589-D58EDD4D41BF}"/>
          </ac:picMkLst>
        </pc:picChg>
        <pc:picChg chg="del">
          <ac:chgData name="Naiara MACIAS - Communication Assistant" userId="9208f14e-163a-43fb-a9e7-9d0490f97ad9" providerId="ADAL" clId="{3BF560C9-38E3-411C-BBB1-CB3B94294DB6}" dt="2026-09-21T15:01:12.527" v="229" actId="478"/>
          <ac:picMkLst>
            <pc:docMk/>
            <pc:sldMk cId="935938627" sldId="281"/>
            <ac:picMk id="11" creationId="{1F8E5B37-E74E-3873-B27C-4C72DBE371A3}"/>
          </ac:picMkLst>
        </pc:picChg>
        <pc:picChg chg="mod">
          <ac:chgData name="Naiara MACIAS - Communication Assistant" userId="9208f14e-163a-43fb-a9e7-9d0490f97ad9" providerId="ADAL" clId="{3BF560C9-38E3-411C-BBB1-CB3B94294DB6}" dt="2026-09-21T15:00:16.851" v="225"/>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9-21T15:00:27.340" v="226"/>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9-21T15:03:17.193" v="251" actId="14100"/>
        <pc:sldMkLst>
          <pc:docMk/>
          <pc:sldMk cId="2258024886" sldId="283"/>
        </pc:sldMkLst>
        <pc:spChg chg="mod">
          <ac:chgData name="Naiara MACIAS - Communication Assistant" userId="9208f14e-163a-43fb-a9e7-9d0490f97ad9" providerId="ADAL" clId="{3BF560C9-38E3-411C-BBB1-CB3B94294DB6}" dt="2026-09-21T15:03:17.193" v="251" actId="14100"/>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9-21T15:02:57.778" v="244" actId="14100"/>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9-21T15:03:14.185" v="250" actId="14100"/>
          <ac:spMkLst>
            <pc:docMk/>
            <pc:sldMk cId="2258024886" sldId="283"/>
            <ac:spMk id="5" creationId="{C8C17700-6161-EBF7-2112-EDCF5E6EA9A3}"/>
          </ac:spMkLst>
        </pc:spChg>
        <pc:spChg chg="mod">
          <ac:chgData name="Naiara MACIAS - Communication Assistant" userId="9208f14e-163a-43fb-a9e7-9d0490f97ad9" providerId="ADAL" clId="{3BF560C9-38E3-411C-BBB1-CB3B94294DB6}" dt="2026-09-21T15:02:59.621" v="245" actId="14100"/>
          <ac:spMkLst>
            <pc:docMk/>
            <pc:sldMk cId="2258024886" sldId="283"/>
            <ac:spMk id="6" creationId="{F69F208C-C8EC-EDE3-1939-FE088A89FBE1}"/>
          </ac:spMkLst>
        </pc:spChg>
        <pc:picChg chg="mod">
          <ac:chgData name="Naiara MACIAS - Communication Assistant" userId="9208f14e-163a-43fb-a9e7-9d0490f97ad9" providerId="ADAL" clId="{3BF560C9-38E3-411C-BBB1-CB3B94294DB6}" dt="2026-09-21T15:03:01.985" v="246" actId="1076"/>
          <ac:picMkLst>
            <pc:docMk/>
            <pc:sldMk cId="2258024886" sldId="283"/>
            <ac:picMk id="12" creationId="{AE85B1B8-3A3C-0097-AEB2-67D8B80F358C}"/>
          </ac:picMkLst>
        </pc:picChg>
      </pc:sldChg>
      <pc:sldChg chg="modSp mod">
        <pc:chgData name="Naiara MACIAS - Communication Assistant" userId="9208f14e-163a-43fb-a9e7-9d0490f97ad9" providerId="ADAL" clId="{3BF560C9-38E3-411C-BBB1-CB3B94294DB6}" dt="2026-09-21T15:03:52.857" v="256" actId="1076"/>
        <pc:sldMkLst>
          <pc:docMk/>
          <pc:sldMk cId="1752370065" sldId="284"/>
        </pc:sldMkLst>
        <pc:spChg chg="mod">
          <ac:chgData name="Naiara MACIAS - Communication Assistant" userId="9208f14e-163a-43fb-a9e7-9d0490f97ad9" providerId="ADAL" clId="{3BF560C9-38E3-411C-BBB1-CB3B94294DB6}" dt="2026-09-21T15:03:27.099" v="252" actId="255"/>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9-21T15:03:40.819" v="255" actId="1076"/>
          <ac:spMkLst>
            <pc:docMk/>
            <pc:sldMk cId="1752370065" sldId="284"/>
            <ac:spMk id="8" creationId="{0A63E1EA-0E1C-AB05-2DEB-DBC54A3321C4}"/>
          </ac:spMkLst>
        </pc:spChg>
        <pc:spChg chg="mod">
          <ac:chgData name="Naiara MACIAS - Communication Assistant" userId="9208f14e-163a-43fb-a9e7-9d0490f97ad9" providerId="ADAL" clId="{3BF560C9-38E3-411C-BBB1-CB3B94294DB6}" dt="2026-09-21T15:03:52.857" v="256" actId="1076"/>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9-21T15:03:37.754" v="254" actId="14100"/>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9-21T15:03:40.819" v="255" actId="107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9-21T15:14:49.846" v="325" actId="13244"/>
        <pc:sldMkLst>
          <pc:docMk/>
          <pc:sldMk cId="452811783" sldId="286"/>
        </pc:sldMkLst>
        <pc:spChg chg="mod">
          <ac:chgData name="Naiara MACIAS - Communication Assistant" userId="9208f14e-163a-43fb-a9e7-9d0490f97ad9" providerId="ADAL" clId="{3BF560C9-38E3-411C-BBB1-CB3B94294DB6}" dt="2026-09-21T15:14:43.823" v="324"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9-21T15:14:49.846" v="325" actId="1324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9-21T15:06:10.524" v="259" actId="14100"/>
        <pc:sldMkLst>
          <pc:docMk/>
          <pc:sldMk cId="3914029916" sldId="287"/>
        </pc:sldMkLst>
        <pc:spChg chg="mod">
          <ac:chgData name="Naiara MACIAS - Communication Assistant" userId="9208f14e-163a-43fb-a9e7-9d0490f97ad9" providerId="ADAL" clId="{3BF560C9-38E3-411C-BBB1-CB3B94294DB6}" dt="2026-09-21T15:06:10.524" v="259" actId="14100"/>
          <ac:spMkLst>
            <pc:docMk/>
            <pc:sldMk cId="3914029916" sldId="287"/>
            <ac:spMk id="33" creationId="{45417B6B-4210-F363-EC97-88DC0E56A70C}"/>
          </ac:spMkLst>
        </pc:spChg>
      </pc:sldChg>
      <pc:sldMasterChg chg="addSp delSp modSp mod modSldLayout">
        <pc:chgData name="Naiara MACIAS - Communication Assistant" userId="9208f14e-163a-43fb-a9e7-9d0490f97ad9" providerId="ADAL" clId="{3BF560C9-38E3-411C-BBB1-CB3B94294DB6}" dt="2026-09-21T14:41:50.255" v="41" actId="22"/>
        <pc:sldMasterMkLst>
          <pc:docMk/>
          <pc:sldMasterMk cId="3156849971" sldId="2147483660"/>
        </pc:sldMasterMkLst>
        <pc:picChg chg="add mod">
          <ac:chgData name="Naiara MACIAS - Communication Assistant" userId="9208f14e-163a-43fb-a9e7-9d0490f97ad9" providerId="ADAL" clId="{3BF560C9-38E3-411C-BBB1-CB3B94294DB6}" dt="2026-09-21T14:41:45.264" v="39" actId="1076"/>
          <ac:picMkLst>
            <pc:docMk/>
            <pc:sldMasterMk cId="3156849971" sldId="2147483660"/>
            <ac:picMk id="5" creationId="{FEADED21-0A1C-CFD2-A084-8C638CF64535}"/>
          </ac:picMkLst>
        </pc:picChg>
        <pc:picChg chg="add del mod">
          <ac:chgData name="Naiara MACIAS - Communication Assistant" userId="9208f14e-163a-43fb-a9e7-9d0490f97ad9" providerId="ADAL" clId="{3BF560C9-38E3-411C-BBB1-CB3B94294DB6}" dt="2026-09-21T14:41:23.373" v="27" actId="21"/>
          <ac:picMkLst>
            <pc:docMk/>
            <pc:sldMasterMk cId="3156849971" sldId="2147483660"/>
            <ac:picMk id="7" creationId="{F819E68F-BDFC-1903-64A5-3695A0B7C6CF}"/>
          </ac:picMkLst>
        </pc:picChg>
        <pc:picChg chg="del">
          <ac:chgData name="Naiara MACIAS - Communication Assistant" userId="9208f14e-163a-43fb-a9e7-9d0490f97ad9" providerId="ADAL" clId="{3BF560C9-38E3-411C-BBB1-CB3B94294DB6}" dt="2026-09-21T14:41:24.813" v="28" actId="478"/>
          <ac:picMkLst>
            <pc:docMk/>
            <pc:sldMasterMk cId="3156849971" sldId="2147483660"/>
            <ac:picMk id="9" creationId="{00000000-0000-0000-0000-000000000000}"/>
          </ac:picMkLst>
        </pc:picChg>
        <pc:picChg chg="del">
          <ac:chgData name="Naiara MACIAS - Communication Assistant" userId="9208f14e-163a-43fb-a9e7-9d0490f97ad9" providerId="ADAL" clId="{3BF560C9-38E3-411C-BBB1-CB3B94294DB6}" dt="2026-09-21T14:41:42.004" v="38" actId="478"/>
          <ac:picMkLst>
            <pc:docMk/>
            <pc:sldMasterMk cId="3156849971" sldId="2147483660"/>
            <ac:picMk id="12" creationId="{00000000-0000-0000-0000-000000000000}"/>
          </ac:picMkLst>
        </pc:picChg>
        <pc:picChg chg="add mod">
          <ac:chgData name="Naiara MACIAS - Communication Assistant" userId="9208f14e-163a-43fb-a9e7-9d0490f97ad9" providerId="ADAL" clId="{3BF560C9-38E3-411C-BBB1-CB3B94294DB6}" dt="2026-09-21T14:41:32.423" v="34" actId="1076"/>
          <ac:picMkLst>
            <pc:docMk/>
            <pc:sldMasterMk cId="3156849971" sldId="2147483660"/>
            <ac:picMk id="14" creationId="{145D2879-84C6-1FDB-1671-72B511DC6121}"/>
          </ac:picMkLst>
        </pc:picChg>
        <pc:sldLayoutChg chg="addSp delSp modSp mod">
          <pc:chgData name="Naiara MACIAS - Communication Assistant" userId="9208f14e-163a-43fb-a9e7-9d0490f97ad9" providerId="ADAL" clId="{3BF560C9-38E3-411C-BBB1-CB3B94294DB6}" dt="2026-09-21T14:41:50.255" v="41"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9-21T14:41:50.255" v="41" actId="22"/>
            <ac:picMkLst>
              <pc:docMk/>
              <pc:sldMasterMk cId="3156849971" sldId="2147483660"/>
              <pc:sldLayoutMk cId="582440864" sldId="2147483661"/>
              <ac:picMk id="4" creationId="{C5E7243A-C492-8A24-4BE0-D905558ED989}"/>
            </ac:picMkLst>
          </pc:picChg>
          <pc:picChg chg="del">
            <ac:chgData name="Naiara MACIAS - Communication Assistant" userId="9208f14e-163a-43fb-a9e7-9d0490f97ad9" providerId="ADAL" clId="{3BF560C9-38E3-411C-BBB1-CB3B94294DB6}" dt="2026-09-21T14:41:49.918" v="40" actId="478"/>
            <ac:picMkLst>
              <pc:docMk/>
              <pc:sldMasterMk cId="3156849971" sldId="2147483660"/>
              <pc:sldLayoutMk cId="582440864" sldId="2147483661"/>
              <ac:picMk id="7" creationId="{00000000-0000-0000-0000-000000000000}"/>
            </ac:picMkLst>
          </pc:picChg>
          <pc:picChg chg="add">
            <ac:chgData name="Naiara MACIAS - Communication Assistant" userId="9208f14e-163a-43fb-a9e7-9d0490f97ad9" providerId="ADAL" clId="{3BF560C9-38E3-411C-BBB1-CB3B94294DB6}" dt="2026-09-21T14:41:50.255" v="41" actId="22"/>
            <ac:picMkLst>
              <pc:docMk/>
              <pc:sldMasterMk cId="3156849971" sldId="2147483660"/>
              <pc:sldLayoutMk cId="582440864" sldId="2147483661"/>
              <ac:picMk id="8" creationId="{95D6425D-1549-84FF-0196-BC5B714263B9}"/>
            </ac:picMkLst>
          </pc:picChg>
          <pc:picChg chg="del">
            <ac:chgData name="Naiara MACIAS - Communication Assistant" userId="9208f14e-163a-43fb-a9e7-9d0490f97ad9" providerId="ADAL" clId="{3BF560C9-38E3-411C-BBB1-CB3B94294DB6}" dt="2026-09-21T14:41:49.918" v="40" actId="478"/>
            <ac:picMkLst>
              <pc:docMk/>
              <pc:sldMasterMk cId="3156849971" sldId="2147483660"/>
              <pc:sldLayoutMk cId="582440864" sldId="2147483661"/>
              <ac:picMk id="16" creationId="{00000000-0000-0000-0000-000000000000}"/>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P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Receio de perda de emprego</c:v>
                </c:pt>
                <c:pt idx="1">
                  <c:v>Horários de trabalho longos ou irregulares</c:v>
                </c:pt>
                <c:pt idx="2">
                  <c:v>Falta de comunicação ou cooperação dentro da organização</c:v>
                </c:pt>
                <c:pt idx="3">
                  <c:v>Pressão em termos de tempo</c:v>
                </c:pt>
                <c:pt idx="4">
                  <c:v>Ter de lidar com clientes, doentes, alunos, etc. difíceis</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714A-4654-BFC6-85668C7CE420}"/>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Receio de perda de emprego</c:v>
                </c:pt>
                <c:pt idx="1">
                  <c:v>Horários de trabalho longos ou irregulares</c:v>
                </c:pt>
                <c:pt idx="2">
                  <c:v>Falta de comunicação ou cooperação dentro da organização</c:v>
                </c:pt>
                <c:pt idx="3">
                  <c:v>Pressão em termos de tempo</c:v>
                </c:pt>
                <c:pt idx="4">
                  <c:v>Ter de lidar com clientes, doentes, alunos, etc. difíceis</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714A-4654-BFC6-85668C7CE420}"/>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pt-PT"/>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PT"/>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P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pt-P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4" qsCatId="simple" csTypeId="urn:microsoft.com/office/officeart/2005/8/colors/colorful2#4"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pt-PT" sz="1600" b="1" dirty="0">
              <a:solidFill>
                <a:srgbClr val="003399"/>
              </a:solidFill>
              <a:latin typeface="Arial" panose="020B0604020202020204" pitchFamily="34" charset="0"/>
              <a:ea typeface="Arial"/>
              <a:cs typeface="Arial" panose="020B0604020202020204" pitchFamily="34" charset="0"/>
            </a:rPr>
            <a:t>ÁREA PRIORITÁRIA 1 </a:t>
          </a:r>
        </a:p>
        <a:p>
          <a:pPr marL="0" lvl="0" algn="ctr" defTabSz="622300">
            <a:lnSpc>
              <a:spcPct val="90000"/>
            </a:lnSpc>
            <a:spcBef>
              <a:spcPct val="0"/>
            </a:spcBef>
            <a:spcAft>
              <a:spcPct val="35000"/>
            </a:spcAft>
            <a:buNone/>
          </a:pPr>
          <a:r>
            <a:rPr lang="pt-PT" sz="1600" b="0" i="1" dirty="0">
              <a:solidFill>
                <a:srgbClr val="003399"/>
              </a:solidFill>
              <a:latin typeface="Arial" panose="020B0604020202020204" pitchFamily="34" charset="0"/>
              <a:ea typeface="Arial"/>
              <a:cs typeface="Arial" panose="020B0604020202020204" pitchFamily="34" charset="0"/>
            </a:rPr>
            <a:t>Fevereiro — maio de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pt-PT" sz="1600" b="1" dirty="0">
              <a:solidFill>
                <a:srgbClr val="003399"/>
              </a:solidFill>
              <a:latin typeface="Arial" panose="020B0604020202020204" pitchFamily="34" charset="0"/>
              <a:cs typeface="Arial" panose="020B0604020202020204" pitchFamily="34" charset="0"/>
            </a:rPr>
            <a:t>Avaliação e gestão dos riscos psicossociais</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pt-PT" sz="1600" b="1" dirty="0">
              <a:solidFill>
                <a:srgbClr val="003399"/>
              </a:solidFill>
              <a:latin typeface="Arial" panose="020B0604020202020204" pitchFamily="34" charset="0"/>
              <a:ea typeface="Arial"/>
              <a:cs typeface="Arial" panose="020B0604020202020204" pitchFamily="34" charset="0"/>
            </a:rPr>
            <a:t>ÁREA</a:t>
          </a:r>
          <a:r>
            <a:rPr lang="pt-PT" sz="1600" b="1" dirty="0">
              <a:solidFill>
                <a:srgbClr val="003399"/>
              </a:solidFill>
              <a:latin typeface="Arial" panose="020B0604020202020204" pitchFamily="34" charset="0"/>
              <a:cs typeface="Arial" panose="020B0604020202020204" pitchFamily="34" charset="0"/>
            </a:rPr>
            <a:t> PRIORITÁRIA 2</a:t>
          </a:r>
        </a:p>
        <a:p>
          <a:r>
            <a:rPr lang="pt-PT" sz="1600" i="1" dirty="0">
              <a:solidFill>
                <a:srgbClr val="003399"/>
              </a:solidFill>
              <a:latin typeface="Arial" panose="020B0604020202020204" pitchFamily="34" charset="0"/>
              <a:ea typeface="Arial"/>
              <a:cs typeface="Arial" panose="020B0604020202020204" pitchFamily="34" charset="0"/>
            </a:rPr>
            <a:t>Junho — setembro de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pt-PT" sz="1600" b="1" dirty="0">
              <a:solidFill>
                <a:srgbClr val="003399"/>
              </a:solidFill>
              <a:latin typeface="Arial" panose="020B0604020202020204" pitchFamily="34" charset="0"/>
              <a:ea typeface="Arial"/>
              <a:cs typeface="Arial" panose="020B0604020202020204" pitchFamily="34" charset="0"/>
            </a:rPr>
            <a:t>Assédio moral, assédio sexual e violência</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pt-PT" sz="1600" b="1" dirty="0">
              <a:solidFill>
                <a:srgbClr val="003399"/>
              </a:solidFill>
              <a:latin typeface="Arial" panose="020B0604020202020204" pitchFamily="34" charset="0"/>
              <a:ea typeface="Arial"/>
              <a:cs typeface="Arial" panose="020B0604020202020204" pitchFamily="34" charset="0"/>
            </a:rPr>
            <a:t>ÁREA PRIORITÁRIA 3</a:t>
          </a:r>
        </a:p>
        <a:p>
          <a:r>
            <a:rPr lang="pt-PT" sz="1600" i="1" dirty="0">
              <a:solidFill>
                <a:srgbClr val="003399"/>
              </a:solidFill>
              <a:latin typeface="Arial" panose="020B0604020202020204" pitchFamily="34" charset="0"/>
              <a:ea typeface="Arial"/>
              <a:cs typeface="Arial" panose="020B0604020202020204" pitchFamily="34" charset="0"/>
            </a:rPr>
            <a:t>Outubro de 2027 — janeiro de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pt-PT" sz="1600" b="1" dirty="0">
              <a:solidFill>
                <a:srgbClr val="003399"/>
              </a:solidFill>
              <a:latin typeface="Arial" panose="020B0604020202020204" pitchFamily="34" charset="0"/>
              <a:ea typeface="Arial"/>
              <a:cs typeface="Arial" panose="020B0604020202020204" pitchFamily="34" charset="0"/>
            </a:rPr>
            <a:t>Riscos físicos e saúde mental</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pt-PT" sz="1600" b="1" dirty="0">
              <a:solidFill>
                <a:srgbClr val="003399"/>
              </a:solidFill>
              <a:latin typeface="Arial" panose="020B0604020202020204" pitchFamily="34" charset="0"/>
              <a:ea typeface="Arial"/>
              <a:cs typeface="Arial" panose="020B0604020202020204" pitchFamily="34" charset="0"/>
            </a:rPr>
            <a:t>ÁREA</a:t>
          </a:r>
          <a:r>
            <a:rPr lang="pt-PT" sz="1600" b="1" dirty="0">
              <a:solidFill>
                <a:srgbClr val="003399"/>
              </a:solidFill>
              <a:latin typeface="Arial" panose="020B0604020202020204" pitchFamily="34" charset="0"/>
              <a:cs typeface="Arial" panose="020B0604020202020204" pitchFamily="34" charset="0"/>
            </a:rPr>
            <a:t> PRIORITÁRIA 4</a:t>
          </a:r>
        </a:p>
        <a:p>
          <a:r>
            <a:rPr lang="pt-PT" sz="1600" i="1" dirty="0">
              <a:solidFill>
                <a:srgbClr val="003399"/>
              </a:solidFill>
              <a:latin typeface="Arial" panose="020B0604020202020204" pitchFamily="34" charset="0"/>
              <a:ea typeface="Arial"/>
              <a:cs typeface="Arial" panose="020B0604020202020204" pitchFamily="34" charset="0"/>
            </a:rPr>
            <a:t>Fevereiro — maio de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pt-PT" sz="1600" b="1" dirty="0">
              <a:solidFill>
                <a:srgbClr val="003399"/>
              </a:solidFill>
              <a:latin typeface="Arial" panose="020B0604020202020204" pitchFamily="34" charset="0"/>
              <a:ea typeface="Arial"/>
              <a:cs typeface="Arial" panose="020B0604020202020204" pitchFamily="34" charset="0"/>
            </a:rPr>
            <a:t>ÁREA PRIORITÁRIA 5</a:t>
          </a:r>
        </a:p>
        <a:p>
          <a:pPr marL="0" lvl="0" algn="ctr" defTabSz="622300">
            <a:lnSpc>
              <a:spcPct val="90000"/>
            </a:lnSpc>
            <a:spcBef>
              <a:spcPct val="0"/>
            </a:spcBef>
            <a:spcAft>
              <a:spcPct val="35000"/>
            </a:spcAft>
            <a:buNone/>
          </a:pPr>
          <a:r>
            <a:rPr lang="pt-PT" sz="1600" b="0" i="1" dirty="0">
              <a:solidFill>
                <a:srgbClr val="003399"/>
              </a:solidFill>
              <a:latin typeface="Arial" panose="020B0604020202020204" pitchFamily="34" charset="0"/>
              <a:ea typeface="Arial"/>
              <a:cs typeface="Arial" panose="020B0604020202020204" pitchFamily="34" charset="0"/>
            </a:rPr>
            <a:t>Junho — setembro de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pt-PT" sz="1600" b="1" dirty="0">
              <a:solidFill>
                <a:srgbClr val="003399"/>
              </a:solidFill>
              <a:latin typeface="Arial" panose="020B0604020202020204" pitchFamily="34" charset="0"/>
              <a:cs typeface="Arial" panose="020B0604020202020204" pitchFamily="34" charset="0"/>
            </a:rPr>
            <a:t>Riscos psicossociais no setor da saúde e do apoio social</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pt-PT" sz="1600" b="1" dirty="0">
              <a:solidFill>
                <a:srgbClr val="003399"/>
              </a:solidFill>
              <a:latin typeface="Arial" panose="020B0604020202020204" pitchFamily="34" charset="0"/>
              <a:ea typeface="Arial"/>
              <a:cs typeface="Arial" panose="020B0604020202020204" pitchFamily="34" charset="0"/>
            </a:rPr>
            <a:t>Apoio à saúde mental no trabalho</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custLinFactNeighborX="-76" custLinFactNeighborY="39818">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pt-PT" sz="1600" b="1" kern="1200" dirty="0">
              <a:solidFill>
                <a:srgbClr val="003399"/>
              </a:solidFill>
              <a:latin typeface="Arial" panose="020B0604020202020204" pitchFamily="34" charset="0"/>
              <a:cs typeface="Arial" panose="020B0604020202020204" pitchFamily="34" charset="0"/>
            </a:rPr>
            <a:t>Avaliação e gestão dos riscos psicossociais</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pt-PT" sz="1600" b="1" kern="1200" dirty="0">
              <a:solidFill>
                <a:srgbClr val="003399"/>
              </a:solidFill>
              <a:latin typeface="Arial" panose="020B0604020202020204" pitchFamily="34" charset="0"/>
              <a:ea typeface="Arial"/>
              <a:cs typeface="Arial" panose="020B0604020202020204" pitchFamily="34" charset="0"/>
            </a:rPr>
            <a:t>ÁREA PRIORITÁRIA 1 </a:t>
          </a:r>
        </a:p>
        <a:p>
          <a:pPr marL="0" lvl="0" indent="0" algn="ctr" defTabSz="622300">
            <a:lnSpc>
              <a:spcPct val="90000"/>
            </a:lnSpc>
            <a:spcBef>
              <a:spcPct val="0"/>
            </a:spcBef>
            <a:spcAft>
              <a:spcPct val="35000"/>
            </a:spcAft>
            <a:buNone/>
          </a:pPr>
          <a:r>
            <a:rPr lang="pt-PT" sz="1600" b="0" i="1" kern="1200" dirty="0">
              <a:solidFill>
                <a:srgbClr val="003399"/>
              </a:solidFill>
              <a:latin typeface="Arial" panose="020B0604020202020204" pitchFamily="34" charset="0"/>
              <a:ea typeface="Arial"/>
              <a:cs typeface="Arial" panose="020B0604020202020204" pitchFamily="34" charset="0"/>
            </a:rPr>
            <a:t>Fevereiro — maio de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pt-PT" sz="1600" b="1" kern="1200" dirty="0">
              <a:solidFill>
                <a:srgbClr val="003399"/>
              </a:solidFill>
              <a:latin typeface="Arial" panose="020B0604020202020204" pitchFamily="34" charset="0"/>
              <a:ea typeface="Arial"/>
              <a:cs typeface="Arial" panose="020B0604020202020204" pitchFamily="34" charset="0"/>
            </a:rPr>
            <a:t>Assédio moral, assédio sexual e violência</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PT" sz="1600" b="1" kern="1200" dirty="0">
              <a:solidFill>
                <a:srgbClr val="003399"/>
              </a:solidFill>
              <a:latin typeface="Arial" panose="020B0604020202020204" pitchFamily="34" charset="0"/>
              <a:ea typeface="Arial"/>
              <a:cs typeface="Arial" panose="020B0604020202020204" pitchFamily="34" charset="0"/>
            </a:rPr>
            <a:t>ÁREA</a:t>
          </a:r>
          <a:r>
            <a:rPr lang="pt-PT" sz="1600" b="1" kern="1200" dirty="0">
              <a:solidFill>
                <a:srgbClr val="003399"/>
              </a:solidFill>
              <a:latin typeface="Arial" panose="020B0604020202020204" pitchFamily="34" charset="0"/>
              <a:cs typeface="Arial" panose="020B0604020202020204" pitchFamily="34" charset="0"/>
            </a:rPr>
            <a:t> PRIORITÁRIA 2</a:t>
          </a:r>
        </a:p>
        <a:p>
          <a:pPr marL="0" lvl="0" indent="0" algn="ctr" defTabSz="711200">
            <a:lnSpc>
              <a:spcPct val="90000"/>
            </a:lnSpc>
            <a:spcBef>
              <a:spcPct val="0"/>
            </a:spcBef>
            <a:spcAft>
              <a:spcPct val="35000"/>
            </a:spcAft>
            <a:buNone/>
          </a:pPr>
          <a:r>
            <a:rPr lang="pt-PT" sz="1600" i="1" kern="1200" dirty="0">
              <a:solidFill>
                <a:srgbClr val="003399"/>
              </a:solidFill>
              <a:latin typeface="Arial" panose="020B0604020202020204" pitchFamily="34" charset="0"/>
              <a:ea typeface="Arial"/>
              <a:cs typeface="Arial" panose="020B0604020202020204" pitchFamily="34" charset="0"/>
            </a:rPr>
            <a:t>Junho — setembro de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pt-PT" sz="1600" b="1" kern="1200" dirty="0">
              <a:solidFill>
                <a:srgbClr val="003399"/>
              </a:solidFill>
              <a:latin typeface="Arial" panose="020B0604020202020204" pitchFamily="34" charset="0"/>
              <a:ea typeface="Arial"/>
              <a:cs typeface="Arial" panose="020B0604020202020204" pitchFamily="34" charset="0"/>
            </a:rPr>
            <a:t>Riscos físicos e saúde mental</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pt-PT" sz="1600" b="1" kern="1200" dirty="0">
              <a:solidFill>
                <a:srgbClr val="003399"/>
              </a:solidFill>
              <a:latin typeface="Arial" panose="020B0604020202020204" pitchFamily="34" charset="0"/>
              <a:ea typeface="Arial"/>
              <a:cs typeface="Arial" panose="020B0604020202020204" pitchFamily="34" charset="0"/>
            </a:rPr>
            <a:t>ÁREA PRIORITÁRIA 3</a:t>
          </a:r>
        </a:p>
        <a:p>
          <a:pPr marL="0" lvl="0" indent="0" algn="ctr" defTabSz="711200">
            <a:lnSpc>
              <a:spcPct val="90000"/>
            </a:lnSpc>
            <a:spcBef>
              <a:spcPct val="0"/>
            </a:spcBef>
            <a:spcAft>
              <a:spcPct val="35000"/>
            </a:spcAft>
            <a:buNone/>
          </a:pPr>
          <a:r>
            <a:rPr lang="pt-PT" sz="1600" i="1" kern="1200" dirty="0">
              <a:solidFill>
                <a:srgbClr val="003399"/>
              </a:solidFill>
              <a:latin typeface="Arial" panose="020B0604020202020204" pitchFamily="34" charset="0"/>
              <a:ea typeface="Arial"/>
              <a:cs typeface="Arial" panose="020B0604020202020204" pitchFamily="34" charset="0"/>
            </a:rPr>
            <a:t>Outubro de 2027 — janeiro de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pt-PT" sz="1600" b="1" kern="1200" dirty="0">
              <a:solidFill>
                <a:srgbClr val="003399"/>
              </a:solidFill>
              <a:latin typeface="Arial" panose="020B0604020202020204" pitchFamily="34" charset="0"/>
              <a:cs typeface="Arial" panose="020B0604020202020204" pitchFamily="34" charset="0"/>
            </a:rPr>
            <a:t>Riscos psicossociais no setor da saúde e do apoio social</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PT" sz="1600" b="1" kern="1200" dirty="0">
              <a:solidFill>
                <a:srgbClr val="003399"/>
              </a:solidFill>
              <a:latin typeface="Arial" panose="020B0604020202020204" pitchFamily="34" charset="0"/>
              <a:ea typeface="Arial"/>
              <a:cs typeface="Arial" panose="020B0604020202020204" pitchFamily="34" charset="0"/>
            </a:rPr>
            <a:t>ÁREA</a:t>
          </a:r>
          <a:r>
            <a:rPr lang="pt-PT" sz="1600" b="1" kern="1200" dirty="0">
              <a:solidFill>
                <a:srgbClr val="003399"/>
              </a:solidFill>
              <a:latin typeface="Arial" panose="020B0604020202020204" pitchFamily="34" charset="0"/>
              <a:cs typeface="Arial" panose="020B0604020202020204" pitchFamily="34" charset="0"/>
            </a:rPr>
            <a:t> PRIORITÁRIA 4</a:t>
          </a:r>
        </a:p>
        <a:p>
          <a:pPr marL="0" lvl="0" indent="0" algn="ctr" defTabSz="711200">
            <a:lnSpc>
              <a:spcPct val="90000"/>
            </a:lnSpc>
            <a:spcBef>
              <a:spcPct val="0"/>
            </a:spcBef>
            <a:spcAft>
              <a:spcPct val="35000"/>
            </a:spcAft>
            <a:buNone/>
          </a:pPr>
          <a:r>
            <a:rPr lang="pt-PT" sz="1600" i="1" kern="1200" dirty="0">
              <a:solidFill>
                <a:srgbClr val="003399"/>
              </a:solidFill>
              <a:latin typeface="Arial" panose="020B0604020202020204" pitchFamily="34" charset="0"/>
              <a:ea typeface="Arial"/>
              <a:cs typeface="Arial" panose="020B0604020202020204" pitchFamily="34" charset="0"/>
            </a:rPr>
            <a:t>Fevereiro — maio de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pt-PT" sz="1600" b="1" kern="1200" dirty="0">
              <a:solidFill>
                <a:srgbClr val="003399"/>
              </a:solidFill>
              <a:latin typeface="Arial" panose="020B0604020202020204" pitchFamily="34" charset="0"/>
              <a:ea typeface="Arial"/>
              <a:cs typeface="Arial" panose="020B0604020202020204" pitchFamily="34" charset="0"/>
            </a:rPr>
            <a:t>Apoio à saúde mental no trabalho</a:t>
          </a:r>
        </a:p>
      </dsp:txBody>
      <dsp:txXfrm rot="-5400000">
        <a:off x="3449249" y="2682163"/>
        <a:ext cx="6107871" cy="445999"/>
      </dsp:txXfrm>
    </dsp:sp>
    <dsp:sp modelId="{4E9C5E30-89B8-498B-B077-841CC15FE959}">
      <dsp:nvSpPr>
        <dsp:cNvPr id="0" name=""/>
        <dsp:cNvSpPr/>
      </dsp:nvSpPr>
      <dsp:spPr>
        <a:xfrm>
          <a:off x="0" y="2597665"/>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pt-PT" sz="1600" b="1" kern="1200" dirty="0">
              <a:solidFill>
                <a:srgbClr val="003399"/>
              </a:solidFill>
              <a:latin typeface="Arial" panose="020B0604020202020204" pitchFamily="34" charset="0"/>
              <a:ea typeface="Arial"/>
              <a:cs typeface="Arial" panose="020B0604020202020204" pitchFamily="34" charset="0"/>
            </a:rPr>
            <a:t>ÁREA PRIORITÁRIA 5</a:t>
          </a:r>
        </a:p>
        <a:p>
          <a:pPr marL="0" lvl="0" indent="0" algn="ctr" defTabSz="622300">
            <a:lnSpc>
              <a:spcPct val="90000"/>
            </a:lnSpc>
            <a:spcBef>
              <a:spcPct val="0"/>
            </a:spcBef>
            <a:spcAft>
              <a:spcPct val="35000"/>
            </a:spcAft>
            <a:buNone/>
          </a:pPr>
          <a:r>
            <a:rPr lang="pt-PT" sz="1600" b="0" i="1" kern="1200" dirty="0">
              <a:solidFill>
                <a:srgbClr val="003399"/>
              </a:solidFill>
              <a:latin typeface="Arial" panose="020B0604020202020204" pitchFamily="34" charset="0"/>
              <a:ea typeface="Arial"/>
              <a:cs typeface="Arial" panose="020B0604020202020204" pitchFamily="34" charset="0"/>
            </a:rPr>
            <a:t>Junho — setembro de 2028</a:t>
          </a:r>
        </a:p>
      </dsp:txBody>
      <dsp:txXfrm>
        <a:off x="30159" y="2627824"/>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21/09/2026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a:p>
        </p:txBody>
      </p:sp>
    </p:spTree>
    <p:extLst>
      <p:ext uri="{BB962C8B-B14F-4D97-AF65-F5344CB8AC3E}">
        <p14:creationId xmlns:p14="http://schemas.microsoft.com/office/powerpoint/2010/main" val="2222388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sz="1200" b="1" dirty="0">
                <a:solidFill>
                  <a:schemeClr val="tx1"/>
                </a:solidFill>
                <a:effectLst/>
                <a:latin typeface="+mn-lt"/>
                <a:ea typeface="+mn-lt"/>
                <a:cs typeface="+mn-cs"/>
              </a:rPr>
              <a:t>O duplo impacto do trabalho na saúde mental</a:t>
            </a:r>
          </a:p>
          <a:p>
            <a:endParaRPr lang="en-GB" sz="1200" kern="1200" dirty="0">
              <a:solidFill>
                <a:schemeClr val="tx1"/>
              </a:solidFill>
              <a:effectLst/>
              <a:latin typeface="+mn-lt"/>
              <a:ea typeface="+mn-ea"/>
              <a:cs typeface="+mn-cs"/>
            </a:endParaRPr>
          </a:p>
          <a:p>
            <a:r>
              <a:rPr lang="pt-PT" sz="1200" dirty="0">
                <a:solidFill>
                  <a:schemeClr val="tx1"/>
                </a:solidFill>
                <a:effectLst/>
                <a:latin typeface="+mn-lt"/>
                <a:ea typeface="+mn-lt"/>
                <a:cs typeface="+mn-cs"/>
              </a:rPr>
              <a:t>O trabalho pode ter um impacto positivo na saúde mental, dando um sentido de propósito, proporcionando estrutura e propiciando a interação social. </a:t>
            </a:r>
          </a:p>
          <a:p>
            <a:r>
              <a:rPr lang="pt-PT" sz="1200" dirty="0">
                <a:solidFill>
                  <a:schemeClr val="tx1"/>
                </a:solidFill>
                <a:effectLst/>
                <a:latin typeface="+mn-lt"/>
                <a:ea typeface="+mn-lt"/>
                <a:cs typeface="+mn-cs"/>
              </a:rPr>
              <a:t>No entanto, tal só acontece se o trabalho for bem concebido e o ambiente de trabalho for acolhedor. </a:t>
            </a:r>
          </a:p>
          <a:p>
            <a:endParaRPr lang="en-US" sz="1200" b="0" i="0" kern="1200" dirty="0">
              <a:solidFill>
                <a:schemeClr val="tx1"/>
              </a:solidFill>
              <a:effectLst/>
              <a:latin typeface="+mn-lt"/>
              <a:ea typeface="+mn-ea"/>
              <a:cs typeface="+mn-cs"/>
            </a:endParaRPr>
          </a:p>
          <a:p>
            <a:r>
              <a:rPr lang="pt-PT" sz="1200" b="1" i="0" dirty="0">
                <a:solidFill>
                  <a:schemeClr val="tx1"/>
                </a:solidFill>
                <a:effectLst/>
                <a:latin typeface="+mn-lt"/>
                <a:ea typeface="+mn-lt"/>
                <a:cs typeface="+mn-cs"/>
              </a:rPr>
              <a:t>Os riscos psicossociais</a:t>
            </a:r>
            <a:r>
              <a:rPr lang="pt-PT" sz="1200" i="0" dirty="0">
                <a:solidFill>
                  <a:schemeClr val="tx1"/>
                </a:solidFill>
                <a:effectLst/>
                <a:latin typeface="+mn-lt"/>
                <a:ea typeface="+mn-lt"/>
                <a:cs typeface="+mn-cs"/>
              </a:rPr>
              <a:t> </a:t>
            </a:r>
            <a:r>
              <a:rPr lang="pt-PT" sz="1200" b="0" i="0" dirty="0">
                <a:solidFill>
                  <a:schemeClr val="tx1"/>
                </a:solidFill>
                <a:effectLst/>
                <a:latin typeface="+mn-lt"/>
                <a:ea typeface="+mn-lt"/>
                <a:cs typeface="+mn-cs"/>
              </a:rPr>
              <a:t>podem inverter rapidamente estes efeitos positivos, incluindo: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Elevada carga de trabalho e pressão do tempo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Falta de organização do trabalho </a:t>
            </a:r>
            <a:r>
              <a:rPr lang="pt-PT" sz="1200" b="0" i="0" dirty="0">
                <a:solidFill>
                  <a:srgbClr val="FF0000"/>
                </a:solidFill>
                <a:effectLst/>
                <a:latin typeface="+mn-lt"/>
                <a:ea typeface="+mn-lt"/>
                <a:cs typeface="+mn-cs"/>
              </a:rPr>
              <a:t>(horários e prazos longos)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Funções pouco claras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Falta de comunicação e liderança fraca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Falta de apoio da parte de chefias ou colegas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Assédio moral</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Assédio sexual</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Violência por parte de terceiros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Insegurança no emprego e escasso reconhecimento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Desequilíbrio entre vida profissional e vida privada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b="0" i="0" dirty="0">
                <a:solidFill>
                  <a:schemeClr val="tx1"/>
                </a:solidFill>
                <a:effectLst/>
                <a:latin typeface="+mn-lt"/>
                <a:ea typeface="+mn-lt"/>
                <a:cs typeface="+mn-cs"/>
              </a:rPr>
              <a:t>Isolamento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dirty="0">
                <a:solidFill>
                  <a:schemeClr val="tx1"/>
                </a:solidFill>
                <a:effectLst/>
                <a:latin typeface="+mn-lt"/>
                <a:ea typeface="+mn-lt"/>
                <a:cs typeface="+mn-cs"/>
              </a:rPr>
              <a:t>Falta de participação na tomada de decisões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dirty="0">
                <a:solidFill>
                  <a:schemeClr val="tx1"/>
                </a:solidFill>
                <a:effectLst/>
                <a:latin typeface="+mn-lt"/>
                <a:ea typeface="+mn-lt"/>
                <a:cs typeface="+mn-cs"/>
              </a:rPr>
              <a:t>Falta de autonomia e influência sobre a forma como o trabalho é realizado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dirty="0">
                <a:solidFill>
                  <a:schemeClr val="tx1"/>
                </a:solidFill>
                <a:effectLst/>
                <a:latin typeface="+mn-lt"/>
                <a:ea typeface="+mn-lt"/>
                <a:cs typeface="+mn-cs"/>
              </a:rPr>
              <a:t>Falta de comunicação sobre as mudanças introduzidas no local de trabalho</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pt-PT" sz="1200" dirty="0">
                <a:solidFill>
                  <a:schemeClr val="tx1"/>
                </a:solidFill>
                <a:effectLst/>
                <a:latin typeface="+mn-lt"/>
                <a:ea typeface="+mn-lt"/>
                <a:cs typeface="+mn-cs"/>
              </a:rPr>
              <a:t>Exigências emocionais ao lidar com clientes, doentes ou alunos difíceis</a:t>
            </a:r>
          </a:p>
          <a:p>
            <a:pPr fontAlgn="t"/>
            <a:endParaRPr lang="en-US" sz="1200" b="0" i="0" kern="1200" dirty="0">
              <a:solidFill>
                <a:schemeClr val="tx1"/>
              </a:solidFill>
              <a:effectLst/>
              <a:latin typeface="+mn-lt"/>
              <a:ea typeface="+mn-ea"/>
              <a:cs typeface="+mn-cs"/>
            </a:endParaRPr>
          </a:p>
          <a:p>
            <a:pPr fontAlgn="t"/>
            <a:r>
              <a:rPr lang="pt-PT" sz="1200" b="1" i="0" dirty="0">
                <a:solidFill>
                  <a:schemeClr val="tx1"/>
                </a:solidFill>
                <a:effectLst/>
                <a:latin typeface="+mn-lt"/>
                <a:ea typeface="+mn-lt"/>
                <a:cs typeface="+mn-cs"/>
              </a:rPr>
              <a:t>Se não forem identificados e atendidos de forma sistemática, estes riscos podem comprometer gravemente o bem-estar dos trabalhadores</a:t>
            </a:r>
            <a:r>
              <a:rPr lang="pt-PT" sz="1200" b="0" i="0" dirty="0">
                <a:solidFill>
                  <a:schemeClr val="tx1"/>
                </a:solidFill>
                <a:effectLst/>
                <a:latin typeface="+mn-lt"/>
                <a:ea typeface="+mn-lt"/>
                <a:cs typeface="+mn-cs"/>
              </a:rPr>
              <a:t>. Esta situação pode conduzir ao esgotamento profissional, à ansiedade, à depressão e a outros problemas de saúde. </a:t>
            </a:r>
          </a:p>
          <a:p>
            <a:endParaRPr lang="en-GB" sz="1200" kern="1200" dirty="0">
              <a:solidFill>
                <a:schemeClr val="tx1"/>
              </a:solidFill>
              <a:effectLst/>
              <a:latin typeface="+mn-lt"/>
              <a:ea typeface="+mn-ea"/>
              <a:cs typeface="+mn-cs"/>
            </a:endParaRPr>
          </a:p>
          <a:p>
            <a:r>
              <a:rPr lang="pt-PT" sz="1200" dirty="0">
                <a:solidFill>
                  <a:schemeClr val="tx1"/>
                </a:solidFill>
                <a:effectLst/>
                <a:latin typeface="+mn-lt"/>
                <a:ea typeface="+mn-lt"/>
                <a:cs typeface="+mn-cs"/>
              </a:rPr>
              <a:t>Um </a:t>
            </a:r>
            <a:r>
              <a:rPr lang="pt-PT" sz="1200" b="1" dirty="0">
                <a:solidFill>
                  <a:schemeClr val="tx1"/>
                </a:solidFill>
                <a:effectLst/>
                <a:latin typeface="+mn-lt"/>
                <a:ea typeface="+mn-lt"/>
                <a:cs typeface="+mn-cs"/>
              </a:rPr>
              <a:t>bom ambiente de trabalho psicossocial beneficia todos</a:t>
            </a:r>
            <a:r>
              <a:rPr lang="pt-PT" sz="1200" dirty="0">
                <a:solidFill>
                  <a:schemeClr val="tx1"/>
                </a:solidFill>
                <a:effectLst/>
                <a:latin typeface="+mn-lt"/>
                <a:ea typeface="+mn-lt"/>
                <a:cs typeface="+mn-cs"/>
              </a:rPr>
              <a:t>. Os trabalhadores sentem-se seguros, valorizados e capazes de lidar com as exigências do trabalho. Os empregadores obtêm uma força de trabalho mais empenhada, produtiva e leal. A sociedade beneficia de custos de saúde mais baixos, menos ausências por doença e menos regimes de invalidez, beneficiando ainda de comunidades mais fortes.</a:t>
            </a:r>
          </a:p>
          <a:p>
            <a:endParaRPr lang="en-GB" sz="1200" kern="1200" dirty="0">
              <a:solidFill>
                <a:schemeClr val="tx1"/>
              </a:solidFill>
              <a:effectLst/>
              <a:latin typeface="+mn-lt"/>
              <a:ea typeface="+mn-ea"/>
              <a:cs typeface="+mn-cs"/>
            </a:endParaRPr>
          </a:p>
          <a:p>
            <a:pPr fontAlgn="t"/>
            <a:r>
              <a:rPr lang="pt-PT" sz="1200" b="0" i="0" dirty="0">
                <a:solidFill>
                  <a:schemeClr val="tx1"/>
                </a:solidFill>
                <a:effectLst/>
                <a:latin typeface="+mn-lt"/>
                <a:ea typeface="+mn-lt"/>
                <a:cs typeface="+mn-cs"/>
              </a:rPr>
              <a:t>Do</a:t>
            </a:r>
            <a:r>
              <a:rPr lang="pt-PT" sz="1200" i="0" dirty="0">
                <a:solidFill>
                  <a:schemeClr val="tx1"/>
                </a:solidFill>
                <a:effectLst/>
                <a:latin typeface="+mn-lt"/>
                <a:ea typeface="+mn-lt"/>
                <a:cs typeface="+mn-cs"/>
              </a:rPr>
              <a:t> ponto </a:t>
            </a:r>
            <a:r>
              <a:rPr lang="pt-PT" sz="1200" b="1" i="0" dirty="0">
                <a:solidFill>
                  <a:schemeClr val="tx1"/>
                </a:solidFill>
                <a:effectLst/>
                <a:latin typeface="+mn-lt"/>
                <a:ea typeface="+mn-lt"/>
                <a:cs typeface="+mn-cs"/>
              </a:rPr>
              <a:t>de vista da SST</a:t>
            </a:r>
            <a:r>
              <a:rPr lang="pt-PT" sz="1200" b="0" i="0" dirty="0">
                <a:solidFill>
                  <a:schemeClr val="tx1"/>
                </a:solidFill>
                <a:effectLst/>
                <a:latin typeface="+mn-lt"/>
                <a:ea typeface="+mn-lt"/>
                <a:cs typeface="+mn-cs"/>
              </a:rPr>
              <a:t>,</a:t>
            </a:r>
            <a:r>
              <a:rPr lang="pt-PT" sz="1200" i="0" dirty="0">
                <a:solidFill>
                  <a:schemeClr val="tx1"/>
                </a:solidFill>
                <a:effectLst/>
                <a:latin typeface="+mn-lt"/>
                <a:ea typeface="+mn-lt"/>
                <a:cs typeface="+mn-cs"/>
              </a:rPr>
              <a:t> a </a:t>
            </a:r>
            <a:r>
              <a:rPr lang="pt-PT" sz="1200" b="1" i="0" dirty="0">
                <a:solidFill>
                  <a:schemeClr val="tx1"/>
                </a:solidFill>
                <a:effectLst/>
                <a:latin typeface="+mn-lt"/>
                <a:ea typeface="+mn-lt"/>
                <a:cs typeface="+mn-cs"/>
              </a:rPr>
              <a:t>prevenção e a gestão adequada dos riscos são, por conseguinte, essenciais para garantir que o trabalho continua a ser um fator positivo</a:t>
            </a:r>
            <a:r>
              <a:rPr lang="pt-PT" sz="1200" b="0" i="0" dirty="0">
                <a:solidFill>
                  <a:schemeClr val="tx1"/>
                </a:solidFill>
                <a:effectLst/>
                <a:latin typeface="+mn-lt"/>
                <a:ea typeface="+mn-lt"/>
                <a:cs typeface="+mn-cs"/>
              </a:rPr>
              <a:t> e não um fator prejudicial para a saúde mental.</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a:p>
        </p:txBody>
      </p:sp>
    </p:spTree>
    <p:extLst>
      <p:ext uri="{BB962C8B-B14F-4D97-AF65-F5344CB8AC3E}">
        <p14:creationId xmlns:p14="http://schemas.microsoft.com/office/powerpoint/2010/main" val="273510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pt-PT" b="1" dirty="0"/>
              <a:t>A saúde mental é parte integrante da saúde. </a:t>
            </a:r>
            <a:r>
              <a:rPr lang="pt-PT" dirty="0"/>
              <a:t>É um estado de bem-estar em que as pessoas concretizam o seu potencial e conseguem lidar com o </a:t>
            </a:r>
            <a:r>
              <a:rPr lang="pt-PT" i="1" dirty="0"/>
              <a:t>stress</a:t>
            </a:r>
            <a:r>
              <a:rPr lang="pt-PT" dirty="0"/>
              <a:t> do dia a dia, trabalhar de forma produtiva e contribuir para a vida em comunidade </a:t>
            </a:r>
          </a:p>
          <a:p>
            <a:pPr marL="0" indent="0">
              <a:buFont typeface="Wingdings" panose="05000000000000000000" pitchFamily="2" charset="2"/>
              <a:buNone/>
            </a:pPr>
            <a:endParaRPr lang="en-US" b="1" dirty="0"/>
          </a:p>
          <a:p>
            <a:pPr marL="0" indent="0">
              <a:buFont typeface="Wingdings" panose="05000000000000000000" pitchFamily="2" charset="2"/>
              <a:buNone/>
            </a:pPr>
            <a:r>
              <a:rPr lang="pt-PT" b="1" dirty="0"/>
              <a:t>A saúde mental é condição prévia para uma economia produtiva e uma sociedade inclusiva</a:t>
            </a:r>
            <a:r>
              <a:rPr lang="pt-PT" dirty="0"/>
              <a:t> </a:t>
            </a:r>
            <a:r>
              <a:rPr lang="pt-PT" b="0" dirty="0"/>
              <a:t>e vai além de questões individuais ou familiares</a:t>
            </a:r>
            <a:r>
              <a:rPr lang="pt-PT" b="1" dirty="0"/>
              <a:t>.</a:t>
            </a:r>
          </a:p>
          <a:p>
            <a:pPr marL="0" indent="0">
              <a:buFont typeface="Wingdings" panose="05000000000000000000" pitchFamily="2" charset="2"/>
              <a:buNone/>
            </a:pPr>
            <a:endParaRPr lang="en-US" dirty="0"/>
          </a:p>
          <a:p>
            <a:pPr marL="0" indent="0">
              <a:buFont typeface="Wingdings" panose="05000000000000000000" pitchFamily="2" charset="2"/>
              <a:buNone/>
            </a:pPr>
            <a:r>
              <a:rPr lang="pt-PT" b="1" dirty="0"/>
              <a:t>Os problemas de saúde mental não surgem sem precedentes, sendo condicionados por fatores pessoais e externos</a:t>
            </a:r>
            <a:r>
              <a:rPr lang="pt-PT" dirty="0"/>
              <a:t>. São influenciados e refletem o estado da nossa sociedade, bem como a nossa economia, o nosso ambiente e também o atual contexto internacional. </a:t>
            </a:r>
            <a:r>
              <a:rPr lang="pt-PT" b="1" dirty="0"/>
              <a:t>Fonte</a:t>
            </a:r>
            <a:r>
              <a:rPr lang="pt-PT" dirty="0"/>
              <a:t>: https://health.ec.europa.eu/document/download/cef45b6d-a871-44d5-9d62-3cecc47eda89_en?filename=com_2023_298_1_act_en.pdf. </a:t>
            </a:r>
          </a:p>
          <a:p>
            <a:pPr marL="0" indent="0">
              <a:buFont typeface="Wingdings" panose="05000000000000000000" pitchFamily="2" charset="2"/>
              <a:buNone/>
            </a:pPr>
            <a:endParaRPr lang="en-US" dirty="0"/>
          </a:p>
          <a:p>
            <a:pPr lvl="0"/>
            <a:r>
              <a:rPr lang="pt-PT" sz="1200" b="0" dirty="0">
                <a:solidFill>
                  <a:schemeClr val="tx1"/>
                </a:solidFill>
                <a:effectLst/>
                <a:latin typeface="+mn-lt"/>
                <a:ea typeface="+mn-lt"/>
                <a:cs typeface="+mn-cs"/>
              </a:rPr>
              <a:t>Os dados gerais mostram que</a:t>
            </a:r>
            <a:r>
              <a:rPr lang="pt-PT" sz="1200" dirty="0">
                <a:solidFill>
                  <a:schemeClr val="tx1"/>
                </a:solidFill>
                <a:effectLst/>
                <a:latin typeface="+mn-lt"/>
                <a:ea typeface="+mn-lt"/>
                <a:cs typeface="+mn-cs"/>
              </a:rPr>
              <a:t>, </a:t>
            </a:r>
            <a:r>
              <a:rPr lang="pt-PT" sz="1200" b="1" dirty="0">
                <a:solidFill>
                  <a:schemeClr val="tx1"/>
                </a:solidFill>
                <a:effectLst/>
                <a:latin typeface="+mn-lt"/>
                <a:ea typeface="+mn-lt"/>
                <a:cs typeface="+mn-cs"/>
              </a:rPr>
              <a:t>após a pandemia devido à COVID-19</a:t>
            </a:r>
            <a:r>
              <a:rPr lang="pt-PT" sz="1200" b="0" dirty="0">
                <a:solidFill>
                  <a:schemeClr val="tx1"/>
                </a:solidFill>
                <a:effectLst/>
                <a:latin typeface="+mn-lt"/>
                <a:ea typeface="+mn-lt"/>
                <a:cs typeface="+mn-cs"/>
              </a:rPr>
              <a:t>, a percentagem da população que afirma ter sofrido um</a:t>
            </a:r>
            <a:r>
              <a:rPr lang="pt-PT" sz="1200" dirty="0">
                <a:solidFill>
                  <a:schemeClr val="tx1"/>
                </a:solidFill>
                <a:effectLst/>
                <a:latin typeface="+mn-lt"/>
                <a:ea typeface="+mn-lt"/>
                <a:cs typeface="+mn-cs"/>
              </a:rPr>
              <a:t> </a:t>
            </a:r>
            <a:r>
              <a:rPr lang="pt-PT" sz="1200" b="1" dirty="0">
                <a:solidFill>
                  <a:schemeClr val="tx1"/>
                </a:solidFill>
                <a:effectLst/>
                <a:latin typeface="+mn-lt"/>
                <a:ea typeface="+mn-lt"/>
                <a:cs typeface="+mn-cs"/>
              </a:rPr>
              <a:t>problema de saúde mental nos últimos 12 meses aumentou para 46 %</a:t>
            </a:r>
            <a:r>
              <a:rPr lang="pt-PT" sz="1200" b="0" dirty="0">
                <a:solidFill>
                  <a:schemeClr val="tx1"/>
                </a:solidFill>
                <a:effectLst/>
                <a:latin typeface="+mn-lt"/>
                <a:ea typeface="+mn-lt"/>
                <a:cs typeface="+mn-cs"/>
              </a:rPr>
              <a:t> (em comparação com uma pessoa em cada seis antes da pandemia) e 62 % dos cidadãos da UE afirmam que os recentes acontecimentos mundiais </a:t>
            </a:r>
            <a:r>
              <a:rPr lang="pt-PT" sz="1200" dirty="0">
                <a:solidFill>
                  <a:schemeClr val="tx1"/>
                </a:solidFill>
                <a:effectLst/>
                <a:latin typeface="+mn-lt"/>
                <a:ea typeface="+mn-lt"/>
                <a:cs typeface="+mn-cs"/>
              </a:rPr>
              <a:t>(por exemplo, as alterações climáticas, a agressão russa contra a Ucrânia e outros) afetaram ligeiramente ou consideravelmente a sua saúde mental. </a:t>
            </a:r>
            <a:r>
              <a:rPr lang="pt-PT" sz="1200" u="sng" dirty="0">
                <a:solidFill>
                  <a:schemeClr val="tx1"/>
                </a:solidFill>
                <a:effectLst/>
                <a:latin typeface="+mn-lt"/>
                <a:ea typeface="+mn-lt"/>
                <a:cs typeface="+mn-cs"/>
                <a:hlinkClick r:id="rId3"/>
              </a:rPr>
              <a:t>Abordagem abrangente da Comissão à saúde mental (2023)</a:t>
            </a:r>
            <a:r>
              <a:rPr lang="pt-PT" sz="1200" u="none" dirty="0">
                <a:solidFill>
                  <a:schemeClr val="tx1"/>
                </a:solidFill>
                <a:effectLst/>
                <a:latin typeface="+mn-lt"/>
                <a:ea typeface="+mn-lt"/>
                <a:cs typeface="+mn-cs"/>
              </a:rPr>
              <a:t> e </a:t>
            </a:r>
            <a:r>
              <a:rPr lang="pt-PT" sz="1200" u="sng" dirty="0">
                <a:solidFill>
                  <a:schemeClr val="tx1"/>
                </a:solidFill>
                <a:effectLst/>
                <a:latin typeface="+mn-lt"/>
                <a:ea typeface="+mn-lt"/>
                <a:cs typeface="+mn-cs"/>
                <a:hlinkClick r:id="rId4"/>
              </a:rPr>
              <a:t>https://europa.eu/eurobarometer/surveys/detail/3032</a:t>
            </a:r>
            <a:r>
              <a:rPr lang="pt-PT" sz="1200" dirty="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pt-PT" sz="1200" b="0" i="0" dirty="0">
                <a:solidFill>
                  <a:schemeClr val="tx1"/>
                </a:solidFill>
                <a:effectLst/>
                <a:latin typeface="+mn-lt"/>
                <a:ea typeface="+mn-lt"/>
                <a:cs typeface="+mn-cs"/>
              </a:rPr>
              <a:t>O sofrimento individual, bem como os encargos financeiros, são significativos. </a:t>
            </a:r>
            <a:r>
              <a:rPr lang="pt-PT" sz="1200" b="1" i="0" dirty="0">
                <a:solidFill>
                  <a:schemeClr val="tx1"/>
                </a:solidFill>
                <a:effectLst/>
                <a:latin typeface="+mn-lt"/>
                <a:ea typeface="+mn-lt"/>
                <a:cs typeface="+mn-cs"/>
              </a:rPr>
              <a:t>Estima-se que as perturbações de saúde mental gerem cerca de 76 mil milhões de euros em custos anuais com cuidados de saúde em toda a UE — aproximadamente 6 % do total das despesas com a saúde. </a:t>
            </a:r>
            <a:r>
              <a:rPr lang="pt-PT" sz="1200" b="0" i="0" dirty="0">
                <a:solidFill>
                  <a:schemeClr val="tx1"/>
                </a:solidFill>
                <a:effectLst/>
                <a:latin typeface="+mn-lt"/>
                <a:ea typeface="+mn-lt"/>
                <a:cs typeface="+mn-cs"/>
              </a:rPr>
              <a:t>Grande parte destes custos deve-se ao facto de os transtornos mentais agravarem frequentemente os problemas de saúde física, o que resulta em tratamentos mais complexos e dispendiosos.</a:t>
            </a:r>
          </a:p>
          <a:p>
            <a:pPr fontAlgn="t"/>
            <a:endParaRPr lang="en-US" sz="1200" b="1" i="0" kern="1200" dirty="0">
              <a:solidFill>
                <a:schemeClr val="tx1"/>
              </a:solidFill>
              <a:effectLst/>
              <a:latin typeface="+mn-lt"/>
              <a:ea typeface="+mn-ea"/>
              <a:cs typeface="+mn-cs"/>
            </a:endParaRPr>
          </a:p>
          <a:p>
            <a:pPr fontAlgn="t"/>
            <a:r>
              <a:rPr lang="pt-PT" sz="1200" b="1" i="0" dirty="0">
                <a:solidFill>
                  <a:schemeClr val="tx1"/>
                </a:solidFill>
                <a:effectLst/>
                <a:latin typeface="+mn-lt"/>
                <a:ea typeface="+mn-lt"/>
                <a:cs typeface="+mn-cs"/>
              </a:rPr>
              <a:t>O impacto no mercado de trabalho é substancial. Prevê-se que os problemas de saúde mental reduzam, em média, o produto interno bruto</a:t>
            </a:r>
            <a:r>
              <a:rPr lang="pt-PT" sz="1200" i="0" dirty="0">
                <a:solidFill>
                  <a:schemeClr val="tx1"/>
                </a:solidFill>
                <a:effectLst/>
                <a:latin typeface="+mn-lt"/>
                <a:ea typeface="+mn-lt"/>
                <a:cs typeface="+mn-cs"/>
              </a:rPr>
              <a:t> </a:t>
            </a:r>
            <a:r>
              <a:rPr lang="pt-PT" sz="1200" b="0" i="0" dirty="0">
                <a:solidFill>
                  <a:schemeClr val="tx1"/>
                </a:solidFill>
                <a:effectLst/>
                <a:latin typeface="+mn-lt"/>
                <a:ea typeface="+mn-lt"/>
                <a:cs typeface="+mn-cs"/>
              </a:rPr>
              <a:t>(PIB)</a:t>
            </a:r>
            <a:r>
              <a:rPr lang="pt-PT" sz="1200" i="0" dirty="0">
                <a:solidFill>
                  <a:schemeClr val="tx1"/>
                </a:solidFill>
                <a:effectLst/>
                <a:latin typeface="+mn-lt"/>
                <a:ea typeface="+mn-lt"/>
                <a:cs typeface="+mn-cs"/>
              </a:rPr>
              <a:t> </a:t>
            </a:r>
            <a:r>
              <a:rPr lang="pt-PT" sz="1200" b="1" i="0" dirty="0">
                <a:solidFill>
                  <a:schemeClr val="tx1"/>
                </a:solidFill>
                <a:effectLst/>
                <a:latin typeface="+mn-lt"/>
                <a:ea typeface="+mn-lt"/>
                <a:cs typeface="+mn-cs"/>
              </a:rPr>
              <a:t>1,7 % por ano entre 2025 e 2050</a:t>
            </a:r>
            <a:r>
              <a:rPr lang="pt-PT" sz="1200" b="0" i="0" dirty="0">
                <a:solidFill>
                  <a:schemeClr val="tx1"/>
                </a:solidFill>
                <a:effectLst/>
                <a:latin typeface="+mn-lt"/>
                <a:ea typeface="+mn-lt"/>
                <a:cs typeface="+mn-cs"/>
              </a:rPr>
              <a:t>. Por outras palavras, os níveis do PIB num determinado ano poderiam ser 1,7 % mais elevados na ausência de problemas de saúde mental. Esta perda económica deve-se, em grande parte, à redução da participação da força de trabalho, ao aumento do absentismo e ao «</a:t>
            </a:r>
            <a:r>
              <a:rPr lang="pt-PT" sz="1200" b="0" i="0" dirty="0" err="1">
                <a:solidFill>
                  <a:schemeClr val="tx1"/>
                </a:solidFill>
                <a:effectLst/>
                <a:latin typeface="+mn-lt"/>
                <a:ea typeface="+mn-lt"/>
                <a:cs typeface="+mn-cs"/>
              </a:rPr>
              <a:t>presentismo</a:t>
            </a:r>
            <a:r>
              <a:rPr lang="pt-PT" sz="1200" b="0" i="0" dirty="0">
                <a:solidFill>
                  <a:schemeClr val="tx1"/>
                </a:solidFill>
                <a:effectLst/>
                <a:latin typeface="+mn-lt"/>
                <a:ea typeface="+mn-lt"/>
                <a:cs typeface="+mn-cs"/>
              </a:rPr>
              <a:t>» — situação em que os trabalhadores estão no local de trabalho, mas não conseguem trabalhar com a produtividade máxima.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a:p>
        </p:txBody>
      </p:sp>
    </p:spTree>
    <p:extLst>
      <p:ext uri="{BB962C8B-B14F-4D97-AF65-F5344CB8AC3E}">
        <p14:creationId xmlns:p14="http://schemas.microsoft.com/office/powerpoint/2010/main" val="27875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pt-PT" b="0" dirty="0"/>
              <a:t>Mais </a:t>
            </a:r>
            <a:r>
              <a:rPr lang="pt-PT" dirty="0"/>
              <a:t>de</a:t>
            </a:r>
            <a:r>
              <a:rPr lang="pt-PT" b="1" dirty="0"/>
              <a:t> quatro em cada 10 trabalhadores em toda a UE (44 %) </a:t>
            </a:r>
            <a:r>
              <a:rPr lang="pt-PT" b="0" dirty="0"/>
              <a:t>afirmam estar </a:t>
            </a:r>
            <a:r>
              <a:rPr lang="pt-PT" b="1" dirty="0"/>
              <a:t>expostos a uma forte pressão em termos de tempo</a:t>
            </a:r>
            <a:r>
              <a:rPr lang="pt-PT" dirty="0"/>
              <a:t> </a:t>
            </a:r>
            <a:r>
              <a:rPr lang="pt-PT" b="0" dirty="0"/>
              <a:t>ou </a:t>
            </a:r>
            <a:r>
              <a:rPr lang="pt-PT" b="1" dirty="0"/>
              <a:t>a uma sobrecarga de trabalho</a:t>
            </a:r>
            <a:r>
              <a:rPr lang="pt-PT" b="0" dirty="0"/>
              <a:t>, de acordo com o </a:t>
            </a:r>
            <a:r>
              <a:rPr lang="pt-PT" b="0" u="sng" dirty="0">
                <a:solidFill>
                  <a:srgbClr val="92D050"/>
                </a:solidFill>
                <a:hlinkClick r:id="rId3">
                  <a:extLst>
                    <a:ext uri="{A12FA001-AC4F-418D-AE19-62706E023703}">
                      <ahyp:hlinkClr xmlns:ahyp="http://schemas.microsoft.com/office/drawing/2018/hyperlinkcolor" val="tx"/>
                    </a:ext>
                  </a:extLst>
                </a:hlinkClick>
              </a:rPr>
              <a:t>inquérito aos trabalhadores «Tomar o pulso à SST, 2025»</a:t>
            </a:r>
            <a:r>
              <a:rPr lang="pt-PT" b="0" u="none" dirty="0">
                <a:solidFill>
                  <a:srgbClr val="92D050"/>
                </a:solidFill>
              </a:rPr>
              <a:t> </a:t>
            </a:r>
            <a:r>
              <a:rPr lang="pt-PT" dirty="0">
                <a:hlinkClick r:id="rId3"/>
              </a:rPr>
              <a:t>https://osha.europa.eu/en/facts-and-figures/osh-pulse/climate-digital-change</a:t>
            </a:r>
            <a:r>
              <a:rPr lang="pt-PT"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pt-PT" dirty="0"/>
              <a:t>Muitos trabalhadores afirmam que o seu trabalho tem um impacto negativo na sua saúde:</a:t>
            </a:r>
          </a:p>
          <a:p>
            <a:pPr marL="628650" lvl="1" indent="-171450">
              <a:buFont typeface="Arial" panose="020B0604020202020204" pitchFamily="34" charset="0"/>
              <a:buChar char="•"/>
            </a:pPr>
            <a:r>
              <a:rPr lang="pt-PT" dirty="0">
                <a:solidFill>
                  <a:schemeClr val="tx2"/>
                </a:solidFill>
              </a:rPr>
              <a:t>37 % dos trabalhadores sentem fadiga geral. </a:t>
            </a:r>
          </a:p>
          <a:p>
            <a:pPr marL="628650" lvl="1" indent="-171450">
              <a:buFont typeface="Arial" panose="020B0604020202020204" pitchFamily="34" charset="0"/>
              <a:buChar char="•"/>
            </a:pPr>
            <a:r>
              <a:rPr lang="pt-PT" dirty="0">
                <a:solidFill>
                  <a:schemeClr val="tx2"/>
                </a:solidFill>
              </a:rPr>
              <a:t>29 % dos trabalhadores da UE sofrem de </a:t>
            </a:r>
            <a:r>
              <a:rPr lang="pt-PT" i="1" dirty="0">
                <a:solidFill>
                  <a:schemeClr val="tx2"/>
                </a:solidFill>
              </a:rPr>
              <a:t>stress</a:t>
            </a:r>
            <a:r>
              <a:rPr lang="pt-PT" dirty="0">
                <a:solidFill>
                  <a:schemeClr val="tx2"/>
                </a:solidFill>
              </a:rPr>
              <a:t>, depressão ou ansiedade</a:t>
            </a:r>
            <a:r>
              <a:rPr lang="pt-PT"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pt-PT" dirty="0"/>
              <a:t>44 % dos trabalhadores referem que estão expostos a uma forte pressão em termos de tempo ou a sobrecarga de trabalho. Esta situação varia muito entre os Estados-Membros da UE.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pt-PT" dirty="0"/>
              <a:t>A exposição a riscos psicossociais no trabalho pode ter várias consequências, incluindo ansiedade, depressão, esgotamento, etc.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pt-PT" dirty="0"/>
              <a:t>Para além do sofrimento individual, as empresas são fortemente afetadas pelas consequências do absentismo, do </a:t>
            </a:r>
            <a:r>
              <a:rPr lang="pt-PT" dirty="0" err="1"/>
              <a:t>presentismo</a:t>
            </a:r>
            <a:r>
              <a:rPr lang="pt-PT" dirty="0"/>
              <a:t> e da rotatividade de pessoal.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a:p>
        </p:txBody>
      </p:sp>
    </p:spTree>
    <p:extLst>
      <p:ext uri="{BB962C8B-B14F-4D97-AF65-F5344CB8AC3E}">
        <p14:creationId xmlns:p14="http://schemas.microsoft.com/office/powerpoint/2010/main" val="4101327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a:t>Os dados apresentados </a:t>
            </a:r>
            <a:r>
              <a:rPr lang="pt-PT" b="1"/>
              <a:t>comparam alguns dos riscos psicossociais no trabalho enfrentados pelas organizações e pelos trabalhadores</a:t>
            </a:r>
            <a:r>
              <a:rPr lang="pt-PT"/>
              <a:t>, incluindo a pressão em termos de tempo, a falta de comunicação e cooperação e a participação dos trabalhadores.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a:p>
        </p:txBody>
      </p:sp>
    </p:spTree>
    <p:extLst>
      <p:ext uri="{BB962C8B-B14F-4D97-AF65-F5344CB8AC3E}">
        <p14:creationId xmlns:p14="http://schemas.microsoft.com/office/powerpoint/2010/main" val="131574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dirty="0"/>
              <a:t>O gráfico apresentado mostra a evolução dos riscos psicossociais presentes nas organizações ao longo dos anos de 2024 e 2019, incluindo: </a:t>
            </a:r>
          </a:p>
          <a:p>
            <a:pPr marL="171450" indent="-171450">
              <a:buFont typeface="Arial" panose="020B0604020202020204" pitchFamily="34" charset="0"/>
              <a:buChar char="•"/>
            </a:pPr>
            <a:r>
              <a:rPr lang="pt-PT" dirty="0"/>
              <a:t>ter de lidar com clientes, doentes e alunos etc. difíceis;</a:t>
            </a:r>
          </a:p>
          <a:p>
            <a:pPr marL="171450" indent="-171450">
              <a:buFont typeface="Arial" panose="020B0604020202020204" pitchFamily="34" charset="0"/>
              <a:buChar char="•"/>
            </a:pPr>
            <a:r>
              <a:rPr lang="pt-PT" dirty="0"/>
              <a:t>pressão em termos de tempo;</a:t>
            </a:r>
          </a:p>
          <a:p>
            <a:pPr marL="171450" indent="-171450">
              <a:buFont typeface="Arial" panose="020B0604020202020204" pitchFamily="34" charset="0"/>
              <a:buChar char="•"/>
            </a:pPr>
            <a:r>
              <a:rPr lang="pt-PT" dirty="0"/>
              <a:t>falta de comunicação ou de cooperação dentro da organização; </a:t>
            </a:r>
          </a:p>
          <a:p>
            <a:pPr marL="171450" indent="-171450">
              <a:buFont typeface="Arial" panose="020B0604020202020204" pitchFamily="34" charset="0"/>
              <a:buChar char="•"/>
            </a:pPr>
            <a:r>
              <a:rPr lang="pt-PT" dirty="0"/>
              <a:t>horários de trabalho longos ou irregulares;</a:t>
            </a:r>
          </a:p>
          <a:p>
            <a:pPr marL="171450" indent="-171450">
              <a:buFont typeface="Arial" panose="020B0604020202020204" pitchFamily="34" charset="0"/>
              <a:buChar char="•"/>
            </a:pPr>
            <a:r>
              <a:rPr lang="pt-PT" dirty="0"/>
              <a:t>receio de perda de emprego. </a:t>
            </a:r>
          </a:p>
          <a:p>
            <a:pPr marL="0" indent="0">
              <a:buFont typeface="Arial" panose="020B0604020202020204" pitchFamily="34" charset="0"/>
              <a:buNone/>
            </a:pPr>
            <a:r>
              <a:rPr lang="pt-PT" b="1" dirty="0"/>
              <a:t>Fonte</a:t>
            </a:r>
            <a:r>
              <a:rPr lang="pt-PT" dirty="0"/>
              <a:t>: </a:t>
            </a:r>
            <a:r>
              <a:rPr lang="pt-PT" sz="1200" dirty="0">
                <a:solidFill>
                  <a:schemeClr val="tx1"/>
                </a:solidFill>
                <a:effectLst/>
                <a:latin typeface="+mn-lt"/>
                <a:ea typeface="+mn-lt"/>
                <a:cs typeface="+mn-cs"/>
              </a:rPr>
              <a:t>ESENER 2024 — Base: estabelecimentos da UE-27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a:p>
        </p:txBody>
      </p:sp>
    </p:spTree>
    <p:extLst>
      <p:ext uri="{BB962C8B-B14F-4D97-AF65-F5344CB8AC3E}">
        <p14:creationId xmlns:p14="http://schemas.microsoft.com/office/powerpoint/2010/main" val="1511263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pt-PT" b="1"/>
              <a:t>A campanha concretiza o objetivo mais amplo da UE</a:t>
            </a:r>
            <a:r>
              <a:rPr lang="pt-PT"/>
              <a:t> de promover uma forte cultura de prevenção e abordar a saúde mental no local de trabalho: </a:t>
            </a:r>
          </a:p>
          <a:p>
            <a:pPr marL="171450" indent="-171450">
              <a:buFont typeface="Arial" panose="020B0604020202020204" pitchFamily="34" charset="0"/>
              <a:buChar char="•"/>
            </a:pPr>
            <a:r>
              <a:rPr lang="pt-PT" b="0"/>
              <a:t>o </a:t>
            </a:r>
            <a:r>
              <a:rPr lang="pt-PT" b="0" u="sng">
                <a:hlinkClick r:id="rId3"/>
              </a:rPr>
              <a:t>Quadro Estratégico da UE para a Saúde e Segurança no Trabalho 2021-2027</a:t>
            </a:r>
            <a:r>
              <a:rPr lang="pt-PT" b="0" u="sng"/>
              <a:t>;</a:t>
            </a:r>
          </a:p>
          <a:p>
            <a:pPr marL="171450" indent="-171450">
              <a:buFont typeface="Arial" panose="020B0604020202020204" pitchFamily="34" charset="0"/>
              <a:buChar char="•"/>
            </a:pPr>
            <a:r>
              <a:rPr lang="pt-PT" b="0"/>
              <a:t>a </a:t>
            </a:r>
            <a:r>
              <a:rPr lang="pt-PT" b="0">
                <a:hlinkClick r:id="rId4"/>
              </a:rPr>
              <a:t>abordagem abrangente à saúde mental</a:t>
            </a:r>
            <a:r>
              <a:rPr lang="pt-PT" b="0"/>
              <a:t> da Comissão Europeia.</a:t>
            </a:r>
            <a:r>
              <a:rPr lang="pt-PT" b="0">
                <a:hlinkClick r:id="rId4"/>
              </a:rPr>
              <a:t> </a:t>
            </a:r>
          </a:p>
          <a:p>
            <a:endParaRPr lang="en-GB" dirty="0"/>
          </a:p>
          <a:p>
            <a:r>
              <a:rPr lang="pt-PT" sz="1200" b="1">
                <a:solidFill>
                  <a:schemeClr val="tx1"/>
                </a:solidFill>
                <a:effectLst/>
                <a:latin typeface="+mn-lt"/>
                <a:ea typeface="+mn-lt"/>
                <a:cs typeface="+mn-cs"/>
              </a:rPr>
              <a:t>O que se propõe a campanha realizar? </a:t>
            </a:r>
          </a:p>
          <a:p>
            <a:r>
              <a:rPr lang="pt-PT" sz="1200">
                <a:solidFill>
                  <a:schemeClr val="tx1"/>
                </a:solidFill>
                <a:effectLst/>
                <a:latin typeface="+mn-lt"/>
                <a:ea typeface="+mn-lt"/>
                <a:cs typeface="+mn-cs"/>
              </a:rPr>
              <a:t>A </a:t>
            </a:r>
            <a:r>
              <a:rPr lang="pt-PT" sz="1200" u="sng">
                <a:solidFill>
                  <a:schemeClr val="tx1"/>
                </a:solidFill>
                <a:effectLst/>
                <a:latin typeface="+mn-lt"/>
                <a:ea typeface="+mn-lt"/>
                <a:cs typeface="+mn-cs"/>
                <a:hlinkClick r:id="rId5"/>
              </a:rPr>
              <a:t>Campanha Locais de Trabalho Seguros e Saudáveis</a:t>
            </a:r>
            <a:r>
              <a:rPr lang="pt-PT" sz="1200">
                <a:solidFill>
                  <a:schemeClr val="tx1"/>
                </a:solidFill>
                <a:effectLst/>
                <a:latin typeface="+mn-lt"/>
                <a:ea typeface="+mn-lt"/>
                <a:cs typeface="+mn-cs"/>
              </a:rPr>
              <a:t> 2026-2028 tem como objetivo sensibilizar para o impacto positivo de um bom ambiente de trabalho na saúde mental e no bem-estar.</a:t>
            </a:r>
          </a:p>
          <a:p>
            <a:r>
              <a:rPr lang="pt-PT" sz="1200">
                <a:solidFill>
                  <a:schemeClr val="tx1"/>
                </a:solidFill>
                <a:effectLst/>
                <a:latin typeface="+mn-lt"/>
                <a:ea typeface="+mn-lt"/>
                <a:cs typeface="+mn-cs"/>
              </a:rPr>
              <a:t> </a:t>
            </a:r>
          </a:p>
          <a:p>
            <a:r>
              <a:rPr lang="pt-PT" sz="1200">
                <a:solidFill>
                  <a:schemeClr val="tx1"/>
                </a:solidFill>
                <a:effectLst/>
                <a:latin typeface="+mn-lt"/>
                <a:ea typeface="+mn-lt"/>
                <a:cs typeface="+mn-cs"/>
              </a:rPr>
              <a:t>Os objetivos específicos incluem:</a:t>
            </a:r>
          </a:p>
          <a:p>
            <a:pPr marL="171450" lvl="0" indent="-171450">
              <a:buFont typeface="Arial" panose="020B0604020202020204" pitchFamily="34" charset="0"/>
              <a:buChar char="•"/>
            </a:pPr>
            <a:r>
              <a:rPr lang="pt-PT" sz="1200" b="1">
                <a:solidFill>
                  <a:schemeClr val="tx1"/>
                </a:solidFill>
                <a:effectLst/>
                <a:latin typeface="+mn-lt"/>
                <a:ea typeface="+mn-lt"/>
                <a:cs typeface="+mn-cs"/>
              </a:rPr>
              <a:t>promover a prevenção dos riscos psicossociais</a:t>
            </a:r>
            <a:r>
              <a:rPr lang="pt-PT" sz="1200">
                <a:solidFill>
                  <a:schemeClr val="tx1"/>
                </a:solidFill>
                <a:effectLst/>
                <a:latin typeface="+mn-lt"/>
                <a:ea typeface="+mn-lt"/>
                <a:cs typeface="+mn-cs"/>
              </a:rPr>
              <a:t> através de procedimentos adequados de avaliação e gestão dos riscos; </a:t>
            </a:r>
          </a:p>
          <a:p>
            <a:pPr marL="171450" lvl="0" indent="-171450">
              <a:buFont typeface="Arial" panose="020B0604020202020204" pitchFamily="34" charset="0"/>
              <a:buChar char="•"/>
            </a:pPr>
            <a:r>
              <a:rPr lang="pt-PT" sz="1200" b="1">
                <a:solidFill>
                  <a:schemeClr val="tx1"/>
                </a:solidFill>
                <a:effectLst/>
                <a:latin typeface="+mn-lt"/>
                <a:ea typeface="+mn-lt"/>
                <a:cs typeface="+mn-cs"/>
              </a:rPr>
              <a:t>abranger todos os setores</a:t>
            </a:r>
            <a:r>
              <a:rPr lang="pt-PT" sz="1200">
                <a:solidFill>
                  <a:schemeClr val="tx1"/>
                </a:solidFill>
                <a:effectLst/>
                <a:latin typeface="+mn-lt"/>
                <a:ea typeface="+mn-lt"/>
                <a:cs typeface="+mn-cs"/>
              </a:rPr>
              <a:t>, com especial destaque para aqueles nos quais os riscos psicossociais são generalizados e para aqueles em que esses riscos podem ser menos evidentes; </a:t>
            </a:r>
          </a:p>
          <a:p>
            <a:pPr marL="171450" lvl="0" indent="-171450">
              <a:buFont typeface="Arial" panose="020B0604020202020204" pitchFamily="34" charset="0"/>
              <a:buChar char="•"/>
            </a:pPr>
            <a:r>
              <a:rPr lang="pt-PT" sz="1200" b="1">
                <a:solidFill>
                  <a:schemeClr val="tx1"/>
                </a:solidFill>
                <a:effectLst/>
                <a:latin typeface="+mn-lt"/>
                <a:ea typeface="+mn-lt"/>
                <a:cs typeface="+mn-cs"/>
              </a:rPr>
              <a:t>incentivar a cooperação</a:t>
            </a:r>
            <a:r>
              <a:rPr lang="pt-PT" sz="1200">
                <a:solidFill>
                  <a:schemeClr val="tx1"/>
                </a:solidFill>
                <a:effectLst/>
                <a:latin typeface="+mn-lt"/>
                <a:ea typeface="+mn-lt"/>
                <a:cs typeface="+mn-cs"/>
              </a:rPr>
              <a:t> entre empregadores, gestores, supervisores, trabalhadores e os seus representantes;</a:t>
            </a:r>
          </a:p>
          <a:p>
            <a:pPr marL="171450" lvl="0" indent="-171450">
              <a:buFont typeface="Arial" panose="020B0604020202020204" pitchFamily="34" charset="0"/>
              <a:buChar char="•"/>
            </a:pPr>
            <a:r>
              <a:rPr lang="pt-PT" sz="1200" b="1">
                <a:solidFill>
                  <a:schemeClr val="tx1"/>
                </a:solidFill>
                <a:effectLst/>
                <a:latin typeface="+mn-lt"/>
                <a:ea typeface="+mn-lt"/>
                <a:cs typeface="+mn-cs"/>
              </a:rPr>
              <a:t>reunir os parceiros da rede</a:t>
            </a:r>
            <a:r>
              <a:rPr lang="pt-PT" sz="1200">
                <a:solidFill>
                  <a:schemeClr val="tx1"/>
                </a:solidFill>
                <a:effectLst/>
                <a:latin typeface="+mn-lt"/>
                <a:ea typeface="+mn-lt"/>
                <a:cs typeface="+mn-cs"/>
              </a:rPr>
              <a:t> para</a:t>
            </a:r>
            <a:r>
              <a:rPr lang="pt-PT" sz="1200" b="1">
                <a:solidFill>
                  <a:schemeClr val="tx1"/>
                </a:solidFill>
                <a:effectLst/>
                <a:latin typeface="+mn-lt"/>
                <a:ea typeface="+mn-lt"/>
                <a:cs typeface="+mn-cs"/>
              </a:rPr>
              <a:t> </a:t>
            </a:r>
            <a:r>
              <a:rPr lang="pt-PT" sz="1200">
                <a:solidFill>
                  <a:schemeClr val="tx1"/>
                </a:solidFill>
                <a:effectLst/>
                <a:latin typeface="+mn-lt"/>
                <a:ea typeface="+mn-lt"/>
                <a:cs typeface="+mn-cs"/>
              </a:rPr>
              <a:t>facilitar o intercâmbio de informações e de boas práticas</a:t>
            </a:r>
            <a:r>
              <a:rPr lang="pt-PT" sz="1200" b="1">
                <a:solidFill>
                  <a:schemeClr val="tx1"/>
                </a:solidFill>
                <a:effectLst/>
                <a:latin typeface="+mn-lt"/>
                <a:ea typeface="+mn-lt"/>
                <a:cs typeface="+mn-cs"/>
              </a:rPr>
              <a:t> </a:t>
            </a:r>
            <a:r>
              <a:rPr lang="pt-PT" sz="1200">
                <a:solidFill>
                  <a:schemeClr val="tx1"/>
                </a:solidFill>
                <a:effectLst/>
                <a:latin typeface="+mn-lt"/>
                <a:ea typeface="+mn-lt"/>
                <a:cs typeface="+mn-cs"/>
              </a:rPr>
              <a:t>em matéria de prevenção dos riscos psicossociais;</a:t>
            </a:r>
          </a:p>
          <a:p>
            <a:pPr marL="171450" lvl="0" indent="-171450">
              <a:buFont typeface="Arial" panose="020B0604020202020204" pitchFamily="34" charset="0"/>
              <a:buChar char="•"/>
            </a:pPr>
            <a:r>
              <a:rPr lang="pt-PT" sz="1200">
                <a:solidFill>
                  <a:schemeClr val="tx1"/>
                </a:solidFill>
                <a:effectLst/>
                <a:latin typeface="+mn-lt"/>
                <a:ea typeface="+mn-lt"/>
                <a:cs typeface="+mn-cs"/>
              </a:rPr>
              <a:t>promover </a:t>
            </a:r>
            <a:r>
              <a:rPr lang="pt-PT" sz="1200" b="1">
                <a:solidFill>
                  <a:schemeClr val="tx1"/>
                </a:solidFill>
                <a:effectLst/>
                <a:latin typeface="+mn-lt"/>
                <a:ea typeface="+mn-lt"/>
                <a:cs typeface="+mn-cs"/>
              </a:rPr>
              <a:t>uma abordagem abrangente</a:t>
            </a:r>
            <a:r>
              <a:rPr lang="pt-PT" sz="1200">
                <a:solidFill>
                  <a:schemeClr val="tx1"/>
                </a:solidFill>
                <a:effectLst/>
                <a:latin typeface="+mn-lt"/>
                <a:ea typeface="+mn-lt"/>
                <a:cs typeface="+mn-cs"/>
              </a:rPr>
              <a:t> que tenha em conta </a:t>
            </a:r>
            <a:r>
              <a:rPr lang="pt-PT" sz="1200" b="1">
                <a:solidFill>
                  <a:schemeClr val="tx1"/>
                </a:solidFill>
                <a:effectLst/>
                <a:latin typeface="+mn-lt"/>
                <a:ea typeface="+mn-lt"/>
                <a:cs typeface="+mn-cs"/>
              </a:rPr>
              <a:t>as ligações entre os riscos físicos e psicossociais e a saúde dos trabalhadores</a:t>
            </a:r>
            <a:r>
              <a:rPr lang="pt-PT" sz="1200">
                <a:solidFill>
                  <a:schemeClr val="tx1"/>
                </a:solidFill>
                <a:effectLst/>
                <a:latin typeface="+mn-lt"/>
                <a:ea typeface="+mn-lt"/>
                <a:cs typeface="+mn-cs"/>
              </a:rPr>
              <a:t>;</a:t>
            </a:r>
          </a:p>
          <a:p>
            <a:pPr marL="171450" lvl="0" indent="-171450">
              <a:buFont typeface="Arial" panose="020B0604020202020204" pitchFamily="34" charset="0"/>
              <a:buChar char="•"/>
            </a:pPr>
            <a:r>
              <a:rPr lang="pt-PT" sz="1200">
                <a:solidFill>
                  <a:schemeClr val="tx1"/>
                </a:solidFill>
                <a:effectLst/>
                <a:latin typeface="+mn-lt"/>
                <a:ea typeface="+mn-lt"/>
                <a:cs typeface="+mn-cs"/>
              </a:rPr>
              <a:t>salientar a importância do </a:t>
            </a:r>
            <a:r>
              <a:rPr lang="pt-PT" sz="1200" b="1">
                <a:solidFill>
                  <a:schemeClr val="tx1"/>
                </a:solidFill>
                <a:effectLst/>
                <a:latin typeface="+mn-lt"/>
                <a:ea typeface="+mn-lt"/>
                <a:cs typeface="+mn-cs"/>
              </a:rPr>
              <a:t>apoio</a:t>
            </a:r>
            <a:r>
              <a:rPr lang="pt-PT" sz="1200" b="0">
                <a:solidFill>
                  <a:schemeClr val="tx1"/>
                </a:solidFill>
                <a:effectLst/>
                <a:latin typeface="+mn-lt"/>
                <a:ea typeface="+mn-lt"/>
                <a:cs typeface="+mn-cs"/>
              </a:rPr>
              <a:t>,</a:t>
            </a:r>
            <a:r>
              <a:rPr lang="pt-PT" sz="1200">
                <a:solidFill>
                  <a:schemeClr val="tx1"/>
                </a:solidFill>
                <a:effectLst/>
                <a:latin typeface="+mn-lt"/>
                <a:ea typeface="+mn-lt"/>
                <a:cs typeface="+mn-cs"/>
              </a:rPr>
              <a:t> de uma </a:t>
            </a:r>
            <a:r>
              <a:rPr lang="pt-PT" sz="1200" b="1">
                <a:solidFill>
                  <a:schemeClr val="tx1"/>
                </a:solidFill>
                <a:effectLst/>
                <a:latin typeface="+mn-lt"/>
                <a:ea typeface="+mn-lt"/>
                <a:cs typeface="+mn-cs"/>
              </a:rPr>
              <a:t>boa comunicação</a:t>
            </a:r>
            <a:r>
              <a:rPr lang="pt-PT" sz="1200">
                <a:solidFill>
                  <a:schemeClr val="tx1"/>
                </a:solidFill>
                <a:effectLst/>
                <a:latin typeface="+mn-lt"/>
                <a:ea typeface="+mn-lt"/>
                <a:cs typeface="+mn-cs"/>
              </a:rPr>
              <a:t> </a:t>
            </a:r>
            <a:r>
              <a:rPr lang="pt-PT" sz="1200" b="0">
                <a:solidFill>
                  <a:schemeClr val="tx1"/>
                </a:solidFill>
                <a:effectLst/>
                <a:latin typeface="+mn-lt"/>
                <a:ea typeface="+mn-lt"/>
                <a:cs typeface="+mn-cs"/>
              </a:rPr>
              <a:t>e</a:t>
            </a:r>
            <a:r>
              <a:rPr lang="pt-PT" sz="1200">
                <a:solidFill>
                  <a:schemeClr val="tx1"/>
                </a:solidFill>
                <a:effectLst/>
                <a:latin typeface="+mn-lt"/>
                <a:ea typeface="+mn-lt"/>
                <a:cs typeface="+mn-cs"/>
              </a:rPr>
              <a:t> da </a:t>
            </a:r>
            <a:r>
              <a:rPr lang="pt-PT" sz="1200" b="1">
                <a:solidFill>
                  <a:schemeClr val="tx1"/>
                </a:solidFill>
                <a:effectLst/>
                <a:latin typeface="+mn-lt"/>
                <a:ea typeface="+mn-lt"/>
                <a:cs typeface="+mn-cs"/>
              </a:rPr>
              <a:t>organização do trabalho</a:t>
            </a:r>
            <a:r>
              <a:rPr lang="pt-PT" sz="1200">
                <a:solidFill>
                  <a:schemeClr val="tx1"/>
                </a:solidFill>
                <a:effectLst/>
                <a:latin typeface="+mn-lt"/>
                <a:ea typeface="+mn-lt"/>
                <a:cs typeface="+mn-cs"/>
              </a:rPr>
              <a:t>, bem como de um clima social favorável para criar um ambiente de trabalho saudável.</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a:p>
        </p:txBody>
      </p:sp>
    </p:spTree>
    <p:extLst>
      <p:ext uri="{BB962C8B-B14F-4D97-AF65-F5344CB8AC3E}">
        <p14:creationId xmlns:p14="http://schemas.microsoft.com/office/powerpoint/2010/main" val="1012208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a:p>
        </p:txBody>
      </p:sp>
    </p:spTree>
    <p:extLst>
      <p:ext uri="{BB962C8B-B14F-4D97-AF65-F5344CB8AC3E}">
        <p14:creationId xmlns:p14="http://schemas.microsoft.com/office/powerpoint/2010/main" val="395179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pt-PT" sz="1200" dirty="0">
                <a:solidFill>
                  <a:schemeClr val="tx1"/>
                </a:solidFill>
                <a:effectLst/>
                <a:latin typeface="+mn-lt"/>
                <a:ea typeface="+mn-lt"/>
                <a:cs typeface="+mn-cs"/>
              </a:rPr>
              <a:t>A forma mais eficaz de abordar os riscos psicossociais no trabalho é através da </a:t>
            </a:r>
            <a:r>
              <a:rPr lang="pt-PT" sz="1200" b="1" dirty="0">
                <a:solidFill>
                  <a:schemeClr val="tx1"/>
                </a:solidFill>
                <a:effectLst/>
                <a:latin typeface="+mn-lt"/>
                <a:ea typeface="+mn-lt"/>
                <a:cs typeface="+mn-cs"/>
              </a:rPr>
              <a:t>integração da avaliação e gestão dos riscos psicossociais nas práticas gerais de segurança e saúde no trabalho </a:t>
            </a:r>
            <a:r>
              <a:rPr lang="pt-PT" sz="1200" b="0" dirty="0">
                <a:solidFill>
                  <a:schemeClr val="tx1"/>
                </a:solidFill>
                <a:effectLst/>
                <a:latin typeface="+mn-lt"/>
                <a:ea typeface="+mn-lt"/>
                <a:cs typeface="+mn-cs"/>
              </a:rPr>
              <a:t>através das seguintes medidas</a:t>
            </a:r>
            <a:r>
              <a:rPr lang="pt-PT" sz="1200" dirty="0">
                <a:solidFill>
                  <a:schemeClr val="tx1"/>
                </a:solidFill>
                <a:effectLst/>
                <a:latin typeface="+mn-lt"/>
                <a:ea typeface="+mn-lt"/>
                <a:cs typeface="+mn-cs"/>
              </a:rPr>
              <a:t>:</a:t>
            </a:r>
          </a:p>
          <a:p>
            <a:pPr marL="171450" indent="-171450">
              <a:buFont typeface="Arial" panose="020B0604020202020204" pitchFamily="34" charset="0"/>
              <a:buChar char="•"/>
            </a:pPr>
            <a:r>
              <a:rPr lang="pt-PT" sz="1200" dirty="0">
                <a:solidFill>
                  <a:schemeClr val="tx1"/>
                </a:solidFill>
                <a:effectLst/>
                <a:latin typeface="+mn-lt"/>
                <a:ea typeface="+mn-lt"/>
                <a:cs typeface="+mn-cs"/>
              </a:rPr>
              <a:t>realização de avaliações sistemáticas;</a:t>
            </a:r>
          </a:p>
          <a:p>
            <a:pPr marL="171450" indent="-171450">
              <a:buFont typeface="Arial" panose="020B0604020202020204" pitchFamily="34" charset="0"/>
              <a:buChar char="•"/>
            </a:pPr>
            <a:r>
              <a:rPr lang="pt-PT" sz="1200" dirty="0">
                <a:solidFill>
                  <a:schemeClr val="tx1"/>
                </a:solidFill>
                <a:effectLst/>
                <a:latin typeface="+mn-lt"/>
                <a:ea typeface="+mn-lt"/>
                <a:cs typeface="+mn-cs"/>
              </a:rPr>
              <a:t>participação dos trabalhadores e dos seus representantes;</a:t>
            </a:r>
          </a:p>
          <a:p>
            <a:pPr marL="171450" indent="-171450">
              <a:buFont typeface="Arial" panose="020B0604020202020204" pitchFamily="34" charset="0"/>
              <a:buChar char="•"/>
            </a:pPr>
            <a:r>
              <a:rPr lang="pt-PT" sz="1200" dirty="0">
                <a:solidFill>
                  <a:schemeClr val="tx1"/>
                </a:solidFill>
                <a:effectLst/>
                <a:latin typeface="+mn-lt"/>
                <a:ea typeface="+mn-lt"/>
                <a:cs typeface="+mn-cs"/>
              </a:rPr>
              <a:t>definição de prioridades claras; e</a:t>
            </a:r>
          </a:p>
          <a:p>
            <a:pPr marL="171450" indent="-171450">
              <a:buFont typeface="Arial" panose="020B0604020202020204" pitchFamily="34" charset="0"/>
              <a:buChar char="•"/>
            </a:pPr>
            <a:r>
              <a:rPr lang="pt-PT" sz="1200" dirty="0">
                <a:solidFill>
                  <a:schemeClr val="tx1"/>
                </a:solidFill>
                <a:effectLst/>
                <a:latin typeface="+mn-lt"/>
                <a:ea typeface="+mn-lt"/>
                <a:cs typeface="+mn-cs"/>
              </a:rPr>
              <a:t>prosseguimento dos planos de ação e das avaliações. </a:t>
            </a:r>
          </a:p>
          <a:p>
            <a:pPr marL="0" indent="0">
              <a:buFont typeface="Arial" panose="020B0604020202020204" pitchFamily="34" charset="0"/>
              <a:buNone/>
            </a:pPr>
            <a:r>
              <a:rPr lang="pt-PT" sz="1200" b="1" dirty="0">
                <a:solidFill>
                  <a:schemeClr val="tx1"/>
                </a:solidFill>
                <a:effectLst/>
                <a:latin typeface="+mn-lt"/>
                <a:ea typeface="+mn-lt"/>
                <a:cs typeface="+mn-cs"/>
              </a:rPr>
              <a:t>É essencial uma liderança forte</a:t>
            </a:r>
            <a:r>
              <a:rPr lang="pt-PT" sz="1200" dirty="0">
                <a:solidFill>
                  <a:schemeClr val="tx1"/>
                </a:solidFill>
                <a:effectLst/>
                <a:latin typeface="+mn-lt"/>
                <a:ea typeface="+mn-lt"/>
                <a:cs typeface="+mn-cs"/>
              </a:rPr>
              <a:t> — Os gestores devem receber formação para identificar riscos e promover uma cultura de trabalho de apoio.</a:t>
            </a:r>
          </a:p>
          <a:p>
            <a:endParaRPr lang="en-GB" sz="1200" kern="1200" dirty="0">
              <a:solidFill>
                <a:schemeClr val="tx1"/>
              </a:solidFill>
              <a:effectLst/>
              <a:latin typeface="+mn-lt"/>
              <a:ea typeface="+mn-ea"/>
              <a:cs typeface="+mn-cs"/>
            </a:endParaRPr>
          </a:p>
          <a:p>
            <a:r>
              <a:rPr lang="pt-PT" sz="1200" dirty="0">
                <a:solidFill>
                  <a:schemeClr val="tx1"/>
                </a:solidFill>
                <a:effectLst/>
                <a:latin typeface="+mn-lt"/>
                <a:ea typeface="+mn-lt"/>
                <a:cs typeface="+mn-cs"/>
              </a:rPr>
              <a:t>Para </a:t>
            </a:r>
            <a:r>
              <a:rPr lang="pt-PT" sz="1200" b="1" dirty="0">
                <a:solidFill>
                  <a:schemeClr val="tx1"/>
                </a:solidFill>
                <a:effectLst/>
                <a:latin typeface="+mn-lt"/>
                <a:ea typeface="+mn-lt"/>
                <a:cs typeface="+mn-cs"/>
              </a:rPr>
              <a:t>prevenir o assédio moral, o assédio sexual e a violência</a:t>
            </a:r>
            <a:r>
              <a:rPr lang="pt-PT" sz="1200" dirty="0">
                <a:solidFill>
                  <a:schemeClr val="tx1"/>
                </a:solidFill>
                <a:effectLst/>
                <a:latin typeface="+mn-lt"/>
                <a:ea typeface="+mn-lt"/>
                <a:cs typeface="+mn-cs"/>
              </a:rPr>
              <a:t> e </a:t>
            </a:r>
            <a:r>
              <a:rPr lang="pt-PT" sz="1200" b="1" dirty="0">
                <a:solidFill>
                  <a:schemeClr val="tx1"/>
                </a:solidFill>
                <a:effectLst/>
                <a:latin typeface="+mn-lt"/>
                <a:ea typeface="+mn-lt"/>
                <a:cs typeface="+mn-cs"/>
              </a:rPr>
              <a:t>combater as causas profundas destes riscos</a:t>
            </a:r>
            <a:r>
              <a:rPr lang="pt-PT" sz="1200" dirty="0">
                <a:solidFill>
                  <a:schemeClr val="tx1"/>
                </a:solidFill>
                <a:effectLst/>
                <a:latin typeface="+mn-lt"/>
                <a:ea typeface="+mn-lt"/>
                <a:cs typeface="+mn-cs"/>
              </a:rPr>
              <a:t>, as organizações devem: </a:t>
            </a:r>
          </a:p>
          <a:p>
            <a:pPr marL="171450" indent="-171450">
              <a:buFont typeface="Arial" panose="020B0604020202020204" pitchFamily="34" charset="0"/>
              <a:buChar char="•"/>
            </a:pPr>
            <a:r>
              <a:rPr lang="pt-PT" sz="1200" dirty="0">
                <a:solidFill>
                  <a:schemeClr val="tx1"/>
                </a:solidFill>
                <a:effectLst/>
                <a:latin typeface="+mn-lt"/>
                <a:ea typeface="+mn-lt"/>
                <a:cs typeface="+mn-cs"/>
              </a:rPr>
              <a:t>analisar o ambiente de trabalho psicossocial, nomeadamente a cultura organizacional e o estilo de liderança; </a:t>
            </a:r>
          </a:p>
          <a:p>
            <a:pPr marL="171450" indent="-171450">
              <a:buFont typeface="Arial" panose="020B0604020202020204" pitchFamily="34" charset="0"/>
              <a:buChar char="•"/>
            </a:pPr>
            <a:r>
              <a:rPr lang="pt-PT" sz="1200" dirty="0">
                <a:solidFill>
                  <a:schemeClr val="tx1"/>
                </a:solidFill>
                <a:effectLst/>
                <a:latin typeface="+mn-lt"/>
                <a:ea typeface="+mn-lt"/>
                <a:cs typeface="+mn-cs"/>
              </a:rPr>
              <a:t>promover uma política de tolerância zero em relação a comportamentos inadequados, apoiada por iniciativas claras de comunicação e sensibilização, procedimentos de denúncia bem definidos e processos disciplinares.</a:t>
            </a:r>
          </a:p>
          <a:p>
            <a:endParaRPr lang="en-GB" sz="1200" kern="1200" dirty="0">
              <a:solidFill>
                <a:schemeClr val="tx1"/>
              </a:solidFill>
              <a:effectLst/>
              <a:latin typeface="+mn-lt"/>
              <a:ea typeface="+mn-ea"/>
              <a:cs typeface="+mn-cs"/>
            </a:endParaRPr>
          </a:p>
          <a:p>
            <a:r>
              <a:rPr lang="pt-PT" sz="1200" dirty="0">
                <a:solidFill>
                  <a:schemeClr val="tx1"/>
                </a:solidFill>
                <a:effectLst/>
                <a:latin typeface="+mn-lt"/>
                <a:ea typeface="+mn-lt"/>
                <a:cs typeface="+mn-cs"/>
              </a:rPr>
              <a:t>Abordar os </a:t>
            </a:r>
            <a:r>
              <a:rPr lang="pt-PT" sz="1200" b="1" dirty="0">
                <a:solidFill>
                  <a:schemeClr val="tx1"/>
                </a:solidFill>
                <a:effectLst/>
                <a:latin typeface="+mn-lt"/>
                <a:ea typeface="+mn-lt"/>
                <a:cs typeface="+mn-cs"/>
              </a:rPr>
              <a:t>riscos físicos e a saúde mental</a:t>
            </a:r>
            <a:r>
              <a:rPr lang="pt-PT" sz="1200" dirty="0">
                <a:solidFill>
                  <a:schemeClr val="tx1"/>
                </a:solidFill>
                <a:effectLst/>
                <a:latin typeface="+mn-lt"/>
                <a:ea typeface="+mn-lt"/>
                <a:cs typeface="+mn-cs"/>
              </a:rPr>
              <a:t> requer uma reflexão sobre o ambiente de trabalho no seu conjunto. Existem numerosas interações entre os riscos físicos e os riscos psicossociais. Por exemplo, os riscos psicossociais no trabalho podem estar associados a acidentes e a lesões musculoesqueléticas. </a:t>
            </a:r>
          </a:p>
          <a:p>
            <a:endParaRPr lang="en-GB" sz="1200" kern="1200" dirty="0">
              <a:solidFill>
                <a:schemeClr val="tx1"/>
              </a:solidFill>
              <a:effectLst/>
              <a:latin typeface="+mn-lt"/>
              <a:ea typeface="+mn-ea"/>
              <a:cs typeface="+mn-cs"/>
            </a:endParaRPr>
          </a:p>
          <a:p>
            <a:r>
              <a:rPr lang="pt-PT" sz="1200" dirty="0">
                <a:solidFill>
                  <a:schemeClr val="tx1"/>
                </a:solidFill>
                <a:effectLst/>
                <a:latin typeface="+mn-lt"/>
                <a:ea typeface="+mn-lt"/>
                <a:cs typeface="+mn-cs"/>
              </a:rPr>
              <a:t>O </a:t>
            </a:r>
            <a:r>
              <a:rPr lang="pt-PT" sz="1200" b="1" dirty="0">
                <a:solidFill>
                  <a:schemeClr val="tx1"/>
                </a:solidFill>
                <a:effectLst/>
                <a:latin typeface="+mn-lt"/>
                <a:ea typeface="+mn-lt"/>
                <a:cs typeface="+mn-cs"/>
              </a:rPr>
              <a:t>setor da saúde e do apoio social</a:t>
            </a:r>
            <a:r>
              <a:rPr lang="pt-PT" sz="1200" dirty="0">
                <a:solidFill>
                  <a:schemeClr val="tx1"/>
                </a:solidFill>
                <a:effectLst/>
                <a:latin typeface="+mn-lt"/>
                <a:ea typeface="+mn-lt"/>
                <a:cs typeface="+mn-cs"/>
              </a:rPr>
              <a:t> requer especial atenção devido às elevadas cargas de trabalho, às exigências emocionais e à maior exposição à violência. </a:t>
            </a:r>
          </a:p>
          <a:p>
            <a:endParaRPr lang="en-GB" sz="1200" kern="1200" dirty="0">
              <a:solidFill>
                <a:schemeClr val="tx1"/>
              </a:solidFill>
              <a:effectLst/>
              <a:latin typeface="+mn-lt"/>
              <a:ea typeface="+mn-ea"/>
              <a:cs typeface="+mn-cs"/>
            </a:endParaRPr>
          </a:p>
          <a:p>
            <a:r>
              <a:rPr lang="pt-PT" sz="1200" dirty="0">
                <a:solidFill>
                  <a:schemeClr val="tx1"/>
                </a:solidFill>
                <a:effectLst/>
                <a:latin typeface="+mn-lt"/>
                <a:ea typeface="+mn-lt"/>
                <a:cs typeface="+mn-cs"/>
              </a:rPr>
              <a:t>Por fim, apoiar a </a:t>
            </a:r>
            <a:r>
              <a:rPr lang="pt-PT" sz="1200" b="1" dirty="0">
                <a:solidFill>
                  <a:schemeClr val="tx1"/>
                </a:solidFill>
                <a:effectLst/>
                <a:latin typeface="+mn-lt"/>
                <a:ea typeface="+mn-lt"/>
                <a:cs typeface="+mn-cs"/>
              </a:rPr>
              <a:t>saúde mental</a:t>
            </a:r>
            <a:r>
              <a:rPr lang="pt-PT" sz="1200" dirty="0">
                <a:solidFill>
                  <a:schemeClr val="tx1"/>
                </a:solidFill>
                <a:effectLst/>
                <a:latin typeface="+mn-lt"/>
                <a:ea typeface="+mn-lt"/>
                <a:cs typeface="+mn-cs"/>
              </a:rPr>
              <a:t> significa promover um diálogo aberto, combater o estigma e garantir uma intervenção precoce e procedimentos eficazes de regresso ao trabalho. A </a:t>
            </a:r>
            <a:r>
              <a:rPr lang="pt-PT" sz="1200" b="1" dirty="0">
                <a:solidFill>
                  <a:schemeClr val="tx1"/>
                </a:solidFill>
                <a:effectLst/>
                <a:latin typeface="+mn-lt"/>
                <a:ea typeface="+mn-lt"/>
                <a:cs typeface="+mn-cs"/>
              </a:rPr>
              <a:t>colaboração</a:t>
            </a:r>
            <a:r>
              <a:rPr lang="pt-PT" sz="1200" dirty="0">
                <a:solidFill>
                  <a:schemeClr val="tx1"/>
                </a:solidFill>
                <a:effectLst/>
                <a:latin typeface="+mn-lt"/>
                <a:ea typeface="+mn-lt"/>
                <a:cs typeface="+mn-cs"/>
              </a:rPr>
              <a:t> entre gestores, profissionais de saúde e trabalhadores é fundamental para </a:t>
            </a:r>
            <a:r>
              <a:rPr lang="pt-PT" sz="1200" b="1" dirty="0">
                <a:solidFill>
                  <a:schemeClr val="tx1"/>
                </a:solidFill>
                <a:effectLst/>
                <a:latin typeface="+mn-lt"/>
                <a:ea typeface="+mn-lt"/>
                <a:cs typeface="+mn-cs"/>
              </a:rPr>
              <a:t>o bem-estar a longo prazo</a:t>
            </a:r>
            <a:r>
              <a:rPr lang="pt-PT"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a:p>
        </p:txBody>
      </p:sp>
    </p:spTree>
    <p:extLst>
      <p:ext uri="{BB962C8B-B14F-4D97-AF65-F5344CB8AC3E}">
        <p14:creationId xmlns:p14="http://schemas.microsoft.com/office/powerpoint/2010/main" val="2326012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i="0" dirty="0">
                <a:solidFill>
                  <a:schemeClr val="tx1"/>
                </a:solidFill>
                <a:effectLst/>
                <a:latin typeface="+mn-lt"/>
                <a:ea typeface="+mn-lt"/>
                <a:cs typeface="+mn-cs"/>
              </a:rPr>
              <a:t>A gestão dos riscos psicossociais não é facultativa</a:t>
            </a:r>
            <a:r>
              <a:rPr lang="pt-PT" sz="1200" b="0" i="0"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Os empregadores têm a </a:t>
            </a:r>
            <a:r>
              <a:rPr lang="pt-PT" sz="1200" b="1" i="0" dirty="0">
                <a:solidFill>
                  <a:schemeClr val="tx1"/>
                </a:solidFill>
                <a:effectLst/>
                <a:latin typeface="+mn-lt"/>
                <a:ea typeface="+mn-lt"/>
                <a:cs typeface="+mn-cs"/>
              </a:rPr>
              <a:t>obrigação legal de proteger a saúde e a segurança dos trabalhadores</a:t>
            </a:r>
            <a:r>
              <a:rPr lang="pt-PT" sz="1200" b="0" i="0" dirty="0">
                <a:solidFill>
                  <a:schemeClr val="tx1"/>
                </a:solidFill>
                <a:effectLst/>
                <a:latin typeface="+mn-lt"/>
                <a:ea typeface="+mn-lt"/>
                <a:cs typeface="+mn-cs"/>
              </a:rPr>
              <a:t>, o que inclui explicitamente a saúde mental como parte integrante da segurança e saúde no trabalho.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dirty="0">
                <a:solidFill>
                  <a:schemeClr val="tx1"/>
                </a:solidFill>
                <a:effectLst/>
                <a:latin typeface="+mn-lt"/>
                <a:ea typeface="+mn-lt"/>
                <a:cs typeface="+mn-cs"/>
              </a:rPr>
              <a:t>No entanto, continua a existir uma clara </a:t>
            </a:r>
            <a:r>
              <a:rPr lang="pt-PT" sz="1200" b="1" i="0" dirty="0">
                <a:solidFill>
                  <a:schemeClr val="tx1"/>
                </a:solidFill>
                <a:effectLst/>
                <a:latin typeface="+mn-lt"/>
                <a:ea typeface="+mn-lt"/>
                <a:cs typeface="+mn-cs"/>
              </a:rPr>
              <a:t>lacuna entre esta obrigação e a prática no terreno</a:t>
            </a:r>
            <a:r>
              <a:rPr lang="pt-PT" sz="1200" b="0" i="0"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Os dados mostram que</a:t>
            </a:r>
            <a:r>
              <a:rPr lang="pt-PT" sz="1200" i="0" dirty="0">
                <a:solidFill>
                  <a:schemeClr val="tx1"/>
                </a:solidFill>
                <a:effectLst/>
                <a:latin typeface="+mn-lt"/>
                <a:ea typeface="+mn-lt"/>
                <a:cs typeface="+mn-cs"/>
              </a:rPr>
              <a:t> </a:t>
            </a:r>
            <a:r>
              <a:rPr lang="pt-PT" sz="1200" b="1" i="0" dirty="0">
                <a:solidFill>
                  <a:schemeClr val="tx1"/>
                </a:solidFill>
                <a:effectLst/>
                <a:latin typeface="+mn-lt"/>
                <a:ea typeface="+mn-lt"/>
                <a:cs typeface="+mn-cs"/>
              </a:rPr>
              <a:t>apenas cerca de 39 % das empresas referem dispor de um plano de ação para prevenir o </a:t>
            </a:r>
            <a:r>
              <a:rPr lang="pt-PT" sz="1200" b="1" i="1" dirty="0">
                <a:solidFill>
                  <a:schemeClr val="tx1"/>
                </a:solidFill>
                <a:effectLst/>
                <a:latin typeface="+mn-lt"/>
                <a:ea typeface="+mn-lt"/>
                <a:cs typeface="+mn-cs"/>
              </a:rPr>
              <a:t>stress </a:t>
            </a:r>
            <a:r>
              <a:rPr lang="pt-PT" sz="1200" b="1" i="0" dirty="0">
                <a:solidFill>
                  <a:schemeClr val="tx1"/>
                </a:solidFill>
                <a:effectLst/>
                <a:latin typeface="+mn-lt"/>
                <a:ea typeface="+mn-lt"/>
                <a:cs typeface="+mn-cs"/>
              </a:rPr>
              <a:t>relacionado com o trabalho</a:t>
            </a:r>
            <a:r>
              <a:rPr lang="pt-PT" sz="1200" b="0" i="0" dirty="0">
                <a:solidFill>
                  <a:schemeClr val="tx1"/>
                </a:solidFill>
                <a:effectLst/>
                <a:latin typeface="+mn-lt"/>
                <a:ea typeface="+mn-lt"/>
                <a:cs typeface="+mn-cs"/>
              </a:rPr>
              <a:t>, o que indica que as abordagens estruturadas ainda não estão generalizadas.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dirty="0">
                <a:solidFill>
                  <a:schemeClr val="tx1"/>
                </a:solidFill>
                <a:effectLst/>
                <a:latin typeface="+mn-lt"/>
                <a:ea typeface="+mn-lt"/>
                <a:cs typeface="+mn-cs"/>
              </a:rPr>
              <a:t>Esta situação põe em evidência um importante desafio para a aplicação de medidas</a:t>
            </a:r>
            <a:r>
              <a:rPr lang="pt-PT" sz="1200" b="0" i="1"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Embora </a:t>
            </a:r>
            <a:r>
              <a:rPr lang="pt-PT" sz="1200" b="1" i="0" dirty="0">
                <a:solidFill>
                  <a:schemeClr val="tx1"/>
                </a:solidFill>
                <a:effectLst/>
                <a:latin typeface="+mn-lt"/>
                <a:ea typeface="+mn-lt"/>
                <a:cs typeface="+mn-cs"/>
              </a:rPr>
              <a:t>as organizações</a:t>
            </a:r>
            <a:r>
              <a:rPr lang="pt-PT" sz="1200" b="0" i="0" dirty="0">
                <a:solidFill>
                  <a:schemeClr val="tx1"/>
                </a:solidFill>
                <a:effectLst/>
                <a:latin typeface="+mn-lt"/>
                <a:ea typeface="+mn-lt"/>
                <a:cs typeface="+mn-cs"/>
              </a:rPr>
              <a:t> possam </a:t>
            </a:r>
            <a:r>
              <a:rPr lang="pt-PT" sz="1200" b="1" i="0" dirty="0">
                <a:solidFill>
                  <a:schemeClr val="tx1"/>
                </a:solidFill>
                <a:effectLst/>
                <a:latin typeface="+mn-lt"/>
                <a:ea typeface="+mn-lt"/>
                <a:cs typeface="+mn-cs"/>
              </a:rPr>
              <a:t>reconhecer os riscos psicossociais</a:t>
            </a:r>
            <a:r>
              <a:rPr lang="pt-PT" sz="1200" b="0" i="0" dirty="0">
                <a:solidFill>
                  <a:schemeClr val="tx1"/>
                </a:solidFill>
                <a:effectLst/>
                <a:latin typeface="+mn-lt"/>
                <a:ea typeface="+mn-lt"/>
                <a:cs typeface="+mn-cs"/>
              </a:rPr>
              <a:t>, </a:t>
            </a:r>
            <a:r>
              <a:rPr lang="pt-PT" sz="1200" b="1" i="0" dirty="0">
                <a:solidFill>
                  <a:schemeClr val="tx1"/>
                </a:solidFill>
                <a:effectLst/>
                <a:latin typeface="+mn-lt"/>
                <a:ea typeface="+mn-lt"/>
                <a:cs typeface="+mn-cs"/>
              </a:rPr>
              <a:t>muitas vezes carecem de medidas sistemáticas </a:t>
            </a:r>
            <a:r>
              <a:rPr lang="pt-PT" sz="1200" b="0" i="0" dirty="0">
                <a:solidFill>
                  <a:schemeClr val="tx1"/>
                </a:solidFill>
                <a:effectLst/>
                <a:latin typeface="+mn-lt"/>
                <a:ea typeface="+mn-lt"/>
                <a:cs typeface="+mn-cs"/>
              </a:rPr>
              <a:t>e formalizadas para os abordar </a:t>
            </a:r>
            <a:r>
              <a:rPr lang="pt-PT" sz="1200" b="1" i="0" dirty="0">
                <a:solidFill>
                  <a:schemeClr val="tx1"/>
                </a:solidFill>
                <a:effectLst/>
                <a:latin typeface="+mn-lt"/>
                <a:ea typeface="+mn-lt"/>
                <a:cs typeface="+mn-cs"/>
              </a:rPr>
              <a:t>de forma eficaz</a:t>
            </a:r>
            <a:r>
              <a:rPr lang="pt-PT" sz="1200" b="0" i="0" dirty="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0" i="0" dirty="0">
                <a:solidFill>
                  <a:schemeClr val="tx1"/>
                </a:solidFill>
                <a:effectLst/>
                <a:latin typeface="+mn-lt"/>
                <a:ea typeface="+mn-lt"/>
                <a:cs typeface="+mn-cs"/>
              </a:rPr>
              <a:t>Além disso, a </a:t>
            </a:r>
            <a:r>
              <a:rPr lang="pt-PT" sz="1200" b="1" i="0" dirty="0">
                <a:solidFill>
                  <a:schemeClr val="tx1"/>
                </a:solidFill>
                <a:effectLst/>
                <a:latin typeface="+mn-lt"/>
                <a:ea typeface="+mn-lt"/>
                <a:cs typeface="+mn-cs"/>
              </a:rPr>
              <a:t>situação não é uniforme em toda a Europa</a:t>
            </a:r>
            <a:r>
              <a:rPr lang="pt-PT" sz="1200" b="0" i="0"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Os dados disponíveis mostram que </a:t>
            </a:r>
            <a:r>
              <a:rPr lang="pt-PT" sz="1200" b="1" i="0" dirty="0">
                <a:solidFill>
                  <a:schemeClr val="tx1"/>
                </a:solidFill>
                <a:effectLst/>
                <a:latin typeface="+mn-lt"/>
                <a:ea typeface="+mn-lt"/>
                <a:cs typeface="+mn-cs"/>
              </a:rPr>
              <a:t>a sensibilização, a capacidade </a:t>
            </a:r>
            <a:r>
              <a:rPr lang="pt-PT" sz="1200" b="0" i="0" dirty="0">
                <a:solidFill>
                  <a:schemeClr val="tx1"/>
                </a:solidFill>
                <a:effectLst/>
                <a:latin typeface="+mn-lt"/>
                <a:ea typeface="+mn-lt"/>
                <a:cs typeface="+mn-cs"/>
              </a:rPr>
              <a:t>e</a:t>
            </a:r>
            <a:r>
              <a:rPr lang="pt-PT" sz="1200" b="1" i="0" dirty="0">
                <a:solidFill>
                  <a:schemeClr val="tx1"/>
                </a:solidFill>
                <a:effectLst/>
                <a:latin typeface="+mn-lt"/>
                <a:ea typeface="+mn-lt"/>
                <a:cs typeface="+mn-cs"/>
              </a:rPr>
              <a:t> a aplicação de medidas preventivas variam significativamente</a:t>
            </a:r>
            <a:r>
              <a:rPr lang="pt-PT" sz="1200" i="0" dirty="0">
                <a:solidFill>
                  <a:schemeClr val="tx1"/>
                </a:solidFill>
                <a:effectLst/>
                <a:latin typeface="+mn-lt"/>
                <a:ea typeface="+mn-lt"/>
                <a:cs typeface="+mn-cs"/>
              </a:rPr>
              <a:t> </a:t>
            </a:r>
            <a:r>
              <a:rPr lang="pt-PT" sz="1200" b="0" i="0" dirty="0">
                <a:solidFill>
                  <a:schemeClr val="tx1"/>
                </a:solidFill>
                <a:effectLst/>
                <a:latin typeface="+mn-lt"/>
                <a:ea typeface="+mn-lt"/>
                <a:cs typeface="+mn-cs"/>
              </a:rPr>
              <a:t>entre setores e Estados-Membros da UE, bem como em função da dimensão das empresas.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rgbClr val="000000"/>
                </a:solidFill>
                <a:effectLst/>
                <a:latin typeface="+mn-lt"/>
                <a:ea typeface="+mn-lt"/>
                <a:cs typeface="ArialMT"/>
              </a:rPr>
              <a:t>É </a:t>
            </a:r>
            <a:r>
              <a:rPr lang="pt-PT" sz="1200" b="1" dirty="0">
                <a:solidFill>
                  <a:srgbClr val="000000"/>
                </a:solidFill>
                <a:effectLst/>
                <a:latin typeface="+mn-lt"/>
                <a:ea typeface="+mn-lt"/>
                <a:cs typeface="ArialMT"/>
              </a:rPr>
              <a:t>necessário sensibilizar </a:t>
            </a:r>
            <a:r>
              <a:rPr lang="pt-PT" sz="1200" dirty="0">
                <a:solidFill>
                  <a:srgbClr val="000000"/>
                </a:solidFill>
                <a:effectLst/>
                <a:latin typeface="+mn-lt"/>
                <a:ea typeface="+mn-lt"/>
                <a:cs typeface="ArialMT"/>
              </a:rPr>
              <a:t>todos os setores e locais de trabalho </a:t>
            </a:r>
            <a:r>
              <a:rPr lang="pt-PT" sz="1200" b="1" dirty="0">
                <a:solidFill>
                  <a:srgbClr val="000000"/>
                </a:solidFill>
                <a:effectLst/>
                <a:latin typeface="+mn-lt"/>
                <a:ea typeface="+mn-lt"/>
                <a:cs typeface="ArialMT"/>
              </a:rPr>
              <a:t>para o que são os riscos psicossociais </a:t>
            </a:r>
            <a:r>
              <a:rPr lang="pt-PT" sz="1200" dirty="0">
                <a:solidFill>
                  <a:srgbClr val="000000"/>
                </a:solidFill>
                <a:effectLst/>
                <a:latin typeface="+mn-lt"/>
                <a:ea typeface="+mn-lt"/>
                <a:cs typeface="ArialMT"/>
              </a:rPr>
              <a:t>e reforçar a compreensão de que </a:t>
            </a:r>
            <a:r>
              <a:rPr lang="pt-PT" sz="1200" b="1" dirty="0">
                <a:solidFill>
                  <a:srgbClr val="000000"/>
                </a:solidFill>
                <a:effectLst/>
                <a:latin typeface="+mn-lt"/>
                <a:ea typeface="+mn-lt"/>
                <a:cs typeface="ArialMT"/>
              </a:rPr>
              <a:t>a gestão dos riscos psicossociais faz parte integrante da gestão da segurança e saúde no trabalho</a:t>
            </a:r>
            <a:r>
              <a:rPr lang="pt-PT" sz="1200" dirty="0">
                <a:solidFill>
                  <a:srgbClr val="000000"/>
                </a:solidFill>
                <a:effectLst/>
                <a:latin typeface="+mn-lt"/>
                <a:ea typeface="+mn-lt"/>
                <a:cs typeface="ArialMT"/>
              </a:rPr>
              <a:t>. </a:t>
            </a:r>
          </a:p>
          <a:p>
            <a:pPr marL="0" indent="0">
              <a:buNone/>
            </a:pPr>
            <a:endParaRPr lang="en-US" sz="1200" b="0" dirty="0"/>
          </a:p>
          <a:p>
            <a:pPr marL="0" indent="0">
              <a:buNone/>
            </a:pPr>
            <a:r>
              <a:rPr lang="pt-PT" sz="1200" b="0" dirty="0"/>
              <a:t>Alguns aspetos merecem especial atenção e serão abordados na campanha: </a:t>
            </a:r>
          </a:p>
          <a:p>
            <a:pPr marL="171450" indent="-171450">
              <a:buFont typeface="Arial" panose="020B0604020202020204" pitchFamily="34" charset="0"/>
              <a:buChar char="•"/>
            </a:pPr>
            <a:r>
              <a:rPr lang="pt-PT" sz="1200" dirty="0"/>
              <a:t>os </a:t>
            </a:r>
            <a:r>
              <a:rPr lang="pt-PT" sz="1200" b="1" dirty="0"/>
              <a:t>riscos psicossociais que afetam desproporcionadamente grupos específicos</a:t>
            </a:r>
            <a:r>
              <a:rPr lang="pt-PT" sz="1200" b="0" dirty="0"/>
              <a:t>;</a:t>
            </a:r>
          </a:p>
          <a:p>
            <a:pPr marL="171450" indent="-171450">
              <a:buFont typeface="Arial" panose="020B0604020202020204" pitchFamily="34" charset="0"/>
              <a:buChar char="•"/>
            </a:pPr>
            <a:r>
              <a:rPr lang="pt-PT" sz="1200" b="0" dirty="0"/>
              <a:t>setores específicos</a:t>
            </a:r>
            <a:r>
              <a:rPr lang="pt-PT" sz="1200" b="1" dirty="0"/>
              <a:t> que apresentam uma maior exposição a riscos psicossociais</a:t>
            </a:r>
            <a:r>
              <a:rPr lang="pt-PT" sz="1200" b="0" dirty="0"/>
              <a:t>, tais como a educação, os cuidados de saúde e a administração;</a:t>
            </a:r>
          </a:p>
          <a:p>
            <a:pPr marL="171450" indent="-171450">
              <a:buFont typeface="Arial" panose="020B0604020202020204" pitchFamily="34" charset="0"/>
              <a:buChar char="•"/>
            </a:pPr>
            <a:r>
              <a:rPr lang="pt-PT" sz="1200" b="1" dirty="0"/>
              <a:t>a digitalização</a:t>
            </a:r>
            <a:r>
              <a:rPr lang="pt-PT" sz="1200" b="0" dirty="0"/>
              <a:t> e a evolução do mundo </a:t>
            </a:r>
            <a:r>
              <a:rPr lang="pt-PT" sz="1200" b="1" dirty="0"/>
              <a:t>do trabalho</a:t>
            </a:r>
            <a:r>
              <a:rPr lang="pt-PT" sz="1200" b="0" dirty="0"/>
              <a:t>, que traz oportunidades, mas também introduz novos riscos e desafios a enfrentar.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a:p>
        </p:txBody>
      </p:sp>
    </p:spTree>
    <p:extLst>
      <p:ext uri="{BB962C8B-B14F-4D97-AF65-F5344CB8AC3E}">
        <p14:creationId xmlns:p14="http://schemas.microsoft.com/office/powerpoint/2010/main" val="372598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fontAlgn="t"/>
            <a:r>
              <a:rPr lang="pt-PT" sz="1200" b="0" i="0" dirty="0">
                <a:solidFill>
                  <a:schemeClr val="tx1"/>
                </a:solidFill>
                <a:effectLst/>
                <a:latin typeface="+mn-lt"/>
                <a:ea typeface="+mn-lt"/>
                <a:cs typeface="+mn-cs"/>
              </a:rPr>
              <a:t>Apesar da crescente sensibilização, muitos locais de trabalho ainda têm dificuldade em abordar os riscos psicossociais de forma eficaz.</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Os dados disponíveis mostram que</a:t>
            </a:r>
            <a:r>
              <a:rPr lang="pt-PT" sz="1200" i="0" dirty="0">
                <a:solidFill>
                  <a:schemeClr val="tx1"/>
                </a:solidFill>
                <a:effectLst/>
                <a:latin typeface="+mn-lt"/>
                <a:ea typeface="+mn-lt"/>
                <a:cs typeface="+mn-cs"/>
              </a:rPr>
              <a:t> </a:t>
            </a:r>
            <a:r>
              <a:rPr lang="pt-PT" sz="1200" b="1" i="0" dirty="0">
                <a:solidFill>
                  <a:schemeClr val="tx1"/>
                </a:solidFill>
                <a:effectLst/>
                <a:latin typeface="+mn-lt"/>
                <a:ea typeface="+mn-lt"/>
                <a:cs typeface="+mn-cs"/>
              </a:rPr>
              <a:t>a relutância em falar abertamente continua a ser a barreira mais comum</a:t>
            </a:r>
            <a:r>
              <a:rPr lang="pt-PT" sz="1200" b="0" i="0" dirty="0">
                <a:solidFill>
                  <a:schemeClr val="tx1"/>
                </a:solidFill>
                <a:effectLst/>
                <a:latin typeface="+mn-lt"/>
                <a:ea typeface="+mn-lt"/>
                <a:cs typeface="+mn-cs"/>
              </a:rPr>
              <a:t>, muitas vezes associada ao estigma e ao receio de consequências negativas.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pt-PT" sz="1200" b="0" i="0" dirty="0">
                <a:solidFill>
                  <a:schemeClr val="tx1"/>
                </a:solidFill>
                <a:effectLst/>
                <a:latin typeface="+mn-lt"/>
                <a:ea typeface="+mn-lt"/>
                <a:cs typeface="+mn-cs"/>
              </a:rPr>
              <a:t>Um segundo obstáculo importante é a </a:t>
            </a:r>
            <a:r>
              <a:rPr lang="pt-PT" sz="1200" b="1" i="0" dirty="0">
                <a:solidFill>
                  <a:schemeClr val="tx1"/>
                </a:solidFill>
                <a:effectLst/>
                <a:latin typeface="+mn-lt"/>
                <a:ea typeface="+mn-lt"/>
                <a:cs typeface="+mn-cs"/>
              </a:rPr>
              <a:t>falta de conhecimentos especializados</a:t>
            </a:r>
            <a:r>
              <a:rPr lang="pt-PT" sz="1200" b="0" i="0"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1" i="0" dirty="0">
                <a:solidFill>
                  <a:schemeClr val="tx1"/>
                </a:solidFill>
                <a:effectLst/>
                <a:latin typeface="+mn-lt"/>
                <a:ea typeface="+mn-lt"/>
                <a:cs typeface="+mn-cs"/>
              </a:rPr>
              <a:t>Muitas organizações </a:t>
            </a:r>
            <a:r>
              <a:rPr lang="pt-PT" sz="1200" b="0" i="0" dirty="0">
                <a:solidFill>
                  <a:schemeClr val="tx1"/>
                </a:solidFill>
                <a:effectLst/>
                <a:latin typeface="+mn-lt"/>
                <a:ea typeface="+mn-lt"/>
                <a:cs typeface="+mn-cs"/>
              </a:rPr>
              <a:t>— especialmente as PME —</a:t>
            </a:r>
            <a:r>
              <a:rPr lang="pt-PT" sz="1200" b="1" i="0" dirty="0">
                <a:solidFill>
                  <a:schemeClr val="tx1"/>
                </a:solidFill>
                <a:effectLst/>
                <a:latin typeface="+mn-lt"/>
                <a:ea typeface="+mn-lt"/>
                <a:cs typeface="+mn-cs"/>
              </a:rPr>
              <a:t> não se sentem dotadas dos instrumentos, da orientação e do apoio especializado adequados</a:t>
            </a:r>
            <a:r>
              <a:rPr lang="pt-PT" sz="1200" b="0" i="0" dirty="0">
                <a:solidFill>
                  <a:schemeClr val="tx1"/>
                </a:solidFill>
                <a:effectLst/>
                <a:latin typeface="+mn-lt"/>
                <a:ea typeface="+mn-lt"/>
                <a:cs typeface="+mn-cs"/>
              </a:rPr>
              <a:t> para gerir eficazmente os riscos psicossociais.</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pt-PT" sz="1200" b="0" i="0" dirty="0">
                <a:solidFill>
                  <a:schemeClr val="tx1"/>
                </a:solidFill>
                <a:effectLst/>
                <a:latin typeface="+mn-lt"/>
                <a:ea typeface="+mn-lt"/>
                <a:cs typeface="+mn-cs"/>
              </a:rPr>
              <a:t>Esta situação está estreitamente ligada à</a:t>
            </a:r>
            <a:r>
              <a:rPr lang="pt-PT" sz="1200" i="0" dirty="0">
                <a:solidFill>
                  <a:schemeClr val="tx1"/>
                </a:solidFill>
                <a:effectLst/>
                <a:latin typeface="+mn-lt"/>
                <a:ea typeface="+mn-lt"/>
                <a:cs typeface="+mn-cs"/>
              </a:rPr>
              <a:t> </a:t>
            </a:r>
            <a:r>
              <a:rPr lang="pt-PT" sz="1200" b="1" i="0" dirty="0">
                <a:solidFill>
                  <a:schemeClr val="tx1"/>
                </a:solidFill>
                <a:effectLst/>
                <a:latin typeface="+mn-lt"/>
                <a:ea typeface="+mn-lt"/>
                <a:cs typeface="+mn-cs"/>
              </a:rPr>
              <a:t>falta de abordagens formais em matéria de avaliação e gestão dos riscos psicossociais</a:t>
            </a:r>
            <a:r>
              <a:rPr lang="pt-PT" sz="1200" b="0" i="0"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Embora existam algumas ações, </a:t>
            </a:r>
            <a:r>
              <a:rPr lang="pt-PT" sz="1200" b="1" i="0" dirty="0">
                <a:solidFill>
                  <a:schemeClr val="tx1"/>
                </a:solidFill>
                <a:effectLst/>
                <a:latin typeface="+mn-lt"/>
                <a:ea typeface="+mn-lt"/>
                <a:cs typeface="+mn-cs"/>
              </a:rPr>
              <a:t>apenas uma minoria de PME dispõe de planos estruturados</a:t>
            </a:r>
            <a:r>
              <a:rPr lang="pt-PT" sz="1200" b="0" i="0" dirty="0">
                <a:solidFill>
                  <a:schemeClr val="tx1"/>
                </a:solidFill>
                <a:effectLst/>
                <a:latin typeface="+mn-lt"/>
                <a:ea typeface="+mn-lt"/>
                <a:cs typeface="+mn-cs"/>
              </a:rPr>
              <a:t>, sendo os esforços frequentemente fragmentados ou centrados em pessoas e não em causas organizacionais (ver diapositivo seguinte).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pt-PT" sz="1200" b="0" i="0" dirty="0">
                <a:solidFill>
                  <a:schemeClr val="tx1"/>
                </a:solidFill>
                <a:effectLst/>
                <a:latin typeface="+mn-lt"/>
                <a:ea typeface="+mn-lt"/>
                <a:cs typeface="+mn-cs"/>
              </a:rPr>
              <a:t>No entanto, existe uma forte dinâmica de melhoria.</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Em toda a Europa,</a:t>
            </a:r>
            <a:r>
              <a:rPr lang="pt-PT" sz="1200" i="0" dirty="0">
                <a:solidFill>
                  <a:schemeClr val="tx1"/>
                </a:solidFill>
                <a:effectLst/>
                <a:latin typeface="+mn-lt"/>
                <a:ea typeface="+mn-lt"/>
                <a:cs typeface="+mn-cs"/>
              </a:rPr>
              <a:t> as </a:t>
            </a:r>
            <a:r>
              <a:rPr lang="pt-PT" sz="1200" b="1" i="0" dirty="0">
                <a:solidFill>
                  <a:schemeClr val="tx1"/>
                </a:solidFill>
                <a:effectLst/>
                <a:latin typeface="+mn-lt"/>
                <a:ea typeface="+mn-lt"/>
                <a:cs typeface="+mn-cs"/>
              </a:rPr>
              <a:t>autoridades e os setores estão a desenvolver orientações práticas, instrumentos e quadros legislativos</a:t>
            </a:r>
            <a:r>
              <a:rPr lang="pt-PT" sz="1200" b="0" i="0" dirty="0">
                <a:solidFill>
                  <a:schemeClr val="tx1"/>
                </a:solidFill>
                <a:effectLst/>
                <a:latin typeface="+mn-lt"/>
                <a:ea typeface="+mn-lt"/>
                <a:cs typeface="+mn-cs"/>
              </a:rPr>
              <a:t> para ajudar as empresas a tomar medidas.</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pt-PT" sz="1200" b="0" i="0" dirty="0">
                <a:solidFill>
                  <a:schemeClr val="tx1"/>
                </a:solidFill>
                <a:effectLst/>
                <a:latin typeface="+mn-lt"/>
                <a:ea typeface="+mn-lt"/>
                <a:cs typeface="+mn-cs"/>
              </a:rPr>
              <a:t>Isto significa que as empresas não estão a começar do zero. Um dos objetivos da campanha é </a:t>
            </a:r>
            <a:r>
              <a:rPr lang="pt-PT" sz="1200" b="1" i="0" dirty="0">
                <a:solidFill>
                  <a:schemeClr val="tx1"/>
                </a:solidFill>
                <a:effectLst/>
                <a:latin typeface="+mn-lt"/>
                <a:ea typeface="+mn-lt"/>
                <a:cs typeface="+mn-cs"/>
              </a:rPr>
              <a:t>sensibilizar para os conhecimentos e boas práticas existentes e apoiar o desenvolvimento de abordagens que incentivem a gestão sistemática dos riscos psicossociais</a:t>
            </a:r>
            <a:r>
              <a:rPr lang="pt-PT"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a:p>
        </p:txBody>
      </p:sp>
    </p:spTree>
    <p:extLst>
      <p:ext uri="{BB962C8B-B14F-4D97-AF65-F5344CB8AC3E}">
        <p14:creationId xmlns:p14="http://schemas.microsoft.com/office/powerpoint/2010/main" val="94809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i="0">
                <a:solidFill>
                  <a:schemeClr val="tx1"/>
                </a:solidFill>
                <a:effectLst/>
                <a:latin typeface="+mn-lt"/>
                <a:ea typeface="+mn-lt"/>
                <a:cs typeface="+mn-cs"/>
              </a:rPr>
              <a:t>Mais informações sobre as medidas preventivas </a:t>
            </a:r>
            <a:r>
              <a:rPr lang="pt-PT" sz="1200" b="0" i="0">
                <a:solidFill>
                  <a:schemeClr val="tx1"/>
                </a:solidFill>
                <a:effectLst/>
                <a:latin typeface="+mn-lt"/>
                <a:ea typeface="+mn-lt"/>
                <a:cs typeface="+mn-cs"/>
              </a:rPr>
              <a:t>podem ser consultadas abaixo</a:t>
            </a:r>
            <a:r>
              <a:rPr lang="pt-PT" sz="1200" b="1" i="0">
                <a:solidFill>
                  <a:schemeClr val="tx1"/>
                </a:solidFill>
                <a:effectLst/>
                <a:latin typeface="+mn-lt"/>
                <a:ea typeface="+mn-lt"/>
                <a:cs typeface="+mn-cs"/>
              </a:rPr>
              <a:t>; </a:t>
            </a:r>
            <a:r>
              <a:rPr lang="pt-PT" sz="1200" b="0" i="0">
                <a:solidFill>
                  <a:schemeClr val="tx1"/>
                </a:solidFill>
                <a:effectLst/>
                <a:latin typeface="+mn-lt"/>
                <a:ea typeface="+mn-lt"/>
                <a:cs typeface="+mn-cs"/>
              </a:rPr>
              <a:t>é importante: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sz="1200" b="1" i="0">
                <a:solidFill>
                  <a:schemeClr val="tx1"/>
                </a:solidFill>
                <a:effectLst/>
                <a:latin typeface="+mn-lt"/>
                <a:ea typeface="+mn-lt"/>
                <a:cs typeface="+mn-cs"/>
              </a:rPr>
              <a:t>integrar os riscos psicossociais na avaliação e gestão dos riscos</a:t>
            </a:r>
            <a:r>
              <a:rPr lang="pt-PT" sz="1200" b="0" i="0">
                <a:solidFill>
                  <a:schemeClr val="tx1"/>
                </a:solidFill>
                <a:effectLst/>
                <a:latin typeface="+mn-lt"/>
                <a:ea typeface="+mn-lt"/>
                <a:cs typeface="+mn-cs"/>
              </a:rPr>
              <a:t>, com uma participação significativa dos trabalhadores ao longo de todo o processo;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sz="1200" b="1" i="0">
                <a:solidFill>
                  <a:schemeClr val="tx1"/>
                </a:solidFill>
                <a:effectLst/>
                <a:latin typeface="+mn-lt"/>
                <a:ea typeface="+mn-lt"/>
                <a:cs typeface="+mn-cs"/>
              </a:rPr>
              <a:t>promover uma liderança de apoio e uma cultura aberta no local</a:t>
            </a:r>
            <a:r>
              <a:rPr lang="pt-PT" sz="1200" i="0">
                <a:solidFill>
                  <a:schemeClr val="tx1"/>
                </a:solidFill>
                <a:effectLst/>
                <a:latin typeface="+mn-lt"/>
                <a:ea typeface="+mn-lt"/>
                <a:cs typeface="+mn-cs"/>
              </a:rPr>
              <a:t> de trabalho</a:t>
            </a:r>
            <a:r>
              <a:rPr lang="pt-PT" sz="1200" b="0" i="0">
                <a:solidFill>
                  <a:schemeClr val="tx1"/>
                </a:solidFill>
                <a:effectLst/>
                <a:latin typeface="+mn-lt"/>
                <a:ea typeface="+mn-lt"/>
                <a:cs typeface="+mn-cs"/>
              </a:rPr>
              <a:t>, em que os gestores deem o exemplo e incentivem o diálogo;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sz="1200" b="1" i="0">
                <a:solidFill>
                  <a:schemeClr val="tx1"/>
                </a:solidFill>
                <a:effectLst/>
                <a:latin typeface="+mn-lt"/>
                <a:ea typeface="+mn-lt"/>
                <a:cs typeface="+mn-cs"/>
              </a:rPr>
              <a:t>conceber organizações de trabalho</a:t>
            </a:r>
            <a:r>
              <a:rPr lang="pt-PT" sz="1200" i="0">
                <a:solidFill>
                  <a:schemeClr val="tx1"/>
                </a:solidFill>
                <a:effectLst/>
                <a:latin typeface="+mn-lt"/>
                <a:ea typeface="+mn-lt"/>
                <a:cs typeface="+mn-cs"/>
              </a:rPr>
              <a:t> </a:t>
            </a:r>
            <a:r>
              <a:rPr lang="pt-PT" sz="1200" b="0" i="0">
                <a:solidFill>
                  <a:schemeClr val="tx1"/>
                </a:solidFill>
                <a:effectLst/>
                <a:latin typeface="+mn-lt"/>
                <a:ea typeface="+mn-lt"/>
                <a:cs typeface="+mn-cs"/>
              </a:rPr>
              <a:t>que assegurem cargas de trabalho geríveis, funções claras, recursos adequados e níveis adequados de autonomia;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sz="1200" b="1" i="0">
                <a:solidFill>
                  <a:schemeClr val="tx1"/>
                </a:solidFill>
                <a:effectLst/>
                <a:latin typeface="+mn-lt"/>
                <a:ea typeface="+mn-lt"/>
                <a:cs typeface="+mn-cs"/>
              </a:rPr>
              <a:t>prevenir a violência, o assédio e comportamentos sociais inadequados</a:t>
            </a:r>
            <a:r>
              <a:rPr lang="pt-PT" sz="1200" b="0" i="0">
                <a:solidFill>
                  <a:schemeClr val="tx1"/>
                </a:solidFill>
                <a:effectLst/>
                <a:latin typeface="+mn-lt"/>
                <a:ea typeface="+mn-lt"/>
                <a:cs typeface="+mn-cs"/>
              </a:rPr>
              <a:t>, através de políticas claras, procedimentos de denúncia e intervenção precoce;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sz="1200" b="1" i="0">
                <a:solidFill>
                  <a:schemeClr val="tx1"/>
                </a:solidFill>
                <a:effectLst/>
                <a:latin typeface="+mn-lt"/>
                <a:ea typeface="+mn-lt"/>
                <a:cs typeface="+mn-cs"/>
              </a:rPr>
              <a:t>reforçar a sensibilização, as competências e o apoio</a:t>
            </a:r>
            <a:r>
              <a:rPr lang="pt-PT" sz="1200" b="0" i="0">
                <a:solidFill>
                  <a:schemeClr val="tx1"/>
                </a:solidFill>
                <a:effectLst/>
                <a:latin typeface="+mn-lt"/>
                <a:ea typeface="+mn-lt"/>
                <a:cs typeface="+mn-cs"/>
              </a:rPr>
              <a:t>, reduzindo o estigma, ministrando formação e promovendo o apoio social no local de trabalho.</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a:p>
        </p:txBody>
      </p:sp>
    </p:spTree>
    <p:extLst>
      <p:ext uri="{BB962C8B-B14F-4D97-AF65-F5344CB8AC3E}">
        <p14:creationId xmlns:p14="http://schemas.microsoft.com/office/powerpoint/2010/main" val="1045839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effectLst/>
                <a:latin typeface="+mn-lt"/>
                <a:ea typeface="+mn-lt"/>
                <a:cs typeface="+mn-cs"/>
              </a:rPr>
              <a:t>Existem outros fatores que são cruciais para o sucesso da prevenção e gestão dos riscos psicossociais.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sz="1200" b="1" dirty="0">
                <a:solidFill>
                  <a:schemeClr val="tx1"/>
                </a:solidFill>
                <a:effectLst/>
                <a:latin typeface="+mn-lt"/>
                <a:ea typeface="+mn-lt"/>
                <a:cs typeface="+mn-cs"/>
              </a:rPr>
              <a:t>O empenho dos quadros de gestão como condição prévia </a:t>
            </a:r>
            <a:r>
              <a:rPr lang="pt-PT" sz="1200" dirty="0">
                <a:solidFill>
                  <a:schemeClr val="tx1"/>
                </a:solidFill>
                <a:effectLst/>
                <a:latin typeface="+mn-lt"/>
                <a:ea typeface="+mn-lt"/>
                <a:cs typeface="+mn-cs"/>
              </a:rPr>
              <a:t> — Quando participam ativamente, apoiam os colaboradores em todas as fases e dão o exemplo, os gestores estão a demonstrar um empenho genuíno na criação de um bom ambiente de trabalho. Uma abordagem eficaz para a prevenção adequada dos riscos psicossociais depende do empenho e do envolvimento claros por parte dos quadros de gestão. </a:t>
            </a:r>
          </a:p>
          <a:p>
            <a:pPr marL="171450" lvl="0" indent="-171450">
              <a:buFont typeface="Arial" panose="020B0604020202020204" pitchFamily="34" charset="0"/>
              <a:buChar char="•"/>
            </a:pPr>
            <a:r>
              <a:rPr lang="pt-PT" sz="1200" b="1" dirty="0">
                <a:solidFill>
                  <a:schemeClr val="tx1"/>
                </a:solidFill>
                <a:effectLst/>
                <a:latin typeface="+mn-lt"/>
                <a:ea typeface="+mn-lt"/>
                <a:cs typeface="+mn-cs"/>
              </a:rPr>
              <a:t>A participação dos trabalhadores como parte do processo </a:t>
            </a:r>
            <a:r>
              <a:rPr lang="pt-PT" sz="1200" dirty="0">
                <a:solidFill>
                  <a:schemeClr val="tx1"/>
                </a:solidFill>
                <a:effectLst/>
                <a:latin typeface="+mn-lt"/>
                <a:ea typeface="+mn-lt"/>
                <a:cs typeface="+mn-cs"/>
              </a:rPr>
              <a:t>— A interação com os trabalhadores e os seus representantes ajuda a identificar e a priorizar as questões mais importantes a abordar. Além disso, dá aos trabalhadores um sentimento de apropriação em relação às mudanças que estão a ser implementadas, reforçando o seu empenho e envolvimento. Por último, encontrar soluções adequadas será muito mais eficaz se os trabalhadores puderem dar a sua opinião e se esta for respeitada.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a:p>
        </p:txBody>
      </p:sp>
    </p:spTree>
    <p:extLst>
      <p:ext uri="{BB962C8B-B14F-4D97-AF65-F5344CB8AC3E}">
        <p14:creationId xmlns:p14="http://schemas.microsoft.com/office/powerpoint/2010/main" val="1995545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pt-PT" b="1" dirty="0"/>
              <a:t>A violência no local de trabalho é um problema multifacetado. </a:t>
            </a:r>
            <a:r>
              <a:rPr lang="pt-PT" dirty="0"/>
              <a:t>Pode assumir a forma de um incidente pontual, como uma agressão física, ou de ações repetidas que intimidam ou humilham um trabalhador, no caso de assédio ou intimidação. Pode ser motivada por determinados objetivos, incluindo o ódio racial, étnico ou baseado no género. Pode ter origem em fontes múltiplas e, por vezes, sobrepostas, de colegas de trabalho, gestores, clientes ou mesmo pessoas que não tenham nenhuma ligação com a empresa ou com os seus trabalhadores.</a:t>
            </a:r>
          </a:p>
          <a:p>
            <a:pPr algn="just"/>
            <a:endParaRPr lang="en-US" dirty="0"/>
          </a:p>
          <a:p>
            <a:pPr algn="just"/>
            <a:r>
              <a:rPr lang="pt-PT" b="1" dirty="0"/>
              <a:t>A violência no trabalho é uma importante causa de </a:t>
            </a:r>
            <a:r>
              <a:rPr lang="pt-PT" b="1" i="1" dirty="0"/>
              <a:t>stress</a:t>
            </a:r>
            <a:r>
              <a:rPr lang="pt-PT" b="1" dirty="0"/>
              <a:t> e pode levar a problemas de saúde</a:t>
            </a:r>
            <a:r>
              <a:rPr lang="pt-PT" dirty="0"/>
              <a:t>. Os danos imediatos, quer se trate de violência física ou psicológica, podem ser traumatizantes e causar danos psicológicos a longo prazo, levando a problemas de saúde graves, tais como depressão, perda de autoestima e distúrbios do sono.</a:t>
            </a:r>
          </a:p>
          <a:p>
            <a:pPr algn="just"/>
            <a:endParaRPr lang="en-US" dirty="0"/>
          </a:p>
          <a:p>
            <a:pPr algn="just"/>
            <a:r>
              <a:rPr lang="pt-PT" dirty="0"/>
              <a:t>O Inquérito Telefónico Europeu sobre as Condições de Trabalho (IECT), realizado pela </a:t>
            </a:r>
            <a:r>
              <a:rPr lang="pt-PT" dirty="0" err="1"/>
              <a:t>Eurofound</a:t>
            </a:r>
            <a:r>
              <a:rPr lang="pt-PT" dirty="0"/>
              <a:t> em 2021, revelou que, </a:t>
            </a:r>
            <a:r>
              <a:rPr lang="pt-PT" b="0" dirty="0"/>
              <a:t>em média, </a:t>
            </a:r>
            <a:r>
              <a:rPr lang="pt-PT" b="1" dirty="0"/>
              <a:t>cerca de 13 % dos trabalhadores na UE foram vítimas de algum tipo de comportamento social inadequado no local de trabalho</a:t>
            </a:r>
            <a:r>
              <a:rPr lang="pt-PT" dirty="0"/>
              <a:t>.</a:t>
            </a:r>
          </a:p>
          <a:p>
            <a:pPr algn="just"/>
            <a:endParaRPr lang="en-US" dirty="0"/>
          </a:p>
          <a:p>
            <a:pPr algn="just"/>
            <a:r>
              <a:rPr lang="pt-PT" b="1" dirty="0"/>
              <a:t>As mulheres são mais propensas a denunciar comportamentos sociais inadequados no local de trabalho</a:t>
            </a:r>
            <a:r>
              <a:rPr lang="pt-PT" dirty="0"/>
              <a:t>. Recentemente, o inquérito da UE sobre violência de género, realizado conjuntamente pelo Eurostat, pela FRA e pelo EIGE, revelou que:</a:t>
            </a:r>
          </a:p>
          <a:p>
            <a:pPr marL="171450" indent="-171450" algn="just">
              <a:buFont typeface="Arial" panose="020B0604020202020204" pitchFamily="34" charset="0"/>
              <a:buChar char="•"/>
            </a:pPr>
            <a:r>
              <a:rPr lang="pt-PT" b="1" dirty="0"/>
              <a:t>30,8 % das mulheres já sofreram assédio sexual no local de trabalho ao longo da vida</a:t>
            </a:r>
            <a:r>
              <a:rPr lang="pt-PT" b="0" dirty="0"/>
              <a:t>;</a:t>
            </a:r>
            <a:r>
              <a:rPr lang="pt-PT" dirty="0"/>
              <a:t> </a:t>
            </a:r>
            <a:r>
              <a:rPr lang="pt-PT" b="1" dirty="0"/>
              <a:t>e </a:t>
            </a:r>
          </a:p>
          <a:p>
            <a:pPr marL="171450" indent="-171450" algn="just">
              <a:buFont typeface="Arial" panose="020B0604020202020204" pitchFamily="34" charset="0"/>
              <a:buChar char="•"/>
            </a:pPr>
            <a:r>
              <a:rPr lang="pt-PT" b="1" dirty="0"/>
              <a:t>4,3 % das mulheres foram vítimas de assédio sexual nos últimos 12 meses</a:t>
            </a:r>
            <a:r>
              <a:rPr lang="pt-PT" b="0" dirty="0"/>
              <a:t>; </a:t>
            </a:r>
          </a:p>
          <a:p>
            <a:pPr marL="171450" indent="-171450" algn="just">
              <a:buFont typeface="Arial" panose="020B0604020202020204" pitchFamily="34" charset="0"/>
              <a:buChar char="•"/>
            </a:pPr>
            <a:r>
              <a:rPr lang="pt-PT" b="1" dirty="0"/>
              <a:t>as mulheres mais jovens </a:t>
            </a:r>
            <a:r>
              <a:rPr lang="pt-PT" dirty="0"/>
              <a:t>referem uma prevalência mais elevada, sendo que </a:t>
            </a:r>
            <a:r>
              <a:rPr lang="pt-PT" b="1" dirty="0"/>
              <a:t>2 em cada 5 foram vítimas de assédio sexual no trabalho ao longo da vida.</a:t>
            </a:r>
          </a:p>
          <a:p>
            <a:pPr algn="just"/>
            <a:endParaRPr lang="en-US" dirty="0"/>
          </a:p>
          <a:p>
            <a:pPr algn="just"/>
            <a:r>
              <a:rPr lang="pt-PT" b="1" dirty="0"/>
              <a:t>A crescente digitalização do trabalho</a:t>
            </a:r>
            <a:r>
              <a:rPr lang="pt-PT" dirty="0"/>
              <a:t> e a utilização e dependência cada vez maiores das TIC no local de trabalho </a:t>
            </a:r>
            <a:r>
              <a:rPr lang="pt-PT" b="1" dirty="0"/>
              <a:t>deram origem a novas formas de comportamentos antissociais</a:t>
            </a:r>
            <a:r>
              <a:rPr lang="pt-PT" dirty="0"/>
              <a:t>, incluindo a </a:t>
            </a:r>
            <a:r>
              <a:rPr lang="pt-PT" dirty="0" err="1"/>
              <a:t>ciberintimidação</a:t>
            </a:r>
            <a:r>
              <a:rPr lang="pt-PT" dirty="0"/>
              <a:t> e o </a:t>
            </a:r>
            <a:r>
              <a:rPr lang="pt-PT" dirty="0" err="1"/>
              <a:t>ciberassédio</a:t>
            </a:r>
            <a:r>
              <a:rPr lang="pt-PT" dirty="0"/>
              <a:t>.</a:t>
            </a:r>
          </a:p>
          <a:p>
            <a:pPr algn="just"/>
            <a:r>
              <a:rPr lang="pt-PT"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a:p>
        </p:txBody>
      </p:sp>
    </p:spTree>
    <p:extLst>
      <p:ext uri="{BB962C8B-B14F-4D97-AF65-F5344CB8AC3E}">
        <p14:creationId xmlns:p14="http://schemas.microsoft.com/office/powerpoint/2010/main" val="1426735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pt-PT" dirty="0"/>
              <a:t>Globalmente, </a:t>
            </a:r>
            <a:r>
              <a:rPr lang="pt-PT" b="1" dirty="0"/>
              <a:t>27,2 % das mulheres foram vítimas de assédio sexual no trabalho por parte de um agressor masculino</a:t>
            </a:r>
            <a:r>
              <a:rPr lang="pt-PT" dirty="0"/>
              <a:t>, enquanto </a:t>
            </a:r>
            <a:r>
              <a:rPr lang="pt-PT" b="1" dirty="0"/>
              <a:t>30,8 % das mulheres foram vítimas de assédio sexual no trabalho por parte de «uma pessoa em geral»</a:t>
            </a:r>
            <a:r>
              <a:rPr lang="pt-PT" dirty="0"/>
              <a:t>.</a:t>
            </a:r>
          </a:p>
          <a:p>
            <a:pPr marL="0" indent="0">
              <a:buFont typeface="Arial" panose="020B0604020202020204" pitchFamily="34" charset="0"/>
              <a:buNone/>
            </a:pPr>
            <a:r>
              <a:rPr lang="pt-PT" dirty="0"/>
              <a:t> </a:t>
            </a:r>
          </a:p>
          <a:p>
            <a:pPr marL="171450" indent="-171450">
              <a:buFont typeface="Arial" panose="020B0604020202020204" pitchFamily="34" charset="0"/>
              <a:buChar char="•"/>
            </a:pPr>
            <a:r>
              <a:rPr lang="pt-PT" dirty="0"/>
              <a:t>Com base nestes resultados, é possível concluir que a maioria dos incidentes de assédio sexual contra as mulheres são levados a cabo por homens.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pt-PT" dirty="0"/>
              <a:t>Entre os </a:t>
            </a:r>
            <a:r>
              <a:rPr lang="pt-PT" b="1" dirty="0"/>
              <a:t>agressores masculinos</a:t>
            </a:r>
            <a:r>
              <a:rPr lang="pt-PT" dirty="0"/>
              <a:t>:</a:t>
            </a:r>
          </a:p>
          <a:p>
            <a:pPr marL="0" indent="0">
              <a:buFont typeface="Arial" panose="020B0604020202020204" pitchFamily="34" charset="0"/>
              <a:buNone/>
            </a:pPr>
            <a:r>
              <a:rPr lang="pt-PT" dirty="0"/>
              <a:t>      — </a:t>
            </a:r>
            <a:r>
              <a:rPr lang="pt-PT" b="1" dirty="0"/>
              <a:t>15,8 % das mulheres </a:t>
            </a:r>
            <a:r>
              <a:rPr lang="pt-PT" dirty="0"/>
              <a:t>na UE-27 foram vítimas de assédio sexual por parte de um colega de trabalho; e </a:t>
            </a:r>
          </a:p>
          <a:p>
            <a:pPr marL="0" indent="0">
              <a:buFont typeface="Arial" panose="020B0604020202020204" pitchFamily="34" charset="0"/>
              <a:buNone/>
            </a:pPr>
            <a:r>
              <a:rPr lang="pt-PT" dirty="0"/>
              <a:t>      — </a:t>
            </a:r>
            <a:r>
              <a:rPr lang="pt-PT" b="1" dirty="0"/>
              <a:t>7,4 % foram vítimas de assédio sexual </a:t>
            </a:r>
            <a:r>
              <a:rPr lang="pt-PT" dirty="0"/>
              <a:t>por parte de um chefe ou supervisor; </a:t>
            </a:r>
          </a:p>
          <a:p>
            <a:pPr marL="0" indent="0">
              <a:buFont typeface="Arial" panose="020B0604020202020204" pitchFamily="34" charset="0"/>
              <a:buNone/>
            </a:pPr>
            <a:r>
              <a:rPr lang="pt-PT" dirty="0"/>
              <a:t>      — enquanto </a:t>
            </a:r>
            <a:r>
              <a:rPr lang="pt-PT" b="1" dirty="0"/>
              <a:t>9,3 % indicaram que o assédio sexual foi perpetrado por outro homem no contexto laboral</a:t>
            </a:r>
            <a:r>
              <a:rPr lang="pt-PT" dirty="0"/>
              <a:t>, incluindo um cliente.</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a:p>
        </p:txBody>
      </p:sp>
    </p:spTree>
    <p:extLst>
      <p:ext uri="{BB962C8B-B14F-4D97-AF65-F5344CB8AC3E}">
        <p14:creationId xmlns:p14="http://schemas.microsoft.com/office/powerpoint/2010/main" val="2691765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just"/>
            <a:r>
              <a:rPr lang="pt-PT" dirty="0"/>
              <a:t>A violência e o assédio no local de trabalho não são questões que só se tornam importantes quando acontece algo grave. </a:t>
            </a:r>
          </a:p>
          <a:p>
            <a:pPr algn="just"/>
            <a:endParaRPr lang="en-US" dirty="0"/>
          </a:p>
          <a:p>
            <a:pPr algn="just"/>
            <a:r>
              <a:rPr lang="pt-PT" dirty="0"/>
              <a:t>A prevenção da violência pode ser abordada através das seguintes medidas: </a:t>
            </a:r>
          </a:p>
          <a:p>
            <a:pPr marL="171450" indent="-171450" algn="just">
              <a:buFont typeface="Arial" panose="020B0604020202020204" pitchFamily="34" charset="0"/>
              <a:buChar char="•"/>
            </a:pPr>
            <a:r>
              <a:rPr lang="pt-PT" b="1" dirty="0"/>
              <a:t>esclarecer o que constitui um comportamento respeitoso</a:t>
            </a:r>
            <a:r>
              <a:rPr lang="pt-PT" dirty="0"/>
              <a:t>, definir claramente as funções e garantir que as expectativas sejam compreendidas caso surjam preocupações;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t-PT" b="1" dirty="0">
                <a:cs typeface="Arial"/>
              </a:rPr>
              <a:t>ao analisar as causas profundas ou os fatores que contribuem para o problema</a:t>
            </a:r>
            <a:r>
              <a:rPr lang="pt-PT" b="0" dirty="0">
                <a:cs typeface="Arial"/>
              </a:rPr>
              <a:t>,</a:t>
            </a:r>
            <a:r>
              <a:rPr lang="pt-PT" b="1" dirty="0">
                <a:cs typeface="Arial"/>
              </a:rPr>
              <a:t> </a:t>
            </a:r>
            <a:r>
              <a:rPr lang="pt-PT" b="0" dirty="0">
                <a:cs typeface="Arial"/>
              </a:rPr>
              <a:t>cada situação pode revelar-lhe algo útil sobre onde se encontram os riscos na sua empresa, quer se trate de pressão da carga de trabalho, do trabalho isolado, das interações com os clientes, de limites pouco claros na comunicação digital ou da supervisão diária insuficiente. </a:t>
            </a:r>
          </a:p>
          <a:p>
            <a:pPr marL="171450" indent="-171450" algn="just">
              <a:buFont typeface="Arial" panose="020B0604020202020204" pitchFamily="34" charset="0"/>
              <a:buChar char="•"/>
            </a:pPr>
            <a:r>
              <a:rPr lang="pt-PT" b="1" dirty="0"/>
              <a:t>responder às questões de forma justa e eficaz para (</a:t>
            </a:r>
            <a:r>
              <a:rPr lang="pt-PT" b="1" dirty="0" err="1"/>
              <a:t>re</a:t>
            </a:r>
            <a:r>
              <a:rPr lang="pt-PT" b="1" dirty="0"/>
              <a:t>)construir a confiança e garantir que não voltem a ocorrer</a:t>
            </a:r>
            <a:r>
              <a:rPr lang="pt-PT" b="0" dirty="0"/>
              <a:t>,</a:t>
            </a:r>
            <a:r>
              <a:rPr lang="pt-PT" b="1" dirty="0"/>
              <a:t> </a:t>
            </a:r>
            <a:r>
              <a:rPr lang="pt-PT" dirty="0"/>
              <a:t>por exemplo, proporcionando um espaço para que os trabalhadores se possam expressar de forma confidencial, ouvindo-os e registando os factos essenciais do que aconteceu;</a:t>
            </a:r>
          </a:p>
          <a:p>
            <a:pPr marL="171450" indent="-171450" algn="just">
              <a:buFont typeface="Arial" panose="020B0604020202020204" pitchFamily="34" charset="0"/>
              <a:buChar char="•"/>
            </a:pPr>
            <a:r>
              <a:rPr lang="pt-PT" b="1" dirty="0"/>
              <a:t>identificar áreas a melhorar</a:t>
            </a:r>
            <a:r>
              <a:rPr lang="pt-PT" dirty="0"/>
              <a:t>: podem ser problemas ou riscos na sua empresa, por exemplo, pressão da carga de trabalho, trabalho isolado, interações com os clientes, limites pouco claros na comunicação digital ou supervisão diária insuficiente; </a:t>
            </a:r>
          </a:p>
          <a:p>
            <a:pPr marL="171450" indent="-171450" algn="just">
              <a:buFont typeface="Arial" panose="020B0604020202020204" pitchFamily="34" charset="0"/>
              <a:buChar char="•"/>
            </a:pPr>
            <a:r>
              <a:rPr lang="pt-PT" b="1" dirty="0"/>
              <a:t>incluir os trabalhadores </a:t>
            </a:r>
            <a:r>
              <a:rPr lang="pt-PT" dirty="0"/>
              <a:t>para reforçar o empenho, a confiança e a responsabilidade partilhada na prevenção da violência;</a:t>
            </a:r>
          </a:p>
          <a:p>
            <a:pPr marL="171450" indent="-171450" algn="just">
              <a:buFont typeface="Arial" panose="020B0604020202020204" pitchFamily="34" charset="0"/>
              <a:buChar char="•"/>
            </a:pPr>
            <a:r>
              <a:rPr lang="pt-PT" b="1" dirty="0"/>
              <a:t>dar o exemplo enquanto organização </a:t>
            </a:r>
            <a:r>
              <a:rPr lang="pt-PT" dirty="0"/>
              <a:t>para demonstrar que a prevenção da violência é uma prioridade e um valor, tanto através das palavras como das ações.   </a:t>
            </a:r>
          </a:p>
          <a:p>
            <a:pPr algn="just"/>
            <a:endParaRPr lang="en-US" b="1" dirty="0"/>
          </a:p>
          <a:p>
            <a:r>
              <a:rPr lang="pt-PT" b="1" dirty="0"/>
              <a:t>recurso da Campanha</a:t>
            </a:r>
            <a:r>
              <a:rPr lang="pt-PT" dirty="0"/>
              <a:t>: o guia a publicar brevemente sobre a gestão e a prevenção da violência para as médias empresas.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a:p>
        </p:txBody>
      </p:sp>
    </p:spTree>
    <p:extLst>
      <p:ext uri="{BB962C8B-B14F-4D97-AF65-F5344CB8AC3E}">
        <p14:creationId xmlns:p14="http://schemas.microsoft.com/office/powerpoint/2010/main" val="3155712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pt-PT" sz="1200" b="1" dirty="0"/>
              <a:t>Lesões musculoesqueléticas</a:t>
            </a:r>
          </a:p>
          <a:p>
            <a:pPr marL="171450" indent="-171450">
              <a:buFont typeface="Arial" panose="020B0604020202020204" pitchFamily="34" charset="0"/>
              <a:buChar char="•"/>
            </a:pPr>
            <a:r>
              <a:rPr lang="pt-PT" sz="1200" b="0" dirty="0"/>
              <a:t>As exigências profissionais elevadas, o baixo nível de controlo e o </a:t>
            </a:r>
            <a:r>
              <a:rPr lang="pt-PT" sz="1200" b="0" i="1" dirty="0"/>
              <a:t>stress</a:t>
            </a:r>
            <a:r>
              <a:rPr lang="pt-PT" sz="1200" b="0" dirty="0"/>
              <a:t> podem aumentar o risco e a gravidade das lesões musculoesqueléticas;</a:t>
            </a:r>
          </a:p>
          <a:p>
            <a:pPr marL="171450" indent="-171450">
              <a:buFont typeface="Arial" panose="020B0604020202020204" pitchFamily="34" charset="0"/>
              <a:buChar char="•"/>
            </a:pPr>
            <a:r>
              <a:rPr lang="pt-PT" sz="1200" b="0" dirty="0"/>
              <a:t>As LME podem afetar o bem-estar mental, a resiliência e a capacidade de trabalho;</a:t>
            </a:r>
          </a:p>
          <a:p>
            <a:pPr marL="171450" indent="-171450">
              <a:buFont typeface="Arial" panose="020B0604020202020204" pitchFamily="34" charset="0"/>
              <a:buChar char="•"/>
            </a:pPr>
            <a:r>
              <a:rPr lang="pt-PT" sz="1200" b="0" dirty="0"/>
              <a:t>Os riscos psicossociais podem atrasar a recuperação e o regresso ao trabalho.</a:t>
            </a:r>
          </a:p>
          <a:p>
            <a:pPr marL="0" indent="0">
              <a:buNone/>
            </a:pPr>
            <a:r>
              <a:rPr lang="pt-PT" sz="1200" b="1" dirty="0"/>
              <a:t>Fatores ambientais que afetam a saúde mental </a:t>
            </a:r>
          </a:p>
          <a:p>
            <a:pPr marL="171450" indent="-171450">
              <a:buFont typeface="Arial" panose="020B0604020202020204" pitchFamily="34" charset="0"/>
              <a:buChar char="•"/>
            </a:pPr>
            <a:r>
              <a:rPr lang="pt-PT" sz="1200" b="0" dirty="0"/>
              <a:t>As condições físicas, tais como o ruído, a temperatura e a exposição a substâncias químicas, podem aumentar o </a:t>
            </a:r>
            <a:r>
              <a:rPr lang="pt-PT" sz="1200" b="0" i="1" dirty="0"/>
              <a:t>stress</a:t>
            </a:r>
            <a:r>
              <a:rPr lang="pt-PT" sz="1200" b="0" dirty="0"/>
              <a:t> e a fadiga;</a:t>
            </a:r>
          </a:p>
          <a:p>
            <a:pPr marL="171450" indent="-171450">
              <a:buFont typeface="Arial" panose="020B0604020202020204" pitchFamily="34" charset="0"/>
              <a:buChar char="•"/>
            </a:pPr>
            <a:r>
              <a:rPr lang="pt-PT" sz="1200" b="0" dirty="0"/>
              <a:t>Estas condições interagem frequentemente com a carga de trabalho, a pressão em termos de tempo e os fatores organizacionais;</a:t>
            </a:r>
          </a:p>
          <a:p>
            <a:pPr marL="171450" indent="-171450">
              <a:buFont typeface="Arial" panose="020B0604020202020204" pitchFamily="34" charset="0"/>
              <a:buChar char="•"/>
            </a:pPr>
            <a:r>
              <a:rPr lang="pt-PT" sz="1200" b="0" dirty="0"/>
              <a:t>A exposição a vários fatores pode aumentar o desgaste mental e os riscos de segurança.</a:t>
            </a:r>
          </a:p>
          <a:p>
            <a:pPr marL="0" indent="0">
              <a:buNone/>
            </a:pPr>
            <a:r>
              <a:rPr lang="pt-PT" sz="1200" b="1" noProof="0" dirty="0"/>
              <a:t>Acidentes relacionados com o trabalho e saúde mental</a:t>
            </a:r>
          </a:p>
          <a:p>
            <a:pPr marL="171450" indent="-171450">
              <a:buFont typeface="Arial" panose="020B0604020202020204" pitchFamily="34" charset="0"/>
              <a:buChar char="•"/>
            </a:pPr>
            <a:r>
              <a:rPr lang="pt-PT" sz="1200" b="0" noProof="0" dirty="0"/>
              <a:t>Os riscos psicossociais (por exemplo, fadiga, pressão em termos de tempo) podem aumentar o risco de acidentes;</a:t>
            </a:r>
          </a:p>
          <a:p>
            <a:pPr marL="171450" indent="-171450">
              <a:buFont typeface="Arial" panose="020B0604020202020204" pitchFamily="34" charset="0"/>
              <a:buChar char="•"/>
            </a:pPr>
            <a:r>
              <a:rPr lang="pt-PT" sz="1200" b="0" noProof="0" dirty="0"/>
              <a:t>Os acidentes e as lesões podem causar problemas de saúde mental;</a:t>
            </a:r>
          </a:p>
          <a:p>
            <a:pPr marL="171450" indent="-171450">
              <a:buFont typeface="Arial" panose="020B0604020202020204" pitchFamily="34" charset="0"/>
              <a:buChar char="•"/>
            </a:pPr>
            <a:r>
              <a:rPr lang="pt-PT" sz="1200" b="0" noProof="0" dirty="0"/>
              <a:t>A segurança é influenciada tanto por fatores físicos como organizacionais. </a:t>
            </a:r>
          </a:p>
          <a:p>
            <a:pPr marL="171450" indent="-171450">
              <a:buFont typeface="Arial" panose="020B0604020202020204" pitchFamily="34" charset="0"/>
              <a:buChar char="•"/>
            </a:pPr>
            <a:endParaRPr lang="en-US" sz="1200" b="0" noProof="0" dirty="0"/>
          </a:p>
          <a:p>
            <a:r>
              <a:rPr lang="pt-PT" sz="1200" b="0" noProof="0" dirty="0"/>
              <a:t>É de salientar que </a:t>
            </a:r>
            <a:r>
              <a:rPr lang="pt-PT" sz="1200" b="1" noProof="0" dirty="0">
                <a:solidFill>
                  <a:schemeClr val="tx1"/>
                </a:solidFill>
                <a:effectLst/>
                <a:latin typeface="+mn-lt"/>
                <a:ea typeface="+mn-lt"/>
                <a:cs typeface="+mn-cs"/>
              </a:rPr>
              <a:t>o</a:t>
            </a:r>
            <a:r>
              <a:rPr lang="pt-PT" sz="1200" b="1" dirty="0">
                <a:solidFill>
                  <a:schemeClr val="tx1"/>
                </a:solidFill>
                <a:effectLst/>
                <a:latin typeface="+mn-lt"/>
                <a:ea typeface="+mn-lt"/>
                <a:cs typeface="+mn-cs"/>
              </a:rPr>
              <a:t> desempenho em matéria de segurança mede a eficácia dos esforços da organização no sentido de proteger a segurança e a saúde dos trabalhadores.</a:t>
            </a:r>
          </a:p>
          <a:p>
            <a:r>
              <a:rPr lang="pt-PT" sz="1200" dirty="0">
                <a:solidFill>
                  <a:schemeClr val="tx1"/>
                </a:solidFill>
                <a:effectLst/>
                <a:latin typeface="+mn-lt"/>
                <a:ea typeface="+mn-lt"/>
                <a:cs typeface="+mn-cs"/>
              </a:rPr>
              <a:t>Normalmente, é avaliado com base nos seguintes elementos:</a:t>
            </a:r>
          </a:p>
          <a:p>
            <a:pPr marL="171450" indent="-171450">
              <a:buFont typeface="Arial" panose="020B0604020202020204" pitchFamily="34" charset="0"/>
              <a:buChar char="•"/>
            </a:pPr>
            <a:r>
              <a:rPr lang="pt-PT" sz="1200" b="1" dirty="0">
                <a:solidFill>
                  <a:schemeClr val="tx1"/>
                </a:solidFill>
                <a:effectLst/>
                <a:latin typeface="+mn-lt"/>
                <a:ea typeface="+mn-lt"/>
                <a:cs typeface="+mn-cs"/>
              </a:rPr>
              <a:t>Indicadores desfasados (resultados)</a:t>
            </a:r>
          </a:p>
          <a:p>
            <a:r>
              <a:rPr lang="pt-PT" sz="1200" dirty="0">
                <a:solidFill>
                  <a:schemeClr val="tx1"/>
                </a:solidFill>
                <a:effectLst/>
                <a:latin typeface="+mn-lt"/>
                <a:ea typeface="+mn-lt"/>
                <a:cs typeface="+mn-cs"/>
              </a:rPr>
              <a:t>Estes indicadores medem acontecimentos que já ocorreram, tais como o número de acidentes, lesões ou quase acidentes, o absentismo devido a problemas de saúde relacionados com o trabalho, etc.</a:t>
            </a:r>
          </a:p>
          <a:p>
            <a:pPr marL="171450" indent="-171450">
              <a:buFont typeface="Arial" panose="020B0604020202020204" pitchFamily="34" charset="0"/>
              <a:buChar char="•"/>
            </a:pPr>
            <a:r>
              <a:rPr lang="pt-PT" sz="1200" b="1" dirty="0">
                <a:solidFill>
                  <a:schemeClr val="tx1"/>
                </a:solidFill>
                <a:effectLst/>
                <a:latin typeface="+mn-lt"/>
                <a:ea typeface="+mn-lt"/>
                <a:cs typeface="+mn-cs"/>
              </a:rPr>
              <a:t>Principais indicadores (atividades de prevenção)</a:t>
            </a:r>
          </a:p>
          <a:p>
            <a:r>
              <a:rPr lang="pt-PT" sz="1200" dirty="0">
                <a:solidFill>
                  <a:schemeClr val="tx1"/>
                </a:solidFill>
                <a:effectLst/>
                <a:latin typeface="+mn-lt"/>
                <a:ea typeface="+mn-lt"/>
                <a:cs typeface="+mn-cs"/>
              </a:rPr>
              <a:t>Estes indicadores medem se os sistemas de prevenção estão a funcionar, tais como as avaliações de risco realizadas, a participação dos trabalhadores nas atividades de SST, etc.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a:p>
        </p:txBody>
      </p:sp>
    </p:spTree>
    <p:extLst>
      <p:ext uri="{BB962C8B-B14F-4D97-AF65-F5344CB8AC3E}">
        <p14:creationId xmlns:p14="http://schemas.microsoft.com/office/powerpoint/2010/main" val="1610300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lvl="0" indent="0">
              <a:buNone/>
            </a:pPr>
            <a:r>
              <a:rPr lang="pt-PT" b="1" dirty="0"/>
              <a:t>Como combater a exposição combinada</a:t>
            </a:r>
            <a:r>
              <a:rPr lang="pt-PT" dirty="0"/>
              <a:t>? Com prevenção integrada.</a:t>
            </a:r>
          </a:p>
          <a:p>
            <a:pPr marL="0" lvl="0" indent="0">
              <a:buNone/>
            </a:pPr>
            <a:r>
              <a:rPr lang="pt-PT" dirty="0"/>
              <a:t>Esta pode incluir, por exemplo: </a:t>
            </a:r>
          </a:p>
          <a:p>
            <a:pPr marL="171450" lvl="0" indent="-171450">
              <a:buFont typeface="Arial" panose="020B0604020202020204" pitchFamily="34" charset="0"/>
              <a:buChar char="•"/>
            </a:pPr>
            <a:r>
              <a:rPr lang="pt-PT" dirty="0"/>
              <a:t>prevenção específica das LME e do esforço físico </a:t>
            </a:r>
            <a:r>
              <a:rPr lang="pt-PT" b="0" dirty="0"/>
              <a:t>através de intervenções ergonómicas, reestruturação das tarefas e recuperação adequada; </a:t>
            </a:r>
          </a:p>
          <a:p>
            <a:pPr marL="171450" lvl="0" indent="-171450">
              <a:buFont typeface="Arial" panose="020B0604020202020204" pitchFamily="34" charset="0"/>
              <a:buChar char="•"/>
            </a:pPr>
            <a:r>
              <a:rPr lang="pt-PT" b="0" dirty="0"/>
              <a:t>melhoria das condições no </a:t>
            </a:r>
            <a:r>
              <a:rPr lang="pt-PT" dirty="0"/>
              <a:t>ambiente de trabalho </a:t>
            </a:r>
            <a:r>
              <a:rPr lang="pt-PT" b="0" dirty="0"/>
              <a:t>(ruído, vibração, calor/frio, iluminação, conceção do espaço de trabalho), a fim de reduzir o impacto no </a:t>
            </a:r>
            <a:r>
              <a:rPr lang="pt-PT" b="0" i="1" dirty="0"/>
              <a:t>stress</a:t>
            </a:r>
            <a:r>
              <a:rPr lang="pt-PT" b="0" dirty="0"/>
              <a:t> e na saúde mental; </a:t>
            </a:r>
          </a:p>
          <a:p>
            <a:pPr marL="171450" lvl="0" indent="-171450">
              <a:buFont typeface="Arial" panose="020B0604020202020204" pitchFamily="34" charset="0"/>
              <a:buChar char="•"/>
            </a:pPr>
            <a:r>
              <a:rPr lang="pt-PT" dirty="0"/>
              <a:t>prevenção de acidentes, </a:t>
            </a:r>
            <a:r>
              <a:rPr lang="pt-PT" b="0" dirty="0"/>
              <a:t>combatendo os fatores organizacionais e psicossociais que conduzem a comportamentos perigosos e à redução da atenção; </a:t>
            </a:r>
          </a:p>
          <a:p>
            <a:pPr marL="171450" lvl="0" indent="-171450">
              <a:buFont typeface="Arial" panose="020B0604020202020204" pitchFamily="34" charset="0"/>
              <a:buChar char="•"/>
            </a:pPr>
            <a:r>
              <a:rPr lang="pt-PT" b="0" dirty="0"/>
              <a:t>concentrando-se </a:t>
            </a:r>
            <a:r>
              <a:rPr lang="pt-PT" dirty="0"/>
              <a:t>em setores de alto risco e grupos vulneráveis, </a:t>
            </a:r>
            <a:r>
              <a:rPr lang="pt-PT" b="0" dirty="0"/>
              <a:t>incluindo as médias empresas, a construção civil, a agricultura e os trabalhadores em empregos precários ou fisicamente exigentes.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a:p>
        </p:txBody>
      </p:sp>
    </p:spTree>
    <p:extLst>
      <p:ext uri="{BB962C8B-B14F-4D97-AF65-F5344CB8AC3E}">
        <p14:creationId xmlns:p14="http://schemas.microsoft.com/office/powerpoint/2010/main" val="18208692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effectLst/>
                <a:latin typeface="+mn-lt"/>
                <a:ea typeface="+mn-lt"/>
                <a:cs typeface="+mn-cs"/>
              </a:rPr>
              <a:t>O setor dos cuidados de saúde e sociais desempenha um papel significativo na sociedade europeia, em termos de saúde e bem-estar globais, bem como na economia em geral.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effectLst/>
                <a:latin typeface="+mn-lt"/>
                <a:ea typeface="+mn-lt"/>
                <a:cs typeface="+mn-cs"/>
              </a:rPr>
              <a:t>O setor da saúde e dos cuidados é um importante gerador de emprego na economia da 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effectLst/>
                <a:latin typeface="+mn-lt"/>
                <a:ea typeface="+mn-lt"/>
                <a:cs typeface="+mn-cs"/>
              </a:rPr>
              <a:t>De acordo com as estatísticas do LFS do Eurostat, mais de 21,5 milhões de pessoas estavam empregadas no setor dos cuidados de saúde e sociais (NACE Q) em 2022. A maioria destes trabalhadores exerce a sua atividade no subsetor da saúde, que conta com cerca de 12,5 milhões de trabalhadores.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dirty="0">
                <a:solidFill>
                  <a:schemeClr val="tx1"/>
                </a:solidFill>
                <a:effectLst/>
                <a:latin typeface="+mn-lt"/>
                <a:ea typeface="+mn-lt"/>
                <a:cs typeface="+mn-cs"/>
              </a:rPr>
              <a:t>O emprego no setor dos cuidados de saúde e sociais tem vindo a aumentar de forma constante nos últimos 10 anos, verificando-se uma tendência em todos os subsetores. O setor da saúde e apoio social representa 11 % do emprego total </a:t>
            </a:r>
            <a:r>
              <a:rPr lang="pt-PT" sz="1200" dirty="0">
                <a:solidFill>
                  <a:schemeClr val="tx1"/>
                </a:solidFill>
                <a:effectLst/>
                <a:highlight>
                  <a:srgbClr val="FFFF00"/>
                </a:highlight>
                <a:latin typeface="+mn-lt"/>
                <a:ea typeface="+mn-lt"/>
                <a:cs typeface="+mn-cs"/>
              </a:rPr>
              <a:t>em toda a economia. </a:t>
            </a:r>
          </a:p>
          <a:p>
            <a:endParaRPr lang="fr-FR" dirty="0"/>
          </a:p>
          <a:p>
            <a:r>
              <a:rPr lang="pt-PT" dirty="0"/>
              <a:t>O setor da saúde e do apoio social inclui várias atividades, tais como: </a:t>
            </a:r>
          </a:p>
          <a:p>
            <a:pPr marL="171450" indent="-171450">
              <a:buFont typeface="Arial" panose="020B0604020202020204" pitchFamily="34" charset="0"/>
              <a:buChar char="•"/>
            </a:pPr>
            <a:r>
              <a:rPr lang="pt-PT" sz="1200" b="0" i="0" dirty="0">
                <a:solidFill>
                  <a:schemeClr val="tx1"/>
                </a:solidFill>
                <a:effectLst/>
                <a:latin typeface="+mn-lt"/>
                <a:ea typeface="+mn-lt"/>
                <a:cs typeface="+mn-cs"/>
              </a:rPr>
              <a:t>os cuidados de saúde em hospitais, clínicas e consultórios médicos ou dentários, por exemplo;</a:t>
            </a:r>
          </a:p>
          <a:p>
            <a:pPr marL="171450" indent="-171450">
              <a:buFont typeface="Arial" panose="020B0604020202020204" pitchFamily="34" charset="0"/>
              <a:buChar char="•"/>
            </a:pPr>
            <a:r>
              <a:rPr lang="pt-PT" sz="1200" b="0" i="0" dirty="0">
                <a:solidFill>
                  <a:schemeClr val="tx1"/>
                </a:solidFill>
                <a:effectLst/>
                <a:latin typeface="+mn-lt"/>
                <a:ea typeface="+mn-lt"/>
                <a:cs typeface="+mn-cs"/>
              </a:rPr>
              <a:t>os cuidados residenciais a idosos, pessoas com deficiência e doentes com problemas de saúde mental em instituições e lares; e</a:t>
            </a:r>
          </a:p>
          <a:p>
            <a:pPr marL="171450" indent="-171450">
              <a:buFont typeface="Arial" panose="020B0604020202020204" pitchFamily="34" charset="0"/>
              <a:buChar char="•"/>
            </a:pPr>
            <a:r>
              <a:rPr lang="pt-PT" sz="1200" b="0" i="0" dirty="0">
                <a:solidFill>
                  <a:schemeClr val="tx1"/>
                </a:solidFill>
                <a:effectLst/>
                <a:latin typeface="+mn-lt"/>
                <a:ea typeface="+mn-lt"/>
                <a:cs typeface="+mn-cs"/>
              </a:rPr>
              <a:t>o trabalho social (por exemplo, cuidados domiciliários, assistência a idosos, pessoas com deficiência e crianças).</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pt-PT" sz="1200" b="1" i="0" dirty="0">
                <a:solidFill>
                  <a:schemeClr val="tx1"/>
                </a:solidFill>
                <a:effectLst/>
                <a:latin typeface="+mn-lt"/>
                <a:ea typeface="+mn-lt"/>
                <a:cs typeface="+mn-cs"/>
              </a:rPr>
              <a:t>31 % dos profissionais de saúde e apoio social referiram sofrer de </a:t>
            </a:r>
            <a:r>
              <a:rPr lang="pt-PT" sz="1200" b="1" i="1" dirty="0">
                <a:solidFill>
                  <a:schemeClr val="tx1"/>
                </a:solidFill>
                <a:effectLst/>
                <a:latin typeface="+mn-lt"/>
                <a:ea typeface="+mn-lt"/>
                <a:cs typeface="+mn-cs"/>
              </a:rPr>
              <a:t>stress</a:t>
            </a:r>
            <a:r>
              <a:rPr lang="pt-PT" sz="1200" b="1" i="0" dirty="0">
                <a:solidFill>
                  <a:schemeClr val="tx1"/>
                </a:solidFill>
                <a:effectLst/>
                <a:latin typeface="+mn-lt"/>
                <a:ea typeface="+mn-lt"/>
                <a:cs typeface="+mn-cs"/>
              </a:rPr>
              <a:t>, depressão ou ansiedade causados ou agravados pelo trabalho, um valor que excede a média europeia em todos os setores (Tomar o pulso à SST, 2025). </a:t>
            </a:r>
            <a:r>
              <a:rPr lang="pt-PT" dirty="0"/>
              <a:t>Dados disponíveis em: </a:t>
            </a:r>
            <a:r>
              <a:rPr lang="pt-PT" dirty="0">
                <a:hlinkClick r:id="rId3"/>
              </a:rPr>
              <a:t>OSH-pulse-2025-climate-digital-change_EN.pdf</a:t>
            </a:r>
            <a:r>
              <a:rPr lang="pt-PT" dirty="0"/>
              <a:t>, p. 56.</a:t>
            </a:r>
            <a:r>
              <a:rPr lang="pt-PT" sz="1200" b="1" i="0" dirty="0">
                <a:solidFill>
                  <a:schemeClr val="tx1"/>
                </a:solidFill>
                <a:effectLst/>
                <a:latin typeface="+mn-lt"/>
                <a:ea typeface="+mn-lt"/>
                <a:cs typeface="+mn-cs"/>
              </a:rPr>
              <a:t> </a:t>
            </a:r>
            <a:br>
              <a:rPr lang="pt-PT" dirty="0"/>
            </a:br>
            <a:endParaRPr lang="pt-PT" dirty="0"/>
          </a:p>
          <a:p>
            <a:pPr marL="0" marR="0" lvl="0" indent="0" algn="l" defTabSz="914400" rtl="0" eaLnBrk="1" fontAlgn="auto" latinLnBrk="0" hangingPunct="1">
              <a:lnSpc>
                <a:spcPct val="100000"/>
              </a:lnSpc>
              <a:spcBef>
                <a:spcPts val="0"/>
              </a:spcBef>
              <a:spcAft>
                <a:spcPts val="0"/>
              </a:spcAft>
              <a:buClrTx/>
              <a:buSzTx/>
              <a:buFontTx/>
              <a:buNone/>
              <a:tabLst/>
              <a:defRPr/>
            </a:pPr>
            <a:r>
              <a:rPr lang="pt-PT" b="1" dirty="0"/>
              <a:t>Fonte: </a:t>
            </a:r>
            <a:r>
              <a:rPr lang="pt-PT" dirty="0"/>
              <a:t>https://osha.europa.eu/sites/default/files/documents/HeSCare-OSH-Figures_EN.pdf (Relatório «A saúde e segurança no trabalho no setor da saúde em números»)</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a:p>
        </p:txBody>
      </p:sp>
    </p:spTree>
    <p:extLst>
      <p:ext uri="{BB962C8B-B14F-4D97-AF65-F5344CB8AC3E}">
        <p14:creationId xmlns:p14="http://schemas.microsoft.com/office/powerpoint/2010/main" val="32656783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dirty="0"/>
              <a:t>O gráfico aqui apresentado mostra dados comparativos entre os riscos psicossociais registados nas atividades de saúde humana e apoio social (setor da saúde e do apoio social) e em todos os setores dos 27 Estados-Membros da UE. </a:t>
            </a:r>
          </a:p>
          <a:p>
            <a:endParaRPr lang="fr-FR" dirty="0"/>
          </a:p>
          <a:p>
            <a:r>
              <a:rPr lang="pt-PT" dirty="0"/>
              <a:t>Os riscos psicossociais apresentados são os seguintes: </a:t>
            </a:r>
          </a:p>
          <a:p>
            <a:pPr marL="171450" indent="-171450">
              <a:buFont typeface="Arial" panose="020B0604020202020204" pitchFamily="34" charset="0"/>
              <a:buChar char="•"/>
            </a:pPr>
            <a:r>
              <a:rPr lang="pt-PT" dirty="0"/>
              <a:t>ter de lidar com clientes, doentes, alunos, etc. difíceis; </a:t>
            </a:r>
          </a:p>
          <a:p>
            <a:pPr marL="171450" indent="-171450">
              <a:buFont typeface="Arial" panose="020B0604020202020204" pitchFamily="34" charset="0"/>
              <a:buChar char="•"/>
            </a:pPr>
            <a:r>
              <a:rPr lang="pt-PT" dirty="0"/>
              <a:t>pressão em termos de tempo; </a:t>
            </a:r>
          </a:p>
          <a:p>
            <a:pPr marL="171450" indent="-171450">
              <a:buFont typeface="Arial" panose="020B0604020202020204" pitchFamily="34" charset="0"/>
              <a:buChar char="•"/>
            </a:pPr>
            <a:r>
              <a:rPr lang="pt-PT" dirty="0"/>
              <a:t>falta de comunicação ou de cooperação dentro da organização; </a:t>
            </a:r>
          </a:p>
          <a:p>
            <a:pPr marL="171450" indent="-171450">
              <a:buFont typeface="Arial" panose="020B0604020202020204" pitchFamily="34" charset="0"/>
              <a:buChar char="•"/>
            </a:pPr>
            <a:r>
              <a:rPr lang="pt-PT" dirty="0"/>
              <a:t>horários de trabalho longos ou irregulares; </a:t>
            </a:r>
          </a:p>
          <a:p>
            <a:pPr marL="171450" indent="-171450">
              <a:buFont typeface="Arial" panose="020B0604020202020204" pitchFamily="34" charset="0"/>
              <a:buChar char="•"/>
            </a:pPr>
            <a:r>
              <a:rPr lang="pt-PT" dirty="0"/>
              <a:t>receio de perda de emprego.  </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a:p>
        </p:txBody>
      </p:sp>
    </p:spTree>
    <p:extLst>
      <p:ext uri="{BB962C8B-B14F-4D97-AF65-F5344CB8AC3E}">
        <p14:creationId xmlns:p14="http://schemas.microsoft.com/office/powerpoint/2010/main" val="3814573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dirty="0"/>
              <a:t>Este slide centra-se em soluções específicas para o setor da saúde e do apoio social, com destaque para as abordagens preventivas apresentadas para a primeira área prioritária 1 (ver slides 11-14), que também podem ser aplicadas neste contexto. </a:t>
            </a:r>
          </a:p>
          <a:p>
            <a:r>
              <a:rPr lang="pt-PT" dirty="0"/>
              <a:t>Além disso, o setor da saúde e do apoio social enfrenta desafios específicos que merecem soluções específicas, tais como: </a:t>
            </a:r>
          </a:p>
          <a:p>
            <a:pPr marL="285750" indent="-285750">
              <a:buFont typeface="Arial"/>
              <a:buChar char="•"/>
            </a:pPr>
            <a:r>
              <a:rPr lang="pt-PT" b="1" dirty="0"/>
              <a:t>integrar a avaliação regular dos fatores de riscos psicossociais</a:t>
            </a:r>
            <a:r>
              <a:rPr lang="pt-PT" dirty="0"/>
              <a:t> nas práticas gerais de gestão dos riscos.</a:t>
            </a:r>
          </a:p>
          <a:p>
            <a:pPr marL="285750" indent="-285750">
              <a:buFont typeface="Arial"/>
              <a:buChar char="•"/>
            </a:pPr>
            <a:r>
              <a:rPr lang="pt-PT" dirty="0"/>
              <a:t>criar </a:t>
            </a:r>
            <a:r>
              <a:rPr lang="pt-PT" b="1" dirty="0"/>
              <a:t>um ambiente de trabalho acolhedor </a:t>
            </a:r>
            <a:r>
              <a:rPr lang="pt-PT" dirty="0"/>
              <a:t>para intervenções bem-sucedidas para prevenir e atenuar os riscos psicossociais (por exemplo, através de grupos de apoio entre pares);</a:t>
            </a:r>
          </a:p>
          <a:p>
            <a:pPr marL="285750" indent="-285750">
              <a:buFont typeface="Arial"/>
              <a:buChar char="•"/>
            </a:pPr>
            <a:r>
              <a:rPr lang="pt-PT" dirty="0"/>
              <a:t>garantir </a:t>
            </a:r>
            <a:r>
              <a:rPr lang="pt-PT" b="1" dirty="0"/>
              <a:t>níveis adequados de pessoal </a:t>
            </a:r>
            <a:r>
              <a:rPr lang="pt-PT" dirty="0"/>
              <a:t>para gerir as cargas de trabalho e reduzir os rácios do número de doentes por profissional;</a:t>
            </a:r>
          </a:p>
          <a:p>
            <a:pPr marL="285750" indent="-285750">
              <a:buFont typeface="Arial"/>
              <a:buChar char="•"/>
            </a:pPr>
            <a:r>
              <a:rPr lang="pt-PT" dirty="0"/>
              <a:t>promover a </a:t>
            </a:r>
            <a:r>
              <a:rPr lang="pt-PT" b="1" dirty="0"/>
              <a:t>autonomia profissional </a:t>
            </a:r>
            <a:r>
              <a:rPr lang="pt-PT" dirty="0"/>
              <a:t>através do reforço do controlo dos trabalhadores sobre os seus calendários e processos de tomada de decisão;</a:t>
            </a:r>
          </a:p>
          <a:p>
            <a:pPr marL="285750" indent="-285750">
              <a:buFont typeface="Arial"/>
              <a:buChar char="•"/>
            </a:pPr>
            <a:r>
              <a:rPr lang="pt-PT" dirty="0"/>
              <a:t>garantir </a:t>
            </a:r>
            <a:r>
              <a:rPr lang="pt-PT" b="1" dirty="0"/>
              <a:t>uma remuneração justa e o reconhecimento dos esforços dos trabalhadores</a:t>
            </a:r>
            <a:r>
              <a:rPr lang="pt-PT" dirty="0"/>
              <a:t> é essencial para a satisfação profissional e a saúde mental.</a:t>
            </a:r>
          </a:p>
          <a:p>
            <a:pPr marL="285750" indent="-285750">
              <a:buFont typeface="Arial"/>
              <a:buChar char="•"/>
            </a:pPr>
            <a:r>
              <a:rPr lang="pt-PT" b="1" dirty="0"/>
              <a:t>disponibilizar informações, sensibilização e formação sobre os riscos psicossociais </a:t>
            </a:r>
            <a:r>
              <a:rPr lang="pt-PT" dirty="0"/>
              <a:t>e os problemas de saúde mental;</a:t>
            </a:r>
          </a:p>
          <a:p>
            <a:pPr marL="285750" indent="-285750">
              <a:buFont typeface="Arial"/>
              <a:buChar char="•"/>
            </a:pPr>
            <a:r>
              <a:rPr lang="pt-PT" b="1" dirty="0"/>
              <a:t>pôr em prática iniciativas regulamentares</a:t>
            </a:r>
            <a:r>
              <a:rPr lang="pt-PT" dirty="0"/>
              <a:t>, tais como legislação, políticas não vinculativas ou voluntárias desenvolvidas por organizações internacionais, europeias e nacionais para prevenir, gerir e abordar os riscos psicossociais.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a:p>
        </p:txBody>
      </p:sp>
    </p:spTree>
    <p:extLst>
      <p:ext uri="{BB962C8B-B14F-4D97-AF65-F5344CB8AC3E}">
        <p14:creationId xmlns:p14="http://schemas.microsoft.com/office/powerpoint/2010/main" val="31388230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None/>
            </a:pPr>
            <a:r>
              <a:rPr lang="pt-PT" sz="1200" noProof="0" dirty="0"/>
              <a:t>A adaptação dos locais de trabalho </a:t>
            </a:r>
            <a:r>
              <a:rPr lang="pt-PT" sz="1200" b="0" noProof="0" dirty="0"/>
              <a:t>pode ser uma solução, incluindo: </a:t>
            </a:r>
          </a:p>
          <a:p>
            <a:pPr marL="171450" indent="-171450">
              <a:buFont typeface="Arial" panose="020B0604020202020204" pitchFamily="34" charset="0"/>
              <a:buChar char="•"/>
            </a:pPr>
            <a:r>
              <a:rPr lang="pt-PT" sz="1200" b="0" noProof="0" dirty="0"/>
              <a:t>disponibilização de espaços de trabalho mais tranquilos e com menos distrações; </a:t>
            </a:r>
          </a:p>
          <a:p>
            <a:pPr marL="171450" indent="-171450">
              <a:buFont typeface="Arial" panose="020B0604020202020204" pitchFamily="34" charset="0"/>
              <a:buChar char="•"/>
            </a:pPr>
            <a:r>
              <a:rPr lang="pt-PT" sz="1200" b="0" noProof="0" dirty="0"/>
              <a:t>ajustamento temporário das funções de trabalho; </a:t>
            </a:r>
          </a:p>
          <a:p>
            <a:pPr marL="171450" indent="-171450">
              <a:buFont typeface="Arial" panose="020B0604020202020204" pitchFamily="34" charset="0"/>
              <a:buChar char="•"/>
            </a:pPr>
            <a:r>
              <a:rPr lang="pt-PT" sz="1200" b="0" noProof="0" dirty="0"/>
              <a:t>acordos de longo prazo relativos a horários flexíveis;</a:t>
            </a:r>
          </a:p>
          <a:p>
            <a:pPr marL="171450" indent="-171450">
              <a:buFont typeface="Arial" panose="020B0604020202020204" pitchFamily="34" charset="0"/>
              <a:buChar char="•"/>
            </a:pPr>
            <a:r>
              <a:rPr lang="pt-PT" sz="1200" b="0" noProof="0" dirty="0"/>
              <a:t>teletrabalho. </a:t>
            </a:r>
          </a:p>
          <a:p>
            <a:endParaRPr lang="en-GB" sz="1200" b="0" noProof="0" dirty="0"/>
          </a:p>
          <a:p>
            <a:r>
              <a:rPr lang="pt-PT" sz="1200" b="0" noProof="0" dirty="0"/>
              <a:t>Embora os problemas de saúde mental possam não estar relacionados com o trabalho, um ambiente de trabalho acolhedor e </a:t>
            </a:r>
            <a:r>
              <a:rPr lang="pt-PT" sz="1200" noProof="0" dirty="0"/>
              <a:t>inclusivo</a:t>
            </a:r>
            <a:r>
              <a:rPr lang="pt-PT" sz="1200" b="0" noProof="0" dirty="0"/>
              <a:t> pode </a:t>
            </a:r>
            <a:r>
              <a:rPr lang="pt-PT" sz="1200" noProof="0" dirty="0"/>
              <a:t>fazer uma grande diferença</a:t>
            </a:r>
            <a:r>
              <a:rPr lang="pt-PT" sz="1200" b="0" noProof="0" dirty="0"/>
              <a:t>. </a:t>
            </a:r>
          </a:p>
          <a:p>
            <a:endParaRPr lang="en-US" sz="1200" b="0" dirty="0"/>
          </a:p>
          <a:p>
            <a:r>
              <a:rPr lang="pt-PT" sz="1200" b="0" dirty="0"/>
              <a:t>Alguns trabalhadores, incluindo os </a:t>
            </a:r>
            <a:r>
              <a:rPr lang="pt-PT" sz="1200" b="0" dirty="0" err="1"/>
              <a:t>neurodiversos</a:t>
            </a:r>
            <a:r>
              <a:rPr lang="pt-PT" sz="1200" b="0" dirty="0"/>
              <a:t>, podem enfrentar obstáculos em ambientes de trabalho normais.</a:t>
            </a:r>
          </a:p>
          <a:p>
            <a:endParaRPr lang="en-US" sz="1200" b="0" dirty="0"/>
          </a:p>
          <a:p>
            <a:pPr lvl="0"/>
            <a:r>
              <a:rPr lang="pt-PT" sz="1200" b="1" noProof="0" dirty="0">
                <a:solidFill>
                  <a:srgbClr val="003399"/>
                </a:solidFill>
              </a:rPr>
              <a:t>Quase 50 %</a:t>
            </a:r>
            <a:r>
              <a:rPr lang="pt-PT" sz="1200" b="1" dirty="0"/>
              <a:t> </a:t>
            </a:r>
            <a:r>
              <a:rPr lang="pt-PT" sz="1200" b="1" dirty="0">
                <a:solidFill>
                  <a:schemeClr val="accent1"/>
                </a:solidFill>
              </a:rPr>
              <a:t>da população da UE declara ter enfrentado um problema emocional ou psicossocial, como sentimento de depressão ou ansiedade, nos últimos doze meses.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a:p>
        </p:txBody>
      </p:sp>
    </p:spTree>
    <p:extLst>
      <p:ext uri="{BB962C8B-B14F-4D97-AF65-F5344CB8AC3E}">
        <p14:creationId xmlns:p14="http://schemas.microsoft.com/office/powerpoint/2010/main" val="2662898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dirty="0"/>
              <a:t>Fonte: </a:t>
            </a:r>
            <a:r>
              <a:rPr lang="pt-PT" dirty="0" err="1"/>
              <a:t>Eurobarómetro</a:t>
            </a:r>
            <a:r>
              <a:rPr lang="pt-PT" dirty="0"/>
              <a:t> 2023: </a:t>
            </a:r>
            <a:r>
              <a:rPr lang="pt-PT" dirty="0">
                <a:hlinkClick r:id="rId3"/>
              </a:rPr>
              <a:t>Saúde mental — outubro de 2023 — inquérito </a:t>
            </a:r>
            <a:r>
              <a:rPr lang="pt-PT" dirty="0" err="1">
                <a:hlinkClick r:id="rId3"/>
              </a:rPr>
              <a:t>Eurobarómetro</a:t>
            </a:r>
            <a:endParaRPr lang="pt-PT" dirty="0">
              <a:hlinkClick r:id="rId3"/>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a:p>
        </p:txBody>
      </p:sp>
    </p:spTree>
    <p:extLst>
      <p:ext uri="{BB962C8B-B14F-4D97-AF65-F5344CB8AC3E}">
        <p14:creationId xmlns:p14="http://schemas.microsoft.com/office/powerpoint/2010/main" val="2717540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i="0" dirty="0">
                <a:solidFill>
                  <a:schemeClr val="tx1"/>
                </a:solidFill>
                <a:effectLst/>
                <a:latin typeface="+mn-lt"/>
                <a:ea typeface="+mn-lt"/>
                <a:cs typeface="+mn-cs"/>
              </a:rPr>
              <a:t>Traduzir conceitos complexos em conselhos claros e práticos</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Enquanto intermediário, um dos seus principais valores acrescentados é simplificar. Os riscos psicossociais e a saúde mental podem parecer temas abstratos ou delicados — por isso, é essencial traduzi-los em medidas concretas e em instruções compreensíveis. Fornecer exemplos de boas práticas e orientações claras passo a passo ajuda a fazer com que os locais de trabalho compreendam de que forma as intervenções podem fazer a diferença.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i="0" dirty="0">
                <a:solidFill>
                  <a:schemeClr val="tx1"/>
                </a:solidFill>
                <a:effectLst/>
                <a:latin typeface="+mn-lt"/>
                <a:ea typeface="+mn-lt"/>
                <a:cs typeface="+mn-cs"/>
              </a:rPr>
              <a:t>Incentivar os locais de trabalho a criar ambientes acolhedores, protegendo simultaneamente a privacidade</a:t>
            </a:r>
            <a:r>
              <a:rPr lang="pt-PT" sz="1200" i="0"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É importante encontrar o justo equilíbrio. Não se espera que os empregadores resolvam problemas pessoais, mas envolver-se na criação de um ambiente de trabalho acolhedor pode ser benéfico para ambas as partes. Isto implica promover o respeito, a compreensão e a flexibilidade, mantendo simultaneamente limites e confidencialidade adequados.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i="0" dirty="0">
                <a:solidFill>
                  <a:schemeClr val="tx1"/>
                </a:solidFill>
                <a:effectLst/>
                <a:latin typeface="+mn-lt"/>
                <a:ea typeface="+mn-lt"/>
                <a:cs typeface="+mn-cs"/>
              </a:rPr>
              <a:t>Promover regimes flexíveis e o acesso a serviços de apoio</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Destacar o valor acrescentado de soluções práticas, tais como horários de trabalho flexíveis, ajustamentos temporários ou o acesso a serviços de apoio aos trabalhadores, pode dar pistas sobre o que fazer. Estas medidas podem fazer uma diferença real, tanto no que diz respeito ao </a:t>
            </a:r>
            <a:r>
              <a:rPr lang="pt-PT" sz="1200" b="0" i="1" dirty="0">
                <a:solidFill>
                  <a:schemeClr val="tx1"/>
                </a:solidFill>
                <a:effectLst/>
                <a:latin typeface="+mn-lt"/>
                <a:ea typeface="+mn-lt"/>
                <a:cs typeface="+mn-cs"/>
              </a:rPr>
              <a:t>stress</a:t>
            </a:r>
            <a:r>
              <a:rPr lang="pt-PT" sz="1200" b="0" i="0" dirty="0">
                <a:solidFill>
                  <a:schemeClr val="tx1"/>
                </a:solidFill>
                <a:effectLst/>
                <a:latin typeface="+mn-lt"/>
                <a:ea typeface="+mn-lt"/>
                <a:cs typeface="+mn-cs"/>
              </a:rPr>
              <a:t> relacionado com o trabalho como em situações em que há questões pessoais que afetam o trabalho.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t-PT" sz="1200" b="1" i="0" dirty="0">
                <a:solidFill>
                  <a:schemeClr val="tx1"/>
                </a:solidFill>
                <a:effectLst/>
                <a:latin typeface="+mn-lt"/>
                <a:ea typeface="+mn-lt"/>
                <a:cs typeface="+mn-cs"/>
              </a:rPr>
              <a:t>Incentivar o diálogo aberto e culturas sem estigma</a:t>
            </a:r>
            <a:r>
              <a:rPr lang="pt-PT" sz="1200" i="0" dirty="0">
                <a:solidFill>
                  <a:schemeClr val="tx1"/>
                </a:solidFill>
                <a:effectLst/>
                <a:latin typeface="+mn-lt"/>
                <a:ea typeface="+mn-lt"/>
                <a:cs typeface="+mn-cs"/>
              </a:rPr>
              <a:t>.</a:t>
            </a:r>
            <a:br>
              <a:rPr lang="pt-PT" sz="1200" b="0" i="0" dirty="0">
                <a:solidFill>
                  <a:schemeClr val="tx1"/>
                </a:solidFill>
                <a:effectLst/>
                <a:latin typeface="+mn-lt"/>
                <a:ea typeface="+mn-lt"/>
                <a:cs typeface="+mn-cs"/>
              </a:rPr>
            </a:br>
            <a:r>
              <a:rPr lang="pt-PT" sz="1200" b="0" i="0" dirty="0">
                <a:solidFill>
                  <a:schemeClr val="tx1"/>
                </a:solidFill>
                <a:effectLst/>
                <a:latin typeface="+mn-lt"/>
                <a:ea typeface="+mn-lt"/>
                <a:cs typeface="+mn-cs"/>
              </a:rPr>
              <a:t>Criar uma cultura em que a saúde mental possa ser debatida abertamente. Isto pode ser conseguido através da sensibilização, da participação dos trabalhadores e do envolvimento da liderança — contribuindo para reduzir o estigma e normalizar estas conversas no local de trabalho.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a:p>
        </p:txBody>
      </p:sp>
    </p:spTree>
    <p:extLst>
      <p:ext uri="{BB962C8B-B14F-4D97-AF65-F5344CB8AC3E}">
        <p14:creationId xmlns:p14="http://schemas.microsoft.com/office/powerpoint/2010/main" val="1891727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sz="1400" dirty="0">
                <a:solidFill>
                  <a:schemeClr val="accent1"/>
                </a:solidFill>
              </a:rPr>
              <a:t>A campanha é conduzida pela EU-OSHA, com a ajuda de uma rede de parceiros em mais de 30 países, incluindo:</a:t>
            </a:r>
          </a:p>
          <a:p>
            <a:pPr marL="742950" lvl="1" indent="-285750">
              <a:buFont typeface="Arial" panose="020B0604020202020204" pitchFamily="34" charset="0"/>
              <a:buChar char="•"/>
            </a:pPr>
            <a:r>
              <a:rPr lang="pt-PT" sz="1400" b="1" dirty="0"/>
              <a:t>pontos focais nacionais</a:t>
            </a:r>
            <a:r>
              <a:rPr lang="pt-PT" sz="1400" dirty="0"/>
              <a:t>: organizações que coordenam a campanha a nível nacional;</a:t>
            </a:r>
          </a:p>
          <a:p>
            <a:pPr marL="742950" lvl="1" indent="-285750">
              <a:buFont typeface="Arial" panose="020B0604020202020204" pitchFamily="34" charset="0"/>
              <a:buChar char="•"/>
            </a:pPr>
            <a:r>
              <a:rPr lang="pt-PT" sz="1400" dirty="0"/>
              <a:t>parceiros sociais europeus;</a:t>
            </a:r>
          </a:p>
          <a:p>
            <a:pPr marL="742950" lvl="1" indent="-285750">
              <a:buFont typeface="Arial" panose="020B0604020202020204" pitchFamily="34" charset="0"/>
              <a:buChar char="•"/>
            </a:pPr>
            <a:r>
              <a:rPr lang="pt-PT" sz="1400" b="1" dirty="0"/>
              <a:t>parceiros oficiais da campanha</a:t>
            </a:r>
            <a:r>
              <a:rPr lang="pt-PT" sz="1400" dirty="0"/>
              <a:t>: organizações pan-europeias públicas e privadas;</a:t>
            </a:r>
          </a:p>
          <a:p>
            <a:pPr marL="742950" lvl="1" indent="-285750">
              <a:buFont typeface="Arial" panose="020B0604020202020204" pitchFamily="34" charset="0"/>
              <a:buChar char="•"/>
            </a:pPr>
            <a:r>
              <a:rPr lang="pt-PT" sz="1400" b="1" dirty="0"/>
              <a:t>parceiros da OSHVET</a:t>
            </a:r>
            <a:r>
              <a:rPr lang="pt-PT" sz="1400" dirty="0"/>
              <a:t>: parceiros especializados em educação e formação profissional;</a:t>
            </a:r>
          </a:p>
          <a:p>
            <a:pPr marL="742950" lvl="1" indent="-285750">
              <a:buFont typeface="Arial" panose="020B0604020202020204" pitchFamily="34" charset="0"/>
              <a:buChar char="•"/>
            </a:pPr>
            <a:r>
              <a:rPr lang="pt-PT" sz="1400" b="1" dirty="0"/>
              <a:t>parceiros da comunicação social</a:t>
            </a:r>
            <a:r>
              <a:rPr lang="pt-PT" sz="1400" dirty="0"/>
              <a:t>: órgãos de comunicação social de toda a UE que promovem a campanha;</a:t>
            </a:r>
          </a:p>
          <a:p>
            <a:pPr marL="742950" lvl="1" indent="-285750">
              <a:buFont typeface="Arial" panose="020B0604020202020204" pitchFamily="34" charset="0"/>
              <a:buChar char="•"/>
            </a:pPr>
            <a:r>
              <a:rPr lang="pt-PT" sz="1400" b="1" dirty="0" err="1"/>
              <a:t>Enterprise</a:t>
            </a:r>
            <a:r>
              <a:rPr lang="pt-PT" sz="1400" b="1" dirty="0"/>
              <a:t> </a:t>
            </a:r>
            <a:r>
              <a:rPr lang="pt-PT" sz="1400" b="1" dirty="0" err="1"/>
              <a:t>Europe</a:t>
            </a:r>
            <a:r>
              <a:rPr lang="pt-PT" sz="1400" b="1" dirty="0"/>
              <a:t> Network</a:t>
            </a:r>
            <a:r>
              <a:rPr lang="pt-PT" sz="1400" dirty="0"/>
              <a:t>: rede da UE que ajuda a apoiar as empresas em matéria de segurança e saúde no trabalho;</a:t>
            </a:r>
          </a:p>
          <a:p>
            <a:pPr marL="742950" lvl="1" indent="-285750">
              <a:buFont typeface="Arial" panose="020B0604020202020204" pitchFamily="34" charset="0"/>
              <a:buChar char="•"/>
            </a:pPr>
            <a:r>
              <a:rPr lang="pt-PT" sz="1400" dirty="0"/>
              <a:t>instituições da UE;</a:t>
            </a:r>
          </a:p>
          <a:p>
            <a:pPr marL="742950" lvl="1" indent="-285750">
              <a:buFont typeface="Arial" panose="020B0604020202020204" pitchFamily="34" charset="0"/>
              <a:buChar char="•"/>
            </a:pPr>
            <a:r>
              <a:rPr lang="pt-PT" sz="1400" dirty="0"/>
              <a:t>outras agências da UE.</a:t>
            </a:r>
          </a:p>
          <a:p>
            <a:pPr marL="457200" lvl="1" indent="0">
              <a:buFont typeface="Arial" panose="020B0604020202020204" pitchFamily="34" charset="0"/>
              <a:buNone/>
            </a:pPr>
            <a:endParaRPr lang="en-GB" sz="1400" dirty="0"/>
          </a:p>
          <a:p>
            <a:r>
              <a:rPr lang="pt-PT" sz="1200" dirty="0">
                <a:solidFill>
                  <a:schemeClr val="accent1"/>
                </a:solidFill>
              </a:rPr>
              <a:t>Os parceiros atuam como intermediários entre a EU-OSHA e a população ativa da Europa, partilhando materiais e recursos da campanha ao nível nacional. A dedicação e o envolvimento ativo dos parceiros da EU-OSHA são o motor da campanha e garantem que a mensagem da campanha seja promovida com sucesso na Europa, chegando a empresas de todas as dimensões.</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a:p>
        </p:txBody>
      </p:sp>
    </p:spTree>
    <p:extLst>
      <p:ext uri="{BB962C8B-B14F-4D97-AF65-F5344CB8AC3E}">
        <p14:creationId xmlns:p14="http://schemas.microsoft.com/office/powerpoint/2010/main" val="1594077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a:p>
        </p:txBody>
      </p:sp>
    </p:spTree>
    <p:extLst>
      <p:ext uri="{BB962C8B-B14F-4D97-AF65-F5344CB8AC3E}">
        <p14:creationId xmlns:p14="http://schemas.microsoft.com/office/powerpoint/2010/main" val="124941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pt-PT" b="1" dirty="0"/>
              <a:t>A Semana europeia da segurança e saúde no trabalho </a:t>
            </a:r>
            <a:r>
              <a:rPr lang="pt-PT" b="0" dirty="0"/>
              <a:t>realiza-se</a:t>
            </a:r>
            <a:r>
              <a:rPr lang="pt-PT" b="1" dirty="0"/>
              <a:t> </a:t>
            </a:r>
            <a:r>
              <a:rPr lang="pt-PT" dirty="0"/>
              <a:t>todos os anos em outubro (43.ª semana do ano), proporcionando uma oportunidade para que os apoiantes e parceiros de toda a Europa organizem os seus próprios eventos ou atividades com o objetivo de sensibilizar para a campanha. </a:t>
            </a:r>
          </a:p>
          <a:p>
            <a:endParaRPr lang="fr-FR" dirty="0"/>
          </a:p>
          <a:p>
            <a:r>
              <a:rPr lang="pt-PT" b="1" dirty="0"/>
              <a:t>Obtenha o seu certificado</a:t>
            </a:r>
            <a:r>
              <a:rPr lang="pt-PT" dirty="0"/>
              <a:t>: Se planear um evento ou atividade, obtenha um certificado de participação na Campanha Locais de Trabalho Seguros e Saudáveis.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pt-PT" b="0" dirty="0"/>
              <a:t>Os</a:t>
            </a:r>
            <a:r>
              <a:rPr lang="pt-PT" b="1" dirty="0"/>
              <a:t> Prémios europeus de boas práticas «Locais de trabalho seguros e saudáveis» </a:t>
            </a:r>
            <a:r>
              <a:rPr lang="pt-PT" dirty="0"/>
              <a:t>são uma iniciativa lançada para cada campanha, que reconhece organizações </a:t>
            </a:r>
            <a:r>
              <a:rPr lang="pt-PT" sz="1200" b="0" i="0" dirty="0">
                <a:solidFill>
                  <a:schemeClr val="tx1"/>
                </a:solidFill>
                <a:effectLst/>
                <a:latin typeface="+mn-lt"/>
                <a:ea typeface="+mn-lt"/>
                <a:cs typeface="+mn-cs"/>
              </a:rPr>
              <a:t>que tenham dado contributos notáveis e inovadores para a prevenção e gestão dos riscos psicossociais no trabalho. Os pontos focais nacionais são responsáveis pela seleção do vencedor nacional dos Prémios europeus de boas práticas, que será posteriormente apresentado à EU-OSHA.  </a:t>
            </a:r>
          </a:p>
          <a:p>
            <a:endParaRPr lang="en-GB" dirty="0"/>
          </a:p>
          <a:p>
            <a:r>
              <a:rPr lang="pt-PT" b="1" dirty="0"/>
              <a:t>Parceiros Oficiais da Campanha</a:t>
            </a:r>
            <a:r>
              <a:rPr lang="pt-PT" b="0" dirty="0"/>
              <a:t>: a oferta de Parceria Oficial da Campanha está aberta a empresas e organizações europeias e internacionais empenhadas em promover a saúde mental no trabalho e prevenir riscos psicossociais em toda a Europa. Espera-se uma participação ativa. Em troca, os parceiros oficiais da campanha ganham visibilidade, podem divulgar as suas notícias no sítio Web e no boletim informativo da EU-OSHA e têm a oportunidade de alargar a sua rede de contactos. </a:t>
            </a:r>
          </a:p>
          <a:p>
            <a:endParaRPr lang="en-GB" b="1" dirty="0"/>
          </a:p>
          <a:p>
            <a:r>
              <a:rPr lang="pt-PT" b="1" dirty="0"/>
              <a:t>Parceiros da comunicação social: </a:t>
            </a:r>
            <a:r>
              <a:rPr lang="pt-PT" b="0" dirty="0"/>
              <a:t>uma</a:t>
            </a:r>
            <a:r>
              <a:rPr lang="pt-PT" b="1" dirty="0"/>
              <a:t> </a:t>
            </a:r>
            <a:r>
              <a:rPr lang="pt-PT" dirty="0"/>
              <a:t>rede europeia exclusiva de jornalistas e editores empenhados em promover locais de trabalho seguros e saudáveis. Os parceiros de comunicação social beneficiam de acesso antecipado a conteúdos fiáveis e de interesse noticioso, de maior visibilidade na comunidade da segurança e saúde no trabalho (SST) e de contactos diretos com peritos da EU-OSHA e partes interessadas de toda a Europa.</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a:p>
        </p:txBody>
      </p:sp>
    </p:spTree>
    <p:extLst>
      <p:ext uri="{BB962C8B-B14F-4D97-AF65-F5344CB8AC3E}">
        <p14:creationId xmlns:p14="http://schemas.microsoft.com/office/powerpoint/2010/main" val="11964696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4" name="Picture 3">
            <a:extLst>
              <a:ext uri="{FF2B5EF4-FFF2-40B4-BE49-F238E27FC236}">
                <a16:creationId xmlns:a16="http://schemas.microsoft.com/office/drawing/2014/main" id="{C5E7243A-C492-8A24-4BE0-D905558ED98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994938" y="5579104"/>
            <a:ext cx="1296946" cy="1032441"/>
          </a:xfrm>
          <a:prstGeom prst="rect">
            <a:avLst/>
          </a:prstGeom>
        </p:spPr>
      </p:pic>
      <p:pic>
        <p:nvPicPr>
          <p:cNvPr id="8" name="Picture 7">
            <a:extLst>
              <a:ext uri="{FF2B5EF4-FFF2-40B4-BE49-F238E27FC236}">
                <a16:creationId xmlns:a16="http://schemas.microsoft.com/office/drawing/2014/main" id="{95D6425D-1549-84FF-0196-BC5B714263B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6399" y="6067884"/>
            <a:ext cx="2155225" cy="551094"/>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pt-PT" sz="90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pt-PT" sz="3200" b="1">
                <a:solidFill>
                  <a:schemeClr val="tx2"/>
                </a:solidFill>
                <a:ea typeface=""/>
              </a:rPr>
              <a:t>OBRIGADO!</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pt-PT" sz="2133">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pt-PT" sz="2133">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pt-PT" sz="2133">
                <a:solidFill>
                  <a:schemeClr val="accent1"/>
                </a:solidFill>
                <a:ea typeface=""/>
                <a:cs typeface="Trebuchet MS"/>
              </a:rPr>
              <a:t>Agência Europeia para a Segurança e a Saúde no Trabalho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pt-PT" sz="2133">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pt-PT" sz="2133">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pt-PT" sz="1467" b="1" i="0" u="none" strike="noStrike" cap="none" normalizeH="0" baseline="0" noProof="0">
                <a:ln>
                  <a:noFill/>
                </a:ln>
                <a:solidFill>
                  <a:srgbClr val="003399"/>
                </a:solidFill>
                <a:effectLst/>
                <a:uLnTx/>
                <a:uFillTx/>
                <a:latin typeface="Arial"/>
                <a:ea typeface="Arial"/>
                <a:cs typeface="+mn-cs"/>
              </a:rPr>
              <a:t>Autor:</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pt-PT" sz="1467" b="1" i="0" u="none" strike="noStrike" cap="none" normalizeH="0" baseline="0" noProof="0">
                <a:ln>
                  <a:noFill/>
                </a:ln>
                <a:solidFill>
                  <a:srgbClr val="003399"/>
                </a:solidFill>
                <a:effectLst/>
                <a:uLnTx/>
                <a:uFillTx/>
                <a:latin typeface="Arial"/>
                <a:ea typeface="Arial"/>
                <a:cs typeface="+mn-cs"/>
              </a:rPr>
              <a:t>Gestão do projeto:</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pt-PT" sz="1467" b="1" i="0" u="none" strike="noStrike" cap="none" normalizeH="0" baseline="0" noProof="0">
                <a:ln>
                  <a:noFill/>
                </a:ln>
                <a:solidFill>
                  <a:srgbClr val="003399"/>
                </a:solidFill>
                <a:effectLst/>
                <a:uLnTx/>
                <a:uFillTx/>
                <a:latin typeface="Arial"/>
                <a:ea typeface="Arial"/>
                <a:cs typeface="+mn-cs"/>
              </a:rPr>
              <a:t>Nem a Agência Europeia para a Segurança e Saúde no Trabalho nem qualquer pessoa que aja em seu nome assumem responsabilidade por eventuais utilizações da informação que se segue.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pt-PT" sz="1467" b="1" i="0" u="none" strike="noStrike" cap="none" normalizeH="0" baseline="0" noProof="0">
                <a:ln>
                  <a:noFill/>
                </a:ln>
                <a:solidFill>
                  <a:srgbClr val="003399"/>
                </a:solidFill>
                <a:effectLst/>
                <a:uLnTx/>
                <a:uFillTx/>
                <a:latin typeface="Arial"/>
                <a:ea typeface="Arial"/>
                <a:cs typeface="+mn-cs"/>
              </a:rPr>
              <a:t>© Agência Europeia para a Segurança e Saúde no Trabalho,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pt-PT" sz="1467" b="1" i="0" u="none" strike="noStrike" cap="none" normalizeH="0" baseline="0" noProof="0">
                <a:ln>
                  <a:noFill/>
                </a:ln>
                <a:solidFill>
                  <a:srgbClr val="003399"/>
                </a:solidFill>
                <a:effectLst/>
                <a:uLnTx/>
                <a:uFillTx/>
                <a:latin typeface="Arial"/>
                <a:ea typeface="Arial"/>
                <a:cs typeface="+mn-cs"/>
              </a:rPr>
              <a:t>Reprodução autorizada mediante indicação da fonte.</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pt-PT" sz="1467" b="1" i="0" u="none" strike="noStrike" cap="none" normalizeH="0" baseline="0" noProof="0">
                <a:ln>
                  <a:noFill/>
                </a:ln>
                <a:solidFill>
                  <a:srgbClr val="003399"/>
                </a:solidFill>
                <a:effectLst/>
                <a:uLnTx/>
                <a:uFillTx/>
                <a:latin typeface="Arial"/>
                <a:ea typeface="Arial"/>
                <a:cs typeface="+mn-cs"/>
              </a:rPr>
              <a:t>A utilização ou reprodução de fotografias ou de outros materiais não protegidos por direitos de autor da Agência Europeia para a Segurança e Saúde no Trabalho deve ser autorizada diretamente pelos titulares dos direitos de autor.</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a:t>Click icon to add picture</a:t>
            </a:r>
            <a:endParaRPr lang="en-US"/>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21/09/2026</a:t>
            </a:fld>
            <a:endParaRPr lang="en-GB"/>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pt-PT" sz="900" b="1">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FEADED21-0A1C-CFD2-A084-8C638CF64535}"/>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994938" y="5579104"/>
            <a:ext cx="1296946" cy="1032441"/>
          </a:xfrm>
          <a:prstGeom prst="rect">
            <a:avLst/>
          </a:prstGeom>
        </p:spPr>
      </p:pic>
      <p:pic>
        <p:nvPicPr>
          <p:cNvPr id="14" name="Picture 13">
            <a:extLst>
              <a:ext uri="{FF2B5EF4-FFF2-40B4-BE49-F238E27FC236}">
                <a16:creationId xmlns:a16="http://schemas.microsoft.com/office/drawing/2014/main" id="{145D2879-84C6-1FDB-1671-72B511DC6121}"/>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96399" y="6067884"/>
            <a:ext cx="2155225" cy="551094"/>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pt/facts-and-figures/osh-pulse/climate-digital-chan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image" Target="../media/image51.png"/><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osha.europa.eu/pt/themes/mainstreaming-osh-education/oshvet-project-osh-vocational-education-and-trainin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healthy-workplaces.osha.europa.eu/pt/campaign-partners/enterprise-europe-network" TargetMode="External"/><Relationship Id="rId11" Type="http://schemas.openxmlformats.org/officeDocument/2006/relationships/hyperlink" Target="https://healthy-workplaces.osha.europa.eu/pt/campaign-partners/national-focal-points" TargetMode="External"/><Relationship Id="rId5" Type="http://schemas.openxmlformats.org/officeDocument/2006/relationships/hyperlink" Target="https://eur-lex.europa.eu/summary/glossary/social_partners.html" TargetMode="External"/><Relationship Id="rId15" Type="http://schemas.openxmlformats.org/officeDocument/2006/relationships/hyperlink" Target="https://healthy-workplaces.osha.europa.eu/pt/campaign-partners/official-campaign-partners" TargetMode="External"/><Relationship Id="rId10" Type="http://schemas.openxmlformats.org/officeDocument/2006/relationships/image" Target="../media/image3.png"/><Relationship Id="rId4" Type="http://schemas.openxmlformats.org/officeDocument/2006/relationships/image" Target="../media/image49.svg"/><Relationship Id="rId9" Type="http://schemas.openxmlformats.org/officeDocument/2006/relationships/hyperlink" Target="https://osha.europa.eu/pt/" TargetMode="External"/><Relationship Id="rId14" Type="http://schemas.openxmlformats.org/officeDocument/2006/relationships/hyperlink" Target="https://healthy-workplaces.osha.europa.eu/pt/campaign-partners/campaign-media-partners"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pt/tools-and-publications" TargetMode="External"/><Relationship Id="rId2" Type="http://schemas.openxmlformats.org/officeDocument/2006/relationships/hyperlink" Target="https://healthy-workplaces.osha.europa.eu/pt/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pt/tools-and-publications/campaign-toolki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pt/get-involved/european-week" TargetMode="External"/><Relationship Id="rId7" Type="http://schemas.openxmlformats.org/officeDocument/2006/relationships/hyperlink" Target="https://healthy-workplaces.osha.europa.eu/pt/media-centre/become-media-partner"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hyperlink" Target="https://healthy-workplaces.osha.europa.eu/pt/get-involved/become-campaign-partner" TargetMode="External"/><Relationship Id="rId5" Type="http://schemas.openxmlformats.org/officeDocument/2006/relationships/hyperlink" Target="https://healthy-workplaces.osha.europa.eu/pt/get-involved/good-practice-awards" TargetMode="External"/><Relationship Id="rId4" Type="http://schemas.openxmlformats.org/officeDocument/2006/relationships/hyperlink" Target="https://healthy-workplaces.osha.europa.eu/pt/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600000" y="3564000"/>
            <a:ext cx="11115460" cy="928800"/>
          </a:xfrm>
        </p:spPr>
        <p:txBody>
          <a:bodyPr anchor="t">
            <a:normAutofit fontScale="90000"/>
          </a:bodyPr>
          <a:lstStyle/>
          <a:p>
            <a:r>
              <a:rPr lang="pt-PT" dirty="0"/>
              <a:t>Campanha Locais de Trabalho Seguros e Saudáveis 2026-2028 </a:t>
            </a:r>
            <a:br>
              <a:rPr lang="pt-PT" dirty="0"/>
            </a:br>
            <a:r>
              <a:rPr lang="pt-PT" dirty="0"/>
              <a:t>«Juntos pela saúde mental no trabalho»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625940"/>
            <a:ext cx="10195200" cy="675208"/>
          </a:xfrm>
        </p:spPr>
        <p:txBody>
          <a:bodyPr anchor="t">
            <a:normAutofit/>
          </a:bodyPr>
          <a:lstStyle/>
          <a:p>
            <a:r>
              <a:rPr lang="pt-PT" sz="2600" i="1" dirty="0">
                <a:solidFill>
                  <a:srgbClr val="92D050"/>
                </a:solidFill>
              </a:rPr>
              <a:t>Prevenir os riscos psicossociais</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pt-PT"/>
              <a:t>Índice</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83313"/>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pt-PT" b="0">
                <a:solidFill>
                  <a:srgbClr val="003399"/>
                </a:solidFill>
              </a:rPr>
              <a:t>O panorama geral</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pt-PT" sz="1600">
                <a:solidFill>
                  <a:srgbClr val="003399"/>
                </a:solidFill>
              </a:rPr>
              <a:t>Metas e objetivos da campanha</a:t>
            </a:r>
          </a:p>
          <a:p>
            <a:pPr marL="169863" indent="-169863">
              <a:buFont typeface="Arial" panose="020B0604020202020204" pitchFamily="34" charset="0"/>
              <a:buChar char="•"/>
            </a:pPr>
            <a:r>
              <a:rPr lang="pt-PT" sz="1600">
                <a:solidFill>
                  <a:srgbClr val="003399"/>
                </a:solidFill>
              </a:rPr>
              <a:t>A quem se destina a campanha?</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696448"/>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644736"/>
            <a:ext cx="5252232" cy="370957"/>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26208" y="2633483"/>
            <a:ext cx="5068478" cy="4896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pt-PT" sz="1600" dirty="0"/>
              <a:t>Um roteiro para a ação: as cinco áreas prioritárias </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246495"/>
          </a:xfrm>
          <a:prstGeom prst="rect">
            <a:avLst/>
          </a:prstGeom>
          <a:noFill/>
        </p:spPr>
        <p:txBody>
          <a:bodyPr wrap="square" rtlCol="0">
            <a:spAutoFit/>
          </a:bodyPr>
          <a:lstStyle/>
          <a:p>
            <a:pPr marL="169863" indent="-169863">
              <a:buFont typeface="Arial" panose="020B0604020202020204" pitchFamily="34" charset="0"/>
              <a:buChar char="•"/>
            </a:pPr>
            <a:r>
              <a:rPr lang="pt-PT" sz="1500" dirty="0">
                <a:solidFill>
                  <a:srgbClr val="003399"/>
                </a:solidFill>
              </a:rPr>
              <a:t>Avaliação e gestão dos riscos psicossociais</a:t>
            </a:r>
          </a:p>
          <a:p>
            <a:pPr marL="169863" indent="-169863">
              <a:buFont typeface="Arial" panose="020B0604020202020204" pitchFamily="34" charset="0"/>
              <a:buChar char="•"/>
            </a:pPr>
            <a:r>
              <a:rPr lang="pt-PT" sz="1500" dirty="0">
                <a:solidFill>
                  <a:srgbClr val="003399"/>
                </a:solidFill>
              </a:rPr>
              <a:t>Assédio moral, assédio sexual e violência</a:t>
            </a:r>
          </a:p>
          <a:p>
            <a:pPr marL="169863" indent="-169863">
              <a:buFont typeface="Arial" panose="020B0604020202020204" pitchFamily="34" charset="0"/>
              <a:buChar char="•"/>
            </a:pPr>
            <a:r>
              <a:rPr lang="pt-PT" sz="1500" dirty="0">
                <a:solidFill>
                  <a:srgbClr val="003399"/>
                </a:solidFill>
              </a:rPr>
              <a:t>Riscos físicos e saúde mental</a:t>
            </a:r>
          </a:p>
          <a:p>
            <a:pPr marL="169863" indent="-169863">
              <a:buFont typeface="Arial" panose="020B0604020202020204" pitchFamily="34" charset="0"/>
              <a:buChar char="•"/>
            </a:pPr>
            <a:r>
              <a:rPr lang="pt-PT" sz="1500" dirty="0">
                <a:solidFill>
                  <a:srgbClr val="003399"/>
                </a:solidFill>
              </a:rPr>
              <a:t>Riscos psicossociais no setor da saúde e do apoio social</a:t>
            </a:r>
          </a:p>
          <a:p>
            <a:pPr marL="169863" indent="-169863">
              <a:buFont typeface="Arial" panose="020B0604020202020204" pitchFamily="34" charset="0"/>
              <a:buChar char="•"/>
            </a:pPr>
            <a:r>
              <a:rPr lang="pt-PT" sz="1500" dirty="0">
                <a:solidFill>
                  <a:srgbClr val="003399"/>
                </a:solidFill>
              </a:rPr>
              <a:t>Apoio à saúde mental no trabalho</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716910"/>
            <a:ext cx="4767254"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544479"/>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562588"/>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pt-PT" sz="1800">
                <a:solidFill>
                  <a:schemeClr val="bg1"/>
                </a:solidFill>
              </a:rPr>
              <a:t>Participação na campanha</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4932848"/>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pt-PT" sz="1600">
                <a:solidFill>
                  <a:srgbClr val="003399"/>
                </a:solidFill>
              </a:rPr>
              <a:t>Rede da EU-OSHA</a:t>
            </a:r>
          </a:p>
          <a:p>
            <a:pPr marL="169863" indent="-169863">
              <a:buFont typeface="Arial" panose="020B0604020202020204" pitchFamily="34" charset="0"/>
              <a:buChar char="•"/>
            </a:pPr>
            <a:r>
              <a:rPr lang="pt-PT" sz="1600">
                <a:solidFill>
                  <a:srgbClr val="003399"/>
                </a:solidFill>
              </a:rPr>
              <a:t>Recursos da campanha</a:t>
            </a:r>
          </a:p>
          <a:p>
            <a:pPr marL="169863" indent="-169863">
              <a:buFont typeface="Arial" panose="020B0604020202020204" pitchFamily="34" charset="0"/>
              <a:buChar char="•"/>
            </a:pPr>
            <a:r>
              <a:rPr lang="pt-PT" sz="1600">
                <a:solidFill>
                  <a:srgbClr val="003399"/>
                </a:solidFill>
              </a:rPr>
              <a:t>Kit de ferramentas e promoção digital</a:t>
            </a:r>
          </a:p>
          <a:p>
            <a:pPr marL="169863" indent="-169863">
              <a:buFont typeface="Arial" panose="020B0604020202020204" pitchFamily="34" charset="0"/>
              <a:buChar char="•"/>
            </a:pPr>
            <a:r>
              <a:rPr lang="pt-PT" sz="1600">
                <a:solidFill>
                  <a:srgbClr val="003399"/>
                </a:solidFill>
              </a:rPr>
              <a:t>Como participar na campanha?</a:t>
            </a:r>
          </a:p>
          <a:p>
            <a:pPr marL="169863" indent="-169863">
              <a:buFont typeface="Arial" panose="020B0604020202020204" pitchFamily="34" charset="0"/>
              <a:buChar char="•"/>
            </a:pPr>
            <a:r>
              <a:rPr lang="pt-PT" sz="1600">
                <a:solidFill>
                  <a:srgbClr val="003399"/>
                </a:solidFill>
              </a:rPr>
              <a:t>Mantenha-se a par da campanha</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a:xfrm>
            <a:off x="600002" y="180000"/>
            <a:ext cx="11199649" cy="489600"/>
          </a:xfrm>
        </p:spPr>
        <p:txBody>
          <a:bodyPr/>
          <a:lstStyle/>
          <a:p>
            <a:r>
              <a:rPr lang="pt-PT" dirty="0"/>
              <a:t>O panorama geral: a saúde mental influencia a vida quotidiana e o trabalho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pt-PT" sz="2000" b="1">
                <a:solidFill>
                  <a:schemeClr val="tx2"/>
                </a:solidFill>
              </a:rPr>
              <a:t>A saúde mental é influenciada pela vida quotidiana, incluindo o trabalho!</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5" y="2670100"/>
            <a:ext cx="7677337" cy="308551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pt-PT" dirty="0"/>
              <a:t>O trabalho pode reforçar a saúde mental,</a:t>
            </a:r>
            <a:r>
              <a:rPr lang="pt-PT" b="0" dirty="0"/>
              <a:t> dando um sentido de propósito, proporcionando estrutura e propiciando a interação social — </a:t>
            </a:r>
            <a:r>
              <a:rPr lang="pt-PT" dirty="0"/>
              <a:t>se</a:t>
            </a:r>
            <a:r>
              <a:rPr lang="pt-PT" b="0" dirty="0"/>
              <a:t> </a:t>
            </a:r>
            <a:r>
              <a:rPr lang="pt-PT" dirty="0"/>
              <a:t>for bem concebido</a:t>
            </a:r>
            <a:r>
              <a:rPr lang="pt-PT" b="0" dirty="0"/>
              <a:t> e </a:t>
            </a:r>
            <a:r>
              <a:rPr lang="pt-PT" dirty="0"/>
              <a:t>acolhedor</a:t>
            </a:r>
            <a:r>
              <a:rPr lang="pt-PT" b="0" dirty="0"/>
              <a:t>.</a:t>
            </a:r>
          </a:p>
          <a:p>
            <a:pPr marL="233363" indent="-233363">
              <a:spcAft>
                <a:spcPts val="600"/>
              </a:spcAft>
            </a:pPr>
            <a:r>
              <a:rPr lang="pt-PT" dirty="0"/>
              <a:t>Os riscos psicossociais no trabalho</a:t>
            </a:r>
            <a:r>
              <a:rPr lang="pt-PT" b="0" dirty="0"/>
              <a:t>, como exigências contraditórias, o assédio ou uma carga de trabalho constantemente elevada, podem comprometer este efeito. </a:t>
            </a:r>
          </a:p>
          <a:p>
            <a:pPr marL="233363" indent="-233363">
              <a:spcAft>
                <a:spcPts val="600"/>
              </a:spcAft>
            </a:pPr>
            <a:r>
              <a:rPr lang="pt-PT" dirty="0"/>
              <a:t>Se não forem identificados</a:t>
            </a:r>
            <a:r>
              <a:rPr lang="pt-PT" b="0" dirty="0"/>
              <a:t>, </a:t>
            </a:r>
            <a:r>
              <a:rPr lang="pt-PT" dirty="0"/>
              <a:t>geridos</a:t>
            </a:r>
            <a:r>
              <a:rPr lang="pt-PT" b="0" dirty="0"/>
              <a:t> e </a:t>
            </a:r>
            <a:r>
              <a:rPr lang="pt-PT" dirty="0"/>
              <a:t>prevenidos</a:t>
            </a:r>
            <a:r>
              <a:rPr lang="pt-PT" b="0" dirty="0"/>
              <a:t>, estes </a:t>
            </a:r>
            <a:r>
              <a:rPr lang="pt-PT" dirty="0"/>
              <a:t>riscos</a:t>
            </a:r>
            <a:r>
              <a:rPr lang="pt-PT" b="0" dirty="0"/>
              <a:t> podem conduzir a uma série de </a:t>
            </a:r>
            <a:r>
              <a:rPr lang="pt-PT" dirty="0"/>
              <a:t>problemas de saúde significativos</a:t>
            </a:r>
            <a:r>
              <a:rPr lang="pt-PT" b="0" dirty="0"/>
              <a:t>, como o esgotamento, a depressão, a ansiedade e outros.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pt-PT"/>
              <a:t>O panorama </a:t>
            </a:r>
            <a:r>
              <a:rPr lang="pt-PT">
                <a:solidFill>
                  <a:srgbClr val="003399"/>
                </a:solidFill>
              </a:rPr>
              <a:t>geral: </a:t>
            </a:r>
            <a:r>
              <a:rPr lang="pt-PT"/>
              <a:t>o que está em jogo?</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pt-PT" sz="1800" b="1">
                <a:solidFill>
                  <a:schemeClr val="tx2"/>
                </a:solidFill>
              </a:rPr>
              <a:t>Prevê-se que os problemas de saúde mental reduzam, em média, o produto interno bruto da UE 1,7 % por ano entre 2025 e 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pt-PT" b="0" dirty="0"/>
              <a:t>Os problemas de saúde mental estão a </a:t>
            </a:r>
            <a:r>
              <a:rPr lang="pt-PT" dirty="0"/>
              <a:t>aumentar</a:t>
            </a:r>
            <a:r>
              <a:rPr lang="pt-PT" b="0" dirty="0"/>
              <a:t> entre os europeus. </a:t>
            </a:r>
          </a:p>
          <a:p>
            <a:pPr marL="233363" indent="-233363">
              <a:spcAft>
                <a:spcPts val="600"/>
              </a:spcAft>
            </a:pPr>
            <a:r>
              <a:rPr lang="pt-PT" b="0" dirty="0"/>
              <a:t>Os problemas de saúde mental representam uma </a:t>
            </a:r>
            <a:r>
              <a:rPr lang="pt-PT" dirty="0"/>
              <a:t>perda económica</a:t>
            </a:r>
            <a:r>
              <a:rPr lang="pt-PT" b="0" dirty="0"/>
              <a:t>, em grande parte devido à redução da participação na força de trabalho, ao aumento do absentismo e ao presentismo.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pt-PT"/>
              <a:t>O panorama </a:t>
            </a:r>
            <a:r>
              <a:rPr lang="pt-PT">
                <a:solidFill>
                  <a:srgbClr val="003399"/>
                </a:solidFill>
              </a:rPr>
              <a:t>geral: a perspetiva dos trabalhadores</a:t>
            </a:r>
            <a:r>
              <a:rPr lang="pt-PT"/>
              <a:t>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16000"/>
            <a:ext cx="10458863" cy="1938772"/>
          </a:xfrm>
        </p:spPr>
        <p:txBody>
          <a:bodyPr>
            <a:noAutofit/>
          </a:bodyPr>
          <a:lstStyle/>
          <a:p>
            <a:pPr marL="233363" indent="-233363"/>
            <a:r>
              <a:rPr lang="pt-PT" b="0" dirty="0"/>
              <a:t>Mais </a:t>
            </a:r>
            <a:r>
              <a:rPr lang="pt-PT" dirty="0"/>
              <a:t>de quatro em cada 10 trabalhadores em toda a UE (44 %) </a:t>
            </a:r>
            <a:r>
              <a:rPr lang="pt-PT" b="0" dirty="0"/>
              <a:t>afirmam estar expostos </a:t>
            </a:r>
            <a:r>
              <a:rPr lang="pt-PT" dirty="0"/>
              <a:t>a uma forte pressão em termos de tempo </a:t>
            </a:r>
            <a:r>
              <a:rPr lang="pt-PT" b="0" dirty="0"/>
              <a:t>ou </a:t>
            </a:r>
            <a:r>
              <a:rPr lang="pt-PT" dirty="0"/>
              <a:t>a uma sobrecarga de trabalho</a:t>
            </a:r>
            <a:r>
              <a:rPr lang="pt-PT" b="0" dirty="0"/>
              <a:t>, de acordo com o </a:t>
            </a:r>
            <a:r>
              <a:rPr lang="pt-PT" b="0" dirty="0">
                <a:solidFill>
                  <a:srgbClr val="92D050"/>
                </a:solidFill>
                <a:hlinkClick r:id="rId3">
                  <a:extLst>
                    <a:ext uri="{A12FA001-AC4F-418D-AE19-62706E023703}">
                      <ahyp:hlinkClr xmlns:ahyp="http://schemas.microsoft.com/office/drawing/2018/hyperlinkcolor" val="tx"/>
                    </a:ext>
                  </a:extLst>
                </a:hlinkClick>
              </a:rPr>
              <a:t>inquérito aos trabalhadores «Tomar o pulso à SST, 2025»</a:t>
            </a:r>
            <a:r>
              <a:rPr lang="pt-PT" b="0" dirty="0"/>
              <a:t>.</a:t>
            </a:r>
            <a:br>
              <a:rPr lang="pt-PT" dirty="0"/>
            </a:br>
            <a:endParaRPr lang="pt-PT" dirty="0"/>
          </a:p>
          <a:p>
            <a:pPr marL="233363" indent="-233363"/>
            <a:r>
              <a:rPr lang="pt-PT" dirty="0"/>
              <a:t>Muitos trabalhadores afirmam que o seu trabalho tem um impacto negativo na sua saúde:</a:t>
            </a:r>
          </a:p>
          <a:p>
            <a:pPr lvl="1"/>
            <a:r>
              <a:rPr lang="pt-PT" dirty="0">
                <a:solidFill>
                  <a:schemeClr val="tx2"/>
                </a:solidFill>
              </a:rPr>
              <a:t>37 % dos trabalhadores sentem fadiga geral. </a:t>
            </a:r>
          </a:p>
          <a:p>
            <a:pPr lvl="1"/>
            <a:r>
              <a:rPr lang="pt-PT" dirty="0">
                <a:solidFill>
                  <a:schemeClr val="tx2"/>
                </a:solidFill>
              </a:rPr>
              <a:t>29 % dos trabalhadores da UE sofrem de </a:t>
            </a:r>
            <a:r>
              <a:rPr lang="pt-PT" i="1" dirty="0">
                <a:solidFill>
                  <a:schemeClr val="tx2"/>
                </a:solidFill>
              </a:rPr>
              <a:t>stres</a:t>
            </a:r>
            <a:r>
              <a:rPr lang="pt-PT" dirty="0">
                <a:solidFill>
                  <a:schemeClr val="tx2"/>
                </a:solidFill>
              </a:rPr>
              <a:t>s, depressão ou ansiedade</a:t>
            </a:r>
            <a:r>
              <a:rPr lang="pt-PT" dirty="0"/>
              <a:t>.</a:t>
            </a:r>
          </a:p>
          <a:p>
            <a:pPr marL="0" indent="0">
              <a:buNone/>
            </a:pPr>
            <a:br>
              <a:rPr lang="pt-PT" dirty="0"/>
            </a:br>
            <a:endParaRPr lang="pt-PT" dirty="0"/>
          </a:p>
        </p:txBody>
      </p:sp>
      <p:grpSp>
        <p:nvGrpSpPr>
          <p:cNvPr id="11" name="Group 10" descr="Fotografia de um trabalhador de escritório sentado à secretária, com um ar preocupado enquanto lê documentos. À sua esquerda, há um boneco a fazer malabarismos com vários ícones digitais, tais como uma folha de papel, um ponto de interrogação, gráficos e um relógio, para simbolizar uma forte pressão em termos de tempo e sobrecarga de trabalho.  ">
            <a:extLst>
              <a:ext uri="{FF2B5EF4-FFF2-40B4-BE49-F238E27FC236}">
                <a16:creationId xmlns:a16="http://schemas.microsoft.com/office/drawing/2014/main" id="{1FA2A4BA-24EA-588B-6266-E1CE51C07E21}"/>
              </a:ext>
            </a:extLst>
          </p:cNvPr>
          <p:cNvGrpSpPr/>
          <p:nvPr/>
        </p:nvGrpSpPr>
        <p:grpSpPr>
          <a:xfrm>
            <a:off x="3709069" y="3334449"/>
            <a:ext cx="4511103" cy="2585584"/>
            <a:chOff x="3709069" y="3334449"/>
            <a:chExt cx="4511103" cy="2585584"/>
          </a:xfrm>
        </p:grpSpPr>
        <p:pic>
          <p:nvPicPr>
            <p:cNvPr id="9" name="Picture 8" descr="Fotografia de um trabalhador de escritório sentado à secretária, com um ar preocupado enquanto lê documentos. À sua esquerda, há um boneco a fazer malabarismos com vários ícones digitais, tais como uma folha de papel, um ponto de interrogação, gráficos e um relógio, para simbolizar uma forte pressão em termos de tempo e sobrecarga de trabalho.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pt-PT" sz="70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a:xfrm>
            <a:off x="600002" y="180000"/>
            <a:ext cx="11112100" cy="489600"/>
          </a:xfrm>
        </p:spPr>
        <p:txBody>
          <a:bodyPr/>
          <a:lstStyle/>
          <a:p>
            <a:r>
              <a:rPr lang="pt-PT" dirty="0"/>
              <a:t>O panorama </a:t>
            </a:r>
            <a:r>
              <a:rPr lang="pt-PT" dirty="0">
                <a:solidFill>
                  <a:srgbClr val="003399"/>
                </a:solidFill>
              </a:rPr>
              <a:t>geral: a perspetiva </a:t>
            </a:r>
            <a:r>
              <a:rPr lang="pt-PT" dirty="0"/>
              <a:t>das organizações vs. dos trabalhadores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0830163"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Riscos psicossociais no trabalho: Organizações vs. trabalhadores.</a:t>
            </a:r>
          </a:p>
          <a:p>
            <a:r>
              <a:rPr lang="pt-PT" sz="1800">
                <a:latin typeface="+mn-lt"/>
              </a:rPr>
              <a:t>Padrões semelhantes, perspetivas diferentes</a:t>
            </a:r>
            <a:r>
              <a:rPr lang="pt-PT" sz="1800" b="1">
                <a:latin typeface="+mn-lt"/>
              </a:rPr>
              <a:t> </a:t>
            </a:r>
          </a:p>
        </p:txBody>
      </p:sp>
      <p:grpSp>
        <p:nvGrpSpPr>
          <p:cNvPr id="3" name="Group 2" descr="Uma caixa de dados que compara os níveis de pressão em termos de tempo sentida pelas organizações e pelos trabalhadores. Estes são indicados por meio de semicírculos e percentagens. As organizações sofrem uma pressão de 44 % em termos de tempo, enquanto os trabalhadores sofrem uma pressão de 43 %. ">
            <a:extLst>
              <a:ext uri="{FF2B5EF4-FFF2-40B4-BE49-F238E27FC236}">
                <a16:creationId xmlns:a16="http://schemas.microsoft.com/office/drawing/2014/main" id="{4CB3070E-5865-7FEF-3107-073D336FB2E7}"/>
              </a:ext>
            </a:extLst>
          </p:cNvPr>
          <p:cNvGrpSpPr/>
          <p:nvPr/>
        </p:nvGrpSpPr>
        <p:grpSpPr>
          <a:xfrm>
            <a:off x="1230885" y="2017464"/>
            <a:ext cx="4542009" cy="2356922"/>
            <a:chOff x="874654" y="2168532"/>
            <a:chExt cx="4542009"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pt-PT" sz="1000" i="1" dirty="0"/>
                  <a:t>Fonte: </a:t>
                </a:r>
                <a:r>
                  <a:rPr lang="pt-PT" sz="1000" b="0" dirty="0"/>
                  <a:t>ESENER 2024, UE27, Tomar o pulso à SST, 2025 </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2968547"/>
              <a:ext cx="590550" cy="1106036"/>
              <a:chOff x="2545648" y="3098072"/>
              <a:chExt cx="590550" cy="1106036"/>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09807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pt-PT" sz="1400" b="1"/>
                  <a:t>VS</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954195" y="2749262"/>
              <a:ext cx="170507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pt-PT" sz="1400" dirty="0"/>
                <a:t>ORGANIZAÇÕES</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044287" y="2757833"/>
              <a:ext cx="1900702" cy="323360"/>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pt-PT" sz="1400" dirty="0">
                  <a:solidFill>
                    <a:srgbClr val="A9DE4E"/>
                  </a:solidFill>
                </a:rPr>
                <a:t>TRABALHADORES</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7465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pt-PT" sz="1400" b="1">
                  <a:solidFill>
                    <a:schemeClr val="bg1"/>
                  </a:solidFill>
                </a:rPr>
                <a:t>PRESSÃO EM TERMOS DE TEMPO</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Um quadro com dados que comparam os níveis de falta de comunicação e cooperação sentidos pelas organizações e pelos trabalhadores. Estes são indicados por meio de semicírculos e percentagens. As organizações sofrem falta de comunicação e cooperação em 19 % dos casos, enquanto este valor é de &#10;29 % para os trabalhadores. ">
            <a:extLst>
              <a:ext uri="{FF2B5EF4-FFF2-40B4-BE49-F238E27FC236}">
                <a16:creationId xmlns:a16="http://schemas.microsoft.com/office/drawing/2014/main" id="{563A276B-2E8A-E549-FC54-0266E8954E8A}"/>
              </a:ext>
            </a:extLst>
          </p:cNvPr>
          <p:cNvGrpSpPr/>
          <p:nvPr/>
        </p:nvGrpSpPr>
        <p:grpSpPr>
          <a:xfrm>
            <a:off x="6265843" y="2017464"/>
            <a:ext cx="4544828" cy="2356922"/>
            <a:chOff x="5927303" y="1825127"/>
            <a:chExt cx="4544828"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27303" y="1825127"/>
              <a:ext cx="4544828" cy="2356922"/>
              <a:chOff x="5927303" y="1825127"/>
              <a:chExt cx="4544828"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27303" y="1825127"/>
                <a:ext cx="4544828" cy="2356922"/>
                <a:chOff x="871835" y="2168532"/>
                <a:chExt cx="4544828"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pt-PT" sz="1000" i="1"/>
                      <a:t>Fonte: </a:t>
                    </a:r>
                    <a:r>
                      <a:rPr lang="pt-PT" sz="1000" b="0"/>
                      <a:t>ESENER 2024 e Tomar o pulso à SST,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2" y="2437616"/>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2977117"/>
                  <a:ext cx="590550" cy="1106036"/>
                  <a:chOff x="2600450" y="3106642"/>
                  <a:chExt cx="590550" cy="1106036"/>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106642"/>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pt-PT" sz="1400" b="1"/>
                      <a:t>VS</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984536" y="2757833"/>
                  <a:ext cx="1705074"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pt-PT" sz="1400" dirty="0"/>
                    <a:t>ORGANIZAÇÕES</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2951789" y="2727830"/>
                  <a:ext cx="1912836" cy="373966"/>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1200"/>
                    </a:spcBef>
                    <a:spcAft>
                      <a:spcPts val="600"/>
                    </a:spcAft>
                    <a:buNone/>
                  </a:pPr>
                  <a:r>
                    <a:rPr lang="pt-PT" sz="1400" dirty="0">
                      <a:solidFill>
                        <a:srgbClr val="A9DE4E"/>
                      </a:solidFill>
                    </a:rPr>
                    <a:t>TRABALHADORES</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71835" y="2168532"/>
                  <a:ext cx="4057697"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pt-PT" sz="1400" b="1" dirty="0">
                      <a:solidFill>
                        <a:schemeClr val="bg1"/>
                      </a:solidFill>
                    </a:rPr>
                    <a:t>FALTA DE COMUNICAÇÃO E COOPERAÇÃO</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descr="Só 51 % das organizações referem a participação dos trabalhadores na gestão dos riscos psicossociais. ">
            <a:extLst>
              <a:ext uri="{FF2B5EF4-FFF2-40B4-BE49-F238E27FC236}">
                <a16:creationId xmlns:a16="http://schemas.microsoft.com/office/drawing/2014/main" id="{B4A7BB91-524A-4AEB-00A7-EAE7B13F645F}"/>
              </a:ext>
            </a:extLst>
          </p:cNvPr>
          <p:cNvGrpSpPr/>
          <p:nvPr/>
        </p:nvGrpSpPr>
        <p:grpSpPr>
          <a:xfrm>
            <a:off x="1262298" y="4787683"/>
            <a:ext cx="8859302" cy="1641028"/>
            <a:chOff x="874652" y="4881619"/>
            <a:chExt cx="8859302"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74652" y="4881619"/>
              <a:ext cx="8859302" cy="1641028"/>
              <a:chOff x="1684165" y="4627998"/>
              <a:chExt cx="8859302"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84165" y="4627998"/>
                <a:ext cx="8846862" cy="1639967"/>
                <a:chOff x="874651" y="2168532"/>
                <a:chExt cx="8846862"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pt-PT" sz="1400"/>
                    <a:t>SÓ</a:t>
                  </a:r>
                </a:p>
              </p:txBody>
            </p:sp>
            <p:sp>
              <p:nvSpPr>
                <p:cNvPr id="100" name="Content Placeholder 2" descr="Uma caixa que apresenta a percentagem de participação dos trabalhadores nas organizações no que diz respeito à gestão dos riscos psicossociais no trabalho. A percentagem é de 51 por cento. ">
                  <a:extLst>
                    <a:ext uri="{FF2B5EF4-FFF2-40B4-BE49-F238E27FC236}">
                      <a16:creationId xmlns:a16="http://schemas.microsoft.com/office/drawing/2014/main" id="{3994B876-AAE8-E8B6-4731-D4BFD324526D}"/>
                    </a:ext>
                  </a:extLst>
                </p:cNvPr>
                <p:cNvSpPr txBox="1">
                  <a:spLocks/>
                </p:cNvSpPr>
                <p:nvPr/>
              </p:nvSpPr>
              <p:spPr>
                <a:xfrm>
                  <a:off x="2715624" y="2730080"/>
                  <a:ext cx="3011414" cy="95905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pt-PT" sz="1500" b="0" dirty="0"/>
                    <a:t>das organizações referem a participação dos trabalhadores na gestão dos riscos psicossociais.</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7465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pt-PT" sz="1400" b="1">
                      <a:solidFill>
                        <a:schemeClr val="bg1"/>
                      </a:solidFill>
                    </a:rPr>
                    <a:t>PARTICIPAÇÃO DOS TRABALHADORES</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2" y="4475445"/>
            <a:ext cx="4499238" cy="2011854"/>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74663" y="5372987"/>
            <a:ext cx="2870939" cy="90654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pt-PT" sz="1400" dirty="0"/>
              <a:t>A participação dos trabalhadores é essencial para identificar os riscos e encontrar soluções eficazes em conjunto.</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a:xfrm>
            <a:off x="600002" y="180000"/>
            <a:ext cx="11170466" cy="489600"/>
          </a:xfrm>
        </p:spPr>
        <p:txBody>
          <a:bodyPr/>
          <a:lstStyle/>
          <a:p>
            <a:r>
              <a:rPr lang="pt-PT" dirty="0"/>
              <a:t>O panorama </a:t>
            </a:r>
            <a:r>
              <a:rPr lang="pt-PT" dirty="0">
                <a:solidFill>
                  <a:srgbClr val="003399"/>
                </a:solidFill>
              </a:rPr>
              <a:t>geral: </a:t>
            </a:r>
            <a:r>
              <a:rPr lang="pt-PT" dirty="0"/>
              <a:t>a perspetiva das organizações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Riscos psicossociais presentes nas organizações:</a:t>
            </a:r>
          </a:p>
        </p:txBody>
      </p:sp>
      <p:graphicFrame>
        <p:nvGraphicFramePr>
          <p:cNvPr id="7" name="Chart 6" descr="Gráfico que apresenta uma comparação dos riscos psicossociais presentes nas organizações em 2019 e 2024:&#10;&#10;Ter de lidar com clientes, doentes, alunos, etc. difíceis 2019: 59 %. 2024: 56 %&#10;Pressão em termos de tempo. 2019: 45 % 2024: 43 %&#10;Falta de comunicação ou cooperação dentro da organização. 2019: 18 % 2024: 19 %&#10;Horários de trabalho longos ou irregulares.  2019: 21 % 2024: 18 %&#10;Receio de perda de emprego.  2019: 11 % 2024: 10 %&#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1806409091"/>
              </p:ext>
            </p:extLst>
          </p:nvPr>
        </p:nvGraphicFramePr>
        <p:xfrm>
          <a:off x="1991043" y="1530272"/>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pt-PT" sz="1200" i="1">
                <a:effectLst/>
              </a:rPr>
              <a:t>Fonte: </a:t>
            </a:r>
            <a:r>
              <a:rPr lang="pt-PT" sz="1200">
                <a:effectLst/>
              </a:rPr>
              <a:t>ESENER 2024 — Base: estabelecimentos da UE-27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pt-PT"/>
              <a:t>Metas e objetivos da campanha</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938530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Aumentar a sensibilização para: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600000" y="1835008"/>
            <a:ext cx="9052001"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pt-PT" sz="1800" b="0" dirty="0"/>
              <a:t>o </a:t>
            </a:r>
            <a:r>
              <a:rPr lang="pt-PT" sz="1800" dirty="0"/>
              <a:t>impacto de um bom ambiente de trabalho na saúde mental e no bem-estar</a:t>
            </a:r>
            <a:r>
              <a:rPr lang="pt-PT" sz="1800" b="0" dirty="0"/>
              <a:t>;</a:t>
            </a:r>
          </a:p>
          <a:p>
            <a:pPr marL="233363" indent="-233363">
              <a:spcBef>
                <a:spcPts val="0"/>
              </a:spcBef>
              <a:spcAft>
                <a:spcPts val="600"/>
              </a:spcAft>
            </a:pPr>
            <a:r>
              <a:rPr lang="pt-PT" sz="1800" b="0" dirty="0"/>
              <a:t>a importância de </a:t>
            </a:r>
            <a:r>
              <a:rPr lang="pt-PT" sz="1800" dirty="0"/>
              <a:t>avaliar</a:t>
            </a:r>
            <a:r>
              <a:rPr lang="pt-PT" sz="1800" b="0" dirty="0"/>
              <a:t>, </a:t>
            </a:r>
            <a:r>
              <a:rPr lang="pt-PT" sz="1800" dirty="0"/>
              <a:t>prevenir e gerir os riscos psicossociais</a:t>
            </a:r>
            <a:r>
              <a:rPr lang="pt-PT" sz="1800" b="0" dirty="0"/>
              <a:t>. </a:t>
            </a:r>
            <a:r>
              <a:rPr lang="pt-PT" sz="1800" dirty="0"/>
              <a:t> </a:t>
            </a:r>
          </a:p>
          <a:p>
            <a:pPr marL="0" indent="0">
              <a:spcBef>
                <a:spcPts val="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64939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Incentivar:</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7" y="3526494"/>
            <a:ext cx="7139834"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pt-PT" sz="1800" dirty="0"/>
              <a:t>o trabalho em rede entre as partes interessadas</a:t>
            </a:r>
            <a:r>
              <a:rPr lang="pt-PT" sz="1800" b="0" dirty="0"/>
              <a:t>;</a:t>
            </a:r>
          </a:p>
          <a:p>
            <a:pPr marL="233363" indent="-233363">
              <a:spcBef>
                <a:spcPts val="0"/>
              </a:spcBef>
              <a:spcAft>
                <a:spcPts val="600"/>
              </a:spcAft>
            </a:pPr>
            <a:r>
              <a:rPr lang="pt-PT" sz="1800" b="0" dirty="0"/>
              <a:t>a cooperação com </a:t>
            </a:r>
            <a:r>
              <a:rPr lang="pt-PT" sz="1800" dirty="0"/>
              <a:t>todos os parceiros no local de trabalho</a:t>
            </a:r>
            <a:r>
              <a:rPr lang="pt-PT" sz="1800" b="0" dirty="0"/>
              <a:t>;</a:t>
            </a:r>
          </a:p>
          <a:p>
            <a:pPr marL="233363" indent="-233363">
              <a:spcBef>
                <a:spcPts val="0"/>
              </a:spcBef>
              <a:spcAft>
                <a:spcPts val="600"/>
              </a:spcAft>
            </a:pPr>
            <a:r>
              <a:rPr lang="pt-PT" sz="1800" b="0" dirty="0"/>
              <a:t>a promoção de um </a:t>
            </a:r>
            <a:r>
              <a:rPr lang="pt-PT" sz="1800" dirty="0"/>
              <a:t>ambiente de trabalho acolhedor</a:t>
            </a:r>
            <a:r>
              <a:rPr lang="pt-PT" sz="1800" b="0" dirty="0"/>
              <a:t>,</a:t>
            </a:r>
            <a:r>
              <a:rPr lang="pt-PT" sz="1800" dirty="0"/>
              <a:t> inclusivo</a:t>
            </a:r>
            <a:r>
              <a:rPr lang="pt-PT" sz="1800" b="0" dirty="0"/>
              <a:t> e </a:t>
            </a:r>
            <a:r>
              <a:rPr lang="pt-PT" sz="1800" dirty="0"/>
              <a:t>mentalmente saudável</a:t>
            </a:r>
            <a:r>
              <a:rPr lang="pt-PT" sz="1800" b="0" dirty="0"/>
              <a:t>;</a:t>
            </a:r>
          </a:p>
          <a:p>
            <a:pPr marL="233363" indent="-233363">
              <a:spcBef>
                <a:spcPts val="0"/>
              </a:spcBef>
              <a:spcAft>
                <a:spcPts val="600"/>
              </a:spcAft>
            </a:pPr>
            <a:r>
              <a:rPr lang="pt-PT" sz="1800" dirty="0"/>
              <a:t>associar os riscos psicossociais a processos mais amplos </a:t>
            </a:r>
            <a:r>
              <a:rPr lang="pt-PT" sz="1800" b="0" dirty="0"/>
              <a:t>de segurança e saúde no trabalho </a:t>
            </a:r>
            <a:r>
              <a:rPr lang="pt-PT" sz="1800" dirty="0"/>
              <a:t>(SST) </a:t>
            </a:r>
            <a:r>
              <a:rPr lang="pt-PT" sz="1800" b="0" dirty="0"/>
              <a:t>, de modo a garantir uma abordagem abrangente.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Uma fotografia em forma de nuvem, que mostra um grupo de trabalhadores do sexo masculino à volta de um painel de figuras. Na imagem, do lado esquerdo há um boneco verde. A imagem centra-se nos esforços organizacionais necessários para promover a boa saúde mental no local de trabalho.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pt-PT"/>
              <a:t>A quem se destina a campanha? Quem deve participar?</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862616"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pt-PT" sz="1800" b="1" dirty="0">
                <a:solidFill>
                  <a:srgbClr val="003399"/>
                </a:solidFill>
              </a:rPr>
              <a:t>Uma boa saúde mental é uma responsabilidade partilhada.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6002496" cy="3449762"/>
          </a:xfrm>
          <a:prstGeom prst="rect">
            <a:avLst/>
          </a:prstGeom>
          <a:noFill/>
        </p:spPr>
        <p:txBody>
          <a:bodyPr wrap="square" rtlCol="0">
            <a:noAutofit/>
          </a:bodyPr>
          <a:lstStyle/>
          <a:p>
            <a:pPr marL="233363" indent="-233363">
              <a:buFont typeface="Wingdings" panose="05000000000000000000" pitchFamily="2" charset="2"/>
              <a:buChar char="§"/>
            </a:pPr>
            <a:r>
              <a:rPr lang="pt-PT" sz="1800" dirty="0">
                <a:solidFill>
                  <a:schemeClr val="tx2"/>
                </a:solidFill>
              </a:rPr>
              <a:t>Empregadores de empresas de todas as dimensões </a:t>
            </a:r>
          </a:p>
          <a:p>
            <a:pPr marL="233363" indent="-233363">
              <a:buFont typeface="Wingdings" panose="05000000000000000000" pitchFamily="2" charset="2"/>
              <a:buChar char="§"/>
            </a:pPr>
            <a:r>
              <a:rPr lang="pt-PT" sz="1800" dirty="0">
                <a:solidFill>
                  <a:schemeClr val="tx2"/>
                </a:solidFill>
              </a:rPr>
              <a:t>Trabalhadores </a:t>
            </a:r>
          </a:p>
          <a:p>
            <a:pPr marL="233363" indent="-233363">
              <a:buFont typeface="Wingdings" panose="05000000000000000000" pitchFamily="2" charset="2"/>
              <a:buChar char="§"/>
            </a:pPr>
            <a:r>
              <a:rPr lang="pt-PT" sz="1800" dirty="0">
                <a:solidFill>
                  <a:schemeClr val="tx2"/>
                </a:solidFill>
              </a:rPr>
              <a:t>Parceiros sociais</a:t>
            </a:r>
          </a:p>
          <a:p>
            <a:pPr marL="233363" indent="-233363">
              <a:buFont typeface="Wingdings" panose="05000000000000000000" pitchFamily="2" charset="2"/>
              <a:buChar char="§"/>
            </a:pPr>
            <a:r>
              <a:rPr lang="pt-PT" sz="1800" dirty="0">
                <a:solidFill>
                  <a:schemeClr val="tx2"/>
                </a:solidFill>
              </a:rPr>
              <a:t>Inspetores do trabalho </a:t>
            </a:r>
          </a:p>
          <a:p>
            <a:pPr marL="233363" indent="-233363">
              <a:buFont typeface="Wingdings" panose="05000000000000000000" pitchFamily="2" charset="2"/>
              <a:buChar char="§"/>
            </a:pPr>
            <a:r>
              <a:rPr lang="pt-PT" sz="1800" dirty="0">
                <a:solidFill>
                  <a:schemeClr val="tx2"/>
                </a:solidFill>
              </a:rPr>
              <a:t>Profissionais de SST </a:t>
            </a:r>
          </a:p>
          <a:p>
            <a:pPr marL="233363" indent="-233363">
              <a:buFont typeface="Wingdings" panose="05000000000000000000" pitchFamily="2" charset="2"/>
              <a:buChar char="§"/>
            </a:pPr>
            <a:r>
              <a:rPr lang="pt-PT" sz="1800" dirty="0">
                <a:solidFill>
                  <a:schemeClr val="tx2"/>
                </a:solidFill>
              </a:rPr>
              <a:t>Organizações de saúde mental</a:t>
            </a:r>
          </a:p>
          <a:p>
            <a:pPr marL="233363" indent="-233363">
              <a:buFont typeface="Wingdings" panose="05000000000000000000" pitchFamily="2" charset="2"/>
              <a:buChar char="§"/>
            </a:pPr>
            <a:r>
              <a:rPr lang="pt-PT" sz="1800" dirty="0">
                <a:solidFill>
                  <a:schemeClr val="tx2"/>
                </a:solidFill>
              </a:rPr>
              <a:t>Organizações de mulheres e de jovens </a:t>
            </a:r>
          </a:p>
          <a:p>
            <a:pPr marL="233363" indent="-233363">
              <a:buFont typeface="Wingdings" panose="05000000000000000000" pitchFamily="2" charset="2"/>
              <a:buChar char="§"/>
            </a:pPr>
            <a:r>
              <a:rPr lang="pt-PT" sz="1800" dirty="0">
                <a:solidFill>
                  <a:schemeClr val="tx2"/>
                </a:solidFill>
              </a:rPr>
              <a:t>Organizações LGBTQI+ </a:t>
            </a:r>
          </a:p>
          <a:p>
            <a:pPr marL="233363" indent="-233363">
              <a:buFont typeface="Wingdings" panose="05000000000000000000" pitchFamily="2" charset="2"/>
              <a:buChar char="§"/>
            </a:pPr>
            <a:r>
              <a:rPr lang="pt-PT" sz="1800" dirty="0">
                <a:solidFill>
                  <a:schemeClr val="tx2"/>
                </a:solidFill>
              </a:rPr>
              <a:t>Responsáveis políticos</a:t>
            </a:r>
          </a:p>
          <a:p>
            <a:pPr marL="233363" indent="-233363">
              <a:buFont typeface="Wingdings" panose="05000000000000000000" pitchFamily="2" charset="2"/>
              <a:buChar char="§"/>
            </a:pPr>
            <a:r>
              <a:rPr lang="pt-PT" sz="1800" dirty="0">
                <a:solidFill>
                  <a:schemeClr val="tx2"/>
                </a:solidFill>
              </a:rPr>
              <a:t>Investigadores e docentes </a:t>
            </a:r>
          </a:p>
          <a:p>
            <a:pPr marL="233363" indent="-233363">
              <a:buFont typeface="Wingdings" panose="05000000000000000000" pitchFamily="2" charset="2"/>
              <a:buChar char="§"/>
            </a:pPr>
            <a:r>
              <a:rPr lang="pt-PT" sz="1800" dirty="0">
                <a:solidFill>
                  <a:schemeClr val="tx2"/>
                </a:solidFill>
              </a:rPr>
              <a:t>Profissionais da comunicação social </a:t>
            </a:r>
          </a:p>
          <a:p>
            <a:endParaRPr lang="en-GB" sz="1800" dirty="0"/>
          </a:p>
        </p:txBody>
      </p:sp>
      <p:pic>
        <p:nvPicPr>
          <p:cNvPr id="8" name="Picture 7" descr="Um vetor visual de quatro bonecos verdes unidos por linhas que representam a responsabilidade partilhada. Um dos bonecos está a segurar uma chávena de café, outro um ponto de exclamação, outro uma lupa e outro um megafone.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2298"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p:txBody>
          <a:bodyPr/>
          <a:lstStyle/>
          <a:p>
            <a:r>
              <a:rPr lang="pt-PT"/>
              <a:t>Um roteiro para a ação: as cinco áreas prioritárias da campanha</a:t>
            </a:r>
          </a:p>
        </p:txBody>
      </p:sp>
      <p:graphicFrame>
        <p:nvGraphicFramePr>
          <p:cNvPr id="5" name="Content Placeholder 3" descr="Um calendário a indicar as datas de lançamento para cada uma das cinco áreas prioritárias da campanha.">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3840232717"/>
              </p:ext>
            </p:extLst>
          </p:nvPr>
        </p:nvGraphicFramePr>
        <p:xfrm>
          <a:off x="1505036" y="1341816"/>
          <a:ext cx="9581249" cy="3215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a:xfrm>
            <a:off x="600002" y="180000"/>
            <a:ext cx="11306653" cy="489600"/>
          </a:xfrm>
        </p:spPr>
        <p:txBody>
          <a:bodyPr/>
          <a:lstStyle/>
          <a:p>
            <a:r>
              <a:rPr lang="pt-PT" dirty="0"/>
              <a:t>Prioridade 1: Avaliação e gestão dos riscos psicossociais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045293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dirty="0">
                <a:latin typeface="+mn-lt"/>
              </a:rPr>
              <a:t>Cenário atual</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2025178"/>
            <a:ext cx="10033960"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Bef>
                <a:spcPts val="0"/>
              </a:spcBef>
              <a:spcAft>
                <a:spcPts val="600"/>
              </a:spcAft>
            </a:pPr>
            <a:r>
              <a:rPr lang="pt-PT" b="0" dirty="0"/>
              <a:t>Os empregadores têm o dever legal </a:t>
            </a:r>
            <a:r>
              <a:rPr lang="pt-PT" dirty="0"/>
              <a:t>de proteger a saúde dos trabalhadores</a:t>
            </a:r>
            <a:r>
              <a:rPr lang="pt-PT" b="0" dirty="0"/>
              <a:t>, o que inclui </a:t>
            </a:r>
            <a:r>
              <a:rPr lang="pt-PT" dirty="0"/>
              <a:t>a saúde mental</a:t>
            </a:r>
            <a:r>
              <a:rPr lang="pt-PT" b="0" dirty="0"/>
              <a:t>.</a:t>
            </a:r>
          </a:p>
          <a:p>
            <a:pPr marL="233363" indent="-233363">
              <a:spcBef>
                <a:spcPts val="0"/>
              </a:spcBef>
              <a:spcAft>
                <a:spcPts val="600"/>
              </a:spcAft>
            </a:pPr>
            <a:r>
              <a:rPr lang="pt-PT" b="0" dirty="0"/>
              <a:t>Só </a:t>
            </a:r>
            <a:r>
              <a:rPr lang="pt-PT" dirty="0"/>
              <a:t>39 % das empresas </a:t>
            </a:r>
            <a:r>
              <a:rPr lang="pt-PT" b="0" dirty="0"/>
              <a:t>afirmam dispor de um </a:t>
            </a:r>
            <a:r>
              <a:rPr lang="pt-PT" dirty="0"/>
              <a:t>plano de ação contra o </a:t>
            </a:r>
            <a:r>
              <a:rPr lang="pt-PT" i="1" dirty="0"/>
              <a:t>stress</a:t>
            </a:r>
            <a:r>
              <a:rPr lang="pt-PT" dirty="0"/>
              <a:t> relacionado com o trabalho</a:t>
            </a:r>
            <a:r>
              <a:rPr lang="pt-PT" b="0" dirty="0"/>
              <a:t>.</a:t>
            </a:r>
          </a:p>
          <a:p>
            <a:pPr marL="233363" indent="-233363">
              <a:spcBef>
                <a:spcPts val="0"/>
              </a:spcBef>
              <a:spcAft>
                <a:spcPts val="600"/>
              </a:spcAft>
            </a:pPr>
            <a:r>
              <a:rPr lang="pt-PT" b="0" dirty="0"/>
              <a:t>As organizações podem reconhecer os riscos psicossociais, mas, muitas vezes, </a:t>
            </a:r>
            <a:r>
              <a:rPr lang="pt-PT" dirty="0"/>
              <a:t>carecem </a:t>
            </a:r>
            <a:r>
              <a:rPr lang="pt-PT" b="0" dirty="0"/>
              <a:t>de medidas sistemáticas e formalizadas </a:t>
            </a:r>
            <a:r>
              <a:rPr lang="pt-PT" dirty="0"/>
              <a:t>para os abordar de forma eficaz</a:t>
            </a:r>
            <a:r>
              <a:rPr lang="pt-PT" b="0" dirty="0"/>
              <a:t>. </a:t>
            </a:r>
          </a:p>
          <a:p>
            <a:pPr marL="233363" indent="-233363">
              <a:spcBef>
                <a:spcPts val="0"/>
              </a:spcBef>
              <a:spcAft>
                <a:spcPts val="600"/>
              </a:spcAft>
            </a:pPr>
            <a:r>
              <a:rPr lang="pt-PT" b="0" dirty="0"/>
              <a:t>Os dados disponíveis mostram que a sensibilização e a aplicação </a:t>
            </a:r>
            <a:r>
              <a:rPr lang="pt-PT" dirty="0"/>
              <a:t>de </a:t>
            </a:r>
            <a:r>
              <a:rPr lang="pt-PT" dirty="0">
                <a:solidFill>
                  <a:schemeClr val="accent1"/>
                </a:solidFill>
              </a:rPr>
              <a:t>medidas preventivas variam consoante os </a:t>
            </a:r>
            <a:r>
              <a:rPr lang="pt-PT" dirty="0"/>
              <a:t>setores e os países</a:t>
            </a:r>
            <a:r>
              <a:rPr lang="pt-PT" b="0" dirty="0"/>
              <a:t>.</a:t>
            </a:r>
          </a:p>
        </p:txBody>
      </p:sp>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a:xfrm>
            <a:off x="600002" y="180000"/>
            <a:ext cx="11261973" cy="489600"/>
          </a:xfrm>
        </p:spPr>
        <p:txBody>
          <a:bodyPr/>
          <a:lstStyle/>
          <a:p>
            <a:r>
              <a:rPr lang="pt-PT" dirty="0"/>
              <a:t>Prioridade 1: Avaliação e gestão dos riscos psicossociais -2- </a:t>
            </a:r>
          </a:p>
        </p:txBody>
      </p:sp>
      <p:sp>
        <p:nvSpPr>
          <p:cNvPr id="4" name="Rectangle 3">
            <a:extLst>
              <a:ext uri="{FF2B5EF4-FFF2-40B4-BE49-F238E27FC236}">
                <a16:creationId xmlns:a16="http://schemas.microsoft.com/office/drawing/2014/main" id="{5978B3BF-F5DD-EF14-8F1E-31C8593438D2}"/>
              </a:ext>
            </a:extLst>
          </p:cNvPr>
          <p:cNvSpPr/>
          <p:nvPr/>
        </p:nvSpPr>
        <p:spPr>
          <a:xfrm>
            <a:off x="0" y="1295190"/>
            <a:ext cx="121920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274320" tIns="121920" rIns="548640" bIns="121920" rtlCol="0">
            <a:spAutoFit/>
          </a:bodyPr>
          <a:lstStyle/>
          <a:p>
            <a:pPr algn="r"/>
            <a:r>
              <a:rPr lang="pt-PT" b="1" dirty="0">
                <a:solidFill>
                  <a:srgbClr val="003399"/>
                </a:solidFill>
                <a:cs typeface="Arial" panose="020B0604020202020204" pitchFamily="34" charset="0"/>
              </a:rPr>
              <a:t>         Principais dificuldades referidas pelas empresas na gestão dos riscos psicossociais:</a:t>
            </a:r>
          </a:p>
        </p:txBody>
      </p:sp>
      <p:grpSp>
        <p:nvGrpSpPr>
          <p:cNvPr id="13" name="Group 12" descr="4 gráficos circulares que mostram as principais dificuldades referidas pelas empresas na gestão dos riscos psicossociais.  O gráfico circular 1 apresenta 59 por cento.  Relutância em falar abertamente sobre o assunto. O gráfico circular 2 apresenta 44 por cento. Falta de experiência ou apoio especializado. O gráfico circular 3 apresenta 43 por cento. Falta de sensibilização dos trabalhadores.  O gráfico circular 4 apresenta 32 por cento. Falta de sensibilização dos quadros de gestão.">
            <a:extLst>
              <a:ext uri="{FF2B5EF4-FFF2-40B4-BE49-F238E27FC236}">
                <a16:creationId xmlns:a16="http://schemas.microsoft.com/office/drawing/2014/main" id="{5A1D7735-3259-B0E5-ADF7-9703C0F715D4}"/>
              </a:ext>
            </a:extLst>
          </p:cNvPr>
          <p:cNvGrpSpPr/>
          <p:nvPr/>
        </p:nvGrpSpPr>
        <p:grpSpPr>
          <a:xfrm>
            <a:off x="120387" y="1503628"/>
            <a:ext cx="11741588" cy="2500562"/>
            <a:chOff x="176987" y="3931303"/>
            <a:chExt cx="11741588" cy="2500562"/>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931303"/>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761549"/>
              <a:ext cx="9968328" cy="670316"/>
              <a:chOff x="1503249" y="3265556"/>
              <a:chExt cx="7476246" cy="502735"/>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271392"/>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pt-PT" sz="1600"/>
                  <a:t>Relutância em falar abertamente sobre o assunto</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276071"/>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pt-PT" sz="1600"/>
                  <a:t>Falta de experiência ou apoio especializado</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26555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pt-PT" sz="1600"/>
                  <a:t>Falta de sensibilização dos trabalhadores</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272184"/>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pt-PT" sz="1600"/>
                  <a:t>Falta de sensibilização dos quadros de gestão</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45577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pt-PT" dirty="0"/>
              <a:t>A investigação mostra que as empresas mais pequenas tendem a lidar com os riscos psicossociais de forma pontual, em vez de disporem de abordagens estruturadas. </a:t>
            </a:r>
          </a:p>
          <a:p>
            <a:pPr marL="233363" indent="-233363">
              <a:spcBef>
                <a:spcPts val="600"/>
              </a:spcBef>
            </a:pPr>
            <a:r>
              <a:rPr lang="pt-PT" dirty="0"/>
              <a:t>No entanto, existem abordagens promissoras por parte das autoridades e dos setores para apoiar as empresas no tratamento dos riscos psicossociais.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3"/>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7849285" y="5821833"/>
            <a:ext cx="2956417"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194262" y="5159469"/>
            <a:ext cx="3045161"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524626" y="4492544"/>
            <a:ext cx="2609749"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a:xfrm>
            <a:off x="600002" y="180000"/>
            <a:ext cx="11345564" cy="489600"/>
          </a:xfrm>
        </p:spPr>
        <p:txBody>
          <a:bodyPr/>
          <a:lstStyle/>
          <a:p>
            <a:r>
              <a:rPr lang="pt-PT" dirty="0"/>
              <a:t>Prioridade 1: Avaliação e gestão dos riscos psicossociais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1" y="1307432"/>
            <a:ext cx="11699377"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dirty="0">
                <a:latin typeface="+mn-lt"/>
              </a:rPr>
              <a:t>Medidas preventivas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87477"/>
            <a:ext cx="11163630" cy="2166891"/>
          </a:xfrm>
        </p:spPr>
        <p:txBody>
          <a:bodyPr>
            <a:noAutofit/>
          </a:bodyPr>
          <a:lstStyle/>
          <a:p>
            <a:pPr marL="233363" indent="-233363">
              <a:spcAft>
                <a:spcPts val="600"/>
              </a:spcAft>
            </a:pPr>
            <a:r>
              <a:rPr lang="pt-PT" dirty="0"/>
              <a:t>Avaliar e gerir os riscos psicossociais </a:t>
            </a:r>
            <a:r>
              <a:rPr lang="pt-PT" b="0" dirty="0"/>
              <a:t>como parte do </a:t>
            </a:r>
            <a:r>
              <a:rPr lang="pt-PT" dirty="0"/>
              <a:t>processo global de gestão dos riscos de SST</a:t>
            </a:r>
            <a:r>
              <a:rPr lang="pt-PT" b="0" dirty="0"/>
              <a:t>.</a:t>
            </a:r>
          </a:p>
          <a:p>
            <a:pPr marL="233363" indent="-233363">
              <a:spcAft>
                <a:spcPts val="600"/>
              </a:spcAft>
            </a:pPr>
            <a:r>
              <a:rPr lang="pt-PT" b="0" dirty="0"/>
              <a:t>Aplicar a </a:t>
            </a:r>
            <a:r>
              <a:rPr lang="pt-PT" dirty="0"/>
              <a:t>hierarquia de prevenção</a:t>
            </a:r>
            <a:r>
              <a:rPr lang="pt-PT" b="0" dirty="0"/>
              <a:t>, dando prioridade às medidas que abordam os riscos na fonte.</a:t>
            </a:r>
          </a:p>
          <a:p>
            <a:pPr marL="233363" indent="-233363">
              <a:spcAft>
                <a:spcPts val="600"/>
              </a:spcAft>
            </a:pPr>
            <a:r>
              <a:rPr lang="pt-PT" b="0" dirty="0"/>
              <a:t>Conceber e </a:t>
            </a:r>
            <a:r>
              <a:rPr lang="pt-PT" dirty="0"/>
              <a:t>organizar o trabalho com exigências controláveis</a:t>
            </a:r>
            <a:r>
              <a:rPr lang="pt-PT" b="0" dirty="0"/>
              <a:t>, funções claras e recursos adequados.</a:t>
            </a:r>
          </a:p>
          <a:p>
            <a:pPr marL="233363" indent="-233363">
              <a:spcAft>
                <a:spcPts val="600"/>
              </a:spcAft>
            </a:pPr>
            <a:r>
              <a:rPr lang="pt-PT" dirty="0"/>
              <a:t>Prevenir a violência</a:t>
            </a:r>
            <a:r>
              <a:rPr lang="pt-PT" b="0" dirty="0"/>
              <a:t>, o assédio e outros comportamentos antissociais.</a:t>
            </a:r>
          </a:p>
          <a:p>
            <a:pPr marL="233363" indent="-233363">
              <a:spcAft>
                <a:spcPts val="600"/>
              </a:spcAft>
            </a:pPr>
            <a:r>
              <a:rPr lang="pt-PT" b="0" dirty="0"/>
              <a:t>Fornecer </a:t>
            </a:r>
            <a:r>
              <a:rPr lang="pt-PT" dirty="0"/>
              <a:t>informação, formação </a:t>
            </a:r>
            <a:r>
              <a:rPr lang="pt-PT" b="0" dirty="0"/>
              <a:t>e </a:t>
            </a:r>
            <a:r>
              <a:rPr lang="pt-PT" dirty="0"/>
              <a:t>apoio</a:t>
            </a:r>
            <a:r>
              <a:rPr lang="pt-PT" b="0" dirty="0"/>
              <a:t>, incluindo medidas para reduzir o estigma da saúde mental.</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0" y="4457706"/>
            <a:ext cx="4174958"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600" b="1" dirty="0">
                <a:solidFill>
                  <a:schemeClr val="bg1"/>
                </a:solidFill>
              </a:rPr>
              <a:t>Hierarquia da prevenção dos riscos psicossociais no trabalho: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5782095"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5778948"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211331"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Uma pirâmide de três níveis que ilustra a hierarquia da prevenção dos riscos psicossociais no trabalho. No topo da pirâmide, o símbolo de uma pessoa indica que esta medida deve ser considerada apenas como último recurso. O segundo passo (o do meio), que contém o símbolo das definições, ilustra as medidas organizacionais e técnicas, e o terceiro passo (o inferior) é simbolizado por uma lupa, para ilustrar a importância de identificar e eliminar riscos. Do lado direito da pirâmide, encontra-se um boneco com um ponto de exclamação na mão esquerda.">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75106"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6667633" y="4425977"/>
            <a:ext cx="464288" cy="646331"/>
          </a:xfrm>
          <a:prstGeom prst="rect">
            <a:avLst/>
          </a:prstGeom>
          <a:noFill/>
        </p:spPr>
        <p:txBody>
          <a:bodyPr wrap="square">
            <a:spAutoFit/>
          </a:bodyPr>
          <a:lstStyle/>
          <a:p>
            <a:r>
              <a:rPr lang="pt-PT" sz="3600" b="1">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006692" y="4512441"/>
            <a:ext cx="1916481" cy="492443"/>
          </a:xfrm>
          <a:prstGeom prst="rect">
            <a:avLst/>
          </a:prstGeom>
          <a:noFill/>
        </p:spPr>
        <p:txBody>
          <a:bodyPr wrap="square">
            <a:spAutoFit/>
          </a:bodyPr>
          <a:lstStyle/>
          <a:p>
            <a:r>
              <a:rPr lang="pt-PT" sz="1300" b="1" dirty="0">
                <a:solidFill>
                  <a:srgbClr val="003399"/>
                </a:solidFill>
              </a:rPr>
              <a:t>Medidas individuais como último recurso.</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361187" y="5089565"/>
            <a:ext cx="464288" cy="646331"/>
          </a:xfrm>
          <a:prstGeom prst="rect">
            <a:avLst/>
          </a:prstGeom>
          <a:noFill/>
        </p:spPr>
        <p:txBody>
          <a:bodyPr wrap="square">
            <a:spAutoFit/>
          </a:bodyPr>
          <a:lstStyle/>
          <a:p>
            <a:r>
              <a:rPr lang="pt-PT" sz="3600" b="1">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7696486" y="5180161"/>
            <a:ext cx="2394406" cy="492443"/>
          </a:xfrm>
          <a:prstGeom prst="rect">
            <a:avLst/>
          </a:prstGeom>
          <a:noFill/>
        </p:spPr>
        <p:txBody>
          <a:bodyPr wrap="square">
            <a:spAutoFit/>
          </a:bodyPr>
          <a:lstStyle/>
          <a:p>
            <a:r>
              <a:rPr lang="pt-PT" sz="1300" b="1" dirty="0">
                <a:solidFill>
                  <a:srgbClr val="003399"/>
                </a:solidFill>
              </a:rPr>
              <a:t>Medidas organizacionais e técnicas a implementar.</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038850" y="5748863"/>
            <a:ext cx="464288" cy="646331"/>
          </a:xfrm>
          <a:prstGeom prst="rect">
            <a:avLst/>
          </a:prstGeom>
          <a:noFill/>
        </p:spPr>
        <p:txBody>
          <a:bodyPr wrap="square">
            <a:spAutoFit/>
          </a:bodyPr>
          <a:lstStyle/>
          <a:p>
            <a:r>
              <a:rPr lang="pt-PT" sz="3600" b="1">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324034" y="5841876"/>
            <a:ext cx="2122716" cy="492443"/>
          </a:xfrm>
          <a:prstGeom prst="rect">
            <a:avLst/>
          </a:prstGeom>
          <a:noFill/>
        </p:spPr>
        <p:txBody>
          <a:bodyPr wrap="square">
            <a:spAutoFit/>
          </a:bodyPr>
          <a:lstStyle/>
          <a:p>
            <a:r>
              <a:rPr lang="pt-PT" sz="1300" b="1" dirty="0">
                <a:solidFill>
                  <a:srgbClr val="003399"/>
                </a:solidFill>
              </a:rPr>
              <a:t>Identificar e eliminar os riscos na origem.</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a:xfrm>
            <a:off x="600002" y="180000"/>
            <a:ext cx="11321605" cy="489600"/>
          </a:xfrm>
        </p:spPr>
        <p:txBody>
          <a:bodyPr/>
          <a:lstStyle/>
          <a:p>
            <a:r>
              <a:rPr lang="pt-PT" dirty="0"/>
              <a:t>Prioridade 1: Avaliação e gestão dos riscos psicossociais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dirty="0">
                <a:latin typeface="+mn-lt"/>
              </a:rPr>
              <a:t>Medidas preventivas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1940219"/>
            <a:ext cx="7156151"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pt-PT" sz="1800" dirty="0"/>
              <a:t>Tratar os riscos psicossociais </a:t>
            </a:r>
            <a:r>
              <a:rPr lang="pt-PT" sz="1800" b="0" dirty="0"/>
              <a:t>no trabalho </a:t>
            </a:r>
            <a:r>
              <a:rPr lang="pt-PT" sz="1800" dirty="0"/>
              <a:t>como um problema no local de trabalho </a:t>
            </a:r>
            <a:r>
              <a:rPr lang="pt-PT" sz="1800" b="0" dirty="0"/>
              <a:t>e não como um problema individual. </a:t>
            </a:r>
          </a:p>
          <a:p>
            <a:pPr marL="233363" indent="-233363">
              <a:spcBef>
                <a:spcPts val="600"/>
              </a:spcBef>
              <a:spcAft>
                <a:spcPts val="600"/>
              </a:spcAft>
            </a:pPr>
            <a:r>
              <a:rPr lang="pt-PT" sz="1800" b="0" dirty="0"/>
              <a:t>Assegurar a </a:t>
            </a:r>
            <a:r>
              <a:rPr lang="pt-PT" sz="1800" dirty="0"/>
              <a:t>participação dos trabalhadores </a:t>
            </a:r>
            <a:r>
              <a:rPr lang="pt-PT" sz="1800" b="0" dirty="0"/>
              <a:t>ao longo de todo o processo, desde a sensibilização e a avaliação dos riscos até à identificação de soluções</a:t>
            </a:r>
            <a:r>
              <a:rPr lang="pt-PT" sz="1800" dirty="0"/>
              <a:t>.</a:t>
            </a:r>
          </a:p>
          <a:p>
            <a:pPr marL="233363" indent="-233363">
              <a:spcBef>
                <a:spcPts val="600"/>
              </a:spcBef>
              <a:spcAft>
                <a:spcPts val="600"/>
              </a:spcAft>
            </a:pPr>
            <a:r>
              <a:rPr lang="pt-PT" sz="1800" dirty="0"/>
              <a:t>Dotar os gestores de meios para reconhecer e abordar os riscos psicossociais</a:t>
            </a:r>
            <a:r>
              <a:rPr lang="pt-PT" sz="1800" b="0" dirty="0"/>
              <a:t>, incluindo questões relacionadas com o volume de trabalho, conflitos e comportamentos sociais inadequados.</a:t>
            </a:r>
          </a:p>
          <a:p>
            <a:pPr marL="233363" indent="-233363">
              <a:spcBef>
                <a:spcPts val="600"/>
              </a:spcBef>
              <a:spcAft>
                <a:spcPts val="600"/>
              </a:spcAft>
            </a:pPr>
            <a:r>
              <a:rPr lang="pt-PT" sz="1800" dirty="0"/>
              <a:t>Associar a avaliação e a gestão dos riscos psicossociais a </a:t>
            </a:r>
            <a:r>
              <a:rPr lang="pt-PT" sz="1800" b="0" dirty="0"/>
              <a:t>abordagens mais amplas das empresas em matéria de</a:t>
            </a:r>
            <a:r>
              <a:rPr lang="pt-PT" sz="1800" dirty="0"/>
              <a:t> SST. </a:t>
            </a:r>
          </a:p>
          <a:p>
            <a:pPr marL="233363" indent="-233363">
              <a:spcBef>
                <a:spcPts val="600"/>
              </a:spcBef>
              <a:spcAft>
                <a:spcPts val="600"/>
              </a:spcAft>
            </a:pPr>
            <a:endParaRPr lang="en-GB" sz="1800" dirty="0"/>
          </a:p>
          <a:p>
            <a:pPr>
              <a:spcBef>
                <a:spcPts val="600"/>
              </a:spcBef>
              <a:spcAft>
                <a:spcPts val="600"/>
              </a:spcAft>
            </a:pPr>
            <a:endParaRPr lang="en-GB" sz="18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37062" y="2974636"/>
            <a:ext cx="4754938" cy="2577202"/>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a:xfrm>
            <a:off x="600002" y="180000"/>
            <a:ext cx="11335836" cy="489600"/>
          </a:xfrm>
        </p:spPr>
        <p:txBody>
          <a:bodyPr/>
          <a:lstStyle/>
          <a:p>
            <a:r>
              <a:rPr lang="pt-PT" dirty="0"/>
              <a:t>Prioridade 2: Assédio moral, assédio sexual e violência -1- </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1096368"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Cenário atual</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pt-PT" dirty="0"/>
              <a:t>Uma questão multifacetada:</a:t>
            </a:r>
            <a:r>
              <a:rPr lang="pt-PT" b="0" dirty="0"/>
              <a:t> agressão, intimidação, discriminação, vitimização, etc.</a:t>
            </a:r>
          </a:p>
          <a:p>
            <a:pPr marL="233363" indent="-233363">
              <a:spcAft>
                <a:spcPts val="600"/>
              </a:spcAft>
            </a:pPr>
            <a:r>
              <a:rPr lang="pt-PT" b="0" dirty="0"/>
              <a:t>Uma causa importante de </a:t>
            </a:r>
            <a:r>
              <a:rPr lang="pt-PT" dirty="0"/>
              <a:t>problemas de saúde </a:t>
            </a:r>
            <a:r>
              <a:rPr lang="pt-PT" b="0" dirty="0"/>
              <a:t>(depressão, ansiedade, distúrbios do sono, etc.)</a:t>
            </a:r>
          </a:p>
          <a:p>
            <a:pPr marL="233363" indent="-233363">
              <a:spcAft>
                <a:spcPts val="600"/>
              </a:spcAft>
            </a:pPr>
            <a:r>
              <a:rPr lang="pt-PT" dirty="0"/>
              <a:t>13 % dos trabalhadores da UE</a:t>
            </a:r>
            <a:r>
              <a:rPr lang="pt-PT" b="0" dirty="0"/>
              <a:t> foram vítimas de alguma forma de violência </a:t>
            </a:r>
            <a:r>
              <a:rPr lang="pt-PT" dirty="0"/>
              <a:t>no local de trabalho </a:t>
            </a:r>
            <a:r>
              <a:rPr lang="pt-PT" b="0" dirty="0"/>
              <a:t>(IECT, </a:t>
            </a:r>
            <a:r>
              <a:rPr lang="pt-PT" b="0" dirty="0" err="1"/>
              <a:t>Eurofound</a:t>
            </a:r>
            <a:r>
              <a:rPr lang="pt-PT" b="0" dirty="0"/>
              <a:t>, 2021). </a:t>
            </a:r>
          </a:p>
          <a:p>
            <a:pPr marL="233363" indent="-233363">
              <a:spcAft>
                <a:spcPts val="600"/>
              </a:spcAft>
            </a:pPr>
            <a:r>
              <a:rPr lang="pt-PT" dirty="0"/>
              <a:t>A digitalização</a:t>
            </a:r>
            <a:r>
              <a:rPr lang="pt-PT" b="0" dirty="0"/>
              <a:t> deu origem a novas formas de comportamentos antissociais.</a:t>
            </a:r>
            <a:br>
              <a:rPr lang="pt-PT" dirty="0"/>
            </a:br>
            <a:endParaRPr lang="pt-PT"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a:xfrm>
            <a:off x="600002" y="180000"/>
            <a:ext cx="11345564" cy="489600"/>
          </a:xfrm>
        </p:spPr>
        <p:txBody>
          <a:bodyPr/>
          <a:lstStyle/>
          <a:p>
            <a:r>
              <a:rPr lang="pt-PT" dirty="0"/>
              <a:t>Prioridade 2: Assédio moral, assédio sexual e violência -2- </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8155614"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457200" bIns="121920" rtlCol="0">
            <a:spAutoFit/>
          </a:bodyPr>
          <a:lstStyle/>
          <a:p>
            <a:r>
              <a:rPr lang="pt-PT" b="1" dirty="0">
                <a:solidFill>
                  <a:srgbClr val="003399"/>
                </a:solidFill>
                <a:cs typeface="Arial" panose="020B0604020202020204" pitchFamily="34" charset="0"/>
              </a:rPr>
              <a:t>As mulheres são mais propensas a denunciar comportamentos sociais inadequados no local de trabalho.</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pt-PT" sz="5000" b="1">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849956" y="5144021"/>
            <a:ext cx="2676601" cy="1323439"/>
          </a:xfrm>
          <a:prstGeom prst="rect">
            <a:avLst/>
          </a:prstGeom>
          <a:noFill/>
        </p:spPr>
        <p:txBody>
          <a:bodyPr wrap="square">
            <a:spAutoFit/>
          </a:bodyPr>
          <a:lstStyle/>
          <a:p>
            <a:pPr algn="ctr"/>
            <a:r>
              <a:rPr lang="pt-PT" sz="2000">
                <a:solidFill>
                  <a:schemeClr val="tx2"/>
                </a:solidFill>
                <a:latin typeface="+mj-lt"/>
              </a:rPr>
              <a:t>das mulheres foram vítimas de </a:t>
            </a:r>
            <a:r>
              <a:rPr lang="pt-PT" sz="2000" b="1">
                <a:solidFill>
                  <a:schemeClr val="tx2"/>
                </a:solidFill>
                <a:latin typeface="+mj-lt"/>
              </a:rPr>
              <a:t>assédio sexual</a:t>
            </a:r>
            <a:r>
              <a:rPr lang="pt-PT" sz="2000">
                <a:solidFill>
                  <a:schemeClr val="tx2"/>
                </a:solidFill>
                <a:latin typeface="+mj-lt"/>
              </a:rPr>
              <a:t> </a:t>
            </a:r>
            <a:r>
              <a:rPr lang="pt-PT" sz="2000" b="1">
                <a:solidFill>
                  <a:schemeClr val="tx2"/>
                </a:solidFill>
                <a:latin typeface="+mj-lt"/>
              </a:rPr>
              <a:t>no trabalho ao longo da vida.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pt-PT" sz="5000" b="1">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323439"/>
          </a:xfrm>
          <a:prstGeom prst="rect">
            <a:avLst/>
          </a:prstGeom>
          <a:noFill/>
        </p:spPr>
        <p:txBody>
          <a:bodyPr wrap="square">
            <a:spAutoFit/>
          </a:bodyPr>
          <a:lstStyle/>
          <a:p>
            <a:pPr algn="ctr"/>
            <a:r>
              <a:rPr lang="pt-PT" sz="2000">
                <a:solidFill>
                  <a:schemeClr val="tx2"/>
                </a:solidFill>
                <a:latin typeface="+mj-lt"/>
              </a:rPr>
              <a:t>das mulheres foram vítimas de </a:t>
            </a:r>
            <a:r>
              <a:rPr lang="pt-PT" sz="2000" b="1">
                <a:solidFill>
                  <a:schemeClr val="tx2"/>
                </a:solidFill>
                <a:latin typeface="+mj-lt"/>
              </a:rPr>
              <a:t>assédio sexual</a:t>
            </a:r>
            <a:r>
              <a:rPr lang="pt-PT" sz="2000">
                <a:solidFill>
                  <a:schemeClr val="tx2"/>
                </a:solidFill>
                <a:latin typeface="+mj-lt"/>
              </a:rPr>
              <a:t> </a:t>
            </a:r>
            <a:r>
              <a:rPr lang="pt-PT" sz="2000" b="1">
                <a:solidFill>
                  <a:schemeClr val="tx2"/>
                </a:solidFill>
                <a:latin typeface="+mj-lt"/>
              </a:rPr>
              <a:t>no local de trabalho nos últimos 12 meses</a:t>
            </a:r>
            <a:r>
              <a:rPr lang="pt-PT" sz="200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pt-PT" sz="5000" b="1">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323439"/>
          </a:xfrm>
          <a:prstGeom prst="rect">
            <a:avLst/>
          </a:prstGeom>
          <a:noFill/>
        </p:spPr>
        <p:txBody>
          <a:bodyPr wrap="square" lIns="91440" tIns="45720" rIns="91440" bIns="45720" anchor="t">
            <a:spAutoFit/>
          </a:bodyPr>
          <a:lstStyle/>
          <a:p>
            <a:pPr algn="ctr"/>
            <a:r>
              <a:rPr lang="pt-PT" sz="2000">
                <a:solidFill>
                  <a:schemeClr val="tx2"/>
                </a:solidFill>
                <a:latin typeface="+mj-lt"/>
              </a:rPr>
              <a:t>das mulheres já sofreram </a:t>
            </a:r>
            <a:r>
              <a:rPr lang="pt-PT" sz="2000" b="1">
                <a:solidFill>
                  <a:schemeClr val="tx2"/>
                </a:solidFill>
                <a:latin typeface="+mj-lt"/>
              </a:rPr>
              <a:t>assédio sexual</a:t>
            </a:r>
            <a:r>
              <a:rPr lang="pt-PT" sz="2000">
                <a:solidFill>
                  <a:schemeClr val="tx2"/>
                </a:solidFill>
                <a:latin typeface="+mj-lt"/>
              </a:rPr>
              <a:t> por parte de um </a:t>
            </a:r>
            <a:r>
              <a:rPr lang="pt-PT" sz="2000" b="1">
                <a:solidFill>
                  <a:schemeClr val="tx2"/>
                </a:solidFill>
                <a:latin typeface="+mj-lt"/>
              </a:rPr>
              <a:t>chefe ou supervisor do sexo masculino</a:t>
            </a:r>
            <a:r>
              <a:rPr lang="pt-PT" sz="200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a:xfrm>
            <a:off x="600002" y="180000"/>
            <a:ext cx="11413658" cy="489600"/>
          </a:xfrm>
        </p:spPr>
        <p:txBody>
          <a:bodyPr/>
          <a:lstStyle/>
          <a:p>
            <a:r>
              <a:rPr lang="pt-PT" dirty="0"/>
              <a:t>Prioridade 2: Assédio moral, assédio sexual e violência -3- </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2842054" y="1544763"/>
            <a:ext cx="3823441" cy="857391"/>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91440" rIns="914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pt-PT" sz="1800" b="1" dirty="0">
                <a:solidFill>
                  <a:srgbClr val="003399"/>
                </a:solidFill>
              </a:rPr>
              <a:t>A participação e a liderança dos trabalhadores são fundamentais. </a:t>
            </a:r>
          </a:p>
        </p:txBody>
      </p:sp>
      <p:pic>
        <p:nvPicPr>
          <p:cNvPr id="8" name="Picture 7" descr="Uma fotografia com a forma de uma nuvem, que mostra um grupo de trabalhadores do setor da construção civil a conversar entre si. Do lado esquerdo, há um boneco verde. A imagem sugere que a participação dos trabalhadores é fundamental para combater o assédio, o assédio sexual e a violência.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Medidas preventivas</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079834" cy="2579110"/>
          </a:xfrm>
        </p:spPr>
        <p:txBody>
          <a:bodyPr anchor="t">
            <a:noAutofit/>
          </a:bodyPr>
          <a:lstStyle/>
          <a:p>
            <a:pPr marL="233363" indent="-233363">
              <a:spcAft>
                <a:spcPts val="600"/>
              </a:spcAft>
            </a:pPr>
            <a:r>
              <a:rPr lang="pt-PT" b="0" dirty="0"/>
              <a:t>Clarificar o que é e não é aceitável.</a:t>
            </a:r>
          </a:p>
          <a:p>
            <a:pPr marL="233363" indent="-233363">
              <a:spcAft>
                <a:spcPts val="600"/>
              </a:spcAft>
            </a:pPr>
            <a:r>
              <a:rPr lang="pt-PT" b="0" dirty="0">
                <a:cs typeface="Arial"/>
              </a:rPr>
              <a:t>Analisar as causas profundas ou os fatores que contribuem para o problema.</a:t>
            </a:r>
          </a:p>
          <a:p>
            <a:pPr marL="233363" indent="-233363">
              <a:spcAft>
                <a:spcPts val="600"/>
              </a:spcAft>
            </a:pPr>
            <a:r>
              <a:rPr lang="pt-PT" b="0" dirty="0"/>
              <a:t>Permitir que os trabalhadores se manifestem ou comuniquem incidentes de forma confidencial. </a:t>
            </a:r>
          </a:p>
          <a:p>
            <a:pPr marL="233363" indent="-233363">
              <a:spcAft>
                <a:spcPts val="600"/>
              </a:spcAft>
            </a:pPr>
            <a:r>
              <a:rPr lang="pt-PT" b="0" dirty="0"/>
              <a:t>Responder de forma justa e coerente. </a:t>
            </a:r>
          </a:p>
          <a:p>
            <a:pPr marL="233363" indent="-233363">
              <a:spcAft>
                <a:spcPts val="600"/>
              </a:spcAft>
            </a:pPr>
            <a:r>
              <a:rPr lang="pt-PT" b="0" dirty="0">
                <a:ea typeface=""/>
                <a:cs typeface="Arial"/>
              </a:rPr>
              <a:t>Planear estratégias de desanuviamento e opções de saída para proteger o pessoal contra a violência por parte de terceiros.</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a:xfrm>
            <a:off x="600002" y="180000"/>
            <a:ext cx="11316381" cy="489600"/>
          </a:xfrm>
        </p:spPr>
        <p:txBody>
          <a:bodyPr/>
          <a:lstStyle/>
          <a:p>
            <a:r>
              <a:rPr lang="pt-PT" dirty="0"/>
              <a:t>Prioridade 3: Riscos físicos e saúde mental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1" y="1295400"/>
            <a:ext cx="807637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dirty="0">
                <a:latin typeface="+mn-lt"/>
              </a:rPr>
              <a:t>Cenário atual</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1" y="1964587"/>
            <a:ext cx="7428246" cy="2445038"/>
          </a:xfrm>
          <a:prstGeom prst="rect">
            <a:avLst/>
          </a:prstGeom>
          <a:noFill/>
        </p:spPr>
        <p:txBody>
          <a:bodyPr wrap="square" rtlCol="0">
            <a:noAutofit/>
          </a:bodyPr>
          <a:lstStyle/>
          <a:p>
            <a:pPr>
              <a:spcBef>
                <a:spcPts val="1200"/>
              </a:spcBef>
              <a:spcAft>
                <a:spcPts val="600"/>
              </a:spcAft>
            </a:pPr>
            <a:r>
              <a:rPr lang="pt-PT" sz="1800" dirty="0">
                <a:solidFill>
                  <a:schemeClr val="tx2"/>
                </a:solidFill>
              </a:rPr>
              <a:t>A campanha centrar-se-á na interação entre os riscos psicossociais e: </a:t>
            </a:r>
          </a:p>
          <a:p>
            <a:pPr marL="457200" indent="-223838">
              <a:spcBef>
                <a:spcPts val="600"/>
              </a:spcBef>
              <a:spcAft>
                <a:spcPts val="600"/>
              </a:spcAft>
              <a:buFont typeface="Wingdings" panose="05000000000000000000" pitchFamily="2" charset="2"/>
              <a:buChar char="§"/>
            </a:pPr>
            <a:r>
              <a:rPr lang="pt-PT" sz="1800" b="1" dirty="0">
                <a:solidFill>
                  <a:schemeClr val="tx2"/>
                </a:solidFill>
              </a:rPr>
              <a:t>a carga de trabalho física e as lesões musculoesqueléticas</a:t>
            </a:r>
            <a:r>
              <a:rPr lang="pt-PT" sz="1800" dirty="0">
                <a:solidFill>
                  <a:schemeClr val="tx2"/>
                </a:solidFill>
              </a:rPr>
              <a:t> (LME);</a:t>
            </a:r>
          </a:p>
          <a:p>
            <a:pPr marL="457200" indent="-223838">
              <a:spcBef>
                <a:spcPts val="600"/>
              </a:spcBef>
              <a:spcAft>
                <a:spcPts val="600"/>
              </a:spcAft>
              <a:buFont typeface="Wingdings" panose="05000000000000000000" pitchFamily="2" charset="2"/>
              <a:buChar char="§"/>
            </a:pPr>
            <a:r>
              <a:rPr lang="pt-PT" sz="1800" b="1" dirty="0">
                <a:solidFill>
                  <a:schemeClr val="tx2"/>
                </a:solidFill>
              </a:rPr>
              <a:t>fatores do ambiente de trabalho </a:t>
            </a:r>
            <a:r>
              <a:rPr lang="pt-PT" sz="1800" dirty="0">
                <a:solidFill>
                  <a:schemeClr val="tx2"/>
                </a:solidFill>
              </a:rPr>
              <a:t>(por exemplo, ruído, temperatura, conceção);</a:t>
            </a:r>
          </a:p>
          <a:p>
            <a:pPr marL="457200" indent="-223838">
              <a:spcBef>
                <a:spcPts val="600"/>
              </a:spcBef>
              <a:spcAft>
                <a:spcPts val="600"/>
              </a:spcAft>
              <a:buFont typeface="Wingdings" panose="05000000000000000000" pitchFamily="2" charset="2"/>
              <a:buChar char="§"/>
            </a:pPr>
            <a:r>
              <a:rPr lang="pt-PT" sz="1800" b="1" dirty="0">
                <a:solidFill>
                  <a:schemeClr val="tx2"/>
                </a:solidFill>
              </a:rPr>
              <a:t>acidentes relacionados com o trabalho </a:t>
            </a:r>
            <a:r>
              <a:rPr lang="pt-PT" sz="1800" dirty="0">
                <a:solidFill>
                  <a:schemeClr val="tx2"/>
                </a:solidFill>
              </a:rPr>
              <a:t>e</a:t>
            </a:r>
            <a:r>
              <a:rPr lang="pt-PT" sz="1800" b="1" dirty="0">
                <a:solidFill>
                  <a:schemeClr val="tx2"/>
                </a:solidFill>
              </a:rPr>
              <a:t> desempenho em matéria de segurança</a:t>
            </a:r>
            <a:r>
              <a:rPr lang="pt-PT" sz="1800"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377881" y="3133567"/>
            <a:ext cx="3247355" cy="1433873"/>
          </a:xfrm>
          <a:prstGeom prst="wedgeRectCallout">
            <a:avLst>
              <a:gd name="adj1" fmla="val -23090"/>
              <a:gd name="adj2" fmla="val 6444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pt-PT" sz="1800" b="1" dirty="0">
                <a:solidFill>
                  <a:srgbClr val="003399"/>
                </a:solidFill>
              </a:rPr>
              <a:t>Os riscos físicos e psicossociais influenciam conjuntamente a saúde mental e a segurança. </a:t>
            </a:r>
          </a:p>
        </p:txBody>
      </p:sp>
      <p:pic>
        <p:nvPicPr>
          <p:cNvPr id="14" name="Picture 13" descr="Imagem vetorial de um boneco verde com uma lesão musculoesquelética.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4539"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a:xfrm>
            <a:off x="600002" y="180000"/>
            <a:ext cx="11296926" cy="489600"/>
          </a:xfrm>
        </p:spPr>
        <p:txBody>
          <a:bodyPr/>
          <a:lstStyle/>
          <a:p>
            <a:r>
              <a:rPr lang="pt-PT" dirty="0"/>
              <a:t>Prioridade 3: Riscos físicos e saúde mental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Como combater a exposição combinada?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866099" cy="2078916"/>
          </a:xfrm>
        </p:spPr>
        <p:txBody>
          <a:bodyPr>
            <a:normAutofit/>
          </a:bodyPr>
          <a:lstStyle/>
          <a:p>
            <a:pPr>
              <a:spcAft>
                <a:spcPts val="600"/>
              </a:spcAft>
            </a:pPr>
            <a:r>
              <a:rPr lang="pt-PT" b="0" dirty="0"/>
              <a:t>Proporcionando</a:t>
            </a:r>
            <a:r>
              <a:rPr lang="pt-PT" dirty="0"/>
              <a:t> uma abordagem holística da SST</a:t>
            </a:r>
            <a:r>
              <a:rPr lang="pt-PT" b="0" dirty="0"/>
              <a:t>, </a:t>
            </a:r>
            <a:r>
              <a:rPr lang="pt-PT" dirty="0"/>
              <a:t>integrando os riscos psicossociais e físicos</a:t>
            </a:r>
            <a:r>
              <a:rPr lang="pt-PT" b="0" dirty="0"/>
              <a:t>; </a:t>
            </a:r>
          </a:p>
          <a:p>
            <a:pPr>
              <a:spcAft>
                <a:spcPts val="600"/>
              </a:spcAft>
            </a:pPr>
            <a:r>
              <a:rPr lang="pt-PT" b="0" dirty="0"/>
              <a:t>Assegurando uma </a:t>
            </a:r>
            <a:r>
              <a:rPr lang="pt-PT" dirty="0"/>
              <a:t>prevenção direcionada das LME </a:t>
            </a:r>
            <a:r>
              <a:rPr lang="pt-PT" b="0" dirty="0"/>
              <a:t>e do esforço físico; </a:t>
            </a:r>
          </a:p>
          <a:p>
            <a:pPr>
              <a:spcAft>
                <a:spcPts val="600"/>
              </a:spcAft>
            </a:pPr>
            <a:r>
              <a:rPr lang="pt-PT" b="0" dirty="0"/>
              <a:t>Tendo em conta o </a:t>
            </a:r>
            <a:r>
              <a:rPr lang="pt-PT" dirty="0"/>
              <a:t>efeito do ambiente físico de trabalho no </a:t>
            </a:r>
            <a:r>
              <a:rPr lang="pt-PT" b="0" dirty="0"/>
              <a:t>bem-estar</a:t>
            </a:r>
            <a:r>
              <a:rPr lang="pt-PT" dirty="0"/>
              <a:t> dos trabalhadores;</a:t>
            </a:r>
          </a:p>
          <a:p>
            <a:pPr>
              <a:spcAft>
                <a:spcPts val="600"/>
              </a:spcAft>
            </a:pPr>
            <a:r>
              <a:rPr lang="pt-PT" b="0" dirty="0"/>
              <a:t>Prestando especial atenção aos </a:t>
            </a:r>
            <a:r>
              <a:rPr lang="pt-PT" dirty="0"/>
              <a:t>setores de alto risco </a:t>
            </a:r>
            <a:r>
              <a:rPr lang="pt-PT" b="0" dirty="0"/>
              <a:t>e </a:t>
            </a:r>
            <a:r>
              <a:rPr lang="pt-PT" dirty="0"/>
              <a:t>aos grupos vulneráveis </a:t>
            </a:r>
            <a:r>
              <a:rPr lang="pt-PT" b="0" dirty="0"/>
              <a:t>quando são adotadas abordagens preventivas.</a:t>
            </a:r>
          </a:p>
        </p:txBody>
      </p:sp>
      <p:pic>
        <p:nvPicPr>
          <p:cNvPr id="10" name="Picture 9" descr="Fotografia com a forma de uma nuvem, na qual se veem trabalhadores da logística a conversar.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80000"/>
            <a:ext cx="11510934" cy="489600"/>
          </a:xfrm>
        </p:spPr>
        <p:txBody>
          <a:bodyPr/>
          <a:lstStyle/>
          <a:p>
            <a:r>
              <a:rPr lang="pt-PT" dirty="0"/>
              <a:t>Prioridade 4: Riscos psicossociais no setor da saúde e do apoio social -1-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00798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dirty="0">
                <a:latin typeface="+mn-lt"/>
              </a:rPr>
              <a:t>Cenário atual</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738223" y="2006550"/>
            <a:ext cx="9405237" cy="2197721"/>
          </a:xfrm>
        </p:spPr>
        <p:txBody>
          <a:bodyPr>
            <a:normAutofit lnSpcReduction="10000"/>
          </a:bodyPr>
          <a:lstStyle/>
          <a:p>
            <a:pPr marL="233363" indent="-233363">
              <a:spcBef>
                <a:spcPts val="1200"/>
              </a:spcBef>
              <a:spcAft>
                <a:spcPts val="600"/>
              </a:spcAft>
            </a:pPr>
            <a:r>
              <a:rPr lang="pt-PT" b="0" dirty="0"/>
              <a:t>Um setor </a:t>
            </a:r>
            <a:r>
              <a:rPr lang="pt-PT" dirty="0"/>
              <a:t>crucial para a sociedade europeia, que emprega 21,5 milhões de</a:t>
            </a:r>
            <a:r>
              <a:rPr lang="pt-PT" b="0" dirty="0"/>
              <a:t> trabalhadores, representando </a:t>
            </a:r>
            <a:r>
              <a:rPr lang="pt-PT" dirty="0"/>
              <a:t>11 % dos trabalhadores da UE. </a:t>
            </a:r>
          </a:p>
          <a:p>
            <a:pPr marL="233363" indent="-233363">
              <a:spcBef>
                <a:spcPts val="1200"/>
              </a:spcBef>
              <a:spcAft>
                <a:spcPts val="600"/>
              </a:spcAft>
            </a:pPr>
            <a:r>
              <a:rPr lang="pt-PT" dirty="0"/>
              <a:t>Níveis mais elevados de exposição a vários riscos psicossociais </a:t>
            </a:r>
            <a:r>
              <a:rPr lang="pt-PT" dirty="0">
                <a:solidFill>
                  <a:schemeClr val="accent1"/>
                </a:solidFill>
              </a:rPr>
              <a:t>em comparação com outros </a:t>
            </a:r>
            <a:r>
              <a:rPr lang="pt-PT" dirty="0"/>
              <a:t>setores. </a:t>
            </a:r>
          </a:p>
          <a:p>
            <a:pPr marL="233363" indent="-233363">
              <a:spcBef>
                <a:spcPts val="1200"/>
              </a:spcBef>
              <a:spcAft>
                <a:spcPts val="600"/>
              </a:spcAft>
            </a:pPr>
            <a:r>
              <a:rPr lang="pt-PT" dirty="0"/>
              <a:t>31 % dos profissionais de saúde e apoio social sofreram de </a:t>
            </a:r>
            <a:r>
              <a:rPr lang="pt-PT" i="1" dirty="0"/>
              <a:t>stress</a:t>
            </a:r>
            <a:r>
              <a:rPr lang="pt-PT" dirty="0"/>
              <a:t>, depressão ou ansiedade </a:t>
            </a:r>
            <a:r>
              <a:rPr lang="pt-PT" b="0" dirty="0"/>
              <a:t>causados ou </a:t>
            </a:r>
            <a:r>
              <a:rPr lang="pt-PT" dirty="0"/>
              <a:t>agravados pelo seu trabalho </a:t>
            </a:r>
            <a:r>
              <a:rPr lang="pt-PT" b="0" dirty="0"/>
              <a:t>nos últimos 12 meses.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21890F2-C15A-476A-AAEC-3FCA332A6FA4}"/>
              </a:ext>
            </a:extLst>
          </p:cNvPr>
          <p:cNvSpPr>
            <a:spLocks noGrp="1"/>
          </p:cNvSpPr>
          <p:nvPr>
            <p:ph type="title"/>
          </p:nvPr>
        </p:nvSpPr>
        <p:spPr>
          <a:xfrm>
            <a:off x="600002" y="180000"/>
            <a:ext cx="11510934" cy="489600"/>
          </a:xfrm>
        </p:spPr>
        <p:txBody>
          <a:bodyPr/>
          <a:lstStyle/>
          <a:p>
            <a:r>
              <a:rPr lang="pt-PT" dirty="0"/>
              <a:t>Prioridade 4: Riscos psicossociais no setor da saúde e do apoio social -2-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293442"/>
            <a:ext cx="9675628" cy="73866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600" b="1" dirty="0">
                <a:latin typeface="+mn-lt"/>
              </a:rPr>
              <a:t>Percentagem de locais de trabalho que comunicam a presença de riscos psicossociais, no setor da saúde e do apoio social e média da UE-27 em todos os setores (2024) </a:t>
            </a:r>
          </a:p>
        </p:txBody>
      </p:sp>
      <p:pic>
        <p:nvPicPr>
          <p:cNvPr id="5" name="Graphic 4" descr="Um gráfico que compara os diferentes riscos psicossociais no trabalho entre todos os setores dos 27 Estados-Membros da UE (a azul) e o setor da saúde e da assistência social (a verde). Os riscos psicossociais apresentados são: 56  % contra 72 % têm de lidar com clientes, doentes, alunos, etc. pressão de tempo;  43 % contra 48 % enfrentam falta de comunicação ou de cooperação dentro da organização;  18 % contra 21 % enfrentam horários de trabalho longos ou irregulares;  10 % contra 11 % têm receio de perder o emprego.">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888980" y="2168331"/>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780695" y="4958190"/>
            <a:ext cx="5635256" cy="1107996"/>
          </a:xfrm>
          <a:prstGeom prst="rect">
            <a:avLst/>
          </a:prstGeom>
          <a:noFill/>
        </p:spPr>
        <p:txBody>
          <a:bodyPr wrap="square" rtlCol="0">
            <a:spAutoFit/>
          </a:bodyPr>
          <a:lstStyle/>
          <a:p>
            <a:pPr marL="227013" indent="-227013">
              <a:buClr>
                <a:srgbClr val="C00000"/>
              </a:buClr>
              <a:buAutoNum type="alphaUcPeriod"/>
            </a:pPr>
            <a:r>
              <a:rPr lang="pt-PT" sz="1100" b="1">
                <a:solidFill>
                  <a:schemeClr val="tx1">
                    <a:lumMod val="65000"/>
                    <a:lumOff val="35000"/>
                  </a:schemeClr>
                </a:solidFill>
              </a:rPr>
              <a:t>Ter de lidar com clientes, doentes, alunos, etc. difíceis</a:t>
            </a:r>
          </a:p>
          <a:p>
            <a:pPr marL="227013" indent="-227013">
              <a:buClr>
                <a:srgbClr val="C00000"/>
              </a:buClr>
              <a:buAutoNum type="alphaUcPeriod"/>
            </a:pPr>
            <a:r>
              <a:rPr lang="pt-PT" sz="1100" b="1">
                <a:solidFill>
                  <a:schemeClr val="tx1">
                    <a:lumMod val="65000"/>
                    <a:lumOff val="35000"/>
                  </a:schemeClr>
                </a:solidFill>
              </a:rPr>
              <a:t>Pressão em termos de tempo</a:t>
            </a:r>
          </a:p>
          <a:p>
            <a:pPr marL="227013" indent="-227013">
              <a:buClr>
                <a:srgbClr val="C00000"/>
              </a:buClr>
              <a:buAutoNum type="alphaUcPeriod"/>
            </a:pPr>
            <a:r>
              <a:rPr lang="pt-PT" sz="1100" b="1">
                <a:solidFill>
                  <a:schemeClr val="tx1">
                    <a:lumMod val="65000"/>
                    <a:lumOff val="35000"/>
                  </a:schemeClr>
                </a:solidFill>
              </a:rPr>
              <a:t>Falta de comunicação ou cooperação dentro da organização</a:t>
            </a:r>
          </a:p>
          <a:p>
            <a:pPr marL="227013" indent="-227013">
              <a:buClr>
                <a:srgbClr val="C00000"/>
              </a:buClr>
              <a:buAutoNum type="alphaUcPeriod"/>
            </a:pPr>
            <a:r>
              <a:rPr lang="pt-PT" sz="1100" b="1">
                <a:solidFill>
                  <a:schemeClr val="tx1">
                    <a:lumMod val="65000"/>
                    <a:lumOff val="35000"/>
                  </a:schemeClr>
                </a:solidFill>
              </a:rPr>
              <a:t>Horários de trabalho longos ou irregulares</a:t>
            </a:r>
          </a:p>
          <a:p>
            <a:pPr marL="227013" indent="-227013">
              <a:buClr>
                <a:srgbClr val="C00000"/>
              </a:buClr>
              <a:buAutoNum type="alphaUcPeriod"/>
            </a:pPr>
            <a:r>
              <a:rPr lang="pt-PT" sz="1100" b="1">
                <a:solidFill>
                  <a:schemeClr val="tx1">
                    <a:lumMod val="65000"/>
                    <a:lumOff val="35000"/>
                  </a:schemeClr>
                </a:solidFill>
              </a:rPr>
              <a:t>Receio de perda de emprego</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906398" y="5945503"/>
            <a:ext cx="5635256" cy="246221"/>
          </a:xfrm>
          <a:prstGeom prst="rect">
            <a:avLst/>
          </a:prstGeom>
          <a:noFill/>
        </p:spPr>
        <p:txBody>
          <a:bodyPr wrap="square" rtlCol="0">
            <a:spAutoFit/>
          </a:bodyPr>
          <a:lstStyle/>
          <a:p>
            <a:r>
              <a:rPr lang="pt-PT" sz="1000" i="1">
                <a:solidFill>
                  <a:schemeClr val="tx1">
                    <a:lumMod val="65000"/>
                    <a:lumOff val="35000"/>
                  </a:schemeClr>
                </a:solidFill>
              </a:rPr>
              <a:t>Fonte: ESENER 2024 – Base: estabelecimentos da UE-27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695417" y="5002940"/>
            <a:ext cx="2427099" cy="956137"/>
            <a:chOff x="8712925" y="5162335"/>
            <a:chExt cx="2427099" cy="956137"/>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938719"/>
            </a:xfrm>
            <a:prstGeom prst="rect">
              <a:avLst/>
            </a:prstGeom>
            <a:noFill/>
          </p:spPr>
          <p:txBody>
            <a:bodyPr wrap="square" rtlCol="0">
              <a:spAutoFit/>
            </a:bodyPr>
            <a:lstStyle/>
            <a:p>
              <a:pPr>
                <a:buClr>
                  <a:srgbClr val="C00000"/>
                </a:buClr>
              </a:pPr>
              <a:r>
                <a:rPr lang="pt-PT" sz="1100" b="1" dirty="0">
                  <a:solidFill>
                    <a:schemeClr val="tx1">
                      <a:lumMod val="65000"/>
                      <a:lumOff val="35000"/>
                    </a:schemeClr>
                  </a:solidFill>
                </a:rPr>
                <a:t>UE-27</a:t>
              </a:r>
            </a:p>
            <a:p>
              <a:pPr>
                <a:buClr>
                  <a:srgbClr val="C00000"/>
                </a:buClr>
              </a:pPr>
              <a:endParaRPr lang="es-ES" sz="1100" b="1" dirty="0">
                <a:solidFill>
                  <a:schemeClr val="tx1">
                    <a:lumMod val="65000"/>
                    <a:lumOff val="35000"/>
                  </a:schemeClr>
                </a:solidFill>
              </a:endParaRPr>
            </a:p>
            <a:p>
              <a:pPr>
                <a:buClr>
                  <a:srgbClr val="C00000"/>
                </a:buClr>
              </a:pPr>
              <a:r>
                <a:rPr lang="pt-PT" sz="1100" b="1" dirty="0">
                  <a:solidFill>
                    <a:schemeClr val="tx1">
                      <a:lumMod val="65000"/>
                      <a:lumOff val="35000"/>
                    </a:schemeClr>
                  </a:solidFill>
                </a:rPr>
                <a:t>Atividades de saúde humana</a:t>
              </a:r>
            </a:p>
            <a:p>
              <a:pPr>
                <a:buClr>
                  <a:srgbClr val="C00000"/>
                </a:buClr>
              </a:pPr>
              <a:r>
                <a:rPr lang="pt-PT" sz="1100" b="1" dirty="0">
                  <a:solidFill>
                    <a:schemeClr val="tx1">
                      <a:lumMod val="65000"/>
                      <a:lumOff val="35000"/>
                    </a:schemeClr>
                  </a:solidFill>
                </a:rPr>
                <a:t>e apoio social</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77AD979-1AE3-46C3-AA22-F631575CC7EB}"/>
              </a:ext>
            </a:extLst>
          </p:cNvPr>
          <p:cNvSpPr>
            <a:spLocks noGrp="1"/>
          </p:cNvSpPr>
          <p:nvPr>
            <p:ph type="title"/>
          </p:nvPr>
        </p:nvSpPr>
        <p:spPr>
          <a:xfrm>
            <a:off x="600002" y="180000"/>
            <a:ext cx="11510934" cy="489600"/>
          </a:xfrm>
        </p:spPr>
        <p:txBody>
          <a:bodyPr/>
          <a:lstStyle/>
          <a:p>
            <a:r>
              <a:rPr lang="pt-PT" dirty="0"/>
              <a:t>Prioridade 4: Riscos psicossociais no setor da saúde e do apoio social -3-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1646386"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solidFill>
                  <a:schemeClr val="tx2"/>
                </a:solidFill>
                <a:latin typeface="+mn-lt"/>
                <a:cs typeface="Arial"/>
              </a:rPr>
              <a:t>Medidas preventivas </a:t>
            </a:r>
            <a:r>
              <a:rPr lang="pt-PT" sz="1800" b="1">
                <a:latin typeface="+mn-lt"/>
                <a:cs typeface="Arial"/>
              </a:rPr>
              <a:t>setoriais:</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32765"/>
            <a:ext cx="6974171" cy="3470511"/>
          </a:xfrm>
        </p:spPr>
        <p:txBody>
          <a:bodyPr>
            <a:noAutofit/>
          </a:bodyPr>
          <a:lstStyle/>
          <a:p>
            <a:pPr marL="233045" indent="-233045">
              <a:spcAft>
                <a:spcPts val="600"/>
              </a:spcAft>
            </a:pPr>
            <a:r>
              <a:rPr lang="pt-PT" b="0" dirty="0"/>
              <a:t>Promoção da autonomia profissional na prestação de cuidados </a:t>
            </a:r>
          </a:p>
          <a:p>
            <a:pPr marL="233045" indent="-233045">
              <a:spcAft>
                <a:spcPts val="600"/>
              </a:spcAft>
            </a:pPr>
            <a:r>
              <a:rPr lang="pt-PT" b="0" dirty="0"/>
              <a:t>Participação dos trabalhadores nas decisões relativas ao local de trabalho e à prestação de cuidados</a:t>
            </a:r>
          </a:p>
          <a:p>
            <a:pPr marL="233045" indent="-233045">
              <a:spcAft>
                <a:spcPts val="600"/>
              </a:spcAft>
            </a:pPr>
            <a:r>
              <a:rPr lang="pt-PT" b="0" dirty="0"/>
              <a:t>Reconhecimento e renumeração do trabalho de prestação de cuidados</a:t>
            </a:r>
          </a:p>
          <a:p>
            <a:pPr marL="233045" indent="-233045">
              <a:spcAft>
                <a:spcPts val="600"/>
              </a:spcAft>
            </a:pPr>
            <a:r>
              <a:rPr lang="pt-PT" b="0" dirty="0"/>
              <a:t>Programação participativa dos turnos</a:t>
            </a:r>
          </a:p>
          <a:p>
            <a:pPr marL="233045" indent="-233045">
              <a:spcAft>
                <a:spcPts val="600"/>
              </a:spcAft>
            </a:pPr>
            <a:r>
              <a:rPr lang="pt-PT" b="0" dirty="0"/>
              <a:t>Dotação de pessoal e gestão adequadas da carga de trabalho</a:t>
            </a:r>
          </a:p>
          <a:p>
            <a:pPr marL="233045" indent="-233045">
              <a:spcAft>
                <a:spcPts val="600"/>
              </a:spcAft>
            </a:pPr>
            <a:r>
              <a:rPr lang="pt-PT" b="0" dirty="0"/>
              <a:t>Garantia de descanso adequado e melhoria do equilíbrio entre a vida profissional e a vida familiar</a:t>
            </a:r>
          </a:p>
          <a:p>
            <a:pPr marL="0" indent="0">
              <a:spcBef>
                <a:spcPts val="1200"/>
              </a:spcBef>
              <a:spcAft>
                <a:spcPts val="600"/>
              </a:spcAft>
              <a:buNone/>
            </a:pPr>
            <a:endParaRPr lang="en-GB" dirty="0"/>
          </a:p>
        </p:txBody>
      </p:sp>
      <p:sp>
        <p:nvSpPr>
          <p:cNvPr id="5" name="Speech Bubble: Rectangle 4">
            <a:extLst>
              <a:ext uri="{FF2B5EF4-FFF2-40B4-BE49-F238E27FC236}">
                <a16:creationId xmlns:a16="http://schemas.microsoft.com/office/drawing/2014/main" id="{8870C491-DC0C-F291-3C06-0601BAF3DF6A}"/>
              </a:ext>
            </a:extLst>
          </p:cNvPr>
          <p:cNvSpPr/>
          <p:nvPr/>
        </p:nvSpPr>
        <p:spPr>
          <a:xfrm>
            <a:off x="7661189" y="2162009"/>
            <a:ext cx="3985197" cy="2068193"/>
          </a:xfrm>
          <a:prstGeom prst="wedgeRectCallout">
            <a:avLst>
              <a:gd name="adj1" fmla="val -23090"/>
              <a:gd name="adj2" fmla="val 6444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rIns="914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pt-PT" sz="1800" b="1" dirty="0">
                <a:solidFill>
                  <a:schemeClr val="tx2"/>
                </a:solidFill>
              </a:rPr>
              <a:t>Um bom ambiente de trabalho não beneficia apenas os profissionais da saúde e do apoio social, como também melhora a qualidade da prestação de cuidados e a segurança dos doentes.  </a:t>
            </a:r>
          </a:p>
        </p:txBody>
      </p:sp>
      <p:pic>
        <p:nvPicPr>
          <p:cNvPr id="9" name="Picture 8" descr="Imagem vetorial de um boneco junto a uma cama de hospital para ilustrar o setor da saúde e da assistência social.">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2614" y="4269746"/>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a:xfrm>
            <a:off x="600002" y="180000"/>
            <a:ext cx="11442841" cy="489600"/>
          </a:xfrm>
        </p:spPr>
        <p:txBody>
          <a:bodyPr/>
          <a:lstStyle/>
          <a:p>
            <a:r>
              <a:rPr lang="pt-PT" dirty="0"/>
              <a:t>Prioridade 5: Apoio à saúde mental no trabalho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144284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Cenário atual</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1" y="1953923"/>
            <a:ext cx="10919293" cy="2950153"/>
          </a:xfrm>
        </p:spPr>
        <p:txBody>
          <a:bodyPr>
            <a:noAutofit/>
          </a:bodyPr>
          <a:lstStyle/>
          <a:p>
            <a:pPr marL="233363" indent="-233363">
              <a:spcBef>
                <a:spcPts val="1200"/>
              </a:spcBef>
              <a:spcAft>
                <a:spcPts val="600"/>
              </a:spcAft>
            </a:pPr>
            <a:r>
              <a:rPr lang="pt-PT" dirty="0"/>
              <a:t>A reintegração dos trabalhadores</a:t>
            </a:r>
            <a:r>
              <a:rPr lang="pt-PT" b="0" dirty="0"/>
              <a:t> no local de trabalho após um problema de saúde mental relacionado com o trabalho necessita de </a:t>
            </a:r>
            <a:r>
              <a:rPr lang="pt-PT" dirty="0"/>
              <a:t>adaptação adequada</a:t>
            </a:r>
            <a:r>
              <a:rPr lang="pt-PT" b="0" dirty="0"/>
              <a:t>. </a:t>
            </a:r>
          </a:p>
          <a:p>
            <a:pPr marL="233363" indent="-233363">
              <a:spcBef>
                <a:spcPts val="1200"/>
              </a:spcBef>
              <a:spcAft>
                <a:spcPts val="600"/>
              </a:spcAft>
            </a:pPr>
            <a:r>
              <a:rPr lang="pt-PT" b="0" dirty="0"/>
              <a:t>Mesmo quando os problemas de saúde mental não estão relacionados com o trabalho, </a:t>
            </a:r>
            <a:r>
              <a:rPr lang="pt-PT" dirty="0"/>
              <a:t>um ambiente de trabalho acolhedor e respeitoso beneficia </a:t>
            </a:r>
            <a:r>
              <a:rPr lang="pt-PT" b="0" dirty="0"/>
              <a:t>tanto </a:t>
            </a:r>
            <a:r>
              <a:rPr lang="pt-PT" dirty="0"/>
              <a:t>o indivíduo como a organização</a:t>
            </a:r>
            <a:r>
              <a:rPr lang="pt-PT" b="0" dirty="0"/>
              <a:t>.</a:t>
            </a:r>
          </a:p>
          <a:p>
            <a:pPr marL="233363" indent="-233363">
              <a:spcBef>
                <a:spcPts val="1200"/>
              </a:spcBef>
              <a:spcAft>
                <a:spcPts val="600"/>
              </a:spcAft>
            </a:pPr>
            <a:r>
              <a:rPr lang="pt-PT" dirty="0"/>
              <a:t>As adaptações personalizadas </a:t>
            </a:r>
            <a:r>
              <a:rPr lang="pt-PT" b="0" dirty="0"/>
              <a:t>permitem que todos trabalhem de forma eficaz e se sintam valorizados, por exemplo, locais de trabalho mais tranquilos, horários flexíveis e adaptação das funções laborais. </a:t>
            </a:r>
          </a:p>
          <a:p>
            <a:pPr marL="233363" indent="-233363">
              <a:spcBef>
                <a:spcPts val="1200"/>
              </a:spcBef>
              <a:spcAft>
                <a:spcPts val="600"/>
              </a:spcAft>
            </a:pPr>
            <a:r>
              <a:rPr lang="pt-PT" dirty="0"/>
              <a:t>O estigma continua a ser um obstáculo importante a superar</a:t>
            </a:r>
            <a:r>
              <a:rPr lang="pt-PT" b="0" dirty="0"/>
              <a:t>. </a:t>
            </a:r>
          </a:p>
          <a:p>
            <a:pPr marL="0" indent="0">
              <a:spcBef>
                <a:spcPts val="1200"/>
              </a:spcBef>
              <a:spcAft>
                <a:spcPts val="600"/>
              </a:spcAft>
              <a:buNone/>
            </a:pPr>
            <a:endParaRPr lang="en-US" b="0" dirty="0"/>
          </a:p>
          <a:p>
            <a:pPr>
              <a:spcBef>
                <a:spcPts val="1200"/>
              </a:spcBef>
              <a:spcAft>
                <a:spcPts val="600"/>
              </a:spcAft>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b="0" dirty="0"/>
          </a:p>
          <a:p>
            <a:pPr marL="0" indent="0">
              <a:spcBef>
                <a:spcPts val="1200"/>
              </a:spcBef>
              <a:spcAft>
                <a:spcPts val="600"/>
              </a:spcAft>
              <a:buNone/>
            </a:pPr>
            <a:endParaRPr lang="en-GB" dirty="0"/>
          </a:p>
          <a:p>
            <a:pPr>
              <a:spcBef>
                <a:spcPts val="1200"/>
              </a:spcBef>
              <a:spcAft>
                <a:spcPts val="600"/>
              </a:spcAft>
            </a:pPr>
            <a:endParaRPr lang="en-GB" b="0" dirty="0"/>
          </a:p>
          <a:p>
            <a:pPr>
              <a:spcBef>
                <a:spcPts val="1200"/>
              </a:spcBef>
              <a:spcAft>
                <a:spcPts val="600"/>
              </a:spcAft>
            </a:pPr>
            <a:endParaRPr lang="en-GB" b="0" dirty="0"/>
          </a:p>
        </p:txBody>
      </p:sp>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2679" y="4718605"/>
            <a:ext cx="4178741" cy="2043618"/>
          </a:xfrm>
          <a:prstGeom prst="rect">
            <a:avLst/>
          </a:prstGeom>
        </p:spPr>
      </p:pic>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a:xfrm>
            <a:off x="600002" y="180000"/>
            <a:ext cx="11452568" cy="489600"/>
          </a:xfrm>
        </p:spPr>
        <p:txBody>
          <a:bodyPr/>
          <a:lstStyle/>
          <a:p>
            <a:r>
              <a:rPr lang="pt-PT" dirty="0"/>
              <a:t>Prioridade 5: Apoio à saúde mental no trabalho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Cenário atual</a:t>
            </a:r>
          </a:p>
        </p:txBody>
      </p:sp>
      <p:pic>
        <p:nvPicPr>
          <p:cNvPr id="12" name="Picture 11" descr="Fotografia que mostra um grupo de trabalhadores de escritório em conversa e um boneco com a boca fechada por um fecho, para ilustrar a barreira à revelação de problemas de saúde mental.">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pt-PT"/>
              <a:t>Quase metade </a:t>
            </a:r>
            <a:r>
              <a:rPr lang="pt-PT">
                <a:solidFill>
                  <a:schemeClr val="tx1">
                    <a:lumMod val="50000"/>
                    <a:lumOff val="50000"/>
                  </a:schemeClr>
                </a:solidFill>
              </a:rPr>
              <a:t>dos trabalhadores da UE acredita que revelar um problema de saúde mental no trabalho terá um impacto negativo na carreira, enquanto uma percentagem idêntica discorda. </a:t>
            </a:r>
          </a:p>
          <a:p>
            <a:pPr marL="0" indent="0">
              <a:buNone/>
            </a:pPr>
            <a:r>
              <a:rPr lang="pt-PT" sz="1333"/>
              <a:t>Tomar o pulso à SST, 2025</a:t>
            </a:r>
          </a:p>
        </p:txBody>
      </p:sp>
      <p:pic>
        <p:nvPicPr>
          <p:cNvPr id="10" name="Picture 9" descr="Imagem vetorial numa nuvem de uma silhueta em papel de uma cabeça com um símbolo de infinito. À direita, está um calendário. À direita, um boneco a segurar a bandeira da UE.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pt-PT" sz="1600" b="1">
                <a:solidFill>
                  <a:schemeClr val="tx2"/>
                </a:solidFill>
              </a:rPr>
              <a:t>Quase 50 % da população da UE</a:t>
            </a:r>
            <a:r>
              <a:rPr lang="pt-PT" sz="1600" b="1"/>
              <a:t> </a:t>
            </a:r>
            <a:r>
              <a:rPr lang="pt-PT" sz="1600" b="1">
                <a:solidFill>
                  <a:schemeClr val="tx1">
                    <a:lumMod val="50000"/>
                    <a:lumOff val="50000"/>
                  </a:schemeClr>
                </a:solidFill>
              </a:rPr>
              <a:t>declara ter enfrentado um problema emocional ou psicossocial, como o sentimento de depressão ou ansiedade, nos últimos doze meses.</a:t>
            </a:r>
          </a:p>
          <a:p>
            <a:pPr defTabSz="342900">
              <a:spcBef>
                <a:spcPts val="450"/>
              </a:spcBef>
              <a:buClr>
                <a:schemeClr val="tx2"/>
              </a:buClr>
            </a:pPr>
            <a:r>
              <a:rPr lang="pt-PT" sz="1333" b="1">
                <a:solidFill>
                  <a:schemeClr val="tx2"/>
                </a:solidFill>
              </a:rPr>
              <a:t>Eurobarómetro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586789"/>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a:xfrm>
            <a:off x="600002" y="180000"/>
            <a:ext cx="11472024" cy="489600"/>
          </a:xfrm>
        </p:spPr>
        <p:txBody>
          <a:bodyPr/>
          <a:lstStyle/>
          <a:p>
            <a:r>
              <a:rPr lang="pt-PT" dirty="0"/>
              <a:t>Prioridade 5: Apoio à saúde mental no trabalho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70158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1800" b="1">
                <a:latin typeface="+mn-lt"/>
              </a:rPr>
              <a:t>Medidas preventivas</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30" y="2057761"/>
            <a:ext cx="5777548" cy="2938228"/>
          </a:xfrm>
        </p:spPr>
        <p:txBody>
          <a:bodyPr>
            <a:noAutofit/>
          </a:bodyPr>
          <a:lstStyle/>
          <a:p>
            <a:pPr marL="233363" indent="-233363">
              <a:spcAft>
                <a:spcPts val="600"/>
              </a:spcAft>
            </a:pPr>
            <a:r>
              <a:rPr lang="pt-PT" dirty="0"/>
              <a:t>Aplique os princípios da SST de forma equitativa tanto à saúde mental como à saúde física</a:t>
            </a:r>
            <a:r>
              <a:rPr lang="pt-PT" b="0" dirty="0"/>
              <a:t>: apoio precoce, adaptações razoáveis, não discriminação.</a:t>
            </a:r>
          </a:p>
          <a:p>
            <a:pPr marL="233363" indent="-233363">
              <a:spcAft>
                <a:spcPts val="600"/>
              </a:spcAft>
            </a:pPr>
            <a:r>
              <a:rPr lang="pt-PT" dirty="0"/>
              <a:t>Ofereça apoio prático</a:t>
            </a:r>
            <a:r>
              <a:rPr lang="pt-PT" b="0" dirty="0"/>
              <a:t>: adapte as tarefas, o tempo de trabalho ou os ambientes para facilitar a permanência dos trabalhadores no trabalho ou o seu regresso ao trabalho.</a:t>
            </a:r>
          </a:p>
          <a:p>
            <a:pPr marL="233363" indent="-233363">
              <a:spcAft>
                <a:spcPts val="600"/>
              </a:spcAft>
            </a:pPr>
            <a:r>
              <a:rPr lang="pt-PT" dirty="0"/>
              <a:t>Promova uma cultura de apoio e livre de estigma</a:t>
            </a:r>
            <a:r>
              <a:rPr lang="pt-PT" b="0" dirty="0"/>
              <a:t>: sensibilize, envolva os trabalhadores e incentive a revelação segura de problemas e a procura de ajuda.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4" y="1295400"/>
            <a:ext cx="4336335" cy="1386015"/>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pt-PT" sz="1800" b="1" dirty="0">
                <a:solidFill>
                  <a:schemeClr val="tx2"/>
                </a:solidFill>
              </a:rPr>
              <a:t>Não se esqueça: uma prevenção eficaz começa por abordar as causas profundas dos riscos psicossociais no local de trabalho.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pt-PT"/>
              <a:t>Rede da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Logótipo da Rede de Agências da UE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625272" y="1225960"/>
            <a:ext cx="2216408"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pt-PT" sz="1400" b="1" dirty="0">
                <a:solidFill>
                  <a:schemeClr val="tx2"/>
                </a:solidFill>
                <a:hlinkClick r:id="rId5">
                  <a:extLst>
                    <a:ext uri="{A12FA001-AC4F-418D-AE19-62706E023703}">
                      <ahyp:hlinkClr xmlns:ahyp="http://schemas.microsoft.com/office/drawing/2018/hyperlinkcolor" val="tx"/>
                    </a:ext>
                  </a:extLst>
                </a:hlinkClick>
              </a:rPr>
              <a:t>PARCEIROS SOCIAIS EUROPEUS</a:t>
            </a:r>
          </a:p>
          <a:p>
            <a:pPr algn="ctr"/>
            <a:endParaRPr lang="en-GB" sz="14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Logótipo da Enterprise Europe Network">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9" y="3508042"/>
            <a:ext cx="1629318"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pt-PT" sz="1400" b="1" dirty="0">
                <a:solidFill>
                  <a:schemeClr val="tx2"/>
                </a:solidFill>
                <a:hlinkClick r:id="rId8">
                  <a:extLst>
                    <a:ext uri="{A12FA001-AC4F-418D-AE19-62706E023703}">
                      <ahyp:hlinkClr xmlns:ahyp="http://schemas.microsoft.com/office/drawing/2018/hyperlinkcolor" val="tx"/>
                    </a:ext>
                  </a:extLst>
                </a:hlinkClick>
              </a:rPr>
              <a:t>INSTITUIÇÕES DA UE</a:t>
            </a:r>
          </a:p>
          <a:p>
            <a:pPr algn="ctr"/>
            <a:endParaRPr lang="en-GB" dirty="0">
              <a:solidFill>
                <a:schemeClr val="tx2"/>
              </a:solidFill>
            </a:endParaRPr>
          </a:p>
        </p:txBody>
      </p:sp>
      <p:pic>
        <p:nvPicPr>
          <p:cNvPr id="4" name="Picture 3" descr="EU-OSHA Logo">
            <a:hlinkClick r:id="rId9"/>
            <a:extLst>
              <a:ext uri="{FF2B5EF4-FFF2-40B4-BE49-F238E27FC236}">
                <a16:creationId xmlns:a16="http://schemas.microsoft.com/office/drawing/2014/main" id="{22C748F9-4D42-7942-0589-D58EDD4D41B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965030" y="2856994"/>
            <a:ext cx="2789058" cy="713166"/>
          </a:xfrm>
          <a:prstGeom prst="rect">
            <a:avLst/>
          </a:prstGeom>
        </p:spPr>
      </p:pic>
      <p:sp>
        <p:nvSpPr>
          <p:cNvPr id="17" name="Rectangle: Single Corner Snipped 16">
            <a:extLst>
              <a:ext uri="{FF2B5EF4-FFF2-40B4-BE49-F238E27FC236}">
                <a16:creationId xmlns:a16="http://schemas.microsoft.com/office/drawing/2014/main" id="{AE90E309-D11B-0954-A506-D2CFF62DDBCE}"/>
              </a:ext>
            </a:extLst>
          </p:cNvPr>
          <p:cNvSpPr/>
          <p:nvPr/>
        </p:nvSpPr>
        <p:spPr>
          <a:xfrm>
            <a:off x="4738167" y="4081906"/>
            <a:ext cx="2448050"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pt-PT" sz="1400" b="1" dirty="0">
                <a:solidFill>
                  <a:schemeClr val="tx2"/>
                </a:solidFill>
                <a:hlinkClick r:id="rId11">
                  <a:extLst>
                    <a:ext uri="{A12FA001-AC4F-418D-AE19-62706E023703}">
                      <ahyp:hlinkClr xmlns:ahyp="http://schemas.microsoft.com/office/drawing/2018/hyperlinkcolor" val="tx"/>
                    </a:ext>
                  </a:extLst>
                </a:hlinkClick>
              </a:rPr>
              <a:t>PONTOS FOCAIS NACIONAIS DA EU-OSHA</a:t>
            </a:r>
            <a:endParaRPr lang="en-GB" sz="1400" b="1" dirty="0">
              <a:solidFill>
                <a:schemeClr val="tx2"/>
              </a:solidFill>
            </a:endParaRPr>
          </a:p>
        </p:txBody>
      </p:sp>
      <p:pic>
        <p:nvPicPr>
          <p:cNvPr id="13" name="Picture 6" descr="Logótipo da OSHVET">
            <a:hlinkClick r:id="rId12"/>
            <a:extLst>
              <a:ext uri="{FF2B5EF4-FFF2-40B4-BE49-F238E27FC236}">
                <a16:creationId xmlns:a16="http://schemas.microsoft.com/office/drawing/2014/main" id="{1D374714-3762-EFED-F977-F4E1D3BC146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0" y="4778106"/>
            <a:ext cx="1708263" cy="546128"/>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182880" rtlCol="0" anchor="ctr"/>
          <a:lstStyle/>
          <a:p>
            <a:pPr algn="ctr"/>
            <a:r>
              <a:rPr lang="pt-PT" sz="1400" b="1" dirty="0">
                <a:solidFill>
                  <a:schemeClr val="tx2"/>
                </a:solidFill>
                <a:hlinkClick r:id="rId14">
                  <a:extLst>
                    <a:ext uri="{A12FA001-AC4F-418D-AE19-62706E023703}">
                      <ahyp:hlinkClr xmlns:ahyp="http://schemas.microsoft.com/office/drawing/2018/hyperlinkcolor" val="tx"/>
                    </a:ext>
                  </a:extLst>
                </a:hlinkClick>
              </a:rPr>
              <a:t>PARCEIROS DE IMPRENSA</a:t>
            </a:r>
            <a:endParaRPr lang="en-GB"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660969" y="5604029"/>
            <a:ext cx="2299335"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pt-PT" sz="1400" b="1" dirty="0">
                <a:solidFill>
                  <a:schemeClr val="tx2"/>
                </a:solidFill>
                <a:hlinkClick r:id="rId15">
                  <a:extLst>
                    <a:ext uri="{A12FA001-AC4F-418D-AE19-62706E023703}">
                      <ahyp:hlinkClr xmlns:ahyp="http://schemas.microsoft.com/office/drawing/2018/hyperlinkcolor" val="tx"/>
                    </a:ext>
                  </a:extLst>
                </a:hlinkClick>
              </a:rPr>
              <a:t>PARCEIROS OFICIAIS DA CAMPANHA</a:t>
            </a:r>
            <a:endParaRPr lang="en-GB" sz="1400" b="1" dirty="0">
              <a:solidFill>
                <a:schemeClr val="tx2"/>
              </a:solidFill>
            </a:endParaRPr>
          </a:p>
        </p:txBody>
      </p:sp>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p:txBody>
          <a:bodyPr/>
          <a:lstStyle/>
          <a:p>
            <a:r>
              <a:rPr lang="pt-PT"/>
              <a:t>Recursos da campanha: tudo o que precisa num só sítio</a:t>
            </a:r>
          </a:p>
        </p:txBody>
      </p:sp>
      <p:sp>
        <p:nvSpPr>
          <p:cNvPr id="4" name="TextBox 3">
            <a:extLst>
              <a:ext uri="{FF2B5EF4-FFF2-40B4-BE49-F238E27FC236}">
                <a16:creationId xmlns:a16="http://schemas.microsoft.com/office/drawing/2014/main" id="{BB975000-B228-79E3-3455-5C5B8453EE84}"/>
              </a:ext>
            </a:extLst>
          </p:cNvPr>
          <p:cNvSpPr txBox="1"/>
          <p:nvPr/>
        </p:nvSpPr>
        <p:spPr>
          <a:xfrm>
            <a:off x="1135936" y="1628812"/>
            <a:ext cx="5101015" cy="2076290"/>
          </a:xfrm>
          <a:prstGeom prst="rect">
            <a:avLst/>
          </a:prstGeom>
        </p:spPr>
        <p:txBody>
          <a:bodyPr vert="horz" lIns="121920" tIns="60960" rIns="121920" bIns="60960" rtlCol="0" anchor="t" anchorCtr="0">
            <a:normAutofit/>
          </a:bodyPr>
          <a:lstStyle/>
          <a:p>
            <a:pPr defTabSz="457189">
              <a:spcBef>
                <a:spcPts val="1200"/>
              </a:spcBef>
              <a:spcAft>
                <a:spcPts val="600"/>
              </a:spcAft>
              <a:buClr>
                <a:schemeClr val="tx2"/>
              </a:buClr>
            </a:pPr>
            <a:r>
              <a:rPr lang="pt-PT" sz="1800" dirty="0">
                <a:solidFill>
                  <a:schemeClr val="tx2"/>
                </a:solidFill>
              </a:rPr>
              <a:t>Comece por visitar o </a:t>
            </a:r>
            <a:r>
              <a:rPr lang="pt-PT" sz="1800" b="1" dirty="0">
                <a:solidFill>
                  <a:schemeClr val="accent2"/>
                </a:solidFill>
                <a:hlinkClick r:id="rId2">
                  <a:extLst>
                    <a:ext uri="{A12FA001-AC4F-418D-AE19-62706E023703}">
                      <ahyp:hlinkClr xmlns:ahyp="http://schemas.microsoft.com/office/drawing/2018/hyperlinkcolor" val="tx"/>
                    </a:ext>
                  </a:extLst>
                </a:hlinkClick>
              </a:rPr>
              <a:t>sítio Web da campanha</a:t>
            </a:r>
            <a:r>
              <a:rPr lang="pt-PT" sz="1800" dirty="0">
                <a:solidFill>
                  <a:srgbClr val="003399"/>
                </a:solidFill>
              </a:rPr>
              <a:t>.</a:t>
            </a:r>
          </a:p>
          <a:p>
            <a:pPr defTabSz="457189">
              <a:spcBef>
                <a:spcPts val="1200"/>
              </a:spcBef>
              <a:spcAft>
                <a:spcPts val="600"/>
              </a:spcAft>
              <a:buClr>
                <a:schemeClr val="tx2"/>
              </a:buClr>
            </a:pPr>
            <a:r>
              <a:rPr lang="pt-PT" sz="1800" dirty="0">
                <a:solidFill>
                  <a:schemeClr val="tx2"/>
                </a:solidFill>
              </a:rPr>
              <a:t>Consulte o </a:t>
            </a:r>
            <a:r>
              <a:rPr lang="pt-PT" sz="1800" b="1" dirty="0">
                <a:solidFill>
                  <a:schemeClr val="accent2"/>
                </a:solidFill>
                <a:hlinkClick r:id="rId2">
                  <a:extLst>
                    <a:ext uri="{A12FA001-AC4F-418D-AE19-62706E023703}">
                      <ahyp:hlinkClr xmlns:ahyp="http://schemas.microsoft.com/office/drawing/2018/hyperlinkcolor" val="tx"/>
                    </a:ext>
                  </a:extLst>
                </a:hlinkClick>
              </a:rPr>
              <a:t>guia da campanha</a:t>
            </a:r>
            <a:r>
              <a:rPr lang="pt-PT" sz="1800" dirty="0"/>
              <a:t> </a:t>
            </a:r>
            <a:r>
              <a:rPr lang="pt-PT" sz="1800" dirty="0">
                <a:solidFill>
                  <a:schemeClr val="tx2"/>
                </a:solidFill>
              </a:rPr>
              <a:t>para saber mais sobre a campanha. </a:t>
            </a:r>
          </a:p>
          <a:p>
            <a:pPr defTabSz="457189">
              <a:spcBef>
                <a:spcPts val="1200"/>
              </a:spcBef>
              <a:spcAft>
                <a:spcPts val="600"/>
              </a:spcAft>
              <a:buClr>
                <a:schemeClr val="tx2"/>
              </a:buClr>
            </a:pPr>
            <a:r>
              <a:rPr lang="pt-PT" sz="1800" dirty="0">
                <a:solidFill>
                  <a:schemeClr val="tx2"/>
                </a:solidFill>
              </a:rPr>
              <a:t>Consulte as nossas</a:t>
            </a:r>
            <a:r>
              <a:rPr lang="pt-PT" sz="1800" dirty="0"/>
              <a:t> </a:t>
            </a:r>
            <a:r>
              <a:rPr lang="pt-PT" sz="1800" b="1" dirty="0">
                <a:solidFill>
                  <a:schemeClr val="accent2"/>
                </a:solidFill>
                <a:hlinkClick r:id="rId3">
                  <a:extLst>
                    <a:ext uri="{A12FA001-AC4F-418D-AE19-62706E023703}">
                      <ahyp:hlinkClr xmlns:ahyp="http://schemas.microsoft.com/office/drawing/2018/hyperlinkcolor" val="tx"/>
                    </a:ext>
                  </a:extLst>
                </a:hlinkClick>
              </a:rPr>
              <a:t>publicações</a:t>
            </a:r>
            <a:r>
              <a:rPr lang="pt-PT" sz="1800" dirty="0">
                <a:solidFill>
                  <a:schemeClr val="tx2"/>
                </a:solidFill>
              </a:rPr>
              <a:t>, como infografias, fichas informativas e muito mais.  </a:t>
            </a: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dirty="0">
              <a:solidFill>
                <a:schemeClr val="tx2"/>
              </a:solidFill>
            </a:endParaRPr>
          </a:p>
          <a:p>
            <a:pPr defTabSz="457189">
              <a:spcBef>
                <a:spcPts val="1200"/>
              </a:spcBef>
              <a:spcAft>
                <a:spcPts val="600"/>
              </a:spcAft>
              <a:buClr>
                <a:schemeClr val="tx2"/>
              </a:buClr>
            </a:pPr>
            <a:endParaRPr lang="en-GB" sz="1800" b="1" dirty="0">
              <a:solidFill>
                <a:schemeClr val="tx2"/>
              </a:solidFill>
            </a:endParaRPr>
          </a:p>
          <a:p>
            <a:pPr defTabSz="457189">
              <a:spcBef>
                <a:spcPts val="1200"/>
              </a:spcBef>
              <a:spcAft>
                <a:spcPts val="600"/>
              </a:spcAft>
              <a:buClr>
                <a:schemeClr val="tx2"/>
              </a:buClr>
            </a:pPr>
            <a:endParaRPr lang="en-GB" sz="1800"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477" y="2248131"/>
            <a:ext cx="3085218" cy="2510245"/>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7926822" y="1645228"/>
            <a:ext cx="3783821" cy="378382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66434"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21776"/>
            <a:ext cx="6073127" cy="655824"/>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010189" y="2580940"/>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600002" y="180000"/>
            <a:ext cx="11591998" cy="489600"/>
          </a:xfrm>
        </p:spPr>
        <p:txBody>
          <a:bodyPr/>
          <a:lstStyle/>
          <a:p>
            <a:r>
              <a:rPr lang="pt-PT" dirty="0"/>
              <a:t>Kit de ferramentas e promoção digital: promover a campanha de forma eficaz</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678584"/>
            <a:ext cx="761208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pt-PT" sz="2000" b="1">
                <a:latin typeface="+mn-lt"/>
              </a:rPr>
              <a:t>Apoie a campanha:</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305342"/>
            <a:ext cx="7105446" cy="1540613"/>
          </a:xfrm>
        </p:spPr>
        <p:txBody>
          <a:bodyPr anchor="t">
            <a:noAutofit/>
          </a:bodyPr>
          <a:lstStyle/>
          <a:p>
            <a:r>
              <a:rPr lang="pt-PT" sz="1867" b="0" dirty="0"/>
              <a:t>utilize o nosso </a:t>
            </a:r>
            <a:r>
              <a:rPr lang="pt-PT" sz="1867" dirty="0"/>
              <a:t>kit de redes sociais </a:t>
            </a:r>
            <a:r>
              <a:rPr lang="pt-PT" sz="1867" b="0" dirty="0"/>
              <a:t>e os modelos disponíveis para passar a palavra; </a:t>
            </a:r>
          </a:p>
          <a:p>
            <a:r>
              <a:rPr lang="pt-PT" sz="1867" b="0" dirty="0"/>
              <a:t>destaque a sua apresentação com a nossa </a:t>
            </a:r>
            <a:r>
              <a:rPr lang="pt-PT" sz="1867" dirty="0"/>
              <a:t>biblioteca de recursos digitais</a:t>
            </a:r>
            <a:r>
              <a:rPr lang="pt-PT" sz="1867" b="0" dirty="0"/>
              <a:t>, que inclui logótipos, modelos e muito mais.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2851939" y="3730097"/>
            <a:ext cx="4453052" cy="834768"/>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3005163" y="3754161"/>
            <a:ext cx="3852839" cy="834768"/>
          </a:xfrm>
          <a:prstGeom prst="rect">
            <a:avLst/>
          </a:prstGeom>
        </p:spPr>
        <p:txBody>
          <a:bodyPr vert="horz" lIns="121920" tIns="60960" rIns="121920" bIns="60960" rtlCol="0" anchor="t" anchorCtr="0">
            <a:normAutofit fontScale="92500" lnSpcReduction="20000"/>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pt-PT" sz="1867" dirty="0">
                <a:solidFill>
                  <a:schemeClr val="bg1"/>
                </a:solidFill>
              </a:rPr>
              <a:t>Inicie a sua </a:t>
            </a:r>
            <a:r>
              <a:rPr lang="pt-PT" sz="1867" b="0" dirty="0">
                <a:solidFill>
                  <a:schemeClr val="bg1"/>
                </a:solidFill>
              </a:rPr>
              <a:t>iniciativa</a:t>
            </a:r>
            <a:r>
              <a:rPr lang="pt-PT" sz="1867" dirty="0">
                <a:solidFill>
                  <a:schemeClr val="bg1"/>
                </a:solidFill>
              </a:rPr>
              <a:t> da</a:t>
            </a:r>
            <a:r>
              <a:rPr lang="pt-PT" sz="1867" b="0" dirty="0">
                <a:solidFill>
                  <a:schemeClr val="bg1"/>
                </a:solidFill>
              </a:rPr>
              <a:t> </a:t>
            </a:r>
            <a:r>
              <a:rPr lang="pt-PT" sz="1867" dirty="0">
                <a:solidFill>
                  <a:schemeClr val="bg1"/>
                </a:solidFill>
              </a:rPr>
              <a:t>campanha</a:t>
            </a:r>
            <a:r>
              <a:rPr lang="pt-PT" sz="1867" b="0" dirty="0">
                <a:solidFill>
                  <a:schemeClr val="bg1"/>
                </a:solidFill>
              </a:rPr>
              <a:t> </a:t>
            </a:r>
          </a:p>
          <a:p>
            <a:pPr marL="0" indent="0">
              <a:buNone/>
            </a:pPr>
            <a:r>
              <a:rPr lang="pt-PT" sz="1867" b="0" dirty="0">
                <a:solidFill>
                  <a:schemeClr val="bg1"/>
                </a:solidFill>
              </a:rPr>
              <a:t>utilizando o nosso </a:t>
            </a:r>
            <a:r>
              <a:rPr lang="pt-PT" sz="1867" dirty="0">
                <a:solidFill>
                  <a:srgbClr val="92D050"/>
                </a:solidFill>
                <a:hlinkClick r:id="rId3">
                  <a:extLst>
                    <a:ext uri="{A12FA001-AC4F-418D-AE19-62706E023703}">
                      <ahyp:hlinkClr xmlns:ahyp="http://schemas.microsoft.com/office/drawing/2018/hyperlinkcolor" val="tx"/>
                    </a:ext>
                  </a:extLst>
                </a:hlinkClick>
              </a:rPr>
              <a:t>kit de ferramentas para a campanha</a:t>
            </a:r>
            <a:r>
              <a:rPr lang="pt-PT" sz="1867"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2082" y="1758722"/>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pt-PT"/>
              <a:t>Como participar na campanha?</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79" y="1332722"/>
            <a:ext cx="11217926"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pt-PT" b="0" dirty="0"/>
              <a:t>Organize um evento, uma atividade ou uma iniciativa durante a </a:t>
            </a:r>
            <a:r>
              <a:rPr lang="pt-PT" dirty="0">
                <a:solidFill>
                  <a:srgbClr val="92D050"/>
                </a:solidFill>
                <a:hlinkClick r:id="rId3">
                  <a:extLst>
                    <a:ext uri="{A12FA001-AC4F-418D-AE19-62706E023703}">
                      <ahyp:hlinkClr xmlns:ahyp="http://schemas.microsoft.com/office/drawing/2018/hyperlinkcolor" val="tx"/>
                    </a:ext>
                  </a:extLst>
                </a:hlinkClick>
              </a:rPr>
              <a:t>Semana Europeia da Segurança e Saúde no Trabalho</a:t>
            </a:r>
            <a:r>
              <a:rPr lang="pt-PT" dirty="0"/>
              <a:t>. </a:t>
            </a:r>
          </a:p>
          <a:p>
            <a:pPr marL="225425" indent="-225425">
              <a:spcAft>
                <a:spcPts val="600"/>
              </a:spcAft>
            </a:pPr>
            <a:r>
              <a:rPr lang="pt-PT" b="0" dirty="0"/>
              <a:t>Obtenha o seu </a:t>
            </a:r>
            <a:r>
              <a:rPr lang="pt-PT" dirty="0">
                <a:solidFill>
                  <a:srgbClr val="92D050"/>
                </a:solidFill>
                <a:hlinkClick r:id="rId4">
                  <a:extLst>
                    <a:ext uri="{A12FA001-AC4F-418D-AE19-62706E023703}">
                      <ahyp:hlinkClr xmlns:ahyp="http://schemas.microsoft.com/office/drawing/2018/hyperlinkcolor" val="tx"/>
                    </a:ext>
                  </a:extLst>
                </a:hlinkClick>
              </a:rPr>
              <a:t>certificado da campanha</a:t>
            </a:r>
            <a:r>
              <a:rPr lang="pt-PT" dirty="0">
                <a:solidFill>
                  <a:srgbClr val="92D050"/>
                </a:solidFill>
              </a:rPr>
              <a:t> </a:t>
            </a:r>
            <a:r>
              <a:rPr lang="pt-PT" b="0" dirty="0"/>
              <a:t>, que reconhece a sua participação.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422727"/>
            <a:ext cx="965038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pt-PT" b="0" dirty="0"/>
              <a:t>Designe iniciativas inspiradoras para os </a:t>
            </a:r>
            <a:r>
              <a:rPr lang="pt-PT" dirty="0">
                <a:solidFill>
                  <a:srgbClr val="92D050"/>
                </a:solidFill>
                <a:hlinkClick r:id="rId5">
                  <a:extLst>
                    <a:ext uri="{A12FA001-AC4F-418D-AE19-62706E023703}">
                      <ahyp:hlinkClr xmlns:ahyp="http://schemas.microsoft.com/office/drawing/2018/hyperlinkcolor" val="tx"/>
                    </a:ext>
                  </a:extLst>
                </a:hlinkClick>
              </a:rPr>
              <a:t>Prémios europeus de boas práticas «Locais de trabalho seguros e saudáveis»</a:t>
            </a:r>
            <a:r>
              <a:rPr lang="pt-PT" b="0" dirty="0"/>
              <a:t>, organizados pelos pontos focais nacionais.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099482"/>
            <a:ext cx="7730974" cy="194295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pt-PT" b="0" dirty="0"/>
              <a:t>Seja </a:t>
            </a:r>
            <a:r>
              <a:rPr lang="pt-PT" dirty="0">
                <a:solidFill>
                  <a:srgbClr val="92D050"/>
                </a:solidFill>
                <a:hlinkClick r:id="rId6">
                  <a:extLst>
                    <a:ext uri="{A12FA001-AC4F-418D-AE19-62706E023703}">
                      <ahyp:hlinkClr xmlns:ahyp="http://schemas.microsoft.com/office/drawing/2018/hyperlinkcolor" val="tx"/>
                    </a:ext>
                  </a:extLst>
                </a:hlinkClick>
              </a:rPr>
              <a:t>parceiro oficial da campanha</a:t>
            </a:r>
            <a:r>
              <a:rPr lang="pt-PT" b="0" dirty="0"/>
              <a:t>: junte-se a uma rede pan-europeia de empresas multinacionais para uma maior visibilidade. </a:t>
            </a:r>
          </a:p>
          <a:p>
            <a:pPr marL="225425" indent="-225425">
              <a:spcAft>
                <a:spcPts val="600"/>
              </a:spcAft>
            </a:pPr>
            <a:r>
              <a:rPr lang="pt-PT" b="0" dirty="0"/>
              <a:t>Seja </a:t>
            </a:r>
            <a:r>
              <a:rPr lang="pt-PT" dirty="0">
                <a:solidFill>
                  <a:srgbClr val="92D050"/>
                </a:solidFill>
                <a:hlinkClick r:id="rId7">
                  <a:extLst>
                    <a:ext uri="{A12FA001-AC4F-418D-AE19-62706E023703}">
                      <ahyp:hlinkClr xmlns:ahyp="http://schemas.microsoft.com/office/drawing/2018/hyperlinkcolor" val="tx"/>
                    </a:ext>
                  </a:extLst>
                </a:hlinkClick>
              </a:rPr>
              <a:t>parceiro de comunicação social</a:t>
            </a:r>
            <a:r>
              <a:rPr lang="pt-PT" b="0" dirty="0"/>
              <a:t>: tenha acesso a materiais de imprensa exclusivos, oportunidades de </a:t>
            </a:r>
            <a:r>
              <a:rPr lang="pt-PT" b="0" i="1" dirty="0"/>
              <a:t>networking</a:t>
            </a:r>
            <a:r>
              <a:rPr lang="pt-PT" b="0" dirty="0"/>
              <a:t> e eventos.</a:t>
            </a:r>
          </a:p>
        </p:txBody>
      </p:sp>
      <p:sp>
        <p:nvSpPr>
          <p:cNvPr id="8" name="TextBox 2">
            <a:extLst>
              <a:ext uri="{FF2B5EF4-FFF2-40B4-BE49-F238E27FC236}">
                <a16:creationId xmlns:a16="http://schemas.microsoft.com/office/drawing/2014/main" id="{0A63E1EA-0E1C-AB05-2DEB-DBC54A3321C4}"/>
              </a:ext>
              <a:ext uri="{C183D7F6-B498-43B3-948B-1728B52AA6E4}">
                <adec:decorative xmlns:adec="http://schemas.microsoft.com/office/drawing/2017/decorative" val="1"/>
              </a:ext>
            </a:extLst>
          </p:cNvPr>
          <p:cNvSpPr txBox="1"/>
          <p:nvPr/>
        </p:nvSpPr>
        <p:spPr>
          <a:xfrm>
            <a:off x="723900" y="4923996"/>
            <a:ext cx="11246427" cy="125516"/>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2000" b="1">
              <a:latin typeface="+mn-lt"/>
            </a:endParaRP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25308" y="2534495"/>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pt-PT"/>
              <a:t>Mantenha-se a par da campanha</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pt-PT"/>
              <a:t>Sítio Web «Locais de trabalho seguros e saudáveis»</a:t>
            </a:r>
            <a:r>
              <a:rPr lang="pt-PT" b="0"/>
              <a:t>: uma panóplia de informações ao seu alcance. </a:t>
            </a:r>
          </a:p>
          <a:p>
            <a:pPr>
              <a:spcAft>
                <a:spcPts val="600"/>
              </a:spcAft>
            </a:pPr>
            <a:r>
              <a:rPr lang="pt-PT"/>
              <a:t>Assine </a:t>
            </a:r>
            <a:r>
              <a:rPr lang="pt-PT" b="0"/>
              <a:t>o boletim informativo </a:t>
            </a:r>
            <a:r>
              <a:rPr lang="pt-PT"/>
              <a:t>«Locais de trabalho seguros e saudáveis»: </a:t>
            </a:r>
            <a:r>
              <a:rPr lang="pt-PT" b="0"/>
              <a:t>todos os meses, receberá na sua caixa notícias breves, concisas e fáceis de partilhar.</a:t>
            </a:r>
          </a:p>
          <a:p>
            <a:pPr>
              <a:spcAft>
                <a:spcPts val="600"/>
              </a:spcAft>
            </a:pPr>
            <a:r>
              <a:rPr lang="pt-PT" b="0"/>
              <a:t>Divulga e siga-nos nas </a:t>
            </a:r>
            <a:r>
              <a:rPr lang="pt-PT"/>
              <a:t>redes sociais</a:t>
            </a:r>
            <a:r>
              <a:rPr lang="pt-PT" b="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pt-PT" b="0"/>
              <a:t> </a:t>
            </a:r>
          </a:p>
        </p:txBody>
      </p:sp>
      <p:pic>
        <p:nvPicPr>
          <p:cNvPr id="6" name="Graphic 5" descr="Logótipo do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Logótipo do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Logótipo do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Logótipo do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Logótipo do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pt-PT" sz="2400" b="1" i="0" u="none" strike="noStrike" baseline="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55155" y="3779360"/>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pt-PT" sz="70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Props1.xml><?xml version="1.0" encoding="utf-8"?>
<ds:datastoreItem xmlns:ds="http://schemas.openxmlformats.org/officeDocument/2006/customXml" ds:itemID="{BF21438D-BC72-40D8-8B53-F48A4A9EDE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3.xml><?xml version="1.0" encoding="utf-8"?>
<ds:datastoreItem xmlns:ds="http://schemas.openxmlformats.org/officeDocument/2006/customXml" ds:itemID="{D033B12B-D547-4B73-8D31-0938A3F8A76B}">
  <ds:schemaRefs>
    <ds:schemaRef ds:uri="http://purl.org/dc/dcmitype/"/>
    <ds:schemaRef ds:uri="http://purl.org/dc/terms/"/>
    <ds:schemaRef ds:uri="http://www.w3.org/XML/1998/namespace"/>
    <ds:schemaRef ds:uri="http://purl.org/dc/elements/1.1/"/>
    <ds:schemaRef ds:uri="74375373-3c44-45ee-a688-8fa44d7da57a"/>
    <ds:schemaRef ds:uri="http://schemas.microsoft.com/office/2006/documentManagement/types"/>
    <ds:schemaRef ds:uri="d5ac9beb-95ef-4df8-be38-b0ea3ce121b4"/>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2141</TotalTime>
  <Words>7653</Words>
  <Application>Microsoft Office PowerPoint</Application>
  <PresentationFormat>Widescreen</PresentationFormat>
  <Paragraphs>539</Paragraphs>
  <Slides>30</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Campanha Locais de Trabalho Seguros e Saudáveis 2026-2028  «Juntos pela saúde mental no trabalho» </vt:lpstr>
      <vt:lpstr>Índice</vt:lpstr>
      <vt:lpstr>O panorama geral: a saúde mental influencia a vida quotidiana e o trabalho </vt:lpstr>
      <vt:lpstr>O panorama geral: o que está em jogo?</vt:lpstr>
      <vt:lpstr>O panorama geral: a perspetiva dos trabalhadores </vt:lpstr>
      <vt:lpstr>O panorama geral: a perspetiva das organizações vs. dos trabalhadores -1- </vt:lpstr>
      <vt:lpstr>O panorama geral: a perspetiva das organizações -2- </vt:lpstr>
      <vt:lpstr>Metas e objetivos da campanha</vt:lpstr>
      <vt:lpstr>A quem se destina a campanha? Quem deve participar?</vt:lpstr>
      <vt:lpstr>Um roteiro para a ação: as cinco áreas prioritárias da campanha</vt:lpstr>
      <vt:lpstr>Prioridade 1: Avaliação e gestão dos riscos psicossociais -1- </vt:lpstr>
      <vt:lpstr>Prioridade 1: Avaliação e gestão dos riscos psicossociais -2- </vt:lpstr>
      <vt:lpstr>Prioridade 1: Avaliação e gestão dos riscos psicossociais -3- </vt:lpstr>
      <vt:lpstr>Prioridade 1: Avaliação e gestão dos riscos psicossociais -4- </vt:lpstr>
      <vt:lpstr>Prioridade 2: Assédio moral, assédio sexual e violência -1- </vt:lpstr>
      <vt:lpstr>Prioridade 2: Assédio moral, assédio sexual e violência -2- </vt:lpstr>
      <vt:lpstr>Prioridade 2: Assédio moral, assédio sexual e violência -3- </vt:lpstr>
      <vt:lpstr>Prioridade 3: Riscos físicos e saúde mental -1- </vt:lpstr>
      <vt:lpstr>Prioridade 3: Riscos físicos e saúde mental -2- </vt:lpstr>
      <vt:lpstr>Prioridade 4: Riscos psicossociais no setor da saúde e do apoio social -1- </vt:lpstr>
      <vt:lpstr>Prioridade 4: Riscos psicossociais no setor da saúde e do apoio social -2- </vt:lpstr>
      <vt:lpstr>Prioridade 4: Riscos psicossociais no setor da saúde e do apoio social -3- </vt:lpstr>
      <vt:lpstr>Prioridade 5: Apoio à saúde mental no trabalho -1- </vt:lpstr>
      <vt:lpstr>Prioridade 5: Apoio à saúde mental no trabalho -2- </vt:lpstr>
      <vt:lpstr>Prioridade 5: Apoio à saúde mental no trabalho -3- </vt:lpstr>
      <vt:lpstr>Rede da EU-OSHA</vt:lpstr>
      <vt:lpstr>Recursos da campanha: tudo o que precisa num só sítio</vt:lpstr>
      <vt:lpstr>Kit de ferramentas e promoção digital: promover a campanha de forma eficaz</vt:lpstr>
      <vt:lpstr>Como participar na campanha?</vt:lpstr>
      <vt:lpstr>Mantenha-se a par da campanha</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120</cp:revision>
  <dcterms:created xsi:type="dcterms:W3CDTF">2026-06-23T11:43:48Z</dcterms:created>
  <dcterms:modified xsi:type="dcterms:W3CDTF">2026-09-21T15:15:43Z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ies>
</file>