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55D91-5ACC-4A4B-87C5-8AB8A672D1DA}" v="22" dt="2026-09-23T10:29:00.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30" autoAdjust="0"/>
    <p:restoredTop sz="91487" autoAdjust="0"/>
  </p:normalViewPr>
  <p:slideViewPr>
    <p:cSldViewPr snapToGrid="0">
      <p:cViewPr varScale="1">
        <p:scale>
          <a:sx n="92" d="100"/>
          <a:sy n="92" d="100"/>
        </p:scale>
        <p:origin x="96" y="228"/>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3T10:31:17.057" v="260" actId="20577"/>
      <pc:docMkLst>
        <pc:docMk/>
      </pc:docMkLst>
      <pc:sldChg chg="modSp mod">
        <pc:chgData name="Naiara MACIAS - Communication Assistant" userId="9208f14e-163a-43fb-a9e7-9d0490f97ad9" providerId="ADAL" clId="{3BF560C9-38E3-411C-BBB1-CB3B94294DB6}" dt="2026-09-23T08:35:53.606" v="5" actId="14100"/>
        <pc:sldMkLst>
          <pc:docMk/>
          <pc:sldMk cId="975932864" sldId="258"/>
        </pc:sldMkLst>
        <pc:spChg chg="mod">
          <ac:chgData name="Naiara MACIAS - Communication Assistant" userId="9208f14e-163a-43fb-a9e7-9d0490f97ad9" providerId="ADAL" clId="{3BF560C9-38E3-411C-BBB1-CB3B94294DB6}" dt="2026-09-23T08:35:53.606" v="5"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3T08:36:25.022" v="14" actId="1036"/>
        <pc:sldMkLst>
          <pc:docMk/>
          <pc:sldMk cId="3331097242" sldId="262"/>
        </pc:sldMkLst>
        <pc:spChg chg="mod">
          <ac:chgData name="Naiara MACIAS - Communication Assistant" userId="9208f14e-163a-43fb-a9e7-9d0490f97ad9" providerId="ADAL" clId="{3BF560C9-38E3-411C-BBB1-CB3B94294DB6}" dt="2026-09-23T08:36:25.022" v="14" actId="1036"/>
          <ac:spMkLst>
            <pc:docMk/>
            <pc:sldMk cId="3331097242" sldId="262"/>
            <ac:spMk id="105" creationId="{94E8A230-2C71-6901-AA45-D427AF0A206A}"/>
          </ac:spMkLst>
        </pc:spChg>
      </pc:sldChg>
      <pc:sldChg chg="modSp mod">
        <pc:chgData name="Naiara MACIAS - Communication Assistant" userId="9208f14e-163a-43fb-a9e7-9d0490f97ad9" providerId="ADAL" clId="{3BF560C9-38E3-411C-BBB1-CB3B94294DB6}" dt="2026-09-23T08:40:02.896" v="81" actId="14100"/>
        <pc:sldMkLst>
          <pc:docMk/>
          <pc:sldMk cId="3087233450" sldId="263"/>
        </pc:sldMkLst>
        <pc:spChg chg="mod">
          <ac:chgData name="Naiara MACIAS - Communication Assistant" userId="9208f14e-163a-43fb-a9e7-9d0490f97ad9" providerId="ADAL" clId="{3BF560C9-38E3-411C-BBB1-CB3B94294DB6}" dt="2026-09-23T08:40:02.896" v="81"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23T08:39:59.054" v="80" actId="1035"/>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23T08:39:51.173" v="60"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23T08:40:18.672" v="83" actId="1076"/>
        <pc:sldMkLst>
          <pc:docMk/>
          <pc:sldMk cId="719662834" sldId="264"/>
        </pc:sldMkLst>
        <pc:spChg chg="mod">
          <ac:chgData name="Naiara MACIAS - Communication Assistant" userId="9208f14e-163a-43fb-a9e7-9d0490f97ad9" providerId="ADAL" clId="{3BF560C9-38E3-411C-BBB1-CB3B94294DB6}" dt="2026-09-23T08:40:13.511" v="82" actId="14100"/>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9-23T08:40:18.672" v="83"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23T08:40:28.202" v="85" actId="20577"/>
        <pc:sldMkLst>
          <pc:docMk/>
          <pc:sldMk cId="3728372305" sldId="265"/>
        </pc:sldMkLst>
        <pc:graphicFrameChg chg="modGraphic">
          <ac:chgData name="Naiara MACIAS - Communication Assistant" userId="9208f14e-163a-43fb-a9e7-9d0490f97ad9" providerId="ADAL" clId="{3BF560C9-38E3-411C-BBB1-CB3B94294DB6}" dt="2026-09-23T08:40:28.202" v="85" actId="20577"/>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9-23T08:40:35.961" v="86" actId="14100"/>
        <pc:sldMkLst>
          <pc:docMk/>
          <pc:sldMk cId="525878241" sldId="266"/>
        </pc:sldMkLst>
        <pc:spChg chg="mod">
          <ac:chgData name="Naiara MACIAS - Communication Assistant" userId="9208f14e-163a-43fb-a9e7-9d0490f97ad9" providerId="ADAL" clId="{3BF560C9-38E3-411C-BBB1-CB3B94294DB6}" dt="2026-09-23T08:40:35.961" v="86"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23T08:40:46.841" v="87" actId="14100"/>
        <pc:sldMkLst>
          <pc:docMk/>
          <pc:sldMk cId="3063356121" sldId="267"/>
        </pc:sldMkLst>
        <pc:spChg chg="mod">
          <ac:chgData name="Naiara MACIAS - Communication Assistant" userId="9208f14e-163a-43fb-a9e7-9d0490f97ad9" providerId="ADAL" clId="{3BF560C9-38E3-411C-BBB1-CB3B94294DB6}" dt="2026-09-23T08:40:46.841" v="87" actId="14100"/>
          <ac:spMkLst>
            <pc:docMk/>
            <pc:sldMk cId="3063356121" sldId="267"/>
            <ac:spMk id="5" creationId="{435AF605-DAC3-06D5-9148-6D615B7C3E6C}"/>
          </ac:spMkLst>
        </pc:spChg>
      </pc:sldChg>
      <pc:sldChg chg="modSp mod">
        <pc:chgData name="Naiara MACIAS - Communication Assistant" userId="9208f14e-163a-43fb-a9e7-9d0490f97ad9" providerId="ADAL" clId="{3BF560C9-38E3-411C-BBB1-CB3B94294DB6}" dt="2026-09-23T08:41:51.374" v="99" actId="1076"/>
        <pc:sldMkLst>
          <pc:docMk/>
          <pc:sldMk cId="2351497876" sldId="268"/>
        </pc:sldMkLst>
        <pc:spChg chg="mod">
          <ac:chgData name="Naiara MACIAS - Communication Assistant" userId="9208f14e-163a-43fb-a9e7-9d0490f97ad9" providerId="ADAL" clId="{3BF560C9-38E3-411C-BBB1-CB3B94294DB6}" dt="2026-09-23T08:41:47.808" v="98"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23T08:41:51.374" v="99"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23T08:42:05.849" v="101" actId="14100"/>
        <pc:sldMkLst>
          <pc:docMk/>
          <pc:sldMk cId="3756103953" sldId="269"/>
        </pc:sldMkLst>
        <pc:spChg chg="mod">
          <ac:chgData name="Naiara MACIAS - Communication Assistant" userId="9208f14e-163a-43fb-a9e7-9d0490f97ad9" providerId="ADAL" clId="{3BF560C9-38E3-411C-BBB1-CB3B94294DB6}" dt="2026-09-23T08:42:05.849" v="101"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23T08:42:03.760" v="100"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23T08:42:30.585" v="103" actId="14100"/>
        <pc:sldMkLst>
          <pc:docMk/>
          <pc:sldMk cId="3394160274" sldId="271"/>
        </pc:sldMkLst>
        <pc:spChg chg="mod">
          <ac:chgData name="Naiara MACIAS - Communication Assistant" userId="9208f14e-163a-43fb-a9e7-9d0490f97ad9" providerId="ADAL" clId="{3BF560C9-38E3-411C-BBB1-CB3B94294DB6}" dt="2026-09-23T08:42:18.449" v="102" actId="14100"/>
          <ac:spMkLst>
            <pc:docMk/>
            <pc:sldMk cId="3394160274" sldId="271"/>
            <ac:spMk id="4" creationId="{F590AA2A-8FD2-1517-C8AA-1E48066C8B0D}"/>
          </ac:spMkLst>
        </pc:spChg>
        <pc:spChg chg="mod">
          <ac:chgData name="Naiara MACIAS - Communication Assistant" userId="9208f14e-163a-43fb-a9e7-9d0490f97ad9" providerId="ADAL" clId="{3BF560C9-38E3-411C-BBB1-CB3B94294DB6}" dt="2026-09-23T08:42:30.585" v="103"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23T08:43:23.296" v="114" actId="1076"/>
        <pc:sldMkLst>
          <pc:docMk/>
          <pc:sldMk cId="1126727459" sldId="272"/>
        </pc:sldMkLst>
        <pc:spChg chg="mod">
          <ac:chgData name="Naiara MACIAS - Communication Assistant" userId="9208f14e-163a-43fb-a9e7-9d0490f97ad9" providerId="ADAL" clId="{3BF560C9-38E3-411C-BBB1-CB3B94294DB6}" dt="2026-09-23T08:43:23.296" v="114" actId="1076"/>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23T08:43:05.938" v="108"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9-23T08:43:12.018" v="111"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3T10:31:17.057" v="260" actId="20577"/>
        <pc:sldMkLst>
          <pc:docMk/>
          <pc:sldMk cId="2142931096" sldId="274"/>
        </pc:sldMkLst>
        <pc:spChg chg="mod">
          <ac:chgData name="Naiara MACIAS - Communication Assistant" userId="9208f14e-163a-43fb-a9e7-9d0490f97ad9" providerId="ADAL" clId="{3BF560C9-38E3-411C-BBB1-CB3B94294DB6}" dt="2026-09-23T08:43:42.426" v="117"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9-23T10:31:17.057" v="260" actId="20577"/>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23T08:43:52.580" v="118" actId="1076"/>
        <pc:sldMkLst>
          <pc:docMk/>
          <pc:sldMk cId="1743069046" sldId="275"/>
        </pc:sldMkLst>
        <pc:spChg chg="mod">
          <ac:chgData name="Naiara MACIAS - Communication Assistant" userId="9208f14e-163a-43fb-a9e7-9d0490f97ad9" providerId="ADAL" clId="{3BF560C9-38E3-411C-BBB1-CB3B94294DB6}" dt="2026-09-23T08:43:52.580" v="118"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3T08:43:52.580" v="118" actId="1076"/>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3T08:43:52.580" v="118"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3T08:43:52.580" v="118"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3T08:41:32.891" v="96" actId="14100"/>
        <pc:sldMkLst>
          <pc:docMk/>
          <pc:sldMk cId="1193591122" sldId="276"/>
        </pc:sldMkLst>
        <pc:spChg chg="mod">
          <ac:chgData name="Naiara MACIAS - Communication Assistant" userId="9208f14e-163a-43fb-a9e7-9d0490f97ad9" providerId="ADAL" clId="{3BF560C9-38E3-411C-BBB1-CB3B94294DB6}" dt="2026-09-23T08:41:00.210" v="89" actId="948"/>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3T08:41:06.849" v="90"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3T08:41:13.123" v="91" actId="1076"/>
          <ac:spMkLst>
            <pc:docMk/>
            <pc:sldMk cId="1193591122" sldId="276"/>
            <ac:spMk id="14" creationId="{CE444FC9-C7DC-1D45-421A-8A331FCFE5E7}"/>
          </ac:spMkLst>
        </pc:spChg>
        <pc:spChg chg="mod">
          <ac:chgData name="Naiara MACIAS - Communication Assistant" userId="9208f14e-163a-43fb-a9e7-9d0490f97ad9" providerId="ADAL" clId="{3BF560C9-38E3-411C-BBB1-CB3B94294DB6}" dt="2026-09-23T08:41:32.891" v="96"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23T08:41:22.449" v="94"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23T08:41:13.123" v="91" actId="107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23T08:41:13.123" v="91" actId="1076"/>
          <ac:spMkLst>
            <pc:docMk/>
            <pc:sldMk cId="1193591122" sldId="276"/>
            <ac:spMk id="18" creationId="{F617D3DB-E549-5FBA-1451-FC2BF2A9B81C}"/>
          </ac:spMkLst>
        </pc:spChg>
        <pc:spChg chg="mod">
          <ac:chgData name="Naiara MACIAS - Communication Assistant" userId="9208f14e-163a-43fb-a9e7-9d0490f97ad9" providerId="ADAL" clId="{3BF560C9-38E3-411C-BBB1-CB3B94294DB6}" dt="2026-09-23T08:41:13.123" v="91" actId="1076"/>
          <ac:spMkLst>
            <pc:docMk/>
            <pc:sldMk cId="1193591122" sldId="276"/>
            <ac:spMk id="19" creationId="{5264E354-B395-9A71-FAE3-223B8DD054D4}"/>
          </ac:spMkLst>
        </pc:spChg>
        <pc:spChg chg="mod">
          <ac:chgData name="Naiara MACIAS - Communication Assistant" userId="9208f14e-163a-43fb-a9e7-9d0490f97ad9" providerId="ADAL" clId="{3BF560C9-38E3-411C-BBB1-CB3B94294DB6}" dt="2026-09-23T08:41:13.123" v="91" actId="1076"/>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9-23T08:41:19.545" v="93"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23T08:41:13.123" v="91" actId="1076"/>
          <ac:spMkLst>
            <pc:docMk/>
            <pc:sldMk cId="1193591122" sldId="276"/>
            <ac:spMk id="31" creationId="{27A72DE3-10C3-2DC2-669C-892D4BBCABF1}"/>
          </ac:spMkLst>
        </pc:spChg>
        <pc:picChg chg="mod">
          <ac:chgData name="Naiara MACIAS - Communication Assistant" userId="9208f14e-163a-43fb-a9e7-9d0490f97ad9" providerId="ADAL" clId="{3BF560C9-38E3-411C-BBB1-CB3B94294DB6}" dt="2026-09-23T08:41:13.123" v="91" actId="1076"/>
          <ac:picMkLst>
            <pc:docMk/>
            <pc:sldMk cId="1193591122" sldId="276"/>
            <ac:picMk id="27" creationId="{F6A7610B-190D-E49F-2CC3-F0410D0A4E34}"/>
          </ac:picMkLst>
        </pc:picChg>
      </pc:sldChg>
      <pc:sldChg chg="addSp delSp modSp mod">
        <pc:chgData name="Naiara MACIAS - Communication Assistant" userId="9208f14e-163a-43fb-a9e7-9d0490f97ad9" providerId="ADAL" clId="{3BF560C9-38E3-411C-BBB1-CB3B94294DB6}" dt="2026-09-23T10:29:58.686" v="258" actId="13244"/>
        <pc:sldMkLst>
          <pc:docMk/>
          <pc:sldMk cId="3281761825" sldId="277"/>
        </pc:sldMkLst>
        <pc:spChg chg="mod">
          <ac:chgData name="Naiara MACIAS - Communication Assistant" userId="9208f14e-163a-43fb-a9e7-9d0490f97ad9" providerId="ADAL" clId="{3BF560C9-38E3-411C-BBB1-CB3B94294DB6}" dt="2026-09-23T10:29:53.317" v="257"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23T08:44:13.418" v="121" actId="1076"/>
          <ac:spMkLst>
            <pc:docMk/>
            <pc:sldMk cId="3281761825" sldId="277"/>
            <ac:spMk id="4" creationId="{292E835D-59A6-7D24-4AF7-7BD1C8FB81B1}"/>
          </ac:spMkLst>
        </pc:spChg>
        <pc:spChg chg="del mod">
          <ac:chgData name="Naiara MACIAS - Communication Assistant" userId="9208f14e-163a-43fb-a9e7-9d0490f97ad9" providerId="ADAL" clId="{3BF560C9-38E3-411C-BBB1-CB3B94294DB6}" dt="2026-09-23T08:44:35.868" v="128" actId="478"/>
          <ac:spMkLst>
            <pc:docMk/>
            <pc:sldMk cId="3281761825" sldId="277"/>
            <ac:spMk id="6" creationId="{35147089-0F14-B333-5384-75841C6E7805}"/>
          </ac:spMkLst>
        </pc:spChg>
        <pc:spChg chg="add mod ord">
          <ac:chgData name="Naiara MACIAS - Communication Assistant" userId="9208f14e-163a-43fb-a9e7-9d0490f97ad9" providerId="ADAL" clId="{3BF560C9-38E3-411C-BBB1-CB3B94294DB6}" dt="2026-09-23T10:29:58.686" v="258" actId="13244"/>
          <ac:spMkLst>
            <pc:docMk/>
            <pc:sldMk cId="3281761825" sldId="277"/>
            <ac:spMk id="7" creationId="{600E45FA-23BA-5B90-03F0-F564072D171A}"/>
          </ac:spMkLst>
        </pc:spChg>
      </pc:sldChg>
      <pc:sldChg chg="modSp mod">
        <pc:chgData name="Naiara MACIAS - Communication Assistant" userId="9208f14e-163a-43fb-a9e7-9d0490f97ad9" providerId="ADAL" clId="{3BF560C9-38E3-411C-BBB1-CB3B94294DB6}" dt="2026-09-23T10:20:24.964" v="141" actId="14100"/>
        <pc:sldMkLst>
          <pc:docMk/>
          <pc:sldMk cId="1533565985" sldId="280"/>
        </pc:sldMkLst>
        <pc:spChg chg="mod">
          <ac:chgData name="Naiara MACIAS - Communication Assistant" userId="9208f14e-163a-43fb-a9e7-9d0490f97ad9" providerId="ADAL" clId="{3BF560C9-38E3-411C-BBB1-CB3B94294DB6}" dt="2026-09-23T10:20:12.445" v="139" actId="14100"/>
          <ac:spMkLst>
            <pc:docMk/>
            <pc:sldMk cId="1533565985" sldId="280"/>
            <ac:spMk id="3" creationId="{A88F03D4-EFC2-3D85-61DE-F758B238FF21}"/>
          </ac:spMkLst>
        </pc:spChg>
        <pc:spChg chg="mod">
          <ac:chgData name="Naiara MACIAS - Communication Assistant" userId="9208f14e-163a-43fb-a9e7-9d0490f97ad9" providerId="ADAL" clId="{3BF560C9-38E3-411C-BBB1-CB3B94294DB6}" dt="2026-09-23T10:20:09.451" v="138"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23T10:20:24.964" v="141" actId="14100"/>
          <ac:spMkLst>
            <pc:docMk/>
            <pc:sldMk cId="1533565985" sldId="280"/>
            <ac:spMk id="6" creationId="{CE0741E7-33C7-0A3D-1020-DA4AFE481E9B}"/>
          </ac:spMkLst>
        </pc:spChg>
      </pc:sldChg>
      <pc:sldChg chg="addSp delSp modSp mod">
        <pc:chgData name="Naiara MACIAS - Communication Assistant" userId="9208f14e-163a-43fb-a9e7-9d0490f97ad9" providerId="ADAL" clId="{3BF560C9-38E3-411C-BBB1-CB3B94294DB6}" dt="2026-09-23T10:30:04.589" v="259" actId="13244"/>
        <pc:sldMkLst>
          <pc:docMk/>
          <pc:sldMk cId="935938627" sldId="281"/>
        </pc:sldMkLst>
        <pc:spChg chg="mod">
          <ac:chgData name="Naiara MACIAS - Communication Assistant" userId="9208f14e-163a-43fb-a9e7-9d0490f97ad9" providerId="ADAL" clId="{3BF560C9-38E3-411C-BBB1-CB3B94294DB6}" dt="2026-09-23T10:20:34.348" v="142"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23T10:29:37.319" v="253"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3T10:29:40.047" v="255"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3T10:29:31.385" v="251"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23T10:30:04.589" v="259" actId="13244"/>
          <ac:picMkLst>
            <pc:docMk/>
            <pc:sldMk cId="935938627" sldId="281"/>
            <ac:picMk id="4" creationId="{4FCB1F13-F08D-C727-01E3-35FEA5CCEBEB}"/>
          </ac:picMkLst>
        </pc:picChg>
        <pc:picChg chg="del">
          <ac:chgData name="Naiara MACIAS - Communication Assistant" userId="9208f14e-163a-43fb-a9e7-9d0490f97ad9" providerId="ADAL" clId="{3BF560C9-38E3-411C-BBB1-CB3B94294DB6}" dt="2026-09-23T10:23:27.102" v="146"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3T10:21:18.447" v="143"/>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3T10:22:42.589" v="144"/>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3T10:25:13.523" v="204" actId="108"/>
        <pc:sldMkLst>
          <pc:docMk/>
          <pc:sldMk cId="2095597239" sldId="282"/>
        </pc:sldMkLst>
        <pc:spChg chg="mod">
          <ac:chgData name="Naiara MACIAS - Communication Assistant" userId="9208f14e-163a-43fb-a9e7-9d0490f97ad9" providerId="ADAL" clId="{3BF560C9-38E3-411C-BBB1-CB3B94294DB6}" dt="2026-09-23T10:25:13.523" v="204" actId="108"/>
          <ac:spMkLst>
            <pc:docMk/>
            <pc:sldMk cId="2095597239" sldId="282"/>
            <ac:spMk id="4" creationId="{BB975000-B228-79E3-3455-5C5B8453EE84}"/>
          </ac:spMkLst>
        </pc:spChg>
      </pc:sldChg>
      <pc:sldChg chg="modSp mod">
        <pc:chgData name="Naiara MACIAS - Communication Assistant" userId="9208f14e-163a-43fb-a9e7-9d0490f97ad9" providerId="ADAL" clId="{3BF560C9-38E3-411C-BBB1-CB3B94294DB6}" dt="2026-09-23T10:26:26.532" v="234" actId="1076"/>
        <pc:sldMkLst>
          <pc:docMk/>
          <pc:sldMk cId="2258024886" sldId="283"/>
        </pc:sldMkLst>
        <pc:spChg chg="mod">
          <ac:chgData name="Naiara MACIAS - Communication Assistant" userId="9208f14e-163a-43fb-a9e7-9d0490f97ad9" providerId="ADAL" clId="{3BF560C9-38E3-411C-BBB1-CB3B94294DB6}" dt="2026-09-23T10:26:24.397" v="233"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3T10:25:39.085" v="206"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23T10:26:24.397" v="233" actId="107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23T10:26:26.532" v="234"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3T10:26:43.644" v="235" actId="14100"/>
        <pc:sldMkLst>
          <pc:docMk/>
          <pc:sldMk cId="1752370065" sldId="284"/>
        </pc:sldMkLst>
        <pc:spChg chg="mod">
          <ac:chgData name="Naiara MACIAS - Communication Assistant" userId="9208f14e-163a-43fb-a9e7-9d0490f97ad9" providerId="ADAL" clId="{3BF560C9-38E3-411C-BBB1-CB3B94294DB6}" dt="2026-09-23T10:26:43.644" v="235" actId="14100"/>
          <ac:spMkLst>
            <pc:docMk/>
            <pc:sldMk cId="1752370065" sldId="284"/>
            <ac:spMk id="13" creationId="{78E2315A-30DE-FD38-61CD-DD0E886F17E4}"/>
          </ac:spMkLst>
        </pc:spChg>
      </pc:sldChg>
      <pc:sldChg chg="modSp mod">
        <pc:chgData name="Naiara MACIAS - Communication Assistant" userId="9208f14e-163a-43fb-a9e7-9d0490f97ad9" providerId="ADAL" clId="{3BF560C9-38E3-411C-BBB1-CB3B94294DB6}" dt="2026-09-23T08:35:47.718" v="4" actId="14100"/>
        <pc:sldMkLst>
          <pc:docMk/>
          <pc:sldMk cId="3914029916" sldId="287"/>
        </pc:sldMkLst>
        <pc:spChg chg="mod">
          <ac:chgData name="Naiara MACIAS - Communication Assistant" userId="9208f14e-163a-43fb-a9e7-9d0490f97ad9" providerId="ADAL" clId="{3BF560C9-38E3-411C-BBB1-CB3B94294DB6}" dt="2026-09-23T08:35:47.718" v="4"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3T08:35:35.046" v="2" actId="14100"/>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9-23T08:35:43.190" v="3"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23T08:38:12.594" v="45" actId="22"/>
        <pc:sldMasterMkLst>
          <pc:docMk/>
          <pc:sldMasterMk cId="3156849971" sldId="2147483660"/>
        </pc:sldMasterMkLst>
        <pc:picChg chg="add mod">
          <ac:chgData name="Naiara MACIAS - Communication Assistant" userId="9208f14e-163a-43fb-a9e7-9d0490f97ad9" providerId="ADAL" clId="{3BF560C9-38E3-411C-BBB1-CB3B94294DB6}" dt="2026-09-23T08:38:03.982" v="43" actId="1076"/>
          <ac:picMkLst>
            <pc:docMk/>
            <pc:sldMasterMk cId="3156849971" sldId="2147483660"/>
            <ac:picMk id="5" creationId="{58ADBA57-6CFD-2092-7BF4-B84A008D7734}"/>
          </ac:picMkLst>
        </pc:picChg>
        <pc:picChg chg="add del mod">
          <ac:chgData name="Naiara MACIAS - Communication Assistant" userId="9208f14e-163a-43fb-a9e7-9d0490f97ad9" providerId="ADAL" clId="{3BF560C9-38E3-411C-BBB1-CB3B94294DB6}" dt="2026-09-23T08:37:45.693" v="38" actId="21"/>
          <ac:picMkLst>
            <pc:docMk/>
            <pc:sldMasterMk cId="3156849971" sldId="2147483660"/>
            <ac:picMk id="7" creationId="{907FA743-7C82-2A3E-9EDD-DA297454645B}"/>
          </ac:picMkLst>
        </pc:picChg>
        <pc:picChg chg="del">
          <ac:chgData name="Naiara MACIAS - Communication Assistant" userId="9208f14e-163a-43fb-a9e7-9d0490f97ad9" providerId="ADAL" clId="{3BF560C9-38E3-411C-BBB1-CB3B94294DB6}" dt="2026-09-23T08:37:47.937" v="39"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23T08:37:58.260" v="42" actId="478"/>
          <ac:picMkLst>
            <pc:docMk/>
            <pc:sldMasterMk cId="3156849971" sldId="2147483660"/>
            <ac:picMk id="12" creationId="{00000000-0000-0000-0000-000000000000}"/>
          </ac:picMkLst>
        </pc:picChg>
        <pc:picChg chg="add">
          <ac:chgData name="Naiara MACIAS - Communication Assistant" userId="9208f14e-163a-43fb-a9e7-9d0490f97ad9" providerId="ADAL" clId="{3BF560C9-38E3-411C-BBB1-CB3B94294DB6}" dt="2026-09-23T08:37:48.347" v="40" actId="22"/>
          <ac:picMkLst>
            <pc:docMk/>
            <pc:sldMasterMk cId="3156849971" sldId="2147483660"/>
            <ac:picMk id="14" creationId="{8D7E8713-FF3C-4883-8635-BEE959682DD3}"/>
          </ac:picMkLst>
        </pc:picChg>
        <pc:sldLayoutChg chg="addSp delSp modSp mod">
          <pc:chgData name="Naiara MACIAS - Communication Assistant" userId="9208f14e-163a-43fb-a9e7-9d0490f97ad9" providerId="ADAL" clId="{3BF560C9-38E3-411C-BBB1-CB3B94294DB6}" dt="2026-09-23T08:38:12.594" v="45"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3T08:38:12.594" v="45" actId="22"/>
            <ac:picMkLst>
              <pc:docMk/>
              <pc:sldMasterMk cId="3156849971" sldId="2147483660"/>
              <pc:sldLayoutMk cId="582440864" sldId="2147483661"/>
              <ac:picMk id="4" creationId="{8DC8923B-FE2F-EF5A-0295-9916BB846616}"/>
            </ac:picMkLst>
          </pc:picChg>
          <pc:picChg chg="del">
            <ac:chgData name="Naiara MACIAS - Communication Assistant" userId="9208f14e-163a-43fb-a9e7-9d0490f97ad9" providerId="ADAL" clId="{3BF560C9-38E3-411C-BBB1-CB3B94294DB6}" dt="2026-09-23T08:38:12.047" v="44"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23T08:38:12.594" v="45" actId="22"/>
            <ac:picMkLst>
              <pc:docMk/>
              <pc:sldMasterMk cId="3156849971" sldId="2147483660"/>
              <pc:sldLayoutMk cId="582440864" sldId="2147483661"/>
              <ac:picMk id="8" creationId="{9D546E19-FB6A-C7FE-0915-FAEB3C5E9661}"/>
            </ac:picMkLst>
          </pc:picChg>
          <pc:picChg chg="del">
            <ac:chgData name="Naiara MACIAS - Communication Assistant" userId="9208f14e-163a-43fb-a9e7-9d0490f97ad9" providerId="ADAL" clId="{3BF560C9-38E3-411C-BBB1-CB3B94294DB6}" dt="2026-09-23T08:38:12.047" v="44" actId="478"/>
            <ac:picMkLst>
              <pc:docMk/>
              <pc:sldMasterMk cId="3156849971" sldId="2147483660"/>
              <pc:sldLayoutMk cId="582440864" sldId="2147483661"/>
              <ac:picMk id="16" creationId="{00000000-0000-0000-0000-000000000000}"/>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Obavy zo straty zamestnania</c:v>
                </c:pt>
                <c:pt idx="1">
                  <c:v>Dlhý alebo nepravidelný pracovný čas</c:v>
                </c:pt>
                <c:pt idx="2">
                  <c:v>Zlá komunikácia alebo zlá spolupráca v rámci organizácie</c:v>
                </c:pt>
                <c:pt idx="3">
                  <c:v>Časový tlak</c:v>
                </c:pt>
                <c:pt idx="4">
                  <c:v>Kontakt s komplikovanými zákazníkmi, pacientmi, žiakmi atď.</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Obavy zo straty zamestnania</c:v>
                </c:pt>
                <c:pt idx="1">
                  <c:v>Dlhý alebo nepravidelný pracovný čas</c:v>
                </c:pt>
                <c:pt idx="2">
                  <c:v>Zlá komunikácia alebo zlá spolupráca v rámci organizácie</c:v>
                </c:pt>
                <c:pt idx="3">
                  <c:v>Časový tlak</c:v>
                </c:pt>
                <c:pt idx="4">
                  <c:v>Kontakt s komplikovanými zákazníkmi, pacientmi, žiakmi atď.</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2" qsCatId="simple" csTypeId="urn:microsoft.com/office/officeart/2005/8/colors/colorful2#2"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k-SK" sz="1600" b="1">
              <a:solidFill>
                <a:srgbClr val="003399"/>
              </a:solidFill>
              <a:latin typeface="Arial" panose="020B0604020202020204" pitchFamily="34" charset="0"/>
              <a:ea typeface="Arial"/>
              <a:cs typeface="Arial" panose="020B0604020202020204" pitchFamily="34" charset="0"/>
            </a:rPr>
            <a:t>PRIORITNÁ OBLASŤ 1 </a:t>
          </a:r>
        </a:p>
        <a:p>
          <a:pPr marL="0" lvl="0" algn="ctr" defTabSz="622300">
            <a:lnSpc>
              <a:spcPct val="90000"/>
            </a:lnSpc>
            <a:spcBef>
              <a:spcPct val="0"/>
            </a:spcBef>
            <a:spcAft>
              <a:spcPct val="35000"/>
            </a:spcAft>
            <a:buNone/>
          </a:pPr>
          <a:r>
            <a:rPr lang="sk-SK" sz="1600" b="0" i="1">
              <a:solidFill>
                <a:srgbClr val="003399"/>
              </a:solidFill>
              <a:latin typeface="Arial" panose="020B0604020202020204" pitchFamily="34" charset="0"/>
              <a:ea typeface="Arial"/>
              <a:cs typeface="Arial" panose="020B0604020202020204" pitchFamily="34" charset="0"/>
            </a:rPr>
            <a:t>február – máj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k-SK" sz="1600" b="1">
              <a:solidFill>
                <a:srgbClr val="003399"/>
              </a:solidFill>
              <a:latin typeface="Arial" panose="020B0604020202020204" pitchFamily="34" charset="0"/>
              <a:cs typeface="Arial" panose="020B0604020202020204" pitchFamily="34" charset="0"/>
            </a:rPr>
            <a:t>Hodnotenie a riadenie psychosociálnych rizík</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sk-SK" sz="1600" b="1">
              <a:solidFill>
                <a:srgbClr val="003399"/>
              </a:solidFill>
              <a:latin typeface="Arial" panose="020B0604020202020204" pitchFamily="34" charset="0"/>
              <a:cs typeface="Arial" panose="020B0604020202020204" pitchFamily="34" charset="0"/>
            </a:rPr>
            <a:t>PRIORITNÁ OBLASŤ 2</a:t>
          </a:r>
        </a:p>
        <a:p>
          <a:r>
            <a:rPr lang="sk-SK" sz="1600" i="1">
              <a:solidFill>
                <a:srgbClr val="003399"/>
              </a:solidFill>
              <a:latin typeface="Arial" panose="020B0604020202020204" pitchFamily="34" charset="0"/>
              <a:ea typeface="Arial"/>
              <a:cs typeface="Arial" panose="020B0604020202020204" pitchFamily="34" charset="0"/>
            </a:rPr>
            <a:t>jún –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k-SK" sz="1600" b="1">
              <a:solidFill>
                <a:srgbClr val="003399"/>
              </a:solidFill>
              <a:latin typeface="Arial" panose="020B0604020202020204" pitchFamily="34" charset="0"/>
              <a:ea typeface="Arial"/>
              <a:cs typeface="Arial" panose="020B0604020202020204" pitchFamily="34" charset="0"/>
            </a:rPr>
            <a:t>Obťažovanie, sexuálne obťažovanie a násilie</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sk-SK" sz="1600" b="1">
              <a:solidFill>
                <a:srgbClr val="003399"/>
              </a:solidFill>
              <a:latin typeface="Arial" panose="020B0604020202020204" pitchFamily="34" charset="0"/>
              <a:ea typeface="Arial"/>
              <a:cs typeface="Arial" panose="020B0604020202020204" pitchFamily="34" charset="0"/>
            </a:rPr>
            <a:t>PRIORITNÁ OBLASŤ 3</a:t>
          </a:r>
        </a:p>
        <a:p>
          <a:r>
            <a:rPr lang="sk-SK" sz="1600" i="1">
              <a:solidFill>
                <a:srgbClr val="003399"/>
              </a:solidFill>
              <a:latin typeface="Arial" panose="020B0604020202020204" pitchFamily="34" charset="0"/>
              <a:ea typeface="Arial"/>
              <a:cs typeface="Arial" panose="020B0604020202020204" pitchFamily="34" charset="0"/>
            </a:rPr>
            <a:t>október 2027 – január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k-SK" sz="1600" b="1">
              <a:solidFill>
                <a:srgbClr val="003399"/>
              </a:solidFill>
              <a:latin typeface="Arial" panose="020B0604020202020204" pitchFamily="34" charset="0"/>
              <a:ea typeface="Arial"/>
              <a:cs typeface="Arial" panose="020B0604020202020204" pitchFamily="34" charset="0"/>
            </a:rPr>
            <a:t>Fyzické riziká a duševné zdravie</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sk-SK" sz="1600" b="1">
              <a:solidFill>
                <a:srgbClr val="003399"/>
              </a:solidFill>
              <a:latin typeface="Arial" panose="020B0604020202020204" pitchFamily="34" charset="0"/>
              <a:cs typeface="Arial" panose="020B0604020202020204" pitchFamily="34" charset="0"/>
            </a:rPr>
            <a:t>PRIORITNÁ OBLASŤ 4</a:t>
          </a:r>
        </a:p>
        <a:p>
          <a:r>
            <a:rPr lang="sk-SK" sz="1600" i="1">
              <a:solidFill>
                <a:srgbClr val="003399"/>
              </a:solidFill>
              <a:latin typeface="Arial" panose="020B0604020202020204" pitchFamily="34" charset="0"/>
              <a:ea typeface="Arial"/>
              <a:cs typeface="Arial" panose="020B0604020202020204" pitchFamily="34" charset="0"/>
            </a:rPr>
            <a:t>február – máj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k-SK" sz="1600" b="1">
              <a:solidFill>
                <a:srgbClr val="003399"/>
              </a:solidFill>
              <a:latin typeface="Arial" panose="020B0604020202020204" pitchFamily="34" charset="0"/>
              <a:ea typeface="Arial"/>
              <a:cs typeface="Arial" panose="020B0604020202020204" pitchFamily="34" charset="0"/>
            </a:rPr>
            <a:t>PRIORITNÁ OBLASŤ 5</a:t>
          </a:r>
        </a:p>
        <a:p>
          <a:pPr marL="0" lvl="0" algn="ctr" defTabSz="622300">
            <a:lnSpc>
              <a:spcPct val="90000"/>
            </a:lnSpc>
            <a:spcBef>
              <a:spcPct val="0"/>
            </a:spcBef>
            <a:spcAft>
              <a:spcPct val="35000"/>
            </a:spcAft>
            <a:buNone/>
          </a:pPr>
          <a:r>
            <a:rPr lang="sk-SK" sz="1600" b="0" i="1">
              <a:solidFill>
                <a:srgbClr val="003399"/>
              </a:solidFill>
              <a:latin typeface="Arial" panose="020B0604020202020204" pitchFamily="34" charset="0"/>
              <a:ea typeface="Arial"/>
              <a:cs typeface="Arial" panose="020B0604020202020204" pitchFamily="34" charset="0"/>
            </a:rPr>
            <a:t>jún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k-SK" sz="1600" b="1" dirty="0">
              <a:solidFill>
                <a:srgbClr val="003399"/>
              </a:solidFill>
              <a:latin typeface="Arial" panose="020B0604020202020204" pitchFamily="34" charset="0"/>
              <a:cs typeface="Arial" panose="020B0604020202020204" pitchFamily="34" charset="0"/>
            </a:rPr>
            <a:t>Psychosociálne riziká v odvetví zdravotníctva a sociálnej</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sk-SK" sz="1600" b="1">
              <a:solidFill>
                <a:srgbClr val="003399"/>
              </a:solidFill>
              <a:latin typeface="Arial" panose="020B0604020202020204" pitchFamily="34" charset="0"/>
              <a:ea typeface="Arial"/>
              <a:cs typeface="Arial" panose="020B0604020202020204" pitchFamily="34" charset="0"/>
            </a:rPr>
            <a:t>Podpora duševného zdravia na pracovisku</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B0C4104A-C72E-4356-B324-D2F27BDAC306}">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k-SK" sz="1600" b="1" dirty="0">
              <a:solidFill>
                <a:srgbClr val="003399"/>
              </a:solidFill>
              <a:latin typeface="Arial" panose="020B0604020202020204" pitchFamily="34" charset="0"/>
              <a:cs typeface="Arial" panose="020B0604020202020204" pitchFamily="34" charset="0"/>
            </a:rPr>
            <a:t>starostlivosti</a:t>
          </a:r>
        </a:p>
      </dgm:t>
    </dgm:pt>
    <dgm:pt modelId="{C5D191A7-50FF-4990-97FC-164C97A17532}" type="parTrans" cxnId="{644D7573-FF08-417D-A85C-43F10329AA2D}">
      <dgm:prSet/>
      <dgm:spPr/>
      <dgm:t>
        <a:bodyPr/>
        <a:lstStyle/>
        <a:p>
          <a:endParaRPr lang="en-GB"/>
        </a:p>
      </dgm:t>
    </dgm:pt>
    <dgm:pt modelId="{F319FD02-AC78-4100-A031-F5D20F14F4D9}" type="sibTrans" cxnId="{644D7573-FF08-417D-A85C-43F10329AA2D}">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644D7573-FF08-417D-A85C-43F10329AA2D}" srcId="{DBA2FF75-A6C1-4078-8AE5-F7FBBA933133}" destId="{B0C4104A-C72E-4356-B324-D2F27BDAC306}" srcOrd="1" destOrd="0" parTransId="{C5D191A7-50FF-4990-97FC-164C97A17532}" sibTransId="{F319FD02-AC78-4100-A031-F5D20F14F4D9}"/>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10E76FF4-D708-4C19-A3A6-70DA88FD8354}" type="presOf" srcId="{B0C4104A-C72E-4356-B324-D2F27BDAC306}" destId="{779CC9CF-36E5-4DE0-8897-2573A6F34520}" srcOrd="0" destOrd="1" presId="urn:microsoft.com/office/officeart/2005/8/layout/vList5"/>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k-SK" sz="1600" b="1" kern="1200">
              <a:solidFill>
                <a:srgbClr val="003399"/>
              </a:solidFill>
              <a:latin typeface="Arial" panose="020B0604020202020204" pitchFamily="34" charset="0"/>
              <a:cs typeface="Arial" panose="020B0604020202020204" pitchFamily="34" charset="0"/>
            </a:rPr>
            <a:t>Hodnotenie a riadenie psychosociálnych rizík</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k-SK" sz="1600" b="1" kern="1200">
              <a:solidFill>
                <a:srgbClr val="003399"/>
              </a:solidFill>
              <a:latin typeface="Arial" panose="020B0604020202020204" pitchFamily="34" charset="0"/>
              <a:ea typeface="Arial"/>
              <a:cs typeface="Arial" panose="020B0604020202020204" pitchFamily="34" charset="0"/>
            </a:rPr>
            <a:t>PRIORITNÁ OBLASŤ 1 </a:t>
          </a:r>
        </a:p>
        <a:p>
          <a:pPr marL="0" lvl="0" indent="0" algn="ctr" defTabSz="622300">
            <a:lnSpc>
              <a:spcPct val="90000"/>
            </a:lnSpc>
            <a:spcBef>
              <a:spcPct val="0"/>
            </a:spcBef>
            <a:spcAft>
              <a:spcPct val="35000"/>
            </a:spcAft>
            <a:buNone/>
          </a:pPr>
          <a:r>
            <a:rPr lang="sk-SK" sz="1600" b="0" i="1" kern="1200">
              <a:solidFill>
                <a:srgbClr val="003399"/>
              </a:solidFill>
              <a:latin typeface="Arial" panose="020B0604020202020204" pitchFamily="34" charset="0"/>
              <a:ea typeface="Arial"/>
              <a:cs typeface="Arial" panose="020B0604020202020204" pitchFamily="34" charset="0"/>
            </a:rPr>
            <a:t>február – máj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k-SK" sz="1600" b="1" kern="1200">
              <a:solidFill>
                <a:srgbClr val="003399"/>
              </a:solidFill>
              <a:latin typeface="Arial" panose="020B0604020202020204" pitchFamily="34" charset="0"/>
              <a:ea typeface="Arial"/>
              <a:cs typeface="Arial" panose="020B0604020202020204" pitchFamily="34" charset="0"/>
            </a:rPr>
            <a:t>Obťažovanie, sexuálne obťažovanie a násilie</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k-SK" sz="1600" b="1" kern="1200">
              <a:solidFill>
                <a:srgbClr val="003399"/>
              </a:solidFill>
              <a:latin typeface="Arial" panose="020B0604020202020204" pitchFamily="34" charset="0"/>
              <a:cs typeface="Arial" panose="020B0604020202020204" pitchFamily="34" charset="0"/>
            </a:rPr>
            <a:t>PRIORITNÁ OBLASŤ 2</a:t>
          </a:r>
        </a:p>
        <a:p>
          <a:pPr marL="0" lvl="0" indent="0" algn="ctr" defTabSz="711200">
            <a:lnSpc>
              <a:spcPct val="90000"/>
            </a:lnSpc>
            <a:spcBef>
              <a:spcPct val="0"/>
            </a:spcBef>
            <a:spcAft>
              <a:spcPct val="35000"/>
            </a:spcAft>
            <a:buNone/>
          </a:pPr>
          <a:r>
            <a:rPr lang="sk-SK" sz="1600" i="1" kern="1200">
              <a:solidFill>
                <a:srgbClr val="003399"/>
              </a:solidFill>
              <a:latin typeface="Arial" panose="020B0604020202020204" pitchFamily="34" charset="0"/>
              <a:ea typeface="Arial"/>
              <a:cs typeface="Arial" panose="020B0604020202020204" pitchFamily="34" charset="0"/>
            </a:rPr>
            <a:t>jún – 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k-SK" sz="1600" b="1" kern="1200">
              <a:solidFill>
                <a:srgbClr val="003399"/>
              </a:solidFill>
              <a:latin typeface="Arial" panose="020B0604020202020204" pitchFamily="34" charset="0"/>
              <a:ea typeface="Arial"/>
              <a:cs typeface="Arial" panose="020B0604020202020204" pitchFamily="34" charset="0"/>
            </a:rPr>
            <a:t>Fyzické riziká a duševné zdravie</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sk-SK" sz="1600" b="1" kern="1200">
              <a:solidFill>
                <a:srgbClr val="003399"/>
              </a:solidFill>
              <a:latin typeface="Arial" panose="020B0604020202020204" pitchFamily="34" charset="0"/>
              <a:ea typeface="Arial"/>
              <a:cs typeface="Arial" panose="020B0604020202020204" pitchFamily="34" charset="0"/>
            </a:rPr>
            <a:t>PRIORITNÁ OBLASŤ 3</a:t>
          </a:r>
        </a:p>
        <a:p>
          <a:pPr marL="0" lvl="0" indent="0" algn="ctr" defTabSz="711200">
            <a:lnSpc>
              <a:spcPct val="90000"/>
            </a:lnSpc>
            <a:spcBef>
              <a:spcPct val="0"/>
            </a:spcBef>
            <a:spcAft>
              <a:spcPct val="35000"/>
            </a:spcAft>
            <a:buNone/>
          </a:pPr>
          <a:r>
            <a:rPr lang="sk-SK" sz="1600" i="1" kern="1200">
              <a:solidFill>
                <a:srgbClr val="003399"/>
              </a:solidFill>
              <a:latin typeface="Arial" panose="020B0604020202020204" pitchFamily="34" charset="0"/>
              <a:ea typeface="Arial"/>
              <a:cs typeface="Arial" panose="020B0604020202020204" pitchFamily="34" charset="0"/>
            </a:rPr>
            <a:t>október 2027 – január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k-SK" sz="1600" b="1" kern="1200" dirty="0">
              <a:solidFill>
                <a:srgbClr val="003399"/>
              </a:solidFill>
              <a:latin typeface="Arial" panose="020B0604020202020204" pitchFamily="34" charset="0"/>
              <a:cs typeface="Arial" panose="020B0604020202020204" pitchFamily="34" charset="0"/>
            </a:rPr>
            <a:t>Psychosociálne riziká v odvetví zdravotníctva a sociálnej</a:t>
          </a:r>
        </a:p>
        <a:p>
          <a:pPr marL="171450" lvl="1" indent="-171450" algn="l" defTabSz="711200">
            <a:lnSpc>
              <a:spcPct val="90000"/>
            </a:lnSpc>
            <a:spcBef>
              <a:spcPct val="0"/>
            </a:spcBef>
            <a:spcAft>
              <a:spcPct val="15000"/>
            </a:spcAft>
            <a:buFont typeface="Symbol" panose="05050102010706020507" pitchFamily="18" charset="2"/>
            <a:buNone/>
          </a:pPr>
          <a:r>
            <a:rPr lang="sk-SK" sz="1600" b="1" kern="1200" dirty="0">
              <a:solidFill>
                <a:srgbClr val="003399"/>
              </a:solidFill>
              <a:latin typeface="Arial" panose="020B0604020202020204" pitchFamily="34" charset="0"/>
              <a:cs typeface="Arial" panose="020B0604020202020204" pitchFamily="34" charset="0"/>
            </a:rPr>
            <a:t>starostlivosti</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k-SK" sz="1600" b="1" kern="1200">
              <a:solidFill>
                <a:srgbClr val="003399"/>
              </a:solidFill>
              <a:latin typeface="Arial" panose="020B0604020202020204" pitchFamily="34" charset="0"/>
              <a:cs typeface="Arial" panose="020B0604020202020204" pitchFamily="34" charset="0"/>
            </a:rPr>
            <a:t>PRIORITNÁ OBLASŤ 4</a:t>
          </a:r>
        </a:p>
        <a:p>
          <a:pPr marL="0" lvl="0" indent="0" algn="ctr" defTabSz="711200">
            <a:lnSpc>
              <a:spcPct val="90000"/>
            </a:lnSpc>
            <a:spcBef>
              <a:spcPct val="0"/>
            </a:spcBef>
            <a:spcAft>
              <a:spcPct val="35000"/>
            </a:spcAft>
            <a:buNone/>
          </a:pPr>
          <a:r>
            <a:rPr lang="sk-SK" sz="1600" i="1" kern="1200">
              <a:solidFill>
                <a:srgbClr val="003399"/>
              </a:solidFill>
              <a:latin typeface="Arial" panose="020B0604020202020204" pitchFamily="34" charset="0"/>
              <a:ea typeface="Arial"/>
              <a:cs typeface="Arial" panose="020B0604020202020204" pitchFamily="34" charset="0"/>
            </a:rPr>
            <a:t>február – máj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sk-SK" sz="1600" b="1" kern="1200">
              <a:solidFill>
                <a:srgbClr val="003399"/>
              </a:solidFill>
              <a:latin typeface="Arial" panose="020B0604020202020204" pitchFamily="34" charset="0"/>
              <a:ea typeface="Arial"/>
              <a:cs typeface="Arial" panose="020B0604020202020204" pitchFamily="34" charset="0"/>
            </a:rPr>
            <a:t>Podpora duševného zdravia na pracovisku</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k-SK" sz="1600" b="1" kern="1200">
              <a:solidFill>
                <a:srgbClr val="003399"/>
              </a:solidFill>
              <a:latin typeface="Arial" panose="020B0604020202020204" pitchFamily="34" charset="0"/>
              <a:ea typeface="Arial"/>
              <a:cs typeface="Arial" panose="020B0604020202020204" pitchFamily="34" charset="0"/>
            </a:rPr>
            <a:t>PRIORITNÁ OBLASŤ 5</a:t>
          </a:r>
        </a:p>
        <a:p>
          <a:pPr marL="0" lvl="0" indent="0" algn="ctr" defTabSz="622300">
            <a:lnSpc>
              <a:spcPct val="90000"/>
            </a:lnSpc>
            <a:spcBef>
              <a:spcPct val="0"/>
            </a:spcBef>
            <a:spcAft>
              <a:spcPct val="35000"/>
            </a:spcAft>
            <a:buNone/>
          </a:pPr>
          <a:r>
            <a:rPr lang="sk-SK" sz="1600" b="0" i="1" kern="1200">
              <a:solidFill>
                <a:srgbClr val="003399"/>
              </a:solidFill>
              <a:latin typeface="Arial" panose="020B0604020202020204" pitchFamily="34" charset="0"/>
              <a:ea typeface="Arial"/>
              <a:cs typeface="Arial" panose="020B0604020202020204" pitchFamily="34" charset="0"/>
            </a:rPr>
            <a:t>jún –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Preklad</a:t>
            </a:r>
            <a:r>
              <a:rPr lang="en-GB" dirty="0"/>
              <a:t> </a:t>
            </a:r>
            <a:r>
              <a:rPr lang="en-GB" dirty="0" err="1"/>
              <a:t>zabezpečilo</a:t>
            </a:r>
            <a:r>
              <a:rPr lang="en-GB" dirty="0"/>
              <a:t> </a:t>
            </a:r>
            <a:r>
              <a:rPr lang="en-GB" dirty="0" err="1"/>
              <a:t>prekladateľské</a:t>
            </a:r>
            <a:r>
              <a:rPr lang="en-GB" dirty="0"/>
              <a:t> </a:t>
            </a:r>
            <a:r>
              <a:rPr lang="en-GB" dirty="0" err="1"/>
              <a:t>stredisko</a:t>
            </a:r>
            <a:r>
              <a:rPr lang="en-GB" dirty="0"/>
              <a:t> (</a:t>
            </a:r>
            <a:r>
              <a:rPr lang="en-GB" dirty="0" err="1"/>
              <a:t>CdT</a:t>
            </a:r>
            <a:r>
              <a:rPr lang="en-GB" dirty="0"/>
              <a:t>, </a:t>
            </a:r>
            <a:r>
              <a:rPr lang="en-GB" dirty="0" err="1"/>
              <a:t>Luxembursko</a:t>
            </a:r>
            <a:r>
              <a:rPr lang="en-GB" dirty="0"/>
              <a:t>), </a:t>
            </a:r>
            <a:r>
              <a:rPr lang="en-GB" dirty="0" err="1"/>
              <a:t>na</a:t>
            </a:r>
            <a:r>
              <a:rPr lang="en-GB" dirty="0"/>
              <a:t> </a:t>
            </a:r>
            <a:r>
              <a:rPr lang="en-GB" dirty="0" err="1"/>
              <a:t>základe</a:t>
            </a:r>
            <a:r>
              <a:rPr lang="en-GB" dirty="0"/>
              <a:t> </a:t>
            </a:r>
            <a:r>
              <a:rPr lang="en-GB" dirty="0" err="1"/>
              <a:t>anglického</a:t>
            </a:r>
            <a:r>
              <a:rPr lang="en-GB" dirty="0"/>
              <a:t> </a:t>
            </a:r>
            <a:r>
              <a:rPr lang="en-GB" dirty="0" err="1"/>
              <a:t>originálu</a:t>
            </a:r>
            <a:r>
              <a:rPr lang="en-GB" dirty="0"/>
              <a:t> </a:t>
            </a:r>
            <a:r>
              <a:rPr lang="en-GB" dirty="0" err="1"/>
              <a:t>textu</a:t>
            </a:r>
            <a:r>
              <a:rPr lang="en-GB" dirty="0"/>
              <a:t>.</a:t>
            </a:r>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3487747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sz="1200" b="1" dirty="0">
                <a:solidFill>
                  <a:schemeClr val="tx1"/>
                </a:solidFill>
                <a:effectLst/>
                <a:latin typeface="+mn-lt"/>
                <a:ea typeface="+mn-lt"/>
                <a:cs typeface="+mn-cs"/>
              </a:rPr>
              <a:t>Dvojaký vplyv práce na duševné zdravie</a:t>
            </a:r>
          </a:p>
          <a:p>
            <a:endParaRPr lang="en-GB" sz="1200" kern="1200" dirty="0">
              <a:solidFill>
                <a:schemeClr val="tx1"/>
              </a:solidFill>
              <a:effectLst/>
              <a:latin typeface="+mn-lt"/>
              <a:ea typeface="+mn-ea"/>
              <a:cs typeface="+mn-cs"/>
            </a:endParaRPr>
          </a:p>
          <a:p>
            <a:r>
              <a:rPr lang="sk-SK" sz="1200" dirty="0">
                <a:solidFill>
                  <a:schemeClr val="tx1"/>
                </a:solidFill>
                <a:effectLst/>
                <a:latin typeface="+mn-lt"/>
                <a:ea typeface="+mn-lt"/>
                <a:cs typeface="+mn-cs"/>
              </a:rPr>
              <a:t>Práca môže mať pozitívny vplyv na duševné zdravie tým, že poskytuje zmysel, štruktúru a sociálnu interakciu. </a:t>
            </a:r>
          </a:p>
          <a:p>
            <a:r>
              <a:rPr lang="sk-SK" sz="1200" dirty="0">
                <a:solidFill>
                  <a:schemeClr val="tx1"/>
                </a:solidFill>
                <a:effectLst/>
                <a:latin typeface="+mn-lt"/>
                <a:ea typeface="+mn-lt"/>
                <a:cs typeface="+mn-cs"/>
              </a:rPr>
              <a:t>Platí to však len vtedy, ak je práca dobre koncipovaná a pracovné prostredie je priaznivé. </a:t>
            </a:r>
          </a:p>
          <a:p>
            <a:endParaRPr lang="en-US" sz="1200" b="0" i="0" kern="1200" dirty="0">
              <a:solidFill>
                <a:schemeClr val="tx1"/>
              </a:solidFill>
              <a:effectLst/>
              <a:latin typeface="+mn-lt"/>
              <a:ea typeface="+mn-ea"/>
              <a:cs typeface="+mn-cs"/>
            </a:endParaRPr>
          </a:p>
          <a:p>
            <a:r>
              <a:rPr lang="sk-SK" sz="1200" b="1" i="0" dirty="0">
                <a:solidFill>
                  <a:schemeClr val="tx1"/>
                </a:solidFill>
                <a:effectLst/>
                <a:latin typeface="+mn-lt"/>
                <a:ea typeface="+mn-lt"/>
                <a:cs typeface="+mn-cs"/>
              </a:rPr>
              <a:t>Psychosociálne riziká</a:t>
            </a:r>
            <a:r>
              <a:rPr lang="sk-SK" sz="1200" b="0" i="0" dirty="0">
                <a:solidFill>
                  <a:schemeClr val="tx1"/>
                </a:solidFill>
                <a:effectLst/>
                <a:latin typeface="+mn-lt"/>
                <a:ea typeface="+mn-lt"/>
                <a:cs typeface="+mn-cs"/>
              </a:rPr>
              <a:t> môžu tieto pozitívne účinky rýchlo zvrátiť. Patria medzi </a:t>
            </a:r>
            <a:r>
              <a:rPr lang="sk-SK" sz="1200" b="0" i="0" dirty="0" err="1">
                <a:solidFill>
                  <a:schemeClr val="tx1"/>
                </a:solidFill>
                <a:effectLst/>
                <a:latin typeface="+mn-lt"/>
                <a:ea typeface="+mn-lt"/>
                <a:cs typeface="+mn-cs"/>
              </a:rPr>
              <a:t>ne</a:t>
            </a:r>
            <a:r>
              <a:rPr lang="sk-SK" sz="1200" b="0" i="0" dirty="0">
                <a:solidFill>
                  <a:schemeClr val="tx1"/>
                </a:solidFill>
                <a:effectLst/>
                <a:latin typeface="+mn-lt"/>
                <a:ea typeface="+mn-lt"/>
                <a:cs typeface="+mn-cs"/>
              </a:rPr>
              <a: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vysoké pracovné zaťaženie a časový tlak,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zlá organizácia práce (dlhý pracovný čas, krátke lehoty na odovzdanie úloh),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nejasné úlohy,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zlá komunikácia a slabé vedenie,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nedostatočná podpora od vedúcich alebo kolegov,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obťažovanie,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sexuálne obťažovanie,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násilie od tretích strán,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neistota zamestnania a nedostatočné uznanie,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nevyrovnanosť medzi pracovným a súkromným životom,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b="0" i="0" dirty="0">
                <a:solidFill>
                  <a:schemeClr val="tx1"/>
                </a:solidFill>
                <a:effectLst/>
                <a:latin typeface="+mn-lt"/>
                <a:ea typeface="+mn-lt"/>
                <a:cs typeface="+mn-cs"/>
              </a:rPr>
              <a:t>izolácia,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dirty="0">
                <a:solidFill>
                  <a:schemeClr val="tx1"/>
                </a:solidFill>
                <a:effectLst/>
                <a:latin typeface="+mn-lt"/>
                <a:ea typeface="+mn-lt"/>
                <a:cs typeface="+mn-cs"/>
              </a:rPr>
              <a:t>nedostatočné zapojenie do prijímania rozhodnutí,</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dirty="0">
                <a:solidFill>
                  <a:schemeClr val="tx1"/>
                </a:solidFill>
                <a:effectLst/>
                <a:latin typeface="+mn-lt"/>
                <a:ea typeface="+mn-lt"/>
                <a:cs typeface="+mn-cs"/>
              </a:rPr>
              <a:t>nedostatočný priestor na samostatnosť a ovplyvňovanie spôsobu, akým sa práca vykonáva,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dirty="0">
                <a:solidFill>
                  <a:schemeClr val="tx1"/>
                </a:solidFill>
                <a:effectLst/>
                <a:latin typeface="+mn-lt"/>
                <a:ea typeface="+mn-lt"/>
                <a:cs typeface="+mn-cs"/>
              </a:rPr>
              <a:t>zlá komunikácia o zmenách zavedených na pracovisku,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k-SK" sz="1200" dirty="0">
                <a:solidFill>
                  <a:schemeClr val="tx1"/>
                </a:solidFill>
                <a:effectLst/>
                <a:latin typeface="+mn-lt"/>
                <a:ea typeface="+mn-lt"/>
                <a:cs typeface="+mn-cs"/>
              </a:rPr>
              <a:t>emocionálne požiadavky pri kontakte s komplikovanými klientmi, pacientmi, študentmi alebo zákazníkmi.</a:t>
            </a:r>
          </a:p>
          <a:p>
            <a:pPr fontAlgn="t"/>
            <a:endParaRPr lang="en-US" sz="1200" b="0" i="0" kern="1200" dirty="0">
              <a:solidFill>
                <a:schemeClr val="tx1"/>
              </a:solidFill>
              <a:effectLst/>
              <a:latin typeface="+mn-lt"/>
              <a:ea typeface="+mn-ea"/>
              <a:cs typeface="+mn-cs"/>
            </a:endParaRPr>
          </a:p>
          <a:p>
            <a:pPr fontAlgn="t"/>
            <a:r>
              <a:rPr lang="sk-SK" sz="1200" b="1" i="0" dirty="0">
                <a:solidFill>
                  <a:schemeClr val="tx1"/>
                </a:solidFill>
                <a:effectLst/>
                <a:latin typeface="+mn-lt"/>
                <a:ea typeface="+mn-lt"/>
                <a:cs typeface="+mn-cs"/>
              </a:rPr>
              <a:t>Ak sa tieto riziká neidentifikujú a systematicky neriešia, môžu vážne ohroziť pohodu zamestnancov</a:t>
            </a:r>
            <a:r>
              <a:rPr lang="sk-SK" sz="1200" b="0" i="0" dirty="0">
                <a:solidFill>
                  <a:schemeClr val="tx1"/>
                </a:solidFill>
                <a:effectLst/>
                <a:latin typeface="+mn-lt"/>
                <a:ea typeface="+mn-lt"/>
                <a:cs typeface="+mn-cs"/>
              </a:rPr>
              <a:t>. To môže viesť k vyhoreniu, úzkosti, depresii a ďalším zdravotným problémom. </a:t>
            </a:r>
          </a:p>
          <a:p>
            <a:endParaRPr lang="en-GB" sz="1200" kern="1200" dirty="0">
              <a:solidFill>
                <a:schemeClr val="tx1"/>
              </a:solidFill>
              <a:effectLst/>
              <a:latin typeface="+mn-lt"/>
              <a:ea typeface="+mn-ea"/>
              <a:cs typeface="+mn-cs"/>
            </a:endParaRPr>
          </a:p>
          <a:p>
            <a:r>
              <a:rPr lang="sk-SK" sz="1200" b="1" dirty="0">
                <a:solidFill>
                  <a:schemeClr val="tx1"/>
                </a:solidFill>
                <a:effectLst/>
                <a:latin typeface="+mn-lt"/>
                <a:ea typeface="+mn-lt"/>
                <a:cs typeface="+mn-cs"/>
              </a:rPr>
              <a:t>Dobré psychosociálne pracovné prostredie je prínosom pre všetkých.</a:t>
            </a:r>
            <a:r>
              <a:rPr lang="sk-SK" sz="1200" dirty="0">
                <a:solidFill>
                  <a:schemeClr val="tx1"/>
                </a:solidFill>
                <a:effectLst/>
                <a:latin typeface="+mn-lt"/>
                <a:ea typeface="+mn-lt"/>
                <a:cs typeface="+mn-cs"/>
              </a:rPr>
              <a:t> Zamestnanci sa cítia bezpečne, oceňovaní a schopní zvládať pracovné úlohy. Zamestnávatelia získavajú angažovanejšiu, produktívnejšiu a lojálnu pracovnú silu. Podnik z toho má z toho prospech v podobe nižších nákladov na zdravotnú starostlivosť, nižšieho počtu absencií z dôvodu práceneschopnosti i prípadov invalidity, ako aj silnejších komunít.</a:t>
            </a:r>
          </a:p>
          <a:p>
            <a:endParaRPr lang="en-GB" sz="1200" kern="1200" dirty="0">
              <a:solidFill>
                <a:schemeClr val="tx1"/>
              </a:solidFill>
              <a:effectLst/>
              <a:latin typeface="+mn-lt"/>
              <a:ea typeface="+mn-ea"/>
              <a:cs typeface="+mn-cs"/>
            </a:endParaRPr>
          </a:p>
          <a:p>
            <a:pPr fontAlgn="t"/>
            <a:r>
              <a:rPr lang="sk-SK" sz="1200" b="0" i="0" dirty="0">
                <a:solidFill>
                  <a:schemeClr val="tx1"/>
                </a:solidFill>
                <a:effectLst/>
                <a:latin typeface="+mn-lt"/>
                <a:ea typeface="+mn-lt"/>
                <a:cs typeface="+mn-cs"/>
              </a:rPr>
              <a:t>Z</a:t>
            </a:r>
            <a:r>
              <a:rPr lang="sk-SK" sz="1200" i="0" dirty="0">
                <a:solidFill>
                  <a:schemeClr val="tx1"/>
                </a:solidFill>
                <a:effectLst/>
                <a:latin typeface="+mn-lt"/>
                <a:ea typeface="+mn-lt"/>
                <a:cs typeface="+mn-cs"/>
              </a:rPr>
              <a:t> </a:t>
            </a:r>
            <a:r>
              <a:rPr lang="sk-SK" sz="1200" b="1" i="0" dirty="0">
                <a:solidFill>
                  <a:schemeClr val="tx1"/>
                </a:solidFill>
                <a:effectLst/>
                <a:latin typeface="+mn-lt"/>
                <a:ea typeface="+mn-lt"/>
                <a:cs typeface="+mn-cs"/>
              </a:rPr>
              <a:t>hľadiska BOZP je</a:t>
            </a:r>
            <a:r>
              <a:rPr lang="sk-SK" sz="1200" i="0" dirty="0">
                <a:solidFill>
                  <a:schemeClr val="tx1"/>
                </a:solidFill>
                <a:effectLst/>
                <a:latin typeface="+mn-lt"/>
                <a:ea typeface="+mn-lt"/>
                <a:cs typeface="+mn-cs"/>
              </a:rPr>
              <a:t> preto nevyhnutná</a:t>
            </a:r>
            <a:r>
              <a:rPr lang="sk-SK" sz="1200" b="1" i="0" dirty="0">
                <a:solidFill>
                  <a:schemeClr val="tx1"/>
                </a:solidFill>
                <a:effectLst/>
                <a:latin typeface="+mn-lt"/>
                <a:ea typeface="+mn-lt"/>
                <a:cs typeface="+mn-cs"/>
              </a:rPr>
              <a:t> prevencia</a:t>
            </a:r>
            <a:r>
              <a:rPr lang="sk-SK" sz="1200" i="0" dirty="0">
                <a:solidFill>
                  <a:schemeClr val="tx1"/>
                </a:solidFill>
                <a:effectLst/>
                <a:latin typeface="+mn-lt"/>
                <a:ea typeface="+mn-lt"/>
                <a:cs typeface="+mn-cs"/>
              </a:rPr>
              <a:t> a spoľahlivé riadenie rizík, aby sa zabezpečilo, že práca bude mať</a:t>
            </a:r>
            <a:r>
              <a:rPr lang="sk-SK" sz="1200" b="0" i="0" dirty="0">
                <a:solidFill>
                  <a:schemeClr val="tx1"/>
                </a:solidFill>
                <a:effectLst/>
                <a:latin typeface="+mn-lt"/>
                <a:ea typeface="+mn-lt"/>
                <a:cs typeface="+mn-cs"/>
              </a:rPr>
              <a:t> pozitívny</a:t>
            </a:r>
            <a:r>
              <a:rPr lang="sk-SK" sz="1200" i="0" dirty="0">
                <a:solidFill>
                  <a:schemeClr val="tx1"/>
                </a:solidFill>
                <a:effectLst/>
                <a:latin typeface="+mn-lt"/>
                <a:ea typeface="+mn-lt"/>
                <a:cs typeface="+mn-cs"/>
              </a:rPr>
              <a:t> a nie škodlivý vplyv na duševné zdravie.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sk-SK" b="1" dirty="0"/>
              <a:t>Duševné zdravie je neoddeliteľnou súčasťou zdravia. </a:t>
            </a:r>
            <a:r>
              <a:rPr lang="sk-SK" dirty="0"/>
              <a:t>Ide o stav pohody, v ktorom jednotlivci dokážu podať plný pracovný výkon, zvládať každodenný stres a prispievať k životu spoločnosti. </a:t>
            </a:r>
          </a:p>
          <a:p>
            <a:pPr marL="0" indent="0">
              <a:buFont typeface="Wingdings" panose="05000000000000000000" pitchFamily="2" charset="2"/>
              <a:buNone/>
            </a:pPr>
            <a:endParaRPr lang="en-US" b="1" dirty="0"/>
          </a:p>
          <a:p>
            <a:pPr marL="0" indent="0">
              <a:buFont typeface="Wingdings" panose="05000000000000000000" pitchFamily="2" charset="2"/>
              <a:buNone/>
            </a:pPr>
            <a:r>
              <a:rPr lang="sk-SK" b="1" dirty="0"/>
              <a:t>Duševné zdravie je predpokladom produktívneho hospodárstva a inkluzívnej spoločnosti </a:t>
            </a:r>
            <a:r>
              <a:rPr lang="sk-SK" b="0" dirty="0"/>
              <a:t>a presahuje rámec individuálnych či rodinných záležitostí</a:t>
            </a:r>
            <a:r>
              <a:rPr lang="sk-SK"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sk-SK" b="1" dirty="0"/>
              <a:t>Duševné zdravie či duševná choroba nevzniká vo vákuu; je podmienená osobnými a vonkajšími faktormi</a:t>
            </a:r>
            <a:r>
              <a:rPr lang="sk-SK" dirty="0"/>
              <a:t>. Odráža a ovplyvňuje ju stav našej spoločnosti, hospodárstva, životného prostredia, ale aj udalostí vo svete. </a:t>
            </a:r>
            <a:r>
              <a:rPr lang="sk-SK" b="1" dirty="0"/>
              <a:t>Zdroj</a:t>
            </a:r>
            <a:r>
              <a:rPr lang="sk-SK"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sk-SK" sz="1200" b="0" dirty="0">
                <a:solidFill>
                  <a:schemeClr val="tx1"/>
                </a:solidFill>
                <a:effectLst/>
                <a:latin typeface="+mn-lt"/>
                <a:ea typeface="+mn-lt"/>
                <a:cs typeface="+mn-cs"/>
              </a:rPr>
              <a:t>Z celkových údajov vyplýva, že </a:t>
            </a:r>
            <a:r>
              <a:rPr lang="sk-SK" sz="1200" b="1" dirty="0">
                <a:solidFill>
                  <a:schemeClr val="tx1"/>
                </a:solidFill>
                <a:effectLst/>
                <a:latin typeface="+mn-lt"/>
                <a:ea typeface="+mn-lt"/>
                <a:cs typeface="+mn-cs"/>
              </a:rPr>
              <a:t>po vypuknutí pandémie COVID-19 </a:t>
            </a:r>
            <a:r>
              <a:rPr lang="sk-SK" sz="1200" b="0" dirty="0">
                <a:solidFill>
                  <a:schemeClr val="tx1"/>
                </a:solidFill>
                <a:effectLst/>
                <a:latin typeface="+mn-lt"/>
                <a:ea typeface="+mn-lt"/>
                <a:cs typeface="+mn-cs"/>
              </a:rPr>
              <a:t>sa</a:t>
            </a:r>
            <a:r>
              <a:rPr lang="sk-SK" sz="1200" b="1" dirty="0">
                <a:solidFill>
                  <a:schemeClr val="tx1"/>
                </a:solidFill>
                <a:effectLst/>
                <a:latin typeface="+mn-lt"/>
                <a:ea typeface="+mn-lt"/>
                <a:cs typeface="+mn-cs"/>
              </a:rPr>
              <a:t> </a:t>
            </a:r>
            <a:r>
              <a:rPr lang="sk-SK" sz="1200" b="0" dirty="0">
                <a:solidFill>
                  <a:schemeClr val="tx1"/>
                </a:solidFill>
                <a:effectLst/>
                <a:latin typeface="+mn-lt"/>
                <a:ea typeface="+mn-lt"/>
                <a:cs typeface="+mn-cs"/>
              </a:rPr>
              <a:t>podiel ľudí, ktorí uviedli, že </a:t>
            </a:r>
            <a:r>
              <a:rPr lang="sk-SK" sz="1200" b="1" dirty="0">
                <a:solidFill>
                  <a:schemeClr val="tx1"/>
                </a:solidFill>
                <a:effectLst/>
                <a:latin typeface="+mn-lt"/>
                <a:ea typeface="+mn-lt"/>
                <a:cs typeface="+mn-cs"/>
              </a:rPr>
              <a:t>za posledných 12 mesiacoch mali problémy duševného zdravia, zvýšil na 46 % </a:t>
            </a:r>
            <a:r>
              <a:rPr lang="sk-SK" sz="1200" b="0" dirty="0">
                <a:solidFill>
                  <a:schemeClr val="tx1"/>
                </a:solidFill>
                <a:effectLst/>
                <a:latin typeface="+mn-lt"/>
                <a:ea typeface="+mn-lt"/>
                <a:cs typeface="+mn-cs"/>
              </a:rPr>
              <a:t>(v porovnaní s 1 osobou zo 6 z </a:t>
            </a:r>
            <a:r>
              <a:rPr lang="sk-SK" sz="1200" b="0" dirty="0" err="1">
                <a:solidFill>
                  <a:schemeClr val="tx1"/>
                </a:solidFill>
                <a:effectLst/>
                <a:latin typeface="+mn-lt"/>
                <a:ea typeface="+mn-lt"/>
                <a:cs typeface="+mn-cs"/>
              </a:rPr>
              <a:t>predpandemického</a:t>
            </a:r>
            <a:r>
              <a:rPr lang="sk-SK" sz="1200" b="0" dirty="0">
                <a:solidFill>
                  <a:schemeClr val="tx1"/>
                </a:solidFill>
                <a:effectLst/>
                <a:latin typeface="+mn-lt"/>
                <a:ea typeface="+mn-lt"/>
                <a:cs typeface="+mn-cs"/>
              </a:rPr>
              <a:t> obdobia) a 62 % občanov EÚ uvádza, že aktuálne svetové udalosti </a:t>
            </a:r>
            <a:r>
              <a:rPr lang="sk-SK" sz="1200" dirty="0">
                <a:solidFill>
                  <a:schemeClr val="tx1"/>
                </a:solidFill>
                <a:effectLst/>
                <a:latin typeface="+mn-lt"/>
                <a:ea typeface="+mn-lt"/>
                <a:cs typeface="+mn-cs"/>
              </a:rPr>
              <a:t>(napr. zmena klímy, ruská agresia proti Ukrajine a iné) do určitej miery alebo výrazne ovplyvňujú ich duševné zdravie. </a:t>
            </a:r>
            <a:r>
              <a:rPr lang="sk-SK" sz="1200" u="sng" dirty="0">
                <a:solidFill>
                  <a:schemeClr val="tx1"/>
                </a:solidFill>
                <a:effectLst/>
                <a:latin typeface="+mn-lt"/>
                <a:ea typeface="+mn-lt"/>
                <a:cs typeface="+mn-cs"/>
                <a:hlinkClick r:id="rId3"/>
              </a:rPr>
              <a:t>Komplexný prístup Komisie k duševnému zdraviu (2023)</a:t>
            </a:r>
            <a:r>
              <a:rPr lang="sk-SK" sz="1200" u="none" dirty="0">
                <a:solidFill>
                  <a:schemeClr val="tx1"/>
                </a:solidFill>
                <a:effectLst/>
                <a:latin typeface="+mn-lt"/>
                <a:ea typeface="+mn-lt"/>
                <a:cs typeface="+mn-cs"/>
              </a:rPr>
              <a:t> a</a:t>
            </a:r>
            <a:r>
              <a:rPr lang="sk-SK" sz="1200" dirty="0">
                <a:solidFill>
                  <a:schemeClr val="tx1"/>
                </a:solidFill>
                <a:effectLst/>
                <a:latin typeface="+mn-lt"/>
                <a:ea typeface="+mn-lt"/>
                <a:cs typeface="+mn-cs"/>
              </a:rPr>
              <a:t> </a:t>
            </a:r>
            <a:r>
              <a:rPr lang="sk-SK" sz="1200" u="sng" dirty="0">
                <a:solidFill>
                  <a:schemeClr val="tx1"/>
                </a:solidFill>
                <a:effectLst/>
                <a:latin typeface="+mn-lt"/>
                <a:ea typeface="+mn-lt"/>
                <a:cs typeface="+mn-cs"/>
                <a:hlinkClick r:id="rId4"/>
              </a:rPr>
              <a:t>https://europa.eu/eurobarometer/surveys/detail/3032</a:t>
            </a:r>
            <a:r>
              <a:rPr lang="sk-SK"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sk-SK" sz="1200" b="0" i="0" dirty="0">
                <a:solidFill>
                  <a:schemeClr val="tx1"/>
                </a:solidFill>
                <a:effectLst/>
                <a:latin typeface="+mn-lt"/>
                <a:ea typeface="+mn-lt"/>
                <a:cs typeface="+mn-cs"/>
              </a:rPr>
              <a:t>Osobné utrpenie ako aj finančná záťaž sú značné. </a:t>
            </a:r>
            <a:r>
              <a:rPr lang="sk-SK" sz="1200" b="1" i="0" dirty="0">
                <a:solidFill>
                  <a:schemeClr val="tx1"/>
                </a:solidFill>
                <a:effectLst/>
                <a:latin typeface="+mn-lt"/>
                <a:ea typeface="+mn-lt"/>
                <a:cs typeface="+mn-cs"/>
              </a:rPr>
              <a:t>Odhaduje sa, že duševné choroby spôsobujú v celej EÚ ročné náklady na zdravotnú starostlivosť vo výške približne 76 miliárd EUR, čo predstavuje približne 6 % celkových výdavkov na zdravotníctvo. </a:t>
            </a:r>
            <a:r>
              <a:rPr lang="sk-SK" sz="1200" b="0" i="0" dirty="0">
                <a:solidFill>
                  <a:schemeClr val="tx1"/>
                </a:solidFill>
                <a:effectLst/>
                <a:latin typeface="+mn-lt"/>
                <a:ea typeface="+mn-lt"/>
                <a:cs typeface="+mn-cs"/>
              </a:rPr>
              <a:t>Veľká časť týchto nákladov vzniká preto, lebo duševné poruchy často zhoršujú telesné ochorenia, čo vedie k zložitejšej a nákladnejšej liečbe.</a:t>
            </a:r>
          </a:p>
          <a:p>
            <a:pPr fontAlgn="t"/>
            <a:endParaRPr lang="en-US" sz="1200" b="1" i="0" kern="1200" dirty="0">
              <a:solidFill>
                <a:schemeClr val="tx1"/>
              </a:solidFill>
              <a:effectLst/>
              <a:latin typeface="+mn-lt"/>
              <a:ea typeface="+mn-ea"/>
              <a:cs typeface="+mn-cs"/>
            </a:endParaRPr>
          </a:p>
          <a:p>
            <a:pPr fontAlgn="t"/>
            <a:r>
              <a:rPr lang="sk-SK" sz="1200" b="1" i="0" dirty="0">
                <a:solidFill>
                  <a:schemeClr val="tx1"/>
                </a:solidFill>
                <a:effectLst/>
                <a:latin typeface="+mn-lt"/>
                <a:ea typeface="+mn-lt"/>
                <a:cs typeface="+mn-cs"/>
              </a:rPr>
              <a:t>Má to veľký vplyv na pracovný trh. Predpokladá sa, že duševné ochorenia znížia hrubého domáceho produktu </a:t>
            </a:r>
            <a:r>
              <a:rPr lang="sk-SK" sz="1200" b="0" i="0" dirty="0">
                <a:solidFill>
                  <a:schemeClr val="tx1"/>
                </a:solidFill>
                <a:effectLst/>
                <a:latin typeface="+mn-lt"/>
                <a:ea typeface="+mn-lt"/>
                <a:cs typeface="+mn-cs"/>
              </a:rPr>
              <a:t>(HDP) </a:t>
            </a:r>
            <a:r>
              <a:rPr lang="sk-SK" sz="1200" b="1" i="0" dirty="0">
                <a:solidFill>
                  <a:schemeClr val="tx1"/>
                </a:solidFill>
                <a:effectLst/>
                <a:latin typeface="+mn-lt"/>
                <a:ea typeface="+mn-lt"/>
                <a:cs typeface="+mn-cs"/>
              </a:rPr>
              <a:t>v rokoch 2025 až 2050 v priemere o 1,7 % ročne</a:t>
            </a:r>
            <a:r>
              <a:rPr lang="sk-SK" sz="1200" b="0" i="0" dirty="0">
                <a:solidFill>
                  <a:schemeClr val="tx1"/>
                </a:solidFill>
                <a:effectLst/>
                <a:latin typeface="+mn-lt"/>
                <a:ea typeface="+mn-lt"/>
                <a:cs typeface="+mn-cs"/>
              </a:rPr>
              <a:t>. Inými slovami, úroveň HDP v ktoromkoľvek danom roku by mohla byť o 1,7 % vyššia, keby neboli duševné ochorenia. Táto hospodárska strata je do veľkej miery spôsobená zníženou účasťou na trhu práce, stúpajúcim </a:t>
            </a:r>
            <a:r>
              <a:rPr lang="sk-SK" sz="1200" b="0" i="0" dirty="0" err="1">
                <a:solidFill>
                  <a:schemeClr val="tx1"/>
                </a:solidFill>
                <a:effectLst/>
                <a:latin typeface="+mn-lt"/>
                <a:ea typeface="+mn-lt"/>
                <a:cs typeface="+mn-cs"/>
              </a:rPr>
              <a:t>absentizmom</a:t>
            </a:r>
            <a:r>
              <a:rPr lang="sk-SK" sz="1200" b="0" i="0" dirty="0">
                <a:solidFill>
                  <a:schemeClr val="tx1"/>
                </a:solidFill>
                <a:effectLst/>
                <a:latin typeface="+mn-lt"/>
                <a:ea typeface="+mn-lt"/>
                <a:cs typeface="+mn-cs"/>
              </a:rPr>
              <a:t> a tzv. </a:t>
            </a:r>
            <a:r>
              <a:rPr lang="sk-SK" sz="1200" b="0" i="0" dirty="0" err="1">
                <a:solidFill>
                  <a:schemeClr val="tx1"/>
                </a:solidFill>
                <a:effectLst/>
                <a:latin typeface="+mn-lt"/>
                <a:ea typeface="+mn-lt"/>
                <a:cs typeface="+mn-cs"/>
              </a:rPr>
              <a:t>prezentizmom</a:t>
            </a:r>
            <a:r>
              <a:rPr lang="sk-SK" sz="1200" b="0" i="0" dirty="0">
                <a:solidFill>
                  <a:schemeClr val="tx1"/>
                </a:solidFill>
                <a:effectLst/>
                <a:latin typeface="+mn-lt"/>
                <a:ea typeface="+mn-lt"/>
                <a:cs typeface="+mn-cs"/>
              </a:rPr>
              <a:t>, ku ktorému dochádza, ak sú zamestnanci síce v práci, ale nedokážu dosiahnuť plnú pracovnú produktivitu.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sk-SK" b="0" dirty="0"/>
              <a:t>Viac</a:t>
            </a:r>
            <a:r>
              <a:rPr lang="sk-SK" dirty="0"/>
              <a:t> ako </a:t>
            </a:r>
            <a:r>
              <a:rPr lang="sk-SK" b="1" dirty="0"/>
              <a:t>4 z 10 zamestnancov v celej EÚ (44 %)</a:t>
            </a:r>
            <a:r>
              <a:rPr lang="sk-SK" dirty="0"/>
              <a:t> </a:t>
            </a:r>
            <a:r>
              <a:rPr lang="sk-SK" b="0" dirty="0"/>
              <a:t>uvádzajú, že sú</a:t>
            </a:r>
            <a:r>
              <a:rPr lang="sk-SK" b="1" dirty="0"/>
              <a:t> vystavení veľkému časovému tlaku</a:t>
            </a:r>
            <a:r>
              <a:rPr lang="sk-SK" dirty="0"/>
              <a:t> </a:t>
            </a:r>
            <a:r>
              <a:rPr lang="sk-SK" b="0" dirty="0"/>
              <a:t>alebo</a:t>
            </a:r>
            <a:r>
              <a:rPr lang="sk-SK" dirty="0"/>
              <a:t> </a:t>
            </a:r>
            <a:r>
              <a:rPr lang="sk-SK" b="1" dirty="0"/>
              <a:t>nadmernému pracovnému zaťaženiu</a:t>
            </a:r>
            <a:r>
              <a:rPr lang="sk-SK" dirty="0"/>
              <a:t>, </a:t>
            </a:r>
            <a:r>
              <a:rPr lang="sk-SK" b="0" dirty="0"/>
              <a:t>ako vyplýva z prieskumu </a:t>
            </a:r>
            <a:r>
              <a:rPr lang="sk-SK" b="0" u="sng" dirty="0">
                <a:hlinkClick r:id="rId3">
                  <a:extLst>
                    <a:ext uri="{A12FA001-AC4F-418D-AE19-62706E023703}">
                      <ahyp:hlinkClr xmlns:ahyp="http://schemas.microsoft.com/office/drawing/2018/hyperlinkcolor" val="tx"/>
                    </a:ext>
                  </a:extLst>
                </a:hlinkClick>
              </a:rPr>
              <a:t>OSH </a:t>
            </a:r>
            <a:r>
              <a:rPr lang="sk-SK" b="0" u="sng" dirty="0" err="1">
                <a:hlinkClick r:id="rId3">
                  <a:extLst>
                    <a:ext uri="{A12FA001-AC4F-418D-AE19-62706E023703}">
                      <ahyp:hlinkClr xmlns:ahyp="http://schemas.microsoft.com/office/drawing/2018/hyperlinkcolor" val="tx"/>
                    </a:ext>
                  </a:extLst>
                </a:hlinkClick>
              </a:rPr>
              <a:t>Pulse</a:t>
            </a:r>
            <a:r>
              <a:rPr lang="sk-SK" b="0" u="sng" dirty="0">
                <a:hlinkClick r:id="rId3">
                  <a:extLst>
                    <a:ext uri="{A12FA001-AC4F-418D-AE19-62706E023703}">
                      <ahyp:hlinkClr xmlns:ahyp="http://schemas.microsoft.com/office/drawing/2018/hyperlinkcolor" val="tx"/>
                    </a:ext>
                  </a:extLst>
                </a:hlinkClick>
              </a:rPr>
              <a:t> 2025</a:t>
            </a:r>
            <a:r>
              <a:rPr lang="sk-SK" b="0" dirty="0"/>
              <a:t>.</a:t>
            </a:r>
            <a:r>
              <a:rPr lang="sk-SK"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sk-SK" dirty="0"/>
              <a:t>Mnohí zamestnanci tvrdia, že ich práca nepriaznivo vplýva na ich zdravie:</a:t>
            </a:r>
          </a:p>
          <a:p>
            <a:pPr marL="628650" lvl="1" indent="-171450">
              <a:buFont typeface="Arial" panose="020B0604020202020204" pitchFamily="34" charset="0"/>
              <a:buChar char="•"/>
            </a:pPr>
            <a:r>
              <a:rPr lang="sk-SK" dirty="0">
                <a:solidFill>
                  <a:schemeClr val="tx2"/>
                </a:solidFill>
              </a:rPr>
              <a:t>37 % zamestnancov pociťuje celkovú únavu, </a:t>
            </a:r>
          </a:p>
          <a:p>
            <a:pPr marL="628650" lvl="1" indent="-171450">
              <a:buFont typeface="Arial" panose="020B0604020202020204" pitchFamily="34" charset="0"/>
              <a:buChar char="•"/>
            </a:pPr>
            <a:r>
              <a:rPr lang="sk-SK" dirty="0">
                <a:solidFill>
                  <a:schemeClr val="tx2"/>
                </a:solidFill>
              </a:rPr>
              <a:t>29 % </a:t>
            </a:r>
            <a:r>
              <a:rPr lang="sk-SK" sz="1800" kern="1200" dirty="0">
                <a:solidFill>
                  <a:srgbClr val="0E2841"/>
                </a:solidFill>
                <a:effectLst/>
                <a:latin typeface="Aptos" panose="020B0004020202020204" pitchFamily="34" charset="0"/>
                <a:ea typeface="+mn-ea"/>
                <a:cs typeface="+mn-cs"/>
              </a:rPr>
              <a:t>zamestnancov</a:t>
            </a:r>
            <a:r>
              <a:rPr lang="sk-SK" dirty="0">
                <a:solidFill>
                  <a:schemeClr val="tx2"/>
                </a:solidFill>
              </a:rPr>
              <a:t> v EÚ trpí stresom, depresiou alebo úzkosťou</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sk-SK" dirty="0"/>
              <a:t>44 % </a:t>
            </a:r>
            <a:r>
              <a:rPr lang="sk-SK" sz="1800" kern="1200" dirty="0">
                <a:solidFill>
                  <a:srgbClr val="0E2841"/>
                </a:solidFill>
                <a:effectLst/>
                <a:latin typeface="Aptos" panose="020B0004020202020204" pitchFamily="34" charset="0"/>
                <a:ea typeface="+mn-ea"/>
                <a:cs typeface="+mn-cs"/>
              </a:rPr>
              <a:t>zamestnancov </a:t>
            </a:r>
            <a:r>
              <a:rPr lang="sk-SK" dirty="0"/>
              <a:t>je vystavených veľkému časovému tlaku alebo nadmernému pracovnému zaťaženiu. Tieto údaje sa v jednotlivých členských štátoch EÚ značne líšia.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sk-SK" dirty="0"/>
              <a:t>Vystavenie psychosociálnym rizikám na pracovisku môže mať rôzne dôsledky, medzi ktoré patria úzkosť, depresia, vyhorenie atď.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sk-SK" dirty="0"/>
              <a:t>Okrem individuálneho utrpenia sú spoločnosti výrazne ovplyvnené dôsledkami </a:t>
            </a:r>
            <a:r>
              <a:rPr lang="sk-SK" dirty="0" err="1"/>
              <a:t>absentizmus</a:t>
            </a:r>
            <a:r>
              <a:rPr lang="sk-SK" dirty="0"/>
              <a:t>, </a:t>
            </a:r>
            <a:r>
              <a:rPr lang="sk-SK" dirty="0" err="1"/>
              <a:t>prezentizmu</a:t>
            </a:r>
            <a:r>
              <a:rPr lang="sk-SK" dirty="0"/>
              <a:t> a fluktuácie zamestnancov.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dirty="0"/>
              <a:t>Zobrazené údaje </a:t>
            </a:r>
            <a:r>
              <a:rPr lang="sk-SK" b="1" dirty="0"/>
              <a:t>porovnávajú niektoré psychosociálne riziká vnímané organizáciami a zamestnancami</a:t>
            </a:r>
            <a:r>
              <a:rPr lang="sk-SK" dirty="0"/>
              <a:t> vrátane časového tlaku, zlej komunikácie a zlej spolupráce a zapojenia zamestnancov.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a:t>Graf znázorňuje vývoj psychosociálnych rizík v organizáciách v rokoch 2024 a 2019. Tieto riziká môžu zahŕňať: </a:t>
            </a:r>
          </a:p>
          <a:p>
            <a:pPr marL="171450" indent="-171450">
              <a:buFont typeface="Arial" panose="020B0604020202020204" pitchFamily="34" charset="0"/>
              <a:buChar char="•"/>
            </a:pPr>
            <a:r>
              <a:rPr lang="sk-SK"/>
              <a:t>kontakt s komplikovanými zákazníkmi, pacientmi, žiakmi atď.</a:t>
            </a:r>
          </a:p>
          <a:p>
            <a:pPr marL="171450" indent="-171450">
              <a:buFont typeface="Arial" panose="020B0604020202020204" pitchFamily="34" charset="0"/>
              <a:buChar char="•"/>
            </a:pPr>
            <a:r>
              <a:rPr lang="sk-SK"/>
              <a:t>časový tlak</a:t>
            </a:r>
          </a:p>
          <a:p>
            <a:pPr marL="171450" indent="-171450">
              <a:buFont typeface="Arial" panose="020B0604020202020204" pitchFamily="34" charset="0"/>
              <a:buChar char="•"/>
            </a:pPr>
            <a:r>
              <a:rPr lang="sk-SK"/>
              <a:t>zlú komunikáciu alebo zlú spoluprácu v rámci organizácie, </a:t>
            </a:r>
          </a:p>
          <a:p>
            <a:pPr marL="171450" indent="-171450">
              <a:buFont typeface="Arial" panose="020B0604020202020204" pitchFamily="34" charset="0"/>
              <a:buChar char="•"/>
            </a:pPr>
            <a:r>
              <a:rPr lang="sk-SK"/>
              <a:t>dlhý alebo nepravidelný pracovný čas,</a:t>
            </a:r>
          </a:p>
          <a:p>
            <a:pPr marL="171450" indent="-171450">
              <a:buFont typeface="Arial" panose="020B0604020202020204" pitchFamily="34" charset="0"/>
              <a:buChar char="•"/>
            </a:pPr>
            <a:r>
              <a:rPr lang="sk-SK"/>
              <a:t>obavy zo straty zamestnania, </a:t>
            </a:r>
          </a:p>
          <a:p>
            <a:pPr marL="0" indent="0">
              <a:buFont typeface="Arial" panose="020B0604020202020204" pitchFamily="34" charset="0"/>
              <a:buNone/>
            </a:pPr>
            <a:r>
              <a:rPr lang="sk-SK"/>
              <a:t>Zdroj: </a:t>
            </a:r>
            <a:r>
              <a:rPr lang="sk-SK" sz="1200">
                <a:solidFill>
                  <a:schemeClr val="tx1"/>
                </a:solidFill>
                <a:effectLst/>
                <a:latin typeface="+mn-lt"/>
                <a:ea typeface="+mn-lt"/>
                <a:cs typeface="+mn-cs"/>
              </a:rPr>
              <a:t>ESENER 2024 – Základ: zistenia v EÚ27.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k-SK" b="1" dirty="0"/>
              <a:t>Táto kampaň je súčasťou širšieho záväzku EÚ</a:t>
            </a:r>
            <a:r>
              <a:rPr lang="sk-SK" dirty="0"/>
              <a:t> podporovať silnú kultúru prevencie a venovať pozornosť duševnému zdraviu na pracovisku: </a:t>
            </a:r>
          </a:p>
          <a:p>
            <a:pPr marL="171450" indent="-171450">
              <a:buFont typeface="Arial" panose="020B0604020202020204" pitchFamily="34" charset="0"/>
              <a:buChar char="•"/>
            </a:pPr>
            <a:r>
              <a:rPr lang="sk-SK" b="0" u="sng" dirty="0">
                <a:hlinkClick r:id="rId3"/>
              </a:rPr>
              <a:t>strategický rámec EÚ v oblasti ochrany zdravia a bezpečnosti pri práci na obdobie 2021 – 2027</a:t>
            </a:r>
            <a:r>
              <a:rPr lang="sk-SK" b="0" u="sng" dirty="0"/>
              <a:t>,</a:t>
            </a:r>
          </a:p>
          <a:p>
            <a:pPr marL="171450" indent="-171450">
              <a:buFont typeface="Arial" panose="020B0604020202020204" pitchFamily="34" charset="0"/>
              <a:buChar char="•"/>
            </a:pPr>
            <a:r>
              <a:rPr lang="sk-SK" b="0" dirty="0">
                <a:hlinkClick r:id="rId4"/>
              </a:rPr>
              <a:t>komplexný prístup Európskej komisie k duševnému zdraviu</a:t>
            </a:r>
            <a:r>
              <a:rPr lang="sk-SK" b="0" dirty="0"/>
              <a:t>.</a:t>
            </a:r>
            <a:r>
              <a:rPr lang="sk-SK" b="0" dirty="0">
                <a:hlinkClick r:id="rId4"/>
              </a:rPr>
              <a:t> </a:t>
            </a:r>
          </a:p>
          <a:p>
            <a:endParaRPr lang="en-GB" dirty="0"/>
          </a:p>
          <a:p>
            <a:r>
              <a:rPr lang="sk-SK" sz="1200" b="1" dirty="0">
                <a:solidFill>
                  <a:schemeClr val="tx1"/>
                </a:solidFill>
                <a:effectLst/>
                <a:latin typeface="+mn-lt"/>
                <a:ea typeface="+mn-lt"/>
                <a:cs typeface="+mn-cs"/>
              </a:rPr>
              <a:t>Čo je cieľom kampane? </a:t>
            </a:r>
          </a:p>
          <a:p>
            <a:r>
              <a:rPr lang="sk-SK" sz="1200" dirty="0">
                <a:solidFill>
                  <a:schemeClr val="tx1"/>
                </a:solidFill>
                <a:effectLst/>
                <a:latin typeface="+mn-lt"/>
                <a:ea typeface="+mn-lt"/>
                <a:cs typeface="+mn-cs"/>
              </a:rPr>
              <a:t>Cieľom </a:t>
            </a:r>
            <a:r>
              <a:rPr lang="sk-SK" sz="1200" u="sng" dirty="0">
                <a:solidFill>
                  <a:schemeClr val="tx1"/>
                </a:solidFill>
                <a:effectLst/>
                <a:latin typeface="+mn-lt"/>
                <a:ea typeface="+mn-lt"/>
                <a:cs typeface="+mn-cs"/>
                <a:hlinkClick r:id="rId5"/>
              </a:rPr>
              <a:t>kampane Zdravé pracoviská</a:t>
            </a:r>
            <a:r>
              <a:rPr lang="sk-SK" sz="1200" dirty="0">
                <a:solidFill>
                  <a:schemeClr val="tx1"/>
                </a:solidFill>
                <a:effectLst/>
                <a:latin typeface="+mn-lt"/>
                <a:ea typeface="+mn-lt"/>
                <a:cs typeface="+mn-cs"/>
              </a:rPr>
              <a:t> na roky 2026 – 2028 je zvýšiť informovanosť o priaznivom vplyve dobrého pracovného prostredia na duševné zdravie a pohodu.</a:t>
            </a:r>
          </a:p>
          <a:p>
            <a:r>
              <a:rPr lang="sk-SK" sz="1200" dirty="0">
                <a:solidFill>
                  <a:schemeClr val="tx1"/>
                </a:solidFill>
                <a:effectLst/>
                <a:latin typeface="+mn-lt"/>
                <a:ea typeface="+mn-lt"/>
                <a:cs typeface="+mn-cs"/>
              </a:rPr>
              <a:t> </a:t>
            </a:r>
          </a:p>
          <a:p>
            <a:r>
              <a:rPr lang="sk-SK" sz="1200" dirty="0">
                <a:solidFill>
                  <a:schemeClr val="tx1"/>
                </a:solidFill>
                <a:effectLst/>
                <a:latin typeface="+mn-lt"/>
                <a:ea typeface="+mn-lt"/>
                <a:cs typeface="+mn-cs"/>
              </a:rPr>
              <a:t>Medzi konkrétne ciele patria:</a:t>
            </a:r>
          </a:p>
          <a:p>
            <a:pPr marL="171450" lvl="0" indent="-171450">
              <a:buFont typeface="Arial" panose="020B0604020202020204" pitchFamily="34" charset="0"/>
              <a:buChar char="•"/>
            </a:pPr>
            <a:r>
              <a:rPr lang="sk-SK" sz="1200" b="1" dirty="0">
                <a:solidFill>
                  <a:schemeClr val="tx1"/>
                </a:solidFill>
                <a:effectLst/>
                <a:latin typeface="+mn-lt"/>
                <a:ea typeface="+mn-lt"/>
                <a:cs typeface="+mn-cs"/>
              </a:rPr>
              <a:t>podporovať prevenciu psychosociálnych rizík</a:t>
            </a:r>
            <a:r>
              <a:rPr lang="sk-SK" sz="1200" dirty="0">
                <a:solidFill>
                  <a:schemeClr val="tx1"/>
                </a:solidFill>
                <a:effectLst/>
                <a:latin typeface="+mn-lt"/>
                <a:ea typeface="+mn-lt"/>
                <a:cs typeface="+mn-cs"/>
              </a:rPr>
              <a:t> prostredníctvom primeraných postupov posudzovania a riadenia rizík, </a:t>
            </a:r>
          </a:p>
          <a:p>
            <a:pPr marL="171450" lvl="0" indent="-171450">
              <a:buFont typeface="Arial" panose="020B0604020202020204" pitchFamily="34" charset="0"/>
              <a:buChar char="•"/>
            </a:pPr>
            <a:r>
              <a:rPr lang="sk-SK" sz="1200" b="1" dirty="0">
                <a:solidFill>
                  <a:schemeClr val="tx1"/>
                </a:solidFill>
                <a:effectLst/>
                <a:latin typeface="+mn-lt"/>
                <a:ea typeface="+mn-lt"/>
                <a:cs typeface="+mn-cs"/>
              </a:rPr>
              <a:t>venovať pozornosť všetkým sektorom</a:t>
            </a:r>
            <a:r>
              <a:rPr lang="sk-SK" sz="1200" dirty="0">
                <a:solidFill>
                  <a:schemeClr val="tx1"/>
                </a:solidFill>
                <a:effectLst/>
                <a:latin typeface="+mn-lt"/>
                <a:ea typeface="+mn-lt"/>
                <a:cs typeface="+mn-cs"/>
              </a:rPr>
              <a:t> so zameraním na tie, v ktorých sú psychosociálne riziká veľmi rozšírené, a tie, v ktorých môžu byť psychosociálne riziká menej zjavné, </a:t>
            </a:r>
          </a:p>
          <a:p>
            <a:pPr marL="171450" lvl="0" indent="-171450">
              <a:buFont typeface="Arial" panose="020B0604020202020204" pitchFamily="34" charset="0"/>
              <a:buChar char="•"/>
            </a:pPr>
            <a:r>
              <a:rPr lang="sk-SK" sz="1200" b="1" dirty="0">
                <a:solidFill>
                  <a:schemeClr val="tx1"/>
                </a:solidFill>
                <a:effectLst/>
                <a:latin typeface="+mn-lt"/>
                <a:ea typeface="+mn-lt"/>
                <a:cs typeface="+mn-cs"/>
              </a:rPr>
              <a:t>podporovať spoluprácu</a:t>
            </a:r>
            <a:r>
              <a:rPr lang="sk-SK" sz="1200" dirty="0">
                <a:solidFill>
                  <a:schemeClr val="tx1"/>
                </a:solidFill>
                <a:effectLst/>
                <a:latin typeface="+mn-lt"/>
                <a:ea typeface="+mn-lt"/>
                <a:cs typeface="+mn-cs"/>
              </a:rPr>
              <a:t> medzi zamestnávateľmi, manažérmi, orgánmi dohľadu, zamestnancami a ich zástupcami,</a:t>
            </a:r>
          </a:p>
          <a:p>
            <a:pPr marL="171450" lvl="0" indent="-171450">
              <a:buFont typeface="Arial" panose="020B0604020202020204" pitchFamily="34" charset="0"/>
              <a:buChar char="•"/>
            </a:pPr>
            <a:r>
              <a:rPr lang="sk-SK" sz="1200" b="1" dirty="0">
                <a:solidFill>
                  <a:schemeClr val="tx1"/>
                </a:solidFill>
                <a:effectLst/>
                <a:latin typeface="+mn-lt"/>
                <a:ea typeface="+mn-lt"/>
                <a:cs typeface="+mn-cs"/>
              </a:rPr>
              <a:t>prepájať partnerov v sieti</a:t>
            </a:r>
            <a:r>
              <a:rPr lang="sk-SK" sz="1200" dirty="0">
                <a:solidFill>
                  <a:schemeClr val="tx1"/>
                </a:solidFill>
                <a:effectLst/>
                <a:latin typeface="+mn-lt"/>
                <a:ea typeface="+mn-lt"/>
                <a:cs typeface="+mn-cs"/>
              </a:rPr>
              <a:t> s cieľom vymieňať si informácie a osvedčené postupy v oblasti prevencie psychosociálnych rizík,</a:t>
            </a:r>
          </a:p>
          <a:p>
            <a:pPr marL="171450" lvl="0" indent="-171450">
              <a:buFont typeface="Arial" panose="020B0604020202020204" pitchFamily="34" charset="0"/>
              <a:buChar char="•"/>
            </a:pPr>
            <a:r>
              <a:rPr lang="sk-SK" sz="1200" dirty="0">
                <a:solidFill>
                  <a:schemeClr val="tx1"/>
                </a:solidFill>
                <a:effectLst/>
                <a:latin typeface="+mn-lt"/>
                <a:ea typeface="+mn-lt"/>
                <a:cs typeface="+mn-cs"/>
              </a:rPr>
              <a:t>podporovať </a:t>
            </a:r>
            <a:r>
              <a:rPr lang="sk-SK" sz="1200" b="1" dirty="0">
                <a:solidFill>
                  <a:schemeClr val="tx1"/>
                </a:solidFill>
                <a:effectLst/>
                <a:latin typeface="+mn-lt"/>
                <a:ea typeface="+mn-lt"/>
                <a:cs typeface="+mn-cs"/>
              </a:rPr>
              <a:t>komplexný prístup</a:t>
            </a:r>
            <a:r>
              <a:rPr lang="sk-SK" sz="1200" dirty="0">
                <a:solidFill>
                  <a:schemeClr val="tx1"/>
                </a:solidFill>
                <a:effectLst/>
                <a:latin typeface="+mn-lt"/>
                <a:ea typeface="+mn-lt"/>
                <a:cs typeface="+mn-cs"/>
              </a:rPr>
              <a:t>, v rámci ktorého sa zohľadňujú </a:t>
            </a:r>
            <a:r>
              <a:rPr lang="sk-SK" sz="1200" b="1" dirty="0">
                <a:solidFill>
                  <a:schemeClr val="tx1"/>
                </a:solidFill>
                <a:effectLst/>
                <a:latin typeface="+mn-lt"/>
                <a:ea typeface="+mn-lt"/>
                <a:cs typeface="+mn-cs"/>
              </a:rPr>
              <a:t>súvislosti medzi fyzickými a psychosociálnymi rizikami a zdravím </a:t>
            </a:r>
            <a:r>
              <a:rPr lang="sk-SK" sz="1800" b="1" kern="1200" dirty="0">
                <a:solidFill>
                  <a:srgbClr val="0E2841"/>
                </a:solidFill>
                <a:effectLst/>
                <a:latin typeface="Aptos" panose="020B0004020202020204" pitchFamily="34" charset="0"/>
                <a:ea typeface="+mn-ea"/>
                <a:cs typeface="+mn-cs"/>
              </a:rPr>
              <a:t>zamestnancov</a:t>
            </a:r>
            <a:r>
              <a:rPr lang="sk-SK" sz="1200" dirty="0">
                <a:solidFill>
                  <a:schemeClr val="tx1"/>
                </a:solidFill>
                <a:effectLst/>
                <a:latin typeface="+mn-lt"/>
                <a:ea typeface="+mn-lt"/>
                <a:cs typeface="+mn-cs"/>
              </a:rPr>
              <a:t>,</a:t>
            </a:r>
          </a:p>
          <a:p>
            <a:pPr marL="171450" lvl="0" indent="-171450">
              <a:buFont typeface="Arial" panose="020B0604020202020204" pitchFamily="34" charset="0"/>
              <a:buChar char="•"/>
            </a:pPr>
            <a:r>
              <a:rPr lang="sk-SK" sz="1200" dirty="0">
                <a:solidFill>
                  <a:schemeClr val="tx1"/>
                </a:solidFill>
                <a:effectLst/>
                <a:latin typeface="+mn-lt"/>
                <a:ea typeface="+mn-lt"/>
                <a:cs typeface="+mn-cs"/>
              </a:rPr>
              <a:t>zdôrazňovať význam</a:t>
            </a:r>
            <a:r>
              <a:rPr lang="sk-SK" sz="1200" b="1" dirty="0">
                <a:solidFill>
                  <a:schemeClr val="tx1"/>
                </a:solidFill>
                <a:effectLst/>
                <a:latin typeface="+mn-lt"/>
                <a:ea typeface="+mn-lt"/>
                <a:cs typeface="+mn-cs"/>
              </a:rPr>
              <a:t> podpory</a:t>
            </a:r>
            <a:r>
              <a:rPr lang="sk-SK" sz="1200" dirty="0">
                <a:solidFill>
                  <a:schemeClr val="tx1"/>
                </a:solidFill>
                <a:effectLst/>
                <a:latin typeface="+mn-lt"/>
                <a:ea typeface="+mn-lt"/>
                <a:cs typeface="+mn-cs"/>
              </a:rPr>
              <a:t>, </a:t>
            </a:r>
            <a:r>
              <a:rPr lang="sk-SK" sz="1200" b="1" dirty="0">
                <a:solidFill>
                  <a:schemeClr val="tx1"/>
                </a:solidFill>
                <a:effectLst/>
                <a:latin typeface="+mn-lt"/>
                <a:ea typeface="+mn-lt"/>
                <a:cs typeface="+mn-cs"/>
              </a:rPr>
              <a:t>dobrej komunikácie</a:t>
            </a:r>
            <a:r>
              <a:rPr lang="sk-SK" sz="1200" dirty="0">
                <a:solidFill>
                  <a:schemeClr val="tx1"/>
                </a:solidFill>
                <a:effectLst/>
                <a:latin typeface="+mn-lt"/>
                <a:ea typeface="+mn-lt"/>
                <a:cs typeface="+mn-cs"/>
              </a:rPr>
              <a:t> a </a:t>
            </a:r>
            <a:r>
              <a:rPr lang="sk-SK" sz="1200" b="1" dirty="0">
                <a:solidFill>
                  <a:schemeClr val="tx1"/>
                </a:solidFill>
                <a:effectLst/>
                <a:latin typeface="+mn-lt"/>
                <a:ea typeface="+mn-lt"/>
                <a:cs typeface="+mn-cs"/>
              </a:rPr>
              <a:t>organizácie práce</a:t>
            </a:r>
            <a:r>
              <a:rPr lang="sk-SK" sz="1200" dirty="0">
                <a:solidFill>
                  <a:schemeClr val="tx1"/>
                </a:solidFill>
                <a:effectLst/>
                <a:latin typeface="+mn-lt"/>
                <a:ea typeface="+mn-lt"/>
                <a:cs typeface="+mn-cs"/>
              </a:rPr>
              <a:t>, ako aj priaznivého sociálneho prostredia pre vytvorenie zdravého pracovného prostredia.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k-SK" sz="1200" dirty="0">
                <a:solidFill>
                  <a:schemeClr val="tx1"/>
                </a:solidFill>
                <a:effectLst/>
                <a:latin typeface="+mn-lt"/>
                <a:ea typeface="+mn-lt"/>
                <a:cs typeface="+mn-cs"/>
              </a:rPr>
              <a:t>Najúčinnejším spôsobom, ako riešiť psychosociálne riziká na pracovisku, je </a:t>
            </a:r>
            <a:r>
              <a:rPr lang="sk-SK" sz="1200" b="1" dirty="0">
                <a:solidFill>
                  <a:schemeClr val="tx1"/>
                </a:solidFill>
                <a:effectLst/>
                <a:latin typeface="+mn-lt"/>
                <a:ea typeface="+mn-lt"/>
                <a:cs typeface="+mn-cs"/>
              </a:rPr>
              <a:t>začleniť hodnotenie a riadenie psychosociálnych rizík do celkových postupov v oblasti bezpečnosti a ochrany zdravia pri práci</a:t>
            </a:r>
            <a:r>
              <a:rPr lang="sk-SK" sz="1200" dirty="0">
                <a:solidFill>
                  <a:schemeClr val="tx1"/>
                </a:solidFill>
                <a:effectLst/>
                <a:latin typeface="+mn-lt"/>
                <a:ea typeface="+mn-lt"/>
                <a:cs typeface="+mn-cs"/>
              </a:rPr>
              <a:t>:</a:t>
            </a:r>
          </a:p>
          <a:p>
            <a:pPr marL="171450" indent="-171450">
              <a:buFont typeface="Arial" panose="020B0604020202020204" pitchFamily="34" charset="0"/>
              <a:buChar char="•"/>
            </a:pPr>
            <a:r>
              <a:rPr lang="sk-SK" sz="1200" dirty="0">
                <a:solidFill>
                  <a:schemeClr val="tx1"/>
                </a:solidFill>
                <a:effectLst/>
                <a:latin typeface="+mn-lt"/>
                <a:ea typeface="+mn-lt"/>
                <a:cs typeface="+mn-cs"/>
              </a:rPr>
              <a:t>vykonávaním systematických hodnotení,</a:t>
            </a:r>
          </a:p>
          <a:p>
            <a:pPr marL="171450" indent="-171450">
              <a:buFont typeface="Arial" panose="020B0604020202020204" pitchFamily="34" charset="0"/>
              <a:buChar char="•"/>
            </a:pPr>
            <a:r>
              <a:rPr lang="sk-SK" sz="1200" dirty="0">
                <a:solidFill>
                  <a:schemeClr val="tx1"/>
                </a:solidFill>
                <a:effectLst/>
                <a:latin typeface="+mn-lt"/>
                <a:ea typeface="+mn-lt"/>
                <a:cs typeface="+mn-cs"/>
              </a:rPr>
              <a:t>zapojením </a:t>
            </a:r>
            <a:r>
              <a:rPr lang="sk-SK" sz="1800" kern="1200" dirty="0">
                <a:solidFill>
                  <a:srgbClr val="0E2841"/>
                </a:solidFill>
                <a:effectLst/>
                <a:latin typeface="Aptos" panose="020B0004020202020204" pitchFamily="34" charset="0"/>
                <a:ea typeface="+mn-ea"/>
                <a:cs typeface="+mn-cs"/>
              </a:rPr>
              <a:t>zamestnancov</a:t>
            </a:r>
            <a:r>
              <a:rPr lang="sk-SK" sz="1200" dirty="0">
                <a:solidFill>
                  <a:schemeClr val="tx1"/>
                </a:solidFill>
                <a:effectLst/>
                <a:latin typeface="+mn-lt"/>
                <a:ea typeface="+mn-lt"/>
                <a:cs typeface="+mn-cs"/>
              </a:rPr>
              <a:t> a ich zástupcov,</a:t>
            </a:r>
          </a:p>
          <a:p>
            <a:pPr marL="171450" indent="-171450">
              <a:buFont typeface="Arial" panose="020B0604020202020204" pitchFamily="34" charset="0"/>
              <a:buChar char="•"/>
            </a:pPr>
            <a:r>
              <a:rPr lang="sk-SK" sz="1200" dirty="0">
                <a:solidFill>
                  <a:schemeClr val="tx1"/>
                </a:solidFill>
                <a:effectLst/>
                <a:latin typeface="+mn-lt"/>
                <a:ea typeface="+mn-lt"/>
                <a:cs typeface="+mn-cs"/>
              </a:rPr>
              <a:t>stanovením jasných priorít,</a:t>
            </a:r>
          </a:p>
          <a:p>
            <a:pPr marL="171450" indent="-171450">
              <a:buFont typeface="Arial" panose="020B0604020202020204" pitchFamily="34" charset="0"/>
              <a:buChar char="•"/>
            </a:pPr>
            <a:r>
              <a:rPr lang="sk-SK" sz="1200" dirty="0">
                <a:solidFill>
                  <a:schemeClr val="tx1"/>
                </a:solidFill>
                <a:effectLst/>
                <a:latin typeface="+mn-lt"/>
                <a:ea typeface="+mn-lt"/>
                <a:cs typeface="+mn-cs"/>
              </a:rPr>
              <a:t>vypracovaním akčných plánov a posudkov. </a:t>
            </a:r>
          </a:p>
          <a:p>
            <a:pPr marL="0" indent="0">
              <a:buFont typeface="Arial" panose="020B0604020202020204" pitchFamily="34" charset="0"/>
              <a:buNone/>
            </a:pPr>
            <a:r>
              <a:rPr lang="sk-SK" sz="1200" b="1" dirty="0">
                <a:solidFill>
                  <a:schemeClr val="tx1"/>
                </a:solidFill>
                <a:effectLst/>
                <a:latin typeface="+mn-lt"/>
                <a:ea typeface="+mn-lt"/>
                <a:cs typeface="+mn-cs"/>
              </a:rPr>
              <a:t>Základom je silné vodcovstvo</a:t>
            </a:r>
            <a:r>
              <a:rPr lang="sk-SK" sz="1200" dirty="0">
                <a:solidFill>
                  <a:schemeClr val="tx1"/>
                </a:solidFill>
                <a:effectLst/>
                <a:latin typeface="+mn-lt"/>
                <a:ea typeface="+mn-lt"/>
                <a:cs typeface="+mn-cs"/>
              </a:rPr>
              <a:t> – manažéri musia byť spôsobilí identifikovať riziká a presadzovať podpornú pracovnú kultúru.</a:t>
            </a:r>
          </a:p>
          <a:p>
            <a:endParaRPr lang="en-GB" sz="1200" kern="1200" dirty="0">
              <a:solidFill>
                <a:schemeClr val="tx1"/>
              </a:solidFill>
              <a:effectLst/>
              <a:latin typeface="+mn-lt"/>
              <a:ea typeface="+mn-ea"/>
              <a:cs typeface="+mn-cs"/>
            </a:endParaRPr>
          </a:p>
          <a:p>
            <a:r>
              <a:rPr lang="sk-SK" sz="1200" dirty="0">
                <a:solidFill>
                  <a:schemeClr val="tx1"/>
                </a:solidFill>
                <a:effectLst/>
                <a:latin typeface="+mn-lt"/>
                <a:ea typeface="+mn-lt"/>
                <a:cs typeface="+mn-cs"/>
              </a:rPr>
              <a:t>Na </a:t>
            </a:r>
            <a:r>
              <a:rPr lang="sk-SK" sz="1200" b="1" dirty="0">
                <a:solidFill>
                  <a:schemeClr val="tx1"/>
                </a:solidFill>
                <a:effectLst/>
                <a:latin typeface="+mn-lt"/>
                <a:ea typeface="+mn-lt"/>
                <a:cs typeface="+mn-cs"/>
              </a:rPr>
              <a:t>predchádzanie obťažovaniu, sexuálnemu obťažovaniu a násiliu</a:t>
            </a:r>
            <a:r>
              <a:rPr lang="sk-SK" sz="1200" dirty="0">
                <a:solidFill>
                  <a:schemeClr val="tx1"/>
                </a:solidFill>
                <a:effectLst/>
                <a:latin typeface="+mn-lt"/>
                <a:ea typeface="+mn-lt"/>
                <a:cs typeface="+mn-cs"/>
              </a:rPr>
              <a:t> a </a:t>
            </a:r>
            <a:r>
              <a:rPr lang="sk-SK" sz="1200" b="1" dirty="0">
                <a:solidFill>
                  <a:schemeClr val="tx1"/>
                </a:solidFill>
                <a:effectLst/>
                <a:latin typeface="+mn-lt"/>
                <a:ea typeface="+mn-lt"/>
                <a:cs typeface="+mn-cs"/>
              </a:rPr>
              <a:t>riešenie základných príčin týchto rizík</a:t>
            </a:r>
            <a:r>
              <a:rPr lang="sk-SK" sz="1200" dirty="0">
                <a:solidFill>
                  <a:schemeClr val="tx1"/>
                </a:solidFill>
                <a:effectLst/>
                <a:latin typeface="+mn-lt"/>
                <a:ea typeface="+mn-lt"/>
                <a:cs typeface="+mn-cs"/>
              </a:rPr>
              <a:t> musia organizácie: </a:t>
            </a:r>
          </a:p>
          <a:p>
            <a:pPr marL="171450" indent="-171450">
              <a:buFont typeface="Arial" panose="020B0604020202020204" pitchFamily="34" charset="0"/>
              <a:buChar char="•"/>
            </a:pPr>
            <a:r>
              <a:rPr lang="sk-SK" sz="1200" dirty="0">
                <a:solidFill>
                  <a:schemeClr val="tx1"/>
                </a:solidFill>
                <a:effectLst/>
                <a:latin typeface="+mn-lt"/>
                <a:ea typeface="+mn-lt"/>
                <a:cs typeface="+mn-cs"/>
              </a:rPr>
              <a:t>preskúmať psychosociálne pracovné prostredie, najmä organizačnú kultúru a štýl vedenia, </a:t>
            </a:r>
          </a:p>
          <a:p>
            <a:pPr marL="171450" indent="-171450">
              <a:buFont typeface="Arial" panose="020B0604020202020204" pitchFamily="34" charset="0"/>
              <a:buChar char="•"/>
            </a:pPr>
            <a:r>
              <a:rPr lang="sk-SK" sz="1200" dirty="0">
                <a:solidFill>
                  <a:schemeClr val="tx1"/>
                </a:solidFill>
                <a:effectLst/>
                <a:latin typeface="+mn-lt"/>
                <a:ea typeface="+mn-lt"/>
                <a:cs typeface="+mn-cs"/>
              </a:rPr>
              <a:t>presadzovať politiku nulovej tolerancie nevhodného správania podporovanú jasnou komunikáciou a iniciatívami zameranými na zvyšovanie informovanosti, jednoznačne stanovenými postupmi oznamovania a disciplinárnymi postupmi.</a:t>
            </a:r>
          </a:p>
          <a:p>
            <a:endParaRPr lang="en-GB" sz="1200" kern="1200" dirty="0">
              <a:solidFill>
                <a:schemeClr val="tx1"/>
              </a:solidFill>
              <a:effectLst/>
              <a:latin typeface="+mn-lt"/>
              <a:ea typeface="+mn-ea"/>
              <a:cs typeface="+mn-cs"/>
            </a:endParaRPr>
          </a:p>
          <a:p>
            <a:r>
              <a:rPr lang="sk-SK" sz="1200" dirty="0">
                <a:solidFill>
                  <a:schemeClr val="tx1"/>
                </a:solidFill>
                <a:effectLst/>
                <a:latin typeface="+mn-lt"/>
                <a:ea typeface="+mn-lt"/>
                <a:cs typeface="+mn-cs"/>
              </a:rPr>
              <a:t>Riešenie </a:t>
            </a:r>
            <a:r>
              <a:rPr lang="sk-SK" sz="1200" b="1" dirty="0">
                <a:solidFill>
                  <a:schemeClr val="tx1"/>
                </a:solidFill>
                <a:effectLst/>
                <a:latin typeface="+mn-lt"/>
                <a:ea typeface="+mn-lt"/>
                <a:cs typeface="+mn-cs"/>
              </a:rPr>
              <a:t>fyzických rizík a duševného zdravia</a:t>
            </a:r>
            <a:r>
              <a:rPr lang="sk-SK" sz="1200" dirty="0">
                <a:solidFill>
                  <a:schemeClr val="tx1"/>
                </a:solidFill>
                <a:effectLst/>
                <a:latin typeface="+mn-lt"/>
                <a:ea typeface="+mn-lt"/>
                <a:cs typeface="+mn-cs"/>
              </a:rPr>
              <a:t> si vyžaduje posudzovanie pracovného prostredia ako celku. Medzi fyzickými a psychosociálnymi rizikami existuje množstvo prepojení. Psychosociálne riziká na pracovisku môžu byť napríklad spojené s úrazmi a poškodeniami podporno-pohybovej sústavy. </a:t>
            </a:r>
          </a:p>
          <a:p>
            <a:endParaRPr lang="en-GB" sz="1200" kern="1200" dirty="0">
              <a:solidFill>
                <a:schemeClr val="tx1"/>
              </a:solidFill>
              <a:effectLst/>
              <a:latin typeface="+mn-lt"/>
              <a:ea typeface="+mn-ea"/>
              <a:cs typeface="+mn-cs"/>
            </a:endParaRPr>
          </a:p>
          <a:p>
            <a:r>
              <a:rPr lang="sk-SK" sz="1200" dirty="0">
                <a:solidFill>
                  <a:schemeClr val="tx1"/>
                </a:solidFill>
                <a:effectLst/>
                <a:latin typeface="+mn-lt"/>
                <a:ea typeface="+mn-lt"/>
                <a:cs typeface="+mn-cs"/>
              </a:rPr>
              <a:t>Osobitnú pozornosť si vyžaduje </a:t>
            </a:r>
            <a:r>
              <a:rPr lang="sk-SK" sz="1200" b="1" dirty="0">
                <a:solidFill>
                  <a:schemeClr val="tx1"/>
                </a:solidFill>
                <a:effectLst/>
                <a:latin typeface="+mn-lt"/>
                <a:ea typeface="+mn-lt"/>
                <a:cs typeface="+mn-cs"/>
              </a:rPr>
              <a:t>odvetvie zdravotníctva a sociálnej starostlivosti</a:t>
            </a:r>
            <a:r>
              <a:rPr lang="sk-SK" sz="1200" dirty="0">
                <a:solidFill>
                  <a:schemeClr val="tx1"/>
                </a:solidFill>
                <a:effectLst/>
                <a:latin typeface="+mn-lt"/>
                <a:ea typeface="+mn-lt"/>
                <a:cs typeface="+mn-cs"/>
              </a:rPr>
              <a:t> z dôvodu vysokého pracovného zaťaženia, emocionálnych požiadaviek a vyššieho vystavenia násiliu. </a:t>
            </a:r>
          </a:p>
          <a:p>
            <a:endParaRPr lang="en-GB" sz="1200" kern="1200" dirty="0">
              <a:solidFill>
                <a:schemeClr val="tx1"/>
              </a:solidFill>
              <a:effectLst/>
              <a:latin typeface="+mn-lt"/>
              <a:ea typeface="+mn-ea"/>
              <a:cs typeface="+mn-cs"/>
            </a:endParaRPr>
          </a:p>
          <a:p>
            <a:r>
              <a:rPr lang="sk-SK" sz="1200" dirty="0">
                <a:solidFill>
                  <a:schemeClr val="tx1"/>
                </a:solidFill>
                <a:effectLst/>
                <a:latin typeface="+mn-lt"/>
                <a:ea typeface="+mn-lt"/>
                <a:cs typeface="+mn-cs"/>
              </a:rPr>
              <a:t>Podporovanie </a:t>
            </a:r>
            <a:r>
              <a:rPr lang="sk-SK" sz="1200" b="1" dirty="0">
                <a:solidFill>
                  <a:schemeClr val="tx1"/>
                </a:solidFill>
                <a:effectLst/>
                <a:latin typeface="+mn-lt"/>
                <a:ea typeface="+mn-lt"/>
                <a:cs typeface="+mn-cs"/>
              </a:rPr>
              <a:t>duševného zdravia</a:t>
            </a:r>
            <a:r>
              <a:rPr lang="sk-SK" sz="1200" dirty="0">
                <a:solidFill>
                  <a:schemeClr val="tx1"/>
                </a:solidFill>
                <a:effectLst/>
                <a:latin typeface="+mn-lt"/>
                <a:ea typeface="+mn-lt"/>
                <a:cs typeface="+mn-cs"/>
              </a:rPr>
              <a:t> znamená presadzovanie otvoreného dialógu, riešenie </a:t>
            </a:r>
            <a:r>
              <a:rPr lang="sk-SK" sz="1200" dirty="0" err="1">
                <a:solidFill>
                  <a:schemeClr val="tx1"/>
                </a:solidFill>
                <a:effectLst/>
                <a:latin typeface="+mn-lt"/>
                <a:ea typeface="+mn-lt"/>
                <a:cs typeface="+mn-cs"/>
              </a:rPr>
              <a:t>stigmatizácie</a:t>
            </a:r>
            <a:r>
              <a:rPr lang="sk-SK" sz="1200" dirty="0">
                <a:solidFill>
                  <a:schemeClr val="tx1"/>
                </a:solidFill>
                <a:effectLst/>
                <a:latin typeface="+mn-lt"/>
                <a:ea typeface="+mn-lt"/>
                <a:cs typeface="+mn-cs"/>
              </a:rPr>
              <a:t> a zabezpečenie včasnej intervencie a účinných postupov návratu do práce. </a:t>
            </a:r>
            <a:r>
              <a:rPr lang="sk-SK" sz="1200" b="1" dirty="0">
                <a:solidFill>
                  <a:schemeClr val="tx1"/>
                </a:solidFill>
                <a:effectLst/>
                <a:latin typeface="+mn-lt"/>
                <a:ea typeface="+mn-lt"/>
                <a:cs typeface="+mn-cs"/>
              </a:rPr>
              <a:t>Spolupráca</a:t>
            </a:r>
            <a:r>
              <a:rPr lang="sk-SK" sz="1200" dirty="0">
                <a:solidFill>
                  <a:schemeClr val="tx1"/>
                </a:solidFill>
                <a:effectLst/>
                <a:latin typeface="+mn-lt"/>
                <a:ea typeface="+mn-lt"/>
                <a:cs typeface="+mn-cs"/>
              </a:rPr>
              <a:t> medzi manažérmi, zdravotníckymi pracovníkmi a zamestnancami je </a:t>
            </a:r>
            <a:r>
              <a:rPr lang="sk-SK" sz="1200" b="1" dirty="0">
                <a:solidFill>
                  <a:schemeClr val="tx1"/>
                </a:solidFill>
                <a:effectLst/>
                <a:latin typeface="+mn-lt"/>
                <a:ea typeface="+mn-lt"/>
                <a:cs typeface="+mn-cs"/>
              </a:rPr>
              <a:t>kľúčom k dlhodobej pohode</a:t>
            </a:r>
            <a:r>
              <a:rPr lang="sk-SK"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Riadenie psychosociálnych rizík nie je voliteľné</a:t>
            </a:r>
            <a:r>
              <a:rPr lang="sk-SK" sz="1200" b="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Zamestnávatelia majú </a:t>
            </a:r>
            <a:r>
              <a:rPr lang="sk-SK" sz="1200" b="1" i="0" dirty="0">
                <a:solidFill>
                  <a:schemeClr val="tx1"/>
                </a:solidFill>
                <a:effectLst/>
                <a:latin typeface="+mn-lt"/>
                <a:ea typeface="+mn-lt"/>
                <a:cs typeface="+mn-cs"/>
              </a:rPr>
              <a:t>zákonnú povinnosť chrániť zdravie a bezpečnosť zamestnancov</a:t>
            </a:r>
            <a:r>
              <a:rPr lang="sk-SK" sz="1200" b="0" i="0" dirty="0">
                <a:solidFill>
                  <a:schemeClr val="tx1"/>
                </a:solidFill>
                <a:effectLst/>
                <a:latin typeface="+mn-lt"/>
                <a:ea typeface="+mn-lt"/>
                <a:cs typeface="+mn-cs"/>
              </a:rPr>
              <a:t>, čo výslovne zahŕňa duševné zdravie ako neoddeliteľnú súčasť bezpečnosti a ochrany zdravia pri práci.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Medzi touto </a:t>
            </a:r>
            <a:r>
              <a:rPr lang="sk-SK" sz="1200" b="1" i="0" dirty="0">
                <a:solidFill>
                  <a:schemeClr val="tx1"/>
                </a:solidFill>
                <a:effectLst/>
                <a:latin typeface="+mn-lt"/>
                <a:ea typeface="+mn-lt"/>
                <a:cs typeface="+mn-cs"/>
              </a:rPr>
              <a:t>teoretickou povinnosťou a skutočnou praxou však stále existuje zreteľný rozkol</a:t>
            </a:r>
            <a:r>
              <a:rPr lang="sk-SK" sz="1200" b="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Z údajov vyplýva, že</a:t>
            </a:r>
            <a:r>
              <a:rPr lang="sk-SK" sz="1200" i="0" dirty="0">
                <a:solidFill>
                  <a:schemeClr val="tx1"/>
                </a:solidFill>
                <a:effectLst/>
                <a:latin typeface="+mn-lt"/>
                <a:ea typeface="+mn-lt"/>
                <a:cs typeface="+mn-cs"/>
              </a:rPr>
              <a:t> </a:t>
            </a:r>
            <a:r>
              <a:rPr lang="sk-SK" sz="1200" b="1" i="0" dirty="0">
                <a:solidFill>
                  <a:schemeClr val="tx1"/>
                </a:solidFill>
                <a:effectLst/>
                <a:latin typeface="+mn-lt"/>
                <a:ea typeface="+mn-lt"/>
                <a:cs typeface="+mn-cs"/>
              </a:rPr>
              <a:t>len približne 39 % podnikov uvádza, že má akčný plán na predchádzanie stresu súvisiacemu so zamestnaním</a:t>
            </a:r>
            <a:r>
              <a:rPr lang="sk-SK" sz="1200" b="0" i="0" dirty="0">
                <a:solidFill>
                  <a:schemeClr val="tx1"/>
                </a:solidFill>
                <a:effectLst/>
                <a:latin typeface="+mn-lt"/>
                <a:ea typeface="+mn-lt"/>
                <a:cs typeface="+mn-cs"/>
              </a:rPr>
              <a:t>, čo naznačuje, že štruktúrované prístupy stále nie sú rozšírené.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To poukazuje na dôležitú úlohu, ktorou je zavedenie opatrení</a:t>
            </a:r>
            <a:r>
              <a:rPr lang="sk-SK" sz="1200" b="0" i="1"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Hoci</a:t>
            </a:r>
            <a:r>
              <a:rPr lang="sk-SK" sz="1200" b="0" dirty="0">
                <a:solidFill>
                  <a:schemeClr val="tx1"/>
                </a:solidFill>
                <a:effectLst/>
                <a:latin typeface="+mn-lt"/>
                <a:ea typeface="+mn-lt"/>
                <a:cs typeface="+mn-cs"/>
              </a:rPr>
              <a:t> </a:t>
            </a:r>
            <a:r>
              <a:rPr lang="sk-SK" sz="1200" b="1" i="0" dirty="0">
                <a:solidFill>
                  <a:schemeClr val="tx1"/>
                </a:solidFill>
                <a:effectLst/>
                <a:latin typeface="+mn-lt"/>
                <a:ea typeface="+mn-lt"/>
                <a:cs typeface="+mn-cs"/>
              </a:rPr>
              <a:t>organizácie</a:t>
            </a:r>
            <a:r>
              <a:rPr lang="sk-SK" sz="1200" b="0" i="0" dirty="0">
                <a:solidFill>
                  <a:schemeClr val="tx1"/>
                </a:solidFill>
                <a:effectLst/>
                <a:latin typeface="+mn-lt"/>
                <a:ea typeface="+mn-lt"/>
                <a:cs typeface="+mn-cs"/>
              </a:rPr>
              <a:t> môžu</a:t>
            </a:r>
            <a:r>
              <a:rPr lang="sk-SK" sz="1200" i="0" dirty="0">
                <a:solidFill>
                  <a:schemeClr val="tx1"/>
                </a:solidFill>
                <a:effectLst/>
                <a:latin typeface="+mn-lt"/>
                <a:ea typeface="+mn-lt"/>
                <a:cs typeface="+mn-cs"/>
              </a:rPr>
              <a:t> </a:t>
            </a:r>
            <a:r>
              <a:rPr lang="sk-SK" sz="1200" b="1" i="0" dirty="0">
                <a:solidFill>
                  <a:schemeClr val="tx1"/>
                </a:solidFill>
                <a:effectLst/>
                <a:latin typeface="+mn-lt"/>
                <a:ea typeface="+mn-lt"/>
                <a:cs typeface="+mn-cs"/>
              </a:rPr>
              <a:t>rozpoznať psychosociálne riziká</a:t>
            </a:r>
            <a:r>
              <a:rPr lang="sk-SK" sz="1200" b="0" i="0" dirty="0">
                <a:solidFill>
                  <a:schemeClr val="tx1"/>
                </a:solidFill>
                <a:effectLst/>
                <a:latin typeface="+mn-lt"/>
                <a:ea typeface="+mn-lt"/>
                <a:cs typeface="+mn-cs"/>
              </a:rPr>
              <a:t>,</a:t>
            </a:r>
            <a:r>
              <a:rPr lang="sk-SK" sz="1200" i="0" dirty="0">
                <a:solidFill>
                  <a:schemeClr val="tx1"/>
                </a:solidFill>
                <a:effectLst/>
                <a:latin typeface="+mn-lt"/>
                <a:ea typeface="+mn-lt"/>
                <a:cs typeface="+mn-cs"/>
              </a:rPr>
              <a:t> </a:t>
            </a:r>
            <a:r>
              <a:rPr lang="sk-SK" sz="1200" b="1" i="0" dirty="0">
                <a:solidFill>
                  <a:schemeClr val="tx1"/>
                </a:solidFill>
                <a:effectLst/>
                <a:latin typeface="+mn-lt"/>
                <a:ea typeface="+mn-lt"/>
                <a:cs typeface="+mn-cs"/>
              </a:rPr>
              <a:t>často im chýbajú systematické,</a:t>
            </a:r>
            <a:r>
              <a:rPr lang="sk-SK" sz="1200" i="0" dirty="0">
                <a:solidFill>
                  <a:schemeClr val="tx1"/>
                </a:solidFill>
                <a:effectLst/>
                <a:latin typeface="+mn-lt"/>
                <a:ea typeface="+mn-lt"/>
                <a:cs typeface="+mn-cs"/>
              </a:rPr>
              <a:t> </a:t>
            </a:r>
            <a:r>
              <a:rPr lang="sk-SK" sz="1200" b="0" i="0" dirty="0">
                <a:solidFill>
                  <a:schemeClr val="tx1"/>
                </a:solidFill>
                <a:effectLst/>
                <a:latin typeface="+mn-lt"/>
                <a:ea typeface="+mn-lt"/>
                <a:cs typeface="+mn-cs"/>
              </a:rPr>
              <a:t>formalizované opatrenia na ich </a:t>
            </a:r>
            <a:r>
              <a:rPr lang="sk-SK" sz="1200" b="1" i="0" dirty="0">
                <a:solidFill>
                  <a:schemeClr val="tx1"/>
                </a:solidFill>
                <a:effectLst/>
                <a:latin typeface="+mn-lt"/>
                <a:ea typeface="+mn-lt"/>
                <a:cs typeface="+mn-cs"/>
              </a:rPr>
              <a:t>účinné</a:t>
            </a:r>
            <a:r>
              <a:rPr lang="sk-SK" sz="1200" i="0" dirty="0">
                <a:solidFill>
                  <a:schemeClr val="tx1"/>
                </a:solidFill>
                <a:effectLst/>
                <a:latin typeface="+mn-lt"/>
                <a:ea typeface="+mn-lt"/>
                <a:cs typeface="+mn-cs"/>
              </a:rPr>
              <a:t> riešenie</a:t>
            </a:r>
            <a:r>
              <a:rPr lang="sk-SK"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Okrem toho </a:t>
            </a:r>
            <a:r>
              <a:rPr lang="sk-SK" sz="1200" b="1" i="0" dirty="0">
                <a:solidFill>
                  <a:schemeClr val="tx1"/>
                </a:solidFill>
                <a:effectLst/>
                <a:latin typeface="+mn-lt"/>
                <a:ea typeface="+mn-lt"/>
                <a:cs typeface="+mn-cs"/>
              </a:rPr>
              <a:t>situácia nie je jednotná v celej Európe</a:t>
            </a:r>
            <a:r>
              <a:rPr lang="sk-SK" sz="1200" b="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Dôkazy ukazujú, že </a:t>
            </a:r>
            <a:r>
              <a:rPr lang="sk-SK" sz="1200" b="1" i="0" dirty="0">
                <a:solidFill>
                  <a:schemeClr val="tx1"/>
                </a:solidFill>
                <a:effectLst/>
                <a:latin typeface="+mn-lt"/>
                <a:ea typeface="+mn-lt"/>
                <a:cs typeface="+mn-cs"/>
              </a:rPr>
              <a:t>informovanosť, kapacity </a:t>
            </a:r>
            <a:r>
              <a:rPr lang="sk-SK" sz="1200" b="0" i="0" dirty="0">
                <a:solidFill>
                  <a:schemeClr val="tx1"/>
                </a:solidFill>
                <a:effectLst/>
                <a:latin typeface="+mn-lt"/>
                <a:ea typeface="+mn-lt"/>
                <a:cs typeface="+mn-cs"/>
              </a:rPr>
              <a:t>a </a:t>
            </a:r>
            <a:r>
              <a:rPr lang="sk-SK" sz="1200" b="1" i="0" dirty="0">
                <a:solidFill>
                  <a:schemeClr val="tx1"/>
                </a:solidFill>
                <a:effectLst/>
                <a:latin typeface="+mn-lt"/>
                <a:ea typeface="+mn-lt"/>
                <a:cs typeface="+mn-cs"/>
              </a:rPr>
              <a:t>zavádzanie preventívnych opatrení sa výrazne líšia </a:t>
            </a:r>
            <a:r>
              <a:rPr lang="sk-SK" sz="1200" b="0" i="0" dirty="0">
                <a:solidFill>
                  <a:schemeClr val="tx1"/>
                </a:solidFill>
                <a:effectLst/>
                <a:latin typeface="+mn-lt"/>
                <a:ea typeface="+mn-lt"/>
                <a:cs typeface="+mn-cs"/>
              </a:rPr>
              <a:t>v závislosti od odvetvia, veľkosti podniku a členského štátu EÚ.</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rgbClr val="000000"/>
                </a:solidFill>
                <a:effectLst/>
                <a:latin typeface="+mn-lt"/>
                <a:ea typeface="+mn-lt"/>
                <a:cs typeface="ArialMT"/>
              </a:rPr>
              <a:t>Je </a:t>
            </a:r>
            <a:r>
              <a:rPr lang="sk-SK" sz="1200" b="1" dirty="0">
                <a:solidFill>
                  <a:srgbClr val="000000"/>
                </a:solidFill>
                <a:effectLst/>
                <a:latin typeface="+mn-lt"/>
                <a:ea typeface="+mn-lt"/>
                <a:cs typeface="ArialMT"/>
              </a:rPr>
              <a:t>potrebné zvýšiť informovanosť</a:t>
            </a:r>
            <a:r>
              <a:rPr lang="sk-SK" sz="1200" dirty="0">
                <a:solidFill>
                  <a:srgbClr val="000000"/>
                </a:solidFill>
                <a:effectLst/>
                <a:latin typeface="+mn-lt"/>
                <a:ea typeface="+mn-lt"/>
                <a:cs typeface="ArialMT"/>
              </a:rPr>
              <a:t> vo všetkých odvetviach a na všetkých pracoviskách o tom, </a:t>
            </a:r>
            <a:r>
              <a:rPr lang="sk-SK" sz="1200" b="1" dirty="0">
                <a:solidFill>
                  <a:srgbClr val="000000"/>
                </a:solidFill>
                <a:effectLst/>
                <a:latin typeface="+mn-lt"/>
                <a:ea typeface="+mn-lt"/>
                <a:cs typeface="ArialMT"/>
              </a:rPr>
              <a:t>čo sú psychosociálne riziká</a:t>
            </a:r>
            <a:r>
              <a:rPr lang="sk-SK" sz="1200" dirty="0">
                <a:solidFill>
                  <a:srgbClr val="000000"/>
                </a:solidFill>
                <a:effectLst/>
                <a:latin typeface="+mn-lt"/>
                <a:ea typeface="+mn-lt"/>
                <a:cs typeface="ArialMT"/>
              </a:rPr>
              <a:t>, a lepšie pochopiť, že </a:t>
            </a:r>
            <a:r>
              <a:rPr lang="sk-SK" sz="1200" b="1" dirty="0">
                <a:solidFill>
                  <a:srgbClr val="000000"/>
                </a:solidFill>
                <a:effectLst/>
                <a:latin typeface="+mn-lt"/>
                <a:ea typeface="+mn-lt"/>
                <a:cs typeface="ArialMT"/>
              </a:rPr>
              <a:t>riešenie psychosociálnych rizík je neoddeliteľnou súčasťou riadenia bezpečnosti a ochrany zdravia pri práci</a:t>
            </a:r>
            <a:r>
              <a:rPr lang="sk-SK" sz="1200" dirty="0">
                <a:solidFill>
                  <a:srgbClr val="000000"/>
                </a:solidFill>
                <a:effectLst/>
                <a:latin typeface="+mn-lt"/>
                <a:ea typeface="+mn-lt"/>
                <a:cs typeface="ArialMT"/>
              </a:rPr>
              <a:t>. </a:t>
            </a:r>
          </a:p>
          <a:p>
            <a:pPr marL="0" indent="0">
              <a:buNone/>
            </a:pPr>
            <a:endParaRPr lang="en-US" sz="1200" b="0" dirty="0"/>
          </a:p>
          <a:p>
            <a:pPr marL="0" indent="0">
              <a:buNone/>
            </a:pPr>
            <a:r>
              <a:rPr lang="sk-SK" sz="1200" b="0" dirty="0"/>
              <a:t>Niektoré aspekty si zaslúžia osobitnú pozornosť a budú sa riešiť v rámci kampane: </a:t>
            </a:r>
          </a:p>
          <a:p>
            <a:pPr marL="171450" indent="-171450">
              <a:buFont typeface="Arial" panose="020B0604020202020204" pitchFamily="34" charset="0"/>
              <a:buChar char="•"/>
            </a:pPr>
            <a:r>
              <a:rPr lang="sk-SK" sz="1200" b="1" dirty="0"/>
              <a:t>psychosociálne riziká, ktoré neúmerne ovplyvňujú konkrétne skupiny</a:t>
            </a:r>
            <a:r>
              <a:rPr lang="sk-SK" sz="1200" b="0" dirty="0"/>
              <a:t>,</a:t>
            </a:r>
          </a:p>
          <a:p>
            <a:pPr marL="171450" indent="-171450">
              <a:buFont typeface="Arial" panose="020B0604020202020204" pitchFamily="34" charset="0"/>
              <a:buChar char="•"/>
            </a:pPr>
            <a:r>
              <a:rPr lang="sk-SK" sz="1200" b="0" dirty="0"/>
              <a:t>konkrétne</a:t>
            </a:r>
            <a:r>
              <a:rPr lang="sk-SK" sz="1200" b="1" dirty="0"/>
              <a:t> odvetvia, v ktorých sa vyskytujú vyššie psychosociálne riziká</a:t>
            </a:r>
            <a:r>
              <a:rPr lang="sk-SK" sz="1200" b="0" dirty="0"/>
              <a:t>, ako napríklad školstvo, zdravotníctvo a verejná správa;</a:t>
            </a:r>
          </a:p>
          <a:p>
            <a:pPr marL="171450" indent="-171450">
              <a:buFont typeface="Arial" panose="020B0604020202020204" pitchFamily="34" charset="0"/>
              <a:buChar char="•"/>
            </a:pPr>
            <a:r>
              <a:rPr lang="sk-SK" sz="1200" b="1" dirty="0"/>
              <a:t>digitalizácia</a:t>
            </a:r>
            <a:r>
              <a:rPr lang="sk-SK" sz="1200" b="0" dirty="0"/>
              <a:t> a meniaci sa svet </a:t>
            </a:r>
            <a:r>
              <a:rPr lang="sk-SK" sz="1200" b="1" dirty="0"/>
              <a:t>práce </a:t>
            </a:r>
            <a:r>
              <a:rPr lang="sk-SK" sz="1200" b="0" dirty="0"/>
              <a:t>, čo prináša nové príležitosti, ale zároveň aj nové riziká a výzvy, s ktorými sa treba vyrovnať.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sk-SK" sz="1200" b="0" i="0" dirty="0">
                <a:solidFill>
                  <a:schemeClr val="tx1"/>
                </a:solidFill>
                <a:effectLst/>
                <a:latin typeface="+mn-lt"/>
                <a:ea typeface="+mn-lt"/>
                <a:cs typeface="+mn-cs"/>
              </a:rPr>
              <a:t>Napriek stúpajúcej informovanosti na mnohých pracoviskách pretrvávajú ťažkosti s účinným riešením psychosociálnych rizík.</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Dôkazy naznačujú, že </a:t>
            </a:r>
            <a:r>
              <a:rPr lang="sk-SK" sz="1200" b="1" i="0" dirty="0">
                <a:solidFill>
                  <a:schemeClr val="tx1"/>
                </a:solidFill>
                <a:effectLst/>
                <a:latin typeface="+mn-lt"/>
                <a:ea typeface="+mn-lt"/>
                <a:cs typeface="+mn-cs"/>
              </a:rPr>
              <a:t>neochota otvorene hovoriť o tejto problematike zostáva najčastejšou prekážkou</a:t>
            </a:r>
            <a:r>
              <a:rPr lang="sk-SK" sz="1200" b="0" i="0" dirty="0">
                <a:solidFill>
                  <a:schemeClr val="tx1"/>
                </a:solidFill>
                <a:effectLst/>
                <a:latin typeface="+mn-lt"/>
                <a:ea typeface="+mn-lt"/>
                <a:cs typeface="+mn-cs"/>
              </a:rPr>
              <a:t>, čo často súvisí so </a:t>
            </a:r>
            <a:r>
              <a:rPr lang="sk-SK" sz="1200" b="0" i="0" dirty="0" err="1">
                <a:solidFill>
                  <a:schemeClr val="tx1"/>
                </a:solidFill>
                <a:effectLst/>
                <a:latin typeface="+mn-lt"/>
                <a:ea typeface="+mn-lt"/>
                <a:cs typeface="+mn-cs"/>
              </a:rPr>
              <a:t>stigmatizáciou</a:t>
            </a:r>
            <a:r>
              <a:rPr lang="sk-SK" sz="1200" b="0" i="0" dirty="0">
                <a:solidFill>
                  <a:schemeClr val="tx1"/>
                </a:solidFill>
                <a:effectLst/>
                <a:latin typeface="+mn-lt"/>
                <a:ea typeface="+mn-lt"/>
                <a:cs typeface="+mn-cs"/>
              </a:rPr>
              <a:t> a strachom z negatívnych dôsledkov.</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Druhou veľkou prekážkou je </a:t>
            </a:r>
            <a:r>
              <a:rPr lang="sk-SK" sz="1200" b="1" i="0" dirty="0">
                <a:solidFill>
                  <a:schemeClr val="tx1"/>
                </a:solidFill>
                <a:effectLst/>
                <a:latin typeface="+mn-lt"/>
                <a:ea typeface="+mn-lt"/>
                <a:cs typeface="+mn-cs"/>
              </a:rPr>
              <a:t>nedostatok odborných poznatkov a skúseností</a:t>
            </a:r>
            <a:r>
              <a:rPr lang="sk-SK" sz="1200" b="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1" i="0" dirty="0">
                <a:solidFill>
                  <a:schemeClr val="tx1"/>
                </a:solidFill>
                <a:effectLst/>
                <a:latin typeface="+mn-lt"/>
                <a:ea typeface="+mn-lt"/>
                <a:cs typeface="+mn-cs"/>
              </a:rPr>
              <a:t>Mnohé organizácie</a:t>
            </a:r>
            <a:r>
              <a:rPr lang="sk-SK" sz="1200" b="0" i="0" dirty="0">
                <a:solidFill>
                  <a:schemeClr val="tx1"/>
                </a:solidFill>
                <a:effectLst/>
                <a:latin typeface="+mn-lt"/>
                <a:ea typeface="+mn-lt"/>
                <a:cs typeface="+mn-cs"/>
              </a:rPr>
              <a:t>, najmä malé a stredné podniky,</a:t>
            </a:r>
            <a:r>
              <a:rPr lang="sk-SK" sz="1200" b="1" i="0" dirty="0">
                <a:solidFill>
                  <a:schemeClr val="tx1"/>
                </a:solidFill>
                <a:effectLst/>
                <a:latin typeface="+mn-lt"/>
                <a:ea typeface="+mn-lt"/>
                <a:cs typeface="+mn-cs"/>
              </a:rPr>
              <a:t> nemajú pocit, že disponujú vhodnými nástrojmi, usmerneniami alebo podporou od expertov</a:t>
            </a:r>
            <a:r>
              <a:rPr lang="sk-SK" sz="1200" b="0" i="0" dirty="0">
                <a:solidFill>
                  <a:schemeClr val="tx1"/>
                </a:solidFill>
                <a:effectLst/>
                <a:latin typeface="+mn-lt"/>
                <a:ea typeface="+mn-lt"/>
                <a:cs typeface="+mn-cs"/>
              </a:rPr>
              <a:t> na účinné riadenie psychosociálnych rizík.</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S tým úzko súvisí nedostatok</a:t>
            </a:r>
            <a:r>
              <a:rPr lang="sk-SK" sz="1200" i="0" dirty="0">
                <a:solidFill>
                  <a:schemeClr val="tx1"/>
                </a:solidFill>
                <a:effectLst/>
                <a:latin typeface="+mn-lt"/>
                <a:ea typeface="+mn-lt"/>
                <a:cs typeface="+mn-cs"/>
              </a:rPr>
              <a:t> </a:t>
            </a:r>
            <a:r>
              <a:rPr lang="sk-SK" sz="1200" b="1" i="0" dirty="0">
                <a:solidFill>
                  <a:schemeClr val="tx1"/>
                </a:solidFill>
                <a:effectLst/>
                <a:latin typeface="+mn-lt"/>
                <a:ea typeface="+mn-lt"/>
                <a:cs typeface="+mn-cs"/>
              </a:rPr>
              <a:t>formalizovaných prístupov k hodnoteniu a riadeniu psychosociálnych rizík</a:t>
            </a:r>
            <a:r>
              <a:rPr lang="sk-SK" sz="1200" b="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Hoci sa v tejto oblasti podnikajú určité kroky</a:t>
            </a:r>
            <a:r>
              <a:rPr lang="sk-SK" sz="1200" b="1" i="0" dirty="0">
                <a:solidFill>
                  <a:schemeClr val="tx1"/>
                </a:solidFill>
                <a:effectLst/>
                <a:latin typeface="+mn-lt"/>
                <a:ea typeface="+mn-lt"/>
                <a:cs typeface="+mn-cs"/>
              </a:rPr>
              <a:t>, len málo malých a stredných podnikov má vypracované štruktúrované plány</a:t>
            </a:r>
            <a:r>
              <a:rPr lang="sk-SK" sz="1200" b="0" i="0" dirty="0">
                <a:solidFill>
                  <a:schemeClr val="tx1"/>
                </a:solidFill>
                <a:effectLst/>
                <a:latin typeface="+mn-lt"/>
                <a:ea typeface="+mn-lt"/>
                <a:cs typeface="+mn-cs"/>
              </a:rPr>
              <a:t> a snahy sú často roztrieštené alebo zamerané skôr na jednotlivcov než na organizačné príčiny (pozri nasledujúcu snímku).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Existuje však silná tendencia smerom k zlepšeniu.</a:t>
            </a:r>
            <a:br>
              <a:rPr lang="sk-SK" sz="1200" b="0" i="0" dirty="0">
                <a:solidFill>
                  <a:schemeClr val="tx1"/>
                </a:solidFill>
                <a:effectLst/>
                <a:latin typeface="+mn-lt"/>
                <a:ea typeface="+mn-lt"/>
                <a:cs typeface="+mn-cs"/>
              </a:rPr>
            </a:br>
            <a:r>
              <a:rPr lang="sk-SK" sz="1200" b="1" i="0" dirty="0">
                <a:solidFill>
                  <a:schemeClr val="tx1"/>
                </a:solidFill>
                <a:effectLst/>
                <a:latin typeface="+mn-lt"/>
                <a:ea typeface="+mn-lt"/>
                <a:cs typeface="+mn-cs"/>
              </a:rPr>
              <a:t>Orgány a odvetvia </a:t>
            </a:r>
            <a:r>
              <a:rPr lang="sk-SK" sz="1200" b="0" i="0" dirty="0">
                <a:solidFill>
                  <a:schemeClr val="tx1"/>
                </a:solidFill>
                <a:effectLst/>
                <a:latin typeface="+mn-lt"/>
                <a:ea typeface="+mn-lt"/>
                <a:cs typeface="+mn-cs"/>
              </a:rPr>
              <a:t>v celej Európe</a:t>
            </a:r>
            <a:r>
              <a:rPr lang="sk-SK" sz="1200" b="1" i="0" dirty="0">
                <a:solidFill>
                  <a:schemeClr val="tx1"/>
                </a:solidFill>
                <a:effectLst/>
                <a:latin typeface="+mn-lt"/>
                <a:ea typeface="+mn-lt"/>
                <a:cs typeface="+mn-cs"/>
              </a:rPr>
              <a:t> vypracúvajú praktické usmernenia, nástroje a legislatívne rámce</a:t>
            </a:r>
            <a:r>
              <a:rPr lang="sk-SK" sz="1200" b="0" i="0" dirty="0">
                <a:solidFill>
                  <a:schemeClr val="tx1"/>
                </a:solidFill>
                <a:effectLst/>
                <a:latin typeface="+mn-lt"/>
                <a:ea typeface="+mn-lt"/>
                <a:cs typeface="+mn-cs"/>
              </a:rPr>
              <a:t> na podporu podnikov pri prijímaní opatrení.</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k-SK" sz="1200" b="0" i="0" dirty="0">
                <a:solidFill>
                  <a:schemeClr val="tx1"/>
                </a:solidFill>
                <a:effectLst/>
                <a:latin typeface="+mn-lt"/>
                <a:ea typeface="+mn-lt"/>
                <a:cs typeface="+mn-cs"/>
              </a:rPr>
              <a:t>To znamená, že spoločnosti nezačínajú od nuly. Jedným z cieľov kampane je </a:t>
            </a:r>
            <a:r>
              <a:rPr lang="sk-SK" sz="1200" b="1" i="0" dirty="0">
                <a:solidFill>
                  <a:schemeClr val="tx1"/>
                </a:solidFill>
                <a:effectLst/>
                <a:latin typeface="+mn-lt"/>
                <a:ea typeface="+mn-lt"/>
                <a:cs typeface="+mn-cs"/>
              </a:rPr>
              <a:t>zvýšiť informovanosť o existujúcich poznatkoch a osvedčených postupoch a podporiť rozvoj prístupov na podporu systematického riadenia psychosociálnych rizík</a:t>
            </a:r>
            <a:r>
              <a:rPr lang="sk-SK"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Viac informácií o preventívnych opatreniach</a:t>
            </a:r>
            <a:r>
              <a:rPr lang="sk-SK" sz="1200" i="0" dirty="0">
                <a:solidFill>
                  <a:schemeClr val="tx1"/>
                </a:solidFill>
                <a:effectLst/>
                <a:latin typeface="+mn-lt"/>
                <a:ea typeface="+mn-lt"/>
                <a:cs typeface="+mn-cs"/>
              </a:rPr>
              <a:t> sa nachádza ďalej</a:t>
            </a:r>
            <a:r>
              <a:rPr lang="sk-SK" sz="1200" b="0" i="0" dirty="0">
                <a:solidFill>
                  <a:schemeClr val="tx1"/>
                </a:solidFill>
                <a:effectLst/>
                <a:latin typeface="+mn-lt"/>
                <a:ea typeface="+mn-lt"/>
                <a:cs typeface="+mn-cs"/>
              </a:rPr>
              <a:t>. Je dôležité: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i="0" dirty="0">
                <a:solidFill>
                  <a:schemeClr val="tx1"/>
                </a:solidFill>
                <a:effectLst/>
                <a:latin typeface="+mn-lt"/>
                <a:ea typeface="+mn-lt"/>
                <a:cs typeface="+mn-cs"/>
              </a:rPr>
              <a:t>začleniť psychosociálne riziká do hodnotenia a riadenia rizík</a:t>
            </a:r>
            <a:r>
              <a:rPr lang="sk-SK" sz="1200" b="0" i="0" dirty="0">
                <a:solidFill>
                  <a:schemeClr val="tx1"/>
                </a:solidFill>
                <a:effectLst/>
                <a:latin typeface="+mn-lt"/>
                <a:ea typeface="+mn-lt"/>
                <a:cs typeface="+mn-cs"/>
              </a:rPr>
              <a:t> a zmysluplne zapojiť zamestnancov do celého procesu,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i="0" dirty="0">
                <a:solidFill>
                  <a:schemeClr val="tx1"/>
                </a:solidFill>
                <a:effectLst/>
                <a:latin typeface="+mn-lt"/>
                <a:ea typeface="+mn-lt"/>
                <a:cs typeface="+mn-cs"/>
              </a:rPr>
              <a:t>presadzovať podporné vedenie a kultúru otvoreného pracoviska</a:t>
            </a:r>
            <a:r>
              <a:rPr lang="sk-SK" sz="1200" b="0" i="0" dirty="0">
                <a:solidFill>
                  <a:schemeClr val="tx1"/>
                </a:solidFill>
                <a:effectLst/>
                <a:latin typeface="+mn-lt"/>
                <a:ea typeface="+mn-lt"/>
                <a:cs typeface="+mn-cs"/>
              </a:rPr>
              <a:t>, kde manažéri idú príkladom a podporujú dialóg;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i="0" dirty="0">
                <a:solidFill>
                  <a:schemeClr val="tx1"/>
                </a:solidFill>
                <a:effectLst/>
                <a:latin typeface="+mn-lt"/>
                <a:ea typeface="+mn-lt"/>
                <a:cs typeface="+mn-cs"/>
              </a:rPr>
              <a:t>zorganizovať prácu tak</a:t>
            </a:r>
            <a:r>
              <a:rPr lang="sk-SK" sz="1200" b="0" i="0" dirty="0">
                <a:solidFill>
                  <a:schemeClr val="tx1"/>
                </a:solidFill>
                <a:effectLst/>
                <a:latin typeface="+mn-lt"/>
                <a:ea typeface="+mn-lt"/>
                <a:cs typeface="+mn-cs"/>
              </a:rPr>
              <a:t>, aby sa zabezpečila kontrolovateľná pracovné záťaž, jasné úlohy, primerané zdroje a primeraná úroveň samostatnosti;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i="0" dirty="0">
                <a:solidFill>
                  <a:schemeClr val="tx1"/>
                </a:solidFill>
                <a:effectLst/>
                <a:latin typeface="+mn-lt"/>
                <a:ea typeface="+mn-lt"/>
                <a:cs typeface="+mn-cs"/>
              </a:rPr>
              <a:t>predchádzať násiliu, obťažovaniu a neprijateľnému sociálnemu správaniu</a:t>
            </a:r>
            <a:r>
              <a:rPr lang="sk-SK" sz="1200" b="0" i="0" dirty="0">
                <a:solidFill>
                  <a:schemeClr val="tx1"/>
                </a:solidFill>
                <a:effectLst/>
                <a:latin typeface="+mn-lt"/>
                <a:ea typeface="+mn-lt"/>
                <a:cs typeface="+mn-cs"/>
              </a:rPr>
              <a:t> prostredníctvom jasných politík, postupov podávania správ a včasnej intervencie,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i="0" dirty="0">
                <a:solidFill>
                  <a:schemeClr val="tx1"/>
                </a:solidFill>
                <a:effectLst/>
                <a:latin typeface="+mn-lt"/>
                <a:ea typeface="+mn-lt"/>
                <a:cs typeface="+mn-cs"/>
              </a:rPr>
              <a:t>posilňovať informovanosť, zručnosti a podporu</a:t>
            </a:r>
            <a:r>
              <a:rPr lang="sk-SK" sz="1200" b="0" i="0" dirty="0">
                <a:solidFill>
                  <a:schemeClr val="tx1"/>
                </a:solidFill>
                <a:effectLst/>
                <a:latin typeface="+mn-lt"/>
                <a:ea typeface="+mn-lt"/>
                <a:cs typeface="+mn-cs"/>
              </a:rPr>
              <a:t>, a to znižovaním </a:t>
            </a:r>
            <a:r>
              <a:rPr lang="sk-SK" sz="1200" b="0" i="0" dirty="0" err="1">
                <a:solidFill>
                  <a:schemeClr val="tx1"/>
                </a:solidFill>
                <a:effectLst/>
                <a:latin typeface="+mn-lt"/>
                <a:ea typeface="+mn-lt"/>
                <a:cs typeface="+mn-cs"/>
              </a:rPr>
              <a:t>stigmatizácie</a:t>
            </a:r>
            <a:r>
              <a:rPr lang="sk-SK" sz="1200" b="0" i="0" dirty="0">
                <a:solidFill>
                  <a:schemeClr val="tx1"/>
                </a:solidFill>
                <a:effectLst/>
                <a:latin typeface="+mn-lt"/>
                <a:ea typeface="+mn-lt"/>
                <a:cs typeface="+mn-cs"/>
              </a:rPr>
              <a:t>, poskytovaním odbornej prípravy a podporou sociálnej podpory na pracovisku.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chemeClr val="tx1"/>
                </a:solidFill>
                <a:effectLst/>
                <a:latin typeface="+mn-lt"/>
                <a:ea typeface="+mn-lt"/>
                <a:cs typeface="+mn-cs"/>
              </a:rPr>
              <a:t>Pre úspešnú prevenciu a riadenie psychosociálnych rizík sú dôležité aj ďalšie faktory.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200" b="1" dirty="0">
                <a:solidFill>
                  <a:schemeClr val="tx1"/>
                </a:solidFill>
                <a:effectLst/>
                <a:latin typeface="+mn-lt"/>
                <a:ea typeface="+mn-lt"/>
                <a:cs typeface="+mn-cs"/>
              </a:rPr>
              <a:t>Angažovanosť manažérov ako základný predpoklad</a:t>
            </a:r>
            <a:r>
              <a:rPr lang="sk-SK" sz="1200" dirty="0">
                <a:solidFill>
                  <a:schemeClr val="tx1"/>
                </a:solidFill>
                <a:effectLst/>
                <a:latin typeface="+mn-lt"/>
                <a:ea typeface="+mn-lt"/>
                <a:cs typeface="+mn-cs"/>
              </a:rPr>
              <a:t> – ak sa manažéri aktívne zapájajú, podporujú zamestnancov v každej fáze a idú príkladom, preukazujú skutočné odhodlanie vytvoriť dobré pracovné prostredie. Bez jasného odhodlania a angažovanosti vedenia nie je možné úspešne pristupovať k riadnej prevencii psychosociálnych rizík. </a:t>
            </a:r>
          </a:p>
          <a:p>
            <a:pPr marL="171450" lvl="0" indent="-171450">
              <a:buFont typeface="Arial" panose="020B0604020202020204" pitchFamily="34" charset="0"/>
              <a:buChar char="•"/>
            </a:pPr>
            <a:r>
              <a:rPr lang="sk-SK" sz="1200" b="1" dirty="0">
                <a:solidFill>
                  <a:schemeClr val="tx1"/>
                </a:solidFill>
                <a:effectLst/>
                <a:latin typeface="+mn-lt"/>
                <a:ea typeface="+mn-lt"/>
                <a:cs typeface="+mn-cs"/>
              </a:rPr>
              <a:t>Zapojenie zamestnancov do procesu</a:t>
            </a:r>
            <a:r>
              <a:rPr lang="sk-SK" sz="1200" dirty="0">
                <a:solidFill>
                  <a:schemeClr val="tx1"/>
                </a:solidFill>
                <a:effectLst/>
                <a:latin typeface="+mn-lt"/>
                <a:ea typeface="+mn-lt"/>
                <a:cs typeface="+mn-cs"/>
              </a:rPr>
              <a:t> – spolupráca so zamestnancami a ich zástupcami pomáha identifikovať najdôležitejšie problémy a vytyčovať priority. Zamestnancom to zároveň dáva pocit spoluzodpovednosti za zavádzané zmeny, čím sa posilňuje ich odhodlanie a angažovanosť. Nájdenie vhodných riešení bude oveľa účinnejšie, ak budú mať zamestnanci možnosť vyjadriť svoj názor, ktorý sa aj zohľadní.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k-SK" b="1" dirty="0"/>
              <a:t>Násilie na pracovisku predstavuje rôznorodý problém. </a:t>
            </a:r>
            <a:r>
              <a:rPr lang="sk-SK" dirty="0"/>
              <a:t>Môže ísť o jednorazový incident, ako je napríklad fyzický útok, alebo o opakované činy na zastrašenie alebo poníženie zamestnanca, čo znamená obťažovanie alebo šikanovanie. Motívy môžu mať rôzny pôvod, ako je rasová, etnická alebo rodová nenávisť. Môže pochádzať z viacerých a niekedy sa prekrývajúcich zdrojov – od kolegov, nadriadených, klientov alebo dokonca od osôb, ktoré nemajú žiadnu spojitosť s firmou ani s jej zamestnancami.</a:t>
            </a:r>
          </a:p>
          <a:p>
            <a:pPr algn="just"/>
            <a:endParaRPr lang="en-US" dirty="0"/>
          </a:p>
          <a:p>
            <a:pPr algn="just"/>
            <a:r>
              <a:rPr lang="sk-SK" b="1" dirty="0"/>
              <a:t>Násilie na pracovisku často vedie k stresu a môže viesť k zhoršeniu zdravotného stavu</a:t>
            </a:r>
            <a:r>
              <a:rPr lang="sk-SK" dirty="0"/>
              <a:t>. Bezprostredné ublíženie, či už vo forme fyzického alebo psychického násilia, môže byť traumatizujúce a z dlhodobého hľadiska psychicky škodlivé, čo môže viesť k závažným zdravotným problémom, ako sú depresia, strata sebavedomia alebo poruchy spánku.</a:t>
            </a:r>
          </a:p>
          <a:p>
            <a:pPr algn="just"/>
            <a:endParaRPr lang="en-US" dirty="0"/>
          </a:p>
          <a:p>
            <a:pPr algn="just"/>
            <a:r>
              <a:rPr lang="sk-SK" dirty="0"/>
              <a:t>Z Európskeho telefonického prieskumu pracovných podmienok (EWCTS), ktorý uskutočnila nadácia </a:t>
            </a:r>
            <a:r>
              <a:rPr lang="sk-SK" dirty="0" err="1"/>
              <a:t>Eurofound</a:t>
            </a:r>
            <a:r>
              <a:rPr lang="sk-SK" dirty="0"/>
              <a:t> v roku 2021, vyplynulo</a:t>
            </a:r>
            <a:r>
              <a:rPr lang="sk-SK" b="0" dirty="0"/>
              <a:t>, že v priemere</a:t>
            </a:r>
            <a:r>
              <a:rPr lang="sk-SK" dirty="0"/>
              <a:t> </a:t>
            </a:r>
            <a:r>
              <a:rPr lang="sk-SK" b="1" dirty="0"/>
              <a:t>približne 13 % zamestnancov v EÚ zažilo nejakú formu neprijateľného sociálneho správania v práci</a:t>
            </a:r>
            <a:r>
              <a:rPr lang="sk-SK" dirty="0"/>
              <a:t>.</a:t>
            </a:r>
          </a:p>
          <a:p>
            <a:pPr algn="just"/>
            <a:endParaRPr lang="en-US" dirty="0"/>
          </a:p>
          <a:p>
            <a:pPr algn="just"/>
            <a:r>
              <a:rPr lang="sk-SK" b="1" dirty="0"/>
              <a:t>Ženy častejšie hlásia neprijateľné sociálne správanie na pracovisku</a:t>
            </a:r>
            <a:r>
              <a:rPr lang="sk-SK" dirty="0"/>
              <a:t>. V nedávnom prieskume EÚ o rodovo motivovanom násilí, ktorý spoločne uskutočnili </a:t>
            </a:r>
            <a:r>
              <a:rPr lang="sk-SK" dirty="0" err="1"/>
              <a:t>Eurostat</a:t>
            </a:r>
            <a:r>
              <a:rPr lang="sk-SK" dirty="0"/>
              <a:t>, FRA a EIGE, sa zistilo, že:</a:t>
            </a:r>
          </a:p>
          <a:p>
            <a:pPr marL="171450" indent="-171450" algn="just">
              <a:buFont typeface="Arial" panose="020B0604020202020204" pitchFamily="34" charset="0"/>
              <a:buChar char="•"/>
            </a:pPr>
            <a:r>
              <a:rPr lang="sk-SK" b="1" dirty="0"/>
              <a:t>30,8 % žien sa už stretlo so sexuálnym obťažovaním v práci</a:t>
            </a:r>
            <a:r>
              <a:rPr lang="sk-SK" dirty="0"/>
              <a:t> </a:t>
            </a:r>
            <a:r>
              <a:rPr lang="sk-SK" b="1" dirty="0"/>
              <a:t>a </a:t>
            </a:r>
          </a:p>
          <a:p>
            <a:pPr marL="171450" indent="-171450" algn="just">
              <a:buFont typeface="Arial" panose="020B0604020202020204" pitchFamily="34" charset="0"/>
              <a:buChar char="•"/>
            </a:pPr>
            <a:r>
              <a:rPr lang="sk-SK" b="1" dirty="0"/>
              <a:t>4,3 % žien zažilo sexuálne obťažovanie za posledných 12 mesiacov</a:t>
            </a:r>
            <a:r>
              <a:rPr lang="sk-SK" b="0" dirty="0"/>
              <a:t>; </a:t>
            </a:r>
          </a:p>
          <a:p>
            <a:pPr marL="171450" indent="-171450" algn="just">
              <a:buFont typeface="Arial" panose="020B0604020202020204" pitchFamily="34" charset="0"/>
              <a:buChar char="•"/>
            </a:pPr>
            <a:r>
              <a:rPr lang="sk-SK" b="1" dirty="0"/>
              <a:t>mladšie ženy</a:t>
            </a:r>
            <a:r>
              <a:rPr lang="sk-SK" dirty="0"/>
              <a:t> uvádzajú vyšší výskyt takýchto prípadov, pričom </a:t>
            </a:r>
            <a:r>
              <a:rPr lang="sk-SK" b="1" dirty="0"/>
              <a:t>dve z piatich zažili v priebehu svojho života sexuálne obťažovanie v práci.</a:t>
            </a:r>
          </a:p>
          <a:p>
            <a:pPr algn="just"/>
            <a:endParaRPr lang="en-US" dirty="0"/>
          </a:p>
          <a:p>
            <a:pPr algn="just"/>
            <a:r>
              <a:rPr lang="sk-SK" b="1" dirty="0"/>
              <a:t>Postupujúca digitalizácia práce</a:t>
            </a:r>
            <a:r>
              <a:rPr lang="sk-SK" dirty="0"/>
              <a:t> a rastúce využívanie informačných a komunikačných technológií (IKT) v práci, ako aj závislosť od nich</a:t>
            </a:r>
            <a:r>
              <a:rPr lang="sk-SK" b="1" dirty="0"/>
              <a:t>, viedli k vzniku nových foriem asociálneho správania</a:t>
            </a:r>
            <a:r>
              <a:rPr lang="sk-SK" dirty="0"/>
              <a:t>, medzi ktoré patrí aj kybernetické šikanovanie a online obťažovanie.</a:t>
            </a:r>
          </a:p>
          <a:p>
            <a:pPr algn="just"/>
            <a:r>
              <a:rPr lang="sk-SK"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k-SK"/>
              <a:t>Celkovo </a:t>
            </a:r>
            <a:r>
              <a:rPr lang="sk-SK" b="1"/>
              <a:t>27,2 % žien zažilo sexuálne obťažovanie v práci mužským páchateľom</a:t>
            </a:r>
            <a:r>
              <a:rPr lang="sk-SK"/>
              <a:t>, zatiaľ čo </a:t>
            </a:r>
            <a:r>
              <a:rPr lang="sk-SK" b="1"/>
              <a:t>30,8 % žien zažilo sexuálne obťažovanie na pracovisku „akýmkoľvek páchateľom</a:t>
            </a:r>
            <a:r>
              <a:rPr lang="sk-SK"/>
              <a:t>“.</a:t>
            </a:r>
          </a:p>
          <a:p>
            <a:pPr marL="0" indent="0">
              <a:buFont typeface="Arial" panose="020B0604020202020204" pitchFamily="34" charset="0"/>
              <a:buNone/>
            </a:pPr>
            <a:r>
              <a:rPr lang="sk-SK"/>
              <a:t> </a:t>
            </a:r>
          </a:p>
          <a:p>
            <a:pPr marL="171450" indent="-171450">
              <a:buFont typeface="Arial" panose="020B0604020202020204" pitchFamily="34" charset="0"/>
              <a:buChar char="•"/>
            </a:pPr>
            <a:r>
              <a:rPr lang="sk-SK"/>
              <a:t>Na základe týchto výsledkov je možné konštatovať, že väčšinu prípadov sexuálneho obťažovania žien páchajú muži.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sk-SK"/>
              <a:t>Pokiaľ ide o </a:t>
            </a:r>
            <a:r>
              <a:rPr lang="sk-SK" b="1"/>
              <a:t>páchateľov mužského pohlavia</a:t>
            </a:r>
            <a:r>
              <a:rPr lang="sk-SK"/>
              <a:t>:</a:t>
            </a:r>
          </a:p>
          <a:p>
            <a:pPr marL="0" indent="0">
              <a:buFont typeface="Arial" panose="020B0604020202020204" pitchFamily="34" charset="0"/>
              <a:buNone/>
            </a:pPr>
            <a:r>
              <a:rPr lang="sk-SK"/>
              <a:t>      - </a:t>
            </a:r>
            <a:r>
              <a:rPr lang="sk-SK" b="1"/>
              <a:t>30,5 % žien </a:t>
            </a:r>
            <a:r>
              <a:rPr lang="sk-SK"/>
              <a:t>v EÚ-27 zažilo sexuálne obťažovanie kolegom, </a:t>
            </a:r>
          </a:p>
          <a:p>
            <a:pPr marL="0" indent="0">
              <a:buFont typeface="Arial" panose="020B0604020202020204" pitchFamily="34" charset="0"/>
              <a:buNone/>
            </a:pPr>
            <a:r>
              <a:rPr lang="sk-SK"/>
              <a:t>      – </a:t>
            </a:r>
            <a:r>
              <a:rPr lang="sk-SK" b="1"/>
              <a:t>74,5 % zažilo sexuálne obťažovanie </a:t>
            </a:r>
            <a:r>
              <a:rPr lang="sk-SK"/>
              <a:t> nadriadeným; </a:t>
            </a:r>
          </a:p>
          <a:p>
            <a:pPr marL="0" indent="0">
              <a:buFont typeface="Arial" panose="020B0604020202020204" pitchFamily="34" charset="0"/>
              <a:buNone/>
            </a:pPr>
            <a:r>
              <a:rPr lang="sk-SK"/>
              <a:t>      - pričom </a:t>
            </a:r>
            <a:r>
              <a:rPr lang="sk-SK" b="1"/>
              <a:t>9,3 % uviedlo, že sexuálne obťažovanie spáchal iný muž v pracovnom prostredí</a:t>
            </a:r>
            <a:r>
              <a:rPr lang="sk-SK"/>
              <a:t>, ako je napríklad klient alebo zákazník.</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k-SK" dirty="0"/>
              <a:t>Násilie a obťažovanie na pracovisku nie sú témami, ktoré majú význam len vtedy, keď sa stane niečo vážne. </a:t>
            </a:r>
          </a:p>
          <a:p>
            <a:pPr algn="just"/>
            <a:endParaRPr lang="en-US" dirty="0"/>
          </a:p>
          <a:p>
            <a:pPr algn="just"/>
            <a:r>
              <a:rPr lang="sk-SK" dirty="0"/>
              <a:t>Násiliu je možné predchádzať týmito spôsobmi: </a:t>
            </a:r>
          </a:p>
          <a:p>
            <a:pPr marL="171450" indent="-171450" algn="just">
              <a:buFont typeface="Arial" panose="020B0604020202020204" pitchFamily="34" charset="0"/>
              <a:buChar char="•"/>
            </a:pPr>
            <a:r>
              <a:rPr lang="sk-SK" b="1" dirty="0"/>
              <a:t>vysvetliť, ako vyzerá ohľaduplné správanie</a:t>
            </a:r>
            <a:r>
              <a:rPr lang="sk-SK" dirty="0"/>
              <a:t>, jasne vymedziť úlohy a zaručiť, že každý vie, ako sa má zachovať v </a:t>
            </a:r>
            <a:r>
              <a:rPr lang="sk-SK" dirty="0" err="1"/>
              <a:t>v</a:t>
            </a:r>
            <a:r>
              <a:rPr lang="sk-SK" dirty="0"/>
              <a:t> prípade incidentu;</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b="1" dirty="0">
                <a:cs typeface="Arial"/>
              </a:rPr>
              <a:t>zamerať sa na základné príčiny alebo </a:t>
            </a:r>
            <a:r>
              <a:rPr lang="sk-SK" b="1" dirty="0" err="1">
                <a:cs typeface="Arial"/>
              </a:rPr>
              <a:t>prispievajúce</a:t>
            </a:r>
            <a:r>
              <a:rPr lang="sk-SK" b="1" dirty="0">
                <a:cs typeface="Arial"/>
              </a:rPr>
              <a:t> faktory</a:t>
            </a:r>
            <a:r>
              <a:rPr lang="sk-SK" b="0" dirty="0">
                <a:cs typeface="Arial"/>
              </a:rPr>
              <a:t>,</a:t>
            </a:r>
            <a:r>
              <a:rPr lang="sk-SK" b="1" dirty="0">
                <a:cs typeface="Arial"/>
              </a:rPr>
              <a:t> </a:t>
            </a:r>
            <a:r>
              <a:rPr lang="sk-SK" b="0" dirty="0">
                <a:cs typeface="Arial"/>
              </a:rPr>
              <a:t>, každá situácia vám môže poskytnúť užitočné informácie o rizikách vo vašom podniku, ako je nadmerná pracovná záťaž, prácu osamote, interakcia so zákazníkmi, nejasné hranice v digitálnej komunikácii alebo nedostatočný každodenný dohľad. </a:t>
            </a:r>
          </a:p>
          <a:p>
            <a:pPr marL="171450" indent="-171450" algn="just">
              <a:buFont typeface="Arial" panose="020B0604020202020204" pitchFamily="34" charset="0"/>
              <a:buChar char="•"/>
            </a:pPr>
            <a:r>
              <a:rPr lang="sk-SK" b="1" dirty="0"/>
              <a:t>spravodlivé a efektívne riešiť problémy s cieľom (opätovne) vybudovať dôveru a zabezpečiť, aby sa podobné situácie už neopakovali</a:t>
            </a:r>
            <a:r>
              <a:rPr lang="sk-SK" b="0" dirty="0"/>
              <a:t>,</a:t>
            </a:r>
            <a:r>
              <a:rPr lang="sk-SK" b="1" dirty="0"/>
              <a:t> </a:t>
            </a:r>
            <a:r>
              <a:rPr lang="sk-SK" dirty="0"/>
              <a:t>napr. vytvorením priestoru, kde sa zamestnanci môžu dôverne vyjadriť, počúvaním a zaznamenaním kľúčových faktov o tom, čo sa stalo,</a:t>
            </a:r>
          </a:p>
          <a:p>
            <a:pPr marL="171450" indent="-171450" algn="just">
              <a:buFont typeface="Arial" panose="020B0604020202020204" pitchFamily="34" charset="0"/>
              <a:buChar char="•"/>
            </a:pPr>
            <a:r>
              <a:rPr lang="sk-SK" b="1" dirty="0"/>
              <a:t>identifikovať oblasti, v ktorých sa vyžaduje zlepšenie</a:t>
            </a:r>
            <a:r>
              <a:rPr lang="sk-SK" dirty="0"/>
              <a:t>: môže ísť o vnútropodnikové problémy alebo riziká, napr. pracovné preťaženie, práca osamote, kontakt so zákazníkmi, nejasné hranice v digitálnej komunikácii alebo nedostatočný každodenný dohľad, </a:t>
            </a:r>
          </a:p>
          <a:p>
            <a:pPr marL="171450" indent="-171450" algn="just">
              <a:buFont typeface="Arial" panose="020B0604020202020204" pitchFamily="34" charset="0"/>
              <a:buChar char="•"/>
            </a:pPr>
            <a:r>
              <a:rPr lang="sk-SK" b="1" dirty="0"/>
              <a:t>zapojiť </a:t>
            </a:r>
            <a:r>
              <a:rPr lang="sk-SK" sz="1800" b="1" kern="1200" dirty="0">
                <a:solidFill>
                  <a:srgbClr val="0E2841"/>
                </a:solidFill>
                <a:effectLst/>
                <a:latin typeface="Aptos" panose="020B0004020202020204" pitchFamily="34" charset="0"/>
                <a:ea typeface="+mn-ea"/>
                <a:cs typeface="+mn-cs"/>
              </a:rPr>
              <a:t>zamestnancov</a:t>
            </a:r>
            <a:r>
              <a:rPr lang="sk-SK" dirty="0"/>
              <a:t> aby sa posilnila ich zaviazanosť, dôvera a spoločná zodpovednosť pri prevencii násilia;</a:t>
            </a:r>
          </a:p>
          <a:p>
            <a:pPr marL="171450" indent="-171450" algn="just">
              <a:buFont typeface="Arial" panose="020B0604020202020204" pitchFamily="34" charset="0"/>
              <a:buChar char="•"/>
            </a:pPr>
            <a:r>
              <a:rPr lang="sk-SK" b="1" dirty="0"/>
              <a:t>ako organizácia ísť príkladom </a:t>
            </a:r>
            <a:r>
              <a:rPr lang="sk-SK" dirty="0"/>
              <a:t>a ukázať, že prevencia násilia je pre vás prioritou a hodnotou, a to tak slovami, ako aj činmi.   </a:t>
            </a:r>
          </a:p>
          <a:p>
            <a:pPr algn="just"/>
            <a:endParaRPr lang="en-US" b="1" dirty="0"/>
          </a:p>
          <a:p>
            <a:r>
              <a:rPr lang="sk-SK" b="1" dirty="0"/>
              <a:t>Zdroj kampane</a:t>
            </a:r>
            <a:r>
              <a:rPr lang="sk-SK" dirty="0"/>
              <a:t>: pripravovaná príručka o riadení a prevencii násilia pre stredné podniky.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k-SK" sz="1200" b="1" dirty="0"/>
              <a:t>Poškodenia podporno-pohybovej sústavy</a:t>
            </a:r>
          </a:p>
          <a:p>
            <a:pPr marL="171450" indent="-171450">
              <a:buFont typeface="Arial" panose="020B0604020202020204" pitchFamily="34" charset="0"/>
              <a:buChar char="•"/>
            </a:pPr>
            <a:r>
              <a:rPr lang="sk-SK" sz="1200" b="0" dirty="0"/>
              <a:t>vysoké pracovné nároky, nedostatočná kontrola a stres môžu zvýšiť riziko a závažnosť poškodení podporno-pohybovej sústavy,</a:t>
            </a:r>
          </a:p>
          <a:p>
            <a:pPr marL="171450" indent="-171450">
              <a:buFont typeface="Arial" panose="020B0604020202020204" pitchFamily="34" charset="0"/>
              <a:buChar char="•"/>
            </a:pPr>
            <a:r>
              <a:rPr lang="sk-SK" sz="1200" b="0" dirty="0"/>
              <a:t>poškodenia podporno-pohybovej sústavy môžu mať vplyv na duševnú pohodu, odolnosť a práceschopnosť,</a:t>
            </a:r>
          </a:p>
          <a:p>
            <a:pPr marL="171450" indent="-171450">
              <a:buFont typeface="Arial" panose="020B0604020202020204" pitchFamily="34" charset="0"/>
              <a:buChar char="•"/>
            </a:pPr>
            <a:r>
              <a:rPr lang="sk-SK" sz="1200" b="0" dirty="0"/>
              <a:t>psychosociálne riziká môžu spomaliť rekonvalescenciu a návrat do práce,</a:t>
            </a:r>
          </a:p>
          <a:p>
            <a:pPr marL="0" indent="0">
              <a:buNone/>
            </a:pPr>
            <a:r>
              <a:rPr lang="sk-SK" sz="1200" b="1" dirty="0"/>
              <a:t>Environmentálne faktory ovplyvňujúce duševné zdravie </a:t>
            </a:r>
          </a:p>
          <a:p>
            <a:pPr marL="171450" indent="-171450">
              <a:buFont typeface="Arial" panose="020B0604020202020204" pitchFamily="34" charset="0"/>
              <a:buChar char="•"/>
            </a:pPr>
            <a:r>
              <a:rPr lang="sk-SK" sz="1200" b="0" dirty="0"/>
              <a:t>fyzikálne podmienky, ako je hluk, teplota a vystavenie chemikáliám, môžu zvýšiť stres a únavu,</a:t>
            </a:r>
          </a:p>
          <a:p>
            <a:pPr marL="171450" indent="-171450">
              <a:buFont typeface="Arial" panose="020B0604020202020204" pitchFamily="34" charset="0"/>
              <a:buChar char="•"/>
            </a:pPr>
            <a:r>
              <a:rPr lang="sk-SK" sz="1200" b="0" dirty="0"/>
              <a:t>tieto podmienky často súvisia s pracovným zaťažením, časovým tlakom a organizačnými faktormi,</a:t>
            </a:r>
          </a:p>
          <a:p>
            <a:pPr marL="171450" indent="-171450">
              <a:buFont typeface="Arial" panose="020B0604020202020204" pitchFamily="34" charset="0"/>
              <a:buChar char="•"/>
            </a:pPr>
            <a:r>
              <a:rPr lang="sk-SK" sz="1200" b="0" dirty="0"/>
              <a:t>kombinované vplyvy môžu zvýšiť psychickú záťaž a bezpečnostné riziká.</a:t>
            </a:r>
          </a:p>
          <a:p>
            <a:pPr marL="0" indent="0">
              <a:buNone/>
            </a:pPr>
            <a:r>
              <a:rPr lang="sk-SK" sz="1200" b="1" noProof="0" dirty="0"/>
              <a:t>Pracovné úrazy a duševné zdravie</a:t>
            </a:r>
          </a:p>
          <a:p>
            <a:pPr marL="171450" indent="-171450">
              <a:buFont typeface="Arial" panose="020B0604020202020204" pitchFamily="34" charset="0"/>
              <a:buChar char="•"/>
            </a:pPr>
            <a:r>
              <a:rPr lang="sk-SK" sz="1200" b="0" noProof="0" dirty="0"/>
              <a:t>psychosociálne riziká (napr. únava, časový tlak) môžu zvýšiť riziká nehôd,</a:t>
            </a:r>
          </a:p>
          <a:p>
            <a:pPr marL="171450" indent="-171450">
              <a:buFont typeface="Arial" panose="020B0604020202020204" pitchFamily="34" charset="0"/>
              <a:buChar char="•"/>
            </a:pPr>
            <a:r>
              <a:rPr lang="sk-SK" sz="1200" b="0" noProof="0" dirty="0"/>
              <a:t>úrazy a poranenie môžu viesť k problémom s duševným zdravím,</a:t>
            </a:r>
          </a:p>
          <a:p>
            <a:pPr marL="171450" indent="-171450">
              <a:buFont typeface="Arial" panose="020B0604020202020204" pitchFamily="34" charset="0"/>
              <a:buChar char="•"/>
            </a:pPr>
            <a:r>
              <a:rPr lang="sk-SK" sz="1200" b="0" noProof="0" dirty="0"/>
              <a:t>na bezpečnosť vplývajú fyzické aj organizačné faktory. </a:t>
            </a:r>
          </a:p>
          <a:p>
            <a:pPr marL="171450" indent="-171450">
              <a:buFont typeface="Arial" panose="020B0604020202020204" pitchFamily="34" charset="0"/>
              <a:buChar char="•"/>
            </a:pPr>
            <a:endParaRPr lang="en-US" sz="1200" b="0" noProof="0" dirty="0"/>
          </a:p>
          <a:p>
            <a:r>
              <a:rPr lang="sk-SK" sz="1200" b="0" noProof="0" dirty="0"/>
              <a:t>Je potrebné poznamenať, </a:t>
            </a:r>
            <a:r>
              <a:rPr lang="sk-SK" sz="1200" b="1" dirty="0">
                <a:solidFill>
                  <a:schemeClr val="tx1"/>
                </a:solidFill>
                <a:effectLst/>
                <a:latin typeface="+mn-lt"/>
                <a:ea typeface="+mn-lt"/>
                <a:cs typeface="+mn-cs"/>
              </a:rPr>
              <a:t>že spoľahlivosťou bezpečnostných opatrení sa meria účinnosť snáh organizácie zameraných na ochranu bezpečnosti a zdravia </a:t>
            </a:r>
            <a:r>
              <a:rPr lang="sk-SK" sz="1800" b="1" kern="1200" dirty="0">
                <a:solidFill>
                  <a:srgbClr val="0E2841"/>
                </a:solidFill>
                <a:effectLst/>
                <a:latin typeface="Aptos" panose="020B0004020202020204" pitchFamily="34" charset="0"/>
                <a:ea typeface="+mn-ea"/>
                <a:cs typeface="+mn-cs"/>
              </a:rPr>
              <a:t>zamestnancov</a:t>
            </a:r>
            <a:r>
              <a:rPr lang="sk-SK" sz="1200" b="1" dirty="0">
                <a:solidFill>
                  <a:schemeClr val="tx1"/>
                </a:solidFill>
                <a:effectLst/>
                <a:latin typeface="+mn-lt"/>
                <a:ea typeface="+mn-lt"/>
                <a:cs typeface="+mn-cs"/>
              </a:rPr>
              <a:t>.</a:t>
            </a:r>
          </a:p>
          <a:p>
            <a:r>
              <a:rPr lang="sk-SK" sz="1200" dirty="0">
                <a:solidFill>
                  <a:schemeClr val="tx1"/>
                </a:solidFill>
                <a:effectLst/>
                <a:latin typeface="+mn-lt"/>
                <a:ea typeface="+mn-lt"/>
                <a:cs typeface="+mn-cs"/>
              </a:rPr>
              <a:t>Zvyčajne sa hodnotí na základe:</a:t>
            </a:r>
          </a:p>
          <a:p>
            <a:pPr marL="171450" indent="-171450">
              <a:buFont typeface="Arial" panose="020B0604020202020204" pitchFamily="34" charset="0"/>
              <a:buChar char="•"/>
            </a:pPr>
            <a:r>
              <a:rPr lang="sk-SK" sz="1200" b="1" dirty="0">
                <a:solidFill>
                  <a:schemeClr val="tx1"/>
                </a:solidFill>
                <a:effectLst/>
                <a:latin typeface="+mn-lt"/>
                <a:ea typeface="+mn-lt"/>
                <a:cs typeface="+mn-cs"/>
              </a:rPr>
              <a:t>oneskorených ukazovateľov (udalostí)</a:t>
            </a:r>
          </a:p>
          <a:p>
            <a:r>
              <a:rPr lang="sk-SK" sz="1200" dirty="0">
                <a:solidFill>
                  <a:schemeClr val="tx1"/>
                </a:solidFill>
                <a:effectLst/>
                <a:latin typeface="+mn-lt"/>
                <a:ea typeface="+mn-lt"/>
                <a:cs typeface="+mn-cs"/>
              </a:rPr>
              <a:t>Týmito ukazovateľmi sa merajú udalosti, ku ktorým už došlo, ako je počet nehôd, zranení alebo situácií, keď takmer došlo k nehode, absencií v dôsledku zdravotných problémov súvisiacich s prácou atď.</a:t>
            </a:r>
          </a:p>
          <a:p>
            <a:pPr marL="171450" indent="-171450">
              <a:buFont typeface="Arial" panose="020B0604020202020204" pitchFamily="34" charset="0"/>
              <a:buChar char="•"/>
            </a:pPr>
            <a:r>
              <a:rPr lang="sk-SK" sz="1200" b="1" dirty="0">
                <a:solidFill>
                  <a:schemeClr val="tx1"/>
                </a:solidFill>
                <a:effectLst/>
                <a:latin typeface="+mn-lt"/>
                <a:ea typeface="+mn-lt"/>
                <a:cs typeface="+mn-cs"/>
              </a:rPr>
              <a:t>predstihových ukazovateľov (prevenčných opatrení)</a:t>
            </a:r>
          </a:p>
          <a:p>
            <a:r>
              <a:rPr lang="sk-SK" sz="1200" dirty="0">
                <a:solidFill>
                  <a:schemeClr val="tx1"/>
                </a:solidFill>
                <a:effectLst/>
                <a:latin typeface="+mn-lt"/>
                <a:ea typeface="+mn-lt"/>
                <a:cs typeface="+mn-cs"/>
              </a:rPr>
              <a:t>Tieto ukazovatele merajú, či systémy prevencie fungujú, napríklad či sa uskutočnilo hodnotenie rizík, či sa zamestnanci zapájajú do činností v oblasti bezpečnosti a ochrany zdravia pri práci atď.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sk-SK" b="1" dirty="0"/>
              <a:t>Ako riešiť kombinované vystavenie?</a:t>
            </a:r>
            <a:r>
              <a:rPr lang="sk-SK" dirty="0"/>
              <a:t> Integrovanou prevenciou.</a:t>
            </a:r>
          </a:p>
          <a:p>
            <a:pPr marL="0" lvl="0" indent="0">
              <a:buNone/>
            </a:pPr>
            <a:r>
              <a:rPr lang="sk-SK" dirty="0"/>
              <a:t>Môže sem patriť napríklad: </a:t>
            </a:r>
          </a:p>
          <a:p>
            <a:pPr marL="171450" lvl="0" indent="-171450">
              <a:buFont typeface="Arial" panose="020B0604020202020204" pitchFamily="34" charset="0"/>
              <a:buChar char="•"/>
            </a:pPr>
            <a:r>
              <a:rPr lang="sk-SK" dirty="0"/>
              <a:t>cielená prevencia poškodení podporno-pohybovej sústavy a fyzického zaťaženia </a:t>
            </a:r>
            <a:r>
              <a:rPr lang="sk-SK" b="0" dirty="0"/>
              <a:t>prostredníctvom ergonomických úprav, prepracovania úloh a primeranej rekonvalescencie, </a:t>
            </a:r>
          </a:p>
          <a:p>
            <a:pPr marL="171450" lvl="0" indent="-171450">
              <a:buFont typeface="Arial" panose="020B0604020202020204" pitchFamily="34" charset="0"/>
              <a:buChar char="•"/>
            </a:pPr>
            <a:r>
              <a:rPr lang="sk-SK" b="0" dirty="0"/>
              <a:t>zlepšenie podmienok v </a:t>
            </a:r>
            <a:r>
              <a:rPr lang="sk-SK" dirty="0"/>
              <a:t>pracovnom prostredí </a:t>
            </a:r>
            <a:r>
              <a:rPr lang="sk-SK" b="0" dirty="0"/>
              <a:t>(hluk, vibrácie, teplo/chlad, osvetlenie, koncepcia pracovného priestoru) s cieľom znížiť vplyv na stres a duševné zdravie, </a:t>
            </a:r>
          </a:p>
          <a:p>
            <a:pPr marL="171450" lvl="0" indent="-171450">
              <a:buFont typeface="Arial" panose="020B0604020202020204" pitchFamily="34" charset="0"/>
              <a:buChar char="•"/>
            </a:pPr>
            <a:r>
              <a:rPr lang="sk-SK" dirty="0"/>
              <a:t>predchádzanie úrazom </a:t>
            </a:r>
            <a:r>
              <a:rPr lang="sk-SK" b="0" dirty="0"/>
              <a:t>prostredníctvom riešenia organizačných a psychosociálnych faktorov vedúcich k nebezpečnému správaniu a zníženej pozornosti, </a:t>
            </a:r>
          </a:p>
          <a:p>
            <a:pPr marL="171450" lvl="0" indent="-171450">
              <a:buFont typeface="Arial" panose="020B0604020202020204" pitchFamily="34" charset="0"/>
              <a:buChar char="•"/>
            </a:pPr>
            <a:r>
              <a:rPr lang="sk-SK" b="0" dirty="0"/>
              <a:t>so zameraním </a:t>
            </a:r>
            <a:r>
              <a:rPr lang="sk-SK" dirty="0"/>
              <a:t>na vysokorizikové odvetvia a zraniteľné skupiny </a:t>
            </a:r>
            <a:r>
              <a:rPr lang="sk-SK" b="0" dirty="0"/>
              <a:t>vrátane stredných podnikov, stavebníctva, poľnohospodárstva a zamestnancov na neistých alebo fyzicky náročných pracovných miestach.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chemeClr val="tx1"/>
                </a:solidFill>
                <a:effectLst/>
                <a:latin typeface="+mn-lt"/>
                <a:ea typeface="+mn-lt"/>
                <a:cs typeface="+mn-cs"/>
              </a:rPr>
              <a:t>Odvetvie zdravotnej a sociálnej starostlivosti zohráva dôležitú úlohu v európskej spoločnosti, pokiaľ ide o celkové zdravie a pohodu, ako aj ekonomiku vo všeobecnosti.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chemeClr val="tx1"/>
                </a:solidFill>
                <a:effectLst/>
                <a:latin typeface="+mn-lt"/>
                <a:ea typeface="+mn-lt"/>
                <a:cs typeface="+mn-cs"/>
              </a:rPr>
              <a:t>Odvetvie zdravotnej a sociálnej starostlivosti je dôležitým zdrojom pracovných miest v hospodárstve EÚ.</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chemeClr val="tx1"/>
                </a:solidFill>
                <a:effectLst/>
                <a:latin typeface="+mn-lt"/>
                <a:ea typeface="+mn-lt"/>
                <a:cs typeface="+mn-cs"/>
              </a:rPr>
              <a:t>Podľa štatistík </a:t>
            </a:r>
            <a:r>
              <a:rPr lang="sk-SK" sz="1200" dirty="0" err="1">
                <a:solidFill>
                  <a:schemeClr val="tx1"/>
                </a:solidFill>
                <a:effectLst/>
                <a:latin typeface="+mn-lt"/>
                <a:ea typeface="+mn-lt"/>
                <a:cs typeface="+mn-cs"/>
              </a:rPr>
              <a:t>Eurostatu</a:t>
            </a:r>
            <a:r>
              <a:rPr lang="sk-SK" sz="1200" dirty="0">
                <a:solidFill>
                  <a:schemeClr val="tx1"/>
                </a:solidFill>
                <a:effectLst/>
                <a:latin typeface="+mn-lt"/>
                <a:ea typeface="+mn-lt"/>
                <a:cs typeface="+mn-cs"/>
              </a:rPr>
              <a:t> z prieskumu pracovnej sily (LFS) bolo v odvetví zdravotnej a sociálnej starostlivosti (NACE Q) zamestnaných vyše 21,5 milióna ľudí v roku 2022. Väčšina z nich pracuje v zdravotníctve, kde je zamestnaných približne 12,5 milióna ľudí.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dirty="0">
                <a:solidFill>
                  <a:schemeClr val="tx1"/>
                </a:solidFill>
                <a:effectLst/>
                <a:latin typeface="+mn-lt"/>
                <a:ea typeface="+mn-lt"/>
                <a:cs typeface="+mn-cs"/>
              </a:rPr>
              <a:t>Zamestnanosť v tomto odvetví za posledných 10 rokov stabilne rástla, čo je trend zaznamenaný vo všetkých súvisiacich odboroch. Odvetvie zdravotnej a sociálnej starostlivosti predstavuje 11 % všetkých pracovných miest </a:t>
            </a:r>
            <a:r>
              <a:rPr lang="sk-SK" sz="1200" dirty="0">
                <a:solidFill>
                  <a:schemeClr val="tx1"/>
                </a:solidFill>
                <a:effectLst/>
                <a:highlight>
                  <a:srgbClr val="FFFF00"/>
                </a:highlight>
                <a:latin typeface="+mn-lt"/>
                <a:ea typeface="+mn-lt"/>
                <a:cs typeface="+mn-cs"/>
              </a:rPr>
              <a:t>v celom hospodárstve. </a:t>
            </a:r>
          </a:p>
          <a:p>
            <a:endParaRPr lang="fr-FR" dirty="0"/>
          </a:p>
          <a:p>
            <a:r>
              <a:rPr lang="sk-SK" dirty="0"/>
              <a:t>Toto odvetvie zahŕňa rôzne činnosti, ako napríklad: </a:t>
            </a:r>
          </a:p>
          <a:p>
            <a:pPr marL="171450" indent="-171450">
              <a:buFont typeface="Arial" panose="020B0604020202020204" pitchFamily="34" charset="0"/>
              <a:buChar char="•"/>
            </a:pPr>
            <a:r>
              <a:rPr lang="sk-SK" sz="1200" b="0" i="0" dirty="0">
                <a:solidFill>
                  <a:schemeClr val="tx1"/>
                </a:solidFill>
                <a:effectLst/>
                <a:latin typeface="+mn-lt"/>
                <a:ea typeface="+mn-lt"/>
                <a:cs typeface="+mn-cs"/>
              </a:rPr>
              <a:t>zdravotná starostlivosť poskytovaná v nemocniciach, klinikách, lekárskych alebo zubárskych ordináciách;</a:t>
            </a:r>
          </a:p>
          <a:p>
            <a:pPr marL="171450" indent="-171450">
              <a:buFont typeface="Arial" panose="020B0604020202020204" pitchFamily="34" charset="0"/>
              <a:buChar char="•"/>
            </a:pPr>
            <a:r>
              <a:rPr lang="sk-SK" sz="1200" b="0" i="0" dirty="0">
                <a:solidFill>
                  <a:schemeClr val="tx1"/>
                </a:solidFill>
                <a:effectLst/>
                <a:latin typeface="+mn-lt"/>
                <a:ea typeface="+mn-lt"/>
                <a:cs typeface="+mn-cs"/>
              </a:rPr>
              <a:t>rezidenčná starostlivosť o seniorov, osoby so zdravotným postihnutím a pacientov s duševnými poruchami v rezidenčných zariadeniach a domovoch,</a:t>
            </a:r>
          </a:p>
          <a:p>
            <a:pPr marL="171450" indent="-171450">
              <a:buFont typeface="Arial" panose="020B0604020202020204" pitchFamily="34" charset="0"/>
              <a:buChar char="•"/>
            </a:pPr>
            <a:r>
              <a:rPr lang="sk-SK" sz="1200" b="0" i="0" dirty="0">
                <a:solidFill>
                  <a:schemeClr val="tx1"/>
                </a:solidFill>
                <a:effectLst/>
                <a:latin typeface="+mn-lt"/>
                <a:ea typeface="+mn-lt"/>
                <a:cs typeface="+mn-cs"/>
              </a:rPr>
              <a:t>sociálna práca (napr. domáca starostlivosť, starostlivosť o staršie osoby, osoby so zdravotným postihnutím a deti).</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sk-SK" sz="1200" b="1" i="0" dirty="0">
                <a:solidFill>
                  <a:schemeClr val="tx1"/>
                </a:solidFill>
                <a:effectLst/>
                <a:latin typeface="+mn-lt"/>
                <a:ea typeface="+mn-lt"/>
                <a:cs typeface="+mn-cs"/>
              </a:rPr>
              <a:t>Celkovo 31 % zamestnancov v odvetví zdravotnej a sociálnej starostlivosti uviedlo stres, depresiu alebo úzkosť v dôsledku práce alebo v spojení s prácou, čo je údaj, ktorý presahuje európsky priemer vo všetkých sektoroch.(OSH </a:t>
            </a:r>
            <a:r>
              <a:rPr lang="sk-SK" sz="1200" b="1" i="0" dirty="0" err="1">
                <a:solidFill>
                  <a:schemeClr val="tx1"/>
                </a:solidFill>
                <a:effectLst/>
                <a:latin typeface="+mn-lt"/>
                <a:ea typeface="+mn-lt"/>
                <a:cs typeface="+mn-cs"/>
              </a:rPr>
              <a:t>Pulse</a:t>
            </a:r>
            <a:r>
              <a:rPr lang="sk-SK" sz="1200" b="1" i="0" dirty="0">
                <a:solidFill>
                  <a:schemeClr val="tx1"/>
                </a:solidFill>
                <a:effectLst/>
                <a:latin typeface="+mn-lt"/>
                <a:ea typeface="+mn-lt"/>
                <a:cs typeface="+mn-cs"/>
              </a:rPr>
              <a:t> 2025). </a:t>
            </a:r>
            <a:r>
              <a:rPr lang="sk-SK" dirty="0"/>
              <a:t>Údaje sú k dispozícii na adrese: </a:t>
            </a:r>
            <a:r>
              <a:rPr lang="sk-SK" dirty="0">
                <a:hlinkClick r:id="rId3"/>
              </a:rPr>
              <a:t>OSH-pulse-2025-climate-digital-change_EN.pdf</a:t>
            </a:r>
            <a:r>
              <a:rPr lang="sk-SK" dirty="0"/>
              <a:t>, s. 56.</a:t>
            </a:r>
            <a:r>
              <a:rPr lang="sk-SK" sz="1200" b="1" i="0" dirty="0">
                <a:solidFill>
                  <a:schemeClr val="tx1"/>
                </a:solidFill>
                <a:effectLst/>
                <a:latin typeface="+mn-lt"/>
                <a:ea typeface="+mn-lt"/>
                <a:cs typeface="+mn-cs"/>
              </a:rPr>
              <a:t> </a:t>
            </a:r>
            <a:br>
              <a:rPr lang="sk-SK" dirty="0"/>
            </a:br>
            <a:endParaRPr lang="sk-SK" dirty="0"/>
          </a:p>
          <a:p>
            <a:pPr marL="0" marR="0" lvl="0" indent="0" algn="l" defTabSz="914400" rtl="0" eaLnBrk="1" fontAlgn="auto" latinLnBrk="0" hangingPunct="1">
              <a:lnSpc>
                <a:spcPct val="100000"/>
              </a:lnSpc>
              <a:spcBef>
                <a:spcPts val="0"/>
              </a:spcBef>
              <a:spcAft>
                <a:spcPts val="0"/>
              </a:spcAft>
              <a:buClrTx/>
              <a:buSzTx/>
              <a:buFontTx/>
              <a:buNone/>
              <a:tabLst/>
              <a:defRPr/>
            </a:pPr>
            <a:r>
              <a:rPr lang="sk-SK" b="1" dirty="0"/>
              <a:t>Zdroj: </a:t>
            </a:r>
            <a:r>
              <a:rPr lang="sk-SK" dirty="0"/>
              <a:t>https://osha.europa.eu/sites/default/files/documents/HeSCare-OSH-Figures_EN.pdf (Správa „BOZP v zdravotníctve v číslach“)</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dirty="0"/>
              <a:t>Na tomto grafe sú porovnané údaje týkajúce sa psychosociálnych rizík v odvetví zdravotnej a sociálnej starostlivosti a vo všetkých odvetviach v 27 členských štátoch EÚ. </a:t>
            </a:r>
          </a:p>
          <a:p>
            <a:endParaRPr lang="fr-FR" dirty="0"/>
          </a:p>
          <a:p>
            <a:r>
              <a:rPr lang="sk-SK" dirty="0"/>
              <a:t>Znázornené psychosociálne riziká sú: </a:t>
            </a:r>
          </a:p>
          <a:p>
            <a:pPr marL="171450" indent="-171450">
              <a:buFont typeface="Arial" panose="020B0604020202020204" pitchFamily="34" charset="0"/>
              <a:buChar char="•"/>
            </a:pPr>
            <a:r>
              <a:rPr lang="sk-SK" dirty="0"/>
              <a:t>kontakt s komplikovanými zákazníkmi, pacientmi, žiakmi atď., </a:t>
            </a:r>
          </a:p>
          <a:p>
            <a:pPr marL="171450" indent="-171450">
              <a:buFont typeface="Arial" panose="020B0604020202020204" pitchFamily="34" charset="0"/>
              <a:buChar char="•"/>
            </a:pPr>
            <a:r>
              <a:rPr lang="sk-SK" dirty="0"/>
              <a:t>časový tlak,</a:t>
            </a:r>
          </a:p>
          <a:p>
            <a:pPr marL="171450" indent="-171450">
              <a:buFont typeface="Arial" panose="020B0604020202020204" pitchFamily="34" charset="0"/>
              <a:buChar char="•"/>
            </a:pPr>
            <a:r>
              <a:rPr lang="sk-SK" dirty="0"/>
              <a:t>zlá komunikácia alebo zlá spolupráca v rámci organizácie,</a:t>
            </a:r>
          </a:p>
          <a:p>
            <a:pPr marL="171450" indent="-171450">
              <a:buFont typeface="Arial" panose="020B0604020202020204" pitchFamily="34" charset="0"/>
              <a:buChar char="•"/>
            </a:pPr>
            <a:r>
              <a:rPr lang="sk-SK" dirty="0"/>
              <a:t>dlhý alebo nepravidelný pracovný čas, </a:t>
            </a:r>
          </a:p>
          <a:p>
            <a:pPr marL="171450" indent="-171450">
              <a:buFont typeface="Arial" panose="020B0604020202020204" pitchFamily="34" charset="0"/>
              <a:buChar char="•"/>
            </a:pPr>
            <a:r>
              <a:rPr lang="sk-SK" dirty="0"/>
              <a:t>obavy zo straty zamestnania.</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dirty="0"/>
              <a:t>Táto snímka je zameraná na konkrétne riešenia v zdravotníctve so zameraním na preventívne postupy uvedené pre prioritu č. 1 (pozri snímky č. 11-14), ktoré možno použiť aj v tejto súvislosti. </a:t>
            </a:r>
          </a:p>
          <a:p>
            <a:r>
              <a:rPr lang="sk-SK" dirty="0"/>
              <a:t>Okrem toho sa odvetvie zdravotnej a sociálnej starostlivosti </a:t>
            </a:r>
            <a:r>
              <a:rPr lang="sk-SK" dirty="0" err="1"/>
              <a:t>potýka</a:t>
            </a:r>
            <a:r>
              <a:rPr lang="sk-SK" dirty="0"/>
              <a:t> so špecifickými výzvami, ktoré si vyžadujú konkrétne riešenia, ako napríklad: </a:t>
            </a:r>
          </a:p>
          <a:p>
            <a:pPr marL="285750" indent="-285750">
              <a:buFont typeface="Arial"/>
              <a:buChar char="•"/>
            </a:pPr>
            <a:r>
              <a:rPr lang="sk-SK" dirty="0"/>
              <a:t>začleniť </a:t>
            </a:r>
            <a:r>
              <a:rPr lang="sk-SK" b="1" dirty="0"/>
              <a:t>pravidelné posudzovanie psychosociálnych rizikových faktorov </a:t>
            </a:r>
            <a:r>
              <a:rPr lang="sk-SK" dirty="0"/>
              <a:t>do celkových postupov riadenia rizík;</a:t>
            </a:r>
          </a:p>
          <a:p>
            <a:pPr marL="285750" indent="-285750">
              <a:buFont typeface="Arial"/>
              <a:buChar char="•"/>
            </a:pPr>
            <a:r>
              <a:rPr lang="sk-SK" dirty="0"/>
              <a:t>vytvoriť </a:t>
            </a:r>
            <a:r>
              <a:rPr lang="sk-SK" b="1" dirty="0"/>
              <a:t>podporného pracovného prostredia</a:t>
            </a:r>
            <a:r>
              <a:rPr lang="sk-SK" dirty="0"/>
              <a:t> pre úspešné intervencie na prevenciu a zmiernenie psychosociálnych rizík (napríklad prostredníctvom svojpomocných skupín),</a:t>
            </a:r>
          </a:p>
          <a:p>
            <a:pPr marL="285750" indent="-285750">
              <a:buFont typeface="Arial"/>
              <a:buChar char="•"/>
            </a:pPr>
            <a:r>
              <a:rPr lang="sk-SK" dirty="0"/>
              <a:t>zabezpečiť </a:t>
            </a:r>
            <a:r>
              <a:rPr lang="sk-SK" b="1" dirty="0"/>
              <a:t>dostatočný počtu zamestnancov</a:t>
            </a:r>
            <a:r>
              <a:rPr lang="sk-SK" dirty="0"/>
              <a:t>, aby sa zvládala pracovná záťaž a znížil sa podiel pacientov na jedného zamestnanca;</a:t>
            </a:r>
          </a:p>
          <a:p>
            <a:pPr marL="285750" indent="-285750">
              <a:buFont typeface="Arial"/>
              <a:buChar char="•"/>
            </a:pPr>
            <a:r>
              <a:rPr lang="sk-SK" dirty="0"/>
              <a:t>podporovať </a:t>
            </a:r>
            <a:r>
              <a:rPr lang="sk-SK" b="1" dirty="0"/>
              <a:t>pracovnú samostatnosti</a:t>
            </a:r>
            <a:r>
              <a:rPr lang="sk-SK" dirty="0"/>
              <a:t> tým, že zamestnanec získa lepšiu kontrolou nad svojím pracovným rozvrhom a rozhodovacími procesmi;</a:t>
            </a:r>
          </a:p>
          <a:p>
            <a:pPr marL="285750" indent="-285750">
              <a:buFont typeface="Arial"/>
              <a:buChar char="•"/>
            </a:pPr>
            <a:r>
              <a:rPr lang="sk-SK" dirty="0"/>
              <a:t>zabezpečiť </a:t>
            </a:r>
            <a:r>
              <a:rPr lang="sk-SK" b="1" dirty="0"/>
              <a:t>spravodlivé odmeňovanie a uznanie úsilia zamestnancov má </a:t>
            </a:r>
            <a:r>
              <a:rPr lang="sk-SK" dirty="0"/>
              <a:t>zásadný význam pre spokojnosť s prácou a duševné zdravie;</a:t>
            </a:r>
          </a:p>
          <a:p>
            <a:pPr marL="285750" indent="-285750">
              <a:buFont typeface="Arial"/>
              <a:buChar char="•"/>
            </a:pPr>
            <a:r>
              <a:rPr lang="sk-SK" b="1" dirty="0"/>
              <a:t>poskytovať informácie, zlepšovať informovanosť a odbornú prípravu v oblasti psychosociálnych rizík </a:t>
            </a:r>
            <a:r>
              <a:rPr lang="sk-SK" dirty="0"/>
              <a:t>a problémov s duševným zdravím,</a:t>
            </a:r>
          </a:p>
          <a:p>
            <a:pPr marL="285750" indent="-285750">
              <a:buFont typeface="Arial"/>
              <a:buChar char="•"/>
            </a:pPr>
            <a:r>
              <a:rPr lang="sk-SK" b="1" dirty="0"/>
              <a:t>zaviesť regulačných iniciatív</a:t>
            </a:r>
            <a:r>
              <a:rPr lang="sk-SK" dirty="0"/>
              <a:t>, ako sú právne predpisy, nezáväzné alebo dobrovoľné politiky vypracované medzinárodnými, európskymi a vnútroštátnymi organizáciami na prevenciu, riadenie a riešenie psychosociálnych rizík.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k-SK" sz="1200" noProof="0" dirty="0"/>
              <a:t>Riešením môže byť </a:t>
            </a:r>
            <a:r>
              <a:rPr lang="sk-SK" sz="1200" b="0" noProof="0" dirty="0"/>
              <a:t>prispôsobenie pracoviska</a:t>
            </a:r>
            <a:r>
              <a:rPr lang="sk-SK" sz="1200" noProof="0" dirty="0"/>
              <a:t>, a to napríklad:</a:t>
            </a:r>
            <a:r>
              <a:rPr lang="sk-SK" sz="1200" b="0" noProof="0" dirty="0"/>
              <a:t> </a:t>
            </a:r>
          </a:p>
          <a:p>
            <a:pPr marL="171450" indent="-171450">
              <a:buFont typeface="Arial" panose="020B0604020202020204" pitchFamily="34" charset="0"/>
              <a:buChar char="•"/>
            </a:pPr>
            <a:r>
              <a:rPr lang="sk-SK" sz="1200" b="0" noProof="0" dirty="0"/>
              <a:t>vytvorenie tichších pracovných priestorov a menej rušivých vplyvov, </a:t>
            </a:r>
          </a:p>
          <a:p>
            <a:pPr marL="171450" indent="-171450">
              <a:buFont typeface="Arial" panose="020B0604020202020204" pitchFamily="34" charset="0"/>
              <a:buChar char="•"/>
            </a:pPr>
            <a:r>
              <a:rPr lang="sk-SK" sz="1200" b="0" noProof="0" dirty="0"/>
              <a:t>dočasná úprava pracovnej náplne, </a:t>
            </a:r>
          </a:p>
          <a:p>
            <a:pPr marL="171450" indent="-171450">
              <a:buFont typeface="Arial" panose="020B0604020202020204" pitchFamily="34" charset="0"/>
              <a:buChar char="•"/>
            </a:pPr>
            <a:r>
              <a:rPr lang="sk-SK" sz="1200" b="0" noProof="0" dirty="0"/>
              <a:t>dlhodobé zavedenie pružného pracovného času,</a:t>
            </a:r>
          </a:p>
          <a:p>
            <a:pPr marL="171450" indent="-171450">
              <a:buFont typeface="Arial" panose="020B0604020202020204" pitchFamily="34" charset="0"/>
              <a:buChar char="•"/>
            </a:pPr>
            <a:r>
              <a:rPr lang="sk-SK" sz="1200" b="0" noProof="0" dirty="0" err="1"/>
              <a:t>telepráca</a:t>
            </a:r>
            <a:r>
              <a:rPr lang="sk-SK" sz="1200" b="0" noProof="0" dirty="0"/>
              <a:t>. </a:t>
            </a:r>
          </a:p>
          <a:p>
            <a:endParaRPr lang="en-GB" sz="1200" b="0" noProof="0" dirty="0"/>
          </a:p>
          <a:p>
            <a:r>
              <a:rPr lang="sk-SK" sz="1200" b="0" noProof="0" dirty="0"/>
              <a:t>Hoci problémy duševného zdravia nie sú vždy podmienené prácou, podporné </a:t>
            </a:r>
            <a:r>
              <a:rPr lang="sk-SK" sz="1200" noProof="0" dirty="0"/>
              <a:t> </a:t>
            </a:r>
            <a:r>
              <a:rPr lang="sk-SK" sz="1200" b="0" noProof="0" dirty="0"/>
              <a:t>a </a:t>
            </a:r>
            <a:r>
              <a:rPr lang="sk-SK" sz="1200" noProof="0" dirty="0"/>
              <a:t>inkluzívne pracovné prostredie</a:t>
            </a:r>
            <a:r>
              <a:rPr lang="sk-SK" sz="1200" b="0" noProof="0" dirty="0"/>
              <a:t> môže byť </a:t>
            </a:r>
            <a:r>
              <a:rPr lang="sk-SK" sz="1200" noProof="0" dirty="0"/>
              <a:t>mať veľmi pozitívny vplyv</a:t>
            </a:r>
            <a:r>
              <a:rPr lang="sk-SK" sz="1200" b="0" noProof="0" dirty="0"/>
              <a:t>. </a:t>
            </a:r>
          </a:p>
          <a:p>
            <a:endParaRPr lang="en-US" sz="1200" b="0" dirty="0"/>
          </a:p>
          <a:p>
            <a:r>
              <a:rPr lang="sk-SK" sz="1200" b="0" dirty="0"/>
              <a:t>Niektorí zamestnanci, vrátane osôb s </a:t>
            </a:r>
            <a:r>
              <a:rPr lang="sk-SK" sz="1200" b="0" dirty="0" err="1"/>
              <a:t>neurodiverzitou</a:t>
            </a:r>
            <a:r>
              <a:rPr lang="sk-SK" sz="1200" b="0" dirty="0"/>
              <a:t>, môžu mať ťažkosti s prácou v bežnom prostredí.</a:t>
            </a:r>
          </a:p>
          <a:p>
            <a:endParaRPr lang="en-US" sz="1200" b="0" dirty="0"/>
          </a:p>
          <a:p>
            <a:pPr lvl="0"/>
            <a:r>
              <a:rPr lang="sk-SK" sz="1200" b="1" noProof="0" dirty="0">
                <a:solidFill>
                  <a:srgbClr val="003399"/>
                </a:solidFill>
              </a:rPr>
              <a:t>Takmer 50 % </a:t>
            </a:r>
            <a:r>
              <a:rPr lang="sk-SK" sz="1200" b="1" dirty="0">
                <a:solidFill>
                  <a:schemeClr val="accent1"/>
                </a:solidFill>
              </a:rPr>
              <a:t>obyvateľov EÚ uvádza, že za posledných dvanásť mesiacov zažili emocionálny alebo psychosociálny problém, napríklad pocit depresie alebo úzkosti.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dirty="0"/>
              <a:t>Zdroj: Prieskum </a:t>
            </a:r>
            <a:r>
              <a:rPr lang="sk-SK" dirty="0" err="1"/>
              <a:t>Eurobarometer</a:t>
            </a:r>
            <a:r>
              <a:rPr lang="sk-SK" dirty="0"/>
              <a:t> 2023: </a:t>
            </a:r>
            <a:r>
              <a:rPr lang="sk-SK" dirty="0">
                <a:hlinkClick r:id="rId3"/>
              </a:rPr>
              <a:t>Duševné zdravie – október 2023 – – prieskum </a:t>
            </a:r>
            <a:r>
              <a:rPr lang="sk-SK" dirty="0" err="1">
                <a:hlinkClick r:id="rId3"/>
              </a:rPr>
              <a:t>Eurobarometer</a:t>
            </a:r>
            <a:endParaRPr lang="sk-SK" dirty="0">
              <a:hlinkClick r:id="rId3"/>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Preložiť zložité pojmy do jasných a praktických rád</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Jednou z vašich centrálnych úloh ako sprostredkovateľov je konkretizovať abstraktné témy. Psychosociálne riziká a duševné zdravie sa môžu javiť ako abstraktné alebo citlivé otázky. Preto je nevyhnutné premeniť ich na konkrétne kroky a zrozumiteľné pokyny. Keď zamestnávateľom ponúknete príklady osvedčených postupov a jasných pokynov, lepšie dokážu pochopiť, ako môžu tieto opatrenia priniesť pozitívnu zmenu.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Nabádať zamestnávateľov, aby vytvárali priaznivé prostredie a zároveň chránili súkromie</a:t>
            </a:r>
            <a:r>
              <a:rPr lang="sk-SK" sz="1200" i="0" dirty="0">
                <a:solidFill>
                  <a:schemeClr val="tx1"/>
                </a:solidFill>
                <a:effectLst/>
                <a:latin typeface="+mn-lt"/>
                <a:ea typeface="+mn-lt"/>
                <a:cs typeface="+mn-cs"/>
              </a:rPr>
              <a:t>.</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Správna rovnováha je dôležitá. Od zamestnávateľov sa neočakáva, že budú riešiť osobné problémy, avšak snaha o vytvorenie podporného pracovného prostredia môže byť prospešná pre obe strany. Znamená to podporovať rešpekt, porozumenie a flexibilitu – a zároveň zachovávať primerané hranice a dôvernosť.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Podporovať flexibilné pracovné podmienky a prístup k podporným službám</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Ak sa zviditeľnia praktické riešenia, ako je flexibilný pracovný čas, dočasné zmeny alebo prístup k podporným službám pre zamestnancov, vznikne lepší prehľad o existujúcich možnostiach a východiskách. Tieto opatrenia môžu mať skutočne pozitívny vplyv, a to nielen v prípade pracovného stresu, ale aj v situáciách, keď osobné problémy ovplyvňujú prácu.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1200" b="1" i="0" dirty="0">
                <a:solidFill>
                  <a:schemeClr val="tx1"/>
                </a:solidFill>
                <a:effectLst/>
                <a:latin typeface="+mn-lt"/>
                <a:ea typeface="+mn-lt"/>
                <a:cs typeface="+mn-cs"/>
              </a:rPr>
              <a:t>Podporovať otvorený dialóg a kultúru bez </a:t>
            </a:r>
            <a:r>
              <a:rPr lang="sk-SK" sz="1200" b="1" i="0" dirty="0" err="1">
                <a:solidFill>
                  <a:schemeClr val="tx1"/>
                </a:solidFill>
                <a:effectLst/>
                <a:latin typeface="+mn-lt"/>
                <a:ea typeface="+mn-lt"/>
                <a:cs typeface="+mn-cs"/>
              </a:rPr>
              <a:t>stigmatizácie</a:t>
            </a:r>
            <a:br>
              <a:rPr lang="sk-SK" sz="1200" b="0" i="0" dirty="0">
                <a:solidFill>
                  <a:schemeClr val="tx1"/>
                </a:solidFill>
                <a:effectLst/>
                <a:latin typeface="+mn-lt"/>
                <a:ea typeface="+mn-lt"/>
                <a:cs typeface="+mn-cs"/>
              </a:rPr>
            </a:br>
            <a:r>
              <a:rPr lang="sk-SK" sz="1200" b="0" i="0" dirty="0">
                <a:solidFill>
                  <a:schemeClr val="tx1"/>
                </a:solidFill>
                <a:effectLst/>
                <a:latin typeface="+mn-lt"/>
                <a:ea typeface="+mn-lt"/>
                <a:cs typeface="+mn-cs"/>
              </a:rPr>
              <a:t>Základom je vytvoriť kultúru, v ktorej sa o duševnom zdraví dá otvorene hovoriť. Dosiahne sa to prostredníctvom zlepšovania informovanosti, zapájania zamestnancov a angažovanosti vedenia, a čo pomôže zmierniť </a:t>
            </a:r>
            <a:r>
              <a:rPr lang="sk-SK" sz="1200" b="0" i="0" dirty="0" err="1">
                <a:solidFill>
                  <a:schemeClr val="tx1"/>
                </a:solidFill>
                <a:effectLst/>
                <a:latin typeface="+mn-lt"/>
                <a:ea typeface="+mn-lt"/>
                <a:cs typeface="+mn-cs"/>
              </a:rPr>
              <a:t>stigmatizáciu</a:t>
            </a:r>
            <a:r>
              <a:rPr lang="sk-SK" sz="1200" b="0" i="0" dirty="0">
                <a:solidFill>
                  <a:schemeClr val="tx1"/>
                </a:solidFill>
                <a:effectLst/>
                <a:latin typeface="+mn-lt"/>
                <a:ea typeface="+mn-lt"/>
                <a:cs typeface="+mn-cs"/>
              </a:rPr>
              <a:t> a normalizovať tieto rozhovory na pracovisku.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sz="1400" dirty="0">
                <a:solidFill>
                  <a:schemeClr val="accent1"/>
                </a:solidFill>
              </a:rPr>
              <a:t>Túto kampaň vedie agentúra EU-OSHA s pomocou siete partnerov vo viac ako 30 krajinách. Medzi nimi sú:</a:t>
            </a:r>
          </a:p>
          <a:p>
            <a:pPr marL="742950" lvl="1" indent="-285750">
              <a:buFont typeface="Arial" panose="020B0604020202020204" pitchFamily="34" charset="0"/>
              <a:buChar char="•"/>
            </a:pPr>
            <a:r>
              <a:rPr lang="sk-SK" sz="1400" b="1" dirty="0"/>
              <a:t>národné kontaktné miesta</a:t>
            </a:r>
            <a:r>
              <a:rPr lang="sk-SK" sz="1400" dirty="0"/>
              <a:t>: organizácie, ktoré koordinujú kampaň na vnútroštátnej úrovni,</a:t>
            </a:r>
          </a:p>
          <a:p>
            <a:pPr marL="742950" lvl="1" indent="-285750">
              <a:buFont typeface="Arial" panose="020B0604020202020204" pitchFamily="34" charset="0"/>
              <a:buChar char="•"/>
            </a:pPr>
            <a:r>
              <a:rPr lang="sk-SK" sz="1400" dirty="0"/>
              <a:t>európski sociálni partneri</a:t>
            </a:r>
          </a:p>
          <a:p>
            <a:pPr marL="742950" lvl="1" indent="-285750">
              <a:buFont typeface="Arial" panose="020B0604020202020204" pitchFamily="34" charset="0"/>
              <a:buChar char="•"/>
            </a:pPr>
            <a:r>
              <a:rPr lang="sk-SK" sz="1400" b="1" dirty="0"/>
              <a:t>oficiálni partneri kampane</a:t>
            </a:r>
            <a:r>
              <a:rPr lang="sk-SK" sz="1400" dirty="0"/>
              <a:t>: verejné a súkromné celoeurópske organizácie;</a:t>
            </a:r>
          </a:p>
          <a:p>
            <a:pPr marL="742950" lvl="1" indent="-285750">
              <a:buFont typeface="Arial" panose="020B0604020202020204" pitchFamily="34" charset="0"/>
              <a:buChar char="•"/>
            </a:pPr>
            <a:r>
              <a:rPr lang="sk-SK" sz="1400" b="1" dirty="0"/>
              <a:t>partneri projektu OSHVET</a:t>
            </a:r>
            <a:r>
              <a:rPr lang="sk-SK" sz="1400" dirty="0"/>
              <a:t>: partneri špecializujúci sa na odborné vzdelávanie a prípravu,</a:t>
            </a:r>
          </a:p>
          <a:p>
            <a:pPr marL="742950" lvl="1" indent="-285750">
              <a:buFont typeface="Arial" panose="020B0604020202020204" pitchFamily="34" charset="0"/>
              <a:buChar char="•"/>
            </a:pPr>
            <a:r>
              <a:rPr lang="sk-SK" sz="1400" b="1" dirty="0"/>
              <a:t>mediálni partneri</a:t>
            </a:r>
            <a:r>
              <a:rPr lang="sk-SK" sz="1400" dirty="0"/>
              <a:t>: mediálne subjekty z celej EÚ, ktoré propagujú túto kampaň;</a:t>
            </a:r>
          </a:p>
          <a:p>
            <a:pPr marL="742950" lvl="1" indent="-285750">
              <a:buFont typeface="Arial" panose="020B0604020202020204" pitchFamily="34" charset="0"/>
              <a:buChar char="•"/>
            </a:pPr>
            <a:r>
              <a:rPr lang="sk-SK" sz="1400" dirty="0"/>
              <a:t>sieť Enterprise </a:t>
            </a:r>
            <a:r>
              <a:rPr lang="sk-SK" sz="1400" dirty="0" err="1"/>
              <a:t>Europe</a:t>
            </a:r>
            <a:r>
              <a:rPr lang="sk-SK" sz="1400" dirty="0"/>
              <a:t> </a:t>
            </a:r>
            <a:r>
              <a:rPr lang="sk-SK" sz="1400" dirty="0" err="1"/>
              <a:t>Network</a:t>
            </a:r>
            <a:r>
              <a:rPr lang="sk-SK" sz="1400" dirty="0"/>
              <a:t> sieť EÚ, ktorá pomáha podporovať podniky v oblasti bezpečnosti a ochrany zdravia pri práci,</a:t>
            </a:r>
          </a:p>
          <a:p>
            <a:pPr marL="742950" lvl="1" indent="-285750">
              <a:buFont typeface="Arial" panose="020B0604020202020204" pitchFamily="34" charset="0"/>
              <a:buChar char="•"/>
            </a:pPr>
            <a:r>
              <a:rPr lang="sk-SK" sz="1400" dirty="0"/>
              <a:t>inštitúcie EÚ</a:t>
            </a:r>
          </a:p>
          <a:p>
            <a:pPr marL="742950" lvl="1" indent="-285750">
              <a:buFont typeface="Arial" panose="020B0604020202020204" pitchFamily="34" charset="0"/>
              <a:buChar char="•"/>
            </a:pPr>
            <a:r>
              <a:rPr lang="sk-SK" sz="1400" dirty="0"/>
              <a:t>ďalšie agentúry EÚ.</a:t>
            </a:r>
          </a:p>
          <a:p>
            <a:pPr marL="457200" lvl="1" indent="0">
              <a:buFont typeface="Arial" panose="020B0604020202020204" pitchFamily="34" charset="0"/>
              <a:buNone/>
            </a:pPr>
            <a:endParaRPr lang="en-GB" sz="1400" dirty="0"/>
          </a:p>
          <a:p>
            <a:r>
              <a:rPr lang="sk-SK" sz="1200" dirty="0">
                <a:solidFill>
                  <a:schemeClr val="accent1"/>
                </a:solidFill>
              </a:rPr>
              <a:t>Partneri pôsobia ako sprostredkovatelia medzi EU-OSHA a pracovnou silou v Európe, distribuujú materiály a zdroje kampane na vnútroštátnej úrovni. Záväzok a aktívne zapojenie partnerov EU-OSHA je hnacou silou kampane, zabezpečuje úspešnú propagáciu posolstva v celej Európe a oslovuje podniky každej veľkosti.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k-SK" b="1" dirty="0"/>
              <a:t>Európsky týždeň bezpečnosti a ochrany zdravia pri práci</a:t>
            </a:r>
            <a:r>
              <a:rPr lang="sk-SK" b="0" dirty="0"/>
              <a:t> sa koná</a:t>
            </a:r>
            <a:r>
              <a:rPr lang="sk-SK" b="1" dirty="0"/>
              <a:t> </a:t>
            </a:r>
            <a:r>
              <a:rPr lang="sk-SK" dirty="0"/>
              <a:t>každý rok v októbri (43. týždeň) a poskytuje sponzorom a partnerom z celej Európy príležitosť zorganizovať vlastné podujatie alebo činnosť s cieľom zvýšiť informovanosť o kampani. </a:t>
            </a:r>
          </a:p>
          <a:p>
            <a:endParaRPr lang="fr-FR" dirty="0"/>
          </a:p>
          <a:p>
            <a:r>
              <a:rPr lang="sk-SK" b="1" dirty="0"/>
              <a:t>Získajte svoje osvedčenie</a:t>
            </a:r>
            <a:r>
              <a:rPr lang="sk-SK" dirty="0"/>
              <a:t>: získajte osvedčenie o účasti na kampani Zdravé pracoviská naplánovaním podujatia alebo aktivity.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sk-SK" b="1" dirty="0"/>
              <a:t>Cena za dobrú prax v rámci kampane Zdravé pracoviská </a:t>
            </a:r>
            <a:r>
              <a:rPr lang="sk-SK" dirty="0"/>
              <a:t>je iniciatíva organizovaná pre každú kampaň, ktorou sa oceňujú organizácie</a:t>
            </a:r>
            <a:r>
              <a:rPr lang="sk-SK" sz="1200" b="0" i="0" dirty="0">
                <a:solidFill>
                  <a:schemeClr val="tx1"/>
                </a:solidFill>
                <a:effectLst/>
                <a:latin typeface="+mn-lt"/>
                <a:ea typeface="+mn-lt"/>
                <a:cs typeface="+mn-cs"/>
              </a:rPr>
              <a:t>, ktoré výnimočným a inovatívnym spôsobom prispeli k prevencii a riadeniu psychosociálnych rizík pri práci. Národné kontaktné miesta zodpovedajú za výber víťaza národnej Ceny za dobru prax, o ktorom následne informujú agentúru EU-OSHA.  </a:t>
            </a:r>
          </a:p>
          <a:p>
            <a:endParaRPr lang="en-GB" dirty="0"/>
          </a:p>
          <a:p>
            <a:r>
              <a:rPr lang="sk-SK" b="1" dirty="0"/>
              <a:t>Oficiálni partneri kampane</a:t>
            </a:r>
            <a:r>
              <a:rPr lang="sk-SK" b="0" dirty="0"/>
              <a:t>: ponuka oficiálneho partnerstva v rámci kampane je určená európskym a medzinárodným spoločnostiam a organizáciám, ktoré sa angažujú v podpore duševného zdravia na pracovisku a v prevencii psychosociálnych rizík v celej Európe. Očakáva sa aktívne zapojenie. Oficiálni partneri kampane sa zase zviditeľnia, môžu propagovať svoje správy na webovom sídle a spravodajcovi EU-OSHA a môžu rozšíriť svoju sieť kontaktov. </a:t>
            </a:r>
          </a:p>
          <a:p>
            <a:endParaRPr lang="en-GB" b="1" dirty="0"/>
          </a:p>
          <a:p>
            <a:r>
              <a:rPr lang="sk-SK" b="1" dirty="0"/>
              <a:t>Mediálni partneri:  </a:t>
            </a:r>
            <a:r>
              <a:rPr lang="sk-SK" dirty="0"/>
              <a:t>exkluzívna európska sieť novinárov a redaktorov, ktorí sa zaviazali propagovať bezpečné a zdravé pracoviská. Mediálni partneri získajú prednostný prístup k dôveryhodnému a mediálne atraktívnemu obsahu, väčšiu viditeľnosť v rámci komunity zaoberajúcej sa bezpečnosťou a ochranou zdravia pri práci (BOZP) a priame kontakty s odborníkmi agentúry EU-OSHA a zainteresovanými stranami z celej Európy.</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8DC8923B-FE2F-EF5A-0295-9916BB84661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06302" y="5630751"/>
            <a:ext cx="947061" cy="986693"/>
          </a:xfrm>
          <a:prstGeom prst="rect">
            <a:avLst/>
          </a:prstGeom>
        </p:spPr>
      </p:pic>
      <p:pic>
        <p:nvPicPr>
          <p:cNvPr id="8" name="Picture 7">
            <a:extLst>
              <a:ext uri="{FF2B5EF4-FFF2-40B4-BE49-F238E27FC236}">
                <a16:creationId xmlns:a16="http://schemas.microsoft.com/office/drawing/2014/main" id="{9D546E19-FB6A-C7FE-0915-FAEB3C5E966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7451" y="6058762"/>
            <a:ext cx="2196058" cy="561535"/>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k-SK"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sk-SK" sz="3200" b="1">
                <a:solidFill>
                  <a:schemeClr val="tx2"/>
                </a:solidFill>
                <a:ea typeface=""/>
              </a:rPr>
              <a:t>ĎAKUJEME!</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sk-SK"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sk-SK"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sk-SK" sz="2133">
                <a:solidFill>
                  <a:schemeClr val="accent1"/>
                </a:solidFill>
                <a:ea typeface=""/>
                <a:cs typeface="Trebuchet MS"/>
              </a:rPr>
              <a:t>Európska agentúra pre bezpečnosť a ochranu zdravia pri práci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sk-SK"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sk-SK"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Riadenie projektu:</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Európska agentúra pre bezpečnosť a ochranu zdravia pri práci ani žiadna osoba konajúca v jej mene nie je zodpovedná za prípadné použitie týchto informácií.</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 Európska agentúra pre bezpečnosť a ochranu zdravia pri práci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Reprodukcia je povolená pod podmienkou uvedenia zdroja.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k-SK" sz="1467" b="1" i="0" u="none" strike="noStrike" cap="none" normalizeH="0" baseline="0" noProof="0">
                <a:ln>
                  <a:noFill/>
                </a:ln>
                <a:solidFill>
                  <a:srgbClr val="003399"/>
                </a:solidFill>
                <a:effectLst/>
                <a:uLnTx/>
                <a:uFillTx/>
                <a:latin typeface="Arial"/>
                <a:ea typeface="Arial"/>
                <a:cs typeface="+mn-cs"/>
              </a:rPr>
              <a:t>Na akékoľvek použitie alebo reprodukciu fotografií alebo iného materiálu, na ktorý sa nevzťahujú autorské práva Európskej agentúry pre bezpečnosť a ochranu zdravia pri práci, je potrebné povolenie priamo od držiteľov autorských práv.</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23/09/2026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sk-SK"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58ADBA57-6CFD-2092-7BF4-B84A008D773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06302" y="5630751"/>
            <a:ext cx="947061" cy="986693"/>
          </a:xfrm>
          <a:prstGeom prst="rect">
            <a:avLst/>
          </a:prstGeom>
        </p:spPr>
      </p:pic>
      <p:pic>
        <p:nvPicPr>
          <p:cNvPr id="14" name="Picture 13">
            <a:extLst>
              <a:ext uri="{FF2B5EF4-FFF2-40B4-BE49-F238E27FC236}">
                <a16:creationId xmlns:a16="http://schemas.microsoft.com/office/drawing/2014/main" id="{8D7E8713-FF3C-4883-8635-BEE959682DD3}"/>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7451" y="6058762"/>
            <a:ext cx="2196058" cy="561535"/>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sk/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sk/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sk/campaign-partners/enterprise-europe-network" TargetMode="External"/><Relationship Id="rId11" Type="http://schemas.openxmlformats.org/officeDocument/2006/relationships/hyperlink" Target="https://healthy-workplaces.osha.europa.eu/sk/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sk/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sk/" TargetMode="External"/><Relationship Id="rId14" Type="http://schemas.openxmlformats.org/officeDocument/2006/relationships/hyperlink" Target="https://healthy-workplaces.osha.europa.eu/sk/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sk/tools-and-publications" TargetMode="External"/><Relationship Id="rId2" Type="http://schemas.openxmlformats.org/officeDocument/2006/relationships/hyperlink" Target="https://healthy-workplaces.osha.europa.eu/sk/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sk/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sk/get-involved/european-week" TargetMode="External"/><Relationship Id="rId7" Type="http://schemas.openxmlformats.org/officeDocument/2006/relationships/hyperlink" Target="https://healthy-workplaces.osha.europa.eu/sk/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sk/get-involved/become-campaign-partner" TargetMode="External"/><Relationship Id="rId5" Type="http://schemas.openxmlformats.org/officeDocument/2006/relationships/hyperlink" Target="https://healthy-workplaces.osha.europa.eu/sk/get-involved/good-practice-awards" TargetMode="External"/><Relationship Id="rId4" Type="http://schemas.openxmlformats.org/officeDocument/2006/relationships/hyperlink" Target="https://healthy-workplaces.osha.europa.eu/sk/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sk-SK"/>
              <a:t>Kampaň Zdravé pracoviská 2026 – 2028</a:t>
            </a:r>
            <a:br>
              <a:rPr lang="sk-SK"/>
            </a:br>
            <a:r>
              <a:rPr lang="sk-SK"/>
              <a:t>„Spoločne za duševné zdravie pri práci“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sk-SK" sz="2600" i="1">
                <a:solidFill>
                  <a:srgbClr val="92D050"/>
                </a:solidFill>
              </a:rPr>
              <a:t>Prevencia psychosociálnych rizík na pracovisku</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sk-SK"/>
              <a:t>Obsah</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8404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sk-SK" b="0">
                <a:solidFill>
                  <a:srgbClr val="003399"/>
                </a:solidFill>
              </a:rPr>
              <a:t>Celkový obraz</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sk-SK" sz="1600">
                <a:solidFill>
                  <a:srgbClr val="003399"/>
                </a:solidFill>
              </a:rPr>
              <a:t>Ciele a účel kampane</a:t>
            </a:r>
          </a:p>
          <a:p>
            <a:pPr marL="169863" indent="-169863">
              <a:buFont typeface="Arial" panose="020B0604020202020204" pitchFamily="34" charset="0"/>
              <a:buChar char="•"/>
            </a:pPr>
            <a:r>
              <a:rPr lang="sk-SK" sz="1600">
                <a:solidFill>
                  <a:srgbClr val="003399"/>
                </a:solidFill>
              </a:rPr>
              <a:t>Komu je kampaň určená?</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716859" y="2812976"/>
            <a:ext cx="5585545" cy="1903933"/>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sk-SK" sz="1800"/>
              <a:t>Akčný plán: päť prioritných oblastí</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569660"/>
          </a:xfrm>
          <a:prstGeom prst="rect">
            <a:avLst/>
          </a:prstGeom>
          <a:noFill/>
        </p:spPr>
        <p:txBody>
          <a:bodyPr wrap="square" rtlCol="0">
            <a:spAutoFit/>
          </a:bodyPr>
          <a:lstStyle/>
          <a:p>
            <a:pPr marL="169863" indent="-169863">
              <a:buFont typeface="Arial" panose="020B0604020202020204" pitchFamily="34" charset="0"/>
              <a:buChar char="•"/>
            </a:pPr>
            <a:r>
              <a:rPr lang="sk-SK" sz="1600" dirty="0">
                <a:solidFill>
                  <a:srgbClr val="003399"/>
                </a:solidFill>
              </a:rPr>
              <a:t>Hodnotenie a riadenie psychosociálnych rizík</a:t>
            </a:r>
          </a:p>
          <a:p>
            <a:pPr marL="169863" indent="-169863">
              <a:buFont typeface="Arial" panose="020B0604020202020204" pitchFamily="34" charset="0"/>
              <a:buChar char="•"/>
            </a:pPr>
            <a:r>
              <a:rPr lang="sk-SK" sz="1600" dirty="0">
                <a:solidFill>
                  <a:srgbClr val="003399"/>
                </a:solidFill>
              </a:rPr>
              <a:t>Obťažovanie, sexuálne obťažovanie a násilie</a:t>
            </a:r>
          </a:p>
          <a:p>
            <a:pPr marL="169863" indent="-169863">
              <a:buFont typeface="Arial" panose="020B0604020202020204" pitchFamily="34" charset="0"/>
              <a:buChar char="•"/>
            </a:pPr>
            <a:r>
              <a:rPr lang="sk-SK" sz="1600" dirty="0">
                <a:solidFill>
                  <a:srgbClr val="003399"/>
                </a:solidFill>
              </a:rPr>
              <a:t>Fyzické riziká a duševné zdravie</a:t>
            </a:r>
          </a:p>
          <a:p>
            <a:pPr marL="169863" indent="-169863">
              <a:buFont typeface="Arial" panose="020B0604020202020204" pitchFamily="34" charset="0"/>
              <a:buChar char="•"/>
            </a:pPr>
            <a:r>
              <a:rPr lang="sk-SK" sz="1600" dirty="0">
                <a:solidFill>
                  <a:srgbClr val="003399"/>
                </a:solidFill>
              </a:rPr>
              <a:t>Psychosociálne riziká v odvetví zdravotníctva a sociálnej starostlivosti</a:t>
            </a:r>
          </a:p>
          <a:p>
            <a:pPr marL="169863" indent="-169863">
              <a:buFont typeface="Arial" panose="020B0604020202020204" pitchFamily="34" charset="0"/>
              <a:buChar char="•"/>
            </a:pPr>
            <a:r>
              <a:rPr lang="sk-SK" sz="1600" dirty="0">
                <a:solidFill>
                  <a:srgbClr val="003399"/>
                </a:solidFill>
              </a:rPr>
              <a:t>Podpora duševného zdravia na pracovisku</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66336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sk-SK" sz="1800">
                <a:solidFill>
                  <a:schemeClr val="bg1"/>
                </a:solidFill>
              </a:rPr>
              <a:t>Účasť na kampani</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sk-SK" sz="1600">
                <a:solidFill>
                  <a:srgbClr val="003399"/>
                </a:solidFill>
              </a:rPr>
              <a:t>Sieť EU-OSHA</a:t>
            </a:r>
          </a:p>
          <a:p>
            <a:pPr marL="169863" indent="-169863">
              <a:buFont typeface="Arial" panose="020B0604020202020204" pitchFamily="34" charset="0"/>
              <a:buChar char="•"/>
            </a:pPr>
            <a:r>
              <a:rPr lang="sk-SK" sz="1600">
                <a:solidFill>
                  <a:srgbClr val="003399"/>
                </a:solidFill>
              </a:rPr>
              <a:t>Zdroje kampane</a:t>
            </a:r>
          </a:p>
          <a:p>
            <a:pPr marL="169863" indent="-169863">
              <a:buFont typeface="Arial" panose="020B0604020202020204" pitchFamily="34" charset="0"/>
              <a:buChar char="•"/>
            </a:pPr>
            <a:r>
              <a:rPr lang="sk-SK" sz="1600">
                <a:solidFill>
                  <a:srgbClr val="003399"/>
                </a:solidFill>
              </a:rPr>
              <a:t>Súbor nástrojov a digitálna propagácia</a:t>
            </a:r>
          </a:p>
          <a:p>
            <a:pPr marL="169863" indent="-169863">
              <a:buFont typeface="Arial" panose="020B0604020202020204" pitchFamily="34" charset="0"/>
              <a:buChar char="•"/>
            </a:pPr>
            <a:r>
              <a:rPr lang="sk-SK" sz="1600">
                <a:solidFill>
                  <a:srgbClr val="003399"/>
                </a:solidFill>
              </a:rPr>
              <a:t>Ako sa zapojiť do kampane</a:t>
            </a:r>
          </a:p>
          <a:p>
            <a:pPr marL="169863" indent="-169863">
              <a:buFont typeface="Arial" panose="020B0604020202020204" pitchFamily="34" charset="0"/>
              <a:buChar char="•"/>
            </a:pPr>
            <a:r>
              <a:rPr lang="sk-SK" sz="1600">
                <a:solidFill>
                  <a:srgbClr val="003399"/>
                </a:solidFill>
              </a:rPr>
              <a:t>Sledovať kampaň</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0521481" cy="489600"/>
          </a:xfrm>
        </p:spPr>
        <p:txBody>
          <a:bodyPr/>
          <a:lstStyle/>
          <a:p>
            <a:r>
              <a:rPr lang="sk-SK" dirty="0"/>
              <a:t>Celkový obraz: duševné zdravie ovplyvňuje každodenný život a prácu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sk-SK" sz="2000" b="1">
                <a:solidFill>
                  <a:schemeClr val="tx2"/>
                </a:solidFill>
              </a:rPr>
              <a:t>Každodenný život aj práca vplývajú na duševné zdravie!</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282936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k-SK" dirty="0"/>
              <a:t>Práca môže posilniť duševné zdravie </a:t>
            </a:r>
            <a:r>
              <a:rPr lang="sk-SK" b="0" dirty="0"/>
              <a:t>tým, že poskytuje zmysel, štruktúru a sociálnu interakciu</a:t>
            </a:r>
            <a:r>
              <a:rPr lang="sk-SK" dirty="0"/>
              <a:t>, ak je</a:t>
            </a:r>
            <a:r>
              <a:rPr lang="sk-SK" b="0" dirty="0"/>
              <a:t> </a:t>
            </a:r>
            <a:r>
              <a:rPr lang="sk-SK" dirty="0"/>
              <a:t>dobre navrhnutá</a:t>
            </a:r>
            <a:r>
              <a:rPr lang="sk-SK" b="0" dirty="0"/>
              <a:t> a </a:t>
            </a:r>
            <a:r>
              <a:rPr lang="sk-SK" dirty="0"/>
              <a:t>podporná</a:t>
            </a:r>
            <a:r>
              <a:rPr lang="sk-SK" b="0" dirty="0"/>
              <a:t>.</a:t>
            </a:r>
          </a:p>
          <a:p>
            <a:pPr marL="233363" indent="-233363">
              <a:spcAft>
                <a:spcPts val="600"/>
              </a:spcAft>
            </a:pPr>
            <a:r>
              <a:rPr lang="sk-SK" dirty="0"/>
              <a:t>Psychosociálne riziká na pracovisku</a:t>
            </a:r>
            <a:r>
              <a:rPr lang="sk-SK" b="0" dirty="0"/>
              <a:t>, ako sú protichodné požiadavky, obťažovanie alebo nadmerná pracovná záťaž, môžu tento účinok oslabiť. </a:t>
            </a:r>
          </a:p>
          <a:p>
            <a:pPr marL="233363" indent="-233363">
              <a:spcAft>
                <a:spcPts val="600"/>
              </a:spcAft>
            </a:pPr>
            <a:r>
              <a:rPr lang="sk-SK" dirty="0"/>
              <a:t>Ak sa tieto riziká neodhalia</a:t>
            </a:r>
            <a:r>
              <a:rPr lang="sk-SK" b="0" dirty="0"/>
              <a:t>, </a:t>
            </a:r>
            <a:r>
              <a:rPr lang="sk-SK" dirty="0"/>
              <a:t>neriešia</a:t>
            </a:r>
            <a:r>
              <a:rPr lang="sk-SK" b="0" dirty="0"/>
              <a:t> a nepredchádza sa nim</a:t>
            </a:r>
            <a:r>
              <a:rPr lang="sk-SK" dirty="0"/>
              <a:t>,</a:t>
            </a:r>
            <a:r>
              <a:rPr lang="sk-SK" b="0" dirty="0"/>
              <a:t>,  môžu viesť k celému radu </a:t>
            </a:r>
            <a:r>
              <a:rPr lang="sk-SK" dirty="0"/>
              <a:t>závažných zdravotných problémov</a:t>
            </a:r>
            <a:r>
              <a:rPr lang="sk-SK" b="0" dirty="0"/>
              <a:t>, ako sú vyhorenie, depresia, úzkosť a ďalšie.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sk-SK"/>
              <a:t>Celkový </a:t>
            </a:r>
            <a:r>
              <a:rPr lang="sk-SK">
                <a:solidFill>
                  <a:srgbClr val="003399"/>
                </a:solidFill>
              </a:rPr>
              <a:t>obraz: </a:t>
            </a:r>
            <a:r>
              <a:rPr lang="sk-SK"/>
              <a:t>o čo ide?</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k-SK" sz="1800" b="1">
                <a:solidFill>
                  <a:schemeClr val="tx2"/>
                </a:solidFill>
              </a:rPr>
              <a:t>Predpokladá sa, že duševné ochorenia znížia hrubý domáci produkt EÚ v rokoch 2025 až 2050 v priemere o 1,7 % ročne.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k-SK" b="0" dirty="0"/>
              <a:t>Problémy duševného zdravia v Európe pribúdajú. </a:t>
            </a:r>
          </a:p>
          <a:p>
            <a:pPr marL="233363" indent="-233363">
              <a:spcAft>
                <a:spcPts val="600"/>
              </a:spcAft>
            </a:pPr>
            <a:r>
              <a:rPr lang="sk-SK" b="0" dirty="0"/>
              <a:t>Problémy duševného zdravia predstavujú</a:t>
            </a:r>
            <a:r>
              <a:rPr lang="sk-SK" dirty="0"/>
              <a:t> hospodárske straty</a:t>
            </a:r>
            <a:r>
              <a:rPr lang="sk-SK" b="0" dirty="0"/>
              <a:t>, ktoré sú do veľkej miery spôsobené zníženou účasťou na trhu práce, zvýšenou absenciou a prítomnosťou na pracovisku bez plného výkonu.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sk-SK" dirty="0"/>
              <a:t>Celkový </a:t>
            </a:r>
            <a:r>
              <a:rPr lang="sk-SK" dirty="0">
                <a:solidFill>
                  <a:srgbClr val="003399"/>
                </a:solidFill>
              </a:rPr>
              <a:t>obraz: </a:t>
            </a:r>
            <a:r>
              <a:rPr lang="sk-SK" dirty="0"/>
              <a:t>pohľad zamestnanca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sk-SK" b="0" dirty="0"/>
              <a:t>Viac</a:t>
            </a:r>
            <a:r>
              <a:rPr lang="sk-SK" dirty="0"/>
              <a:t> ako 4 z 10 zamestnancov v celej EÚ (44 %) </a:t>
            </a:r>
            <a:r>
              <a:rPr lang="sk-SK" b="0" dirty="0"/>
              <a:t>uvádzajú, že sú vystavení</a:t>
            </a:r>
            <a:r>
              <a:rPr lang="sk-SK" dirty="0"/>
              <a:t> veľkému časovému tlaku </a:t>
            </a:r>
            <a:r>
              <a:rPr lang="sk-SK" b="0" dirty="0"/>
              <a:t>alebo</a:t>
            </a:r>
            <a:r>
              <a:rPr lang="sk-SK" dirty="0"/>
              <a:t> nadmernému pracovnému zaťaženiu, </a:t>
            </a:r>
            <a:r>
              <a:rPr lang="sk-SK" b="0" dirty="0"/>
              <a:t>ako vyplýva z prieskumu </a:t>
            </a:r>
            <a:r>
              <a:rPr lang="sk-SK" b="0" dirty="0">
                <a:solidFill>
                  <a:srgbClr val="92D050"/>
                </a:solidFill>
                <a:hlinkClick r:id="rId3">
                  <a:extLst>
                    <a:ext uri="{A12FA001-AC4F-418D-AE19-62706E023703}">
                      <ahyp:hlinkClr xmlns:ahyp="http://schemas.microsoft.com/office/drawing/2018/hyperlinkcolor" val="tx"/>
                    </a:ext>
                  </a:extLst>
                </a:hlinkClick>
              </a:rPr>
              <a:t>OSH </a:t>
            </a:r>
            <a:r>
              <a:rPr lang="sk-SK" b="0" dirty="0" err="1">
                <a:solidFill>
                  <a:srgbClr val="92D050"/>
                </a:solidFill>
                <a:hlinkClick r:id="rId3">
                  <a:extLst>
                    <a:ext uri="{A12FA001-AC4F-418D-AE19-62706E023703}">
                      <ahyp:hlinkClr xmlns:ahyp="http://schemas.microsoft.com/office/drawing/2018/hyperlinkcolor" val="tx"/>
                    </a:ext>
                  </a:extLst>
                </a:hlinkClick>
              </a:rPr>
              <a:t>Pulse</a:t>
            </a:r>
            <a:r>
              <a:rPr lang="sk-SK" b="0" dirty="0">
                <a:solidFill>
                  <a:srgbClr val="92D050"/>
                </a:solidFill>
                <a:hlinkClick r:id="rId3">
                  <a:extLst>
                    <a:ext uri="{A12FA001-AC4F-418D-AE19-62706E023703}">
                      <ahyp:hlinkClr xmlns:ahyp="http://schemas.microsoft.com/office/drawing/2018/hyperlinkcolor" val="tx"/>
                    </a:ext>
                  </a:extLst>
                </a:hlinkClick>
              </a:rPr>
              <a:t> 2025</a:t>
            </a:r>
            <a:r>
              <a:rPr lang="sk-SK" b="0" dirty="0"/>
              <a:t>.</a:t>
            </a:r>
            <a:br>
              <a:rPr lang="sk-SK" dirty="0"/>
            </a:br>
            <a:endParaRPr lang="sk-SK" dirty="0"/>
          </a:p>
          <a:p>
            <a:pPr marL="233363" indent="-233363"/>
            <a:r>
              <a:rPr lang="sk-SK" dirty="0"/>
              <a:t>Mnohí zamestnanci tvrdia, že ich práca nepriaznivo vplýva na ich zdravie:</a:t>
            </a:r>
          </a:p>
          <a:p>
            <a:pPr lvl="1"/>
            <a:r>
              <a:rPr lang="sk-SK" dirty="0">
                <a:solidFill>
                  <a:schemeClr val="tx2"/>
                </a:solidFill>
              </a:rPr>
              <a:t>37 % zamestnancov pociťuje celkovú únavu, </a:t>
            </a:r>
          </a:p>
          <a:p>
            <a:pPr lvl="1"/>
            <a:r>
              <a:rPr lang="sk-SK" dirty="0">
                <a:solidFill>
                  <a:schemeClr val="tx2"/>
                </a:solidFill>
              </a:rPr>
              <a:t>29 %  zamestnancov v EÚ trpí stresom, depresiou alebo úzkosťou</a:t>
            </a:r>
          </a:p>
          <a:p>
            <a:pPr marL="0" indent="0">
              <a:buNone/>
            </a:pPr>
            <a:br>
              <a:rPr lang="sk-SK" dirty="0"/>
            </a:br>
            <a:endParaRPr lang="sk-SK" dirty="0"/>
          </a:p>
        </p:txBody>
      </p:sp>
      <p:grpSp>
        <p:nvGrpSpPr>
          <p:cNvPr id="11" name="Group 10" descr="Fotografia pracovníka v administratíve zahĺbeného do čítania podkladov. Na ľavej strane je šesťuholníková postavička žonglujúca s rôznymi ikonkami, ako napríklad list papiera, otáznik, grafy či hodiny, čo symbolizuje veľký časový tlak a pracovné preťaženie.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a pracovníka v administratíve zahĺbeného do čítania podkladov. Na ľavej strane je šesťuholníková postavička žonglujúca s rôznymi ikonkami, ako napríklad list papiera, otáznik, grafy či hodiny, čo symbolizuje veľký časový tlak a nadmerné pracovné zaťaženie.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sk-SK"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sk-SK" dirty="0"/>
              <a:t>Celkový </a:t>
            </a:r>
            <a:r>
              <a:rPr lang="sk-SK" dirty="0">
                <a:solidFill>
                  <a:srgbClr val="003399"/>
                </a:solidFill>
              </a:rPr>
              <a:t>obraz: </a:t>
            </a:r>
            <a:r>
              <a:rPr lang="sk-SK" dirty="0"/>
              <a:t>pohľad organizácie verzus pohľad zamestnanca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dirty="0">
                <a:latin typeface="+mn-lt"/>
              </a:rPr>
              <a:t>Psychosociálne riziká na pracovisku: organizácie verzus zamestnanci.</a:t>
            </a:r>
          </a:p>
          <a:p>
            <a:r>
              <a:rPr lang="sk-SK" sz="1800" dirty="0">
                <a:latin typeface="+mn-lt"/>
              </a:rPr>
              <a:t>Podobné vzorce, rôzne pohľady</a:t>
            </a:r>
            <a:r>
              <a:rPr lang="sk-SK" sz="1800" b="1" dirty="0">
                <a:latin typeface="+mn-lt"/>
              </a:rPr>
              <a:t> </a:t>
            </a:r>
          </a:p>
        </p:txBody>
      </p:sp>
      <p:grpSp>
        <p:nvGrpSpPr>
          <p:cNvPr id="3" name="Group 2" descr="V tabuľke sa porovnáva časový tlak, ako ho organizácia a pracovník. Údaje sú vyjadrené v polokrúžkoch a v percentách. Organizácie pociťujú časový tlak v 44 percentách prípadov, zatiaľ čo zamestnanci v 43 percentách.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000" i="1"/>
                  <a:t>Zdroj: </a:t>
                </a:r>
                <a:r>
                  <a:rPr lang="sk-SK" sz="1000" b="0"/>
                  <a:t>OSH Pulse 2025, ESENER 2024, EÚ27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k-SK"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400"/>
                <a:t>ORGANIZÁCIE</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164048" y="2764376"/>
              <a:ext cx="1523059"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k-SK" sz="1400" dirty="0">
                  <a:solidFill>
                    <a:srgbClr val="A9DE4E"/>
                  </a:solidFill>
                </a:rPr>
                <a:t>ZAMESTNANCI</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sk-SK" sz="1400" b="1">
                  <a:solidFill>
                    <a:schemeClr val="bg1"/>
                  </a:solidFill>
                </a:rPr>
                <a:t>ČASOVÝ TLAK</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V tabuľke sa porovnáva zlá komunikácia a spolupráca, ako ich vníma organizácia a pracovník. Údaje sú vyjadrené v polokrúžkoch a v percentách. Organizácie pociťujú zlú komunikáciu a zlú spoluprácu v 19 percentách prípadov, zatiaľ čo zamestnanci v 29 percentách.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000" i="1"/>
                      <a:t>Zdroj: </a:t>
                    </a:r>
                    <a:r>
                      <a:rPr lang="sk-SK" sz="1000" b="0"/>
                      <a:t>ESENER 2024 a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k-SK"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400"/>
                    <a:t>ORGANIZÁCIE</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185376" y="2772946"/>
                  <a:ext cx="1688893"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k-SK" sz="1400" dirty="0">
                      <a:solidFill>
                        <a:srgbClr val="A9DE4E"/>
                      </a:solidFill>
                    </a:rPr>
                    <a:t>ZAMESTNANCI</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sk-SK" sz="1400" b="1">
                      <a:solidFill>
                        <a:schemeClr val="bg1"/>
                      </a:solidFill>
                    </a:rPr>
                    <a:t>ZLÁ KOMUNIKÁCIA A ZLÁ SPOLUPRÁCA</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Len 51 % organizácií uvádza, že do riešenia psychosociálnych rizík zapája aj pracovníkov.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400"/>
                    <a:t>IBA</a:t>
                  </a:r>
                </a:p>
              </p:txBody>
            </p:sp>
            <p:sp>
              <p:nvSpPr>
                <p:cNvPr id="100" name="Content Placeholder 2" descr="Tabuľka znázorňuje percentuálny podiel účasti pracovníkov na riešení psychosociálnych rizík pri práci v organizácii. Tento údaje je 51 percent.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600" b="0" dirty="0"/>
                    <a:t>organizácií uvádza zapojenie zamestnancov do riešenia psychosociálnych rizík.</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sk-SK" sz="1400" b="1" dirty="0">
                      <a:solidFill>
                        <a:schemeClr val="bg1"/>
                      </a:solidFill>
                    </a:rPr>
                    <a:t>ZAPOJENIE ZAMESTNANCOV</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46199"/>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k-SK" sz="1400" dirty="0"/>
              <a:t>Zapojenie zamestnancov je kľúčové na identifikáciu rizík a spoločné hľadanie účinných riešení.</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sk-SK"/>
              <a:t>Celkový </a:t>
            </a:r>
            <a:r>
              <a:rPr lang="sk-SK">
                <a:solidFill>
                  <a:srgbClr val="003399"/>
                </a:solidFill>
              </a:rPr>
              <a:t>obraz: </a:t>
            </a:r>
            <a:r>
              <a:rPr lang="sk-SK"/>
              <a:t>pohľad organizácie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Psychosociálne riziká zistené v organizáciách:</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1488524765"/>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sk-SK" sz="1200" i="1">
                <a:effectLst/>
              </a:rPr>
              <a:t>Zdroj: </a:t>
            </a:r>
            <a:r>
              <a:rPr lang="sk-SK" sz="1200">
                <a:effectLst/>
              </a:rPr>
              <a:t>ESENER 2024 – Základ: zistenia v EÚ27.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sk-SK"/>
              <a:t>Ciele a účel kampane</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Zvýšiť informovanosť o: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29649"/>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sk-SK" sz="1800" b="0" dirty="0"/>
              <a:t>vplyve </a:t>
            </a:r>
            <a:r>
              <a:rPr lang="sk-SK" sz="1800" dirty="0"/>
              <a:t>dobrého pracovného prostredia na duševné zdravie a pohodu</a:t>
            </a:r>
            <a:r>
              <a:rPr lang="sk-SK" sz="1800" b="0" dirty="0"/>
              <a:t>,</a:t>
            </a:r>
          </a:p>
          <a:p>
            <a:pPr marL="233363" indent="-233363">
              <a:spcBef>
                <a:spcPts val="0"/>
              </a:spcBef>
              <a:spcAft>
                <a:spcPts val="600"/>
              </a:spcAft>
            </a:pPr>
            <a:r>
              <a:rPr lang="sk-SK" sz="1800" b="0" dirty="0"/>
              <a:t>význame </a:t>
            </a:r>
            <a:r>
              <a:rPr lang="sk-SK" sz="1800" dirty="0"/>
              <a:t>posudzovania</a:t>
            </a:r>
            <a:r>
              <a:rPr lang="sk-SK" sz="1800" b="0" dirty="0"/>
              <a:t>, </a:t>
            </a:r>
            <a:r>
              <a:rPr lang="sk-SK" sz="1800" dirty="0"/>
              <a:t>prevencie a riadenia psychosociálnych rizík</a:t>
            </a:r>
            <a:r>
              <a:rPr lang="sk-SK" sz="1800" b="0" dirty="0"/>
              <a:t>. </a:t>
            </a:r>
            <a:r>
              <a:rPr lang="sk-SK" sz="1800" dirty="0"/>
              <a:t> </a:t>
            </a:r>
          </a:p>
          <a:p>
            <a:pPr marL="0" indent="0">
              <a:spcBef>
                <a:spcPts val="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863307"/>
            <a:ext cx="797441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Podporiť:</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407375"/>
            <a:ext cx="7448850"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sk-SK" sz="1800" dirty="0"/>
              <a:t>nadväzovanie kontaktov medzi partnermi</a:t>
            </a:r>
            <a:r>
              <a:rPr lang="sk-SK" sz="1800" b="0" dirty="0"/>
              <a:t>,</a:t>
            </a:r>
          </a:p>
          <a:p>
            <a:pPr marL="233363" indent="-233363">
              <a:spcBef>
                <a:spcPts val="0"/>
              </a:spcBef>
              <a:spcAft>
                <a:spcPts val="600"/>
              </a:spcAft>
            </a:pPr>
            <a:r>
              <a:rPr lang="sk-SK" sz="1800" b="0" dirty="0"/>
              <a:t>spoluprácu so </a:t>
            </a:r>
            <a:r>
              <a:rPr lang="sk-SK" sz="1800" dirty="0"/>
              <a:t>všetkými partnermi na pracovisku</a:t>
            </a:r>
            <a:r>
              <a:rPr lang="sk-SK" sz="1800" b="0" dirty="0"/>
              <a:t>,</a:t>
            </a:r>
          </a:p>
          <a:p>
            <a:pPr marL="233363" indent="-233363">
              <a:spcBef>
                <a:spcPts val="0"/>
              </a:spcBef>
              <a:spcAft>
                <a:spcPts val="600"/>
              </a:spcAft>
            </a:pPr>
            <a:r>
              <a:rPr lang="sk-SK" sz="1800" b="0" dirty="0"/>
              <a:t>podporu </a:t>
            </a:r>
            <a:r>
              <a:rPr lang="sk-SK" sz="1800" dirty="0"/>
              <a:t> podporného a </a:t>
            </a:r>
            <a:r>
              <a:rPr lang="sk-SK" sz="1800" b="0" dirty="0"/>
              <a:t>inkluzívneho pracovného prostredia</a:t>
            </a:r>
            <a:r>
              <a:rPr lang="sk-SK" sz="1800" dirty="0"/>
              <a:t> </a:t>
            </a:r>
            <a:r>
              <a:rPr lang="sk-SK" sz="1800" b="0" dirty="0"/>
              <a:t> a </a:t>
            </a:r>
            <a:r>
              <a:rPr lang="sk-SK" sz="1800" dirty="0"/>
              <a:t>pracovných podmienok prospešných pre duševné zdravie</a:t>
            </a:r>
            <a:r>
              <a:rPr lang="sk-SK" sz="1800" b="0" dirty="0"/>
              <a:t>;</a:t>
            </a:r>
          </a:p>
          <a:p>
            <a:pPr marL="233363" indent="-233363">
              <a:spcBef>
                <a:spcPts val="0"/>
              </a:spcBef>
              <a:spcAft>
                <a:spcPts val="600"/>
              </a:spcAft>
            </a:pPr>
            <a:r>
              <a:rPr lang="sk-SK" sz="1800" dirty="0"/>
              <a:t>prepojenie psychosociálnych rizík so všeobecnejšími postupmi v oblasti </a:t>
            </a:r>
            <a:r>
              <a:rPr lang="sk-SK" sz="1800" b="0" dirty="0"/>
              <a:t> </a:t>
            </a:r>
            <a:r>
              <a:rPr lang="sk-SK" sz="1800" dirty="0"/>
              <a:t>(BOZP) </a:t>
            </a:r>
            <a:r>
              <a:rPr lang="sk-SK" sz="1800" b="0" dirty="0"/>
              <a:t>na zabezpečenie komplexného prístupu.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Fotografia v tvare oblaku, na ktorej je skupina pracujúcich mužov stojacich pri nástenke číslami. Na ľavej strane obrázku sa nachádza zelená postavička. Obrázok ilustruje organizačné opatrenia potrebné na podporu dobrého duševného zdravia na pracovisku.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sk-SK"/>
              <a:t>Komu je kampaň určená? Kto by sa mal zúčastniť?</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sk-SK" sz="1800" b="1">
                <a:solidFill>
                  <a:srgbClr val="003399"/>
                </a:solidFill>
              </a:rPr>
              <a:t>Za dobré duševné zdravie nesú zodpovednosť všetci.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992403" cy="3449762"/>
          </a:xfrm>
          <a:prstGeom prst="rect">
            <a:avLst/>
          </a:prstGeom>
          <a:noFill/>
        </p:spPr>
        <p:txBody>
          <a:bodyPr wrap="square" rtlCol="0">
            <a:noAutofit/>
          </a:bodyPr>
          <a:lstStyle/>
          <a:p>
            <a:pPr marL="233363" indent="-233363">
              <a:buFont typeface="Wingdings" panose="05000000000000000000" pitchFamily="2" charset="2"/>
              <a:buChar char="§"/>
            </a:pPr>
            <a:r>
              <a:rPr lang="sk-SK" sz="1800" dirty="0">
                <a:solidFill>
                  <a:schemeClr val="tx2"/>
                </a:solidFill>
              </a:rPr>
              <a:t>Zamestnávatelia všetkých veľkostí podnikov </a:t>
            </a:r>
          </a:p>
          <a:p>
            <a:pPr marL="233363" indent="-233363">
              <a:buFont typeface="Wingdings" panose="05000000000000000000" pitchFamily="2" charset="2"/>
              <a:buChar char="§"/>
            </a:pPr>
            <a:r>
              <a:rPr lang="sk-SK" sz="1800" dirty="0">
                <a:solidFill>
                  <a:schemeClr val="tx2"/>
                </a:solidFill>
              </a:rPr>
              <a:t>Zamestnanci </a:t>
            </a:r>
          </a:p>
          <a:p>
            <a:pPr marL="233363" indent="-233363">
              <a:buFont typeface="Wingdings" panose="05000000000000000000" pitchFamily="2" charset="2"/>
              <a:buChar char="§"/>
            </a:pPr>
            <a:r>
              <a:rPr lang="sk-SK" sz="1800" dirty="0">
                <a:solidFill>
                  <a:schemeClr val="tx2"/>
                </a:solidFill>
              </a:rPr>
              <a:t>Sociálni partneri</a:t>
            </a:r>
          </a:p>
          <a:p>
            <a:pPr marL="233363" indent="-233363">
              <a:buFont typeface="Wingdings" panose="05000000000000000000" pitchFamily="2" charset="2"/>
              <a:buChar char="§"/>
            </a:pPr>
            <a:r>
              <a:rPr lang="sk-SK" sz="1800" dirty="0">
                <a:solidFill>
                  <a:schemeClr val="tx2"/>
                </a:solidFill>
              </a:rPr>
              <a:t>Inšpektori práce </a:t>
            </a:r>
          </a:p>
          <a:p>
            <a:pPr marL="233363" indent="-233363">
              <a:buFont typeface="Wingdings" panose="05000000000000000000" pitchFamily="2" charset="2"/>
              <a:buChar char="§"/>
            </a:pPr>
            <a:r>
              <a:rPr lang="sk-SK" sz="1800" dirty="0">
                <a:solidFill>
                  <a:schemeClr val="tx2"/>
                </a:solidFill>
              </a:rPr>
              <a:t>Odborníci z oblasti BOZP </a:t>
            </a:r>
          </a:p>
          <a:p>
            <a:pPr marL="233363" indent="-233363">
              <a:buFont typeface="Wingdings" panose="05000000000000000000" pitchFamily="2" charset="2"/>
              <a:buChar char="§"/>
            </a:pPr>
            <a:r>
              <a:rPr lang="sk-SK" sz="1800" dirty="0">
                <a:solidFill>
                  <a:schemeClr val="tx2"/>
                </a:solidFill>
              </a:rPr>
              <a:t>Organizácie pôsobiace v oblasti duševného zdravia</a:t>
            </a:r>
          </a:p>
          <a:p>
            <a:pPr marL="233363" indent="-233363">
              <a:buFont typeface="Wingdings" panose="05000000000000000000" pitchFamily="2" charset="2"/>
              <a:buChar char="§"/>
            </a:pPr>
            <a:r>
              <a:rPr lang="sk-SK" sz="1800" dirty="0">
                <a:solidFill>
                  <a:schemeClr val="tx2"/>
                </a:solidFill>
              </a:rPr>
              <a:t>Organizácie žien a mládeže </a:t>
            </a:r>
          </a:p>
          <a:p>
            <a:pPr marL="233363" indent="-233363">
              <a:buFont typeface="Wingdings" panose="05000000000000000000" pitchFamily="2" charset="2"/>
              <a:buChar char="§"/>
            </a:pPr>
            <a:r>
              <a:rPr lang="sk-SK" sz="1800" dirty="0">
                <a:solidFill>
                  <a:schemeClr val="tx2"/>
                </a:solidFill>
              </a:rPr>
              <a:t>Organizácie LGBTQ+ </a:t>
            </a:r>
          </a:p>
          <a:p>
            <a:pPr marL="233363" indent="-233363">
              <a:buFont typeface="Wingdings" panose="05000000000000000000" pitchFamily="2" charset="2"/>
              <a:buChar char="§"/>
            </a:pPr>
            <a:r>
              <a:rPr lang="sk-SK" sz="1800" dirty="0">
                <a:solidFill>
                  <a:schemeClr val="tx2"/>
                </a:solidFill>
              </a:rPr>
              <a:t>Tvorcovia politík</a:t>
            </a:r>
          </a:p>
          <a:p>
            <a:pPr marL="233363" indent="-233363">
              <a:buFont typeface="Wingdings" panose="05000000000000000000" pitchFamily="2" charset="2"/>
              <a:buChar char="§"/>
            </a:pPr>
            <a:r>
              <a:rPr lang="sk-SK" sz="1800" dirty="0">
                <a:solidFill>
                  <a:schemeClr val="tx2"/>
                </a:solidFill>
              </a:rPr>
              <a:t>Vedci a pedagógovia </a:t>
            </a:r>
          </a:p>
          <a:p>
            <a:pPr marL="233363" indent="-233363">
              <a:buFont typeface="Wingdings" panose="05000000000000000000" pitchFamily="2" charset="2"/>
              <a:buChar char="§"/>
            </a:pPr>
            <a:r>
              <a:rPr lang="sk-SK" sz="1800" dirty="0">
                <a:solidFill>
                  <a:schemeClr val="tx2"/>
                </a:solidFill>
              </a:rPr>
              <a:t>Zástupcovia médií </a:t>
            </a:r>
          </a:p>
          <a:p>
            <a:endParaRPr lang="en-GB" sz="1800" dirty="0"/>
          </a:p>
        </p:txBody>
      </p:sp>
      <p:pic>
        <p:nvPicPr>
          <p:cNvPr id="8" name="Picture 7" descr="Štyri zelené postavičky usporiadané do štvorca prepojené čiarami, ktoré symbolizujú spoločnú zodpovednosť. Jedna postavička drží šálku kávy, jedna výkričník, jedna lupu a jedna megafó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3832"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sk-SK"/>
              <a:t>Akčný plán: päť prioritných oblastí kampane</a:t>
            </a:r>
          </a:p>
        </p:txBody>
      </p:sp>
      <p:graphicFrame>
        <p:nvGraphicFramePr>
          <p:cNvPr id="5" name="Content Placeholder 3" descr="Harmonogram s dátumami začiatku každej z piatich prioritných oblastí kampan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1939232538"/>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sk-SK"/>
              <a:t>Priorita č. 1: Hodnotenie a riadenie psychosociálnych rizík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67983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k-SK" b="0" dirty="0"/>
              <a:t>Zamestnávatelia majú</a:t>
            </a:r>
            <a:r>
              <a:rPr lang="sk-SK" dirty="0"/>
              <a:t> zákonnú povinnosť chrániť zdravie zamestnancov,</a:t>
            </a:r>
            <a:r>
              <a:rPr lang="sk-SK" b="0" dirty="0"/>
              <a:t> čo zahŕňa aj </a:t>
            </a:r>
            <a:r>
              <a:rPr lang="sk-SK" dirty="0"/>
              <a:t>duševné zdravie</a:t>
            </a:r>
            <a:r>
              <a:rPr lang="sk-SK" b="0" dirty="0"/>
              <a:t>.</a:t>
            </a:r>
          </a:p>
          <a:p>
            <a:pPr marL="233363" indent="-233363">
              <a:spcAft>
                <a:spcPts val="600"/>
              </a:spcAft>
            </a:pPr>
            <a:r>
              <a:rPr lang="sk-SK" b="0" dirty="0"/>
              <a:t>Iba </a:t>
            </a:r>
            <a:r>
              <a:rPr lang="sk-SK" dirty="0"/>
              <a:t>39 % podnikov </a:t>
            </a:r>
            <a:r>
              <a:rPr lang="sk-SK" b="0" dirty="0"/>
              <a:t>uvádza, že disponuje </a:t>
            </a:r>
            <a:r>
              <a:rPr lang="sk-SK" dirty="0"/>
              <a:t>akčným plánom na predchádzanie stresu súvisiacemu so zamestnaním</a:t>
            </a:r>
            <a:r>
              <a:rPr lang="sk-SK" b="0" dirty="0"/>
              <a:t>.</a:t>
            </a:r>
          </a:p>
          <a:p>
            <a:pPr marL="233363" indent="-233363">
              <a:spcAft>
                <a:spcPts val="600"/>
              </a:spcAft>
            </a:pPr>
            <a:r>
              <a:rPr lang="sk-SK" b="0" dirty="0"/>
              <a:t>Organizácie síce dokážu identifikovať psychosociálne riziká, často však </a:t>
            </a:r>
            <a:r>
              <a:rPr lang="sk-SK" dirty="0"/>
              <a:t>nemajú </a:t>
            </a:r>
            <a:r>
              <a:rPr lang="sk-SK" b="0" dirty="0"/>
              <a:t>systematické a formalizované </a:t>
            </a:r>
            <a:r>
              <a:rPr lang="sk-SK" dirty="0"/>
              <a:t>opatrenia na ich účinné riešenie</a:t>
            </a:r>
            <a:r>
              <a:rPr lang="sk-SK" b="0" dirty="0"/>
              <a:t>. </a:t>
            </a:r>
          </a:p>
          <a:p>
            <a:pPr marL="233363" indent="-233363">
              <a:spcAft>
                <a:spcPts val="600"/>
              </a:spcAft>
            </a:pPr>
            <a:r>
              <a:rPr lang="sk-SK" b="0" dirty="0"/>
              <a:t>Dôkazy naznačujú, že informovanosť a zavádzanie</a:t>
            </a:r>
            <a:r>
              <a:rPr lang="sk-SK" dirty="0"/>
              <a:t> </a:t>
            </a:r>
            <a:r>
              <a:rPr lang="sk-SK" dirty="0">
                <a:solidFill>
                  <a:schemeClr val="accent1"/>
                </a:solidFill>
              </a:rPr>
              <a:t>preventívnych opatrení</a:t>
            </a:r>
            <a:r>
              <a:rPr lang="sk-SK" dirty="0"/>
              <a:t> sa líšia v jednotlivých odvetviach a krajinách</a:t>
            </a:r>
            <a:r>
              <a:rPr lang="sk-SK"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88792"/>
            <a:ext cx="3582186" cy="195744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1: Hodnotenie a riadenie psychosociálnych rizík 2 </a:t>
            </a:r>
          </a:p>
        </p:txBody>
      </p:sp>
      <p:sp>
        <p:nvSpPr>
          <p:cNvPr id="4" name="Rectangle 3">
            <a:extLst>
              <a:ext uri="{FF2B5EF4-FFF2-40B4-BE49-F238E27FC236}">
                <a16:creationId xmlns:a16="http://schemas.microsoft.com/office/drawing/2014/main" id="{5978B3BF-F5DD-EF14-8F1E-31C8593438D2}"/>
              </a:ext>
            </a:extLst>
          </p:cNvPr>
          <p:cNvSpPr/>
          <p:nvPr/>
        </p:nvSpPr>
        <p:spPr>
          <a:xfrm>
            <a:off x="-2" y="1031238"/>
            <a:ext cx="12192002"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tabLst>
                <a:tab pos="84138" algn="l"/>
              </a:tabLst>
            </a:pPr>
            <a:r>
              <a:rPr lang="sk-SK" b="1" dirty="0">
                <a:solidFill>
                  <a:srgbClr val="003399"/>
                </a:solidFill>
                <a:cs typeface="Arial" panose="020B0604020202020204" pitchFamily="34" charset="0"/>
              </a:rPr>
              <a:t> Základné problémy, ktoré spoločnosti uvádzajú v súvislosti s riešením psychosociálnych rizík (PSR):</a:t>
            </a:r>
          </a:p>
        </p:txBody>
      </p:sp>
      <p:grpSp>
        <p:nvGrpSpPr>
          <p:cNvPr id="13" name="Group 12" descr="4 kruhové diagramy zobrazujúce základné problémy, ktoré hlásia podniky pri riešení psychosociálnych rizík (PSR).  Kruhový diagram č. 1 obsahuje údaj 59 %.  Neochota otvorene hovoriť o tejto problematike. Kruhový diagram č. 2 obsahuje údaj 44 %. Nedostatok odborných poznatkov alebo podpory od expertov. Kruhový diagram č. 3 obsahuje údaj 43 %. Nedostatočná informovanosť zamestnancov.  Kruhový diagram č. 4 obsahuje údaj 32 %. Nedostatočná informovanosť manažmentu.">
            <a:extLst>
              <a:ext uri="{FF2B5EF4-FFF2-40B4-BE49-F238E27FC236}">
                <a16:creationId xmlns:a16="http://schemas.microsoft.com/office/drawing/2014/main" id="{5A1D7735-3259-B0E5-ADF7-9703C0F715D4}"/>
              </a:ext>
            </a:extLst>
          </p:cNvPr>
          <p:cNvGrpSpPr/>
          <p:nvPr/>
        </p:nvGrpSpPr>
        <p:grpSpPr>
          <a:xfrm>
            <a:off x="73252" y="1503628"/>
            <a:ext cx="11788723" cy="2500562"/>
            <a:chOff x="129852" y="3931303"/>
            <a:chExt cx="11788723"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52"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k-SK" sz="1600"/>
                  <a:t>Neochota otvorene hovoriť o tejto problematike</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k-SK" sz="1600"/>
                  <a:t>Nedostatok odborných poznatkov alebo podpory od expertov</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k-SK" sz="1600"/>
                  <a:t>Nedostatočná informovanosť zamestnancov</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k-SK" sz="1600"/>
                  <a:t>Nedostatočná informovanosť manažmentu</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66507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sk-SK" dirty="0"/>
              <a:t>Z výskumu vyplýva, že menšie podniky majú tendenciu riešiť konkrétne psychosociálne riziká na individuálnom základe a nemajú zavedené štandardizované postupy. </a:t>
            </a:r>
          </a:p>
          <a:p>
            <a:pPr marL="233363" indent="-233363">
              <a:spcBef>
                <a:spcPts val="600"/>
              </a:spcBef>
            </a:pPr>
            <a:r>
              <a:rPr lang="sk-SK" dirty="0"/>
              <a:t>Orgány a odvetvia však ponúkajú sľubné prístupy na podporu spoločností pri riešení psychosociálnych rizík.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23345" y="551322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8009196"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354173" y="5159469"/>
            <a:ext cx="361724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684537"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1: Hodnotenie a riadenie psychosociálnych rizík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137747"/>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Preventívne opatrenia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740670"/>
            <a:ext cx="10582303" cy="2166891"/>
          </a:xfrm>
        </p:spPr>
        <p:txBody>
          <a:bodyPr>
            <a:noAutofit/>
          </a:bodyPr>
          <a:lstStyle/>
          <a:p>
            <a:pPr marL="233363" indent="-233363">
              <a:spcBef>
                <a:spcPts val="0"/>
              </a:spcBef>
              <a:spcAft>
                <a:spcPts val="600"/>
              </a:spcAft>
            </a:pPr>
            <a:r>
              <a:rPr lang="sk-SK" dirty="0"/>
              <a:t>Hodnotiť a riadiť psychosociálne riziká </a:t>
            </a:r>
            <a:r>
              <a:rPr lang="sk-SK" b="0" dirty="0"/>
              <a:t>ako súčasť </a:t>
            </a:r>
            <a:r>
              <a:rPr lang="sk-SK" dirty="0"/>
              <a:t>celkového procesu riadenia rizík v oblasti BOZP</a:t>
            </a:r>
            <a:r>
              <a:rPr lang="sk-SK" b="0" dirty="0"/>
              <a:t>.</a:t>
            </a:r>
          </a:p>
          <a:p>
            <a:pPr marL="233363" indent="-233363">
              <a:spcBef>
                <a:spcPts val="0"/>
              </a:spcBef>
              <a:spcAft>
                <a:spcPts val="600"/>
              </a:spcAft>
            </a:pPr>
            <a:r>
              <a:rPr lang="sk-SK" b="0" dirty="0"/>
              <a:t>Rešpektovať </a:t>
            </a:r>
            <a:r>
              <a:rPr lang="sk-SK" dirty="0"/>
              <a:t>hierarchiu prevencie</a:t>
            </a:r>
            <a:r>
              <a:rPr lang="sk-SK" b="0" dirty="0"/>
              <a:t>, pričom sa uprednostnia opatrenia, ktoré riešia riziká pri zdroji.</a:t>
            </a:r>
          </a:p>
          <a:p>
            <a:pPr marL="233363" indent="-233363">
              <a:spcBef>
                <a:spcPts val="0"/>
              </a:spcBef>
              <a:spcAft>
                <a:spcPts val="600"/>
              </a:spcAft>
            </a:pPr>
            <a:r>
              <a:rPr lang="sk-SK" b="0" dirty="0"/>
              <a:t>Navrhovať a </a:t>
            </a:r>
            <a:r>
              <a:rPr lang="sk-SK" dirty="0"/>
              <a:t>organizovať prácu s zvládnuteľnými požiadavkami</a:t>
            </a:r>
            <a:r>
              <a:rPr lang="sk-SK" b="0" dirty="0"/>
              <a:t>, jasnými úlohami a primeranými zdrojmi.</a:t>
            </a:r>
          </a:p>
          <a:p>
            <a:pPr marL="233363" indent="-233363">
              <a:spcBef>
                <a:spcPts val="0"/>
              </a:spcBef>
              <a:spcAft>
                <a:spcPts val="600"/>
              </a:spcAft>
            </a:pPr>
            <a:r>
              <a:rPr lang="sk-SK" dirty="0"/>
              <a:t>Predchádzať násiliu</a:t>
            </a:r>
            <a:r>
              <a:rPr lang="sk-SK" b="0" dirty="0"/>
              <a:t>, obťažovaniu a inému asociálnemu správaniu.</a:t>
            </a:r>
          </a:p>
          <a:p>
            <a:pPr marL="233363" indent="-233363">
              <a:spcBef>
                <a:spcPts val="0"/>
              </a:spcBef>
              <a:spcAft>
                <a:spcPts val="600"/>
              </a:spcAft>
            </a:pPr>
            <a:r>
              <a:rPr lang="sk-SK" b="0" dirty="0"/>
              <a:t>Poskytovať </a:t>
            </a:r>
            <a:r>
              <a:rPr lang="sk-SK" dirty="0"/>
              <a:t>informácie, odbornú prípravu </a:t>
            </a:r>
            <a:r>
              <a:rPr lang="sk-SK" b="0" dirty="0"/>
              <a:t>a </a:t>
            </a:r>
            <a:r>
              <a:rPr lang="sk-SK" dirty="0"/>
              <a:t>podporu</a:t>
            </a:r>
            <a:r>
              <a:rPr lang="sk-SK" b="0" dirty="0"/>
              <a:t> vrátane opatrení na zníženie </a:t>
            </a:r>
            <a:r>
              <a:rPr lang="sk-SK" b="0" dirty="0" err="1"/>
              <a:t>stigmatizáci.e</a:t>
            </a:r>
            <a:r>
              <a:rPr lang="sk-SK" b="0" dirty="0"/>
              <a:t> v oblasti duševného zdravia.</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1" y="4489231"/>
            <a:ext cx="4665179" cy="800219"/>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dirty="0">
                <a:solidFill>
                  <a:schemeClr val="bg1"/>
                </a:solidFill>
              </a:rPr>
              <a:t>Hierarchia prevencie psychosociálnych rizík pri práci: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flipV="1">
            <a:off x="6371242" y="4757327"/>
            <a:ext cx="446842" cy="1989"/>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flipV="1">
            <a:off x="6447589" y="5420091"/>
            <a:ext cx="1043180" cy="615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594663" y="6117180"/>
            <a:ext cx="1575773"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Trojúrovňová pyramída znázorňujúca hierarchiu prevencie psychosociálnych rizík na pracovisku. Na vrchole pyramídy sa nachádza emodži predstavujúce jednotlivca, aby bolo zrejmé, že toto opatrenie je posledná možnosť. Na strednej úrovni je znázornené emodži ozubeného kolieska znázorňujúce organizačné a technické opatrenia a na spodnej úrovni pyramídy sa nachádza symbol lupy, čím sa znázorňuje dôležitosť identifikácie a eliminácie rizík. Na pravej strane pyramídy sa nachádza postavička, ktorá drží v ľavej ruke výkričník.">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1872" y="4306475"/>
            <a:ext cx="2958561" cy="2279254"/>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827544" y="4425977"/>
            <a:ext cx="464288" cy="646331"/>
          </a:xfrm>
          <a:prstGeom prst="rect">
            <a:avLst/>
          </a:prstGeom>
          <a:noFill/>
        </p:spPr>
        <p:txBody>
          <a:bodyPr wrap="square">
            <a:spAutoFit/>
          </a:bodyPr>
          <a:lstStyle/>
          <a:p>
            <a:r>
              <a:rPr lang="sk-SK" sz="3600" b="1" dirty="0">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153382" y="4489231"/>
            <a:ext cx="2283911" cy="523220"/>
          </a:xfrm>
          <a:prstGeom prst="rect">
            <a:avLst/>
          </a:prstGeom>
          <a:noFill/>
        </p:spPr>
        <p:txBody>
          <a:bodyPr wrap="square">
            <a:spAutoFit/>
          </a:bodyPr>
          <a:lstStyle/>
          <a:p>
            <a:r>
              <a:rPr lang="sk-SK" sz="1400" b="1" dirty="0">
                <a:solidFill>
                  <a:srgbClr val="003399"/>
                </a:solidFill>
              </a:rPr>
              <a:t>Individuálne opatrenia ako posledná možnosť.</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521098" y="5089565"/>
            <a:ext cx="464288" cy="646331"/>
          </a:xfrm>
          <a:prstGeom prst="rect">
            <a:avLst/>
          </a:prstGeom>
          <a:noFill/>
        </p:spPr>
        <p:txBody>
          <a:bodyPr wrap="square">
            <a:spAutoFit/>
          </a:bodyPr>
          <a:lstStyle/>
          <a:p>
            <a:r>
              <a:rPr lang="sk-SK" sz="3600" b="1" dirty="0">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856396" y="5170877"/>
            <a:ext cx="2958561" cy="523220"/>
          </a:xfrm>
          <a:prstGeom prst="rect">
            <a:avLst/>
          </a:prstGeom>
          <a:noFill/>
        </p:spPr>
        <p:txBody>
          <a:bodyPr wrap="square">
            <a:spAutoFit/>
          </a:bodyPr>
          <a:lstStyle/>
          <a:p>
            <a:r>
              <a:rPr lang="sk-SK" sz="1400" b="1" dirty="0">
                <a:solidFill>
                  <a:srgbClr val="003399"/>
                </a:solidFill>
              </a:rPr>
              <a:t>Organizačné a technické opatrenia, ktoré sa majú zaviesť.</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198761" y="5748863"/>
            <a:ext cx="464288" cy="646331"/>
          </a:xfrm>
          <a:prstGeom prst="rect">
            <a:avLst/>
          </a:prstGeom>
          <a:noFill/>
        </p:spPr>
        <p:txBody>
          <a:bodyPr wrap="square">
            <a:spAutoFit/>
          </a:bodyPr>
          <a:lstStyle/>
          <a:p>
            <a:r>
              <a:rPr lang="sk-SK"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483944" y="5827950"/>
            <a:ext cx="2793145" cy="523220"/>
          </a:xfrm>
          <a:prstGeom prst="rect">
            <a:avLst/>
          </a:prstGeom>
          <a:noFill/>
        </p:spPr>
        <p:txBody>
          <a:bodyPr wrap="square">
            <a:spAutoFit/>
          </a:bodyPr>
          <a:lstStyle/>
          <a:p>
            <a:r>
              <a:rPr lang="sk-SK" sz="1400" b="1" dirty="0">
                <a:solidFill>
                  <a:srgbClr val="003399"/>
                </a:solidFill>
              </a:rPr>
              <a:t>Identifikácia a eliminácia rizík pri ich zdroji.</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1: Hodnotenie a riadenie psychosociálnych rizík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Preventívne opatrenia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677097"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k-SK" sz="1800" dirty="0"/>
              <a:t>Považovať psychosociálne riziká </a:t>
            </a:r>
            <a:r>
              <a:rPr lang="sk-SK" sz="1800" b="0" dirty="0"/>
              <a:t>na pracovisku </a:t>
            </a:r>
            <a:r>
              <a:rPr lang="sk-SK" sz="1800" dirty="0"/>
              <a:t>za problém súvisiaci s prácou</a:t>
            </a:r>
            <a:r>
              <a:rPr lang="sk-SK" sz="1800" b="0" dirty="0"/>
              <a:t>, a nie za individuálny problém. </a:t>
            </a:r>
          </a:p>
          <a:p>
            <a:pPr marL="233363" indent="-233363">
              <a:spcBef>
                <a:spcPts val="600"/>
              </a:spcBef>
              <a:spcAft>
                <a:spcPts val="600"/>
              </a:spcAft>
            </a:pPr>
            <a:r>
              <a:rPr lang="sk-SK" sz="1800" b="0" dirty="0"/>
              <a:t>Zabezpečiť </a:t>
            </a:r>
            <a:r>
              <a:rPr lang="sk-SK" sz="1800" dirty="0"/>
              <a:t>zapojenie zamestnancov do </a:t>
            </a:r>
            <a:r>
              <a:rPr lang="sk-SK" sz="1800" b="0" dirty="0"/>
              <a:t>celého procesu, od zvyšovania informovanosti a hodnotenia rizík až po hľadanie riešení</a:t>
            </a:r>
            <a:r>
              <a:rPr lang="sk-SK" sz="1800" dirty="0"/>
              <a:t>.</a:t>
            </a:r>
          </a:p>
          <a:p>
            <a:pPr marL="233363" indent="-233363">
              <a:spcBef>
                <a:spcPts val="600"/>
              </a:spcBef>
              <a:spcAft>
                <a:spcPts val="600"/>
              </a:spcAft>
            </a:pPr>
            <a:r>
              <a:rPr lang="sk-SK" sz="1800" dirty="0"/>
              <a:t>Zabezpečiť, aby manažéri rozpoznávali a riešili psychosociálne riziká</a:t>
            </a:r>
            <a:r>
              <a:rPr lang="sk-SK" sz="1800" b="0" dirty="0"/>
              <a:t> vrátane problémov s pracovnou záťažou, konfliktov a neprijateľného sociálneho správania.</a:t>
            </a:r>
          </a:p>
          <a:p>
            <a:pPr marL="233363" indent="-233363">
              <a:spcBef>
                <a:spcPts val="600"/>
              </a:spcBef>
              <a:spcAft>
                <a:spcPts val="600"/>
              </a:spcAft>
            </a:pPr>
            <a:r>
              <a:rPr lang="sk-SK" sz="1800" dirty="0"/>
              <a:t>Prepojiť hodnotenie a riadenie psychosociálnych rizík so </a:t>
            </a:r>
            <a:r>
              <a:rPr lang="sk-SK" sz="1800" b="0" dirty="0"/>
              <a:t>všeobecnejšími podnikovými prístupmi pri </a:t>
            </a:r>
            <a:r>
              <a:rPr lang="sk-SK" sz="1800" dirty="0"/>
              <a:t>BOZP.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66613" y="2804877"/>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sk-SK"/>
              <a:t>Priorita č. 2: Obťažovanie, sexuálne obťažovanie a násilie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1025963"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4"/>
            <a:ext cx="10627982" cy="1924524"/>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k-SK" dirty="0"/>
              <a:t>Rôznorodý problém:</a:t>
            </a:r>
            <a:r>
              <a:rPr lang="sk-SK" b="0" dirty="0"/>
              <a:t> útoky, šikanovanie, diskriminácia, </a:t>
            </a:r>
            <a:r>
              <a:rPr lang="sk-SK" b="0" dirty="0" err="1"/>
              <a:t>viktimizácia</a:t>
            </a:r>
            <a:r>
              <a:rPr lang="sk-SK" b="0" dirty="0"/>
              <a:t>...</a:t>
            </a:r>
          </a:p>
          <a:p>
            <a:pPr marL="233363" indent="-233363">
              <a:spcAft>
                <a:spcPts val="600"/>
              </a:spcAft>
            </a:pPr>
            <a:r>
              <a:rPr lang="sk-SK" b="0" dirty="0"/>
              <a:t>Dôležitá príčina</a:t>
            </a:r>
            <a:r>
              <a:rPr lang="sk-SK" dirty="0"/>
              <a:t> zlého zdravotného stavu </a:t>
            </a:r>
            <a:r>
              <a:rPr lang="sk-SK" b="0" dirty="0"/>
              <a:t>(depresia, úzkosť, poruchy spánku atď.).</a:t>
            </a:r>
          </a:p>
          <a:p>
            <a:pPr marL="233363" indent="-233363">
              <a:spcAft>
                <a:spcPts val="600"/>
              </a:spcAft>
            </a:pPr>
            <a:r>
              <a:rPr lang="sk-SK" dirty="0"/>
              <a:t>13 % zamestnancov v EÚ</a:t>
            </a:r>
            <a:r>
              <a:rPr lang="sk-SK" b="0" dirty="0"/>
              <a:t> zažilo určitú formu</a:t>
            </a:r>
            <a:r>
              <a:rPr lang="sk-SK" dirty="0"/>
              <a:t> násilia na pracovisku </a:t>
            </a:r>
            <a:r>
              <a:rPr lang="sk-SK" b="0" dirty="0"/>
              <a:t> (EWCTS, </a:t>
            </a:r>
            <a:r>
              <a:rPr lang="sk-SK" b="0" dirty="0" err="1"/>
              <a:t>Eurofound</a:t>
            </a:r>
            <a:r>
              <a:rPr lang="sk-SK" b="0" dirty="0"/>
              <a:t>, 2021). </a:t>
            </a:r>
          </a:p>
          <a:p>
            <a:pPr marL="233363" indent="-233363">
              <a:spcAft>
                <a:spcPts val="600"/>
              </a:spcAft>
            </a:pPr>
            <a:r>
              <a:rPr lang="sk-SK" dirty="0"/>
              <a:t>Digitalizácia</a:t>
            </a:r>
            <a:r>
              <a:rPr lang="sk-SK" b="0" dirty="0"/>
              <a:t> viedla k vzniku nových foriem asociálneho správania.</a:t>
            </a:r>
            <a:br>
              <a:rPr lang="sk-SK" dirty="0"/>
            </a:br>
            <a:endParaRPr lang="sk-SK"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2: Obťažovanie, sexuálne obťažovanie a násilie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607676"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sk-SK" b="1" dirty="0">
                <a:solidFill>
                  <a:srgbClr val="003399"/>
                </a:solidFill>
                <a:cs typeface="Arial" panose="020B0604020202020204" pitchFamily="34" charset="0"/>
              </a:rPr>
              <a:t>Ženy hlásia častejšie neprijateľné sociálne správanie na pracovisku.</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sk-SK"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sk-SK" sz="2000">
                <a:solidFill>
                  <a:schemeClr val="tx2"/>
                </a:solidFill>
                <a:latin typeface="+mj-lt"/>
              </a:rPr>
              <a:t>žien </a:t>
            </a:r>
            <a:r>
              <a:rPr lang="sk-SK" sz="2000" b="1">
                <a:solidFill>
                  <a:schemeClr val="tx2"/>
                </a:solidFill>
                <a:latin typeface="+mj-lt"/>
              </a:rPr>
              <a:t>už</a:t>
            </a:r>
            <a:r>
              <a:rPr lang="sk-SK" sz="2000">
                <a:solidFill>
                  <a:schemeClr val="tx2"/>
                </a:solidFill>
                <a:latin typeface="+mj-lt"/>
              </a:rPr>
              <a:t> zažilo </a:t>
            </a:r>
            <a:r>
              <a:rPr lang="sk-SK" sz="2000" b="1">
                <a:solidFill>
                  <a:schemeClr val="tx2"/>
                </a:solidFill>
                <a:latin typeface="+mj-lt"/>
              </a:rPr>
              <a:t>sexuálne obťažovanie</a:t>
            </a:r>
            <a:r>
              <a:rPr lang="sk-SK" sz="2000">
                <a:solidFill>
                  <a:schemeClr val="tx2"/>
                </a:solidFill>
                <a:latin typeface="+mj-lt"/>
              </a:rPr>
              <a:t> v práci.</a:t>
            </a:r>
            <a:r>
              <a:rPr lang="sk-SK"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sk-SK"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sk-SK" sz="2000">
                <a:solidFill>
                  <a:schemeClr val="tx2"/>
                </a:solidFill>
                <a:latin typeface="+mj-lt"/>
              </a:rPr>
              <a:t>žien zažilo </a:t>
            </a:r>
            <a:r>
              <a:rPr lang="sk-SK" sz="2000" b="1">
                <a:solidFill>
                  <a:schemeClr val="tx2"/>
                </a:solidFill>
                <a:latin typeface="+mj-lt"/>
              </a:rPr>
              <a:t>sexuálne obťažovanie</a:t>
            </a:r>
            <a:r>
              <a:rPr lang="sk-SK" sz="2000">
                <a:solidFill>
                  <a:schemeClr val="tx2"/>
                </a:solidFill>
                <a:latin typeface="+mj-lt"/>
              </a:rPr>
              <a:t> v práci </a:t>
            </a:r>
            <a:r>
              <a:rPr lang="sk-SK" sz="2000" b="1">
                <a:solidFill>
                  <a:schemeClr val="tx2"/>
                </a:solidFill>
                <a:latin typeface="+mj-lt"/>
              </a:rPr>
              <a:t>za posledných 12 mesiacov</a:t>
            </a:r>
            <a:r>
              <a:rPr lang="sk-SK"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sk-SK"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sk-SK" sz="2000">
                <a:solidFill>
                  <a:schemeClr val="tx2"/>
                </a:solidFill>
                <a:latin typeface="+mj-lt"/>
              </a:rPr>
              <a:t>žien zažilo </a:t>
            </a:r>
            <a:r>
              <a:rPr lang="sk-SK" sz="2000" b="1">
                <a:solidFill>
                  <a:schemeClr val="tx2"/>
                </a:solidFill>
                <a:latin typeface="+mj-lt"/>
              </a:rPr>
              <a:t>sexuálne obťažovanie mužským nadriadeným</a:t>
            </a:r>
            <a:r>
              <a:rPr lang="sk-SK"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sk-SK"/>
              <a:t>Priorita 2: Obťažovanie, sexuálne obťažovanie a násilie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2785730" y="1544763"/>
            <a:ext cx="3814815"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sk-SK" sz="1800" b="1" dirty="0">
                <a:solidFill>
                  <a:srgbClr val="003399"/>
                </a:solidFill>
              </a:rPr>
              <a:t>Základom je zapojenie zamestnancov a manažmentu. </a:t>
            </a:r>
          </a:p>
        </p:txBody>
      </p:sp>
      <p:pic>
        <p:nvPicPr>
          <p:cNvPr id="8" name="Picture 7" descr="Fotografia v tvare oblaku, na ktorej je skupina robotníkov na stavenisku zahĺbených do rozhovoru. Na ľavej strane je zelená postavička. Posolstvom obrázku je, že zapojenie pracovníkov je základom v boji proti obťažovaniu, sexuálnemu obťažovaniu a násiliu.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Preventívne opatrenia</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7" y="3344018"/>
            <a:ext cx="10691779" cy="2579110"/>
          </a:xfrm>
        </p:spPr>
        <p:txBody>
          <a:bodyPr anchor="t">
            <a:noAutofit/>
          </a:bodyPr>
          <a:lstStyle/>
          <a:p>
            <a:pPr marL="233363" indent="-233363">
              <a:spcAft>
                <a:spcPts val="600"/>
              </a:spcAft>
            </a:pPr>
            <a:r>
              <a:rPr lang="sk-SK" b="0" dirty="0"/>
              <a:t>Spresnite, čo je prijateľné a čo nie je prijateľné.</a:t>
            </a:r>
          </a:p>
          <a:p>
            <a:pPr marL="233363" indent="-233363">
              <a:spcAft>
                <a:spcPts val="600"/>
              </a:spcAft>
            </a:pPr>
            <a:r>
              <a:rPr lang="sk-SK" b="0" dirty="0">
                <a:cs typeface="Arial"/>
              </a:rPr>
              <a:t>Pozrite sa na základné príčiny alebo ovplyvňujúce faktory.</a:t>
            </a:r>
          </a:p>
          <a:p>
            <a:pPr marL="233363" indent="-233363">
              <a:spcAft>
                <a:spcPts val="600"/>
              </a:spcAft>
            </a:pPr>
            <a:r>
              <a:rPr lang="sk-SK" b="0" dirty="0"/>
              <a:t>Zabezpečte, aby zamestnanci mohli otvorene vyjadriť svoj názor alebo dôverne nahlasovať incidenty. </a:t>
            </a:r>
          </a:p>
          <a:p>
            <a:pPr marL="233363" indent="-233363">
              <a:spcAft>
                <a:spcPts val="600"/>
              </a:spcAft>
            </a:pPr>
            <a:r>
              <a:rPr lang="sk-SK" b="0" dirty="0"/>
              <a:t>Reagujte spravodlivým a konzistentným spôsobom. </a:t>
            </a:r>
          </a:p>
          <a:p>
            <a:pPr marL="233363" indent="-233363">
              <a:spcAft>
                <a:spcPts val="600"/>
              </a:spcAft>
            </a:pPr>
            <a:r>
              <a:rPr lang="sk-SK" b="0" dirty="0">
                <a:ea typeface=""/>
                <a:cs typeface="Arial"/>
              </a:rPr>
              <a:t>Pripravte deeskalačné a východiskové stratégie pre kritické situácie, aby ste ochránili zamestnancov pred násilím tretích strán.</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sk-SK"/>
              <a:t>Priorita č. 3: Fyzické riziká a duševné zdravie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1996958"/>
            <a:ext cx="7974874" cy="2277330"/>
          </a:xfrm>
          <a:prstGeom prst="rect">
            <a:avLst/>
          </a:prstGeom>
          <a:noFill/>
        </p:spPr>
        <p:txBody>
          <a:bodyPr wrap="square" rtlCol="0">
            <a:noAutofit/>
          </a:bodyPr>
          <a:lstStyle/>
          <a:p>
            <a:pPr>
              <a:spcBef>
                <a:spcPts val="1200"/>
              </a:spcBef>
              <a:spcAft>
                <a:spcPts val="600"/>
              </a:spcAft>
            </a:pPr>
            <a:r>
              <a:rPr lang="sk-SK" sz="1800" dirty="0">
                <a:solidFill>
                  <a:schemeClr val="tx2"/>
                </a:solidFill>
              </a:rPr>
              <a:t>Kampaň sa zameria na súvis medzi psychosociálnymi rizikami a: </a:t>
            </a:r>
          </a:p>
          <a:p>
            <a:pPr marL="457200" indent="-223838">
              <a:spcBef>
                <a:spcPts val="600"/>
              </a:spcBef>
              <a:spcAft>
                <a:spcPts val="600"/>
              </a:spcAft>
              <a:buFont typeface="Wingdings" panose="05000000000000000000" pitchFamily="2" charset="2"/>
              <a:buChar char="§"/>
            </a:pPr>
            <a:r>
              <a:rPr lang="sk-SK" sz="1800" b="1" dirty="0">
                <a:solidFill>
                  <a:schemeClr val="tx2"/>
                </a:solidFill>
              </a:rPr>
              <a:t>fyzickou pracovnou záťažou a poškodeniami podporno-pohybovej sústavy</a:t>
            </a:r>
            <a:r>
              <a:rPr lang="sk-SK" sz="1800" dirty="0">
                <a:solidFill>
                  <a:schemeClr val="tx2"/>
                </a:solidFill>
              </a:rPr>
              <a:t>,</a:t>
            </a:r>
          </a:p>
          <a:p>
            <a:pPr marL="457200" indent="-223838">
              <a:spcBef>
                <a:spcPts val="600"/>
              </a:spcBef>
              <a:spcAft>
                <a:spcPts val="600"/>
              </a:spcAft>
              <a:buFont typeface="Wingdings" panose="05000000000000000000" pitchFamily="2" charset="2"/>
              <a:buChar char="§"/>
            </a:pPr>
            <a:r>
              <a:rPr lang="sk-SK" sz="1800" b="1" dirty="0">
                <a:solidFill>
                  <a:schemeClr val="tx2"/>
                </a:solidFill>
              </a:rPr>
              <a:t>faktormi pracovného prostredia </a:t>
            </a:r>
            <a:r>
              <a:rPr lang="sk-SK" sz="1800" dirty="0">
                <a:solidFill>
                  <a:schemeClr val="tx2"/>
                </a:solidFill>
              </a:rPr>
              <a:t>(napr. hluk, teplota, dizajn);</a:t>
            </a:r>
          </a:p>
          <a:p>
            <a:pPr marL="457200" indent="-223838">
              <a:spcBef>
                <a:spcPts val="600"/>
              </a:spcBef>
              <a:spcAft>
                <a:spcPts val="600"/>
              </a:spcAft>
              <a:buFont typeface="Wingdings" panose="05000000000000000000" pitchFamily="2" charset="2"/>
              <a:buChar char="§"/>
            </a:pPr>
            <a:r>
              <a:rPr lang="sk-SK" sz="1800" b="1" dirty="0">
                <a:solidFill>
                  <a:schemeClr val="tx2"/>
                </a:solidFill>
              </a:rPr>
              <a:t>pracovnými úrazmi </a:t>
            </a:r>
            <a:r>
              <a:rPr lang="sk-SK" sz="1800" dirty="0">
                <a:solidFill>
                  <a:schemeClr val="tx2"/>
                </a:solidFill>
              </a:rPr>
              <a:t>a</a:t>
            </a:r>
            <a:r>
              <a:rPr lang="sk-SK" sz="1800" b="1" dirty="0">
                <a:solidFill>
                  <a:schemeClr val="tx2"/>
                </a:solidFill>
              </a:rPr>
              <a:t> spoľahlivosťou bezpečnostných opatrení</a:t>
            </a:r>
            <a:r>
              <a:rPr lang="sk-SK"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623005" y="3009984"/>
            <a:ext cx="2914028" cy="1725614"/>
          </a:xfrm>
          <a:prstGeom prst="wedgeRectCallout">
            <a:avLst>
              <a:gd name="adj1" fmla="val -25327"/>
              <a:gd name="adj2" fmla="val 6433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sk-SK" sz="1800" b="1" dirty="0">
                <a:solidFill>
                  <a:srgbClr val="003399"/>
                </a:solidFill>
              </a:rPr>
              <a:t>Fyzické riziká a psychosociálne riziká spoločne vplývajú na duševné zdravie a bezpečnosť. </a:t>
            </a:r>
          </a:p>
        </p:txBody>
      </p:sp>
      <p:pic>
        <p:nvPicPr>
          <p:cNvPr id="14" name="Picture 13" descr="Obrázok zelenej postavičky s problémom pohybovej sústavy.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1586"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3: Fyzické riziká a duševné zdravie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Ako riešiť kombinované vystavenie?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sk-SK" dirty="0"/>
              <a:t>holistickým prístupom k BOZP</a:t>
            </a:r>
            <a:r>
              <a:rPr lang="sk-SK" b="0" dirty="0"/>
              <a:t>, </a:t>
            </a:r>
            <a:r>
              <a:rPr lang="sk-SK" dirty="0"/>
              <a:t>ktorý zohľadňuje psychosociálne aj fyzické riziká</a:t>
            </a:r>
            <a:r>
              <a:rPr lang="sk-SK" b="0" dirty="0"/>
              <a:t>, </a:t>
            </a:r>
          </a:p>
          <a:p>
            <a:pPr>
              <a:spcAft>
                <a:spcPts val="600"/>
              </a:spcAft>
            </a:pPr>
            <a:r>
              <a:rPr lang="sk-SK" b="0" dirty="0"/>
              <a:t>zabezpečením</a:t>
            </a:r>
            <a:r>
              <a:rPr lang="sk-SK" dirty="0"/>
              <a:t> cielenej prevencie poškodení podporno-pohybovej sústavy </a:t>
            </a:r>
            <a:r>
              <a:rPr lang="sk-SK" b="0" dirty="0"/>
              <a:t>a fyzického vypätia</a:t>
            </a:r>
            <a:r>
              <a:rPr lang="sk-SK" dirty="0"/>
              <a:t>,</a:t>
            </a:r>
            <a:r>
              <a:rPr lang="sk-SK" b="0" dirty="0"/>
              <a:t> </a:t>
            </a:r>
          </a:p>
          <a:p>
            <a:pPr>
              <a:spcAft>
                <a:spcPts val="600"/>
              </a:spcAft>
            </a:pPr>
            <a:r>
              <a:rPr lang="sk-SK" b="0" dirty="0"/>
              <a:t>zohľadnením</a:t>
            </a:r>
            <a:r>
              <a:rPr lang="sk-SK" dirty="0"/>
              <a:t> vplyvu fyzického pracovného prostredia na </a:t>
            </a:r>
            <a:r>
              <a:rPr lang="sk-SK" b="0" dirty="0"/>
              <a:t>pohodu zamestnancov,</a:t>
            </a:r>
          </a:p>
          <a:p>
            <a:pPr>
              <a:spcAft>
                <a:spcPts val="600"/>
              </a:spcAft>
            </a:pPr>
            <a:r>
              <a:rPr lang="sk-SK" b="0" dirty="0"/>
              <a:t>venovaním osobitnej pozornosti</a:t>
            </a:r>
            <a:r>
              <a:rPr lang="sk-SK" dirty="0"/>
              <a:t> vysokorizikovým odvetviam</a:t>
            </a:r>
            <a:r>
              <a:rPr lang="sk-SK" b="0" dirty="0"/>
              <a:t> a </a:t>
            </a:r>
            <a:r>
              <a:rPr lang="sk-SK" dirty="0"/>
              <a:t>zraniteľným skupinám </a:t>
            </a:r>
            <a:r>
              <a:rPr lang="sk-SK" b="0" dirty="0"/>
              <a:t> pri prijímaní preventívnych opatrení.</a:t>
            </a:r>
          </a:p>
        </p:txBody>
      </p:sp>
      <p:pic>
        <p:nvPicPr>
          <p:cNvPr id="10" name="Picture 9" descr="Fotografia v tvare oblaku, na ktorej sú zobrazení pracovní v logistike, ako sa rozprávajú.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126942" cy="489600"/>
          </a:xfrm>
        </p:spPr>
        <p:txBody>
          <a:bodyPr/>
          <a:lstStyle/>
          <a:p>
            <a:r>
              <a:rPr lang="sk-SK" sz="2000" dirty="0"/>
              <a:t>Priorita č. 4: Psychosociálne riziká v odvetví zdravotnej a sociálnej starostlivosti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104722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436596" cy="2433475"/>
          </a:xfrm>
        </p:spPr>
        <p:txBody>
          <a:bodyPr>
            <a:noAutofit/>
          </a:bodyPr>
          <a:lstStyle/>
          <a:p>
            <a:pPr marL="233363" indent="-233363">
              <a:spcBef>
                <a:spcPts val="1200"/>
              </a:spcBef>
              <a:spcAft>
                <a:spcPts val="600"/>
              </a:spcAft>
            </a:pPr>
            <a:r>
              <a:rPr lang="sk-SK" b="0" dirty="0"/>
              <a:t>Odvetvie </a:t>
            </a:r>
            <a:r>
              <a:rPr lang="sk-SK" dirty="0"/>
              <a:t>, ktoré má pre európsku spoločnosť kľúčový význam a pracuje v ňom 21,5 milióna zamestnancov</a:t>
            </a:r>
            <a:r>
              <a:rPr lang="sk-SK" b="0" dirty="0"/>
              <a:t>, čo predstavuje </a:t>
            </a:r>
            <a:r>
              <a:rPr lang="sk-SK" dirty="0"/>
              <a:t>11 % všetkých zamestnancov v EÚ. </a:t>
            </a:r>
          </a:p>
          <a:p>
            <a:pPr marL="233363" indent="-233363">
              <a:spcBef>
                <a:spcPts val="1200"/>
              </a:spcBef>
              <a:spcAft>
                <a:spcPts val="600"/>
              </a:spcAft>
            </a:pPr>
            <a:r>
              <a:rPr lang="sk-SK" dirty="0"/>
              <a:t>Vyššia miera vystavenia rôznym psychosociálnym rizikám </a:t>
            </a:r>
            <a:r>
              <a:rPr lang="sk-SK" dirty="0">
                <a:solidFill>
                  <a:schemeClr val="accent1"/>
                </a:solidFill>
              </a:rPr>
              <a:t>v porovnaní s inými </a:t>
            </a:r>
            <a:r>
              <a:rPr lang="sk-SK" dirty="0"/>
              <a:t>odvetviami. </a:t>
            </a:r>
          </a:p>
          <a:p>
            <a:pPr marL="233363" indent="-233363">
              <a:spcBef>
                <a:spcPts val="1200"/>
              </a:spcBef>
              <a:spcAft>
                <a:spcPts val="600"/>
              </a:spcAft>
            </a:pPr>
            <a:r>
              <a:rPr lang="sk-SK" dirty="0"/>
              <a:t>31 % zamestnancov v odvetví zdravotnej a sociálnej starostlivosti trpelo v posledných 12 mesiacoch stresom, depresiou alebo úzkosťou </a:t>
            </a:r>
            <a:r>
              <a:rPr lang="sk-SK" b="0" dirty="0"/>
              <a:t>, ktoré boli spôsobené ich prácou </a:t>
            </a:r>
            <a:r>
              <a:rPr lang="sk-SK" dirty="0"/>
              <a:t>alebo sa v dôsledku nej zhoršili</a:t>
            </a:r>
            <a:r>
              <a:rPr lang="sk-SK"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0891272" cy="489600"/>
          </a:xfrm>
        </p:spPr>
        <p:txBody>
          <a:bodyPr/>
          <a:lstStyle/>
          <a:p>
            <a:r>
              <a:rPr lang="sk-SK" sz="2000" dirty="0"/>
              <a:t>Priorita č. 4: Psychosociálne riziká v odvetví zdravotnej a sociálnej starostlivosti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293442"/>
            <a:ext cx="10891271"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dirty="0">
                <a:latin typeface="+mn-lt"/>
              </a:rPr>
              <a:t>Podiel pracovísk, ktoré uvádzajú prítomnosť psychosociálnych hrozieb v odvetví zdravotníctva a sociálnej starostlivosti, a priemer EÚ27 vo všetkých odvetviach (2024) </a:t>
            </a:r>
          </a:p>
        </p:txBody>
      </p:sp>
      <p:pic>
        <p:nvPicPr>
          <p:cNvPr id="5" name="Graphic 4" descr="Graf porovnávajúci rôzne psychosociálne riziká na pracovisku vo všetkých odvetviach v 27 členských štátoch EÚ (modrá farba) a v odvetví zdravotníctva a sociálnej starostlivosti (zelená farba). Znázornené psychosociálne riziká sú: 56 % oproti 72 % má kontakt so zákazníkmi, pacientmi, žiakmi atď.;  časový tlak;  43 % oproti 48 % sa stretáva s zlou komunikáciou alebo zlou spoluprácou v rámci organizácie;  18 % oproti 21 % sa stretáva s dlhým alebo nepravidelným pracovným časom;  10 % oproti 11 % sa obáva straty zamestnania.">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828260"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719975" y="5041739"/>
            <a:ext cx="5635256" cy="1107996"/>
          </a:xfrm>
          <a:prstGeom prst="rect">
            <a:avLst/>
          </a:prstGeom>
          <a:noFill/>
        </p:spPr>
        <p:txBody>
          <a:bodyPr wrap="square" rtlCol="0">
            <a:spAutoFit/>
          </a:bodyPr>
          <a:lstStyle/>
          <a:p>
            <a:pPr marL="227013" indent="-227013">
              <a:buClr>
                <a:srgbClr val="C00000"/>
              </a:buClr>
              <a:buAutoNum type="alphaUcPeriod"/>
            </a:pPr>
            <a:r>
              <a:rPr lang="sk-SK" sz="1100" b="1" dirty="0">
                <a:solidFill>
                  <a:schemeClr val="tx1">
                    <a:lumMod val="65000"/>
                    <a:lumOff val="35000"/>
                  </a:schemeClr>
                </a:solidFill>
              </a:rPr>
              <a:t>Kontakt s komplikovanými zákazníkmi, pacientmi, žiakmi atď.</a:t>
            </a:r>
          </a:p>
          <a:p>
            <a:pPr marL="227013" indent="-227013">
              <a:buClr>
                <a:srgbClr val="C00000"/>
              </a:buClr>
              <a:buAutoNum type="alphaUcPeriod"/>
            </a:pPr>
            <a:r>
              <a:rPr lang="sk-SK" sz="1100" b="1" dirty="0">
                <a:solidFill>
                  <a:schemeClr val="tx1">
                    <a:lumMod val="65000"/>
                    <a:lumOff val="35000"/>
                  </a:schemeClr>
                </a:solidFill>
              </a:rPr>
              <a:t>Časový tlak</a:t>
            </a:r>
          </a:p>
          <a:p>
            <a:pPr marL="227013" indent="-227013">
              <a:buClr>
                <a:srgbClr val="C00000"/>
              </a:buClr>
              <a:buAutoNum type="alphaUcPeriod"/>
            </a:pPr>
            <a:r>
              <a:rPr lang="sk-SK" sz="1100" b="1" dirty="0">
                <a:solidFill>
                  <a:schemeClr val="tx1">
                    <a:lumMod val="65000"/>
                    <a:lumOff val="35000"/>
                  </a:schemeClr>
                </a:solidFill>
              </a:rPr>
              <a:t>Zlá komunikácia alebo zlá spolupráca v rámci organizácie</a:t>
            </a:r>
          </a:p>
          <a:p>
            <a:pPr marL="227013" indent="-227013">
              <a:buClr>
                <a:srgbClr val="C00000"/>
              </a:buClr>
              <a:buAutoNum type="alphaUcPeriod"/>
            </a:pPr>
            <a:r>
              <a:rPr lang="sk-SK" sz="1100" b="1" dirty="0">
                <a:solidFill>
                  <a:schemeClr val="tx1">
                    <a:lumMod val="65000"/>
                    <a:lumOff val="35000"/>
                  </a:schemeClr>
                </a:solidFill>
              </a:rPr>
              <a:t>Dlhý alebo nepravidelný pracovný čas</a:t>
            </a:r>
          </a:p>
          <a:p>
            <a:pPr marL="227013" indent="-227013">
              <a:buClr>
                <a:srgbClr val="C00000"/>
              </a:buClr>
              <a:buAutoNum type="alphaUcPeriod"/>
            </a:pPr>
            <a:r>
              <a:rPr lang="sk-SK" sz="1100" b="1" dirty="0">
                <a:solidFill>
                  <a:schemeClr val="tx1">
                    <a:lumMod val="65000"/>
                    <a:lumOff val="35000"/>
                  </a:schemeClr>
                </a:solidFill>
              </a:rPr>
              <a:t>Obavy zo straty zamestnania</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845678" y="6029052"/>
            <a:ext cx="5635256" cy="246221"/>
          </a:xfrm>
          <a:prstGeom prst="rect">
            <a:avLst/>
          </a:prstGeom>
          <a:noFill/>
        </p:spPr>
        <p:txBody>
          <a:bodyPr wrap="square" rtlCol="0">
            <a:spAutoFit/>
          </a:bodyPr>
          <a:lstStyle/>
          <a:p>
            <a:r>
              <a:rPr lang="sk-SK" sz="1000" i="1">
                <a:solidFill>
                  <a:schemeClr val="tx1">
                    <a:lumMod val="65000"/>
                    <a:lumOff val="35000"/>
                  </a:schemeClr>
                </a:solidFill>
              </a:rPr>
              <a:t>Zdroj: ESENER 2024 – Základ: podniky v EÚ27.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634697"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sk-SK" sz="1100" b="1" dirty="0">
                  <a:solidFill>
                    <a:schemeClr val="tx1">
                      <a:lumMod val="65000"/>
                      <a:lumOff val="35000"/>
                    </a:schemeClr>
                  </a:solidFill>
                </a:rPr>
                <a:t>EÚ27</a:t>
              </a:r>
            </a:p>
            <a:p>
              <a:pPr>
                <a:buClr>
                  <a:srgbClr val="C00000"/>
                </a:buClr>
              </a:pPr>
              <a:endParaRPr lang="es-ES" sz="1100" b="1" dirty="0">
                <a:solidFill>
                  <a:schemeClr val="tx1">
                    <a:lumMod val="65000"/>
                    <a:lumOff val="35000"/>
                  </a:schemeClr>
                </a:solidFill>
              </a:endParaRPr>
            </a:p>
            <a:p>
              <a:pPr>
                <a:buClr>
                  <a:srgbClr val="C00000"/>
                </a:buClr>
              </a:pPr>
              <a:r>
                <a:rPr lang="sk-SK" sz="1100" b="1" dirty="0">
                  <a:solidFill>
                    <a:schemeClr val="tx1">
                      <a:lumMod val="65000"/>
                      <a:lumOff val="35000"/>
                    </a:schemeClr>
                  </a:solidFill>
                </a:rPr>
                <a:t>Odvetvie zdravotnej a</a:t>
              </a:r>
            </a:p>
            <a:p>
              <a:pPr>
                <a:buClr>
                  <a:srgbClr val="C00000"/>
                </a:buClr>
              </a:pPr>
              <a:r>
                <a:rPr lang="sk-SK" sz="1100" b="1" dirty="0">
                  <a:solidFill>
                    <a:schemeClr val="tx1">
                      <a:lumMod val="65000"/>
                      <a:lumOff val="35000"/>
                    </a:schemeClr>
                  </a:solidFill>
                </a:rPr>
                <a:t>sociálnej starostlivosti</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a:xfrm>
            <a:off x="600002" y="180000"/>
            <a:ext cx="10371419" cy="489600"/>
          </a:xfrm>
        </p:spPr>
        <p:txBody>
          <a:bodyPr/>
          <a:lstStyle/>
          <a:p>
            <a:r>
              <a:rPr lang="sk-SK" sz="2000" dirty="0"/>
              <a:t>Priorita č. 4: Psychosociálne riziká v odvetví zdravotníctva a sociálnej starostlivosti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cs typeface="Arial"/>
              </a:rPr>
              <a:t>Preventívne opatrenia </a:t>
            </a:r>
            <a:r>
              <a:rPr lang="sk-SK" sz="1800" b="1">
                <a:solidFill>
                  <a:schemeClr val="tx2"/>
                </a:solidFill>
                <a:latin typeface="+mn-lt"/>
                <a:cs typeface="Arial"/>
              </a:rPr>
              <a:t>špecifické pre jednotlivé odvetvia</a:t>
            </a:r>
            <a:r>
              <a:rPr lang="sk-SK" sz="1800" b="1">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9"/>
            <a:ext cx="6426163" cy="3014732"/>
          </a:xfrm>
        </p:spPr>
        <p:txBody>
          <a:bodyPr>
            <a:noAutofit/>
          </a:bodyPr>
          <a:lstStyle/>
          <a:p>
            <a:pPr marL="233045" indent="-233045">
              <a:spcAft>
                <a:spcPts val="600"/>
              </a:spcAft>
            </a:pPr>
            <a:r>
              <a:rPr lang="sk-SK" b="0" dirty="0"/>
              <a:t>Podpora samostatnosti pri poskytovaní starostlivosti </a:t>
            </a:r>
          </a:p>
          <a:p>
            <a:pPr marL="233045" indent="-233045">
              <a:spcAft>
                <a:spcPts val="600"/>
              </a:spcAft>
            </a:pPr>
            <a:r>
              <a:rPr lang="sk-SK" b="0" dirty="0"/>
              <a:t>Zapojenie zamestnancov do rozhodovania o pracovných otázkach a o starostlivosti</a:t>
            </a:r>
          </a:p>
          <a:p>
            <a:pPr marL="233045" indent="-233045">
              <a:spcAft>
                <a:spcPts val="600"/>
              </a:spcAft>
            </a:pPr>
            <a:r>
              <a:rPr lang="sk-SK" b="0" dirty="0"/>
              <a:t>Uznanie a primeraná odmena za opatrovateľskú prácu</a:t>
            </a:r>
          </a:p>
          <a:p>
            <a:pPr marL="233045" indent="-233045">
              <a:spcAft>
                <a:spcPts val="600"/>
              </a:spcAft>
            </a:pPr>
            <a:r>
              <a:rPr lang="sk-SK" b="0" dirty="0"/>
              <a:t>Participatívne plánovanie pracovných zmien</a:t>
            </a:r>
          </a:p>
          <a:p>
            <a:pPr marL="233045" indent="-233045">
              <a:spcAft>
                <a:spcPts val="600"/>
              </a:spcAft>
            </a:pPr>
            <a:r>
              <a:rPr lang="sk-SK" b="0" dirty="0"/>
              <a:t>Dostatočné personálne obsadenie a riadenie pracovného zaťaženia</a:t>
            </a:r>
          </a:p>
          <a:p>
            <a:pPr marL="233045" indent="-233045">
              <a:spcAft>
                <a:spcPts val="600"/>
              </a:spcAft>
            </a:pPr>
            <a:r>
              <a:rPr lang="sk-SK" b="0" dirty="0"/>
              <a:t>Zabezpečenie primeraného odpočinku a zlepšenie rovnováhy medzi pracovným a súkromným životom</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600E45FA-23BA-5B90-03F0-F564072D171A}"/>
              </a:ext>
            </a:extLst>
          </p:cNvPr>
          <p:cNvSpPr/>
          <p:nvPr/>
        </p:nvSpPr>
        <p:spPr>
          <a:xfrm>
            <a:off x="7655442" y="2106216"/>
            <a:ext cx="3315979" cy="2359458"/>
          </a:xfrm>
          <a:prstGeom prst="wedgeRectCallout">
            <a:avLst>
              <a:gd name="adj1" fmla="val -25327"/>
              <a:gd name="adj2" fmla="val 6433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k-SK" sz="1700" b="1" dirty="0">
                <a:solidFill>
                  <a:schemeClr val="tx2"/>
                </a:solidFill>
              </a:rPr>
              <a:t>Dobré pracovné prostredie je prínosom nielen pre zamestnancov v oblasti zdravotnej a sociálnej starostlivosti, ale prispieva aj k zlepšeniu kvality starostlivosti a bezpečnosti pacientov.  </a:t>
            </a:r>
          </a:p>
        </p:txBody>
      </p:sp>
      <p:pic>
        <p:nvPicPr>
          <p:cNvPr id="9" name="Picture 8" descr="Obrázok postavičky vedľa nemocničnej postele, ako ilustrácia práce v zdravotníctve a v odvetví sociálnej starostlivosti.">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sk-SK"/>
              <a:t>Priorita č. 5: Podpora duševného zdravia pri práci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a:bodyPr>
          <a:lstStyle/>
          <a:p>
            <a:pPr marL="233363" indent="-233363">
              <a:spcBef>
                <a:spcPts val="1200"/>
              </a:spcBef>
              <a:spcAft>
                <a:spcPts val="600"/>
              </a:spcAft>
            </a:pPr>
            <a:r>
              <a:rPr lang="sk-SK" dirty="0"/>
              <a:t>Reintegrácia zamestnancov</a:t>
            </a:r>
            <a:r>
              <a:rPr lang="sk-SK" b="0" dirty="0"/>
              <a:t> na pracovisku po prekonaní duševného ochorenia súvisiaceho s prácou si vyžaduje </a:t>
            </a:r>
            <a:r>
              <a:rPr lang="sk-SK" dirty="0"/>
              <a:t>primerané opatrenia</a:t>
            </a:r>
            <a:r>
              <a:rPr lang="sk-SK" b="0" dirty="0"/>
              <a:t>. </a:t>
            </a:r>
          </a:p>
          <a:p>
            <a:pPr marL="233363" indent="-233363">
              <a:spcBef>
                <a:spcPts val="1200"/>
              </a:spcBef>
              <a:spcAft>
                <a:spcPts val="600"/>
              </a:spcAft>
            </a:pPr>
            <a:r>
              <a:rPr lang="sk-SK" b="0" dirty="0"/>
              <a:t>Aj keď problémy duševného zdravia nesúvisia s prácou, </a:t>
            </a:r>
            <a:r>
              <a:rPr lang="sk-SK" dirty="0"/>
              <a:t>priaznivé a ohľaduplné pracovné prostredie je prínosom </a:t>
            </a:r>
            <a:r>
              <a:rPr lang="sk-SK" b="0" dirty="0"/>
              <a:t>tak pre jednotlivca, ako aj </a:t>
            </a:r>
            <a:r>
              <a:rPr lang="sk-SK" dirty="0"/>
              <a:t>pre organizáciu</a:t>
            </a:r>
            <a:r>
              <a:rPr lang="sk-SK" b="0" dirty="0"/>
              <a:t>.</a:t>
            </a:r>
          </a:p>
          <a:p>
            <a:pPr marL="233363" indent="-233363">
              <a:spcBef>
                <a:spcPts val="1200"/>
              </a:spcBef>
              <a:spcAft>
                <a:spcPts val="600"/>
              </a:spcAft>
            </a:pPr>
            <a:r>
              <a:rPr lang="sk-SK" dirty="0"/>
              <a:t>Individuálne úpravy </a:t>
            </a:r>
            <a:r>
              <a:rPr lang="sk-SK" b="0" dirty="0"/>
              <a:t>môžu každému umožniť efektívne pracovať a cítiť sa docenený, napr. tichšie pracoviská, flexibilný pracovný čas, úprava náplne práce. </a:t>
            </a:r>
          </a:p>
          <a:p>
            <a:pPr marL="233363" indent="-233363">
              <a:spcBef>
                <a:spcPts val="1200"/>
              </a:spcBef>
              <a:spcAft>
                <a:spcPts val="600"/>
              </a:spcAft>
            </a:pPr>
            <a:r>
              <a:rPr lang="sk-SK" dirty="0" err="1"/>
              <a:t>Stigmatizácia</a:t>
            </a:r>
            <a:r>
              <a:rPr lang="sk-SK" dirty="0"/>
              <a:t> zostáva naďalej veľkou prekážkou</a:t>
            </a:r>
            <a:r>
              <a:rPr lang="sk-SK"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5: Podpora duševného zdravia pri práci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Aktuálna situácia</a:t>
            </a:r>
          </a:p>
        </p:txBody>
      </p:sp>
      <p:pic>
        <p:nvPicPr>
          <p:cNvPr id="12" name="Picture 11" descr="Fotografia skupiny pracovníkov v administratíve v rozhovore a postavička so zavretým zipsom na miesto úst symbolizujúca nemožnosť otvorenej diskusie o duševnom zdraví.">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sk-SK" dirty="0"/>
              <a:t>Takmer polovica </a:t>
            </a:r>
            <a:r>
              <a:rPr lang="sk-SK" dirty="0">
                <a:solidFill>
                  <a:schemeClr val="tx1">
                    <a:lumMod val="50000"/>
                    <a:lumOff val="50000"/>
                  </a:schemeClr>
                </a:solidFill>
              </a:rPr>
              <a:t>zamestnancov v EÚ sa domnieva, že informovanie o duševnom ochorení v práci by mohlo mať negatívny vplyv na ich kariéru, pričom rovnaký podiel s týmto tvrdením nesúhlasí. </a:t>
            </a:r>
          </a:p>
          <a:p>
            <a:pPr marL="0" indent="0">
              <a:buNone/>
            </a:pPr>
            <a:r>
              <a:rPr lang="sk-SK" sz="1333" dirty="0"/>
              <a:t>OSH </a:t>
            </a:r>
            <a:r>
              <a:rPr lang="sk-SK" sz="1333" dirty="0" err="1"/>
              <a:t>Pulse</a:t>
            </a:r>
            <a:r>
              <a:rPr lang="sk-SK" sz="1333" dirty="0"/>
              <a:t> 2025</a:t>
            </a:r>
          </a:p>
        </p:txBody>
      </p:sp>
      <p:pic>
        <p:nvPicPr>
          <p:cNvPr id="10" name="Picture 9" descr="Grafika v tvare oblaku znázorňujúca siluetu hlavy z pokrčeného papiera s symbolom nekonečna namiesto mozgu. Vedľa nej na ľavej strane sa nachádza kalendár. Vpravo je postavička držiaca vlajku EÚ nad hlavou.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sk-SK" sz="1600" b="1">
                <a:solidFill>
                  <a:schemeClr val="tx2"/>
                </a:solidFill>
              </a:rPr>
              <a:t>Takmer 50 % obyvateľstva EÚ </a:t>
            </a:r>
            <a:r>
              <a:rPr lang="sk-SK" sz="1600" b="1">
                <a:solidFill>
                  <a:schemeClr val="tx1">
                    <a:lumMod val="50000"/>
                    <a:lumOff val="50000"/>
                  </a:schemeClr>
                </a:solidFill>
              </a:rPr>
              <a:t>uvádza, že za posledných dvanásť mesiacov zažilo emocionálny alebo psychosociálny problém, napríklad pocit depresie alebo úzkosti.</a:t>
            </a:r>
          </a:p>
          <a:p>
            <a:pPr defTabSz="342900">
              <a:spcBef>
                <a:spcPts val="450"/>
              </a:spcBef>
              <a:buClr>
                <a:schemeClr val="tx2"/>
              </a:buClr>
            </a:pPr>
            <a:r>
              <a:rPr lang="sk-SK"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sk-SK"/>
              <a:t>Priorita č. 5: Podpora duševného zdravia pri práci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90663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1800" b="1">
                <a:latin typeface="+mn-lt"/>
              </a:rPr>
              <a:t>Preventívne opatrenia</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1959886"/>
            <a:ext cx="6454209" cy="3973986"/>
          </a:xfrm>
        </p:spPr>
        <p:txBody>
          <a:bodyPr>
            <a:noAutofit/>
          </a:bodyPr>
          <a:lstStyle/>
          <a:p>
            <a:pPr marL="233363" indent="-233363">
              <a:spcAft>
                <a:spcPts val="600"/>
              </a:spcAft>
            </a:pPr>
            <a:r>
              <a:rPr lang="sk-SK" dirty="0"/>
              <a:t>Uplatňovať zásady bezpečnosti a ochrany zdravia pri práci rovnako v oblasti duševného aj fyzického zdravia</a:t>
            </a:r>
            <a:r>
              <a:rPr lang="sk-SK" b="0" dirty="0"/>
              <a:t>: včasná podpora, primerané úpravy, nediskriminácia.</a:t>
            </a:r>
          </a:p>
          <a:p>
            <a:pPr marL="233363" indent="-233363">
              <a:spcAft>
                <a:spcPts val="600"/>
              </a:spcAft>
            </a:pPr>
            <a:r>
              <a:rPr lang="sk-SK" dirty="0"/>
              <a:t>Poskytovať praktickú pomoc a podporu</a:t>
            </a:r>
            <a:r>
              <a:rPr lang="sk-SK" b="0" dirty="0"/>
              <a:t>: prispôsobiť pracovné úlohy, pracovný čas alebo pracovné prostredie tak, aby zamestnanci mali vhodnejšie pracovné podmienky alebo jednoduchší alebo návrat do práce.</a:t>
            </a:r>
          </a:p>
          <a:p>
            <a:pPr marL="233363" indent="-233363">
              <a:spcAft>
                <a:spcPts val="600"/>
              </a:spcAft>
            </a:pPr>
            <a:r>
              <a:rPr lang="sk-SK" dirty="0"/>
              <a:t>Podporovať kultúru vzájomnej podpory bez </a:t>
            </a:r>
            <a:r>
              <a:rPr lang="sk-SK" dirty="0" err="1"/>
              <a:t>stigmatizácie</a:t>
            </a:r>
            <a:r>
              <a:rPr lang="sk-SK" b="0" dirty="0"/>
              <a:t>: zlepšiť informovanosť, zapájať zamestnancov a podporovať bezpečné zverejňovanie informácií a vyhľadávanie pomoci.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847539" y="1295400"/>
            <a:ext cx="3523794" cy="1386015"/>
          </a:xfrm>
          <a:prstGeom prst="wedgeRectCallout">
            <a:avLst>
              <a:gd name="adj1" fmla="val -24407"/>
              <a:gd name="adj2" fmla="val 69048"/>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k-SK" sz="1800" b="1">
                <a:solidFill>
                  <a:schemeClr val="tx2"/>
                </a:solidFill>
              </a:rPr>
              <a:t>Účinná prevencia sa začína riešením základných príčin psychosociálnych rizík na pracovisku.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sk-SK"/>
              <a:t>Sieť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siete agentúr EÚ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782490" y="1225960"/>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sk-SK" sz="1400" b="1">
                <a:solidFill>
                  <a:schemeClr val="tx2"/>
                </a:solidFill>
                <a:hlinkClick r:id="rId5">
                  <a:extLst>
                    <a:ext uri="{A12FA001-AC4F-418D-AE19-62706E023703}">
                      <ahyp:hlinkClr xmlns:ahyp="http://schemas.microsoft.com/office/drawing/2018/hyperlinkcolor" val="tx"/>
                    </a:ext>
                  </a:extLst>
                </a:hlinkClick>
              </a:rPr>
              <a:t>EURÓPSKI SOCIÁLNI PARTNERI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site Enterprise Europe Network (EEN)">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sk-SK" sz="1400" b="1">
                <a:solidFill>
                  <a:schemeClr val="tx2"/>
                </a:solidFill>
                <a:hlinkClick r:id="rId8">
                  <a:extLst>
                    <a:ext uri="{A12FA001-AC4F-418D-AE19-62706E023703}">
                      <ahyp:hlinkClr xmlns:ahyp="http://schemas.microsoft.com/office/drawing/2018/hyperlinkcolor" val="tx"/>
                    </a:ext>
                  </a:extLst>
                </a:hlinkClick>
              </a:rPr>
              <a:t>INŠTITÚCIE EÚ</a:t>
            </a:r>
          </a:p>
          <a:p>
            <a:pPr algn="ctr"/>
            <a:endParaRPr lang="en-GB">
              <a:solidFill>
                <a:schemeClr val="tx2"/>
              </a:solidFill>
            </a:endParaRPr>
          </a:p>
        </p:txBody>
      </p:sp>
      <p:pic>
        <p:nvPicPr>
          <p:cNvPr id="4" name="Picture 3" descr="EU-OSHA logo">
            <a:hlinkClick r:id="rId9"/>
            <a:extLst>
              <a:ext uri="{FF2B5EF4-FFF2-40B4-BE49-F238E27FC236}">
                <a16:creationId xmlns:a16="http://schemas.microsoft.com/office/drawing/2014/main" id="{4FCB1F13-F08D-C727-01E3-35FEA5CCEB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05175" y="2841597"/>
            <a:ext cx="2486820" cy="635884"/>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543320" y="4097724"/>
            <a:ext cx="2890751"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sk-SK" sz="1400" b="1" dirty="0">
                <a:solidFill>
                  <a:schemeClr val="tx2"/>
                </a:solidFill>
                <a:hlinkClick r:id="rId11">
                  <a:extLst>
                    <a:ext uri="{A12FA001-AC4F-418D-AE19-62706E023703}">
                      <ahyp:hlinkClr xmlns:ahyp="http://schemas.microsoft.com/office/drawing/2018/hyperlinkcolor" val="tx"/>
                    </a:ext>
                  </a:extLst>
                </a:hlinkClick>
              </a:rPr>
              <a:t>NÁRODNÉ KONTAKTNÉ MIESTA AGENTÚRY EU-OSHA</a:t>
            </a:r>
            <a:endParaRPr lang="en-GB" sz="1400" b="1" dirty="0">
              <a:solidFill>
                <a:schemeClr val="tx2"/>
              </a:solidFill>
            </a:endParaRPr>
          </a:p>
        </p:txBody>
      </p:sp>
      <p:pic>
        <p:nvPicPr>
          <p:cNvPr id="13" name="Picture 6" descr="Logo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21484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sk-SK" sz="1400" b="1" dirty="0">
                <a:solidFill>
                  <a:schemeClr val="tx2"/>
                </a:solidFill>
                <a:hlinkClick r:id="rId14">
                  <a:extLst>
                    <a:ext uri="{A12FA001-AC4F-418D-AE19-62706E023703}">
                      <ahyp:hlinkClr xmlns:ahyp="http://schemas.microsoft.com/office/drawing/2018/hyperlinkcolor" val="tx"/>
                    </a:ext>
                  </a:extLst>
                </a:hlinkClick>
              </a:rPr>
              <a:t>MEDIÁLNI PARTNERI</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543320" y="5573236"/>
            <a:ext cx="2298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sk-SK" sz="1400" b="1" dirty="0">
                <a:solidFill>
                  <a:schemeClr val="tx2"/>
                </a:solidFill>
                <a:hlinkClick r:id="rId15">
                  <a:extLst>
                    <a:ext uri="{A12FA001-AC4F-418D-AE19-62706E023703}">
                      <ahyp:hlinkClr xmlns:ahyp="http://schemas.microsoft.com/office/drawing/2018/hyperlinkcolor" val="tx"/>
                    </a:ext>
                  </a:extLst>
                </a:hlinkClick>
              </a:rPr>
              <a:t>OFICIÁLNI PARTNERI KAMPANE</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sk-SK"/>
              <a:t>Materiály o kampani: všetko na jednom mieste</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761821" cy="2076290"/>
          </a:xfrm>
          <a:prstGeom prst="rect">
            <a:avLst/>
          </a:prstGeom>
        </p:spPr>
        <p:txBody>
          <a:bodyPr vert="horz" lIns="121920" tIns="60960" rIns="121920" bIns="60960" rtlCol="0" anchor="t" anchorCtr="0">
            <a:normAutofit fontScale="92500"/>
          </a:bodyPr>
          <a:lstStyle/>
          <a:p>
            <a:pPr defTabSz="457189">
              <a:spcBef>
                <a:spcPts val="1200"/>
              </a:spcBef>
              <a:spcAft>
                <a:spcPts val="600"/>
              </a:spcAft>
              <a:buClr>
                <a:schemeClr val="tx2"/>
              </a:buClr>
            </a:pPr>
            <a:r>
              <a:rPr lang="sk-SK" sz="1800" dirty="0">
                <a:solidFill>
                  <a:schemeClr val="tx2"/>
                </a:solidFill>
              </a:rPr>
              <a:t>Začnite na našej </a:t>
            </a:r>
            <a:r>
              <a:rPr lang="sk-SK" sz="1800" b="1" dirty="0">
                <a:solidFill>
                  <a:schemeClr val="accent2"/>
                </a:solidFill>
                <a:hlinkClick r:id="rId2">
                  <a:extLst>
                    <a:ext uri="{A12FA001-AC4F-418D-AE19-62706E023703}">
                      <ahyp:hlinkClr xmlns:ahyp="http://schemas.microsoft.com/office/drawing/2018/hyperlinkcolor" val="tx"/>
                    </a:ext>
                  </a:extLst>
                </a:hlinkClick>
              </a:rPr>
              <a:t>webovej stránke venovanej kampani</a:t>
            </a:r>
            <a:r>
              <a:rPr lang="sk-SK" sz="1800" dirty="0">
                <a:solidFill>
                  <a:srgbClr val="003399"/>
                </a:solidFill>
              </a:rPr>
              <a:t>.</a:t>
            </a:r>
          </a:p>
          <a:p>
            <a:pPr defTabSz="457189">
              <a:spcBef>
                <a:spcPts val="1200"/>
              </a:spcBef>
              <a:spcAft>
                <a:spcPts val="600"/>
              </a:spcAft>
              <a:buClr>
                <a:schemeClr val="tx2"/>
              </a:buClr>
            </a:pPr>
            <a:r>
              <a:rPr lang="sk-SK" sz="1800" dirty="0">
                <a:solidFill>
                  <a:schemeClr val="tx2"/>
                </a:solidFill>
              </a:rPr>
              <a:t>Viac </a:t>
            </a:r>
            <a:r>
              <a:rPr lang="sk-SK" dirty="0">
                <a:solidFill>
                  <a:schemeClr val="tx2"/>
                </a:solidFill>
              </a:rPr>
              <a:t>informácií o </a:t>
            </a:r>
            <a:r>
              <a:rPr lang="sk-SK" b="1" dirty="0">
                <a:solidFill>
                  <a:schemeClr val="accent2"/>
                </a:solidFill>
                <a:hlinkClick r:id="rId2">
                  <a:extLst>
                    <a:ext uri="{A12FA001-AC4F-418D-AE19-62706E023703}">
                      <ahyp:hlinkClr xmlns:ahyp="http://schemas.microsoft.com/office/drawing/2018/hyperlinkcolor" val="tx"/>
                    </a:ext>
                  </a:extLst>
                </a:hlinkClick>
              </a:rPr>
              <a:t>kampani nájdete v našom sprievodcovi kampaňou</a:t>
            </a:r>
            <a:r>
              <a:rPr lang="sk-SK" sz="1800" dirty="0"/>
              <a:t>.</a:t>
            </a:r>
            <a:r>
              <a:rPr lang="sk-SK" sz="1800" dirty="0">
                <a:solidFill>
                  <a:schemeClr val="tx2"/>
                </a:solidFill>
              </a:rPr>
              <a:t> </a:t>
            </a:r>
          </a:p>
          <a:p>
            <a:pPr defTabSz="457189">
              <a:spcBef>
                <a:spcPts val="1200"/>
              </a:spcBef>
              <a:spcAft>
                <a:spcPts val="600"/>
              </a:spcAft>
              <a:buClr>
                <a:schemeClr val="tx2"/>
              </a:buClr>
            </a:pPr>
            <a:r>
              <a:rPr lang="sk-SK" sz="1800" dirty="0">
                <a:solidFill>
                  <a:schemeClr val="tx2"/>
                </a:solidFill>
              </a:rPr>
              <a:t>Pozrite si naše</a:t>
            </a:r>
            <a:r>
              <a:rPr lang="sk-SK" sz="1800" dirty="0"/>
              <a:t> </a:t>
            </a:r>
            <a:r>
              <a:rPr lang="sk-SK" sz="1800" b="1" dirty="0">
                <a:solidFill>
                  <a:schemeClr val="accent2"/>
                </a:solidFill>
                <a:hlinkClick r:id="rId3">
                  <a:extLst>
                    <a:ext uri="{A12FA001-AC4F-418D-AE19-62706E023703}">
                      <ahyp:hlinkClr xmlns:ahyp="http://schemas.microsoft.com/office/drawing/2018/hyperlinkcolor" val="tx"/>
                    </a:ext>
                  </a:extLst>
                </a:hlinkClick>
              </a:rPr>
              <a:t>publikácie</a:t>
            </a:r>
            <a:r>
              <a:rPr lang="sk-SK" sz="1800" dirty="0">
                <a:solidFill>
                  <a:schemeClr val="tx2"/>
                </a:solidFill>
              </a:rPr>
              <a:t>, ako sú infografiky, informačné prehľady a ďalšie.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0580188" cy="489600"/>
          </a:xfrm>
        </p:spPr>
        <p:txBody>
          <a:bodyPr/>
          <a:lstStyle/>
          <a:p>
            <a:r>
              <a:rPr lang="sk-SK" dirty="0"/>
              <a:t>Súbor nástrojov a digitálna propagácia: efektívne propagujte kampaň</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k-SK" sz="2000" b="1">
                <a:latin typeface="+mn-lt"/>
              </a:rPr>
              <a:t>Podporte kampaň</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652159" cy="1540613"/>
          </a:xfrm>
        </p:spPr>
        <p:txBody>
          <a:bodyPr anchor="t">
            <a:noAutofit/>
          </a:bodyPr>
          <a:lstStyle/>
          <a:p>
            <a:r>
              <a:rPr lang="sk-SK" b="0" dirty="0"/>
              <a:t>použite náš </a:t>
            </a:r>
            <a:r>
              <a:rPr lang="sk-SK" dirty="0"/>
              <a:t>balíček pre sociálne médiá </a:t>
            </a:r>
            <a:r>
              <a:rPr lang="sk-SK" b="0" dirty="0"/>
              <a:t>a šablóny na šírenie informácií, </a:t>
            </a:r>
          </a:p>
          <a:p>
            <a:r>
              <a:rPr lang="sk-SK" b="0" dirty="0"/>
              <a:t>zviditeľnite svoju prezentáciu vďaka našej</a:t>
            </a:r>
            <a:r>
              <a:rPr lang="sk-SK" dirty="0"/>
              <a:t> knižnici digitálnych materiálov </a:t>
            </a:r>
            <a:r>
              <a:rPr lang="sk-SK" b="0" dirty="0"/>
              <a:t>, ktorá obsahuje logá, šablóny a ďalšie prvky.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811294" y="3845955"/>
            <a:ext cx="4493698"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937755" y="3899203"/>
            <a:ext cx="3922774" cy="834768"/>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sk-SK" sz="1800" dirty="0">
                <a:solidFill>
                  <a:schemeClr val="bg1"/>
                </a:solidFill>
              </a:rPr>
              <a:t>Začnite </a:t>
            </a:r>
            <a:r>
              <a:rPr lang="sk-SK" sz="1800" b="0" dirty="0">
                <a:solidFill>
                  <a:schemeClr val="bg1"/>
                </a:solidFill>
              </a:rPr>
              <a:t> </a:t>
            </a:r>
            <a:r>
              <a:rPr lang="sk-SK" sz="1800" dirty="0">
                <a:solidFill>
                  <a:schemeClr val="bg1"/>
                </a:solidFill>
              </a:rPr>
              <a:t>kampaň</a:t>
            </a:r>
            <a:r>
              <a:rPr lang="sk-SK" sz="1800" b="0" dirty="0">
                <a:solidFill>
                  <a:schemeClr val="bg1"/>
                </a:solidFill>
              </a:rPr>
              <a:t> pomocou nášho</a:t>
            </a:r>
            <a:r>
              <a:rPr lang="sk-SK" sz="1800" dirty="0"/>
              <a:t> </a:t>
            </a:r>
            <a:r>
              <a:rPr lang="sk-SK" sz="1800" dirty="0">
                <a:solidFill>
                  <a:srgbClr val="92D050"/>
                </a:solidFill>
                <a:hlinkClick r:id="rId3">
                  <a:extLst>
                    <a:ext uri="{A12FA001-AC4F-418D-AE19-62706E023703}">
                      <ahyp:hlinkClr xmlns:ahyp="http://schemas.microsoft.com/office/drawing/2018/hyperlinkcolor" val="tx"/>
                    </a:ext>
                  </a:extLst>
                </a:hlinkClick>
              </a:rPr>
              <a:t>súboru nástrojov kampane</a:t>
            </a:r>
            <a:r>
              <a:rPr lang="sk-SK"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655729"/>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sk-SK"/>
              <a:t>Ako sa zapojiť do kampane</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341629"/>
            <a:ext cx="11217926" cy="8710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k-SK" b="0" dirty="0"/>
              <a:t>Zorganizujte podujatie, činnosť alebo iniciatívu počas </a:t>
            </a:r>
            <a:r>
              <a:rPr lang="sk-SK" dirty="0">
                <a:solidFill>
                  <a:srgbClr val="92D050"/>
                </a:solidFill>
                <a:hlinkClick r:id="rId3">
                  <a:extLst>
                    <a:ext uri="{A12FA001-AC4F-418D-AE19-62706E023703}">
                      <ahyp:hlinkClr xmlns:ahyp="http://schemas.microsoft.com/office/drawing/2018/hyperlinkcolor" val="tx"/>
                    </a:ext>
                  </a:extLst>
                </a:hlinkClick>
              </a:rPr>
              <a:t>Európskeho týždňa bezpečnosti a ochrany zdravia pri práci</a:t>
            </a:r>
            <a:r>
              <a:rPr lang="sk-SK" dirty="0"/>
              <a:t>. </a:t>
            </a:r>
          </a:p>
          <a:p>
            <a:pPr marL="225425" indent="-225425">
              <a:spcAft>
                <a:spcPts val="600"/>
              </a:spcAft>
            </a:pPr>
            <a:r>
              <a:rPr lang="sk-SK" b="0" dirty="0"/>
              <a:t>Získajte </a:t>
            </a:r>
            <a:r>
              <a:rPr lang="sk-SK" dirty="0">
                <a:solidFill>
                  <a:srgbClr val="92D050"/>
                </a:solidFill>
                <a:hlinkClick r:id="rId4">
                  <a:extLst>
                    <a:ext uri="{A12FA001-AC4F-418D-AE19-62706E023703}">
                      <ahyp:hlinkClr xmlns:ahyp="http://schemas.microsoft.com/office/drawing/2018/hyperlinkcolor" val="tx"/>
                    </a:ext>
                  </a:extLst>
                </a:hlinkClick>
              </a:rPr>
              <a:t>osvedčenie o kampani</a:t>
            </a:r>
            <a:r>
              <a:rPr lang="sk-SK" dirty="0">
                <a:solidFill>
                  <a:srgbClr val="92D050"/>
                </a:solidFill>
              </a:rPr>
              <a:t> </a:t>
            </a:r>
            <a:r>
              <a:rPr lang="sk-SK" b="0" dirty="0"/>
              <a:t>, ktorým sa potvrdzuje vaša účasť.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k-SK" b="0" dirty="0"/>
              <a:t>Navrhnite inšpiratívne iniciatívy na </a:t>
            </a:r>
            <a:r>
              <a:rPr lang="sk-SK" dirty="0">
                <a:solidFill>
                  <a:srgbClr val="92D050"/>
                </a:solidFill>
                <a:hlinkClick r:id="rId5">
                  <a:extLst>
                    <a:ext uri="{A12FA001-AC4F-418D-AE19-62706E023703}">
                      <ahyp:hlinkClr xmlns:ahyp="http://schemas.microsoft.com/office/drawing/2018/hyperlinkcolor" val="tx"/>
                    </a:ext>
                  </a:extLst>
                </a:hlinkClick>
              </a:rPr>
              <a:t>Cenu za dobrú prax v rámci kampane Zdravé pracoviská</a:t>
            </a:r>
            <a:r>
              <a:rPr lang="sk-SK" b="0" dirty="0"/>
              <a:t>, ktorú organizujú národné kontaktné miesta.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829036"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k-SK" b="0" dirty="0"/>
              <a:t>Staňte sa</a:t>
            </a:r>
            <a:r>
              <a:rPr lang="sk-SK" dirty="0"/>
              <a:t> </a:t>
            </a:r>
            <a:r>
              <a:rPr lang="sk-SK" dirty="0">
                <a:solidFill>
                  <a:srgbClr val="92D050"/>
                </a:solidFill>
                <a:hlinkClick r:id="rId6">
                  <a:extLst>
                    <a:ext uri="{A12FA001-AC4F-418D-AE19-62706E023703}">
                      <ahyp:hlinkClr xmlns:ahyp="http://schemas.microsoft.com/office/drawing/2018/hyperlinkcolor" val="tx"/>
                    </a:ext>
                  </a:extLst>
                </a:hlinkClick>
              </a:rPr>
              <a:t>oficiálnym partnerom kampane</a:t>
            </a:r>
            <a:r>
              <a:rPr lang="sk-SK" b="0" dirty="0"/>
              <a:t>: zapojte sa do celoeurópskej siete nadnárodných spoločností a získajte väčšiu popularitu. </a:t>
            </a:r>
          </a:p>
          <a:p>
            <a:pPr marL="225425" indent="-225425">
              <a:spcAft>
                <a:spcPts val="600"/>
              </a:spcAft>
            </a:pPr>
            <a:r>
              <a:rPr lang="sk-SK" b="0" dirty="0"/>
              <a:t>Staňte sa </a:t>
            </a:r>
            <a:r>
              <a:rPr lang="sk-SK" dirty="0">
                <a:solidFill>
                  <a:srgbClr val="92D050"/>
                </a:solidFill>
                <a:hlinkClick r:id="rId7">
                  <a:extLst>
                    <a:ext uri="{A12FA001-AC4F-418D-AE19-62706E023703}">
                      <ahyp:hlinkClr xmlns:ahyp="http://schemas.microsoft.com/office/drawing/2018/hyperlinkcolor" val="tx"/>
                    </a:ext>
                  </a:extLst>
                </a:hlinkClick>
              </a:rPr>
              <a:t>mediálnym partnerom</a:t>
            </a:r>
            <a:r>
              <a:rPr lang="sk-SK" b="0" dirty="0"/>
              <a:t>: majte prístup k exkluzívnym tlačovým materiálom, možnostiam na nadväzovanie kontaktov a podujatiam.</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997169"/>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61709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sk-SK" dirty="0"/>
              <a:t>Sledujte kampaň</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sk-SK" dirty="0"/>
              <a:t>Webové sídlo kampane Zdravé pracoviská: </a:t>
            </a:r>
            <a:r>
              <a:rPr lang="sk-SK" b="0" dirty="0"/>
              <a:t>množstvo informácií na dosah ruky. </a:t>
            </a:r>
          </a:p>
          <a:p>
            <a:pPr>
              <a:spcAft>
                <a:spcPts val="600"/>
              </a:spcAft>
            </a:pPr>
            <a:r>
              <a:rPr lang="sk-SK" dirty="0"/>
              <a:t>Prihláste sa odber spravodajcu o zdravých pracoviskách: </a:t>
            </a:r>
            <a:r>
              <a:rPr lang="sk-SK" b="0" dirty="0"/>
              <a:t>– každý mesiac nájdete v e-mailovej schránke krátke, </a:t>
            </a:r>
            <a:r>
              <a:rPr lang="sk-SK" b="0" dirty="0" err="1"/>
              <a:t>preposielateľné</a:t>
            </a:r>
            <a:r>
              <a:rPr lang="sk-SK" b="0" dirty="0"/>
              <a:t> a výstižné správy.</a:t>
            </a:r>
          </a:p>
          <a:p>
            <a:pPr>
              <a:spcAft>
                <a:spcPts val="600"/>
              </a:spcAft>
            </a:pPr>
            <a:r>
              <a:rPr lang="sk-SK" b="0" dirty="0"/>
              <a:t>Šírte naše posolstvo a sledujte nás na </a:t>
            </a:r>
            <a:r>
              <a:rPr lang="sk-SK" dirty="0"/>
              <a:t>sociálnych sieťach</a:t>
            </a:r>
            <a:r>
              <a:rPr lang="sk-SK"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sk-SK" b="0" dirty="0"/>
              <a:t> </a:t>
            </a:r>
          </a:p>
        </p:txBody>
      </p:sp>
      <p:pic>
        <p:nvPicPr>
          <p:cNvPr id="6" name="Graphic 5" descr="logo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 Flickr ">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sk-SK"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sk-SK"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Props1.xml><?xml version="1.0" encoding="utf-8"?>
<ds:datastoreItem xmlns:ds="http://schemas.openxmlformats.org/officeDocument/2006/customXml" ds:itemID="{1191AB29-98C0-4F4C-B9B3-B648B9DA2D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http://purl.org/dc/dcmitype/"/>
    <ds:schemaRef ds:uri="http://www.w3.org/XML/1998/namespace"/>
    <ds:schemaRef ds:uri="http://purl.org/dc/terms/"/>
    <ds:schemaRef ds:uri="74375373-3c44-45ee-a688-8fa44d7da57a"/>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d5ac9beb-95ef-4df8-be38-b0ea3ce121b4"/>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1879</TotalTime>
  <Words>6311</Words>
  <Application>Microsoft Office PowerPoint</Application>
  <PresentationFormat>Widescreen</PresentationFormat>
  <Paragraphs>541</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Kampaň Zdravé pracoviská 2026 – 2028 „Spoločne za duševné zdravie pri práci“ </vt:lpstr>
      <vt:lpstr>Obsah</vt:lpstr>
      <vt:lpstr>Celkový obraz: duševné zdravie ovplyvňuje každodenný život a prácu </vt:lpstr>
      <vt:lpstr>Celkový obraz: o čo ide?</vt:lpstr>
      <vt:lpstr>Celkový obraz: pohľad zamestnanca </vt:lpstr>
      <vt:lpstr>Celkový obraz: pohľad organizácie verzus pohľad zamestnanca 1 </vt:lpstr>
      <vt:lpstr>Celkový obraz: pohľad organizácie 2 </vt:lpstr>
      <vt:lpstr>Ciele a účel kampane</vt:lpstr>
      <vt:lpstr>Komu je kampaň určená? Kto by sa mal zúčastniť?</vt:lpstr>
      <vt:lpstr>Akčný plán: päť prioritných oblastí kampane</vt:lpstr>
      <vt:lpstr>Priorita č. 1: Hodnotenie a riadenie psychosociálnych rizík 1 </vt:lpstr>
      <vt:lpstr>Priorita č. 1: Hodnotenie a riadenie psychosociálnych rizík 2 </vt:lpstr>
      <vt:lpstr>Priorita č. 1: Hodnotenie a riadenie psychosociálnych rizík 3 </vt:lpstr>
      <vt:lpstr>Priorita č. 1: Hodnotenie a riadenie psychosociálnych rizík 4 </vt:lpstr>
      <vt:lpstr>Priorita č. 2: Obťažovanie, sexuálne obťažovanie a násilie 1 </vt:lpstr>
      <vt:lpstr>Priorita č. 2: Obťažovanie, sexuálne obťažovanie a násilie 2 </vt:lpstr>
      <vt:lpstr>Priorita 2: Obťažovanie, sexuálne obťažovanie a násilie 3 </vt:lpstr>
      <vt:lpstr>Priorita č. 3: Fyzické riziká a duševné zdravie 1 </vt:lpstr>
      <vt:lpstr>Priorita č. 3: Fyzické riziká a duševné zdravie 2 </vt:lpstr>
      <vt:lpstr>Priorita č. 4: Psychosociálne riziká v odvetví zdravotnej a sociálnej starostlivosti 1 </vt:lpstr>
      <vt:lpstr>Priorita č. 4: Psychosociálne riziká v odvetví zdravotnej a sociálnej starostlivosti 2 </vt:lpstr>
      <vt:lpstr>Priorita č. 4: Psychosociálne riziká v odvetví zdravotníctva a sociálnej starostlivosti </vt:lpstr>
      <vt:lpstr>Priorita č. 5: Podpora duševného zdravia pri práci 1 </vt:lpstr>
      <vt:lpstr>Priorita č. 5: Podpora duševného zdravia pri práci 2  </vt:lpstr>
      <vt:lpstr>Priorita č. 5: Podpora duševného zdravia pri práci 3 </vt:lpstr>
      <vt:lpstr>Sieť EU-OSHA</vt:lpstr>
      <vt:lpstr>Materiály o kampani: všetko na jednom mieste</vt:lpstr>
      <vt:lpstr>Súbor nástrojov a digitálna propagácia: efektívne propagujte kampaň</vt:lpstr>
      <vt:lpstr>Ako sa zapojiť do kampane</vt:lpstr>
      <vt:lpstr>Sledujte kampaň</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77</cp:revision>
  <dcterms:created xsi:type="dcterms:W3CDTF">2026-06-23T11:43:48Z</dcterms:created>
  <dcterms:modified xsi:type="dcterms:W3CDTF">2026-09-23T10:31:26Z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126800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