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8C47CA-EEFF-4DF8-B887-CEDEB2808FE2}" v="26" dt="2026-09-22T08:20:54.1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86469" autoAdjust="0"/>
  </p:normalViewPr>
  <p:slideViewPr>
    <p:cSldViewPr snapToGrid="0">
      <p:cViewPr varScale="1">
        <p:scale>
          <a:sx n="93" d="100"/>
          <a:sy n="93" d="100"/>
        </p:scale>
        <p:origin x="900" y="78"/>
      </p:cViewPr>
      <p:guideLst>
        <p:guide orient="horz" pos="816"/>
        <p:guide pos="4584"/>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ladka Komel" userId="S::vladka.komel_gov.si#ext#@euosha.onmicrosoft.com::57a29225-3bad-4ca0-9b6f-bedabfe87d71" providerId="AD" clId="Web-{AA6A16C0-209F-8EF0-64F1-4B5A40934C60}"/>
    <pc:docChg chg="modSld">
      <pc:chgData name="Vladka Komel" userId="S::vladka.komel_gov.si#ext#@euosha.onmicrosoft.com::57a29225-3bad-4ca0-9b6f-bedabfe87d71" providerId="AD" clId="Web-{AA6A16C0-209F-8EF0-64F1-4B5A40934C60}" dt="2026-08-26T08:57:44.243" v="28" actId="20577"/>
      <pc:docMkLst>
        <pc:docMk/>
      </pc:docMkLst>
      <pc:sldChg chg="modSp">
        <pc:chgData name="Vladka Komel" userId="S::vladka.komel_gov.si#ext#@euosha.onmicrosoft.com::57a29225-3bad-4ca0-9b6f-bedabfe87d71" providerId="AD" clId="Web-{AA6A16C0-209F-8EF0-64F1-4B5A40934C60}" dt="2026-08-26T08:56:36.178" v="20" actId="20577"/>
        <pc:sldMkLst>
          <pc:docMk/>
          <pc:sldMk cId="3728372305" sldId="265"/>
        </pc:sldMkLst>
        <pc:graphicFrameChg chg="modGraphic">
          <ac:chgData name="Vladka Komel" userId="S::vladka.komel_gov.si#ext#@euosha.onmicrosoft.com::57a29225-3bad-4ca0-9b6f-bedabfe87d71" providerId="AD" clId="Web-{AA6A16C0-209F-8EF0-64F1-4B5A40934C60}" dt="2026-08-26T08:56:36.178" v="20" actId="20577"/>
          <ac:graphicFrameMkLst>
            <pc:docMk/>
            <pc:sldMk cId="3728372305" sldId="265"/>
            <ac:graphicFrameMk id="5" creationId="{727470C4-A17D-8388-6E2A-4EDBCFCEE12C}"/>
          </ac:graphicFrameMkLst>
        </pc:graphicFrameChg>
      </pc:sldChg>
      <pc:sldChg chg="modSp">
        <pc:chgData name="Vladka Komel" userId="S::vladka.komel_gov.si#ext#@euosha.onmicrosoft.com::57a29225-3bad-4ca0-9b6f-bedabfe87d71" providerId="AD" clId="Web-{AA6A16C0-209F-8EF0-64F1-4B5A40934C60}" dt="2026-08-26T08:57:10.117" v="27" actId="20577"/>
        <pc:sldMkLst>
          <pc:docMk/>
          <pc:sldMk cId="525878241" sldId="266"/>
        </pc:sldMkLst>
        <pc:spChg chg="mod">
          <ac:chgData name="Vladka Komel" userId="S::vladka.komel_gov.si#ext#@euosha.onmicrosoft.com::57a29225-3bad-4ca0-9b6f-bedabfe87d71" providerId="AD" clId="Web-{AA6A16C0-209F-8EF0-64F1-4B5A40934C60}" dt="2026-08-26T08:57:10.117" v="27" actId="20577"/>
          <ac:spMkLst>
            <pc:docMk/>
            <pc:sldMk cId="525878241" sldId="266"/>
            <ac:spMk id="4" creationId="{5EE5061C-8F42-6456-36E1-0EEAD890D909}"/>
          </ac:spMkLst>
        </pc:spChg>
      </pc:sldChg>
      <pc:sldChg chg="modSp">
        <pc:chgData name="Vladka Komel" userId="S::vladka.komel_gov.si#ext#@euosha.onmicrosoft.com::57a29225-3bad-4ca0-9b6f-bedabfe87d71" providerId="AD" clId="Web-{AA6A16C0-209F-8EF0-64F1-4B5A40934C60}" dt="2026-08-26T08:57:44.243" v="28" actId="20577"/>
        <pc:sldMkLst>
          <pc:docMk/>
          <pc:sldMk cId="3063356121" sldId="267"/>
        </pc:sldMkLst>
        <pc:spChg chg="mod">
          <ac:chgData name="Vladka Komel" userId="S::vladka.komel_gov.si#ext#@euosha.onmicrosoft.com::57a29225-3bad-4ca0-9b6f-bedabfe87d71" providerId="AD" clId="Web-{AA6A16C0-209F-8EF0-64F1-4B5A40934C60}" dt="2026-08-26T08:57:44.243" v="28" actId="20577"/>
          <ac:spMkLst>
            <pc:docMk/>
            <pc:sldMk cId="3063356121" sldId="267"/>
            <ac:spMk id="5" creationId="{435AF605-DAC3-06D5-9148-6D615B7C3E6C}"/>
          </ac:spMkLst>
        </pc:spChg>
      </pc:sldChg>
      <pc:sldChg chg="modSp">
        <pc:chgData name="Vladka Komel" userId="S::vladka.komel_gov.si#ext#@euosha.onmicrosoft.com::57a29225-3bad-4ca0-9b6f-bedabfe87d71" providerId="AD" clId="Web-{AA6A16C0-209F-8EF0-64F1-4B5A40934C60}" dt="2026-08-26T08:54:53.924" v="12" actId="20577"/>
        <pc:sldMkLst>
          <pc:docMk/>
          <pc:sldMk cId="452811783" sldId="286"/>
        </pc:sldMkLst>
        <pc:spChg chg="mod">
          <ac:chgData name="Vladka Komel" userId="S::vladka.komel_gov.si#ext#@euosha.onmicrosoft.com::57a29225-3bad-4ca0-9b6f-bedabfe87d71" providerId="AD" clId="Web-{AA6A16C0-209F-8EF0-64F1-4B5A40934C60}" dt="2026-08-26T08:54:53.924" v="12" actId="20577"/>
          <ac:spMkLst>
            <pc:docMk/>
            <pc:sldMk cId="452811783" sldId="286"/>
            <ac:spMk id="4" creationId="{2ECF66E0-FB21-2548-B71C-FFBFC3E2A706}"/>
          </ac:spMkLst>
        </pc:spChg>
        <pc:graphicFrameChg chg="mod">
          <ac:chgData name="Vladka Komel" userId="S::vladka.komel_gov.si#ext#@euosha.onmicrosoft.com::57a29225-3bad-4ca0-9b6f-bedabfe87d71" providerId="AD" clId="Web-{AA6A16C0-209F-8EF0-64F1-4B5A40934C60}" dt="2026-08-26T08:53:53.999" v="1" actId="1076"/>
          <ac:graphicFrameMkLst>
            <pc:docMk/>
            <pc:sldMk cId="452811783" sldId="286"/>
            <ac:graphicFrameMk id="7" creationId="{25A46D38-6881-B00D-95B5-8E342FDBB6C1}"/>
          </ac:graphicFrameMkLst>
        </pc:graphicFrameChg>
      </pc:sldChg>
    </pc:docChg>
  </pc:docChgLst>
  <pc:docChgLst>
    <pc:chgData name="Vladka Komel" userId="S::vladka.komel_gov.si#ext#@euosha.onmicrosoft.com::57a29225-3bad-4ca0-9b6f-bedabfe87d71" providerId="AD" clId="Web-{00000000-0000-0000-0000-000000000000}"/>
    <pc:docChg chg="modSld">
      <pc:chgData name="Vladka Komel" userId="S::vladka.komel_gov.si#ext#@euosha.onmicrosoft.com::57a29225-3bad-4ca0-9b6f-bedabfe87d71" providerId="AD" clId="Web-{00000000-0000-0000-0000-000000000000}" dt="2026-08-26T08:50:59.811" v="6" actId="20577"/>
      <pc:docMkLst>
        <pc:docMk/>
      </pc:docMkLst>
      <pc:sldChg chg="modSp">
        <pc:chgData name="Vladka Komel" userId="S::vladka.komel_gov.si#ext#@euosha.onmicrosoft.com::57a29225-3bad-4ca0-9b6f-bedabfe87d71" providerId="AD" clId="Web-{00000000-0000-0000-0000-000000000000}" dt="2026-08-26T08:50:59.811" v="6" actId="20577"/>
        <pc:sldMkLst>
          <pc:docMk/>
          <pc:sldMk cId="3914029916" sldId="287"/>
        </pc:sldMkLst>
        <pc:spChg chg="mod">
          <ac:chgData name="Vladka Komel" userId="S::vladka.komel_gov.si#ext#@euosha.onmicrosoft.com::57a29225-3bad-4ca0-9b6f-bedabfe87d71" providerId="AD" clId="Web-{00000000-0000-0000-0000-000000000000}" dt="2026-08-26T08:50:59.811" v="6" actId="20577"/>
          <ac:spMkLst>
            <pc:docMk/>
            <pc:sldMk cId="3914029916" sldId="287"/>
            <ac:spMk id="39" creationId="{D6A61F21-4BB5-33F3-14AD-E9F9AED5903C}"/>
          </ac:spMkLst>
        </pc:spChg>
        <pc:spChg chg="mod">
          <ac:chgData name="Vladka Komel" userId="S::vladka.komel_gov.si#ext#@euosha.onmicrosoft.com::57a29225-3bad-4ca0-9b6f-bedabfe87d71" providerId="AD" clId="Web-{00000000-0000-0000-0000-000000000000}" dt="2026-08-26T08:50:38.638" v="1" actId="20577"/>
          <ac:spMkLst>
            <pc:docMk/>
            <pc:sldMk cId="3914029916" sldId="287"/>
            <ac:spMk id="46" creationId="{D68BF147-1544-3048-5943-4AF3FAE4E94E}"/>
          </ac:spMkLst>
        </pc:spChg>
      </pc:sldChg>
    </pc:docChg>
  </pc:docChgLst>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22T11:44:49.318" v="382" actId="14100"/>
      <pc:docMkLst>
        <pc:docMk/>
      </pc:docMkLst>
      <pc:sldChg chg="modSp mod">
        <pc:chgData name="Naiara MACIAS - Communication Assistant" userId="9208f14e-163a-43fb-a9e7-9d0490f97ad9" providerId="ADAL" clId="{3BF560C9-38E3-411C-BBB1-CB3B94294DB6}" dt="2026-09-22T07:56:35.626" v="76" actId="14100"/>
        <pc:sldMkLst>
          <pc:docMk/>
          <pc:sldMk cId="975932864" sldId="258"/>
        </pc:sldMkLst>
        <pc:spChg chg="mod">
          <ac:chgData name="Naiara MACIAS - Communication Assistant" userId="9208f14e-163a-43fb-a9e7-9d0490f97ad9" providerId="ADAL" clId="{3BF560C9-38E3-411C-BBB1-CB3B94294DB6}" dt="2026-09-22T07:56:30.314" v="75" actId="14100"/>
          <ac:spMkLst>
            <pc:docMk/>
            <pc:sldMk cId="975932864" sldId="258"/>
            <ac:spMk id="4" creationId="{712E9181-8079-E827-80EB-F819444B4416}"/>
          </ac:spMkLst>
        </pc:spChg>
        <pc:spChg chg="mod">
          <ac:chgData name="Naiara MACIAS - Communication Assistant" userId="9208f14e-163a-43fb-a9e7-9d0490f97ad9" providerId="ADAL" clId="{3BF560C9-38E3-411C-BBB1-CB3B94294DB6}" dt="2026-09-22T07:56:35.626" v="76" actId="14100"/>
          <ac:spMkLst>
            <pc:docMk/>
            <pc:sldMk cId="975932864" sldId="258"/>
            <ac:spMk id="5" creationId="{7AE505FB-50ED-6148-4A89-3427126BCE9C}"/>
          </ac:spMkLst>
        </pc:spChg>
      </pc:sldChg>
      <pc:sldChg chg="modSp mod">
        <pc:chgData name="Naiara MACIAS - Communication Assistant" userId="9208f14e-163a-43fb-a9e7-9d0490f97ad9" providerId="ADAL" clId="{3BF560C9-38E3-411C-BBB1-CB3B94294DB6}" dt="2026-09-22T11:44:49.318" v="382" actId="14100"/>
        <pc:sldMkLst>
          <pc:docMk/>
          <pc:sldMk cId="3549452810" sldId="259"/>
        </pc:sldMkLst>
        <pc:spChg chg="mod">
          <ac:chgData name="Naiara MACIAS - Communication Assistant" userId="9208f14e-163a-43fb-a9e7-9d0490f97ad9" providerId="ADAL" clId="{3BF560C9-38E3-411C-BBB1-CB3B94294DB6}" dt="2026-09-22T11:44:49.318" v="382" actId="14100"/>
          <ac:spMkLst>
            <pc:docMk/>
            <pc:sldMk cId="3549452810" sldId="259"/>
            <ac:spMk id="4" creationId="{A01E9CA7-DF0D-14A8-A3D5-87452D20EFB0}"/>
          </ac:spMkLst>
        </pc:spChg>
      </pc:sldChg>
      <pc:sldChg chg="modSp mod">
        <pc:chgData name="Naiara MACIAS - Communication Assistant" userId="9208f14e-163a-43fb-a9e7-9d0490f97ad9" providerId="ADAL" clId="{3BF560C9-38E3-411C-BBB1-CB3B94294DB6}" dt="2026-09-22T07:59:25.083" v="165" actId="14100"/>
        <pc:sldMkLst>
          <pc:docMk/>
          <pc:sldMk cId="3331097242" sldId="262"/>
        </pc:sldMkLst>
        <pc:spChg chg="mod">
          <ac:chgData name="Naiara MACIAS - Communication Assistant" userId="9208f14e-163a-43fb-a9e7-9d0490f97ad9" providerId="ADAL" clId="{3BF560C9-38E3-411C-BBB1-CB3B94294DB6}" dt="2026-09-22T07:57:36.316" v="79" actId="14100"/>
          <ac:spMkLst>
            <pc:docMk/>
            <pc:sldMk cId="3331097242" sldId="262"/>
            <ac:spMk id="4" creationId="{CEE5EADB-861C-BCA7-607F-2180873881C7}"/>
          </ac:spMkLst>
        </pc:spChg>
        <pc:spChg chg="mod">
          <ac:chgData name="Naiara MACIAS - Communication Assistant" userId="9208f14e-163a-43fb-a9e7-9d0490f97ad9" providerId="ADAL" clId="{3BF560C9-38E3-411C-BBB1-CB3B94294DB6}" dt="2026-09-22T07:58:35.755" v="84" actId="14100"/>
          <ac:spMkLst>
            <pc:docMk/>
            <pc:sldMk cId="3331097242" sldId="262"/>
            <ac:spMk id="31" creationId="{9A6C7599-91BC-E7B5-BF27-43CED707F3E3}"/>
          </ac:spMkLst>
        </pc:spChg>
        <pc:spChg chg="mod">
          <ac:chgData name="Naiara MACIAS - Communication Assistant" userId="9208f14e-163a-43fb-a9e7-9d0490f97ad9" providerId="ADAL" clId="{3BF560C9-38E3-411C-BBB1-CB3B94294DB6}" dt="2026-09-22T07:59:25.083" v="165" actId="14100"/>
          <ac:spMkLst>
            <pc:docMk/>
            <pc:sldMk cId="3331097242" sldId="262"/>
            <ac:spMk id="36" creationId="{F0CF0F9B-61E6-FF00-5CE9-92E9AAC91A7A}"/>
          </ac:spMkLst>
        </pc:spChg>
        <pc:spChg chg="mod">
          <ac:chgData name="Naiara MACIAS - Communication Assistant" userId="9208f14e-163a-43fb-a9e7-9d0490f97ad9" providerId="ADAL" clId="{3BF560C9-38E3-411C-BBB1-CB3B94294DB6}" dt="2026-09-22T07:59:19.196" v="152" actId="1038"/>
          <ac:spMkLst>
            <pc:docMk/>
            <pc:sldMk cId="3331097242" sldId="262"/>
            <ac:spMk id="47" creationId="{63BD3E56-149F-3226-B9AE-5B99138F5F46}"/>
          </ac:spMkLst>
        </pc:spChg>
        <pc:spChg chg="mod">
          <ac:chgData name="Naiara MACIAS - Communication Assistant" userId="9208f14e-163a-43fb-a9e7-9d0490f97ad9" providerId="ADAL" clId="{3BF560C9-38E3-411C-BBB1-CB3B94294DB6}" dt="2026-09-22T07:58:24.027" v="83" actId="14100"/>
          <ac:spMkLst>
            <pc:docMk/>
            <pc:sldMk cId="3331097242" sldId="262"/>
            <ac:spMk id="59" creationId="{B3D97650-AE4D-B44D-B328-7AE7E54C5E67}"/>
          </ac:spMkLst>
        </pc:spChg>
        <pc:spChg chg="mod">
          <ac:chgData name="Naiara MACIAS - Communication Assistant" userId="9208f14e-163a-43fb-a9e7-9d0490f97ad9" providerId="ADAL" clId="{3BF560C9-38E3-411C-BBB1-CB3B94294DB6}" dt="2026-09-22T07:58:46.035" v="85" actId="14100"/>
          <ac:spMkLst>
            <pc:docMk/>
            <pc:sldMk cId="3331097242" sldId="262"/>
            <ac:spMk id="72" creationId="{B1F783A4-69C9-3F1A-0D75-A00C32CAB649}"/>
          </ac:spMkLst>
        </pc:spChg>
        <pc:spChg chg="mod">
          <ac:chgData name="Naiara MACIAS - Communication Assistant" userId="9208f14e-163a-43fb-a9e7-9d0490f97ad9" providerId="ADAL" clId="{3BF560C9-38E3-411C-BBB1-CB3B94294DB6}" dt="2026-09-22T07:59:02.863" v="119" actId="1037"/>
          <ac:spMkLst>
            <pc:docMk/>
            <pc:sldMk cId="3331097242" sldId="262"/>
            <ac:spMk id="73" creationId="{CDFCF740-4B73-7F14-5958-8EEA91BA232C}"/>
          </ac:spMkLst>
        </pc:spChg>
        <pc:spChg chg="mod">
          <ac:chgData name="Naiara MACIAS - Communication Assistant" userId="9208f14e-163a-43fb-a9e7-9d0490f97ad9" providerId="ADAL" clId="{3BF560C9-38E3-411C-BBB1-CB3B94294DB6}" dt="2026-09-22T07:57:54.595" v="80" actId="14100"/>
          <ac:spMkLst>
            <pc:docMk/>
            <pc:sldMk cId="3331097242" sldId="262"/>
            <ac:spMk id="100" creationId="{3994B876-AAE8-E8B6-4731-D4BFD324526D}"/>
          </ac:spMkLst>
        </pc:spChg>
        <pc:spChg chg="mod">
          <ac:chgData name="Naiara MACIAS - Communication Assistant" userId="9208f14e-163a-43fb-a9e7-9d0490f97ad9" providerId="ADAL" clId="{3BF560C9-38E3-411C-BBB1-CB3B94294DB6}" dt="2026-09-22T07:57:58.219" v="81" actId="1076"/>
          <ac:spMkLst>
            <pc:docMk/>
            <pc:sldMk cId="3331097242" sldId="262"/>
            <ac:spMk id="105" creationId="{94E8A230-2C71-6901-AA45-D427AF0A206A}"/>
          </ac:spMkLst>
        </pc:spChg>
        <pc:picChg chg="mod">
          <ac:chgData name="Naiara MACIAS - Communication Assistant" userId="9208f14e-163a-43fb-a9e7-9d0490f97ad9" providerId="ADAL" clId="{3BF560C9-38E3-411C-BBB1-CB3B94294DB6}" dt="2026-09-22T07:59:22.084" v="164" actId="1037"/>
          <ac:picMkLst>
            <pc:docMk/>
            <pc:sldMk cId="3331097242" sldId="262"/>
            <ac:picMk id="48" creationId="{C4E73898-ADE6-0CD8-B88A-ED65864DCDDC}"/>
          </ac:picMkLst>
        </pc:picChg>
        <pc:picChg chg="mod">
          <ac:chgData name="Naiara MACIAS - Communication Assistant" userId="9208f14e-163a-43fb-a9e7-9d0490f97ad9" providerId="ADAL" clId="{3BF560C9-38E3-411C-BBB1-CB3B94294DB6}" dt="2026-09-22T07:59:17.044" v="139" actId="1038"/>
          <ac:picMkLst>
            <pc:docMk/>
            <pc:sldMk cId="3331097242" sldId="262"/>
            <ac:picMk id="53" creationId="{E60C4342-DE35-F29A-ED37-BFE73D9CEE7E}"/>
          </ac:picMkLst>
        </pc:picChg>
        <pc:picChg chg="mod">
          <ac:chgData name="Naiara MACIAS - Communication Assistant" userId="9208f14e-163a-43fb-a9e7-9d0490f97ad9" providerId="ADAL" clId="{3BF560C9-38E3-411C-BBB1-CB3B94294DB6}" dt="2026-09-22T07:58:57.538" v="101" actId="1037"/>
          <ac:picMkLst>
            <pc:docMk/>
            <pc:sldMk cId="3331097242" sldId="262"/>
            <ac:picMk id="66" creationId="{6B32666D-C9BB-E352-AAF9-05A3CA062DD8}"/>
          </ac:picMkLst>
        </pc:picChg>
      </pc:sldChg>
      <pc:sldChg chg="modSp mod">
        <pc:chgData name="Naiara MACIAS - Communication Assistant" userId="9208f14e-163a-43fb-a9e7-9d0490f97ad9" providerId="ADAL" clId="{3BF560C9-38E3-411C-BBB1-CB3B94294DB6}" dt="2026-09-22T08:43:37.892" v="368" actId="14100"/>
        <pc:sldMkLst>
          <pc:docMk/>
          <pc:sldMk cId="525878241" sldId="266"/>
        </pc:sldMkLst>
        <pc:spChg chg="mod">
          <ac:chgData name="Naiara MACIAS - Communication Assistant" userId="9208f14e-163a-43fb-a9e7-9d0490f97ad9" providerId="ADAL" clId="{3BF560C9-38E3-411C-BBB1-CB3B94294DB6}" dt="2026-09-22T08:43:37.892" v="368" actId="14100"/>
          <ac:spMkLst>
            <pc:docMk/>
            <pc:sldMk cId="525878241" sldId="266"/>
            <ac:spMk id="2" creationId="{08956FBB-E172-1DED-B87B-2204CE556F86}"/>
          </ac:spMkLst>
        </pc:spChg>
      </pc:sldChg>
      <pc:sldChg chg="modSp mod">
        <pc:chgData name="Naiara MACIAS - Communication Assistant" userId="9208f14e-163a-43fb-a9e7-9d0490f97ad9" providerId="ADAL" clId="{3BF560C9-38E3-411C-BBB1-CB3B94294DB6}" dt="2026-09-22T08:43:29.749" v="367" actId="14100"/>
        <pc:sldMkLst>
          <pc:docMk/>
          <pc:sldMk cId="3063356121" sldId="267"/>
        </pc:sldMkLst>
        <pc:spChg chg="mod">
          <ac:chgData name="Naiara MACIAS - Communication Assistant" userId="9208f14e-163a-43fb-a9e7-9d0490f97ad9" providerId="ADAL" clId="{3BF560C9-38E3-411C-BBB1-CB3B94294DB6}" dt="2026-09-22T08:43:29.749" v="367" actId="14100"/>
          <ac:spMkLst>
            <pc:docMk/>
            <pc:sldMk cId="3063356121" sldId="267"/>
            <ac:spMk id="2" creationId="{3F191D47-550C-C10E-4A4E-6869EC31C7A1}"/>
          </ac:spMkLst>
        </pc:spChg>
        <pc:spChg chg="mod">
          <ac:chgData name="Naiara MACIAS - Communication Assistant" userId="9208f14e-163a-43fb-a9e7-9d0490f97ad9" providerId="ADAL" clId="{3BF560C9-38E3-411C-BBB1-CB3B94294DB6}" dt="2026-09-22T08:06:53.310" v="176" actId="20577"/>
          <ac:spMkLst>
            <pc:docMk/>
            <pc:sldMk cId="3063356121" sldId="267"/>
            <ac:spMk id="4" creationId="{5978B3BF-F5DD-EF14-8F1E-31C8593438D2}"/>
          </ac:spMkLst>
        </pc:spChg>
      </pc:sldChg>
      <pc:sldChg chg="modSp mod">
        <pc:chgData name="Naiara MACIAS - Communication Assistant" userId="9208f14e-163a-43fb-a9e7-9d0490f97ad9" providerId="ADAL" clId="{3BF560C9-38E3-411C-BBB1-CB3B94294DB6}" dt="2026-09-22T08:08:39.389" v="218" actId="14100"/>
        <pc:sldMkLst>
          <pc:docMk/>
          <pc:sldMk cId="2351497876" sldId="268"/>
        </pc:sldMkLst>
        <pc:spChg chg="mod">
          <ac:chgData name="Naiara MACIAS - Communication Assistant" userId="9208f14e-163a-43fb-a9e7-9d0490f97ad9" providerId="ADAL" clId="{3BF560C9-38E3-411C-BBB1-CB3B94294DB6}" dt="2026-09-22T08:08:39.389" v="218" actId="14100"/>
          <ac:spMkLst>
            <pc:docMk/>
            <pc:sldMk cId="2351497876" sldId="268"/>
            <ac:spMk id="2" creationId="{F841ABEE-27A3-E6DD-708A-88D3309363CD}"/>
          </ac:spMkLst>
        </pc:spChg>
        <pc:spChg chg="mod">
          <ac:chgData name="Naiara MACIAS - Communication Assistant" userId="9208f14e-163a-43fb-a9e7-9d0490f97ad9" providerId="ADAL" clId="{3BF560C9-38E3-411C-BBB1-CB3B94294DB6}" dt="2026-09-22T08:08:35.029" v="217" actId="1035"/>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22T08:08:23.799" v="208" actId="14100"/>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22T08:08:53.206" v="220" actId="14100"/>
        <pc:sldMkLst>
          <pc:docMk/>
          <pc:sldMk cId="3756103953" sldId="269"/>
        </pc:sldMkLst>
        <pc:spChg chg="mod">
          <ac:chgData name="Naiara MACIAS - Communication Assistant" userId="9208f14e-163a-43fb-a9e7-9d0490f97ad9" providerId="ADAL" clId="{3BF560C9-38E3-411C-BBB1-CB3B94294DB6}" dt="2026-09-22T08:08:48.382" v="219" actId="14100"/>
          <ac:spMkLst>
            <pc:docMk/>
            <pc:sldMk cId="3756103953" sldId="269"/>
            <ac:spMk id="2" creationId="{609B23CE-37F3-BD1F-0F64-06F6795EF258}"/>
          </ac:spMkLst>
        </pc:spChg>
        <pc:spChg chg="mod">
          <ac:chgData name="Naiara MACIAS - Communication Assistant" userId="9208f14e-163a-43fb-a9e7-9d0490f97ad9" providerId="ADAL" clId="{3BF560C9-38E3-411C-BBB1-CB3B94294DB6}" dt="2026-09-22T08:08:53.206" v="220"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22T08:44:59.975" v="380" actId="3064"/>
        <pc:sldMkLst>
          <pc:docMk/>
          <pc:sldMk cId="3275847094" sldId="270"/>
        </pc:sldMkLst>
        <pc:spChg chg="mod">
          <ac:chgData name="Naiara MACIAS - Communication Assistant" userId="9208f14e-163a-43fb-a9e7-9d0490f97ad9" providerId="ADAL" clId="{3BF560C9-38E3-411C-BBB1-CB3B94294DB6}" dt="2026-09-22T08:08:59.901" v="221" actId="14100"/>
          <ac:spMkLst>
            <pc:docMk/>
            <pc:sldMk cId="3275847094" sldId="270"/>
            <ac:spMk id="2" creationId="{1420E16F-B5FB-D490-936E-F90C8D41ADE4}"/>
          </ac:spMkLst>
        </pc:spChg>
        <pc:spChg chg="mod">
          <ac:chgData name="Naiara MACIAS - Communication Assistant" userId="9208f14e-163a-43fb-a9e7-9d0490f97ad9" providerId="ADAL" clId="{3BF560C9-38E3-411C-BBB1-CB3B94294DB6}" dt="2026-09-22T08:44:59.975" v="380" actId="3064"/>
          <ac:spMkLst>
            <pc:docMk/>
            <pc:sldMk cId="3275847094" sldId="270"/>
            <ac:spMk id="4" creationId="{22D02451-FCA1-2255-2ADB-577B7DCA6116}"/>
          </ac:spMkLst>
        </pc:spChg>
        <pc:spChg chg="mod">
          <ac:chgData name="Naiara MACIAS - Communication Assistant" userId="9208f14e-163a-43fb-a9e7-9d0490f97ad9" providerId="ADAL" clId="{3BF560C9-38E3-411C-BBB1-CB3B94294DB6}" dt="2026-09-22T08:44:26.054" v="369" actId="14100"/>
          <ac:spMkLst>
            <pc:docMk/>
            <pc:sldMk cId="3275847094" sldId="270"/>
            <ac:spMk id="16" creationId="{CA72F3B5-6CF1-887F-257A-225D8DEAAF62}"/>
          </ac:spMkLst>
        </pc:spChg>
      </pc:sldChg>
      <pc:sldChg chg="modSp mod">
        <pc:chgData name="Naiara MACIAS - Communication Assistant" userId="9208f14e-163a-43fb-a9e7-9d0490f97ad9" providerId="ADAL" clId="{3BF560C9-38E3-411C-BBB1-CB3B94294DB6}" dt="2026-09-22T08:09:07.621" v="222" actId="14100"/>
        <pc:sldMkLst>
          <pc:docMk/>
          <pc:sldMk cId="3394160274" sldId="271"/>
        </pc:sldMkLst>
        <pc:spChg chg="mod">
          <ac:chgData name="Naiara MACIAS - Communication Assistant" userId="9208f14e-163a-43fb-a9e7-9d0490f97ad9" providerId="ADAL" clId="{3BF560C9-38E3-411C-BBB1-CB3B94294DB6}" dt="2026-09-22T08:09:07.621" v="222" actId="14100"/>
          <ac:spMkLst>
            <pc:docMk/>
            <pc:sldMk cId="3394160274" sldId="271"/>
            <ac:spMk id="2" creationId="{FA0F74CC-B32A-53DD-E43F-D404C3689568}"/>
          </ac:spMkLst>
        </pc:spChg>
      </pc:sldChg>
      <pc:sldChg chg="modSp mod">
        <pc:chgData name="Naiara MACIAS - Communication Assistant" userId="9208f14e-163a-43fb-a9e7-9d0490f97ad9" providerId="ADAL" clId="{3BF560C9-38E3-411C-BBB1-CB3B94294DB6}" dt="2026-09-22T08:09:42.694" v="228" actId="14100"/>
        <pc:sldMkLst>
          <pc:docMk/>
          <pc:sldMk cId="1126727459" sldId="272"/>
        </pc:sldMkLst>
        <pc:spChg chg="mod">
          <ac:chgData name="Naiara MACIAS - Communication Assistant" userId="9208f14e-163a-43fb-a9e7-9d0490f97ad9" providerId="ADAL" clId="{3BF560C9-38E3-411C-BBB1-CB3B94294DB6}" dt="2026-09-22T08:09:42.694" v="228"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9-22T08:09:27.717" v="224" actId="14100"/>
          <ac:spMkLst>
            <pc:docMk/>
            <pc:sldMk cId="1126727459" sldId="272"/>
            <ac:spMk id="5" creationId="{C399328D-E85F-2454-F6C0-3587135632DD}"/>
          </ac:spMkLst>
        </pc:spChg>
        <pc:picChg chg="mod">
          <ac:chgData name="Naiara MACIAS - Communication Assistant" userId="9208f14e-163a-43fb-a9e7-9d0490f97ad9" providerId="ADAL" clId="{3BF560C9-38E3-411C-BBB1-CB3B94294DB6}" dt="2026-09-22T08:09:36.957" v="226" actId="1076"/>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22T08:09:54.750" v="229" actId="14100"/>
        <pc:sldMkLst>
          <pc:docMk/>
          <pc:sldMk cId="2331618627" sldId="273"/>
        </pc:sldMkLst>
        <pc:spChg chg="mod">
          <ac:chgData name="Naiara MACIAS - Communication Assistant" userId="9208f14e-163a-43fb-a9e7-9d0490f97ad9" providerId="ADAL" clId="{3BF560C9-38E3-411C-BBB1-CB3B94294DB6}" dt="2026-09-22T08:09:54.750" v="229" actId="14100"/>
          <ac:spMkLst>
            <pc:docMk/>
            <pc:sldMk cId="2331618627" sldId="273"/>
            <ac:spMk id="3" creationId="{5CCBC276-1616-1F51-E3A6-10D7E1A632B1}"/>
          </ac:spMkLst>
        </pc:spChg>
      </pc:sldChg>
      <pc:sldChg chg="modSp mod">
        <pc:chgData name="Naiara MACIAS - Communication Assistant" userId="9208f14e-163a-43fb-a9e7-9d0490f97ad9" providerId="ADAL" clId="{3BF560C9-38E3-411C-BBB1-CB3B94294DB6}" dt="2026-09-22T08:10:19.505" v="231" actId="1076"/>
        <pc:sldMkLst>
          <pc:docMk/>
          <pc:sldMk cId="1743069046" sldId="275"/>
        </pc:sldMkLst>
        <pc:spChg chg="mod">
          <ac:chgData name="Naiara MACIAS - Communication Assistant" userId="9208f14e-163a-43fb-a9e7-9d0490f97ad9" providerId="ADAL" clId="{3BF560C9-38E3-411C-BBB1-CB3B94294DB6}" dt="2026-09-22T08:10:19.505" v="231" actId="1076"/>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22T08:10:11.503" v="230"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9-22T08:10:19.505" v="231" actId="1076"/>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22T08:10:19.505" v="231" actId="1076"/>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22T08:10:19.505" v="231" actId="1076"/>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22T08:07:52.486" v="203" actId="14100"/>
        <pc:sldMkLst>
          <pc:docMk/>
          <pc:sldMk cId="1193591122" sldId="276"/>
        </pc:sldMkLst>
        <pc:spChg chg="mod">
          <ac:chgData name="Naiara MACIAS - Communication Assistant" userId="9208f14e-163a-43fb-a9e7-9d0490f97ad9" providerId="ADAL" clId="{3BF560C9-38E3-411C-BBB1-CB3B94294DB6}" dt="2026-09-22T08:07:09.365" v="178" actId="14100"/>
          <ac:spMkLst>
            <pc:docMk/>
            <pc:sldMk cId="1193591122" sldId="276"/>
            <ac:spMk id="2" creationId="{34A6B977-9CAB-E4F5-7015-A61BAFFAB91B}"/>
          </ac:spMkLst>
        </pc:spChg>
        <pc:spChg chg="mod">
          <ac:chgData name="Naiara MACIAS - Communication Assistant" userId="9208f14e-163a-43fb-a9e7-9d0490f97ad9" providerId="ADAL" clId="{3BF560C9-38E3-411C-BBB1-CB3B94294DB6}" dt="2026-09-22T08:07:15.918" v="179"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9-22T08:07:39.406" v="184" actId="948"/>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22T08:07:44.710" v="201" actId="1035"/>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22T08:07:52.486" v="203" actId="14100"/>
          <ac:spMkLst>
            <pc:docMk/>
            <pc:sldMk cId="1193591122" sldId="276"/>
            <ac:spMk id="30" creationId="{F7E70735-201B-ED52-51CB-32F369D2854B}"/>
          </ac:spMkLst>
        </pc:spChg>
      </pc:sldChg>
      <pc:sldChg chg="addSp delSp modSp mod">
        <pc:chgData name="Naiara MACIAS - Communication Assistant" userId="9208f14e-163a-43fb-a9e7-9d0490f97ad9" providerId="ADAL" clId="{3BF560C9-38E3-411C-BBB1-CB3B94294DB6}" dt="2026-09-22T08:41:02.134" v="351" actId="13244"/>
        <pc:sldMkLst>
          <pc:docMk/>
          <pc:sldMk cId="3281761825" sldId="277"/>
        </pc:sldMkLst>
        <pc:spChg chg="mod">
          <ac:chgData name="Naiara MACIAS - Communication Assistant" userId="9208f14e-163a-43fb-a9e7-9d0490f97ad9" providerId="ADAL" clId="{3BF560C9-38E3-411C-BBB1-CB3B94294DB6}" dt="2026-09-22T08:21:01.360" v="349" actId="962"/>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9-22T08:11:14.791" v="250" actId="14100"/>
          <ac:spMkLst>
            <pc:docMk/>
            <pc:sldMk cId="3281761825" sldId="277"/>
            <ac:spMk id="3" creationId="{1D97C823-11F3-436F-4425-995595E1C562}"/>
          </ac:spMkLst>
        </pc:spChg>
        <pc:spChg chg="mod">
          <ac:chgData name="Naiara MACIAS - Communication Assistant" userId="9208f14e-163a-43fb-a9e7-9d0490f97ad9" providerId="ADAL" clId="{3BF560C9-38E3-411C-BBB1-CB3B94294DB6}" dt="2026-09-22T08:40:42.093" v="350" actId="14100"/>
          <ac:spMkLst>
            <pc:docMk/>
            <pc:sldMk cId="3281761825" sldId="277"/>
            <ac:spMk id="4" creationId="{292E835D-59A6-7D24-4AF7-7BD1C8FB81B1}"/>
          </ac:spMkLst>
        </pc:spChg>
        <pc:spChg chg="del mod">
          <ac:chgData name="Naiara MACIAS - Communication Assistant" userId="9208f14e-163a-43fb-a9e7-9d0490f97ad9" providerId="ADAL" clId="{3BF560C9-38E3-411C-BBB1-CB3B94294DB6}" dt="2026-09-22T08:10:45.519" v="239" actId="478"/>
          <ac:spMkLst>
            <pc:docMk/>
            <pc:sldMk cId="3281761825" sldId="277"/>
            <ac:spMk id="6" creationId="{35147089-0F14-B333-5384-75841C6E7805}"/>
          </ac:spMkLst>
        </pc:spChg>
        <pc:spChg chg="add mod ord">
          <ac:chgData name="Naiara MACIAS - Communication Assistant" userId="9208f14e-163a-43fb-a9e7-9d0490f97ad9" providerId="ADAL" clId="{3BF560C9-38E3-411C-BBB1-CB3B94294DB6}" dt="2026-09-22T08:41:02.134" v="351" actId="13244"/>
          <ac:spMkLst>
            <pc:docMk/>
            <pc:sldMk cId="3281761825" sldId="277"/>
            <ac:spMk id="7" creationId="{72047E3A-3440-0538-F80A-113F1A3CA0E4}"/>
          </ac:spMkLst>
        </pc:spChg>
      </pc:sldChg>
      <pc:sldChg chg="modSp mod">
        <pc:chgData name="Naiara MACIAS - Communication Assistant" userId="9208f14e-163a-43fb-a9e7-9d0490f97ad9" providerId="ADAL" clId="{3BF560C9-38E3-411C-BBB1-CB3B94294DB6}" dt="2026-09-22T08:12:12.526" v="258" actId="14100"/>
        <pc:sldMkLst>
          <pc:docMk/>
          <pc:sldMk cId="54826265" sldId="278"/>
        </pc:sldMkLst>
        <pc:spChg chg="mod">
          <ac:chgData name="Naiara MACIAS - Communication Assistant" userId="9208f14e-163a-43fb-a9e7-9d0490f97ad9" providerId="ADAL" clId="{3BF560C9-38E3-411C-BBB1-CB3B94294DB6}" dt="2026-09-22T08:12:12.526" v="258" actId="14100"/>
          <ac:spMkLst>
            <pc:docMk/>
            <pc:sldMk cId="54826265" sldId="278"/>
            <ac:spMk id="2" creationId="{7ED556AA-E43E-EBF1-BBBD-BD908FEA718D}"/>
          </ac:spMkLst>
        </pc:spChg>
        <pc:spChg chg="mod">
          <ac:chgData name="Naiara MACIAS - Communication Assistant" userId="9208f14e-163a-43fb-a9e7-9d0490f97ad9" providerId="ADAL" clId="{3BF560C9-38E3-411C-BBB1-CB3B94294DB6}" dt="2026-09-22T08:12:06.855" v="257" actId="14100"/>
          <ac:spMkLst>
            <pc:docMk/>
            <pc:sldMk cId="54826265" sldId="278"/>
            <ac:spMk id="3" creationId="{5C36BDD3-3BE3-B876-474D-A22D303B12B5}"/>
          </ac:spMkLst>
        </pc:spChg>
        <pc:spChg chg="mod">
          <ac:chgData name="Naiara MACIAS - Communication Assistant" userId="9208f14e-163a-43fb-a9e7-9d0490f97ad9" providerId="ADAL" clId="{3BF560C9-38E3-411C-BBB1-CB3B94294DB6}" dt="2026-09-22T08:12:04.471" v="256" actId="14100"/>
          <ac:spMkLst>
            <pc:docMk/>
            <pc:sldMk cId="54826265" sldId="278"/>
            <ac:spMk id="4" creationId="{C5D88E52-FA4F-21E4-CB70-9DE9EC219134}"/>
          </ac:spMkLst>
        </pc:spChg>
        <pc:picChg chg="mod">
          <ac:chgData name="Naiara MACIAS - Communication Assistant" userId="9208f14e-163a-43fb-a9e7-9d0490f97ad9" providerId="ADAL" clId="{3BF560C9-38E3-411C-BBB1-CB3B94294DB6}" dt="2026-09-22T08:11:55.352" v="254" actId="14100"/>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9-22T08:45:37.245" v="381" actId="14100"/>
        <pc:sldMkLst>
          <pc:docMk/>
          <pc:sldMk cId="623117798" sldId="279"/>
        </pc:sldMkLst>
        <pc:spChg chg="mod">
          <ac:chgData name="Naiara MACIAS - Communication Assistant" userId="9208f14e-163a-43fb-a9e7-9d0490f97ad9" providerId="ADAL" clId="{3BF560C9-38E3-411C-BBB1-CB3B94294DB6}" dt="2026-09-22T08:45:37.245" v="381" actId="14100"/>
          <ac:spMkLst>
            <pc:docMk/>
            <pc:sldMk cId="623117798" sldId="279"/>
            <ac:spMk id="2" creationId="{DE4B0F3A-1CC9-13CF-B401-FF82144B6652}"/>
          </ac:spMkLst>
        </pc:spChg>
      </pc:sldChg>
      <pc:sldChg chg="modSp mod">
        <pc:chgData name="Naiara MACIAS - Communication Assistant" userId="9208f14e-163a-43fb-a9e7-9d0490f97ad9" providerId="ADAL" clId="{3BF560C9-38E3-411C-BBB1-CB3B94294DB6}" dt="2026-09-22T08:13:11.430" v="272" actId="1076"/>
        <pc:sldMkLst>
          <pc:docMk/>
          <pc:sldMk cId="1533565985" sldId="280"/>
        </pc:sldMkLst>
        <pc:spChg chg="mod">
          <ac:chgData name="Naiara MACIAS - Communication Assistant" userId="9208f14e-163a-43fb-a9e7-9d0490f97ad9" providerId="ADAL" clId="{3BF560C9-38E3-411C-BBB1-CB3B94294DB6}" dt="2026-09-22T08:12:24.238" v="259" actId="14100"/>
          <ac:spMkLst>
            <pc:docMk/>
            <pc:sldMk cId="1533565985" sldId="280"/>
            <ac:spMk id="2" creationId="{CA39BC2C-E0FC-5B40-4587-442EC3FC9B77}"/>
          </ac:spMkLst>
        </pc:spChg>
        <pc:spChg chg="mod">
          <ac:chgData name="Naiara MACIAS - Communication Assistant" userId="9208f14e-163a-43fb-a9e7-9d0490f97ad9" providerId="ADAL" clId="{3BF560C9-38E3-411C-BBB1-CB3B94294DB6}" dt="2026-09-22T08:12:35.382" v="261" actId="14100"/>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9-22T08:13:08.119" v="271" actId="1076"/>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9-22T08:13:11.430" v="272"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22T08:42:12.654" v="366" actId="3064"/>
        <pc:sldMkLst>
          <pc:docMk/>
          <pc:sldMk cId="935938627" sldId="281"/>
        </pc:sldMkLst>
        <pc:spChg chg="mod">
          <ac:chgData name="Naiara MACIAS - Communication Assistant" userId="9208f14e-163a-43fb-a9e7-9d0490f97ad9" providerId="ADAL" clId="{3BF560C9-38E3-411C-BBB1-CB3B94294DB6}" dt="2026-09-22T08:41:39.677" v="358" actId="14100"/>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9-22T08:42:12.654" v="366"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22T08:42:03.509" v="363"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22T08:42:06.490" v="364"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22T08:41:13.370" v="353" actId="962"/>
          <ac:picMkLst>
            <pc:docMk/>
            <pc:sldMk cId="935938627" sldId="281"/>
            <ac:picMk id="4" creationId="{9EC390C2-FC7D-89F9-0C2C-FC749E7A415D}"/>
          </ac:picMkLst>
        </pc:picChg>
        <pc:picChg chg="del">
          <ac:chgData name="Naiara MACIAS - Communication Assistant" userId="9208f14e-163a-43fb-a9e7-9d0490f97ad9" providerId="ADAL" clId="{3BF560C9-38E3-411C-BBB1-CB3B94294DB6}" dt="2026-09-21T15:53:39.283" v="39"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9-22T08:14:11.228" v="274"/>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22T08:13:33.291" v="273"/>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22T08:16:12.207" v="284" actId="1076"/>
        <pc:sldMkLst>
          <pc:docMk/>
          <pc:sldMk cId="2258024886" sldId="283"/>
        </pc:sldMkLst>
        <pc:spChg chg="mod">
          <ac:chgData name="Naiara MACIAS - Communication Assistant" userId="9208f14e-163a-43fb-a9e7-9d0490f97ad9" providerId="ADAL" clId="{3BF560C9-38E3-411C-BBB1-CB3B94294DB6}" dt="2026-09-22T08:15:25.231" v="276" actId="14100"/>
          <ac:spMkLst>
            <pc:docMk/>
            <pc:sldMk cId="2258024886" sldId="283"/>
            <ac:spMk id="2" creationId="{BED12378-62F0-B264-8E35-BBB465347E5B}"/>
          </ac:spMkLst>
        </pc:spChg>
        <pc:spChg chg="mod">
          <ac:chgData name="Naiara MACIAS - Communication Assistant" userId="9208f14e-163a-43fb-a9e7-9d0490f97ad9" providerId="ADAL" clId="{3BF560C9-38E3-411C-BBB1-CB3B94294DB6}" dt="2026-09-22T08:16:12.207" v="284" actId="1076"/>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22T08:15:33.522" v="277" actId="255"/>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22T08:16:12.207" v="284" actId="1076"/>
          <ac:spMkLst>
            <pc:docMk/>
            <pc:sldMk cId="2258024886" sldId="283"/>
            <ac:spMk id="5" creationId="{C8C17700-6161-EBF7-2112-EDCF5E6EA9A3}"/>
          </ac:spMkLst>
        </pc:spChg>
        <pc:picChg chg="mod">
          <ac:chgData name="Naiara MACIAS - Communication Assistant" userId="9208f14e-163a-43fb-a9e7-9d0490f97ad9" providerId="ADAL" clId="{3BF560C9-38E3-411C-BBB1-CB3B94294DB6}" dt="2026-09-22T08:16:08.983" v="283"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22T08:18:26.847" v="289" actId="1076"/>
        <pc:sldMkLst>
          <pc:docMk/>
          <pc:sldMk cId="1752370065" sldId="284"/>
        </pc:sldMkLst>
        <pc:spChg chg="mod">
          <ac:chgData name="Naiara MACIAS - Communication Assistant" userId="9208f14e-163a-43fb-a9e7-9d0490f97ad9" providerId="ADAL" clId="{3BF560C9-38E3-411C-BBB1-CB3B94294DB6}" dt="2026-09-22T08:16:30.952" v="288" actId="14100"/>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9-22T08:18:26.847" v="289" actId="1076"/>
          <ac:spMkLst>
            <pc:docMk/>
            <pc:sldMk cId="1752370065" sldId="284"/>
            <ac:spMk id="8" creationId="{0A63E1EA-0E1C-AB05-2DEB-DBC54A3321C4}"/>
          </ac:spMkLst>
        </pc:spChg>
        <pc:spChg chg="mod">
          <ac:chgData name="Naiara MACIAS - Communication Assistant" userId="9208f14e-163a-43fb-a9e7-9d0490f97ad9" providerId="ADAL" clId="{3BF560C9-38E3-411C-BBB1-CB3B94294DB6}" dt="2026-09-22T08:16:18.514" v="285" actId="255"/>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9-22T08:16:26.863" v="287" actId="14100"/>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9-22T08:18:26.847" v="289" actId="1076"/>
          <ac:picMkLst>
            <pc:docMk/>
            <pc:sldMk cId="1752370065" sldId="284"/>
            <ac:picMk id="7" creationId="{C4C8B071-6C97-DB1B-B7DA-25B21340E56C}"/>
          </ac:picMkLst>
        </pc:picChg>
      </pc:sldChg>
      <pc:sldChg chg="modSp mod">
        <pc:chgData name="Naiara MACIAS - Communication Assistant" userId="9208f14e-163a-43fb-a9e7-9d0490f97ad9" providerId="ADAL" clId="{3BF560C9-38E3-411C-BBB1-CB3B94294DB6}" dt="2026-09-22T08:19:06.895" v="290" actId="14100"/>
        <pc:sldMkLst>
          <pc:docMk/>
          <pc:sldMk cId="2034050229" sldId="285"/>
        </pc:sldMkLst>
        <pc:spChg chg="mod">
          <ac:chgData name="Naiara MACIAS - Communication Assistant" userId="9208f14e-163a-43fb-a9e7-9d0490f97ad9" providerId="ADAL" clId="{3BF560C9-38E3-411C-BBB1-CB3B94294DB6}" dt="2026-09-22T08:19:06.895" v="290" actId="14100"/>
          <ac:spMkLst>
            <pc:docMk/>
            <pc:sldMk cId="2034050229" sldId="285"/>
            <ac:spMk id="4" creationId="{42C4DEA1-9BE3-AD4D-F2A0-108C53A69EE3}"/>
          </ac:spMkLst>
        </pc:spChg>
      </pc:sldChg>
      <pc:sldChg chg="modSp mod">
        <pc:chgData name="Naiara MACIAS - Communication Assistant" userId="9208f14e-163a-43fb-a9e7-9d0490f97ad9" providerId="ADAL" clId="{3BF560C9-38E3-411C-BBB1-CB3B94294DB6}" dt="2026-09-22T08:20:54.105" v="347" actId="13244"/>
        <pc:sldMkLst>
          <pc:docMk/>
          <pc:sldMk cId="452811783" sldId="286"/>
        </pc:sldMkLst>
        <pc:spChg chg="mod">
          <ac:chgData name="Naiara MACIAS - Communication Assistant" userId="9208f14e-163a-43fb-a9e7-9d0490f97ad9" providerId="ADAL" clId="{3BF560C9-38E3-411C-BBB1-CB3B94294DB6}" dt="2026-09-22T08:20:49.073" v="346" actId="962"/>
          <ac:spMkLst>
            <pc:docMk/>
            <pc:sldMk cId="452811783" sldId="286"/>
            <ac:spMk id="2" creationId="{D47BA438-0F2E-9C64-4D00-CD1C2707EEF5}"/>
          </ac:spMkLst>
        </pc:spChg>
        <pc:graphicFrameChg chg="mod">
          <ac:chgData name="Naiara MACIAS - Communication Assistant" userId="9208f14e-163a-43fb-a9e7-9d0490f97ad9" providerId="ADAL" clId="{3BF560C9-38E3-411C-BBB1-CB3B94294DB6}" dt="2026-09-22T08:20:54.105" v="347" actId="13244"/>
          <ac:graphicFrameMkLst>
            <pc:docMk/>
            <pc:sldMk cId="452811783" sldId="286"/>
            <ac:graphicFrameMk id="7" creationId="{25A46D38-6881-B00D-95B5-8E342FDBB6C1}"/>
          </ac:graphicFrameMkLst>
        </pc:graphicFrameChg>
      </pc:sldChg>
      <pc:sldChg chg="modSp mod">
        <pc:chgData name="Naiara MACIAS - Communication Assistant" userId="9208f14e-163a-43fb-a9e7-9d0490f97ad9" providerId="ADAL" clId="{3BF560C9-38E3-411C-BBB1-CB3B94294DB6}" dt="2026-09-22T07:56:18.012" v="74" actId="255"/>
        <pc:sldMkLst>
          <pc:docMk/>
          <pc:sldMk cId="3914029916" sldId="287"/>
        </pc:sldMkLst>
        <pc:spChg chg="mod">
          <ac:chgData name="Naiara MACIAS - Communication Assistant" userId="9208f14e-163a-43fb-a9e7-9d0490f97ad9" providerId="ADAL" clId="{3BF560C9-38E3-411C-BBB1-CB3B94294DB6}" dt="2026-09-22T07:55:38.171" v="70"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9-22T07:56:18.012" v="74" actId="255"/>
          <ac:spMkLst>
            <pc:docMk/>
            <pc:sldMk cId="3914029916" sldId="287"/>
            <ac:spMk id="39" creationId="{D6A61F21-4BB5-33F3-14AD-E9F9AED5903C}"/>
          </ac:spMkLst>
        </pc:spChg>
        <pc:spChg chg="mod">
          <ac:chgData name="Naiara MACIAS - Communication Assistant" userId="9208f14e-163a-43fb-a9e7-9d0490f97ad9" providerId="ADAL" clId="{3BF560C9-38E3-411C-BBB1-CB3B94294DB6}" dt="2026-09-22T07:56:02.619" v="73" actId="1076"/>
          <ac:spMkLst>
            <pc:docMk/>
            <pc:sldMk cId="3914029916" sldId="287"/>
            <ac:spMk id="46" creationId="{D68BF147-1544-3048-5943-4AF3FAE4E94E}"/>
          </ac:spMkLst>
        </pc:spChg>
        <pc:spChg chg="mod">
          <ac:chgData name="Naiara MACIAS - Communication Assistant" userId="9208f14e-163a-43fb-a9e7-9d0490f97ad9" providerId="ADAL" clId="{3BF560C9-38E3-411C-BBB1-CB3B94294DB6}" dt="2026-09-22T07:56:02.619" v="73" actId="1076"/>
          <ac:spMkLst>
            <pc:docMk/>
            <pc:sldMk cId="3914029916" sldId="287"/>
            <ac:spMk id="47" creationId="{5F2DE310-38D7-585F-D622-7027522F2AC1}"/>
          </ac:spMkLst>
        </pc:spChg>
        <pc:spChg chg="mod">
          <ac:chgData name="Naiara MACIAS - Communication Assistant" userId="9208f14e-163a-43fb-a9e7-9d0490f97ad9" providerId="ADAL" clId="{3BF560C9-38E3-411C-BBB1-CB3B94294DB6}" dt="2026-09-22T07:56:02.619" v="73" actId="1076"/>
          <ac:spMkLst>
            <pc:docMk/>
            <pc:sldMk cId="3914029916" sldId="287"/>
            <ac:spMk id="49" creationId="{7EBC6C43-18BD-396C-936E-60060E29FF44}"/>
          </ac:spMkLst>
        </pc:spChg>
        <pc:spChg chg="mod">
          <ac:chgData name="Naiara MACIAS - Communication Assistant" userId="9208f14e-163a-43fb-a9e7-9d0490f97ad9" providerId="ADAL" clId="{3BF560C9-38E3-411C-BBB1-CB3B94294DB6}" dt="2026-09-22T07:56:02.619" v="73" actId="1076"/>
          <ac:spMkLst>
            <pc:docMk/>
            <pc:sldMk cId="3914029916" sldId="287"/>
            <ac:spMk id="50" creationId="{863FAD76-E4A9-C6C2-16DF-08003F2A8FF7}"/>
          </ac:spMkLst>
        </pc:spChg>
      </pc:sldChg>
      <pc:sldMasterChg chg="addSp delSp modSp mod modSldLayout">
        <pc:chgData name="Naiara MACIAS - Communication Assistant" userId="9208f14e-163a-43fb-a9e7-9d0490f97ad9" providerId="ADAL" clId="{3BF560C9-38E3-411C-BBB1-CB3B94294DB6}" dt="2026-09-21T15:53:27.341" v="38" actId="22"/>
        <pc:sldMasterMkLst>
          <pc:docMk/>
          <pc:sldMasterMk cId="3156849971" sldId="2147483660"/>
        </pc:sldMasterMkLst>
        <pc:picChg chg="add mod">
          <ac:chgData name="Naiara MACIAS - Communication Assistant" userId="9208f14e-163a-43fb-a9e7-9d0490f97ad9" providerId="ADAL" clId="{3BF560C9-38E3-411C-BBB1-CB3B94294DB6}" dt="2026-09-21T15:53:21.455" v="36" actId="1076"/>
          <ac:picMkLst>
            <pc:docMk/>
            <pc:sldMasterMk cId="3156849971" sldId="2147483660"/>
            <ac:picMk id="5" creationId="{8777F465-BB08-4806-511B-0A9A91E1A747}"/>
          </ac:picMkLst>
        </pc:picChg>
        <pc:picChg chg="add del mod">
          <ac:chgData name="Naiara MACIAS - Communication Assistant" userId="9208f14e-163a-43fb-a9e7-9d0490f97ad9" providerId="ADAL" clId="{3BF560C9-38E3-411C-BBB1-CB3B94294DB6}" dt="2026-09-21T15:53:00.371" v="26" actId="21"/>
          <ac:picMkLst>
            <pc:docMk/>
            <pc:sldMasterMk cId="3156849971" sldId="2147483660"/>
            <ac:picMk id="7" creationId="{0E7A65B7-184F-2032-19F0-B4EBDC3017CE}"/>
          </ac:picMkLst>
        </pc:picChg>
        <pc:picChg chg="del">
          <ac:chgData name="Naiara MACIAS - Communication Assistant" userId="9208f14e-163a-43fb-a9e7-9d0490f97ad9" providerId="ADAL" clId="{3BF560C9-38E3-411C-BBB1-CB3B94294DB6}" dt="2026-09-21T15:53:01.660" v="27" actId="478"/>
          <ac:picMkLst>
            <pc:docMk/>
            <pc:sldMasterMk cId="3156849971" sldId="2147483660"/>
            <ac:picMk id="9" creationId="{00000000-0000-0000-0000-000000000000}"/>
          </ac:picMkLst>
        </pc:picChg>
        <pc:picChg chg="del">
          <ac:chgData name="Naiara MACIAS - Communication Assistant" userId="9208f14e-163a-43fb-a9e7-9d0490f97ad9" providerId="ADAL" clId="{3BF560C9-38E3-411C-BBB1-CB3B94294DB6}" dt="2026-09-21T15:53:17.412" v="35" actId="478"/>
          <ac:picMkLst>
            <pc:docMk/>
            <pc:sldMasterMk cId="3156849971" sldId="2147483660"/>
            <ac:picMk id="12" creationId="{00000000-0000-0000-0000-000000000000}"/>
          </ac:picMkLst>
        </pc:picChg>
        <pc:picChg chg="add mod">
          <ac:chgData name="Naiara MACIAS - Communication Assistant" userId="9208f14e-163a-43fb-a9e7-9d0490f97ad9" providerId="ADAL" clId="{3BF560C9-38E3-411C-BBB1-CB3B94294DB6}" dt="2026-09-21T15:53:10.045" v="32" actId="1076"/>
          <ac:picMkLst>
            <pc:docMk/>
            <pc:sldMasterMk cId="3156849971" sldId="2147483660"/>
            <ac:picMk id="14" creationId="{9C0664F6-7BB8-81B4-C6E1-6EE55982374B}"/>
          </ac:picMkLst>
        </pc:picChg>
        <pc:sldLayoutChg chg="addSp delSp modSp mod">
          <pc:chgData name="Naiara MACIAS - Communication Assistant" userId="9208f14e-163a-43fb-a9e7-9d0490f97ad9" providerId="ADAL" clId="{3BF560C9-38E3-411C-BBB1-CB3B94294DB6}" dt="2026-09-21T15:53:27.341" v="38"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21T15:53:27.341" v="38" actId="22"/>
            <ac:picMkLst>
              <pc:docMk/>
              <pc:sldMasterMk cId="3156849971" sldId="2147483660"/>
              <pc:sldLayoutMk cId="582440864" sldId="2147483661"/>
              <ac:picMk id="4" creationId="{EEBDB4C8-D592-A382-1E74-9F2E646210F5}"/>
            </ac:picMkLst>
          </pc:picChg>
          <pc:picChg chg="del">
            <ac:chgData name="Naiara MACIAS - Communication Assistant" userId="9208f14e-163a-43fb-a9e7-9d0490f97ad9" providerId="ADAL" clId="{3BF560C9-38E3-411C-BBB1-CB3B94294DB6}" dt="2026-09-21T15:53:26.827" v="37" actId="478"/>
            <ac:picMkLst>
              <pc:docMk/>
              <pc:sldMasterMk cId="3156849971" sldId="2147483660"/>
              <pc:sldLayoutMk cId="582440864" sldId="2147483661"/>
              <ac:picMk id="7" creationId="{00000000-0000-0000-0000-000000000000}"/>
            </ac:picMkLst>
          </pc:picChg>
          <pc:picChg chg="add">
            <ac:chgData name="Naiara MACIAS - Communication Assistant" userId="9208f14e-163a-43fb-a9e7-9d0490f97ad9" providerId="ADAL" clId="{3BF560C9-38E3-411C-BBB1-CB3B94294DB6}" dt="2026-09-21T15:53:27.341" v="38" actId="22"/>
            <ac:picMkLst>
              <pc:docMk/>
              <pc:sldMasterMk cId="3156849971" sldId="2147483660"/>
              <pc:sldLayoutMk cId="582440864" sldId="2147483661"/>
              <ac:picMk id="8" creationId="{DE886D7C-834F-E589-6DD3-8F65055E7C1B}"/>
            </ac:picMkLst>
          </pc:picChg>
          <pc:picChg chg="del">
            <ac:chgData name="Naiara MACIAS - Communication Assistant" userId="9208f14e-163a-43fb-a9e7-9d0490f97ad9" providerId="ADAL" clId="{3BF560C9-38E3-411C-BBB1-CB3B94294DB6}" dt="2026-09-21T15:53:26.827" v="37" actId="478"/>
            <ac:picMkLst>
              <pc:docMk/>
              <pc:sldMasterMk cId="3156849971" sldId="2147483660"/>
              <pc:sldLayoutMk cId="582440864" sldId="2147483661"/>
              <ac:picMk id="16" creationId="{00000000-0000-0000-0000-000000000000}"/>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OCUMENT1.communication1.ntld\translations\Projects\eCdT_jobs\post-processing\Roberto%20-%20POST\2026\EuOsha\2026-052%20HWC%20-%20General%20PPT-%20Together%20for%20Mental%20Health%20at%20Work%20FINAL.embed01_S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Strah pred izgubo zaposlitve</c:v>
                </c:pt>
                <c:pt idx="1">
                  <c:v>Dolg ali nereden delovni čas</c:v>
                </c:pt>
                <c:pt idx="2">
                  <c:v>Pomanjkanje komunikacije ali sodelovanja v organizaciji</c:v>
                </c:pt>
                <c:pt idx="3">
                  <c:v>Časovni pritisk</c:v>
                </c:pt>
                <c:pt idx="4">
                  <c:v>Delo s težavnimi strankami, bolniki, učenci itd.</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A504-48D7-9DF0-B9C44651EC2B}"/>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Strah pred izgubo zaposlitve</c:v>
                </c:pt>
                <c:pt idx="1">
                  <c:v>Dolg ali nereden delovni čas</c:v>
                </c:pt>
                <c:pt idx="2">
                  <c:v>Pomanjkanje komunikacije ali sodelovanja v organizaciji</c:v>
                </c:pt>
                <c:pt idx="3">
                  <c:v>Časovni pritisk</c:v>
                </c:pt>
                <c:pt idx="4">
                  <c:v>Delo s težavnimi strankami, bolniki, učenci itd.</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A504-48D7-9DF0-B9C44651EC2B}"/>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sl-SI" sz="1600" b="1">
              <a:solidFill>
                <a:srgbClr val="003399"/>
              </a:solidFill>
              <a:latin typeface="Arial" panose="020B0604020202020204" pitchFamily="34" charset="0"/>
              <a:ea typeface="Arial"/>
              <a:cs typeface="Arial" panose="020B0604020202020204" pitchFamily="34" charset="0"/>
            </a:rPr>
            <a:t>PREDNOSTNO PODROČJE 1 </a:t>
          </a:r>
        </a:p>
        <a:p>
          <a:pPr marL="0" lvl="0" algn="ctr" defTabSz="622300">
            <a:lnSpc>
              <a:spcPct val="90000"/>
            </a:lnSpc>
            <a:spcBef>
              <a:spcPct val="0"/>
            </a:spcBef>
            <a:spcAft>
              <a:spcPct val="35000"/>
            </a:spcAft>
            <a:buNone/>
          </a:pPr>
          <a:r>
            <a:rPr lang="sl-SI" sz="1600" b="0" i="1">
              <a:solidFill>
                <a:srgbClr val="003399"/>
              </a:solidFill>
              <a:latin typeface="Arial" panose="020B0604020202020204" pitchFamily="34" charset="0"/>
              <a:ea typeface="Arial"/>
              <a:cs typeface="Arial" panose="020B0604020202020204" pitchFamily="34" charset="0"/>
            </a:rPr>
            <a:t>februar–maj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sl-SI" sz="1600" b="1">
              <a:solidFill>
                <a:srgbClr val="003399"/>
              </a:solidFill>
              <a:latin typeface="Arial" panose="020B0604020202020204" pitchFamily="34" charset="0"/>
              <a:cs typeface="Arial" panose="020B0604020202020204" pitchFamily="34" charset="0"/>
            </a:rPr>
            <a:t>Ocenjevanje in obvladovanje psihosocialnih tveganj</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sl-SI" sz="1600" b="1">
              <a:solidFill>
                <a:srgbClr val="003399"/>
              </a:solidFill>
              <a:latin typeface="Arial" panose="020B0604020202020204" pitchFamily="34" charset="0"/>
              <a:cs typeface="Arial" panose="020B0604020202020204" pitchFamily="34" charset="0"/>
            </a:rPr>
            <a:t>PREDNOSTNO PODROČJE 2</a:t>
          </a:r>
        </a:p>
        <a:p>
          <a:r>
            <a:rPr lang="sl-SI" sz="1600" i="1">
              <a:solidFill>
                <a:srgbClr val="003399"/>
              </a:solidFill>
              <a:latin typeface="Arial" panose="020B0604020202020204" pitchFamily="34" charset="0"/>
              <a:ea typeface="Arial"/>
              <a:cs typeface="Arial" panose="020B0604020202020204" pitchFamily="34" charset="0"/>
            </a:rPr>
            <a:t>junij–september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sl-SI" sz="1600" b="1">
              <a:solidFill>
                <a:srgbClr val="003399"/>
              </a:solidFill>
              <a:latin typeface="Arial" panose="020B0604020202020204" pitchFamily="34" charset="0"/>
              <a:ea typeface="Arial"/>
              <a:cs typeface="Arial" panose="020B0604020202020204" pitchFamily="34" charset="0"/>
            </a:rPr>
            <a:t>Ustrahovanje, spolno nadlegovanje in nasilje</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sl-SI" sz="1600" b="1">
              <a:solidFill>
                <a:srgbClr val="003399"/>
              </a:solidFill>
              <a:latin typeface="Arial" panose="020B0604020202020204" pitchFamily="34" charset="0"/>
              <a:ea typeface="Arial"/>
              <a:cs typeface="Arial" panose="020B0604020202020204" pitchFamily="34" charset="0"/>
            </a:rPr>
            <a:t>PREDNOSTNO PODROČJE 3</a:t>
          </a:r>
        </a:p>
        <a:p>
          <a:r>
            <a:rPr lang="sl-SI" sz="1600" i="1">
              <a:solidFill>
                <a:srgbClr val="003399"/>
              </a:solidFill>
              <a:latin typeface="Arial" panose="020B0604020202020204" pitchFamily="34" charset="0"/>
              <a:ea typeface="Arial"/>
              <a:cs typeface="Arial" panose="020B0604020202020204" pitchFamily="34" charset="0"/>
            </a:rPr>
            <a:t>oktober 2027–januar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sl-SI" sz="1600" b="1">
              <a:solidFill>
                <a:srgbClr val="003399"/>
              </a:solidFill>
              <a:latin typeface="Arial" panose="020B0604020202020204" pitchFamily="34" charset="0"/>
              <a:ea typeface="Arial"/>
              <a:cs typeface="Arial" panose="020B0604020202020204" pitchFamily="34" charset="0"/>
            </a:rPr>
            <a:t>Fizična tveganja in duševno zdravje</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sl-SI" sz="1600" b="1">
              <a:solidFill>
                <a:srgbClr val="003399"/>
              </a:solidFill>
              <a:latin typeface="Arial" panose="020B0604020202020204" pitchFamily="34" charset="0"/>
              <a:cs typeface="Arial" panose="020B0604020202020204" pitchFamily="34" charset="0"/>
            </a:rPr>
            <a:t>PREDNOSTNO PODROČJE 4</a:t>
          </a:r>
        </a:p>
        <a:p>
          <a:r>
            <a:rPr lang="sl-SI" sz="1600" i="1">
              <a:solidFill>
                <a:srgbClr val="003399"/>
              </a:solidFill>
              <a:latin typeface="Arial" panose="020B0604020202020204" pitchFamily="34" charset="0"/>
              <a:ea typeface="Arial"/>
              <a:cs typeface="Arial" panose="020B0604020202020204" pitchFamily="34" charset="0"/>
            </a:rPr>
            <a:t>februar–maj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sl-SI" sz="1600" b="1">
              <a:solidFill>
                <a:srgbClr val="003399"/>
              </a:solidFill>
              <a:latin typeface="Arial" panose="020B0604020202020204" pitchFamily="34" charset="0"/>
              <a:ea typeface="Arial"/>
              <a:cs typeface="Arial" panose="020B0604020202020204" pitchFamily="34" charset="0"/>
            </a:rPr>
            <a:t>PREDNOSTNO PODROČJE 5</a:t>
          </a:r>
        </a:p>
        <a:p>
          <a:pPr marL="0" lvl="0" algn="ctr" defTabSz="622300">
            <a:lnSpc>
              <a:spcPct val="90000"/>
            </a:lnSpc>
            <a:spcBef>
              <a:spcPct val="0"/>
            </a:spcBef>
            <a:spcAft>
              <a:spcPct val="35000"/>
            </a:spcAft>
            <a:buNone/>
          </a:pPr>
          <a:r>
            <a:rPr lang="sl-SI" sz="1600" b="0" i="1">
              <a:solidFill>
                <a:srgbClr val="003399"/>
              </a:solidFill>
              <a:latin typeface="Arial" panose="020B0604020202020204" pitchFamily="34" charset="0"/>
              <a:ea typeface="Arial"/>
              <a:cs typeface="Arial" panose="020B0604020202020204" pitchFamily="34" charset="0"/>
            </a:rPr>
            <a:t>junij–september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sl-SI" sz="1600" b="1">
              <a:solidFill>
                <a:srgbClr val="003399"/>
              </a:solidFill>
              <a:latin typeface="Arial"/>
              <a:cs typeface="Arial"/>
            </a:rPr>
            <a:t>Psihosocialna tveganja v zdravstvu in socialnem varstvu</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sl-SI" sz="1600" b="1">
              <a:solidFill>
                <a:srgbClr val="003399"/>
              </a:solidFill>
              <a:latin typeface="Arial" panose="020B0604020202020204" pitchFamily="34" charset="0"/>
              <a:ea typeface="Arial"/>
              <a:cs typeface="Arial" panose="020B0604020202020204" pitchFamily="34" charset="0"/>
            </a:rPr>
            <a:t>Podpora duševnemu zdravju na delovnem mestu</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C6557080-7ACB-456C-870A-54BBA898B065}">
      <dgm:prSet phldrT="[Text]" phldr="0"/>
      <dgm:spPr/>
      <dgm:t>
        <a:bodyPr/>
        <a:lstStyle/>
        <a:p>
          <a:pPr marL="0" defTabSz="622300">
            <a:lnSpc>
              <a:spcPct val="100000"/>
            </a:lnSpc>
            <a:spcBef>
              <a:spcPct val="0"/>
            </a:spcBef>
            <a:spcAft>
              <a:spcPct val="35000"/>
            </a:spcAft>
          </a:pPr>
          <a:endParaRPr lang="sl-SI" sz="1600" b="1" dirty="0">
            <a:latin typeface="Arial"/>
            <a:cs typeface="Arial"/>
          </a:endParaRPr>
        </a:p>
      </dgm:t>
    </dgm:pt>
    <dgm:pt modelId="{D7096B1D-B4F3-4A79-B6F4-244D13AEE438}" type="parTrans" cxnId="{06C6F30D-FE87-455A-A1E9-5572F5EB645B}">
      <dgm:prSet/>
      <dgm:spPr/>
    </dgm:pt>
    <dgm:pt modelId="{5848019E-D7FB-44E9-A1BA-0C9466A17A10}" type="sibTrans" cxnId="{06C6F30D-FE87-455A-A1E9-5572F5EB645B}">
      <dgm:prSet/>
      <dgm:spPr/>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9953B409-B39A-472B-B575-DE7DC3241D22}" type="presOf" srcId="{C6557080-7ACB-456C-870A-54BBA898B065}" destId="{779CC9CF-36E5-4DE0-8897-2573A6F34520}" srcOrd="0" destOrd="1" presId="urn:microsoft.com/office/officeart/2005/8/layout/vList5"/>
    <dgm:cxn modelId="{D99BB20B-29DE-460B-8ED7-05DF1B730B3E}" type="presOf" srcId="{55E6F5A9-C18B-4F43-BD86-A89FF2400515}" destId="{4E9C5E30-89B8-498B-B077-841CC15FE959}"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06C6F30D-FE87-455A-A1E9-5572F5EB645B}" srcId="{DBA2FF75-A6C1-4078-8AE5-F7FBBA933133}" destId="{C6557080-7ACB-456C-870A-54BBA898B065}" srcOrd="1" destOrd="0" parTransId="{D7096B1D-B4F3-4A79-B6F4-244D13AEE438}" sibTransId="{5848019E-D7FB-44E9-A1BA-0C9466A17A10}"/>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334D147D-E93E-45BA-919E-0912166B36E3}" type="presOf" srcId="{2F84272C-0715-47FD-BB09-06C4E362E37A}" destId="{28B54B7B-0D6C-48E4-B3B1-6CC7A2FCCC03}" srcOrd="0" destOrd="0" presId="urn:microsoft.com/office/officeart/2005/8/layout/vList5"/>
    <dgm:cxn modelId="{66820A8B-8832-4C6B-99B4-009E7A506B30}" type="presOf" srcId="{7A410FC2-9FF2-4A71-9050-BBD8DD5788F9}" destId="{801F2D18-D4C3-401A-96C7-BFD8231B416B}"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D8258F8D-CA42-4A23-BEBE-49AA15A6F625}" type="presOf" srcId="{17673758-FE9B-444B-B2EF-84BC2C623892}" destId="{2A0EF8E1-3EEC-4A1D-B1F6-721723BCA548}" srcOrd="0" destOrd="0" presId="urn:microsoft.com/office/officeart/2005/8/layout/vList5"/>
    <dgm:cxn modelId="{279B988D-2206-4B71-9617-3D47C541734C}" type="presOf" srcId="{9D4CC388-ECF5-4105-840A-958C0028D830}" destId="{779CC9CF-36E5-4DE0-8897-2573A6F34520}" srcOrd="0" destOrd="0" presId="urn:microsoft.com/office/officeart/2005/8/layout/vList5"/>
    <dgm:cxn modelId="{95B2FB94-7A3D-4481-9354-F8E22E2D8154}" type="presOf" srcId="{33C3C132-9494-44D9-AAE8-DB4F333493A2}" destId="{C1A6565F-6B66-4177-B714-6BF8ED9735F2}" srcOrd="0" destOrd="0" presId="urn:microsoft.com/office/officeart/2005/8/layout/vList5"/>
    <dgm:cxn modelId="{3C5FA098-67BA-459E-8562-FB39A676B27A}" srcId="{BCE6A6F5-5D28-48AE-957C-EA227EE48F4E}" destId="{B131F061-6BB1-4E7B-ACAF-E0D409F2865B}" srcOrd="1" destOrd="0" parTransId="{83005AB3-E457-4FA5-BD48-DA2C536C35DF}" sibTransId="{5DCBC904-6A1D-4EB9-97B2-46099583CBC6}"/>
    <dgm:cxn modelId="{D45693B9-CAD7-4C77-BB20-E14B69A216F7}" type="presOf" srcId="{A8678A12-CFA1-4A73-A19E-C588688F9244}" destId="{EBFA96D8-2E61-4332-9D4F-7412905E6ED4}" srcOrd="0" destOrd="0" presId="urn:microsoft.com/office/officeart/2005/8/layout/vList5"/>
    <dgm:cxn modelId="{785218D5-1B10-4CF4-8CC1-C4FB24A0E324}" type="presOf" srcId="{B131F061-6BB1-4E7B-ACAF-E0D409F2865B}" destId="{D3C4B033-6AAC-42A4-AFCB-2ED0D249B3B2}"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470E99E0-4919-4D8B-8BF0-DF28804BB6CB}" type="presOf" srcId="{DBA2FF75-A6C1-4078-8AE5-F7FBBA933133}" destId="{F47F613A-361C-494E-80B1-A7D9864EC8D1}" srcOrd="0" destOrd="0" presId="urn:microsoft.com/office/officeart/2005/8/layout/vList5"/>
    <dgm:cxn modelId="{D310F4ED-B87F-49F1-8965-B6C591A30918}" srcId="{55E6F5A9-C18B-4F43-BD86-A89FF2400515}" destId="{33C3C132-9494-44D9-AAE8-DB4F333493A2}" srcOrd="0" destOrd="0" parTransId="{CA51F160-4E5E-4BA0-B4BD-D9B00C3FBC90}" sibTransId="{A254AE2E-07F5-405F-B465-C58AEC2663D0}"/>
    <dgm:cxn modelId="{157601F8-4FAA-423D-AE25-D06D8B14EAA5}" type="presOf" srcId="{88038DFD-C93C-441F-AAC0-60334A7BB63A}" destId="{1D258144-B7B5-436D-92D1-5966B367AF87}" srcOrd="0" destOrd="0" presId="urn:microsoft.com/office/officeart/2005/8/layout/vList5"/>
    <dgm:cxn modelId="{8F597EB1-B169-458C-B382-4B3AB63AC31E}" type="presParOf" srcId="{85E019E5-B3EB-428A-AF07-8E36BAD04FFE}" destId="{A176C230-CA83-46AF-9338-DE55BCB61A59}" srcOrd="0" destOrd="0" presId="urn:microsoft.com/office/officeart/2005/8/layout/vList5"/>
    <dgm:cxn modelId="{EA764099-0E1F-442C-A86A-13D6A7E8B2D5}" type="presParOf" srcId="{A176C230-CA83-46AF-9338-DE55BCB61A59}" destId="{801F2D18-D4C3-401A-96C7-BFD8231B416B}" srcOrd="0" destOrd="0" presId="urn:microsoft.com/office/officeart/2005/8/layout/vList5"/>
    <dgm:cxn modelId="{28495EC5-B80B-4F5F-8478-36A9751F7F43}" type="presParOf" srcId="{A176C230-CA83-46AF-9338-DE55BCB61A59}" destId="{1D258144-B7B5-436D-92D1-5966B367AF87}" srcOrd="1" destOrd="0" presId="urn:microsoft.com/office/officeart/2005/8/layout/vList5"/>
    <dgm:cxn modelId="{257E8069-FE17-425E-B383-FD29F9142AD3}" type="presParOf" srcId="{85E019E5-B3EB-428A-AF07-8E36BAD04FFE}" destId="{5A04F6E6-2237-4666-8FED-73599C2ECBBF}" srcOrd="1" destOrd="0" presId="urn:microsoft.com/office/officeart/2005/8/layout/vList5"/>
    <dgm:cxn modelId="{0089C794-F73C-4275-9EE4-C0891ED13D8F}" type="presParOf" srcId="{85E019E5-B3EB-428A-AF07-8E36BAD04FFE}" destId="{1BBDEBCE-1DB1-4B9E-A262-28CC69FFF183}" srcOrd="2" destOrd="0" presId="urn:microsoft.com/office/officeart/2005/8/layout/vList5"/>
    <dgm:cxn modelId="{7C7034FB-649F-4AA1-A341-27E0E0B8A3D6}" type="presParOf" srcId="{1BBDEBCE-1DB1-4B9E-A262-28CC69FFF183}" destId="{D3C4B033-6AAC-42A4-AFCB-2ED0D249B3B2}" srcOrd="0" destOrd="0" presId="urn:microsoft.com/office/officeart/2005/8/layout/vList5"/>
    <dgm:cxn modelId="{2286F92C-5935-4BEA-BF6C-4DEA89464ACB}" type="presParOf" srcId="{1BBDEBCE-1DB1-4B9E-A262-28CC69FFF183}" destId="{28B54B7B-0D6C-48E4-B3B1-6CC7A2FCCC03}" srcOrd="1" destOrd="0" presId="urn:microsoft.com/office/officeart/2005/8/layout/vList5"/>
    <dgm:cxn modelId="{08EF1DF9-C90E-4594-8D39-1BDC6F7F7DFC}" type="presParOf" srcId="{85E019E5-B3EB-428A-AF07-8E36BAD04FFE}" destId="{B966B9CE-A35A-43FF-A680-16F8887D96D3}" srcOrd="3" destOrd="0" presId="urn:microsoft.com/office/officeart/2005/8/layout/vList5"/>
    <dgm:cxn modelId="{33D0D55E-84E7-4228-B938-4C510B8D580D}" type="presParOf" srcId="{85E019E5-B3EB-428A-AF07-8E36BAD04FFE}" destId="{4D1763B7-1D9F-44D2-B216-128A46F69FA2}" srcOrd="4" destOrd="0" presId="urn:microsoft.com/office/officeart/2005/8/layout/vList5"/>
    <dgm:cxn modelId="{1D16D0DB-1A9C-484E-A4BC-FE3FCD30E67C}" type="presParOf" srcId="{4D1763B7-1D9F-44D2-B216-128A46F69FA2}" destId="{2A0EF8E1-3EEC-4A1D-B1F6-721723BCA548}" srcOrd="0" destOrd="0" presId="urn:microsoft.com/office/officeart/2005/8/layout/vList5"/>
    <dgm:cxn modelId="{A4533756-1E37-49DC-84B2-20FFD8E29DC1}" type="presParOf" srcId="{4D1763B7-1D9F-44D2-B216-128A46F69FA2}" destId="{EBFA96D8-2E61-4332-9D4F-7412905E6ED4}" srcOrd="1" destOrd="0" presId="urn:microsoft.com/office/officeart/2005/8/layout/vList5"/>
    <dgm:cxn modelId="{20B13858-1441-436A-B433-8E76BD863382}" type="presParOf" srcId="{85E019E5-B3EB-428A-AF07-8E36BAD04FFE}" destId="{09AE8AAB-5AB8-429B-BA87-507E4C476897}" srcOrd="5" destOrd="0" presId="urn:microsoft.com/office/officeart/2005/8/layout/vList5"/>
    <dgm:cxn modelId="{DDA868D5-D053-44A7-8825-1134FF8BA40F}" type="presParOf" srcId="{85E019E5-B3EB-428A-AF07-8E36BAD04FFE}" destId="{9135E115-DAAD-4BD0-9463-FBD0EFBF6069}" srcOrd="6" destOrd="0" presId="urn:microsoft.com/office/officeart/2005/8/layout/vList5"/>
    <dgm:cxn modelId="{EDB9BDA8-CD27-4B1E-9B8C-FF55EC0F3E4A}" type="presParOf" srcId="{9135E115-DAAD-4BD0-9463-FBD0EFBF6069}" destId="{F47F613A-361C-494E-80B1-A7D9864EC8D1}" srcOrd="0" destOrd="0" presId="urn:microsoft.com/office/officeart/2005/8/layout/vList5"/>
    <dgm:cxn modelId="{2B46D6C1-93EB-4002-A62D-DB78FCA6D929}" type="presParOf" srcId="{9135E115-DAAD-4BD0-9463-FBD0EFBF6069}" destId="{779CC9CF-36E5-4DE0-8897-2573A6F34520}" srcOrd="1" destOrd="0" presId="urn:microsoft.com/office/officeart/2005/8/layout/vList5"/>
    <dgm:cxn modelId="{B59BEFDE-14E5-4401-BF0C-52E64502F926}" type="presParOf" srcId="{85E019E5-B3EB-428A-AF07-8E36BAD04FFE}" destId="{2E2B7D44-06EF-4846-910F-6CF638D94EDD}" srcOrd="7" destOrd="0" presId="urn:microsoft.com/office/officeart/2005/8/layout/vList5"/>
    <dgm:cxn modelId="{F8B98D23-ABDE-4FB5-A72B-1780D2462F44}" type="presParOf" srcId="{85E019E5-B3EB-428A-AF07-8E36BAD04FFE}" destId="{4E9A5CEA-F582-47D3-B184-7A88EB83FE1F}" srcOrd="8" destOrd="0" presId="urn:microsoft.com/office/officeart/2005/8/layout/vList5"/>
    <dgm:cxn modelId="{0C8FB4CD-B5A7-440F-9476-2B98031B3F78}" type="presParOf" srcId="{4E9A5CEA-F582-47D3-B184-7A88EB83FE1F}" destId="{4E9C5E30-89B8-498B-B077-841CC15FE959}" srcOrd="0" destOrd="0" presId="urn:microsoft.com/office/officeart/2005/8/layout/vList5"/>
    <dgm:cxn modelId="{1077D364-02BB-4E7A-9FD0-5719B704418E}"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l-SI" sz="1600" b="1" kern="1200">
              <a:solidFill>
                <a:srgbClr val="003399"/>
              </a:solidFill>
              <a:latin typeface="Arial" panose="020B0604020202020204" pitchFamily="34" charset="0"/>
              <a:cs typeface="Arial" panose="020B0604020202020204" pitchFamily="34" charset="0"/>
            </a:rPr>
            <a:t>Ocenjevanje in obvladovanje psihosocialnih tveganj</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sl-SI" sz="1600" b="1" kern="1200">
              <a:solidFill>
                <a:srgbClr val="003399"/>
              </a:solidFill>
              <a:latin typeface="Arial" panose="020B0604020202020204" pitchFamily="34" charset="0"/>
              <a:ea typeface="Arial"/>
              <a:cs typeface="Arial" panose="020B0604020202020204" pitchFamily="34" charset="0"/>
            </a:rPr>
            <a:t>PREDNOSTNO PODROČJE 1 </a:t>
          </a:r>
        </a:p>
        <a:p>
          <a:pPr marL="0" lvl="0" indent="0" algn="ctr" defTabSz="622300">
            <a:lnSpc>
              <a:spcPct val="90000"/>
            </a:lnSpc>
            <a:spcBef>
              <a:spcPct val="0"/>
            </a:spcBef>
            <a:spcAft>
              <a:spcPct val="35000"/>
            </a:spcAft>
            <a:buNone/>
          </a:pPr>
          <a:r>
            <a:rPr lang="sl-SI" sz="1600" b="0" i="1" kern="1200">
              <a:solidFill>
                <a:srgbClr val="003399"/>
              </a:solidFill>
              <a:latin typeface="Arial" panose="020B0604020202020204" pitchFamily="34" charset="0"/>
              <a:ea typeface="Arial"/>
              <a:cs typeface="Arial" panose="020B0604020202020204" pitchFamily="34" charset="0"/>
            </a:rPr>
            <a:t>februar–maj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l-SI" sz="1600" b="1" kern="1200">
              <a:solidFill>
                <a:srgbClr val="003399"/>
              </a:solidFill>
              <a:latin typeface="Arial" panose="020B0604020202020204" pitchFamily="34" charset="0"/>
              <a:ea typeface="Arial"/>
              <a:cs typeface="Arial" panose="020B0604020202020204" pitchFamily="34" charset="0"/>
            </a:rPr>
            <a:t>Ustrahovanje, spolno nadlegovanje in nasilje</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sl-SI" sz="1600" b="1" kern="1200">
              <a:solidFill>
                <a:srgbClr val="003399"/>
              </a:solidFill>
              <a:latin typeface="Arial" panose="020B0604020202020204" pitchFamily="34" charset="0"/>
              <a:cs typeface="Arial" panose="020B0604020202020204" pitchFamily="34" charset="0"/>
            </a:rPr>
            <a:t>PREDNOSTNO PODROČJE 2</a:t>
          </a:r>
        </a:p>
        <a:p>
          <a:pPr marL="0" lvl="0" indent="0" algn="ctr" defTabSz="711200">
            <a:lnSpc>
              <a:spcPct val="90000"/>
            </a:lnSpc>
            <a:spcBef>
              <a:spcPct val="0"/>
            </a:spcBef>
            <a:spcAft>
              <a:spcPct val="35000"/>
            </a:spcAft>
            <a:buNone/>
          </a:pPr>
          <a:r>
            <a:rPr lang="sl-SI" sz="1600" i="1" kern="1200">
              <a:solidFill>
                <a:srgbClr val="003399"/>
              </a:solidFill>
              <a:latin typeface="Arial" panose="020B0604020202020204" pitchFamily="34" charset="0"/>
              <a:ea typeface="Arial"/>
              <a:cs typeface="Arial" panose="020B0604020202020204" pitchFamily="34" charset="0"/>
            </a:rPr>
            <a:t>junij–september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l-SI" sz="1600" b="1" kern="1200">
              <a:solidFill>
                <a:srgbClr val="003399"/>
              </a:solidFill>
              <a:latin typeface="Arial" panose="020B0604020202020204" pitchFamily="34" charset="0"/>
              <a:ea typeface="Arial"/>
              <a:cs typeface="Arial" panose="020B0604020202020204" pitchFamily="34" charset="0"/>
            </a:rPr>
            <a:t>Fizična tveganja in duševno zdravje</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sl-SI" sz="1600" b="1" kern="1200">
              <a:solidFill>
                <a:srgbClr val="003399"/>
              </a:solidFill>
              <a:latin typeface="Arial" panose="020B0604020202020204" pitchFamily="34" charset="0"/>
              <a:ea typeface="Arial"/>
              <a:cs typeface="Arial" panose="020B0604020202020204" pitchFamily="34" charset="0"/>
            </a:rPr>
            <a:t>PREDNOSTNO PODROČJE 3</a:t>
          </a:r>
        </a:p>
        <a:p>
          <a:pPr marL="0" lvl="0" indent="0" algn="ctr" defTabSz="711200">
            <a:lnSpc>
              <a:spcPct val="90000"/>
            </a:lnSpc>
            <a:spcBef>
              <a:spcPct val="0"/>
            </a:spcBef>
            <a:spcAft>
              <a:spcPct val="35000"/>
            </a:spcAft>
            <a:buNone/>
          </a:pPr>
          <a:r>
            <a:rPr lang="sl-SI" sz="1600" i="1" kern="1200">
              <a:solidFill>
                <a:srgbClr val="003399"/>
              </a:solidFill>
              <a:latin typeface="Arial" panose="020B0604020202020204" pitchFamily="34" charset="0"/>
              <a:ea typeface="Arial"/>
              <a:cs typeface="Arial" panose="020B0604020202020204" pitchFamily="34" charset="0"/>
            </a:rPr>
            <a:t>oktober 2027–januar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l-SI" sz="1600" b="1" kern="1200">
              <a:solidFill>
                <a:srgbClr val="003399"/>
              </a:solidFill>
              <a:latin typeface="Arial"/>
              <a:cs typeface="Arial"/>
            </a:rPr>
            <a:t>Psihosocialna tveganja v zdravstvu in socialnem varstvu</a:t>
          </a:r>
        </a:p>
        <a:p>
          <a:pPr marL="0" lvl="1" indent="-171450" algn="l" defTabSz="622300">
            <a:lnSpc>
              <a:spcPct val="100000"/>
            </a:lnSpc>
            <a:spcBef>
              <a:spcPct val="0"/>
            </a:spcBef>
            <a:spcAft>
              <a:spcPct val="35000"/>
            </a:spcAft>
            <a:buChar char="•"/>
          </a:pPr>
          <a:endParaRPr lang="sl-SI" sz="1600" b="1" kern="1200" dirty="0">
            <a:latin typeface="Arial"/>
            <a:cs typeface="Arial"/>
          </a:endParaRP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sl-SI" sz="1600" b="1" kern="1200">
              <a:solidFill>
                <a:srgbClr val="003399"/>
              </a:solidFill>
              <a:latin typeface="Arial" panose="020B0604020202020204" pitchFamily="34" charset="0"/>
              <a:cs typeface="Arial" panose="020B0604020202020204" pitchFamily="34" charset="0"/>
            </a:rPr>
            <a:t>PREDNOSTNO PODROČJE 4</a:t>
          </a:r>
        </a:p>
        <a:p>
          <a:pPr marL="0" lvl="0" indent="0" algn="ctr" defTabSz="711200">
            <a:lnSpc>
              <a:spcPct val="90000"/>
            </a:lnSpc>
            <a:spcBef>
              <a:spcPct val="0"/>
            </a:spcBef>
            <a:spcAft>
              <a:spcPct val="35000"/>
            </a:spcAft>
            <a:buNone/>
          </a:pPr>
          <a:r>
            <a:rPr lang="sl-SI" sz="1600" i="1" kern="1200">
              <a:solidFill>
                <a:srgbClr val="003399"/>
              </a:solidFill>
              <a:latin typeface="Arial" panose="020B0604020202020204" pitchFamily="34" charset="0"/>
              <a:ea typeface="Arial"/>
              <a:cs typeface="Arial" panose="020B0604020202020204" pitchFamily="34" charset="0"/>
            </a:rPr>
            <a:t>februar–maj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sl-SI" sz="1600" b="1" kern="1200">
              <a:solidFill>
                <a:srgbClr val="003399"/>
              </a:solidFill>
              <a:latin typeface="Arial" panose="020B0604020202020204" pitchFamily="34" charset="0"/>
              <a:ea typeface="Arial"/>
              <a:cs typeface="Arial" panose="020B0604020202020204" pitchFamily="34" charset="0"/>
            </a:rPr>
            <a:t>Podpora duševnemu zdravju na delovnem mestu</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sl-SI" sz="1600" b="1" kern="1200">
              <a:solidFill>
                <a:srgbClr val="003399"/>
              </a:solidFill>
              <a:latin typeface="Arial" panose="020B0604020202020204" pitchFamily="34" charset="0"/>
              <a:ea typeface="Arial"/>
              <a:cs typeface="Arial" panose="020B0604020202020204" pitchFamily="34" charset="0"/>
            </a:rPr>
            <a:t>PREDNOSTNO PODROČJE 5</a:t>
          </a:r>
        </a:p>
        <a:p>
          <a:pPr marL="0" lvl="0" indent="0" algn="ctr" defTabSz="622300">
            <a:lnSpc>
              <a:spcPct val="90000"/>
            </a:lnSpc>
            <a:spcBef>
              <a:spcPct val="0"/>
            </a:spcBef>
            <a:spcAft>
              <a:spcPct val="35000"/>
            </a:spcAft>
            <a:buNone/>
          </a:pPr>
          <a:r>
            <a:rPr lang="sl-SI" sz="1600" b="0" i="1" kern="1200">
              <a:solidFill>
                <a:srgbClr val="003399"/>
              </a:solidFill>
              <a:latin typeface="Arial" panose="020B0604020202020204" pitchFamily="34" charset="0"/>
              <a:ea typeface="Arial"/>
              <a:cs typeface="Arial" panose="020B0604020202020204" pitchFamily="34" charset="0"/>
            </a:rPr>
            <a:t>junij–september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l-SI" sz="1200" b="1" dirty="0">
                <a:solidFill>
                  <a:schemeClr val="tx1"/>
                </a:solidFill>
                <a:effectLst/>
                <a:latin typeface="+mn-lt"/>
                <a:ea typeface="+mn-lt"/>
                <a:cs typeface="+mn-cs"/>
              </a:rPr>
              <a:t>Dvojni vpliv dela na duševno zdravje</a:t>
            </a:r>
          </a:p>
          <a:p>
            <a:endParaRPr lang="en-GB" sz="1200" kern="1200" dirty="0">
              <a:solidFill>
                <a:schemeClr val="tx1"/>
              </a:solidFill>
              <a:effectLst/>
              <a:latin typeface="+mn-lt"/>
              <a:ea typeface="+mn-ea"/>
              <a:cs typeface="+mn-cs"/>
            </a:endParaRPr>
          </a:p>
          <a:p>
            <a:r>
              <a:rPr lang="sl-SI" sz="1200" dirty="0">
                <a:solidFill>
                  <a:schemeClr val="tx1"/>
                </a:solidFill>
                <a:effectLst/>
                <a:latin typeface="+mn-lt"/>
                <a:ea typeface="+mn-lt"/>
                <a:cs typeface="+mn-cs"/>
              </a:rPr>
              <a:t>Delo lahko pozitivno vpliva na duševno zdravje, saj zagotavlja smisel, strukturo in socialne stike. </a:t>
            </a:r>
          </a:p>
          <a:p>
            <a:r>
              <a:rPr lang="sl-SI" sz="1200" dirty="0">
                <a:solidFill>
                  <a:schemeClr val="tx1"/>
                </a:solidFill>
                <a:effectLst/>
                <a:latin typeface="+mn-lt"/>
                <a:ea typeface="+mn-lt"/>
                <a:cs typeface="+mn-cs"/>
              </a:rPr>
              <a:t>Vendar je tako le, če je dobro zasnovano, delovno okolje pa spodbudno. </a:t>
            </a:r>
          </a:p>
          <a:p>
            <a:endParaRPr lang="en-US" sz="1200" b="0" i="0" kern="1200" dirty="0">
              <a:solidFill>
                <a:schemeClr val="tx1"/>
              </a:solidFill>
              <a:effectLst/>
              <a:latin typeface="+mn-lt"/>
              <a:ea typeface="+mn-ea"/>
              <a:cs typeface="+mn-cs"/>
            </a:endParaRPr>
          </a:p>
          <a:p>
            <a:r>
              <a:rPr lang="sl-SI" sz="1200" b="1" i="0" dirty="0">
                <a:solidFill>
                  <a:schemeClr val="tx1"/>
                </a:solidFill>
                <a:effectLst/>
                <a:latin typeface="+mn-lt"/>
                <a:ea typeface="+mn-lt"/>
                <a:cs typeface="+mn-cs"/>
              </a:rPr>
              <a:t>Psihosocialna tveganja </a:t>
            </a:r>
            <a:r>
              <a:rPr lang="sl-SI" sz="1200" b="0" i="0" dirty="0">
                <a:solidFill>
                  <a:schemeClr val="tx1"/>
                </a:solidFill>
                <a:effectLst/>
                <a:latin typeface="+mn-lt"/>
                <a:ea typeface="+mn-lt"/>
                <a:cs typeface="+mn-cs"/>
              </a:rPr>
              <a:t>lahko te pozitivne učinke hitro izničijo, pri čemer mednje spadajo: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velika delovna obremenitev in časovni pritisk;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slaba organizacija dela (nadure, roki);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nejasno opredeljene vloge;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slaba komunikacija in šibko vodstvo;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premajhna podpora vodstva ali sodelavcev;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ustrahovanje;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spolno nadlegovanje;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nasilje tretjih oseb;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negotovost zaposlitve in nepriznavanje doprinosa in zaslug;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slabo ravnovesje med delom in zasebnim življenjem ter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b="0" i="0" dirty="0">
                <a:solidFill>
                  <a:schemeClr val="tx1"/>
                </a:solidFill>
                <a:effectLst/>
                <a:latin typeface="+mn-lt"/>
                <a:ea typeface="+mn-lt"/>
                <a:cs typeface="+mn-cs"/>
              </a:rPr>
              <a:t>osamitev;</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dirty="0">
                <a:solidFill>
                  <a:schemeClr val="tx1"/>
                </a:solidFill>
                <a:effectLst/>
                <a:latin typeface="+mn-lt"/>
                <a:ea typeface="+mn-lt"/>
                <a:cs typeface="+mn-cs"/>
              </a:rPr>
              <a:t>onemogočanje sodelovanja pri sprejemanju odločitev;</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dirty="0">
                <a:solidFill>
                  <a:schemeClr val="tx1"/>
                </a:solidFill>
                <a:effectLst/>
                <a:latin typeface="+mn-lt"/>
                <a:ea typeface="+mn-lt"/>
                <a:cs typeface="+mn-cs"/>
              </a:rPr>
              <a:t>pomanjkanje avtonomije pri delu in možnosti, da bi delavci lahko vplivali na način opravljanja dela;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dirty="0">
                <a:solidFill>
                  <a:schemeClr val="tx1"/>
                </a:solidFill>
                <a:effectLst/>
                <a:latin typeface="+mn-lt"/>
                <a:ea typeface="+mn-lt"/>
                <a:cs typeface="+mn-cs"/>
              </a:rPr>
              <a:t>slabo obveščanje o spremembah, uvedenih na delovnem mestu;</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l-SI" sz="1200" dirty="0">
                <a:solidFill>
                  <a:schemeClr val="tx1"/>
                </a:solidFill>
                <a:effectLst/>
                <a:latin typeface="+mn-lt"/>
                <a:ea typeface="+mn-lt"/>
                <a:cs typeface="+mn-cs"/>
              </a:rPr>
              <a:t>čustveni napor pri delu z zahtevnimi strankami, bolniki, študenti ali kupci.</a:t>
            </a:r>
          </a:p>
          <a:p>
            <a:pPr fontAlgn="t"/>
            <a:endParaRPr lang="en-US" sz="1200" b="0" i="0" kern="1200" dirty="0">
              <a:solidFill>
                <a:schemeClr val="tx1"/>
              </a:solidFill>
              <a:effectLst/>
              <a:latin typeface="+mn-lt"/>
              <a:ea typeface="+mn-ea"/>
              <a:cs typeface="+mn-cs"/>
            </a:endParaRPr>
          </a:p>
          <a:p>
            <a:pPr fontAlgn="t"/>
            <a:r>
              <a:rPr lang="sl-SI" sz="1200" b="1" i="0" dirty="0">
                <a:solidFill>
                  <a:schemeClr val="tx1"/>
                </a:solidFill>
                <a:effectLst/>
                <a:latin typeface="+mn-lt"/>
                <a:ea typeface="+mn-lt"/>
                <a:cs typeface="+mn-cs"/>
              </a:rPr>
              <a:t>Če ta tveganja niso sistematično prepoznana in obvladana, lahko resno ogrozijo dobro počutje delavcev</a:t>
            </a:r>
            <a:r>
              <a:rPr lang="sl-SI" sz="1200" b="0" i="0" dirty="0">
                <a:solidFill>
                  <a:schemeClr val="tx1"/>
                </a:solidFill>
                <a:effectLst/>
                <a:latin typeface="+mn-lt"/>
                <a:ea typeface="+mn-lt"/>
                <a:cs typeface="+mn-cs"/>
              </a:rPr>
              <a:t>. To lahko vodi v izgorelost, tesnobo, depresijo in druge zdravstvene težave. </a:t>
            </a:r>
          </a:p>
          <a:p>
            <a:endParaRPr lang="en-GB" sz="1200" kern="1200" dirty="0">
              <a:solidFill>
                <a:schemeClr val="tx1"/>
              </a:solidFill>
              <a:effectLst/>
              <a:latin typeface="+mn-lt"/>
              <a:ea typeface="+mn-ea"/>
              <a:cs typeface="+mn-cs"/>
            </a:endParaRPr>
          </a:p>
          <a:p>
            <a:r>
              <a:rPr lang="sl-SI" sz="1200" b="1" dirty="0">
                <a:solidFill>
                  <a:schemeClr val="tx1"/>
                </a:solidFill>
                <a:effectLst/>
                <a:latin typeface="+mn-lt"/>
                <a:ea typeface="+mn-lt"/>
                <a:cs typeface="+mn-cs"/>
              </a:rPr>
              <a:t>Dobro psihosocialno delovno okolje koristi vsem.</a:t>
            </a:r>
            <a:r>
              <a:rPr lang="sl-SI" sz="1200" dirty="0">
                <a:solidFill>
                  <a:schemeClr val="tx1"/>
                </a:solidFill>
                <a:effectLst/>
                <a:latin typeface="+mn-lt"/>
                <a:ea typeface="+mn-lt"/>
                <a:cs typeface="+mn-cs"/>
              </a:rPr>
              <a:t> Delavci se počutijo varne, cenjene in sposobne izpolnjevati zahteve delovnega mesta. Delodajalci pridobijo bolj angažirano, produktivnejšo in lojalnejšo delovno silo. Družba ima koristi od nižjih stroškov zdravstvenega varstva, manjšega števila odsotnosti z dela zaradi bolezni in invalidnosti ter močnejših vezi v skupnosti.</a:t>
            </a:r>
          </a:p>
          <a:p>
            <a:endParaRPr lang="en-GB" sz="1200" kern="1200" dirty="0">
              <a:solidFill>
                <a:schemeClr val="tx1"/>
              </a:solidFill>
              <a:effectLst/>
              <a:latin typeface="+mn-lt"/>
              <a:ea typeface="+mn-ea"/>
              <a:cs typeface="+mn-cs"/>
            </a:endParaRPr>
          </a:p>
          <a:p>
            <a:pPr fontAlgn="t"/>
            <a:r>
              <a:rPr lang="sl-SI" sz="1200" b="0" i="0" dirty="0">
                <a:solidFill>
                  <a:schemeClr val="tx1"/>
                </a:solidFill>
                <a:effectLst/>
                <a:latin typeface="+mn-lt"/>
                <a:ea typeface="+mn-lt"/>
                <a:cs typeface="+mn-cs"/>
              </a:rPr>
              <a:t>Z </a:t>
            </a:r>
            <a:r>
              <a:rPr lang="sl-SI" sz="1200" b="1" i="0" dirty="0">
                <a:solidFill>
                  <a:schemeClr val="tx1"/>
                </a:solidFill>
                <a:effectLst/>
                <a:latin typeface="+mn-lt"/>
                <a:ea typeface="+mn-lt"/>
                <a:cs typeface="+mn-cs"/>
              </a:rPr>
              <a:t>vidika varnosti in zdravja pri delu</a:t>
            </a:r>
            <a:r>
              <a:rPr lang="sl-SI" sz="1200" b="0" i="0" dirty="0">
                <a:solidFill>
                  <a:schemeClr val="tx1"/>
                </a:solidFill>
                <a:effectLst/>
                <a:latin typeface="+mn-lt"/>
                <a:ea typeface="+mn-lt"/>
                <a:cs typeface="+mn-cs"/>
              </a:rPr>
              <a:t> sta zato </a:t>
            </a:r>
            <a:r>
              <a:rPr lang="sl-SI" sz="1200" b="1" i="0" dirty="0">
                <a:solidFill>
                  <a:schemeClr val="tx1"/>
                </a:solidFill>
                <a:effectLst/>
                <a:latin typeface="+mn-lt"/>
                <a:ea typeface="+mn-lt"/>
                <a:cs typeface="+mn-cs"/>
              </a:rPr>
              <a:t>preprečevanje in ustrezno obvladovanje tveganj bistvenega pomena, da delo ostane pozitiven</a:t>
            </a:r>
            <a:r>
              <a:rPr lang="sl-SI" sz="1200" b="0" i="0" dirty="0">
                <a:solidFill>
                  <a:schemeClr val="tx1"/>
                </a:solidFill>
                <a:effectLst/>
                <a:latin typeface="+mn-lt"/>
                <a:ea typeface="+mn-lt"/>
                <a:cs typeface="+mn-cs"/>
              </a:rPr>
              <a:t> in ne škodljiv dejavnik za duševno zdravje.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sl-SI" b="1"/>
              <a:t>Duševno zdravje je neločljiv del zdravja. </a:t>
            </a:r>
            <a:r>
              <a:rPr lang="sl-SI"/>
              <a:t>Gre za stanje dobrega počutja, v katerem lahko posamezniki v celoti izrazijo svoje sposobnosti, se zlahka spopadajo z vsakodnevnim stresom in prispevajo k življenju v skupnosti. </a:t>
            </a:r>
          </a:p>
          <a:p>
            <a:pPr marL="0" indent="0">
              <a:buFont typeface="Wingdings" panose="05000000000000000000" pitchFamily="2" charset="2"/>
              <a:buNone/>
            </a:pPr>
            <a:endParaRPr lang="en-US" b="1" dirty="0"/>
          </a:p>
          <a:p>
            <a:pPr marL="0" indent="0">
              <a:buFont typeface="Wingdings" panose="05000000000000000000" pitchFamily="2" charset="2"/>
              <a:buNone/>
            </a:pPr>
            <a:r>
              <a:rPr lang="sl-SI" b="1"/>
              <a:t>Duševno zdravje je predpogoj za produktivno gospodarstvo in vključujočo družbo </a:t>
            </a:r>
            <a:r>
              <a:rPr lang="sl-SI" b="0"/>
              <a:t>ter presega okvire posameznika ali družine</a:t>
            </a:r>
            <a:r>
              <a:rPr lang="sl-SI" b="1"/>
              <a:t>.</a:t>
            </a:r>
          </a:p>
          <a:p>
            <a:pPr marL="0" indent="0">
              <a:buFont typeface="Wingdings" panose="05000000000000000000" pitchFamily="2" charset="2"/>
              <a:buNone/>
            </a:pPr>
            <a:endParaRPr lang="en-US" dirty="0"/>
          </a:p>
          <a:p>
            <a:pPr marL="0" indent="0">
              <a:buFont typeface="Wingdings" panose="05000000000000000000" pitchFamily="2" charset="2"/>
              <a:buNone/>
            </a:pPr>
            <a:r>
              <a:rPr lang="sl-SI" b="1"/>
              <a:t>Duševno zdravje oziroma bolezen ne nastaneta v vakuumu, saj nanju vplivajo osebni in zunanji dejavniki</a:t>
            </a:r>
            <a:r>
              <a:rPr lang="sl-SI"/>
              <a:t>. Sta odraz stanja družbe, gospodarstva, okolja in svetovnih razmer ter se spreminjata pod vplivom teh dejavnikov. </a:t>
            </a:r>
            <a:r>
              <a:rPr lang="sl-SI" b="1"/>
              <a:t>Vir</a:t>
            </a:r>
            <a:r>
              <a:rPr lang="sl-SI"/>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sl-SI" sz="1200" b="0">
                <a:solidFill>
                  <a:schemeClr val="tx1"/>
                </a:solidFill>
                <a:effectLst/>
                <a:latin typeface="+mn-lt"/>
                <a:ea typeface="+mn-lt"/>
                <a:cs typeface="+mn-cs"/>
              </a:rPr>
              <a:t>Splošni podatki kažejo, da se je </a:t>
            </a:r>
            <a:r>
              <a:rPr lang="sl-SI" sz="1200" b="1">
                <a:solidFill>
                  <a:schemeClr val="tx1"/>
                </a:solidFill>
                <a:effectLst/>
                <a:latin typeface="+mn-lt"/>
                <a:ea typeface="+mn-lt"/>
                <a:cs typeface="+mn-cs"/>
              </a:rPr>
              <a:t>po pandemiji covida-19</a:t>
            </a:r>
            <a:r>
              <a:rPr lang="sl-SI" sz="1200" b="0">
                <a:solidFill>
                  <a:schemeClr val="tx1"/>
                </a:solidFill>
                <a:effectLst/>
                <a:latin typeface="+mn-lt"/>
                <a:ea typeface="+mn-lt"/>
                <a:cs typeface="+mn-cs"/>
              </a:rPr>
              <a:t>delež prebivalstva, ki je navedlo, da je</a:t>
            </a:r>
            <a:r>
              <a:rPr lang="sl-SI" sz="1200" b="1">
                <a:solidFill>
                  <a:schemeClr val="tx1"/>
                </a:solidFill>
                <a:effectLst/>
                <a:latin typeface="+mn-lt"/>
                <a:ea typeface="+mn-lt"/>
                <a:cs typeface="+mn-cs"/>
              </a:rPr>
              <a:t>v zadnjih 12 mesecih trpelo zaradi težav z duševnim zdravjem, povečal na 46 %</a:t>
            </a:r>
            <a:r>
              <a:rPr lang="sl-SI" sz="1200" b="0">
                <a:solidFill>
                  <a:schemeClr val="tx1"/>
                </a:solidFill>
                <a:effectLst/>
                <a:latin typeface="+mn-lt"/>
                <a:ea typeface="+mn-lt"/>
                <a:cs typeface="+mn-cs"/>
              </a:rPr>
              <a:t> (v primerjavi z eno osebo od šestih pred pandemijo covida-19), 62 % državljanov EU pa je izjavilo, da so nedavni svetovni dogodki </a:t>
            </a:r>
            <a:r>
              <a:rPr lang="sl-SI" sz="1200">
                <a:solidFill>
                  <a:schemeClr val="tx1"/>
                </a:solidFill>
                <a:effectLst/>
                <a:latin typeface="+mn-lt"/>
                <a:ea typeface="+mn-lt"/>
                <a:cs typeface="+mn-cs"/>
              </a:rPr>
              <a:t>(npr. podnebne spremembe, ruska agresija proti Ukrajini ipd.) nekoliko ali močno vplivali na njihovo duševno zdravje. </a:t>
            </a:r>
            <a:r>
              <a:rPr lang="sl-SI" sz="1200" u="sng">
                <a:solidFill>
                  <a:schemeClr val="tx1"/>
                </a:solidFill>
                <a:effectLst/>
                <a:latin typeface="+mn-lt"/>
                <a:ea typeface="+mn-lt"/>
                <a:cs typeface="+mn-cs"/>
                <a:hlinkClick r:id="rId3"/>
              </a:rPr>
              <a:t>Celovit pristop Komisije k duševnemu zdravju (2023)</a:t>
            </a:r>
            <a:r>
              <a:rPr lang="sl-SI" sz="1200" u="none">
                <a:solidFill>
                  <a:schemeClr val="tx1"/>
                </a:solidFill>
                <a:effectLst/>
                <a:latin typeface="+mn-lt"/>
                <a:ea typeface="+mn-lt"/>
                <a:cs typeface="+mn-cs"/>
              </a:rPr>
              <a:t> in </a:t>
            </a:r>
            <a:r>
              <a:rPr lang="sl-SI" sz="1200" u="sng">
                <a:solidFill>
                  <a:schemeClr val="tx1"/>
                </a:solidFill>
                <a:effectLst/>
                <a:latin typeface="+mn-lt"/>
                <a:ea typeface="+mn-lt"/>
                <a:cs typeface="+mn-cs"/>
                <a:hlinkClick r:id="rId4"/>
              </a:rPr>
              <a:t>https://europa.eu/eurobarometer/surveys/detail/3032</a:t>
            </a:r>
            <a:r>
              <a:rPr lang="sl-SI" sz="120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sl-SI" sz="1200" b="0" i="0">
                <a:solidFill>
                  <a:schemeClr val="tx1"/>
                </a:solidFill>
                <a:effectLst/>
                <a:latin typeface="+mn-lt"/>
                <a:ea typeface="+mn-lt"/>
                <a:cs typeface="+mn-cs"/>
              </a:rPr>
              <a:t>Trpljenje, s katerim se spopadajo posamezniki, kot tudi finančno breme zaradi tega sta precejšnja. </a:t>
            </a:r>
            <a:r>
              <a:rPr lang="sl-SI" sz="1200" b="1" i="0">
                <a:solidFill>
                  <a:schemeClr val="tx1"/>
                </a:solidFill>
                <a:effectLst/>
                <a:latin typeface="+mn-lt"/>
                <a:ea typeface="+mn-lt"/>
                <a:cs typeface="+mn-cs"/>
              </a:rPr>
              <a:t>Po ocenah naj bi težave z duševnim zdravjem v celotni EU zahtevale približno 76 milijard EUR v stroških zdravstvenega varstva na leto, kar predstavlja približno 6 % skupnih izdatkov za zdravstvo. </a:t>
            </a:r>
            <a:r>
              <a:rPr lang="sl-SI" sz="1200" b="0" i="0">
                <a:solidFill>
                  <a:schemeClr val="tx1"/>
                </a:solidFill>
                <a:effectLst/>
                <a:latin typeface="+mn-lt"/>
                <a:ea typeface="+mn-lt"/>
                <a:cs typeface="+mn-cs"/>
              </a:rPr>
              <a:t>Velik del teh stroškov nastane, ker duševne motnje pogosto vodijo v poslabšanje fizičnega zdravja, zaradi česar postane zdravljenje bolj zapleteno in dražje.</a:t>
            </a:r>
          </a:p>
          <a:p>
            <a:pPr fontAlgn="t"/>
            <a:endParaRPr lang="en-US" sz="1200" b="1" i="0" kern="1200" dirty="0">
              <a:solidFill>
                <a:schemeClr val="tx1"/>
              </a:solidFill>
              <a:effectLst/>
              <a:latin typeface="+mn-lt"/>
              <a:ea typeface="+mn-ea"/>
              <a:cs typeface="+mn-cs"/>
            </a:endParaRPr>
          </a:p>
          <a:p>
            <a:pPr fontAlgn="t"/>
            <a:r>
              <a:rPr lang="sl-SI" sz="1200" b="1" i="0">
                <a:solidFill>
                  <a:schemeClr val="tx1"/>
                </a:solidFill>
                <a:effectLst/>
                <a:latin typeface="+mn-lt"/>
                <a:ea typeface="+mn-lt"/>
                <a:cs typeface="+mn-cs"/>
              </a:rPr>
              <a:t>Vpliv tega na trg dela je precejšen. Po napovedih naj bi težave z duševnim zdravjem med letoma 2025 in 2050 povzročile zmanjšanje bruto domačega proizvoda </a:t>
            </a:r>
            <a:r>
              <a:rPr lang="sl-SI" sz="1200" b="0" i="0">
                <a:solidFill>
                  <a:schemeClr val="tx1"/>
                </a:solidFill>
                <a:effectLst/>
                <a:latin typeface="+mn-lt"/>
                <a:ea typeface="+mn-lt"/>
                <a:cs typeface="+mn-cs"/>
              </a:rPr>
              <a:t>(BDP)</a:t>
            </a:r>
            <a:r>
              <a:rPr lang="sl-SI" sz="1200" b="1" i="0">
                <a:solidFill>
                  <a:schemeClr val="tx1"/>
                </a:solidFill>
                <a:effectLst/>
                <a:latin typeface="+mn-lt"/>
                <a:ea typeface="+mn-lt"/>
                <a:cs typeface="+mn-cs"/>
              </a:rPr>
              <a:t> za povprečno 1,7 % na leto</a:t>
            </a:r>
            <a:r>
              <a:rPr lang="sl-SI" sz="1200" b="0" i="0">
                <a:solidFill>
                  <a:schemeClr val="tx1"/>
                </a:solidFill>
                <a:effectLst/>
                <a:latin typeface="+mn-lt"/>
                <a:ea typeface="+mn-lt"/>
                <a:cs typeface="+mn-cs"/>
              </a:rPr>
              <a:t>. Z drugimi besedami, če ne bi bilo težav z duševnim zdravjem, bi bila raven BDP v katerem koli letu za 1,7 % višja. Ta gospodarska izguba je v veliki meri posledica zmanjšane udeležbe delovne sile na trgu dela, povečane odsotnosti z dela ter pojava prezentizma, ko so delavci sicer prisotni na delovnem mestu, vendar niso sposobni delati s polno produktivnostjo.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sl-SI" b="0"/>
              <a:t>Po podatkih </a:t>
            </a:r>
            <a:r>
              <a:rPr lang="sl-SI" b="0" u="sng">
                <a:solidFill>
                  <a:srgbClr val="92D050"/>
                </a:solidFill>
                <a:hlinkClick r:id="rId3">
                  <a:extLst>
                    <a:ext uri="{A12FA001-AC4F-418D-AE19-62706E023703}">
                      <ahyp:hlinkClr xmlns:ahyp="http://schemas.microsoft.com/office/drawing/2018/hyperlinkcolor" val="tx"/>
                    </a:ext>
                  </a:extLst>
                </a:hlinkClick>
              </a:rPr>
              <a:t>ankete OSH Pulse iz leta 2025</a:t>
            </a:r>
            <a:r>
              <a:rPr lang="sl-SI" b="0" u="none">
                <a:solidFill>
                  <a:srgbClr val="92D050"/>
                </a:solidFill>
              </a:rPr>
              <a:t> </a:t>
            </a:r>
            <a:r>
              <a:rPr lang="sl-SI" b="0">
                <a:hlinkClick r:id="rId3"/>
              </a:rPr>
              <a:t>https://osha.europa.eu/en/facts-and-figures/osh-pulse/climate-digital-change</a:t>
            </a:r>
            <a:r>
              <a:rPr lang="sl-SI" b="0"/>
              <a:t> so več </a:t>
            </a:r>
            <a:r>
              <a:rPr lang="sl-SI"/>
              <a:t>kot</a:t>
            </a:r>
            <a:r>
              <a:rPr lang="sl-SI" b="1"/>
              <a:t> štirje od desetih delavcev (44 %) po vsej EU izpostavljeni hudemu časovnemu pritisku</a:t>
            </a:r>
            <a:r>
              <a:rPr lang="sl-SI"/>
              <a:t> </a:t>
            </a:r>
            <a:r>
              <a:rPr lang="sl-SI" b="0"/>
              <a:t>ali </a:t>
            </a:r>
            <a:r>
              <a:rPr lang="sl-SI" b="1"/>
              <a:t>preveliki delovni obremenitvi</a:t>
            </a:r>
            <a:r>
              <a:rPr lang="sl-SI"/>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sl-SI"/>
              <a:t>Mnogi delavci menijo, da njihovo delo negativno vpliva na njihovo zdravje:</a:t>
            </a:r>
          </a:p>
          <a:p>
            <a:pPr marL="628650" lvl="1" indent="-171450">
              <a:buFont typeface="Arial" panose="020B0604020202020204" pitchFamily="34" charset="0"/>
              <a:buChar char="•"/>
            </a:pPr>
            <a:r>
              <a:rPr lang="sl-SI">
                <a:solidFill>
                  <a:schemeClr val="tx2"/>
                </a:solidFill>
              </a:rPr>
              <a:t>37 % delavcev se spopada s splošno utrujenostjo; </a:t>
            </a:r>
          </a:p>
          <a:p>
            <a:pPr marL="628650" lvl="1" indent="-171450">
              <a:buFont typeface="Arial" panose="020B0604020202020204" pitchFamily="34" charset="0"/>
              <a:buChar char="•"/>
            </a:pPr>
            <a:r>
              <a:rPr lang="sl-SI">
                <a:solidFill>
                  <a:schemeClr val="tx2"/>
                </a:solidFill>
              </a:rPr>
              <a:t>29 % delavcev trpi za stresom, depresijo ali tesnobo</a:t>
            </a:r>
            <a:r>
              <a:rPr lang="sl-SI"/>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sl-SI"/>
              <a:t>44 % delavcev je izpostavljenih hudemu časovnemu pritisku ali preveliki delovni obremenitvi. To se med državami članicami EU zelo razlikuje.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sl-SI"/>
              <a:t>Izpostavljenost psihosocialnim tveganjem na delovnem mestu ima lahko različne posledice, vključno z anksioznostjo, depresijo, izgorelostjo.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sl-SI"/>
              <a:t>Poleg trpljenja, s katerim se spopadajo posamezniki, podjetja močno občutijo posledice odsotnosti z dela, prezentizma in fluktuacije kadrov.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l-SI"/>
              <a:t>Prikazani podatki kažejo, </a:t>
            </a:r>
            <a:r>
              <a:rPr lang="sl-SI" b="1"/>
              <a:t>kako organizacije in delavci doživljajo nekatera psihosocialna tveganja na delovnem mestu</a:t>
            </a:r>
            <a:r>
              <a:rPr lang="sl-SI"/>
              <a:t>, vključno s časovnim pritiskom, slabo komunikacijo in pomanjkanjem sodelovanja ter vključevanja delavcev.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l-SI"/>
              <a:t>Diagram prikazuje razvoj psihosocialnih tveganj v organizacijah v letih 2024 in 2019. Ta tveganja vključujejo: </a:t>
            </a:r>
          </a:p>
          <a:p>
            <a:pPr marL="171450" indent="-171450">
              <a:buFont typeface="Arial" panose="020B0604020202020204" pitchFamily="34" charset="0"/>
              <a:buChar char="•"/>
            </a:pPr>
            <a:r>
              <a:rPr lang="sl-SI"/>
              <a:t>delo s težavnimi strankami, bolniki, učenci;</a:t>
            </a:r>
          </a:p>
          <a:p>
            <a:pPr marL="171450" indent="-171450">
              <a:buFont typeface="Arial" panose="020B0604020202020204" pitchFamily="34" charset="0"/>
              <a:buChar char="•"/>
            </a:pPr>
            <a:r>
              <a:rPr lang="sl-SI"/>
              <a:t>časovni pritisk,</a:t>
            </a:r>
          </a:p>
          <a:p>
            <a:pPr marL="171450" indent="-171450">
              <a:buFont typeface="Arial" panose="020B0604020202020204" pitchFamily="34" charset="0"/>
              <a:buChar char="•"/>
            </a:pPr>
            <a:r>
              <a:rPr lang="sl-SI"/>
              <a:t>pomanjkanje komunikacije ali sodelovanja v organizaciji; </a:t>
            </a:r>
          </a:p>
          <a:p>
            <a:pPr marL="171450" indent="-171450">
              <a:buFont typeface="Arial" panose="020B0604020202020204" pitchFamily="34" charset="0"/>
              <a:buChar char="•"/>
            </a:pPr>
            <a:r>
              <a:rPr lang="sl-SI"/>
              <a:t>dolg ali nereden delovni čas;</a:t>
            </a:r>
          </a:p>
          <a:p>
            <a:pPr marL="171450" indent="-171450">
              <a:buFont typeface="Arial" panose="020B0604020202020204" pitchFamily="34" charset="0"/>
              <a:buChar char="•"/>
            </a:pPr>
            <a:r>
              <a:rPr lang="sl-SI"/>
              <a:t>strah pred izgubo zaposlitve. </a:t>
            </a:r>
          </a:p>
          <a:p>
            <a:pPr marL="0" indent="0">
              <a:buFont typeface="Arial" panose="020B0604020202020204" pitchFamily="34" charset="0"/>
              <a:buNone/>
            </a:pPr>
            <a:r>
              <a:rPr lang="sl-SI" b="1"/>
              <a:t>Vir</a:t>
            </a:r>
            <a:r>
              <a:rPr lang="sl-SI"/>
              <a:t>: </a:t>
            </a:r>
            <a:r>
              <a:rPr lang="sl-SI" sz="1200">
                <a:solidFill>
                  <a:schemeClr val="tx1"/>
                </a:solidFill>
                <a:effectLst/>
                <a:latin typeface="+mn-lt"/>
                <a:ea typeface="+mn-lt"/>
                <a:cs typeface="+mn-cs"/>
              </a:rPr>
              <a:t>raziskava ESENER iz leta 2024 – Izhodišče: podjetja v EU‑27.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sl-SI" b="1"/>
              <a:t>Kampanja uteleša širši cilj EU</a:t>
            </a:r>
            <a:r>
              <a:rPr lang="sl-SI"/>
              <a:t>, ki je usmerjen v spodbujanje močne kulture preprečevanja težav z duševnim zdravjem in obravnavanja te problematike na delovnem mestu: </a:t>
            </a:r>
          </a:p>
          <a:p>
            <a:pPr marL="171450" indent="-171450">
              <a:buFont typeface="Arial" panose="020B0604020202020204" pitchFamily="34" charset="0"/>
              <a:buChar char="•"/>
            </a:pPr>
            <a:r>
              <a:rPr lang="sl-SI" b="0" u="sng">
                <a:hlinkClick r:id="rId3"/>
              </a:rPr>
              <a:t>strateški okvir EU za varnost in zdravje pri delu za obdobje 2021–2027</a:t>
            </a:r>
            <a:r>
              <a:rPr lang="sl-SI" b="0" u="sng"/>
              <a:t>;</a:t>
            </a:r>
          </a:p>
          <a:p>
            <a:pPr marL="171450" indent="-171450">
              <a:buFont typeface="Arial" panose="020B0604020202020204" pitchFamily="34" charset="0"/>
              <a:buChar char="•"/>
            </a:pPr>
            <a:r>
              <a:rPr lang="sl-SI" b="0">
                <a:hlinkClick r:id="rId4"/>
              </a:rPr>
              <a:t>celovit pristop Evropske komisije k duševnemu zdravju </a:t>
            </a:r>
          </a:p>
          <a:p>
            <a:endParaRPr lang="en-GB" dirty="0"/>
          </a:p>
          <a:p>
            <a:r>
              <a:rPr lang="sl-SI" sz="1200" b="1">
                <a:solidFill>
                  <a:schemeClr val="tx1"/>
                </a:solidFill>
                <a:effectLst/>
                <a:latin typeface="+mn-lt"/>
                <a:ea typeface="+mn-lt"/>
                <a:cs typeface="+mn-cs"/>
              </a:rPr>
              <a:t>Kaj so cilji kampanje? </a:t>
            </a:r>
          </a:p>
          <a:p>
            <a:r>
              <a:rPr lang="sl-SI" sz="1200">
                <a:solidFill>
                  <a:schemeClr val="tx1"/>
                </a:solidFill>
                <a:effectLst/>
                <a:latin typeface="+mn-lt"/>
                <a:ea typeface="+mn-lt"/>
                <a:cs typeface="+mn-cs"/>
              </a:rPr>
              <a:t>Cilj </a:t>
            </a:r>
            <a:r>
              <a:rPr lang="sl-SI" sz="1200" u="sng">
                <a:solidFill>
                  <a:schemeClr val="tx1"/>
                </a:solidFill>
                <a:effectLst/>
                <a:latin typeface="+mn-lt"/>
                <a:ea typeface="+mn-lt"/>
                <a:cs typeface="+mn-cs"/>
                <a:hlinkClick r:id="rId5"/>
              </a:rPr>
              <a:t>kampanje Zdravo delovno okolje 2026–2028</a:t>
            </a:r>
            <a:r>
              <a:rPr lang="sl-SI" sz="1200">
                <a:solidFill>
                  <a:schemeClr val="tx1"/>
                </a:solidFill>
                <a:effectLst/>
                <a:latin typeface="+mn-lt"/>
                <a:ea typeface="+mn-lt"/>
                <a:cs typeface="+mn-cs"/>
              </a:rPr>
              <a:t> je ozaveščati o pozitivnem vplivu dobrega delovnega okolja na duševno zdravje in dobro počutje.</a:t>
            </a:r>
          </a:p>
          <a:p>
            <a:r>
              <a:rPr lang="sl-SI" sz="1200">
                <a:solidFill>
                  <a:schemeClr val="tx1"/>
                </a:solidFill>
                <a:effectLst/>
                <a:latin typeface="+mn-lt"/>
                <a:ea typeface="+mn-lt"/>
                <a:cs typeface="+mn-cs"/>
              </a:rPr>
              <a:t> </a:t>
            </a:r>
          </a:p>
          <a:p>
            <a:r>
              <a:rPr lang="sl-SI" sz="1200">
                <a:solidFill>
                  <a:schemeClr val="tx1"/>
                </a:solidFill>
                <a:effectLst/>
                <a:latin typeface="+mn-lt"/>
                <a:ea typeface="+mn-lt"/>
                <a:cs typeface="+mn-cs"/>
              </a:rPr>
              <a:t>Med njenimi konkretnimi cilji so:</a:t>
            </a:r>
          </a:p>
          <a:p>
            <a:pPr marL="171450" lvl="0" indent="-171450">
              <a:buFont typeface="Arial" panose="020B0604020202020204" pitchFamily="34" charset="0"/>
              <a:buChar char="•"/>
            </a:pPr>
            <a:r>
              <a:rPr lang="sl-SI" sz="1200" b="1">
                <a:solidFill>
                  <a:schemeClr val="tx1"/>
                </a:solidFill>
                <a:effectLst/>
                <a:latin typeface="+mn-lt"/>
                <a:ea typeface="+mn-lt"/>
                <a:cs typeface="+mn-cs"/>
              </a:rPr>
              <a:t>spodbujati preprečevanje psihosocialnih tveganj</a:t>
            </a:r>
            <a:r>
              <a:rPr lang="sl-SI" sz="1200">
                <a:solidFill>
                  <a:schemeClr val="tx1"/>
                </a:solidFill>
                <a:effectLst/>
                <a:latin typeface="+mn-lt"/>
                <a:ea typeface="+mn-lt"/>
                <a:cs typeface="+mn-cs"/>
              </a:rPr>
              <a:t> z ustreznimi postopki ocenjevanja in obvladovanja tveganj; </a:t>
            </a:r>
          </a:p>
          <a:p>
            <a:pPr marL="171450" lvl="0" indent="-171450">
              <a:buFont typeface="Arial" panose="020B0604020202020204" pitchFamily="34" charset="0"/>
              <a:buChar char="•"/>
            </a:pPr>
            <a:r>
              <a:rPr lang="sl-SI" sz="1200" b="1">
                <a:solidFill>
                  <a:schemeClr val="tx1"/>
                </a:solidFill>
                <a:effectLst/>
                <a:latin typeface="+mn-lt"/>
                <a:ea typeface="+mn-lt"/>
                <a:cs typeface="+mn-cs"/>
              </a:rPr>
              <a:t>vključiti vse sektorje</a:t>
            </a:r>
            <a:r>
              <a:rPr lang="sl-SI" sz="1200">
                <a:solidFill>
                  <a:schemeClr val="tx1"/>
                </a:solidFill>
                <a:effectLst/>
                <a:latin typeface="+mn-lt"/>
                <a:ea typeface="+mn-lt"/>
                <a:cs typeface="+mn-cs"/>
              </a:rPr>
              <a:t>, zlasti tiste, v katerih so psihosocialna tveganja zelo razširjena, ter tiste, v katerih so ta tveganja morda manj očitna; </a:t>
            </a:r>
          </a:p>
          <a:p>
            <a:pPr marL="171450" lvl="0" indent="-171450">
              <a:buFont typeface="Arial" panose="020B0604020202020204" pitchFamily="34" charset="0"/>
              <a:buChar char="•"/>
            </a:pPr>
            <a:r>
              <a:rPr lang="sl-SI" sz="1200" b="1">
                <a:solidFill>
                  <a:schemeClr val="tx1"/>
                </a:solidFill>
                <a:effectLst/>
                <a:latin typeface="+mn-lt"/>
                <a:ea typeface="+mn-lt"/>
                <a:cs typeface="+mn-cs"/>
              </a:rPr>
              <a:t>spodbujati sodelovanje</a:t>
            </a:r>
            <a:r>
              <a:rPr lang="sl-SI" sz="1200">
                <a:solidFill>
                  <a:schemeClr val="tx1"/>
                </a:solidFill>
                <a:effectLst/>
                <a:latin typeface="+mn-lt"/>
                <a:ea typeface="+mn-lt"/>
                <a:cs typeface="+mn-cs"/>
              </a:rPr>
              <a:t> med delodajalci, vodstvenimi delavci, nadrejenimi, delavci in njihovimi predstavniki;</a:t>
            </a:r>
          </a:p>
          <a:p>
            <a:pPr marL="171450" lvl="0" indent="-171450">
              <a:buFont typeface="Arial" panose="020B0604020202020204" pitchFamily="34" charset="0"/>
              <a:buChar char="•"/>
            </a:pPr>
            <a:r>
              <a:rPr lang="sl-SI" sz="1200" b="1">
                <a:solidFill>
                  <a:schemeClr val="tx1"/>
                </a:solidFill>
                <a:effectLst/>
                <a:latin typeface="+mn-lt"/>
                <a:ea typeface="+mn-lt"/>
                <a:cs typeface="+mn-cs"/>
              </a:rPr>
              <a:t>povezovati partnerje v mreži</a:t>
            </a:r>
            <a:r>
              <a:rPr lang="sl-SI" sz="1200">
                <a:solidFill>
                  <a:schemeClr val="tx1"/>
                </a:solidFill>
                <a:effectLst/>
                <a:latin typeface="+mn-lt"/>
                <a:ea typeface="+mn-lt"/>
                <a:cs typeface="+mn-cs"/>
              </a:rPr>
              <a:t> zaradi</a:t>
            </a:r>
            <a:r>
              <a:rPr lang="sl-SI" sz="1200" b="1">
                <a:solidFill>
                  <a:schemeClr val="tx1"/>
                </a:solidFill>
                <a:effectLst/>
                <a:latin typeface="+mn-lt"/>
                <a:ea typeface="+mn-lt"/>
                <a:cs typeface="+mn-cs"/>
              </a:rPr>
              <a:t> </a:t>
            </a:r>
            <a:r>
              <a:rPr lang="sl-SI" sz="1200">
                <a:solidFill>
                  <a:schemeClr val="tx1"/>
                </a:solidFill>
                <a:effectLst/>
                <a:latin typeface="+mn-lt"/>
                <a:ea typeface="+mn-lt"/>
                <a:cs typeface="+mn-cs"/>
              </a:rPr>
              <a:t>izmenjave informacij in dobrih praks</a:t>
            </a:r>
            <a:r>
              <a:rPr lang="sl-SI" sz="1200" b="1">
                <a:solidFill>
                  <a:schemeClr val="tx1"/>
                </a:solidFill>
                <a:effectLst/>
                <a:latin typeface="+mn-lt"/>
                <a:ea typeface="+mn-lt"/>
                <a:cs typeface="+mn-cs"/>
              </a:rPr>
              <a:t> </a:t>
            </a:r>
            <a:r>
              <a:rPr lang="sl-SI" sz="1200">
                <a:solidFill>
                  <a:schemeClr val="tx1"/>
                </a:solidFill>
                <a:effectLst/>
                <a:latin typeface="+mn-lt"/>
                <a:ea typeface="+mn-lt"/>
                <a:cs typeface="+mn-cs"/>
              </a:rPr>
              <a:t>na področju preprečevanja psihosocialnih tveganj;</a:t>
            </a:r>
          </a:p>
          <a:p>
            <a:pPr marL="171450" lvl="0" indent="-171450">
              <a:buFont typeface="Arial" panose="020B0604020202020204" pitchFamily="34" charset="0"/>
              <a:buChar char="•"/>
            </a:pPr>
            <a:r>
              <a:rPr lang="sl-SI" sz="1200">
                <a:solidFill>
                  <a:schemeClr val="tx1"/>
                </a:solidFill>
                <a:effectLst/>
                <a:latin typeface="+mn-lt"/>
                <a:ea typeface="+mn-lt"/>
                <a:cs typeface="+mn-cs"/>
              </a:rPr>
              <a:t>spodbujati </a:t>
            </a:r>
            <a:r>
              <a:rPr lang="sl-SI" sz="1200" b="1">
                <a:solidFill>
                  <a:schemeClr val="tx1"/>
                </a:solidFill>
                <a:effectLst/>
                <a:latin typeface="+mn-lt"/>
                <a:ea typeface="+mn-lt"/>
                <a:cs typeface="+mn-cs"/>
              </a:rPr>
              <a:t>celovit pristop</a:t>
            </a:r>
            <a:r>
              <a:rPr lang="sl-SI" sz="1200">
                <a:solidFill>
                  <a:schemeClr val="tx1"/>
                </a:solidFill>
                <a:effectLst/>
                <a:latin typeface="+mn-lt"/>
                <a:ea typeface="+mn-lt"/>
                <a:cs typeface="+mn-cs"/>
              </a:rPr>
              <a:t>, pri katerem se upoštevajo </a:t>
            </a:r>
            <a:r>
              <a:rPr lang="sl-SI" sz="1200" b="1">
                <a:solidFill>
                  <a:schemeClr val="tx1"/>
                </a:solidFill>
                <a:effectLst/>
                <a:latin typeface="+mn-lt"/>
                <a:ea typeface="+mn-lt"/>
                <a:cs typeface="+mn-cs"/>
              </a:rPr>
              <a:t>povezave med fizičnimi in psihosocialnimi tveganji ter zdravjem delavcev</a:t>
            </a:r>
            <a:r>
              <a:rPr lang="sl-SI" sz="1200">
                <a:solidFill>
                  <a:schemeClr val="tx1"/>
                </a:solidFill>
                <a:effectLst/>
                <a:latin typeface="+mn-lt"/>
                <a:ea typeface="+mn-lt"/>
                <a:cs typeface="+mn-cs"/>
              </a:rPr>
              <a:t>;</a:t>
            </a:r>
          </a:p>
          <a:p>
            <a:pPr marL="171450" lvl="0" indent="-171450">
              <a:buFont typeface="Arial" panose="020B0604020202020204" pitchFamily="34" charset="0"/>
              <a:buChar char="•"/>
            </a:pPr>
            <a:r>
              <a:rPr lang="sl-SI" sz="1200">
                <a:solidFill>
                  <a:schemeClr val="tx1"/>
                </a:solidFill>
                <a:effectLst/>
                <a:latin typeface="+mn-lt"/>
                <a:ea typeface="+mn-lt"/>
                <a:cs typeface="+mn-cs"/>
              </a:rPr>
              <a:t>poudarjati pomen </a:t>
            </a:r>
            <a:r>
              <a:rPr lang="sl-SI" sz="1200" b="1">
                <a:solidFill>
                  <a:schemeClr val="tx1"/>
                </a:solidFill>
                <a:effectLst/>
                <a:latin typeface="+mn-lt"/>
                <a:ea typeface="+mn-lt"/>
                <a:cs typeface="+mn-cs"/>
              </a:rPr>
              <a:t>podpore</a:t>
            </a:r>
            <a:r>
              <a:rPr lang="sl-SI" sz="1200" b="0">
                <a:solidFill>
                  <a:schemeClr val="tx1"/>
                </a:solidFill>
                <a:effectLst/>
                <a:latin typeface="+mn-lt"/>
                <a:ea typeface="+mn-lt"/>
                <a:cs typeface="+mn-cs"/>
              </a:rPr>
              <a:t>,</a:t>
            </a:r>
            <a:r>
              <a:rPr lang="sl-SI" sz="1200" b="1">
                <a:solidFill>
                  <a:schemeClr val="tx1"/>
                </a:solidFill>
                <a:effectLst/>
                <a:latin typeface="+mn-lt"/>
                <a:ea typeface="+mn-lt"/>
                <a:cs typeface="+mn-cs"/>
              </a:rPr>
              <a:t> dobre komunikacije</a:t>
            </a:r>
            <a:r>
              <a:rPr lang="sl-SI" sz="1200" b="0">
                <a:solidFill>
                  <a:schemeClr val="tx1"/>
                </a:solidFill>
                <a:effectLst/>
                <a:latin typeface="+mn-lt"/>
                <a:ea typeface="+mn-lt"/>
                <a:cs typeface="+mn-cs"/>
              </a:rPr>
              <a:t> in</a:t>
            </a:r>
            <a:r>
              <a:rPr lang="sl-SI" sz="1200" b="1">
                <a:solidFill>
                  <a:schemeClr val="tx1"/>
                </a:solidFill>
                <a:effectLst/>
                <a:latin typeface="+mn-lt"/>
                <a:ea typeface="+mn-lt"/>
                <a:cs typeface="+mn-cs"/>
              </a:rPr>
              <a:t> organizacije dela</a:t>
            </a:r>
            <a:r>
              <a:rPr lang="sl-SI" sz="1200">
                <a:solidFill>
                  <a:schemeClr val="tx1"/>
                </a:solidFill>
                <a:effectLst/>
                <a:latin typeface="+mn-lt"/>
                <a:ea typeface="+mn-lt"/>
                <a:cs typeface="+mn-cs"/>
              </a:rPr>
              <a:t> ter spodbudnega družbenega ozračja za ustvarjanje zdravega delovnega okolja.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sl-SI" sz="1200">
                <a:solidFill>
                  <a:schemeClr val="tx1"/>
                </a:solidFill>
                <a:effectLst/>
                <a:latin typeface="+mn-lt"/>
                <a:ea typeface="+mn-lt"/>
                <a:cs typeface="+mn-cs"/>
              </a:rPr>
              <a:t>Najbolj učinkovit način za obravnavanje psihosocialnih tveganj na delovnem mestu je </a:t>
            </a:r>
            <a:r>
              <a:rPr lang="sl-SI" sz="1200" b="1">
                <a:solidFill>
                  <a:schemeClr val="tx1"/>
                </a:solidFill>
                <a:effectLst/>
                <a:latin typeface="+mn-lt"/>
                <a:ea typeface="+mn-lt"/>
                <a:cs typeface="+mn-cs"/>
              </a:rPr>
              <a:t>vključitev ocenjevanja in obvladovanja psihosocialnih tveganj v splošne prakse na področju varnosti in zdravja pri delu </a:t>
            </a:r>
            <a:r>
              <a:rPr lang="sl-SI" sz="1200" b="0">
                <a:solidFill>
                  <a:schemeClr val="tx1"/>
                </a:solidFill>
                <a:effectLst/>
                <a:latin typeface="+mn-lt"/>
                <a:ea typeface="+mn-lt"/>
                <a:cs typeface="+mn-cs"/>
              </a:rPr>
              <a:t>s/z:</a:t>
            </a:r>
          </a:p>
          <a:p>
            <a:pPr marL="171450" indent="-171450">
              <a:buFont typeface="Arial" panose="020B0604020202020204" pitchFamily="34" charset="0"/>
              <a:buChar char="•"/>
            </a:pPr>
            <a:r>
              <a:rPr lang="sl-SI" sz="1200">
                <a:solidFill>
                  <a:schemeClr val="tx1"/>
                </a:solidFill>
                <a:effectLst/>
                <a:latin typeface="+mn-lt"/>
                <a:ea typeface="+mn-lt"/>
                <a:cs typeface="+mn-cs"/>
              </a:rPr>
              <a:t>izvajanjem sistematičnih ocen;</a:t>
            </a:r>
          </a:p>
          <a:p>
            <a:pPr marL="171450" indent="-171450">
              <a:buFont typeface="Arial" panose="020B0604020202020204" pitchFamily="34" charset="0"/>
              <a:buChar char="•"/>
            </a:pPr>
            <a:r>
              <a:rPr lang="sl-SI" sz="1200">
                <a:solidFill>
                  <a:schemeClr val="tx1"/>
                </a:solidFill>
                <a:effectLst/>
                <a:latin typeface="+mn-lt"/>
                <a:ea typeface="+mn-lt"/>
                <a:cs typeface="+mn-cs"/>
              </a:rPr>
              <a:t>vključevanjem delavcev in njihovih predstavnikov;</a:t>
            </a:r>
          </a:p>
          <a:p>
            <a:pPr marL="171450" indent="-171450">
              <a:buFont typeface="Arial" panose="020B0604020202020204" pitchFamily="34" charset="0"/>
              <a:buChar char="•"/>
            </a:pPr>
            <a:r>
              <a:rPr lang="sl-SI" sz="1200">
                <a:solidFill>
                  <a:schemeClr val="tx1"/>
                </a:solidFill>
                <a:effectLst/>
                <a:latin typeface="+mn-lt"/>
                <a:ea typeface="+mn-lt"/>
                <a:cs typeface="+mn-cs"/>
              </a:rPr>
              <a:t>določitvijo jasnih prednostnih nalog ter</a:t>
            </a:r>
          </a:p>
          <a:p>
            <a:pPr marL="171450" indent="-171450">
              <a:buFont typeface="Arial" panose="020B0604020202020204" pitchFamily="34" charset="0"/>
              <a:buChar char="•"/>
            </a:pPr>
            <a:r>
              <a:rPr lang="sl-SI" sz="1200">
                <a:solidFill>
                  <a:schemeClr val="tx1"/>
                </a:solidFill>
                <a:effectLst/>
                <a:latin typeface="+mn-lt"/>
                <a:ea typeface="+mn-lt"/>
                <a:cs typeface="+mn-cs"/>
              </a:rPr>
              <a:t>nadaljnjim spremljanjem z akcijskimi načrti in vrednotenji. </a:t>
            </a:r>
          </a:p>
          <a:p>
            <a:pPr marL="0" indent="0">
              <a:buFont typeface="Arial" panose="020B0604020202020204" pitchFamily="34" charset="0"/>
              <a:buNone/>
            </a:pPr>
            <a:r>
              <a:rPr lang="sl-SI" sz="1200" b="1">
                <a:solidFill>
                  <a:schemeClr val="tx1"/>
                </a:solidFill>
                <a:effectLst/>
                <a:latin typeface="+mn-lt"/>
                <a:ea typeface="+mn-lt"/>
                <a:cs typeface="+mn-cs"/>
              </a:rPr>
              <a:t>Močno vodstvo je ključnega pomena</a:t>
            </a:r>
            <a:r>
              <a:rPr lang="sl-SI" sz="1200">
                <a:solidFill>
                  <a:schemeClr val="tx1"/>
                </a:solidFill>
                <a:effectLst/>
                <a:latin typeface="+mn-lt"/>
                <a:ea typeface="+mn-lt"/>
                <a:cs typeface="+mn-cs"/>
              </a:rPr>
              <a:t> – vodstveni delavci morajo biti usposobljeni, da znajo prepoznati tveganja in da spodbujajo delovno kulturo, ki podpira delavce.</a:t>
            </a:r>
          </a:p>
          <a:p>
            <a:endParaRPr lang="en-GB" sz="1200" kern="1200" dirty="0">
              <a:solidFill>
                <a:schemeClr val="tx1"/>
              </a:solidFill>
              <a:effectLst/>
              <a:latin typeface="+mn-lt"/>
              <a:ea typeface="+mn-ea"/>
              <a:cs typeface="+mn-cs"/>
            </a:endParaRPr>
          </a:p>
          <a:p>
            <a:r>
              <a:rPr lang="sl-SI" sz="1200">
                <a:solidFill>
                  <a:schemeClr val="tx1"/>
                </a:solidFill>
                <a:effectLst/>
                <a:latin typeface="+mn-lt"/>
                <a:ea typeface="+mn-lt"/>
                <a:cs typeface="+mn-cs"/>
              </a:rPr>
              <a:t>Da bi </a:t>
            </a:r>
            <a:r>
              <a:rPr lang="sl-SI" sz="1200" b="1">
                <a:solidFill>
                  <a:schemeClr val="tx1"/>
                </a:solidFill>
                <a:effectLst/>
                <a:latin typeface="+mn-lt"/>
                <a:ea typeface="+mn-lt"/>
                <a:cs typeface="+mn-cs"/>
              </a:rPr>
              <a:t>preprečile ustrahovanje, spolno nadlegovanje in nasilje</a:t>
            </a:r>
            <a:r>
              <a:rPr lang="sl-SI" sz="1200">
                <a:solidFill>
                  <a:schemeClr val="tx1"/>
                </a:solidFill>
                <a:effectLst/>
                <a:latin typeface="+mn-lt"/>
                <a:ea typeface="+mn-lt"/>
                <a:cs typeface="+mn-cs"/>
              </a:rPr>
              <a:t> ter </a:t>
            </a:r>
            <a:r>
              <a:rPr lang="sl-SI" sz="1200" b="1">
                <a:solidFill>
                  <a:schemeClr val="tx1"/>
                </a:solidFill>
                <a:effectLst/>
                <a:latin typeface="+mn-lt"/>
                <a:ea typeface="+mn-lt"/>
                <a:cs typeface="+mn-cs"/>
              </a:rPr>
              <a:t>odpravile temeljne vzroke teh tveganj</a:t>
            </a:r>
            <a:r>
              <a:rPr lang="sl-SI" sz="1200">
                <a:solidFill>
                  <a:schemeClr val="tx1"/>
                </a:solidFill>
                <a:effectLst/>
                <a:latin typeface="+mn-lt"/>
                <a:ea typeface="+mn-lt"/>
                <a:cs typeface="+mn-cs"/>
              </a:rPr>
              <a:t>, morajo organizacije: </a:t>
            </a:r>
          </a:p>
          <a:p>
            <a:pPr marL="171450" indent="-171450">
              <a:buFont typeface="Arial" panose="020B0604020202020204" pitchFamily="34" charset="0"/>
              <a:buChar char="•"/>
            </a:pPr>
            <a:r>
              <a:rPr lang="sl-SI" sz="1200">
                <a:solidFill>
                  <a:schemeClr val="tx1"/>
                </a:solidFill>
                <a:effectLst/>
                <a:latin typeface="+mn-lt"/>
                <a:ea typeface="+mn-lt"/>
                <a:cs typeface="+mn-cs"/>
              </a:rPr>
              <a:t>preučiti psihosocialno delovno okolje, zlasti organizacijsko kulturo in slog vodenja; </a:t>
            </a:r>
          </a:p>
          <a:p>
            <a:pPr marL="171450" indent="-171450">
              <a:buFont typeface="Arial" panose="020B0604020202020204" pitchFamily="34" charset="0"/>
              <a:buChar char="•"/>
            </a:pPr>
            <a:r>
              <a:rPr lang="sl-SI" sz="1200">
                <a:solidFill>
                  <a:schemeClr val="tx1"/>
                </a:solidFill>
                <a:effectLst/>
                <a:latin typeface="+mn-lt"/>
                <a:ea typeface="+mn-lt"/>
                <a:cs typeface="+mn-cs"/>
              </a:rPr>
              <a:t>spodbujati politiko ničelne tolerance do neprimernega ravnanja ter jo podpreti z jasnimi pobudami za komunikacijo in ozaveščanje, natančno opredeljenimi postopki poročanja in disciplinskimi postopki.</a:t>
            </a:r>
          </a:p>
          <a:p>
            <a:endParaRPr lang="en-GB" sz="1200" kern="1200" dirty="0">
              <a:solidFill>
                <a:schemeClr val="tx1"/>
              </a:solidFill>
              <a:effectLst/>
              <a:latin typeface="+mn-lt"/>
              <a:ea typeface="+mn-ea"/>
              <a:cs typeface="+mn-cs"/>
            </a:endParaRPr>
          </a:p>
          <a:p>
            <a:r>
              <a:rPr lang="sl-SI" sz="1200">
                <a:solidFill>
                  <a:schemeClr val="tx1"/>
                </a:solidFill>
                <a:effectLst/>
                <a:latin typeface="+mn-lt"/>
                <a:ea typeface="+mn-lt"/>
                <a:cs typeface="+mn-cs"/>
              </a:rPr>
              <a:t>Pri obravnavi </a:t>
            </a:r>
            <a:r>
              <a:rPr lang="sl-SI" sz="1200" b="1">
                <a:solidFill>
                  <a:schemeClr val="tx1"/>
                </a:solidFill>
                <a:effectLst/>
                <a:latin typeface="+mn-lt"/>
                <a:ea typeface="+mn-lt"/>
                <a:cs typeface="+mn-cs"/>
              </a:rPr>
              <a:t>fizičnih tveganj in duševnega zdravja</a:t>
            </a:r>
            <a:r>
              <a:rPr lang="sl-SI" sz="1200">
                <a:solidFill>
                  <a:schemeClr val="tx1"/>
                </a:solidFill>
                <a:effectLst/>
                <a:latin typeface="+mn-lt"/>
                <a:ea typeface="+mn-lt"/>
                <a:cs typeface="+mn-cs"/>
              </a:rPr>
              <a:t> je treba razmišljati o delovnem okolju kot celoti. Med fizičnimi in psihosocialnimi tveganji obstajajo številne medsebojne povezave. Psihosocialna tveganja na delovnem mestu so na primer lahko povezana z delovnimi nezgodami in kostno-mišičnimi obolenji. </a:t>
            </a:r>
          </a:p>
          <a:p>
            <a:endParaRPr lang="en-GB" sz="1200" kern="1200" dirty="0">
              <a:solidFill>
                <a:schemeClr val="tx1"/>
              </a:solidFill>
              <a:effectLst/>
              <a:latin typeface="+mn-lt"/>
              <a:ea typeface="+mn-ea"/>
              <a:cs typeface="+mn-cs"/>
            </a:endParaRPr>
          </a:p>
          <a:p>
            <a:r>
              <a:rPr lang="sl-SI" sz="1200" b="1">
                <a:solidFill>
                  <a:schemeClr val="tx1"/>
                </a:solidFill>
                <a:effectLst/>
                <a:latin typeface="+mn-lt"/>
                <a:ea typeface="+mn-lt"/>
                <a:cs typeface="+mn-cs"/>
              </a:rPr>
              <a:t>Področju zdravstvenega in socialnega varstva</a:t>
            </a:r>
            <a:r>
              <a:rPr lang="sl-SI" sz="1200">
                <a:solidFill>
                  <a:schemeClr val="tx1"/>
                </a:solidFill>
                <a:effectLst/>
                <a:latin typeface="+mn-lt"/>
                <a:ea typeface="+mn-lt"/>
                <a:cs typeface="+mn-cs"/>
              </a:rPr>
              <a:t> je treba nameniti posebno pozornost zaradi velikih delovnih obremenitev, čustvenega napora in povečane izpostavljenosti nasilju. </a:t>
            </a:r>
          </a:p>
          <a:p>
            <a:endParaRPr lang="en-GB" sz="1200" kern="1200" dirty="0">
              <a:solidFill>
                <a:schemeClr val="tx1"/>
              </a:solidFill>
              <a:effectLst/>
              <a:latin typeface="+mn-lt"/>
              <a:ea typeface="+mn-ea"/>
              <a:cs typeface="+mn-cs"/>
            </a:endParaRPr>
          </a:p>
          <a:p>
            <a:r>
              <a:rPr lang="sl-SI" sz="1200">
                <a:solidFill>
                  <a:schemeClr val="tx1"/>
                </a:solidFill>
                <a:effectLst/>
                <a:latin typeface="+mn-lt"/>
                <a:ea typeface="+mn-lt"/>
                <a:cs typeface="+mn-cs"/>
              </a:rPr>
              <a:t>Podpora </a:t>
            </a:r>
            <a:r>
              <a:rPr lang="sl-SI" sz="1200" b="1">
                <a:solidFill>
                  <a:schemeClr val="tx1"/>
                </a:solidFill>
                <a:effectLst/>
                <a:latin typeface="+mn-lt"/>
                <a:ea typeface="+mn-lt"/>
                <a:cs typeface="+mn-cs"/>
              </a:rPr>
              <a:t>duševnemu zdravju</a:t>
            </a:r>
            <a:r>
              <a:rPr lang="sl-SI" sz="1200">
                <a:solidFill>
                  <a:schemeClr val="tx1"/>
                </a:solidFill>
                <a:effectLst/>
                <a:latin typeface="+mn-lt"/>
                <a:ea typeface="+mn-lt"/>
                <a:cs typeface="+mn-cs"/>
              </a:rPr>
              <a:t> pomeni spodbujanje odprtega dialoga, boj proti stigmatizaciji ter zagotavljanje zgodnjih intervencij in učinkovitih postopkov za vrnitev na delo. </a:t>
            </a:r>
            <a:r>
              <a:rPr lang="sl-SI" sz="1200" b="1">
                <a:solidFill>
                  <a:schemeClr val="tx1"/>
                </a:solidFill>
                <a:effectLst/>
                <a:latin typeface="+mn-lt"/>
                <a:ea typeface="+mn-lt"/>
                <a:cs typeface="+mn-cs"/>
              </a:rPr>
              <a:t>Sodelovanje</a:t>
            </a:r>
            <a:r>
              <a:rPr lang="sl-SI" sz="1200">
                <a:solidFill>
                  <a:schemeClr val="tx1"/>
                </a:solidFill>
                <a:effectLst/>
                <a:latin typeface="+mn-lt"/>
                <a:ea typeface="+mn-lt"/>
                <a:cs typeface="+mn-cs"/>
              </a:rPr>
              <a:t> med vodstvenimi delavci, zdravstvenimi delavci in zaposlenimi je </a:t>
            </a:r>
            <a:r>
              <a:rPr lang="sl-SI" sz="1200" b="1">
                <a:solidFill>
                  <a:schemeClr val="tx1"/>
                </a:solidFill>
                <a:effectLst/>
                <a:latin typeface="+mn-lt"/>
                <a:ea typeface="+mn-lt"/>
                <a:cs typeface="+mn-cs"/>
              </a:rPr>
              <a:t>ključno za dolgoročno dobro počutje</a:t>
            </a:r>
            <a:r>
              <a:rPr lang="sl-SI" sz="120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b="1" i="0">
                <a:solidFill>
                  <a:schemeClr val="tx1"/>
                </a:solidFill>
                <a:effectLst/>
                <a:latin typeface="+mn-lt"/>
                <a:ea typeface="+mn-lt"/>
                <a:cs typeface="+mn-cs"/>
              </a:rPr>
              <a:t>Obvladovanje psihosocialnih tveganj ni stvar izbire</a:t>
            </a:r>
            <a:r>
              <a:rPr lang="sl-SI" sz="1200" b="0" i="0">
                <a:solidFill>
                  <a:schemeClr val="tx1"/>
                </a:solidFill>
                <a:effectLst/>
                <a:latin typeface="+mn-lt"/>
                <a:ea typeface="+mn-lt"/>
                <a:cs typeface="+mn-cs"/>
              </a:rPr>
              <a:t>.</a:t>
            </a:r>
            <a:br>
              <a:rPr lang="sl-SI" sz="1200" b="0" i="0">
                <a:solidFill>
                  <a:schemeClr val="tx1"/>
                </a:solidFill>
                <a:effectLst/>
                <a:latin typeface="+mn-lt"/>
                <a:ea typeface="+mn-lt"/>
                <a:cs typeface="+mn-cs"/>
              </a:rPr>
            </a:br>
            <a:r>
              <a:rPr lang="sl-SI" sz="1200" b="0" i="0">
                <a:solidFill>
                  <a:schemeClr val="tx1"/>
                </a:solidFill>
                <a:effectLst/>
                <a:latin typeface="+mn-lt"/>
                <a:ea typeface="+mn-lt"/>
                <a:cs typeface="+mn-cs"/>
              </a:rPr>
              <a:t>Delodajalci imajo </a:t>
            </a:r>
            <a:r>
              <a:rPr lang="sl-SI" sz="1200" b="1" i="0">
                <a:solidFill>
                  <a:schemeClr val="tx1"/>
                </a:solidFill>
                <a:effectLst/>
                <a:latin typeface="+mn-lt"/>
                <a:ea typeface="+mn-lt"/>
                <a:cs typeface="+mn-cs"/>
              </a:rPr>
              <a:t>zakonsko obveznost, da varujejo zdravje in varnost delavcev</a:t>
            </a:r>
            <a:r>
              <a:rPr lang="sl-SI" sz="1200" b="0" i="0">
                <a:solidFill>
                  <a:schemeClr val="tx1"/>
                </a:solidFill>
                <a:effectLst/>
                <a:latin typeface="+mn-lt"/>
                <a:ea typeface="+mn-lt"/>
                <a:cs typeface="+mn-cs"/>
              </a:rPr>
              <a:t>, kar izrecno vključuje duševno zdravje kot sestavni del varnosti in zdravja pri delu.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b="0" i="0">
                <a:solidFill>
                  <a:schemeClr val="tx1"/>
                </a:solidFill>
                <a:effectLst/>
                <a:latin typeface="+mn-lt"/>
                <a:ea typeface="+mn-lt"/>
                <a:cs typeface="+mn-cs"/>
              </a:rPr>
              <a:t>Kljub temu pa je </a:t>
            </a:r>
            <a:r>
              <a:rPr lang="sl-SI" sz="1200" b="1" i="0">
                <a:solidFill>
                  <a:schemeClr val="tx1"/>
                </a:solidFill>
                <a:effectLst/>
                <a:latin typeface="+mn-lt"/>
                <a:ea typeface="+mn-lt"/>
                <a:cs typeface="+mn-cs"/>
              </a:rPr>
              <a:t>razkorak med to obveznostjo in dejansko prakso</a:t>
            </a:r>
            <a:r>
              <a:rPr lang="sl-SI" sz="1200" b="0" i="0">
                <a:solidFill>
                  <a:schemeClr val="tx1"/>
                </a:solidFill>
                <a:effectLst/>
                <a:latin typeface="+mn-lt"/>
                <a:ea typeface="+mn-lt"/>
                <a:cs typeface="+mn-cs"/>
              </a:rPr>
              <a:t>več kot očiten.</a:t>
            </a:r>
            <a:br>
              <a:rPr lang="sl-SI" sz="1200" b="0" i="0">
                <a:solidFill>
                  <a:schemeClr val="tx1"/>
                </a:solidFill>
                <a:effectLst/>
                <a:latin typeface="+mn-lt"/>
                <a:ea typeface="+mn-lt"/>
                <a:cs typeface="+mn-cs"/>
              </a:rPr>
            </a:br>
            <a:r>
              <a:rPr lang="sl-SI" sz="1200" b="0" i="0">
                <a:solidFill>
                  <a:schemeClr val="tx1"/>
                </a:solidFill>
                <a:effectLst/>
                <a:latin typeface="+mn-lt"/>
                <a:ea typeface="+mn-lt"/>
                <a:cs typeface="+mn-cs"/>
              </a:rPr>
              <a:t>Podatki kažejo, da </a:t>
            </a:r>
            <a:r>
              <a:rPr lang="sl-SI" sz="1200" b="1" i="0">
                <a:solidFill>
                  <a:schemeClr val="tx1"/>
                </a:solidFill>
                <a:effectLst/>
                <a:latin typeface="+mn-lt"/>
                <a:ea typeface="+mn-lt"/>
                <a:cs typeface="+mn-cs"/>
              </a:rPr>
              <a:t>ima le okoli 39 % podjetij akcijski načrt za preprečevanje stresa v zvezi z delom</a:t>
            </a:r>
            <a:r>
              <a:rPr lang="sl-SI" sz="1200" b="0" i="0">
                <a:solidFill>
                  <a:schemeClr val="tx1"/>
                </a:solidFill>
                <a:effectLst/>
                <a:latin typeface="+mn-lt"/>
                <a:ea typeface="+mn-lt"/>
                <a:cs typeface="+mn-cs"/>
              </a:rPr>
              <a:t>, kar kaže, da strukturirani pristopi še vedno niso splošno razširjeni.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b="0" i="0">
                <a:solidFill>
                  <a:schemeClr val="tx1"/>
                </a:solidFill>
                <a:effectLst/>
                <a:latin typeface="+mn-lt"/>
                <a:ea typeface="+mn-lt"/>
                <a:cs typeface="+mn-cs"/>
              </a:rPr>
              <a:t>To kaže na velik izziv pri uvajanju ukrepov</a:t>
            </a:r>
            <a:r>
              <a:rPr lang="sl-SI" sz="1200" b="0" i="1">
                <a:solidFill>
                  <a:schemeClr val="tx1"/>
                </a:solidFill>
                <a:effectLst/>
                <a:latin typeface="+mn-lt"/>
                <a:ea typeface="+mn-lt"/>
                <a:cs typeface="+mn-cs"/>
              </a:rPr>
              <a:t>.</a:t>
            </a:r>
            <a:br>
              <a:rPr lang="sl-SI" sz="1200" b="0" i="0">
                <a:solidFill>
                  <a:schemeClr val="tx1"/>
                </a:solidFill>
                <a:effectLst/>
                <a:latin typeface="+mn-lt"/>
                <a:ea typeface="+mn-lt"/>
                <a:cs typeface="+mn-cs"/>
              </a:rPr>
            </a:br>
            <a:r>
              <a:rPr lang="sl-SI" sz="1200" b="1">
                <a:solidFill>
                  <a:schemeClr val="tx1"/>
                </a:solidFill>
                <a:effectLst/>
                <a:latin typeface="+mn-lt"/>
                <a:ea typeface="+mn-lt"/>
                <a:cs typeface="+mn-cs"/>
              </a:rPr>
              <a:t>Organizacije</a:t>
            </a:r>
            <a:r>
              <a:rPr lang="sl-SI" sz="1200" i="0">
                <a:solidFill>
                  <a:schemeClr val="tx1"/>
                </a:solidFill>
                <a:effectLst/>
                <a:latin typeface="+mn-lt"/>
                <a:ea typeface="+mn-lt"/>
                <a:cs typeface="+mn-cs"/>
              </a:rPr>
              <a:t> sicer</a:t>
            </a:r>
            <a:r>
              <a:rPr lang="sl-SI" sz="1200" b="1" i="0">
                <a:solidFill>
                  <a:schemeClr val="tx1"/>
                </a:solidFill>
                <a:effectLst/>
                <a:latin typeface="+mn-lt"/>
                <a:ea typeface="+mn-lt"/>
                <a:cs typeface="+mn-cs"/>
              </a:rPr>
              <a:t> </a:t>
            </a:r>
            <a:r>
              <a:rPr lang="sl-SI" sz="1200" i="0">
                <a:solidFill>
                  <a:schemeClr val="tx1"/>
                </a:solidFill>
                <a:effectLst/>
                <a:latin typeface="+mn-lt"/>
                <a:ea typeface="+mn-lt"/>
                <a:cs typeface="+mn-cs"/>
              </a:rPr>
              <a:t> </a:t>
            </a:r>
            <a:r>
              <a:rPr lang="sl-SI" sz="1200" b="0" i="0">
                <a:solidFill>
                  <a:schemeClr val="tx1"/>
                </a:solidFill>
                <a:effectLst/>
                <a:latin typeface="+mn-lt"/>
                <a:ea typeface="+mn-lt"/>
                <a:cs typeface="+mn-cs"/>
              </a:rPr>
              <a:t> uspejo</a:t>
            </a:r>
            <a:r>
              <a:rPr lang="sl-SI" sz="1200" i="0">
                <a:solidFill>
                  <a:schemeClr val="tx1"/>
                </a:solidFill>
                <a:effectLst/>
                <a:latin typeface="+mn-lt"/>
                <a:ea typeface="+mn-lt"/>
                <a:cs typeface="+mn-cs"/>
              </a:rPr>
              <a:t> </a:t>
            </a:r>
            <a:r>
              <a:rPr lang="sl-SI" sz="1200" b="1" i="0">
                <a:solidFill>
                  <a:schemeClr val="tx1"/>
                </a:solidFill>
                <a:effectLst/>
                <a:latin typeface="+mn-lt"/>
                <a:ea typeface="+mn-lt"/>
                <a:cs typeface="+mn-cs"/>
              </a:rPr>
              <a:t>prepoznati psihosocialna tveganja</a:t>
            </a:r>
            <a:r>
              <a:rPr lang="sl-SI" sz="1200" b="0" i="0">
                <a:solidFill>
                  <a:schemeClr val="tx1"/>
                </a:solidFill>
                <a:effectLst/>
                <a:latin typeface="+mn-lt"/>
                <a:ea typeface="+mn-lt"/>
                <a:cs typeface="+mn-cs"/>
              </a:rPr>
              <a:t>,</a:t>
            </a:r>
            <a:r>
              <a:rPr lang="sl-SI" sz="1200" i="0">
                <a:solidFill>
                  <a:schemeClr val="tx1"/>
                </a:solidFill>
                <a:effectLst/>
                <a:latin typeface="+mn-lt"/>
                <a:ea typeface="+mn-lt"/>
                <a:cs typeface="+mn-cs"/>
              </a:rPr>
              <a:t> </a:t>
            </a:r>
            <a:r>
              <a:rPr lang="sl-SI" sz="1200" b="1" i="0">
                <a:solidFill>
                  <a:schemeClr val="tx1"/>
                </a:solidFill>
                <a:effectLst/>
                <a:latin typeface="+mn-lt"/>
                <a:ea typeface="+mn-lt"/>
                <a:cs typeface="+mn-cs"/>
              </a:rPr>
              <a:t>vendar pogosto nimajo sistematičnih,</a:t>
            </a:r>
            <a:r>
              <a:rPr lang="sl-SI" sz="1200" i="0">
                <a:solidFill>
                  <a:schemeClr val="tx1"/>
                </a:solidFill>
                <a:effectLst/>
                <a:latin typeface="+mn-lt"/>
                <a:ea typeface="+mn-lt"/>
                <a:cs typeface="+mn-cs"/>
              </a:rPr>
              <a:t> </a:t>
            </a:r>
            <a:r>
              <a:rPr lang="sl-SI" sz="1200" b="0" i="0">
                <a:solidFill>
                  <a:schemeClr val="tx1"/>
                </a:solidFill>
                <a:effectLst/>
                <a:latin typeface="+mn-lt"/>
                <a:ea typeface="+mn-lt"/>
                <a:cs typeface="+mn-cs"/>
              </a:rPr>
              <a:t>formaliziranih ukrepov za njihovo </a:t>
            </a:r>
            <a:r>
              <a:rPr lang="sl-SI" sz="1200" i="0">
                <a:solidFill>
                  <a:schemeClr val="tx1"/>
                </a:solidFill>
                <a:effectLst/>
                <a:latin typeface="+mn-lt"/>
                <a:ea typeface="+mn-lt"/>
                <a:cs typeface="+mn-cs"/>
              </a:rPr>
              <a:t>učinkovito</a:t>
            </a:r>
            <a:r>
              <a:rPr lang="sl-SI" sz="1200" b="1" i="0">
                <a:solidFill>
                  <a:schemeClr val="tx1"/>
                </a:solidFill>
                <a:effectLst/>
                <a:latin typeface="+mn-lt"/>
                <a:ea typeface="+mn-lt"/>
                <a:cs typeface="+mn-cs"/>
              </a:rPr>
              <a:t> obvladovanje</a:t>
            </a:r>
            <a:r>
              <a:rPr lang="sl-SI" sz="1200" b="0" i="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b="0" i="0">
                <a:solidFill>
                  <a:schemeClr val="tx1"/>
                </a:solidFill>
                <a:effectLst/>
                <a:latin typeface="+mn-lt"/>
                <a:ea typeface="+mn-lt"/>
                <a:cs typeface="+mn-cs"/>
              </a:rPr>
              <a:t>Poleg tega </a:t>
            </a:r>
            <a:r>
              <a:rPr lang="sl-SI" sz="1200" b="1" i="0">
                <a:solidFill>
                  <a:schemeClr val="tx1"/>
                </a:solidFill>
                <a:effectLst/>
                <a:latin typeface="+mn-lt"/>
                <a:ea typeface="+mn-lt"/>
                <a:cs typeface="+mn-cs"/>
              </a:rPr>
              <a:t>razmere niso po vsej Evropi enake</a:t>
            </a:r>
            <a:r>
              <a:rPr lang="sl-SI" sz="1200" b="0" i="0">
                <a:solidFill>
                  <a:schemeClr val="tx1"/>
                </a:solidFill>
                <a:effectLst/>
                <a:latin typeface="+mn-lt"/>
                <a:ea typeface="+mn-lt"/>
                <a:cs typeface="+mn-cs"/>
              </a:rPr>
              <a:t>.</a:t>
            </a:r>
            <a:br>
              <a:rPr lang="sl-SI" sz="1200" b="0" i="0">
                <a:solidFill>
                  <a:schemeClr val="tx1"/>
                </a:solidFill>
                <a:effectLst/>
                <a:latin typeface="+mn-lt"/>
                <a:ea typeface="+mn-lt"/>
                <a:cs typeface="+mn-cs"/>
              </a:rPr>
            </a:br>
            <a:r>
              <a:rPr lang="sl-SI" sz="1200" b="0" i="0">
                <a:solidFill>
                  <a:schemeClr val="tx1"/>
                </a:solidFill>
                <a:effectLst/>
                <a:latin typeface="+mn-lt"/>
                <a:ea typeface="+mn-lt"/>
                <a:cs typeface="+mn-cs"/>
              </a:rPr>
              <a:t>Podatki kažejo, da </a:t>
            </a:r>
            <a:r>
              <a:rPr lang="sl-SI" sz="1200" b="1" i="0">
                <a:solidFill>
                  <a:schemeClr val="tx1"/>
                </a:solidFill>
                <a:effectLst/>
                <a:latin typeface="+mn-lt"/>
                <a:ea typeface="+mn-lt"/>
                <a:cs typeface="+mn-cs"/>
              </a:rPr>
              <a:t>se ozaveščenost, zmožnost obvladovanja tveganj, </a:t>
            </a:r>
            <a:r>
              <a:rPr lang="sl-SI" sz="1200" b="0" i="0">
                <a:solidFill>
                  <a:schemeClr val="tx1"/>
                </a:solidFill>
                <a:effectLst/>
                <a:latin typeface="+mn-lt"/>
                <a:ea typeface="+mn-lt"/>
                <a:cs typeface="+mn-cs"/>
              </a:rPr>
              <a:t>ter </a:t>
            </a:r>
            <a:r>
              <a:rPr lang="sl-SI" sz="1200" b="1" i="0">
                <a:solidFill>
                  <a:schemeClr val="tx1"/>
                </a:solidFill>
                <a:effectLst/>
                <a:latin typeface="+mn-lt"/>
                <a:ea typeface="+mn-lt"/>
                <a:cs typeface="+mn-cs"/>
              </a:rPr>
              <a:t>uvajanje preventivnih ukrepov precej razlikujejo</a:t>
            </a:r>
            <a:r>
              <a:rPr lang="sl-SI" sz="1200" b="0" i="0">
                <a:solidFill>
                  <a:schemeClr val="tx1"/>
                </a:solidFill>
                <a:effectLst/>
                <a:latin typeface="+mn-lt"/>
                <a:ea typeface="+mn-lt"/>
                <a:cs typeface="+mn-cs"/>
              </a:rPr>
              <a:t> glede na sektor, velikost podjetja in državo članico EU.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b="1">
                <a:solidFill>
                  <a:srgbClr val="000000"/>
                </a:solidFill>
                <a:effectLst/>
                <a:latin typeface="+mn-lt"/>
                <a:ea typeface="+mn-lt"/>
                <a:cs typeface="ArialMT"/>
              </a:rPr>
              <a:t>Povečati je treba ozaveščenost</a:t>
            </a:r>
            <a:r>
              <a:rPr lang="sl-SI" sz="1200">
                <a:solidFill>
                  <a:srgbClr val="000000"/>
                </a:solidFill>
                <a:effectLst/>
                <a:latin typeface="+mn-lt"/>
                <a:ea typeface="+mn-lt"/>
                <a:cs typeface="ArialMT"/>
              </a:rPr>
              <a:t> o </a:t>
            </a:r>
            <a:r>
              <a:rPr lang="sl-SI" sz="1200" b="1">
                <a:solidFill>
                  <a:srgbClr val="000000"/>
                </a:solidFill>
                <a:effectLst/>
                <a:latin typeface="+mn-lt"/>
                <a:ea typeface="+mn-lt"/>
                <a:cs typeface="ArialMT"/>
              </a:rPr>
              <a:t>psihosocialnih tveganjih</a:t>
            </a:r>
            <a:r>
              <a:rPr lang="sl-SI" sz="1200">
                <a:solidFill>
                  <a:srgbClr val="000000"/>
                </a:solidFill>
                <a:effectLst/>
                <a:latin typeface="+mn-lt"/>
                <a:ea typeface="+mn-lt"/>
                <a:cs typeface="ArialMT"/>
              </a:rPr>
              <a:t> v vseh sektorjih in na vseh delovnih mestih ter izboljšati razumevanje, da je </a:t>
            </a:r>
            <a:r>
              <a:rPr lang="sl-SI" sz="1200" b="1">
                <a:solidFill>
                  <a:srgbClr val="000000"/>
                </a:solidFill>
                <a:effectLst/>
                <a:latin typeface="+mn-lt"/>
                <a:ea typeface="+mn-lt"/>
                <a:cs typeface="ArialMT"/>
              </a:rPr>
              <a:t>obvladovanje psihosocialnih tveganj neločljiv del procesa upravljanja varnosti in zdravja pri delu</a:t>
            </a:r>
            <a:r>
              <a:rPr lang="sl-SI" sz="1200">
                <a:solidFill>
                  <a:srgbClr val="000000"/>
                </a:solidFill>
                <a:effectLst/>
                <a:latin typeface="+mn-lt"/>
                <a:ea typeface="+mn-lt"/>
                <a:cs typeface="ArialMT"/>
              </a:rPr>
              <a:t>. </a:t>
            </a:r>
          </a:p>
          <a:p>
            <a:pPr marL="0" indent="0">
              <a:buNone/>
            </a:pPr>
            <a:endParaRPr lang="en-US" sz="1200" b="0" dirty="0"/>
          </a:p>
          <a:p>
            <a:pPr marL="0" indent="0">
              <a:buNone/>
            </a:pPr>
            <a:r>
              <a:rPr lang="sl-SI" sz="1200" b="0"/>
              <a:t>Posebno pozornost je treba nameniti zlasti nekaterim vidikom, ki bodo obravnavani v kampanji: </a:t>
            </a:r>
          </a:p>
          <a:p>
            <a:pPr marL="171450" indent="-171450">
              <a:buFont typeface="Arial" panose="020B0604020202020204" pitchFamily="34" charset="0"/>
              <a:buChar char="•"/>
            </a:pPr>
            <a:r>
              <a:rPr lang="sl-SI" sz="1200" b="1"/>
              <a:t>psihosocialnim tveganjem, ki nesorazmerno vplivajo na določene skupine</a:t>
            </a:r>
            <a:r>
              <a:rPr lang="sl-SI" sz="1200" b="0"/>
              <a:t>;</a:t>
            </a:r>
          </a:p>
          <a:p>
            <a:pPr marL="171450" indent="-171450">
              <a:buFont typeface="Arial" panose="020B0604020202020204" pitchFamily="34" charset="0"/>
              <a:buChar char="•"/>
            </a:pPr>
            <a:r>
              <a:rPr lang="sl-SI" sz="1200" b="0"/>
              <a:t>nekaterim</a:t>
            </a:r>
            <a:r>
              <a:rPr lang="sl-SI" sz="1200" b="1"/>
              <a:t> sektorjem, ki so bolj izpostavljeni psihosocialnim tveganjem</a:t>
            </a:r>
            <a:r>
              <a:rPr lang="sl-SI" sz="1200" b="0"/>
              <a:t>, kot so izobraževalni, zdravstveni in upravni sektor;</a:t>
            </a:r>
          </a:p>
          <a:p>
            <a:pPr marL="171450" indent="-171450">
              <a:buFont typeface="Arial" panose="020B0604020202020204" pitchFamily="34" charset="0"/>
              <a:buChar char="•"/>
            </a:pPr>
            <a:r>
              <a:rPr lang="sl-SI" sz="1200" b="1"/>
              <a:t>digitalizaciji</a:t>
            </a:r>
            <a:r>
              <a:rPr lang="sl-SI" sz="1200" b="0"/>
              <a:t> in spreminjajočemu se svetu</a:t>
            </a:r>
            <a:r>
              <a:rPr lang="sl-SI" sz="1200"/>
              <a:t> </a:t>
            </a:r>
            <a:r>
              <a:rPr lang="sl-SI" sz="1200" b="1"/>
              <a:t>dela</a:t>
            </a:r>
            <a:r>
              <a:rPr lang="sl-SI" sz="1200" b="0"/>
              <a:t>, ki prinašata številne priložnosti, obenem pa nova tveganja in izzive, ki jih bo treba obravnavati.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sl-SI" sz="1200" b="0" i="0">
                <a:solidFill>
                  <a:schemeClr val="tx1"/>
                </a:solidFill>
                <a:effectLst/>
                <a:latin typeface="+mn-lt"/>
                <a:ea typeface="+mn-lt"/>
                <a:cs typeface="+mn-cs"/>
              </a:rPr>
              <a:t>Kljub vse večji ozaveščenosti imajo številna podjetja še vedno težave pri učinkovitem obvladovanju psihosocialnih tveganj.</a:t>
            </a:r>
            <a:br>
              <a:rPr lang="sl-SI" sz="1200" b="0" i="0">
                <a:solidFill>
                  <a:schemeClr val="tx1"/>
                </a:solidFill>
                <a:effectLst/>
                <a:latin typeface="+mn-lt"/>
                <a:ea typeface="+mn-lt"/>
                <a:cs typeface="+mn-cs"/>
              </a:rPr>
            </a:br>
            <a:r>
              <a:rPr lang="sl-SI" sz="1200" b="0" i="0">
                <a:solidFill>
                  <a:schemeClr val="tx1"/>
                </a:solidFill>
                <a:effectLst/>
                <a:latin typeface="+mn-lt"/>
                <a:ea typeface="+mn-lt"/>
                <a:cs typeface="+mn-cs"/>
              </a:rPr>
              <a:t>Dokazi kažejo, da je</a:t>
            </a:r>
            <a:r>
              <a:rPr lang="sl-SI" sz="1200" i="0">
                <a:solidFill>
                  <a:schemeClr val="tx1"/>
                </a:solidFill>
                <a:effectLst/>
                <a:latin typeface="+mn-lt"/>
                <a:ea typeface="+mn-lt"/>
                <a:cs typeface="+mn-cs"/>
              </a:rPr>
              <a:t> </a:t>
            </a:r>
            <a:r>
              <a:rPr lang="sl-SI" sz="1200" b="1" i="0">
                <a:solidFill>
                  <a:schemeClr val="tx1"/>
                </a:solidFill>
                <a:effectLst/>
                <a:latin typeface="+mn-lt"/>
                <a:ea typeface="+mn-lt"/>
                <a:cs typeface="+mn-cs"/>
              </a:rPr>
              <a:t>nenaklonjenost odkritemu pogovoru še vedno najpogostejša ovira</a:t>
            </a:r>
            <a:r>
              <a:rPr lang="sl-SI" sz="1200" b="0" i="0">
                <a:solidFill>
                  <a:schemeClr val="tx1"/>
                </a:solidFill>
                <a:effectLst/>
                <a:latin typeface="+mn-lt"/>
                <a:ea typeface="+mn-lt"/>
                <a:cs typeface="+mn-cs"/>
              </a:rPr>
              <a:t>, ki je pogosto povezana s stigmatizacijo in strahom pred negativnimi posledicami.</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l-SI" sz="1200" b="0" i="0">
                <a:solidFill>
                  <a:schemeClr val="tx1"/>
                </a:solidFill>
                <a:effectLst/>
                <a:latin typeface="+mn-lt"/>
                <a:ea typeface="+mn-lt"/>
                <a:cs typeface="+mn-cs"/>
              </a:rPr>
              <a:t>Druga pomembna ovira je </a:t>
            </a:r>
            <a:r>
              <a:rPr lang="sl-SI" sz="1200" b="1" i="0">
                <a:solidFill>
                  <a:schemeClr val="tx1"/>
                </a:solidFill>
                <a:effectLst/>
                <a:latin typeface="+mn-lt"/>
                <a:ea typeface="+mn-lt"/>
                <a:cs typeface="+mn-cs"/>
              </a:rPr>
              <a:t>pomanjkanje strokovnega znanja in izkušenj</a:t>
            </a:r>
            <a:r>
              <a:rPr lang="sl-SI" sz="1200" b="0" i="0">
                <a:solidFill>
                  <a:schemeClr val="tx1"/>
                </a:solidFill>
                <a:effectLst/>
                <a:latin typeface="+mn-lt"/>
                <a:ea typeface="+mn-lt"/>
                <a:cs typeface="+mn-cs"/>
              </a:rPr>
              <a:t>.</a:t>
            </a:r>
            <a:br>
              <a:rPr lang="sl-SI" sz="1200" b="0" i="0">
                <a:solidFill>
                  <a:schemeClr val="tx1"/>
                </a:solidFill>
                <a:effectLst/>
                <a:latin typeface="+mn-lt"/>
                <a:ea typeface="+mn-lt"/>
                <a:cs typeface="+mn-cs"/>
              </a:rPr>
            </a:br>
            <a:r>
              <a:rPr lang="sl-SI" sz="1200" b="1" i="0">
                <a:solidFill>
                  <a:schemeClr val="tx1"/>
                </a:solidFill>
                <a:effectLst/>
                <a:latin typeface="+mn-lt"/>
                <a:ea typeface="+mn-lt"/>
                <a:cs typeface="+mn-cs"/>
              </a:rPr>
              <a:t>Mnoge organizacije</a:t>
            </a:r>
            <a:r>
              <a:rPr lang="sl-SI" sz="1200" b="0" i="0">
                <a:solidFill>
                  <a:schemeClr val="tx1"/>
                </a:solidFill>
                <a:effectLst/>
                <a:latin typeface="+mn-lt"/>
                <a:ea typeface="+mn-lt"/>
                <a:cs typeface="+mn-cs"/>
              </a:rPr>
              <a:t>, zlasti mala in srednja podjetja, </a:t>
            </a:r>
            <a:r>
              <a:rPr lang="sl-SI" sz="1200" b="1" i="0">
                <a:solidFill>
                  <a:schemeClr val="tx1"/>
                </a:solidFill>
                <a:effectLst/>
                <a:latin typeface="+mn-lt"/>
                <a:ea typeface="+mn-lt"/>
                <a:cs typeface="+mn-cs"/>
              </a:rPr>
              <a:t>menijo, da nimajo na voljo ustreznih orodij, smernic ali strokovne podpore</a:t>
            </a:r>
            <a:r>
              <a:rPr lang="sl-SI" sz="1200" b="0" i="0">
                <a:solidFill>
                  <a:schemeClr val="tx1"/>
                </a:solidFill>
                <a:effectLst/>
                <a:latin typeface="+mn-lt"/>
                <a:ea typeface="+mn-lt"/>
                <a:cs typeface="+mn-cs"/>
              </a:rPr>
              <a:t> za učinkovito obvladovanje psihosocialnih tveganj.</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l-SI" sz="1200" b="0" i="0">
                <a:solidFill>
                  <a:schemeClr val="tx1"/>
                </a:solidFill>
                <a:effectLst/>
                <a:latin typeface="+mn-lt"/>
                <a:ea typeface="+mn-lt"/>
                <a:cs typeface="+mn-cs"/>
              </a:rPr>
              <a:t>K temu močno prispeva tudi </a:t>
            </a:r>
            <a:r>
              <a:rPr lang="sl-SI" sz="1200" b="1" i="0">
                <a:solidFill>
                  <a:schemeClr val="tx1"/>
                </a:solidFill>
                <a:effectLst/>
                <a:latin typeface="+mn-lt"/>
                <a:ea typeface="+mn-lt"/>
                <a:cs typeface="+mn-cs"/>
              </a:rPr>
              <a:t>pomanjkanje formaliziranih pristopov k ocenjevanju in obvladovanju psihosocialnih tveganj</a:t>
            </a:r>
            <a:r>
              <a:rPr lang="sl-SI" sz="1200" b="0" i="0">
                <a:solidFill>
                  <a:schemeClr val="tx1"/>
                </a:solidFill>
                <a:effectLst/>
                <a:latin typeface="+mn-lt"/>
                <a:ea typeface="+mn-lt"/>
                <a:cs typeface="+mn-cs"/>
              </a:rPr>
              <a:t>.</a:t>
            </a:r>
            <a:br>
              <a:rPr lang="sl-SI" sz="1200" b="0" i="0">
                <a:solidFill>
                  <a:schemeClr val="tx1"/>
                </a:solidFill>
                <a:effectLst/>
                <a:latin typeface="+mn-lt"/>
                <a:ea typeface="+mn-lt"/>
                <a:cs typeface="+mn-cs"/>
              </a:rPr>
            </a:br>
            <a:r>
              <a:rPr lang="sl-SI" sz="1200" b="0" i="0">
                <a:solidFill>
                  <a:schemeClr val="tx1"/>
                </a:solidFill>
                <a:effectLst/>
                <a:latin typeface="+mn-lt"/>
                <a:ea typeface="+mn-lt"/>
                <a:cs typeface="+mn-cs"/>
              </a:rPr>
              <a:t>Čeprav so nekateri ukrepi že bili sprejeti, </a:t>
            </a:r>
            <a:r>
              <a:rPr lang="sl-SI" sz="1200" b="1" i="0">
                <a:solidFill>
                  <a:schemeClr val="tx1"/>
                </a:solidFill>
                <a:effectLst/>
                <a:latin typeface="+mn-lt"/>
                <a:ea typeface="+mn-lt"/>
                <a:cs typeface="+mn-cs"/>
              </a:rPr>
              <a:t>ima le manjšina malih in srednjih podjetij strukturirane načrte</a:t>
            </a:r>
            <a:r>
              <a:rPr lang="sl-SI" sz="1200" b="0" i="0">
                <a:solidFill>
                  <a:schemeClr val="tx1"/>
                </a:solidFill>
                <a:effectLst/>
                <a:latin typeface="+mn-lt"/>
                <a:ea typeface="+mn-lt"/>
                <a:cs typeface="+mn-cs"/>
              </a:rPr>
              <a:t>, prizadevanja pa so pogosto razdrobljena ali usmerjena v posameznike namesto v vzročne dejavnike na ravni organizacije (glej naslednji diapozitiv).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l-SI" sz="1200" b="0" i="0">
                <a:solidFill>
                  <a:schemeClr val="tx1"/>
                </a:solidFill>
                <a:effectLst/>
                <a:latin typeface="+mn-lt"/>
                <a:ea typeface="+mn-lt"/>
                <a:cs typeface="+mn-cs"/>
              </a:rPr>
              <a:t>Vendar pa je opaziti močno težnjo k izboljšavam.</a:t>
            </a:r>
            <a:br>
              <a:rPr lang="sl-SI" sz="1200" b="0" i="0">
                <a:solidFill>
                  <a:schemeClr val="tx1"/>
                </a:solidFill>
                <a:effectLst/>
                <a:latin typeface="+mn-lt"/>
                <a:ea typeface="+mn-lt"/>
                <a:cs typeface="+mn-cs"/>
              </a:rPr>
            </a:br>
            <a:r>
              <a:rPr lang="sl-SI" sz="1200" b="0" i="0">
                <a:solidFill>
                  <a:schemeClr val="tx1"/>
                </a:solidFill>
                <a:effectLst/>
                <a:latin typeface="+mn-lt"/>
                <a:ea typeface="+mn-lt"/>
                <a:cs typeface="+mn-cs"/>
              </a:rPr>
              <a:t>Po vsej Evropi </a:t>
            </a:r>
            <a:r>
              <a:rPr lang="sl-SI" sz="1200" b="1" i="0">
                <a:solidFill>
                  <a:schemeClr val="tx1"/>
                </a:solidFill>
                <a:effectLst/>
                <a:latin typeface="+mn-lt"/>
                <a:ea typeface="+mn-lt"/>
                <a:cs typeface="+mn-cs"/>
              </a:rPr>
              <a:t>pristojni organi in različni sektorji pripravljajo praktična navodila, orodja in zakonodajne okvire</a:t>
            </a:r>
            <a:r>
              <a:rPr lang="sl-SI" sz="1200" b="0" i="0">
                <a:solidFill>
                  <a:schemeClr val="tx1"/>
                </a:solidFill>
                <a:effectLst/>
                <a:latin typeface="+mn-lt"/>
                <a:ea typeface="+mn-lt"/>
                <a:cs typeface="+mn-cs"/>
              </a:rPr>
              <a:t>, da bi podjetjem pomagali pri sprejemanju ustreznih ukrepov.</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l-SI" sz="1200" b="0" i="0">
                <a:solidFill>
                  <a:schemeClr val="tx1"/>
                </a:solidFill>
                <a:effectLst/>
                <a:latin typeface="+mn-lt"/>
                <a:ea typeface="+mn-lt"/>
                <a:cs typeface="+mn-cs"/>
              </a:rPr>
              <a:t>To pomeni, da podjetja ne začenjajo iz nič. Eden od ciljev kampanje </a:t>
            </a:r>
            <a:r>
              <a:rPr lang="sl-SI" sz="1200" b="1" i="0">
                <a:solidFill>
                  <a:schemeClr val="tx1"/>
                </a:solidFill>
                <a:effectLst/>
                <a:latin typeface="+mn-lt"/>
                <a:ea typeface="+mn-lt"/>
                <a:cs typeface="+mn-cs"/>
              </a:rPr>
              <a:t>je ozaveščanje o obstoječem znanju in dobrih praksah ter zagotavljanje podpore razvoju pristopov, ki spodbujajo sistematično obvladovanje psihosocialnih tveganj</a:t>
            </a:r>
            <a:r>
              <a:rPr lang="sl-SI"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b="1" i="0">
                <a:solidFill>
                  <a:schemeClr val="tx1"/>
                </a:solidFill>
                <a:effectLst/>
                <a:latin typeface="+mn-lt"/>
                <a:ea typeface="+mn-lt"/>
                <a:cs typeface="+mn-cs"/>
              </a:rPr>
              <a:t>Več podrobnosti o preventivnih ukrepih </a:t>
            </a:r>
            <a:r>
              <a:rPr lang="sl-SI" sz="1200" b="0" i="0">
                <a:solidFill>
                  <a:schemeClr val="tx1"/>
                </a:solidFill>
                <a:effectLst/>
                <a:latin typeface="+mn-lt"/>
                <a:ea typeface="+mn-lt"/>
                <a:cs typeface="+mn-cs"/>
              </a:rPr>
              <a:t>je na voljo v nadaljevanju.</a:t>
            </a:r>
            <a:r>
              <a:rPr lang="sl-SI" sz="1200" b="1" i="0">
                <a:solidFill>
                  <a:schemeClr val="tx1"/>
                </a:solidFill>
                <a:effectLst/>
                <a:latin typeface="+mn-lt"/>
                <a:ea typeface="+mn-lt"/>
                <a:cs typeface="+mn-cs"/>
              </a:rPr>
              <a:t> </a:t>
            </a:r>
            <a:r>
              <a:rPr lang="sl-SI" sz="1200" b="0" i="0">
                <a:solidFill>
                  <a:schemeClr val="tx1"/>
                </a:solidFill>
                <a:effectLst/>
                <a:latin typeface="+mn-lt"/>
                <a:ea typeface="+mn-lt"/>
                <a:cs typeface="+mn-cs"/>
              </a:rPr>
              <a:t>Pomembno je: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l-SI" sz="1200" b="1" i="0">
                <a:solidFill>
                  <a:schemeClr val="tx1"/>
                </a:solidFill>
                <a:effectLst/>
                <a:latin typeface="+mn-lt"/>
                <a:ea typeface="+mn-lt"/>
                <a:cs typeface="+mn-cs"/>
              </a:rPr>
              <a:t>psihosocialna tveganja vključiti v proces ocenjevanja in obvladovanja tveganj</a:t>
            </a:r>
            <a:r>
              <a:rPr lang="sl-SI" sz="1200" b="0" i="0">
                <a:solidFill>
                  <a:schemeClr val="tx1"/>
                </a:solidFill>
                <a:effectLst/>
                <a:latin typeface="+mn-lt"/>
                <a:ea typeface="+mn-lt"/>
                <a:cs typeface="+mn-cs"/>
              </a:rPr>
              <a:t>, pri čemer naj delavci v celotnem procesu aktivno sodelujejo;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l-SI" sz="1200" b="1" i="0">
                <a:solidFill>
                  <a:schemeClr val="tx1"/>
                </a:solidFill>
                <a:effectLst/>
                <a:latin typeface="+mn-lt"/>
                <a:ea typeface="+mn-lt"/>
                <a:cs typeface="+mn-cs"/>
              </a:rPr>
              <a:t>spodbujati model vodenja, ki delavce podpira, in kulturo odprtega dialoga</a:t>
            </a:r>
            <a:r>
              <a:rPr lang="sl-SI" sz="1200" b="0" i="0">
                <a:solidFill>
                  <a:schemeClr val="tx1"/>
                </a:solidFill>
                <a:effectLst/>
                <a:latin typeface="+mn-lt"/>
                <a:ea typeface="+mn-lt"/>
                <a:cs typeface="+mn-cs"/>
              </a:rPr>
              <a:t>, pri čemer naj vodje dajejo zgled in spodbujajo razpravo;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l-SI" sz="1200" b="1" i="0">
                <a:solidFill>
                  <a:schemeClr val="tx1"/>
                </a:solidFill>
                <a:effectLst/>
                <a:latin typeface="+mn-lt"/>
                <a:ea typeface="+mn-lt"/>
                <a:cs typeface="+mn-cs"/>
              </a:rPr>
              <a:t>delo organizirati</a:t>
            </a:r>
            <a:r>
              <a:rPr lang="sl-SI" sz="1200" b="0" i="0">
                <a:solidFill>
                  <a:schemeClr val="tx1"/>
                </a:solidFill>
                <a:effectLst/>
                <a:latin typeface="+mn-lt"/>
                <a:ea typeface="+mn-lt"/>
                <a:cs typeface="+mn-cs"/>
              </a:rPr>
              <a:t> tako, da je delovna obremenitev obvladljiva, vloge jasno opredeljene, na voljo ustrezni viri, delavcem pa omogočena ustrezna raven avtonomije;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l-SI" sz="1200" b="1" i="0">
                <a:solidFill>
                  <a:schemeClr val="tx1"/>
                </a:solidFill>
                <a:effectLst/>
                <a:latin typeface="+mn-lt"/>
                <a:ea typeface="+mn-lt"/>
                <a:cs typeface="+mn-cs"/>
              </a:rPr>
              <a:t>preprečiti vsakršno nasilje, ustrahovanje in neprimerno socialno vedenje</a:t>
            </a:r>
            <a:r>
              <a:rPr lang="sl-SI" sz="1200" b="0" i="0">
                <a:solidFill>
                  <a:schemeClr val="tx1"/>
                </a:solidFill>
                <a:effectLst/>
                <a:latin typeface="+mn-lt"/>
                <a:ea typeface="+mn-lt"/>
                <a:cs typeface="+mn-cs"/>
              </a:rPr>
              <a:t> z jasnimi politikami, postopki poročanja in zgodnjim ukrepanjem;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l-SI" sz="1200" b="1" i="0">
                <a:solidFill>
                  <a:schemeClr val="tx1"/>
                </a:solidFill>
                <a:effectLst/>
                <a:latin typeface="+mn-lt"/>
                <a:ea typeface="+mn-lt"/>
                <a:cs typeface="+mn-cs"/>
              </a:rPr>
              <a:t>prizadevati si za okrepitev ozaveščenosti, znanja in podpore</a:t>
            </a:r>
            <a:r>
              <a:rPr lang="sl-SI" sz="1200" b="0" i="0">
                <a:solidFill>
                  <a:schemeClr val="tx1"/>
                </a:solidFill>
                <a:effectLst/>
                <a:latin typeface="+mn-lt"/>
                <a:ea typeface="+mn-lt"/>
                <a:cs typeface="+mn-cs"/>
              </a:rPr>
              <a:t>, in sicer z zmanjšanjem stigmatizacije, zagotavljanjem usposabljanja in spodbujanjem socialne podpore na delovnem mestu.</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a:solidFill>
                  <a:schemeClr val="tx1"/>
                </a:solidFill>
                <a:effectLst/>
                <a:latin typeface="+mn-lt"/>
                <a:ea typeface="+mn-lt"/>
                <a:cs typeface="+mn-cs"/>
              </a:rPr>
              <a:t>Za uspešno preprečevanje in obvladovanje psihosocialnih tveganj so ključni tudi drugi dejavniki.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l-SI" sz="1200" b="1">
                <a:solidFill>
                  <a:schemeClr val="tx1"/>
                </a:solidFill>
                <a:effectLst/>
                <a:latin typeface="+mn-lt"/>
                <a:ea typeface="+mn-lt"/>
                <a:cs typeface="+mn-cs"/>
              </a:rPr>
              <a:t>Zavezanost vodstva kot predpogoj </a:t>
            </a:r>
            <a:r>
              <a:rPr lang="sl-SI" sz="1200">
                <a:solidFill>
                  <a:schemeClr val="tx1"/>
                </a:solidFill>
                <a:effectLst/>
                <a:latin typeface="+mn-lt"/>
                <a:ea typeface="+mn-lt"/>
                <a:cs typeface="+mn-cs"/>
              </a:rPr>
              <a:t>– kadar so vodstveni delavci aktivno vključeni in podpirajo zaposlene na vseh ravneh ter jim dajejo zgled, s tem izkazujejo resnično zavezanost ustvarjanju pozitivnega delovnega okolja. Brez jasne zavezanosti in angažiranosti vodstva ni mogoče uspešno preprečevati psihosocialnih tveganj. </a:t>
            </a:r>
          </a:p>
          <a:p>
            <a:pPr marL="171450" lvl="0" indent="-171450">
              <a:buFont typeface="Arial" panose="020B0604020202020204" pitchFamily="34" charset="0"/>
              <a:buChar char="•"/>
            </a:pPr>
            <a:r>
              <a:rPr lang="sl-SI" sz="1200" b="1">
                <a:solidFill>
                  <a:schemeClr val="tx1"/>
                </a:solidFill>
                <a:effectLst/>
                <a:latin typeface="+mn-lt"/>
                <a:ea typeface="+mn-lt"/>
                <a:cs typeface="+mn-cs"/>
              </a:rPr>
              <a:t>Vključevanje delavcev v proces </a:t>
            </a:r>
            <a:r>
              <a:rPr lang="sl-SI" sz="1200">
                <a:solidFill>
                  <a:schemeClr val="tx1"/>
                </a:solidFill>
                <a:effectLst/>
                <a:latin typeface="+mn-lt"/>
                <a:ea typeface="+mn-lt"/>
                <a:cs typeface="+mn-cs"/>
              </a:rPr>
              <a:t>– sodelovanje z delavci in njihovimi predstavniki pomaga opredeliti in razvrstiti po pomembnosti najpomembnejša vprašanja, ki jih je treba obravnavati. To poleg tega delavcem daje občutek, da so soodgovorni za spremembe, ki se uvajajo, kar krepi njihovo predanost in zavzetost. Iskanje ustreznih rešitev bo veliko učinkovitejše, če bodo delavci imeli besedo pri tem in se bodo njihova mnenja upoštevala.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sl-SI" b="1"/>
              <a:t>Nasilje na delovnem mestu je problematika, ki ima več vidikov. </a:t>
            </a:r>
            <a:r>
              <a:rPr lang="sl-SI"/>
              <a:t>Lahko gre za enkraten incident, kot je na primer fizični napad, ali za ponavljajoča se dejanja, katerih namen je strašenje ali poniževanje, na primer v primeru ustrahovanja ali trpinčenja. Vzgibi za to so lahko različni, od rasne nestrpnosti, sovraštva na podlagi etničnega porekla ali sovraštva na podlagi spola. Storilci so lahko različni in se včasih tudi prekrivajo, od sodelavcev, vodstvenih delavcev, strank ali kupcev ali celo do posameznikov, ki niso povezani s podjetjem ali njegovimi zaposlenimi.</a:t>
            </a:r>
          </a:p>
          <a:p>
            <a:pPr algn="just"/>
            <a:endParaRPr lang="en-US" dirty="0"/>
          </a:p>
          <a:p>
            <a:pPr algn="just"/>
            <a:r>
              <a:rPr lang="sl-SI" b="1"/>
              <a:t>Nasilje na delovnem mestu je pomemben vzrok stresa in lahko povzroči zdravstvene težave</a:t>
            </a:r>
            <a:r>
              <a:rPr lang="sl-SI"/>
              <a:t>. Neposredna škoda, bodisi v obliki fizičnega ali psihičnega nasilja, lahko dolgoročno vodi v nastanek travm in psihološko škodo, kar lahko privede do resnih zdravstvenih težav, kot so depresija, izguba samozavesti ali motnje spanja.</a:t>
            </a:r>
          </a:p>
          <a:p>
            <a:pPr algn="just"/>
            <a:endParaRPr lang="en-US" dirty="0"/>
          </a:p>
          <a:p>
            <a:pPr algn="just"/>
            <a:r>
              <a:rPr lang="sl-SI"/>
              <a:t>V evropski telefonski anketi o delovnih razmerah, ki jo je Eurofound izvedel leta 2021, je bilo ugotovljeno, da je </a:t>
            </a:r>
            <a:r>
              <a:rPr lang="sl-SI" b="0"/>
              <a:t>v povprečju </a:t>
            </a:r>
            <a:r>
              <a:rPr lang="sl-SI" b="1"/>
              <a:t>približno 13 % delavcev v EU doživelo neko obliko neprimernega socialnega vedenja na delovnem mestu</a:t>
            </a:r>
            <a:r>
              <a:rPr lang="sl-SI"/>
              <a:t>.</a:t>
            </a:r>
          </a:p>
          <a:p>
            <a:pPr algn="just"/>
            <a:endParaRPr lang="en-US" dirty="0"/>
          </a:p>
          <a:p>
            <a:pPr algn="just"/>
            <a:r>
              <a:rPr lang="sl-SI" b="1"/>
              <a:t>Ženske pogosteje poročajo o neprimernem vedenju na delovnem mestu.</a:t>
            </a:r>
            <a:r>
              <a:rPr lang="sl-SI"/>
              <a:t> Pred kratkim so Eurostat, agencija FRA in inštitut EIGE skupaj izvedli raziskavo o nasilju na podlagi spola v EU, v kateri je bilo ugotovljeno, da:</a:t>
            </a:r>
          </a:p>
          <a:p>
            <a:pPr marL="171450" indent="-171450" algn="just">
              <a:buFont typeface="Arial" panose="020B0604020202020204" pitchFamily="34" charset="0"/>
              <a:buChar char="•"/>
            </a:pPr>
            <a:r>
              <a:rPr lang="sl-SI" b="1"/>
              <a:t>je 14,5 % žensk v svojem življenju že doživelo spolno nadlegovanje na delovnem mestu</a:t>
            </a:r>
            <a:r>
              <a:rPr lang="sl-SI" b="0"/>
              <a:t>;</a:t>
            </a:r>
            <a:r>
              <a:rPr lang="sl-SI"/>
              <a:t> </a:t>
            </a:r>
            <a:r>
              <a:rPr lang="sl-SI" b="1"/>
              <a:t> </a:t>
            </a:r>
          </a:p>
          <a:p>
            <a:pPr marL="171450" indent="-171450" algn="just">
              <a:buFont typeface="Arial" panose="020B0604020202020204" pitchFamily="34" charset="0"/>
              <a:buChar char="•"/>
            </a:pPr>
            <a:r>
              <a:rPr lang="sl-SI" b="1"/>
              <a:t>je 4,3 % žensk doživelo spolno nadlegovanje v zadnjih 12 mesecih</a:t>
            </a:r>
            <a:r>
              <a:rPr lang="sl-SI" b="0"/>
              <a:t>; </a:t>
            </a:r>
          </a:p>
          <a:p>
            <a:pPr marL="171450" indent="-171450" algn="just">
              <a:buFont typeface="Arial" panose="020B0604020202020204" pitchFamily="34" charset="0"/>
              <a:buChar char="•"/>
            </a:pPr>
            <a:r>
              <a:rPr lang="sl-SI" b="1"/>
              <a:t>mlajše ženske </a:t>
            </a:r>
            <a:r>
              <a:rPr lang="sl-SI"/>
              <a:t>poročajo o višji razširjenosti tega pojava, saj </a:t>
            </a:r>
            <a:r>
              <a:rPr lang="sl-SI" b="1"/>
              <a:t>kar dve od petih žensk poročata, da sta v svojem življenju že doživeli spolno nadlegovanje na delovnem mestu.</a:t>
            </a:r>
          </a:p>
          <a:p>
            <a:pPr algn="just"/>
            <a:endParaRPr lang="en-US" dirty="0"/>
          </a:p>
          <a:p>
            <a:pPr algn="just"/>
            <a:r>
              <a:rPr lang="sl-SI" b="1"/>
              <a:t>Naraščajoča digitalizacija dela</a:t>
            </a:r>
            <a:r>
              <a:rPr lang="sl-SI"/>
              <a:t> ter vse večja uporaba informacijsko-komunikacijskih tehnologij (IKT) in odvisnost od njih na delovnem mestu </a:t>
            </a:r>
            <a:r>
              <a:rPr lang="sl-SI" b="1"/>
              <a:t>sta povzročili nastanek novih oblik neprimernega socialnega vedenja</a:t>
            </a:r>
            <a:r>
              <a:rPr lang="sl-SI"/>
              <a:t>, vključno s spletnim trpinčenjem in ustrahovanjem.</a:t>
            </a:r>
          </a:p>
          <a:p>
            <a:pPr algn="just"/>
            <a:r>
              <a:rPr lang="sl-SI"/>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l-SI"/>
              <a:t>Na splošno je </a:t>
            </a:r>
            <a:r>
              <a:rPr lang="sl-SI" b="1"/>
              <a:t>27,2 % žensk spolno nadlegovanje na delovnem mestu doživelo s strani osebe moškega spola</a:t>
            </a:r>
            <a:r>
              <a:rPr lang="sl-SI"/>
              <a:t>, </a:t>
            </a:r>
            <a:r>
              <a:rPr lang="sl-SI" b="1"/>
              <a:t>30,8 % žensk pa s strani „katerega koli storilca“</a:t>
            </a:r>
            <a:r>
              <a:rPr lang="sl-SI"/>
              <a:t>.</a:t>
            </a:r>
          </a:p>
          <a:p>
            <a:pPr marL="0" indent="0">
              <a:buFont typeface="Arial" panose="020B0604020202020204" pitchFamily="34" charset="0"/>
              <a:buNone/>
            </a:pPr>
            <a:r>
              <a:rPr lang="sl-SI"/>
              <a:t> </a:t>
            </a:r>
          </a:p>
          <a:p>
            <a:pPr marL="171450" indent="-171450">
              <a:buFont typeface="Arial" panose="020B0604020202020204" pitchFamily="34" charset="0"/>
              <a:buChar char="•"/>
            </a:pPr>
            <a:r>
              <a:rPr lang="sl-SI"/>
              <a:t>Na podlagi teh rezultatov je mogoče sklepati, da so v večini primerov storilci spolnega nadlegovanja žensk osebe moškega spola.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sl-SI"/>
              <a:t>Med </a:t>
            </a:r>
            <a:r>
              <a:rPr lang="sl-SI" b="1"/>
              <a:t>storilci moškega spola</a:t>
            </a:r>
            <a:r>
              <a:rPr lang="sl-SI"/>
              <a:t>:</a:t>
            </a:r>
          </a:p>
          <a:p>
            <a:pPr marL="0" indent="0">
              <a:buFont typeface="Arial" panose="020B0604020202020204" pitchFamily="34" charset="0"/>
              <a:buNone/>
            </a:pPr>
            <a:r>
              <a:rPr lang="sl-SI"/>
              <a:t>      – je </a:t>
            </a:r>
            <a:r>
              <a:rPr lang="sl-SI" b="1"/>
              <a:t>15,8 % žensk </a:t>
            </a:r>
            <a:r>
              <a:rPr lang="sl-SI"/>
              <a:t>v EU-27 navedlo, da jih je spolno nadlegoval sodelavec; </a:t>
            </a:r>
          </a:p>
          <a:p>
            <a:pPr marL="0" indent="0">
              <a:buFont typeface="Arial" panose="020B0604020202020204" pitchFamily="34" charset="0"/>
              <a:buNone/>
            </a:pPr>
            <a:r>
              <a:rPr lang="sl-SI"/>
              <a:t>      – je </a:t>
            </a:r>
            <a:r>
              <a:rPr lang="sl-SI" b="1"/>
              <a:t>7,4 % žensk</a:t>
            </a:r>
            <a:r>
              <a:rPr lang="sl-SI"/>
              <a:t> navedlo, da jih je spolno nadlegoval šef ali nadrejeni; </a:t>
            </a:r>
          </a:p>
          <a:p>
            <a:pPr marL="0" indent="0">
              <a:buFont typeface="Arial" panose="020B0604020202020204" pitchFamily="34" charset="0"/>
              <a:buNone/>
            </a:pPr>
            <a:r>
              <a:rPr lang="sl-SI"/>
              <a:t>      – medtem ko je </a:t>
            </a:r>
            <a:r>
              <a:rPr lang="sl-SI" b="1"/>
              <a:t>9,3 % žensk navedlo, da jih je spolno nadlegovala druga oseba moškega spola</a:t>
            </a:r>
            <a:r>
              <a:rPr lang="sl-SI"/>
              <a:t>, vključno s stranko ali kupcem.</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sl-SI"/>
              <a:t>Nasilje in ustrahovanje na delovnem mestu nista težavi, ki jima je treba pripisati pomembnost le takrat, ko se zgodi nekaj resnejšega. </a:t>
            </a:r>
          </a:p>
          <a:p>
            <a:pPr algn="just"/>
            <a:endParaRPr lang="en-US" dirty="0"/>
          </a:p>
          <a:p>
            <a:pPr algn="just"/>
            <a:r>
              <a:rPr lang="sl-SI"/>
              <a:t>Nasilje je mogoče preprečiti z naslednjimi ukrepi: </a:t>
            </a:r>
          </a:p>
          <a:p>
            <a:pPr marL="171450" indent="-171450" algn="just">
              <a:buFont typeface="Arial" panose="020B0604020202020204" pitchFamily="34" charset="0"/>
              <a:buChar char="•"/>
            </a:pPr>
            <a:r>
              <a:rPr lang="sl-SI" b="1"/>
              <a:t>pojasnite, kaj je spoštljivo vedenje</a:t>
            </a:r>
            <a:r>
              <a:rPr lang="sl-SI"/>
              <a:t>, natančno opredelite vloge in zagotovite, da so pričakovanja vsem razumljiva, če se pojavijo pomisleki;</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l-SI" b="1">
                <a:cs typeface="Arial"/>
              </a:rPr>
              <a:t>poiščite temeljne vzroke ali dejavnike, ki k tovrstnim pojavom prispevajo</a:t>
            </a:r>
            <a:r>
              <a:rPr lang="sl-SI" b="0">
                <a:cs typeface="Arial"/>
              </a:rPr>
              <a:t>,</a:t>
            </a:r>
            <a:r>
              <a:rPr lang="sl-SI" b="1">
                <a:cs typeface="Arial"/>
              </a:rPr>
              <a:t> </a:t>
            </a:r>
            <a:r>
              <a:rPr lang="sl-SI" b="0">
                <a:cs typeface="Arial"/>
              </a:rPr>
              <a:t> saj lahko vsaka situacija razkrije koristne informacije o tem, kje se skrivajo tveganja – naj gre za pritisk zaradi prevelike delovne obremenitve, delo v osami, delo s strankami, zabrisane meje v digitalni komunikaciji ali pomanjkljiv vsakodnevni nadzor. </a:t>
            </a:r>
          </a:p>
          <a:p>
            <a:pPr marL="171450" indent="-171450" algn="just">
              <a:buFont typeface="Arial" panose="020B0604020202020204" pitchFamily="34" charset="0"/>
              <a:buChar char="•"/>
            </a:pPr>
            <a:r>
              <a:rPr lang="sl-SI" b="1"/>
              <a:t>incidente obravnavajte pravično in učinkovito, da se (ponovno) vzpostavi zaupanje in prepreči ponovitev neprimernega vedenja</a:t>
            </a:r>
            <a:r>
              <a:rPr lang="sl-SI" b="0"/>
              <a:t>,</a:t>
            </a:r>
            <a:r>
              <a:rPr lang="sl-SI" b="1"/>
              <a:t> </a:t>
            </a:r>
            <a:r>
              <a:rPr lang="sl-SI"/>
              <a:t>npr. z zagotavljanjem okolja, v katerem se delavci lahko izpovejo, kjer se jim prisluhne in se zapišejo ključna dejstva o tem, kar se je zgodilo;</a:t>
            </a:r>
          </a:p>
          <a:p>
            <a:pPr marL="171450" indent="-171450" algn="just">
              <a:buFont typeface="Arial" panose="020B0604020202020204" pitchFamily="34" charset="0"/>
              <a:buChar char="•"/>
            </a:pPr>
            <a:r>
              <a:rPr lang="sl-SI" b="1"/>
              <a:t>opredelite področja za izboljšanje</a:t>
            </a:r>
            <a:r>
              <a:rPr lang="sl-SI"/>
              <a:t>: to so lahko težave ali tveganja v vašem podjetju, npr. prevelika delovna obremenitev, delo v osami, delo s strankami, zabrisane meje v digitalni komunikaciji ali pomanjkljiv vsakodnevni nadzor; </a:t>
            </a:r>
          </a:p>
          <a:p>
            <a:pPr marL="171450" indent="-171450" algn="just">
              <a:buFont typeface="Arial" panose="020B0604020202020204" pitchFamily="34" charset="0"/>
              <a:buChar char="•"/>
            </a:pPr>
            <a:r>
              <a:rPr lang="sl-SI" b="1"/>
              <a:t>vključite delavce</a:t>
            </a:r>
            <a:r>
              <a:rPr lang="sl-SI"/>
              <a:t>, da se okrepi njihova zavezanost, zaupanje in skupna odgovornost za preprečevanje nasilja;</a:t>
            </a:r>
          </a:p>
          <a:p>
            <a:pPr marL="171450" indent="-171450" algn="just">
              <a:buFont typeface="Arial" panose="020B0604020202020204" pitchFamily="34" charset="0"/>
              <a:buChar char="•"/>
            </a:pPr>
            <a:r>
              <a:rPr lang="sl-SI" b="1"/>
              <a:t>dajajte zgled kot organizacija </a:t>
            </a:r>
            <a:r>
              <a:rPr lang="sl-SI"/>
              <a:t>in z besedami in dejanji pokažite, da je preprečevanje nasilja vaša prednostna naloga in vrednota.   </a:t>
            </a:r>
          </a:p>
          <a:p>
            <a:pPr algn="just"/>
            <a:endParaRPr lang="en-US" b="1" dirty="0"/>
          </a:p>
          <a:p>
            <a:r>
              <a:rPr lang="sl-SI" b="1"/>
              <a:t>Gradivo za kampanjo</a:t>
            </a:r>
            <a:r>
              <a:rPr lang="sl-SI"/>
              <a:t>: prihodnji vodnik o obvladovanju in preprečevanju nasilja za srednja podjetja.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sl-SI" sz="1200" b="1"/>
              <a:t>Kostno-mišična obolenja:</a:t>
            </a:r>
          </a:p>
          <a:p>
            <a:pPr marL="171450" indent="-171450">
              <a:buFont typeface="Arial" panose="020B0604020202020204" pitchFamily="34" charset="0"/>
              <a:buChar char="•"/>
            </a:pPr>
            <a:r>
              <a:rPr lang="sl-SI" sz="1200" b="0"/>
              <a:t>zahtevno delo, nizka raven nadzora in povečan stres lahko povečajo tveganje za pojav kostno-mišičnih obolenj ter njihovo resnost;</a:t>
            </a:r>
          </a:p>
          <a:p>
            <a:pPr marL="171450" indent="-171450">
              <a:buFont typeface="Arial" panose="020B0604020202020204" pitchFamily="34" charset="0"/>
              <a:buChar char="•"/>
            </a:pPr>
            <a:r>
              <a:rPr lang="sl-SI" sz="1200" b="0"/>
              <a:t>kostno-mišična obolenja lahko vplivajo na duševno zdravje, odpornost in delovno sposobnost;</a:t>
            </a:r>
          </a:p>
          <a:p>
            <a:pPr marL="171450" indent="-171450">
              <a:buFont typeface="Arial" panose="020B0604020202020204" pitchFamily="34" charset="0"/>
              <a:buChar char="•"/>
            </a:pPr>
            <a:r>
              <a:rPr lang="sl-SI" sz="1200" b="0"/>
              <a:t>psihosocialna tveganja lahko upočasnijo okrevanje in vrnitev na delo.</a:t>
            </a:r>
          </a:p>
          <a:p>
            <a:pPr marL="0" indent="0">
              <a:buNone/>
            </a:pPr>
            <a:r>
              <a:rPr lang="sl-SI" sz="1200" b="1"/>
              <a:t>Okoljski dejavniki, ki vplivajo na duševno zdravje: </a:t>
            </a:r>
          </a:p>
          <a:p>
            <a:pPr marL="171450" indent="-171450">
              <a:buFont typeface="Arial" panose="020B0604020202020204" pitchFamily="34" charset="0"/>
              <a:buChar char="•"/>
            </a:pPr>
            <a:r>
              <a:rPr lang="sl-SI" sz="1200" b="0"/>
              <a:t>fizični dejavniki, kot so hrup, temperatura in izpostavljenost kemikalijam, lahko povečajo stres in utrujenost;</a:t>
            </a:r>
          </a:p>
          <a:p>
            <a:pPr marL="171450" indent="-171450">
              <a:buFont typeface="Arial" panose="020B0604020202020204" pitchFamily="34" charset="0"/>
              <a:buChar char="•"/>
            </a:pPr>
            <a:r>
              <a:rPr lang="sl-SI" sz="1200" b="0"/>
              <a:t>tovrstni delovni pogoji so pogosto povezani z delovno obremenitvijo, časovnim pritiskom in organizacijskimi dejavniki;</a:t>
            </a:r>
          </a:p>
          <a:p>
            <a:pPr marL="171450" indent="-171450">
              <a:buFont typeface="Arial" panose="020B0604020202020204" pitchFamily="34" charset="0"/>
              <a:buChar char="•"/>
            </a:pPr>
            <a:r>
              <a:rPr lang="sl-SI" sz="1200" b="0"/>
              <a:t>kombinirana izpostavljenost lahko poveča psihično obremenitev in varnostna tveganja.</a:t>
            </a:r>
          </a:p>
          <a:p>
            <a:pPr marL="0" indent="0">
              <a:buNone/>
            </a:pPr>
            <a:r>
              <a:rPr lang="sl-SI" sz="1200" b="1" noProof="0"/>
              <a:t>Z delom povezane nezgode in duševno zdravje:</a:t>
            </a:r>
          </a:p>
          <a:p>
            <a:pPr marL="171450" indent="-171450">
              <a:buFont typeface="Arial" panose="020B0604020202020204" pitchFamily="34" charset="0"/>
              <a:buChar char="•"/>
            </a:pPr>
            <a:r>
              <a:rPr lang="sl-SI" sz="1200" b="0" noProof="0"/>
              <a:t>psihosocialna tveganja (npr. utrujenost, časovni pritisk) lahko povečajo tveganje za nezgode pri delu;</a:t>
            </a:r>
          </a:p>
          <a:p>
            <a:pPr marL="171450" indent="-171450">
              <a:buFont typeface="Arial" panose="020B0604020202020204" pitchFamily="34" charset="0"/>
              <a:buChar char="•"/>
            </a:pPr>
            <a:r>
              <a:rPr lang="sl-SI" sz="1200" b="0" noProof="0"/>
              <a:t>nezgode in poškodbe lahko povzročijo težave z duševnim zdravjem;</a:t>
            </a:r>
          </a:p>
          <a:p>
            <a:pPr marL="171450" indent="-171450">
              <a:buFont typeface="Arial" panose="020B0604020202020204" pitchFamily="34" charset="0"/>
              <a:buChar char="•"/>
            </a:pPr>
            <a:r>
              <a:rPr lang="sl-SI" sz="1200" b="0" noProof="0"/>
              <a:t>na varnost vplivajo tako fizični kot tudi organizacijski dejavniki. </a:t>
            </a:r>
          </a:p>
          <a:p>
            <a:pPr marL="171450" indent="-171450">
              <a:buFont typeface="Arial" panose="020B0604020202020204" pitchFamily="34" charset="0"/>
              <a:buChar char="•"/>
            </a:pPr>
            <a:endParaRPr lang="en-US" sz="1200" b="0" noProof="0" dirty="0"/>
          </a:p>
          <a:p>
            <a:r>
              <a:rPr lang="sl-SI" sz="1200" b="0" noProof="0"/>
              <a:t>Opozoriti je treba, da je </a:t>
            </a:r>
            <a:r>
              <a:rPr lang="sl-SI" sz="1200" b="1">
                <a:solidFill>
                  <a:schemeClr val="tx1"/>
                </a:solidFill>
                <a:effectLst/>
                <a:latin typeface="+mn-lt"/>
                <a:ea typeface="+mn-lt"/>
                <a:cs typeface="+mn-cs"/>
              </a:rPr>
              <a:t>uspešnost varnostnih ukrepov pokazatelj prizadevanj organizacije za zaščito varnosti in zdravja delavcev.</a:t>
            </a:r>
          </a:p>
          <a:p>
            <a:r>
              <a:rPr lang="sl-SI" sz="1200">
                <a:solidFill>
                  <a:schemeClr val="tx1"/>
                </a:solidFill>
                <a:effectLst/>
                <a:latin typeface="+mn-lt"/>
                <a:ea typeface="+mn-lt"/>
                <a:cs typeface="+mn-cs"/>
              </a:rPr>
              <a:t>Običajno se ocenjuje na podlagi:</a:t>
            </a:r>
          </a:p>
          <a:p>
            <a:pPr marL="171450" indent="-171450">
              <a:buFont typeface="Arial" panose="020B0604020202020204" pitchFamily="34" charset="0"/>
              <a:buChar char="•"/>
            </a:pPr>
            <a:r>
              <a:rPr lang="sl-SI" sz="1200" b="1">
                <a:solidFill>
                  <a:schemeClr val="tx1"/>
                </a:solidFill>
                <a:effectLst/>
                <a:latin typeface="+mn-lt"/>
                <a:ea typeface="+mn-lt"/>
                <a:cs typeface="+mn-cs"/>
              </a:rPr>
              <a:t>kazalnikov z zamikom (rezultatov)</a:t>
            </a:r>
          </a:p>
          <a:p>
            <a:r>
              <a:rPr lang="sl-SI" sz="1200">
                <a:solidFill>
                  <a:schemeClr val="tx1"/>
                </a:solidFill>
                <a:effectLst/>
                <a:latin typeface="+mn-lt"/>
                <a:ea typeface="+mn-lt"/>
                <a:cs typeface="+mn-cs"/>
              </a:rPr>
              <a:t>S temi kazalniki se merijo dogodki, ki so se že zgodili, kot so število nezgod, poškodb ali skorajšnjih nezgod, odsotnost z dela zaradi zdravstvenih težav, povezanih z delom, itd.</a:t>
            </a:r>
          </a:p>
          <a:p>
            <a:pPr marL="171450" indent="-171450">
              <a:buFont typeface="Arial" panose="020B0604020202020204" pitchFamily="34" charset="0"/>
              <a:buChar char="•"/>
            </a:pPr>
            <a:r>
              <a:rPr lang="sl-SI" sz="1200" b="1">
                <a:solidFill>
                  <a:schemeClr val="tx1"/>
                </a:solidFill>
                <a:effectLst/>
                <a:latin typeface="+mn-lt"/>
                <a:ea typeface="+mn-lt"/>
                <a:cs typeface="+mn-cs"/>
              </a:rPr>
              <a:t>kazalnikov vodenja (preventivnih dejavnosti)</a:t>
            </a:r>
          </a:p>
          <a:p>
            <a:r>
              <a:rPr lang="sl-SI" sz="1200">
                <a:solidFill>
                  <a:schemeClr val="tx1"/>
                </a:solidFill>
                <a:effectLst/>
                <a:latin typeface="+mn-lt"/>
                <a:ea typeface="+mn-lt"/>
                <a:cs typeface="+mn-cs"/>
              </a:rPr>
              <a:t>S temi kazalniki se meri delovanje preventivnih sistemov, kot so dokončane ocene tveganja, sodelovanje delavcev pri dejavnostih na področju varnosti in zdravja pri delu itd.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sl-SI" b="1"/>
              <a:t>Kako obravnavati kombinirano izpostavljenost</a:t>
            </a:r>
            <a:r>
              <a:rPr lang="sl-SI"/>
              <a:t>? S celostnim preprečevanjem.</a:t>
            </a:r>
          </a:p>
          <a:p>
            <a:pPr marL="0" lvl="0" indent="0">
              <a:buNone/>
            </a:pPr>
            <a:r>
              <a:rPr lang="sl-SI"/>
              <a:t>To lahko na primer vključuje: </a:t>
            </a:r>
          </a:p>
          <a:p>
            <a:pPr marL="171450" lvl="0" indent="-171450">
              <a:buFont typeface="Arial" panose="020B0604020202020204" pitchFamily="34" charset="0"/>
              <a:buChar char="•"/>
            </a:pPr>
            <a:r>
              <a:rPr lang="sl-SI"/>
              <a:t>ciljno usmerjeno preprečevanje kostno-mišičnih obolenj in fizičnih preobremenitev </a:t>
            </a:r>
            <a:r>
              <a:rPr lang="sl-SI" b="0"/>
              <a:t>z ergonomskimi ukrepi, spremembo delovnih nalog in ustreznim počitkom; </a:t>
            </a:r>
          </a:p>
          <a:p>
            <a:pPr marL="171450" lvl="0" indent="-171450">
              <a:buFont typeface="Arial" panose="020B0604020202020204" pitchFamily="34" charset="0"/>
              <a:buChar char="•"/>
            </a:pPr>
            <a:r>
              <a:rPr lang="sl-SI" b="0"/>
              <a:t>izboljšanje pogojev v </a:t>
            </a:r>
            <a:r>
              <a:rPr lang="sl-SI"/>
              <a:t>delovnem okolju </a:t>
            </a:r>
            <a:r>
              <a:rPr lang="sl-SI" b="0"/>
              <a:t>(hrup, vibracije, vročina/mraz, osvetlitev, ergonomija delovnega prostora), da se zmanjša vpliv na stres in duševno zdravje; </a:t>
            </a:r>
          </a:p>
          <a:p>
            <a:pPr marL="171450" lvl="0" indent="-171450">
              <a:buFont typeface="Arial" panose="020B0604020202020204" pitchFamily="34" charset="0"/>
              <a:buChar char="•"/>
            </a:pPr>
            <a:r>
              <a:rPr lang="sl-SI"/>
              <a:t>preprečevanje nezgod z </a:t>
            </a:r>
            <a:r>
              <a:rPr lang="sl-SI" b="0"/>
              <a:t>obravnavanjem organizacijskih in psihosocialnih dejavnikov tveganega vedenja in zmanjšane pozornosti; </a:t>
            </a:r>
          </a:p>
          <a:p>
            <a:pPr marL="171450" lvl="0" indent="-171450">
              <a:buFont typeface="Arial" panose="020B0604020202020204" pitchFamily="34" charset="0"/>
              <a:buChar char="•"/>
            </a:pPr>
            <a:r>
              <a:rPr lang="sl-SI" b="0"/>
              <a:t>osredotočanje </a:t>
            </a:r>
            <a:r>
              <a:rPr lang="sl-SI"/>
              <a:t>na sektorje z visokim tveganjem in ranljive skupine, </a:t>
            </a:r>
            <a:r>
              <a:rPr lang="sl-SI" b="0"/>
              <a:t>vključno s srednjimi podjetji, gradbeništvom, kmetijstvom in delavci v prekarnih ali fizično zahtevnih poklicih.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a:solidFill>
                  <a:schemeClr val="tx1"/>
                </a:solidFill>
                <a:effectLst/>
                <a:latin typeface="+mn-lt"/>
                <a:ea typeface="+mn-lt"/>
                <a:cs typeface="+mn-cs"/>
              </a:rPr>
              <a:t>Sektor zdravstvenega in socialnega varstva ima pomembno vlogo v evropski družbi, saj ima velik učinek na splošno zdravje in dobro počutje prebivalstva ter gospodarstvo na splošno.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a:solidFill>
                  <a:schemeClr val="tx1"/>
                </a:solidFill>
                <a:effectLst/>
                <a:latin typeface="+mn-lt"/>
                <a:ea typeface="+mn-lt"/>
                <a:cs typeface="+mn-cs"/>
              </a:rPr>
              <a:t>Je pomemben ustvarjalec delovnih mest v gospodarstvu EU.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a:solidFill>
                  <a:schemeClr val="tx1"/>
                </a:solidFill>
                <a:effectLst/>
                <a:latin typeface="+mn-lt"/>
                <a:ea typeface="+mn-lt"/>
                <a:cs typeface="+mn-cs"/>
              </a:rPr>
              <a:t>Glede na statistične podatke Eurostata o delovni sili je bilo leta 2022 v sektorju zdravstvenega in socialnega varstva (NACE Q) zaposlenih več kot 21,5 milijona ljudi. Večina teh delavcev je zaposlenih v podsektorju zdravstvenega varstva, ki zaposluje približno 12,5 milijona delavcev.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a:solidFill>
                  <a:schemeClr val="tx1"/>
                </a:solidFill>
                <a:effectLst/>
                <a:latin typeface="+mn-lt"/>
                <a:ea typeface="+mn-lt"/>
                <a:cs typeface="+mn-cs"/>
              </a:rPr>
              <a:t>Zaposlenost v sektorju zdravstvenega in socialnega varstva se je v zadnjih desetih letih stalno povečevala, kar je opazen trend v vseh podsektorjih. Ta sektor predstavlja 11 % vseh delovnih mest </a:t>
            </a:r>
            <a:r>
              <a:rPr lang="sl-SI" sz="1200">
                <a:solidFill>
                  <a:schemeClr val="tx1"/>
                </a:solidFill>
                <a:effectLst/>
                <a:highlight>
                  <a:srgbClr val="FFFF00"/>
                </a:highlight>
                <a:latin typeface="+mn-lt"/>
                <a:ea typeface="+mn-lt"/>
                <a:cs typeface="+mn-cs"/>
              </a:rPr>
              <a:t>v celotnem gospodarstvu. </a:t>
            </a:r>
          </a:p>
          <a:p>
            <a:endParaRPr lang="fr-FR" dirty="0"/>
          </a:p>
          <a:p>
            <a:r>
              <a:rPr lang="sl-SI"/>
              <a:t>Zajema različne dejavnosti, kot so: </a:t>
            </a:r>
          </a:p>
          <a:p>
            <a:pPr marL="171450" indent="-171450">
              <a:buFont typeface="Arial" panose="020B0604020202020204" pitchFamily="34" charset="0"/>
              <a:buChar char="•"/>
            </a:pPr>
            <a:r>
              <a:rPr lang="sl-SI" sz="1200" b="0" i="0">
                <a:solidFill>
                  <a:schemeClr val="tx1"/>
                </a:solidFill>
                <a:effectLst/>
                <a:latin typeface="+mn-lt"/>
                <a:ea typeface="+mn-lt"/>
                <a:cs typeface="+mn-cs"/>
              </a:rPr>
              <a:t>storitve zdravstvenega varstva v bolnišnicah, klinikah, zdravstvenih ali zobozdravstvenih ordinacijah;</a:t>
            </a:r>
          </a:p>
          <a:p>
            <a:pPr marL="171450" indent="-171450">
              <a:buFont typeface="Arial" panose="020B0604020202020204" pitchFamily="34" charset="0"/>
              <a:buChar char="•"/>
            </a:pPr>
            <a:r>
              <a:rPr lang="sl-SI" sz="1200" b="0" i="0">
                <a:solidFill>
                  <a:schemeClr val="tx1"/>
                </a:solidFill>
                <a:effectLst/>
                <a:latin typeface="+mn-lt"/>
                <a:ea typeface="+mn-lt"/>
                <a:cs typeface="+mn-cs"/>
              </a:rPr>
              <a:t>institucionalna oskrba starejših, invalidov in oseb s težavami z duševnim zdravjem v domovih in drugih nastanitvenih ustanovah in</a:t>
            </a:r>
          </a:p>
          <a:p>
            <a:pPr marL="171450" indent="-171450">
              <a:buFont typeface="Arial" panose="020B0604020202020204" pitchFamily="34" charset="0"/>
              <a:buChar char="•"/>
            </a:pPr>
            <a:r>
              <a:rPr lang="sl-SI" sz="1200" b="0" i="0">
                <a:solidFill>
                  <a:schemeClr val="tx1"/>
                </a:solidFill>
                <a:effectLst/>
                <a:latin typeface="+mn-lt"/>
                <a:ea typeface="+mn-lt"/>
                <a:cs typeface="+mn-cs"/>
              </a:rPr>
              <a:t>socialno delo (npr. oskrba na domu, skrb za starejše, invalide in otroke).</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sl-SI" sz="1200" b="1" i="0">
                <a:solidFill>
                  <a:schemeClr val="tx1"/>
                </a:solidFill>
                <a:effectLst/>
                <a:latin typeface="+mn-lt"/>
                <a:ea typeface="+mn-lt"/>
                <a:cs typeface="+mn-cs"/>
              </a:rPr>
              <a:t>O stresu, depresiji ali tesnobi, ki so se pojavili ali poslabšali zaradi dela, poroča 31 % zdravstvenih in socialnih delavcev – številka, ki presega evropsko povprečje v vseh sektorjih (anketa OSH Pulse iz leta 2025). </a:t>
            </a:r>
            <a:r>
              <a:rPr lang="sl-SI"/>
              <a:t>Podatki so na voljo v publikaciji: </a:t>
            </a:r>
            <a:r>
              <a:rPr lang="sl-SI">
                <a:hlinkClick r:id="rId3"/>
              </a:rPr>
              <a:t>OSH-pulse-2025-climate-digital-change_EN.pdf</a:t>
            </a:r>
            <a:r>
              <a:rPr lang="sl-SI"/>
              <a:t>, str. 56.</a:t>
            </a:r>
            <a:r>
              <a:rPr lang="sl-SI" sz="1200" b="1" i="0">
                <a:solidFill>
                  <a:schemeClr val="tx1"/>
                </a:solidFill>
                <a:effectLst/>
                <a:latin typeface="+mn-lt"/>
                <a:ea typeface="+mn-lt"/>
                <a:cs typeface="+mn-cs"/>
              </a:rPr>
              <a:t> </a:t>
            </a:r>
            <a:br>
              <a:rPr lang="sl-SI"/>
            </a:br>
            <a:endParaRPr lang="sl-SI"/>
          </a:p>
          <a:p>
            <a:pPr marL="0" marR="0" lvl="0" indent="0" algn="l" defTabSz="914400" rtl="0" eaLnBrk="1" fontAlgn="auto" latinLnBrk="0" hangingPunct="1">
              <a:lnSpc>
                <a:spcPct val="100000"/>
              </a:lnSpc>
              <a:spcBef>
                <a:spcPts val="0"/>
              </a:spcBef>
              <a:spcAft>
                <a:spcPts val="0"/>
              </a:spcAft>
              <a:buClrTx/>
              <a:buSzTx/>
              <a:buFontTx/>
              <a:buNone/>
              <a:tabLst/>
              <a:defRPr/>
            </a:pPr>
            <a:r>
              <a:rPr lang="sl-SI" b="1"/>
              <a:t>Vir: </a:t>
            </a:r>
            <a:r>
              <a:rPr lang="sl-SI"/>
              <a:t>https://osha.europa.eu/sites/default/files/documents/HeSCare-OSH-Figures_EN.pdf (Poročilo „Varnost in zdravje pri delu v številkah v sektorju zdravstvenega in socialnega varstva“)</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l-SI"/>
              <a:t>Ta diagram prikazuje primerjalne podatke za različna psihosocialna tveganja v sektorju zdravstvenega in socialnega varstva v primerjavi z vsemi sektorji v 27 državah članicah EU. </a:t>
            </a:r>
          </a:p>
          <a:p>
            <a:endParaRPr lang="fr-FR" dirty="0"/>
          </a:p>
          <a:p>
            <a:r>
              <a:rPr lang="sl-SI"/>
              <a:t>Podatki zajemajo naslednja psihosocialna tveganja: </a:t>
            </a:r>
          </a:p>
          <a:p>
            <a:pPr marL="171450" indent="-171450">
              <a:buFont typeface="Arial" panose="020B0604020202020204" pitchFamily="34" charset="0"/>
              <a:buChar char="•"/>
            </a:pPr>
            <a:r>
              <a:rPr lang="sl-SI"/>
              <a:t>delo s težavnimi strankami, bolniki, učenci itd.; </a:t>
            </a:r>
          </a:p>
          <a:p>
            <a:pPr marL="171450" indent="-171450">
              <a:buFont typeface="Arial" panose="020B0604020202020204" pitchFamily="34" charset="0"/>
              <a:buChar char="•"/>
            </a:pPr>
            <a:r>
              <a:rPr lang="sl-SI"/>
              <a:t>časovni pritisk; </a:t>
            </a:r>
          </a:p>
          <a:p>
            <a:pPr marL="171450" indent="-171450">
              <a:buFont typeface="Arial" panose="020B0604020202020204" pitchFamily="34" charset="0"/>
              <a:buChar char="•"/>
            </a:pPr>
            <a:r>
              <a:rPr lang="sl-SI"/>
              <a:t>pomanjkanje komunikacije ali sodelovanja v organizaciji; </a:t>
            </a:r>
          </a:p>
          <a:p>
            <a:pPr marL="171450" indent="-171450">
              <a:buFont typeface="Arial" panose="020B0604020202020204" pitchFamily="34" charset="0"/>
              <a:buChar char="•"/>
            </a:pPr>
            <a:r>
              <a:rPr lang="sl-SI"/>
              <a:t>dolg ali nereden delovni čas; </a:t>
            </a:r>
          </a:p>
          <a:p>
            <a:pPr marL="171450" indent="-171450">
              <a:buFont typeface="Arial" panose="020B0604020202020204" pitchFamily="34" charset="0"/>
              <a:buChar char="•"/>
            </a:pPr>
            <a:r>
              <a:rPr lang="sl-SI"/>
              <a:t>strah pred izgubo zaposlitve.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l-SI"/>
              <a:t>Ta diapozitiv se osredotoča na konkretne rešitve za sektor zdravstva in socialnega varstva, zlasti na preventivne pristope za prvo prednostno področje 1 (glej diapozitive 11–14), ki jih je mogoče uporabiti tudi v tem kontekstu. </a:t>
            </a:r>
          </a:p>
          <a:p>
            <a:r>
              <a:rPr lang="sl-SI"/>
              <a:t>Ker se sektor zdravstva in socialnega varstva poleg tega spopada s posebnimi izzivi, so potrebne posebne rešitve, kot so: </a:t>
            </a:r>
          </a:p>
          <a:p>
            <a:pPr marL="285750" indent="-285750">
              <a:buFont typeface="Arial"/>
              <a:buChar char="•"/>
            </a:pPr>
            <a:r>
              <a:rPr lang="sl-SI"/>
              <a:t>vključevanje </a:t>
            </a:r>
            <a:r>
              <a:rPr lang="sl-SI" b="1"/>
              <a:t>rednih ocen tveganja v zvezi s psihosocialnimi dejavniki tveganja </a:t>
            </a:r>
            <a:r>
              <a:rPr lang="sl-SI"/>
              <a:t>v splošne prakse za obvladovanje tveganja;</a:t>
            </a:r>
          </a:p>
          <a:p>
            <a:pPr marL="285750" indent="-285750">
              <a:buFont typeface="Arial"/>
              <a:buChar char="•"/>
            </a:pPr>
            <a:r>
              <a:rPr lang="sl-SI"/>
              <a:t>ustvarjanje </a:t>
            </a:r>
            <a:r>
              <a:rPr lang="sl-SI" b="1"/>
              <a:t>podpornega delovnega okolja </a:t>
            </a:r>
            <a:r>
              <a:rPr lang="sl-SI"/>
              <a:t>, ki omogoča uvedbo učinkovitih ukrepov za preprečevanje in zmanjševanje psihosocialnih tveganj (na primer s skupinami za medsebojno podporo);</a:t>
            </a:r>
          </a:p>
          <a:p>
            <a:pPr marL="285750" indent="-285750">
              <a:buFont typeface="Arial"/>
              <a:buChar char="•"/>
            </a:pPr>
            <a:r>
              <a:rPr lang="sl-SI"/>
              <a:t>zagotavljanje </a:t>
            </a:r>
            <a:r>
              <a:rPr lang="sl-SI" b="1"/>
              <a:t>ustrezne kadrovske zasedbe </a:t>
            </a:r>
            <a:r>
              <a:rPr lang="sl-SI"/>
              <a:t>za obvladovanje delovne obremenitve in zmanjšanje števila bolnikov na člana zdravstvenega osebja;</a:t>
            </a:r>
          </a:p>
          <a:p>
            <a:pPr marL="285750" indent="-285750">
              <a:buFont typeface="Arial"/>
              <a:buChar char="•"/>
            </a:pPr>
            <a:r>
              <a:rPr lang="sl-SI"/>
              <a:t>spodbujanje </a:t>
            </a:r>
            <a:r>
              <a:rPr lang="sl-SI" b="1"/>
              <a:t>avtonomije pri delu </a:t>
            </a:r>
            <a:r>
              <a:rPr lang="sl-SI"/>
              <a:t>s povečanjem nadzora delavca nad svojim urnikom dela in njegovega sodelovanja v procesih odločanja;</a:t>
            </a:r>
          </a:p>
          <a:p>
            <a:pPr marL="285750" indent="-285750">
              <a:buFont typeface="Arial"/>
              <a:buChar char="•"/>
            </a:pPr>
            <a:r>
              <a:rPr lang="sl-SI"/>
              <a:t>zagotavljanje </a:t>
            </a:r>
            <a:r>
              <a:rPr lang="sl-SI" b="1"/>
              <a:t>pravičnega plačila in priznanja za prizadevanja delavcev</a:t>
            </a:r>
            <a:r>
              <a:rPr lang="sl-SI"/>
              <a:t> je ključnega pomena za njihovo zadovoljstvo pri delu in duševno zdravje;</a:t>
            </a:r>
          </a:p>
          <a:p>
            <a:pPr marL="285750" indent="-285750">
              <a:buFont typeface="Arial"/>
              <a:buChar char="•"/>
            </a:pPr>
            <a:r>
              <a:rPr lang="sl-SI" b="1"/>
              <a:t>zagotavljanje informacij, ozaveščanje in usposabljanje o psihosocialnih tveganjih </a:t>
            </a:r>
            <a:r>
              <a:rPr lang="sl-SI"/>
              <a:t>in težavah z duševnim zdravjem;</a:t>
            </a:r>
          </a:p>
          <a:p>
            <a:pPr marL="285750" indent="-285750">
              <a:buFont typeface="Arial"/>
              <a:buChar char="•"/>
            </a:pPr>
            <a:r>
              <a:rPr lang="sl-SI" b="1"/>
              <a:t>vzpostavitev regulativnih pobud</a:t>
            </a:r>
            <a:r>
              <a:rPr lang="sl-SI"/>
              <a:t>, kot so zakonodaja ter nezavezujoče ali prostovoljne politike, ki so jih razvile mednarodne, evropske in nacionalne organizacije za preprečevanje, upravljanje in obvladovanje psihosocialnih tveganj.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sl-SI" sz="1200" noProof="0"/>
              <a:t>Rešitev te problematike je lahko </a:t>
            </a:r>
            <a:r>
              <a:rPr lang="sl-SI" sz="1200" b="0" noProof="0"/>
              <a:t>prilagoditev delovnega mesta, vključno z: </a:t>
            </a:r>
          </a:p>
          <a:p>
            <a:pPr marL="171450" indent="-171450">
              <a:buFont typeface="Arial" panose="020B0604020202020204" pitchFamily="34" charset="0"/>
              <a:buChar char="•"/>
            </a:pPr>
            <a:r>
              <a:rPr lang="sl-SI" sz="1200" b="0" noProof="0"/>
              <a:t>zagotovitvijo manj hrupnih delovnih prostorov in zmanjšanjem motečih dejavnikov; </a:t>
            </a:r>
          </a:p>
          <a:p>
            <a:pPr marL="171450" indent="-171450">
              <a:buFont typeface="Arial" panose="020B0604020202020204" pitchFamily="34" charset="0"/>
              <a:buChar char="•"/>
            </a:pPr>
            <a:r>
              <a:rPr lang="sl-SI" sz="1200" b="0" noProof="0"/>
              <a:t>začasno prilagoditvijo delovnih nalog; </a:t>
            </a:r>
          </a:p>
          <a:p>
            <a:pPr marL="171450" indent="-171450">
              <a:buFont typeface="Arial" panose="020B0604020202020204" pitchFamily="34" charset="0"/>
              <a:buChar char="•"/>
            </a:pPr>
            <a:r>
              <a:rPr lang="sl-SI" sz="1200" b="0" noProof="0"/>
              <a:t>dolgoročno ureditvijo prilagodljivega delovnega časa;</a:t>
            </a:r>
          </a:p>
          <a:p>
            <a:pPr marL="171450" indent="-171450">
              <a:buFont typeface="Arial" panose="020B0604020202020204" pitchFamily="34" charset="0"/>
              <a:buChar char="•"/>
            </a:pPr>
            <a:r>
              <a:rPr lang="sl-SI" sz="1200" b="0" noProof="0"/>
              <a:t>delom na daljavo. </a:t>
            </a:r>
          </a:p>
          <a:p>
            <a:endParaRPr lang="en-GB" sz="1200" b="0" noProof="0" dirty="0"/>
          </a:p>
          <a:p>
            <a:r>
              <a:rPr lang="sl-SI" sz="1200" b="0" noProof="0"/>
              <a:t>Tudi kadar težave z duševnim zdravjem morda niso povezane z delom, lahko </a:t>
            </a:r>
            <a:r>
              <a:rPr lang="sl-SI" sz="1200" noProof="0"/>
              <a:t>spodbudno </a:t>
            </a:r>
            <a:r>
              <a:rPr lang="sl-SI" sz="1200" b="0" noProof="0"/>
              <a:t>in </a:t>
            </a:r>
            <a:r>
              <a:rPr lang="sl-SI" sz="1200" noProof="0"/>
              <a:t>vključujoče delovno okolje</a:t>
            </a:r>
            <a:r>
              <a:rPr lang="sl-SI" sz="1200" b="0" noProof="0"/>
              <a:t> </a:t>
            </a:r>
            <a:r>
              <a:rPr lang="sl-SI" sz="1200" noProof="0"/>
              <a:t> prinese bistveno izboljšanje</a:t>
            </a:r>
            <a:r>
              <a:rPr lang="sl-SI" sz="1200" b="0" noProof="0"/>
              <a:t>. </a:t>
            </a:r>
          </a:p>
          <a:p>
            <a:endParaRPr lang="en-US" sz="1200" b="0" dirty="0"/>
          </a:p>
          <a:p>
            <a:r>
              <a:rPr lang="sl-SI" sz="1200" b="0"/>
              <a:t>Nekateri delavci, vključno z nevrorazličnimi osebami, se lahko v običajnih delovnih okoljih soočajo z različnimi ovirami.</a:t>
            </a:r>
          </a:p>
          <a:p>
            <a:endParaRPr lang="en-US" sz="1200" b="0" dirty="0"/>
          </a:p>
          <a:p>
            <a:pPr lvl="0"/>
            <a:r>
              <a:rPr lang="sl-SI" sz="1200" b="1" noProof="0">
                <a:solidFill>
                  <a:srgbClr val="003399"/>
                </a:solidFill>
              </a:rPr>
              <a:t>Skoraj 50 %</a:t>
            </a:r>
            <a:r>
              <a:rPr lang="sl-SI" sz="1200" b="1"/>
              <a:t> </a:t>
            </a:r>
            <a:r>
              <a:rPr lang="sl-SI" sz="1200" b="1">
                <a:solidFill>
                  <a:schemeClr val="accent1"/>
                </a:solidFill>
              </a:rPr>
              <a:t>prebivalstva EU poroča, da je v zadnjih dvanajstih mesecih doživelo čustveno ali psihosocialno težavo, kot sta na primer depresija ali tesnoba.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l-SI"/>
              <a:t>Vir: Eurobarometer 2023: </a:t>
            </a:r>
            <a:r>
              <a:rPr lang="sl-SI">
                <a:hlinkClick r:id="rId3"/>
              </a:rPr>
              <a:t>duševno zdravje – oktober 2023 – – raziskava Eurobarometer</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sz="1200" b="1" i="0">
                <a:solidFill>
                  <a:schemeClr val="tx1"/>
                </a:solidFill>
                <a:effectLst/>
                <a:latin typeface="+mn-lt"/>
                <a:ea typeface="+mn-lt"/>
                <a:cs typeface="+mn-cs"/>
              </a:rPr>
              <a:t>Zapletene koncepte pretvorite v jasne in praktične nasvete</a:t>
            </a:r>
            <a:r>
              <a:rPr lang="sl-SI" sz="1200" i="0">
                <a:solidFill>
                  <a:schemeClr val="tx1"/>
                </a:solidFill>
                <a:effectLst/>
                <a:latin typeface="+mn-lt"/>
                <a:ea typeface="+mn-lt"/>
                <a:cs typeface="+mn-cs"/>
              </a:rPr>
              <a:t>.</a:t>
            </a:r>
            <a:br>
              <a:rPr lang="sl-SI" sz="1200" b="0" i="0">
                <a:solidFill>
                  <a:schemeClr val="tx1"/>
                </a:solidFill>
                <a:effectLst/>
                <a:latin typeface="+mn-lt"/>
                <a:ea typeface="+mn-lt"/>
                <a:cs typeface="+mn-cs"/>
              </a:rPr>
            </a:br>
            <a:r>
              <a:rPr lang="sl-SI" sz="1200" b="0" i="0">
                <a:solidFill>
                  <a:schemeClr val="tx1"/>
                </a:solidFill>
                <a:effectLst/>
                <a:latin typeface="+mn-lt"/>
                <a:ea typeface="+mn-lt"/>
                <a:cs typeface="+mn-cs"/>
              </a:rPr>
              <a:t>Kot posredniki imate pomembno nalogo, da stvari poenostavite. Psihosocialna tveganja in duševno zdravje se lahko zdita abstraktna ali občutljiva tema, zato je pomembno, da se jih pretvori v konkretne ukrepe in razumljiva navodila. S predstavitvijo primerov dobrih praks in jasnimi navodili, ki jim je mogoče slediti korak za korakom, je delodajalcem lažje razumeti, kakšne spremembe je mogoče doseči z ustreznimi ukrepi.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b="1" i="0">
                <a:solidFill>
                  <a:schemeClr val="tx1"/>
                </a:solidFill>
                <a:effectLst/>
                <a:latin typeface="+mn-lt"/>
                <a:ea typeface="+mn-lt"/>
                <a:cs typeface="+mn-cs"/>
              </a:rPr>
              <a:t>Spodbujajte delodajalce, naj ustvarjajo podporno delovno okolje in hkrati varujejo zasebnost</a:t>
            </a:r>
            <a:br>
              <a:rPr lang="sl-SI" sz="1200" b="0" i="0">
                <a:solidFill>
                  <a:schemeClr val="tx1"/>
                </a:solidFill>
                <a:effectLst/>
                <a:latin typeface="+mn-lt"/>
                <a:ea typeface="+mn-lt"/>
                <a:cs typeface="+mn-cs"/>
              </a:rPr>
            </a:br>
            <a:r>
              <a:rPr lang="sl-SI" sz="1200" b="0" i="0">
                <a:solidFill>
                  <a:schemeClr val="tx1"/>
                </a:solidFill>
                <a:effectLst/>
                <a:latin typeface="+mn-lt"/>
                <a:ea typeface="+mn-lt"/>
                <a:cs typeface="+mn-cs"/>
              </a:rPr>
              <a:t>Pomembno je najti pravo ravnovesje. Od delodajalcev se ne pričakuje, da bodo reševali osebne težave delavcev, vendar je lahko ustvarjanje spodbudnega delovnega okolja koristno za obe strani. To pomeni spodbujanje spoštovanja, razumevanja in prilagodljivosti ob hkratnem ohranjanju ustreznih meja in zaupnosti.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b="1" i="0">
                <a:solidFill>
                  <a:schemeClr val="tx1"/>
                </a:solidFill>
                <a:effectLst/>
                <a:latin typeface="+mn-lt"/>
                <a:ea typeface="+mn-lt"/>
                <a:cs typeface="+mn-cs"/>
              </a:rPr>
              <a:t>Spodbujanje prožnih ureditev in dostopa do podpornih storitev</a:t>
            </a:r>
            <a:br>
              <a:rPr lang="sl-SI" sz="1200" b="0" i="0">
                <a:solidFill>
                  <a:schemeClr val="tx1"/>
                </a:solidFill>
                <a:effectLst/>
                <a:latin typeface="+mn-lt"/>
                <a:ea typeface="+mn-lt"/>
                <a:cs typeface="+mn-cs"/>
              </a:rPr>
            </a:br>
            <a:r>
              <a:rPr lang="sl-SI" sz="1200" b="0" i="0">
                <a:solidFill>
                  <a:schemeClr val="tx1"/>
                </a:solidFill>
                <a:effectLst/>
                <a:latin typeface="+mn-lt"/>
                <a:ea typeface="+mn-lt"/>
                <a:cs typeface="+mn-cs"/>
              </a:rPr>
              <a:t>S poudarjanjem dodane vrednosti praktičnih rešitev, kot so prilagodljiv delovni čas, začasna prilagoditev delovnih nalog ali dostop do podpornih storitev za zaposlene, lahko nudi vpogled v to, kaj je treba storiti. Ti ukrepi lahko prinesejo konkretne spremembe tako pri obvladovanju stresa v zvezi z delom, kot v primerih, ko na delo vplivajo osebne težave delavca.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b="1" i="0">
                <a:solidFill>
                  <a:schemeClr val="tx1"/>
                </a:solidFill>
                <a:effectLst/>
                <a:latin typeface="+mn-lt"/>
                <a:ea typeface="+mn-lt"/>
                <a:cs typeface="+mn-cs"/>
              </a:rPr>
              <a:t>Spodbujajte odprt dialog in kulturo brez stigmatizacije</a:t>
            </a:r>
            <a:br>
              <a:rPr lang="sl-SI" sz="1200" b="0" i="0">
                <a:solidFill>
                  <a:schemeClr val="tx1"/>
                </a:solidFill>
                <a:effectLst/>
                <a:latin typeface="+mn-lt"/>
                <a:ea typeface="+mn-lt"/>
                <a:cs typeface="+mn-cs"/>
              </a:rPr>
            </a:br>
            <a:r>
              <a:rPr lang="sl-SI" sz="1200" b="0" i="0">
                <a:solidFill>
                  <a:schemeClr val="tx1"/>
                </a:solidFill>
                <a:effectLst/>
                <a:latin typeface="+mn-lt"/>
                <a:ea typeface="+mn-lt"/>
                <a:cs typeface="+mn-cs"/>
              </a:rPr>
              <a:t>Ključnega pomena je ustvarjanje kulture, v kateri se o duševnem zdravju lahko odkrito govori. To je mogoče doseči s spodbujanjem ozaveščenosti, sodelovanja delavcev in vključevanja vodstvenega kadra, kar prispeva k zmanjšanju stigmatizacije in normalizaciji teh pogovorov na delovnem mestu.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l-SI" sz="1400">
                <a:solidFill>
                  <a:schemeClr val="accent1"/>
                </a:solidFill>
              </a:rPr>
              <a:t>Kampanjo vodi agencija EU-OSHA s pomočjo mreže partnerjev v več kot 30 državah, vključno z:</a:t>
            </a:r>
          </a:p>
          <a:p>
            <a:pPr marL="742950" lvl="1" indent="-285750">
              <a:buFont typeface="Arial" panose="020B0604020202020204" pitchFamily="34" charset="0"/>
              <a:buChar char="•"/>
            </a:pPr>
            <a:r>
              <a:rPr lang="sl-SI" sz="1400" b="1"/>
              <a:t>nacionalnimi kontaktnimi točkami</a:t>
            </a:r>
            <a:r>
              <a:rPr lang="sl-SI" sz="1400"/>
              <a:t>: organizacije, ki usklajujejo kampanjo na nacionalni ravni;</a:t>
            </a:r>
          </a:p>
          <a:p>
            <a:pPr marL="742950" lvl="1" indent="-285750">
              <a:buFont typeface="Arial" panose="020B0604020202020204" pitchFamily="34" charset="0"/>
              <a:buChar char="•"/>
            </a:pPr>
            <a:r>
              <a:rPr lang="sl-SI" sz="1400"/>
              <a:t>evropskimi socialnimi partnerji,</a:t>
            </a:r>
          </a:p>
          <a:p>
            <a:pPr marL="742950" lvl="1" indent="-285750">
              <a:buFont typeface="Arial" panose="020B0604020202020204" pitchFamily="34" charset="0"/>
              <a:buChar char="•"/>
            </a:pPr>
            <a:r>
              <a:rPr lang="sl-SI" sz="1400" b="1"/>
              <a:t>uradnimi partnerji kampanje</a:t>
            </a:r>
            <a:r>
              <a:rPr lang="sl-SI" sz="1400"/>
              <a:t>: javne in zasebne vseevropske organizacije;</a:t>
            </a:r>
          </a:p>
          <a:p>
            <a:pPr marL="742950" lvl="1" indent="-285750">
              <a:buFont typeface="Arial" panose="020B0604020202020204" pitchFamily="34" charset="0"/>
              <a:buChar char="•"/>
            </a:pPr>
            <a:r>
              <a:rPr lang="sl-SI" sz="1400" b="1"/>
              <a:t>partnerji projekta OSHVET</a:t>
            </a:r>
            <a:r>
              <a:rPr lang="sl-SI" sz="1400"/>
              <a:t>: partnerji na področju poklicnega in strokovnega izobraževanja in usposabljanja;</a:t>
            </a:r>
          </a:p>
          <a:p>
            <a:pPr marL="742950" lvl="1" indent="-285750">
              <a:buFont typeface="Arial" panose="020B0604020202020204" pitchFamily="34" charset="0"/>
              <a:buChar char="•"/>
            </a:pPr>
            <a:r>
              <a:rPr lang="sl-SI" sz="1400" b="1"/>
              <a:t>medijskimi partnerji</a:t>
            </a:r>
            <a:r>
              <a:rPr lang="sl-SI" sz="1400"/>
              <a:t>: medijske hiše iz celotne EU, ki promovirajo kampanjo;</a:t>
            </a:r>
          </a:p>
          <a:p>
            <a:pPr marL="742950" lvl="1" indent="-285750">
              <a:buFont typeface="Arial" panose="020B0604020202020204" pitchFamily="34" charset="0"/>
              <a:buChar char="•"/>
            </a:pPr>
            <a:r>
              <a:rPr lang="sl-SI" sz="1400" b="1"/>
              <a:t>evropsko podjetniško mrežo</a:t>
            </a:r>
            <a:r>
              <a:rPr lang="sl-SI" sz="1400"/>
              <a:t>: mreža EU, ki pomaga podjetjem pri zagotavljanju varnosti in zdravja pri delu;</a:t>
            </a:r>
          </a:p>
          <a:p>
            <a:pPr marL="742950" lvl="1" indent="-285750">
              <a:buFont typeface="Arial" panose="020B0604020202020204" pitchFamily="34" charset="0"/>
              <a:buChar char="•"/>
            </a:pPr>
            <a:r>
              <a:rPr lang="sl-SI" sz="1400"/>
              <a:t>institucijami EU;</a:t>
            </a:r>
          </a:p>
          <a:p>
            <a:pPr marL="742950" lvl="1" indent="-285750">
              <a:buFont typeface="Arial" panose="020B0604020202020204" pitchFamily="34" charset="0"/>
              <a:buChar char="•"/>
            </a:pPr>
            <a:r>
              <a:rPr lang="sl-SI" sz="1400"/>
              <a:t>drugimi agencijami EU.</a:t>
            </a:r>
          </a:p>
          <a:p>
            <a:pPr marL="457200" lvl="1" indent="0">
              <a:buFont typeface="Arial" panose="020B0604020202020204" pitchFamily="34" charset="0"/>
              <a:buNone/>
            </a:pPr>
            <a:endParaRPr lang="en-GB" sz="1400" dirty="0"/>
          </a:p>
          <a:p>
            <a:r>
              <a:rPr lang="sl-SI" sz="1200">
                <a:solidFill>
                  <a:schemeClr val="accent1"/>
                </a:solidFill>
              </a:rPr>
              <a:t>Partnerji, ki delujejo kot posredniki med agencijo EU-OSHA in evropsko delovno silo, razširjajo gradivo in vire kampanje na nacionalni ravni. Predanost in dejavno vključevanje partnerjev agencije EU-OSHA sta gonilna sila kampanje, saj zagotavljata, da se sporočilo kampanje uspešno širi po Evropi in dosega podjetja vseh velikosti.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l-SI" b="1"/>
              <a:t>Evropski teden varnosti in zdravja pri delu </a:t>
            </a:r>
            <a:r>
              <a:rPr lang="sl-SI" b="0"/>
              <a:t>je prireditev</a:t>
            </a:r>
            <a:r>
              <a:rPr lang="sl-SI" b="1"/>
              <a:t> </a:t>
            </a:r>
            <a:r>
              <a:rPr lang="sl-SI"/>
              <a:t>, ki poteka vsako leto v oktobru (v 43. tednu) in ponuja priložnost podpornikom in partnerjem iz vse Evrope, da organizirajo svoje dogodke ali dejavnosti za ozaveščanje o tej kampanji. </a:t>
            </a:r>
          </a:p>
          <a:p>
            <a:endParaRPr lang="fr-FR" dirty="0"/>
          </a:p>
          <a:p>
            <a:r>
              <a:rPr lang="sl-SI" b="1"/>
              <a:t>Pridobite potrdilo</a:t>
            </a:r>
            <a:r>
              <a:rPr lang="sl-SI"/>
              <a:t>: potrdilo o sodelovanju v kampanji Zdravo delovno okolje lahko pridobite tako, da organizirate dogodek ali dejavnost.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sl-SI" b="0"/>
              <a:t>Priznanja</a:t>
            </a:r>
            <a:r>
              <a:rPr lang="sl-SI" b="1"/>
              <a:t> za dobro prakso v okviru kampanje Zdravo delovno okolje </a:t>
            </a:r>
            <a:r>
              <a:rPr lang="sl-SI"/>
              <a:t>so pobuda, ki se izvaja med vsako kampanjo in obeležuje dosežke organizacij, </a:t>
            </a:r>
            <a:r>
              <a:rPr lang="sl-SI" sz="1200" b="0" i="0">
                <a:solidFill>
                  <a:schemeClr val="tx1"/>
                </a:solidFill>
                <a:effectLst/>
                <a:latin typeface="+mn-lt"/>
                <a:ea typeface="+mn-lt"/>
                <a:cs typeface="+mn-cs"/>
              </a:rPr>
              <a:t>ki so izjemno in inovativno prispevale k preprečevanju in obvladovanju psihosocialnih tveganj na delovnem mestu. Nacionalnega prejemnika nagrade za dobro prakso izberejo nacionalne informacijske točke, ki nato o tem obvestijo agencijo EU-OSHA.  </a:t>
            </a:r>
          </a:p>
          <a:p>
            <a:endParaRPr lang="en-GB" dirty="0"/>
          </a:p>
          <a:p>
            <a:r>
              <a:rPr lang="sl-SI" b="1"/>
              <a:t>Uradni partnerji kampanje</a:t>
            </a:r>
            <a:r>
              <a:rPr lang="sl-SI" b="0"/>
              <a:t>: uradni partnerji kampanje lahko postanejo evropska in mednarodna podjetja ter organizacije, ki se zavzemajo za spodbujanje duševnega zdravja pri delu in preprečevanje psihosocialnih tveganj po vsej Evropi. Od partnerjev se pričakuje, da bodo aktivno sodelovali. V zameno za svoj prispevek dobijo možnost, da povečajo svojo prepoznavnost ter da svoje novice oglašujejo na spletišču in v glasilu agencije EU-OSHA ter razširijo svojo mrežo. </a:t>
            </a:r>
          </a:p>
          <a:p>
            <a:endParaRPr lang="en-GB" b="1" dirty="0"/>
          </a:p>
          <a:p>
            <a:r>
              <a:rPr lang="sl-SI" b="1"/>
              <a:t>Medijski partnerji: </a:t>
            </a:r>
            <a:r>
              <a:rPr lang="sl-SI"/>
              <a:t>ekskluzivna evropska mreža novinarjev in urednikov, ki se zavzemajo za spodbujanje varnega in zdravega delovnega okolja. Medijski partnerji pridobijo zgodnji dostop do zanesljivih in zanimivih vsebin, večjo prepoznavnost v skupnosti za varnost in zdravje pri delu ter možnost neposrednega stika s strokovnjaki agencije EU-OSHA in zainteresiranimi stranmi po vsej Evropi.</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4" name="Picture 3">
            <a:extLst>
              <a:ext uri="{FF2B5EF4-FFF2-40B4-BE49-F238E27FC236}">
                <a16:creationId xmlns:a16="http://schemas.microsoft.com/office/drawing/2014/main" id="{EEBDB4C8-D592-A382-1E74-9F2E646210F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045613" y="5611597"/>
            <a:ext cx="1195596" cy="1002803"/>
          </a:xfrm>
          <a:prstGeom prst="rect">
            <a:avLst/>
          </a:prstGeom>
        </p:spPr>
      </p:pic>
      <p:pic>
        <p:nvPicPr>
          <p:cNvPr id="8" name="Picture 7">
            <a:extLst>
              <a:ext uri="{FF2B5EF4-FFF2-40B4-BE49-F238E27FC236}">
                <a16:creationId xmlns:a16="http://schemas.microsoft.com/office/drawing/2014/main" id="{DE886D7C-834F-E589-6DD3-8F65055E7C1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87861" y="6056716"/>
            <a:ext cx="2197475" cy="561898"/>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sl-SI"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sl-SI" sz="3200" b="1">
                <a:solidFill>
                  <a:schemeClr val="tx2"/>
                </a:solidFill>
                <a:ea typeface=""/>
              </a:rPr>
              <a:t>HVALA!</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sl-SI"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sl-SI"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sl-SI" sz="2133">
                <a:solidFill>
                  <a:schemeClr val="accent1"/>
                </a:solidFill>
                <a:ea typeface=""/>
                <a:cs typeface="Trebuchet MS"/>
              </a:rPr>
              <a:t>Evropska agencija za varnost in zdravje pri delu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sl-SI"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sl-SI"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l-SI" sz="1467" b="1" i="0" u="none" strike="noStrike" cap="none" normalizeH="0" baseline="0" noProof="0">
                <a:ln>
                  <a:noFill/>
                </a:ln>
                <a:solidFill>
                  <a:srgbClr val="003399"/>
                </a:solidFill>
                <a:effectLst/>
                <a:uLnTx/>
                <a:uFillTx/>
                <a:latin typeface="Arial"/>
                <a:ea typeface="Arial"/>
                <a:cs typeface="+mn-cs"/>
              </a:rPr>
              <a:t>Avtor: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l-SI" sz="1467" b="1" i="0" u="none" strike="noStrike" cap="none" normalizeH="0" baseline="0" noProof="0">
                <a:ln>
                  <a:noFill/>
                </a:ln>
                <a:solidFill>
                  <a:srgbClr val="003399"/>
                </a:solidFill>
                <a:effectLst/>
                <a:uLnTx/>
                <a:uFillTx/>
                <a:latin typeface="Arial"/>
                <a:ea typeface="Arial"/>
                <a:cs typeface="+mn-cs"/>
              </a:rPr>
              <a:t>Vodenje projekta:</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l-SI" sz="1467" b="1" i="0" u="none" strike="noStrike" cap="none" normalizeH="0" baseline="0" noProof="0">
                <a:ln>
                  <a:noFill/>
                </a:ln>
                <a:solidFill>
                  <a:srgbClr val="003399"/>
                </a:solidFill>
                <a:effectLst/>
                <a:uLnTx/>
                <a:uFillTx/>
                <a:latin typeface="Arial"/>
                <a:ea typeface="Arial"/>
                <a:cs typeface="+mn-cs"/>
              </a:rPr>
              <a:t>Niti Evropska agencija za varnost in zdravje pri delu niti osebe, ki delujejo v njenem imenu, niso odgovorne za morebitno uporabo informacij iz te publikacije.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l-SI" sz="1467" b="1" i="0" u="none" strike="noStrike" cap="none" normalizeH="0" baseline="0" noProof="0">
                <a:ln>
                  <a:noFill/>
                </a:ln>
                <a:solidFill>
                  <a:srgbClr val="003399"/>
                </a:solidFill>
                <a:effectLst/>
                <a:uLnTx/>
                <a:uFillTx/>
                <a:latin typeface="Arial"/>
                <a:ea typeface="Arial"/>
                <a:cs typeface="+mn-cs"/>
              </a:rPr>
              <a:t>© Evropska agencija za varnost in zdravje pri delu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l-SI" sz="1467" b="1" i="0" u="none" strike="noStrike" cap="none" normalizeH="0" baseline="0" noProof="0">
                <a:ln>
                  <a:noFill/>
                </a:ln>
                <a:solidFill>
                  <a:srgbClr val="003399"/>
                </a:solidFill>
                <a:effectLst/>
                <a:uLnTx/>
                <a:uFillTx/>
                <a:latin typeface="Arial"/>
                <a:ea typeface="Arial"/>
                <a:cs typeface="+mn-cs"/>
              </a:rPr>
              <a:t>Reprodukcija je dovoljena z navedbo vira.</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l-SI" sz="1467" b="1" i="0" u="none" strike="noStrike" cap="none" normalizeH="0" baseline="0" noProof="0">
                <a:ln>
                  <a:noFill/>
                </a:ln>
                <a:solidFill>
                  <a:srgbClr val="003399"/>
                </a:solidFill>
                <a:effectLst/>
                <a:uLnTx/>
                <a:uFillTx/>
                <a:latin typeface="Arial"/>
                <a:ea typeface="Arial"/>
                <a:cs typeface="+mn-cs"/>
              </a:rPr>
              <a:t>Za dovoljenje za uporabo ali reprodukcijo fotografij ali drugega gradiva, za katero agencija EU‑OSHA nima avtorskih pravic, je treba zaprositi neposredno imetnike avtorskih pravic.</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22/09/2026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sl-SI"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8777F465-BB08-4806-511B-0A9A91E1A747}"/>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045613" y="5611597"/>
            <a:ext cx="1195596" cy="1002803"/>
          </a:xfrm>
          <a:prstGeom prst="rect">
            <a:avLst/>
          </a:prstGeom>
        </p:spPr>
      </p:pic>
      <p:pic>
        <p:nvPicPr>
          <p:cNvPr id="14" name="Picture 13">
            <a:extLst>
              <a:ext uri="{FF2B5EF4-FFF2-40B4-BE49-F238E27FC236}">
                <a16:creationId xmlns:a16="http://schemas.microsoft.com/office/drawing/2014/main" id="{9C0664F6-7BB8-81B4-C6E1-6EE55982374B}"/>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587861" y="6056716"/>
            <a:ext cx="2197475" cy="561898"/>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sl/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sl/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sl/campaign-partners/enterprise-europe-network" TargetMode="External"/><Relationship Id="rId11" Type="http://schemas.openxmlformats.org/officeDocument/2006/relationships/hyperlink" Target="https://healthy-workplaces.osha.europa.eu/sl/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sl/campaign-partners/official-campaign-partners" TargetMode="External"/><Relationship Id="rId10" Type="http://schemas.openxmlformats.org/officeDocument/2006/relationships/image" Target="../media/image3.png"/><Relationship Id="rId4" Type="http://schemas.openxmlformats.org/officeDocument/2006/relationships/image" Target="../media/image49.svg"/><Relationship Id="rId9" Type="http://schemas.openxmlformats.org/officeDocument/2006/relationships/hyperlink" Target="https://osha.europa.eu/sl/" TargetMode="External"/><Relationship Id="rId14" Type="http://schemas.openxmlformats.org/officeDocument/2006/relationships/hyperlink" Target="https://healthy-workplaces.osha.europa.eu/sl/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sl/tools-and-publications" TargetMode="External"/><Relationship Id="rId2" Type="http://schemas.openxmlformats.org/officeDocument/2006/relationships/hyperlink" Target="https://healthy-workplaces.osha.europa.eu/sl/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sl/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sl/get-involved/european-week" TargetMode="External"/><Relationship Id="rId7" Type="http://schemas.openxmlformats.org/officeDocument/2006/relationships/hyperlink" Target="https://healthy-workplaces.osha.europa.eu/sl/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sl/get-involved/become-campaign-partner" TargetMode="External"/><Relationship Id="rId5" Type="http://schemas.openxmlformats.org/officeDocument/2006/relationships/hyperlink" Target="https://healthy-workplaces.osha.europa.eu/sl/get-involved/good-practice-awards" TargetMode="External"/><Relationship Id="rId4" Type="http://schemas.openxmlformats.org/officeDocument/2006/relationships/hyperlink" Target="https://healthy-workplaces.osha.europa.eu/sl/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sl-SI"/>
              <a:t>Kampanja Zdravo delovno okolje 2026-2028 </a:t>
            </a:r>
            <a:br>
              <a:rPr lang="sl-SI"/>
            </a:br>
            <a:r>
              <a:rPr lang="sl-SI"/>
              <a:t>„Skupaj za duševno zdravje pri delu“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sl-SI" sz="2600" i="1">
                <a:solidFill>
                  <a:srgbClr val="92D050"/>
                </a:solidFill>
              </a:rPr>
              <a:t>Preprečevanje psihosocialnih tveganj na delovnem mestu</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sl-SI"/>
              <a:t>Kazalo vsebine</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882912"/>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sl-SI" b="0" dirty="0">
                <a:solidFill>
                  <a:srgbClr val="003399"/>
                </a:solidFill>
              </a:rPr>
              <a:t>Širša slika</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dirty="0">
              <a:solidFill>
                <a:srgbClr val="003399"/>
              </a:solidFill>
            </a:endParaRPr>
          </a:p>
          <a:p>
            <a:pPr marL="169863" indent="-169863">
              <a:buFont typeface="Arial" panose="020B0604020202020204" pitchFamily="34" charset="0"/>
              <a:buChar char="•"/>
            </a:pPr>
            <a:r>
              <a:rPr lang="sl-SI" sz="1600" dirty="0">
                <a:solidFill>
                  <a:srgbClr val="003399"/>
                </a:solidFill>
              </a:rPr>
              <a:t>Cilji in namen kampanje</a:t>
            </a:r>
          </a:p>
          <a:p>
            <a:pPr marL="169863" indent="-169863">
              <a:buFont typeface="Arial" panose="020B0604020202020204" pitchFamily="34" charset="0"/>
              <a:buChar char="•"/>
            </a:pPr>
            <a:r>
              <a:rPr lang="sl-SI" sz="1600" dirty="0">
                <a:solidFill>
                  <a:srgbClr val="003399"/>
                </a:solidFill>
              </a:rPr>
              <a:t>Komu je kampanja namenjena?</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69644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7" y="2644736"/>
            <a:ext cx="5369843" cy="4181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sl-SI" sz="1800" dirty="0"/>
              <a:t>Časovni načrt </a:t>
            </a:r>
            <a:r>
              <a:rPr lang="sl-SI" sz="1700" dirty="0"/>
              <a:t>ukrepanja</a:t>
            </a:r>
            <a:r>
              <a:rPr lang="sl-SI" sz="1800" dirty="0"/>
              <a:t>: pet prednostnih področij</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323439"/>
          </a:xfrm>
          <a:prstGeom prst="rect">
            <a:avLst/>
          </a:prstGeom>
          <a:noFill/>
        </p:spPr>
        <p:txBody>
          <a:bodyPr wrap="square" lIns="91440" tIns="45720" rIns="91440" bIns="45720" rtlCol="0" anchor="t">
            <a:spAutoFit/>
          </a:bodyPr>
          <a:lstStyle/>
          <a:p>
            <a:pPr marL="169863" indent="-169863">
              <a:buFont typeface="Arial" panose="020B0604020202020204" pitchFamily="34" charset="0"/>
              <a:buChar char="•"/>
            </a:pPr>
            <a:r>
              <a:rPr lang="sl-SI" sz="1600" dirty="0">
                <a:solidFill>
                  <a:srgbClr val="003399"/>
                </a:solidFill>
              </a:rPr>
              <a:t>Ocenjevanje in obvladovanje psihosocialnih tveganj</a:t>
            </a:r>
          </a:p>
          <a:p>
            <a:pPr marL="169863" indent="-169863">
              <a:buFont typeface="Arial" panose="020B0604020202020204" pitchFamily="34" charset="0"/>
              <a:buChar char="•"/>
            </a:pPr>
            <a:r>
              <a:rPr lang="sl-SI" sz="1600" dirty="0">
                <a:solidFill>
                  <a:srgbClr val="003399"/>
                </a:solidFill>
              </a:rPr>
              <a:t>Ustrahovanje, spolno nadlegovanje in nasilje</a:t>
            </a:r>
          </a:p>
          <a:p>
            <a:pPr marL="169863" indent="-169863">
              <a:buFont typeface="Arial" panose="020B0604020202020204" pitchFamily="34" charset="0"/>
              <a:buChar char="•"/>
            </a:pPr>
            <a:r>
              <a:rPr lang="sl-SI" sz="1600" dirty="0">
                <a:solidFill>
                  <a:srgbClr val="003399"/>
                </a:solidFill>
              </a:rPr>
              <a:t>Fizična tveganja in duševno zdravje</a:t>
            </a:r>
          </a:p>
          <a:p>
            <a:pPr marL="169545" indent="-169545">
              <a:buFont typeface="Arial" panose="020B0604020202020204" pitchFamily="34" charset="0"/>
              <a:buChar char="•"/>
            </a:pPr>
            <a:r>
              <a:rPr lang="sl-SI" sz="1600" dirty="0">
                <a:solidFill>
                  <a:srgbClr val="003399"/>
                </a:solidFill>
              </a:rPr>
              <a:t>Psihosocialna tveganja v zdravstvu in socialnem varstvu</a:t>
            </a:r>
            <a:endParaRPr lang="sl-SI" sz="1600" dirty="0">
              <a:solidFill>
                <a:srgbClr val="003399"/>
              </a:solidFill>
              <a:cs typeface="Arial"/>
            </a:endParaRPr>
          </a:p>
          <a:p>
            <a:pPr marL="169863" indent="-169863">
              <a:buFont typeface="Arial" panose="020B0604020202020204" pitchFamily="34" charset="0"/>
              <a:buChar char="•"/>
            </a:pPr>
            <a:r>
              <a:rPr lang="sl-SI" sz="1600" dirty="0">
                <a:solidFill>
                  <a:srgbClr val="003399"/>
                </a:solidFill>
              </a:rPr>
              <a:t>Podpora duševnemu zdravju na delovnem mestu</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879619" y="4681856"/>
            <a:ext cx="4492319" cy="1703396"/>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1017815" y="4509425"/>
            <a:ext cx="407005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1035590" y="4527534"/>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sl-SI" sz="1800" dirty="0">
                <a:solidFill>
                  <a:schemeClr val="bg1"/>
                </a:solidFill>
              </a:rPr>
              <a:t>Sodelovanje v kampanji</a:t>
            </a:r>
          </a:p>
        </p:txBody>
      </p:sp>
      <p:sp>
        <p:nvSpPr>
          <p:cNvPr id="46" name="TextBox 45">
            <a:extLst>
              <a:ext uri="{FF2B5EF4-FFF2-40B4-BE49-F238E27FC236}">
                <a16:creationId xmlns:a16="http://schemas.microsoft.com/office/drawing/2014/main" id="{D68BF147-1544-3048-5943-4AF3FAE4E94E}"/>
              </a:ext>
            </a:extLst>
          </p:cNvPr>
          <p:cNvSpPr txBox="1"/>
          <p:nvPr/>
        </p:nvSpPr>
        <p:spPr>
          <a:xfrm>
            <a:off x="1040659" y="4897794"/>
            <a:ext cx="4331279" cy="1323439"/>
          </a:xfrm>
          <a:prstGeom prst="rect">
            <a:avLst/>
          </a:prstGeom>
          <a:noFill/>
        </p:spPr>
        <p:txBody>
          <a:bodyPr wrap="square" lIns="91440" tIns="45720" rIns="91440" bIns="45720" rtlCol="0" anchor="t">
            <a:spAutoFit/>
          </a:bodyPr>
          <a:lstStyle/>
          <a:p>
            <a:pPr marL="169545" indent="-169545">
              <a:buFont typeface="Arial" panose="020B0604020202020204" pitchFamily="34" charset="0"/>
              <a:buChar char="•"/>
            </a:pPr>
            <a:r>
              <a:rPr lang="sl-SI" sz="1600">
                <a:solidFill>
                  <a:srgbClr val="003399"/>
                </a:solidFill>
              </a:rPr>
              <a:t>Mreža EU-OSHA</a:t>
            </a:r>
            <a:endParaRPr lang="en-US"/>
          </a:p>
          <a:p>
            <a:pPr marL="169545" indent="-169545">
              <a:buFont typeface="Arial" panose="020B0604020202020204" pitchFamily="34" charset="0"/>
              <a:buChar char="•"/>
            </a:pPr>
            <a:r>
              <a:rPr lang="sl-SI" sz="1600">
                <a:solidFill>
                  <a:srgbClr val="003399"/>
                </a:solidFill>
              </a:rPr>
              <a:t>Gradivo za kampanjo</a:t>
            </a:r>
            <a:endParaRPr lang="sl-SI" sz="1600">
              <a:solidFill>
                <a:srgbClr val="003399"/>
              </a:solidFill>
              <a:cs typeface="Arial"/>
            </a:endParaRPr>
          </a:p>
          <a:p>
            <a:pPr marL="169545" indent="-169545">
              <a:buFont typeface="Arial" panose="020B0604020202020204" pitchFamily="34" charset="0"/>
              <a:buChar char="•"/>
            </a:pPr>
            <a:r>
              <a:rPr lang="sl-SI" sz="1600">
                <a:solidFill>
                  <a:srgbClr val="003399"/>
                </a:solidFill>
              </a:rPr>
              <a:t>Orodja in digitalna promocija</a:t>
            </a:r>
            <a:endParaRPr lang="sl-SI" sz="1600">
              <a:solidFill>
                <a:srgbClr val="003399"/>
              </a:solidFill>
              <a:cs typeface="Arial"/>
            </a:endParaRPr>
          </a:p>
          <a:p>
            <a:pPr marL="169545" indent="-169545">
              <a:buFont typeface="Arial" panose="020B0604020202020204" pitchFamily="34" charset="0"/>
              <a:buChar char="•"/>
            </a:pPr>
            <a:r>
              <a:rPr lang="sl-SI" sz="1600">
                <a:solidFill>
                  <a:srgbClr val="003399"/>
                </a:solidFill>
              </a:rPr>
              <a:t>Kako se vključiti v kampanjo?</a:t>
            </a:r>
            <a:endParaRPr lang="sl-SI" sz="1600">
              <a:solidFill>
                <a:srgbClr val="003399"/>
              </a:solidFill>
              <a:cs typeface="Arial"/>
            </a:endParaRPr>
          </a:p>
          <a:p>
            <a:pPr marL="169545" indent="-169545">
              <a:buFont typeface="Arial" panose="020B0604020202020204" pitchFamily="34" charset="0"/>
              <a:buChar char="•"/>
            </a:pPr>
            <a:r>
              <a:rPr lang="sl-SI" sz="1600">
                <a:solidFill>
                  <a:srgbClr val="003399"/>
                </a:solidFill>
              </a:rPr>
              <a:t>Ostanite povezani s kampanjo</a:t>
            </a:r>
            <a:endParaRPr lang="sl-SI" sz="1600">
              <a:solidFill>
                <a:srgbClr val="003399"/>
              </a:solidFill>
              <a:cs typeface="Arial"/>
            </a:endParaRP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sl-SI"/>
              <a:t>Širša slika: duševno zdravje vpliva na vsakodnevno življenje in delo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64232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sl-SI" sz="2000" b="1">
                <a:solidFill>
                  <a:schemeClr val="tx2"/>
                </a:solidFill>
              </a:rPr>
              <a:t>Vsakodnevno življenje in delo vplivata na duševno zdravje!</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0"/>
            <a:ext cx="7637744" cy="3160331"/>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l-SI" dirty="0"/>
              <a:t>Delo lahko okrepi duševno zdravje</a:t>
            </a:r>
            <a:r>
              <a:rPr lang="sl-SI" b="0" dirty="0"/>
              <a:t>, saj delavcu zagotavlja smisel, strukturo in socialne stike, </a:t>
            </a:r>
            <a:r>
              <a:rPr lang="sl-SI" dirty="0"/>
              <a:t>vendar je temu tako le, če je</a:t>
            </a:r>
            <a:r>
              <a:rPr lang="sl-SI" b="0" dirty="0"/>
              <a:t> </a:t>
            </a:r>
            <a:r>
              <a:rPr lang="sl-SI" dirty="0"/>
              <a:t>dobro zasnovano</a:t>
            </a:r>
            <a:r>
              <a:rPr lang="sl-SI" b="0" dirty="0"/>
              <a:t>, </a:t>
            </a:r>
            <a:r>
              <a:rPr lang="sl-SI" dirty="0"/>
              <a:t>delovno okolje pa spodbudno</a:t>
            </a:r>
            <a:r>
              <a:rPr lang="sl-SI" b="0" dirty="0"/>
              <a:t>.</a:t>
            </a:r>
          </a:p>
          <a:p>
            <a:pPr marL="233363" indent="-233363">
              <a:spcAft>
                <a:spcPts val="600"/>
              </a:spcAft>
            </a:pPr>
            <a:r>
              <a:rPr lang="sl-SI" dirty="0"/>
              <a:t>Psihosocialna tveganja na delovnem mestu</a:t>
            </a:r>
            <a:r>
              <a:rPr lang="sl-SI" b="0" dirty="0"/>
              <a:t>, kot so nasprotujoče si zahteve, ustrahovanje ali nenehno visoka delovna obremenitev, lahko ta pozitiven učinek izničijo. </a:t>
            </a:r>
          </a:p>
          <a:p>
            <a:pPr marL="233363" indent="-233363">
              <a:spcAft>
                <a:spcPts val="600"/>
              </a:spcAft>
            </a:pPr>
            <a:r>
              <a:rPr lang="sl-SI" dirty="0"/>
              <a:t>Če se ta tveganja ne prepoznajo</a:t>
            </a:r>
            <a:r>
              <a:rPr lang="sl-SI" b="0" dirty="0"/>
              <a:t>, </a:t>
            </a:r>
            <a:r>
              <a:rPr lang="sl-SI" dirty="0"/>
              <a:t>obvladajo</a:t>
            </a:r>
            <a:r>
              <a:rPr lang="sl-SI" b="0" dirty="0"/>
              <a:t> in </a:t>
            </a:r>
            <a:r>
              <a:rPr lang="sl-SI" dirty="0"/>
              <a:t>preprečijo</a:t>
            </a:r>
            <a:r>
              <a:rPr lang="sl-SI" b="0" dirty="0"/>
              <a:t>, lahko povzročijo vrsto </a:t>
            </a:r>
            <a:r>
              <a:rPr lang="sl-SI" dirty="0"/>
              <a:t>resnih zdravstvenih težav</a:t>
            </a:r>
            <a:r>
              <a:rPr lang="sl-SI" b="0" dirty="0"/>
              <a:t>, kot so izgorelost, depresija, tesnoba in druge težave.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sl-SI"/>
              <a:t>Širša </a:t>
            </a:r>
            <a:r>
              <a:rPr lang="sl-SI">
                <a:solidFill>
                  <a:srgbClr val="003399"/>
                </a:solidFill>
              </a:rPr>
              <a:t>slika: </a:t>
            </a:r>
            <a:r>
              <a:rPr lang="sl-SI"/>
              <a:t>kaj je na kocki?</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sl-SI" sz="1800" b="1">
                <a:solidFill>
                  <a:schemeClr val="tx2"/>
                </a:solidFill>
              </a:rPr>
              <a:t>Po napovedih naj bi se zaradi slabega duševnega zdravja bruto domači proizvod EU med letoma 2025 in 2050 v povprečju zmanjšal za 1,7 % na leto.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0195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l-SI" b="0" dirty="0"/>
              <a:t>Težave z duševnim zdravjem so med Evropejci </a:t>
            </a:r>
            <a:r>
              <a:rPr lang="sl-SI" dirty="0"/>
              <a:t>vse pogostejše</a:t>
            </a:r>
            <a:r>
              <a:rPr lang="sl-SI" b="0" dirty="0"/>
              <a:t>. </a:t>
            </a:r>
          </a:p>
          <a:p>
            <a:pPr marL="233363" indent="-233363">
              <a:spcAft>
                <a:spcPts val="600"/>
              </a:spcAft>
            </a:pPr>
            <a:r>
              <a:rPr lang="sl-SI" b="0" dirty="0"/>
              <a:t>Težave z duševnim zdravjem predstavljajo </a:t>
            </a:r>
            <a:r>
              <a:rPr lang="sl-SI" dirty="0"/>
              <a:t>gospodarsko izgubo</a:t>
            </a:r>
            <a:r>
              <a:rPr lang="sl-SI" b="0" dirty="0"/>
              <a:t>, ki je v veliki meri posledica zmanjšane udeležbe delovne sile na trgu dela, povečane odsotnosti z dela in prezentizma.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sl-SI"/>
              <a:t>Širša </a:t>
            </a:r>
            <a:r>
              <a:rPr lang="sl-SI">
                <a:solidFill>
                  <a:srgbClr val="003399"/>
                </a:solidFill>
              </a:rPr>
              <a:t>slika: </a:t>
            </a:r>
            <a:r>
              <a:rPr lang="sl-SI"/>
              <a:t>vidik delavcev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sl-SI" b="0" dirty="0">
                <a:solidFill>
                  <a:srgbClr val="92D050"/>
                </a:solidFill>
                <a:hlinkClick r:id="rId3">
                  <a:extLst>
                    <a:ext uri="{A12FA001-AC4F-418D-AE19-62706E023703}">
                      <ahyp:hlinkClr xmlns:ahyp="http://schemas.microsoft.com/office/drawing/2018/hyperlinkcolor" val="tx"/>
                    </a:ext>
                  </a:extLst>
                </a:hlinkClick>
              </a:rPr>
              <a:t>Po podatkih ankete OSH Pulse iz leta 2025</a:t>
            </a:r>
            <a:r>
              <a:rPr lang="sl-SI" b="0" dirty="0"/>
              <a:t> </a:t>
            </a:r>
            <a:r>
              <a:rPr lang="sl-SI" dirty="0"/>
              <a:t>so več kot štirje od desetih delavcev (44 %) po vsej EU </a:t>
            </a:r>
            <a:r>
              <a:rPr lang="sl-SI" b="0" dirty="0"/>
              <a:t>izpostavljeni </a:t>
            </a:r>
            <a:r>
              <a:rPr lang="sl-SI" dirty="0"/>
              <a:t>hudemu časovnemu pritisku </a:t>
            </a:r>
            <a:r>
              <a:rPr lang="sl-SI" b="0" dirty="0"/>
              <a:t>ali </a:t>
            </a:r>
            <a:r>
              <a:rPr lang="sl-SI" dirty="0"/>
              <a:t>preveliki delovni obremenitvi</a:t>
            </a:r>
            <a:r>
              <a:rPr lang="sl-SI" b="0" dirty="0"/>
              <a:t>.</a:t>
            </a:r>
            <a:br>
              <a:rPr lang="sl-SI" dirty="0"/>
            </a:br>
            <a:endParaRPr lang="sl-SI" dirty="0"/>
          </a:p>
          <a:p>
            <a:pPr marL="233363" indent="-233363"/>
            <a:r>
              <a:rPr lang="sl-SI" dirty="0"/>
              <a:t>Mnogi delavci menijo, da njihovo delo negativno vpliva na njihovo zdravje:</a:t>
            </a:r>
          </a:p>
          <a:p>
            <a:pPr lvl="1"/>
            <a:r>
              <a:rPr lang="sl-SI" dirty="0">
                <a:solidFill>
                  <a:schemeClr val="tx2"/>
                </a:solidFill>
              </a:rPr>
              <a:t>37 % delavcev se spopada s splošno utrujenostjo; </a:t>
            </a:r>
          </a:p>
          <a:p>
            <a:pPr lvl="1"/>
            <a:r>
              <a:rPr lang="sl-SI" dirty="0">
                <a:solidFill>
                  <a:schemeClr val="tx2"/>
                </a:solidFill>
              </a:rPr>
              <a:t>29 % delavcev v EU trpi za stresom, depresijo ali tesnobo</a:t>
            </a:r>
            <a:r>
              <a:rPr lang="sl-SI" dirty="0"/>
              <a:t>.</a:t>
            </a:r>
          </a:p>
          <a:p>
            <a:pPr marL="0" indent="0">
              <a:buNone/>
            </a:pPr>
            <a:br>
              <a:rPr lang="sl-SI" dirty="0"/>
            </a:br>
            <a:endParaRPr lang="sl-SI" dirty="0"/>
          </a:p>
        </p:txBody>
      </p:sp>
      <p:grpSp>
        <p:nvGrpSpPr>
          <p:cNvPr id="11" name="Group 10" descr="Fotografija pisarniškega delavca, ki sedi za mizo in namrščen bere dokument. Na njegovi levi se nahaja lutka, ki žonglira z različnimi digitalnimi ikonami, kot so list papirja, vprašaj, grafikon in ura, kar simbolizira velik časovni pritisk in preobremenjenost z delom.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grafija pisarniškega delavca, ki sedi za mizo in namrščen bere dokument. Na njegovi levi se nahaja lutka, ki žonglira z različnimi digitalnimi ikonami, kot so list papirja, vprašaj, grafikon in ura, kar simbolizira velik časovni pritisk in preobremenjenost z delom.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sl-SI"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sl-SI"/>
              <a:t>Širša </a:t>
            </a:r>
            <a:r>
              <a:rPr lang="sl-SI">
                <a:solidFill>
                  <a:srgbClr val="003399"/>
                </a:solidFill>
              </a:rPr>
              <a:t>slika: </a:t>
            </a:r>
            <a:r>
              <a:rPr lang="sl-SI"/>
              <a:t>vidik organizacij v primerjavi z vidikom delavcev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1325885"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dirty="0">
                <a:latin typeface="+mn-lt"/>
              </a:rPr>
              <a:t>Psihosocialna tveganja na delovnem mestu: vidik organizacij v primerjavi z vidikom delavcev.</a:t>
            </a:r>
          </a:p>
          <a:p>
            <a:r>
              <a:rPr lang="sl-SI" sz="1800" dirty="0">
                <a:latin typeface="+mn-lt"/>
              </a:rPr>
              <a:t>Podobni vzorci, različne perspektive.</a:t>
            </a:r>
            <a:r>
              <a:rPr lang="sl-SI" sz="1800" b="1" dirty="0">
                <a:latin typeface="+mn-lt"/>
              </a:rPr>
              <a:t> </a:t>
            </a:r>
          </a:p>
        </p:txBody>
      </p:sp>
      <p:grpSp>
        <p:nvGrpSpPr>
          <p:cNvPr id="3" name="Group 2" descr="Okvir s podatki za primerjavo, kako organizacije in delavci zaznavajo časovni pritisk. Deleži so ponazorjeni s polkrogi in odstotki. O časovnem pritisku poroča 44 % organizacij v primerjavi s 43 % delavcev. ">
            <a:extLst>
              <a:ext uri="{FF2B5EF4-FFF2-40B4-BE49-F238E27FC236}">
                <a16:creationId xmlns:a16="http://schemas.microsoft.com/office/drawing/2014/main" id="{4CB3070E-5865-7FEF-3107-073D336FB2E7}"/>
              </a:ext>
            </a:extLst>
          </p:cNvPr>
          <p:cNvGrpSpPr/>
          <p:nvPr/>
        </p:nvGrpSpPr>
        <p:grpSpPr>
          <a:xfrm>
            <a:off x="1230884" y="2017464"/>
            <a:ext cx="4181489" cy="2404552"/>
            <a:chOff x="874653" y="2168532"/>
            <a:chExt cx="4181489" cy="240455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8" y="4220530"/>
              <a:ext cx="4180554" cy="352554"/>
              <a:chOff x="902463" y="4494344"/>
              <a:chExt cx="4180554" cy="352554"/>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3" y="4494344"/>
                <a:ext cx="4150080"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33496" y="4524702"/>
                <a:ext cx="3749521" cy="32219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l-SI" sz="800" i="1" dirty="0"/>
                  <a:t>Vir: </a:t>
                </a:r>
                <a:r>
                  <a:rPr lang="sl-SI" sz="800" b="0" dirty="0"/>
                  <a:t>anketa OSH </a:t>
                </a:r>
                <a:r>
                  <a:rPr lang="sl-SI" sz="800" b="0" dirty="0" err="1"/>
                  <a:t>Pulse</a:t>
                </a:r>
                <a:r>
                  <a:rPr lang="sl-SI" sz="800" b="0" dirty="0"/>
                  <a:t> za leto 2025, raziskava ESENER za leto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3" y="2437617"/>
              <a:ext cx="4151016"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264142" y="2968547"/>
              <a:ext cx="1108424" cy="1106036"/>
              <a:chOff x="2285407" y="3098072"/>
              <a:chExt cx="1108424"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285407" y="3156671"/>
                <a:ext cx="1108424" cy="965117"/>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sl-SI" sz="1000" b="1" dirty="0"/>
                  <a:t>v primerjavi</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5"/>
              <a:ext cx="1568339" cy="301858"/>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l-SI" sz="1400" dirty="0"/>
                <a:t>ORGANIZACIJE</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486867" y="2764376"/>
              <a:ext cx="1139278"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sl-SI" sz="1400" dirty="0">
                  <a:solidFill>
                    <a:srgbClr val="A9DE4E"/>
                  </a:solidFill>
                </a:rPr>
                <a:t>DELAVCI</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441"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767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5" y="2168532"/>
              <a:ext cx="4151015"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sl-SI" sz="1400" b="1">
                  <a:solidFill>
                    <a:schemeClr val="bg1"/>
                  </a:solidFill>
                </a:rPr>
                <a:t>ČASOVNI PRITISK</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52316" y="4251907"/>
              <a:ext cx="150389" cy="177732"/>
            </a:xfrm>
            <a:prstGeom prst="rect">
              <a:avLst/>
            </a:prstGeom>
          </p:spPr>
        </p:pic>
      </p:grpSp>
      <p:grpSp>
        <p:nvGrpSpPr>
          <p:cNvPr id="74" name="Group 73" descr="Okvir s podatki za primerjavo, kako organizacije in delavci doživljajo težave s komunikacijo in sodelovanjem. Deleži so ponazorjeni s polkrogi in odstotki. O težavah s komunikacijo in sodelovanjem poroča 19 % organizacij v primerjavi z 29 % delavcev.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l-SI" sz="800" i="1" dirty="0"/>
                      <a:t>Vir: </a:t>
                    </a:r>
                    <a:r>
                      <a:rPr lang="sl-SI" sz="800" b="0" dirty="0"/>
                      <a:t>raziskava ESENER za leto 2024 in anketa OSH </a:t>
                    </a:r>
                    <a:r>
                      <a:rPr lang="sl-SI" sz="800" b="0" dirty="0" err="1"/>
                      <a:t>Pulse</a:t>
                    </a:r>
                    <a:r>
                      <a:rPr lang="sl-SI" sz="800" b="0" dirty="0"/>
                      <a:t> za leto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259582" y="2977117"/>
                  <a:ext cx="1234831" cy="1106036"/>
                  <a:chOff x="2280847" y="3106642"/>
                  <a:chExt cx="1234831"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280847" y="3162826"/>
                    <a:ext cx="1234831" cy="974094"/>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sl-SI" sz="1000" b="1" dirty="0"/>
                      <a:t>v primerjavi</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l-SI" sz="1400"/>
                    <a:t>ORGANIZACIJE</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461345" y="2772946"/>
                  <a:ext cx="123483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sl-SI" sz="1400">
                      <a:solidFill>
                        <a:srgbClr val="A9DE4E"/>
                      </a:solidFill>
                    </a:rPr>
                    <a:t>DELAVCI</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sl-SI" sz="1400" b="1" dirty="0">
                      <a:solidFill>
                        <a:schemeClr val="bg1"/>
                      </a:solidFill>
                    </a:rPr>
                    <a:t>SLABA KOMUNIKACIJA IN SODELOVANJE</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Le 51 % organizacij poroča o vključevanju delavcev v obvladovanje psihosocialnih tveganj.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l-SI" sz="1400"/>
                    <a:t>SAMO</a:t>
                  </a:r>
                </a:p>
              </p:txBody>
            </p:sp>
            <p:sp>
              <p:nvSpPr>
                <p:cNvPr id="100" name="Content Placeholder 2" descr="Okvir s podatki, ki prikazujejo stopnjo vključevanja delavcev v obvladovanje psihosocialnih tveganj na delovnem mestu. Ta stopnja znaša 51 %. ">
                  <a:extLst>
                    <a:ext uri="{FF2B5EF4-FFF2-40B4-BE49-F238E27FC236}">
                      <a16:creationId xmlns:a16="http://schemas.microsoft.com/office/drawing/2014/main" id="{3994B876-AAE8-E8B6-4731-D4BFD324526D}"/>
                    </a:ext>
                  </a:extLst>
                </p:cNvPr>
                <p:cNvSpPr txBox="1">
                  <a:spLocks/>
                </p:cNvSpPr>
                <p:nvPr/>
              </p:nvSpPr>
              <p:spPr>
                <a:xfrm>
                  <a:off x="2715624" y="2730080"/>
                  <a:ext cx="2992729"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l-SI" sz="1600" b="0" dirty="0"/>
                    <a:t>organizacij poroča, da vključujejo delavce v obvladovanje psihosocialnih tveganj.</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sl-SI" sz="1400" b="1">
                      <a:solidFill>
                        <a:schemeClr val="bg1"/>
                      </a:solidFill>
                    </a:rPr>
                    <a:t>VKLJUČEVANJE DELAVCEV</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530085" y="5421682"/>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l-SI" sz="1400" dirty="0"/>
              <a:t>Vključevanje delavcev je bistveno za prepoznavanje tveganj in skupno iskanje učinkovitih rešitev.</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99075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0"/>
              </a:ext>
            </a:extLst>
          </p:cNvPr>
          <p:cNvSpPr>
            <a:spLocks noGrp="1"/>
          </p:cNvSpPr>
          <p:nvPr>
            <p:ph type="title"/>
          </p:nvPr>
        </p:nvSpPr>
        <p:spPr/>
        <p:txBody>
          <a:bodyPr/>
          <a:lstStyle/>
          <a:p>
            <a:r>
              <a:rPr lang="sl-SI"/>
              <a:t>Širša </a:t>
            </a:r>
            <a:r>
              <a:rPr lang="sl-SI">
                <a:solidFill>
                  <a:srgbClr val="003399"/>
                </a:solidFill>
              </a:rPr>
              <a:t>slika: </a:t>
            </a:r>
            <a:r>
              <a:rPr lang="sl-SI"/>
              <a:t>vidik organizacij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Psihosocialna tveganja v organizacijah:</a:t>
            </a:r>
          </a:p>
        </p:txBody>
      </p:sp>
      <p:graphicFrame>
        <p:nvGraphicFramePr>
          <p:cNvPr id="7" name="Chart 6" descr="Grafikon, ki prikazuje primerjavo psihosocialnih tveganj v organizacijah v letih 2019 in 2024:&#10;&#10;Delo s težavnimi strankami, bolniki, učenci itd. v letu 2019: 59 %. v letu 2024: 56 %&#10;Časovni pritisk. v letu 2019: 45 % v letu 2024: 43 %&#10;Pomanjkanje komunikacije ali sodelovanja v organizaciji v letu 2019: 18 % v letu 2024: 19 %&#10;Dolg ali nereden delovni čas  v letu 2019: 21 % v letu 2024: 18 %&#10;Strah pred izgubo zaposlitve  2019: 11 % v letu 2024: 10 %&#10;&#10;&#10;&#10;">
            <a:extLst>
              <a:ext uri="{FF2B5EF4-FFF2-40B4-BE49-F238E27FC236}">
                <a16:creationId xmlns:a16="http://schemas.microsoft.com/office/drawing/2014/main" id="{25A46D38-6881-B00D-95B5-8E342FDBB6C1}"/>
              </a:ext>
            </a:extLst>
          </p:cNvPr>
          <p:cNvGraphicFramePr>
            <a:graphicFrameLocks/>
          </p:cNvGraphicFramePr>
          <p:nvPr>
            <p:extLst>
              <p:ext uri="{D42A27DB-BD31-4B8C-83A1-F6EECF244321}">
                <p14:modId xmlns:p14="http://schemas.microsoft.com/office/powerpoint/2010/main" val="76200861"/>
              </p:ext>
            </p:extLst>
          </p:nvPr>
        </p:nvGraphicFramePr>
        <p:xfrm>
          <a:off x="1690132" y="1563811"/>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lIns="91440" tIns="45720" rIns="91440" bIns="45720" anchor="t">
            <a:spAutoFit/>
          </a:bodyPr>
          <a:lstStyle/>
          <a:p>
            <a:r>
              <a:rPr lang="sl-SI" sz="1200" i="1" dirty="0">
                <a:effectLst/>
              </a:rPr>
              <a:t>Vir: </a:t>
            </a:r>
            <a:r>
              <a:rPr lang="sl-SI" sz="1200">
                <a:effectLst/>
              </a:rPr>
              <a:t>raziskava ESENER iz leta 2024 </a:t>
            </a:r>
            <a:r>
              <a:rPr lang="sl-SI" sz="1200"/>
              <a:t>(anketirana so bila</a:t>
            </a:r>
            <a:r>
              <a:rPr lang="sl-SI" sz="1200">
                <a:effectLst/>
              </a:rPr>
              <a:t> podjetja v EU‑27</a:t>
            </a:r>
            <a:r>
              <a:rPr lang="sl-SI" sz="1200"/>
              <a:t>).</a:t>
            </a:r>
            <a:endParaRPr lang="sl-SI" sz="1200">
              <a:effectLst/>
            </a:endParaRP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sl-SI"/>
              <a:t>Cilji in namen kampanje</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Povečati ozaveščenost o: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57245"/>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sl-SI" sz="1800" dirty="0"/>
              <a:t>vplivu dobrega delovnega okolja na duševno zdravje in dobro počutje</a:t>
            </a:r>
            <a:r>
              <a:rPr lang="sl-SI" sz="1800" b="0" dirty="0"/>
              <a:t>;</a:t>
            </a:r>
          </a:p>
          <a:p>
            <a:pPr marL="233363" indent="-233363">
              <a:spcBef>
                <a:spcPts val="600"/>
              </a:spcBef>
              <a:spcAft>
                <a:spcPts val="600"/>
              </a:spcAft>
            </a:pPr>
            <a:r>
              <a:rPr lang="sl-SI" sz="1800" b="0" dirty="0"/>
              <a:t>pomenu </a:t>
            </a:r>
            <a:r>
              <a:rPr lang="sl-SI" sz="1800" dirty="0"/>
              <a:t>ocenjevanja</a:t>
            </a:r>
            <a:r>
              <a:rPr lang="sl-SI" sz="1800" b="0" dirty="0"/>
              <a:t>, </a:t>
            </a:r>
            <a:r>
              <a:rPr lang="sl-SI" sz="1800" dirty="0"/>
              <a:t>preprečevanja in obvladovanja psihosocialnih tveganj</a:t>
            </a:r>
            <a:r>
              <a:rPr lang="sl-SI" sz="1800" b="0" dirty="0"/>
              <a:t>. </a:t>
            </a:r>
            <a:r>
              <a:rPr lang="sl-SI" sz="1800" dirty="0"/>
              <a:t> </a:t>
            </a:r>
          </a:p>
          <a:p>
            <a:pPr marL="0" indent="0">
              <a:spcBef>
                <a:spcPts val="60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13983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Spodbuditi:</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715725"/>
            <a:ext cx="7139834"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sl-SI" sz="1800" dirty="0"/>
              <a:t>mreženje med deležniki</a:t>
            </a:r>
            <a:r>
              <a:rPr lang="sl-SI" sz="1800" b="0" dirty="0"/>
              <a:t>;</a:t>
            </a:r>
          </a:p>
          <a:p>
            <a:pPr marL="233363" indent="-233363">
              <a:spcBef>
                <a:spcPts val="600"/>
              </a:spcBef>
              <a:spcAft>
                <a:spcPts val="600"/>
              </a:spcAft>
            </a:pPr>
            <a:r>
              <a:rPr lang="sl-SI" sz="1800" b="0" dirty="0"/>
              <a:t>sodelovanje z </a:t>
            </a:r>
            <a:r>
              <a:rPr lang="sl-SI" sz="1800" dirty="0"/>
              <a:t>vsemi partnerji na delovnem mestu</a:t>
            </a:r>
            <a:r>
              <a:rPr lang="sl-SI" sz="1800" b="0" dirty="0"/>
              <a:t>;</a:t>
            </a:r>
          </a:p>
          <a:p>
            <a:pPr marL="233363" indent="-233363">
              <a:spcBef>
                <a:spcPts val="600"/>
              </a:spcBef>
              <a:spcAft>
                <a:spcPts val="600"/>
              </a:spcAft>
            </a:pPr>
            <a:r>
              <a:rPr lang="sl-SI" sz="1800" b="0" dirty="0"/>
              <a:t>ustvarjanje </a:t>
            </a:r>
            <a:r>
              <a:rPr lang="sl-SI" sz="1800" dirty="0"/>
              <a:t>spodbudnega</a:t>
            </a:r>
            <a:r>
              <a:rPr lang="sl-SI" sz="1800" b="0" dirty="0"/>
              <a:t>,</a:t>
            </a:r>
            <a:r>
              <a:rPr lang="sl-SI" sz="1800" dirty="0"/>
              <a:t> vključujočega</a:t>
            </a:r>
            <a:r>
              <a:rPr lang="sl-SI" sz="1800" b="0" dirty="0"/>
              <a:t> in </a:t>
            </a:r>
            <a:r>
              <a:rPr lang="sl-SI" sz="1800" dirty="0"/>
              <a:t>za duševno zdravje spodbudnega delovnega okolja</a:t>
            </a:r>
            <a:r>
              <a:rPr lang="sl-SI" sz="1800" b="0" dirty="0"/>
              <a:t>;</a:t>
            </a:r>
          </a:p>
          <a:p>
            <a:pPr marL="233363" indent="-233363">
              <a:spcBef>
                <a:spcPts val="600"/>
              </a:spcBef>
              <a:spcAft>
                <a:spcPts val="600"/>
              </a:spcAft>
            </a:pPr>
            <a:r>
              <a:rPr lang="sl-SI" sz="1800" dirty="0"/>
              <a:t>povezovanje psihosocialnih tveganj s širšimi procesi </a:t>
            </a:r>
            <a:r>
              <a:rPr lang="sl-SI" sz="1800" b="0" dirty="0"/>
              <a:t>varnosti in zdravja pri delu</a:t>
            </a:r>
            <a:r>
              <a:rPr lang="sl-SI" sz="1800" dirty="0"/>
              <a:t>, </a:t>
            </a:r>
            <a:r>
              <a:rPr lang="sl-SI" sz="1800" b="0" dirty="0"/>
              <a:t>da se zagotovi celovit pristop. </a:t>
            </a:r>
          </a:p>
          <a:p>
            <a:pPr>
              <a:spcBef>
                <a:spcPts val="600"/>
              </a:spcBef>
              <a:spcAft>
                <a:spcPts val="600"/>
              </a:spcAft>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b="0" dirty="0"/>
          </a:p>
        </p:txBody>
      </p:sp>
      <p:pic>
        <p:nvPicPr>
          <p:cNvPr id="9" name="Picture 8" descr="Fotografija v obliki oblaka, na kateri je skupina moških delavcev, zbranih okoli table z diagrami in številkami. Na levi strani slike je zelena lutka. Slika ponazarja prizadevanja organizacije za spodbujanje dobrega duševnega zdravja na delovnem mestu.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sl-SI"/>
              <a:t>Komu je kampanja namenjena? Kdo naj v njej sodeluje?</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sl-SI" sz="1800" b="1">
                <a:solidFill>
                  <a:srgbClr val="003399"/>
                </a:solidFill>
              </a:rPr>
              <a:t>Za dobro duševno zdravje smo odgovorni vsi skupaj: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sl-SI" sz="1800" dirty="0">
                <a:solidFill>
                  <a:schemeClr val="tx2"/>
                </a:solidFill>
              </a:rPr>
              <a:t>delodajalci v podjetjih vseh velikosti; </a:t>
            </a:r>
          </a:p>
          <a:p>
            <a:pPr marL="233363" indent="-233363">
              <a:buFont typeface="Wingdings" panose="05000000000000000000" pitchFamily="2" charset="2"/>
              <a:buChar char="§"/>
            </a:pPr>
            <a:r>
              <a:rPr lang="sl-SI" sz="1800" dirty="0">
                <a:solidFill>
                  <a:schemeClr val="tx2"/>
                </a:solidFill>
              </a:rPr>
              <a:t>delavci; </a:t>
            </a:r>
          </a:p>
          <a:p>
            <a:pPr marL="233363" indent="-233363">
              <a:buFont typeface="Wingdings" panose="05000000000000000000" pitchFamily="2" charset="2"/>
              <a:buChar char="§"/>
            </a:pPr>
            <a:r>
              <a:rPr lang="sl-SI" sz="1800" dirty="0">
                <a:solidFill>
                  <a:schemeClr val="tx2"/>
                </a:solidFill>
              </a:rPr>
              <a:t>socialni partnerji;</a:t>
            </a:r>
          </a:p>
          <a:p>
            <a:pPr marL="233363" indent="-233363">
              <a:buFont typeface="Wingdings" panose="05000000000000000000" pitchFamily="2" charset="2"/>
              <a:buChar char="§"/>
            </a:pPr>
            <a:r>
              <a:rPr lang="sl-SI" sz="1800" dirty="0">
                <a:solidFill>
                  <a:schemeClr val="tx2"/>
                </a:solidFill>
              </a:rPr>
              <a:t>inšpektorji za delo; </a:t>
            </a:r>
          </a:p>
          <a:p>
            <a:pPr marL="233363" indent="-233363">
              <a:buFont typeface="Wingdings" panose="05000000000000000000" pitchFamily="2" charset="2"/>
              <a:buChar char="§"/>
            </a:pPr>
            <a:r>
              <a:rPr lang="sl-SI" sz="1800" dirty="0">
                <a:solidFill>
                  <a:schemeClr val="tx2"/>
                </a:solidFill>
              </a:rPr>
              <a:t>strokovnjaki za varnost in zdravje pri delu; </a:t>
            </a:r>
          </a:p>
          <a:p>
            <a:pPr marL="233363" indent="-233363">
              <a:buFont typeface="Wingdings" panose="05000000000000000000" pitchFamily="2" charset="2"/>
              <a:buChar char="§"/>
            </a:pPr>
            <a:r>
              <a:rPr lang="sl-SI" sz="1800" dirty="0">
                <a:solidFill>
                  <a:schemeClr val="tx2"/>
                </a:solidFill>
              </a:rPr>
              <a:t>organizacije za duševno zdravje;</a:t>
            </a:r>
          </a:p>
          <a:p>
            <a:pPr marL="233363" indent="-233363">
              <a:buFont typeface="Wingdings" panose="05000000000000000000" pitchFamily="2" charset="2"/>
              <a:buChar char="§"/>
            </a:pPr>
            <a:r>
              <a:rPr lang="sl-SI" sz="1800" dirty="0">
                <a:solidFill>
                  <a:schemeClr val="tx2"/>
                </a:solidFill>
              </a:rPr>
              <a:t>ženske in mladinske organizacije; </a:t>
            </a:r>
          </a:p>
          <a:p>
            <a:pPr marL="233363" indent="-233363">
              <a:buFont typeface="Wingdings" panose="05000000000000000000" pitchFamily="2" charset="2"/>
              <a:buChar char="§"/>
            </a:pPr>
            <a:r>
              <a:rPr lang="sl-SI" sz="1800" dirty="0">
                <a:solidFill>
                  <a:schemeClr val="tx2"/>
                </a:solidFill>
              </a:rPr>
              <a:t>organizacije LGBTQ+; </a:t>
            </a:r>
          </a:p>
          <a:p>
            <a:pPr marL="233363" indent="-233363">
              <a:buFont typeface="Wingdings" panose="05000000000000000000" pitchFamily="2" charset="2"/>
              <a:buChar char="§"/>
            </a:pPr>
            <a:r>
              <a:rPr lang="sl-SI" sz="1800" dirty="0">
                <a:solidFill>
                  <a:schemeClr val="tx2"/>
                </a:solidFill>
              </a:rPr>
              <a:t>oblikovalci politik;</a:t>
            </a:r>
          </a:p>
          <a:p>
            <a:pPr marL="233363" indent="-233363">
              <a:buFont typeface="Wingdings" panose="05000000000000000000" pitchFamily="2" charset="2"/>
              <a:buChar char="§"/>
            </a:pPr>
            <a:r>
              <a:rPr lang="sl-SI" sz="1800" dirty="0">
                <a:solidFill>
                  <a:schemeClr val="tx2"/>
                </a:solidFill>
              </a:rPr>
              <a:t>raziskovalci in pedagogi; </a:t>
            </a:r>
          </a:p>
          <a:p>
            <a:pPr marL="233363" indent="-233363">
              <a:buFont typeface="Wingdings" panose="05000000000000000000" pitchFamily="2" charset="2"/>
              <a:buChar char="§"/>
            </a:pPr>
            <a:r>
              <a:rPr lang="sl-SI" sz="1800" dirty="0">
                <a:solidFill>
                  <a:schemeClr val="tx2"/>
                </a:solidFill>
              </a:rPr>
              <a:t>medijski strokovnjaki. </a:t>
            </a:r>
          </a:p>
          <a:p>
            <a:endParaRPr lang="en-GB" sz="1800" dirty="0"/>
          </a:p>
        </p:txBody>
      </p:sp>
      <p:pic>
        <p:nvPicPr>
          <p:cNvPr id="8" name="Picture 7" descr="Diagram s štirimi zelenimi lutkami, povezanimi s krožnimi črtami, ki simbolizirajo skupno odgovornost. Ena lutka drži skodelico kave, druga klicaj, tretja povečevalno steklo, četrta pa megafon.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sl-SI"/>
              <a:t>Časovni načrt za ukrepanje: pet prednostnih področij kampanje</a:t>
            </a:r>
          </a:p>
        </p:txBody>
      </p:sp>
      <p:graphicFrame>
        <p:nvGraphicFramePr>
          <p:cNvPr id="5" name="Content Placeholder 3" descr="Časovnica, ki prikazuje datume začetka izvajanja za vsako od petih prednostnih področij kampanje.">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4137619656"/>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a:xfrm>
            <a:off x="600002" y="180000"/>
            <a:ext cx="11591998" cy="489600"/>
          </a:xfrm>
        </p:spPr>
        <p:txBody>
          <a:bodyPr/>
          <a:lstStyle/>
          <a:p>
            <a:r>
              <a:rPr lang="sl-SI" dirty="0"/>
              <a:t>Prednostna naloga 1: ocenjevanje in obvladovanje psihosocialnih tveganj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Trenutno stanje</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079831" cy="2807643"/>
          </a:xfrm>
          <a:prstGeom prst="rect">
            <a:avLst/>
          </a:prstGeom>
        </p:spPr>
        <p:txBody>
          <a:bodyPr lIns="91440" tIns="45720" rIns="91440" bIns="45720"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045" indent="-233045">
              <a:spcAft>
                <a:spcPts val="600"/>
              </a:spcAft>
            </a:pPr>
            <a:r>
              <a:rPr lang="sl-SI" b="0" dirty="0"/>
              <a:t>Delodajalci imajo </a:t>
            </a:r>
            <a:r>
              <a:rPr lang="sl-SI" dirty="0"/>
              <a:t>zakonsko obveznost, da varujejo zdravje delavcev</a:t>
            </a:r>
            <a:r>
              <a:rPr lang="sl-SI" b="0" dirty="0"/>
              <a:t>, kar zajema tudi </a:t>
            </a:r>
            <a:r>
              <a:rPr lang="sl-SI" dirty="0"/>
              <a:t>duševno zdravje</a:t>
            </a:r>
            <a:r>
              <a:rPr lang="sl-SI" b="0" dirty="0"/>
              <a:t>.</a:t>
            </a:r>
            <a:endParaRPr lang="en-US" dirty="0"/>
          </a:p>
          <a:p>
            <a:pPr marL="233045" indent="-233045">
              <a:spcAft>
                <a:spcPts val="600"/>
              </a:spcAft>
            </a:pPr>
            <a:r>
              <a:rPr lang="sl-SI" b="0" dirty="0"/>
              <a:t>Le </a:t>
            </a:r>
            <a:r>
              <a:rPr lang="sl-SI" dirty="0"/>
              <a:t>39 % podjetij </a:t>
            </a:r>
            <a:r>
              <a:rPr lang="sl-SI" b="0" dirty="0"/>
              <a:t>navaja, da imajo </a:t>
            </a:r>
            <a:r>
              <a:rPr lang="sl-SI" dirty="0"/>
              <a:t>akcijski načrt za preprečevanje stresa v zvezi z delom</a:t>
            </a:r>
            <a:r>
              <a:rPr lang="sl-SI" b="0" dirty="0"/>
              <a:t>.</a:t>
            </a:r>
            <a:endParaRPr lang="sl-SI" b="0" dirty="0">
              <a:cs typeface="Arial"/>
            </a:endParaRPr>
          </a:p>
          <a:p>
            <a:pPr marL="233045" indent="-233045">
              <a:spcAft>
                <a:spcPts val="600"/>
              </a:spcAft>
            </a:pPr>
            <a:r>
              <a:rPr lang="sl-SI" b="0" dirty="0"/>
              <a:t>Organizacije sicer prepoznavajo psihosocialna tveganja, vendar pogosto </a:t>
            </a:r>
            <a:r>
              <a:rPr lang="sl-SI" dirty="0"/>
              <a:t>nimajo </a:t>
            </a:r>
            <a:r>
              <a:rPr lang="sl-SI" b="0" dirty="0"/>
              <a:t>sistematičnih, formaliziranih </a:t>
            </a:r>
            <a:r>
              <a:rPr lang="sl-SI" dirty="0"/>
              <a:t>ukrepov za njihovo učinkovito obvladovanje</a:t>
            </a:r>
            <a:r>
              <a:rPr lang="sl-SI" b="0" dirty="0"/>
              <a:t>. </a:t>
            </a:r>
            <a:endParaRPr lang="sl-SI" b="0" dirty="0">
              <a:cs typeface="Arial"/>
            </a:endParaRPr>
          </a:p>
          <a:p>
            <a:pPr marL="233045" indent="-233045">
              <a:spcAft>
                <a:spcPts val="600"/>
              </a:spcAft>
            </a:pPr>
            <a:r>
              <a:rPr lang="sl-SI" b="0" dirty="0"/>
              <a:t>Podatki kažejo na </a:t>
            </a:r>
            <a:r>
              <a:rPr lang="sl-SI" dirty="0">
                <a:solidFill>
                  <a:schemeClr val="accent1"/>
                </a:solidFill>
              </a:rPr>
              <a:t>precejšne razlike</a:t>
            </a:r>
            <a:r>
              <a:rPr lang="sl-SI" dirty="0"/>
              <a:t> med posameznimi dejavnostmi in državami na področju ozaveščanja in uvajanja preventivnih ukrepov.</a:t>
            </a:r>
            <a:endParaRPr lang="sl-SI" dirty="0">
              <a:cs typeface="Arial"/>
            </a:endParaRP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a:xfrm>
            <a:off x="600002" y="180000"/>
            <a:ext cx="11478584" cy="489600"/>
          </a:xfrm>
        </p:spPr>
        <p:txBody>
          <a:bodyPr/>
          <a:lstStyle/>
          <a:p>
            <a:r>
              <a:rPr lang="sl-SI" dirty="0"/>
              <a:t>Prednostna naloga 1: ocenjevanje in obvladovanje psihosocialnih tveganj (2) </a:t>
            </a:r>
          </a:p>
        </p:txBody>
      </p:sp>
      <p:sp>
        <p:nvSpPr>
          <p:cNvPr id="4" name="Rectangle 3">
            <a:extLst>
              <a:ext uri="{FF2B5EF4-FFF2-40B4-BE49-F238E27FC236}">
                <a16:creationId xmlns:a16="http://schemas.microsoft.com/office/drawing/2014/main" id="{5978B3BF-F5DD-EF14-8F1E-31C8593438D2}"/>
              </a:ext>
            </a:extLst>
          </p:cNvPr>
          <p:cNvSpPr/>
          <p:nvPr/>
        </p:nvSpPr>
        <p:spPr>
          <a:xfrm>
            <a:off x="0" y="1295190"/>
            <a:ext cx="121920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p>
            <a:pPr algn="r"/>
            <a:r>
              <a:rPr lang="sl-SI" b="1" dirty="0">
                <a:solidFill>
                  <a:srgbClr val="003399"/>
                </a:solidFill>
                <a:cs typeface="Arial" panose="020B0604020202020204" pitchFamily="34" charset="0"/>
              </a:rPr>
              <a:t>         Glavne težave, o katerih so poročala podjetja pri obvladovanju psihosocialnih tveganj:</a:t>
            </a:r>
          </a:p>
        </p:txBody>
      </p:sp>
      <p:grpSp>
        <p:nvGrpSpPr>
          <p:cNvPr id="13" name="Group 12" descr="Štirje krožni grafikoni, ki prikazujejo glavne težave, o katerih so poročala podjetja pri obvladovanju psihosocialnih tveganj.  Krožni grafikon 1 prikazuje 59 odstotkov.  Nenaklonjenost do odkritega pogovora o tej problematiki Krožni grafikon 2 prikazuje 44 odstotkov. Pomanjkanje strokovnega znanja ali specialistične podpore Krožni grafikon 3 prikazuje 43 odstotkov. Neosveščenost med zaposlenimi  Krožni grafikon 4 prikazuje 32 odstotkov. Neosveščenost med vodstvom">
            <a:extLst>
              <a:ext uri="{FF2B5EF4-FFF2-40B4-BE49-F238E27FC236}">
                <a16:creationId xmlns:a16="http://schemas.microsoft.com/office/drawing/2014/main" id="{5A1D7735-3259-B0E5-ADF7-9703C0F715D4}"/>
              </a:ext>
            </a:extLst>
          </p:cNvPr>
          <p:cNvGrpSpPr/>
          <p:nvPr/>
        </p:nvGrpSpPr>
        <p:grpSpPr>
          <a:xfrm>
            <a:off x="120387"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l-SI" sz="1600"/>
                  <a:t>Nenaklonjenost do odkritega pogovora o tej problematiki</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l-SI" sz="1600"/>
                  <a:t>Pomanjkanje strokovnega znanja ali specialistične podpore</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l-SI" sz="1600"/>
                  <a:t>Neosveščenost med zaposlenimi</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l-SI" sz="1600"/>
                  <a:t>Neosveščenost med vodstvom</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sl-SI" dirty="0"/>
              <a:t>Raziskave kažejo, da se manjša podjetja s psihosocialnimi tveganji običajno ukvarjajo zgolj priložnostno, saj nimajo vzpostavljenega strukturiranega pristopa. </a:t>
            </a:r>
          </a:p>
          <a:p>
            <a:pPr marL="233045" indent="-233045">
              <a:spcBef>
                <a:spcPts val="600"/>
              </a:spcBef>
            </a:pPr>
            <a:r>
              <a:rPr lang="sl-SI" dirty="0"/>
              <a:t>Vendar obstaja kar nekaj obetavnih pristopov, ki so jih razvili pristojni organi in dejavnosti za podporo podjetjem pri obvladovanju psihosocialnih tveganj. </a:t>
            </a:r>
            <a:endParaRPr lang="sl-SI" dirty="0">
              <a:cs typeface="Arial"/>
            </a:endParaRP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267894"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03425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a:xfrm>
            <a:off x="600002" y="180000"/>
            <a:ext cx="11404156" cy="489600"/>
          </a:xfrm>
        </p:spPr>
        <p:txBody>
          <a:bodyPr/>
          <a:lstStyle/>
          <a:p>
            <a:r>
              <a:rPr lang="sl-SI" dirty="0"/>
              <a:t>Prednostna naloga 1: ocenjevanje in obvladovanje psihosocialnih tveganj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2374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Preventivni ukrepi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40749"/>
            <a:ext cx="10637493" cy="2381700"/>
          </a:xfrm>
        </p:spPr>
        <p:txBody>
          <a:bodyPr>
            <a:noAutofit/>
          </a:bodyPr>
          <a:lstStyle/>
          <a:p>
            <a:pPr marL="233363" indent="-233363">
              <a:spcBef>
                <a:spcPts val="0"/>
              </a:spcBef>
              <a:spcAft>
                <a:spcPts val="600"/>
              </a:spcAft>
            </a:pPr>
            <a:r>
              <a:rPr lang="sl-SI" sz="1700" dirty="0"/>
              <a:t>Ocenjevanje in obvladovanje psihosocialnih tveganj </a:t>
            </a:r>
            <a:r>
              <a:rPr lang="sl-SI" sz="1700" b="0" dirty="0"/>
              <a:t>naj poteka v okviru </a:t>
            </a:r>
            <a:r>
              <a:rPr lang="sl-SI" sz="1700" dirty="0"/>
              <a:t>splošnega procesa obvladovanja tveganj na področju varnosti in zdravja pri delu</a:t>
            </a:r>
            <a:r>
              <a:rPr lang="sl-SI" sz="1700" b="0" dirty="0"/>
              <a:t>.</a:t>
            </a:r>
          </a:p>
          <a:p>
            <a:pPr marL="233363" indent="-233363">
              <a:spcBef>
                <a:spcPts val="0"/>
              </a:spcBef>
              <a:spcAft>
                <a:spcPts val="600"/>
              </a:spcAft>
            </a:pPr>
            <a:r>
              <a:rPr lang="sl-SI" sz="1700" b="0" dirty="0"/>
              <a:t>Pri tem je treba določiti </a:t>
            </a:r>
            <a:r>
              <a:rPr lang="sl-SI" sz="1700" dirty="0"/>
              <a:t>hierarhijo preprečevanja</a:t>
            </a:r>
            <a:r>
              <a:rPr lang="sl-SI" sz="1700" b="0" dirty="0"/>
              <a:t>, kar pomeni, da se da prednost tistim ukrepom, ki odpravljajo temeljni vzrok za nastanek tveganj.</a:t>
            </a:r>
          </a:p>
          <a:p>
            <a:pPr marL="233363" indent="-233363">
              <a:spcBef>
                <a:spcPts val="0"/>
              </a:spcBef>
              <a:spcAft>
                <a:spcPts val="600"/>
              </a:spcAft>
            </a:pPr>
            <a:r>
              <a:rPr lang="sl-SI" sz="1700" dirty="0"/>
              <a:t>Delo je treba zasnovati in organizirati tako, da so delovne zahteve obvladljive</a:t>
            </a:r>
            <a:r>
              <a:rPr lang="sl-SI" sz="1700" b="0" dirty="0"/>
              <a:t>, vloge jasno opredeljene in na razpolago ustrezni viri.</a:t>
            </a:r>
          </a:p>
          <a:p>
            <a:pPr marL="233363" indent="-233363">
              <a:spcBef>
                <a:spcPts val="0"/>
              </a:spcBef>
              <a:spcAft>
                <a:spcPts val="600"/>
              </a:spcAft>
            </a:pPr>
            <a:r>
              <a:rPr lang="sl-SI" sz="1700" dirty="0"/>
              <a:t>Preprečite vsakršno nasilje</a:t>
            </a:r>
            <a:r>
              <a:rPr lang="sl-SI" sz="1700" b="0" dirty="0"/>
              <a:t>, ustrahovanje in drugo neprimerno socialno vedenje.</a:t>
            </a:r>
          </a:p>
          <a:p>
            <a:pPr marL="233363" indent="-233363">
              <a:spcBef>
                <a:spcPts val="0"/>
              </a:spcBef>
              <a:spcAft>
                <a:spcPts val="600"/>
              </a:spcAft>
            </a:pPr>
            <a:r>
              <a:rPr lang="sl-SI" sz="1700" b="0" dirty="0"/>
              <a:t>Zagotovite </a:t>
            </a:r>
            <a:r>
              <a:rPr lang="sl-SI" sz="1700" dirty="0"/>
              <a:t>informacije, usposabljanje </a:t>
            </a:r>
            <a:r>
              <a:rPr lang="sl-SI" sz="1700" b="0" dirty="0"/>
              <a:t>in </a:t>
            </a:r>
            <a:r>
              <a:rPr lang="sl-SI" sz="1700" dirty="0"/>
              <a:t>podporo</a:t>
            </a:r>
            <a:r>
              <a:rPr lang="sl-SI" sz="1700" b="0" dirty="0"/>
              <a:t>, vključno z ukrepi za zmanjšanje stigmatizacije na področju duševnega zdravja.</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684831"/>
            <a:ext cx="4221126"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600" b="1" dirty="0">
                <a:solidFill>
                  <a:schemeClr val="bg1"/>
                </a:solidFill>
              </a:rPr>
              <a:t>Hierarhija preprečevanja psihosocialnih tveganj na delovnem mestu: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Trinadstropna piramida, ki prikazuje hierarhijo preprečevanja psihosocialnih tveganj na delovnem mestu. Na vrhu piramide se nahaja simbol, ki označuje posameznika, kar ponazarja, da je ukrepanje na ravni posameznika zadnja možnost. Na drugi (srednji) ravni piramide se nahaja simbol za nastavitve, ki ponazarja organizacijske in tehnične ukrepe, na tretji (najnižji) ravni pa simbol povečevalnega stekla, ki poudarja pomen prepoznavanja in odpravljanja tveganj. Na desni strani piramide stoji lutka, ki v levi roki drži klicaj.">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sl-SI"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489231"/>
            <a:ext cx="1916481" cy="523220"/>
          </a:xfrm>
          <a:prstGeom prst="rect">
            <a:avLst/>
          </a:prstGeom>
          <a:noFill/>
        </p:spPr>
        <p:txBody>
          <a:bodyPr wrap="square">
            <a:spAutoFit/>
          </a:bodyPr>
          <a:lstStyle/>
          <a:p>
            <a:r>
              <a:rPr lang="sl-SI" sz="1400" b="1">
                <a:solidFill>
                  <a:srgbClr val="003399"/>
                </a:solidFill>
              </a:rPr>
              <a:t>Individualni ukrepi so zadnja možnost.</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sl-SI"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70877"/>
            <a:ext cx="2685365" cy="523220"/>
          </a:xfrm>
          <a:prstGeom prst="rect">
            <a:avLst/>
          </a:prstGeom>
          <a:noFill/>
        </p:spPr>
        <p:txBody>
          <a:bodyPr wrap="square">
            <a:spAutoFit/>
          </a:bodyPr>
          <a:lstStyle/>
          <a:p>
            <a:r>
              <a:rPr lang="sl-SI" sz="1400" b="1">
                <a:solidFill>
                  <a:srgbClr val="003399"/>
                </a:solidFill>
              </a:rPr>
              <a:t>Uvedite organizacijske in tehnične ukrepe.</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sl-SI"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27950"/>
            <a:ext cx="2821470" cy="492443"/>
          </a:xfrm>
          <a:prstGeom prst="rect">
            <a:avLst/>
          </a:prstGeom>
          <a:noFill/>
        </p:spPr>
        <p:txBody>
          <a:bodyPr wrap="square">
            <a:spAutoFit/>
          </a:bodyPr>
          <a:lstStyle/>
          <a:p>
            <a:r>
              <a:rPr lang="sl-SI" sz="1300" b="1" dirty="0">
                <a:solidFill>
                  <a:srgbClr val="003399"/>
                </a:solidFill>
              </a:rPr>
              <a:t>Prepoznajte tveganja in odpravite njihov temeljni vzrok.</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a:xfrm>
            <a:off x="600002" y="180000"/>
            <a:ext cx="11385400" cy="489600"/>
          </a:xfrm>
        </p:spPr>
        <p:txBody>
          <a:bodyPr/>
          <a:lstStyle/>
          <a:p>
            <a:r>
              <a:rPr lang="sl-SI" dirty="0"/>
              <a:t>Prednostna naloga 1: ocenjevanje in obvladovanje psihosocialnih tveganj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Preventivni ukrepi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1987064"/>
            <a:ext cx="6778993"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sl-SI" sz="1800" dirty="0"/>
              <a:t>Psihosocialna tveganja </a:t>
            </a:r>
            <a:r>
              <a:rPr lang="sl-SI" sz="1800" b="0" dirty="0"/>
              <a:t>na delovnem mestu </a:t>
            </a:r>
            <a:r>
              <a:rPr lang="sl-SI" sz="1800" dirty="0"/>
              <a:t>obravnavajte kot težavo, povezano z delovnim mestom, </a:t>
            </a:r>
            <a:r>
              <a:rPr lang="sl-SI" sz="1800" b="0" dirty="0"/>
              <a:t>in ne kot individualno težavo</a:t>
            </a:r>
            <a:r>
              <a:rPr lang="sl-SI" sz="1800" dirty="0"/>
              <a:t>.</a:t>
            </a:r>
            <a:r>
              <a:rPr lang="sl-SI" sz="1800" b="0" dirty="0"/>
              <a:t> </a:t>
            </a:r>
          </a:p>
          <a:p>
            <a:pPr marL="233363" indent="-233363">
              <a:spcBef>
                <a:spcPts val="600"/>
              </a:spcBef>
              <a:spcAft>
                <a:spcPts val="600"/>
              </a:spcAft>
            </a:pPr>
            <a:r>
              <a:rPr lang="sl-SI" sz="1800" b="0" dirty="0"/>
              <a:t>Spodbujajte </a:t>
            </a:r>
            <a:r>
              <a:rPr lang="sl-SI" sz="1800" dirty="0"/>
              <a:t>delavce k sodelovanju </a:t>
            </a:r>
            <a:r>
              <a:rPr lang="sl-SI" sz="1800" b="0" dirty="0"/>
              <a:t>v celotnem procesu, od ozaveščanja in ocene tveganja do iskanja rešitev</a:t>
            </a:r>
            <a:r>
              <a:rPr lang="sl-SI" sz="1800" dirty="0"/>
              <a:t>.</a:t>
            </a:r>
          </a:p>
          <a:p>
            <a:pPr marL="233363" indent="-233363">
              <a:spcBef>
                <a:spcPts val="600"/>
              </a:spcBef>
              <a:spcAft>
                <a:spcPts val="600"/>
              </a:spcAft>
            </a:pPr>
            <a:r>
              <a:rPr lang="sl-SI" sz="1800" dirty="0"/>
              <a:t>Usposobite vodstvene delavce za prepoznavanje in obvladovanje psihosocialnih tveganj</a:t>
            </a:r>
            <a:r>
              <a:rPr lang="sl-SI" sz="1800" b="0" dirty="0"/>
              <a:t>, vključno s težavami z delovno obremenitvijo, medosebnimi konflikti in neprimernim socialnim vedenjem.</a:t>
            </a:r>
          </a:p>
          <a:p>
            <a:pPr marL="233363" indent="-233363">
              <a:spcBef>
                <a:spcPts val="600"/>
              </a:spcBef>
              <a:spcAft>
                <a:spcPts val="600"/>
              </a:spcAft>
            </a:pPr>
            <a:r>
              <a:rPr lang="sl-SI" sz="1800" dirty="0"/>
              <a:t>Ocenjevanje in obvladovanje psihosocialnih tveganj povežite s </a:t>
            </a:r>
            <a:r>
              <a:rPr lang="sl-SI" sz="1800" b="0" dirty="0"/>
              <a:t>širšim okvirom upravljanja</a:t>
            </a:r>
            <a:r>
              <a:rPr lang="sl-SI" sz="1800" dirty="0"/>
              <a:t> varnosti in zdravja pri delu v vašem podjetju.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77100" y="2843067"/>
            <a:ext cx="4708302" cy="2551925"/>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a:xfrm>
            <a:off x="600002" y="180000"/>
            <a:ext cx="10957589" cy="489600"/>
          </a:xfrm>
        </p:spPr>
        <p:txBody>
          <a:bodyPr/>
          <a:lstStyle/>
          <a:p>
            <a:r>
              <a:rPr lang="sl-SI" dirty="0"/>
              <a:t>Prednostna naloga 2: ustrahovanje, spolno nadlegovanje in nasilje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Trenutno stanje</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9699032" cy="262140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l-SI" dirty="0"/>
              <a:t>Problematika, ki ima več vidikov:</a:t>
            </a:r>
            <a:r>
              <a:rPr lang="sl-SI" b="0" dirty="0"/>
              <a:t> napad, trpinčenje, diskriminacija, viktimizacija itd.</a:t>
            </a:r>
          </a:p>
          <a:p>
            <a:pPr marL="233363" indent="-233363">
              <a:spcAft>
                <a:spcPts val="600"/>
              </a:spcAft>
            </a:pPr>
            <a:r>
              <a:rPr lang="sl-SI" b="0" dirty="0"/>
              <a:t>Predstavlja pomemben vzrok za razvoj </a:t>
            </a:r>
            <a:r>
              <a:rPr lang="sl-SI" dirty="0"/>
              <a:t>zdravstvenih težav </a:t>
            </a:r>
            <a:r>
              <a:rPr lang="sl-SI" b="0" dirty="0"/>
              <a:t>(depresija, tesnoba, motnje spanja itd.).</a:t>
            </a:r>
          </a:p>
          <a:p>
            <a:pPr marL="233363" indent="-233363">
              <a:spcAft>
                <a:spcPts val="600"/>
              </a:spcAft>
            </a:pPr>
            <a:r>
              <a:rPr lang="sl-SI" dirty="0"/>
              <a:t>V EU je 13 % delavcev</a:t>
            </a:r>
            <a:r>
              <a:rPr lang="sl-SI" b="0" dirty="0"/>
              <a:t> izkusilo neko obliko </a:t>
            </a:r>
            <a:r>
              <a:rPr lang="sl-SI" dirty="0"/>
              <a:t>nasilja na delovnem mestu </a:t>
            </a:r>
            <a:r>
              <a:rPr lang="sl-SI" b="0" dirty="0"/>
              <a:t>(evropska telefonska anketa o delovnih razmerah (EWTCS), Eurofound, 2021). </a:t>
            </a:r>
          </a:p>
          <a:p>
            <a:pPr marL="233363" indent="-233363">
              <a:spcAft>
                <a:spcPts val="600"/>
              </a:spcAft>
            </a:pPr>
            <a:r>
              <a:rPr lang="sl-SI" dirty="0"/>
              <a:t>Digitalizacija</a:t>
            </a:r>
            <a:r>
              <a:rPr lang="sl-SI" b="0" dirty="0"/>
              <a:t> povzroča nastanek novih oblik neprimernega socialnega vedenja.</a:t>
            </a:r>
            <a:br>
              <a:rPr lang="sl-SI" dirty="0"/>
            </a:br>
            <a:endParaRPr lang="sl-SI"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a:xfrm>
            <a:off x="600002" y="180000"/>
            <a:ext cx="10759945" cy="489600"/>
          </a:xfrm>
        </p:spPr>
        <p:txBody>
          <a:bodyPr/>
          <a:lstStyle/>
          <a:p>
            <a:r>
              <a:rPr lang="sl-SI" dirty="0"/>
              <a:t>Prednostna naloga 2: ustrahovanje, spolno nadlegovanje in nasilje (2) </a:t>
            </a:r>
          </a:p>
        </p:txBody>
      </p:sp>
      <p:sp>
        <p:nvSpPr>
          <p:cNvPr id="4" name="Rectangle 3">
            <a:extLst>
              <a:ext uri="{FF2B5EF4-FFF2-40B4-BE49-F238E27FC236}">
                <a16:creationId xmlns:a16="http://schemas.microsoft.com/office/drawing/2014/main" id="{22D02451-FCA1-2255-2ADB-577B7DCA6116}"/>
              </a:ext>
            </a:extLst>
          </p:cNvPr>
          <p:cNvSpPr/>
          <p:nvPr/>
        </p:nvSpPr>
        <p:spPr>
          <a:xfrm>
            <a:off x="-5098" y="1684234"/>
            <a:ext cx="8851385"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57200" tIns="121920" rIns="0" bIns="121920" rtlCol="0">
            <a:spAutoFit/>
          </a:bodyPr>
          <a:lstStyle/>
          <a:p>
            <a:pPr algn="ctr"/>
            <a:r>
              <a:rPr lang="sl-SI" b="1" dirty="0">
                <a:solidFill>
                  <a:srgbClr val="003399"/>
                </a:solidFill>
                <a:cs typeface="Arial" panose="020B0604020202020204" pitchFamily="34" charset="0"/>
              </a:rPr>
              <a:t>Ženske pogosteje poročajo o neprimernem vedenju na delovnem mestu.</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sl-SI"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600002" y="5144021"/>
            <a:ext cx="2926555" cy="1323439"/>
          </a:xfrm>
          <a:prstGeom prst="rect">
            <a:avLst/>
          </a:prstGeom>
          <a:noFill/>
        </p:spPr>
        <p:txBody>
          <a:bodyPr wrap="square">
            <a:spAutoFit/>
          </a:bodyPr>
          <a:lstStyle/>
          <a:p>
            <a:pPr algn="ctr"/>
            <a:r>
              <a:rPr lang="sl-SI" sz="2000" dirty="0">
                <a:solidFill>
                  <a:schemeClr val="tx2"/>
                </a:solidFill>
                <a:latin typeface="+mj-lt"/>
              </a:rPr>
              <a:t>žensk je </a:t>
            </a:r>
            <a:r>
              <a:rPr lang="sl-SI" sz="2000" b="1" dirty="0">
                <a:solidFill>
                  <a:schemeClr val="tx2"/>
                </a:solidFill>
                <a:latin typeface="+mj-lt"/>
              </a:rPr>
              <a:t>v svojem življenju</a:t>
            </a:r>
            <a:r>
              <a:rPr lang="sl-SI" sz="2000" dirty="0">
                <a:solidFill>
                  <a:schemeClr val="tx2"/>
                </a:solidFill>
                <a:latin typeface="+mj-lt"/>
              </a:rPr>
              <a:t> že doživelo </a:t>
            </a:r>
            <a:r>
              <a:rPr lang="sl-SI" sz="2000" b="1" dirty="0">
                <a:solidFill>
                  <a:schemeClr val="tx2"/>
                </a:solidFill>
                <a:latin typeface="+mj-lt"/>
              </a:rPr>
              <a:t>spolno nadlegovanje</a:t>
            </a:r>
            <a:r>
              <a:rPr lang="sl-SI" sz="2000" dirty="0">
                <a:solidFill>
                  <a:schemeClr val="tx2"/>
                </a:solidFill>
                <a:latin typeface="+mj-lt"/>
              </a:rPr>
              <a:t> na delovnem mestu.</a:t>
            </a:r>
            <a:r>
              <a:rPr lang="sl-SI" sz="2000" b="1" dirty="0">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sl-SI"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sl-SI" sz="2000">
                <a:solidFill>
                  <a:schemeClr val="tx2"/>
                </a:solidFill>
                <a:latin typeface="+mj-lt"/>
              </a:rPr>
              <a:t>žensk je doživelo </a:t>
            </a:r>
            <a:r>
              <a:rPr lang="sl-SI" sz="2000" b="1">
                <a:solidFill>
                  <a:schemeClr val="tx2"/>
                </a:solidFill>
                <a:latin typeface="+mj-lt"/>
              </a:rPr>
              <a:t>spolno nadlegovanje na delovnem mestu v zadnjih 12 mesecih</a:t>
            </a:r>
            <a:r>
              <a:rPr lang="sl-SI" sz="200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sl-SI"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sl-SI" sz="2000">
                <a:solidFill>
                  <a:schemeClr val="tx2"/>
                </a:solidFill>
                <a:latin typeface="+mj-lt"/>
              </a:rPr>
              <a:t>žensk je doživelo </a:t>
            </a:r>
            <a:r>
              <a:rPr lang="sl-SI" sz="2000" b="1">
                <a:solidFill>
                  <a:schemeClr val="tx2"/>
                </a:solidFill>
                <a:latin typeface="+mj-lt"/>
              </a:rPr>
              <a:t>spolno nadlegovanje</a:t>
            </a:r>
            <a:r>
              <a:rPr lang="sl-SI" sz="2000">
                <a:solidFill>
                  <a:schemeClr val="tx2"/>
                </a:solidFill>
                <a:latin typeface="+mj-lt"/>
              </a:rPr>
              <a:t> s strani</a:t>
            </a:r>
            <a:r>
              <a:rPr lang="sl-SI" sz="2000" b="1">
                <a:solidFill>
                  <a:schemeClr val="tx2"/>
                </a:solidFill>
                <a:latin typeface="+mj-lt"/>
              </a:rPr>
              <a:t> nadrejene osebe moškega spola</a:t>
            </a:r>
            <a:r>
              <a:rPr lang="sl-SI" sz="20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a:xfrm>
            <a:off x="600002" y="180000"/>
            <a:ext cx="10971421" cy="489600"/>
          </a:xfrm>
        </p:spPr>
        <p:txBody>
          <a:bodyPr/>
          <a:lstStyle/>
          <a:p>
            <a:r>
              <a:rPr lang="sl-SI" dirty="0"/>
              <a:t>Prednostna naloga 2: ustrahovanje, spolno nadlegovanje in nasilje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61347" y="1544763"/>
            <a:ext cx="3039198"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sl-SI" sz="1800" b="1" dirty="0">
                <a:solidFill>
                  <a:srgbClr val="003399"/>
                </a:solidFill>
              </a:rPr>
              <a:t>Sodelovanje delavcev in vloga vodstva sta ključnega pomena. </a:t>
            </a:r>
          </a:p>
        </p:txBody>
      </p:sp>
      <p:pic>
        <p:nvPicPr>
          <p:cNvPr id="8" name="Picture 7" descr="Fotografija v obliki oblaka, ki prikazuje skupino delavcev na gradbišču, ki se med seboj pogovarjajo. Na levi strani je zelena lutka. Slika ponazarja, da je sodelovanje delavcev ključnega pomena v boju proti ustrahovanju, spolnemu nadlegovanju in nasilju.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Preventivni ukrepi</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sl-SI" b="0" dirty="0"/>
              <a:t>Pojasnite, kaj je sprejemljivo vedenje in kaj ni.</a:t>
            </a:r>
          </a:p>
          <a:p>
            <a:pPr marL="233363" indent="-233363">
              <a:spcAft>
                <a:spcPts val="600"/>
              </a:spcAft>
            </a:pPr>
            <a:r>
              <a:rPr lang="sl-SI" b="0" dirty="0">
                <a:cs typeface="Arial"/>
              </a:rPr>
              <a:t>Poiščite temeljne vzroke ali dejavnike, ki prispevajo k tovrstnim pojavom.</a:t>
            </a:r>
          </a:p>
          <a:p>
            <a:pPr marL="233363" indent="-233363">
              <a:spcAft>
                <a:spcPts val="600"/>
              </a:spcAft>
            </a:pPr>
            <a:r>
              <a:rPr lang="sl-SI" b="0" dirty="0"/>
              <a:t>Dajte delavcem možnost, da brez zadržkov izrazijo svoje mnenje ali prijavijo incidente zaupno. </a:t>
            </a:r>
          </a:p>
          <a:p>
            <a:pPr marL="233363" indent="-233363">
              <a:spcAft>
                <a:spcPts val="600"/>
              </a:spcAft>
            </a:pPr>
            <a:r>
              <a:rPr lang="sl-SI" b="0" dirty="0"/>
              <a:t>Odzovite se pravično in dosledno. </a:t>
            </a:r>
          </a:p>
          <a:p>
            <a:pPr marL="233363" indent="-233363">
              <a:spcAft>
                <a:spcPts val="600"/>
              </a:spcAft>
            </a:pPr>
            <a:r>
              <a:rPr lang="sl-SI" b="0" dirty="0">
                <a:ea typeface=""/>
                <a:cs typeface="Arial"/>
              </a:rPr>
              <a:t>Vzpostavite strategije za umiritev razmer in zagotovite možnost umika za zaščito osebja pred nasiljem tretjih oseb.</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sl-SI"/>
              <a:t>Prednostna naloga 3: fizična tveganja in duševno zdravje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Trenutno stanje</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1" y="1996957"/>
            <a:ext cx="7614210" cy="2319861"/>
          </a:xfrm>
          <a:prstGeom prst="rect">
            <a:avLst/>
          </a:prstGeom>
          <a:noFill/>
        </p:spPr>
        <p:txBody>
          <a:bodyPr wrap="square" rtlCol="0">
            <a:noAutofit/>
          </a:bodyPr>
          <a:lstStyle/>
          <a:p>
            <a:pPr>
              <a:spcBef>
                <a:spcPts val="1200"/>
              </a:spcBef>
              <a:spcAft>
                <a:spcPts val="600"/>
              </a:spcAft>
            </a:pPr>
            <a:r>
              <a:rPr lang="sl-SI" sz="1800" dirty="0">
                <a:solidFill>
                  <a:schemeClr val="tx2"/>
                </a:solidFill>
              </a:rPr>
              <a:t>Kampanja se bo osredotočila na medsebojen vpliv med psihosocialnimi tveganji in: </a:t>
            </a:r>
          </a:p>
          <a:p>
            <a:pPr marL="457200" indent="-223838">
              <a:spcBef>
                <a:spcPts val="600"/>
              </a:spcBef>
              <a:spcAft>
                <a:spcPts val="600"/>
              </a:spcAft>
              <a:buFont typeface="Wingdings" panose="05000000000000000000" pitchFamily="2" charset="2"/>
              <a:buChar char="§"/>
            </a:pPr>
            <a:r>
              <a:rPr lang="sl-SI" sz="1800" b="1" dirty="0">
                <a:solidFill>
                  <a:schemeClr val="tx2"/>
                </a:solidFill>
              </a:rPr>
              <a:t>fizično obremenitvijo pri delu in kostno-mišičnimi obolenji</a:t>
            </a:r>
            <a:r>
              <a:rPr lang="sl-SI" sz="1800" dirty="0">
                <a:solidFill>
                  <a:schemeClr val="tx2"/>
                </a:solidFill>
              </a:rPr>
              <a:t>;</a:t>
            </a:r>
          </a:p>
          <a:p>
            <a:pPr marL="457200" indent="-223838">
              <a:spcBef>
                <a:spcPts val="600"/>
              </a:spcBef>
              <a:spcAft>
                <a:spcPts val="600"/>
              </a:spcAft>
              <a:buFont typeface="Wingdings" panose="05000000000000000000" pitchFamily="2" charset="2"/>
              <a:buChar char="§"/>
            </a:pPr>
            <a:r>
              <a:rPr lang="sl-SI" sz="1800" b="1" dirty="0">
                <a:solidFill>
                  <a:schemeClr val="tx2"/>
                </a:solidFill>
              </a:rPr>
              <a:t>dejavniki delovnega okolja </a:t>
            </a:r>
            <a:r>
              <a:rPr lang="sl-SI" sz="1800" dirty="0">
                <a:solidFill>
                  <a:schemeClr val="tx2"/>
                </a:solidFill>
              </a:rPr>
              <a:t>(npr. hrupom, temperaturo, zasnovo delovnega mesta);</a:t>
            </a:r>
          </a:p>
          <a:p>
            <a:pPr marL="457200" indent="-223838">
              <a:spcBef>
                <a:spcPts val="600"/>
              </a:spcBef>
              <a:spcAft>
                <a:spcPts val="600"/>
              </a:spcAft>
              <a:buFont typeface="Wingdings" panose="05000000000000000000" pitchFamily="2" charset="2"/>
              <a:buChar char="§"/>
            </a:pPr>
            <a:r>
              <a:rPr lang="sl-SI" sz="1800" b="1" dirty="0">
                <a:solidFill>
                  <a:schemeClr val="tx2"/>
                </a:solidFill>
              </a:rPr>
              <a:t>nezgodami pri delu </a:t>
            </a:r>
            <a:r>
              <a:rPr lang="sl-SI" sz="1800" dirty="0">
                <a:solidFill>
                  <a:schemeClr val="tx2"/>
                </a:solidFill>
              </a:rPr>
              <a:t>in</a:t>
            </a:r>
            <a:r>
              <a:rPr lang="sl-SI" sz="1800" b="1" dirty="0">
                <a:solidFill>
                  <a:schemeClr val="tx2"/>
                </a:solidFill>
              </a:rPr>
              <a:t> uspešnostjo varnostnih ukrepov</a:t>
            </a:r>
            <a:r>
              <a:rPr lang="sl-SI"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612372" y="3009984"/>
            <a:ext cx="2716060" cy="1725614"/>
          </a:xfrm>
          <a:prstGeom prst="wedgeRectCallout">
            <a:avLst>
              <a:gd name="adj1" fmla="val -24921"/>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sl-SI" sz="1800" b="1">
                <a:solidFill>
                  <a:srgbClr val="003399"/>
                </a:solidFill>
              </a:rPr>
              <a:t>Fizična in psihosocialna tveganja združeno vplivajo na duševno zdravje in varnost. </a:t>
            </a:r>
          </a:p>
        </p:txBody>
      </p:sp>
      <p:pic>
        <p:nvPicPr>
          <p:cNvPr id="14" name="Picture 13" descr="Zelena lutka, ki ponazarja osebo, ki trpi zaradi težav s kostno-mišičnim sistemom.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8302"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sl-SI"/>
              <a:t>Prednostna naloga 3: fizična tveganja in duševno zdravje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0877107"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Kako obravnavati kombinirano izpostavljenost?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lnSpcReduction="10000"/>
          </a:bodyPr>
          <a:lstStyle/>
          <a:p>
            <a:pPr>
              <a:spcAft>
                <a:spcPts val="600"/>
              </a:spcAft>
            </a:pPr>
            <a:r>
              <a:rPr lang="sl-SI" b="0" dirty="0"/>
              <a:t>s </a:t>
            </a:r>
            <a:r>
              <a:rPr lang="sl-SI" dirty="0"/>
              <a:t> celostnim pristopom k varnosti in zdravju pri delu</a:t>
            </a:r>
            <a:r>
              <a:rPr lang="sl-SI" b="0" dirty="0"/>
              <a:t>, kar zahteva </a:t>
            </a:r>
            <a:r>
              <a:rPr lang="sl-SI" dirty="0"/>
              <a:t>obravnavanje tako psihosocialnih kot tudi fizičnih tveganj</a:t>
            </a:r>
            <a:r>
              <a:rPr lang="sl-SI" b="0" dirty="0"/>
              <a:t>; </a:t>
            </a:r>
          </a:p>
          <a:p>
            <a:pPr>
              <a:spcAft>
                <a:spcPts val="600"/>
              </a:spcAft>
            </a:pPr>
            <a:r>
              <a:rPr lang="sl-SI" b="0" dirty="0"/>
              <a:t>s </a:t>
            </a:r>
            <a:r>
              <a:rPr lang="sl-SI" dirty="0"/>
              <a:t>ciljno usmerjenim preprečevanjem kostno-mišičnih obolenj </a:t>
            </a:r>
            <a:r>
              <a:rPr lang="sl-SI" b="0" dirty="0"/>
              <a:t>in fizičnih preobremenitev; </a:t>
            </a:r>
          </a:p>
          <a:p>
            <a:pPr>
              <a:spcAft>
                <a:spcPts val="600"/>
              </a:spcAft>
            </a:pPr>
            <a:r>
              <a:rPr lang="sl-SI" b="0" dirty="0"/>
              <a:t>z upoštevanjem </a:t>
            </a:r>
            <a:r>
              <a:rPr lang="sl-SI" dirty="0"/>
              <a:t>vpliva fizičnega delovnega okolja na dobro počutje delavcev ;</a:t>
            </a:r>
          </a:p>
          <a:p>
            <a:pPr>
              <a:spcAft>
                <a:spcPts val="600"/>
              </a:spcAft>
            </a:pPr>
            <a:r>
              <a:rPr lang="sl-SI" b="0" dirty="0"/>
              <a:t>z namenjanjem posebne pozornosti preventivnim ukrepom, oblikovanih za </a:t>
            </a:r>
            <a:r>
              <a:rPr lang="sl-SI" dirty="0"/>
              <a:t>sektorje z visokim tveganjem </a:t>
            </a:r>
            <a:r>
              <a:rPr lang="sl-SI" b="0" dirty="0"/>
              <a:t>in </a:t>
            </a:r>
            <a:r>
              <a:rPr lang="sl-SI" dirty="0"/>
              <a:t>ranljive skupine</a:t>
            </a:r>
            <a:r>
              <a:rPr lang="sl-SI" b="0" dirty="0"/>
              <a:t>.</a:t>
            </a:r>
          </a:p>
        </p:txBody>
      </p:sp>
      <p:pic>
        <p:nvPicPr>
          <p:cNvPr id="10" name="Picture 9" descr="Fotografija v obliki oblaka, ki prikazuje delavca, ki delata na področju logistike, med pogovorom.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p:txBody>
          <a:bodyPr/>
          <a:lstStyle/>
          <a:p>
            <a:r>
              <a:rPr lang="sl-SI"/>
              <a:t>Prednostna naloga 4: psihosocialna tveganja v sektorju zdravstvenega in socialnega varstva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0798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Trenutno stanje</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405237" cy="2197721"/>
          </a:xfrm>
        </p:spPr>
        <p:txBody>
          <a:bodyPr>
            <a:normAutofit lnSpcReduction="10000"/>
          </a:bodyPr>
          <a:lstStyle/>
          <a:p>
            <a:pPr marL="233363" indent="-233363">
              <a:spcBef>
                <a:spcPts val="1200"/>
              </a:spcBef>
              <a:spcAft>
                <a:spcPts val="600"/>
              </a:spcAft>
            </a:pPr>
            <a:r>
              <a:rPr lang="sl-SI" b="0"/>
              <a:t>Ta sektor je </a:t>
            </a:r>
            <a:r>
              <a:rPr lang="sl-SI"/>
              <a:t>ključnega pomena za evropsko družbo, saj zaposluje 21,5 milijona delavcev</a:t>
            </a:r>
            <a:r>
              <a:rPr lang="sl-SI" b="0"/>
              <a:t>, kar predstavlja </a:t>
            </a:r>
            <a:r>
              <a:rPr lang="sl-SI"/>
              <a:t>11 % delavcev v EU. </a:t>
            </a:r>
          </a:p>
          <a:p>
            <a:pPr marL="233363" indent="-233363">
              <a:spcBef>
                <a:spcPts val="1200"/>
              </a:spcBef>
              <a:spcAft>
                <a:spcPts val="600"/>
              </a:spcAft>
            </a:pPr>
            <a:r>
              <a:rPr lang="sl-SI"/>
              <a:t>Zanj so značilne višje ravni izpostavljenosti vrsti psihosocialnih tveganj </a:t>
            </a:r>
            <a:r>
              <a:rPr lang="sl-SI">
                <a:solidFill>
                  <a:schemeClr val="accent1"/>
                </a:solidFill>
              </a:rPr>
              <a:t>v primerjavi z drugimi </a:t>
            </a:r>
            <a:r>
              <a:rPr lang="sl-SI"/>
              <a:t>sektorji. </a:t>
            </a:r>
          </a:p>
          <a:p>
            <a:pPr marL="233363" indent="-233363">
              <a:spcBef>
                <a:spcPts val="1200"/>
              </a:spcBef>
              <a:spcAft>
                <a:spcPts val="600"/>
              </a:spcAft>
            </a:pPr>
            <a:r>
              <a:rPr lang="sl-SI"/>
              <a:t>O stresu, depresiji ali tesnobi, </a:t>
            </a:r>
            <a:r>
              <a:rPr lang="sl-SI" b="0"/>
              <a:t>ki so se v zadnjih 12 mesecih pojavili </a:t>
            </a:r>
            <a:r>
              <a:rPr lang="sl-SI"/>
              <a:t>ali poslabšali zaradi dela, poroča 31 % zdravstvenih in socialnih delavcev</a:t>
            </a:r>
            <a:r>
              <a:rPr lang="sl-SI" b="0"/>
              <a:t>.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sl-SI"/>
              <a:t>Prednostna naloga 4: psihosocialna tveganja v sektorju zdravstvenega in socialnega varstva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0" y="1145090"/>
            <a:ext cx="11100391"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dirty="0">
                <a:latin typeface="+mn-lt"/>
              </a:rPr>
              <a:t>Delež delovnih mest v sektorju zdravstvenega in socialnega varstva, na katerih se poroča o prisotnosti psihosocialnih dejavnikov tveganja, ter povprečje EU‑27 v vseh sektorjih, (2024) </a:t>
            </a:r>
          </a:p>
        </p:txBody>
      </p:sp>
      <p:pic>
        <p:nvPicPr>
          <p:cNvPr id="5" name="Graphic 4" descr="Diagram prikazuje primerjavo različnih psihosocialnih tveganj na delovnem mestu med vsemi sektorji v 27 državah članicah EU (v modri barvi) ter sektorjem zdravstva in socialnega varstva (v zeleni barvi). Zajeta so naslednja psihosocialna tveganja: 56 % v primerjavi z 72 % delavcev se spopada s težavnimi strankami, bolniki, učenci itd.;  časovni pritisk;  43 % v primerjavi z 48 % delavcev se spopada s pomanjkanjem komunikacije ali sodelovanja v organizaciji;  18 % v primerjavi z 21 % delavcev se spopada z dolgim ali nerednim delovnim časom;  10 % v primerjavi z 11 % delavcev se sooča s strahom pred izgubo delovnega mesta.">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040912" y="220935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932627" y="4999209"/>
            <a:ext cx="5635256" cy="1107996"/>
          </a:xfrm>
          <a:prstGeom prst="rect">
            <a:avLst/>
          </a:prstGeom>
          <a:noFill/>
        </p:spPr>
        <p:txBody>
          <a:bodyPr wrap="square" rtlCol="0">
            <a:spAutoFit/>
          </a:bodyPr>
          <a:lstStyle/>
          <a:p>
            <a:pPr marL="227013" indent="-227013">
              <a:buClr>
                <a:srgbClr val="C00000"/>
              </a:buClr>
              <a:buAutoNum type="alphaUcPeriod"/>
            </a:pPr>
            <a:r>
              <a:rPr lang="sl-SI" sz="1100" b="1" dirty="0">
                <a:solidFill>
                  <a:schemeClr val="tx1">
                    <a:lumMod val="65000"/>
                    <a:lumOff val="35000"/>
                  </a:schemeClr>
                </a:solidFill>
              </a:rPr>
              <a:t>Delo s težavnimi strankami, bolniki, učenci itd.</a:t>
            </a:r>
          </a:p>
          <a:p>
            <a:pPr marL="227013" indent="-227013">
              <a:buClr>
                <a:srgbClr val="C00000"/>
              </a:buClr>
              <a:buAutoNum type="alphaUcPeriod"/>
            </a:pPr>
            <a:r>
              <a:rPr lang="sl-SI" sz="1100" b="1" dirty="0">
                <a:solidFill>
                  <a:schemeClr val="tx1">
                    <a:lumMod val="65000"/>
                    <a:lumOff val="35000"/>
                  </a:schemeClr>
                </a:solidFill>
              </a:rPr>
              <a:t>Časovni pritisk</a:t>
            </a:r>
          </a:p>
          <a:p>
            <a:pPr marL="227013" indent="-227013">
              <a:buClr>
                <a:srgbClr val="C00000"/>
              </a:buClr>
              <a:buAutoNum type="alphaUcPeriod"/>
            </a:pPr>
            <a:r>
              <a:rPr lang="sl-SI" sz="1100" b="1" dirty="0">
                <a:solidFill>
                  <a:schemeClr val="tx1">
                    <a:lumMod val="65000"/>
                    <a:lumOff val="35000"/>
                  </a:schemeClr>
                </a:solidFill>
              </a:rPr>
              <a:t>Pomanjkanje komunikacije ali sodelovanja v organizaciji</a:t>
            </a:r>
          </a:p>
          <a:p>
            <a:pPr marL="227013" indent="-227013">
              <a:buClr>
                <a:srgbClr val="C00000"/>
              </a:buClr>
              <a:buAutoNum type="alphaUcPeriod"/>
            </a:pPr>
            <a:r>
              <a:rPr lang="sl-SI" sz="1100" b="1" dirty="0">
                <a:solidFill>
                  <a:schemeClr val="tx1">
                    <a:lumMod val="65000"/>
                    <a:lumOff val="35000"/>
                  </a:schemeClr>
                </a:solidFill>
              </a:rPr>
              <a:t>Dolg ali nereden delovni čas</a:t>
            </a:r>
          </a:p>
          <a:p>
            <a:pPr marL="227013" indent="-227013">
              <a:buClr>
                <a:srgbClr val="C00000"/>
              </a:buClr>
              <a:buAutoNum type="alphaUcPeriod"/>
            </a:pPr>
            <a:r>
              <a:rPr lang="sl-SI" sz="1100" b="1" dirty="0">
                <a:solidFill>
                  <a:schemeClr val="tx1">
                    <a:lumMod val="65000"/>
                    <a:lumOff val="35000"/>
                  </a:schemeClr>
                </a:solidFill>
              </a:rPr>
              <a:t>Strah pred izgubo zaposlitve</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058330" y="5986522"/>
            <a:ext cx="5635256" cy="246221"/>
          </a:xfrm>
          <a:prstGeom prst="rect">
            <a:avLst/>
          </a:prstGeom>
          <a:noFill/>
        </p:spPr>
        <p:txBody>
          <a:bodyPr wrap="square" rtlCol="0">
            <a:spAutoFit/>
          </a:bodyPr>
          <a:lstStyle/>
          <a:p>
            <a:r>
              <a:rPr lang="sl-SI" sz="1000" i="1">
                <a:solidFill>
                  <a:schemeClr val="tx1">
                    <a:lumMod val="65000"/>
                    <a:lumOff val="35000"/>
                  </a:schemeClr>
                </a:solidFill>
              </a:rPr>
              <a:t>Vir: raziskava ESENER iz leta 2024 – Izhodišče: podjetja v EU‑27.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847349" y="504395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sl-SI" sz="1100" b="1">
                  <a:solidFill>
                    <a:schemeClr val="tx1">
                      <a:lumMod val="65000"/>
                      <a:lumOff val="35000"/>
                    </a:schemeClr>
                  </a:solidFill>
                </a:rPr>
                <a:t>EU-27</a:t>
              </a:r>
            </a:p>
            <a:p>
              <a:pPr>
                <a:buClr>
                  <a:srgbClr val="C00000"/>
                </a:buClr>
              </a:pPr>
              <a:endParaRPr lang="es-ES" sz="1100" b="1" dirty="0">
                <a:solidFill>
                  <a:schemeClr val="tx1">
                    <a:lumMod val="65000"/>
                    <a:lumOff val="35000"/>
                  </a:schemeClr>
                </a:solidFill>
              </a:endParaRPr>
            </a:p>
            <a:p>
              <a:pPr>
                <a:buClr>
                  <a:srgbClr val="C00000"/>
                </a:buClr>
              </a:pPr>
              <a:r>
                <a:rPr lang="sl-SI" sz="1100" b="1">
                  <a:solidFill>
                    <a:schemeClr val="tx1">
                      <a:lumMod val="65000"/>
                      <a:lumOff val="35000"/>
                    </a:schemeClr>
                  </a:solidFill>
                </a:rPr>
                <a:t>Sektor zdravstvenega</a:t>
              </a:r>
            </a:p>
            <a:p>
              <a:pPr>
                <a:buClr>
                  <a:srgbClr val="C00000"/>
                </a:buClr>
              </a:pPr>
              <a:r>
                <a:rPr lang="sl-SI" sz="1100" b="1">
                  <a:solidFill>
                    <a:schemeClr val="tx1">
                      <a:lumMod val="65000"/>
                      <a:lumOff val="35000"/>
                    </a:schemeClr>
                  </a:solidFill>
                </a:rPr>
                <a:t>in socialnega varstva</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p:txBody>
          <a:bodyPr/>
          <a:lstStyle/>
          <a:p>
            <a:r>
              <a:rPr lang="sl-SI"/>
              <a:t>Prednostna naloga 4: psihosocialna tveganja v sektorju zdravstvenega in socialnega varstva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1100944"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cs typeface="Arial"/>
              </a:rPr>
              <a:t>Preventivni ukrepi </a:t>
            </a:r>
            <a:r>
              <a:rPr lang="sl-SI" sz="1800" b="1">
                <a:solidFill>
                  <a:schemeClr val="tx2"/>
                </a:solidFill>
                <a:latin typeface="+mn-lt"/>
                <a:cs typeface="Arial"/>
              </a:rPr>
              <a:t>na ravni sektorja</a:t>
            </a:r>
            <a:r>
              <a:rPr lang="sl-SI" sz="1800" b="1">
                <a:latin typeface="+mn-lt"/>
                <a:cs typeface="Arial"/>
              </a:rPr>
              <a:t>:</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105247"/>
            <a:ext cx="6426163" cy="3965944"/>
          </a:xfrm>
        </p:spPr>
        <p:txBody>
          <a:bodyPr>
            <a:noAutofit/>
          </a:bodyPr>
          <a:lstStyle/>
          <a:p>
            <a:pPr marL="233045" indent="-233045">
              <a:spcAft>
                <a:spcPts val="600"/>
              </a:spcAft>
            </a:pPr>
            <a:r>
              <a:rPr lang="sl-SI" b="0" dirty="0"/>
              <a:t>spodbujanje avtonomije pri delu na področju zagotavljanja oskrbe; </a:t>
            </a:r>
          </a:p>
          <a:p>
            <a:pPr marL="233045" indent="-233045">
              <a:spcAft>
                <a:spcPts val="600"/>
              </a:spcAft>
            </a:pPr>
            <a:r>
              <a:rPr lang="sl-SI" b="0" dirty="0"/>
              <a:t>vključevanje delavcev v procese odločanja in odločitve glede oskrbe;</a:t>
            </a:r>
          </a:p>
          <a:p>
            <a:pPr marL="233045" indent="-233045">
              <a:spcAft>
                <a:spcPts val="600"/>
              </a:spcAft>
            </a:pPr>
            <a:r>
              <a:rPr lang="sl-SI" b="0" dirty="0"/>
              <a:t>priznavanje prispevka delavcev in ustrezno plačilo za delo na področju oskrbe;</a:t>
            </a:r>
          </a:p>
          <a:p>
            <a:pPr marL="233045" indent="-233045">
              <a:spcAft>
                <a:spcPts val="600"/>
              </a:spcAft>
            </a:pPr>
            <a:r>
              <a:rPr lang="sl-SI" b="0" dirty="0"/>
              <a:t>vključevanje delavcev v načrtovanje izmenskega dela;</a:t>
            </a:r>
          </a:p>
          <a:p>
            <a:pPr marL="233045" indent="-233045">
              <a:spcAft>
                <a:spcPts val="600"/>
              </a:spcAft>
            </a:pPr>
            <a:r>
              <a:rPr lang="sl-SI" b="0" dirty="0"/>
              <a:t>zagotavljanje zadostnega števila osebja in upravljanje delovne obremenitve;</a:t>
            </a:r>
          </a:p>
          <a:p>
            <a:pPr marL="233045" indent="-233045">
              <a:spcAft>
                <a:spcPts val="600"/>
              </a:spcAft>
            </a:pPr>
            <a:r>
              <a:rPr lang="sl-SI" b="0" dirty="0"/>
              <a:t>zagotavljanje ustreznega počitka ter boljšega ravnotežja med poklicnim in zasebnim življenjem.</a:t>
            </a:r>
          </a:p>
          <a:p>
            <a:pPr marL="0" indent="0">
              <a:spcBef>
                <a:spcPts val="1200"/>
              </a:spcBef>
              <a:spcAft>
                <a:spcPts val="600"/>
              </a:spcAft>
              <a:buNone/>
            </a:pPr>
            <a:endParaRPr lang="en-GB" dirty="0"/>
          </a:p>
        </p:txBody>
      </p:sp>
      <p:sp>
        <p:nvSpPr>
          <p:cNvPr id="7" name="Speech Bubble: Rectangle 6">
            <a:extLst>
              <a:ext uri="{FF2B5EF4-FFF2-40B4-BE49-F238E27FC236}">
                <a16:creationId xmlns:a16="http://schemas.microsoft.com/office/drawing/2014/main" id="{72047E3A-3440-0538-F80A-113F1A3CA0E4}"/>
              </a:ext>
            </a:extLst>
          </p:cNvPr>
          <p:cNvSpPr/>
          <p:nvPr/>
        </p:nvSpPr>
        <p:spPr>
          <a:xfrm>
            <a:off x="7396071" y="2311479"/>
            <a:ext cx="3704873" cy="1600974"/>
          </a:xfrm>
          <a:prstGeom prst="wedgeRectCallout">
            <a:avLst>
              <a:gd name="adj1" fmla="val -24921"/>
              <a:gd name="adj2" fmla="val 69064"/>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sl-SI" sz="1800" b="1" dirty="0">
                <a:solidFill>
                  <a:schemeClr val="tx2"/>
                </a:solidFill>
              </a:rPr>
              <a:t>Dobro delovno okolje ne koristi le zdravstvenim in socialnim delavcem, temveč tudi izboljšuje kakovost oskrbe in varnost bolnikov.  </a:t>
            </a:r>
          </a:p>
        </p:txBody>
      </p:sp>
      <p:pic>
        <p:nvPicPr>
          <p:cNvPr id="9" name="Picture 8" descr="Lutka, ki se nahaja ob bolniški postelji, kar ponazarja sektor zdravstvenega in socialnega varstva.">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a:xfrm>
            <a:off x="600002" y="180000"/>
            <a:ext cx="11111418" cy="489600"/>
          </a:xfrm>
        </p:spPr>
        <p:txBody>
          <a:bodyPr/>
          <a:lstStyle/>
          <a:p>
            <a:r>
              <a:rPr lang="sl-SI" dirty="0"/>
              <a:t>Prednostna naloga 5: podpora duševnemu zdravju na delovnem mestu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1" y="1296482"/>
            <a:ext cx="10855843"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Trenutno stanje</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2071547"/>
            <a:ext cx="10243810" cy="2950153"/>
          </a:xfrm>
        </p:spPr>
        <p:txBody>
          <a:bodyPr>
            <a:normAutofit/>
          </a:bodyPr>
          <a:lstStyle/>
          <a:p>
            <a:pPr marL="233363" indent="-233363">
              <a:spcAft>
                <a:spcPts val="600"/>
              </a:spcAft>
            </a:pPr>
            <a:r>
              <a:rPr lang="sl-SI" dirty="0"/>
              <a:t>Ponovno vključevanje delavcev</a:t>
            </a:r>
            <a:r>
              <a:rPr lang="sl-SI" b="0" dirty="0"/>
              <a:t> na delovno mesto, potem ko so okrevali zaradi težav z duševnim zdravjem, povezanih z delom, zahteva </a:t>
            </a:r>
            <a:r>
              <a:rPr lang="sl-SI" dirty="0"/>
              <a:t>ustrezno prilagoditev delovnega mesta</a:t>
            </a:r>
            <a:r>
              <a:rPr lang="sl-SI" b="0" dirty="0"/>
              <a:t>. </a:t>
            </a:r>
          </a:p>
          <a:p>
            <a:pPr marL="233363" indent="-233363">
              <a:spcAft>
                <a:spcPts val="600"/>
              </a:spcAft>
            </a:pPr>
            <a:r>
              <a:rPr lang="sl-SI" b="0" dirty="0"/>
              <a:t>Tudi če težave z duševnim zdravjem niso povezane z delom, </a:t>
            </a:r>
            <a:r>
              <a:rPr lang="sl-SI" dirty="0"/>
              <a:t>spodbudno in spoštljivo delovno okolje koristi </a:t>
            </a:r>
            <a:r>
              <a:rPr lang="sl-SI" b="0" dirty="0"/>
              <a:t>tako </a:t>
            </a:r>
            <a:r>
              <a:rPr lang="sl-SI" dirty="0"/>
              <a:t>posamezniku kot organizaciji</a:t>
            </a:r>
            <a:r>
              <a:rPr lang="sl-SI" b="0" dirty="0"/>
              <a:t>.</a:t>
            </a:r>
          </a:p>
          <a:p>
            <a:pPr marL="233363" indent="-233363">
              <a:spcAft>
                <a:spcPts val="600"/>
              </a:spcAft>
            </a:pPr>
            <a:r>
              <a:rPr lang="sl-SI" dirty="0"/>
              <a:t>Prilagoditev delovnega mesta </a:t>
            </a:r>
            <a:r>
              <a:rPr lang="sl-SI" b="0" dirty="0"/>
              <a:t>delavcu omogoča, da dela učinkovito in se počuti cenjenega, npr. delovni prostori z manj hrupa, prilagodljiv delovni čas, prilagoditev delovnih nalog. </a:t>
            </a:r>
          </a:p>
          <a:p>
            <a:pPr marL="233363" indent="-233363">
              <a:spcAft>
                <a:spcPts val="600"/>
              </a:spcAft>
            </a:pPr>
            <a:r>
              <a:rPr lang="sl-SI" dirty="0"/>
              <a:t>Stigmatizacija je še vedno pomembna ovira, ki jo je treba premagati</a:t>
            </a:r>
            <a:r>
              <a:rPr lang="sl-SI" b="0" dirty="0"/>
              <a:t>. </a:t>
            </a:r>
          </a:p>
          <a:p>
            <a:pPr marL="0" indent="0">
              <a:spcAft>
                <a:spcPts val="600"/>
              </a:spcAft>
              <a:buNone/>
            </a:pPr>
            <a:endParaRPr lang="en-US"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dirty="0"/>
          </a:p>
          <a:p>
            <a:pPr>
              <a:spcAft>
                <a:spcPts val="600"/>
              </a:spcAft>
            </a:pPr>
            <a:endParaRPr lang="en-GB" b="0" dirty="0"/>
          </a:p>
          <a:p>
            <a:pPr>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8242" y="4555049"/>
            <a:ext cx="4513178" cy="2207174"/>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a:xfrm>
            <a:off x="600002" y="180000"/>
            <a:ext cx="11127710" cy="489600"/>
          </a:xfrm>
        </p:spPr>
        <p:txBody>
          <a:bodyPr/>
          <a:lstStyle/>
          <a:p>
            <a:r>
              <a:rPr lang="sl-SI" dirty="0"/>
              <a:t>Prednostna naloga 5: podpora duševnemu zdravju na delovnem mestu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Trenutno stanje</a:t>
            </a:r>
          </a:p>
        </p:txBody>
      </p:sp>
      <p:pic>
        <p:nvPicPr>
          <p:cNvPr id="12" name="Picture 11" descr="Fotografija v oblaku, ki prikazuje skupino pisarniških delavcev med pogovorom in ob kateri stoji lutka z zadrgo na ustih, kar ponazarja ovire pri razkrivanju težav z duševnim zdravjem.">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sl-SI"/>
              <a:t>Skoraj polovica delavcev v EU </a:t>
            </a:r>
            <a:r>
              <a:rPr lang="sl-SI">
                <a:solidFill>
                  <a:schemeClr val="tx1">
                    <a:lumMod val="50000"/>
                    <a:lumOff val="50000"/>
                  </a:schemeClr>
                </a:solidFill>
              </a:rPr>
              <a:t>meni, da bi razkritje težav z duševnim zdravjem na delovnem mestu negativno vplivalo na njihovo kariero; enak delež se s to trditvijo ne strinja. </a:t>
            </a:r>
          </a:p>
          <a:p>
            <a:pPr marL="0" indent="0">
              <a:buNone/>
            </a:pPr>
            <a:r>
              <a:rPr lang="sl-SI" sz="1333"/>
              <a:t>Anketa OSH Pulse iz leta 2025</a:t>
            </a:r>
          </a:p>
        </p:txBody>
      </p:sp>
      <p:pic>
        <p:nvPicPr>
          <p:cNvPr id="10" name="Picture 9" descr="Ilustracija v oblaku, ki prikazuje papirnato silhueto glave z znakom za neskončnost. Levo od glave je upodobljen koledar. Desno od glave je lutka, ki drži zastavo EU.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sl-SI" sz="1600" b="1">
                <a:solidFill>
                  <a:schemeClr val="tx2"/>
                </a:solidFill>
              </a:rPr>
              <a:t>Skoraj 50 % prebivalstva v EU </a:t>
            </a:r>
            <a:r>
              <a:rPr lang="sl-SI" sz="1600" b="1">
                <a:solidFill>
                  <a:schemeClr val="tx1">
                    <a:lumMod val="50000"/>
                    <a:lumOff val="50000"/>
                  </a:schemeClr>
                </a:solidFill>
              </a:rPr>
              <a:t>poroča, da je v zadnjih dvanajstih mesecih doživelo čustveno ali psihosocialno težavo, kot sta na primer depresija ali tesnoba.</a:t>
            </a:r>
          </a:p>
          <a:p>
            <a:pPr defTabSz="342900">
              <a:spcBef>
                <a:spcPts val="450"/>
              </a:spcBef>
              <a:buClr>
                <a:schemeClr val="tx2"/>
              </a:buClr>
            </a:pPr>
            <a:r>
              <a:rPr lang="sl-SI" sz="1333" b="1">
                <a:solidFill>
                  <a:schemeClr val="tx2"/>
                </a:solidFill>
              </a:rPr>
              <a:t>Eurobarometer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1905" y="2598062"/>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a:xfrm>
            <a:off x="600002" y="180000"/>
            <a:ext cx="11159607" cy="489600"/>
          </a:xfrm>
        </p:spPr>
        <p:txBody>
          <a:bodyPr/>
          <a:lstStyle/>
          <a:p>
            <a:r>
              <a:rPr lang="sl-SI" dirty="0"/>
              <a:t>Prednostna naloga 5: podpora duševnemu zdravju na delovnem mestu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1800" b="1">
                <a:latin typeface="+mn-lt"/>
              </a:rPr>
              <a:t>Preventivni ukrepi</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29" y="2057761"/>
            <a:ext cx="6249159" cy="3683820"/>
          </a:xfrm>
        </p:spPr>
        <p:txBody>
          <a:bodyPr>
            <a:noAutofit/>
          </a:bodyPr>
          <a:lstStyle/>
          <a:p>
            <a:pPr marL="233363" indent="-233363">
              <a:spcAft>
                <a:spcPts val="600"/>
              </a:spcAft>
            </a:pPr>
            <a:r>
              <a:rPr lang="sl-SI" dirty="0"/>
              <a:t>Načela varnosti in zdravja pri delu je treba uporabljati tako pri duševnem kot tudi fizičnem zdravju</a:t>
            </a:r>
            <a:r>
              <a:rPr lang="sl-SI" b="0" dirty="0"/>
              <a:t>: zgodnja podpora, ustrezne prilagoditve, nediskriminacija.</a:t>
            </a:r>
          </a:p>
          <a:p>
            <a:pPr marL="233363" indent="-233363">
              <a:spcAft>
                <a:spcPts val="600"/>
              </a:spcAft>
            </a:pPr>
            <a:r>
              <a:rPr lang="sl-SI" dirty="0"/>
              <a:t>Delavcem ponudite praktično podporo</a:t>
            </a:r>
            <a:r>
              <a:rPr lang="sl-SI" b="0" dirty="0"/>
              <a:t>: prilagodite njihove delovne naloge, delovni čas ali delovno okolje, da bodo lažje ostali na delovnem mestu ali se vrnili nanj.</a:t>
            </a:r>
          </a:p>
          <a:p>
            <a:pPr marL="233363" indent="-233363">
              <a:spcAft>
                <a:spcPts val="600"/>
              </a:spcAft>
            </a:pPr>
            <a:r>
              <a:rPr lang="sl-SI" dirty="0"/>
              <a:t>Spodbujajte kulturo podpore brez stigmatizacije</a:t>
            </a:r>
            <a:r>
              <a:rPr lang="sl-SI" b="0" dirty="0"/>
              <a:t>: ozaveščajte, vključujte delavce ter spodbujajte varno okolje za razkrivanje težav in iskanje pomoči.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031906" y="1295400"/>
            <a:ext cx="4707665" cy="1351654"/>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9144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sl-SI" sz="1800" b="1" dirty="0">
                <a:solidFill>
                  <a:schemeClr val="tx2"/>
                </a:solidFill>
              </a:rPr>
              <a:t>Ne pozabite: učinkovito preprečevanje se začne z odpravljanjem temeljnih vzrokov psihosocialnih tveganj na delovnem mestu.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sl-SI"/>
              <a:t>Mreža agencije 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otip mreže agencij EU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725108" y="1225960"/>
            <a:ext cx="2116572"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sl-SI" sz="1400" b="1" dirty="0">
                <a:solidFill>
                  <a:schemeClr val="tx2"/>
                </a:solidFill>
                <a:hlinkClick r:id="rId5">
                  <a:extLst>
                    <a:ext uri="{A12FA001-AC4F-418D-AE19-62706E023703}">
                      <ahyp:hlinkClr xmlns:ahyp="http://schemas.microsoft.com/office/drawing/2018/hyperlinkcolor" val="tx"/>
                    </a:ext>
                  </a:extLst>
                </a:hlinkClick>
              </a:rPr>
              <a:t>EVROPSKI SOCIALNI PARTNERJI</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otip evropske podjetniške mreže">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sl-SI" sz="1400" b="1">
                <a:solidFill>
                  <a:schemeClr val="tx2"/>
                </a:solidFill>
                <a:hlinkClick r:id="rId8">
                  <a:extLst>
                    <a:ext uri="{A12FA001-AC4F-418D-AE19-62706E023703}">
                      <ahyp:hlinkClr xmlns:ahyp="http://schemas.microsoft.com/office/drawing/2018/hyperlinkcolor" val="tx"/>
                    </a:ext>
                  </a:extLst>
                </a:hlinkClick>
              </a:rPr>
              <a:t>INSTITUCIJE EU</a:t>
            </a:r>
          </a:p>
          <a:p>
            <a:pPr algn="ctr"/>
            <a:endParaRPr lang="en-GB">
              <a:solidFill>
                <a:schemeClr val="tx2"/>
              </a:solidFill>
            </a:endParaRPr>
          </a:p>
        </p:txBody>
      </p:sp>
      <p:pic>
        <p:nvPicPr>
          <p:cNvPr id="4" name="Picture 3" descr="EU-OSHA Logo">
            <a:hlinkClick r:id="rId9"/>
            <a:extLst>
              <a:ext uri="{FF2B5EF4-FFF2-40B4-BE49-F238E27FC236}">
                <a16:creationId xmlns:a16="http://schemas.microsoft.com/office/drawing/2014/main" id="{9EC390C2-FC7D-89F9-0C2C-FC749E7A415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56620" y="2882304"/>
            <a:ext cx="2866477" cy="732963"/>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592364" y="4097724"/>
            <a:ext cx="2496325" cy="701190"/>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sl-SI" sz="1400" b="1" dirty="0">
                <a:solidFill>
                  <a:schemeClr val="tx2"/>
                </a:solidFill>
                <a:hlinkClick r:id="rId11">
                  <a:extLst>
                    <a:ext uri="{A12FA001-AC4F-418D-AE19-62706E023703}">
                      <ahyp:hlinkClr xmlns:ahyp="http://schemas.microsoft.com/office/drawing/2018/hyperlinkcolor" val="tx"/>
                    </a:ext>
                  </a:extLst>
                </a:hlinkClick>
              </a:rPr>
              <a:t>NACIONALNE INFORMACIJSKE TOČKE AGENCIJE EU-OSHA</a:t>
            </a:r>
            <a:endParaRPr lang="en-GB" sz="1400" b="1" dirty="0">
              <a:solidFill>
                <a:schemeClr val="tx2"/>
              </a:solidFill>
            </a:endParaRPr>
          </a:p>
        </p:txBody>
      </p:sp>
      <p:pic>
        <p:nvPicPr>
          <p:cNvPr id="13" name="Picture 6" descr="Logotip projekta OSHVE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1491451" cy="52532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rtlCol="0" anchor="ctr"/>
          <a:lstStyle/>
          <a:p>
            <a:pPr algn="ctr"/>
            <a:r>
              <a:rPr lang="sl-SI" sz="1400" b="1" dirty="0">
                <a:solidFill>
                  <a:schemeClr val="tx2"/>
                </a:solidFill>
                <a:hlinkClick r:id="rId14">
                  <a:extLst>
                    <a:ext uri="{A12FA001-AC4F-418D-AE19-62706E023703}">
                      <ahyp:hlinkClr xmlns:ahyp="http://schemas.microsoft.com/office/drawing/2018/hyperlinkcolor" val="tx"/>
                    </a:ext>
                  </a:extLst>
                </a:hlinkClick>
              </a:rPr>
              <a:t>MEDIJSKI PARTNERJI</a:t>
            </a:r>
            <a:endParaRPr lang="en-GB" sz="1400"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82490" y="5573236"/>
            <a:ext cx="205918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sl-SI" sz="1400" b="1" dirty="0">
                <a:solidFill>
                  <a:schemeClr val="tx2"/>
                </a:solidFill>
                <a:hlinkClick r:id="rId15">
                  <a:extLst>
                    <a:ext uri="{A12FA001-AC4F-418D-AE19-62706E023703}">
                      <ahyp:hlinkClr xmlns:ahyp="http://schemas.microsoft.com/office/drawing/2018/hyperlinkcolor" val="tx"/>
                    </a:ext>
                  </a:extLst>
                </a:hlinkClick>
              </a:rPr>
              <a:t>URADNI PARTNERJI KAMPANJE</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sl-SI"/>
              <a:t>Gradivo za kampanjo: vse, kar potrebujete, zbrano na enem mestu</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sl-SI" sz="1800" dirty="0">
                <a:solidFill>
                  <a:schemeClr val="tx2"/>
                </a:solidFill>
              </a:rPr>
              <a:t>Začnite s </a:t>
            </a:r>
            <a:r>
              <a:rPr lang="sl-SI" sz="1800" b="1" dirty="0">
                <a:solidFill>
                  <a:schemeClr val="accent2"/>
                </a:solidFill>
                <a:hlinkClick r:id="rId2">
                  <a:extLst>
                    <a:ext uri="{A12FA001-AC4F-418D-AE19-62706E023703}">
                      <ahyp:hlinkClr xmlns:ahyp="http://schemas.microsoft.com/office/drawing/2018/hyperlinkcolor" val="tx"/>
                    </a:ext>
                  </a:extLst>
                </a:hlinkClick>
              </a:rPr>
              <a:t>spletiščem kampanje</a:t>
            </a:r>
            <a:r>
              <a:rPr lang="sl-SI" sz="1800" dirty="0">
                <a:solidFill>
                  <a:srgbClr val="003399"/>
                </a:solidFill>
              </a:rPr>
              <a:t>.</a:t>
            </a:r>
          </a:p>
          <a:p>
            <a:pPr defTabSz="457189">
              <a:spcBef>
                <a:spcPts val="1200"/>
              </a:spcBef>
              <a:spcAft>
                <a:spcPts val="600"/>
              </a:spcAft>
              <a:buClr>
                <a:schemeClr val="tx2"/>
              </a:buClr>
            </a:pPr>
            <a:r>
              <a:rPr lang="sl-SI" sz="1800" dirty="0">
                <a:solidFill>
                  <a:schemeClr val="tx2"/>
                </a:solidFill>
              </a:rPr>
              <a:t>Več informacij o kampanji lahko najdete v našem </a:t>
            </a:r>
            <a:r>
              <a:rPr lang="sl-SI" sz="1800" b="1" dirty="0">
                <a:solidFill>
                  <a:schemeClr val="accent2"/>
                </a:solidFill>
                <a:hlinkClick r:id="rId2">
                  <a:extLst>
                    <a:ext uri="{A12FA001-AC4F-418D-AE19-62706E023703}">
                      <ahyp:hlinkClr xmlns:ahyp="http://schemas.microsoft.com/office/drawing/2018/hyperlinkcolor" val="tx"/>
                    </a:ext>
                  </a:extLst>
                </a:hlinkClick>
              </a:rPr>
              <a:t>vodniku po kampanji</a:t>
            </a:r>
            <a:r>
              <a:rPr lang="sl-SI" sz="1800" dirty="0"/>
              <a:t>.</a:t>
            </a:r>
            <a:r>
              <a:rPr lang="sl-SI" sz="1800" dirty="0">
                <a:solidFill>
                  <a:schemeClr val="tx2"/>
                </a:solidFill>
              </a:rPr>
              <a:t> </a:t>
            </a:r>
          </a:p>
          <a:p>
            <a:pPr defTabSz="457189">
              <a:spcBef>
                <a:spcPts val="1200"/>
              </a:spcBef>
              <a:spcAft>
                <a:spcPts val="600"/>
              </a:spcAft>
              <a:buClr>
                <a:schemeClr val="tx2"/>
              </a:buClr>
            </a:pPr>
            <a:r>
              <a:rPr lang="sl-SI" sz="1800" dirty="0">
                <a:solidFill>
                  <a:schemeClr val="tx2"/>
                </a:solidFill>
              </a:rPr>
              <a:t>Oglejte si naše </a:t>
            </a:r>
            <a:r>
              <a:rPr lang="sl-SI" sz="1800" b="1" dirty="0">
                <a:solidFill>
                  <a:schemeClr val="accent2"/>
                </a:solidFill>
                <a:hlinkClick r:id="rId3">
                  <a:extLst>
                    <a:ext uri="{A12FA001-AC4F-418D-AE19-62706E023703}">
                      <ahyp:hlinkClr xmlns:ahyp="http://schemas.microsoft.com/office/drawing/2018/hyperlinkcolor" val="tx"/>
                    </a:ext>
                  </a:extLst>
                </a:hlinkClick>
              </a:rPr>
              <a:t>publikacije</a:t>
            </a:r>
            <a:r>
              <a:rPr lang="sl-SI" sz="1800" dirty="0">
                <a:solidFill>
                  <a:schemeClr val="tx2"/>
                </a:solidFill>
              </a:rPr>
              <a:t>, kot so infografike, informativni listi itd.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a:xfrm>
            <a:off x="600002" y="180000"/>
            <a:ext cx="10934853" cy="489600"/>
          </a:xfrm>
        </p:spPr>
        <p:txBody>
          <a:bodyPr/>
          <a:lstStyle/>
          <a:p>
            <a:r>
              <a:rPr lang="sl-SI" dirty="0"/>
              <a:t>Orodja in digitalna promocija: promovirajte kampanjo na učinkovit način</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l-SI" sz="2000" b="1">
                <a:latin typeface="+mn-lt"/>
              </a:rPr>
              <a:t>Podprite kampanjo:</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r>
              <a:rPr lang="sl-SI" b="0" dirty="0"/>
              <a:t>za širjenje informacij uporabite naše </a:t>
            </a:r>
            <a:r>
              <a:rPr lang="sl-SI" dirty="0"/>
              <a:t>gradivo in predloge za družbene medije</a:t>
            </a:r>
            <a:r>
              <a:rPr lang="sl-SI" b="0" dirty="0"/>
              <a:t>; </a:t>
            </a:r>
          </a:p>
          <a:p>
            <a:r>
              <a:rPr lang="sl-SI" b="0" dirty="0"/>
              <a:t>s pomočjo naše </a:t>
            </a:r>
            <a:r>
              <a:rPr lang="sl-SI" dirty="0"/>
              <a:t>zbirke digitalnih gradiv</a:t>
            </a:r>
            <a:r>
              <a:rPr lang="sl-SI" b="0" dirty="0"/>
              <a:t>, ki vključuje logotipe, predloge in še mnogo drugega, poskrbite, da bo vaša predstavitev izstopala.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1594460" y="3918715"/>
            <a:ext cx="5688842"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1807111" y="3942779"/>
            <a:ext cx="5029202" cy="834768"/>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sl-SI" sz="1800" dirty="0">
                <a:solidFill>
                  <a:schemeClr val="bg1"/>
                </a:solidFill>
              </a:rPr>
              <a:t>Začnite svojo</a:t>
            </a:r>
            <a:r>
              <a:rPr lang="sl-SI" sz="1800" b="0" dirty="0">
                <a:solidFill>
                  <a:schemeClr val="bg1"/>
                </a:solidFill>
              </a:rPr>
              <a:t> pobudo</a:t>
            </a:r>
            <a:r>
              <a:rPr lang="sl-SI" sz="1800" dirty="0">
                <a:solidFill>
                  <a:schemeClr val="bg1"/>
                </a:solidFill>
              </a:rPr>
              <a:t> v okviru kampanje</a:t>
            </a:r>
            <a:r>
              <a:rPr lang="sl-SI" sz="1800" b="0" dirty="0">
                <a:solidFill>
                  <a:schemeClr val="bg1"/>
                </a:solidFill>
              </a:rPr>
              <a:t> </a:t>
            </a:r>
          </a:p>
          <a:p>
            <a:pPr marL="0" indent="0">
              <a:buNone/>
            </a:pPr>
            <a:r>
              <a:rPr lang="sl-SI" sz="1800" b="0" dirty="0">
                <a:solidFill>
                  <a:schemeClr val="bg1"/>
                </a:solidFill>
              </a:rPr>
              <a:t>z uporabo naše </a:t>
            </a:r>
            <a:r>
              <a:rPr lang="sl-SI" sz="1800" dirty="0">
                <a:solidFill>
                  <a:srgbClr val="92D050"/>
                </a:solidFill>
                <a:hlinkClick r:id="rId3">
                  <a:extLst>
                    <a:ext uri="{A12FA001-AC4F-418D-AE19-62706E023703}">
                      <ahyp:hlinkClr xmlns:ahyp="http://schemas.microsoft.com/office/drawing/2018/hyperlinkcolor" val="tx"/>
                    </a:ext>
                  </a:extLst>
                </a:hlinkClick>
              </a:rPr>
              <a:t>zbirke orodij za kampanjo</a:t>
            </a:r>
            <a:r>
              <a:rPr lang="sl-SI" sz="1800"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4286" y="1678584"/>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sl-SI"/>
              <a:t>Kako se vključiti v kampanjo?</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sl-SI" b="0" dirty="0"/>
              <a:t>Organizirajte dogodek, dejavnost ali pobudo v okviru </a:t>
            </a:r>
            <a:r>
              <a:rPr lang="sl-SI" dirty="0">
                <a:solidFill>
                  <a:srgbClr val="92D050"/>
                </a:solidFill>
                <a:hlinkClick r:id="rId3">
                  <a:extLst>
                    <a:ext uri="{A12FA001-AC4F-418D-AE19-62706E023703}">
                      <ahyp:hlinkClr xmlns:ahyp="http://schemas.microsoft.com/office/drawing/2018/hyperlinkcolor" val="tx"/>
                    </a:ext>
                  </a:extLst>
                </a:hlinkClick>
              </a:rPr>
              <a:t>evropskega tedna varnosti in zdravja pri delu</a:t>
            </a:r>
            <a:r>
              <a:rPr lang="sl-SI" dirty="0"/>
              <a:t>. </a:t>
            </a:r>
          </a:p>
          <a:p>
            <a:pPr marL="225425" indent="-225425">
              <a:spcAft>
                <a:spcPts val="600"/>
              </a:spcAft>
            </a:pPr>
            <a:r>
              <a:rPr lang="sl-SI" b="0" dirty="0"/>
              <a:t>Pridobite </a:t>
            </a:r>
            <a:r>
              <a:rPr lang="sl-SI" dirty="0">
                <a:solidFill>
                  <a:srgbClr val="92D050"/>
                </a:solidFill>
                <a:hlinkClick r:id="rId4">
                  <a:extLst>
                    <a:ext uri="{A12FA001-AC4F-418D-AE19-62706E023703}">
                      <ahyp:hlinkClr xmlns:ahyp="http://schemas.microsoft.com/office/drawing/2018/hyperlinkcolor" val="tx"/>
                    </a:ext>
                  </a:extLst>
                </a:hlinkClick>
              </a:rPr>
              <a:t>potrdilo o sodelovanju v kampanji</a:t>
            </a:r>
            <a:r>
              <a:rPr lang="sl-SI" b="0" dirty="0"/>
              <a:t>, ki potrjuje vaš prispevek.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947315"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sl-SI" b="0" dirty="0"/>
              <a:t>S svojimi navdihujočimi pobudami sodelujte na </a:t>
            </a:r>
            <a:r>
              <a:rPr lang="sl-SI" dirty="0">
                <a:solidFill>
                  <a:srgbClr val="92D050"/>
                </a:solidFill>
                <a:hlinkClick r:id="rId5">
                  <a:extLst>
                    <a:ext uri="{A12FA001-AC4F-418D-AE19-62706E023703}">
                      <ahyp:hlinkClr xmlns:ahyp="http://schemas.microsoft.com/office/drawing/2018/hyperlinkcolor" val="tx"/>
                    </a:ext>
                  </a:extLst>
                </a:hlinkClick>
              </a:rPr>
              <a:t>natečajih za priznanja za dobro prakso v okviru kampanje Zdravo delovno okolje</a:t>
            </a:r>
            <a:r>
              <a:rPr lang="sl-SI" b="0" dirty="0"/>
              <a:t>, ki jih organizirajo nacionalne informacijske točke.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7341521"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sl-SI" b="0" dirty="0"/>
              <a:t>Postanite </a:t>
            </a:r>
            <a:r>
              <a:rPr lang="sl-SI" dirty="0">
                <a:solidFill>
                  <a:srgbClr val="92D050"/>
                </a:solidFill>
                <a:hlinkClick r:id="rId6">
                  <a:extLst>
                    <a:ext uri="{A12FA001-AC4F-418D-AE19-62706E023703}">
                      <ahyp:hlinkClr xmlns:ahyp="http://schemas.microsoft.com/office/drawing/2018/hyperlinkcolor" val="tx"/>
                    </a:ext>
                  </a:extLst>
                </a:hlinkClick>
              </a:rPr>
              <a:t>uradni partner kampanje</a:t>
            </a:r>
            <a:r>
              <a:rPr lang="sl-SI" b="0" dirty="0"/>
              <a:t>: pridružite se vseevropski mreži večnacionalnih podjetij za večjo prepoznavnost. </a:t>
            </a:r>
          </a:p>
          <a:p>
            <a:pPr marL="225425" indent="-225425">
              <a:spcAft>
                <a:spcPts val="600"/>
              </a:spcAft>
            </a:pPr>
            <a:r>
              <a:rPr lang="sl-SI" b="0" dirty="0"/>
              <a:t>Postanite </a:t>
            </a:r>
            <a:r>
              <a:rPr lang="sl-SI" dirty="0">
                <a:solidFill>
                  <a:srgbClr val="92D050"/>
                </a:solidFill>
                <a:hlinkClick r:id="rId7">
                  <a:extLst>
                    <a:ext uri="{A12FA001-AC4F-418D-AE19-62706E023703}">
                      <ahyp:hlinkClr xmlns:ahyp="http://schemas.microsoft.com/office/drawing/2018/hyperlinkcolor" val="tx"/>
                    </a:ext>
                  </a:extLst>
                </a:hlinkClick>
              </a:rPr>
              <a:t>medijski partner</a:t>
            </a:r>
            <a:r>
              <a:rPr lang="sl-SI" b="0" dirty="0"/>
              <a:t>: zagotovite si ekskluzivno gradivo za medije, priložnosti za mreženje in dostop do različnih dogodkov.</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857561"/>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468060"/>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sl-SI"/>
              <a:t>Ostanite povezani s kampanjo</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7" y="1867814"/>
            <a:ext cx="10465692" cy="1692131"/>
          </a:xfrm>
        </p:spPr>
        <p:txBody>
          <a:bodyPr>
            <a:noAutofit/>
          </a:bodyPr>
          <a:lstStyle/>
          <a:p>
            <a:pPr>
              <a:spcAft>
                <a:spcPts val="600"/>
              </a:spcAft>
            </a:pPr>
            <a:r>
              <a:rPr lang="sl-SI" dirty="0"/>
              <a:t>Spletna stran kampanje Zdravo delovno okolje: </a:t>
            </a:r>
            <a:r>
              <a:rPr lang="sl-SI" b="0" dirty="0"/>
              <a:t>številne informacije na dosegu roke. </a:t>
            </a:r>
          </a:p>
          <a:p>
            <a:pPr>
              <a:spcAft>
                <a:spcPts val="600"/>
              </a:spcAft>
            </a:pPr>
            <a:r>
              <a:rPr lang="sl-SI" dirty="0"/>
              <a:t>Naročite se </a:t>
            </a:r>
            <a:r>
              <a:rPr lang="sl-SI" b="0" dirty="0"/>
              <a:t>na </a:t>
            </a:r>
            <a:r>
              <a:rPr lang="sl-SI" dirty="0"/>
              <a:t>glasilo Zdravo delovno okolje:</a:t>
            </a:r>
            <a:r>
              <a:rPr lang="sl-SI" b="0" dirty="0"/>
              <a:t> vsak mesec boste v svoj poštni predal prejemali kratke in jedrnate novice, ki jih lahko delite dalje.</a:t>
            </a:r>
          </a:p>
          <a:p>
            <a:pPr>
              <a:spcAft>
                <a:spcPts val="600"/>
              </a:spcAft>
            </a:pPr>
            <a:r>
              <a:rPr lang="sl-SI" b="0" dirty="0"/>
              <a:t>Širite informacije in nas spremljajte na </a:t>
            </a:r>
            <a:r>
              <a:rPr lang="sl-SI" dirty="0"/>
              <a:t>družbenih omrežjih</a:t>
            </a:r>
            <a:r>
              <a:rPr lang="sl-SI"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sl-SI" b="0" dirty="0"/>
              <a:t> </a:t>
            </a:r>
          </a:p>
        </p:txBody>
      </p:sp>
      <p:pic>
        <p:nvPicPr>
          <p:cNvPr id="6" name="Graphic 5" descr="Logotip platforme LinkedI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Logotip družbenega omrežja Facebook">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Logotip družbenega omrežja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Logotip platforme YouTube">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Logotip platforme Flickr">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sl-SI"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sl-SI"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31F52C-B503-4118-BB6E-1E93626884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33B12B-D547-4B73-8D31-0938A3F8A76B}">
  <ds:schemaRefs>
    <ds:schemaRef ds:uri="http://purl.org/dc/terms/"/>
    <ds:schemaRef ds:uri="http://www.w3.org/XML/1998/namespace"/>
    <ds:schemaRef ds:uri="http://schemas.microsoft.com/office/infopath/2007/PartnerControls"/>
    <ds:schemaRef ds:uri="http://purl.org/dc/elements/1.1/"/>
    <ds:schemaRef ds:uri="http://schemas.microsoft.com/office/2006/metadata/properties"/>
    <ds:schemaRef ds:uri="http://schemas.microsoft.com/office/2006/documentManagement/types"/>
    <ds:schemaRef ds:uri="74375373-3c44-45ee-a688-8fa44d7da57a"/>
    <ds:schemaRef ds:uri="http://schemas.openxmlformats.org/package/2006/metadata/core-properties"/>
    <ds:schemaRef ds:uri="d5ac9beb-95ef-4df8-be38-b0ea3ce121b4"/>
    <ds:schemaRef ds:uri="http://purl.org/dc/dcmitype/"/>
  </ds:schemaRefs>
</ds:datastoreItem>
</file>

<file path=customXml/itemProps3.xml><?xml version="1.0" encoding="utf-8"?>
<ds:datastoreItem xmlns:ds="http://schemas.openxmlformats.org/officeDocument/2006/customXml" ds:itemID="{05C73E6F-A96F-49EB-BDFD-3A55EF48DB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1900</TotalTime>
  <Words>6813</Words>
  <Application>Microsoft Office PowerPoint</Application>
  <PresentationFormat>Widescreen</PresentationFormat>
  <Paragraphs>539</Paragraphs>
  <Slides>30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Kampanja Zdravo delovno okolje 2026-2028  „Skupaj za duševno zdravje pri delu“ </vt:lpstr>
      <vt:lpstr>Kazalo vsebine</vt:lpstr>
      <vt:lpstr>Širša slika: duševno zdravje vpliva na vsakodnevno življenje in delo </vt:lpstr>
      <vt:lpstr>Širša slika: kaj je na kocki?</vt:lpstr>
      <vt:lpstr>Širša slika: vidik delavcev </vt:lpstr>
      <vt:lpstr>Širša slika: vidik organizacij v primerjavi z vidikom delavcev (1) </vt:lpstr>
      <vt:lpstr>Širša slika: vidik organizacij (2) </vt:lpstr>
      <vt:lpstr>Cilji in namen kampanje</vt:lpstr>
      <vt:lpstr>Komu je kampanja namenjena? Kdo naj v njej sodeluje?</vt:lpstr>
      <vt:lpstr>Časovni načrt za ukrepanje: pet prednostnih področij kampanje</vt:lpstr>
      <vt:lpstr>Prednostna naloga 1: ocenjevanje in obvladovanje psihosocialnih tveganj (1) </vt:lpstr>
      <vt:lpstr>Prednostna naloga 1: ocenjevanje in obvladovanje psihosocialnih tveganj (2) </vt:lpstr>
      <vt:lpstr>Prednostna naloga 1: ocenjevanje in obvladovanje psihosocialnih tveganj (3) </vt:lpstr>
      <vt:lpstr>Prednostna naloga 1: ocenjevanje in obvladovanje psihosocialnih tveganj (4) </vt:lpstr>
      <vt:lpstr>Prednostna naloga 2: ustrahovanje, spolno nadlegovanje in nasilje (1) </vt:lpstr>
      <vt:lpstr>Prednostna naloga 2: ustrahovanje, spolno nadlegovanje in nasilje (2) </vt:lpstr>
      <vt:lpstr>Prednostna naloga 2: ustrahovanje, spolno nadlegovanje in nasilje (3) </vt:lpstr>
      <vt:lpstr>Prednostna naloga 3: fizična tveganja in duševno zdravje (1) </vt:lpstr>
      <vt:lpstr>Prednostna naloga 3: fizična tveganja in duševno zdravje (2) </vt:lpstr>
      <vt:lpstr>Prednostna naloga 4: psihosocialna tveganja v sektorju zdravstvenega in socialnega varstva (1) </vt:lpstr>
      <vt:lpstr>Prednostna naloga 4: psihosocialna tveganja v sektorju zdravstvenega in socialnega varstva (2) </vt:lpstr>
      <vt:lpstr>Prednostna naloga 4: psihosocialna tveganja v sektorju zdravstvenega in socialnega varstva (3) </vt:lpstr>
      <vt:lpstr>Prednostna naloga 5: podpora duševnemu zdravju na delovnem mestu (1) </vt:lpstr>
      <vt:lpstr>Prednostna naloga 5: podpora duševnemu zdravju na delovnem mestu (2) </vt:lpstr>
      <vt:lpstr>Prednostna naloga 5: podpora duševnemu zdravju na delovnem mestu (3) </vt:lpstr>
      <vt:lpstr>Mreža agencije EU-OSHA</vt:lpstr>
      <vt:lpstr>Gradivo za kampanjo: vse, kar potrebujete, zbrano na enem mestu</vt:lpstr>
      <vt:lpstr>Orodja in digitalna promocija: promovirajte kampanjo na učinkovit način</vt:lpstr>
      <vt:lpstr>Kako se vključiti v kampanjo?</vt:lpstr>
      <vt:lpstr>Ostanite povezani s kampanjo</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96</cp:revision>
  <dcterms:created xsi:type="dcterms:W3CDTF">2026-06-23T11:43:48Z</dcterms:created>
  <dcterms:modified xsi:type="dcterms:W3CDTF">2026-09-22T11:45:00Z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